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1235" r:id="rId3"/>
    <p:sldId id="1321" r:id="rId4"/>
    <p:sldId id="1237" r:id="rId5"/>
    <p:sldId id="258" r:id="rId6"/>
    <p:sldId id="1031" r:id="rId7"/>
    <p:sldId id="1032" r:id="rId8"/>
    <p:sldId id="1030" r:id="rId9"/>
    <p:sldId id="1037" r:id="rId10"/>
    <p:sldId id="1038" r:id="rId11"/>
    <p:sldId id="1110" r:id="rId12"/>
    <p:sldId id="1039" r:id="rId13"/>
    <p:sldId id="1111" r:id="rId14"/>
    <p:sldId id="260" r:id="rId15"/>
    <p:sldId id="1034" r:id="rId16"/>
    <p:sldId id="1040" r:id="rId17"/>
    <p:sldId id="1059" r:id="rId18"/>
    <p:sldId id="1060" r:id="rId19"/>
    <p:sldId id="1061" r:id="rId20"/>
    <p:sldId id="1042" r:id="rId21"/>
    <p:sldId id="1054" r:id="rId22"/>
    <p:sldId id="1152" r:id="rId23"/>
    <p:sldId id="1112" r:id="rId24"/>
    <p:sldId id="1113" r:id="rId25"/>
    <p:sldId id="1065" r:id="rId26"/>
    <p:sldId id="1055" r:id="rId27"/>
    <p:sldId id="1057" r:id="rId28"/>
    <p:sldId id="1063" r:id="rId29"/>
    <p:sldId id="1064" r:id="rId30"/>
    <p:sldId id="1062" r:id="rId31"/>
    <p:sldId id="1043" r:id="rId32"/>
    <p:sldId id="1044" r:id="rId33"/>
    <p:sldId id="1045" r:id="rId34"/>
    <p:sldId id="1046" r:id="rId35"/>
    <p:sldId id="1047" r:id="rId36"/>
    <p:sldId id="1051" r:id="rId37"/>
    <p:sldId id="1048" r:id="rId38"/>
    <p:sldId id="1049" r:id="rId39"/>
    <p:sldId id="1052" r:id="rId40"/>
    <p:sldId id="1053" r:id="rId41"/>
    <p:sldId id="1066" r:id="rId42"/>
    <p:sldId id="563" r:id="rId43"/>
    <p:sldId id="1070" r:id="rId45"/>
    <p:sldId id="1067" r:id="rId46"/>
    <p:sldId id="1068" r:id="rId47"/>
    <p:sldId id="1071" r:id="rId48"/>
    <p:sldId id="1072" r:id="rId49"/>
    <p:sldId id="1074" r:id="rId50"/>
    <p:sldId id="1073" r:id="rId51"/>
    <p:sldId id="1075" r:id="rId52"/>
    <p:sldId id="1076" r:id="rId53"/>
    <p:sldId id="1077" r:id="rId54"/>
    <p:sldId id="1078" r:id="rId55"/>
    <p:sldId id="1079" r:id="rId56"/>
    <p:sldId id="1080" r:id="rId57"/>
    <p:sldId id="1096" r:id="rId58"/>
    <p:sldId id="1114" r:id="rId59"/>
    <p:sldId id="1116" r:id="rId60"/>
    <p:sldId id="1117" r:id="rId61"/>
    <p:sldId id="1118" r:id="rId62"/>
    <p:sldId id="1119" r:id="rId63"/>
    <p:sldId id="1115" r:id="rId64"/>
    <p:sldId id="1120" r:id="rId65"/>
    <p:sldId id="1122" r:id="rId66"/>
    <p:sldId id="1123" r:id="rId67"/>
    <p:sldId id="1124" r:id="rId68"/>
    <p:sldId id="1125" r:id="rId69"/>
    <p:sldId id="1126" r:id="rId70"/>
    <p:sldId id="1136" r:id="rId71"/>
    <p:sldId id="1127" r:id="rId72"/>
    <p:sldId id="1133" r:id="rId73"/>
    <p:sldId id="1134" r:id="rId74"/>
    <p:sldId id="1137" r:id="rId75"/>
    <p:sldId id="1138" r:id="rId76"/>
    <p:sldId id="1139" r:id="rId77"/>
    <p:sldId id="1140" r:id="rId78"/>
    <p:sldId id="1141" r:id="rId79"/>
    <p:sldId id="1142" r:id="rId80"/>
    <p:sldId id="1143" r:id="rId81"/>
    <p:sldId id="1144" r:id="rId82"/>
    <p:sldId id="1145" r:id="rId83"/>
    <p:sldId id="1146" r:id="rId84"/>
    <p:sldId id="1147" r:id="rId85"/>
    <p:sldId id="1149" r:id="rId86"/>
    <p:sldId id="1148" r:id="rId87"/>
    <p:sldId id="1150" r:id="rId88"/>
    <p:sldId id="1322" r:id="rId89"/>
    <p:sldId id="1033" r:id="rId90"/>
  </p:sldIdLst>
  <p:sldSz cx="9144000" cy="6858000" type="screen4x3"/>
  <p:notesSz cx="6858000" cy="9144000"/>
  <p:custDataLst>
    <p:tags r:id="rId94"/>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0309"/>
    <a:srgbClr val="CC90BC"/>
    <a:srgbClr val="1A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5" d="100"/>
          <a:sy n="75" d="100"/>
        </p:scale>
        <p:origin x="-101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1.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p:nvPr>
            <p:ph type="sldImg"/>
          </p:nvPr>
        </p:nvSpPr>
        <p:spPr>
          <a:xfrm>
            <a:off x="1144588" y="687388"/>
            <a:ext cx="4572000" cy="3427412"/>
          </a:xfrm>
          <a:prstGeom prst="rect">
            <a:avLst/>
          </a:prstGeom>
          <a:solidFill>
            <a:srgbClr val="FFFFFF"/>
          </a:solidFill>
          <a:ln w="9525">
            <a:noFill/>
          </a:ln>
        </p:spPr>
      </p:sp>
      <p:sp>
        <p:nvSpPr>
          <p:cNvPr id="3075" name="Rectangle 3"/>
          <p:cNvSpPr>
            <a:spLocks noGrp="1" noChangeArrowheads="1"/>
          </p:cNvSpPr>
          <p:nvPr>
            <p:ph type="body" idx="3"/>
          </p:nvPr>
        </p:nvSpPr>
        <p:spPr bwMode="auto">
          <a:xfrm>
            <a:off x="687388" y="4344988"/>
            <a:ext cx="5486400" cy="4114800"/>
          </a:xfrm>
          <a:prstGeom prst="rect">
            <a:avLst/>
          </a:prstGeom>
          <a:solidFill>
            <a:srgbClr val="FFFFFF"/>
          </a:solidFill>
          <a:ln w="9525" cmpd="sng">
            <a:noFill/>
            <a:miter lim="800000"/>
          </a:ln>
        </p:spPr>
        <p:txBody>
          <a:bodyPr vert="horz" wrap="square" lIns="91440" tIns="45720" rIns="91440" bIns="45720" numCol="1" anchor="ctr" anchorCtr="0" compatLnSpc="1"/>
          <a:lstStyle/>
          <a:p>
            <a:pPr marL="0" marR="0" lvl="0" indent="0" algn="l" defTabSz="0" rtl="0" eaLnBrk="0" fontAlgn="base" latinLnBrk="0" hangingPunct="0">
              <a:lnSpc>
                <a:spcPct val="100000"/>
              </a:lnSpc>
              <a:spcBef>
                <a:spcPct val="20000"/>
              </a:spcBef>
              <a:spcAft>
                <a:spcPct val="0"/>
              </a:spcAft>
              <a:buClrTx/>
              <a:buSzTx/>
              <a:buFontTx/>
              <a:buNone/>
              <a:defRPr/>
            </a:pPr>
            <a:r>
              <a:rPr kumimoji="0" lang="zh-CN" sz="1200" b="0"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endParaRPr>
          </a:p>
          <a:p>
            <a:pPr marL="457200" marR="0" lvl="1" indent="0" algn="l" defTabSz="0" rtl="0" eaLnBrk="0" fontAlgn="base" latinLnBrk="0" hangingPunct="0">
              <a:lnSpc>
                <a:spcPct val="100000"/>
              </a:lnSpc>
              <a:spcBef>
                <a:spcPct val="20000"/>
              </a:spcBef>
              <a:spcAft>
                <a:spcPct val="0"/>
              </a:spcAft>
              <a:buClrTx/>
              <a:buSzTx/>
              <a:buFontTx/>
              <a:buNone/>
              <a:defRPr/>
            </a:pPr>
            <a:r>
              <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endParaRPr>
          </a:p>
          <a:p>
            <a:pPr marL="914400" marR="0" lvl="2" indent="0" algn="l" defTabSz="0" rtl="0" eaLnBrk="0" fontAlgn="base" latinLnBrk="0" hangingPunct="0">
              <a:lnSpc>
                <a:spcPct val="100000"/>
              </a:lnSpc>
              <a:spcBef>
                <a:spcPct val="20000"/>
              </a:spcBef>
              <a:spcAft>
                <a:spcPct val="0"/>
              </a:spcAft>
              <a:buClrTx/>
              <a:buSzTx/>
              <a:buFontTx/>
              <a:buNone/>
              <a:defRPr/>
            </a:pPr>
            <a:r>
              <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endParaRPr>
          </a:p>
          <a:p>
            <a:pPr marL="1371600" marR="0" lvl="3" indent="0" algn="l" defTabSz="0" rtl="0" eaLnBrk="0" fontAlgn="base" latinLnBrk="0" hangingPunct="0">
              <a:lnSpc>
                <a:spcPct val="100000"/>
              </a:lnSpc>
              <a:spcBef>
                <a:spcPct val="20000"/>
              </a:spcBef>
              <a:spcAft>
                <a:spcPct val="0"/>
              </a:spcAft>
              <a:buClrTx/>
              <a:buSzTx/>
              <a:buFontTx/>
              <a:buNone/>
              <a:defRPr/>
            </a:pPr>
            <a:r>
              <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endParaRPr>
          </a:p>
          <a:p>
            <a:pPr marL="1828800" marR="0" lvl="4" indent="0" algn="l" defTabSz="0" rtl="0" eaLnBrk="0" fontAlgn="base" latinLnBrk="0" hangingPunct="0">
              <a:lnSpc>
                <a:spcPct val="100000"/>
              </a:lnSpc>
              <a:spcBef>
                <a:spcPct val="20000"/>
              </a:spcBef>
              <a:spcAft>
                <a:spcPct val="0"/>
              </a:spcAft>
              <a:buClrTx/>
              <a:buSzTx/>
              <a:buFontTx/>
              <a:buNone/>
              <a:defRPr/>
            </a:pPr>
            <a:r>
              <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20000"/>
      </a:spcBef>
      <a:spcAft>
        <a:spcPct val="0"/>
      </a:spcAft>
      <a:defRPr sz="1200" kern="1200">
        <a:solidFill>
          <a:schemeClr val="tx2"/>
        </a:solidFill>
        <a:latin typeface="Times New Roman" panose="02020603050405020304" pitchFamily="18" charset="0"/>
        <a:ea typeface="宋体" panose="02010600030101010101" pitchFamily="2" charset="-122"/>
        <a:cs typeface="+mn-cs"/>
      </a:defRPr>
    </a:lvl1pPr>
    <a:lvl2pPr marL="457200" algn="l" defTabSz="0" rtl="0" eaLnBrk="0" fontAlgn="base" hangingPunct="0">
      <a:spcBef>
        <a:spcPct val="20000"/>
      </a:spcBef>
      <a:spcAft>
        <a:spcPct val="0"/>
      </a:spcAft>
      <a:defRPr sz="1200" kern="1200">
        <a:solidFill>
          <a:schemeClr val="tx2"/>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20000"/>
      </a:spcBef>
      <a:spcAft>
        <a:spcPct val="0"/>
      </a:spcAft>
      <a:defRPr sz="1200" kern="1200">
        <a:solidFill>
          <a:schemeClr val="tx2"/>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20000"/>
      </a:spcBef>
      <a:spcAft>
        <a:spcPct val="0"/>
      </a:spcAft>
      <a:defRPr sz="1200" kern="1200">
        <a:solidFill>
          <a:schemeClr val="tx2"/>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20000"/>
      </a:spcBef>
      <a:spcAft>
        <a:spcPct val="0"/>
      </a:spcAft>
      <a:defRPr sz="1200"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p:nvPr>
            <p:ph type="sldImg"/>
          </p:nvPr>
        </p:nvSpPr>
        <p:spPr>
          <a:ln/>
        </p:spPr>
      </p:sp>
      <p:sp>
        <p:nvSpPr>
          <p:cNvPr id="47106"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p:nvPr>
            <p:ph type="sldImg"/>
          </p:nvPr>
        </p:nvSpPr>
        <p:spPr>
          <a:ln/>
        </p:spPr>
      </p:sp>
      <p:sp>
        <p:nvSpPr>
          <p:cNvPr id="54274"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p:nvPr>
            <p:ph type="sldImg"/>
          </p:nvPr>
        </p:nvSpPr>
        <p:spPr>
          <a:ln/>
        </p:spPr>
      </p:sp>
      <p:sp>
        <p:nvSpPr>
          <p:cNvPr id="61442"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xfrm>
            <a:off x="1146175" y="687388"/>
            <a:ext cx="4568825" cy="3427412"/>
          </a:xfrm>
          <a:ln/>
        </p:spPr>
      </p:sp>
      <p:sp>
        <p:nvSpPr>
          <p:cNvPr id="66562" name="备注占位符 2"/>
          <p:cNvSpPr>
            <a:spLocks noGrp="1"/>
          </p:cNvSpPr>
          <p:nvPr>
            <p:ph type="body"/>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p:nvPr>
            <p:ph type="sldImg"/>
          </p:nvPr>
        </p:nvSpPr>
        <p:spPr>
          <a:ln/>
        </p:spPr>
      </p:sp>
      <p:sp>
        <p:nvSpPr>
          <p:cNvPr id="71682"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p:nvPr>
            <p:ph type="sldImg"/>
          </p:nvPr>
        </p:nvSpPr>
        <p:spPr>
          <a:ln/>
        </p:spPr>
      </p:sp>
      <p:sp>
        <p:nvSpPr>
          <p:cNvPr id="79874"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p:nvPr>
            <p:ph type="sldImg"/>
          </p:nvPr>
        </p:nvSpPr>
        <p:spPr>
          <a:ln/>
        </p:spPr>
      </p:sp>
      <p:sp>
        <p:nvSpPr>
          <p:cNvPr id="91138"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p:nvPr>
            <p:ph type="sldImg"/>
          </p:nvPr>
        </p:nvSpPr>
        <p:spPr>
          <a:ln/>
        </p:spPr>
      </p:sp>
      <p:sp>
        <p:nvSpPr>
          <p:cNvPr id="98306"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2050" name="图片 10"/>
          <p:cNvPicPr>
            <a:picLocks noChangeAspect="1"/>
          </p:cNvPicPr>
          <p:nvPr/>
        </p:nvPicPr>
        <p:blipFill>
          <a:blip r:embed="rId2"/>
          <a:srcRect t="1250"/>
          <a:stretch>
            <a:fillRect/>
          </a:stretch>
        </p:blipFill>
        <p:spPr>
          <a:xfrm>
            <a:off x="0" y="0"/>
            <a:ext cx="9139238" cy="6861175"/>
          </a:xfrm>
          <a:prstGeom prst="rect">
            <a:avLst/>
          </a:prstGeom>
          <a:noFill/>
          <a:ln w="9525">
            <a:noFill/>
          </a:ln>
        </p:spPr>
      </p:pic>
      <p:sp>
        <p:nvSpPr>
          <p:cNvPr id="3" name="KSO_CT2"/>
          <p:cNvSpPr>
            <a:spLocks noGrp="1"/>
          </p:cNvSpPr>
          <p:nvPr>
            <p:ph type="subTitle" idx="1" hasCustomPrompt="1"/>
          </p:nvPr>
        </p:nvSpPr>
        <p:spPr>
          <a:xfrm>
            <a:off x="4390711" y="5070865"/>
            <a:ext cx="4361403" cy="448208"/>
          </a:xfrm>
          <a:noFill/>
        </p:spPr>
        <p:txBody>
          <a:bodyPr>
            <a:noAutofit/>
          </a:bodyPr>
          <a:lstStyle>
            <a:lvl1pPr marL="0" indent="0" algn="ctr">
              <a:buNone/>
              <a:defRPr sz="1800">
                <a:solidFill>
                  <a:schemeClr val="accent2"/>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smtClean="0"/>
              <a:t>单击此处添加您的副标题</a:t>
            </a:r>
            <a:endParaRPr lang="zh-CN" altLang="en-US" strike="noStrike" noProof="1" dirty="0" smtClean="0"/>
          </a:p>
        </p:txBody>
      </p:sp>
      <p:sp>
        <p:nvSpPr>
          <p:cNvPr id="7" name="KSO_CT1"/>
          <p:cNvSpPr>
            <a:spLocks noGrp="1"/>
          </p:cNvSpPr>
          <p:nvPr>
            <p:ph type="title" hasCustomPrompt="1"/>
          </p:nvPr>
        </p:nvSpPr>
        <p:spPr>
          <a:xfrm>
            <a:off x="4390711" y="3666309"/>
            <a:ext cx="4361403" cy="1314362"/>
          </a:xfrm>
        </p:spPr>
        <p:txBody>
          <a:bodyPr>
            <a:noAutofit/>
          </a:bodyPr>
          <a:lstStyle>
            <a:lvl1pPr algn="ctr">
              <a:lnSpc>
                <a:spcPct val="110000"/>
              </a:lnSpc>
              <a:defRPr sz="3200" b="1" baseline="0">
                <a:solidFill>
                  <a:schemeClr val="accent1"/>
                </a:solidFill>
                <a:effectLst/>
                <a:latin typeface="+mj-ea"/>
                <a:ea typeface="+mj-ea"/>
              </a:defRPr>
            </a:lvl1pPr>
          </a:lstStyle>
          <a:p>
            <a:pPr fontAlgn="auto"/>
            <a:r>
              <a:rPr lang="zh-CN" altLang="en-US" strike="noStrike" noProof="1" dirty="0" smtClean="0"/>
              <a:t>单击此处添加您的标题文字</a:t>
            </a:r>
            <a:endParaRPr lang="zh-CN" altLang="en-US" strike="noStrike" noProof="1" dirty="0"/>
          </a:p>
        </p:txBody>
      </p:sp>
      <p:sp>
        <p:nvSpPr>
          <p:cNvPr id="4" name="KSO_FD"/>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C9E60F58-3108-4415-857A-6D0360DF626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KSO_FT"/>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6" name="KSO_FN"/>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4AE85CE2-CEAD-46BB-861E-7D62265DC96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type="body" orient="vert" idx="1"/>
          </p:nvPr>
        </p:nvSpPr>
        <p:spPr>
          <a:xfrm>
            <a:off x="1585381" y="365125"/>
            <a:ext cx="5949952"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idx="1"/>
          </p:nvPr>
        </p:nvSpPr>
        <p:spPr/>
        <p:txBody>
          <a:bodyPr/>
          <a:lstStyle>
            <a:lvl1pPr>
              <a:defRPr>
                <a:solidFill>
                  <a:schemeClr val="accent1">
                    <a:lumMod val="75000"/>
                  </a:schemeClr>
                </a:solidFill>
              </a:defRPr>
            </a:lvl1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2108199"/>
            <a:ext cx="5995988" cy="1235075"/>
          </a:xfrm>
        </p:spPr>
        <p:txBody>
          <a:bodyPr anchor="b">
            <a:normAutofit/>
          </a:bodyPr>
          <a:lstStyle>
            <a:lvl1pPr algn="ctr">
              <a:defRPr sz="3600">
                <a:solidFill>
                  <a:schemeClr val="tx2"/>
                </a:solidFill>
                <a:effectLst/>
              </a:defRPr>
            </a:lvl1pPr>
          </a:lstStyle>
          <a:p>
            <a:pPr fontAlgn="auto"/>
            <a:r>
              <a:rPr lang="zh-CN" altLang="en-US" strike="noStrike" noProof="1" dirty="0" smtClean="0"/>
              <a:t>此处添加您的标题</a:t>
            </a:r>
            <a:endParaRPr lang="en-US" strike="noStrike" noProof="1" dirty="0"/>
          </a:p>
        </p:txBody>
      </p:sp>
      <p:sp>
        <p:nvSpPr>
          <p:cNvPr id="3" name="KSO_ST2"/>
          <p:cNvSpPr>
            <a:spLocks noGrp="1"/>
          </p:cNvSpPr>
          <p:nvPr>
            <p:ph type="body" idx="1" hasCustomPrompt="1"/>
          </p:nvPr>
        </p:nvSpPr>
        <p:spPr>
          <a:xfrm>
            <a:off x="3038169" y="3400425"/>
            <a:ext cx="3067663"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fontAlgn="auto"/>
            <a:r>
              <a:rPr lang="zh-CN" altLang="en-US" strike="noStrike" noProof="1" dirty="0" smtClean="0"/>
              <a:t>单击此处添加您的副标题</a:t>
            </a:r>
            <a:endParaRPr lang="en-US" altLang="zh-CN" strike="noStrike" noProof="1" dirty="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sz="half" idx="1"/>
          </p:nvPr>
        </p:nvSpPr>
        <p:spPr>
          <a:xfrm>
            <a:off x="1049867" y="1244600"/>
            <a:ext cx="3810000" cy="493236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KSO_BC2"/>
          <p:cNvSpPr>
            <a:spLocks noGrp="1"/>
          </p:cNvSpPr>
          <p:nvPr>
            <p:ph sz="half" idx="2"/>
          </p:nvPr>
        </p:nvSpPr>
        <p:spPr>
          <a:xfrm>
            <a:off x="4889499" y="1244600"/>
            <a:ext cx="3820587" cy="493236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KSO_BC1"/>
          <p:cNvSpPr>
            <a:spLocks noGrp="1"/>
          </p:cNvSpPr>
          <p:nvPr>
            <p:ph sz="half" idx="2"/>
          </p:nvPr>
        </p:nvSpPr>
        <p:spPr>
          <a:xfrm>
            <a:off x="824576" y="2200274"/>
            <a:ext cx="3868340"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KSO_BC2"/>
          <p:cNvSpPr>
            <a:spLocks noGrp="1"/>
          </p:cNvSpPr>
          <p:nvPr>
            <p:ph sz="quarter" idx="4"/>
          </p:nvPr>
        </p:nvSpPr>
        <p:spPr>
          <a:xfrm>
            <a:off x="4823884" y="2200274"/>
            <a:ext cx="3887391"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7" name="日期占位符 6"/>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KSO_FT"/>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4" name="KSO_FN"/>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smtClean="0"/>
              <a:t>单击图标添加图片</a:t>
            </a:r>
            <a:endParaRPr lang="en-US" strike="noStrike" noProof="1"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14"/>
          <p:cNvPicPr>
            <a:picLocks noChangeAspect="1"/>
          </p:cNvPicPr>
          <p:nvPr/>
        </p:nvPicPr>
        <p:blipFill>
          <a:blip r:embed="rId12"/>
          <a:srcRect l="378" t="37" r="4761" b="6355"/>
          <a:stretch>
            <a:fillRect/>
          </a:stretch>
        </p:blipFill>
        <p:spPr>
          <a:xfrm>
            <a:off x="0" y="0"/>
            <a:ext cx="9142413" cy="6858000"/>
          </a:xfrm>
          <a:prstGeom prst="rect">
            <a:avLst/>
          </a:prstGeom>
          <a:noFill/>
          <a:ln w="9525">
            <a:noFill/>
          </a:ln>
        </p:spPr>
      </p:pic>
      <p:sp>
        <p:nvSpPr>
          <p:cNvPr id="10" name="矩形 9"/>
          <p:cNvSpPr/>
          <p:nvPr/>
        </p:nvSpPr>
        <p:spPr>
          <a:xfrm>
            <a:off x="0" y="0"/>
            <a:ext cx="9144000" cy="6548438"/>
          </a:xfrm>
          <a:prstGeom prst="rect">
            <a:avLst/>
          </a:prstGeom>
          <a:gradFill flip="none" rotWithShape="1">
            <a:gsLst>
              <a:gs pos="0">
                <a:schemeClr val="bg1">
                  <a:alpha val="79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fontAlgn="base" hangingPunct="0"/>
            <a:endParaRPr lang="zh-CN" altLang="en-US" strike="noStrike" noProof="1">
              <a:solidFill>
                <a:srgbClr val="FFFFFF"/>
              </a:solidFill>
              <a:latin typeface="Calibri" panose="020F0502020204030204" charset="0"/>
              <a:ea typeface="幼圆" pitchFamily="49" charset="-122"/>
            </a:endParaRPr>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031" name="KSO_BT1"/>
          <p:cNvSpPr>
            <a:spLocks noGrp="1"/>
          </p:cNvSpPr>
          <p:nvPr>
            <p:ph type="title"/>
          </p:nvPr>
        </p:nvSpPr>
        <p:spPr>
          <a:xfrm>
            <a:off x="419100" y="53975"/>
            <a:ext cx="8291513" cy="700088"/>
          </a:xfrm>
          <a:prstGeom prst="rect">
            <a:avLst/>
          </a:prstGeom>
          <a:noFill/>
          <a:ln w="9525">
            <a:noFill/>
          </a:ln>
        </p:spPr>
        <p:txBody>
          <a:bodyPr vert="horz" lIns="91440" tIns="45720" rIns="91440" bIns="45720" anchor="b" anchorCtr="0"/>
          <a:p>
            <a:pPr lvl="0"/>
            <a:r>
              <a:rPr lang="zh-CN" altLang="en-US" dirty="0"/>
              <a:t>单击此处编辑母版标题样式</a:t>
            </a:r>
            <a:endParaRPr lang="en-US" altLang="zh-CN" dirty="0"/>
          </a:p>
        </p:txBody>
      </p:sp>
      <p:sp>
        <p:nvSpPr>
          <p:cNvPr id="1032" name="KSO_BC1"/>
          <p:cNvSpPr>
            <a:spLocks noGrp="1"/>
          </p:cNvSpPr>
          <p:nvPr>
            <p:ph type="body"/>
          </p:nvPr>
        </p:nvSpPr>
        <p:spPr>
          <a:xfrm>
            <a:off x="419100" y="917575"/>
            <a:ext cx="8291513" cy="4913313"/>
          </a:xfrm>
          <a:prstGeom prst="rect">
            <a:avLst/>
          </a:prstGeom>
          <a:noFill/>
          <a:ln w="9525">
            <a:noFill/>
          </a:ln>
        </p:spPr>
        <p:txBody>
          <a:bodyPr vert="horz" lIns="91440" tIns="45720" rIns="91440" bIns="45720" anchor="t" anchorCtr="0"/>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80000"/>
        <a:buFont typeface="Wingdings 2" pitchFamily="18" charset="2"/>
        <a:buChar char=""/>
        <a:defRPr lang="zh-CN" altLang="en-US" sz="2400" kern="1200" baseline="0" dirty="0" smtClean="0">
          <a:solidFill>
            <a:schemeClr val="accent1">
              <a:lumMod val="75000"/>
            </a:schemeClr>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itchFamily="49" charset="-122"/>
        <a:buChar char=" "/>
        <a:defRPr sz="16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p:nvPr/>
        </p:nvSpPr>
        <p:spPr>
          <a:xfrm>
            <a:off x="330200" y="1674813"/>
            <a:ext cx="8204200" cy="1863725"/>
          </a:xfrm>
          <a:prstGeom prst="rect">
            <a:avLst/>
          </a:prstGeom>
          <a:noFill/>
          <a:ln w="9525">
            <a:noFill/>
          </a:ln>
        </p:spPr>
        <p:txBody>
          <a:bodyPr wrap="square" anchor="ctr" anchorCtr="0">
            <a:spAutoFit/>
          </a:bodyPr>
          <a:p>
            <a:pPr algn="ctr" eaLnBrk="0" hangingPunct="0">
              <a:lnSpc>
                <a:spcPct val="120000"/>
              </a:lnSpc>
            </a:pPr>
            <a:r>
              <a:rPr lang="zh-CN" altLang="en-US" sz="4800" b="1" dirty="0">
                <a:solidFill>
                  <a:schemeClr val="tx2"/>
                </a:solidFill>
                <a:latin typeface="Times New Roman" panose="02020603050405020304" pitchFamily="18" charset="0"/>
                <a:ea typeface="隶书" pitchFamily="49" charset="-122"/>
              </a:rPr>
              <a:t>金属粉尘爆炸原因及</a:t>
            </a:r>
            <a:endParaRPr lang="zh-CN" altLang="en-US" sz="4800" b="1" dirty="0">
              <a:solidFill>
                <a:schemeClr val="tx2"/>
              </a:solidFill>
              <a:latin typeface="Times New Roman" panose="02020603050405020304" pitchFamily="18" charset="0"/>
              <a:ea typeface="隶书" pitchFamily="49" charset="-122"/>
            </a:endParaRPr>
          </a:p>
          <a:p>
            <a:pPr algn="ctr" eaLnBrk="0" hangingPunct="0">
              <a:lnSpc>
                <a:spcPct val="120000"/>
              </a:lnSpc>
            </a:pPr>
            <a:r>
              <a:rPr lang="zh-CN" altLang="en-US" sz="4800" b="1" dirty="0">
                <a:solidFill>
                  <a:schemeClr val="tx2"/>
                </a:solidFill>
                <a:latin typeface="Times New Roman" panose="02020603050405020304" pitchFamily="18" charset="0"/>
                <a:ea typeface="隶书" pitchFamily="49" charset="-122"/>
              </a:rPr>
              <a:t>预防措施</a:t>
            </a:r>
            <a:r>
              <a:rPr lang="zh-CN" altLang="en-US" sz="4800" b="1" dirty="0">
                <a:solidFill>
                  <a:srgbClr val="FF0000"/>
                </a:solidFill>
                <a:latin typeface="Times New Roman" panose="02020603050405020304" pitchFamily="18" charset="0"/>
                <a:ea typeface="楷体_GB2312" pitchFamily="49" charset="-122"/>
              </a:rPr>
              <a:t>          </a:t>
            </a:r>
            <a:r>
              <a:rPr lang="zh-CN" altLang="zh-CN" sz="4800" b="1" dirty="0">
                <a:latin typeface="Times New Roman" panose="02020603050405020304" pitchFamily="18" charset="0"/>
                <a:ea typeface="宋体" panose="02010600030101010101" pitchFamily="2" charset="-122"/>
              </a:rPr>
              <a:t>       </a:t>
            </a:r>
            <a:endParaRPr lang="zh-CN" altLang="zh-CN" sz="4800" b="1" dirty="0">
              <a:latin typeface="Times New Roman" panose="02020603050405020304" pitchFamily="18" charset="0"/>
              <a:ea typeface="宋体" panose="02010600030101010101" pitchFamily="2" charset="-122"/>
            </a:endParaRPr>
          </a:p>
        </p:txBody>
      </p:sp>
      <p:pic>
        <p:nvPicPr>
          <p:cNvPr id="2" name="图片 1" descr="a 头"/>
          <p:cNvPicPr>
            <a:picLocks noChangeAspect="1"/>
          </p:cNvPicPr>
          <p:nvPr/>
        </p:nvPicPr>
        <p:blipFill>
          <a:blip r:embed="rId1"/>
          <a:stretch>
            <a:fillRect/>
          </a:stretch>
        </p:blipFill>
        <p:spPr>
          <a:xfrm>
            <a:off x="5003800" y="393319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71500" y="1571625"/>
            <a:ext cx="1500188" cy="5842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32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可燃物</a:t>
            </a:r>
            <a:endParaRPr kumimoji="0" lang="zh-CN" altLang="en-US" sz="32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4338" name="矩形 2"/>
          <p:cNvSpPr/>
          <p:nvPr/>
        </p:nvSpPr>
        <p:spPr>
          <a:xfrm>
            <a:off x="2214563" y="1285875"/>
            <a:ext cx="6286500" cy="1614488"/>
          </a:xfrm>
          <a:prstGeom prst="rect">
            <a:avLst/>
          </a:prstGeom>
          <a:noFill/>
          <a:ln w="9525">
            <a:noFill/>
          </a:ln>
        </p:spPr>
        <p:txBody>
          <a:bodyPr anchor="t" anchorCtr="0">
            <a:spAutoFit/>
          </a:bodyPr>
          <a:p>
            <a:pPr eaLnBrk="0" hangingPunct="0"/>
            <a:r>
              <a:rPr lang="zh-CN" altLang="en-US" dirty="0">
                <a:latin typeface="微软雅黑" panose="020B0503020204020204" charset="-122"/>
                <a:ea typeface="微软雅黑" panose="020B0503020204020204" charset="-122"/>
              </a:rPr>
              <a:t>凡是能与空气、氧气和其它氧化剂发生剧烈氧化反应的物质，</a:t>
            </a:r>
            <a:r>
              <a:rPr lang="zh-CN" altLang="en-US" dirty="0">
                <a:latin typeface="Arial" panose="020B0604020202020204" pitchFamily="34" charset="0"/>
                <a:ea typeface="宋体" panose="02010600030101010101" pitchFamily="2" charset="-122"/>
              </a:rPr>
              <a:t> </a:t>
            </a:r>
            <a:r>
              <a:rPr lang="zh-CN" altLang="en-US" dirty="0">
                <a:latin typeface="微软雅黑" panose="020B0503020204020204" charset="-122"/>
                <a:ea typeface="微软雅黑" panose="020B0503020204020204" charset="-122"/>
              </a:rPr>
              <a:t>都称为</a:t>
            </a:r>
            <a:r>
              <a:rPr lang="zh-CN" altLang="en-US" b="1" i="1" u="sng" dirty="0">
                <a:latin typeface="微软雅黑" panose="020B0503020204020204" charset="-122"/>
                <a:ea typeface="微软雅黑" panose="020B0503020204020204" charset="-122"/>
              </a:rPr>
              <a:t>可燃物质</a:t>
            </a:r>
            <a:r>
              <a:rPr lang="zh-CN" altLang="en-US" dirty="0">
                <a:latin typeface="微软雅黑" panose="020B0503020204020204" charset="-122"/>
                <a:ea typeface="微软雅黑" panose="020B0503020204020204" charset="-122"/>
              </a:rPr>
              <a:t>，就其状态不同可分为气态、液态和固态三类。</a:t>
            </a:r>
            <a:endParaRPr lang="zh-CN" altLang="en-US" dirty="0">
              <a:latin typeface="微软雅黑" panose="020B0503020204020204" charset="-122"/>
              <a:ea typeface="微软雅黑" panose="020B0503020204020204" charset="-122"/>
            </a:endParaRPr>
          </a:p>
          <a:p>
            <a:pPr eaLnBrk="0" hangingPunct="0"/>
            <a:endParaRPr lang="zh-CN" altLang="en-US" sz="2800" dirty="0">
              <a:latin typeface="微软雅黑" panose="020B0503020204020204" charset="-122"/>
              <a:ea typeface="微软雅黑" panose="020B0503020204020204" charset="-122"/>
            </a:endParaRPr>
          </a:p>
        </p:txBody>
      </p:sp>
      <p:sp>
        <p:nvSpPr>
          <p:cNvPr id="4" name="矩形 3"/>
          <p:cNvSpPr/>
          <p:nvPr/>
        </p:nvSpPr>
        <p:spPr>
          <a:xfrm>
            <a:off x="571500" y="3143250"/>
            <a:ext cx="1500188" cy="5842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助燃物</a:t>
            </a:r>
            <a:endParaRPr kumimoji="0" lang="zh-CN" altLang="en-US" sz="3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571500" y="4987925"/>
            <a:ext cx="1500188" cy="5842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着火源</a:t>
            </a:r>
            <a:endParaRPr kumimoji="0" lang="zh-CN" altLang="en-US" sz="32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4341" name="矩形 5"/>
          <p:cNvSpPr/>
          <p:nvPr/>
        </p:nvSpPr>
        <p:spPr>
          <a:xfrm>
            <a:off x="2214563" y="2786063"/>
            <a:ext cx="6500812" cy="1187450"/>
          </a:xfrm>
          <a:prstGeom prst="rect">
            <a:avLst/>
          </a:prstGeom>
          <a:noFill/>
          <a:ln w="9525">
            <a:noFill/>
          </a:ln>
        </p:spPr>
        <p:txBody>
          <a:bodyPr anchor="t" anchorCtr="0">
            <a:spAutoFit/>
          </a:bodyPr>
          <a:p>
            <a:pPr eaLnBrk="0" hangingPunct="0"/>
            <a:r>
              <a:rPr lang="zh-CN" altLang="en-US" dirty="0">
                <a:latin typeface="微软雅黑" panose="020B0503020204020204" charset="-122"/>
                <a:ea typeface="微软雅黑" panose="020B0503020204020204" charset="-122"/>
              </a:rPr>
              <a:t>凡是具有较强的氧化性能，能与可燃物质发生化学反应并引起燃烧的物质称为</a:t>
            </a:r>
            <a:r>
              <a:rPr lang="zh-CN" altLang="en-US" b="1" i="1" u="sng" dirty="0">
                <a:latin typeface="微软雅黑" panose="020B0503020204020204" charset="-122"/>
                <a:ea typeface="微软雅黑" panose="020B0503020204020204" charset="-122"/>
              </a:rPr>
              <a:t>助燃物</a:t>
            </a:r>
            <a:r>
              <a:rPr lang="zh-CN" altLang="en-US" dirty="0">
                <a:latin typeface="微软雅黑" panose="020B0503020204020204" charset="-122"/>
                <a:ea typeface="微软雅黑" panose="020B0503020204020204" charset="-122"/>
              </a:rPr>
              <a:t>或氧化剂，例如空气、氧气、氯气和溴等。</a:t>
            </a:r>
            <a:endParaRPr lang="zh-CN" altLang="en-US" dirty="0">
              <a:latin typeface="微软雅黑" panose="020B0503020204020204" charset="-122"/>
              <a:ea typeface="微软雅黑" panose="020B0503020204020204" charset="-122"/>
            </a:endParaRPr>
          </a:p>
        </p:txBody>
      </p:sp>
      <p:sp>
        <p:nvSpPr>
          <p:cNvPr id="14342" name="矩形 6"/>
          <p:cNvSpPr/>
          <p:nvPr/>
        </p:nvSpPr>
        <p:spPr>
          <a:xfrm>
            <a:off x="2357438" y="4572000"/>
            <a:ext cx="6215062" cy="1552575"/>
          </a:xfrm>
          <a:prstGeom prst="rect">
            <a:avLst/>
          </a:prstGeom>
          <a:noFill/>
          <a:ln w="9525">
            <a:noFill/>
          </a:ln>
        </p:spPr>
        <p:txBody>
          <a:bodyPr anchor="t" anchorCtr="0">
            <a:spAutoFit/>
          </a:bodyPr>
          <a:p>
            <a:pPr eaLnBrk="0" hangingPunct="0"/>
            <a:r>
              <a:rPr lang="zh-CN" altLang="en-US" dirty="0">
                <a:latin typeface="微软雅黑" panose="020B0503020204020204" charset="-122"/>
                <a:ea typeface="微软雅黑" panose="020B0503020204020204" charset="-122"/>
              </a:rPr>
              <a:t>具有一定的温度和热量的能源，或者说，能引起可燃物质着火的能源则称</a:t>
            </a:r>
            <a:r>
              <a:rPr lang="zh-CN" altLang="en-US" b="1" i="1" u="sng" dirty="0">
                <a:latin typeface="微软雅黑" panose="020B0503020204020204" charset="-122"/>
                <a:ea typeface="微软雅黑" panose="020B0503020204020204" charset="-122"/>
              </a:rPr>
              <a:t>着火源</a:t>
            </a:r>
            <a:r>
              <a:rPr lang="zh-CN" altLang="en-US" dirty="0">
                <a:latin typeface="微软雅黑" panose="020B0503020204020204" charset="-122"/>
                <a:ea typeface="微软雅黑" panose="020B0503020204020204" charset="-122"/>
              </a:rPr>
              <a:t>，常见的着火源有火焰、电火花、电弧和炽热物体等。</a:t>
            </a:r>
            <a:endParaRPr lang="zh-CN" altLang="en-US" dirty="0">
              <a:latin typeface="微软雅黑" panose="020B0503020204020204" charset="-122"/>
              <a:ea typeface="微软雅黑" panose="020B0503020204020204" charset="-122"/>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2"/>
          <p:cNvSpPr txBox="1"/>
          <p:nvPr/>
        </p:nvSpPr>
        <p:spPr>
          <a:xfrm>
            <a:off x="533400" y="1303338"/>
            <a:ext cx="3678238"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防火技术措施</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5362" name="Text Box 3"/>
          <p:cNvSpPr txBox="1"/>
          <p:nvPr/>
        </p:nvSpPr>
        <p:spPr>
          <a:xfrm>
            <a:off x="250825" y="2565400"/>
            <a:ext cx="7850188" cy="3455988"/>
          </a:xfrm>
          <a:prstGeom prst="rect">
            <a:avLst/>
          </a:prstGeom>
          <a:noFill/>
          <a:ln w="9525">
            <a:noFill/>
          </a:ln>
        </p:spPr>
        <p:txBody>
          <a:bodyPr lIns="72000" tIns="36000" rIns="72000" bIns="36000" anchor="t" anchorCtr="0"/>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1</a:t>
            </a:r>
            <a:r>
              <a:rPr lang="zh-CN" altLang="en-US" sz="3600" b="1" dirty="0">
                <a:latin typeface="Times New Roman" panose="02020603050405020304" pitchFamily="18" charset="0"/>
                <a:ea typeface="仿宋_GB2312" pitchFamily="49" charset="-122"/>
              </a:rPr>
              <a:t>、消除着火源</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600" b="1" dirty="0">
                <a:latin typeface="Arial" panose="020B0604020202020204" pitchFamily="34" charset="0"/>
                <a:ea typeface="宋体" panose="02010600030101010101" pitchFamily="2" charset="-122"/>
              </a:rPr>
              <a:t>2</a:t>
            </a:r>
            <a:r>
              <a:rPr lang="zh-CN" altLang="en-US" sz="3600" b="1" dirty="0">
                <a:latin typeface="Arial" panose="020B0604020202020204" pitchFamily="34" charset="0"/>
                <a:ea typeface="宋体" panose="02010600030101010101" pitchFamily="2" charset="-122"/>
              </a:rPr>
              <a:t>、控制可燃物</a:t>
            </a:r>
            <a:endParaRPr lang="zh-CN" altLang="en-US" sz="3600" b="1" dirty="0">
              <a:latin typeface="Arial" panose="020B0604020202020204" pitchFamily="34" charset="0"/>
              <a:ea typeface="宋体" panose="02010600030101010101" pitchFamily="2"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3</a:t>
            </a:r>
            <a:r>
              <a:rPr lang="zh-CN" altLang="en-US" sz="3600" b="1" dirty="0">
                <a:latin typeface="Times New Roman" panose="02020603050405020304" pitchFamily="18" charset="0"/>
                <a:ea typeface="仿宋_GB2312" pitchFamily="49" charset="-122"/>
              </a:rPr>
              <a:t>、隔绝空气</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4</a:t>
            </a:r>
            <a:r>
              <a:rPr lang="zh-CN" altLang="en-US" sz="3600" b="1" dirty="0">
                <a:latin typeface="Times New Roman" panose="02020603050405020304" pitchFamily="18" charset="0"/>
                <a:ea typeface="仿宋_GB2312" pitchFamily="49" charset="-122"/>
              </a:rPr>
              <a:t>、防止形成新的燃烧条件</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
          <p:cNvSpPr/>
          <p:nvPr/>
        </p:nvSpPr>
        <p:spPr>
          <a:xfrm>
            <a:off x="1285875" y="1714500"/>
            <a:ext cx="1785938" cy="500063"/>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气  体</a:t>
            </a:r>
            <a:endParaRPr lang="zh-CN" altLang="en-US" sz="3200" b="1" dirty="0">
              <a:latin typeface="黑体" panose="02010609060101010101" pitchFamily="2" charset="-122"/>
              <a:ea typeface="黑体" panose="02010609060101010101" pitchFamily="2" charset="-122"/>
            </a:endParaRPr>
          </a:p>
        </p:txBody>
      </p:sp>
      <p:sp>
        <p:nvSpPr>
          <p:cNvPr id="16386" name="矩形 2"/>
          <p:cNvSpPr/>
          <p:nvPr/>
        </p:nvSpPr>
        <p:spPr>
          <a:xfrm>
            <a:off x="6000750" y="1714500"/>
            <a:ext cx="1785938" cy="500063"/>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固  体</a:t>
            </a:r>
            <a:endParaRPr lang="zh-CN" altLang="en-US" sz="3200" b="1" dirty="0">
              <a:latin typeface="黑体" panose="02010609060101010101" pitchFamily="2" charset="-122"/>
              <a:ea typeface="黑体" panose="02010609060101010101" pitchFamily="2" charset="-122"/>
            </a:endParaRPr>
          </a:p>
        </p:txBody>
      </p:sp>
      <p:sp>
        <p:nvSpPr>
          <p:cNvPr id="16387" name="矩形 3"/>
          <p:cNvSpPr/>
          <p:nvPr/>
        </p:nvSpPr>
        <p:spPr>
          <a:xfrm>
            <a:off x="3643313" y="1714500"/>
            <a:ext cx="1785937" cy="500063"/>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液  体</a:t>
            </a:r>
            <a:endParaRPr lang="zh-CN" altLang="en-US" sz="3200" b="1" dirty="0">
              <a:latin typeface="黑体" panose="02010609060101010101" pitchFamily="2" charset="-122"/>
              <a:ea typeface="黑体" panose="02010609060101010101" pitchFamily="2" charset="-122"/>
            </a:endParaRPr>
          </a:p>
        </p:txBody>
      </p:sp>
      <p:sp>
        <p:nvSpPr>
          <p:cNvPr id="16388" name="矩形 4"/>
          <p:cNvSpPr/>
          <p:nvPr/>
        </p:nvSpPr>
        <p:spPr>
          <a:xfrm>
            <a:off x="3643313" y="2571750"/>
            <a:ext cx="1785937" cy="571500"/>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蒸  发</a:t>
            </a:r>
            <a:endParaRPr lang="zh-CN" altLang="en-US" sz="3200" b="1" dirty="0">
              <a:latin typeface="黑体" panose="02010609060101010101" pitchFamily="2" charset="-122"/>
              <a:ea typeface="黑体" panose="02010609060101010101" pitchFamily="2" charset="-122"/>
            </a:endParaRPr>
          </a:p>
        </p:txBody>
      </p:sp>
      <p:sp>
        <p:nvSpPr>
          <p:cNvPr id="16389" name="矩形 5"/>
          <p:cNvSpPr/>
          <p:nvPr/>
        </p:nvSpPr>
        <p:spPr>
          <a:xfrm>
            <a:off x="6000750" y="2571750"/>
            <a:ext cx="1785938" cy="571500"/>
          </a:xfrm>
          <a:prstGeom prst="rect">
            <a:avLst/>
          </a:prstGeom>
          <a:solidFill>
            <a:schemeClr val="accent1"/>
          </a:solidFill>
          <a:ln w="9525" cap="flat" cmpd="sng">
            <a:solidFill>
              <a:schemeClr val="tx1"/>
            </a:solidFill>
            <a:prstDash val="solid"/>
            <a:round/>
            <a:headEnd type="none" w="med" len="med"/>
            <a:tailEnd type="none" w="med" len="med"/>
          </a:ln>
        </p:spPr>
        <p:txBody>
          <a:bodyPr tIns="0" bIns="0" anchor="ctr" anchorCtr="1"/>
          <a:p>
            <a:pPr algn="ctr" eaLnBrk="0" hangingPunct="0"/>
            <a:r>
              <a:rPr lang="zh-CN" altLang="en-US" sz="2000" b="1" dirty="0">
                <a:latin typeface="黑体" panose="02010609060101010101" pitchFamily="2" charset="-122"/>
                <a:ea typeface="黑体" panose="02010609060101010101" pitchFamily="2" charset="-122"/>
              </a:rPr>
              <a:t>熔化、蒸发</a:t>
            </a:r>
            <a:endParaRPr lang="en-US" altLang="zh-CN" sz="2000" b="1">
              <a:latin typeface="黑体" panose="02010609060101010101" pitchFamily="2" charset="-122"/>
              <a:ea typeface="黑体" panose="02010609060101010101" pitchFamily="2" charset="-122"/>
            </a:endParaRPr>
          </a:p>
          <a:p>
            <a:pPr algn="ctr" eaLnBrk="0" hangingPunct="0"/>
            <a:r>
              <a:rPr lang="zh-CN" altLang="en-US" sz="2000" b="1" dirty="0">
                <a:latin typeface="黑体" panose="02010609060101010101" pitchFamily="2" charset="-122"/>
                <a:ea typeface="黑体" panose="02010609060101010101" pitchFamily="2" charset="-122"/>
              </a:rPr>
              <a:t>或分解</a:t>
            </a:r>
            <a:endParaRPr lang="zh-CN" altLang="en-US" sz="2000" b="1" dirty="0">
              <a:latin typeface="黑体" panose="02010609060101010101" pitchFamily="2" charset="-122"/>
              <a:ea typeface="黑体" panose="02010609060101010101" pitchFamily="2" charset="-122"/>
            </a:endParaRPr>
          </a:p>
        </p:txBody>
      </p:sp>
      <p:sp>
        <p:nvSpPr>
          <p:cNvPr id="16390" name="矩形 6"/>
          <p:cNvSpPr/>
          <p:nvPr/>
        </p:nvSpPr>
        <p:spPr>
          <a:xfrm>
            <a:off x="1285875" y="3500438"/>
            <a:ext cx="6500813" cy="500062"/>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氧  化  分  解</a:t>
            </a:r>
            <a:endParaRPr lang="zh-CN" altLang="en-US" sz="3200" b="1" dirty="0">
              <a:latin typeface="黑体" panose="02010609060101010101" pitchFamily="2" charset="-122"/>
              <a:ea typeface="黑体" panose="02010609060101010101" pitchFamily="2" charset="-122"/>
            </a:endParaRPr>
          </a:p>
        </p:txBody>
      </p:sp>
      <p:sp>
        <p:nvSpPr>
          <p:cNvPr id="16391" name="矩形 7"/>
          <p:cNvSpPr/>
          <p:nvPr/>
        </p:nvSpPr>
        <p:spPr>
          <a:xfrm>
            <a:off x="1285875" y="4357688"/>
            <a:ext cx="6500813" cy="500062"/>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自      燃</a:t>
            </a:r>
            <a:endParaRPr lang="zh-CN" altLang="en-US" sz="3200" b="1" dirty="0">
              <a:latin typeface="黑体" panose="02010609060101010101" pitchFamily="2" charset="-122"/>
              <a:ea typeface="黑体" panose="02010609060101010101" pitchFamily="2" charset="-122"/>
            </a:endParaRPr>
          </a:p>
        </p:txBody>
      </p:sp>
      <p:sp>
        <p:nvSpPr>
          <p:cNvPr id="16392" name="矩形 8"/>
          <p:cNvSpPr/>
          <p:nvPr/>
        </p:nvSpPr>
        <p:spPr>
          <a:xfrm>
            <a:off x="1285875" y="5286375"/>
            <a:ext cx="6500813" cy="500063"/>
          </a:xfrm>
          <a:prstGeom prst="rect">
            <a:avLst/>
          </a:prstGeom>
          <a:solidFill>
            <a:schemeClr val="accent1"/>
          </a:solidFill>
          <a:ln w="9525" cap="flat" cmpd="sng">
            <a:solidFill>
              <a:schemeClr val="tx1"/>
            </a:solidFill>
            <a:prstDash val="solid"/>
            <a:round/>
            <a:headEnd type="none" w="med" len="med"/>
            <a:tailEnd type="none" w="med" len="med"/>
          </a:ln>
        </p:spPr>
        <p:txBody>
          <a:bodyPr anchor="ctr" anchorCtr="1"/>
          <a:p>
            <a:pPr eaLnBrk="0" hangingPunct="0"/>
            <a:r>
              <a:rPr lang="zh-CN" altLang="en-US" sz="3200" b="1" dirty="0">
                <a:latin typeface="黑体" panose="02010609060101010101" pitchFamily="2" charset="-122"/>
                <a:ea typeface="黑体" panose="02010609060101010101" pitchFamily="2" charset="-122"/>
              </a:rPr>
              <a:t>燃      烧</a:t>
            </a:r>
            <a:endParaRPr lang="zh-CN" altLang="en-US" sz="3200" b="1" dirty="0">
              <a:latin typeface="黑体" panose="02010609060101010101" pitchFamily="2" charset="-122"/>
              <a:ea typeface="黑体" panose="02010609060101010101" pitchFamily="2" charset="-122"/>
            </a:endParaRPr>
          </a:p>
        </p:txBody>
      </p:sp>
      <p:sp>
        <p:nvSpPr>
          <p:cNvPr id="16393" name="矩形 9"/>
          <p:cNvSpPr/>
          <p:nvPr/>
        </p:nvSpPr>
        <p:spPr>
          <a:xfrm>
            <a:off x="4286250" y="6232525"/>
            <a:ext cx="571500" cy="554038"/>
          </a:xfrm>
          <a:prstGeom prst="rect">
            <a:avLst/>
          </a:prstGeom>
          <a:noFill/>
          <a:ln w="9525">
            <a:noFill/>
          </a:ln>
        </p:spPr>
        <p:txBody>
          <a:bodyPr wrap="none" anchor="t" anchorCtr="0">
            <a:spAutoFit/>
          </a:bodyPr>
          <a:p>
            <a:pPr eaLnBrk="0" hangingPunct="0"/>
            <a:r>
              <a:rPr lang="zh-CN" altLang="en-US" sz="3000" b="1" dirty="0">
                <a:solidFill>
                  <a:srgbClr val="FFFF00"/>
                </a:solidFill>
                <a:latin typeface="黑体" panose="02010609060101010101" pitchFamily="2" charset="-122"/>
                <a:ea typeface="黑体" panose="02010609060101010101" pitchFamily="2" charset="-122"/>
              </a:rPr>
              <a:t>热</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16394" name="矩形 10"/>
          <p:cNvSpPr/>
          <p:nvPr/>
        </p:nvSpPr>
        <p:spPr>
          <a:xfrm>
            <a:off x="4286250" y="714375"/>
            <a:ext cx="571500" cy="554038"/>
          </a:xfrm>
          <a:prstGeom prst="rect">
            <a:avLst/>
          </a:prstGeom>
          <a:noFill/>
          <a:ln w="9525">
            <a:noFill/>
          </a:ln>
        </p:spPr>
        <p:txBody>
          <a:bodyPr wrap="none" anchor="t" anchorCtr="0">
            <a:spAutoFit/>
          </a:bodyPr>
          <a:p>
            <a:pPr eaLnBrk="0" hangingPunct="0"/>
            <a:r>
              <a:rPr lang="zh-CN" altLang="en-US" sz="3000" b="1" dirty="0">
                <a:solidFill>
                  <a:srgbClr val="FFFF00"/>
                </a:solidFill>
                <a:latin typeface="黑体" panose="02010609060101010101" pitchFamily="2" charset="-122"/>
                <a:ea typeface="黑体" panose="02010609060101010101" pitchFamily="2" charset="-122"/>
              </a:rPr>
              <a:t>热</a:t>
            </a:r>
            <a:endParaRPr lang="zh-CN" altLang="en-US" sz="3000" b="1" dirty="0">
              <a:solidFill>
                <a:srgbClr val="FFFF00"/>
              </a:solidFill>
              <a:latin typeface="黑体" panose="02010609060101010101" pitchFamily="2" charset="-122"/>
              <a:ea typeface="黑体" panose="02010609060101010101" pitchFamily="2" charset="-122"/>
            </a:endParaRPr>
          </a:p>
        </p:txBody>
      </p:sp>
      <p:cxnSp>
        <p:nvCxnSpPr>
          <p:cNvPr id="16395" name="直接箭头连接符 12"/>
          <p:cNvCxnSpPr/>
          <p:nvPr/>
        </p:nvCxnSpPr>
        <p:spPr>
          <a:xfrm rot="5400000">
            <a:off x="4465638" y="1320800"/>
            <a:ext cx="214312" cy="1588"/>
          </a:xfrm>
          <a:prstGeom prst="straightConnector1">
            <a:avLst/>
          </a:prstGeom>
          <a:ln w="9525" cap="flat" cmpd="sng">
            <a:solidFill>
              <a:schemeClr val="tx1"/>
            </a:solidFill>
            <a:prstDash val="solid"/>
            <a:round/>
            <a:headEnd type="none" w="med" len="med"/>
            <a:tailEnd type="stealth" w="lg" len="lg"/>
          </a:ln>
        </p:spPr>
      </p:cxnSp>
      <p:cxnSp>
        <p:nvCxnSpPr>
          <p:cNvPr id="16396" name="直接箭头连接符 20"/>
          <p:cNvCxnSpPr/>
          <p:nvPr/>
        </p:nvCxnSpPr>
        <p:spPr>
          <a:xfrm rot="5400000">
            <a:off x="4389438" y="1531938"/>
            <a:ext cx="358775" cy="3175"/>
          </a:xfrm>
          <a:prstGeom prst="straightConnector1">
            <a:avLst/>
          </a:prstGeom>
          <a:ln w="9525" cap="flat" cmpd="sng">
            <a:solidFill>
              <a:schemeClr val="tx1"/>
            </a:solidFill>
            <a:prstDash val="solid"/>
            <a:round/>
            <a:headEnd type="none" w="med" len="med"/>
            <a:tailEnd type="stealth" w="lg" len="lg"/>
          </a:ln>
        </p:spPr>
      </p:cxnSp>
      <p:cxnSp>
        <p:nvCxnSpPr>
          <p:cNvPr id="16397" name="直接箭头连接符 21"/>
          <p:cNvCxnSpPr/>
          <p:nvPr/>
        </p:nvCxnSpPr>
        <p:spPr>
          <a:xfrm rot="5400000">
            <a:off x="1998663" y="1570038"/>
            <a:ext cx="285750" cy="0"/>
          </a:xfrm>
          <a:prstGeom prst="straightConnector1">
            <a:avLst/>
          </a:prstGeom>
          <a:ln w="9525" cap="flat" cmpd="sng">
            <a:solidFill>
              <a:schemeClr val="tx1"/>
            </a:solidFill>
            <a:prstDash val="solid"/>
            <a:round/>
            <a:headEnd type="none" w="med" len="med"/>
            <a:tailEnd type="stealth" w="lg" len="lg"/>
          </a:ln>
        </p:spPr>
      </p:cxnSp>
      <p:cxnSp>
        <p:nvCxnSpPr>
          <p:cNvPr id="16398" name="直接箭头连接符 22"/>
          <p:cNvCxnSpPr/>
          <p:nvPr/>
        </p:nvCxnSpPr>
        <p:spPr>
          <a:xfrm rot="5400000">
            <a:off x="6713538" y="1568450"/>
            <a:ext cx="285750" cy="1588"/>
          </a:xfrm>
          <a:prstGeom prst="straightConnector1">
            <a:avLst/>
          </a:prstGeom>
          <a:ln w="9525" cap="flat" cmpd="sng">
            <a:solidFill>
              <a:schemeClr val="tx1"/>
            </a:solidFill>
            <a:prstDash val="solid"/>
            <a:round/>
            <a:headEnd type="none" w="med" len="med"/>
            <a:tailEnd type="stealth" w="lg" len="lg"/>
          </a:ln>
        </p:spPr>
      </p:cxnSp>
      <p:cxnSp>
        <p:nvCxnSpPr>
          <p:cNvPr id="16399" name="直接箭头连接符 23"/>
          <p:cNvCxnSpPr/>
          <p:nvPr/>
        </p:nvCxnSpPr>
        <p:spPr>
          <a:xfrm rot="5400000">
            <a:off x="6680200" y="2392363"/>
            <a:ext cx="357188" cy="1587"/>
          </a:xfrm>
          <a:prstGeom prst="straightConnector1">
            <a:avLst/>
          </a:prstGeom>
          <a:ln w="9525" cap="flat" cmpd="sng">
            <a:solidFill>
              <a:schemeClr val="tx1"/>
            </a:solidFill>
            <a:prstDash val="solid"/>
            <a:round/>
            <a:headEnd type="none" w="med" len="med"/>
            <a:tailEnd type="arrow" w="med" len="med"/>
          </a:ln>
        </p:spPr>
      </p:cxnSp>
      <p:cxnSp>
        <p:nvCxnSpPr>
          <p:cNvPr id="16400" name="直接箭头连接符 24"/>
          <p:cNvCxnSpPr/>
          <p:nvPr/>
        </p:nvCxnSpPr>
        <p:spPr>
          <a:xfrm rot="5400000">
            <a:off x="4394200" y="2392363"/>
            <a:ext cx="357188" cy="1587"/>
          </a:xfrm>
          <a:prstGeom prst="straightConnector1">
            <a:avLst/>
          </a:prstGeom>
          <a:ln w="9525" cap="flat" cmpd="sng">
            <a:solidFill>
              <a:schemeClr val="tx1"/>
            </a:solidFill>
            <a:prstDash val="solid"/>
            <a:round/>
            <a:headEnd type="none" w="med" len="med"/>
            <a:tailEnd type="arrow" w="med" len="med"/>
          </a:ln>
        </p:spPr>
      </p:cxnSp>
      <p:cxnSp>
        <p:nvCxnSpPr>
          <p:cNvPr id="16401" name="直接箭头连接符 25"/>
          <p:cNvCxnSpPr/>
          <p:nvPr/>
        </p:nvCxnSpPr>
        <p:spPr>
          <a:xfrm rot="5400000">
            <a:off x="1570038" y="2854325"/>
            <a:ext cx="1143000" cy="1588"/>
          </a:xfrm>
          <a:prstGeom prst="straightConnector1">
            <a:avLst/>
          </a:prstGeom>
          <a:ln w="9525" cap="flat" cmpd="sng">
            <a:solidFill>
              <a:schemeClr val="tx1"/>
            </a:solidFill>
            <a:prstDash val="solid"/>
            <a:round/>
            <a:headEnd type="none" w="med" len="med"/>
            <a:tailEnd type="arrow" w="med" len="med"/>
          </a:ln>
        </p:spPr>
      </p:cxnSp>
      <p:cxnSp>
        <p:nvCxnSpPr>
          <p:cNvPr id="16402" name="直接箭头连接符 26"/>
          <p:cNvCxnSpPr/>
          <p:nvPr/>
        </p:nvCxnSpPr>
        <p:spPr>
          <a:xfrm rot="5400000">
            <a:off x="4394200" y="3321050"/>
            <a:ext cx="357188" cy="1588"/>
          </a:xfrm>
          <a:prstGeom prst="straightConnector1">
            <a:avLst/>
          </a:prstGeom>
          <a:ln w="9525" cap="flat" cmpd="sng">
            <a:solidFill>
              <a:schemeClr val="tx1"/>
            </a:solidFill>
            <a:prstDash val="solid"/>
            <a:round/>
            <a:headEnd type="none" w="med" len="med"/>
            <a:tailEnd type="arrow" w="med" len="med"/>
          </a:ln>
        </p:spPr>
      </p:cxnSp>
      <p:cxnSp>
        <p:nvCxnSpPr>
          <p:cNvPr id="16403" name="直接箭头连接符 27"/>
          <p:cNvCxnSpPr/>
          <p:nvPr/>
        </p:nvCxnSpPr>
        <p:spPr>
          <a:xfrm rot="5400000">
            <a:off x="6680200" y="3321050"/>
            <a:ext cx="357188" cy="1588"/>
          </a:xfrm>
          <a:prstGeom prst="straightConnector1">
            <a:avLst/>
          </a:prstGeom>
          <a:ln w="9525" cap="flat" cmpd="sng">
            <a:solidFill>
              <a:schemeClr val="tx1"/>
            </a:solidFill>
            <a:prstDash val="solid"/>
            <a:round/>
            <a:headEnd type="none" w="med" len="med"/>
            <a:tailEnd type="arrow" w="med" len="med"/>
          </a:ln>
        </p:spPr>
      </p:cxnSp>
      <p:cxnSp>
        <p:nvCxnSpPr>
          <p:cNvPr id="16404" name="直接箭头连接符 29"/>
          <p:cNvCxnSpPr/>
          <p:nvPr/>
        </p:nvCxnSpPr>
        <p:spPr>
          <a:xfrm rot="5400000">
            <a:off x="4394200" y="4178300"/>
            <a:ext cx="357188" cy="1588"/>
          </a:xfrm>
          <a:prstGeom prst="straightConnector1">
            <a:avLst/>
          </a:prstGeom>
          <a:ln w="9525" cap="flat" cmpd="sng">
            <a:solidFill>
              <a:schemeClr val="tx1"/>
            </a:solidFill>
            <a:prstDash val="solid"/>
            <a:round/>
            <a:headEnd type="none" w="med" len="med"/>
            <a:tailEnd type="arrow" w="med" len="med"/>
          </a:ln>
        </p:spPr>
      </p:cxnSp>
      <p:cxnSp>
        <p:nvCxnSpPr>
          <p:cNvPr id="16405" name="直接箭头连接符 30"/>
          <p:cNvCxnSpPr/>
          <p:nvPr/>
        </p:nvCxnSpPr>
        <p:spPr>
          <a:xfrm rot="5400000">
            <a:off x="6680200" y="4178300"/>
            <a:ext cx="357188" cy="1588"/>
          </a:xfrm>
          <a:prstGeom prst="straightConnector1">
            <a:avLst/>
          </a:prstGeom>
          <a:ln w="9525" cap="flat" cmpd="sng">
            <a:solidFill>
              <a:schemeClr val="tx1"/>
            </a:solidFill>
            <a:prstDash val="solid"/>
            <a:round/>
            <a:headEnd type="none" w="med" len="med"/>
            <a:tailEnd type="arrow" w="med" len="med"/>
          </a:ln>
        </p:spPr>
      </p:cxnSp>
      <p:cxnSp>
        <p:nvCxnSpPr>
          <p:cNvPr id="16406" name="直接箭头连接符 31"/>
          <p:cNvCxnSpPr/>
          <p:nvPr/>
        </p:nvCxnSpPr>
        <p:spPr>
          <a:xfrm rot="5400000">
            <a:off x="1965325" y="4178300"/>
            <a:ext cx="357188" cy="1588"/>
          </a:xfrm>
          <a:prstGeom prst="straightConnector1">
            <a:avLst/>
          </a:prstGeom>
          <a:ln w="9525" cap="flat" cmpd="sng">
            <a:solidFill>
              <a:schemeClr val="tx1"/>
            </a:solidFill>
            <a:prstDash val="solid"/>
            <a:round/>
            <a:headEnd type="none" w="med" len="med"/>
            <a:tailEnd type="arrow" w="med" len="med"/>
          </a:ln>
        </p:spPr>
      </p:cxnSp>
      <p:cxnSp>
        <p:nvCxnSpPr>
          <p:cNvPr id="16407" name="直接箭头连接符 32"/>
          <p:cNvCxnSpPr/>
          <p:nvPr/>
        </p:nvCxnSpPr>
        <p:spPr>
          <a:xfrm rot="5400000">
            <a:off x="4394200" y="5106988"/>
            <a:ext cx="357188" cy="1587"/>
          </a:xfrm>
          <a:prstGeom prst="straightConnector1">
            <a:avLst/>
          </a:prstGeom>
          <a:ln w="9525" cap="flat" cmpd="sng">
            <a:solidFill>
              <a:schemeClr val="tx1"/>
            </a:solidFill>
            <a:prstDash val="solid"/>
            <a:round/>
            <a:headEnd type="none" w="med" len="med"/>
            <a:tailEnd type="arrow" w="med" len="med"/>
          </a:ln>
        </p:spPr>
      </p:cxnSp>
      <p:cxnSp>
        <p:nvCxnSpPr>
          <p:cNvPr id="16408" name="直接箭头连接符 33"/>
          <p:cNvCxnSpPr/>
          <p:nvPr/>
        </p:nvCxnSpPr>
        <p:spPr>
          <a:xfrm rot="5400000">
            <a:off x="6680200" y="5106988"/>
            <a:ext cx="357188" cy="1587"/>
          </a:xfrm>
          <a:prstGeom prst="straightConnector1">
            <a:avLst/>
          </a:prstGeom>
          <a:ln w="9525" cap="flat" cmpd="sng">
            <a:solidFill>
              <a:schemeClr val="tx1"/>
            </a:solidFill>
            <a:prstDash val="solid"/>
            <a:round/>
            <a:headEnd type="none" w="med" len="med"/>
            <a:tailEnd type="arrow" w="med" len="med"/>
          </a:ln>
        </p:spPr>
      </p:cxnSp>
      <p:cxnSp>
        <p:nvCxnSpPr>
          <p:cNvPr id="16409" name="直接箭头连接符 34"/>
          <p:cNvCxnSpPr/>
          <p:nvPr/>
        </p:nvCxnSpPr>
        <p:spPr>
          <a:xfrm rot="5400000">
            <a:off x="1965325" y="5106988"/>
            <a:ext cx="357188" cy="1587"/>
          </a:xfrm>
          <a:prstGeom prst="straightConnector1">
            <a:avLst/>
          </a:prstGeom>
          <a:ln w="9525" cap="flat" cmpd="sng">
            <a:solidFill>
              <a:schemeClr val="tx1"/>
            </a:solidFill>
            <a:prstDash val="solid"/>
            <a:round/>
            <a:headEnd type="none" w="med" len="med"/>
            <a:tailEnd type="arrow" w="med" len="med"/>
          </a:ln>
        </p:spPr>
      </p:cxnSp>
      <p:cxnSp>
        <p:nvCxnSpPr>
          <p:cNvPr id="16410" name="直接箭头连接符 37"/>
          <p:cNvCxnSpPr/>
          <p:nvPr/>
        </p:nvCxnSpPr>
        <p:spPr>
          <a:xfrm rot="5400000">
            <a:off x="4465638" y="5892800"/>
            <a:ext cx="214312" cy="1588"/>
          </a:xfrm>
          <a:prstGeom prst="straightConnector1">
            <a:avLst/>
          </a:prstGeom>
          <a:ln w="9525" cap="flat" cmpd="sng">
            <a:solidFill>
              <a:schemeClr val="tx1"/>
            </a:solidFill>
            <a:prstDash val="solid"/>
            <a:round/>
            <a:headEnd type="none" w="med" len="med"/>
            <a:tailEnd type="stealth" w="lg" len="lg"/>
          </a:ln>
        </p:spPr>
      </p:cxnSp>
      <p:cxnSp>
        <p:nvCxnSpPr>
          <p:cNvPr id="16411" name="直接箭头连接符 38"/>
          <p:cNvCxnSpPr/>
          <p:nvPr/>
        </p:nvCxnSpPr>
        <p:spPr>
          <a:xfrm rot="5400000">
            <a:off x="4465638" y="6178550"/>
            <a:ext cx="214312" cy="1588"/>
          </a:xfrm>
          <a:prstGeom prst="straightConnector1">
            <a:avLst/>
          </a:prstGeom>
          <a:ln w="9525" cap="flat" cmpd="sng">
            <a:solidFill>
              <a:schemeClr val="tx1"/>
            </a:solidFill>
            <a:prstDash val="solid"/>
            <a:round/>
            <a:headEnd type="none" w="med" len="med"/>
            <a:tailEnd type="stealth" w="lg" len="lg"/>
          </a:ln>
        </p:spPr>
      </p:cxnSp>
      <p:cxnSp>
        <p:nvCxnSpPr>
          <p:cNvPr id="16412" name="直接连接符 40"/>
          <p:cNvCxnSpPr/>
          <p:nvPr/>
        </p:nvCxnSpPr>
        <p:spPr>
          <a:xfrm>
            <a:off x="2143125" y="1427163"/>
            <a:ext cx="4714875" cy="1587"/>
          </a:xfrm>
          <a:prstGeom prst="line">
            <a:avLst/>
          </a:prstGeom>
          <a:ln w="9525" cap="flat" cmpd="sng">
            <a:solidFill>
              <a:schemeClr val="tx1"/>
            </a:solidFill>
            <a:prstDash val="solid"/>
            <a:round/>
            <a:headEnd type="none" w="med" len="med"/>
            <a:tailEnd type="none" w="med" len="med"/>
          </a:ln>
        </p:spPr>
      </p:cxnSp>
      <p:cxnSp>
        <p:nvCxnSpPr>
          <p:cNvPr id="16413" name="直接连接符 44"/>
          <p:cNvCxnSpPr/>
          <p:nvPr/>
        </p:nvCxnSpPr>
        <p:spPr>
          <a:xfrm>
            <a:off x="4643438" y="1285875"/>
            <a:ext cx="2714625" cy="1588"/>
          </a:xfrm>
          <a:prstGeom prst="line">
            <a:avLst/>
          </a:prstGeom>
          <a:ln w="9525" cap="flat" cmpd="sng">
            <a:solidFill>
              <a:schemeClr val="tx1"/>
            </a:solidFill>
            <a:prstDash val="solid"/>
            <a:round/>
            <a:headEnd type="none" w="med" len="med"/>
            <a:tailEnd type="none" w="med" len="med"/>
          </a:ln>
        </p:spPr>
      </p:cxnSp>
      <p:cxnSp>
        <p:nvCxnSpPr>
          <p:cNvPr id="16414" name="直接箭头连接符 47"/>
          <p:cNvCxnSpPr/>
          <p:nvPr/>
        </p:nvCxnSpPr>
        <p:spPr>
          <a:xfrm rot="10800000">
            <a:off x="7358063" y="1285875"/>
            <a:ext cx="714375" cy="1588"/>
          </a:xfrm>
          <a:prstGeom prst="straightConnector1">
            <a:avLst/>
          </a:prstGeom>
          <a:ln w="9525" cap="flat" cmpd="sng">
            <a:solidFill>
              <a:schemeClr val="tx1"/>
            </a:solidFill>
            <a:prstDash val="solid"/>
            <a:round/>
            <a:headEnd type="none" w="med" len="med"/>
            <a:tailEnd type="stealth" w="lg" len="lg"/>
          </a:ln>
        </p:spPr>
      </p:cxnSp>
      <p:cxnSp>
        <p:nvCxnSpPr>
          <p:cNvPr id="16415" name="直接连接符 50"/>
          <p:cNvCxnSpPr/>
          <p:nvPr/>
        </p:nvCxnSpPr>
        <p:spPr>
          <a:xfrm rot="5400000">
            <a:off x="5608638" y="3749675"/>
            <a:ext cx="4929187" cy="1588"/>
          </a:xfrm>
          <a:prstGeom prst="line">
            <a:avLst/>
          </a:prstGeom>
          <a:ln w="9525" cap="flat" cmpd="sng">
            <a:solidFill>
              <a:schemeClr val="tx1"/>
            </a:solidFill>
            <a:prstDash val="solid"/>
            <a:round/>
            <a:headEnd type="none" w="med" len="med"/>
            <a:tailEnd type="none" w="med" len="med"/>
          </a:ln>
        </p:spPr>
      </p:cxnSp>
      <p:cxnSp>
        <p:nvCxnSpPr>
          <p:cNvPr id="16416" name="直接箭头连接符 52"/>
          <p:cNvCxnSpPr>
            <a:stCxn id="16393" idx="0"/>
          </p:cNvCxnSpPr>
          <p:nvPr/>
        </p:nvCxnSpPr>
        <p:spPr>
          <a:xfrm rot="5400000" flipH="1" flipV="1">
            <a:off x="6313488" y="4473575"/>
            <a:ext cx="17462" cy="3500438"/>
          </a:xfrm>
          <a:prstGeom prst="straightConnector1">
            <a:avLst/>
          </a:prstGeom>
          <a:ln w="9525" cap="flat" cmpd="sng">
            <a:solidFill>
              <a:schemeClr val="tx1"/>
            </a:solidFill>
            <a:prstDash val="solid"/>
            <a:round/>
            <a:headEnd type="none" w="med" len="med"/>
            <a:tailEnd type="stealth" w="lg" len="lg"/>
          </a:ln>
        </p:spPr>
      </p:cxnSp>
      <p:cxnSp>
        <p:nvCxnSpPr>
          <p:cNvPr id="16417" name="直接连接符 56"/>
          <p:cNvCxnSpPr>
            <a:stCxn id="16393" idx="0"/>
          </p:cNvCxnSpPr>
          <p:nvPr/>
        </p:nvCxnSpPr>
        <p:spPr>
          <a:xfrm>
            <a:off x="2143125" y="6000750"/>
            <a:ext cx="4714875" cy="1588"/>
          </a:xfrm>
          <a:prstGeom prst="line">
            <a:avLst/>
          </a:prstGeom>
          <a:ln w="9525" cap="flat" cmpd="sng">
            <a:solidFill>
              <a:schemeClr val="tx1"/>
            </a:solidFill>
            <a:prstDash val="solid"/>
            <a:round/>
            <a:headEnd type="none" w="med" len="med"/>
            <a:tailEnd type="none" w="med" len="med"/>
          </a:ln>
        </p:spPr>
      </p:cxnSp>
      <p:cxnSp>
        <p:nvCxnSpPr>
          <p:cNvPr id="16418" name="直接箭头连接符 57"/>
          <p:cNvCxnSpPr>
            <a:stCxn id="16393" idx="0"/>
          </p:cNvCxnSpPr>
          <p:nvPr/>
        </p:nvCxnSpPr>
        <p:spPr>
          <a:xfrm rot="5400000">
            <a:off x="2035175" y="5894388"/>
            <a:ext cx="214313" cy="1587"/>
          </a:xfrm>
          <a:prstGeom prst="straightConnector1">
            <a:avLst/>
          </a:prstGeom>
          <a:ln w="9525" cap="flat" cmpd="sng">
            <a:solidFill>
              <a:schemeClr val="tx1"/>
            </a:solidFill>
            <a:prstDash val="solid"/>
            <a:round/>
            <a:headEnd type="none" w="med" len="med"/>
            <a:tailEnd type="arrow" w="med" len="med"/>
          </a:ln>
        </p:spPr>
      </p:cxnSp>
      <p:cxnSp>
        <p:nvCxnSpPr>
          <p:cNvPr id="16419" name="直接箭头连接符 60"/>
          <p:cNvCxnSpPr>
            <a:stCxn id="16393" idx="0"/>
          </p:cNvCxnSpPr>
          <p:nvPr/>
        </p:nvCxnSpPr>
        <p:spPr>
          <a:xfrm rot="5400000">
            <a:off x="6751638" y="5892800"/>
            <a:ext cx="214312" cy="1588"/>
          </a:xfrm>
          <a:prstGeom prst="straightConnector1">
            <a:avLst/>
          </a:prstGeom>
          <a:ln w="9525" cap="flat" cmpd="sng">
            <a:solidFill>
              <a:schemeClr val="tx1"/>
            </a:solidFill>
            <a:prstDash val="solid"/>
            <a:round/>
            <a:headEnd type="none" w="med" len="med"/>
            <a:tailEnd type="arrow" w="med" len="med"/>
          </a:ln>
        </p:spPr>
      </p:cxnSp>
      <p:sp>
        <p:nvSpPr>
          <p:cNvPr id="16420" name="矩形 63"/>
          <p:cNvSpPr/>
          <p:nvPr/>
        </p:nvSpPr>
        <p:spPr>
          <a:xfrm>
            <a:off x="428625" y="2143125"/>
            <a:ext cx="542925" cy="3108325"/>
          </a:xfrm>
          <a:prstGeom prst="rect">
            <a:avLst/>
          </a:prstGeom>
          <a:noFill/>
          <a:ln w="9525">
            <a:noFill/>
          </a:ln>
        </p:spPr>
        <p:txBody>
          <a:bodyPr wrap="none" anchor="t" anchorCtr="0">
            <a:spAutoFit/>
          </a:bodyPr>
          <a:p>
            <a:pPr eaLnBrk="0" hangingPunct="0"/>
            <a:r>
              <a:rPr lang="zh-CN" altLang="en-US" sz="2800" dirty="0">
                <a:latin typeface="微软雅黑" panose="020B0503020204020204" charset="-122"/>
                <a:ea typeface="微软雅黑" panose="020B0503020204020204" charset="-122"/>
              </a:rPr>
              <a:t>物</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质</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燃</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烧</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的</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过</a:t>
            </a:r>
            <a:endParaRPr lang="en-US" altLang="zh-CN" sz="2800">
              <a:latin typeface="微软雅黑" panose="020B0503020204020204" charset="-122"/>
              <a:ea typeface="微软雅黑" panose="020B0503020204020204" charset="-122"/>
            </a:endParaRPr>
          </a:p>
          <a:p>
            <a:pPr eaLnBrk="0" hangingPunct="0"/>
            <a:r>
              <a:rPr lang="zh-CN" altLang="en-US" sz="2800" dirty="0">
                <a:latin typeface="微软雅黑" panose="020B0503020204020204" charset="-122"/>
                <a:ea typeface="微软雅黑" panose="020B0503020204020204" charset="-122"/>
              </a:rPr>
              <a:t>程</a:t>
            </a:r>
            <a:endParaRPr lang="zh-CN" altLang="en-US" sz="2800" dirty="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 Box 2"/>
          <p:cNvSpPr txBox="1"/>
          <p:nvPr/>
        </p:nvSpPr>
        <p:spPr>
          <a:xfrm>
            <a:off x="533400" y="1303338"/>
            <a:ext cx="4325938"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chemeClr val="accent1"/>
                </a:solidFill>
                <a:latin typeface="Arial" panose="020B0604020202020204" pitchFamily="34" charset="0"/>
                <a:ea typeface="宋体" panose="02010600030101010101" pitchFamily="2" charset="-122"/>
              </a:rPr>
              <a:t>什么是爆炸现象？</a:t>
            </a:r>
            <a:endParaRPr lang="zh-CN" altLang="en-US" sz="4000" b="1" dirty="0">
              <a:solidFill>
                <a:schemeClr val="accent1"/>
              </a:solidFill>
              <a:latin typeface="Arial" panose="020B0604020202020204" pitchFamily="34" charset="0"/>
              <a:ea typeface="宋体" panose="02010600030101010101" pitchFamily="2" charset="-122"/>
            </a:endParaRPr>
          </a:p>
        </p:txBody>
      </p:sp>
      <p:sp>
        <p:nvSpPr>
          <p:cNvPr id="17410" name="Text Box 3"/>
          <p:cNvSpPr txBox="1"/>
          <p:nvPr/>
        </p:nvSpPr>
        <p:spPr>
          <a:xfrm>
            <a:off x="900113" y="2420938"/>
            <a:ext cx="7416800" cy="3419475"/>
          </a:xfrm>
          <a:prstGeom prst="rect">
            <a:avLst/>
          </a:prstGeom>
          <a:noFill/>
          <a:ln w="9525">
            <a:noFill/>
          </a:ln>
        </p:spPr>
        <p:txBody>
          <a:bodyPr lIns="72000" tIns="36000" rIns="72000" bIns="36000" anchor="t" anchorCtr="0"/>
          <a:p>
            <a:pPr marL="179705" lvl="1" indent="0" eaLnBrk="0" hangingPunct="0">
              <a:spcBef>
                <a:spcPts val="1990"/>
              </a:spcBef>
            </a:pPr>
            <a:r>
              <a:rPr lang="zh-CN" altLang="zh-CN" sz="3600" b="1" dirty="0">
                <a:latin typeface="Times New Roman" panose="02020603050405020304" pitchFamily="18" charset="0"/>
                <a:ea typeface="宋体" panose="02010600030101010101" pitchFamily="2" charset="-122"/>
              </a:rPr>
              <a:t>        </a:t>
            </a:r>
            <a:r>
              <a:rPr lang="zh-CN" altLang="en-US" sz="3600" b="1" dirty="0">
                <a:latin typeface="Times New Roman" panose="02020603050405020304" pitchFamily="18" charset="0"/>
                <a:ea typeface="宋体" panose="02010600030101010101" pitchFamily="2" charset="-122"/>
              </a:rPr>
              <a:t>爆炸是物质在瞬间以</a:t>
            </a:r>
            <a:r>
              <a:rPr lang="zh-CN" altLang="en-US" sz="3600" i="1" u="sng" dirty="0">
                <a:solidFill>
                  <a:schemeClr val="accent1"/>
                </a:solidFill>
                <a:latin typeface="Times New Roman" panose="02020603050405020304" pitchFamily="18" charset="0"/>
                <a:ea typeface="宋体" panose="02010600030101010101" pitchFamily="2" charset="-122"/>
              </a:rPr>
              <a:t>机械功</a:t>
            </a:r>
            <a:r>
              <a:rPr lang="zh-CN" altLang="en-US" sz="3600" b="1" dirty="0">
                <a:latin typeface="Times New Roman" panose="02020603050405020304" pitchFamily="18" charset="0"/>
                <a:ea typeface="宋体" panose="02010600030101010101" pitchFamily="2" charset="-122"/>
              </a:rPr>
              <a:t>的形式释放出大量的气体和能量的现象。</a:t>
            </a:r>
            <a:endParaRPr lang="zh-CN" altLang="en-US" sz="3600" dirty="0">
              <a:latin typeface="Arial" panose="020B0604020202020204" pitchFamily="34" charset="0"/>
              <a:ea typeface="宋体" panose="02010600030101010101" pitchFamily="2" charset="-122"/>
            </a:endParaRPr>
          </a:p>
          <a:p>
            <a:pPr eaLnBrk="0" hangingPunct="0">
              <a:spcBef>
                <a:spcPts val="1725"/>
              </a:spcBef>
            </a:pPr>
            <a:r>
              <a:rPr lang="zh-CN" altLang="en-US" sz="3600" b="1" dirty="0">
                <a:latin typeface="Times New Roman" panose="02020603050405020304" pitchFamily="18" charset="0"/>
                <a:ea typeface="宋体" panose="02010600030101010101" pitchFamily="2" charset="-122"/>
              </a:rPr>
              <a:t>         爆炸发生时的主要特征是</a:t>
            </a:r>
            <a:r>
              <a:rPr lang="zh-CN" altLang="en-US" sz="3600" i="1" u="sng" dirty="0">
                <a:solidFill>
                  <a:srgbClr val="F70309"/>
                </a:solidFill>
                <a:latin typeface="Times New Roman" panose="02020603050405020304" pitchFamily="18" charset="0"/>
                <a:ea typeface="宋体" panose="02010600030101010101" pitchFamily="2" charset="-122"/>
              </a:rPr>
              <a:t>压力</a:t>
            </a:r>
            <a:r>
              <a:rPr lang="zh-CN" altLang="en-US" sz="3600" b="1" dirty="0">
                <a:latin typeface="Times New Roman" panose="02020603050405020304" pitchFamily="18" charset="0"/>
                <a:ea typeface="宋体" panose="02010600030101010101" pitchFamily="2" charset="-122"/>
              </a:rPr>
              <a:t>的急剧升高和巨大的</a:t>
            </a:r>
            <a:r>
              <a:rPr lang="zh-CN" altLang="en-US" sz="3600" i="1" u="sng" dirty="0">
                <a:solidFill>
                  <a:srgbClr val="F70309"/>
                </a:solidFill>
                <a:latin typeface="Times New Roman" panose="02020603050405020304" pitchFamily="18" charset="0"/>
                <a:ea typeface="宋体" panose="02010600030101010101" pitchFamily="2" charset="-122"/>
              </a:rPr>
              <a:t>响声</a:t>
            </a:r>
            <a:r>
              <a:rPr lang="zh-CN" altLang="en-US" sz="3600" b="1" dirty="0">
                <a:latin typeface="Times New Roman" panose="02020603050405020304" pitchFamily="18" charset="0"/>
                <a:ea typeface="宋体" panose="02010600030101010101" pitchFamily="2" charset="-122"/>
              </a:rPr>
              <a:t>。</a:t>
            </a:r>
            <a:r>
              <a:rPr lang="zh-CN" altLang="en-US" sz="3200" b="1" dirty="0">
                <a:latin typeface="Times New Roman" panose="02020603050405020304" pitchFamily="18" charset="0"/>
                <a:ea typeface="宋体" panose="02010600030101010101" pitchFamily="2" charset="-122"/>
              </a:rPr>
              <a:t>    </a:t>
            </a:r>
            <a:endParaRPr lang="zh-CN" altLang="en-US" sz="100"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ext Box 2"/>
          <p:cNvSpPr txBox="1"/>
          <p:nvPr/>
        </p:nvSpPr>
        <p:spPr>
          <a:xfrm>
            <a:off x="533400" y="1303338"/>
            <a:ext cx="3101975"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燃烧与爆炸</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2291" name="Text Box 3"/>
          <p:cNvSpPr txBox="1">
            <a:spLocks noChangeArrowheads="1"/>
          </p:cNvSpPr>
          <p:nvPr/>
        </p:nvSpPr>
        <p:spPr bwMode="auto">
          <a:xfrm>
            <a:off x="1500166" y="2285991"/>
            <a:ext cx="5929354" cy="2071702"/>
          </a:xfrm>
          <a:prstGeom prst="rect">
            <a:avLst/>
          </a:prstGeom>
          <a:noFill/>
          <a:ln w="57150">
            <a:solidFill>
              <a:schemeClr val="tx1"/>
            </a:solidFill>
            <a:miter lim="800000"/>
          </a:ln>
          <a:effectLst>
            <a:glow rad="63500">
              <a:schemeClr val="accent1">
                <a:satMod val="175000"/>
                <a:alpha val="40000"/>
              </a:schemeClr>
            </a:glow>
          </a:effectLst>
        </p:spPr>
        <p:txBody>
          <a:bodyPr lIns="72000" tIns="36000" rIns="72000" bIns="36000"/>
          <a:p>
            <a:pPr marL="636905" marR="0" lvl="1" indent="-95250" algn="l" defTabSz="914400" rtl="0" eaLnBrk="0" fontAlgn="base" latinLnBrk="0" hangingPunct="0">
              <a:lnSpc>
                <a:spcPct val="100000"/>
              </a:lnSpc>
              <a:spcBef>
                <a:spcPts val="1990"/>
              </a:spcBef>
              <a:spcAft>
                <a:spcPct val="0"/>
              </a:spcAft>
              <a:buClrTx/>
              <a:buSzTx/>
              <a:buFontTx/>
              <a:buNone/>
            </a:pPr>
            <a:r>
              <a:rPr kumimoji="0" lang="zh-CN" altLang="en-US" sz="3200" b="1" i="0" u="none" strike="noStrike" kern="1200" cap="none" spc="0" normalizeH="0" baseline="0" noProof="1" dirty="0">
                <a:solidFill>
                  <a:srgbClr val="FFFF00"/>
                </a:solidFill>
                <a:latin typeface="Times New Roman" panose="02020603050405020304" pitchFamily="18" charset="0"/>
                <a:ea typeface="仿宋_GB2312" pitchFamily="49" charset="-122"/>
                <a:cs typeface="+mn-cs"/>
              </a:rPr>
              <a:t>本质联系：</a:t>
            </a:r>
            <a:endParaRPr kumimoji="0" lang="zh-CN" altLang="en-US" sz="3200" b="1" i="0" u="none" strike="noStrike" kern="1200" cap="none" spc="0" normalizeH="0" baseline="0" noProof="1" dirty="0">
              <a:solidFill>
                <a:srgbClr val="FFFF00"/>
              </a:solidFill>
              <a:latin typeface="Times New Roman" panose="02020603050405020304" pitchFamily="18" charset="0"/>
              <a:ea typeface="仿宋_GB2312" pitchFamily="49" charset="-122"/>
              <a:cs typeface="+mn-cs"/>
            </a:endParaRPr>
          </a:p>
          <a:p>
            <a:pPr marL="636905" marR="0" lvl="1" indent="-95250" algn="l" defTabSz="914400" rtl="0" eaLnBrk="0" fontAlgn="base" latinLnBrk="0" hangingPunct="0">
              <a:lnSpc>
                <a:spcPct val="100000"/>
              </a:lnSpc>
              <a:spcBef>
                <a:spcPts val="1725"/>
              </a:spcBef>
              <a:spcAft>
                <a:spcPct val="0"/>
              </a:spcAft>
              <a:buClrTx/>
              <a:buSzTx/>
              <a:buFontTx/>
              <a:buNone/>
            </a:pPr>
            <a:r>
              <a:rPr kumimoji="0" lang="zh-CN" altLang="zh-CN"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rPr>
              <a:t>都是氧化反应现象。</a:t>
            </a:r>
            <a:endParaRPr kumimoji="0" lang="zh-CN" altLang="en-US"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endParaRPr>
          </a:p>
          <a:p>
            <a:pPr marL="636905" marR="0" lvl="1" indent="-95250" algn="l" defTabSz="914400" rtl="0" eaLnBrk="0" fontAlgn="base" latinLnBrk="0" hangingPunct="0">
              <a:lnSpc>
                <a:spcPct val="100000"/>
              </a:lnSpc>
              <a:spcBef>
                <a:spcPts val="1725"/>
              </a:spcBef>
              <a:spcAft>
                <a:spcPct val="0"/>
              </a:spcAft>
              <a:buClrTx/>
              <a:buSzTx/>
              <a:buFontTx/>
              <a:buNone/>
            </a:pPr>
            <a:r>
              <a:rPr kumimoji="0" lang="zh-CN" altLang="zh-CN"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rPr>
              <a:t>都需要三个基本条件。</a:t>
            </a:r>
            <a:endParaRPr kumimoji="0" lang="zh-CN" altLang="en-US" sz="3200" b="1" i="0" u="none" strike="noStrike" kern="1200" cap="none" spc="0" normalizeH="0" baseline="0" noProof="1" dirty="0">
              <a:solidFill>
                <a:schemeClr val="tx1"/>
              </a:solidFill>
              <a:latin typeface="Times New Roman" panose="02020603050405020304" pitchFamily="18" charset="0"/>
              <a:ea typeface="宋体" panose="02010600030101010101" pitchFamily="2" charset="-122"/>
              <a:cs typeface="+mn-cs"/>
            </a:endParaRPr>
          </a:p>
        </p:txBody>
      </p:sp>
      <p:sp>
        <p:nvSpPr>
          <p:cNvPr id="6" name="Text Box 3"/>
          <p:cNvSpPr txBox="1">
            <a:spLocks noChangeArrowheads="1"/>
          </p:cNvSpPr>
          <p:nvPr/>
        </p:nvSpPr>
        <p:spPr bwMode="auto">
          <a:xfrm>
            <a:off x="1500166" y="4857760"/>
            <a:ext cx="5929354" cy="1285884"/>
          </a:xfrm>
          <a:prstGeom prst="rect">
            <a:avLst/>
          </a:prstGeom>
          <a:noFill/>
          <a:ln w="57150">
            <a:solidFill>
              <a:schemeClr val="tx1"/>
            </a:solidFill>
            <a:miter lim="800000"/>
          </a:ln>
          <a:effectLst>
            <a:glow rad="63500">
              <a:schemeClr val="accent1">
                <a:satMod val="175000"/>
                <a:alpha val="40000"/>
              </a:schemeClr>
            </a:glow>
          </a:effectLst>
        </p:spPr>
        <p:txBody>
          <a:bodyPr lIns="72000" tIns="36000" rIns="72000" bIns="36000"/>
          <a:lstStyle/>
          <a:p>
            <a:pPr marL="636905" marR="0" lvl="1" indent="-95250" algn="l" defTabSz="914400" rtl="0" eaLnBrk="0" fontAlgn="base" latinLnBrk="0" hangingPunct="0">
              <a:lnSpc>
                <a:spcPct val="100000"/>
              </a:lnSpc>
              <a:spcBef>
                <a:spcPts val="1990"/>
              </a:spcBef>
              <a:spcAft>
                <a:spcPct val="0"/>
              </a:spcAft>
              <a:buClrTx/>
              <a:buSzTx/>
              <a:buFontTx/>
              <a:buNone/>
              <a:defRPr/>
            </a:pPr>
            <a:r>
              <a:rPr kumimoji="0" lang="zh-CN" altLang="en-US" sz="3200" b="1" i="0" u="none" strike="noStrike" kern="1200" cap="none" spc="0" normalizeH="0" baseline="0" noProof="0">
                <a:ln>
                  <a:noFill/>
                </a:ln>
                <a:solidFill>
                  <a:srgbClr val="FFFF00"/>
                </a:solidFill>
                <a:effectLst/>
                <a:uLnTx/>
                <a:uFillTx/>
                <a:latin typeface="Times New Roman" panose="02020603050405020304" pitchFamily="18" charset="0"/>
                <a:ea typeface="仿宋_GB2312" pitchFamily="49" charset="-122"/>
                <a:cs typeface="+mn-cs"/>
              </a:rPr>
              <a:t>区   别：</a:t>
            </a:r>
            <a:endParaRPr kumimoji="0" lang="zh-CN" altLang="en-US" sz="3200" b="1" i="0" u="none" strike="noStrike" kern="1200" cap="none" spc="0" normalizeH="0" baseline="0" noProof="0">
              <a:ln>
                <a:noFill/>
              </a:ln>
              <a:solidFill>
                <a:srgbClr val="FFFF00"/>
              </a:solidFill>
              <a:effectLst/>
              <a:uLnTx/>
              <a:uFillTx/>
              <a:latin typeface="Times New Roman" panose="02020603050405020304" pitchFamily="18" charset="0"/>
              <a:ea typeface="仿宋_GB2312" pitchFamily="49" charset="-122"/>
              <a:cs typeface="+mn-cs"/>
            </a:endParaRPr>
          </a:p>
          <a:p>
            <a:pPr marL="636905" marR="0" lvl="1" indent="-95250" algn="l" defTabSz="914400" rtl="0" eaLnBrk="0" fontAlgn="base" latinLnBrk="0" hangingPunct="0">
              <a:lnSpc>
                <a:spcPct val="100000"/>
              </a:lnSpc>
              <a:spcBef>
                <a:spcPts val="1725"/>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氧化反应的速率不同。</a:t>
            </a:r>
            <a:endParaRPr kumimoji="0"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000000"/>
                                          </p:val>
                                        </p:tav>
                                        <p:tav tm="100000">
                                          <p:val>
                                            <p:strVal val="#ppt_w"/>
                                          </p:val>
                                        </p:tav>
                                      </p:tavLst>
                                    </p:anim>
                                    <p:anim calcmode="lin" valueType="num">
                                      <p:cBhvr>
                                        <p:cTn id="8" dur="500" fill="hold"/>
                                        <p:tgtEl>
                                          <p:spTgt spid="12291"/>
                                        </p:tgtEl>
                                        <p:attrNameLst>
                                          <p:attrName>ppt_h</p:attrName>
                                        </p:attrNameLst>
                                      </p:cBhvr>
                                      <p:tavLst>
                                        <p:tav tm="0">
                                          <p:val>
                                            <p:fltVal val="0.000000"/>
                                          </p:val>
                                        </p:tav>
                                        <p:tav tm="100000">
                                          <p:val>
                                            <p:strVal val="#ppt_h"/>
                                          </p:val>
                                        </p:tav>
                                      </p:tavLst>
                                    </p:anim>
                                    <p:animEffect transition="in" filter="fade">
                                      <p:cBhvr>
                                        <p:cTn id="9" dur="500"/>
                                        <p:tgtEl>
                                          <p:spTgt spid="1229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000000"/>
                                          </p:val>
                                        </p:tav>
                                        <p:tav tm="100000">
                                          <p:val>
                                            <p:strVal val="#ppt_w"/>
                                          </p:val>
                                        </p:tav>
                                      </p:tavLst>
                                    </p:anim>
                                    <p:anim calcmode="lin" valueType="num">
                                      <p:cBhvr>
                                        <p:cTn id="15" dur="500" fill="hold"/>
                                        <p:tgtEl>
                                          <p:spTgt spid="6"/>
                                        </p:tgtEl>
                                        <p:attrNameLst>
                                          <p:attrName>ppt_h</p:attrName>
                                        </p:attrNameLst>
                                      </p:cBhvr>
                                      <p:tavLst>
                                        <p:tav tm="0">
                                          <p:val>
                                            <p:fltVal val="0.00000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 Box 2"/>
          <p:cNvSpPr txBox="1"/>
          <p:nvPr/>
        </p:nvSpPr>
        <p:spPr>
          <a:xfrm>
            <a:off x="533400" y="1303338"/>
            <a:ext cx="3678238"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爆炸的分类</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9458" name="Text Box 3"/>
          <p:cNvSpPr txBox="1"/>
          <p:nvPr/>
        </p:nvSpPr>
        <p:spPr>
          <a:xfrm>
            <a:off x="250825" y="2493963"/>
            <a:ext cx="8569325" cy="3455987"/>
          </a:xfrm>
          <a:prstGeom prst="rect">
            <a:avLst/>
          </a:prstGeom>
          <a:noFill/>
          <a:ln w="9525">
            <a:noFill/>
          </a:ln>
        </p:spPr>
        <p:txBody>
          <a:bodyPr lIns="72000" tIns="36000" rIns="72000" bIns="36000" anchor="t" anchorCtr="0"/>
          <a:p>
            <a:pPr marL="636905" lvl="1" indent="-95250" eaLnBrk="0" hangingPunct="0">
              <a:lnSpc>
                <a:spcPct val="95000"/>
              </a:lnSpc>
              <a:spcBef>
                <a:spcPts val="2000"/>
              </a:spcBef>
            </a:pPr>
            <a:r>
              <a:rPr lang="zh-CN" altLang="zh-CN" sz="3200" b="1" dirty="0">
                <a:latin typeface="宋体" panose="02010600030101010101" pitchFamily="2" charset="-122"/>
                <a:ea typeface="宋体" panose="02010600030101010101" pitchFamily="2" charset="-122"/>
              </a:rPr>
              <a:t>1</a:t>
            </a:r>
            <a:r>
              <a:rPr lang="zh-CN" altLang="en-US" sz="3200" b="1" dirty="0">
                <a:latin typeface="宋体" panose="02010600030101010101" pitchFamily="2" charset="-122"/>
                <a:ea typeface="宋体" panose="02010600030101010101" pitchFamily="2" charset="-122"/>
              </a:rPr>
              <a:t>、物理性爆炸：由物理变化引起的。</a:t>
            </a:r>
            <a:endParaRPr lang="zh-CN" altLang="en-US" sz="3200" b="1" dirty="0">
              <a:latin typeface="宋体" panose="02010600030101010101" pitchFamily="2" charset="-122"/>
              <a:ea typeface="宋体" panose="02010600030101010101" pitchFamily="2" charset="-122"/>
            </a:endParaRPr>
          </a:p>
          <a:p>
            <a:pPr marL="636905" lvl="1" indent="-95250" eaLnBrk="0" hangingPunct="0">
              <a:lnSpc>
                <a:spcPct val="95000"/>
              </a:lnSpc>
              <a:spcBef>
                <a:spcPts val="2000"/>
              </a:spcBef>
            </a:pPr>
            <a:r>
              <a:rPr lang="zh-CN" altLang="zh-CN" sz="3200" b="1"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如：锅炉汽包的爆炸</a:t>
            </a:r>
            <a:endParaRPr lang="zh-CN" altLang="en-US" sz="3200" b="1" dirty="0">
              <a:latin typeface="宋体" panose="02010600030101010101" pitchFamily="2" charset="-122"/>
              <a:ea typeface="宋体" panose="02010600030101010101" pitchFamily="2" charset="-122"/>
            </a:endParaRPr>
          </a:p>
          <a:p>
            <a:pPr marL="636905" lvl="1" indent="-95250" eaLnBrk="0" hangingPunct="0">
              <a:lnSpc>
                <a:spcPct val="95000"/>
              </a:lnSpc>
              <a:spcBef>
                <a:spcPts val="2000"/>
              </a:spcBef>
            </a:pPr>
            <a:r>
              <a:rPr lang="zh-CN" altLang="zh-CN" sz="3200" b="1" dirty="0">
                <a:latin typeface="宋体" panose="02010600030101010101" pitchFamily="2" charset="-122"/>
                <a:ea typeface="宋体" panose="02010600030101010101" pitchFamily="2" charset="-122"/>
              </a:rPr>
              <a:t>2</a:t>
            </a:r>
            <a:r>
              <a:rPr lang="zh-CN" altLang="en-US" sz="3200" b="1" dirty="0">
                <a:latin typeface="宋体" panose="02010600030101010101" pitchFamily="2" charset="-122"/>
                <a:ea typeface="宋体" panose="02010600030101010101" pitchFamily="2" charset="-122"/>
              </a:rPr>
              <a:t>、化学性爆炸：短时间内完成化学变化，形成其他物质，产生大量的气体和能量的现象。</a:t>
            </a:r>
            <a:r>
              <a:rPr lang="zh-CN" altLang="zh-CN" sz="3200" b="1"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如：</a:t>
            </a:r>
            <a:r>
              <a:rPr lang="zh-CN" altLang="zh-CN" sz="3200" b="1" dirty="0">
                <a:latin typeface="宋体" panose="02010600030101010101" pitchFamily="2" charset="-122"/>
                <a:ea typeface="宋体" panose="02010600030101010101" pitchFamily="2" charset="-122"/>
              </a:rPr>
              <a:t>TNT</a:t>
            </a:r>
            <a:r>
              <a:rPr lang="zh-CN" altLang="en-US" sz="3200" b="1" dirty="0">
                <a:latin typeface="宋体" panose="02010600030101010101" pitchFamily="2" charset="-122"/>
                <a:ea typeface="宋体" panose="02010600030101010101" pitchFamily="2" charset="-122"/>
              </a:rPr>
              <a:t>炸药爆炸</a:t>
            </a:r>
            <a:endParaRPr lang="zh-CN" altLang="en-US" sz="3200" b="1" dirty="0">
              <a:latin typeface="宋体" panose="02010600030101010101" pitchFamily="2" charset="-122"/>
              <a:ea typeface="宋体" panose="02010600030101010101" pitchFamily="2" charset="-122"/>
            </a:endParaRPr>
          </a:p>
          <a:p>
            <a:pPr marL="636905" lvl="1" indent="-95250" eaLnBrk="0" hangingPunct="0">
              <a:lnSpc>
                <a:spcPct val="95000"/>
              </a:lnSpc>
              <a:spcBef>
                <a:spcPts val="2000"/>
              </a:spcBef>
            </a:pPr>
            <a:r>
              <a:rPr lang="en-US" altLang="zh-CN" sz="3200" b="1">
                <a:latin typeface="宋体" panose="02010600030101010101" pitchFamily="2" charset="-122"/>
                <a:ea typeface="宋体" panose="02010600030101010101" pitchFamily="2" charset="-122"/>
              </a:rPr>
              <a:t>3</a:t>
            </a:r>
            <a:r>
              <a:rPr lang="zh-CN" altLang="en-US" sz="3200" b="1" dirty="0">
                <a:latin typeface="宋体" panose="02010600030101010101" pitchFamily="2" charset="-122"/>
                <a:ea typeface="宋体" panose="02010600030101010101" pitchFamily="2" charset="-122"/>
              </a:rPr>
              <a:t>、核爆炸。</a:t>
            </a:r>
            <a:endParaRPr lang="zh-CN" altLang="en-US" sz="3200" b="1" dirty="0">
              <a:latin typeface="宋体" panose="02010600030101010101" pitchFamily="2" charset="-122"/>
              <a:ea typeface="宋体" panose="02010600030101010101" pitchFamily="2" charset="-122"/>
            </a:endParaRPr>
          </a:p>
        </p:txBody>
      </p:sp>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ext Box 2"/>
          <p:cNvSpPr txBox="1"/>
          <p:nvPr/>
        </p:nvSpPr>
        <p:spPr>
          <a:xfrm>
            <a:off x="533400" y="1303338"/>
            <a:ext cx="7567613"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化学性爆炸根据瞬时燃烧速度分</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0482" name="Text Box 3"/>
          <p:cNvSpPr txBox="1"/>
          <p:nvPr/>
        </p:nvSpPr>
        <p:spPr>
          <a:xfrm>
            <a:off x="395288" y="2133600"/>
            <a:ext cx="8424862" cy="3959225"/>
          </a:xfrm>
          <a:prstGeom prst="rect">
            <a:avLst/>
          </a:prstGeom>
          <a:noFill/>
          <a:ln w="9525">
            <a:noFill/>
          </a:ln>
        </p:spPr>
        <p:txBody>
          <a:bodyPr lIns="72000" tIns="36000" rIns="72000" bIns="36000" anchor="t" anchorCtr="0"/>
          <a:p>
            <a:pPr marL="179705" lvl="1" indent="448945" eaLnBrk="0" hangingPunct="0">
              <a:spcBef>
                <a:spcPts val="1990"/>
              </a:spcBef>
            </a:pPr>
            <a:r>
              <a:rPr lang="zh-CN" altLang="zh-CN" sz="3600" b="1" dirty="0">
                <a:latin typeface="Times New Roman" panose="02020603050405020304" pitchFamily="18" charset="0"/>
                <a:ea typeface="仿宋_GB2312" pitchFamily="49" charset="-122"/>
              </a:rPr>
              <a:t>1</a:t>
            </a:r>
            <a:r>
              <a:rPr lang="zh-CN" altLang="en-US" sz="3600" b="1" dirty="0">
                <a:latin typeface="Times New Roman" panose="02020603050405020304" pitchFamily="18" charset="0"/>
                <a:ea typeface="仿宋_GB2312" pitchFamily="49" charset="-122"/>
              </a:rPr>
              <a:t>、轻爆：</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r>
              <a:rPr lang="zh-CN" altLang="en-US" sz="3600" b="1" dirty="0">
                <a:latin typeface="Times New Roman" panose="02020603050405020304" pitchFamily="18" charset="0"/>
                <a:ea typeface="仿宋_GB2312" pitchFamily="49" charset="-122"/>
              </a:rPr>
              <a:t>物质爆炸时的燃烧速度每秒数米；</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r>
              <a:rPr lang="zh-CN" altLang="en-US" sz="3600" b="1" dirty="0">
                <a:latin typeface="Times New Roman" panose="02020603050405020304" pitchFamily="18" charset="0"/>
                <a:ea typeface="仿宋_GB2312" pitchFamily="49" charset="-122"/>
              </a:rPr>
              <a:t>爆炸时无多大破坏力，声响也不大。</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r>
              <a:rPr lang="zh-CN" altLang="en-US" sz="3600" b="1" dirty="0">
                <a:latin typeface="Times New Roman" panose="02020603050405020304" pitchFamily="18" charset="0"/>
                <a:ea typeface="仿宋_GB2312" pitchFamily="49" charset="-122"/>
              </a:rPr>
              <a:t>例如：无烟火药的快速燃烧。</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endParaRPr lang="zh-CN" altLang="zh-CN" sz="3200" b="1" dirty="0">
              <a:latin typeface="Arial" panose="020B0604020202020204" pitchFamily="34" charset="0"/>
              <a:ea typeface="宋体" panose="02010600030101010101" pitchFamily="2" charset="-122"/>
            </a:endParaRPr>
          </a:p>
        </p:txBody>
      </p:sp>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 Box 2"/>
          <p:cNvSpPr txBox="1"/>
          <p:nvPr/>
        </p:nvSpPr>
        <p:spPr>
          <a:xfrm>
            <a:off x="533400" y="1303338"/>
            <a:ext cx="7567613"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化学性爆炸根据瞬时燃烧速度分</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1506" name="Text Box 3"/>
          <p:cNvSpPr txBox="1"/>
          <p:nvPr/>
        </p:nvSpPr>
        <p:spPr>
          <a:xfrm>
            <a:off x="395288" y="2133600"/>
            <a:ext cx="8424862" cy="3959225"/>
          </a:xfrm>
          <a:prstGeom prst="rect">
            <a:avLst/>
          </a:prstGeom>
          <a:noFill/>
          <a:ln w="9525">
            <a:noFill/>
          </a:ln>
        </p:spPr>
        <p:txBody>
          <a:bodyPr lIns="72000" tIns="36000" rIns="72000" bIns="36000" anchor="t" anchorCtr="0"/>
          <a:p>
            <a:pPr marL="179705" lvl="1" indent="544195" eaLnBrk="0" hangingPunct="0">
              <a:spcBef>
                <a:spcPts val="1990"/>
              </a:spcBef>
            </a:pPr>
            <a:r>
              <a:rPr lang="zh-CN" altLang="zh-CN" sz="3600" b="1" dirty="0">
                <a:latin typeface="Times New Roman" panose="02020603050405020304" pitchFamily="18" charset="0"/>
                <a:ea typeface="仿宋_GB2312" pitchFamily="49" charset="-122"/>
              </a:rPr>
              <a:t>2</a:t>
            </a:r>
            <a:r>
              <a:rPr lang="zh-CN" altLang="en-US" sz="3600" b="1" dirty="0">
                <a:latin typeface="Times New Roman" panose="02020603050405020304" pitchFamily="18" charset="0"/>
                <a:ea typeface="仿宋_GB2312" pitchFamily="49" charset="-122"/>
              </a:rPr>
              <a:t>、爆炸：</a:t>
            </a:r>
            <a:endParaRPr lang="zh-CN" altLang="en-US" sz="3600" b="1" dirty="0">
              <a:latin typeface="Times New Roman" panose="02020603050405020304" pitchFamily="18" charset="0"/>
              <a:ea typeface="仿宋_GB2312" pitchFamily="49" charset="-122"/>
            </a:endParaRPr>
          </a:p>
          <a:p>
            <a:pPr marL="179705" lvl="1" indent="544195" eaLnBrk="0" hangingPunct="0">
              <a:spcBef>
                <a:spcPts val="1990"/>
              </a:spcBef>
            </a:pPr>
            <a:r>
              <a:rPr lang="zh-CN" altLang="en-US" sz="3600" b="1" dirty="0">
                <a:latin typeface="Times New Roman" panose="02020603050405020304" pitchFamily="18" charset="0"/>
                <a:ea typeface="仿宋_GB2312" pitchFamily="49" charset="-122"/>
              </a:rPr>
              <a:t>物质爆炸时的燃烧速度每秒</a:t>
            </a:r>
            <a:r>
              <a:rPr lang="zh-CN" altLang="zh-CN" sz="3600" b="1" dirty="0">
                <a:latin typeface="Times New Roman" panose="02020603050405020304" pitchFamily="18" charset="0"/>
                <a:ea typeface="仿宋_GB2312" pitchFamily="49" charset="-122"/>
              </a:rPr>
              <a:t>10</a:t>
            </a:r>
            <a:r>
              <a:rPr lang="zh-CN" altLang="en-US" sz="3600" b="1" dirty="0">
                <a:latin typeface="Times New Roman" panose="02020603050405020304" pitchFamily="18" charset="0"/>
                <a:ea typeface="仿宋_GB2312" pitchFamily="49" charset="-122"/>
              </a:rPr>
              <a:t>米至数百米；</a:t>
            </a:r>
            <a:endParaRPr lang="zh-CN" altLang="en-US" sz="3600" b="1" dirty="0">
              <a:latin typeface="Times New Roman" panose="02020603050405020304" pitchFamily="18" charset="0"/>
              <a:ea typeface="仿宋_GB2312" pitchFamily="49" charset="-122"/>
            </a:endParaRPr>
          </a:p>
          <a:p>
            <a:pPr marL="179705" lvl="1" indent="544195" eaLnBrk="0" hangingPunct="0">
              <a:spcBef>
                <a:spcPts val="1990"/>
              </a:spcBef>
            </a:pPr>
            <a:r>
              <a:rPr lang="zh-CN" altLang="en-US" sz="3600" b="1" dirty="0">
                <a:latin typeface="Times New Roman" panose="02020603050405020304" pitchFamily="18" charset="0"/>
                <a:ea typeface="仿宋_GB2312" pitchFamily="49" charset="-122"/>
              </a:rPr>
              <a:t>爆炸时能在爆炸点引起压力激增，有较大破坏力，有震耳的响声。</a:t>
            </a:r>
            <a:endParaRPr lang="zh-CN" altLang="en-US" sz="3600" b="1" dirty="0">
              <a:latin typeface="Times New Roman" panose="02020603050405020304" pitchFamily="18" charset="0"/>
              <a:ea typeface="仿宋_GB2312" pitchFamily="49" charset="-122"/>
            </a:endParaRPr>
          </a:p>
          <a:p>
            <a:pPr marL="179705" lvl="1" indent="544195" eaLnBrk="0" hangingPunct="0">
              <a:spcBef>
                <a:spcPts val="1990"/>
              </a:spcBef>
            </a:pPr>
            <a:endParaRPr lang="zh-CN" altLang="zh-CN" sz="3600" b="1" dirty="0">
              <a:latin typeface="Times New Roman" panose="02020603050405020304" pitchFamily="18" charset="0"/>
              <a:ea typeface="仿宋_GB2312"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2"/>
          <p:cNvSpPr txBox="1"/>
          <p:nvPr/>
        </p:nvSpPr>
        <p:spPr>
          <a:xfrm>
            <a:off x="533400" y="1303338"/>
            <a:ext cx="7567613"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化学性爆炸根据瞬时燃烧速度分</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2530" name="Text Box 3"/>
          <p:cNvSpPr txBox="1"/>
          <p:nvPr/>
        </p:nvSpPr>
        <p:spPr>
          <a:xfrm>
            <a:off x="395288" y="2133600"/>
            <a:ext cx="8424862" cy="3959225"/>
          </a:xfrm>
          <a:prstGeom prst="rect">
            <a:avLst/>
          </a:prstGeom>
          <a:noFill/>
          <a:ln w="9525">
            <a:noFill/>
          </a:ln>
        </p:spPr>
        <p:txBody>
          <a:bodyPr lIns="72000" tIns="36000" rIns="72000" bIns="36000" anchor="t" anchorCtr="0"/>
          <a:p>
            <a:pPr marL="179705" lvl="1" indent="448945" eaLnBrk="0" hangingPunct="0">
              <a:spcBef>
                <a:spcPts val="1990"/>
              </a:spcBef>
            </a:pPr>
            <a:r>
              <a:rPr lang="zh-CN" altLang="zh-CN" sz="3600" b="1" dirty="0">
                <a:latin typeface="Times New Roman" panose="02020603050405020304" pitchFamily="18" charset="0"/>
                <a:ea typeface="仿宋_GB2312" pitchFamily="49" charset="-122"/>
              </a:rPr>
              <a:t>3</a:t>
            </a:r>
            <a:r>
              <a:rPr lang="zh-CN" altLang="en-US" sz="3600" b="1" dirty="0">
                <a:latin typeface="Times New Roman" panose="02020603050405020304" pitchFamily="18" charset="0"/>
                <a:ea typeface="仿宋_GB2312" pitchFamily="49" charset="-122"/>
              </a:rPr>
              <a:t>、爆轰：</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r>
              <a:rPr lang="zh-CN" altLang="en-US" sz="3600" b="1" dirty="0">
                <a:latin typeface="Times New Roman" panose="02020603050405020304" pitchFamily="18" charset="0"/>
                <a:ea typeface="仿宋_GB2312" pitchFamily="49" charset="-122"/>
              </a:rPr>
              <a:t>物质爆炸时的燃烧速度每秒</a:t>
            </a:r>
            <a:r>
              <a:rPr lang="zh-CN" altLang="zh-CN" sz="3600" b="1" dirty="0">
                <a:latin typeface="Times New Roman" panose="02020603050405020304" pitchFamily="18" charset="0"/>
                <a:ea typeface="仿宋_GB2312" pitchFamily="49" charset="-122"/>
              </a:rPr>
              <a:t>1000</a:t>
            </a:r>
            <a:r>
              <a:rPr lang="zh-CN" altLang="en-US" sz="3600" b="1" dirty="0">
                <a:latin typeface="Times New Roman" panose="02020603050405020304" pitchFamily="18" charset="0"/>
                <a:ea typeface="仿宋_GB2312" pitchFamily="49" charset="-122"/>
              </a:rPr>
              <a:t>米至</a:t>
            </a:r>
            <a:r>
              <a:rPr lang="zh-CN" altLang="zh-CN" sz="3600" b="1" dirty="0">
                <a:latin typeface="Times New Roman" panose="02020603050405020304" pitchFamily="18" charset="0"/>
                <a:ea typeface="仿宋_GB2312" pitchFamily="49" charset="-122"/>
              </a:rPr>
              <a:t>7000</a:t>
            </a:r>
            <a:r>
              <a:rPr lang="zh-CN" altLang="en-US" sz="3600" b="1" dirty="0">
                <a:latin typeface="Times New Roman" panose="02020603050405020304" pitchFamily="18" charset="0"/>
                <a:ea typeface="仿宋_GB2312" pitchFamily="49" charset="-122"/>
              </a:rPr>
              <a:t>米；</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r>
              <a:rPr lang="zh-CN" altLang="en-US" sz="3600" b="1" dirty="0">
                <a:latin typeface="Times New Roman" panose="02020603050405020304" pitchFamily="18" charset="0"/>
                <a:ea typeface="仿宋_GB2312" pitchFamily="49" charset="-122"/>
              </a:rPr>
              <a:t>爆轰时的特点是突然引起</a:t>
            </a:r>
            <a:r>
              <a:rPr lang="zh-CN" altLang="en-US" sz="3600" i="1" u="sng" dirty="0">
                <a:solidFill>
                  <a:schemeClr val="accent1"/>
                </a:solidFill>
                <a:latin typeface="Times New Roman" panose="02020603050405020304" pitchFamily="18" charset="0"/>
                <a:ea typeface="仿宋_GB2312" pitchFamily="49" charset="-122"/>
              </a:rPr>
              <a:t>极高压力</a:t>
            </a:r>
            <a:r>
              <a:rPr lang="zh-CN" altLang="en-US" sz="3600" b="1" dirty="0">
                <a:latin typeface="Times New Roman" panose="02020603050405020304" pitchFamily="18" charset="0"/>
                <a:ea typeface="仿宋_GB2312" pitchFamily="49" charset="-122"/>
              </a:rPr>
              <a:t>，产生超音速的“</a:t>
            </a:r>
            <a:r>
              <a:rPr lang="zh-CN" altLang="en-US" sz="3600" i="1" u="sng" dirty="0">
                <a:solidFill>
                  <a:srgbClr val="F70309"/>
                </a:solidFill>
                <a:latin typeface="Times New Roman" panose="02020603050405020304" pitchFamily="18" charset="0"/>
                <a:ea typeface="仿宋_GB2312" pitchFamily="49" charset="-122"/>
              </a:rPr>
              <a:t>冲击波</a:t>
            </a:r>
            <a:r>
              <a:rPr lang="zh-CN" altLang="en-US" sz="3600" b="1" dirty="0">
                <a:latin typeface="Times New Roman" panose="02020603050405020304" pitchFamily="18" charset="0"/>
                <a:ea typeface="仿宋_GB2312" pitchFamily="49" charset="-122"/>
              </a:rPr>
              <a:t>”。</a:t>
            </a:r>
            <a:endParaRPr lang="zh-CN" altLang="en-US" sz="3600" b="1" dirty="0">
              <a:latin typeface="Times New Roman" panose="02020603050405020304" pitchFamily="18" charset="0"/>
              <a:ea typeface="仿宋_GB2312" pitchFamily="49" charset="-122"/>
            </a:endParaRPr>
          </a:p>
          <a:p>
            <a:pPr marL="179705" lvl="1" indent="448945" eaLnBrk="0" hangingPunct="0">
              <a:spcBef>
                <a:spcPts val="1990"/>
              </a:spcBef>
            </a:pPr>
            <a:endParaRPr lang="zh-CN" altLang="zh-CN"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533400" y="1303338"/>
            <a:ext cx="677545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按照爆炸反应物的形态分类</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3554" name="Text Box 3"/>
          <p:cNvSpPr txBox="1"/>
          <p:nvPr/>
        </p:nvSpPr>
        <p:spPr>
          <a:xfrm>
            <a:off x="0" y="2133600"/>
            <a:ext cx="8820150" cy="3959225"/>
          </a:xfrm>
          <a:prstGeom prst="rect">
            <a:avLst/>
          </a:prstGeom>
          <a:noFill/>
          <a:ln w="9525">
            <a:noFill/>
          </a:ln>
        </p:spPr>
        <p:txBody>
          <a:bodyPr lIns="72000" tIns="36000" rIns="72000" bIns="36000" anchor="t" anchorCtr="0"/>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1</a:t>
            </a:r>
            <a:r>
              <a:rPr lang="zh-CN" altLang="en-US" sz="3600" b="1" dirty="0">
                <a:latin typeface="Times New Roman" panose="02020603050405020304" pitchFamily="18" charset="0"/>
                <a:ea typeface="仿宋_GB2312" pitchFamily="49" charset="-122"/>
              </a:rPr>
              <a:t>、气相爆炸：</a:t>
            </a:r>
            <a:r>
              <a:rPr lang="zh-CN" altLang="en-US" sz="3600" b="1" dirty="0">
                <a:latin typeface="Arial" panose="020B0604020202020204" pitchFamily="34" charset="0"/>
                <a:ea typeface="宋体" panose="02010600030101010101" pitchFamily="2" charset="-122"/>
              </a:rPr>
              <a:t>如：可燃气体爆炸</a:t>
            </a:r>
            <a:endParaRPr lang="zh-CN" altLang="en-US" sz="3600" b="1" dirty="0">
              <a:latin typeface="Arial" panose="020B0604020202020204" pitchFamily="34" charset="0"/>
              <a:ea typeface="宋体" panose="02010600030101010101" pitchFamily="2"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2</a:t>
            </a:r>
            <a:r>
              <a:rPr lang="zh-CN" altLang="en-US" sz="3600" b="1" dirty="0">
                <a:latin typeface="Times New Roman" panose="02020603050405020304" pitchFamily="18" charset="0"/>
                <a:ea typeface="仿宋_GB2312" pitchFamily="49" charset="-122"/>
              </a:rPr>
              <a:t>、液相爆炸：如：不同液体混合爆炸</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3</a:t>
            </a:r>
            <a:r>
              <a:rPr lang="zh-CN" altLang="en-US" sz="3600" b="1" dirty="0">
                <a:latin typeface="Times New Roman" panose="02020603050405020304" pitchFamily="18" charset="0"/>
                <a:ea typeface="仿宋_GB2312" pitchFamily="49" charset="-122"/>
              </a:rPr>
              <a:t>、固相爆炸：如：爆炸性化合物爆炸、</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                                   </a:t>
            </a:r>
            <a:r>
              <a:rPr lang="zh-CN" altLang="en-US" sz="3600" b="1" dirty="0">
                <a:latin typeface="Times New Roman" panose="02020603050405020304" pitchFamily="18" charset="0"/>
                <a:ea typeface="仿宋_GB2312" pitchFamily="49" charset="-122"/>
              </a:rPr>
              <a:t>粉尘爆炸等。</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endParaRPr lang="zh-CN" altLang="zh-CN"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ln/>
        </p:spPr>
        <p:txBody>
          <a:bodyPr vert="horz" lIns="91440" tIns="45720" rIns="91440" bIns="45720" anchor="b" anchorCtr="0"/>
          <a:p>
            <a:endParaRPr lang="zh-CN" altLang="en-US"/>
          </a:p>
        </p:txBody>
      </p:sp>
      <p:pic>
        <p:nvPicPr>
          <p:cNvPr id="5" name="内容占位符 4" descr="a 2"/>
          <p:cNvPicPr>
            <a:picLocks noChangeAspect="1"/>
          </p:cNvPicPr>
          <p:nvPr>
            <p:ph idx="1"/>
          </p:nvPr>
        </p:nvPicPr>
        <p:blipFill>
          <a:blip r:embed="rId1"/>
          <a:stretch>
            <a:fillRect/>
          </a:stretch>
        </p:blipFill>
        <p:spPr>
          <a:xfrm>
            <a:off x="419100" y="1159510"/>
            <a:ext cx="8291830" cy="4429125"/>
          </a:xfrm>
          <a:prstGeom prst="rect">
            <a:avLst/>
          </a:prstGeom>
        </p:spPr>
      </p:pic>
    </p:spTree>
  </p:cSld>
  <p:clrMapOvr>
    <a:masterClrMapping/>
  </p:clrMapOvr>
  <p:transition spd="slow">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533400" y="1125538"/>
            <a:ext cx="2670175"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爆炸机理</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4578" name="Text Box 3"/>
          <p:cNvSpPr txBox="1"/>
          <p:nvPr/>
        </p:nvSpPr>
        <p:spPr>
          <a:xfrm>
            <a:off x="0" y="2133600"/>
            <a:ext cx="8820150" cy="3959225"/>
          </a:xfrm>
          <a:prstGeom prst="rect">
            <a:avLst/>
          </a:prstGeom>
          <a:noFill/>
          <a:ln w="9525">
            <a:noFill/>
          </a:ln>
        </p:spPr>
        <p:txBody>
          <a:bodyPr lIns="72000" tIns="36000" rIns="72000" bIns="36000" anchor="t" anchorCtr="0"/>
          <a:p>
            <a:pPr marL="266700" lvl="1" indent="0" eaLnBrk="0" hangingPunct="0">
              <a:spcBef>
                <a:spcPts val="1990"/>
              </a:spcBef>
            </a:pPr>
            <a:r>
              <a:rPr lang="zh-CN" altLang="en-US" sz="3600" b="1" dirty="0">
                <a:solidFill>
                  <a:schemeClr val="tx2"/>
                </a:solidFill>
                <a:latin typeface="Times New Roman" panose="02020603050405020304" pitchFamily="18" charset="0"/>
                <a:ea typeface="仿宋_GB2312" pitchFamily="49" charset="-122"/>
              </a:rPr>
              <a:t>如前所述，不同爆炸反应物，爆炸机理不同。针对粉尘爆炸原理，可以理解为：</a:t>
            </a:r>
            <a:endParaRPr lang="zh-CN" altLang="en-US" sz="3600" b="1" dirty="0">
              <a:solidFill>
                <a:schemeClr val="tx2"/>
              </a:solidFill>
              <a:latin typeface="Arial" panose="020B0604020202020204" pitchFamily="34" charset="0"/>
              <a:ea typeface="宋体" panose="02010600030101010101" pitchFamily="2" charset="-122"/>
            </a:endParaRPr>
          </a:p>
          <a:p>
            <a:pPr marL="266700" lvl="1" indent="0" eaLnBrk="0" hangingPunct="0">
              <a:spcBef>
                <a:spcPts val="1990"/>
              </a:spcBef>
            </a:pPr>
            <a:r>
              <a:rPr lang="zh-CN" altLang="en-US" sz="3600" b="1" u="sng" dirty="0">
                <a:solidFill>
                  <a:srgbClr val="F70309"/>
                </a:solidFill>
                <a:latin typeface="Times New Roman" panose="02020603050405020304" pitchFamily="18" charset="0"/>
                <a:ea typeface="仿宋_GB2312" pitchFamily="49" charset="-122"/>
              </a:rPr>
              <a:t>定义：</a:t>
            </a:r>
            <a:endParaRPr lang="zh-CN" altLang="en-US" sz="3600" b="1" u="sng" dirty="0">
              <a:solidFill>
                <a:srgbClr val="F70309"/>
              </a:solidFill>
              <a:latin typeface="Times New Roman" panose="02020603050405020304" pitchFamily="18" charset="0"/>
              <a:ea typeface="仿宋_GB2312" pitchFamily="49" charset="-122"/>
            </a:endParaRPr>
          </a:p>
          <a:p>
            <a:pPr marL="266700" lvl="1" indent="0" eaLnBrk="0" hangingPunct="0">
              <a:spcBef>
                <a:spcPts val="1990"/>
              </a:spcBef>
            </a:pPr>
            <a:r>
              <a:rPr lang="zh-CN" altLang="en-US" sz="3600" b="1" dirty="0">
                <a:latin typeface="Times New Roman" panose="02020603050405020304" pitchFamily="18" charset="0"/>
                <a:ea typeface="仿宋_GB2312" pitchFamily="49" charset="-122"/>
              </a:rPr>
              <a:t>        </a:t>
            </a:r>
            <a:r>
              <a:rPr lang="zh-CN" altLang="en-US" sz="3600" i="1" u="sng" dirty="0">
                <a:solidFill>
                  <a:schemeClr val="accent1"/>
                </a:solidFill>
                <a:latin typeface="Times New Roman" panose="02020603050405020304" pitchFamily="18" charset="0"/>
                <a:ea typeface="仿宋_GB2312" pitchFamily="49" charset="-122"/>
              </a:rPr>
              <a:t>粉尘爆炸</a:t>
            </a:r>
            <a:r>
              <a:rPr lang="zh-CN" altLang="en-US" sz="3600" b="1" dirty="0">
                <a:latin typeface="Times New Roman" panose="02020603050405020304" pitchFamily="18" charset="0"/>
                <a:ea typeface="仿宋_GB2312" pitchFamily="49" charset="-122"/>
              </a:rPr>
              <a:t>是指悬浮于空气中的可燃粉尘触及明火或电火花等点火源时发生的爆炸。</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2"/>
          <p:cNvSpPr txBox="1"/>
          <p:nvPr/>
        </p:nvSpPr>
        <p:spPr>
          <a:xfrm>
            <a:off x="533400" y="1125538"/>
            <a:ext cx="2670175"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爆炸极限</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5602" name="Text Box 3"/>
          <p:cNvSpPr txBox="1"/>
          <p:nvPr/>
        </p:nvSpPr>
        <p:spPr>
          <a:xfrm>
            <a:off x="0" y="2133600"/>
            <a:ext cx="8820150" cy="3959225"/>
          </a:xfrm>
          <a:prstGeom prst="rect">
            <a:avLst/>
          </a:prstGeom>
          <a:noFill/>
          <a:ln w="9525">
            <a:noFill/>
          </a:ln>
        </p:spPr>
        <p:txBody>
          <a:bodyPr lIns="72000" tIns="36000" rIns="72000" bIns="36000" anchor="t" anchorCtr="0"/>
          <a:p>
            <a:pPr marL="266700" lvl="1" indent="0" eaLnBrk="0" hangingPunct="0">
              <a:spcBef>
                <a:spcPts val="1990"/>
              </a:spcBef>
            </a:pPr>
            <a:r>
              <a:rPr lang="zh-CN" altLang="en-US" sz="3600" b="1" u="sng" dirty="0">
                <a:solidFill>
                  <a:srgbClr val="F70309"/>
                </a:solidFill>
                <a:latin typeface="Times New Roman" panose="02020603050405020304" pitchFamily="18" charset="0"/>
                <a:ea typeface="仿宋_GB2312" pitchFamily="49" charset="-122"/>
              </a:rPr>
              <a:t>定义：</a:t>
            </a:r>
            <a:endParaRPr lang="zh-CN" altLang="en-US" sz="3600" b="1" u="sng" dirty="0">
              <a:solidFill>
                <a:srgbClr val="F70309"/>
              </a:solidFill>
              <a:latin typeface="Times New Roman" panose="02020603050405020304" pitchFamily="18" charset="0"/>
              <a:ea typeface="仿宋_GB2312" pitchFamily="49" charset="-122"/>
            </a:endParaRPr>
          </a:p>
          <a:p>
            <a:pPr marL="266700" lvl="1" indent="0" eaLnBrk="0" hangingPunct="0">
              <a:spcBef>
                <a:spcPts val="1990"/>
              </a:spcBef>
            </a:pPr>
            <a:r>
              <a:rPr lang="zh-CN" altLang="zh-CN" sz="3600" b="1" dirty="0">
                <a:latin typeface="Times New Roman" panose="02020603050405020304" pitchFamily="18" charset="0"/>
                <a:ea typeface="仿宋_GB2312" pitchFamily="49" charset="-122"/>
              </a:rPr>
              <a:t>        </a:t>
            </a:r>
            <a:r>
              <a:rPr lang="zh-CN" altLang="en-US" sz="3600" b="1" dirty="0">
                <a:latin typeface="Times New Roman" panose="02020603050405020304" pitchFamily="18" charset="0"/>
                <a:ea typeface="仿宋_GB2312" pitchFamily="49" charset="-122"/>
              </a:rPr>
              <a:t>可燃物质（可燃气体、蒸气和粉尘）与空气（氧气）必须在一定浓度范围内均匀混合，形成预混气，遇到火源才会发生爆炸，这个浓度范围称为</a:t>
            </a:r>
            <a:r>
              <a:rPr lang="zh-CN" altLang="en-US" sz="3600" i="1" u="sng" dirty="0">
                <a:solidFill>
                  <a:schemeClr val="accent1"/>
                </a:solidFill>
                <a:latin typeface="Times New Roman" panose="02020603050405020304" pitchFamily="18" charset="0"/>
                <a:ea typeface="仿宋_GB2312" pitchFamily="49" charset="-122"/>
              </a:rPr>
              <a:t>爆炸极限</a:t>
            </a:r>
            <a:r>
              <a:rPr lang="zh-CN" altLang="en-US" sz="3600" b="1" dirty="0">
                <a:latin typeface="Times New Roman" panose="02020603050405020304" pitchFamily="18" charset="0"/>
                <a:ea typeface="仿宋_GB2312" pitchFamily="49" charset="-122"/>
              </a:rPr>
              <a:t>。</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1"/>
          <p:cNvSpPr/>
          <p:nvPr/>
        </p:nvSpPr>
        <p:spPr>
          <a:xfrm>
            <a:off x="428625" y="1162050"/>
            <a:ext cx="8143875" cy="5021263"/>
          </a:xfrm>
          <a:prstGeom prst="rect">
            <a:avLst/>
          </a:prstGeom>
          <a:noFill/>
          <a:ln w="9525">
            <a:noFill/>
          </a:ln>
        </p:spPr>
        <p:txBody>
          <a:bodyPr anchor="ctr" anchorCtr="0">
            <a:spAutoFit/>
          </a:bodyPr>
          <a:p>
            <a:pPr eaLnBrk="0" hangingPunct="0">
              <a:lnSpc>
                <a:spcPct val="150000"/>
              </a:lnSpc>
            </a:pPr>
            <a:r>
              <a:rPr lang="zh-CN" altLang="en-US" dirty="0">
                <a:latin typeface="微软雅黑" panose="020B0503020204020204" charset="-122"/>
                <a:ea typeface="微软雅黑" panose="020B0503020204020204" charset="-122"/>
              </a:rPr>
              <a:t>可燃粉尘爆炸极限受分散度、湿度、温度和惰性粉尘影响。</a:t>
            </a:r>
            <a:endParaRPr lang="zh-CN" altLang="en-US" dirty="0">
              <a:latin typeface="微软雅黑" panose="020B0503020204020204" charset="-122"/>
              <a:ea typeface="微软雅黑" panose="020B0503020204020204" charset="-122"/>
            </a:endParaRPr>
          </a:p>
          <a:p>
            <a:pPr eaLnBrk="0" hangingPunct="0">
              <a:lnSpc>
                <a:spcPct val="150000"/>
              </a:lnSpc>
            </a:pPr>
            <a:r>
              <a:rPr lang="zh-CN" altLang="en-US" dirty="0">
                <a:latin typeface="微软雅黑" panose="020B0503020204020204" charset="-122"/>
                <a:ea typeface="微软雅黑" panose="020B0503020204020204" charset="-122"/>
              </a:rPr>
              <a:t>可燃粉尘的爆炸极限是以在</a:t>
            </a:r>
            <a:r>
              <a:rPr lang="zh-CN" altLang="en-US" b="1" i="1" u="sng" dirty="0">
                <a:solidFill>
                  <a:srgbClr val="F70309"/>
                </a:solidFill>
                <a:latin typeface="微软雅黑" panose="020B0503020204020204" charset="-122"/>
                <a:ea typeface="微软雅黑" panose="020B0503020204020204" charset="-122"/>
              </a:rPr>
              <a:t>混合物中所占体积的重量比</a:t>
            </a:r>
            <a:r>
              <a:rPr lang="zh-CN" altLang="en-US" dirty="0">
                <a:latin typeface="微软雅黑" panose="020B0503020204020204" charset="-122"/>
                <a:ea typeface="微软雅黑" panose="020B0503020204020204" charset="-122"/>
              </a:rPr>
              <a:t>（克</a:t>
            </a:r>
            <a:r>
              <a:rPr lang="en-US" altLang="zh-CN">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米</a:t>
            </a:r>
            <a:r>
              <a:rPr lang="en-US" altLang="zh-CN" baseline="3000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）来表示的，例如铝粉的爆炸下限为</a:t>
            </a:r>
            <a:r>
              <a:rPr lang="en-US" altLang="zh-CN">
                <a:latin typeface="微软雅黑" panose="020B0503020204020204" charset="-122"/>
                <a:ea typeface="微软雅黑" panose="020B0503020204020204" charset="-122"/>
              </a:rPr>
              <a:t>35</a:t>
            </a:r>
            <a:r>
              <a:rPr lang="zh-CN" altLang="en-US" dirty="0">
                <a:latin typeface="微软雅黑" panose="020B0503020204020204" charset="-122"/>
                <a:ea typeface="微软雅黑" panose="020B0503020204020204" charset="-122"/>
              </a:rPr>
              <a:t>克 </a:t>
            </a:r>
            <a:r>
              <a:rPr lang="en-US" altLang="zh-CN">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米</a:t>
            </a:r>
            <a:r>
              <a:rPr lang="en-US" altLang="zh-CN" baseline="3000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  。我们将可燃性混合物能够发生爆炸的最低浓度和最高浓度，分别称为</a:t>
            </a:r>
            <a:r>
              <a:rPr lang="zh-CN" altLang="en-US" b="1" i="1" u="sng" dirty="0">
                <a:solidFill>
                  <a:srgbClr val="F70309"/>
                </a:solidFill>
                <a:latin typeface="微软雅黑" panose="020B0503020204020204" charset="-122"/>
                <a:ea typeface="微软雅黑" panose="020B0503020204020204" charset="-122"/>
              </a:rPr>
              <a:t>爆炸下限</a:t>
            </a:r>
            <a:r>
              <a:rPr lang="zh-CN" altLang="en-US" dirty="0">
                <a:latin typeface="微软雅黑" panose="020B0503020204020204" charset="-122"/>
                <a:ea typeface="微软雅黑" panose="020B0503020204020204" charset="-122"/>
              </a:rPr>
              <a:t>和</a:t>
            </a:r>
            <a:r>
              <a:rPr lang="zh-CN" altLang="en-US" b="1" i="1" u="sng" dirty="0">
                <a:solidFill>
                  <a:srgbClr val="F70309"/>
                </a:solidFill>
                <a:latin typeface="微软雅黑" panose="020B0503020204020204" charset="-122"/>
                <a:ea typeface="微软雅黑" panose="020B0503020204020204" charset="-122"/>
              </a:rPr>
              <a:t>爆炸上限</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a:p>
            <a:pPr eaLnBrk="0" hangingPunct="0">
              <a:lnSpc>
                <a:spcPct val="150000"/>
              </a:lnSpc>
            </a:pPr>
            <a:r>
              <a:rPr lang="zh-CN" altLang="en-US" dirty="0">
                <a:latin typeface="微软雅黑" panose="020B0503020204020204" charset="-122"/>
                <a:ea typeface="微软雅黑" panose="020B0503020204020204" charset="-122"/>
              </a:rPr>
              <a:t>在低于爆炸下限和高于爆炸上限浓度时，既不爆炸，也不着火。这是由于前者的</a:t>
            </a:r>
            <a:r>
              <a:rPr lang="zh-CN" altLang="en-US" u="sng" dirty="0">
                <a:latin typeface="微软雅黑" panose="020B0503020204020204" charset="-122"/>
                <a:ea typeface="微软雅黑" panose="020B0503020204020204" charset="-122"/>
              </a:rPr>
              <a:t>可燃物浓度不够</a:t>
            </a:r>
            <a:r>
              <a:rPr lang="zh-CN" altLang="en-US" dirty="0">
                <a:latin typeface="微软雅黑" panose="020B0503020204020204" charset="-122"/>
                <a:ea typeface="微软雅黑" panose="020B0503020204020204" charset="-122"/>
              </a:rPr>
              <a:t>，过量空气的冷却作用，阻止了火焰的蔓延，此时活性中心的销毁数大于产生数。而后者则是</a:t>
            </a:r>
            <a:r>
              <a:rPr lang="zh-CN" altLang="en-US" u="sng" dirty="0">
                <a:latin typeface="微软雅黑" panose="020B0503020204020204" charset="-122"/>
                <a:ea typeface="微软雅黑" panose="020B0503020204020204" charset="-122"/>
              </a:rPr>
              <a:t>空气不足</a:t>
            </a:r>
            <a:r>
              <a:rPr lang="zh-CN" altLang="en-US" dirty="0">
                <a:latin typeface="微软雅黑" panose="020B0503020204020204" charset="-122"/>
                <a:ea typeface="微软雅黑" panose="020B0503020204020204" charset="-122"/>
              </a:rPr>
              <a:t>，火焰不能蔓延的缘故。</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矩形 1"/>
          <p:cNvSpPr/>
          <p:nvPr/>
        </p:nvSpPr>
        <p:spPr>
          <a:xfrm>
            <a:off x="1071563" y="1500188"/>
            <a:ext cx="7358062" cy="3378200"/>
          </a:xfrm>
          <a:prstGeom prst="rect">
            <a:avLst/>
          </a:prstGeom>
          <a:noFill/>
          <a:ln w="9525">
            <a:noFill/>
          </a:ln>
        </p:spPr>
        <p:txBody>
          <a:bodyPr anchor="t" anchorCtr="0">
            <a:spAutoFit/>
          </a:bodyPr>
          <a:p>
            <a:pPr eaLnBrk="0" hangingPunct="0">
              <a:lnSpc>
                <a:spcPct val="150000"/>
              </a:lnSpc>
            </a:pPr>
            <a:r>
              <a:rPr lang="zh-CN" altLang="en-US" dirty="0">
                <a:latin typeface="微软雅黑" panose="020B0503020204020204" charset="-122"/>
                <a:ea typeface="微软雅黑" panose="020B0503020204020204" charset="-122"/>
              </a:rPr>
              <a:t>可燃性混合物处于爆炸下限和爆炸上限时，爆炸所产生的压力不大，温度不高，爆炸威力也小。当可燃物的浓度大致相当于</a:t>
            </a:r>
            <a:r>
              <a:rPr lang="zh-CN" altLang="en-US" b="1" i="1" u="sng" dirty="0">
                <a:solidFill>
                  <a:srgbClr val="F70309"/>
                </a:solidFill>
                <a:latin typeface="微软雅黑" panose="020B0503020204020204" charset="-122"/>
                <a:ea typeface="微软雅黑" panose="020B0503020204020204" charset="-122"/>
              </a:rPr>
              <a:t>反应当量</a:t>
            </a:r>
            <a:r>
              <a:rPr lang="zh-CN" altLang="en-US" dirty="0">
                <a:latin typeface="微软雅黑" panose="020B0503020204020204" charset="-122"/>
                <a:ea typeface="微软雅黑" panose="020B0503020204020204" charset="-122"/>
              </a:rPr>
              <a:t>浓度时，具有最大的爆炸威力。反应当量浓度可根据燃烧反应式计算出来。</a:t>
            </a:r>
            <a:endParaRPr lang="zh-CN" altLang="en-US" dirty="0">
              <a:latin typeface="微软雅黑" panose="020B0503020204020204" charset="-122"/>
              <a:ea typeface="微软雅黑" panose="020B0503020204020204" charset="-122"/>
            </a:endParaRPr>
          </a:p>
          <a:p>
            <a:pPr eaLnBrk="0" hangingPunct="0">
              <a:lnSpc>
                <a:spcPct val="150000"/>
              </a:lnSpc>
            </a:pPr>
            <a:r>
              <a:rPr lang="zh-CN" altLang="en-US" b="1" i="1" u="sng" dirty="0">
                <a:solidFill>
                  <a:schemeClr val="folHlink"/>
                </a:solidFill>
                <a:latin typeface="微软雅黑" panose="020B0503020204020204" charset="-122"/>
                <a:ea typeface="微软雅黑" panose="020B0503020204020204" charset="-122"/>
              </a:rPr>
              <a:t>可燃性混合物的爆炸极限范围越宽，爆炸下限越低和爆炸上限越高时，其爆炸危险性越大。</a:t>
            </a:r>
            <a:endParaRPr lang="zh-CN" altLang="en-US" b="1" i="1" u="sng" dirty="0">
              <a:solidFill>
                <a:schemeClr val="folHlink"/>
              </a:solidFill>
              <a:latin typeface="微软雅黑" panose="020B0503020204020204" charset="-122"/>
              <a:ea typeface="微软雅黑" panose="020B0503020204020204" charset="-122"/>
            </a:endParaRPr>
          </a:p>
        </p:txBody>
      </p:sp>
    </p:spTree>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2"/>
          <p:cNvSpPr txBox="1"/>
          <p:nvPr/>
        </p:nvSpPr>
        <p:spPr>
          <a:xfrm>
            <a:off x="900113" y="1196975"/>
            <a:ext cx="6199187"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几种常见物质的爆炸下限</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28674" name="Text Box 3"/>
          <p:cNvSpPr txBox="1"/>
          <p:nvPr/>
        </p:nvSpPr>
        <p:spPr>
          <a:xfrm>
            <a:off x="0" y="2133600"/>
            <a:ext cx="8820150" cy="3959225"/>
          </a:xfrm>
          <a:prstGeom prst="rect">
            <a:avLst/>
          </a:prstGeom>
          <a:noFill/>
          <a:ln w="9525">
            <a:noFill/>
          </a:ln>
        </p:spPr>
        <p:txBody>
          <a:bodyPr lIns="72000" tIns="36000" rIns="72000" bIns="36000" anchor="t" anchorCtr="0"/>
          <a:p>
            <a:pPr marL="266700" lvl="1" indent="0" eaLnBrk="0" hangingPunct="0">
              <a:spcBef>
                <a:spcPts val="1990"/>
              </a:spcBef>
            </a:pPr>
            <a:endParaRPr lang="zh-CN" altLang="zh-CN" sz="3600" b="1" dirty="0">
              <a:latin typeface="Times New Roman" panose="02020603050405020304" pitchFamily="18" charset="0"/>
              <a:ea typeface="仿宋_GB2312" pitchFamily="49" charset="-122"/>
            </a:endParaRPr>
          </a:p>
        </p:txBody>
      </p:sp>
      <p:graphicFrame>
        <p:nvGraphicFramePr>
          <p:cNvPr id="22532" name="Group 4"/>
          <p:cNvGraphicFramePr>
            <a:graphicFrameLocks noGrp="1"/>
          </p:cNvGraphicFramePr>
          <p:nvPr/>
        </p:nvGraphicFramePr>
        <p:xfrm>
          <a:off x="395288" y="2205038"/>
          <a:ext cx="7993063" cy="3713163"/>
        </p:xfrm>
        <a:graphic>
          <a:graphicData uri="http://schemas.openxmlformats.org/drawingml/2006/table">
            <a:tbl>
              <a:tblPr/>
              <a:tblGrid>
                <a:gridCol w="1295400"/>
                <a:gridCol w="2305050"/>
                <a:gridCol w="1944687"/>
                <a:gridCol w="2447925"/>
              </a:tblGrid>
              <a:tr h="576263">
                <a:tc>
                  <a:txBody>
                    <a:bodyPr/>
                    <a:lstStyle/>
                    <a:p>
                      <a:pPr marL="0" marR="0" lvl="0" indent="0" algn="just" defTabSz="179705" rtl="0" eaLnBrk="1" fontAlgn="ctr" latinLnBrk="0" hangingPunct="1">
                        <a:lnSpc>
                          <a:spcPct val="110000"/>
                        </a:lnSpc>
                        <a:spcBef>
                          <a:spcPts val="1365"/>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粉尘类别</a:t>
                      </a:r>
                      <a:r>
                        <a:rPr kumimoji="0" lang="zh-CN" sz="2000" b="1" i="0" u="none" strike="noStrike" cap="none" normalizeH="0" baseline="0" smtClean="0">
                          <a:ln>
                            <a:noFill/>
                          </a:ln>
                          <a:solidFill>
                            <a:schemeClr val="tx1"/>
                          </a:solidFill>
                          <a:effectLst/>
                          <a:latin typeface="Univers 45 Light" charset="0"/>
                          <a:ea typeface="宋体" panose="02010600030101010101" pitchFamily="2" charset="-122"/>
                        </a:rPr>
                        <a:t> </a:t>
                      </a:r>
                      <a:endParaRPr kumimoji="0" lang="zh-CN" sz="20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79705" rtl="0" eaLnBrk="1" fontAlgn="ctr" latinLnBrk="0" hangingPunct="1">
                        <a:lnSpc>
                          <a:spcPct val="110000"/>
                        </a:lnSpc>
                        <a:spcBef>
                          <a:spcPts val="1365"/>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云状粉尘自燃点℃</a:t>
                      </a:r>
                      <a:r>
                        <a:rPr kumimoji="0" lang="zh-CN" sz="2000" b="1" i="0" u="none" strike="noStrike" cap="none" normalizeH="0" baseline="0" smtClean="0">
                          <a:ln>
                            <a:noFill/>
                          </a:ln>
                          <a:solidFill>
                            <a:schemeClr val="tx1"/>
                          </a:solidFill>
                          <a:effectLst/>
                          <a:latin typeface="Univers 45 Light" charset="0"/>
                          <a:ea typeface="宋体" panose="02010600030101010101" pitchFamily="2" charset="-122"/>
                        </a:rPr>
                        <a:t> </a:t>
                      </a:r>
                      <a:endParaRPr kumimoji="0" lang="zh-CN" sz="20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79705" rtl="0" eaLnBrk="1" fontAlgn="ctr" latinLnBrk="0" hangingPunct="1">
                        <a:lnSpc>
                          <a:spcPct val="110000"/>
                        </a:lnSpc>
                        <a:spcBef>
                          <a:spcPts val="1365"/>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爆炸下限</a:t>
                      </a:r>
                      <a:r>
                        <a:rPr kumimoji="0" lang="zh-CN"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g/m3</a:t>
                      </a:r>
                      <a:r>
                        <a:rPr kumimoji="0" lang="zh-CN" altLang="zh-CN" sz="2000" b="1" i="0" u="none" strike="noStrike" cap="none" normalizeH="0" baseline="0" smtClean="0">
                          <a:ln>
                            <a:noFill/>
                          </a:ln>
                          <a:solidFill>
                            <a:schemeClr val="tx1"/>
                          </a:solidFill>
                          <a:effectLst/>
                          <a:latin typeface="Univers 45 Light" charset="0"/>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175" marR="0" lvl="0" indent="0" algn="ctr" defTabSz="179705" rtl="0" eaLnBrk="1" fontAlgn="ctr" latinLnBrk="0" hangingPunct="1">
                        <a:lnSpc>
                          <a:spcPct val="110000"/>
                        </a:lnSpc>
                        <a:spcBef>
                          <a:spcPts val="1365"/>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最大爆炸压力</a:t>
                      </a:r>
                      <a:r>
                        <a:rPr kumimoji="0" lang="zh-CN"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Mpa</a:t>
                      </a:r>
                      <a:endParaRPr kumimoji="0" lang="zh-CN"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269875" marR="0" lvl="0" indent="0" algn="just" defTabSz="0" rtl="0" eaLnBrk="1" fontAlgn="ctr" latinLnBrk="0" hangingPunct="1">
                        <a:lnSpc>
                          <a:spcPct val="110000"/>
                        </a:lnSpc>
                        <a:spcBef>
                          <a:spcPts val="1365"/>
                        </a:spcBef>
                        <a:spcAft>
                          <a:spcPct val="0"/>
                        </a:spcAft>
                        <a:buClrTx/>
                        <a:buSzTx/>
                        <a:buFontTx/>
                        <a:buNone/>
                      </a:pPr>
                      <a:r>
                        <a:rPr kumimoji="0" lang="zh-CN" sz="3200" b="1" i="0" u="none" strike="noStrike" cap="none" normalizeH="0" baseline="0" smtClean="0">
                          <a:ln>
                            <a:noFill/>
                          </a:ln>
                          <a:solidFill>
                            <a:schemeClr val="tx1"/>
                          </a:solidFill>
                          <a:effectLst/>
                          <a:latin typeface="Univers 45 Light" charset="0"/>
                          <a:ea typeface="宋体" panose="02010600030101010101" pitchFamily="2" charset="-122"/>
                        </a:rPr>
                        <a:t>铝</a:t>
                      </a:r>
                      <a:endParaRPr kumimoji="0" 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645</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35</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0.61</a:t>
                      </a: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269875" marR="0" lvl="0" indent="0" algn="just" defTabSz="0" rtl="0" eaLnBrk="1" fontAlgn="ctr" latinLnBrk="0" hangingPunct="1">
                        <a:lnSpc>
                          <a:spcPct val="110000"/>
                        </a:lnSpc>
                        <a:spcBef>
                          <a:spcPts val="1365"/>
                        </a:spcBef>
                        <a:spcAft>
                          <a:spcPct val="0"/>
                        </a:spcAft>
                        <a:buClrTx/>
                        <a:buSzTx/>
                        <a:buFontTx/>
                        <a:buNone/>
                      </a:pPr>
                      <a:r>
                        <a:rPr kumimoji="0" lang="zh-CN" sz="3200" b="1" i="0" u="none" strike="noStrike" cap="none" normalizeH="0" baseline="0" smtClean="0">
                          <a:ln>
                            <a:noFill/>
                          </a:ln>
                          <a:solidFill>
                            <a:schemeClr val="tx1"/>
                          </a:solidFill>
                          <a:effectLst/>
                          <a:latin typeface="Univers 45 Light" charset="0"/>
                          <a:ea typeface="宋体" panose="02010600030101010101" pitchFamily="2" charset="-122"/>
                        </a:rPr>
                        <a:t>镁</a:t>
                      </a:r>
                      <a:endParaRPr kumimoji="0" 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520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20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0.44</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269875" marR="0" lvl="0" indent="0" algn="just" defTabSz="0" rtl="0" eaLnBrk="1" fontAlgn="ctr" latinLnBrk="0" hangingPunct="1">
                        <a:lnSpc>
                          <a:spcPct val="110000"/>
                        </a:lnSpc>
                        <a:spcBef>
                          <a:spcPts val="1365"/>
                        </a:spcBef>
                        <a:spcAft>
                          <a:spcPct val="0"/>
                        </a:spcAft>
                        <a:buClrTx/>
                        <a:buSzTx/>
                        <a:buFontTx/>
                        <a:buNone/>
                      </a:pPr>
                      <a:r>
                        <a:rPr kumimoji="0" lang="zh-CN" sz="3200" b="1" i="0" u="none" strike="noStrike" cap="none" normalizeH="0" baseline="0" smtClean="0">
                          <a:ln>
                            <a:noFill/>
                          </a:ln>
                          <a:solidFill>
                            <a:schemeClr val="tx1"/>
                          </a:solidFill>
                          <a:effectLst/>
                          <a:latin typeface="Univers 45 Light" charset="0"/>
                          <a:ea typeface="宋体" panose="02010600030101010101" pitchFamily="2" charset="-122"/>
                        </a:rPr>
                        <a:t>锌</a:t>
                      </a:r>
                      <a:endParaRPr kumimoji="0" 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680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500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0.09</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269875" marR="0" lvl="0" indent="0" algn="just" defTabSz="0" rtl="0" eaLnBrk="1" fontAlgn="ctr" latinLnBrk="0" hangingPunct="1">
                        <a:lnSpc>
                          <a:spcPct val="110000"/>
                        </a:lnSpc>
                        <a:spcBef>
                          <a:spcPts val="1365"/>
                        </a:spcBef>
                        <a:spcAft>
                          <a:spcPct val="0"/>
                        </a:spcAft>
                        <a:buClrTx/>
                        <a:buSzTx/>
                        <a:buFontTx/>
                        <a:buNone/>
                      </a:pPr>
                      <a:r>
                        <a:rPr kumimoji="0" lang="zh-CN" sz="3200" b="1" i="0" u="none" strike="noStrike" cap="none" normalizeH="0" baseline="0" smtClean="0">
                          <a:ln>
                            <a:noFill/>
                          </a:ln>
                          <a:solidFill>
                            <a:schemeClr val="tx1"/>
                          </a:solidFill>
                          <a:effectLst/>
                          <a:latin typeface="Univers 45 Light" charset="0"/>
                          <a:ea typeface="宋体" panose="02010600030101010101" pitchFamily="2" charset="-122"/>
                        </a:rPr>
                        <a:t>铁</a:t>
                      </a:r>
                      <a:endParaRPr kumimoji="0" 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315</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120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0.17</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ctr" defTabSz="179705" rtl="0" eaLnBrk="1" fontAlgn="ctr" latinLnBrk="0" hangingPunct="1">
                        <a:lnSpc>
                          <a:spcPct val="110000"/>
                        </a:lnSpc>
                        <a:spcBef>
                          <a:spcPts val="1365"/>
                        </a:spcBef>
                        <a:spcAft>
                          <a:spcPct val="0"/>
                        </a:spcAft>
                        <a:buClrTx/>
                        <a:buSzTx/>
                        <a:buFontTx/>
                        <a:buNone/>
                      </a:pPr>
                      <a:r>
                        <a:rPr kumimoji="0" lang="zh-CN" sz="3200" b="1" i="0" u="none" strike="noStrike" cap="none" normalizeH="0" baseline="0" smtClean="0">
                          <a:ln>
                            <a:noFill/>
                          </a:ln>
                          <a:solidFill>
                            <a:schemeClr val="tx1"/>
                          </a:solidFill>
                          <a:effectLst/>
                          <a:latin typeface="Univers 45 Light" charset="0"/>
                          <a:ea typeface="宋体" panose="02010600030101010101" pitchFamily="2" charset="-122"/>
                        </a:rPr>
                        <a:t>烟煤</a:t>
                      </a:r>
                      <a:endParaRPr kumimoji="0" 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610</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35</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9875" marR="0" lvl="0" indent="0" algn="ctr" defTabSz="0" rtl="0" eaLnBrk="1" fontAlgn="ctr" latinLnBrk="0" hangingPunct="1">
                        <a:lnSpc>
                          <a:spcPct val="110000"/>
                        </a:lnSpc>
                        <a:spcBef>
                          <a:spcPts val="1365"/>
                        </a:spcBef>
                        <a:spcAft>
                          <a:spcPct val="0"/>
                        </a:spcAft>
                        <a:buClrTx/>
                        <a:buSzTx/>
                        <a:buFontTx/>
                        <a:buNone/>
                      </a:pPr>
                      <a:r>
                        <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rPr>
                        <a:t>0.31</a:t>
                      </a:r>
                      <a:endParaRPr kumimoji="0" lang="zh-CN" altLang="zh-CN" sz="3200" b="1" i="0" u="none" strike="noStrike" cap="none" normalizeH="0" baseline="0" smtClean="0">
                        <a:ln>
                          <a:noFill/>
                        </a:ln>
                        <a:solidFill>
                          <a:schemeClr val="tx1"/>
                        </a:solidFill>
                        <a:effectLst/>
                        <a:latin typeface="Univers 45 Light"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2"/>
          <p:cNvSpPr txBox="1"/>
          <p:nvPr/>
        </p:nvSpPr>
        <p:spPr>
          <a:xfrm>
            <a:off x="533400" y="1303338"/>
            <a:ext cx="677545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可燃粉尘爆炸的三个条件</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29698" name="Text Box 3"/>
          <p:cNvSpPr txBox="1"/>
          <p:nvPr/>
        </p:nvSpPr>
        <p:spPr>
          <a:xfrm>
            <a:off x="0" y="1989138"/>
            <a:ext cx="8820150" cy="3959225"/>
          </a:xfrm>
          <a:prstGeom prst="rect">
            <a:avLst/>
          </a:prstGeom>
          <a:noFill/>
          <a:ln w="9525">
            <a:noFill/>
          </a:ln>
        </p:spPr>
        <p:txBody>
          <a:bodyPr lIns="72000" tIns="36000" rIns="72000" bIns="36000" anchor="t" anchorCtr="0"/>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粉尘本身具有爆炸性</a:t>
            </a:r>
            <a:r>
              <a:rPr lang="en-US" altLang="zh-CN" sz="3600" b="1">
                <a:latin typeface="Times New Roman" panose="02020603050405020304" pitchFamily="18" charset="0"/>
                <a:ea typeface="仿宋_GB2312" pitchFamily="49" charset="-122"/>
              </a:rPr>
              <a:t>(</a:t>
            </a:r>
            <a:r>
              <a:rPr lang="zh-CN" altLang="en-US" sz="3600" b="1" dirty="0">
                <a:latin typeface="Times New Roman" panose="02020603050405020304" pitchFamily="18" charset="0"/>
                <a:ea typeface="仿宋_GB2312" pitchFamily="49" charset="-122"/>
              </a:rPr>
              <a:t>可氧化性</a:t>
            </a:r>
            <a:r>
              <a:rPr lang="en-US" altLang="zh-CN" sz="3600" b="1">
                <a:latin typeface="Times New Roman" panose="02020603050405020304" pitchFamily="18" charset="0"/>
                <a:ea typeface="仿宋_GB2312" pitchFamily="49" charset="-122"/>
              </a:rPr>
              <a:t>)</a:t>
            </a:r>
            <a:r>
              <a:rPr lang="zh-CN" altLang="en-US" sz="3600" b="1" dirty="0">
                <a:latin typeface="Times New Roman" panose="02020603050405020304" pitchFamily="18" charset="0"/>
                <a:ea typeface="仿宋_GB2312" pitchFamily="49" charset="-122"/>
              </a:rPr>
              <a:t>；</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粉尘必须悬浮在空气中并混合达到</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600" b="1" dirty="0">
                <a:latin typeface="Times New Roman" panose="02020603050405020304" pitchFamily="18" charset="0"/>
                <a:ea typeface="仿宋_GB2312" pitchFamily="49" charset="-122"/>
              </a:rPr>
              <a:t>  </a:t>
            </a:r>
            <a:r>
              <a:rPr lang="zh-CN" altLang="en-US" sz="3600" b="1" dirty="0">
                <a:latin typeface="Times New Roman" panose="02020603050405020304" pitchFamily="18" charset="0"/>
                <a:ea typeface="仿宋_GB2312" pitchFamily="49" charset="-122"/>
              </a:rPr>
              <a:t>爆炸极限；</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有足以引起粉尘爆炸的火源。</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 Box 2"/>
          <p:cNvSpPr txBox="1"/>
          <p:nvPr/>
        </p:nvSpPr>
        <p:spPr>
          <a:xfrm>
            <a:off x="533400" y="1303338"/>
            <a:ext cx="4110038"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粉尘爆炸的过程</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30722" name="Text Box 3"/>
          <p:cNvSpPr txBox="1"/>
          <p:nvPr/>
        </p:nvSpPr>
        <p:spPr>
          <a:xfrm>
            <a:off x="0" y="1989138"/>
            <a:ext cx="8820150" cy="3959225"/>
          </a:xfrm>
          <a:prstGeom prst="rect">
            <a:avLst/>
          </a:prstGeom>
          <a:noFill/>
          <a:ln w="9525">
            <a:noFill/>
          </a:ln>
        </p:spPr>
        <p:txBody>
          <a:bodyPr lIns="72000" tIns="36000" rIns="72000" bIns="36000" anchor="t" anchorCtr="0"/>
          <a:p>
            <a:pPr marL="1352550" lvl="1" indent="-1085850" eaLnBrk="0" hangingPunct="0">
              <a:spcBef>
                <a:spcPts val="1990"/>
              </a:spcBef>
            </a:pPr>
            <a:r>
              <a:rPr lang="zh-CN" altLang="en-US" sz="2800" b="1" dirty="0">
                <a:latin typeface="Arial" panose="020B0604020202020204" pitchFamily="34" charset="0"/>
                <a:ea typeface="宋体" panose="02010600030101010101" pitchFamily="2" charset="-122"/>
              </a:rPr>
              <a:t>第一步是悬浮的粉尘在热源作用下迅速地干馏或气化</a:t>
            </a:r>
            <a:endParaRPr lang="zh-CN" altLang="en-US" sz="2800" b="1" dirty="0">
              <a:latin typeface="Arial" panose="020B0604020202020204" pitchFamily="34" charset="0"/>
              <a:ea typeface="宋体" panose="02010600030101010101" pitchFamily="2" charset="-122"/>
            </a:endParaRPr>
          </a:p>
          <a:p>
            <a:pPr marL="1352550" lvl="1" indent="-1085850" eaLnBrk="0" hangingPunct="0">
              <a:spcBef>
                <a:spcPts val="1990"/>
              </a:spcBef>
            </a:pPr>
            <a:r>
              <a:rPr lang="zh-CN"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而产生出可燃气体；</a:t>
            </a:r>
            <a:endParaRPr lang="zh-CN" altLang="en-US" sz="2800" b="1" dirty="0">
              <a:latin typeface="Arial" panose="020B0604020202020204" pitchFamily="34" charset="0"/>
              <a:ea typeface="宋体" panose="02010600030101010101" pitchFamily="2" charset="-122"/>
            </a:endParaRPr>
          </a:p>
          <a:p>
            <a:pPr marL="1352550" lvl="1" indent="-1085850" eaLnBrk="0" hangingPunct="0">
              <a:spcBef>
                <a:spcPts val="1990"/>
              </a:spcBef>
            </a:pPr>
            <a:r>
              <a:rPr lang="zh-CN" altLang="en-US" sz="2800" b="1" dirty="0">
                <a:latin typeface="Arial" panose="020B0604020202020204" pitchFamily="34" charset="0"/>
                <a:ea typeface="宋体" panose="02010600030101010101" pitchFamily="2" charset="-122"/>
              </a:rPr>
              <a:t>第二步是可燃气体与空气混合而燃烧；</a:t>
            </a:r>
            <a:endParaRPr lang="zh-CN" altLang="en-US" sz="2800" b="1" dirty="0">
              <a:latin typeface="Arial" panose="020B0604020202020204" pitchFamily="34" charset="0"/>
              <a:ea typeface="宋体" panose="02010600030101010101" pitchFamily="2" charset="-122"/>
            </a:endParaRPr>
          </a:p>
          <a:p>
            <a:pPr marL="1352550" lvl="1" indent="-1085850" eaLnBrk="0" hangingPunct="0">
              <a:spcBef>
                <a:spcPts val="1990"/>
              </a:spcBef>
            </a:pPr>
            <a:r>
              <a:rPr lang="zh-CN" altLang="en-US" sz="2800" b="1" dirty="0">
                <a:latin typeface="Arial" panose="020B0604020202020204" pitchFamily="34" charset="0"/>
                <a:ea typeface="宋体" panose="02010600030101010101" pitchFamily="2" charset="-122"/>
              </a:rPr>
              <a:t>第三步是粉尘燃烧放出的热量，以热传导和火焰辐射</a:t>
            </a:r>
            <a:endParaRPr lang="zh-CN" altLang="en-US" sz="2800" b="1" dirty="0">
              <a:latin typeface="Arial" panose="020B0604020202020204" pitchFamily="34" charset="0"/>
              <a:ea typeface="宋体" panose="02010600030101010101" pitchFamily="2" charset="-122"/>
            </a:endParaRPr>
          </a:p>
          <a:p>
            <a:pPr marL="1352550" lvl="1" indent="-1085850" eaLnBrk="0" hangingPunct="0">
              <a:spcBef>
                <a:spcPts val="1990"/>
              </a:spcBef>
            </a:pPr>
            <a:r>
              <a:rPr lang="zh-CN"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的方式传给附近悬浮的或被吹扬起来的粉尘，这些粉尘受热汽化后使燃烧循环地进行下去。随着每个循环的逐次进行，其反应速度逐渐加快，通过剧烈的燃烧，最后形成爆炸。</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2"/>
          <p:cNvSpPr txBox="1"/>
          <p:nvPr/>
        </p:nvSpPr>
        <p:spPr>
          <a:xfrm>
            <a:off x="533400" y="1303338"/>
            <a:ext cx="5191125"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影响粉尘爆炸的因素</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31746" name="Text Box 3"/>
          <p:cNvSpPr txBox="1"/>
          <p:nvPr/>
        </p:nvSpPr>
        <p:spPr>
          <a:xfrm>
            <a:off x="0" y="2492375"/>
            <a:ext cx="8820150" cy="2519363"/>
          </a:xfrm>
          <a:prstGeom prst="rect">
            <a:avLst/>
          </a:prstGeom>
          <a:noFill/>
          <a:ln w="9525">
            <a:noFill/>
          </a:ln>
        </p:spPr>
        <p:txBody>
          <a:bodyPr lIns="72000" tIns="36000" rIns="72000" bIns="36000" anchor="t" anchorCtr="0"/>
          <a:p>
            <a:pPr marL="1352550" lvl="1" indent="-45720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粉尘的颗粒度；</a:t>
            </a:r>
            <a:endParaRPr lang="zh-CN" altLang="en-US" sz="3600" b="1" dirty="0">
              <a:latin typeface="Arial" panose="020B0604020202020204" pitchFamily="34" charset="0"/>
              <a:ea typeface="宋体" panose="02010600030101010101" pitchFamily="2" charset="-122"/>
            </a:endParaRPr>
          </a:p>
          <a:p>
            <a:pPr marL="1352550" lvl="1" indent="-45720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粉尘挥发性、粉尘水分、粉尘灰分；</a:t>
            </a:r>
            <a:endParaRPr lang="zh-CN" altLang="en-US" sz="3600" b="1" dirty="0">
              <a:latin typeface="Arial" panose="020B0604020202020204" pitchFamily="34" charset="0"/>
              <a:ea typeface="宋体" panose="02010600030101010101" pitchFamily="2" charset="-122"/>
            </a:endParaRPr>
          </a:p>
          <a:p>
            <a:pPr marL="1352550" lvl="1" indent="-45720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火源强度等影响。</a:t>
            </a:r>
            <a:endParaRPr lang="zh-CN" altLang="en-US" sz="3600" b="1" dirty="0">
              <a:latin typeface="Arial" panose="020B0604020202020204" pitchFamily="34" charset="0"/>
              <a:ea typeface="宋体" panose="02010600030101010101" pitchFamily="2" charset="-122"/>
            </a:endParaRP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 Box 2"/>
          <p:cNvSpPr txBox="1"/>
          <p:nvPr/>
        </p:nvSpPr>
        <p:spPr>
          <a:xfrm>
            <a:off x="533400" y="1303338"/>
            <a:ext cx="3967163"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粉尘爆炸的特点</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32770" name="Text Box 3"/>
          <p:cNvSpPr txBox="1"/>
          <p:nvPr/>
        </p:nvSpPr>
        <p:spPr>
          <a:xfrm>
            <a:off x="-612775" y="2565400"/>
            <a:ext cx="9467850" cy="2519363"/>
          </a:xfrm>
          <a:prstGeom prst="rect">
            <a:avLst/>
          </a:prstGeom>
          <a:noFill/>
          <a:ln w="9525">
            <a:noFill/>
          </a:ln>
        </p:spPr>
        <p:txBody>
          <a:bodyPr lIns="72000" tIns="36000" rIns="72000" bIns="36000" anchor="t" anchorCtr="0"/>
          <a:p>
            <a:pPr marL="1075055" lvl="1" indent="0" eaLnBrk="0" hangingPunct="0">
              <a:lnSpc>
                <a:spcPct val="11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zh-CN"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）多次爆炸是粉尘爆炸的最大特点；</a:t>
            </a:r>
            <a:endParaRPr lang="zh-CN" altLang="en-US" sz="3200" b="1" dirty="0">
              <a:latin typeface="Arial" panose="020B0604020202020204" pitchFamily="34" charset="0"/>
              <a:ea typeface="宋体" panose="02010600030101010101" pitchFamily="2" charset="-122"/>
            </a:endParaRPr>
          </a:p>
          <a:p>
            <a:pPr marL="1075055" lvl="1" indent="0" eaLnBrk="0" hangingPunct="0">
              <a:lnSpc>
                <a:spcPct val="11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zh-CN"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）粉尘爆炸所需的最小点火能量较高，一般在几十毫焦耳以上。</a:t>
            </a:r>
            <a:endParaRPr lang="zh-CN" altLang="en-US" sz="3200" b="1" dirty="0">
              <a:latin typeface="Arial" panose="020B0604020202020204" pitchFamily="34" charset="0"/>
              <a:ea typeface="宋体" panose="02010600030101010101" pitchFamily="2" charset="-122"/>
            </a:endParaRPr>
          </a:p>
          <a:p>
            <a:pPr marL="1075055" lvl="1" indent="0" eaLnBrk="0" hangingPunct="0">
              <a:lnSpc>
                <a:spcPct val="11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zh-CN"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）与可燃性气体爆炸相比，粉尘爆炸压力上升较缓慢，高压力持续时间长，释放的能量大，破坏力强。</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 Box 2"/>
          <p:cNvSpPr txBox="1"/>
          <p:nvPr/>
        </p:nvSpPr>
        <p:spPr>
          <a:xfrm>
            <a:off x="533400" y="1303338"/>
            <a:ext cx="677545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爆炸的预防原则</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33794" name="Text Box 3"/>
          <p:cNvSpPr txBox="1"/>
          <p:nvPr/>
        </p:nvSpPr>
        <p:spPr>
          <a:xfrm>
            <a:off x="0" y="1989138"/>
            <a:ext cx="8820150" cy="3959225"/>
          </a:xfrm>
          <a:prstGeom prst="rect">
            <a:avLst/>
          </a:prstGeom>
          <a:noFill/>
          <a:ln w="9525">
            <a:noFill/>
          </a:ln>
        </p:spPr>
        <p:txBody>
          <a:bodyPr lIns="72000" tIns="36000" rIns="72000" bIns="36000" anchor="t" anchorCtr="0"/>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防止爆炸混合物的形成；</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严格控制着火源；</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爆炸开始时就及时泄出压力；</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切断爆炸传播途径；</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b="1" dirty="0">
                <a:latin typeface="Arial" panose="020B0604020202020204" pitchFamily="34" charset="0"/>
                <a:ea typeface="宋体" panose="02010600030101010101" pitchFamily="2" charset="-122"/>
              </a:rPr>
              <a:t>●</a:t>
            </a:r>
            <a:r>
              <a:rPr lang="zh-CN" altLang="en-US" sz="3600" b="1" dirty="0">
                <a:latin typeface="Times New Roman" panose="02020603050405020304" pitchFamily="18" charset="0"/>
                <a:ea typeface="仿宋_GB2312" pitchFamily="49" charset="-122"/>
              </a:rPr>
              <a:t>减弱爆炸压力和冲击波对人员、设备和建筑物的破坏。</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p:nvPr/>
        </p:nvSpPr>
        <p:spPr>
          <a:xfrm>
            <a:off x="900113" y="1168400"/>
            <a:ext cx="6996112" cy="768350"/>
          </a:xfrm>
          <a:prstGeom prst="rect">
            <a:avLst/>
          </a:prstGeom>
          <a:noFill/>
          <a:ln w="9525">
            <a:noFill/>
          </a:ln>
        </p:spPr>
        <p:txBody>
          <a:bodyPr wrap="square" anchor="t" anchorCtr="0">
            <a:spAutoFit/>
          </a:bodyPr>
          <a:p>
            <a:pPr eaLnBrk="0" hangingPunct="0"/>
            <a:r>
              <a:rPr lang="zh-CN" altLang="en-US" sz="4400" b="1" dirty="0">
                <a:solidFill>
                  <a:schemeClr val="tx2"/>
                </a:solidFill>
                <a:latin typeface="华文行楷" pitchFamily="2" charset="-122"/>
                <a:ea typeface="华文行楷" pitchFamily="2" charset="-122"/>
              </a:rPr>
              <a:t>一、燃烧和爆炸基本知识   </a:t>
            </a:r>
            <a:endParaRPr lang="zh-CN" altLang="en-US" sz="4400" b="1" dirty="0">
              <a:solidFill>
                <a:schemeClr val="tx2"/>
              </a:solidFill>
              <a:latin typeface="华文行楷" pitchFamily="2" charset="-122"/>
              <a:ea typeface="华文行楷" pitchFamily="2" charset="-122"/>
            </a:endParaRPr>
          </a:p>
        </p:txBody>
      </p:sp>
      <p:sp>
        <p:nvSpPr>
          <p:cNvPr id="7170" name="矩形 95236"/>
          <p:cNvSpPr/>
          <p:nvPr/>
        </p:nvSpPr>
        <p:spPr>
          <a:xfrm>
            <a:off x="887413" y="2205038"/>
            <a:ext cx="6330950" cy="762000"/>
          </a:xfrm>
          <a:prstGeom prst="rect">
            <a:avLst/>
          </a:prstGeom>
          <a:noFill/>
          <a:ln w="9525">
            <a:noFill/>
          </a:ln>
        </p:spPr>
        <p:txBody>
          <a:bodyPr wrap="none" anchor="t" anchorCtr="0">
            <a:spAutoFit/>
          </a:bodyPr>
          <a:p>
            <a:pPr eaLnBrk="0" hangingPunct="0"/>
            <a:r>
              <a:rPr lang="zh-CN" altLang="en-US" sz="4400" b="1" dirty="0">
                <a:solidFill>
                  <a:schemeClr val="tx2"/>
                </a:solidFill>
                <a:latin typeface="华文行楷" pitchFamily="2" charset="-122"/>
                <a:ea typeface="华文行楷" pitchFamily="2" charset="-122"/>
              </a:rPr>
              <a:t>二、粉尘爆炸的典型案例</a:t>
            </a:r>
            <a:endParaRPr lang="zh-CN" altLang="en-US" sz="4400" b="1" dirty="0">
              <a:solidFill>
                <a:schemeClr val="tx2"/>
              </a:solidFill>
              <a:latin typeface="华文行楷" pitchFamily="2" charset="-122"/>
              <a:ea typeface="华文行楷" pitchFamily="2" charset="-122"/>
            </a:endParaRPr>
          </a:p>
        </p:txBody>
      </p:sp>
      <p:sp>
        <p:nvSpPr>
          <p:cNvPr id="7171" name="矩形 95237"/>
          <p:cNvSpPr/>
          <p:nvPr/>
        </p:nvSpPr>
        <p:spPr>
          <a:xfrm>
            <a:off x="900113" y="3933825"/>
            <a:ext cx="6330950" cy="762000"/>
          </a:xfrm>
          <a:prstGeom prst="rect">
            <a:avLst/>
          </a:prstGeom>
          <a:noFill/>
          <a:ln w="9525">
            <a:noFill/>
          </a:ln>
        </p:spPr>
        <p:txBody>
          <a:bodyPr wrap="none" anchor="t" anchorCtr="0">
            <a:spAutoFit/>
          </a:bodyPr>
          <a:p>
            <a:pPr eaLnBrk="0" hangingPunct="0"/>
            <a:r>
              <a:rPr lang="zh-CN" altLang="en-US" sz="4400" b="1" dirty="0">
                <a:solidFill>
                  <a:schemeClr val="tx2"/>
                </a:solidFill>
                <a:latin typeface="华文行楷" pitchFamily="2" charset="-122"/>
                <a:ea typeface="华文行楷" pitchFamily="2" charset="-122"/>
              </a:rPr>
              <a:t>四、金属粉尘爆炸的条件</a:t>
            </a:r>
            <a:endParaRPr lang="zh-CN" altLang="en-US" sz="4400" b="1" dirty="0">
              <a:solidFill>
                <a:schemeClr val="tx2"/>
              </a:solidFill>
              <a:latin typeface="华文行楷" pitchFamily="2" charset="-122"/>
              <a:ea typeface="华文行楷" pitchFamily="2" charset="-122"/>
            </a:endParaRPr>
          </a:p>
        </p:txBody>
      </p:sp>
      <p:sp>
        <p:nvSpPr>
          <p:cNvPr id="7172" name="矩形 95238"/>
          <p:cNvSpPr/>
          <p:nvPr/>
        </p:nvSpPr>
        <p:spPr>
          <a:xfrm>
            <a:off x="900113" y="4856163"/>
            <a:ext cx="6330950" cy="762000"/>
          </a:xfrm>
          <a:prstGeom prst="rect">
            <a:avLst/>
          </a:prstGeom>
          <a:noFill/>
          <a:ln w="9525">
            <a:noFill/>
          </a:ln>
        </p:spPr>
        <p:txBody>
          <a:bodyPr wrap="none" anchor="t" anchorCtr="0">
            <a:spAutoFit/>
          </a:bodyPr>
          <a:p>
            <a:pPr eaLnBrk="0" hangingPunct="0"/>
            <a:r>
              <a:rPr lang="zh-CN" altLang="en-US" sz="4400" b="1" dirty="0">
                <a:solidFill>
                  <a:schemeClr val="tx2"/>
                </a:solidFill>
                <a:latin typeface="华文行楷" pitchFamily="2" charset="-122"/>
                <a:ea typeface="华文行楷" pitchFamily="2" charset="-122"/>
              </a:rPr>
              <a:t>五、铝镁粉尘爆炸及对策</a:t>
            </a:r>
            <a:endParaRPr lang="zh-CN" altLang="en-US" sz="4400" b="1" dirty="0">
              <a:solidFill>
                <a:schemeClr val="tx2"/>
              </a:solidFill>
              <a:latin typeface="华文行楷" pitchFamily="2" charset="-122"/>
              <a:ea typeface="华文行楷" pitchFamily="2" charset="-122"/>
            </a:endParaRPr>
          </a:p>
        </p:txBody>
      </p:sp>
      <p:sp>
        <p:nvSpPr>
          <p:cNvPr id="7173" name="矩形 95239"/>
          <p:cNvSpPr/>
          <p:nvPr/>
        </p:nvSpPr>
        <p:spPr>
          <a:xfrm>
            <a:off x="868363" y="3068638"/>
            <a:ext cx="7448550" cy="762000"/>
          </a:xfrm>
          <a:prstGeom prst="rect">
            <a:avLst/>
          </a:prstGeom>
          <a:noFill/>
          <a:ln w="9525">
            <a:noFill/>
          </a:ln>
        </p:spPr>
        <p:txBody>
          <a:bodyPr wrap="none" anchor="t" anchorCtr="0">
            <a:spAutoFit/>
          </a:bodyPr>
          <a:p>
            <a:pPr eaLnBrk="0" hangingPunct="0"/>
            <a:r>
              <a:rPr lang="zh-CN" altLang="en-US" sz="4400" b="1" dirty="0">
                <a:solidFill>
                  <a:schemeClr val="tx2"/>
                </a:solidFill>
                <a:latin typeface="华文行楷" pitchFamily="2" charset="-122"/>
                <a:ea typeface="华文行楷" pitchFamily="2" charset="-122"/>
              </a:rPr>
              <a:t>三、金属粉尘爆炸的内在原因</a:t>
            </a:r>
            <a:endParaRPr lang="zh-CN" altLang="en-US" sz="4400" b="1" dirty="0">
              <a:solidFill>
                <a:schemeClr val="tx2"/>
              </a:solidFill>
              <a:latin typeface="华文行楷" pitchFamily="2" charset="-122"/>
              <a:ea typeface="华文行楷"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hasCustomPrompt="1"/>
          </p:nvPr>
        </p:nvSpPr>
        <p:spPr>
          <a:xfrm>
            <a:off x="306388" y="1677988"/>
            <a:ext cx="8610600" cy="2817812"/>
          </a:xfrm>
          <a:ln/>
        </p:spPr>
        <p:txBody>
          <a:bodyPr vert="horz" wrap="square" lIns="36000" tIns="36000" rIns="36000" bIns="36000" anchor="ctr" anchorCtr="0"/>
          <a:p>
            <a:pPr defTabSz="914400">
              <a:buClrTx/>
              <a:buSzTx/>
              <a:buNone/>
            </a:pPr>
            <a:r>
              <a:rPr lang="zh-CN" altLang="en-US" sz="6600" kern="1200" baseline="0" dirty="0">
                <a:solidFill>
                  <a:schemeClr val="tx2"/>
                </a:solidFill>
                <a:latin typeface="隶书" pitchFamily="49" charset="-122"/>
                <a:ea typeface="隶书" pitchFamily="49" charset="-122"/>
                <a:cs typeface="+mj-cs"/>
              </a:rPr>
              <a:t>第二部分</a:t>
            </a:r>
            <a:br>
              <a:rPr lang="zh-CN" altLang="en-US" sz="6600" kern="1200" baseline="0" dirty="0">
                <a:latin typeface="Comic Sans MS" panose="030F0702030302020204" charset="0"/>
                <a:ea typeface="+mj-ea"/>
                <a:cs typeface="+mj-cs"/>
              </a:rPr>
            </a:br>
            <a:r>
              <a:rPr lang="zh-CN" altLang="en-US" sz="6600" kern="1200" baseline="0" dirty="0">
                <a:solidFill>
                  <a:schemeClr val="tx2"/>
                </a:solidFill>
                <a:latin typeface="隶书" pitchFamily="49" charset="-122"/>
                <a:ea typeface="隶书" pitchFamily="49" charset="-122"/>
                <a:cs typeface="+mj-cs"/>
              </a:rPr>
              <a:t>     </a:t>
            </a:r>
            <a:br>
              <a:rPr lang="zh-CN" altLang="en-US" sz="6600" kern="1200" baseline="0" dirty="0">
                <a:solidFill>
                  <a:schemeClr val="tx2"/>
                </a:solidFill>
                <a:latin typeface="隶书" pitchFamily="49" charset="-122"/>
                <a:ea typeface="隶书" pitchFamily="49" charset="-122"/>
                <a:cs typeface="+mj-cs"/>
              </a:rPr>
            </a:br>
            <a:r>
              <a:rPr lang="zh-CN" altLang="en-US" sz="6000" kern="1200" baseline="0" dirty="0">
                <a:solidFill>
                  <a:schemeClr val="tx2"/>
                </a:solidFill>
                <a:latin typeface="隶书" pitchFamily="49" charset="-122"/>
                <a:ea typeface="隶书" pitchFamily="49" charset="-122"/>
                <a:cs typeface="+mj-cs"/>
              </a:rPr>
              <a:t>粉尘爆炸的典型事故案例</a:t>
            </a:r>
            <a:endParaRPr lang="zh-CN" altLang="en-US" sz="6000" kern="1200" baseline="0" dirty="0">
              <a:solidFill>
                <a:schemeClr val="tx2"/>
              </a:solidFill>
              <a:latin typeface="隶书" pitchFamily="49" charset="-122"/>
              <a:ea typeface="隶书" pitchFamily="49" charset="-122"/>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fill="hold">
                                          <p:stCondLst>
                                            <p:cond delay="0"/>
                                          </p:stCondLst>
                                        </p:cTn>
                                        <p:tgtEl>
                                          <p:spTgt spid="28674"/>
                                        </p:tgtEl>
                                        <p:attrNameLst>
                                          <p:attrName>style.visibility</p:attrName>
                                        </p:attrNameLst>
                                      </p:cBhvr>
                                      <p:to>
                                        <p:strVal val="visible"/>
                                      </p:to>
                                    </p:set>
                                    <p:animEffect transition="in" filter="fade">
                                      <p:cBhvr>
                                        <p:cTn id="7" dur="767" decel="100000"/>
                                        <p:tgtEl>
                                          <p:spTgt spid="28674"/>
                                        </p:tgtEl>
                                      </p:cBhvr>
                                    </p:animEffect>
                                    <p:animScale>
                                      <p:cBhvr>
                                        <p:cTn id="8" dur="767" decel="100000"/>
                                        <p:tgtEl>
                                          <p:spTgt spid="28674"/>
                                        </p:tgtEl>
                                      </p:cBhvr>
                                      <p:from x="10000" y="10000"/>
                                      <p:to x="200000" y="450000"/>
                                    </p:animScale>
                                    <p:animScale>
                                      <p:cBhvr>
                                        <p:cTn id="9" dur="1228" accel="100000" fill="hold">
                                          <p:stCondLst>
                                            <p:cond delay="767"/>
                                          </p:stCondLst>
                                        </p:cTn>
                                        <p:tgtEl>
                                          <p:spTgt spid="28674"/>
                                        </p:tgtEl>
                                      </p:cBhvr>
                                      <p:from x="200000" y="450000"/>
                                      <p:to x="100000" y="100000"/>
                                    </p:animScale>
                                    <p:set>
                                      <p:cBhvr>
                                        <p:cTn id="10" dur="767" fill="hold"/>
                                        <p:tgtEl>
                                          <p:spTgt spid="28674"/>
                                        </p:tgtEl>
                                        <p:attrNameLst>
                                          <p:attrName>ppt_x</p:attrName>
                                        </p:attrNameLst>
                                      </p:cBhvr>
                                      <p:to>
                                        <p:strVal val="(0.5)"/>
                                      </p:to>
                                    </p:set>
                                    <p:anim from="(0.5)" to="(#ppt_x)" calcmode="lin" valueType="num">
                                      <p:cBhvr>
                                        <p:cTn id="11" dur="1228" accel="100000" fill="hold">
                                          <p:stCondLst>
                                            <p:cond delay="767"/>
                                          </p:stCondLst>
                                        </p:cTn>
                                        <p:tgtEl>
                                          <p:spTgt spid="28674"/>
                                        </p:tgtEl>
                                        <p:attrNameLst>
                                          <p:attrName>ppt_x</p:attrName>
                                        </p:attrNameLst>
                                      </p:cBhvr>
                                    </p:anim>
                                    <p:set>
                                      <p:cBhvr>
                                        <p:cTn id="12" dur="767" fill="hold"/>
                                        <p:tgtEl>
                                          <p:spTgt spid="28674"/>
                                        </p:tgtEl>
                                        <p:attrNameLst>
                                          <p:attrName>ppt_y</p:attrName>
                                        </p:attrNameLst>
                                      </p:cBhvr>
                                      <p:to>
                                        <p:strVal val="(#ppt_y+0.4)"/>
                                      </p:to>
                                    </p:set>
                                    <p:anim from="(#ppt_y+0.4)" to="(#ppt_y)" calcmode="lin" valueType="num">
                                      <p:cBhvr>
                                        <p:cTn id="13" dur="1228" accel="100000" fill="hold">
                                          <p:stCondLst>
                                            <p:cond delay="767"/>
                                          </p:stCondLst>
                                        </p:cTn>
                                        <p:tgtEl>
                                          <p:spTgt spid="286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p:nvPr/>
        </p:nvSpPr>
        <p:spPr>
          <a:xfrm>
            <a:off x="611188" y="876300"/>
            <a:ext cx="4465637" cy="641350"/>
          </a:xfrm>
          <a:prstGeom prst="rect">
            <a:avLst/>
          </a:prstGeom>
          <a:noFill/>
          <a:ln w="9525">
            <a:noFill/>
          </a:ln>
        </p:spPr>
        <p:txBody>
          <a:bodyPr anchor="t" anchorCtr="0">
            <a:spAutoFit/>
          </a:bodyPr>
          <a:p>
            <a:pPr eaLnBrk="0" hangingPunct="0"/>
            <a:r>
              <a:rPr lang="zh-CN" altLang="zh-CN" sz="3600" b="1" i="1" u="sng" dirty="0">
                <a:latin typeface="Arial" panose="020B0604020202020204" pitchFamily="34" charset="0"/>
                <a:ea typeface="宋体" panose="02010600030101010101" pitchFamily="2" charset="-122"/>
              </a:rPr>
              <a:t>1921</a:t>
            </a:r>
            <a:r>
              <a:rPr lang="zh-CN" altLang="en-US" sz="3600" b="1" i="1" u="sng" dirty="0">
                <a:latin typeface="Arial" panose="020B0604020202020204" pitchFamily="34" charset="0"/>
                <a:ea typeface="宋体" panose="02010600030101010101" pitchFamily="2" charset="-122"/>
              </a:rPr>
              <a:t>年美国芝加哥</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35842" name="Rectangle 3"/>
          <p:cNvSpPr/>
          <p:nvPr/>
        </p:nvSpPr>
        <p:spPr>
          <a:xfrm>
            <a:off x="611188" y="1773238"/>
            <a:ext cx="7561262" cy="3990975"/>
          </a:xfrm>
          <a:prstGeom prst="rect">
            <a:avLst/>
          </a:prstGeom>
          <a:noFill/>
          <a:ln w="9525">
            <a:noFill/>
          </a:ln>
        </p:spPr>
        <p:txBody>
          <a:bodyPr anchor="t" anchorCtr="0">
            <a:spAutoFit/>
          </a:bodyPr>
          <a:p>
            <a:pPr algn="just" eaLnBrk="0" hangingPunct="0">
              <a:lnSpc>
                <a:spcPct val="20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一台大型谷类提升机发生 粉尘爆炸，其爆炸力将 </a:t>
            </a:r>
            <a:r>
              <a:rPr lang="zh-CN" altLang="zh-CN" sz="3200" b="1" dirty="0">
                <a:latin typeface="Arial" panose="020B0604020202020204" pitchFamily="34" charset="0"/>
                <a:ea typeface="宋体" panose="02010600030101010101" pitchFamily="2" charset="-122"/>
              </a:rPr>
              <a:t>40 </a:t>
            </a:r>
            <a:r>
              <a:rPr lang="zh-CN" altLang="en-US" sz="3200" b="1" dirty="0">
                <a:latin typeface="Arial" panose="020B0604020202020204" pitchFamily="34" charset="0"/>
                <a:ea typeface="宋体" panose="02010600030101010101" pitchFamily="2" charset="-122"/>
              </a:rPr>
              <a:t>座每座约装</a:t>
            </a:r>
            <a:r>
              <a:rPr lang="zh-CN" altLang="zh-CN" sz="3200" b="1" dirty="0">
                <a:latin typeface="Arial" panose="020B0604020202020204" pitchFamily="34" charset="0"/>
                <a:ea typeface="宋体" panose="02010600030101010101" pitchFamily="2" charset="-122"/>
              </a:rPr>
              <a:t>30</a:t>
            </a:r>
            <a:r>
              <a:rPr lang="zh-CN" altLang="en-US" sz="3200" b="1" dirty="0">
                <a:latin typeface="Arial" panose="020B0604020202020204" pitchFamily="34" charset="0"/>
                <a:ea typeface="宋体" panose="02010600030101010101" pitchFamily="2" charset="-122"/>
              </a:rPr>
              <a:t>万吨粮食的仓室，从底座掀起，并移动了 </a:t>
            </a:r>
            <a:r>
              <a:rPr lang="zh-CN" altLang="zh-CN" sz="3200" b="1" dirty="0">
                <a:latin typeface="Arial" panose="020B0604020202020204" pitchFamily="34" charset="0"/>
                <a:ea typeface="宋体" panose="02010600030101010101" pitchFamily="2" charset="-122"/>
              </a:rPr>
              <a:t>152.4 </a:t>
            </a:r>
            <a:r>
              <a:rPr lang="zh-CN" altLang="en-US" sz="3200" b="1" dirty="0">
                <a:latin typeface="Arial" panose="020B0604020202020204" pitchFamily="34" charset="0"/>
                <a:ea typeface="宋体" panose="02010600030101010101" pitchFamily="2" charset="-122"/>
              </a:rPr>
              <a:t>毫米，结果</a:t>
            </a:r>
            <a:r>
              <a:rPr lang="zh-CN" altLang="zh-CN" sz="3200" b="1" dirty="0">
                <a:latin typeface="Arial" panose="020B0604020202020204" pitchFamily="34" charset="0"/>
                <a:ea typeface="宋体" panose="02010600030101010101" pitchFamily="2" charset="-122"/>
              </a:rPr>
              <a:t>6</a:t>
            </a:r>
            <a:r>
              <a:rPr lang="zh-CN" altLang="en-US" sz="3200" b="1" dirty="0">
                <a:latin typeface="Arial" panose="020B0604020202020204" pitchFamily="34" charset="0"/>
                <a:ea typeface="宋体" panose="02010600030101010101" pitchFamily="2" charset="-122"/>
              </a:rPr>
              <a:t>死</a:t>
            </a:r>
            <a:r>
              <a:rPr lang="zh-CN"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伤，经济损失达</a:t>
            </a:r>
            <a:r>
              <a:rPr lang="zh-CN" altLang="zh-CN" sz="3200" b="1" dirty="0">
                <a:latin typeface="Arial" panose="020B0604020202020204" pitchFamily="34" charset="0"/>
                <a:ea typeface="宋体" panose="02010600030101010101" pitchFamily="2" charset="-122"/>
              </a:rPr>
              <a:t>400</a:t>
            </a:r>
            <a:r>
              <a:rPr lang="zh-CN" altLang="en-US" sz="3200" b="1" dirty="0">
                <a:latin typeface="Arial" panose="020B0604020202020204" pitchFamily="34" charset="0"/>
                <a:ea typeface="宋体" panose="02010600030101010101" pitchFamily="2" charset="-122"/>
              </a:rPr>
              <a:t>万美元</a:t>
            </a:r>
            <a:r>
              <a:rPr lang="zh-CN" altLang="en-US" sz="2800" b="1" dirty="0">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p:nvPr/>
        </p:nvSpPr>
        <p:spPr>
          <a:xfrm>
            <a:off x="611188" y="876300"/>
            <a:ext cx="3889375" cy="641350"/>
          </a:xfrm>
          <a:prstGeom prst="rect">
            <a:avLst/>
          </a:prstGeom>
          <a:noFill/>
          <a:ln w="9525">
            <a:noFill/>
          </a:ln>
        </p:spPr>
        <p:txBody>
          <a:bodyPr anchor="t" anchorCtr="0">
            <a:spAutoFit/>
          </a:bodyPr>
          <a:p>
            <a:pPr eaLnBrk="0" hangingPunct="0"/>
            <a:r>
              <a:rPr lang="zh-CN" altLang="zh-CN" sz="3600" b="1" i="1" u="sng" dirty="0">
                <a:latin typeface="Arial" panose="020B0604020202020204" pitchFamily="34" charset="0"/>
                <a:ea typeface="宋体" panose="02010600030101010101" pitchFamily="2" charset="-122"/>
              </a:rPr>
              <a:t>1942 </a:t>
            </a:r>
            <a:r>
              <a:rPr lang="zh-CN" altLang="en-US" sz="3600" b="1" i="1" u="sng" dirty="0">
                <a:latin typeface="Arial" panose="020B0604020202020204" pitchFamily="34" charset="0"/>
                <a:ea typeface="宋体" panose="02010600030101010101" pitchFamily="2" charset="-122"/>
              </a:rPr>
              <a:t>年中国本溪</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36866" name="Rectangle 3"/>
          <p:cNvSpPr/>
          <p:nvPr/>
        </p:nvSpPr>
        <p:spPr>
          <a:xfrm>
            <a:off x="611188" y="1773238"/>
            <a:ext cx="7561262" cy="3749675"/>
          </a:xfrm>
          <a:prstGeom prst="rect">
            <a:avLst/>
          </a:prstGeom>
          <a:noFill/>
          <a:ln w="9525">
            <a:noFill/>
          </a:ln>
        </p:spPr>
        <p:txBody>
          <a:bodyPr anchor="t" anchorCtr="0">
            <a:spAutoFit/>
          </a:bodyPr>
          <a:p>
            <a:pPr algn="just" eaLnBrk="0" hangingPunct="0">
              <a:lnSpc>
                <a:spcPct val="200000"/>
              </a:lnSpc>
            </a:pPr>
            <a:r>
              <a:rPr lang="zh-CN" altLang="zh-CN" sz="4000" b="1" dirty="0">
                <a:latin typeface="Arial" panose="020B0604020202020204" pitchFamily="34" charset="0"/>
                <a:ea typeface="宋体" panose="02010600030101010101" pitchFamily="2" charset="-122"/>
              </a:rPr>
              <a:t>       </a:t>
            </a:r>
            <a:r>
              <a:rPr lang="zh-CN" altLang="en-US" sz="4000" b="1" dirty="0">
                <a:latin typeface="Arial" panose="020B0604020202020204" pitchFamily="34" charset="0"/>
                <a:ea typeface="宋体" panose="02010600030101010101" pitchFamily="2" charset="-122"/>
              </a:rPr>
              <a:t>本溪煤矿曾发生世界上最大的煤尘爆炸， 死亡 </a:t>
            </a:r>
            <a:r>
              <a:rPr lang="zh-CN" altLang="zh-CN" sz="4000" b="1" u="sng" dirty="0">
                <a:solidFill>
                  <a:schemeClr val="accent1"/>
                </a:solidFill>
                <a:latin typeface="Arial" panose="020B0604020202020204" pitchFamily="34" charset="0"/>
                <a:ea typeface="宋体" panose="02010600030101010101" pitchFamily="2" charset="-122"/>
              </a:rPr>
              <a:t>1549</a:t>
            </a:r>
            <a:r>
              <a:rPr lang="zh-CN" altLang="zh-CN" sz="4000" b="1" dirty="0">
                <a:latin typeface="Arial" panose="020B0604020202020204" pitchFamily="34" charset="0"/>
                <a:ea typeface="宋体" panose="02010600030101010101" pitchFamily="2" charset="-122"/>
              </a:rPr>
              <a:t> </a:t>
            </a:r>
            <a:r>
              <a:rPr lang="zh-CN" altLang="en-US" sz="4000" b="1" dirty="0">
                <a:latin typeface="Arial" panose="020B0604020202020204" pitchFamily="34" charset="0"/>
                <a:ea typeface="宋体" panose="02010600030101010101" pitchFamily="2" charset="-122"/>
              </a:rPr>
              <a:t>人，重伤 </a:t>
            </a:r>
            <a:r>
              <a:rPr lang="zh-CN" altLang="zh-CN" sz="4000" b="1" u="sng" dirty="0">
                <a:solidFill>
                  <a:schemeClr val="tx2"/>
                </a:solidFill>
                <a:latin typeface="Arial" panose="020B0604020202020204" pitchFamily="34" charset="0"/>
                <a:ea typeface="宋体" panose="02010600030101010101" pitchFamily="2" charset="-122"/>
              </a:rPr>
              <a:t>246</a:t>
            </a:r>
            <a:r>
              <a:rPr lang="zh-CN" altLang="zh-CN" sz="4000" b="1" dirty="0">
                <a:latin typeface="Arial" panose="020B0604020202020204" pitchFamily="34" charset="0"/>
                <a:ea typeface="宋体" panose="02010600030101010101" pitchFamily="2" charset="-122"/>
              </a:rPr>
              <a:t> </a:t>
            </a:r>
            <a:r>
              <a:rPr lang="zh-CN" altLang="en-US" sz="4000" b="1" dirty="0">
                <a:latin typeface="Arial" panose="020B0604020202020204" pitchFamily="34" charset="0"/>
                <a:ea typeface="宋体" panose="02010600030101010101" pitchFamily="2" charset="-122"/>
              </a:rPr>
              <a:t>人。</a:t>
            </a:r>
            <a:r>
              <a:rPr lang="zh-CN" altLang="en-US" sz="4000" dirty="0">
                <a:latin typeface="Arial" panose="020B0604020202020204" pitchFamily="34" charset="0"/>
                <a:ea typeface="宋体" panose="02010600030101010101" pitchFamily="2" charset="-122"/>
              </a:rPr>
              <a:t> </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p:nvPr/>
        </p:nvSpPr>
        <p:spPr>
          <a:xfrm>
            <a:off x="611188" y="876300"/>
            <a:ext cx="5040312" cy="641350"/>
          </a:xfrm>
          <a:prstGeom prst="rect">
            <a:avLst/>
          </a:prstGeom>
          <a:noFill/>
          <a:ln w="9525">
            <a:noFill/>
          </a:ln>
        </p:spPr>
        <p:txBody>
          <a:bodyPr anchor="t" anchorCtr="0">
            <a:spAutoFit/>
          </a:bodyPr>
          <a:p>
            <a:pPr eaLnBrk="0" hangingPunct="0"/>
            <a:r>
              <a:rPr lang="zh-CN" altLang="zh-CN" sz="3600" b="1" i="1" u="sng" dirty="0">
                <a:latin typeface="Arial" panose="020B0604020202020204" pitchFamily="34" charset="0"/>
                <a:ea typeface="宋体" panose="02010600030101010101" pitchFamily="2" charset="-122"/>
              </a:rPr>
              <a:t>1987 </a:t>
            </a:r>
            <a:r>
              <a:rPr lang="zh-CN" altLang="en-US" sz="3600" b="1" i="1" u="sng" dirty="0">
                <a:latin typeface="Arial" panose="020B0604020202020204" pitchFamily="34" charset="0"/>
                <a:ea typeface="宋体" panose="02010600030101010101" pitchFamily="2" charset="-122"/>
              </a:rPr>
              <a:t>年</a:t>
            </a:r>
            <a:r>
              <a:rPr lang="zh-CN" altLang="zh-CN" sz="3600" b="1" i="1" u="sng" dirty="0">
                <a:latin typeface="Arial" panose="020B0604020202020204" pitchFamily="34" charset="0"/>
                <a:ea typeface="宋体" panose="02010600030101010101" pitchFamily="2" charset="-122"/>
              </a:rPr>
              <a:t>3</a:t>
            </a:r>
            <a:r>
              <a:rPr lang="zh-CN" altLang="en-US" sz="3600" b="1" i="1" u="sng" dirty="0">
                <a:latin typeface="Arial" panose="020B0604020202020204" pitchFamily="34" charset="0"/>
                <a:ea typeface="宋体" panose="02010600030101010101" pitchFamily="2" charset="-122"/>
              </a:rPr>
              <a:t>月</a:t>
            </a:r>
            <a:r>
              <a:rPr lang="zh-CN" altLang="zh-CN" sz="3600" b="1" i="1" u="sng" dirty="0">
                <a:latin typeface="Arial" panose="020B0604020202020204" pitchFamily="34" charset="0"/>
                <a:ea typeface="宋体" panose="02010600030101010101" pitchFamily="2" charset="-122"/>
              </a:rPr>
              <a:t>15</a:t>
            </a:r>
            <a:r>
              <a:rPr lang="zh-CN" altLang="en-US" sz="3600" b="1" i="1" u="sng" dirty="0">
                <a:latin typeface="Arial" panose="020B0604020202020204" pitchFamily="34" charset="0"/>
                <a:ea typeface="宋体" panose="02010600030101010101" pitchFamily="2" charset="-122"/>
              </a:rPr>
              <a:t>日哈尔滨</a:t>
            </a:r>
            <a:endParaRPr lang="zh-CN" altLang="en-US" sz="3600" b="1" i="1" u="sng" dirty="0">
              <a:latin typeface="Arial" panose="020B0604020202020204" pitchFamily="34" charset="0"/>
              <a:ea typeface="宋体" panose="02010600030101010101" pitchFamily="2" charset="-122"/>
            </a:endParaRPr>
          </a:p>
        </p:txBody>
      </p:sp>
      <p:sp>
        <p:nvSpPr>
          <p:cNvPr id="37890" name="Rectangle 3"/>
          <p:cNvSpPr/>
          <p:nvPr/>
        </p:nvSpPr>
        <p:spPr>
          <a:xfrm>
            <a:off x="0" y="1484313"/>
            <a:ext cx="8893175" cy="4965700"/>
          </a:xfrm>
          <a:prstGeom prst="rect">
            <a:avLst/>
          </a:prstGeom>
          <a:noFill/>
          <a:ln w="9525">
            <a:noFill/>
          </a:ln>
        </p:spPr>
        <p:txBody>
          <a:bodyPr anchor="t" anchorCtr="0">
            <a:spAutoFit/>
          </a:bodyPr>
          <a:p>
            <a:pPr algn="just" eaLnBrk="0" hangingPunct="0">
              <a:lnSpc>
                <a:spcPct val="20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哈尔滨亚麻纺织厂联合厂梳麻、前纺、准备</a:t>
            </a:r>
            <a:r>
              <a:rPr lang="zh-CN" altLang="zh-CN" sz="3200" b="1" dirty="0">
                <a:latin typeface="Arial" panose="020B0604020202020204" pitchFamily="34" charset="0"/>
                <a:ea typeface="宋体" panose="02010600030101010101" pitchFamily="2" charset="-122"/>
              </a:rPr>
              <a:t>3 </a:t>
            </a:r>
            <a:r>
              <a:rPr lang="zh-CN" altLang="en-US" sz="3200" b="1" dirty="0">
                <a:latin typeface="Arial" panose="020B0604020202020204" pitchFamily="34" charset="0"/>
                <a:ea typeface="宋体" panose="02010600030101010101" pitchFamily="2" charset="-122"/>
              </a:rPr>
              <a:t>个车间，突然发生强大的粉尘爆炸并引起大火，使 </a:t>
            </a:r>
            <a:r>
              <a:rPr lang="zh-CN" altLang="zh-CN" sz="3200" b="1" dirty="0">
                <a:latin typeface="Arial" panose="020B0604020202020204" pitchFamily="34" charset="0"/>
                <a:ea typeface="宋体" panose="02010600030101010101" pitchFamily="2" charset="-122"/>
              </a:rPr>
              <a:t>103 </a:t>
            </a:r>
            <a:r>
              <a:rPr lang="zh-CN" altLang="en-US" sz="3200" b="1" dirty="0">
                <a:latin typeface="Arial" panose="020B0604020202020204" pitchFamily="34" charset="0"/>
                <a:ea typeface="宋体" panose="02010600030101010101" pitchFamily="2" charset="-122"/>
              </a:rPr>
              <a:t>万平方米厂房、</a:t>
            </a:r>
            <a:r>
              <a:rPr lang="zh-CN" altLang="zh-CN" sz="3200" b="1" dirty="0">
                <a:latin typeface="Arial" panose="020B0604020202020204" pitchFamily="34" charset="0"/>
                <a:ea typeface="宋体" panose="02010600030101010101" pitchFamily="2" charset="-122"/>
              </a:rPr>
              <a:t>189(</a:t>
            </a:r>
            <a:r>
              <a:rPr lang="zh-CN" altLang="en-US" sz="3200" b="1" dirty="0">
                <a:latin typeface="Arial" panose="020B0604020202020204" pitchFamily="34" charset="0"/>
                <a:ea typeface="宋体" panose="02010600030101010101" pitchFamily="2" charset="-122"/>
              </a:rPr>
              <a:t>套</a:t>
            </a:r>
            <a:r>
              <a:rPr lang="zh-CN"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设备遭到不同程度的毁坏，直接经济损失 </a:t>
            </a:r>
            <a:r>
              <a:rPr lang="zh-CN" altLang="zh-CN" sz="3200" b="1" dirty="0">
                <a:latin typeface="Arial" panose="020B0604020202020204" pitchFamily="34" charset="0"/>
                <a:ea typeface="宋体" panose="02010600030101010101" pitchFamily="2" charset="-122"/>
              </a:rPr>
              <a:t>881.9 </a:t>
            </a:r>
            <a:r>
              <a:rPr lang="zh-CN" altLang="en-US" sz="3200" b="1" dirty="0">
                <a:latin typeface="Arial" panose="020B0604020202020204" pitchFamily="34" charset="0"/>
                <a:ea typeface="宋体" panose="02010600030101010101" pitchFamily="2" charset="-122"/>
              </a:rPr>
              <a:t>万元。事故中死亡</a:t>
            </a:r>
            <a:r>
              <a:rPr lang="zh-CN" altLang="zh-CN" sz="3200" b="1" u="sng" dirty="0">
                <a:solidFill>
                  <a:srgbClr val="F70309"/>
                </a:solidFill>
                <a:latin typeface="Arial" panose="020B0604020202020204" pitchFamily="34" charset="0"/>
                <a:ea typeface="宋体" panose="02010600030101010101" pitchFamily="2" charset="-122"/>
              </a:rPr>
              <a:t>58</a:t>
            </a:r>
            <a:r>
              <a:rPr lang="zh-CN" altLang="en-US" sz="3200" b="1" dirty="0">
                <a:latin typeface="Arial" panose="020B0604020202020204" pitchFamily="34" charset="0"/>
                <a:ea typeface="宋体" panose="02010600030101010101" pitchFamily="2" charset="-122"/>
              </a:rPr>
              <a:t>人，重伤数十人，轻伤 </a:t>
            </a:r>
            <a:r>
              <a:rPr lang="zh-CN" altLang="zh-CN" sz="3200" b="1" u="sng" dirty="0">
                <a:solidFill>
                  <a:schemeClr val="tx2"/>
                </a:solidFill>
                <a:latin typeface="Arial" panose="020B0604020202020204" pitchFamily="34" charset="0"/>
                <a:ea typeface="宋体" panose="02010600030101010101" pitchFamily="2" charset="-122"/>
              </a:rPr>
              <a:t>112 </a:t>
            </a:r>
            <a:r>
              <a:rPr lang="zh-CN" altLang="en-US" sz="3200" b="1" dirty="0">
                <a:latin typeface="Arial" panose="020B0604020202020204" pitchFamily="34" charset="0"/>
                <a:ea typeface="宋体" panose="02010600030101010101" pitchFamily="2" charset="-122"/>
              </a:rPr>
              <a:t>人。</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p:nvPr/>
        </p:nvSpPr>
        <p:spPr>
          <a:xfrm>
            <a:off x="611188" y="876300"/>
            <a:ext cx="4608512" cy="641350"/>
          </a:xfrm>
          <a:prstGeom prst="rect">
            <a:avLst/>
          </a:prstGeom>
          <a:noFill/>
          <a:ln w="9525">
            <a:noFill/>
          </a:ln>
        </p:spPr>
        <p:txBody>
          <a:bodyPr anchor="t" anchorCtr="0">
            <a:spAutoFit/>
          </a:bodyPr>
          <a:p>
            <a:pPr eaLnBrk="0" hangingPunct="0"/>
            <a:r>
              <a:rPr lang="zh-CN" altLang="zh-CN" sz="3600" b="1" i="1" u="sng" dirty="0">
                <a:latin typeface="Arial" panose="020B0604020202020204" pitchFamily="34" charset="0"/>
                <a:ea typeface="宋体" panose="02010600030101010101" pitchFamily="2" charset="-122"/>
              </a:rPr>
              <a:t>2012</a:t>
            </a:r>
            <a:r>
              <a:rPr lang="zh-CN" altLang="en-US" sz="3600" b="1" i="1" u="sng" dirty="0">
                <a:latin typeface="Arial" panose="020B0604020202020204" pitchFamily="34" charset="0"/>
                <a:ea typeface="宋体" panose="02010600030101010101" pitchFamily="2" charset="-122"/>
              </a:rPr>
              <a:t>年</a:t>
            </a:r>
            <a:r>
              <a:rPr lang="zh-CN" altLang="zh-CN" sz="3600" b="1" i="1" u="sng" dirty="0">
                <a:latin typeface="Arial" panose="020B0604020202020204" pitchFamily="34" charset="0"/>
                <a:ea typeface="宋体" panose="02010600030101010101" pitchFamily="2" charset="-122"/>
              </a:rPr>
              <a:t>8</a:t>
            </a:r>
            <a:r>
              <a:rPr lang="zh-CN" altLang="en-US" sz="3600" b="1" i="1" u="sng" dirty="0">
                <a:latin typeface="Arial" panose="020B0604020202020204" pitchFamily="34" charset="0"/>
                <a:ea typeface="宋体" panose="02010600030101010101" pitchFamily="2" charset="-122"/>
              </a:rPr>
              <a:t>月</a:t>
            </a:r>
            <a:r>
              <a:rPr lang="zh-CN" altLang="zh-CN" sz="3600" b="1" i="1" u="sng" dirty="0">
                <a:latin typeface="Arial" panose="020B0604020202020204" pitchFamily="34" charset="0"/>
                <a:ea typeface="宋体" panose="02010600030101010101" pitchFamily="2" charset="-122"/>
              </a:rPr>
              <a:t>5</a:t>
            </a:r>
            <a:r>
              <a:rPr lang="zh-CN" altLang="en-US" sz="3600" b="1" i="1" u="sng" dirty="0">
                <a:latin typeface="Arial" panose="020B0604020202020204" pitchFamily="34" charset="0"/>
                <a:ea typeface="宋体" panose="02010600030101010101" pitchFamily="2" charset="-122"/>
              </a:rPr>
              <a:t>日浙江省</a:t>
            </a:r>
            <a:endParaRPr lang="zh-CN" altLang="en-US" sz="3600" b="1" i="1" u="sng" dirty="0">
              <a:latin typeface="Arial" panose="020B0604020202020204" pitchFamily="34" charset="0"/>
              <a:ea typeface="宋体" panose="02010600030101010101" pitchFamily="2" charset="-122"/>
            </a:endParaRPr>
          </a:p>
        </p:txBody>
      </p:sp>
      <p:sp>
        <p:nvSpPr>
          <p:cNvPr id="38914" name="Rectangle 3"/>
          <p:cNvSpPr/>
          <p:nvPr/>
        </p:nvSpPr>
        <p:spPr>
          <a:xfrm>
            <a:off x="250825" y="1773238"/>
            <a:ext cx="8569325" cy="4486275"/>
          </a:xfrm>
          <a:prstGeom prst="rect">
            <a:avLst/>
          </a:prstGeom>
          <a:noFill/>
          <a:ln w="9525">
            <a:noFill/>
          </a:ln>
        </p:spPr>
        <p:txBody>
          <a:bodyPr anchor="t" anchorCtr="0">
            <a:spAutoFit/>
          </a:bodyPr>
          <a:p>
            <a:pPr algn="just" eaLnBrk="0" hangingPunct="0">
              <a:lnSpc>
                <a:spcPct val="200000"/>
              </a:lnSpc>
            </a:pPr>
            <a:r>
              <a:rPr lang="zh-CN" altLang="zh-CN" sz="3600" b="1" dirty="0">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温州市瓯海区一个个体铝锁抛光加工场发生爆炸事故，导致加工场及相连民房共</a:t>
            </a:r>
            <a:r>
              <a:rPr lang="zh-CN" altLang="zh-CN" sz="3600" b="1" dirty="0">
                <a:latin typeface="Arial" panose="020B0604020202020204" pitchFamily="34" charset="0"/>
                <a:ea typeface="宋体" panose="02010600030101010101" pitchFamily="2" charset="-122"/>
              </a:rPr>
              <a:t>5</a:t>
            </a:r>
            <a:r>
              <a:rPr lang="zh-CN" altLang="en-US" sz="3600" b="1" dirty="0">
                <a:latin typeface="Arial" panose="020B0604020202020204" pitchFamily="34" charset="0"/>
                <a:ea typeface="宋体" panose="02010600030101010101" pitchFamily="2" charset="-122"/>
              </a:rPr>
              <a:t>间房屋相继倒塌并起火，造成</a:t>
            </a:r>
            <a:r>
              <a:rPr lang="zh-CN" altLang="zh-CN" sz="3600" b="1" u="sng" dirty="0">
                <a:solidFill>
                  <a:srgbClr val="F70309"/>
                </a:solidFill>
                <a:latin typeface="Arial" panose="020B0604020202020204" pitchFamily="34" charset="0"/>
                <a:ea typeface="宋体" panose="02010600030101010101" pitchFamily="2" charset="-122"/>
              </a:rPr>
              <a:t>13</a:t>
            </a:r>
            <a:r>
              <a:rPr lang="zh-CN" altLang="en-US" sz="3600" b="1" dirty="0">
                <a:latin typeface="Arial" panose="020B0604020202020204" pitchFamily="34" charset="0"/>
                <a:ea typeface="宋体" panose="02010600030101010101" pitchFamily="2" charset="-122"/>
              </a:rPr>
              <a:t>人死亡，</a:t>
            </a:r>
            <a:r>
              <a:rPr lang="zh-CN" altLang="zh-CN" sz="3600" b="1" u="sng" dirty="0">
                <a:solidFill>
                  <a:schemeClr val="tx2"/>
                </a:solidFill>
                <a:latin typeface="Arial" panose="020B0604020202020204" pitchFamily="34" charset="0"/>
                <a:ea typeface="宋体" panose="02010600030101010101" pitchFamily="2" charset="-122"/>
              </a:rPr>
              <a:t>15</a:t>
            </a:r>
            <a:r>
              <a:rPr lang="zh-CN" altLang="en-US" sz="3600" b="1" dirty="0">
                <a:latin typeface="Arial" panose="020B0604020202020204" pitchFamily="34" charset="0"/>
                <a:ea typeface="宋体" panose="02010600030101010101" pitchFamily="2" charset="-122"/>
              </a:rPr>
              <a:t>人受伤。</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p:nvPr/>
        </p:nvSpPr>
        <p:spPr>
          <a:xfrm>
            <a:off x="1187450" y="1773238"/>
            <a:ext cx="6553200" cy="1006475"/>
          </a:xfrm>
          <a:prstGeom prst="rect">
            <a:avLst/>
          </a:prstGeom>
          <a:noFill/>
          <a:ln w="9525">
            <a:noFill/>
          </a:ln>
        </p:spPr>
        <p:txBody>
          <a:bodyPr anchor="t" anchorCtr="0">
            <a:spAutoFit/>
          </a:bodyPr>
          <a:p>
            <a:pPr eaLnBrk="0" hangingPunct="0"/>
            <a:r>
              <a:rPr lang="zh-CN" altLang="en-US" sz="6000" b="1" dirty="0">
                <a:solidFill>
                  <a:srgbClr val="F70309"/>
                </a:solidFill>
                <a:latin typeface="Arial" panose="020B0604020202020204" pitchFamily="34" charset="0"/>
                <a:ea typeface="宋体" panose="02010600030101010101" pitchFamily="2" charset="-122"/>
              </a:rPr>
              <a:t>一组爆炸事故现场</a:t>
            </a:r>
            <a:endParaRPr lang="zh-CN" altLang="en-US" sz="6000" b="1" dirty="0">
              <a:solidFill>
                <a:srgbClr val="F70309"/>
              </a:solidFill>
              <a:latin typeface="Arial" panose="020B0604020202020204" pitchFamily="34" charset="0"/>
              <a:ea typeface="宋体" panose="02010600030101010101" pitchFamily="2" charset="-122"/>
            </a:endParaRPr>
          </a:p>
        </p:txBody>
      </p:sp>
      <p:pic>
        <p:nvPicPr>
          <p:cNvPr id="39938" name="Picture 3" descr="2733ee2f77c71607cf9767fddf_560"/>
          <p:cNvPicPr>
            <a:picLocks noChangeAspect="1"/>
          </p:cNvPicPr>
          <p:nvPr/>
        </p:nvPicPr>
        <p:blipFill>
          <a:blip r:embed="rId1"/>
          <a:stretch>
            <a:fillRect/>
          </a:stretch>
        </p:blipFill>
        <p:spPr>
          <a:xfrm>
            <a:off x="2051050" y="2708275"/>
            <a:ext cx="4608513" cy="3008313"/>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2" descr="u=856261171,2143952878&amp;fm=52&amp;gp=0[1]"/>
          <p:cNvPicPr>
            <a:picLocks noChangeAspect="1"/>
          </p:cNvPicPr>
          <p:nvPr/>
        </p:nvPicPr>
        <p:blipFill>
          <a:blip r:embed="rId1"/>
          <a:stretch>
            <a:fillRect/>
          </a:stretch>
        </p:blipFill>
        <p:spPr>
          <a:xfrm>
            <a:off x="466725" y="836613"/>
            <a:ext cx="8208963" cy="5113337"/>
          </a:xfrm>
          <a:prstGeom prst="rect">
            <a:avLst/>
          </a:prstGeom>
          <a:noFill/>
          <a:ln w="9525">
            <a:noFill/>
          </a:ln>
        </p:spPr>
      </p:pic>
      <p:sp>
        <p:nvSpPr>
          <p:cNvPr id="40962" name="矩形 37891"/>
          <p:cNvSpPr/>
          <p:nvPr/>
        </p:nvSpPr>
        <p:spPr>
          <a:xfrm>
            <a:off x="1939925" y="6061075"/>
            <a:ext cx="5080000" cy="579438"/>
          </a:xfrm>
          <a:prstGeom prst="rect">
            <a:avLst/>
          </a:prstGeom>
          <a:noFill/>
          <a:ln w="9525">
            <a:noFill/>
          </a:ln>
        </p:spPr>
        <p:txBody>
          <a:bodyPr wrap="none" anchor="t" anchorCtr="0">
            <a:spAutoFit/>
          </a:bodyPr>
          <a:p>
            <a:pPr eaLnBrk="0" hangingPunct="0"/>
            <a:r>
              <a:rPr lang="zh-CN" altLang="en-US" sz="3200" b="1" dirty="0">
                <a:latin typeface="Arial" panose="020B0604020202020204" pitchFamily="34" charset="0"/>
                <a:ea typeface="宋体" panose="02010600030101010101" pitchFamily="2" charset="-122"/>
              </a:rPr>
              <a:t>厂房倒塌，现场夷为平地。</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Picture 2" descr="u=2128911640,1262319558&amp;fm=52&amp;gp=0[1]"/>
          <p:cNvPicPr>
            <a:picLocks noChangeAspect="1"/>
          </p:cNvPicPr>
          <p:nvPr/>
        </p:nvPicPr>
        <p:blipFill>
          <a:blip r:embed="rId1"/>
          <a:stretch>
            <a:fillRect/>
          </a:stretch>
        </p:blipFill>
        <p:spPr>
          <a:xfrm>
            <a:off x="323850" y="908050"/>
            <a:ext cx="8496300" cy="5113338"/>
          </a:xfrm>
          <a:prstGeom prst="rect">
            <a:avLst/>
          </a:prstGeom>
          <a:noFill/>
          <a:ln w="9525">
            <a:noFill/>
          </a:ln>
        </p:spPr>
      </p:pic>
      <p:sp>
        <p:nvSpPr>
          <p:cNvPr id="41986" name="矩形 38915"/>
          <p:cNvSpPr/>
          <p:nvPr/>
        </p:nvSpPr>
        <p:spPr>
          <a:xfrm>
            <a:off x="827088" y="6061075"/>
            <a:ext cx="7119937" cy="579438"/>
          </a:xfrm>
          <a:prstGeom prst="rect">
            <a:avLst/>
          </a:prstGeom>
          <a:noFill/>
          <a:ln w="9525">
            <a:noFill/>
          </a:ln>
        </p:spPr>
        <p:txBody>
          <a:bodyPr wrap="none" anchor="t" anchorCtr="0">
            <a:spAutoFit/>
          </a:bodyPr>
          <a:p>
            <a:pPr eaLnBrk="0" hangingPunct="0"/>
            <a:r>
              <a:rPr lang="zh-CN" altLang="en-US" sz="3200" b="1" dirty="0">
                <a:latin typeface="Arial" panose="020B0604020202020204" pitchFamily="34" charset="0"/>
                <a:ea typeface="宋体" panose="02010600030101010101" pitchFamily="2" charset="-122"/>
              </a:rPr>
              <a:t>房顶掀翻，墙壁倒塌，框架残缺不全。</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2" descr="u=3965435678,2120558947&amp;fm=52&amp;gp=0[1]"/>
          <p:cNvPicPr>
            <a:picLocks noChangeAspect="1"/>
          </p:cNvPicPr>
          <p:nvPr/>
        </p:nvPicPr>
        <p:blipFill>
          <a:blip r:embed="rId1"/>
          <a:stretch>
            <a:fillRect/>
          </a:stretch>
        </p:blipFill>
        <p:spPr>
          <a:xfrm>
            <a:off x="323850" y="909638"/>
            <a:ext cx="8351838" cy="5183187"/>
          </a:xfrm>
          <a:prstGeom prst="rect">
            <a:avLst/>
          </a:prstGeom>
          <a:noFill/>
          <a:ln w="9525">
            <a:noFill/>
          </a:ln>
        </p:spPr>
      </p:pic>
      <p:sp>
        <p:nvSpPr>
          <p:cNvPr id="43010" name="矩形 39939"/>
          <p:cNvSpPr/>
          <p:nvPr/>
        </p:nvSpPr>
        <p:spPr>
          <a:xfrm>
            <a:off x="1187450" y="6061075"/>
            <a:ext cx="6711950" cy="579438"/>
          </a:xfrm>
          <a:prstGeom prst="rect">
            <a:avLst/>
          </a:prstGeom>
          <a:noFill/>
          <a:ln w="9525">
            <a:noFill/>
          </a:ln>
        </p:spPr>
        <p:txBody>
          <a:bodyPr wrap="none" anchor="t" anchorCtr="0">
            <a:spAutoFit/>
          </a:bodyPr>
          <a:p>
            <a:pPr eaLnBrk="0" hangingPunct="0"/>
            <a:r>
              <a:rPr lang="zh-CN" altLang="en-US" sz="3200" b="1" dirty="0">
                <a:latin typeface="Arial" panose="020B0604020202020204" pitchFamily="34" charset="0"/>
                <a:ea typeface="宋体" panose="02010600030101010101" pitchFamily="2" charset="-122"/>
              </a:rPr>
              <a:t>房顶一多半已炸飞，现场支离破碎。</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2" descr="u=2534593287,514130025&amp;fm=52&amp;gp=0[1]"/>
          <p:cNvPicPr>
            <a:picLocks noChangeAspect="1"/>
          </p:cNvPicPr>
          <p:nvPr/>
        </p:nvPicPr>
        <p:blipFill>
          <a:blip r:embed="rId1"/>
          <a:stretch>
            <a:fillRect/>
          </a:stretch>
        </p:blipFill>
        <p:spPr>
          <a:xfrm>
            <a:off x="250825" y="836613"/>
            <a:ext cx="8569325" cy="5184775"/>
          </a:xfrm>
          <a:prstGeom prst="rect">
            <a:avLst/>
          </a:prstGeom>
          <a:noFill/>
          <a:ln w="9525">
            <a:noFill/>
          </a:ln>
        </p:spPr>
      </p:pic>
      <p:sp>
        <p:nvSpPr>
          <p:cNvPr id="44034" name="矩形 40963"/>
          <p:cNvSpPr/>
          <p:nvPr/>
        </p:nvSpPr>
        <p:spPr>
          <a:xfrm>
            <a:off x="1939925" y="6061075"/>
            <a:ext cx="5895975" cy="579438"/>
          </a:xfrm>
          <a:prstGeom prst="rect">
            <a:avLst/>
          </a:prstGeom>
          <a:noFill/>
          <a:ln w="9525">
            <a:noFill/>
          </a:ln>
        </p:spPr>
        <p:txBody>
          <a:bodyPr wrap="none" anchor="t" anchorCtr="0">
            <a:spAutoFit/>
          </a:bodyPr>
          <a:p>
            <a:pPr eaLnBrk="0" hangingPunct="0"/>
            <a:r>
              <a:rPr lang="zh-CN" altLang="en-US" sz="3200" b="1" dirty="0">
                <a:latin typeface="Arial" panose="020B0604020202020204" pitchFamily="34" charset="0"/>
                <a:ea typeface="宋体" panose="02010600030101010101" pitchFamily="2" charset="-122"/>
              </a:rPr>
              <a:t>厂房彻底炸烂，现场一片狼藉。</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hasCustomPrompt="1"/>
          </p:nvPr>
        </p:nvSpPr>
        <p:spPr>
          <a:xfrm>
            <a:off x="306388" y="1677988"/>
            <a:ext cx="8610600" cy="2817812"/>
          </a:xfrm>
          <a:ln/>
        </p:spPr>
        <p:txBody>
          <a:bodyPr vert="horz" wrap="square" lIns="36000" tIns="36000" rIns="36000" bIns="36000" anchor="ctr" anchorCtr="0"/>
          <a:p>
            <a:pPr defTabSz="914400">
              <a:buClrTx/>
              <a:buSzTx/>
              <a:buNone/>
            </a:pPr>
            <a:r>
              <a:rPr lang="zh-CN" altLang="en-US" sz="7200" kern="1200" baseline="0" dirty="0">
                <a:solidFill>
                  <a:schemeClr val="tx2"/>
                </a:solidFill>
                <a:latin typeface="隶书" pitchFamily="49" charset="-122"/>
                <a:ea typeface="隶书" pitchFamily="49" charset="-122"/>
                <a:cs typeface="+mj-cs"/>
              </a:rPr>
              <a:t>第一部分</a:t>
            </a:r>
            <a:br>
              <a:rPr lang="zh-CN" altLang="en-US" kern="1200" baseline="0" dirty="0">
                <a:latin typeface="Comic Sans MS" panose="030F0702030302020204" charset="0"/>
                <a:ea typeface="+mj-ea"/>
                <a:cs typeface="+mj-cs"/>
              </a:rPr>
            </a:br>
            <a:r>
              <a:rPr lang="zh-CN" altLang="en-US" sz="7200" kern="1200" baseline="0" dirty="0">
                <a:solidFill>
                  <a:schemeClr val="tx2"/>
                </a:solidFill>
                <a:latin typeface="隶书" pitchFamily="49" charset="-122"/>
                <a:ea typeface="隶书" pitchFamily="49" charset="-122"/>
                <a:cs typeface="+mj-cs"/>
              </a:rPr>
              <a:t>     </a:t>
            </a:r>
            <a:br>
              <a:rPr lang="zh-CN" altLang="en-US" kern="1200" baseline="0" dirty="0">
                <a:latin typeface="Comic Sans MS" panose="030F0702030302020204" charset="0"/>
                <a:ea typeface="+mj-ea"/>
                <a:cs typeface="+mj-cs"/>
              </a:rPr>
            </a:br>
            <a:r>
              <a:rPr lang="zh-CN" altLang="en-US" sz="7200" kern="1200" baseline="0" dirty="0">
                <a:solidFill>
                  <a:schemeClr val="tx2"/>
                </a:solidFill>
                <a:latin typeface="华文行楷" pitchFamily="2" charset="-122"/>
                <a:ea typeface="华文行楷" pitchFamily="2" charset="-122"/>
                <a:cs typeface="+mj-cs"/>
              </a:rPr>
              <a:t>燃烧和爆炸基本知识</a:t>
            </a:r>
            <a:endParaRPr lang="zh-CN" altLang="en-US" sz="7200" kern="1200" baseline="0" dirty="0">
              <a:solidFill>
                <a:schemeClr val="tx2"/>
              </a:solidFill>
              <a:latin typeface="华文行楷" pitchFamily="2" charset="-122"/>
              <a:ea typeface="华文行楷" pitchFamily="2" charset="-122"/>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fill="hold">
                                          <p:stCondLst>
                                            <p:cond delay="0"/>
                                          </p:stCondLst>
                                        </p:cTn>
                                        <p:tgtEl>
                                          <p:spTgt spid="5122"/>
                                        </p:tgtEl>
                                        <p:attrNameLst>
                                          <p:attrName>style.visibility</p:attrName>
                                        </p:attrNameLst>
                                      </p:cBhvr>
                                      <p:to>
                                        <p:strVal val="visible"/>
                                      </p:to>
                                    </p:set>
                                    <p:animEffect transition="in" filter="fade">
                                      <p:cBhvr>
                                        <p:cTn id="7" dur="767" decel="100000"/>
                                        <p:tgtEl>
                                          <p:spTgt spid="5122"/>
                                        </p:tgtEl>
                                      </p:cBhvr>
                                    </p:animEffect>
                                    <p:animScale>
                                      <p:cBhvr>
                                        <p:cTn id="8" dur="767" decel="100000"/>
                                        <p:tgtEl>
                                          <p:spTgt spid="5122"/>
                                        </p:tgtEl>
                                      </p:cBhvr>
                                      <p:from x="10000" y="10000"/>
                                      <p:to x="200000" y="450000"/>
                                    </p:animScale>
                                    <p:animScale>
                                      <p:cBhvr>
                                        <p:cTn id="9" dur="1228" accel="100000" fill="hold">
                                          <p:stCondLst>
                                            <p:cond delay="767"/>
                                          </p:stCondLst>
                                        </p:cTn>
                                        <p:tgtEl>
                                          <p:spTgt spid="5122"/>
                                        </p:tgtEl>
                                      </p:cBhvr>
                                      <p:from x="200000" y="450000"/>
                                      <p:to x="100000" y="100000"/>
                                    </p:animScale>
                                    <p:set>
                                      <p:cBhvr>
                                        <p:cTn id="10" dur="767" fill="hold"/>
                                        <p:tgtEl>
                                          <p:spTgt spid="5122"/>
                                        </p:tgtEl>
                                        <p:attrNameLst>
                                          <p:attrName>ppt_x</p:attrName>
                                        </p:attrNameLst>
                                      </p:cBhvr>
                                      <p:to>
                                        <p:strVal val="(0.5)"/>
                                      </p:to>
                                    </p:set>
                                    <p:anim from="(0.5)" to="(#ppt_x)" calcmode="lin" valueType="num">
                                      <p:cBhvr>
                                        <p:cTn id="11" dur="1228" accel="100000" fill="hold">
                                          <p:stCondLst>
                                            <p:cond delay="767"/>
                                          </p:stCondLst>
                                        </p:cTn>
                                        <p:tgtEl>
                                          <p:spTgt spid="5122"/>
                                        </p:tgtEl>
                                        <p:attrNameLst>
                                          <p:attrName>ppt_x</p:attrName>
                                        </p:attrNameLst>
                                      </p:cBhvr>
                                    </p:anim>
                                    <p:set>
                                      <p:cBhvr>
                                        <p:cTn id="12" dur="767" fill="hold"/>
                                        <p:tgtEl>
                                          <p:spTgt spid="5122"/>
                                        </p:tgtEl>
                                        <p:attrNameLst>
                                          <p:attrName>ppt_y</p:attrName>
                                        </p:attrNameLst>
                                      </p:cBhvr>
                                      <p:to>
                                        <p:strVal val="(#ppt_y+0.4)"/>
                                      </p:to>
                                    </p:set>
                                    <p:anim from="(#ppt_y+0.4)" to="(#ppt_y)" calcmode="lin" valueType="num">
                                      <p:cBhvr>
                                        <p:cTn id="13" dur="1228" accel="100000" fill="hold">
                                          <p:stCondLst>
                                            <p:cond delay="767"/>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hasCustomPrompt="1"/>
          </p:nvPr>
        </p:nvSpPr>
        <p:spPr>
          <a:xfrm>
            <a:off x="306388" y="1677988"/>
            <a:ext cx="8610600" cy="2817812"/>
          </a:xfrm>
          <a:ln/>
        </p:spPr>
        <p:txBody>
          <a:bodyPr vert="horz" wrap="square" lIns="36000" tIns="36000" rIns="36000" bIns="36000" anchor="ctr" anchorCtr="0"/>
          <a:p>
            <a:pPr defTabSz="914400">
              <a:buClrTx/>
              <a:buSzTx/>
              <a:buNone/>
            </a:pPr>
            <a:r>
              <a:rPr lang="zh-CN" altLang="en-US" sz="6000" kern="1200" baseline="0" dirty="0">
                <a:solidFill>
                  <a:schemeClr val="tx2"/>
                </a:solidFill>
                <a:latin typeface="隶书" pitchFamily="49" charset="-122"/>
                <a:ea typeface="隶书" pitchFamily="49" charset="-122"/>
                <a:cs typeface="+mj-cs"/>
              </a:rPr>
              <a:t>第三部分</a:t>
            </a:r>
            <a:br>
              <a:rPr lang="zh-CN" altLang="en-US" sz="6000" kern="1200" baseline="0" dirty="0">
                <a:latin typeface="Comic Sans MS" panose="030F0702030302020204" charset="0"/>
                <a:ea typeface="+mj-ea"/>
                <a:cs typeface="+mj-cs"/>
              </a:rPr>
            </a:br>
            <a:r>
              <a:rPr lang="zh-CN" altLang="en-US" sz="6000" kern="1200" baseline="0" dirty="0">
                <a:solidFill>
                  <a:schemeClr val="tx2"/>
                </a:solidFill>
                <a:latin typeface="隶书" pitchFamily="49" charset="-122"/>
                <a:ea typeface="隶书" pitchFamily="49" charset="-122"/>
                <a:cs typeface="+mj-cs"/>
              </a:rPr>
              <a:t>     </a:t>
            </a:r>
            <a:br>
              <a:rPr lang="zh-CN" altLang="en-US" sz="6000" kern="1200" baseline="0" dirty="0">
                <a:solidFill>
                  <a:schemeClr val="tx2"/>
                </a:solidFill>
                <a:latin typeface="隶书" pitchFamily="49" charset="-122"/>
                <a:ea typeface="隶书" pitchFamily="49" charset="-122"/>
                <a:cs typeface="+mj-cs"/>
              </a:rPr>
            </a:br>
            <a:r>
              <a:rPr lang="zh-CN" altLang="en-US" sz="6000" kern="1200" baseline="0" dirty="0">
                <a:solidFill>
                  <a:schemeClr val="tx2"/>
                </a:solidFill>
                <a:latin typeface="隶书" pitchFamily="49" charset="-122"/>
                <a:ea typeface="隶书" pitchFamily="49" charset="-122"/>
                <a:cs typeface="+mj-cs"/>
              </a:rPr>
              <a:t>金属粉尘爆炸的内在原因</a:t>
            </a:r>
            <a:r>
              <a:rPr lang="zh-CN" altLang="en-US" kern="1200" baseline="0" dirty="0">
                <a:latin typeface="Comic Sans MS" panose="030F0702030302020204" charset="0"/>
                <a:ea typeface="+mj-ea"/>
                <a:cs typeface="+mj-cs"/>
              </a:rPr>
              <a:t> </a:t>
            </a:r>
            <a:endParaRPr lang="zh-CN" altLang="en-US" kern="1200" baseline="0" dirty="0">
              <a:latin typeface="Comic Sans MS" panose="030F0702030302020204" charset="0"/>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fill="hold">
                                          <p:stCondLst>
                                            <p:cond delay="0"/>
                                          </p:stCondLst>
                                        </p:cTn>
                                        <p:tgtEl>
                                          <p:spTgt spid="40962"/>
                                        </p:tgtEl>
                                        <p:attrNameLst>
                                          <p:attrName>style.visibility</p:attrName>
                                        </p:attrNameLst>
                                      </p:cBhvr>
                                      <p:to>
                                        <p:strVal val="visible"/>
                                      </p:to>
                                    </p:set>
                                    <p:animEffect transition="in" filter="fade">
                                      <p:cBhvr>
                                        <p:cTn id="7" dur="767" decel="100000"/>
                                        <p:tgtEl>
                                          <p:spTgt spid="40962"/>
                                        </p:tgtEl>
                                      </p:cBhvr>
                                    </p:animEffect>
                                    <p:animScale>
                                      <p:cBhvr>
                                        <p:cTn id="8" dur="767" decel="100000"/>
                                        <p:tgtEl>
                                          <p:spTgt spid="40962"/>
                                        </p:tgtEl>
                                      </p:cBhvr>
                                      <p:from x="10000" y="10000"/>
                                      <p:to x="200000" y="450000"/>
                                    </p:animScale>
                                    <p:animScale>
                                      <p:cBhvr>
                                        <p:cTn id="9" dur="1228" accel="100000" fill="hold">
                                          <p:stCondLst>
                                            <p:cond delay="767"/>
                                          </p:stCondLst>
                                        </p:cTn>
                                        <p:tgtEl>
                                          <p:spTgt spid="40962"/>
                                        </p:tgtEl>
                                      </p:cBhvr>
                                      <p:from x="200000" y="450000"/>
                                      <p:to x="100000" y="100000"/>
                                    </p:animScale>
                                    <p:set>
                                      <p:cBhvr>
                                        <p:cTn id="10" dur="767" fill="hold"/>
                                        <p:tgtEl>
                                          <p:spTgt spid="40962"/>
                                        </p:tgtEl>
                                        <p:attrNameLst>
                                          <p:attrName>ppt_x</p:attrName>
                                        </p:attrNameLst>
                                      </p:cBhvr>
                                      <p:to>
                                        <p:strVal val="(0.5)"/>
                                      </p:to>
                                    </p:set>
                                    <p:anim from="(0.5)" to="(#ppt_x)" calcmode="lin" valueType="num">
                                      <p:cBhvr>
                                        <p:cTn id="11" dur="1228" accel="100000" fill="hold">
                                          <p:stCondLst>
                                            <p:cond delay="767"/>
                                          </p:stCondLst>
                                        </p:cTn>
                                        <p:tgtEl>
                                          <p:spTgt spid="40962"/>
                                        </p:tgtEl>
                                        <p:attrNameLst>
                                          <p:attrName>ppt_x</p:attrName>
                                        </p:attrNameLst>
                                      </p:cBhvr>
                                    </p:anim>
                                    <p:set>
                                      <p:cBhvr>
                                        <p:cTn id="12" dur="767" fill="hold"/>
                                        <p:tgtEl>
                                          <p:spTgt spid="40962"/>
                                        </p:tgtEl>
                                        <p:attrNameLst>
                                          <p:attrName>ppt_y</p:attrName>
                                        </p:attrNameLst>
                                      </p:cBhvr>
                                      <p:to>
                                        <p:strVal val="(#ppt_y+0.4)"/>
                                      </p:to>
                                    </p:set>
                                    <p:anim from="(#ppt_y+0.4)" to="(#ppt_y)" calcmode="lin" valueType="num">
                                      <p:cBhvr>
                                        <p:cTn id="13" dur="1228" accel="100000" fill="hold">
                                          <p:stCondLst>
                                            <p:cond delay="767"/>
                                          </p:stCondLst>
                                        </p:cTn>
                                        <p:tgtEl>
                                          <p:spTgt spid="409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p:nvPr/>
        </p:nvSpPr>
        <p:spPr>
          <a:xfrm>
            <a:off x="468313" y="981075"/>
            <a:ext cx="8137525" cy="4359275"/>
          </a:xfrm>
          <a:prstGeom prst="rect">
            <a:avLst/>
          </a:prstGeom>
          <a:noFill/>
          <a:ln w="9525">
            <a:noFill/>
          </a:ln>
        </p:spPr>
        <p:txBody>
          <a:bodyPr anchor="t" anchorCtr="0">
            <a:spAutoFit/>
          </a:bodyPr>
          <a:p>
            <a:pPr eaLnBrk="0" hangingPunct="0"/>
            <a:r>
              <a:rPr lang="zh-CN" altLang="zh-CN" sz="3200" dirty="0">
                <a:solidFill>
                  <a:schemeClr val="tx2"/>
                </a:solidFill>
                <a:latin typeface="Arial" panose="020B0604020202020204" pitchFamily="34" charset="0"/>
                <a:ea typeface="宋体" panose="02010600030101010101" pitchFamily="2" charset="-122"/>
              </a:rPr>
              <a:t>         </a:t>
            </a:r>
            <a:r>
              <a:rPr lang="zh-CN" altLang="en-US" sz="4000" b="1" dirty="0">
                <a:solidFill>
                  <a:schemeClr val="tx2"/>
                </a:solidFill>
                <a:latin typeface="Arial" panose="020B0604020202020204" pitchFamily="34" charset="0"/>
                <a:ea typeface="宋体" panose="02010600030101010101" pitchFamily="2" charset="-122"/>
              </a:rPr>
              <a:t>处于粉尘状态的物质较之固体状态物质有所不同，尤其是在燃烧特性方面，原来非燃物质可能变为可燃物质，原来是难燃物质可能变成易燃物质，可燃、易燃物可能变为易爆炸物质，而这一变化是由粉尘的特性所决定的。</a:t>
            </a:r>
            <a:r>
              <a:rPr lang="zh-CN" altLang="en-US" sz="3600" b="1" dirty="0">
                <a:solidFill>
                  <a:schemeClr val="tx2"/>
                </a:solidFill>
                <a:latin typeface="Arial" panose="020B0604020202020204" pitchFamily="34" charset="0"/>
                <a:ea typeface="宋体" panose="02010600030101010101" pitchFamily="2" charset="-122"/>
              </a:rPr>
              <a:t> </a:t>
            </a:r>
            <a:endParaRPr lang="zh-CN" altLang="en-US" sz="3600" b="1" dirty="0">
              <a:solidFill>
                <a:schemeClr val="tx2"/>
              </a:solidFill>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p:nvPr/>
        </p:nvSpPr>
        <p:spPr>
          <a:xfrm>
            <a:off x="611188" y="876300"/>
            <a:ext cx="49688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一、粉尘的表面自由能</a:t>
            </a:r>
            <a:r>
              <a:rPr lang="zh-CN" altLang="en-US" sz="3600" dirty="0">
                <a:latin typeface="Arial" panose="020B0604020202020204" pitchFamily="34" charset="0"/>
                <a:ea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
        <p:nvSpPr>
          <p:cNvPr id="48130" name="Rectangle 3"/>
          <p:cNvSpPr/>
          <p:nvPr/>
        </p:nvSpPr>
        <p:spPr>
          <a:xfrm>
            <a:off x="250825" y="1557338"/>
            <a:ext cx="8569325" cy="5216525"/>
          </a:xfrm>
          <a:prstGeom prst="rect">
            <a:avLst/>
          </a:prstGeom>
          <a:noFill/>
          <a:ln w="9525">
            <a:noFill/>
          </a:ln>
        </p:spPr>
        <p:txBody>
          <a:bodyPr anchor="t" anchorCtr="0">
            <a:spAutoFit/>
          </a:bodyPr>
          <a:p>
            <a:pPr algn="just" eaLnBrk="0" hangingPunct="0">
              <a:lnSpc>
                <a:spcPct val="200000"/>
              </a:lnSpc>
            </a:pPr>
            <a:r>
              <a:rPr lang="zh-CN"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对于任何粉尘粒子来讲，其表面分子与内部分子所处的能量状态是不同的。在粉尘粒子内部的分子，因四面八方均具有同类分子包围着，所受周围分子的引力是对称的，可以相互抵消而受力总和为零，它做分子运动（震动）时不需要消耗功（内能），而靠近粒子表面</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p:nvPr/>
        </p:nvSpPr>
        <p:spPr>
          <a:xfrm>
            <a:off x="611188" y="876300"/>
            <a:ext cx="49688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一、粉尘的表面自由能</a:t>
            </a:r>
            <a:r>
              <a:rPr lang="zh-CN" altLang="en-US" sz="3600" dirty="0">
                <a:latin typeface="Arial" panose="020B0604020202020204" pitchFamily="34" charset="0"/>
                <a:ea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
        <p:nvSpPr>
          <p:cNvPr id="49154" name="Rectangle 3"/>
          <p:cNvSpPr/>
          <p:nvPr/>
        </p:nvSpPr>
        <p:spPr>
          <a:xfrm>
            <a:off x="250825" y="1557338"/>
            <a:ext cx="8569325" cy="4362450"/>
          </a:xfrm>
          <a:prstGeom prst="rect">
            <a:avLst/>
          </a:prstGeom>
          <a:noFill/>
          <a:ln w="9525">
            <a:noFill/>
          </a:ln>
        </p:spPr>
        <p:txBody>
          <a:bodyPr anchor="t" anchorCtr="0">
            <a:spAutoFit/>
          </a:bodyPr>
          <a:p>
            <a:pPr algn="just" eaLnBrk="0" hangingPunct="0">
              <a:lnSpc>
                <a:spcPct val="200000"/>
              </a:lnSpc>
            </a:pPr>
            <a:r>
              <a:rPr lang="zh-CN" altLang="en-US" b="1" dirty="0">
                <a:latin typeface="Arial" panose="020B0604020202020204" pitchFamily="34" charset="0"/>
                <a:ea typeface="宋体" panose="02010600030101010101" pitchFamily="2" charset="-122"/>
              </a:rPr>
              <a:t>的分子</a:t>
            </a:r>
            <a:r>
              <a:rPr lang="zh-CN" altLang="en-US" sz="2800" b="1" dirty="0">
                <a:latin typeface="Arial" panose="020B0604020202020204" pitchFamily="34" charset="0"/>
                <a:ea typeface="宋体" panose="02010600030101010101" pitchFamily="2" charset="-122"/>
              </a:rPr>
              <a:t>由于内部密集的同类分子的引力远大于外部其他分子（气体分子）对它的引力，所以不能相互抵消，这些力的总和垂直于粉尘表面而指向粉尘内部，亦即表面分子受到内向的拉力，表面上的分子总比内部分子具有更高的能量，这种能量叫做表面自由能。</a:t>
            </a:r>
            <a:endParaRPr lang="zh-CN" altLang="en-US" sz="2800" b="1" dirty="0">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p:nvPr/>
        </p:nvSpPr>
        <p:spPr>
          <a:xfrm>
            <a:off x="611188" y="876300"/>
            <a:ext cx="60483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二、粉尘的分散度和表面积 </a:t>
            </a:r>
            <a:endParaRPr lang="zh-CN" altLang="en-US" sz="3600" b="1" i="1" u="sng" dirty="0">
              <a:latin typeface="Arial" panose="020B0604020202020204" pitchFamily="34" charset="0"/>
              <a:ea typeface="宋体" panose="02010600030101010101" pitchFamily="2" charset="-122"/>
            </a:endParaRPr>
          </a:p>
        </p:txBody>
      </p:sp>
      <p:sp>
        <p:nvSpPr>
          <p:cNvPr id="50178" name="Rectangle 3"/>
          <p:cNvSpPr/>
          <p:nvPr/>
        </p:nvSpPr>
        <p:spPr>
          <a:xfrm>
            <a:off x="250825" y="1773238"/>
            <a:ext cx="8569325" cy="4362450"/>
          </a:xfrm>
          <a:prstGeom prst="rect">
            <a:avLst/>
          </a:prstGeom>
          <a:noFill/>
          <a:ln w="9525">
            <a:noFill/>
          </a:ln>
        </p:spPr>
        <p:txBody>
          <a:bodyPr anchor="t" anchorCtr="0">
            <a:spAutoFit/>
          </a:bodyPr>
          <a:p>
            <a:pPr algn="just" eaLnBrk="0" hangingPunct="0">
              <a:lnSpc>
                <a:spcPct val="200000"/>
              </a:lnSpc>
            </a:pPr>
            <a:r>
              <a:rPr lang="zh-CN"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粉尘的分散度就是粉尘按不同粒径（直径）分布的一种形式。其中小粒径粉尘越多，我们就称其分散度大，而分散度的大小又决定着粉尘的表面积，其分散度越大，则同样重量粉尘的表面积越大，表面分子越多，导致表面自由能越大。</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p:nvPr/>
        </p:nvSpPr>
        <p:spPr>
          <a:xfrm>
            <a:off x="611188" y="876300"/>
            <a:ext cx="60483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三、粉尘的吸附性 </a:t>
            </a:r>
            <a:endParaRPr lang="zh-CN" altLang="en-US" sz="3600" b="1" i="1" u="sng" dirty="0">
              <a:latin typeface="Arial" panose="020B0604020202020204" pitchFamily="34" charset="0"/>
              <a:ea typeface="宋体" panose="02010600030101010101" pitchFamily="2" charset="-122"/>
            </a:endParaRPr>
          </a:p>
        </p:txBody>
      </p:sp>
      <p:sp>
        <p:nvSpPr>
          <p:cNvPr id="51202" name="Rectangle 3"/>
          <p:cNvSpPr/>
          <p:nvPr/>
        </p:nvSpPr>
        <p:spPr>
          <a:xfrm>
            <a:off x="250825" y="1773238"/>
            <a:ext cx="8569325" cy="4362450"/>
          </a:xfrm>
          <a:prstGeom prst="rect">
            <a:avLst/>
          </a:prstGeom>
          <a:noFill/>
          <a:ln w="9525">
            <a:noFill/>
          </a:ln>
        </p:spPr>
        <p:txBody>
          <a:bodyPr anchor="t" anchorCtr="0">
            <a:spAutoFit/>
          </a:bodyPr>
          <a:p>
            <a:pPr algn="just" eaLnBrk="0" hangingPunct="0">
              <a:lnSpc>
                <a:spcPct val="200000"/>
              </a:lnSpc>
            </a:pPr>
            <a:r>
              <a:rPr lang="zh-CN"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物质分子在粉尘表面上相对聚集的现象称为粉尘的吸附现象，由于粉尘的分散度较大，具有较大的表面积，从而具有较高的表面自由能，使粉尘的状态不稳定，活性增高，在理化性质上表现为粉尘较之原物质具有较小的点火能量和自燃点。</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p:nvPr/>
        </p:nvSpPr>
        <p:spPr>
          <a:xfrm>
            <a:off x="611188" y="876300"/>
            <a:ext cx="60483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三、粉尘的吸附性 </a:t>
            </a:r>
            <a:endParaRPr lang="zh-CN" altLang="en-US" sz="3600" b="1" i="1" u="sng" dirty="0">
              <a:latin typeface="Arial" panose="020B0604020202020204" pitchFamily="34" charset="0"/>
              <a:ea typeface="宋体" panose="02010600030101010101" pitchFamily="2" charset="-122"/>
            </a:endParaRPr>
          </a:p>
        </p:txBody>
      </p:sp>
      <p:sp>
        <p:nvSpPr>
          <p:cNvPr id="52226" name="Rectangle 3"/>
          <p:cNvSpPr/>
          <p:nvPr/>
        </p:nvSpPr>
        <p:spPr>
          <a:xfrm>
            <a:off x="250825" y="1773238"/>
            <a:ext cx="8569325" cy="3990975"/>
          </a:xfrm>
          <a:prstGeom prst="rect">
            <a:avLst/>
          </a:prstGeom>
          <a:noFill/>
          <a:ln w="9525">
            <a:noFill/>
          </a:ln>
        </p:spPr>
        <p:txBody>
          <a:bodyPr anchor="t" anchorCtr="0">
            <a:spAutoFit/>
          </a:bodyPr>
          <a:p>
            <a:pPr algn="just" eaLnBrk="0" hangingPunct="0">
              <a:lnSpc>
                <a:spcPct val="200000"/>
              </a:lnSpc>
            </a:pPr>
            <a:r>
              <a:rPr lang="zh-CN" altLang="en-US" sz="3200" b="1" dirty="0">
                <a:solidFill>
                  <a:schemeClr val="tx2"/>
                </a:solidFill>
                <a:latin typeface="Arial" panose="020B0604020202020204" pitchFamily="34" charset="0"/>
                <a:ea typeface="宋体" panose="02010600030101010101" pitchFamily="2" charset="-122"/>
              </a:rPr>
              <a:t>例如：</a:t>
            </a:r>
            <a:endParaRPr lang="zh-CN" altLang="en-US" sz="3200" b="1" dirty="0">
              <a:solidFill>
                <a:schemeClr val="tx2"/>
              </a:solidFill>
              <a:latin typeface="Arial" panose="020B0604020202020204" pitchFamily="34" charset="0"/>
              <a:ea typeface="宋体" panose="02010600030101010101" pitchFamily="2" charset="-122"/>
            </a:endParaRPr>
          </a:p>
          <a:p>
            <a:pPr algn="just" eaLnBrk="0" hangingPunct="0">
              <a:lnSpc>
                <a:spcPct val="200000"/>
              </a:lnSpc>
            </a:pPr>
            <a:r>
              <a:rPr lang="zh-CN" altLang="zh-CN" sz="3200" b="1" i="1" dirty="0">
                <a:solidFill>
                  <a:srgbClr val="F70309"/>
                </a:solidFill>
                <a:latin typeface="Arial" panose="020B0604020202020204" pitchFamily="34" charset="0"/>
                <a:ea typeface="宋体" panose="02010600030101010101" pitchFamily="2" charset="-122"/>
              </a:rPr>
              <a:t>       </a:t>
            </a:r>
            <a:r>
              <a:rPr lang="zh-CN" altLang="en-US" sz="3200" b="1" i="1" dirty="0">
                <a:solidFill>
                  <a:srgbClr val="F70309"/>
                </a:solidFill>
                <a:latin typeface="Arial" panose="020B0604020202020204" pitchFamily="34" charset="0"/>
                <a:ea typeface="宋体" panose="02010600030101010101" pitchFamily="2" charset="-122"/>
              </a:rPr>
              <a:t>铁块不会自主燃烧，在粉碎成粉尘时，最小点火能量小于 </a:t>
            </a:r>
            <a:r>
              <a:rPr lang="zh-CN" altLang="zh-CN" sz="3200" b="1" i="1" dirty="0">
                <a:solidFill>
                  <a:srgbClr val="F70309"/>
                </a:solidFill>
                <a:latin typeface="Arial" panose="020B0604020202020204" pitchFamily="34" charset="0"/>
                <a:ea typeface="宋体" panose="02010600030101010101" pitchFamily="2" charset="-122"/>
              </a:rPr>
              <a:t>100mJ</a:t>
            </a:r>
            <a:r>
              <a:rPr lang="zh-CN" altLang="en-US" sz="3200" b="1" i="1" dirty="0">
                <a:solidFill>
                  <a:srgbClr val="F70309"/>
                </a:solidFill>
                <a:latin typeface="Arial" panose="020B0604020202020204" pitchFamily="34" charset="0"/>
                <a:ea typeface="宋体" panose="02010600030101010101" pitchFamily="2" charset="-122"/>
              </a:rPr>
              <a:t>，自燃点小于 </a:t>
            </a:r>
            <a:r>
              <a:rPr lang="zh-CN" altLang="zh-CN" sz="3200" b="1" i="1" dirty="0">
                <a:solidFill>
                  <a:srgbClr val="F70309"/>
                </a:solidFill>
                <a:latin typeface="Arial" panose="020B0604020202020204" pitchFamily="34" charset="0"/>
                <a:ea typeface="宋体" panose="02010600030101010101" pitchFamily="2" charset="-122"/>
              </a:rPr>
              <a:t>300℃</a:t>
            </a:r>
            <a:r>
              <a:rPr lang="zh-CN" altLang="en-US" sz="3200" b="1" i="1" dirty="0">
                <a:solidFill>
                  <a:srgbClr val="F70309"/>
                </a:solidFill>
                <a:latin typeface="Arial" panose="020B0604020202020204" pitchFamily="34" charset="0"/>
                <a:ea typeface="宋体" panose="02010600030101010101" pitchFamily="2" charset="-122"/>
              </a:rPr>
              <a:t>；煤粉 的点火能量小于 </a:t>
            </a:r>
            <a:r>
              <a:rPr lang="zh-CN" altLang="zh-CN" sz="3200" b="1" i="1" dirty="0">
                <a:solidFill>
                  <a:srgbClr val="F70309"/>
                </a:solidFill>
                <a:latin typeface="Arial" panose="020B0604020202020204" pitchFamily="34" charset="0"/>
                <a:ea typeface="宋体" panose="02010600030101010101" pitchFamily="2" charset="-122"/>
              </a:rPr>
              <a:t>40mJ</a:t>
            </a:r>
            <a:r>
              <a:rPr lang="zh-CN" altLang="zh-CN" sz="3200" b="1" dirty="0">
                <a:latin typeface="Arial" panose="020B0604020202020204" pitchFamily="34" charset="0"/>
                <a:ea typeface="宋体" panose="02010600030101010101" pitchFamily="2" charset="-122"/>
              </a:rPr>
              <a:t> </a:t>
            </a:r>
            <a:endParaRPr lang="zh-CN" altLang="zh-CN" sz="3200" b="1" dirty="0">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p:nvPr/>
        </p:nvSpPr>
        <p:spPr>
          <a:xfrm>
            <a:off x="611188" y="876300"/>
            <a:ext cx="60483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三、粉尘的吸附性 </a:t>
            </a:r>
            <a:endParaRPr lang="zh-CN" altLang="en-US" sz="3600" b="1" i="1" u="sng" dirty="0">
              <a:latin typeface="Arial" panose="020B0604020202020204" pitchFamily="34" charset="0"/>
              <a:ea typeface="宋体" panose="02010600030101010101" pitchFamily="2" charset="-122"/>
            </a:endParaRPr>
          </a:p>
        </p:txBody>
      </p:sp>
      <p:sp>
        <p:nvSpPr>
          <p:cNvPr id="53250" name="Rectangle 3"/>
          <p:cNvSpPr/>
          <p:nvPr/>
        </p:nvSpPr>
        <p:spPr>
          <a:xfrm>
            <a:off x="323850" y="1484313"/>
            <a:ext cx="8569325" cy="4965700"/>
          </a:xfrm>
          <a:prstGeom prst="rect">
            <a:avLst/>
          </a:prstGeom>
          <a:noFill/>
          <a:ln w="9525">
            <a:noFill/>
          </a:ln>
        </p:spPr>
        <p:txBody>
          <a:bodyPr anchor="t" anchorCtr="0">
            <a:spAutoFit/>
          </a:bodyPr>
          <a:p>
            <a:pPr algn="just" eaLnBrk="0" hangingPunct="0">
              <a:lnSpc>
                <a:spcPct val="20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由于粉尘表面积的增大和吸附特性的存在，使得粉尘与空气中氧分子的接触面增大，增加了反应速度；表面积的增大，还使固体原有的导热能力下降，易使局部温度上升，也有利于反应进行。</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p:nvPr/>
        </p:nvSpPr>
        <p:spPr>
          <a:xfrm>
            <a:off x="611188" y="876300"/>
            <a:ext cx="6048375"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三、粉尘的吸附性 </a:t>
            </a:r>
            <a:endParaRPr lang="zh-CN" altLang="en-US" sz="3600" b="1" i="1" u="sng" dirty="0">
              <a:latin typeface="Arial" panose="020B0604020202020204" pitchFamily="34" charset="0"/>
              <a:ea typeface="宋体" panose="02010600030101010101" pitchFamily="2" charset="-122"/>
            </a:endParaRPr>
          </a:p>
        </p:txBody>
      </p:sp>
      <p:sp>
        <p:nvSpPr>
          <p:cNvPr id="55298" name="Rectangle 3"/>
          <p:cNvSpPr/>
          <p:nvPr/>
        </p:nvSpPr>
        <p:spPr>
          <a:xfrm>
            <a:off x="323850" y="1484313"/>
            <a:ext cx="8569325" cy="3016250"/>
          </a:xfrm>
          <a:prstGeom prst="rect">
            <a:avLst/>
          </a:prstGeom>
          <a:noFill/>
          <a:ln w="9525">
            <a:noFill/>
          </a:ln>
        </p:spPr>
        <p:txBody>
          <a:bodyPr anchor="t" anchorCtr="0">
            <a:spAutoFit/>
          </a:bodyPr>
          <a:p>
            <a:pPr algn="just" eaLnBrk="0" hangingPunct="0">
              <a:lnSpc>
                <a:spcPct val="20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同时，粉尘在扩散作用大于重力作用时具有悬浮状态的稳定性，易与空气形成粉尘云。当各种条 件具备时，粉尘就会发生爆炸。</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hasCustomPrompt="1"/>
          </p:nvPr>
        </p:nvSpPr>
        <p:spPr>
          <a:xfrm>
            <a:off x="306388" y="1677988"/>
            <a:ext cx="8610600" cy="2817812"/>
          </a:xfrm>
          <a:ln/>
        </p:spPr>
        <p:txBody>
          <a:bodyPr vert="horz" wrap="square" lIns="36000" tIns="36000" rIns="36000" bIns="36000" anchor="ctr" anchorCtr="0"/>
          <a:p>
            <a:pPr defTabSz="914400">
              <a:buClrTx/>
              <a:buSzTx/>
              <a:buNone/>
            </a:pPr>
            <a:r>
              <a:rPr lang="zh-CN" altLang="en-US" sz="6000" kern="1200" baseline="0" dirty="0">
                <a:solidFill>
                  <a:schemeClr val="tx2"/>
                </a:solidFill>
                <a:latin typeface="隶书" pitchFamily="49" charset="-122"/>
                <a:ea typeface="隶书" pitchFamily="49" charset="-122"/>
                <a:cs typeface="+mj-cs"/>
              </a:rPr>
              <a:t>第四部分</a:t>
            </a:r>
            <a:br>
              <a:rPr lang="zh-CN" altLang="en-US" sz="6000" kern="1200" baseline="0" dirty="0">
                <a:latin typeface="Comic Sans MS" panose="030F0702030302020204" charset="0"/>
                <a:ea typeface="+mj-ea"/>
                <a:cs typeface="+mj-cs"/>
              </a:rPr>
            </a:br>
            <a:r>
              <a:rPr lang="zh-CN" altLang="en-US" sz="6000" kern="1200" baseline="0" dirty="0">
                <a:solidFill>
                  <a:schemeClr val="tx2"/>
                </a:solidFill>
                <a:latin typeface="隶书" pitchFamily="49" charset="-122"/>
                <a:ea typeface="隶书" pitchFamily="49" charset="-122"/>
                <a:cs typeface="+mj-cs"/>
              </a:rPr>
              <a:t>     </a:t>
            </a:r>
            <a:br>
              <a:rPr lang="zh-CN" altLang="en-US" sz="6000" kern="1200" baseline="0" dirty="0">
                <a:solidFill>
                  <a:schemeClr val="tx2"/>
                </a:solidFill>
                <a:latin typeface="隶书" pitchFamily="49" charset="-122"/>
                <a:ea typeface="隶书" pitchFamily="49" charset="-122"/>
                <a:cs typeface="+mj-cs"/>
              </a:rPr>
            </a:br>
            <a:r>
              <a:rPr lang="zh-CN" altLang="en-US" sz="6000" kern="1200" baseline="0" dirty="0">
                <a:solidFill>
                  <a:schemeClr val="tx2"/>
                </a:solidFill>
                <a:latin typeface="隶书" pitchFamily="49" charset="-122"/>
                <a:ea typeface="隶书" pitchFamily="49" charset="-122"/>
                <a:cs typeface="+mj-cs"/>
              </a:rPr>
              <a:t>金属粉尘爆炸的条件</a:t>
            </a:r>
            <a:r>
              <a:rPr lang="zh-CN" altLang="en-US" kern="1200" baseline="0" dirty="0">
                <a:latin typeface="Comic Sans MS" panose="030F0702030302020204" charset="0"/>
                <a:ea typeface="+mj-ea"/>
                <a:cs typeface="+mj-cs"/>
              </a:rPr>
              <a:t> </a:t>
            </a:r>
            <a:endParaRPr lang="zh-CN" altLang="en-US" kern="1200" baseline="0" dirty="0">
              <a:latin typeface="Comic Sans MS" panose="030F0702030302020204" charset="0"/>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fill="hold">
                                          <p:stCondLst>
                                            <p:cond delay="0"/>
                                          </p:stCondLst>
                                        </p:cTn>
                                        <p:tgtEl>
                                          <p:spTgt spid="50178"/>
                                        </p:tgtEl>
                                        <p:attrNameLst>
                                          <p:attrName>style.visibility</p:attrName>
                                        </p:attrNameLst>
                                      </p:cBhvr>
                                      <p:to>
                                        <p:strVal val="visible"/>
                                      </p:to>
                                    </p:set>
                                    <p:animEffect transition="in" filter="fade">
                                      <p:cBhvr>
                                        <p:cTn id="7" dur="767" decel="100000"/>
                                        <p:tgtEl>
                                          <p:spTgt spid="50178"/>
                                        </p:tgtEl>
                                      </p:cBhvr>
                                    </p:animEffect>
                                    <p:animScale>
                                      <p:cBhvr>
                                        <p:cTn id="8" dur="767" decel="100000"/>
                                        <p:tgtEl>
                                          <p:spTgt spid="50178"/>
                                        </p:tgtEl>
                                      </p:cBhvr>
                                      <p:from x="10000" y="10000"/>
                                      <p:to x="200000" y="450000"/>
                                    </p:animScale>
                                    <p:animScale>
                                      <p:cBhvr>
                                        <p:cTn id="9" dur="1228" accel="100000" fill="hold">
                                          <p:stCondLst>
                                            <p:cond delay="767"/>
                                          </p:stCondLst>
                                        </p:cTn>
                                        <p:tgtEl>
                                          <p:spTgt spid="50178"/>
                                        </p:tgtEl>
                                      </p:cBhvr>
                                      <p:from x="200000" y="450000"/>
                                      <p:to x="100000" y="100000"/>
                                    </p:animScale>
                                    <p:set>
                                      <p:cBhvr>
                                        <p:cTn id="10" dur="767" fill="hold"/>
                                        <p:tgtEl>
                                          <p:spTgt spid="50178"/>
                                        </p:tgtEl>
                                        <p:attrNameLst>
                                          <p:attrName>ppt_x</p:attrName>
                                        </p:attrNameLst>
                                      </p:cBhvr>
                                      <p:to>
                                        <p:strVal val="(0.5)"/>
                                      </p:to>
                                    </p:set>
                                    <p:anim from="(0.5)" to="(#ppt_x)" calcmode="lin" valueType="num">
                                      <p:cBhvr>
                                        <p:cTn id="11" dur="1228" accel="100000" fill="hold">
                                          <p:stCondLst>
                                            <p:cond delay="767"/>
                                          </p:stCondLst>
                                        </p:cTn>
                                        <p:tgtEl>
                                          <p:spTgt spid="50178"/>
                                        </p:tgtEl>
                                        <p:attrNameLst>
                                          <p:attrName>ppt_x</p:attrName>
                                        </p:attrNameLst>
                                      </p:cBhvr>
                                    </p:anim>
                                    <p:set>
                                      <p:cBhvr>
                                        <p:cTn id="12" dur="767" fill="hold"/>
                                        <p:tgtEl>
                                          <p:spTgt spid="50178"/>
                                        </p:tgtEl>
                                        <p:attrNameLst>
                                          <p:attrName>ppt_y</p:attrName>
                                        </p:attrNameLst>
                                      </p:cBhvr>
                                      <p:to>
                                        <p:strVal val="(#ppt_y+0.4)"/>
                                      </p:to>
                                    </p:set>
                                    <p:anim from="(#ppt_y+0.4)" to="(#ppt_y)" calcmode="lin" valueType="num">
                                      <p:cBhvr>
                                        <p:cTn id="13" dur="1228" accel="100000" fill="hold">
                                          <p:stCondLst>
                                            <p:cond delay="767"/>
                                          </p:stCondLst>
                                        </p:cTn>
                                        <p:tgtEl>
                                          <p:spTgt spid="501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p:nvPr/>
        </p:nvSpPr>
        <p:spPr>
          <a:xfrm>
            <a:off x="539750" y="1125538"/>
            <a:ext cx="7920038" cy="4765675"/>
          </a:xfrm>
          <a:prstGeom prst="rect">
            <a:avLst/>
          </a:prstGeom>
          <a:noFill/>
          <a:ln w="9525">
            <a:noFill/>
          </a:ln>
        </p:spPr>
        <p:txBody>
          <a:bodyPr anchor="ctr" anchorCtr="0">
            <a:spAutoFit/>
          </a:bodyPr>
          <a:p>
            <a:pPr eaLnBrk="0" hangingPunct="0">
              <a:lnSpc>
                <a:spcPct val="120000"/>
              </a:lnSpc>
            </a:pPr>
            <a:r>
              <a:rPr lang="zh-CN" altLang="zh-CN" sz="28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人类进化的最根本标志是发现了取火和利用火的方法，中国是世界上最早发明了火药的国家；从此，人类生活一直就离不开燃烧和爆炸：</a:t>
            </a:r>
            <a:endParaRPr lang="zh-CN" altLang="en-US" sz="3200" b="1" dirty="0">
              <a:latin typeface="Times New Roman" panose="02020603050405020304" pitchFamily="18" charset="0"/>
              <a:ea typeface="宋体" panose="02010600030101010101" pitchFamily="2" charset="-122"/>
            </a:endParaRPr>
          </a:p>
          <a:p>
            <a:pPr eaLnBrk="0" hangingPunct="0">
              <a:lnSpc>
                <a:spcPct val="120000"/>
              </a:lnSpc>
            </a:pPr>
            <a:r>
              <a:rPr lang="zh-CN" altLang="zh-CN" sz="3200" b="1" dirty="0">
                <a:latin typeface="Times New Roman" panose="02020603050405020304" pitchFamily="18" charset="0"/>
                <a:ea typeface="宋体" panose="02010600030101010101" pitchFamily="2" charset="-122"/>
              </a:rPr>
              <a:t>        </a:t>
            </a:r>
            <a:endParaRPr lang="zh-CN" altLang="zh-CN" sz="3200" b="1" dirty="0">
              <a:latin typeface="Times New Roman" panose="02020603050405020304" pitchFamily="18" charset="0"/>
              <a:ea typeface="宋体" panose="02010600030101010101" pitchFamily="2" charset="-122"/>
            </a:endParaRPr>
          </a:p>
          <a:p>
            <a:pPr eaLnBrk="0" hangingPunct="0">
              <a:lnSpc>
                <a:spcPct val="120000"/>
              </a:lnSpc>
            </a:pPr>
            <a:r>
              <a:rPr lang="zh-CN"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燃烧：</a:t>
            </a:r>
            <a:r>
              <a:rPr lang="zh-CN" altLang="en-US" sz="3200" b="1" i="1" u="sng" dirty="0">
                <a:solidFill>
                  <a:schemeClr val="bg2"/>
                </a:solidFill>
                <a:latin typeface="Times New Roman" panose="02020603050405020304" pitchFamily="18" charset="0"/>
                <a:ea typeface="宋体" panose="02010600030101010101" pitchFamily="2" charset="-122"/>
              </a:rPr>
              <a:t>发电、冶炼、取暖</a:t>
            </a:r>
            <a:r>
              <a:rPr lang="zh-CN" altLang="zh-CN" sz="3200" b="1" i="1" u="sng" dirty="0">
                <a:solidFill>
                  <a:schemeClr val="bg2"/>
                </a:solidFill>
                <a:latin typeface="Times New Roman" panose="02020603050405020304" pitchFamily="18" charset="0"/>
                <a:ea typeface="宋体" panose="02010600030101010101" pitchFamily="2" charset="-122"/>
              </a:rPr>
              <a:t>……</a:t>
            </a:r>
            <a:endParaRPr lang="zh-CN" altLang="zh-CN" sz="3200" b="1" i="1" u="sng" dirty="0">
              <a:solidFill>
                <a:schemeClr val="bg2"/>
              </a:solidFill>
              <a:latin typeface="Times New Roman" panose="02020603050405020304" pitchFamily="18" charset="0"/>
              <a:ea typeface="宋体" panose="02010600030101010101" pitchFamily="2" charset="-122"/>
            </a:endParaRPr>
          </a:p>
          <a:p>
            <a:pPr eaLnBrk="0" hangingPunct="0">
              <a:lnSpc>
                <a:spcPct val="120000"/>
              </a:lnSpc>
            </a:pPr>
            <a:r>
              <a:rPr lang="zh-CN"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爆炸：</a:t>
            </a:r>
            <a:r>
              <a:rPr lang="zh-CN" altLang="en-US" sz="3200" b="1" i="1" u="sng" dirty="0">
                <a:solidFill>
                  <a:schemeClr val="bg2"/>
                </a:solidFill>
                <a:latin typeface="Times New Roman" panose="02020603050405020304" pitchFamily="18" charset="0"/>
                <a:ea typeface="宋体" panose="02010600030101010101" pitchFamily="2" charset="-122"/>
              </a:rPr>
              <a:t>开矿、筑路、军事</a:t>
            </a:r>
            <a:r>
              <a:rPr lang="zh-CN" altLang="zh-CN" sz="3200" b="1" i="1" u="sng" dirty="0">
                <a:solidFill>
                  <a:schemeClr val="bg2"/>
                </a:solidFill>
                <a:latin typeface="Times New Roman" panose="02020603050405020304" pitchFamily="18" charset="0"/>
                <a:ea typeface="宋体" panose="02010600030101010101" pitchFamily="2" charset="-122"/>
              </a:rPr>
              <a:t>……</a:t>
            </a:r>
            <a:endParaRPr lang="zh-CN" altLang="zh-CN" sz="3200" b="1" i="1" u="sng" dirty="0">
              <a:solidFill>
                <a:schemeClr val="bg2"/>
              </a:solidFill>
              <a:latin typeface="Times New Roman" panose="02020603050405020304" pitchFamily="18" charset="0"/>
              <a:ea typeface="宋体" panose="02010600030101010101" pitchFamily="2" charset="-122"/>
            </a:endParaRPr>
          </a:p>
          <a:p>
            <a:pPr eaLnBrk="0" hangingPunct="0">
              <a:lnSpc>
                <a:spcPct val="120000"/>
              </a:lnSpc>
            </a:pPr>
            <a:r>
              <a:rPr lang="zh-CN" altLang="zh-CN" sz="3200" b="1" dirty="0">
                <a:latin typeface="Times New Roman" panose="02020603050405020304" pitchFamily="18" charset="0"/>
                <a:ea typeface="宋体" panose="02010600030101010101" pitchFamily="2" charset="-122"/>
              </a:rPr>
              <a:t>       </a:t>
            </a:r>
            <a:endParaRPr lang="zh-CN" altLang="zh-CN" sz="3600" b="1" dirty="0">
              <a:latin typeface="Times New Roman" panose="02020603050405020304" pitchFamily="18" charset="0"/>
              <a:ea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p:nvPr/>
        </p:nvSpPr>
        <p:spPr>
          <a:xfrm>
            <a:off x="468313" y="981075"/>
            <a:ext cx="8137525" cy="4359275"/>
          </a:xfrm>
          <a:prstGeom prst="rect">
            <a:avLst/>
          </a:prstGeom>
          <a:noFill/>
          <a:ln w="9525">
            <a:noFill/>
          </a:ln>
        </p:spPr>
        <p:txBody>
          <a:bodyPr anchor="t" anchorCtr="0">
            <a:spAutoFit/>
          </a:bodyPr>
          <a:p>
            <a:pPr eaLnBrk="0" hangingPunct="0"/>
            <a:r>
              <a:rPr lang="zh-CN" altLang="zh-CN" sz="4000" b="1" dirty="0">
                <a:solidFill>
                  <a:schemeClr val="bg2"/>
                </a:solidFill>
                <a:latin typeface="Arial" panose="020B0604020202020204" pitchFamily="34" charset="0"/>
                <a:ea typeface="宋体" panose="02010600030101010101" pitchFamily="2" charset="-122"/>
              </a:rPr>
              <a:t>       </a:t>
            </a:r>
            <a:endParaRPr lang="zh-CN" altLang="zh-CN" sz="4000" b="1" dirty="0">
              <a:solidFill>
                <a:schemeClr val="bg2"/>
              </a:solidFill>
              <a:latin typeface="Arial" panose="020B0604020202020204" pitchFamily="34" charset="0"/>
              <a:ea typeface="宋体" panose="02010600030101010101" pitchFamily="2" charset="-122"/>
            </a:endParaRPr>
          </a:p>
          <a:p>
            <a:pPr eaLnBrk="0" hangingPunct="0"/>
            <a:r>
              <a:rPr lang="zh-CN" altLang="zh-CN" sz="4000" b="1" dirty="0">
                <a:solidFill>
                  <a:schemeClr val="bg2"/>
                </a:solidFill>
                <a:latin typeface="Arial" panose="020B0604020202020204" pitchFamily="34" charset="0"/>
                <a:ea typeface="宋体" panose="02010600030101010101" pitchFamily="2" charset="-122"/>
              </a:rPr>
              <a:t>       </a:t>
            </a:r>
            <a:r>
              <a:rPr lang="zh-CN" altLang="en-US" sz="4000" b="1" dirty="0">
                <a:solidFill>
                  <a:schemeClr val="bg2"/>
                </a:solidFill>
                <a:latin typeface="Arial" panose="020B0604020202020204" pitchFamily="34" charset="0"/>
                <a:ea typeface="宋体" panose="02010600030101010101" pitchFamily="2" charset="-122"/>
              </a:rPr>
              <a:t>金属粉尘爆炸本身是一类特殊的燃烧现象，它也需要三个条件：   </a:t>
            </a:r>
            <a:endParaRPr lang="zh-CN" altLang="en-US" sz="4000" b="1" dirty="0">
              <a:solidFill>
                <a:schemeClr val="bg2"/>
              </a:solidFill>
              <a:latin typeface="Arial" panose="020B0604020202020204" pitchFamily="34" charset="0"/>
              <a:ea typeface="宋体" panose="02010600030101010101" pitchFamily="2" charset="-122"/>
            </a:endParaRPr>
          </a:p>
          <a:p>
            <a:pPr eaLnBrk="0" hangingPunct="0"/>
            <a:r>
              <a:rPr lang="zh-CN" altLang="zh-CN" sz="4000" b="1" dirty="0">
                <a:solidFill>
                  <a:schemeClr val="bg2"/>
                </a:solidFill>
                <a:latin typeface="Arial" panose="020B0604020202020204" pitchFamily="34" charset="0"/>
                <a:ea typeface="宋体" panose="02010600030101010101" pitchFamily="2" charset="-122"/>
              </a:rPr>
              <a:t>       </a:t>
            </a:r>
            <a:endParaRPr lang="zh-CN" altLang="zh-CN" sz="4000" b="1" dirty="0">
              <a:solidFill>
                <a:schemeClr val="bg2"/>
              </a:solidFill>
              <a:latin typeface="Arial" panose="020B0604020202020204" pitchFamily="34" charset="0"/>
              <a:ea typeface="宋体" panose="02010600030101010101" pitchFamily="2" charset="-122"/>
            </a:endParaRPr>
          </a:p>
          <a:p>
            <a:pPr eaLnBrk="0" hangingPunct="0"/>
            <a:r>
              <a:rPr lang="zh-CN" altLang="zh-CN" sz="4000" b="1" dirty="0">
                <a:solidFill>
                  <a:schemeClr val="bg2"/>
                </a:solidFill>
                <a:latin typeface="Arial" panose="020B0604020202020204" pitchFamily="34" charset="0"/>
                <a:ea typeface="宋体" panose="02010600030101010101" pitchFamily="2" charset="-122"/>
              </a:rPr>
              <a:t>       </a:t>
            </a:r>
            <a:r>
              <a:rPr lang="zh-CN" altLang="zh-CN" b="1" dirty="0">
                <a:latin typeface="Arial" panose="020B0604020202020204" pitchFamily="34" charset="0"/>
                <a:ea typeface="宋体" panose="02010600030101010101" pitchFamily="2" charset="-122"/>
              </a:rPr>
              <a:t>●</a:t>
            </a:r>
            <a:r>
              <a:rPr lang="zh-CN" altLang="en-US" sz="4000" b="1" dirty="0">
                <a:solidFill>
                  <a:schemeClr val="bg2"/>
                </a:solidFill>
                <a:latin typeface="Arial" panose="020B0604020202020204" pitchFamily="34" charset="0"/>
                <a:ea typeface="宋体" panose="02010600030101010101" pitchFamily="2" charset="-122"/>
              </a:rPr>
              <a:t>可燃物</a:t>
            </a:r>
            <a:endParaRPr lang="zh-CN" altLang="en-US" sz="4000" b="1" dirty="0">
              <a:solidFill>
                <a:schemeClr val="bg2"/>
              </a:solidFill>
              <a:latin typeface="Arial" panose="020B0604020202020204" pitchFamily="34" charset="0"/>
              <a:ea typeface="宋体" panose="02010600030101010101" pitchFamily="2" charset="-122"/>
            </a:endParaRPr>
          </a:p>
          <a:p>
            <a:pPr eaLnBrk="0" hangingPunct="0"/>
            <a:r>
              <a:rPr lang="zh-CN" altLang="zh-CN" sz="4000" b="1" dirty="0">
                <a:solidFill>
                  <a:schemeClr val="bg2"/>
                </a:solidFill>
                <a:latin typeface="Arial" panose="020B0604020202020204" pitchFamily="34" charset="0"/>
                <a:ea typeface="宋体" panose="02010600030101010101" pitchFamily="2" charset="-122"/>
              </a:rPr>
              <a:t>       </a:t>
            </a:r>
            <a:r>
              <a:rPr lang="zh-CN" altLang="zh-CN" b="1" dirty="0">
                <a:latin typeface="Arial" panose="020B0604020202020204" pitchFamily="34" charset="0"/>
                <a:ea typeface="宋体" panose="02010600030101010101" pitchFamily="2" charset="-122"/>
              </a:rPr>
              <a:t>●</a:t>
            </a:r>
            <a:r>
              <a:rPr lang="zh-CN" altLang="en-US" sz="4000" b="1" dirty="0">
                <a:solidFill>
                  <a:schemeClr val="bg2"/>
                </a:solidFill>
                <a:latin typeface="Arial" panose="020B0604020202020204" pitchFamily="34" charset="0"/>
                <a:ea typeface="宋体" panose="02010600030101010101" pitchFamily="2" charset="-122"/>
              </a:rPr>
              <a:t>助燃物</a:t>
            </a:r>
            <a:endParaRPr lang="zh-CN" altLang="en-US" sz="4000" b="1" dirty="0">
              <a:solidFill>
                <a:schemeClr val="bg2"/>
              </a:solidFill>
              <a:latin typeface="Arial" panose="020B0604020202020204" pitchFamily="34" charset="0"/>
              <a:ea typeface="宋体" panose="02010600030101010101" pitchFamily="2" charset="-122"/>
            </a:endParaRPr>
          </a:p>
          <a:p>
            <a:pPr eaLnBrk="0" hangingPunct="0"/>
            <a:r>
              <a:rPr lang="zh-CN" altLang="zh-CN" sz="4000" b="1" dirty="0">
                <a:solidFill>
                  <a:schemeClr val="bg2"/>
                </a:solidFill>
                <a:latin typeface="Arial" panose="020B0604020202020204" pitchFamily="34" charset="0"/>
                <a:ea typeface="宋体" panose="02010600030101010101" pitchFamily="2" charset="-122"/>
              </a:rPr>
              <a:t>       </a:t>
            </a:r>
            <a:r>
              <a:rPr lang="zh-CN" altLang="zh-CN" b="1" dirty="0">
                <a:latin typeface="Arial" panose="020B0604020202020204" pitchFamily="34" charset="0"/>
                <a:ea typeface="宋体" panose="02010600030101010101" pitchFamily="2" charset="-122"/>
              </a:rPr>
              <a:t>●</a:t>
            </a:r>
            <a:r>
              <a:rPr lang="zh-CN" altLang="en-US" sz="4000" b="1" dirty="0">
                <a:solidFill>
                  <a:schemeClr val="bg2"/>
                </a:solidFill>
                <a:latin typeface="Arial" panose="020B0604020202020204" pitchFamily="34" charset="0"/>
                <a:ea typeface="宋体" panose="02010600030101010101" pitchFamily="2" charset="-122"/>
              </a:rPr>
              <a:t>点火源</a:t>
            </a:r>
            <a:endParaRPr lang="zh-CN" altLang="en-US" sz="4000" b="1" dirty="0">
              <a:solidFill>
                <a:schemeClr val="bg2"/>
              </a:solidFill>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p:nvPr/>
        </p:nvSpPr>
        <p:spPr>
          <a:xfrm>
            <a:off x="611188" y="876300"/>
            <a:ext cx="5473700"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一、</a:t>
            </a:r>
            <a:r>
              <a:rPr lang="zh-CN" altLang="en-US" sz="3600" b="1" u="sng" dirty="0">
                <a:latin typeface="Arial" panose="020B0604020202020204" pitchFamily="34" charset="0"/>
                <a:ea typeface="宋体" panose="02010600030101010101" pitchFamily="2" charset="-122"/>
              </a:rPr>
              <a:t>粉尘本身是可燃粉尘</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58370" name="Rectangle 3"/>
          <p:cNvSpPr/>
          <p:nvPr/>
        </p:nvSpPr>
        <p:spPr>
          <a:xfrm>
            <a:off x="250825" y="1557338"/>
            <a:ext cx="8569325" cy="4473575"/>
          </a:xfrm>
          <a:prstGeom prst="rect">
            <a:avLst/>
          </a:prstGeom>
          <a:noFill/>
          <a:ln w="9525">
            <a:noFill/>
          </a:ln>
        </p:spPr>
        <p:txBody>
          <a:bodyPr anchor="t" anchorCtr="0">
            <a:spAutoFit/>
          </a:bodyPr>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可燃粉尘分有机粉尘和无机粉尘两类。</a:t>
            </a:r>
            <a:endParaRPr lang="zh-CN" altLang="en-US" b="1" dirty="0">
              <a:latin typeface="Arial" panose="020B0604020202020204" pitchFamily="34" charset="0"/>
              <a:ea typeface="宋体" panose="02010600030101010101" pitchFamily="2" charset="-122"/>
            </a:endParaRPr>
          </a:p>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有机粉尘如面粉、木粉、化学纤维粉尘等，基本是可燃的</a:t>
            </a:r>
            <a:endParaRPr lang="zh-CN" altLang="en-US" b="1" dirty="0">
              <a:latin typeface="Arial" panose="020B0604020202020204" pitchFamily="34" charset="0"/>
              <a:ea typeface="宋体" panose="02010600030101010101" pitchFamily="2" charset="-122"/>
            </a:endParaRPr>
          </a:p>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无机粉尘包括金属粉尘和一部分矿物性粉尘（如煤、硫等），也都是可燃粉尘。</a:t>
            </a:r>
            <a:endParaRPr lang="zh-CN" altLang="en-US" b="1" dirty="0">
              <a:latin typeface="Arial" panose="020B0604020202020204" pitchFamily="34" charset="0"/>
              <a:ea typeface="宋体" panose="02010600030101010101" pitchFamily="2" charset="-122"/>
            </a:endParaRPr>
          </a:p>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zh-CN" altLang="en-US" b="1" i="1" u="sng" dirty="0">
                <a:solidFill>
                  <a:schemeClr val="bg2"/>
                </a:solidFill>
                <a:latin typeface="Arial" panose="020B0604020202020204" pitchFamily="34" charset="0"/>
                <a:ea typeface="宋体" panose="02010600030101010101" pitchFamily="2" charset="-122"/>
              </a:rPr>
              <a:t>黄沙和尘土的粉尘也很微小，但由于它们本身不能够燃烧，因此不具危险性。</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p:nvPr/>
        </p:nvSpPr>
        <p:spPr>
          <a:xfrm>
            <a:off x="611188" y="876300"/>
            <a:ext cx="7993062" cy="1068388"/>
          </a:xfrm>
          <a:prstGeom prst="rect">
            <a:avLst/>
          </a:prstGeom>
          <a:noFill/>
          <a:ln w="9525">
            <a:noFill/>
          </a:ln>
        </p:spPr>
        <p:txBody>
          <a:bodyPr anchor="t" anchorCtr="0">
            <a:spAutoFit/>
          </a:bodyPr>
          <a:p>
            <a:pPr eaLnBrk="0" hangingPunct="0"/>
            <a:r>
              <a:rPr lang="zh-CN" altLang="en-US" sz="3200" b="1" i="1" u="sng" dirty="0">
                <a:latin typeface="Arial" panose="020B0604020202020204" pitchFamily="34" charset="0"/>
                <a:ea typeface="宋体" panose="02010600030101010101" pitchFamily="2" charset="-122"/>
              </a:rPr>
              <a:t>二、</a:t>
            </a:r>
            <a:r>
              <a:rPr lang="zh-CN" altLang="en-US" sz="3200" b="1" u="sng" dirty="0">
                <a:latin typeface="Arial" panose="020B0604020202020204" pitchFamily="34" charset="0"/>
                <a:ea typeface="宋体" panose="02010600030101010101" pitchFamily="2" charset="-122"/>
              </a:rPr>
              <a:t>粉尘必须悬浮在助燃气体（如空气）中 ，混合达到爆炸极限</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59394" name="Rectangle 3"/>
          <p:cNvSpPr/>
          <p:nvPr/>
        </p:nvSpPr>
        <p:spPr>
          <a:xfrm>
            <a:off x="0" y="2060575"/>
            <a:ext cx="8569325" cy="3990975"/>
          </a:xfrm>
          <a:prstGeom prst="rect">
            <a:avLst/>
          </a:prstGeom>
          <a:noFill/>
          <a:ln w="9525">
            <a:noFill/>
          </a:ln>
        </p:spPr>
        <p:txBody>
          <a:bodyPr anchor="t" anchorCtr="0">
            <a:spAutoFit/>
          </a:bodyPr>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只有粉尘在助燃气体中悬浮，同时爆炸粉尘的浓度达到爆炸极限下限（一般是 </a:t>
            </a:r>
            <a:r>
              <a:rPr lang="zh-CN" altLang="zh-CN" sz="3200" b="1" dirty="0">
                <a:latin typeface="Arial" panose="020B0604020202020204" pitchFamily="34" charset="0"/>
                <a:ea typeface="宋体" panose="02010600030101010101" pitchFamily="2" charset="-122"/>
              </a:rPr>
              <a:t>20~60g</a:t>
            </a:r>
            <a:r>
              <a:rPr lang="zh-CN" altLang="en-US" sz="3200" b="1" dirty="0">
                <a:latin typeface="Arial" panose="020B0604020202020204" pitchFamily="34" charset="0"/>
                <a:ea typeface="宋体" panose="02010600030101010101" pitchFamily="2" charset="-122"/>
              </a:rPr>
              <a:t>／</a:t>
            </a:r>
            <a:r>
              <a:rPr lang="zh-CN" altLang="zh-CN" sz="3200" b="1" dirty="0">
                <a:latin typeface="Arial" panose="020B0604020202020204" pitchFamily="34" charset="0"/>
                <a:ea typeface="宋体" panose="02010600030101010101" pitchFamily="2" charset="-122"/>
              </a:rPr>
              <a:t>m3 </a:t>
            </a:r>
            <a:r>
              <a:rPr lang="zh-CN" altLang="en-US" sz="3200" b="1" dirty="0">
                <a:latin typeface="Arial" panose="020B0604020202020204" pitchFamily="34" charset="0"/>
                <a:ea typeface="宋体" panose="02010600030101010101" pitchFamily="2" charset="-122"/>
              </a:rPr>
              <a:t>），低于这个浓度，难以形成持续燃烧，一般不会发生爆炸。</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p:nvPr/>
        </p:nvSpPr>
        <p:spPr>
          <a:xfrm>
            <a:off x="611188" y="876300"/>
            <a:ext cx="7993062" cy="641350"/>
          </a:xfrm>
          <a:prstGeom prst="rect">
            <a:avLst/>
          </a:prstGeom>
          <a:noFill/>
          <a:ln w="9525">
            <a:noFill/>
          </a:ln>
        </p:spPr>
        <p:txBody>
          <a:bodyPr anchor="t" anchorCtr="0">
            <a:spAutoFit/>
          </a:bodyPr>
          <a:p>
            <a:pPr eaLnBrk="0" hangingPunct="0"/>
            <a:r>
              <a:rPr lang="zh-CN" altLang="en-US" sz="3600" b="1" i="1" u="sng" dirty="0">
                <a:latin typeface="Arial" panose="020B0604020202020204" pitchFamily="34" charset="0"/>
                <a:ea typeface="宋体" panose="02010600030101010101" pitchFamily="2" charset="-122"/>
              </a:rPr>
              <a:t>三、</a:t>
            </a:r>
            <a:r>
              <a:rPr lang="zh-CN" altLang="en-US" sz="3600" b="1" u="sng" dirty="0">
                <a:latin typeface="Arial" panose="020B0604020202020204" pitchFamily="34" charset="0"/>
                <a:ea typeface="宋体" panose="02010600030101010101" pitchFamily="2" charset="-122"/>
              </a:rPr>
              <a:t>有足以引起粉尘爆炸的点火源</a:t>
            </a:r>
            <a:r>
              <a:rPr lang="zh-CN" altLang="en-US" sz="3600" dirty="0">
                <a:latin typeface="Arial" panose="020B0604020202020204" pitchFamily="34" charset="0"/>
                <a:ea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
        <p:nvSpPr>
          <p:cNvPr id="60418" name="Rectangle 3"/>
          <p:cNvSpPr/>
          <p:nvPr/>
        </p:nvSpPr>
        <p:spPr>
          <a:xfrm>
            <a:off x="0" y="2060575"/>
            <a:ext cx="8569325" cy="3990975"/>
          </a:xfrm>
          <a:prstGeom prst="rect">
            <a:avLst/>
          </a:prstGeom>
          <a:noFill/>
          <a:ln w="9525">
            <a:noFill/>
          </a:ln>
        </p:spPr>
        <p:txBody>
          <a:bodyPr anchor="t" anchorCtr="0">
            <a:spAutoFit/>
          </a:bodyPr>
          <a:p>
            <a:pPr algn="just" eaLnBrk="0" hangingPunct="0">
              <a:lnSpc>
                <a:spcPct val="200000"/>
              </a:lnSpc>
            </a:pPr>
            <a:r>
              <a:rPr lang="zh-CN"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粉尘具有较小的自燃点和最小点火能量，只要外界的能量超过最小点火能量（多数在</a:t>
            </a:r>
            <a:r>
              <a:rPr lang="zh-CN" altLang="zh-CN" sz="3200" b="1" dirty="0">
                <a:latin typeface="Arial" panose="020B0604020202020204" pitchFamily="34" charset="0"/>
                <a:ea typeface="宋体" panose="02010600030101010101" pitchFamily="2" charset="-122"/>
              </a:rPr>
              <a:t>10mJ~100mJ</a:t>
            </a:r>
            <a:r>
              <a:rPr lang="zh-CN" altLang="en-US" sz="3200" b="1" dirty="0">
                <a:latin typeface="Arial" panose="020B0604020202020204" pitchFamily="34" charset="0"/>
                <a:ea typeface="宋体" panose="02010600030101010101" pitchFamily="2" charset="-122"/>
              </a:rPr>
              <a:t>）或温度超过其自燃点（多数在</a:t>
            </a:r>
            <a:r>
              <a:rPr lang="zh-CN" altLang="zh-CN" sz="3200" b="1" dirty="0">
                <a:latin typeface="Arial" panose="020B0604020202020204" pitchFamily="34" charset="0"/>
                <a:ea typeface="宋体" panose="02010600030101010101" pitchFamily="2" charset="-122"/>
              </a:rPr>
              <a:t>400℃~500℃</a:t>
            </a:r>
            <a:r>
              <a:rPr lang="zh-CN" altLang="en-US" sz="3200" b="1" dirty="0">
                <a:latin typeface="Arial" panose="020B0604020202020204" pitchFamily="34" charset="0"/>
                <a:ea typeface="宋体" panose="02010600030101010101" pitchFamily="2" charset="-122"/>
              </a:rPr>
              <a:t>），就会爆炸。</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p:nvPr/>
        </p:nvSpPr>
        <p:spPr>
          <a:xfrm>
            <a:off x="468313" y="981075"/>
            <a:ext cx="8137525" cy="4965700"/>
          </a:xfrm>
          <a:prstGeom prst="rect">
            <a:avLst/>
          </a:prstGeom>
          <a:noFill/>
          <a:ln w="9525">
            <a:noFill/>
          </a:ln>
        </p:spPr>
        <p:txBody>
          <a:bodyPr anchor="t" anchorCtr="0">
            <a:spAutoFit/>
          </a:bodyPr>
          <a:p>
            <a:pPr eaLnBrk="0" hangingPunct="0"/>
            <a:r>
              <a:rPr lang="zh-CN" altLang="zh-CN" sz="3200" b="1" dirty="0">
                <a:latin typeface="Arial" panose="020B0604020202020204" pitchFamily="34" charset="0"/>
                <a:ea typeface="宋体" panose="02010600030101010101" pitchFamily="2" charset="-122"/>
              </a:rPr>
              <a:t>       </a:t>
            </a:r>
            <a:r>
              <a:rPr lang="zh-CN" altLang="en-US" sz="3200" b="1" dirty="0">
                <a:solidFill>
                  <a:schemeClr val="tx2"/>
                </a:solidFill>
                <a:latin typeface="Arial" panose="020B0604020202020204" pitchFamily="34" charset="0"/>
                <a:ea typeface="宋体" panose="02010600030101010101" pitchFamily="2" charset="-122"/>
              </a:rPr>
              <a:t>需指出的是， 粉尘极有可能发生破坏性更大的二次爆炸。</a:t>
            </a:r>
            <a:endParaRPr lang="zh-CN" altLang="en-US" sz="3200" b="1" dirty="0">
              <a:solidFill>
                <a:schemeClr val="tx2"/>
              </a:solidFill>
              <a:latin typeface="Arial" panose="020B0604020202020204" pitchFamily="34" charset="0"/>
              <a:ea typeface="宋体" panose="02010600030101010101" pitchFamily="2" charset="-122"/>
            </a:endParaRPr>
          </a:p>
          <a:p>
            <a:pPr eaLnBrk="0" hangingPunct="0"/>
            <a:r>
              <a:rPr lang="zh-CN" altLang="zh-CN" sz="3200" b="1" dirty="0">
                <a:solidFill>
                  <a:schemeClr val="tx2"/>
                </a:solidFill>
                <a:latin typeface="Arial" panose="020B0604020202020204" pitchFamily="34" charset="0"/>
                <a:ea typeface="宋体" panose="02010600030101010101" pitchFamily="2" charset="-122"/>
              </a:rPr>
              <a:t>        </a:t>
            </a:r>
            <a:r>
              <a:rPr lang="zh-CN" altLang="en-US" sz="3200" b="1" u="sng" dirty="0">
                <a:latin typeface="Arial" panose="020B0604020202020204" pitchFamily="34" charset="0"/>
                <a:ea typeface="宋体" panose="02010600030101010101" pitchFamily="2" charset="-122"/>
              </a:rPr>
              <a:t>因为发生初次爆炸后， 易引起周围环境的</a:t>
            </a:r>
            <a:r>
              <a:rPr lang="zh-CN" altLang="en-US" sz="3200" i="1" dirty="0">
                <a:solidFill>
                  <a:srgbClr val="F70309"/>
                </a:solidFill>
                <a:latin typeface="Arial" panose="020B0604020202020204" pitchFamily="34" charset="0"/>
                <a:ea typeface="宋体" panose="02010600030101010101" pitchFamily="2" charset="-122"/>
              </a:rPr>
              <a:t>扰动</a:t>
            </a:r>
            <a:r>
              <a:rPr lang="zh-CN" altLang="en-US" sz="3200" b="1" u="sng" dirty="0">
                <a:latin typeface="Arial" panose="020B0604020202020204" pitchFamily="34" charset="0"/>
                <a:ea typeface="宋体" panose="02010600030101010101" pitchFamily="2" charset="-122"/>
              </a:rPr>
              <a:t>，使那些沉积在地面、设备上的粉尘弥散而形成粉尘云，遇火源形成灾难性的第二次爆炸；</a:t>
            </a:r>
            <a:endParaRPr lang="zh-CN" altLang="en-US" sz="3200" b="1" u="sng" dirty="0">
              <a:latin typeface="Arial" panose="020B0604020202020204" pitchFamily="34" charset="0"/>
              <a:ea typeface="宋体" panose="02010600030101010101" pitchFamily="2" charset="-122"/>
            </a:endParaRPr>
          </a:p>
          <a:p>
            <a:pPr eaLnBrk="0" hangingPunct="0"/>
            <a:r>
              <a:rPr lang="zh-CN" altLang="zh-CN" sz="3200" b="1" u="sng" dirty="0">
                <a:latin typeface="Arial" panose="020B0604020202020204" pitchFamily="34" charset="0"/>
                <a:ea typeface="宋体" panose="02010600030101010101" pitchFamily="2" charset="-122"/>
              </a:rPr>
              <a:t>       </a:t>
            </a:r>
            <a:r>
              <a:rPr lang="zh-CN" altLang="en-US" sz="3200" b="1" u="sng" dirty="0">
                <a:latin typeface="Arial" panose="020B0604020202020204" pitchFamily="34" charset="0"/>
                <a:ea typeface="宋体" panose="02010600030101010101" pitchFamily="2" charset="-122"/>
              </a:rPr>
              <a:t>另外第一次爆炸后，在粉尘的爆炸点，由于空气受热膨胀，密度变小，迅速形成爆炸点</a:t>
            </a:r>
            <a:r>
              <a:rPr lang="zh-CN" altLang="en-US" sz="3200" i="1" dirty="0">
                <a:solidFill>
                  <a:srgbClr val="F70309"/>
                </a:solidFill>
                <a:latin typeface="Arial" panose="020B0604020202020204" pitchFamily="34" charset="0"/>
                <a:ea typeface="宋体" panose="02010600030101010101" pitchFamily="2" charset="-122"/>
              </a:rPr>
              <a:t>逆流</a:t>
            </a:r>
            <a:r>
              <a:rPr lang="zh-CN" altLang="en-US" sz="3200" b="1" u="sng" dirty="0">
                <a:latin typeface="Arial" panose="020B0604020202020204" pitchFamily="34" charset="0"/>
                <a:ea typeface="宋体" panose="02010600030101010101" pitchFamily="2" charset="-122"/>
              </a:rPr>
              <a:t>（俗称“返回风”），遇</a:t>
            </a:r>
            <a:r>
              <a:rPr lang="zh-CN" altLang="en-US" sz="3200" b="1" dirty="0">
                <a:latin typeface="Arial" panose="020B0604020202020204" pitchFamily="34" charset="0"/>
                <a:ea typeface="宋体" panose="02010600030101010101" pitchFamily="2" charset="-122"/>
              </a:rPr>
              <a:t>粉尘云和 热能源，也会发生第二次爆炸。</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hasCustomPrompt="1"/>
          </p:nvPr>
        </p:nvSpPr>
        <p:spPr>
          <a:xfrm>
            <a:off x="306388" y="1677988"/>
            <a:ext cx="8610600" cy="2817812"/>
          </a:xfrm>
          <a:ln/>
        </p:spPr>
        <p:txBody>
          <a:bodyPr vert="horz" wrap="square" lIns="36000" tIns="36000" rIns="36000" bIns="36000" anchor="ctr" anchorCtr="0"/>
          <a:p>
            <a:pPr defTabSz="914400">
              <a:buClrTx/>
              <a:buSzTx/>
              <a:buNone/>
            </a:pPr>
            <a:r>
              <a:rPr lang="zh-CN" altLang="en-US" sz="5400" kern="1200" baseline="0" dirty="0">
                <a:solidFill>
                  <a:schemeClr val="tx2"/>
                </a:solidFill>
                <a:latin typeface="隶书" pitchFamily="49" charset="-122"/>
                <a:ea typeface="隶书" pitchFamily="49" charset="-122"/>
                <a:cs typeface="+mj-cs"/>
              </a:rPr>
              <a:t>第五部分</a:t>
            </a:r>
            <a:br>
              <a:rPr lang="zh-CN" altLang="en-US" sz="5400" kern="1200" baseline="0" dirty="0">
                <a:latin typeface="Comic Sans MS" panose="030F0702030302020204" charset="0"/>
                <a:ea typeface="+mj-ea"/>
                <a:cs typeface="+mj-cs"/>
              </a:rPr>
            </a:br>
            <a:r>
              <a:rPr lang="zh-CN" altLang="en-US" sz="5400" kern="1200" baseline="0" dirty="0">
                <a:solidFill>
                  <a:schemeClr val="tx2"/>
                </a:solidFill>
                <a:latin typeface="隶书" pitchFamily="49" charset="-122"/>
                <a:ea typeface="隶书" pitchFamily="49" charset="-122"/>
                <a:cs typeface="+mj-cs"/>
              </a:rPr>
              <a:t>     </a:t>
            </a:r>
            <a:br>
              <a:rPr lang="zh-CN" altLang="en-US" sz="5400" kern="1200" baseline="0" dirty="0">
                <a:solidFill>
                  <a:schemeClr val="tx2"/>
                </a:solidFill>
                <a:latin typeface="隶书" pitchFamily="49" charset="-122"/>
                <a:ea typeface="隶书" pitchFamily="49" charset="-122"/>
                <a:cs typeface="+mj-cs"/>
              </a:rPr>
            </a:br>
            <a:r>
              <a:rPr lang="zh-CN" altLang="en-US" sz="5400" kern="1200" baseline="0" dirty="0">
                <a:solidFill>
                  <a:schemeClr val="tx2"/>
                </a:solidFill>
                <a:latin typeface="隶书" pitchFamily="49" charset="-122"/>
                <a:ea typeface="隶书" pitchFamily="49" charset="-122"/>
                <a:cs typeface="+mj-cs"/>
              </a:rPr>
              <a:t>铝镁粉尘爆炸及对策</a:t>
            </a:r>
            <a:endParaRPr lang="zh-CN" altLang="en-US" kern="1200" baseline="0" dirty="0">
              <a:latin typeface="Comic Sans MS" panose="030F0702030302020204" charset="0"/>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fill="hold">
                                          <p:stCondLst>
                                            <p:cond delay="0"/>
                                          </p:stCondLst>
                                        </p:cTn>
                                        <p:tgtEl>
                                          <p:spTgt spid="69634"/>
                                        </p:tgtEl>
                                        <p:attrNameLst>
                                          <p:attrName>style.visibility</p:attrName>
                                        </p:attrNameLst>
                                      </p:cBhvr>
                                      <p:to>
                                        <p:strVal val="visible"/>
                                      </p:to>
                                    </p:set>
                                    <p:animEffect transition="in" filter="fade">
                                      <p:cBhvr>
                                        <p:cTn id="7" dur="767" decel="100000"/>
                                        <p:tgtEl>
                                          <p:spTgt spid="69634"/>
                                        </p:tgtEl>
                                      </p:cBhvr>
                                    </p:animEffect>
                                    <p:animScale>
                                      <p:cBhvr>
                                        <p:cTn id="8" dur="767" decel="100000"/>
                                        <p:tgtEl>
                                          <p:spTgt spid="69634"/>
                                        </p:tgtEl>
                                      </p:cBhvr>
                                      <p:from x="10000" y="10000"/>
                                      <p:to x="200000" y="450000"/>
                                    </p:animScale>
                                    <p:animScale>
                                      <p:cBhvr>
                                        <p:cTn id="9" dur="1228" accel="100000" fill="hold">
                                          <p:stCondLst>
                                            <p:cond delay="767"/>
                                          </p:stCondLst>
                                        </p:cTn>
                                        <p:tgtEl>
                                          <p:spTgt spid="69634"/>
                                        </p:tgtEl>
                                      </p:cBhvr>
                                      <p:from x="200000" y="450000"/>
                                      <p:to x="100000" y="100000"/>
                                    </p:animScale>
                                    <p:set>
                                      <p:cBhvr>
                                        <p:cTn id="10" dur="767" fill="hold"/>
                                        <p:tgtEl>
                                          <p:spTgt spid="69634"/>
                                        </p:tgtEl>
                                        <p:attrNameLst>
                                          <p:attrName>ppt_x</p:attrName>
                                        </p:attrNameLst>
                                      </p:cBhvr>
                                      <p:to>
                                        <p:strVal val="(0.5)"/>
                                      </p:to>
                                    </p:set>
                                    <p:anim from="(0.5)" to="(#ppt_x)" calcmode="lin" valueType="num">
                                      <p:cBhvr>
                                        <p:cTn id="11" dur="1228" accel="100000" fill="hold">
                                          <p:stCondLst>
                                            <p:cond delay="767"/>
                                          </p:stCondLst>
                                        </p:cTn>
                                        <p:tgtEl>
                                          <p:spTgt spid="69634"/>
                                        </p:tgtEl>
                                        <p:attrNameLst>
                                          <p:attrName>ppt_x</p:attrName>
                                        </p:attrNameLst>
                                      </p:cBhvr>
                                    </p:anim>
                                    <p:set>
                                      <p:cBhvr>
                                        <p:cTn id="12" dur="767" fill="hold"/>
                                        <p:tgtEl>
                                          <p:spTgt spid="69634"/>
                                        </p:tgtEl>
                                        <p:attrNameLst>
                                          <p:attrName>ppt_y</p:attrName>
                                        </p:attrNameLst>
                                      </p:cBhvr>
                                      <p:to>
                                        <p:strVal val="(#ppt_y+0.4)"/>
                                      </p:to>
                                    </p:set>
                                    <p:anim from="(#ppt_y+0.4)" to="(#ppt_y)" calcmode="lin" valueType="num">
                                      <p:cBhvr>
                                        <p:cTn id="13" dur="1228" accel="100000" fill="hold">
                                          <p:stCondLst>
                                            <p:cond delay="767"/>
                                          </p:stCondLst>
                                        </p:cTn>
                                        <p:tgtEl>
                                          <p:spTgt spid="696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4"/>
          <p:cNvSpPr/>
          <p:nvPr/>
        </p:nvSpPr>
        <p:spPr>
          <a:xfrm>
            <a:off x="285750" y="2357438"/>
            <a:ext cx="8858250" cy="3935412"/>
          </a:xfrm>
          <a:prstGeom prst="rect">
            <a:avLst/>
          </a:prstGeom>
          <a:noFill/>
          <a:ln w="9525">
            <a:noFill/>
          </a:ln>
        </p:spPr>
        <p:txBody>
          <a:bodyPr anchor="t" anchorCtr="0">
            <a:spAutoFit/>
          </a:bodyPr>
          <a:p>
            <a:pPr eaLnBrk="0" hangingPunct="0"/>
            <a:r>
              <a:rPr lang="zh-CN" altLang="en-US" sz="2800" dirty="0">
                <a:latin typeface="Arial" panose="020B0604020202020204" pitchFamily="34" charset="0"/>
                <a:ea typeface="宋体" panose="02010600030101010101" pitchFamily="2" charset="-122"/>
              </a:rPr>
              <a:t>铝、镁金属加工成细小颗粒的粉末后，其</a:t>
            </a:r>
            <a:r>
              <a:rPr lang="zh-CN" altLang="en-US" sz="2800" b="1" i="1" u="sng" dirty="0">
                <a:solidFill>
                  <a:srgbClr val="F70309"/>
                </a:solidFill>
                <a:latin typeface="Arial" panose="020B0604020202020204" pitchFamily="34" charset="0"/>
                <a:ea typeface="宋体" panose="02010600030101010101" pitchFamily="2" charset="-122"/>
              </a:rPr>
              <a:t>总表面积增大</a:t>
            </a:r>
            <a:r>
              <a:rPr lang="zh-CN" altLang="en-US" sz="2800" dirty="0">
                <a:latin typeface="Arial" panose="020B0604020202020204" pitchFamily="34" charset="0"/>
                <a:ea typeface="宋体" panose="02010600030101010101" pitchFamily="2" charset="-122"/>
              </a:rPr>
              <a:t>，粉末颗粒表面与氧发生氧化反应的能力更强，蓄积热量的能力也随之增大，从而</a:t>
            </a:r>
            <a:r>
              <a:rPr lang="zh-CN" altLang="en-US" sz="2800" b="1" i="1" u="sng" dirty="0">
                <a:solidFill>
                  <a:srgbClr val="F70309"/>
                </a:solidFill>
                <a:latin typeface="Arial" panose="020B0604020202020204" pitchFamily="34" charset="0"/>
                <a:ea typeface="宋体" panose="02010600030101010101" pitchFamily="2" charset="-122"/>
              </a:rPr>
              <a:t>提高了其化学活性</a:t>
            </a:r>
            <a:r>
              <a:rPr lang="zh-CN" altLang="en-US" sz="2800" dirty="0">
                <a:latin typeface="Arial" panose="020B0604020202020204" pitchFamily="34" charset="0"/>
                <a:ea typeface="宋体" panose="02010600030101010101" pitchFamily="2" charset="-122"/>
              </a:rPr>
              <a:t>。经竖直式爆管的试爆实验可观察到：首先是部分悬浮的粉尘粒子被加热，粉粒表面产生可燃性气体与空气中的氧混合燃烧，放出的</a:t>
            </a:r>
            <a:r>
              <a:rPr lang="zh-CN" altLang="en-US" sz="2800" b="1" i="1" u="sng" dirty="0">
                <a:solidFill>
                  <a:srgbClr val="F70309"/>
                </a:solidFill>
                <a:latin typeface="Arial" panose="020B0604020202020204" pitchFamily="34" charset="0"/>
                <a:ea typeface="宋体" panose="02010600030101010101" pitchFamily="2" charset="-122"/>
              </a:rPr>
              <a:t>热量传导、辐射</a:t>
            </a:r>
            <a:r>
              <a:rPr lang="zh-CN" altLang="en-US" sz="2800" dirty="0">
                <a:latin typeface="Arial" panose="020B0604020202020204" pitchFamily="34" charset="0"/>
                <a:ea typeface="宋体" panose="02010600030101010101" pitchFamily="2" charset="-122"/>
              </a:rPr>
              <a:t>给附近的粉粒，这些粉粒受热汽化，使燃烧循环持续地进行。随着每个环节的逐次进行，反应速度逐渐加快，通过这样循环产生的激烈燃烧最后形成爆炸，其爆炸过程如图所示。</a:t>
            </a:r>
            <a:endParaRPr lang="zh-CN" altLang="en-US" sz="2800" dirty="0">
              <a:latin typeface="Arial" panose="020B0604020202020204" pitchFamily="34" charset="0"/>
              <a:ea typeface="宋体" panose="02010600030101010101" pitchFamily="2" charset="-122"/>
            </a:endParaRPr>
          </a:p>
        </p:txBody>
      </p:sp>
      <p:grpSp>
        <p:nvGrpSpPr>
          <p:cNvPr id="2" name="组合 12"/>
          <p:cNvGrpSpPr/>
          <p:nvPr/>
        </p:nvGrpSpPr>
        <p:grpSpPr>
          <a:xfrm>
            <a:off x="428625" y="1000125"/>
            <a:ext cx="6500813" cy="1016000"/>
            <a:chOff x="714348" y="3299536"/>
            <a:chExt cx="5704218" cy="1007166"/>
          </a:xfrm>
        </p:grpSpPr>
        <p:pic>
          <p:nvPicPr>
            <p:cNvPr id="64515"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8" name="TextBox 7"/>
            <p:cNvSpPr txBox="1"/>
            <p:nvPr/>
          </p:nvSpPr>
          <p:spPr>
            <a:xfrm>
              <a:off x="1342764" y="3299536"/>
              <a:ext cx="4966621" cy="100716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一、铝镁粉尘的燃烧爆炸机理</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42938" y="5643563"/>
            <a:ext cx="6715125" cy="830262"/>
          </a:xfrm>
          <a:prstGeom prst="rect">
            <a:avLst/>
          </a:prstGeom>
          <a:noFill/>
          <a:ln w="9525">
            <a:noFill/>
          </a:ln>
        </p:spPr>
        <p:txBody>
          <a:bodyPr anchor="t" anchorCtr="0">
            <a:spAutoFit/>
          </a:bodyPr>
          <a:p>
            <a:pPr eaLnBrk="0" hangingPunct="0"/>
            <a:r>
              <a:rPr lang="zh-CN" altLang="en-US" dirty="0">
                <a:latin typeface="Arial" panose="020B0604020202020204" pitchFamily="34" charset="0"/>
                <a:ea typeface="宋体" panose="02010600030101010101" pitchFamily="2" charset="-122"/>
              </a:rPr>
              <a:t>随着每个环节的逐次进行，反应速度逐渐加快，通过这样循环产生的激烈燃烧最后形成爆炸。</a:t>
            </a:r>
            <a:endParaRPr lang="zh-CN" altLang="en-US" dirty="0">
              <a:latin typeface="Arial" panose="020B0604020202020204" pitchFamily="34" charset="0"/>
              <a:ea typeface="宋体" panose="02010600030101010101" pitchFamily="2" charset="-122"/>
            </a:endParaRPr>
          </a:p>
        </p:txBody>
      </p:sp>
      <p:pic>
        <p:nvPicPr>
          <p:cNvPr id="114691" name="Picture 3"/>
          <p:cNvPicPr>
            <a:picLocks noChangeAspect="1" noChangeArrowheads="1"/>
          </p:cNvPicPr>
          <p:nvPr/>
        </p:nvPicPr>
        <p:blipFill>
          <a:blip r:embed="rId1"/>
          <a:srcRect/>
          <a:stretch>
            <a:fillRect/>
          </a:stretch>
        </p:blipFill>
        <p:spPr bwMode="auto">
          <a:xfrm>
            <a:off x="285720" y="1285860"/>
            <a:ext cx="4210050" cy="2381250"/>
          </a:xfrm>
          <a:prstGeom prst="ellipse">
            <a:avLst/>
          </a:prstGeom>
          <a:ln>
            <a:noFill/>
          </a:ln>
          <a:effectLst>
            <a:softEdge rad="112500"/>
          </a:effectLst>
        </p:spPr>
      </p:pic>
      <p:pic>
        <p:nvPicPr>
          <p:cNvPr id="114692" name="Picture 4"/>
          <p:cNvPicPr>
            <a:picLocks noChangeAspect="1" noChangeArrowheads="1"/>
          </p:cNvPicPr>
          <p:nvPr/>
        </p:nvPicPr>
        <p:blipFill>
          <a:blip r:embed="rId2"/>
          <a:srcRect/>
          <a:stretch>
            <a:fillRect/>
          </a:stretch>
        </p:blipFill>
        <p:spPr bwMode="auto">
          <a:xfrm>
            <a:off x="4000495" y="1142984"/>
            <a:ext cx="3403810" cy="2571768"/>
          </a:xfrm>
          <a:prstGeom prst="ellipse">
            <a:avLst/>
          </a:prstGeom>
          <a:ln>
            <a:noFill/>
          </a:ln>
          <a:effectLst>
            <a:softEdge rad="112500"/>
          </a:effectLst>
        </p:spPr>
      </p:pic>
      <p:pic>
        <p:nvPicPr>
          <p:cNvPr id="114693" name="Picture 5"/>
          <p:cNvPicPr>
            <a:picLocks noChangeAspect="1" noChangeArrowheads="1"/>
          </p:cNvPicPr>
          <p:nvPr/>
        </p:nvPicPr>
        <p:blipFill>
          <a:blip r:embed="rId3"/>
          <a:srcRect/>
          <a:stretch>
            <a:fillRect/>
          </a:stretch>
        </p:blipFill>
        <p:spPr bwMode="auto">
          <a:xfrm>
            <a:off x="2071668" y="3143248"/>
            <a:ext cx="3567116" cy="2286016"/>
          </a:xfrm>
          <a:prstGeom prst="ellipse">
            <a:avLst/>
          </a:prstGeom>
          <a:ln>
            <a:noFill/>
          </a:ln>
          <a:effectLst>
            <a:softEdge rad="112500"/>
          </a:effectLst>
        </p:spPr>
      </p:pic>
      <p:pic>
        <p:nvPicPr>
          <p:cNvPr id="114695" name="Picture 7"/>
          <p:cNvPicPr>
            <a:picLocks noChangeAspect="1" noChangeArrowheads="1"/>
          </p:cNvPicPr>
          <p:nvPr/>
        </p:nvPicPr>
        <p:blipFill>
          <a:blip r:embed="rId4"/>
          <a:srcRect/>
          <a:stretch>
            <a:fillRect/>
          </a:stretch>
        </p:blipFill>
        <p:spPr bwMode="auto">
          <a:xfrm>
            <a:off x="5500693" y="2857495"/>
            <a:ext cx="2986088" cy="24479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charRg st="0" end="42"/>
                                            </p:txEl>
                                          </p:spTgt>
                                        </p:tgtEl>
                                        <p:attrNameLst>
                                          <p:attrName>style.visibility</p:attrName>
                                        </p:attrNameLst>
                                      </p:cBhvr>
                                      <p:to>
                                        <p:strVal val="visible"/>
                                      </p:to>
                                    </p:set>
                                    <p:animEffect transition="in" filter="fade">
                                      <p:cBhvr>
                                        <p:cTn id="7" dur="2000"/>
                                        <p:tgtEl>
                                          <p:spTgt spid="5">
                                            <p:txEl>
                                              <p:charRg st="0" end="42"/>
                                            </p:txEl>
                                          </p:spTgt>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14691"/>
                                        </p:tgtEl>
                                        <p:attrNameLst>
                                          <p:attrName>style.visibility</p:attrName>
                                        </p:attrNameLst>
                                      </p:cBhvr>
                                      <p:to>
                                        <p:strVal val="visible"/>
                                      </p:to>
                                    </p:set>
                                    <p:anim calcmode="lin" valueType="num">
                                      <p:cBhvr>
                                        <p:cTn id="11" dur="500" fill="hold"/>
                                        <p:tgtEl>
                                          <p:spTgt spid="114691"/>
                                        </p:tgtEl>
                                        <p:attrNameLst>
                                          <p:attrName>ppt_w</p:attrName>
                                        </p:attrNameLst>
                                      </p:cBhvr>
                                      <p:tavLst>
                                        <p:tav tm="0">
                                          <p:val>
                                            <p:fltVal val="0.000000"/>
                                          </p:val>
                                        </p:tav>
                                        <p:tav tm="100000">
                                          <p:val>
                                            <p:strVal val="#ppt_w"/>
                                          </p:val>
                                        </p:tav>
                                      </p:tavLst>
                                    </p:anim>
                                    <p:anim calcmode="lin" valueType="num">
                                      <p:cBhvr>
                                        <p:cTn id="12" dur="500" fill="hold"/>
                                        <p:tgtEl>
                                          <p:spTgt spid="114691"/>
                                        </p:tgtEl>
                                        <p:attrNameLst>
                                          <p:attrName>ppt_h</p:attrName>
                                        </p:attrNameLst>
                                      </p:cBhvr>
                                      <p:tavLst>
                                        <p:tav tm="0">
                                          <p:val>
                                            <p:fltVal val="0.000000"/>
                                          </p:val>
                                        </p:tav>
                                        <p:tav tm="100000">
                                          <p:val>
                                            <p:strVal val="#ppt_h"/>
                                          </p:val>
                                        </p:tav>
                                      </p:tavLst>
                                    </p:anim>
                                    <p:animEffect transition="in" filter="fade">
                                      <p:cBhvr>
                                        <p:cTn id="13" dur="500"/>
                                        <p:tgtEl>
                                          <p:spTgt spid="114691"/>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114692"/>
                                        </p:tgtEl>
                                        <p:attrNameLst>
                                          <p:attrName>style.visibility</p:attrName>
                                        </p:attrNameLst>
                                      </p:cBhvr>
                                      <p:to>
                                        <p:strVal val="visible"/>
                                      </p:to>
                                    </p:set>
                                    <p:anim calcmode="lin" valueType="num">
                                      <p:cBhvr>
                                        <p:cTn id="17" dur="500" fill="hold"/>
                                        <p:tgtEl>
                                          <p:spTgt spid="114692"/>
                                        </p:tgtEl>
                                        <p:attrNameLst>
                                          <p:attrName>ppt_w</p:attrName>
                                        </p:attrNameLst>
                                      </p:cBhvr>
                                      <p:tavLst>
                                        <p:tav tm="0">
                                          <p:val>
                                            <p:fltVal val="0.000000"/>
                                          </p:val>
                                        </p:tav>
                                        <p:tav tm="100000">
                                          <p:val>
                                            <p:strVal val="#ppt_w"/>
                                          </p:val>
                                        </p:tav>
                                      </p:tavLst>
                                    </p:anim>
                                    <p:anim calcmode="lin" valueType="num">
                                      <p:cBhvr>
                                        <p:cTn id="18" dur="500" fill="hold"/>
                                        <p:tgtEl>
                                          <p:spTgt spid="114692"/>
                                        </p:tgtEl>
                                        <p:attrNameLst>
                                          <p:attrName>ppt_h</p:attrName>
                                        </p:attrNameLst>
                                      </p:cBhvr>
                                      <p:tavLst>
                                        <p:tav tm="0">
                                          <p:val>
                                            <p:fltVal val="0.000000"/>
                                          </p:val>
                                        </p:tav>
                                        <p:tav tm="100000">
                                          <p:val>
                                            <p:strVal val="#ppt_h"/>
                                          </p:val>
                                        </p:tav>
                                      </p:tavLst>
                                    </p:anim>
                                    <p:animEffect transition="in" filter="fade">
                                      <p:cBhvr>
                                        <p:cTn id="19" dur="500"/>
                                        <p:tgtEl>
                                          <p:spTgt spid="114692"/>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14693"/>
                                        </p:tgtEl>
                                        <p:attrNameLst>
                                          <p:attrName>style.visibility</p:attrName>
                                        </p:attrNameLst>
                                      </p:cBhvr>
                                      <p:to>
                                        <p:strVal val="visible"/>
                                      </p:to>
                                    </p:set>
                                    <p:anim calcmode="lin" valueType="num">
                                      <p:cBhvr>
                                        <p:cTn id="23" dur="500" fill="hold"/>
                                        <p:tgtEl>
                                          <p:spTgt spid="114693"/>
                                        </p:tgtEl>
                                        <p:attrNameLst>
                                          <p:attrName>ppt_w</p:attrName>
                                        </p:attrNameLst>
                                      </p:cBhvr>
                                      <p:tavLst>
                                        <p:tav tm="0">
                                          <p:val>
                                            <p:fltVal val="0.000000"/>
                                          </p:val>
                                        </p:tav>
                                        <p:tav tm="100000">
                                          <p:val>
                                            <p:strVal val="#ppt_w"/>
                                          </p:val>
                                        </p:tav>
                                      </p:tavLst>
                                    </p:anim>
                                    <p:anim calcmode="lin" valueType="num">
                                      <p:cBhvr>
                                        <p:cTn id="24" dur="500" fill="hold"/>
                                        <p:tgtEl>
                                          <p:spTgt spid="114693"/>
                                        </p:tgtEl>
                                        <p:attrNameLst>
                                          <p:attrName>ppt_h</p:attrName>
                                        </p:attrNameLst>
                                      </p:cBhvr>
                                      <p:tavLst>
                                        <p:tav tm="0">
                                          <p:val>
                                            <p:fltVal val="0.000000"/>
                                          </p:val>
                                        </p:tav>
                                        <p:tav tm="100000">
                                          <p:val>
                                            <p:strVal val="#ppt_h"/>
                                          </p:val>
                                        </p:tav>
                                      </p:tavLst>
                                    </p:anim>
                                    <p:animEffect transition="in" filter="fade">
                                      <p:cBhvr>
                                        <p:cTn id="25" dur="500"/>
                                        <p:tgtEl>
                                          <p:spTgt spid="114693"/>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14695"/>
                                        </p:tgtEl>
                                        <p:attrNameLst>
                                          <p:attrName>style.visibility</p:attrName>
                                        </p:attrNameLst>
                                      </p:cBhvr>
                                      <p:to>
                                        <p:strVal val="visible"/>
                                      </p:to>
                                    </p:set>
                                    <p:anim calcmode="lin" valueType="num">
                                      <p:cBhvr>
                                        <p:cTn id="29" dur="500" fill="hold"/>
                                        <p:tgtEl>
                                          <p:spTgt spid="114695"/>
                                        </p:tgtEl>
                                        <p:attrNameLst>
                                          <p:attrName>ppt_w</p:attrName>
                                        </p:attrNameLst>
                                      </p:cBhvr>
                                      <p:tavLst>
                                        <p:tav tm="0">
                                          <p:val>
                                            <p:fltVal val="0.000000"/>
                                          </p:val>
                                        </p:tav>
                                        <p:tav tm="100000">
                                          <p:val>
                                            <p:strVal val="#ppt_w"/>
                                          </p:val>
                                        </p:tav>
                                      </p:tavLst>
                                    </p:anim>
                                    <p:anim calcmode="lin" valueType="num">
                                      <p:cBhvr>
                                        <p:cTn id="30" dur="500" fill="hold"/>
                                        <p:tgtEl>
                                          <p:spTgt spid="114695"/>
                                        </p:tgtEl>
                                        <p:attrNameLst>
                                          <p:attrName>ppt_h</p:attrName>
                                        </p:attrNameLst>
                                      </p:cBhvr>
                                      <p:tavLst>
                                        <p:tav tm="0">
                                          <p:val>
                                            <p:fltVal val="0.000000"/>
                                          </p:val>
                                        </p:tav>
                                        <p:tav tm="100000">
                                          <p:val>
                                            <p:strVal val="#ppt_h"/>
                                          </p:val>
                                        </p:tav>
                                      </p:tavLst>
                                    </p:anim>
                                    <p:animEffect transition="in" filter="fade">
                                      <p:cBhvr>
                                        <p:cTn id="31"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矩形 4"/>
          <p:cNvSpPr/>
          <p:nvPr/>
        </p:nvSpPr>
        <p:spPr>
          <a:xfrm>
            <a:off x="500063" y="3071813"/>
            <a:ext cx="8215312" cy="2720975"/>
          </a:xfrm>
          <a:prstGeom prst="rect">
            <a:avLst/>
          </a:prstGeom>
          <a:noFill/>
          <a:ln w="38100" cap="flat" cmpd="sng">
            <a:solidFill>
              <a:srgbClr val="F70309"/>
            </a:solidFill>
            <a:prstDash val="sysDash"/>
            <a:miter/>
            <a:headEnd type="none" w="med" len="med"/>
            <a:tailEnd type="none" w="med" len="med"/>
          </a:ln>
        </p:spPr>
        <p:txBody>
          <a:bodyPr anchor="t" anchorCtr="0">
            <a:spAutoFit/>
          </a:bodyPr>
          <a:p>
            <a:pPr eaLnBrk="0" hangingPunct="0">
              <a:lnSpc>
                <a:spcPts val="3400"/>
              </a:lnSpc>
            </a:pPr>
            <a:r>
              <a:rPr lang="zh-CN" altLang="en-US"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因为铝、镁粉尘爆炸是粉尘和空气迅速的氧化反应而形成的，粉末粒度越小，每单位质量的表面积越大，与氧的接触面积也就增大，反应就越迅速。一般，如果粉粒大于</a:t>
            </a:r>
            <a:r>
              <a:rPr lang="en-US" altLang="zh-CN" b="1">
                <a:latin typeface="微软雅黑" panose="020B0503020204020204" charset="-122"/>
                <a:ea typeface="微软雅黑" panose="020B0503020204020204" charset="-122"/>
              </a:rPr>
              <a:t>30-40</a:t>
            </a:r>
            <a:r>
              <a:rPr lang="zh-CN" altLang="en-US" b="1" dirty="0">
                <a:latin typeface="微软雅黑" panose="020B0503020204020204" charset="-122"/>
                <a:ea typeface="微软雅黑" panose="020B0503020204020204" charset="-122"/>
              </a:rPr>
              <a:t>目（</a:t>
            </a:r>
            <a:r>
              <a:rPr lang="en-US" altLang="zh-CN" b="1">
                <a:latin typeface="微软雅黑" panose="020B0503020204020204" charset="-122"/>
                <a:ea typeface="微软雅黑" panose="020B0503020204020204" charset="-122"/>
              </a:rPr>
              <a:t>420-560μm</a:t>
            </a:r>
            <a:r>
              <a:rPr lang="zh-CN" altLang="en-US" b="1" dirty="0">
                <a:latin typeface="微软雅黑" panose="020B0503020204020204" charset="-122"/>
                <a:ea typeface="微软雅黑" panose="020B0503020204020204" charset="-122"/>
              </a:rPr>
              <a:t>），就不容易产生粉尘爆炸。不过还要看粉尘的粒度分布，如果悬浮粉尘中能爆炸的细小颗粒部分占全部质量的</a:t>
            </a:r>
            <a:r>
              <a:rPr lang="en-US" altLang="zh-CN" b="1">
                <a:latin typeface="微软雅黑" panose="020B0503020204020204" charset="-122"/>
                <a:ea typeface="微软雅黑" panose="020B0503020204020204" charset="-122"/>
              </a:rPr>
              <a:t>10%</a:t>
            </a:r>
            <a:r>
              <a:rPr lang="zh-CN" altLang="en-US" b="1" dirty="0">
                <a:latin typeface="微软雅黑" panose="020B0503020204020204" charset="-122"/>
                <a:ea typeface="微软雅黑" panose="020B0503020204020204" charset="-122"/>
              </a:rPr>
              <a:t>以上，则粗大的颗粒也会产生爆炸。</a:t>
            </a:r>
            <a:endParaRPr lang="zh-CN" altLang="en-US" b="1" dirty="0">
              <a:latin typeface="微软雅黑" panose="020B0503020204020204" charset="-122"/>
              <a:ea typeface="微软雅黑" panose="020B0503020204020204" charset="-122"/>
            </a:endParaRPr>
          </a:p>
        </p:txBody>
      </p:sp>
      <p:grpSp>
        <p:nvGrpSpPr>
          <p:cNvPr id="2" name="组合 12"/>
          <p:cNvGrpSpPr/>
          <p:nvPr/>
        </p:nvGrpSpPr>
        <p:grpSpPr>
          <a:xfrm>
            <a:off x="428625" y="1000125"/>
            <a:ext cx="5500688" cy="1016000"/>
            <a:chOff x="714348" y="3299536"/>
            <a:chExt cx="5704218" cy="1007166"/>
          </a:xfrm>
        </p:grpSpPr>
        <p:pic>
          <p:nvPicPr>
            <p:cNvPr id="67587"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8" name="TextBox 7"/>
            <p:cNvSpPr txBox="1"/>
            <p:nvPr/>
          </p:nvSpPr>
          <p:spPr>
            <a:xfrm>
              <a:off x="1342764" y="3299536"/>
              <a:ext cx="4966621" cy="100716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二、铝镁粉尘的爆炸条件</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
        <p:nvSpPr>
          <p:cNvPr id="6" name="矩形 5"/>
          <p:cNvSpPr/>
          <p:nvPr/>
        </p:nvSpPr>
        <p:spPr>
          <a:xfrm>
            <a:off x="1785938" y="2071688"/>
            <a:ext cx="5000625" cy="584200"/>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rPr>
              <a:t>粉末的粒度小到一定程度</a:t>
            </a:r>
            <a:endPar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矩形 4"/>
          <p:cNvSpPr/>
          <p:nvPr/>
        </p:nvSpPr>
        <p:spPr>
          <a:xfrm>
            <a:off x="468313" y="3429000"/>
            <a:ext cx="8215312" cy="2289175"/>
          </a:xfrm>
          <a:prstGeom prst="rect">
            <a:avLst/>
          </a:prstGeom>
          <a:noFill/>
          <a:ln w="38100" cap="flat" cmpd="sng">
            <a:solidFill>
              <a:srgbClr val="F70309"/>
            </a:solidFill>
            <a:prstDash val="sysDash"/>
            <a:miter/>
            <a:headEnd type="none" w="med" len="med"/>
            <a:tailEnd type="none" w="med" len="med"/>
          </a:ln>
        </p:spPr>
        <p:txBody>
          <a:bodyPr anchor="t" anchorCtr="0">
            <a:spAutoFit/>
          </a:bodyPr>
          <a:p>
            <a:pPr eaLnBrk="0" hangingPunct="0">
              <a:lnSpc>
                <a:spcPts val="3400"/>
              </a:lnSpc>
            </a:pPr>
            <a:r>
              <a:rPr lang="zh-CN" altLang="en-US" dirty="0">
                <a:latin typeface="微软雅黑" panose="020B0503020204020204" charset="-122"/>
                <a:ea typeface="微软雅黑" panose="020B0503020204020204" charset="-122"/>
              </a:rPr>
              <a:t>     当铝、镁粉尘分散在空气中，并达到一定浓度即爆炸极限时，才可能发生爆炸。一般，铝、镁粉尘堆积起来，即使着火也不爆炸。但是，在燃烧的粉尘层中，由于失去气态燃烧产物而出现空腔，以致粉尘层向空腔崩塌，并于空气混合而产生达到爆炸浓度的粉尘云，这时也会引起爆炸。</a:t>
            </a:r>
            <a:endParaRPr lang="zh-CN" altLang="en-US" dirty="0">
              <a:latin typeface="微软雅黑" panose="020B0503020204020204" charset="-122"/>
              <a:ea typeface="微软雅黑" panose="020B0503020204020204" charset="-122"/>
            </a:endParaRPr>
          </a:p>
        </p:txBody>
      </p:sp>
      <p:grpSp>
        <p:nvGrpSpPr>
          <p:cNvPr id="2" name="组合 12"/>
          <p:cNvGrpSpPr/>
          <p:nvPr/>
        </p:nvGrpSpPr>
        <p:grpSpPr>
          <a:xfrm>
            <a:off x="428625" y="1000125"/>
            <a:ext cx="5500688" cy="1016000"/>
            <a:chOff x="714348" y="3299536"/>
            <a:chExt cx="5704218" cy="1007166"/>
          </a:xfrm>
        </p:grpSpPr>
        <p:pic>
          <p:nvPicPr>
            <p:cNvPr id="68611"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8" name="TextBox 7"/>
            <p:cNvSpPr txBox="1"/>
            <p:nvPr/>
          </p:nvSpPr>
          <p:spPr>
            <a:xfrm>
              <a:off x="1342764" y="3299536"/>
              <a:ext cx="4966621" cy="100716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二、铝镁粉尘的爆炸条件</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
        <p:nvSpPr>
          <p:cNvPr id="6" name="矩形 5"/>
          <p:cNvSpPr/>
          <p:nvPr/>
        </p:nvSpPr>
        <p:spPr>
          <a:xfrm>
            <a:off x="1285875" y="2273300"/>
            <a:ext cx="6500813" cy="584200"/>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rPr>
              <a:t>分散在助燃气体中并达到一定浓度</a:t>
            </a:r>
            <a:endPar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 Box 2"/>
          <p:cNvSpPr txBox="1"/>
          <p:nvPr/>
        </p:nvSpPr>
        <p:spPr>
          <a:xfrm>
            <a:off x="533400" y="1303338"/>
            <a:ext cx="533400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3600" b="1" dirty="0">
                <a:solidFill>
                  <a:srgbClr val="FF0000"/>
                </a:solidFill>
                <a:latin typeface="宋体" panose="02010600030101010101" pitchFamily="2" charset="-122"/>
                <a:ea typeface="宋体" panose="02010600030101010101" pitchFamily="2" charset="-122"/>
              </a:rPr>
              <a:t>然而，一旦控制不好</a:t>
            </a:r>
            <a:r>
              <a:rPr lang="zh-CN" altLang="zh-CN" sz="3600" b="1" dirty="0">
                <a:solidFill>
                  <a:srgbClr val="FF0000"/>
                </a:solidFill>
                <a:latin typeface="宋体" panose="02010600030101010101" pitchFamily="2" charset="-122"/>
                <a:ea typeface="宋体" panose="02010600030101010101" pitchFamily="2" charset="-122"/>
              </a:rPr>
              <a:t>……</a:t>
            </a:r>
            <a:endParaRPr lang="zh-CN" altLang="zh-CN" sz="100" dirty="0">
              <a:latin typeface="Arial" panose="020B0604020202020204" pitchFamily="34" charset="0"/>
              <a:ea typeface="宋体" panose="02010600030101010101" pitchFamily="2" charset="-122"/>
            </a:endParaRPr>
          </a:p>
        </p:txBody>
      </p:sp>
      <p:sp>
        <p:nvSpPr>
          <p:cNvPr id="10242" name="Text Box 3"/>
          <p:cNvSpPr txBox="1"/>
          <p:nvPr/>
        </p:nvSpPr>
        <p:spPr>
          <a:xfrm>
            <a:off x="539750" y="2852738"/>
            <a:ext cx="7777163" cy="2987675"/>
          </a:xfrm>
          <a:prstGeom prst="rect">
            <a:avLst/>
          </a:prstGeom>
          <a:noFill/>
          <a:ln w="9525">
            <a:noFill/>
          </a:ln>
        </p:spPr>
        <p:txBody>
          <a:bodyPr lIns="72000" tIns="36000" rIns="72000" bIns="36000" anchor="t" anchorCtr="0"/>
          <a:p>
            <a:pPr marL="636905" lvl="1" indent="-95250" eaLnBrk="0" hangingPunct="0">
              <a:spcBef>
                <a:spcPts val="1990"/>
              </a:spcBef>
            </a:pPr>
            <a:endParaRPr lang="zh-CN" altLang="zh-CN" sz="1800" dirty="0">
              <a:latin typeface="Arial" panose="020B0604020202020204" pitchFamily="34" charset="0"/>
              <a:ea typeface="宋体" panose="02010600030101010101" pitchFamily="2" charset="-122"/>
            </a:endParaRPr>
          </a:p>
          <a:p>
            <a:pPr marL="361950" indent="-361950" eaLnBrk="0" hangingPunct="0">
              <a:spcBef>
                <a:spcPts val="1725"/>
              </a:spcBef>
            </a:pPr>
            <a:r>
              <a:rPr lang="zh-CN" altLang="zh-CN" sz="3200" b="1" dirty="0">
                <a:latin typeface="Times New Roman" panose="02020603050405020304" pitchFamily="18" charset="0"/>
                <a:ea typeface="宋体" panose="02010600030101010101" pitchFamily="2" charset="-122"/>
              </a:rPr>
              <a:t>     </a:t>
            </a:r>
            <a:endParaRPr lang="zh-CN" altLang="zh-CN" sz="100" dirty="0">
              <a:latin typeface="Arial" panose="020B0604020202020204" pitchFamily="34" charset="0"/>
              <a:ea typeface="宋体" panose="02010600030101010101" pitchFamily="2" charset="-122"/>
            </a:endParaRPr>
          </a:p>
        </p:txBody>
      </p:sp>
      <p:pic>
        <p:nvPicPr>
          <p:cNvPr id="10243" name="Picture 4" descr="u=2258978202,993817160&amp;fm=52&amp;gp=0[1]"/>
          <p:cNvPicPr>
            <a:picLocks noChangeAspect="1"/>
          </p:cNvPicPr>
          <p:nvPr/>
        </p:nvPicPr>
        <p:blipFill>
          <a:blip r:embed="rId1"/>
          <a:stretch>
            <a:fillRect/>
          </a:stretch>
        </p:blipFill>
        <p:spPr>
          <a:xfrm>
            <a:off x="250825" y="2205038"/>
            <a:ext cx="4033838" cy="3816350"/>
          </a:xfrm>
          <a:prstGeom prst="rect">
            <a:avLst/>
          </a:prstGeom>
          <a:noFill/>
          <a:ln w="9525">
            <a:noFill/>
          </a:ln>
        </p:spPr>
      </p:pic>
      <p:pic>
        <p:nvPicPr>
          <p:cNvPr id="10244" name="Picture 5" descr="u=1561916859,4286489707&amp;fm=52&amp;gp=0[1]"/>
          <p:cNvPicPr>
            <a:picLocks noChangeAspect="1"/>
          </p:cNvPicPr>
          <p:nvPr/>
        </p:nvPicPr>
        <p:blipFill>
          <a:blip r:embed="rId2"/>
          <a:stretch>
            <a:fillRect/>
          </a:stretch>
        </p:blipFill>
        <p:spPr>
          <a:xfrm>
            <a:off x="4500563" y="2205038"/>
            <a:ext cx="4392612" cy="3816350"/>
          </a:xfrm>
          <a:prstGeom prst="rect">
            <a:avLst/>
          </a:prstGeom>
          <a:noFill/>
          <a:ln w="9525">
            <a:noFill/>
          </a:ln>
        </p:spPr>
      </p:pic>
      <p:pic>
        <p:nvPicPr>
          <p:cNvPr id="10245" name="Picture 6" descr="badly"/>
          <p:cNvPicPr>
            <a:picLocks noChangeAspect="1"/>
          </p:cNvPicPr>
          <p:nvPr/>
        </p:nvPicPr>
        <p:blipFill>
          <a:blip r:embed="rId3"/>
          <a:stretch>
            <a:fillRect/>
          </a:stretch>
        </p:blipFill>
        <p:spPr>
          <a:xfrm>
            <a:off x="6443663" y="908050"/>
            <a:ext cx="1800225" cy="115252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矩形 4"/>
          <p:cNvSpPr/>
          <p:nvPr/>
        </p:nvSpPr>
        <p:spPr>
          <a:xfrm>
            <a:off x="357188" y="2643188"/>
            <a:ext cx="8643937" cy="2619375"/>
          </a:xfrm>
          <a:prstGeom prst="rect">
            <a:avLst/>
          </a:prstGeom>
          <a:noFill/>
          <a:ln w="38100" cap="flat" cmpd="sng">
            <a:solidFill>
              <a:srgbClr val="F70309"/>
            </a:solidFill>
            <a:prstDash val="sysDash"/>
            <a:miter/>
            <a:headEnd type="none" w="med" len="med"/>
            <a:tailEnd type="none" w="med" len="med"/>
          </a:ln>
        </p:spPr>
        <p:txBody>
          <a:bodyPr anchor="t" anchorCtr="0">
            <a:spAutoFit/>
          </a:bodyPr>
          <a:p>
            <a:pPr eaLnBrk="0" hangingPunct="0">
              <a:lnSpc>
                <a:spcPts val="2800"/>
              </a:lnSpc>
            </a:pPr>
            <a:r>
              <a:rPr lang="zh-CN" altLang="en-US" sz="2200" dirty="0">
                <a:latin typeface="微软雅黑" panose="020B0503020204020204" charset="-122"/>
                <a:ea typeface="微软雅黑" panose="020B0503020204020204" charset="-122"/>
              </a:rPr>
              <a:t>    铝、镁粉尘云必须有点火源才能爆炸。除火焰外，使粉尘云着火的点火源通常有热表面和火花两种。经验告诉我们，可燃物与足够热的表面接触或靠近，就能着火。当粉尘层已经着火后，由于产生了比垫在它下面的热表面温度还要高的温度，或由于产生火焰，或由于变成燃烧着的粉尘云把火焰传播给较远的悬浮在空气中的粉尘，而导致粉尘云着火爆炸。另一种成为粉尘云的点火源是火花。产生火花的原因可能是电、摩擦、撞击、热切割或焊接等。</a:t>
            </a:r>
            <a:endParaRPr lang="zh-CN" altLang="en-US" sz="2200" dirty="0">
              <a:latin typeface="微软雅黑" panose="020B0503020204020204" charset="-122"/>
              <a:ea typeface="微软雅黑" panose="020B0503020204020204" charset="-122"/>
            </a:endParaRPr>
          </a:p>
        </p:txBody>
      </p:sp>
      <p:grpSp>
        <p:nvGrpSpPr>
          <p:cNvPr id="2" name="组合 12"/>
          <p:cNvGrpSpPr/>
          <p:nvPr/>
        </p:nvGrpSpPr>
        <p:grpSpPr>
          <a:xfrm>
            <a:off x="428625" y="1000125"/>
            <a:ext cx="5500688" cy="1016000"/>
            <a:chOff x="714348" y="3299536"/>
            <a:chExt cx="5704218" cy="1007166"/>
          </a:xfrm>
        </p:grpSpPr>
        <p:pic>
          <p:nvPicPr>
            <p:cNvPr id="69635"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8" name="TextBox 7"/>
            <p:cNvSpPr txBox="1"/>
            <p:nvPr/>
          </p:nvSpPr>
          <p:spPr>
            <a:xfrm>
              <a:off x="1342764" y="3299536"/>
              <a:ext cx="4966621" cy="100716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二、铝镁粉尘的爆炸条件</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
        <p:nvSpPr>
          <p:cNvPr id="6" name="矩形 5"/>
          <p:cNvSpPr/>
          <p:nvPr/>
        </p:nvSpPr>
        <p:spPr>
          <a:xfrm>
            <a:off x="1785938" y="1857375"/>
            <a:ext cx="5000625" cy="584200"/>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rPr>
              <a:t>存 在 着 点 火 源</a:t>
            </a:r>
            <a:endPar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2"/>
          <p:cNvGrpSpPr/>
          <p:nvPr/>
        </p:nvGrpSpPr>
        <p:grpSpPr>
          <a:xfrm>
            <a:off x="428625" y="1000125"/>
            <a:ext cx="6357938" cy="1508125"/>
            <a:chOff x="714348" y="3299536"/>
            <a:chExt cx="5704218" cy="1495488"/>
          </a:xfrm>
        </p:grpSpPr>
        <p:pic>
          <p:nvPicPr>
            <p:cNvPr id="70658"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9" name="TextBox 8"/>
            <p:cNvSpPr txBox="1"/>
            <p:nvPr/>
          </p:nvSpPr>
          <p:spPr>
            <a:xfrm>
              <a:off x="1342764" y="3299536"/>
              <a:ext cx="4966621" cy="149548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三、影响粉尘爆炸的几个因素</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
        <p:nvSpPr>
          <p:cNvPr id="70660" name="矩形 9"/>
          <p:cNvSpPr/>
          <p:nvPr/>
        </p:nvSpPr>
        <p:spPr>
          <a:xfrm>
            <a:off x="1054100" y="2527300"/>
            <a:ext cx="517525" cy="3759200"/>
          </a:xfrm>
          <a:prstGeom prst="rect">
            <a:avLst/>
          </a:prstGeom>
          <a:noFill/>
          <a:ln w="9525">
            <a:noFill/>
          </a:ln>
        </p:spPr>
        <p:txBody>
          <a:bodyPr wrap="none" anchor="t" anchorCtr="0">
            <a:spAutoFit/>
          </a:bodyPr>
          <a:p>
            <a:pPr eaLnBrk="0" hangingPunct="0">
              <a:lnSpc>
                <a:spcPts val="2600"/>
              </a:lnSpc>
            </a:pPr>
            <a:r>
              <a:rPr lang="zh-CN" altLang="en-US" sz="2600" b="1" dirty="0">
                <a:latin typeface="微软雅黑" panose="020B0503020204020204" charset="-122"/>
                <a:ea typeface="微软雅黑" panose="020B0503020204020204" charset="-122"/>
              </a:rPr>
              <a:t>粉</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尘</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爆</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炸</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危</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险</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性</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的</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特</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征</a:t>
            </a:r>
            <a:endParaRPr lang="en-US" altLang="zh-CN" sz="2600" b="1">
              <a:latin typeface="微软雅黑" panose="020B0503020204020204" charset="-122"/>
              <a:ea typeface="微软雅黑" panose="020B0503020204020204" charset="-122"/>
            </a:endParaRPr>
          </a:p>
          <a:p>
            <a:pPr eaLnBrk="0" hangingPunct="0">
              <a:lnSpc>
                <a:spcPts val="2600"/>
              </a:lnSpc>
            </a:pPr>
            <a:r>
              <a:rPr lang="zh-CN" altLang="en-US" sz="2600" b="1" dirty="0">
                <a:latin typeface="微软雅黑" panose="020B0503020204020204" charset="-122"/>
                <a:ea typeface="微软雅黑" panose="020B0503020204020204" charset="-122"/>
              </a:rPr>
              <a:t>值</a:t>
            </a:r>
            <a:endParaRPr lang="zh-CN" altLang="en-US" sz="2600" b="1" dirty="0">
              <a:latin typeface="微软雅黑" panose="020B0503020204020204" charset="-122"/>
              <a:ea typeface="微软雅黑" panose="020B0503020204020204" charset="-122"/>
            </a:endParaRPr>
          </a:p>
        </p:txBody>
      </p:sp>
      <p:sp>
        <p:nvSpPr>
          <p:cNvPr id="11" name="圆角矩形 10"/>
          <p:cNvSpPr/>
          <p:nvPr/>
        </p:nvSpPr>
        <p:spPr bwMode="auto">
          <a:xfrm>
            <a:off x="2071688" y="2428875"/>
            <a:ext cx="2143125" cy="64293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粉尘浓度</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17" name="圆角矩形 16"/>
          <p:cNvSpPr/>
          <p:nvPr/>
        </p:nvSpPr>
        <p:spPr bwMode="auto">
          <a:xfrm>
            <a:off x="2071688" y="3214688"/>
            <a:ext cx="2143125" cy="64293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着火温度</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18" name="圆角矩形 17"/>
          <p:cNvSpPr/>
          <p:nvPr/>
        </p:nvSpPr>
        <p:spPr bwMode="auto">
          <a:xfrm>
            <a:off x="2071688" y="4000500"/>
            <a:ext cx="2143125" cy="64293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着火能量</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19" name="圆角矩形 18"/>
          <p:cNvSpPr/>
          <p:nvPr/>
        </p:nvSpPr>
        <p:spPr bwMode="auto">
          <a:xfrm>
            <a:off x="2071688" y="4786313"/>
            <a:ext cx="2143125" cy="64293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爆炸压力</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20" name="圆角矩形 19"/>
          <p:cNvSpPr/>
          <p:nvPr/>
        </p:nvSpPr>
        <p:spPr bwMode="auto">
          <a:xfrm>
            <a:off x="2071688" y="5572125"/>
            <a:ext cx="2143125" cy="64293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升压速度</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cxnSp>
        <p:nvCxnSpPr>
          <p:cNvPr id="70666" name="肘形连接符 22"/>
          <p:cNvCxnSpPr/>
          <p:nvPr/>
        </p:nvCxnSpPr>
        <p:spPr>
          <a:xfrm>
            <a:off x="4214813" y="2714625"/>
            <a:ext cx="1357312" cy="857250"/>
          </a:xfrm>
          <a:prstGeom prst="bentConnector3">
            <a:avLst>
              <a:gd name="adj1" fmla="val 50000"/>
            </a:avLst>
          </a:prstGeom>
          <a:ln w="9525" cap="flat" cmpd="sng">
            <a:solidFill>
              <a:schemeClr val="tx1"/>
            </a:solidFill>
            <a:prstDash val="solid"/>
            <a:round/>
            <a:headEnd type="none" w="med" len="med"/>
            <a:tailEnd type="arrow" w="med" len="med"/>
          </a:ln>
        </p:spPr>
      </p:cxnSp>
      <p:cxnSp>
        <p:nvCxnSpPr>
          <p:cNvPr id="70667" name="肘形连接符 24"/>
          <p:cNvCxnSpPr/>
          <p:nvPr/>
        </p:nvCxnSpPr>
        <p:spPr>
          <a:xfrm flipV="1">
            <a:off x="4286250" y="3571875"/>
            <a:ext cx="1214438" cy="785813"/>
          </a:xfrm>
          <a:prstGeom prst="bentConnector3">
            <a:avLst>
              <a:gd name="adj1" fmla="val 50000"/>
            </a:avLst>
          </a:prstGeom>
          <a:ln w="9525" cap="flat" cmpd="sng">
            <a:solidFill>
              <a:schemeClr val="tx1"/>
            </a:solidFill>
            <a:prstDash val="solid"/>
            <a:round/>
            <a:headEnd type="none" w="med" len="med"/>
            <a:tailEnd type="arrow" w="med" len="med"/>
          </a:ln>
        </p:spPr>
      </p:cxnSp>
      <p:cxnSp>
        <p:nvCxnSpPr>
          <p:cNvPr id="70668" name="直接连接符 26"/>
          <p:cNvCxnSpPr/>
          <p:nvPr/>
        </p:nvCxnSpPr>
        <p:spPr>
          <a:xfrm>
            <a:off x="4286250" y="3571875"/>
            <a:ext cx="642938" cy="1588"/>
          </a:xfrm>
          <a:prstGeom prst="line">
            <a:avLst/>
          </a:prstGeom>
          <a:ln w="9525" cap="flat" cmpd="sng">
            <a:solidFill>
              <a:schemeClr val="tx1"/>
            </a:solidFill>
            <a:prstDash val="solid"/>
            <a:round/>
            <a:headEnd type="none" w="med" len="med"/>
            <a:tailEnd type="none" w="med" len="med"/>
          </a:ln>
        </p:spPr>
      </p:cxnSp>
      <p:sp>
        <p:nvSpPr>
          <p:cNvPr id="70669" name="矩形 27"/>
          <p:cNvSpPr/>
          <p:nvPr/>
        </p:nvSpPr>
        <p:spPr>
          <a:xfrm>
            <a:off x="5500688" y="3214688"/>
            <a:ext cx="3467100" cy="584200"/>
          </a:xfrm>
          <a:prstGeom prst="rect">
            <a:avLst/>
          </a:prstGeom>
          <a:noFill/>
          <a:ln w="9525">
            <a:noFill/>
          </a:ln>
        </p:spPr>
        <p:txBody>
          <a:bodyPr wrap="none" anchor="t" anchorCtr="0">
            <a:spAutoFit/>
          </a:bodyPr>
          <a:p>
            <a:pPr eaLnBrk="0" hangingPunct="0"/>
            <a:r>
              <a:rPr lang="zh-CN" altLang="en-US" sz="3200" dirty="0">
                <a:latin typeface="黑体" panose="02010609060101010101" pitchFamily="2" charset="-122"/>
                <a:ea typeface="黑体" panose="02010609060101010101" pitchFamily="2" charset="-122"/>
              </a:rPr>
              <a:t>影响爆炸的灵敏度</a:t>
            </a:r>
            <a:endParaRPr lang="zh-CN" altLang="en-US" sz="3200" dirty="0">
              <a:latin typeface="黑体" panose="02010609060101010101" pitchFamily="2" charset="-122"/>
              <a:ea typeface="黑体" panose="02010609060101010101" pitchFamily="2" charset="-122"/>
            </a:endParaRPr>
          </a:p>
        </p:txBody>
      </p:sp>
      <p:cxnSp>
        <p:nvCxnSpPr>
          <p:cNvPr id="70670" name="肘形连接符 29"/>
          <p:cNvCxnSpPr>
            <a:stCxn id="19" idx="3"/>
          </p:cNvCxnSpPr>
          <p:nvPr/>
        </p:nvCxnSpPr>
        <p:spPr>
          <a:xfrm>
            <a:off x="4214813" y="5108575"/>
            <a:ext cx="1357312" cy="392113"/>
          </a:xfrm>
          <a:prstGeom prst="bentConnector3">
            <a:avLst>
              <a:gd name="adj1" fmla="val 50000"/>
            </a:avLst>
          </a:prstGeom>
          <a:ln w="9525" cap="flat" cmpd="sng">
            <a:solidFill>
              <a:schemeClr val="tx1"/>
            </a:solidFill>
            <a:prstDash val="solid"/>
            <a:round/>
            <a:headEnd type="none" w="med" len="med"/>
            <a:tailEnd type="arrow" w="med" len="med"/>
          </a:ln>
        </p:spPr>
      </p:cxnSp>
      <p:cxnSp>
        <p:nvCxnSpPr>
          <p:cNvPr id="70671" name="肘形连接符 31"/>
          <p:cNvCxnSpPr>
            <a:stCxn id="20" idx="3"/>
          </p:cNvCxnSpPr>
          <p:nvPr/>
        </p:nvCxnSpPr>
        <p:spPr>
          <a:xfrm flipV="1">
            <a:off x="4214813" y="5500688"/>
            <a:ext cx="1357312" cy="393700"/>
          </a:xfrm>
          <a:prstGeom prst="bentConnector3">
            <a:avLst>
              <a:gd name="adj1" fmla="val 50000"/>
            </a:avLst>
          </a:prstGeom>
          <a:ln w="9525" cap="flat" cmpd="sng">
            <a:solidFill>
              <a:schemeClr val="tx1"/>
            </a:solidFill>
            <a:prstDash val="solid"/>
            <a:round/>
            <a:headEnd type="none" w="med" len="med"/>
            <a:tailEnd type="arrow" w="med" len="med"/>
          </a:ln>
        </p:spPr>
      </p:cxnSp>
      <p:sp>
        <p:nvSpPr>
          <p:cNvPr id="70672" name="矩形 33"/>
          <p:cNvSpPr/>
          <p:nvPr/>
        </p:nvSpPr>
        <p:spPr>
          <a:xfrm>
            <a:off x="5657850" y="5143500"/>
            <a:ext cx="3057525" cy="584200"/>
          </a:xfrm>
          <a:prstGeom prst="rect">
            <a:avLst/>
          </a:prstGeom>
          <a:noFill/>
          <a:ln w="9525">
            <a:noFill/>
          </a:ln>
        </p:spPr>
        <p:txBody>
          <a:bodyPr wrap="none" anchor="t" anchorCtr="0">
            <a:spAutoFit/>
          </a:bodyPr>
          <a:p>
            <a:pPr eaLnBrk="0" hangingPunct="0"/>
            <a:r>
              <a:rPr lang="zh-CN" altLang="en-US" sz="3200" dirty="0">
                <a:latin typeface="黑体" panose="02010609060101010101" pitchFamily="2" charset="-122"/>
                <a:ea typeface="黑体" panose="02010609060101010101" pitchFamily="2" charset="-122"/>
              </a:rPr>
              <a:t>关系到爆炸强度</a:t>
            </a:r>
            <a:endParaRPr lang="zh-CN" altLang="en-US" sz="3200"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矩形 3"/>
          <p:cNvSpPr/>
          <p:nvPr/>
        </p:nvSpPr>
        <p:spPr>
          <a:xfrm>
            <a:off x="357188" y="1125538"/>
            <a:ext cx="7167562" cy="641350"/>
          </a:xfrm>
          <a:prstGeom prst="rect">
            <a:avLst/>
          </a:prstGeom>
          <a:noFill/>
          <a:ln w="9525">
            <a:noFill/>
          </a:ln>
        </p:spPr>
        <p:txBody>
          <a:bodyPr anchor="t" anchorCtr="0">
            <a:spAutoFit/>
          </a:bodyPr>
          <a:p>
            <a:pPr eaLnBrk="0" hangingPunct="0"/>
            <a:r>
              <a:rPr lang="en-US" altLang="zh-CN" sz="3600">
                <a:latin typeface="华文琥珀" pitchFamily="2" charset="-122"/>
                <a:ea typeface="华文琥珀" pitchFamily="2" charset="-122"/>
              </a:rPr>
              <a:t>4\</a:t>
            </a:r>
            <a:r>
              <a:rPr lang="zh-CN" altLang="en-US" sz="3600" dirty="0">
                <a:latin typeface="华文琥珀" pitchFamily="2" charset="-122"/>
                <a:ea typeface="华文琥珀" pitchFamily="2" charset="-122"/>
              </a:rPr>
              <a:t>铝、镁粉粒径对爆炸的影响</a:t>
            </a:r>
            <a:endParaRPr lang="zh-CN" altLang="en-US" sz="3600" dirty="0">
              <a:latin typeface="华文琥珀" pitchFamily="2" charset="-122"/>
              <a:ea typeface="华文琥珀" pitchFamily="2" charset="-122"/>
            </a:endParaRPr>
          </a:p>
        </p:txBody>
      </p:sp>
      <p:sp>
        <p:nvSpPr>
          <p:cNvPr id="72706" name="矩形 4"/>
          <p:cNvSpPr/>
          <p:nvPr/>
        </p:nvSpPr>
        <p:spPr>
          <a:xfrm>
            <a:off x="357188" y="1928813"/>
            <a:ext cx="8643937" cy="1158875"/>
          </a:xfrm>
          <a:prstGeom prst="rect">
            <a:avLst/>
          </a:prstGeom>
          <a:noFill/>
          <a:ln w="38100">
            <a:noFill/>
          </a:ln>
        </p:spPr>
        <p:txBody>
          <a:bodyPr anchor="t" anchorCtr="0">
            <a:spAutoFit/>
          </a:bodyPr>
          <a:p>
            <a:pPr eaLnBrk="0" hangingPunct="0">
              <a:lnSpc>
                <a:spcPts val="2800"/>
              </a:lnSpc>
            </a:pPr>
            <a:r>
              <a:rPr lang="zh-CN" altLang="en-US" sz="2200" dirty="0">
                <a:latin typeface="微软雅黑" panose="020B0503020204020204" charset="-122"/>
                <a:ea typeface="微软雅黑" panose="020B0503020204020204" charset="-122"/>
              </a:rPr>
              <a:t>    一定质量的铝、镁，其总表面积与颗粒的尺寸密切相关，表面积为</a:t>
            </a:r>
            <a:r>
              <a:rPr lang="en-US" altLang="zh-CN" sz="2200">
                <a:latin typeface="微软雅黑" panose="020B0503020204020204" charset="-122"/>
                <a:ea typeface="微软雅黑" panose="020B0503020204020204" charset="-122"/>
              </a:rPr>
              <a:t>6cm</a:t>
            </a:r>
            <a:r>
              <a:rPr lang="en-US" altLang="zh-CN" sz="2200" baseline="30000">
                <a:latin typeface="微软雅黑" panose="020B0503020204020204" charset="-122"/>
                <a:ea typeface="微软雅黑" panose="020B0503020204020204" charset="-122"/>
              </a:rPr>
              <a:t>2</a:t>
            </a:r>
            <a:r>
              <a:rPr lang="en-US" altLang="zh-CN" sz="2200">
                <a:latin typeface="微软雅黑" panose="020B0503020204020204" charset="-122"/>
                <a:ea typeface="微软雅黑" panose="020B0503020204020204" charset="-122"/>
              </a:rPr>
              <a:t>,</a:t>
            </a:r>
            <a:r>
              <a:rPr lang="zh-CN" altLang="en-US" sz="2200" dirty="0">
                <a:latin typeface="微软雅黑" panose="020B0503020204020204" charset="-122"/>
                <a:ea typeface="微软雅黑" panose="020B0503020204020204" charset="-122"/>
              </a:rPr>
              <a:t>边长为</a:t>
            </a:r>
            <a:r>
              <a:rPr lang="en-US" altLang="zh-CN" sz="2200">
                <a:latin typeface="微软雅黑" panose="020B0503020204020204" charset="-122"/>
                <a:ea typeface="微软雅黑" panose="020B0503020204020204" charset="-122"/>
              </a:rPr>
              <a:t>1cm</a:t>
            </a:r>
            <a:r>
              <a:rPr lang="zh-CN" altLang="en-US" sz="2200" dirty="0">
                <a:latin typeface="微软雅黑" panose="020B0503020204020204" charset="-122"/>
                <a:ea typeface="微软雅黑" panose="020B0503020204020204" charset="-122"/>
              </a:rPr>
              <a:t>的正方体粉粒经过粉碎后，从一个正方体粉粒粉碎为多个粉粒，其总面积增大情况如表</a:t>
            </a:r>
            <a:r>
              <a:rPr lang="en-US" altLang="zh-CN" sz="2200">
                <a:latin typeface="微软雅黑" panose="020B0503020204020204" charset="-122"/>
                <a:ea typeface="微软雅黑" panose="020B0503020204020204" charset="-122"/>
              </a:rPr>
              <a:t>1</a:t>
            </a:r>
            <a:r>
              <a:rPr lang="zh-CN" altLang="en-US" sz="2200" dirty="0">
                <a:latin typeface="微软雅黑" panose="020B0503020204020204" charset="-122"/>
                <a:ea typeface="微软雅黑" panose="020B0503020204020204" charset="-122"/>
              </a:rPr>
              <a:t>所示。</a:t>
            </a:r>
            <a:endParaRPr lang="en-US" altLang="zh-CN" sz="2200" baseline="30000">
              <a:latin typeface="微软雅黑" panose="020B0503020204020204" charset="-122"/>
              <a:ea typeface="微软雅黑" panose="020B0503020204020204" charset="-122"/>
            </a:endParaRPr>
          </a:p>
        </p:txBody>
      </p:sp>
      <p:pic>
        <p:nvPicPr>
          <p:cNvPr id="116738" name="Picture 2"/>
          <p:cNvPicPr>
            <a:picLocks noChangeAspect="1" noChangeArrowheads="1"/>
          </p:cNvPicPr>
          <p:nvPr/>
        </p:nvPicPr>
        <p:blipFill>
          <a:blip r:embed="rId1"/>
          <a:srcRect/>
          <a:stretch>
            <a:fillRect/>
          </a:stretch>
        </p:blipFill>
        <p:spPr bwMode="auto">
          <a:xfrm>
            <a:off x="785784" y="3071809"/>
            <a:ext cx="7643866" cy="2247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2708" name="矩形 6"/>
          <p:cNvSpPr/>
          <p:nvPr/>
        </p:nvSpPr>
        <p:spPr>
          <a:xfrm>
            <a:off x="500063" y="5429250"/>
            <a:ext cx="8643937" cy="803275"/>
          </a:xfrm>
          <a:prstGeom prst="rect">
            <a:avLst/>
          </a:prstGeom>
          <a:noFill/>
          <a:ln w="38100">
            <a:noFill/>
          </a:ln>
        </p:spPr>
        <p:txBody>
          <a:bodyPr anchor="t" anchorCtr="0">
            <a:spAutoFit/>
          </a:bodyPr>
          <a:p>
            <a:pPr eaLnBrk="0" hangingPunct="0">
              <a:lnSpc>
                <a:spcPts val="2800"/>
              </a:lnSpc>
            </a:pPr>
            <a:r>
              <a:rPr lang="zh-CN" altLang="en-US" sz="2200" dirty="0">
                <a:latin typeface="微软雅黑" panose="020B0503020204020204" charset="-122"/>
                <a:ea typeface="微软雅黑" panose="020B0503020204020204" charset="-122"/>
              </a:rPr>
              <a:t>    边长</a:t>
            </a:r>
            <a:r>
              <a:rPr lang="en-US" altLang="zh-CN" sz="2200">
                <a:latin typeface="微软雅黑" panose="020B0503020204020204" charset="-122"/>
                <a:ea typeface="微软雅黑" panose="020B0503020204020204" charset="-122"/>
              </a:rPr>
              <a:t>1cm</a:t>
            </a:r>
            <a:r>
              <a:rPr lang="zh-CN" altLang="en-US" sz="2200" dirty="0">
                <a:latin typeface="微软雅黑" panose="020B0503020204020204" charset="-122"/>
                <a:ea typeface="微软雅黑" panose="020B0503020204020204" charset="-122"/>
              </a:rPr>
              <a:t>的正方体颗粒的表面积不过</a:t>
            </a:r>
            <a:r>
              <a:rPr lang="en-US" altLang="zh-CN" sz="2200" b="1" i="1" u="sng">
                <a:solidFill>
                  <a:srgbClr val="F70309"/>
                </a:solidFill>
                <a:latin typeface="微软雅黑" panose="020B0503020204020204" charset="-122"/>
                <a:ea typeface="微软雅黑" panose="020B0503020204020204" charset="-122"/>
              </a:rPr>
              <a:t>6cm</a:t>
            </a:r>
            <a:r>
              <a:rPr lang="en-US" altLang="zh-CN" sz="2200" b="1" i="1" u="sng" baseline="30000">
                <a:solidFill>
                  <a:srgbClr val="F70309"/>
                </a:solidFill>
                <a:latin typeface="微软雅黑" panose="020B0503020204020204" charset="-122"/>
                <a:ea typeface="微软雅黑" panose="020B0503020204020204" charset="-122"/>
              </a:rPr>
              <a:t>2</a:t>
            </a:r>
            <a:r>
              <a:rPr lang="en-US" altLang="zh-CN" sz="2200">
                <a:latin typeface="微软雅黑" panose="020B0503020204020204" charset="-122"/>
                <a:ea typeface="微软雅黑" panose="020B0503020204020204" charset="-122"/>
              </a:rPr>
              <a:t>,</a:t>
            </a:r>
            <a:r>
              <a:rPr lang="zh-CN" altLang="en-US" sz="2200" dirty="0">
                <a:latin typeface="微软雅黑" panose="020B0503020204020204" charset="-122"/>
                <a:ea typeface="微软雅黑" panose="020B0503020204020204" charset="-122"/>
              </a:rPr>
              <a:t>如果将其破碎成粉粒边长为</a:t>
            </a:r>
            <a:r>
              <a:rPr lang="en-US" altLang="zh-CN" sz="2200">
                <a:latin typeface="微软雅黑" panose="020B0503020204020204" charset="-122"/>
                <a:ea typeface="微软雅黑" panose="020B0503020204020204" charset="-122"/>
              </a:rPr>
              <a:t>1</a:t>
            </a:r>
            <a:r>
              <a:rPr lang="en-US" altLang="zh-CN" sz="2000">
                <a:latin typeface="微软雅黑" panose="020B0503020204020204" charset="-122"/>
                <a:ea typeface="微软雅黑" panose="020B0503020204020204" charset="-122"/>
              </a:rPr>
              <a:t>μm</a:t>
            </a:r>
            <a:r>
              <a:rPr lang="zh-CN" altLang="en-US" sz="2000" dirty="0">
                <a:latin typeface="微软雅黑" panose="020B0503020204020204" charset="-122"/>
                <a:ea typeface="微软雅黑" panose="020B0503020204020204" charset="-122"/>
              </a:rPr>
              <a:t>的多个正方体时，则其总表面积可增加到</a:t>
            </a:r>
            <a:r>
              <a:rPr lang="en-US" altLang="zh-CN" sz="2000" b="1" i="1" u="sng">
                <a:solidFill>
                  <a:srgbClr val="F70309"/>
                </a:solidFill>
                <a:latin typeface="微软雅黑" panose="020B0503020204020204" charset="-122"/>
                <a:ea typeface="微软雅黑" panose="020B0503020204020204" charset="-122"/>
              </a:rPr>
              <a:t>6</a:t>
            </a:r>
            <a:r>
              <a:rPr lang="en-US" altLang="zh-CN" sz="2200" b="1" i="1" u="sng">
                <a:solidFill>
                  <a:srgbClr val="F70309"/>
                </a:solidFill>
                <a:latin typeface="微软雅黑" panose="020B0503020204020204" charset="-122"/>
                <a:ea typeface="微软雅黑" panose="020B0503020204020204" charset="-122"/>
              </a:rPr>
              <a:t>m</a:t>
            </a:r>
            <a:r>
              <a:rPr lang="en-US" altLang="zh-CN" sz="2200" b="1" i="1" u="sng" baseline="30000">
                <a:solidFill>
                  <a:srgbClr val="F70309"/>
                </a:solidFill>
                <a:latin typeface="微软雅黑" panose="020B0503020204020204" charset="-122"/>
                <a:ea typeface="微软雅黑" panose="020B0503020204020204" charset="-122"/>
              </a:rPr>
              <a:t>2</a:t>
            </a:r>
            <a:r>
              <a:rPr lang="zh-CN" altLang="en-US" sz="2200" dirty="0">
                <a:latin typeface="微软雅黑" panose="020B0503020204020204" charset="-122"/>
                <a:ea typeface="微软雅黑" panose="020B0503020204020204" charset="-122"/>
              </a:rPr>
              <a:t>。</a:t>
            </a:r>
            <a:endParaRPr lang="en-US" altLang="zh-CN" sz="2200">
              <a:latin typeface="微软雅黑" panose="020B0503020204020204" charset="-122"/>
              <a:ea typeface="微软雅黑" panose="020B050302020402020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7762" name="Picture 2"/>
          <p:cNvPicPr>
            <a:picLocks noChangeAspect="1" noChangeArrowheads="1"/>
          </p:cNvPicPr>
          <p:nvPr/>
        </p:nvPicPr>
        <p:blipFill>
          <a:blip r:embed="rId1"/>
          <a:srcRect/>
          <a:stretch>
            <a:fillRect/>
          </a:stretch>
        </p:blipFill>
        <p:spPr bwMode="auto">
          <a:xfrm>
            <a:off x="571500" y="1000125"/>
            <a:ext cx="6143625" cy="37147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矩形 4"/>
          <p:cNvSpPr/>
          <p:nvPr/>
        </p:nvSpPr>
        <p:spPr>
          <a:xfrm>
            <a:off x="7000875" y="1643063"/>
            <a:ext cx="1785938" cy="2678112"/>
          </a:xfrm>
          <a:prstGeom prst="rect">
            <a:avLst/>
          </a:prstGeom>
          <a:noFill/>
          <a:ln w="9525">
            <a:noFill/>
          </a:ln>
        </p:spPr>
        <p:txBody>
          <a:bodyPr anchor="t" anchorCtr="0">
            <a:spAutoFit/>
          </a:bodyPr>
          <a:p>
            <a:pPr eaLnBrk="0" hangingPunct="0"/>
            <a:r>
              <a:rPr lang="zh-CN" altLang="en-US" dirty="0">
                <a:latin typeface="黑体" panose="02010609060101010101" pitchFamily="2" charset="-122"/>
                <a:ea typeface="黑体" panose="02010609060101010101" pitchFamily="2" charset="-122"/>
              </a:rPr>
              <a:t>粒径越小，悬浮在空气中的时间越长，燃烧传播越容易，发生爆炸的机会越多。</a:t>
            </a:r>
            <a:endParaRPr lang="zh-CN" altLang="en-US" dirty="0">
              <a:latin typeface="黑体" panose="02010609060101010101" pitchFamily="2" charset="-122"/>
              <a:ea typeface="黑体" panose="02010609060101010101" pitchFamily="2" charset="-122"/>
            </a:endParaRPr>
          </a:p>
        </p:txBody>
      </p:sp>
      <p:sp>
        <p:nvSpPr>
          <p:cNvPr id="6" name="矩形 5"/>
          <p:cNvSpPr/>
          <p:nvPr/>
        </p:nvSpPr>
        <p:spPr>
          <a:xfrm>
            <a:off x="785813" y="4795838"/>
            <a:ext cx="7143750" cy="1938337"/>
          </a:xfrm>
          <a:prstGeom prst="rect">
            <a:avLst/>
          </a:prstGeom>
          <a:noFill/>
          <a:ln w="9525">
            <a:noFill/>
          </a:ln>
        </p:spPr>
        <p:txBody>
          <a:bodyPr anchor="t" anchorCtr="0">
            <a:spAutoFit/>
          </a:bodyPr>
          <a:p>
            <a:pPr eaLnBrk="0" hangingPunct="0"/>
            <a:r>
              <a:rPr lang="zh-CN" altLang="en-US" dirty="0">
                <a:latin typeface="黑体" panose="02010609060101010101" pitchFamily="2" charset="-122"/>
                <a:ea typeface="黑体" panose="02010609060101010101" pitchFamily="2" charset="-122"/>
              </a:rPr>
              <a:t>铝粉平均直径越小，其比表面积就越大。粉尘的燃烧首先是从粉粒表面开始，粒径越大，使其开始燃烧所需热量越大，粒径越小，与空气接触面积越大，使其开始燃烧所需热量越小，并有利于系统的温度升高，爆炸的危险性越大。</a:t>
            </a:r>
            <a:endParaRPr lang="zh-CN" altLang="en-US"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矩形 3"/>
          <p:cNvSpPr/>
          <p:nvPr/>
        </p:nvSpPr>
        <p:spPr>
          <a:xfrm>
            <a:off x="357188" y="1125538"/>
            <a:ext cx="8429625" cy="646112"/>
          </a:xfrm>
          <a:prstGeom prst="rect">
            <a:avLst/>
          </a:prstGeom>
          <a:noFill/>
          <a:ln w="9525">
            <a:noFill/>
          </a:ln>
        </p:spPr>
        <p:txBody>
          <a:bodyPr anchor="t" anchorCtr="0">
            <a:spAutoFit/>
          </a:bodyPr>
          <a:p>
            <a:pPr eaLnBrk="0" hangingPunct="0"/>
            <a:r>
              <a:rPr lang="zh-CN" altLang="en-US" sz="3600" dirty="0">
                <a:latin typeface="华文琥珀" pitchFamily="2" charset="-122"/>
                <a:ea typeface="华文琥珀" pitchFamily="2" charset="-122"/>
              </a:rPr>
              <a:t>铝、镁粉的形态及表面状态对爆炸的影响</a:t>
            </a:r>
            <a:endParaRPr lang="zh-CN" altLang="en-US" sz="3600" dirty="0">
              <a:latin typeface="华文琥珀" pitchFamily="2" charset="-122"/>
              <a:ea typeface="华文琥珀" pitchFamily="2" charset="-122"/>
            </a:endParaRPr>
          </a:p>
        </p:txBody>
      </p:sp>
      <p:sp>
        <p:nvSpPr>
          <p:cNvPr id="74754" name="Text Box 3"/>
          <p:cNvSpPr txBox="1"/>
          <p:nvPr/>
        </p:nvSpPr>
        <p:spPr>
          <a:xfrm>
            <a:off x="214313" y="2084388"/>
            <a:ext cx="8497887" cy="2987675"/>
          </a:xfrm>
          <a:prstGeom prst="rect">
            <a:avLst/>
          </a:prstGeom>
          <a:noFill/>
          <a:ln w="9525">
            <a:noFill/>
          </a:ln>
        </p:spPr>
        <p:txBody>
          <a:bodyPr lIns="72000" tIns="36000" rIns="72000" bIns="36000" anchor="t" anchorCtr="0"/>
          <a:p>
            <a:pPr marL="636905" lvl="1" indent="-95250" eaLnBrk="0" hangingPunct="0">
              <a:spcBef>
                <a:spcPts val="1990"/>
              </a:spcBef>
            </a:pPr>
            <a:r>
              <a:rPr lang="zh-CN" altLang="en-US" b="1" dirty="0">
                <a:latin typeface="Times New Roman" panose="02020603050405020304" pitchFamily="18" charset="0"/>
                <a:ea typeface="仿宋_GB2312" pitchFamily="49" charset="-122"/>
              </a:rPr>
              <a:t>铝、镁粉尘的着火温度随着粉末的力度和形状，是单一体还是集合体，是堆积粉尘还是云状粉尘等状态而有很大变化。</a:t>
            </a:r>
            <a:endParaRPr lang="zh-CN" altLang="en-US" dirty="0">
              <a:latin typeface="Arial" panose="020B0604020202020204" pitchFamily="34" charset="0"/>
              <a:ea typeface="宋体" panose="02010600030101010101" pitchFamily="2" charset="-122"/>
            </a:endParaRPr>
          </a:p>
        </p:txBody>
      </p:sp>
      <p:sp>
        <p:nvSpPr>
          <p:cNvPr id="6" name="矩形 5"/>
          <p:cNvSpPr/>
          <p:nvPr/>
        </p:nvSpPr>
        <p:spPr>
          <a:xfrm>
            <a:off x="5435600" y="3429000"/>
            <a:ext cx="1422400" cy="4619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仿宋_GB2312" pitchFamily="49" charset="-122"/>
                <a:cs typeface="+mn-cs"/>
              </a:rPr>
              <a:t>着火温度</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矩形 6"/>
          <p:cNvSpPr/>
          <p:nvPr/>
        </p:nvSpPr>
        <p:spPr>
          <a:xfrm>
            <a:off x="1571625" y="3429000"/>
            <a:ext cx="1422400" cy="4619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仿宋_GB2312" pitchFamily="49" charset="-122"/>
                <a:cs typeface="+mn-cs"/>
              </a:rPr>
              <a:t>环境温度</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上箭头 7"/>
          <p:cNvSpPr/>
          <p:nvPr/>
        </p:nvSpPr>
        <p:spPr>
          <a:xfrm>
            <a:off x="3143250" y="3214688"/>
            <a:ext cx="500063" cy="714375"/>
          </a:xfrm>
          <a:prstGeom prst="upArrow">
            <a:avLst>
              <a:gd name="adj1" fmla="val 50000"/>
              <a:gd name="adj2" fmla="val 4998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10" name="上箭头 9"/>
          <p:cNvSpPr/>
          <p:nvPr/>
        </p:nvSpPr>
        <p:spPr>
          <a:xfrm rot="10800000">
            <a:off x="7072313" y="3214688"/>
            <a:ext cx="500062" cy="714375"/>
          </a:xfrm>
          <a:prstGeom prst="upArrow">
            <a:avLst>
              <a:gd name="adj1" fmla="val 50000"/>
              <a:gd name="adj2" fmla="val 4998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11" name="燕尾形 10"/>
          <p:cNvSpPr/>
          <p:nvPr/>
        </p:nvSpPr>
        <p:spPr bwMode="auto">
          <a:xfrm>
            <a:off x="4214813" y="3429000"/>
            <a:ext cx="857250" cy="428625"/>
          </a:xfrm>
          <a:prstGeom prst="chevr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矩形 11"/>
          <p:cNvSpPr/>
          <p:nvPr/>
        </p:nvSpPr>
        <p:spPr>
          <a:xfrm>
            <a:off x="5435600" y="4357688"/>
            <a:ext cx="1422400" cy="4619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仿宋_GB2312" pitchFamily="49" charset="-122"/>
                <a:cs typeface="+mn-cs"/>
              </a:rPr>
              <a:t>着火温度</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矩形 12"/>
          <p:cNvSpPr/>
          <p:nvPr/>
        </p:nvSpPr>
        <p:spPr>
          <a:xfrm>
            <a:off x="1571625" y="4357688"/>
            <a:ext cx="1411288" cy="48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FFFFFF"/>
                </a:solidFill>
                <a:latin typeface="Univers 45 Light" charset="0"/>
                <a:ea typeface="宋体" panose="02010600030101010101" pitchFamily="2" charset="-122"/>
                <a:cs typeface="+mn-cs"/>
              </a:rPr>
              <a:t>粒       度</a:t>
            </a:r>
            <a:endParaRPr kumimoji="0" lang="zh-CN" altLang="en-US" sz="2400" b="1" i="0" u="none" strike="noStrike" kern="1200" cap="none" spc="0" normalizeH="0" baseline="0" noProof="1" dirty="0">
              <a:solidFill>
                <a:srgbClr val="FFFFFF"/>
              </a:solidFill>
              <a:latin typeface="Univers 45 Light" charset="0"/>
              <a:ea typeface="宋体" panose="02010600030101010101" pitchFamily="2" charset="-122"/>
              <a:cs typeface="+mn-cs"/>
            </a:endParaRPr>
          </a:p>
        </p:txBody>
      </p:sp>
      <p:sp>
        <p:nvSpPr>
          <p:cNvPr id="14" name="上箭头 13"/>
          <p:cNvSpPr/>
          <p:nvPr/>
        </p:nvSpPr>
        <p:spPr>
          <a:xfrm>
            <a:off x="3143250" y="4143375"/>
            <a:ext cx="500063" cy="714375"/>
          </a:xfrm>
          <a:prstGeom prst="upArrow">
            <a:avLst>
              <a:gd name="adj1" fmla="val 50000"/>
              <a:gd name="adj2" fmla="val 4998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15" name="上箭头 14"/>
          <p:cNvSpPr/>
          <p:nvPr/>
        </p:nvSpPr>
        <p:spPr>
          <a:xfrm>
            <a:off x="7072313" y="4143375"/>
            <a:ext cx="500062" cy="714375"/>
          </a:xfrm>
          <a:prstGeom prst="upArrow">
            <a:avLst>
              <a:gd name="adj1" fmla="val 50000"/>
              <a:gd name="adj2" fmla="val 4998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endParaRPr lang="zh-CN" altLang="en-US" dirty="0">
              <a:latin typeface="Arial" panose="020B0604020202020204" pitchFamily="34" charset="0"/>
              <a:ea typeface="宋体" panose="02010600030101010101" pitchFamily="2" charset="-122"/>
            </a:endParaRPr>
          </a:p>
        </p:txBody>
      </p:sp>
      <p:sp>
        <p:nvSpPr>
          <p:cNvPr id="16" name="燕尾形 15"/>
          <p:cNvSpPr/>
          <p:nvPr/>
        </p:nvSpPr>
        <p:spPr bwMode="auto">
          <a:xfrm>
            <a:off x="4214813" y="4357688"/>
            <a:ext cx="857250" cy="428625"/>
          </a:xfrm>
          <a:prstGeom prst="chevr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Text Box 3"/>
          <p:cNvSpPr txBox="1"/>
          <p:nvPr/>
        </p:nvSpPr>
        <p:spPr>
          <a:xfrm>
            <a:off x="357188" y="5214938"/>
            <a:ext cx="8497887" cy="1500187"/>
          </a:xfrm>
          <a:prstGeom prst="rect">
            <a:avLst/>
          </a:prstGeom>
          <a:noFill/>
          <a:ln w="9525">
            <a:noFill/>
          </a:ln>
        </p:spPr>
        <p:txBody>
          <a:bodyPr lIns="72000" tIns="36000" rIns="72000" bIns="36000" anchor="t" anchorCtr="0"/>
          <a:p>
            <a:pPr marL="636905" lvl="1" indent="-95250" eaLnBrk="0" hangingPunct="0">
              <a:spcBef>
                <a:spcPts val="1990"/>
              </a:spcBef>
            </a:pPr>
            <a:r>
              <a:rPr lang="zh-CN" altLang="en-US" b="1" dirty="0">
                <a:latin typeface="Times New Roman" panose="02020603050405020304" pitchFamily="18" charset="0"/>
                <a:ea typeface="仿宋_GB2312" pitchFamily="49" charset="-122"/>
              </a:rPr>
              <a:t>粉尘云的浓度越高，越能蓄积热能，因而着火温度越低，而且粒度越小，对着火温度的影响越大。</a:t>
            </a:r>
            <a:endParaRPr lang="zh-CN" altLang="en-US" b="1"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000000"/>
                                          </p:val>
                                        </p:tav>
                                        <p:tav tm="100000">
                                          <p:val>
                                            <p:strVal val="#ppt_w"/>
                                          </p:val>
                                        </p:tav>
                                      </p:tavLst>
                                    </p:anim>
                                    <p:anim calcmode="lin" valueType="num">
                                      <p:cBhvr>
                                        <p:cTn id="12" dur="500" fill="hold"/>
                                        <p:tgtEl>
                                          <p:spTgt spid="11"/>
                                        </p:tgtEl>
                                        <p:attrNameLst>
                                          <p:attrName>ppt_h</p:attrName>
                                        </p:attrNameLst>
                                      </p:cBhvr>
                                      <p:tavLst>
                                        <p:tav tm="0">
                                          <p:val>
                                            <p:fltVal val="0.00000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000000"/>
                                          </p:val>
                                        </p:tav>
                                        <p:tav tm="100000">
                                          <p:val>
                                            <p:strVal val="#ppt_w"/>
                                          </p:val>
                                        </p:tav>
                                      </p:tavLst>
                                    </p:anim>
                                    <p:anim calcmode="lin" valueType="num">
                                      <p:cBhvr>
                                        <p:cTn id="27" dur="500" fill="hold"/>
                                        <p:tgtEl>
                                          <p:spTgt spid="16"/>
                                        </p:tgtEl>
                                        <p:attrNameLst>
                                          <p:attrName>ppt_h</p:attrName>
                                        </p:attrNameLst>
                                      </p:cBhvr>
                                      <p:tavLst>
                                        <p:tav tm="0">
                                          <p:val>
                                            <p:fltVal val="0.000000"/>
                                          </p:val>
                                        </p:tav>
                                        <p:tav tm="100000">
                                          <p:val>
                                            <p:strVal val="#ppt_h"/>
                                          </p:val>
                                        </p:tav>
                                      </p:tavLst>
                                    </p:anim>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000000"/>
                                          </p:val>
                                        </p:tav>
                                        <p:tav tm="100000">
                                          <p:val>
                                            <p:strVal val="#ppt_w"/>
                                          </p:val>
                                        </p:tav>
                                      </p:tavLst>
                                    </p:anim>
                                    <p:anim calcmode="lin" valueType="num">
                                      <p:cBhvr>
                                        <p:cTn id="3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15" grpId="0" animBg="1"/>
      <p:bldP spid="16" grpId="0" animBg="1"/>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ext Box 3"/>
          <p:cNvSpPr txBox="1"/>
          <p:nvPr/>
        </p:nvSpPr>
        <p:spPr>
          <a:xfrm>
            <a:off x="646113" y="1571625"/>
            <a:ext cx="7212012" cy="1285875"/>
          </a:xfrm>
          <a:prstGeom prst="rect">
            <a:avLst/>
          </a:prstGeom>
          <a:noFill/>
          <a:ln w="9525">
            <a:noFill/>
          </a:ln>
        </p:spPr>
        <p:txBody>
          <a:bodyPr lIns="72000" tIns="36000" rIns="72000" bIns="36000" anchor="t" anchorCtr="0"/>
          <a:p>
            <a:pPr marL="636905" lvl="1" indent="-95250" eaLnBrk="0" hangingPunct="0">
              <a:lnSpc>
                <a:spcPts val="3600"/>
              </a:lnSpc>
              <a:spcBef>
                <a:spcPts val="1990"/>
              </a:spcBef>
            </a:pPr>
            <a:r>
              <a:rPr lang="zh-CN" altLang="en-US" sz="2800" b="1" dirty="0">
                <a:latin typeface="Times New Roman" panose="02020603050405020304" pitchFamily="18" charset="0"/>
                <a:ea typeface="仿宋_GB2312" pitchFamily="49" charset="-122"/>
              </a:rPr>
              <a:t>铝、镁粉具有较强的活性，如果大量</a:t>
            </a:r>
            <a:r>
              <a:rPr lang="zh-CN" altLang="en-US" sz="2800" b="1" dirty="0">
                <a:solidFill>
                  <a:srgbClr val="F70309"/>
                </a:solidFill>
                <a:latin typeface="Times New Roman" panose="02020603050405020304" pitchFamily="18" charset="0"/>
                <a:ea typeface="仿宋_GB2312" pitchFamily="49" charset="-122"/>
              </a:rPr>
              <a:t>新鲜表面</a:t>
            </a:r>
            <a:r>
              <a:rPr lang="zh-CN" altLang="en-US" sz="2800" b="1" dirty="0">
                <a:latin typeface="Times New Roman" panose="02020603050405020304" pitchFamily="18" charset="0"/>
                <a:ea typeface="仿宋_GB2312" pitchFamily="49" charset="-122"/>
              </a:rPr>
              <a:t>的粉粒突然在空气中暴露，由于粉粒表面与空气中的氧气急剧反应，则其燃烧爆炸的危险性会增高，反应式如下：</a:t>
            </a:r>
            <a:endParaRPr lang="zh-CN" altLang="en-US" sz="2800" dirty="0">
              <a:latin typeface="Arial" panose="020B0604020202020204" pitchFamily="34" charset="0"/>
              <a:ea typeface="宋体" panose="02010600030101010101" pitchFamily="2" charset="-122"/>
            </a:endParaRPr>
          </a:p>
        </p:txBody>
      </p:sp>
      <p:sp>
        <p:nvSpPr>
          <p:cNvPr id="75778" name="Text Box 3"/>
          <p:cNvSpPr txBox="1"/>
          <p:nvPr/>
        </p:nvSpPr>
        <p:spPr>
          <a:xfrm>
            <a:off x="2071688" y="4000500"/>
            <a:ext cx="4572000" cy="1285875"/>
          </a:xfrm>
          <a:prstGeom prst="rect">
            <a:avLst/>
          </a:prstGeom>
          <a:noFill/>
          <a:ln w="9525">
            <a:noFill/>
          </a:ln>
        </p:spPr>
        <p:txBody>
          <a:bodyPr lIns="72000" tIns="36000" rIns="72000" bIns="36000" anchor="t" anchorCtr="0"/>
          <a:p>
            <a:pPr marL="636905" lvl="1" indent="-95250" eaLnBrk="0" hangingPunct="0">
              <a:spcBef>
                <a:spcPts val="1990"/>
              </a:spcBef>
            </a:pPr>
            <a:r>
              <a:rPr lang="en-US" altLang="zh-CN" sz="3200" b="1">
                <a:latin typeface="Times New Roman" panose="02020603050405020304" pitchFamily="18" charset="0"/>
                <a:ea typeface="仿宋_GB2312" pitchFamily="49" charset="-122"/>
              </a:rPr>
              <a:t>4Al+3O</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=2Al</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O</a:t>
            </a:r>
            <a:r>
              <a:rPr lang="en-US" altLang="zh-CN" sz="3200" b="1" baseline="-25000">
                <a:latin typeface="Times New Roman" panose="02020603050405020304" pitchFamily="18" charset="0"/>
                <a:ea typeface="仿宋_GB2312" pitchFamily="49" charset="-122"/>
              </a:rPr>
              <a:t>3</a:t>
            </a:r>
            <a:endParaRPr lang="en-US" altLang="zh-CN" sz="3200" b="1" baseline="-25000">
              <a:latin typeface="Times New Roman" panose="02020603050405020304" pitchFamily="18" charset="0"/>
              <a:ea typeface="仿宋_GB2312" pitchFamily="49" charset="-122"/>
            </a:endParaRPr>
          </a:p>
          <a:p>
            <a:pPr marL="636905" lvl="1" indent="-95250" eaLnBrk="0" hangingPunct="0">
              <a:spcBef>
                <a:spcPts val="1990"/>
              </a:spcBef>
            </a:pP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Mg+O</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=2M</a:t>
            </a:r>
            <a:r>
              <a:rPr lang="en-US" altLang="zh-CN" sz="3200" b="1" baseline="-25000">
                <a:latin typeface="Times New Roman" panose="02020603050405020304" pitchFamily="18" charset="0"/>
                <a:ea typeface="仿宋_GB2312" pitchFamily="49" charset="-122"/>
              </a:rPr>
              <a:t>g</a:t>
            </a:r>
            <a:r>
              <a:rPr lang="en-US" altLang="zh-CN" sz="3200" b="1">
                <a:latin typeface="Times New Roman" panose="02020603050405020304" pitchFamily="18" charset="0"/>
                <a:ea typeface="仿宋_GB2312" pitchFamily="49" charset="-122"/>
              </a:rPr>
              <a:t>O</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矩形 3"/>
          <p:cNvSpPr/>
          <p:nvPr/>
        </p:nvSpPr>
        <p:spPr>
          <a:xfrm>
            <a:off x="928688" y="1125538"/>
            <a:ext cx="7643812" cy="646112"/>
          </a:xfrm>
          <a:prstGeom prst="rect">
            <a:avLst/>
          </a:prstGeom>
          <a:noFill/>
          <a:ln w="9525">
            <a:noFill/>
          </a:ln>
        </p:spPr>
        <p:txBody>
          <a:bodyPr anchor="t" anchorCtr="0">
            <a:spAutoFit/>
          </a:bodyPr>
          <a:p>
            <a:pPr eaLnBrk="0" hangingPunct="0"/>
            <a:r>
              <a:rPr lang="zh-CN" altLang="en-US" sz="3600" dirty="0">
                <a:latin typeface="华文琥珀" pitchFamily="2" charset="-122"/>
                <a:ea typeface="华文琥珀" pitchFamily="2" charset="-122"/>
              </a:rPr>
              <a:t>与可燃性气体共存时对爆炸的影响</a:t>
            </a:r>
            <a:endParaRPr lang="zh-CN" altLang="en-US" sz="3600" dirty="0">
              <a:latin typeface="华文琥珀" pitchFamily="2" charset="-122"/>
              <a:ea typeface="华文琥珀" pitchFamily="2" charset="-122"/>
            </a:endParaRPr>
          </a:p>
        </p:txBody>
      </p:sp>
      <p:sp>
        <p:nvSpPr>
          <p:cNvPr id="76802" name="Text Box 3"/>
          <p:cNvSpPr txBox="1"/>
          <p:nvPr/>
        </p:nvSpPr>
        <p:spPr>
          <a:xfrm>
            <a:off x="785813" y="2060575"/>
            <a:ext cx="7212012" cy="1725613"/>
          </a:xfrm>
          <a:prstGeom prst="rect">
            <a:avLst/>
          </a:prstGeom>
          <a:noFill/>
          <a:ln w="9525">
            <a:noFill/>
          </a:ln>
        </p:spPr>
        <p:txBody>
          <a:bodyPr lIns="72000" tIns="36000" rIns="72000" bIns="36000" anchor="t" anchorCtr="0"/>
          <a:p>
            <a:pPr marL="636905" lvl="1" indent="-95250" eaLnBrk="0" hangingPunct="0">
              <a:lnSpc>
                <a:spcPts val="3600"/>
              </a:lnSpc>
              <a:spcBef>
                <a:spcPts val="1990"/>
              </a:spcBef>
            </a:pPr>
            <a:r>
              <a:rPr lang="zh-CN" altLang="en-US" sz="2800" b="1" dirty="0">
                <a:latin typeface="Times New Roman" panose="02020603050405020304" pitchFamily="18" charset="0"/>
                <a:ea typeface="仿宋_GB2312" pitchFamily="49" charset="-122"/>
              </a:rPr>
              <a:t>铝、镁粉爆炸所需要的最小着火能量大致是</a:t>
            </a:r>
            <a:r>
              <a:rPr lang="en-US" altLang="zh-CN" sz="2800" b="1">
                <a:latin typeface="Times New Roman" panose="02020603050405020304" pitchFamily="18" charset="0"/>
                <a:ea typeface="仿宋_GB2312" pitchFamily="49" charset="-122"/>
              </a:rPr>
              <a:t>20·60mJ</a:t>
            </a:r>
            <a:r>
              <a:rPr lang="zh-CN" altLang="en-US" sz="2800" b="1" dirty="0">
                <a:latin typeface="Times New Roman" panose="02020603050405020304" pitchFamily="18" charset="0"/>
                <a:ea typeface="仿宋_GB2312" pitchFamily="49" charset="-122"/>
              </a:rPr>
              <a:t>。由于铝、镁与水相遇会发生化学反应，产生可燃气体氢气，反应式如下：</a:t>
            </a:r>
            <a:endParaRPr lang="zh-CN" altLang="en-US" sz="2800" dirty="0">
              <a:latin typeface="Arial" panose="020B0604020202020204" pitchFamily="34" charset="0"/>
              <a:ea typeface="宋体" panose="02010600030101010101" pitchFamily="2" charset="-122"/>
            </a:endParaRPr>
          </a:p>
        </p:txBody>
      </p:sp>
      <p:sp>
        <p:nvSpPr>
          <p:cNvPr id="76803" name="Text Box 3"/>
          <p:cNvSpPr txBox="1"/>
          <p:nvPr/>
        </p:nvSpPr>
        <p:spPr>
          <a:xfrm>
            <a:off x="1643063" y="3933825"/>
            <a:ext cx="5857875" cy="1709738"/>
          </a:xfrm>
          <a:prstGeom prst="rect">
            <a:avLst/>
          </a:prstGeom>
          <a:noFill/>
          <a:ln w="9525">
            <a:noFill/>
          </a:ln>
        </p:spPr>
        <p:txBody>
          <a:bodyPr lIns="72000" tIns="36000" rIns="72000" bIns="36000" anchor="t" anchorCtr="0"/>
          <a:p>
            <a:pPr marL="636905" lvl="1" indent="-95250" eaLnBrk="0" hangingPunct="0">
              <a:spcBef>
                <a:spcPts val="1990"/>
              </a:spcBef>
            </a:pPr>
            <a:r>
              <a:rPr lang="en-US" altLang="zh-CN" sz="3200" b="1">
                <a:latin typeface="Times New Roman" panose="02020603050405020304" pitchFamily="18" charset="0"/>
                <a:ea typeface="仿宋_GB2312" pitchFamily="49" charset="-122"/>
              </a:rPr>
              <a:t>Mg+2H</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O=Mg(OH)2</a:t>
            </a:r>
            <a:r>
              <a:rPr lang="en-US" altLang="zh-CN" sz="3200" b="1" baseline="-25000">
                <a:latin typeface="Times New Roman" panose="02020603050405020304" pitchFamily="18" charset="0"/>
                <a:ea typeface="仿宋_GB2312" pitchFamily="49" charset="-122"/>
              </a:rPr>
              <a:t>+</a:t>
            </a:r>
            <a:r>
              <a:rPr lang="en-US" altLang="zh-CN" sz="3200" b="1">
                <a:latin typeface="Times New Roman" panose="02020603050405020304" pitchFamily="18" charset="0"/>
                <a:ea typeface="仿宋_GB2312" pitchFamily="49" charset="-122"/>
              </a:rPr>
              <a:t>H</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a:t>
            </a:r>
            <a:endParaRPr lang="en-US" altLang="zh-CN" sz="3200" b="1">
              <a:latin typeface="Times New Roman" panose="02020603050405020304" pitchFamily="18" charset="0"/>
              <a:ea typeface="仿宋_GB2312" pitchFamily="49" charset="-122"/>
            </a:endParaRPr>
          </a:p>
          <a:p>
            <a:pPr marL="636905" lvl="1" indent="-95250" eaLnBrk="0" hangingPunct="0">
              <a:spcBef>
                <a:spcPts val="1990"/>
              </a:spcBef>
            </a:pPr>
            <a:r>
              <a:rPr lang="en-US" altLang="zh-CN" sz="3200" b="1">
                <a:latin typeface="Times New Roman" panose="02020603050405020304" pitchFamily="18" charset="0"/>
                <a:ea typeface="仿宋_GB2312" pitchFamily="49" charset="-122"/>
              </a:rPr>
              <a:t>2Al+6H</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O=2Al(OH)</a:t>
            </a:r>
            <a:r>
              <a:rPr lang="en-US" altLang="zh-CN" sz="3200" b="1" baseline="-25000">
                <a:latin typeface="Times New Roman" panose="02020603050405020304" pitchFamily="18" charset="0"/>
                <a:ea typeface="仿宋_GB2312" pitchFamily="49" charset="-122"/>
              </a:rPr>
              <a:t>3+</a:t>
            </a:r>
            <a:r>
              <a:rPr lang="en-US" altLang="zh-CN" sz="3200" b="1">
                <a:latin typeface="Times New Roman" panose="02020603050405020304" pitchFamily="18" charset="0"/>
                <a:ea typeface="仿宋_GB2312" pitchFamily="49" charset="-122"/>
              </a:rPr>
              <a:t>3H</a:t>
            </a:r>
            <a:r>
              <a:rPr lang="en-US" altLang="zh-CN" sz="3200" b="1" baseline="-25000">
                <a:latin typeface="Times New Roman" panose="02020603050405020304" pitchFamily="18" charset="0"/>
                <a:ea typeface="仿宋_GB2312" pitchFamily="49" charset="-122"/>
              </a:rPr>
              <a:t>2</a:t>
            </a:r>
            <a:r>
              <a:rPr lang="en-US" altLang="zh-CN" sz="3200" b="1">
                <a:latin typeface="Times New Roman" panose="02020603050405020304" pitchFamily="18" charset="0"/>
                <a:ea typeface="仿宋_GB2312" pitchFamily="49" charset="-122"/>
              </a:rPr>
              <a:t>↑</a:t>
            </a:r>
            <a:endParaRPr lang="en-US" altLang="zh-CN" sz="3200" b="1">
              <a:latin typeface="Times New Roman" panose="02020603050405020304" pitchFamily="18" charset="0"/>
              <a:ea typeface="仿宋_GB2312"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2"/>
          <p:cNvGrpSpPr/>
          <p:nvPr/>
        </p:nvGrpSpPr>
        <p:grpSpPr>
          <a:xfrm>
            <a:off x="250825" y="981075"/>
            <a:ext cx="7572375" cy="1508125"/>
            <a:chOff x="714348" y="3299536"/>
            <a:chExt cx="5704218" cy="1494992"/>
          </a:xfrm>
        </p:grpSpPr>
        <p:pic>
          <p:nvPicPr>
            <p:cNvPr id="77826" name="图片 5" descr="2457331_134001475419_2.jpg"/>
            <p:cNvPicPr>
              <a:picLocks noChangeAspect="1"/>
            </p:cNvPicPr>
            <p:nvPr/>
          </p:nvPicPr>
          <p:blipFill>
            <a:blip r:embed="rId1"/>
            <a:srcRect t="47917" b="27083"/>
            <a:stretch>
              <a:fillRect/>
            </a:stretch>
          </p:blipFill>
          <p:spPr>
            <a:xfrm>
              <a:off x="714348" y="3299553"/>
              <a:ext cx="5704218" cy="708387"/>
            </a:xfrm>
            <a:prstGeom prst="rect">
              <a:avLst/>
            </a:prstGeom>
            <a:noFill/>
            <a:ln w="9525">
              <a:noFill/>
            </a:ln>
          </p:spPr>
        </p:pic>
        <p:sp>
          <p:nvSpPr>
            <p:cNvPr id="9" name="TextBox 8"/>
            <p:cNvSpPr txBox="1"/>
            <p:nvPr/>
          </p:nvSpPr>
          <p:spPr>
            <a:xfrm>
              <a:off x="1342764" y="3299536"/>
              <a:ext cx="4966621" cy="1494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eaLnBrk="0" fontAlgn="auto" hangingPunct="0">
                <a:spcBef>
                  <a:spcPts val="0"/>
                </a:spcBef>
                <a:spcAft>
                  <a:spcPts val="0"/>
                </a:spcAft>
                <a:buClrTx/>
                <a:buSzTx/>
                <a:buFontTx/>
                <a:buNone/>
                <a:defRPr/>
              </a:pPr>
              <a:r>
                <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rPr>
                <a:t>四、预防铝镁粉尘燃烧爆炸的措施</a:t>
              </a:r>
              <a:endParaRPr kumimoji="0" lang="zh-CN" altLang="en-US" sz="3200" b="1" kern="1200" cap="none" spc="0" normalizeH="0" baseline="0" noProof="0" dirty="0">
                <a:solidFill>
                  <a:schemeClr val="accent3">
                    <a:lumMod val="25000"/>
                  </a:schemeClr>
                </a:solidFill>
                <a:latin typeface="黑体" panose="02010609060101010101" pitchFamily="2" charset="-122"/>
                <a:ea typeface="黑体" panose="02010609060101010101" pitchFamily="2" charset="-122"/>
                <a:cs typeface="+mn-cs"/>
              </a:endParaRPr>
            </a:p>
            <a:p>
              <a:pPr marR="0" defTabSz="914400" eaLnBrk="0" fontAlgn="auto" hangingPunct="0">
                <a:spcBef>
                  <a:spcPts val="0"/>
                </a:spcBef>
                <a:spcAft>
                  <a:spcPts val="0"/>
                </a:spcAft>
                <a:buClrTx/>
                <a:buSzTx/>
                <a:buFontTx/>
                <a:buNone/>
                <a:defRPr/>
              </a:pPr>
              <a:endParaRPr kumimoji="0" lang="zh-CN" altLang="en-US" sz="2800" kern="1200" cap="none" spc="0" normalizeH="0" baseline="0" noProof="0" dirty="0">
                <a:solidFill>
                  <a:srgbClr val="FF3300"/>
                </a:solidFill>
                <a:latin typeface="隶书" pitchFamily="49" charset="-122"/>
                <a:ea typeface="隶书" pitchFamily="49" charset="-122"/>
                <a:cs typeface="+mn-cs"/>
              </a:endParaRPr>
            </a:p>
          </p:txBody>
        </p:sp>
      </p:grpSp>
      <p:sp>
        <p:nvSpPr>
          <p:cNvPr id="77828" name="Text Box 3"/>
          <p:cNvSpPr txBox="1"/>
          <p:nvPr/>
        </p:nvSpPr>
        <p:spPr>
          <a:xfrm>
            <a:off x="1071563" y="2643188"/>
            <a:ext cx="7212012" cy="2071687"/>
          </a:xfrm>
          <a:prstGeom prst="rect">
            <a:avLst/>
          </a:prstGeom>
          <a:noFill/>
          <a:ln w="9525">
            <a:noFill/>
          </a:ln>
        </p:spPr>
        <p:txBody>
          <a:bodyPr lIns="72000" tIns="36000" rIns="72000" bIns="36000" anchor="t" anchorCtr="0"/>
          <a:p>
            <a:pPr marL="636905" lvl="1" indent="-95250" eaLnBrk="0" hangingPunct="0">
              <a:lnSpc>
                <a:spcPct val="150000"/>
              </a:lnSpc>
              <a:spcBef>
                <a:spcPts val="1990"/>
              </a:spcBef>
            </a:pPr>
            <a:r>
              <a:rPr lang="zh-CN" altLang="en-US" sz="4000" dirty="0">
                <a:latin typeface="Arial" panose="020B0604020202020204" pitchFamily="34" charset="0"/>
                <a:ea typeface="宋体" panose="02010600030101010101" pitchFamily="2" charset="-122"/>
              </a:rPr>
              <a:t>要综合考虑</a:t>
            </a:r>
            <a:r>
              <a:rPr lang="zh-CN" altLang="en-US" sz="4400" b="1" i="1" dirty="0">
                <a:solidFill>
                  <a:srgbClr val="FFFF00"/>
                </a:solidFill>
                <a:latin typeface="黑体" panose="02010609060101010101" pitchFamily="2" charset="-122"/>
                <a:ea typeface="黑体" panose="02010609060101010101" pitchFamily="2" charset="-122"/>
              </a:rPr>
              <a:t>技术措施</a:t>
            </a:r>
            <a:r>
              <a:rPr lang="zh-CN" altLang="en-US" sz="4000" dirty="0">
                <a:latin typeface="Arial" panose="020B0604020202020204" pitchFamily="34" charset="0"/>
                <a:ea typeface="宋体" panose="02010600030101010101" pitchFamily="2" charset="-122"/>
              </a:rPr>
              <a:t>、</a:t>
            </a:r>
            <a:r>
              <a:rPr lang="zh-CN" altLang="en-US" sz="4400" b="1" i="1" dirty="0">
                <a:solidFill>
                  <a:srgbClr val="FFFF00"/>
                </a:solidFill>
                <a:latin typeface="黑体" panose="02010609060101010101" pitchFamily="2" charset="-122"/>
                <a:ea typeface="黑体" panose="02010609060101010101" pitchFamily="2" charset="-122"/>
              </a:rPr>
              <a:t>管理措施</a:t>
            </a:r>
            <a:r>
              <a:rPr lang="zh-CN" altLang="en-US" sz="4000" dirty="0">
                <a:latin typeface="Arial" panose="020B0604020202020204" pitchFamily="34" charset="0"/>
                <a:ea typeface="宋体" panose="02010600030101010101" pitchFamily="2" charset="-122"/>
              </a:rPr>
              <a:t>等多方面入手。</a:t>
            </a:r>
            <a:endParaRPr lang="zh-CN" altLang="en-US" sz="40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圆角矩形 16"/>
          <p:cNvSpPr/>
          <p:nvPr/>
        </p:nvSpPr>
        <p:spPr>
          <a:xfrm>
            <a:off x="827088" y="2428875"/>
            <a:ext cx="7488237" cy="642938"/>
          </a:xfrm>
          <a:prstGeom prst="roundRect">
            <a:avLst>
              <a:gd name="adj" fmla="val 16667"/>
            </a:avLst>
          </a:prstGeom>
          <a:solidFill>
            <a:srgbClr val="BFBFBF"/>
          </a:solidFill>
          <a:ln w="9525" cap="flat" cmpd="sng">
            <a:solidFill>
              <a:schemeClr val="tx1"/>
            </a:solidFill>
            <a:prstDash val="solid"/>
            <a:round/>
            <a:headEnd type="none" w="med" len="med"/>
            <a:tailEnd type="none" w="med" len="med"/>
          </a:ln>
        </p:spPr>
        <p:txBody>
          <a:bodyPr anchor="ctr" anchorCtr="1"/>
          <a:p>
            <a:pPr eaLnBrk="0" hangingPunct="0"/>
            <a:r>
              <a:rPr lang="zh-CN" altLang="en-US" sz="2800" b="1" dirty="0">
                <a:latin typeface="黑体" panose="02010609060101010101" pitchFamily="2" charset="-122"/>
                <a:ea typeface="黑体" panose="02010609060101010101" pitchFamily="2" charset="-122"/>
              </a:rPr>
              <a:t>要从控制产生粉尘爆炸必不可少的三要素入手</a:t>
            </a:r>
            <a:endParaRPr lang="zh-CN" altLang="en-US" sz="2800" b="1" dirty="0">
              <a:latin typeface="黑体" panose="02010609060101010101" pitchFamily="2" charset="-122"/>
              <a:ea typeface="黑体" panose="02010609060101010101" pitchFamily="2" charset="-122"/>
            </a:endParaRPr>
          </a:p>
        </p:txBody>
      </p:sp>
      <p:grpSp>
        <p:nvGrpSpPr>
          <p:cNvPr id="78850" name="组合 51"/>
          <p:cNvGrpSpPr/>
          <p:nvPr/>
        </p:nvGrpSpPr>
        <p:grpSpPr>
          <a:xfrm>
            <a:off x="857250" y="3571875"/>
            <a:ext cx="7358063" cy="2286000"/>
            <a:chOff x="51867" y="3643817"/>
            <a:chExt cx="9092165" cy="3142769"/>
          </a:xfrm>
        </p:grpSpPr>
        <p:sp>
          <p:nvSpPr>
            <p:cNvPr id="29" name="椭圆 10"/>
            <p:cNvSpPr>
              <a:spLocks noChangeArrowheads="1"/>
            </p:cNvSpPr>
            <p:nvPr/>
          </p:nvSpPr>
          <p:spPr bwMode="auto">
            <a:xfrm flipH="1" flipV="1">
              <a:off x="5095108" y="5607042"/>
              <a:ext cx="4048924" cy="1106732"/>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椭圆 10"/>
            <p:cNvSpPr>
              <a:spLocks noChangeArrowheads="1"/>
            </p:cNvSpPr>
            <p:nvPr/>
          </p:nvSpPr>
          <p:spPr bwMode="auto">
            <a:xfrm flipH="1" flipV="1">
              <a:off x="51867" y="5587365"/>
              <a:ext cx="4377257" cy="1199221"/>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3" name="组合 7"/>
            <p:cNvGrpSpPr/>
            <p:nvPr/>
          </p:nvGrpSpPr>
          <p:grpSpPr>
            <a:xfrm>
              <a:off x="6335720" y="4310985"/>
              <a:ext cx="1661166" cy="1687410"/>
              <a:chOff x="1616752" y="4473115"/>
              <a:chExt cx="867016" cy="864096"/>
            </a:xfrm>
            <a:effectLst>
              <a:reflection blurRad="6350" stA="8000" endPos="23000" dir="5400000" sy="-100000" algn="bl" rotWithShape="0"/>
            </a:effectLst>
          </p:grpSpPr>
          <p:sp>
            <p:nvSpPr>
              <p:cNvPr id="52" name="椭圆 51"/>
              <p:cNvSpPr/>
              <p:nvPr/>
            </p:nvSpPr>
            <p:spPr>
              <a:xfrm>
                <a:off x="1619672" y="4473115"/>
                <a:ext cx="864096" cy="864096"/>
              </a:xfrm>
              <a:prstGeom prst="ellipse">
                <a:avLst/>
              </a:prstGeom>
              <a:gradFill flip="none" rotWithShape="1">
                <a:gsLst>
                  <a:gs pos="18000">
                    <a:srgbClr val="119707"/>
                  </a:gs>
                  <a:gs pos="74000">
                    <a:srgbClr val="8AD53F"/>
                  </a:gs>
                  <a:gs pos="100000">
                    <a:srgbClr val="BCEB6F"/>
                  </a:gs>
                </a:gsLst>
                <a:lin ang="189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sp>
            <p:nvSpPr>
              <p:cNvPr id="53" name="椭圆 52"/>
              <p:cNvSpPr/>
              <p:nvPr/>
            </p:nvSpPr>
            <p:spPr>
              <a:xfrm>
                <a:off x="1616752" y="4473115"/>
                <a:ext cx="864096" cy="864096"/>
              </a:xfrm>
              <a:prstGeom prst="ellipse">
                <a:avLst/>
              </a:prstGeom>
              <a:gradFill flip="none" rotWithShape="1">
                <a:gsLst>
                  <a:gs pos="68000">
                    <a:srgbClr val="119707">
                      <a:alpha val="45000"/>
                    </a:srgbClr>
                  </a:gs>
                  <a:gs pos="84000">
                    <a:schemeClr val="bg1">
                      <a:alpha val="0"/>
                    </a:schemeClr>
                  </a:gs>
                  <a:gs pos="56000">
                    <a:schemeClr val="bg1">
                      <a:alpha val="0"/>
                    </a:schemeClr>
                  </a:gs>
                </a:gsLst>
                <a:path path="circle">
                  <a:fillToRect l="50000" t="50000" r="50000" b="50000"/>
                </a:path>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78854" name="组合 14"/>
            <p:cNvGrpSpPr/>
            <p:nvPr/>
          </p:nvGrpSpPr>
          <p:grpSpPr>
            <a:xfrm>
              <a:off x="1267760" y="4374272"/>
              <a:ext cx="1661166" cy="1687410"/>
              <a:chOff x="1954624" y="2656116"/>
              <a:chExt cx="1661166" cy="1655572"/>
            </a:xfrm>
          </p:grpSpPr>
          <p:grpSp>
            <p:nvGrpSpPr>
              <p:cNvPr id="5" name="组合 15"/>
              <p:cNvGrpSpPr/>
              <p:nvPr/>
            </p:nvGrpSpPr>
            <p:grpSpPr>
              <a:xfrm>
                <a:off x="1954624" y="2656116"/>
                <a:ext cx="1661166" cy="1655572"/>
                <a:chOff x="1616752" y="4473116"/>
                <a:chExt cx="867016" cy="864096"/>
              </a:xfrm>
              <a:effectLst>
                <a:reflection blurRad="6350" stA="14000" endPos="29000" dist="50800" dir="5400000" sy="-100000" algn="bl" rotWithShape="0"/>
              </a:effectLst>
            </p:grpSpPr>
            <p:sp>
              <p:nvSpPr>
                <p:cNvPr id="49" name="椭圆 48"/>
                <p:cNvSpPr/>
                <p:nvPr/>
              </p:nvSpPr>
              <p:spPr>
                <a:xfrm>
                  <a:off x="1619672" y="4473116"/>
                  <a:ext cx="864096" cy="864096"/>
                </a:xfrm>
                <a:prstGeom prst="ellipse">
                  <a:avLst/>
                </a:prstGeom>
                <a:gradFill flip="none" rotWithShape="1">
                  <a:gsLst>
                    <a:gs pos="43000">
                      <a:srgbClr val="FF7711"/>
                    </a:gs>
                    <a:gs pos="67000">
                      <a:srgbClr val="FFAA01"/>
                    </a:gs>
                    <a:gs pos="100000">
                      <a:srgbClr val="FECE02"/>
                    </a:gs>
                    <a:gs pos="0">
                      <a:srgbClr val="C73E01"/>
                    </a:gs>
                    <a:gs pos="80000">
                      <a:srgbClr val="FFC000"/>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sp>
              <p:nvSpPr>
                <p:cNvPr id="50" name="椭圆 49"/>
                <p:cNvSpPr/>
                <p:nvPr/>
              </p:nvSpPr>
              <p:spPr>
                <a:xfrm>
                  <a:off x="1616752" y="4473116"/>
                  <a:ext cx="864096" cy="864096"/>
                </a:xfrm>
                <a:prstGeom prst="ellipse">
                  <a:avLst/>
                </a:prstGeom>
                <a:gradFill flip="none" rotWithShape="1">
                  <a:gsLst>
                    <a:gs pos="68000">
                      <a:srgbClr val="ED4A01">
                        <a:alpha val="80000"/>
                      </a:srgbClr>
                    </a:gs>
                    <a:gs pos="80000">
                      <a:schemeClr val="bg1">
                        <a:alpha val="0"/>
                      </a:schemeClr>
                    </a:gs>
                    <a:gs pos="52000">
                      <a:schemeClr val="bg1">
                        <a:alpha val="0"/>
                      </a:schemeClr>
                    </a:gs>
                  </a:gsLst>
                  <a:path path="circle">
                    <a:fillToRect l="50000" t="50000" r="50000" b="50000"/>
                  </a:path>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grpSp>
          <p:sp>
            <p:nvSpPr>
              <p:cNvPr id="48" name="任意多边形 17"/>
              <p:cNvSpPr/>
              <p:nvPr/>
            </p:nvSpPr>
            <p:spPr>
              <a:xfrm>
                <a:off x="1974850" y="3162300"/>
                <a:ext cx="438150" cy="641350"/>
              </a:xfrm>
              <a:custGeom>
                <a:avLst/>
                <a:gdLst>
                  <a:gd name="connsiteX0" fmla="*/ 317500 w 438150"/>
                  <a:gd name="connsiteY0" fmla="*/ 482600 h 641350"/>
                  <a:gd name="connsiteX1" fmla="*/ 63500 w 438150"/>
                  <a:gd name="connsiteY1" fmla="*/ 641350 h 641350"/>
                  <a:gd name="connsiteX2" fmla="*/ 0 w 438150"/>
                  <a:gd name="connsiteY2" fmla="*/ 438150 h 641350"/>
                  <a:gd name="connsiteX3" fmla="*/ 368300 w 438150"/>
                  <a:gd name="connsiteY3" fmla="*/ 0 h 641350"/>
                  <a:gd name="connsiteX4" fmla="*/ 438150 w 438150"/>
                  <a:gd name="connsiteY4" fmla="*/ 133350 h 641350"/>
                  <a:gd name="connsiteX5" fmla="*/ 317500 w 438150"/>
                  <a:gd name="connsiteY5" fmla="*/ 482600 h 641350"/>
                  <a:gd name="connsiteX0-1" fmla="*/ 317500 w 438150"/>
                  <a:gd name="connsiteY0-2" fmla="*/ 482600 h 641350"/>
                  <a:gd name="connsiteX1-3" fmla="*/ 63500 w 438150"/>
                  <a:gd name="connsiteY1-4" fmla="*/ 641350 h 641350"/>
                  <a:gd name="connsiteX2-5" fmla="*/ 0 w 438150"/>
                  <a:gd name="connsiteY2-6" fmla="*/ 438150 h 641350"/>
                  <a:gd name="connsiteX3-7" fmla="*/ 368300 w 438150"/>
                  <a:gd name="connsiteY3-8" fmla="*/ 0 h 641350"/>
                  <a:gd name="connsiteX4-9" fmla="*/ 438150 w 438150"/>
                  <a:gd name="connsiteY4-10" fmla="*/ 133350 h 641350"/>
                  <a:gd name="connsiteX5-11" fmla="*/ 317500 w 438150"/>
                  <a:gd name="connsiteY5-12" fmla="*/ 482600 h 641350"/>
                  <a:gd name="connsiteX0-13" fmla="*/ 317500 w 438150"/>
                  <a:gd name="connsiteY0-14" fmla="*/ 482600 h 641350"/>
                  <a:gd name="connsiteX1-15" fmla="*/ 63500 w 438150"/>
                  <a:gd name="connsiteY1-16" fmla="*/ 641350 h 641350"/>
                  <a:gd name="connsiteX2-17" fmla="*/ 0 w 438150"/>
                  <a:gd name="connsiteY2-18" fmla="*/ 438150 h 641350"/>
                  <a:gd name="connsiteX3-19" fmla="*/ 368300 w 438150"/>
                  <a:gd name="connsiteY3-20" fmla="*/ 0 h 641350"/>
                  <a:gd name="connsiteX4-21" fmla="*/ 438150 w 438150"/>
                  <a:gd name="connsiteY4-22" fmla="*/ 133350 h 641350"/>
                  <a:gd name="connsiteX5-23" fmla="*/ 317500 w 438150"/>
                  <a:gd name="connsiteY5-24" fmla="*/ 482600 h 641350"/>
                  <a:gd name="connsiteX0-25" fmla="*/ 317500 w 438150"/>
                  <a:gd name="connsiteY0-26" fmla="*/ 482600 h 641350"/>
                  <a:gd name="connsiteX1-27" fmla="*/ 63500 w 438150"/>
                  <a:gd name="connsiteY1-28" fmla="*/ 641350 h 641350"/>
                  <a:gd name="connsiteX2-29" fmla="*/ 0 w 438150"/>
                  <a:gd name="connsiteY2-30" fmla="*/ 438150 h 641350"/>
                  <a:gd name="connsiteX3-31" fmla="*/ 368300 w 438150"/>
                  <a:gd name="connsiteY3-32" fmla="*/ 0 h 641350"/>
                  <a:gd name="connsiteX4-33" fmla="*/ 438150 w 438150"/>
                  <a:gd name="connsiteY4-34" fmla="*/ 133350 h 641350"/>
                  <a:gd name="connsiteX5-35" fmla="*/ 317500 w 438150"/>
                  <a:gd name="connsiteY5-36" fmla="*/ 482600 h 641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38150" h="641350">
                    <a:moveTo>
                      <a:pt x="317500" y="482600"/>
                    </a:moveTo>
                    <a:lnTo>
                      <a:pt x="63500" y="641350"/>
                    </a:lnTo>
                    <a:cubicBezTo>
                      <a:pt x="45508" y="621242"/>
                      <a:pt x="2117" y="543983"/>
                      <a:pt x="0" y="438150"/>
                    </a:cubicBezTo>
                    <a:lnTo>
                      <a:pt x="368300" y="0"/>
                    </a:lnTo>
                    <a:lnTo>
                      <a:pt x="438150" y="133350"/>
                    </a:lnTo>
                    <a:cubicBezTo>
                      <a:pt x="404283" y="376767"/>
                      <a:pt x="357717" y="366183"/>
                      <a:pt x="317500" y="482600"/>
                    </a:cubicBezTo>
                    <a:close/>
                  </a:path>
                </a:pathLst>
              </a:custGeom>
              <a:gradFill flip="none" rotWithShape="1">
                <a:gsLst>
                  <a:gs pos="42000">
                    <a:srgbClr val="FF7711"/>
                  </a:gs>
                  <a:gs pos="80000">
                    <a:srgbClr val="FFAA01">
                      <a:lumMod val="98000"/>
                      <a:lumOff val="2000"/>
                    </a:srgbClr>
                  </a:gs>
                  <a:gs pos="97000">
                    <a:srgbClr val="FECE02">
                      <a:alpha val="0"/>
                    </a:srgbClr>
                  </a:gs>
                  <a:gs pos="3000">
                    <a:srgbClr val="E14D0B"/>
                  </a:gs>
                </a:gsLst>
                <a:lin ang="198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6" name="组合 23"/>
            <p:cNvGrpSpPr/>
            <p:nvPr/>
          </p:nvGrpSpPr>
          <p:grpSpPr>
            <a:xfrm>
              <a:off x="3804656" y="4310985"/>
              <a:ext cx="1720305" cy="1747483"/>
              <a:chOff x="1616752" y="4473115"/>
              <a:chExt cx="867016" cy="864096"/>
            </a:xfrm>
            <a:effectLst>
              <a:reflection blurRad="6350" stA="27000" endPos="24000" dist="50800" dir="5400000" sy="-100000" algn="bl" rotWithShape="0"/>
            </a:effectLst>
          </p:grpSpPr>
          <p:sp>
            <p:nvSpPr>
              <p:cNvPr id="44" name="椭圆 43"/>
              <p:cNvSpPr/>
              <p:nvPr/>
            </p:nvSpPr>
            <p:spPr>
              <a:xfrm>
                <a:off x="1619672" y="4473115"/>
                <a:ext cx="864096" cy="864096"/>
              </a:xfrm>
              <a:prstGeom prst="ellipse">
                <a:avLst/>
              </a:prstGeom>
              <a:gradFill flip="none" rotWithShape="1">
                <a:gsLst>
                  <a:gs pos="0">
                    <a:srgbClr val="BE1247"/>
                  </a:gs>
                  <a:gs pos="27000">
                    <a:srgbClr val="D2144F"/>
                  </a:gs>
                  <a:gs pos="66000">
                    <a:srgbClr val="BE1247">
                      <a:alpha val="69000"/>
                    </a:srgbClr>
                  </a:gs>
                  <a:gs pos="100000">
                    <a:srgbClr val="FA9496">
                      <a:alpha val="50000"/>
                    </a:srgbClr>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sp>
            <p:nvSpPr>
              <p:cNvPr id="45" name="椭圆 44"/>
              <p:cNvSpPr/>
              <p:nvPr/>
            </p:nvSpPr>
            <p:spPr>
              <a:xfrm>
                <a:off x="1616752" y="4473115"/>
                <a:ext cx="864096" cy="864096"/>
              </a:xfrm>
              <a:prstGeom prst="ellipse">
                <a:avLst/>
              </a:prstGeom>
              <a:gradFill flip="none" rotWithShape="1">
                <a:gsLst>
                  <a:gs pos="68000">
                    <a:srgbClr val="BE1247">
                      <a:alpha val="80000"/>
                    </a:srgbClr>
                  </a:gs>
                  <a:gs pos="80000">
                    <a:schemeClr val="bg1">
                      <a:alpha val="0"/>
                    </a:schemeClr>
                  </a:gs>
                  <a:gs pos="52000">
                    <a:schemeClr val="bg1">
                      <a:alpha val="0"/>
                    </a:schemeClr>
                  </a:gs>
                </a:gsLst>
                <a:path path="circle">
                  <a:fillToRect l="50000" t="50000" r="50000" b="50000"/>
                </a:path>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grpSp>
        <p:sp>
          <p:nvSpPr>
            <p:cNvPr id="37" name="TextBox 11"/>
            <p:cNvSpPr txBox="1">
              <a:spLocks noChangeArrowheads="1"/>
            </p:cNvSpPr>
            <p:nvPr/>
          </p:nvSpPr>
          <p:spPr bwMode="auto">
            <a:xfrm flipH="1">
              <a:off x="1546631" y="4929298"/>
              <a:ext cx="1426107" cy="71803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空 气</a:t>
              </a:r>
              <a:endParaRPr kumimoji="0" lang="en-US" altLang="zh-CN"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8" name="椭圆 10"/>
            <p:cNvSpPr>
              <a:spLocks noChangeArrowheads="1"/>
            </p:cNvSpPr>
            <p:nvPr/>
          </p:nvSpPr>
          <p:spPr bwMode="auto">
            <a:xfrm flipH="1" flipV="1">
              <a:off x="1857356" y="5621597"/>
              <a:ext cx="5540063" cy="1164989"/>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9" name="TextBox 11"/>
            <p:cNvSpPr txBox="1">
              <a:spLocks noChangeArrowheads="1"/>
            </p:cNvSpPr>
            <p:nvPr/>
          </p:nvSpPr>
          <p:spPr bwMode="auto">
            <a:xfrm flipH="1">
              <a:off x="3935898" y="4730691"/>
              <a:ext cx="1677196" cy="7202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粉尘云</a:t>
              </a:r>
              <a:endParaRPr kumimoji="0" lang="en-US" altLang="zh-CN"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0" name="TextBox 11"/>
            <p:cNvSpPr txBox="1">
              <a:spLocks noChangeArrowheads="1"/>
            </p:cNvSpPr>
            <p:nvPr/>
          </p:nvSpPr>
          <p:spPr bwMode="auto">
            <a:xfrm flipH="1">
              <a:off x="6427171" y="4730691"/>
              <a:ext cx="1551652" cy="7202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点火源</a:t>
              </a:r>
              <a:endParaRPr kumimoji="0" lang="en-US" altLang="zh-CN" sz="28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 name="上箭头 40"/>
            <p:cNvSpPr/>
            <p:nvPr/>
          </p:nvSpPr>
          <p:spPr>
            <a:xfrm>
              <a:off x="1789873" y="3650365"/>
              <a:ext cx="568873" cy="632919"/>
            </a:xfrm>
            <a:prstGeom prst="upArrow">
              <a:avLst>
                <a:gd name="adj1" fmla="val 66492"/>
                <a:gd name="adj2" fmla="val 5000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sp>
          <p:nvSpPr>
            <p:cNvPr id="42" name="上箭头 41"/>
            <p:cNvSpPr/>
            <p:nvPr/>
          </p:nvSpPr>
          <p:spPr>
            <a:xfrm>
              <a:off x="6858730" y="3674372"/>
              <a:ext cx="568873" cy="630737"/>
            </a:xfrm>
            <a:prstGeom prst="upArrow">
              <a:avLst>
                <a:gd name="adj1" fmla="val 66492"/>
                <a:gd name="adj2" fmla="val 50000"/>
              </a:avLst>
            </a:prstGeom>
            <a:gradFill flip="none" rotWithShape="1">
              <a:gsLst>
                <a:gs pos="18000">
                  <a:srgbClr val="119707"/>
                </a:gs>
                <a:gs pos="67000">
                  <a:srgbClr val="8AD53F"/>
                </a:gs>
                <a:gs pos="100000">
                  <a:srgbClr val="BCEB6F"/>
                </a:gs>
              </a:gsLst>
              <a:lin ang="16200000" scaled="1"/>
              <a:tileRect/>
            </a:gra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sp>
          <p:nvSpPr>
            <p:cNvPr id="43" name="上箭头 42"/>
            <p:cNvSpPr/>
            <p:nvPr/>
          </p:nvSpPr>
          <p:spPr>
            <a:xfrm>
              <a:off x="4355688" y="3643817"/>
              <a:ext cx="568873" cy="630737"/>
            </a:xfrm>
            <a:prstGeom prst="upArrow">
              <a:avLst>
                <a:gd name="adj1" fmla="val 66492"/>
                <a:gd name="adj2" fmla="val 50000"/>
              </a:avLst>
            </a:prstGeom>
            <a:gradFill flip="none" rotWithShape="1">
              <a:gsLst>
                <a:gs pos="0">
                  <a:srgbClr val="BE1247"/>
                </a:gs>
                <a:gs pos="27000">
                  <a:srgbClr val="D2144F"/>
                </a:gs>
                <a:gs pos="66000">
                  <a:srgbClr val="F87477"/>
                </a:gs>
                <a:gs pos="100000">
                  <a:srgbClr val="FA9496"/>
                </a:gs>
              </a:gsLst>
              <a:lin ang="16200000" scaled="1"/>
              <a:tileRect/>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mn-lt"/>
                <a:ea typeface="+mn-ea"/>
                <a:cs typeface="+mn-cs"/>
              </a:endParaRPr>
            </a:p>
          </p:txBody>
        </p:sp>
      </p:grpSp>
      <p:sp>
        <p:nvSpPr>
          <p:cNvPr id="78865" name="Text Box 2"/>
          <p:cNvSpPr txBox="1"/>
          <p:nvPr/>
        </p:nvSpPr>
        <p:spPr>
          <a:xfrm>
            <a:off x="500063" y="1252538"/>
            <a:ext cx="5786437"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预防燃烧爆炸</a:t>
            </a:r>
            <a:r>
              <a:rPr lang="zh-CN" altLang="en-US" sz="4000" b="1" dirty="0">
                <a:solidFill>
                  <a:schemeClr val="tx2"/>
                </a:solidFill>
                <a:latin typeface="宋体" panose="02010600030101010101" pitchFamily="2" charset="-122"/>
                <a:ea typeface="宋体" panose="02010600030101010101" pitchFamily="2" charset="-122"/>
              </a:rPr>
              <a:t>技术措施</a:t>
            </a:r>
            <a:r>
              <a:rPr lang="zh-CN" altLang="en-US" sz="4000" b="1" dirty="0">
                <a:solidFill>
                  <a:srgbClr val="FF0000"/>
                </a:solidFill>
                <a:latin typeface="宋体" panose="02010600030101010101" pitchFamily="2" charset="-122"/>
                <a:ea typeface="宋体" panose="02010600030101010101" pitchFamily="2" charset="-122"/>
              </a:rPr>
              <a:t>：</a:t>
            </a:r>
            <a:endParaRPr lang="zh-CN" altLang="zh-CN" sz="40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Text Box 3"/>
          <p:cNvSpPr txBox="1"/>
          <p:nvPr/>
        </p:nvSpPr>
        <p:spPr>
          <a:xfrm>
            <a:off x="71438" y="1643063"/>
            <a:ext cx="8572500" cy="3571875"/>
          </a:xfrm>
          <a:prstGeom prst="rect">
            <a:avLst/>
          </a:prstGeom>
          <a:noFill/>
          <a:ln w="9525">
            <a:noFill/>
          </a:ln>
        </p:spPr>
        <p:txBody>
          <a:bodyPr lIns="72000" tIns="36000" rIns="72000" bIns="36000" anchor="t" anchorCtr="0"/>
          <a:p>
            <a:pPr marL="636905" lvl="1" indent="-95250" eaLnBrk="0" hangingPunct="0">
              <a:spcBef>
                <a:spcPts val="1990"/>
              </a:spcBef>
            </a:pPr>
            <a:r>
              <a:rPr lang="zh-CN" altLang="en-US" sz="3600" dirty="0">
                <a:latin typeface="Arial" panose="020B0604020202020204" pitchFamily="34" charset="0"/>
                <a:ea typeface="宋体" panose="02010600030101010101" pitchFamily="2" charset="-122"/>
              </a:rPr>
              <a:t>  </a:t>
            </a:r>
            <a:r>
              <a:rPr lang="en-US" altLang="zh-CN" sz="3600">
                <a:latin typeface="Arial" panose="020B0604020202020204" pitchFamily="34" charset="0"/>
                <a:ea typeface="宋体" panose="02010600030101010101" pitchFamily="2" charset="-122"/>
              </a:rPr>
              <a:t>1.</a:t>
            </a:r>
            <a:r>
              <a:rPr lang="zh-CN" altLang="en-US" sz="3600" dirty="0">
                <a:latin typeface="Arial" panose="020B0604020202020204" pitchFamily="34" charset="0"/>
                <a:ea typeface="宋体" panose="02010600030101010101" pitchFamily="2" charset="-122"/>
              </a:rPr>
              <a:t> 将生产铝、镁粉的装置、容器、管道等尽量做成</a:t>
            </a:r>
            <a:r>
              <a:rPr lang="zh-CN" altLang="en-US" sz="3600" b="1" i="1" u="sng" dirty="0">
                <a:solidFill>
                  <a:srgbClr val="F70309"/>
                </a:solidFill>
                <a:latin typeface="Arial" panose="020B0604020202020204" pitchFamily="34" charset="0"/>
                <a:ea typeface="宋体" panose="02010600030101010101" pitchFamily="2" charset="-122"/>
              </a:rPr>
              <a:t>密闭系统</a:t>
            </a:r>
            <a:r>
              <a:rPr lang="zh-CN" altLang="en-US" sz="3600" dirty="0">
                <a:latin typeface="Arial" panose="020B0604020202020204" pitchFamily="34" charset="0"/>
                <a:ea typeface="宋体" panose="02010600030101010101" pitchFamily="2" charset="-122"/>
              </a:rPr>
              <a:t>，使用氮等</a:t>
            </a:r>
            <a:r>
              <a:rPr lang="zh-CN" altLang="en-US" sz="3600" b="1" i="1" u="sng" dirty="0">
                <a:solidFill>
                  <a:srgbClr val="F70309"/>
                </a:solidFill>
                <a:latin typeface="Arial" panose="020B0604020202020204" pitchFamily="34" charset="0"/>
                <a:ea typeface="宋体" panose="02010600030101010101" pitchFamily="2" charset="-122"/>
              </a:rPr>
              <a:t>惰性</a:t>
            </a:r>
            <a:r>
              <a:rPr lang="zh-CN" altLang="en-US" sz="3600" dirty="0">
                <a:latin typeface="Arial" panose="020B0604020202020204" pitchFamily="34" charset="0"/>
                <a:ea typeface="宋体" panose="02010600030101010101" pitchFamily="2" charset="-122"/>
              </a:rPr>
              <a:t>气体进行保护，避免粉碎后具有新鲜表面的粉粒与氧气发生急剧反应而导致自燃或爆炸。利用氧气表对生产粉末的系统进行</a:t>
            </a:r>
            <a:r>
              <a:rPr lang="zh-CN" altLang="en-US" sz="3600" b="1" i="1" u="sng" dirty="0">
                <a:solidFill>
                  <a:srgbClr val="F70309"/>
                </a:solidFill>
                <a:latin typeface="Arial" panose="020B0604020202020204" pitchFamily="34" charset="0"/>
                <a:ea typeface="宋体" panose="02010600030101010101" pitchFamily="2" charset="-122"/>
              </a:rPr>
              <a:t>氧气含量检测</a:t>
            </a:r>
            <a:r>
              <a:rPr lang="zh-CN" altLang="en-US" sz="3600" dirty="0">
                <a:latin typeface="Arial" panose="020B0604020202020204" pitchFamily="34" charset="0"/>
                <a:ea typeface="宋体" panose="02010600030101010101" pitchFamily="2" charset="-122"/>
              </a:rPr>
              <a:t>，定期对系统的氧气浓度进行分析等检测手段保证系统的安全。</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2"/>
          <p:cNvSpPr txBox="1"/>
          <p:nvPr/>
        </p:nvSpPr>
        <p:spPr>
          <a:xfrm>
            <a:off x="539750" y="1268413"/>
            <a:ext cx="151765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燃烧</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1266" name="Text Box 3"/>
          <p:cNvSpPr txBox="1"/>
          <p:nvPr/>
        </p:nvSpPr>
        <p:spPr>
          <a:xfrm>
            <a:off x="250825" y="2636838"/>
            <a:ext cx="8497888" cy="2987675"/>
          </a:xfrm>
          <a:prstGeom prst="rect">
            <a:avLst/>
          </a:prstGeom>
          <a:noFill/>
          <a:ln w="9525">
            <a:noFill/>
          </a:ln>
        </p:spPr>
        <p:txBody>
          <a:bodyPr lIns="72000" tIns="36000" rIns="72000" bIns="36000" anchor="t" anchorCtr="0"/>
          <a:p>
            <a:pPr marL="636905" lvl="1" indent="-95250" eaLnBrk="0" hangingPunct="0">
              <a:lnSpc>
                <a:spcPct val="90000"/>
              </a:lnSpc>
              <a:spcBef>
                <a:spcPts val="1990"/>
              </a:spcBef>
            </a:pPr>
            <a:r>
              <a:rPr lang="zh-CN" altLang="en-US" sz="2800" b="1" dirty="0">
                <a:latin typeface="Times New Roman" panose="02020603050405020304" pitchFamily="18" charset="0"/>
                <a:ea typeface="仿宋_GB2312" pitchFamily="49" charset="-122"/>
              </a:rPr>
              <a:t>什么是燃烧？</a:t>
            </a:r>
            <a:endParaRPr lang="zh-CN" altLang="en-US" sz="2800" dirty="0">
              <a:latin typeface="Arial" panose="020B0604020202020204" pitchFamily="34" charset="0"/>
              <a:ea typeface="宋体" panose="02010600030101010101" pitchFamily="2" charset="-122"/>
            </a:endParaRPr>
          </a:p>
          <a:p>
            <a:pPr marL="636905" lvl="1" indent="-95250" eaLnBrk="0" hangingPunct="0">
              <a:lnSpc>
                <a:spcPct val="90000"/>
              </a:lnSpc>
              <a:spcBef>
                <a:spcPts val="1725"/>
              </a:spcBef>
            </a:pPr>
            <a:r>
              <a:rPr lang="zh-CN" altLang="en-US" sz="2800" b="1" dirty="0">
                <a:latin typeface="Times New Roman" panose="02020603050405020304" pitchFamily="18" charset="0"/>
                <a:ea typeface="宋体" panose="02010600030101010101" pitchFamily="2" charset="-122"/>
              </a:rPr>
              <a:t>燃烧是一种放热发光的氧化反应现象。</a:t>
            </a:r>
            <a:endParaRPr lang="zh-CN" altLang="en-US" sz="2800" b="1" dirty="0">
              <a:latin typeface="Times New Roman" panose="02020603050405020304" pitchFamily="18" charset="0"/>
              <a:ea typeface="宋体" panose="02010600030101010101" pitchFamily="2" charset="-122"/>
            </a:endParaRPr>
          </a:p>
          <a:p>
            <a:pPr marL="636905" lvl="1" indent="-95250" eaLnBrk="0" hangingPunct="0">
              <a:lnSpc>
                <a:spcPct val="90000"/>
              </a:lnSpc>
              <a:spcBef>
                <a:spcPts val="1725"/>
              </a:spcBef>
            </a:pPr>
            <a:r>
              <a:rPr lang="zh-CN" altLang="en-US" sz="2800" b="1" dirty="0">
                <a:latin typeface="Times New Roman" panose="02020603050405020304" pitchFamily="18" charset="0"/>
                <a:ea typeface="宋体" panose="02010600030101010101" pitchFamily="2" charset="-122"/>
              </a:rPr>
              <a:t>例如：</a:t>
            </a:r>
            <a:r>
              <a:rPr lang="zh-CN" altLang="zh-CN" sz="2800" b="1" dirty="0">
                <a:latin typeface="Times New Roman" panose="02020603050405020304" pitchFamily="18" charset="0"/>
                <a:ea typeface="宋体" panose="02010600030101010101" pitchFamily="2" charset="-122"/>
              </a:rPr>
              <a:t>2H</a:t>
            </a:r>
            <a:r>
              <a:rPr lang="zh-CN" altLang="zh-CN" sz="2800" b="1" baseline="-25000"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ea typeface="宋体" panose="02010600030101010101" pitchFamily="2" charset="-122"/>
              </a:rPr>
              <a:t>+O</a:t>
            </a:r>
            <a:r>
              <a:rPr lang="zh-CN" altLang="zh-CN" sz="2800" b="1" baseline="-25000"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ea typeface="宋体" panose="02010600030101010101" pitchFamily="2" charset="-122"/>
              </a:rPr>
              <a:t>              2H</a:t>
            </a:r>
            <a:r>
              <a:rPr lang="zh-CN" altLang="zh-CN" sz="2800" b="1" baseline="-25000"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ea typeface="宋体" panose="02010600030101010101" pitchFamily="2" charset="-122"/>
              </a:rPr>
              <a:t>O+Q</a:t>
            </a:r>
            <a:endParaRPr lang="zh-CN" altLang="zh-CN" sz="2800" b="1" dirty="0">
              <a:latin typeface="Times New Roman" panose="02020603050405020304" pitchFamily="18" charset="0"/>
              <a:ea typeface="宋体" panose="02010600030101010101" pitchFamily="2" charset="-122"/>
            </a:endParaRPr>
          </a:p>
          <a:p>
            <a:pPr marL="636905" lvl="1" indent="-95250" eaLnBrk="0" hangingPunct="0">
              <a:lnSpc>
                <a:spcPct val="90000"/>
              </a:lnSpc>
              <a:spcBef>
                <a:spcPts val="1725"/>
              </a:spcBef>
            </a:pPr>
            <a:r>
              <a:rPr lang="zh-CN" altLang="en-US" sz="2800" b="1" dirty="0">
                <a:latin typeface="Times New Roman" panose="02020603050405020304" pitchFamily="18" charset="0"/>
                <a:ea typeface="宋体" panose="02010600030101010101" pitchFamily="2" charset="-122"/>
              </a:rPr>
              <a:t>物质与空气中的氧所进行的氧化反应是最普遍的，是发生燃烧和爆炸的最主要原因。</a:t>
            </a:r>
            <a:endParaRPr lang="zh-CN" altLang="en-US" sz="2800" dirty="0">
              <a:latin typeface="Arial" panose="020B0604020202020204" pitchFamily="34" charset="0"/>
              <a:ea typeface="宋体" panose="02010600030101010101" pitchFamily="2" charset="-122"/>
            </a:endParaRPr>
          </a:p>
        </p:txBody>
      </p:sp>
      <p:sp>
        <p:nvSpPr>
          <p:cNvPr id="11267" name="Line 4"/>
          <p:cNvSpPr/>
          <p:nvPr/>
        </p:nvSpPr>
        <p:spPr>
          <a:xfrm>
            <a:off x="3132138" y="4076700"/>
            <a:ext cx="1081087" cy="0"/>
          </a:xfrm>
          <a:prstGeom prst="line">
            <a:avLst/>
          </a:prstGeom>
          <a:ln w="9525" cap="flat" cmpd="sng">
            <a:solidFill>
              <a:schemeClr val="tx1"/>
            </a:solidFill>
            <a:prstDash val="solid"/>
            <a:round/>
            <a:headEnd type="none" w="med" len="med"/>
            <a:tailEnd type="triangle" w="med" len="med"/>
          </a:ln>
        </p:spPr>
      </p:sp>
      <p:pic>
        <p:nvPicPr>
          <p:cNvPr id="11268" name="Picture 5" descr="timg"/>
          <p:cNvPicPr>
            <a:picLocks noChangeAspect="1"/>
          </p:cNvPicPr>
          <p:nvPr/>
        </p:nvPicPr>
        <p:blipFill>
          <a:blip r:embed="rId1"/>
          <a:stretch>
            <a:fillRect/>
          </a:stretch>
        </p:blipFill>
        <p:spPr>
          <a:xfrm>
            <a:off x="5364163" y="1341438"/>
            <a:ext cx="2857500" cy="1836737"/>
          </a:xfrm>
          <a:prstGeom prst="rect">
            <a:avLst/>
          </a:prstGeom>
          <a:noFill/>
          <a:ln w="9525">
            <a:noFill/>
          </a:ln>
        </p:spPr>
      </p:pic>
      <p:sp>
        <p:nvSpPr>
          <p:cNvPr id="11269" name="Text Box 2"/>
          <p:cNvSpPr txBox="1"/>
          <p:nvPr/>
        </p:nvSpPr>
        <p:spPr>
          <a:xfrm>
            <a:off x="611188" y="5734050"/>
            <a:ext cx="151765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火灾</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1270" name="矩形 7175"/>
          <p:cNvSpPr/>
          <p:nvPr/>
        </p:nvSpPr>
        <p:spPr>
          <a:xfrm>
            <a:off x="2484438" y="5805488"/>
            <a:ext cx="3756025" cy="519112"/>
          </a:xfrm>
          <a:prstGeom prst="rect">
            <a:avLst/>
          </a:prstGeom>
          <a:noFill/>
          <a:ln w="9525">
            <a:noFill/>
          </a:ln>
        </p:spPr>
        <p:txBody>
          <a:bodyPr wrap="none" anchor="t" anchorCtr="0">
            <a:spAutoFit/>
          </a:bodyPr>
          <a:p>
            <a:pPr eaLnBrk="0" hangingPunct="0"/>
            <a:r>
              <a:rPr lang="zh-CN" altLang="en-US" sz="2800" b="1" dirty="0">
                <a:latin typeface="Times New Roman" panose="02020603050405020304" pitchFamily="18" charset="0"/>
                <a:ea typeface="宋体" panose="02010600030101010101" pitchFamily="2" charset="-122"/>
              </a:rPr>
              <a:t>泛指失去控制的燃烧。</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 Box 3"/>
          <p:cNvSpPr txBox="1"/>
          <p:nvPr/>
        </p:nvSpPr>
        <p:spPr>
          <a:xfrm>
            <a:off x="357188" y="1857375"/>
            <a:ext cx="8215312" cy="3571875"/>
          </a:xfrm>
          <a:prstGeom prst="rect">
            <a:avLst/>
          </a:prstGeom>
          <a:noFill/>
          <a:ln w="9525">
            <a:noFill/>
          </a:ln>
        </p:spPr>
        <p:txBody>
          <a:bodyPr lIns="72000" tIns="36000" rIns="72000" bIns="36000" anchor="t" anchorCtr="0"/>
          <a:p>
            <a:pPr marL="636905" lvl="1" indent="-95250" eaLnBrk="0" hangingPunct="0">
              <a:spcBef>
                <a:spcPts val="1990"/>
              </a:spcBef>
            </a:pPr>
            <a:r>
              <a:rPr lang="zh-CN" altLang="en-US" sz="3600" dirty="0">
                <a:latin typeface="Arial" panose="020B0604020202020204" pitchFamily="34" charset="0"/>
                <a:ea typeface="宋体" panose="02010600030101010101" pitchFamily="2" charset="-122"/>
              </a:rPr>
              <a:t>   </a:t>
            </a:r>
            <a:r>
              <a:rPr lang="en-US" altLang="zh-CN" sz="3600">
                <a:latin typeface="Arial" panose="020B0604020202020204" pitchFamily="34" charset="0"/>
                <a:ea typeface="宋体" panose="02010600030101010101" pitchFamily="2" charset="-122"/>
              </a:rPr>
              <a:t>2.</a:t>
            </a:r>
            <a:r>
              <a:rPr lang="zh-CN" altLang="en-US" sz="3600" dirty="0">
                <a:latin typeface="Arial" panose="020B0604020202020204" pitchFamily="34" charset="0"/>
                <a:ea typeface="宋体" panose="02010600030101010101" pitchFamily="2" charset="-122"/>
              </a:rPr>
              <a:t>消除点火源。使用</a:t>
            </a:r>
            <a:r>
              <a:rPr lang="zh-CN" altLang="en-US" sz="3600" b="1" i="1" u="sng" dirty="0">
                <a:solidFill>
                  <a:srgbClr val="F70309"/>
                </a:solidFill>
                <a:latin typeface="Arial" panose="020B0604020202020204" pitchFamily="34" charset="0"/>
                <a:ea typeface="宋体" panose="02010600030101010101" pitchFamily="2" charset="-122"/>
              </a:rPr>
              <a:t>防爆</a:t>
            </a:r>
            <a:r>
              <a:rPr lang="zh-CN" altLang="en-US" sz="3600" dirty="0">
                <a:latin typeface="Arial" panose="020B0604020202020204" pitchFamily="34" charset="0"/>
                <a:ea typeface="宋体" panose="02010600030101010101" pitchFamily="2" charset="-122"/>
              </a:rPr>
              <a:t>的电气设备；防止</a:t>
            </a:r>
            <a:r>
              <a:rPr lang="zh-CN" altLang="en-US" sz="3600" b="1" i="1" u="sng" dirty="0">
                <a:solidFill>
                  <a:srgbClr val="F70309"/>
                </a:solidFill>
                <a:latin typeface="Arial" panose="020B0604020202020204" pitchFamily="34" charset="0"/>
                <a:ea typeface="宋体" panose="02010600030101010101" pitchFamily="2" charset="-122"/>
              </a:rPr>
              <a:t>静电蓄积</a:t>
            </a:r>
            <a:r>
              <a:rPr lang="zh-CN" altLang="en-US" sz="3600" dirty="0">
                <a:latin typeface="Arial" panose="020B0604020202020204" pitchFamily="34" charset="0"/>
                <a:ea typeface="宋体" panose="02010600030101010101" pitchFamily="2" charset="-122"/>
              </a:rPr>
              <a:t>；使加热器等保持</a:t>
            </a:r>
            <a:r>
              <a:rPr lang="zh-CN" altLang="en-US" sz="3600" b="1" i="1" u="sng" dirty="0">
                <a:solidFill>
                  <a:srgbClr val="F70309"/>
                </a:solidFill>
                <a:latin typeface="Arial" panose="020B0604020202020204" pitchFamily="34" charset="0"/>
                <a:ea typeface="宋体" panose="02010600030101010101" pitchFamily="2" charset="-122"/>
              </a:rPr>
              <a:t>低温</a:t>
            </a:r>
            <a:r>
              <a:rPr lang="zh-CN" altLang="en-US" sz="3600" dirty="0">
                <a:latin typeface="Arial" panose="020B0604020202020204" pitchFamily="34" charset="0"/>
                <a:ea typeface="宋体" panose="02010600030101010101" pitchFamily="2" charset="-122"/>
              </a:rPr>
              <a:t>；防止机械，特别是传动部分，由于摩擦、撞击、故障等原因而产生</a:t>
            </a:r>
            <a:r>
              <a:rPr lang="zh-CN" altLang="en-US" sz="3600" b="1" i="1" u="sng" dirty="0">
                <a:solidFill>
                  <a:srgbClr val="F70309"/>
                </a:solidFill>
                <a:latin typeface="Arial" panose="020B0604020202020204" pitchFamily="34" charset="0"/>
                <a:ea typeface="宋体" panose="02010600030101010101" pitchFamily="2" charset="-122"/>
              </a:rPr>
              <a:t>火花或异常的高温</a:t>
            </a:r>
            <a:r>
              <a:rPr lang="zh-CN" altLang="en-US" sz="3600" dirty="0">
                <a:latin typeface="Arial" panose="020B0604020202020204" pitchFamily="34" charset="0"/>
                <a:ea typeface="宋体" panose="02010600030101010101" pitchFamily="2" charset="-122"/>
              </a:rPr>
              <a:t>；使用有色金属手工具以防止产生</a:t>
            </a:r>
            <a:r>
              <a:rPr lang="zh-CN" altLang="en-US" sz="3600" b="1" i="1" u="sng" dirty="0">
                <a:solidFill>
                  <a:srgbClr val="F70309"/>
                </a:solidFill>
                <a:latin typeface="Arial" panose="020B0604020202020204" pitchFamily="34" charset="0"/>
                <a:ea typeface="宋体" panose="02010600030101010101" pitchFamily="2" charset="-122"/>
              </a:rPr>
              <a:t>摩擦火花或撞击火花</a:t>
            </a:r>
            <a:r>
              <a:rPr lang="zh-CN" altLang="en-US" sz="3600" dirty="0">
                <a:latin typeface="Arial" panose="020B0604020202020204" pitchFamily="34" charset="0"/>
                <a:ea typeface="宋体" panose="02010600030101010101" pitchFamily="2" charset="-122"/>
              </a:rPr>
              <a:t>。</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split orient="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Text Box 3"/>
          <p:cNvSpPr txBox="1"/>
          <p:nvPr/>
        </p:nvSpPr>
        <p:spPr>
          <a:xfrm>
            <a:off x="857250" y="2000250"/>
            <a:ext cx="7215188" cy="1857375"/>
          </a:xfrm>
          <a:prstGeom prst="rect">
            <a:avLst/>
          </a:prstGeom>
          <a:noFill/>
          <a:ln w="9525">
            <a:noFill/>
          </a:ln>
        </p:spPr>
        <p:txBody>
          <a:bodyPr lIns="72000" tIns="36000" rIns="72000" bIns="36000" anchor="t" anchorCtr="0"/>
          <a:p>
            <a:pPr marL="636905" lvl="1" indent="-95250" eaLnBrk="0" hangingPunct="0">
              <a:lnSpc>
                <a:spcPct val="150000"/>
              </a:lnSpc>
              <a:spcBef>
                <a:spcPts val="1990"/>
              </a:spcBef>
            </a:pPr>
            <a:r>
              <a:rPr lang="en-US" altLang="zh-CN" sz="3600">
                <a:latin typeface="Arial" panose="020B0604020202020204" pitchFamily="34" charset="0"/>
                <a:ea typeface="宋体" panose="02010600030101010101" pitchFamily="2" charset="-122"/>
              </a:rPr>
              <a:t>3.</a:t>
            </a:r>
            <a:r>
              <a:rPr lang="zh-CN" altLang="en-US" sz="3600" dirty="0">
                <a:latin typeface="Arial" panose="020B0604020202020204" pitchFamily="34" charset="0"/>
                <a:ea typeface="宋体" panose="02010600030101010101" pitchFamily="2" charset="-122"/>
              </a:rPr>
              <a:t>在危险部位设置自动的</a:t>
            </a:r>
            <a:r>
              <a:rPr lang="zh-CN" altLang="en-US" sz="3600" b="1" i="1" u="sng" dirty="0">
                <a:solidFill>
                  <a:srgbClr val="F70309"/>
                </a:solidFill>
                <a:latin typeface="Arial" panose="020B0604020202020204" pitchFamily="34" charset="0"/>
                <a:ea typeface="宋体" panose="02010600030101010101" pitchFamily="2" charset="-122"/>
              </a:rPr>
              <a:t>烟感器</a:t>
            </a:r>
            <a:r>
              <a:rPr lang="zh-CN" altLang="en-US" sz="3600" dirty="0">
                <a:latin typeface="Arial" panose="020B0604020202020204" pitchFamily="34" charset="0"/>
                <a:ea typeface="宋体" panose="02010600030101010101" pitchFamily="2" charset="-122"/>
              </a:rPr>
              <a:t>或</a:t>
            </a:r>
            <a:r>
              <a:rPr lang="zh-CN" altLang="en-US" sz="3600" b="1" i="1" u="sng" dirty="0">
                <a:solidFill>
                  <a:srgbClr val="F70309"/>
                </a:solidFill>
                <a:latin typeface="Arial" panose="020B0604020202020204" pitchFamily="34" charset="0"/>
                <a:ea typeface="宋体" panose="02010600030101010101" pitchFamily="2" charset="-122"/>
              </a:rPr>
              <a:t>爆炸抑制装置</a:t>
            </a:r>
            <a:r>
              <a:rPr lang="zh-CN" altLang="en-US" sz="3600" dirty="0">
                <a:latin typeface="Arial" panose="020B0604020202020204" pitchFamily="34" charset="0"/>
                <a:ea typeface="宋体" panose="02010600030101010101" pitchFamily="2" charset="-122"/>
              </a:rPr>
              <a:t>，万一发生燃烧爆炸，可早期检知，早期抑制。</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 Box 3"/>
          <p:cNvSpPr txBox="1"/>
          <p:nvPr/>
        </p:nvSpPr>
        <p:spPr>
          <a:xfrm>
            <a:off x="285750" y="1357313"/>
            <a:ext cx="8286750" cy="4357687"/>
          </a:xfrm>
          <a:prstGeom prst="rect">
            <a:avLst/>
          </a:prstGeom>
          <a:noFill/>
          <a:ln w="9525">
            <a:noFill/>
          </a:ln>
        </p:spPr>
        <p:txBody>
          <a:bodyPr lIns="72000" tIns="36000" rIns="72000" bIns="36000" anchor="t" anchorCtr="0"/>
          <a:p>
            <a:pPr marL="636905" lvl="1" indent="-95250" eaLnBrk="0" hangingPunct="0">
              <a:spcBef>
                <a:spcPts val="1990"/>
              </a:spcBef>
            </a:pPr>
            <a:r>
              <a:rPr lang="en-US" altLang="zh-CN" sz="3600">
                <a:latin typeface="Arial" panose="020B0604020202020204" pitchFamily="34" charset="0"/>
                <a:ea typeface="宋体" panose="02010600030101010101" pitchFamily="2" charset="-122"/>
              </a:rPr>
              <a:t>4.</a:t>
            </a:r>
            <a:r>
              <a:rPr lang="zh-CN" altLang="en-US" sz="3600" dirty="0">
                <a:latin typeface="Arial" panose="020B0604020202020204" pitchFamily="34" charset="0"/>
                <a:ea typeface="宋体" panose="02010600030101010101" pitchFamily="2" charset="-122"/>
              </a:rPr>
              <a:t>为避免设备、管道、容器等在发生爆炸时受到严重破坏，</a:t>
            </a:r>
            <a:r>
              <a:rPr lang="zh-CN" altLang="en-US" sz="3600" b="1" i="1" u="sng" dirty="0">
                <a:solidFill>
                  <a:srgbClr val="F70309"/>
                </a:solidFill>
                <a:latin typeface="Arial" panose="020B0604020202020204" pitchFamily="34" charset="0"/>
                <a:ea typeface="宋体" panose="02010600030101010101" pitchFamily="2" charset="-122"/>
              </a:rPr>
              <a:t>设置泄压孔</a:t>
            </a:r>
            <a:r>
              <a:rPr lang="zh-CN" altLang="en-US" sz="3600" dirty="0">
                <a:latin typeface="Arial" panose="020B0604020202020204" pitchFamily="34" charset="0"/>
                <a:ea typeface="宋体" panose="02010600030101010101" pitchFamily="2" charset="-122"/>
              </a:rPr>
              <a:t>。这个方法简便易行，但因在出事故时火焰、烟、未燃粉尘从泄压孔大量涌出，即使设备等未遭破坏，其周围也会受到相当大的损害。因此要慎重选择</a:t>
            </a:r>
            <a:r>
              <a:rPr lang="zh-CN" altLang="en-US" sz="3600" b="1" i="1" u="sng" dirty="0">
                <a:solidFill>
                  <a:srgbClr val="F70309"/>
                </a:solidFill>
                <a:latin typeface="Arial" panose="020B0604020202020204" pitchFamily="34" charset="0"/>
                <a:ea typeface="宋体" panose="02010600030101010101" pitchFamily="2" charset="-122"/>
              </a:rPr>
              <a:t>泄压孔位置</a:t>
            </a:r>
            <a:r>
              <a:rPr lang="zh-CN" altLang="en-US" sz="3600" dirty="0">
                <a:latin typeface="Arial" panose="020B0604020202020204" pitchFamily="34" charset="0"/>
                <a:ea typeface="宋体" panose="02010600030101010101" pitchFamily="2" charset="-122"/>
              </a:rPr>
              <a:t>，采取避免损害扩大的措施。</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Text Box 3"/>
          <p:cNvSpPr txBox="1"/>
          <p:nvPr/>
        </p:nvSpPr>
        <p:spPr>
          <a:xfrm>
            <a:off x="357188" y="1428750"/>
            <a:ext cx="7929562" cy="4357688"/>
          </a:xfrm>
          <a:prstGeom prst="rect">
            <a:avLst/>
          </a:prstGeom>
          <a:noFill/>
          <a:ln w="9525">
            <a:noFill/>
          </a:ln>
        </p:spPr>
        <p:txBody>
          <a:bodyPr lIns="72000" tIns="36000" rIns="72000" bIns="36000" anchor="t" anchorCtr="0"/>
          <a:p>
            <a:pPr marL="636905" lvl="1" indent="-95250" eaLnBrk="0" hangingPunct="0">
              <a:lnSpc>
                <a:spcPts val="7000"/>
              </a:lnSpc>
              <a:spcBef>
                <a:spcPts val="1990"/>
              </a:spcBef>
            </a:pPr>
            <a:r>
              <a:rPr lang="en-US" altLang="zh-CN" sz="3600">
                <a:latin typeface="Arial" panose="020B0604020202020204" pitchFamily="34" charset="0"/>
                <a:ea typeface="宋体" panose="02010600030101010101" pitchFamily="2" charset="-122"/>
              </a:rPr>
              <a:t>5.</a:t>
            </a:r>
            <a:r>
              <a:rPr lang="zh-CN" altLang="en-US" sz="3600" dirty="0">
                <a:latin typeface="Arial" panose="020B0604020202020204" pitchFamily="34" charset="0"/>
                <a:ea typeface="宋体" panose="02010600030101010101" pitchFamily="2" charset="-122"/>
              </a:rPr>
              <a:t>可以加大设备本身的</a:t>
            </a:r>
            <a:r>
              <a:rPr lang="zh-CN" altLang="en-US" sz="3600" b="1" i="1" u="sng" dirty="0">
                <a:solidFill>
                  <a:srgbClr val="F70309"/>
                </a:solidFill>
                <a:latin typeface="Arial" panose="020B0604020202020204" pitchFamily="34" charset="0"/>
                <a:ea typeface="宋体" panose="02010600030101010101" pitchFamily="2" charset="-122"/>
              </a:rPr>
              <a:t>强度</a:t>
            </a:r>
            <a:r>
              <a:rPr lang="zh-CN" altLang="en-US" sz="3600" dirty="0">
                <a:latin typeface="Arial" panose="020B0604020202020204" pitchFamily="34" charset="0"/>
                <a:ea typeface="宋体" panose="02010600030101010101" pitchFamily="2" charset="-122"/>
              </a:rPr>
              <a:t>或设置</a:t>
            </a:r>
            <a:r>
              <a:rPr lang="zh-CN" altLang="en-US" sz="3600" b="1" i="1" u="sng" dirty="0">
                <a:solidFill>
                  <a:srgbClr val="F70309"/>
                </a:solidFill>
                <a:latin typeface="Arial" panose="020B0604020202020204" pitchFamily="34" charset="0"/>
                <a:ea typeface="宋体" panose="02010600030101010101" pitchFamily="2" charset="-122"/>
              </a:rPr>
              <a:t>防爆墙</a:t>
            </a:r>
            <a:r>
              <a:rPr lang="zh-CN" altLang="en-US" sz="3600" dirty="0">
                <a:latin typeface="Arial" panose="020B0604020202020204" pitchFamily="34" charset="0"/>
                <a:ea typeface="宋体" panose="02010600030101010101" pitchFamily="2" charset="-122"/>
              </a:rPr>
              <a:t>，把爆炸封在里面，防止放出火焰和烟伤及其它建筑物、人员或设备。</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Text Box 3"/>
          <p:cNvSpPr txBox="1"/>
          <p:nvPr/>
        </p:nvSpPr>
        <p:spPr>
          <a:xfrm>
            <a:off x="285750" y="1214438"/>
            <a:ext cx="8286750" cy="5072062"/>
          </a:xfrm>
          <a:prstGeom prst="rect">
            <a:avLst/>
          </a:prstGeom>
          <a:noFill/>
          <a:ln w="9525">
            <a:noFill/>
          </a:ln>
        </p:spPr>
        <p:txBody>
          <a:bodyPr lIns="72000" tIns="36000" rIns="72000" bIns="36000" anchor="t" anchorCtr="0"/>
          <a:p>
            <a:pPr marL="636905" lvl="1" indent="-95250" eaLnBrk="0" hangingPunct="0">
              <a:lnSpc>
                <a:spcPct val="150000"/>
              </a:lnSpc>
              <a:spcBef>
                <a:spcPts val="1990"/>
              </a:spcBef>
            </a:pPr>
            <a:r>
              <a:rPr lang="en-US" altLang="zh-CN" sz="3600">
                <a:latin typeface="Arial" panose="020B0604020202020204" pitchFamily="34" charset="0"/>
                <a:ea typeface="宋体" panose="02010600030101010101" pitchFamily="2" charset="-122"/>
              </a:rPr>
              <a:t>6.</a:t>
            </a:r>
            <a:r>
              <a:rPr lang="zh-CN" altLang="en-US" sz="3600" dirty="0">
                <a:latin typeface="Arial" panose="020B0604020202020204" pitchFamily="34" charset="0"/>
                <a:ea typeface="宋体" panose="02010600030101010101" pitchFamily="2" charset="-122"/>
              </a:rPr>
              <a:t>要</a:t>
            </a:r>
            <a:r>
              <a:rPr lang="zh-CN" altLang="en-US" sz="3600" b="1" i="1" u="sng" dirty="0">
                <a:solidFill>
                  <a:srgbClr val="F70309"/>
                </a:solidFill>
                <a:latin typeface="Arial" panose="020B0604020202020204" pitchFamily="34" charset="0"/>
                <a:ea typeface="宋体" panose="02010600030101010101" pitchFamily="2" charset="-122"/>
              </a:rPr>
              <a:t>防止积尘</a:t>
            </a:r>
            <a:r>
              <a:rPr lang="zh-CN" altLang="en-US" sz="3600" dirty="0">
                <a:latin typeface="Arial" panose="020B0604020202020204" pitchFamily="34" charset="0"/>
                <a:ea typeface="宋体" panose="02010600030101010101" pitchFamily="2" charset="-122"/>
              </a:rPr>
              <a:t>：一是除尘设备的处理风量必须略大于其配套主机所有机台排风机的风量总和，使输出管网系统在运行时处于</a:t>
            </a:r>
            <a:r>
              <a:rPr lang="zh-CN" altLang="en-US" sz="3600" b="1" i="1" u="sng" dirty="0">
                <a:solidFill>
                  <a:srgbClr val="F70309"/>
                </a:solidFill>
                <a:latin typeface="Arial" panose="020B0604020202020204" pitchFamily="34" charset="0"/>
                <a:ea typeface="宋体" panose="02010600030101010101" pitchFamily="2" charset="-122"/>
              </a:rPr>
              <a:t>负压</a:t>
            </a:r>
            <a:r>
              <a:rPr lang="zh-CN" altLang="en-US" sz="3600" dirty="0">
                <a:latin typeface="Arial" panose="020B0604020202020204" pitchFamily="34" charset="0"/>
                <a:ea typeface="宋体" panose="02010600030101010101" pitchFamily="2" charset="-122"/>
              </a:rPr>
              <a:t>状态；二是建筑物穿管处应密封，防止</a:t>
            </a:r>
            <a:r>
              <a:rPr lang="zh-CN" altLang="en-US" sz="3600" b="1" i="1" u="sng" dirty="0">
                <a:solidFill>
                  <a:srgbClr val="F70309"/>
                </a:solidFill>
                <a:latin typeface="Arial" panose="020B0604020202020204" pitchFamily="34" charset="0"/>
                <a:ea typeface="宋体" panose="02010600030101010101" pitchFamily="2" charset="-122"/>
              </a:rPr>
              <a:t>积尘二次飞扬</a:t>
            </a:r>
            <a:r>
              <a:rPr lang="zh-CN" altLang="en-US" sz="3600" dirty="0">
                <a:latin typeface="Arial" panose="020B0604020202020204" pitchFamily="34" charset="0"/>
                <a:ea typeface="宋体" panose="02010600030101010101" pitchFamily="2" charset="-122"/>
              </a:rPr>
              <a:t>。</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Text Box 3"/>
          <p:cNvSpPr txBox="1"/>
          <p:nvPr/>
        </p:nvSpPr>
        <p:spPr>
          <a:xfrm>
            <a:off x="0" y="836613"/>
            <a:ext cx="8572500" cy="2428875"/>
          </a:xfrm>
          <a:prstGeom prst="rect">
            <a:avLst/>
          </a:prstGeom>
          <a:noFill/>
          <a:ln w="9525">
            <a:noFill/>
          </a:ln>
        </p:spPr>
        <p:txBody>
          <a:bodyPr lIns="72000" tIns="36000" rIns="72000" bIns="36000" anchor="t" anchorCtr="0"/>
          <a:p>
            <a:pPr marL="636905" lvl="1" indent="-95250" eaLnBrk="0" hangingPunct="0">
              <a:lnSpc>
                <a:spcPct val="150000"/>
              </a:lnSpc>
              <a:spcBef>
                <a:spcPts val="1990"/>
              </a:spcBef>
            </a:pPr>
            <a:r>
              <a:rPr lang="en-US" altLang="zh-CN" sz="3600">
                <a:latin typeface="Arial" panose="020B0604020202020204" pitchFamily="34" charset="0"/>
                <a:ea typeface="宋体" panose="02010600030101010101" pitchFamily="2" charset="-122"/>
              </a:rPr>
              <a:t>7.</a:t>
            </a:r>
            <a:r>
              <a:rPr lang="zh-CN" altLang="en-US" sz="3600" dirty="0">
                <a:latin typeface="Arial" panose="020B0604020202020204" pitchFamily="34" charset="0"/>
                <a:ea typeface="宋体" panose="02010600030101010101" pitchFamily="2" charset="-122"/>
              </a:rPr>
              <a:t>严禁与其他厂房设在</a:t>
            </a:r>
            <a:r>
              <a:rPr lang="zh-CN" altLang="en-US" sz="3600" b="1" i="1" u="sng" dirty="0">
                <a:solidFill>
                  <a:srgbClr val="F70309"/>
                </a:solidFill>
                <a:latin typeface="Arial" panose="020B0604020202020204" pitchFamily="34" charset="0"/>
                <a:ea typeface="宋体" panose="02010600030101010101" pitchFamily="2" charset="-122"/>
              </a:rPr>
              <a:t>统一建筑物</a:t>
            </a:r>
            <a:r>
              <a:rPr lang="zh-CN" altLang="en-US" sz="3600" dirty="0">
                <a:latin typeface="Arial" panose="020B0604020202020204" pitchFamily="34" charset="0"/>
                <a:ea typeface="宋体" panose="02010600030101010101" pitchFamily="2" charset="-122"/>
              </a:rPr>
              <a:t>内， 宜建成无地下室的一层建筑，采用轻质屋顶和钢瓦结构，增加窗户等</a:t>
            </a:r>
            <a:r>
              <a:rPr lang="zh-CN" altLang="en-US" sz="3600" b="1" i="1" u="sng" dirty="0">
                <a:solidFill>
                  <a:srgbClr val="F70309"/>
                </a:solidFill>
                <a:latin typeface="Arial" panose="020B0604020202020204" pitchFamily="34" charset="0"/>
                <a:ea typeface="宋体" panose="02010600030101010101" pitchFamily="2" charset="-122"/>
              </a:rPr>
              <a:t>泄压面积</a:t>
            </a:r>
            <a:r>
              <a:rPr lang="zh-CN" altLang="en-US" sz="3600" dirty="0">
                <a:latin typeface="Arial" panose="020B0604020202020204" pitchFamily="34" charset="0"/>
                <a:ea typeface="宋体" panose="02010600030101010101" pitchFamily="2" charset="-122"/>
              </a:rPr>
              <a:t>。</a:t>
            </a:r>
            <a:endParaRPr lang="zh-CN" altLang="en-US" sz="3600" dirty="0">
              <a:latin typeface="Arial" panose="020B0604020202020204" pitchFamily="34" charset="0"/>
              <a:ea typeface="宋体" panose="02010600030101010101" pitchFamily="2" charset="-122"/>
            </a:endParaRPr>
          </a:p>
        </p:txBody>
      </p:sp>
      <p:sp>
        <p:nvSpPr>
          <p:cNvPr id="87042" name="Text Box 3"/>
          <p:cNvSpPr txBox="1"/>
          <p:nvPr/>
        </p:nvSpPr>
        <p:spPr>
          <a:xfrm>
            <a:off x="0" y="3357563"/>
            <a:ext cx="8572500" cy="2428875"/>
          </a:xfrm>
          <a:prstGeom prst="rect">
            <a:avLst/>
          </a:prstGeom>
          <a:noFill/>
          <a:ln w="9525">
            <a:noFill/>
          </a:ln>
        </p:spPr>
        <p:txBody>
          <a:bodyPr lIns="72000" tIns="36000" rIns="72000" bIns="36000" anchor="t" anchorCtr="0"/>
          <a:p>
            <a:pPr marL="636905" lvl="1" indent="-95250" eaLnBrk="0" hangingPunct="0">
              <a:lnSpc>
                <a:spcPct val="150000"/>
              </a:lnSpc>
              <a:spcBef>
                <a:spcPts val="1990"/>
              </a:spcBef>
            </a:pPr>
            <a:r>
              <a:rPr lang="en-US" altLang="zh-CN" sz="3600">
                <a:latin typeface="Arial" panose="020B0604020202020204" pitchFamily="34" charset="0"/>
                <a:ea typeface="宋体" panose="02010600030101010101" pitchFamily="2" charset="-122"/>
              </a:rPr>
              <a:t>8.</a:t>
            </a:r>
            <a:r>
              <a:rPr lang="zh-CN" altLang="en-US" sz="3600" dirty="0">
                <a:latin typeface="Arial" panose="020B0604020202020204" pitchFamily="34" charset="0"/>
                <a:ea typeface="宋体" panose="02010600030101010101" pitchFamily="2" charset="-122"/>
              </a:rPr>
              <a:t>将除尘器设在同一建筑物</a:t>
            </a:r>
            <a:r>
              <a:rPr lang="zh-CN" altLang="en-US" sz="3600" b="1" i="1" u="sng" dirty="0">
                <a:solidFill>
                  <a:srgbClr val="F70309"/>
                </a:solidFill>
                <a:latin typeface="Arial" panose="020B0604020202020204" pitchFamily="34" charset="0"/>
                <a:ea typeface="宋体" panose="02010600030101010101" pitchFamily="2" charset="-122"/>
              </a:rPr>
              <a:t>外面</a:t>
            </a:r>
            <a:r>
              <a:rPr lang="zh-CN" altLang="en-US" sz="3600" dirty="0">
                <a:latin typeface="Arial" panose="020B0604020202020204" pitchFamily="34" charset="0"/>
                <a:ea typeface="宋体" panose="02010600030101010101" pitchFamily="2" charset="-122"/>
              </a:rPr>
              <a:t>！特别注意，易燃粉尘不能用</a:t>
            </a:r>
            <a:r>
              <a:rPr lang="zh-CN" altLang="en-US" sz="3600" b="1" i="1" u="sng" dirty="0">
                <a:solidFill>
                  <a:srgbClr val="F70309"/>
                </a:solidFill>
                <a:latin typeface="Arial" panose="020B0604020202020204" pitchFamily="34" charset="0"/>
                <a:ea typeface="宋体" panose="02010600030101010101" pitchFamily="2" charset="-122"/>
              </a:rPr>
              <a:t>电除尘器</a:t>
            </a:r>
            <a:r>
              <a:rPr lang="zh-CN" altLang="en-US" sz="3600" dirty="0">
                <a:latin typeface="Arial" panose="020B0604020202020204" pitchFamily="34" charset="0"/>
                <a:ea typeface="宋体" panose="02010600030101010101" pitchFamily="2" charset="-122"/>
              </a:rPr>
              <a:t>，金属粉尘不能用</a:t>
            </a:r>
            <a:r>
              <a:rPr lang="zh-CN" altLang="en-US" sz="3600" b="1" i="1" u="sng" dirty="0">
                <a:solidFill>
                  <a:srgbClr val="F70309"/>
                </a:solidFill>
                <a:latin typeface="Arial" panose="020B0604020202020204" pitchFamily="34" charset="0"/>
                <a:ea typeface="宋体" panose="02010600030101010101" pitchFamily="2" charset="-122"/>
              </a:rPr>
              <a:t>湿式除尘设备</a:t>
            </a:r>
            <a:r>
              <a:rPr lang="zh-CN" altLang="en-US" sz="3600" dirty="0">
                <a:latin typeface="Arial" panose="020B0604020202020204" pitchFamily="34" charset="0"/>
                <a:ea typeface="宋体" panose="02010600030101010101" pitchFamily="2" charset="-122"/>
              </a:rPr>
              <a:t>。除尘器设静电</a:t>
            </a:r>
            <a:r>
              <a:rPr lang="zh-CN" altLang="en-US" sz="3600" b="1" i="1" u="sng" dirty="0">
                <a:solidFill>
                  <a:srgbClr val="F70309"/>
                </a:solidFill>
                <a:latin typeface="Arial" panose="020B0604020202020204" pitchFamily="34" charset="0"/>
                <a:ea typeface="宋体" panose="02010600030101010101" pitchFamily="2" charset="-122"/>
              </a:rPr>
              <a:t>接地</a:t>
            </a:r>
            <a:r>
              <a:rPr lang="zh-CN" altLang="en-US" sz="3600" dirty="0">
                <a:latin typeface="Arial" panose="020B0604020202020204" pitchFamily="34" charset="0"/>
                <a:ea typeface="宋体" panose="02010600030101010101" pitchFamily="2" charset="-122"/>
              </a:rPr>
              <a:t>等。</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spli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Text Box 3"/>
          <p:cNvSpPr txBox="1"/>
          <p:nvPr/>
        </p:nvSpPr>
        <p:spPr>
          <a:xfrm>
            <a:off x="500063" y="1357313"/>
            <a:ext cx="8072437" cy="5072062"/>
          </a:xfrm>
          <a:prstGeom prst="rect">
            <a:avLst/>
          </a:prstGeom>
          <a:noFill/>
          <a:ln w="9525">
            <a:noFill/>
          </a:ln>
        </p:spPr>
        <p:txBody>
          <a:bodyPr lIns="72000" tIns="36000" rIns="72000" bIns="36000" anchor="t" anchorCtr="0"/>
          <a:p>
            <a:pPr algn="just" eaLnBrk="0" hangingPunct="0">
              <a:lnSpc>
                <a:spcPct val="150000"/>
              </a:lnSpc>
            </a:pPr>
            <a:r>
              <a:rPr lang="en-US" altLang="zh-CN" sz="3600">
                <a:latin typeface="Arial" panose="020B0604020202020204" pitchFamily="34" charset="0"/>
                <a:ea typeface="宋体" panose="02010600030101010101" pitchFamily="2" charset="-122"/>
              </a:rPr>
              <a:t>9.</a:t>
            </a:r>
            <a:r>
              <a:rPr lang="zh-CN" altLang="en-US" sz="3600" dirty="0">
                <a:latin typeface="Arial" panose="020B0604020202020204" pitchFamily="34" charset="0"/>
                <a:ea typeface="宋体" panose="02010600030101010101" pitchFamily="2" charset="-122"/>
              </a:rPr>
              <a:t>设备启动时应</a:t>
            </a:r>
            <a:r>
              <a:rPr lang="zh-CN" altLang="en-US" sz="3600" b="1" i="1" u="sng" dirty="0">
                <a:solidFill>
                  <a:srgbClr val="F70309"/>
                </a:solidFill>
                <a:latin typeface="Arial" panose="020B0604020202020204" pitchFamily="34" charset="0"/>
                <a:ea typeface="宋体" panose="02010600030101010101" pitchFamily="2" charset="-122"/>
              </a:rPr>
              <a:t>先开除尘设备</a:t>
            </a:r>
            <a:r>
              <a:rPr lang="zh-CN" altLang="en-US" sz="3600" dirty="0">
                <a:latin typeface="Arial" panose="020B0604020202020204" pitchFamily="34" charset="0"/>
                <a:ea typeface="宋体" panose="02010600030101010101" pitchFamily="2" charset="-122"/>
              </a:rPr>
              <a:t>，后开主机；停机时则正好相反，防止粉尘飞扬。粉尘车间各部位应平滑，尽量避免设置一些其他无关设施 。管线等尽量不要穿越粉尘车间，宜在墙内敷设，防止</a:t>
            </a:r>
            <a:r>
              <a:rPr lang="zh-CN" altLang="en-US" sz="3600" b="1" i="1" u="sng" dirty="0">
                <a:solidFill>
                  <a:srgbClr val="F70309"/>
                </a:solidFill>
                <a:latin typeface="Arial" panose="020B0604020202020204" pitchFamily="34" charset="0"/>
                <a:ea typeface="宋体" panose="02010600030101010101" pitchFamily="2" charset="-122"/>
              </a:rPr>
              <a:t>粉尘积聚</a:t>
            </a:r>
            <a:r>
              <a:rPr lang="zh-CN" altLang="en-US" sz="3600" dirty="0">
                <a:latin typeface="Arial" panose="020B0604020202020204" pitchFamily="34" charset="0"/>
                <a:ea typeface="宋体" panose="02010600030101010101" pitchFamily="2" charset="-122"/>
              </a:rPr>
              <a:t>。</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ext Box 3"/>
          <p:cNvSpPr txBox="1"/>
          <p:nvPr/>
        </p:nvSpPr>
        <p:spPr>
          <a:xfrm>
            <a:off x="468313" y="1341438"/>
            <a:ext cx="8072437" cy="5072062"/>
          </a:xfrm>
          <a:prstGeom prst="rect">
            <a:avLst/>
          </a:prstGeom>
          <a:noFill/>
          <a:ln w="9525">
            <a:noFill/>
          </a:ln>
        </p:spPr>
        <p:txBody>
          <a:bodyPr lIns="72000" tIns="36000" rIns="72000" bIns="36000" anchor="t" anchorCtr="0"/>
          <a:p>
            <a:pPr algn="just" eaLnBrk="0" hangingPunct="0">
              <a:lnSpc>
                <a:spcPts val="4600"/>
              </a:lnSpc>
            </a:pPr>
            <a:r>
              <a:rPr lang="en-US" altLang="zh-CN" sz="3600">
                <a:latin typeface="Arial" panose="020B0604020202020204" pitchFamily="34" charset="0"/>
                <a:ea typeface="宋体" panose="02010600030101010101" pitchFamily="2" charset="-122"/>
              </a:rPr>
              <a:t>10.</a:t>
            </a:r>
            <a:r>
              <a:rPr lang="zh-CN" altLang="en-US" sz="3600" dirty="0">
                <a:latin typeface="Arial" panose="020B0604020202020204" pitchFamily="34" charset="0"/>
                <a:ea typeface="宋体" panose="02010600030101010101" pitchFamily="2" charset="-122"/>
              </a:rPr>
              <a:t>严格控制点火源。对于需要粉碎的物质必须经过严格筛选、</a:t>
            </a:r>
            <a:r>
              <a:rPr lang="zh-CN" altLang="en-US" sz="3600" i="1" u="sng" dirty="0">
                <a:solidFill>
                  <a:srgbClr val="F70309"/>
                </a:solidFill>
                <a:latin typeface="Arial" panose="020B0604020202020204" pitchFamily="34" charset="0"/>
                <a:ea typeface="宋体" panose="02010600030101010101" pitchFamily="2" charset="-122"/>
              </a:rPr>
              <a:t>去石和吸铁</a:t>
            </a:r>
            <a:r>
              <a:rPr lang="zh-CN" altLang="en-US" sz="3600" dirty="0">
                <a:latin typeface="Arial" panose="020B0604020202020204" pitchFamily="34" charset="0"/>
                <a:ea typeface="宋体" panose="02010600030101010101" pitchFamily="2" charset="-122"/>
              </a:rPr>
              <a:t>，以免杂质进入粉碎机内产生火花。易燃粉尘场所的电气设备应严格按照</a:t>
            </a:r>
            <a:r>
              <a:rPr lang="zh-CN" altLang="zh-CN" sz="3600" dirty="0">
                <a:latin typeface="Arial" panose="020B0604020202020204" pitchFamily="34" charset="0"/>
                <a:ea typeface="宋体" panose="02010600030101010101" pitchFamily="2" charset="-122"/>
              </a:rPr>
              <a:t>《</a:t>
            </a:r>
            <a:r>
              <a:rPr lang="zh-CN" altLang="en-US" sz="3600" dirty="0">
                <a:latin typeface="Arial" panose="020B0604020202020204" pitchFamily="34" charset="0"/>
                <a:ea typeface="宋体" panose="02010600030101010101" pitchFamily="2" charset="-122"/>
              </a:rPr>
              <a:t>爆炸和火灾危险环境电力装置设计规范</a:t>
            </a:r>
            <a:r>
              <a:rPr lang="zh-CN" altLang="zh-CN" sz="3600" dirty="0">
                <a:latin typeface="Arial" panose="020B0604020202020204" pitchFamily="34" charset="0"/>
                <a:ea typeface="宋体" panose="02010600030101010101" pitchFamily="2" charset="-122"/>
              </a:rPr>
              <a:t>》</a:t>
            </a:r>
            <a:r>
              <a:rPr lang="zh-CN" altLang="en-US" sz="3600" dirty="0">
                <a:latin typeface="Arial" panose="020B0604020202020204" pitchFamily="34" charset="0"/>
                <a:ea typeface="宋体" panose="02010600030101010101" pitchFamily="2" charset="-122"/>
              </a:rPr>
              <a:t>进行</a:t>
            </a:r>
            <a:r>
              <a:rPr lang="zh-CN" altLang="en-US" sz="3600" i="1" u="sng" dirty="0">
                <a:solidFill>
                  <a:srgbClr val="F70309"/>
                </a:solidFill>
                <a:latin typeface="Arial" panose="020B0604020202020204" pitchFamily="34" charset="0"/>
                <a:ea typeface="宋体" panose="02010600030101010101" pitchFamily="2" charset="-122"/>
              </a:rPr>
              <a:t>设计、安装</a:t>
            </a:r>
            <a:r>
              <a:rPr lang="zh-CN" altLang="en-US" sz="3600" dirty="0">
                <a:latin typeface="Arial" panose="020B0604020202020204" pitchFamily="34" charset="0"/>
                <a:ea typeface="宋体" panose="02010600030101010101" pitchFamily="2" charset="-122"/>
              </a:rPr>
              <a:t>，达到整体防爆要求，使用不易产生静电、撞击不产生火花的材料，并采取</a:t>
            </a:r>
            <a:r>
              <a:rPr lang="zh-CN" altLang="en-US" sz="3600" i="1" u="sng" dirty="0">
                <a:solidFill>
                  <a:srgbClr val="F70309"/>
                </a:solidFill>
                <a:latin typeface="Arial" panose="020B0604020202020204" pitchFamily="34" charset="0"/>
                <a:ea typeface="宋体" panose="02010600030101010101" pitchFamily="2" charset="-122"/>
              </a:rPr>
              <a:t>静电接地</a:t>
            </a:r>
            <a:r>
              <a:rPr lang="zh-CN" altLang="en-US" sz="3600" dirty="0">
                <a:latin typeface="Arial" panose="020B0604020202020204" pitchFamily="34" charset="0"/>
                <a:ea typeface="宋体" panose="02010600030101010101" pitchFamily="2" charset="-122"/>
              </a:rPr>
              <a:t>保护措施。</a:t>
            </a:r>
            <a:endParaRPr lang="zh-CN" altLang="en-US" sz="3600" dirty="0">
              <a:latin typeface="Arial" panose="020B0604020202020204" pitchFamily="34" charset="0"/>
              <a:ea typeface="宋体" panose="02010600030101010101" pitchFamily="2" charset="-122"/>
            </a:endParaRPr>
          </a:p>
          <a:p>
            <a:pPr algn="just" eaLnBrk="0" hangingPunct="0">
              <a:lnSpc>
                <a:spcPct val="150000"/>
              </a:lnSpc>
            </a:pPr>
            <a:endParaRPr lang="zh-CN" altLang="en-US" sz="3600" b="1" dirty="0">
              <a:latin typeface="Arial" panose="020B0604020202020204" pitchFamily="34" charset="0"/>
              <a:ea typeface="宋体" panose="02010600030101010101" pitchFamily="2" charset="-122"/>
            </a:endParaRPr>
          </a:p>
        </p:txBody>
      </p:sp>
    </p:spTree>
  </p:cSld>
  <p:clrMapOvr>
    <a:masterClrMapping/>
  </p:clrMapOvr>
  <p:transition>
    <p:blinds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Text Box 3"/>
          <p:cNvSpPr txBox="1"/>
          <p:nvPr/>
        </p:nvSpPr>
        <p:spPr>
          <a:xfrm>
            <a:off x="571500" y="1214438"/>
            <a:ext cx="7929563" cy="5072062"/>
          </a:xfrm>
          <a:prstGeom prst="rect">
            <a:avLst/>
          </a:prstGeom>
          <a:noFill/>
          <a:ln w="9525">
            <a:noFill/>
          </a:ln>
        </p:spPr>
        <p:txBody>
          <a:bodyPr lIns="72000" tIns="36000" rIns="72000" bIns="36000" anchor="t" anchorCtr="0"/>
          <a:p>
            <a:pPr algn="just" eaLnBrk="0" hangingPunct="0">
              <a:lnSpc>
                <a:spcPct val="150000"/>
              </a:lnSpc>
            </a:pPr>
            <a:r>
              <a:rPr lang="en-US" altLang="zh-CN" sz="3600">
                <a:latin typeface="Arial" panose="020B0604020202020204" pitchFamily="34" charset="0"/>
                <a:ea typeface="宋体" panose="02010600030101010101" pitchFamily="2" charset="-122"/>
              </a:rPr>
              <a:t>11.</a:t>
            </a:r>
            <a:r>
              <a:rPr lang="zh-CN" altLang="en-US" sz="3600" dirty="0">
                <a:latin typeface="Arial" panose="020B0604020202020204" pitchFamily="34" charset="0"/>
                <a:ea typeface="宋体" panose="02010600030101010101" pitchFamily="2" charset="-122"/>
              </a:rPr>
              <a:t>对铝镁粉尘发生的火灾</a:t>
            </a:r>
            <a:r>
              <a:rPr lang="zh-CN" altLang="en-US" sz="3600" b="1" i="1" u="sng" dirty="0">
                <a:solidFill>
                  <a:srgbClr val="F70309"/>
                </a:solidFill>
                <a:latin typeface="Arial" panose="020B0604020202020204" pitchFamily="34" charset="0"/>
                <a:ea typeface="宋体" panose="02010600030101010101" pitchFamily="2" charset="-122"/>
              </a:rPr>
              <a:t>禁止用水</a:t>
            </a:r>
            <a:r>
              <a:rPr lang="zh-CN" altLang="en-US" sz="3600" dirty="0">
                <a:latin typeface="Arial" panose="020B0604020202020204" pitchFamily="34" charset="0"/>
                <a:ea typeface="宋体" panose="02010600030101010101" pitchFamily="2" charset="-122"/>
              </a:rPr>
              <a:t>扑救，可以用干沙、石灰等（不可冲击）。</a:t>
            </a:r>
            <a:r>
              <a:rPr lang="zh-CN" altLang="zh-CN" sz="3600" dirty="0">
                <a:latin typeface="Arial" panose="020B0604020202020204" pitchFamily="34" charset="0"/>
                <a:ea typeface="宋体" panose="02010600030101010101" pitchFamily="2" charset="-122"/>
              </a:rPr>
              <a:t> </a:t>
            </a:r>
            <a:r>
              <a:rPr lang="zh-CN" altLang="en-US" sz="3600" dirty="0">
                <a:latin typeface="Arial" panose="020B0604020202020204" pitchFamily="34" charset="0"/>
                <a:ea typeface="宋体" panose="02010600030101010101" pitchFamily="2" charset="-122"/>
              </a:rPr>
              <a:t>对于面积大、距离长的铝镁粉尘火灾，要注意采取有效的</a:t>
            </a:r>
            <a:r>
              <a:rPr lang="zh-CN" altLang="en-US" sz="3600" b="1" i="1" u="sng" dirty="0">
                <a:solidFill>
                  <a:srgbClr val="F70309"/>
                </a:solidFill>
                <a:latin typeface="Arial" panose="020B0604020202020204" pitchFamily="34" charset="0"/>
                <a:ea typeface="宋体" panose="02010600030101010101" pitchFamily="2" charset="-122"/>
              </a:rPr>
              <a:t>分割措施</a:t>
            </a:r>
            <a:r>
              <a:rPr lang="zh-CN" altLang="en-US" sz="3600" dirty="0">
                <a:latin typeface="Arial" panose="020B0604020202020204" pitchFamily="34" charset="0"/>
                <a:ea typeface="宋体" panose="02010600030101010101" pitchFamily="2" charset="-122"/>
              </a:rPr>
              <a:t>，防止火势沿沉积粉尘蔓延或引发连锁爆炸。 </a:t>
            </a:r>
            <a:endParaRPr lang="zh-CN" altLang="en-US" sz="3600" dirty="0">
              <a:latin typeface="Arial" panose="020B0604020202020204" pitchFamily="34" charset="0"/>
              <a:ea typeface="宋体" panose="02010600030101010101" pitchFamily="2" charset="-122"/>
            </a:endParaRPr>
          </a:p>
          <a:p>
            <a:pPr algn="just" eaLnBrk="0" hangingPunct="0">
              <a:lnSpc>
                <a:spcPct val="150000"/>
              </a:lnSpc>
            </a:pP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Text Box 2"/>
          <p:cNvSpPr txBox="1"/>
          <p:nvPr/>
        </p:nvSpPr>
        <p:spPr>
          <a:xfrm>
            <a:off x="500063" y="1252538"/>
            <a:ext cx="6858000"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预防燃烧爆炸管理措施：</a:t>
            </a:r>
            <a:endParaRPr lang="zh-CN" altLang="zh-CN" sz="4000" b="1" dirty="0">
              <a:solidFill>
                <a:srgbClr val="FF0000"/>
              </a:solidFill>
              <a:latin typeface="宋体" panose="02010600030101010101" pitchFamily="2" charset="-122"/>
              <a:ea typeface="宋体" panose="02010600030101010101" pitchFamily="2" charset="-122"/>
            </a:endParaRPr>
          </a:p>
        </p:txBody>
      </p:sp>
      <p:sp>
        <p:nvSpPr>
          <p:cNvPr id="92162" name="Rectangle 3"/>
          <p:cNvSpPr/>
          <p:nvPr/>
        </p:nvSpPr>
        <p:spPr>
          <a:xfrm>
            <a:off x="357188" y="1857375"/>
            <a:ext cx="8569325" cy="2654300"/>
          </a:xfrm>
          <a:prstGeom prst="rect">
            <a:avLst/>
          </a:prstGeom>
          <a:noFill/>
          <a:ln w="9525">
            <a:noFill/>
          </a:ln>
        </p:spPr>
        <p:txBody>
          <a:bodyPr anchor="t" anchorCtr="0">
            <a:spAutoFit/>
          </a:bodyPr>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en-US" altLang="zh-CN" sz="2800" b="1">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生产过程中要严格执行国家的技术规范和操作规程，严格按照国家标准 </a:t>
            </a:r>
            <a:r>
              <a:rPr lang="zh-CN" altLang="zh-CN" sz="2800" b="1" dirty="0">
                <a:latin typeface="Arial" panose="020B0604020202020204" pitchFamily="34" charset="0"/>
                <a:ea typeface="宋体" panose="02010600030101010101" pitchFamily="2" charset="-122"/>
              </a:rPr>
              <a:t>GB 15577-1995《</a:t>
            </a:r>
            <a:r>
              <a:rPr lang="zh-CN" altLang="en-US" sz="2800" b="1" dirty="0">
                <a:latin typeface="Arial" panose="020B0604020202020204" pitchFamily="34" charset="0"/>
                <a:ea typeface="宋体" panose="02010600030101010101" pitchFamily="2" charset="-122"/>
              </a:rPr>
              <a:t>粉尘防爆安全规程</a:t>
            </a:r>
            <a:r>
              <a:rPr lang="zh-CN"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执行。</a:t>
            </a:r>
            <a:endParaRPr lang="zh-CN" altLang="en-US" sz="2800" b="1" dirty="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 Box 2"/>
          <p:cNvSpPr txBox="1"/>
          <p:nvPr/>
        </p:nvSpPr>
        <p:spPr>
          <a:xfrm>
            <a:off x="533400" y="1303338"/>
            <a:ext cx="3030538"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氧化与燃烧</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2290" name="Text Box 3"/>
          <p:cNvSpPr txBox="1"/>
          <p:nvPr/>
        </p:nvSpPr>
        <p:spPr>
          <a:xfrm>
            <a:off x="250825" y="2636838"/>
            <a:ext cx="8497888" cy="2987675"/>
          </a:xfrm>
          <a:prstGeom prst="rect">
            <a:avLst/>
          </a:prstGeom>
          <a:noFill/>
          <a:ln w="9525">
            <a:noFill/>
          </a:ln>
        </p:spPr>
        <p:txBody>
          <a:bodyPr lIns="72000" tIns="36000" rIns="72000" bIns="36000" anchor="t" anchorCtr="0"/>
          <a:p>
            <a:pPr marL="636905" lvl="1" indent="-95250" eaLnBrk="0" hangingPunct="0">
              <a:spcBef>
                <a:spcPts val="1990"/>
              </a:spcBef>
            </a:pPr>
            <a:r>
              <a:rPr lang="zh-CN" altLang="en-US" sz="3600" b="1" dirty="0">
                <a:latin typeface="Times New Roman" panose="02020603050405020304" pitchFamily="18" charset="0"/>
                <a:ea typeface="仿宋_GB2312" pitchFamily="49" charset="-122"/>
              </a:rPr>
              <a:t>氧化反应的速度有快慢之分：</a:t>
            </a:r>
            <a:endParaRPr lang="zh-CN" altLang="en-US" sz="36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en-US" sz="3200" i="1" dirty="0">
                <a:latin typeface="Times New Roman" panose="02020603050405020304" pitchFamily="18" charset="0"/>
                <a:ea typeface="仿宋_GB2312" pitchFamily="49" charset="-122"/>
              </a:rPr>
              <a:t>一般的氧化反应现象</a:t>
            </a:r>
            <a:r>
              <a:rPr lang="zh-CN" altLang="en-US" sz="3200" b="1" dirty="0">
                <a:latin typeface="Times New Roman" panose="02020603050405020304" pitchFamily="18" charset="0"/>
                <a:ea typeface="仿宋_GB2312" pitchFamily="49" charset="-122"/>
              </a:rPr>
              <a:t>：</a:t>
            </a:r>
            <a:endParaRPr lang="zh-CN" altLang="en-US" sz="32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200" b="1" dirty="0">
                <a:latin typeface="Times New Roman" panose="02020603050405020304" pitchFamily="18" charset="0"/>
                <a:ea typeface="仿宋_GB2312" pitchFamily="49" charset="-122"/>
              </a:rPr>
              <a:t>        </a:t>
            </a:r>
            <a:r>
              <a:rPr lang="zh-CN" altLang="en-US" sz="3200" b="1" dirty="0">
                <a:latin typeface="Times New Roman" panose="02020603050405020304" pitchFamily="18" charset="0"/>
                <a:ea typeface="仿宋_GB2312" pitchFamily="49" charset="-122"/>
              </a:rPr>
              <a:t>如：铁在空气中的氧化（生锈）；</a:t>
            </a:r>
            <a:endParaRPr lang="zh-CN" altLang="en-US" sz="3200" dirty="0">
              <a:latin typeface="Arial" panose="020B0604020202020204" pitchFamily="34" charset="0"/>
              <a:ea typeface="宋体" panose="02010600030101010101" pitchFamily="2" charset="-122"/>
            </a:endParaRPr>
          </a:p>
          <a:p>
            <a:pPr marL="636905" lvl="1" indent="-95250" eaLnBrk="0" hangingPunct="0">
              <a:spcBef>
                <a:spcPts val="1725"/>
              </a:spcBef>
            </a:pPr>
            <a:r>
              <a:rPr lang="zh-CN" altLang="en-US" sz="3200" i="1" u="sng" dirty="0">
                <a:latin typeface="Times New Roman" panose="02020603050405020304" pitchFamily="18" charset="0"/>
                <a:ea typeface="仿宋_GB2312" pitchFamily="49" charset="-122"/>
              </a:rPr>
              <a:t>剧烈的氧化反应现象</a:t>
            </a:r>
            <a:r>
              <a:rPr lang="zh-CN" altLang="en-US" sz="3200" b="1" dirty="0">
                <a:latin typeface="Times New Roman" panose="02020603050405020304" pitchFamily="18" charset="0"/>
                <a:ea typeface="仿宋_GB2312" pitchFamily="49" charset="-122"/>
              </a:rPr>
              <a:t>：放热、发光的氧化反应现象是燃烧。</a:t>
            </a:r>
            <a:endParaRPr lang="zh-CN" altLang="en-US" sz="3200" b="1" dirty="0">
              <a:latin typeface="Times New Roman" panose="02020603050405020304" pitchFamily="18" charset="0"/>
              <a:ea typeface="仿宋_GB2312" pitchFamily="49" charset="-122"/>
            </a:endParaRPr>
          </a:p>
          <a:p>
            <a:pPr marL="636905" lvl="1" indent="-95250" eaLnBrk="0" hangingPunct="0">
              <a:spcBef>
                <a:spcPts val="1725"/>
              </a:spcBef>
            </a:pPr>
            <a:r>
              <a:rPr lang="zh-CN" altLang="en-US" sz="3200" b="1" dirty="0">
                <a:latin typeface="Times New Roman" panose="02020603050405020304" pitchFamily="18" charset="0"/>
                <a:ea typeface="仿宋_GB2312" pitchFamily="49" charset="-122"/>
              </a:rPr>
              <a:t>        如：木碳点燃后与氧的反应就是燃烧。</a:t>
            </a:r>
            <a:endParaRPr lang="zh-CN" altLang="en-US" sz="3200" b="1" dirty="0">
              <a:latin typeface="Times New Roman" panose="02020603050405020304" pitchFamily="18" charset="0"/>
              <a:ea typeface="仿宋_GB2312"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3"/>
          <p:cNvSpPr/>
          <p:nvPr/>
        </p:nvSpPr>
        <p:spPr>
          <a:xfrm>
            <a:off x="428625" y="1071563"/>
            <a:ext cx="8072438" cy="2654300"/>
          </a:xfrm>
          <a:prstGeom prst="rect">
            <a:avLst/>
          </a:prstGeom>
          <a:noFill/>
          <a:ln w="9525">
            <a:noFill/>
          </a:ln>
        </p:spPr>
        <p:txBody>
          <a:bodyPr anchor="t" anchorCtr="0">
            <a:spAutoFit/>
          </a:bodyPr>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en-US" altLang="zh-CN" sz="2800" b="1">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必须设置</a:t>
            </a:r>
            <a:r>
              <a:rPr lang="zh-CN" altLang="en-US" sz="2800" i="1" u="sng" dirty="0">
                <a:solidFill>
                  <a:srgbClr val="F70309"/>
                </a:solidFill>
                <a:latin typeface="Arial" panose="020B0604020202020204" pitchFamily="34" charset="0"/>
                <a:ea typeface="宋体" panose="02010600030101010101" pitchFamily="2" charset="-122"/>
              </a:rPr>
              <a:t>独立厂房</a:t>
            </a:r>
            <a:r>
              <a:rPr lang="zh-CN" altLang="en-US" sz="2800" b="1" dirty="0">
                <a:latin typeface="Arial" panose="020B0604020202020204" pitchFamily="34" charset="0"/>
                <a:ea typeface="宋体" panose="02010600030101010101" pitchFamily="2" charset="-122"/>
              </a:rPr>
              <a:t>，且厂房不得设置在</a:t>
            </a:r>
            <a:r>
              <a:rPr lang="zh-CN" altLang="en-US" sz="2800" i="1" u="sng" dirty="0">
                <a:solidFill>
                  <a:srgbClr val="F70309"/>
                </a:solidFill>
                <a:latin typeface="Arial" panose="020B0604020202020204" pitchFamily="34" charset="0"/>
                <a:ea typeface="宋体" panose="02010600030101010101" pitchFamily="2" charset="-122"/>
              </a:rPr>
              <a:t>居民区</a:t>
            </a:r>
            <a:r>
              <a:rPr lang="zh-CN" altLang="en-US" sz="2800" b="1" dirty="0">
                <a:latin typeface="Arial" panose="020B0604020202020204" pitchFamily="34" charset="0"/>
                <a:ea typeface="宋体" panose="02010600030101010101" pitchFamily="2" charset="-122"/>
              </a:rPr>
              <a:t>内，不得设置在</a:t>
            </a:r>
            <a:r>
              <a:rPr lang="zh-CN" altLang="en-US" sz="2800" i="1" u="sng" dirty="0">
                <a:solidFill>
                  <a:srgbClr val="F70309"/>
                </a:solidFill>
                <a:latin typeface="Arial" panose="020B0604020202020204" pitchFamily="34" charset="0"/>
                <a:ea typeface="宋体" panose="02010600030101010101" pitchFamily="2" charset="-122"/>
              </a:rPr>
              <a:t>人员聚集场所、交通要道</a:t>
            </a:r>
            <a:r>
              <a:rPr lang="zh-CN" altLang="en-US" sz="2800" b="1" dirty="0">
                <a:latin typeface="Arial" panose="020B0604020202020204" pitchFamily="34" charset="0"/>
                <a:ea typeface="宋体" panose="02010600030101010101" pitchFamily="2" charset="-122"/>
              </a:rPr>
              <a:t>等重点部位。</a:t>
            </a:r>
            <a:endParaRPr lang="zh-CN" altLang="en-US" sz="2800" b="1" dirty="0">
              <a:latin typeface="Arial" panose="020B0604020202020204" pitchFamily="34" charset="0"/>
              <a:ea typeface="宋体" panose="02010600030101010101" pitchFamily="2" charset="-122"/>
            </a:endParaRPr>
          </a:p>
        </p:txBody>
      </p:sp>
      <p:sp>
        <p:nvSpPr>
          <p:cNvPr id="93186" name="Rectangle 3"/>
          <p:cNvSpPr/>
          <p:nvPr/>
        </p:nvSpPr>
        <p:spPr>
          <a:xfrm>
            <a:off x="428625" y="3643313"/>
            <a:ext cx="8143875" cy="1800225"/>
          </a:xfrm>
          <a:prstGeom prst="rect">
            <a:avLst/>
          </a:prstGeom>
          <a:noFill/>
          <a:ln w="9525">
            <a:noFill/>
          </a:ln>
        </p:spPr>
        <p:txBody>
          <a:bodyPr anchor="t" anchorCtr="0">
            <a:spAutoFit/>
          </a:bodyPr>
          <a:p>
            <a:pPr algn="just" eaLnBrk="0" hangingPunct="0">
              <a:lnSpc>
                <a:spcPct val="200000"/>
              </a:lnSpc>
            </a:pPr>
            <a:r>
              <a:rPr lang="zh-CN" altLang="zh-CN" b="1" dirty="0">
                <a:latin typeface="Arial" panose="020B0604020202020204" pitchFamily="34" charset="0"/>
                <a:ea typeface="宋体" panose="02010600030101010101" pitchFamily="2" charset="-122"/>
              </a:rPr>
              <a:t>         </a:t>
            </a:r>
            <a:r>
              <a:rPr lang="en-US" altLang="zh-CN" sz="2800" b="1">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相关证照齐全。“</a:t>
            </a:r>
            <a:r>
              <a:rPr lang="zh-CN" altLang="en-US" sz="2800" i="1" u="sng" dirty="0">
                <a:solidFill>
                  <a:srgbClr val="F70309"/>
                </a:solidFill>
                <a:latin typeface="Arial" panose="020B0604020202020204" pitchFamily="34" charset="0"/>
                <a:ea typeface="宋体" panose="02010600030101010101" pitchFamily="2" charset="-122"/>
              </a:rPr>
              <a:t>三同时</a:t>
            </a:r>
            <a:r>
              <a:rPr lang="zh-CN" altLang="en-US" sz="2800" b="1" dirty="0">
                <a:latin typeface="Arial" panose="020B0604020202020204" pitchFamily="34" charset="0"/>
                <a:ea typeface="宋体" panose="02010600030101010101" pitchFamily="2" charset="-122"/>
              </a:rPr>
              <a:t>”手续齐全，防雷检测、消防验收、应急预案、持证上岗等符合要求。</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3"/>
          <p:cNvSpPr/>
          <p:nvPr/>
        </p:nvSpPr>
        <p:spPr>
          <a:xfrm>
            <a:off x="642938" y="1214438"/>
            <a:ext cx="7858125" cy="4362450"/>
          </a:xfrm>
          <a:prstGeom prst="rect">
            <a:avLst/>
          </a:prstGeom>
          <a:noFill/>
          <a:ln w="9525">
            <a:noFill/>
          </a:ln>
        </p:spPr>
        <p:txBody>
          <a:bodyPr anchor="t" anchorCtr="0">
            <a:spAutoFit/>
          </a:bodyPr>
          <a:p>
            <a:pPr algn="just" eaLnBrk="0" hangingPunct="0">
              <a:lnSpc>
                <a:spcPct val="200000"/>
              </a:lnSpc>
            </a:pPr>
            <a:r>
              <a:rPr lang="en-US" altLang="zh-CN" sz="2800" b="1">
                <a:latin typeface="Arial" panose="020B0604020202020204" pitchFamily="34" charset="0"/>
                <a:ea typeface="宋体" panose="02010600030101010101" pitchFamily="2" charset="-122"/>
              </a:rPr>
              <a:t>4.</a:t>
            </a:r>
            <a:r>
              <a:rPr lang="zh-CN" altLang="en-US" sz="2800" b="1" dirty="0">
                <a:latin typeface="Arial" panose="020B0604020202020204" pitchFamily="34" charset="0"/>
                <a:ea typeface="宋体" panose="02010600030101010101" pitchFamily="2" charset="-122"/>
              </a:rPr>
              <a:t>清洁生产：每天对生产场所进行</a:t>
            </a:r>
            <a:r>
              <a:rPr lang="zh-CN" altLang="en-US" sz="2800" i="1" u="sng" dirty="0">
                <a:solidFill>
                  <a:srgbClr val="F70309"/>
                </a:solidFill>
                <a:latin typeface="Arial" panose="020B0604020202020204" pitchFamily="34" charset="0"/>
                <a:ea typeface="宋体" panose="02010600030101010101" pitchFamily="2" charset="-122"/>
              </a:rPr>
              <a:t>清理</a:t>
            </a:r>
            <a:r>
              <a:rPr lang="zh-CN" altLang="en-US" sz="2800" b="1" dirty="0">
                <a:latin typeface="Arial" panose="020B0604020202020204" pitchFamily="34" charset="0"/>
                <a:ea typeface="宋体" panose="02010600030101010101" pitchFamily="2" charset="-122"/>
              </a:rPr>
              <a:t>，应当采用不产生火花、静电、扬尘等方法清理生产场所，禁止使用压缩空气进行吹扫。及时对除尘系统（包括排风扇、抽风机等通风除尘设备）进行清理，使作业场所积累的粉尘量降至最低。</a:t>
            </a:r>
            <a:endParaRPr lang="zh-CN" altLang="en-US" sz="2800" b="1" dirty="0">
              <a:latin typeface="Arial" panose="020B0604020202020204" pitchFamily="34" charset="0"/>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3"/>
          <p:cNvSpPr/>
          <p:nvPr/>
        </p:nvSpPr>
        <p:spPr>
          <a:xfrm>
            <a:off x="642938" y="1381125"/>
            <a:ext cx="7572375" cy="5262563"/>
          </a:xfrm>
          <a:prstGeom prst="rect">
            <a:avLst/>
          </a:prstGeom>
          <a:noFill/>
          <a:ln w="9525">
            <a:noFill/>
          </a:ln>
        </p:spPr>
        <p:txBody>
          <a:bodyPr anchor="t" anchorCtr="0">
            <a:spAutoFit/>
          </a:bodyPr>
          <a:p>
            <a:pPr eaLnBrk="0" hangingPunct="0">
              <a:lnSpc>
                <a:spcPct val="150000"/>
              </a:lnSpc>
            </a:pPr>
            <a:r>
              <a:rPr lang="en-US" altLang="zh-CN" sz="2800" b="1">
                <a:latin typeface="Arial" panose="020B0604020202020204" pitchFamily="34" charset="0"/>
                <a:ea typeface="宋体" panose="02010600030101010101" pitchFamily="2" charset="-122"/>
              </a:rPr>
              <a:t>    5.</a:t>
            </a:r>
            <a:r>
              <a:rPr lang="en-US" altLang="en-US" sz="2800" b="1">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禁火措施：生产场所严禁各类明火；需要在生产场所进行动火作业时，必须停止生产作业，并采取相应的防护措施。</a:t>
            </a:r>
            <a:endParaRPr lang="zh-CN" altLang="en-US" sz="2800" b="1" dirty="0">
              <a:latin typeface="Arial" panose="020B0604020202020204" pitchFamily="34" charset="0"/>
              <a:ea typeface="宋体" panose="02010600030101010101" pitchFamily="2" charset="-122"/>
            </a:endParaRPr>
          </a:p>
          <a:p>
            <a:pPr eaLnBrk="0" hangingPunct="0">
              <a:lnSpc>
                <a:spcPct val="150000"/>
              </a:lnSpc>
            </a:pPr>
            <a:r>
              <a:rPr lang="en-US" altLang="en-US" sz="2800" b="1">
                <a:latin typeface="Arial" panose="020B0604020202020204" pitchFamily="34" charset="0"/>
                <a:ea typeface="宋体" panose="02010600030101010101" pitchFamily="2" charset="-122"/>
              </a:rPr>
              <a:t>    6.</a:t>
            </a:r>
            <a:r>
              <a:rPr lang="zh-CN" altLang="en-US" sz="2800" b="1" dirty="0">
                <a:latin typeface="Arial" panose="020B0604020202020204" pitchFamily="34" charset="0"/>
                <a:ea typeface="宋体" panose="02010600030101010101" pitchFamily="2" charset="-122"/>
              </a:rPr>
              <a:t>器材配备：根据不同的作业条件与环境，配备消防器材和个人劳动防护用品。粉尘燃烧时必须使用消防沙灭火，严禁使用普通灭火器灭火。</a:t>
            </a:r>
            <a:endParaRPr lang="zh-CN" altLang="en-US" sz="2800" b="1" dirty="0">
              <a:latin typeface="Arial" panose="020B0604020202020204" pitchFamily="34" charset="0"/>
              <a:ea typeface="宋体" panose="02010600030101010101" pitchFamily="2" charset="-122"/>
            </a:endParaRPr>
          </a:p>
          <a:p>
            <a:pPr eaLnBrk="0" hangingPunct="0">
              <a:lnSpc>
                <a:spcPct val="150000"/>
              </a:lnSpc>
            </a:pPr>
            <a:r>
              <a:rPr lang="en-US" altLang="en-US" sz="2800" b="1">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3"/>
          <p:cNvSpPr/>
          <p:nvPr/>
        </p:nvSpPr>
        <p:spPr>
          <a:xfrm>
            <a:off x="785813" y="1530350"/>
            <a:ext cx="7429500" cy="3940175"/>
          </a:xfrm>
          <a:prstGeom prst="rect">
            <a:avLst/>
          </a:prstGeom>
          <a:noFill/>
          <a:ln w="9525">
            <a:noFill/>
          </a:ln>
        </p:spPr>
        <p:txBody>
          <a:bodyPr anchor="t" anchorCtr="0">
            <a:spAutoFit/>
          </a:bodyPr>
          <a:p>
            <a:pPr eaLnBrk="0" hangingPunct="0">
              <a:lnSpc>
                <a:spcPct val="150000"/>
              </a:lnSpc>
            </a:pPr>
            <a:r>
              <a:rPr lang="en-US" altLang="en-US" sz="2800" b="1">
                <a:latin typeface="Arial" panose="020B0604020202020204" pitchFamily="34" charset="0"/>
                <a:ea typeface="宋体" panose="02010600030101010101" pitchFamily="2" charset="-122"/>
              </a:rPr>
              <a:t>7.</a:t>
            </a:r>
            <a:r>
              <a:rPr lang="zh-CN" altLang="en-US" sz="2800" b="1" dirty="0">
                <a:latin typeface="Arial" panose="020B0604020202020204" pitchFamily="34" charset="0"/>
                <a:ea typeface="宋体" panose="02010600030101010101" pitchFamily="2" charset="-122"/>
              </a:rPr>
              <a:t>电气电路：生产场所电气线路应当采用镀锌钢管套管保护，在车间外安装空气开关和漏电保护器，设备、电源开关应当采用防爆防静电措施。生产场所电气线路、设备等应当由</a:t>
            </a:r>
            <a:r>
              <a:rPr lang="zh-CN" altLang="en-US" sz="2800" i="1" u="sng" dirty="0">
                <a:solidFill>
                  <a:srgbClr val="F70309"/>
                </a:solidFill>
                <a:latin typeface="Arial" panose="020B0604020202020204" pitchFamily="34" charset="0"/>
                <a:ea typeface="宋体" panose="02010600030101010101" pitchFamily="2" charset="-122"/>
              </a:rPr>
              <a:t>专业电工</a:t>
            </a:r>
            <a:r>
              <a:rPr lang="zh-CN" altLang="en-US" sz="2800" b="1" dirty="0">
                <a:latin typeface="Arial" panose="020B0604020202020204" pitchFamily="34" charset="0"/>
                <a:ea typeface="宋体" panose="02010600030101010101" pitchFamily="2" charset="-122"/>
              </a:rPr>
              <a:t>安装，严禁乱拉私接临时电线、增加设备。</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comb/>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Rectangle 3"/>
          <p:cNvSpPr/>
          <p:nvPr/>
        </p:nvSpPr>
        <p:spPr>
          <a:xfrm>
            <a:off x="714375" y="1571625"/>
            <a:ext cx="7643813" cy="3940175"/>
          </a:xfrm>
          <a:prstGeom prst="rect">
            <a:avLst/>
          </a:prstGeom>
          <a:noFill/>
          <a:ln w="9525">
            <a:noFill/>
          </a:ln>
        </p:spPr>
        <p:txBody>
          <a:bodyPr anchor="t" anchorCtr="0">
            <a:spAutoFit/>
          </a:bodyPr>
          <a:p>
            <a:pPr eaLnBrk="0" hangingPunct="0">
              <a:lnSpc>
                <a:spcPct val="150000"/>
              </a:lnSpc>
            </a:pPr>
            <a:r>
              <a:rPr lang="en-US" altLang="zh-CN" sz="2800" b="1">
                <a:latin typeface="Arial" panose="020B0604020202020204" pitchFamily="34" charset="0"/>
                <a:ea typeface="宋体" panose="02010600030101010101" pitchFamily="2" charset="-122"/>
              </a:rPr>
              <a:t>    8.</a:t>
            </a:r>
            <a:r>
              <a:rPr lang="zh-CN" altLang="en-US" sz="2800" b="1" dirty="0">
                <a:latin typeface="Arial" panose="020B0604020202020204" pitchFamily="34" charset="0"/>
                <a:ea typeface="宋体" panose="02010600030101010101" pitchFamily="2" charset="-122"/>
              </a:rPr>
              <a:t>检维修作业：生产系统完全停止、现场积尘清理干净并经管理人员确认、实施监护后，方可进行检维修作业；严禁交叉作业。</a:t>
            </a:r>
            <a:endParaRPr lang="en-US" altLang="zh-CN" sz="2800" b="1">
              <a:latin typeface="Arial" panose="020B0604020202020204" pitchFamily="34" charset="0"/>
              <a:ea typeface="宋体" panose="02010600030101010101" pitchFamily="2" charset="-122"/>
            </a:endParaRPr>
          </a:p>
          <a:p>
            <a:pPr eaLnBrk="0" hangingPunct="0">
              <a:lnSpc>
                <a:spcPct val="150000"/>
              </a:lnSpc>
            </a:pPr>
            <a:endParaRPr lang="zh-CN" altLang="en-US" sz="2800" b="1" dirty="0">
              <a:latin typeface="Arial" panose="020B0604020202020204" pitchFamily="34" charset="0"/>
              <a:ea typeface="宋体" panose="02010600030101010101" pitchFamily="2" charset="-122"/>
            </a:endParaRPr>
          </a:p>
          <a:p>
            <a:pPr eaLnBrk="0" hangingPunct="0">
              <a:lnSpc>
                <a:spcPct val="150000"/>
              </a:lnSpc>
            </a:pPr>
            <a:r>
              <a:rPr lang="en-US" altLang="zh-CN" sz="2800" b="1">
                <a:latin typeface="Arial" panose="020B0604020202020204" pitchFamily="34" charset="0"/>
                <a:ea typeface="宋体" panose="02010600030101010101" pitchFamily="2" charset="-122"/>
              </a:rPr>
              <a:t>    9.</a:t>
            </a:r>
            <a:r>
              <a:rPr lang="zh-CN" altLang="en-US" sz="2800" b="1" dirty="0">
                <a:latin typeface="Arial" panose="020B0604020202020204" pitchFamily="34" charset="0"/>
                <a:ea typeface="宋体" panose="02010600030101010101" pitchFamily="2" charset="-122"/>
              </a:rPr>
              <a:t>规章制度：建立健全粉尘作业安全生产管理制度、操作规程并严格落实。</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plit orient="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3"/>
          <p:cNvSpPr/>
          <p:nvPr/>
        </p:nvSpPr>
        <p:spPr>
          <a:xfrm>
            <a:off x="357188" y="1098550"/>
            <a:ext cx="8215312" cy="4616450"/>
          </a:xfrm>
          <a:prstGeom prst="rect">
            <a:avLst/>
          </a:prstGeom>
          <a:noFill/>
          <a:ln w="9525">
            <a:noFill/>
          </a:ln>
        </p:spPr>
        <p:txBody>
          <a:bodyPr anchor="t" anchorCtr="0">
            <a:spAutoFit/>
          </a:bodyPr>
          <a:p>
            <a:pPr eaLnBrk="0" hangingPunct="0">
              <a:lnSpc>
                <a:spcPct val="150000"/>
              </a:lnSpc>
            </a:pPr>
            <a:r>
              <a:rPr lang="en-US" altLang="zh-CN" sz="2800" b="1">
                <a:latin typeface="Arial" panose="020B0604020202020204" pitchFamily="34" charset="0"/>
                <a:ea typeface="宋体" panose="02010600030101010101" pitchFamily="2" charset="-122"/>
              </a:rPr>
              <a:t>    10.</a:t>
            </a:r>
            <a:r>
              <a:rPr lang="zh-CN" altLang="en-US" sz="2800" b="1" dirty="0">
                <a:latin typeface="Arial" panose="020B0604020202020204" pitchFamily="34" charset="0"/>
                <a:ea typeface="宋体" panose="02010600030101010101" pitchFamily="2" charset="-122"/>
              </a:rPr>
              <a:t>教育培训：企业从业人员经安全培训合格后，方可上岗；企业负责人、从业人员要定期参加安全教育培训，掌握铝镁粉尘的危害性及防爆措施。</a:t>
            </a:r>
            <a:endParaRPr lang="zh-CN" altLang="en-US" sz="2800" b="1" dirty="0">
              <a:latin typeface="Arial" panose="020B0604020202020204" pitchFamily="34" charset="0"/>
              <a:ea typeface="宋体" panose="02010600030101010101" pitchFamily="2" charset="-122"/>
            </a:endParaRPr>
          </a:p>
          <a:p>
            <a:pPr eaLnBrk="0" hangingPunct="0">
              <a:lnSpc>
                <a:spcPct val="150000"/>
              </a:lnSpc>
            </a:pPr>
            <a:r>
              <a:rPr lang="en-US" altLang="zh-CN" sz="2800" b="1">
                <a:latin typeface="Arial" panose="020B0604020202020204" pitchFamily="34" charset="0"/>
                <a:ea typeface="宋体" panose="02010600030101010101" pitchFamily="2" charset="-122"/>
              </a:rPr>
              <a:t>    11.</a:t>
            </a:r>
            <a:r>
              <a:rPr lang="zh-CN" altLang="en-US" sz="2800" b="1" dirty="0">
                <a:latin typeface="Arial" panose="020B0604020202020204" pitchFamily="34" charset="0"/>
                <a:ea typeface="宋体" panose="02010600030101010101" pitchFamily="2" charset="-122"/>
              </a:rPr>
              <a:t>安全检查：企业应当定期进行粉尘防爆检查，并做好记录。</a:t>
            </a:r>
            <a:endParaRPr lang="zh-CN" altLang="en-US" sz="2800" b="1" dirty="0">
              <a:latin typeface="Arial" panose="020B0604020202020204" pitchFamily="34" charset="0"/>
              <a:ea typeface="宋体" panose="02010600030101010101" pitchFamily="2" charset="-122"/>
            </a:endParaRPr>
          </a:p>
          <a:p>
            <a:pPr eaLnBrk="0" hangingPunct="0">
              <a:lnSpc>
                <a:spcPct val="150000"/>
              </a:lnSpc>
            </a:pPr>
            <a:r>
              <a:rPr lang="en-US" altLang="zh-CN" sz="2800" b="1">
                <a:latin typeface="Arial" panose="020B0604020202020204" pitchFamily="34" charset="0"/>
                <a:ea typeface="宋体" panose="02010600030101010101" pitchFamily="2" charset="-122"/>
              </a:rPr>
              <a:t>    12.</a:t>
            </a:r>
            <a:r>
              <a:rPr lang="zh-CN" altLang="en-US" sz="2800" b="1" dirty="0">
                <a:latin typeface="Arial" panose="020B0604020202020204" pitchFamily="34" charset="0"/>
                <a:ea typeface="宋体" panose="02010600030101010101" pitchFamily="2" charset="-122"/>
              </a:rPr>
              <a:t>应急预案：企业应当制定有针对性的应急预案，保证作业和施救人员掌握相关应急预案内容。</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plit orient="vert"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1"/>
          <p:cNvSpPr>
            <a:spLocks noGrp="1"/>
          </p:cNvSpPr>
          <p:nvPr>
            <p:ph type="title"/>
          </p:nvPr>
        </p:nvSpPr>
        <p:spPr>
          <a:ln/>
        </p:spPr>
        <p:txBody>
          <a:bodyPr vert="horz" lIns="91440" tIns="45720" rIns="91440" bIns="45720" anchor="b" anchorCtr="0"/>
          <a:p>
            <a:endParaRPr lang="zh-CN" altLang="en-US"/>
          </a:p>
        </p:txBody>
      </p:sp>
      <p:pic>
        <p:nvPicPr>
          <p:cNvPr id="3" name="内容占位符 2" descr="a 尾"/>
          <p:cNvPicPr>
            <a:picLocks noChangeAspect="1"/>
          </p:cNvPicPr>
          <p:nvPr>
            <p:ph idx="1"/>
          </p:nvPr>
        </p:nvPicPr>
        <p:blipFill>
          <a:blip r:embed="rId1"/>
          <a:stretch>
            <a:fillRect/>
          </a:stretch>
        </p:blipFill>
        <p:spPr>
          <a:xfrm>
            <a:off x="419100" y="1403350"/>
            <a:ext cx="8291830" cy="3941445"/>
          </a:xfrm>
          <a:prstGeom prst="rect">
            <a:avLst/>
          </a:prstGeom>
        </p:spPr>
      </p:pic>
    </p:spTree>
  </p:cSld>
  <p:clrMapOvr>
    <a:masterClrMapping/>
  </p:clrMapOvr>
  <p:transition spd="slow">
    <p:diamon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Rectangle 2"/>
          <p:cNvSpPr>
            <a:spLocks noGrp="1"/>
          </p:cNvSpPr>
          <p:nvPr>
            <p:ph idx="1"/>
          </p:nvPr>
        </p:nvSpPr>
        <p:spPr>
          <a:xfrm>
            <a:off x="827088" y="1789113"/>
            <a:ext cx="7778750" cy="3871912"/>
          </a:xfrm>
          <a:ln/>
        </p:spPr>
        <p:txBody>
          <a:bodyPr vert="horz" wrap="square" lIns="0" tIns="0" rIns="0" bIns="0" anchor="t" anchorCtr="0"/>
          <a:p>
            <a:pPr defTabSz="914400">
              <a:buSzPct val="80000"/>
              <a:buFont typeface="Wingdings 2" pitchFamily="18" charset="2"/>
              <a:buNone/>
            </a:pPr>
            <a:r>
              <a:rPr lang="zh-CN" altLang="zh-CN" kern="1200" baseline="0" dirty="0" smtClean="0">
                <a:latin typeface="+mn-ea"/>
                <a:ea typeface="+mn-ea"/>
                <a:cs typeface="+mn-cs"/>
              </a:rPr>
              <a:t>                              </a:t>
            </a:r>
            <a:endParaRPr lang="zh-CN" altLang="zh-CN" kern="1200" baseline="0" dirty="0" smtClean="0">
              <a:latin typeface="+mn-ea"/>
              <a:ea typeface="+mn-ea"/>
              <a:cs typeface="+mn-cs"/>
            </a:endParaRPr>
          </a:p>
        </p:txBody>
      </p:sp>
      <p:sp>
        <p:nvSpPr>
          <p:cNvPr id="5" name="Text Box 44"/>
          <p:cNvSpPr txBox="1"/>
          <p:nvPr/>
        </p:nvSpPr>
        <p:spPr>
          <a:xfrm>
            <a:off x="2051050" y="3284538"/>
            <a:ext cx="5903913" cy="1844675"/>
          </a:xfrm>
          <a:prstGeom prst="rect">
            <a:avLst/>
          </a:prstGeom>
          <a:noFill/>
          <a:ln w="9525">
            <a:noFill/>
          </a:ln>
        </p:spPr>
        <p:txBody>
          <a:bodyPr anchor="t" anchorCtr="0">
            <a:spAutoFit/>
          </a:bodyPr>
          <a:p>
            <a:pPr eaLnBrk="0" hangingPunct="0"/>
            <a:r>
              <a:rPr lang="zh-CN" altLang="en-US" sz="11500" b="1" i="1" u="sng" dirty="0">
                <a:solidFill>
                  <a:srgbClr val="F70309"/>
                </a:solidFill>
                <a:latin typeface="华文隶书" pitchFamily="2" charset="-122"/>
                <a:ea typeface="华文隶书" pitchFamily="2" charset="-122"/>
              </a:rPr>
              <a:t>谢  谢</a:t>
            </a:r>
            <a:r>
              <a:rPr lang="zh-CN" altLang="en-US" sz="9600" b="1" i="1" u="sng" dirty="0">
                <a:solidFill>
                  <a:srgbClr val="F70309"/>
                </a:solidFill>
                <a:latin typeface="隶书" pitchFamily="49" charset="-122"/>
                <a:ea typeface="隶书" pitchFamily="49" charset="-122"/>
              </a:rPr>
              <a:t>！</a:t>
            </a:r>
            <a:endParaRPr lang="zh-CN" altLang="en-US" sz="9600" b="1" i="1" u="sng" dirty="0">
              <a:solidFill>
                <a:srgbClr val="F70309"/>
              </a:solidFill>
              <a:latin typeface="隶书" pitchFamily="49" charset="-122"/>
              <a:ea typeface="隶书" pitchFamily="49" charset="-122"/>
            </a:endParaRPr>
          </a:p>
        </p:txBody>
      </p:sp>
      <p:sp>
        <p:nvSpPr>
          <p:cNvPr id="6" name="Text Box 44"/>
          <p:cNvSpPr txBox="1"/>
          <p:nvPr/>
        </p:nvSpPr>
        <p:spPr>
          <a:xfrm>
            <a:off x="860425" y="1441450"/>
            <a:ext cx="7888288" cy="1555750"/>
          </a:xfrm>
          <a:prstGeom prst="rect">
            <a:avLst/>
          </a:prstGeom>
          <a:noFill/>
          <a:ln w="9525">
            <a:noFill/>
          </a:ln>
        </p:spPr>
        <p:txBody>
          <a:bodyPr anchor="t" anchorCtr="0">
            <a:spAutoFit/>
          </a:bodyPr>
          <a:p>
            <a:pPr eaLnBrk="0" hangingPunct="0"/>
            <a:r>
              <a:rPr lang="zh-CN" altLang="en-US" sz="9600" dirty="0">
                <a:solidFill>
                  <a:schemeClr val="tx2"/>
                </a:solidFill>
                <a:latin typeface="隶书" pitchFamily="49" charset="-122"/>
                <a:ea typeface="隶书" pitchFamily="49" charset="-122"/>
              </a:rPr>
              <a:t>敬请批评指正</a:t>
            </a:r>
            <a:endParaRPr lang="zh-CN" altLang="en-US" sz="9600" dirty="0">
              <a:solidFill>
                <a:schemeClr val="tx2"/>
              </a:solidFill>
              <a:latin typeface="隶书" pitchFamily="49" charset="-122"/>
              <a:ea typeface="隶书"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3000"/>
                                        <p:tgtEl>
                                          <p:spTgt spid="6"/>
                                        </p:tgtEl>
                                      </p:cBhvr>
                                    </p:animEffect>
                                  </p:childTnLst>
                                </p:cTn>
                              </p:par>
                            </p:childTnLst>
                          </p:cTn>
                        </p:par>
                        <p:par>
                          <p:cTn id="8" fill="hold">
                            <p:stCondLst>
                              <p:cond delay="30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 Box 2"/>
          <p:cNvSpPr txBox="1"/>
          <p:nvPr/>
        </p:nvSpPr>
        <p:spPr>
          <a:xfrm>
            <a:off x="533400" y="1303338"/>
            <a:ext cx="4183063" cy="676275"/>
          </a:xfrm>
          <a:prstGeom prst="rect">
            <a:avLst/>
          </a:prstGeom>
          <a:noFill/>
          <a:ln w="36000" cap="flat" cmpd="sng">
            <a:solidFill>
              <a:schemeClr val="accent1"/>
            </a:solidFill>
            <a:prstDash val="solid"/>
            <a:miter/>
            <a:headEnd type="none" w="med" len="med"/>
            <a:tailEnd type="none" w="med" len="med"/>
          </a:ln>
        </p:spPr>
        <p:txBody>
          <a:bodyPr lIns="36000" tIns="36000" rIns="36000" bIns="36000" anchor="t" anchorCtr="0"/>
          <a:p>
            <a:pPr eaLnBrk="0" hangingPunct="0"/>
            <a:r>
              <a:rPr lang="zh-CN" altLang="en-US" sz="4000" b="1" dirty="0">
                <a:solidFill>
                  <a:srgbClr val="FF0000"/>
                </a:solidFill>
                <a:latin typeface="宋体" panose="02010600030101010101" pitchFamily="2" charset="-122"/>
                <a:ea typeface="宋体" panose="02010600030101010101" pitchFamily="2" charset="-122"/>
              </a:rPr>
              <a:t>燃烧的三个条件</a:t>
            </a:r>
            <a:r>
              <a:rPr lang="zh-CN" altLang="zh-CN" sz="4000" b="1" dirty="0">
                <a:solidFill>
                  <a:srgbClr val="FF0000"/>
                </a:solidFill>
                <a:latin typeface="宋体" panose="02010600030101010101" pitchFamily="2" charset="-122"/>
                <a:ea typeface="宋体" panose="02010600030101010101" pitchFamily="2" charset="-122"/>
              </a:rPr>
              <a:t>:</a:t>
            </a:r>
            <a:endParaRPr lang="zh-CN" altLang="zh-CN" sz="4000" dirty="0">
              <a:latin typeface="Arial" panose="020B0604020202020204" pitchFamily="34" charset="0"/>
              <a:ea typeface="宋体" panose="02010600030101010101" pitchFamily="2" charset="-122"/>
            </a:endParaRPr>
          </a:p>
        </p:txBody>
      </p:sp>
      <p:sp>
        <p:nvSpPr>
          <p:cNvPr id="13314" name="Text Box 3"/>
          <p:cNvSpPr txBox="1"/>
          <p:nvPr/>
        </p:nvSpPr>
        <p:spPr>
          <a:xfrm>
            <a:off x="250825" y="2636838"/>
            <a:ext cx="3313113" cy="2987675"/>
          </a:xfrm>
          <a:prstGeom prst="rect">
            <a:avLst/>
          </a:prstGeom>
          <a:noFill/>
          <a:ln w="9525">
            <a:noFill/>
          </a:ln>
        </p:spPr>
        <p:txBody>
          <a:bodyPr lIns="72000" tIns="36000" rIns="72000" bIns="36000" anchor="t" anchorCtr="0"/>
          <a:p>
            <a:pPr marL="636905" lvl="1" indent="-95250" eaLnBrk="0" hangingPunct="0">
              <a:spcBef>
                <a:spcPts val="1990"/>
              </a:spcBef>
            </a:pPr>
            <a:r>
              <a:rPr lang="zh-CN" altLang="zh-CN" sz="3200" b="1" dirty="0">
                <a:latin typeface="Times New Roman" panose="02020603050405020304" pitchFamily="18" charset="0"/>
                <a:ea typeface="仿宋_GB2312" pitchFamily="49" charset="-122"/>
              </a:rPr>
              <a:t>1</a:t>
            </a:r>
            <a:r>
              <a:rPr lang="zh-CN" altLang="en-US" sz="3200" b="1" dirty="0">
                <a:latin typeface="Times New Roman" panose="02020603050405020304" pitchFamily="18" charset="0"/>
                <a:ea typeface="仿宋_GB2312" pitchFamily="49" charset="-122"/>
              </a:rPr>
              <a:t>、可燃物</a:t>
            </a:r>
            <a:endParaRPr lang="zh-CN" altLang="en-US" sz="3200" b="1" dirty="0">
              <a:latin typeface="Times New Roman" panose="02020603050405020304" pitchFamily="18" charset="0"/>
              <a:ea typeface="仿宋_GB2312" pitchFamily="49" charset="-122"/>
            </a:endParaRPr>
          </a:p>
          <a:p>
            <a:pPr marL="636905" lvl="1" indent="-95250" eaLnBrk="0" hangingPunct="0">
              <a:spcBef>
                <a:spcPts val="1990"/>
              </a:spcBef>
            </a:pPr>
            <a:endParaRPr lang="zh-CN" altLang="zh-CN" sz="32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200" b="1" dirty="0">
                <a:latin typeface="Times New Roman" panose="02020603050405020304" pitchFamily="18" charset="0"/>
                <a:ea typeface="仿宋_GB2312" pitchFamily="49" charset="-122"/>
              </a:rPr>
              <a:t>2</a:t>
            </a:r>
            <a:r>
              <a:rPr lang="zh-CN" altLang="en-US" sz="3200" b="1" dirty="0">
                <a:latin typeface="Times New Roman" panose="02020603050405020304" pitchFamily="18" charset="0"/>
                <a:ea typeface="仿宋_GB2312" pitchFamily="49" charset="-122"/>
              </a:rPr>
              <a:t>、助燃物</a:t>
            </a:r>
            <a:endParaRPr lang="zh-CN" altLang="en-US" sz="3200" b="1" dirty="0">
              <a:latin typeface="Times New Roman" panose="02020603050405020304" pitchFamily="18" charset="0"/>
              <a:ea typeface="仿宋_GB2312" pitchFamily="49" charset="-122"/>
            </a:endParaRPr>
          </a:p>
          <a:p>
            <a:pPr marL="636905" lvl="1" indent="-95250" eaLnBrk="0" hangingPunct="0">
              <a:spcBef>
                <a:spcPts val="1990"/>
              </a:spcBef>
            </a:pPr>
            <a:endParaRPr lang="zh-CN" altLang="zh-CN" sz="3200" b="1" dirty="0">
              <a:latin typeface="Times New Roman" panose="02020603050405020304" pitchFamily="18" charset="0"/>
              <a:ea typeface="仿宋_GB2312" pitchFamily="49" charset="-122"/>
            </a:endParaRPr>
          </a:p>
          <a:p>
            <a:pPr marL="636905" lvl="1" indent="-95250" eaLnBrk="0" hangingPunct="0">
              <a:spcBef>
                <a:spcPts val="1990"/>
              </a:spcBef>
            </a:pPr>
            <a:r>
              <a:rPr lang="zh-CN" altLang="zh-CN" sz="3200" b="1" dirty="0">
                <a:latin typeface="Times New Roman" panose="02020603050405020304" pitchFamily="18" charset="0"/>
                <a:ea typeface="仿宋_GB2312" pitchFamily="49" charset="-122"/>
              </a:rPr>
              <a:t>3</a:t>
            </a:r>
            <a:r>
              <a:rPr lang="zh-CN" altLang="en-US" sz="3200" b="1" dirty="0">
                <a:latin typeface="Times New Roman" panose="02020603050405020304" pitchFamily="18" charset="0"/>
                <a:ea typeface="仿宋_GB2312" pitchFamily="49" charset="-122"/>
              </a:rPr>
              <a:t>、点火源</a:t>
            </a:r>
            <a:endParaRPr lang="zh-CN" altLang="en-US" sz="3200" b="1" dirty="0">
              <a:latin typeface="Times New Roman" panose="02020603050405020304" pitchFamily="18" charset="0"/>
              <a:ea typeface="仿宋_GB2312" pitchFamily="49" charset="-122"/>
            </a:endParaRPr>
          </a:p>
        </p:txBody>
      </p:sp>
      <p:pic>
        <p:nvPicPr>
          <p:cNvPr id="13315" name="Picture 4" descr="u=2554307983,2340806750&amp;fm=0&amp;gp=0"/>
          <p:cNvPicPr>
            <a:picLocks noChangeAspect="1"/>
          </p:cNvPicPr>
          <p:nvPr/>
        </p:nvPicPr>
        <p:blipFill>
          <a:blip r:embed="rId1"/>
          <a:stretch>
            <a:fillRect/>
          </a:stretch>
        </p:blipFill>
        <p:spPr>
          <a:xfrm>
            <a:off x="3779838" y="2349500"/>
            <a:ext cx="1166812" cy="960438"/>
          </a:xfrm>
          <a:prstGeom prst="rect">
            <a:avLst/>
          </a:prstGeom>
          <a:noFill/>
          <a:ln w="9525">
            <a:noFill/>
          </a:ln>
        </p:spPr>
      </p:pic>
      <p:pic>
        <p:nvPicPr>
          <p:cNvPr id="13316" name="Picture 5" descr="QQFileCache3519"/>
          <p:cNvPicPr>
            <a:picLocks noChangeAspect="1"/>
          </p:cNvPicPr>
          <p:nvPr/>
        </p:nvPicPr>
        <p:blipFill>
          <a:blip r:embed="rId2"/>
          <a:stretch>
            <a:fillRect/>
          </a:stretch>
        </p:blipFill>
        <p:spPr>
          <a:xfrm>
            <a:off x="3924300" y="5445125"/>
            <a:ext cx="1081088" cy="1081088"/>
          </a:xfrm>
          <a:prstGeom prst="rect">
            <a:avLst/>
          </a:prstGeom>
          <a:noFill/>
          <a:ln w="9525">
            <a:noFill/>
          </a:ln>
        </p:spPr>
      </p:pic>
      <p:pic>
        <p:nvPicPr>
          <p:cNvPr id="13317" name="Picture 6" descr="u=351873452,637310095&amp;fm=0&amp;gp=0"/>
          <p:cNvPicPr>
            <a:picLocks noChangeAspect="1"/>
          </p:cNvPicPr>
          <p:nvPr/>
        </p:nvPicPr>
        <p:blipFill>
          <a:blip r:embed="rId3"/>
          <a:stretch>
            <a:fillRect/>
          </a:stretch>
        </p:blipFill>
        <p:spPr>
          <a:xfrm>
            <a:off x="6300788" y="1341438"/>
            <a:ext cx="2519362" cy="4391025"/>
          </a:xfrm>
          <a:prstGeom prst="rect">
            <a:avLst/>
          </a:prstGeom>
          <a:noFill/>
          <a:ln w="9525">
            <a:noFill/>
          </a:ln>
        </p:spPr>
      </p:pic>
      <p:sp>
        <p:nvSpPr>
          <p:cNvPr id="13318" name="Oval 7"/>
          <p:cNvSpPr/>
          <p:nvPr/>
        </p:nvSpPr>
        <p:spPr>
          <a:xfrm>
            <a:off x="3635375" y="3933825"/>
            <a:ext cx="1655763" cy="863600"/>
          </a:xfrm>
          <a:prstGeom prst="ellipse">
            <a:avLst/>
          </a:prstGeom>
          <a:solidFill>
            <a:srgbClr val="33CCCC"/>
          </a:solidFill>
          <a:ln w="7239" cap="flat" cmpd="sng">
            <a:solidFill>
              <a:srgbClr val="FFFF00"/>
            </a:solidFill>
            <a:prstDash val="solid"/>
            <a:round/>
            <a:headEnd type="none" w="med" len="med"/>
            <a:tailEnd type="none" w="med" len="med"/>
          </a:ln>
        </p:spPr>
        <p:txBody>
          <a:bodyPr lIns="0" tIns="0" rIns="0" bIns="0" anchor="ctr" anchorCtr="0"/>
          <a:p>
            <a:pPr eaLnBrk="0" hangingPunct="0"/>
            <a:endParaRPr lang="zh-CN" altLang="zh-CN" sz="100" dirty="0">
              <a:latin typeface="Arial" panose="020B0604020202020204" pitchFamily="34" charset="0"/>
              <a:ea typeface="宋体" panose="02010600030101010101" pitchFamily="2" charset="-122"/>
            </a:endParaRPr>
          </a:p>
        </p:txBody>
      </p:sp>
      <p:sp>
        <p:nvSpPr>
          <p:cNvPr id="13319" name="Text Box 8"/>
          <p:cNvSpPr txBox="1"/>
          <p:nvPr/>
        </p:nvSpPr>
        <p:spPr>
          <a:xfrm>
            <a:off x="3779838" y="4005263"/>
            <a:ext cx="1446212" cy="684212"/>
          </a:xfrm>
          <a:prstGeom prst="rect">
            <a:avLst/>
          </a:prstGeom>
          <a:noFill/>
          <a:ln w="9525">
            <a:noFill/>
          </a:ln>
        </p:spPr>
        <p:txBody>
          <a:bodyPr lIns="72000" tIns="36000" rIns="72000" bIns="36000" anchor="t" anchorCtr="0"/>
          <a:p>
            <a:pPr algn="ctr" eaLnBrk="0" hangingPunct="0">
              <a:lnSpc>
                <a:spcPct val="88000"/>
              </a:lnSpc>
              <a:spcBef>
                <a:spcPts val="1075"/>
              </a:spcBef>
            </a:pPr>
            <a:r>
              <a:rPr lang="zh-CN" altLang="en-US" sz="3200" dirty="0">
                <a:solidFill>
                  <a:srgbClr val="FF3300"/>
                </a:solidFill>
                <a:latin typeface="Times New Roman" panose="02020603050405020304" pitchFamily="18" charset="0"/>
                <a:ea typeface="华文新魏" pitchFamily="2" charset="-122"/>
              </a:rPr>
              <a:t>空气</a:t>
            </a:r>
            <a:endParaRPr lang="zh-CN" altLang="en-US" sz="3200" dirty="0">
              <a:latin typeface="Arial" panose="020B0604020202020204" pitchFamily="34" charset="0"/>
              <a:ea typeface="宋体" panose="02010600030101010101" pitchFamily="2" charset="-122"/>
            </a:endParaRPr>
          </a:p>
        </p:txBody>
      </p:sp>
      <p:sp>
        <p:nvSpPr>
          <p:cNvPr id="13320" name="AutoShape 9"/>
          <p:cNvSpPr/>
          <p:nvPr/>
        </p:nvSpPr>
        <p:spPr>
          <a:xfrm>
            <a:off x="5435600" y="2781300"/>
            <a:ext cx="71438" cy="3240088"/>
          </a:xfrm>
          <a:prstGeom prst="rightBrace">
            <a:avLst>
              <a:gd name="adj1" fmla="val 377540"/>
              <a:gd name="adj2" fmla="val 50000"/>
            </a:avLst>
          </a:prstGeom>
          <a:noFill/>
          <a:ln w="38100" cap="flat" cmpd="sng">
            <a:solidFill>
              <a:schemeClr val="tx1"/>
            </a:solidFill>
            <a:prstDash val="solid"/>
            <a:round/>
            <a:headEnd type="none" w="med" len="med"/>
            <a:tailEnd type="none" w="med" len="med"/>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3321" name="Line 10"/>
          <p:cNvSpPr/>
          <p:nvPr/>
        </p:nvSpPr>
        <p:spPr>
          <a:xfrm flipH="1" flipV="1">
            <a:off x="5580063" y="4365625"/>
            <a:ext cx="719137" cy="0"/>
          </a:xfrm>
          <a:prstGeom prst="line">
            <a:avLst/>
          </a:prstGeom>
          <a:ln w="42164" cap="flat" cmpd="sng">
            <a:solidFill>
              <a:schemeClr val="tx1"/>
            </a:solidFill>
            <a:prstDash val="solid"/>
            <a:round/>
            <a:headEnd type="triangle" w="sm" len="sm"/>
            <a:tailEnd type="none" w="med" len="med"/>
          </a:ln>
        </p:spPr>
      </p:sp>
    </p:spTree>
  </p:cSld>
  <p:clrMapOvr>
    <a:masterClrMapping/>
  </p:clrMapOvr>
  <p:transition>
    <p:push dir="r"/>
  </p:transition>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更多资料添加公众号hsevclass">
  <a:themeElements>
    <a:clrScheme name="自定义 406">
      <a:dk1>
        <a:srgbClr val="5F5F5F"/>
      </a:dk1>
      <a:lt1>
        <a:sysClr val="window" lastClr="FFFFFF"/>
      </a:lt1>
      <a:dk2>
        <a:srgbClr val="5F5F5F"/>
      </a:dk2>
      <a:lt2>
        <a:srgbClr val="FFFFFF"/>
      </a:lt2>
      <a:accent1>
        <a:srgbClr val="87A452"/>
      </a:accent1>
      <a:accent2>
        <a:srgbClr val="58B898"/>
      </a:accent2>
      <a:accent3>
        <a:srgbClr val="489698"/>
      </a:accent3>
      <a:accent4>
        <a:srgbClr val="C2C25E"/>
      </a:accent4>
      <a:accent5>
        <a:srgbClr val="C00000"/>
      </a:accent5>
      <a:accent6>
        <a:srgbClr val="FFC000"/>
      </a:accent6>
      <a:hlink>
        <a:srgbClr val="00B0F0"/>
      </a:hlink>
      <a:folHlink>
        <a:srgbClr val="7F7F7F"/>
      </a:folHlink>
    </a:clrScheme>
    <a:fontScheme name="自定义 17">
      <a:majorFont>
        <a:latin typeface="Comic Sans MS"/>
        <a:ea typeface="幼圆"/>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7799</Words>
  <Application>WPS 演示</Application>
  <PresentationFormat>在屏幕上显示</PresentationFormat>
  <Paragraphs>510</Paragraphs>
  <Slides>87</Slides>
  <Notes>1</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87</vt:i4>
      </vt:variant>
    </vt:vector>
  </HeadingPairs>
  <TitlesOfParts>
    <vt:vector size="122" baseType="lpstr">
      <vt:lpstr>Arial</vt:lpstr>
      <vt:lpstr>宋体</vt:lpstr>
      <vt:lpstr>Wingdings</vt:lpstr>
      <vt:lpstr>Univers 45 Light</vt:lpstr>
      <vt:lpstr>Segoe Print</vt:lpstr>
      <vt:lpstr>华文新魏</vt:lpstr>
      <vt:lpstr>Univers 55</vt:lpstr>
      <vt:lpstr>Times New Roman</vt:lpstr>
      <vt:lpstr>华文彩云</vt:lpstr>
      <vt:lpstr>微软雅黑</vt:lpstr>
      <vt:lpstr>隶书</vt:lpstr>
      <vt:lpstr>楷体_GB2312</vt:lpstr>
      <vt:lpstr>新宋体</vt:lpstr>
      <vt:lpstr>华文行楷</vt:lpstr>
      <vt:lpstr>仿宋_GB2312</vt:lpstr>
      <vt:lpstr>仿宋</vt:lpstr>
      <vt:lpstr>黑体</vt:lpstr>
      <vt:lpstr>华文琥珀</vt:lpstr>
      <vt:lpstr>华文隶书</vt:lpstr>
      <vt:lpstr>Arial Unicode MS</vt:lpstr>
      <vt:lpstr>Arial</vt:lpstr>
      <vt:lpstr>幼圆</vt:lpstr>
      <vt:lpstr>Baskerville Old Face</vt:lpstr>
      <vt:lpstr>Wingdings 2</vt:lpstr>
      <vt:lpstr>Wingdings</vt:lpstr>
      <vt:lpstr>华文中宋</vt:lpstr>
      <vt:lpstr>Arial Black</vt:lpstr>
      <vt:lpstr>Castellar</vt:lpstr>
      <vt:lpstr>Comic Sans MS</vt:lpstr>
      <vt:lpstr>Calibri</vt:lpstr>
      <vt:lpstr>HanWangKanDaYan</vt:lpstr>
      <vt:lpstr>MingLiU</vt:lpstr>
      <vt:lpstr>Arial Unicode MS</vt:lpstr>
      <vt:lpstr>幼圆</vt:lpstr>
      <vt:lpstr>更多资料添加公众号hsevclass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张娜娜</dc:creator>
  <cp:lastModifiedBy>Vivian</cp:lastModifiedBy>
  <cp:revision>106</cp:revision>
  <dcterms:created xsi:type="dcterms:W3CDTF">2012-09-11T14:30:49Z</dcterms:created>
  <dcterms:modified xsi:type="dcterms:W3CDTF">2023-12-01T05:59:51Z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8B01F06DE1224A058688B7F907D93DF2_12</vt:lpwstr>
  </property>
</Properties>
</file>