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5" r:id="rId4"/>
    <p:sldMasterId id="2147483677" r:id="rId5"/>
    <p:sldMasterId id="2147483687" r:id="rId6"/>
  </p:sldMasterIdLst>
  <p:notesMasterIdLst>
    <p:notesMasterId r:id="rId8"/>
  </p:notesMasterIdLst>
  <p:sldIdLst>
    <p:sldId id="290" r:id="rId7"/>
    <p:sldId id="487" r:id="rId9"/>
    <p:sldId id="289" r:id="rId10"/>
    <p:sldId id="281" r:id="rId11"/>
    <p:sldId id="326" r:id="rId12"/>
    <p:sldId id="319" r:id="rId13"/>
    <p:sldId id="291" r:id="rId14"/>
    <p:sldId id="328" r:id="rId15"/>
    <p:sldId id="338" r:id="rId16"/>
    <p:sldId id="339" r:id="rId17"/>
    <p:sldId id="332" r:id="rId18"/>
    <p:sldId id="333" r:id="rId19"/>
    <p:sldId id="334" r:id="rId20"/>
    <p:sldId id="346" r:id="rId21"/>
    <p:sldId id="336" r:id="rId22"/>
    <p:sldId id="347" r:id="rId23"/>
    <p:sldId id="341" r:id="rId24"/>
    <p:sldId id="349" r:id="rId25"/>
    <p:sldId id="348" r:id="rId26"/>
    <p:sldId id="381" r:id="rId27"/>
    <p:sldId id="388" r:id="rId28"/>
    <p:sldId id="390" r:id="rId29"/>
    <p:sldId id="389" r:id="rId30"/>
    <p:sldId id="391" r:id="rId31"/>
    <p:sldId id="455" r:id="rId32"/>
    <p:sldId id="395" r:id="rId33"/>
    <p:sldId id="392" r:id="rId34"/>
    <p:sldId id="393" r:id="rId35"/>
    <p:sldId id="399" r:id="rId36"/>
    <p:sldId id="401" r:id="rId37"/>
    <p:sldId id="400" r:id="rId38"/>
    <p:sldId id="403" r:id="rId39"/>
    <p:sldId id="408" r:id="rId40"/>
    <p:sldId id="439" r:id="rId41"/>
    <p:sldId id="440" r:id="rId42"/>
    <p:sldId id="396" r:id="rId43"/>
    <p:sldId id="441" r:id="rId44"/>
    <p:sldId id="442" r:id="rId45"/>
    <p:sldId id="443" r:id="rId46"/>
    <p:sldId id="383" r:id="rId47"/>
    <p:sldId id="446" r:id="rId48"/>
    <p:sldId id="448" r:id="rId49"/>
    <p:sldId id="385" r:id="rId50"/>
    <p:sldId id="452" r:id="rId51"/>
    <p:sldId id="402" r:id="rId52"/>
    <p:sldId id="456" r:id="rId53"/>
    <p:sldId id="457" r:id="rId54"/>
    <p:sldId id="458" r:id="rId55"/>
    <p:sldId id="459" r:id="rId56"/>
    <p:sldId id="460" r:id="rId57"/>
    <p:sldId id="461" r:id="rId58"/>
    <p:sldId id="463" r:id="rId59"/>
    <p:sldId id="464" r:id="rId60"/>
    <p:sldId id="465" r:id="rId61"/>
    <p:sldId id="466" r:id="rId62"/>
    <p:sldId id="274" r:id="rId63"/>
  </p:sldIdLst>
  <p:sldSz cx="12192000" cy="6858000"/>
  <p:notesSz cx="6858000" cy="9144000"/>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794" userDrawn="1">
          <p15:clr>
            <a:srgbClr val="A4A3A4"/>
          </p15:clr>
        </p15:guide>
        <p15:guide id="3" pos="1088" userDrawn="1">
          <p15:clr>
            <a:srgbClr val="A4A3A4"/>
          </p15:clr>
        </p15:guide>
        <p15:guide id="4" pos="5526" userDrawn="1">
          <p15:clr>
            <a:srgbClr val="A4A3A4"/>
          </p15:clr>
        </p15:guide>
        <p15:guide id="5" pos="7001" userDrawn="1">
          <p15:clr>
            <a:srgbClr val="A4A3A4"/>
          </p15:clr>
        </p15:guide>
        <p15:guide id="6" orient="horz" pos="1411" userDrawn="1">
          <p15:clr>
            <a:srgbClr val="A4A3A4"/>
          </p15:clr>
        </p15:guide>
        <p15:guide id="7" orient="horz" pos="2602" userDrawn="1">
          <p15:clr>
            <a:srgbClr val="A4A3A4"/>
          </p15:clr>
        </p15:guide>
        <p15:guide id="8" pos="29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3A3A3A"/>
    <a:srgbClr val="FFC000"/>
    <a:srgbClr val="FAFAFA"/>
    <a:srgbClr val="F0B700"/>
    <a:srgbClr val="E2AC00"/>
    <a:srgbClr val="B08600"/>
    <a:srgbClr val="F6BB00"/>
    <a:srgbClr val="E1E1E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0" autoAdjust="0"/>
    <p:restoredTop sz="97703" autoAdjust="0"/>
  </p:normalViewPr>
  <p:slideViewPr>
    <p:cSldViewPr snapToGrid="0" showGuides="1">
      <p:cViewPr varScale="1">
        <p:scale>
          <a:sx n="113" d="100"/>
          <a:sy n="113" d="100"/>
        </p:scale>
        <p:origin x="564" y="96"/>
      </p:cViewPr>
      <p:guideLst>
        <p:guide orient="horz" pos="3024"/>
        <p:guide pos="3794"/>
        <p:guide pos="1088"/>
        <p:guide pos="5526"/>
        <p:guide pos="7001"/>
        <p:guide orient="horz" pos="1411"/>
        <p:guide orient="horz" pos="2602"/>
        <p:guide pos="2994"/>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8" Type="http://schemas.openxmlformats.org/officeDocument/2006/relationships/tags" Target="tags/tag31.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en-US" dirty="0">
                <a:sym typeface="+mn-ea"/>
              </a:rPr>
              <a:t>其它行业　主要用途：环境保温与中央空调；常用设备：导热油炉、蒸汽锅炉、中央空调、热风机等；</a:t>
            </a:r>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dirty="0"/>
              <a:t>张新磊 </a:t>
            </a:r>
            <a:r>
              <a:rPr lang="en-US" altLang="zh-CN" dirty="0"/>
              <a:t>2018.01.01</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a:solidFill>
                  <a:srgbClr val="2A2A2A"/>
                </a:solidFill>
                <a:latin typeface="新宋体" panose="02010609030101010101" charset="-122"/>
                <a:ea typeface="新宋体" panose="02010609030101010101" charset="-122"/>
                <a:cs typeface="新宋体" panose="02010609030101010101" charset="-122"/>
                <a:sym typeface="+mn-ea"/>
              </a:rPr>
              <a:t>检验合格的燃气管道和设备超过六个月未通气使用时，应由当地燃气供应单位进行复验，复验合格后，方可通气使用</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dirty="0">
                <a:sym typeface="+mn-ea"/>
              </a:rPr>
              <a:t>张新磊 </a:t>
            </a:r>
            <a:r>
              <a:rPr lang="en-US" altLang="zh-CN" dirty="0">
                <a:sym typeface="+mn-ea"/>
              </a:rPr>
              <a:t>2018.01.01</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163844F-78E9-4D63-AFCB-A6AAEEE4EF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mtClean="0"/>
          </a:p>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FBFC0CD-9B5B-443D-94FA-D5AC9BF8B29D}"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134243F-CF91-497E-9174-97893AFE067D}"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F8C5D0-BB9B-4EF1-AE00-7649E74D8E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EB16F-37DE-4553-B266-7437A5A1206E}"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5"/>
            <a:ext cx="7315200" cy="566740"/>
          </a:xfrm>
          <a:prstGeom prst="rect">
            <a:avLst/>
          </a:prstGeom>
        </p:spPr>
        <p:txBody>
          <a:bodyPr lIns="72545" tIns="36273" rIns="72545" bIns="36273" anchor="b"/>
          <a:lstStyle>
            <a:lvl1pPr algn="l">
              <a:defRPr sz="253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72545" tIns="36273" rIns="72545" bIns="36273"/>
          <a:lstStyle>
            <a:lvl1pPr marL="0" indent="0">
              <a:buNone/>
              <a:defRPr sz="3865"/>
            </a:lvl1pPr>
            <a:lvl2pPr marL="565785" indent="0">
              <a:buNone/>
              <a:defRPr sz="3465"/>
            </a:lvl2pPr>
            <a:lvl3pPr marL="1130935" indent="0">
              <a:buNone/>
              <a:defRPr sz="2935"/>
            </a:lvl3pPr>
            <a:lvl4pPr marL="1696085" indent="0">
              <a:buNone/>
              <a:defRPr sz="2535"/>
            </a:lvl4pPr>
            <a:lvl5pPr marL="2261235" indent="0">
              <a:buNone/>
              <a:defRPr sz="2535"/>
            </a:lvl5pPr>
            <a:lvl6pPr marL="2827020" indent="0">
              <a:buNone/>
              <a:defRPr sz="2535"/>
            </a:lvl6pPr>
            <a:lvl7pPr marL="3392805" indent="0">
              <a:buNone/>
              <a:defRPr sz="2535"/>
            </a:lvl7pPr>
            <a:lvl8pPr marL="3957320" indent="0">
              <a:buNone/>
              <a:defRPr sz="2535"/>
            </a:lvl8pPr>
            <a:lvl9pPr marL="4523105" indent="0">
              <a:buNone/>
              <a:defRPr sz="2535"/>
            </a:lvl9pPr>
          </a:lstStyle>
          <a:p>
            <a:pPr marL="0" marR="0" lvl="0" indent="0" algn="l" defTabSz="914400" rtl="0" eaLnBrk="0" fontAlgn="ctr" latinLnBrk="0" hangingPunct="0">
              <a:lnSpc>
                <a:spcPct val="120000"/>
              </a:lnSpc>
              <a:spcBef>
                <a:spcPct val="20000"/>
              </a:spcBef>
              <a:spcAft>
                <a:spcPct val="0"/>
              </a:spcAft>
              <a:buClr>
                <a:schemeClr val="accent1"/>
              </a:buClr>
              <a:buSzPct val="60000"/>
              <a:buFont typeface="Wingdings" panose="05000000000000000000" pitchFamily="2" charset="2"/>
              <a:buNone/>
              <a:defRPr/>
            </a:pPr>
            <a:endParaRPr kumimoji="0" lang="zh-CN" altLang="en-US" sz="29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45"/>
            <a:ext cx="7315200" cy="804860"/>
          </a:xfrm>
          <a:prstGeom prst="rect">
            <a:avLst/>
          </a:prstGeom>
        </p:spPr>
        <p:txBody>
          <a:bodyPr lIns="72545" tIns="36273" rIns="72545" bIns="36273"/>
          <a:lstStyle>
            <a:lvl1pPr marL="0" indent="0">
              <a:buNone/>
              <a:defRPr sz="1735"/>
            </a:lvl1pPr>
            <a:lvl2pPr marL="565785" indent="0">
              <a:buNone/>
              <a:defRPr sz="1465"/>
            </a:lvl2pPr>
            <a:lvl3pPr marL="1130935" indent="0">
              <a:buNone/>
              <a:defRPr sz="1335"/>
            </a:lvl3pPr>
            <a:lvl4pPr marL="1696085" indent="0">
              <a:buNone/>
              <a:defRPr sz="1065"/>
            </a:lvl4pPr>
            <a:lvl5pPr marL="2261235" indent="0">
              <a:buNone/>
              <a:defRPr sz="1065"/>
            </a:lvl5pPr>
            <a:lvl6pPr marL="2827020" indent="0">
              <a:buNone/>
              <a:defRPr sz="1065"/>
            </a:lvl6pPr>
            <a:lvl7pPr marL="3392805" indent="0">
              <a:buNone/>
              <a:defRPr sz="1065"/>
            </a:lvl7pPr>
            <a:lvl8pPr marL="3957320" indent="0">
              <a:buNone/>
              <a:defRPr sz="1065"/>
            </a:lvl8pPr>
            <a:lvl9pPr marL="4523105" indent="0">
              <a:buNone/>
              <a:defRPr sz="1065"/>
            </a:lvl9pPr>
          </a:lstStyle>
          <a:p>
            <a:pPr lvl="0"/>
            <a:r>
              <a:rPr lang="zh-CN" altLang="en-US" smtClean="0"/>
              <a:t>单击此处编辑母版文本样式</a:t>
            </a:r>
            <a:endParaRPr lang="zh-CN" altLang="en-US" smtClean="0"/>
          </a:p>
        </p:txBody>
      </p:sp>
    </p:spTree>
  </p:cSld>
  <p:clrMapOvr>
    <a:masterClrMapping/>
  </p:clrMapOvr>
  <p:transition advClick="0" advTm="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19"/>
            <a:ext cx="10942228" cy="648607"/>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895" y="981227"/>
            <a:ext cx="10942228" cy="5373309"/>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96"/>
            <a:ext cx="2734733" cy="6238875"/>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424" y="115896"/>
            <a:ext cx="8005233" cy="6238875"/>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5975"/>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1" y="3602037"/>
            <a:ext cx="9144000" cy="1655762"/>
          </a:xfrm>
        </p:spPr>
        <p:txBody>
          <a:bodyPr/>
          <a:lstStyle>
            <a:lvl1pPr marL="0" indent="0" algn="ctr">
              <a:buNone/>
              <a:defRPr sz="2390"/>
            </a:lvl1pPr>
            <a:lvl2pPr marL="455295" indent="0" algn="ctr">
              <a:buNone/>
              <a:defRPr sz="1990"/>
            </a:lvl2pPr>
            <a:lvl3pPr marL="909955" indent="0" algn="ctr">
              <a:buNone/>
              <a:defRPr sz="1795"/>
            </a:lvl3pPr>
            <a:lvl4pPr marL="1365250" indent="0" algn="ctr">
              <a:buNone/>
              <a:defRPr sz="1590"/>
            </a:lvl4pPr>
            <a:lvl5pPr marL="1820545" indent="0" algn="ctr">
              <a:buNone/>
              <a:defRPr sz="1590"/>
            </a:lvl5pPr>
            <a:lvl6pPr marL="2275840" indent="0" algn="ctr">
              <a:buNone/>
              <a:defRPr sz="1590"/>
            </a:lvl6pPr>
            <a:lvl7pPr marL="2731135" indent="0" algn="ctr">
              <a:buNone/>
              <a:defRPr sz="1590"/>
            </a:lvl7pPr>
            <a:lvl8pPr marL="3185795" indent="0" algn="ctr">
              <a:buNone/>
              <a:defRPr sz="1590"/>
            </a:lvl8pPr>
            <a:lvl9pPr marL="3641090" indent="0" algn="ctr">
              <a:buNone/>
              <a:defRPr sz="159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A0A2557-5DA4-40C4-8DBF-C7B4513B741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020CBC6-200E-4BCD-8142-823AEF223ED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9C1112-3EE8-4B81-A89B-06DA2F5B838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0A2368-7C21-4162-9503-66FBA760C67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2" Type="http://schemas.openxmlformats.org/officeDocument/2006/relationships/theme" Target="../theme/theme3.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1" Type="http://schemas.openxmlformats.org/officeDocument/2006/relationships/theme" Target="../theme/theme4.xml"/><Relationship Id="rId10" Type="http://schemas.openxmlformats.org/officeDocument/2006/relationships/image" Target="../media/image1.jpeg"/><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8C5D0-BB9B-4EF1-AE00-7649E74D8E2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EB16F-37DE-4553-B266-7437A5A1206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32833" y="203200"/>
            <a:ext cx="497417" cy="497417"/>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478367" y="469900"/>
            <a:ext cx="332317" cy="330200"/>
          </a:xfrm>
          <a:prstGeom prst="rect">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46"/>
          <p:cNvCxnSpPr/>
          <p:nvPr userDrawn="1"/>
        </p:nvCxnSpPr>
        <p:spPr>
          <a:xfrm flipH="1">
            <a:off x="855133" y="1028700"/>
            <a:ext cx="11135784" cy="0"/>
          </a:xfrm>
          <a:prstGeom prst="line">
            <a:avLst/>
          </a:prstGeom>
          <a:ln w="15875" cap="flat" cmpd="sng">
            <a:solidFill>
              <a:srgbClr val="C00000"/>
            </a:solidFill>
            <a:prstDash val="dash"/>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hf sldNum="0" hdr="0" ftr="0" dt="0"/>
  <p:txStyles>
    <p:titleStyle>
      <a:lvl1pPr algn="l" rtl="0" eaLnBrk="0" fontAlgn="base" hangingPunct="0">
        <a:spcBef>
          <a:spcPct val="0"/>
        </a:spcBef>
        <a:spcAft>
          <a:spcPct val="0"/>
        </a:spcAft>
        <a:defRPr sz="3465"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9pPr>
    </p:titleStyle>
    <p:bodyStyle>
      <a:lvl1pPr marL="222885"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2535" b="1">
          <a:solidFill>
            <a:schemeClr val="tx1"/>
          </a:solidFill>
          <a:latin typeface="+mn-lt"/>
          <a:ea typeface="+mn-ea"/>
          <a:cs typeface="+mn-cs"/>
        </a:defRPr>
      </a:lvl1pPr>
      <a:lvl2pPr marL="667385"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4900" indent="-21399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865">
          <a:solidFill>
            <a:schemeClr val="tx1"/>
          </a:solidFill>
          <a:latin typeface="+mn-lt"/>
          <a:ea typeface="+mn-ea"/>
          <a:cs typeface="+mn-cs"/>
        </a:defRPr>
      </a:lvl3pPr>
      <a:lvl4pPr marL="1551940" indent="-22288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735">
          <a:solidFill>
            <a:schemeClr val="tx1"/>
          </a:solidFill>
          <a:latin typeface="+mn-lt"/>
          <a:ea typeface="+mn-ea"/>
          <a:cs typeface="+mn-cs"/>
        </a:defRPr>
      </a:lvl4pPr>
      <a:lvl5pPr marL="2000885" indent="-226695" algn="l" rtl="0" eaLnBrk="0" fontAlgn="ctr" hangingPunct="0">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5pPr>
      <a:lvl6pPr marL="2567940"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6pPr>
      <a:lvl7pPr marL="3133725"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7pPr>
      <a:lvl8pPr marL="3698240"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8pPr>
      <a:lvl9pPr marL="4264025" indent="-227965" algn="l" rtl="0" fontAlgn="ctr">
        <a:lnSpc>
          <a:spcPct val="120000"/>
        </a:lnSpc>
        <a:spcBef>
          <a:spcPts val="13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9pPr>
    </p:bodyStyle>
    <p:otherStyle>
      <a:defPPr>
        <a:defRPr lang="zh-CN"/>
      </a:defPPr>
      <a:lvl1pPr marL="0" algn="l" defTabSz="1130300" rtl="0" eaLnBrk="1" latinLnBrk="0" hangingPunct="1">
        <a:defRPr sz="2265" kern="1200">
          <a:solidFill>
            <a:schemeClr val="tx1"/>
          </a:solidFill>
          <a:latin typeface="+mn-lt"/>
          <a:ea typeface="+mn-ea"/>
          <a:cs typeface="+mn-cs"/>
        </a:defRPr>
      </a:lvl1pPr>
      <a:lvl2pPr marL="565785" algn="l" defTabSz="1130300" rtl="0" eaLnBrk="1" latinLnBrk="0" hangingPunct="1">
        <a:defRPr sz="2265" kern="1200">
          <a:solidFill>
            <a:schemeClr val="tx1"/>
          </a:solidFill>
          <a:latin typeface="+mn-lt"/>
          <a:ea typeface="+mn-ea"/>
          <a:cs typeface="+mn-cs"/>
        </a:defRPr>
      </a:lvl2pPr>
      <a:lvl3pPr marL="1130935" algn="l" defTabSz="1130300" rtl="0" eaLnBrk="1" latinLnBrk="0" hangingPunct="1">
        <a:defRPr sz="2265" kern="1200">
          <a:solidFill>
            <a:schemeClr val="tx1"/>
          </a:solidFill>
          <a:latin typeface="+mn-lt"/>
          <a:ea typeface="+mn-ea"/>
          <a:cs typeface="+mn-cs"/>
        </a:defRPr>
      </a:lvl3pPr>
      <a:lvl4pPr marL="1696085" algn="l" defTabSz="1130300" rtl="0" eaLnBrk="1" latinLnBrk="0" hangingPunct="1">
        <a:defRPr sz="2265" kern="1200">
          <a:solidFill>
            <a:schemeClr val="tx1"/>
          </a:solidFill>
          <a:latin typeface="+mn-lt"/>
          <a:ea typeface="+mn-ea"/>
          <a:cs typeface="+mn-cs"/>
        </a:defRPr>
      </a:lvl4pPr>
      <a:lvl5pPr marL="2261235" algn="l" defTabSz="1130300" rtl="0" eaLnBrk="1" latinLnBrk="0" hangingPunct="1">
        <a:defRPr sz="2265" kern="1200">
          <a:solidFill>
            <a:schemeClr val="tx1"/>
          </a:solidFill>
          <a:latin typeface="+mn-lt"/>
          <a:ea typeface="+mn-ea"/>
          <a:cs typeface="+mn-cs"/>
        </a:defRPr>
      </a:lvl5pPr>
      <a:lvl6pPr marL="2827020" algn="l" defTabSz="1130300" rtl="0" eaLnBrk="1" latinLnBrk="0" hangingPunct="1">
        <a:defRPr sz="2265" kern="1200">
          <a:solidFill>
            <a:schemeClr val="tx1"/>
          </a:solidFill>
          <a:latin typeface="+mn-lt"/>
          <a:ea typeface="+mn-ea"/>
          <a:cs typeface="+mn-cs"/>
        </a:defRPr>
      </a:lvl6pPr>
      <a:lvl7pPr marL="3392805" algn="l" defTabSz="1130300" rtl="0" eaLnBrk="1" latinLnBrk="0" hangingPunct="1">
        <a:defRPr sz="2265" kern="1200">
          <a:solidFill>
            <a:schemeClr val="tx1"/>
          </a:solidFill>
          <a:latin typeface="+mn-lt"/>
          <a:ea typeface="+mn-ea"/>
          <a:cs typeface="+mn-cs"/>
        </a:defRPr>
      </a:lvl7pPr>
      <a:lvl8pPr marL="3957320" algn="l" defTabSz="1130300" rtl="0" eaLnBrk="1" latinLnBrk="0" hangingPunct="1">
        <a:defRPr sz="2265" kern="1200">
          <a:solidFill>
            <a:schemeClr val="tx1"/>
          </a:solidFill>
          <a:latin typeface="+mn-lt"/>
          <a:ea typeface="+mn-ea"/>
          <a:cs typeface="+mn-cs"/>
        </a:defRPr>
      </a:lvl8pPr>
      <a:lvl9pPr marL="4523105" algn="l" defTabSz="1130300" rtl="0" eaLnBrk="1" latinLnBrk="0" hangingPunct="1">
        <a:defRPr sz="22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0">
                <a:solidFill>
                  <a:schemeClr val="tx1">
                    <a:tint val="75000"/>
                  </a:schemeClr>
                </a:solidFill>
              </a:defRPr>
            </a:lvl1pPr>
          </a:lstStyle>
          <a:p>
            <a:fld id="{FA0A2557-5DA4-40C4-8DBF-C7B4513B741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190">
                <a:solidFill>
                  <a:schemeClr val="tx1">
                    <a:tint val="75000"/>
                  </a:schemeClr>
                </a:solidFill>
              </a:defRPr>
            </a:lvl1pPr>
          </a:lstStyle>
          <a:p>
            <a:fld id="{4020CBC6-200E-4BCD-8142-823AEF223ED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909955" rtl="0" eaLnBrk="1" latinLnBrk="0" hangingPunct="1">
        <a:lnSpc>
          <a:spcPct val="90000"/>
        </a:lnSpc>
        <a:spcBef>
          <a:spcPct val="0"/>
        </a:spcBef>
        <a:buNone/>
        <a:defRPr sz="4380" kern="1200">
          <a:solidFill>
            <a:schemeClr val="tx1"/>
          </a:solidFill>
          <a:latin typeface="+mj-lt"/>
          <a:ea typeface="+mj-ea"/>
          <a:cs typeface="+mj-cs"/>
        </a:defRPr>
      </a:lvl1pPr>
    </p:titleStyle>
    <p:bodyStyle>
      <a:lvl1pPr marL="227965" indent="-227965" algn="l" defTabSz="909955" rtl="0" eaLnBrk="1" latinLnBrk="0" hangingPunct="1">
        <a:lnSpc>
          <a:spcPct val="90000"/>
        </a:lnSpc>
        <a:spcBef>
          <a:spcPct val="199000"/>
        </a:spcBef>
        <a:buFont typeface="Arial" panose="020B0604020202020204" pitchFamily="34" charset="0"/>
        <a:buChar char="•"/>
        <a:defRPr sz="2790" kern="1200">
          <a:solidFill>
            <a:schemeClr val="tx1"/>
          </a:solidFill>
          <a:latin typeface="+mn-lt"/>
          <a:ea typeface="+mn-ea"/>
          <a:cs typeface="+mn-cs"/>
        </a:defRPr>
      </a:lvl1pPr>
      <a:lvl2pPr marL="682625" indent="-227965" algn="l" defTabSz="909955" rtl="0" eaLnBrk="1" latinLnBrk="0" hangingPunct="1">
        <a:lnSpc>
          <a:spcPct val="90000"/>
        </a:lnSpc>
        <a:spcBef>
          <a:spcPts val="495"/>
        </a:spcBef>
        <a:buFont typeface="Arial" panose="020B0604020202020204" pitchFamily="34" charset="0"/>
        <a:buChar char="•"/>
        <a:defRPr sz="2390" kern="1200">
          <a:solidFill>
            <a:schemeClr val="tx1"/>
          </a:solidFill>
          <a:latin typeface="+mn-lt"/>
          <a:ea typeface="+mn-ea"/>
          <a:cs typeface="+mn-cs"/>
        </a:defRPr>
      </a:lvl2pPr>
      <a:lvl3pPr marL="1137920" indent="-227965" algn="l" defTabSz="909955" rtl="0" eaLnBrk="1" latinLnBrk="0" hangingPunct="1">
        <a:lnSpc>
          <a:spcPct val="90000"/>
        </a:lnSpc>
        <a:spcBef>
          <a:spcPts val="495"/>
        </a:spcBef>
        <a:buFont typeface="Arial" panose="020B0604020202020204" pitchFamily="34" charset="0"/>
        <a:buChar char="•"/>
        <a:defRPr sz="1990" kern="1200">
          <a:solidFill>
            <a:schemeClr val="tx1"/>
          </a:solidFill>
          <a:latin typeface="+mn-lt"/>
          <a:ea typeface="+mn-ea"/>
          <a:cs typeface="+mn-cs"/>
        </a:defRPr>
      </a:lvl3pPr>
      <a:lvl4pPr marL="159321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4pPr>
      <a:lvl5pPr marL="204787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5pPr>
      <a:lvl6pPr marL="2503170"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6pPr>
      <a:lvl7pPr marL="2957830"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7pPr>
      <a:lvl8pPr marL="341312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8pPr>
      <a:lvl9pPr marL="3869055" indent="-227965" algn="l" defTabSz="909955" rtl="0" eaLnBrk="1" latinLnBrk="0" hangingPunct="1">
        <a:lnSpc>
          <a:spcPct val="90000"/>
        </a:lnSpc>
        <a:spcBef>
          <a:spcPts val="495"/>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09955" rtl="0" eaLnBrk="1" latinLnBrk="0" hangingPunct="1">
        <a:defRPr sz="1795" kern="1200">
          <a:solidFill>
            <a:schemeClr val="tx1"/>
          </a:solidFill>
          <a:latin typeface="+mn-lt"/>
          <a:ea typeface="+mn-ea"/>
          <a:cs typeface="+mn-cs"/>
        </a:defRPr>
      </a:lvl1pPr>
      <a:lvl2pPr marL="455295" algn="l" defTabSz="909955" rtl="0" eaLnBrk="1" latinLnBrk="0" hangingPunct="1">
        <a:defRPr sz="1795" kern="1200">
          <a:solidFill>
            <a:schemeClr val="tx1"/>
          </a:solidFill>
          <a:latin typeface="+mn-lt"/>
          <a:ea typeface="+mn-ea"/>
          <a:cs typeface="+mn-cs"/>
        </a:defRPr>
      </a:lvl2pPr>
      <a:lvl3pPr marL="909955" algn="l" defTabSz="909955" rtl="0" eaLnBrk="1" latinLnBrk="0" hangingPunct="1">
        <a:defRPr sz="1795" kern="1200">
          <a:solidFill>
            <a:schemeClr val="tx1"/>
          </a:solidFill>
          <a:latin typeface="+mn-lt"/>
          <a:ea typeface="+mn-ea"/>
          <a:cs typeface="+mn-cs"/>
        </a:defRPr>
      </a:lvl3pPr>
      <a:lvl4pPr marL="1365250" algn="l" defTabSz="909955" rtl="0" eaLnBrk="1" latinLnBrk="0" hangingPunct="1">
        <a:defRPr sz="1795" kern="1200">
          <a:solidFill>
            <a:schemeClr val="tx1"/>
          </a:solidFill>
          <a:latin typeface="+mn-lt"/>
          <a:ea typeface="+mn-ea"/>
          <a:cs typeface="+mn-cs"/>
        </a:defRPr>
      </a:lvl4pPr>
      <a:lvl5pPr marL="1820545" algn="l" defTabSz="909955" rtl="0" eaLnBrk="1" latinLnBrk="0" hangingPunct="1">
        <a:defRPr sz="1795" kern="1200">
          <a:solidFill>
            <a:schemeClr val="tx1"/>
          </a:solidFill>
          <a:latin typeface="+mn-lt"/>
          <a:ea typeface="+mn-ea"/>
          <a:cs typeface="+mn-cs"/>
        </a:defRPr>
      </a:lvl5pPr>
      <a:lvl6pPr marL="2275840" algn="l" defTabSz="909955" rtl="0" eaLnBrk="1" latinLnBrk="0" hangingPunct="1">
        <a:defRPr sz="1795" kern="1200">
          <a:solidFill>
            <a:schemeClr val="tx1"/>
          </a:solidFill>
          <a:latin typeface="+mn-lt"/>
          <a:ea typeface="+mn-ea"/>
          <a:cs typeface="+mn-cs"/>
        </a:defRPr>
      </a:lvl6pPr>
      <a:lvl7pPr marL="2731135" algn="l" defTabSz="909955" rtl="0" eaLnBrk="1" latinLnBrk="0" hangingPunct="1">
        <a:defRPr sz="1795" kern="1200">
          <a:solidFill>
            <a:schemeClr val="tx1"/>
          </a:solidFill>
          <a:latin typeface="+mn-lt"/>
          <a:ea typeface="+mn-ea"/>
          <a:cs typeface="+mn-cs"/>
        </a:defRPr>
      </a:lvl7pPr>
      <a:lvl8pPr marL="3185795" algn="l" defTabSz="909955" rtl="0" eaLnBrk="1" latinLnBrk="0" hangingPunct="1">
        <a:defRPr sz="1795" kern="1200">
          <a:solidFill>
            <a:schemeClr val="tx1"/>
          </a:solidFill>
          <a:latin typeface="+mn-lt"/>
          <a:ea typeface="+mn-ea"/>
          <a:cs typeface="+mn-cs"/>
        </a:defRPr>
      </a:lvl8pPr>
      <a:lvl9pPr marL="3641090" algn="l" defTabSz="909955"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6.xml"/><Relationship Id="rId2" Type="http://schemas.openxmlformats.org/officeDocument/2006/relationships/tags" Target="../tags/tag1.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6.xml"/><Relationship Id="rId2" Type="http://schemas.openxmlformats.org/officeDocument/2006/relationships/tags" Target="../tags/tag2.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6.xml"/><Relationship Id="rId2" Type="http://schemas.openxmlformats.org/officeDocument/2006/relationships/tags" Target="../tags/tag3.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6.xml"/><Relationship Id="rId2" Type="http://schemas.openxmlformats.org/officeDocument/2006/relationships/tags" Target="../tags/tag6.xm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36.xml"/><Relationship Id="rId2" Type="http://schemas.openxmlformats.org/officeDocument/2006/relationships/tags" Target="../tags/tag9.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6.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6.xml"/><Relationship Id="rId3" Type="http://schemas.openxmlformats.org/officeDocument/2006/relationships/tags" Target="../tags/tag11.xml"/><Relationship Id="rId2" Type="http://schemas.openxmlformats.org/officeDocument/2006/relationships/image" Target="../media/image28.jpeg"/><Relationship Id="rId1" Type="http://schemas.openxmlformats.org/officeDocument/2006/relationships/image" Target="../media/image27.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36.xml"/><Relationship Id="rId2" Type="http://schemas.openxmlformats.org/officeDocument/2006/relationships/tags" Target="../tags/tag12.xml"/><Relationship Id="rId1"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6.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36.xml"/><Relationship Id="rId2" Type="http://schemas.openxmlformats.org/officeDocument/2006/relationships/tags" Target="../tags/tag14.xml"/><Relationship Id="rId1"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36.xml"/><Relationship Id="rId2" Type="http://schemas.openxmlformats.org/officeDocument/2006/relationships/tags" Target="../tags/tag15.xml"/><Relationship Id="rId1" Type="http://schemas.openxmlformats.org/officeDocument/2006/relationships/image" Target="../media/image31.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6.xml"/><Relationship Id="rId2" Type="http://schemas.openxmlformats.org/officeDocument/2006/relationships/tags" Target="../tags/tag16.xml"/><Relationship Id="rId1" Type="http://schemas.openxmlformats.org/officeDocument/2006/relationships/image" Target="../media/image32.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6.xml"/><Relationship Id="rId2" Type="http://schemas.openxmlformats.org/officeDocument/2006/relationships/tags" Target="../tags/tag17.xml"/><Relationship Id="rId1" Type="http://schemas.openxmlformats.org/officeDocument/2006/relationships/image" Target="../media/image3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36.xml"/><Relationship Id="rId2" Type="http://schemas.openxmlformats.org/officeDocument/2006/relationships/tags" Target="../tags/tag18.xml"/><Relationship Id="rId1"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6.xml"/><Relationship Id="rId1" Type="http://schemas.openxmlformats.org/officeDocument/2006/relationships/tags" Target="../tags/tag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36.xml"/><Relationship Id="rId2" Type="http://schemas.openxmlformats.org/officeDocument/2006/relationships/tags" Target="../tags/tag20.xml"/><Relationship Id="rId1" Type="http://schemas.openxmlformats.org/officeDocument/2006/relationships/image" Target="../media/image3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6.xml"/><Relationship Id="rId1" Type="http://schemas.openxmlformats.org/officeDocument/2006/relationships/tags" Target="../tags/tag2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6.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36.xml"/><Relationship Id="rId2" Type="http://schemas.openxmlformats.org/officeDocument/2006/relationships/tags" Target="../tags/tag23.xml"/><Relationship Id="rId1" Type="http://schemas.openxmlformats.org/officeDocument/2006/relationships/image" Target="../media/image36.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36.xml"/><Relationship Id="rId2" Type="http://schemas.openxmlformats.org/officeDocument/2006/relationships/tags" Target="../tags/tag24.xml"/><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1.jpe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36.xml"/><Relationship Id="rId2" Type="http://schemas.openxmlformats.org/officeDocument/2006/relationships/tags" Target="../tags/tag25.xml"/><Relationship Id="rId1"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6.xml"/><Relationship Id="rId1" Type="http://schemas.openxmlformats.org/officeDocument/2006/relationships/tags" Target="../tags/tag26.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36.xml"/><Relationship Id="rId2" Type="http://schemas.openxmlformats.org/officeDocument/2006/relationships/tags" Target="../tags/tag27.xml"/><Relationship Id="rId1" Type="http://schemas.openxmlformats.org/officeDocument/2006/relationships/image" Target="../media/image39.jpeg"/></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36.xml"/><Relationship Id="rId4" Type="http://schemas.openxmlformats.org/officeDocument/2006/relationships/tags" Target="../tags/tag28.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36.xml"/><Relationship Id="rId3" Type="http://schemas.openxmlformats.org/officeDocument/2006/relationships/tags" Target="../tags/tag29.xml"/><Relationship Id="rId2" Type="http://schemas.openxmlformats.org/officeDocument/2006/relationships/image" Target="../media/image44.png"/><Relationship Id="rId1"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6.xml"/><Relationship Id="rId1" Type="http://schemas.openxmlformats.org/officeDocument/2006/relationships/tags" Target="../tags/tag3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24055" y="750966"/>
            <a:ext cx="3177271" cy="3177271"/>
          </a:xfrm>
          <a:prstGeom prst="rect">
            <a:avLst/>
          </a:prstGeom>
          <a:blipFill dpi="0" rotWithShape="1">
            <a:blip r:embed="rId1" cstate="print">
              <a:grayscl/>
            </a:blip>
            <a:srcRect/>
            <a:stretch>
              <a:fillRect l="-23000" t="1000" r="-63000" b="-8000"/>
            </a:stretch>
          </a:bli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a:spLocks noChangeAspect="1"/>
          </p:cNvSpPr>
          <p:nvPr/>
        </p:nvSpPr>
        <p:spPr>
          <a:xfrm rot="2700000">
            <a:off x="9544847" y="-672143"/>
            <a:ext cx="3145498" cy="2083349"/>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1">
            <a:blip r:embed="rId2" cstate="print">
              <a:grayscl/>
            </a:blip>
            <a:srcRect/>
            <a:stretch>
              <a:fillRect l="-23000" t="1000" r="-63000" b="-8000"/>
            </a:stretch>
          </a:blip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27"/>
          <p:cNvSpPr/>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1">
            <a:blip r:embed="rId3"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35"/>
          <p:cNvSpPr/>
          <p:nvPr/>
        </p:nvSpPr>
        <p:spPr>
          <a:xfrm rot="2700000">
            <a:off x="5245728" y="-1604723"/>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任意多边形 50"/>
          <p:cNvSpPr/>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842213" y="1901634"/>
            <a:ext cx="4926965" cy="1014730"/>
          </a:xfrm>
          <a:prstGeom prst="rect">
            <a:avLst/>
          </a:prstGeom>
          <a:noFill/>
        </p:spPr>
        <p:txBody>
          <a:bodyPr wrap="none" rtlCol="0">
            <a:spAutoFit/>
          </a:bodyPr>
          <a:lstStyle/>
          <a:p>
            <a:r>
              <a:rPr lang="zh-CN" altLang="zh-CN" sz="6000" b="1" dirty="0">
                <a:solidFill>
                  <a:schemeClr val="tx1">
                    <a:lumMod val="75000"/>
                    <a:lumOff val="25000"/>
                  </a:schemeClr>
                </a:solidFill>
                <a:latin typeface="微软雅黑" panose="020B0503020204020204" charset="-122"/>
                <a:ea typeface="微软雅黑" panose="020B0503020204020204" charset="-122"/>
              </a:rPr>
              <a:t>燃气</a:t>
            </a:r>
            <a:r>
              <a:rPr lang="en-US" altLang="zh-CN" sz="6000" dirty="0">
                <a:solidFill>
                  <a:srgbClr val="5B9BD5">
                    <a:lumMod val="50000"/>
                  </a:srgbClr>
                </a:solidFill>
                <a:latin typeface="Calibri Light" panose="020F0302020204030204" pitchFamily="34" charset="0"/>
                <a:ea typeface="宋体" panose="02010600030101010101" pitchFamily="2" charset="-122"/>
              </a:rPr>
              <a:t> </a:t>
            </a:r>
            <a:r>
              <a:rPr lang="zh-CN" altLang="en-US" sz="6000" b="1" dirty="0">
                <a:solidFill>
                  <a:srgbClr val="FFC001"/>
                </a:solidFill>
                <a:latin typeface="微软雅黑" panose="020B0503020204020204" charset="-122"/>
                <a:ea typeface="微软雅黑" panose="020B0503020204020204" charset="-122"/>
              </a:rPr>
              <a:t>使用安全</a:t>
            </a:r>
            <a:endParaRPr lang="zh-CN" altLang="en-US" sz="6000" b="1" dirty="0">
              <a:solidFill>
                <a:srgbClr val="FFC001"/>
              </a:solidFill>
              <a:latin typeface="微软雅黑" panose="020B0503020204020204" charset="-122"/>
              <a:ea typeface="微软雅黑" panose="020B0503020204020204" charset="-122"/>
            </a:endParaRPr>
          </a:p>
        </p:txBody>
      </p:sp>
      <p:sp>
        <p:nvSpPr>
          <p:cNvPr id="23" name="文本框 22"/>
          <p:cNvSpPr txBox="1"/>
          <p:nvPr/>
        </p:nvSpPr>
        <p:spPr>
          <a:xfrm>
            <a:off x="906780" y="3390265"/>
            <a:ext cx="4486910" cy="368300"/>
          </a:xfrm>
          <a:prstGeom prst="rect">
            <a:avLst/>
          </a:prstGeom>
          <a:noFill/>
        </p:spPr>
        <p:txBody>
          <a:bodyPr wrap="square" rtlCol="0">
            <a:spAutoFit/>
          </a:bodyPr>
          <a:lstStyle/>
          <a:p>
            <a:pPr algn="ctr"/>
            <a:r>
              <a:rPr lang="zh-CN" altLang="en-US" b="1" dirty="0">
                <a:solidFill>
                  <a:srgbClr val="3A3A3A"/>
                </a:solidFill>
                <a:latin typeface="Calibri Light" panose="020F0302020204030204" pitchFamily="34" charset="0"/>
              </a:rPr>
              <a:t>授课人：                                授课时间：</a:t>
            </a:r>
            <a:endParaRPr lang="zh-CN" altLang="en-US" b="1" dirty="0">
              <a:solidFill>
                <a:srgbClr val="3A3A3A"/>
              </a:solidFill>
              <a:latin typeface="Calibri Light" panose="020F0302020204030204" pitchFamily="34" charset="0"/>
            </a:endParaRPr>
          </a:p>
        </p:txBody>
      </p:sp>
      <p:sp>
        <p:nvSpPr>
          <p:cNvPr id="49" name="任意多边形 48"/>
          <p:cNvSpPr/>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9" name="直接连接符 28"/>
          <p:cNvCxnSpPr/>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pic>
        <p:nvPicPr>
          <p:cNvPr id="3" name="图片 2" descr="a 头"/>
          <p:cNvPicPr>
            <a:picLocks noChangeAspect="1"/>
          </p:cNvPicPr>
          <p:nvPr/>
        </p:nvPicPr>
        <p:blipFill>
          <a:blip r:embed="rId4"/>
          <a:stretch>
            <a:fillRect/>
          </a:stretch>
        </p:blipFill>
        <p:spPr>
          <a:xfrm>
            <a:off x="4406900" y="4232275"/>
            <a:ext cx="3773170" cy="19570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sp>
        <p:nvSpPr>
          <p:cNvPr id="61" name="任意多边形 60"/>
          <p:cNvSpPr/>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蒙古"/>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甘肃"/>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宁夏"/>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新疆"/>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青海"/>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四川"/>
          <p:cNvSpPr/>
          <p:nvPr/>
        </p:nvSpPr>
        <p:spPr bwMode="auto">
          <a:xfrm>
            <a:off x="3191305" y="4033472"/>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西藏"/>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云南"/>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贵州"/>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广西"/>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重庆"/>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陕西"/>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山西"/>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湖南"/>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湖北"/>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广东"/>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江西"/>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福建"/>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浙江"/>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安徽"/>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天津"/>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北京"/>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辽宁"/>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吉林"/>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黑龙江"/>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山东"/>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上海"/>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江苏"/>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河北"/>
          <p:cNvSpPr/>
          <p:nvPr/>
        </p:nvSpPr>
        <p:spPr bwMode="auto">
          <a:xfrm>
            <a:off x="4692538" y="3002376"/>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河南"/>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台湾"/>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海南"/>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四川"/>
          <p:cNvSpPr/>
          <p:nvPr/>
        </p:nvSpPr>
        <p:spPr bwMode="auto">
          <a:xfrm>
            <a:off x="9701167" y="4033673"/>
            <a:ext cx="1387261" cy="121728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椭圆 2"/>
          <p:cNvSpPr/>
          <p:nvPr/>
        </p:nvSpPr>
        <p:spPr>
          <a:xfrm>
            <a:off x="4682904" y="3220368"/>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4569662" y="310712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 name="组合 4"/>
          <p:cNvGrpSpPr/>
          <p:nvPr/>
        </p:nvGrpSpPr>
        <p:grpSpPr>
          <a:xfrm>
            <a:off x="3416582" y="4203096"/>
            <a:ext cx="557393" cy="557393"/>
            <a:chOff x="5911109" y="4221424"/>
            <a:chExt cx="532339" cy="532339"/>
          </a:xfrm>
        </p:grpSpPr>
        <p:sp>
          <p:nvSpPr>
            <p:cNvPr id="49" name="椭圆 48"/>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 name="椭圆 6"/>
          <p:cNvSpPr/>
          <p:nvPr/>
        </p:nvSpPr>
        <p:spPr>
          <a:xfrm>
            <a:off x="2658110" y="3394075"/>
            <a:ext cx="619760" cy="61976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2" name="椭圆 131"/>
          <p:cNvSpPr/>
          <p:nvPr/>
        </p:nvSpPr>
        <p:spPr>
          <a:xfrm>
            <a:off x="5528945" y="3556635"/>
            <a:ext cx="619760" cy="61976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4" name="文本框 133"/>
          <p:cNvSpPr txBox="1"/>
          <p:nvPr/>
        </p:nvSpPr>
        <p:spPr>
          <a:xfrm>
            <a:off x="6919595" y="1801495"/>
            <a:ext cx="4081145" cy="922020"/>
          </a:xfrm>
          <a:prstGeom prst="rect">
            <a:avLst/>
          </a:prstGeom>
          <a:noFill/>
        </p:spPr>
        <p:txBody>
          <a:bodyPr wrap="square" rtlCol="0">
            <a:spAutoFit/>
          </a:bodyPr>
          <a:lstStyle/>
          <a:p>
            <a:pPr algn="just" fontAlgn="auto">
              <a:lnSpc>
                <a:spcPct val="150000"/>
              </a:lnSpc>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形成继陆路、铁路、水运、航空之后的</a:t>
            </a:r>
            <a:r>
              <a:rPr lang="zh-CN" altLang="en-US" b="1" dirty="0">
                <a:solidFill>
                  <a:srgbClr val="FFC000"/>
                </a:solidFill>
                <a:latin typeface="微软雅黑" panose="020B0503020204020204" charset="-122"/>
                <a:ea typeface="微软雅黑" panose="020B0503020204020204" charset="-122"/>
                <a:sym typeface="+mn-ea"/>
              </a:rPr>
              <a:t>第五大运输体系</a:t>
            </a:r>
            <a:r>
              <a:rPr lang="en-US" altLang="zh-CN" b="1">
                <a:solidFill>
                  <a:srgbClr val="FFC000"/>
                </a:solidFill>
                <a:latin typeface="微软雅黑" panose="020B0503020204020204" charset="-122"/>
                <a:ea typeface="微软雅黑" panose="020B0503020204020204" charset="-122"/>
                <a:sym typeface="+mn-ea"/>
              </a:rPr>
              <a:t>——</a:t>
            </a:r>
            <a:r>
              <a:rPr lang="zh-CN" altLang="en-US" b="1" dirty="0">
                <a:solidFill>
                  <a:srgbClr val="FFC000"/>
                </a:solidFill>
                <a:latin typeface="微软雅黑" panose="020B0503020204020204" charset="-122"/>
                <a:ea typeface="微软雅黑" panose="020B0503020204020204" charset="-122"/>
                <a:sym typeface="+mn-ea"/>
              </a:rPr>
              <a:t>天然气管网体系</a:t>
            </a:r>
            <a:endParaRPr lang="zh-CN" altLang="en-US" b="1" dirty="0">
              <a:solidFill>
                <a:srgbClr val="FFC000"/>
              </a:solidFill>
              <a:latin typeface="微软雅黑" panose="020B0503020204020204" charset="-122"/>
              <a:ea typeface="微软雅黑" panose="020B0503020204020204" charset="-122"/>
              <a:sym typeface="+mn-ea"/>
            </a:endParaRPr>
          </a:p>
        </p:txBody>
      </p:sp>
      <p:sp>
        <p:nvSpPr>
          <p:cNvPr id="45" name="矩形 44"/>
          <p:cNvSpPr/>
          <p:nvPr/>
        </p:nvSpPr>
        <p:spPr>
          <a:xfrm>
            <a:off x="6929120" y="3070225"/>
            <a:ext cx="4159250" cy="2999740"/>
          </a:xfrm>
          <a:prstGeom prst="rect">
            <a:avLst/>
          </a:prstGeom>
          <a:noFill/>
        </p:spPr>
        <p:txBody>
          <a:bodyPr wrap="square" rtlCol="0">
            <a:spAutoFit/>
          </a:bodyPr>
          <a:lstStyle/>
          <a:p>
            <a:pPr algn="just" fontAlgn="auto">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sym typeface="+mn-ea"/>
              </a:rPr>
              <a:t>截止</a:t>
            </a:r>
            <a:r>
              <a:rPr lang="en-US" altLang="en-US" b="1">
                <a:solidFill>
                  <a:schemeClr val="tx1">
                    <a:lumMod val="75000"/>
                    <a:lumOff val="25000"/>
                  </a:schemeClr>
                </a:solidFill>
                <a:latin typeface="微软雅黑" panose="020B0503020204020204" charset="-122"/>
                <a:ea typeface="微软雅黑" panose="020B0503020204020204" charset="-122"/>
                <a:sym typeface="+mn-ea"/>
              </a:rPr>
              <a:t>201</a:t>
            </a:r>
            <a:r>
              <a:rPr lang="en-US" altLang="zh-CN" b="1">
                <a:solidFill>
                  <a:schemeClr val="tx1">
                    <a:lumMod val="75000"/>
                    <a:lumOff val="25000"/>
                  </a:schemeClr>
                </a:solidFill>
                <a:latin typeface="微软雅黑" panose="020B0503020204020204" charset="-122"/>
                <a:ea typeface="微软雅黑" panose="020B0503020204020204" charset="-122"/>
                <a:sym typeface="+mn-ea"/>
              </a:rPr>
              <a:t>6</a:t>
            </a:r>
            <a:r>
              <a:rPr lang="zh-CN" altLang="en-US" b="1">
                <a:solidFill>
                  <a:schemeClr val="tx1">
                    <a:lumMod val="75000"/>
                    <a:lumOff val="25000"/>
                  </a:schemeClr>
                </a:solidFill>
                <a:latin typeface="微软雅黑" panose="020B0503020204020204" charset="-122"/>
                <a:ea typeface="微软雅黑" panose="020B0503020204020204" charset="-122"/>
                <a:sym typeface="+mn-ea"/>
              </a:rPr>
              <a:t>年底，我国陆上油气长输管道总里程达</a:t>
            </a:r>
            <a:r>
              <a:rPr lang="en-US" altLang="en-US" b="1">
                <a:solidFill>
                  <a:schemeClr val="tx1">
                    <a:lumMod val="75000"/>
                    <a:lumOff val="25000"/>
                  </a:schemeClr>
                </a:solidFill>
                <a:latin typeface="微软雅黑" panose="020B0503020204020204" charset="-122"/>
                <a:ea typeface="微软雅黑" panose="020B0503020204020204" charset="-122"/>
                <a:sym typeface="+mn-ea"/>
              </a:rPr>
              <a:t>1</a:t>
            </a:r>
            <a:r>
              <a:rPr lang="en-US" altLang="zh-CN" b="1">
                <a:solidFill>
                  <a:schemeClr val="tx1">
                    <a:lumMod val="75000"/>
                    <a:lumOff val="25000"/>
                  </a:schemeClr>
                </a:solidFill>
                <a:latin typeface="微软雅黑" panose="020B0503020204020204" charset="-122"/>
                <a:ea typeface="微软雅黑" panose="020B0503020204020204" charset="-122"/>
                <a:sym typeface="+mn-ea"/>
              </a:rPr>
              <a:t>4</a:t>
            </a:r>
            <a:r>
              <a:rPr lang="zh-CN" altLang="en-US" b="1">
                <a:solidFill>
                  <a:schemeClr val="tx1">
                    <a:lumMod val="75000"/>
                    <a:lumOff val="25000"/>
                  </a:schemeClr>
                </a:solidFill>
                <a:latin typeface="微软雅黑" panose="020B0503020204020204" charset="-122"/>
                <a:ea typeface="微软雅黑" panose="020B0503020204020204" charset="-122"/>
                <a:sym typeface="+mn-ea"/>
              </a:rPr>
              <a:t>万公里。按照石油天然气“十三五”发展规划，</a:t>
            </a:r>
            <a:r>
              <a:rPr lang="en-US" altLang="zh-CN" b="1">
                <a:solidFill>
                  <a:schemeClr val="tx1">
                    <a:lumMod val="75000"/>
                    <a:lumOff val="25000"/>
                  </a:schemeClr>
                </a:solidFill>
                <a:latin typeface="微软雅黑" panose="020B0503020204020204" charset="-122"/>
                <a:ea typeface="微软雅黑" panose="020B0503020204020204" charset="-122"/>
                <a:sym typeface="+mn-ea"/>
              </a:rPr>
              <a:t>2020</a:t>
            </a:r>
            <a:r>
              <a:rPr lang="zh-CN" altLang="en-US" b="1">
                <a:solidFill>
                  <a:schemeClr val="tx1">
                    <a:lumMod val="75000"/>
                    <a:lumOff val="25000"/>
                  </a:schemeClr>
                </a:solidFill>
                <a:latin typeface="微软雅黑" panose="020B0503020204020204" charset="-122"/>
                <a:ea typeface="微软雅黑" panose="020B0503020204020204" charset="-122"/>
                <a:sym typeface="+mn-ea"/>
              </a:rPr>
              <a:t>年我国陆上石油天然气长输管道总里程将达到</a:t>
            </a:r>
            <a:r>
              <a:rPr lang="en-US" altLang="zh-CN" b="1">
                <a:solidFill>
                  <a:schemeClr val="tx1">
                    <a:lumMod val="75000"/>
                    <a:lumOff val="25000"/>
                  </a:schemeClr>
                </a:solidFill>
                <a:latin typeface="微软雅黑" panose="020B0503020204020204" charset="-122"/>
                <a:ea typeface="微软雅黑" panose="020B0503020204020204" charset="-122"/>
                <a:sym typeface="+mn-ea"/>
              </a:rPr>
              <a:t>17</a:t>
            </a:r>
            <a:r>
              <a:rPr lang="zh-CN" altLang="en-US" b="1">
                <a:solidFill>
                  <a:schemeClr val="tx1">
                    <a:lumMod val="75000"/>
                    <a:lumOff val="25000"/>
                  </a:schemeClr>
                </a:solidFill>
                <a:latin typeface="微软雅黑" panose="020B0503020204020204" charset="-122"/>
                <a:ea typeface="微软雅黑" panose="020B0503020204020204" charset="-122"/>
                <a:sym typeface="+mn-ea"/>
              </a:rPr>
              <a:t>万公里，其中原油管道</a:t>
            </a:r>
            <a:r>
              <a:rPr lang="en-US" altLang="zh-CN" b="1">
                <a:solidFill>
                  <a:schemeClr val="tx1">
                    <a:lumMod val="75000"/>
                    <a:lumOff val="25000"/>
                  </a:schemeClr>
                </a:solidFill>
                <a:latin typeface="微软雅黑" panose="020B0503020204020204" charset="-122"/>
                <a:ea typeface="微软雅黑" panose="020B0503020204020204" charset="-122"/>
                <a:sym typeface="+mn-ea"/>
              </a:rPr>
              <a:t>3.2</a:t>
            </a:r>
            <a:r>
              <a:rPr lang="zh-CN" altLang="en-US" b="1">
                <a:solidFill>
                  <a:schemeClr val="tx1">
                    <a:lumMod val="75000"/>
                    <a:lumOff val="25000"/>
                  </a:schemeClr>
                </a:solidFill>
                <a:latin typeface="微软雅黑" panose="020B0503020204020204" charset="-122"/>
                <a:ea typeface="微软雅黑" panose="020B0503020204020204" charset="-122"/>
                <a:sym typeface="+mn-ea"/>
              </a:rPr>
              <a:t>万公里，成品油管道</a:t>
            </a:r>
            <a:r>
              <a:rPr lang="en-US" altLang="zh-CN" b="1">
                <a:solidFill>
                  <a:schemeClr val="tx1">
                    <a:lumMod val="75000"/>
                    <a:lumOff val="25000"/>
                  </a:schemeClr>
                </a:solidFill>
                <a:latin typeface="微软雅黑" panose="020B0503020204020204" charset="-122"/>
                <a:ea typeface="微软雅黑" panose="020B0503020204020204" charset="-122"/>
                <a:sym typeface="+mn-ea"/>
              </a:rPr>
              <a:t>3.3</a:t>
            </a:r>
            <a:r>
              <a:rPr lang="zh-CN" altLang="en-US" b="1">
                <a:solidFill>
                  <a:schemeClr val="tx1">
                    <a:lumMod val="75000"/>
                    <a:lumOff val="25000"/>
                  </a:schemeClr>
                </a:solidFill>
                <a:latin typeface="微软雅黑" panose="020B0503020204020204" charset="-122"/>
                <a:ea typeface="微软雅黑" panose="020B0503020204020204" charset="-122"/>
                <a:sym typeface="+mn-ea"/>
              </a:rPr>
              <a:t>万公里，天然气管道</a:t>
            </a:r>
            <a:r>
              <a:rPr lang="en-US" altLang="zh-CN" b="1">
                <a:solidFill>
                  <a:schemeClr val="tx1">
                    <a:lumMod val="75000"/>
                    <a:lumOff val="25000"/>
                  </a:schemeClr>
                </a:solidFill>
                <a:latin typeface="微软雅黑" panose="020B0503020204020204" charset="-122"/>
                <a:ea typeface="微软雅黑" panose="020B0503020204020204" charset="-122"/>
                <a:sym typeface="+mn-ea"/>
              </a:rPr>
              <a:t>10.4</a:t>
            </a:r>
            <a:r>
              <a:rPr lang="zh-CN" altLang="en-US" b="1">
                <a:solidFill>
                  <a:schemeClr val="tx1">
                    <a:lumMod val="75000"/>
                    <a:lumOff val="25000"/>
                  </a:schemeClr>
                </a:solidFill>
                <a:latin typeface="微软雅黑" panose="020B0503020204020204" charset="-122"/>
                <a:ea typeface="微软雅黑" panose="020B0503020204020204" charset="-122"/>
                <a:sym typeface="+mn-ea"/>
              </a:rPr>
              <a:t>万公里</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47" name="直接连接符 46"/>
          <p:cNvCxnSpPr/>
          <p:nvPr/>
        </p:nvCxnSpPr>
        <p:spPr>
          <a:xfrm flipV="1">
            <a:off x="6929120" y="2843530"/>
            <a:ext cx="4098925"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p:nvPr/>
        </p:nvSpPr>
        <p:spPr bwMode="auto">
          <a:xfrm>
            <a:off x="9934938" y="2283115"/>
            <a:ext cx="919717" cy="131258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pic>
        <p:nvPicPr>
          <p:cNvPr id="4" name="图片 3" descr="G:\zxl\培训课件\制作张新磊\天然气安全\新建文件夹\188671-12060PP20041.jpg188671-12060PP20041"/>
          <p:cNvPicPr>
            <a:picLocks noChangeAspect="1"/>
          </p:cNvPicPr>
          <p:nvPr/>
        </p:nvPicPr>
        <p:blipFill>
          <a:blip r:embed="rId1">
            <a:grayscl/>
          </a:blip>
          <a:srcRect/>
          <a:stretch>
            <a:fillRect/>
          </a:stretch>
        </p:blipFill>
        <p:spPr>
          <a:xfrm>
            <a:off x="3368" y="1247663"/>
            <a:ext cx="4140835" cy="2803701"/>
          </a:xfrm>
          <a:prstGeom prst="rect">
            <a:avLst/>
          </a:prstGeom>
        </p:spPr>
      </p:pic>
      <p:pic>
        <p:nvPicPr>
          <p:cNvPr id="6" name="图片 5" descr="G:\zxl\培训课件\制作张新磊\天然气安全\新建文件夹\267814-1G02PA32652.jpg267814-1G02PA32652"/>
          <p:cNvPicPr>
            <a:picLocks noChangeAspect="1"/>
          </p:cNvPicPr>
          <p:nvPr/>
        </p:nvPicPr>
        <p:blipFill>
          <a:blip r:embed="rId2">
            <a:grayscl/>
          </a:blip>
          <a:srcRect/>
          <a:stretch>
            <a:fillRect/>
          </a:stretch>
        </p:blipFill>
        <p:spPr>
          <a:xfrm>
            <a:off x="4357121" y="2653661"/>
            <a:ext cx="4147719" cy="2762250"/>
          </a:xfrm>
          <a:prstGeom prst="rect">
            <a:avLst/>
          </a:prstGeom>
        </p:spPr>
      </p:pic>
      <p:sp>
        <p:nvSpPr>
          <p:cNvPr id="7" name="矩形 6"/>
          <p:cNvSpPr/>
          <p:nvPr/>
        </p:nvSpPr>
        <p:spPr>
          <a:xfrm>
            <a:off x="4357121" y="465455"/>
            <a:ext cx="3315238" cy="210849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3990" y="4190409"/>
            <a:ext cx="4059765" cy="1753235"/>
          </a:xfrm>
          <a:prstGeom prst="rect">
            <a:avLst/>
          </a:prstGeom>
          <a:noFill/>
        </p:spPr>
        <p:txBody>
          <a:bodyPr wrap="square" rtlCol="0">
            <a:spAutoFit/>
          </a:bodyPr>
          <a:lstStyle/>
          <a:p>
            <a:pPr algn="just" fontAlgn="auto">
              <a:lnSpc>
                <a:spcPct val="150000"/>
              </a:lnSpc>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燃气工商业用户用气量大，用气分散，用户管理水平不一，极易造成泄露、爆炸、火灾等群死、群伤事故，是安全管理工作重点</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 name="矩形 9"/>
          <p:cNvSpPr/>
          <p:nvPr/>
        </p:nvSpPr>
        <p:spPr>
          <a:xfrm>
            <a:off x="0" y="6116831"/>
            <a:ext cx="2933700" cy="524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8505190" y="2543175"/>
            <a:ext cx="3507105" cy="2999740"/>
          </a:xfrm>
          <a:prstGeom prst="rect">
            <a:avLst/>
          </a:prstGeom>
          <a:noFill/>
        </p:spPr>
        <p:txBody>
          <a:bodyPr wrap="square" rtlCol="0">
            <a:spAutoFit/>
          </a:bodyPr>
          <a:lstStyle/>
          <a:p>
            <a:pPr algn="l" fontAlgn="auto">
              <a:lnSpc>
                <a:spcPct val="150000"/>
              </a:lnSpc>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气体燃料是清洁、高效、方便的能源，低位发热值高，可进行远距离长途管道输送，容易燃烧，辅助设备简单，占地少、建设快，操作方便，输配和燃烧自动化程度高，可降低产品成本，减少城市污染，近年来得到快速推广</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16" name="图片 15" descr="G:\zxl\培训课件\制作张新磊\天然气安全\新建文件夹\267814-1G02PA32652.jpg267814-1G02PA32652"/>
          <p:cNvPicPr>
            <a:picLocks noChangeAspect="1"/>
          </p:cNvPicPr>
          <p:nvPr/>
        </p:nvPicPr>
        <p:blipFill>
          <a:blip r:embed="rId2">
            <a:grayscl/>
          </a:blip>
          <a:srcRect/>
          <a:stretch>
            <a:fillRect/>
          </a:stretch>
        </p:blipFill>
        <p:spPr>
          <a:xfrm>
            <a:off x="4357121" y="2710811"/>
            <a:ext cx="4147719" cy="27622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pic>
        <p:nvPicPr>
          <p:cNvPr id="2" name="图片 1" descr="G:\zxl\培训课件\制作张新磊\天然气安全\新建文件夹\240495-1F92310160618.jpg240495-1F92310160618"/>
          <p:cNvPicPr>
            <a:picLocks noChangeAspect="1"/>
          </p:cNvPicPr>
          <p:nvPr/>
        </p:nvPicPr>
        <p:blipFill>
          <a:blip r:embed="rId1"/>
          <a:srcRect/>
          <a:stretch>
            <a:fillRect/>
          </a:stretch>
        </p:blipFill>
        <p:spPr>
          <a:xfrm>
            <a:off x="0" y="2009140"/>
            <a:ext cx="5852418" cy="4824035"/>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3" name="矩形 2"/>
          <p:cNvSpPr/>
          <p:nvPr/>
        </p:nvSpPr>
        <p:spPr>
          <a:xfrm>
            <a:off x="0" y="1325880"/>
            <a:ext cx="2895600" cy="8307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67200" y="5486400"/>
            <a:ext cx="3139440" cy="86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26059" y="5722620"/>
            <a:ext cx="2812331" cy="460375"/>
          </a:xfrm>
          <a:prstGeom prst="rect">
            <a:avLst/>
          </a:prstGeom>
          <a:noFill/>
        </p:spPr>
        <p:txBody>
          <a:bodyPr wrap="square" rtlCol="0">
            <a:spAutoFit/>
          </a:bodyPr>
          <a:lstStyle/>
          <a:p>
            <a:pPr algn="ctr"/>
            <a:r>
              <a:rPr lang="zh-CN" altLang="en-US" sz="2400" b="1" dirty="0">
                <a:solidFill>
                  <a:schemeClr val="bg1"/>
                </a:solidFill>
                <a:latin typeface="微软雅黑" panose="020B0503020204020204" charset="-122"/>
                <a:ea typeface="微软雅黑" panose="020B0503020204020204" charset="-122"/>
              </a:rPr>
              <a:t>燃爆风险</a:t>
            </a:r>
            <a:endParaRPr lang="zh-CN" altLang="en-US" sz="240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6214110" y="2709545"/>
            <a:ext cx="5697855" cy="2584450"/>
          </a:xfrm>
          <a:prstGeom prst="rect">
            <a:avLst/>
          </a:prstGeom>
          <a:noFill/>
        </p:spPr>
        <p:txBody>
          <a:bodyPr wrap="square" rtlCol="0">
            <a:spAutoFit/>
          </a:bodyPr>
          <a:lstStyle/>
          <a:p>
            <a:pPr indent="0" algn="l" fontAlgn="auto">
              <a:lnSpc>
                <a:spcPct val="150000"/>
              </a:lnSpc>
              <a:spcBef>
                <a:spcPts val="0"/>
              </a:spcBef>
              <a:spcAft>
                <a:spcPts val="0"/>
              </a:spcAft>
            </a:pPr>
            <a:r>
              <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燃气是易燃易爆气体，如操作不当可引起火灾爆炸当空气中含有燃气浓度增加到不能引起爆炸的浓度点称为爆炸上限；当空气中含有燃气浓度减少到不能引起爆炸的浓度点称为爆炸下限</a:t>
            </a:r>
            <a:endPar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endParaRPr>
          </a:p>
          <a:p>
            <a:pPr marL="342900" marR="0" lvl="0" indent="0" algn="l" defTabSz="914400" rtl="0" fontAlgn="auto">
              <a:lnSpc>
                <a:spcPct val="150000"/>
              </a:lnSpc>
              <a:spcBef>
                <a:spcPts val="0"/>
              </a:spcBef>
              <a:spcAft>
                <a:spcPts val="0"/>
              </a:spcAft>
              <a:buClrTx/>
              <a:buSzTx/>
              <a:buFontTx/>
              <a:buNone/>
              <a:defRPr/>
            </a:pPr>
            <a:r>
              <a:rPr lang="zh-CN" altLang="en-US" b="1" noProof="0" dirty="0" smtClean="0">
                <a:ln>
                  <a:noFill/>
                </a:ln>
                <a:solidFill>
                  <a:srgbClr val="FFC001"/>
                </a:solidFill>
                <a:effectLst/>
                <a:uLnTx/>
                <a:uFillTx/>
                <a:latin typeface="微软雅黑" panose="020B0503020204020204" charset="-122"/>
                <a:ea typeface="微软雅黑" panose="020B0503020204020204" charset="-122"/>
                <a:sym typeface="+mn-ea"/>
              </a:rPr>
              <a:t>天然气的爆炸极限是</a:t>
            </a:r>
            <a:r>
              <a:rPr lang="en-US" altLang="zh-CN" b="1" noProof="0" dirty="0" smtClean="0">
                <a:ln>
                  <a:noFill/>
                </a:ln>
                <a:solidFill>
                  <a:srgbClr val="FFC001"/>
                </a:solidFill>
                <a:effectLst/>
                <a:uLnTx/>
                <a:uFillTx/>
                <a:latin typeface="微软雅黑" panose="020B0503020204020204" charset="-122"/>
                <a:ea typeface="微软雅黑" panose="020B0503020204020204" charset="-122"/>
                <a:sym typeface="+mn-ea"/>
              </a:rPr>
              <a:t>5~15%</a:t>
            </a:r>
            <a:r>
              <a:rPr lang="zh-CN" altLang="en-US" b="1" noProof="0" dirty="0" smtClean="0">
                <a:ln>
                  <a:noFill/>
                </a:ln>
                <a:solidFill>
                  <a:srgbClr val="FFC001"/>
                </a:solidFill>
                <a:effectLst/>
                <a:uLnTx/>
                <a:uFillTx/>
                <a:latin typeface="微软雅黑" panose="020B0503020204020204" charset="-122"/>
                <a:ea typeface="微软雅黑" panose="020B0503020204020204" charset="-122"/>
                <a:sym typeface="+mn-ea"/>
              </a:rPr>
              <a:t>；</a:t>
            </a:r>
            <a:endParaRPr kumimoji="0" lang="zh-CN" altLang="en-US" sz="2000" b="1" i="0" u="none" strike="noStrike" kern="1200" cap="none" spc="0" normalizeH="0" baseline="0" noProof="0" dirty="0" smtClean="0">
              <a:ln>
                <a:noFill/>
              </a:ln>
              <a:solidFill>
                <a:srgbClr val="FFC001"/>
              </a:solidFill>
              <a:effectLst/>
              <a:uLnTx/>
              <a:uFillTx/>
              <a:latin typeface="微软雅黑" panose="020B0503020204020204" charset="-122"/>
              <a:ea typeface="微软雅黑" panose="020B0503020204020204" charset="-122"/>
              <a:cs typeface="+mn-cs"/>
              <a:sym typeface="+mn-ea"/>
            </a:endParaRPr>
          </a:p>
          <a:p>
            <a:pPr marL="342900" marR="0" lvl="0" indent="0" algn="l" defTabSz="914400" rtl="0" fontAlgn="auto">
              <a:lnSpc>
                <a:spcPct val="150000"/>
              </a:lnSpc>
              <a:spcBef>
                <a:spcPts val="0"/>
              </a:spcBef>
              <a:spcAft>
                <a:spcPts val="0"/>
              </a:spcAft>
              <a:buClrTx/>
              <a:buSzTx/>
              <a:buFontTx/>
              <a:buNone/>
              <a:defRPr/>
            </a:pPr>
            <a:r>
              <a:rPr lang="zh-CN" altLang="en-US" b="1" noProof="0" dirty="0" smtClean="0">
                <a:ln>
                  <a:noFill/>
                </a:ln>
                <a:solidFill>
                  <a:srgbClr val="FFC001"/>
                </a:solidFill>
                <a:effectLst/>
                <a:uLnTx/>
                <a:uFillTx/>
                <a:latin typeface="微软雅黑" panose="020B0503020204020204" charset="-122"/>
                <a:ea typeface="微软雅黑" panose="020B0503020204020204" charset="-122"/>
                <a:sym typeface="+mn-ea"/>
              </a:rPr>
              <a:t>液化石油气的爆炸极限是</a:t>
            </a:r>
            <a:r>
              <a:rPr lang="en-US" altLang="zh-CN" b="1" noProof="0" dirty="0" smtClean="0">
                <a:ln>
                  <a:noFill/>
                </a:ln>
                <a:solidFill>
                  <a:srgbClr val="FFC001"/>
                </a:solidFill>
                <a:effectLst/>
                <a:uLnTx/>
                <a:uFillTx/>
                <a:latin typeface="微软雅黑" panose="020B0503020204020204" charset="-122"/>
                <a:ea typeface="微软雅黑" panose="020B0503020204020204" charset="-122"/>
                <a:sym typeface="+mn-ea"/>
              </a:rPr>
              <a:t>1.5~9.5%</a:t>
            </a:r>
            <a:endParaRPr lang="en-US" altLang="zh-CN" b="1" noProof="0" dirty="0" smtClean="0">
              <a:ln>
                <a:noFill/>
              </a:ln>
              <a:solidFill>
                <a:srgbClr val="FFC001"/>
              </a:solidFill>
              <a:effectLst/>
              <a:uLnTx/>
              <a:uFillTx/>
              <a:latin typeface="微软雅黑" panose="020B0503020204020204" charset="-122"/>
              <a:ea typeface="微软雅黑" panose="020B0503020204020204" charset="-122"/>
              <a:sym typeface="+mn-ea"/>
            </a:endParaRPr>
          </a:p>
        </p:txBody>
      </p:sp>
      <p:grpSp>
        <p:nvGrpSpPr>
          <p:cNvPr id="14" name="组合 13"/>
          <p:cNvGrpSpPr/>
          <p:nvPr/>
        </p:nvGrpSpPr>
        <p:grpSpPr>
          <a:xfrm>
            <a:off x="6305274" y="2011302"/>
            <a:ext cx="580145" cy="580145"/>
            <a:chOff x="6406936" y="2433233"/>
            <a:chExt cx="794145" cy="794145"/>
          </a:xfrm>
        </p:grpSpPr>
        <p:sp>
          <p:nvSpPr>
            <p:cNvPr id="1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charset="-122"/>
                <a:ea typeface="微软雅黑" panose="020B0503020204020204" charset="-122"/>
              </a:endParaRPr>
            </a:p>
          </p:txBody>
        </p:sp>
        <p:sp>
          <p:nvSpPr>
            <p:cNvPr id="18"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19"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grpSp>
        <p:nvGrpSpPr>
          <p:cNvPr id="20" name="组合 19"/>
          <p:cNvGrpSpPr/>
          <p:nvPr/>
        </p:nvGrpSpPr>
        <p:grpSpPr>
          <a:xfrm>
            <a:off x="7145866" y="2011302"/>
            <a:ext cx="580145" cy="580145"/>
            <a:chOff x="7352080" y="2433233"/>
            <a:chExt cx="794145" cy="794145"/>
          </a:xfrm>
        </p:grpSpPr>
        <p:sp>
          <p:nvSpPr>
            <p:cNvPr id="21"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22"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23"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grpSp>
        <p:nvGrpSpPr>
          <p:cNvPr id="24" name="组合 23"/>
          <p:cNvGrpSpPr/>
          <p:nvPr/>
        </p:nvGrpSpPr>
        <p:grpSpPr>
          <a:xfrm>
            <a:off x="7986458" y="2011302"/>
            <a:ext cx="579123" cy="580145"/>
            <a:chOff x="8301418" y="2433233"/>
            <a:chExt cx="792746" cy="794145"/>
          </a:xfrm>
        </p:grpSpPr>
        <p:sp>
          <p:nvSpPr>
            <p:cNvPr id="25"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26"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charset="-122"/>
                <a:ea typeface="微软雅黑" panose="020B0503020204020204" charset="-122"/>
              </a:endParaRPr>
            </a:p>
          </p:txBody>
        </p:sp>
        <p:sp>
          <p:nvSpPr>
            <p:cNvPr id="27"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charset="-122"/>
                <a:ea typeface="微软雅黑" panose="020B0503020204020204" charset="-122"/>
              </a:endParaRPr>
            </a:p>
          </p:txBody>
        </p:sp>
      </p:grpSp>
      <p:sp>
        <p:nvSpPr>
          <p:cNvPr id="28" name="矩形 27"/>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grpSp>
        <p:nvGrpSpPr>
          <p:cNvPr id="2" name="Group 3"/>
          <p:cNvGrpSpPr/>
          <p:nvPr/>
        </p:nvGrpSpPr>
        <p:grpSpPr>
          <a:xfrm>
            <a:off x="1913189" y="1458977"/>
            <a:ext cx="3114255" cy="4601536"/>
            <a:chOff x="1912729" y="1458758"/>
            <a:chExt cx="3510756" cy="5187394"/>
          </a:xfrm>
        </p:grpSpPr>
        <p:grpSp>
          <p:nvGrpSpPr>
            <p:cNvPr id="3"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44546A"/>
                  </a:gs>
                  <a:gs pos="82000">
                    <a:srgbClr val="44546A"/>
                  </a:gs>
                  <a:gs pos="34000">
                    <a:srgbClr val="44546A">
                      <a:lumMod val="75000"/>
                    </a:srgbClr>
                  </a:gs>
                  <a:gs pos="0">
                    <a:srgbClr val="44546A"/>
                  </a:gs>
                  <a:gs pos="38000">
                    <a:srgbClr val="44546A"/>
                  </a:gs>
                  <a:gs pos="100000">
                    <a:srgbClr val="44546A"/>
                  </a:gs>
                </a:gsLst>
                <a:lin ang="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ysClr val="window" lastClr="FFFFFF">
                      <a:lumMod val="75000"/>
                    </a:sysClr>
                  </a:gs>
                  <a:gs pos="27000">
                    <a:srgbClr val="F2F2F2">
                      <a:lumMod val="0"/>
                      <a:lumOff val="100000"/>
                    </a:srgbClr>
                  </a:gs>
                  <a:gs pos="100000">
                    <a:sysClr val="window" lastClr="FFFFFF">
                      <a:lumMod val="50000"/>
                    </a:sysClr>
                  </a:gs>
                </a:gsLst>
                <a:lin ang="10800000" scaled="1"/>
                <a:tileRect/>
              </a:gra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28" name="Straight Connector 27"/>
              <p:cNvCxnSpPr/>
              <p:nvPr/>
            </p:nvCxnSpPr>
            <p:spPr>
              <a:xfrm>
                <a:off x="1374774" y="1562425"/>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29" name="Straight Connector 28"/>
              <p:cNvCxnSpPr/>
              <p:nvPr/>
            </p:nvCxnSpPr>
            <p:spPr>
              <a:xfrm>
                <a:off x="1374774" y="1638202"/>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0" name="Straight Connector 29"/>
              <p:cNvCxnSpPr/>
              <p:nvPr/>
            </p:nvCxnSpPr>
            <p:spPr>
              <a:xfrm>
                <a:off x="1374774" y="1713979"/>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1" name="Straight Connector 30"/>
              <p:cNvCxnSpPr/>
              <p:nvPr/>
            </p:nvCxnSpPr>
            <p:spPr>
              <a:xfrm>
                <a:off x="1374774" y="1789756"/>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2" name="Straight Connector 31"/>
              <p:cNvCxnSpPr/>
              <p:nvPr/>
            </p:nvCxnSpPr>
            <p:spPr>
              <a:xfrm>
                <a:off x="1374774" y="1865533"/>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cxnSp>
            <p:nvCxnSpPr>
              <p:cNvPr id="33" name="Straight Connector 32"/>
              <p:cNvCxnSpPr/>
              <p:nvPr/>
            </p:nvCxnSpPr>
            <p:spPr>
              <a:xfrm>
                <a:off x="1374774" y="1941308"/>
                <a:ext cx="274320" cy="0"/>
              </a:xfrm>
              <a:prstGeom prst="line">
                <a:avLst/>
              </a:prstGeom>
              <a:ln>
                <a:solidFill>
                  <a:sysClr val="window" lastClr="FFFFFF">
                    <a:lumMod val="65000"/>
                  </a:sysClr>
                </a:solidFill>
              </a:ln>
              <a:effectLst/>
            </p:spPr>
            <p:style>
              <a:lnRef idx="1">
                <a:srgbClr val="0C2744"/>
              </a:lnRef>
              <a:fillRef idx="0">
                <a:srgbClr val="0C2744"/>
              </a:fillRef>
              <a:effectRef idx="0">
                <a:srgbClr val="0C2744"/>
              </a:effectRef>
              <a:fontRef idx="minor">
                <a:sysClr val="windowText" lastClr="000000"/>
              </a:fontRef>
            </p:style>
          </p:cxnSp>
        </p:grpSp>
        <p:sp>
          <p:nvSpPr>
            <p:cNvPr id="8" name="Trapezoid 5"/>
            <p:cNvSpPr/>
            <p:nvPr/>
          </p:nvSpPr>
          <p:spPr>
            <a:xfrm rot="16200000">
              <a:off x="1594832" y="5341831"/>
              <a:ext cx="695326" cy="59529"/>
            </a:xfrm>
            <a:prstGeom prst="trapezoid">
              <a:avLst>
                <a:gd name="adj" fmla="val 69837"/>
              </a:avLst>
            </a:prstGeom>
            <a:solidFill>
              <a:srgbClr val="7F7F7F">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9" name="Trapezoid 6"/>
            <p:cNvSpPr/>
            <p:nvPr/>
          </p:nvSpPr>
          <p:spPr>
            <a:xfrm rot="16200000">
              <a:off x="1594832" y="4439533"/>
              <a:ext cx="695326" cy="59529"/>
            </a:xfrm>
            <a:prstGeom prst="trapezoid">
              <a:avLst>
                <a:gd name="adj" fmla="val 69837"/>
              </a:avLst>
            </a:prstGeom>
            <a:solidFill>
              <a:srgbClr val="0C2744">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0" name="Trapezoid 7"/>
            <p:cNvSpPr/>
            <p:nvPr/>
          </p:nvSpPr>
          <p:spPr>
            <a:xfrm rot="16200000">
              <a:off x="1594832" y="3537234"/>
              <a:ext cx="695326" cy="59529"/>
            </a:xfrm>
            <a:prstGeom prst="trapezoid">
              <a:avLst>
                <a:gd name="adj" fmla="val 69837"/>
              </a:avLst>
            </a:prstGeom>
            <a:solidFill>
              <a:srgbClr val="7F7F7F">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1" name="Trapezoid 8"/>
            <p:cNvSpPr/>
            <p:nvPr/>
          </p:nvSpPr>
          <p:spPr>
            <a:xfrm rot="16200000">
              <a:off x="1594832" y="2634935"/>
              <a:ext cx="695326" cy="59529"/>
            </a:xfrm>
            <a:prstGeom prst="trapezoid">
              <a:avLst>
                <a:gd name="adj" fmla="val 69837"/>
              </a:avLst>
            </a:prstGeom>
            <a:solidFill>
              <a:srgbClr val="0C2744">
                <a:lumMod val="50000"/>
              </a:srgbClr>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2" name="Pentagon 9"/>
            <p:cNvSpPr/>
            <p:nvPr/>
          </p:nvSpPr>
          <p:spPr>
            <a:xfrm>
              <a:off x="1912729" y="2359899"/>
              <a:ext cx="3510756" cy="607219"/>
            </a:xfrm>
            <a:prstGeom prst="homePlate">
              <a:avLst>
                <a:gd name="adj" fmla="val 36274"/>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3" name="Pentagon 10"/>
            <p:cNvSpPr/>
            <p:nvPr/>
          </p:nvSpPr>
          <p:spPr>
            <a:xfrm>
              <a:off x="1912729" y="3262198"/>
              <a:ext cx="3510756" cy="607219"/>
            </a:xfrm>
            <a:prstGeom prst="homePlate">
              <a:avLst>
                <a:gd name="adj" fmla="val 36274"/>
              </a:avLst>
            </a:prstGeom>
            <a:solidFill>
              <a:srgbClr val="7F7F7F"/>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4" name="Pentagon 11"/>
            <p:cNvSpPr/>
            <p:nvPr/>
          </p:nvSpPr>
          <p:spPr>
            <a:xfrm>
              <a:off x="1912729" y="4164497"/>
              <a:ext cx="3510756" cy="607219"/>
            </a:xfrm>
            <a:prstGeom prst="homePlate">
              <a:avLst>
                <a:gd name="adj" fmla="val 36274"/>
              </a:avLst>
            </a:prstGeom>
            <a:solidFill>
              <a:srgbClr val="FFC000"/>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15" name="Pentagon 12"/>
            <p:cNvSpPr/>
            <p:nvPr/>
          </p:nvSpPr>
          <p:spPr>
            <a:xfrm>
              <a:off x="1912729" y="5066795"/>
              <a:ext cx="3510756" cy="607219"/>
            </a:xfrm>
            <a:prstGeom prst="homePlate">
              <a:avLst>
                <a:gd name="adj" fmla="val 36274"/>
              </a:avLst>
            </a:prstGeom>
            <a:solidFill>
              <a:srgbClr val="7F7F7F"/>
            </a:solidFill>
            <a:ln w="3175">
              <a:noFill/>
            </a:ln>
            <a:effectLst/>
          </p:spPr>
          <p:style>
            <a:lnRef idx="2">
              <a:srgbClr val="0C2744">
                <a:shade val="50000"/>
              </a:srgbClr>
            </a:lnRef>
            <a:fillRef idx="1">
              <a:srgbClr val="0C2744"/>
            </a:fillRef>
            <a:effectRef idx="0">
              <a:srgbClr val="0C2744"/>
            </a:effectRef>
            <a:fontRef idx="minor">
              <a:sysClr val="window" lastClr="FFFFFF"/>
            </a:fontRef>
          </p:style>
          <p:txBody>
            <a:bodyPr rtlCol="0" anchor="ctr"/>
            <a:lstStyle>
              <a:defPPr>
                <a:defRPr lang="en-US"/>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lnSpc>
                  <a:spcPct val="120000"/>
                </a:lnSpc>
              </a:pPr>
              <a:endParaRPr lang="en-US" sz="1325">
                <a:latin typeface="Arial" panose="020B0604020202020204" pitchFamily="34" charset="0"/>
                <a:ea typeface="微软雅黑" panose="020B0503020204020204" charset="-122"/>
                <a:cs typeface="+mn-ea"/>
                <a:sym typeface="Arial" panose="020B0604020202020204" pitchFamily="34" charset="0"/>
              </a:endParaRPr>
            </a:p>
          </p:txBody>
        </p:sp>
        <p:sp>
          <p:nvSpPr>
            <p:cNvPr id="34" name="Rectangle 33"/>
            <p:cNvSpPr/>
            <p:nvPr/>
          </p:nvSpPr>
          <p:spPr>
            <a:xfrm>
              <a:off x="2393778" y="2464641"/>
              <a:ext cx="2330568" cy="393716"/>
            </a:xfrm>
            <a:prstGeom prst="rect">
              <a:avLst/>
            </a:prstGeom>
          </p:spPr>
          <p:txBody>
            <a:bodyPr wrap="square">
              <a:spAutoFit/>
            </a:bodyPr>
            <a:lstStyle/>
            <a:p>
              <a:pPr algn="l">
                <a:lnSpc>
                  <a:spcPct val="120000"/>
                </a:lnSpc>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静电引起的火灾和爆炸</a:t>
              </a:r>
              <a:r>
                <a:rPr lang="en-GB" sz="1400" b="1"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 </a:t>
              </a:r>
              <a:endParaRPr lang="en-GB" sz="1400" b="1" dirty="0"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5" name="TextBox 38"/>
            <p:cNvSpPr txBox="1"/>
            <p:nvPr/>
          </p:nvSpPr>
          <p:spPr>
            <a:xfrm>
              <a:off x="1940595" y="2478964"/>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1</a:t>
              </a:r>
              <a:endParaRPr lang="en-US" sz="1325"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TextBox 191"/>
            <p:cNvSpPr txBox="1"/>
            <p:nvPr/>
          </p:nvSpPr>
          <p:spPr>
            <a:xfrm>
              <a:off x="1940595" y="3381429"/>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2</a:t>
              </a:r>
              <a:endPar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7" name="TextBox 192"/>
            <p:cNvSpPr txBox="1"/>
            <p:nvPr/>
          </p:nvSpPr>
          <p:spPr>
            <a:xfrm>
              <a:off x="1940595" y="4283895"/>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3</a:t>
              </a:r>
              <a:endPar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8" name="TextBox 193"/>
            <p:cNvSpPr txBox="1"/>
            <p:nvPr/>
          </p:nvSpPr>
          <p:spPr>
            <a:xfrm>
              <a:off x="1940595" y="5186362"/>
              <a:ext cx="312109" cy="379399"/>
            </a:xfrm>
            <a:prstGeom prst="rect">
              <a:avLst/>
            </a:prstGeom>
            <a:noFill/>
            <a:effectLst/>
          </p:spPr>
          <p:txBody>
            <a:bodyPr wrap="none" rtlCol="0">
              <a:spAutoFit/>
            </a:bodyPr>
            <a:lstStyle>
              <a:defPPr>
                <a:defRPr lang="en-US"/>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lnSpc>
                  <a:spcPct val="120000"/>
                </a:lnSpc>
              </a:pPr>
              <a:r>
                <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4</a:t>
              </a:r>
              <a:endParaRPr lang="en-US" sz="1325" b="1">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Rectangle 38"/>
            <p:cNvSpPr/>
            <p:nvPr/>
          </p:nvSpPr>
          <p:spPr>
            <a:xfrm>
              <a:off x="2393778" y="3412304"/>
              <a:ext cx="2617137" cy="345754"/>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1400" b="1" dirty="0" smtClean="0">
                  <a:solidFill>
                    <a:schemeClr val="bg1"/>
                  </a:solidFill>
                  <a:latin typeface="微软雅黑" panose="020B0503020204020204" charset="-122"/>
                  <a:ea typeface="微软雅黑" panose="020B0503020204020204" charset="-122"/>
                  <a:sym typeface="+mn-ea"/>
                </a:rPr>
                <a:t>碰撞摩擦引起的火灾或爆炸</a:t>
              </a:r>
              <a:endParaRPr lang="zh-CN" altLang="en-US" sz="1400" b="1" dirty="0" smtClean="0">
                <a:ln>
                  <a:noFill/>
                </a:ln>
                <a:solidFill>
                  <a:schemeClr val="bg1"/>
                </a:solidFill>
                <a:effectLst/>
                <a:latin typeface="微软雅黑" panose="020B0503020204020204" charset="-122"/>
                <a:ea typeface="微软雅黑" panose="020B0503020204020204" charset="-122"/>
                <a:cs typeface="+mn-ea"/>
                <a:sym typeface="+mn-ea"/>
              </a:endParaRPr>
            </a:p>
          </p:txBody>
        </p:sp>
        <p:sp>
          <p:nvSpPr>
            <p:cNvPr id="40" name="Rectangle 39"/>
            <p:cNvSpPr/>
            <p:nvPr/>
          </p:nvSpPr>
          <p:spPr>
            <a:xfrm>
              <a:off x="2393778" y="4267740"/>
              <a:ext cx="2616421" cy="393716"/>
            </a:xfrm>
            <a:prstGeom prst="rect">
              <a:avLst/>
            </a:prstGeom>
          </p:spPr>
          <p:txBody>
            <a:bodyPr wrap="square">
              <a:spAutoFit/>
            </a:bodyPr>
            <a:lstStyle/>
            <a:p>
              <a:pPr algn="l">
                <a:lnSpc>
                  <a:spcPct val="120000"/>
                </a:lnSpc>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动火作业引起的火灾和爆炸</a:t>
              </a:r>
              <a:r>
                <a:rPr lang="en-GB" sz="1400" b="1"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 </a:t>
              </a:r>
              <a:endParaRPr lang="en-GB" sz="1400" b="1" dirty="0"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1" name="Rectangle 40"/>
            <p:cNvSpPr/>
            <p:nvPr/>
          </p:nvSpPr>
          <p:spPr>
            <a:xfrm>
              <a:off x="2393778" y="5186173"/>
              <a:ext cx="2616421" cy="393716"/>
            </a:xfrm>
            <a:prstGeom prst="rect">
              <a:avLst/>
            </a:prstGeom>
          </p:spPr>
          <p:txBody>
            <a:bodyPr wrap="square">
              <a:spAutoFit/>
            </a:bodyPr>
            <a:lstStyle/>
            <a:p>
              <a:pPr algn="l">
                <a:lnSpc>
                  <a:spcPct val="120000"/>
                </a:lnSpc>
              </a:pPr>
              <a:r>
                <a:rPr lang="zh-CN" altLang="en-US" sz="1400" b="1" dirty="0" smtClean="0">
                  <a:solidFill>
                    <a:schemeClr val="bg1"/>
                  </a:solidFill>
                  <a:latin typeface="微软雅黑" panose="020B0503020204020204" charset="-122"/>
                  <a:ea typeface="微软雅黑" panose="020B0503020204020204" charset="-122"/>
                  <a:sym typeface="+mn-ea"/>
                </a:rPr>
                <a:t>电火花引起的火灾和爆炸</a:t>
              </a:r>
              <a:r>
                <a:rPr lang="en-GB" sz="1400" b="1" smtClean="0">
                  <a:solidFill>
                    <a:schemeClr val="bg1"/>
                  </a:solidFill>
                  <a:latin typeface="微软雅黑" panose="020B0503020204020204" charset="-122"/>
                  <a:ea typeface="微软雅黑" panose="020B0503020204020204" charset="-122"/>
                  <a:cs typeface="+mn-ea"/>
                  <a:sym typeface="Arial" panose="020B0604020202020204" pitchFamily="34" charset="0"/>
                </a:rPr>
                <a:t> </a:t>
              </a:r>
              <a:endParaRPr lang="en-GB" sz="1400" b="1" dirty="0" smtClean="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7" name="组合 6"/>
          <p:cNvGrpSpPr/>
          <p:nvPr/>
        </p:nvGrpSpPr>
        <p:grpSpPr bwMode="auto">
          <a:xfrm>
            <a:off x="5249334" y="2486025"/>
            <a:ext cx="6638290" cy="2616200"/>
            <a:chOff x="4046335" y="2857499"/>
            <a:chExt cx="4978927" cy="1962150"/>
          </a:xfrm>
        </p:grpSpPr>
        <p:sp>
          <p:nvSpPr>
            <p:cNvPr id="16" name="文本框 66"/>
            <p:cNvSpPr txBox="1">
              <a:spLocks noChangeArrowheads="1"/>
            </p:cNvSpPr>
            <p:nvPr/>
          </p:nvSpPr>
          <p:spPr bwMode="auto">
            <a:xfrm>
              <a:off x="4423541" y="3366139"/>
              <a:ext cx="4418833" cy="8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ysClr val="windowText" lastClr="000000"/>
                  </a:solidFill>
                  <a:latin typeface="Calibri" panose="020F0502020204030204" pitchFamily="34" charset="0"/>
                  <a:ea typeface="宋体" panose="02010600030101010101" pitchFamily="2" charset="-122"/>
                </a:defRPr>
              </a:lvl1pPr>
              <a:lvl2pPr marL="742950" indent="-285750">
                <a:defRPr sz="1300">
                  <a:solidFill>
                    <a:sysClr val="windowText" lastClr="000000"/>
                  </a:solidFill>
                  <a:latin typeface="Calibri" panose="020F0502020204030204" pitchFamily="34" charset="0"/>
                  <a:ea typeface="宋体" panose="02010600030101010101" pitchFamily="2" charset="-122"/>
                </a:defRPr>
              </a:lvl2pPr>
              <a:lvl3pPr marL="1143000" indent="-228600">
                <a:defRPr sz="1300">
                  <a:solidFill>
                    <a:sysClr val="windowText" lastClr="000000"/>
                  </a:solidFill>
                  <a:latin typeface="Calibri" panose="020F0502020204030204" pitchFamily="34" charset="0"/>
                  <a:ea typeface="宋体" panose="02010600030101010101" pitchFamily="2" charset="-122"/>
                </a:defRPr>
              </a:lvl3pPr>
              <a:lvl4pPr marL="1600200" indent="-228600">
                <a:defRPr sz="1300">
                  <a:solidFill>
                    <a:sysClr val="windowText" lastClr="000000"/>
                  </a:solidFill>
                  <a:latin typeface="Calibri" panose="020F0502020204030204" pitchFamily="34" charset="0"/>
                  <a:ea typeface="宋体" panose="02010600030101010101" pitchFamily="2" charset="-122"/>
                </a:defRPr>
              </a:lvl4pPr>
              <a:lvl5pPr marL="2057400" indent="-228600">
                <a:defRPr sz="1300">
                  <a:solidFill>
                    <a:sysClr val="windowText" lastClr="000000"/>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9pPr>
            </a:lstStyle>
            <a:p>
              <a:pPr fontAlgn="auto">
                <a:lnSpc>
                  <a:spcPct val="200000"/>
                </a:lnSpc>
                <a:defRPr/>
              </a:pPr>
              <a:r>
                <a:rPr lang="zh-CN" altLang="en-US" sz="1800" b="1" dirty="0" smtClean="0">
                  <a:solidFill>
                    <a:schemeClr val="tx1">
                      <a:lumMod val="75000"/>
                      <a:lumOff val="25000"/>
                    </a:schemeClr>
                  </a:solidFill>
                  <a:latin typeface="微软雅黑" panose="020B0503020204020204" charset="-122"/>
                  <a:ea typeface="微软雅黑" panose="020B0503020204020204" charset="-122"/>
                  <a:sym typeface="+mn-ea"/>
                </a:rPr>
                <a:t>天然气作为可燃物质，只要存在氧气等助燃物质和火源，就能燃烧，甚至引发火灾爆炸</a:t>
              </a:r>
              <a:endParaRPr lang="zh-CN" altLang="en-US" sz="1800" b="1" dirty="0" smtClean="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17" name="任意多边形 16"/>
            <p:cNvSpPr/>
            <p:nvPr/>
          </p:nvSpPr>
          <p:spPr>
            <a:xfrm>
              <a:off x="4046335" y="2857499"/>
              <a:ext cx="4978927"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ysClr val="windowText" lastClr="000000">
                <a:lumMod val="75000"/>
                <a:lumOff val="25000"/>
              </a:sysClr>
            </a:solid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sp>
        <p:nvSpPr>
          <p:cNvPr id="27" name="任意多边形 26"/>
          <p:cNvSpPr/>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65729" y="3392797"/>
            <a:ext cx="919523" cy="276999"/>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ABOUT US</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560" y="3983979"/>
            <a:ext cx="4382453" cy="521970"/>
          </a:xfrm>
          <a:prstGeom prst="rect">
            <a:avLst/>
          </a:prstGeom>
          <a:noFill/>
        </p:spPr>
        <p:txBody>
          <a:bodyPr wrap="square" rtlCol="0">
            <a:spAutoFit/>
          </a:bodyPr>
          <a:lstStyle/>
          <a:p>
            <a:pPr algn="ctr"/>
            <a:r>
              <a:rPr lang="zh-CN" altLang="en-US" sz="2800" b="1" dirty="0">
                <a:solidFill>
                  <a:schemeClr val="bg1"/>
                </a:solidFill>
                <a:latin typeface="微软雅黑" panose="020B0503020204020204" charset="-122"/>
                <a:ea typeface="微软雅黑" panose="020B0503020204020204" charset="-122"/>
              </a:rPr>
              <a:t>中毒风险</a:t>
            </a:r>
            <a:endParaRPr lang="zh-CN" altLang="en-US" sz="2800" b="1" dirty="0">
              <a:solidFill>
                <a:schemeClr val="bg1"/>
              </a:solidFill>
              <a:latin typeface="微软雅黑" panose="020B0503020204020204" charset="-122"/>
              <a:ea typeface="微软雅黑" panose="020B0503020204020204" charset="-122"/>
            </a:endParaRPr>
          </a:p>
        </p:txBody>
      </p:sp>
      <p:cxnSp>
        <p:nvCxnSpPr>
          <p:cNvPr id="35" name="直接连接符 34"/>
          <p:cNvCxnSpPr/>
          <p:nvPr/>
        </p:nvCxnSpPr>
        <p:spPr>
          <a:xfrm>
            <a:off x="8164363" y="4507199"/>
            <a:ext cx="144001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84835" y="2337435"/>
            <a:ext cx="6000750" cy="2444115"/>
          </a:xfrm>
          <a:prstGeom prst="rect">
            <a:avLst/>
          </a:prstGeom>
          <a:noFill/>
        </p:spPr>
        <p:txBody>
          <a:bodyPr wrap="square" rtlCol="0">
            <a:spAutoFit/>
          </a:bodyPr>
          <a:lstStyle/>
          <a:p>
            <a:pPr algn="just" fontAlgn="auto">
              <a:lnSpc>
                <a:spcPct val="170000"/>
              </a:lnSpc>
            </a:pPr>
            <a:r>
              <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天然气中可能含有微量的</a:t>
            </a:r>
            <a:r>
              <a:rPr lang="zh-CN" altLang="en-US" b="1" noProof="0" dirty="0" smtClean="0">
                <a:ln>
                  <a:noFill/>
                </a:ln>
                <a:solidFill>
                  <a:srgbClr val="FFC001"/>
                </a:solidFill>
                <a:effectLst/>
                <a:uLnTx/>
                <a:uFillTx/>
                <a:latin typeface="微软雅黑" panose="020B0503020204020204" charset="-122"/>
                <a:ea typeface="微软雅黑" panose="020B0503020204020204" charset="-122"/>
                <a:sym typeface="+mn-ea"/>
              </a:rPr>
              <a:t>硫化氢</a:t>
            </a:r>
            <a:r>
              <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，并且经过了加臭处理，人吸入太多</a:t>
            </a:r>
            <a:r>
              <a:rPr lang="zh-CN" altLang="en-US" b="1"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会</a:t>
            </a:r>
            <a:r>
              <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造成</a:t>
            </a:r>
            <a:r>
              <a:rPr lang="zh-CN" altLang="en-US" b="1" noProof="0" dirty="0" smtClean="0">
                <a:ln>
                  <a:noFill/>
                </a:ln>
                <a:solidFill>
                  <a:srgbClr val="FFC001"/>
                </a:solidFill>
                <a:effectLst/>
                <a:uLnTx/>
                <a:uFillTx/>
                <a:latin typeface="微软雅黑" panose="020B0503020204020204" charset="-122"/>
                <a:ea typeface="微软雅黑" panose="020B0503020204020204" charset="-122"/>
                <a:sym typeface="+mn-ea"/>
              </a:rPr>
              <a:t>中毒事故</a:t>
            </a:r>
            <a:r>
              <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。当空气中天然气的浓度达到25%时，可</a:t>
            </a:r>
            <a:r>
              <a:rPr lang="zh-CN" altLang="en-US" b="1" noProof="0" dirty="0" smtClean="0">
                <a:ln>
                  <a:noFill/>
                </a:ln>
                <a:solidFill>
                  <a:srgbClr val="FFC001"/>
                </a:solidFill>
                <a:effectLst/>
                <a:uLnTx/>
                <a:uFillTx/>
                <a:latin typeface="微软雅黑" panose="020B0503020204020204" charset="-122"/>
                <a:ea typeface="微软雅黑" panose="020B0503020204020204" charset="-122"/>
                <a:sym typeface="+mn-ea"/>
              </a:rPr>
              <a:t>导致人体缺氧</a:t>
            </a:r>
            <a:r>
              <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而造成神精系统损害，严重时可表现呼吸麻痹、昏迷、甚至死亡，在通风不良的情况下，天然气不完全燃烧会产生</a:t>
            </a:r>
            <a:r>
              <a:rPr lang="zh-CN" altLang="en-US" b="1" noProof="0" dirty="0" smtClean="0">
                <a:ln>
                  <a:noFill/>
                </a:ln>
                <a:solidFill>
                  <a:srgbClr val="FFC001"/>
                </a:solidFill>
                <a:effectLst/>
                <a:uLnTx/>
                <a:uFillTx/>
                <a:latin typeface="微软雅黑" panose="020B0503020204020204" charset="-122"/>
                <a:ea typeface="微软雅黑" panose="020B0503020204020204" charset="-122"/>
                <a:sym typeface="+mn-ea"/>
              </a:rPr>
              <a:t>一氧化碳</a:t>
            </a:r>
            <a:r>
              <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，将危及人们生命安全</a:t>
            </a:r>
            <a:endPar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endParaRPr>
          </a:p>
        </p:txBody>
      </p:sp>
      <p:sp>
        <p:nvSpPr>
          <p:cNvPr id="19" name="Freeform 23"/>
          <p:cNvSpPr>
            <a:spLocks noEditPoints="1"/>
          </p:cNvSpPr>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grpSp>
        <p:nvGrpSpPr>
          <p:cNvPr id="8" name="组合 7"/>
          <p:cNvGrpSpPr/>
          <p:nvPr/>
        </p:nvGrpSpPr>
        <p:grpSpPr>
          <a:xfrm>
            <a:off x="852534" y="2408241"/>
            <a:ext cx="10822030" cy="3451860"/>
            <a:chOff x="814434" y="2611441"/>
            <a:chExt cx="10822030" cy="3451860"/>
          </a:xfrm>
        </p:grpSpPr>
        <p:sp>
          <p:nvSpPr>
            <p:cNvPr id="9" name="Line 16"/>
            <p:cNvSpPr>
              <a:spLocks noChangeShapeType="1"/>
            </p:cNvSpPr>
            <p:nvPr/>
          </p:nvSpPr>
          <p:spPr bwMode="auto">
            <a:xfrm>
              <a:off x="3079141" y="4332024"/>
              <a:ext cx="6260755" cy="0"/>
            </a:xfrm>
            <a:prstGeom prst="line">
              <a:avLst/>
            </a:prstGeom>
            <a:noFill/>
            <a:ln w="41275" cap="rnd">
              <a:gradFill flip="none" rotWithShape="1">
                <a:gsLst>
                  <a:gs pos="0">
                    <a:srgbClr val="3A3A3A"/>
                  </a:gs>
                  <a:gs pos="100000">
                    <a:srgbClr val="FFC000"/>
                  </a:gs>
                </a:gsLst>
                <a:lin ang="0" scaled="1"/>
                <a:tileRect/>
              </a:gra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nvGrpSpPr>
            <p:cNvPr id="10" name="Group 25"/>
            <p:cNvGrpSpPr/>
            <p:nvPr/>
          </p:nvGrpSpPr>
          <p:grpSpPr>
            <a:xfrm>
              <a:off x="9371756" y="4057781"/>
              <a:ext cx="2264708" cy="1894923"/>
              <a:chOff x="6687200" y="2321439"/>
              <a:chExt cx="1698531" cy="1421192"/>
            </a:xfrm>
          </p:grpSpPr>
          <p:sp>
            <p:nvSpPr>
              <p:cNvPr id="11" name="Freeform 17"/>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solidFill>
                  <a:srgbClr val="FFC000"/>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ysClr val="windowText" lastClr="000000">
                      <a:lumMod val="75000"/>
                      <a:lumOff val="25000"/>
                    </a:sysClr>
                  </a:solidFill>
                </a:endParaRPr>
              </a:p>
            </p:txBody>
          </p:sp>
          <p:sp>
            <p:nvSpPr>
              <p:cNvPr id="12" name="Line 18"/>
              <p:cNvSpPr>
                <a:spLocks noChangeShapeType="1"/>
              </p:cNvSpPr>
              <p:nvPr/>
            </p:nvSpPr>
            <p:spPr bwMode="auto">
              <a:xfrm>
                <a:off x="6687201" y="3536950"/>
                <a:ext cx="971347" cy="0"/>
              </a:xfrm>
              <a:prstGeom prst="line">
                <a:avLst/>
              </a:prstGeom>
              <a:noFill/>
              <a:ln w="41275" cap="rnd">
                <a:solidFill>
                  <a:srgbClr val="FFC000"/>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sp>
            <p:nvSpPr>
              <p:cNvPr id="13" name="Line 19"/>
              <p:cNvSpPr>
                <a:spLocks noChangeShapeType="1"/>
              </p:cNvSpPr>
              <p:nvPr/>
            </p:nvSpPr>
            <p:spPr bwMode="auto">
              <a:xfrm flipH="1">
                <a:off x="6687200" y="2527121"/>
                <a:ext cx="971347" cy="0"/>
              </a:xfrm>
              <a:prstGeom prst="line">
                <a:avLst/>
              </a:prstGeom>
              <a:noFill/>
              <a:ln w="41275" cap="rnd">
                <a:solidFill>
                  <a:srgbClr val="FFC000"/>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grpSp>
          <p:nvGrpSpPr>
            <p:cNvPr id="14" name="Group 28"/>
            <p:cNvGrpSpPr/>
            <p:nvPr/>
          </p:nvGrpSpPr>
          <p:grpSpPr>
            <a:xfrm>
              <a:off x="814434" y="2711342"/>
              <a:ext cx="2264707" cy="1884307"/>
              <a:chOff x="758270" y="1311610"/>
              <a:chExt cx="1698530" cy="1413230"/>
            </a:xfrm>
          </p:grpSpPr>
          <p:sp>
            <p:nvSpPr>
              <p:cNvPr id="15" name="Freeform 14"/>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solidFill>
                  <a:srgbClr val="3A3A3A"/>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ysClr val="windowText" lastClr="000000">
                      <a:lumMod val="75000"/>
                      <a:lumOff val="25000"/>
                    </a:sysClr>
                  </a:solidFill>
                </a:endParaRPr>
              </a:p>
            </p:txBody>
          </p:sp>
          <p:sp>
            <p:nvSpPr>
              <p:cNvPr id="25" name="Line 15"/>
              <p:cNvSpPr>
                <a:spLocks noChangeShapeType="1"/>
              </p:cNvSpPr>
              <p:nvPr/>
            </p:nvSpPr>
            <p:spPr bwMode="auto">
              <a:xfrm flipH="1">
                <a:off x="1485453" y="1509330"/>
                <a:ext cx="971347" cy="0"/>
              </a:xfrm>
              <a:prstGeom prst="line">
                <a:avLst/>
              </a:prstGeom>
              <a:noFill/>
              <a:ln w="41275" cap="rnd">
                <a:solidFill>
                  <a:srgbClr val="3A3A3A"/>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sp>
            <p:nvSpPr>
              <p:cNvPr id="26" name="Line 15"/>
              <p:cNvSpPr>
                <a:spLocks noChangeShapeType="1"/>
              </p:cNvSpPr>
              <p:nvPr/>
            </p:nvSpPr>
            <p:spPr bwMode="auto">
              <a:xfrm flipH="1">
                <a:off x="1485453" y="2527121"/>
                <a:ext cx="971347" cy="0"/>
              </a:xfrm>
              <a:prstGeom prst="line">
                <a:avLst/>
              </a:prstGeom>
              <a:noFill/>
              <a:ln w="41275" cap="rnd">
                <a:solidFill>
                  <a:srgbClr val="3A3A3A"/>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3200">
                  <a:solidFill>
                    <a:sysClr val="window" lastClr="FFFFFF"/>
                  </a:solidFill>
                </a:endParaRPr>
              </a:p>
            </p:txBody>
          </p:sp>
        </p:grpSp>
        <p:sp>
          <p:nvSpPr>
            <p:cNvPr id="27" name="Oval 29"/>
            <p:cNvSpPr/>
            <p:nvPr/>
          </p:nvSpPr>
          <p:spPr>
            <a:xfrm>
              <a:off x="3120524" y="2611441"/>
              <a:ext cx="743989" cy="743989"/>
            </a:xfrm>
            <a:prstGeom prst="ellipse">
              <a:avLst/>
            </a:prstGeom>
            <a:noFill/>
            <a:ln w="41275">
              <a:solidFill>
                <a:srgbClr val="3A3A3A"/>
              </a:solidFill>
            </a:ln>
            <a:effectLst/>
          </p:spPr>
          <p:style>
            <a:lnRef idx="1">
              <a:srgbClr val="5B9BD5"/>
            </a:lnRef>
            <a:fillRef idx="3">
              <a:srgbClr val="5B9BD5"/>
            </a:fillRef>
            <a:effectRef idx="2">
              <a:srgbClr val="5B9BD5"/>
            </a:effectRef>
            <a:fontRef idx="minor">
              <a:sysClr val="window" lastClr="FFFFFF"/>
            </a:fontRef>
          </p:style>
          <p:txBody>
            <a:bodyPr wrap="none" rtlCol="0" anchor="ctr"/>
            <a:lstStyle/>
            <a:p>
              <a:pPr algn="ctr"/>
              <a:r>
                <a:rPr lang="en-US" sz="3200" b="1" dirty="0">
                  <a:solidFill>
                    <a:sysClr val="windowText" lastClr="000000">
                      <a:lumMod val="75000"/>
                      <a:lumOff val="25000"/>
                    </a:sysClr>
                  </a:solidFill>
                </a:rPr>
                <a:t>01</a:t>
              </a:r>
              <a:endParaRPr lang="en-US" sz="3200" b="1" dirty="0">
                <a:solidFill>
                  <a:sysClr val="windowText" lastClr="000000">
                    <a:lumMod val="75000"/>
                    <a:lumOff val="25000"/>
                  </a:sysClr>
                </a:solidFill>
              </a:endParaRPr>
            </a:p>
          </p:txBody>
        </p:sp>
        <p:sp>
          <p:nvSpPr>
            <p:cNvPr id="28" name="Oval 30"/>
            <p:cNvSpPr/>
            <p:nvPr/>
          </p:nvSpPr>
          <p:spPr>
            <a:xfrm>
              <a:off x="8595908" y="5306468"/>
              <a:ext cx="743989" cy="743989"/>
            </a:xfrm>
            <a:prstGeom prst="ellipse">
              <a:avLst/>
            </a:prstGeom>
            <a:noFill/>
            <a:ln w="41275">
              <a:solidFill>
                <a:srgbClr val="FFC000"/>
              </a:solidFill>
            </a:ln>
            <a:effectLst/>
          </p:spPr>
          <p:style>
            <a:lnRef idx="1">
              <a:srgbClr val="5B9BD5"/>
            </a:lnRef>
            <a:fillRef idx="3">
              <a:srgbClr val="5B9BD5"/>
            </a:fillRef>
            <a:effectRef idx="2">
              <a:srgbClr val="5B9BD5"/>
            </a:effectRef>
            <a:fontRef idx="minor">
              <a:sysClr val="window" lastClr="FFFFFF"/>
            </a:fontRef>
          </p:style>
          <p:txBody>
            <a:bodyPr wrap="none" rtlCol="0" anchor="ctr"/>
            <a:lstStyle/>
            <a:p>
              <a:pPr algn="ctr"/>
              <a:r>
                <a:rPr lang="en-US" sz="3200" b="1" dirty="0">
                  <a:solidFill>
                    <a:sysClr val="windowText" lastClr="000000">
                      <a:lumMod val="75000"/>
                      <a:lumOff val="25000"/>
                    </a:sysClr>
                  </a:solidFill>
                </a:rPr>
                <a:t>02</a:t>
              </a:r>
              <a:endParaRPr lang="en-US" sz="3200" b="1" dirty="0">
                <a:solidFill>
                  <a:sysClr val="windowText" lastClr="000000">
                    <a:lumMod val="75000"/>
                    <a:lumOff val="25000"/>
                  </a:sysClr>
                </a:solidFill>
              </a:endParaRPr>
            </a:p>
          </p:txBody>
        </p:sp>
        <p:grpSp>
          <p:nvGrpSpPr>
            <p:cNvPr id="29" name="Group 11"/>
            <p:cNvGrpSpPr>
              <a:grpSpLocks noChangeAspect="1"/>
            </p:cNvGrpSpPr>
            <p:nvPr/>
          </p:nvGrpSpPr>
          <p:grpSpPr bwMode="auto">
            <a:xfrm>
              <a:off x="1784011" y="3265140"/>
              <a:ext cx="1034585" cy="734556"/>
              <a:chOff x="1407" y="1098"/>
              <a:chExt cx="800" cy="568"/>
            </a:xfrm>
            <a:solidFill>
              <a:srgbClr val="5B9BD5"/>
            </a:solidFill>
          </p:grpSpPr>
          <p:sp>
            <p:nvSpPr>
              <p:cNvPr id="30"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1"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2"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solidFill>
                <a:srgbClr val="3A3A3A">
                  <a:alpha val="6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3"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4"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5"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6"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37"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grpSp>
        <p:grpSp>
          <p:nvGrpSpPr>
            <p:cNvPr id="38" name="Group 67"/>
            <p:cNvGrpSpPr>
              <a:grpSpLocks noChangeAspect="1"/>
            </p:cNvGrpSpPr>
            <p:nvPr/>
          </p:nvGrpSpPr>
          <p:grpSpPr bwMode="auto">
            <a:xfrm>
              <a:off x="9677564" y="4639258"/>
              <a:ext cx="989321" cy="731968"/>
              <a:chOff x="6149" y="2123"/>
              <a:chExt cx="765" cy="566"/>
            </a:xfrm>
            <a:solidFill>
              <a:srgbClr val="FFC000"/>
            </a:solidFill>
          </p:grpSpPr>
          <p:sp>
            <p:nvSpPr>
              <p:cNvPr id="39" name="Freeform 68"/>
              <p:cNvSpPr/>
              <p:nvPr/>
            </p:nvSpPr>
            <p:spPr bwMode="auto">
              <a:xfrm>
                <a:off x="6281" y="2401"/>
                <a:ext cx="501" cy="288"/>
              </a:xfrm>
              <a:custGeom>
                <a:avLst/>
                <a:gdLst>
                  <a:gd name="T0" fmla="*/ 485 w 524"/>
                  <a:gd name="T1" fmla="*/ 56 h 300"/>
                  <a:gd name="T2" fmla="*/ 473 w 524"/>
                  <a:gd name="T3" fmla="*/ 36 h 300"/>
                  <a:gd name="T4" fmla="*/ 450 w 524"/>
                  <a:gd name="T5" fmla="*/ 26 h 300"/>
                  <a:gd name="T6" fmla="*/ 318 w 524"/>
                  <a:gd name="T7" fmla="*/ 0 h 300"/>
                  <a:gd name="T8" fmla="*/ 356 w 524"/>
                  <a:gd name="T9" fmla="*/ 25 h 300"/>
                  <a:gd name="T10" fmla="*/ 296 w 524"/>
                  <a:gd name="T11" fmla="*/ 215 h 300"/>
                  <a:gd name="T12" fmla="*/ 262 w 524"/>
                  <a:gd name="T13" fmla="*/ 74 h 300"/>
                  <a:gd name="T14" fmla="*/ 228 w 524"/>
                  <a:gd name="T15" fmla="*/ 215 h 300"/>
                  <a:gd name="T16" fmla="*/ 168 w 524"/>
                  <a:gd name="T17" fmla="*/ 25 h 300"/>
                  <a:gd name="T18" fmla="*/ 206 w 524"/>
                  <a:gd name="T19" fmla="*/ 0 h 300"/>
                  <a:gd name="T20" fmla="*/ 74 w 524"/>
                  <a:gd name="T21" fmla="*/ 26 h 300"/>
                  <a:gd name="T22" fmla="*/ 51 w 524"/>
                  <a:gd name="T23" fmla="*/ 36 h 300"/>
                  <a:gd name="T24" fmla="*/ 39 w 524"/>
                  <a:gd name="T25" fmla="*/ 56 h 300"/>
                  <a:gd name="T26" fmla="*/ 0 w 524"/>
                  <a:gd name="T27" fmla="*/ 228 h 300"/>
                  <a:gd name="T28" fmla="*/ 73 w 524"/>
                  <a:gd name="T29" fmla="*/ 254 h 300"/>
                  <a:gd name="T30" fmla="*/ 249 w 524"/>
                  <a:gd name="T31" fmla="*/ 300 h 300"/>
                  <a:gd name="T32" fmla="*/ 262 w 524"/>
                  <a:gd name="T33" fmla="*/ 300 h 300"/>
                  <a:gd name="T34" fmla="*/ 275 w 524"/>
                  <a:gd name="T35" fmla="*/ 300 h 300"/>
                  <a:gd name="T36" fmla="*/ 451 w 524"/>
                  <a:gd name="T37" fmla="*/ 254 h 300"/>
                  <a:gd name="T38" fmla="*/ 524 w 524"/>
                  <a:gd name="T39" fmla="*/ 228 h 300"/>
                  <a:gd name="T40" fmla="*/ 485 w 524"/>
                  <a:gd name="T41" fmla="*/ 5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 h="300">
                    <a:moveTo>
                      <a:pt x="485" y="56"/>
                    </a:moveTo>
                    <a:cubicBezTo>
                      <a:pt x="484" y="48"/>
                      <a:pt x="479" y="41"/>
                      <a:pt x="473" y="36"/>
                    </a:cubicBezTo>
                    <a:cubicBezTo>
                      <a:pt x="467" y="30"/>
                      <a:pt x="459" y="27"/>
                      <a:pt x="450" y="26"/>
                    </a:cubicBezTo>
                    <a:cubicBezTo>
                      <a:pt x="318" y="0"/>
                      <a:pt x="318" y="0"/>
                      <a:pt x="318" y="0"/>
                    </a:cubicBezTo>
                    <a:cubicBezTo>
                      <a:pt x="356" y="25"/>
                      <a:pt x="356" y="25"/>
                      <a:pt x="356" y="25"/>
                    </a:cubicBezTo>
                    <a:cubicBezTo>
                      <a:pt x="296" y="215"/>
                      <a:pt x="296" y="215"/>
                      <a:pt x="296" y="215"/>
                    </a:cubicBezTo>
                    <a:cubicBezTo>
                      <a:pt x="262" y="74"/>
                      <a:pt x="262" y="74"/>
                      <a:pt x="262" y="74"/>
                    </a:cubicBezTo>
                    <a:cubicBezTo>
                      <a:pt x="228" y="215"/>
                      <a:pt x="228" y="215"/>
                      <a:pt x="228" y="215"/>
                    </a:cubicBezTo>
                    <a:cubicBezTo>
                      <a:pt x="168" y="25"/>
                      <a:pt x="168" y="25"/>
                      <a:pt x="168" y="25"/>
                    </a:cubicBezTo>
                    <a:cubicBezTo>
                      <a:pt x="206" y="0"/>
                      <a:pt x="206" y="0"/>
                      <a:pt x="206" y="0"/>
                    </a:cubicBezTo>
                    <a:cubicBezTo>
                      <a:pt x="74" y="26"/>
                      <a:pt x="74" y="26"/>
                      <a:pt x="74" y="26"/>
                    </a:cubicBezTo>
                    <a:cubicBezTo>
                      <a:pt x="65" y="27"/>
                      <a:pt x="57" y="30"/>
                      <a:pt x="51" y="36"/>
                    </a:cubicBezTo>
                    <a:cubicBezTo>
                      <a:pt x="45" y="41"/>
                      <a:pt x="40" y="48"/>
                      <a:pt x="39" y="56"/>
                    </a:cubicBezTo>
                    <a:cubicBezTo>
                      <a:pt x="0" y="228"/>
                      <a:pt x="0" y="228"/>
                      <a:pt x="0" y="228"/>
                    </a:cubicBezTo>
                    <a:cubicBezTo>
                      <a:pt x="73" y="254"/>
                      <a:pt x="73" y="254"/>
                      <a:pt x="73" y="254"/>
                    </a:cubicBezTo>
                    <a:cubicBezTo>
                      <a:pt x="98" y="279"/>
                      <a:pt x="167" y="298"/>
                      <a:pt x="249" y="300"/>
                    </a:cubicBezTo>
                    <a:cubicBezTo>
                      <a:pt x="262" y="300"/>
                      <a:pt x="262" y="300"/>
                      <a:pt x="262" y="300"/>
                    </a:cubicBezTo>
                    <a:cubicBezTo>
                      <a:pt x="275" y="300"/>
                      <a:pt x="275" y="300"/>
                      <a:pt x="275" y="300"/>
                    </a:cubicBezTo>
                    <a:cubicBezTo>
                      <a:pt x="357" y="298"/>
                      <a:pt x="426" y="279"/>
                      <a:pt x="451" y="254"/>
                    </a:cubicBezTo>
                    <a:cubicBezTo>
                      <a:pt x="524" y="228"/>
                      <a:pt x="524" y="228"/>
                      <a:pt x="524" y="228"/>
                    </a:cubicBezTo>
                    <a:lnTo>
                      <a:pt x="48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0" name="Freeform 69"/>
              <p:cNvSpPr/>
              <p:nvPr/>
            </p:nvSpPr>
            <p:spPr bwMode="auto">
              <a:xfrm>
                <a:off x="6503" y="2419"/>
                <a:ext cx="57" cy="53"/>
              </a:xfrm>
              <a:custGeom>
                <a:avLst/>
                <a:gdLst>
                  <a:gd name="T0" fmla="*/ 29 w 57"/>
                  <a:gd name="T1" fmla="*/ 0 h 53"/>
                  <a:gd name="T2" fmla="*/ 0 w 57"/>
                  <a:gd name="T3" fmla="*/ 11 h 53"/>
                  <a:gd name="T4" fmla="*/ 29 w 57"/>
                  <a:gd name="T5" fmla="*/ 53 h 53"/>
                  <a:gd name="T6" fmla="*/ 57 w 57"/>
                  <a:gd name="T7" fmla="*/ 11 h 53"/>
                  <a:gd name="T8" fmla="*/ 29 w 57"/>
                  <a:gd name="T9" fmla="*/ 0 h 53"/>
                </a:gdLst>
                <a:ahLst/>
                <a:cxnLst>
                  <a:cxn ang="0">
                    <a:pos x="T0" y="T1"/>
                  </a:cxn>
                  <a:cxn ang="0">
                    <a:pos x="T2" y="T3"/>
                  </a:cxn>
                  <a:cxn ang="0">
                    <a:pos x="T4" y="T5"/>
                  </a:cxn>
                  <a:cxn ang="0">
                    <a:pos x="T6" y="T7"/>
                  </a:cxn>
                  <a:cxn ang="0">
                    <a:pos x="T8" y="T9"/>
                  </a:cxn>
                </a:cxnLst>
                <a:rect l="0" t="0" r="r" b="b"/>
                <a:pathLst>
                  <a:path w="57" h="53">
                    <a:moveTo>
                      <a:pt x="29" y="0"/>
                    </a:moveTo>
                    <a:lnTo>
                      <a:pt x="0" y="11"/>
                    </a:lnTo>
                    <a:lnTo>
                      <a:pt x="29" y="53"/>
                    </a:lnTo>
                    <a:lnTo>
                      <a:pt x="57" y="11"/>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1" name="Freeform 70"/>
              <p:cNvSpPr/>
              <p:nvPr/>
            </p:nvSpPr>
            <p:spPr bwMode="auto">
              <a:xfrm>
                <a:off x="6410" y="2123"/>
                <a:ext cx="243" cy="292"/>
              </a:xfrm>
              <a:custGeom>
                <a:avLst/>
                <a:gdLst>
                  <a:gd name="T0" fmla="*/ 240 w 254"/>
                  <a:gd name="T1" fmla="*/ 140 h 304"/>
                  <a:gd name="T2" fmla="*/ 127 w 254"/>
                  <a:gd name="T3" fmla="*/ 0 h 304"/>
                  <a:gd name="T4" fmla="*/ 14 w 254"/>
                  <a:gd name="T5" fmla="*/ 140 h 304"/>
                  <a:gd name="T6" fmla="*/ 8 w 254"/>
                  <a:gd name="T7" fmla="*/ 177 h 304"/>
                  <a:gd name="T8" fmla="*/ 26 w 254"/>
                  <a:gd name="T9" fmla="*/ 202 h 304"/>
                  <a:gd name="T10" fmla="*/ 127 w 254"/>
                  <a:gd name="T11" fmla="*/ 304 h 304"/>
                  <a:gd name="T12" fmla="*/ 228 w 254"/>
                  <a:gd name="T13" fmla="*/ 202 h 304"/>
                  <a:gd name="T14" fmla="*/ 246 w 254"/>
                  <a:gd name="T15" fmla="*/ 177 h 304"/>
                  <a:gd name="T16" fmla="*/ 240 w 254"/>
                  <a:gd name="T17" fmla="*/ 1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304">
                    <a:moveTo>
                      <a:pt x="240" y="140"/>
                    </a:moveTo>
                    <a:cubicBezTo>
                      <a:pt x="240" y="61"/>
                      <a:pt x="208" y="0"/>
                      <a:pt x="127" y="0"/>
                    </a:cubicBezTo>
                    <a:cubicBezTo>
                      <a:pt x="46" y="0"/>
                      <a:pt x="14" y="62"/>
                      <a:pt x="14" y="140"/>
                    </a:cubicBezTo>
                    <a:cubicBezTo>
                      <a:pt x="5" y="144"/>
                      <a:pt x="0" y="154"/>
                      <a:pt x="8" y="177"/>
                    </a:cubicBezTo>
                    <a:cubicBezTo>
                      <a:pt x="12" y="188"/>
                      <a:pt x="20" y="197"/>
                      <a:pt x="26" y="202"/>
                    </a:cubicBezTo>
                    <a:cubicBezTo>
                      <a:pt x="49" y="260"/>
                      <a:pt x="94" y="304"/>
                      <a:pt x="127" y="304"/>
                    </a:cubicBezTo>
                    <a:cubicBezTo>
                      <a:pt x="160" y="304"/>
                      <a:pt x="205" y="260"/>
                      <a:pt x="228" y="202"/>
                    </a:cubicBezTo>
                    <a:cubicBezTo>
                      <a:pt x="234" y="197"/>
                      <a:pt x="242" y="188"/>
                      <a:pt x="246" y="177"/>
                    </a:cubicBezTo>
                    <a:cubicBezTo>
                      <a:pt x="254" y="154"/>
                      <a:pt x="249" y="144"/>
                      <a:pt x="240"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sp>
            <p:nvSpPr>
              <p:cNvPr id="42" name="Freeform 71"/>
              <p:cNvSpPr>
                <a:spLocks noEditPoints="1"/>
              </p:cNvSpPr>
              <p:nvPr/>
            </p:nvSpPr>
            <p:spPr bwMode="auto">
              <a:xfrm>
                <a:off x="6149" y="2218"/>
                <a:ext cx="765" cy="365"/>
              </a:xfrm>
              <a:custGeom>
                <a:avLst/>
                <a:gdLst>
                  <a:gd name="T0" fmla="*/ 128 w 800"/>
                  <a:gd name="T1" fmla="*/ 380 h 380"/>
                  <a:gd name="T2" fmla="*/ 48 w 800"/>
                  <a:gd name="T3" fmla="*/ 352 h 380"/>
                  <a:gd name="T4" fmla="*/ 0 w 800"/>
                  <a:gd name="T5" fmla="*/ 336 h 380"/>
                  <a:gd name="T6" fmla="*/ 25 w 800"/>
                  <a:gd name="T7" fmla="*/ 224 h 380"/>
                  <a:gd name="T8" fmla="*/ 33 w 800"/>
                  <a:gd name="T9" fmla="*/ 211 h 380"/>
                  <a:gd name="T10" fmla="*/ 48 w 800"/>
                  <a:gd name="T11" fmla="*/ 204 h 380"/>
                  <a:gd name="T12" fmla="*/ 141 w 800"/>
                  <a:gd name="T13" fmla="*/ 183 h 380"/>
                  <a:gd name="T14" fmla="*/ 105 w 800"/>
                  <a:gd name="T15" fmla="*/ 131 h 380"/>
                  <a:gd name="T16" fmla="*/ 93 w 800"/>
                  <a:gd name="T17" fmla="*/ 114 h 380"/>
                  <a:gd name="T18" fmla="*/ 97 w 800"/>
                  <a:gd name="T19" fmla="*/ 90 h 380"/>
                  <a:gd name="T20" fmla="*/ 170 w 800"/>
                  <a:gd name="T21" fmla="*/ 0 h 380"/>
                  <a:gd name="T22" fmla="*/ 170 w 800"/>
                  <a:gd name="T23" fmla="*/ 0 h 380"/>
                  <a:gd name="T24" fmla="*/ 244 w 800"/>
                  <a:gd name="T25" fmla="*/ 90 h 380"/>
                  <a:gd name="T26" fmla="*/ 247 w 800"/>
                  <a:gd name="T27" fmla="*/ 114 h 380"/>
                  <a:gd name="T28" fmla="*/ 236 w 800"/>
                  <a:gd name="T29" fmla="*/ 131 h 380"/>
                  <a:gd name="T30" fmla="*/ 199 w 800"/>
                  <a:gd name="T31" fmla="*/ 183 h 380"/>
                  <a:gd name="T32" fmla="*/ 240 w 800"/>
                  <a:gd name="T33" fmla="*/ 192 h 380"/>
                  <a:gd name="T34" fmla="*/ 209 w 800"/>
                  <a:gd name="T35" fmla="*/ 199 h 380"/>
                  <a:gd name="T36" fmla="*/ 177 w 800"/>
                  <a:gd name="T37" fmla="*/ 213 h 380"/>
                  <a:gd name="T38" fmla="*/ 159 w 800"/>
                  <a:gd name="T39" fmla="*/ 243 h 380"/>
                  <a:gd name="T40" fmla="*/ 128 w 800"/>
                  <a:gd name="T41" fmla="*/ 380 h 380"/>
                  <a:gd name="T42" fmla="*/ 775 w 800"/>
                  <a:gd name="T43" fmla="*/ 224 h 380"/>
                  <a:gd name="T44" fmla="*/ 767 w 800"/>
                  <a:gd name="T45" fmla="*/ 211 h 380"/>
                  <a:gd name="T46" fmla="*/ 752 w 800"/>
                  <a:gd name="T47" fmla="*/ 204 h 380"/>
                  <a:gd name="T48" fmla="*/ 659 w 800"/>
                  <a:gd name="T49" fmla="*/ 183 h 380"/>
                  <a:gd name="T50" fmla="*/ 695 w 800"/>
                  <a:gd name="T51" fmla="*/ 131 h 380"/>
                  <a:gd name="T52" fmla="*/ 707 w 800"/>
                  <a:gd name="T53" fmla="*/ 114 h 380"/>
                  <a:gd name="T54" fmla="*/ 703 w 800"/>
                  <a:gd name="T55" fmla="*/ 90 h 380"/>
                  <a:gd name="T56" fmla="*/ 630 w 800"/>
                  <a:gd name="T57" fmla="*/ 0 h 380"/>
                  <a:gd name="T58" fmla="*/ 630 w 800"/>
                  <a:gd name="T59" fmla="*/ 0 h 380"/>
                  <a:gd name="T60" fmla="*/ 556 w 800"/>
                  <a:gd name="T61" fmla="*/ 90 h 380"/>
                  <a:gd name="T62" fmla="*/ 553 w 800"/>
                  <a:gd name="T63" fmla="*/ 114 h 380"/>
                  <a:gd name="T64" fmla="*/ 564 w 800"/>
                  <a:gd name="T65" fmla="*/ 131 h 380"/>
                  <a:gd name="T66" fmla="*/ 601 w 800"/>
                  <a:gd name="T67" fmla="*/ 183 h 380"/>
                  <a:gd name="T68" fmla="*/ 560 w 800"/>
                  <a:gd name="T69" fmla="*/ 192 h 380"/>
                  <a:gd name="T70" fmla="*/ 591 w 800"/>
                  <a:gd name="T71" fmla="*/ 199 h 380"/>
                  <a:gd name="T72" fmla="*/ 623 w 800"/>
                  <a:gd name="T73" fmla="*/ 213 h 380"/>
                  <a:gd name="T74" fmla="*/ 641 w 800"/>
                  <a:gd name="T75" fmla="*/ 243 h 380"/>
                  <a:gd name="T76" fmla="*/ 672 w 800"/>
                  <a:gd name="T77" fmla="*/ 380 h 380"/>
                  <a:gd name="T78" fmla="*/ 752 w 800"/>
                  <a:gd name="T79" fmla="*/ 352 h 380"/>
                  <a:gd name="T80" fmla="*/ 800 w 800"/>
                  <a:gd name="T81" fmla="*/ 336 h 380"/>
                  <a:gd name="T82" fmla="*/ 775 w 800"/>
                  <a:gd name="T83" fmla="*/ 22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0" h="380">
                    <a:moveTo>
                      <a:pt x="128" y="380"/>
                    </a:moveTo>
                    <a:cubicBezTo>
                      <a:pt x="90" y="375"/>
                      <a:pt x="60" y="365"/>
                      <a:pt x="48" y="352"/>
                    </a:cubicBezTo>
                    <a:cubicBezTo>
                      <a:pt x="0" y="336"/>
                      <a:pt x="0" y="336"/>
                      <a:pt x="0" y="336"/>
                    </a:cubicBezTo>
                    <a:cubicBezTo>
                      <a:pt x="25" y="224"/>
                      <a:pt x="25" y="224"/>
                      <a:pt x="25" y="224"/>
                    </a:cubicBezTo>
                    <a:cubicBezTo>
                      <a:pt x="27" y="219"/>
                      <a:pt x="29" y="215"/>
                      <a:pt x="33" y="211"/>
                    </a:cubicBezTo>
                    <a:cubicBezTo>
                      <a:pt x="38" y="207"/>
                      <a:pt x="43" y="205"/>
                      <a:pt x="48" y="204"/>
                    </a:cubicBezTo>
                    <a:cubicBezTo>
                      <a:pt x="141" y="183"/>
                      <a:pt x="141" y="183"/>
                      <a:pt x="141" y="183"/>
                    </a:cubicBezTo>
                    <a:cubicBezTo>
                      <a:pt x="127" y="171"/>
                      <a:pt x="113" y="152"/>
                      <a:pt x="105" y="131"/>
                    </a:cubicBezTo>
                    <a:cubicBezTo>
                      <a:pt x="101" y="128"/>
                      <a:pt x="96" y="122"/>
                      <a:pt x="93" y="114"/>
                    </a:cubicBezTo>
                    <a:cubicBezTo>
                      <a:pt x="88" y="100"/>
                      <a:pt x="91" y="93"/>
                      <a:pt x="97" y="90"/>
                    </a:cubicBezTo>
                    <a:cubicBezTo>
                      <a:pt x="97" y="40"/>
                      <a:pt x="118" y="0"/>
                      <a:pt x="170" y="0"/>
                    </a:cubicBezTo>
                    <a:cubicBezTo>
                      <a:pt x="170" y="0"/>
                      <a:pt x="170" y="0"/>
                      <a:pt x="170" y="0"/>
                    </a:cubicBezTo>
                    <a:cubicBezTo>
                      <a:pt x="223" y="0"/>
                      <a:pt x="244" y="40"/>
                      <a:pt x="244" y="90"/>
                    </a:cubicBezTo>
                    <a:cubicBezTo>
                      <a:pt x="249" y="93"/>
                      <a:pt x="253" y="100"/>
                      <a:pt x="247" y="114"/>
                    </a:cubicBezTo>
                    <a:cubicBezTo>
                      <a:pt x="245" y="122"/>
                      <a:pt x="240" y="128"/>
                      <a:pt x="236" y="131"/>
                    </a:cubicBezTo>
                    <a:cubicBezTo>
                      <a:pt x="227" y="152"/>
                      <a:pt x="213" y="171"/>
                      <a:pt x="199" y="183"/>
                    </a:cubicBezTo>
                    <a:cubicBezTo>
                      <a:pt x="240" y="192"/>
                      <a:pt x="240" y="192"/>
                      <a:pt x="240" y="192"/>
                    </a:cubicBezTo>
                    <a:cubicBezTo>
                      <a:pt x="209" y="199"/>
                      <a:pt x="209" y="199"/>
                      <a:pt x="209" y="199"/>
                    </a:cubicBezTo>
                    <a:cubicBezTo>
                      <a:pt x="197" y="200"/>
                      <a:pt x="186" y="205"/>
                      <a:pt x="177" y="213"/>
                    </a:cubicBezTo>
                    <a:cubicBezTo>
                      <a:pt x="168" y="221"/>
                      <a:pt x="162" y="231"/>
                      <a:pt x="159" y="243"/>
                    </a:cubicBezTo>
                    <a:lnTo>
                      <a:pt x="128" y="380"/>
                    </a:lnTo>
                    <a:close/>
                    <a:moveTo>
                      <a:pt x="775" y="224"/>
                    </a:moveTo>
                    <a:cubicBezTo>
                      <a:pt x="773" y="219"/>
                      <a:pt x="771" y="215"/>
                      <a:pt x="767" y="211"/>
                    </a:cubicBezTo>
                    <a:cubicBezTo>
                      <a:pt x="762" y="207"/>
                      <a:pt x="757" y="205"/>
                      <a:pt x="752" y="204"/>
                    </a:cubicBezTo>
                    <a:cubicBezTo>
                      <a:pt x="659" y="183"/>
                      <a:pt x="659" y="183"/>
                      <a:pt x="659" y="183"/>
                    </a:cubicBezTo>
                    <a:cubicBezTo>
                      <a:pt x="673" y="171"/>
                      <a:pt x="687" y="152"/>
                      <a:pt x="695" y="131"/>
                    </a:cubicBezTo>
                    <a:cubicBezTo>
                      <a:pt x="699" y="128"/>
                      <a:pt x="704" y="121"/>
                      <a:pt x="707" y="114"/>
                    </a:cubicBezTo>
                    <a:cubicBezTo>
                      <a:pt x="712" y="100"/>
                      <a:pt x="709" y="93"/>
                      <a:pt x="703" y="90"/>
                    </a:cubicBezTo>
                    <a:cubicBezTo>
                      <a:pt x="703" y="40"/>
                      <a:pt x="682" y="0"/>
                      <a:pt x="630" y="0"/>
                    </a:cubicBezTo>
                    <a:cubicBezTo>
                      <a:pt x="630" y="0"/>
                      <a:pt x="630" y="0"/>
                      <a:pt x="630" y="0"/>
                    </a:cubicBezTo>
                    <a:cubicBezTo>
                      <a:pt x="577" y="0"/>
                      <a:pt x="556" y="40"/>
                      <a:pt x="556" y="90"/>
                    </a:cubicBezTo>
                    <a:cubicBezTo>
                      <a:pt x="551" y="93"/>
                      <a:pt x="547" y="100"/>
                      <a:pt x="553" y="114"/>
                    </a:cubicBezTo>
                    <a:cubicBezTo>
                      <a:pt x="555" y="121"/>
                      <a:pt x="560" y="128"/>
                      <a:pt x="564" y="131"/>
                    </a:cubicBezTo>
                    <a:cubicBezTo>
                      <a:pt x="573" y="152"/>
                      <a:pt x="587" y="171"/>
                      <a:pt x="601" y="183"/>
                    </a:cubicBezTo>
                    <a:cubicBezTo>
                      <a:pt x="560" y="192"/>
                      <a:pt x="560" y="192"/>
                      <a:pt x="560" y="192"/>
                    </a:cubicBezTo>
                    <a:cubicBezTo>
                      <a:pt x="591" y="199"/>
                      <a:pt x="591" y="199"/>
                      <a:pt x="591" y="199"/>
                    </a:cubicBezTo>
                    <a:cubicBezTo>
                      <a:pt x="603" y="200"/>
                      <a:pt x="614" y="205"/>
                      <a:pt x="623" y="213"/>
                    </a:cubicBezTo>
                    <a:cubicBezTo>
                      <a:pt x="632" y="221"/>
                      <a:pt x="638" y="231"/>
                      <a:pt x="641" y="243"/>
                    </a:cubicBezTo>
                    <a:cubicBezTo>
                      <a:pt x="672" y="380"/>
                      <a:pt x="672" y="380"/>
                      <a:pt x="672" y="380"/>
                    </a:cubicBezTo>
                    <a:cubicBezTo>
                      <a:pt x="710" y="375"/>
                      <a:pt x="740" y="365"/>
                      <a:pt x="752" y="352"/>
                    </a:cubicBezTo>
                    <a:cubicBezTo>
                      <a:pt x="800" y="336"/>
                      <a:pt x="800" y="336"/>
                      <a:pt x="800" y="336"/>
                    </a:cubicBezTo>
                    <a:lnTo>
                      <a:pt x="77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lumMod val="75000"/>
                      <a:lumOff val="25000"/>
                    </a:sysClr>
                  </a:solidFill>
                </a:endParaRPr>
              </a:p>
            </p:txBody>
          </p:sp>
        </p:grpSp>
        <p:sp>
          <p:nvSpPr>
            <p:cNvPr id="44" name="矩形 43"/>
            <p:cNvSpPr/>
            <p:nvPr/>
          </p:nvSpPr>
          <p:spPr>
            <a:xfrm>
              <a:off x="3864974" y="2666686"/>
              <a:ext cx="7425690" cy="1198880"/>
            </a:xfrm>
            <a:prstGeom prst="rect">
              <a:avLst/>
            </a:prstGeom>
          </p:spPr>
          <p:txBody>
            <a:bodyPr wrap="square">
              <a:spAutoFit/>
            </a:bodyPr>
            <a:lstStyle/>
            <a:p>
              <a:pPr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lang="zh-CN" altLang="en-US" sz="1600" b="1" noProof="0" dirty="0" smtClean="0">
                  <a:ln>
                    <a:noFill/>
                  </a:ln>
                  <a:solidFill>
                    <a:srgbClr val="FFC001"/>
                  </a:solidFill>
                  <a:effectLst/>
                  <a:uLnTx/>
                  <a:uFillTx/>
                  <a:latin typeface="微软雅黑" panose="020B0503020204020204" charset="-122"/>
                  <a:ea typeface="微软雅黑" panose="020B0503020204020204" charset="-122"/>
                  <a:sym typeface="+mn-ea"/>
                </a:rPr>
                <a:t>燃气事故特性：</a:t>
              </a:r>
              <a:r>
                <a:rPr lang="zh-CN" altLang="en-US" sz="1600"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普遍性；突发性：不可预见性；影响范围大：生产、输送、使用场所及周围；后果严重：人员伤亡、财产损失；即可形成主灾害、也可成为其他灾害的次生灾害（地震、山体滑坡、地层变化、洪水等）</a:t>
              </a:r>
              <a:endParaRPr kumimoji="1" lang="zh-CN" altLang="en-US" sz="1600"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endParaRPr>
            </a:p>
          </p:txBody>
        </p:sp>
        <p:sp>
          <p:nvSpPr>
            <p:cNvPr id="46" name="矩形 45"/>
            <p:cNvSpPr/>
            <p:nvPr/>
          </p:nvSpPr>
          <p:spPr>
            <a:xfrm>
              <a:off x="3078844" y="5233356"/>
              <a:ext cx="5485765" cy="829945"/>
            </a:xfrm>
            <a:prstGeom prst="rect">
              <a:avLst/>
            </a:prstGeom>
          </p:spPr>
          <p:txBody>
            <a:bodyPr wrap="square">
              <a:spAutoFit/>
            </a:bodyPr>
            <a:lstStyle/>
            <a:p>
              <a:pPr indent="0" fontAlgn="auto">
                <a:lnSpc>
                  <a:spcPct val="150000"/>
                </a:lnSpc>
                <a:buFont typeface="Arial" panose="020B0604020202020204" pitchFamily="34" charset="0"/>
                <a:buNone/>
              </a:pPr>
              <a:r>
                <a:rPr lang="zh-CN" altLang="en-US" sz="1600" b="1" dirty="0" smtClean="0">
                  <a:solidFill>
                    <a:srgbClr val="FFC001"/>
                  </a:solidFill>
                  <a:latin typeface="微软雅黑" panose="020B0503020204020204" charset="-122"/>
                  <a:ea typeface="微软雅黑" panose="020B0503020204020204" charset="-122"/>
                  <a:sym typeface="+mn-ea"/>
                </a:rPr>
                <a:t>燃气事故危害性：</a:t>
              </a:r>
              <a:r>
                <a:rPr lang="zh-CN" altLang="en-US" sz="1600" b="1" dirty="0" smtClean="0">
                  <a:solidFill>
                    <a:schemeClr val="tx1">
                      <a:lumMod val="75000"/>
                      <a:lumOff val="25000"/>
                    </a:schemeClr>
                  </a:solidFill>
                  <a:latin typeface="微软雅黑" panose="020B0503020204020204" charset="-122"/>
                  <a:ea typeface="微软雅黑" panose="020B0503020204020204" charset="-122"/>
                  <a:sym typeface="+mn-ea"/>
                </a:rPr>
                <a:t>燃气燃烧和爆炸在瞬间完成，难以施救，容易失控，造成重大财产损失和人员伤亡</a:t>
              </a:r>
              <a:endParaRPr kumimoji="1" lang="zh-CN" altLang="en-US" sz="1600" b="1" dirty="0" smtClean="0">
                <a:solidFill>
                  <a:schemeClr val="tx1">
                    <a:lumMod val="75000"/>
                    <a:lumOff val="25000"/>
                  </a:schemeClr>
                </a:solidFill>
                <a:latin typeface="微软雅黑" panose="020B0503020204020204" charset="-122"/>
                <a:ea typeface="微软雅黑" panose="020B0503020204020204" charset="-122"/>
                <a:sym typeface="+mn-ea"/>
              </a:endParaRPr>
            </a:p>
          </p:txBody>
        </p:sp>
      </p:grpSp>
      <p:cxnSp>
        <p:nvCxnSpPr>
          <p:cNvPr id="50" name="直接连接符 49"/>
          <p:cNvCxnSpPr/>
          <p:nvPr/>
        </p:nvCxnSpPr>
        <p:spPr>
          <a:xfrm>
            <a:off x="4211813" y="1699683"/>
            <a:ext cx="7244010" cy="0"/>
          </a:xfrm>
          <a:prstGeom prst="line">
            <a:avLst/>
          </a:prstGeom>
          <a:ln>
            <a:solidFill>
              <a:sysClr val="windowText" lastClr="000000"/>
            </a:solidFill>
          </a:ln>
        </p:spPr>
        <p:style>
          <a:lnRef idx="1">
            <a:sysClr val="windowText" lastClr="000000"/>
          </a:lnRef>
          <a:fillRef idx="0">
            <a:sysClr val="windowText" lastClr="000000"/>
          </a:fillRef>
          <a:effectRef idx="0">
            <a:sysClr val="windowText" lastClr="000000"/>
          </a:effectRef>
          <a:fontRef idx="minor">
            <a:sysClr val="windowText" lastClr="000000"/>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grpSp>
        <p:nvGrpSpPr>
          <p:cNvPr id="3" name="组合 2"/>
          <p:cNvGrpSpPr/>
          <p:nvPr/>
        </p:nvGrpSpPr>
        <p:grpSpPr>
          <a:xfrm>
            <a:off x="743366" y="1366012"/>
            <a:ext cx="7115810" cy="1614512"/>
            <a:chOff x="578451" y="1131995"/>
            <a:chExt cx="7148478" cy="1621924"/>
          </a:xfrm>
        </p:grpSpPr>
        <p:sp>
          <p:nvSpPr>
            <p:cNvPr id="45" name="Freeform 6"/>
            <p:cNvSpPr/>
            <p:nvPr/>
          </p:nvSpPr>
          <p:spPr bwMode="auto">
            <a:xfrm>
              <a:off x="578451" y="1295302"/>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FFC001"/>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charset="-122"/>
                <a:cs typeface="+mn-cs"/>
                <a:sym typeface="Bebas" pitchFamily="2" charset="0"/>
              </a:endParaRPr>
            </a:p>
          </p:txBody>
        </p:sp>
        <p:sp>
          <p:nvSpPr>
            <p:cNvPr id="49" name="Freeform 20"/>
            <p:cNvSpPr/>
            <p:nvPr/>
          </p:nvSpPr>
          <p:spPr bwMode="auto">
            <a:xfrm>
              <a:off x="1159442" y="1295302"/>
              <a:ext cx="422194" cy="49530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FFC001"/>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charset="-122"/>
                <a:cs typeface="+mn-cs"/>
                <a:sym typeface="Bebas" pitchFamily="2" charset="0"/>
              </a:endParaRPr>
            </a:p>
          </p:txBody>
        </p:sp>
        <p:cxnSp>
          <p:nvCxnSpPr>
            <p:cNvPr id="51" name="直接箭头连接符 50"/>
            <p:cNvCxnSpPr>
              <a:stCxn id="45" idx="1"/>
            </p:cNvCxnSpPr>
            <p:nvPr/>
          </p:nvCxnSpPr>
          <p:spPr>
            <a:xfrm>
              <a:off x="1366532" y="2753919"/>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4" name="矩形 3"/>
            <p:cNvSpPr/>
            <p:nvPr/>
          </p:nvSpPr>
          <p:spPr>
            <a:xfrm>
              <a:off x="2743535" y="1131995"/>
              <a:ext cx="4983394" cy="15756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b="1" dirty="0">
                  <a:solidFill>
                    <a:srgbClr val="FFC001"/>
                  </a:solidFill>
                  <a:latin typeface="微软雅黑" panose="020B0503020204020204" charset="-122"/>
                  <a:ea typeface="微软雅黑" panose="020B0503020204020204" charset="-122"/>
                  <a:sym typeface="+mn-ea"/>
                </a:rPr>
                <a:t>事故经过：</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协勤人员在回兴镇兴科一路巡逻时，发现</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小精点发廊”门市附近有较浓的天然气异味，在隔壁经营夜宵店的王祥金，就去敲门告知该户可能有天然气泄漏，当该门市人员</a:t>
              </a:r>
              <a:r>
                <a:rPr lang="zh-CN" altLang="en-US" sz="1600" b="1" dirty="0">
                  <a:solidFill>
                    <a:srgbClr val="FFC001"/>
                  </a:solidFill>
                  <a:latin typeface="微软雅黑" panose="020B0503020204020204" charset="-122"/>
                  <a:ea typeface="微软雅黑" panose="020B0503020204020204" charset="-122"/>
                  <a:sym typeface="+mn-ea"/>
                </a:rPr>
                <a:t>开灯时</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随即发生爆</a:t>
              </a:r>
              <a:endParaRPr kumimoji="0" lang="zh-CN" altLang="en-US" sz="1600" b="1" i="0"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sym typeface="+mn-ea"/>
              </a:endParaRPr>
            </a:p>
          </p:txBody>
        </p:sp>
      </p:grpSp>
      <p:grpSp>
        <p:nvGrpSpPr>
          <p:cNvPr id="9" name="组合 8"/>
          <p:cNvGrpSpPr/>
          <p:nvPr/>
        </p:nvGrpSpPr>
        <p:grpSpPr>
          <a:xfrm>
            <a:off x="743366" y="3162272"/>
            <a:ext cx="6809498" cy="1568450"/>
            <a:chOff x="578451" y="2936501"/>
            <a:chExt cx="6840760" cy="1575650"/>
          </a:xfrm>
        </p:grpSpPr>
        <p:sp>
          <p:nvSpPr>
            <p:cNvPr id="46" name="Freeform 7"/>
            <p:cNvSpPr/>
            <p:nvPr/>
          </p:nvSpPr>
          <p:spPr bwMode="auto">
            <a:xfrm>
              <a:off x="578451" y="3015601"/>
              <a:ext cx="1584176" cy="145594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chemeClr val="tx1">
                <a:lumMod val="50000"/>
                <a:lumOff val="50000"/>
              </a:schemeClr>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charset="-122"/>
                <a:cs typeface="+mn-cs"/>
                <a:sym typeface="Bebas" pitchFamily="2" charset="0"/>
              </a:endParaRPr>
            </a:p>
          </p:txBody>
        </p:sp>
        <p:sp>
          <p:nvSpPr>
            <p:cNvPr id="48" name="Freeform 13"/>
            <p:cNvSpPr/>
            <p:nvPr/>
          </p:nvSpPr>
          <p:spPr bwMode="auto">
            <a:xfrm>
              <a:off x="1077659" y="3054970"/>
              <a:ext cx="585762" cy="368946"/>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tx1">
                <a:lumMod val="50000"/>
                <a:lumOff val="50000"/>
              </a:scheme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charset="-122"/>
                <a:cs typeface="+mn-cs"/>
                <a:sym typeface="Bebas" pitchFamily="2" charset="0"/>
              </a:endParaRPr>
            </a:p>
          </p:txBody>
        </p:sp>
        <p:cxnSp>
          <p:nvCxnSpPr>
            <p:cNvPr id="52" name="直接箭头连接符 51"/>
            <p:cNvCxnSpPr>
              <a:stCxn id="46" idx="1"/>
            </p:cNvCxnSpPr>
            <p:nvPr/>
          </p:nvCxnSpPr>
          <p:spPr>
            <a:xfrm>
              <a:off x="1366532" y="4471547"/>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8" name="矩形 7"/>
            <p:cNvSpPr/>
            <p:nvPr/>
          </p:nvSpPr>
          <p:spPr>
            <a:xfrm>
              <a:off x="2743535" y="2936501"/>
              <a:ext cx="4674643" cy="1575650"/>
            </a:xfrm>
            <a:prstGeom prst="rect">
              <a:avLst/>
            </a:prstGeom>
          </p:spPr>
          <p:txBody>
            <a:bodyPr wrap="square">
              <a:spAutoFit/>
            </a:bodyPr>
            <a:lstStyle/>
            <a:p>
              <a:pPr fontAlgn="auto">
                <a:lnSpc>
                  <a:spcPct val="150000"/>
                </a:lnSpc>
                <a:buNone/>
              </a:pPr>
              <a:r>
                <a:rPr lang="zh-CN" altLang="en-US" sz="1600" b="1" dirty="0">
                  <a:solidFill>
                    <a:srgbClr val="FFC001"/>
                  </a:solidFill>
                  <a:latin typeface="微软雅黑" panose="020B0503020204020204" charset="-122"/>
                  <a:ea typeface="微软雅黑" panose="020B0503020204020204" charset="-122"/>
                  <a:sym typeface="+mn-ea"/>
                </a:rPr>
                <a:t>直接原因：</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临街</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PE</a:t>
              </a:r>
              <a:r>
                <a:rPr lang="zh-CN" altLang="en-US" sz="1600" b="1" dirty="0">
                  <a:solidFill>
                    <a:srgbClr val="FFC000"/>
                  </a:solidFill>
                  <a:latin typeface="微软雅黑" panose="020B0503020204020204" charset="-122"/>
                  <a:ea typeface="微软雅黑" panose="020B0503020204020204" charset="-122"/>
                  <a:sym typeface="+mn-ea"/>
                </a:rPr>
                <a:t>燃气管线被拉裂</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，导致天然气泄漏，泄漏天然气通过地下疏松回填土层窜入室内，形成爆炸性混合气体，遇开关电器产生的火花引起爆炸</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sym typeface="+mn-ea"/>
              </a:endParaRPr>
            </a:p>
          </p:txBody>
        </p:sp>
      </p:grpSp>
      <p:grpSp>
        <p:nvGrpSpPr>
          <p:cNvPr id="10" name="组合 9"/>
          <p:cNvGrpSpPr/>
          <p:nvPr/>
        </p:nvGrpSpPr>
        <p:grpSpPr>
          <a:xfrm>
            <a:off x="743366" y="4872050"/>
            <a:ext cx="6809740" cy="1568450"/>
            <a:chOff x="578451" y="4654129"/>
            <a:chExt cx="6841003" cy="1575651"/>
          </a:xfrm>
        </p:grpSpPr>
        <p:sp>
          <p:nvSpPr>
            <p:cNvPr id="47" name="Freeform 8"/>
            <p:cNvSpPr/>
            <p:nvPr/>
          </p:nvSpPr>
          <p:spPr bwMode="auto">
            <a:xfrm>
              <a:off x="578451" y="4733229"/>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3A3A3A"/>
            </a:solidFill>
            <a:ln w="25400">
              <a:noFill/>
            </a:ln>
            <a:effectLst/>
          </p:spPr>
          <p:style>
            <a:lnRef idx="2">
              <a:srgbClr val="4472C4">
                <a:shade val="50000"/>
              </a:srgbClr>
            </a:lnRef>
            <a:fillRef idx="1">
              <a:srgbClr val="4472C4"/>
            </a:fillRef>
            <a:effectRef idx="0">
              <a:srgbClr val="4472C4"/>
            </a:effectRef>
            <a:fontRef idx="minor">
              <a:sysClr val="window" lastClr="FFFFFF"/>
            </a:fontRef>
          </p:style>
          <p:txBody>
            <a:bodyPr rot="0" spcFirstLastPara="0" vertOverflow="overflow" horzOverflow="overflow" vert="horz" wrap="square" lIns="91020" tIns="45509" rIns="91020" bIns="455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790" b="0" i="0" u="none" strike="noStrike" kern="1200" cap="none" spc="0" normalizeH="0" baseline="0" noProof="0">
                <a:ln>
                  <a:noFill/>
                </a:ln>
                <a:solidFill>
                  <a:srgbClr val="FEFABC"/>
                </a:solidFill>
                <a:effectLst/>
                <a:uLnTx/>
                <a:uFillTx/>
                <a:latin typeface="Bebas" pitchFamily="2" charset="0"/>
                <a:ea typeface="微软雅黑" panose="020B0503020204020204" charset="-122"/>
                <a:cs typeface="+mn-cs"/>
                <a:sym typeface="Bebas" pitchFamily="2" charset="0"/>
              </a:endParaRPr>
            </a:p>
          </p:txBody>
        </p:sp>
        <p:sp>
          <p:nvSpPr>
            <p:cNvPr id="50" name="Freeform 22"/>
            <p:cNvSpPr>
              <a:spLocks noEditPoints="1"/>
            </p:cNvSpPr>
            <p:nvPr/>
          </p:nvSpPr>
          <p:spPr bwMode="auto">
            <a:xfrm>
              <a:off x="1212276" y="4778936"/>
              <a:ext cx="316526" cy="548814"/>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3A3A3A"/>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prstClr val="white"/>
                </a:solidFill>
                <a:effectLst/>
                <a:uLnTx/>
                <a:uFillTx/>
                <a:latin typeface="Bebas" pitchFamily="2" charset="0"/>
                <a:ea typeface="微软雅黑" panose="020B0503020204020204" charset="-122"/>
                <a:cs typeface="+mn-cs"/>
                <a:sym typeface="Bebas" pitchFamily="2" charset="0"/>
              </a:endParaRPr>
            </a:p>
          </p:txBody>
        </p:sp>
        <p:cxnSp>
          <p:nvCxnSpPr>
            <p:cNvPr id="53" name="直接箭头连接符 52"/>
            <p:cNvCxnSpPr>
              <a:stCxn id="47" idx="1"/>
            </p:cNvCxnSpPr>
            <p:nvPr/>
          </p:nvCxnSpPr>
          <p:spPr>
            <a:xfrm>
              <a:off x="1366532" y="6191846"/>
              <a:ext cx="6052679" cy="0"/>
            </a:xfrm>
            <a:prstGeom prst="straightConnector1">
              <a:avLst/>
            </a:prstGeom>
            <a:ln>
              <a:solidFill>
                <a:sysClr val="window" lastClr="FFFFFF">
                  <a:lumMod val="50000"/>
                </a:sysClr>
              </a:solidFill>
              <a:headEnd type="oval" w="med" len="med"/>
              <a:tailEnd type="triangle" w="med" len="med"/>
            </a:ln>
          </p:spPr>
          <p:style>
            <a:lnRef idx="1">
              <a:srgbClr val="4472C4"/>
            </a:lnRef>
            <a:fillRef idx="0">
              <a:srgbClr val="4472C4"/>
            </a:fillRef>
            <a:effectRef idx="0">
              <a:srgbClr val="4472C4"/>
            </a:effectRef>
            <a:fontRef idx="minor">
              <a:sysClr val="windowText" lastClr="000000"/>
            </a:fontRef>
          </p:style>
        </p:cxnSp>
        <p:sp>
          <p:nvSpPr>
            <p:cNvPr id="11" name="矩形 10"/>
            <p:cNvSpPr/>
            <p:nvPr/>
          </p:nvSpPr>
          <p:spPr>
            <a:xfrm>
              <a:off x="2743535" y="4654129"/>
              <a:ext cx="4675919" cy="1575651"/>
            </a:xfrm>
            <a:prstGeom prst="rect">
              <a:avLst/>
            </a:prstGeom>
          </p:spPr>
          <p:txBody>
            <a:bodyPr wrap="square">
              <a:spAutoFit/>
            </a:bodyPr>
            <a:lstStyle/>
            <a:p>
              <a:pPr fontAlgn="auto">
                <a:lnSpc>
                  <a:spcPct val="150000"/>
                </a:lnSpc>
              </a:pPr>
              <a:r>
                <a:rPr kumimoji="0" lang="zh-CN" altLang="en-US" sz="1600" b="1" i="0" u="none" strike="noStrike" kern="1200" cap="none" spc="0" normalizeH="0" baseline="0" noProof="0" dirty="0">
                  <a:ln>
                    <a:noFill/>
                  </a:ln>
                  <a:solidFill>
                    <a:srgbClr val="FFC001"/>
                  </a:solidFill>
                  <a:effectLst/>
                  <a:uLnTx/>
                  <a:uFillTx/>
                  <a:latin typeface="微软雅黑" panose="020B0503020204020204" charset="-122"/>
                  <a:ea typeface="微软雅黑" panose="020B0503020204020204" charset="-122"/>
                  <a:cs typeface="+mn-cs"/>
                  <a:sym typeface="+mn-ea"/>
                </a:rPr>
                <a:t>间接原因：</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管线回填未对地基采取防沉降措施，回填土层在雨水的浸润作用下产生沉降；管线在外部载荷应力叠加作用下，对管线热熔焊缝产生一定影响，导致管线拉裂；用户缺乏燃气安全使用常识</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sym typeface="+mn-ea"/>
              </a:endParaRPr>
            </a:p>
          </p:txBody>
        </p:sp>
      </p:grpSp>
      <p:pic>
        <p:nvPicPr>
          <p:cNvPr id="54" name="图片 4" descr="G:\zxl\培训课件\制作张新磊\天然气安全\新建文件夹\图片2.png图片2"/>
          <p:cNvPicPr>
            <a:picLocks noChangeArrowheads="1"/>
          </p:cNvPicPr>
          <p:nvPr/>
        </p:nvPicPr>
        <p:blipFill rotWithShape="1">
          <a:blip r:embed="rId1"/>
          <a:srcRect/>
          <a:stretch>
            <a:fillRect/>
          </a:stretch>
        </p:blipFill>
        <p:spPr bwMode="auto">
          <a:xfrm>
            <a:off x="7859340" y="1502364"/>
            <a:ext cx="3682365" cy="244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 descr="G:\zxl\培训课件\制作张新磊\天然气安全\新建文件夹\图片3.png图片3"/>
          <p:cNvPicPr>
            <a:picLocks noChangeArrowheads="1"/>
          </p:cNvPicPr>
          <p:nvPr/>
        </p:nvPicPr>
        <p:blipFill rotWithShape="1">
          <a:blip r:embed="rId2"/>
          <a:srcRect/>
          <a:stretch>
            <a:fillRect/>
          </a:stretch>
        </p:blipFill>
        <p:spPr bwMode="auto">
          <a:xfrm>
            <a:off x="7858760" y="4109403"/>
            <a:ext cx="3683000" cy="244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right)">
                                      <p:cBhvr>
                                        <p:cTn id="18" dur="500"/>
                                        <p:tgtEl>
                                          <p:spTgt spid="10"/>
                                        </p:tgtEl>
                                      </p:cBhvr>
                                    </p:animEffect>
                                  </p:childTnLst>
                                </p:cTn>
                              </p:par>
                            </p:childTnLst>
                          </p:cTn>
                        </p:par>
                        <p:par>
                          <p:cTn id="19" fill="hold">
                            <p:stCondLst>
                              <p:cond delay="1500"/>
                            </p:stCondLst>
                            <p:childTnLst>
                              <p:par>
                                <p:cTn id="20" presetID="5" presetClass="entr" presetSubtype="5"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checkerboard(down)">
                                      <p:cBhvr>
                                        <p:cTn id="22" dur="500"/>
                                        <p:tgtEl>
                                          <p:spTgt spid="54"/>
                                        </p:tgtEl>
                                      </p:cBhvr>
                                    </p:animEffect>
                                  </p:childTnLst>
                                </p:cTn>
                              </p:par>
                            </p:childTnLst>
                          </p:cTn>
                        </p:par>
                        <p:par>
                          <p:cTn id="23" fill="hold">
                            <p:stCondLst>
                              <p:cond delay="2000"/>
                            </p:stCondLst>
                            <p:childTnLst>
                              <p:par>
                                <p:cTn id="24" presetID="5" presetClass="entr" presetSubtype="10"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heckerboard(across)">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6"/>
          <p:cNvPicPr>
            <a:picLocks noChangeAspect="1"/>
          </p:cNvPicPr>
          <p:nvPr/>
        </p:nvPicPr>
        <p:blipFill>
          <a:blip r:embed="rId1"/>
          <a:stretch>
            <a:fillRect/>
          </a:stretch>
        </p:blipFill>
        <p:spPr>
          <a:xfrm>
            <a:off x="7567295" y="4208780"/>
            <a:ext cx="4626610" cy="2628265"/>
          </a:xfrm>
          <a:prstGeom prst="rect">
            <a:avLst/>
          </a:prstGeom>
        </p:spPr>
      </p:pic>
      <p:pic>
        <p:nvPicPr>
          <p:cNvPr id="7" name="图片 6" descr="图片5"/>
          <p:cNvPicPr>
            <a:picLocks noChangeAspect="1"/>
          </p:cNvPicPr>
          <p:nvPr/>
        </p:nvPicPr>
        <p:blipFill>
          <a:blip r:embed="rId2"/>
          <a:stretch>
            <a:fillRect/>
          </a:stretch>
        </p:blipFill>
        <p:spPr>
          <a:xfrm>
            <a:off x="3823970" y="4209026"/>
            <a:ext cx="3757362" cy="2628019"/>
          </a:xfrm>
          <a:prstGeom prst="rect">
            <a:avLst/>
          </a:prstGeom>
        </p:spPr>
      </p:pic>
      <p:pic>
        <p:nvPicPr>
          <p:cNvPr id="6" name="图片 5" descr="图片4"/>
          <p:cNvPicPr>
            <a:picLocks noChangeAspect="1"/>
          </p:cNvPicPr>
          <p:nvPr/>
        </p:nvPicPr>
        <p:blipFill>
          <a:blip r:embed="rId3"/>
          <a:srcRect/>
          <a:stretch>
            <a:fillRect/>
          </a:stretch>
        </p:blipFill>
        <p:spPr>
          <a:xfrm>
            <a:off x="-1905" y="4209026"/>
            <a:ext cx="3831121" cy="2628019"/>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sp>
        <p:nvSpPr>
          <p:cNvPr id="18" name="矩形 17"/>
          <p:cNvSpPr/>
          <p:nvPr/>
        </p:nvSpPr>
        <p:spPr>
          <a:xfrm>
            <a:off x="-1905" y="1230630"/>
            <a:ext cx="12195810" cy="3433445"/>
          </a:xfrm>
          <a:prstGeom prst="rect">
            <a:avLst/>
          </a:prstGeom>
          <a:solidFill>
            <a:schemeClr val="tx1">
              <a:lumMod val="65000"/>
              <a:lumOff val="35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宋体" panose="02010600030101010101" pitchFamily="2" charset="-122"/>
            </a:endParaRPr>
          </a:p>
        </p:txBody>
      </p:sp>
      <p:sp>
        <p:nvSpPr>
          <p:cNvPr id="19" name="矩形 18"/>
          <p:cNvSpPr/>
          <p:nvPr/>
        </p:nvSpPr>
        <p:spPr>
          <a:xfrm>
            <a:off x="363220" y="1584325"/>
            <a:ext cx="11563985" cy="2661285"/>
          </a:xfrm>
          <a:prstGeom prst="rect">
            <a:avLst/>
          </a:prstGeom>
          <a:noFill/>
          <a:ln w="9525">
            <a:noFill/>
          </a:ln>
        </p:spPr>
        <p:txBody>
          <a:bodyPr wrap="square">
            <a:spAutoFit/>
          </a:bodyPr>
          <a:lstStyle/>
          <a:p>
            <a:pPr marL="0" indent="0" fontAlgn="auto">
              <a:lnSpc>
                <a:spcPct val="150000"/>
              </a:lnSpc>
              <a:buNone/>
            </a:pPr>
            <a:r>
              <a:rPr lang="zh-CN" altLang="en-US" dirty="0">
                <a:solidFill>
                  <a:schemeClr val="bg1"/>
                </a:solidFill>
                <a:latin typeface="微软雅黑" panose="020B0503020204020204" charset="-122"/>
                <a:ea typeface="微软雅黑" panose="020B0503020204020204" charset="-122"/>
              </a:rPr>
              <a:t>      </a:t>
            </a:r>
            <a:r>
              <a:rPr lang="en-US" altLang="zh-CN" b="1" dirty="0">
                <a:solidFill>
                  <a:schemeClr val="bg1"/>
                </a:solidFill>
                <a:latin typeface="微软雅黑" panose="020B0503020204020204" charset="-122"/>
                <a:ea typeface="微软雅黑" panose="020B0503020204020204" charset="-122"/>
                <a:sym typeface="+mn-ea"/>
              </a:rPr>
              <a:t>2014</a:t>
            </a:r>
            <a:r>
              <a:rPr lang="zh-CN" altLang="en-US" b="1" dirty="0">
                <a:solidFill>
                  <a:schemeClr val="bg1"/>
                </a:solidFill>
                <a:latin typeface="微软雅黑" panose="020B0503020204020204" charset="-122"/>
                <a:ea typeface="微软雅黑" panose="020B0503020204020204" charset="-122"/>
                <a:sym typeface="+mn-ea"/>
              </a:rPr>
              <a:t>年</a:t>
            </a:r>
            <a:r>
              <a:rPr lang="en-US" altLang="zh-CN" b="1" dirty="0">
                <a:solidFill>
                  <a:schemeClr val="bg1"/>
                </a:solidFill>
                <a:latin typeface="微软雅黑" panose="020B0503020204020204" charset="-122"/>
                <a:ea typeface="微软雅黑" panose="020B0503020204020204" charset="-122"/>
                <a:sym typeface="+mn-ea"/>
              </a:rPr>
              <a:t>6</a:t>
            </a:r>
            <a:r>
              <a:rPr lang="zh-CN" altLang="en-US" b="1" dirty="0">
                <a:solidFill>
                  <a:schemeClr val="bg1"/>
                </a:solidFill>
                <a:latin typeface="微软雅黑" panose="020B0503020204020204" charset="-122"/>
                <a:ea typeface="微软雅黑" panose="020B0503020204020204" charset="-122"/>
                <a:sym typeface="+mn-ea"/>
              </a:rPr>
              <a:t>月</a:t>
            </a:r>
            <a:r>
              <a:rPr lang="en-US" altLang="zh-CN" b="1" dirty="0">
                <a:solidFill>
                  <a:schemeClr val="bg1"/>
                </a:solidFill>
                <a:latin typeface="微软雅黑" panose="020B0503020204020204" charset="-122"/>
                <a:ea typeface="微软雅黑" panose="020B0503020204020204" charset="-122"/>
                <a:sym typeface="+mn-ea"/>
              </a:rPr>
              <a:t>11</a:t>
            </a:r>
            <a:r>
              <a:rPr lang="zh-CN" altLang="en-US" b="1" dirty="0">
                <a:solidFill>
                  <a:schemeClr val="bg1"/>
                </a:solidFill>
                <a:latin typeface="微软雅黑" panose="020B0503020204020204" charset="-122"/>
                <a:ea typeface="微软雅黑" panose="020B0503020204020204" charset="-122"/>
                <a:sym typeface="+mn-ea"/>
              </a:rPr>
              <a:t>日早上</a:t>
            </a:r>
            <a:r>
              <a:rPr lang="en-US" altLang="zh-CN" b="1" dirty="0">
                <a:solidFill>
                  <a:schemeClr val="bg1"/>
                </a:solidFill>
                <a:latin typeface="微软雅黑" panose="020B0503020204020204" charset="-122"/>
                <a:ea typeface="微软雅黑" panose="020B0503020204020204" charset="-122"/>
                <a:sym typeface="+mn-ea"/>
              </a:rPr>
              <a:t>7</a:t>
            </a:r>
            <a:r>
              <a:rPr lang="zh-CN" altLang="en-US" b="1" dirty="0">
                <a:solidFill>
                  <a:schemeClr val="bg1"/>
                </a:solidFill>
                <a:latin typeface="微软雅黑" panose="020B0503020204020204" charset="-122"/>
                <a:ea typeface="微软雅黑" panose="020B0503020204020204" charset="-122"/>
                <a:sym typeface="+mn-ea"/>
              </a:rPr>
              <a:t>点</a:t>
            </a:r>
            <a:r>
              <a:rPr lang="en-US" altLang="zh-CN" b="1" dirty="0">
                <a:solidFill>
                  <a:schemeClr val="bg1"/>
                </a:solidFill>
                <a:latin typeface="微软雅黑" panose="020B0503020204020204" charset="-122"/>
                <a:ea typeface="微软雅黑" panose="020B0503020204020204" charset="-122"/>
                <a:sym typeface="+mn-ea"/>
              </a:rPr>
              <a:t>26</a:t>
            </a:r>
            <a:r>
              <a:rPr lang="zh-CN" altLang="en-US" b="1" dirty="0">
                <a:solidFill>
                  <a:schemeClr val="bg1"/>
                </a:solidFill>
                <a:latin typeface="微软雅黑" panose="020B0503020204020204" charset="-122"/>
                <a:ea typeface="微软雅黑" panose="020B0503020204020204" charset="-122"/>
                <a:sym typeface="+mn-ea"/>
              </a:rPr>
              <a:t>分左右，苏州燃气集团下属液化气经销分公司横山储罐场生活区综合办公室一楼职工食堂厨房发生爆炸，爆炸造成一栋</a:t>
            </a:r>
            <a:r>
              <a:rPr lang="en-US" altLang="zh-CN" b="1" dirty="0">
                <a:solidFill>
                  <a:schemeClr val="bg1"/>
                </a:solidFill>
                <a:latin typeface="微软雅黑" panose="020B0503020204020204" charset="-122"/>
                <a:ea typeface="微软雅黑" panose="020B0503020204020204" charset="-122"/>
                <a:sym typeface="+mn-ea"/>
              </a:rPr>
              <a:t>400</a:t>
            </a:r>
            <a:r>
              <a:rPr lang="zh-CN" altLang="en-US" b="1" dirty="0">
                <a:solidFill>
                  <a:schemeClr val="bg1"/>
                </a:solidFill>
                <a:latin typeface="微软雅黑" panose="020B0503020204020204" charset="-122"/>
                <a:ea typeface="微软雅黑" panose="020B0503020204020204" charset="-122"/>
                <a:sym typeface="+mn-ea"/>
              </a:rPr>
              <a:t>平方米的三层楼房倒坍。爆炸发生后的职工食堂变成了钢筋、水泥、石块堆积的一片废墟。</a:t>
            </a:r>
            <a:r>
              <a:rPr lang="en-US" altLang="zh-CN" b="1" dirty="0">
                <a:solidFill>
                  <a:schemeClr val="bg1"/>
                </a:solidFill>
                <a:latin typeface="微软雅黑" panose="020B0503020204020204" charset="-122"/>
                <a:ea typeface="微软雅黑" panose="020B0503020204020204" charset="-122"/>
                <a:sym typeface="+mn-ea"/>
              </a:rPr>
              <a:t>20</a:t>
            </a:r>
            <a:r>
              <a:rPr lang="zh-CN" altLang="en-US" b="1" dirty="0">
                <a:solidFill>
                  <a:schemeClr val="bg1"/>
                </a:solidFill>
                <a:latin typeface="微软雅黑" panose="020B0503020204020204" charset="-122"/>
                <a:ea typeface="微软雅黑" panose="020B0503020204020204" charset="-122"/>
                <a:sym typeface="+mn-ea"/>
              </a:rPr>
              <a:t>名人员被埋。截至</a:t>
            </a:r>
            <a:r>
              <a:rPr lang="en-US" altLang="zh-CN" b="1" dirty="0">
                <a:solidFill>
                  <a:schemeClr val="bg1"/>
                </a:solidFill>
                <a:latin typeface="微软雅黑" panose="020B0503020204020204" charset="-122"/>
                <a:ea typeface="微软雅黑" panose="020B0503020204020204" charset="-122"/>
                <a:sym typeface="+mn-ea"/>
              </a:rPr>
              <a:t>12</a:t>
            </a:r>
            <a:r>
              <a:rPr lang="zh-CN" altLang="en-US" b="1" dirty="0">
                <a:solidFill>
                  <a:schemeClr val="bg1"/>
                </a:solidFill>
                <a:latin typeface="微软雅黑" panose="020B0503020204020204" charset="-122"/>
                <a:ea typeface="微软雅黑" panose="020B0503020204020204" charset="-122"/>
                <a:sym typeface="+mn-ea"/>
              </a:rPr>
              <a:t>日下午</a:t>
            </a:r>
            <a:r>
              <a:rPr lang="en-US" altLang="zh-CN" b="1" dirty="0">
                <a:solidFill>
                  <a:schemeClr val="bg1"/>
                </a:solidFill>
                <a:latin typeface="微软雅黑" panose="020B0503020204020204" charset="-122"/>
                <a:ea typeface="微软雅黑" panose="020B0503020204020204" charset="-122"/>
                <a:sym typeface="+mn-ea"/>
              </a:rPr>
              <a:t>5</a:t>
            </a:r>
            <a:r>
              <a:rPr lang="zh-CN" altLang="en-US" b="1" dirty="0">
                <a:solidFill>
                  <a:schemeClr val="bg1"/>
                </a:solidFill>
                <a:latin typeface="微软雅黑" panose="020B0503020204020204" charset="-122"/>
                <a:ea typeface="微软雅黑" panose="020B0503020204020204" charset="-122"/>
                <a:sym typeface="+mn-ea"/>
              </a:rPr>
              <a:t>点</a:t>
            </a:r>
            <a:r>
              <a:rPr lang="en-US" altLang="zh-CN" b="1" dirty="0">
                <a:solidFill>
                  <a:schemeClr val="bg1"/>
                </a:solidFill>
                <a:latin typeface="微软雅黑" panose="020B0503020204020204" charset="-122"/>
                <a:ea typeface="微软雅黑" panose="020B0503020204020204" charset="-122"/>
                <a:sym typeface="+mn-ea"/>
              </a:rPr>
              <a:t>25</a:t>
            </a:r>
            <a:r>
              <a:rPr lang="zh-CN" altLang="en-US" b="1" dirty="0">
                <a:solidFill>
                  <a:schemeClr val="bg1"/>
                </a:solidFill>
                <a:latin typeface="微软雅黑" panose="020B0503020204020204" charset="-122"/>
                <a:ea typeface="微软雅黑" panose="020B0503020204020204" charset="-122"/>
                <a:sym typeface="+mn-ea"/>
              </a:rPr>
              <a:t>分，苏州职工食堂爆炸中被埋的</a:t>
            </a:r>
            <a:r>
              <a:rPr lang="en-US" altLang="zh-CN" b="1" dirty="0">
                <a:solidFill>
                  <a:schemeClr val="bg1"/>
                </a:solidFill>
                <a:latin typeface="微软雅黑" panose="020B0503020204020204" charset="-122"/>
                <a:ea typeface="微软雅黑" panose="020B0503020204020204" charset="-122"/>
                <a:sym typeface="+mn-ea"/>
              </a:rPr>
              <a:t>20</a:t>
            </a:r>
            <a:r>
              <a:rPr lang="zh-CN" altLang="en-US" b="1" dirty="0">
                <a:solidFill>
                  <a:schemeClr val="bg1"/>
                </a:solidFill>
                <a:latin typeface="微软雅黑" panose="020B0503020204020204" charset="-122"/>
                <a:ea typeface="微软雅黑" panose="020B0503020204020204" charset="-122"/>
                <a:sym typeface="+mn-ea"/>
              </a:rPr>
              <a:t>名人员已经全部找到，其中</a:t>
            </a:r>
            <a:r>
              <a:rPr lang="en-US" altLang="zh-CN" b="1" dirty="0">
                <a:solidFill>
                  <a:schemeClr val="bg1"/>
                </a:solidFill>
                <a:latin typeface="微软雅黑" panose="020B0503020204020204" charset="-122"/>
                <a:ea typeface="微软雅黑" panose="020B0503020204020204" charset="-122"/>
                <a:sym typeface="+mn-ea"/>
              </a:rPr>
              <a:t>11</a:t>
            </a:r>
            <a:r>
              <a:rPr lang="zh-CN" altLang="en-US" b="1" dirty="0">
                <a:solidFill>
                  <a:schemeClr val="bg1"/>
                </a:solidFill>
                <a:latin typeface="微软雅黑" panose="020B0503020204020204" charset="-122"/>
                <a:ea typeface="微软雅黑" panose="020B0503020204020204" charset="-122"/>
                <a:sym typeface="+mn-ea"/>
              </a:rPr>
              <a:t>人死亡，</a:t>
            </a:r>
            <a:r>
              <a:rPr lang="en-US" altLang="zh-CN" b="1" dirty="0">
                <a:solidFill>
                  <a:schemeClr val="bg1"/>
                </a:solidFill>
                <a:latin typeface="微软雅黑" panose="020B0503020204020204" charset="-122"/>
                <a:ea typeface="微软雅黑" panose="020B0503020204020204" charset="-122"/>
                <a:sym typeface="+mn-ea"/>
              </a:rPr>
              <a:t>9</a:t>
            </a:r>
            <a:r>
              <a:rPr lang="zh-CN" altLang="en-US" b="1" dirty="0">
                <a:solidFill>
                  <a:schemeClr val="bg1"/>
                </a:solidFill>
                <a:latin typeface="微软雅黑" panose="020B0503020204020204" charset="-122"/>
                <a:ea typeface="微软雅黑" panose="020B0503020204020204" charset="-122"/>
                <a:sym typeface="+mn-ea"/>
              </a:rPr>
              <a:t>名伤者中</a:t>
            </a:r>
            <a:r>
              <a:rPr lang="en-US" altLang="zh-CN" b="1" dirty="0">
                <a:solidFill>
                  <a:schemeClr val="bg1"/>
                </a:solidFill>
                <a:latin typeface="微软雅黑" panose="020B0503020204020204" charset="-122"/>
                <a:ea typeface="微软雅黑" panose="020B0503020204020204" charset="-122"/>
                <a:sym typeface="+mn-ea"/>
              </a:rPr>
              <a:t>3</a:t>
            </a:r>
            <a:r>
              <a:rPr lang="zh-CN" altLang="en-US" b="1" dirty="0">
                <a:solidFill>
                  <a:schemeClr val="bg1"/>
                </a:solidFill>
                <a:latin typeface="微软雅黑" panose="020B0503020204020204" charset="-122"/>
                <a:ea typeface="微软雅黑" panose="020B0503020204020204" charset="-122"/>
                <a:sym typeface="+mn-ea"/>
              </a:rPr>
              <a:t>名受重伤</a:t>
            </a:r>
            <a:endParaRPr lang="zh-CN" altLang="en-US" b="1" dirty="0">
              <a:solidFill>
                <a:schemeClr val="bg1"/>
              </a:solidFill>
              <a:latin typeface="微软雅黑" panose="020B0503020204020204" charset="-122"/>
              <a:ea typeface="微软雅黑" panose="020B0503020204020204" charset="-122"/>
              <a:sym typeface="+mn-ea"/>
            </a:endParaRPr>
          </a:p>
          <a:p>
            <a:pPr marL="0" indent="0" fontAlgn="auto">
              <a:lnSpc>
                <a:spcPct val="150000"/>
              </a:lnSpc>
              <a:spcBef>
                <a:spcPts val="600"/>
              </a:spcBef>
              <a:buNone/>
            </a:pPr>
            <a:r>
              <a:rPr lang="zh-CN" altLang="en-US" b="1" dirty="0">
                <a:solidFill>
                  <a:schemeClr val="bg1"/>
                </a:solidFill>
                <a:latin typeface="微软雅黑" panose="020B0503020204020204" charset="-122"/>
                <a:ea typeface="微软雅黑" panose="020B0503020204020204" charset="-122"/>
                <a:sym typeface="+mn-ea"/>
              </a:rPr>
              <a:t>     由于职工食堂爆炸时，正值食堂工作人员更衣上工的时间，因而爆炸造成了较大的人员伤亡。所幸食堂爆炸并未波及周边住户，周围的商铺和楼房玻璃虽因爆炸冲击波发生变形或碎裂，但并没有居民因此受伤</a:t>
            </a:r>
            <a:endParaRPr lang="zh-CN" altLang="en-US"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a:t>
            </a:r>
            <a:r>
              <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rPr>
              <a:t>2</a:t>
            </a:r>
            <a:endPar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charset="-122"/>
                <a:ea typeface="微软雅黑" panose="020B0503020204020204" charset="-122"/>
              </a:rPr>
              <a:t>工业燃气安全</a:t>
            </a:r>
            <a:endParaRPr lang="zh-CN" altLang="en-US" sz="3600" b="1" dirty="0">
              <a:solidFill>
                <a:srgbClr val="FFC001"/>
              </a:solidFill>
              <a:latin typeface="微软雅黑" panose="020B0503020204020204" charset="-122"/>
              <a:ea typeface="微软雅黑" panose="020B050302020402020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
        <p:nvSpPr>
          <p:cNvPr id="115" name="Rounded Rectangle 114"/>
          <p:cNvSpPr/>
          <p:nvPr/>
        </p:nvSpPr>
        <p:spPr>
          <a:xfrm>
            <a:off x="4713829" y="1509067"/>
            <a:ext cx="2764344" cy="4607840"/>
          </a:xfrm>
          <a:prstGeom prst="roundRect">
            <a:avLst>
              <a:gd name="adj" fmla="val 8813"/>
            </a:avLst>
          </a:prstGeom>
          <a:noFill/>
          <a:ln w="19050">
            <a:solidFill>
              <a:sysClr val="windowText" lastClr="000000">
                <a:lumMod val="50000"/>
                <a:lumOff val="50000"/>
              </a:sysClr>
            </a:solidFill>
            <a:prstDash val="sysDot"/>
          </a:ln>
        </p:spPr>
        <p:style>
          <a:lnRef idx="2">
            <a:srgbClr val="035CA0">
              <a:shade val="50000"/>
            </a:srgbClr>
          </a:lnRef>
          <a:fillRef idx="1">
            <a:srgbClr val="035CA0"/>
          </a:fillRef>
          <a:effectRef idx="0">
            <a:srgbClr val="035CA0"/>
          </a:effectRef>
          <a:fontRef idx="minor">
            <a:sysClr val="window" lastClr="FFFFFF"/>
          </a:fontRef>
        </p:style>
        <p:txBody>
          <a:bodyPr lIns="121888" tIns="60944" rIns="121888" bIns="60944" rtlCol="0" anchor="ctr"/>
          <a:lstStyle/>
          <a:p>
            <a:pPr algn="ctr"/>
            <a:endParaRPr lang="en-US" dirty="0">
              <a:latin typeface="微软雅黑" panose="020B0503020204020204" charset="-122"/>
            </a:endParaRPr>
          </a:p>
        </p:txBody>
      </p:sp>
      <p:grpSp>
        <p:nvGrpSpPr>
          <p:cNvPr id="70" name="Group 69"/>
          <p:cNvGrpSpPr/>
          <p:nvPr/>
        </p:nvGrpSpPr>
        <p:grpSpPr>
          <a:xfrm>
            <a:off x="649096" y="1739460"/>
            <a:ext cx="3425825" cy="878840"/>
            <a:chOff x="424603" y="672020"/>
            <a:chExt cx="2570104" cy="659233"/>
          </a:xfrm>
        </p:grpSpPr>
        <p:sp>
          <p:nvSpPr>
            <p:cNvPr id="65" name="TextBox 64"/>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charset="-122"/>
                </a:defRPr>
              </a:lvl1pPr>
            </a:lstStyle>
            <a:p>
              <a:pPr algn="ctr"/>
              <a:r>
                <a:rPr lang="zh-CN" altLang="en-US" sz="1800" b="1" dirty="0">
                  <a:solidFill>
                    <a:srgbClr val="FFC001"/>
                  </a:solidFill>
                  <a:ea typeface="微软雅黑" panose="020B0503020204020204" charset="-122"/>
                  <a:sym typeface="+mn-ea"/>
                </a:rPr>
                <a:t>陶瓷行业</a:t>
              </a:r>
              <a:endParaRPr lang="zh-CN" altLang="en-US" sz="1800" b="1" dirty="0">
                <a:solidFill>
                  <a:srgbClr val="FFC001"/>
                </a:solidFill>
                <a:ea typeface="微软雅黑" panose="020B0503020204020204" charset="-122"/>
                <a:sym typeface="+mn-ea"/>
              </a:endParaRPr>
            </a:p>
          </p:txBody>
        </p:sp>
        <p:sp>
          <p:nvSpPr>
            <p:cNvPr id="66" name="TextBox 65"/>
            <p:cNvSpPr txBox="1"/>
            <p:nvPr/>
          </p:nvSpPr>
          <p:spPr>
            <a:xfrm>
              <a:off x="971971" y="927330"/>
              <a:ext cx="2022736"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用途：煅烧、选料、干燥等</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ts val="21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设备：陶瓷窑</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67" name="Oval 66"/>
            <p:cNvSpPr>
              <a:spLocks noChangeAspect="1"/>
            </p:cNvSpPr>
            <p:nvPr/>
          </p:nvSpPr>
          <p:spPr>
            <a:xfrm>
              <a:off x="424603" y="729170"/>
              <a:ext cx="469021" cy="455593"/>
            </a:xfrm>
            <a:prstGeom prst="ellipse">
              <a:avLst/>
            </a:prstGeom>
            <a:solidFill>
              <a:schemeClr val="tx1">
                <a:lumMod val="50000"/>
                <a:lumOff val="50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charset="-122"/>
                </a:rPr>
                <a:t>1</a:t>
              </a:r>
              <a:endParaRPr lang="en-US" dirty="0">
                <a:latin typeface="微软雅黑" panose="020B0503020204020204" charset="-122"/>
              </a:endParaRPr>
            </a:p>
          </p:txBody>
        </p:sp>
      </p:grpSp>
      <p:grpSp>
        <p:nvGrpSpPr>
          <p:cNvPr id="71" name="Group 70"/>
          <p:cNvGrpSpPr/>
          <p:nvPr/>
        </p:nvGrpSpPr>
        <p:grpSpPr>
          <a:xfrm>
            <a:off x="649096" y="2763424"/>
            <a:ext cx="3425825" cy="878840"/>
            <a:chOff x="424603" y="672020"/>
            <a:chExt cx="2570104" cy="659233"/>
          </a:xfrm>
        </p:grpSpPr>
        <p:sp>
          <p:nvSpPr>
            <p:cNvPr id="72" name="TextBox 71"/>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charset="-122"/>
                </a:defRPr>
              </a:lvl1pPr>
            </a:lstStyle>
            <a:p>
              <a:pPr algn="ctr"/>
              <a:r>
                <a:rPr lang="zh-CN" altLang="en-US" sz="1800" b="1" dirty="0">
                  <a:solidFill>
                    <a:srgbClr val="FFC001"/>
                  </a:solidFill>
                  <a:ea typeface="微软雅黑" panose="020B0503020204020204" charset="-122"/>
                  <a:sym typeface="+mn-ea"/>
                </a:rPr>
                <a:t>玻璃行业</a:t>
              </a:r>
              <a:endParaRPr lang="zh-CN" altLang="en-US" sz="1800" b="1" dirty="0">
                <a:solidFill>
                  <a:srgbClr val="FFC001"/>
                </a:solidFill>
                <a:ea typeface="微软雅黑" panose="020B0503020204020204" charset="-122"/>
                <a:sym typeface="+mn-ea"/>
              </a:endParaRPr>
            </a:p>
          </p:txBody>
        </p:sp>
        <p:sp>
          <p:nvSpPr>
            <p:cNvPr id="73" name="TextBox 72"/>
            <p:cNvSpPr txBox="1"/>
            <p:nvPr/>
          </p:nvSpPr>
          <p:spPr>
            <a:xfrm>
              <a:off x="971971" y="927330"/>
              <a:ext cx="2022736" cy="403923"/>
            </a:xfrm>
            <a:prstGeom prst="rect">
              <a:avLst/>
            </a:prstGeom>
            <a:noFill/>
          </p:spPr>
          <p:txBody>
            <a:bodyPr wrap="square" lIns="0" tIns="0" rIns="0" bIns="0" rtlCol="0" anchor="t">
              <a:spAutoFit/>
            </a:bodyPr>
            <a:lstStyle/>
            <a:p>
              <a:pPr defTabSz="1218565" fontAlgn="auto">
                <a:lnSpc>
                  <a:spcPts val="2100"/>
                </a:lnSpc>
                <a:spcBef>
                  <a:spcPts val="0"/>
                </a:spcBef>
                <a:defRPr/>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用途：溶炼、退火、切割等</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a:p>
              <a:pPr defTabSz="1218565" fontAlgn="auto">
                <a:lnSpc>
                  <a:spcPts val="2100"/>
                </a:lnSpc>
                <a:spcBef>
                  <a:spcPts val="0"/>
                </a:spcBef>
                <a:defRPr/>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设备：玻璃窑</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5" name="Oval 74"/>
            <p:cNvSpPr>
              <a:spLocks noChangeAspect="1"/>
            </p:cNvSpPr>
            <p:nvPr/>
          </p:nvSpPr>
          <p:spPr>
            <a:xfrm>
              <a:off x="424603" y="729170"/>
              <a:ext cx="469021" cy="455593"/>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charset="-122"/>
                </a:rPr>
                <a:t>2</a:t>
              </a:r>
              <a:endParaRPr lang="en-US" dirty="0">
                <a:latin typeface="微软雅黑" panose="020B0503020204020204" charset="-122"/>
              </a:endParaRPr>
            </a:p>
          </p:txBody>
        </p:sp>
      </p:grpSp>
      <p:grpSp>
        <p:nvGrpSpPr>
          <p:cNvPr id="77" name="Group 76"/>
          <p:cNvGrpSpPr/>
          <p:nvPr/>
        </p:nvGrpSpPr>
        <p:grpSpPr>
          <a:xfrm>
            <a:off x="619696" y="3787388"/>
            <a:ext cx="3455034" cy="814071"/>
            <a:chOff x="402547" y="672020"/>
            <a:chExt cx="2592018" cy="610648"/>
          </a:xfrm>
        </p:grpSpPr>
        <p:sp>
          <p:nvSpPr>
            <p:cNvPr id="78" name="TextBox 77"/>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defRPr sz="2000">
                  <a:solidFill>
                    <a:sysClr val="windowText" lastClr="000000">
                      <a:lumMod val="65000"/>
                      <a:lumOff val="35000"/>
                    </a:sysClr>
                  </a:solidFill>
                  <a:latin typeface="微软雅黑" panose="020B0503020204020204" charset="-122"/>
                </a:defRPr>
              </a:lvl1pPr>
            </a:lstStyle>
            <a:p>
              <a:pPr algn="ctr"/>
              <a:r>
                <a:rPr lang="zh-CN" altLang="en-US" sz="1800" b="1" dirty="0">
                  <a:solidFill>
                    <a:srgbClr val="FFC001"/>
                  </a:solidFill>
                  <a:ea typeface="微软雅黑" panose="020B0503020204020204" charset="-122"/>
                  <a:sym typeface="+mn-ea"/>
                </a:rPr>
                <a:t>化工行业</a:t>
              </a:r>
              <a:endParaRPr lang="zh-CN" altLang="en-US" sz="1800" b="1" dirty="0">
                <a:solidFill>
                  <a:srgbClr val="FFC001"/>
                </a:solidFill>
                <a:ea typeface="微软雅黑" panose="020B0503020204020204" charset="-122"/>
                <a:sym typeface="+mn-ea"/>
              </a:endParaRPr>
            </a:p>
          </p:txBody>
        </p:sp>
        <p:sp>
          <p:nvSpPr>
            <p:cNvPr id="79" name="TextBox 78"/>
            <p:cNvSpPr txBox="1"/>
            <p:nvPr/>
          </p:nvSpPr>
          <p:spPr>
            <a:xfrm>
              <a:off x="972305" y="927330"/>
              <a:ext cx="2022260" cy="355338"/>
            </a:xfrm>
            <a:prstGeom prst="rect">
              <a:avLst/>
            </a:prstGeom>
            <a:noFill/>
          </p:spPr>
          <p:txBody>
            <a:bodyPr wrap="square" lIns="0" tIns="0" rIns="0" bIns="0" rtlCol="0" anchor="t">
              <a:spAutoFit/>
            </a:bodyPr>
            <a:lstStyle/>
            <a:p>
              <a:pPr defTabSz="1218565">
                <a:spcBef>
                  <a:spcPct val="20000"/>
                </a:spcBef>
                <a:defRPr/>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用途：反应所需温度、尾气焚烧</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a:p>
              <a:pPr defTabSz="1218565">
                <a:spcBef>
                  <a:spcPct val="20000"/>
                </a:spcBef>
                <a:defRPr/>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设备：锅炉、导热油炉、燃烧器</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nvGrpSpPr>
            <p:cNvPr id="80" name="Group 79"/>
            <p:cNvGrpSpPr/>
            <p:nvPr/>
          </p:nvGrpSpPr>
          <p:grpSpPr>
            <a:xfrm>
              <a:off x="402547" y="729170"/>
              <a:ext cx="515118" cy="455593"/>
              <a:chOff x="171813" y="618192"/>
              <a:chExt cx="515118" cy="455593"/>
            </a:xfrm>
          </p:grpSpPr>
          <p:sp>
            <p:nvSpPr>
              <p:cNvPr id="81" name="Oval 80"/>
              <p:cNvSpPr>
                <a:spLocks noChangeAspect="1"/>
              </p:cNvSpPr>
              <p:nvPr/>
            </p:nvSpPr>
            <p:spPr>
              <a:xfrm>
                <a:off x="193869" y="618192"/>
                <a:ext cx="469021" cy="455593"/>
              </a:xfrm>
              <a:prstGeom prst="ellipse">
                <a:avLst/>
              </a:prstGeom>
              <a:solidFill>
                <a:schemeClr val="tx1">
                  <a:lumMod val="75000"/>
                  <a:lumOff val="2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latin typeface="微软雅黑" panose="020B0503020204020204" charset="-122"/>
                  </a:rPr>
                  <a:t>3</a:t>
                </a:r>
                <a:endParaRPr lang="en-US" dirty="0">
                  <a:latin typeface="微软雅黑" panose="020B0503020204020204" charset="-122"/>
                </a:endParaRPr>
              </a:p>
            </p:txBody>
          </p:sp>
          <p:sp>
            <p:nvSpPr>
              <p:cNvPr id="82" name="TextBox 81"/>
              <p:cNvSpPr txBox="1"/>
              <p:nvPr/>
            </p:nvSpPr>
            <p:spPr>
              <a:xfrm>
                <a:off x="171813" y="722506"/>
                <a:ext cx="515118" cy="207677"/>
              </a:xfrm>
              <a:prstGeom prst="rect">
                <a:avLst/>
              </a:prstGeom>
              <a:noFill/>
            </p:spPr>
            <p:txBody>
              <a:bodyPr wrap="square" lIns="0" tIns="0" rIns="0" bIns="0" rtlCol="0" anchor="ctr">
                <a:spAutoFit/>
              </a:bodyPr>
              <a:lstStyle/>
              <a:p>
                <a:pPr algn="ctr"/>
                <a:endParaRPr lang="en-US" dirty="0">
                  <a:solidFill>
                    <a:sysClr val="window" lastClr="FFFFFF"/>
                  </a:solidFill>
                  <a:latin typeface="微软雅黑" panose="020B0503020204020204" charset="-122"/>
                </a:endParaRPr>
              </a:p>
            </p:txBody>
          </p:sp>
        </p:grpSp>
      </p:grpSp>
      <p:grpSp>
        <p:nvGrpSpPr>
          <p:cNvPr id="83" name="Group 82"/>
          <p:cNvGrpSpPr/>
          <p:nvPr/>
        </p:nvGrpSpPr>
        <p:grpSpPr>
          <a:xfrm>
            <a:off x="649096" y="4811354"/>
            <a:ext cx="3425825" cy="878840"/>
            <a:chOff x="424603" y="672020"/>
            <a:chExt cx="2570104" cy="659233"/>
          </a:xfrm>
        </p:grpSpPr>
        <p:sp>
          <p:nvSpPr>
            <p:cNvPr id="84" name="TextBox 83"/>
            <p:cNvSpPr txBox="1"/>
            <p:nvPr/>
          </p:nvSpPr>
          <p:spPr>
            <a:xfrm>
              <a:off x="972096"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charset="-122"/>
                </a:defRPr>
              </a:lvl1pPr>
            </a:lstStyle>
            <a:p>
              <a:pPr marL="609600" indent="-609600" algn="ctr"/>
              <a:r>
                <a:rPr lang="zh-CN" altLang="en-US" sz="1800" b="1" dirty="0">
                  <a:solidFill>
                    <a:srgbClr val="FFC001"/>
                  </a:solidFill>
                  <a:ea typeface="微软雅黑" panose="020B0503020204020204" charset="-122"/>
                  <a:sym typeface="+mn-ea"/>
                </a:rPr>
                <a:t>金属切割与焊接</a:t>
              </a:r>
              <a:endParaRPr lang="zh-CN" altLang="en-US" sz="1800" b="1" dirty="0">
                <a:solidFill>
                  <a:srgbClr val="FFC001"/>
                </a:solidFill>
                <a:ea typeface="微软雅黑" panose="020B0503020204020204" charset="-122"/>
                <a:sym typeface="+mn-ea"/>
              </a:endParaRPr>
            </a:p>
          </p:txBody>
        </p:sp>
        <p:sp>
          <p:nvSpPr>
            <p:cNvPr id="85" name="TextBox 84"/>
            <p:cNvSpPr txBox="1"/>
            <p:nvPr/>
          </p:nvSpPr>
          <p:spPr>
            <a:xfrm>
              <a:off x="971971" y="927330"/>
              <a:ext cx="2022736" cy="403923"/>
            </a:xfrm>
            <a:prstGeom prst="rect">
              <a:avLst/>
            </a:prstGeom>
            <a:noFill/>
          </p:spPr>
          <p:txBody>
            <a:bodyPr wrap="square" lIns="0" tIns="0" rIns="0" bIns="0" rtlCol="0" anchor="t">
              <a:spAutoFit/>
            </a:bodyPr>
            <a:lstStyle/>
            <a:p>
              <a:pPr marL="609600" indent="-609600" fontAlgn="auto">
                <a:lnSpc>
                  <a:spcPts val="21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用途：对金属进行切割与焊接</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a:p>
              <a:pPr marL="609600" indent="-609600" fontAlgn="auto">
                <a:lnSpc>
                  <a:spcPts val="21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设备：切割与焊接专用设备</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87" name="Oval 86"/>
            <p:cNvSpPr>
              <a:spLocks noChangeAspect="1"/>
            </p:cNvSpPr>
            <p:nvPr/>
          </p:nvSpPr>
          <p:spPr>
            <a:xfrm>
              <a:off x="424603" y="729170"/>
              <a:ext cx="469021" cy="455593"/>
            </a:xfrm>
            <a:prstGeom prst="ellipse">
              <a:avLst/>
            </a:prstGeom>
            <a:solidFill>
              <a:srgbClr val="FFC000"/>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latin typeface="微软雅黑" panose="020B0503020204020204" charset="-122"/>
                </a:rPr>
                <a:t>4</a:t>
              </a:r>
              <a:endParaRPr lang="en-US" dirty="0">
                <a:latin typeface="微软雅黑" panose="020B0503020204020204" charset="-122"/>
              </a:endParaRPr>
            </a:p>
          </p:txBody>
        </p:sp>
      </p:grpSp>
      <p:grpSp>
        <p:nvGrpSpPr>
          <p:cNvPr id="89" name="Group 88"/>
          <p:cNvGrpSpPr/>
          <p:nvPr/>
        </p:nvGrpSpPr>
        <p:grpSpPr>
          <a:xfrm>
            <a:off x="8220778" y="1754505"/>
            <a:ext cx="3196587" cy="850900"/>
            <a:chOff x="607507" y="672020"/>
            <a:chExt cx="2305707" cy="638274"/>
          </a:xfrm>
        </p:grpSpPr>
        <p:sp>
          <p:nvSpPr>
            <p:cNvPr id="90" name="TextBox 89"/>
            <p:cNvSpPr txBox="1"/>
            <p:nvPr/>
          </p:nvSpPr>
          <p:spPr>
            <a:xfrm>
              <a:off x="805797" y="672020"/>
              <a:ext cx="1542506" cy="207677"/>
            </a:xfrm>
            <a:prstGeom prst="rect">
              <a:avLst/>
            </a:prstGeom>
            <a:noFill/>
          </p:spPr>
          <p:txBody>
            <a:bodyPr wrap="square" lIns="0" tIns="0" rIns="0" bIns="0" rtlCol="0" anchor="t">
              <a:spAutoFit/>
            </a:bodyPr>
            <a:lstStyle/>
            <a:p>
              <a:pPr algn="ctr"/>
              <a:r>
                <a:rPr lang="zh-CN" altLang="en-US" b="1" dirty="0">
                  <a:solidFill>
                    <a:srgbClr val="FFC001"/>
                  </a:solidFill>
                  <a:latin typeface="微软雅黑" panose="020B0503020204020204" charset="-122"/>
                  <a:ea typeface="微软雅黑" panose="020B0503020204020204" charset="-122"/>
                </a:rPr>
                <a:t>食品行业</a:t>
              </a:r>
              <a:endParaRPr lang="zh-CN" altLang="en-US" b="1" dirty="0">
                <a:solidFill>
                  <a:srgbClr val="FFC001"/>
                </a:solidFill>
                <a:latin typeface="微软雅黑" panose="020B0503020204020204" charset="-122"/>
                <a:ea typeface="微软雅黑" panose="020B0503020204020204" charset="-122"/>
              </a:endParaRPr>
            </a:p>
          </p:txBody>
        </p:sp>
        <p:sp>
          <p:nvSpPr>
            <p:cNvPr id="91" name="TextBox 90"/>
            <p:cNvSpPr txBox="1"/>
            <p:nvPr/>
          </p:nvSpPr>
          <p:spPr>
            <a:xfrm>
              <a:off x="607507" y="906371"/>
              <a:ext cx="1813788"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用途：消毒、食品烘焙加工</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ts val="21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设备：烤炉、蒸箱、蒸汽锅炉</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93" name="Oval 92"/>
            <p:cNvSpPr>
              <a:spLocks noChangeAspect="1"/>
            </p:cNvSpPr>
            <p:nvPr/>
          </p:nvSpPr>
          <p:spPr>
            <a:xfrm>
              <a:off x="2444193" y="729170"/>
              <a:ext cx="469021" cy="455593"/>
            </a:xfrm>
            <a:prstGeom prst="ellipse">
              <a:avLst/>
            </a:prstGeom>
            <a:solidFill>
              <a:schemeClr val="tx1">
                <a:lumMod val="50000"/>
                <a:lumOff val="50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charset="-122"/>
                </a:rPr>
                <a:t>5</a:t>
              </a:r>
              <a:endParaRPr lang="en-US" sz="2400" dirty="0">
                <a:latin typeface="微软雅黑" panose="020B0503020204020204" charset="-122"/>
              </a:endParaRPr>
            </a:p>
          </p:txBody>
        </p:sp>
      </p:grpSp>
      <p:grpSp>
        <p:nvGrpSpPr>
          <p:cNvPr id="95" name="Group 94"/>
          <p:cNvGrpSpPr/>
          <p:nvPr/>
        </p:nvGrpSpPr>
        <p:grpSpPr>
          <a:xfrm>
            <a:off x="8189179" y="2744310"/>
            <a:ext cx="3228186" cy="834390"/>
            <a:chOff x="491381" y="672020"/>
            <a:chExt cx="2421833" cy="625890"/>
          </a:xfrm>
        </p:grpSpPr>
        <p:sp>
          <p:nvSpPr>
            <p:cNvPr id="96" name="TextBox 95"/>
            <p:cNvSpPr txBox="1"/>
            <p:nvPr/>
          </p:nvSpPr>
          <p:spPr>
            <a:xfrm>
              <a:off x="805797"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charset="-122"/>
                </a:defRPr>
              </a:lvl1pPr>
            </a:lstStyle>
            <a:p>
              <a:pPr algn="ctr"/>
              <a:r>
                <a:rPr lang="zh-CN" altLang="en-US" sz="1800" b="1" dirty="0">
                  <a:solidFill>
                    <a:srgbClr val="FFC001"/>
                  </a:solidFill>
                  <a:ea typeface="微软雅黑" panose="020B0503020204020204" charset="-122"/>
                </a:rPr>
                <a:t>汽车行业</a:t>
              </a:r>
              <a:endParaRPr lang="zh-CN" altLang="en-US" sz="1800" b="1" dirty="0">
                <a:solidFill>
                  <a:srgbClr val="FFC001"/>
                </a:solidFill>
                <a:ea typeface="微软雅黑" panose="020B0503020204020204" charset="-122"/>
              </a:endParaRPr>
            </a:p>
          </p:txBody>
        </p:sp>
        <p:sp>
          <p:nvSpPr>
            <p:cNvPr id="97" name="TextBox 96"/>
            <p:cNvSpPr txBox="1"/>
            <p:nvPr/>
          </p:nvSpPr>
          <p:spPr>
            <a:xfrm>
              <a:off x="491381" y="893987"/>
              <a:ext cx="1910786" cy="403923"/>
            </a:xfrm>
            <a:prstGeom prst="rect">
              <a:avLst/>
            </a:prstGeom>
            <a:noFill/>
          </p:spPr>
          <p:txBody>
            <a:bodyPr wrap="square" lIns="0" tIns="0" rIns="0" bIns="0" rtlCol="0" anchor="t">
              <a:spAutoFit/>
            </a:bodyPr>
            <a:lstStyle/>
            <a:p>
              <a:pPr fontAlgn="auto">
                <a:lnSpc>
                  <a:spcPts val="21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用途：配件生产、喷涂及烘烤</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ts val="2100"/>
                </a:lnSpc>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设备：铸造设备，喷涂线、烘房</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99" name="Oval 98"/>
            <p:cNvSpPr>
              <a:spLocks noChangeAspect="1"/>
            </p:cNvSpPr>
            <p:nvPr/>
          </p:nvSpPr>
          <p:spPr>
            <a:xfrm>
              <a:off x="2444193" y="729170"/>
              <a:ext cx="469021" cy="455593"/>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charset="-122"/>
                </a:rPr>
                <a:t>6</a:t>
              </a:r>
              <a:endParaRPr lang="en-US" sz="2400" dirty="0">
                <a:latin typeface="微软雅黑" panose="020B0503020204020204" charset="-122"/>
              </a:endParaRPr>
            </a:p>
          </p:txBody>
        </p:sp>
      </p:grpSp>
      <p:grpSp>
        <p:nvGrpSpPr>
          <p:cNvPr id="101" name="Group 100"/>
          <p:cNvGrpSpPr/>
          <p:nvPr/>
        </p:nvGrpSpPr>
        <p:grpSpPr>
          <a:xfrm>
            <a:off x="8189179" y="3734050"/>
            <a:ext cx="3228186" cy="986156"/>
            <a:chOff x="491381" y="672020"/>
            <a:chExt cx="2421833" cy="739732"/>
          </a:xfrm>
        </p:grpSpPr>
        <p:sp>
          <p:nvSpPr>
            <p:cNvPr id="102" name="TextBox 101"/>
            <p:cNvSpPr txBox="1"/>
            <p:nvPr/>
          </p:nvSpPr>
          <p:spPr>
            <a:xfrm>
              <a:off x="805797" y="672020"/>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charset="-122"/>
                </a:defRPr>
              </a:lvl1pPr>
            </a:lstStyle>
            <a:p>
              <a:pPr algn="ctr"/>
              <a:r>
                <a:rPr lang="zh-CN" altLang="en-US" sz="1800" b="1" dirty="0">
                  <a:solidFill>
                    <a:srgbClr val="FFC001"/>
                  </a:solidFill>
                  <a:ea typeface="微软雅黑" panose="020B0503020204020204" charset="-122"/>
                </a:rPr>
                <a:t>机械工业</a:t>
              </a:r>
              <a:endParaRPr lang="zh-CN" altLang="en-US" sz="1800" b="1" dirty="0">
                <a:solidFill>
                  <a:srgbClr val="FFC001"/>
                </a:solidFill>
                <a:ea typeface="微软雅黑" panose="020B0503020204020204" charset="-122"/>
              </a:endParaRPr>
            </a:p>
          </p:txBody>
        </p:sp>
        <p:sp>
          <p:nvSpPr>
            <p:cNvPr id="103" name="TextBox 102"/>
            <p:cNvSpPr txBox="1"/>
            <p:nvPr/>
          </p:nvSpPr>
          <p:spPr>
            <a:xfrm>
              <a:off x="491381" y="927330"/>
              <a:ext cx="1953184" cy="484422"/>
            </a:xfrm>
            <a:prstGeom prst="rect">
              <a:avLst/>
            </a:prstGeom>
            <a:noFill/>
          </p:spPr>
          <p:txBody>
            <a:bodyPr wrap="square" lIns="0" tIns="0" rIns="0" bIns="0" rtlCol="0" anchor="t">
              <a:spAutoFit/>
            </a:bodyPr>
            <a:lstStyle/>
            <a:p>
              <a:pPr algn="l" defTabSz="1218565" fontAlgn="auto">
                <a:spcBef>
                  <a:spcPts val="0"/>
                </a:spcBef>
                <a:defRPr/>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用途：锻压、轧制、表面热处理</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a:p>
              <a:pPr algn="l" defTabSz="1218565" fontAlgn="auto">
                <a:spcBef>
                  <a:spcPts val="0"/>
                </a:spcBef>
                <a:defRPr/>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设备：锻压、轧制设备，喷涂、烘烤生产线等</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5" name="Oval 104"/>
            <p:cNvSpPr>
              <a:spLocks noChangeAspect="1"/>
            </p:cNvSpPr>
            <p:nvPr/>
          </p:nvSpPr>
          <p:spPr>
            <a:xfrm>
              <a:off x="2444193" y="729170"/>
              <a:ext cx="469021" cy="455593"/>
            </a:xfrm>
            <a:prstGeom prst="ellipse">
              <a:avLst/>
            </a:prstGeom>
            <a:solidFill>
              <a:schemeClr val="tx1">
                <a:lumMod val="75000"/>
                <a:lumOff val="2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dirty="0">
                  <a:solidFill>
                    <a:sysClr val="window" lastClr="FFFFFF"/>
                  </a:solidFill>
                  <a:latin typeface="微软雅黑" panose="020B0503020204020204" charset="-122"/>
                </a:rPr>
                <a:t>7</a:t>
              </a:r>
              <a:endParaRPr lang="en-US" dirty="0">
                <a:latin typeface="微软雅黑" panose="020B0503020204020204" charset="-122"/>
              </a:endParaRPr>
            </a:p>
          </p:txBody>
        </p:sp>
      </p:grpSp>
      <p:grpSp>
        <p:nvGrpSpPr>
          <p:cNvPr id="107" name="Group 106"/>
          <p:cNvGrpSpPr/>
          <p:nvPr/>
        </p:nvGrpSpPr>
        <p:grpSpPr>
          <a:xfrm>
            <a:off x="8220294" y="4719978"/>
            <a:ext cx="3197071" cy="1205866"/>
            <a:chOff x="514724" y="669162"/>
            <a:chExt cx="2398490" cy="904540"/>
          </a:xfrm>
        </p:grpSpPr>
        <p:sp>
          <p:nvSpPr>
            <p:cNvPr id="108" name="TextBox 107"/>
            <p:cNvSpPr txBox="1"/>
            <p:nvPr/>
          </p:nvSpPr>
          <p:spPr>
            <a:xfrm>
              <a:off x="805797" y="669162"/>
              <a:ext cx="1542506" cy="207677"/>
            </a:xfrm>
            <a:prstGeom prst="rect">
              <a:avLst/>
            </a:prstGeom>
            <a:noFill/>
          </p:spPr>
          <p:txBody>
            <a:bodyPr wrap="square" lIns="0" tIns="0" rIns="0" bIns="0" rtlCol="0" anchor="t">
              <a:spAutoFit/>
            </a:bodyPr>
            <a:lstStyle>
              <a:defPPr>
                <a:defRPr lang="zh-CN"/>
              </a:defPPr>
              <a:lvl1pPr algn="r">
                <a:defRPr sz="2000">
                  <a:solidFill>
                    <a:sysClr val="windowText" lastClr="000000">
                      <a:lumMod val="65000"/>
                      <a:lumOff val="35000"/>
                    </a:sysClr>
                  </a:solidFill>
                  <a:latin typeface="微软雅黑" panose="020B0503020204020204" charset="-122"/>
                </a:defRPr>
              </a:lvl1pPr>
            </a:lstStyle>
            <a:p>
              <a:pPr algn="ctr"/>
              <a:r>
                <a:rPr lang="zh-CN" altLang="en-US" sz="1800" b="1" dirty="0">
                  <a:solidFill>
                    <a:srgbClr val="FFC001"/>
                  </a:solidFill>
                  <a:ea typeface="微软雅黑" panose="020B0503020204020204" charset="-122"/>
                </a:rPr>
                <a:t>纺织行业</a:t>
              </a:r>
              <a:endParaRPr lang="zh-CN" altLang="en-US" sz="1800" b="1" dirty="0">
                <a:solidFill>
                  <a:srgbClr val="FFC001"/>
                </a:solidFill>
                <a:ea typeface="微软雅黑" panose="020B0503020204020204" charset="-122"/>
              </a:endParaRPr>
            </a:p>
          </p:txBody>
        </p:sp>
        <p:sp>
          <p:nvSpPr>
            <p:cNvPr id="109" name="TextBox 108"/>
            <p:cNvSpPr txBox="1"/>
            <p:nvPr/>
          </p:nvSpPr>
          <p:spPr>
            <a:xfrm>
              <a:off x="514724" y="927330"/>
              <a:ext cx="1887443" cy="646372"/>
            </a:xfrm>
            <a:prstGeom prst="rect">
              <a:avLst/>
            </a:prstGeom>
            <a:noFill/>
          </p:spPr>
          <p:txBody>
            <a:bodyPr wrap="square" lIns="0" tIns="0" rIns="0" bIns="0" rtlCol="0" anchor="t">
              <a:spAutoFit/>
            </a:bodyPr>
            <a:lstStyle/>
            <a:p>
              <a:pPr algn="l" defTabSz="1218565" fontAlgn="auto">
                <a:spcBef>
                  <a:spcPts val="0"/>
                </a:spcBef>
                <a:defRPr/>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用途：产品整烫定型、半成品表面处理、印染上色等</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a:p>
              <a:pPr algn="l" defTabSz="1218565" fontAlgn="auto">
                <a:spcBef>
                  <a:spcPts val="0"/>
                </a:spcBef>
                <a:defRPr/>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设备：整烫机、定型机、烧毛机、导热油炉、蒸汽锅炉等</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1" name="Oval 110"/>
            <p:cNvSpPr>
              <a:spLocks noChangeAspect="1"/>
            </p:cNvSpPr>
            <p:nvPr/>
          </p:nvSpPr>
          <p:spPr>
            <a:xfrm>
              <a:off x="2444193" y="729170"/>
              <a:ext cx="469021" cy="455593"/>
            </a:xfrm>
            <a:prstGeom prst="ellipse">
              <a:avLst/>
            </a:prstGeom>
            <a:solidFill>
              <a:srgbClr val="FFC000"/>
            </a:solidFill>
            <a:ln>
              <a:no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r>
                <a:rPr lang="en-US" sz="2400" dirty="0">
                  <a:solidFill>
                    <a:sysClr val="window" lastClr="FFFFFF"/>
                  </a:solidFill>
                  <a:latin typeface="微软雅黑" panose="020B0503020204020204" charset="-122"/>
                </a:rPr>
                <a:t>8</a:t>
              </a:r>
              <a:endParaRPr lang="en-US" sz="2400" dirty="0">
                <a:latin typeface="微软雅黑" panose="020B0503020204020204" charset="-122"/>
              </a:endParaRPr>
            </a:p>
          </p:txBody>
        </p:sp>
      </p:grpSp>
      <p:sp>
        <p:nvSpPr>
          <p:cNvPr id="154" name="Freeform 153"/>
          <p:cNvSpPr/>
          <p:nvPr/>
        </p:nvSpPr>
        <p:spPr>
          <a:xfrm>
            <a:off x="4844415" y="1613535"/>
            <a:ext cx="2520019" cy="4320032"/>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blipFill rotWithShape="1">
            <a:blip r:embed="rId1"/>
            <a:stretch>
              <a:fillRect/>
            </a:stretch>
          </a:blipFill>
          <a:ln>
            <a:noFill/>
          </a:ln>
          <a:effectLst/>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dirty="0">
              <a:latin typeface="微软雅黑" panose="020B0503020204020204" charset="-122"/>
            </a:endParaRPr>
          </a:p>
        </p:txBody>
      </p:sp>
      <p:grpSp>
        <p:nvGrpSpPr>
          <p:cNvPr id="121" name="Group 120"/>
          <p:cNvGrpSpPr/>
          <p:nvPr/>
        </p:nvGrpSpPr>
        <p:grpSpPr>
          <a:xfrm>
            <a:off x="4074139" y="2084348"/>
            <a:ext cx="743061" cy="192693"/>
            <a:chOff x="3074218" y="1415265"/>
            <a:chExt cx="557455" cy="144542"/>
          </a:xfrm>
        </p:grpSpPr>
        <p:cxnSp>
          <p:nvCxnSpPr>
            <p:cNvPr id="116" name="Straight Connector 115"/>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17" name="Oval 116"/>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charset="-122"/>
              </a:endParaRPr>
            </a:p>
          </p:txBody>
        </p:sp>
      </p:grpSp>
      <p:grpSp>
        <p:nvGrpSpPr>
          <p:cNvPr id="122" name="Group 121"/>
          <p:cNvGrpSpPr/>
          <p:nvPr/>
        </p:nvGrpSpPr>
        <p:grpSpPr>
          <a:xfrm>
            <a:off x="4074139" y="3112745"/>
            <a:ext cx="743061" cy="192693"/>
            <a:chOff x="3074218" y="1415265"/>
            <a:chExt cx="557455" cy="144542"/>
          </a:xfrm>
        </p:grpSpPr>
        <p:cxnSp>
          <p:nvCxnSpPr>
            <p:cNvPr id="123" name="Straight Connector 122"/>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24" name="Oval 123"/>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charset="-122"/>
              </a:endParaRPr>
            </a:p>
          </p:txBody>
        </p:sp>
      </p:grpSp>
      <p:grpSp>
        <p:nvGrpSpPr>
          <p:cNvPr id="125" name="Group 124"/>
          <p:cNvGrpSpPr/>
          <p:nvPr/>
        </p:nvGrpSpPr>
        <p:grpSpPr>
          <a:xfrm>
            <a:off x="4074139" y="4153531"/>
            <a:ext cx="743061" cy="192693"/>
            <a:chOff x="3074218" y="1415265"/>
            <a:chExt cx="557455" cy="144542"/>
          </a:xfrm>
        </p:grpSpPr>
        <p:cxnSp>
          <p:nvCxnSpPr>
            <p:cNvPr id="126" name="Straight Connector 125"/>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27" name="Oval 126"/>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charset="-122"/>
              </a:endParaRPr>
            </a:p>
          </p:txBody>
        </p:sp>
      </p:grpSp>
      <p:grpSp>
        <p:nvGrpSpPr>
          <p:cNvPr id="128" name="Group 127"/>
          <p:cNvGrpSpPr/>
          <p:nvPr/>
        </p:nvGrpSpPr>
        <p:grpSpPr>
          <a:xfrm>
            <a:off x="4074139" y="5139597"/>
            <a:ext cx="743061" cy="192693"/>
            <a:chOff x="3074218" y="1415265"/>
            <a:chExt cx="557455" cy="144542"/>
          </a:xfrm>
        </p:grpSpPr>
        <p:cxnSp>
          <p:nvCxnSpPr>
            <p:cNvPr id="129" name="Straight Connector 128"/>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30" name="Oval 129"/>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charset="-122"/>
              </a:endParaRPr>
            </a:p>
          </p:txBody>
        </p:sp>
      </p:grpSp>
      <p:grpSp>
        <p:nvGrpSpPr>
          <p:cNvPr id="133" name="Group 132"/>
          <p:cNvGrpSpPr/>
          <p:nvPr/>
        </p:nvGrpSpPr>
        <p:grpSpPr>
          <a:xfrm flipH="1">
            <a:off x="7375415" y="2084348"/>
            <a:ext cx="743061" cy="192693"/>
            <a:chOff x="3074218" y="1415265"/>
            <a:chExt cx="557455" cy="144542"/>
          </a:xfrm>
        </p:grpSpPr>
        <p:cxnSp>
          <p:nvCxnSpPr>
            <p:cNvPr id="143" name="Straight Connector 142"/>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44" name="Oval 143"/>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charset="-122"/>
              </a:endParaRPr>
            </a:p>
          </p:txBody>
        </p:sp>
      </p:grpSp>
      <p:grpSp>
        <p:nvGrpSpPr>
          <p:cNvPr id="134" name="Group 133"/>
          <p:cNvGrpSpPr/>
          <p:nvPr/>
        </p:nvGrpSpPr>
        <p:grpSpPr>
          <a:xfrm flipH="1">
            <a:off x="7375415" y="3112745"/>
            <a:ext cx="743061" cy="192693"/>
            <a:chOff x="3074218" y="1415265"/>
            <a:chExt cx="557455" cy="144542"/>
          </a:xfrm>
        </p:grpSpPr>
        <p:cxnSp>
          <p:nvCxnSpPr>
            <p:cNvPr id="141" name="Straight Connector 140"/>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42" name="Oval 141"/>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charset="-122"/>
              </a:endParaRPr>
            </a:p>
          </p:txBody>
        </p:sp>
      </p:grpSp>
      <p:grpSp>
        <p:nvGrpSpPr>
          <p:cNvPr id="135" name="Group 134"/>
          <p:cNvGrpSpPr/>
          <p:nvPr/>
        </p:nvGrpSpPr>
        <p:grpSpPr>
          <a:xfrm flipH="1">
            <a:off x="7375415" y="4153531"/>
            <a:ext cx="743061" cy="192693"/>
            <a:chOff x="3074218" y="1415265"/>
            <a:chExt cx="557455" cy="144542"/>
          </a:xfrm>
        </p:grpSpPr>
        <p:cxnSp>
          <p:nvCxnSpPr>
            <p:cNvPr id="2" name="Straight Connector 138"/>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3" name="Oval 139"/>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charset="-122"/>
              </a:endParaRPr>
            </a:p>
          </p:txBody>
        </p:sp>
      </p:grpSp>
      <p:grpSp>
        <p:nvGrpSpPr>
          <p:cNvPr id="136" name="Group 135"/>
          <p:cNvGrpSpPr/>
          <p:nvPr/>
        </p:nvGrpSpPr>
        <p:grpSpPr>
          <a:xfrm flipH="1">
            <a:off x="7375415" y="5139597"/>
            <a:ext cx="743061" cy="192693"/>
            <a:chOff x="3074218" y="1415265"/>
            <a:chExt cx="557455" cy="144542"/>
          </a:xfrm>
        </p:grpSpPr>
        <p:cxnSp>
          <p:nvCxnSpPr>
            <p:cNvPr id="137" name="Straight Connector 136"/>
            <p:cNvCxnSpPr/>
            <p:nvPr/>
          </p:nvCxnSpPr>
          <p:spPr>
            <a:xfrm flipH="1">
              <a:off x="3074218" y="1487536"/>
              <a:ext cx="460856" cy="0"/>
            </a:xfrm>
            <a:prstGeom prst="line">
              <a:avLst/>
            </a:prstGeom>
            <a:ln w="19050">
              <a:solidFill>
                <a:sysClr val="windowText" lastClr="000000">
                  <a:lumMod val="50000"/>
                  <a:lumOff val="50000"/>
                </a:sysClr>
              </a:solidFill>
              <a:prstDash val="sysDot"/>
              <a:headEnd type="oval"/>
              <a:tailEnd type="oval"/>
            </a:ln>
          </p:spPr>
          <p:style>
            <a:lnRef idx="1">
              <a:srgbClr val="035CA0"/>
            </a:lnRef>
            <a:fillRef idx="0">
              <a:srgbClr val="035CA0"/>
            </a:fillRef>
            <a:effectRef idx="0">
              <a:srgbClr val="035CA0"/>
            </a:effectRef>
            <a:fontRef idx="minor">
              <a:sysClr val="windowText" lastClr="000000"/>
            </a:fontRef>
          </p:style>
        </p:cxnSp>
        <p:sp>
          <p:nvSpPr>
            <p:cNvPr id="138" name="Oval 137"/>
            <p:cNvSpPr/>
            <p:nvPr/>
          </p:nvSpPr>
          <p:spPr>
            <a:xfrm>
              <a:off x="3487131" y="1415265"/>
              <a:ext cx="144542" cy="144542"/>
            </a:xfrm>
            <a:prstGeom prst="ellipse">
              <a:avLst/>
            </a:prstGeom>
            <a:solidFill>
              <a:sysClr val="window" lastClr="FFFFFF"/>
            </a:solidFill>
            <a:ln w="19050">
              <a:solidFill>
                <a:sysClr val="windowText" lastClr="000000">
                  <a:lumMod val="50000"/>
                  <a:lumOff val="50000"/>
                </a:sysClr>
              </a:solidFill>
            </a:ln>
          </p:spPr>
          <p:style>
            <a:lnRef idx="2">
              <a:srgbClr val="035CA0">
                <a:shade val="50000"/>
              </a:srgbClr>
            </a:lnRef>
            <a:fillRef idx="1">
              <a:srgbClr val="035CA0"/>
            </a:fillRef>
            <a:effectRef idx="0">
              <a:srgbClr val="035CA0"/>
            </a:effectRef>
            <a:fontRef idx="minor">
              <a:sysClr val="window" lastClr="FFFFFF"/>
            </a:fontRef>
          </p:style>
          <p:txBody>
            <a:bodyPr rtlCol="0" anchor="ctr"/>
            <a:lstStyle/>
            <a:p>
              <a:pPr algn="ctr"/>
              <a:endParaRPr lang="en-US">
                <a:latin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slide(fromRight)">
                                      <p:cBhvr>
                                        <p:cTn id="11" dur="500"/>
                                        <p:tgtEl>
                                          <p:spTgt spid="121"/>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slide(fromLeft)">
                                      <p:cBhvr>
                                        <p:cTn id="15" dur="500"/>
                                        <p:tgtEl>
                                          <p:spTgt spid="7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slide(fromLeft)">
                                      <p:cBhvr>
                                        <p:cTn id="19" dur="500"/>
                                        <p:tgtEl>
                                          <p:spTgt spid="133"/>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slide(fromRight)">
                                      <p:cBhvr>
                                        <p:cTn id="23" dur="500"/>
                                        <p:tgtEl>
                                          <p:spTgt spid="89"/>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slide(fromRight)">
                                      <p:cBhvr>
                                        <p:cTn id="27" dur="500"/>
                                        <p:tgtEl>
                                          <p:spTgt spid="122"/>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slide(fromLeft)">
                                      <p:cBhvr>
                                        <p:cTn id="31" dur="500"/>
                                        <p:tgtEl>
                                          <p:spTgt spid="71"/>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slide(fromLeft)">
                                      <p:cBhvr>
                                        <p:cTn id="35" dur="500"/>
                                        <p:tgtEl>
                                          <p:spTgt spid="134"/>
                                        </p:tgtEl>
                                      </p:cBhvr>
                                    </p:animEffect>
                                  </p:childTnLst>
                                </p:cTn>
                              </p:par>
                            </p:childTnLst>
                          </p:cTn>
                        </p:par>
                        <p:par>
                          <p:cTn id="36" fill="hold">
                            <p:stCondLst>
                              <p:cond delay="4000"/>
                            </p:stCondLst>
                            <p:childTnLst>
                              <p:par>
                                <p:cTn id="37" presetID="12" presetClass="entr" presetSubtype="2"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slide(fromRight)">
                                      <p:cBhvr>
                                        <p:cTn id="39" dur="500"/>
                                        <p:tgtEl>
                                          <p:spTgt spid="95"/>
                                        </p:tgtEl>
                                      </p:cBhvr>
                                    </p:animEffect>
                                  </p:childTnLst>
                                </p:cTn>
                              </p:par>
                            </p:childTnLst>
                          </p:cTn>
                        </p:par>
                        <p:par>
                          <p:cTn id="40" fill="hold">
                            <p:stCondLst>
                              <p:cond delay="4500"/>
                            </p:stCondLst>
                            <p:childTnLst>
                              <p:par>
                                <p:cTn id="41" presetID="12" presetClass="entr" presetSubtype="2"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slide(fromRight)">
                                      <p:cBhvr>
                                        <p:cTn id="43" dur="500"/>
                                        <p:tgtEl>
                                          <p:spTgt spid="125"/>
                                        </p:tgtEl>
                                      </p:cBhvr>
                                    </p:animEffect>
                                  </p:childTnLst>
                                </p:cTn>
                              </p:par>
                            </p:childTnLst>
                          </p:cTn>
                        </p:par>
                        <p:par>
                          <p:cTn id="44" fill="hold">
                            <p:stCondLst>
                              <p:cond delay="5000"/>
                            </p:stCondLst>
                            <p:childTnLst>
                              <p:par>
                                <p:cTn id="45" presetID="12" presetClass="entr" presetSubtype="8"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slide(fromLeft)">
                                      <p:cBhvr>
                                        <p:cTn id="47" dur="500"/>
                                        <p:tgtEl>
                                          <p:spTgt spid="77"/>
                                        </p:tgtEl>
                                      </p:cBhvr>
                                    </p:animEffect>
                                  </p:childTnLst>
                                </p:cTn>
                              </p:par>
                            </p:childTnLst>
                          </p:cTn>
                        </p:par>
                        <p:par>
                          <p:cTn id="48" fill="hold">
                            <p:stCondLst>
                              <p:cond delay="5500"/>
                            </p:stCondLst>
                            <p:childTnLst>
                              <p:par>
                                <p:cTn id="49" presetID="12" presetClass="entr" presetSubtype="8" fill="hold"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slide(fromLeft)">
                                      <p:cBhvr>
                                        <p:cTn id="51" dur="500"/>
                                        <p:tgtEl>
                                          <p:spTgt spid="135"/>
                                        </p:tgtEl>
                                      </p:cBhvr>
                                    </p:animEffect>
                                  </p:childTnLst>
                                </p:cTn>
                              </p:par>
                            </p:childTnLst>
                          </p:cTn>
                        </p:par>
                        <p:par>
                          <p:cTn id="52" fill="hold">
                            <p:stCondLst>
                              <p:cond delay="6000"/>
                            </p:stCondLst>
                            <p:childTnLst>
                              <p:par>
                                <p:cTn id="53" presetID="12" presetClass="entr" presetSubtype="2"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slide(fromRight)">
                                      <p:cBhvr>
                                        <p:cTn id="55" dur="500"/>
                                        <p:tgtEl>
                                          <p:spTgt spid="101"/>
                                        </p:tgtEl>
                                      </p:cBhvr>
                                    </p:animEffect>
                                  </p:childTnLst>
                                </p:cTn>
                              </p:par>
                            </p:childTnLst>
                          </p:cTn>
                        </p:par>
                        <p:par>
                          <p:cTn id="56" fill="hold">
                            <p:stCondLst>
                              <p:cond delay="6500"/>
                            </p:stCondLst>
                            <p:childTnLst>
                              <p:par>
                                <p:cTn id="57" presetID="12" presetClass="entr" presetSubtype="2"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Effect transition="in" filter="slide(fromRight)">
                                      <p:cBhvr>
                                        <p:cTn id="59" dur="500"/>
                                        <p:tgtEl>
                                          <p:spTgt spid="128"/>
                                        </p:tgtEl>
                                      </p:cBhvr>
                                    </p:animEffect>
                                  </p:childTnLst>
                                </p:cTn>
                              </p:par>
                            </p:childTnLst>
                          </p:cTn>
                        </p:par>
                        <p:par>
                          <p:cTn id="60" fill="hold">
                            <p:stCondLst>
                              <p:cond delay="7000"/>
                            </p:stCondLst>
                            <p:childTnLst>
                              <p:par>
                                <p:cTn id="61" presetID="12" presetClass="entr" presetSubtype="8"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slide(fromLeft)">
                                      <p:cBhvr>
                                        <p:cTn id="63" dur="500"/>
                                        <p:tgtEl>
                                          <p:spTgt spid="83"/>
                                        </p:tgtEl>
                                      </p:cBhvr>
                                    </p:animEffect>
                                  </p:childTnLst>
                                </p:cTn>
                              </p:par>
                            </p:childTnLst>
                          </p:cTn>
                        </p:par>
                        <p:par>
                          <p:cTn id="64" fill="hold">
                            <p:stCondLst>
                              <p:cond delay="7500"/>
                            </p:stCondLst>
                            <p:childTnLst>
                              <p:par>
                                <p:cTn id="65" presetID="12" presetClass="entr" presetSubtype="8" fill="hold" nodeType="afterEffect">
                                  <p:stCondLst>
                                    <p:cond delay="0"/>
                                  </p:stCondLst>
                                  <p:childTnLst>
                                    <p:set>
                                      <p:cBhvr>
                                        <p:cTn id="66" dur="1" fill="hold">
                                          <p:stCondLst>
                                            <p:cond delay="0"/>
                                          </p:stCondLst>
                                        </p:cTn>
                                        <p:tgtEl>
                                          <p:spTgt spid="136"/>
                                        </p:tgtEl>
                                        <p:attrNameLst>
                                          <p:attrName>style.visibility</p:attrName>
                                        </p:attrNameLst>
                                      </p:cBhvr>
                                      <p:to>
                                        <p:strVal val="visible"/>
                                      </p:to>
                                    </p:set>
                                    <p:animEffect transition="in" filter="slide(fromLeft)">
                                      <p:cBhvr>
                                        <p:cTn id="67" dur="500"/>
                                        <p:tgtEl>
                                          <p:spTgt spid="136"/>
                                        </p:tgtEl>
                                      </p:cBhvr>
                                    </p:animEffect>
                                  </p:childTnLst>
                                </p:cTn>
                              </p:par>
                            </p:childTnLst>
                          </p:cTn>
                        </p:par>
                        <p:par>
                          <p:cTn id="68" fill="hold">
                            <p:stCondLst>
                              <p:cond delay="8000"/>
                            </p:stCondLst>
                            <p:childTnLst>
                              <p:par>
                                <p:cTn id="69" presetID="12" presetClass="entr" presetSubtype="2" fill="hold" nodeType="after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slide(fromRight)">
                                      <p:cBhvr>
                                        <p:cTn id="7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1292860" y="812165"/>
            <a:ext cx="9795510" cy="52330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84-11032Q0561272"/>
          <p:cNvPicPr>
            <a:picLocks noChangeAspect="1"/>
          </p:cNvPicPr>
          <p:nvPr/>
        </p:nvPicPr>
        <p:blipFill>
          <a:blip r:embed="rId1"/>
          <a:srcRect/>
          <a:stretch>
            <a:fillRect/>
          </a:stretch>
        </p:blipFill>
        <p:spPr>
          <a:xfrm>
            <a:off x="7656830" y="3242945"/>
            <a:ext cx="4539193" cy="3600026"/>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
        <p:nvSpPr>
          <p:cNvPr id="19463" name="矩形 10"/>
          <p:cNvSpPr>
            <a:spLocks noChangeArrowheads="1"/>
          </p:cNvSpPr>
          <p:nvPr/>
        </p:nvSpPr>
        <p:spPr bwMode="auto">
          <a:xfrm>
            <a:off x="4688464" y="2030875"/>
            <a:ext cx="609425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b="1">
                <a:solidFill>
                  <a:schemeClr val="tx1">
                    <a:lumMod val="75000"/>
                    <a:lumOff val="25000"/>
                  </a:schemeClr>
                </a:solidFill>
                <a:latin typeface="微软雅黑" panose="020B0503020204020204" charset="-122"/>
                <a:ea typeface="微软雅黑" panose="020B0503020204020204" charset="-122"/>
                <a:sym typeface="+mn-ea"/>
              </a:rPr>
              <a:t> 压力</a:t>
            </a:r>
            <a:r>
              <a:rPr lang="en-US" altLang="zh-CN" b="1">
                <a:solidFill>
                  <a:schemeClr val="tx1">
                    <a:lumMod val="75000"/>
                    <a:lumOff val="25000"/>
                  </a:schemeClr>
                </a:solidFill>
                <a:latin typeface="微软雅黑" panose="020B0503020204020204" charset="-122"/>
                <a:ea typeface="微软雅黑" panose="020B0503020204020204" charset="-122"/>
                <a:sym typeface="+mn-ea"/>
              </a:rPr>
              <a:t>P</a:t>
            </a:r>
            <a:r>
              <a:rPr lang="zh-CN" altLang="en-US" b="1">
                <a:solidFill>
                  <a:schemeClr val="tx1">
                    <a:lumMod val="75000"/>
                    <a:lumOff val="25000"/>
                  </a:schemeClr>
                </a:solidFill>
                <a:latin typeface="微软雅黑" panose="020B0503020204020204" charset="-122"/>
                <a:ea typeface="微软雅黑" panose="020B0503020204020204" charset="-122"/>
                <a:sym typeface="+mn-ea"/>
              </a:rPr>
              <a:t>＜</a:t>
            </a:r>
            <a:r>
              <a:rPr lang="en-US" altLang="zh-CN" b="1">
                <a:solidFill>
                  <a:schemeClr val="tx1">
                    <a:lumMod val="75000"/>
                    <a:lumOff val="25000"/>
                  </a:schemeClr>
                </a:solidFill>
                <a:latin typeface="微软雅黑" panose="020B0503020204020204" charset="-122"/>
                <a:ea typeface="微软雅黑" panose="020B0503020204020204" charset="-122"/>
                <a:sym typeface="+mn-ea"/>
              </a:rPr>
              <a:t>0.01MPa</a:t>
            </a:r>
            <a:endParaRPr lang="en-US" altLang="zh-CN" b="1" kern="3000" spc="3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464" name="矩形 11"/>
          <p:cNvSpPr>
            <a:spLocks noChangeArrowheads="1"/>
          </p:cNvSpPr>
          <p:nvPr/>
        </p:nvSpPr>
        <p:spPr bwMode="auto">
          <a:xfrm>
            <a:off x="4688464" y="4122529"/>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charset="-122"/>
                <a:ea typeface="微软雅黑" panose="020B0503020204020204" charset="-122"/>
                <a:sym typeface="+mn-ea"/>
              </a:rPr>
              <a:t>次高压</a:t>
            </a:r>
            <a:r>
              <a:rPr lang="en-US" altLang="zh-CN" b="1">
                <a:solidFill>
                  <a:schemeClr val="tx1">
                    <a:lumMod val="75000"/>
                    <a:lumOff val="25000"/>
                  </a:schemeClr>
                </a:solidFill>
                <a:latin typeface="微软雅黑" panose="020B0503020204020204" charset="-122"/>
                <a:ea typeface="微软雅黑" panose="020B0503020204020204" charset="-122"/>
                <a:sym typeface="+mn-ea"/>
              </a:rPr>
              <a:t>B  0.4MPa</a:t>
            </a:r>
            <a:r>
              <a:rPr lang="zh-CN" altLang="en-US" b="1">
                <a:solidFill>
                  <a:schemeClr val="tx1">
                    <a:lumMod val="75000"/>
                    <a:lumOff val="25000"/>
                  </a:schemeClr>
                </a:solidFill>
                <a:latin typeface="微软雅黑" panose="020B0503020204020204" charset="-122"/>
                <a:ea typeface="微软雅黑" panose="020B0503020204020204" charset="-122"/>
                <a:sym typeface="+mn-ea"/>
              </a:rPr>
              <a:t>＜</a:t>
            </a:r>
            <a:r>
              <a:rPr lang="en-US" altLang="zh-CN" b="1">
                <a:solidFill>
                  <a:schemeClr val="tx1">
                    <a:lumMod val="75000"/>
                    <a:lumOff val="25000"/>
                  </a:schemeClr>
                </a:solidFill>
                <a:latin typeface="微软雅黑" panose="020B0503020204020204" charset="-122"/>
                <a:ea typeface="微软雅黑" panose="020B0503020204020204" charset="-122"/>
                <a:sym typeface="+mn-ea"/>
              </a:rPr>
              <a:t>P≤0.8MPa                </a:t>
            </a:r>
            <a:endParaRPr lang="en-US" altLang="zh-CN" b="1">
              <a:solidFill>
                <a:schemeClr val="tx1">
                  <a:lumMod val="75000"/>
                  <a:lumOff val="25000"/>
                </a:schemeClr>
              </a:solidFill>
              <a:latin typeface="微软雅黑" panose="020B0503020204020204" charset="-122"/>
              <a:ea typeface="微软雅黑" panose="020B0503020204020204" charset="-122"/>
              <a:sym typeface="+mn-ea"/>
            </a:endParaRP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charset="-122"/>
                <a:ea typeface="微软雅黑" panose="020B0503020204020204" charset="-122"/>
                <a:sym typeface="+mn-ea"/>
              </a:rPr>
              <a:t>次高压</a:t>
            </a:r>
            <a:r>
              <a:rPr lang="en-US" altLang="zh-CN" b="1">
                <a:solidFill>
                  <a:schemeClr val="tx1">
                    <a:lumMod val="75000"/>
                    <a:lumOff val="25000"/>
                  </a:schemeClr>
                </a:solidFill>
                <a:latin typeface="微软雅黑" panose="020B0503020204020204" charset="-122"/>
                <a:ea typeface="微软雅黑" panose="020B0503020204020204" charset="-122"/>
                <a:sym typeface="+mn-ea"/>
              </a:rPr>
              <a:t>A  0.8MPa</a:t>
            </a:r>
            <a:r>
              <a:rPr lang="zh-CN" altLang="en-US" b="1">
                <a:solidFill>
                  <a:schemeClr val="tx1">
                    <a:lumMod val="75000"/>
                    <a:lumOff val="25000"/>
                  </a:schemeClr>
                </a:solidFill>
                <a:latin typeface="微软雅黑" panose="020B0503020204020204" charset="-122"/>
                <a:ea typeface="微软雅黑" panose="020B0503020204020204" charset="-122"/>
                <a:sym typeface="+mn-ea"/>
              </a:rPr>
              <a:t>＜</a:t>
            </a:r>
            <a:r>
              <a:rPr lang="en-US" altLang="zh-CN" b="1">
                <a:solidFill>
                  <a:schemeClr val="tx1">
                    <a:lumMod val="75000"/>
                    <a:lumOff val="25000"/>
                  </a:schemeClr>
                </a:solidFill>
                <a:latin typeface="微软雅黑" panose="020B0503020204020204" charset="-122"/>
                <a:ea typeface="微软雅黑" panose="020B0503020204020204" charset="-122"/>
                <a:sym typeface="+mn-ea"/>
              </a:rPr>
              <a:t>P≤1.6MPa</a:t>
            </a:r>
            <a:endParaRPr lang="en-US" altLang="zh-CN" b="1" kern="3000" spc="3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465" name="矩形 12"/>
          <p:cNvSpPr>
            <a:spLocks noChangeArrowheads="1"/>
          </p:cNvSpPr>
          <p:nvPr/>
        </p:nvSpPr>
        <p:spPr bwMode="auto">
          <a:xfrm>
            <a:off x="4688464" y="3005745"/>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charset="-122"/>
                <a:ea typeface="微软雅黑" panose="020B0503020204020204" charset="-122"/>
                <a:sym typeface="+mn-ea"/>
              </a:rPr>
              <a:t>中压</a:t>
            </a:r>
            <a:r>
              <a:rPr lang="en-US" altLang="zh-CN" b="1">
                <a:solidFill>
                  <a:schemeClr val="tx1">
                    <a:lumMod val="75000"/>
                    <a:lumOff val="25000"/>
                  </a:schemeClr>
                </a:solidFill>
                <a:latin typeface="微软雅黑" panose="020B0503020204020204" charset="-122"/>
                <a:ea typeface="微软雅黑" panose="020B0503020204020204" charset="-122"/>
                <a:sym typeface="+mn-ea"/>
              </a:rPr>
              <a:t>B   0.01MPa≤P≤0.2MPa             </a:t>
            </a:r>
            <a:endParaRPr lang="en-US" altLang="zh-CN" b="1">
              <a:solidFill>
                <a:schemeClr val="tx1">
                  <a:lumMod val="75000"/>
                  <a:lumOff val="25000"/>
                </a:schemeClr>
              </a:solidFill>
              <a:latin typeface="微软雅黑" panose="020B0503020204020204" charset="-122"/>
              <a:ea typeface="微软雅黑" panose="020B0503020204020204" charset="-122"/>
              <a:sym typeface="+mn-ea"/>
            </a:endParaRP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charset="-122"/>
                <a:ea typeface="微软雅黑" panose="020B0503020204020204" charset="-122"/>
                <a:sym typeface="+mn-ea"/>
              </a:rPr>
              <a:t>中压</a:t>
            </a:r>
            <a:r>
              <a:rPr lang="en-US" altLang="zh-CN" b="1">
                <a:solidFill>
                  <a:schemeClr val="tx1">
                    <a:lumMod val="75000"/>
                    <a:lumOff val="25000"/>
                  </a:schemeClr>
                </a:solidFill>
                <a:latin typeface="微软雅黑" panose="020B0503020204020204" charset="-122"/>
                <a:ea typeface="微软雅黑" panose="020B0503020204020204" charset="-122"/>
                <a:sym typeface="+mn-ea"/>
              </a:rPr>
              <a:t>A   0.2MPa</a:t>
            </a:r>
            <a:r>
              <a:rPr lang="zh-CN" altLang="en-US" b="1">
                <a:solidFill>
                  <a:schemeClr val="tx1">
                    <a:lumMod val="75000"/>
                    <a:lumOff val="25000"/>
                  </a:schemeClr>
                </a:solidFill>
                <a:latin typeface="微软雅黑" panose="020B0503020204020204" charset="-122"/>
                <a:ea typeface="微软雅黑" panose="020B0503020204020204" charset="-122"/>
                <a:sym typeface="+mn-ea"/>
              </a:rPr>
              <a:t>＜</a:t>
            </a:r>
            <a:r>
              <a:rPr lang="en-US" altLang="zh-CN" b="1">
                <a:solidFill>
                  <a:schemeClr val="tx1">
                    <a:lumMod val="75000"/>
                    <a:lumOff val="25000"/>
                  </a:schemeClr>
                </a:solidFill>
                <a:latin typeface="微软雅黑" panose="020B0503020204020204" charset="-122"/>
                <a:ea typeface="微软雅黑" panose="020B0503020204020204" charset="-122"/>
                <a:sym typeface="+mn-ea"/>
              </a:rPr>
              <a:t>P≤0.4MPA</a:t>
            </a:r>
            <a:endParaRPr lang="en-US" altLang="zh-CN" b="1" kern="3000" spc="3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466" name="矩形 13"/>
          <p:cNvSpPr>
            <a:spLocks noChangeArrowheads="1"/>
          </p:cNvSpPr>
          <p:nvPr/>
        </p:nvSpPr>
        <p:spPr bwMode="auto">
          <a:xfrm>
            <a:off x="4688464" y="5157417"/>
            <a:ext cx="6094255"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charset="-122"/>
                <a:ea typeface="微软雅黑" panose="020B0503020204020204" charset="-122"/>
                <a:sym typeface="+mn-ea"/>
              </a:rPr>
              <a:t>高压</a:t>
            </a:r>
            <a:r>
              <a:rPr lang="en-US" altLang="zh-CN" b="1">
                <a:solidFill>
                  <a:schemeClr val="tx1">
                    <a:lumMod val="75000"/>
                    <a:lumOff val="25000"/>
                  </a:schemeClr>
                </a:solidFill>
                <a:latin typeface="微软雅黑" panose="020B0503020204020204" charset="-122"/>
                <a:ea typeface="微软雅黑" panose="020B0503020204020204" charset="-122"/>
                <a:sym typeface="+mn-ea"/>
              </a:rPr>
              <a:t>B    1.6MPa</a:t>
            </a:r>
            <a:r>
              <a:rPr lang="zh-CN" altLang="en-US" b="1">
                <a:solidFill>
                  <a:schemeClr val="tx1">
                    <a:lumMod val="75000"/>
                    <a:lumOff val="25000"/>
                  </a:schemeClr>
                </a:solidFill>
                <a:latin typeface="微软雅黑" panose="020B0503020204020204" charset="-122"/>
                <a:ea typeface="微软雅黑" panose="020B0503020204020204" charset="-122"/>
                <a:sym typeface="+mn-ea"/>
              </a:rPr>
              <a:t>＜</a:t>
            </a:r>
            <a:r>
              <a:rPr lang="en-US" altLang="zh-CN" b="1">
                <a:solidFill>
                  <a:schemeClr val="tx1">
                    <a:lumMod val="75000"/>
                    <a:lumOff val="25000"/>
                  </a:schemeClr>
                </a:solidFill>
                <a:latin typeface="微软雅黑" panose="020B0503020204020204" charset="-122"/>
                <a:ea typeface="微软雅黑" panose="020B0503020204020204" charset="-122"/>
                <a:sym typeface="+mn-ea"/>
              </a:rPr>
              <a:t>P≤2.5MPa              </a:t>
            </a:r>
            <a:endParaRPr lang="en-US" altLang="zh-CN" b="1">
              <a:solidFill>
                <a:schemeClr val="tx1">
                  <a:lumMod val="75000"/>
                  <a:lumOff val="25000"/>
                </a:schemeClr>
              </a:solidFill>
              <a:latin typeface="微软雅黑" panose="020B0503020204020204" charset="-122"/>
              <a:ea typeface="微软雅黑" panose="020B0503020204020204" charset="-122"/>
              <a:sym typeface="+mn-ea"/>
            </a:endParaRPr>
          </a:p>
          <a:p>
            <a:pPr lvl="0" fontAlgn="auto">
              <a:lnSpc>
                <a:spcPts val="2660"/>
              </a:lnSpc>
              <a:buFont typeface="Wingdings" panose="05000000000000000000" pitchFamily="2" charset="2"/>
              <a:buNone/>
            </a:pPr>
            <a:r>
              <a:rPr lang="zh-CN" altLang="en-US" b="1">
                <a:solidFill>
                  <a:schemeClr val="tx1">
                    <a:lumMod val="75000"/>
                    <a:lumOff val="25000"/>
                  </a:schemeClr>
                </a:solidFill>
                <a:latin typeface="微软雅黑" panose="020B0503020204020204" charset="-122"/>
                <a:ea typeface="微软雅黑" panose="020B0503020204020204" charset="-122"/>
                <a:sym typeface="+mn-ea"/>
              </a:rPr>
              <a:t>高压</a:t>
            </a:r>
            <a:r>
              <a:rPr lang="en-US" altLang="zh-CN" b="1">
                <a:solidFill>
                  <a:schemeClr val="tx1">
                    <a:lumMod val="75000"/>
                    <a:lumOff val="25000"/>
                  </a:schemeClr>
                </a:solidFill>
                <a:latin typeface="微软雅黑" panose="020B0503020204020204" charset="-122"/>
                <a:ea typeface="微软雅黑" panose="020B0503020204020204" charset="-122"/>
                <a:sym typeface="+mn-ea"/>
              </a:rPr>
              <a:t>A    2.5MPa</a:t>
            </a:r>
            <a:r>
              <a:rPr lang="zh-CN" altLang="en-US" b="1">
                <a:solidFill>
                  <a:schemeClr val="tx1">
                    <a:lumMod val="75000"/>
                    <a:lumOff val="25000"/>
                  </a:schemeClr>
                </a:solidFill>
                <a:latin typeface="微软雅黑" panose="020B0503020204020204" charset="-122"/>
                <a:ea typeface="微软雅黑" panose="020B0503020204020204" charset="-122"/>
                <a:sym typeface="+mn-ea"/>
              </a:rPr>
              <a:t>＜</a:t>
            </a:r>
            <a:r>
              <a:rPr lang="en-US" altLang="zh-CN" b="1">
                <a:solidFill>
                  <a:schemeClr val="tx1">
                    <a:lumMod val="75000"/>
                    <a:lumOff val="25000"/>
                  </a:schemeClr>
                </a:solidFill>
                <a:latin typeface="微软雅黑" panose="020B0503020204020204" charset="-122"/>
                <a:ea typeface="微软雅黑" panose="020B0503020204020204" charset="-122"/>
                <a:sym typeface="+mn-ea"/>
              </a:rPr>
              <a:t>P≤4.0MPa</a:t>
            </a:r>
            <a:endParaRPr lang="en-US" altLang="zh-CN" b="1" kern="3000" spc="3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467" name="文本框 14"/>
          <p:cNvSpPr txBox="1">
            <a:spLocks noChangeArrowheads="1"/>
          </p:cNvSpPr>
          <p:nvPr/>
        </p:nvSpPr>
        <p:spPr bwMode="auto">
          <a:xfrm>
            <a:off x="1016635" y="2030730"/>
            <a:ext cx="170624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低压燃气管道</a:t>
            </a:r>
            <a:endParaRPr lang="zh-CN" altLang="en-US" sz="1800" b="1" dirty="0">
              <a:solidFill>
                <a:schemeClr val="tx1">
                  <a:lumMod val="75000"/>
                  <a:lumOff val="25000"/>
                </a:schemeClr>
              </a:solidFill>
              <a:sym typeface="+mn-ea"/>
            </a:endParaRPr>
          </a:p>
        </p:txBody>
      </p:sp>
      <p:sp>
        <p:nvSpPr>
          <p:cNvPr id="19468" name="文本框 15"/>
          <p:cNvSpPr txBox="1">
            <a:spLocks noChangeArrowheads="1"/>
          </p:cNvSpPr>
          <p:nvPr/>
        </p:nvSpPr>
        <p:spPr bwMode="auto">
          <a:xfrm>
            <a:off x="1016635" y="5481320"/>
            <a:ext cx="181102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高压燃气管道</a:t>
            </a:r>
            <a:endParaRPr lang="zh-CN" altLang="en-US" sz="1800" b="1">
              <a:solidFill>
                <a:schemeClr val="tx1">
                  <a:lumMod val="75000"/>
                  <a:lumOff val="25000"/>
                </a:schemeClr>
              </a:solidFill>
              <a:sym typeface="+mn-ea"/>
            </a:endParaRPr>
          </a:p>
        </p:txBody>
      </p:sp>
      <p:sp>
        <p:nvSpPr>
          <p:cNvPr id="19469" name="文本框 16"/>
          <p:cNvSpPr txBox="1">
            <a:spLocks noChangeArrowheads="1"/>
          </p:cNvSpPr>
          <p:nvPr/>
        </p:nvSpPr>
        <p:spPr bwMode="auto">
          <a:xfrm>
            <a:off x="1016635" y="3173095"/>
            <a:ext cx="16795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中压燃气管道</a:t>
            </a:r>
            <a:endParaRPr lang="zh-CN" altLang="en-US" sz="1800" b="1">
              <a:solidFill>
                <a:schemeClr val="tx1">
                  <a:lumMod val="75000"/>
                  <a:lumOff val="25000"/>
                </a:schemeClr>
              </a:solidFill>
              <a:sym typeface="+mn-ea"/>
            </a:endParaRPr>
          </a:p>
        </p:txBody>
      </p:sp>
      <p:sp>
        <p:nvSpPr>
          <p:cNvPr id="19470" name="文本框 17"/>
          <p:cNvSpPr txBox="1">
            <a:spLocks noChangeArrowheads="1"/>
          </p:cNvSpPr>
          <p:nvPr/>
        </p:nvSpPr>
        <p:spPr bwMode="auto">
          <a:xfrm>
            <a:off x="1016635" y="4337050"/>
            <a:ext cx="182118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solidFill>
                  <a:schemeClr val="tx1">
                    <a:lumMod val="75000"/>
                    <a:lumOff val="25000"/>
                  </a:schemeClr>
                </a:solidFill>
                <a:sym typeface="+mn-ea"/>
              </a:rPr>
              <a:t>次高压燃气管道</a:t>
            </a:r>
            <a:endParaRPr lang="zh-CN" altLang="en-US" sz="1800" b="1">
              <a:solidFill>
                <a:schemeClr val="tx1">
                  <a:lumMod val="75000"/>
                  <a:lumOff val="25000"/>
                </a:schemeClr>
              </a:solidFill>
              <a:sym typeface="+mn-ea"/>
            </a:endParaRPr>
          </a:p>
        </p:txBody>
      </p:sp>
      <p:grpSp>
        <p:nvGrpSpPr>
          <p:cNvPr id="3" name="组合 2"/>
          <p:cNvGrpSpPr/>
          <p:nvPr/>
        </p:nvGrpSpPr>
        <p:grpSpPr>
          <a:xfrm>
            <a:off x="3498474" y="1867046"/>
            <a:ext cx="806552" cy="4153838"/>
            <a:chOff x="3497273" y="1866801"/>
            <a:chExt cx="806678" cy="4154487"/>
          </a:xfrm>
        </p:grpSpPr>
        <p:grpSp>
          <p:nvGrpSpPr>
            <p:cNvPr id="19471" name="组合 18"/>
            <p:cNvGrpSpPr/>
            <p:nvPr/>
          </p:nvGrpSpPr>
          <p:grpSpPr bwMode="auto">
            <a:xfrm>
              <a:off x="3531900" y="1866801"/>
              <a:ext cx="703170" cy="4154487"/>
              <a:chOff x="3575935" y="1476938"/>
              <a:chExt cx="702066" cy="4154412"/>
            </a:xfrm>
          </p:grpSpPr>
          <p:sp>
            <p:nvSpPr>
              <p:cNvPr id="20" name="矩形 19"/>
              <p:cNvSpPr/>
              <p:nvPr/>
            </p:nvSpPr>
            <p:spPr>
              <a:xfrm>
                <a:off x="3884971" y="1730933"/>
                <a:ext cx="83995" cy="3684520"/>
              </a:xfrm>
              <a:prstGeom prst="rect">
                <a:avLst/>
              </a:prstGeom>
              <a:solidFill>
                <a:sysClr val="windowText" lastClr="000000">
                  <a:lumMod val="50000"/>
                  <a:lumOff val="50000"/>
                </a:sysClr>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charset="-122"/>
                </a:endParaRPr>
              </a:p>
            </p:txBody>
          </p:sp>
          <p:grpSp>
            <p:nvGrpSpPr>
              <p:cNvPr id="19477" name="组合 20"/>
              <p:cNvGrpSpPr/>
              <p:nvPr/>
            </p:nvGrpSpPr>
            <p:grpSpPr bwMode="auto">
              <a:xfrm>
                <a:off x="3575935" y="1476938"/>
                <a:ext cx="702066" cy="4154412"/>
                <a:chOff x="3575935" y="2082245"/>
                <a:chExt cx="702066" cy="4154412"/>
              </a:xfrm>
            </p:grpSpPr>
            <p:sp>
              <p:nvSpPr>
                <p:cNvPr id="22" name="椭圆 21"/>
                <p:cNvSpPr/>
                <p:nvPr/>
              </p:nvSpPr>
              <p:spPr>
                <a:xfrm>
                  <a:off x="3575935" y="2082245"/>
                  <a:ext cx="702066" cy="701662"/>
                </a:xfrm>
                <a:prstGeom prst="ellipse">
                  <a:avLst/>
                </a:prstGeom>
                <a:solidFill>
                  <a:srgbClr val="FFC001"/>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charset="-122"/>
                  </a:endParaRPr>
                </a:p>
              </p:txBody>
            </p:sp>
            <p:sp>
              <p:nvSpPr>
                <p:cNvPr id="23" name="椭圆 22"/>
                <p:cNvSpPr/>
                <p:nvPr/>
              </p:nvSpPr>
              <p:spPr>
                <a:xfrm>
                  <a:off x="3575935" y="3269674"/>
                  <a:ext cx="702066" cy="703249"/>
                </a:xfrm>
                <a:prstGeom prst="ellipse">
                  <a:avLst/>
                </a:prstGeom>
                <a:solidFill>
                  <a:schemeClr val="tx1">
                    <a:lumMod val="65000"/>
                    <a:lumOff val="35000"/>
                  </a:schemeClr>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charset="-122"/>
                  </a:endParaRPr>
                </a:p>
              </p:txBody>
            </p:sp>
            <p:sp>
              <p:nvSpPr>
                <p:cNvPr id="24" name="椭圆 23"/>
                <p:cNvSpPr/>
                <p:nvPr/>
              </p:nvSpPr>
              <p:spPr>
                <a:xfrm>
                  <a:off x="3575935" y="4403128"/>
                  <a:ext cx="702066" cy="701662"/>
                </a:xfrm>
                <a:prstGeom prst="ellipse">
                  <a:avLst/>
                </a:prstGeom>
                <a:solidFill>
                  <a:srgbClr val="FFC001"/>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charset="-122"/>
                  </a:endParaRPr>
                </a:p>
              </p:txBody>
            </p:sp>
            <p:sp>
              <p:nvSpPr>
                <p:cNvPr id="25" name="椭圆 24"/>
                <p:cNvSpPr/>
                <p:nvPr/>
              </p:nvSpPr>
              <p:spPr>
                <a:xfrm>
                  <a:off x="3575935" y="5534995"/>
                  <a:ext cx="702066" cy="701662"/>
                </a:xfrm>
                <a:prstGeom prst="ellipse">
                  <a:avLst/>
                </a:prstGeom>
                <a:solidFill>
                  <a:srgbClr val="3A3A3A"/>
                </a:solidFill>
                <a:ln>
                  <a:noFill/>
                </a:ln>
              </p:spPr>
              <p:style>
                <a:lnRef idx="2">
                  <a:srgbClr val="035CA0">
                    <a:shade val="50000"/>
                  </a:srgbClr>
                </a:lnRef>
                <a:fillRef idx="1">
                  <a:srgbClr val="035CA0"/>
                </a:fillRef>
                <a:effectRef idx="0">
                  <a:srgbClr val="035CA0"/>
                </a:effectRef>
                <a:fontRef idx="minor">
                  <a:sysClr val="window" lastClr="FFFFFF"/>
                </a:fontRef>
              </p:style>
              <p:txBody>
                <a:bodyPr anchor="ctr"/>
                <a:lstStyle/>
                <a:p>
                  <a:pPr algn="ctr">
                    <a:defRPr/>
                  </a:pPr>
                  <a:endParaRPr lang="zh-CN" altLang="en-US">
                    <a:cs typeface="微软雅黑" panose="020B0503020204020204" charset="-122"/>
                  </a:endParaRPr>
                </a:p>
              </p:txBody>
            </p:sp>
          </p:grpSp>
        </p:grpSp>
        <p:sp>
          <p:nvSpPr>
            <p:cNvPr id="19472" name="文本框 25"/>
            <p:cNvSpPr txBox="1">
              <a:spLocks noChangeArrowheads="1"/>
            </p:cNvSpPr>
            <p:nvPr/>
          </p:nvSpPr>
          <p:spPr bwMode="auto">
            <a:xfrm>
              <a:off x="3497273" y="2025551"/>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charset="-122"/>
                  <a:ea typeface="微软雅黑" panose="020B0503020204020204" charset="-122"/>
                  <a:cs typeface="微软雅黑" panose="020B0503020204020204" charset="-122"/>
                </a:rPr>
                <a:t>1</a:t>
              </a:r>
              <a:endParaRPr lang="en-US" altLang="zh-CN" b="1" dirty="0">
                <a:solidFill>
                  <a:sysClr val="window" lastClr="FFFFFF"/>
                </a:solidFill>
                <a:latin typeface="微软雅黑" panose="020B0503020204020204" charset="-122"/>
                <a:ea typeface="微软雅黑" panose="020B0503020204020204" charset="-122"/>
                <a:cs typeface="微软雅黑" panose="020B0503020204020204" charset="-122"/>
              </a:endParaRPr>
            </a:p>
          </p:txBody>
        </p:sp>
        <p:sp>
          <p:nvSpPr>
            <p:cNvPr id="19473" name="文本框 26"/>
            <p:cNvSpPr txBox="1">
              <a:spLocks noChangeArrowheads="1"/>
            </p:cNvSpPr>
            <p:nvPr/>
          </p:nvSpPr>
          <p:spPr bwMode="auto">
            <a:xfrm>
              <a:off x="3509344" y="3251100"/>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charset="-122"/>
                  <a:ea typeface="微软雅黑" panose="020B0503020204020204" charset="-122"/>
                  <a:cs typeface="微软雅黑" panose="020B0503020204020204" charset="-122"/>
                </a:rPr>
                <a:t>2</a:t>
              </a:r>
              <a:endParaRPr lang="en-US" altLang="zh-CN" b="1" dirty="0">
                <a:solidFill>
                  <a:sysClr val="window" lastClr="FFFFFF"/>
                </a:solidFill>
                <a:latin typeface="微软雅黑" panose="020B0503020204020204" charset="-122"/>
                <a:ea typeface="微软雅黑" panose="020B0503020204020204" charset="-122"/>
                <a:cs typeface="微软雅黑" panose="020B0503020204020204" charset="-122"/>
              </a:endParaRPr>
            </a:p>
          </p:txBody>
        </p:sp>
        <p:sp>
          <p:nvSpPr>
            <p:cNvPr id="19474" name="文本框 27"/>
            <p:cNvSpPr txBox="1">
              <a:spLocks noChangeArrowheads="1"/>
            </p:cNvSpPr>
            <p:nvPr/>
          </p:nvSpPr>
          <p:spPr bwMode="auto">
            <a:xfrm>
              <a:off x="3506170" y="5481538"/>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charset="-122"/>
                  <a:ea typeface="微软雅黑" panose="020B0503020204020204" charset="-122"/>
                  <a:cs typeface="微软雅黑" panose="020B0503020204020204" charset="-122"/>
                </a:rPr>
                <a:t>4</a:t>
              </a:r>
              <a:endParaRPr lang="en-US" altLang="zh-CN" b="1" dirty="0">
                <a:solidFill>
                  <a:sysClr val="window" lastClr="FFFFFF"/>
                </a:solidFill>
                <a:latin typeface="微软雅黑" panose="020B0503020204020204" charset="-122"/>
                <a:ea typeface="微软雅黑" panose="020B0503020204020204" charset="-122"/>
                <a:cs typeface="微软雅黑" panose="020B0503020204020204" charset="-122"/>
              </a:endParaRPr>
            </a:p>
          </p:txBody>
        </p:sp>
        <p:sp>
          <p:nvSpPr>
            <p:cNvPr id="19475" name="文本框 28"/>
            <p:cNvSpPr txBox="1">
              <a:spLocks noChangeArrowheads="1"/>
            </p:cNvSpPr>
            <p:nvPr/>
          </p:nvSpPr>
          <p:spPr bwMode="auto">
            <a:xfrm>
              <a:off x="3535701" y="4365526"/>
              <a:ext cx="768250" cy="36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gn="ctr" eaLnBrk="1" hangingPunct="1"/>
              <a:r>
                <a:rPr lang="en-US" altLang="zh-CN" b="1" dirty="0">
                  <a:solidFill>
                    <a:sysClr val="window" lastClr="FFFFFF"/>
                  </a:solidFill>
                  <a:latin typeface="微软雅黑" panose="020B0503020204020204" charset="-122"/>
                  <a:ea typeface="微软雅黑" panose="020B0503020204020204" charset="-122"/>
                  <a:cs typeface="微软雅黑" panose="020B0503020204020204" charset="-122"/>
                </a:rPr>
                <a:t>3</a:t>
              </a:r>
              <a:endParaRPr lang="en-US" altLang="zh-CN" b="1" dirty="0">
                <a:solidFill>
                  <a:sysClr val="window" lastClr="FFFFFF"/>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2257-11101GP2079"/>
          <p:cNvPicPr>
            <a:picLocks noChangeAspect="1"/>
          </p:cNvPicPr>
          <p:nvPr/>
        </p:nvPicPr>
        <p:blipFill>
          <a:blip r:embed="rId1"/>
          <a:stretch>
            <a:fillRect/>
          </a:stretch>
        </p:blipFill>
        <p:spPr>
          <a:xfrm>
            <a:off x="531813" y="1105535"/>
            <a:ext cx="2137027" cy="3204024"/>
          </a:xfrm>
          <a:prstGeom prst="rect">
            <a:avLst/>
          </a:prstGeom>
        </p:spPr>
      </p:pic>
      <p:sp>
        <p:nvSpPr>
          <p:cNvPr id="26" name="矩形 25"/>
          <p:cNvSpPr/>
          <p:nvPr/>
        </p:nvSpPr>
        <p:spPr>
          <a:xfrm flipV="1">
            <a:off x="1748" y="4240201"/>
            <a:ext cx="12188508" cy="69713"/>
          </a:xfrm>
          <a:prstGeom prst="rect">
            <a:avLst/>
          </a:prstGeom>
          <a:solidFill>
            <a:sysClr val="window" lastClr="FFFFFF">
              <a:lumMod val="65000"/>
            </a:sysClr>
          </a:solidFill>
          <a:ln w="12700" cap="flat" cmpd="sng" algn="ctr">
            <a:noFill/>
            <a:prstDash val="solid"/>
            <a:miter lim="800000"/>
          </a:ln>
          <a:effectLst/>
        </p:spPr>
        <p:txBody>
          <a:bodyPr lIns="115761" tIns="57880" rIns="115761" bIns="57880" anchor="ctr"/>
          <a:lstStyle/>
          <a:p>
            <a:pPr algn="ctr">
              <a:defRPr/>
            </a:pPr>
            <a:endParaRPr lang="zh-CN" altLang="en-US"/>
          </a:p>
        </p:txBody>
      </p:sp>
      <p:sp>
        <p:nvSpPr>
          <p:cNvPr id="27" name="椭圆 26"/>
          <p:cNvSpPr/>
          <p:nvPr/>
        </p:nvSpPr>
        <p:spPr>
          <a:xfrm>
            <a:off x="2583005"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28" name="椭圆 27"/>
          <p:cNvSpPr/>
          <p:nvPr/>
        </p:nvSpPr>
        <p:spPr>
          <a:xfrm>
            <a:off x="4242289"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0" name="椭圆 29"/>
          <p:cNvSpPr/>
          <p:nvPr/>
        </p:nvSpPr>
        <p:spPr>
          <a:xfrm>
            <a:off x="5899788"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1" name="椭圆 30"/>
          <p:cNvSpPr/>
          <p:nvPr/>
        </p:nvSpPr>
        <p:spPr>
          <a:xfrm>
            <a:off x="7557287" y="3850529"/>
            <a:ext cx="780525"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2" name="椭圆 31"/>
          <p:cNvSpPr/>
          <p:nvPr/>
        </p:nvSpPr>
        <p:spPr>
          <a:xfrm>
            <a:off x="9216572" y="3850529"/>
            <a:ext cx="778738" cy="779348"/>
          </a:xfrm>
          <a:prstGeom prst="ellipse">
            <a:avLst/>
          </a:prstGeom>
          <a:solidFill>
            <a:srgbClr val="FFFFFF"/>
          </a:solidFill>
          <a:ln w="6350" cap="flat" cmpd="sng" algn="ctr">
            <a:solidFill>
              <a:sysClr val="window" lastClr="FFFFFF">
                <a:lumMod val="75000"/>
              </a:sysClr>
            </a:solidFill>
            <a:prstDash val="solid"/>
            <a:miter lim="800000"/>
          </a:ln>
          <a:effectLst/>
        </p:spPr>
        <p:txBody>
          <a:bodyPr lIns="102899" tIns="51449" rIns="102899" bIns="51449" anchor="ctr"/>
          <a:lstStyle/>
          <a:p>
            <a:pPr algn="ctr">
              <a:defRPr/>
            </a:pPr>
            <a:endParaRPr lang="zh-CN" altLang="en-US" dirty="0">
              <a:latin typeface="Bebas" pitchFamily="2" charset="0"/>
            </a:endParaRPr>
          </a:p>
        </p:txBody>
      </p:sp>
      <p:sp>
        <p:nvSpPr>
          <p:cNvPr id="33" name="椭圆 32"/>
          <p:cNvSpPr/>
          <p:nvPr/>
        </p:nvSpPr>
        <p:spPr>
          <a:xfrm>
            <a:off x="2668738"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1</a:t>
            </a:r>
            <a:endParaRPr lang="en-US" altLang="zh-CN" b="1" dirty="0">
              <a:solidFill>
                <a:sysClr val="window" lastClr="FFFFFF"/>
              </a:solidFill>
              <a:latin typeface="Bebas" pitchFamily="2" charset="0"/>
            </a:endParaRPr>
          </a:p>
        </p:txBody>
      </p:sp>
      <p:sp>
        <p:nvSpPr>
          <p:cNvPr id="34" name="椭圆 33"/>
          <p:cNvSpPr/>
          <p:nvPr/>
        </p:nvSpPr>
        <p:spPr>
          <a:xfrm>
            <a:off x="4328022" y="3936328"/>
            <a:ext cx="607273" cy="607749"/>
          </a:xfrm>
          <a:prstGeom prst="ellipse">
            <a:avLst/>
          </a:prstGeom>
          <a:solidFill>
            <a:srgbClr val="FFC001"/>
          </a:solidFill>
          <a:ln w="12700" cap="flat" cmpd="sng" algn="ctr">
            <a:noFill/>
            <a:prstDash val="solid"/>
            <a:miter lim="800000"/>
          </a:ln>
          <a:effectLst/>
        </p:spPr>
        <p:txBody>
          <a:bodyPr rtlCol="0" anchor="ctr"/>
          <a:lstStyle/>
          <a:p>
            <a:pPr algn="ctr"/>
            <a:r>
              <a:rPr lang="en-US" altLang="zh-CN" b="1" dirty="0">
                <a:solidFill>
                  <a:sysClr val="window" lastClr="FFFFFF"/>
                </a:solidFill>
                <a:latin typeface="Bebas" pitchFamily="2" charset="0"/>
              </a:rPr>
              <a:t>2</a:t>
            </a:r>
            <a:endParaRPr lang="en-US" altLang="zh-CN" b="1" dirty="0">
              <a:solidFill>
                <a:sysClr val="window" lastClr="FFFFFF"/>
              </a:solidFill>
              <a:latin typeface="Bebas" pitchFamily="2" charset="0"/>
            </a:endParaRPr>
          </a:p>
        </p:txBody>
      </p:sp>
      <p:sp>
        <p:nvSpPr>
          <p:cNvPr id="35" name="椭圆 34"/>
          <p:cNvSpPr/>
          <p:nvPr/>
        </p:nvSpPr>
        <p:spPr>
          <a:xfrm>
            <a:off x="5983735" y="3936328"/>
            <a:ext cx="607273" cy="607749"/>
          </a:xfrm>
          <a:prstGeom prst="ellipse">
            <a:avLst/>
          </a:prstGeom>
          <a:solidFill>
            <a:srgbClr val="FFC001"/>
          </a:solidFill>
          <a:ln w="12700" cap="flat" cmpd="sng" algn="ctr">
            <a:noFill/>
            <a:prstDash val="solid"/>
            <a:miter lim="800000"/>
          </a:ln>
          <a:effectLst/>
        </p:spPr>
        <p:txBody>
          <a:bodyPr rtlCol="0" anchor="ctr"/>
          <a:lstStyle/>
          <a:p>
            <a:pPr algn="ctr"/>
            <a:r>
              <a:rPr lang="en-US" altLang="zh-CN" b="1" dirty="0">
                <a:solidFill>
                  <a:sysClr val="window" lastClr="FFFFFF"/>
                </a:solidFill>
                <a:latin typeface="Bebas" pitchFamily="2" charset="0"/>
              </a:rPr>
              <a:t>3</a:t>
            </a:r>
            <a:endParaRPr lang="en-US" altLang="zh-CN" b="1" dirty="0">
              <a:solidFill>
                <a:sysClr val="window" lastClr="FFFFFF"/>
              </a:solidFill>
              <a:latin typeface="Bebas" pitchFamily="2" charset="0"/>
            </a:endParaRPr>
          </a:p>
        </p:txBody>
      </p:sp>
      <p:sp>
        <p:nvSpPr>
          <p:cNvPr id="36" name="椭圆 35"/>
          <p:cNvSpPr/>
          <p:nvPr/>
        </p:nvSpPr>
        <p:spPr>
          <a:xfrm>
            <a:off x="7641234"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4</a:t>
            </a:r>
            <a:endParaRPr lang="en-US" altLang="zh-CN" b="1" dirty="0">
              <a:solidFill>
                <a:sysClr val="window" lastClr="FFFFFF"/>
              </a:solidFill>
              <a:latin typeface="Bebas" pitchFamily="2" charset="0"/>
            </a:endParaRPr>
          </a:p>
        </p:txBody>
      </p:sp>
      <p:sp>
        <p:nvSpPr>
          <p:cNvPr id="37" name="椭圆 36"/>
          <p:cNvSpPr/>
          <p:nvPr/>
        </p:nvSpPr>
        <p:spPr>
          <a:xfrm>
            <a:off x="9300518" y="3936328"/>
            <a:ext cx="607273" cy="607749"/>
          </a:xfrm>
          <a:prstGeom prst="ellipse">
            <a:avLst/>
          </a:prstGeom>
          <a:solidFill>
            <a:srgbClr val="FFC001"/>
          </a:solidFill>
          <a:ln w="12700" cap="flat" cmpd="sng" algn="ctr">
            <a:noFill/>
            <a:prstDash val="solid"/>
            <a:miter lim="800000"/>
          </a:ln>
          <a:effectLst/>
        </p:spPr>
        <p:txBody>
          <a:bodyPr lIns="102899" tIns="51449" rIns="102899" bIns="51449" rtlCol="0" anchor="ctr"/>
          <a:lstStyle/>
          <a:p>
            <a:pPr algn="ctr"/>
            <a:r>
              <a:rPr lang="en-US" altLang="zh-CN" b="1" dirty="0">
                <a:solidFill>
                  <a:sysClr val="window" lastClr="FFFFFF"/>
                </a:solidFill>
                <a:latin typeface="Bebas" pitchFamily="2" charset="0"/>
              </a:rPr>
              <a:t>5</a:t>
            </a:r>
            <a:endParaRPr lang="en-US" altLang="zh-CN" b="1" dirty="0">
              <a:solidFill>
                <a:sysClr val="window" lastClr="FFFFFF"/>
              </a:solidFill>
              <a:latin typeface="Bebas" pitchFamily="2" charset="0"/>
            </a:endParaRPr>
          </a:p>
        </p:txBody>
      </p:sp>
      <p:sp>
        <p:nvSpPr>
          <p:cNvPr id="38" name="任意多边形 37"/>
          <p:cNvSpPr/>
          <p:nvPr/>
        </p:nvSpPr>
        <p:spPr>
          <a:xfrm flipH="1" flipV="1">
            <a:off x="3297445" y="4558377"/>
            <a:ext cx="376866"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39" name="矩形 24"/>
          <p:cNvSpPr>
            <a:spLocks noChangeArrowheads="1"/>
          </p:cNvSpPr>
          <p:nvPr/>
        </p:nvSpPr>
        <p:spPr bwMode="auto">
          <a:xfrm>
            <a:off x="299720" y="5013325"/>
            <a:ext cx="3374390" cy="107188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管道与设备、阀门进行法兰连接前，应检查法兰密封面及密封垫片，不得有影响密封性能的划痕、凹陷、斑点等缺陷</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0" name="任意多边形 39"/>
          <p:cNvSpPr/>
          <p:nvPr/>
        </p:nvSpPr>
        <p:spPr>
          <a:xfrm flipH="1" flipV="1">
            <a:off x="6562433" y="4558377"/>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1" name="任意多边形 40"/>
          <p:cNvSpPr/>
          <p:nvPr/>
        </p:nvSpPr>
        <p:spPr>
          <a:xfrm flipH="1" flipV="1">
            <a:off x="9954231" y="4558377"/>
            <a:ext cx="376867"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2" name="任意多边形 41"/>
          <p:cNvSpPr/>
          <p:nvPr/>
        </p:nvSpPr>
        <p:spPr>
          <a:xfrm>
            <a:off x="4102975" y="2173858"/>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3" name="任意多边形 42"/>
          <p:cNvSpPr/>
          <p:nvPr/>
        </p:nvSpPr>
        <p:spPr>
          <a:xfrm>
            <a:off x="7369748" y="2173858"/>
            <a:ext cx="375080" cy="163377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cap="flat" cmpd="sng" algn="ctr">
            <a:solidFill>
              <a:sysClr val="window" lastClr="FFFFFF">
                <a:lumMod val="65000"/>
              </a:sysClr>
            </a:solidFill>
            <a:prstDash val="solid"/>
            <a:miter lim="800000"/>
          </a:ln>
          <a:effectLst/>
        </p:spPr>
        <p:txBody>
          <a:bodyPr lIns="102899" tIns="51449" rIns="102899" bIns="51449" anchor="ctr"/>
          <a:lstStyle/>
          <a:p>
            <a:pPr algn="ctr">
              <a:defRPr/>
            </a:pPr>
            <a:endParaRPr lang="zh-CN" altLang="en-US"/>
          </a:p>
        </p:txBody>
      </p:sp>
      <p:sp>
        <p:nvSpPr>
          <p:cNvPr id="44" name="矩形 30"/>
          <p:cNvSpPr>
            <a:spLocks noChangeArrowheads="1"/>
          </p:cNvSpPr>
          <p:nvPr/>
        </p:nvSpPr>
        <p:spPr bwMode="auto">
          <a:xfrm>
            <a:off x="4135120" y="2175510"/>
            <a:ext cx="3148965" cy="107188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法兰连接应与管道同心，法兰螺孔应对正，管道与设备、阀门的法兰端面应平行，不得用螺栓强力对口</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5" name="矩形 31"/>
          <p:cNvSpPr>
            <a:spLocks noChangeArrowheads="1"/>
          </p:cNvSpPr>
          <p:nvPr/>
        </p:nvSpPr>
        <p:spPr bwMode="auto">
          <a:xfrm>
            <a:off x="3839528" y="5013325"/>
            <a:ext cx="3098165" cy="425450"/>
          </a:xfrm>
          <a:prstGeom prst="rect">
            <a:avLst/>
          </a:prstGeom>
          <a:noFill/>
          <a:ln w="9525">
            <a:noFill/>
            <a:miter lim="800000"/>
          </a:ln>
        </p:spPr>
        <p:txBody>
          <a:bodyPr wrap="square" lIns="102899" tIns="51449" rIns="102899" bIns="51449">
            <a:spAutoFit/>
          </a:bodyPr>
          <a:lstStyle/>
          <a:p>
            <a:pPr lvl="0" indent="0" defTabSz="914400" fontAlgn="auto">
              <a:lnSpc>
                <a:spcPct val="150000"/>
              </a:lnSpc>
              <a:buFont typeface="Wingdings" panose="05000000000000000000" charset="0"/>
              <a:buNone/>
              <a:tabLst>
                <a:tab pos="38100" algn="l"/>
                <a:tab pos="254000" algn="l"/>
                <a:tab pos="330200" algn="l"/>
              </a:tabLst>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阀门应在关闭状态下安装</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6" name="矩形 32"/>
          <p:cNvSpPr>
            <a:spLocks noChangeArrowheads="1"/>
          </p:cNvSpPr>
          <p:nvPr/>
        </p:nvSpPr>
        <p:spPr bwMode="auto">
          <a:xfrm>
            <a:off x="7487920" y="2175510"/>
            <a:ext cx="3505200" cy="1071880"/>
          </a:xfrm>
          <a:prstGeom prst="rect">
            <a:avLst/>
          </a:prstGeom>
          <a:noFill/>
          <a:ln w="9525">
            <a:noFill/>
            <a:miter lim="800000"/>
          </a:ln>
        </p:spPr>
        <p:txBody>
          <a:bodyPr wrap="square" lIns="102899" tIns="51449" rIns="102899" bIns="51449">
            <a:spAutoFit/>
          </a:bodyPr>
          <a:lstStyle/>
          <a:p>
            <a:pPr indent="0">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应使用同一规格螺栓，安装方向应一致，螺栓的紧固应对称均匀，螺栓紧固后宜与螺母齐平，涂上机油或黄油，以防锈蚀</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7" name="矩形 33"/>
          <p:cNvSpPr>
            <a:spLocks noChangeArrowheads="1"/>
          </p:cNvSpPr>
          <p:nvPr/>
        </p:nvSpPr>
        <p:spPr bwMode="auto">
          <a:xfrm>
            <a:off x="7047865" y="5013325"/>
            <a:ext cx="3212465" cy="1395095"/>
          </a:xfrm>
          <a:prstGeom prst="rect">
            <a:avLst/>
          </a:prstGeom>
          <a:noFill/>
          <a:ln w="9525">
            <a:noFill/>
            <a:miter lim="800000"/>
          </a:ln>
        </p:spPr>
        <p:txBody>
          <a:bodyPr wrap="square" lIns="102899" tIns="51449" rIns="102899" bIns="51449">
            <a:spAutoFit/>
          </a:bodyPr>
          <a:lstStyle/>
          <a:p>
            <a:pPr indent="0">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法兰垫片尺寸应与法兰密封面相符，垫片安装必须放在中心位置，严禁放偏；法兰垫片宜采用耐油石棉橡胶垫片或聚四氟乙烯垫片</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8" name="文本框 47"/>
          <p:cNvSpPr txBox="1"/>
          <p:nvPr/>
        </p:nvSpPr>
        <p:spPr>
          <a:xfrm>
            <a:off x="708343" y="1993265"/>
            <a:ext cx="1506855" cy="737235"/>
          </a:xfrm>
          <a:prstGeom prst="rect">
            <a:avLst/>
          </a:prstGeom>
          <a:noFill/>
        </p:spPr>
        <p:txBody>
          <a:bodyPr wrap="square" rtlCol="0" anchor="t">
            <a:spAutoFit/>
          </a:bodyPr>
          <a:lstStyle/>
          <a:p>
            <a:pPr algn="ctr" fontAlgn="auto">
              <a:lnSpc>
                <a:spcPct val="150000"/>
              </a:lnSpc>
            </a:pPr>
            <a:r>
              <a:rPr lang="zh-CN" altLang="zh-CN" sz="1400" b="1" dirty="0">
                <a:solidFill>
                  <a:srgbClr val="FFC001"/>
                </a:solidFill>
                <a:latin typeface="微软雅黑" panose="020B0503020204020204" charset="-122"/>
                <a:ea typeface="微软雅黑" panose="020B0503020204020204" charset="-122"/>
                <a:sym typeface="+mn-ea"/>
              </a:rPr>
              <a:t>管道、设备法兰连接</a:t>
            </a:r>
            <a:endParaRPr lang="zh-CN" altLang="zh-CN" sz="1400" b="1" dirty="0">
              <a:solidFill>
                <a:srgbClr val="FFC001"/>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Scale>
                                      <p:cBhvr>
                                        <p:cTn id="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
                                        </p:tgtEl>
                                        <p:attrNameLst>
                                          <p:attrName>ppt_x</p:attrName>
                                          <p:attrName>ppt_y</p:attrName>
                                        </p:attrNameLst>
                                      </p:cBhvr>
                                    </p:animMotion>
                                    <p:animEffect transition="in" filter="fade">
                                      <p:cBhvr>
                                        <p:cTn id="9" dur="1000"/>
                                        <p:tgtEl>
                                          <p:spTgt spid="2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Scale>
                                      <p:cBhvr>
                                        <p:cTn id="12"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8"/>
                                        </p:tgtEl>
                                        <p:attrNameLst>
                                          <p:attrName>ppt_x</p:attrName>
                                          <p:attrName>ppt_y</p:attrName>
                                        </p:attrNameLst>
                                      </p:cBhvr>
                                    </p:animMotion>
                                    <p:animEffect transition="in" filter="fade">
                                      <p:cBhvr>
                                        <p:cTn id="14" dur="1000"/>
                                        <p:tgtEl>
                                          <p:spTgt spid="4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2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4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6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8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3" presetClass="entr" presetSubtype="288"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strVal val="4/3*#ppt_w"/>
                                          </p:val>
                                        </p:tav>
                                        <p:tav tm="100000">
                                          <p:val>
                                            <p:strVal val="#ppt_w"/>
                                          </p:val>
                                        </p:tav>
                                      </p:tavLst>
                                    </p:anim>
                                    <p:anim calcmode="lin" valueType="num">
                                      <p:cBhvr>
                                        <p:cTn id="44" dur="500" fill="hold"/>
                                        <p:tgtEl>
                                          <p:spTgt spid="33"/>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20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strVal val="4/3*#ppt_w"/>
                                          </p:val>
                                        </p:tav>
                                        <p:tav tm="100000">
                                          <p:val>
                                            <p:strVal val="#ppt_w"/>
                                          </p:val>
                                        </p:tav>
                                      </p:tavLst>
                                    </p:anim>
                                    <p:anim calcmode="lin" valueType="num">
                                      <p:cBhvr>
                                        <p:cTn id="48" dur="500" fill="hold"/>
                                        <p:tgtEl>
                                          <p:spTgt spid="34"/>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40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strVal val="4/3*#ppt_w"/>
                                          </p:val>
                                        </p:tav>
                                        <p:tav tm="100000">
                                          <p:val>
                                            <p:strVal val="#ppt_w"/>
                                          </p:val>
                                        </p:tav>
                                      </p:tavLst>
                                    </p:anim>
                                    <p:anim calcmode="lin" valueType="num">
                                      <p:cBhvr>
                                        <p:cTn id="52" dur="500" fill="hold"/>
                                        <p:tgtEl>
                                          <p:spTgt spid="35"/>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6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strVal val="4/3*#ppt_w"/>
                                          </p:val>
                                        </p:tav>
                                        <p:tav tm="100000">
                                          <p:val>
                                            <p:strVal val="#ppt_w"/>
                                          </p:val>
                                        </p:tav>
                                      </p:tavLst>
                                    </p:anim>
                                    <p:anim calcmode="lin" valueType="num">
                                      <p:cBhvr>
                                        <p:cTn id="56" dur="500" fill="hold"/>
                                        <p:tgtEl>
                                          <p:spTgt spid="36"/>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80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strVal val="4/3*#ppt_w"/>
                                          </p:val>
                                        </p:tav>
                                        <p:tav tm="100000">
                                          <p:val>
                                            <p:strVal val="#ppt_w"/>
                                          </p:val>
                                        </p:tav>
                                      </p:tavLst>
                                    </p:anim>
                                    <p:anim calcmode="lin" valueType="num">
                                      <p:cBhvr>
                                        <p:cTn id="60" dur="500" fill="hold"/>
                                        <p:tgtEl>
                                          <p:spTgt spid="37"/>
                                        </p:tgtEl>
                                        <p:attrNameLst>
                                          <p:attrName>ppt_h</p:attrName>
                                        </p:attrNameLst>
                                      </p:cBhvr>
                                      <p:tavLst>
                                        <p:tav tm="0">
                                          <p:val>
                                            <p:strVal val="4/3*#ppt_h"/>
                                          </p:val>
                                        </p:tav>
                                        <p:tav tm="100000">
                                          <p:val>
                                            <p:strVal val="#ppt_h"/>
                                          </p:val>
                                        </p:tav>
                                      </p:tavLst>
                                    </p:anim>
                                  </p:childTnLst>
                                </p:cTn>
                              </p:par>
                            </p:childTnLst>
                          </p:cTn>
                        </p:par>
                        <p:par>
                          <p:cTn id="61" fill="hold">
                            <p:stCondLst>
                              <p:cond delay="2500"/>
                            </p:stCondLst>
                            <p:childTnLst>
                              <p:par>
                                <p:cTn id="62" presetID="22" presetClass="entr" presetSubtype="1"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500"/>
                                        <p:tgtEl>
                                          <p:spTgt spid="3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down)">
                                      <p:cBhvr>
                                        <p:cTn id="73" dur="500"/>
                                        <p:tgtEl>
                                          <p:spTgt spid="43"/>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up)">
                                      <p:cBhvr>
                                        <p:cTn id="76" dur="500"/>
                                        <p:tgtEl>
                                          <p:spTgt spid="41"/>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left)">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p:bldP spid="40" grpId="0" bldLvl="0" animBg="1"/>
      <p:bldP spid="41" grpId="0" bldLvl="0" animBg="1"/>
      <p:bldP spid="42" grpId="0" bldLvl="0" animBg="1"/>
      <p:bldP spid="43" grpId="0" bldLvl="0" animBg="1"/>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直接连接符 75"/>
          <p:cNvCxnSpPr>
            <a:endCxn id="65" idx="45"/>
          </p:cNvCxnSpPr>
          <p:nvPr/>
        </p:nvCxnSpPr>
        <p:spPr>
          <a:xfrm flipH="1">
            <a:off x="1177248" y="1638825"/>
            <a:ext cx="2578" cy="1269993"/>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cxnSp>
        <p:nvCxnSpPr>
          <p:cNvPr id="81" name="直接连接符 80"/>
          <p:cNvCxnSpPr>
            <a:endCxn id="64" idx="42"/>
          </p:cNvCxnSpPr>
          <p:nvPr/>
        </p:nvCxnSpPr>
        <p:spPr>
          <a:xfrm>
            <a:off x="1179825" y="3257272"/>
            <a:ext cx="3921" cy="959996"/>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cxnSp>
        <p:nvCxnSpPr>
          <p:cNvPr id="83" name="直接连接符 82"/>
          <p:cNvCxnSpPr>
            <a:endCxn id="66" idx="232"/>
          </p:cNvCxnSpPr>
          <p:nvPr/>
        </p:nvCxnSpPr>
        <p:spPr>
          <a:xfrm>
            <a:off x="1179825" y="4650547"/>
            <a:ext cx="3671" cy="781101"/>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grpSp>
        <p:nvGrpSpPr>
          <p:cNvPr id="89" name="组合 88"/>
          <p:cNvGrpSpPr/>
          <p:nvPr/>
        </p:nvGrpSpPr>
        <p:grpSpPr>
          <a:xfrm>
            <a:off x="990659" y="1173937"/>
            <a:ext cx="6738620" cy="506730"/>
            <a:chOff x="725416" y="872688"/>
            <a:chExt cx="5077166" cy="381792"/>
          </a:xfrm>
        </p:grpSpPr>
        <p:sp>
          <p:nvSpPr>
            <p:cNvPr id="62" name="world_52349"/>
            <p:cNvSpPr>
              <a:spLocks noChangeAspect="1"/>
            </p:cNvSpPr>
            <p:nvPr/>
          </p:nvSpPr>
          <p:spPr bwMode="auto">
            <a:xfrm>
              <a:off x="725416" y="932986"/>
              <a:ext cx="290584" cy="29013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1409" h="600489">
                  <a:moveTo>
                    <a:pt x="63148" y="143225"/>
                  </a:moveTo>
                  <a:lnTo>
                    <a:pt x="41620" y="160426"/>
                  </a:lnTo>
                  <a:lnTo>
                    <a:pt x="58843" y="171894"/>
                  </a:lnTo>
                  <a:lnTo>
                    <a:pt x="91853" y="171894"/>
                  </a:lnTo>
                  <a:lnTo>
                    <a:pt x="142085" y="163293"/>
                  </a:lnTo>
                  <a:lnTo>
                    <a:pt x="173659" y="214896"/>
                  </a:lnTo>
                  <a:lnTo>
                    <a:pt x="173659" y="262200"/>
                  </a:lnTo>
                  <a:lnTo>
                    <a:pt x="216715" y="320970"/>
                  </a:lnTo>
                  <a:lnTo>
                    <a:pt x="223891" y="320970"/>
                  </a:lnTo>
                  <a:lnTo>
                    <a:pt x="223891" y="299469"/>
                  </a:lnTo>
                  <a:lnTo>
                    <a:pt x="241113" y="335305"/>
                  </a:lnTo>
                  <a:lnTo>
                    <a:pt x="291345" y="345339"/>
                  </a:lnTo>
                  <a:lnTo>
                    <a:pt x="312873" y="368273"/>
                  </a:lnTo>
                  <a:lnTo>
                    <a:pt x="332966" y="374007"/>
                  </a:lnTo>
                  <a:lnTo>
                    <a:pt x="312873" y="417010"/>
                  </a:lnTo>
                  <a:lnTo>
                    <a:pt x="335836" y="457146"/>
                  </a:lnTo>
                  <a:cubicBezTo>
                    <a:pt x="335836" y="457146"/>
                    <a:pt x="348753" y="503016"/>
                    <a:pt x="348753" y="505883"/>
                  </a:cubicBezTo>
                  <a:cubicBezTo>
                    <a:pt x="348753" y="507316"/>
                    <a:pt x="335836" y="561786"/>
                    <a:pt x="335836" y="561786"/>
                  </a:cubicBezTo>
                  <a:lnTo>
                    <a:pt x="338707" y="597622"/>
                  </a:lnTo>
                  <a:cubicBezTo>
                    <a:pt x="325790" y="599056"/>
                    <a:pt x="312873" y="600489"/>
                    <a:pt x="299957" y="600489"/>
                  </a:cubicBezTo>
                  <a:cubicBezTo>
                    <a:pt x="134909" y="600489"/>
                    <a:pt x="0" y="465747"/>
                    <a:pt x="0" y="299469"/>
                  </a:cubicBezTo>
                  <a:cubicBezTo>
                    <a:pt x="0" y="244998"/>
                    <a:pt x="15787" y="193395"/>
                    <a:pt x="41620" y="148959"/>
                  </a:cubicBezTo>
                  <a:close/>
                  <a:moveTo>
                    <a:pt x="367486" y="60233"/>
                  </a:moveTo>
                  <a:lnTo>
                    <a:pt x="394753" y="65966"/>
                  </a:lnTo>
                  <a:lnTo>
                    <a:pt x="419150" y="87465"/>
                  </a:lnTo>
                  <a:lnTo>
                    <a:pt x="426326" y="106098"/>
                  </a:lnTo>
                  <a:lnTo>
                    <a:pt x="432066" y="124731"/>
                  </a:lnTo>
                  <a:lnTo>
                    <a:pt x="469379" y="159130"/>
                  </a:lnTo>
                  <a:lnTo>
                    <a:pt x="479425" y="161996"/>
                  </a:lnTo>
                  <a:lnTo>
                    <a:pt x="493776" y="140497"/>
                  </a:lnTo>
                  <a:lnTo>
                    <a:pt x="541135" y="136197"/>
                  </a:lnTo>
                  <a:lnTo>
                    <a:pt x="549745" y="133331"/>
                  </a:lnTo>
                  <a:cubicBezTo>
                    <a:pt x="582753" y="180629"/>
                    <a:pt x="601409" y="237961"/>
                    <a:pt x="601409" y="299592"/>
                  </a:cubicBezTo>
                  <a:cubicBezTo>
                    <a:pt x="601409" y="441488"/>
                    <a:pt x="503822" y="560451"/>
                    <a:pt x="371791" y="591983"/>
                  </a:cubicBezTo>
                  <a:lnTo>
                    <a:pt x="376097" y="571917"/>
                  </a:lnTo>
                  <a:lnTo>
                    <a:pt x="427761" y="537518"/>
                  </a:lnTo>
                  <a:lnTo>
                    <a:pt x="442112" y="500253"/>
                  </a:lnTo>
                  <a:lnTo>
                    <a:pt x="477990" y="484486"/>
                  </a:lnTo>
                  <a:lnTo>
                    <a:pt x="510997" y="419988"/>
                  </a:lnTo>
                  <a:lnTo>
                    <a:pt x="459333" y="388456"/>
                  </a:lnTo>
                  <a:lnTo>
                    <a:pt x="432066" y="358357"/>
                  </a:lnTo>
                  <a:lnTo>
                    <a:pt x="416280" y="356924"/>
                  </a:lnTo>
                  <a:lnTo>
                    <a:pt x="384707" y="348324"/>
                  </a:lnTo>
                  <a:lnTo>
                    <a:pt x="356005" y="344024"/>
                  </a:lnTo>
                  <a:lnTo>
                    <a:pt x="333043" y="349757"/>
                  </a:lnTo>
                  <a:lnTo>
                    <a:pt x="317257" y="333991"/>
                  </a:lnTo>
                  <a:lnTo>
                    <a:pt x="302906" y="329691"/>
                  </a:lnTo>
                  <a:lnTo>
                    <a:pt x="304341" y="306759"/>
                  </a:lnTo>
                  <a:lnTo>
                    <a:pt x="285684" y="308192"/>
                  </a:lnTo>
                  <a:lnTo>
                    <a:pt x="275639" y="319658"/>
                  </a:lnTo>
                  <a:lnTo>
                    <a:pt x="269898" y="295292"/>
                  </a:lnTo>
                  <a:lnTo>
                    <a:pt x="294295" y="283826"/>
                  </a:lnTo>
                  <a:lnTo>
                    <a:pt x="317257" y="295292"/>
                  </a:lnTo>
                  <a:lnTo>
                    <a:pt x="330173" y="295292"/>
                  </a:lnTo>
                  <a:lnTo>
                    <a:pt x="335913" y="276660"/>
                  </a:lnTo>
                  <a:lnTo>
                    <a:pt x="371791" y="233661"/>
                  </a:lnTo>
                  <a:lnTo>
                    <a:pt x="420585" y="207862"/>
                  </a:lnTo>
                  <a:lnTo>
                    <a:pt x="449287" y="212162"/>
                  </a:lnTo>
                  <a:lnTo>
                    <a:pt x="452158" y="197829"/>
                  </a:lnTo>
                  <a:lnTo>
                    <a:pt x="416280" y="160563"/>
                  </a:lnTo>
                  <a:lnTo>
                    <a:pt x="403364" y="134764"/>
                  </a:lnTo>
                  <a:lnTo>
                    <a:pt x="383272" y="134764"/>
                  </a:lnTo>
                  <a:lnTo>
                    <a:pt x="371791" y="127598"/>
                  </a:lnTo>
                  <a:lnTo>
                    <a:pt x="344524" y="123298"/>
                  </a:lnTo>
                  <a:lnTo>
                    <a:pt x="338784" y="154830"/>
                  </a:lnTo>
                  <a:lnTo>
                    <a:pt x="307211" y="147664"/>
                  </a:lnTo>
                  <a:lnTo>
                    <a:pt x="304341" y="129031"/>
                  </a:lnTo>
                  <a:lnTo>
                    <a:pt x="328738" y="123298"/>
                  </a:lnTo>
                  <a:lnTo>
                    <a:pt x="337349" y="87465"/>
                  </a:lnTo>
                  <a:lnTo>
                    <a:pt x="361745" y="97498"/>
                  </a:lnTo>
                  <a:lnTo>
                    <a:pt x="361745" y="113265"/>
                  </a:lnTo>
                  <a:lnTo>
                    <a:pt x="380402" y="120431"/>
                  </a:lnTo>
                  <a:lnTo>
                    <a:pt x="391883" y="124731"/>
                  </a:lnTo>
                  <a:lnTo>
                    <a:pt x="407669" y="116131"/>
                  </a:lnTo>
                  <a:lnTo>
                    <a:pt x="393318" y="100365"/>
                  </a:lnTo>
                  <a:lnTo>
                    <a:pt x="366051" y="73133"/>
                  </a:lnTo>
                  <a:close/>
                  <a:moveTo>
                    <a:pt x="222541" y="32978"/>
                  </a:moveTo>
                  <a:cubicBezTo>
                    <a:pt x="222541" y="35846"/>
                    <a:pt x="202448" y="48750"/>
                    <a:pt x="202448" y="48750"/>
                  </a:cubicBezTo>
                  <a:lnTo>
                    <a:pt x="222541" y="60221"/>
                  </a:lnTo>
                  <a:lnTo>
                    <a:pt x="262728" y="48750"/>
                  </a:lnTo>
                  <a:lnTo>
                    <a:pt x="254117" y="32978"/>
                  </a:lnTo>
                  <a:lnTo>
                    <a:pt x="235458" y="37280"/>
                  </a:lnTo>
                  <a:close/>
                  <a:moveTo>
                    <a:pt x="344537" y="12904"/>
                  </a:moveTo>
                  <a:lnTo>
                    <a:pt x="312962" y="30110"/>
                  </a:lnTo>
                  <a:lnTo>
                    <a:pt x="295739" y="40147"/>
                  </a:lnTo>
                  <a:lnTo>
                    <a:pt x="308656" y="48750"/>
                  </a:lnTo>
                  <a:lnTo>
                    <a:pt x="335926" y="45883"/>
                  </a:lnTo>
                  <a:lnTo>
                    <a:pt x="363196" y="24375"/>
                  </a:lnTo>
                  <a:close/>
                  <a:moveTo>
                    <a:pt x="300045" y="0"/>
                  </a:moveTo>
                  <a:cubicBezTo>
                    <a:pt x="345973" y="0"/>
                    <a:pt x="390465" y="10037"/>
                    <a:pt x="429217" y="28677"/>
                  </a:cubicBezTo>
                  <a:lnTo>
                    <a:pt x="417735" y="30110"/>
                  </a:lnTo>
                  <a:lnTo>
                    <a:pt x="389030" y="25809"/>
                  </a:lnTo>
                  <a:lnTo>
                    <a:pt x="367501" y="40147"/>
                  </a:lnTo>
                  <a:lnTo>
                    <a:pt x="353149" y="55919"/>
                  </a:lnTo>
                  <a:lnTo>
                    <a:pt x="298609" y="61655"/>
                  </a:lnTo>
                  <a:lnTo>
                    <a:pt x="277081" y="57353"/>
                  </a:lnTo>
                  <a:lnTo>
                    <a:pt x="261293" y="81728"/>
                  </a:lnTo>
                  <a:lnTo>
                    <a:pt x="218235" y="84596"/>
                  </a:lnTo>
                  <a:lnTo>
                    <a:pt x="189530" y="75993"/>
                  </a:lnTo>
                  <a:lnTo>
                    <a:pt x="165131" y="88897"/>
                  </a:lnTo>
                  <a:lnTo>
                    <a:pt x="112027" y="97500"/>
                  </a:lnTo>
                  <a:lnTo>
                    <a:pt x="68969" y="108971"/>
                  </a:lnTo>
                  <a:cubicBezTo>
                    <a:pt x="123509" y="43015"/>
                    <a:pt x="206753" y="0"/>
                    <a:pt x="300045" y="0"/>
                  </a:cubicBezTo>
                  <a:close/>
                </a:path>
              </a:pathLst>
            </a:custGeom>
            <a:solidFill>
              <a:sysClr val="window" lastClr="FFFFFF">
                <a:lumMod val="50000"/>
              </a:sysClr>
            </a:solidFill>
            <a:ln>
              <a:noFill/>
            </a:ln>
          </p:spPr>
        </p:sp>
        <p:sp>
          <p:nvSpPr>
            <p:cNvPr id="67" name="矩形 66"/>
            <p:cNvSpPr/>
            <p:nvPr/>
          </p:nvSpPr>
          <p:spPr>
            <a:xfrm>
              <a:off x="1136871" y="872688"/>
              <a:ext cx="4665711" cy="381792"/>
            </a:xfrm>
            <a:prstGeom prst="rect">
              <a:avLst/>
            </a:prstGeom>
          </p:spPr>
          <p:txBody>
            <a:bodyPr wrap="square">
              <a:spAutoFit/>
            </a:bodyPr>
            <a:lstStyle/>
            <a:p>
              <a:pPr indent="0" algn="l" fontAlgn="auto">
                <a:lnSpc>
                  <a:spcPct val="150000"/>
                </a:lnSpc>
                <a:buFont typeface="Wingdings" panose="05000000000000000000" pitchFamily="2" charset="2"/>
                <a:buNone/>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管道与设备、阀门螺纹连接应同心，不得用管接头强力对口</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88" name="组合 87"/>
          <p:cNvGrpSpPr/>
          <p:nvPr/>
        </p:nvGrpSpPr>
        <p:grpSpPr>
          <a:xfrm>
            <a:off x="991296" y="2589109"/>
            <a:ext cx="6730366" cy="922020"/>
            <a:chOff x="725895" y="1938941"/>
            <a:chExt cx="5070948" cy="694690"/>
          </a:xfrm>
        </p:grpSpPr>
        <p:sp>
          <p:nvSpPr>
            <p:cNvPr id="65" name="user_150795"/>
            <p:cNvSpPr>
              <a:spLocks noChangeAspect="1"/>
            </p:cNvSpPr>
            <p:nvPr/>
          </p:nvSpPr>
          <p:spPr bwMode="auto">
            <a:xfrm>
              <a:off x="725895" y="2134275"/>
              <a:ext cx="289626" cy="290584"/>
            </a:xfrm>
            <a:custGeom>
              <a:avLst/>
              <a:gdLst>
                <a:gd name="connsiteX0" fmla="*/ 366463 w 602382"/>
                <a:gd name="connsiteY0" fmla="*/ 522972 h 604373"/>
                <a:gd name="connsiteX1" fmla="*/ 353547 w 602382"/>
                <a:gd name="connsiteY1" fmla="*/ 571329 h 604373"/>
                <a:gd name="connsiteX2" fmla="*/ 401175 w 602382"/>
                <a:gd name="connsiteY2" fmla="*/ 557628 h 604373"/>
                <a:gd name="connsiteX3" fmla="*/ 486744 w 602382"/>
                <a:gd name="connsiteY3" fmla="*/ 392407 h 604373"/>
                <a:gd name="connsiteX4" fmla="*/ 376150 w 602382"/>
                <a:gd name="connsiteY4" fmla="*/ 502823 h 604373"/>
                <a:gd name="connsiteX5" fmla="*/ 422164 w 602382"/>
                <a:gd name="connsiteY5" fmla="*/ 547956 h 604373"/>
                <a:gd name="connsiteX6" fmla="*/ 531950 w 602382"/>
                <a:gd name="connsiteY6" fmla="*/ 438346 h 604373"/>
                <a:gd name="connsiteX7" fmla="*/ 531950 w 602382"/>
                <a:gd name="connsiteY7" fmla="*/ 347273 h 604373"/>
                <a:gd name="connsiteX8" fmla="*/ 502082 w 602382"/>
                <a:gd name="connsiteY8" fmla="*/ 377094 h 604373"/>
                <a:gd name="connsiteX9" fmla="*/ 547288 w 602382"/>
                <a:gd name="connsiteY9" fmla="*/ 423033 h 604373"/>
                <a:gd name="connsiteX10" fmla="*/ 577964 w 602382"/>
                <a:gd name="connsiteY10" fmla="*/ 392407 h 604373"/>
                <a:gd name="connsiteX11" fmla="*/ 577964 w 602382"/>
                <a:gd name="connsiteY11" fmla="*/ 377900 h 604373"/>
                <a:gd name="connsiteX12" fmla="*/ 547288 w 602382"/>
                <a:gd name="connsiteY12" fmla="*/ 347273 h 604373"/>
                <a:gd name="connsiteX13" fmla="*/ 531950 w 602382"/>
                <a:gd name="connsiteY13" fmla="*/ 347273 h 604373"/>
                <a:gd name="connsiteX14" fmla="*/ 540023 w 602382"/>
                <a:gd name="connsiteY14" fmla="*/ 322893 h 604373"/>
                <a:gd name="connsiteX15" fmla="*/ 562626 w 602382"/>
                <a:gd name="connsiteY15" fmla="*/ 331960 h 604373"/>
                <a:gd name="connsiteX16" fmla="*/ 593301 w 602382"/>
                <a:gd name="connsiteY16" fmla="*/ 362587 h 604373"/>
                <a:gd name="connsiteX17" fmla="*/ 593301 w 602382"/>
                <a:gd name="connsiteY17" fmla="*/ 407720 h 604373"/>
                <a:gd name="connsiteX18" fmla="*/ 427814 w 602382"/>
                <a:gd name="connsiteY18" fmla="*/ 572941 h 604373"/>
                <a:gd name="connsiteX19" fmla="*/ 343860 w 602382"/>
                <a:gd name="connsiteY19" fmla="*/ 595507 h 604373"/>
                <a:gd name="connsiteX20" fmla="*/ 338209 w 602382"/>
                <a:gd name="connsiteY20" fmla="*/ 601149 h 604373"/>
                <a:gd name="connsiteX21" fmla="*/ 330944 w 602382"/>
                <a:gd name="connsiteY21" fmla="*/ 604373 h 604373"/>
                <a:gd name="connsiteX22" fmla="*/ 322872 w 602382"/>
                <a:gd name="connsiteY22" fmla="*/ 601149 h 604373"/>
                <a:gd name="connsiteX23" fmla="*/ 322872 w 602382"/>
                <a:gd name="connsiteY23" fmla="*/ 586642 h 604373"/>
                <a:gd name="connsiteX24" fmla="*/ 328522 w 602382"/>
                <a:gd name="connsiteY24" fmla="*/ 581000 h 604373"/>
                <a:gd name="connsiteX25" fmla="*/ 351125 w 602382"/>
                <a:gd name="connsiteY25" fmla="*/ 497181 h 604373"/>
                <a:gd name="connsiteX26" fmla="*/ 517420 w 602382"/>
                <a:gd name="connsiteY26" fmla="*/ 331960 h 604373"/>
                <a:gd name="connsiteX27" fmla="*/ 540023 w 602382"/>
                <a:gd name="connsiteY27" fmla="*/ 322893 h 604373"/>
                <a:gd name="connsiteX28" fmla="*/ 295435 w 602382"/>
                <a:gd name="connsiteY28" fmla="*/ 0 h 604373"/>
                <a:gd name="connsiteX29" fmla="*/ 591677 w 602382"/>
                <a:gd name="connsiteY29" fmla="*/ 295723 h 604373"/>
                <a:gd name="connsiteX30" fmla="*/ 590870 w 602382"/>
                <a:gd name="connsiteY30" fmla="*/ 315062 h 604373"/>
                <a:gd name="connsiteX31" fmla="*/ 585220 w 602382"/>
                <a:gd name="connsiteY31" fmla="*/ 308615 h 604373"/>
                <a:gd name="connsiteX32" fmla="*/ 569883 w 602382"/>
                <a:gd name="connsiteY32" fmla="*/ 297334 h 604373"/>
                <a:gd name="connsiteX33" fmla="*/ 569883 w 602382"/>
                <a:gd name="connsiteY33" fmla="*/ 295723 h 604373"/>
                <a:gd name="connsiteX34" fmla="*/ 295435 w 602382"/>
                <a:gd name="connsiteY34" fmla="*/ 21756 h 604373"/>
                <a:gd name="connsiteX35" fmla="*/ 20987 w 602382"/>
                <a:gd name="connsiteY35" fmla="*/ 295723 h 604373"/>
                <a:gd name="connsiteX36" fmla="*/ 108972 w 602382"/>
                <a:gd name="connsiteY36" fmla="*/ 495557 h 604373"/>
                <a:gd name="connsiteX37" fmla="*/ 129152 w 602382"/>
                <a:gd name="connsiteY37" fmla="*/ 481053 h 604373"/>
                <a:gd name="connsiteX38" fmla="*/ 228438 w 602382"/>
                <a:gd name="connsiteY38" fmla="*/ 438347 h 604373"/>
                <a:gd name="connsiteX39" fmla="*/ 233281 w 602382"/>
                <a:gd name="connsiteY39" fmla="*/ 429483 h 604373"/>
                <a:gd name="connsiteX40" fmla="*/ 167898 w 602382"/>
                <a:gd name="connsiteY40" fmla="*/ 429483 h 604373"/>
                <a:gd name="connsiteX41" fmla="*/ 119466 w 602382"/>
                <a:gd name="connsiteY41" fmla="*/ 418202 h 604373"/>
                <a:gd name="connsiteX42" fmla="*/ 101707 w 602382"/>
                <a:gd name="connsiteY42" fmla="*/ 401281 h 604373"/>
                <a:gd name="connsiteX43" fmla="*/ 106551 w 602382"/>
                <a:gd name="connsiteY43" fmla="*/ 381136 h 604373"/>
                <a:gd name="connsiteX44" fmla="*/ 169512 w 602382"/>
                <a:gd name="connsiteY44" fmla="*/ 216756 h 604373"/>
                <a:gd name="connsiteX45" fmla="*/ 291399 w 602382"/>
                <a:gd name="connsiteY45" fmla="*/ 95083 h 604373"/>
                <a:gd name="connsiteX46" fmla="*/ 409250 w 602382"/>
                <a:gd name="connsiteY46" fmla="*/ 170021 h 604373"/>
                <a:gd name="connsiteX47" fmla="*/ 422165 w 602382"/>
                <a:gd name="connsiteY47" fmla="*/ 228843 h 604373"/>
                <a:gd name="connsiteX48" fmla="*/ 456875 w 602382"/>
                <a:gd name="connsiteY48" fmla="*/ 345682 h 604373"/>
                <a:gd name="connsiteX49" fmla="*/ 372926 w 602382"/>
                <a:gd name="connsiteY49" fmla="*/ 429483 h 604373"/>
                <a:gd name="connsiteX50" fmla="*/ 371312 w 602382"/>
                <a:gd name="connsiteY50" fmla="*/ 431900 h 604373"/>
                <a:gd name="connsiteX51" fmla="*/ 322880 w 602382"/>
                <a:gd name="connsiteY51" fmla="*/ 480248 h 604373"/>
                <a:gd name="connsiteX52" fmla="*/ 292206 w 602382"/>
                <a:gd name="connsiteY52" fmla="*/ 590640 h 604373"/>
                <a:gd name="connsiteX53" fmla="*/ 273641 w 602382"/>
                <a:gd name="connsiteY53" fmla="*/ 589834 h 604373"/>
                <a:gd name="connsiteX54" fmla="*/ 260726 w 602382"/>
                <a:gd name="connsiteY54" fmla="*/ 589028 h 604373"/>
                <a:gd name="connsiteX55" fmla="*/ 249425 w 602382"/>
                <a:gd name="connsiteY55" fmla="*/ 587417 h 604373"/>
                <a:gd name="connsiteX56" fmla="*/ 101707 w 602382"/>
                <a:gd name="connsiteY56" fmla="*/ 519731 h 604373"/>
                <a:gd name="connsiteX57" fmla="*/ 94443 w 602382"/>
                <a:gd name="connsiteY57" fmla="*/ 513285 h 604373"/>
                <a:gd name="connsiteX58" fmla="*/ 95250 w 602382"/>
                <a:gd name="connsiteY58" fmla="*/ 512479 h 604373"/>
                <a:gd name="connsiteX59" fmla="*/ 0 w 602382"/>
                <a:gd name="connsiteY59" fmla="*/ 295723 h 604373"/>
                <a:gd name="connsiteX60" fmla="*/ 295435 w 602382"/>
                <a:gd name="connsiteY60" fmla="*/ 0 h 60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2382" h="604373">
                  <a:moveTo>
                    <a:pt x="366463" y="522972"/>
                  </a:moveTo>
                  <a:lnTo>
                    <a:pt x="353547" y="571329"/>
                  </a:lnTo>
                  <a:lnTo>
                    <a:pt x="401175" y="557628"/>
                  </a:lnTo>
                  <a:close/>
                  <a:moveTo>
                    <a:pt x="486744" y="392407"/>
                  </a:moveTo>
                  <a:lnTo>
                    <a:pt x="376150" y="502823"/>
                  </a:lnTo>
                  <a:lnTo>
                    <a:pt x="422164" y="547956"/>
                  </a:lnTo>
                  <a:lnTo>
                    <a:pt x="531950" y="438346"/>
                  </a:lnTo>
                  <a:close/>
                  <a:moveTo>
                    <a:pt x="531950" y="347273"/>
                  </a:moveTo>
                  <a:lnTo>
                    <a:pt x="502082" y="377094"/>
                  </a:lnTo>
                  <a:lnTo>
                    <a:pt x="547288" y="423033"/>
                  </a:lnTo>
                  <a:lnTo>
                    <a:pt x="577964" y="392407"/>
                  </a:lnTo>
                  <a:cubicBezTo>
                    <a:pt x="582000" y="388377"/>
                    <a:pt x="582000" y="381930"/>
                    <a:pt x="577964" y="377900"/>
                  </a:cubicBezTo>
                  <a:lnTo>
                    <a:pt x="547288" y="347273"/>
                  </a:lnTo>
                  <a:cubicBezTo>
                    <a:pt x="543252" y="343244"/>
                    <a:pt x="535986" y="343244"/>
                    <a:pt x="531950" y="347273"/>
                  </a:cubicBezTo>
                  <a:close/>
                  <a:moveTo>
                    <a:pt x="540023" y="322893"/>
                  </a:moveTo>
                  <a:cubicBezTo>
                    <a:pt x="548297" y="322893"/>
                    <a:pt x="556571" y="325916"/>
                    <a:pt x="562626" y="331960"/>
                  </a:cubicBezTo>
                  <a:lnTo>
                    <a:pt x="593301" y="362587"/>
                  </a:lnTo>
                  <a:cubicBezTo>
                    <a:pt x="605410" y="374676"/>
                    <a:pt x="605410" y="394825"/>
                    <a:pt x="593301" y="407720"/>
                  </a:cubicBezTo>
                  <a:lnTo>
                    <a:pt x="427814" y="572941"/>
                  </a:lnTo>
                  <a:lnTo>
                    <a:pt x="343860" y="595507"/>
                  </a:lnTo>
                  <a:lnTo>
                    <a:pt x="338209" y="601149"/>
                  </a:lnTo>
                  <a:cubicBezTo>
                    <a:pt x="335788" y="603567"/>
                    <a:pt x="333366" y="604373"/>
                    <a:pt x="330944" y="604373"/>
                  </a:cubicBezTo>
                  <a:cubicBezTo>
                    <a:pt x="327715" y="604373"/>
                    <a:pt x="325293" y="603567"/>
                    <a:pt x="322872" y="601149"/>
                  </a:cubicBezTo>
                  <a:cubicBezTo>
                    <a:pt x="318835" y="597119"/>
                    <a:pt x="318835" y="590672"/>
                    <a:pt x="322872" y="586642"/>
                  </a:cubicBezTo>
                  <a:lnTo>
                    <a:pt x="328522" y="581000"/>
                  </a:lnTo>
                  <a:lnTo>
                    <a:pt x="351125" y="497181"/>
                  </a:lnTo>
                  <a:lnTo>
                    <a:pt x="517420" y="331960"/>
                  </a:lnTo>
                  <a:cubicBezTo>
                    <a:pt x="523474" y="325916"/>
                    <a:pt x="531748" y="322893"/>
                    <a:pt x="540023" y="322893"/>
                  </a:cubicBezTo>
                  <a:close/>
                  <a:moveTo>
                    <a:pt x="295435" y="0"/>
                  </a:moveTo>
                  <a:cubicBezTo>
                    <a:pt x="459297" y="0"/>
                    <a:pt x="591677" y="132149"/>
                    <a:pt x="591677" y="295723"/>
                  </a:cubicBezTo>
                  <a:cubicBezTo>
                    <a:pt x="591677" y="302169"/>
                    <a:pt x="591677" y="308615"/>
                    <a:pt x="590870" y="315062"/>
                  </a:cubicBezTo>
                  <a:lnTo>
                    <a:pt x="585220" y="308615"/>
                  </a:lnTo>
                  <a:cubicBezTo>
                    <a:pt x="580376" y="304587"/>
                    <a:pt x="575533" y="300558"/>
                    <a:pt x="569883" y="297334"/>
                  </a:cubicBezTo>
                  <a:cubicBezTo>
                    <a:pt x="569883" y="297334"/>
                    <a:pt x="569883" y="296529"/>
                    <a:pt x="569883" y="295723"/>
                  </a:cubicBezTo>
                  <a:cubicBezTo>
                    <a:pt x="569883" y="144235"/>
                    <a:pt x="447189" y="21756"/>
                    <a:pt x="295435" y="21756"/>
                  </a:cubicBezTo>
                  <a:cubicBezTo>
                    <a:pt x="144489" y="21756"/>
                    <a:pt x="20987" y="144235"/>
                    <a:pt x="20987" y="295723"/>
                  </a:cubicBezTo>
                  <a:cubicBezTo>
                    <a:pt x="20987" y="374690"/>
                    <a:pt x="54890" y="445599"/>
                    <a:pt x="108972" y="495557"/>
                  </a:cubicBezTo>
                  <a:cubicBezTo>
                    <a:pt x="114623" y="489917"/>
                    <a:pt x="121887" y="484276"/>
                    <a:pt x="129152" y="481053"/>
                  </a:cubicBezTo>
                  <a:lnTo>
                    <a:pt x="228438" y="438347"/>
                  </a:lnTo>
                  <a:cubicBezTo>
                    <a:pt x="229245" y="437541"/>
                    <a:pt x="231666" y="433512"/>
                    <a:pt x="233281" y="429483"/>
                  </a:cubicBezTo>
                  <a:lnTo>
                    <a:pt x="167898" y="429483"/>
                  </a:lnTo>
                  <a:cubicBezTo>
                    <a:pt x="166283" y="429483"/>
                    <a:pt x="140453" y="427066"/>
                    <a:pt x="119466" y="418202"/>
                  </a:cubicBezTo>
                  <a:cubicBezTo>
                    <a:pt x="109779" y="414173"/>
                    <a:pt x="104129" y="408533"/>
                    <a:pt x="101707" y="401281"/>
                  </a:cubicBezTo>
                  <a:cubicBezTo>
                    <a:pt x="100093" y="394834"/>
                    <a:pt x="101707" y="387582"/>
                    <a:pt x="106551" y="381136"/>
                  </a:cubicBezTo>
                  <a:cubicBezTo>
                    <a:pt x="125116" y="354545"/>
                    <a:pt x="168705" y="286053"/>
                    <a:pt x="169512" y="216756"/>
                  </a:cubicBezTo>
                  <a:cubicBezTo>
                    <a:pt x="169512" y="215144"/>
                    <a:pt x="173548" y="95888"/>
                    <a:pt x="291399" y="95083"/>
                  </a:cubicBezTo>
                  <a:cubicBezTo>
                    <a:pt x="360818" y="95083"/>
                    <a:pt x="393913" y="136178"/>
                    <a:pt x="409250" y="170021"/>
                  </a:cubicBezTo>
                  <a:cubicBezTo>
                    <a:pt x="416515" y="186136"/>
                    <a:pt x="420551" y="205475"/>
                    <a:pt x="422165" y="228843"/>
                  </a:cubicBezTo>
                  <a:cubicBezTo>
                    <a:pt x="425394" y="271549"/>
                    <a:pt x="440731" y="312644"/>
                    <a:pt x="456875" y="345682"/>
                  </a:cubicBezTo>
                  <a:lnTo>
                    <a:pt x="372926" y="429483"/>
                  </a:lnTo>
                  <a:lnTo>
                    <a:pt x="371312" y="431900"/>
                  </a:lnTo>
                  <a:lnTo>
                    <a:pt x="322880" y="480248"/>
                  </a:lnTo>
                  <a:lnTo>
                    <a:pt x="292206" y="590640"/>
                  </a:lnTo>
                  <a:cubicBezTo>
                    <a:pt x="285749" y="590640"/>
                    <a:pt x="280098" y="590640"/>
                    <a:pt x="273641" y="589834"/>
                  </a:cubicBezTo>
                  <a:cubicBezTo>
                    <a:pt x="269605" y="589834"/>
                    <a:pt x="264762" y="589028"/>
                    <a:pt x="260726" y="589028"/>
                  </a:cubicBezTo>
                  <a:cubicBezTo>
                    <a:pt x="256690" y="588223"/>
                    <a:pt x="253461" y="587417"/>
                    <a:pt x="249425" y="587417"/>
                  </a:cubicBezTo>
                  <a:cubicBezTo>
                    <a:pt x="195342" y="578553"/>
                    <a:pt x="143682" y="555991"/>
                    <a:pt x="101707" y="519731"/>
                  </a:cubicBezTo>
                  <a:lnTo>
                    <a:pt x="94443" y="513285"/>
                  </a:lnTo>
                  <a:lnTo>
                    <a:pt x="95250" y="512479"/>
                  </a:lnTo>
                  <a:cubicBezTo>
                    <a:pt x="36324" y="458491"/>
                    <a:pt x="0" y="381136"/>
                    <a:pt x="0" y="295723"/>
                  </a:cubicBezTo>
                  <a:cubicBezTo>
                    <a:pt x="0" y="132149"/>
                    <a:pt x="132381" y="0"/>
                    <a:pt x="295435" y="0"/>
                  </a:cubicBezTo>
                  <a:close/>
                </a:path>
              </a:pathLst>
            </a:custGeom>
            <a:solidFill>
              <a:sysClr val="window" lastClr="FFFFFF">
                <a:lumMod val="50000"/>
              </a:sysClr>
            </a:solidFill>
            <a:ln>
              <a:noFill/>
            </a:ln>
          </p:spPr>
        </p:sp>
        <p:sp>
          <p:nvSpPr>
            <p:cNvPr id="69" name="矩形 68"/>
            <p:cNvSpPr/>
            <p:nvPr/>
          </p:nvSpPr>
          <p:spPr>
            <a:xfrm>
              <a:off x="1136872" y="1938941"/>
              <a:ext cx="4659971" cy="694690"/>
            </a:xfrm>
            <a:prstGeom prst="rect">
              <a:avLst/>
            </a:prstGeom>
          </p:spPr>
          <p:txBody>
            <a:bodyPr wrap="square">
              <a:spAutoFit/>
            </a:bodyPr>
            <a:lstStyle/>
            <a:p>
              <a:pPr algn="l" defTabSz="2599055" fontAlgn="base">
                <a:lnSpc>
                  <a:spcPct val="150000"/>
                </a:lnSpc>
                <a:spcBef>
                  <a:spcPct val="0"/>
                </a:spcBef>
                <a:spcAft>
                  <a:spcPct val="0"/>
                </a:spcAft>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管道螺纹接头宜采用聚四氟乙烯带做密封材料；拧紧螺纹时，不得将密封材料挤入管内</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86" name="组合 85"/>
          <p:cNvGrpSpPr/>
          <p:nvPr/>
        </p:nvGrpSpPr>
        <p:grpSpPr>
          <a:xfrm>
            <a:off x="1000397" y="4059700"/>
            <a:ext cx="7527924" cy="922020"/>
            <a:chOff x="732753" y="3046946"/>
            <a:chExt cx="5671864" cy="694689"/>
          </a:xfrm>
        </p:grpSpPr>
        <p:sp>
          <p:nvSpPr>
            <p:cNvPr id="64" name="user_150800"/>
            <p:cNvSpPr>
              <a:spLocks noChangeAspect="1"/>
            </p:cNvSpPr>
            <p:nvPr/>
          </p:nvSpPr>
          <p:spPr bwMode="auto">
            <a:xfrm>
              <a:off x="732753" y="3165665"/>
              <a:ext cx="275910" cy="290584"/>
            </a:xfrm>
            <a:custGeom>
              <a:avLst/>
              <a:gdLst>
                <a:gd name="connsiteX0" fmla="*/ 427604 w 556685"/>
                <a:gd name="connsiteY0" fmla="*/ 464932 h 586292"/>
                <a:gd name="connsiteX1" fmla="*/ 374450 w 556685"/>
                <a:gd name="connsiteY1" fmla="*/ 542299 h 586292"/>
                <a:gd name="connsiteX2" fmla="*/ 374450 w 556685"/>
                <a:gd name="connsiteY2" fmla="*/ 566571 h 586292"/>
                <a:gd name="connsiteX3" fmla="*/ 495943 w 556685"/>
                <a:gd name="connsiteY3" fmla="*/ 566571 h 586292"/>
                <a:gd name="connsiteX4" fmla="*/ 495943 w 556685"/>
                <a:gd name="connsiteY4" fmla="*/ 542299 h 586292"/>
                <a:gd name="connsiteX5" fmla="*/ 443549 w 556685"/>
                <a:gd name="connsiteY5" fmla="*/ 464932 h 586292"/>
                <a:gd name="connsiteX6" fmla="*/ 374450 w 556685"/>
                <a:gd name="connsiteY6" fmla="*/ 343571 h 586292"/>
                <a:gd name="connsiteX7" fmla="*/ 374450 w 556685"/>
                <a:gd name="connsiteY7" fmla="*/ 367843 h 586292"/>
                <a:gd name="connsiteX8" fmla="*/ 427604 w 556685"/>
                <a:gd name="connsiteY8" fmla="*/ 445210 h 586292"/>
                <a:gd name="connsiteX9" fmla="*/ 443549 w 556685"/>
                <a:gd name="connsiteY9" fmla="*/ 445210 h 586292"/>
                <a:gd name="connsiteX10" fmla="*/ 495943 w 556685"/>
                <a:gd name="connsiteY10" fmla="*/ 367843 h 586292"/>
                <a:gd name="connsiteX11" fmla="*/ 495943 w 556685"/>
                <a:gd name="connsiteY11" fmla="*/ 343571 h 586292"/>
                <a:gd name="connsiteX12" fmla="*/ 344077 w 556685"/>
                <a:gd name="connsiteY12" fmla="*/ 323850 h 586292"/>
                <a:gd name="connsiteX13" fmla="*/ 354708 w 556685"/>
                <a:gd name="connsiteY13" fmla="*/ 323850 h 586292"/>
                <a:gd name="connsiteX14" fmla="*/ 364579 w 556685"/>
                <a:gd name="connsiteY14" fmla="*/ 323850 h 586292"/>
                <a:gd name="connsiteX15" fmla="*/ 506574 w 556685"/>
                <a:gd name="connsiteY15" fmla="*/ 323850 h 586292"/>
                <a:gd name="connsiteX16" fmla="*/ 516445 w 556685"/>
                <a:gd name="connsiteY16" fmla="*/ 323850 h 586292"/>
                <a:gd name="connsiteX17" fmla="*/ 526316 w 556685"/>
                <a:gd name="connsiteY17" fmla="*/ 323850 h 586292"/>
                <a:gd name="connsiteX18" fmla="*/ 536947 w 556685"/>
                <a:gd name="connsiteY18" fmla="*/ 333711 h 586292"/>
                <a:gd name="connsiteX19" fmla="*/ 526316 w 556685"/>
                <a:gd name="connsiteY19" fmla="*/ 343571 h 586292"/>
                <a:gd name="connsiteX20" fmla="*/ 516445 w 556685"/>
                <a:gd name="connsiteY20" fmla="*/ 343571 h 586292"/>
                <a:gd name="connsiteX21" fmla="*/ 516445 w 556685"/>
                <a:gd name="connsiteY21" fmla="*/ 367843 h 586292"/>
                <a:gd name="connsiteX22" fmla="*/ 467848 w 556685"/>
                <a:gd name="connsiteY22" fmla="*/ 455071 h 586292"/>
                <a:gd name="connsiteX23" fmla="*/ 516445 w 556685"/>
                <a:gd name="connsiteY23" fmla="*/ 542299 h 586292"/>
                <a:gd name="connsiteX24" fmla="*/ 516445 w 556685"/>
                <a:gd name="connsiteY24" fmla="*/ 566571 h 586292"/>
                <a:gd name="connsiteX25" fmla="*/ 526316 w 556685"/>
                <a:gd name="connsiteY25" fmla="*/ 566571 h 586292"/>
                <a:gd name="connsiteX26" fmla="*/ 536947 w 556685"/>
                <a:gd name="connsiteY26" fmla="*/ 576431 h 586292"/>
                <a:gd name="connsiteX27" fmla="*/ 526316 w 556685"/>
                <a:gd name="connsiteY27" fmla="*/ 586292 h 586292"/>
                <a:gd name="connsiteX28" fmla="*/ 516445 w 556685"/>
                <a:gd name="connsiteY28" fmla="*/ 586292 h 586292"/>
                <a:gd name="connsiteX29" fmla="*/ 495943 w 556685"/>
                <a:gd name="connsiteY29" fmla="*/ 586292 h 586292"/>
                <a:gd name="connsiteX30" fmla="*/ 354708 w 556685"/>
                <a:gd name="connsiteY30" fmla="*/ 586292 h 586292"/>
                <a:gd name="connsiteX31" fmla="*/ 344077 w 556685"/>
                <a:gd name="connsiteY31" fmla="*/ 586292 h 586292"/>
                <a:gd name="connsiteX32" fmla="*/ 334206 w 556685"/>
                <a:gd name="connsiteY32" fmla="*/ 576431 h 586292"/>
                <a:gd name="connsiteX33" fmla="*/ 344077 w 556685"/>
                <a:gd name="connsiteY33" fmla="*/ 566571 h 586292"/>
                <a:gd name="connsiteX34" fmla="*/ 354708 w 556685"/>
                <a:gd name="connsiteY34" fmla="*/ 566571 h 586292"/>
                <a:gd name="connsiteX35" fmla="*/ 354708 w 556685"/>
                <a:gd name="connsiteY35" fmla="*/ 542299 h 586292"/>
                <a:gd name="connsiteX36" fmla="*/ 403305 w 556685"/>
                <a:gd name="connsiteY36" fmla="*/ 455071 h 586292"/>
                <a:gd name="connsiteX37" fmla="*/ 354708 w 556685"/>
                <a:gd name="connsiteY37" fmla="*/ 367843 h 586292"/>
                <a:gd name="connsiteX38" fmla="*/ 354708 w 556685"/>
                <a:gd name="connsiteY38" fmla="*/ 343571 h 586292"/>
                <a:gd name="connsiteX39" fmla="*/ 344077 w 556685"/>
                <a:gd name="connsiteY39" fmla="*/ 343571 h 586292"/>
                <a:gd name="connsiteX40" fmla="*/ 334206 w 556685"/>
                <a:gd name="connsiteY40" fmla="*/ 333711 h 586292"/>
                <a:gd name="connsiteX41" fmla="*/ 344077 w 556685"/>
                <a:gd name="connsiteY41" fmla="*/ 323850 h 586292"/>
                <a:gd name="connsiteX42" fmla="*/ 278722 w 556685"/>
                <a:gd name="connsiteY42" fmla="*/ 0 h 586292"/>
                <a:gd name="connsiteX43" fmla="*/ 556685 w 556685"/>
                <a:gd name="connsiteY43" fmla="*/ 278356 h 586292"/>
                <a:gd name="connsiteX44" fmla="*/ 546812 w 556685"/>
                <a:gd name="connsiteY44" fmla="*/ 293525 h 586292"/>
                <a:gd name="connsiteX45" fmla="*/ 536939 w 556685"/>
                <a:gd name="connsiteY45" fmla="*/ 293525 h 586292"/>
                <a:gd name="connsiteX46" fmla="*/ 536939 w 556685"/>
                <a:gd name="connsiteY46" fmla="*/ 278356 h 586292"/>
                <a:gd name="connsiteX47" fmla="*/ 278722 w 556685"/>
                <a:gd name="connsiteY47" fmla="*/ 20479 h 586292"/>
                <a:gd name="connsiteX48" fmla="*/ 20505 w 556685"/>
                <a:gd name="connsiteY48" fmla="*/ 278356 h 586292"/>
                <a:gd name="connsiteX49" fmla="*/ 102527 w 556685"/>
                <a:gd name="connsiteY49" fmla="*/ 466455 h 586292"/>
                <a:gd name="connsiteX50" fmla="*/ 122273 w 556685"/>
                <a:gd name="connsiteY50" fmla="*/ 452803 h 586292"/>
                <a:gd name="connsiteX51" fmla="*/ 214928 w 556685"/>
                <a:gd name="connsiteY51" fmla="*/ 412604 h 586292"/>
                <a:gd name="connsiteX52" fmla="*/ 220244 w 556685"/>
                <a:gd name="connsiteY52" fmla="*/ 404261 h 586292"/>
                <a:gd name="connsiteX53" fmla="*/ 157968 w 556685"/>
                <a:gd name="connsiteY53" fmla="*/ 404261 h 586292"/>
                <a:gd name="connsiteX54" fmla="*/ 112400 w 556685"/>
                <a:gd name="connsiteY54" fmla="*/ 393643 h 586292"/>
                <a:gd name="connsiteX55" fmla="*/ 96452 w 556685"/>
                <a:gd name="connsiteY55" fmla="*/ 377715 h 586292"/>
                <a:gd name="connsiteX56" fmla="*/ 100249 w 556685"/>
                <a:gd name="connsiteY56" fmla="*/ 358753 h 586292"/>
                <a:gd name="connsiteX57" fmla="*/ 159487 w 556685"/>
                <a:gd name="connsiteY57" fmla="*/ 204027 h 586292"/>
                <a:gd name="connsiteX58" fmla="*/ 274925 w 556685"/>
                <a:gd name="connsiteY58" fmla="*/ 89499 h 586292"/>
                <a:gd name="connsiteX59" fmla="*/ 385047 w 556685"/>
                <a:gd name="connsiteY59" fmla="*/ 160036 h 586292"/>
                <a:gd name="connsiteX60" fmla="*/ 397198 w 556685"/>
                <a:gd name="connsiteY60" fmla="*/ 215404 h 586292"/>
                <a:gd name="connsiteX61" fmla="*/ 416185 w 556685"/>
                <a:gd name="connsiteY61" fmla="*/ 293525 h 586292"/>
                <a:gd name="connsiteX62" fmla="*/ 324290 w 556685"/>
                <a:gd name="connsiteY62" fmla="*/ 293525 h 586292"/>
                <a:gd name="connsiteX63" fmla="*/ 324290 w 556685"/>
                <a:gd name="connsiteY63" fmla="*/ 367855 h 586292"/>
                <a:gd name="connsiteX64" fmla="*/ 356947 w 556685"/>
                <a:gd name="connsiteY64" fmla="*/ 455078 h 586292"/>
                <a:gd name="connsiteX65" fmla="*/ 324290 w 556685"/>
                <a:gd name="connsiteY65" fmla="*/ 542302 h 586292"/>
                <a:gd name="connsiteX66" fmla="*/ 324290 w 556685"/>
                <a:gd name="connsiteY66" fmla="*/ 552162 h 586292"/>
                <a:gd name="connsiteX67" fmla="*/ 278722 w 556685"/>
                <a:gd name="connsiteY67" fmla="*/ 555954 h 586292"/>
                <a:gd name="connsiteX68" fmla="*/ 277203 w 556685"/>
                <a:gd name="connsiteY68" fmla="*/ 555954 h 586292"/>
                <a:gd name="connsiteX69" fmla="*/ 274925 w 556685"/>
                <a:gd name="connsiteY69" fmla="*/ 555954 h 586292"/>
                <a:gd name="connsiteX70" fmla="*/ 257457 w 556685"/>
                <a:gd name="connsiteY70" fmla="*/ 555196 h 586292"/>
                <a:gd name="connsiteX71" fmla="*/ 245306 w 556685"/>
                <a:gd name="connsiteY71" fmla="*/ 554437 h 586292"/>
                <a:gd name="connsiteX72" fmla="*/ 234673 w 556685"/>
                <a:gd name="connsiteY72" fmla="*/ 552920 h 586292"/>
                <a:gd name="connsiteX73" fmla="*/ 96452 w 556685"/>
                <a:gd name="connsiteY73" fmla="*/ 489209 h 586292"/>
                <a:gd name="connsiteX74" fmla="*/ 88857 w 556685"/>
                <a:gd name="connsiteY74" fmla="*/ 483141 h 586292"/>
                <a:gd name="connsiteX75" fmla="*/ 89616 w 556685"/>
                <a:gd name="connsiteY75" fmla="*/ 482383 h 586292"/>
                <a:gd name="connsiteX76" fmla="*/ 0 w 556685"/>
                <a:gd name="connsiteY76" fmla="*/ 278356 h 586292"/>
                <a:gd name="connsiteX77" fmla="*/ 278722 w 556685"/>
                <a:gd name="connsiteY77"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6685" h="586292">
                  <a:moveTo>
                    <a:pt x="427604" y="464932"/>
                  </a:moveTo>
                  <a:cubicBezTo>
                    <a:pt x="394952" y="478585"/>
                    <a:pt x="374450" y="508925"/>
                    <a:pt x="374450" y="542299"/>
                  </a:cubicBezTo>
                  <a:lnTo>
                    <a:pt x="374450" y="566571"/>
                  </a:lnTo>
                  <a:lnTo>
                    <a:pt x="495943" y="566571"/>
                  </a:lnTo>
                  <a:lnTo>
                    <a:pt x="495943" y="542299"/>
                  </a:lnTo>
                  <a:cubicBezTo>
                    <a:pt x="495943" y="508925"/>
                    <a:pt x="475441" y="478585"/>
                    <a:pt x="443549" y="464932"/>
                  </a:cubicBezTo>
                  <a:close/>
                  <a:moveTo>
                    <a:pt x="374450" y="343571"/>
                  </a:moveTo>
                  <a:lnTo>
                    <a:pt x="374450" y="367843"/>
                  </a:lnTo>
                  <a:cubicBezTo>
                    <a:pt x="374450" y="401217"/>
                    <a:pt x="394952" y="431557"/>
                    <a:pt x="427604" y="445210"/>
                  </a:cubicBezTo>
                  <a:lnTo>
                    <a:pt x="443549" y="445210"/>
                  </a:lnTo>
                  <a:cubicBezTo>
                    <a:pt x="475441" y="431557"/>
                    <a:pt x="495943" y="401217"/>
                    <a:pt x="495943" y="367843"/>
                  </a:cubicBezTo>
                  <a:lnTo>
                    <a:pt x="495943" y="343571"/>
                  </a:lnTo>
                  <a:close/>
                  <a:moveTo>
                    <a:pt x="344077" y="323850"/>
                  </a:moveTo>
                  <a:lnTo>
                    <a:pt x="354708" y="323850"/>
                  </a:lnTo>
                  <a:lnTo>
                    <a:pt x="364579" y="323850"/>
                  </a:lnTo>
                  <a:lnTo>
                    <a:pt x="506574" y="323850"/>
                  </a:lnTo>
                  <a:lnTo>
                    <a:pt x="516445" y="323850"/>
                  </a:lnTo>
                  <a:lnTo>
                    <a:pt x="526316" y="323850"/>
                  </a:lnTo>
                  <a:cubicBezTo>
                    <a:pt x="532391" y="323850"/>
                    <a:pt x="536947" y="328401"/>
                    <a:pt x="536947" y="333711"/>
                  </a:cubicBezTo>
                  <a:cubicBezTo>
                    <a:pt x="536947" y="339020"/>
                    <a:pt x="532391" y="343571"/>
                    <a:pt x="526316" y="343571"/>
                  </a:cubicBezTo>
                  <a:lnTo>
                    <a:pt x="516445" y="343571"/>
                  </a:lnTo>
                  <a:lnTo>
                    <a:pt x="516445" y="367843"/>
                  </a:lnTo>
                  <a:cubicBezTo>
                    <a:pt x="516445" y="403493"/>
                    <a:pt x="497462" y="436108"/>
                    <a:pt x="467848" y="455071"/>
                  </a:cubicBezTo>
                  <a:cubicBezTo>
                    <a:pt x="497462" y="474034"/>
                    <a:pt x="516445" y="506649"/>
                    <a:pt x="516445" y="542299"/>
                  </a:cubicBezTo>
                  <a:lnTo>
                    <a:pt x="516445" y="566571"/>
                  </a:lnTo>
                  <a:lnTo>
                    <a:pt x="526316" y="566571"/>
                  </a:lnTo>
                  <a:cubicBezTo>
                    <a:pt x="532391" y="566571"/>
                    <a:pt x="536947" y="571122"/>
                    <a:pt x="536947" y="576431"/>
                  </a:cubicBezTo>
                  <a:cubicBezTo>
                    <a:pt x="536947" y="581741"/>
                    <a:pt x="532391" y="586292"/>
                    <a:pt x="526316" y="586292"/>
                  </a:cubicBezTo>
                  <a:lnTo>
                    <a:pt x="516445" y="586292"/>
                  </a:lnTo>
                  <a:lnTo>
                    <a:pt x="495943" y="586292"/>
                  </a:lnTo>
                  <a:lnTo>
                    <a:pt x="354708" y="586292"/>
                  </a:lnTo>
                  <a:lnTo>
                    <a:pt x="344077" y="586292"/>
                  </a:lnTo>
                  <a:cubicBezTo>
                    <a:pt x="338762" y="586292"/>
                    <a:pt x="334206" y="581741"/>
                    <a:pt x="334206" y="576431"/>
                  </a:cubicBezTo>
                  <a:cubicBezTo>
                    <a:pt x="334206" y="571122"/>
                    <a:pt x="338762" y="566571"/>
                    <a:pt x="344077" y="566571"/>
                  </a:cubicBezTo>
                  <a:lnTo>
                    <a:pt x="354708" y="566571"/>
                  </a:lnTo>
                  <a:lnTo>
                    <a:pt x="354708" y="542299"/>
                  </a:lnTo>
                  <a:cubicBezTo>
                    <a:pt x="354708" y="506649"/>
                    <a:pt x="372932" y="474034"/>
                    <a:pt x="403305" y="455071"/>
                  </a:cubicBezTo>
                  <a:cubicBezTo>
                    <a:pt x="372932" y="436108"/>
                    <a:pt x="354708" y="403493"/>
                    <a:pt x="354708" y="367843"/>
                  </a:cubicBezTo>
                  <a:lnTo>
                    <a:pt x="354708" y="343571"/>
                  </a:lnTo>
                  <a:lnTo>
                    <a:pt x="344077" y="343571"/>
                  </a:lnTo>
                  <a:cubicBezTo>
                    <a:pt x="338762" y="343571"/>
                    <a:pt x="334206" y="339020"/>
                    <a:pt x="334206" y="333711"/>
                  </a:cubicBezTo>
                  <a:cubicBezTo>
                    <a:pt x="334206" y="328401"/>
                    <a:pt x="338762" y="323850"/>
                    <a:pt x="344077" y="323850"/>
                  </a:cubicBezTo>
                  <a:close/>
                  <a:moveTo>
                    <a:pt x="278722" y="0"/>
                  </a:moveTo>
                  <a:cubicBezTo>
                    <a:pt x="432133" y="0"/>
                    <a:pt x="556685" y="124388"/>
                    <a:pt x="556685" y="278356"/>
                  </a:cubicBezTo>
                  <a:cubicBezTo>
                    <a:pt x="556685" y="295801"/>
                    <a:pt x="546812" y="293525"/>
                    <a:pt x="546812" y="293525"/>
                  </a:cubicBezTo>
                  <a:lnTo>
                    <a:pt x="536939" y="293525"/>
                  </a:lnTo>
                  <a:cubicBezTo>
                    <a:pt x="536939" y="288216"/>
                    <a:pt x="536939" y="282907"/>
                    <a:pt x="536939" y="278356"/>
                  </a:cubicBezTo>
                  <a:cubicBezTo>
                    <a:pt x="536939" y="135765"/>
                    <a:pt x="420741" y="20479"/>
                    <a:pt x="278722" y="20479"/>
                  </a:cubicBezTo>
                  <a:cubicBezTo>
                    <a:pt x="135944" y="20479"/>
                    <a:pt x="20505" y="135765"/>
                    <a:pt x="20505" y="278356"/>
                  </a:cubicBezTo>
                  <a:cubicBezTo>
                    <a:pt x="20505" y="352686"/>
                    <a:pt x="51643" y="419431"/>
                    <a:pt x="102527" y="466455"/>
                  </a:cubicBezTo>
                  <a:cubicBezTo>
                    <a:pt x="108603" y="461146"/>
                    <a:pt x="114679" y="455837"/>
                    <a:pt x="122273" y="452803"/>
                  </a:cubicBezTo>
                  <a:lnTo>
                    <a:pt x="214928" y="412604"/>
                  </a:lnTo>
                  <a:cubicBezTo>
                    <a:pt x="215687" y="411846"/>
                    <a:pt x="217965" y="408054"/>
                    <a:pt x="220244" y="404261"/>
                  </a:cubicBezTo>
                  <a:lnTo>
                    <a:pt x="157968" y="404261"/>
                  </a:lnTo>
                  <a:cubicBezTo>
                    <a:pt x="156449" y="404261"/>
                    <a:pt x="132146" y="401986"/>
                    <a:pt x="112400" y="393643"/>
                  </a:cubicBezTo>
                  <a:cubicBezTo>
                    <a:pt x="103287" y="389850"/>
                    <a:pt x="97970" y="384541"/>
                    <a:pt x="96452" y="377715"/>
                  </a:cubicBezTo>
                  <a:cubicBezTo>
                    <a:pt x="94173" y="371647"/>
                    <a:pt x="95692" y="364821"/>
                    <a:pt x="100249" y="358753"/>
                  </a:cubicBezTo>
                  <a:cubicBezTo>
                    <a:pt x="117716" y="333724"/>
                    <a:pt x="158727" y="269255"/>
                    <a:pt x="159487" y="204027"/>
                  </a:cubicBezTo>
                  <a:cubicBezTo>
                    <a:pt x="159487" y="202510"/>
                    <a:pt x="163284" y="90257"/>
                    <a:pt x="274925" y="89499"/>
                  </a:cubicBezTo>
                  <a:cubicBezTo>
                    <a:pt x="339479" y="89499"/>
                    <a:pt x="370617" y="128180"/>
                    <a:pt x="385047" y="160036"/>
                  </a:cubicBezTo>
                  <a:cubicBezTo>
                    <a:pt x="391882" y="175205"/>
                    <a:pt x="396439" y="193408"/>
                    <a:pt x="397198" y="215404"/>
                  </a:cubicBezTo>
                  <a:cubicBezTo>
                    <a:pt x="399477" y="242708"/>
                    <a:pt x="406312" y="269255"/>
                    <a:pt x="416185" y="293525"/>
                  </a:cubicBezTo>
                  <a:lnTo>
                    <a:pt x="324290" y="293525"/>
                  </a:lnTo>
                  <a:lnTo>
                    <a:pt x="324290" y="367855"/>
                  </a:lnTo>
                  <a:cubicBezTo>
                    <a:pt x="324290" y="400469"/>
                    <a:pt x="336441" y="431566"/>
                    <a:pt x="356947" y="455078"/>
                  </a:cubicBezTo>
                  <a:cubicBezTo>
                    <a:pt x="336441" y="478591"/>
                    <a:pt x="324290" y="509688"/>
                    <a:pt x="324290" y="542302"/>
                  </a:cubicBezTo>
                  <a:lnTo>
                    <a:pt x="324290" y="552162"/>
                  </a:lnTo>
                  <a:cubicBezTo>
                    <a:pt x="309101" y="555196"/>
                    <a:pt x="293911" y="555954"/>
                    <a:pt x="278722" y="555954"/>
                  </a:cubicBezTo>
                  <a:cubicBezTo>
                    <a:pt x="277963" y="555954"/>
                    <a:pt x="277963" y="555954"/>
                    <a:pt x="277203" y="555954"/>
                  </a:cubicBezTo>
                  <a:cubicBezTo>
                    <a:pt x="276444" y="555954"/>
                    <a:pt x="275684" y="555954"/>
                    <a:pt x="274925" y="555954"/>
                  </a:cubicBezTo>
                  <a:cubicBezTo>
                    <a:pt x="268849" y="555954"/>
                    <a:pt x="263533" y="555954"/>
                    <a:pt x="257457" y="555196"/>
                  </a:cubicBezTo>
                  <a:cubicBezTo>
                    <a:pt x="253660" y="555196"/>
                    <a:pt x="249863" y="554437"/>
                    <a:pt x="245306" y="554437"/>
                  </a:cubicBezTo>
                  <a:cubicBezTo>
                    <a:pt x="242268" y="553679"/>
                    <a:pt x="238471" y="553679"/>
                    <a:pt x="234673" y="552920"/>
                  </a:cubicBezTo>
                  <a:cubicBezTo>
                    <a:pt x="183790" y="544577"/>
                    <a:pt x="135944" y="523340"/>
                    <a:pt x="96452" y="489209"/>
                  </a:cubicBezTo>
                  <a:lnTo>
                    <a:pt x="88857" y="483141"/>
                  </a:lnTo>
                  <a:lnTo>
                    <a:pt x="89616" y="482383"/>
                  </a:lnTo>
                  <a:cubicBezTo>
                    <a:pt x="34935" y="431566"/>
                    <a:pt x="0" y="358753"/>
                    <a:pt x="0" y="278356"/>
                  </a:cubicBezTo>
                  <a:cubicBezTo>
                    <a:pt x="0" y="124388"/>
                    <a:pt x="124552" y="0"/>
                    <a:pt x="278722" y="0"/>
                  </a:cubicBezTo>
                  <a:close/>
                </a:path>
              </a:pathLst>
            </a:custGeom>
            <a:solidFill>
              <a:sysClr val="window" lastClr="FFFFFF">
                <a:lumMod val="50000"/>
              </a:sysClr>
            </a:solidFill>
            <a:ln>
              <a:noFill/>
            </a:ln>
          </p:spPr>
        </p:sp>
        <p:sp>
          <p:nvSpPr>
            <p:cNvPr id="71" name="矩形 70"/>
            <p:cNvSpPr/>
            <p:nvPr/>
          </p:nvSpPr>
          <p:spPr>
            <a:xfrm>
              <a:off x="1136553" y="3046946"/>
              <a:ext cx="5268064" cy="694689"/>
            </a:xfrm>
            <a:prstGeom prst="rect">
              <a:avLst/>
            </a:prstGeom>
          </p:spPr>
          <p:txBody>
            <a:bodyPr wrap="square">
              <a:spAutoFit/>
            </a:bodyPr>
            <a:lstStyle/>
            <a:p>
              <a:pPr marL="0" marR="0" lvl="0" indent="0" algn="l" defTabSz="914400" rtl="0" eaLnBrk="1" fontAlgn="base" latinLnBrk="0" hangingPunct="1">
                <a:lnSpc>
                  <a:spcPct val="150000"/>
                </a:lnSpc>
                <a:spcBef>
                  <a:spcPct val="20000"/>
                </a:spcBef>
                <a:spcAft>
                  <a:spcPct val="0"/>
                </a:spcAft>
                <a:buClrTx/>
                <a:buSzTx/>
                <a:buFontTx/>
                <a:buNone/>
              </a:pPr>
              <a:r>
                <a:rPr lang="zh-CN" altLang="en-US" b="1" dirty="0" smtClean="0">
                  <a:ln>
                    <a:noFill/>
                  </a:ln>
                  <a:solidFill>
                    <a:schemeClr val="tx1">
                      <a:lumMod val="75000"/>
                      <a:lumOff val="25000"/>
                    </a:schemeClr>
                  </a:solidFill>
                  <a:effectLst/>
                  <a:latin typeface="微软雅黑" panose="020B0503020204020204" charset="-122"/>
                  <a:ea typeface="微软雅黑" panose="020B0503020204020204" charset="-122"/>
                  <a:sym typeface="+mn-ea"/>
                </a:rPr>
                <a:t>钢管的螺纹应光滑端正，无斜丝、乱丝、断丝或破丝，缺口长度不得超过螺纹的10%</a:t>
              </a:r>
              <a:endParaRPr lang="zh-CN" altLang="en-US" b="1" dirty="0" smtClean="0">
                <a:ln>
                  <a:noFill/>
                </a:ln>
                <a:solidFill>
                  <a:schemeClr val="tx1">
                    <a:lumMod val="75000"/>
                    <a:lumOff val="25000"/>
                  </a:schemeClr>
                </a:solidFill>
                <a:effectLst/>
                <a:latin typeface="微软雅黑" panose="020B0503020204020204" charset="-122"/>
                <a:ea typeface="微软雅黑" panose="020B0503020204020204" charset="-122"/>
                <a:sym typeface="+mn-ea"/>
              </a:endParaRPr>
            </a:p>
          </p:txBody>
        </p:sp>
      </p:grpSp>
      <p:grpSp>
        <p:nvGrpSpPr>
          <p:cNvPr id="87" name="组合 86"/>
          <p:cNvGrpSpPr/>
          <p:nvPr/>
        </p:nvGrpSpPr>
        <p:grpSpPr>
          <a:xfrm>
            <a:off x="990660" y="5413035"/>
            <a:ext cx="7891779" cy="922020"/>
            <a:chOff x="725416" y="4066607"/>
            <a:chExt cx="5946005" cy="694689"/>
          </a:xfrm>
        </p:grpSpPr>
        <p:sp>
          <p:nvSpPr>
            <p:cNvPr id="66" name="world-browser-settings-symbol_36583"/>
            <p:cNvSpPr>
              <a:spLocks noChangeAspect="1"/>
            </p:cNvSpPr>
            <p:nvPr/>
          </p:nvSpPr>
          <p:spPr bwMode="auto">
            <a:xfrm>
              <a:off x="725416" y="4080631"/>
              <a:ext cx="290584" cy="290166"/>
            </a:xfrm>
            <a:custGeom>
              <a:avLst/>
              <a:gdLst>
                <a:gd name="connsiteX0" fmla="*/ 426017 w 601392"/>
                <a:gd name="connsiteY0" fmla="*/ 397012 h 600528"/>
                <a:gd name="connsiteX1" fmla="*/ 447027 w 601392"/>
                <a:gd name="connsiteY1" fmla="*/ 402377 h 600528"/>
                <a:gd name="connsiteX2" fmla="*/ 417398 w 601392"/>
                <a:gd name="connsiteY2" fmla="*/ 427591 h 600528"/>
                <a:gd name="connsiteX3" fmla="*/ 426017 w 601392"/>
                <a:gd name="connsiteY3" fmla="*/ 397012 h 600528"/>
                <a:gd name="connsiteX4" fmla="*/ 336741 w 601392"/>
                <a:gd name="connsiteY4" fmla="*/ 397012 h 600528"/>
                <a:gd name="connsiteX5" fmla="*/ 345355 w 601392"/>
                <a:gd name="connsiteY5" fmla="*/ 427591 h 600528"/>
                <a:gd name="connsiteX6" fmla="*/ 315208 w 601392"/>
                <a:gd name="connsiteY6" fmla="*/ 402913 h 600528"/>
                <a:gd name="connsiteX7" fmla="*/ 336741 w 601392"/>
                <a:gd name="connsiteY7" fmla="*/ 397012 h 600528"/>
                <a:gd name="connsiteX8" fmla="*/ 387337 w 601392"/>
                <a:gd name="connsiteY8" fmla="*/ 392174 h 600528"/>
                <a:gd name="connsiteX9" fmla="*/ 414202 w 601392"/>
                <a:gd name="connsiteY9" fmla="*/ 394856 h 600528"/>
                <a:gd name="connsiteX10" fmla="*/ 401307 w 601392"/>
                <a:gd name="connsiteY10" fmla="*/ 433478 h 600528"/>
                <a:gd name="connsiteX11" fmla="*/ 387337 w 601392"/>
                <a:gd name="connsiteY11" fmla="*/ 435624 h 600528"/>
                <a:gd name="connsiteX12" fmla="*/ 375503 w 601392"/>
                <a:gd name="connsiteY12" fmla="*/ 392174 h 600528"/>
                <a:gd name="connsiteX13" fmla="*/ 375503 w 601392"/>
                <a:gd name="connsiteY13" fmla="*/ 435624 h 600528"/>
                <a:gd name="connsiteX14" fmla="*/ 361488 w 601392"/>
                <a:gd name="connsiteY14" fmla="*/ 433478 h 600528"/>
                <a:gd name="connsiteX15" fmla="*/ 348552 w 601392"/>
                <a:gd name="connsiteY15" fmla="*/ 394856 h 600528"/>
                <a:gd name="connsiteX16" fmla="*/ 375503 w 601392"/>
                <a:gd name="connsiteY16" fmla="*/ 392174 h 600528"/>
                <a:gd name="connsiteX17" fmla="*/ 429826 w 601392"/>
                <a:gd name="connsiteY17" fmla="*/ 360472 h 600528"/>
                <a:gd name="connsiteX18" fmla="*/ 462576 w 601392"/>
                <a:gd name="connsiteY18" fmla="*/ 360472 h 600528"/>
                <a:gd name="connsiteX19" fmla="*/ 453449 w 601392"/>
                <a:gd name="connsiteY19" fmla="*/ 392174 h 600528"/>
                <a:gd name="connsiteX20" fmla="*/ 427678 w 601392"/>
                <a:gd name="connsiteY20" fmla="*/ 384651 h 600528"/>
                <a:gd name="connsiteX21" fmla="*/ 429826 w 601392"/>
                <a:gd name="connsiteY21" fmla="*/ 360472 h 600528"/>
                <a:gd name="connsiteX22" fmla="*/ 387337 w 601392"/>
                <a:gd name="connsiteY22" fmla="*/ 360472 h 600528"/>
                <a:gd name="connsiteX23" fmla="*/ 417398 w 601392"/>
                <a:gd name="connsiteY23" fmla="*/ 360472 h 600528"/>
                <a:gd name="connsiteX24" fmla="*/ 415787 w 601392"/>
                <a:gd name="connsiteY24" fmla="*/ 382499 h 600528"/>
                <a:gd name="connsiteX25" fmla="*/ 387337 w 601392"/>
                <a:gd name="connsiteY25" fmla="*/ 380350 h 600528"/>
                <a:gd name="connsiteX26" fmla="*/ 345356 w 601392"/>
                <a:gd name="connsiteY26" fmla="*/ 360472 h 600528"/>
                <a:gd name="connsiteX27" fmla="*/ 375503 w 601392"/>
                <a:gd name="connsiteY27" fmla="*/ 360472 h 600528"/>
                <a:gd name="connsiteX28" fmla="*/ 375503 w 601392"/>
                <a:gd name="connsiteY28" fmla="*/ 380350 h 600528"/>
                <a:gd name="connsiteX29" fmla="*/ 346971 w 601392"/>
                <a:gd name="connsiteY29" fmla="*/ 382499 h 600528"/>
                <a:gd name="connsiteX30" fmla="*/ 345356 w 601392"/>
                <a:gd name="connsiteY30" fmla="*/ 360472 h 600528"/>
                <a:gd name="connsiteX31" fmla="*/ 299659 w 601392"/>
                <a:gd name="connsiteY31" fmla="*/ 360472 h 600528"/>
                <a:gd name="connsiteX32" fmla="*/ 332946 w 601392"/>
                <a:gd name="connsiteY32" fmla="*/ 360472 h 600528"/>
                <a:gd name="connsiteX33" fmla="*/ 334557 w 601392"/>
                <a:gd name="connsiteY33" fmla="*/ 384651 h 600528"/>
                <a:gd name="connsiteX34" fmla="*/ 308786 w 601392"/>
                <a:gd name="connsiteY34" fmla="*/ 392174 h 600528"/>
                <a:gd name="connsiteX35" fmla="*/ 299659 w 601392"/>
                <a:gd name="connsiteY35" fmla="*/ 360472 h 600528"/>
                <a:gd name="connsiteX36" fmla="*/ 415787 w 601392"/>
                <a:gd name="connsiteY36" fmla="*/ 324969 h 600528"/>
                <a:gd name="connsiteX37" fmla="*/ 417398 w 601392"/>
                <a:gd name="connsiteY37" fmla="*/ 348119 h 600528"/>
                <a:gd name="connsiteX38" fmla="*/ 387337 w 601392"/>
                <a:gd name="connsiteY38" fmla="*/ 348119 h 600528"/>
                <a:gd name="connsiteX39" fmla="*/ 387337 w 601392"/>
                <a:gd name="connsiteY39" fmla="*/ 327122 h 600528"/>
                <a:gd name="connsiteX40" fmla="*/ 415787 w 601392"/>
                <a:gd name="connsiteY40" fmla="*/ 324969 h 600528"/>
                <a:gd name="connsiteX41" fmla="*/ 346989 w 601392"/>
                <a:gd name="connsiteY41" fmla="*/ 324969 h 600528"/>
                <a:gd name="connsiteX42" fmla="*/ 375503 w 601392"/>
                <a:gd name="connsiteY42" fmla="*/ 327122 h 600528"/>
                <a:gd name="connsiteX43" fmla="*/ 375503 w 601392"/>
                <a:gd name="connsiteY43" fmla="*/ 348119 h 600528"/>
                <a:gd name="connsiteX44" fmla="*/ 344837 w 601392"/>
                <a:gd name="connsiteY44" fmla="*/ 348119 h 600528"/>
                <a:gd name="connsiteX45" fmla="*/ 346989 w 601392"/>
                <a:gd name="connsiteY45" fmla="*/ 324969 h 600528"/>
                <a:gd name="connsiteX46" fmla="*/ 453449 w 601392"/>
                <a:gd name="connsiteY46" fmla="*/ 315294 h 600528"/>
                <a:gd name="connsiteX47" fmla="*/ 462576 w 601392"/>
                <a:gd name="connsiteY47" fmla="*/ 348119 h 600528"/>
                <a:gd name="connsiteX48" fmla="*/ 429826 w 601392"/>
                <a:gd name="connsiteY48" fmla="*/ 348119 h 600528"/>
                <a:gd name="connsiteX49" fmla="*/ 427678 w 601392"/>
                <a:gd name="connsiteY49" fmla="*/ 322828 h 600528"/>
                <a:gd name="connsiteX50" fmla="*/ 453449 w 601392"/>
                <a:gd name="connsiteY50" fmla="*/ 315294 h 600528"/>
                <a:gd name="connsiteX51" fmla="*/ 309323 w 601392"/>
                <a:gd name="connsiteY51" fmla="*/ 315294 h 600528"/>
                <a:gd name="connsiteX52" fmla="*/ 334557 w 601392"/>
                <a:gd name="connsiteY52" fmla="*/ 322828 h 600528"/>
                <a:gd name="connsiteX53" fmla="*/ 332946 w 601392"/>
                <a:gd name="connsiteY53" fmla="*/ 348119 h 600528"/>
                <a:gd name="connsiteX54" fmla="*/ 299659 w 601392"/>
                <a:gd name="connsiteY54" fmla="*/ 348119 h 600528"/>
                <a:gd name="connsiteX55" fmla="*/ 309323 w 601392"/>
                <a:gd name="connsiteY55" fmla="*/ 315294 h 600528"/>
                <a:gd name="connsiteX56" fmla="*/ 418003 w 601392"/>
                <a:gd name="connsiteY56" fmla="*/ 281519 h 600528"/>
                <a:gd name="connsiteX57" fmla="*/ 446509 w 601392"/>
                <a:gd name="connsiteY57" fmla="*/ 305098 h 600528"/>
                <a:gd name="connsiteX58" fmla="*/ 426071 w 601392"/>
                <a:gd name="connsiteY58" fmla="*/ 310457 h 600528"/>
                <a:gd name="connsiteX59" fmla="*/ 418003 w 601392"/>
                <a:gd name="connsiteY59" fmla="*/ 281519 h 600528"/>
                <a:gd name="connsiteX60" fmla="*/ 344837 w 601392"/>
                <a:gd name="connsiteY60" fmla="*/ 280914 h 600528"/>
                <a:gd name="connsiteX61" fmla="*/ 336750 w 601392"/>
                <a:gd name="connsiteY61" fmla="*/ 310457 h 600528"/>
                <a:gd name="connsiteX62" fmla="*/ 315726 w 601392"/>
                <a:gd name="connsiteY62" fmla="*/ 305086 h 600528"/>
                <a:gd name="connsiteX63" fmla="*/ 344837 w 601392"/>
                <a:gd name="connsiteY63" fmla="*/ 280914 h 600528"/>
                <a:gd name="connsiteX64" fmla="*/ 387337 w 601392"/>
                <a:gd name="connsiteY64" fmla="*/ 272881 h 600528"/>
                <a:gd name="connsiteX65" fmla="*/ 401844 w 601392"/>
                <a:gd name="connsiteY65" fmla="*/ 275029 h 600528"/>
                <a:gd name="connsiteX66" fmla="*/ 414202 w 601392"/>
                <a:gd name="connsiteY66" fmla="*/ 312628 h 600528"/>
                <a:gd name="connsiteX67" fmla="*/ 387337 w 601392"/>
                <a:gd name="connsiteY67" fmla="*/ 314776 h 600528"/>
                <a:gd name="connsiteX68" fmla="*/ 375503 w 601392"/>
                <a:gd name="connsiteY68" fmla="*/ 272881 h 600528"/>
                <a:gd name="connsiteX69" fmla="*/ 375503 w 601392"/>
                <a:gd name="connsiteY69" fmla="*/ 314776 h 600528"/>
                <a:gd name="connsiteX70" fmla="*/ 348552 w 601392"/>
                <a:gd name="connsiteY70" fmla="*/ 312628 h 600528"/>
                <a:gd name="connsiteX71" fmla="*/ 360949 w 601392"/>
                <a:gd name="connsiteY71" fmla="*/ 275029 h 600528"/>
                <a:gd name="connsiteX72" fmla="*/ 375503 w 601392"/>
                <a:gd name="connsiteY72" fmla="*/ 272881 h 600528"/>
                <a:gd name="connsiteX73" fmla="*/ 381387 w 601392"/>
                <a:gd name="connsiteY73" fmla="*/ 258371 h 600528"/>
                <a:gd name="connsiteX74" fmla="*/ 356647 w 601392"/>
                <a:gd name="connsiteY74" fmla="*/ 261594 h 600528"/>
                <a:gd name="connsiteX75" fmla="*/ 300175 w 601392"/>
                <a:gd name="connsiteY75" fmla="*/ 304029 h 600528"/>
                <a:gd name="connsiteX76" fmla="*/ 285654 w 601392"/>
                <a:gd name="connsiteY76" fmla="*/ 353447 h 600528"/>
                <a:gd name="connsiteX77" fmla="*/ 300175 w 601392"/>
                <a:gd name="connsiteY77" fmla="*/ 403402 h 600528"/>
                <a:gd name="connsiteX78" fmla="*/ 356647 w 601392"/>
                <a:gd name="connsiteY78" fmla="*/ 445837 h 600528"/>
                <a:gd name="connsiteX79" fmla="*/ 357185 w 601392"/>
                <a:gd name="connsiteY79" fmla="*/ 445837 h 600528"/>
                <a:gd name="connsiteX80" fmla="*/ 381387 w 601392"/>
                <a:gd name="connsiteY80" fmla="*/ 449060 h 600528"/>
                <a:gd name="connsiteX81" fmla="*/ 405589 w 601392"/>
                <a:gd name="connsiteY81" fmla="*/ 445837 h 600528"/>
                <a:gd name="connsiteX82" fmla="*/ 462599 w 601392"/>
                <a:gd name="connsiteY82" fmla="*/ 403402 h 600528"/>
                <a:gd name="connsiteX83" fmla="*/ 476582 w 601392"/>
                <a:gd name="connsiteY83" fmla="*/ 353447 h 600528"/>
                <a:gd name="connsiteX84" fmla="*/ 462599 w 601392"/>
                <a:gd name="connsiteY84" fmla="*/ 304029 h 600528"/>
                <a:gd name="connsiteX85" fmla="*/ 405589 w 601392"/>
                <a:gd name="connsiteY85" fmla="*/ 261594 h 600528"/>
                <a:gd name="connsiteX86" fmla="*/ 381387 w 601392"/>
                <a:gd name="connsiteY86" fmla="*/ 258371 h 600528"/>
                <a:gd name="connsiteX87" fmla="*/ 370092 w 601392"/>
                <a:gd name="connsiteY87" fmla="*/ 216473 h 600528"/>
                <a:gd name="connsiteX88" fmla="*/ 392681 w 601392"/>
                <a:gd name="connsiteY88" fmla="*/ 216473 h 600528"/>
                <a:gd name="connsiteX89" fmla="*/ 399135 w 601392"/>
                <a:gd name="connsiteY89" fmla="*/ 222919 h 600528"/>
                <a:gd name="connsiteX90" fmla="*/ 399135 w 601392"/>
                <a:gd name="connsiteY90" fmla="*/ 236348 h 600528"/>
                <a:gd name="connsiteX91" fmla="*/ 403975 w 601392"/>
                <a:gd name="connsiteY91" fmla="*/ 242256 h 600528"/>
                <a:gd name="connsiteX92" fmla="*/ 431405 w 601392"/>
                <a:gd name="connsiteY92" fmla="*/ 251925 h 600528"/>
                <a:gd name="connsiteX93" fmla="*/ 444313 w 601392"/>
                <a:gd name="connsiteY93" fmla="*/ 258908 h 600528"/>
                <a:gd name="connsiteX94" fmla="*/ 451842 w 601392"/>
                <a:gd name="connsiteY94" fmla="*/ 258371 h 600528"/>
                <a:gd name="connsiteX95" fmla="*/ 461523 w 601392"/>
                <a:gd name="connsiteY95" fmla="*/ 248702 h 600528"/>
                <a:gd name="connsiteX96" fmla="*/ 467977 w 601392"/>
                <a:gd name="connsiteY96" fmla="*/ 247091 h 600528"/>
                <a:gd name="connsiteX97" fmla="*/ 470666 w 601392"/>
                <a:gd name="connsiteY97" fmla="*/ 248702 h 600528"/>
                <a:gd name="connsiteX98" fmla="*/ 486801 w 601392"/>
                <a:gd name="connsiteY98" fmla="*/ 264817 h 600528"/>
                <a:gd name="connsiteX99" fmla="*/ 488952 w 601392"/>
                <a:gd name="connsiteY99" fmla="*/ 269114 h 600528"/>
                <a:gd name="connsiteX100" fmla="*/ 486801 w 601392"/>
                <a:gd name="connsiteY100" fmla="*/ 273948 h 600528"/>
                <a:gd name="connsiteX101" fmla="*/ 477120 w 601392"/>
                <a:gd name="connsiteY101" fmla="*/ 283617 h 600528"/>
                <a:gd name="connsiteX102" fmla="*/ 476582 w 601392"/>
                <a:gd name="connsiteY102" fmla="*/ 291137 h 600528"/>
                <a:gd name="connsiteX103" fmla="*/ 493255 w 601392"/>
                <a:gd name="connsiteY103" fmla="*/ 331424 h 600528"/>
                <a:gd name="connsiteX104" fmla="*/ 499171 w 601392"/>
                <a:gd name="connsiteY104" fmla="*/ 336258 h 600528"/>
                <a:gd name="connsiteX105" fmla="*/ 512616 w 601392"/>
                <a:gd name="connsiteY105" fmla="*/ 336258 h 600528"/>
                <a:gd name="connsiteX106" fmla="*/ 517457 w 601392"/>
                <a:gd name="connsiteY106" fmla="*/ 338407 h 600528"/>
                <a:gd name="connsiteX107" fmla="*/ 519070 w 601392"/>
                <a:gd name="connsiteY107" fmla="*/ 342704 h 600528"/>
                <a:gd name="connsiteX108" fmla="*/ 519070 w 601392"/>
                <a:gd name="connsiteY108" fmla="*/ 365264 h 600528"/>
                <a:gd name="connsiteX109" fmla="*/ 517457 w 601392"/>
                <a:gd name="connsiteY109" fmla="*/ 370098 h 600528"/>
                <a:gd name="connsiteX110" fmla="*/ 512616 w 601392"/>
                <a:gd name="connsiteY110" fmla="*/ 371710 h 600528"/>
                <a:gd name="connsiteX111" fmla="*/ 499171 w 601392"/>
                <a:gd name="connsiteY111" fmla="*/ 371710 h 600528"/>
                <a:gd name="connsiteX112" fmla="*/ 493255 w 601392"/>
                <a:gd name="connsiteY112" fmla="*/ 377081 h 600528"/>
                <a:gd name="connsiteX113" fmla="*/ 476582 w 601392"/>
                <a:gd name="connsiteY113" fmla="*/ 417368 h 600528"/>
                <a:gd name="connsiteX114" fmla="*/ 477120 w 601392"/>
                <a:gd name="connsiteY114" fmla="*/ 424888 h 600528"/>
                <a:gd name="connsiteX115" fmla="*/ 486801 w 601392"/>
                <a:gd name="connsiteY115" fmla="*/ 434557 h 600528"/>
                <a:gd name="connsiteX116" fmla="*/ 488952 w 601392"/>
                <a:gd name="connsiteY116" fmla="*/ 439391 h 600528"/>
                <a:gd name="connsiteX117" fmla="*/ 486801 w 601392"/>
                <a:gd name="connsiteY117" fmla="*/ 443688 h 600528"/>
                <a:gd name="connsiteX118" fmla="*/ 470666 w 601392"/>
                <a:gd name="connsiteY118" fmla="*/ 459803 h 600528"/>
                <a:gd name="connsiteX119" fmla="*/ 461523 w 601392"/>
                <a:gd name="connsiteY119" fmla="*/ 459803 h 600528"/>
                <a:gd name="connsiteX120" fmla="*/ 451842 w 601392"/>
                <a:gd name="connsiteY120" fmla="*/ 450134 h 600528"/>
                <a:gd name="connsiteX121" fmla="*/ 444313 w 601392"/>
                <a:gd name="connsiteY121" fmla="*/ 449060 h 600528"/>
                <a:gd name="connsiteX122" fmla="*/ 403975 w 601392"/>
                <a:gd name="connsiteY122" fmla="*/ 466249 h 600528"/>
                <a:gd name="connsiteX123" fmla="*/ 399135 w 601392"/>
                <a:gd name="connsiteY123" fmla="*/ 472157 h 600528"/>
                <a:gd name="connsiteX124" fmla="*/ 399135 w 601392"/>
                <a:gd name="connsiteY124" fmla="*/ 485586 h 600528"/>
                <a:gd name="connsiteX125" fmla="*/ 392681 w 601392"/>
                <a:gd name="connsiteY125" fmla="*/ 492032 h 600528"/>
                <a:gd name="connsiteX126" fmla="*/ 370092 w 601392"/>
                <a:gd name="connsiteY126" fmla="*/ 492032 h 600528"/>
                <a:gd name="connsiteX127" fmla="*/ 363639 w 601392"/>
                <a:gd name="connsiteY127" fmla="*/ 485586 h 600528"/>
                <a:gd name="connsiteX128" fmla="*/ 363639 w 601392"/>
                <a:gd name="connsiteY128" fmla="*/ 472157 h 600528"/>
                <a:gd name="connsiteX129" fmla="*/ 358798 w 601392"/>
                <a:gd name="connsiteY129" fmla="*/ 466249 h 600528"/>
                <a:gd name="connsiteX130" fmla="*/ 317923 w 601392"/>
                <a:gd name="connsiteY130" fmla="*/ 449060 h 600528"/>
                <a:gd name="connsiteX131" fmla="*/ 314697 w 601392"/>
                <a:gd name="connsiteY131" fmla="*/ 448523 h 600528"/>
                <a:gd name="connsiteX132" fmla="*/ 310394 w 601392"/>
                <a:gd name="connsiteY132" fmla="*/ 450134 h 600528"/>
                <a:gd name="connsiteX133" fmla="*/ 300713 w 601392"/>
                <a:gd name="connsiteY133" fmla="*/ 459803 h 600528"/>
                <a:gd name="connsiteX134" fmla="*/ 291570 w 601392"/>
                <a:gd name="connsiteY134" fmla="*/ 459803 h 600528"/>
                <a:gd name="connsiteX135" fmla="*/ 275435 w 601392"/>
                <a:gd name="connsiteY135" fmla="*/ 443688 h 600528"/>
                <a:gd name="connsiteX136" fmla="*/ 273822 w 601392"/>
                <a:gd name="connsiteY136" fmla="*/ 439391 h 600528"/>
                <a:gd name="connsiteX137" fmla="*/ 275435 w 601392"/>
                <a:gd name="connsiteY137" fmla="*/ 434557 h 600528"/>
                <a:gd name="connsiteX138" fmla="*/ 285116 w 601392"/>
                <a:gd name="connsiteY138" fmla="*/ 424888 h 600528"/>
                <a:gd name="connsiteX139" fmla="*/ 286192 w 601392"/>
                <a:gd name="connsiteY139" fmla="*/ 417368 h 600528"/>
                <a:gd name="connsiteX140" fmla="*/ 272746 w 601392"/>
                <a:gd name="connsiteY140" fmla="*/ 389436 h 600528"/>
                <a:gd name="connsiteX141" fmla="*/ 268981 w 601392"/>
                <a:gd name="connsiteY141" fmla="*/ 376544 h 600528"/>
                <a:gd name="connsiteX142" fmla="*/ 263065 w 601392"/>
                <a:gd name="connsiteY142" fmla="*/ 371710 h 600528"/>
                <a:gd name="connsiteX143" fmla="*/ 249620 w 601392"/>
                <a:gd name="connsiteY143" fmla="*/ 371710 h 600528"/>
                <a:gd name="connsiteX144" fmla="*/ 244779 w 601392"/>
                <a:gd name="connsiteY144" fmla="*/ 370098 h 600528"/>
                <a:gd name="connsiteX145" fmla="*/ 243166 w 601392"/>
                <a:gd name="connsiteY145" fmla="*/ 365264 h 600528"/>
                <a:gd name="connsiteX146" fmla="*/ 243166 w 601392"/>
                <a:gd name="connsiteY146" fmla="*/ 356133 h 600528"/>
                <a:gd name="connsiteX147" fmla="*/ 243166 w 601392"/>
                <a:gd name="connsiteY147" fmla="*/ 342704 h 600528"/>
                <a:gd name="connsiteX148" fmla="*/ 244779 w 601392"/>
                <a:gd name="connsiteY148" fmla="*/ 338407 h 600528"/>
                <a:gd name="connsiteX149" fmla="*/ 249620 w 601392"/>
                <a:gd name="connsiteY149" fmla="*/ 336258 h 600528"/>
                <a:gd name="connsiteX150" fmla="*/ 263065 w 601392"/>
                <a:gd name="connsiteY150" fmla="*/ 336258 h 600528"/>
                <a:gd name="connsiteX151" fmla="*/ 268981 w 601392"/>
                <a:gd name="connsiteY151" fmla="*/ 331424 h 600528"/>
                <a:gd name="connsiteX152" fmla="*/ 286192 w 601392"/>
                <a:gd name="connsiteY152" fmla="*/ 291137 h 600528"/>
                <a:gd name="connsiteX153" fmla="*/ 285116 w 601392"/>
                <a:gd name="connsiteY153" fmla="*/ 283617 h 600528"/>
                <a:gd name="connsiteX154" fmla="*/ 275435 w 601392"/>
                <a:gd name="connsiteY154" fmla="*/ 273948 h 600528"/>
                <a:gd name="connsiteX155" fmla="*/ 273822 w 601392"/>
                <a:gd name="connsiteY155" fmla="*/ 269114 h 600528"/>
                <a:gd name="connsiteX156" fmla="*/ 275435 w 601392"/>
                <a:gd name="connsiteY156" fmla="*/ 264817 h 600528"/>
                <a:gd name="connsiteX157" fmla="*/ 291570 w 601392"/>
                <a:gd name="connsiteY157" fmla="*/ 248702 h 600528"/>
                <a:gd name="connsiteX158" fmla="*/ 300713 w 601392"/>
                <a:gd name="connsiteY158" fmla="*/ 248702 h 600528"/>
                <a:gd name="connsiteX159" fmla="*/ 310394 w 601392"/>
                <a:gd name="connsiteY159" fmla="*/ 258371 h 600528"/>
                <a:gd name="connsiteX160" fmla="*/ 317923 w 601392"/>
                <a:gd name="connsiteY160" fmla="*/ 258908 h 600528"/>
                <a:gd name="connsiteX161" fmla="*/ 358798 w 601392"/>
                <a:gd name="connsiteY161" fmla="*/ 242256 h 600528"/>
                <a:gd name="connsiteX162" fmla="*/ 363639 w 601392"/>
                <a:gd name="connsiteY162" fmla="*/ 236348 h 600528"/>
                <a:gd name="connsiteX163" fmla="*/ 363639 w 601392"/>
                <a:gd name="connsiteY163" fmla="*/ 222919 h 600528"/>
                <a:gd name="connsiteX164" fmla="*/ 370092 w 601392"/>
                <a:gd name="connsiteY164" fmla="*/ 216473 h 600528"/>
                <a:gd name="connsiteX165" fmla="*/ 157623 w 601392"/>
                <a:gd name="connsiteY165" fmla="*/ 190127 h 600528"/>
                <a:gd name="connsiteX166" fmla="*/ 425476 w 601392"/>
                <a:gd name="connsiteY166" fmla="*/ 190127 h 600528"/>
                <a:gd name="connsiteX167" fmla="*/ 431392 w 601392"/>
                <a:gd name="connsiteY167" fmla="*/ 196037 h 600528"/>
                <a:gd name="connsiteX168" fmla="*/ 431392 w 601392"/>
                <a:gd name="connsiteY168" fmla="*/ 238484 h 600528"/>
                <a:gd name="connsiteX169" fmla="*/ 410953 w 601392"/>
                <a:gd name="connsiteY169" fmla="*/ 231499 h 600528"/>
                <a:gd name="connsiteX170" fmla="*/ 410953 w 601392"/>
                <a:gd name="connsiteY170" fmla="*/ 222902 h 600528"/>
                <a:gd name="connsiteX171" fmla="*/ 392666 w 601392"/>
                <a:gd name="connsiteY171" fmla="*/ 204097 h 600528"/>
                <a:gd name="connsiteX172" fmla="*/ 370076 w 601392"/>
                <a:gd name="connsiteY172" fmla="*/ 204097 h 600528"/>
                <a:gd name="connsiteX173" fmla="*/ 351251 w 601392"/>
                <a:gd name="connsiteY173" fmla="*/ 222902 h 600528"/>
                <a:gd name="connsiteX174" fmla="*/ 351251 w 601392"/>
                <a:gd name="connsiteY174" fmla="*/ 231499 h 600528"/>
                <a:gd name="connsiteX175" fmla="*/ 315215 w 601392"/>
                <a:gd name="connsiteY175" fmla="*/ 246544 h 600528"/>
                <a:gd name="connsiteX176" fmla="*/ 309299 w 601392"/>
                <a:gd name="connsiteY176" fmla="*/ 240096 h 600528"/>
                <a:gd name="connsiteX177" fmla="*/ 282944 w 601392"/>
                <a:gd name="connsiteY177" fmla="*/ 240096 h 600528"/>
                <a:gd name="connsiteX178" fmla="*/ 266808 w 601392"/>
                <a:gd name="connsiteY178" fmla="*/ 256215 h 600528"/>
                <a:gd name="connsiteX179" fmla="*/ 261429 w 601392"/>
                <a:gd name="connsiteY179" fmla="*/ 269110 h 600528"/>
                <a:gd name="connsiteX180" fmla="*/ 266808 w 601392"/>
                <a:gd name="connsiteY180" fmla="*/ 282543 h 600528"/>
                <a:gd name="connsiteX181" fmla="*/ 273262 w 601392"/>
                <a:gd name="connsiteY181" fmla="*/ 288453 h 600528"/>
                <a:gd name="connsiteX182" fmla="*/ 258202 w 601392"/>
                <a:gd name="connsiteY182" fmla="*/ 324452 h 600528"/>
                <a:gd name="connsiteX183" fmla="*/ 249597 w 601392"/>
                <a:gd name="connsiteY183" fmla="*/ 324452 h 600528"/>
                <a:gd name="connsiteX184" fmla="*/ 236150 w 601392"/>
                <a:gd name="connsiteY184" fmla="*/ 329825 h 600528"/>
                <a:gd name="connsiteX185" fmla="*/ 230772 w 601392"/>
                <a:gd name="connsiteY185" fmla="*/ 342720 h 600528"/>
                <a:gd name="connsiteX186" fmla="*/ 230772 w 601392"/>
                <a:gd name="connsiteY186" fmla="*/ 356153 h 600528"/>
                <a:gd name="connsiteX187" fmla="*/ 157623 w 601392"/>
                <a:gd name="connsiteY187" fmla="*/ 356153 h 600528"/>
                <a:gd name="connsiteX188" fmla="*/ 151169 w 601392"/>
                <a:gd name="connsiteY188" fmla="*/ 350243 h 600528"/>
                <a:gd name="connsiteX189" fmla="*/ 151169 w 601392"/>
                <a:gd name="connsiteY189" fmla="*/ 196037 h 600528"/>
                <a:gd name="connsiteX190" fmla="*/ 157623 w 601392"/>
                <a:gd name="connsiteY190" fmla="*/ 190127 h 600528"/>
                <a:gd name="connsiteX191" fmla="*/ 133403 w 601392"/>
                <a:gd name="connsiteY191" fmla="*/ 116023 h 600528"/>
                <a:gd name="connsiteX192" fmla="*/ 115114 w 601392"/>
                <a:gd name="connsiteY192" fmla="*/ 133749 h 600528"/>
                <a:gd name="connsiteX193" fmla="*/ 115114 w 601392"/>
                <a:gd name="connsiteY193" fmla="*/ 371167 h 600528"/>
                <a:gd name="connsiteX194" fmla="*/ 133403 w 601392"/>
                <a:gd name="connsiteY194" fmla="*/ 389430 h 600528"/>
                <a:gd name="connsiteX195" fmla="*/ 259814 w 601392"/>
                <a:gd name="connsiteY195" fmla="*/ 389430 h 600528"/>
                <a:gd name="connsiteX196" fmla="*/ 273262 w 601392"/>
                <a:gd name="connsiteY196" fmla="*/ 420047 h 600528"/>
                <a:gd name="connsiteX197" fmla="*/ 266807 w 601392"/>
                <a:gd name="connsiteY197" fmla="*/ 425956 h 600528"/>
                <a:gd name="connsiteX198" fmla="*/ 261428 w 601392"/>
                <a:gd name="connsiteY198" fmla="*/ 439385 h 600528"/>
                <a:gd name="connsiteX199" fmla="*/ 266807 w 601392"/>
                <a:gd name="connsiteY199" fmla="*/ 452276 h 600528"/>
                <a:gd name="connsiteX200" fmla="*/ 282945 w 601392"/>
                <a:gd name="connsiteY200" fmla="*/ 468390 h 600528"/>
                <a:gd name="connsiteX201" fmla="*/ 309303 w 601392"/>
                <a:gd name="connsiteY201" fmla="*/ 468390 h 600528"/>
                <a:gd name="connsiteX202" fmla="*/ 315220 w 601392"/>
                <a:gd name="connsiteY202" fmla="*/ 461945 h 600528"/>
                <a:gd name="connsiteX203" fmla="*/ 351260 w 601392"/>
                <a:gd name="connsiteY203" fmla="*/ 476985 h 600528"/>
                <a:gd name="connsiteX204" fmla="*/ 351260 w 601392"/>
                <a:gd name="connsiteY204" fmla="*/ 485579 h 600528"/>
                <a:gd name="connsiteX205" fmla="*/ 370087 w 601392"/>
                <a:gd name="connsiteY205" fmla="*/ 504379 h 600528"/>
                <a:gd name="connsiteX206" fmla="*/ 392680 w 601392"/>
                <a:gd name="connsiteY206" fmla="*/ 504379 h 600528"/>
                <a:gd name="connsiteX207" fmla="*/ 410969 w 601392"/>
                <a:gd name="connsiteY207" fmla="*/ 485579 h 600528"/>
                <a:gd name="connsiteX208" fmla="*/ 410969 w 601392"/>
                <a:gd name="connsiteY208" fmla="*/ 476985 h 600528"/>
                <a:gd name="connsiteX209" fmla="*/ 447010 w 601392"/>
                <a:gd name="connsiteY209" fmla="*/ 461945 h 600528"/>
                <a:gd name="connsiteX210" fmla="*/ 452927 w 601392"/>
                <a:gd name="connsiteY210" fmla="*/ 468390 h 600528"/>
                <a:gd name="connsiteX211" fmla="*/ 479285 w 601392"/>
                <a:gd name="connsiteY211" fmla="*/ 468390 h 600528"/>
                <a:gd name="connsiteX212" fmla="*/ 495422 w 601392"/>
                <a:gd name="connsiteY212" fmla="*/ 452276 h 600528"/>
                <a:gd name="connsiteX213" fmla="*/ 500802 w 601392"/>
                <a:gd name="connsiteY213" fmla="*/ 439385 h 600528"/>
                <a:gd name="connsiteX214" fmla="*/ 495422 w 601392"/>
                <a:gd name="connsiteY214" fmla="*/ 425956 h 600528"/>
                <a:gd name="connsiteX215" fmla="*/ 488967 w 601392"/>
                <a:gd name="connsiteY215" fmla="*/ 420047 h 600528"/>
                <a:gd name="connsiteX216" fmla="*/ 504029 w 601392"/>
                <a:gd name="connsiteY216" fmla="*/ 384059 h 600528"/>
                <a:gd name="connsiteX217" fmla="*/ 512636 w 601392"/>
                <a:gd name="connsiteY217" fmla="*/ 384059 h 600528"/>
                <a:gd name="connsiteX218" fmla="*/ 526084 w 601392"/>
                <a:gd name="connsiteY218" fmla="*/ 378687 h 600528"/>
                <a:gd name="connsiteX219" fmla="*/ 531463 w 601392"/>
                <a:gd name="connsiteY219" fmla="*/ 365259 h 600528"/>
                <a:gd name="connsiteX220" fmla="*/ 531463 w 601392"/>
                <a:gd name="connsiteY220" fmla="*/ 342698 h 600528"/>
                <a:gd name="connsiteX221" fmla="*/ 526084 w 601392"/>
                <a:gd name="connsiteY221" fmla="*/ 329807 h 600528"/>
                <a:gd name="connsiteX222" fmla="*/ 512636 w 601392"/>
                <a:gd name="connsiteY222" fmla="*/ 324436 h 600528"/>
                <a:gd name="connsiteX223" fmla="*/ 504029 w 601392"/>
                <a:gd name="connsiteY223" fmla="*/ 324436 h 600528"/>
                <a:gd name="connsiteX224" fmla="*/ 488967 w 601392"/>
                <a:gd name="connsiteY224" fmla="*/ 288447 h 600528"/>
                <a:gd name="connsiteX225" fmla="*/ 495422 w 601392"/>
                <a:gd name="connsiteY225" fmla="*/ 282538 h 600528"/>
                <a:gd name="connsiteX226" fmla="*/ 500802 w 601392"/>
                <a:gd name="connsiteY226" fmla="*/ 269110 h 600528"/>
                <a:gd name="connsiteX227" fmla="*/ 495422 w 601392"/>
                <a:gd name="connsiteY227" fmla="*/ 256218 h 600528"/>
                <a:gd name="connsiteX228" fmla="*/ 479285 w 601392"/>
                <a:gd name="connsiteY228" fmla="*/ 240104 h 600528"/>
                <a:gd name="connsiteX229" fmla="*/ 467989 w 601392"/>
                <a:gd name="connsiteY229" fmla="*/ 235269 h 600528"/>
                <a:gd name="connsiteX230" fmla="*/ 467989 w 601392"/>
                <a:gd name="connsiteY230" fmla="*/ 133749 h 600528"/>
                <a:gd name="connsiteX231" fmla="*/ 449699 w 601392"/>
                <a:gd name="connsiteY231" fmla="*/ 116023 h 600528"/>
                <a:gd name="connsiteX232" fmla="*/ 300696 w 601392"/>
                <a:gd name="connsiteY232" fmla="*/ 0 h 600528"/>
                <a:gd name="connsiteX233" fmla="*/ 601392 w 601392"/>
                <a:gd name="connsiteY233" fmla="*/ 300264 h 600528"/>
                <a:gd name="connsiteX234" fmla="*/ 300696 w 601392"/>
                <a:gd name="connsiteY234" fmla="*/ 600528 h 600528"/>
                <a:gd name="connsiteX235" fmla="*/ 0 w 601392"/>
                <a:gd name="connsiteY235" fmla="*/ 300264 h 600528"/>
                <a:gd name="connsiteX236" fmla="*/ 300696 w 601392"/>
                <a:gd name="connsiteY236" fmla="*/ 0 h 60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1392" h="600528">
                  <a:moveTo>
                    <a:pt x="426017" y="397012"/>
                  </a:moveTo>
                  <a:cubicBezTo>
                    <a:pt x="433559" y="398085"/>
                    <a:pt x="440563" y="400231"/>
                    <a:pt x="447027" y="402377"/>
                  </a:cubicBezTo>
                  <a:cubicBezTo>
                    <a:pt x="439485" y="413106"/>
                    <a:pt x="429250" y="421690"/>
                    <a:pt x="417398" y="427591"/>
                  </a:cubicBezTo>
                  <a:cubicBezTo>
                    <a:pt x="421169" y="418471"/>
                    <a:pt x="423863" y="408278"/>
                    <a:pt x="426017" y="397012"/>
                  </a:cubicBezTo>
                  <a:close/>
                  <a:moveTo>
                    <a:pt x="336741" y="397012"/>
                  </a:moveTo>
                  <a:cubicBezTo>
                    <a:pt x="338895" y="408278"/>
                    <a:pt x="341586" y="418471"/>
                    <a:pt x="345355" y="427591"/>
                  </a:cubicBezTo>
                  <a:cubicBezTo>
                    <a:pt x="333511" y="421690"/>
                    <a:pt x="323283" y="413106"/>
                    <a:pt x="315208" y="402913"/>
                  </a:cubicBezTo>
                  <a:cubicBezTo>
                    <a:pt x="321668" y="400231"/>
                    <a:pt x="329205" y="398085"/>
                    <a:pt x="336741" y="397012"/>
                  </a:cubicBezTo>
                  <a:close/>
                  <a:moveTo>
                    <a:pt x="387337" y="392174"/>
                  </a:moveTo>
                  <a:cubicBezTo>
                    <a:pt x="396471" y="392710"/>
                    <a:pt x="405605" y="393247"/>
                    <a:pt x="414202" y="394856"/>
                  </a:cubicBezTo>
                  <a:cubicBezTo>
                    <a:pt x="410978" y="409876"/>
                    <a:pt x="406680" y="423286"/>
                    <a:pt x="401307" y="433478"/>
                  </a:cubicBezTo>
                  <a:cubicBezTo>
                    <a:pt x="396471" y="434551"/>
                    <a:pt x="392173" y="435088"/>
                    <a:pt x="387337" y="435624"/>
                  </a:cubicBezTo>
                  <a:close/>
                  <a:moveTo>
                    <a:pt x="375503" y="392174"/>
                  </a:moveTo>
                  <a:lnTo>
                    <a:pt x="375503" y="435624"/>
                  </a:lnTo>
                  <a:cubicBezTo>
                    <a:pt x="370652" y="435088"/>
                    <a:pt x="365801" y="434551"/>
                    <a:pt x="361488" y="433478"/>
                  </a:cubicBezTo>
                  <a:cubicBezTo>
                    <a:pt x="356098" y="423823"/>
                    <a:pt x="351247" y="409876"/>
                    <a:pt x="348552" y="394856"/>
                  </a:cubicBezTo>
                  <a:cubicBezTo>
                    <a:pt x="357176" y="393247"/>
                    <a:pt x="366340" y="392710"/>
                    <a:pt x="375503" y="392174"/>
                  </a:cubicBezTo>
                  <a:close/>
                  <a:moveTo>
                    <a:pt x="429826" y="360472"/>
                  </a:moveTo>
                  <a:lnTo>
                    <a:pt x="462576" y="360472"/>
                  </a:lnTo>
                  <a:cubicBezTo>
                    <a:pt x="462039" y="371756"/>
                    <a:pt x="458818" y="382502"/>
                    <a:pt x="453449" y="392174"/>
                  </a:cubicBezTo>
                  <a:cubicBezTo>
                    <a:pt x="445932" y="388950"/>
                    <a:pt x="437342" y="386801"/>
                    <a:pt x="427678" y="384651"/>
                  </a:cubicBezTo>
                  <a:cubicBezTo>
                    <a:pt x="428752" y="376592"/>
                    <a:pt x="429289" y="368532"/>
                    <a:pt x="429826" y="360472"/>
                  </a:cubicBezTo>
                  <a:close/>
                  <a:moveTo>
                    <a:pt x="387337" y="360472"/>
                  </a:moveTo>
                  <a:lnTo>
                    <a:pt x="417398" y="360472"/>
                  </a:lnTo>
                  <a:cubicBezTo>
                    <a:pt x="417398" y="367993"/>
                    <a:pt x="416861" y="375515"/>
                    <a:pt x="415787" y="382499"/>
                  </a:cubicBezTo>
                  <a:cubicBezTo>
                    <a:pt x="406662" y="381425"/>
                    <a:pt x="396999" y="380350"/>
                    <a:pt x="387337" y="380350"/>
                  </a:cubicBezTo>
                  <a:close/>
                  <a:moveTo>
                    <a:pt x="345356" y="360472"/>
                  </a:moveTo>
                  <a:lnTo>
                    <a:pt x="375503" y="360472"/>
                  </a:lnTo>
                  <a:lnTo>
                    <a:pt x="375503" y="380350"/>
                  </a:lnTo>
                  <a:cubicBezTo>
                    <a:pt x="365813" y="380350"/>
                    <a:pt x="356123" y="381425"/>
                    <a:pt x="346971" y="382499"/>
                  </a:cubicBezTo>
                  <a:cubicBezTo>
                    <a:pt x="345894" y="375515"/>
                    <a:pt x="345356" y="367993"/>
                    <a:pt x="345356" y="360472"/>
                  </a:cubicBezTo>
                  <a:close/>
                  <a:moveTo>
                    <a:pt x="299659" y="360472"/>
                  </a:moveTo>
                  <a:lnTo>
                    <a:pt x="332946" y="360472"/>
                  </a:lnTo>
                  <a:cubicBezTo>
                    <a:pt x="332946" y="368532"/>
                    <a:pt x="333483" y="376592"/>
                    <a:pt x="334557" y="384651"/>
                  </a:cubicBezTo>
                  <a:cubicBezTo>
                    <a:pt x="325430" y="386801"/>
                    <a:pt x="316303" y="389487"/>
                    <a:pt x="308786" y="392174"/>
                  </a:cubicBezTo>
                  <a:cubicBezTo>
                    <a:pt x="303954" y="382502"/>
                    <a:pt x="300733" y="371756"/>
                    <a:pt x="299659" y="360472"/>
                  </a:cubicBezTo>
                  <a:close/>
                  <a:moveTo>
                    <a:pt x="415787" y="324969"/>
                  </a:moveTo>
                  <a:cubicBezTo>
                    <a:pt x="416861" y="332506"/>
                    <a:pt x="417398" y="340043"/>
                    <a:pt x="417398" y="348119"/>
                  </a:cubicBezTo>
                  <a:lnTo>
                    <a:pt x="387337" y="348119"/>
                  </a:lnTo>
                  <a:lnTo>
                    <a:pt x="387337" y="327122"/>
                  </a:lnTo>
                  <a:cubicBezTo>
                    <a:pt x="396999" y="326584"/>
                    <a:pt x="406662" y="326046"/>
                    <a:pt x="415787" y="324969"/>
                  </a:cubicBezTo>
                  <a:close/>
                  <a:moveTo>
                    <a:pt x="346989" y="324969"/>
                  </a:moveTo>
                  <a:cubicBezTo>
                    <a:pt x="356135" y="326046"/>
                    <a:pt x="365819" y="327122"/>
                    <a:pt x="375503" y="327122"/>
                  </a:cubicBezTo>
                  <a:lnTo>
                    <a:pt x="375503" y="348119"/>
                  </a:lnTo>
                  <a:lnTo>
                    <a:pt x="344837" y="348119"/>
                  </a:lnTo>
                  <a:cubicBezTo>
                    <a:pt x="345375" y="340043"/>
                    <a:pt x="345913" y="332506"/>
                    <a:pt x="346989" y="324969"/>
                  </a:cubicBezTo>
                  <a:close/>
                  <a:moveTo>
                    <a:pt x="453449" y="315294"/>
                  </a:moveTo>
                  <a:cubicBezTo>
                    <a:pt x="458281" y="325518"/>
                    <a:pt x="462039" y="336280"/>
                    <a:pt x="462576" y="348119"/>
                  </a:cubicBezTo>
                  <a:lnTo>
                    <a:pt x="429826" y="348119"/>
                  </a:lnTo>
                  <a:cubicBezTo>
                    <a:pt x="429826" y="339509"/>
                    <a:pt x="428752" y="330899"/>
                    <a:pt x="427678" y="322828"/>
                  </a:cubicBezTo>
                  <a:cubicBezTo>
                    <a:pt x="436805" y="320675"/>
                    <a:pt x="445396" y="318523"/>
                    <a:pt x="453449" y="315294"/>
                  </a:cubicBezTo>
                  <a:close/>
                  <a:moveTo>
                    <a:pt x="309323" y="315294"/>
                  </a:moveTo>
                  <a:cubicBezTo>
                    <a:pt x="316839" y="318523"/>
                    <a:pt x="325430" y="320675"/>
                    <a:pt x="334557" y="322828"/>
                  </a:cubicBezTo>
                  <a:cubicBezTo>
                    <a:pt x="333483" y="330899"/>
                    <a:pt x="332946" y="339509"/>
                    <a:pt x="332946" y="348119"/>
                  </a:cubicBezTo>
                  <a:lnTo>
                    <a:pt x="299659" y="348119"/>
                  </a:lnTo>
                  <a:cubicBezTo>
                    <a:pt x="300733" y="336280"/>
                    <a:pt x="303954" y="324980"/>
                    <a:pt x="309323" y="315294"/>
                  </a:cubicBezTo>
                  <a:close/>
                  <a:moveTo>
                    <a:pt x="418003" y="281519"/>
                  </a:moveTo>
                  <a:cubicBezTo>
                    <a:pt x="429298" y="286878"/>
                    <a:pt x="438979" y="294916"/>
                    <a:pt x="446509" y="305098"/>
                  </a:cubicBezTo>
                  <a:cubicBezTo>
                    <a:pt x="440055" y="307242"/>
                    <a:pt x="433601" y="308849"/>
                    <a:pt x="426071" y="310457"/>
                  </a:cubicBezTo>
                  <a:cubicBezTo>
                    <a:pt x="423919" y="299739"/>
                    <a:pt x="421230" y="290093"/>
                    <a:pt x="418003" y="281519"/>
                  </a:cubicBezTo>
                  <a:close/>
                  <a:moveTo>
                    <a:pt x="344837" y="280914"/>
                  </a:moveTo>
                  <a:cubicBezTo>
                    <a:pt x="341602" y="289508"/>
                    <a:pt x="338368" y="299714"/>
                    <a:pt x="336750" y="310457"/>
                  </a:cubicBezTo>
                  <a:cubicBezTo>
                    <a:pt x="329203" y="308846"/>
                    <a:pt x="322195" y="307234"/>
                    <a:pt x="315726" y="305086"/>
                  </a:cubicBezTo>
                  <a:cubicBezTo>
                    <a:pt x="323812" y="294880"/>
                    <a:pt x="333516" y="286823"/>
                    <a:pt x="344837" y="280914"/>
                  </a:cubicBezTo>
                  <a:close/>
                  <a:moveTo>
                    <a:pt x="387337" y="272881"/>
                  </a:moveTo>
                  <a:cubicBezTo>
                    <a:pt x="392173" y="272881"/>
                    <a:pt x="397008" y="273955"/>
                    <a:pt x="401844" y="275029"/>
                  </a:cubicBezTo>
                  <a:cubicBezTo>
                    <a:pt x="407217" y="284698"/>
                    <a:pt x="411515" y="298125"/>
                    <a:pt x="414202" y="312628"/>
                  </a:cubicBezTo>
                  <a:cubicBezTo>
                    <a:pt x="405605" y="314239"/>
                    <a:pt x="396471" y="314776"/>
                    <a:pt x="387337" y="314776"/>
                  </a:cubicBezTo>
                  <a:close/>
                  <a:moveTo>
                    <a:pt x="375503" y="272881"/>
                  </a:moveTo>
                  <a:lnTo>
                    <a:pt x="375503" y="314776"/>
                  </a:lnTo>
                  <a:cubicBezTo>
                    <a:pt x="366340" y="314776"/>
                    <a:pt x="357176" y="314239"/>
                    <a:pt x="348552" y="312628"/>
                  </a:cubicBezTo>
                  <a:cubicBezTo>
                    <a:pt x="351247" y="298125"/>
                    <a:pt x="355559" y="284698"/>
                    <a:pt x="360949" y="275029"/>
                  </a:cubicBezTo>
                  <a:cubicBezTo>
                    <a:pt x="365801" y="273955"/>
                    <a:pt x="370652" y="272881"/>
                    <a:pt x="375503" y="272881"/>
                  </a:cubicBezTo>
                  <a:close/>
                  <a:moveTo>
                    <a:pt x="381387" y="258371"/>
                  </a:moveTo>
                  <a:cubicBezTo>
                    <a:pt x="372782" y="258371"/>
                    <a:pt x="364714" y="259445"/>
                    <a:pt x="356647" y="261594"/>
                  </a:cubicBezTo>
                  <a:cubicBezTo>
                    <a:pt x="332983" y="268040"/>
                    <a:pt x="313083" y="283080"/>
                    <a:pt x="300175" y="304029"/>
                  </a:cubicBezTo>
                  <a:cubicBezTo>
                    <a:pt x="291032" y="319069"/>
                    <a:pt x="285654" y="336258"/>
                    <a:pt x="285654" y="353447"/>
                  </a:cubicBezTo>
                  <a:cubicBezTo>
                    <a:pt x="285654" y="371173"/>
                    <a:pt x="291032" y="388362"/>
                    <a:pt x="300175" y="403402"/>
                  </a:cubicBezTo>
                  <a:cubicBezTo>
                    <a:pt x="313083" y="424351"/>
                    <a:pt x="332983" y="439391"/>
                    <a:pt x="356647" y="445837"/>
                  </a:cubicBezTo>
                  <a:cubicBezTo>
                    <a:pt x="356647" y="445837"/>
                    <a:pt x="356647" y="445837"/>
                    <a:pt x="357185" y="445837"/>
                  </a:cubicBezTo>
                  <a:cubicBezTo>
                    <a:pt x="364714" y="447986"/>
                    <a:pt x="372782" y="449060"/>
                    <a:pt x="381387" y="449060"/>
                  </a:cubicBezTo>
                  <a:cubicBezTo>
                    <a:pt x="389454" y="449060"/>
                    <a:pt x="397522" y="447986"/>
                    <a:pt x="405589" y="445837"/>
                  </a:cubicBezTo>
                  <a:cubicBezTo>
                    <a:pt x="429253" y="439391"/>
                    <a:pt x="449691" y="424351"/>
                    <a:pt x="462599" y="403402"/>
                  </a:cubicBezTo>
                  <a:cubicBezTo>
                    <a:pt x="471742" y="388362"/>
                    <a:pt x="476582" y="371173"/>
                    <a:pt x="476582" y="353447"/>
                  </a:cubicBezTo>
                  <a:cubicBezTo>
                    <a:pt x="476582" y="336258"/>
                    <a:pt x="471742" y="319069"/>
                    <a:pt x="462599" y="304029"/>
                  </a:cubicBezTo>
                  <a:cubicBezTo>
                    <a:pt x="449691" y="283080"/>
                    <a:pt x="429253" y="268040"/>
                    <a:pt x="405589" y="261594"/>
                  </a:cubicBezTo>
                  <a:cubicBezTo>
                    <a:pt x="398059" y="259445"/>
                    <a:pt x="389454" y="258371"/>
                    <a:pt x="381387" y="258371"/>
                  </a:cubicBezTo>
                  <a:close/>
                  <a:moveTo>
                    <a:pt x="370092" y="216473"/>
                  </a:moveTo>
                  <a:lnTo>
                    <a:pt x="392681" y="216473"/>
                  </a:lnTo>
                  <a:cubicBezTo>
                    <a:pt x="395908" y="216473"/>
                    <a:pt x="399135" y="219159"/>
                    <a:pt x="399135" y="222919"/>
                  </a:cubicBezTo>
                  <a:lnTo>
                    <a:pt x="399135" y="236348"/>
                  </a:lnTo>
                  <a:cubicBezTo>
                    <a:pt x="399135" y="239571"/>
                    <a:pt x="400748" y="241719"/>
                    <a:pt x="403975" y="242256"/>
                  </a:cubicBezTo>
                  <a:cubicBezTo>
                    <a:pt x="413656" y="244405"/>
                    <a:pt x="422800" y="247628"/>
                    <a:pt x="431405" y="251925"/>
                  </a:cubicBezTo>
                  <a:cubicBezTo>
                    <a:pt x="436245" y="254074"/>
                    <a:pt x="440548" y="256222"/>
                    <a:pt x="444313" y="258908"/>
                  </a:cubicBezTo>
                  <a:cubicBezTo>
                    <a:pt x="447002" y="260519"/>
                    <a:pt x="450229" y="260519"/>
                    <a:pt x="451842" y="258371"/>
                  </a:cubicBezTo>
                  <a:lnTo>
                    <a:pt x="461523" y="248702"/>
                  </a:lnTo>
                  <a:cubicBezTo>
                    <a:pt x="463136" y="247091"/>
                    <a:pt x="465826" y="246554"/>
                    <a:pt x="467977" y="247091"/>
                  </a:cubicBezTo>
                  <a:cubicBezTo>
                    <a:pt x="469052" y="247628"/>
                    <a:pt x="470128" y="247628"/>
                    <a:pt x="470666" y="248702"/>
                  </a:cubicBezTo>
                  <a:lnTo>
                    <a:pt x="486801" y="264817"/>
                  </a:lnTo>
                  <a:cubicBezTo>
                    <a:pt x="487876" y="265891"/>
                    <a:pt x="488952" y="267502"/>
                    <a:pt x="488952" y="269114"/>
                  </a:cubicBezTo>
                  <a:cubicBezTo>
                    <a:pt x="488952" y="270725"/>
                    <a:pt x="487876" y="272337"/>
                    <a:pt x="486801" y="273948"/>
                  </a:cubicBezTo>
                  <a:lnTo>
                    <a:pt x="477120" y="283617"/>
                  </a:lnTo>
                  <a:cubicBezTo>
                    <a:pt x="474969" y="285766"/>
                    <a:pt x="474969" y="288451"/>
                    <a:pt x="476582" y="291137"/>
                  </a:cubicBezTo>
                  <a:cubicBezTo>
                    <a:pt x="484649" y="303492"/>
                    <a:pt x="490028" y="316920"/>
                    <a:pt x="493255" y="331424"/>
                  </a:cubicBezTo>
                  <a:cubicBezTo>
                    <a:pt x="493792" y="334646"/>
                    <a:pt x="495944" y="336258"/>
                    <a:pt x="499171" y="336258"/>
                  </a:cubicBezTo>
                  <a:lnTo>
                    <a:pt x="512616" y="336258"/>
                  </a:lnTo>
                  <a:cubicBezTo>
                    <a:pt x="514768" y="336258"/>
                    <a:pt x="516381" y="337332"/>
                    <a:pt x="517457" y="338407"/>
                  </a:cubicBezTo>
                  <a:cubicBezTo>
                    <a:pt x="518532" y="339481"/>
                    <a:pt x="519070" y="341092"/>
                    <a:pt x="519070" y="342704"/>
                  </a:cubicBezTo>
                  <a:lnTo>
                    <a:pt x="519070" y="365264"/>
                  </a:lnTo>
                  <a:cubicBezTo>
                    <a:pt x="519070" y="367413"/>
                    <a:pt x="518532" y="369024"/>
                    <a:pt x="517457" y="370098"/>
                  </a:cubicBezTo>
                  <a:cubicBezTo>
                    <a:pt x="516381" y="371173"/>
                    <a:pt x="514768" y="371710"/>
                    <a:pt x="512616" y="371710"/>
                  </a:cubicBezTo>
                  <a:lnTo>
                    <a:pt x="499171" y="371710"/>
                  </a:lnTo>
                  <a:cubicBezTo>
                    <a:pt x="496482" y="371710"/>
                    <a:pt x="493792" y="373859"/>
                    <a:pt x="493255" y="377081"/>
                  </a:cubicBezTo>
                  <a:cubicBezTo>
                    <a:pt x="490028" y="391047"/>
                    <a:pt x="484649" y="405013"/>
                    <a:pt x="476582" y="417368"/>
                  </a:cubicBezTo>
                  <a:cubicBezTo>
                    <a:pt x="474969" y="419516"/>
                    <a:pt x="474969" y="422739"/>
                    <a:pt x="477120" y="424888"/>
                  </a:cubicBezTo>
                  <a:lnTo>
                    <a:pt x="486801" y="434557"/>
                  </a:lnTo>
                  <a:cubicBezTo>
                    <a:pt x="487876" y="435631"/>
                    <a:pt x="488952" y="437242"/>
                    <a:pt x="488952" y="439391"/>
                  </a:cubicBezTo>
                  <a:cubicBezTo>
                    <a:pt x="488952" y="441003"/>
                    <a:pt x="487876" y="442614"/>
                    <a:pt x="486801" y="443688"/>
                  </a:cubicBezTo>
                  <a:lnTo>
                    <a:pt x="470666" y="459803"/>
                  </a:lnTo>
                  <a:cubicBezTo>
                    <a:pt x="468515" y="461951"/>
                    <a:pt x="464212" y="461951"/>
                    <a:pt x="461523" y="459803"/>
                  </a:cubicBezTo>
                  <a:lnTo>
                    <a:pt x="451842" y="450134"/>
                  </a:lnTo>
                  <a:cubicBezTo>
                    <a:pt x="450229" y="447986"/>
                    <a:pt x="447002" y="447448"/>
                    <a:pt x="444313" y="449060"/>
                  </a:cubicBezTo>
                  <a:cubicBezTo>
                    <a:pt x="431943" y="457654"/>
                    <a:pt x="418497" y="463026"/>
                    <a:pt x="403975" y="466249"/>
                  </a:cubicBezTo>
                  <a:cubicBezTo>
                    <a:pt x="400748" y="466786"/>
                    <a:pt x="399135" y="468934"/>
                    <a:pt x="399135" y="472157"/>
                  </a:cubicBezTo>
                  <a:lnTo>
                    <a:pt x="399135" y="485586"/>
                  </a:lnTo>
                  <a:cubicBezTo>
                    <a:pt x="399135" y="489346"/>
                    <a:pt x="395908" y="492032"/>
                    <a:pt x="392681" y="492032"/>
                  </a:cubicBezTo>
                  <a:lnTo>
                    <a:pt x="370092" y="492032"/>
                  </a:lnTo>
                  <a:cubicBezTo>
                    <a:pt x="366328" y="492032"/>
                    <a:pt x="363639" y="489346"/>
                    <a:pt x="363639" y="485586"/>
                  </a:cubicBezTo>
                  <a:lnTo>
                    <a:pt x="363639" y="472157"/>
                  </a:lnTo>
                  <a:cubicBezTo>
                    <a:pt x="363639" y="468934"/>
                    <a:pt x="361487" y="466786"/>
                    <a:pt x="358798" y="466249"/>
                  </a:cubicBezTo>
                  <a:cubicBezTo>
                    <a:pt x="343739" y="463026"/>
                    <a:pt x="330293" y="457654"/>
                    <a:pt x="317923" y="449060"/>
                  </a:cubicBezTo>
                  <a:cubicBezTo>
                    <a:pt x="316848" y="448523"/>
                    <a:pt x="315772" y="448523"/>
                    <a:pt x="314697" y="448523"/>
                  </a:cubicBezTo>
                  <a:cubicBezTo>
                    <a:pt x="313083" y="448523"/>
                    <a:pt x="311470" y="449060"/>
                    <a:pt x="310394" y="450134"/>
                  </a:cubicBezTo>
                  <a:lnTo>
                    <a:pt x="300713" y="459803"/>
                  </a:lnTo>
                  <a:cubicBezTo>
                    <a:pt x="298024" y="461951"/>
                    <a:pt x="293721" y="461951"/>
                    <a:pt x="291570" y="459803"/>
                  </a:cubicBezTo>
                  <a:lnTo>
                    <a:pt x="275435" y="443688"/>
                  </a:lnTo>
                  <a:cubicBezTo>
                    <a:pt x="274360" y="442614"/>
                    <a:pt x="273822" y="441003"/>
                    <a:pt x="273822" y="439391"/>
                  </a:cubicBezTo>
                  <a:cubicBezTo>
                    <a:pt x="273822" y="437242"/>
                    <a:pt x="274360" y="435631"/>
                    <a:pt x="275435" y="434557"/>
                  </a:cubicBezTo>
                  <a:lnTo>
                    <a:pt x="285116" y="424888"/>
                  </a:lnTo>
                  <a:cubicBezTo>
                    <a:pt x="287267" y="422739"/>
                    <a:pt x="287805" y="419516"/>
                    <a:pt x="286192" y="417368"/>
                  </a:cubicBezTo>
                  <a:cubicBezTo>
                    <a:pt x="280276" y="408773"/>
                    <a:pt x="275973" y="399642"/>
                    <a:pt x="272746" y="389436"/>
                  </a:cubicBezTo>
                  <a:cubicBezTo>
                    <a:pt x="271133" y="385676"/>
                    <a:pt x="270057" y="381379"/>
                    <a:pt x="268981" y="376544"/>
                  </a:cubicBezTo>
                  <a:cubicBezTo>
                    <a:pt x="268444" y="373859"/>
                    <a:pt x="266292" y="371710"/>
                    <a:pt x="263065" y="371710"/>
                  </a:cubicBezTo>
                  <a:lnTo>
                    <a:pt x="249620" y="371710"/>
                  </a:lnTo>
                  <a:cubicBezTo>
                    <a:pt x="248006" y="371710"/>
                    <a:pt x="246393" y="371173"/>
                    <a:pt x="244779" y="370098"/>
                  </a:cubicBezTo>
                  <a:cubicBezTo>
                    <a:pt x="243704" y="369024"/>
                    <a:pt x="243166" y="367413"/>
                    <a:pt x="243166" y="365264"/>
                  </a:cubicBezTo>
                  <a:lnTo>
                    <a:pt x="243166" y="356133"/>
                  </a:lnTo>
                  <a:lnTo>
                    <a:pt x="243166" y="342704"/>
                  </a:lnTo>
                  <a:cubicBezTo>
                    <a:pt x="243166" y="341092"/>
                    <a:pt x="243704" y="339481"/>
                    <a:pt x="244779" y="338407"/>
                  </a:cubicBezTo>
                  <a:cubicBezTo>
                    <a:pt x="246393" y="337332"/>
                    <a:pt x="248006" y="336258"/>
                    <a:pt x="249620" y="336258"/>
                  </a:cubicBezTo>
                  <a:lnTo>
                    <a:pt x="263065" y="336258"/>
                  </a:lnTo>
                  <a:cubicBezTo>
                    <a:pt x="266292" y="336258"/>
                    <a:pt x="268444" y="334646"/>
                    <a:pt x="268981" y="331424"/>
                  </a:cubicBezTo>
                  <a:cubicBezTo>
                    <a:pt x="272208" y="316920"/>
                    <a:pt x="277587" y="303492"/>
                    <a:pt x="286192" y="291137"/>
                  </a:cubicBezTo>
                  <a:cubicBezTo>
                    <a:pt x="287805" y="288451"/>
                    <a:pt x="287267" y="285766"/>
                    <a:pt x="285116" y="283617"/>
                  </a:cubicBezTo>
                  <a:lnTo>
                    <a:pt x="275435" y="273948"/>
                  </a:lnTo>
                  <a:cubicBezTo>
                    <a:pt x="274360" y="272337"/>
                    <a:pt x="273822" y="270725"/>
                    <a:pt x="273822" y="269114"/>
                  </a:cubicBezTo>
                  <a:cubicBezTo>
                    <a:pt x="273822" y="267502"/>
                    <a:pt x="274360" y="265891"/>
                    <a:pt x="275435" y="264817"/>
                  </a:cubicBezTo>
                  <a:lnTo>
                    <a:pt x="291570" y="248702"/>
                  </a:lnTo>
                  <a:cubicBezTo>
                    <a:pt x="293721" y="246016"/>
                    <a:pt x="298024" y="246016"/>
                    <a:pt x="300713" y="248702"/>
                  </a:cubicBezTo>
                  <a:lnTo>
                    <a:pt x="310394" y="258371"/>
                  </a:lnTo>
                  <a:cubicBezTo>
                    <a:pt x="312545" y="260519"/>
                    <a:pt x="315772" y="260519"/>
                    <a:pt x="317923" y="258908"/>
                  </a:cubicBezTo>
                  <a:cubicBezTo>
                    <a:pt x="330293" y="250851"/>
                    <a:pt x="344277" y="245479"/>
                    <a:pt x="358798" y="242256"/>
                  </a:cubicBezTo>
                  <a:cubicBezTo>
                    <a:pt x="361487" y="241719"/>
                    <a:pt x="363639" y="239033"/>
                    <a:pt x="363639" y="236348"/>
                  </a:cubicBezTo>
                  <a:lnTo>
                    <a:pt x="363639" y="222919"/>
                  </a:lnTo>
                  <a:cubicBezTo>
                    <a:pt x="363639" y="219159"/>
                    <a:pt x="366328" y="216473"/>
                    <a:pt x="370092" y="216473"/>
                  </a:cubicBezTo>
                  <a:close/>
                  <a:moveTo>
                    <a:pt x="157623" y="190127"/>
                  </a:moveTo>
                  <a:lnTo>
                    <a:pt x="425476" y="190127"/>
                  </a:lnTo>
                  <a:cubicBezTo>
                    <a:pt x="428703" y="190127"/>
                    <a:pt x="431392" y="192814"/>
                    <a:pt x="431392" y="196037"/>
                  </a:cubicBezTo>
                  <a:lnTo>
                    <a:pt x="431392" y="238484"/>
                  </a:lnTo>
                  <a:cubicBezTo>
                    <a:pt x="424938" y="235798"/>
                    <a:pt x="417946" y="233111"/>
                    <a:pt x="410953" y="231499"/>
                  </a:cubicBezTo>
                  <a:lnTo>
                    <a:pt x="410953" y="222902"/>
                  </a:lnTo>
                  <a:cubicBezTo>
                    <a:pt x="410953" y="212694"/>
                    <a:pt x="402885" y="204097"/>
                    <a:pt x="392666" y="204097"/>
                  </a:cubicBezTo>
                  <a:lnTo>
                    <a:pt x="370076" y="204097"/>
                  </a:lnTo>
                  <a:cubicBezTo>
                    <a:pt x="359857" y="204097"/>
                    <a:pt x="351251" y="212694"/>
                    <a:pt x="351251" y="222902"/>
                  </a:cubicBezTo>
                  <a:lnTo>
                    <a:pt x="351251" y="231499"/>
                  </a:lnTo>
                  <a:cubicBezTo>
                    <a:pt x="338881" y="234723"/>
                    <a:pt x="326510" y="239559"/>
                    <a:pt x="315215" y="246544"/>
                  </a:cubicBezTo>
                  <a:lnTo>
                    <a:pt x="309299" y="240096"/>
                  </a:lnTo>
                  <a:cubicBezTo>
                    <a:pt x="302306" y="233111"/>
                    <a:pt x="289936" y="233111"/>
                    <a:pt x="282944" y="240096"/>
                  </a:cubicBezTo>
                  <a:lnTo>
                    <a:pt x="266808" y="256215"/>
                  </a:lnTo>
                  <a:cubicBezTo>
                    <a:pt x="263581" y="259439"/>
                    <a:pt x="261429" y="264275"/>
                    <a:pt x="261429" y="269110"/>
                  </a:cubicBezTo>
                  <a:cubicBezTo>
                    <a:pt x="261429" y="273946"/>
                    <a:pt x="263581" y="278782"/>
                    <a:pt x="266808" y="282543"/>
                  </a:cubicBezTo>
                  <a:lnTo>
                    <a:pt x="273262" y="288453"/>
                  </a:lnTo>
                  <a:cubicBezTo>
                    <a:pt x="266270" y="299736"/>
                    <a:pt x="261429" y="311557"/>
                    <a:pt x="258202" y="324452"/>
                  </a:cubicBezTo>
                  <a:lnTo>
                    <a:pt x="249597" y="324452"/>
                  </a:lnTo>
                  <a:cubicBezTo>
                    <a:pt x="244756" y="324452"/>
                    <a:pt x="239915" y="326064"/>
                    <a:pt x="236150" y="329825"/>
                  </a:cubicBezTo>
                  <a:cubicBezTo>
                    <a:pt x="232923" y="333049"/>
                    <a:pt x="230772" y="337885"/>
                    <a:pt x="230772" y="342720"/>
                  </a:cubicBezTo>
                  <a:lnTo>
                    <a:pt x="230772" y="356153"/>
                  </a:lnTo>
                  <a:lnTo>
                    <a:pt x="157623" y="356153"/>
                  </a:lnTo>
                  <a:cubicBezTo>
                    <a:pt x="153858" y="356153"/>
                    <a:pt x="151169" y="353466"/>
                    <a:pt x="151169" y="350243"/>
                  </a:cubicBezTo>
                  <a:lnTo>
                    <a:pt x="151169" y="196037"/>
                  </a:lnTo>
                  <a:cubicBezTo>
                    <a:pt x="151169" y="192814"/>
                    <a:pt x="153858" y="190127"/>
                    <a:pt x="157623" y="190127"/>
                  </a:cubicBezTo>
                  <a:close/>
                  <a:moveTo>
                    <a:pt x="133403" y="116023"/>
                  </a:moveTo>
                  <a:cubicBezTo>
                    <a:pt x="123183" y="116023"/>
                    <a:pt x="115114" y="124080"/>
                    <a:pt x="115114" y="133749"/>
                  </a:cubicBezTo>
                  <a:lnTo>
                    <a:pt x="115114" y="371167"/>
                  </a:lnTo>
                  <a:cubicBezTo>
                    <a:pt x="115114" y="381373"/>
                    <a:pt x="123183" y="389430"/>
                    <a:pt x="133403" y="389430"/>
                  </a:cubicBezTo>
                  <a:lnTo>
                    <a:pt x="259814" y="389430"/>
                  </a:lnTo>
                  <a:cubicBezTo>
                    <a:pt x="263042" y="400173"/>
                    <a:pt x="267345" y="410379"/>
                    <a:pt x="273262" y="420047"/>
                  </a:cubicBezTo>
                  <a:lnTo>
                    <a:pt x="266807" y="425956"/>
                  </a:lnTo>
                  <a:cubicBezTo>
                    <a:pt x="263580" y="429716"/>
                    <a:pt x="261428" y="434013"/>
                    <a:pt x="261428" y="439385"/>
                  </a:cubicBezTo>
                  <a:cubicBezTo>
                    <a:pt x="261428" y="444219"/>
                    <a:pt x="263580" y="449053"/>
                    <a:pt x="266807" y="452276"/>
                  </a:cubicBezTo>
                  <a:lnTo>
                    <a:pt x="282945" y="468390"/>
                  </a:lnTo>
                  <a:cubicBezTo>
                    <a:pt x="289938" y="475373"/>
                    <a:pt x="302310" y="475373"/>
                    <a:pt x="309303" y="468390"/>
                  </a:cubicBezTo>
                  <a:lnTo>
                    <a:pt x="315220" y="461945"/>
                  </a:lnTo>
                  <a:cubicBezTo>
                    <a:pt x="326516" y="468928"/>
                    <a:pt x="338350" y="473762"/>
                    <a:pt x="351260" y="476985"/>
                  </a:cubicBezTo>
                  <a:lnTo>
                    <a:pt x="351260" y="485579"/>
                  </a:lnTo>
                  <a:cubicBezTo>
                    <a:pt x="351260" y="495785"/>
                    <a:pt x="359867" y="504379"/>
                    <a:pt x="370087" y="504379"/>
                  </a:cubicBezTo>
                  <a:lnTo>
                    <a:pt x="392680" y="504379"/>
                  </a:lnTo>
                  <a:cubicBezTo>
                    <a:pt x="402900" y="504379"/>
                    <a:pt x="410969" y="495785"/>
                    <a:pt x="410969" y="485579"/>
                  </a:cubicBezTo>
                  <a:lnTo>
                    <a:pt x="410969" y="476985"/>
                  </a:lnTo>
                  <a:cubicBezTo>
                    <a:pt x="423879" y="473762"/>
                    <a:pt x="435713" y="468928"/>
                    <a:pt x="447010" y="461945"/>
                  </a:cubicBezTo>
                  <a:lnTo>
                    <a:pt x="452927" y="468390"/>
                  </a:lnTo>
                  <a:cubicBezTo>
                    <a:pt x="459920" y="475373"/>
                    <a:pt x="472292" y="475373"/>
                    <a:pt x="479285" y="468390"/>
                  </a:cubicBezTo>
                  <a:lnTo>
                    <a:pt x="495422" y="452276"/>
                  </a:lnTo>
                  <a:cubicBezTo>
                    <a:pt x="498650" y="449053"/>
                    <a:pt x="500802" y="444219"/>
                    <a:pt x="500802" y="439385"/>
                  </a:cubicBezTo>
                  <a:cubicBezTo>
                    <a:pt x="500802" y="434013"/>
                    <a:pt x="498650" y="429716"/>
                    <a:pt x="495422" y="425956"/>
                  </a:cubicBezTo>
                  <a:lnTo>
                    <a:pt x="488967" y="420047"/>
                  </a:lnTo>
                  <a:cubicBezTo>
                    <a:pt x="495960" y="408767"/>
                    <a:pt x="500802" y="396413"/>
                    <a:pt x="504029" y="384059"/>
                  </a:cubicBezTo>
                  <a:lnTo>
                    <a:pt x="512636" y="384059"/>
                  </a:lnTo>
                  <a:cubicBezTo>
                    <a:pt x="518015" y="384059"/>
                    <a:pt x="522318" y="381910"/>
                    <a:pt x="526084" y="378687"/>
                  </a:cubicBezTo>
                  <a:cubicBezTo>
                    <a:pt x="529311" y="374927"/>
                    <a:pt x="531463" y="370630"/>
                    <a:pt x="531463" y="365259"/>
                  </a:cubicBezTo>
                  <a:lnTo>
                    <a:pt x="531463" y="342698"/>
                  </a:lnTo>
                  <a:cubicBezTo>
                    <a:pt x="531463" y="337864"/>
                    <a:pt x="529311" y="333030"/>
                    <a:pt x="526084" y="329807"/>
                  </a:cubicBezTo>
                  <a:cubicBezTo>
                    <a:pt x="522318" y="326047"/>
                    <a:pt x="518015" y="324436"/>
                    <a:pt x="512636" y="324436"/>
                  </a:cubicBezTo>
                  <a:lnTo>
                    <a:pt x="504029" y="324436"/>
                  </a:lnTo>
                  <a:cubicBezTo>
                    <a:pt x="500802" y="311544"/>
                    <a:pt x="495960" y="299727"/>
                    <a:pt x="488967" y="288447"/>
                  </a:cubicBezTo>
                  <a:lnTo>
                    <a:pt x="495422" y="282538"/>
                  </a:lnTo>
                  <a:cubicBezTo>
                    <a:pt x="498650" y="278778"/>
                    <a:pt x="500802" y="273944"/>
                    <a:pt x="500802" y="269110"/>
                  </a:cubicBezTo>
                  <a:cubicBezTo>
                    <a:pt x="500802" y="264275"/>
                    <a:pt x="499188" y="259441"/>
                    <a:pt x="495422" y="256218"/>
                  </a:cubicBezTo>
                  <a:lnTo>
                    <a:pt x="479285" y="240104"/>
                  </a:lnTo>
                  <a:cubicBezTo>
                    <a:pt x="476595" y="236881"/>
                    <a:pt x="472292" y="235269"/>
                    <a:pt x="467989" y="235269"/>
                  </a:cubicBezTo>
                  <a:lnTo>
                    <a:pt x="467989" y="133749"/>
                  </a:lnTo>
                  <a:cubicBezTo>
                    <a:pt x="467989" y="124080"/>
                    <a:pt x="459920" y="116023"/>
                    <a:pt x="449699" y="116023"/>
                  </a:cubicBezTo>
                  <a:close/>
                  <a:moveTo>
                    <a:pt x="300696" y="0"/>
                  </a:moveTo>
                  <a:cubicBezTo>
                    <a:pt x="466375" y="0"/>
                    <a:pt x="601392" y="134286"/>
                    <a:pt x="601392" y="300264"/>
                  </a:cubicBezTo>
                  <a:cubicBezTo>
                    <a:pt x="601392" y="465705"/>
                    <a:pt x="466375" y="600528"/>
                    <a:pt x="300696" y="600528"/>
                  </a:cubicBezTo>
                  <a:cubicBezTo>
                    <a:pt x="134479" y="600528"/>
                    <a:pt x="0" y="465705"/>
                    <a:pt x="0" y="300264"/>
                  </a:cubicBezTo>
                  <a:cubicBezTo>
                    <a:pt x="0" y="134286"/>
                    <a:pt x="134479" y="0"/>
                    <a:pt x="300696" y="0"/>
                  </a:cubicBezTo>
                  <a:close/>
                </a:path>
              </a:pathLst>
            </a:custGeom>
            <a:solidFill>
              <a:sysClr val="window" lastClr="FFFFFF">
                <a:lumMod val="50000"/>
              </a:sysClr>
            </a:solidFill>
            <a:ln>
              <a:noFill/>
            </a:ln>
          </p:spPr>
        </p:sp>
        <p:sp>
          <p:nvSpPr>
            <p:cNvPr id="73" name="矩形 72"/>
            <p:cNvSpPr/>
            <p:nvPr/>
          </p:nvSpPr>
          <p:spPr>
            <a:xfrm>
              <a:off x="1136871" y="4066607"/>
              <a:ext cx="5534550" cy="694689"/>
            </a:xfrm>
            <a:prstGeom prst="rect">
              <a:avLst/>
            </a:prstGeom>
          </p:spPr>
          <p:txBody>
            <a:bodyPr wrap="square">
              <a:spAutoFit/>
            </a:bodyPr>
            <a:lstStyle/>
            <a:p>
              <a:pPr marL="0" marR="0" lvl="0" indent="0" algn="l" defTabSz="914400" rtl="0" eaLnBrk="1" fontAlgn="base" latinLnBrk="0" hangingPunct="1">
                <a:lnSpc>
                  <a:spcPct val="150000"/>
                </a:lnSpc>
                <a:spcBef>
                  <a:spcPct val="20000"/>
                </a:spcBef>
                <a:spcAft>
                  <a:spcPct val="0"/>
                </a:spcAft>
                <a:buClrTx/>
                <a:buSzTx/>
                <a:buFontTx/>
                <a:buNone/>
              </a:pPr>
              <a:r>
                <a:rPr lang="zh-CN" altLang="en-US" b="1" dirty="0" smtClean="0">
                  <a:ln>
                    <a:noFill/>
                  </a:ln>
                  <a:solidFill>
                    <a:schemeClr val="tx1">
                      <a:lumMod val="75000"/>
                      <a:lumOff val="25000"/>
                    </a:schemeClr>
                  </a:solidFill>
                  <a:effectLst/>
                  <a:latin typeface="微软雅黑" panose="020B0503020204020204" charset="-122"/>
                  <a:ea typeface="微软雅黑" panose="020B0503020204020204" charset="-122"/>
                  <a:sym typeface="+mn-ea"/>
                </a:rPr>
                <a:t>铜管与球阀、燃气计量表及螺纹连接附件连接时，应采用承插式螺纹管件连接；弯头、三通可采用承插式铜配件或承插式螺纹连接件</a:t>
              </a:r>
              <a:endParaRPr lang="zh-CN" altLang="en-US" b="1" dirty="0" smtClean="0">
                <a:ln>
                  <a:noFill/>
                </a:ln>
                <a:solidFill>
                  <a:schemeClr val="tx1">
                    <a:lumMod val="75000"/>
                    <a:lumOff val="25000"/>
                  </a:schemeClr>
                </a:solidFill>
                <a:effectLst/>
                <a:latin typeface="微软雅黑" panose="020B0503020204020204" charset="-122"/>
                <a:ea typeface="微软雅黑" panose="020B0503020204020204" charset="-122"/>
                <a:sym typeface="+mn-ea"/>
              </a:endParaRPr>
            </a:p>
          </p:txBody>
        </p:sp>
      </p:grpSp>
      <p:cxnSp>
        <p:nvCxnSpPr>
          <p:cNvPr id="26" name="直接连接符 25"/>
          <p:cNvCxnSpPr/>
          <p:nvPr/>
        </p:nvCxnSpPr>
        <p:spPr>
          <a:xfrm>
            <a:off x="1183496" y="5816768"/>
            <a:ext cx="0" cy="1025563"/>
          </a:xfrm>
          <a:prstGeom prst="line">
            <a:avLst/>
          </a:prstGeom>
          <a:ln>
            <a:solidFill>
              <a:sysClr val="window" lastClr="FFFFFF">
                <a:lumMod val="50000"/>
              </a:sysClr>
            </a:solidFill>
            <a:headEnd type="none" w="med" len="med"/>
            <a:tailEnd type="none" w="med" len="med"/>
          </a:ln>
        </p:spPr>
        <p:style>
          <a:lnRef idx="1">
            <a:srgbClr val="5B9BD5"/>
          </a:lnRef>
          <a:fillRef idx="0">
            <a:srgbClr val="5B9BD5"/>
          </a:fillRef>
          <a:effectRef idx="0">
            <a:srgbClr val="5B9BD5"/>
          </a:effectRef>
          <a:fontRef idx="minor">
            <a:sysClr val="windowText" lastClr="000000"/>
          </a:fontRef>
        </p:style>
      </p:cxnSp>
      <p:pic>
        <p:nvPicPr>
          <p:cNvPr id="3" name="图片 2" descr="240384-160GZH03613"/>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7807325" y="593090"/>
            <a:ext cx="4307840" cy="6288405"/>
          </a:xfrm>
          <a:prstGeom prst="rect">
            <a:avLst/>
          </a:prstGeom>
        </p:spPr>
      </p:pic>
      <p:sp>
        <p:nvSpPr>
          <p:cNvPr id="48" name="文本框 47"/>
          <p:cNvSpPr txBox="1"/>
          <p:nvPr/>
        </p:nvSpPr>
        <p:spPr>
          <a:xfrm rot="20820000">
            <a:off x="9207818" y="3926840"/>
            <a:ext cx="1506855" cy="798830"/>
          </a:xfrm>
          <a:prstGeom prst="rect">
            <a:avLst/>
          </a:prstGeom>
          <a:noFill/>
        </p:spPr>
        <p:txBody>
          <a:bodyPr wrap="square" rtlCol="0" anchor="t">
            <a:spAutoFit/>
          </a:bodyPr>
          <a:lstStyle/>
          <a:p>
            <a:pPr algn="ctr" fontAlgn="auto">
              <a:lnSpc>
                <a:spcPts val="2760"/>
              </a:lnSpc>
            </a:pPr>
            <a:r>
              <a:rPr lang="zh-CN" altLang="zh-CN" sz="2000" b="1" dirty="0">
                <a:solidFill>
                  <a:srgbClr val="FFC001"/>
                </a:solidFill>
                <a:latin typeface="微软雅黑" panose="020B0503020204020204" charset="-122"/>
                <a:ea typeface="微软雅黑" panose="020B0503020204020204" charset="-122"/>
                <a:sym typeface="+mn-ea"/>
              </a:rPr>
              <a:t>管道、设备螺纹连接</a:t>
            </a:r>
            <a:endParaRPr lang="zh-CN" altLang="zh-CN" sz="2000" b="1" dirty="0">
              <a:solidFill>
                <a:srgbClr val="FFC001"/>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wipe(up)">
                                      <p:cBhvr>
                                        <p:cTn id="13" dur="500"/>
                                        <p:tgtEl>
                                          <p:spTgt spid="7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up)">
                                      <p:cBhvr>
                                        <p:cTn id="23" dur="500"/>
                                        <p:tgtEl>
                                          <p:spTgt spid="8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wipe(up)">
                                      <p:cBhvr>
                                        <p:cTn id="33" dur="500"/>
                                        <p:tgtEl>
                                          <p:spTgt spid="8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Scale>
                                      <p:cBhvr>
                                        <p:cTn id="46"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8"/>
                                        </p:tgtEl>
                                        <p:attrNameLst>
                                          <p:attrName>ppt_x</p:attrName>
                                          <p:attrName>ppt_y</p:attrName>
                                        </p:attrNameLst>
                                      </p:cBhvr>
                                    </p:animMotion>
                                    <p:animEffect transition="in" filter="fade">
                                      <p:cBhvr>
                                        <p:cTn id="4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矩形 147"/>
          <p:cNvSpPr/>
          <p:nvPr/>
        </p:nvSpPr>
        <p:spPr>
          <a:xfrm flipH="1" flipV="1">
            <a:off x="3573592" y="2909326"/>
            <a:ext cx="8640063" cy="81504"/>
          </a:xfrm>
          <a:prstGeom prst="rect">
            <a:avLst/>
          </a:prstGeom>
          <a:solidFill>
            <a:schemeClr val="tx1">
              <a:lumMod val="75000"/>
              <a:lumOff val="25000"/>
            </a:scheme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kumimoji="1" lang="zh-CN" altLang="en-US" sz="2400">
              <a:cs typeface="微软雅黑" panose="020B0503020204020204" charset="-122"/>
              <a:sym typeface="Calibri" panose="020F0502020204030204" pitchFamily="34" charset="0"/>
            </a:endParaRPr>
          </a:p>
        </p:txBody>
      </p:sp>
      <p:cxnSp>
        <p:nvCxnSpPr>
          <p:cNvPr id="151" name="直线连接符 150"/>
          <p:cNvCxnSpPr/>
          <p:nvPr/>
        </p:nvCxnSpPr>
        <p:spPr>
          <a:xfrm>
            <a:off x="7838755" y="3490632"/>
            <a:ext cx="0" cy="1584012"/>
          </a:xfrm>
          <a:prstGeom prst="line">
            <a:avLst/>
          </a:prstGeom>
          <a:ln>
            <a:solidFill>
              <a:schemeClr val="tx1">
                <a:lumMod val="65000"/>
                <a:lumOff val="35000"/>
              </a:schemeClr>
            </a:solidFill>
          </a:ln>
        </p:spPr>
        <p:style>
          <a:lnRef idx="1">
            <a:srgbClr val="00A78B"/>
          </a:lnRef>
          <a:fillRef idx="0">
            <a:srgbClr val="00A78B"/>
          </a:fillRef>
          <a:effectRef idx="0">
            <a:srgbClr val="00A78B"/>
          </a:effectRef>
          <a:fontRef idx="minor">
            <a:srgbClr val="000000"/>
          </a:fontRef>
        </p:style>
      </p:cxnSp>
      <p:sp>
        <p:nvSpPr>
          <p:cNvPr id="157" name="矩形 156"/>
          <p:cNvSpPr/>
          <p:nvPr/>
        </p:nvSpPr>
        <p:spPr>
          <a:xfrm>
            <a:off x="3573780" y="1074420"/>
            <a:ext cx="4201160" cy="1476375"/>
          </a:xfrm>
          <a:prstGeom prst="rect">
            <a:avLst/>
          </a:prstGeom>
        </p:spPr>
        <p:txBody>
          <a:bodyPr wrap="square">
            <a:spAutoFit/>
          </a:bodyPr>
          <a:lstStyle/>
          <a:p>
            <a:pPr fontAlgn="auto">
              <a:lnSpc>
                <a:spcPct val="150000"/>
              </a:lnSpc>
            </a:pPr>
            <a:r>
              <a:rPr lang="zh-CN" altLang="en-US" sz="1500" b="1" dirty="0">
                <a:solidFill>
                  <a:srgbClr val="FFC001"/>
                </a:solidFill>
                <a:latin typeface="微软雅黑" panose="020B0503020204020204" charset="-122"/>
                <a:ea typeface="微软雅黑" panose="020B0503020204020204" charset="-122"/>
                <a:sym typeface="+mn-ea"/>
              </a:rPr>
              <a:t>《城镇燃气设计规范》（GB50028—2006）</a:t>
            </a:r>
            <a:r>
              <a:rPr lang="zh-CN" altLang="en-US" sz="1500" b="1" dirty="0">
                <a:solidFill>
                  <a:schemeClr val="tx1">
                    <a:lumMod val="75000"/>
                    <a:lumOff val="25000"/>
                  </a:schemeClr>
                </a:solidFill>
                <a:latin typeface="微软雅黑" panose="020B0503020204020204" charset="-122"/>
                <a:ea typeface="微软雅黑" panose="020B0503020204020204" charset="-122"/>
                <a:sym typeface="+mn-ea"/>
              </a:rPr>
              <a:t>第10.8.5条第3款规定：燃气管道及设备的防静电接地设施的设计应符合国家现行标准《化工企业静电接地设计技术规程》的规定</a:t>
            </a:r>
            <a:endParaRPr lang="zh-CN" altLang="en-US" sz="1500" b="1" dirty="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58" name="直线连接符 150"/>
          <p:cNvCxnSpPr/>
          <p:nvPr/>
        </p:nvCxnSpPr>
        <p:spPr>
          <a:xfrm>
            <a:off x="7838755" y="1167752"/>
            <a:ext cx="0" cy="1584012"/>
          </a:xfrm>
          <a:prstGeom prst="line">
            <a:avLst/>
          </a:prstGeom>
          <a:ln>
            <a:solidFill>
              <a:schemeClr val="tx1">
                <a:lumMod val="65000"/>
                <a:lumOff val="35000"/>
              </a:schemeClr>
            </a:solidFill>
          </a:ln>
        </p:spPr>
        <p:style>
          <a:lnRef idx="1">
            <a:srgbClr val="00A78B"/>
          </a:lnRef>
          <a:fillRef idx="0">
            <a:srgbClr val="00A78B"/>
          </a:fillRef>
          <a:effectRef idx="0">
            <a:srgbClr val="00A78B"/>
          </a:effectRef>
          <a:fontRef idx="minor">
            <a:srgbClr val="000000"/>
          </a:fontRef>
        </p:style>
      </p:cxnSp>
      <p:sp>
        <p:nvSpPr>
          <p:cNvPr id="159" name="矩形 158"/>
          <p:cNvSpPr/>
          <p:nvPr/>
        </p:nvSpPr>
        <p:spPr>
          <a:xfrm>
            <a:off x="7955280" y="1074420"/>
            <a:ext cx="4258310" cy="1591310"/>
          </a:xfrm>
          <a:prstGeom prst="rect">
            <a:avLst/>
          </a:prstGeom>
        </p:spPr>
        <p:txBody>
          <a:bodyPr wrap="square">
            <a:spAutoFit/>
          </a:bodyPr>
          <a:lstStyle/>
          <a:p>
            <a:pPr>
              <a:lnSpc>
                <a:spcPct val="130000"/>
              </a:lnSpc>
            </a:pPr>
            <a:r>
              <a:rPr lang="zh-CN" altLang="en-US" sz="1500" b="1" dirty="0">
                <a:solidFill>
                  <a:srgbClr val="FFC001"/>
                </a:solidFill>
                <a:latin typeface="微软雅黑" panose="020B0503020204020204" charset="-122"/>
                <a:ea typeface="微软雅黑" panose="020B0503020204020204" charset="-122"/>
                <a:sym typeface="+mn-ea"/>
              </a:rPr>
              <a:t>《化工企业静电接地设计技术规程HG/T20675-1990</a:t>
            </a:r>
            <a:r>
              <a:rPr lang="zh-CN" altLang="en-US" sz="1500" b="1" dirty="0">
                <a:solidFill>
                  <a:schemeClr val="tx1">
                    <a:lumMod val="75000"/>
                    <a:lumOff val="25000"/>
                  </a:schemeClr>
                </a:solidFill>
                <a:latin typeface="微软雅黑" panose="020B0503020204020204" charset="-122"/>
                <a:ea typeface="微软雅黑" panose="020B0503020204020204" charset="-122"/>
                <a:sym typeface="+mn-ea"/>
              </a:rPr>
              <a:t>，2.7.5条规定：当金属法兰采用金属螺栓或卡子相紧固，一般可不必另装静电连接线。在腐蚀条件，保证至少两个螺栓或卡子间的接触面，安装前去锈和除油污，以及在安装时加防松螺帽</a:t>
            </a:r>
            <a:endParaRPr lang="zh-CN" altLang="en-US" sz="15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60" name="矩形 159"/>
          <p:cNvSpPr/>
          <p:nvPr/>
        </p:nvSpPr>
        <p:spPr>
          <a:xfrm>
            <a:off x="4168140" y="3566160"/>
            <a:ext cx="3606800" cy="1591310"/>
          </a:xfrm>
          <a:prstGeom prst="rect">
            <a:avLst/>
          </a:prstGeom>
        </p:spPr>
        <p:txBody>
          <a:bodyPr wrap="square">
            <a:spAutoFit/>
          </a:bodyPr>
          <a:lstStyle/>
          <a:p>
            <a:pPr>
              <a:lnSpc>
                <a:spcPct val="130000"/>
              </a:lnSpc>
            </a:pPr>
            <a:r>
              <a:rPr lang="zh-CN" altLang="en-US" sz="1500" b="1" dirty="0">
                <a:solidFill>
                  <a:srgbClr val="FFC001"/>
                </a:solidFill>
                <a:latin typeface="微软雅黑" panose="020B0503020204020204" charset="-122"/>
                <a:ea typeface="微软雅黑" panose="020B0503020204020204" charset="-122"/>
                <a:sym typeface="+mn-ea"/>
              </a:rPr>
              <a:t>《石油化工金属管道工程施工质量验收规范》（GB50517-2010）</a:t>
            </a:r>
            <a:r>
              <a:rPr lang="zh-CN" altLang="en-US" sz="1500" b="1" dirty="0">
                <a:solidFill>
                  <a:schemeClr val="tx1">
                    <a:lumMod val="75000"/>
                    <a:lumOff val="25000"/>
                  </a:schemeClr>
                </a:solidFill>
                <a:latin typeface="微软雅黑" panose="020B0503020204020204" charset="-122"/>
                <a:ea typeface="微软雅黑" panose="020B0503020204020204" charset="-122"/>
                <a:sym typeface="+mn-ea"/>
              </a:rPr>
              <a:t>第8.9.1条规定，有静电接地要求的管道，当每对法兰或螺纹接头间</a:t>
            </a:r>
            <a:r>
              <a:rPr lang="zh-CN" altLang="en-US" sz="1500" b="1" dirty="0">
                <a:solidFill>
                  <a:srgbClr val="FFC001"/>
                </a:solidFill>
                <a:latin typeface="微软雅黑" panose="020B0503020204020204" charset="-122"/>
                <a:ea typeface="微软雅黑" panose="020B0503020204020204" charset="-122"/>
                <a:sym typeface="+mn-ea"/>
              </a:rPr>
              <a:t>电阻值大于0.03Ω</a:t>
            </a:r>
            <a:r>
              <a:rPr lang="zh-CN" altLang="en-US" sz="1500" b="1" dirty="0">
                <a:solidFill>
                  <a:schemeClr val="tx1">
                    <a:lumMod val="75000"/>
                    <a:lumOff val="25000"/>
                  </a:schemeClr>
                </a:solidFill>
                <a:latin typeface="微软雅黑" panose="020B0503020204020204" charset="-122"/>
                <a:ea typeface="微软雅黑" panose="020B0503020204020204" charset="-122"/>
                <a:sym typeface="+mn-ea"/>
              </a:rPr>
              <a:t>时，应有导线跨接</a:t>
            </a:r>
            <a:endParaRPr lang="zh-CN" altLang="en-US" sz="15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61" name="矩形 160"/>
          <p:cNvSpPr/>
          <p:nvPr/>
        </p:nvSpPr>
        <p:spPr>
          <a:xfrm>
            <a:off x="8128000" y="3566160"/>
            <a:ext cx="3930015" cy="1291590"/>
          </a:xfrm>
          <a:prstGeom prst="rect">
            <a:avLst/>
          </a:prstGeom>
        </p:spPr>
        <p:txBody>
          <a:bodyPr wrap="square">
            <a:spAutoFit/>
          </a:bodyPr>
          <a:lstStyle/>
          <a:p>
            <a:pPr>
              <a:lnSpc>
                <a:spcPct val="130000"/>
              </a:lnSpc>
            </a:pPr>
            <a:r>
              <a:rPr sz="1500" b="1" dirty="0">
                <a:solidFill>
                  <a:srgbClr val="FFC001"/>
                </a:solidFill>
                <a:latin typeface="微软雅黑" panose="020B0503020204020204" charset="-122"/>
                <a:ea typeface="微软雅黑" panose="020B0503020204020204" charset="-122"/>
                <a:sym typeface="+mn-ea"/>
              </a:rPr>
              <a:t>《石油库设计规范》（GB 50074-2002）</a:t>
            </a:r>
            <a:r>
              <a:rPr sz="1500" b="1" dirty="0">
                <a:solidFill>
                  <a:schemeClr val="tx1">
                    <a:lumMod val="75000"/>
                    <a:lumOff val="25000"/>
                  </a:schemeClr>
                </a:solidFill>
                <a:latin typeface="微软雅黑" panose="020B0503020204020204" charset="-122"/>
                <a:ea typeface="微软雅黑" panose="020B0503020204020204" charset="-122"/>
                <a:sym typeface="+mn-ea"/>
              </a:rPr>
              <a:t>第14.2.14 条规定：输油（油气）管道的法兰连接处应跨接。</a:t>
            </a:r>
            <a:r>
              <a:rPr sz="1500" b="1" dirty="0">
                <a:solidFill>
                  <a:srgbClr val="FFC001"/>
                </a:solidFill>
                <a:latin typeface="微软雅黑" panose="020B0503020204020204" charset="-122"/>
                <a:ea typeface="微软雅黑" panose="020B0503020204020204" charset="-122"/>
                <a:sym typeface="+mn-ea"/>
              </a:rPr>
              <a:t>当不少于5根螺栓</a:t>
            </a:r>
            <a:r>
              <a:rPr sz="1500" b="1" dirty="0">
                <a:solidFill>
                  <a:schemeClr val="tx1">
                    <a:lumMod val="75000"/>
                    <a:lumOff val="25000"/>
                  </a:schemeClr>
                </a:solidFill>
                <a:latin typeface="微软雅黑" panose="020B0503020204020204" charset="-122"/>
                <a:ea typeface="微软雅黑" panose="020B0503020204020204" charset="-122"/>
                <a:sym typeface="+mn-ea"/>
              </a:rPr>
              <a:t>连接时，在非腐蚀环境下可不跨接</a:t>
            </a:r>
            <a:endParaRPr sz="15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
        <p:nvSpPr>
          <p:cNvPr id="13" name="任意多边形 12"/>
          <p:cNvSpPr/>
          <p:nvPr userDrawn="1"/>
        </p:nvSpPr>
        <p:spPr>
          <a:xfrm flipH="1">
            <a:off x="0" y="988695"/>
            <a:ext cx="4588510" cy="5869305"/>
          </a:xfrm>
          <a:custGeom>
            <a:avLst/>
            <a:gdLst>
              <a:gd name="connsiteX0" fmla="*/ 4588503 w 4588503"/>
              <a:gd name="connsiteY0" fmla="*/ 0 h 6858000"/>
              <a:gd name="connsiteX1" fmla="*/ 1714500 w 4588503"/>
              <a:gd name="connsiteY1" fmla="*/ 0 h 6858000"/>
              <a:gd name="connsiteX2" fmla="*/ 0 w 4588503"/>
              <a:gd name="connsiteY2" fmla="*/ 6858000 h 6858000"/>
              <a:gd name="connsiteX3" fmla="*/ 4588503 w 4588503"/>
              <a:gd name="connsiteY3" fmla="*/ 6858000 h 6858000"/>
              <a:gd name="connsiteX4" fmla="*/ 4588503 w 45885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503" h="6858000">
                <a:moveTo>
                  <a:pt x="4588503" y="0"/>
                </a:moveTo>
                <a:lnTo>
                  <a:pt x="1714500" y="0"/>
                </a:lnTo>
                <a:lnTo>
                  <a:pt x="0" y="6858000"/>
                </a:lnTo>
                <a:lnTo>
                  <a:pt x="4588503" y="6858000"/>
                </a:lnTo>
                <a:lnTo>
                  <a:pt x="4588503" y="0"/>
                </a:lnTo>
                <a:close/>
              </a:path>
            </a:pathLst>
          </a:custGeom>
          <a:blipFill rotWithShape="1">
            <a:blip r:embed="rId1"/>
            <a:stretch>
              <a:fillRect/>
            </a:stretch>
          </a:blip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2"/>
          <p:cNvSpPr>
            <a:spLocks noChangeArrowheads="1"/>
          </p:cNvSpPr>
          <p:nvPr/>
        </p:nvSpPr>
        <p:spPr bwMode="auto">
          <a:xfrm>
            <a:off x="3963429" y="1902212"/>
            <a:ext cx="1302980" cy="1302141"/>
          </a:xfrm>
          <a:prstGeom prst="ellipse">
            <a:avLst/>
          </a:prstGeom>
          <a:solidFill>
            <a:srgbClr val="FFC001"/>
          </a:solidFill>
          <a:ln>
            <a:noFill/>
          </a:ln>
        </p:spPr>
        <p:txBody>
          <a:bodyPr vert="horz" wrap="square" lIns="75493" tIns="37746" rIns="75493" bIns="37746" numCol="1" anchor="ctr" anchorCtr="0" compatLnSpc="1"/>
          <a:lstStyle/>
          <a:p>
            <a:pPr algn="ctr" fontAlgn="auto">
              <a:lnSpc>
                <a:spcPts val="3080"/>
              </a:lnSpc>
            </a:pPr>
            <a:r>
              <a:rPr lang="zh-CN" altLang="en-US" sz="3200" b="1" baseline="-3000" dirty="0">
                <a:solidFill>
                  <a:sysClr val="window" lastClr="FFFFFF"/>
                </a:solidFill>
                <a:latin typeface="微软雅黑" panose="020B0503020204020204" charset="-122"/>
                <a:ea typeface="微软雅黑" panose="020B0503020204020204" charset="-122"/>
              </a:rPr>
              <a:t>管道要求</a:t>
            </a:r>
            <a:endParaRPr lang="zh-CN" altLang="en-US" sz="3200" b="1" baseline="-3000" dirty="0">
              <a:solidFill>
                <a:sysClr val="window" lastClr="FFFFFF"/>
              </a:solidFill>
              <a:latin typeface="微软雅黑" panose="020B0503020204020204" charset="-122"/>
              <a:ea typeface="微软雅黑" panose="020B0503020204020204" charset="-122"/>
            </a:endParaRPr>
          </a:p>
        </p:txBody>
      </p:sp>
      <p:sp>
        <p:nvSpPr>
          <p:cNvPr id="3" name="Line 23"/>
          <p:cNvSpPr>
            <a:spLocks noChangeShapeType="1"/>
          </p:cNvSpPr>
          <p:nvPr/>
        </p:nvSpPr>
        <p:spPr bwMode="auto">
          <a:xfrm flipH="1">
            <a:off x="800488" y="2553661"/>
            <a:ext cx="3162941" cy="0"/>
          </a:xfrm>
          <a:prstGeom prst="line">
            <a:avLst/>
          </a:prstGeom>
          <a:noFill/>
          <a:ln w="5" cap="flat">
            <a:solidFill>
              <a:schemeClr val="tx1">
                <a:lumMod val="50000"/>
                <a:lumOff val="50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8" name="Freeform 24"/>
          <p:cNvSpPr>
            <a:spLocks noEditPoints="1"/>
          </p:cNvSpPr>
          <p:nvPr/>
        </p:nvSpPr>
        <p:spPr bwMode="auto">
          <a:xfrm>
            <a:off x="3007689" y="237564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1" name="Freeform 25"/>
          <p:cNvSpPr>
            <a:spLocks noEditPoints="1"/>
          </p:cNvSpPr>
          <p:nvPr/>
        </p:nvSpPr>
        <p:spPr bwMode="auto">
          <a:xfrm>
            <a:off x="2147854" y="237564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2" name="Freeform 26"/>
          <p:cNvSpPr>
            <a:spLocks noEditPoints="1"/>
          </p:cNvSpPr>
          <p:nvPr/>
        </p:nvSpPr>
        <p:spPr bwMode="auto">
          <a:xfrm>
            <a:off x="1291327" y="237564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1">
              <a:lumMod val="50000"/>
              <a:lumOff val="50000"/>
            </a:schemeClr>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3" name="Freeform 27"/>
          <p:cNvSpPr/>
          <p:nvPr/>
        </p:nvSpPr>
        <p:spPr bwMode="auto">
          <a:xfrm>
            <a:off x="3116821" y="265585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4" name="Freeform 28"/>
          <p:cNvSpPr/>
          <p:nvPr/>
        </p:nvSpPr>
        <p:spPr bwMode="auto">
          <a:xfrm>
            <a:off x="2233838" y="265585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5" name="Freeform 29"/>
          <p:cNvSpPr/>
          <p:nvPr/>
        </p:nvSpPr>
        <p:spPr bwMode="auto">
          <a:xfrm>
            <a:off x="1377311" y="265585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FFC001"/>
          </a:solidFill>
          <a:ln>
            <a:noFill/>
          </a:ln>
        </p:spPr>
        <p:txBody>
          <a:bodyPr vert="horz" wrap="square" lIns="75493" tIns="37746" rIns="75493" bIns="37746" numCol="1" anchor="t" anchorCtr="0" compatLnSpc="1"/>
          <a:lstStyle/>
          <a:p>
            <a:endParaRPr lang="zh-CN" altLang="en-US">
              <a:solidFill>
                <a:sysClr val="windowText" lastClr="000000">
                  <a:lumMod val="75000"/>
                  <a:lumOff val="25000"/>
                </a:sysClr>
              </a:solidFill>
            </a:endParaRPr>
          </a:p>
        </p:txBody>
      </p:sp>
      <p:sp>
        <p:nvSpPr>
          <p:cNvPr id="18" name="TextBox 17"/>
          <p:cNvSpPr txBox="1"/>
          <p:nvPr/>
        </p:nvSpPr>
        <p:spPr>
          <a:xfrm>
            <a:off x="4921075" y="3523314"/>
            <a:ext cx="558021" cy="768726"/>
          </a:xfrm>
          <a:prstGeom prst="rect">
            <a:avLst/>
          </a:prstGeom>
          <a:noFill/>
        </p:spPr>
        <p:txBody>
          <a:bodyPr wrap="none" lIns="75493" tIns="37746" rIns="75493" bIns="37746" rtlCol="0" anchor="ctr">
            <a:spAutoFit/>
          </a:bodyPr>
          <a:lstStyle/>
          <a:p>
            <a:r>
              <a:rPr lang="en-US" altLang="zh-CN" sz="4500" dirty="0">
                <a:solidFill>
                  <a:schemeClr val="tx1">
                    <a:lumMod val="50000"/>
                    <a:lumOff val="50000"/>
                  </a:schemeClr>
                </a:solidFill>
                <a:latin typeface="微软雅黑" panose="020B0503020204020204" charset="-122"/>
                <a:ea typeface="微软雅黑" panose="020B0503020204020204" charset="-122"/>
              </a:rPr>
              <a:t>A</a:t>
            </a:r>
            <a:endParaRPr lang="en-US" altLang="zh-CN" sz="4500" dirty="0">
              <a:solidFill>
                <a:schemeClr val="tx1">
                  <a:lumMod val="50000"/>
                  <a:lumOff val="50000"/>
                </a:schemeClr>
              </a:solidFill>
              <a:latin typeface="微软雅黑" panose="020B0503020204020204" charset="-122"/>
              <a:ea typeface="微软雅黑" panose="020B0503020204020204" charset="-122"/>
            </a:endParaRPr>
          </a:p>
        </p:txBody>
      </p:sp>
      <p:sp>
        <p:nvSpPr>
          <p:cNvPr id="19" name="TextBox 18"/>
          <p:cNvSpPr txBox="1"/>
          <p:nvPr/>
        </p:nvSpPr>
        <p:spPr>
          <a:xfrm>
            <a:off x="4921075" y="4385570"/>
            <a:ext cx="514739" cy="768726"/>
          </a:xfrm>
          <a:prstGeom prst="rect">
            <a:avLst/>
          </a:prstGeom>
          <a:noFill/>
        </p:spPr>
        <p:txBody>
          <a:bodyPr wrap="none" lIns="75493" tIns="37746" rIns="75493" bIns="37746" rtlCol="0" anchor="ctr">
            <a:spAutoFit/>
          </a:bodyPr>
          <a:lstStyle/>
          <a:p>
            <a:r>
              <a:rPr lang="en-US" altLang="zh-CN" sz="4500">
                <a:solidFill>
                  <a:schemeClr val="tx1">
                    <a:lumMod val="50000"/>
                    <a:lumOff val="50000"/>
                  </a:schemeClr>
                </a:solidFill>
                <a:latin typeface="微软雅黑" panose="020B0503020204020204" charset="-122"/>
                <a:ea typeface="微软雅黑" panose="020B0503020204020204" charset="-122"/>
              </a:rPr>
              <a:t>B</a:t>
            </a:r>
            <a:endParaRPr lang="en-US" altLang="zh-CN" sz="4500">
              <a:solidFill>
                <a:schemeClr val="tx1">
                  <a:lumMod val="50000"/>
                  <a:lumOff val="50000"/>
                </a:schemeClr>
              </a:solidFill>
              <a:latin typeface="微软雅黑" panose="020B0503020204020204" charset="-122"/>
              <a:ea typeface="微软雅黑" panose="020B0503020204020204" charset="-122"/>
            </a:endParaRPr>
          </a:p>
        </p:txBody>
      </p:sp>
      <p:sp>
        <p:nvSpPr>
          <p:cNvPr id="20" name="TextBox 19"/>
          <p:cNvSpPr txBox="1"/>
          <p:nvPr/>
        </p:nvSpPr>
        <p:spPr>
          <a:xfrm>
            <a:off x="4921074" y="5275919"/>
            <a:ext cx="538785" cy="768726"/>
          </a:xfrm>
          <a:prstGeom prst="rect">
            <a:avLst/>
          </a:prstGeom>
          <a:noFill/>
        </p:spPr>
        <p:txBody>
          <a:bodyPr wrap="none" lIns="75493" tIns="37746" rIns="75493" bIns="37746" rtlCol="0" anchor="ctr">
            <a:spAutoFit/>
          </a:bodyPr>
          <a:lstStyle/>
          <a:p>
            <a:r>
              <a:rPr lang="en-US" altLang="zh-CN" sz="4500">
                <a:solidFill>
                  <a:schemeClr val="tx1">
                    <a:lumMod val="50000"/>
                    <a:lumOff val="50000"/>
                  </a:schemeClr>
                </a:solidFill>
                <a:latin typeface="微软雅黑" panose="020B0503020204020204" charset="-122"/>
                <a:ea typeface="微软雅黑" panose="020B0503020204020204" charset="-122"/>
              </a:rPr>
              <a:t>C</a:t>
            </a:r>
            <a:endParaRPr lang="en-US" altLang="zh-CN" sz="4500">
              <a:solidFill>
                <a:schemeClr val="tx1">
                  <a:lumMod val="50000"/>
                  <a:lumOff val="50000"/>
                </a:schemeClr>
              </a:solidFill>
              <a:latin typeface="微软雅黑" panose="020B0503020204020204" charset="-122"/>
              <a:ea typeface="微软雅黑" panose="020B0503020204020204" charset="-122"/>
            </a:endParaRPr>
          </a:p>
        </p:txBody>
      </p:sp>
      <p:sp>
        <p:nvSpPr>
          <p:cNvPr id="21" name="TextBox 20"/>
          <p:cNvSpPr txBox="1"/>
          <p:nvPr/>
        </p:nvSpPr>
        <p:spPr>
          <a:xfrm>
            <a:off x="5563870" y="3345180"/>
            <a:ext cx="6099175" cy="1034415"/>
          </a:xfrm>
          <a:prstGeom prst="rect">
            <a:avLst/>
          </a:prstGeom>
          <a:noFill/>
        </p:spPr>
        <p:txBody>
          <a:bodyPr wrap="square" lIns="75493" tIns="37746" rIns="75493" bIns="37746" rtlCol="0">
            <a:spAutoFit/>
          </a:bodyPr>
          <a:lstStyle/>
          <a:p>
            <a:pPr>
              <a:lnSpc>
                <a:spcPct val="130000"/>
              </a:lnSpc>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室内明设燃气管道与墙面的净距，当管径小于 25 时，不宜小于30mm ；管径在25～DN40 时，不宜小于50mm ；管径等于50 时，不宜小于60mm </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2" name="TextBox 21"/>
          <p:cNvSpPr txBox="1"/>
          <p:nvPr/>
        </p:nvSpPr>
        <p:spPr>
          <a:xfrm>
            <a:off x="5563870" y="4475480"/>
            <a:ext cx="6099175" cy="714375"/>
          </a:xfrm>
          <a:prstGeom prst="rect">
            <a:avLst/>
          </a:prstGeom>
          <a:noFill/>
        </p:spPr>
        <p:txBody>
          <a:bodyPr wrap="square" lIns="75493" tIns="37746" rIns="75493" bIns="37746" rtlCol="0">
            <a:spAutoFit/>
          </a:bodyPr>
          <a:lstStyle/>
          <a:p>
            <a:pPr>
              <a:lnSpc>
                <a:spcPct val="130000"/>
              </a:lnSpc>
            </a:pPr>
            <a:r>
              <a:rPr sz="1600" b="1" dirty="0">
                <a:solidFill>
                  <a:schemeClr val="tx1">
                    <a:lumMod val="75000"/>
                    <a:lumOff val="25000"/>
                  </a:schemeClr>
                </a:solidFill>
                <a:latin typeface="微软雅黑" panose="020B0503020204020204" charset="-122"/>
                <a:ea typeface="微软雅黑" panose="020B0503020204020204" charset="-122"/>
                <a:sym typeface="+mn-ea"/>
              </a:rPr>
              <a:t>燃气管道垂直交叉敷设时，大管应置于小管外侧；燃气管道与其他管道平行、交叉敷设时，应保持一定的间距</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3" name="TextBox 22"/>
          <p:cNvSpPr txBox="1"/>
          <p:nvPr/>
        </p:nvSpPr>
        <p:spPr>
          <a:xfrm>
            <a:off x="5563870" y="5401310"/>
            <a:ext cx="5985510" cy="714375"/>
          </a:xfrm>
          <a:prstGeom prst="rect">
            <a:avLst/>
          </a:prstGeom>
          <a:noFill/>
        </p:spPr>
        <p:txBody>
          <a:bodyPr wrap="square" lIns="75493" tIns="37746" rIns="75493" bIns="37746" rtlCol="0">
            <a:spAutoFit/>
          </a:bodyPr>
          <a:lstStyle/>
          <a:p>
            <a:pPr>
              <a:lnSpc>
                <a:spcPct val="130000"/>
              </a:lnSpc>
            </a:pPr>
            <a:r>
              <a:rPr sz="1600" b="1" dirty="0">
                <a:solidFill>
                  <a:schemeClr val="tx1">
                    <a:lumMod val="75000"/>
                    <a:lumOff val="25000"/>
                  </a:schemeClr>
                </a:solidFill>
                <a:latin typeface="微软雅黑" panose="020B0503020204020204" charset="-122"/>
                <a:ea typeface="微软雅黑" panose="020B0503020204020204" charset="-122"/>
                <a:sym typeface="+mn-ea"/>
              </a:rPr>
              <a:t>燃气管道的支承不得设在管件、焊口、螺纹连接口处；立管宜以管卡固定，水平管道转弯处2m 以内役固定托架不应少于一处</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bldLvl="0" animBg="1"/>
      <p:bldP spid="11" grpId="0" bldLvl="0" animBg="1"/>
      <p:bldP spid="12" grpId="0" bldLvl="0" animBg="1"/>
      <p:bldP spid="13" grpId="0" bldLvl="0" animBg="1"/>
      <p:bldP spid="14" grpId="0" bldLvl="0" animBg="1"/>
      <p:bldP spid="15" grpId="0" bldLvl="0" animBg="1"/>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
          <p:cNvSpPr/>
          <p:nvPr/>
        </p:nvSpPr>
        <p:spPr bwMode="auto">
          <a:xfrm>
            <a:off x="1254549" y="2512484"/>
            <a:ext cx="9681633" cy="1490133"/>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rgbClr val="FFC001"/>
            </a:solidFill>
          </a:ln>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71" name="Freeform 3"/>
          <p:cNvSpPr/>
          <p:nvPr/>
        </p:nvSpPr>
        <p:spPr bwMode="auto">
          <a:xfrm>
            <a:off x="1255184" y="4059767"/>
            <a:ext cx="9681633" cy="1490133"/>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chemeClr val="tx1">
                <a:lumMod val="65000"/>
                <a:lumOff val="35000"/>
              </a:schemeClr>
            </a:solidFill>
          </a:ln>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72" name="Freeform 4"/>
          <p:cNvSpPr/>
          <p:nvPr/>
        </p:nvSpPr>
        <p:spPr bwMode="auto">
          <a:xfrm>
            <a:off x="1255184" y="2137833"/>
            <a:ext cx="8219016" cy="374651"/>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rgbClr val="FFC001"/>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73" name="Freeform 5"/>
          <p:cNvSpPr/>
          <p:nvPr/>
        </p:nvSpPr>
        <p:spPr bwMode="auto">
          <a:xfrm>
            <a:off x="1255184" y="5549900"/>
            <a:ext cx="8219016" cy="372533"/>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chemeClr val="tx1">
                <a:lumMod val="65000"/>
                <a:lumOff val="35000"/>
              </a:schemeClr>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74" name="Rectangle 10"/>
          <p:cNvSpPr>
            <a:spLocks noChangeArrowheads="1"/>
          </p:cNvSpPr>
          <p:nvPr/>
        </p:nvSpPr>
        <p:spPr bwMode="auto">
          <a:xfrm>
            <a:off x="8966624" y="2873163"/>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charset="-122"/>
                <a:ea typeface="微软雅黑" panose="020B0503020204020204" charset="-122"/>
              </a:rPr>
              <a:t>燃气管道</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75" name="Rectangle 11"/>
          <p:cNvSpPr>
            <a:spLocks noChangeArrowheads="1"/>
          </p:cNvSpPr>
          <p:nvPr/>
        </p:nvSpPr>
        <p:spPr bwMode="auto">
          <a:xfrm>
            <a:off x="8966624" y="4393566"/>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charset="-122"/>
                <a:ea typeface="微软雅黑" panose="020B0503020204020204" charset="-122"/>
              </a:rPr>
              <a:t>铺设要求</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76" name="Text Box 65"/>
          <p:cNvSpPr txBox="1">
            <a:spLocks noChangeArrowheads="1"/>
          </p:cNvSpPr>
          <p:nvPr/>
        </p:nvSpPr>
        <p:spPr bwMode="auto">
          <a:xfrm>
            <a:off x="1170305" y="2232660"/>
            <a:ext cx="663702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rgbClr val="000000"/>
                </a:solidFill>
                <a:latin typeface="方正正黑简体" panose="02000000000000000000" pitchFamily="2" charset="-122"/>
                <a:ea typeface="方正正黑简体" panose="02000000000000000000" pitchFamily="2" charset="-122"/>
              </a:defRPr>
            </a:lvl1pPr>
            <a:lvl2pPr marL="742950" indent="-285750">
              <a:defRPr sz="1300">
                <a:solidFill>
                  <a:srgbClr val="000000"/>
                </a:solidFill>
                <a:latin typeface="方正正黑简体" panose="02000000000000000000" pitchFamily="2" charset="-122"/>
                <a:ea typeface="方正正黑简体" panose="02000000000000000000" pitchFamily="2" charset="-122"/>
              </a:defRPr>
            </a:lvl2pPr>
            <a:lvl3pPr marL="1143000" indent="-228600">
              <a:defRPr sz="1300">
                <a:solidFill>
                  <a:srgbClr val="000000"/>
                </a:solidFill>
                <a:latin typeface="方正正黑简体" panose="02000000000000000000" pitchFamily="2" charset="-122"/>
                <a:ea typeface="方正正黑简体" panose="02000000000000000000" pitchFamily="2" charset="-122"/>
              </a:defRPr>
            </a:lvl3pPr>
            <a:lvl4pPr marL="1600200" indent="-228600">
              <a:defRPr sz="1300">
                <a:solidFill>
                  <a:srgbClr val="000000"/>
                </a:solidFill>
                <a:latin typeface="方正正黑简体" panose="02000000000000000000" pitchFamily="2" charset="-122"/>
                <a:ea typeface="方正正黑简体" panose="02000000000000000000" pitchFamily="2" charset="-122"/>
              </a:defRPr>
            </a:lvl4pPr>
            <a:lvl5pPr marL="2057400" indent="-228600">
              <a:defRPr sz="1300">
                <a:solidFill>
                  <a:srgbClr val="000000"/>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9pPr>
          </a:lstStyle>
          <a:p>
            <a:pPr marL="68580" indent="0" fontAlgn="auto">
              <a:lnSpc>
                <a:spcPct val="150000"/>
              </a:lnSpc>
              <a:buFont typeface="Wingdings" panose="05000000000000000000" charset="0"/>
              <a:buNone/>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燃气引入管敷设位置应符合下列规定</a:t>
            </a:r>
            <a:r>
              <a:rPr lang="zh-CN" altLang="en-US" sz="1600" b="1" dirty="0" smtClean="0">
                <a:solidFill>
                  <a:schemeClr val="tx1">
                    <a:lumMod val="75000"/>
                    <a:lumOff val="25000"/>
                  </a:schemeClr>
                </a:solidFill>
                <a:latin typeface="微软雅黑" panose="020B0503020204020204" charset="-122"/>
                <a:ea typeface="微软雅黑" panose="020B0503020204020204" charset="-122"/>
                <a:sym typeface="+mn-ea"/>
              </a:rPr>
              <a:t>：</a:t>
            </a:r>
            <a:r>
              <a:rPr lang="en-US" altLang="zh-CN" sz="1600" b="1" dirty="0" smtClean="0">
                <a:solidFill>
                  <a:schemeClr val="tx1">
                    <a:lumMod val="75000"/>
                    <a:lumOff val="25000"/>
                  </a:schemeClr>
                </a:solidFill>
                <a:latin typeface="微软雅黑" panose="020B0503020204020204" charset="-122"/>
                <a:ea typeface="微软雅黑" panose="020B0503020204020204" charset="-122"/>
                <a:sym typeface="+mn-ea"/>
              </a:rPr>
              <a:t> </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燃气引入管不得敷设在卧室、卫生间、易燃或易爆品的仓库、有腐蚀性介质的房间、发电间、配电间、变电室、不使用燃气的空调机房、通风机房、计算机房、电缆沟、暖气沟、烟道和进风道、垃圾道等地</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7" name="Text Box 65"/>
          <p:cNvSpPr txBox="1">
            <a:spLocks noChangeArrowheads="1"/>
          </p:cNvSpPr>
          <p:nvPr/>
        </p:nvSpPr>
        <p:spPr bwMode="auto">
          <a:xfrm>
            <a:off x="1170305" y="4613275"/>
            <a:ext cx="641731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rgbClr val="000000"/>
                </a:solidFill>
                <a:latin typeface="方正正黑简体" panose="02000000000000000000" pitchFamily="2" charset="-122"/>
                <a:ea typeface="方正正黑简体" panose="02000000000000000000" pitchFamily="2" charset="-122"/>
              </a:defRPr>
            </a:lvl1pPr>
            <a:lvl2pPr marL="742950" indent="-285750">
              <a:defRPr sz="1300">
                <a:solidFill>
                  <a:srgbClr val="000000"/>
                </a:solidFill>
                <a:latin typeface="方正正黑简体" panose="02000000000000000000" pitchFamily="2" charset="-122"/>
                <a:ea typeface="方正正黑简体" panose="02000000000000000000" pitchFamily="2" charset="-122"/>
              </a:defRPr>
            </a:lvl2pPr>
            <a:lvl3pPr marL="1143000" indent="-228600">
              <a:defRPr sz="1300">
                <a:solidFill>
                  <a:srgbClr val="000000"/>
                </a:solidFill>
                <a:latin typeface="方正正黑简体" panose="02000000000000000000" pitchFamily="2" charset="-122"/>
                <a:ea typeface="方正正黑简体" panose="02000000000000000000" pitchFamily="2" charset="-122"/>
              </a:defRPr>
            </a:lvl3pPr>
            <a:lvl4pPr marL="1600200" indent="-228600">
              <a:defRPr sz="1300">
                <a:solidFill>
                  <a:srgbClr val="000000"/>
                </a:solidFill>
                <a:latin typeface="方正正黑简体" panose="02000000000000000000" pitchFamily="2" charset="-122"/>
                <a:ea typeface="方正正黑简体" panose="02000000000000000000" pitchFamily="2" charset="-122"/>
              </a:defRPr>
            </a:lvl4pPr>
            <a:lvl5pPr marL="2057400" indent="-228600">
              <a:defRPr sz="1300">
                <a:solidFill>
                  <a:srgbClr val="000000"/>
                </a:solidFill>
                <a:latin typeface="方正正黑简体" panose="02000000000000000000" pitchFamily="2" charset="-122"/>
                <a:ea typeface="方正正黑简体" panose="02000000000000000000" pitchFamily="2" charset="-122"/>
              </a:defRPr>
            </a:lvl5pPr>
            <a:lvl6pPr marL="25146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6pPr>
            <a:lvl7pPr marL="29718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7pPr>
            <a:lvl8pPr marL="34290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8pPr>
            <a:lvl9pPr marL="3886200" indent="-228600" defTabSz="685800" fontAlgn="base">
              <a:spcBef>
                <a:spcPct val="0"/>
              </a:spcBef>
              <a:spcAft>
                <a:spcPct val="0"/>
              </a:spcAft>
              <a:defRPr sz="1300">
                <a:solidFill>
                  <a:srgbClr val="000000"/>
                </a:solidFill>
                <a:latin typeface="方正正黑简体" panose="02000000000000000000" pitchFamily="2" charset="-122"/>
                <a:ea typeface="方正正黑简体" panose="02000000000000000000" pitchFamily="2" charset="-122"/>
              </a:defRPr>
            </a:lvl9pPr>
          </a:lstStyle>
          <a:p>
            <a:pPr fontAlgn="auto">
              <a:lnSpc>
                <a:spcPct val="150000"/>
              </a:lnSpc>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燃气水平干管和立管不得穿过易燃易爆品仓库、配电间、变电室、电缆沟、烟道、进风道和电梯井等</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8" name="Freeform 103"/>
          <p:cNvSpPr>
            <a:spLocks noEditPoints="1" noChangeArrowheads="1"/>
          </p:cNvSpPr>
          <p:nvPr/>
        </p:nvSpPr>
        <p:spPr bwMode="auto">
          <a:xfrm>
            <a:off x="9118600" y="3378200"/>
            <a:ext cx="620184" cy="478367"/>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FC001"/>
          </a:solidFill>
          <a:ln>
            <a:noFill/>
          </a:ln>
        </p:spPr>
        <p:txBody>
          <a:bodyPr/>
          <a:lstStyle/>
          <a:p>
            <a:pPr eaLnBrk="1" fontAlgn="auto" hangingPunct="1">
              <a:spcBef>
                <a:spcPts val="0"/>
              </a:spcBef>
              <a:spcAft>
                <a:spcPts val="0"/>
              </a:spcAft>
              <a:defRPr/>
            </a:pPr>
            <a:endParaRPr lang="zh-CN" altLang="zh-CN"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79" name="Freeform 33"/>
          <p:cNvSpPr>
            <a:spLocks noEditPoints="1" noChangeArrowheads="1"/>
          </p:cNvSpPr>
          <p:nvPr/>
        </p:nvSpPr>
        <p:spPr bwMode="auto">
          <a:xfrm>
            <a:off x="9199033" y="4897967"/>
            <a:ext cx="550333" cy="355600"/>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1"/>
              <a:gd name="T86" fmla="*/ 94 w 94"/>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zh-CN"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22" presetClass="entr" presetSubtype="2"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right)">
                                      <p:cBhvr>
                                        <p:cTn id="13" dur="500"/>
                                        <p:tgtEl>
                                          <p:spTgt spid="70"/>
                                        </p:tgtEl>
                                      </p:cBhvr>
                                    </p:animEffect>
                                  </p:childTnLst>
                                </p:cTn>
                              </p:par>
                              <p:par>
                                <p:cTn id="14" presetID="23" presetClass="entr" presetSubtype="16"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childTnLst>
                                </p:cTn>
                              </p:par>
                              <p:par>
                                <p:cTn id="18" presetID="22" presetClass="entr" presetSubtype="2"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par>
                                <p:cTn id="26" presetID="22" presetClass="entr" presetSubtype="2"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right)">
                                      <p:cBhvr>
                                        <p:cTn id="28" dur="500"/>
                                        <p:tgtEl>
                                          <p:spTgt spid="71"/>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childTnLst>
                                </p:cTn>
                              </p:par>
                              <p:par>
                                <p:cTn id="33" presetID="22" presetClass="entr" presetSubtype="2"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right)">
                                      <p:cBhvr>
                                        <p:cTn id="35" dur="500"/>
                                        <p:tgtEl>
                                          <p:spTgt spid="73"/>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utoUpdateAnimBg="0"/>
      <p:bldP spid="75" grpId="0" autoUpdateAnimBg="0"/>
      <p:bldP spid="76" grpId="0" autoUpdateAnimBg="0"/>
      <p:bldP spid="7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ṣľîdê"/>
          <p:cNvSpPr/>
          <p:nvPr/>
        </p:nvSpPr>
        <p:spPr>
          <a:xfrm>
            <a:off x="-127000" y="1140460"/>
            <a:ext cx="12291060" cy="1643380"/>
          </a:xfrm>
          <a:prstGeom prst="rect">
            <a:avLst/>
          </a:prstGeom>
          <a:blipFill rotWithShape="1">
            <a:blip r:embed="rId1"/>
            <a:stretch>
              <a:fillRect t="-197618" b="-194598"/>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等线" panose="02010600030101010101" charset="-122"/>
              <a:ea typeface="等线" panose="02010600030101010101" charset="-122"/>
              <a:cs typeface="+mn-cs"/>
            </a:endParaRPr>
          </a:p>
        </p:txBody>
      </p:sp>
      <p:sp>
        <p:nvSpPr>
          <p:cNvPr id="27" name="íṡlídè"/>
          <p:cNvSpPr/>
          <p:nvPr/>
        </p:nvSpPr>
        <p:spPr>
          <a:xfrm>
            <a:off x="27858" y="1140767"/>
            <a:ext cx="12136284" cy="426599"/>
          </a:xfrm>
          <a:prstGeom prst="rect">
            <a:avLst/>
          </a:prstGeom>
          <a:solidFill>
            <a:srgbClr val="FFC001">
              <a:alpha val="65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sz="1795" b="1" dirty="0">
                <a:latin typeface="微软雅黑" panose="020B0503020204020204" charset="-122"/>
                <a:ea typeface="微软雅黑" panose="020B0503020204020204" charset="-122"/>
                <a:sym typeface="+mn-ea"/>
              </a:rPr>
              <a:t>室内燃气管道与电气设备、相邻管道之间的净距</a:t>
            </a:r>
            <a:r>
              <a:rPr kumimoji="0" lang="zh-CN" altLang="en-US" sz="179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endParaRPr kumimoji="0" lang="zh-CN" altLang="en-US" sz="179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graphicFrame>
        <p:nvGraphicFramePr>
          <p:cNvPr id="8" name="表格 7"/>
          <p:cNvGraphicFramePr/>
          <p:nvPr/>
        </p:nvGraphicFramePr>
        <p:xfrm>
          <a:off x="267335" y="3167380"/>
          <a:ext cx="11670665" cy="3284220"/>
        </p:xfrm>
        <a:graphic>
          <a:graphicData uri="http://schemas.openxmlformats.org/drawingml/2006/table">
            <a:tbl>
              <a:tblPr firstRow="1" bandRow="1">
                <a:tableStyleId>{5C22544A-7EE6-4342-B048-85BDC9FD1C3A}</a:tableStyleId>
              </a:tblPr>
              <a:tblGrid>
                <a:gridCol w="1524635"/>
                <a:gridCol w="2987675"/>
                <a:gridCol w="4240530"/>
                <a:gridCol w="2917825"/>
              </a:tblGrid>
              <a:tr h="377825">
                <a:tc rowSpan="2" gridSpan="2">
                  <a:txBody>
                    <a:bodyPr/>
                    <a:lstStyle/>
                    <a:p>
                      <a:pPr algn="ctr">
                        <a:buNone/>
                      </a:pPr>
                      <a:r>
                        <a:rPr lang="zh-CN" altLang="en-US" b="1">
                          <a:solidFill>
                            <a:schemeClr val="bg1"/>
                          </a:solidFill>
                        </a:rPr>
                        <a:t>管道和设备</a:t>
                      </a:r>
                      <a:endParaRPr lang="zh-CN" altLang="en-US" b="1">
                        <a:solidFill>
                          <a:schemeClr val="bg1"/>
                        </a:solidFill>
                      </a:endParaRPr>
                    </a:p>
                  </a:txBody>
                  <a:tcPr anchor="ctr">
                    <a:solidFill>
                      <a:schemeClr val="tx1">
                        <a:lumMod val="65000"/>
                        <a:lumOff val="35000"/>
                      </a:schemeClr>
                    </a:solidFill>
                  </a:tcPr>
                </a:tc>
                <a:tc rowSpan="2" hMerge="1">
                  <a:tcPr/>
                </a:tc>
                <a:tc gridSpan="2">
                  <a:txBody>
                    <a:bodyPr/>
                    <a:lstStyle/>
                    <a:p>
                      <a:pPr algn="ctr">
                        <a:buNone/>
                      </a:pPr>
                      <a:r>
                        <a:rPr lang="zh-CN" altLang="en-US" b="1">
                          <a:solidFill>
                            <a:schemeClr val="bg1"/>
                          </a:solidFill>
                        </a:rPr>
                        <a:t>与燃气管道净距（</a:t>
                      </a:r>
                      <a:r>
                        <a:rPr lang="en-US" altLang="zh-CN" b="1">
                          <a:solidFill>
                            <a:schemeClr val="bg1"/>
                          </a:solidFill>
                        </a:rPr>
                        <a:t>cm)</a:t>
                      </a:r>
                      <a:endParaRPr lang="en-US" altLang="zh-CN" b="1">
                        <a:solidFill>
                          <a:schemeClr val="bg1"/>
                        </a:solidFill>
                      </a:endParaRPr>
                    </a:p>
                  </a:txBody>
                  <a:tcPr anchor="ctr">
                    <a:solidFill>
                      <a:schemeClr val="tx1">
                        <a:lumMod val="65000"/>
                        <a:lumOff val="35000"/>
                      </a:schemeClr>
                    </a:solidFill>
                  </a:tcPr>
                </a:tc>
                <a:tc hMerge="1">
                  <a:tcPr/>
                </a:tc>
              </a:tr>
              <a:tr h="377190">
                <a:tc vMerge="1" gridSpan="2">
                  <a:tcPr/>
                </a:tc>
                <a:tc vMerge="1" hMerge="1">
                  <a:tcPr/>
                </a:tc>
                <a:tc>
                  <a:txBody>
                    <a:bodyPr/>
                    <a:lstStyle/>
                    <a:p>
                      <a:pPr algn="ctr">
                        <a:buNone/>
                      </a:pPr>
                      <a:r>
                        <a:rPr lang="zh-CN" altLang="en-US" b="1">
                          <a:solidFill>
                            <a:schemeClr val="bg1"/>
                          </a:solidFill>
                          <a:ea typeface="宋体" panose="02010600030101010101" pitchFamily="2" charset="-122"/>
                        </a:rPr>
                        <a:t>平行敷设</a:t>
                      </a:r>
                      <a:endParaRPr lang="zh-CN" altLang="en-US" b="1">
                        <a:solidFill>
                          <a:schemeClr val="bg1"/>
                        </a:solidFill>
                        <a:ea typeface="宋体" panose="02010600030101010101" pitchFamily="2" charset="-122"/>
                      </a:endParaRPr>
                    </a:p>
                  </a:txBody>
                  <a:tcPr anchor="ctr">
                    <a:solidFill>
                      <a:schemeClr val="tx1">
                        <a:lumMod val="65000"/>
                        <a:lumOff val="35000"/>
                      </a:schemeClr>
                    </a:solidFill>
                  </a:tcPr>
                </a:tc>
                <a:tc>
                  <a:txBody>
                    <a:bodyPr/>
                    <a:lstStyle/>
                    <a:p>
                      <a:pPr algn="ctr">
                        <a:buNone/>
                      </a:pPr>
                      <a:r>
                        <a:rPr lang="zh-CN" altLang="en-US" b="1">
                          <a:solidFill>
                            <a:schemeClr val="bg1"/>
                          </a:solidFill>
                        </a:rPr>
                        <a:t>交叉敷设</a:t>
                      </a:r>
                      <a:endParaRPr lang="zh-CN" altLang="en-US" b="1">
                        <a:solidFill>
                          <a:schemeClr val="bg1"/>
                        </a:solidFill>
                      </a:endParaRPr>
                    </a:p>
                  </a:txBody>
                  <a:tcPr anchor="ctr">
                    <a:solidFill>
                      <a:schemeClr val="tx1">
                        <a:lumMod val="65000"/>
                        <a:lumOff val="35000"/>
                      </a:schemeClr>
                    </a:solidFill>
                  </a:tcPr>
                </a:tc>
              </a:tr>
              <a:tr h="378460">
                <a:tc rowSpan="5">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电气设备</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明装绝缘电线电缆</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25</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10</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r>
              <a:tr h="377825">
                <a:tc vMerge="1">
                  <a:tcPr/>
                </a:tc>
                <a:tc>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暗装或管内绝缘电线</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5</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1</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r>
              <a:tr h="377825">
                <a:tc vMerge="1">
                  <a:tcPr/>
                </a:tc>
                <a:tc>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电压小于</a:t>
                      </a:r>
                      <a:r>
                        <a:rPr lang="en-US" altLang="zh-CN" b="1">
                          <a:solidFill>
                            <a:schemeClr val="tx1">
                              <a:lumMod val="75000"/>
                              <a:lumOff val="25000"/>
                            </a:schemeClr>
                          </a:solidFill>
                          <a:latin typeface="微软雅黑" panose="020B0503020204020204" charset="-122"/>
                          <a:ea typeface="微软雅黑" panose="020B0503020204020204" charset="-122"/>
                        </a:rPr>
                        <a:t>1KV</a:t>
                      </a:r>
                      <a:r>
                        <a:rPr lang="zh-CN" altLang="en-US" b="1">
                          <a:solidFill>
                            <a:schemeClr val="tx1">
                              <a:lumMod val="75000"/>
                              <a:lumOff val="25000"/>
                            </a:schemeClr>
                          </a:solidFill>
                          <a:latin typeface="微软雅黑" panose="020B0503020204020204" charset="-122"/>
                          <a:ea typeface="微软雅黑" panose="020B0503020204020204" charset="-122"/>
                        </a:rPr>
                        <a:t>的裸露电线</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100</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100</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r>
              <a:tr h="377190">
                <a:tc vMerge="1">
                  <a:tcPr/>
                </a:tc>
                <a:tc>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配电盘、配电箱、电表</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30</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不允许</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r>
              <a:tr h="377825">
                <a:tc vMerge="1">
                  <a:tcPr/>
                </a:tc>
                <a:tc>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电插座、电源开关</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15</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不允许</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r>
              <a:tr h="640080">
                <a:tc gridSpan="2">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相邻管道</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c hMerge="1">
                  <a:tcPr/>
                </a:tc>
                <a:tc>
                  <a:txBody>
                    <a:bodyPr/>
                    <a:lstStyle/>
                    <a:p>
                      <a:pPr algn="ctr">
                        <a:buNone/>
                      </a:pPr>
                      <a:r>
                        <a:rPr lang="zh-CN" altLang="en-US" b="1">
                          <a:solidFill>
                            <a:schemeClr val="tx1">
                              <a:lumMod val="75000"/>
                              <a:lumOff val="25000"/>
                            </a:schemeClr>
                          </a:solidFill>
                          <a:latin typeface="微软雅黑" panose="020B0503020204020204" charset="-122"/>
                          <a:ea typeface="微软雅黑" panose="020B0503020204020204" charset="-122"/>
                        </a:rPr>
                        <a:t>保证燃气管道、相邻管道的安装和维修</a:t>
                      </a:r>
                      <a:endParaRPr lang="zh-CN" altLang="en-US" b="1">
                        <a:solidFill>
                          <a:schemeClr val="tx1">
                            <a:lumMod val="75000"/>
                            <a:lumOff val="25000"/>
                          </a:schemeClr>
                        </a:solidFill>
                        <a:latin typeface="微软雅黑" panose="020B0503020204020204" charset="-122"/>
                        <a:ea typeface="微软雅黑" panose="020B0503020204020204" charset="-122"/>
                      </a:endParaRPr>
                    </a:p>
                  </a:txBody>
                  <a:tcPr anchor="ctr"/>
                </a:tc>
                <a:tc>
                  <a:txBody>
                    <a:bodyPr/>
                    <a:lstStyle/>
                    <a:p>
                      <a:pPr algn="ctr">
                        <a:buNone/>
                      </a:pPr>
                      <a:r>
                        <a:rPr lang="en-US" altLang="zh-CN" b="1">
                          <a:solidFill>
                            <a:schemeClr val="tx1">
                              <a:lumMod val="75000"/>
                              <a:lumOff val="25000"/>
                            </a:schemeClr>
                          </a:solidFill>
                          <a:latin typeface="微软雅黑" panose="020B0503020204020204" charset="-122"/>
                          <a:ea typeface="微软雅黑" panose="020B0503020204020204" charset="-122"/>
                        </a:rPr>
                        <a:t>2</a:t>
                      </a:r>
                      <a:endParaRPr lang="en-US" altLang="zh-CN" b="1">
                        <a:solidFill>
                          <a:schemeClr val="tx1">
                            <a:lumMod val="75000"/>
                            <a:lumOff val="25000"/>
                          </a:schemeClr>
                        </a:solidFill>
                        <a:latin typeface="微软雅黑" panose="020B0503020204020204" charset="-122"/>
                        <a:ea typeface="微软雅黑" panose="020B0503020204020204" charset="-122"/>
                      </a:endParaRPr>
                    </a:p>
                  </a:txBody>
                  <a:tcPr anchor="ctr"/>
                </a:tc>
              </a:tr>
            </a:tbl>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715209" y="1824522"/>
            <a:ext cx="45510" cy="3978180"/>
          </a:xfrm>
          <a:prstGeom prst="rect">
            <a:avLst/>
          </a:prstGeom>
          <a:solidFill>
            <a:srgbClr val="778495"/>
          </a:solidFill>
          <a:ln>
            <a:solidFill>
              <a:srgbClr val="778495"/>
            </a:solidFill>
          </a:ln>
          <a:effectLst/>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grpSp>
        <p:nvGrpSpPr>
          <p:cNvPr id="32" name="组合 31"/>
          <p:cNvGrpSpPr/>
          <p:nvPr/>
        </p:nvGrpSpPr>
        <p:grpSpPr>
          <a:xfrm>
            <a:off x="229733" y="1923588"/>
            <a:ext cx="5053610" cy="3648535"/>
            <a:chOff x="695155" y="1456171"/>
            <a:chExt cx="5076809" cy="3665284"/>
          </a:xfrm>
        </p:grpSpPr>
        <p:grpSp>
          <p:nvGrpSpPr>
            <p:cNvPr id="33" name="组合 32"/>
            <p:cNvGrpSpPr/>
            <p:nvPr/>
          </p:nvGrpSpPr>
          <p:grpSpPr>
            <a:xfrm>
              <a:off x="4559236" y="1456171"/>
              <a:ext cx="1212728" cy="1234483"/>
              <a:chOff x="4816253" y="1456171"/>
              <a:chExt cx="1212728" cy="1234483"/>
            </a:xfrm>
          </p:grpSpPr>
          <p:sp>
            <p:nvSpPr>
              <p:cNvPr id="34" name="对角圆角矩形 26"/>
              <p:cNvSpPr/>
              <p:nvPr/>
            </p:nvSpPr>
            <p:spPr>
              <a:xfrm rot="16200000">
                <a:off x="4805375" y="1467049"/>
                <a:ext cx="1234483" cy="1212728"/>
              </a:xfrm>
              <a:prstGeom prst="round2DiagRect">
                <a:avLst>
                  <a:gd name="adj1" fmla="val 50000"/>
                  <a:gd name="adj2" fmla="val 0"/>
                </a:avLst>
              </a:prstGeom>
              <a:noFill/>
              <a:ln w="28575">
                <a:solidFill>
                  <a:schemeClr val="tx1">
                    <a:lumMod val="50000"/>
                    <a:lumOff val="50000"/>
                  </a:schemeClr>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35" name="对角圆角矩形 27"/>
              <p:cNvSpPr/>
              <p:nvPr/>
            </p:nvSpPr>
            <p:spPr>
              <a:xfrm rot="16200000">
                <a:off x="4916607" y="1564059"/>
                <a:ext cx="1034918" cy="1016679"/>
              </a:xfrm>
              <a:prstGeom prst="round2DiagRect">
                <a:avLst>
                  <a:gd name="adj1" fmla="val 50000"/>
                  <a:gd name="adj2" fmla="val 0"/>
                </a:avLst>
              </a:prstGeom>
              <a:solidFill>
                <a:schemeClr val="tx1">
                  <a:lumMod val="50000"/>
                  <a:lumOff val="50000"/>
                </a:schemeClr>
              </a:solidFill>
              <a:ln>
                <a:solidFill>
                  <a:srgbClr val="FFFFFF"/>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36" name="任意多边形 28"/>
              <p:cNvSpPr/>
              <p:nvPr/>
            </p:nvSpPr>
            <p:spPr bwMode="auto">
              <a:xfrm>
                <a:off x="5250981" y="1792284"/>
                <a:ext cx="393853" cy="57995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grpSp>
        <p:grpSp>
          <p:nvGrpSpPr>
            <p:cNvPr id="37" name="组合 36"/>
            <p:cNvGrpSpPr/>
            <p:nvPr/>
          </p:nvGrpSpPr>
          <p:grpSpPr>
            <a:xfrm>
              <a:off x="695155" y="1597613"/>
              <a:ext cx="4524094" cy="3523842"/>
              <a:chOff x="828917" y="1704068"/>
              <a:chExt cx="4025568" cy="3523842"/>
            </a:xfrm>
          </p:grpSpPr>
          <p:sp>
            <p:nvSpPr>
              <p:cNvPr id="38" name="文本框 18"/>
              <p:cNvSpPr txBox="1"/>
              <p:nvPr/>
            </p:nvSpPr>
            <p:spPr>
              <a:xfrm>
                <a:off x="828917" y="2109782"/>
                <a:ext cx="4025568" cy="3118128"/>
              </a:xfrm>
              <a:prstGeom prst="rect">
                <a:avLst/>
              </a:prstGeom>
              <a:noFill/>
            </p:spPr>
            <p:txBody>
              <a:bodyPr wrap="square" rIns="477805" anchor="t" anchorCtr="0">
                <a:noAutofit/>
              </a:bodyPr>
              <a:lstStyle/>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sym typeface="+mn-ea"/>
                  </a:rPr>
                  <a:t>燃气计量表应有法定计量检定机构出具的检定合格证书</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sym typeface="+mn-ea"/>
                  </a:rPr>
                  <a:t>燃气计量表应有出厂合格证、质量保证书；标牌上应有CMC 标志、出厂日期和表编号</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sym typeface="+mn-ea"/>
                  </a:rPr>
                  <a:t>超过有效期的燃气计量表应全部进行复检</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ts val="242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sym typeface="+mn-ea"/>
                  </a:rPr>
                  <a:t>燃气计量表的外表面应无明显的损伤</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9" name="矩形 38"/>
              <p:cNvSpPr/>
              <p:nvPr/>
            </p:nvSpPr>
            <p:spPr>
              <a:xfrm>
                <a:off x="969687" y="1704068"/>
                <a:ext cx="3297878" cy="323423"/>
              </a:xfrm>
              <a:prstGeom prst="rect">
                <a:avLst/>
              </a:prstGeom>
            </p:spPr>
            <p:txBody>
              <a:bodyPr wrap="none" lIns="0" tIns="0" rIns="477805"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50000"/>
                        <a:lumOff val="50000"/>
                      </a:schemeClr>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rPr>
                  <a:t>燃气计量表</a:t>
                </a:r>
                <a:endParaRPr kumimoji="0" lang="zh-CN" altLang="en-US" sz="2000" b="1" i="0" u="none" strike="noStrike" kern="1200" cap="none" spc="0" normalizeH="0" baseline="0" noProof="0" dirty="0">
                  <a:ln>
                    <a:noFill/>
                  </a:ln>
                  <a:solidFill>
                    <a:schemeClr val="tx1">
                      <a:lumMod val="50000"/>
                      <a:lumOff val="50000"/>
                    </a:schemeClr>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grpSp>
      </p:grpSp>
      <p:grpSp>
        <p:nvGrpSpPr>
          <p:cNvPr id="40" name="组合 39"/>
          <p:cNvGrpSpPr/>
          <p:nvPr/>
        </p:nvGrpSpPr>
        <p:grpSpPr>
          <a:xfrm>
            <a:off x="6207753" y="2513371"/>
            <a:ext cx="5740142" cy="3451225"/>
            <a:chOff x="6359436" y="2000746"/>
            <a:chExt cx="5766493" cy="3467067"/>
          </a:xfrm>
        </p:grpSpPr>
        <p:grpSp>
          <p:nvGrpSpPr>
            <p:cNvPr id="41" name="组合 40"/>
            <p:cNvGrpSpPr/>
            <p:nvPr/>
          </p:nvGrpSpPr>
          <p:grpSpPr>
            <a:xfrm>
              <a:off x="6359436" y="2728516"/>
              <a:ext cx="1212728" cy="1234483"/>
              <a:chOff x="6129344" y="2728516"/>
              <a:chExt cx="1212728" cy="1234483"/>
            </a:xfrm>
          </p:grpSpPr>
          <p:sp>
            <p:nvSpPr>
              <p:cNvPr id="42" name="对角圆角矩形 23"/>
              <p:cNvSpPr/>
              <p:nvPr/>
            </p:nvSpPr>
            <p:spPr>
              <a:xfrm rot="16200000">
                <a:off x="6118466" y="2739394"/>
                <a:ext cx="1234483" cy="1212728"/>
              </a:xfrm>
              <a:prstGeom prst="round2DiagRect">
                <a:avLst>
                  <a:gd name="adj1" fmla="val 50000"/>
                  <a:gd name="adj2" fmla="val 0"/>
                </a:avLst>
              </a:prstGeom>
              <a:noFill/>
              <a:ln w="28575">
                <a:solidFill>
                  <a:srgbClr val="FFC001"/>
                </a:solid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43" name="对角圆角矩形 24"/>
              <p:cNvSpPr/>
              <p:nvPr/>
            </p:nvSpPr>
            <p:spPr>
              <a:xfrm rot="16200000">
                <a:off x="6229698" y="2836404"/>
                <a:ext cx="1034918" cy="1016679"/>
              </a:xfrm>
              <a:prstGeom prst="round2DiagRect">
                <a:avLst>
                  <a:gd name="adj1" fmla="val 50000"/>
                  <a:gd name="adj2" fmla="val 0"/>
                </a:avLst>
              </a:prstGeom>
              <a:solidFill>
                <a:srgbClr val="FFC001"/>
              </a:solidFill>
              <a:ln>
                <a:noFill/>
              </a:ln>
            </p:spPr>
            <p:style>
              <a:lnRef idx="2">
                <a:srgbClr val="4276AA">
                  <a:shade val="50000"/>
                </a:srgbClr>
              </a:lnRef>
              <a:fillRef idx="1">
                <a:srgbClr val="4276AA"/>
              </a:fillRef>
              <a:effectRef idx="0">
                <a:srgbClr val="4276AA"/>
              </a:effectRef>
              <a:fontRef idx="minor">
                <a:srgbClr val="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sp>
            <p:nvSpPr>
              <p:cNvPr id="44" name="任意多边形 25"/>
              <p:cNvSpPr/>
              <p:nvPr/>
            </p:nvSpPr>
            <p:spPr bwMode="auto">
              <a:xfrm flipH="1">
                <a:off x="6553991" y="3036256"/>
                <a:ext cx="353336" cy="59449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39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grpSp>
        <p:grpSp>
          <p:nvGrpSpPr>
            <p:cNvPr id="45" name="组合 44"/>
            <p:cNvGrpSpPr/>
            <p:nvPr/>
          </p:nvGrpSpPr>
          <p:grpSpPr>
            <a:xfrm>
              <a:off x="7485735" y="2000746"/>
              <a:ext cx="4640194" cy="3467067"/>
              <a:chOff x="7919566" y="838022"/>
              <a:chExt cx="4146793" cy="3467067"/>
            </a:xfrm>
          </p:grpSpPr>
          <p:sp>
            <p:nvSpPr>
              <p:cNvPr id="46" name="文本框 45"/>
              <p:cNvSpPr txBox="1"/>
              <p:nvPr/>
            </p:nvSpPr>
            <p:spPr>
              <a:xfrm>
                <a:off x="8216010" y="1363664"/>
                <a:ext cx="3850349" cy="2941425"/>
              </a:xfrm>
              <a:prstGeom prst="rect">
                <a:avLst/>
              </a:prstGeom>
              <a:noFill/>
            </p:spPr>
            <p:txBody>
              <a:bodyPr wrap="square" rIns="477805" anchor="t" anchorCtr="0">
                <a:noAutofit/>
              </a:bodyPr>
              <a:lstStyle>
                <a:defPPr>
                  <a:defRPr lang="zh-CN"/>
                </a:defPPr>
                <a:lvl1pPr algn="r">
                  <a:lnSpc>
                    <a:spcPct val="120000"/>
                  </a:lnSpc>
                  <a:defRPr sz="1400">
                    <a:solidFill>
                      <a:srgbClr val="000000">
                        <a:lumMod val="100000"/>
                      </a:srgbClr>
                    </a:solidFill>
                    <a:cs typeface="微软雅黑" panose="020B0503020204020204" charset="-122"/>
                  </a:defRPr>
                </a:lvl1p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charset="-122"/>
                    <a:ea typeface="微软雅黑" panose="020B0503020204020204" charset="-122"/>
                    <a:sym typeface="+mn-ea"/>
                  </a:rPr>
                  <a:t>燃气计量表应按产品说明书要求放置，倒放的燃气计量表应复检，合格后方可安装</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charset="-122"/>
                    <a:ea typeface="微软雅黑" panose="020B0503020204020204" charset="-122"/>
                    <a:sym typeface="+mn-ea"/>
                  </a:rPr>
                  <a:t>燃气计量表的安装位置应满足抄表、检修和安全使用的要求</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charset="-122"/>
                    <a:ea typeface="微软雅黑" panose="020B0503020204020204" charset="-122"/>
                    <a:sym typeface="+mn-ea"/>
                  </a:rPr>
                  <a:t>用户室外安装的燃气计量表应装在防护箱内</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charset="0"/>
                  <a:buChar char=""/>
                  <a:defRPr/>
                </a:pPr>
                <a:r>
                  <a:rPr sz="1600" b="1" dirty="0">
                    <a:solidFill>
                      <a:schemeClr val="tx1">
                        <a:lumMod val="75000"/>
                        <a:lumOff val="25000"/>
                      </a:schemeClr>
                    </a:solidFill>
                    <a:latin typeface="微软雅黑" panose="020B0503020204020204" charset="-122"/>
                    <a:ea typeface="微软雅黑" panose="020B0503020204020204" charset="-122"/>
                    <a:sym typeface="+mn-ea"/>
                  </a:rPr>
                  <a:t>商业和工业企业的燃气表宜集中布置在单独房间内，当设有专用调压室时可与调压器同室布置</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7" name="矩形 46"/>
              <p:cNvSpPr/>
              <p:nvPr/>
            </p:nvSpPr>
            <p:spPr>
              <a:xfrm>
                <a:off x="7919566" y="838022"/>
                <a:ext cx="3394852" cy="323423"/>
              </a:xfrm>
              <a:prstGeom prst="rect">
                <a:avLst/>
              </a:prstGeom>
            </p:spPr>
            <p:txBody>
              <a:bodyPr wrap="none" lIns="477805" tIns="0" rIns="286683"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C001"/>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rPr>
                  <a:t>安装要求</a:t>
                </a:r>
                <a:endParaRPr kumimoji="0" lang="zh-CN" altLang="en-US" sz="2000" b="1" i="0" u="none" strike="noStrike" kern="1200" cap="none" spc="0" normalizeH="0" baseline="0" noProof="0" dirty="0">
                  <a:ln>
                    <a:noFill/>
                  </a:ln>
                  <a:solidFill>
                    <a:srgbClr val="FFC001"/>
                  </a:solidFill>
                  <a:effectLst/>
                  <a:uLnTx/>
                  <a:uFillTx/>
                  <a:latin typeface="Arial" panose="020B0604020202020204"/>
                  <a:ea typeface="微软雅黑" panose="020B0503020204020204" charset="-122"/>
                  <a:cs typeface="微软雅黑" panose="020B0503020204020204" charset="-122"/>
                  <a:sym typeface="Arial" panose="020B0604020202020204" pitchFamily="34" charset="0"/>
                </a:endParaRPr>
              </a:p>
            </p:txBody>
          </p:sp>
        </p:gr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Horizontal)">
                                      <p:cBhvr>
                                        <p:cTn id="7" dur="500"/>
                                        <p:tgtEl>
                                          <p:spTgt spid="3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ppt_w</p:attrName>
                                        </p:attrNameLst>
                                      </p:cBhvr>
                                      <p:tavLst>
                                        <p:tav tm="0">
                                          <p:val>
                                            <p:fltVal val="0"/>
                                          </p:val>
                                        </p:tav>
                                        <p:tav tm="100000">
                                          <p:val>
                                            <p:strVal val="#ppt_w"/>
                                          </p:val>
                                        </p:tav>
                                      </p:tavLst>
                                    </p:anim>
                                    <p:anim calcmode="lin" valueType="num">
                                      <p:cBhvr>
                                        <p:cTn id="12" dur="1000" fill="hold"/>
                                        <p:tgtEl>
                                          <p:spTgt spid="32"/>
                                        </p:tgtEl>
                                        <p:attrNameLst>
                                          <p:attrName>ppt_h</p:attrName>
                                        </p:attrNameLst>
                                      </p:cBhvr>
                                      <p:tavLst>
                                        <p:tav tm="0">
                                          <p:val>
                                            <p:fltVal val="0"/>
                                          </p:val>
                                        </p:tav>
                                        <p:tav tm="100000">
                                          <p:val>
                                            <p:strVal val="#ppt_h"/>
                                          </p:val>
                                        </p:tav>
                                      </p:tavLst>
                                    </p:anim>
                                    <p:anim calcmode="lin" valueType="num">
                                      <p:cBhvr>
                                        <p:cTn id="13" dur="1000" fill="hold"/>
                                        <p:tgtEl>
                                          <p:spTgt spid="32"/>
                                        </p:tgtEl>
                                        <p:attrNameLst>
                                          <p:attrName>style.rotation</p:attrName>
                                        </p:attrNameLst>
                                      </p:cBhvr>
                                      <p:tavLst>
                                        <p:tav tm="0">
                                          <p:val>
                                            <p:fltVal val="90"/>
                                          </p:val>
                                        </p:tav>
                                        <p:tav tm="100000">
                                          <p:val>
                                            <p:fltVal val="0"/>
                                          </p:val>
                                        </p:tav>
                                      </p:tavLst>
                                    </p:anim>
                                    <p:animEffect transition="in" filter="fade">
                                      <p:cBhvr>
                                        <p:cTn id="14" dur="1000"/>
                                        <p:tgtEl>
                                          <p:spTgt spid="32"/>
                                        </p:tgtEl>
                                      </p:cBhvr>
                                    </p:animEffect>
                                  </p:childTnLst>
                                </p:cTn>
                              </p:par>
                              <p:par>
                                <p:cTn id="15" presetID="3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ppt_w</p:attrName>
                                        </p:attrNameLst>
                                      </p:cBhvr>
                                      <p:tavLst>
                                        <p:tav tm="0">
                                          <p:val>
                                            <p:fltVal val="0"/>
                                          </p:val>
                                        </p:tav>
                                        <p:tav tm="100000">
                                          <p:val>
                                            <p:strVal val="#ppt_w"/>
                                          </p:val>
                                        </p:tav>
                                      </p:tavLst>
                                    </p:anim>
                                    <p:anim calcmode="lin" valueType="num">
                                      <p:cBhvr>
                                        <p:cTn id="18" dur="1000" fill="hold"/>
                                        <p:tgtEl>
                                          <p:spTgt spid="40"/>
                                        </p:tgtEl>
                                        <p:attrNameLst>
                                          <p:attrName>ppt_h</p:attrName>
                                        </p:attrNameLst>
                                      </p:cBhvr>
                                      <p:tavLst>
                                        <p:tav tm="0">
                                          <p:val>
                                            <p:fltVal val="0"/>
                                          </p:val>
                                        </p:tav>
                                        <p:tav tm="100000">
                                          <p:val>
                                            <p:strVal val="#ppt_h"/>
                                          </p:val>
                                        </p:tav>
                                      </p:tavLst>
                                    </p:anim>
                                    <p:anim calcmode="lin" valueType="num">
                                      <p:cBhvr>
                                        <p:cTn id="19" dur="1000" fill="hold"/>
                                        <p:tgtEl>
                                          <p:spTgt spid="40"/>
                                        </p:tgtEl>
                                        <p:attrNameLst>
                                          <p:attrName>style.rotation</p:attrName>
                                        </p:attrNameLst>
                                      </p:cBhvr>
                                      <p:tavLst>
                                        <p:tav tm="0">
                                          <p:val>
                                            <p:fltVal val="90"/>
                                          </p:val>
                                        </p:tav>
                                        <p:tav tm="100000">
                                          <p:val>
                                            <p:fltVal val="0"/>
                                          </p:val>
                                        </p:tav>
                                      </p:tavLst>
                                    </p:anim>
                                    <p:animEffect transition="in" filter="fade">
                                      <p:cBhvr>
                                        <p:cTn id="2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1418423" y="1843242"/>
            <a:ext cx="1897225" cy="1896978"/>
          </a:xfrm>
          <a:prstGeom prst="circularArrow">
            <a:avLst>
              <a:gd name="adj1" fmla="val 12210"/>
              <a:gd name="adj2" fmla="val 962415"/>
              <a:gd name="adj3" fmla="val 20476901"/>
              <a:gd name="adj4" fmla="val 4790682"/>
              <a:gd name="adj5" fmla="val 10014"/>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charset="-122"/>
            </a:endParaRPr>
          </a:p>
        </p:txBody>
      </p:sp>
      <p:sp>
        <p:nvSpPr>
          <p:cNvPr id="206" name="环形箭头 205"/>
          <p:cNvSpPr/>
          <p:nvPr/>
        </p:nvSpPr>
        <p:spPr>
          <a:xfrm rot="15407819" flipH="1">
            <a:off x="836278" y="2968757"/>
            <a:ext cx="1897227" cy="1896980"/>
          </a:xfrm>
          <a:prstGeom prst="circularArrow">
            <a:avLst>
              <a:gd name="adj1" fmla="val 12210"/>
              <a:gd name="adj2" fmla="val 962415"/>
              <a:gd name="adj3" fmla="val 20476901"/>
              <a:gd name="adj4" fmla="val 7214319"/>
              <a:gd name="adj5" fmla="val 10014"/>
            </a:avLst>
          </a:prstGeom>
          <a:solidFill>
            <a:srgbClr val="FFC001"/>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charset="-122"/>
            </a:endParaRPr>
          </a:p>
        </p:txBody>
      </p:sp>
      <p:sp>
        <p:nvSpPr>
          <p:cNvPr id="207" name="同心圆 4"/>
          <p:cNvSpPr/>
          <p:nvPr/>
        </p:nvSpPr>
        <p:spPr>
          <a:xfrm>
            <a:off x="152905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1">
              <a:lumMod val="75000"/>
              <a:lumOff val="2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solidFill>
                <a:srgbClr val="000000"/>
              </a:solidFill>
              <a:cs typeface="微软雅黑" panose="020B0503020204020204" charset="-122"/>
            </a:endParaRPr>
          </a:p>
        </p:txBody>
      </p:sp>
      <p:sp>
        <p:nvSpPr>
          <p:cNvPr id="208" name="TextBox 207"/>
          <p:cNvSpPr txBox="1"/>
          <p:nvPr/>
        </p:nvSpPr>
        <p:spPr>
          <a:xfrm>
            <a:off x="2034084" y="2389604"/>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charset="-122"/>
              </a:rPr>
              <a:t>01</a:t>
            </a:r>
            <a:endParaRPr lang="zh-CN" altLang="en-US" sz="3700" dirty="0">
              <a:solidFill>
                <a:srgbClr val="000000">
                  <a:lumMod val="50000"/>
                  <a:lumOff val="50000"/>
                </a:srgbClr>
              </a:solidFill>
              <a:cs typeface="微软雅黑" panose="020B0503020204020204" charset="-122"/>
            </a:endParaRPr>
          </a:p>
        </p:txBody>
      </p:sp>
      <p:sp>
        <p:nvSpPr>
          <p:cNvPr id="209" name="TextBox 208"/>
          <p:cNvSpPr txBox="1"/>
          <p:nvPr/>
        </p:nvSpPr>
        <p:spPr>
          <a:xfrm>
            <a:off x="1401091" y="3544516"/>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charset="-122"/>
              </a:rPr>
              <a:t>02</a:t>
            </a:r>
            <a:endParaRPr lang="zh-CN" altLang="en-US" sz="3700" dirty="0">
              <a:solidFill>
                <a:srgbClr val="000000">
                  <a:lumMod val="50000"/>
                  <a:lumOff val="50000"/>
                </a:srgbClr>
              </a:solidFill>
              <a:cs typeface="微软雅黑" panose="020B0503020204020204" charset="-122"/>
            </a:endParaRPr>
          </a:p>
        </p:txBody>
      </p:sp>
      <p:sp>
        <p:nvSpPr>
          <p:cNvPr id="210" name="TextBox 209"/>
          <p:cNvSpPr txBox="1"/>
          <p:nvPr/>
        </p:nvSpPr>
        <p:spPr>
          <a:xfrm>
            <a:off x="2000314" y="4708638"/>
            <a:ext cx="775188" cy="692485"/>
          </a:xfrm>
          <a:prstGeom prst="rect">
            <a:avLst/>
          </a:prstGeom>
          <a:noFill/>
        </p:spPr>
        <p:txBody>
          <a:bodyPr wrap="none" lIns="121908" tIns="60954" rIns="121908" bIns="60954" rtlCol="0">
            <a:spAutoFit/>
          </a:bodyPr>
          <a:lstStyle/>
          <a:p>
            <a:r>
              <a:rPr lang="en-US" altLang="zh-CN" sz="3700" dirty="0">
                <a:solidFill>
                  <a:srgbClr val="000000">
                    <a:lumMod val="50000"/>
                    <a:lumOff val="50000"/>
                  </a:srgbClr>
                </a:solidFill>
                <a:cs typeface="微软雅黑" panose="020B0503020204020204" charset="-122"/>
              </a:rPr>
              <a:t>03</a:t>
            </a:r>
            <a:endParaRPr lang="zh-CN" altLang="en-US" sz="3700" dirty="0">
              <a:solidFill>
                <a:srgbClr val="000000">
                  <a:lumMod val="50000"/>
                  <a:lumOff val="50000"/>
                </a:srgbClr>
              </a:solidFill>
              <a:cs typeface="微软雅黑" panose="020B0503020204020204" charset="-122"/>
            </a:endParaRPr>
          </a:p>
        </p:txBody>
      </p:sp>
      <p:sp>
        <p:nvSpPr>
          <p:cNvPr id="211" name="矩形 210"/>
          <p:cNvSpPr/>
          <p:nvPr/>
        </p:nvSpPr>
        <p:spPr>
          <a:xfrm>
            <a:off x="4357060" y="3384397"/>
            <a:ext cx="491003" cy="491067"/>
          </a:xfrm>
          <a:prstGeom prst="rect">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charset="-122"/>
            </a:endParaRPr>
          </a:p>
        </p:txBody>
      </p:sp>
      <p:sp>
        <p:nvSpPr>
          <p:cNvPr id="212" name="TextBox 211"/>
          <p:cNvSpPr txBox="1"/>
          <p:nvPr/>
        </p:nvSpPr>
        <p:spPr>
          <a:xfrm>
            <a:off x="4357031" y="3410306"/>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charset="-122"/>
              </a:rPr>
              <a:t>01</a:t>
            </a:r>
            <a:endParaRPr lang="en-US" altLang="zh-CN" sz="2100" b="1" dirty="0">
              <a:solidFill>
                <a:srgbClr val="FFFFFF"/>
              </a:solidFill>
              <a:cs typeface="微软雅黑" panose="020B0503020204020204" charset="-122"/>
            </a:endParaRPr>
          </a:p>
        </p:txBody>
      </p:sp>
      <p:sp>
        <p:nvSpPr>
          <p:cNvPr id="213" name="矩形 212"/>
          <p:cNvSpPr/>
          <p:nvPr/>
        </p:nvSpPr>
        <p:spPr>
          <a:xfrm>
            <a:off x="4357060" y="4271921"/>
            <a:ext cx="491003" cy="491067"/>
          </a:xfrm>
          <a:prstGeom prst="rect">
            <a:avLst/>
          </a:prstGeom>
          <a:solidFill>
            <a:srgbClr val="FFC001"/>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charset="-122"/>
            </a:endParaRPr>
          </a:p>
        </p:txBody>
      </p:sp>
      <p:sp>
        <p:nvSpPr>
          <p:cNvPr id="214" name="TextBox 213"/>
          <p:cNvSpPr txBox="1"/>
          <p:nvPr/>
        </p:nvSpPr>
        <p:spPr>
          <a:xfrm>
            <a:off x="4346872" y="4297830"/>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charset="-122"/>
              </a:rPr>
              <a:t>02</a:t>
            </a:r>
            <a:endParaRPr lang="en-US" altLang="zh-CN" sz="2100" b="1" dirty="0">
              <a:solidFill>
                <a:srgbClr val="FFFFFF"/>
              </a:solidFill>
              <a:cs typeface="微软雅黑" panose="020B0503020204020204" charset="-122"/>
            </a:endParaRPr>
          </a:p>
        </p:txBody>
      </p:sp>
      <p:sp>
        <p:nvSpPr>
          <p:cNvPr id="215" name="矩形 214"/>
          <p:cNvSpPr/>
          <p:nvPr/>
        </p:nvSpPr>
        <p:spPr>
          <a:xfrm>
            <a:off x="4357060" y="5166017"/>
            <a:ext cx="491003" cy="491067"/>
          </a:xfrm>
          <a:prstGeom prst="rect">
            <a:avLst/>
          </a:prstGeom>
          <a:solidFill>
            <a:schemeClr val="tx1">
              <a:lumMod val="75000"/>
              <a:lumOff val="2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charset="-122"/>
            </a:endParaRPr>
          </a:p>
        </p:txBody>
      </p:sp>
      <p:sp>
        <p:nvSpPr>
          <p:cNvPr id="216" name="TextBox 215"/>
          <p:cNvSpPr txBox="1"/>
          <p:nvPr/>
        </p:nvSpPr>
        <p:spPr>
          <a:xfrm>
            <a:off x="4346872" y="5191926"/>
            <a:ext cx="511810" cy="443230"/>
          </a:xfrm>
          <a:prstGeom prst="rect">
            <a:avLst/>
          </a:prstGeom>
          <a:noFill/>
        </p:spPr>
        <p:txBody>
          <a:bodyPr wrap="none" lIns="121908" tIns="60954" rIns="121908" bIns="60954" rtlCol="0">
            <a:spAutoFit/>
          </a:bodyPr>
          <a:lstStyle/>
          <a:p>
            <a:r>
              <a:rPr lang="en-US" altLang="zh-CN" sz="2100" b="1" dirty="0">
                <a:solidFill>
                  <a:srgbClr val="FFFFFF"/>
                </a:solidFill>
                <a:cs typeface="微软雅黑" panose="020B0503020204020204" charset="-122"/>
              </a:rPr>
              <a:t>03</a:t>
            </a:r>
            <a:endParaRPr lang="en-US" altLang="zh-CN" sz="2100" b="1" dirty="0">
              <a:solidFill>
                <a:srgbClr val="FFFFFF"/>
              </a:solidFill>
              <a:cs typeface="微软雅黑" panose="020B0503020204020204" charset="-122"/>
            </a:endParaRPr>
          </a:p>
        </p:txBody>
      </p:sp>
      <p:cxnSp>
        <p:nvCxnSpPr>
          <p:cNvPr id="217" name="直接连接符 216"/>
          <p:cNvCxnSpPr/>
          <p:nvPr/>
        </p:nvCxnSpPr>
        <p:spPr>
          <a:xfrm flipV="1">
            <a:off x="4340225" y="5655945"/>
            <a:ext cx="7371715" cy="4572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cxnSp>
        <p:nvCxnSpPr>
          <p:cNvPr id="218" name="直接连接符 217"/>
          <p:cNvCxnSpPr/>
          <p:nvPr/>
        </p:nvCxnSpPr>
        <p:spPr>
          <a:xfrm>
            <a:off x="4340225" y="4806315"/>
            <a:ext cx="7386320" cy="127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cxnSp>
        <p:nvCxnSpPr>
          <p:cNvPr id="219" name="直接连接符 218"/>
          <p:cNvCxnSpPr/>
          <p:nvPr/>
        </p:nvCxnSpPr>
        <p:spPr>
          <a:xfrm>
            <a:off x="4357370" y="3918585"/>
            <a:ext cx="7439660" cy="0"/>
          </a:xfrm>
          <a:prstGeom prst="line">
            <a:avLst/>
          </a:prstGeom>
          <a:ln w="12700">
            <a:solidFill>
              <a:srgbClr val="000000">
                <a:lumMod val="50000"/>
                <a:lumOff val="50000"/>
              </a:srgbClr>
            </a:solidFill>
          </a:ln>
        </p:spPr>
        <p:style>
          <a:lnRef idx="1">
            <a:srgbClr val="538C2E"/>
          </a:lnRef>
          <a:fillRef idx="0">
            <a:srgbClr val="538C2E"/>
          </a:fillRef>
          <a:effectRef idx="0">
            <a:srgbClr val="538C2E"/>
          </a:effectRef>
          <a:fontRef idx="minor">
            <a:srgbClr val="000000"/>
          </a:fontRef>
        </p:style>
      </p:cxnSp>
      <p:sp>
        <p:nvSpPr>
          <p:cNvPr id="220" name="矩形 219"/>
          <p:cNvSpPr/>
          <p:nvPr/>
        </p:nvSpPr>
        <p:spPr>
          <a:xfrm>
            <a:off x="4357370" y="2432050"/>
            <a:ext cx="7472680" cy="431165"/>
          </a:xfrm>
          <a:prstGeom prst="rect">
            <a:avLst/>
          </a:prstGeom>
          <a:solidFill>
            <a:schemeClr val="tx1">
              <a:lumMod val="65000"/>
              <a:lumOff val="35000"/>
            </a:schemeClr>
          </a:solidFill>
          <a:ln>
            <a:noFill/>
          </a:ln>
        </p:spPr>
        <p:style>
          <a:lnRef idx="2">
            <a:srgbClr val="538C2E">
              <a:shade val="50000"/>
            </a:srgbClr>
          </a:lnRef>
          <a:fillRef idx="1">
            <a:srgbClr val="538C2E"/>
          </a:fillRef>
          <a:effectRef idx="0">
            <a:srgbClr val="538C2E"/>
          </a:effectRef>
          <a:fontRef idx="minor">
            <a:srgbClr val="FFFFFF"/>
          </a:fontRef>
        </p:style>
        <p:txBody>
          <a:bodyPr lIns="121908" tIns="60954" rIns="121908" bIns="60954" rtlCol="0" anchor="ctr"/>
          <a:lstStyle/>
          <a:p>
            <a:pPr algn="ctr"/>
            <a:endParaRPr lang="zh-CN" altLang="en-US">
              <a:cs typeface="微软雅黑" panose="020B0503020204020204" charset="-122"/>
            </a:endParaRPr>
          </a:p>
        </p:txBody>
      </p:sp>
      <p:sp>
        <p:nvSpPr>
          <p:cNvPr id="221" name="TextBox 220"/>
          <p:cNvSpPr txBox="1"/>
          <p:nvPr/>
        </p:nvSpPr>
        <p:spPr>
          <a:xfrm>
            <a:off x="4848019" y="3178047"/>
            <a:ext cx="6948170" cy="741045"/>
          </a:xfrm>
          <a:prstGeom prst="rect">
            <a:avLst/>
          </a:prstGeom>
          <a:noFill/>
          <a:ln>
            <a:noFill/>
          </a:ln>
        </p:spPr>
        <p:txBody>
          <a:bodyPr wrap="non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charset="-122"/>
                <a:ea typeface="微软雅黑" panose="020B0503020204020204" charset="-122"/>
                <a:sym typeface="+mn-ea"/>
              </a:rPr>
              <a:t>燃烧装置采用分体式机械鼓风或使用加氧、加压缩空气的燃烧器时，应按设</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algn="l" fontAlgn="auto">
              <a:lnSpc>
                <a:spcPts val="2420"/>
              </a:lnSpc>
            </a:pPr>
            <a:r>
              <a:rPr sz="1600" b="1" dirty="0">
                <a:solidFill>
                  <a:schemeClr val="tx1">
                    <a:lumMod val="75000"/>
                    <a:lumOff val="25000"/>
                  </a:schemeClr>
                </a:solidFill>
                <a:latin typeface="微软雅黑" panose="020B0503020204020204" charset="-122"/>
                <a:ea typeface="微软雅黑" panose="020B0503020204020204" charset="-122"/>
                <a:sym typeface="+mn-ea"/>
              </a:rPr>
              <a:t>计位置安装止回阀，并在空气管道上安装泄爆装置</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22" name="TextBox 221"/>
          <p:cNvSpPr txBox="1"/>
          <p:nvPr/>
        </p:nvSpPr>
        <p:spPr>
          <a:xfrm>
            <a:off x="4864735" y="4255135"/>
            <a:ext cx="6965315" cy="430530"/>
          </a:xfrm>
          <a:prstGeom prst="rect">
            <a:avLst/>
          </a:prstGeom>
          <a:noFill/>
          <a:ln>
            <a:noFill/>
          </a:ln>
        </p:spPr>
        <p:txBody>
          <a:bodyPr wrap="squar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charset="-122"/>
                <a:ea typeface="微软雅黑" panose="020B0503020204020204" charset="-122"/>
                <a:sym typeface="+mn-ea"/>
              </a:rPr>
              <a:t>燃气及空气管道上应按设计要求安装最低压力和最高压力报警、切断装置</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23" name="TextBox 222"/>
          <p:cNvSpPr txBox="1"/>
          <p:nvPr/>
        </p:nvSpPr>
        <p:spPr>
          <a:xfrm>
            <a:off x="4874895" y="4966335"/>
            <a:ext cx="6851015" cy="741045"/>
          </a:xfrm>
          <a:prstGeom prst="rect">
            <a:avLst/>
          </a:prstGeom>
          <a:noFill/>
          <a:ln>
            <a:noFill/>
          </a:ln>
        </p:spPr>
        <p:txBody>
          <a:bodyPr wrap="square" lIns="121908" tIns="60954" rIns="121908" bIns="60954" rtlCol="0">
            <a:spAutoFit/>
          </a:bodyPr>
          <a:lstStyle/>
          <a:p>
            <a:pPr algn="l" fontAlgn="auto">
              <a:lnSpc>
                <a:spcPts val="2420"/>
              </a:lnSpc>
            </a:pPr>
            <a:r>
              <a:rPr sz="1600" b="1" dirty="0">
                <a:solidFill>
                  <a:schemeClr val="tx1">
                    <a:lumMod val="75000"/>
                    <a:lumOff val="25000"/>
                  </a:schemeClr>
                </a:solidFill>
                <a:latin typeface="微软雅黑" panose="020B0503020204020204" charset="-122"/>
                <a:ea typeface="微软雅黑" panose="020B0503020204020204" charset="-122"/>
                <a:sym typeface="+mn-ea"/>
              </a:rPr>
              <a:t>风机和空气管道应设静电接地装置。接地电阻不应大于100Ω；用气设备的燃气总阀门与燃烧器阀门之间，应设置放散管</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24" name="TextBox 223"/>
          <p:cNvSpPr txBox="1"/>
          <p:nvPr/>
        </p:nvSpPr>
        <p:spPr>
          <a:xfrm>
            <a:off x="4578350" y="2432685"/>
            <a:ext cx="6995160" cy="430530"/>
          </a:xfrm>
          <a:prstGeom prst="rect">
            <a:avLst/>
          </a:prstGeom>
          <a:noFill/>
          <a:ln>
            <a:noFill/>
          </a:ln>
        </p:spPr>
        <p:txBody>
          <a:bodyPr wrap="square" lIns="121908" tIns="60954" rIns="121908" bIns="60954" rtlCol="0">
            <a:spAutoFit/>
          </a:bodyPr>
          <a:lstStyle/>
          <a:p>
            <a:pPr algn="ctr" fontAlgn="auto">
              <a:lnSpc>
                <a:spcPts val="2420"/>
              </a:lnSpc>
            </a:pPr>
            <a:r>
              <a:rPr sz="1600" b="1" dirty="0">
                <a:solidFill>
                  <a:schemeClr val="bg1"/>
                </a:solidFill>
                <a:latin typeface="微软雅黑" panose="020B0503020204020204" charset="-122"/>
                <a:ea typeface="微软雅黑" panose="020B0503020204020204" charset="-122"/>
                <a:sym typeface="+mn-ea"/>
              </a:rPr>
              <a:t>工业企业生产用气设备燃烧装置的安全设施要求</a:t>
            </a:r>
            <a:endParaRPr sz="1600" b="1" dirty="0">
              <a:solidFill>
                <a:schemeClr val="bg1"/>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ldLvl="0" animBg="1"/>
      <p:bldP spid="206" grpId="0" bldLvl="0" animBg="1"/>
      <p:bldP spid="207" grpId="0" bldLvl="0" animBg="1"/>
      <p:bldP spid="208" grpId="0"/>
      <p:bldP spid="209" grpId="0"/>
      <p:bldP spid="210" grpId="0"/>
      <p:bldP spid="211" grpId="0" bldLvl="0" animBg="1"/>
      <p:bldP spid="212" grpId="0"/>
      <p:bldP spid="213" grpId="0" bldLvl="0" animBg="1"/>
      <p:bldP spid="214" grpId="0"/>
      <p:bldP spid="215" grpId="0" bldLvl="0" animBg="1"/>
      <p:bldP spid="216" grpId="0"/>
      <p:bldP spid="220" grpId="0" bldLvl="0" animBg="1"/>
      <p:bldP spid="221" grpId="0"/>
      <p:bldP spid="222" grpId="0"/>
      <p:bldP spid="223" grpId="0"/>
      <p:bldP spid="2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zxl\培训课件\制作张新磊\天然气安全\新建文件夹\1390525900605967619.jpg1390525900605967619"/>
          <p:cNvPicPr>
            <a:picLocks noChangeAspect="1" noChangeArrowheads="1"/>
          </p:cNvPicPr>
          <p:nvPr/>
        </p:nvPicPr>
        <p:blipFill>
          <a:blip r:embed="rId1"/>
          <a:srcRect/>
          <a:stretch>
            <a:fillRect/>
          </a:stretch>
        </p:blipFill>
        <p:spPr bwMode="auto">
          <a:xfrm>
            <a:off x="340717" y="2228301"/>
            <a:ext cx="4532074" cy="302387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281052" y="1634465"/>
            <a:ext cx="2493338" cy="368300"/>
          </a:xfrm>
          <a:prstGeom prst="rect">
            <a:avLst/>
          </a:prstGeom>
          <a:solidFill>
            <a:srgbClr val="FFC001"/>
          </a:solidFill>
        </p:spPr>
        <p:txBody>
          <a:bodyPr wrap="square">
            <a:spAutoFit/>
          </a:bodyPr>
          <a:lstStyle/>
          <a:p>
            <a:pPr algn="ctr" defTabSz="228600"/>
            <a:r>
              <a:rPr lang="zh-CN" altLang="zh-CN" b="1" dirty="0">
                <a:solidFill>
                  <a:prstClr val="white"/>
                </a:solidFill>
                <a:latin typeface="微软雅黑" panose="020B0503020204020204" charset="-122"/>
                <a:ea typeface="微软雅黑" panose="020B0503020204020204" charset="-122"/>
              </a:rPr>
              <a:t>燃气报警装置</a:t>
            </a:r>
            <a:endParaRPr lang="zh-CN" altLang="zh-CN" b="1" dirty="0">
              <a:solidFill>
                <a:prstClr val="white"/>
              </a:solidFill>
              <a:latin typeface="微软雅黑" panose="020B0503020204020204" charset="-122"/>
              <a:ea typeface="微软雅黑" panose="020B0503020204020204" charset="-122"/>
            </a:endParaRPr>
          </a:p>
        </p:txBody>
      </p:sp>
      <p:sp>
        <p:nvSpPr>
          <p:cNvPr id="12" name="矩形 11"/>
          <p:cNvSpPr/>
          <p:nvPr/>
        </p:nvSpPr>
        <p:spPr>
          <a:xfrm>
            <a:off x="5504815" y="2168525"/>
            <a:ext cx="6468110" cy="3415030"/>
          </a:xfrm>
          <a:prstGeom prst="rect">
            <a:avLst/>
          </a:prstGeom>
        </p:spPr>
        <p:txBody>
          <a:bodyPr wrap="square">
            <a:spAutoFit/>
          </a:bodyPr>
          <a:lstStyle/>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当检测比空气轻的燃气时，检测报警器与燃具或阀门的水平距离不得大于8m，安装高度应距顶棚</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0.3</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m以内，且不得设在燃具上方</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当检测比空气重的燃气时，检测报警器与燃具或阀门的水平距离不得大于4m，安装高度应距地面</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0.3</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m以内</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燃气浓度检测报警器的报警浓度应按国家现行标准《家用燃气泄漏报警器》CJ 3057的规定确定</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燃气浓度检测报警器宜与排风扇等排气设备连锁</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燃气浓度检测报警器宜集中管理监视</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报警器系统应有备用电源</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4" name="矩形 13"/>
          <p:cNvSpPr/>
          <p:nvPr/>
        </p:nvSpPr>
        <p:spPr>
          <a:xfrm>
            <a:off x="5253789" y="2252352"/>
            <a:ext cx="79464" cy="1260009"/>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charset="-122"/>
              <a:ea typeface="微软雅黑" panose="020B0503020204020204" charset="-122"/>
            </a:endParaRPr>
          </a:p>
        </p:txBody>
      </p:sp>
      <p:sp>
        <p:nvSpPr>
          <p:cNvPr id="20" name="矩形 19"/>
          <p:cNvSpPr/>
          <p:nvPr/>
        </p:nvSpPr>
        <p:spPr>
          <a:xfrm>
            <a:off x="5253789" y="3849049"/>
            <a:ext cx="79464" cy="972007"/>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charset="-122"/>
              <a:ea typeface="微软雅黑" panose="020B0503020204020204" charset="-122"/>
            </a:endParaRPr>
          </a:p>
        </p:txBody>
      </p:sp>
      <p:sp>
        <p:nvSpPr>
          <p:cNvPr id="21" name="矩形 20"/>
          <p:cNvSpPr/>
          <p:nvPr/>
        </p:nvSpPr>
        <p:spPr>
          <a:xfrm>
            <a:off x="5253789" y="5101529"/>
            <a:ext cx="79464" cy="864006"/>
          </a:xfrm>
          <a:prstGeom prst="rect">
            <a:avLst/>
          </a:prstGeom>
          <a:solidFill>
            <a:sysClr val="window" lastClr="FFFFFF">
              <a:lumMod val="75000"/>
            </a:sysClr>
          </a:solidFill>
          <a:ln>
            <a:no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charset="-122"/>
              <a:ea typeface="微软雅黑" panose="020B0503020204020204" charset="-122"/>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p:bldP spid="14" grpId="0" bldLvl="0" animBg="1"/>
      <p:bldP spid="20" grpId="0" bldLvl="0" animBg="1"/>
      <p:bldP spid="2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G:\zxl\培训课件\制作张新磊\天然气安全\新建文件夹\1J34GS3-0.png1J34GS3-0"/>
          <p:cNvPicPr>
            <a:picLocks noChangeAspect="1"/>
          </p:cNvPicPr>
          <p:nvPr/>
        </p:nvPicPr>
        <p:blipFill>
          <a:blip r:embed="rId1">
            <a:grayscl/>
          </a:blip>
          <a:srcRect/>
          <a:stretch>
            <a:fillRect/>
          </a:stretch>
        </p:blipFill>
        <p:spPr>
          <a:xfrm>
            <a:off x="929640" y="-2540"/>
            <a:ext cx="3420025" cy="2342669"/>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12" name="图片 11" descr="G:\zxl\培训课件\制作张新磊\天然气安全\新建文件夹\2841_212801_310413.jpg2841_212801_310413"/>
          <p:cNvPicPr>
            <a:picLocks noChangeAspect="1"/>
          </p:cNvPicPr>
          <p:nvPr/>
        </p:nvPicPr>
        <p:blipFill>
          <a:blip r:embed="rId2">
            <a:grayscl/>
          </a:blip>
          <a:srcRect/>
          <a:stretch>
            <a:fillRect/>
          </a:stretch>
        </p:blipFill>
        <p:spPr>
          <a:xfrm>
            <a:off x="929640" y="5114925"/>
            <a:ext cx="3420025" cy="170339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6" name="矩形 5"/>
          <p:cNvSpPr/>
          <p:nvPr/>
        </p:nvSpPr>
        <p:spPr>
          <a:xfrm>
            <a:off x="943610" y="2313305"/>
            <a:ext cx="3362325" cy="2801620"/>
          </a:xfrm>
          <a:prstGeom prst="rect">
            <a:avLst/>
          </a:prstGeom>
          <a:noFill/>
          <a:ln w="762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5291455" y="1638300"/>
            <a:ext cx="6498590" cy="3415030"/>
          </a:xfrm>
          <a:prstGeom prst="rect">
            <a:avLst/>
          </a:prstGeom>
          <a:noFill/>
        </p:spPr>
        <p:txBody>
          <a:bodyPr wrap="square" rtlCol="0">
            <a:spAutoFit/>
          </a:bodyPr>
          <a:lstStyle/>
          <a:p>
            <a:pPr algn="just" fontAlgn="auto">
              <a:lnSpc>
                <a:spcPct val="150000"/>
              </a:lnSpc>
            </a:pPr>
            <a:r>
              <a:rPr lang="zh-CN" sz="1600" b="1">
                <a:solidFill>
                  <a:schemeClr val="tx1">
                    <a:lumMod val="75000"/>
                    <a:lumOff val="25000"/>
                  </a:schemeClr>
                </a:solidFill>
                <a:latin typeface="微软雅黑" panose="020B0503020204020204" charset="-122"/>
                <a:ea typeface="微软雅黑" panose="020B0503020204020204" charset="-122"/>
              </a:rPr>
              <a:t>项目</a:t>
            </a:r>
            <a:r>
              <a:rPr sz="1600" b="1">
                <a:solidFill>
                  <a:schemeClr val="tx1">
                    <a:lumMod val="75000"/>
                    <a:lumOff val="25000"/>
                  </a:schemeClr>
                </a:solidFill>
                <a:latin typeface="微软雅黑" panose="020B0503020204020204" charset="-122"/>
                <a:ea typeface="微软雅黑" panose="020B0503020204020204" charset="-122"/>
              </a:rPr>
              <a:t>AMB生产装置主要工艺流程为苯乙烯、丁二烯、甲基丙烯酸甲酯聚合生成AMB乳液，再以热风炉送来的230℃左右的空气为干燥介质，通过干燥塔将雾化的乳液干燥得到成品。该生产装置热风炉按照原设计一直使用煤作为加热原料</a:t>
            </a:r>
            <a:endParaRPr sz="1600" b="1">
              <a:solidFill>
                <a:schemeClr val="tx1">
                  <a:lumMod val="75000"/>
                  <a:lumOff val="25000"/>
                </a:schemeClr>
              </a:solidFill>
              <a:latin typeface="微软雅黑" panose="020B0503020204020204" charset="-122"/>
              <a:ea typeface="微软雅黑" panose="020B0503020204020204" charset="-122"/>
            </a:endParaRPr>
          </a:p>
          <a:p>
            <a:pPr algn="just" fontAlgn="auto">
              <a:lnSpc>
                <a:spcPct val="150000"/>
              </a:lnSpc>
            </a:pPr>
            <a:r>
              <a:rPr sz="1600" b="1">
                <a:solidFill>
                  <a:schemeClr val="tx1">
                    <a:lumMod val="75000"/>
                    <a:lumOff val="25000"/>
                  </a:schemeClr>
                </a:solidFill>
                <a:latin typeface="微软雅黑" panose="020B0503020204020204" charset="-122"/>
                <a:ea typeface="微软雅黑" panose="020B0503020204020204" charset="-122"/>
              </a:rPr>
              <a:t>为满足环保排放要求，2017年7月开始，在进入干燥塔的热风管道上增加了一套</a:t>
            </a:r>
            <a:r>
              <a:rPr sz="1600" b="1">
                <a:solidFill>
                  <a:srgbClr val="FFC000"/>
                </a:solidFill>
                <a:latin typeface="微软雅黑" panose="020B0503020204020204" charset="-122"/>
                <a:ea typeface="微软雅黑" panose="020B0503020204020204" charset="-122"/>
              </a:rPr>
              <a:t>天然气直接燃烧加热系统</a:t>
            </a:r>
            <a:r>
              <a:rPr sz="1600" b="1">
                <a:solidFill>
                  <a:schemeClr val="tx1">
                    <a:lumMod val="75000"/>
                    <a:lumOff val="25000"/>
                  </a:schemeClr>
                </a:solidFill>
                <a:latin typeface="微软雅黑" panose="020B0503020204020204" charset="-122"/>
                <a:ea typeface="微软雅黑" panose="020B0503020204020204" charset="-122"/>
              </a:rPr>
              <a:t>，将燃烧后的天然气尾气及其空气混合物作为干燥介质。12月19日9时左右，该生产装置当班班长按照安排，准备投用天然气加热系统；9时15分左右，当班班长在控制室启动天然气加热系统的瞬间，干燥塔及周边发生爆燃，并引发火灾</a:t>
            </a:r>
            <a:endParaRPr lang="zh-CN" altLang="en-US" sz="1600" b="1" dirty="0">
              <a:latin typeface="微软雅黑" panose="020B0503020204020204" charset="-122"/>
              <a:ea typeface="微软雅黑" panose="020B0503020204020204" charset="-122"/>
            </a:endParaRPr>
          </a:p>
        </p:txBody>
      </p:sp>
      <p:sp>
        <p:nvSpPr>
          <p:cNvPr id="14" name="文本框 13"/>
          <p:cNvSpPr txBox="1"/>
          <p:nvPr/>
        </p:nvSpPr>
        <p:spPr>
          <a:xfrm>
            <a:off x="5431790" y="1054735"/>
            <a:ext cx="6238875" cy="5835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rPr>
              <a:t>事故概况</a:t>
            </a:r>
            <a:endParaRPr kumimoji="0" lang="zh-CN" altLang="en-US" sz="3200" b="1"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endParaRPr>
          </a:p>
        </p:txBody>
      </p:sp>
      <p:sp>
        <p:nvSpPr>
          <p:cNvPr id="17" name="KSO_Shape"/>
          <p:cNvSpPr/>
          <p:nvPr/>
        </p:nvSpPr>
        <p:spPr bwMode="auto">
          <a:xfrm>
            <a:off x="3484263" y="2441039"/>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8" name="文本框 17"/>
          <p:cNvSpPr txBox="1"/>
          <p:nvPr/>
        </p:nvSpPr>
        <p:spPr>
          <a:xfrm>
            <a:off x="1112520" y="2987040"/>
            <a:ext cx="2912745" cy="39878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charset="-122"/>
                <a:ea typeface="微软雅黑" panose="020B0503020204020204" charset="-122"/>
              </a:rPr>
              <a:t>日科化学燃气爆炸事故</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19" name="文本框 18"/>
          <p:cNvSpPr txBox="1"/>
          <p:nvPr/>
        </p:nvSpPr>
        <p:spPr>
          <a:xfrm>
            <a:off x="1028720" y="3447488"/>
            <a:ext cx="3193354" cy="1568450"/>
          </a:xfrm>
          <a:prstGeom prst="rect">
            <a:avLst/>
          </a:prstGeom>
          <a:noFill/>
        </p:spPr>
        <p:txBody>
          <a:bodyPr wrap="square" rtlCol="0">
            <a:spAutoFit/>
          </a:bodyPr>
          <a:lstStyle/>
          <a:p>
            <a:pPr fontAlgn="auto">
              <a:lnSpc>
                <a:spcPct val="150000"/>
              </a:lnSpc>
            </a:pPr>
            <a:r>
              <a:rPr lang="en-US" altLang="zh-CN" sz="1600" b="1" dirty="0">
                <a:solidFill>
                  <a:schemeClr val="tx1">
                    <a:lumMod val="75000"/>
                    <a:lumOff val="25000"/>
                  </a:schemeClr>
                </a:solidFill>
                <a:latin typeface="微软雅黑" panose="020B0503020204020204" charset="-122"/>
                <a:ea typeface="微软雅黑" panose="020B0503020204020204" charset="-122"/>
              </a:rPr>
              <a:t>2017</a:t>
            </a:r>
            <a:r>
              <a:rPr lang="zh-CN" altLang="en-US" sz="1600" b="1" dirty="0">
                <a:solidFill>
                  <a:schemeClr val="tx1">
                    <a:lumMod val="75000"/>
                    <a:lumOff val="25000"/>
                  </a:schemeClr>
                </a:solidFill>
                <a:latin typeface="微软雅黑" panose="020B0503020204020204" charset="-122"/>
                <a:ea typeface="微软雅黑" panose="020B0503020204020204" charset="-122"/>
              </a:rPr>
              <a:t>年</a:t>
            </a:r>
            <a:r>
              <a:rPr lang="en-US" altLang="zh-CN" sz="1600" b="1" dirty="0">
                <a:solidFill>
                  <a:schemeClr val="tx1">
                    <a:lumMod val="75000"/>
                    <a:lumOff val="25000"/>
                  </a:schemeClr>
                </a:solidFill>
                <a:latin typeface="微软雅黑" panose="020B0503020204020204" charset="-122"/>
                <a:ea typeface="微软雅黑" panose="020B0503020204020204" charset="-122"/>
              </a:rPr>
              <a:t>12月19日上午，山东省潍坊市昌乐县经济开发区日科化学股份有限公司一车间发生火灾事故，造成7人死亡、4人受伤</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22" name="矩形 21"/>
          <p:cNvSpPr/>
          <p:nvPr/>
        </p:nvSpPr>
        <p:spPr>
          <a:xfrm>
            <a:off x="5290820" y="5220970"/>
            <a:ext cx="6499225" cy="600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7261860" y="5773420"/>
            <a:ext cx="4528185" cy="38354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5" name="直接连接符 24"/>
          <p:cNvCxnSpPr/>
          <p:nvPr/>
        </p:nvCxnSpPr>
        <p:spPr>
          <a:xfrm>
            <a:off x="10373851" y="5773405"/>
            <a:ext cx="1415845"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8"/>
          <p:cNvSpPr txBox="1"/>
          <p:nvPr/>
        </p:nvSpPr>
        <p:spPr>
          <a:xfrm>
            <a:off x="396875" y="2497455"/>
            <a:ext cx="2988310" cy="2352040"/>
          </a:xfrm>
          <a:prstGeom prst="rect">
            <a:avLst/>
          </a:prstGeom>
        </p:spPr>
        <p:txBody>
          <a:bodyPr vert="horz" anchor="ctr" anchorCtr="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indent="0" fontAlgn="auto">
              <a:lnSpc>
                <a:spcPct val="150000"/>
              </a:lnSpc>
              <a:spcBef>
                <a:spcPts val="0"/>
              </a:spcBef>
            </a:pPr>
            <a:r>
              <a:rPr lang="zh-CN" altLang="en-US" sz="2000" b="1">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sym typeface="+mn-ea"/>
              </a:rPr>
              <a:t>天然气改制炉宜采取防爆装置，具有爆炸危险的建、构筑物的防火、防爆设计应符合下列要求</a:t>
            </a:r>
            <a:endParaRPr lang="zh-CN" altLang="en-US" sz="2000" b="1">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sym typeface="+mn-ea"/>
            </a:endParaRPr>
          </a:p>
        </p:txBody>
      </p:sp>
      <p:cxnSp>
        <p:nvCxnSpPr>
          <p:cNvPr id="50" name="Straight Connector 59"/>
          <p:cNvCxnSpPr/>
          <p:nvPr/>
        </p:nvCxnSpPr>
        <p:spPr>
          <a:xfrm flipV="1">
            <a:off x="3692924" y="1472998"/>
            <a:ext cx="0" cy="4480383"/>
          </a:xfrm>
          <a:prstGeom prst="line">
            <a:avLst/>
          </a:prstGeom>
          <a:noFill/>
          <a:ln w="3175" cap="flat" cmpd="sng" algn="ctr">
            <a:solidFill>
              <a:srgbClr val="414455"/>
            </a:solidFill>
            <a:prstDash val="solid"/>
          </a:ln>
          <a:effectLst/>
        </p:spPr>
        <p:style>
          <a:lnRef idx="1">
            <a:schemeClr val="dk1"/>
          </a:lnRef>
          <a:fillRef idx="0">
            <a:schemeClr val="dk1"/>
          </a:fillRef>
          <a:effectRef idx="0">
            <a:schemeClr val="dk1"/>
          </a:effectRef>
          <a:fontRef idx="minor">
            <a:schemeClr val="tx1"/>
          </a:fontRef>
        </p:style>
      </p:cxnSp>
      <p:sp>
        <p:nvSpPr>
          <p:cNvPr id="52" name="矩形 10"/>
          <p:cNvSpPr>
            <a:spLocks noChangeArrowheads="1"/>
          </p:cNvSpPr>
          <p:nvPr/>
        </p:nvSpPr>
        <p:spPr bwMode="auto">
          <a:xfrm>
            <a:off x="3999230" y="1473200"/>
            <a:ext cx="7893685" cy="4523105"/>
          </a:xfrm>
          <a:prstGeom prst="rect">
            <a:avLst/>
          </a:prstGeom>
          <a:noFill/>
          <a:ln w="9525">
            <a:noFill/>
            <a:miter lim="800000"/>
          </a:ln>
        </p:spPr>
        <p:txBody>
          <a:bodyPr wrap="square">
            <a:spAutoFit/>
          </a:bodyPr>
          <a:lstStyle/>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建筑物耐火等级不应低于二级，门、窗应向外开；</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封闭式建筑应采取泄压措施，其设计应符合现行国家标准《建筑设计防火规范》GB 50016的有关规定；</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地面面层应采用撞击时不产生火花的材料；</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具有爆炸危险的封闭式建筑应采取良好的通风措施。事故通风量每小时换气不应少于12次；</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200000"/>
              </a:lnSpc>
              <a:buFont typeface="Wingdings" panose="05000000000000000000" charset="0"/>
              <a:buChar char=""/>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当采用自然通风时，其通风口总面积按每平方米房屋地面面积不应少于300cm2计算确定。通风口不应少于2个，并应靠近地面设置</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434091" y="2911117"/>
            <a:ext cx="6480048" cy="3420025"/>
          </a:xfrm>
          <a:prstGeom prst="rect">
            <a:avLst/>
          </a:prstGeom>
          <a:blipFill dpi="0" rotWithShape="1">
            <a:blip r:embed="rId1" cstate="print"/>
            <a:srcRect/>
            <a:stretch>
              <a:fillRect/>
            </a:stretch>
          </a:blipFill>
          <a:ln w="25400" cap="flat" cmpd="sng" algn="ctr">
            <a:noFill/>
            <a:prstDash val="solid"/>
          </a:ln>
          <a:effectLst/>
        </p:spPr>
        <p:txBody>
          <a:bodyPr rtlCol="0" anchor="ctr"/>
          <a:lstStyle/>
          <a:p>
            <a:pPr algn="ctr"/>
            <a:endParaRPr lang="zh-CN" altLang="en-US" sz="2400" b="0">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26" name="矩形 25"/>
          <p:cNvSpPr/>
          <p:nvPr/>
        </p:nvSpPr>
        <p:spPr>
          <a:xfrm>
            <a:off x="7021563" y="2750551"/>
            <a:ext cx="144016" cy="2208245"/>
          </a:xfrm>
          <a:prstGeom prst="rect">
            <a:avLst/>
          </a:prstGeom>
          <a:solidFill>
            <a:srgbClr val="FFC00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b="0"/>
          </a:p>
        </p:txBody>
      </p:sp>
      <p:sp>
        <p:nvSpPr>
          <p:cNvPr id="27" name="矩形 26"/>
          <p:cNvSpPr/>
          <p:nvPr/>
        </p:nvSpPr>
        <p:spPr>
          <a:xfrm rot="5400000">
            <a:off x="5989452" y="1660525"/>
            <a:ext cx="144016" cy="2208245"/>
          </a:xfrm>
          <a:prstGeom prst="rect">
            <a:avLst/>
          </a:prstGeom>
          <a:solidFill>
            <a:srgbClr val="FFC00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b="0"/>
          </a:p>
        </p:txBody>
      </p:sp>
      <p:sp>
        <p:nvSpPr>
          <p:cNvPr id="28" name="矩形 27"/>
          <p:cNvSpPr/>
          <p:nvPr/>
        </p:nvSpPr>
        <p:spPr>
          <a:xfrm>
            <a:off x="575310" y="1144905"/>
            <a:ext cx="11323955" cy="1398905"/>
          </a:xfrm>
          <a:prstGeom prst="rect">
            <a:avLst/>
          </a:prstGeom>
        </p:spPr>
        <p:txBody>
          <a:bodyPr wrap="square">
            <a:spAutoFit/>
          </a:bodyPr>
          <a:lstStyle/>
          <a:p>
            <a:pPr indent="0" algn="just" fontAlgn="auto">
              <a:lnSpc>
                <a:spcPct val="150000"/>
              </a:lnSpc>
              <a:spcAft>
                <a:spcPts val="600"/>
              </a:spcAft>
              <a:buClr>
                <a:srgbClr val="00544A"/>
              </a:buClr>
              <a:buFont typeface="Wingdings" panose="05000000000000000000" pitchFamily="2" charset="2"/>
              <a:buNone/>
            </a:pPr>
            <a:r>
              <a:rPr lang="zh-CN" altLang="en-US" b="1" dirty="0">
                <a:solidFill>
                  <a:srgbClr val="FFC001"/>
                </a:solidFill>
                <a:latin typeface="微软雅黑" panose="020B0503020204020204" charset="-122"/>
                <a:ea typeface="微软雅黑" panose="020B0503020204020204" charset="-122"/>
                <a:sym typeface="+mn-ea"/>
              </a:rPr>
              <a:t>燃气应用设备的电气系统应符合：</a:t>
            </a:r>
            <a:endParaRPr lang="zh-CN" altLang="en-US" b="1" dirty="0">
              <a:solidFill>
                <a:srgbClr val="FFC001"/>
              </a:solidFill>
              <a:latin typeface="微软雅黑" panose="020B0503020204020204" charset="-122"/>
              <a:ea typeface="微软雅黑" panose="020B0503020204020204" charset="-122"/>
              <a:sym typeface="+mn-ea"/>
            </a:endParaRPr>
          </a:p>
          <a:p>
            <a:pPr marL="285750" indent="-285750" algn="just" fontAlgn="auto">
              <a:lnSpc>
                <a:spcPct val="150000"/>
              </a:lnSpc>
              <a:spcAft>
                <a:spcPts val="600"/>
              </a:spcAft>
              <a:buClr>
                <a:srgbClr val="404040"/>
              </a:buClr>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燃气应用设备和建筑物电线、包括地线之间的电气连接应符合有关国家电气规范的规定</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just" fontAlgn="auto">
              <a:lnSpc>
                <a:spcPct val="150000"/>
              </a:lnSpc>
              <a:spcAft>
                <a:spcPts val="600"/>
              </a:spcAft>
              <a:buClr>
                <a:srgbClr val="404040"/>
              </a:buClr>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电点火、燃烧器控制器和电气通风装置的设计，在电源中断或电源重新恢复时，不应使燃气设备出现不安全工作状况</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9" name="矩形 28"/>
          <p:cNvSpPr/>
          <p:nvPr/>
        </p:nvSpPr>
        <p:spPr>
          <a:xfrm>
            <a:off x="7426325" y="3027045"/>
            <a:ext cx="4473575" cy="1550670"/>
          </a:xfrm>
          <a:prstGeom prst="rect">
            <a:avLst/>
          </a:prstGeom>
          <a:solidFill>
            <a:schemeClr val="tx1">
              <a:lumMod val="65000"/>
              <a:lumOff val="35000"/>
            </a:schemeClr>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just" fontAlgn="auto">
              <a:lnSpc>
                <a:spcPct val="150000"/>
              </a:lnSpc>
              <a:buClr>
                <a:srgbClr val="13CADD"/>
              </a:buClr>
            </a:pPr>
            <a:r>
              <a:rPr sz="1600" b="1" dirty="0">
                <a:solidFill>
                  <a:schemeClr val="bg1"/>
                </a:solidFill>
                <a:latin typeface="微软雅黑" panose="020B0503020204020204" charset="-122"/>
                <a:ea typeface="微软雅黑" panose="020B0503020204020204" charset="-122"/>
                <a:sym typeface="+mn-ea"/>
              </a:rPr>
              <a:t>自动操作的主燃气控制阀、自动点火器、室温恒温器、极限控制器或其他电气装置使用的电路应符合随设备供给的接线</a:t>
            </a:r>
            <a:r>
              <a:rPr lang="zh-CN" sz="1600" b="1" dirty="0">
                <a:solidFill>
                  <a:schemeClr val="bg1"/>
                </a:solidFill>
                <a:latin typeface="微软雅黑" panose="020B0503020204020204" charset="-122"/>
                <a:ea typeface="微软雅黑" panose="020B0503020204020204" charset="-122"/>
                <a:sym typeface="+mn-ea"/>
              </a:rPr>
              <a:t>规范</a:t>
            </a:r>
            <a:endParaRPr lang="zh-CN" sz="1600" b="1" dirty="0">
              <a:solidFill>
                <a:schemeClr val="bg1"/>
              </a:solidFill>
              <a:latin typeface="微软雅黑" panose="020B0503020204020204" charset="-122"/>
              <a:ea typeface="微软雅黑" panose="020B0503020204020204" charset="-122"/>
              <a:sym typeface="+mn-ea"/>
            </a:endParaRPr>
          </a:p>
        </p:txBody>
      </p:sp>
      <p:sp>
        <p:nvSpPr>
          <p:cNvPr id="30" name="矩形 29"/>
          <p:cNvSpPr/>
          <p:nvPr/>
        </p:nvSpPr>
        <p:spPr>
          <a:xfrm>
            <a:off x="7425690" y="4843145"/>
            <a:ext cx="4473575" cy="1228090"/>
          </a:xfrm>
          <a:prstGeom prst="rect">
            <a:avLst/>
          </a:prstGeom>
          <a:solidFill>
            <a:schemeClr val="tx1">
              <a:lumMod val="65000"/>
              <a:lumOff val="35000"/>
            </a:schemeClr>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just">
              <a:buClr>
                <a:srgbClr val="13CADD"/>
              </a:buClr>
            </a:pPr>
            <a:r>
              <a:rPr lang="zh-CN" altLang="en-US" sz="1600" b="1" dirty="0">
                <a:solidFill>
                  <a:schemeClr val="bg1"/>
                </a:solidFill>
                <a:latin typeface="微软雅黑" panose="020B0503020204020204" charset="-122"/>
                <a:ea typeface="微软雅黑" panose="020B0503020204020204" charset="-122"/>
                <a:sym typeface="+mn-ea"/>
              </a:rPr>
              <a:t>使用电气控制器的所有燃气应用设备，应当让控制器连接到永久带电的电路上，不得使用照明开关控制的电路</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left)">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left)">
                                      <p:cBhvr>
                                        <p:cTn id="17" dur="500"/>
                                        <p:tgtEl>
                                          <p:spTgt spid="28">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par>
                          <p:cTn id="34" fill="hold">
                            <p:stCondLst>
                              <p:cond delay="2500"/>
                            </p:stCondLst>
                            <p:childTnLst>
                              <p:par>
                                <p:cTn id="35" presetID="16" presetClass="entr" presetSubtype="2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uild="p"/>
      <p:bldP spid="29" grpId="0" bldLvl="0" animBg="1"/>
      <p:bldP spid="3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
        <p:nvSpPr>
          <p:cNvPr id="8" name="文本框 7"/>
          <p:cNvSpPr txBox="1"/>
          <p:nvPr/>
        </p:nvSpPr>
        <p:spPr>
          <a:xfrm>
            <a:off x="3430846" y="3044165"/>
            <a:ext cx="3653589" cy="46037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charset="-122"/>
                <a:ea typeface="微软雅黑" panose="020B0503020204020204" charset="-122"/>
              </a:rPr>
              <a:t>天然气</a:t>
            </a:r>
            <a:r>
              <a:rPr lang="zh-CN" altLang="en-US" sz="2400" b="1" dirty="0">
                <a:solidFill>
                  <a:srgbClr val="FFC001"/>
                </a:solidFill>
                <a:latin typeface="微软雅黑" panose="020B0503020204020204" charset="-122"/>
                <a:ea typeface="微软雅黑" panose="020B0503020204020204" charset="-122"/>
              </a:rPr>
              <a:t>泄露</a:t>
            </a:r>
            <a:r>
              <a:rPr lang="zh-CN" altLang="en-US" sz="2400" b="1" dirty="0">
                <a:solidFill>
                  <a:schemeClr val="tx1">
                    <a:lumMod val="75000"/>
                    <a:lumOff val="25000"/>
                  </a:schemeClr>
                </a:solidFill>
                <a:latin typeface="微软雅黑" panose="020B0503020204020204" charset="-122"/>
                <a:ea typeface="微软雅黑" panose="020B0503020204020204" charset="-122"/>
              </a:rPr>
              <a:t>处置方案</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10" name="文本框 9"/>
          <p:cNvSpPr txBox="1"/>
          <p:nvPr/>
        </p:nvSpPr>
        <p:spPr>
          <a:xfrm>
            <a:off x="7169944" y="3358611"/>
            <a:ext cx="4583906" cy="1337945"/>
          </a:xfrm>
          <a:prstGeom prst="rect">
            <a:avLst/>
          </a:prstGeom>
          <a:noFill/>
        </p:spPr>
        <p:txBody>
          <a:bodyPr wrap="square" rtlCol="0">
            <a:spAutoFit/>
          </a:bodyPr>
          <a:lstStyle/>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charset="-122"/>
                <a:ea typeface="微软雅黑" panose="020B0503020204020204" charset="-122"/>
              </a:rPr>
              <a:t>阀门垫片损坏，出现裂缝，引起泄漏</a:t>
            </a:r>
            <a:endParaRPr lang="en-US" altLang="zh-CN" b="1" dirty="0">
              <a:solidFill>
                <a:srgbClr val="3A3A3A"/>
              </a:solidFill>
              <a:latin typeface="微软雅黑" panose="020B0503020204020204" charset="-122"/>
              <a:ea typeface="微软雅黑" panose="020B0503020204020204" charset="-122"/>
            </a:endParaRPr>
          </a:p>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charset="-122"/>
                <a:ea typeface="微软雅黑" panose="020B0503020204020204" charset="-122"/>
              </a:rPr>
              <a:t>压力表损坏</a:t>
            </a:r>
            <a:endParaRPr lang="en-US" altLang="zh-CN" b="1" dirty="0">
              <a:solidFill>
                <a:srgbClr val="3A3A3A"/>
              </a:solidFill>
              <a:latin typeface="微软雅黑" panose="020B0503020204020204" charset="-122"/>
              <a:ea typeface="微软雅黑" panose="020B0503020204020204" charset="-122"/>
            </a:endParaRPr>
          </a:p>
          <a:p>
            <a:pPr marL="285750" indent="-285750" algn="just" fontAlgn="auto">
              <a:lnSpc>
                <a:spcPct val="150000"/>
              </a:lnSpc>
              <a:buFont typeface="Wingdings" panose="05000000000000000000" charset="0"/>
              <a:buChar char=""/>
            </a:pPr>
            <a:r>
              <a:rPr lang="en-US" altLang="zh-CN" b="1" dirty="0">
                <a:solidFill>
                  <a:srgbClr val="3A3A3A"/>
                </a:solidFill>
                <a:latin typeface="微软雅黑" panose="020B0503020204020204" charset="-122"/>
                <a:ea typeface="微软雅黑" panose="020B0503020204020204" charset="-122"/>
              </a:rPr>
              <a:t>管道破裂</a:t>
            </a:r>
            <a:endParaRPr lang="en-US" altLang="zh-CN" b="1" dirty="0">
              <a:solidFill>
                <a:srgbClr val="3A3A3A"/>
              </a:solidFill>
              <a:latin typeface="微软雅黑" panose="020B0503020204020204" charset="-122"/>
              <a:ea typeface="微软雅黑" panose="020B0503020204020204" charset="-122"/>
            </a:endParaRPr>
          </a:p>
        </p:txBody>
      </p:sp>
      <p:sp>
        <p:nvSpPr>
          <p:cNvPr id="11" name="文本框 10"/>
          <p:cNvSpPr txBox="1"/>
          <p:nvPr/>
        </p:nvSpPr>
        <p:spPr>
          <a:xfrm>
            <a:off x="7267951" y="4877344"/>
            <a:ext cx="4431506" cy="398780"/>
          </a:xfrm>
          <a:prstGeom prst="rect">
            <a:avLst/>
          </a:prstGeom>
          <a:solidFill>
            <a:srgbClr val="3A3A3A"/>
          </a:solidFill>
        </p:spPr>
        <p:txBody>
          <a:bodyPr wrap="square" rtlCol="0">
            <a:spAutoFit/>
          </a:bodyPr>
          <a:lstStyle/>
          <a:p>
            <a:pPr algn="ctr"/>
            <a:r>
              <a:rPr lang="zh-CN" altLang="en-US" sz="2000" b="1" dirty="0">
                <a:solidFill>
                  <a:sysClr val="window" lastClr="FFFFFF"/>
                </a:solidFill>
                <a:latin typeface="微软雅黑" panose="020B0503020204020204" charset="-122"/>
                <a:ea typeface="微软雅黑" panose="020B0503020204020204" charset="-122"/>
              </a:rPr>
              <a:t>泄露原因</a:t>
            </a:r>
            <a:endParaRPr lang="zh-CN" altLang="en-US" sz="2000" b="1" dirty="0">
              <a:solidFill>
                <a:sysClr val="window" lastClr="FFFFFF"/>
              </a:solidFill>
              <a:latin typeface="微软雅黑" panose="020B0503020204020204" charset="-122"/>
              <a:ea typeface="微软雅黑" panose="020B0503020204020204" charset="-122"/>
            </a:endParaRPr>
          </a:p>
        </p:txBody>
      </p:sp>
      <p:sp>
        <p:nvSpPr>
          <p:cNvPr id="2" name="等腰三角形 1"/>
          <p:cNvSpPr/>
          <p:nvPr/>
        </p:nvSpPr>
        <p:spPr>
          <a:xfrm>
            <a:off x="-69850" y="2921000"/>
            <a:ext cx="4895850" cy="3960029"/>
          </a:xfrm>
          <a:prstGeom prst="triangle">
            <a:avLst/>
          </a:prstGeom>
          <a:blipFill>
            <a:blip r:embed="rId1" cstate="print">
              <a:grayscl/>
            </a:blip>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等腰三角形 2"/>
          <p:cNvSpPr/>
          <p:nvPr/>
        </p:nvSpPr>
        <p:spPr>
          <a:xfrm rot="60000" flipV="1">
            <a:off x="2886075" y="3680459"/>
            <a:ext cx="4283869" cy="3200400"/>
          </a:xfrm>
          <a:prstGeom prst="triangle">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等腰三角形 6"/>
          <p:cNvSpPr/>
          <p:nvPr/>
        </p:nvSpPr>
        <p:spPr>
          <a:xfrm rot="5400000">
            <a:off x="277652" y="2262189"/>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1" fmla="*/ 0 w 2057403"/>
              <a:gd name="connsiteY0-2" fmla="*/ 1181099 h 1219199"/>
              <a:gd name="connsiteX1-3" fmla="*/ 666750 w 2057403"/>
              <a:gd name="connsiteY1-4" fmla="*/ 0 h 1219199"/>
              <a:gd name="connsiteX2-5" fmla="*/ 2057403 w 2057403"/>
              <a:gd name="connsiteY2-6" fmla="*/ 1219199 h 1219199"/>
              <a:gd name="connsiteX3-7" fmla="*/ 0 w 2057403"/>
              <a:gd name="connsiteY3-8" fmla="*/ 1181099 h 1219199"/>
              <a:gd name="connsiteX0-9" fmla="*/ 0 w 2571753"/>
              <a:gd name="connsiteY0-10" fmla="*/ 895349 h 1219199"/>
              <a:gd name="connsiteX1-11" fmla="*/ 1181100 w 2571753"/>
              <a:gd name="connsiteY1-12" fmla="*/ 0 h 1219199"/>
              <a:gd name="connsiteX2-13" fmla="*/ 2571753 w 2571753"/>
              <a:gd name="connsiteY2-14" fmla="*/ 1219199 h 1219199"/>
              <a:gd name="connsiteX3-15" fmla="*/ 0 w 2571753"/>
              <a:gd name="connsiteY3-16" fmla="*/ 895349 h 1219199"/>
              <a:gd name="connsiteX0-17" fmla="*/ 0 w 2552703"/>
              <a:gd name="connsiteY0-18" fmla="*/ 895349 h 990599"/>
              <a:gd name="connsiteX1-19" fmla="*/ 1181100 w 2552703"/>
              <a:gd name="connsiteY1-20" fmla="*/ 0 h 990599"/>
              <a:gd name="connsiteX2-21" fmla="*/ 2552703 w 2552703"/>
              <a:gd name="connsiteY2-22" fmla="*/ 990599 h 990599"/>
              <a:gd name="connsiteX3-23" fmla="*/ 0 w 2552703"/>
              <a:gd name="connsiteY3-24" fmla="*/ 895349 h 990599"/>
              <a:gd name="connsiteX0-25" fmla="*/ 0 w 2400303"/>
              <a:gd name="connsiteY0-26" fmla="*/ 895349 h 895349"/>
              <a:gd name="connsiteX1-27" fmla="*/ 1181100 w 2400303"/>
              <a:gd name="connsiteY1-28" fmla="*/ 0 h 895349"/>
              <a:gd name="connsiteX2-29" fmla="*/ 2400303 w 2400303"/>
              <a:gd name="connsiteY2-30" fmla="*/ 895349 h 895349"/>
              <a:gd name="connsiteX3-31" fmla="*/ 0 w 2400303"/>
              <a:gd name="connsiteY3-32" fmla="*/ 895349 h 895349"/>
              <a:gd name="connsiteX0-33" fmla="*/ 0 w 2362203"/>
              <a:gd name="connsiteY0-34" fmla="*/ 838199 h 895349"/>
              <a:gd name="connsiteX1-35" fmla="*/ 1143000 w 2362203"/>
              <a:gd name="connsiteY1-36" fmla="*/ 0 h 895349"/>
              <a:gd name="connsiteX2-37" fmla="*/ 2362203 w 2362203"/>
              <a:gd name="connsiteY2-38" fmla="*/ 895349 h 895349"/>
              <a:gd name="connsiteX3-39" fmla="*/ 0 w 2362203"/>
              <a:gd name="connsiteY3-40" fmla="*/ 838199 h 895349"/>
              <a:gd name="connsiteX0-41" fmla="*/ 0 w 2286003"/>
              <a:gd name="connsiteY0-42" fmla="*/ 838199 h 838199"/>
              <a:gd name="connsiteX1-43" fmla="*/ 1143000 w 2286003"/>
              <a:gd name="connsiteY1-44" fmla="*/ 0 h 838199"/>
              <a:gd name="connsiteX2-45" fmla="*/ 2286003 w 2286003"/>
              <a:gd name="connsiteY2-46" fmla="*/ 838199 h 838199"/>
              <a:gd name="connsiteX3-47" fmla="*/ 0 w 2286003"/>
              <a:gd name="connsiteY3-48" fmla="*/ 838199 h 838199"/>
              <a:gd name="connsiteX0-49" fmla="*/ 0 w 2305053"/>
              <a:gd name="connsiteY0-50" fmla="*/ 838199 h 838199"/>
              <a:gd name="connsiteX1-51" fmla="*/ 1143000 w 2305053"/>
              <a:gd name="connsiteY1-52" fmla="*/ 0 h 838199"/>
              <a:gd name="connsiteX2-53" fmla="*/ 2305053 w 2305053"/>
              <a:gd name="connsiteY2-54" fmla="*/ 838199 h 838199"/>
              <a:gd name="connsiteX3-55" fmla="*/ 0 w 2305053"/>
              <a:gd name="connsiteY3-56" fmla="*/ 838199 h 838199"/>
              <a:gd name="connsiteX0-57" fmla="*/ 0 w 2266953"/>
              <a:gd name="connsiteY0-58" fmla="*/ 781049 h 838199"/>
              <a:gd name="connsiteX1-59" fmla="*/ 1104900 w 2266953"/>
              <a:gd name="connsiteY1-60" fmla="*/ 0 h 838199"/>
              <a:gd name="connsiteX2-61" fmla="*/ 2266953 w 2266953"/>
              <a:gd name="connsiteY2-62" fmla="*/ 838199 h 838199"/>
              <a:gd name="connsiteX3-63" fmla="*/ 0 w 2266953"/>
              <a:gd name="connsiteY3-64" fmla="*/ 781049 h 838199"/>
              <a:gd name="connsiteX0-65" fmla="*/ 0 w 2257428"/>
              <a:gd name="connsiteY0-66" fmla="*/ 781049 h 809624"/>
              <a:gd name="connsiteX1-67" fmla="*/ 1104900 w 2257428"/>
              <a:gd name="connsiteY1-68" fmla="*/ 0 h 809624"/>
              <a:gd name="connsiteX2-69" fmla="*/ 2257428 w 2257428"/>
              <a:gd name="connsiteY2-70" fmla="*/ 809624 h 809624"/>
              <a:gd name="connsiteX3-71" fmla="*/ 0 w 2257428"/>
              <a:gd name="connsiteY3-72" fmla="*/ 781049 h 809624"/>
              <a:gd name="connsiteX0-73" fmla="*/ 0 w 2247903"/>
              <a:gd name="connsiteY0-74" fmla="*/ 781049 h 790574"/>
              <a:gd name="connsiteX1-75" fmla="*/ 1104900 w 2247903"/>
              <a:gd name="connsiteY1-76" fmla="*/ 0 h 790574"/>
              <a:gd name="connsiteX2-77" fmla="*/ 2247903 w 2247903"/>
              <a:gd name="connsiteY2-78" fmla="*/ 790574 h 790574"/>
              <a:gd name="connsiteX3-79" fmla="*/ 0 w 2247903"/>
              <a:gd name="connsiteY3-80" fmla="*/ 781049 h 790574"/>
              <a:gd name="connsiteX0-81" fmla="*/ 0 w 2266953"/>
              <a:gd name="connsiteY0-82" fmla="*/ 761999 h 790574"/>
              <a:gd name="connsiteX1-83" fmla="*/ 1123950 w 2266953"/>
              <a:gd name="connsiteY1-84" fmla="*/ 0 h 790574"/>
              <a:gd name="connsiteX2-85" fmla="*/ 2266953 w 2266953"/>
              <a:gd name="connsiteY2-86" fmla="*/ 790574 h 790574"/>
              <a:gd name="connsiteX3-87" fmla="*/ 0 w 2266953"/>
              <a:gd name="connsiteY3-88" fmla="*/ 761999 h 790574"/>
            </a:gdLst>
            <a:ahLst/>
            <a:cxnLst>
              <a:cxn ang="0">
                <a:pos x="connsiteX0-1" y="connsiteY0-2"/>
              </a:cxn>
              <a:cxn ang="0">
                <a:pos x="connsiteX1-3" y="connsiteY1-4"/>
              </a:cxn>
              <a:cxn ang="0">
                <a:pos x="connsiteX2-5" y="connsiteY2-6"/>
              </a:cxn>
              <a:cxn ang="0">
                <a:pos x="connsiteX3-7" y="connsiteY3-8"/>
              </a:cxn>
            </a:cxnLst>
            <a:rect l="l" t="t" r="r" b="b"/>
            <a:pathLst>
              <a:path w="2266953" h="790574">
                <a:moveTo>
                  <a:pt x="0" y="761999"/>
                </a:moveTo>
                <a:lnTo>
                  <a:pt x="1123950" y="0"/>
                </a:lnTo>
                <a:lnTo>
                  <a:pt x="2266953" y="790574"/>
                </a:lnTo>
                <a:lnTo>
                  <a:pt x="0" y="761999"/>
                </a:lnTo>
                <a:close/>
              </a:path>
            </a:pathLst>
          </a:cu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a:off x="5641146" y="2074862"/>
            <a:ext cx="1800664" cy="1800664"/>
          </a:xfrm>
          <a:prstGeom prst="blockArc">
            <a:avLst>
              <a:gd name="adj1" fmla="val 10795232"/>
              <a:gd name="adj2" fmla="val 512995"/>
              <a:gd name="adj3" fmla="val 1246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811" y="2546252"/>
            <a:ext cx="1800664" cy="1800664"/>
          </a:xfrm>
          <a:prstGeom prst="blockArc">
            <a:avLst>
              <a:gd name="adj1" fmla="val 10795232"/>
              <a:gd name="adj2" fmla="val 16106589"/>
              <a:gd name="adj3" fmla="val 1259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945" y="3601329"/>
            <a:ext cx="1800664" cy="1800664"/>
          </a:xfrm>
          <a:prstGeom prst="blockArc">
            <a:avLst>
              <a:gd name="adj1" fmla="val 10795232"/>
              <a:gd name="adj2" fmla="val 20381218"/>
              <a:gd name="adj3" fmla="val 1237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KSO_Shape"/>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317500" y="3257550"/>
            <a:ext cx="4800600" cy="1938020"/>
          </a:xfrm>
          <a:prstGeom prst="rect">
            <a:avLst/>
          </a:prstGeom>
          <a:noFill/>
        </p:spPr>
        <p:txBody>
          <a:bodyPr wrap="square" rtlCol="0">
            <a:spAutoFit/>
          </a:bodyPr>
          <a:lstStyle/>
          <a:p>
            <a:pPr algn="just" fontAlgn="auto">
              <a:lnSpc>
                <a:spcPct val="150000"/>
              </a:lnSpc>
            </a:pP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天然气的性质和泄漏规律：扩散的气体遇到火源即可发生燃烧和爆炸。一旦发生爆炸，将对人们的生命财产安全带来更大的灾害。因此，在处理泄漏的过程中，必须坚持</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“先防爆，后排险”的指导思想，坚持“先控制火源，后制止泄漏”的处理原则</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　　</a:t>
            </a:r>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 name="文本框 18"/>
          <p:cNvSpPr txBox="1"/>
          <p:nvPr/>
        </p:nvSpPr>
        <p:spPr>
          <a:xfrm>
            <a:off x="641350" y="2775585"/>
            <a:ext cx="4476115" cy="39878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charset="-122"/>
                <a:ea typeface="微软雅黑" panose="020B0503020204020204" charset="-122"/>
                <a:sym typeface="+mn-ea"/>
              </a:rPr>
              <a:t>处理天然气泄漏事故</a:t>
            </a:r>
            <a:r>
              <a:rPr lang="zh-CN" altLang="en-US" sz="2000" b="1" dirty="0">
                <a:solidFill>
                  <a:srgbClr val="FFC001"/>
                </a:solidFill>
                <a:latin typeface="微软雅黑" panose="020B0503020204020204" charset="-122"/>
                <a:ea typeface="微软雅黑" panose="020B0503020204020204" charset="-122"/>
                <a:sym typeface="+mn-ea"/>
              </a:rPr>
              <a:t>指导</a:t>
            </a:r>
            <a:endParaRPr lang="zh-CN" altLang="en-US" sz="2000" dirty="0">
              <a:solidFill>
                <a:srgbClr val="3A3A3A"/>
              </a:solidFill>
              <a:latin typeface="Calibri Light" panose="020F0302020204030204" pitchFamily="34" charset="0"/>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
        <p:nvSpPr>
          <p:cNvPr id="2" name="文本框 1"/>
          <p:cNvSpPr txBox="1"/>
          <p:nvPr/>
        </p:nvSpPr>
        <p:spPr>
          <a:xfrm>
            <a:off x="317500" y="5629910"/>
            <a:ext cx="11090910" cy="829945"/>
          </a:xfrm>
          <a:prstGeom prst="rect">
            <a:avLst/>
          </a:prstGeom>
          <a:noFill/>
        </p:spPr>
        <p:txBody>
          <a:bodyPr wrap="square" rtlCol="0" anchor="t">
            <a:spAutoFit/>
          </a:bodyPr>
          <a:lstStyle/>
          <a:p>
            <a:pPr algn="just" fontAlgn="auto">
              <a:lnSpc>
                <a:spcPct val="150000"/>
              </a:lnSpc>
            </a:pP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由于现场人员走动，铁器摩擦等因素易产生火花，势必造成扩散的天然气燃烧爆炸，不仅排险人员的生命安全受到威胁，而且周围的建筑物将遭到毁坏</a:t>
            </a:r>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rot="9205952">
            <a:off x="4931987" y="3460929"/>
            <a:ext cx="2247068" cy="249819"/>
          </a:xfrm>
          <a:prstGeom prst="rect">
            <a:avLst/>
          </a:prstGeom>
          <a:solidFill>
            <a:srgbClr val="FFC001"/>
          </a:solidFill>
          <a:ln w="12700" cap="flat" cmpd="sng" algn="ctr">
            <a:noFill/>
            <a:prstDash val="solid"/>
            <a:miter lim="800000"/>
          </a:ln>
          <a:effectLst>
            <a:innerShdw blurRad="63500" dist="50800" dir="2700000">
              <a:prstClr val="black">
                <a:alpha val="50000"/>
              </a:prstClr>
            </a:innerShdw>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sp>
        <p:nvSpPr>
          <p:cNvPr id="48" name="矩形 47"/>
          <p:cNvSpPr/>
          <p:nvPr/>
        </p:nvSpPr>
        <p:spPr>
          <a:xfrm rot="2256138">
            <a:off x="4655027" y="4653826"/>
            <a:ext cx="2539871" cy="233992"/>
          </a:xfrm>
          <a:prstGeom prst="rect">
            <a:avLst/>
          </a:prstGeom>
          <a:solidFill>
            <a:srgbClr val="FFC001"/>
          </a:solidFill>
          <a:ln w="12700" cap="flat" cmpd="sng" algn="ctr">
            <a:noFill/>
            <a:prstDash val="solid"/>
            <a:miter lim="800000"/>
          </a:ln>
          <a:effectLst>
            <a:innerShdw blurRad="50800" dist="50800" dir="13500000">
              <a:prstClr val="black">
                <a:alpha val="30000"/>
              </a:prstClr>
            </a:innerShdw>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sp>
        <p:nvSpPr>
          <p:cNvPr id="49" name="矩形 48"/>
          <p:cNvSpPr/>
          <p:nvPr/>
        </p:nvSpPr>
        <p:spPr>
          <a:xfrm rot="2256138">
            <a:off x="4655027" y="2122243"/>
            <a:ext cx="2539871" cy="233992"/>
          </a:xfrm>
          <a:prstGeom prst="rect">
            <a:avLst/>
          </a:prstGeom>
          <a:solidFill>
            <a:srgbClr val="FFC001"/>
          </a:solidFill>
          <a:ln w="12700" cap="flat" cmpd="sng" algn="ctr">
            <a:noFill/>
            <a:prstDash val="solid"/>
            <a:miter lim="800000"/>
          </a:ln>
          <a:effectLst>
            <a:innerShdw blurRad="50800" dist="50800" dir="16200000">
              <a:prstClr val="black">
                <a:alpha val="30000"/>
              </a:prstClr>
            </a:innerShdw>
          </a:effectLst>
        </p:spPr>
        <p:txBody>
          <a:bodyPr rtlCol="0" anchor="ctr"/>
          <a:lstStyle/>
          <a:p>
            <a:pPr fontAlgn="auto">
              <a:spcBef>
                <a:spcPts val="0"/>
              </a:spcBef>
              <a:spcAft>
                <a:spcPts val="0"/>
              </a:spcAft>
              <a:defRPr/>
            </a:pPr>
            <a:endParaRPr lang="zh-CN" altLang="en-US" b="0" kern="0">
              <a:solidFill>
                <a:srgbClr val="00B0F0"/>
              </a:solidFill>
              <a:latin typeface="Calibri" panose="020F0502020204030204"/>
              <a:ea typeface="微软雅黑" panose="020B0503020204020204" charset="-122"/>
            </a:endParaRPr>
          </a:p>
        </p:txBody>
      </p:sp>
      <p:grpSp>
        <p:nvGrpSpPr>
          <p:cNvPr id="50" name="组合 49"/>
          <p:cNvGrpSpPr/>
          <p:nvPr/>
        </p:nvGrpSpPr>
        <p:grpSpPr>
          <a:xfrm>
            <a:off x="4609713" y="1118954"/>
            <a:ext cx="1006962" cy="769410"/>
            <a:chOff x="4609713" y="1118954"/>
            <a:chExt cx="1006962" cy="769410"/>
          </a:xfrm>
        </p:grpSpPr>
        <p:grpSp>
          <p:nvGrpSpPr>
            <p:cNvPr id="51" name="组合 50"/>
            <p:cNvGrpSpPr/>
            <p:nvPr/>
          </p:nvGrpSpPr>
          <p:grpSpPr>
            <a:xfrm>
              <a:off x="4609713" y="1118954"/>
              <a:ext cx="769410" cy="769410"/>
              <a:chOff x="1273629" y="1224643"/>
              <a:chExt cx="2171700" cy="2171700"/>
            </a:xfrm>
          </p:grpSpPr>
          <p:sp>
            <p:nvSpPr>
              <p:cNvPr id="53" name="圆角矩形 52"/>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charset="-122"/>
                </a:endParaRPr>
              </a:p>
            </p:txBody>
          </p:sp>
          <p:sp>
            <p:nvSpPr>
              <p:cNvPr id="54" name="圆角矩形 53"/>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charset="-122"/>
                </a:endParaRPr>
              </a:p>
            </p:txBody>
          </p:sp>
        </p:grpSp>
        <p:sp>
          <p:nvSpPr>
            <p:cNvPr id="52" name="文本框 51"/>
            <p:cNvSpPr txBox="1"/>
            <p:nvPr/>
          </p:nvSpPr>
          <p:spPr>
            <a:xfrm>
              <a:off x="4635131" y="1197145"/>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schemeClr val="tx1">
                      <a:lumMod val="75000"/>
                      <a:lumOff val="25000"/>
                    </a:schemeClr>
                  </a:solidFill>
                  <a:latin typeface="微软雅黑" panose="020B0503020204020204" charset="-122"/>
                  <a:ea typeface="微软雅黑" panose="020B0503020204020204" charset="-122"/>
                  <a:cs typeface="Aharoni" panose="02010803020104030203" pitchFamily="2" charset="-79"/>
                </a:rPr>
                <a:t>01</a:t>
              </a:r>
              <a:endParaRPr lang="en-US" altLang="zh-CN" sz="3200" b="1" kern="0" dirty="0">
                <a:solidFill>
                  <a:schemeClr val="tx1">
                    <a:lumMod val="75000"/>
                    <a:lumOff val="25000"/>
                  </a:schemeClr>
                </a:solidFill>
                <a:latin typeface="微软雅黑" panose="020B0503020204020204" charset="-122"/>
                <a:ea typeface="微软雅黑" panose="020B0503020204020204" charset="-122"/>
                <a:cs typeface="Aharoni" panose="02010803020104030203" pitchFamily="2" charset="-79"/>
              </a:endParaRPr>
            </a:p>
          </p:txBody>
        </p:sp>
      </p:grpSp>
      <p:grpSp>
        <p:nvGrpSpPr>
          <p:cNvPr id="55" name="组合 54"/>
          <p:cNvGrpSpPr/>
          <p:nvPr/>
        </p:nvGrpSpPr>
        <p:grpSpPr>
          <a:xfrm>
            <a:off x="6619070" y="2546195"/>
            <a:ext cx="1021719" cy="769410"/>
            <a:chOff x="6619070" y="2546195"/>
            <a:chExt cx="1021719" cy="769410"/>
          </a:xfrm>
        </p:grpSpPr>
        <p:grpSp>
          <p:nvGrpSpPr>
            <p:cNvPr id="56" name="组合 55"/>
            <p:cNvGrpSpPr/>
            <p:nvPr/>
          </p:nvGrpSpPr>
          <p:grpSpPr>
            <a:xfrm>
              <a:off x="6619070" y="2546195"/>
              <a:ext cx="769410" cy="769410"/>
              <a:chOff x="1273629" y="1224643"/>
              <a:chExt cx="2171700" cy="2171700"/>
            </a:xfrm>
          </p:grpSpPr>
          <p:sp>
            <p:nvSpPr>
              <p:cNvPr id="58" name="圆角矩形 57"/>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charset="-122"/>
                </a:endParaRPr>
              </a:p>
            </p:txBody>
          </p:sp>
          <p:sp>
            <p:nvSpPr>
              <p:cNvPr id="59" name="圆角矩形 58"/>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charset="-122"/>
                </a:endParaRPr>
              </a:p>
            </p:txBody>
          </p:sp>
        </p:grpSp>
        <p:sp>
          <p:nvSpPr>
            <p:cNvPr id="57" name="文本框 56"/>
            <p:cNvSpPr txBox="1"/>
            <p:nvPr/>
          </p:nvSpPr>
          <p:spPr>
            <a:xfrm>
              <a:off x="6659245" y="2647782"/>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prstClr val="black">
                      <a:lumMod val="65000"/>
                      <a:lumOff val="35000"/>
                    </a:prstClr>
                  </a:solidFill>
                  <a:latin typeface="微软雅黑" panose="020B0503020204020204" charset="-122"/>
                  <a:ea typeface="微软雅黑" panose="020B0503020204020204" charset="-122"/>
                  <a:cs typeface="Aharoni" panose="02010803020104030203" pitchFamily="2" charset="-79"/>
                </a:rPr>
                <a:t>02</a:t>
              </a:r>
              <a:endParaRPr lang="en-US" altLang="zh-CN" sz="3200" b="1" kern="0" dirty="0">
                <a:solidFill>
                  <a:prstClr val="black">
                    <a:lumMod val="65000"/>
                    <a:lumOff val="35000"/>
                  </a:prstClr>
                </a:solidFill>
                <a:latin typeface="微软雅黑" panose="020B0503020204020204" charset="-122"/>
                <a:ea typeface="微软雅黑" panose="020B0503020204020204" charset="-122"/>
                <a:cs typeface="Aharoni" panose="02010803020104030203" pitchFamily="2" charset="-79"/>
              </a:endParaRPr>
            </a:p>
          </p:txBody>
        </p:sp>
      </p:grpSp>
      <p:grpSp>
        <p:nvGrpSpPr>
          <p:cNvPr id="60" name="组合 59"/>
          <p:cNvGrpSpPr/>
          <p:nvPr/>
        </p:nvGrpSpPr>
        <p:grpSpPr>
          <a:xfrm>
            <a:off x="4609713" y="3811354"/>
            <a:ext cx="997324" cy="769410"/>
            <a:chOff x="4609713" y="3811354"/>
            <a:chExt cx="997324" cy="769410"/>
          </a:xfrm>
        </p:grpSpPr>
        <p:grpSp>
          <p:nvGrpSpPr>
            <p:cNvPr id="61" name="组合 60"/>
            <p:cNvGrpSpPr/>
            <p:nvPr/>
          </p:nvGrpSpPr>
          <p:grpSpPr>
            <a:xfrm>
              <a:off x="4609713" y="3811354"/>
              <a:ext cx="769410" cy="769410"/>
              <a:chOff x="1273629" y="1224643"/>
              <a:chExt cx="2171700" cy="2171700"/>
            </a:xfrm>
          </p:grpSpPr>
          <p:sp>
            <p:nvSpPr>
              <p:cNvPr id="63" name="圆角矩形 62"/>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charset="-122"/>
                </a:endParaRPr>
              </a:p>
            </p:txBody>
          </p:sp>
          <p:sp>
            <p:nvSpPr>
              <p:cNvPr id="64" name="圆角矩形 63"/>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charset="-122"/>
                </a:endParaRPr>
              </a:p>
            </p:txBody>
          </p:sp>
        </p:grpSp>
        <p:sp>
          <p:nvSpPr>
            <p:cNvPr id="62" name="文本框 61"/>
            <p:cNvSpPr txBox="1"/>
            <p:nvPr/>
          </p:nvSpPr>
          <p:spPr>
            <a:xfrm>
              <a:off x="4625493" y="3911829"/>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prstClr val="black">
                      <a:lumMod val="65000"/>
                      <a:lumOff val="35000"/>
                    </a:prstClr>
                  </a:solidFill>
                  <a:latin typeface="微软雅黑" panose="020B0503020204020204" charset="-122"/>
                  <a:ea typeface="微软雅黑" panose="020B0503020204020204" charset="-122"/>
                  <a:cs typeface="Aharoni" panose="02010803020104030203" pitchFamily="2" charset="-79"/>
                </a:rPr>
                <a:t>03</a:t>
              </a:r>
              <a:endParaRPr lang="en-US" altLang="zh-CN" sz="3200" b="1" kern="0" dirty="0">
                <a:solidFill>
                  <a:prstClr val="black">
                    <a:lumMod val="65000"/>
                    <a:lumOff val="35000"/>
                  </a:prstClr>
                </a:solidFill>
                <a:latin typeface="微软雅黑" panose="020B0503020204020204" charset="-122"/>
                <a:ea typeface="微软雅黑" panose="020B0503020204020204" charset="-122"/>
                <a:cs typeface="Aharoni" panose="02010803020104030203" pitchFamily="2" charset="-79"/>
              </a:endParaRPr>
            </a:p>
          </p:txBody>
        </p:sp>
      </p:grpSp>
      <p:grpSp>
        <p:nvGrpSpPr>
          <p:cNvPr id="65" name="组合 64"/>
          <p:cNvGrpSpPr/>
          <p:nvPr/>
        </p:nvGrpSpPr>
        <p:grpSpPr>
          <a:xfrm>
            <a:off x="6616997" y="5068654"/>
            <a:ext cx="985455" cy="769410"/>
            <a:chOff x="6616997" y="5068654"/>
            <a:chExt cx="985455" cy="769410"/>
          </a:xfrm>
        </p:grpSpPr>
        <p:grpSp>
          <p:nvGrpSpPr>
            <p:cNvPr id="66" name="组合 65"/>
            <p:cNvGrpSpPr/>
            <p:nvPr/>
          </p:nvGrpSpPr>
          <p:grpSpPr>
            <a:xfrm>
              <a:off x="6616997" y="5068654"/>
              <a:ext cx="769410" cy="769410"/>
              <a:chOff x="1273629" y="1224643"/>
              <a:chExt cx="2171700" cy="2171700"/>
            </a:xfrm>
          </p:grpSpPr>
          <p:sp>
            <p:nvSpPr>
              <p:cNvPr id="68" name="圆角矩形 67"/>
              <p:cNvSpPr/>
              <p:nvPr/>
            </p:nvSpPr>
            <p:spPr>
              <a:xfrm>
                <a:off x="1273629" y="1224643"/>
                <a:ext cx="2171700" cy="2171700"/>
              </a:xfrm>
              <a:prstGeom prst="roundRect">
                <a:avLst/>
              </a:prstGeom>
              <a:gradFill>
                <a:gsLst>
                  <a:gs pos="100000">
                    <a:srgbClr val="FFC000">
                      <a:lumMod val="5000"/>
                      <a:lumOff val="95000"/>
                    </a:srgbClr>
                  </a:gs>
                  <a:gs pos="0">
                    <a:srgbClr val="EEEEEE"/>
                  </a:gs>
                </a:gsLst>
                <a:lin ang="8100000" scaled="0"/>
              </a:gradFill>
              <a:ln w="12700" cap="flat" cmpd="sng" algn="ctr">
                <a:gradFill>
                  <a:gsLst>
                    <a:gs pos="0">
                      <a:srgbClr val="FFC000">
                        <a:lumMod val="5000"/>
                        <a:lumOff val="95000"/>
                      </a:srgbClr>
                    </a:gs>
                    <a:gs pos="100000">
                      <a:srgbClr val="EEEEEE"/>
                    </a:gs>
                  </a:gsLst>
                  <a:lin ang="8100000" scaled="0"/>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charset="-122"/>
                </a:endParaRPr>
              </a:p>
            </p:txBody>
          </p:sp>
          <p:sp>
            <p:nvSpPr>
              <p:cNvPr id="69" name="圆角矩形 68"/>
              <p:cNvSpPr/>
              <p:nvPr/>
            </p:nvSpPr>
            <p:spPr>
              <a:xfrm>
                <a:off x="1532996" y="1484010"/>
                <a:ext cx="1652966" cy="1652966"/>
              </a:xfrm>
              <a:prstGeom prst="roundRect">
                <a:avLst/>
              </a:prstGeom>
              <a:gradFill>
                <a:gsLst>
                  <a:gs pos="100000">
                    <a:srgbClr val="FFC000">
                      <a:lumMod val="5000"/>
                      <a:lumOff val="95000"/>
                    </a:srgbClr>
                  </a:gs>
                  <a:gs pos="0">
                    <a:srgbClr val="EEEEEE"/>
                  </a:gs>
                </a:gsLst>
                <a:lin ang="8100000" scaled="0"/>
              </a:gradFill>
              <a:ln w="19050" cap="flat" cmpd="sng" algn="ctr">
                <a:gradFill>
                  <a:gsLst>
                    <a:gs pos="0">
                      <a:srgbClr val="FFC000">
                        <a:lumMod val="5000"/>
                        <a:lumOff val="95000"/>
                      </a:srgbClr>
                    </a:gs>
                    <a:gs pos="100000">
                      <a:srgbClr val="EEEEEE"/>
                    </a:gs>
                  </a:gsLst>
                  <a:lin ang="5400000" scaled="1"/>
                </a:gradFill>
                <a:prstDash val="solid"/>
                <a:miter lim="800000"/>
              </a:ln>
              <a:effectLst>
                <a:outerShdw blurRad="101600" dist="50800" dir="8100000" algn="tr" rotWithShape="0">
                  <a:prstClr val="black">
                    <a:alpha val="30000"/>
                  </a:prstClr>
                </a:outerShdw>
              </a:effectLst>
            </p:spPr>
            <p:txBody>
              <a:bodyPr rtlCol="0" anchor="ctr"/>
              <a:lstStyle/>
              <a:p>
                <a:pPr fontAlgn="auto">
                  <a:spcBef>
                    <a:spcPts val="0"/>
                  </a:spcBef>
                  <a:spcAft>
                    <a:spcPts val="0"/>
                  </a:spcAft>
                  <a:defRPr/>
                </a:pPr>
                <a:endParaRPr lang="zh-CN" altLang="en-US" b="0" kern="0">
                  <a:solidFill>
                    <a:prstClr val="black">
                      <a:lumMod val="65000"/>
                      <a:lumOff val="35000"/>
                    </a:prstClr>
                  </a:solidFill>
                  <a:latin typeface="Calibri" panose="020F0502020204030204"/>
                  <a:ea typeface="微软雅黑" panose="020B0503020204020204" charset="-122"/>
                </a:endParaRPr>
              </a:p>
            </p:txBody>
          </p:sp>
        </p:grpSp>
        <p:sp>
          <p:nvSpPr>
            <p:cNvPr id="67" name="文本框 66"/>
            <p:cNvSpPr txBox="1"/>
            <p:nvPr/>
          </p:nvSpPr>
          <p:spPr>
            <a:xfrm>
              <a:off x="6620908" y="5147529"/>
              <a:ext cx="981544" cy="583565"/>
            </a:xfrm>
            <a:prstGeom prst="rect">
              <a:avLst/>
            </a:prstGeom>
            <a:noFill/>
          </p:spPr>
          <p:txBody>
            <a:bodyPr wrap="square" rtlCol="0">
              <a:spAutoFit/>
            </a:bodyPr>
            <a:lstStyle/>
            <a:p>
              <a:pPr algn="l" fontAlgn="auto">
                <a:spcBef>
                  <a:spcPts val="0"/>
                </a:spcBef>
                <a:spcAft>
                  <a:spcPts val="0"/>
                </a:spcAft>
                <a:defRPr/>
              </a:pPr>
              <a:r>
                <a:rPr lang="en-US" altLang="zh-CN" sz="3200" b="1" kern="0" dirty="0">
                  <a:solidFill>
                    <a:schemeClr val="tx1">
                      <a:lumMod val="75000"/>
                      <a:lumOff val="25000"/>
                    </a:schemeClr>
                  </a:solidFill>
                  <a:latin typeface="微软雅黑" panose="020B0503020204020204" charset="-122"/>
                  <a:ea typeface="微软雅黑" panose="020B0503020204020204" charset="-122"/>
                  <a:cs typeface="Aharoni" panose="02010803020104030203" pitchFamily="2" charset="-79"/>
                </a:rPr>
                <a:t>04</a:t>
              </a:r>
              <a:endParaRPr lang="en-US" altLang="zh-CN" sz="3200" b="1" kern="0" dirty="0">
                <a:solidFill>
                  <a:schemeClr val="tx1">
                    <a:lumMod val="75000"/>
                    <a:lumOff val="25000"/>
                  </a:schemeClr>
                </a:solidFill>
                <a:latin typeface="微软雅黑" panose="020B0503020204020204" charset="-122"/>
                <a:ea typeface="微软雅黑" panose="020B0503020204020204" charset="-122"/>
                <a:cs typeface="Aharoni" panose="02010803020104030203" pitchFamily="2" charset="-79"/>
              </a:endParaRPr>
            </a:p>
          </p:txBody>
        </p:sp>
      </p:grpSp>
      <p:sp>
        <p:nvSpPr>
          <p:cNvPr id="71" name="矩形 70"/>
          <p:cNvSpPr/>
          <p:nvPr/>
        </p:nvSpPr>
        <p:spPr>
          <a:xfrm>
            <a:off x="609600" y="2117090"/>
            <a:ext cx="3599180"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charset="-122"/>
                <a:ea typeface="微软雅黑" panose="020B0503020204020204" charset="-122"/>
              </a:rPr>
              <a:t>天然气一旦发生泄漏，首先应及时通</a:t>
            </a:r>
            <a:r>
              <a:rPr lang="zh-CN" sz="1400" b="1" dirty="0">
                <a:solidFill>
                  <a:schemeClr val="tx1">
                    <a:lumMod val="75000"/>
                    <a:lumOff val="25000"/>
                  </a:schemeClr>
                </a:solidFill>
                <a:latin typeface="微软雅黑" panose="020B0503020204020204" charset="-122"/>
                <a:ea typeface="微软雅黑" panose="020B0503020204020204" charset="-122"/>
              </a:rPr>
              <a:t>附近</a:t>
            </a:r>
            <a:r>
              <a:rPr sz="1400" b="1" dirty="0">
                <a:solidFill>
                  <a:schemeClr val="tx1">
                    <a:lumMod val="75000"/>
                    <a:lumOff val="25000"/>
                  </a:schemeClr>
                </a:solidFill>
                <a:latin typeface="微软雅黑" panose="020B0503020204020204" charset="-122"/>
                <a:ea typeface="微软雅黑" panose="020B0503020204020204" charset="-122"/>
              </a:rPr>
              <a:t>人员，关闭通往厂区的天然气主阀，应急人员到达现场后，主要任务是关掉阀门，切掉气源</a:t>
            </a:r>
            <a:r>
              <a:rPr lang="zh-CN" sz="1400" b="1" dirty="0">
                <a:solidFill>
                  <a:schemeClr val="tx1">
                    <a:lumMod val="75000"/>
                    <a:lumOff val="25000"/>
                  </a:schemeClr>
                </a:solidFill>
                <a:latin typeface="微软雅黑" panose="020B0503020204020204" charset="-122"/>
                <a:ea typeface="微软雅黑" panose="020B0503020204020204" charset="-122"/>
              </a:rPr>
              <a:t>，尽可能将天然气浓度控制在爆炸点浓度之内</a:t>
            </a:r>
            <a:endParaRPr sz="14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72" name="组合 71"/>
          <p:cNvGrpSpPr/>
          <p:nvPr/>
        </p:nvGrpSpPr>
        <p:grpSpPr>
          <a:xfrm>
            <a:off x="609600" y="2106930"/>
            <a:ext cx="5228590" cy="1227455"/>
            <a:chOff x="1852445" y="2107031"/>
            <a:chExt cx="3985755" cy="1227635"/>
          </a:xfrm>
        </p:grpSpPr>
        <p:sp>
          <p:nvSpPr>
            <p:cNvPr id="73" name="任意多边形 72"/>
            <p:cNvSpPr/>
            <p:nvPr/>
          </p:nvSpPr>
          <p:spPr>
            <a:xfrm>
              <a:off x="1852445" y="2107031"/>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sp>
          <p:nvSpPr>
            <p:cNvPr id="74" name="椭圆 73"/>
            <p:cNvSpPr/>
            <p:nvPr/>
          </p:nvSpPr>
          <p:spPr>
            <a:xfrm>
              <a:off x="5702241" y="3198707"/>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grpSp>
      <p:sp>
        <p:nvSpPr>
          <p:cNvPr id="76" name="矩形 75"/>
          <p:cNvSpPr/>
          <p:nvPr/>
        </p:nvSpPr>
        <p:spPr>
          <a:xfrm>
            <a:off x="933450" y="4639945"/>
            <a:ext cx="3275330"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charset="-122"/>
                <a:ea typeface="微软雅黑" panose="020B0503020204020204" charset="-122"/>
              </a:rPr>
              <a:t>及时防止燃烧爆炸，迅速排除险情。</a:t>
            </a:r>
            <a:r>
              <a:rPr lang="zh-CN" sz="1400" b="1" dirty="0">
                <a:solidFill>
                  <a:schemeClr val="tx1">
                    <a:lumMod val="75000"/>
                    <a:lumOff val="25000"/>
                  </a:schemeClr>
                </a:solidFill>
                <a:latin typeface="微软雅黑" panose="020B0503020204020204" charset="-122"/>
                <a:ea typeface="微软雅黑" panose="020B0503020204020204" charset="-122"/>
              </a:rPr>
              <a:t>控制</a:t>
            </a:r>
            <a:r>
              <a:rPr sz="1400" b="1" dirty="0">
                <a:solidFill>
                  <a:schemeClr val="tx1">
                    <a:lumMod val="75000"/>
                    <a:lumOff val="25000"/>
                  </a:schemeClr>
                </a:solidFill>
                <a:latin typeface="微软雅黑" panose="020B0503020204020204" charset="-122"/>
                <a:ea typeface="微软雅黑" panose="020B0503020204020204" charset="-122"/>
              </a:rPr>
              <a:t>各种火源，为迅速堵漏创造条件。对天然气已经扩散的地方，电器要保持原来的状态，不要随意开或关;对接近扩散区的地方，要切断电源</a:t>
            </a:r>
            <a:endParaRPr sz="14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77" name="组合 76"/>
          <p:cNvGrpSpPr/>
          <p:nvPr/>
        </p:nvGrpSpPr>
        <p:grpSpPr>
          <a:xfrm>
            <a:off x="933450" y="4629785"/>
            <a:ext cx="4904740" cy="1227455"/>
            <a:chOff x="1852445" y="4629735"/>
            <a:chExt cx="3985755" cy="1227635"/>
          </a:xfrm>
        </p:grpSpPr>
        <p:sp>
          <p:nvSpPr>
            <p:cNvPr id="78" name="任意多边形 77"/>
            <p:cNvSpPr/>
            <p:nvPr/>
          </p:nvSpPr>
          <p:spPr>
            <a:xfrm>
              <a:off x="1852445" y="4629735"/>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sp>
          <p:nvSpPr>
            <p:cNvPr id="79" name="椭圆 78"/>
            <p:cNvSpPr/>
            <p:nvPr/>
          </p:nvSpPr>
          <p:spPr>
            <a:xfrm>
              <a:off x="5702241" y="5721411"/>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grpSp>
      <p:grpSp>
        <p:nvGrpSpPr>
          <p:cNvPr id="80" name="组合 79"/>
          <p:cNvGrpSpPr/>
          <p:nvPr/>
        </p:nvGrpSpPr>
        <p:grpSpPr>
          <a:xfrm>
            <a:off x="6243955" y="3853180"/>
            <a:ext cx="4967605" cy="1268730"/>
            <a:chOff x="6243920" y="3853159"/>
            <a:chExt cx="4246280" cy="1269047"/>
          </a:xfrm>
        </p:grpSpPr>
        <p:sp>
          <p:nvSpPr>
            <p:cNvPr id="81" name="任意多边形 80"/>
            <p:cNvSpPr/>
            <p:nvPr/>
          </p:nvSpPr>
          <p:spPr>
            <a:xfrm flipV="1">
              <a:off x="6286500" y="3915706"/>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sp>
          <p:nvSpPr>
            <p:cNvPr id="82" name="椭圆 81"/>
            <p:cNvSpPr/>
            <p:nvPr/>
          </p:nvSpPr>
          <p:spPr>
            <a:xfrm>
              <a:off x="6243920" y="3853159"/>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grpSp>
      <p:sp>
        <p:nvSpPr>
          <p:cNvPr id="84" name="矩形 83"/>
          <p:cNvSpPr/>
          <p:nvPr/>
        </p:nvSpPr>
        <p:spPr>
          <a:xfrm>
            <a:off x="8258810" y="5121910"/>
            <a:ext cx="3043555" cy="14890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charset="-122"/>
                <a:ea typeface="微软雅黑" panose="020B0503020204020204" charset="-122"/>
                <a:sym typeface="+mn-ea"/>
              </a:rPr>
              <a:t>设置警戒区，禁止无关人员进入;严禁车辆通行和禁止一切火源</a:t>
            </a:r>
            <a:r>
              <a:rPr lang="zh-CN" sz="1400" b="1" dirty="0">
                <a:solidFill>
                  <a:schemeClr val="tx1">
                    <a:lumMod val="75000"/>
                    <a:lumOff val="25000"/>
                  </a:schemeClr>
                </a:solidFill>
                <a:latin typeface="微软雅黑" panose="020B0503020204020204" charset="-122"/>
                <a:ea typeface="微软雅黑" panose="020B0503020204020204" charset="-122"/>
                <a:sym typeface="+mn-ea"/>
              </a:rPr>
              <a:t>，对进入天然气泄漏区的排险人员，严禁穿带钉鞋和化纤衣服，严禁使用金属工具，以免碰撞发生火花或火星</a:t>
            </a:r>
            <a:endParaRPr 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nvGrpSpPr>
          <p:cNvPr id="85" name="组合 84"/>
          <p:cNvGrpSpPr/>
          <p:nvPr/>
        </p:nvGrpSpPr>
        <p:grpSpPr>
          <a:xfrm>
            <a:off x="6243955" y="1276985"/>
            <a:ext cx="5363210" cy="1268730"/>
            <a:chOff x="6243920" y="1286580"/>
            <a:chExt cx="4246280" cy="1269047"/>
          </a:xfrm>
        </p:grpSpPr>
        <p:sp>
          <p:nvSpPr>
            <p:cNvPr id="86" name="任意多边形 85"/>
            <p:cNvSpPr/>
            <p:nvPr/>
          </p:nvSpPr>
          <p:spPr>
            <a:xfrm flipV="1">
              <a:off x="6286500" y="1349127"/>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sp>
          <p:nvSpPr>
            <p:cNvPr id="87" name="椭圆 86"/>
            <p:cNvSpPr/>
            <p:nvPr/>
          </p:nvSpPr>
          <p:spPr>
            <a:xfrm>
              <a:off x="6243920" y="1286580"/>
              <a:ext cx="135959" cy="135959"/>
            </a:xfrm>
            <a:prstGeom prst="ellipse">
              <a:avLst/>
            </a:prstGeom>
            <a:solidFill>
              <a:srgbClr val="A6A6A6"/>
            </a:solidFill>
            <a:ln w="19050" cap="flat" cmpd="sng" algn="ctr">
              <a:noFill/>
              <a:prstDash val="solid"/>
              <a:miter lim="800000"/>
            </a:ln>
            <a:effectLst/>
          </p:spPr>
          <p:txBody>
            <a:bodyPr rtlCol="0" anchor="ctr"/>
            <a:lstStyle/>
            <a:p>
              <a:pPr fontAlgn="auto">
                <a:spcBef>
                  <a:spcPts val="0"/>
                </a:spcBef>
                <a:spcAft>
                  <a:spcPts val="0"/>
                </a:spcAft>
                <a:defRPr/>
              </a:pPr>
              <a:endParaRPr lang="zh-CN" altLang="en-US" b="0" kern="0">
                <a:solidFill>
                  <a:prstClr val="white"/>
                </a:solidFill>
                <a:latin typeface="Calibri" panose="020F0502020204030204"/>
                <a:ea typeface="微软雅黑" panose="020B0503020204020204" charset="-122"/>
              </a:endParaRPr>
            </a:p>
          </p:txBody>
        </p:sp>
      </p:grpSp>
      <p:sp>
        <p:nvSpPr>
          <p:cNvPr id="89" name="矩形 88"/>
          <p:cNvSpPr/>
          <p:nvPr/>
        </p:nvSpPr>
        <p:spPr>
          <a:xfrm>
            <a:off x="8414385" y="2555875"/>
            <a:ext cx="3192780" cy="1209675"/>
          </a:xfrm>
          <a:prstGeom prst="rect">
            <a:avLst/>
          </a:prstGeom>
        </p:spPr>
        <p:txBody>
          <a:bodyPr wrap="square">
            <a:spAutoFit/>
          </a:bodyPr>
          <a:lstStyle/>
          <a:p>
            <a:pPr algn="l" fontAlgn="auto">
              <a:lnSpc>
                <a:spcPct val="130000"/>
              </a:lnSpc>
              <a:spcBef>
                <a:spcPts val="0"/>
              </a:spcBef>
              <a:spcAft>
                <a:spcPts val="0"/>
              </a:spcAft>
            </a:pPr>
            <a:r>
              <a:rPr sz="1400" b="1" dirty="0">
                <a:solidFill>
                  <a:schemeClr val="tx1">
                    <a:lumMod val="75000"/>
                    <a:lumOff val="25000"/>
                  </a:schemeClr>
                </a:solidFill>
                <a:latin typeface="微软雅黑" panose="020B0503020204020204" charset="-122"/>
                <a:ea typeface="微软雅黑" panose="020B0503020204020204" charset="-122"/>
                <a:sym typeface="+mn-ea"/>
              </a:rPr>
              <a:t>积极抢救人员，让窒息人员立即脱离现场，到户外新鲜空气流通处休息。，出现呼吸停止者应进行人工呼吸，呼吸恢复后，立即转运至附近医院救治。</a:t>
            </a:r>
            <a:endParaRPr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1+#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30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500"/>
                                        <p:tgtEl>
                                          <p:spTgt spid="49"/>
                                        </p:tgtEl>
                                      </p:cBhvr>
                                    </p:animEffect>
                                  </p:childTnLst>
                                </p:cTn>
                              </p:par>
                              <p:par>
                                <p:cTn id="24" presetID="22" presetClass="entr" presetSubtype="1"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par>
                                <p:cTn id="27" presetID="22" presetClass="entr" presetSubtype="1"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up)">
                                      <p:cBhvr>
                                        <p:cTn id="33" dur="500"/>
                                        <p:tgtEl>
                                          <p:spTgt spid="85"/>
                                        </p:tgtEl>
                                      </p:cBhvr>
                                    </p:animEffect>
                                  </p:childTnLst>
                                </p:cTn>
                              </p:par>
                              <p:par>
                                <p:cTn id="34" presetID="22" presetClass="entr" presetSubtype="4"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down)">
                                      <p:cBhvr>
                                        <p:cTn id="36" dur="500"/>
                                        <p:tgtEl>
                                          <p:spTgt spid="72"/>
                                        </p:tgtEl>
                                      </p:cBhvr>
                                    </p:animEffect>
                                  </p:childTnLst>
                                </p:cTn>
                              </p:par>
                              <p:par>
                                <p:cTn id="37" presetID="22" presetClass="entr" presetSubtype="4"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down)">
                                      <p:cBhvr>
                                        <p:cTn id="39" dur="500"/>
                                        <p:tgtEl>
                                          <p:spTgt spid="77"/>
                                        </p:tgtEl>
                                      </p:cBhvr>
                                    </p:animEffect>
                                  </p:childTnLst>
                                </p:cTn>
                              </p:par>
                              <p:par>
                                <p:cTn id="40" presetID="22" presetClass="entr" presetSubtype="1"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up)">
                                      <p:cBhvr>
                                        <p:cTn id="42" dur="500"/>
                                        <p:tgtEl>
                                          <p:spTgt spid="80"/>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000"/>
                                        <p:tgtEl>
                                          <p:spTgt spid="71"/>
                                        </p:tgtEl>
                                      </p:cBhvr>
                                    </p:animEffect>
                                    <p:anim calcmode="lin" valueType="num">
                                      <p:cBhvr>
                                        <p:cTn id="47" dur="1000" fill="hold"/>
                                        <p:tgtEl>
                                          <p:spTgt spid="71"/>
                                        </p:tgtEl>
                                        <p:attrNameLst>
                                          <p:attrName>ppt_x</p:attrName>
                                        </p:attrNameLst>
                                      </p:cBhvr>
                                      <p:tavLst>
                                        <p:tav tm="0">
                                          <p:val>
                                            <p:strVal val="#ppt_x"/>
                                          </p:val>
                                        </p:tav>
                                        <p:tav tm="100000">
                                          <p:val>
                                            <p:strVal val="#ppt_x"/>
                                          </p:val>
                                        </p:tav>
                                      </p:tavLst>
                                    </p:anim>
                                    <p:anim calcmode="lin" valueType="num">
                                      <p:cBhvr>
                                        <p:cTn id="48" dur="1000" fill="hold"/>
                                        <p:tgtEl>
                                          <p:spTgt spid="7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1000"/>
                                        <p:tgtEl>
                                          <p:spTgt spid="89"/>
                                        </p:tgtEl>
                                      </p:cBhvr>
                                    </p:animEffect>
                                    <p:anim calcmode="lin" valueType="num">
                                      <p:cBhvr>
                                        <p:cTn id="52" dur="1000" fill="hold"/>
                                        <p:tgtEl>
                                          <p:spTgt spid="89"/>
                                        </p:tgtEl>
                                        <p:attrNameLst>
                                          <p:attrName>ppt_x</p:attrName>
                                        </p:attrNameLst>
                                      </p:cBhvr>
                                      <p:tavLst>
                                        <p:tav tm="0">
                                          <p:val>
                                            <p:strVal val="#ppt_x"/>
                                          </p:val>
                                        </p:tav>
                                        <p:tav tm="100000">
                                          <p:val>
                                            <p:strVal val="#ppt_x"/>
                                          </p:val>
                                        </p:tav>
                                      </p:tavLst>
                                    </p:anim>
                                    <p:anim calcmode="lin" valueType="num">
                                      <p:cBhvr>
                                        <p:cTn id="53" dur="1000" fill="hold"/>
                                        <p:tgtEl>
                                          <p:spTgt spid="8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anim calcmode="lin" valueType="num">
                                      <p:cBhvr>
                                        <p:cTn id="57" dur="1000" fill="hold"/>
                                        <p:tgtEl>
                                          <p:spTgt spid="76"/>
                                        </p:tgtEl>
                                        <p:attrNameLst>
                                          <p:attrName>ppt_x</p:attrName>
                                        </p:attrNameLst>
                                      </p:cBhvr>
                                      <p:tavLst>
                                        <p:tav tm="0">
                                          <p:val>
                                            <p:strVal val="#ppt_x"/>
                                          </p:val>
                                        </p:tav>
                                        <p:tav tm="100000">
                                          <p:val>
                                            <p:strVal val="#ppt_x"/>
                                          </p:val>
                                        </p:tav>
                                      </p:tavLst>
                                    </p:anim>
                                    <p:anim calcmode="lin" valueType="num">
                                      <p:cBhvr>
                                        <p:cTn id="58" dur="1000" fill="hold"/>
                                        <p:tgtEl>
                                          <p:spTgt spid="7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fade">
                                      <p:cBhvr>
                                        <p:cTn id="61" dur="1000"/>
                                        <p:tgtEl>
                                          <p:spTgt spid="84"/>
                                        </p:tgtEl>
                                      </p:cBhvr>
                                    </p:animEffect>
                                    <p:anim calcmode="lin" valueType="num">
                                      <p:cBhvr>
                                        <p:cTn id="62" dur="1000" fill="hold"/>
                                        <p:tgtEl>
                                          <p:spTgt spid="84"/>
                                        </p:tgtEl>
                                        <p:attrNameLst>
                                          <p:attrName>ppt_x</p:attrName>
                                        </p:attrNameLst>
                                      </p:cBhvr>
                                      <p:tavLst>
                                        <p:tav tm="0">
                                          <p:val>
                                            <p:strVal val="#ppt_x"/>
                                          </p:val>
                                        </p:tav>
                                        <p:tav tm="100000">
                                          <p:val>
                                            <p:strVal val="#ppt_x"/>
                                          </p:val>
                                        </p:tav>
                                      </p:tavLst>
                                    </p:anim>
                                    <p:anim calcmode="lin" valueType="num">
                                      <p:cBhvr>
                                        <p:cTn id="6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71" grpId="0"/>
      <p:bldP spid="76" grpId="0"/>
      <p:bldP spid="84" grpId="0"/>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8"/>
          <p:cNvSpPr txBox="1"/>
          <p:nvPr/>
        </p:nvSpPr>
        <p:spPr>
          <a:xfrm>
            <a:off x="4845685" y="1737995"/>
            <a:ext cx="1823085" cy="427990"/>
          </a:xfrm>
          <a:prstGeom prst="rect">
            <a:avLst/>
          </a:prstGeom>
          <a:noFill/>
        </p:spPr>
        <p:txBody>
          <a:bodyPr wrap="square" lIns="121908" tIns="60954" rIns="121908" bIns="60954" rtlCol="0">
            <a:spAutoFit/>
          </a:bodyPr>
          <a:lstStyle/>
          <a:p>
            <a:r>
              <a:rPr lang="zh-CN" altLang="en-US" sz="2000" b="1" dirty="0">
                <a:solidFill>
                  <a:srgbClr val="FFC001"/>
                </a:solidFill>
                <a:latin typeface="微软雅黑" panose="020B0503020204020204" charset="-122"/>
                <a:ea typeface="微软雅黑" panose="020B0503020204020204" charset="-122"/>
                <a:cs typeface="微软雅黑" panose="020B0503020204020204" charset="-122"/>
              </a:rPr>
              <a:t>急救注意事项</a:t>
            </a:r>
            <a:endParaRPr lang="zh-CN" altLang="en-US" sz="2000" b="1" dirty="0">
              <a:solidFill>
                <a:srgbClr val="FFC001"/>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4651443" y="2313038"/>
            <a:ext cx="6612746" cy="60967"/>
          </a:xfrm>
          <a:prstGeom prst="rect">
            <a:avLst/>
          </a:prstGeom>
          <a:solidFill>
            <a:srgbClr val="C7C7C7"/>
          </a:solidFill>
          <a:ln w="12700" cap="flat" cmpd="sng" algn="ctr">
            <a:noFill/>
            <a:prstDash val="solid"/>
            <a:miter lim="800000"/>
          </a:ln>
          <a:effectLst/>
        </p:spPr>
        <p:txBody>
          <a:bodyPr lIns="121908" tIns="60954" rIns="121908" bIns="60954" rtlCol="0" anchor="ctr"/>
          <a:lstStyle/>
          <a:p>
            <a:pPr algn="ctr"/>
            <a:endParaRPr lang="zh-CN" altLang="en-US">
              <a:latin typeface="微软雅黑" panose="020B0503020204020204" charset="-122"/>
              <a:cs typeface="微软雅黑" panose="020B0503020204020204" charset="-122"/>
            </a:endParaRPr>
          </a:p>
        </p:txBody>
      </p:sp>
      <p:sp>
        <p:nvSpPr>
          <p:cNvPr id="29" name="TextBox 62"/>
          <p:cNvSpPr txBox="1"/>
          <p:nvPr/>
        </p:nvSpPr>
        <p:spPr>
          <a:xfrm>
            <a:off x="4469130" y="2383155"/>
            <a:ext cx="6829425" cy="3567430"/>
          </a:xfrm>
          <a:prstGeom prst="rect">
            <a:avLst/>
          </a:prstGeom>
          <a:noFill/>
        </p:spPr>
        <p:txBody>
          <a:bodyPr wrap="square" lIns="121908" tIns="60954" rIns="121908" bIns="60954" rtlCol="0">
            <a:spAutoFit/>
          </a:bodyPr>
          <a:lstStyle/>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将患者移到新鲜空气处</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呼叫120或者其他急救医疗服务中心</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如果患者停止呼吸，应进行人工呼吸</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如果出现呼吸困难应进行吸氧</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脱去并隔离受污染的衣服和鞋子</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保持患者温暖和安静</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indent="0" algn="l" fontAlgn="auto">
              <a:lnSpc>
                <a:spcPct val="20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应让医务人员知道事故中涉及的有关物质，并采取自我防护措施</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工业燃气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pic>
        <p:nvPicPr>
          <p:cNvPr id="8" name="图片 7" descr="240471-1FZ616034884"/>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95885" y="648970"/>
            <a:ext cx="4307840" cy="620268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ldLvl="0" animBg="1"/>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a:t>
            </a:r>
            <a:r>
              <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rPr>
              <a:t>3</a:t>
            </a:r>
            <a:endPar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charset="-122"/>
                <a:ea typeface="微软雅黑" panose="020B0503020204020204" charset="-122"/>
              </a:rPr>
              <a:t>燃气锅炉规范</a:t>
            </a:r>
            <a:endParaRPr lang="zh-CN" altLang="en-US" sz="3600" b="1" dirty="0">
              <a:solidFill>
                <a:srgbClr val="FFC001"/>
              </a:solidFill>
              <a:latin typeface="微软雅黑" panose="020B0503020204020204" charset="-122"/>
              <a:ea typeface="微软雅黑" panose="020B050302020402020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6220460" y="1146810"/>
            <a:ext cx="4431030" cy="3844925"/>
          </a:xfrm>
          <a:prstGeom prst="frame">
            <a:avLst/>
          </a:prstGeom>
          <a:solidFill>
            <a:schemeClr val="tx1">
              <a:lumMod val="75000"/>
              <a:lumOff val="25000"/>
              <a:alpha val="64000"/>
            </a:schemeClr>
          </a:solidFill>
          <a:ln w="381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Text" lastClr="000000"/>
              </a:solidFill>
            </a:endParaRPr>
          </a:p>
        </p:txBody>
      </p:sp>
      <p:sp>
        <p:nvSpPr>
          <p:cNvPr id="18" name="图文框 17"/>
          <p:cNvSpPr/>
          <p:nvPr/>
        </p:nvSpPr>
        <p:spPr>
          <a:xfrm>
            <a:off x="7383145" y="3503930"/>
            <a:ext cx="4820285" cy="3378200"/>
          </a:xfrm>
          <a:prstGeom prst="frame">
            <a:avLst/>
          </a:prstGeom>
          <a:solidFill>
            <a:srgbClr val="FFC000">
              <a:alpha val="85000"/>
            </a:srgbClr>
          </a:solidFill>
          <a:ln w="381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ysClr val="windowText" lastClr="000000"/>
              </a:solidFill>
            </a:endParaRPr>
          </a:p>
        </p:txBody>
      </p:sp>
      <p:sp>
        <p:nvSpPr>
          <p:cNvPr id="20" name="文本框 19"/>
          <p:cNvSpPr txBox="1"/>
          <p:nvPr/>
        </p:nvSpPr>
        <p:spPr>
          <a:xfrm>
            <a:off x="6774815" y="1750695"/>
            <a:ext cx="3322955" cy="1591310"/>
          </a:xfrm>
          <a:prstGeom prst="rect">
            <a:avLst/>
          </a:prstGeom>
          <a:noFill/>
        </p:spPr>
        <p:txBody>
          <a:bodyPr wrap="square" rtlCol="0">
            <a:spAutoFit/>
          </a:bodyPr>
          <a:lstStyle/>
          <a:p>
            <a:pPr lvl="0" algn="l">
              <a:lnSpc>
                <a:spcPct val="130000"/>
              </a:lnSpc>
            </a:pPr>
            <a:r>
              <a:rPr sz="1500" b="1" dirty="0">
                <a:solidFill>
                  <a:schemeClr val="tx1">
                    <a:lumMod val="75000"/>
                    <a:lumOff val="25000"/>
                  </a:schemeClr>
                </a:solidFill>
                <a:latin typeface="微软雅黑" panose="020B0503020204020204" charset="-122"/>
                <a:ea typeface="微软雅黑" panose="020B0503020204020204" charset="-122"/>
                <a:sym typeface="+mn-ea"/>
              </a:rPr>
              <a:t>燃气锅炉顾名思义指的是燃料为燃气的锅炉，燃气锅炉和燃油锅炉、电锅炉比较起来最经济，所以大多数人们都选择了燃气锅炉作为蒸汽、采暖、洗浴用的锅炉设备</a:t>
            </a:r>
            <a:endParaRPr sz="15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1" name="文本框 20"/>
          <p:cNvSpPr txBox="1"/>
          <p:nvPr/>
        </p:nvSpPr>
        <p:spPr>
          <a:xfrm>
            <a:off x="7865745" y="4991735"/>
            <a:ext cx="3917315" cy="1129665"/>
          </a:xfrm>
          <a:prstGeom prst="rect">
            <a:avLst/>
          </a:prstGeom>
          <a:noFill/>
        </p:spPr>
        <p:txBody>
          <a:bodyPr wrap="square" rtlCol="0">
            <a:spAutoFit/>
          </a:bodyPr>
          <a:lstStyle/>
          <a:p>
            <a:pPr lvl="0" algn="l" fontAlgn="auto">
              <a:lnSpc>
                <a:spcPct val="150000"/>
              </a:lnSpc>
            </a:pPr>
            <a:r>
              <a:rPr sz="1500" b="1" dirty="0">
                <a:solidFill>
                  <a:schemeClr val="tx1">
                    <a:lumMod val="75000"/>
                    <a:lumOff val="25000"/>
                  </a:schemeClr>
                </a:solidFill>
                <a:latin typeface="微软雅黑" panose="020B0503020204020204" charset="-122"/>
                <a:ea typeface="微软雅黑" panose="020B0503020204020204" charset="-122"/>
                <a:sym typeface="+mn-ea"/>
              </a:rPr>
              <a:t>燃气锅炉包括燃气开水锅炉、燃气热水锅炉、燃气蒸汽锅炉等，其中燃气热水锅炉也称燃气采暖锅炉和燃气洗浴锅炉</a:t>
            </a:r>
            <a:endParaRPr sz="1500" b="1"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11" name="图片 10" descr="G:\zxl\培训课件\制作张新磊\天然气安全\新建文件夹\ti11mg.jpgti11mg"/>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1132840" y="2223770"/>
            <a:ext cx="4544534" cy="3600026"/>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燃气锅炉</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500"/>
                                        <p:tgtEl>
                                          <p:spTgt spid="11"/>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set>
                                      <p:cBhvr>
                                        <p:cTn id="11" dur="455" fill="hold">
                                          <p:stCondLst>
                                            <p:cond delay="0"/>
                                          </p:stCondLst>
                                        </p:cTn>
                                        <p:tgtEl>
                                          <p:spTgt spid="12"/>
                                        </p:tgtEl>
                                        <p:attrNameLst>
                                          <p:attrName>style.rotation</p:attrName>
                                        </p:attrNameLst>
                                      </p:cBhvr>
                                      <p:to>
                                        <p:strVal val="-45.0"/>
                                      </p:to>
                                    </p:set>
                                    <p:anim calcmode="lin" valueType="num">
                                      <p:cBhvr>
                                        <p:cTn id="12"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par>
                          <p:cTn id="22" fill="hold">
                            <p:stCondLst>
                              <p:cond delay="442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54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1"/>
                                        </p:tgtEl>
                                        <p:attrNameLst>
                                          <p:attrName>style.visibility</p:attrName>
                                        </p:attrNameLst>
                                      </p:cBhvr>
                                      <p:to>
                                        <p:strVal val="visible"/>
                                      </p:to>
                                    </p:set>
                                    <p:anim calcmode="discrete" valueType="clr">
                                      <p:cBhvr override="childStyle">
                                        <p:cTn id="3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1"/>
                                        </p:tgtEl>
                                        <p:attrNameLst>
                                          <p:attrName>fillcolor</p:attrName>
                                        </p:attrNameLst>
                                      </p:cBhvr>
                                      <p:tavLst>
                                        <p:tav tm="0">
                                          <p:val>
                                            <p:clrVal>
                                              <a:schemeClr val="accent2"/>
                                            </p:clrVal>
                                          </p:val>
                                        </p:tav>
                                        <p:tav tm="50000">
                                          <p:val>
                                            <p:clrVal>
                                              <a:schemeClr val="hlink"/>
                                            </p:clrVal>
                                          </p:val>
                                        </p:tav>
                                      </p:tavLst>
                                    </p:anim>
                                    <p:set>
                                      <p:cBhvr>
                                        <p:cTn id="33"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8" grpId="0" bldLvl="0" animBg="1"/>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p:nvPr/>
        </p:nvSpPr>
        <p:spPr>
          <a:xfrm>
            <a:off x="1382353" y="1203904"/>
            <a:ext cx="5024716" cy="5026304"/>
          </a:xfrm>
          <a:prstGeom prst="ellipse">
            <a:avLst/>
          </a:prstGeom>
          <a:noFill/>
          <a:ln w="9" cap="flat" cmpd="sng">
            <a:solidFill>
              <a:srgbClr val="7F5908"/>
            </a:solidFill>
            <a:prstDash val="dash"/>
            <a:headEnd type="none" w="med" len="med"/>
            <a:tailEnd type="none" w="med" len="med"/>
          </a:ln>
        </p:spPr>
        <p:txBody>
          <a:bodyPr/>
          <a:lstStyle/>
          <a:p>
            <a:endParaRPr lang="zh-CN" altLang="en-US" dirty="0">
              <a:latin typeface="Arial" panose="020B0604020202020204" pitchFamily="34" charset="0"/>
            </a:endParaRPr>
          </a:p>
        </p:txBody>
      </p:sp>
      <p:sp>
        <p:nvSpPr>
          <p:cNvPr id="3" name="Oval 10"/>
          <p:cNvSpPr/>
          <p:nvPr/>
        </p:nvSpPr>
        <p:spPr>
          <a:xfrm>
            <a:off x="5148509" y="1432445"/>
            <a:ext cx="585635" cy="585635"/>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charset="-122"/>
                <a:ea typeface="微软雅黑" panose="020B0503020204020204" charset="-122"/>
              </a:rPr>
              <a:t>1</a:t>
            </a:r>
            <a:endParaRPr lang="zh-CN" altLang="en-US" sz="2400" b="1" dirty="0">
              <a:solidFill>
                <a:srgbClr val="FFFFFF"/>
              </a:solidFill>
              <a:latin typeface="微软雅黑" panose="020B0503020204020204" charset="-122"/>
              <a:ea typeface="微软雅黑" panose="020B0503020204020204" charset="-122"/>
            </a:endParaRPr>
          </a:p>
        </p:txBody>
      </p:sp>
      <p:sp>
        <p:nvSpPr>
          <p:cNvPr id="8" name="Oval 11"/>
          <p:cNvSpPr/>
          <p:nvPr/>
        </p:nvSpPr>
        <p:spPr>
          <a:xfrm>
            <a:off x="5148509" y="5416033"/>
            <a:ext cx="585635" cy="585635"/>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charset="-122"/>
                <a:ea typeface="微软雅黑" panose="020B0503020204020204" charset="-122"/>
              </a:rPr>
              <a:t>5</a:t>
            </a:r>
            <a:endParaRPr lang="zh-CN" altLang="en-US" sz="2400" b="1" dirty="0">
              <a:solidFill>
                <a:srgbClr val="FFFFFF"/>
              </a:solidFill>
              <a:latin typeface="微软雅黑" panose="020B0503020204020204" charset="-122"/>
              <a:ea typeface="微软雅黑" panose="020B0503020204020204" charset="-122"/>
            </a:endParaRPr>
          </a:p>
        </p:txBody>
      </p:sp>
      <p:sp>
        <p:nvSpPr>
          <p:cNvPr id="9" name="Oval 12"/>
          <p:cNvSpPr/>
          <p:nvPr/>
        </p:nvSpPr>
        <p:spPr>
          <a:xfrm>
            <a:off x="5853176" y="4490761"/>
            <a:ext cx="587222"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charset="-122"/>
                <a:ea typeface="微软雅黑" panose="020B0503020204020204" charset="-122"/>
              </a:rPr>
              <a:t>4</a:t>
            </a:r>
            <a:endParaRPr lang="zh-CN" altLang="en-US" sz="2400" b="1" dirty="0">
              <a:solidFill>
                <a:srgbClr val="FFFFFF"/>
              </a:solidFill>
              <a:latin typeface="微软雅黑" panose="020B0503020204020204" charset="-122"/>
              <a:ea typeface="微软雅黑" panose="020B0503020204020204" charset="-122"/>
            </a:endParaRPr>
          </a:p>
        </p:txBody>
      </p:sp>
      <p:sp>
        <p:nvSpPr>
          <p:cNvPr id="10" name="Oval 13"/>
          <p:cNvSpPr/>
          <p:nvPr/>
        </p:nvSpPr>
        <p:spPr>
          <a:xfrm>
            <a:off x="5853176" y="2357717"/>
            <a:ext cx="587222"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charset="-122"/>
                <a:ea typeface="微软雅黑" panose="020B0503020204020204" charset="-122"/>
              </a:rPr>
              <a:t>2</a:t>
            </a:r>
            <a:endParaRPr lang="zh-CN" altLang="en-US" sz="2400" b="1" dirty="0">
              <a:solidFill>
                <a:srgbClr val="FFFFFF"/>
              </a:solidFill>
              <a:latin typeface="微软雅黑" panose="020B0503020204020204" charset="-122"/>
              <a:ea typeface="微软雅黑" panose="020B0503020204020204" charset="-122"/>
            </a:endParaRPr>
          </a:p>
        </p:txBody>
      </p:sp>
      <p:sp>
        <p:nvSpPr>
          <p:cNvPr id="11" name="Oval 14"/>
          <p:cNvSpPr/>
          <p:nvPr/>
        </p:nvSpPr>
        <p:spPr>
          <a:xfrm>
            <a:off x="6081716" y="3424239"/>
            <a:ext cx="585635" cy="585634"/>
          </a:xfrm>
          <a:prstGeom prst="ellipse">
            <a:avLst/>
          </a:prstGeom>
          <a:solidFill>
            <a:srgbClr val="FFC000"/>
          </a:solidFill>
          <a:ln w="9525">
            <a:noFill/>
          </a:ln>
        </p:spPr>
        <p:txBody>
          <a:bodyPr/>
          <a:lstStyle/>
          <a:p>
            <a:pPr algn="ctr"/>
            <a:r>
              <a:rPr lang="en-US" altLang="x-none" sz="2400" b="1" dirty="0">
                <a:solidFill>
                  <a:srgbClr val="FFFFFF"/>
                </a:solidFill>
                <a:latin typeface="微软雅黑" panose="020B0503020204020204" charset="-122"/>
                <a:ea typeface="微软雅黑" panose="020B0503020204020204" charset="-122"/>
              </a:rPr>
              <a:t>3</a:t>
            </a:r>
            <a:endParaRPr lang="zh-CN" altLang="en-US" sz="2400" b="1" dirty="0">
              <a:solidFill>
                <a:srgbClr val="FFFFFF"/>
              </a:solidFill>
              <a:latin typeface="微软雅黑" panose="020B0503020204020204" charset="-122"/>
              <a:ea typeface="微软雅黑" panose="020B0503020204020204" charset="-122"/>
            </a:endParaRPr>
          </a:p>
        </p:txBody>
      </p:sp>
      <p:sp>
        <p:nvSpPr>
          <p:cNvPr id="12" name="TextBox 9"/>
          <p:cNvSpPr txBox="1"/>
          <p:nvPr/>
        </p:nvSpPr>
        <p:spPr>
          <a:xfrm>
            <a:off x="6013789" y="772217"/>
            <a:ext cx="5842384" cy="1198880"/>
          </a:xfrm>
          <a:prstGeom prst="rect">
            <a:avLst/>
          </a:prstGeom>
          <a:noFill/>
          <a:ln w="9525">
            <a:noFill/>
          </a:ln>
        </p:spPr>
        <p:txBody>
          <a:bodyPr wrap="square">
            <a:spAutoFit/>
          </a:bodyPr>
          <a:lstStyle/>
          <a:p>
            <a:pPr fontAlgn="auto">
              <a:lnSpc>
                <a:spcPct val="150000"/>
              </a:lnSpc>
            </a:pPr>
            <a:r>
              <a:rPr sz="1600" b="1" dirty="0">
                <a:solidFill>
                  <a:srgbClr val="FFC001"/>
                </a:solidFill>
                <a:latin typeface="微软雅黑" panose="020B0503020204020204" charset="-122"/>
                <a:ea typeface="微软雅黑" panose="020B0503020204020204" charset="-122"/>
                <a:sym typeface="+mn-ea"/>
              </a:rPr>
              <a:t>送风系统</a:t>
            </a:r>
            <a:r>
              <a:rPr sz="1600" b="1" dirty="0">
                <a:solidFill>
                  <a:schemeClr val="tx1">
                    <a:lumMod val="75000"/>
                    <a:lumOff val="25000"/>
                  </a:schemeClr>
                </a:solidFill>
                <a:latin typeface="微软雅黑" panose="020B0503020204020204" charset="-122"/>
                <a:ea typeface="微软雅黑" panose="020B0503020204020204" charset="-122"/>
                <a:sym typeface="+mn-ea"/>
              </a:rPr>
              <a:t>的功能在于向燃烧室里送入一定风速和风量的空气，其主要部件有：壳体、风机马达、风机叶轮、风枪火管、风门控制器、风门档板、凸轮调节机构、扩散盘</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 name="TextBox 10"/>
          <p:cNvSpPr txBox="1"/>
          <p:nvPr/>
        </p:nvSpPr>
        <p:spPr>
          <a:xfrm>
            <a:off x="6586410" y="2302168"/>
            <a:ext cx="5144065" cy="829945"/>
          </a:xfrm>
          <a:prstGeom prst="rect">
            <a:avLst/>
          </a:prstGeom>
          <a:noFill/>
          <a:ln w="9525">
            <a:noFill/>
          </a:ln>
        </p:spPr>
        <p:txBody>
          <a:bodyPr wrap="square">
            <a:spAutoFit/>
          </a:bodyPr>
          <a:lstStyle/>
          <a:p>
            <a:pPr fontAlgn="auto">
              <a:lnSpc>
                <a:spcPct val="150000"/>
              </a:lnSpc>
            </a:pPr>
            <a:r>
              <a:rPr sz="1600" b="1" dirty="0">
                <a:solidFill>
                  <a:srgbClr val="FFC001"/>
                </a:solidFill>
                <a:latin typeface="微软雅黑" panose="020B0503020204020204" charset="-122"/>
                <a:ea typeface="微软雅黑" panose="020B0503020204020204" charset="-122"/>
                <a:sym typeface="+mn-ea"/>
              </a:rPr>
              <a:t>点火系统</a:t>
            </a:r>
            <a:r>
              <a:rPr sz="1600" b="1" dirty="0">
                <a:solidFill>
                  <a:schemeClr val="tx1">
                    <a:lumMod val="75000"/>
                    <a:lumOff val="25000"/>
                  </a:schemeClr>
                </a:solidFill>
                <a:latin typeface="微软雅黑" panose="020B0503020204020204" charset="-122"/>
                <a:ea typeface="微软雅黑" panose="020B0503020204020204" charset="-122"/>
                <a:sym typeface="+mn-ea"/>
              </a:rPr>
              <a:t>的功能在于点燃空气与燃料的混合物，其主要部件有：点火变压器、点火电极、电火高压电缆</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4" name="TextBox 11"/>
          <p:cNvSpPr txBox="1"/>
          <p:nvPr/>
        </p:nvSpPr>
        <p:spPr>
          <a:xfrm>
            <a:off x="6764163" y="3337538"/>
            <a:ext cx="5092009" cy="829945"/>
          </a:xfrm>
          <a:prstGeom prst="rect">
            <a:avLst/>
          </a:prstGeom>
          <a:noFill/>
          <a:ln w="9525">
            <a:noFill/>
          </a:ln>
        </p:spPr>
        <p:txBody>
          <a:bodyPr wrap="square">
            <a:spAutoFit/>
          </a:bodyPr>
          <a:lstStyle/>
          <a:p>
            <a:pPr fontAlgn="auto">
              <a:lnSpc>
                <a:spcPct val="150000"/>
              </a:lnSpc>
            </a:pPr>
            <a:r>
              <a:rPr lang="zh-CN" altLang="en-US" sz="1600" b="1" dirty="0">
                <a:solidFill>
                  <a:srgbClr val="FFC001"/>
                </a:solidFill>
                <a:latin typeface="微软雅黑" panose="020B0503020204020204" charset="-122"/>
                <a:ea typeface="微软雅黑" panose="020B0503020204020204" charset="-122"/>
                <a:sym typeface="+mn-ea"/>
              </a:rPr>
              <a:t>监测系统</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的功能在于保证燃烧器安全、稳定的运行，其主要部件有火焰监测器、压力监测器、温度监测器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5" name="TextBox 12"/>
          <p:cNvSpPr txBox="1"/>
          <p:nvPr/>
        </p:nvSpPr>
        <p:spPr>
          <a:xfrm>
            <a:off x="6505786" y="4366651"/>
            <a:ext cx="5349752" cy="829945"/>
          </a:xfrm>
          <a:prstGeom prst="rect">
            <a:avLst/>
          </a:prstGeom>
          <a:noFill/>
          <a:ln w="9525">
            <a:noFill/>
          </a:ln>
        </p:spPr>
        <p:txBody>
          <a:bodyPr wrap="square">
            <a:spAutoFit/>
          </a:bodyPr>
          <a:lstStyle/>
          <a:p>
            <a:pPr fontAlgn="auto">
              <a:lnSpc>
                <a:spcPct val="150000"/>
              </a:lnSpc>
            </a:pPr>
            <a:r>
              <a:rPr lang="zh-CN" altLang="en-US" sz="1600" b="1" dirty="0">
                <a:solidFill>
                  <a:srgbClr val="FFC001"/>
                </a:solidFill>
                <a:latin typeface="微软雅黑" panose="020B0503020204020204" charset="-122"/>
                <a:ea typeface="微软雅黑" panose="020B0503020204020204" charset="-122"/>
                <a:sym typeface="+mn-ea"/>
              </a:rPr>
              <a:t>电控系统</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是以上各系统的指挥中心和联络中心，主要控制元件为程控器，针对不同的燃烧器配有不同的程控器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6" name="TextBox 13"/>
          <p:cNvSpPr txBox="1"/>
          <p:nvPr/>
        </p:nvSpPr>
        <p:spPr>
          <a:xfrm>
            <a:off x="6013789" y="5373499"/>
            <a:ext cx="5842384" cy="829945"/>
          </a:xfrm>
          <a:prstGeom prst="rect">
            <a:avLst/>
          </a:prstGeom>
          <a:noFill/>
          <a:ln w="9525">
            <a:noFill/>
          </a:ln>
        </p:spPr>
        <p:txBody>
          <a:bodyPr wrap="square">
            <a:spAutoFit/>
          </a:bodyPr>
          <a:lstStyle/>
          <a:p>
            <a:pPr fontAlgn="auto">
              <a:lnSpc>
                <a:spcPct val="150000"/>
              </a:lnSpc>
              <a:buNone/>
            </a:pPr>
            <a:r>
              <a:rPr sz="1600" b="1" dirty="0">
                <a:solidFill>
                  <a:srgbClr val="FFC001"/>
                </a:solidFill>
                <a:latin typeface="微软雅黑" panose="020B0503020204020204" charset="-122"/>
                <a:ea typeface="微软雅黑" panose="020B0503020204020204" charset="-122"/>
                <a:sym typeface="+mn-ea"/>
              </a:rPr>
              <a:t>燃料系统</a:t>
            </a:r>
            <a:r>
              <a:rPr sz="1600" b="1" dirty="0">
                <a:solidFill>
                  <a:schemeClr val="tx1">
                    <a:lumMod val="75000"/>
                    <a:lumOff val="25000"/>
                  </a:schemeClr>
                </a:solidFill>
                <a:latin typeface="微软雅黑" panose="020B0503020204020204" charset="-122"/>
                <a:ea typeface="微软雅黑" panose="020B0503020204020204" charset="-122"/>
                <a:sym typeface="+mn-ea"/>
              </a:rPr>
              <a:t>的功能保证燃烧器燃烧所需的燃料</a:t>
            </a:r>
            <a:r>
              <a:rPr lang="zh-CN" sz="1600" b="1" dirty="0">
                <a:solidFill>
                  <a:schemeClr val="tx1">
                    <a:lumMod val="75000"/>
                    <a:lumOff val="25000"/>
                  </a:schemeClr>
                </a:solidFill>
                <a:latin typeface="微软雅黑" panose="020B0503020204020204" charset="-122"/>
                <a:ea typeface="微软雅黑" panose="020B0503020204020204" charset="-122"/>
                <a:sym typeface="+mn-ea"/>
              </a:rPr>
              <a:t>，</a:t>
            </a:r>
            <a:r>
              <a:rPr sz="1600" b="1" dirty="0">
                <a:solidFill>
                  <a:schemeClr val="tx1">
                    <a:lumMod val="75000"/>
                    <a:lumOff val="25000"/>
                  </a:schemeClr>
                </a:solidFill>
                <a:latin typeface="微软雅黑" panose="020B0503020204020204" charset="-122"/>
                <a:ea typeface="微软雅黑" panose="020B0503020204020204" charset="-122"/>
                <a:sym typeface="+mn-ea"/>
              </a:rPr>
              <a:t>燃气燃烧器主要有过滤器、调压器、电磁阀组、点火电磁阀组然、燃料蝶阀</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7" name="Oval 7"/>
          <p:cNvSpPr/>
          <p:nvPr/>
        </p:nvSpPr>
        <p:spPr>
          <a:xfrm>
            <a:off x="1272844" y="1476883"/>
            <a:ext cx="4451779" cy="4448605"/>
          </a:xfrm>
          <a:prstGeom prst="ellipse">
            <a:avLst/>
          </a:prstGeom>
          <a:solidFill>
            <a:schemeClr val="tx1">
              <a:lumMod val="75000"/>
              <a:lumOff val="25000"/>
            </a:schemeClr>
          </a:solidFill>
          <a:ln w="9525">
            <a:noFill/>
          </a:ln>
        </p:spPr>
        <p:txBody>
          <a:bodyPr/>
          <a:lstStyle/>
          <a:p>
            <a:endParaRPr lang="zh-CN" altLang="en-US" dirty="0">
              <a:latin typeface="Arial" panose="020B0604020202020204" pitchFamily="34" charset="0"/>
            </a:endParaRPr>
          </a:p>
        </p:txBody>
      </p:sp>
      <p:sp>
        <p:nvSpPr>
          <p:cNvPr id="18" name="Oval 8"/>
          <p:cNvSpPr/>
          <p:nvPr/>
        </p:nvSpPr>
        <p:spPr>
          <a:xfrm>
            <a:off x="1577564" y="1780017"/>
            <a:ext cx="3842337" cy="3842336"/>
          </a:xfrm>
          <a:prstGeom prst="ellipse">
            <a:avLst/>
          </a:prstGeom>
          <a:blipFill rotWithShape="1">
            <a:blip r:embed="rId1"/>
            <a:stretch>
              <a:fillRect/>
            </a:stretch>
          </a:blipFill>
          <a:ln w="9525">
            <a:noFill/>
          </a:ln>
        </p:spPr>
        <p:txBody>
          <a:bodyPr/>
          <a:lstStyle/>
          <a:p>
            <a:endParaRPr lang="zh-CN" altLang="en-US" dirty="0">
              <a:latin typeface="Arial" panose="020B0604020202020204" pitchFamily="34" charset="0"/>
            </a:endParaRPr>
          </a:p>
        </p:txBody>
      </p:sp>
      <p:sp>
        <p:nvSpPr>
          <p:cNvPr id="19" name="Oval 9"/>
          <p:cNvSpPr/>
          <p:nvPr/>
        </p:nvSpPr>
        <p:spPr>
          <a:xfrm>
            <a:off x="1369656" y="4503458"/>
            <a:ext cx="1085567" cy="1085567"/>
          </a:xfrm>
          <a:prstGeom prst="ellipse">
            <a:avLst/>
          </a:prstGeom>
          <a:solidFill>
            <a:srgbClr val="FFC000"/>
          </a:solidFill>
          <a:ln w="9525">
            <a:noFill/>
          </a:ln>
        </p:spPr>
        <p:txBody>
          <a:bodyPr/>
          <a:lstStyle/>
          <a:p>
            <a:endParaRPr lang="zh-CN" altLang="en-US" dirty="0">
              <a:latin typeface="Arial" panose="020B0604020202020204" pitchFamily="34" charset="0"/>
            </a:endParaRPr>
          </a:p>
        </p:txBody>
      </p:sp>
      <p:sp>
        <p:nvSpPr>
          <p:cNvPr id="20" name="TextBox 17"/>
          <p:cNvSpPr txBox="1"/>
          <p:nvPr/>
        </p:nvSpPr>
        <p:spPr>
          <a:xfrm>
            <a:off x="1382395" y="4687570"/>
            <a:ext cx="1073150" cy="706755"/>
          </a:xfrm>
          <a:prstGeom prst="rect">
            <a:avLst/>
          </a:prstGeom>
          <a:noFill/>
          <a:ln w="9525">
            <a:noFill/>
          </a:ln>
        </p:spPr>
        <p:txBody>
          <a:bodyPr wrap="square">
            <a:spAutoFit/>
          </a:bodyPr>
          <a:lstStyle/>
          <a:p>
            <a:pPr algn="ctr"/>
            <a:r>
              <a:rPr lang="zh-CN" altLang="en-US" sz="2000" b="1" dirty="0">
                <a:solidFill>
                  <a:srgbClr val="FFFFFF"/>
                </a:solidFill>
                <a:latin typeface="微软雅黑" panose="020B0503020204020204" charset="-122"/>
                <a:ea typeface="微软雅黑" panose="020B0503020204020204" charset="-122"/>
              </a:rPr>
              <a:t>燃烧器构成</a:t>
            </a:r>
            <a:endParaRPr lang="zh-CN" altLang="en-US" sz="2000" b="1" dirty="0">
              <a:solidFill>
                <a:srgbClr val="FFFFFF"/>
              </a:solidFill>
              <a:latin typeface="微软雅黑" panose="020B0503020204020204" charset="-122"/>
              <a:ea typeface="微软雅黑" panose="020B0503020204020204" charset="-122"/>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燃气锅炉</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1000"/>
                                        <p:tgtEl>
                                          <p:spTgt spid="17"/>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35" presetClass="path" presetSubtype="0" accel="50000" decel="50000" fill="hold" grpId="1" nodeType="withEffect">
                                  <p:stCondLst>
                                    <p:cond delay="0"/>
                                  </p:stCondLst>
                                  <p:childTnLst>
                                    <p:animMotion origin="layout" path="M 2.29608E-6 1.11111E-6 L -0.17354 0.29051 " pathEditMode="relative" rAng="0" ptsTypes="AA">
                                      <p:cBhvr>
                                        <p:cTn id="27" dur="500" spd="-99900" fill="hold"/>
                                        <p:tgtEl>
                                          <p:spTgt spid="3"/>
                                        </p:tgtEl>
                                        <p:attrNameLst>
                                          <p:attrName>ppt_x</p:attrName>
                                          <p:attrName>ppt_y</p:attrName>
                                        </p:attrNameLst>
                                      </p:cBhvr>
                                      <p:rCtr x="-8600" y="14500"/>
                                    </p:animMotion>
                                  </p:childTnLst>
                                </p:cTn>
                              </p:par>
                              <p:par>
                                <p:cTn id="28" presetID="35" presetClass="path" presetSubtype="0" accel="50000" decel="50000" fill="hold" grpId="1" nodeType="withEffect">
                                  <p:stCondLst>
                                    <p:cond delay="0"/>
                                  </p:stCondLst>
                                  <p:childTnLst>
                                    <p:animMotion origin="layout" path="M 2.35202E-6 -2.59259E-6 L -0.23143 0.15556 " pathEditMode="relative" rAng="0" ptsTypes="AA">
                                      <p:cBhvr>
                                        <p:cTn id="29" dur="500" spd="-99900" fill="hold"/>
                                        <p:tgtEl>
                                          <p:spTgt spid="10"/>
                                        </p:tgtEl>
                                        <p:attrNameLst>
                                          <p:attrName>ppt_x</p:attrName>
                                          <p:attrName>ppt_y</p:attrName>
                                        </p:attrNameLst>
                                      </p:cBhvr>
                                      <p:rCtr x="-11500" y="7800"/>
                                    </p:animMotion>
                                  </p:childTnLst>
                                </p:cTn>
                              </p:par>
                              <p:par>
                                <p:cTn id="30" presetID="35" presetClass="path" presetSubtype="0" accel="50000" decel="50000" fill="hold" grpId="1" nodeType="withEffect">
                                  <p:stCondLst>
                                    <p:cond delay="0"/>
                                  </p:stCondLst>
                                  <p:childTnLst>
                                    <p:animMotion origin="layout" path="M 0 0 L -0.25 0 E" pathEditMode="relative" ptsTypes="">
                                      <p:cBhvr>
                                        <p:cTn id="31" dur="500" spd="-99900" fill="hold"/>
                                        <p:tgtEl>
                                          <p:spTgt spid="11"/>
                                        </p:tgtEl>
                                        <p:attrNameLst>
                                          <p:attrName>ppt_x</p:attrName>
                                          <p:attrName>ppt_y</p:attrName>
                                        </p:attrNameLst>
                                      </p:cBhvr>
                                    </p:animMotion>
                                  </p:childTnLst>
                                </p:cTn>
                              </p:par>
                              <p:par>
                                <p:cTn id="32" presetID="35" presetClass="path" presetSubtype="0" accel="50000" decel="50000" fill="hold" grpId="1" nodeType="withEffect">
                                  <p:stCondLst>
                                    <p:cond delay="0"/>
                                  </p:stCondLst>
                                  <p:childTnLst>
                                    <p:animMotion origin="layout" path="M 2.35202E-6 -3.7037E-6 L -0.23143 -0.15555 " pathEditMode="relative" rAng="0" ptsTypes="AA">
                                      <p:cBhvr>
                                        <p:cTn id="33" dur="500" spd="-99900" fill="hold"/>
                                        <p:tgtEl>
                                          <p:spTgt spid="9"/>
                                        </p:tgtEl>
                                        <p:attrNameLst>
                                          <p:attrName>ppt_x</p:attrName>
                                          <p:attrName>ppt_y</p:attrName>
                                        </p:attrNameLst>
                                      </p:cBhvr>
                                      <p:rCtr x="-11500" y="-7700"/>
                                    </p:animMotion>
                                  </p:childTnLst>
                                </p:cTn>
                              </p:par>
                              <p:par>
                                <p:cTn id="34" presetID="35" presetClass="path" presetSubtype="0" accel="50000" decel="50000" fill="hold" grpId="1" nodeType="withEffect">
                                  <p:stCondLst>
                                    <p:cond delay="0"/>
                                  </p:stCondLst>
                                  <p:childTnLst>
                                    <p:animMotion origin="layout" path="M 2.29608E-6 2.59259E-6 L -0.17354 -0.29051 " pathEditMode="relative" rAng="0" ptsTypes="AA">
                                      <p:cBhvr>
                                        <p:cTn id="35" dur="500" spd="-99900" fill="hold"/>
                                        <p:tgtEl>
                                          <p:spTgt spid="8"/>
                                        </p:tgtEl>
                                        <p:attrNameLst>
                                          <p:attrName>ppt_x</p:attrName>
                                          <p:attrName>ppt_y</p:attrName>
                                        </p:attrNameLst>
                                      </p:cBhvr>
                                      <p:rCtr x="-8600" y="-14400"/>
                                    </p:animMotion>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3500"/>
                            </p:stCondLst>
                            <p:childTnLst>
                              <p:par>
                                <p:cTn id="53" presetID="5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Scale>
                                      <p:cBhvr>
                                        <p:cTn id="5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9"/>
                                        </p:tgtEl>
                                        <p:attrNameLst>
                                          <p:attrName>ppt_x</p:attrName>
                                          <p:attrName>ppt_y</p:attrName>
                                        </p:attrNameLst>
                                      </p:cBhvr>
                                    </p:animMotion>
                                    <p:animEffect transition="in" filter="fade">
                                      <p:cBhvr>
                                        <p:cTn id="57" dur="1000"/>
                                        <p:tgtEl>
                                          <p:spTgt spid="19"/>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3" grpId="1" bldLvl="0" animBg="1"/>
      <p:bldP spid="8" grpId="0" bldLvl="0" animBg="1"/>
      <p:bldP spid="8" grpId="1" bldLvl="0" animBg="1"/>
      <p:bldP spid="9" grpId="0" bldLvl="0" animBg="1"/>
      <p:bldP spid="9" grpId="1" bldLvl="0" animBg="1"/>
      <p:bldP spid="10" grpId="0" bldLvl="0" animBg="1"/>
      <p:bldP spid="10" grpId="1" bldLvl="0" animBg="1"/>
      <p:bldP spid="11" grpId="0" bldLvl="0" animBg="1"/>
      <p:bldP spid="11" grpId="1" bldLvl="0" animBg="1"/>
      <p:bldP spid="12" grpId="0"/>
      <p:bldP spid="13" grpId="0"/>
      <p:bldP spid="14" grpId="0"/>
      <p:bldP spid="15" grpId="0"/>
      <p:bldP spid="16" grpId="0"/>
      <p:bldP spid="17" grpId="0" bldLvl="0" animBg="1"/>
      <p:bldP spid="18" grpId="0" bldLvl="0" animBg="1"/>
      <p:bldP spid="19" grpId="0" bldLvl="0" animBg="1"/>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47"/>
          <p:cNvCxnSpPr/>
          <p:nvPr/>
        </p:nvCxnSpPr>
        <p:spPr>
          <a:xfrm flipH="1">
            <a:off x="6097270" y="1144270"/>
            <a:ext cx="12065" cy="5297805"/>
          </a:xfrm>
          <a:prstGeom prst="line">
            <a:avLst/>
          </a:prstGeom>
          <a:ln w="28575">
            <a:solidFill>
              <a:sysClr val="windowText" lastClr="000000">
                <a:lumMod val="50000"/>
                <a:lumOff val="50000"/>
              </a:sysClr>
            </a:solidFill>
            <a:prstDash val="sysDot"/>
          </a:ln>
        </p:spPr>
        <p:style>
          <a:lnRef idx="1">
            <a:srgbClr val="4F81BD"/>
          </a:lnRef>
          <a:fillRef idx="0">
            <a:srgbClr val="4F81BD"/>
          </a:fillRef>
          <a:effectRef idx="0">
            <a:srgbClr val="4F81BD"/>
          </a:effectRef>
          <a:fontRef idx="minor">
            <a:sysClr val="windowText" lastClr="000000"/>
          </a:fontRef>
        </p:style>
      </p:cxnSp>
      <p:grpSp>
        <p:nvGrpSpPr>
          <p:cNvPr id="28" name="组 27"/>
          <p:cNvGrpSpPr/>
          <p:nvPr/>
        </p:nvGrpSpPr>
        <p:grpSpPr>
          <a:xfrm>
            <a:off x="575310" y="4042410"/>
            <a:ext cx="5157470" cy="2399665"/>
            <a:chOff x="420603" y="3424601"/>
            <a:chExt cx="3867902" cy="1883796"/>
          </a:xfrm>
        </p:grpSpPr>
        <p:sp>
          <p:nvSpPr>
            <p:cNvPr id="8" name="矩形 7"/>
            <p:cNvSpPr/>
            <p:nvPr/>
          </p:nvSpPr>
          <p:spPr>
            <a:xfrm>
              <a:off x="420603" y="3424601"/>
              <a:ext cx="3867902" cy="1883796"/>
            </a:xfrm>
            <a:prstGeom prst="rect">
              <a:avLst/>
            </a:prstGeom>
            <a:solidFill>
              <a:schemeClr val="tx1">
                <a:lumMod val="65000"/>
                <a:lumOff val="35000"/>
              </a:schemeClr>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defTabSz="685165"/>
              <a:endParaRPr lang="zh-CN" altLang="en-US" sz="1865">
                <a:solidFill>
                  <a:prstClr val="white"/>
                </a:solidFill>
                <a:latin typeface="微软雅黑" panose="020B0503020204020204" charset="-122"/>
                <a:ea typeface="微软雅黑" panose="020B0503020204020204" charset="-122"/>
              </a:endParaRPr>
            </a:p>
          </p:txBody>
        </p:sp>
        <p:sp>
          <p:nvSpPr>
            <p:cNvPr id="27" name="文本框 26"/>
            <p:cNvSpPr txBox="1"/>
            <p:nvPr/>
          </p:nvSpPr>
          <p:spPr>
            <a:xfrm>
              <a:off x="420603" y="3470609"/>
              <a:ext cx="3760751" cy="1702345"/>
            </a:xfrm>
            <a:prstGeom prst="rect">
              <a:avLst/>
            </a:prstGeom>
            <a:noFill/>
          </p:spPr>
          <p:txBody>
            <a:bodyPr wrap="square" rtlCol="0">
              <a:spAutoFit/>
            </a:bodyPr>
            <a:lstStyle/>
            <a:p>
              <a:pPr fontAlgn="auto">
                <a:lnSpc>
                  <a:spcPts val="2700"/>
                </a:lnSpc>
              </a:pPr>
              <a:r>
                <a:rPr b="1" dirty="0">
                  <a:solidFill>
                    <a:schemeClr val="bg1"/>
                  </a:solidFill>
                  <a:latin typeface="微软雅黑" panose="020B0503020204020204" charset="-122"/>
                  <a:ea typeface="微软雅黑" panose="020B0503020204020204" charset="-122"/>
                  <a:sym typeface="+mn-ea"/>
                </a:rPr>
                <a:t>凡操作锅炉的人员必须熟知所操作锅炉的性能和有关安全知识，持证上岗。非本岗人员严禁操作。值班人员应严格按照规定认真做好运行记录和交接班记录，交接班应将设备及运行的安全情况进行交底。交接班时要 检查锅炉是否完好</a:t>
              </a:r>
              <a:endParaRPr b="1" dirty="0">
                <a:solidFill>
                  <a:schemeClr val="bg1"/>
                </a:solidFill>
                <a:latin typeface="微软雅黑" panose="020B0503020204020204" charset="-122"/>
                <a:ea typeface="微软雅黑" panose="020B0503020204020204" charset="-122"/>
                <a:sym typeface="+mn-ea"/>
              </a:endParaRPr>
            </a:p>
            <a:p>
              <a:pPr fontAlgn="auto">
                <a:lnSpc>
                  <a:spcPts val="2700"/>
                </a:lnSpc>
              </a:pPr>
              <a:r>
                <a:rPr b="1" dirty="0">
                  <a:solidFill>
                    <a:schemeClr val="bg1"/>
                  </a:solidFill>
                  <a:latin typeface="微软雅黑" panose="020B0503020204020204" charset="-122"/>
                  <a:ea typeface="微软雅黑" panose="020B0503020204020204" charset="-122"/>
                  <a:sym typeface="+mn-ea"/>
                </a:rPr>
                <a:t>锅炉及安全附件应检验合格，并在有效期内</a:t>
              </a:r>
              <a:endParaRPr b="1" dirty="0">
                <a:solidFill>
                  <a:schemeClr val="bg1"/>
                </a:solidFill>
                <a:latin typeface="微软雅黑" panose="020B0503020204020204" charset="-122"/>
                <a:ea typeface="微软雅黑" panose="020B0503020204020204" charset="-122"/>
                <a:sym typeface="+mn-ea"/>
              </a:endParaRPr>
            </a:p>
          </p:txBody>
        </p:sp>
      </p:grpSp>
      <p:sp>
        <p:nvSpPr>
          <p:cNvPr id="29" name="文本框 28"/>
          <p:cNvSpPr txBox="1"/>
          <p:nvPr/>
        </p:nvSpPr>
        <p:spPr>
          <a:xfrm>
            <a:off x="6344285" y="1330325"/>
            <a:ext cx="5567045" cy="493903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b="1" dirty="0">
                <a:solidFill>
                  <a:srgbClr val="FFC001"/>
                </a:solidFill>
                <a:latin typeface="微软雅黑" panose="020B0503020204020204" charset="-122"/>
                <a:ea typeface="微软雅黑" panose="020B0503020204020204" charset="-122"/>
                <a:sym typeface="+mn-ea"/>
              </a:rPr>
              <a:t>锅炉运行前应具备的条件和检查项目：</a:t>
            </a:r>
            <a:endParaRPr lang="zh-CN" altLang="en-US" b="1" dirty="0">
              <a:solidFill>
                <a:srgbClr val="FFC001"/>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天然气压力是否正常，天然气过滤是否正常通气，燃烧时油泵及过滤器应能正常过油，打开天然气供气阀门燃油时应打开供油阀门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检查水泵是否正常，并打开给水系统各部位阀门、风门，手动位置时烟道应在打开的位置，应将电控柜上泵选择开关选择在适当的位置</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检查安全附件应处在正常的位置上，水位表、压力表应处在开的位置上</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各操作部位应有良好的照明设施；</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除氧器能正常运行</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软化水设备能正常运行，软化水应符和GB1576的标准，软水箱内水位正常，水泵运行无故障楚</a:t>
            </a:r>
            <a:endParaRPr lang="zh-CN" altLang="en-US" sz="1600" b="1" dirty="0" smtClean="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10" name="图片 9" descr="G:\zxl\培训课件\制作张新磊\天然气安全\新建文件夹\f603918fa0ec08fa5676383a52ee3d6d55fbda3c.jpgf603918fa0ec08fa5676383a52ee3d6d55fbda3c"/>
          <p:cNvPicPr>
            <a:picLocks noChangeAspect="1"/>
          </p:cNvPicPr>
          <p:nvPr/>
        </p:nvPicPr>
        <p:blipFill>
          <a:blip r:embed="rId1"/>
          <a:srcRect/>
          <a:stretch>
            <a:fillRect/>
          </a:stretch>
        </p:blipFill>
        <p:spPr>
          <a:xfrm>
            <a:off x="575945" y="1285240"/>
            <a:ext cx="5157470" cy="2771775"/>
          </a:xfrm>
          <a:prstGeom prst="rect">
            <a:avLst/>
          </a:prstGeom>
        </p:spPr>
      </p:pic>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燃气锅炉</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257175" y="1156335"/>
            <a:ext cx="5410200" cy="1758950"/>
            <a:chOff x="2260903" y="713404"/>
            <a:chExt cx="3760174" cy="1626784"/>
          </a:xfrm>
        </p:grpSpPr>
        <p:sp>
          <p:nvSpPr>
            <p:cNvPr id="23" name="文本框 66"/>
            <p:cNvSpPr txBox="1">
              <a:spLocks noChangeArrowheads="1"/>
            </p:cNvSpPr>
            <p:nvPr/>
          </p:nvSpPr>
          <p:spPr bwMode="auto">
            <a:xfrm>
              <a:off x="2260903" y="713404"/>
              <a:ext cx="3760174" cy="149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fontAlgn="auto">
                <a:lnSpc>
                  <a:spcPct val="150000"/>
                </a:lnSpc>
                <a:defRPr/>
              </a:pPr>
              <a:r>
                <a:rPr lang="en-US" altLang="zh-CN" sz="1800" b="1" dirty="0">
                  <a:solidFill>
                    <a:srgbClr val="FFC001"/>
                  </a:solidFill>
                  <a:latin typeface="微软雅黑" panose="020B0503020204020204" charset="-122"/>
                  <a:ea typeface="微软雅黑" panose="020B0503020204020204" charset="-122"/>
                </a:rPr>
                <a:t>经初步分析，事故直接原因是：</a:t>
              </a:r>
              <a:endParaRPr lang="en-US" altLang="zh-CN" sz="1800" b="1" dirty="0">
                <a:solidFill>
                  <a:srgbClr val="FFC001"/>
                </a:solidFill>
                <a:latin typeface="微软雅黑" panose="020B0503020204020204" charset="-122"/>
                <a:ea typeface="微软雅黑" panose="020B0503020204020204" charset="-122"/>
              </a:endParaRPr>
            </a:p>
            <a:p>
              <a:pPr algn="l" fontAlgn="auto">
                <a:lnSpc>
                  <a:spcPct val="150000"/>
                </a:lnSpc>
                <a:defRPr/>
              </a:pPr>
              <a:r>
                <a:rPr lang="en-US" altLang="zh-CN" sz="1600" b="1" dirty="0">
                  <a:solidFill>
                    <a:schemeClr val="tx1">
                      <a:lumMod val="75000"/>
                      <a:lumOff val="25000"/>
                    </a:schemeClr>
                  </a:solidFill>
                  <a:latin typeface="微软雅黑" panose="020B0503020204020204" charset="-122"/>
                  <a:ea typeface="微软雅黑" panose="020B0503020204020204" charset="-122"/>
                </a:rPr>
                <a:t>天然气通过新增设的直接燃烧加热系统串入了干燥系统，并与干燥系统内空气形成爆炸性混合气体，在启动不具备启用条件的天然气加热系统的过程中遇点火源引发爆燃</a:t>
              </a:r>
              <a:endParaRPr lang="en-US" altLang="zh-CN"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24" name="任意多边形 23"/>
            <p:cNvSpPr/>
            <p:nvPr/>
          </p:nvSpPr>
          <p:spPr>
            <a:xfrm>
              <a:off x="5733547" y="2340188"/>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ysClr val="windowText" lastClr="000000">
                  <a:lumMod val="75000"/>
                  <a:lumOff val="25000"/>
                </a:sysClr>
              </a:solid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
        <p:nvSpPr>
          <p:cNvPr id="41" name="任意多边形 40"/>
          <p:cNvSpPr/>
          <p:nvPr/>
        </p:nvSpPr>
        <p:spPr>
          <a:xfrm>
            <a:off x="5941060" y="0"/>
            <a:ext cx="6250940" cy="345059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1" cstate="email"/>
            <a:srcRect/>
            <a:stretch>
              <a:fillRect/>
            </a:stretch>
          </a:blip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nvGrpSpPr>
          <p:cNvPr id="3" name="组合 2"/>
          <p:cNvGrpSpPr/>
          <p:nvPr/>
        </p:nvGrpSpPr>
        <p:grpSpPr bwMode="auto">
          <a:xfrm>
            <a:off x="5395384" y="3810000"/>
            <a:ext cx="6638290" cy="2616200"/>
            <a:chOff x="4046335" y="2857499"/>
            <a:chExt cx="4978927" cy="1962150"/>
          </a:xfrm>
        </p:grpSpPr>
        <p:sp>
          <p:nvSpPr>
            <p:cNvPr id="46" name="文本框 66"/>
            <p:cNvSpPr txBox="1">
              <a:spLocks noChangeArrowheads="1"/>
            </p:cNvSpPr>
            <p:nvPr/>
          </p:nvSpPr>
          <p:spPr bwMode="auto">
            <a:xfrm>
              <a:off x="4454975" y="3088961"/>
              <a:ext cx="4418833" cy="148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ysClr val="windowText" lastClr="000000"/>
                  </a:solidFill>
                  <a:latin typeface="Calibri" panose="020F0502020204030204" pitchFamily="34" charset="0"/>
                  <a:ea typeface="宋体" panose="02010600030101010101" pitchFamily="2" charset="-122"/>
                </a:defRPr>
              </a:lvl1pPr>
              <a:lvl2pPr marL="742950" indent="-285750">
                <a:defRPr sz="1300">
                  <a:solidFill>
                    <a:sysClr val="windowText" lastClr="000000"/>
                  </a:solidFill>
                  <a:latin typeface="Calibri" panose="020F0502020204030204" pitchFamily="34" charset="0"/>
                  <a:ea typeface="宋体" panose="02010600030101010101" pitchFamily="2" charset="-122"/>
                </a:defRPr>
              </a:lvl2pPr>
              <a:lvl3pPr marL="1143000" indent="-228600">
                <a:defRPr sz="1300">
                  <a:solidFill>
                    <a:sysClr val="windowText" lastClr="000000"/>
                  </a:solidFill>
                  <a:latin typeface="Calibri" panose="020F0502020204030204" pitchFamily="34" charset="0"/>
                  <a:ea typeface="宋体" panose="02010600030101010101" pitchFamily="2" charset="-122"/>
                </a:defRPr>
              </a:lvl3pPr>
              <a:lvl4pPr marL="1600200" indent="-228600">
                <a:defRPr sz="1300">
                  <a:solidFill>
                    <a:sysClr val="windowText" lastClr="000000"/>
                  </a:solidFill>
                  <a:latin typeface="Calibri" panose="020F0502020204030204" pitchFamily="34" charset="0"/>
                  <a:ea typeface="宋体" panose="02010600030101010101" pitchFamily="2" charset="-122"/>
                </a:defRPr>
              </a:lvl4pPr>
              <a:lvl5pPr marL="2057400" indent="-228600">
                <a:defRPr sz="1300">
                  <a:solidFill>
                    <a:sysClr val="windowText" lastClr="000000"/>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defRPr/>
              </a:pPr>
              <a:r>
                <a:rPr lang="en-US" altLang="zh-CN" sz="1800" b="1" dirty="0">
                  <a:solidFill>
                    <a:srgbClr val="FFC001"/>
                  </a:solidFill>
                  <a:latin typeface="微软雅黑" panose="020B0503020204020204" charset="-122"/>
                  <a:ea typeface="微软雅黑" panose="020B0503020204020204" charset="-122"/>
                  <a:cs typeface="Arial" panose="020B0604020202020204" pitchFamily="34" charset="0"/>
                </a:rPr>
                <a:t>该起事故暴露出</a:t>
              </a:r>
              <a:r>
                <a:rPr lang="zh-CN" altLang="en-US" sz="1800" b="1" dirty="0">
                  <a:solidFill>
                    <a:srgbClr val="FFC001"/>
                  </a:solidFill>
                  <a:latin typeface="微软雅黑" panose="020B0503020204020204" charset="-122"/>
                  <a:ea typeface="微软雅黑" panose="020B0503020204020204" charset="-122"/>
                  <a:cs typeface="Arial" panose="020B0604020202020204" pitchFamily="34" charset="0"/>
                </a:rPr>
                <a:t>：</a:t>
              </a:r>
              <a:endParaRPr lang="zh-CN" altLang="en-US" sz="1800" b="1" dirty="0">
                <a:solidFill>
                  <a:srgbClr val="FFC001"/>
                </a:solidFill>
                <a:latin typeface="微软雅黑" panose="020B0503020204020204" charset="-122"/>
                <a:ea typeface="微软雅黑" panose="020B0503020204020204" charset="-122"/>
                <a:cs typeface="Arial" panose="020B0604020202020204" pitchFamily="34" charset="0"/>
              </a:endParaRPr>
            </a:p>
            <a:p>
              <a:pPr fontAlgn="auto">
                <a:lnSpc>
                  <a:spcPct val="150000"/>
                </a:lnSpc>
                <a:defRPr/>
              </a:pPr>
              <a:r>
                <a:rPr lang="en-US" altLang="zh-CN" sz="16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企业安全风险意识差，对“煤改气”产生的安全风险辨识不足，变更管理缺失，新增的天然气加热系统未经正规设计，没有操作规程，有关管理及操作人员专业素质不满足安全生产要求，地方政府和有关部门对“煤改气”过程安全重视不够、监管不到位等</a:t>
              </a:r>
              <a:endParaRPr lang="en-US" altLang="zh-CN" sz="16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p:txBody>
        </p:sp>
        <p:sp>
          <p:nvSpPr>
            <p:cNvPr id="54" name="任意多边形 53"/>
            <p:cNvSpPr/>
            <p:nvPr/>
          </p:nvSpPr>
          <p:spPr>
            <a:xfrm>
              <a:off x="4046335" y="2857499"/>
              <a:ext cx="4978927"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ysClr val="windowText" lastClr="000000">
                <a:lumMod val="75000"/>
                <a:lumOff val="25000"/>
              </a:sysClr>
            </a:solid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grpSp>
      <p:sp>
        <p:nvSpPr>
          <p:cNvPr id="8" name="任意多边形 7"/>
          <p:cNvSpPr/>
          <p:nvPr/>
        </p:nvSpPr>
        <p:spPr>
          <a:xfrm>
            <a:off x="-15875" y="3464560"/>
            <a:ext cx="5956300" cy="3390900"/>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2" cstate="email"/>
            <a:srcRect/>
            <a:stretch>
              <a:fillRect/>
            </a:stretch>
          </a:blipFill>
          <a:ln>
            <a:noFill/>
          </a:ln>
        </p:spPr>
        <p:style>
          <a:lnRef idx="2">
            <a:srgbClr val="4C86D4">
              <a:shade val="50000"/>
            </a:srgbClr>
          </a:lnRef>
          <a:fillRef idx="1">
            <a:srgbClr val="4C86D4"/>
          </a:fillRef>
          <a:effectRef idx="0">
            <a:srgbClr val="4C86D4"/>
          </a:effectRef>
          <a:fontRef idx="minor">
            <a:sysClr val="window" lastClr="FFFFFF"/>
          </a:fontRef>
        </p:style>
        <p:txBody>
          <a:bodyPr anchor="ctr"/>
          <a:lstStyle/>
          <a:p>
            <a:pPr algn="ctr">
              <a:defRPr/>
            </a:pPr>
            <a:endParaRPr lang="zh-CN" altLang="en-US" sz="1735"/>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燃气锅炉</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
        <p:nvSpPr>
          <p:cNvPr id="37" name="矩形 36"/>
          <p:cNvSpPr/>
          <p:nvPr/>
        </p:nvSpPr>
        <p:spPr>
          <a:xfrm>
            <a:off x="953" y="3732189"/>
            <a:ext cx="12202873" cy="87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27" tIns="46164" rIns="92327" bIns="46164" rtlCol="0" anchor="ctr"/>
          <a:lstStyle/>
          <a:p>
            <a:pPr algn="ctr"/>
            <a:endParaRPr lang="zh-CN" altLang="en-US" sz="1355"/>
          </a:p>
        </p:txBody>
      </p:sp>
      <p:grpSp>
        <p:nvGrpSpPr>
          <p:cNvPr id="38" name="组合 37"/>
          <p:cNvGrpSpPr/>
          <p:nvPr/>
        </p:nvGrpSpPr>
        <p:grpSpPr>
          <a:xfrm>
            <a:off x="1210444" y="3330959"/>
            <a:ext cx="869939" cy="869685"/>
            <a:chOff x="1466675" y="3784103"/>
            <a:chExt cx="1301392" cy="1301862"/>
          </a:xfrm>
        </p:grpSpPr>
        <p:grpSp>
          <p:nvGrpSpPr>
            <p:cNvPr id="39" name="组合 38"/>
            <p:cNvGrpSpPr/>
            <p:nvPr/>
          </p:nvGrpSpPr>
          <p:grpSpPr>
            <a:xfrm>
              <a:off x="1466675" y="3784103"/>
              <a:ext cx="1301392" cy="1301862"/>
              <a:chOff x="4345444" y="2542859"/>
              <a:chExt cx="1810550" cy="1811205"/>
            </a:xfrm>
          </p:grpSpPr>
          <p:grpSp>
            <p:nvGrpSpPr>
              <p:cNvPr id="41" name="组合 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44" name="椭圆 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2" name="椭圆 41"/>
              <p:cNvSpPr/>
              <p:nvPr/>
            </p:nvSpPr>
            <p:spPr>
              <a:xfrm>
                <a:off x="4447523" y="2644973"/>
                <a:ext cx="1606393" cy="1606973"/>
              </a:xfrm>
              <a:prstGeom prst="ellipse">
                <a:avLst/>
              </a:prstGeom>
              <a:solidFill>
                <a:schemeClr val="tx1">
                  <a:lumMod val="50000"/>
                  <a:lumOff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0" name="TextBox 97"/>
            <p:cNvSpPr txBox="1"/>
            <p:nvPr/>
          </p:nvSpPr>
          <p:spPr>
            <a:xfrm>
              <a:off x="1547883" y="4019101"/>
              <a:ext cx="1200179" cy="920136"/>
            </a:xfrm>
            <a:prstGeom prst="rect">
              <a:avLst/>
            </a:prstGeom>
            <a:noFill/>
          </p:spPr>
          <p:txBody>
            <a:bodyPr wrap="square" lIns="184227" tIns="92113" rIns="184227" bIns="92113" rtlCol="0">
              <a:spAutoFit/>
            </a:bodyPr>
            <a:lstStyle/>
            <a:p>
              <a:pPr algn="ctr"/>
              <a:r>
                <a:rPr lang="en-US" altLang="zh-CN" sz="1400" b="1" dirty="0">
                  <a:solidFill>
                    <a:schemeClr val="bg1"/>
                  </a:solidFill>
                  <a:latin typeface="微软雅黑" panose="020B0503020204020204" charset="-122"/>
                  <a:ea typeface="微软雅黑" panose="020B0503020204020204" charset="-122"/>
                </a:rPr>
                <a:t>Step1</a:t>
              </a:r>
              <a:endParaRPr lang="en-US" altLang="zh-CN" sz="1400" b="1" dirty="0">
                <a:solidFill>
                  <a:schemeClr val="bg1"/>
                </a:solidFill>
                <a:latin typeface="微软雅黑" panose="020B0503020204020204" charset="-122"/>
                <a:ea typeface="微软雅黑" panose="020B0503020204020204" charset="-122"/>
              </a:endParaRPr>
            </a:p>
          </p:txBody>
        </p:sp>
      </p:grpSp>
      <p:grpSp>
        <p:nvGrpSpPr>
          <p:cNvPr id="45" name="组合 44"/>
          <p:cNvGrpSpPr/>
          <p:nvPr/>
        </p:nvGrpSpPr>
        <p:grpSpPr>
          <a:xfrm>
            <a:off x="3205323" y="3336204"/>
            <a:ext cx="881913" cy="881657"/>
            <a:chOff x="4450933" y="3791953"/>
            <a:chExt cx="1319306" cy="1319782"/>
          </a:xfrm>
        </p:grpSpPr>
        <p:grpSp>
          <p:nvGrpSpPr>
            <p:cNvPr id="46" name="组合 45"/>
            <p:cNvGrpSpPr/>
            <p:nvPr/>
          </p:nvGrpSpPr>
          <p:grpSpPr>
            <a:xfrm>
              <a:off x="4450933" y="3791953"/>
              <a:ext cx="1319306" cy="1319782"/>
              <a:chOff x="4345444" y="2542859"/>
              <a:chExt cx="1810550" cy="1811205"/>
            </a:xfrm>
          </p:grpSpPr>
          <p:grpSp>
            <p:nvGrpSpPr>
              <p:cNvPr id="48" name="组合 4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0" name="同心圆 4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51" name="椭圆 50"/>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9" name="椭圆 48"/>
              <p:cNvSpPr/>
              <p:nvPr/>
            </p:nvSpPr>
            <p:spPr>
              <a:xfrm>
                <a:off x="4427702" y="2656211"/>
                <a:ext cx="1606932" cy="1607514"/>
              </a:xfrm>
              <a:prstGeom prst="ellipse">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7" name="TextBox 111"/>
            <p:cNvSpPr txBox="1"/>
            <p:nvPr/>
          </p:nvSpPr>
          <p:spPr>
            <a:xfrm>
              <a:off x="4543023" y="4020357"/>
              <a:ext cx="1180385" cy="920135"/>
            </a:xfrm>
            <a:prstGeom prst="rect">
              <a:avLst/>
            </a:prstGeom>
            <a:noFill/>
          </p:spPr>
          <p:txBody>
            <a:bodyPr wrap="square" lIns="184227" tIns="92113" rIns="184227" bIns="92113" rtlCol="0">
              <a:spAutoFit/>
            </a:bodyPr>
            <a:lstStyle/>
            <a:p>
              <a:pPr algn="ctr"/>
              <a:r>
                <a:rPr lang="en-US" altLang="zh-CN" sz="1400" b="1" dirty="0">
                  <a:solidFill>
                    <a:schemeClr val="bg1"/>
                  </a:solidFill>
                  <a:latin typeface="微软雅黑" panose="020B0503020204020204" charset="-122"/>
                  <a:ea typeface="微软雅黑" panose="020B0503020204020204" charset="-122"/>
                </a:rPr>
                <a:t>Step</a:t>
              </a:r>
              <a:endParaRPr lang="en-US" altLang="zh-CN" sz="1400" b="1" dirty="0">
                <a:solidFill>
                  <a:schemeClr val="bg1"/>
                </a:solidFill>
                <a:latin typeface="微软雅黑" panose="020B0503020204020204" charset="-122"/>
                <a:ea typeface="微软雅黑" panose="020B0503020204020204" charset="-122"/>
              </a:endParaRPr>
            </a:p>
            <a:p>
              <a:pPr algn="ctr"/>
              <a:r>
                <a:rPr lang="en-US" altLang="zh-CN" sz="1400" b="1" dirty="0">
                  <a:solidFill>
                    <a:schemeClr val="bg1"/>
                  </a:solidFill>
                  <a:latin typeface="微软雅黑" panose="020B0503020204020204" charset="-122"/>
                  <a:ea typeface="微软雅黑" panose="020B0503020204020204" charset="-122"/>
                </a:rPr>
                <a:t>2</a:t>
              </a:r>
              <a:endParaRPr lang="en-US" altLang="zh-CN" sz="1400" b="1" dirty="0">
                <a:solidFill>
                  <a:schemeClr val="bg1"/>
                </a:solidFill>
                <a:latin typeface="微软雅黑" panose="020B0503020204020204" charset="-122"/>
                <a:ea typeface="微软雅黑" panose="020B0503020204020204" charset="-122"/>
              </a:endParaRPr>
            </a:p>
          </p:txBody>
        </p:sp>
      </p:grpSp>
      <p:grpSp>
        <p:nvGrpSpPr>
          <p:cNvPr id="52" name="组合 51"/>
          <p:cNvGrpSpPr/>
          <p:nvPr/>
        </p:nvGrpSpPr>
        <p:grpSpPr>
          <a:xfrm>
            <a:off x="5170763" y="3436695"/>
            <a:ext cx="801629" cy="680675"/>
            <a:chOff x="7391149" y="3942381"/>
            <a:chExt cx="1199205" cy="1018926"/>
          </a:xfrm>
        </p:grpSpPr>
        <p:grpSp>
          <p:nvGrpSpPr>
            <p:cNvPr id="53" name="组合 52"/>
            <p:cNvGrpSpPr/>
            <p:nvPr/>
          </p:nvGrpSpPr>
          <p:grpSpPr>
            <a:xfrm>
              <a:off x="7486713" y="3942381"/>
              <a:ext cx="1018558" cy="1018926"/>
              <a:chOff x="4345444" y="2542859"/>
              <a:chExt cx="1810550" cy="1811205"/>
            </a:xfrm>
          </p:grpSpPr>
          <p:grpSp>
            <p:nvGrpSpPr>
              <p:cNvPr id="55" name="组合 5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58" name="椭圆 5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6" name="椭圆 55"/>
              <p:cNvSpPr/>
              <p:nvPr/>
            </p:nvSpPr>
            <p:spPr>
              <a:xfrm>
                <a:off x="4466990" y="2664444"/>
                <a:ext cx="1567461" cy="1568026"/>
              </a:xfrm>
              <a:prstGeom prst="ellipse">
                <a:avLst/>
              </a:prstGeom>
              <a:solidFill>
                <a:schemeClr val="tx1">
                  <a:lumMod val="75000"/>
                  <a:lumOff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4" name="TextBox 125"/>
            <p:cNvSpPr txBox="1"/>
            <p:nvPr/>
          </p:nvSpPr>
          <p:spPr>
            <a:xfrm>
              <a:off x="7391149" y="4079152"/>
              <a:ext cx="1199205" cy="762344"/>
            </a:xfrm>
            <a:prstGeom prst="rect">
              <a:avLst/>
            </a:prstGeom>
            <a:noFill/>
          </p:spPr>
          <p:txBody>
            <a:bodyPr wrap="square" lIns="184227" tIns="92113" rIns="184227" bIns="92113" rtlCol="0">
              <a:spAutoFit/>
            </a:bodyPr>
            <a:lstStyle/>
            <a:p>
              <a:pPr algn="ctr"/>
              <a:r>
                <a:rPr lang="en-US" sz="1055" b="1" dirty="0">
                  <a:solidFill>
                    <a:schemeClr val="bg1"/>
                  </a:solidFill>
                  <a:latin typeface="微软雅黑" panose="020B0503020204020204" charset="-122"/>
                  <a:ea typeface="微软雅黑" panose="020B0503020204020204" charset="-122"/>
                </a:rPr>
                <a:t>Step</a:t>
              </a:r>
              <a:endParaRPr lang="en-US" sz="1055" b="1" dirty="0">
                <a:solidFill>
                  <a:schemeClr val="bg1"/>
                </a:solidFill>
                <a:latin typeface="微软雅黑" panose="020B0503020204020204" charset="-122"/>
                <a:ea typeface="微软雅黑" panose="020B0503020204020204" charset="-122"/>
              </a:endParaRPr>
            </a:p>
            <a:p>
              <a:pPr algn="ctr"/>
              <a:r>
                <a:rPr lang="en-US" sz="1055" b="1" dirty="0">
                  <a:solidFill>
                    <a:schemeClr val="bg1"/>
                  </a:solidFill>
                  <a:latin typeface="微软雅黑" panose="020B0503020204020204" charset="-122"/>
                  <a:ea typeface="微软雅黑" panose="020B0503020204020204" charset="-122"/>
                </a:rPr>
                <a:t>3</a:t>
              </a:r>
              <a:endParaRPr lang="en-US" sz="1055" b="1" dirty="0">
                <a:solidFill>
                  <a:schemeClr val="bg1"/>
                </a:solidFill>
                <a:latin typeface="微软雅黑" panose="020B0503020204020204" charset="-122"/>
                <a:ea typeface="微软雅黑" panose="020B0503020204020204" charset="-122"/>
              </a:endParaRPr>
            </a:p>
          </p:txBody>
        </p:sp>
      </p:grpSp>
      <p:grpSp>
        <p:nvGrpSpPr>
          <p:cNvPr id="59" name="组合 58"/>
          <p:cNvGrpSpPr/>
          <p:nvPr/>
        </p:nvGrpSpPr>
        <p:grpSpPr>
          <a:xfrm>
            <a:off x="7288781" y="3160610"/>
            <a:ext cx="1233199" cy="1232842"/>
            <a:chOff x="10559621" y="3529102"/>
            <a:chExt cx="1844818" cy="1845484"/>
          </a:xfrm>
        </p:grpSpPr>
        <p:grpSp>
          <p:nvGrpSpPr>
            <p:cNvPr id="60" name="组合 59"/>
            <p:cNvGrpSpPr/>
            <p:nvPr/>
          </p:nvGrpSpPr>
          <p:grpSpPr>
            <a:xfrm>
              <a:off x="10559621" y="3529102"/>
              <a:ext cx="1844818" cy="1845484"/>
              <a:chOff x="4345444" y="2542859"/>
              <a:chExt cx="1810550" cy="1811205"/>
            </a:xfrm>
          </p:grpSpPr>
          <p:grpSp>
            <p:nvGrpSpPr>
              <p:cNvPr id="62" name="组合 6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4" name="同心圆 6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65" name="椭圆 6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3" name="椭圆 62"/>
              <p:cNvSpPr/>
              <p:nvPr/>
            </p:nvSpPr>
            <p:spPr>
              <a:xfrm>
                <a:off x="4422286" y="2619728"/>
                <a:ext cx="1656864" cy="1657461"/>
              </a:xfrm>
              <a:prstGeom prst="ellipse">
                <a:avLst/>
              </a:prstGeom>
              <a:solidFill>
                <a:srgbClr val="3A3A3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61" name="TextBox 139"/>
            <p:cNvSpPr txBox="1"/>
            <p:nvPr/>
          </p:nvSpPr>
          <p:spPr>
            <a:xfrm>
              <a:off x="10778773" y="3838358"/>
              <a:ext cx="1406512" cy="1196747"/>
            </a:xfrm>
            <a:prstGeom prst="rect">
              <a:avLst/>
            </a:prstGeom>
            <a:noFill/>
          </p:spPr>
          <p:txBody>
            <a:bodyPr wrap="square" lIns="184227" tIns="92113" rIns="184227" bIns="92113" rtlCol="0">
              <a:spAutoFit/>
            </a:bodyPr>
            <a:lstStyle/>
            <a:p>
              <a:pPr algn="ctr"/>
              <a:r>
                <a:rPr lang="en-US" altLang="zh-CN" sz="2000" b="1" dirty="0">
                  <a:solidFill>
                    <a:schemeClr val="bg1"/>
                  </a:solidFill>
                  <a:latin typeface="微软雅黑" panose="020B0503020204020204" charset="-122"/>
                  <a:ea typeface="微软雅黑" panose="020B0503020204020204" charset="-122"/>
                </a:rPr>
                <a:t>Step</a:t>
              </a:r>
              <a:endParaRPr lang="en-US" altLang="zh-CN" sz="2000" b="1" dirty="0">
                <a:solidFill>
                  <a:schemeClr val="bg1"/>
                </a:solidFill>
                <a:latin typeface="微软雅黑" panose="020B0503020204020204" charset="-122"/>
                <a:ea typeface="微软雅黑" panose="020B0503020204020204" charset="-122"/>
              </a:endParaRPr>
            </a:p>
            <a:p>
              <a:pPr algn="ctr"/>
              <a:r>
                <a:rPr lang="en-US" altLang="zh-CN" sz="2000" b="1" dirty="0">
                  <a:solidFill>
                    <a:schemeClr val="bg1"/>
                  </a:solidFill>
                  <a:latin typeface="微软雅黑" panose="020B0503020204020204" charset="-122"/>
                  <a:ea typeface="微软雅黑" panose="020B0503020204020204" charset="-122"/>
                </a:rPr>
                <a:t>4</a:t>
              </a:r>
              <a:endParaRPr lang="en-US" altLang="zh-CN" sz="2000" b="1" dirty="0">
                <a:solidFill>
                  <a:schemeClr val="bg1"/>
                </a:solidFill>
                <a:latin typeface="微软雅黑" panose="020B0503020204020204" charset="-122"/>
                <a:ea typeface="微软雅黑" panose="020B0503020204020204" charset="-122"/>
              </a:endParaRPr>
            </a:p>
          </p:txBody>
        </p:sp>
      </p:grpSp>
      <p:grpSp>
        <p:nvGrpSpPr>
          <p:cNvPr id="66" name="组合 65"/>
          <p:cNvGrpSpPr/>
          <p:nvPr/>
        </p:nvGrpSpPr>
        <p:grpSpPr>
          <a:xfrm>
            <a:off x="13156" y="1788518"/>
            <a:ext cx="3329306" cy="1530690"/>
            <a:chOff x="94498" y="1395616"/>
            <a:chExt cx="2797705" cy="1453344"/>
          </a:xfrm>
        </p:grpSpPr>
        <p:sp>
          <p:nvSpPr>
            <p:cNvPr id="67" name="TextBox 145"/>
            <p:cNvSpPr txBox="1"/>
            <p:nvPr/>
          </p:nvSpPr>
          <p:spPr>
            <a:xfrm>
              <a:off x="94498" y="1395616"/>
              <a:ext cx="2797705" cy="1166034"/>
            </a:xfrm>
            <a:prstGeom prst="rect">
              <a:avLst/>
            </a:prstGeom>
            <a:noFill/>
          </p:spPr>
          <p:txBody>
            <a:bodyPr wrap="square" lIns="121888" tIns="60943" rIns="121888" bIns="60943" rtlCol="0">
              <a:spAutoFit/>
            </a:bodyPr>
            <a:lstStyle/>
            <a:p>
              <a:pPr algn="just" fontAlgn="auto">
                <a:lnSpc>
                  <a:spcPct val="150000"/>
                </a:lnSpc>
              </a:pPr>
              <a:r>
                <a:rPr lang="zh-CN" altLang="en-US" sz="1600" b="1" dirty="0">
                  <a:solidFill>
                    <a:schemeClr val="tx1">
                      <a:lumMod val="75000"/>
                      <a:lumOff val="25000"/>
                    </a:schemeClr>
                  </a:solidFill>
                  <a:latin typeface="微软雅黑" panose="020B0503020204020204" charset="-122"/>
                  <a:ea typeface="微软雅黑" panose="020B0503020204020204" charset="-122"/>
                </a:rPr>
                <a:t>当发现锅炉本体产生异常现象，安全控制装置失灵应按动紧急断开钮，停止锅炉运行</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69" name="直接连接符 68"/>
            <p:cNvCxnSpPr/>
            <p:nvPr/>
          </p:nvCxnSpPr>
          <p:spPr>
            <a:xfrm flipV="1">
              <a:off x="1434226" y="263293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212590" y="2051044"/>
            <a:ext cx="2962911" cy="1392561"/>
            <a:chOff x="500294" y="1831277"/>
            <a:chExt cx="2107646" cy="1078978"/>
          </a:xfrm>
        </p:grpSpPr>
        <p:cxnSp>
          <p:nvCxnSpPr>
            <p:cNvPr id="74" name="直接连接符 73"/>
            <p:cNvCxnSpPr/>
            <p:nvPr/>
          </p:nvCxnSpPr>
          <p:spPr>
            <a:xfrm flipV="1">
              <a:off x="1479660" y="2694231"/>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5" name="TextBox 158"/>
            <p:cNvSpPr txBox="1"/>
            <p:nvPr/>
          </p:nvSpPr>
          <p:spPr>
            <a:xfrm>
              <a:off x="500294" y="1831277"/>
              <a:ext cx="2107646" cy="572205"/>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charset="-122"/>
                  <a:ea typeface="微软雅黑" panose="020B0503020204020204" charset="-122"/>
                  <a:cs typeface="华文黑体" pitchFamily="2" charset="-122"/>
                </a:rPr>
                <a:t>当电力燃料方面出现问题时应采取按动急断开钮</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华文黑体" pitchFamily="2" charset="-122"/>
              </a:endParaRPr>
            </a:p>
          </p:txBody>
        </p:sp>
      </p:grpSp>
      <p:grpSp>
        <p:nvGrpSpPr>
          <p:cNvPr id="78" name="组合 77"/>
          <p:cNvGrpSpPr/>
          <p:nvPr/>
        </p:nvGrpSpPr>
        <p:grpSpPr>
          <a:xfrm>
            <a:off x="1936752" y="4542790"/>
            <a:ext cx="3380106" cy="955675"/>
            <a:chOff x="251601" y="1340833"/>
            <a:chExt cx="2427038" cy="881594"/>
          </a:xfrm>
        </p:grpSpPr>
        <p:cxnSp>
          <p:nvCxnSpPr>
            <p:cNvPr id="79" name="直接连接符 7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0" name="TextBox 168"/>
            <p:cNvSpPr txBox="1"/>
            <p:nvPr/>
          </p:nvSpPr>
          <p:spPr>
            <a:xfrm>
              <a:off x="251601" y="1541169"/>
              <a:ext cx="2427038" cy="681258"/>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charset="-122"/>
                  <a:ea typeface="微软雅黑" panose="020B0503020204020204" charset="-122"/>
                  <a:cs typeface="华文黑体" pitchFamily="2" charset="-122"/>
                </a:rPr>
                <a:t>锅炉给水泵损坏，调解装置失灵，应按动紧急断开钮，停止锅炉运行</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华文黑体" pitchFamily="2" charset="-122"/>
              </a:endParaRPr>
            </a:p>
          </p:txBody>
        </p:sp>
      </p:grpSp>
      <p:grpSp>
        <p:nvGrpSpPr>
          <p:cNvPr id="83" name="组合 82"/>
          <p:cNvGrpSpPr/>
          <p:nvPr/>
        </p:nvGrpSpPr>
        <p:grpSpPr>
          <a:xfrm>
            <a:off x="6466205" y="4596765"/>
            <a:ext cx="2715261" cy="955675"/>
            <a:chOff x="398554" y="1340833"/>
            <a:chExt cx="1949530" cy="881594"/>
          </a:xfrm>
        </p:grpSpPr>
        <p:cxnSp>
          <p:nvCxnSpPr>
            <p:cNvPr id="84" name="直接连接符 83"/>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5" name="TextBox 178"/>
            <p:cNvSpPr txBox="1"/>
            <p:nvPr/>
          </p:nvSpPr>
          <p:spPr>
            <a:xfrm>
              <a:off x="398554" y="1541169"/>
              <a:ext cx="1949530" cy="681258"/>
            </a:xfrm>
            <a:prstGeom prst="rect">
              <a:avLst/>
            </a:prstGeom>
            <a:noFill/>
          </p:spPr>
          <p:txBody>
            <a:bodyPr wrap="square" lIns="121888" tIns="0" rIns="121888" bIns="0" rtlCol="0" anchor="t">
              <a:spAutoFit/>
            </a:bodyPr>
            <a:lstStyle/>
            <a:p>
              <a:pPr algn="l">
                <a:lnSpc>
                  <a:spcPct val="150000"/>
                </a:lnSpc>
              </a:pPr>
              <a:r>
                <a:rPr lang="zh-CN" altLang="en-US" sz="1600" b="1" dirty="0">
                  <a:solidFill>
                    <a:schemeClr val="tx1">
                      <a:lumMod val="75000"/>
                      <a:lumOff val="25000"/>
                    </a:schemeClr>
                  </a:solidFill>
                  <a:latin typeface="微软雅黑" panose="020B0503020204020204" charset="-122"/>
                  <a:ea typeface="微软雅黑" panose="020B0503020204020204" charset="-122"/>
                  <a:cs typeface="华文黑体" pitchFamily="2" charset="-122"/>
                </a:rPr>
                <a:t>当有危害锅炉或人身安全现象时均应采取紧急停炉</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华文黑体" pitchFamily="2" charset="-122"/>
              </a:endParaRPr>
            </a:p>
          </p:txBody>
        </p:sp>
      </p:grpSp>
      <p:grpSp>
        <p:nvGrpSpPr>
          <p:cNvPr id="86" name="组合 85"/>
          <p:cNvGrpSpPr/>
          <p:nvPr/>
        </p:nvGrpSpPr>
        <p:grpSpPr>
          <a:xfrm>
            <a:off x="8772949" y="2604435"/>
            <a:ext cx="3161185" cy="846006"/>
            <a:chOff x="5130397" y="1052736"/>
            <a:chExt cx="4968552" cy="1927164"/>
          </a:xfrm>
          <a:solidFill>
            <a:srgbClr val="FFC001"/>
          </a:solidFill>
        </p:grpSpPr>
        <p:sp>
          <p:nvSpPr>
            <p:cNvPr id="87" name="圆角矩形 86"/>
            <p:cNvSpPr/>
            <p:nvPr/>
          </p:nvSpPr>
          <p:spPr>
            <a:xfrm>
              <a:off x="5130397" y="1052736"/>
              <a:ext cx="4968552" cy="1656184"/>
            </a:xfrm>
            <a:prstGeom prst="roundRect">
              <a:avLst>
                <a:gd name="adj" fmla="val 50000"/>
              </a:avLst>
            </a:prstGeom>
            <a:solidFill>
              <a:srgbClr val="FFC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8" name="等腰三角形 87"/>
            <p:cNvSpPr/>
            <p:nvPr/>
          </p:nvSpPr>
          <p:spPr>
            <a:xfrm rot="10800000">
              <a:off x="7465738" y="2691868"/>
              <a:ext cx="334117" cy="288032"/>
            </a:xfrm>
            <a:prstGeom prst="triangl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90" name="矩形 3"/>
          <p:cNvSpPr>
            <a:spLocks noChangeArrowheads="1"/>
          </p:cNvSpPr>
          <p:nvPr/>
        </p:nvSpPr>
        <p:spPr bwMode="auto">
          <a:xfrm>
            <a:off x="9491980" y="2809240"/>
            <a:ext cx="1811655"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0" rIns="68562" bIns="34280">
            <a:spAutoFit/>
          </a:bodyPr>
          <a:lstStyle/>
          <a:p>
            <a:pPr>
              <a:spcBef>
                <a:spcPct val="0"/>
              </a:spcBef>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紧急停注意事项</a:t>
            </a:r>
            <a:r>
              <a:rPr lang="en-US" altLang="zh-CN" b="1" dirty="0">
                <a:solidFill>
                  <a:schemeClr val="bg1"/>
                </a:solidFill>
                <a:latin typeface="微软雅黑" panose="020B0503020204020204" charset="-122"/>
                <a:ea typeface="微软雅黑" panose="020B0503020204020204" charset="-122"/>
                <a:cs typeface="Arial" panose="020B0604020202020204" pitchFamily="34" charset="0"/>
              </a:rPr>
              <a:t> </a:t>
            </a:r>
            <a:endParaRPr lang="en-US" altLang="zh-CN"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43201" y="1754921"/>
            <a:ext cx="2228850" cy="2228850"/>
          </a:xfrm>
          <a:prstGeom prst="rect">
            <a:avLst/>
          </a:prstGeom>
          <a:solidFill>
            <a:srgbClr val="FFC001"/>
          </a:solidFill>
          <a:ln>
            <a:solidFill>
              <a:srgbClr val="FFC001"/>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pic>
        <p:nvPicPr>
          <p:cNvPr id="3" name="图片 2" descr="G:\zxl\PPT素材\素材\图片包\电气\214833-120Q920423184.jpg214833-120Q920423184"/>
          <p:cNvPicPr preferRelativeResize="0">
            <a:picLocks noChangeAspect="1"/>
          </p:cNvPicPr>
          <p:nvPr/>
        </p:nvPicPr>
        <p:blipFill rotWithShape="1">
          <a:blip r:embed="rId1"/>
          <a:srcRect/>
          <a:stretch>
            <a:fillRect/>
          </a:stretch>
        </p:blipFill>
        <p:spPr>
          <a:xfrm>
            <a:off x="590867" y="2202378"/>
            <a:ext cx="3980815" cy="3981449"/>
          </a:xfrm>
          <a:prstGeom prst="rect">
            <a:avLst/>
          </a:prstGeom>
          <a:noFill/>
        </p:spPr>
      </p:pic>
      <p:sp>
        <p:nvSpPr>
          <p:cNvPr id="8" name="文本框 7"/>
          <p:cNvSpPr txBox="1"/>
          <p:nvPr/>
        </p:nvSpPr>
        <p:spPr>
          <a:xfrm>
            <a:off x="6153151" y="2265811"/>
            <a:ext cx="4648199" cy="3461385"/>
          </a:xfrm>
          <a:prstGeom prst="rect">
            <a:avLst/>
          </a:prstGeom>
          <a:noFill/>
        </p:spPr>
        <p:txBody>
          <a:bodyPr wrap="square" rtlCol="0">
            <a:spAutoFit/>
          </a:bodyPr>
          <a:lstStyle/>
          <a:p>
            <a:pPr indent="0" fontAlgn="auto">
              <a:lnSpc>
                <a:spcPct val="150000"/>
              </a:lnSpc>
            </a:pPr>
            <a:r>
              <a:rPr lang="zh-CN" altLang="en-US" sz="2000" b="1">
                <a:solidFill>
                  <a:srgbClr val="FFC001"/>
                </a:solidFill>
                <a:latin typeface="微软雅黑" panose="020B0503020204020204" charset="-122"/>
                <a:ea typeface="微软雅黑" panose="020B0503020204020204" charset="-122"/>
                <a:sym typeface="+mn-ea"/>
              </a:rPr>
              <a:t>临时停电注意事项：</a:t>
            </a:r>
            <a:endParaRPr lang="zh-CN" altLang="en-US" sz="2000" b="1">
              <a:solidFill>
                <a:srgbClr val="FFC001"/>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charset="-122"/>
                <a:ea typeface="微软雅黑" panose="020B0503020204020204" charset="-122"/>
                <a:sym typeface="+mn-ea"/>
              </a:rPr>
              <a:t>迅速关闭主蒸汽阀、防止锅筒失水；</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charset="-122"/>
                <a:ea typeface="微软雅黑" panose="020B0503020204020204" charset="-122"/>
                <a:sym typeface="+mn-ea"/>
              </a:rPr>
              <a:t>关闭电源总开关和天然气阀门；</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charset="-122"/>
                <a:ea typeface="微软雅黑" panose="020B0503020204020204" charset="-122"/>
                <a:sym typeface="+mn-ea"/>
              </a:rPr>
              <a:t>关闭锅炉表面排污阀门防止锅炉出现其它故障；</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charset="-122"/>
                <a:ea typeface="微软雅黑" panose="020B0503020204020204" charset="-122"/>
                <a:sym typeface="+mn-ea"/>
              </a:rPr>
              <a:t>关闭除氧器供气阀门；</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fontAlgn="auto">
              <a:lnSpc>
                <a:spcPct val="150000"/>
              </a:lnSpc>
              <a:buFont typeface="Wingdings" panose="05000000000000000000" charset="0"/>
              <a:buChar char=""/>
            </a:pPr>
            <a:r>
              <a:rPr lang="zh-CN" altLang="en-US" b="1">
                <a:solidFill>
                  <a:schemeClr val="tx1">
                    <a:lumMod val="75000"/>
                    <a:lumOff val="25000"/>
                  </a:schemeClr>
                </a:solidFill>
                <a:latin typeface="微软雅黑" panose="020B0503020204020204" charset="-122"/>
                <a:ea typeface="微软雅黑" panose="020B0503020204020204" charset="-122"/>
                <a:sym typeface="+mn-ea"/>
              </a:rPr>
              <a:t>按正常停炉顺序，检查锅炉燃料，汽、水阀门是否符合停炉要求</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燃气锅炉</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1251" y="1879876"/>
            <a:ext cx="11590152" cy="4784725"/>
          </a:xfrm>
          <a:prstGeom prst="rect">
            <a:avLst/>
          </a:prstGeom>
        </p:spPr>
        <p:txBody>
          <a:bodyPr wrap="square">
            <a:spAutoFit/>
          </a:bodyPr>
          <a:lstStyle/>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应靠近热负荷比较集中的地区，并应使引出热力管道和室外管网的布置在技术、经济上合理；</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应便于燃料贮运和灰渣的排送，并宜使人流和燃料、灰渣运输的物流分开；</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扩建端宜留有扩建余地；</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应有利于自然通风和采光；</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应位于地质条件较好的地区；</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应有利于减少烟尘、有害气体、噪声和灰渣对居民区和主要环境保护区的影响，全年运行的锅炉房应设置于总体最小频率风向的上风侧，季节性运行的锅炉房应设置于该季节最大频率风向的下风侧，并应符合环境影响评价报告提出的各项要求；</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煤锅炉房和煤气发生站宜布置在同一区域内；</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应有利于凝结水的回收；</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区域锅炉房尚应符合城市总体规划、区域供热规划的要求；</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a:p>
            <a:pPr marL="285750" marR="0" lvl="0" indent="-285750" algn="l" defTabSz="914400" rtl="0" fontAlgn="auto">
              <a:lnSpc>
                <a:spcPts val="3000"/>
              </a:lnSpc>
              <a:spcBef>
                <a:spcPts val="0"/>
              </a:spcBef>
              <a:spcAft>
                <a:spcPts val="400"/>
              </a:spcAft>
              <a:buClrTx/>
              <a:buSzTx/>
              <a:buFont typeface="Wingdings" panose="05000000000000000000" charset="0"/>
              <a:buChar char=""/>
              <a:defRPr/>
            </a:pPr>
            <a:r>
              <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rPr>
              <a:t>易然、易爆物品生产企业锅炉房的位置，除应满足本条上述要求外，还应符合有关专业规范的规定</a:t>
            </a:r>
            <a:endParaRPr kumimoji="0" lang="zh-CN" altLang="en-US" sz="1395"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cs typeface="+mn-ea"/>
            </a:endParaRPr>
          </a:p>
        </p:txBody>
      </p:sp>
      <p:grpSp>
        <p:nvGrpSpPr>
          <p:cNvPr id="8" name="组合 7"/>
          <p:cNvGrpSpPr/>
          <p:nvPr/>
        </p:nvGrpSpPr>
        <p:grpSpPr>
          <a:xfrm>
            <a:off x="441251" y="1115521"/>
            <a:ext cx="11495337" cy="731613"/>
            <a:chOff x="415290" y="1104900"/>
            <a:chExt cx="11548110" cy="734972"/>
          </a:xfrm>
        </p:grpSpPr>
        <p:sp>
          <p:nvSpPr>
            <p:cNvPr id="2" name="矩形 1"/>
            <p:cNvSpPr/>
            <p:nvPr/>
          </p:nvSpPr>
          <p:spPr>
            <a:xfrm>
              <a:off x="415290" y="1104900"/>
              <a:ext cx="11548110" cy="542483"/>
            </a:xfrm>
            <a:prstGeom prst="rect">
              <a:avLst/>
            </a:prstGeom>
            <a:solidFill>
              <a:schemeClr val="tx1">
                <a:lumMod val="65000"/>
                <a:lumOff val="35000"/>
              </a:scheme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ea"/>
              </a:endParaRPr>
            </a:p>
          </p:txBody>
        </p:sp>
        <p:sp>
          <p:nvSpPr>
            <p:cNvPr id="9" name="文本框 8"/>
            <p:cNvSpPr txBox="1"/>
            <p:nvPr/>
          </p:nvSpPr>
          <p:spPr>
            <a:xfrm>
              <a:off x="590717" y="1177622"/>
              <a:ext cx="11164791" cy="4006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ea"/>
                </a:rPr>
                <a:t>锅炉房宜为独立的建筑物，锅炉房位置的选择，应根据下列因素分析后确定：</a:t>
              </a:r>
              <a:endParaRPr kumimoji="0" lang="zh-CN" altLang="zh-CN" sz="2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ea"/>
              </a:endParaRPr>
            </a:p>
          </p:txBody>
        </p:sp>
        <p:sp>
          <p:nvSpPr>
            <p:cNvPr id="10" name="平行四边形 13"/>
            <p:cNvSpPr/>
            <p:nvPr/>
          </p:nvSpPr>
          <p:spPr>
            <a:xfrm flipH="1">
              <a:off x="4956760" y="1115991"/>
              <a:ext cx="7006640" cy="723881"/>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rgbClr val="FFFFFF">
                <a:alpha val="9000"/>
              </a:srgb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ea"/>
              </a:endParaRPr>
            </a:p>
          </p:txBody>
        </p:sp>
        <p:sp>
          <p:nvSpPr>
            <p:cNvPr id="11" name="平行四边形 13"/>
            <p:cNvSpPr/>
            <p:nvPr/>
          </p:nvSpPr>
          <p:spPr>
            <a:xfrm>
              <a:off x="3117499" y="1115745"/>
              <a:ext cx="8638647" cy="542228"/>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rgbClr val="FFFFFF">
                <a:alpha val="9000"/>
              </a:srgbClr>
            </a:solidFill>
            <a:ln>
              <a:noFill/>
            </a:ln>
          </p:spPr>
          <p:style>
            <a:lnRef idx="2">
              <a:srgbClr val="354A5D">
                <a:shade val="50000"/>
              </a:srgbClr>
            </a:lnRef>
            <a:fillRef idx="1">
              <a:srgbClr val="354A5D"/>
            </a:fillRef>
            <a:effectRef idx="0">
              <a:srgbClr val="354A5D"/>
            </a:effectRef>
            <a:fontRef idx="minor">
              <a:srgbClr val="FFFFFF"/>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95"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ea"/>
              </a:endParaRP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燃气锅炉</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2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grpId="0" nodeType="afterEffect">
                                  <p:stCondLst>
                                    <p:cond delay="25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2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25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grpId="0" nodeType="afterEffect">
                                  <p:stCondLst>
                                    <p:cond delay="25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6750"/>
                            </p:stCondLst>
                            <p:childTnLst>
                              <p:par>
                                <p:cTn id="44" presetID="42" presetClass="entr" presetSubtype="0" fill="hold" grpId="0" nodeType="afterEffect">
                                  <p:stCondLst>
                                    <p:cond delay="25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42" presetClass="entr" presetSubtype="0" fill="hold" grpId="0" nodeType="afterEffect">
                                  <p:stCondLst>
                                    <p:cond delay="25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9250"/>
                            </p:stCondLst>
                            <p:childTnLst>
                              <p:par>
                                <p:cTn id="56" presetID="42" presetClass="entr" presetSubtype="0" fill="hold" grpId="0" nodeType="afterEffect">
                                  <p:stCondLst>
                                    <p:cond delay="25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1" fill="hold">
                            <p:stCondLst>
                              <p:cond delay="10500"/>
                            </p:stCondLst>
                            <p:childTnLst>
                              <p:par>
                                <p:cTn id="62" presetID="42" presetClass="entr" presetSubtype="0" fill="hold" grpId="0" nodeType="afterEffect">
                                  <p:stCondLst>
                                    <p:cond delay="25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燃气锅炉</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
        <p:nvSpPr>
          <p:cNvPr id="22" name="iŝḷîḑe"/>
          <p:cNvSpPr/>
          <p:nvPr/>
        </p:nvSpPr>
        <p:spPr>
          <a:xfrm>
            <a:off x="5023018" y="2080784"/>
            <a:ext cx="2099518" cy="566810"/>
          </a:xfrm>
          <a:prstGeom prst="roundRect">
            <a:avLst>
              <a:gd name="adj" fmla="val 13693"/>
            </a:avLst>
          </a:prstGeom>
          <a:solidFill>
            <a:schemeClr val="tx1">
              <a:lumMod val="65000"/>
              <a:lumOff val="35000"/>
            </a:schemeClr>
          </a:solidFill>
          <a:ln w="1905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wrap="none" lIns="89587" tIns="46585" rIns="89587" bIns="46585"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95"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sym typeface="+mn-ea"/>
              </a:rPr>
              <a:t>锅炉房出入口设置</a:t>
            </a:r>
            <a:endParaRPr kumimoji="0" lang="zh-CN" altLang="en-US" sz="1795"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sym typeface="+mn-ea"/>
            </a:endParaRPr>
          </a:p>
        </p:txBody>
      </p:sp>
      <p:sp>
        <p:nvSpPr>
          <p:cNvPr id="43" name="iṩ1íḑè"/>
          <p:cNvSpPr txBox="1"/>
          <p:nvPr/>
        </p:nvSpPr>
        <p:spPr>
          <a:xfrm>
            <a:off x="3508375" y="5012055"/>
            <a:ext cx="4826000" cy="1285875"/>
          </a:xfrm>
          <a:prstGeom prst="rect">
            <a:avLst/>
          </a:prstGeom>
          <a:noFill/>
        </p:spPr>
        <p:txBody>
          <a:bodyPr wrap="square" lIns="89587" tIns="46585" rIns="89587" bIns="46585" anchor="t">
            <a:noAutofit/>
          </a:bodyPr>
          <a:lstStyle>
            <a:defPPr>
              <a:defRPr lang="zh-CN"/>
            </a:defPPr>
            <a:lvl1pPr algn="r" defTabSz="913765">
              <a:lnSpc>
                <a:spcPct val="150000"/>
              </a:lnSpc>
              <a:spcBef>
                <a:spcPct val="0"/>
              </a:spcBef>
              <a:defRPr sz="1400">
                <a:latin typeface="微软雅黑" panose="020B0503020204020204" charset="-122"/>
                <a:ea typeface="微软雅黑" panose="020B0503020204020204" charset="-122"/>
              </a:defRPr>
            </a:lvl1pPr>
          </a:lstStyle>
          <a:p>
            <a:pPr marL="0" marR="0" lvl="0" indent="0" algn="l" defTabSz="913765" rtl="0" eaLnBrk="1" fontAlgn="auto" latinLnBrk="0" hangingPunct="1">
              <a:lnSpc>
                <a:spcPct val="15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mn-cs"/>
                <a:sym typeface="+mn-ea"/>
              </a:rPr>
              <a:t>锅炉房为多层布置时。其各层的人员出入口不应少于2个，楼层上的人员出入口，应有直接通向地面的安全楼梯</a:t>
            </a:r>
            <a:endParaRPr kumimoji="0" lang="zh-CN" altLang="en-US" sz="1800"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mn-cs"/>
              <a:sym typeface="+mn-ea"/>
            </a:endParaRPr>
          </a:p>
        </p:txBody>
      </p:sp>
      <p:sp>
        <p:nvSpPr>
          <p:cNvPr id="47" name="iS1ídè"/>
          <p:cNvSpPr txBox="1"/>
          <p:nvPr/>
        </p:nvSpPr>
        <p:spPr>
          <a:xfrm>
            <a:off x="192664" y="2249365"/>
            <a:ext cx="3584061" cy="1636781"/>
          </a:xfrm>
          <a:prstGeom prst="rect">
            <a:avLst/>
          </a:prstGeom>
          <a:noFill/>
        </p:spPr>
        <p:txBody>
          <a:bodyPr wrap="square" lIns="89587" tIns="46585" rIns="89587" bIns="46585" anchor="t">
            <a:noAutofit/>
          </a:bodyPr>
          <a:lstStyle/>
          <a:p>
            <a:pPr lvl="0" algn="l" fontAlgn="auto">
              <a:lnSpc>
                <a:spcPct val="150000"/>
              </a:lnSpc>
              <a:defRPr/>
            </a:pPr>
            <a:r>
              <a:rPr lang="zh-CN" altLang="en-US" b="1">
                <a:solidFill>
                  <a:schemeClr val="tx1">
                    <a:lumMod val="75000"/>
                    <a:lumOff val="25000"/>
                  </a:schemeClr>
                </a:solidFill>
                <a:effectLst/>
                <a:latin typeface="微软雅黑" panose="020B0503020204020204" charset="-122"/>
                <a:ea typeface="微软雅黑" panose="020B0503020204020204" charset="-122"/>
                <a:sym typeface="+mn-ea"/>
              </a:rPr>
              <a:t>出入口不应少于2个，但对独立锅炉房.当炉前走道总长度小于12m，且总建筑面积小于200㎡时，其出入口可设1个</a:t>
            </a:r>
            <a:endParaRPr lang="zh-CN" altLang="en-US" b="1">
              <a:solidFill>
                <a:schemeClr val="tx1">
                  <a:lumMod val="75000"/>
                  <a:lumOff val="25000"/>
                </a:schemeClr>
              </a:solidFill>
              <a:effectLst/>
              <a:latin typeface="微软雅黑" panose="020B0503020204020204" charset="-122"/>
              <a:ea typeface="微软雅黑" panose="020B0503020204020204" charset="-122"/>
              <a:sym typeface="+mn-ea"/>
            </a:endParaRPr>
          </a:p>
        </p:txBody>
      </p:sp>
      <p:sp>
        <p:nvSpPr>
          <p:cNvPr id="44" name="ïśľîdé"/>
          <p:cNvSpPr txBox="1"/>
          <p:nvPr/>
        </p:nvSpPr>
        <p:spPr>
          <a:xfrm>
            <a:off x="8334896" y="2479729"/>
            <a:ext cx="3418061" cy="1175765"/>
          </a:xfrm>
          <a:prstGeom prst="rect">
            <a:avLst/>
          </a:prstGeom>
          <a:noFill/>
        </p:spPr>
        <p:txBody>
          <a:bodyPr wrap="square" lIns="89587" tIns="46585" rIns="89587" bIns="46585" anchor="t">
            <a:noAutofit/>
          </a:bodyPr>
          <a:lstStyle>
            <a:defPPr>
              <a:defRPr lang="zh-CN"/>
            </a:defPPr>
            <a:lvl1pPr algn="r" defTabSz="913765">
              <a:lnSpc>
                <a:spcPct val="150000"/>
              </a:lnSpc>
              <a:spcBef>
                <a:spcPct val="0"/>
              </a:spcBef>
              <a:defRPr sz="1400">
                <a:latin typeface="微软雅黑" panose="020B0503020204020204" charset="-122"/>
                <a:ea typeface="微软雅黑" panose="020B0503020204020204" charset="-122"/>
              </a:defRPr>
            </a:lvl1pPr>
          </a:lstStyle>
          <a:p>
            <a:pPr marL="0" marR="0" lvl="0" indent="0" algn="l" defTabSz="913765" rtl="0" fontAlgn="auto">
              <a:lnSpc>
                <a:spcPct val="150000"/>
              </a:lnSpc>
              <a:spcBef>
                <a:spcPct val="0"/>
              </a:spcBef>
              <a:spcAft>
                <a:spcPts val="0"/>
              </a:spcAft>
              <a:buClrTx/>
              <a:buSzTx/>
              <a:buFontTx/>
              <a:buNone/>
              <a:defRPr/>
            </a:pPr>
            <a:r>
              <a:rPr lang="zh-CN" altLang="en-US" sz="1800" b="1">
                <a:solidFill>
                  <a:sysClr val="windowText" lastClr="000000">
                    <a:lumMod val="75000"/>
                    <a:lumOff val="25000"/>
                  </a:sysClr>
                </a:solidFill>
                <a:latin typeface="宋体" panose="02010600030101010101" pitchFamily="2" charset="-122"/>
                <a:sym typeface="+mn-ea"/>
              </a:rPr>
              <a:t>非独立锅炉房，其人员出入口必须有1个直通室外</a:t>
            </a:r>
            <a:endParaRPr lang="zh-CN" altLang="en-US" sz="1800" b="1">
              <a:solidFill>
                <a:sysClr val="windowText" lastClr="000000">
                  <a:lumMod val="75000"/>
                  <a:lumOff val="25000"/>
                </a:sysClr>
              </a:solidFill>
              <a:latin typeface="宋体" panose="02010600030101010101" pitchFamily="2" charset="-122"/>
              <a:sym typeface="+mn-ea"/>
            </a:endParaRPr>
          </a:p>
        </p:txBody>
      </p:sp>
      <p:grpSp>
        <p:nvGrpSpPr>
          <p:cNvPr id="46" name="组合 45"/>
          <p:cNvGrpSpPr/>
          <p:nvPr/>
        </p:nvGrpSpPr>
        <p:grpSpPr>
          <a:xfrm>
            <a:off x="6891448" y="2090839"/>
            <a:ext cx="2512754" cy="1970358"/>
            <a:chOff x="6895100" y="2084695"/>
            <a:chExt cx="2524289" cy="1979403"/>
          </a:xfrm>
        </p:grpSpPr>
        <p:sp>
          <p:nvSpPr>
            <p:cNvPr id="48" name="iṥľiḑè"/>
            <p:cNvSpPr/>
            <p:nvPr/>
          </p:nvSpPr>
          <p:spPr>
            <a:xfrm rot="18900000">
              <a:off x="7439986" y="2084695"/>
              <a:ext cx="1979403" cy="1979403"/>
            </a:xfrm>
            <a:custGeom>
              <a:avLst/>
              <a:gdLst>
                <a:gd name="connsiteX0" fmla="*/ 1636622 w 1636622"/>
                <a:gd name="connsiteY0" fmla="*/ 0 h 1636622"/>
                <a:gd name="connsiteX1" fmla="*/ 1603890 w 1636622"/>
                <a:gd name="connsiteY1" fmla="*/ 32732 h 1636622"/>
                <a:gd name="connsiteX2" fmla="*/ 32732 w 1636622"/>
                <a:gd name="connsiteY2" fmla="*/ 32732 h 1636622"/>
                <a:gd name="connsiteX3" fmla="*/ 32732 w 1636622"/>
                <a:gd name="connsiteY3" fmla="*/ 1603890 h 1636622"/>
                <a:gd name="connsiteX4" fmla="*/ 0 w 1636622"/>
                <a:gd name="connsiteY4" fmla="*/ 1636622 h 1636622"/>
                <a:gd name="connsiteX5" fmla="*/ 0 w 1636622"/>
                <a:gd name="connsiteY5" fmla="*/ 0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1636622" y="0"/>
                  </a:moveTo>
                  <a:lnTo>
                    <a:pt x="1603890" y="32732"/>
                  </a:lnTo>
                  <a:lnTo>
                    <a:pt x="32732" y="32732"/>
                  </a:lnTo>
                  <a:lnTo>
                    <a:pt x="32732" y="1603890"/>
                  </a:lnTo>
                  <a:lnTo>
                    <a:pt x="0" y="1636622"/>
                  </a:lnTo>
                  <a:lnTo>
                    <a:pt x="0" y="0"/>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50" name="ïşḻïďê"/>
            <p:cNvGrpSpPr/>
            <p:nvPr/>
          </p:nvGrpSpPr>
          <p:grpSpPr>
            <a:xfrm>
              <a:off x="6895100" y="2859813"/>
              <a:ext cx="429167" cy="429167"/>
              <a:chOff x="5675954" y="2249137"/>
              <a:chExt cx="648072" cy="648072"/>
            </a:xfrm>
          </p:grpSpPr>
          <p:sp>
            <p:nvSpPr>
              <p:cNvPr id="51" name="ïṣļîde"/>
              <p:cNvSpPr/>
              <p:nvPr/>
            </p:nvSpPr>
            <p:spPr>
              <a:xfrm>
                <a:off x="5675954" y="2249137"/>
                <a:ext cx="648072" cy="648072"/>
              </a:xfrm>
              <a:prstGeom prst="ellipse">
                <a:avLst/>
              </a:prstGeom>
              <a:solidFill>
                <a:srgbClr val="FFC000"/>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52" name="ïşḻiḋe"/>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53" name="组合 52"/>
          <p:cNvGrpSpPr/>
          <p:nvPr/>
        </p:nvGrpSpPr>
        <p:grpSpPr>
          <a:xfrm>
            <a:off x="2556676" y="2090839"/>
            <a:ext cx="2457715" cy="1970358"/>
            <a:chOff x="2540428" y="2084695"/>
            <a:chExt cx="2468998" cy="1979403"/>
          </a:xfrm>
        </p:grpSpPr>
        <p:sp>
          <p:nvSpPr>
            <p:cNvPr id="54" name="iṥļiḍê"/>
            <p:cNvSpPr/>
            <p:nvPr/>
          </p:nvSpPr>
          <p:spPr>
            <a:xfrm rot="8100000">
              <a:off x="2540428" y="2084695"/>
              <a:ext cx="1979403" cy="1979403"/>
            </a:xfrm>
            <a:custGeom>
              <a:avLst/>
              <a:gdLst>
                <a:gd name="connsiteX0" fmla="*/ 0 w 1636622"/>
                <a:gd name="connsiteY0" fmla="*/ 1636622 h 1636622"/>
                <a:gd name="connsiteX1" fmla="*/ 0 w 1636622"/>
                <a:gd name="connsiteY1" fmla="*/ 0 h 1636622"/>
                <a:gd name="connsiteX2" fmla="*/ 1636622 w 1636622"/>
                <a:gd name="connsiteY2" fmla="*/ 0 h 1636622"/>
                <a:gd name="connsiteX3" fmla="*/ 1603890 w 1636622"/>
                <a:gd name="connsiteY3" fmla="*/ 32732 h 1636622"/>
                <a:gd name="connsiteX4" fmla="*/ 32732 w 1636622"/>
                <a:gd name="connsiteY4" fmla="*/ 32732 h 1636622"/>
                <a:gd name="connsiteX5" fmla="*/ 32732 w 1636622"/>
                <a:gd name="connsiteY5" fmla="*/ 1603890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0" y="1636622"/>
                  </a:moveTo>
                  <a:lnTo>
                    <a:pt x="0" y="0"/>
                  </a:lnTo>
                  <a:lnTo>
                    <a:pt x="1636622" y="0"/>
                  </a:lnTo>
                  <a:lnTo>
                    <a:pt x="1603890" y="32732"/>
                  </a:lnTo>
                  <a:lnTo>
                    <a:pt x="32732" y="32732"/>
                  </a:lnTo>
                  <a:lnTo>
                    <a:pt x="32732" y="1603890"/>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55" name="íś1îḑé"/>
            <p:cNvGrpSpPr/>
            <p:nvPr/>
          </p:nvGrpSpPr>
          <p:grpSpPr>
            <a:xfrm>
              <a:off x="4580259" y="2859813"/>
              <a:ext cx="429167" cy="429167"/>
              <a:chOff x="4792557" y="2249137"/>
              <a:chExt cx="648072" cy="648072"/>
            </a:xfrm>
          </p:grpSpPr>
          <p:sp>
            <p:nvSpPr>
              <p:cNvPr id="56" name="íṣ1íḓe"/>
              <p:cNvSpPr/>
              <p:nvPr/>
            </p:nvSpPr>
            <p:spPr>
              <a:xfrm>
                <a:off x="4792557" y="2249137"/>
                <a:ext cx="648072" cy="648072"/>
              </a:xfrm>
              <a:prstGeom prst="ellipse">
                <a:avLst/>
              </a:prstGeom>
              <a:solidFill>
                <a:schemeClr val="tx1">
                  <a:lumMod val="65000"/>
                  <a:lumOff val="35000"/>
                </a:schemeClr>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57" name="îṩlïḑê"/>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58" name="组合 57"/>
          <p:cNvGrpSpPr/>
          <p:nvPr/>
        </p:nvGrpSpPr>
        <p:grpSpPr>
          <a:xfrm>
            <a:off x="4995260" y="3398088"/>
            <a:ext cx="1970358" cy="2492243"/>
            <a:chOff x="4990207" y="3397947"/>
            <a:chExt cx="1979403" cy="2503684"/>
          </a:xfrm>
        </p:grpSpPr>
        <p:sp>
          <p:nvSpPr>
            <p:cNvPr id="59" name="íṥľïḋe"/>
            <p:cNvSpPr/>
            <p:nvPr/>
          </p:nvSpPr>
          <p:spPr>
            <a:xfrm rot="2700000">
              <a:off x="4990207" y="3922228"/>
              <a:ext cx="1979403" cy="1979403"/>
            </a:xfrm>
            <a:custGeom>
              <a:avLst/>
              <a:gdLst>
                <a:gd name="connsiteX0" fmla="*/ 0 w 1636622"/>
                <a:gd name="connsiteY0" fmla="*/ 0 h 1636622"/>
                <a:gd name="connsiteX1" fmla="*/ 1636622 w 1636622"/>
                <a:gd name="connsiteY1" fmla="*/ 0 h 1636622"/>
                <a:gd name="connsiteX2" fmla="*/ 1603890 w 1636622"/>
                <a:gd name="connsiteY2" fmla="*/ 32732 h 1636622"/>
                <a:gd name="connsiteX3" fmla="*/ 32732 w 1636622"/>
                <a:gd name="connsiteY3" fmla="*/ 32732 h 1636622"/>
                <a:gd name="connsiteX4" fmla="*/ 32732 w 1636622"/>
                <a:gd name="connsiteY4" fmla="*/ 1603890 h 1636622"/>
                <a:gd name="connsiteX5" fmla="*/ 0 w 1636622"/>
                <a:gd name="connsiteY5" fmla="*/ 1636622 h 16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22" h="1636622">
                  <a:moveTo>
                    <a:pt x="0" y="0"/>
                  </a:moveTo>
                  <a:lnTo>
                    <a:pt x="1636622" y="0"/>
                  </a:lnTo>
                  <a:lnTo>
                    <a:pt x="1603890" y="32732"/>
                  </a:lnTo>
                  <a:lnTo>
                    <a:pt x="32732" y="32732"/>
                  </a:lnTo>
                  <a:lnTo>
                    <a:pt x="32732" y="1603890"/>
                  </a:lnTo>
                  <a:lnTo>
                    <a:pt x="0" y="1636622"/>
                  </a:lnTo>
                  <a:close/>
                </a:path>
              </a:pathLst>
            </a:custGeom>
            <a:solidFill>
              <a:sysClr val="windowText" lastClr="000000">
                <a:lumMod val="40000"/>
                <a:lumOff val="60000"/>
              </a:sys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60" name="iŝḻíde"/>
            <p:cNvGrpSpPr/>
            <p:nvPr/>
          </p:nvGrpSpPr>
          <p:grpSpPr>
            <a:xfrm>
              <a:off x="5765326" y="3397947"/>
              <a:ext cx="429167" cy="429167"/>
              <a:chOff x="3909160" y="2249137"/>
              <a:chExt cx="648072" cy="648072"/>
            </a:xfrm>
          </p:grpSpPr>
          <p:sp>
            <p:nvSpPr>
              <p:cNvPr id="61" name="î$lïďê"/>
              <p:cNvSpPr/>
              <p:nvPr/>
            </p:nvSpPr>
            <p:spPr>
              <a:xfrm>
                <a:off x="3909160" y="2249137"/>
                <a:ext cx="648072" cy="648072"/>
              </a:xfrm>
              <a:prstGeom prst="ellipse">
                <a:avLst/>
              </a:prstGeom>
              <a:solidFill>
                <a:sysClr val="windowText" lastClr="000000">
                  <a:lumMod val="75000"/>
                  <a:lumOff val="25000"/>
                </a:sysClr>
              </a:solidFill>
              <a:ln w="38100" cap="flat" cmpd="sng" algn="ctr">
                <a:solidFill>
                  <a:sysClr val="window" lastClr="FFFFFF"/>
                </a:solid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62" name="iśḷ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95"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500"/>
                                        <p:tgtEl>
                                          <p:spTgt spid="5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1+#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43" grpId="0"/>
      <p:bldP spid="47" grpId="0"/>
      <p:bldP spid="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28022" y="5775929"/>
            <a:ext cx="12240090" cy="1080008"/>
          </a:xfrm>
          <a:prstGeom prst="rect">
            <a:avLst/>
          </a:prstGeom>
          <a:solidFill>
            <a:srgbClr val="FFC001"/>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marL="374650" lvl="2" indent="0" algn="l" fontAlgn="base">
              <a:lnSpc>
                <a:spcPct val="150000"/>
              </a:lnSpc>
              <a:spcBef>
                <a:spcPts val="0"/>
              </a:spcBef>
              <a:buNone/>
            </a:pPr>
            <a:r>
              <a:rPr lang="zh-CN" altLang="en-US" b="1" dirty="0">
                <a:solidFill>
                  <a:schemeClr val="bg1"/>
                </a:solidFill>
                <a:latin typeface="微软雅黑" panose="020B0503020204020204" charset="-122"/>
                <a:ea typeface="微软雅黑" panose="020B0503020204020204" charset="-122"/>
                <a:cs typeface="+mn-ea"/>
                <a:sym typeface="+mn-ea"/>
              </a:rPr>
              <a:t>气体和液体燃料管道应有静电接地装置。当其管道为金属材料，且与防雷或电气系统接地保护线相连时，可不设静电接地装置</a:t>
            </a:r>
            <a:endParaRPr lang="zh-CN" altLang="en-US" b="1" dirty="0">
              <a:solidFill>
                <a:schemeClr val="bg1"/>
              </a:solidFill>
              <a:latin typeface="微软雅黑" panose="020B0503020204020204" charset="-122"/>
              <a:ea typeface="微软雅黑" panose="020B0503020204020204" charset="-122"/>
              <a:cs typeface="+mn-ea"/>
              <a:sym typeface="+mn-ea"/>
            </a:endParaRPr>
          </a:p>
        </p:txBody>
      </p:sp>
      <p:sp>
        <p:nvSpPr>
          <p:cNvPr id="58" name="矩形 57"/>
          <p:cNvSpPr/>
          <p:nvPr/>
        </p:nvSpPr>
        <p:spPr>
          <a:xfrm>
            <a:off x="692785" y="3645535"/>
            <a:ext cx="3261995" cy="2168525"/>
          </a:xfrm>
          <a:prstGeom prst="rect">
            <a:avLst/>
          </a:prstGeom>
        </p:spPr>
        <p:txBody>
          <a:bodyPr wrap="square">
            <a:spAutoFit/>
            <a:scene3d>
              <a:camera prst="orthographicFront"/>
              <a:lightRig rig="threePt" dir="t"/>
            </a:scene3d>
            <a:sp3d contourW="12700"/>
          </a:bodyPr>
          <a:lstStyle/>
          <a:p>
            <a:pPr indent="0" algn="just" fontAlgn="auto">
              <a:lnSpc>
                <a:spcPct val="150000"/>
              </a:lnSpc>
              <a:buFont typeface="Wingdings" panose="05000000000000000000" pitchFamily="2" charset="2"/>
              <a:buNone/>
            </a:pP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燃气锅炉房的锅炉间、燃气调压间等有爆炸和火灾危险场所的等级划分，必须符合现行国家标准《爆炸和火灾危险环境电力装置设计规范</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grpSp>
        <p:nvGrpSpPr>
          <p:cNvPr id="43" name="组合 42"/>
          <p:cNvGrpSpPr/>
          <p:nvPr/>
        </p:nvGrpSpPr>
        <p:grpSpPr>
          <a:xfrm>
            <a:off x="1084604" y="2005050"/>
            <a:ext cx="2407156" cy="1669508"/>
            <a:chOff x="1223628" y="2052736"/>
            <a:chExt cx="2418207" cy="1677173"/>
          </a:xfrm>
        </p:grpSpPr>
        <p:grpSp>
          <p:nvGrpSpPr>
            <p:cNvPr id="44" name="组合 43"/>
            <p:cNvGrpSpPr/>
            <p:nvPr/>
          </p:nvGrpSpPr>
          <p:grpSpPr>
            <a:xfrm>
              <a:off x="1223628" y="2052736"/>
              <a:ext cx="2418207" cy="1012635"/>
              <a:chOff x="-1781595" y="2372027"/>
              <a:chExt cx="2418207" cy="1012635"/>
            </a:xfrm>
          </p:grpSpPr>
          <p:sp>
            <p:nvSpPr>
              <p:cNvPr id="45" name="箭头: 五边形 78"/>
              <p:cNvSpPr/>
              <p:nvPr/>
            </p:nvSpPr>
            <p:spPr>
              <a:xfrm flipH="1">
                <a:off x="-1781595" y="2372027"/>
                <a:ext cx="2418207" cy="1012635"/>
              </a:xfrm>
              <a:prstGeom prst="homePlate">
                <a:avLst/>
              </a:prstGeom>
              <a:solidFill>
                <a:srgbClr val="FFC001"/>
              </a:solidFill>
              <a:ln w="76200">
                <a:noFill/>
              </a:ln>
            </p:spPr>
            <p:style>
              <a:lnRef idx="2">
                <a:srgbClr val="4276AA">
                  <a:shade val="50000"/>
                </a:srgbClr>
              </a:lnRef>
              <a:fillRef idx="1">
                <a:srgbClr val="4276AA"/>
              </a:fillRef>
              <a:effectRef idx="0">
                <a:srgbClr val="4276AA"/>
              </a:effectRef>
              <a:fontRef idx="minor">
                <a:srgbClr val="FFFFFF"/>
              </a:fontRef>
            </p:style>
            <p:txBody>
              <a:bodyPr anchor="ctr"/>
              <a:lstStyle>
                <a:defPPr>
                  <a:defRPr lang="zh-CN"/>
                </a:defPPr>
                <a:lvl1pPr marL="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FFFFFF"/>
                    </a:solidFill>
                    <a:latin typeface="Arial" panose="020B0604020202020204" pitchFamily="34" charset="0"/>
                    <a:ea typeface="微软雅黑" panose="020B0503020204020204" charset="-122"/>
                    <a:cs typeface="+mn-ea"/>
                  </a:defRPr>
                </a:lvl9pPr>
              </a:lstStyle>
              <a:p>
                <a:pPr algn="ctr"/>
                <a:endParaRPr sz="1795"/>
              </a:p>
            </p:txBody>
          </p:sp>
          <p:sp>
            <p:nvSpPr>
              <p:cNvPr id="72" name="椭圆 67"/>
              <p:cNvSpPr/>
              <p:nvPr/>
            </p:nvSpPr>
            <p:spPr>
              <a:xfrm>
                <a:off x="-779224" y="2581948"/>
                <a:ext cx="694818" cy="56183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a:noFill/>
              </a:ln>
            </p:spPr>
            <p:style>
              <a:lnRef idx="2">
                <a:srgbClr val="4276AA">
                  <a:shade val="50000"/>
                </a:srgbClr>
              </a:lnRef>
              <a:fillRef idx="1">
                <a:srgbClr val="4276AA"/>
              </a:fillRef>
              <a:effectRef idx="0">
                <a:srgbClr val="4276AA"/>
              </a:effectRef>
              <a:fontRef idx="minor">
                <a:srgbClr val="FFFFFF"/>
              </a:fontRef>
            </p:style>
            <p:txBody>
              <a:bodyPr rot="0" spcFirstLastPara="0" vert="horz" wrap="square" lIns="91020" tIns="45509" rIns="91020" bIns="45509"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9pPr>
              </a:lstStyle>
              <a:p>
                <a:pPr algn="ctr"/>
                <a:endParaRPr lang="zh-CN" altLang="en-US" sz="1795"/>
              </a:p>
            </p:txBody>
          </p:sp>
        </p:grpSp>
        <p:sp>
          <p:nvSpPr>
            <p:cNvPr id="46" name="矩形 45"/>
            <p:cNvSpPr/>
            <p:nvPr/>
          </p:nvSpPr>
          <p:spPr>
            <a:xfrm>
              <a:off x="1897025" y="3329298"/>
              <a:ext cx="1204384" cy="400611"/>
            </a:xfrm>
            <a:prstGeom prst="rect">
              <a:avLst/>
            </a:prstGeom>
          </p:spPr>
          <p:txBody>
            <a:bodyPr wrap="none">
              <a:spAutoFit/>
            </a:bodyPr>
            <a:lstStyle/>
            <a:p>
              <a:r>
                <a:rPr lang="zh-CN" altLang="en-US" sz="2000" b="1" kern="100" dirty="0">
                  <a:solidFill>
                    <a:srgbClr val="FFC001"/>
                  </a:solidFill>
                  <a:latin typeface="微软雅黑" panose="020B0503020204020204" charset="-122"/>
                  <a:ea typeface="微软雅黑" panose="020B0503020204020204" charset="-122"/>
                </a:rPr>
                <a:t>电气防爆</a:t>
              </a:r>
              <a:endParaRPr lang="zh-CN" altLang="en-US" sz="2000" b="1" kern="100" dirty="0">
                <a:solidFill>
                  <a:srgbClr val="FFC001"/>
                </a:solidFill>
                <a:latin typeface="微软雅黑" panose="020B0503020204020204" charset="-122"/>
                <a:ea typeface="微软雅黑" panose="020B0503020204020204" charset="-122"/>
              </a:endParaRPr>
            </a:p>
          </p:txBody>
        </p:sp>
      </p:grpSp>
      <p:pic>
        <p:nvPicPr>
          <p:cNvPr id="48" name="图片 47" descr="G:\zxl\PPT素材\素材\图片包\电气\240508-1G02F9530677.jpg240508-1G02F9530677"/>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3652974" y="2103170"/>
            <a:ext cx="2817167" cy="3672027"/>
          </a:xfrm>
          <a:prstGeom prst="rect">
            <a:avLst/>
          </a:prstGeom>
        </p:spPr>
      </p:pic>
      <p:grpSp>
        <p:nvGrpSpPr>
          <p:cNvPr id="49" name="组合 48"/>
          <p:cNvGrpSpPr/>
          <p:nvPr/>
        </p:nvGrpSpPr>
        <p:grpSpPr>
          <a:xfrm>
            <a:off x="6336649" y="2214113"/>
            <a:ext cx="4887606" cy="3168750"/>
            <a:chOff x="6337753" y="2238518"/>
            <a:chExt cx="4910044" cy="3183298"/>
          </a:xfrm>
        </p:grpSpPr>
        <p:sp>
          <p:nvSpPr>
            <p:cNvPr id="50" name="矩形: 圆角 12"/>
            <p:cNvSpPr/>
            <p:nvPr/>
          </p:nvSpPr>
          <p:spPr>
            <a:xfrm>
              <a:off x="6337753" y="2238518"/>
              <a:ext cx="4910044" cy="3183298"/>
            </a:xfrm>
            <a:prstGeom prst="roundRect">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sz="1795"/>
            </a:p>
          </p:txBody>
        </p:sp>
        <p:sp>
          <p:nvSpPr>
            <p:cNvPr id="51" name="矩形 50"/>
            <p:cNvSpPr/>
            <p:nvPr/>
          </p:nvSpPr>
          <p:spPr>
            <a:xfrm>
              <a:off x="6603474" y="2520578"/>
              <a:ext cx="4306713" cy="2688813"/>
            </a:xfrm>
            <a:prstGeom prst="rect">
              <a:avLst/>
            </a:prstGeom>
          </p:spPr>
          <p:txBody>
            <a:bodyPr wrap="square">
              <a:spAutoFit/>
            </a:bodyPr>
            <a:lstStyle/>
            <a:p>
              <a:pPr algn="just" fontAlgn="auto">
                <a:lnSpc>
                  <a:spcPct val="150000"/>
                </a:lnSpc>
              </a:pPr>
              <a:r>
                <a:rPr lang="en-US" altLang="zh-CN" sz="1600" b="1" kern="100" dirty="0">
                  <a:solidFill>
                    <a:schemeClr val="bg1"/>
                  </a:solidFill>
                  <a:latin typeface="微软雅黑" panose="020B0503020204020204" charset="-122"/>
                  <a:ea typeface="微软雅黑" panose="020B0503020204020204" charset="-122"/>
                  <a:sym typeface="+mn-ea"/>
                </a:rPr>
                <a:t>锅炉机组采用集中控制时，在远离操作屏的电动机旁，宜设置事故停机按钮</a:t>
              </a:r>
              <a:endParaRPr lang="en-US" altLang="zh-CN" sz="1600" b="1" kern="100" dirty="0">
                <a:solidFill>
                  <a:schemeClr val="bg1"/>
                </a:solidFill>
                <a:latin typeface="微软雅黑" panose="020B0503020204020204" charset="-122"/>
                <a:ea typeface="微软雅黑" panose="020B0503020204020204" charset="-122"/>
                <a:sym typeface="+mn-ea"/>
              </a:endParaRPr>
            </a:p>
            <a:p>
              <a:pPr algn="just" fontAlgn="auto">
                <a:lnSpc>
                  <a:spcPct val="150000"/>
                </a:lnSpc>
              </a:pPr>
              <a:r>
                <a:rPr lang="en-US" altLang="zh-CN" sz="1600" b="1" kern="100" dirty="0">
                  <a:solidFill>
                    <a:schemeClr val="bg1"/>
                  </a:solidFill>
                  <a:latin typeface="微软雅黑" panose="020B0503020204020204" charset="-122"/>
                  <a:ea typeface="微软雅黑" panose="020B0503020204020204" charset="-122"/>
                  <a:sym typeface="+mn-ea"/>
                </a:rPr>
                <a:t>电气线路宜采用穿金属管或电缆布线，并不应沿锅炉热风道、烟道、热水箱和其他载热体表面敷设</a:t>
              </a:r>
              <a:endParaRPr lang="en-US" altLang="zh-CN" sz="1600" b="1" kern="100" dirty="0">
                <a:solidFill>
                  <a:schemeClr val="bg1"/>
                </a:solidFill>
                <a:latin typeface="微软雅黑" panose="020B0503020204020204" charset="-122"/>
                <a:ea typeface="微软雅黑" panose="020B0503020204020204" charset="-122"/>
                <a:sym typeface="+mn-ea"/>
              </a:endParaRPr>
            </a:p>
            <a:p>
              <a:pPr algn="just" fontAlgn="auto">
                <a:lnSpc>
                  <a:spcPct val="150000"/>
                </a:lnSpc>
              </a:pPr>
              <a:r>
                <a:rPr lang="en-US" altLang="zh-CN" sz="1600" b="1" kern="100" dirty="0">
                  <a:solidFill>
                    <a:schemeClr val="bg1"/>
                  </a:solidFill>
                  <a:latin typeface="微软雅黑" panose="020B0503020204020204" charset="-122"/>
                  <a:ea typeface="微软雅黑" panose="020B0503020204020204" charset="-122"/>
                  <a:sym typeface="+mn-ea"/>
                </a:rPr>
                <a:t>锅炉水位表、锅炉压力表、仪表屏和其他照度要求较高的部位，应设置局部照明</a:t>
              </a:r>
              <a:endParaRPr lang="en-US" altLang="zh-CN" sz="1600" b="1" kern="100" dirty="0">
                <a:solidFill>
                  <a:schemeClr val="bg1"/>
                </a:solidFill>
                <a:latin typeface="微软雅黑" panose="020B0503020204020204" charset="-122"/>
                <a:ea typeface="微软雅黑" panose="020B0503020204020204" charset="-122"/>
                <a:sym typeface="+mn-ea"/>
              </a:endParaRP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燃气锅炉</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944880" cy="1014730"/>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a:t>
            </a:r>
            <a:r>
              <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rPr>
              <a:t>4</a:t>
            </a:r>
            <a:endParaRPr 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5356317" y="3137721"/>
            <a:ext cx="2926080" cy="645160"/>
          </a:xfrm>
          <a:prstGeom prst="rect">
            <a:avLst/>
          </a:prstGeom>
        </p:spPr>
        <p:txBody>
          <a:bodyPr wrap="none">
            <a:spAutoFit/>
          </a:bodyPr>
          <a:lstStyle/>
          <a:p>
            <a:pPr lvl="0" algn="ctr"/>
            <a:r>
              <a:rPr lang="zh-CN" altLang="en-US" sz="3600" b="1" dirty="0">
                <a:solidFill>
                  <a:srgbClr val="FFC001"/>
                </a:solidFill>
                <a:latin typeface="微软雅黑" panose="020B0503020204020204" charset="-122"/>
                <a:ea typeface="微软雅黑" panose="020B0503020204020204" charset="-122"/>
                <a:sym typeface="+mn-ea"/>
              </a:rPr>
              <a:t>居家用气安全</a:t>
            </a:r>
            <a:endParaRPr lang="zh-CN" altLang="en-US" sz="3600" b="1" dirty="0">
              <a:solidFill>
                <a:srgbClr val="FFC001"/>
              </a:solidFill>
              <a:latin typeface="微软雅黑" panose="020B0503020204020204" charset="-122"/>
              <a:ea typeface="微软雅黑" panose="020B050302020402020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289321" y="1605272"/>
            <a:ext cx="0" cy="4511326"/>
          </a:xfrm>
          <a:prstGeom prst="line">
            <a:avLst/>
          </a:prstGeom>
          <a:ln>
            <a:solidFill>
              <a:sysClr val="window" lastClr="FFFFFF">
                <a:lumMod val="75000"/>
              </a:sysClr>
            </a:solidFill>
          </a:ln>
        </p:spPr>
        <p:style>
          <a:lnRef idx="1">
            <a:srgbClr val="1C67A1"/>
          </a:lnRef>
          <a:fillRef idx="0">
            <a:srgbClr val="1C67A1"/>
          </a:fillRef>
          <a:effectRef idx="0">
            <a:srgbClr val="1C67A1"/>
          </a:effectRef>
          <a:fontRef idx="minor">
            <a:sysClr val="windowText" lastClr="000000"/>
          </a:fontRef>
        </p:style>
      </p:cxnSp>
      <p:sp>
        <p:nvSpPr>
          <p:cNvPr id="9" name="文本框 81"/>
          <p:cNvSpPr txBox="1">
            <a:spLocks noChangeArrowheads="1"/>
          </p:cNvSpPr>
          <p:nvPr/>
        </p:nvSpPr>
        <p:spPr bwMode="auto">
          <a:xfrm>
            <a:off x="2145030" y="1581785"/>
            <a:ext cx="393255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charset="-122"/>
                <a:ea typeface="微软雅黑" panose="020B0503020204020204" charset="-122"/>
                <a:sym typeface="+mn-ea"/>
              </a:rPr>
              <a:t>管道泄漏</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主要因管道外壁锈蚀穿孔引起，多发生在潮湿的穿墙、穿楼板部位。擅自将管道作为负重支架以及管道的随意拆改也会造成连接部位泄漏</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 name="文本框 81"/>
          <p:cNvSpPr txBox="1">
            <a:spLocks noChangeArrowheads="1"/>
          </p:cNvSpPr>
          <p:nvPr/>
        </p:nvSpPr>
        <p:spPr bwMode="auto">
          <a:xfrm>
            <a:off x="2145030" y="3469640"/>
            <a:ext cx="345567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charset="-122"/>
                <a:ea typeface="微软雅黑" panose="020B0503020204020204" charset="-122"/>
                <a:sym typeface="+mn-ea"/>
              </a:rPr>
              <a:t>阀门泄漏</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由于腐蚀、磨损和密封材料老化所致</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 name="文本框 81"/>
          <p:cNvSpPr txBox="1">
            <a:spLocks noChangeArrowheads="1"/>
          </p:cNvSpPr>
          <p:nvPr/>
        </p:nvSpPr>
        <p:spPr bwMode="auto">
          <a:xfrm>
            <a:off x="2093212" y="5039995"/>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charset="-122"/>
                <a:ea typeface="微软雅黑" panose="020B0503020204020204" charset="-122"/>
                <a:sym typeface="+mn-ea"/>
              </a:rPr>
              <a:t>气表泄漏</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主要由中间轴密封件老化引起，一般集中发生在使用时间较长的老表上，并易受温度变化的影响</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2" name="文本框 81"/>
          <p:cNvSpPr txBox="1">
            <a:spLocks noChangeArrowheads="1"/>
          </p:cNvSpPr>
          <p:nvPr/>
        </p:nvSpPr>
        <p:spPr bwMode="auto">
          <a:xfrm>
            <a:off x="7780655" y="1755140"/>
            <a:ext cx="3499485" cy="8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charset="-122"/>
                <a:ea typeface="微软雅黑" panose="020B0503020204020204" charset="-122"/>
                <a:sym typeface="+mn-ea"/>
              </a:rPr>
              <a:t>表接头泄漏</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橡胶垫老化所致</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 name="文本框 81"/>
          <p:cNvSpPr txBox="1">
            <a:spLocks noChangeArrowheads="1"/>
          </p:cNvSpPr>
          <p:nvPr/>
        </p:nvSpPr>
        <p:spPr bwMode="auto">
          <a:xfrm>
            <a:off x="7780655" y="3469640"/>
            <a:ext cx="3816350" cy="134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Aft>
                <a:spcPts val="800"/>
              </a:spcAft>
            </a:pPr>
            <a:r>
              <a:rPr lang="zh-CN" altLang="en-US" sz="1600" b="1" dirty="0">
                <a:solidFill>
                  <a:srgbClr val="FFC001"/>
                </a:solidFill>
                <a:latin typeface="微软雅黑" panose="020B0503020204020204" charset="-122"/>
                <a:ea typeface="微软雅黑" panose="020B0503020204020204" charset="-122"/>
                <a:sym typeface="+mn-ea"/>
              </a:rPr>
              <a:t>器具泄漏</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回火和杂质造成阀体关闭不严导致的泄漏；台式灶操作使用不当造成的跑气，如点火失误、中途熄火等直跑</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4" name="文本框 81"/>
          <p:cNvSpPr txBox="1">
            <a:spLocks noChangeArrowheads="1"/>
          </p:cNvSpPr>
          <p:nvPr/>
        </p:nvSpPr>
        <p:spPr bwMode="auto">
          <a:xfrm>
            <a:off x="7780655" y="5039995"/>
            <a:ext cx="3816350" cy="164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indent="0" eaLnBrk="0" fontAlgn="auto" hangingPunct="0">
              <a:lnSpc>
                <a:spcPct val="150000"/>
              </a:lnSpc>
              <a:spcBef>
                <a:spcPts val="0"/>
              </a:spcBef>
              <a:buClr>
                <a:schemeClr val="tx2"/>
              </a:buClr>
              <a:buSzPct val="70000"/>
              <a:buFont typeface="Wingdings" panose="05000000000000000000" pitchFamily="2" charset="2"/>
              <a:buNone/>
            </a:pPr>
            <a:r>
              <a:rPr lang="zh-CN" altLang="en-US" sz="1600" b="1" dirty="0">
                <a:solidFill>
                  <a:srgbClr val="FFC001"/>
                </a:solidFill>
                <a:latin typeface="微软雅黑" panose="020B0503020204020204" charset="-122"/>
                <a:ea typeface="微软雅黑" panose="020B0503020204020204" charset="-122"/>
                <a:sym typeface="+mn-ea"/>
              </a:rPr>
              <a:t>胶管泄漏</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因老化龟裂造成的胶管或连接处漏气，胶管老化变硬在外力作用下松动脱落形成的开放式泄漏，第三种是胶管被老鼠咬破形成的泄漏</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nvGrpSpPr>
          <p:cNvPr id="15" name="组合 14"/>
          <p:cNvGrpSpPr/>
          <p:nvPr/>
        </p:nvGrpSpPr>
        <p:grpSpPr>
          <a:xfrm>
            <a:off x="1165809" y="1749252"/>
            <a:ext cx="767885" cy="767886"/>
            <a:chOff x="635906" y="1669368"/>
            <a:chExt cx="576064" cy="576064"/>
          </a:xfrm>
        </p:grpSpPr>
        <p:sp>
          <p:nvSpPr>
            <p:cNvPr id="16" name="椭圆 15"/>
            <p:cNvSpPr/>
            <p:nvPr/>
          </p:nvSpPr>
          <p:spPr>
            <a:xfrm>
              <a:off x="635906" y="1669368"/>
              <a:ext cx="576064" cy="576064"/>
            </a:xfrm>
            <a:prstGeom prst="ellipse">
              <a:avLst/>
            </a:prstGeom>
            <a:solidFill>
              <a:srgbClr val="FFC001"/>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tx1">
                <a:lumMod val="65000"/>
                <a:lumOff val="3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tx1">
                <a:lumMod val="75000"/>
                <a:lumOff val="2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rgbClr val="FFC001"/>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tx1">
                <a:lumMod val="50000"/>
                <a:lumOff val="50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tx1">
                <a:lumMod val="75000"/>
                <a:lumOff val="25000"/>
              </a:schemeClr>
            </a:solidFill>
            <a:ln>
              <a:noFill/>
            </a:ln>
          </p:spPr>
          <p:style>
            <a:lnRef idx="2">
              <a:srgbClr val="1C67A1">
                <a:shade val="50000"/>
              </a:srgbClr>
            </a:lnRef>
            <a:fillRef idx="1">
              <a:srgbClr val="1C67A1"/>
            </a:fillRef>
            <a:effectRef idx="0">
              <a:srgbClr val="1C67A1"/>
            </a:effectRef>
            <a:fontRef idx="minor">
              <a:sysClr val="window" lastClr="FFFFFF"/>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charset="0"/>
                <a:ea typeface="Arial Unicode MS" panose="020B0604020202020204" pitchFamily="34" charset="-122"/>
                <a:cs typeface="Arial Unicode MS" panose="020B0604020202020204" pitchFamily="34" charset="-122"/>
              </a:endParaRPr>
            </a:p>
          </p:txBody>
        </p:sp>
      </p:gr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直接连接符 4"/>
          <p:cNvSpPr/>
          <p:nvPr/>
        </p:nvSpPr>
        <p:spPr>
          <a:xfrm>
            <a:off x="757873" y="6697980"/>
            <a:ext cx="10599420"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charset="-122"/>
            </a:endParaRPr>
          </a:p>
        </p:txBody>
      </p:sp>
      <p:sp>
        <p:nvSpPr>
          <p:cNvPr id="147459" name="矩形 2"/>
          <p:cNvSpPr/>
          <p:nvPr/>
        </p:nvSpPr>
        <p:spPr>
          <a:xfrm>
            <a:off x="758508" y="1170940"/>
            <a:ext cx="10597515" cy="520700"/>
          </a:xfrm>
          <a:prstGeom prst="rect">
            <a:avLst/>
          </a:prstGeom>
          <a:solidFill>
            <a:schemeClr val="tx1">
              <a:lumMod val="65000"/>
              <a:lumOff val="35000"/>
            </a:schemeClr>
          </a:solidFill>
          <a:ln w="9525">
            <a:noFill/>
          </a:ln>
        </p:spPr>
        <p:txBody>
          <a:bodyPr anchor="ctr"/>
          <a:lstStyle/>
          <a:p>
            <a:pPr algn="ctr" eaLnBrk="0" hangingPunct="0"/>
            <a:endParaRPr lang="zh-CN" altLang="zh-CN">
              <a:solidFill>
                <a:srgbClr val="404040"/>
              </a:solidFill>
              <a:latin typeface="微软雅黑" panose="020B0503020204020204" charset="-122"/>
              <a:ea typeface="微软雅黑" panose="020B0503020204020204" charset="-122"/>
              <a:sym typeface="宋体" panose="02010600030101010101" pitchFamily="2" charset="-122"/>
            </a:endParaRPr>
          </a:p>
        </p:txBody>
      </p:sp>
      <p:sp>
        <p:nvSpPr>
          <p:cNvPr id="18437" name="直接连接符 3"/>
          <p:cNvSpPr/>
          <p:nvPr/>
        </p:nvSpPr>
        <p:spPr>
          <a:xfrm>
            <a:off x="6030278" y="1888490"/>
            <a:ext cx="53340" cy="48240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charset="-122"/>
            </a:endParaRPr>
          </a:p>
        </p:txBody>
      </p:sp>
      <p:sp>
        <p:nvSpPr>
          <p:cNvPr id="18439" name="直接连接符 5"/>
          <p:cNvSpPr/>
          <p:nvPr/>
        </p:nvSpPr>
        <p:spPr>
          <a:xfrm>
            <a:off x="6030278" y="1880235"/>
            <a:ext cx="5325745" cy="1270"/>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charset="-122"/>
            </a:endParaRPr>
          </a:p>
        </p:txBody>
      </p:sp>
      <p:sp>
        <p:nvSpPr>
          <p:cNvPr id="18440" name="直接连接符 6"/>
          <p:cNvSpPr/>
          <p:nvPr/>
        </p:nvSpPr>
        <p:spPr>
          <a:xfrm>
            <a:off x="757873" y="1879600"/>
            <a:ext cx="5272405"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anose="020B0502040204020203" pitchFamily="34" charset="0"/>
              <a:ea typeface="微软雅黑" panose="020B0503020204020204" charset="-122"/>
            </a:endParaRPr>
          </a:p>
        </p:txBody>
      </p:sp>
      <p:sp>
        <p:nvSpPr>
          <p:cNvPr id="18441" name="文本框 7"/>
          <p:cNvSpPr/>
          <p:nvPr/>
        </p:nvSpPr>
        <p:spPr>
          <a:xfrm>
            <a:off x="758508" y="1999615"/>
            <a:ext cx="5147310" cy="4349115"/>
          </a:xfrm>
          <a:prstGeom prst="rect">
            <a:avLst/>
          </a:prstGeom>
          <a:noFill/>
          <a:ln w="9525">
            <a:noFill/>
          </a:ln>
        </p:spPr>
        <p:txBody>
          <a:bodyPr wrap="square" anchor="t">
            <a:spAutoFit/>
          </a:bodyPr>
          <a:lstStyle/>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未安装燃气泄漏报警装置，或安装位置不符合要求；</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处于无人监管状态，只顾经营，不顾安全，无专业维护保养单位</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燃气管道设施上随意悬挂重物，搭接电线，或使用燃气管道作为电器设备的接地线；</a:t>
            </a:r>
            <a:endParaRPr kumimoji="0" lang="zh-CN" altLang="en-US" sz="16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sym typeface="+mn-ea"/>
            </a:endParaRPr>
          </a:p>
          <a:p>
            <a:pPr marL="104140" marR="0" lvl="0" indent="0" algn="l" defTabSz="914400" rtl="0" fontAlgn="base">
              <a:lnSpc>
                <a:spcPct val="150000"/>
              </a:lnSpc>
              <a:spcBef>
                <a:spcPts val="0"/>
              </a:spcBef>
              <a:spcAft>
                <a:spcPct val="0"/>
              </a:spcAft>
              <a:buClr>
                <a:srgbClr val="404040"/>
              </a:buClr>
              <a:buSzPct val="100000"/>
              <a:buFont typeface="Wingdings" panose="05000000000000000000" charset="0"/>
              <a:buChar char=""/>
              <a:defRPr/>
            </a:pPr>
            <a:r>
              <a:rPr lang="zh-CN" altLang="en-US" sz="1600"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私拉乱接软管，私自增加用气设备；</a:t>
            </a:r>
            <a:endParaRPr lang="zh-CN" altLang="en-US" sz="1600"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endParaRP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使用国家明令禁止的燃气设备和超期的燃气设备；</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擅自关闭机械送排风系统；</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在使用燃气时，无人监管；</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marR="0" lvl="0" indent="0" algn="l" rtl="0">
              <a:lnSpc>
                <a:spcPct val="150000"/>
              </a:lnSpc>
              <a:spcBef>
                <a:spcPct val="20000"/>
              </a:spcBef>
              <a:spcAft>
                <a:spcPct val="0"/>
              </a:spcAft>
              <a:buClr>
                <a:srgbClr val="404040"/>
              </a:buClr>
              <a:buSzPct val="70000"/>
              <a:buFont typeface="Wingdings" panose="05000000000000000000" charset="0"/>
              <a:buChar char=""/>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用气点使用第二火源（如：液化气、煤炉等），或将液化气接入燃气管道内使用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8442" name="文本框 8"/>
          <p:cNvSpPr/>
          <p:nvPr/>
        </p:nvSpPr>
        <p:spPr>
          <a:xfrm>
            <a:off x="728663" y="1220470"/>
            <a:ext cx="10517505" cy="368300"/>
          </a:xfrm>
          <a:prstGeom prst="rect">
            <a:avLst/>
          </a:prstGeom>
          <a:noFill/>
          <a:ln w="9525">
            <a:noFill/>
          </a:ln>
        </p:spPr>
        <p:txBody>
          <a:bodyPr wrap="square" anchor="t">
            <a:spAutoFit/>
          </a:bodyPr>
          <a:lstStyle/>
          <a:p>
            <a:pPr algn="ctr" eaLnBrk="0" hangingPunct="0"/>
            <a:r>
              <a:rPr lang="zh-CN" altLang="en-US" b="1" dirty="0">
                <a:solidFill>
                  <a:schemeClr val="bg1"/>
                </a:solidFill>
                <a:latin typeface="微软雅黑" panose="020B0503020204020204" charset="-122"/>
                <a:ea typeface="微软雅黑" panose="020B0503020204020204" charset="-122"/>
                <a:sym typeface="+mn-ea"/>
              </a:rPr>
              <a:t>家庭用气存在的不安全行为及常见隐患</a:t>
            </a:r>
            <a:endParaRPr lang="zh-CN" altLang="en-US" sz="1800" b="1" strike="noStrike" noProof="1">
              <a:solidFill>
                <a:schemeClr val="bg1"/>
              </a:solidFill>
              <a:effectLst/>
              <a:latin typeface="微软雅黑" panose="020B0503020204020204" charset="-122"/>
              <a:ea typeface="微软雅黑" panose="020B0503020204020204" charset="-122"/>
              <a:sym typeface="+mn-ea"/>
            </a:endParaRPr>
          </a:p>
        </p:txBody>
      </p:sp>
      <p:sp>
        <p:nvSpPr>
          <p:cNvPr id="18443" name="文本框 9"/>
          <p:cNvSpPr/>
          <p:nvPr/>
        </p:nvSpPr>
        <p:spPr>
          <a:xfrm>
            <a:off x="6323330" y="2354580"/>
            <a:ext cx="5183505" cy="3784600"/>
          </a:xfrm>
          <a:prstGeom prst="rect">
            <a:avLst/>
          </a:prstGeom>
          <a:noFill/>
          <a:ln w="9525">
            <a:noFill/>
          </a:ln>
        </p:spPr>
        <p:txBody>
          <a:bodyPr wrap="square" anchor="t">
            <a:spAutoFit/>
          </a:bodyPr>
          <a:lstStyle/>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厨房或安装燃气设施设备的房间作为它用；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私自改、拆燃气管道及燃气表；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燃气管道、表具设施被封闭、包裹</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使用热水器无烟道 、超期热水器</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在使用燃气时，无人监管；</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软管老化、无管箍、 有软管三通、超</a:t>
            </a:r>
            <a:r>
              <a:rPr lang="en-US" altLang="zh-CN"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2</a:t>
            </a: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米、使用超</a:t>
            </a:r>
            <a:r>
              <a:rPr lang="en-US" altLang="zh-CN"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2</a:t>
            </a: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年；</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软管穿越门、窗、墙等；软管靠近火焰或是辐射热；软管暗埋；</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endParaRPr>
          </a:p>
          <a:p>
            <a:pPr marL="104140" indent="0" fontAlgn="auto">
              <a:lnSpc>
                <a:spcPct val="150000"/>
              </a:lnSpc>
              <a:spcBef>
                <a:spcPts val="0"/>
              </a:spcBef>
              <a:buClr>
                <a:srgbClr val="404040"/>
              </a:buClr>
              <a:buSzPct val="100000"/>
              <a:buFont typeface="Wingdings" panose="05000000000000000000" pitchFamily="2" charset="2"/>
              <a:buChar char="u"/>
            </a:pPr>
            <a:r>
              <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rPr>
              <a:t> 管道锈蚀、漏气</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wipe(left)">
                                      <p:cBhvr>
                                        <p:cTn id="7" dur="500"/>
                                        <p:tgtEl>
                                          <p:spTgt spid="1474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42"/>
                                        </p:tgtEl>
                                        <p:attrNameLst>
                                          <p:attrName>style.visibility</p:attrName>
                                        </p:attrNameLst>
                                      </p:cBhvr>
                                      <p:to>
                                        <p:strVal val="visible"/>
                                      </p:to>
                                    </p:set>
                                    <p:animEffect transition="in" filter="wipe(left)">
                                      <p:cBhvr>
                                        <p:cTn id="10" dur="500"/>
                                        <p:tgtEl>
                                          <p:spTgt spid="1844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440"/>
                                        </p:tgtEl>
                                        <p:attrNameLst>
                                          <p:attrName>style.visibility</p:attrName>
                                        </p:attrNameLst>
                                      </p:cBhvr>
                                      <p:to>
                                        <p:strVal val="visible"/>
                                      </p:to>
                                    </p:set>
                                    <p:animEffect>
                                      <p:cBhvr>
                                        <p:cTn id="14" dur="500"/>
                                        <p:tgtEl>
                                          <p:spTgt spid="1844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8437"/>
                                        </p:tgtEl>
                                        <p:attrNameLst>
                                          <p:attrName>style.visibility</p:attrName>
                                        </p:attrNameLst>
                                      </p:cBhvr>
                                      <p:to>
                                        <p:strVal val="visible"/>
                                      </p:to>
                                    </p:set>
                                    <p:animEffect>
                                      <p:cBhvr>
                                        <p:cTn id="18" dur="500"/>
                                        <p:tgtEl>
                                          <p:spTgt spid="1843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Effect>
                                      <p:cBhvr>
                                        <p:cTn id="22" dur="500"/>
                                        <p:tgtEl>
                                          <p:spTgt spid="18439"/>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 calcmode="lin" valueType="num">
                                      <p:cBhvr>
                                        <p:cTn id="26" dur="500" fill="hold"/>
                                        <p:tgtEl>
                                          <p:spTgt spid="18441"/>
                                        </p:tgtEl>
                                        <p:attrNameLst>
                                          <p:attrName>ppt_w</p:attrName>
                                        </p:attrNameLst>
                                      </p:cBhvr>
                                      <p:tavLst>
                                        <p:tav tm="0">
                                          <p:val>
                                            <p:fltVal val="0"/>
                                          </p:val>
                                        </p:tav>
                                        <p:tav tm="100000">
                                          <p:val>
                                            <p:strVal val="#ppt_w"/>
                                          </p:val>
                                        </p:tav>
                                      </p:tavLst>
                                    </p:anim>
                                    <p:anim calcmode="lin" valueType="num">
                                      <p:cBhvr>
                                        <p:cTn id="27" dur="500" fill="hold"/>
                                        <p:tgtEl>
                                          <p:spTgt spid="18441"/>
                                        </p:tgtEl>
                                        <p:attrNameLst>
                                          <p:attrName>ppt_h</p:attrName>
                                        </p:attrNameLst>
                                      </p:cBhvr>
                                      <p:tavLst>
                                        <p:tav tm="0">
                                          <p:val>
                                            <p:fltVal val="0"/>
                                          </p:val>
                                        </p:tav>
                                        <p:tav tm="100000">
                                          <p:val>
                                            <p:strVal val="#ppt_h"/>
                                          </p:val>
                                        </p:tav>
                                      </p:tavLst>
                                    </p:anim>
                                    <p:animEffect transition="in" filter="fade">
                                      <p:cBhvr>
                                        <p:cTn id="28" dur="500"/>
                                        <p:tgtEl>
                                          <p:spTgt spid="18441"/>
                                        </p:tgtEl>
                                      </p:cBhvr>
                                    </p:animEffect>
                                  </p:childTnLst>
                                </p:cTn>
                              </p:par>
                            </p:childTnLst>
                          </p:cTn>
                        </p:par>
                        <p:par>
                          <p:cTn id="29" fill="hold">
                            <p:stCondLst>
                              <p:cond delay="2500"/>
                            </p:stCondLst>
                            <p:childTnLst>
                              <p:par>
                                <p:cTn id="30" presetID="53" presetClass="entr" presetSubtype="16" fill="hold" grpId="1" nodeType="afterEffect">
                                  <p:stCondLst>
                                    <p:cond delay="0"/>
                                  </p:stCondLst>
                                  <p:childTnLst>
                                    <p:set>
                                      <p:cBhvr>
                                        <p:cTn id="31" dur="1" fill="hold">
                                          <p:stCondLst>
                                            <p:cond delay="0"/>
                                          </p:stCondLst>
                                        </p:cTn>
                                        <p:tgtEl>
                                          <p:spTgt spid="18443"/>
                                        </p:tgtEl>
                                        <p:attrNameLst>
                                          <p:attrName>style.visibility</p:attrName>
                                        </p:attrNameLst>
                                      </p:cBhvr>
                                      <p:to>
                                        <p:strVal val="visible"/>
                                      </p:to>
                                    </p:set>
                                    <p:anim calcmode="lin" valueType="num">
                                      <p:cBhvr>
                                        <p:cTn id="32" dur="500" fill="hold"/>
                                        <p:tgtEl>
                                          <p:spTgt spid="18443"/>
                                        </p:tgtEl>
                                        <p:attrNameLst>
                                          <p:attrName>ppt_w</p:attrName>
                                        </p:attrNameLst>
                                      </p:cBhvr>
                                      <p:tavLst>
                                        <p:tav tm="0">
                                          <p:val>
                                            <p:fltVal val="0"/>
                                          </p:val>
                                        </p:tav>
                                        <p:tav tm="100000">
                                          <p:val>
                                            <p:strVal val="#ppt_w"/>
                                          </p:val>
                                        </p:tav>
                                      </p:tavLst>
                                    </p:anim>
                                    <p:anim calcmode="lin" valueType="num">
                                      <p:cBhvr>
                                        <p:cTn id="33" dur="500" fill="hold"/>
                                        <p:tgtEl>
                                          <p:spTgt spid="18443"/>
                                        </p:tgtEl>
                                        <p:attrNameLst>
                                          <p:attrName>ppt_h</p:attrName>
                                        </p:attrNameLst>
                                      </p:cBhvr>
                                      <p:tavLst>
                                        <p:tav tm="0">
                                          <p:val>
                                            <p:fltVal val="0"/>
                                          </p:val>
                                        </p:tav>
                                        <p:tav tm="100000">
                                          <p:val>
                                            <p:strVal val="#ppt_h"/>
                                          </p:val>
                                        </p:tav>
                                      </p:tavLst>
                                    </p:anim>
                                    <p:animEffect transition="in" filter="fade">
                                      <p:cBhvr>
                                        <p:cTn id="34" dur="500"/>
                                        <p:tgtEl>
                                          <p:spTgt spid="18443"/>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8438"/>
                                        </p:tgtEl>
                                        <p:attrNameLst>
                                          <p:attrName>style.visibility</p:attrName>
                                        </p:attrNameLst>
                                      </p:cBhvr>
                                      <p:to>
                                        <p:strVal val="visible"/>
                                      </p:to>
                                    </p:set>
                                    <p:animEffect>
                                      <p:cBhvr>
                                        <p:cTn id="38"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ldLvl="0" animBg="1"/>
      <p:bldP spid="147459" grpId="0" bldLvl="0" animBg="1"/>
      <p:bldP spid="18437" grpId="0" bldLvl="0" animBg="1"/>
      <p:bldP spid="18439" grpId="0" bldLvl="0" animBg="1"/>
      <p:bldP spid="18440" grpId="0" bldLvl="0" animBg="1"/>
      <p:bldP spid="18441" grpId="0" bldLvl="0"/>
      <p:bldP spid="18442" grpId="0"/>
      <p:bldP spid="1844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01</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grpSp>
        <p:nvGrpSpPr>
          <p:cNvPr id="58" name="组合 57"/>
          <p:cNvGrpSpPr/>
          <p:nvPr/>
        </p:nvGrpSpPr>
        <p:grpSpPr>
          <a:xfrm>
            <a:off x="487535" y="2967417"/>
            <a:ext cx="496570" cy="439809"/>
            <a:chOff x="457080" y="2310581"/>
            <a:chExt cx="397908" cy="352425"/>
          </a:xfrm>
        </p:grpSpPr>
        <p:sp>
          <p:nvSpPr>
            <p:cNvPr id="59" name="矩形 58"/>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02</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0" name="矩形: 圆角 59"/>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03</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65" name="组合 64"/>
          <p:cNvGrpSpPr/>
          <p:nvPr/>
        </p:nvGrpSpPr>
        <p:grpSpPr>
          <a:xfrm>
            <a:off x="487535" y="4436081"/>
            <a:ext cx="496570" cy="439809"/>
            <a:chOff x="457080" y="2310581"/>
            <a:chExt cx="397908" cy="352425"/>
          </a:xfrm>
        </p:grpSpPr>
        <p:sp>
          <p:nvSpPr>
            <p:cNvPr id="66" name="矩形 65"/>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04</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7" name="矩形: 圆角 66"/>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grpSp>
        <p:nvGrpSpPr>
          <p:cNvPr id="73" name="组合 72"/>
          <p:cNvGrpSpPr/>
          <p:nvPr/>
        </p:nvGrpSpPr>
        <p:grpSpPr>
          <a:xfrm>
            <a:off x="487535" y="5191368"/>
            <a:ext cx="496570" cy="439809"/>
            <a:chOff x="457080" y="2310581"/>
            <a:chExt cx="397908" cy="352425"/>
          </a:xfrm>
        </p:grpSpPr>
        <p:sp>
          <p:nvSpPr>
            <p:cNvPr id="74" name="矩形 73"/>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05</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pic>
        <p:nvPicPr>
          <p:cNvPr id="77" name="图片 76" descr="G:\zxl\培训课件\制作张新磊\天然气安全\新建文件夹\267814-1G02PA32652.jpg267814-1G02PA32652"/>
          <p:cNvPicPr>
            <a:picLocks noChangeAspect="1"/>
          </p:cNvPicPr>
          <p:nvPr/>
        </p:nvPicPr>
        <p:blipFill>
          <a:blip r:embed="rId1"/>
          <a:srcRect/>
          <a:stretch>
            <a:fillRect/>
          </a:stretch>
        </p:blipFill>
        <p:spPr>
          <a:xfrm>
            <a:off x="6979285" y="1909445"/>
            <a:ext cx="5201232" cy="3996029"/>
          </a:xfrm>
          <a:prstGeom prst="rect">
            <a:avLst/>
          </a:prstGeom>
        </p:spPr>
      </p:pic>
      <p:sp>
        <p:nvSpPr>
          <p:cNvPr id="78" name="矩形 77"/>
          <p:cNvSpPr/>
          <p:nvPr/>
        </p:nvSpPr>
        <p:spPr>
          <a:xfrm>
            <a:off x="1066165" y="2212975"/>
            <a:ext cx="583057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charset="-122"/>
                <a:ea typeface="微软雅黑" panose="020B0503020204020204" charset="-122"/>
                <a:sym typeface="+mn-ea"/>
              </a:rPr>
              <a:t>有燃气管道经过或安装有燃气用具、设施的房间禁止住人或者堆放易燃易爆物品及使用其他燃料的火源</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79" name="矩形 78"/>
          <p:cNvSpPr/>
          <p:nvPr/>
        </p:nvSpPr>
        <p:spPr>
          <a:xfrm>
            <a:off x="1066165" y="2924175"/>
            <a:ext cx="571119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charset="-122"/>
                <a:ea typeface="微软雅黑" panose="020B0503020204020204" charset="-122"/>
                <a:sym typeface="+mn-ea"/>
              </a:rPr>
              <a:t>正确使用燃气设施和燃气用具，用气操作间保持通畅的通风和排烟条件</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0" name="矩形 79"/>
          <p:cNvSpPr/>
          <p:nvPr/>
        </p:nvSpPr>
        <p:spPr>
          <a:xfrm>
            <a:off x="1066165" y="3703320"/>
            <a:ext cx="5677535"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charset="-122"/>
                <a:ea typeface="微软雅黑" panose="020B0503020204020204" charset="-122"/>
                <a:sym typeface="+mn-ea"/>
              </a:rPr>
              <a:t>严禁使用未经燃气管理部门认定和已属报废年限的燃气设施及燃气用具</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1" name="矩形 80"/>
          <p:cNvSpPr/>
          <p:nvPr/>
        </p:nvSpPr>
        <p:spPr>
          <a:xfrm>
            <a:off x="1066165" y="4360545"/>
            <a:ext cx="5758815"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charset="-122"/>
                <a:ea typeface="微软雅黑" panose="020B0503020204020204" charset="-122"/>
                <a:sym typeface="+mn-ea"/>
              </a:rPr>
              <a:t>在使用燃气时，应在各用气操作间安装可燃气体泄漏报警器以保证燃气泄漏时及时发现</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2" name="矩形 81"/>
          <p:cNvSpPr/>
          <p:nvPr/>
        </p:nvSpPr>
        <p:spPr>
          <a:xfrm>
            <a:off x="1066165" y="5086985"/>
            <a:ext cx="5595620" cy="635000"/>
          </a:xfrm>
          <a:prstGeom prst="rect">
            <a:avLst/>
          </a:prstGeom>
        </p:spPr>
        <p:txBody>
          <a:bodyPr wrap="square">
            <a:spAutoFit/>
          </a:bodyPr>
          <a:lstStyle/>
          <a:p>
            <a:pPr algn="l" fontAlgn="auto">
              <a:lnSpc>
                <a:spcPts val="2120"/>
              </a:lnSpc>
            </a:pPr>
            <a:r>
              <a:rPr lang="zh-CN" altLang="en-US" sz="1600" b="1" dirty="0">
                <a:solidFill>
                  <a:schemeClr val="bg1"/>
                </a:solidFill>
                <a:latin typeface="微软雅黑" panose="020B0503020204020204" charset="-122"/>
                <a:ea typeface="微软雅黑" panose="020B0503020204020204" charset="-122"/>
                <a:sym typeface="+mn-ea"/>
              </a:rPr>
              <a:t>发现燃气泄漏，切忌不可动用任何电气设备，包括鼓风机，也不可以在现场拨打手机，更不能用明火进行检漏</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06</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grpSp>
        <p:nvGrpSpPr>
          <p:cNvPr id="58" name="组合 57"/>
          <p:cNvGrpSpPr/>
          <p:nvPr/>
        </p:nvGrpSpPr>
        <p:grpSpPr>
          <a:xfrm>
            <a:off x="487535" y="2967417"/>
            <a:ext cx="496570" cy="439809"/>
            <a:chOff x="457080" y="2310581"/>
            <a:chExt cx="397908" cy="352425"/>
          </a:xfrm>
        </p:grpSpPr>
        <p:sp>
          <p:nvSpPr>
            <p:cNvPr id="59" name="矩形 58"/>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07</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0" name="矩形: 圆角 59"/>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08</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65" name="组合 64"/>
          <p:cNvGrpSpPr/>
          <p:nvPr/>
        </p:nvGrpSpPr>
        <p:grpSpPr>
          <a:xfrm>
            <a:off x="487535" y="4436081"/>
            <a:ext cx="496570" cy="439809"/>
            <a:chOff x="457080" y="2310581"/>
            <a:chExt cx="397908" cy="352425"/>
          </a:xfrm>
        </p:grpSpPr>
        <p:sp>
          <p:nvSpPr>
            <p:cNvPr id="66" name="矩形 65"/>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09</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7" name="矩形: 圆角 66"/>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grpSp>
        <p:nvGrpSpPr>
          <p:cNvPr id="73" name="组合 72"/>
          <p:cNvGrpSpPr/>
          <p:nvPr/>
        </p:nvGrpSpPr>
        <p:grpSpPr>
          <a:xfrm>
            <a:off x="487537" y="5191368"/>
            <a:ext cx="496570" cy="439809"/>
            <a:chOff x="457081" y="2310581"/>
            <a:chExt cx="397909" cy="352425"/>
          </a:xfrm>
        </p:grpSpPr>
        <p:sp>
          <p:nvSpPr>
            <p:cNvPr id="74" name="矩形 73"/>
            <p:cNvSpPr/>
            <p:nvPr/>
          </p:nvSpPr>
          <p:spPr>
            <a:xfrm>
              <a:off x="457081" y="2326487"/>
              <a:ext cx="397909"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10</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pic>
        <p:nvPicPr>
          <p:cNvPr id="77" name="图片 76" descr="G:\zxl\培训课件\制作张新磊\天然气安全\新建文件夹\20170929143726h51H.png20170929143726h51H"/>
          <p:cNvPicPr>
            <a:picLocks noChangeAspect="1"/>
          </p:cNvPicPr>
          <p:nvPr/>
        </p:nvPicPr>
        <p:blipFill>
          <a:blip r:embed="rId1"/>
          <a:srcRect/>
          <a:stretch>
            <a:fillRect/>
          </a:stretch>
        </p:blipFill>
        <p:spPr>
          <a:xfrm>
            <a:off x="6882765" y="2054225"/>
            <a:ext cx="5311113" cy="3780028"/>
          </a:xfrm>
          <a:prstGeom prst="rect">
            <a:avLst/>
          </a:prstGeom>
        </p:spPr>
      </p:pic>
      <p:sp>
        <p:nvSpPr>
          <p:cNvPr id="78" name="矩形 77"/>
          <p:cNvSpPr/>
          <p:nvPr/>
        </p:nvSpPr>
        <p:spPr>
          <a:xfrm>
            <a:off x="1066165" y="2170430"/>
            <a:ext cx="5815330" cy="583565"/>
          </a:xfrm>
          <a:prstGeom prst="rect">
            <a:avLst/>
          </a:prstGeom>
        </p:spPr>
        <p:txBody>
          <a:bodyPr wrap="square">
            <a:spAutoFit/>
          </a:bodyPr>
          <a:lstStyle/>
          <a:p>
            <a:pPr algn="l"/>
            <a:r>
              <a:rPr lang="zh-CN" altLang="en-US" sz="1600" b="1" dirty="0">
                <a:solidFill>
                  <a:schemeClr val="bg1"/>
                </a:solidFill>
                <a:latin typeface="微软雅黑" panose="020B0503020204020204" charset="-122"/>
                <a:ea typeface="微软雅黑" panose="020B0503020204020204" charset="-122"/>
                <a:sym typeface="+mn-ea"/>
              </a:rPr>
              <a:t>燃气管道严格按照有关技术规范设计、安装、验收后投入使用</a:t>
            </a:r>
            <a:r>
              <a:rPr lang="en-US" altLang="zh-CN" sz="1600" b="1" dirty="0">
                <a:solidFill>
                  <a:schemeClr val="bg1"/>
                </a:solidFill>
                <a:latin typeface="微软雅黑" panose="020B0503020204020204" charset="-122"/>
                <a:ea typeface="微软雅黑" panose="020B0503020204020204" charset="-122"/>
                <a:sym typeface="+mn-ea"/>
              </a:rPr>
              <a:t>,</a:t>
            </a:r>
            <a:r>
              <a:rPr lang="zh-CN" altLang="en-US" sz="1600" b="1" dirty="0">
                <a:solidFill>
                  <a:schemeClr val="bg1"/>
                </a:solidFill>
                <a:latin typeface="微软雅黑" panose="020B0503020204020204" charset="-122"/>
                <a:ea typeface="微软雅黑" panose="020B0503020204020204" charset="-122"/>
                <a:sym typeface="+mn-ea"/>
              </a:rPr>
              <a:t>用户不得擅自移动天然气设施及扩大用气范围，改变用气性质</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79" name="矩形 78"/>
          <p:cNvSpPr/>
          <p:nvPr/>
        </p:nvSpPr>
        <p:spPr>
          <a:xfrm>
            <a:off x="1066165" y="2945130"/>
            <a:ext cx="5689600" cy="58356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charset="-122"/>
                <a:ea typeface="微软雅黑" panose="020B0503020204020204" charset="-122"/>
                <a:sym typeface="+mn-ea"/>
              </a:rPr>
              <a:t>严禁在燃气调压站（柜）箱及管道附近燃用明火、吸烟，燃气</a:t>
            </a:r>
            <a:r>
              <a:rPr lang="zh-CN" altLang="en-US" sz="1600" b="1" noProof="0" dirty="0" smtClean="0">
                <a:ln>
                  <a:noFill/>
                </a:ln>
                <a:solidFill>
                  <a:schemeClr val="bg1"/>
                </a:solidFill>
                <a:effectLst/>
                <a:uLnTx/>
                <a:uFillTx/>
                <a:latin typeface="微软雅黑" panose="020B0503020204020204" charset="-122"/>
                <a:ea typeface="微软雅黑" panose="020B0503020204020204" charset="-122"/>
                <a:sym typeface="+mn-ea"/>
              </a:rPr>
              <a:t>管道上</a:t>
            </a:r>
            <a:r>
              <a:rPr lang="zh-CN" altLang="en-US" sz="1600" b="1" noProof="0" dirty="0">
                <a:ln>
                  <a:noFill/>
                </a:ln>
                <a:solidFill>
                  <a:schemeClr val="bg1"/>
                </a:solidFill>
                <a:effectLst/>
                <a:uLnTx/>
                <a:uFillTx/>
                <a:latin typeface="微软雅黑" panose="020B0503020204020204" charset="-122"/>
                <a:ea typeface="微软雅黑" panose="020B0503020204020204" charset="-122"/>
                <a:sym typeface="+mn-ea"/>
              </a:rPr>
              <a:t>不允许放置异物占压</a:t>
            </a:r>
            <a:endParaRPr kumimoji="1" lang="zh-CN" altLang="en-US" sz="1600" b="1" kern="100" noProof="0" dirty="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80" name="矩形 79"/>
          <p:cNvSpPr/>
          <p:nvPr/>
        </p:nvSpPr>
        <p:spPr>
          <a:xfrm>
            <a:off x="1066165" y="3646170"/>
            <a:ext cx="5677535" cy="58356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charset="-122"/>
                <a:ea typeface="微软雅黑" panose="020B0503020204020204" charset="-122"/>
                <a:sym typeface="+mn-ea"/>
              </a:rPr>
              <a:t>不得将燃气管道及设施埋墙或暗设，不得在燃气管道周围堆放易燃易爆或具腐蚀性的物质和物品</a:t>
            </a:r>
            <a:endParaRPr kumimoji="1" lang="zh-CN" altLang="en-US" sz="1600" b="1" kern="100" noProof="0" dirty="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81" name="矩形 80"/>
          <p:cNvSpPr/>
          <p:nvPr/>
        </p:nvSpPr>
        <p:spPr>
          <a:xfrm>
            <a:off x="1066165" y="4462780"/>
            <a:ext cx="5583555" cy="337185"/>
          </a:xfrm>
          <a:prstGeom prst="rect">
            <a:avLst/>
          </a:prstGeom>
        </p:spPr>
        <p:txBody>
          <a:bodyPr wrap="square">
            <a:spAutoFit/>
          </a:bodyPr>
          <a:lstStyle/>
          <a:p>
            <a:pPr algn="l"/>
            <a:r>
              <a:rPr lang="zh-CN" altLang="en-US" sz="1600" b="1" noProof="0" dirty="0">
                <a:ln>
                  <a:noFill/>
                </a:ln>
                <a:solidFill>
                  <a:schemeClr val="bg1"/>
                </a:solidFill>
                <a:effectLst/>
                <a:uLnTx/>
                <a:uFillTx/>
                <a:latin typeface="微软雅黑" panose="020B0503020204020204" charset="-122"/>
                <a:ea typeface="微软雅黑" panose="020B0503020204020204" charset="-122"/>
                <a:sym typeface="+mn-ea"/>
              </a:rPr>
              <a:t>不得在燃气管道及设施上修筑建筑物，构筑物和堆放物</a:t>
            </a:r>
            <a:r>
              <a:rPr lang="zh-CN" altLang="en-US" sz="1600" b="1" noProof="0" dirty="0" smtClean="0">
                <a:ln>
                  <a:noFill/>
                </a:ln>
                <a:solidFill>
                  <a:schemeClr val="bg1"/>
                </a:solidFill>
                <a:effectLst/>
                <a:uLnTx/>
                <a:uFillTx/>
                <a:latin typeface="微软雅黑" panose="020B0503020204020204" charset="-122"/>
                <a:ea typeface="微软雅黑" panose="020B0503020204020204" charset="-122"/>
                <a:sym typeface="+mn-ea"/>
              </a:rPr>
              <a:t>品</a:t>
            </a:r>
            <a:endParaRPr kumimoji="1" lang="zh-CN" altLang="en-US" sz="1600" b="1" kern="10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82" name="矩形 81"/>
          <p:cNvSpPr/>
          <p:nvPr/>
        </p:nvSpPr>
        <p:spPr>
          <a:xfrm>
            <a:off x="1066165" y="5086985"/>
            <a:ext cx="5595620" cy="583565"/>
          </a:xfrm>
          <a:prstGeom prst="rect">
            <a:avLst/>
          </a:prstGeom>
        </p:spPr>
        <p:txBody>
          <a:bodyPr wrap="square">
            <a:spAutoFit/>
          </a:bodyPr>
          <a:lstStyle/>
          <a:p>
            <a:pPr algn="l"/>
            <a:r>
              <a:rPr lang="zh-CN" altLang="en-US" sz="1600" b="1" dirty="0">
                <a:solidFill>
                  <a:schemeClr val="bg1"/>
                </a:solidFill>
                <a:latin typeface="微软雅黑" panose="020B0503020204020204" charset="-122"/>
                <a:ea typeface="微软雅黑" panose="020B0503020204020204" charset="-122"/>
                <a:sym typeface="+mn-ea"/>
              </a:rPr>
              <a:t>如遇供气突然中断，应将燃具开关、户内总阀关闭，直至接到正常供气通知，方可恢复使用</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zxl\培训课件\制作张新磊\天然气安全\新建文件夹\318762-1504160Q51190.jpg318762-1504160Q51190"/>
          <p:cNvPicPr>
            <a:picLocks noChangeAspect="1"/>
          </p:cNvPicPr>
          <p:nvPr/>
        </p:nvPicPr>
        <p:blipFill rotWithShape="1">
          <a:blip r:embed="rId1"/>
          <a:srcRect/>
          <a:stretch>
            <a:fillRect/>
          </a:stretch>
        </p:blipFill>
        <p:spPr>
          <a:xfrm>
            <a:off x="1270" y="1905"/>
            <a:ext cx="4561332" cy="6840051"/>
          </a:xfrm>
          <a:prstGeom prst="rect">
            <a:avLst/>
          </a:prstGeom>
        </p:spPr>
      </p:pic>
      <p:sp>
        <p:nvSpPr>
          <p:cNvPr id="3" name="文本框 2"/>
          <p:cNvSpPr txBox="1"/>
          <p:nvPr/>
        </p:nvSpPr>
        <p:spPr>
          <a:xfrm>
            <a:off x="5448300" y="335518"/>
            <a:ext cx="5181600" cy="521970"/>
          </a:xfrm>
          <a:prstGeom prst="rect">
            <a:avLst/>
          </a:prstGeom>
          <a:noFill/>
        </p:spPr>
        <p:txBody>
          <a:bodyPr wrap="square" rtlCol="0">
            <a:spAutoFit/>
          </a:bodyPr>
          <a:lstStyle/>
          <a:p>
            <a:pPr algn="ctr"/>
            <a:r>
              <a:rPr lang="zh-CN" altLang="zh-CN" sz="2800" b="1" dirty="0" smtClean="0">
                <a:solidFill>
                  <a:srgbClr val="FFC001"/>
                </a:solidFill>
                <a:latin typeface="微软雅黑" panose="020B0503020204020204" charset="-122"/>
                <a:ea typeface="微软雅黑" panose="020B0503020204020204" charset="-122"/>
              </a:rPr>
              <a:t>事故教训</a:t>
            </a:r>
            <a:r>
              <a:rPr lang="en-US" altLang="zh-CN" sz="2800" b="1" dirty="0" smtClean="0">
                <a:solidFill>
                  <a:srgbClr val="FFC001"/>
                </a:solidFill>
                <a:latin typeface="微软雅黑" panose="020B0503020204020204" charset="-122"/>
                <a:ea typeface="微软雅黑" panose="020B0503020204020204" charset="-122"/>
              </a:rPr>
              <a:t> </a:t>
            </a:r>
            <a:endParaRPr lang="en-US" altLang="zh-CN" sz="2800" b="1" dirty="0" smtClean="0">
              <a:solidFill>
                <a:srgbClr val="FFC001"/>
              </a:solidFill>
              <a:latin typeface="微软雅黑" panose="020B0503020204020204" charset="-122"/>
              <a:ea typeface="微软雅黑" panose="020B0503020204020204" charset="-122"/>
            </a:endParaRPr>
          </a:p>
        </p:txBody>
      </p:sp>
      <p:sp>
        <p:nvSpPr>
          <p:cNvPr id="4" name="文本框 3"/>
          <p:cNvSpPr txBox="1"/>
          <p:nvPr/>
        </p:nvSpPr>
        <p:spPr>
          <a:xfrm>
            <a:off x="4935855" y="981075"/>
            <a:ext cx="7224395" cy="156845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charset="-122"/>
                <a:ea typeface="微软雅黑" panose="020B0503020204020204" charset="-122"/>
                <a:sym typeface="+mn-ea"/>
              </a:rPr>
              <a:t>强化提高对“煤改气”过程中安全风险的认识</a:t>
            </a:r>
            <a:endParaRPr sz="1600" b="1" dirty="0">
              <a:solidFill>
                <a:srgbClr val="FFC001"/>
              </a:solidFill>
              <a:latin typeface="微软雅黑" panose="020B0503020204020204" charset="-122"/>
              <a:ea typeface="微软雅黑" panose="020B0503020204020204" charset="-122"/>
              <a:sym typeface="+mn-ea"/>
            </a:endParaRPr>
          </a:p>
          <a:p>
            <a:pPr fontAlgn="auto">
              <a:lnSpc>
                <a:spcPct val="150000"/>
              </a:lnSpc>
            </a:pPr>
            <a:r>
              <a:rPr sz="1600" b="1" dirty="0">
                <a:solidFill>
                  <a:schemeClr val="tx1">
                    <a:lumMod val="75000"/>
                    <a:lumOff val="25000"/>
                  </a:schemeClr>
                </a:solidFill>
                <a:latin typeface="微软雅黑" panose="020B0503020204020204" charset="-122"/>
                <a:ea typeface="微软雅黑" panose="020B0503020204020204" charset="-122"/>
                <a:sym typeface="+mn-ea"/>
              </a:rPr>
              <a:t>天然气作为加热介质时，其相应装置的工艺流程、控制手段、操作方式、安全要求与煤作为加热介质时完全不同，安全管控难度明显增大，安全要求随之增高。强化安全风险预判，有针对性的采取应对措施，及时削减管控安全风险</a:t>
            </a:r>
            <a:endParaRPr lang="zh-CN" altLang="en-US" sz="1600" b="1" dirty="0"/>
          </a:p>
        </p:txBody>
      </p:sp>
      <p:sp>
        <p:nvSpPr>
          <p:cNvPr id="5" name="文本框 4"/>
          <p:cNvSpPr txBox="1"/>
          <p:nvPr/>
        </p:nvSpPr>
        <p:spPr>
          <a:xfrm>
            <a:off x="4935855" y="2628900"/>
            <a:ext cx="7224395" cy="156845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charset="-122"/>
                <a:ea typeface="微软雅黑" panose="020B0503020204020204" charset="-122"/>
                <a:sym typeface="+mn-ea"/>
              </a:rPr>
              <a:t>加强变更过程安全管理，建立健全变更管理</a:t>
            </a:r>
            <a:r>
              <a:rPr lang="zh-CN" sz="1600" b="1" dirty="0">
                <a:solidFill>
                  <a:srgbClr val="FFC001"/>
                </a:solidFill>
                <a:latin typeface="微软雅黑" panose="020B0503020204020204" charset="-122"/>
                <a:ea typeface="微软雅黑" panose="020B0503020204020204" charset="-122"/>
                <a:sym typeface="+mn-ea"/>
              </a:rPr>
              <a:t>程序</a:t>
            </a:r>
            <a:endParaRPr lang="zh-CN" sz="1600" b="1" dirty="0">
              <a:solidFill>
                <a:srgbClr val="FFC001"/>
              </a:solidFill>
              <a:latin typeface="微软雅黑" panose="020B0503020204020204" charset="-122"/>
              <a:ea typeface="微软雅黑" panose="020B0503020204020204" charset="-122"/>
              <a:sym typeface="+mn-ea"/>
            </a:endParaRPr>
          </a:p>
          <a:p>
            <a:pPr fontAlgn="auto">
              <a:lnSpc>
                <a:spcPct val="150000"/>
              </a:lnSpc>
            </a:pPr>
            <a:r>
              <a:rPr sz="1600" b="1" dirty="0">
                <a:solidFill>
                  <a:schemeClr val="tx1">
                    <a:lumMod val="75000"/>
                    <a:lumOff val="25000"/>
                  </a:schemeClr>
                </a:solidFill>
                <a:latin typeface="微软雅黑" panose="020B0503020204020204" charset="-122"/>
                <a:ea typeface="微软雅黑" panose="020B0503020204020204" charset="-122"/>
                <a:sym typeface="+mn-ea"/>
              </a:rPr>
              <a:t>企业涉及“煤改气”的项目必须按照要求，由具备相应资质的设计单位进行工程设计，相应的工艺流程、设备设施、安全仪表、自动化控制必须符合相关标准规范和安全要求</a:t>
            </a:r>
            <a:endParaRPr lang="zh-CN" altLang="en-US" sz="1600" b="1" dirty="0"/>
          </a:p>
        </p:txBody>
      </p:sp>
      <p:sp>
        <p:nvSpPr>
          <p:cNvPr id="6" name="文本框 5"/>
          <p:cNvSpPr txBox="1"/>
          <p:nvPr/>
        </p:nvSpPr>
        <p:spPr>
          <a:xfrm>
            <a:off x="4935220" y="4553585"/>
            <a:ext cx="7225030" cy="1938020"/>
          </a:xfrm>
          <a:prstGeom prst="rect">
            <a:avLst/>
          </a:prstGeom>
          <a:noFill/>
        </p:spPr>
        <p:txBody>
          <a:bodyPr wrap="square" rtlCol="0">
            <a:spAutoFit/>
          </a:bodyPr>
          <a:lstStyle/>
          <a:p>
            <a:pPr marL="285750" indent="-285750" fontAlgn="auto">
              <a:lnSpc>
                <a:spcPct val="150000"/>
              </a:lnSpc>
              <a:buClr>
                <a:srgbClr val="FFC000"/>
              </a:buClr>
              <a:buFont typeface="Wingdings" panose="05000000000000000000" charset="0"/>
              <a:buChar char=""/>
            </a:pPr>
            <a:r>
              <a:rPr sz="1600" b="1" dirty="0">
                <a:solidFill>
                  <a:srgbClr val="FFC001"/>
                </a:solidFill>
                <a:latin typeface="微软雅黑" panose="020B0503020204020204" charset="-122"/>
                <a:ea typeface="微软雅黑" panose="020B0503020204020204" charset="-122"/>
                <a:sym typeface="+mn-ea"/>
              </a:rPr>
              <a:t>严格从业人员资格准入，强化安全教育培训</a:t>
            </a:r>
            <a:endParaRPr sz="1600" b="1" dirty="0">
              <a:solidFill>
                <a:srgbClr val="FFC001"/>
              </a:solidFill>
              <a:latin typeface="微软雅黑" panose="020B0503020204020204" charset="-122"/>
              <a:ea typeface="微软雅黑" panose="020B0503020204020204" charset="-122"/>
              <a:sym typeface="+mn-ea"/>
            </a:endParaRPr>
          </a:p>
          <a:p>
            <a:pPr fontAlgn="auto">
              <a:lnSpc>
                <a:spcPct val="150000"/>
              </a:lnSpc>
            </a:pPr>
            <a:r>
              <a:rPr sz="1600" b="1" dirty="0">
                <a:solidFill>
                  <a:schemeClr val="tx1">
                    <a:lumMod val="75000"/>
                    <a:lumOff val="25000"/>
                  </a:schemeClr>
                </a:solidFill>
                <a:latin typeface="微软雅黑" panose="020B0503020204020204" charset="-122"/>
                <a:ea typeface="微软雅黑" panose="020B0503020204020204" charset="-122"/>
                <a:sym typeface="+mn-ea"/>
              </a:rPr>
              <a:t>贯彻落实对涉及“两重点一重大”装置的管理人员、操作人员的资格要求，严格从业人员准入，操作人员必须具有高中以上文化程度，相关专业管理人员必须具备大专以上学历；加强日常安全培训教育，使从业人员充分了解和掌握工作岗位存在的危险因素及防范措施，切实提升员工的安全技能和风险意识</a:t>
            </a:r>
            <a:endParaRPr lang="zh-CN" altLang="en-US" sz="1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445" y="1672590"/>
            <a:ext cx="12187555" cy="4457065"/>
          </a:xfrm>
          <a:prstGeom prst="rect">
            <a:avLst/>
          </a:prstGeom>
          <a:solidFill>
            <a:schemeClr val="tx1">
              <a:lumMod val="65000"/>
              <a:lumOff val="35000"/>
            </a:scheme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dirty="0">
              <a:solidFill>
                <a:srgbClr val="FFFFFF"/>
              </a:solidFill>
            </a:endParaRPr>
          </a:p>
        </p:txBody>
      </p:sp>
      <p:grpSp>
        <p:nvGrpSpPr>
          <p:cNvPr id="57" name="组合 56"/>
          <p:cNvGrpSpPr/>
          <p:nvPr/>
        </p:nvGrpSpPr>
        <p:grpSpPr>
          <a:xfrm>
            <a:off x="487534" y="2240070"/>
            <a:ext cx="496570" cy="439809"/>
            <a:chOff x="457079" y="2310581"/>
            <a:chExt cx="397908" cy="352425"/>
          </a:xfrm>
        </p:grpSpPr>
        <p:sp>
          <p:nvSpPr>
            <p:cNvPr id="18" name="矩形 17"/>
            <p:cNvSpPr/>
            <p:nvPr/>
          </p:nvSpPr>
          <p:spPr>
            <a:xfrm>
              <a:off x="457079"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11</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56" name="矩形: 圆角 55"/>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grpSp>
        <p:nvGrpSpPr>
          <p:cNvPr id="62" name="组合 61"/>
          <p:cNvGrpSpPr/>
          <p:nvPr/>
        </p:nvGrpSpPr>
        <p:grpSpPr>
          <a:xfrm>
            <a:off x="487535" y="3694764"/>
            <a:ext cx="496570" cy="439809"/>
            <a:chOff x="457080" y="2310581"/>
            <a:chExt cx="397908" cy="352425"/>
          </a:xfrm>
        </p:grpSpPr>
        <p:sp>
          <p:nvSpPr>
            <p:cNvPr id="63" name="矩形 62"/>
            <p:cNvSpPr/>
            <p:nvPr/>
          </p:nvSpPr>
          <p:spPr>
            <a:xfrm>
              <a:off x="457080" y="2326487"/>
              <a:ext cx="397908"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12</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64" name="矩形: 圆角 63"/>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a:solidFill>
                  <a:srgbClr val="FFFFFF"/>
                </a:solidFill>
              </a:endParaRPr>
            </a:p>
          </p:txBody>
        </p:sp>
      </p:grpSp>
      <p:grpSp>
        <p:nvGrpSpPr>
          <p:cNvPr id="73" name="组合 72"/>
          <p:cNvGrpSpPr/>
          <p:nvPr/>
        </p:nvGrpSpPr>
        <p:grpSpPr>
          <a:xfrm>
            <a:off x="487537" y="5191368"/>
            <a:ext cx="496570" cy="439809"/>
            <a:chOff x="457081" y="2310581"/>
            <a:chExt cx="397909" cy="352425"/>
          </a:xfrm>
        </p:grpSpPr>
        <p:sp>
          <p:nvSpPr>
            <p:cNvPr id="74" name="矩形 73"/>
            <p:cNvSpPr/>
            <p:nvPr/>
          </p:nvSpPr>
          <p:spPr>
            <a:xfrm>
              <a:off x="457081" y="2326487"/>
              <a:ext cx="397909" cy="319548"/>
            </a:xfrm>
            <a:prstGeom prst="rect">
              <a:avLst/>
            </a:prstGeom>
          </p:spPr>
          <p:txBody>
            <a:bodyPr wrap="none">
              <a:spAutoFit/>
            </a:bodyPr>
            <a:lstStyle/>
            <a:p>
              <a:pPr algn="ctr"/>
              <a:r>
                <a:rPr lang="en-US" altLang="zh-CN" sz="2000" b="1" dirty="0">
                  <a:solidFill>
                    <a:srgbClr val="FFFFFF">
                      <a:lumMod val="85000"/>
                    </a:srgbClr>
                  </a:solidFill>
                  <a:latin typeface="微软雅黑" panose="020B0503020204020204" charset="-122"/>
                  <a:ea typeface="微软雅黑" panose="020B0503020204020204" charset="-122"/>
                </a:rPr>
                <a:t>13</a:t>
              </a:r>
              <a:endParaRPr lang="en-US" altLang="zh-CN" sz="2000" b="1" dirty="0">
                <a:solidFill>
                  <a:srgbClr val="FFFFFF">
                    <a:lumMod val="85000"/>
                  </a:srgbClr>
                </a:solidFill>
                <a:latin typeface="微软雅黑" panose="020B0503020204020204" charset="-122"/>
                <a:ea typeface="微软雅黑" panose="020B0503020204020204" charset="-122"/>
              </a:endParaRPr>
            </a:p>
          </p:txBody>
        </p:sp>
        <p:sp>
          <p:nvSpPr>
            <p:cNvPr id="75" name="矩形: 圆角 74"/>
            <p:cNvSpPr/>
            <p:nvPr/>
          </p:nvSpPr>
          <p:spPr>
            <a:xfrm>
              <a:off x="479821" y="2310581"/>
              <a:ext cx="352425" cy="352425"/>
            </a:xfrm>
            <a:prstGeom prst="roundRect">
              <a:avLst/>
            </a:prstGeom>
            <a:noFill/>
            <a:ln>
              <a:solidFill>
                <a:srgbClr val="FFFFFF">
                  <a:lumMod val="65000"/>
                </a:srgbClr>
              </a:solid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endParaRPr lang="zh-CN" altLang="en-US" b="1">
                <a:solidFill>
                  <a:srgbClr val="FFFFFF"/>
                </a:solidFill>
                <a:latin typeface="微软雅黑" panose="020B0503020204020204" charset="-122"/>
                <a:ea typeface="微软雅黑" panose="020B0503020204020204" charset="-122"/>
              </a:endParaRPr>
            </a:p>
          </p:txBody>
        </p:sp>
      </p:grpSp>
      <p:pic>
        <p:nvPicPr>
          <p:cNvPr id="77" name="图片 76" descr="G:\zxl\培训课件\制作张新磊\天然气安全\新建文件夹\267814-1G02P6464629.jpg267814-1G02P6464629"/>
          <p:cNvPicPr>
            <a:picLocks noChangeAspect="1"/>
          </p:cNvPicPr>
          <p:nvPr/>
        </p:nvPicPr>
        <p:blipFill>
          <a:blip r:embed="rId1"/>
          <a:srcRect/>
          <a:stretch>
            <a:fillRect/>
          </a:stretch>
        </p:blipFill>
        <p:spPr>
          <a:xfrm>
            <a:off x="6828155" y="1814195"/>
            <a:ext cx="5364480" cy="4182110"/>
          </a:xfrm>
          <a:prstGeom prst="rect">
            <a:avLst/>
          </a:prstGeom>
        </p:spPr>
      </p:pic>
      <p:sp>
        <p:nvSpPr>
          <p:cNvPr id="78" name="矩形 77"/>
          <p:cNvSpPr/>
          <p:nvPr/>
        </p:nvSpPr>
        <p:spPr>
          <a:xfrm>
            <a:off x="1066165" y="1997710"/>
            <a:ext cx="5815330" cy="945515"/>
          </a:xfrm>
          <a:prstGeom prst="rect">
            <a:avLst/>
          </a:prstGeom>
        </p:spPr>
        <p:txBody>
          <a:bodyPr wrap="square">
            <a:spAutoFit/>
          </a:bodyPr>
          <a:lstStyle/>
          <a:p>
            <a:pPr algn="l" fontAlgn="auto">
              <a:lnSpc>
                <a:spcPts val="2220"/>
              </a:lnSpc>
            </a:pPr>
            <a:r>
              <a:rPr lang="zh-CN" altLang="en-US" sz="1600" b="1" dirty="0">
                <a:solidFill>
                  <a:schemeClr val="bg1"/>
                </a:solidFill>
                <a:latin typeface="微软雅黑" panose="020B0503020204020204" charset="-122"/>
                <a:ea typeface="微软雅黑" panose="020B0503020204020204" charset="-122"/>
                <a:sym typeface="+mn-ea"/>
              </a:rPr>
              <a:t>经常检查胶管是否破裂、老化损坏。胶管和包箍是否脱落。将破裂、老化的管剪去或换接新管，固定好胶管，以免造成漏气，引起中毒，爆炸等事故</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80" name="矩形 79"/>
          <p:cNvSpPr/>
          <p:nvPr/>
        </p:nvSpPr>
        <p:spPr>
          <a:xfrm>
            <a:off x="1066165" y="3625850"/>
            <a:ext cx="5677535" cy="660400"/>
          </a:xfrm>
          <a:prstGeom prst="rect">
            <a:avLst/>
          </a:prstGeom>
        </p:spPr>
        <p:txBody>
          <a:bodyPr wrap="square">
            <a:spAutoFit/>
          </a:bodyPr>
          <a:lstStyle/>
          <a:p>
            <a:pPr algn="l" fontAlgn="auto">
              <a:lnSpc>
                <a:spcPts val="2220"/>
              </a:lnSpc>
            </a:pPr>
            <a:r>
              <a:rPr lang="zh-CN" altLang="en-US" sz="1600" b="1" noProof="0" dirty="0">
                <a:ln>
                  <a:noFill/>
                </a:ln>
                <a:solidFill>
                  <a:schemeClr val="bg1"/>
                </a:solidFill>
                <a:effectLst/>
                <a:uLnTx/>
                <a:uFillTx/>
                <a:latin typeface="微软雅黑" panose="020B0503020204020204" charset="-122"/>
                <a:ea typeface="微软雅黑" panose="020B0503020204020204" charset="-122"/>
                <a:sym typeface="+mn-ea"/>
              </a:rPr>
              <a:t>厨房油烟腐蚀较重，燃气管道应定期刷黄油，避免出现严重锈蚀，造成安全</a:t>
            </a:r>
            <a:r>
              <a:rPr lang="zh-CN" altLang="en-US" sz="1600" b="1" noProof="0" dirty="0" smtClean="0">
                <a:ln>
                  <a:noFill/>
                </a:ln>
                <a:solidFill>
                  <a:schemeClr val="bg1"/>
                </a:solidFill>
                <a:effectLst/>
                <a:uLnTx/>
                <a:uFillTx/>
                <a:latin typeface="微软雅黑" panose="020B0503020204020204" charset="-122"/>
                <a:ea typeface="微软雅黑" panose="020B0503020204020204" charset="-122"/>
                <a:sym typeface="+mn-ea"/>
              </a:rPr>
              <a:t>隐患</a:t>
            </a:r>
            <a:endParaRPr kumimoji="1" lang="zh-CN" altLang="en-US" sz="1600" b="1" kern="10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82" name="矩形 81"/>
          <p:cNvSpPr/>
          <p:nvPr/>
        </p:nvSpPr>
        <p:spPr>
          <a:xfrm>
            <a:off x="1066165" y="5207635"/>
            <a:ext cx="5677535" cy="375920"/>
          </a:xfrm>
          <a:prstGeom prst="rect">
            <a:avLst/>
          </a:prstGeom>
        </p:spPr>
        <p:txBody>
          <a:bodyPr wrap="square">
            <a:spAutoFit/>
          </a:bodyPr>
          <a:lstStyle/>
          <a:p>
            <a:pPr algn="l" fontAlgn="auto">
              <a:lnSpc>
                <a:spcPts val="2220"/>
              </a:lnSpc>
            </a:pPr>
            <a:r>
              <a:rPr lang="zh-CN" altLang="en-US" sz="1600" b="1" dirty="0">
                <a:solidFill>
                  <a:schemeClr val="bg1"/>
                </a:solidFill>
                <a:latin typeface="微软雅黑" panose="020B0503020204020204" charset="-122"/>
                <a:ea typeface="微软雅黑" panose="020B0503020204020204" charset="-122"/>
                <a:sym typeface="+mn-ea"/>
              </a:rPr>
              <a:t>球阀手柄处螺丝易松动漏气，应注意拧紧螺丝</a:t>
            </a:r>
            <a:endParaRPr kumimoji="1" lang="zh-CN" altLang="en-US" sz="1600" b="1" kern="100" dirty="0">
              <a:solidFill>
                <a:schemeClr val="bg1"/>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6022025" y="1355170"/>
            <a:ext cx="1184866" cy="1184866"/>
          </a:xfrm>
          <a:prstGeom prst="rtTriangle">
            <a:avLst/>
          </a:prstGeom>
          <a:solidFill>
            <a:schemeClr val="tx1">
              <a:lumMod val="65000"/>
              <a:lumOff val="35000"/>
            </a:schemeClr>
          </a:solidFill>
          <a:ln w="25400" cap="flat" cmpd="sng" algn="ctr">
            <a:noFill/>
            <a:prstDash val="solid"/>
          </a:ln>
          <a:effectLst/>
        </p:spPr>
        <p:txBody>
          <a:bodyPr rtlCol="0" anchor="ctr"/>
          <a:lstStyle/>
          <a:p>
            <a:pPr algn="ctr"/>
            <a:endParaRPr lang="zh-CN" altLang="en-US" sz="2160"/>
          </a:p>
        </p:txBody>
      </p:sp>
      <p:sp>
        <p:nvSpPr>
          <p:cNvPr id="9" name="直角三角形 8"/>
          <p:cNvSpPr/>
          <p:nvPr/>
        </p:nvSpPr>
        <p:spPr>
          <a:xfrm flipH="1">
            <a:off x="4861123" y="2540035"/>
            <a:ext cx="1184866" cy="1184866"/>
          </a:xfrm>
          <a:prstGeom prst="rtTriangle">
            <a:avLst/>
          </a:prstGeom>
          <a:solidFill>
            <a:srgbClr val="FFC000"/>
          </a:solidFill>
          <a:ln w="25400" cap="flat" cmpd="sng" algn="ctr">
            <a:noFill/>
            <a:prstDash val="solid"/>
          </a:ln>
          <a:effectLst/>
        </p:spPr>
        <p:txBody>
          <a:bodyPr rtlCol="0" anchor="ctr"/>
          <a:lstStyle/>
          <a:p>
            <a:pPr algn="ctr"/>
            <a:endParaRPr lang="zh-CN" altLang="en-US" sz="2160"/>
          </a:p>
        </p:txBody>
      </p:sp>
      <p:sp>
        <p:nvSpPr>
          <p:cNvPr id="10" name="直角三角形 9"/>
          <p:cNvSpPr/>
          <p:nvPr/>
        </p:nvSpPr>
        <p:spPr>
          <a:xfrm>
            <a:off x="6022025" y="3733166"/>
            <a:ext cx="1184866" cy="1184866"/>
          </a:xfrm>
          <a:prstGeom prst="rtTriangle">
            <a:avLst/>
          </a:prstGeom>
          <a:solidFill>
            <a:schemeClr val="tx1">
              <a:lumMod val="50000"/>
              <a:lumOff val="50000"/>
            </a:schemeClr>
          </a:solidFill>
          <a:ln w="25400" cap="flat" cmpd="sng" algn="ctr">
            <a:noFill/>
            <a:prstDash val="solid"/>
          </a:ln>
          <a:effectLst/>
        </p:spPr>
        <p:txBody>
          <a:bodyPr rtlCol="0" anchor="ctr"/>
          <a:lstStyle/>
          <a:p>
            <a:pPr algn="ctr"/>
            <a:endParaRPr lang="zh-CN" altLang="en-US" sz="2160"/>
          </a:p>
        </p:txBody>
      </p:sp>
      <p:sp>
        <p:nvSpPr>
          <p:cNvPr id="11" name="直角三角形 10"/>
          <p:cNvSpPr/>
          <p:nvPr/>
        </p:nvSpPr>
        <p:spPr>
          <a:xfrm flipH="1">
            <a:off x="4861123" y="4918032"/>
            <a:ext cx="1184866" cy="1184866"/>
          </a:xfrm>
          <a:prstGeom prst="rtTriangle">
            <a:avLst/>
          </a:prstGeom>
          <a:solidFill>
            <a:schemeClr val="tx1">
              <a:lumMod val="75000"/>
              <a:lumOff val="25000"/>
            </a:schemeClr>
          </a:solidFill>
          <a:ln w="25400" cap="flat" cmpd="sng" algn="ctr">
            <a:noFill/>
            <a:prstDash val="solid"/>
          </a:ln>
          <a:effectLst/>
        </p:spPr>
        <p:txBody>
          <a:bodyPr rtlCol="0" anchor="ctr"/>
          <a:lstStyle/>
          <a:p>
            <a:pPr algn="ctr"/>
            <a:endParaRPr lang="zh-CN" altLang="en-US" sz="2160"/>
          </a:p>
        </p:txBody>
      </p:sp>
      <p:sp>
        <p:nvSpPr>
          <p:cNvPr id="12" name="矩形 11"/>
          <p:cNvSpPr/>
          <p:nvPr/>
        </p:nvSpPr>
        <p:spPr>
          <a:xfrm>
            <a:off x="6102885" y="1947602"/>
            <a:ext cx="520700" cy="423545"/>
          </a:xfrm>
          <a:prstGeom prst="rect">
            <a:avLst/>
          </a:prstGeom>
        </p:spPr>
        <p:txBody>
          <a:bodyPr wrap="none">
            <a:spAutoFit/>
          </a:bodyPr>
          <a:lstStyle/>
          <a:p>
            <a:pPr algn="ctr" fontAlgn="auto">
              <a:spcBef>
                <a:spcPts val="0"/>
              </a:spcBef>
              <a:spcAft>
                <a:spcPts val="0"/>
              </a:spcAft>
              <a:defRPr/>
            </a:pPr>
            <a:r>
              <a:rPr lang="en-US" altLang="zh-CN" sz="2160" b="1" dirty="0">
                <a:solidFill>
                  <a:sysClr val="window" lastClr="FFFFFF"/>
                </a:solidFill>
                <a:latin typeface="微软雅黑" panose="020B0503020204020204" charset="-122"/>
                <a:ea typeface="微软雅黑" panose="020B0503020204020204" charset="-122"/>
              </a:rPr>
              <a:t>01</a:t>
            </a:r>
            <a:endParaRPr lang="en-US" altLang="zh-CN" sz="2160" b="1" dirty="0">
              <a:solidFill>
                <a:sysClr val="window" lastClr="FFFFFF"/>
              </a:solidFill>
              <a:latin typeface="微软雅黑" panose="020B0503020204020204" charset="-122"/>
              <a:ea typeface="微软雅黑" panose="020B0503020204020204" charset="-122"/>
            </a:endParaRPr>
          </a:p>
        </p:txBody>
      </p:sp>
      <p:sp>
        <p:nvSpPr>
          <p:cNvPr id="13" name="矩形 12"/>
          <p:cNvSpPr/>
          <p:nvPr/>
        </p:nvSpPr>
        <p:spPr>
          <a:xfrm>
            <a:off x="5464980" y="3129022"/>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charset="-122"/>
                <a:ea typeface="微软雅黑" panose="020B0503020204020204" charset="-122"/>
              </a:rPr>
              <a:t>02</a:t>
            </a:r>
            <a:endParaRPr lang="en-US" altLang="zh-CN" sz="2160" b="1" dirty="0" smtClean="0">
              <a:solidFill>
                <a:sysClr val="window" lastClr="FFFFFF"/>
              </a:solidFill>
              <a:latin typeface="微软雅黑" panose="020B0503020204020204" charset="-122"/>
              <a:ea typeface="微软雅黑" panose="020B0503020204020204" charset="-122"/>
            </a:endParaRPr>
          </a:p>
        </p:txBody>
      </p:sp>
      <p:sp>
        <p:nvSpPr>
          <p:cNvPr id="14" name="矩形 13"/>
          <p:cNvSpPr/>
          <p:nvPr/>
        </p:nvSpPr>
        <p:spPr>
          <a:xfrm>
            <a:off x="6102885" y="4325599"/>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charset="-122"/>
                <a:ea typeface="微软雅黑" panose="020B0503020204020204" charset="-122"/>
              </a:rPr>
              <a:t>03</a:t>
            </a:r>
            <a:endParaRPr lang="en-US" altLang="zh-CN" sz="2160" b="1" dirty="0" smtClean="0">
              <a:solidFill>
                <a:sysClr val="window" lastClr="FFFFFF"/>
              </a:solidFill>
              <a:latin typeface="微软雅黑" panose="020B0503020204020204" charset="-122"/>
              <a:ea typeface="微软雅黑" panose="020B0503020204020204" charset="-122"/>
            </a:endParaRPr>
          </a:p>
        </p:txBody>
      </p:sp>
      <p:sp>
        <p:nvSpPr>
          <p:cNvPr id="15" name="矩形 14"/>
          <p:cNvSpPr/>
          <p:nvPr/>
        </p:nvSpPr>
        <p:spPr>
          <a:xfrm>
            <a:off x="5510452" y="5529668"/>
            <a:ext cx="520700" cy="423545"/>
          </a:xfrm>
          <a:prstGeom prst="rect">
            <a:avLst/>
          </a:prstGeom>
        </p:spPr>
        <p:txBody>
          <a:bodyPr wrap="none">
            <a:spAutoFit/>
          </a:bodyPr>
          <a:lstStyle/>
          <a:p>
            <a:pPr algn="ctr" fontAlgn="auto">
              <a:spcBef>
                <a:spcPts val="0"/>
              </a:spcBef>
              <a:spcAft>
                <a:spcPts val="0"/>
              </a:spcAft>
              <a:defRPr/>
            </a:pPr>
            <a:r>
              <a:rPr lang="en-US" altLang="zh-CN" sz="2160" b="1" dirty="0" smtClean="0">
                <a:solidFill>
                  <a:sysClr val="window" lastClr="FFFFFF"/>
                </a:solidFill>
                <a:latin typeface="微软雅黑" panose="020B0503020204020204" charset="-122"/>
                <a:ea typeface="微软雅黑" panose="020B0503020204020204" charset="-122"/>
              </a:rPr>
              <a:t>04</a:t>
            </a:r>
            <a:endParaRPr lang="en-US" altLang="zh-CN" sz="2160" b="1" dirty="0" smtClean="0">
              <a:solidFill>
                <a:sysClr val="window" lastClr="FFFFFF"/>
              </a:solidFill>
              <a:latin typeface="微软雅黑" panose="020B0503020204020204" charset="-122"/>
              <a:ea typeface="微软雅黑" panose="020B0503020204020204" charset="-122"/>
            </a:endParaRPr>
          </a:p>
        </p:txBody>
      </p:sp>
      <p:sp>
        <p:nvSpPr>
          <p:cNvPr id="16" name="TextBox 15"/>
          <p:cNvSpPr txBox="1"/>
          <p:nvPr/>
        </p:nvSpPr>
        <p:spPr bwMode="auto">
          <a:xfrm>
            <a:off x="1016000" y="1744345"/>
            <a:ext cx="4494530" cy="922020"/>
          </a:xfrm>
          <a:prstGeom prst="rect">
            <a:avLst/>
          </a:prstGeom>
          <a:noFill/>
        </p:spPr>
        <p:txBody>
          <a:bodyPr wrap="square">
            <a:spAutoFit/>
          </a:bodyPr>
          <a:lstStyle/>
          <a:p>
            <a:pPr>
              <a:lnSpc>
                <a:spcPct val="150000"/>
              </a:lnSpc>
            </a:pPr>
            <a:r>
              <a:rPr lang="zh-CN" altLang="en-US" b="1" dirty="0">
                <a:solidFill>
                  <a:srgbClr val="FFC001"/>
                </a:solidFill>
                <a:latin typeface="微软雅黑" panose="020B0503020204020204" charset="-122"/>
                <a:ea typeface="微软雅黑" panose="020B0503020204020204" charset="-122"/>
                <a:sym typeface="+mn-ea"/>
              </a:rPr>
              <a:t>闻。</a:t>
            </a: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天然气都是经过了加臭的，如果泄漏量稍微大点，都可以通过鼻子闻到臭味</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7" name="TextBox 16"/>
          <p:cNvSpPr txBox="1"/>
          <p:nvPr/>
        </p:nvSpPr>
        <p:spPr bwMode="auto">
          <a:xfrm>
            <a:off x="6614160" y="2842895"/>
            <a:ext cx="4723130" cy="922020"/>
          </a:xfrm>
          <a:prstGeom prst="rect">
            <a:avLst/>
          </a:prstGeom>
          <a:noFill/>
        </p:spPr>
        <p:txBody>
          <a:bodyPr wrap="square">
            <a:spAutoFit/>
          </a:bodyPr>
          <a:lstStyle/>
          <a:p>
            <a:pPr>
              <a:lnSpc>
                <a:spcPct val="150000"/>
              </a:lnSpc>
            </a:pPr>
            <a:r>
              <a:rPr lang="zh-CN" altLang="en-US" b="1" dirty="0">
                <a:solidFill>
                  <a:srgbClr val="FFC001"/>
                </a:solidFill>
                <a:latin typeface="微软雅黑" panose="020B0503020204020204" charset="-122"/>
                <a:ea typeface="微软雅黑" panose="020B0503020204020204" charset="-122"/>
                <a:sym typeface="+mn-ea"/>
              </a:rPr>
              <a:t>听。</a:t>
            </a: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如果漏气严重，在较远处就可以听到嗤嗤的泄漏声</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8" name="TextBox 17"/>
          <p:cNvSpPr txBox="1"/>
          <p:nvPr/>
        </p:nvSpPr>
        <p:spPr bwMode="auto">
          <a:xfrm>
            <a:off x="633730" y="4034790"/>
            <a:ext cx="4850130" cy="922020"/>
          </a:xfrm>
          <a:prstGeom prst="rect">
            <a:avLst/>
          </a:prstGeom>
          <a:noFill/>
        </p:spPr>
        <p:txBody>
          <a:bodyPr wrap="square">
            <a:spAutoFit/>
          </a:bodyPr>
          <a:lstStyle/>
          <a:p>
            <a:pPr fontAlgn="auto">
              <a:lnSpc>
                <a:spcPct val="150000"/>
              </a:lnSpc>
            </a:pPr>
            <a:r>
              <a:rPr lang="zh-CN" altLang="en-US" b="1" dirty="0">
                <a:solidFill>
                  <a:srgbClr val="FFC001"/>
                </a:solidFill>
                <a:latin typeface="微软雅黑" panose="020B0503020204020204" charset="-122"/>
                <a:ea typeface="微软雅黑" panose="020B0503020204020204" charset="-122"/>
                <a:sym typeface="+mn-ea"/>
              </a:rPr>
              <a:t>看。</a:t>
            </a: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燃气设备关闭后，流量计如果走字，说明有漏气的地方</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 name="TextBox 18"/>
          <p:cNvSpPr txBox="1"/>
          <p:nvPr/>
        </p:nvSpPr>
        <p:spPr bwMode="auto">
          <a:xfrm>
            <a:off x="6578600" y="5197475"/>
            <a:ext cx="4977130" cy="922020"/>
          </a:xfrm>
          <a:prstGeom prst="rect">
            <a:avLst/>
          </a:prstGeom>
          <a:noFill/>
        </p:spPr>
        <p:txBody>
          <a:bodyPr wrap="square">
            <a:spAutoFit/>
          </a:bodyPr>
          <a:lstStyle/>
          <a:p>
            <a:pPr fontAlgn="auto">
              <a:lnSpc>
                <a:spcPct val="150000"/>
              </a:lnSpc>
            </a:pPr>
            <a:r>
              <a:rPr lang="zh-CN" altLang="en-US" b="1" dirty="0">
                <a:solidFill>
                  <a:srgbClr val="FFC001"/>
                </a:solidFill>
                <a:latin typeface="微软雅黑" panose="020B0503020204020204" charset="-122"/>
                <a:ea typeface="微软雅黑" panose="020B0503020204020204" charset="-122"/>
                <a:sym typeface="+mn-ea"/>
              </a:rPr>
              <a:t>检。</a:t>
            </a: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用肥皂水涂刷在管道连接处检漏，如果发现有气泡出现，说明有泄漏点 </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7858" y="327596"/>
            <a:ext cx="1265776" cy="429827"/>
          </a:xfrm>
          <a:prstGeom prst="rect">
            <a:avLst/>
          </a:prstGeom>
          <a:solidFill>
            <a:srgbClr val="0164D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矩形 4"/>
          <p:cNvSpPr>
            <a:spLocks noChangeArrowheads="1"/>
          </p:cNvSpPr>
          <p:nvPr/>
        </p:nvSpPr>
        <p:spPr bwMode="auto">
          <a:xfrm>
            <a:off x="1364745" y="327596"/>
            <a:ext cx="72692" cy="429827"/>
          </a:xfrm>
          <a:prstGeom prst="rect">
            <a:avLst/>
          </a:prstGeom>
          <a:solidFill>
            <a:srgbClr val="E0372C"/>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矩形 5"/>
          <p:cNvSpPr>
            <a:spLocks noChangeArrowheads="1"/>
          </p:cNvSpPr>
          <p:nvPr/>
        </p:nvSpPr>
        <p:spPr bwMode="auto">
          <a:xfrm>
            <a:off x="1502227" y="529867"/>
            <a:ext cx="63210" cy="224396"/>
          </a:xfrm>
          <a:prstGeom prst="rect">
            <a:avLst/>
          </a:prstGeom>
          <a:solidFill>
            <a:srgbClr val="FFC0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7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1726637" y="282094"/>
            <a:ext cx="231648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电气防火防爆</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521970" y="1255395"/>
            <a:ext cx="3254629" cy="5203190"/>
            <a:chOff x="2941330" y="6248400"/>
            <a:chExt cx="5109578" cy="8232471"/>
          </a:xfrm>
        </p:grpSpPr>
        <p:sp>
          <p:nvSpPr>
            <p:cNvPr id="9" name="矩形 8"/>
            <p:cNvSpPr/>
            <p:nvPr/>
          </p:nvSpPr>
          <p:spPr>
            <a:xfrm>
              <a:off x="2941330" y="6674391"/>
              <a:ext cx="5086250" cy="7806480"/>
            </a:xfrm>
            <a:prstGeom prst="rect">
              <a:avLst/>
            </a:prstGeom>
            <a:solidFill>
              <a:sysClr val="window" lastClr="FFFFFF"/>
            </a:solidFill>
            <a:ln>
              <a:solidFill>
                <a:schemeClr val="tx1">
                  <a:lumMod val="75000"/>
                  <a:lumOff val="25000"/>
                </a:schemeClr>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fontAlgn="auto">
                <a:lnSpc>
                  <a:spcPct val="150000"/>
                </a:lnSpc>
              </a:pPr>
              <a:endParaRPr lang="zh-CN" altLang="en-US" sz="895">
                <a:solidFill>
                  <a:prstClr val="white"/>
                </a:solidFill>
                <a:latin typeface="微软雅黑" panose="020B0503020204020204" charset="-122"/>
                <a:ea typeface="微软雅黑" panose="020B0503020204020204" charset="-122"/>
              </a:endParaRPr>
            </a:p>
          </p:txBody>
        </p:sp>
        <p:sp>
          <p:nvSpPr>
            <p:cNvPr id="8" name="矩形: 圆角 6"/>
            <p:cNvSpPr/>
            <p:nvPr/>
          </p:nvSpPr>
          <p:spPr>
            <a:xfrm>
              <a:off x="2964259" y="6248400"/>
              <a:ext cx="5086649" cy="1009650"/>
            </a:xfrm>
            <a:prstGeom prst="roundRect">
              <a:avLst/>
            </a:prstGeom>
            <a:solidFill>
              <a:srgbClr val="FFC001"/>
            </a:solidFill>
            <a:ln>
              <a:solidFill>
                <a:srgbClr val="FFC001"/>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r>
                <a:rPr lang="zh-CN" altLang="zh-CN" b="1" dirty="0">
                  <a:solidFill>
                    <a:schemeClr val="bg1"/>
                  </a:solidFill>
                  <a:latin typeface="微软雅黑" panose="020B0503020204020204" charset="-122"/>
                  <a:ea typeface="微软雅黑" panose="020B0503020204020204" charset="-122"/>
                  <a:sym typeface="+mn-ea"/>
                </a:rPr>
                <a:t>燃气泄漏处置</a:t>
              </a:r>
              <a:endParaRPr lang="zh-CN" altLang="zh-CN" b="1" dirty="0">
                <a:solidFill>
                  <a:schemeClr val="bg1"/>
                </a:solidFill>
                <a:latin typeface="微软雅黑" panose="020B0503020204020204" charset="-122"/>
                <a:ea typeface="微软雅黑" panose="020B0503020204020204" charset="-122"/>
                <a:sym typeface="+mn-ea"/>
              </a:endParaRPr>
            </a:p>
          </p:txBody>
        </p:sp>
        <p:sp>
          <p:nvSpPr>
            <p:cNvPr id="13" name="矩形 12"/>
            <p:cNvSpPr/>
            <p:nvPr/>
          </p:nvSpPr>
          <p:spPr>
            <a:xfrm>
              <a:off x="3155666" y="8051828"/>
              <a:ext cx="4730352" cy="4819522"/>
            </a:xfrm>
            <a:prstGeom prst="rect">
              <a:avLst/>
            </a:prstGeom>
          </p:spPr>
          <p:txBody>
            <a:bodyPr wrap="square">
              <a:spAutoFit/>
            </a:bodyPr>
            <a:lstStyle/>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sym typeface="+mn-ea"/>
                </a:rPr>
                <a:t>立即关闭燃气表表前阀门或上游气源阀门，熄灭所有火种。</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sym typeface="+mn-ea"/>
                </a:rPr>
                <a:t>迅速打开门窗，保持室内通风，让天然气自然散发到室外。</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sym typeface="+mn-ea"/>
                </a:rPr>
                <a:t>尽快疏散室内人员到室外安全区域</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a:p>
              <a:pPr marL="68580" indent="0" algn="just"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sym typeface="+mn-ea"/>
                </a:rPr>
                <a:t>及时到室外安全区域拨打燃气公司报修电</a:t>
              </a:r>
              <a:endParaRPr sz="16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0" name="组合 9"/>
          <p:cNvGrpSpPr/>
          <p:nvPr/>
        </p:nvGrpSpPr>
        <p:grpSpPr>
          <a:xfrm>
            <a:off x="4828878" y="1255395"/>
            <a:ext cx="3241293" cy="5203190"/>
            <a:chOff x="9643505" y="6248400"/>
            <a:chExt cx="5088643" cy="8232471"/>
          </a:xfrm>
        </p:grpSpPr>
        <p:sp>
          <p:nvSpPr>
            <p:cNvPr id="22" name="矩形 21"/>
            <p:cNvSpPr/>
            <p:nvPr/>
          </p:nvSpPr>
          <p:spPr>
            <a:xfrm>
              <a:off x="9645499" y="6674391"/>
              <a:ext cx="5086251" cy="7806480"/>
            </a:xfrm>
            <a:prstGeom prst="rect">
              <a:avLst/>
            </a:prstGeom>
            <a:solidFill>
              <a:sysClr val="window" lastClr="FFFFFF"/>
            </a:solidFill>
            <a:ln>
              <a:solidFill>
                <a:schemeClr val="tx1">
                  <a:lumMod val="75000"/>
                  <a:lumOff val="25000"/>
                </a:schemeClr>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endParaRPr lang="zh-CN" altLang="en-US" sz="895">
                <a:solidFill>
                  <a:prstClr val="white"/>
                </a:solidFill>
                <a:latin typeface="微软雅黑" panose="020B0503020204020204" charset="-122"/>
                <a:ea typeface="微软雅黑" panose="020B0503020204020204" charset="-122"/>
              </a:endParaRPr>
            </a:p>
          </p:txBody>
        </p:sp>
        <p:sp>
          <p:nvSpPr>
            <p:cNvPr id="19" name="矩形: 圆角 18"/>
            <p:cNvSpPr/>
            <p:nvPr/>
          </p:nvSpPr>
          <p:spPr>
            <a:xfrm>
              <a:off x="9645499" y="6248400"/>
              <a:ext cx="5086649" cy="1009650"/>
            </a:xfrm>
            <a:prstGeom prst="roundRect">
              <a:avLst/>
            </a:prstGeom>
            <a:solidFill>
              <a:srgbClr val="FFC001"/>
            </a:solidFill>
            <a:ln>
              <a:solidFill>
                <a:srgbClr val="FFC001"/>
              </a:solidFill>
            </a:ln>
          </p:spPr>
          <p:style>
            <a:lnRef idx="2">
              <a:srgbClr val="2980B9">
                <a:shade val="50000"/>
              </a:srgbClr>
            </a:lnRef>
            <a:fillRef idx="1">
              <a:srgbClr val="2980B9"/>
            </a:fillRef>
            <a:effectRef idx="0">
              <a:srgbClr val="2980B9"/>
            </a:effectRef>
            <a:fontRef idx="minor">
              <a:sysClr val="window" lastClr="FFFFFF"/>
            </a:fontRef>
          </p:style>
          <p:txBody>
            <a:bodyPr rtlCol="0" anchor="ctr"/>
            <a:lstStyle/>
            <a:p>
              <a:pPr algn="ctr" defTabSz="228600"/>
              <a:r>
                <a:rPr lang="zh-CN" altLang="en-US" b="1" dirty="0">
                  <a:solidFill>
                    <a:prstClr val="white"/>
                  </a:solidFill>
                  <a:latin typeface="微软雅黑" panose="020B0503020204020204" charset="-122"/>
                  <a:ea typeface="微软雅黑" panose="020B0503020204020204" charset="-122"/>
                  <a:sym typeface="+mn-ea"/>
                </a:rPr>
                <a:t>燃气泄露着火处置</a:t>
              </a:r>
              <a:endParaRPr lang="zh-CN" altLang="en-US" b="1" dirty="0">
                <a:solidFill>
                  <a:prstClr val="white"/>
                </a:solidFill>
                <a:latin typeface="微软雅黑" panose="020B0503020204020204" charset="-122"/>
                <a:ea typeface="微软雅黑" panose="020B0503020204020204" charset="-122"/>
                <a:sym typeface="+mn-ea"/>
              </a:endParaRPr>
            </a:p>
          </p:txBody>
        </p:sp>
        <p:sp>
          <p:nvSpPr>
            <p:cNvPr id="23" name="矩形 22"/>
            <p:cNvSpPr/>
            <p:nvPr/>
          </p:nvSpPr>
          <p:spPr>
            <a:xfrm>
              <a:off x="9643505" y="7604443"/>
              <a:ext cx="5088245" cy="6572715"/>
            </a:xfrm>
            <a:prstGeom prst="rect">
              <a:avLst/>
            </a:prstGeom>
          </p:spPr>
          <p:txBody>
            <a:bodyPr wrap="square">
              <a:spAutoFit/>
            </a:bodyPr>
            <a:lstStyle/>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rPr>
                <a:t>切断气源：切记“断气即断火”</a:t>
              </a:r>
              <a:r>
                <a:rPr lang="zh-CN" sz="1600" b="1" dirty="0">
                  <a:solidFill>
                    <a:schemeClr val="tx1">
                      <a:lumMod val="75000"/>
                      <a:lumOff val="25000"/>
                    </a:schemeClr>
                  </a:solidFill>
                  <a:latin typeface="微软雅黑" panose="020B0503020204020204" charset="-122"/>
                  <a:ea typeface="微软雅黑" panose="020B0503020204020204" charset="-122"/>
                </a:rPr>
                <a:t>若</a:t>
              </a:r>
              <a:r>
                <a:rPr sz="1600" b="1" dirty="0">
                  <a:solidFill>
                    <a:schemeClr val="tx1">
                      <a:lumMod val="75000"/>
                      <a:lumOff val="25000"/>
                    </a:schemeClr>
                  </a:solidFill>
                  <a:latin typeface="微软雅黑" panose="020B0503020204020204" charset="-122"/>
                  <a:ea typeface="微软雅黑" panose="020B0503020204020204" charset="-122"/>
                </a:rPr>
                <a:t>火势较大，可用湿毛巾、湿衣物包手，尽量关闭阀门</a:t>
              </a:r>
              <a:endParaRPr sz="1600" b="1" dirty="0">
                <a:solidFill>
                  <a:schemeClr val="tx1">
                    <a:lumMod val="75000"/>
                    <a:lumOff val="25000"/>
                  </a:schemeClr>
                </a:solidFill>
                <a:latin typeface="微软雅黑" panose="020B0503020204020204" charset="-122"/>
                <a:ea typeface="微软雅黑" panose="020B0503020204020204" charset="-122"/>
              </a:endParaRP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rPr>
                <a:t>尽量灭火：用灭火器扑打火焰根部灭火</a:t>
              </a:r>
              <a:endParaRPr sz="1600" b="1" dirty="0">
                <a:solidFill>
                  <a:schemeClr val="tx1">
                    <a:lumMod val="75000"/>
                    <a:lumOff val="25000"/>
                  </a:schemeClr>
                </a:solidFill>
                <a:latin typeface="微软雅黑" panose="020B0503020204020204" charset="-122"/>
                <a:ea typeface="微软雅黑" panose="020B0503020204020204" charset="-122"/>
              </a:endParaRP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rPr>
                <a:t>疏散人员：迅速疏散附近人员，设置警戒区域，阻止人员靠近，并疏通消防通道和燃气抢险通道</a:t>
              </a:r>
              <a:endParaRPr sz="1600" b="1" dirty="0">
                <a:solidFill>
                  <a:schemeClr val="tx1">
                    <a:lumMod val="75000"/>
                    <a:lumOff val="25000"/>
                  </a:schemeClr>
                </a:solidFill>
                <a:latin typeface="微软雅黑" panose="020B0503020204020204" charset="-122"/>
                <a:ea typeface="微软雅黑" panose="020B0503020204020204" charset="-122"/>
              </a:endParaRPr>
            </a:p>
            <a:p>
              <a:pPr marL="68580" indent="0" algn="l" defTabSz="228600" fontAlgn="auto">
                <a:lnSpc>
                  <a:spcPct val="150000"/>
                </a:lnSpc>
                <a:buFont typeface="Wingdings" panose="05000000000000000000" charset="0"/>
                <a:buChar char=""/>
              </a:pPr>
              <a:r>
                <a:rPr sz="1600" b="1" dirty="0">
                  <a:solidFill>
                    <a:schemeClr val="tx1">
                      <a:lumMod val="75000"/>
                      <a:lumOff val="25000"/>
                    </a:schemeClr>
                  </a:solidFill>
                  <a:latin typeface="微软雅黑" panose="020B0503020204020204" charset="-122"/>
                  <a:ea typeface="微软雅黑" panose="020B0503020204020204" charset="-122"/>
                </a:rPr>
                <a:t>电话报警：在没有燃气泄漏的地方，</a:t>
              </a:r>
              <a:r>
                <a:rPr lang="zh-CN" sz="1600" b="1" dirty="0">
                  <a:solidFill>
                    <a:schemeClr val="tx1">
                      <a:lumMod val="75000"/>
                      <a:lumOff val="25000"/>
                    </a:schemeClr>
                  </a:solidFill>
                  <a:latin typeface="微软雅黑" panose="020B0503020204020204" charset="-122"/>
                  <a:ea typeface="微软雅黑" panose="020B0503020204020204" charset="-122"/>
                </a:rPr>
                <a:t>拨打</a:t>
              </a:r>
              <a:r>
                <a:rPr sz="1600" b="1" dirty="0">
                  <a:solidFill>
                    <a:schemeClr val="tx1">
                      <a:lumMod val="75000"/>
                      <a:lumOff val="25000"/>
                    </a:schemeClr>
                  </a:solidFill>
                  <a:latin typeface="微软雅黑" panose="020B0503020204020204" charset="-122"/>
                  <a:ea typeface="微软雅黑" panose="020B0503020204020204" charset="-122"/>
                </a:rPr>
                <a:t>95158报修。如火势无法控制，拨打火警“119”</a:t>
              </a:r>
              <a:endParaRPr sz="1600" b="1" dirty="0">
                <a:solidFill>
                  <a:schemeClr val="tx1">
                    <a:lumMod val="75000"/>
                    <a:lumOff val="25000"/>
                  </a:schemeClr>
                </a:solidFill>
                <a:latin typeface="微软雅黑" panose="020B0503020204020204" charset="-122"/>
                <a:ea typeface="微软雅黑" panose="020B0503020204020204" charset="-122"/>
              </a:endParaRPr>
            </a:p>
          </p:txBody>
        </p:sp>
      </p:grpSp>
      <p:pic>
        <p:nvPicPr>
          <p:cNvPr id="18" name="图片 17" descr="G:\zxl\PPT素材\素材\图片包\消防\240446-1610030K45255.jpg240446-1610030K45255"/>
          <p:cNvPicPr>
            <a:picLocks noChangeAspect="1"/>
          </p:cNvPicPr>
          <p:nvPr/>
        </p:nvPicPr>
        <p:blipFill>
          <a:blip r:embed="rId1">
            <a:clrChange>
              <a:clrFrom>
                <a:srgbClr val="FDFDFD">
                  <a:alpha val="100000"/>
                </a:srgbClr>
              </a:clrFrom>
              <a:clrTo>
                <a:srgbClr val="FDFDFD">
                  <a:alpha val="100000"/>
                  <a:alpha val="0"/>
                </a:srgbClr>
              </a:clrTo>
            </a:clrChange>
          </a:blip>
          <a:srcRect/>
          <a:stretch>
            <a:fillRect/>
          </a:stretch>
        </p:blipFill>
        <p:spPr>
          <a:xfrm>
            <a:off x="8296910" y="1278890"/>
            <a:ext cx="3886200" cy="558419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G:\zxl\培训课件\制作张新磊\天然气安全\新建文件夹\4.png4"/>
          <p:cNvPicPr/>
          <p:nvPr/>
        </p:nvPicPr>
        <p:blipFill>
          <a:blip r:embed="rId1"/>
          <a:srcRect/>
          <a:stretch>
            <a:fillRect/>
          </a:stretch>
        </p:blipFill>
        <p:spPr>
          <a:xfrm>
            <a:off x="4144010" y="1708785"/>
            <a:ext cx="3757930" cy="2324100"/>
          </a:xfrm>
          <a:prstGeom prst="rect">
            <a:avLst/>
          </a:prstGeom>
        </p:spPr>
      </p:pic>
      <p:pic>
        <p:nvPicPr>
          <p:cNvPr id="10" name="图片 9" descr="G:\zxl\培训课件\制作张新磊\天然气安全\新建文件夹\1.png1"/>
          <p:cNvPicPr/>
          <p:nvPr/>
        </p:nvPicPr>
        <p:blipFill>
          <a:blip r:embed="rId2"/>
          <a:srcRect/>
          <a:stretch>
            <a:fillRect/>
          </a:stretch>
        </p:blipFill>
        <p:spPr>
          <a:xfrm>
            <a:off x="-15875" y="1709103"/>
            <a:ext cx="3630295" cy="2322830"/>
          </a:xfrm>
          <a:prstGeom prst="rect">
            <a:avLst/>
          </a:prstGeom>
        </p:spPr>
      </p:pic>
      <p:pic>
        <p:nvPicPr>
          <p:cNvPr id="11" name="图片 10" descr="G:\zxl\培训课件\制作张新磊\天然气安全\新建文件夹\6.png6"/>
          <p:cNvPicPr/>
          <p:nvPr/>
        </p:nvPicPr>
        <p:blipFill>
          <a:blip r:embed="rId3"/>
          <a:srcRect/>
          <a:stretch>
            <a:fillRect/>
          </a:stretch>
        </p:blipFill>
        <p:spPr>
          <a:xfrm>
            <a:off x="8521065" y="1652588"/>
            <a:ext cx="3672840" cy="2435860"/>
          </a:xfrm>
          <a:prstGeom prst="rect">
            <a:avLst/>
          </a:prstGeom>
        </p:spPr>
      </p:pic>
      <p:sp>
        <p:nvSpPr>
          <p:cNvPr id="13" name="文本框 12"/>
          <p:cNvSpPr txBox="1"/>
          <p:nvPr/>
        </p:nvSpPr>
        <p:spPr>
          <a:xfrm>
            <a:off x="174625" y="4293870"/>
            <a:ext cx="3582670" cy="829945"/>
          </a:xfrm>
          <a:prstGeom prst="rect">
            <a:avLst/>
          </a:prstGeom>
          <a:noFill/>
        </p:spPr>
        <p:txBody>
          <a:bodyPr wrap="square" rtlCol="0">
            <a:spAutoFit/>
          </a:bodyPr>
          <a:lstStyle/>
          <a:p>
            <a:pPr algn="ctr" fontAlgn="auto">
              <a:lnSpc>
                <a:spcPct val="150000"/>
              </a:lnSpc>
            </a:pPr>
            <a:r>
              <a:rPr lang="zh-CN" altLang="en-US" sz="1600" b="1" dirty="0">
                <a:solidFill>
                  <a:schemeClr val="tx1">
                    <a:lumMod val="75000"/>
                    <a:lumOff val="25000"/>
                  </a:schemeClr>
                </a:solidFill>
                <a:effectLst/>
                <a:latin typeface="微软雅黑" panose="020B0503020204020204" charset="-122"/>
                <a:ea typeface="微软雅黑" panose="020B0503020204020204" charset="-122"/>
                <a:sym typeface="+mn-ea"/>
              </a:rPr>
              <a:t>老鼠咬坏管道，造成天然气泄漏，建议企采用燃气专用金属管</a:t>
            </a:r>
            <a:endParaRPr lang="zh-CN" altLang="en-US" sz="1600" b="1" dirty="0">
              <a:solidFill>
                <a:schemeClr val="tx1">
                  <a:lumMod val="75000"/>
                  <a:lumOff val="25000"/>
                </a:schemeClr>
              </a:solidFill>
              <a:effectLst/>
              <a:latin typeface="微软雅黑" panose="020B0503020204020204" charset="-122"/>
              <a:ea typeface="微软雅黑" panose="020B0503020204020204" charset="-122"/>
              <a:sym typeface="+mn-ea"/>
            </a:endParaRPr>
          </a:p>
        </p:txBody>
      </p:sp>
      <p:cxnSp>
        <p:nvCxnSpPr>
          <p:cNvPr id="16" name="直接连接符 15"/>
          <p:cNvCxnSpPr/>
          <p:nvPr/>
        </p:nvCxnSpPr>
        <p:spPr>
          <a:xfrm>
            <a:off x="1619250"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25" name="文本框 24"/>
          <p:cNvSpPr txBox="1"/>
          <p:nvPr/>
        </p:nvSpPr>
        <p:spPr>
          <a:xfrm>
            <a:off x="8435975" y="4433570"/>
            <a:ext cx="3757930" cy="368300"/>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不规范使用液化气罐</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26" name="直接连接符 25"/>
          <p:cNvCxnSpPr/>
          <p:nvPr/>
        </p:nvCxnSpPr>
        <p:spPr>
          <a:xfrm>
            <a:off x="9968372"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29" name="文本框 28"/>
          <p:cNvSpPr txBox="1"/>
          <p:nvPr/>
        </p:nvSpPr>
        <p:spPr>
          <a:xfrm>
            <a:off x="4302125" y="4293870"/>
            <a:ext cx="3588385" cy="829945"/>
          </a:xfrm>
          <a:prstGeom prst="rect">
            <a:avLst/>
          </a:prstGeom>
          <a:noFill/>
        </p:spPr>
        <p:txBody>
          <a:bodyPr wrap="square" rtlCol="0">
            <a:spAutoFit/>
          </a:bodyPr>
          <a:lstStyle/>
          <a:p>
            <a:pPr algn="ctr" fontAlgn="auto">
              <a:lnSpc>
                <a:spcPct val="150000"/>
              </a:lnSpc>
            </a:pPr>
            <a:r>
              <a:rPr lang="zh-CN" altLang="en-US" sz="1600" b="1" dirty="0" smtClean="0">
                <a:solidFill>
                  <a:schemeClr val="tx1">
                    <a:lumMod val="75000"/>
                    <a:lumOff val="25000"/>
                  </a:schemeClr>
                </a:solidFill>
                <a:latin typeface="微软雅黑" panose="020B0503020204020204" charset="-122"/>
                <a:ea typeface="微软雅黑" panose="020B0503020204020204" charset="-122"/>
                <a:sym typeface="+mn-ea"/>
              </a:rPr>
              <a:t>天然气管道长时间未进行维护保养，导致管道锈蚀，存在严重安全隐患</a:t>
            </a:r>
            <a:endParaRPr lang="zh-CN" altLang="en-US" sz="1600" b="1" dirty="0" smtClean="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30" name="直接连接符 29"/>
          <p:cNvCxnSpPr/>
          <p:nvPr/>
        </p:nvCxnSpPr>
        <p:spPr>
          <a:xfrm>
            <a:off x="5748726" y="5538788"/>
            <a:ext cx="693738" cy="0"/>
          </a:xfrm>
          <a:prstGeom prst="line">
            <a:avLst/>
          </a:prstGeom>
          <a:ln w="38100">
            <a:solidFill>
              <a:srgbClr val="FFC001"/>
            </a:solidFill>
          </a:ln>
        </p:spPr>
        <p:style>
          <a:lnRef idx="1">
            <a:srgbClr val="774F71"/>
          </a:lnRef>
          <a:fillRef idx="0">
            <a:srgbClr val="774F71"/>
          </a:fillRef>
          <a:effectRef idx="0">
            <a:srgbClr val="774F71"/>
          </a:effectRef>
          <a:fontRef idx="minor">
            <a:srgbClr val="FFFFFF"/>
          </a:fontRef>
        </p:style>
      </p:cxnSp>
      <p:sp>
        <p:nvSpPr>
          <p:cNvPr id="18" name="椭圆 17"/>
          <p:cNvSpPr/>
          <p:nvPr/>
        </p:nvSpPr>
        <p:spPr>
          <a:xfrm>
            <a:off x="997585" y="2432685"/>
            <a:ext cx="1936750" cy="876300"/>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58435" y="1838960"/>
            <a:ext cx="1528445" cy="104584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521065" y="2884805"/>
            <a:ext cx="1357630" cy="764540"/>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2299"/>
                            </p:stCondLst>
                            <p:childTnLst>
                              <p:par>
                                <p:cTn id="18" presetID="2" presetClass="entr" presetSubtype="4"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50" fill="hold"/>
                                        <p:tgtEl>
                                          <p:spTgt spid="16"/>
                                        </p:tgtEl>
                                        <p:attrNameLst>
                                          <p:attrName>ppt_x</p:attrName>
                                        </p:attrNameLst>
                                      </p:cBhvr>
                                      <p:tavLst>
                                        <p:tav tm="0">
                                          <p:val>
                                            <p:strVal val="#ppt_x"/>
                                          </p:val>
                                        </p:tav>
                                        <p:tav tm="100000">
                                          <p:val>
                                            <p:strVal val="#ppt_x"/>
                                          </p:val>
                                        </p:tav>
                                      </p:tavLst>
                                    </p:anim>
                                    <p:anim calcmode="lin" valueType="num">
                                      <p:cBhvr additive="base">
                                        <p:cTn id="21" dur="25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2799"/>
                            </p:stCondLst>
                            <p:childTnLst>
                              <p:par>
                                <p:cTn id="23" presetID="2" presetClass="entr" presetSubtype="4" decel="10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3299"/>
                            </p:stCondLst>
                            <p:childTnLst>
                              <p:par>
                                <p:cTn id="28" presetID="12" presetClass="entr" presetSubtype="4"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p:tgtEl>
                                          <p:spTgt spid="27"/>
                                        </p:tgtEl>
                                        <p:attrNameLst>
                                          <p:attrName>ppt_y</p:attrName>
                                        </p:attrNameLst>
                                      </p:cBhvr>
                                      <p:tavLst>
                                        <p:tav tm="0">
                                          <p:val>
                                            <p:strVal val="#ppt_y+#ppt_h*1.125000"/>
                                          </p:val>
                                        </p:tav>
                                        <p:tav tm="100000">
                                          <p:val>
                                            <p:strVal val="#ppt_y"/>
                                          </p:val>
                                        </p:tav>
                                      </p:tavLst>
                                    </p:anim>
                                    <p:animEffect transition="in" filter="wipe(up)">
                                      <p:cBhvr>
                                        <p:cTn id="31" dur="500"/>
                                        <p:tgtEl>
                                          <p:spTgt spid="27"/>
                                        </p:tgtEl>
                                      </p:cBhvr>
                                    </p:animEffect>
                                  </p:childTnLst>
                                </p:cTn>
                              </p:par>
                              <p:par>
                                <p:cTn id="32" presetID="10" presetClass="entr" presetSubtype="0" fill="hold" grpId="0" nodeType="withEffect">
                                  <p:stCondLst>
                                    <p:cond delay="0"/>
                                  </p:stCondLst>
                                  <p:iterate type="wd">
                                    <p:tmPct val="10000"/>
                                  </p:iterate>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5050"/>
                            </p:stCondLst>
                            <p:childTnLst>
                              <p:par>
                                <p:cTn id="36" presetID="2" presetClass="entr" presetSubtype="4" decel="10000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250" fill="hold"/>
                                        <p:tgtEl>
                                          <p:spTgt spid="30"/>
                                        </p:tgtEl>
                                        <p:attrNameLst>
                                          <p:attrName>ppt_x</p:attrName>
                                        </p:attrNameLst>
                                      </p:cBhvr>
                                      <p:tavLst>
                                        <p:tav tm="0">
                                          <p:val>
                                            <p:strVal val="#ppt_x"/>
                                          </p:val>
                                        </p:tav>
                                        <p:tav tm="100000">
                                          <p:val>
                                            <p:strVal val="#ppt_x"/>
                                          </p:val>
                                        </p:tav>
                                      </p:tavLst>
                                    </p:anim>
                                    <p:anim calcmode="lin" valueType="num">
                                      <p:cBhvr additive="base">
                                        <p:cTn id="39" dur="25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5550"/>
                            </p:stCondLst>
                            <p:childTnLst>
                              <p:par>
                                <p:cTn id="41" presetID="2" presetClass="entr" presetSubtype="4" decel="10000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par>
                          <p:cTn id="45" fill="hold">
                            <p:stCondLst>
                              <p:cond delay="6050"/>
                            </p:stCondLst>
                            <p:childTnLst>
                              <p:par>
                                <p:cTn id="46" presetID="12" presetClass="entr" presetSubtype="4"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par>
                                <p:cTn id="50" presetID="10" presetClass="entr" presetSubtype="0" fill="hold" grpId="0" nodeType="withEffect">
                                  <p:stCondLst>
                                    <p:cond delay="0"/>
                                  </p:stCondLst>
                                  <p:iterate type="wd">
                                    <p:tmPct val="10000"/>
                                  </p:iterate>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6699"/>
                            </p:stCondLst>
                            <p:childTnLst>
                              <p:par>
                                <p:cTn id="54" presetID="2" presetClass="entr" presetSubtype="4" decel="10000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250" fill="hold"/>
                                        <p:tgtEl>
                                          <p:spTgt spid="26"/>
                                        </p:tgtEl>
                                        <p:attrNameLst>
                                          <p:attrName>ppt_x</p:attrName>
                                        </p:attrNameLst>
                                      </p:cBhvr>
                                      <p:tavLst>
                                        <p:tav tm="0">
                                          <p:val>
                                            <p:strVal val="#ppt_x"/>
                                          </p:val>
                                        </p:tav>
                                        <p:tav tm="100000">
                                          <p:val>
                                            <p:strVal val="#ppt_x"/>
                                          </p:val>
                                        </p:tav>
                                      </p:tavLst>
                                    </p:anim>
                                    <p:anim calcmode="lin" valueType="num">
                                      <p:cBhvr additive="base">
                                        <p:cTn id="57"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9" grpId="0"/>
      <p:bldP spid="18" grpId="0" bldLvl="0" animBg="1"/>
      <p:bldP spid="27" grpId="0" bldLvl="0" animBg="1"/>
      <p:bldP spid="31"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G:\zxl\培训课件\制作张新磊\天然气安全\新建文件夹\8.png8"/>
          <p:cNvPicPr>
            <a:picLocks noChangeAspect="1"/>
          </p:cNvPicPr>
          <p:nvPr/>
        </p:nvPicPr>
        <p:blipFill>
          <a:blip r:embed="rId1"/>
          <a:srcRect/>
          <a:stretch>
            <a:fillRect/>
          </a:stretch>
        </p:blipFill>
        <p:spPr>
          <a:xfrm>
            <a:off x="8313666" y="2268953"/>
            <a:ext cx="3329305" cy="2660650"/>
          </a:xfrm>
          <a:prstGeom prst="rect">
            <a:avLst/>
          </a:prstGeom>
        </p:spPr>
      </p:pic>
      <p:sp>
        <p:nvSpPr>
          <p:cNvPr id="3" name="矩形 2"/>
          <p:cNvSpPr/>
          <p:nvPr/>
        </p:nvSpPr>
        <p:spPr>
          <a:xfrm>
            <a:off x="5769428" y="2352676"/>
            <a:ext cx="246743" cy="3676650"/>
          </a:xfrm>
          <a:prstGeom prst="rect">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8" name="矩形 7"/>
          <p:cNvSpPr/>
          <p:nvPr/>
        </p:nvSpPr>
        <p:spPr>
          <a:xfrm>
            <a:off x="6175829" y="2352676"/>
            <a:ext cx="246743" cy="3676650"/>
          </a:xfrm>
          <a:prstGeom prst="rect">
            <a:avLst/>
          </a:prstGeom>
          <a:solidFill>
            <a:schemeClr val="tx1">
              <a:lumMod val="65000"/>
              <a:lumOff val="3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9" name="矩形 8"/>
          <p:cNvSpPr/>
          <p:nvPr/>
        </p:nvSpPr>
        <p:spPr>
          <a:xfrm rot="5400000">
            <a:off x="5972628" y="2138889"/>
            <a:ext cx="246743" cy="3675600"/>
          </a:xfrm>
          <a:prstGeom prst="rect">
            <a:avLst/>
          </a:prstGeom>
          <a:solidFill>
            <a:schemeClr val="tx1">
              <a:lumMod val="65000"/>
              <a:lumOff val="35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10" name="矩形 9"/>
          <p:cNvSpPr/>
          <p:nvPr/>
        </p:nvSpPr>
        <p:spPr>
          <a:xfrm rot="5400000">
            <a:off x="5972628" y="2567515"/>
            <a:ext cx="246743" cy="3675600"/>
          </a:xfrm>
          <a:prstGeom prst="rect">
            <a:avLst/>
          </a:prstGeom>
          <a:solidFill>
            <a:srgbClr val="FFC001"/>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16" name="文本框 15"/>
          <p:cNvSpPr txBox="1"/>
          <p:nvPr/>
        </p:nvSpPr>
        <p:spPr>
          <a:xfrm>
            <a:off x="8203565" y="5046980"/>
            <a:ext cx="3549015" cy="506730"/>
          </a:xfrm>
          <a:prstGeom prst="rect">
            <a:avLst/>
          </a:prstGeom>
          <a:noFill/>
          <a:effectLst>
            <a:innerShdw blurRad="114300">
              <a:prstClr val="black"/>
            </a:innerShdw>
          </a:effectLst>
        </p:spPr>
        <p:txBody>
          <a:bodyPr wrap="square" rtlCol="0">
            <a:spAutoFit/>
          </a:bodyPr>
          <a:lstStyle/>
          <a:p>
            <a:pPr algn="ctr" fontAlgn="auto">
              <a:lnSpc>
                <a:spcPct val="150000"/>
              </a:lnSpc>
            </a:pPr>
            <a:r>
              <a:rPr lang="zh-CN" altLang="en-US" b="1" dirty="0">
                <a:solidFill>
                  <a:srgbClr val="FFC001"/>
                </a:solidFill>
                <a:latin typeface="微软雅黑" panose="020B0503020204020204" charset="-122"/>
                <a:ea typeface="微软雅黑" panose="020B0503020204020204" charset="-122"/>
                <a:cs typeface="+mn-ea"/>
                <a:sym typeface="+mn-ea"/>
              </a:rPr>
              <a:t>热水器无烟道</a:t>
            </a:r>
            <a:endParaRPr lang="zh-CN" altLang="en-US" b="1" dirty="0">
              <a:solidFill>
                <a:srgbClr val="FFC001"/>
              </a:solidFill>
              <a:latin typeface="微软雅黑" panose="020B0503020204020204" charset="-122"/>
              <a:ea typeface="微软雅黑" panose="020B0503020204020204" charset="-122"/>
              <a:cs typeface="+mn-ea"/>
              <a:sym typeface="+mn-ea"/>
            </a:endParaRPr>
          </a:p>
        </p:txBody>
      </p:sp>
      <p:sp>
        <p:nvSpPr>
          <p:cNvPr id="17" name="文本框 16"/>
          <p:cNvSpPr txBox="1"/>
          <p:nvPr/>
        </p:nvSpPr>
        <p:spPr>
          <a:xfrm>
            <a:off x="285750" y="5046980"/>
            <a:ext cx="3971925" cy="368300"/>
          </a:xfrm>
          <a:prstGeom prst="rect">
            <a:avLst/>
          </a:prstGeom>
          <a:noFill/>
          <a:effectLst>
            <a:innerShdw blurRad="114300">
              <a:prstClr val="black"/>
            </a:innerShdw>
          </a:effectLst>
        </p:spPr>
        <p:txBody>
          <a:bodyPr wrap="square" rtlCol="0">
            <a:spAutoFit/>
          </a:bodyPr>
          <a:lstStyle/>
          <a:p>
            <a:pPr algn="ctr"/>
            <a:r>
              <a:rPr lang="zh-CN" altLang="en-US" b="1" dirty="0">
                <a:solidFill>
                  <a:srgbClr val="FFC001"/>
                </a:solidFill>
                <a:latin typeface="微软雅黑" panose="020B0503020204020204" charset="-122"/>
                <a:ea typeface="微软雅黑" panose="020B0503020204020204" charset="-122"/>
                <a:cs typeface="+mn-ea"/>
                <a:sym typeface="+mn-ea"/>
              </a:rPr>
              <a:t>私自拆卸燃气管道设施</a:t>
            </a:r>
            <a:endParaRPr lang="zh-CN" altLang="en-US" b="1" dirty="0">
              <a:solidFill>
                <a:srgbClr val="FFC001"/>
              </a:solidFill>
              <a:latin typeface="微软雅黑" panose="020B0503020204020204" charset="-122"/>
              <a:ea typeface="微软雅黑" panose="020B0503020204020204" charset="-122"/>
              <a:cs typeface="+mn-ea"/>
              <a:sym typeface="+mn-ea"/>
            </a:endParaRPr>
          </a:p>
        </p:txBody>
      </p:sp>
      <p:pic>
        <p:nvPicPr>
          <p:cNvPr id="15" name="图片 14" descr="G:\zxl\培训课件\制作张新磊\天然气安全\新建文件夹\7.png7"/>
          <p:cNvPicPr>
            <a:picLocks noChangeAspect="1"/>
          </p:cNvPicPr>
          <p:nvPr/>
        </p:nvPicPr>
        <p:blipFill>
          <a:blip r:embed="rId2"/>
          <a:srcRect/>
          <a:stretch>
            <a:fillRect/>
          </a:stretch>
        </p:blipFill>
        <p:spPr>
          <a:xfrm>
            <a:off x="286997" y="1488588"/>
            <a:ext cx="3832860" cy="2874645"/>
          </a:xfrm>
          <a:prstGeom prst="rect">
            <a:avLst/>
          </a:prstGeom>
        </p:spPr>
      </p:pic>
      <p:sp>
        <p:nvSpPr>
          <p:cNvPr id="18" name="椭圆 17"/>
          <p:cNvSpPr/>
          <p:nvPr/>
        </p:nvSpPr>
        <p:spPr>
          <a:xfrm>
            <a:off x="1641475" y="2519045"/>
            <a:ext cx="1513840" cy="87693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220835" y="2455545"/>
            <a:ext cx="1513840" cy="940435"/>
          </a:xfrm>
          <a:prstGeom prst="ellipse">
            <a:avLst/>
          </a:prstGeom>
          <a:noFill/>
          <a:ln w="25400">
            <a:solidFill>
              <a:srgbClr val="E0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360"/>
                                          </p:val>
                                        </p:tav>
                                        <p:tav tm="100000">
                                          <p:val>
                                            <p:fltVal val="0"/>
                                          </p:val>
                                        </p:tav>
                                      </p:tavLst>
                                    </p:anim>
                                    <p:animEffect transition="in" filter="fade">
                                      <p:cBhvr>
                                        <p:cTn id="34" dur="500"/>
                                        <p:tgtEl>
                                          <p:spTgt spid="18"/>
                                        </p:tgtEl>
                                      </p:cBhvr>
                                    </p:animEffect>
                                  </p:childTnLst>
                                </p:cTn>
                              </p:par>
                            </p:childTnLst>
                          </p:cTn>
                        </p:par>
                        <p:par>
                          <p:cTn id="35" fill="hold">
                            <p:stCondLst>
                              <p:cond delay="2500"/>
                            </p:stCondLst>
                            <p:childTnLst>
                              <p:par>
                                <p:cTn id="36" presetID="1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ppt_x</p:attrName>
                                        </p:attrNameLst>
                                      </p:cBhvr>
                                      <p:tavLst>
                                        <p:tav tm="0">
                                          <p:val>
                                            <p:strVal val="#ppt_x+#ppt_w*1.125000"/>
                                          </p:val>
                                        </p:tav>
                                        <p:tav tm="100000">
                                          <p:val>
                                            <p:strVal val="#ppt_x"/>
                                          </p:val>
                                        </p:tav>
                                      </p:tavLst>
                                    </p:anim>
                                    <p:animEffect transition="in" filter="wipe(left)">
                                      <p:cBhvr>
                                        <p:cTn id="39" dur="500"/>
                                        <p:tgtEl>
                                          <p:spTgt spid="17"/>
                                        </p:tgtEl>
                                      </p:cBhvr>
                                    </p:animEffect>
                                  </p:childTnLst>
                                </p:cTn>
                              </p:par>
                            </p:childTnLst>
                          </p:cTn>
                        </p:par>
                        <p:par>
                          <p:cTn id="40" fill="hold">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childTnLst>
                          </p:cTn>
                        </p:par>
                        <p:par>
                          <p:cTn id="47" fill="hold">
                            <p:stCondLst>
                              <p:cond delay="3500"/>
                            </p:stCondLst>
                            <p:childTnLst>
                              <p:par>
                                <p:cTn id="48" presetID="1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righ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9" grpId="0" bldLvl="0" animBg="1"/>
      <p:bldP spid="10" grpId="0" bldLvl="0" animBg="1"/>
      <p:bldP spid="16" grpId="0" bldLvl="0" animBg="1"/>
      <p:bldP spid="17" grpId="0" bldLvl="0" animBg="1"/>
      <p:bldP spid="18" grpId="0" bldLvl="0" animBg="1"/>
      <p:bldP spid="19"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直接连接符 21"/>
          <p:cNvSpPr/>
          <p:nvPr/>
        </p:nvSpPr>
        <p:spPr>
          <a:xfrm>
            <a:off x="6038533" y="2452688"/>
            <a:ext cx="0" cy="3600026"/>
          </a:xfrm>
          <a:prstGeom prst="line">
            <a:avLst/>
          </a:prstGeom>
          <a:ln w="25400" cap="flat" cmpd="sng">
            <a:solidFill>
              <a:srgbClr val="FFC001"/>
            </a:solidFill>
            <a:prstDash val="solid"/>
            <a:bevel/>
            <a:headEnd type="none" w="med" len="med"/>
            <a:tailEnd type="none" w="med" len="med"/>
          </a:ln>
        </p:spPr>
      </p:sp>
      <p:sp>
        <p:nvSpPr>
          <p:cNvPr id="4105" name="文本框 24"/>
          <p:cNvSpPr/>
          <p:nvPr/>
        </p:nvSpPr>
        <p:spPr>
          <a:xfrm>
            <a:off x="6408738" y="2412365"/>
            <a:ext cx="5347970" cy="3784600"/>
          </a:xfrm>
          <a:prstGeom prst="rect">
            <a:avLst/>
          </a:prstGeom>
          <a:noFill/>
          <a:ln w="9525">
            <a:noFill/>
          </a:ln>
        </p:spPr>
        <p:txBody>
          <a:bodyPr wrap="square" anchor="t">
            <a:spAutoFit/>
          </a:bodyPr>
          <a:lstStyle/>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第三十三条  县级以上地方人民政府燃气管理部门应当会同城乡规划等有关部门按照国家有关标准和规定划定燃气设施保护范围，并向社会公布。</a:t>
            </a:r>
            <a:r>
              <a:rPr lang="zh-CN" altLang="en-US" sz="1600" b="1" dirty="0">
                <a:solidFill>
                  <a:srgbClr val="FFC001"/>
                </a:solidFill>
                <a:latin typeface="微软雅黑" panose="020B0503020204020204" charset="-122"/>
                <a:ea typeface="微软雅黑" panose="020B0503020204020204" charset="-122"/>
                <a:sym typeface="+mn-ea"/>
              </a:rPr>
              <a:t>在燃气设施保护范围内，禁止从事下列危及燃气设施安全的活动：</a:t>
            </a:r>
            <a:endParaRPr lang="zh-CN" altLang="en-US" sz="1600" b="1" dirty="0">
              <a:solidFill>
                <a:srgbClr val="FFC001"/>
              </a:solidFill>
              <a:latin typeface="微软雅黑" panose="020B0503020204020204" charset="-122"/>
              <a:ea typeface="微软雅黑" panose="020B050302020402020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（一）建设占压地下燃气管线的建筑物、构筑物或者其他设施；</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（二）进行爆破、取土等作业或者动用明火；</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（三）倾倒、排放腐蚀性物质；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（四）放置易燃易爆危险物品或者种植深根植物；</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a:p>
            <a:pPr marL="36195" indent="0" eaLnBrk="0" fontAlgn="auto" hangingPunct="0">
              <a:lnSpc>
                <a:spcPct val="150000"/>
              </a:lnSpc>
              <a:spcBef>
                <a:spcPts val="0"/>
              </a:spcBef>
              <a:buFont typeface="Wingdings" panose="05000000000000000000" pitchFamily="2" charset="2"/>
              <a:buNone/>
            </a:pP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 （五）其他危及燃气设施安全的活动。</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5" name="矩形 34"/>
          <p:cNvSpPr/>
          <p:nvPr/>
        </p:nvSpPr>
        <p:spPr>
          <a:xfrm>
            <a:off x="533401" y="1485265"/>
            <a:ext cx="10985500" cy="503238"/>
          </a:xfrm>
          <a:prstGeom prst="rect">
            <a:avLst/>
          </a:prstGeom>
          <a:solidFill>
            <a:schemeClr val="tx1">
              <a:lumMod val="65000"/>
              <a:lumOff val="35000"/>
            </a:scheme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fontAlgn="base"/>
            <a:endParaRPr lang="zh-CN" altLang="en-US" sz="1800" strike="noStrike" noProof="1">
              <a:solidFill>
                <a:srgbClr val="FF0000"/>
              </a:solidFill>
            </a:endParaRPr>
          </a:p>
        </p:txBody>
      </p:sp>
      <p:sp>
        <p:nvSpPr>
          <p:cNvPr id="36" name="TextBox 27"/>
          <p:cNvSpPr txBox="1"/>
          <p:nvPr/>
        </p:nvSpPr>
        <p:spPr>
          <a:xfrm>
            <a:off x="620396" y="1484948"/>
            <a:ext cx="10893425" cy="450850"/>
          </a:xfrm>
          <a:prstGeom prst="rect">
            <a:avLst/>
          </a:prstGeom>
          <a:noFill/>
          <a:ln w="9525">
            <a:noFill/>
          </a:ln>
        </p:spPr>
        <p:txBody>
          <a:bodyPr wrap="square" anchor="t">
            <a:spAutoFit/>
          </a:bodyPr>
          <a:lstStyle/>
          <a:p>
            <a:pPr algn="ctr">
              <a:lnSpc>
                <a:spcPct val="130000"/>
              </a:lnSpc>
            </a:pPr>
            <a:r>
              <a:rPr lang="zh-CN" altLang="zh-CN" b="1" dirty="0">
                <a:solidFill>
                  <a:schemeClr val="bg1"/>
                </a:solidFill>
                <a:latin typeface="微软雅黑" panose="020B0503020204020204" charset="-122"/>
                <a:ea typeface="微软雅黑" panose="020B0503020204020204" charset="-122"/>
                <a:sym typeface="+mn-ea"/>
              </a:rPr>
              <a:t>城镇燃气管理条例</a:t>
            </a:r>
            <a:r>
              <a:rPr lang="en-US" altLang="zh-CN" b="1" dirty="0">
                <a:solidFill>
                  <a:schemeClr val="bg1"/>
                </a:solidFill>
                <a:latin typeface="微软雅黑" panose="020B0503020204020204" charset="-122"/>
                <a:ea typeface="微软雅黑" panose="020B0503020204020204" charset="-122"/>
                <a:sym typeface="+mn-ea"/>
              </a:rPr>
              <a:t>-</a:t>
            </a:r>
            <a:r>
              <a:rPr lang="zh-CN" altLang="en-US" b="1" dirty="0">
                <a:solidFill>
                  <a:schemeClr val="bg1"/>
                </a:solidFill>
                <a:latin typeface="微软雅黑" panose="020B0503020204020204" charset="-122"/>
                <a:ea typeface="微软雅黑" panose="020B0503020204020204" charset="-122"/>
                <a:sym typeface="+mn-ea"/>
              </a:rPr>
              <a:t>中华人民共和国国务院令第</a:t>
            </a:r>
            <a:r>
              <a:rPr lang="en-US" altLang="zh-CN" b="1">
                <a:solidFill>
                  <a:schemeClr val="bg1"/>
                </a:solidFill>
                <a:latin typeface="微软雅黑" panose="020B0503020204020204" charset="-122"/>
                <a:ea typeface="微软雅黑" panose="020B0503020204020204" charset="-122"/>
                <a:sym typeface="+mn-ea"/>
              </a:rPr>
              <a:t>583</a:t>
            </a:r>
            <a:r>
              <a:rPr lang="zh-CN" altLang="en-US" b="1" dirty="0">
                <a:solidFill>
                  <a:schemeClr val="bg1"/>
                </a:solidFill>
                <a:latin typeface="微软雅黑" panose="020B0503020204020204" charset="-122"/>
                <a:ea typeface="微软雅黑" panose="020B0503020204020204" charset="-122"/>
                <a:sym typeface="+mn-ea"/>
              </a:rPr>
              <a:t>号</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100" name="文本框 99"/>
          <p:cNvSpPr txBox="1"/>
          <p:nvPr/>
        </p:nvSpPr>
        <p:spPr>
          <a:xfrm>
            <a:off x="534035" y="2453005"/>
            <a:ext cx="5080000" cy="3784600"/>
          </a:xfrm>
          <a:prstGeom prst="rect">
            <a:avLst/>
          </a:prstGeom>
          <a:noFill/>
          <a:ln w="9525">
            <a:noFill/>
          </a:ln>
        </p:spPr>
        <p:txBody>
          <a:bodyPr>
            <a:spAutoFit/>
          </a:bodyPr>
          <a:lstStyle/>
          <a:p>
            <a:pPr fontAlgn="auto">
              <a:lnSpc>
                <a:spcPct val="150000"/>
              </a:lnSpc>
            </a:pPr>
            <a:r>
              <a:rPr lang="zh-CN" altLang="zh-CN" sz="1600" b="1" dirty="0">
                <a:solidFill>
                  <a:srgbClr val="FFC001"/>
                </a:solidFill>
                <a:latin typeface="微软雅黑" panose="020B0503020204020204" charset="-122"/>
                <a:ea typeface="微软雅黑" panose="020B0503020204020204" charset="-122"/>
                <a:sym typeface="+mn-ea"/>
              </a:rPr>
              <a:t>第四章 第二十八条 燃气用户及相关单位和个人不得有下列行为：</a:t>
            </a:r>
            <a:endParaRPr lang="zh-CN" altLang="zh-CN" sz="1600" b="1" dirty="0">
              <a:solidFill>
                <a:srgbClr val="FFC001"/>
              </a:solidFill>
              <a:latin typeface="微软雅黑" panose="020B0503020204020204" charset="-122"/>
              <a:ea typeface="微软雅黑" panose="020B050302020402020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charset="-122"/>
                <a:ea typeface="微软雅黑" panose="020B0503020204020204" charset="-122"/>
                <a:sym typeface="+mn-ea"/>
              </a:rPr>
              <a:t>（一）擅自操作公用燃气阀门；</a:t>
            </a:r>
            <a:endParaRPr lang="zh-CN" altLang="zh-CN" sz="16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charset="-122"/>
                <a:ea typeface="微软雅黑" panose="020B0503020204020204" charset="-122"/>
                <a:sym typeface="+mn-ea"/>
              </a:rPr>
              <a:t>（二）将燃气管道作为负重支架或者接地引线；</a:t>
            </a:r>
            <a:endParaRPr lang="zh-CN" altLang="zh-CN" sz="16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charset="-122"/>
                <a:ea typeface="微软雅黑" panose="020B0503020204020204" charset="-122"/>
                <a:sym typeface="+mn-ea"/>
              </a:rPr>
              <a:t>（三）安装、使用不符合气源要求的燃气器具；</a:t>
            </a:r>
            <a:endParaRPr lang="zh-CN" altLang="zh-CN" sz="16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charset="-122"/>
                <a:ea typeface="微软雅黑" panose="020B0503020204020204" charset="-122"/>
                <a:sym typeface="+mn-ea"/>
              </a:rPr>
              <a:t>（四）擅自安装、改装、拆除户内燃气设施和燃气计量装置；</a:t>
            </a:r>
            <a:endParaRPr lang="zh-CN" altLang="zh-CN" sz="16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charset="-122"/>
                <a:ea typeface="微软雅黑" panose="020B0503020204020204" charset="-122"/>
                <a:sym typeface="+mn-ea"/>
              </a:rPr>
              <a:t>（五）在不具备安全条件的场所使用、储存燃气；</a:t>
            </a:r>
            <a:endParaRPr lang="zh-CN" altLang="zh-CN" sz="16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charset="-122"/>
                <a:ea typeface="微软雅黑" panose="020B0503020204020204" charset="-122"/>
                <a:sym typeface="+mn-ea"/>
              </a:rPr>
              <a:t>（六）盗用燃气；</a:t>
            </a:r>
            <a:endParaRPr lang="zh-CN" altLang="zh-CN" sz="1600" b="1"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lang="zh-CN" altLang="zh-CN" sz="1600" b="1" dirty="0">
                <a:solidFill>
                  <a:schemeClr val="tx1">
                    <a:lumMod val="75000"/>
                    <a:lumOff val="25000"/>
                  </a:schemeClr>
                </a:solidFill>
                <a:latin typeface="微软雅黑" panose="020B0503020204020204" charset="-122"/>
                <a:ea typeface="微软雅黑" panose="020B0503020204020204" charset="-122"/>
                <a:sym typeface="+mn-ea"/>
              </a:rPr>
              <a:t>（七）改变燃气用途或者转供燃气</a:t>
            </a:r>
            <a:endParaRPr lang="zh-CN" altLang="zh-CN" sz="1600" b="1" dirty="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sym typeface="+mn-ea"/>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defPPr>
              <a:defRPr lang="zh-CN"/>
            </a:defPPr>
            <a:lvl1pPr algn="l" rtl="0" eaLnBrk="0" fontAlgn="base" hangingPunct="0">
              <a:spcBef>
                <a:spcPct val="0"/>
              </a:spcBef>
              <a:spcAft>
                <a:spcPct val="0"/>
              </a:spcAft>
              <a:defRPr kern="1200">
                <a:solidFill>
                  <a:sysClr val="window" lastClr="FFFFFF"/>
                </a:solidFill>
                <a:latin typeface="+mn-lt"/>
                <a:ea typeface="+mn-ea"/>
                <a:cs typeface="+mn-cs"/>
              </a:defRPr>
            </a:lvl1pPr>
            <a:lvl2pPr marL="457200" algn="l" rtl="0" eaLnBrk="0" fontAlgn="base" hangingPunct="0">
              <a:spcBef>
                <a:spcPct val="0"/>
              </a:spcBef>
              <a:spcAft>
                <a:spcPct val="0"/>
              </a:spcAft>
              <a:defRPr kern="1200">
                <a:solidFill>
                  <a:sysClr val="window" lastClr="FFFFFF"/>
                </a:solidFill>
                <a:latin typeface="+mn-lt"/>
                <a:ea typeface="+mn-ea"/>
                <a:cs typeface="+mn-cs"/>
              </a:defRPr>
            </a:lvl2pPr>
            <a:lvl3pPr marL="914400" algn="l" rtl="0" eaLnBrk="0" fontAlgn="base" hangingPunct="0">
              <a:spcBef>
                <a:spcPct val="0"/>
              </a:spcBef>
              <a:spcAft>
                <a:spcPct val="0"/>
              </a:spcAft>
              <a:defRPr kern="1200">
                <a:solidFill>
                  <a:sysClr val="window" lastClr="FFFFFF"/>
                </a:solidFill>
                <a:latin typeface="+mn-lt"/>
                <a:ea typeface="+mn-ea"/>
                <a:cs typeface="+mn-cs"/>
              </a:defRPr>
            </a:lvl3pPr>
            <a:lvl4pPr marL="1371600" algn="l" rtl="0" eaLnBrk="0" fontAlgn="base" hangingPunct="0">
              <a:spcBef>
                <a:spcPct val="0"/>
              </a:spcBef>
              <a:spcAft>
                <a:spcPct val="0"/>
              </a:spcAft>
              <a:defRPr kern="1200">
                <a:solidFill>
                  <a:sysClr val="window" lastClr="FFFFFF"/>
                </a:solidFill>
                <a:latin typeface="+mn-lt"/>
                <a:ea typeface="+mn-ea"/>
                <a:cs typeface="+mn-cs"/>
              </a:defRPr>
            </a:lvl4pPr>
            <a:lvl5pPr marL="1828800" algn="l" rtl="0" eaLnBrk="0" fontAlgn="base" hangingPunct="0">
              <a:spcBef>
                <a:spcPct val="0"/>
              </a:spcBef>
              <a:spcAft>
                <a:spcPct val="0"/>
              </a:spcAft>
              <a:defRPr kern="1200">
                <a:solidFill>
                  <a:sysClr val="window" lastClr="FFFFFF"/>
                </a:solidFill>
                <a:latin typeface="+mn-lt"/>
                <a:ea typeface="+mn-ea"/>
                <a:cs typeface="+mn-cs"/>
              </a:defRPr>
            </a:lvl5pPr>
            <a:lvl6pPr marL="2286000" algn="l" defTabSz="914400" rtl="0" eaLnBrk="1" latinLnBrk="0" hangingPunct="1">
              <a:defRPr kern="1200">
                <a:solidFill>
                  <a:sysClr val="window" lastClr="FFFFFF"/>
                </a:solidFill>
                <a:latin typeface="+mn-lt"/>
                <a:ea typeface="+mn-ea"/>
                <a:cs typeface="+mn-cs"/>
              </a:defRPr>
            </a:lvl6pPr>
            <a:lvl7pPr marL="2743200" algn="l" defTabSz="914400" rtl="0" eaLnBrk="1" latinLnBrk="0" hangingPunct="1">
              <a:defRPr kern="1200">
                <a:solidFill>
                  <a:sysClr val="window" lastClr="FFFFFF"/>
                </a:solidFill>
                <a:latin typeface="+mn-lt"/>
                <a:ea typeface="+mn-ea"/>
                <a:cs typeface="+mn-cs"/>
              </a:defRPr>
            </a:lvl7pPr>
            <a:lvl8pPr marL="3200400" algn="l" defTabSz="914400" rtl="0" eaLnBrk="1" latinLnBrk="0" hangingPunct="1">
              <a:defRPr kern="1200">
                <a:solidFill>
                  <a:sysClr val="window" lastClr="FFFFFF"/>
                </a:solidFill>
                <a:latin typeface="+mn-lt"/>
                <a:ea typeface="+mn-ea"/>
                <a:cs typeface="+mn-cs"/>
              </a:defRPr>
            </a:lvl8pPr>
            <a:lvl9pPr marL="3657600" algn="l" defTabSz="914400" rtl="0" eaLnBrk="1" latinLnBrk="0" hangingPunct="1">
              <a:defRPr kern="1200">
                <a:solidFill>
                  <a:sysClr val="window" lastClr="FFFFFF"/>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FFC001"/>
                </a:solidFill>
                <a:latin typeface="微软雅黑" panose="020B0503020204020204" charset="-122"/>
                <a:ea typeface="微软雅黑" panose="020B0503020204020204" charset="-122"/>
              </a:rPr>
              <a:t>居家用气</a:t>
            </a:r>
            <a:r>
              <a:rPr lang="zh-CN" altLang="en-US" sz="2800" b="1" dirty="0">
                <a:solidFill>
                  <a:srgbClr val="3A3A3A"/>
                </a:solidFill>
                <a:latin typeface="微软雅黑" panose="020B0503020204020204" charset="-122"/>
                <a:ea typeface="微软雅黑" panose="020B0503020204020204" charset="-122"/>
              </a:rPr>
              <a:t>安全</a:t>
            </a:r>
            <a:endParaRPr lang="zh-CN" altLang="en-US" sz="2800" b="1" dirty="0">
              <a:solidFill>
                <a:srgbClr val="3A3A3A"/>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wipe(left)">
                                      <p:cBhvr>
                                        <p:cTn id="14" dur="500"/>
                                        <p:tgtEl>
                                          <p:spTgt spid="100"/>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filter="barn(outHorizontal)">
                                      <p:cBhvr>
                                        <p:cTn id="18" dur="500"/>
                                        <p:tgtEl>
                                          <p:spTgt spid="28"/>
                                        </p:tgtEl>
                                      </p:cBhvr>
                                    </p:animEffect>
                                  </p:childTnLst>
                                </p:cTn>
                              </p:par>
                            </p:childTnLst>
                          </p:cTn>
                        </p:par>
                        <p:par>
                          <p:cTn id="19" fill="hold">
                            <p:stCondLst>
                              <p:cond delay="1500"/>
                            </p:stCondLst>
                            <p:childTnLst>
                              <p:par>
                                <p:cTn id="20" presetID="52" presetClass="entr" presetSubtype="0" fill="hold" grpId="0" nodeType="afterEffect">
                                  <p:stCondLst>
                                    <p:cond delay="0"/>
                                  </p:stCondLst>
                                  <p:iterate type="lt">
                                    <p:tmPct val="2885"/>
                                  </p:iterate>
                                  <p:childTnLst>
                                    <p:set>
                                      <p:cBhvr>
                                        <p:cTn id="21" dur="1" fill="hold">
                                          <p:stCondLst>
                                            <p:cond delay="0"/>
                                          </p:stCondLst>
                                        </p:cTn>
                                        <p:tgtEl>
                                          <p:spTgt spid="4105"/>
                                        </p:tgtEl>
                                        <p:attrNameLst>
                                          <p:attrName>style.visibility</p:attrName>
                                        </p:attrNameLst>
                                      </p:cBhvr>
                                      <p:to>
                                        <p:strVal val="visible"/>
                                      </p:to>
                                    </p:set>
                                    <p:animScale>
                                      <p:cBhvr>
                                        <p:cTn id="22" dur="1000" decel="50000" fill="hold">
                                          <p:stCondLst>
                                            <p:cond delay="0"/>
                                          </p:stCondLst>
                                        </p:cTn>
                                        <p:tgtEl>
                                          <p:spTgt spid="4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05"/>
                                        </p:tgtEl>
                                        <p:attrNameLst>
                                          <p:attrName>ppt_x</p:attrName>
                                          <p:attrName>ppt_y</p:attrName>
                                        </p:attrNameLst>
                                      </p:cBhvr>
                                    </p:animMotion>
                                    <p:animEffect filter="fade">
                                      <p:cBhvr>
                                        <p:cTn id="24" dur="1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p:bldP spid="35" grpId="0" bldLvl="0" animBg="1"/>
      <p:bldP spid="36" grpId="0"/>
      <p:bldP spid="10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3569367" y="3257374"/>
            <a:ext cx="5400040" cy="0"/>
          </a:xfrm>
          <a:prstGeom prst="line">
            <a:avLst/>
          </a:prstGeom>
          <a:ln w="25400">
            <a:solidFill>
              <a:srgbClr val="FFC001"/>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a 尾"/>
          <p:cNvPicPr>
            <a:picLocks noChangeAspect="1"/>
          </p:cNvPicPr>
          <p:nvPr/>
        </p:nvPicPr>
        <p:blipFill>
          <a:blip r:embed="rId1"/>
          <a:stretch>
            <a:fillRect/>
          </a:stretch>
        </p:blipFill>
        <p:spPr>
          <a:xfrm>
            <a:off x="408305" y="725170"/>
            <a:ext cx="11375390" cy="54070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4175760" y="2875915"/>
            <a:ext cx="4791075" cy="922020"/>
          </a:xfrm>
          <a:prstGeom prst="rect">
            <a:avLst/>
          </a:prstGeom>
          <a:noFill/>
        </p:spPr>
        <p:txBody>
          <a:bodyPr wrap="square" rtlCol="0">
            <a:spAutoFit/>
          </a:bodyPr>
          <a:lstStyle/>
          <a:p>
            <a:pPr algn="l"/>
            <a:r>
              <a:rPr lang="en-US" altLang="zh-CN" sz="5400" dirty="0">
                <a:solidFill>
                  <a:srgbClr val="FFC001"/>
                </a:solidFill>
                <a:latin typeface="Calibri Light" panose="020F0302020204030204" pitchFamily="34" charset="0"/>
              </a:rPr>
              <a:t>ONTENT</a:t>
            </a:r>
            <a:endParaRPr lang="zh-CN" altLang="en-US" sz="5400" dirty="0">
              <a:solidFill>
                <a:srgbClr val="FFC001"/>
              </a:solidFill>
              <a:latin typeface="Calibri Light" panose="020F0302020204030204" pitchFamily="34" charset="0"/>
            </a:endParaRPr>
          </a:p>
        </p:txBody>
      </p:sp>
      <p:sp>
        <p:nvSpPr>
          <p:cNvPr id="7" name="文本框 6"/>
          <p:cNvSpPr txBox="1"/>
          <p:nvPr/>
        </p:nvSpPr>
        <p:spPr>
          <a:xfrm>
            <a:off x="3177329" y="2891134"/>
            <a:ext cx="554960"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C</a:t>
            </a:r>
            <a:endParaRPr lang="zh-CN" altLang="en-US" sz="5400" dirty="0">
              <a:solidFill>
                <a:srgbClr val="FFC001"/>
              </a:solidFill>
              <a:latin typeface="Calibri Light" panose="020F0302020204030204" pitchFamily="34" charset="0"/>
            </a:endParaRPr>
          </a:p>
        </p:txBody>
      </p:sp>
      <p:sp>
        <p:nvSpPr>
          <p:cNvPr id="10" name="文本框 9"/>
          <p:cNvSpPr txBox="1"/>
          <p:nvPr/>
        </p:nvSpPr>
        <p:spPr>
          <a:xfrm>
            <a:off x="1496281" y="1066798"/>
            <a:ext cx="721672"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01</a:t>
            </a:r>
            <a:endParaRPr lang="zh-CN" altLang="en-US" sz="48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2707097" y="1268916"/>
            <a:ext cx="2316480" cy="460375"/>
          </a:xfrm>
          <a:prstGeom prst="rect">
            <a:avLst/>
          </a:prstGeom>
        </p:spPr>
        <p:txBody>
          <a:bodyPr wrap="none">
            <a:spAutoFit/>
          </a:bodyPr>
          <a:lstStyle/>
          <a:p>
            <a:pPr lvl="0" algn="ctr"/>
            <a:r>
              <a:rPr lang="zh-CN" altLang="en-US" sz="2400" b="1" dirty="0">
                <a:solidFill>
                  <a:srgbClr val="FFC001"/>
                </a:solidFill>
                <a:latin typeface="微软雅黑" panose="020B0503020204020204" charset="-122"/>
                <a:ea typeface="微软雅黑" panose="020B0503020204020204" charset="-122"/>
              </a:rPr>
              <a:t>燃气危险性概述</a:t>
            </a:r>
            <a:endParaRPr lang="zh-CN" altLang="en-US" sz="2400" b="1" dirty="0">
              <a:solidFill>
                <a:srgbClr val="FFC001"/>
              </a:solidFill>
              <a:latin typeface="微软雅黑" panose="020B0503020204020204" charset="-122"/>
              <a:ea typeface="微软雅黑" panose="020B0503020204020204" charset="-122"/>
            </a:endParaRPr>
          </a:p>
        </p:txBody>
      </p:sp>
      <p:cxnSp>
        <p:nvCxnSpPr>
          <p:cNvPr id="14" name="直接连接符 13"/>
          <p:cNvCxnSpPr/>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07222" y="1655831"/>
            <a:ext cx="3310126" cy="830997"/>
            <a:chOff x="1469019" y="899158"/>
            <a:chExt cx="3310126" cy="830997"/>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02</a:t>
              </a:r>
              <a:endParaRPr lang="zh-CN" altLang="en-US" sz="48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2767465" y="1047301"/>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charset="-122"/>
                  <a:ea typeface="微软雅黑" panose="020B0503020204020204" charset="-122"/>
                </a:rPr>
                <a:t>工业燃气安全</a:t>
              </a:r>
              <a:endParaRPr lang="zh-CN" altLang="en-US" sz="2400" b="1" dirty="0">
                <a:solidFill>
                  <a:srgbClr val="FFC001"/>
                </a:solidFill>
                <a:latin typeface="微软雅黑" panose="020B0503020204020204" charset="-122"/>
                <a:ea typeface="微软雅黑" panose="020B0503020204020204" charset="-122"/>
              </a:endParaRP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5337343" y="4228152"/>
            <a:ext cx="819455"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03</a:t>
            </a:r>
            <a:endParaRPr lang="zh-CN" altLang="en-US" sz="4800" dirty="0">
              <a:latin typeface="Yu Gothic UI Light" panose="020B0300000000000000" pitchFamily="34" charset="-128"/>
              <a:ea typeface="Yu Gothic UI Light" panose="020B0300000000000000" pitchFamily="34" charset="-128"/>
            </a:endParaRPr>
          </a:p>
        </p:txBody>
      </p:sp>
      <p:sp>
        <p:nvSpPr>
          <p:cNvPr id="28" name="矩形 27"/>
          <p:cNvSpPr/>
          <p:nvPr/>
        </p:nvSpPr>
        <p:spPr>
          <a:xfrm>
            <a:off x="2690589" y="4408680"/>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charset="-122"/>
                <a:ea typeface="微软雅黑" panose="020B0503020204020204" charset="-122"/>
              </a:rPr>
              <a:t>燃气锅炉规范</a:t>
            </a:r>
            <a:endParaRPr lang="zh-CN" altLang="en-US" sz="2400" b="1" dirty="0">
              <a:solidFill>
                <a:srgbClr val="FFC001"/>
              </a:solidFill>
              <a:latin typeface="微软雅黑" panose="020B0503020204020204" charset="-122"/>
              <a:ea typeface="微软雅黑" panose="020B0503020204020204" charset="-122"/>
            </a:endParaRPr>
          </a:p>
        </p:txBody>
      </p:sp>
      <p:cxnSp>
        <p:nvCxnSpPr>
          <p:cNvPr id="30" name="直接连接符 29"/>
          <p:cNvCxnSpPr/>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930691" y="4977173"/>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04</a:t>
            </a:r>
            <a:endParaRPr lang="zh-CN" altLang="en-US" sz="4800" dirty="0">
              <a:latin typeface="Yu Gothic UI Light" panose="020B0300000000000000" pitchFamily="34" charset="-128"/>
              <a:ea typeface="Yu Gothic UI Light" panose="020B0300000000000000" pitchFamily="34" charset="-128"/>
            </a:endParaRPr>
          </a:p>
        </p:txBody>
      </p:sp>
      <p:sp>
        <p:nvSpPr>
          <p:cNvPr id="32" name="矩形 31"/>
          <p:cNvSpPr/>
          <p:nvPr/>
        </p:nvSpPr>
        <p:spPr>
          <a:xfrm>
            <a:off x="7564607" y="5168496"/>
            <a:ext cx="2011680" cy="460375"/>
          </a:xfrm>
          <a:prstGeom prst="rect">
            <a:avLst/>
          </a:prstGeom>
        </p:spPr>
        <p:txBody>
          <a:bodyPr wrap="none">
            <a:spAutoFit/>
          </a:bodyPr>
          <a:lstStyle/>
          <a:p>
            <a:pPr lvl="0" algn="ctr"/>
            <a:r>
              <a:rPr lang="zh-CN" altLang="en-US" sz="2400" b="1" dirty="0">
                <a:solidFill>
                  <a:srgbClr val="FFC001"/>
                </a:solidFill>
                <a:latin typeface="微软雅黑" panose="020B0503020204020204" charset="-122"/>
                <a:ea typeface="微软雅黑" panose="020B0503020204020204" charset="-122"/>
              </a:rPr>
              <a:t>居家用气安全</a:t>
            </a:r>
            <a:endParaRPr lang="zh-CN" altLang="en-US" sz="2400" b="1" dirty="0">
              <a:solidFill>
                <a:srgbClr val="FFC001"/>
              </a:solidFill>
              <a:latin typeface="微软雅黑" panose="020B0503020204020204" charset="-122"/>
              <a:ea typeface="微软雅黑" panose="020B0503020204020204" charset="-122"/>
            </a:endParaRPr>
          </a:p>
        </p:txBody>
      </p:sp>
      <p:cxnSp>
        <p:nvCxnSpPr>
          <p:cNvPr id="34" name="直接连接符 33"/>
          <p:cNvCxnSpPr/>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圆角矩形 39"/>
          <p:cNvSpPr/>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5127717" y="3137721"/>
            <a:ext cx="3383280" cy="645160"/>
          </a:xfrm>
          <a:prstGeom prst="rect">
            <a:avLst/>
          </a:prstGeom>
        </p:spPr>
        <p:txBody>
          <a:bodyPr wrap="none">
            <a:spAutoFit/>
          </a:bodyPr>
          <a:lstStyle/>
          <a:p>
            <a:pPr lvl="0" algn="ctr"/>
            <a:r>
              <a:rPr lang="zh-CN" altLang="en-US" sz="3600" b="1" dirty="0">
                <a:solidFill>
                  <a:srgbClr val="FFC001"/>
                </a:solidFill>
                <a:latin typeface="微软雅黑" panose="020B0503020204020204" charset="-122"/>
                <a:ea typeface="微软雅黑" panose="020B0503020204020204" charset="-122"/>
              </a:rPr>
              <a:t>燃气危险性概述</a:t>
            </a:r>
            <a:endParaRPr lang="zh-CN" altLang="en-US" sz="3600" b="1" dirty="0">
              <a:solidFill>
                <a:srgbClr val="FFC001"/>
              </a:solidFill>
              <a:latin typeface="微软雅黑" panose="020B0503020204020204" charset="-122"/>
              <a:ea typeface="微软雅黑" panose="020B0503020204020204" charset="-122"/>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96691" y="422251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sp>
        <p:nvSpPr>
          <p:cNvPr id="81" name="矩形 80"/>
          <p:cNvSpPr/>
          <p:nvPr/>
        </p:nvSpPr>
        <p:spPr>
          <a:xfrm>
            <a:off x="1682115" y="4030345"/>
            <a:ext cx="2397125" cy="15582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15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跟进项目总数</a:t>
            </a:r>
            <a:r>
              <a:rPr kumimoji="0" lang="en-US" altLang="zh-CN" sz="15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12</a:t>
            </a:r>
            <a:r>
              <a:rPr kumimoji="0" lang="zh-CN" altLang="zh-CN" sz="15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，分别是：赤岗领事馆外服务管理大楼项目、</a:t>
            </a:r>
            <a:r>
              <a:rPr kumimoji="0" lang="en-US" altLang="zh-CN" sz="1590" b="0" i="0" u="none" strike="noStrike" kern="1200" cap="none" spc="0" normalizeH="0" baseline="0" noProof="0" dirty="0" err="1">
                <a:ln>
                  <a:noFill/>
                </a:ln>
                <a:solidFill>
                  <a:prstClr val="white"/>
                </a:solidFill>
                <a:effectLst/>
                <a:uLnTx/>
                <a:uFillTx/>
                <a:latin typeface="微软雅黑" panose="020B0503020204020204" charset="-122"/>
                <a:ea typeface="微软雅黑" panose="020B0503020204020204" charset="-122"/>
                <a:cs typeface="+mn-cs"/>
              </a:rPr>
              <a:t>xxxx</a:t>
            </a:r>
            <a:r>
              <a:rPr kumimoji="0" lang="zh-CN" altLang="zh-CN" sz="15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市综合卫生大楼项目、</a:t>
            </a:r>
            <a:endParaRPr kumimoji="0" lang="en-US" altLang="zh-CN" sz="15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AutoShape 3"/>
          <p:cNvSpPr/>
          <p:nvPr/>
        </p:nvSpPr>
        <p:spPr bwMode="auto">
          <a:xfrm>
            <a:off x="6859860" y="1527522"/>
            <a:ext cx="814387"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charset="-122"/>
                <a:ea typeface="微软雅黑" panose="020B0503020204020204" charset="-122"/>
                <a:sym typeface="Comic Sans MS" panose="030F0702030302020204" charset="0"/>
              </a:rPr>
              <a:t>1</a:t>
            </a:r>
            <a:endParaRPr lang="en-US" altLang="zh-CN" sz="3600" b="1" dirty="0">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3" name="AutoShape 4"/>
          <p:cNvSpPr/>
          <p:nvPr/>
        </p:nvSpPr>
        <p:spPr bwMode="auto">
          <a:xfrm>
            <a:off x="6859860" y="2531117"/>
            <a:ext cx="814387"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charset="-122"/>
                <a:ea typeface="微软雅黑" panose="020B0503020204020204" charset="-122"/>
                <a:sym typeface="Comic Sans MS" panose="030F0702030302020204" charset="0"/>
              </a:rPr>
              <a:t>2</a:t>
            </a:r>
            <a:endParaRPr lang="en-US" altLang="zh-CN" sz="3600" b="1" dirty="0">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4" name="AutoShape 5"/>
          <p:cNvSpPr/>
          <p:nvPr/>
        </p:nvSpPr>
        <p:spPr bwMode="auto">
          <a:xfrm>
            <a:off x="6874147" y="3534712"/>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a:solidFill>
                  <a:srgbClr val="FFFFFF"/>
                </a:solidFill>
                <a:latin typeface="微软雅黑" panose="020B0503020204020204" charset="-122"/>
                <a:ea typeface="微软雅黑" panose="020B0503020204020204" charset="-122"/>
                <a:sym typeface="Comic Sans MS" panose="030F0702030302020204" charset="0"/>
              </a:rPr>
              <a:t>3</a:t>
            </a:r>
            <a:endParaRPr lang="en-US" altLang="zh-CN" sz="3600" b="1">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5" name="AutoShape 6"/>
          <p:cNvSpPr/>
          <p:nvPr/>
        </p:nvSpPr>
        <p:spPr bwMode="auto">
          <a:xfrm>
            <a:off x="6874147" y="4538307"/>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dirty="0">
                <a:solidFill>
                  <a:srgbClr val="FFFFFF"/>
                </a:solidFill>
                <a:latin typeface="微软雅黑" panose="020B0503020204020204" charset="-122"/>
                <a:ea typeface="微软雅黑" panose="020B0503020204020204" charset="-122"/>
                <a:sym typeface="Comic Sans MS" panose="030F0702030302020204" charset="0"/>
              </a:rPr>
              <a:t>4</a:t>
            </a:r>
            <a:endParaRPr lang="en-US" altLang="zh-CN" sz="3600" b="1" dirty="0">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6" name="AutoShape 7"/>
          <p:cNvSpPr/>
          <p:nvPr/>
        </p:nvSpPr>
        <p:spPr bwMode="auto">
          <a:xfrm>
            <a:off x="6874147" y="5541903"/>
            <a:ext cx="785812" cy="785812"/>
          </a:xfrm>
          <a:prstGeom prst="roundRect">
            <a:avLst>
              <a:gd name="adj" fmla="val 18519"/>
            </a:avLst>
          </a:prstGeom>
          <a:solidFill>
            <a:srgbClr val="FFC000"/>
          </a:solidFill>
          <a:ln w="63500">
            <a:noFill/>
            <a:miter lim="800000"/>
          </a:ln>
          <a:effectLst>
            <a:outerShdw dist="12699" dir="5400000" algn="ctr" rotWithShape="0">
              <a:srgbClr val="FFFDFD">
                <a:alpha val="50000"/>
              </a:srgbClr>
            </a:outerShdw>
          </a:effectLst>
        </p:spPr>
        <p:txBody>
          <a:bodyPr lIns="0" tIns="0" rIns="0" bIns="0" anchor="ctr"/>
          <a:lstStyle/>
          <a:p>
            <a:pPr algn="ctr"/>
            <a:r>
              <a:rPr lang="en-US" altLang="zh-CN" sz="3600" b="1">
                <a:solidFill>
                  <a:srgbClr val="FFFFFF"/>
                </a:solidFill>
                <a:latin typeface="微软雅黑" panose="020B0503020204020204" charset="-122"/>
                <a:ea typeface="微软雅黑" panose="020B0503020204020204" charset="-122"/>
                <a:sym typeface="Comic Sans MS" panose="030F0702030302020204" charset="0"/>
              </a:rPr>
              <a:t>5</a:t>
            </a:r>
            <a:endParaRPr lang="en-US" altLang="zh-CN" sz="3600" b="1">
              <a:solidFill>
                <a:srgbClr val="FFFFFF"/>
              </a:solidFill>
              <a:latin typeface="微软雅黑" panose="020B0503020204020204" charset="-122"/>
              <a:ea typeface="微软雅黑" panose="020B0503020204020204" charset="-122"/>
              <a:sym typeface="Comic Sans MS" panose="030F0702030302020204" charset="0"/>
            </a:endParaRPr>
          </a:p>
        </p:txBody>
      </p:sp>
      <p:sp>
        <p:nvSpPr>
          <p:cNvPr id="87" name="AutoShape 8"/>
          <p:cNvSpPr/>
          <p:nvPr/>
        </p:nvSpPr>
        <p:spPr bwMode="auto">
          <a:xfrm>
            <a:off x="9201422" y="1527522"/>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defRPr/>
            </a:pPr>
            <a:r>
              <a:rPr lang="zh-CN" altLang="en-US"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rPr>
              <a:t>天然气</a:t>
            </a:r>
            <a:endParaRPr lang="zh-CN" altLang="en-US"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endParaRPr>
          </a:p>
        </p:txBody>
      </p:sp>
      <p:sp>
        <p:nvSpPr>
          <p:cNvPr id="88" name="AutoShape 9"/>
          <p:cNvSpPr/>
          <p:nvPr/>
        </p:nvSpPr>
        <p:spPr bwMode="auto">
          <a:xfrm>
            <a:off x="9201422" y="2531117"/>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charset="-122"/>
                <a:ea typeface="微软雅黑" panose="020B0503020204020204" charset="-122"/>
              </a:rPr>
              <a:t>液化石油气</a:t>
            </a:r>
            <a:endParaRPr lang="zh-CN" altLang="en-US" b="1" dirty="0">
              <a:solidFill>
                <a:srgbClr val="000000">
                  <a:lumMod val="65000"/>
                  <a:lumOff val="35000"/>
                </a:srgbClr>
              </a:solidFill>
              <a:latin typeface="微软雅黑" panose="020B0503020204020204" charset="-122"/>
              <a:ea typeface="微软雅黑" panose="020B0503020204020204" charset="-122"/>
            </a:endParaRPr>
          </a:p>
        </p:txBody>
      </p:sp>
      <p:sp>
        <p:nvSpPr>
          <p:cNvPr id="89" name="AutoShape 10"/>
          <p:cNvSpPr/>
          <p:nvPr/>
        </p:nvSpPr>
        <p:spPr bwMode="auto">
          <a:xfrm>
            <a:off x="9201422" y="3534712"/>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charset="-122"/>
                <a:ea typeface="微软雅黑" panose="020B0503020204020204" charset="-122"/>
              </a:rPr>
              <a:t>沼气</a:t>
            </a:r>
            <a:endParaRPr lang="zh-CN" altLang="en-US" b="1" dirty="0">
              <a:solidFill>
                <a:srgbClr val="000000">
                  <a:lumMod val="65000"/>
                  <a:lumOff val="35000"/>
                </a:srgbClr>
              </a:solidFill>
              <a:latin typeface="微软雅黑" panose="020B0503020204020204" charset="-122"/>
              <a:ea typeface="微软雅黑" panose="020B0503020204020204" charset="-122"/>
            </a:endParaRPr>
          </a:p>
        </p:txBody>
      </p:sp>
      <p:sp>
        <p:nvSpPr>
          <p:cNvPr id="90" name="AutoShape 11"/>
          <p:cNvSpPr/>
          <p:nvPr/>
        </p:nvSpPr>
        <p:spPr bwMode="auto">
          <a:xfrm>
            <a:off x="9201422" y="4538307"/>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charset="-122"/>
                <a:ea typeface="微软雅黑" panose="020B0503020204020204" charset="-122"/>
              </a:rPr>
              <a:t>人工燃气</a:t>
            </a:r>
            <a:endParaRPr lang="zh-CN" altLang="en-US" b="1" dirty="0">
              <a:solidFill>
                <a:srgbClr val="000000">
                  <a:lumMod val="65000"/>
                  <a:lumOff val="35000"/>
                </a:srgbClr>
              </a:solidFill>
              <a:latin typeface="微软雅黑" panose="020B0503020204020204" charset="-122"/>
              <a:ea typeface="微软雅黑" panose="020B0503020204020204" charset="-122"/>
            </a:endParaRPr>
          </a:p>
        </p:txBody>
      </p:sp>
      <p:sp>
        <p:nvSpPr>
          <p:cNvPr id="91" name="AutoShape 12"/>
          <p:cNvSpPr/>
          <p:nvPr/>
        </p:nvSpPr>
        <p:spPr bwMode="auto">
          <a:xfrm>
            <a:off x="9201422" y="5541903"/>
            <a:ext cx="2032000" cy="785812"/>
          </a:xfrm>
          <a:prstGeom prst="roundRect">
            <a:avLst>
              <a:gd name="adj" fmla="val 18519"/>
            </a:avLst>
          </a:prstGeom>
          <a:noFill/>
          <a:ln w="19050" cap="flat">
            <a:solidFill>
              <a:srgbClr val="FFC000">
                <a:alpha val="85000"/>
              </a:srgbClr>
            </a:solidFill>
            <a:prstDash val="solid"/>
            <a:miter lim="800000"/>
            <a:headEnd type="none" w="med" len="med"/>
            <a:tailEnd type="none" w="med" len="med"/>
          </a:ln>
        </p:spPr>
        <p:txBody>
          <a:bodyPr lIns="0" tIns="0" rIns="0" bIns="0" anchor="ctr"/>
          <a:lstStyle/>
          <a:p>
            <a:pPr algn="ctr"/>
            <a:r>
              <a:rPr lang="zh-CN" altLang="en-US" b="1" dirty="0">
                <a:solidFill>
                  <a:srgbClr val="000000">
                    <a:lumMod val="65000"/>
                    <a:lumOff val="35000"/>
                  </a:srgbClr>
                </a:solidFill>
                <a:latin typeface="微软雅黑" panose="020B0503020204020204" charset="-122"/>
                <a:ea typeface="微软雅黑" panose="020B0503020204020204" charset="-122"/>
              </a:rPr>
              <a:t>合成新能源</a:t>
            </a:r>
            <a:endParaRPr lang="zh-CN" altLang="en-US" b="1" dirty="0">
              <a:solidFill>
                <a:srgbClr val="000000">
                  <a:lumMod val="65000"/>
                  <a:lumOff val="35000"/>
                </a:srgbClr>
              </a:solidFill>
              <a:latin typeface="微软雅黑" panose="020B0503020204020204" charset="-122"/>
              <a:ea typeface="微软雅黑" panose="020B0503020204020204" charset="-122"/>
            </a:endParaRPr>
          </a:p>
        </p:txBody>
      </p:sp>
      <p:cxnSp>
        <p:nvCxnSpPr>
          <p:cNvPr id="92" name="直接连接符 91"/>
          <p:cNvCxnSpPr/>
          <p:nvPr/>
        </p:nvCxnSpPr>
        <p:spPr>
          <a:xfrm>
            <a:off x="897508" y="2091001"/>
            <a:ext cx="4968552" cy="0"/>
          </a:xfrm>
          <a:prstGeom prst="line">
            <a:avLst/>
          </a:prstGeom>
          <a:ln w="76200" cmpd="thinThick">
            <a:solidFill>
              <a:srgbClr val="FFC000"/>
            </a:solidFill>
          </a:ln>
        </p:spPr>
        <p:style>
          <a:lnRef idx="1">
            <a:srgbClr val="00A78B"/>
          </a:lnRef>
          <a:fillRef idx="0">
            <a:srgbClr val="00A78B"/>
          </a:fillRef>
          <a:effectRef idx="0">
            <a:srgbClr val="00A78B"/>
          </a:effectRef>
          <a:fontRef idx="minor">
            <a:srgbClr val="000000"/>
          </a:fontRef>
        </p:style>
      </p:cxnSp>
      <p:sp>
        <p:nvSpPr>
          <p:cNvPr id="93" name="虚尾箭头 92"/>
          <p:cNvSpPr/>
          <p:nvPr/>
        </p:nvSpPr>
        <p:spPr>
          <a:xfrm>
            <a:off x="8031832" y="1661082"/>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4" name="虚尾箭头 93"/>
          <p:cNvSpPr/>
          <p:nvPr/>
        </p:nvSpPr>
        <p:spPr>
          <a:xfrm>
            <a:off x="8031832" y="3668272"/>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5" name="虚尾箭头 94"/>
          <p:cNvSpPr/>
          <p:nvPr/>
        </p:nvSpPr>
        <p:spPr>
          <a:xfrm>
            <a:off x="8031832" y="4671867"/>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6" name="虚尾箭头 95"/>
          <p:cNvSpPr/>
          <p:nvPr/>
        </p:nvSpPr>
        <p:spPr>
          <a:xfrm>
            <a:off x="8031832" y="2664677"/>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7" name="虚尾箭头 96"/>
          <p:cNvSpPr/>
          <p:nvPr/>
        </p:nvSpPr>
        <p:spPr>
          <a:xfrm>
            <a:off x="8031832" y="5675463"/>
            <a:ext cx="936104" cy="518691"/>
          </a:xfrm>
          <a:prstGeom prst="stripedRightArrow">
            <a:avLst>
              <a:gd name="adj1" fmla="val 69578"/>
              <a:gd name="adj2" fmla="val 50000"/>
            </a:avLst>
          </a:prstGeom>
          <a:solidFill>
            <a:srgbClr val="FFFFFF">
              <a:lumMod val="75000"/>
            </a:srgbClr>
          </a:solidFill>
          <a:ln>
            <a:noFill/>
          </a:ln>
        </p:spPr>
        <p:style>
          <a:lnRef idx="2">
            <a:srgbClr val="00A78B">
              <a:shade val="50000"/>
            </a:srgbClr>
          </a:lnRef>
          <a:fillRef idx="1">
            <a:srgbClr val="00A78B"/>
          </a:fillRef>
          <a:effectRef idx="0">
            <a:srgbClr val="00A78B"/>
          </a:effectRef>
          <a:fontRef idx="minor">
            <a:srgbClr val="FFFFFF"/>
          </a:fontRef>
        </p:style>
        <p:txBody>
          <a:bodyPr rtlCol="0" anchor="ctr"/>
          <a:lstStyle/>
          <a:p>
            <a:pPr algn="ctr"/>
            <a:endParaRPr lang="zh-CN" altLang="en-US"/>
          </a:p>
        </p:txBody>
      </p:sp>
      <p:sp>
        <p:nvSpPr>
          <p:cNvPr id="98" name="矩形 97"/>
          <p:cNvSpPr/>
          <p:nvPr/>
        </p:nvSpPr>
        <p:spPr>
          <a:xfrm>
            <a:off x="1174750" y="2509520"/>
            <a:ext cx="4523105" cy="2306955"/>
          </a:xfrm>
          <a:prstGeom prst="rect">
            <a:avLst/>
          </a:prstGeom>
        </p:spPr>
        <p:txBody>
          <a:bodyPr wrap="square">
            <a:spAutoFit/>
          </a:bodyPr>
          <a:lstStyle/>
          <a:p>
            <a:pPr marR="0" defTabSz="914400" fontAlgn="auto">
              <a:lnSpc>
                <a:spcPct val="200000"/>
              </a:lnSpc>
              <a:buClrTx/>
              <a:buSzTx/>
              <a:buFont typeface="Wingdings" panose="05000000000000000000" pitchFamily="2" charset="2"/>
              <a:buNone/>
              <a:defRPr/>
            </a:pPr>
            <a:r>
              <a:rPr lang="zh-CN" altLang="en-US" b="1" noProof="0" dirty="0">
                <a:solidFill>
                  <a:schemeClr val="tx1">
                    <a:lumMod val="75000"/>
                    <a:lumOff val="25000"/>
                  </a:schemeClr>
                </a:solidFill>
                <a:latin typeface="微软雅黑" panose="020B0503020204020204" charset="-122"/>
                <a:ea typeface="微软雅黑" panose="020B0503020204020204" charset="-122"/>
                <a:sym typeface="+mn-ea"/>
              </a:rPr>
              <a:t>燃气定义：</a:t>
            </a:r>
            <a:r>
              <a:rPr lang="zh-CN" altLang="en-US" b="1" noProof="0" dirty="0">
                <a:solidFill>
                  <a:srgbClr val="FFC000"/>
                </a:solidFill>
                <a:latin typeface="微软雅黑" panose="020B0503020204020204" charset="-122"/>
                <a:ea typeface="微软雅黑" panose="020B0503020204020204" charset="-122"/>
                <a:sym typeface="+mn-ea"/>
              </a:rPr>
              <a:t>气体燃料的总称</a:t>
            </a:r>
            <a:r>
              <a:rPr lang="zh-CN" altLang="en-US" b="1" noProof="0" dirty="0">
                <a:solidFill>
                  <a:schemeClr val="tx1">
                    <a:lumMod val="75000"/>
                    <a:lumOff val="25000"/>
                  </a:schemeClr>
                </a:solidFill>
                <a:latin typeface="微软雅黑" panose="020B0503020204020204" charset="-122"/>
                <a:ea typeface="微软雅黑" panose="020B0503020204020204" charset="-122"/>
                <a:sym typeface="+mn-ea"/>
              </a:rPr>
              <a:t>，它能燃烧而放出热量，供城市居民和工业企业使用</a:t>
            </a:r>
            <a:endParaRPr kumimoji="0" lang="zh-CN" altLang="en-US"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mn-cs"/>
              <a:sym typeface="+mn-ea"/>
            </a:endParaRPr>
          </a:p>
          <a:p>
            <a:pPr marR="0" defTabSz="914400" fontAlgn="auto">
              <a:lnSpc>
                <a:spcPct val="200000"/>
              </a:lnSpc>
              <a:buClrTx/>
              <a:buSzTx/>
              <a:buFont typeface="Wingdings" panose="05000000000000000000" pitchFamily="2" charset="2"/>
              <a:buNone/>
              <a:defRPr/>
            </a:pPr>
            <a:r>
              <a:rPr lang="zh-CN" altLang="en-US" b="1" noProof="0" dirty="0">
                <a:solidFill>
                  <a:schemeClr val="tx1">
                    <a:lumMod val="75000"/>
                    <a:lumOff val="25000"/>
                  </a:schemeClr>
                </a:solidFill>
                <a:latin typeface="微软雅黑" panose="020B0503020204020204" charset="-122"/>
                <a:ea typeface="微软雅黑" panose="020B0503020204020204" charset="-122"/>
                <a:sym typeface="+mn-ea"/>
              </a:rPr>
              <a:t>分类：天然气、人工燃气、生物气（沼气）、液化石油气、新型合成能源</a:t>
            </a:r>
            <a:endParaRPr lang="zh-CN" altLang="en-US" b="1"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sym typeface="+mn-ea"/>
            </a:endParaRPr>
          </a:p>
        </p:txBody>
      </p:sp>
      <p:cxnSp>
        <p:nvCxnSpPr>
          <p:cNvPr id="99" name="直接连接符 98"/>
          <p:cNvCxnSpPr/>
          <p:nvPr/>
        </p:nvCxnSpPr>
        <p:spPr>
          <a:xfrm>
            <a:off x="1016253" y="5253084"/>
            <a:ext cx="4968552" cy="0"/>
          </a:xfrm>
          <a:prstGeom prst="line">
            <a:avLst/>
          </a:prstGeom>
          <a:ln w="76200" cmpd="thinThick">
            <a:solidFill>
              <a:srgbClr val="FFC000"/>
            </a:solidFill>
          </a:ln>
        </p:spPr>
        <p:style>
          <a:lnRef idx="1">
            <a:srgbClr val="00A78B"/>
          </a:lnRef>
          <a:fillRef idx="0">
            <a:srgbClr val="00A78B"/>
          </a:fillRef>
          <a:effectRef idx="0">
            <a:srgbClr val="00A78B"/>
          </a:effectRef>
          <a:fontRef idx="minor">
            <a:srgbClr val="000000"/>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1970"/>
          </a:xfrm>
          <a:prstGeom prst="rect">
            <a:avLst/>
          </a:prstGeom>
          <a:noFill/>
        </p:spPr>
        <p:txBody>
          <a:bodyPr wrap="square" rtlCol="0">
            <a:spAutoFit/>
          </a:bodyPr>
          <a:lstStyle/>
          <a:p>
            <a:pPr algn="ctr"/>
            <a:r>
              <a:rPr lang="zh-CN" altLang="en-US" sz="2800" b="1" dirty="0">
                <a:solidFill>
                  <a:srgbClr val="3A3A3A"/>
                </a:solidFill>
                <a:latin typeface="微软雅黑" panose="020B0503020204020204" charset="-122"/>
                <a:ea typeface="微软雅黑" panose="020B0503020204020204" charset="-122"/>
              </a:rPr>
              <a:t>燃气</a:t>
            </a:r>
            <a:r>
              <a:rPr lang="zh-CN" altLang="en-US" sz="2800" b="1" dirty="0">
                <a:solidFill>
                  <a:srgbClr val="FFC001"/>
                </a:solidFill>
                <a:latin typeface="微软雅黑" panose="020B0503020204020204" charset="-122"/>
                <a:ea typeface="微软雅黑" panose="020B0503020204020204" charset="-122"/>
              </a:rPr>
              <a:t>危险性</a:t>
            </a:r>
            <a:r>
              <a:rPr lang="zh-CN" altLang="en-US" sz="2800" b="1" dirty="0">
                <a:solidFill>
                  <a:srgbClr val="3A3A3A"/>
                </a:solidFill>
                <a:latin typeface="微软雅黑" panose="020B0503020204020204" charset="-122"/>
                <a:ea typeface="微软雅黑" panose="020B0503020204020204" charset="-122"/>
              </a:rPr>
              <a:t>概述</a:t>
            </a:r>
            <a:endParaRPr lang="zh-CN" altLang="en-US" sz="2800" b="1" dirty="0">
              <a:solidFill>
                <a:srgbClr val="3A3A3A"/>
              </a:solidFill>
              <a:latin typeface="微软雅黑" panose="020B0503020204020204" charset="-122"/>
              <a:ea typeface="微软雅黑" panose="020B0503020204020204" charset="-122"/>
            </a:endParaRPr>
          </a:p>
        </p:txBody>
      </p:sp>
      <p:grpSp>
        <p:nvGrpSpPr>
          <p:cNvPr id="14" name="组合 13"/>
          <p:cNvGrpSpPr/>
          <p:nvPr/>
        </p:nvGrpSpPr>
        <p:grpSpPr>
          <a:xfrm>
            <a:off x="4940451" y="1388390"/>
            <a:ext cx="6351905" cy="901700"/>
            <a:chOff x="4939657" y="1947190"/>
            <a:chExt cx="6351905" cy="901700"/>
          </a:xfrm>
        </p:grpSpPr>
        <p:grpSp>
          <p:nvGrpSpPr>
            <p:cNvPr id="24583" name="组合 10"/>
            <p:cNvGrpSpPr/>
            <p:nvPr/>
          </p:nvGrpSpPr>
          <p:grpSpPr bwMode="auto">
            <a:xfrm>
              <a:off x="4939657" y="1947190"/>
              <a:ext cx="6351905" cy="901700"/>
              <a:chOff x="3477295" y="3554567"/>
              <a:chExt cx="6352121" cy="901521"/>
            </a:xfrm>
          </p:grpSpPr>
          <p:sp>
            <p:nvSpPr>
              <p:cNvPr id="15" name="圆角矩形 14"/>
              <p:cNvSpPr/>
              <p:nvPr/>
            </p:nvSpPr>
            <p:spPr>
              <a:xfrm>
                <a:off x="3477295" y="3554567"/>
                <a:ext cx="6352121"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charset="-122"/>
                </a:endParaRPr>
              </a:p>
            </p:txBody>
          </p:sp>
          <p:sp>
            <p:nvSpPr>
              <p:cNvPr id="18" name="任意多边形 17"/>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r>
                  <a:rPr lang="en-US" altLang="zh-CN" dirty="0">
                    <a:cs typeface="微软雅黑" panose="020B0503020204020204" charset="-122"/>
                  </a:rPr>
                  <a:t> </a:t>
                </a:r>
                <a:endParaRPr lang="zh-CN" altLang="en-US" sz="3600" dirty="0">
                  <a:cs typeface="微软雅黑" panose="020B0503020204020204" charset="-122"/>
                </a:endParaRPr>
              </a:p>
            </p:txBody>
          </p:sp>
        </p:grpSp>
        <p:sp>
          <p:nvSpPr>
            <p:cNvPr id="24587" name="文本框 22"/>
            <p:cNvSpPr txBox="1">
              <a:spLocks noChangeArrowheads="1"/>
            </p:cNvSpPr>
            <p:nvPr/>
          </p:nvSpPr>
          <p:spPr bwMode="auto">
            <a:xfrm>
              <a:off x="5266640" y="2121817"/>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charset="-122"/>
                  <a:cs typeface="微软雅黑" panose="020B0503020204020204" charset="-122"/>
                </a:rPr>
                <a:t>1</a:t>
              </a:r>
              <a:endParaRPr lang="zh-CN" altLang="en-US" sz="3200">
                <a:solidFill>
                  <a:sysClr val="window" lastClr="FFFFFF"/>
                </a:solidFill>
                <a:ea typeface="微软雅黑" panose="020B0503020204020204" charset="-122"/>
                <a:cs typeface="微软雅黑" panose="020B0503020204020204" charset="-122"/>
              </a:endParaRPr>
            </a:p>
          </p:txBody>
        </p:sp>
        <p:sp>
          <p:nvSpPr>
            <p:cNvPr id="24591" name="TextBox 10"/>
            <p:cNvSpPr txBox="1">
              <a:spLocks noChangeArrowheads="1"/>
            </p:cNvSpPr>
            <p:nvPr/>
          </p:nvSpPr>
          <p:spPr bwMode="auto">
            <a:xfrm>
              <a:off x="6004552" y="1990370"/>
              <a:ext cx="50907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90170"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0"/>
                  </a:solidFill>
                  <a:effectLst/>
                  <a:sym typeface="+mn-ea"/>
                </a:rPr>
                <a:t>人工燃气：</a:t>
              </a:r>
              <a:r>
                <a:rPr lang="zh-CN" altLang="en-US" sz="1400" b="1" kern="1200" spc="0" noProof="0" dirty="0">
                  <a:solidFill>
                    <a:schemeClr val="tx1">
                      <a:lumMod val="75000"/>
                      <a:lumOff val="25000"/>
                    </a:schemeClr>
                  </a:solidFill>
                  <a:effectLst/>
                  <a:sym typeface="+mn-ea"/>
                </a:rPr>
                <a:t>将固体或液体燃料通过加工后获得的可燃气体，用于作为城市民用和工业使用的气体燃料，油制气、高炉煤气等</a:t>
              </a:r>
              <a:endParaRPr lang="zh-CN" altLang="en-US" sz="1400" b="1" kern="1200" spc="0" noProof="0" dirty="0">
                <a:solidFill>
                  <a:schemeClr val="tx1">
                    <a:lumMod val="75000"/>
                    <a:lumOff val="25000"/>
                  </a:schemeClr>
                </a:solidFill>
                <a:effectLst/>
                <a:sym typeface="+mn-ea"/>
              </a:endParaRPr>
            </a:p>
          </p:txBody>
        </p:sp>
      </p:grpSp>
      <p:grpSp>
        <p:nvGrpSpPr>
          <p:cNvPr id="19" name="组合 18"/>
          <p:cNvGrpSpPr/>
          <p:nvPr/>
        </p:nvGrpSpPr>
        <p:grpSpPr>
          <a:xfrm>
            <a:off x="4940451" y="3326730"/>
            <a:ext cx="6351905" cy="901701"/>
            <a:chOff x="4939657" y="4025229"/>
            <a:chExt cx="6351905" cy="901701"/>
          </a:xfrm>
        </p:grpSpPr>
        <p:grpSp>
          <p:nvGrpSpPr>
            <p:cNvPr id="24586" name="组合 19"/>
            <p:cNvGrpSpPr/>
            <p:nvPr/>
          </p:nvGrpSpPr>
          <p:grpSpPr bwMode="auto">
            <a:xfrm>
              <a:off x="4939657" y="4025229"/>
              <a:ext cx="6351905" cy="901701"/>
              <a:chOff x="3477295" y="3554569"/>
              <a:chExt cx="6352121" cy="901522"/>
            </a:xfrm>
          </p:grpSpPr>
          <p:sp>
            <p:nvSpPr>
              <p:cNvPr id="21" name="圆角矩形 20"/>
              <p:cNvSpPr/>
              <p:nvPr/>
            </p:nvSpPr>
            <p:spPr>
              <a:xfrm>
                <a:off x="3477295" y="3554569"/>
                <a:ext cx="6352121"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charset="-122"/>
                </a:endParaRPr>
              </a:p>
            </p:txBody>
          </p:sp>
          <p:sp>
            <p:nvSpPr>
              <p:cNvPr id="22" name="任意多边形 21"/>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charset="-122"/>
                </a:endParaRPr>
              </a:p>
            </p:txBody>
          </p:sp>
        </p:grpSp>
        <p:sp>
          <p:nvSpPr>
            <p:cNvPr id="24589" name="文本框 24"/>
            <p:cNvSpPr txBox="1">
              <a:spLocks noChangeArrowheads="1"/>
            </p:cNvSpPr>
            <p:nvPr/>
          </p:nvSpPr>
          <p:spPr bwMode="auto">
            <a:xfrm>
              <a:off x="5266640" y="4183979"/>
              <a:ext cx="56349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charset="-122"/>
                  <a:cs typeface="微软雅黑" panose="020B0503020204020204" charset="-122"/>
                </a:rPr>
                <a:t>3</a:t>
              </a:r>
              <a:endParaRPr lang="zh-CN" altLang="en-US" sz="3200">
                <a:solidFill>
                  <a:sysClr val="window" lastClr="FFFFFF"/>
                </a:solidFill>
                <a:ea typeface="微软雅黑" panose="020B0503020204020204" charset="-122"/>
                <a:cs typeface="微软雅黑" panose="020B0503020204020204" charset="-122"/>
              </a:endParaRPr>
            </a:p>
          </p:txBody>
        </p:sp>
        <p:sp>
          <p:nvSpPr>
            <p:cNvPr id="24592" name="TextBox 10"/>
            <p:cNvSpPr txBox="1">
              <a:spLocks noChangeArrowheads="1"/>
            </p:cNvSpPr>
            <p:nvPr/>
          </p:nvSpPr>
          <p:spPr bwMode="auto">
            <a:xfrm>
              <a:off x="6004552" y="4043644"/>
              <a:ext cx="50907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5397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生物气（沼气</a:t>
              </a:r>
              <a:r>
                <a:rPr lang="en-US" altLang="zh-CN" sz="1400" b="1" kern="1200" spc="0" noProof="0" dirty="0">
                  <a:solidFill>
                    <a:srgbClr val="FFC001"/>
                  </a:solidFill>
                  <a:effectLst/>
                  <a:sym typeface="+mn-ea"/>
                </a:rPr>
                <a:t>）</a:t>
              </a:r>
              <a:r>
                <a:rPr lang="zh-CN" altLang="en-US" sz="1400" b="1" kern="1200" spc="0" noProof="0" dirty="0">
                  <a:solidFill>
                    <a:srgbClr val="FFC001"/>
                  </a:solidFill>
                  <a:effectLst/>
                  <a:sym typeface="+mn-ea"/>
                </a:rPr>
                <a:t>：</a:t>
              </a:r>
              <a:r>
                <a:rPr lang="zh-CN" altLang="en-US" sz="1400" b="1" kern="1200" spc="0" noProof="0" dirty="0">
                  <a:solidFill>
                    <a:schemeClr val="tx1">
                      <a:lumMod val="75000"/>
                      <a:lumOff val="25000"/>
                    </a:schemeClr>
                  </a:solidFill>
                  <a:effectLst/>
                  <a:sym typeface="+mn-ea"/>
                </a:rPr>
                <a:t>有机物在隔绝空气的条件下发酵，在微生物的作用下产生的可燃气体，主要成分：</a:t>
              </a:r>
              <a:r>
                <a:rPr lang="en-US" altLang="zh-CN" sz="1400" b="1" kern="1200" spc="0" noProof="0" dirty="0">
                  <a:solidFill>
                    <a:schemeClr val="tx1">
                      <a:lumMod val="75000"/>
                      <a:lumOff val="25000"/>
                    </a:schemeClr>
                  </a:solidFill>
                  <a:effectLst/>
                  <a:sym typeface="+mn-ea"/>
                </a:rPr>
                <a:t>CH4（60%）、 CO2</a:t>
              </a:r>
              <a:endParaRPr lang="zh-CN" altLang="en-US" sz="1400" b="1" dirty="0">
                <a:solidFill>
                  <a:schemeClr val="tx1">
                    <a:lumMod val="75000"/>
                    <a:lumOff val="25000"/>
                  </a:schemeClr>
                </a:solidFill>
                <a:effectLst/>
              </a:endParaRPr>
            </a:p>
          </p:txBody>
        </p:sp>
      </p:grpSp>
      <p:grpSp>
        <p:nvGrpSpPr>
          <p:cNvPr id="20" name="组合 19"/>
          <p:cNvGrpSpPr/>
          <p:nvPr/>
        </p:nvGrpSpPr>
        <p:grpSpPr>
          <a:xfrm>
            <a:off x="735238" y="2360577"/>
            <a:ext cx="6081395" cy="901701"/>
            <a:chOff x="734443" y="3017166"/>
            <a:chExt cx="6081395" cy="901701"/>
          </a:xfrm>
        </p:grpSpPr>
        <p:grpSp>
          <p:nvGrpSpPr>
            <p:cNvPr id="24584" name="组合 13"/>
            <p:cNvGrpSpPr/>
            <p:nvPr/>
          </p:nvGrpSpPr>
          <p:grpSpPr bwMode="auto">
            <a:xfrm rot="10800000">
              <a:off x="734443" y="3017166"/>
              <a:ext cx="6081395" cy="901701"/>
              <a:chOff x="3477295" y="3554569"/>
              <a:chExt cx="6081603" cy="901522"/>
            </a:xfrm>
          </p:grpSpPr>
          <p:sp>
            <p:nvSpPr>
              <p:cNvPr id="23" name="圆角矩形 22"/>
              <p:cNvSpPr/>
              <p:nvPr/>
            </p:nvSpPr>
            <p:spPr>
              <a:xfrm>
                <a:off x="3477295" y="3554569"/>
                <a:ext cx="6081603" cy="901521"/>
              </a:xfrm>
              <a:prstGeom prst="roundRect">
                <a:avLst>
                  <a:gd name="adj" fmla="val 50000"/>
                </a:avLst>
              </a:prstGeom>
              <a:noFill/>
              <a:ln w="50800">
                <a:solidFill>
                  <a:srgbClr val="FFC000"/>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charset="-122"/>
                </a:endParaRPr>
              </a:p>
            </p:txBody>
          </p:sp>
          <p:sp>
            <p:nvSpPr>
              <p:cNvPr id="24" name="任意多边形 23"/>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FC000"/>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dirty="0">
                  <a:cs typeface="微软雅黑" panose="020B0503020204020204" charset="-122"/>
                </a:endParaRPr>
              </a:p>
            </p:txBody>
          </p:sp>
        </p:grpSp>
        <p:sp>
          <p:nvSpPr>
            <p:cNvPr id="24588" name="文本框 23"/>
            <p:cNvSpPr txBox="1">
              <a:spLocks noChangeArrowheads="1"/>
            </p:cNvSpPr>
            <p:nvPr/>
          </p:nvSpPr>
          <p:spPr bwMode="auto">
            <a:xfrm>
              <a:off x="6133302" y="3166393"/>
              <a:ext cx="56190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charset="-122"/>
                  <a:cs typeface="微软雅黑" panose="020B0503020204020204" charset="-122"/>
                </a:rPr>
                <a:t>2</a:t>
              </a:r>
              <a:endParaRPr lang="zh-CN" altLang="en-US" sz="3200">
                <a:solidFill>
                  <a:sysClr val="window" lastClr="FFFFFF"/>
                </a:solidFill>
                <a:ea typeface="微软雅黑" panose="020B0503020204020204" charset="-122"/>
                <a:cs typeface="微软雅黑" panose="020B0503020204020204" charset="-122"/>
              </a:endParaRPr>
            </a:p>
          </p:txBody>
        </p:sp>
        <p:sp>
          <p:nvSpPr>
            <p:cNvPr id="24593" name="TextBox 10"/>
            <p:cNvSpPr txBox="1">
              <a:spLocks noChangeArrowheads="1"/>
            </p:cNvSpPr>
            <p:nvPr/>
          </p:nvSpPr>
          <p:spPr bwMode="auto">
            <a:xfrm>
              <a:off x="1104013" y="3072411"/>
              <a:ext cx="477964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fontAlgn="auto">
                <a:lnSpc>
                  <a:spcPct val="150000"/>
                </a:lnSpc>
              </a:pPr>
              <a:r>
                <a:rPr lang="zh-CN" altLang="en-US" sz="1400" b="1" kern="1200" spc="0" noProof="0" dirty="0">
                  <a:solidFill>
                    <a:srgbClr val="FFC001"/>
                  </a:solidFill>
                  <a:sym typeface="+mn-ea"/>
                </a:rPr>
                <a:t>天然气：</a:t>
              </a:r>
              <a:r>
                <a:rPr lang="zh-CN" altLang="en-US" sz="1400" b="1" kern="1200" spc="0" noProof="0" dirty="0">
                  <a:solidFill>
                    <a:schemeClr val="tx1">
                      <a:lumMod val="75000"/>
                      <a:lumOff val="25000"/>
                    </a:schemeClr>
                  </a:solidFill>
                  <a:sym typeface="+mn-ea"/>
                </a:rPr>
                <a:t>组成以甲烷为主，同时还含有少量的二氧化碳、硫化氢、氮和微量的氦、氖、氩等气体</a:t>
              </a:r>
              <a:endParaRPr lang="zh-CN" altLang="en-US" sz="1400" b="1" kern="1200" spc="0" noProof="0" dirty="0">
                <a:solidFill>
                  <a:schemeClr val="tx1">
                    <a:lumMod val="75000"/>
                    <a:lumOff val="25000"/>
                  </a:schemeClr>
                </a:solidFill>
                <a:sym typeface="+mn-ea"/>
              </a:endParaRPr>
            </a:p>
          </p:txBody>
        </p:sp>
      </p:grpSp>
      <p:grpSp>
        <p:nvGrpSpPr>
          <p:cNvPr id="25" name="组合 24"/>
          <p:cNvGrpSpPr/>
          <p:nvPr/>
        </p:nvGrpSpPr>
        <p:grpSpPr>
          <a:xfrm>
            <a:off x="735238" y="4293199"/>
            <a:ext cx="6081395" cy="901701"/>
            <a:chOff x="734443" y="5047578"/>
            <a:chExt cx="6081395" cy="901701"/>
          </a:xfrm>
        </p:grpSpPr>
        <p:grpSp>
          <p:nvGrpSpPr>
            <p:cNvPr id="24585" name="组合 16"/>
            <p:cNvGrpSpPr/>
            <p:nvPr/>
          </p:nvGrpSpPr>
          <p:grpSpPr bwMode="auto">
            <a:xfrm rot="10800000">
              <a:off x="734443" y="5047578"/>
              <a:ext cx="6081395" cy="901701"/>
              <a:chOff x="3477295" y="3554569"/>
              <a:chExt cx="6081603" cy="901522"/>
            </a:xfrm>
          </p:grpSpPr>
          <p:sp>
            <p:nvSpPr>
              <p:cNvPr id="26" name="圆角矩形 25"/>
              <p:cNvSpPr/>
              <p:nvPr/>
            </p:nvSpPr>
            <p:spPr>
              <a:xfrm>
                <a:off x="3477295" y="3554569"/>
                <a:ext cx="6081603" cy="901521"/>
              </a:xfrm>
              <a:prstGeom prst="roundRect">
                <a:avLst>
                  <a:gd name="adj" fmla="val 50000"/>
                </a:avLst>
              </a:prstGeom>
              <a:noFill/>
              <a:ln w="50800">
                <a:solidFill>
                  <a:srgbClr val="FFC000"/>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charset="-122"/>
                </a:endParaRPr>
              </a:p>
            </p:txBody>
          </p:sp>
          <p:sp>
            <p:nvSpPr>
              <p:cNvPr id="28" name="任意多边形 27"/>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FC000"/>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charset="-122"/>
                </a:endParaRPr>
              </a:p>
            </p:txBody>
          </p:sp>
        </p:grpSp>
        <p:sp>
          <p:nvSpPr>
            <p:cNvPr id="24590" name="文本框 25"/>
            <p:cNvSpPr txBox="1">
              <a:spLocks noChangeArrowheads="1"/>
            </p:cNvSpPr>
            <p:nvPr/>
          </p:nvSpPr>
          <p:spPr bwMode="auto">
            <a:xfrm>
              <a:off x="6133302" y="5206329"/>
              <a:ext cx="56190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altLang="zh-CN" sz="3200">
                  <a:solidFill>
                    <a:sysClr val="window" lastClr="FFFFFF"/>
                  </a:solidFill>
                  <a:ea typeface="微软雅黑" panose="020B0503020204020204" charset="-122"/>
                  <a:cs typeface="微软雅黑" panose="020B0503020204020204" charset="-122"/>
                </a:rPr>
                <a:t>4</a:t>
              </a:r>
              <a:endParaRPr lang="zh-CN" altLang="en-US" sz="3200">
                <a:solidFill>
                  <a:sysClr val="window" lastClr="FFFFFF"/>
                </a:solidFill>
                <a:ea typeface="微软雅黑" panose="020B0503020204020204" charset="-122"/>
                <a:cs typeface="微软雅黑" panose="020B0503020204020204" charset="-122"/>
              </a:endParaRPr>
            </a:p>
          </p:txBody>
        </p:sp>
        <p:sp>
          <p:nvSpPr>
            <p:cNvPr id="24594" name="TextBox 10"/>
            <p:cNvSpPr txBox="1">
              <a:spLocks noChangeArrowheads="1"/>
            </p:cNvSpPr>
            <p:nvPr/>
          </p:nvSpPr>
          <p:spPr bwMode="auto">
            <a:xfrm>
              <a:off x="1014478" y="5160608"/>
              <a:ext cx="485711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7175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液化石油气（</a:t>
              </a:r>
              <a:r>
                <a:rPr lang="en-US" altLang="zh-CN" sz="1400" b="1" kern="1200" spc="0" noProof="0" dirty="0">
                  <a:solidFill>
                    <a:srgbClr val="FFC001"/>
                  </a:solidFill>
                  <a:effectLst/>
                  <a:sym typeface="+mn-ea"/>
                </a:rPr>
                <a:t>LPG</a:t>
              </a:r>
              <a:r>
                <a:rPr lang="zh-CN" altLang="en-US" sz="1400" b="1" kern="1200" spc="0" noProof="0" dirty="0">
                  <a:solidFill>
                    <a:srgbClr val="FFC001"/>
                  </a:solidFill>
                  <a:effectLst/>
                  <a:sym typeface="+mn-ea"/>
                </a:rPr>
                <a:t>）：</a:t>
              </a:r>
              <a:r>
                <a:rPr lang="zh-CN" altLang="en-US" sz="1400" b="1" kern="1200" spc="0" noProof="0" dirty="0">
                  <a:solidFill>
                    <a:schemeClr val="tx1">
                      <a:lumMod val="75000"/>
                      <a:lumOff val="25000"/>
                    </a:schemeClr>
                  </a:solidFill>
                  <a:effectLst/>
                  <a:sym typeface="+mn-ea"/>
                </a:rPr>
                <a:t>开采和炼制石油过程中作为一部分碳氢化合物，主要成分：</a:t>
              </a:r>
              <a:r>
                <a:rPr lang="en-US" altLang="zh-CN" sz="1400" b="1" kern="1200" spc="0" noProof="0" dirty="0">
                  <a:solidFill>
                    <a:schemeClr val="tx1">
                      <a:lumMod val="75000"/>
                      <a:lumOff val="25000"/>
                    </a:schemeClr>
                  </a:solidFill>
                  <a:effectLst/>
                  <a:sym typeface="+mn-ea"/>
                </a:rPr>
                <a:t>C3H8</a:t>
              </a:r>
              <a:r>
                <a:rPr lang="zh-CN" altLang="en-US" sz="1400" b="1" kern="1200" spc="0" noProof="0" dirty="0">
                  <a:solidFill>
                    <a:schemeClr val="tx1">
                      <a:lumMod val="75000"/>
                      <a:lumOff val="25000"/>
                    </a:schemeClr>
                  </a:solidFill>
                  <a:effectLst/>
                  <a:sym typeface="+mn-ea"/>
                </a:rPr>
                <a:t>（丙烷）、</a:t>
              </a:r>
              <a:r>
                <a:rPr lang="en-US" altLang="zh-CN" sz="1400" b="1" kern="1200" spc="0" noProof="0" dirty="0">
                  <a:solidFill>
                    <a:schemeClr val="tx1">
                      <a:lumMod val="75000"/>
                      <a:lumOff val="25000"/>
                    </a:schemeClr>
                  </a:solidFill>
                  <a:effectLst/>
                  <a:sym typeface="+mn-ea"/>
                </a:rPr>
                <a:t>C4H10</a:t>
              </a:r>
              <a:r>
                <a:rPr lang="zh-CN" altLang="en-US" sz="1400" b="1" kern="1200" spc="0" noProof="0" dirty="0">
                  <a:solidFill>
                    <a:schemeClr val="tx1">
                      <a:lumMod val="75000"/>
                      <a:lumOff val="25000"/>
                    </a:schemeClr>
                  </a:solidFill>
                  <a:effectLst/>
                  <a:sym typeface="+mn-ea"/>
                </a:rPr>
                <a:t>（丁烷）</a:t>
              </a:r>
              <a:endParaRPr lang="zh-CN" altLang="en-US" sz="1400" b="1" kern="1200" spc="0" noProof="0" dirty="0">
                <a:solidFill>
                  <a:schemeClr val="tx1">
                    <a:lumMod val="75000"/>
                    <a:lumOff val="25000"/>
                  </a:schemeClr>
                </a:solidFill>
                <a:effectLst/>
                <a:sym typeface="+mn-ea"/>
              </a:endParaRPr>
            </a:p>
          </p:txBody>
        </p:sp>
      </p:grpSp>
      <p:grpSp>
        <p:nvGrpSpPr>
          <p:cNvPr id="29" name="组合 28"/>
          <p:cNvGrpSpPr/>
          <p:nvPr/>
        </p:nvGrpSpPr>
        <p:grpSpPr>
          <a:xfrm>
            <a:off x="4983631" y="5255860"/>
            <a:ext cx="6308725" cy="901701"/>
            <a:chOff x="4939657" y="4025229"/>
            <a:chExt cx="6308725" cy="901701"/>
          </a:xfrm>
        </p:grpSpPr>
        <p:grpSp>
          <p:nvGrpSpPr>
            <p:cNvPr id="35" name="组合 19"/>
            <p:cNvGrpSpPr/>
            <p:nvPr/>
          </p:nvGrpSpPr>
          <p:grpSpPr bwMode="auto">
            <a:xfrm>
              <a:off x="4939657" y="4025229"/>
              <a:ext cx="6308725" cy="901701"/>
              <a:chOff x="3477295" y="3554569"/>
              <a:chExt cx="6308940" cy="901522"/>
            </a:xfrm>
          </p:grpSpPr>
          <p:sp>
            <p:nvSpPr>
              <p:cNvPr id="37" name="圆角矩形 36"/>
              <p:cNvSpPr/>
              <p:nvPr/>
            </p:nvSpPr>
            <p:spPr>
              <a:xfrm>
                <a:off x="3477295" y="3554569"/>
                <a:ext cx="6308940" cy="901521"/>
              </a:xfrm>
              <a:prstGeom prst="roundRect">
                <a:avLst>
                  <a:gd name="adj" fmla="val 50000"/>
                </a:avLst>
              </a:prstGeom>
              <a:noFill/>
              <a:ln w="50800">
                <a:solidFill>
                  <a:srgbClr val="A5A5A5"/>
                </a:solid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charset="-122"/>
                </a:endParaRPr>
              </a:p>
            </p:txBody>
          </p:sp>
          <p:sp>
            <p:nvSpPr>
              <p:cNvPr id="40" name="任意多边形 39"/>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anchor="ctr"/>
              <a:lstStyle/>
              <a:p>
                <a:pPr algn="ctr">
                  <a:defRPr/>
                </a:pPr>
                <a:endParaRPr lang="zh-CN" altLang="en-US">
                  <a:cs typeface="微软雅黑" panose="020B0503020204020204" charset="-122"/>
                </a:endParaRPr>
              </a:p>
            </p:txBody>
          </p:sp>
        </p:grpSp>
        <p:sp>
          <p:nvSpPr>
            <p:cNvPr id="41" name="文本框 24"/>
            <p:cNvSpPr txBox="1">
              <a:spLocks noChangeArrowheads="1"/>
            </p:cNvSpPr>
            <p:nvPr/>
          </p:nvSpPr>
          <p:spPr bwMode="auto">
            <a:xfrm>
              <a:off x="5266640" y="4183979"/>
              <a:ext cx="5634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en-US" sz="3200">
                  <a:solidFill>
                    <a:sysClr val="window" lastClr="FFFFFF"/>
                  </a:solidFill>
                  <a:ea typeface="微软雅黑" panose="020B0503020204020204" charset="-122"/>
                  <a:cs typeface="微软雅黑" panose="020B0503020204020204" charset="-122"/>
                </a:rPr>
                <a:t>5</a:t>
              </a:r>
              <a:endParaRPr lang="en-US" sz="3200">
                <a:solidFill>
                  <a:sysClr val="window" lastClr="FFFFFF"/>
                </a:solidFill>
                <a:ea typeface="微软雅黑" panose="020B0503020204020204" charset="-122"/>
                <a:cs typeface="微软雅黑" panose="020B0503020204020204" charset="-122"/>
              </a:endParaRPr>
            </a:p>
          </p:txBody>
        </p:sp>
        <p:sp>
          <p:nvSpPr>
            <p:cNvPr id="42" name="TextBox 10"/>
            <p:cNvSpPr txBox="1">
              <a:spLocks noChangeArrowheads="1"/>
            </p:cNvSpPr>
            <p:nvPr/>
          </p:nvSpPr>
          <p:spPr bwMode="auto">
            <a:xfrm>
              <a:off x="6004552" y="4141434"/>
              <a:ext cx="504698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ysClr val="windowText" lastClr="000000">
                      <a:lumMod val="50000"/>
                      <a:lumOff val="50000"/>
                    </a:sysClr>
                  </a:solidFill>
                  <a:latin typeface="微软雅黑" panose="020B0503020204020204" charset="-122"/>
                  <a:ea typeface="微软雅黑" panose="020B050302020402020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79375" marR="0" indent="0" defTabSz="914400" fontAlgn="auto">
                <a:lnSpc>
                  <a:spcPct val="150000"/>
                </a:lnSpc>
                <a:spcBef>
                  <a:spcPts val="0"/>
                </a:spcBef>
                <a:buClrTx/>
                <a:buSzTx/>
                <a:buFont typeface="Wingdings" panose="05000000000000000000" pitchFamily="2" charset="2"/>
                <a:buNone/>
                <a:defRPr/>
              </a:pPr>
              <a:r>
                <a:rPr lang="zh-CN" altLang="en-US" sz="1400" b="1" kern="1200" spc="0" noProof="0" dirty="0">
                  <a:solidFill>
                    <a:srgbClr val="FFC001"/>
                  </a:solidFill>
                  <a:effectLst/>
                  <a:sym typeface="+mn-ea"/>
                </a:rPr>
                <a:t>新型合成能源：</a:t>
              </a:r>
              <a:r>
                <a:rPr lang="zh-CN" altLang="en-US" sz="1400" b="1" kern="1200" spc="0" noProof="0" dirty="0">
                  <a:solidFill>
                    <a:schemeClr val="tx1">
                      <a:lumMod val="75000"/>
                      <a:lumOff val="25000"/>
                    </a:schemeClr>
                  </a:solidFill>
                  <a:effectLst/>
                  <a:sym typeface="+mn-ea"/>
                </a:rPr>
                <a:t>对化工原料进行化学处理，加工制成的新型燃料，如二甲醚分子式C2H6O，结构式CH3OCH3</a:t>
              </a:r>
              <a:endParaRPr lang="zh-CN" altLang="en-US" sz="1400" b="1" kern="1200" spc="0" noProof="0" dirty="0">
                <a:solidFill>
                  <a:schemeClr val="tx1">
                    <a:lumMod val="75000"/>
                    <a:lumOff val="25000"/>
                  </a:schemeClr>
                </a:solidFill>
                <a:effectLst/>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6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CATEGORY" val="single"/>
  <p:tag name="KSO_WM_SLIDE_ENTRY_ID" val="134"/>
</p:tagLst>
</file>

<file path=ppt/tags/tag10.xml><?xml version="1.0" encoding="utf-8"?>
<p:tagLst xmlns:p="http://schemas.openxmlformats.org/presentationml/2006/main">
  <p:tag name="KSO_WM_TEMPLATE_CATEGORY" val="single"/>
  <p:tag name="KSO_WM_SLIDE_ENTRY_ID" val="134"/>
</p:tagLst>
</file>

<file path=ppt/tags/tag11.xml><?xml version="1.0" encoding="utf-8"?>
<p:tagLst xmlns:p="http://schemas.openxmlformats.org/presentationml/2006/main">
  <p:tag name="KSO_WM_TEMPLATE_CATEGORY" val="single"/>
  <p:tag name="KSO_WM_SLIDE_ENTRY_ID" val="134"/>
</p:tagLst>
</file>

<file path=ppt/tags/tag12.xml><?xml version="1.0" encoding="utf-8"?>
<p:tagLst xmlns:p="http://schemas.openxmlformats.org/presentationml/2006/main">
  <p:tag name="KSO_WM_TEMPLATE_CATEGORY" val="single"/>
  <p:tag name="KSO_WM_SLIDE_ENTRY_ID" val="134"/>
</p:tagLst>
</file>

<file path=ppt/tags/tag13.xml><?xml version="1.0" encoding="utf-8"?>
<p:tagLst xmlns:p="http://schemas.openxmlformats.org/presentationml/2006/main">
  <p:tag name="KSO_WM_TEMPLATE_CATEGORY" val="single"/>
  <p:tag name="KSO_WM_SLIDE_ENTRY_ID" val="134"/>
</p:tagLst>
</file>

<file path=ppt/tags/tag14.xml><?xml version="1.0" encoding="utf-8"?>
<p:tagLst xmlns:p="http://schemas.openxmlformats.org/presentationml/2006/main">
  <p:tag name="KSO_WM_TEMPLATE_CATEGORY" val="single"/>
  <p:tag name="KSO_WM_SLIDE_ENTRY_ID" val="134"/>
</p:tagLst>
</file>

<file path=ppt/tags/tag15.xml><?xml version="1.0" encoding="utf-8"?>
<p:tagLst xmlns:p="http://schemas.openxmlformats.org/presentationml/2006/main">
  <p:tag name="KSO_WM_TEMPLATE_CATEGORY" val="single"/>
  <p:tag name="KSO_WM_SLIDE_ENTRY_ID" val="134"/>
</p:tagLst>
</file>

<file path=ppt/tags/tag16.xml><?xml version="1.0" encoding="utf-8"?>
<p:tagLst xmlns:p="http://schemas.openxmlformats.org/presentationml/2006/main">
  <p:tag name="KSO_WM_TEMPLATE_CATEGORY" val="single"/>
  <p:tag name="KSO_WM_SLIDE_ENTRY_ID" val="134"/>
</p:tagLst>
</file>

<file path=ppt/tags/tag17.xml><?xml version="1.0" encoding="utf-8"?>
<p:tagLst xmlns:p="http://schemas.openxmlformats.org/presentationml/2006/main">
  <p:tag name="KSO_WM_TEMPLATE_CATEGORY" val="single"/>
  <p:tag name="KSO_WM_SLIDE_ENTRY_ID" val="134"/>
</p:tagLst>
</file>

<file path=ppt/tags/tag18.xml><?xml version="1.0" encoding="utf-8"?>
<p:tagLst xmlns:p="http://schemas.openxmlformats.org/presentationml/2006/main">
  <p:tag name="KSO_WM_TEMPLATE_CATEGORY" val="single"/>
  <p:tag name="KSO_WM_SLIDE_ENTRY_ID" val="134"/>
</p:tagLst>
</file>

<file path=ppt/tags/tag19.xml><?xml version="1.0" encoding="utf-8"?>
<p:tagLst xmlns:p="http://schemas.openxmlformats.org/presentationml/2006/main">
  <p:tag name="KSO_WM_TEMPLATE_CATEGORY" val="single"/>
  <p:tag name="KSO_WM_SLIDE_ENTRY_ID" val="134"/>
</p:tagLst>
</file>

<file path=ppt/tags/tag2.xml><?xml version="1.0" encoding="utf-8"?>
<p:tagLst xmlns:p="http://schemas.openxmlformats.org/presentationml/2006/main">
  <p:tag name="KSO_WM_TEMPLATE_CATEGORY" val="single"/>
  <p:tag name="KSO_WM_SLIDE_ENTRY_ID" val="134"/>
</p:tagLst>
</file>

<file path=ppt/tags/tag20.xml><?xml version="1.0" encoding="utf-8"?>
<p:tagLst xmlns:p="http://schemas.openxmlformats.org/presentationml/2006/main">
  <p:tag name="KSO_WM_TEMPLATE_CATEGORY" val="single"/>
  <p:tag name="KSO_WM_SLIDE_ENTRY_ID" val="134"/>
</p:tagLst>
</file>

<file path=ppt/tags/tag21.xml><?xml version="1.0" encoding="utf-8"?>
<p:tagLst xmlns:p="http://schemas.openxmlformats.org/presentationml/2006/main">
  <p:tag name="KSO_WM_TEMPLATE_CATEGORY" val="single"/>
  <p:tag name="KSO_WM_SLIDE_ENTRY_ID" val="134"/>
</p:tagLst>
</file>

<file path=ppt/tags/tag22.xml><?xml version="1.0" encoding="utf-8"?>
<p:tagLst xmlns:p="http://schemas.openxmlformats.org/presentationml/2006/main">
  <p:tag name="KSO_WM_TEMPLATE_CATEGORY" val="single"/>
  <p:tag name="KSO_WM_SLIDE_ENTRY_ID" val="134"/>
</p:tagLst>
</file>

<file path=ppt/tags/tag23.xml><?xml version="1.0" encoding="utf-8"?>
<p:tagLst xmlns:p="http://schemas.openxmlformats.org/presentationml/2006/main">
  <p:tag name="KSO_WM_TEMPLATE_CATEGORY" val="single"/>
  <p:tag name="KSO_WM_SLIDE_ENTRY_ID" val="134"/>
</p:tagLst>
</file>

<file path=ppt/tags/tag24.xml><?xml version="1.0" encoding="utf-8"?>
<p:tagLst xmlns:p="http://schemas.openxmlformats.org/presentationml/2006/main">
  <p:tag name="KSO_WM_TEMPLATE_CATEGORY" val="single"/>
  <p:tag name="KSO_WM_SLIDE_ENTRY_ID" val="134"/>
</p:tagLst>
</file>

<file path=ppt/tags/tag25.xml><?xml version="1.0" encoding="utf-8"?>
<p:tagLst xmlns:p="http://schemas.openxmlformats.org/presentationml/2006/main">
  <p:tag name="KSO_WM_TEMPLATE_CATEGORY" val="single"/>
  <p:tag name="KSO_WM_SLIDE_ENTRY_ID" val="134"/>
</p:tagLst>
</file>

<file path=ppt/tags/tag26.xml><?xml version="1.0" encoding="utf-8"?>
<p:tagLst xmlns:p="http://schemas.openxmlformats.org/presentationml/2006/main">
  <p:tag name="KSO_WM_TEMPLATE_CATEGORY" val="single"/>
  <p:tag name="KSO_WM_SLIDE_ENTRY_ID" val="134"/>
</p:tagLst>
</file>

<file path=ppt/tags/tag27.xml><?xml version="1.0" encoding="utf-8"?>
<p:tagLst xmlns:p="http://schemas.openxmlformats.org/presentationml/2006/main">
  <p:tag name="KSO_WM_TEMPLATE_CATEGORY" val="single"/>
  <p:tag name="KSO_WM_SLIDE_ENTRY_ID" val="134"/>
</p:tagLst>
</file>

<file path=ppt/tags/tag28.xml><?xml version="1.0" encoding="utf-8"?>
<p:tagLst xmlns:p="http://schemas.openxmlformats.org/presentationml/2006/main">
  <p:tag name="KSO_WM_TEMPLATE_CATEGORY" val="single"/>
  <p:tag name="KSO_WM_SLIDE_ENTRY_ID" val="134"/>
</p:tagLst>
</file>

<file path=ppt/tags/tag29.xml><?xml version="1.0" encoding="utf-8"?>
<p:tagLst xmlns:p="http://schemas.openxmlformats.org/presentationml/2006/main">
  <p:tag name="KSO_WM_TEMPLATE_CATEGORY" val="single"/>
  <p:tag name="KSO_WM_SLIDE_ENTRY_ID" val="134"/>
</p:tagLst>
</file>

<file path=ppt/tags/tag3.xml><?xml version="1.0" encoding="utf-8"?>
<p:tagLst xmlns:p="http://schemas.openxmlformats.org/presentationml/2006/main">
  <p:tag name="KSO_WM_TEMPLATE_CATEGORY" val="single"/>
  <p:tag name="KSO_WM_SLIDE_ENTRY_ID" val="134"/>
</p:tagLst>
</file>

<file path=ppt/tags/tag30.xml><?xml version="1.0" encoding="utf-8"?>
<p:tagLst xmlns:p="http://schemas.openxmlformats.org/presentationml/2006/main">
  <p:tag name="KSO_WM_TEMPLATE_CATEGORY" val="single"/>
  <p:tag name="KSO_WM_SLIDE_ENTRY_ID" val="134"/>
</p:tagLst>
</file>

<file path=ppt/tags/tag31.xml><?xml version="1.0" encoding="utf-8"?>
<p:tagLst xmlns:p="http://schemas.openxmlformats.org/presentationml/2006/main">
  <p:tag name="commondata" val="eyJoZGlkIjoiM2Q4Y2M0MTAxMGRmZTZkMWUzZjg0NGZmZDVmMDc3NjUifQ=="/>
</p:tagLst>
</file>

<file path=ppt/tags/tag4.xml><?xml version="1.0" encoding="utf-8"?>
<p:tagLst xmlns:p="http://schemas.openxmlformats.org/presentationml/2006/main">
  <p:tag name="KSO_WM_TEMPLATE_CATEGORY" val="single"/>
  <p:tag name="KSO_WM_SLIDE_ENTRY_ID" val="134"/>
</p:tagLst>
</file>

<file path=ppt/tags/tag5.xml><?xml version="1.0" encoding="utf-8"?>
<p:tagLst xmlns:p="http://schemas.openxmlformats.org/presentationml/2006/main">
  <p:tag name="KSO_WM_TEMPLATE_CATEGORY" val="single"/>
  <p:tag name="KSO_WM_SLIDE_ENTRY_ID" val="134"/>
</p:tagLst>
</file>

<file path=ppt/tags/tag6.xml><?xml version="1.0" encoding="utf-8"?>
<p:tagLst xmlns:p="http://schemas.openxmlformats.org/presentationml/2006/main">
  <p:tag name="KSO_WM_TEMPLATE_CATEGORY" val="single"/>
  <p:tag name="KSO_WM_SLIDE_ENTRY_ID" val="134"/>
</p:tagLst>
</file>

<file path=ppt/tags/tag7.xml><?xml version="1.0" encoding="utf-8"?>
<p:tagLst xmlns:p="http://schemas.openxmlformats.org/presentationml/2006/main">
  <p:tag name="KSO_WM_TEMPLATE_CATEGORY" val="single"/>
  <p:tag name="KSO_WM_SLIDE_ENTRY_ID" val="134"/>
</p:tagLst>
</file>

<file path=ppt/tags/tag8.xml><?xml version="1.0" encoding="utf-8"?>
<p:tagLst xmlns:p="http://schemas.openxmlformats.org/presentationml/2006/main">
  <p:tag name="KSO_WM_TEMPLATE_CATEGORY" val="single"/>
  <p:tag name="KSO_WM_SLIDE_ENTRY_ID" val="134"/>
</p:tagLst>
</file>

<file path=ppt/tags/tag9.xml><?xml version="1.0" encoding="utf-8"?>
<p:tagLst xmlns:p="http://schemas.openxmlformats.org/presentationml/2006/main">
  <p:tag name="KSO_WM_TEMPLATE_CATEGORY" val="single"/>
  <p:tag name="KSO_WM_SLIDE_ENTRY_ID" val="13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50000"/>
          </a:lnSpc>
          <a:defRPr lang="zh-CN" altLang="en-US">
            <a:latin typeface="华文细黑" pitchFamily="2"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10202</Words>
  <Application>WPS 演示</Application>
  <PresentationFormat>宽屏</PresentationFormat>
  <Paragraphs>827</Paragraphs>
  <Slides>56</Slides>
  <Notes>54</Notes>
  <HiddenSlides>0</HiddenSlides>
  <MMClips>0</MMClips>
  <ScaleCrop>false</ScaleCrop>
  <HeadingPairs>
    <vt:vector size="6" baseType="variant">
      <vt:variant>
        <vt:lpstr>已用的字体</vt:lpstr>
      </vt:variant>
      <vt:variant>
        <vt:i4>35</vt:i4>
      </vt:variant>
      <vt:variant>
        <vt:lpstr>主题</vt:lpstr>
      </vt:variant>
      <vt:variant>
        <vt:i4>5</vt:i4>
      </vt:variant>
      <vt:variant>
        <vt:lpstr>幻灯片标题</vt:lpstr>
      </vt:variant>
      <vt:variant>
        <vt:i4>56</vt:i4>
      </vt:variant>
    </vt:vector>
  </HeadingPairs>
  <TitlesOfParts>
    <vt:vector size="96" baseType="lpstr">
      <vt:lpstr>Arial</vt:lpstr>
      <vt:lpstr>宋体</vt:lpstr>
      <vt:lpstr>Wingdings</vt:lpstr>
      <vt:lpstr>华文细黑</vt:lpstr>
      <vt:lpstr>微软雅黑</vt:lpstr>
      <vt:lpstr>Calibri Light</vt:lpstr>
      <vt:lpstr>Calibri</vt:lpstr>
      <vt:lpstr>Simply City Light</vt:lpstr>
      <vt:lpstr>DejaVu Math TeX Gyre</vt:lpstr>
      <vt:lpstr>SimSun-ExtB</vt:lpstr>
      <vt:lpstr>Wingdings</vt:lpstr>
      <vt:lpstr>Yu Gothic UI Light</vt:lpstr>
      <vt:lpstr>MS UI Gothic</vt:lpstr>
      <vt:lpstr>Arial Black</vt:lpstr>
      <vt:lpstr>Comic Sans MS</vt:lpstr>
      <vt:lpstr>等线</vt:lpstr>
      <vt:lpstr>Arial Unicode MS</vt:lpstr>
      <vt:lpstr>等线 Light</vt:lpstr>
      <vt:lpstr>Segoe UI Light 8</vt:lpstr>
      <vt:lpstr>Microsoft YaHei UI Light</vt:lpstr>
      <vt:lpstr>Bebas</vt:lpstr>
      <vt:lpstr>Segoe Print</vt:lpstr>
      <vt:lpstr>Calibri</vt:lpstr>
      <vt:lpstr>方正正黑简体</vt:lpstr>
      <vt:lpstr>黑体</vt:lpstr>
      <vt:lpstr>等线</vt:lpstr>
      <vt:lpstr>Arial</vt:lpstr>
      <vt:lpstr>Roboto condensed</vt:lpstr>
      <vt:lpstr>新宋体</vt:lpstr>
      <vt:lpstr>Aharoni</vt:lpstr>
      <vt:lpstr>华文黑体</vt:lpstr>
      <vt:lpstr>Impact</vt:lpstr>
      <vt:lpstr>Arial Unicode MS</vt:lpstr>
      <vt:lpstr>Segoe UI</vt:lpstr>
      <vt:lpstr>Times New Roman</vt:lpstr>
      <vt:lpstr>Office 主题​​</vt:lpstr>
      <vt:lpstr>自定义设计方案</vt:lpstr>
      <vt:lpstr>1_Office 主题</vt:lpstr>
      <vt:lpstr>微笑PPT - 小A</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每日安全生产</dc:title>
  <dc:creator>每日安全生产</dc:creator>
  <cp:keywords>每日安全生产</cp:keywords>
  <cp:lastModifiedBy>Vivian</cp:lastModifiedBy>
  <cp:revision>2</cp:revision>
  <dcterms:created xsi:type="dcterms:W3CDTF">2016-06-07T15:36:00Z</dcterms:created>
  <dcterms:modified xsi:type="dcterms:W3CDTF">2023-12-01T05:59:05Z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0ACA8A3D05E94342AA708B9E84F3E448_12</vt:lpwstr>
  </property>
</Properties>
</file>