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50"/>
  </p:handoutMasterIdLst>
  <p:sldIdLst>
    <p:sldId id="287" r:id="rId3"/>
    <p:sldId id="360" r:id="rId5"/>
    <p:sldId id="284" r:id="rId6"/>
    <p:sldId id="288" r:id="rId7"/>
    <p:sldId id="289" r:id="rId8"/>
    <p:sldId id="290" r:id="rId9"/>
    <p:sldId id="316" r:id="rId10"/>
    <p:sldId id="317" r:id="rId11"/>
    <p:sldId id="322" r:id="rId12"/>
    <p:sldId id="323" r:id="rId13"/>
    <p:sldId id="296" r:id="rId14"/>
    <p:sldId id="297" r:id="rId15"/>
    <p:sldId id="298" r:id="rId16"/>
    <p:sldId id="299" r:id="rId17"/>
    <p:sldId id="305" r:id="rId18"/>
    <p:sldId id="306" r:id="rId19"/>
    <p:sldId id="307" r:id="rId20"/>
    <p:sldId id="300" r:id="rId21"/>
    <p:sldId id="301" r:id="rId22"/>
    <p:sldId id="302" r:id="rId23"/>
    <p:sldId id="303" r:id="rId24"/>
    <p:sldId id="314" r:id="rId25"/>
    <p:sldId id="315" r:id="rId26"/>
    <p:sldId id="328" r:id="rId27"/>
    <p:sldId id="324" r:id="rId28"/>
    <p:sldId id="326" r:id="rId29"/>
    <p:sldId id="327" r:id="rId30"/>
    <p:sldId id="329" r:id="rId31"/>
    <p:sldId id="330" r:id="rId32"/>
    <p:sldId id="310" r:id="rId33"/>
    <p:sldId id="312" r:id="rId34"/>
    <p:sldId id="325" r:id="rId35"/>
    <p:sldId id="313" r:id="rId36"/>
    <p:sldId id="331" r:id="rId37"/>
    <p:sldId id="332" r:id="rId38"/>
    <p:sldId id="308" r:id="rId39"/>
    <p:sldId id="309" r:id="rId40"/>
    <p:sldId id="311" r:id="rId41"/>
    <p:sldId id="304" r:id="rId42"/>
    <p:sldId id="336" r:id="rId43"/>
    <p:sldId id="334" r:id="rId44"/>
    <p:sldId id="340" r:id="rId45"/>
    <p:sldId id="337" r:id="rId46"/>
    <p:sldId id="338" r:id="rId47"/>
    <p:sldId id="339" r:id="rId48"/>
    <p:sldId id="341" r:id="rId49"/>
  </p:sldIdLst>
  <p:sldSz cx="9144000" cy="6858000" type="screen4x3"/>
  <p:notesSz cx="6858000" cy="9144000"/>
  <p:custDataLst>
    <p:tags r:id="rId54"/>
  </p:custDataLst>
  <p:defaultTextStyle>
    <a:defPPr>
      <a:defRPr lang="en-US"/>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949" userDrawn="1">
          <p15:clr>
            <a:srgbClr val="A4A3A4"/>
          </p15:clr>
        </p15:guide>
        <p15:guide id="2" pos="29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500"/>
    <p:restoredTop sz="94600"/>
  </p:normalViewPr>
  <p:slideViewPr>
    <p:cSldViewPr snapToGrid="0" showGuides="1">
      <p:cViewPr varScale="1">
        <p:scale>
          <a:sx n="67" d="100"/>
          <a:sy n="67" d="100"/>
        </p:scale>
        <p:origin x="-1398" y="-102"/>
      </p:cViewPr>
      <p:guideLst>
        <p:guide orient="horz" pos="3949"/>
        <p:guide pos="2933"/>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4" Type="http://schemas.openxmlformats.org/officeDocument/2006/relationships/tags" Target="tags/tag48.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buFontTx/>
              <a:buNone/>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buFontTx/>
              <a:buNone/>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de-DE"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buFontTx/>
              <a:buNone/>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en-US" altLang="zh-CN" sz="1200" dirty="0">
                <a:solidFill>
                  <a:srgbClr val="B8650A"/>
                </a:solidFill>
                <a:ea typeface="宋体" panose="02010600030101010101" pitchFamily="2" charset="-122"/>
              </a:rPr>
            </a:fld>
            <a:endParaRPr lang="en-US" altLang="zh-CN" sz="1200" dirty="0">
              <a:solidFill>
                <a:srgbClr val="B8650A"/>
              </a:solidFill>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buFontTx/>
              <a:buNone/>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buFontTx/>
              <a:buNone/>
              <a:defRPr sz="1200">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de-DE"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6324" name="Rectangle 4"/>
          <p:cNvSpPr>
            <a:spLocks noRo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de-DE"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Textmasterformate durch Klicken bearbeiten</a:t>
            </a:r>
            <a:endParaRPr kumimoji="0" lang="de-DE"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de-DE"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Zweite Ebene</a:t>
            </a:r>
            <a:endParaRPr kumimoji="0" lang="de-DE"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de-DE"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Dritte Ebene</a:t>
            </a:r>
            <a:endParaRPr kumimoji="0" lang="de-DE"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de-DE"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Vierte Ebene</a:t>
            </a:r>
            <a:endParaRPr kumimoji="0" lang="de-DE"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de-DE"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Fünfte Ebene</a:t>
            </a:r>
            <a:endParaRPr kumimoji="0" lang="de-DE"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buFontTx/>
              <a:buNone/>
              <a:defRPr sz="1200">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de-DE" altLang="zh-CN"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de-DE" altLang="zh-CN" sz="1200" dirty="0">
                <a:ea typeface="宋体" panose="02010600030101010101" pitchFamily="2" charset="-122"/>
              </a:rPr>
            </a:fld>
            <a:endParaRPr lang="de-DE" altLang="zh-CN" sz="1200" dirty="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de-DE" altLang="zh-CN" sz="1200" dirty="0">
                <a:ea typeface="宋体" panose="02010600030101010101" pitchFamily="2" charset="-122"/>
              </a:rPr>
            </a:fld>
            <a:endParaRPr lang="de-DE" altLang="zh-CN" sz="1200" dirty="0">
              <a:ea typeface="宋体" panose="02010600030101010101" pitchFamily="2" charset="-122"/>
            </a:endParaRPr>
          </a:p>
        </p:txBody>
      </p:sp>
      <p:sp>
        <p:nvSpPr>
          <p:cNvPr id="57347" name="Rectangle 7"/>
          <p:cNvSpPr txBox="1">
            <a:spLocks noGrp="1"/>
          </p:cNvSpPr>
          <p:nvPr/>
        </p:nvSpPr>
        <p:spPr>
          <a:xfrm>
            <a:off x="3887788" y="8689975"/>
            <a:ext cx="2970212" cy="454025"/>
          </a:xfrm>
          <a:prstGeom prst="rect">
            <a:avLst/>
          </a:prstGeom>
          <a:noFill/>
          <a:ln w="9525">
            <a:noFill/>
          </a:ln>
        </p:spPr>
        <p:txBody>
          <a:bodyPr lIns="94824" tIns="47416" rIns="94824" bIns="47416" anchor="b" anchorCtr="0"/>
          <a:p>
            <a:pPr lvl="0" algn="r" defTabSz="948055" eaLnBrk="1" hangingPunct="1"/>
            <a:fld id="{9A0DB2DC-4C9A-4742-B13C-FB6460FD3503}" type="slidenum">
              <a:rPr lang="en-GB" altLang="zh-CN" sz="1300" dirty="0">
                <a:ea typeface="宋体" panose="02010600030101010101" pitchFamily="2" charset="-122"/>
              </a:rPr>
            </a:fld>
            <a:endParaRPr lang="en-GB" altLang="zh-CN" sz="1300" dirty="0">
              <a:ea typeface="宋体" panose="02010600030101010101" pitchFamily="2" charset="-122"/>
            </a:endParaRPr>
          </a:p>
        </p:txBody>
      </p:sp>
      <p:sp>
        <p:nvSpPr>
          <p:cNvPr id="57348" name="Rectangle 2"/>
          <p:cNvSpPr>
            <a:spLocks noRot="1" noTextEdit="1"/>
          </p:cNvSpPr>
          <p:nvPr>
            <p:ph type="sldImg"/>
          </p:nvPr>
        </p:nvSpPr>
        <p:spPr>
          <a:xfrm>
            <a:off x="1143000" y="685800"/>
            <a:ext cx="4573588" cy="3430588"/>
          </a:xfrm>
          <a:ln/>
        </p:spPr>
      </p:sp>
      <p:sp>
        <p:nvSpPr>
          <p:cNvPr id="57349" name="Rectangle 3"/>
          <p:cNvSpPr>
            <a:spLocks noGrp="1"/>
          </p:cNvSpPr>
          <p:nvPr>
            <p:ph type="body"/>
          </p:nvPr>
        </p:nvSpPr>
        <p:spPr>
          <a:xfrm>
            <a:off x="914400" y="4343400"/>
            <a:ext cx="5029200" cy="4114800"/>
          </a:xfrm>
          <a:ln/>
        </p:spPr>
        <p:txBody>
          <a:bodyPr wrap="square" lIns="94824" tIns="47416" rIns="94824" bIns="47416" anchor="t" anchorCtr="0"/>
          <a:p>
            <a:pPr lvl="0" eaLnBrk="1" hangingPunct="1"/>
            <a:endParaRPr lang="de-DE" altLang="zh-CN"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de-DE" altLang="zh-CN" sz="1200" dirty="0">
                <a:ea typeface="宋体" panose="02010600030101010101" pitchFamily="2" charset="-122"/>
              </a:rPr>
            </a:fld>
            <a:endParaRPr lang="de-DE" altLang="zh-CN" sz="1200" dirty="0">
              <a:ea typeface="宋体" panose="02010600030101010101" pitchFamily="2" charset="-122"/>
            </a:endParaRPr>
          </a:p>
        </p:txBody>
      </p:sp>
      <p:sp>
        <p:nvSpPr>
          <p:cNvPr id="58371" name="Rectangle 2"/>
          <p:cNvSpPr>
            <a:spLocks noRot="1" noTextEdit="1"/>
          </p:cNvSpPr>
          <p:nvPr>
            <p:ph type="sldImg"/>
          </p:nvPr>
        </p:nvSpPr>
        <p:spPr>
          <a:xfrm>
            <a:off x="1143000" y="685800"/>
            <a:ext cx="4573588" cy="3430588"/>
          </a:xfrm>
          <a:ln/>
        </p:spPr>
      </p:sp>
      <p:sp>
        <p:nvSpPr>
          <p:cNvPr id="58372" name="Rectangle 3"/>
          <p:cNvSpPr>
            <a:spLocks noGrp="1"/>
          </p:cNvSpPr>
          <p:nvPr>
            <p:ph type="body"/>
          </p:nvPr>
        </p:nvSpPr>
        <p:spPr>
          <a:xfrm>
            <a:off x="914400" y="4343400"/>
            <a:ext cx="5029200" cy="4114800"/>
          </a:xfrm>
          <a:ln/>
        </p:spPr>
        <p:txBody>
          <a:bodyPr wrap="square" lIns="91440" tIns="45720" rIns="91440" bIns="45720" anchor="t" anchorCtr="0"/>
          <a:p>
            <a:pPr lvl="0" eaLnBrk="1" hangingPunct="1"/>
            <a:endParaRPr lang="" altLang="zh-CN"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pic>
        <p:nvPicPr>
          <p:cNvPr id="2050" name="图片 6"/>
          <p:cNvPicPr>
            <a:picLocks noChangeAspect="1"/>
          </p:cNvPicPr>
          <p:nvPr/>
        </p:nvPicPr>
        <p:blipFill>
          <a:blip r:embed="rId2"/>
          <a:srcRect l="381" t="18097" r="2" b="1714"/>
          <a:stretch>
            <a:fillRect/>
          </a:stretch>
        </p:blipFill>
        <p:spPr>
          <a:xfrm>
            <a:off x="0" y="0"/>
            <a:ext cx="9144000" cy="5595938"/>
          </a:xfrm>
          <a:prstGeom prst="rect">
            <a:avLst/>
          </a:prstGeom>
          <a:noFill/>
          <a:ln w="9525">
            <a:noFill/>
          </a:ln>
        </p:spPr>
      </p:pic>
      <p:sp>
        <p:nvSpPr>
          <p:cNvPr id="11" name="矩形 10"/>
          <p:cNvSpPr/>
          <p:nvPr/>
        </p:nvSpPr>
        <p:spPr>
          <a:xfrm>
            <a:off x="0" y="1454150"/>
            <a:ext cx="9144000" cy="5403850"/>
          </a:xfrm>
          <a:prstGeom prst="rect">
            <a:avLst/>
          </a:prstGeom>
          <a:gradFill flip="none" rotWithShape="1">
            <a:gsLst>
              <a:gs pos="0">
                <a:schemeClr val="bg1"/>
              </a:gs>
              <a:gs pos="100000">
                <a:schemeClr val="bg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a:ln>
                <a:noFill/>
              </a:ln>
              <a:solidFill>
                <a:schemeClr val="tx1"/>
              </a:solidFill>
              <a:effectLst/>
              <a:uLnTx/>
              <a:uFillTx/>
              <a:latin typeface="+mn-lt"/>
              <a:ea typeface="宋体" panose="02010600030101010101" pitchFamily="2" charset="-122"/>
              <a:cs typeface="Arial" panose="020B0604020202020204" pitchFamily="34" charset="0"/>
            </a:endParaRPr>
          </a:p>
        </p:txBody>
      </p:sp>
      <p:cxnSp>
        <p:nvCxnSpPr>
          <p:cNvPr id="12" name="直接连接符 11"/>
          <p:cNvCxnSpPr/>
          <p:nvPr/>
        </p:nvCxnSpPr>
        <p:spPr>
          <a:xfrm>
            <a:off x="1" y="4545322"/>
            <a:ext cx="6871063" cy="1"/>
          </a:xfrm>
          <a:prstGeom prst="line">
            <a:avLst/>
          </a:prstGeom>
          <a:ln w="28575">
            <a:gradFill flip="none" rotWithShape="1">
              <a:gsLst>
                <a:gs pos="0">
                  <a:schemeClr val="bg1"/>
                </a:gs>
                <a:gs pos="79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KSO_CT1"/>
          <p:cNvSpPr>
            <a:spLocks noGrp="1"/>
          </p:cNvSpPr>
          <p:nvPr>
            <p:ph type="ctrTitle"/>
          </p:nvPr>
        </p:nvSpPr>
        <p:spPr>
          <a:xfrm>
            <a:off x="330677" y="3326119"/>
            <a:ext cx="6366210" cy="1184366"/>
          </a:xfrm>
        </p:spPr>
        <p:txBody>
          <a:bodyPr lIns="0" tIns="0" rIns="0" bIns="0"/>
          <a:lstStyle>
            <a:lvl1pPr algn="l">
              <a:lnSpc>
                <a:spcPct val="80000"/>
              </a:lnSpc>
              <a:defRPr sz="4050" spc="-45" baseline="0">
                <a:ln w="28575">
                  <a:noFill/>
                </a:ln>
                <a:blipFill dpi="0" rotWithShape="1">
                  <a:blip r:embed="rId3">
                    <a:extLst>
                      <a:ext uri="{28A0092B-C50C-407E-A947-70E740481C1C}">
                        <a14:useLocalDpi xmlns:a14="http://schemas.microsoft.com/office/drawing/2010/main" val="0"/>
                      </a:ext>
                    </a:extLst>
                  </a:blip>
                  <a:srcRect/>
                  <a:stretch>
                    <a:fillRect/>
                  </a:stretch>
                </a:blipFill>
                <a:effectLst/>
                <a:latin typeface="+mj-ea"/>
                <a:ea typeface="+mj-ea"/>
              </a:defRPr>
            </a:lvl1pPr>
          </a:lstStyle>
          <a:p>
            <a:r>
              <a:rPr lang="zh-CN" altLang="en-US" noProof="1" smtClean="0"/>
              <a:t>单击此处编辑母版标题样式</a:t>
            </a:r>
            <a:endParaRPr lang="en-US" noProof="1"/>
          </a:p>
        </p:txBody>
      </p:sp>
      <p:sp>
        <p:nvSpPr>
          <p:cNvPr id="3" name="KSO_CT2"/>
          <p:cNvSpPr>
            <a:spLocks noGrp="1"/>
          </p:cNvSpPr>
          <p:nvPr>
            <p:ph type="subTitle" idx="1"/>
          </p:nvPr>
        </p:nvSpPr>
        <p:spPr>
          <a:xfrm>
            <a:off x="330677" y="4623700"/>
            <a:ext cx="6366210" cy="375024"/>
          </a:xfrm>
          <a:prstGeom prst="rect">
            <a:avLst/>
          </a:prstGeom>
          <a:noFill/>
          <a:effectLst/>
        </p:spPr>
        <p:txBody>
          <a:bodyPr anchor="ctr">
            <a:normAutofit/>
          </a:bodyPr>
          <a:lstStyle>
            <a:lvl1pPr marL="0" indent="0" algn="l">
              <a:buNone/>
              <a:defRPr sz="1800">
                <a:solidFill>
                  <a:schemeClr val="accent1">
                    <a:lumMod val="75000"/>
                  </a:schemeClr>
                </a:solidFill>
                <a:effectLst/>
                <a:latin typeface="+mj-ea"/>
                <a:ea typeface="+mj-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en-US"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9" name="内容占位符 7"/>
          <p:cNvSpPr>
            <a:spLocks noGrp="1"/>
          </p:cNvSpPr>
          <p:nvPr>
            <p:ph sz="quarter" idx="13"/>
          </p:nvPr>
        </p:nvSpPr>
        <p:spPr>
          <a:xfrm>
            <a:off x="628650" y="571502"/>
            <a:ext cx="7886701" cy="5649913"/>
          </a:xfrm>
        </p:spPr>
        <p:txBody>
          <a:bodyPr/>
          <a:lstStyle>
            <a:lvl1pPr>
              <a:defRPr sz="2400"/>
            </a:lvl1pPr>
            <a:lvl2pPr>
              <a:defRPr sz="2000"/>
            </a:lvl2pPr>
            <a:lvl3pPr>
              <a:defRPr sz="1800"/>
            </a:lvl3pPr>
            <a:lvl4pPr>
              <a:defRPr sz="1800"/>
            </a:lvl4pPr>
            <a:lvl5pPr>
              <a:defRPr sz="18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0" name="日期占位符 2"/>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normAutofit/>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52DF549-12B7-4888-92A8-CB2BB29E79FD}" type="datetime1">
              <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rPr>
            </a:fld>
            <a:endPar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 name="页脚占位符 3"/>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normAutofit/>
          </a:bodyPr>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灯片编号占位符 4"/>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
            <a:pPr algn="ctr">
              <a:buNone/>
            </a:pPr>
            <a:fld id="{9A0DB2DC-4C9A-4742-B13C-FB6460FD3503}" type="slidenum">
              <a:rPr lang="zh-CN" altLang="en-US" dirty="0">
                <a:ea typeface="黑体" panose="02010609060101010101" pitchFamily="49" charset="-122"/>
              </a:rPr>
            </a:fld>
            <a:endParaRPr lang="zh-CN" altLang="en-US" dirty="0">
              <a:ea typeface="黑体" panose="02010609060101010101" pitchFamily="49"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标题和表格">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1625" y="228600"/>
            <a:ext cx="8540750" cy="1143000"/>
          </a:xfrm>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a:xfrm>
            <a:off x="301625" y="1600200"/>
            <a:ext cx="8540750" cy="4498975"/>
          </a:xfrm>
        </p:spPr>
        <p:txBody>
          <a:bodyPr vert="horz" wrap="square" lIns="0" tIns="0" rIns="0" bIns="0" numCol="1" anchor="t" anchorCtr="0" compatLnSpc="1"/>
          <a:lstStyle/>
          <a:p>
            <a:pPr marL="268605" marR="0" lvl="0" indent="-268605" algn="just" defTabSz="685800" rtl="0" eaLnBrk="0" fontAlgn="base" latinLnBrk="0" hangingPunct="0">
              <a:lnSpc>
                <a:spcPct val="100000"/>
              </a:lnSpc>
              <a:spcBef>
                <a:spcPts val="1200"/>
              </a:spcBef>
              <a:spcAft>
                <a:spcPct val="0"/>
              </a:spcAft>
              <a:buClr>
                <a:srgbClr val="B8650A"/>
              </a:buClr>
              <a:buSzPct val="60000"/>
              <a:buFont typeface="Wingdings" panose="05000000000000000000" pitchFamily="2" charset="2"/>
              <a:buChar char="l"/>
              <a:defRPr/>
            </a:pPr>
            <a:endParaRPr kumimoji="0" lang="zh-CN" altLang="en-US" sz="2400" b="0" i="0" u="none" strike="noStrike" kern="1200" cap="none" spc="0" normalizeH="0" baseline="0" noProof="0">
              <a:ln>
                <a:noFill/>
              </a:ln>
              <a:solidFill>
                <a:srgbClr val="B8650A"/>
              </a:solidFill>
              <a:effectLst/>
              <a:uLnTx/>
              <a:uFillTx/>
              <a:latin typeface="Arial" panose="020B0604020202020204" pitchFamily="34" charset="0"/>
              <a:ea typeface="+mn-ea"/>
              <a:cs typeface="+mn-cs"/>
            </a:endParaRPr>
          </a:p>
        </p:txBody>
      </p:sp>
      <p:sp>
        <p:nvSpPr>
          <p:cNvPr id="10" name="日期占位符 3"/>
          <p:cNvSpPr>
            <a:spLocks noGrp="1"/>
          </p:cNvSpPr>
          <p:nvPr>
            <p:ph type="dt" sz="half" idx="2"/>
          </p:nvPr>
        </p:nvSpPr>
        <p:spPr>
          <a:xfrm>
            <a:off x="301625" y="6245225"/>
            <a:ext cx="2289175" cy="476250"/>
          </a:xfrm>
          <a:prstGeom prst="rect">
            <a:avLst/>
          </a:prstGeom>
        </p:spPr>
        <p:txBody>
          <a:bodyPr vert="horz" wrap="square" lIns="91440" tIns="45720" rIns="91440" bIns="45720" numCol="1" rtlCol="0" anchor="t" anchorCtr="0" compatLnSpc="1">
            <a:normAutofit/>
          </a:bodyPr>
          <a:lstStyle>
            <a:lvl1pPr>
              <a:buFontTx/>
              <a:buNone/>
              <a:defRPr sz="2000">
                <a:solidFill>
                  <a:schemeClr val="tx1"/>
                </a:solidFill>
                <a:latin typeface="Arial" panose="020B0604020202020204" pitchFamily="34" charset="0"/>
                <a:ea typeface="宋体" panose="02010600030101010101" pitchFamily="2" charset="-122"/>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 name="页脚占位符 4"/>
          <p:cNvSpPr>
            <a:spLocks noGrp="1"/>
          </p:cNvSpPr>
          <p:nvPr>
            <p:ph type="ftr" sz="quarter" idx="3"/>
          </p:nvPr>
        </p:nvSpPr>
        <p:spPr>
          <a:xfrm>
            <a:off x="3124200" y="6245225"/>
            <a:ext cx="2895600" cy="476250"/>
          </a:xfrm>
          <a:prstGeom prst="rect">
            <a:avLst/>
          </a:prstGeom>
        </p:spPr>
        <p:txBody>
          <a:bodyPr vert="horz" wrap="square" lIns="91440" tIns="45720" rIns="91440" bIns="45720" numCol="1" rtlCol="0" anchor="t" anchorCtr="0" compatLnSpc="1">
            <a:normAutofit/>
          </a:bodyPr>
          <a:lstStyle>
            <a:lvl1pPr algn="l">
              <a:buFontTx/>
              <a:buNone/>
              <a:defRPr sz="2000">
                <a:solidFill>
                  <a:schemeClr val="tx1"/>
                </a:solidFill>
                <a:latin typeface="Arial" panose="020B0604020202020204" pitchFamily="34" charset="0"/>
                <a:ea typeface="宋体" panose="02010600030101010101" pitchFamily="2" charset="-122"/>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灯片编号占位符 5"/>
          <p:cNvSpPr>
            <a:spLocks noGrp="1"/>
          </p:cNvSpPr>
          <p:nvPr>
            <p:ph type="sldNum" sz="quarter" idx="4"/>
          </p:nvPr>
        </p:nvSpPr>
        <p:spPr>
          <a:xfrm>
            <a:off x="6553200" y="6245225"/>
            <a:ext cx="2289175" cy="476250"/>
          </a:xfrm>
          <a:prstGeom prst="rect">
            <a:avLst/>
          </a:prstGeom>
        </p:spPr>
        <p:txBody>
          <a:bodyPr vert="horz" wrap="square" lIns="91440" tIns="45720" rIns="91440" bIns="45720" numCol="1" anchor="t" anchorCtr="0" compatLnSpc="1"/>
          <a:p>
            <a:pPr algn="ctr">
              <a:buNone/>
            </a:pPr>
            <a:fld id="{9A0DB2DC-4C9A-4742-B13C-FB6460FD3503}" type="slidenum">
              <a:rPr lang="en-US" altLang="zh-CN" dirty="0">
                <a:ea typeface="宋体" panose="02010600030101010101" pitchFamily="2" charset="-122"/>
              </a:rPr>
            </a:fld>
            <a:endParaRPr lang="en-US" altLang="zh-CN" dirty="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1625" y="228600"/>
            <a:ext cx="8540750" cy="1143000"/>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301625" y="1600200"/>
            <a:ext cx="4194175" cy="4498975"/>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194175" cy="4498975"/>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10" name="日期占位符 4"/>
          <p:cNvSpPr>
            <a:spLocks noGrp="1"/>
          </p:cNvSpPr>
          <p:nvPr>
            <p:ph type="dt" sz="half" idx="12"/>
          </p:nvPr>
        </p:nvSpPr>
        <p:spPr>
          <a:xfrm>
            <a:off x="301625" y="6245225"/>
            <a:ext cx="2289175" cy="476250"/>
          </a:xfrm>
          <a:prstGeom prst="rect">
            <a:avLst/>
          </a:prstGeom>
        </p:spPr>
        <p:txBody>
          <a:bodyPr vert="horz" wrap="square" lIns="91440" tIns="45720" rIns="91440" bIns="45720" numCol="1" rtlCol="0" anchor="t" anchorCtr="0" compatLnSpc="1">
            <a:normAutofit/>
          </a:bodyPr>
          <a:lstStyle>
            <a:lvl1pPr>
              <a:buFontTx/>
              <a:buNone/>
              <a:defRPr sz="2000">
                <a:solidFill>
                  <a:schemeClr val="tx1"/>
                </a:solidFill>
                <a:latin typeface="Arial" panose="020B0604020202020204" pitchFamily="34" charset="0"/>
                <a:ea typeface="宋体" panose="02010600030101010101" pitchFamily="2" charset="-122"/>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 name="页脚占位符 5"/>
          <p:cNvSpPr>
            <a:spLocks noGrp="1"/>
          </p:cNvSpPr>
          <p:nvPr>
            <p:ph type="ftr" sz="quarter" idx="3"/>
          </p:nvPr>
        </p:nvSpPr>
        <p:spPr>
          <a:xfrm>
            <a:off x="3124200" y="6245225"/>
            <a:ext cx="2895600" cy="476250"/>
          </a:xfrm>
          <a:prstGeom prst="rect">
            <a:avLst/>
          </a:prstGeom>
        </p:spPr>
        <p:txBody>
          <a:bodyPr vert="horz" wrap="square" lIns="91440" tIns="45720" rIns="91440" bIns="45720" numCol="1" rtlCol="0" anchor="t" anchorCtr="0" compatLnSpc="1">
            <a:normAutofit/>
          </a:bodyPr>
          <a:lstStyle>
            <a:lvl1pPr algn="l">
              <a:buFontTx/>
              <a:buNone/>
              <a:defRPr sz="2000">
                <a:solidFill>
                  <a:schemeClr val="tx1"/>
                </a:solidFill>
                <a:latin typeface="Arial" panose="020B0604020202020204" pitchFamily="34" charset="0"/>
                <a:ea typeface="宋体" panose="02010600030101010101" pitchFamily="2" charset="-122"/>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灯片编号占位符 6"/>
          <p:cNvSpPr>
            <a:spLocks noGrp="1"/>
          </p:cNvSpPr>
          <p:nvPr>
            <p:ph type="sldNum" sz="quarter" idx="4"/>
          </p:nvPr>
        </p:nvSpPr>
        <p:spPr>
          <a:xfrm>
            <a:off x="6553200" y="6245225"/>
            <a:ext cx="2289175" cy="476250"/>
          </a:xfrm>
          <a:prstGeom prst="rect">
            <a:avLst/>
          </a:prstGeom>
        </p:spPr>
        <p:txBody>
          <a:bodyPr vert="horz" wrap="square" lIns="91440" tIns="45720" rIns="91440" bIns="45720" numCol="1" anchor="t" anchorCtr="0" compatLnSpc="1"/>
          <a:p>
            <a:pPr algn="ctr">
              <a:buNone/>
            </a:pPr>
            <a:fld id="{9A0DB2DC-4C9A-4742-B13C-FB6460FD3503}" type="slidenum">
              <a:rPr lang="en-US" altLang="zh-CN" dirty="0">
                <a:ea typeface="宋体" panose="02010600030101010101" pitchFamily="2" charset="-122"/>
              </a:rPr>
            </a:fld>
            <a:endParaRPr lang="en-US" altLang="zh-CN" dirty="0">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1629" name="Rectangle 7"/>
          <p:cNvSpPr>
            <a:spLocks noGrp="1" noChangeArrowheads="1"/>
          </p:cNvSpPr>
          <p:nvPr>
            <p:ph type="ctrTitle"/>
          </p:nvPr>
        </p:nvSpPr>
        <p:spPr>
          <a:xfrm>
            <a:off x="919163" y="4256088"/>
            <a:ext cx="7485062" cy="1081087"/>
          </a:xfrm>
        </p:spPr>
        <p:txBody>
          <a:bodyPr/>
          <a:lstStyle>
            <a:lvl1pPr>
              <a:lnSpc>
                <a:spcPct val="110000"/>
              </a:lnSpc>
              <a:defRPr sz="3200"/>
            </a:lvl1pPr>
          </a:lstStyle>
          <a:p>
            <a:r>
              <a:rPr lang="zh-CN" altLang="en-US" noProof="1" smtClean="0"/>
              <a:t>单击此处编辑母版标题样式</a:t>
            </a:r>
            <a:endParaRPr lang="de-DE" noProof="1"/>
          </a:p>
        </p:txBody>
      </p:sp>
      <p:sp>
        <p:nvSpPr>
          <p:cNvPr id="111630" name="Rectangle 12"/>
          <p:cNvSpPr>
            <a:spLocks noGrp="1" noChangeArrowheads="1"/>
          </p:cNvSpPr>
          <p:nvPr>
            <p:ph type="subTitle" idx="1"/>
          </p:nvPr>
        </p:nvSpPr>
        <p:spPr bwMode="gray">
          <a:xfrm>
            <a:off x="919163" y="5387975"/>
            <a:ext cx="7510462" cy="800100"/>
          </a:xfrm>
        </p:spPr>
        <p:txBody>
          <a:bodyPr/>
          <a:lstStyle>
            <a:lvl1pPr marL="0" indent="0">
              <a:buFont typeface="Wingdings" panose="05000000000000000000" pitchFamily="2" charset="2"/>
              <a:buNone/>
              <a:defRPr sz="2400"/>
            </a:lvl1pPr>
          </a:lstStyle>
          <a:p>
            <a:r>
              <a:rPr lang="zh-CN" altLang="en-US" noProof="1" smtClean="0"/>
              <a:t>单击此处编辑母版副标题样式</a:t>
            </a:r>
            <a:endParaRPr lang="de-DE" noProof="1"/>
          </a:p>
        </p:txBody>
      </p:sp>
      <p:sp>
        <p:nvSpPr>
          <p:cNvPr id="10" name="Rectangle 5"/>
          <p:cNvSpPr>
            <a:spLocks noGrp="1" noChangeArrowheads="1"/>
          </p:cNvSpPr>
          <p:nvPr>
            <p:ph type="ftr" sz="quarter" idx="3"/>
          </p:nvPr>
        </p:nvSpPr>
        <p:spPr>
          <a:xfrm>
            <a:off x="3124200" y="6245225"/>
            <a:ext cx="2895600" cy="476250"/>
          </a:xfrm>
          <a:prstGeom prst="rect">
            <a:avLst/>
          </a:prstGeom>
        </p:spPr>
        <p:txBody>
          <a:bodyPr vert="horz" wrap="square" lIns="91440" tIns="45720" rIns="91440" bIns="45720" numCol="1" rtlCol="0" anchor="t" anchorCtr="0" compatLnSpc="1">
            <a:normAutofit/>
          </a:bodyPr>
          <a:lstStyle>
            <a:lvl1pPr algn="l">
              <a:buFontTx/>
              <a:buNone/>
              <a:defRPr sz="2000">
                <a:solidFill>
                  <a:schemeClr val="tx1"/>
                </a:solidFill>
                <a:latin typeface="Arial" panose="020B0604020202020204" pitchFamily="34" charset="0"/>
                <a:ea typeface="宋体" panose="02010600030101010101" pitchFamily="2" charset="-122"/>
                <a:cs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 name="日期占位符 1"/>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normAutofit/>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64E42CFD-C6AE-4001-8893-32315233A839}" type="datetime1">
              <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rPr>
            </a:fld>
            <a:endPar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灯片编号占位符 2"/>
          <p:cNvSpPr>
            <a:spLocks noGrp="1"/>
          </p:cNvSpPr>
          <p:nvPr>
            <p:ph type="sldNum" sz="quarter" idx="4"/>
          </p:nvPr>
        </p:nvSpPr>
        <p:spPr>
          <a:xfrm>
            <a:off x="7932738" y="6356350"/>
            <a:ext cx="582613" cy="365125"/>
          </a:xfrm>
          <a:prstGeom prst="rect">
            <a:avLst/>
          </a:prstGeom>
        </p:spPr>
        <p:txBody>
          <a:bodyPr vert="horz" wrap="square" lIns="91440" tIns="45720" rIns="91440" bIns="45720" numCol="1" anchor="ctr" anchorCtr="0" compatLnSpc="1"/>
          <a:p>
            <a:pPr algn="ctr">
              <a:buNone/>
            </a:pPr>
            <a:fld id="{9A0DB2DC-4C9A-4742-B13C-FB6460FD3503}" type="slidenum">
              <a:rPr lang="zh-CN" altLang="en-US" dirty="0">
                <a:ea typeface="黑体" panose="02010609060101010101" pitchFamily="49" charset="-122"/>
              </a:rPr>
            </a:fld>
            <a:endParaRPr lang="zh-CN" altLang="en-US" dirty="0">
              <a:ea typeface="黑体" panose="02010609060101010101" pitchFamily="49"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505099" y="307826"/>
            <a:ext cx="8142512" cy="645657"/>
          </a:xfrm>
        </p:spPr>
        <p:txBody>
          <a:bodyPr/>
          <a:lstStyle>
            <a:lvl1pPr>
              <a:defRPr>
                <a:ln>
                  <a:noFill/>
                </a:ln>
                <a:solidFill>
                  <a:schemeClr val="accent1"/>
                </a:solidFill>
                <a:latin typeface="+mj-lt"/>
              </a:defRPr>
            </a:lvl1pPr>
          </a:lstStyle>
          <a:p>
            <a:r>
              <a:rPr lang="zh-CN" altLang="en-US" noProof="1" smtClean="0"/>
              <a:t>单击此处编辑母版标题样式</a:t>
            </a:r>
            <a:endParaRPr lang="en-US" noProof="1"/>
          </a:p>
        </p:txBody>
      </p:sp>
      <p:sp>
        <p:nvSpPr>
          <p:cNvPr id="3" name="KSO_BC1"/>
          <p:cNvSpPr>
            <a:spLocks noGrp="1"/>
          </p:cNvSpPr>
          <p:nvPr>
            <p:ph idx="1"/>
          </p:nvPr>
        </p:nvSpPr>
        <p:spPr>
          <a:xfrm>
            <a:off x="500400" y="1133118"/>
            <a:ext cx="8143200" cy="5043600"/>
          </a:xfrm>
        </p:spPr>
        <p:txBody>
          <a:bodyPr/>
          <a:lstStyle>
            <a:lvl1pPr>
              <a:buSzPct val="60000"/>
              <a:defRPr sz="2400">
                <a:solidFill>
                  <a:schemeClr val="accent1"/>
                </a:solidFill>
              </a:defRPr>
            </a:lvl1pPr>
            <a:lvl2pPr marL="575945" indent="-342265">
              <a:spcAft>
                <a:spcPts val="0"/>
              </a:spcAft>
              <a:buFont typeface="Arial" panose="020B0604020202020204" pitchFamily="34" charset="0"/>
              <a:buChar char="•"/>
              <a:defRPr sz="2000">
                <a:solidFill>
                  <a:schemeClr val="tx1"/>
                </a:solidFill>
              </a:defRPr>
            </a:lvl2pPr>
            <a:lvl3pPr marL="1028700" indent="-342900">
              <a:buFont typeface="Arial" panose="020B0604020202020204" pitchFamily="34" charset="0"/>
              <a:buChar char="•"/>
              <a:defRPr sz="1800">
                <a:solidFill>
                  <a:schemeClr val="tx1"/>
                </a:solidFill>
              </a:defRPr>
            </a:lvl3pPr>
            <a:lvl4pPr marL="1371600" indent="-342900">
              <a:buFont typeface="Arial" panose="020B0604020202020204" pitchFamily="34" charset="0"/>
              <a:buChar char="•"/>
              <a:defRPr sz="1800">
                <a:solidFill>
                  <a:schemeClr val="tx1"/>
                </a:solidFill>
              </a:defRPr>
            </a:lvl4pPr>
            <a:lvl5pPr marL="1714500" indent="-342900">
              <a:buFont typeface="Arial" panose="020B0604020202020204" pitchFamily="34" charset="0"/>
              <a:buChar char="•"/>
              <a:defRPr sz="1800">
                <a:solidFill>
                  <a:schemeClr val="tx1"/>
                </a:solidFill>
              </a:defRPr>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E99B72F-8998-449A-B31A-C5F9BF44C956}" type="datetime1">
              <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rPr>
            </a:fld>
            <a:endPar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cxnSp>
        <p:nvCxnSpPr>
          <p:cNvPr id="10" name="直接连接符 9"/>
          <p:cNvCxnSpPr/>
          <p:nvPr/>
        </p:nvCxnSpPr>
        <p:spPr>
          <a:xfrm>
            <a:off x="1520874" y="3297238"/>
            <a:ext cx="5985916" cy="0"/>
          </a:xfrm>
          <a:prstGeom prst="line">
            <a:avLst/>
          </a:prstGeom>
          <a:ln w="28575">
            <a:gradFill flip="none" rotWithShape="1">
              <a:gsLst>
                <a:gs pos="100000">
                  <a:schemeClr val="bg1"/>
                </a:gs>
                <a:gs pos="0">
                  <a:schemeClr val="bg1"/>
                </a:gs>
                <a:gs pos="78000">
                  <a:srgbClr val="F49D3D"/>
                </a:gs>
                <a:gs pos="32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KSO_ST1"/>
          <p:cNvSpPr>
            <a:spLocks noGrp="1"/>
          </p:cNvSpPr>
          <p:nvPr>
            <p:ph type="title"/>
          </p:nvPr>
        </p:nvSpPr>
        <p:spPr>
          <a:xfrm>
            <a:off x="1520874" y="2412277"/>
            <a:ext cx="5834062" cy="935596"/>
          </a:xfrm>
        </p:spPr>
        <p:txBody>
          <a:bodyPr/>
          <a:lstStyle>
            <a:lvl1pPr algn="ctr">
              <a:defRPr sz="3300">
                <a:ln>
                  <a:noFill/>
                </a:ln>
                <a:solidFill>
                  <a:schemeClr val="accent1"/>
                </a:solidFill>
              </a:defRPr>
            </a:lvl1pPr>
          </a:lstStyle>
          <a:p>
            <a:r>
              <a:rPr lang="zh-CN" altLang="en-US" noProof="1" smtClean="0"/>
              <a:t>单击此处编辑母版标题样式</a:t>
            </a:r>
            <a:endParaRPr lang="en-US" noProof="1"/>
          </a:p>
        </p:txBody>
      </p:sp>
      <p:sp>
        <p:nvSpPr>
          <p:cNvPr id="3" name="KSO_ST2"/>
          <p:cNvSpPr>
            <a:spLocks noGrp="1"/>
          </p:cNvSpPr>
          <p:nvPr>
            <p:ph type="body" idx="1"/>
          </p:nvPr>
        </p:nvSpPr>
        <p:spPr>
          <a:xfrm>
            <a:off x="1520873" y="3409700"/>
            <a:ext cx="5847795" cy="491747"/>
          </a:xfrm>
        </p:spPr>
        <p:txBody>
          <a:bodyPr>
            <a:normAutofit/>
          </a:bodyPr>
          <a:lstStyle>
            <a:lvl1pPr marL="0" indent="0" algn="ctr">
              <a:buNone/>
              <a:defRPr sz="1800" baseline="0">
                <a:solidFill>
                  <a:schemeClr val="tx1">
                    <a:lumMod val="60000"/>
                    <a:lumOff val="40000"/>
                  </a:schemeClr>
                </a:solidFill>
                <a:latin typeface="Baskerville Old Face" panose="02020602080505020303"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11" name="KSO_FD"/>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normAutofit/>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C1995E3B-CB08-4478-8FDF-1E584FB8D725}" type="datetime1">
              <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rPr>
            </a:fld>
            <a:endPar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KSO_FT"/>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normAutofit/>
          </a:bodyPr>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KSO_FN"/>
          <p:cNvSpPr>
            <a:spLocks noGrp="1"/>
          </p:cNvSpPr>
          <p:nvPr>
            <p:ph type="sldNum" sz="quarter" idx="4"/>
          </p:nvPr>
        </p:nvSpPr>
        <p:spPr>
          <a:xfrm>
            <a:off x="7932738" y="6356350"/>
            <a:ext cx="582613" cy="365125"/>
          </a:xfrm>
          <a:prstGeom prst="rect">
            <a:avLst/>
          </a:prstGeom>
        </p:spPr>
        <p:txBody>
          <a:bodyPr vert="horz" wrap="square" lIns="91440" tIns="45720" rIns="91440" bIns="45720" numCol="1" anchor="ctr" anchorCtr="0" compatLnSpc="1"/>
          <a:p>
            <a:pPr algn="ctr">
              <a:buNone/>
            </a:pPr>
            <a:fld id="{9A0DB2DC-4C9A-4742-B13C-FB6460FD3503}" type="slidenum">
              <a:rPr lang="zh-CN" altLang="en-US" dirty="0">
                <a:ea typeface="黑体" panose="02010609060101010101" pitchFamily="49" charset="-122"/>
              </a:rPr>
            </a:fld>
            <a:endParaRPr lang="zh-CN" altLang="en-US" dirty="0">
              <a:ea typeface="黑体" panose="02010609060101010101" pitchFamily="49"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a:xfrm>
            <a:off x="568800" y="399600"/>
            <a:ext cx="8010000" cy="645657"/>
          </a:xfrm>
        </p:spPr>
        <p:txBody>
          <a:bodyPr/>
          <a:lstStyle>
            <a:lvl1pPr>
              <a:defRPr>
                <a:ln>
                  <a:noFill/>
                </a:ln>
                <a:solidFill>
                  <a:schemeClr val="accent1"/>
                </a:solidFill>
              </a:defRPr>
            </a:lvl1pPr>
          </a:lstStyle>
          <a:p>
            <a:r>
              <a:rPr lang="zh-CN" altLang="en-US" noProof="1" smtClean="0"/>
              <a:t>单击此处编辑母版标题样式</a:t>
            </a:r>
            <a:endParaRPr lang="en-US" noProof="1"/>
          </a:p>
        </p:txBody>
      </p:sp>
      <p:sp>
        <p:nvSpPr>
          <p:cNvPr id="3" name="KSO_BC1"/>
          <p:cNvSpPr>
            <a:spLocks noGrp="1"/>
          </p:cNvSpPr>
          <p:nvPr>
            <p:ph sz="half" idx="1"/>
          </p:nvPr>
        </p:nvSpPr>
        <p:spPr>
          <a:xfrm>
            <a:off x="568800" y="1202400"/>
            <a:ext cx="7981200" cy="2427904"/>
          </a:xfrm>
        </p:spPr>
        <p:txBody>
          <a:bodyPr/>
          <a:lstStyle>
            <a:lvl1pPr>
              <a:defRPr>
                <a:solidFill>
                  <a:schemeClr val="accent1"/>
                </a:solidFill>
              </a:defRPr>
            </a:lvl1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KSO_BC2"/>
          <p:cNvSpPr>
            <a:spLocks noGrp="1"/>
          </p:cNvSpPr>
          <p:nvPr>
            <p:ph sz="half" idx="2"/>
          </p:nvPr>
        </p:nvSpPr>
        <p:spPr>
          <a:xfrm>
            <a:off x="568800" y="3771306"/>
            <a:ext cx="8006400" cy="2427904"/>
          </a:xfrm>
        </p:spPr>
        <p:txBody>
          <a:bodyPr/>
          <a:lstStyle>
            <a:lvl1pPr>
              <a:defRPr>
                <a:solidFill>
                  <a:schemeClr val="accent1"/>
                </a:solidFill>
              </a:defRPr>
            </a:lvl1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E99B72F-8998-449A-B31A-C5F9BF44C956}" type="datetime1">
              <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rPr>
            </a:fld>
            <a:endPar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628649" y="439974"/>
            <a:ext cx="7886700" cy="683156"/>
          </a:xfrm>
        </p:spPr>
        <p:txBody>
          <a:bodyPr/>
          <a:lstStyle>
            <a:lvl1pPr>
              <a:defRPr>
                <a:ln>
                  <a:noFill/>
                </a:ln>
                <a:solidFill>
                  <a:schemeClr val="accent1"/>
                </a:solidFill>
              </a:defRPr>
            </a:lvl1p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628649" y="1402146"/>
            <a:ext cx="3868340" cy="823912"/>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smtClean="0"/>
              <a:t>单击此处编辑母版文本样式</a:t>
            </a:r>
            <a:endParaRPr lang="zh-CN" altLang="en-US" noProof="1" smtClean="0"/>
          </a:p>
        </p:txBody>
      </p:sp>
      <p:sp>
        <p:nvSpPr>
          <p:cNvPr id="4" name="KSO_BC1"/>
          <p:cNvSpPr>
            <a:spLocks noGrp="1"/>
          </p:cNvSpPr>
          <p:nvPr>
            <p:ph sz="half" idx="2"/>
          </p:nvPr>
        </p:nvSpPr>
        <p:spPr>
          <a:xfrm>
            <a:off x="629842" y="2349062"/>
            <a:ext cx="3868340" cy="3840601"/>
          </a:xfrm>
        </p:spPr>
        <p:txBody>
          <a:bodyPr/>
          <a:lstStyle>
            <a:lvl1pPr>
              <a:defRPr>
                <a:solidFill>
                  <a:schemeClr val="accent1"/>
                </a:solidFill>
              </a:defRPr>
            </a:lvl1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Text Placeholder 4"/>
          <p:cNvSpPr>
            <a:spLocks noGrp="1"/>
          </p:cNvSpPr>
          <p:nvPr>
            <p:ph type="body" sz="quarter" idx="3"/>
          </p:nvPr>
        </p:nvSpPr>
        <p:spPr>
          <a:xfrm>
            <a:off x="4627958" y="1402146"/>
            <a:ext cx="3887391" cy="823912"/>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smtClean="0"/>
              <a:t>单击此处编辑母版文本样式</a:t>
            </a:r>
            <a:endParaRPr lang="zh-CN" altLang="en-US" noProof="1" smtClean="0"/>
          </a:p>
        </p:txBody>
      </p:sp>
      <p:sp>
        <p:nvSpPr>
          <p:cNvPr id="6" name="KSO_BC2"/>
          <p:cNvSpPr>
            <a:spLocks noGrp="1"/>
          </p:cNvSpPr>
          <p:nvPr>
            <p:ph sz="quarter" idx="4"/>
          </p:nvPr>
        </p:nvSpPr>
        <p:spPr>
          <a:xfrm>
            <a:off x="4629151" y="2349062"/>
            <a:ext cx="3887391" cy="3840601"/>
          </a:xfrm>
        </p:spPr>
        <p:txBody>
          <a:bodyPr/>
          <a:lstStyle>
            <a:lvl1pPr>
              <a:defRPr>
                <a:solidFill>
                  <a:schemeClr val="accent1"/>
                </a:solidFill>
              </a:defRPr>
            </a:lvl1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E99B72F-8998-449A-B31A-C5F9BF44C956}" type="datetime1">
              <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rPr>
            </a:fld>
            <a:endPar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4101" name="图片 5"/>
          <p:cNvSpPr>
            <a:spLocks noChangeAspect="1"/>
          </p:cNvSpPr>
          <p:nvPr/>
        </p:nvSpPr>
        <p:spPr>
          <a:xfrm>
            <a:off x="0" y="0"/>
            <a:ext cx="9144000" cy="2673350"/>
          </a:xfrm>
          <a:prstGeom prst="rect">
            <a:avLst/>
          </a:prstGeom>
          <a:noFill/>
          <a:ln w="9525">
            <a:noFill/>
          </a:ln>
        </p:spPr>
        <p:txBody>
          <a:bodyPr/>
          <a:p>
            <a:pPr lvl="0" eaLnBrk="1" hangingPunct="1"/>
            <a:endParaRPr lang="zh-CN" altLang="en-US" dirty="0">
              <a:latin typeface="Arial" panose="020B0604020202020204" pitchFamily="34" charset="0"/>
              <a:ea typeface="黑体" panose="02010609060101010101" pitchFamily="49" charset="-122"/>
            </a:endParaRPr>
          </a:p>
        </p:txBody>
      </p:sp>
      <p:sp>
        <p:nvSpPr>
          <p:cNvPr id="11" name="矩形 10"/>
          <p:cNvSpPr/>
          <p:nvPr/>
        </p:nvSpPr>
        <p:spPr>
          <a:xfrm>
            <a:off x="0" y="0"/>
            <a:ext cx="9144000" cy="6858000"/>
          </a:xfrm>
          <a:prstGeom prst="rect">
            <a:avLst/>
          </a:prstGeom>
          <a:gradFill flip="none" rotWithShape="1">
            <a:gsLst>
              <a:gs pos="0">
                <a:schemeClr val="bg1">
                  <a:alpha val="98000"/>
                </a:schemeClr>
              </a:gs>
              <a:gs pos="100000">
                <a:schemeClr val="bg1">
                  <a:shade val="100000"/>
                  <a:satMod val="115000"/>
                  <a:alpha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altLang="en-US" dirty="0">
              <a:latin typeface="Arial" panose="020B0604020202020204" pitchFamily="34" charset="0"/>
            </a:endParaRPr>
          </a:p>
        </p:txBody>
      </p:sp>
      <p:sp>
        <p:nvSpPr>
          <p:cNvPr id="12" name="任意多边形 6"/>
          <p:cNvSpPr/>
          <p:nvPr/>
        </p:nvSpPr>
        <p:spPr bwMode="auto">
          <a:xfrm>
            <a:off x="4597400" y="1174750"/>
            <a:ext cx="923925" cy="850900"/>
          </a:xfrm>
          <a:custGeom>
            <a:avLst/>
            <a:gdLst>
              <a:gd name="T0" fmla="*/ 652730 w 2764608"/>
              <a:gd name="T1" fmla="*/ 0 h 2548726"/>
              <a:gd name="T2" fmla="*/ 2111878 w 2764608"/>
              <a:gd name="T3" fmla="*/ 0 h 2548726"/>
              <a:gd name="T4" fmla="*/ 2764608 w 2764608"/>
              <a:gd name="T5" fmla="*/ 652730 h 2548726"/>
              <a:gd name="T6" fmla="*/ 2764608 w 2764608"/>
              <a:gd name="T7" fmla="*/ 1434805 h 2548726"/>
              <a:gd name="T8" fmla="*/ 2111878 w 2764608"/>
              <a:gd name="T9" fmla="*/ 2087535 h 2548726"/>
              <a:gd name="T10" fmla="*/ 1915333 w 2764608"/>
              <a:gd name="T11" fmla="*/ 2087535 h 2548726"/>
              <a:gd name="T12" fmla="*/ 2025468 w 2764608"/>
              <a:gd name="T13" fmla="*/ 2548726 h 2548726"/>
              <a:gd name="T14" fmla="*/ 1436563 w 2764608"/>
              <a:gd name="T15" fmla="*/ 2087535 h 2548726"/>
              <a:gd name="T16" fmla="*/ 652730 w 2764608"/>
              <a:gd name="T17" fmla="*/ 2087535 h 2548726"/>
              <a:gd name="T18" fmla="*/ 0 w 2764608"/>
              <a:gd name="T19" fmla="*/ 1434805 h 2548726"/>
              <a:gd name="T20" fmla="*/ 0 w 2764608"/>
              <a:gd name="T21" fmla="*/ 652730 h 2548726"/>
              <a:gd name="T22" fmla="*/ 652730 w 2764608"/>
              <a:gd name="T23" fmla="*/ 0 h 2548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3">
              <a:lumMod val="20000"/>
              <a:lumOff val="80000"/>
              <a:alpha val="59999"/>
            </a:schemeClr>
          </a:solidFill>
          <a:ln>
            <a:noFill/>
          </a:ln>
        </p:spPr>
        <p:txBody>
          <a:bodyPr anchor="ctr">
            <a:norm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104" name="任意多边形 4"/>
          <p:cNvSpPr/>
          <p:nvPr/>
        </p:nvSpPr>
        <p:spPr>
          <a:xfrm>
            <a:off x="3019425" y="2106613"/>
            <a:ext cx="2763838" cy="2549525"/>
          </a:xfrm>
          <a:custGeom>
            <a:avLst/>
            <a:gdLst/>
            <a:ahLst/>
            <a:cxnLst>
              <a:cxn ang="0">
                <a:pos x="652366" y="0"/>
              </a:cxn>
              <a:cxn ang="0">
                <a:pos x="2110702" y="0"/>
              </a:cxn>
              <a:cxn ang="0">
                <a:pos x="2763068" y="653140"/>
              </a:cxn>
              <a:cxn ang="0">
                <a:pos x="2763068" y="1435705"/>
              </a:cxn>
              <a:cxn ang="0">
                <a:pos x="2110702" y="2088844"/>
              </a:cxn>
              <a:cxn ang="0">
                <a:pos x="1914267" y="2088844"/>
              </a:cxn>
              <a:cxn ang="0">
                <a:pos x="2024340" y="2550324"/>
              </a:cxn>
              <a:cxn ang="0">
                <a:pos x="1435763" y="2088844"/>
              </a:cxn>
              <a:cxn ang="0">
                <a:pos x="652366" y="2088844"/>
              </a:cxn>
              <a:cxn ang="0">
                <a:pos x="0" y="1435705"/>
              </a:cxn>
              <a:cxn ang="0">
                <a:pos x="0" y="653140"/>
              </a:cxn>
              <a:cxn ang="0">
                <a:pos x="652366" y="0"/>
              </a:cxn>
            </a:cxnLst>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1">
              <a:alpha val="79999"/>
            </a:schemeClr>
          </a:solidFill>
          <a:ln w="9525">
            <a:noFill/>
          </a:ln>
        </p:spPr>
        <p:txBody>
          <a:bodyPr/>
          <a:p>
            <a:endParaRPr lang="zh-CN" altLang="en-US"/>
          </a:p>
        </p:txBody>
      </p:sp>
      <p:sp>
        <p:nvSpPr>
          <p:cNvPr id="4105" name="任意多边形 5"/>
          <p:cNvSpPr/>
          <p:nvPr/>
        </p:nvSpPr>
        <p:spPr>
          <a:xfrm flipH="1">
            <a:off x="4983163" y="1687513"/>
            <a:ext cx="1220787" cy="1125537"/>
          </a:xfrm>
          <a:custGeom>
            <a:avLst/>
            <a:gdLst/>
            <a:ahLst/>
            <a:cxnLst>
              <a:cxn ang="0">
                <a:pos x="127276" y="0"/>
              </a:cxn>
              <a:cxn ang="0">
                <a:pos x="411796" y="0"/>
              </a:cxn>
              <a:cxn ang="0">
                <a:pos x="539071" y="127294"/>
              </a:cxn>
              <a:cxn ang="0">
                <a:pos x="539071" y="279812"/>
              </a:cxn>
              <a:cxn ang="0">
                <a:pos x="411796" y="407106"/>
              </a:cxn>
              <a:cxn ang="0">
                <a:pos x="373471" y="407106"/>
              </a:cxn>
              <a:cxn ang="0">
                <a:pos x="394946" y="497046"/>
              </a:cxn>
              <a:cxn ang="0">
                <a:pos x="280116" y="407106"/>
              </a:cxn>
              <a:cxn ang="0">
                <a:pos x="127276" y="407106"/>
              </a:cxn>
              <a:cxn ang="0">
                <a:pos x="0" y="279812"/>
              </a:cxn>
              <a:cxn ang="0">
                <a:pos x="0" y="127294"/>
              </a:cxn>
              <a:cxn ang="0">
                <a:pos x="127276" y="0"/>
              </a:cxn>
            </a:cxnLst>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2">
              <a:alpha val="74901"/>
            </a:schemeClr>
          </a:solidFill>
          <a:ln w="9525">
            <a:noFill/>
          </a:ln>
        </p:spPr>
        <p:txBody>
          <a:bodyPr/>
          <a:p>
            <a:endParaRPr lang="zh-CN" altLang="en-US"/>
          </a:p>
        </p:txBody>
      </p:sp>
      <p:sp>
        <p:nvSpPr>
          <p:cNvPr id="2" name="KSO_BT1"/>
          <p:cNvSpPr>
            <a:spLocks noGrp="1"/>
          </p:cNvSpPr>
          <p:nvPr>
            <p:ph type="title"/>
          </p:nvPr>
        </p:nvSpPr>
        <p:spPr>
          <a:xfrm>
            <a:off x="3020400" y="2106000"/>
            <a:ext cx="2764800" cy="2062800"/>
          </a:xfrm>
        </p:spPr>
        <p:txBody>
          <a:bodyPr anchor="ctr"/>
          <a:lstStyle>
            <a:lvl1pPr algn="ctr">
              <a:defRPr sz="3200">
                <a:ln>
                  <a:noFill/>
                </a:ln>
                <a:solidFill>
                  <a:schemeClr val="bg1"/>
                </a:solidFill>
              </a:defRPr>
            </a:lvl1pPr>
          </a:lstStyle>
          <a:p>
            <a:r>
              <a:rPr lang="zh-CN" altLang="en-US" noProof="1" smtClean="0"/>
              <a:t>单击此处编辑母版标题样式</a:t>
            </a:r>
            <a:endParaRPr lang="en-US" noProof="1"/>
          </a:p>
        </p:txBody>
      </p:sp>
      <p:sp>
        <p:nvSpPr>
          <p:cNvPr id="15" name="KSO_FD"/>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normAutofit/>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77CEB154-958D-43BC-9DDB-1B20FAA915B9}" type="datetime1">
              <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rPr>
            </a:fld>
            <a:endPar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 name="KSO_FT"/>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normAutofit/>
          </a:bodyPr>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7" name="KSO_FN"/>
          <p:cNvSpPr>
            <a:spLocks noGrp="1"/>
          </p:cNvSpPr>
          <p:nvPr>
            <p:ph type="sldNum" sz="quarter" idx="4"/>
          </p:nvPr>
        </p:nvSpPr>
        <p:spPr>
          <a:xfrm>
            <a:off x="7932738" y="6356350"/>
            <a:ext cx="582613" cy="365125"/>
          </a:xfrm>
          <a:prstGeom prst="rect">
            <a:avLst/>
          </a:prstGeom>
        </p:spPr>
        <p:txBody>
          <a:bodyPr vert="horz" wrap="square" lIns="91440" tIns="45720" rIns="91440" bIns="45720" numCol="1" anchor="ctr" anchorCtr="0" compatLnSpc="1"/>
          <a:p>
            <a:pPr algn="ctr">
              <a:buNone/>
            </a:pPr>
            <a:fld id="{9A0DB2DC-4C9A-4742-B13C-FB6460FD3503}" type="slidenum">
              <a:rPr lang="zh-CN" altLang="en-US" dirty="0">
                <a:ea typeface="黑体" panose="02010609060101010101" pitchFamily="49" charset="-122"/>
              </a:rPr>
            </a:fld>
            <a:endParaRPr lang="zh-CN" altLang="en-US" dirty="0">
              <a:ea typeface="黑体" panose="02010609060101010101" pitchFamily="49"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E99B72F-8998-449A-B31A-C5F9BF44C956}" type="datetime1">
              <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rPr>
            </a:fld>
            <a:endPar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cxnSp>
        <p:nvCxnSpPr>
          <p:cNvPr id="5125" name="直接连接符 5"/>
          <p:cNvCxnSpPr/>
          <p:nvPr>
            <p:custDataLst>
              <p:tags r:id="rId2"/>
            </p:custDataLst>
          </p:nvPr>
        </p:nvCxnSpPr>
        <p:spPr>
          <a:xfrm>
            <a:off x="1184275" y="4960938"/>
            <a:ext cx="6826250" cy="0"/>
          </a:xfrm>
          <a:prstGeom prst="line">
            <a:avLst/>
          </a:prstGeom>
          <a:ln w="38100" cap="flat" cmpd="sng">
            <a:solidFill>
              <a:schemeClr val="accent1"/>
            </a:solidFill>
            <a:prstDash val="solid"/>
            <a:headEnd type="none" w="med" len="med"/>
            <a:tailEnd type="none" w="med" len="med"/>
          </a:ln>
        </p:spPr>
      </p:cxnSp>
      <p:sp>
        <p:nvSpPr>
          <p:cNvPr id="2" name="KSO_BT1"/>
          <p:cNvSpPr>
            <a:spLocks noGrp="1"/>
          </p:cNvSpPr>
          <p:nvPr>
            <p:ph type="title"/>
          </p:nvPr>
        </p:nvSpPr>
        <p:spPr>
          <a:xfrm>
            <a:off x="1116000" y="4431600"/>
            <a:ext cx="6922800" cy="475200"/>
          </a:xfrm>
        </p:spPr>
        <p:txBody>
          <a:bodyPr/>
          <a:lstStyle>
            <a:lvl1pPr>
              <a:defRPr sz="2400">
                <a:ln>
                  <a:noFill/>
                </a:ln>
                <a:solidFill>
                  <a:schemeClr val="accent1"/>
                </a:solidFill>
              </a:defRPr>
            </a:lvl1pPr>
          </a:lstStyle>
          <a:p>
            <a:r>
              <a:rPr lang="zh-CN" altLang="en-US" noProof="1" smtClean="0"/>
              <a:t>单击此处编辑母版标题样式</a:t>
            </a:r>
            <a:endParaRPr lang="en-US" noProof="1"/>
          </a:p>
        </p:txBody>
      </p:sp>
      <p:sp>
        <p:nvSpPr>
          <p:cNvPr id="3" name="KSO_BC1"/>
          <p:cNvSpPr>
            <a:spLocks noGrp="1"/>
          </p:cNvSpPr>
          <p:nvPr>
            <p:ph type="pic" idx="1"/>
          </p:nvPr>
        </p:nvSpPr>
        <p:spPr>
          <a:xfrm>
            <a:off x="1116000" y="835200"/>
            <a:ext cx="6922800" cy="3348000"/>
          </a:xfrm>
        </p:spPr>
        <p:txBody>
          <a:bodyPr vert="horz" wrap="square" lIns="91440" tIns="45720" rIns="91440" bIns="45720" numCol="1" anchor="t" anchorCtr="0" compatLnSpc="1"/>
          <a:lstStyle>
            <a:lvl1pPr marL="0" indent="0">
              <a:buNone/>
              <a:defRPr sz="2400">
                <a:solidFill>
                  <a:schemeClr val="accent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just" defTabSz="685800" rtl="0" eaLnBrk="0" fontAlgn="base" latinLnBrk="0" hangingPunct="0">
              <a:lnSpc>
                <a:spcPct val="100000"/>
              </a:lnSpc>
              <a:spcBef>
                <a:spcPts val="1200"/>
              </a:spcBef>
              <a:spcAft>
                <a:spcPct val="0"/>
              </a:spcAft>
              <a:buClr>
                <a:srgbClr val="B8650A"/>
              </a:buClr>
              <a:buSzPct val="60000"/>
              <a:buFont typeface="Wingdings" panose="05000000000000000000" pitchFamily="2" charset="2"/>
              <a:buNone/>
              <a:defRPr/>
            </a:pPr>
            <a:r>
              <a:rPr kumimoji="0" lang="zh-CN" altLang="en-US" sz="2400" b="0" i="0" u="none" strike="noStrike" kern="1200" cap="none" spc="0" normalizeH="0" baseline="0" noProof="1" smtClean="0">
                <a:ln>
                  <a:noFill/>
                </a:ln>
                <a:solidFill>
                  <a:schemeClr val="accent1"/>
                </a:solidFill>
                <a:effectLst/>
                <a:uLnTx/>
                <a:uFillTx/>
                <a:latin typeface="Arial" panose="020B0604020202020204" pitchFamily="34" charset="0"/>
                <a:ea typeface="+mn-ea"/>
                <a:cs typeface="+mn-cs"/>
              </a:rPr>
              <a:t>单击图标添加图片</a:t>
            </a:r>
            <a:endParaRPr kumimoji="0" lang="en-US" sz="2400" b="0" i="0" u="none" strike="noStrike" kern="1200" cap="none" spc="0" normalizeH="0" baseline="0" noProof="1">
              <a:ln>
                <a:noFill/>
              </a:ln>
              <a:solidFill>
                <a:schemeClr val="accent1"/>
              </a:solidFill>
              <a:effectLst/>
              <a:uLnTx/>
              <a:uFillTx/>
              <a:latin typeface="Arial" panose="020B0604020202020204" pitchFamily="34" charset="0"/>
              <a:ea typeface="+mn-ea"/>
              <a:cs typeface="+mn-cs"/>
            </a:endParaRPr>
          </a:p>
        </p:txBody>
      </p:sp>
      <p:sp>
        <p:nvSpPr>
          <p:cNvPr id="4" name="KSO_BC2"/>
          <p:cNvSpPr>
            <a:spLocks noGrp="1"/>
          </p:cNvSpPr>
          <p:nvPr>
            <p:ph type="body" sz="half" idx="2"/>
          </p:nvPr>
        </p:nvSpPr>
        <p:spPr>
          <a:xfrm>
            <a:off x="1116000" y="5151600"/>
            <a:ext cx="7711200" cy="932400"/>
          </a:xfrm>
        </p:spPr>
        <p:txBody>
          <a:bodyPr>
            <a:normAutofit/>
          </a:bodyPr>
          <a:lstStyle>
            <a:lvl1pPr marL="0" indent="0">
              <a:buNone/>
              <a:defRPr sz="1800">
                <a:solidFill>
                  <a:schemeClr val="accent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11" name="KSO_FD"/>
          <p:cNvSpPr>
            <a:spLocks noGrp="1"/>
          </p:cNvSpPr>
          <p:nvPr>
            <p:ph type="dt" sz="half" idx="12"/>
          </p:nvPr>
        </p:nvSpPr>
        <p:spPr>
          <a:xfrm>
            <a:off x="628650" y="6356350"/>
            <a:ext cx="2057400" cy="365125"/>
          </a:xfrm>
          <a:prstGeom prst="rect">
            <a:avLst/>
          </a:prstGeom>
        </p:spPr>
        <p:txBody>
          <a:bodyPr vert="horz" wrap="square" lIns="91440" tIns="45720" rIns="91440" bIns="45720" numCol="1" anchor="ctr" anchorCtr="0" compatLnSpc="1">
            <a:normAutofit/>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86CD1BF-9B51-47E6-AC29-62A8159DDBC0}" type="datetime1">
              <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rPr>
            </a:fld>
            <a:endPar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 name="KSO_FT"/>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normAutofit/>
          </a:bodyPr>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 name="KSO_FN"/>
          <p:cNvSpPr>
            <a:spLocks noGrp="1"/>
          </p:cNvSpPr>
          <p:nvPr>
            <p:ph type="sldNum" sz="quarter" idx="4"/>
          </p:nvPr>
        </p:nvSpPr>
        <p:spPr>
          <a:xfrm>
            <a:off x="7932738" y="6356350"/>
            <a:ext cx="582613" cy="365125"/>
          </a:xfrm>
          <a:prstGeom prst="rect">
            <a:avLst/>
          </a:prstGeom>
        </p:spPr>
        <p:txBody>
          <a:bodyPr vert="horz" wrap="square" lIns="91440" tIns="45720" rIns="91440" bIns="45720" numCol="1" anchor="ctr" anchorCtr="0" compatLnSpc="1"/>
          <a:p>
            <a:pPr algn="ctr">
              <a:buNone/>
            </a:pPr>
            <a:fld id="{9A0DB2DC-4C9A-4742-B13C-FB6460FD3503}" type="slidenum">
              <a:rPr lang="zh-CN" altLang="en-US" dirty="0">
                <a:ea typeface="黑体" panose="02010609060101010101" pitchFamily="49" charset="-122"/>
              </a:rPr>
            </a:fld>
            <a:endParaRPr lang="zh-CN" altLang="en-US" dirty="0">
              <a:ea typeface="黑体" panose="02010609060101010101" pitchFamily="49"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6543676" y="365125"/>
            <a:ext cx="1971675" cy="5811838"/>
          </a:xfrm>
        </p:spPr>
        <p:txBody>
          <a:bodyPr vert="eaVert"/>
          <a:lstStyle>
            <a:lvl1pPr>
              <a:defRPr>
                <a:ln>
                  <a:noFill/>
                </a:ln>
                <a:solidFill>
                  <a:schemeClr val="accent1"/>
                </a:solidFill>
              </a:defRPr>
            </a:lvl1pPr>
          </a:lstStyle>
          <a:p>
            <a:r>
              <a:rPr lang="zh-CN" altLang="en-US" noProof="1" smtClean="0"/>
              <a:t>单击此处编辑母版标题样式</a:t>
            </a:r>
            <a:endParaRPr lang="en-US" noProof="1"/>
          </a:p>
        </p:txBody>
      </p:sp>
      <p:sp>
        <p:nvSpPr>
          <p:cNvPr id="3" name="KSO_BC1"/>
          <p:cNvSpPr>
            <a:spLocks noGrp="1"/>
          </p:cNvSpPr>
          <p:nvPr>
            <p:ph type="body" orient="vert" idx="1"/>
          </p:nvPr>
        </p:nvSpPr>
        <p:spPr>
          <a:xfrm>
            <a:off x="628651" y="365125"/>
            <a:ext cx="5800725" cy="5811838"/>
          </a:xfrm>
        </p:spPr>
        <p:txBody>
          <a:bodyPr vert="eaVert"/>
          <a:lstStyle>
            <a:lvl1pPr>
              <a:defRPr>
                <a:solidFill>
                  <a:schemeClr val="accent1"/>
                </a:solidFill>
              </a:defRPr>
            </a:lvl1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E99B72F-8998-449A-B31A-C5F9BF44C956}" type="datetime1">
              <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rPr>
            </a:fld>
            <a:endPar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image" Target="../media/image5.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pic>
        <p:nvPicPr>
          <p:cNvPr id="1026" name="图片 13"/>
          <p:cNvPicPr>
            <a:picLocks noChangeAspect="1"/>
          </p:cNvPicPr>
          <p:nvPr/>
        </p:nvPicPr>
        <p:blipFill>
          <a:blip r:embed="rId14"/>
          <a:srcRect l="96" t="22806" r="285" b="-188"/>
          <a:stretch>
            <a:fillRect/>
          </a:stretch>
        </p:blipFill>
        <p:spPr>
          <a:xfrm>
            <a:off x="0" y="1463675"/>
            <a:ext cx="9144000" cy="5399088"/>
          </a:xfrm>
          <a:prstGeom prst="rect">
            <a:avLst/>
          </a:prstGeom>
          <a:noFill/>
          <a:ln w="9525">
            <a:noFill/>
          </a:ln>
        </p:spPr>
      </p:pic>
      <p:pic>
        <p:nvPicPr>
          <p:cNvPr id="1027" name="图片 6"/>
          <p:cNvPicPr>
            <a:picLocks noChangeAspect="1"/>
          </p:cNvPicPr>
          <p:nvPr/>
        </p:nvPicPr>
        <p:blipFill>
          <a:blip r:embed="rId15"/>
          <a:srcRect l="381" t="26878" b="34805"/>
          <a:stretch>
            <a:fillRect/>
          </a:stretch>
        </p:blipFill>
        <p:spPr>
          <a:xfrm>
            <a:off x="0" y="0"/>
            <a:ext cx="9144000" cy="2673350"/>
          </a:xfrm>
          <a:prstGeom prst="rect">
            <a:avLst/>
          </a:prstGeom>
          <a:noFill/>
          <a:ln w="9525">
            <a:noFill/>
          </a:ln>
        </p:spPr>
      </p:pic>
      <p:sp>
        <p:nvSpPr>
          <p:cNvPr id="8" name="矩形 7"/>
          <p:cNvSpPr/>
          <p:nvPr/>
        </p:nvSpPr>
        <p:spPr>
          <a:xfrm>
            <a:off x="0" y="182563"/>
            <a:ext cx="9144000" cy="6675438"/>
          </a:xfrm>
          <a:prstGeom prst="rect">
            <a:avLst/>
          </a:prstGeom>
          <a:gradFill flip="none" rotWithShape="1">
            <a:gsLst>
              <a:gs pos="0">
                <a:schemeClr val="bg1">
                  <a:alpha val="98000"/>
                </a:schemeClr>
              </a:gs>
              <a:gs pos="100000">
                <a:schemeClr val="bg1">
                  <a:shade val="100000"/>
                  <a:satMod val="115000"/>
                  <a:alpha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ea typeface="+mn-ea"/>
                <a:cs typeface="+mn-cs"/>
              </a:defRPr>
            </a:lvl5pPr>
          </a:lstStyle>
          <a:p>
            <a:pPr lvl="0" algn="ctr" eaLnBrk="1" hangingPunct="1">
              <a:buNone/>
            </a:pPr>
            <a:endParaRPr lang="en-US" altLang="en-US" sz="1300" dirty="0">
              <a:latin typeface="Arial" panose="020B0604020202020204" pitchFamily="34" charset="0"/>
            </a:endParaRPr>
          </a:p>
        </p:txBody>
      </p:sp>
      <p:sp>
        <p:nvSpPr>
          <p:cNvPr id="2" name="KSO_BT1"/>
          <p:cNvSpPr>
            <a:spLocks noGrp="1"/>
          </p:cNvSpPr>
          <p:nvPr>
            <p:ph type="title"/>
          </p:nvPr>
        </p:nvSpPr>
        <p:spPr>
          <a:xfrm>
            <a:off x="504825" y="295275"/>
            <a:ext cx="8142288" cy="646113"/>
          </a:xfrm>
          <a:prstGeom prst="rect">
            <a:avLst/>
          </a:prstGeom>
        </p:spPr>
        <p:txBody>
          <a:bodyPr vert="horz" wrap="square" lIns="91440" tIns="45720" rIns="91440" bIns="45720" numCol="1" anchor="b" anchorCtr="0" compatLnSpc="1"/>
          <a:p>
            <a:pPr lvl="0"/>
            <a:r>
              <a:rPr lang="zh-CN" altLang="en-US" dirty="0"/>
              <a:t>单击此处编辑标题样式</a:t>
            </a:r>
            <a:endParaRPr lang="en-US" altLang="en-US" dirty="0"/>
          </a:p>
        </p:txBody>
      </p:sp>
      <p:sp>
        <p:nvSpPr>
          <p:cNvPr id="1030" name="KSO_BC1"/>
          <p:cNvSpPr>
            <a:spLocks noGrp="1"/>
          </p:cNvSpPr>
          <p:nvPr>
            <p:ph type="body"/>
          </p:nvPr>
        </p:nvSpPr>
        <p:spPr>
          <a:xfrm>
            <a:off x="500063" y="1089025"/>
            <a:ext cx="8143875" cy="51768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KSO_FD"/>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normAutofit/>
          </a:bodyPr>
          <a:lstStyle>
            <a:lvl1pPr>
              <a:defRPr sz="900" smtClean="0">
                <a:solidFill>
                  <a:srgbClr val="919293"/>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E99B72F-8998-449A-B31A-C5F9BF44C956}" type="datetime1">
              <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rPr>
            </a:fld>
            <a:endPar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 name="KSO_FT"/>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normAutofit/>
          </a:bodyPr>
          <a:lstStyle>
            <a:lvl1pPr algn="ctr">
              <a:defRPr sz="900" smtClean="0">
                <a:solidFill>
                  <a:srgbClr val="919293"/>
                </a:solidFill>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900" b="0" i="0" u="none" strike="noStrike" kern="1200" cap="none" spc="0" normalizeH="0" baseline="0" noProof="0">
              <a:ln>
                <a:noFill/>
              </a:ln>
              <a:solidFill>
                <a:srgbClr val="919293"/>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KSO_FN"/>
          <p:cNvSpPr>
            <a:spLocks noGrp="1"/>
          </p:cNvSpPr>
          <p:nvPr>
            <p:ph type="sldNum" sz="quarter" idx="4"/>
          </p:nvPr>
        </p:nvSpPr>
        <p:spPr>
          <a:xfrm>
            <a:off x="7932738" y="6356350"/>
            <a:ext cx="582613" cy="365125"/>
          </a:xfrm>
          <a:prstGeom prst="rect">
            <a:avLst/>
          </a:prstGeom>
        </p:spPr>
        <p:txBody>
          <a:bodyPr vert="horz" wrap="square" lIns="91440" tIns="45720" rIns="91440" bIns="45720" numCol="1" anchor="ctr" anchorCtr="0" compatLnSpc="1"/>
          <a:lstStyle>
            <a:lvl1pPr algn="ctr">
              <a:defRPr sz="900">
                <a:solidFill>
                  <a:srgbClr val="B8650A"/>
                </a:solidFill>
                <a:ea typeface="黑体" panose="02010609060101010101" pitchFamily="49" charset="-122"/>
              </a:defRPr>
            </a:lvl1pPr>
          </a:lstStyle>
          <a:p>
            <a:pPr lvl="0" eaLnBrk="1" hangingPunct="1">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685800" rtl="0" eaLnBrk="0" fontAlgn="base" hangingPunct="0">
        <a:lnSpc>
          <a:spcPct val="90000"/>
        </a:lnSpc>
        <a:spcBef>
          <a:spcPct val="0"/>
        </a:spcBef>
        <a:spcAft>
          <a:spcPct val="0"/>
        </a:spcAft>
        <a:defRPr sz="2700" kern="1200">
          <a:ln>
            <a:solidFill>
              <a:schemeClr val="accent1">
                <a:lumMod val="75000"/>
              </a:schemeClr>
            </a:solid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atin typeface="Arial" panose="020B0604020202020204" pitchFamily="34" charset="0"/>
          <a:ea typeface="+mj-ea"/>
          <a:cs typeface="+mj-cs"/>
        </a:defRPr>
      </a:lvl1pPr>
      <a:lvl2pPr algn="l" defTabSz="685800" rtl="0" eaLnBrk="0" fontAlgn="base" hangingPunct="0">
        <a:lnSpc>
          <a:spcPct val="90000"/>
        </a:lnSpc>
        <a:spcBef>
          <a:spcPct val="0"/>
        </a:spcBef>
        <a:spcAft>
          <a:spcPct val="0"/>
        </a:spcAft>
        <a:defRPr sz="2700">
          <a:solidFill>
            <a:schemeClr val="tx1"/>
          </a:solidFill>
          <a:latin typeface="Arial" panose="020B0604020202020204" pitchFamily="34" charset="0"/>
        </a:defRPr>
      </a:lvl2pPr>
      <a:lvl3pPr algn="l" defTabSz="685800" rtl="0" eaLnBrk="0" fontAlgn="base" hangingPunct="0">
        <a:lnSpc>
          <a:spcPct val="90000"/>
        </a:lnSpc>
        <a:spcBef>
          <a:spcPct val="0"/>
        </a:spcBef>
        <a:spcAft>
          <a:spcPct val="0"/>
        </a:spcAft>
        <a:defRPr sz="2700">
          <a:solidFill>
            <a:schemeClr val="tx1"/>
          </a:solidFill>
          <a:latin typeface="Arial" panose="020B0604020202020204" pitchFamily="34" charset="0"/>
        </a:defRPr>
      </a:lvl3pPr>
      <a:lvl4pPr algn="l" defTabSz="685800" rtl="0" eaLnBrk="0" fontAlgn="base" hangingPunct="0">
        <a:lnSpc>
          <a:spcPct val="90000"/>
        </a:lnSpc>
        <a:spcBef>
          <a:spcPct val="0"/>
        </a:spcBef>
        <a:spcAft>
          <a:spcPct val="0"/>
        </a:spcAft>
        <a:defRPr sz="2700">
          <a:solidFill>
            <a:schemeClr val="tx1"/>
          </a:solidFill>
          <a:latin typeface="Arial" panose="020B0604020202020204" pitchFamily="34" charset="0"/>
        </a:defRPr>
      </a:lvl4pPr>
      <a:lvl5pPr algn="l" defTabSz="685800" rtl="0" eaLnBrk="0" fontAlgn="base" hangingPunct="0">
        <a:lnSpc>
          <a:spcPct val="90000"/>
        </a:lnSpc>
        <a:spcBef>
          <a:spcPct val="0"/>
        </a:spcBef>
        <a:spcAft>
          <a:spcPct val="0"/>
        </a:spcAft>
        <a:defRPr sz="2700">
          <a:solidFill>
            <a:schemeClr val="tx1"/>
          </a:solidFill>
          <a:latin typeface="Arial" panose="020B0604020202020204" pitchFamily="34" charset="0"/>
        </a:defRPr>
      </a:lvl5pPr>
      <a:lvl6pPr marL="457200" algn="l" defTabSz="685800" rtl="0" fontAlgn="base">
        <a:lnSpc>
          <a:spcPct val="90000"/>
        </a:lnSpc>
        <a:spcBef>
          <a:spcPct val="0"/>
        </a:spcBef>
        <a:spcAft>
          <a:spcPct val="0"/>
        </a:spcAft>
        <a:defRPr sz="2700">
          <a:solidFill>
            <a:schemeClr val="tx1"/>
          </a:solidFill>
          <a:latin typeface="Arial" panose="020B0604020202020204" pitchFamily="34" charset="0"/>
        </a:defRPr>
      </a:lvl6pPr>
      <a:lvl7pPr marL="914400" algn="l" defTabSz="685800" rtl="0" fontAlgn="base">
        <a:lnSpc>
          <a:spcPct val="90000"/>
        </a:lnSpc>
        <a:spcBef>
          <a:spcPct val="0"/>
        </a:spcBef>
        <a:spcAft>
          <a:spcPct val="0"/>
        </a:spcAft>
        <a:defRPr sz="2700">
          <a:solidFill>
            <a:schemeClr val="tx1"/>
          </a:solidFill>
          <a:latin typeface="Arial" panose="020B0604020202020204" pitchFamily="34" charset="0"/>
        </a:defRPr>
      </a:lvl7pPr>
      <a:lvl8pPr marL="1371600" algn="l" defTabSz="685800" rtl="0" fontAlgn="base">
        <a:lnSpc>
          <a:spcPct val="90000"/>
        </a:lnSpc>
        <a:spcBef>
          <a:spcPct val="0"/>
        </a:spcBef>
        <a:spcAft>
          <a:spcPct val="0"/>
        </a:spcAft>
        <a:defRPr sz="2700">
          <a:solidFill>
            <a:schemeClr val="tx1"/>
          </a:solidFill>
          <a:latin typeface="Arial" panose="020B0604020202020204" pitchFamily="34" charset="0"/>
        </a:defRPr>
      </a:lvl8pPr>
      <a:lvl9pPr marL="1828800" algn="l" defTabSz="685800" rtl="0" fontAlgn="base">
        <a:lnSpc>
          <a:spcPct val="90000"/>
        </a:lnSpc>
        <a:spcBef>
          <a:spcPct val="0"/>
        </a:spcBef>
        <a:spcAft>
          <a:spcPct val="0"/>
        </a:spcAft>
        <a:defRPr sz="2700">
          <a:solidFill>
            <a:schemeClr val="tx1"/>
          </a:solidFill>
          <a:latin typeface="Arial" panose="020B0604020202020204" pitchFamily="34" charset="0"/>
        </a:defRPr>
      </a:lvl9pPr>
    </p:titleStyle>
    <p:bodyStyle>
      <a:lvl1pPr marL="268605" indent="-268605" algn="just" defTabSz="685800" rtl="0" eaLnBrk="0" fontAlgn="base" hangingPunct="0">
        <a:spcBef>
          <a:spcPts val="1200"/>
        </a:spcBef>
        <a:spcAft>
          <a:spcPct val="0"/>
        </a:spcAft>
        <a:buClr>
          <a:srgbClr val="B8650A"/>
        </a:buClr>
        <a:buSzPct val="60000"/>
        <a:buFont typeface="Wingdings" panose="05000000000000000000" pitchFamily="2" charset="2"/>
        <a:buChar char="l"/>
        <a:defRPr sz="2400" kern="1200">
          <a:solidFill>
            <a:srgbClr val="B8650A"/>
          </a:solidFill>
          <a:latin typeface="Arial" panose="020B0604020202020204" pitchFamily="34" charset="0"/>
          <a:ea typeface="+mn-ea"/>
          <a:cs typeface="+mn-cs"/>
        </a:defRPr>
      </a:lvl1pPr>
      <a:lvl2pPr marL="576580" indent="-173355" algn="just" defTabSz="685800" rtl="0" eaLnBrk="0" fontAlgn="base" hangingPunct="0">
        <a:spcBef>
          <a:spcPts val="15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2pPr>
      <a:lvl3pPr marL="857250" indent="-171450" algn="l" defTabSz="685800" rtl="0" eaLnBrk="0" fontAlgn="base" hangingPunct="0">
        <a:spcBef>
          <a:spcPts val="375"/>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defTabSz="685800" rtl="0" eaLnBrk="0" fontAlgn="base" hangingPunct="0">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3.xml"/><Relationship Id="rId3" Type="http://schemas.openxmlformats.org/officeDocument/2006/relationships/tags" Target="../tags/tag2.xml"/><Relationship Id="rId2" Type="http://schemas.openxmlformats.org/officeDocument/2006/relationships/image" Target="../media/image7.pn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xml"/><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image" Target="../media/image12.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0.xml"/><Relationship Id="rId1"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image" Target="../media/image13.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image" Target="../media/image13.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4.xml"/><Relationship Id="rId1" Type="http://schemas.openxmlformats.org/officeDocument/2006/relationships/image" Target="../media/image13.jpe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5.xml"/><Relationship Id="rId1" Type="http://schemas.openxmlformats.org/officeDocument/2006/relationships/image" Target="../media/image13.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6.xml"/><Relationship Id="rId1" Type="http://schemas.openxmlformats.org/officeDocument/2006/relationships/image" Target="../media/image13.jpe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47.xml"/><Relationship Id="rId2" Type="http://schemas.openxmlformats.org/officeDocument/2006/relationships/image" Target="../media/image15.png"/><Relationship Id="rId1" Type="http://schemas.openxmlformats.org/officeDocument/2006/relationships/image" Target="../media/image14.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xml"/><Relationship Id="rId2" Type="http://schemas.openxmlformats.org/officeDocument/2006/relationships/image" Target="../media/image10.jpe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9"/>
          <p:cNvSpPr>
            <a:spLocks noGrp="1"/>
          </p:cNvSpPr>
          <p:nvPr>
            <p:ph type="ctrTitle"/>
          </p:nvPr>
        </p:nvSpPr>
        <p:spPr>
          <a:xfrm>
            <a:off x="611504" y="3973933"/>
            <a:ext cx="7485063" cy="1081088"/>
          </a:xfrm>
          <a:noFill/>
          <a:ln>
            <a:noFill/>
          </a:ln>
          <a:effectLst/>
          <a:scene3d>
            <a:camera prst="orthographicFront"/>
            <a:lightRig rig="balanced" dir="t"/>
          </a:scene3d>
          <a:sp3d prstMaterial="plastic"/>
        </p:spPr>
        <p:txBody>
          <a:bodyPr vert="horz" wrap="square" lIns="0" tIns="45720" rIns="0" bIns="45720" numCol="1" anchor="b" anchorCtr="0" compatLnSpc="1">
            <a:normAutofit/>
          </a:bodyPr>
          <a:lstStyle/>
          <a:p>
            <a:pPr marL="0" marR="0" lvl="0" indent="0" algn="l" defTabSz="685800" rtl="0" eaLnBrk="1" fontAlgn="auto" latinLnBrk="0" hangingPunct="1">
              <a:lnSpc>
                <a:spcPct val="110000"/>
              </a:lnSpc>
              <a:spcBef>
                <a:spcPct val="0"/>
              </a:spcBef>
              <a:spcAft>
                <a:spcPct val="0"/>
              </a:spcAft>
              <a:buClrTx/>
              <a:buSzTx/>
              <a:buFontTx/>
              <a:buNone/>
              <a:defRPr/>
            </a:pPr>
            <a:r>
              <a:rPr kumimoji="0" lang="en-US" altLang="en-US" sz="5400" b="0" i="0" u="none" strike="noStrike" kern="1200" cap="none" spc="0" normalizeH="0" baseline="0" noProof="1">
                <a:ln>
                  <a:solidFill>
                    <a:schemeClr val="accent1">
                      <a:lumMod val="75000"/>
                    </a:schemeClr>
                  </a:solidFill>
                </a:ln>
                <a:solidFill>
                  <a:srgbClr val="7030A0"/>
                </a:solidFill>
                <a:effectLst/>
                <a:uLnTx/>
                <a:uFillTx/>
                <a:latin typeface="微软雅黑 Light" charset="-122"/>
                <a:ea typeface="微软雅黑 Light" charset="-122"/>
                <a:cs typeface="+mj-cs"/>
              </a:rPr>
              <a:t> 易制毒化学品安全培训</a:t>
            </a:r>
            <a:endParaRPr kumimoji="0" lang="en-US" altLang="en-US" sz="5400" b="0" i="0" u="none" strike="noStrike" kern="1200" cap="none" spc="0" normalizeH="0" baseline="0" noProof="1">
              <a:ln>
                <a:solidFill>
                  <a:schemeClr val="accent1">
                    <a:lumMod val="75000"/>
                  </a:schemeClr>
                </a:solidFill>
              </a:ln>
              <a:solidFill>
                <a:srgbClr val="7030A0"/>
              </a:solidFill>
              <a:effectLst/>
              <a:uLnTx/>
              <a:uFillTx/>
              <a:latin typeface="微软雅黑 Light" charset="-122"/>
              <a:ea typeface="微软雅黑 Light" charset="-122"/>
              <a:cs typeface="+mj-cs"/>
            </a:endParaRPr>
          </a:p>
        </p:txBody>
      </p:sp>
      <p:pic>
        <p:nvPicPr>
          <p:cNvPr id="13328" name="Picture 16"/>
          <p:cNvPicPr>
            <a:picLocks noChangeAspect="1" noChangeArrowheads="1"/>
          </p:cNvPicPr>
          <p:nvPr/>
        </p:nvPicPr>
        <p:blipFill>
          <a:blip r:embed="rId1" cstate="print"/>
          <a:srcRect/>
          <a:stretch>
            <a:fillRect/>
          </a:stretch>
        </p:blipFill>
        <p:spPr bwMode="auto">
          <a:xfrm>
            <a:off x="53340" y="11428"/>
            <a:ext cx="9037320" cy="3962400"/>
          </a:xfrm>
          <a:prstGeom prst="rect">
            <a:avLst/>
          </a:prstGeom>
          <a:noFill/>
          <a:effectLst>
            <a:softEdge rad="63500"/>
          </a:effectLst>
        </p:spPr>
      </p:pic>
      <p:pic>
        <p:nvPicPr>
          <p:cNvPr id="2" name="图片 1" descr="a 头"/>
          <p:cNvPicPr>
            <a:picLocks noChangeAspect="1"/>
          </p:cNvPicPr>
          <p:nvPr/>
        </p:nvPicPr>
        <p:blipFill>
          <a:blip r:embed="rId2"/>
          <a:stretch>
            <a:fillRect/>
          </a:stretch>
        </p:blipFill>
        <p:spPr>
          <a:xfrm>
            <a:off x="5489575" y="4935220"/>
            <a:ext cx="3108960" cy="1612900"/>
          </a:xfrm>
          <a:prstGeom prst="rect">
            <a:avLst/>
          </a:prstGeom>
        </p:spPr>
      </p:pic>
    </p:spTree>
    <p:custDataLst>
      <p:tags r:id="rId3"/>
    </p:custDataLst>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550" name="Rectangle 62"/>
          <p:cNvSpPr>
            <a:spLocks noGrp="1" noRot="1" noChangeArrowheads="1"/>
          </p:cNvSpPr>
          <p:nvPr>
            <p:ph type="title"/>
          </p:nvPr>
        </p:nvSpPr>
        <p:spPr>
          <a:xfrm>
            <a:off x="317500" y="334963"/>
            <a:ext cx="8540750" cy="1143000"/>
          </a:xfrm>
        </p:spPr>
        <p:txBody>
          <a:bodyPr vert="horz" wrap="square" lIns="0" tIns="45720" rIns="0" bIns="45720" numCol="1" anchor="t" anchorCtr="0" compatLnSpc="1">
            <a:normAutofit/>
          </a:bodyPr>
          <a:lstStyle/>
          <a:p>
            <a:pPr marL="0" marR="0" lvl="0" indent="0" algn="ctr" defTabSz="914400" rtl="0" eaLnBrk="0" fontAlgn="base" latinLnBrk="0" hangingPunct="0">
              <a:lnSpc>
                <a:spcPct val="9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rgbClr val="39540E"/>
                </a:solidFill>
                <a:effectLst/>
                <a:uLnTx/>
                <a:uFillTx/>
                <a:latin typeface="+mj-lt"/>
                <a:ea typeface="宋体" panose="02010600030101010101" pitchFamily="2" charset="-122"/>
                <a:cs typeface="+mj-cs"/>
              </a:rPr>
              <a:t>易</a:t>
            </a:r>
            <a:r>
              <a:rPr kumimoji="0" lang="zh-CN" altLang="en-US" sz="2400" b="1" i="0" u="none" strike="noStrike" kern="1200" cap="none" spc="0" normalizeH="0" baseline="0" noProof="0" dirty="0">
                <a:ln>
                  <a:noFill/>
                </a:ln>
                <a:solidFill>
                  <a:srgbClr val="39540E"/>
                </a:solidFill>
                <a:effectLst/>
                <a:uLnTx/>
                <a:uFillTx/>
                <a:latin typeface="+mj-lt"/>
                <a:ea typeface="宋体" panose="02010600030101010101" pitchFamily="2" charset="-122"/>
                <a:cs typeface="+mj-cs"/>
              </a:rPr>
              <a:t>制毒化学品的种类与制毒</a:t>
            </a:r>
            <a:r>
              <a:rPr kumimoji="0" lang="zh-CN" altLang="en-US" sz="2400" b="1" i="0" u="none" strike="noStrike" kern="1200" cap="none" spc="0" normalizeH="0" baseline="0" noProof="0" dirty="0" smtClean="0">
                <a:ln>
                  <a:noFill/>
                </a:ln>
                <a:solidFill>
                  <a:srgbClr val="39540E"/>
                </a:solidFill>
                <a:effectLst/>
                <a:uLnTx/>
                <a:uFillTx/>
                <a:latin typeface="+mj-lt"/>
                <a:ea typeface="宋体" panose="02010600030101010101" pitchFamily="2" charset="-122"/>
                <a:cs typeface="+mj-cs"/>
              </a:rPr>
              <a:t>用途</a:t>
            </a:r>
            <a:r>
              <a:rPr kumimoji="0" lang="en-US" altLang="zh-CN" sz="2400" b="1" i="0" u="none" strike="noStrike" kern="1200" cap="none" spc="0" normalizeH="0" baseline="0" noProof="0" dirty="0" smtClean="0">
                <a:ln>
                  <a:noFill/>
                </a:ln>
                <a:solidFill>
                  <a:srgbClr val="39540E"/>
                </a:solidFill>
                <a:effectLst/>
                <a:uLnTx/>
                <a:uFillTx/>
                <a:latin typeface="+mj-lt"/>
                <a:ea typeface="宋体" panose="02010600030101010101" pitchFamily="2" charset="-122"/>
                <a:cs typeface="+mj-cs"/>
              </a:rPr>
              <a:t>  </a:t>
            </a:r>
            <a:r>
              <a:rPr kumimoji="0" lang="zh-CN" altLang="en-US" sz="2400" b="1" i="0" u="none" strike="noStrike" kern="1200" cap="none" spc="0" normalizeH="0" baseline="0" noProof="0" dirty="0" smtClean="0">
                <a:ln>
                  <a:noFill/>
                </a:ln>
                <a:solidFill>
                  <a:srgbClr val="39540E"/>
                </a:solidFill>
                <a:effectLst/>
                <a:uLnTx/>
                <a:uFillTx/>
                <a:latin typeface="+mj-lt"/>
                <a:ea typeface="宋体" panose="02010600030101010101" pitchFamily="2" charset="-122"/>
                <a:cs typeface="+mj-cs"/>
              </a:rPr>
              <a:t>（二）</a:t>
            </a:r>
            <a:endParaRPr kumimoji="0" lang="en-US" altLang="zh-CN" sz="2400" b="1" i="0" u="none" strike="noStrike" kern="1200" cap="none" spc="0" normalizeH="0" baseline="0" noProof="0" dirty="0">
              <a:ln>
                <a:noFill/>
              </a:ln>
              <a:solidFill>
                <a:srgbClr val="39540E"/>
              </a:solidFill>
              <a:effectLst/>
              <a:uLnTx/>
              <a:uFillTx/>
              <a:latin typeface="+mj-lt"/>
              <a:ea typeface="宋体" panose="02010600030101010101" pitchFamily="2" charset="-122"/>
              <a:cs typeface="+mj-cs"/>
            </a:endParaRPr>
          </a:p>
        </p:txBody>
      </p:sp>
      <p:graphicFrame>
        <p:nvGraphicFramePr>
          <p:cNvPr id="63571" name="Group 83"/>
          <p:cNvGraphicFramePr>
            <a:graphicFrameLocks noGrp="1"/>
          </p:cNvGraphicFramePr>
          <p:nvPr>
            <p:ph idx="4294967295"/>
          </p:nvPr>
        </p:nvGraphicFramePr>
        <p:xfrm>
          <a:off x="301625" y="1268413"/>
          <a:ext cx="8540750" cy="5256213"/>
        </p:xfrm>
        <a:graphic>
          <a:graphicData uri="http://schemas.openxmlformats.org/drawingml/2006/table">
            <a:tbl>
              <a:tblPr/>
              <a:tblGrid>
                <a:gridCol w="638175"/>
                <a:gridCol w="1903413"/>
                <a:gridCol w="5999162"/>
              </a:tblGrid>
              <a:tr h="428625">
                <a:tc>
                  <a:txBody>
                    <a:bodyPr/>
                    <a:lstStyle/>
                    <a:p>
                      <a:pPr marL="0" marR="0" lvl="0" indent="0" algn="ctr" defTabSz="914400" rtl="0" eaLnBrk="1" fontAlgn="base" latinLnBrk="0" hangingPunct="1">
                        <a:lnSpc>
                          <a:spcPct val="100000"/>
                        </a:lnSpc>
                        <a:spcBef>
                          <a:spcPct val="0"/>
                        </a:spcBef>
                        <a:spcAft>
                          <a:spcPct val="0"/>
                        </a:spcAft>
                        <a:buClr>
                          <a:schemeClr val="folHlink"/>
                        </a:buClr>
                        <a:buSzPct val="85000"/>
                        <a:buFont typeface="Wingdings 2" pitchFamily="18" charset="2"/>
                        <a:buNone/>
                      </a:pP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序号</a:t>
                      </a:r>
                      <a:endPar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易制毒化学品名称</a:t>
                      </a:r>
                      <a:endPar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毒品加工用途</a:t>
                      </a:r>
                      <a:endPar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2-1</a:t>
                      </a:r>
                      <a:endParaRPr kumimoji="0" lang="en-US" altLang="zh-CN"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苯乙酸 </a:t>
                      </a:r>
                      <a:endParaRPr kumimoji="0" lang="zh-CN" altLang="en-US"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合成甲基苯丙胺、苯丙胺，生产</a:t>
                      </a:r>
                      <a:r>
                        <a:rPr kumimoji="0" lang="en-US" altLang="zh-CN"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1-</a:t>
                      </a:r>
                      <a:r>
                        <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苯基</a:t>
                      </a:r>
                      <a:r>
                        <a:rPr kumimoji="0" lang="en-US" altLang="zh-CN"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-2-</a:t>
                      </a:r>
                      <a:r>
                        <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丙酮</a:t>
                      </a:r>
                      <a:endPar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2-2</a:t>
                      </a:r>
                      <a:endParaRPr kumimoji="0" lang="en-US" altLang="zh-CN"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醋酸酐 </a:t>
                      </a:r>
                      <a:endPar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制造海洛因、安眠酮、</a:t>
                      </a:r>
                      <a:r>
                        <a:rPr kumimoji="0" lang="en-US" altLang="zh-CN"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1-</a:t>
                      </a:r>
                      <a:r>
                        <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苯基地</a:t>
                      </a:r>
                      <a:r>
                        <a:rPr kumimoji="0" lang="en-US" altLang="zh-CN"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-2-</a:t>
                      </a:r>
                      <a:r>
                        <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丙酮</a:t>
                      </a:r>
                      <a:endPar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2-3</a:t>
                      </a:r>
                      <a:endParaRPr kumimoji="0" lang="en-US" altLang="zh-CN"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三氯甲烷 </a:t>
                      </a:r>
                      <a:endParaRPr kumimoji="0" lang="zh-CN" altLang="en-US" sz="1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作为有机溶剂用于制造海洛因等多种毒品</a:t>
                      </a:r>
                      <a:endPar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9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2-4</a:t>
                      </a:r>
                      <a:endParaRPr kumimoji="0" lang="en-US" altLang="zh-CN"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乙醚 </a:t>
                      </a:r>
                      <a:endParaRPr kumimoji="0" lang="zh-CN" altLang="en-US" sz="1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作为溶剂用于提取吗啡，提纯可卡因、海洛因等多种毒品</a:t>
                      </a:r>
                      <a:endPar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2-5</a:t>
                      </a:r>
                      <a:endParaRPr kumimoji="0" lang="en-US" altLang="zh-CN"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哌啶 </a:t>
                      </a:r>
                      <a:endParaRPr kumimoji="0" lang="zh-CN" altLang="en-US"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合成苯环利啶（</a:t>
                      </a:r>
                      <a:r>
                        <a:rPr kumimoji="0" lang="en-US" altLang="zh-CN"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PCP</a:t>
                      </a:r>
                      <a:r>
                        <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a:t>
                      </a:r>
                      <a:endPar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3-1</a:t>
                      </a:r>
                      <a:endParaRPr kumimoji="0" lang="en-US" altLang="zh-CN"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甲苯 </a:t>
                      </a:r>
                      <a:endParaRPr kumimoji="0" lang="zh-CN" altLang="en-US" sz="1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作为有机溶剂用于制造甲基苯丙胺、海洛因等多种毒品</a:t>
                      </a:r>
                      <a:endPar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3-2</a:t>
                      </a:r>
                      <a:endParaRPr kumimoji="0" lang="en-US" altLang="zh-CN"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丙酮 </a:t>
                      </a:r>
                      <a:endParaRPr kumimoji="0" lang="zh-CN" altLang="en-US" sz="1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作为溶剂用于提取吗啡，提纯可卡因、海洛因等多种毒品</a:t>
                      </a:r>
                      <a:endPar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3-3</a:t>
                      </a:r>
                      <a:endParaRPr kumimoji="0" lang="en-US" altLang="zh-CN"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甲基乙基酮 </a:t>
                      </a:r>
                      <a:endParaRPr kumimoji="0" lang="zh-CN" altLang="en-US"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作为溶剂生产可卡因、海洛因等毒品</a:t>
                      </a:r>
                      <a:endPar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3-4</a:t>
                      </a:r>
                      <a:endParaRPr kumimoji="0" lang="en-US" altLang="zh-CN"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高锰酸钾 </a:t>
                      </a:r>
                      <a:endParaRPr kumimoji="0" lang="zh-CN" altLang="en-US" sz="1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作为氧化剂用于可卡糊生产可卡因</a:t>
                      </a:r>
                      <a:endPar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3-5</a:t>
                      </a:r>
                      <a:endParaRPr kumimoji="0" lang="en-US" altLang="zh-CN"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硫酸 </a:t>
                      </a:r>
                      <a:endParaRPr kumimoji="0" lang="zh-CN" altLang="en-US" sz="1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用于制造可卡因，制造苯丙胺、吗啡的可溶性硫酸盐</a:t>
                      </a:r>
                      <a:endPar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3-6</a:t>
                      </a:r>
                      <a:endParaRPr kumimoji="0" lang="en-US" altLang="zh-CN" sz="18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盐酸</a:t>
                      </a:r>
                      <a:endParaRPr kumimoji="0" lang="zh-CN" altLang="en-US" sz="18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制造甲基苯丙胺、海咯因、可卡因等多种毒品的盐酸盐</a:t>
                      </a:r>
                      <a:endParaRPr kumimoji="0" lang="zh-CN" altLang="en-US" sz="18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extBox 1"/>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sp>
        <p:nvSpPr>
          <p:cNvPr id="19459" name="矩形 2"/>
          <p:cNvSpPr/>
          <p:nvPr/>
        </p:nvSpPr>
        <p:spPr>
          <a:xfrm>
            <a:off x="350838" y="1262063"/>
            <a:ext cx="8472487" cy="461962"/>
          </a:xfrm>
          <a:prstGeom prst="rect">
            <a:avLst/>
          </a:prstGeom>
          <a:noFill/>
          <a:ln w="9525">
            <a:noFill/>
          </a:ln>
        </p:spPr>
        <p:txBody>
          <a:bodyPr>
            <a:spAutoFit/>
          </a:bodyPr>
          <a:p>
            <a:r>
              <a:rPr lang="zh-CN" altLang="en-US" sz="2400" b="1" dirty="0">
                <a:solidFill>
                  <a:srgbClr val="39540E"/>
                </a:solidFill>
                <a:latin typeface="Arial" panose="020B0604020202020204" pitchFamily="34" charset="0"/>
                <a:ea typeface="宋体" panose="02010600030101010101" pitchFamily="2" charset="-122"/>
              </a:rPr>
              <a:t>（一）我国法律对易制毒化学品的规制存在一个变迁的过程</a:t>
            </a:r>
            <a:endParaRPr lang="zh-CN" altLang="en-US" sz="2400" b="1" dirty="0">
              <a:solidFill>
                <a:srgbClr val="39540E"/>
              </a:solidFill>
              <a:latin typeface="Arial" panose="020B0604020202020204" pitchFamily="34" charset="0"/>
              <a:ea typeface="宋体" panose="02010600030101010101" pitchFamily="2" charset="-122"/>
            </a:endParaRPr>
          </a:p>
        </p:txBody>
      </p:sp>
      <p:cxnSp>
        <p:nvCxnSpPr>
          <p:cNvPr id="5" name="直接连接符 4"/>
          <p:cNvCxnSpPr/>
          <p:nvPr/>
        </p:nvCxnSpPr>
        <p:spPr bwMode="auto">
          <a:xfrm>
            <a:off x="1219200" y="2620963"/>
            <a:ext cx="15875" cy="2682875"/>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6" name="矩形 5"/>
          <p:cNvSpPr/>
          <p:nvPr/>
        </p:nvSpPr>
        <p:spPr>
          <a:xfrm>
            <a:off x="1130300" y="2222500"/>
            <a:ext cx="1350963"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1979 </a:t>
            </a: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endParaRPr>
          </a:p>
        </p:txBody>
      </p:sp>
      <p:sp>
        <p:nvSpPr>
          <p:cNvPr id="7" name="矩形 6"/>
          <p:cNvSpPr/>
          <p:nvPr/>
        </p:nvSpPr>
        <p:spPr>
          <a:xfrm>
            <a:off x="2879725" y="1893888"/>
            <a:ext cx="5213350" cy="3786187"/>
          </a:xfrm>
          <a:prstGeom prst="rect">
            <a:avLst/>
          </a:prstGeom>
          <a:noFill/>
          <a:ln w="9525">
            <a:noFill/>
          </a:ln>
        </p:spPr>
        <p:txBody>
          <a:bodyPr>
            <a:spAutoFit/>
          </a:bodyPr>
          <a:p>
            <a:pPr>
              <a:lnSpc>
                <a:spcPct val="150000"/>
              </a:lnSpc>
            </a:pPr>
            <a:r>
              <a:rPr lang="en-US" altLang="zh-CN" b="1" dirty="0">
                <a:solidFill>
                  <a:srgbClr val="39540E"/>
                </a:solidFill>
                <a:latin typeface="Arial" panose="020B0604020202020204" pitchFamily="34" charset="0"/>
                <a:ea typeface="宋体" panose="02010600030101010101" pitchFamily="2" charset="-122"/>
              </a:rPr>
              <a:t>《</a:t>
            </a:r>
            <a:r>
              <a:rPr lang="zh-CN" altLang="en-US" b="1" dirty="0">
                <a:solidFill>
                  <a:srgbClr val="39540E"/>
                </a:solidFill>
                <a:latin typeface="Arial" panose="020B0604020202020204" pitchFamily="34" charset="0"/>
                <a:ea typeface="宋体" panose="02010600030101010101" pitchFamily="2" charset="-122"/>
              </a:rPr>
              <a:t>刑法</a:t>
            </a:r>
            <a:r>
              <a:rPr lang="en-US" altLang="zh-CN" b="1" dirty="0">
                <a:solidFill>
                  <a:srgbClr val="39540E"/>
                </a:solidFill>
                <a:latin typeface="Arial" panose="020B0604020202020204" pitchFamily="34" charset="0"/>
                <a:ea typeface="宋体" panose="02010600030101010101" pitchFamily="2" charset="-122"/>
              </a:rPr>
              <a:t>》</a:t>
            </a:r>
            <a:r>
              <a:rPr lang="zh-CN" altLang="en-US" b="1" dirty="0">
                <a:solidFill>
                  <a:srgbClr val="39540E"/>
                </a:solidFill>
                <a:latin typeface="Arial" panose="020B0604020202020204" pitchFamily="34" charset="0"/>
                <a:ea typeface="宋体" panose="02010600030101010101" pitchFamily="2" charset="-122"/>
              </a:rPr>
              <a:t>中，关于毒品犯罪的规定只有为数很少的条文，如：</a:t>
            </a:r>
            <a:endParaRPr lang="en-US" altLang="zh-CN" b="1" dirty="0">
              <a:solidFill>
                <a:srgbClr val="39540E"/>
              </a:solidFill>
              <a:latin typeface="Arial" panose="020B0604020202020204" pitchFamily="34" charset="0"/>
              <a:ea typeface="宋体" panose="02010600030101010101" pitchFamily="2" charset="-122"/>
            </a:endParaRPr>
          </a:p>
          <a:p>
            <a:pPr>
              <a:lnSpc>
                <a:spcPct val="150000"/>
              </a:lnSpc>
            </a:pPr>
            <a:r>
              <a:rPr lang="zh-CN" altLang="en-US" b="1" dirty="0">
                <a:solidFill>
                  <a:srgbClr val="39540E"/>
                </a:solidFill>
                <a:latin typeface="Arial" panose="020B0604020202020204" pitchFamily="34" charset="0"/>
                <a:ea typeface="宋体" panose="02010600030101010101" pitchFamily="2" charset="-122"/>
              </a:rPr>
              <a:t>第</a:t>
            </a:r>
            <a:r>
              <a:rPr lang="en-US" altLang="zh-CN" b="1" dirty="0">
                <a:solidFill>
                  <a:srgbClr val="39540E"/>
                </a:solidFill>
                <a:latin typeface="Arial" panose="020B0604020202020204" pitchFamily="34" charset="0"/>
                <a:ea typeface="宋体" panose="02010600030101010101" pitchFamily="2" charset="-122"/>
              </a:rPr>
              <a:t>116 </a:t>
            </a:r>
            <a:r>
              <a:rPr lang="zh-CN" altLang="en-US" b="1" dirty="0">
                <a:solidFill>
                  <a:srgbClr val="39540E"/>
                </a:solidFill>
                <a:latin typeface="Arial" panose="020B0604020202020204" pitchFamily="34" charset="0"/>
                <a:ea typeface="宋体" panose="02010600030101010101" pitchFamily="2" charset="-122"/>
              </a:rPr>
              <a:t>条的走私罪</a:t>
            </a:r>
            <a:endParaRPr lang="en-US" altLang="zh-CN" b="1" dirty="0">
              <a:solidFill>
                <a:srgbClr val="39540E"/>
              </a:solidFill>
              <a:latin typeface="Arial" panose="020B0604020202020204" pitchFamily="34" charset="0"/>
              <a:ea typeface="宋体" panose="02010600030101010101" pitchFamily="2" charset="-122"/>
            </a:endParaRPr>
          </a:p>
          <a:p>
            <a:pPr>
              <a:lnSpc>
                <a:spcPct val="150000"/>
              </a:lnSpc>
            </a:pPr>
            <a:r>
              <a:rPr lang="zh-CN" altLang="en-US" b="1" dirty="0">
                <a:solidFill>
                  <a:srgbClr val="39540E"/>
                </a:solidFill>
                <a:latin typeface="Arial" panose="020B0604020202020204" pitchFamily="34" charset="0"/>
                <a:ea typeface="宋体" panose="02010600030101010101" pitchFamily="2" charset="-122"/>
              </a:rPr>
              <a:t>第</a:t>
            </a:r>
            <a:r>
              <a:rPr lang="en-US" altLang="zh-CN" b="1" dirty="0">
                <a:solidFill>
                  <a:srgbClr val="39540E"/>
                </a:solidFill>
                <a:latin typeface="Arial" panose="020B0604020202020204" pitchFamily="34" charset="0"/>
                <a:ea typeface="宋体" panose="02010600030101010101" pitchFamily="2" charset="-122"/>
              </a:rPr>
              <a:t>118</a:t>
            </a:r>
            <a:r>
              <a:rPr lang="zh-CN" altLang="en-US" b="1" dirty="0">
                <a:solidFill>
                  <a:srgbClr val="39540E"/>
                </a:solidFill>
                <a:latin typeface="Arial" panose="020B0604020202020204" pitchFamily="34" charset="0"/>
                <a:ea typeface="宋体" panose="02010600030101010101" pitchFamily="2" charset="-122"/>
              </a:rPr>
              <a:t>条关于走私毒品的惯犯及走私毒品集团的首要分子的规定</a:t>
            </a:r>
            <a:endParaRPr lang="en-US" altLang="zh-CN" b="1" dirty="0">
              <a:solidFill>
                <a:srgbClr val="39540E"/>
              </a:solidFill>
              <a:latin typeface="Arial" panose="020B0604020202020204" pitchFamily="34" charset="0"/>
              <a:ea typeface="宋体" panose="02010600030101010101" pitchFamily="2" charset="-122"/>
            </a:endParaRPr>
          </a:p>
          <a:p>
            <a:pPr>
              <a:lnSpc>
                <a:spcPct val="150000"/>
              </a:lnSpc>
            </a:pPr>
            <a:r>
              <a:rPr lang="zh-CN" altLang="en-US" b="1" dirty="0">
                <a:solidFill>
                  <a:srgbClr val="39540E"/>
                </a:solidFill>
                <a:latin typeface="Arial" panose="020B0604020202020204" pitchFamily="34" charset="0"/>
                <a:ea typeface="宋体" panose="02010600030101010101" pitchFamily="2" charset="-122"/>
              </a:rPr>
              <a:t>第</a:t>
            </a:r>
            <a:r>
              <a:rPr lang="en-US" altLang="zh-CN" b="1" dirty="0">
                <a:solidFill>
                  <a:srgbClr val="39540E"/>
                </a:solidFill>
                <a:latin typeface="Arial" panose="020B0604020202020204" pitchFamily="34" charset="0"/>
                <a:ea typeface="宋体" panose="02010600030101010101" pitchFamily="2" charset="-122"/>
              </a:rPr>
              <a:t>171 </a:t>
            </a:r>
            <a:r>
              <a:rPr lang="zh-CN" altLang="en-US" b="1" dirty="0">
                <a:solidFill>
                  <a:srgbClr val="39540E"/>
                </a:solidFill>
                <a:latin typeface="Arial" panose="020B0604020202020204" pitchFamily="34" charset="0"/>
                <a:ea typeface="宋体" panose="02010600030101010101" pitchFamily="2" charset="-122"/>
              </a:rPr>
              <a:t>条的制造、贩卖、运输毒品罪</a:t>
            </a:r>
            <a:endParaRPr lang="en-US" altLang="zh-CN" b="1" dirty="0">
              <a:solidFill>
                <a:srgbClr val="39540E"/>
              </a:solidFill>
              <a:latin typeface="Arial" panose="020B0604020202020204" pitchFamily="34" charset="0"/>
              <a:ea typeface="宋体" panose="02010600030101010101" pitchFamily="2" charset="-122"/>
            </a:endParaRPr>
          </a:p>
          <a:p>
            <a:pPr>
              <a:lnSpc>
                <a:spcPct val="150000"/>
              </a:lnSpc>
            </a:pPr>
            <a:r>
              <a:rPr lang="zh-CN" altLang="en-US" b="1" dirty="0">
                <a:solidFill>
                  <a:srgbClr val="FF0000"/>
                </a:solidFill>
                <a:latin typeface="Arial" panose="020B0604020202020204" pitchFamily="34" charset="0"/>
                <a:ea typeface="宋体" panose="02010600030101010101" pitchFamily="2" charset="-122"/>
              </a:rPr>
              <a:t>对于易制毒化学品则未纳入</a:t>
            </a:r>
            <a:r>
              <a:rPr lang="en-US" altLang="zh-CN" b="1" dirty="0">
                <a:solidFill>
                  <a:srgbClr val="FF0000"/>
                </a:solidFill>
                <a:latin typeface="Arial" panose="020B0604020202020204" pitchFamily="34" charset="0"/>
                <a:ea typeface="宋体" panose="02010600030101010101" pitchFamily="2" charset="-122"/>
              </a:rPr>
              <a:t>《</a:t>
            </a:r>
            <a:r>
              <a:rPr lang="zh-CN" altLang="en-US" b="1" dirty="0">
                <a:solidFill>
                  <a:srgbClr val="FF0000"/>
                </a:solidFill>
                <a:latin typeface="Arial" panose="020B0604020202020204" pitchFamily="34" charset="0"/>
                <a:ea typeface="宋体" panose="02010600030101010101" pitchFamily="2" charset="-122"/>
              </a:rPr>
              <a:t>刑法</a:t>
            </a:r>
            <a:r>
              <a:rPr lang="en-US" altLang="zh-CN" b="1" dirty="0">
                <a:solidFill>
                  <a:srgbClr val="FF0000"/>
                </a:solidFill>
                <a:latin typeface="Arial" panose="020B0604020202020204" pitchFamily="34" charset="0"/>
                <a:ea typeface="宋体" panose="02010600030101010101" pitchFamily="2" charset="-122"/>
              </a:rPr>
              <a:t>》</a:t>
            </a:r>
            <a:r>
              <a:rPr lang="zh-CN" altLang="en-US" b="1" dirty="0">
                <a:solidFill>
                  <a:srgbClr val="FF0000"/>
                </a:solidFill>
                <a:latin typeface="Arial" panose="020B0604020202020204" pitchFamily="34" charset="0"/>
                <a:ea typeface="宋体" panose="02010600030101010101" pitchFamily="2" charset="-122"/>
              </a:rPr>
              <a:t>规制的范围</a:t>
            </a:r>
            <a:endParaRPr lang="en-US" altLang="zh-CN" b="1" dirty="0">
              <a:solidFill>
                <a:srgbClr val="39540E"/>
              </a:solidFill>
              <a:latin typeface="Arial" panose="020B0604020202020204" pitchFamily="34" charset="0"/>
              <a:ea typeface="宋体" panose="02010600030101010101" pitchFamily="2" charset="-122"/>
            </a:endParaRPr>
          </a:p>
        </p:txBody>
      </p:sp>
      <p:pic>
        <p:nvPicPr>
          <p:cNvPr id="18440" name="Picture 8" descr="http://images.99read.com/product/2011/4/909609big.jpg"/>
          <p:cNvPicPr>
            <a:picLocks noChangeAspect="1"/>
          </p:cNvPicPr>
          <p:nvPr/>
        </p:nvPicPr>
        <p:blipFill>
          <a:blip r:embed="rId1"/>
          <a:stretch>
            <a:fillRect/>
          </a:stretch>
        </p:blipFill>
        <p:spPr>
          <a:xfrm>
            <a:off x="1349375" y="2987675"/>
            <a:ext cx="1412875" cy="2008188"/>
          </a:xfrm>
          <a:prstGeom prst="rect">
            <a:avLst/>
          </a:prstGeom>
          <a:noFill/>
          <a:ln w="9525">
            <a:noFill/>
          </a:ln>
        </p:spPr>
      </p:pic>
    </p:spTree>
    <p:custDataLst>
      <p:tags r:id="rId2"/>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18440"/>
                                        </p:tgtEl>
                                        <p:attrNameLst>
                                          <p:attrName>style.visibility</p:attrName>
                                        </p:attrNameLst>
                                      </p:cBhvr>
                                      <p:to>
                                        <p:strVal val="visible"/>
                                      </p:to>
                                    </p:set>
                                    <p:animEffect transition="in" filter="dissolve">
                                      <p:cBhvr>
                                        <p:cTn id="16"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extBox 1"/>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cxnSp>
        <p:nvCxnSpPr>
          <p:cNvPr id="4" name="直接连接符 3"/>
          <p:cNvCxnSpPr/>
          <p:nvPr/>
        </p:nvCxnSpPr>
        <p:spPr bwMode="auto">
          <a:xfrm>
            <a:off x="1219200" y="2620963"/>
            <a:ext cx="15875" cy="2682875"/>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5" name="矩形 4"/>
          <p:cNvSpPr/>
          <p:nvPr/>
        </p:nvSpPr>
        <p:spPr>
          <a:xfrm>
            <a:off x="1130300" y="2222500"/>
            <a:ext cx="1350963"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1979 </a:t>
            </a:r>
            <a:r>
              <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endParaRPr>
          </a:p>
        </p:txBody>
      </p:sp>
      <p:sp>
        <p:nvSpPr>
          <p:cNvPr id="7" name="矩形 6"/>
          <p:cNvSpPr/>
          <p:nvPr/>
        </p:nvSpPr>
        <p:spPr>
          <a:xfrm>
            <a:off x="1130300" y="2755900"/>
            <a:ext cx="1354138"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1988</a:t>
            </a: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endParaRPr>
          </a:p>
        </p:txBody>
      </p:sp>
      <p:sp>
        <p:nvSpPr>
          <p:cNvPr id="20486" name="矩形 7"/>
          <p:cNvSpPr/>
          <p:nvPr/>
        </p:nvSpPr>
        <p:spPr>
          <a:xfrm>
            <a:off x="2743200" y="2533650"/>
            <a:ext cx="5638800" cy="1682750"/>
          </a:xfrm>
          <a:prstGeom prst="rect">
            <a:avLst/>
          </a:prstGeom>
          <a:noFill/>
          <a:ln w="9525">
            <a:noFill/>
          </a:ln>
        </p:spPr>
        <p:txBody>
          <a:bodyPr>
            <a:spAutoFit/>
          </a:bodyPr>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中国有关部门发文，对醋酸酐、乙醚、三氯甲烷三类可供制造海洛因等毒品的化学品实行出口管制。</a:t>
            </a:r>
            <a:endParaRPr lang="en-US" altLang="zh-CN" sz="2400" b="1" dirty="0">
              <a:solidFill>
                <a:srgbClr val="39540E"/>
              </a:solidFill>
              <a:latin typeface="Arial" panose="020B0604020202020204" pitchFamily="34" charset="0"/>
              <a:ea typeface="宋体" panose="02010600030101010101" pitchFamily="2" charset="-122"/>
            </a:endParaRPr>
          </a:p>
        </p:txBody>
      </p:sp>
      <p:sp>
        <p:nvSpPr>
          <p:cNvPr id="20487" name="矩形 8"/>
          <p:cNvSpPr/>
          <p:nvPr/>
        </p:nvSpPr>
        <p:spPr>
          <a:xfrm>
            <a:off x="350838" y="1262063"/>
            <a:ext cx="8472487" cy="461962"/>
          </a:xfrm>
          <a:prstGeom prst="rect">
            <a:avLst/>
          </a:prstGeom>
          <a:noFill/>
          <a:ln w="9525">
            <a:noFill/>
          </a:ln>
        </p:spPr>
        <p:txBody>
          <a:bodyPr>
            <a:spAutoFit/>
          </a:bodyPr>
          <a:p>
            <a:r>
              <a:rPr lang="zh-CN" altLang="en-US" sz="2400" b="1" dirty="0">
                <a:solidFill>
                  <a:srgbClr val="39540E"/>
                </a:solidFill>
                <a:latin typeface="Arial" panose="020B0604020202020204" pitchFamily="34" charset="0"/>
                <a:ea typeface="宋体" panose="02010600030101010101" pitchFamily="2" charset="-122"/>
              </a:rPr>
              <a:t>（一）我国法律对易制毒化学品的规制存在一个变迁的过程</a:t>
            </a:r>
            <a:endParaRPr lang="zh-CN" altLang="en-US" sz="2400" b="1" dirty="0">
              <a:solidFill>
                <a:srgbClr val="39540E"/>
              </a:solidFill>
              <a:latin typeface="Arial" panose="020B0604020202020204" pitchFamily="34" charset="0"/>
              <a:ea typeface="宋体" panose="02010600030101010101" pitchFamily="2" charset="-122"/>
            </a:endParaRPr>
          </a:p>
        </p:txBody>
      </p:sp>
    </p:spTree>
    <p:custDataLst>
      <p:tags r:id="rId1"/>
    </p:custData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矩形 8"/>
          <p:cNvSpPr/>
          <p:nvPr/>
        </p:nvSpPr>
        <p:spPr>
          <a:xfrm>
            <a:off x="2743200" y="1879600"/>
            <a:ext cx="5638800" cy="4554538"/>
          </a:xfrm>
          <a:prstGeom prst="rect">
            <a:avLst/>
          </a:prstGeom>
          <a:noFill/>
          <a:ln w="9525">
            <a:noFill/>
          </a:ln>
        </p:spPr>
        <p:txBody>
          <a:bodyPr>
            <a:spAutoFit/>
          </a:bodyPr>
          <a:p>
            <a:pPr>
              <a:lnSpc>
                <a:spcPct val="150000"/>
              </a:lnSpc>
            </a:pPr>
            <a:r>
              <a:rPr lang="en-US" altLang="zh-CN" b="1" dirty="0">
                <a:solidFill>
                  <a:srgbClr val="39540E"/>
                </a:solidFill>
                <a:latin typeface="Arial" panose="020B0604020202020204" pitchFamily="34" charset="0"/>
                <a:ea typeface="宋体" panose="02010600030101010101" pitchFamily="2" charset="-122"/>
              </a:rPr>
              <a:t>《</a:t>
            </a:r>
            <a:r>
              <a:rPr lang="zh-CN" altLang="en-US" b="1" dirty="0">
                <a:solidFill>
                  <a:srgbClr val="39540E"/>
                </a:solidFill>
                <a:latin typeface="Arial" panose="020B0604020202020204" pitchFamily="34" charset="0"/>
                <a:ea typeface="宋体" panose="02010600030101010101" pitchFamily="2" charset="-122"/>
              </a:rPr>
              <a:t>关于禁毒的决定</a:t>
            </a:r>
            <a:r>
              <a:rPr lang="en-US" altLang="zh-CN" b="1" dirty="0">
                <a:solidFill>
                  <a:srgbClr val="39540E"/>
                </a:solidFill>
                <a:latin typeface="Arial" panose="020B0604020202020204" pitchFamily="34" charset="0"/>
                <a:ea typeface="宋体" panose="02010600030101010101" pitchFamily="2" charset="-122"/>
              </a:rPr>
              <a:t>》</a:t>
            </a:r>
            <a:r>
              <a:rPr lang="zh-CN" altLang="en-US" b="1" dirty="0">
                <a:solidFill>
                  <a:srgbClr val="39540E"/>
                </a:solidFill>
                <a:latin typeface="Arial" panose="020B0604020202020204" pitchFamily="34" charset="0"/>
                <a:ea typeface="宋体" panose="02010600030101010101" pitchFamily="2" charset="-122"/>
              </a:rPr>
              <a:t>规定了走私制毒物品罪，</a:t>
            </a:r>
            <a:r>
              <a:rPr lang="en-US" altLang="zh-CN" b="1" dirty="0">
                <a:solidFill>
                  <a:srgbClr val="39540E"/>
                </a:solidFill>
                <a:latin typeface="Arial" panose="020B0604020202020204" pitchFamily="34" charset="0"/>
                <a:ea typeface="宋体" panose="02010600030101010101" pitchFamily="2" charset="-122"/>
              </a:rPr>
              <a:t>《</a:t>
            </a:r>
            <a:r>
              <a:rPr lang="zh-CN" altLang="en-US" b="1" dirty="0">
                <a:solidFill>
                  <a:srgbClr val="39540E"/>
                </a:solidFill>
                <a:latin typeface="Arial" panose="020B0604020202020204" pitchFamily="34" charset="0"/>
                <a:ea typeface="宋体" panose="02010600030101010101" pitchFamily="2" charset="-122"/>
              </a:rPr>
              <a:t>关于禁毒的决定</a:t>
            </a:r>
            <a:r>
              <a:rPr lang="en-US" altLang="zh-CN" b="1" dirty="0">
                <a:solidFill>
                  <a:srgbClr val="39540E"/>
                </a:solidFill>
                <a:latin typeface="Arial" panose="020B0604020202020204" pitchFamily="34" charset="0"/>
                <a:ea typeface="宋体" panose="02010600030101010101" pitchFamily="2" charset="-122"/>
              </a:rPr>
              <a:t>》</a:t>
            </a:r>
            <a:r>
              <a:rPr lang="zh-CN" altLang="en-US" b="1" dirty="0">
                <a:solidFill>
                  <a:srgbClr val="39540E"/>
                </a:solidFill>
                <a:latin typeface="Arial" panose="020B0604020202020204" pitchFamily="34" charset="0"/>
                <a:ea typeface="宋体" panose="02010600030101010101" pitchFamily="2" charset="-122"/>
              </a:rPr>
              <a:t>第 </a:t>
            </a:r>
            <a:r>
              <a:rPr lang="en-US" altLang="zh-CN" b="1" dirty="0">
                <a:solidFill>
                  <a:srgbClr val="39540E"/>
                </a:solidFill>
                <a:latin typeface="Arial" panose="020B0604020202020204" pitchFamily="34" charset="0"/>
                <a:ea typeface="宋体" panose="02010600030101010101" pitchFamily="2" charset="-122"/>
              </a:rPr>
              <a:t>5 </a:t>
            </a:r>
            <a:r>
              <a:rPr lang="zh-CN" altLang="en-US" b="1" dirty="0">
                <a:solidFill>
                  <a:srgbClr val="39540E"/>
                </a:solidFill>
                <a:latin typeface="Arial" panose="020B0604020202020204" pitchFamily="34" charset="0"/>
                <a:ea typeface="宋体" panose="02010600030101010101" pitchFamily="2" charset="-122"/>
              </a:rPr>
              <a:t>条规定：“对醋酸酐、乙醚、三氯甲烷或者其他经常用于制造麻醉药品和精神药品的物品，应当依照国家有关规定严格管理，严禁非法运输、携带进出境。非法运输、携带上述物品进出境的，处三年以下有期徒刑、拘役或者管制，并处罚金；数量大的，处三年以上十年以下有期徒刑，并处罚金；数量较小的，依照</a:t>
            </a:r>
            <a:r>
              <a:rPr lang="en-US" altLang="zh-CN" b="1" dirty="0">
                <a:solidFill>
                  <a:srgbClr val="39540E"/>
                </a:solidFill>
                <a:latin typeface="Arial" panose="020B0604020202020204" pitchFamily="34" charset="0"/>
                <a:ea typeface="宋体" panose="02010600030101010101" pitchFamily="2" charset="-122"/>
              </a:rPr>
              <a:t>《</a:t>
            </a:r>
            <a:r>
              <a:rPr lang="zh-CN" altLang="en-US" b="1" dirty="0">
                <a:solidFill>
                  <a:srgbClr val="39540E"/>
                </a:solidFill>
                <a:latin typeface="Arial" panose="020B0604020202020204" pitchFamily="34" charset="0"/>
                <a:ea typeface="宋体" panose="02010600030101010101" pitchFamily="2" charset="-122"/>
              </a:rPr>
              <a:t>海关法</a:t>
            </a:r>
            <a:r>
              <a:rPr lang="en-US" altLang="zh-CN" b="1" dirty="0">
                <a:solidFill>
                  <a:srgbClr val="39540E"/>
                </a:solidFill>
                <a:latin typeface="Arial" panose="020B0604020202020204" pitchFamily="34" charset="0"/>
                <a:ea typeface="宋体" panose="02010600030101010101" pitchFamily="2" charset="-122"/>
              </a:rPr>
              <a:t>》</a:t>
            </a:r>
            <a:r>
              <a:rPr lang="zh-CN" altLang="en-US" b="1" dirty="0">
                <a:solidFill>
                  <a:srgbClr val="39540E"/>
                </a:solidFill>
                <a:latin typeface="Arial" panose="020B0604020202020204" pitchFamily="34" charset="0"/>
                <a:ea typeface="宋体" panose="02010600030101010101" pitchFamily="2" charset="-122"/>
              </a:rPr>
              <a:t>的有关规定处罚。”</a:t>
            </a:r>
            <a:endParaRPr lang="en-US" altLang="zh-CN" b="1" dirty="0">
              <a:solidFill>
                <a:srgbClr val="39540E"/>
              </a:solidFill>
              <a:latin typeface="Arial" panose="020B0604020202020204" pitchFamily="34" charset="0"/>
              <a:ea typeface="宋体" panose="02010600030101010101" pitchFamily="2" charset="-122"/>
            </a:endParaRPr>
          </a:p>
          <a:p>
            <a:r>
              <a:rPr lang="zh-CN" altLang="en-US" b="1" dirty="0">
                <a:solidFill>
                  <a:srgbClr val="FF0000"/>
                </a:solidFill>
                <a:latin typeface="Arial" panose="020B0604020202020204" pitchFamily="34" charset="0"/>
                <a:ea typeface="宋体" panose="02010600030101010101" pitchFamily="2" charset="-122"/>
              </a:rPr>
              <a:t>对于在国内非法买卖制毒物品的，则没有规定</a:t>
            </a:r>
            <a:endParaRPr lang="en-US" altLang="zh-CN" b="1" dirty="0">
              <a:solidFill>
                <a:srgbClr val="FF0000"/>
              </a:solidFill>
              <a:latin typeface="Arial" panose="020B0604020202020204" pitchFamily="34" charset="0"/>
              <a:ea typeface="宋体" panose="02010600030101010101" pitchFamily="2" charset="-122"/>
            </a:endParaRPr>
          </a:p>
        </p:txBody>
      </p:sp>
      <p:sp>
        <p:nvSpPr>
          <p:cNvPr id="21507" name="TextBox 1"/>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cxnSp>
        <p:nvCxnSpPr>
          <p:cNvPr id="4" name="直接连接符 3"/>
          <p:cNvCxnSpPr/>
          <p:nvPr/>
        </p:nvCxnSpPr>
        <p:spPr bwMode="auto">
          <a:xfrm>
            <a:off x="1219200" y="2620963"/>
            <a:ext cx="15875" cy="2682875"/>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5" name="矩形 4"/>
          <p:cNvSpPr/>
          <p:nvPr/>
        </p:nvSpPr>
        <p:spPr>
          <a:xfrm>
            <a:off x="1130300" y="2222500"/>
            <a:ext cx="1350963"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1979 </a:t>
            </a:r>
            <a:r>
              <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endParaRPr>
          </a:p>
        </p:txBody>
      </p:sp>
      <p:sp>
        <p:nvSpPr>
          <p:cNvPr id="7" name="矩形 6"/>
          <p:cNvSpPr/>
          <p:nvPr/>
        </p:nvSpPr>
        <p:spPr>
          <a:xfrm>
            <a:off x="1146175" y="2741613"/>
            <a:ext cx="135255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1988</a:t>
            </a:r>
            <a:r>
              <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endParaRPr>
          </a:p>
        </p:txBody>
      </p:sp>
      <p:sp>
        <p:nvSpPr>
          <p:cNvPr id="8" name="矩形 7"/>
          <p:cNvSpPr/>
          <p:nvPr/>
        </p:nvSpPr>
        <p:spPr>
          <a:xfrm>
            <a:off x="1146175" y="3259138"/>
            <a:ext cx="135255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1990</a:t>
            </a: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endParaRPr>
          </a:p>
        </p:txBody>
      </p:sp>
      <p:sp>
        <p:nvSpPr>
          <p:cNvPr id="21512" name="矩形 9"/>
          <p:cNvSpPr/>
          <p:nvPr/>
        </p:nvSpPr>
        <p:spPr>
          <a:xfrm>
            <a:off x="350838" y="1262063"/>
            <a:ext cx="8472487" cy="461962"/>
          </a:xfrm>
          <a:prstGeom prst="rect">
            <a:avLst/>
          </a:prstGeom>
          <a:noFill/>
          <a:ln w="9525">
            <a:noFill/>
          </a:ln>
        </p:spPr>
        <p:txBody>
          <a:bodyPr>
            <a:spAutoFit/>
          </a:bodyPr>
          <a:p>
            <a:r>
              <a:rPr lang="zh-CN" altLang="en-US" sz="2400" b="1" dirty="0">
                <a:solidFill>
                  <a:srgbClr val="39540E"/>
                </a:solidFill>
                <a:latin typeface="Arial" panose="020B0604020202020204" pitchFamily="34" charset="0"/>
                <a:ea typeface="宋体" panose="02010600030101010101" pitchFamily="2" charset="-122"/>
              </a:rPr>
              <a:t>（一）我国法律对易制毒化学品的规制存在一个变迁的过程</a:t>
            </a:r>
            <a:endParaRPr lang="zh-CN" altLang="en-US" sz="2400" b="1" dirty="0">
              <a:solidFill>
                <a:srgbClr val="39540E"/>
              </a:solidFill>
              <a:latin typeface="Arial" panose="020B0604020202020204" pitchFamily="34" charset="0"/>
              <a:ea typeface="宋体" panose="02010600030101010101" pitchFamily="2" charset="-122"/>
            </a:endParaRPr>
          </a:p>
        </p:txBody>
      </p:sp>
    </p:spTree>
    <p:custDataLst>
      <p:tags r:id="rId1"/>
    </p:custData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Box 1"/>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cxnSp>
        <p:nvCxnSpPr>
          <p:cNvPr id="4" name="直接连接符 3"/>
          <p:cNvCxnSpPr/>
          <p:nvPr/>
        </p:nvCxnSpPr>
        <p:spPr bwMode="auto">
          <a:xfrm>
            <a:off x="1219200" y="2620963"/>
            <a:ext cx="15875" cy="2682875"/>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5" name="矩形 4"/>
          <p:cNvSpPr/>
          <p:nvPr/>
        </p:nvSpPr>
        <p:spPr>
          <a:xfrm>
            <a:off x="1130300" y="2222500"/>
            <a:ext cx="1350963"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1979 </a:t>
            </a:r>
            <a:r>
              <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endParaRPr>
          </a:p>
        </p:txBody>
      </p:sp>
      <p:sp>
        <p:nvSpPr>
          <p:cNvPr id="22533" name="矩形 5"/>
          <p:cNvSpPr/>
          <p:nvPr/>
        </p:nvSpPr>
        <p:spPr>
          <a:xfrm>
            <a:off x="2727325" y="3265488"/>
            <a:ext cx="5638800" cy="1682750"/>
          </a:xfrm>
          <a:prstGeom prst="rect">
            <a:avLst/>
          </a:prstGeom>
          <a:noFill/>
          <a:ln w="9525">
            <a:noFill/>
          </a:ln>
        </p:spPr>
        <p:txBody>
          <a:bodyPr>
            <a:spAutoFit/>
          </a:bodyPr>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对</a:t>
            </a:r>
            <a:r>
              <a:rPr lang="en-US" altLang="zh-CN" sz="2400" b="1" dirty="0">
                <a:solidFill>
                  <a:srgbClr val="39540E"/>
                </a:solidFill>
                <a:latin typeface="Arial" panose="020B0604020202020204" pitchFamily="34" charset="0"/>
                <a:ea typeface="宋体" panose="02010600030101010101" pitchFamily="2" charset="-122"/>
              </a:rPr>
              <a:t>《</a:t>
            </a:r>
            <a:r>
              <a:rPr lang="zh-CN" altLang="en-US" sz="2400" b="1" dirty="0">
                <a:solidFill>
                  <a:srgbClr val="39540E"/>
                </a:solidFill>
                <a:latin typeface="Arial" panose="020B0604020202020204" pitchFamily="34" charset="0"/>
                <a:ea typeface="宋体" panose="02010600030101010101" pitchFamily="2" charset="-122"/>
              </a:rPr>
              <a:t>联合国禁止非法贩运麻醉药品和精神药物公约</a:t>
            </a:r>
            <a:r>
              <a:rPr lang="en-US" altLang="zh-CN" sz="2400" b="1" dirty="0">
                <a:solidFill>
                  <a:srgbClr val="39540E"/>
                </a:solidFill>
                <a:latin typeface="Arial" panose="020B0604020202020204" pitchFamily="34" charset="0"/>
                <a:ea typeface="宋体" panose="02010600030101010101" pitchFamily="2" charset="-122"/>
              </a:rPr>
              <a:t>》</a:t>
            </a:r>
            <a:r>
              <a:rPr lang="zh-CN" altLang="en-US" sz="2400" b="1" dirty="0">
                <a:solidFill>
                  <a:srgbClr val="39540E"/>
                </a:solidFill>
                <a:latin typeface="Arial" panose="020B0604020202020204" pitchFamily="34" charset="0"/>
                <a:ea typeface="宋体" panose="02010600030101010101" pitchFamily="2" charset="-122"/>
              </a:rPr>
              <a:t>所列举</a:t>
            </a:r>
            <a:r>
              <a:rPr lang="en-US" altLang="zh-CN" sz="2400" b="1" dirty="0">
                <a:solidFill>
                  <a:srgbClr val="39540E"/>
                </a:solidFill>
                <a:latin typeface="Arial" panose="020B0604020202020204" pitchFamily="34" charset="0"/>
                <a:ea typeface="宋体" panose="02010600030101010101" pitchFamily="2" charset="-122"/>
              </a:rPr>
              <a:t>22</a:t>
            </a:r>
            <a:r>
              <a:rPr lang="zh-CN" altLang="en-US" sz="2400" b="1" dirty="0">
                <a:solidFill>
                  <a:srgbClr val="39540E"/>
                </a:solidFill>
                <a:latin typeface="Arial" panose="020B0604020202020204" pitchFamily="34" charset="0"/>
                <a:ea typeface="宋体" panose="02010600030101010101" pitchFamily="2" charset="-122"/>
              </a:rPr>
              <a:t>种易制毒化学品实行出口许可证管理。</a:t>
            </a:r>
            <a:endParaRPr lang="en-US" altLang="zh-CN" sz="2400" b="1" dirty="0">
              <a:solidFill>
                <a:srgbClr val="39540E"/>
              </a:solidFill>
              <a:latin typeface="Arial" panose="020B0604020202020204" pitchFamily="34" charset="0"/>
              <a:ea typeface="宋体" panose="02010600030101010101" pitchFamily="2" charset="-122"/>
            </a:endParaRPr>
          </a:p>
        </p:txBody>
      </p:sp>
      <p:sp>
        <p:nvSpPr>
          <p:cNvPr id="7" name="矩形 6"/>
          <p:cNvSpPr/>
          <p:nvPr/>
        </p:nvSpPr>
        <p:spPr>
          <a:xfrm>
            <a:off x="1146175" y="2741613"/>
            <a:ext cx="135255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1988</a:t>
            </a:r>
            <a:r>
              <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endParaRPr>
          </a:p>
        </p:txBody>
      </p:sp>
      <p:sp>
        <p:nvSpPr>
          <p:cNvPr id="8" name="矩形 7"/>
          <p:cNvSpPr/>
          <p:nvPr/>
        </p:nvSpPr>
        <p:spPr>
          <a:xfrm>
            <a:off x="1146175" y="3259138"/>
            <a:ext cx="135255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1990</a:t>
            </a:r>
            <a:r>
              <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endParaRPr>
          </a:p>
        </p:txBody>
      </p:sp>
      <p:sp>
        <p:nvSpPr>
          <p:cNvPr id="9" name="矩形 8"/>
          <p:cNvSpPr/>
          <p:nvPr/>
        </p:nvSpPr>
        <p:spPr>
          <a:xfrm>
            <a:off x="1146175" y="3778250"/>
            <a:ext cx="1352550" cy="4603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1993</a:t>
            </a: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endParaRPr>
          </a:p>
        </p:txBody>
      </p:sp>
      <p:sp>
        <p:nvSpPr>
          <p:cNvPr id="22537" name="矩形 9"/>
          <p:cNvSpPr/>
          <p:nvPr/>
        </p:nvSpPr>
        <p:spPr>
          <a:xfrm>
            <a:off x="350838" y="1262063"/>
            <a:ext cx="8472487" cy="461962"/>
          </a:xfrm>
          <a:prstGeom prst="rect">
            <a:avLst/>
          </a:prstGeom>
          <a:noFill/>
          <a:ln w="9525">
            <a:noFill/>
          </a:ln>
        </p:spPr>
        <p:txBody>
          <a:bodyPr>
            <a:spAutoFit/>
          </a:bodyPr>
          <a:p>
            <a:r>
              <a:rPr lang="zh-CN" altLang="en-US" sz="2400" b="1" dirty="0">
                <a:solidFill>
                  <a:srgbClr val="39540E"/>
                </a:solidFill>
                <a:latin typeface="Arial" panose="020B0604020202020204" pitchFamily="34" charset="0"/>
                <a:ea typeface="宋体" panose="02010600030101010101" pitchFamily="2" charset="-122"/>
              </a:rPr>
              <a:t>（一）我国法律对易制毒化学品的规制存在一个变迁的过程</a:t>
            </a:r>
            <a:endParaRPr lang="zh-CN" altLang="en-US" sz="2400" b="1" dirty="0">
              <a:solidFill>
                <a:srgbClr val="39540E"/>
              </a:solidFill>
              <a:latin typeface="Arial" panose="020B0604020202020204" pitchFamily="34" charset="0"/>
              <a:ea typeface="宋体" panose="02010600030101010101" pitchFamily="2" charset="-122"/>
            </a:endParaRPr>
          </a:p>
        </p:txBody>
      </p:sp>
    </p:spTree>
    <p:custDataLst>
      <p:tags r:id="rId1"/>
    </p:custDataLst>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矩形 1"/>
          <p:cNvSpPr/>
          <p:nvPr/>
        </p:nvSpPr>
        <p:spPr>
          <a:xfrm>
            <a:off x="350838" y="1189038"/>
            <a:ext cx="8793162" cy="5078412"/>
          </a:xfrm>
          <a:prstGeom prst="rect">
            <a:avLst/>
          </a:prstGeom>
          <a:noFill/>
          <a:ln w="9525">
            <a:noFill/>
          </a:ln>
        </p:spPr>
        <p:txBody>
          <a:bodyPr>
            <a:spAutoFit/>
          </a:bodyPr>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联合国公约管制的</a:t>
            </a:r>
            <a:r>
              <a:rPr lang="en-US" altLang="zh-CN" sz="2400" b="1" dirty="0">
                <a:solidFill>
                  <a:srgbClr val="39540E"/>
                </a:solidFill>
                <a:latin typeface="Arial" panose="020B0604020202020204" pitchFamily="34" charset="0"/>
                <a:ea typeface="宋体" panose="02010600030101010101" pitchFamily="2" charset="-122"/>
              </a:rPr>
              <a:t>22</a:t>
            </a:r>
            <a:r>
              <a:rPr lang="zh-CN" altLang="en-US" sz="2400" b="1" dirty="0">
                <a:solidFill>
                  <a:srgbClr val="39540E"/>
                </a:solidFill>
                <a:latin typeface="Arial" panose="020B0604020202020204" pitchFamily="34" charset="0"/>
                <a:ea typeface="宋体" panose="02010600030101010101" pitchFamily="2" charset="-122"/>
              </a:rPr>
              <a:t>种易制毒化学品名称：</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1</a:t>
            </a:r>
            <a:r>
              <a:rPr lang="zh-CN" altLang="en-US" sz="2400" b="1" dirty="0">
                <a:solidFill>
                  <a:srgbClr val="39540E"/>
                </a:solidFill>
                <a:latin typeface="Arial" panose="020B0604020202020204" pitchFamily="34" charset="0"/>
                <a:ea typeface="宋体" panose="02010600030101010101" pitchFamily="2" charset="-122"/>
              </a:rPr>
              <a:t>、麻黄素（麻黄碱）；</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2</a:t>
            </a:r>
            <a:r>
              <a:rPr lang="zh-CN" altLang="en-US" sz="2400" b="1" dirty="0">
                <a:solidFill>
                  <a:srgbClr val="39540E"/>
                </a:solidFill>
                <a:latin typeface="Arial" panose="020B0604020202020204" pitchFamily="34" charset="0"/>
                <a:ea typeface="宋体" panose="02010600030101010101" pitchFamily="2" charset="-122"/>
              </a:rPr>
              <a:t>、伪麻黄素（伪麻黄碱）；</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3</a:t>
            </a:r>
            <a:r>
              <a:rPr lang="zh-CN" altLang="en-US" sz="2400" b="1" dirty="0">
                <a:solidFill>
                  <a:srgbClr val="39540E"/>
                </a:solidFill>
                <a:latin typeface="Arial" panose="020B0604020202020204" pitchFamily="34" charset="0"/>
                <a:ea typeface="宋体" panose="02010600030101010101" pitchFamily="2" charset="-122"/>
              </a:rPr>
              <a:t>、胡椒醛（洋茉莉醛，</a:t>
            </a:r>
            <a:r>
              <a:rPr lang="en-US" altLang="zh-CN" sz="2400" b="1" dirty="0">
                <a:solidFill>
                  <a:srgbClr val="39540E"/>
                </a:solidFill>
                <a:latin typeface="Arial" panose="020B0604020202020204" pitchFamily="34" charset="0"/>
                <a:ea typeface="宋体" panose="02010600030101010101" pitchFamily="2" charset="-122"/>
              </a:rPr>
              <a:t>3,4-</a:t>
            </a:r>
            <a:r>
              <a:rPr lang="zh-CN" altLang="en-US" sz="2400" b="1" dirty="0">
                <a:solidFill>
                  <a:srgbClr val="39540E"/>
                </a:solidFill>
                <a:latin typeface="Arial" panose="020B0604020202020204" pitchFamily="34" charset="0"/>
                <a:ea typeface="宋体" panose="02010600030101010101" pitchFamily="2" charset="-122"/>
              </a:rPr>
              <a:t>亚甲二氧基苯甲醛）；</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4</a:t>
            </a:r>
            <a:r>
              <a:rPr lang="zh-CN" altLang="en-US" sz="2400" b="1" dirty="0">
                <a:solidFill>
                  <a:srgbClr val="39540E"/>
                </a:solidFill>
                <a:latin typeface="Arial" panose="020B0604020202020204" pitchFamily="34" charset="0"/>
                <a:ea typeface="宋体" panose="02010600030101010101" pitchFamily="2" charset="-122"/>
              </a:rPr>
              <a:t>、黄樟脑（</a:t>
            </a:r>
            <a:r>
              <a:rPr lang="en-US" altLang="zh-CN" sz="2400" b="1" dirty="0">
                <a:solidFill>
                  <a:srgbClr val="39540E"/>
                </a:solidFill>
                <a:latin typeface="Arial" panose="020B0604020202020204" pitchFamily="34" charset="0"/>
                <a:ea typeface="宋体" panose="02010600030101010101" pitchFamily="2" charset="-122"/>
              </a:rPr>
              <a:t>4-</a:t>
            </a:r>
            <a:r>
              <a:rPr lang="zh-CN" altLang="en-US" sz="2400" b="1" dirty="0">
                <a:solidFill>
                  <a:srgbClr val="39540E"/>
                </a:solidFill>
                <a:latin typeface="Arial" panose="020B0604020202020204" pitchFamily="34" charset="0"/>
                <a:ea typeface="宋体" panose="02010600030101010101" pitchFamily="2" charset="-122"/>
              </a:rPr>
              <a:t>烯丙基</a:t>
            </a:r>
            <a:r>
              <a:rPr lang="en-US" altLang="zh-CN" sz="2400" b="1" dirty="0">
                <a:solidFill>
                  <a:srgbClr val="39540E"/>
                </a:solidFill>
                <a:latin typeface="Arial" panose="020B0604020202020204" pitchFamily="34" charset="0"/>
                <a:ea typeface="宋体" panose="02010600030101010101" pitchFamily="2" charset="-122"/>
              </a:rPr>
              <a:t>-1,2-</a:t>
            </a:r>
            <a:r>
              <a:rPr lang="zh-CN" altLang="en-US" sz="2400" b="1" dirty="0">
                <a:solidFill>
                  <a:srgbClr val="39540E"/>
                </a:solidFill>
                <a:latin typeface="Arial" panose="020B0604020202020204" pitchFamily="34" charset="0"/>
                <a:ea typeface="宋体" panose="02010600030101010101" pitchFamily="2" charset="-122"/>
              </a:rPr>
              <a:t>亚甲二氧基苯）；</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5</a:t>
            </a:r>
            <a:r>
              <a:rPr lang="zh-CN" altLang="en-US" sz="2400" b="1" dirty="0">
                <a:solidFill>
                  <a:srgbClr val="39540E"/>
                </a:solidFill>
                <a:latin typeface="Arial" panose="020B0604020202020204" pitchFamily="34" charset="0"/>
                <a:ea typeface="宋体" panose="02010600030101010101" pitchFamily="2" charset="-122"/>
              </a:rPr>
              <a:t>、异黄樟脑（</a:t>
            </a:r>
            <a:r>
              <a:rPr lang="en-US" altLang="zh-CN" sz="2400" b="1" dirty="0">
                <a:solidFill>
                  <a:srgbClr val="39540E"/>
                </a:solidFill>
                <a:latin typeface="Arial" panose="020B0604020202020204" pitchFamily="34" charset="0"/>
                <a:ea typeface="宋体" panose="02010600030101010101" pitchFamily="2" charset="-122"/>
              </a:rPr>
              <a:t>4-</a:t>
            </a:r>
            <a:r>
              <a:rPr lang="zh-CN" altLang="en-US" sz="2400" b="1" dirty="0">
                <a:solidFill>
                  <a:srgbClr val="39540E"/>
                </a:solidFill>
                <a:latin typeface="Arial" panose="020B0604020202020204" pitchFamily="34" charset="0"/>
                <a:ea typeface="宋体" panose="02010600030101010101" pitchFamily="2" charset="-122"/>
              </a:rPr>
              <a:t>烯丙基 </a:t>
            </a:r>
            <a:r>
              <a:rPr lang="en-US" altLang="zh-CN" sz="2400" b="1" dirty="0">
                <a:solidFill>
                  <a:srgbClr val="39540E"/>
                </a:solidFill>
                <a:latin typeface="Arial" panose="020B0604020202020204" pitchFamily="34" charset="0"/>
                <a:ea typeface="宋体" panose="02010600030101010101" pitchFamily="2" charset="-122"/>
              </a:rPr>
              <a:t>-1,2-</a:t>
            </a:r>
            <a:r>
              <a:rPr lang="zh-CN" altLang="en-US" sz="2400" b="1" dirty="0">
                <a:solidFill>
                  <a:srgbClr val="39540E"/>
                </a:solidFill>
                <a:latin typeface="Arial" panose="020B0604020202020204" pitchFamily="34" charset="0"/>
                <a:ea typeface="宋体" panose="02010600030101010101" pitchFamily="2" charset="-122"/>
              </a:rPr>
              <a:t>亚甲二氧基苯）；</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6</a:t>
            </a:r>
            <a:r>
              <a:rPr lang="zh-CN" altLang="en-US" sz="2400" b="1" dirty="0">
                <a:solidFill>
                  <a:srgbClr val="39540E"/>
                </a:solidFill>
                <a:latin typeface="Arial" panose="020B0604020202020204" pitchFamily="34" charset="0"/>
                <a:ea typeface="宋体" panose="02010600030101010101" pitchFamily="2" charset="-122"/>
              </a:rPr>
              <a:t>、麦角新碱；</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7</a:t>
            </a:r>
            <a:r>
              <a:rPr lang="zh-CN" altLang="en-US" sz="2400" b="1" dirty="0">
                <a:solidFill>
                  <a:srgbClr val="39540E"/>
                </a:solidFill>
                <a:latin typeface="Arial" panose="020B0604020202020204" pitchFamily="34" charset="0"/>
                <a:ea typeface="宋体" panose="02010600030101010101" pitchFamily="2" charset="-122"/>
              </a:rPr>
              <a:t>、麦角胺；</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8</a:t>
            </a:r>
            <a:r>
              <a:rPr lang="zh-CN" altLang="en-US" sz="2400" b="1" dirty="0">
                <a:solidFill>
                  <a:srgbClr val="39540E"/>
                </a:solidFill>
                <a:latin typeface="Arial" panose="020B0604020202020204" pitchFamily="34" charset="0"/>
                <a:ea typeface="宋体" panose="02010600030101010101" pitchFamily="2" charset="-122"/>
              </a:rPr>
              <a:t>、麦角酸；</a:t>
            </a:r>
            <a:endParaRPr lang="en-US" altLang="zh-CN" sz="2400" b="1" dirty="0">
              <a:solidFill>
                <a:srgbClr val="39540E"/>
              </a:solidFill>
              <a:latin typeface="Arial" panose="020B0604020202020204" pitchFamily="34" charset="0"/>
              <a:ea typeface="宋体" panose="02010600030101010101" pitchFamily="2" charset="-122"/>
            </a:endParaRPr>
          </a:p>
        </p:txBody>
      </p:sp>
      <p:sp>
        <p:nvSpPr>
          <p:cNvPr id="23555" name="TextBox 1"/>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spTree>
    <p:custDataLst>
      <p:tags r:id="rId1"/>
    </p:custDataLst>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矩形 1"/>
          <p:cNvSpPr/>
          <p:nvPr/>
        </p:nvSpPr>
        <p:spPr>
          <a:xfrm>
            <a:off x="350838" y="1189038"/>
            <a:ext cx="8793162" cy="4524375"/>
          </a:xfrm>
          <a:prstGeom prst="rect">
            <a:avLst/>
          </a:prstGeom>
          <a:noFill/>
          <a:ln w="9525">
            <a:noFill/>
          </a:ln>
        </p:spPr>
        <p:txBody>
          <a:bodyPr>
            <a:spAutoFit/>
          </a:bodyPr>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9</a:t>
            </a:r>
            <a:r>
              <a:rPr lang="zh-CN" altLang="en-US" sz="2400" b="1" dirty="0">
                <a:solidFill>
                  <a:srgbClr val="39540E"/>
                </a:solidFill>
                <a:latin typeface="Arial" panose="020B0604020202020204" pitchFamily="34" charset="0"/>
                <a:ea typeface="宋体" panose="02010600030101010101" pitchFamily="2" charset="-122"/>
              </a:rPr>
              <a:t>、</a:t>
            </a:r>
            <a:r>
              <a:rPr lang="en-US" altLang="zh-CN" sz="2400" b="1" dirty="0">
                <a:solidFill>
                  <a:srgbClr val="39540E"/>
                </a:solidFill>
                <a:latin typeface="Arial" panose="020B0604020202020204" pitchFamily="34" charset="0"/>
                <a:ea typeface="宋体" panose="02010600030101010101" pitchFamily="2" charset="-122"/>
              </a:rPr>
              <a:t>1-</a:t>
            </a:r>
            <a:r>
              <a:rPr lang="zh-CN" altLang="en-US" sz="2400" b="1" dirty="0">
                <a:solidFill>
                  <a:srgbClr val="39540E"/>
                </a:solidFill>
                <a:latin typeface="Arial" panose="020B0604020202020204" pitchFamily="34" charset="0"/>
                <a:ea typeface="宋体" panose="02010600030101010101" pitchFamily="2" charset="-122"/>
              </a:rPr>
              <a:t>苯基</a:t>
            </a:r>
            <a:r>
              <a:rPr lang="en-US" altLang="zh-CN" sz="2400" b="1" dirty="0">
                <a:solidFill>
                  <a:srgbClr val="39540E"/>
                </a:solidFill>
                <a:latin typeface="Arial" panose="020B0604020202020204" pitchFamily="34" charset="0"/>
                <a:ea typeface="宋体" panose="02010600030101010101" pitchFamily="2" charset="-122"/>
              </a:rPr>
              <a:t>-2-</a:t>
            </a:r>
            <a:r>
              <a:rPr lang="zh-CN" altLang="en-US" sz="2400" b="1" dirty="0">
                <a:solidFill>
                  <a:srgbClr val="39540E"/>
                </a:solidFill>
                <a:latin typeface="Arial" panose="020B0604020202020204" pitchFamily="34" charset="0"/>
                <a:ea typeface="宋体" panose="02010600030101010101" pitchFamily="2" charset="-122"/>
              </a:rPr>
              <a:t>丙酮（苯丙酮）；</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10</a:t>
            </a:r>
            <a:r>
              <a:rPr lang="zh-CN" altLang="en-US" sz="2400" b="1" dirty="0">
                <a:solidFill>
                  <a:srgbClr val="39540E"/>
                </a:solidFill>
                <a:latin typeface="Arial" panose="020B0604020202020204" pitchFamily="34" charset="0"/>
                <a:ea typeface="宋体" panose="02010600030101010101" pitchFamily="2" charset="-122"/>
              </a:rPr>
              <a:t>、</a:t>
            </a:r>
            <a:r>
              <a:rPr lang="en-US" altLang="zh-CN" sz="2400" b="1" dirty="0">
                <a:solidFill>
                  <a:srgbClr val="39540E"/>
                </a:solidFill>
                <a:latin typeface="Arial" panose="020B0604020202020204" pitchFamily="34" charset="0"/>
                <a:ea typeface="宋体" panose="02010600030101010101" pitchFamily="2" charset="-122"/>
              </a:rPr>
              <a:t>N-</a:t>
            </a:r>
            <a:r>
              <a:rPr lang="zh-CN" altLang="en-US" sz="2400" b="1" dirty="0">
                <a:solidFill>
                  <a:srgbClr val="39540E"/>
                </a:solidFill>
                <a:latin typeface="Arial" panose="020B0604020202020204" pitchFamily="34" charset="0"/>
                <a:ea typeface="宋体" panose="02010600030101010101" pitchFamily="2" charset="-122"/>
              </a:rPr>
              <a:t>乙酰邻氨基苯酸；</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11</a:t>
            </a:r>
            <a:r>
              <a:rPr lang="zh-CN" altLang="en-US" sz="2400" b="1" dirty="0">
                <a:solidFill>
                  <a:srgbClr val="39540E"/>
                </a:solidFill>
                <a:latin typeface="Arial" panose="020B0604020202020204" pitchFamily="34" charset="0"/>
                <a:ea typeface="宋体" panose="02010600030101010101" pitchFamily="2" charset="-122"/>
              </a:rPr>
              <a:t>、</a:t>
            </a:r>
            <a:r>
              <a:rPr lang="en-US" altLang="zh-CN" sz="2400" b="1" dirty="0">
                <a:solidFill>
                  <a:srgbClr val="39540E"/>
                </a:solidFill>
                <a:latin typeface="Arial" panose="020B0604020202020204" pitchFamily="34" charset="0"/>
                <a:ea typeface="宋体" panose="02010600030101010101" pitchFamily="2" charset="-122"/>
              </a:rPr>
              <a:t>3,4-</a:t>
            </a:r>
            <a:r>
              <a:rPr lang="zh-CN" altLang="en-US" sz="2400" b="1" dirty="0">
                <a:solidFill>
                  <a:srgbClr val="39540E"/>
                </a:solidFill>
                <a:latin typeface="Arial" panose="020B0604020202020204" pitchFamily="34" charset="0"/>
                <a:ea typeface="宋体" panose="02010600030101010101" pitchFamily="2" charset="-122"/>
              </a:rPr>
              <a:t>亚甲基二氧苯基</a:t>
            </a:r>
            <a:r>
              <a:rPr lang="en-US" altLang="zh-CN" sz="2400" b="1" dirty="0">
                <a:solidFill>
                  <a:srgbClr val="39540E"/>
                </a:solidFill>
                <a:latin typeface="Arial" panose="020B0604020202020204" pitchFamily="34" charset="0"/>
                <a:ea typeface="宋体" panose="02010600030101010101" pitchFamily="2" charset="-122"/>
              </a:rPr>
              <a:t>-2-</a:t>
            </a:r>
            <a:r>
              <a:rPr lang="zh-CN" altLang="en-US" sz="2400" b="1" dirty="0">
                <a:solidFill>
                  <a:srgbClr val="39540E"/>
                </a:solidFill>
                <a:latin typeface="Arial" panose="020B0604020202020204" pitchFamily="34" charset="0"/>
                <a:ea typeface="宋体" panose="02010600030101010101" pitchFamily="2" charset="-122"/>
              </a:rPr>
              <a:t>丙酮；</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12</a:t>
            </a:r>
            <a:r>
              <a:rPr lang="zh-CN" altLang="en-US" sz="2400" b="1" dirty="0">
                <a:solidFill>
                  <a:srgbClr val="39540E"/>
                </a:solidFill>
                <a:latin typeface="Arial" panose="020B0604020202020204" pitchFamily="34" charset="0"/>
                <a:ea typeface="宋体" panose="02010600030101010101" pitchFamily="2" charset="-122"/>
              </a:rPr>
              <a:t>、盐酸（氯化氢）；</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13</a:t>
            </a:r>
            <a:r>
              <a:rPr lang="zh-CN" altLang="en-US" sz="2400" b="1" dirty="0">
                <a:solidFill>
                  <a:srgbClr val="39540E"/>
                </a:solidFill>
                <a:latin typeface="Arial" panose="020B0604020202020204" pitchFamily="34" charset="0"/>
                <a:ea typeface="宋体" panose="02010600030101010101" pitchFamily="2" charset="-122"/>
              </a:rPr>
              <a:t>、硫酸；</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14</a:t>
            </a:r>
            <a:r>
              <a:rPr lang="zh-CN" altLang="en-US" sz="2400" b="1" dirty="0">
                <a:solidFill>
                  <a:srgbClr val="39540E"/>
                </a:solidFill>
                <a:latin typeface="Arial" panose="020B0604020202020204" pitchFamily="34" charset="0"/>
                <a:ea typeface="宋体" panose="02010600030101010101" pitchFamily="2" charset="-122"/>
              </a:rPr>
              <a:t>、高猛酸钾；</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15</a:t>
            </a:r>
            <a:r>
              <a:rPr lang="zh-CN" altLang="en-US" sz="2400" b="1" dirty="0">
                <a:solidFill>
                  <a:srgbClr val="39540E"/>
                </a:solidFill>
                <a:latin typeface="Arial" panose="020B0604020202020204" pitchFamily="34" charset="0"/>
                <a:ea typeface="宋体" panose="02010600030101010101" pitchFamily="2" charset="-122"/>
              </a:rPr>
              <a:t>、甲苯；</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16</a:t>
            </a:r>
            <a:r>
              <a:rPr lang="zh-CN" altLang="en-US" sz="2400" b="1" dirty="0">
                <a:solidFill>
                  <a:srgbClr val="39540E"/>
                </a:solidFill>
                <a:latin typeface="Arial" panose="020B0604020202020204" pitchFamily="34" charset="0"/>
                <a:ea typeface="宋体" panose="02010600030101010101" pitchFamily="2" charset="-122"/>
              </a:rPr>
              <a:t>、乙醚；</a:t>
            </a:r>
            <a:endParaRPr lang="en-US" altLang="zh-CN" sz="2400" b="1" dirty="0">
              <a:solidFill>
                <a:srgbClr val="39540E"/>
              </a:solidFill>
              <a:latin typeface="Arial" panose="020B0604020202020204" pitchFamily="34" charset="0"/>
              <a:ea typeface="宋体" panose="02010600030101010101" pitchFamily="2" charset="-122"/>
            </a:endParaRPr>
          </a:p>
        </p:txBody>
      </p:sp>
      <p:sp>
        <p:nvSpPr>
          <p:cNvPr id="24579" name="TextBox 1"/>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spTree>
    <p:custDataLst>
      <p:tags r:id="rId1"/>
    </p:custDataLst>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矩形 1"/>
          <p:cNvSpPr/>
          <p:nvPr/>
        </p:nvSpPr>
        <p:spPr>
          <a:xfrm>
            <a:off x="350838" y="1189038"/>
            <a:ext cx="8793162" cy="3416300"/>
          </a:xfrm>
          <a:prstGeom prst="rect">
            <a:avLst/>
          </a:prstGeom>
          <a:noFill/>
          <a:ln w="9525">
            <a:noFill/>
          </a:ln>
        </p:spPr>
        <p:txBody>
          <a:bodyPr>
            <a:spAutoFit/>
          </a:bodyPr>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17</a:t>
            </a:r>
            <a:r>
              <a:rPr lang="zh-CN" altLang="en-US" sz="2400" b="1" dirty="0">
                <a:solidFill>
                  <a:srgbClr val="39540E"/>
                </a:solidFill>
                <a:latin typeface="Arial" panose="020B0604020202020204" pitchFamily="34" charset="0"/>
                <a:ea typeface="宋体" panose="02010600030101010101" pitchFamily="2" charset="-122"/>
              </a:rPr>
              <a:t>、丙酮；</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18</a:t>
            </a:r>
            <a:r>
              <a:rPr lang="zh-CN" altLang="en-US" sz="2400" b="1" dirty="0">
                <a:solidFill>
                  <a:srgbClr val="39540E"/>
                </a:solidFill>
                <a:latin typeface="Arial" panose="020B0604020202020204" pitchFamily="34" charset="0"/>
                <a:ea typeface="宋体" panose="02010600030101010101" pitchFamily="2" charset="-122"/>
              </a:rPr>
              <a:t>、丁酮（甲基乙基（甲）酮）；</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19</a:t>
            </a:r>
            <a:r>
              <a:rPr lang="zh-CN" altLang="en-US" sz="2400" b="1" dirty="0">
                <a:solidFill>
                  <a:srgbClr val="39540E"/>
                </a:solidFill>
                <a:latin typeface="Arial" panose="020B0604020202020204" pitchFamily="34" charset="0"/>
                <a:ea typeface="宋体" panose="02010600030101010101" pitchFamily="2" charset="-122"/>
              </a:rPr>
              <a:t>、乙酸酐（醋酸酐）；</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20</a:t>
            </a:r>
            <a:r>
              <a:rPr lang="zh-CN" altLang="en-US" sz="2400" b="1" dirty="0">
                <a:solidFill>
                  <a:srgbClr val="39540E"/>
                </a:solidFill>
                <a:latin typeface="Arial" panose="020B0604020202020204" pitchFamily="34" charset="0"/>
                <a:ea typeface="宋体" panose="02010600030101010101" pitchFamily="2" charset="-122"/>
              </a:rPr>
              <a:t>、苯乙酸；</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21</a:t>
            </a:r>
            <a:r>
              <a:rPr lang="zh-CN" altLang="en-US" sz="2400" b="1" dirty="0">
                <a:solidFill>
                  <a:srgbClr val="39540E"/>
                </a:solidFill>
                <a:latin typeface="Arial" panose="020B0604020202020204" pitchFamily="34" charset="0"/>
                <a:ea typeface="宋体" panose="02010600030101010101" pitchFamily="2" charset="-122"/>
              </a:rPr>
              <a:t>、邻氨基苯甲酸；</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22</a:t>
            </a:r>
            <a:r>
              <a:rPr lang="zh-CN" altLang="en-US" sz="2400" b="1" dirty="0">
                <a:solidFill>
                  <a:srgbClr val="39540E"/>
                </a:solidFill>
                <a:latin typeface="Arial" panose="020B0604020202020204" pitchFamily="34" charset="0"/>
                <a:ea typeface="宋体" panose="02010600030101010101" pitchFamily="2" charset="-122"/>
              </a:rPr>
              <a:t>、哌啶（六氢哌啶） </a:t>
            </a:r>
            <a:endParaRPr lang="zh-CN" altLang="en-US" sz="2400" b="1" dirty="0">
              <a:solidFill>
                <a:srgbClr val="39540E"/>
              </a:solidFill>
              <a:latin typeface="Arial" panose="020B0604020202020204" pitchFamily="34" charset="0"/>
              <a:ea typeface="宋体" panose="02010600030101010101" pitchFamily="2" charset="-122"/>
            </a:endParaRPr>
          </a:p>
        </p:txBody>
      </p:sp>
      <p:sp>
        <p:nvSpPr>
          <p:cNvPr id="25603" name="TextBox 1"/>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spTree>
    <p:custDataLst>
      <p:tags r:id="rId1"/>
    </p:custDataLst>
  </p:cSld>
  <p:clrMapOvr>
    <a:masterClrMapping/>
  </p:clrMapOvr>
  <p:transition>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extBox 1"/>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cxnSp>
        <p:nvCxnSpPr>
          <p:cNvPr id="4" name="直接连接符 3"/>
          <p:cNvCxnSpPr/>
          <p:nvPr/>
        </p:nvCxnSpPr>
        <p:spPr bwMode="auto">
          <a:xfrm>
            <a:off x="1219200" y="2620963"/>
            <a:ext cx="15875" cy="2682875"/>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5" name="矩形 4"/>
          <p:cNvSpPr/>
          <p:nvPr/>
        </p:nvSpPr>
        <p:spPr>
          <a:xfrm>
            <a:off x="1130300" y="2222500"/>
            <a:ext cx="1350963"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1979 </a:t>
            </a:r>
            <a:r>
              <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endParaRPr>
          </a:p>
        </p:txBody>
      </p:sp>
      <p:sp>
        <p:nvSpPr>
          <p:cNvPr id="26629" name="矩形 5"/>
          <p:cNvSpPr/>
          <p:nvPr/>
        </p:nvSpPr>
        <p:spPr>
          <a:xfrm>
            <a:off x="2713038" y="3951288"/>
            <a:ext cx="5638800" cy="1128712"/>
          </a:xfrm>
          <a:prstGeom prst="rect">
            <a:avLst/>
          </a:prstGeom>
          <a:noFill/>
          <a:ln w="9525">
            <a:noFill/>
          </a:ln>
        </p:spPr>
        <p:txBody>
          <a:bodyPr>
            <a:spAutoFit/>
          </a:bodyPr>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规定对上述</a:t>
            </a:r>
            <a:r>
              <a:rPr lang="en-US" altLang="zh-CN" sz="2400" b="1" dirty="0">
                <a:solidFill>
                  <a:srgbClr val="39540E"/>
                </a:solidFill>
                <a:latin typeface="Arial" panose="020B0604020202020204" pitchFamily="34" charset="0"/>
                <a:ea typeface="宋体" panose="02010600030101010101" pitchFamily="2" charset="-122"/>
              </a:rPr>
              <a:t>22</a:t>
            </a:r>
            <a:r>
              <a:rPr lang="zh-CN" altLang="en-US" sz="2400" b="1" dirty="0">
                <a:solidFill>
                  <a:srgbClr val="39540E"/>
                </a:solidFill>
                <a:latin typeface="Arial" panose="020B0604020202020204" pitchFamily="34" charset="0"/>
                <a:ea typeface="宋体" panose="02010600030101010101" pitchFamily="2" charset="-122"/>
              </a:rPr>
              <a:t>种易制毒化学品实行进口许可证管理。</a:t>
            </a:r>
            <a:endParaRPr lang="en-US" altLang="zh-CN" sz="2400" b="1" dirty="0">
              <a:solidFill>
                <a:srgbClr val="39540E"/>
              </a:solidFill>
              <a:latin typeface="Arial" panose="020B0604020202020204" pitchFamily="34" charset="0"/>
              <a:ea typeface="宋体" panose="02010600030101010101" pitchFamily="2" charset="-122"/>
            </a:endParaRPr>
          </a:p>
        </p:txBody>
      </p:sp>
      <p:sp>
        <p:nvSpPr>
          <p:cNvPr id="7" name="矩形 6"/>
          <p:cNvSpPr/>
          <p:nvPr/>
        </p:nvSpPr>
        <p:spPr>
          <a:xfrm>
            <a:off x="1146175" y="2741613"/>
            <a:ext cx="135255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1988</a:t>
            </a:r>
            <a:r>
              <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endParaRPr>
          </a:p>
        </p:txBody>
      </p:sp>
      <p:sp>
        <p:nvSpPr>
          <p:cNvPr id="8" name="矩形 7"/>
          <p:cNvSpPr/>
          <p:nvPr/>
        </p:nvSpPr>
        <p:spPr>
          <a:xfrm>
            <a:off x="1146175" y="3259138"/>
            <a:ext cx="135255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1990</a:t>
            </a:r>
            <a:r>
              <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endParaRPr>
          </a:p>
        </p:txBody>
      </p:sp>
      <p:sp>
        <p:nvSpPr>
          <p:cNvPr id="9" name="矩形 8"/>
          <p:cNvSpPr/>
          <p:nvPr/>
        </p:nvSpPr>
        <p:spPr>
          <a:xfrm>
            <a:off x="1146175" y="3778250"/>
            <a:ext cx="1352550" cy="4603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1993</a:t>
            </a:r>
            <a:r>
              <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endParaRPr>
          </a:p>
        </p:txBody>
      </p:sp>
      <p:sp>
        <p:nvSpPr>
          <p:cNvPr id="10" name="矩形 9"/>
          <p:cNvSpPr/>
          <p:nvPr/>
        </p:nvSpPr>
        <p:spPr>
          <a:xfrm>
            <a:off x="1146175" y="4295775"/>
            <a:ext cx="135255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1996</a:t>
            </a: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endParaRPr>
          </a:p>
        </p:txBody>
      </p:sp>
      <p:sp>
        <p:nvSpPr>
          <p:cNvPr id="26634" name="矩形 10"/>
          <p:cNvSpPr/>
          <p:nvPr/>
        </p:nvSpPr>
        <p:spPr>
          <a:xfrm>
            <a:off x="350838" y="1262063"/>
            <a:ext cx="8472487" cy="461962"/>
          </a:xfrm>
          <a:prstGeom prst="rect">
            <a:avLst/>
          </a:prstGeom>
          <a:noFill/>
          <a:ln w="9525">
            <a:noFill/>
          </a:ln>
        </p:spPr>
        <p:txBody>
          <a:bodyPr>
            <a:spAutoFit/>
          </a:bodyPr>
          <a:p>
            <a:r>
              <a:rPr lang="zh-CN" altLang="en-US" sz="2400" b="1" dirty="0">
                <a:solidFill>
                  <a:srgbClr val="39540E"/>
                </a:solidFill>
                <a:latin typeface="Arial" panose="020B0604020202020204" pitchFamily="34" charset="0"/>
                <a:ea typeface="宋体" panose="02010600030101010101" pitchFamily="2" charset="-122"/>
              </a:rPr>
              <a:t>（一）我国法律对易制毒化学品的规制存在一个变迁的过程</a:t>
            </a:r>
            <a:endParaRPr lang="zh-CN" altLang="en-US" sz="2400" b="1" dirty="0">
              <a:solidFill>
                <a:srgbClr val="39540E"/>
              </a:solidFill>
              <a:latin typeface="Arial" panose="020B0604020202020204" pitchFamily="34" charset="0"/>
              <a:ea typeface="宋体" panose="02010600030101010101" pitchFamily="2" charset="-122"/>
            </a:endParaRPr>
          </a:p>
        </p:txBody>
      </p:sp>
    </p:spTree>
    <p:custDataLst>
      <p:tags r:id="rId1"/>
    </p:custDataLst>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extBox 1"/>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cxnSp>
        <p:nvCxnSpPr>
          <p:cNvPr id="4" name="直接连接符 3"/>
          <p:cNvCxnSpPr/>
          <p:nvPr/>
        </p:nvCxnSpPr>
        <p:spPr bwMode="auto">
          <a:xfrm>
            <a:off x="1219200" y="2620963"/>
            <a:ext cx="15875" cy="2682875"/>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5" name="矩形 4"/>
          <p:cNvSpPr/>
          <p:nvPr/>
        </p:nvSpPr>
        <p:spPr>
          <a:xfrm>
            <a:off x="1130300" y="2222500"/>
            <a:ext cx="1350963"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1979 </a:t>
            </a:r>
            <a:r>
              <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endParaRPr>
          </a:p>
        </p:txBody>
      </p:sp>
      <p:sp>
        <p:nvSpPr>
          <p:cNvPr id="27653" name="矩形 5"/>
          <p:cNvSpPr/>
          <p:nvPr/>
        </p:nvSpPr>
        <p:spPr>
          <a:xfrm>
            <a:off x="2743200" y="2489200"/>
            <a:ext cx="5638800" cy="2862263"/>
          </a:xfrm>
          <a:prstGeom prst="rect">
            <a:avLst/>
          </a:prstGeom>
          <a:noFill/>
          <a:ln w="9525">
            <a:noFill/>
          </a:ln>
        </p:spPr>
        <p:txBody>
          <a:bodyPr>
            <a:spAutoFit/>
          </a:bodyPr>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正式发布</a:t>
            </a:r>
            <a:r>
              <a:rPr lang="en-US" altLang="zh-CN" sz="2400" b="1" dirty="0">
                <a:solidFill>
                  <a:srgbClr val="39540E"/>
                </a:solidFill>
                <a:latin typeface="Arial" panose="020B0604020202020204" pitchFamily="34" charset="0"/>
                <a:ea typeface="宋体" panose="02010600030101010101" pitchFamily="2" charset="-122"/>
              </a:rPr>
              <a:t>《</a:t>
            </a:r>
            <a:r>
              <a:rPr lang="zh-CN" altLang="en-US" sz="2400" b="1" dirty="0">
                <a:solidFill>
                  <a:srgbClr val="39540E"/>
                </a:solidFill>
                <a:latin typeface="Arial" panose="020B0604020202020204" pitchFamily="34" charset="0"/>
                <a:ea typeface="宋体" panose="02010600030101010101" pitchFamily="2" charset="-122"/>
              </a:rPr>
              <a:t>易制毒化学品进出口管理规定</a:t>
            </a:r>
            <a:r>
              <a:rPr lang="en-US" altLang="zh-CN" sz="2400" b="1" dirty="0">
                <a:solidFill>
                  <a:srgbClr val="39540E"/>
                </a:solidFill>
                <a:latin typeface="Arial" panose="020B0604020202020204" pitchFamily="34" charset="0"/>
                <a:ea typeface="宋体" panose="02010600030101010101" pitchFamily="2" charset="-122"/>
              </a:rPr>
              <a:t>》</a:t>
            </a:r>
            <a:r>
              <a:rPr lang="zh-CN" altLang="en-US" sz="2400" b="1" dirty="0">
                <a:solidFill>
                  <a:srgbClr val="39540E"/>
                </a:solidFill>
                <a:latin typeface="Arial" panose="020B0604020202020204" pitchFamily="34" charset="0"/>
                <a:ea typeface="宋体" panose="02010600030101010101" pitchFamily="2" charset="-122"/>
              </a:rPr>
              <a:t>。临近境外毒源地的云南、四川等省，还制定了对易制毒化学品的生产、运输、经营和使用进行全面管制的地方性法规。</a:t>
            </a:r>
            <a:endParaRPr lang="en-US" altLang="zh-CN" sz="2400" b="1" dirty="0">
              <a:solidFill>
                <a:srgbClr val="39540E"/>
              </a:solidFill>
              <a:latin typeface="Arial" panose="020B0604020202020204" pitchFamily="34" charset="0"/>
              <a:ea typeface="宋体" panose="02010600030101010101" pitchFamily="2" charset="-122"/>
            </a:endParaRPr>
          </a:p>
        </p:txBody>
      </p:sp>
      <p:sp>
        <p:nvSpPr>
          <p:cNvPr id="7" name="矩形 6"/>
          <p:cNvSpPr/>
          <p:nvPr/>
        </p:nvSpPr>
        <p:spPr>
          <a:xfrm>
            <a:off x="1146175" y="2741613"/>
            <a:ext cx="135255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1988</a:t>
            </a:r>
            <a:r>
              <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endParaRPr>
          </a:p>
        </p:txBody>
      </p:sp>
      <p:sp>
        <p:nvSpPr>
          <p:cNvPr id="8" name="矩形 7"/>
          <p:cNvSpPr/>
          <p:nvPr/>
        </p:nvSpPr>
        <p:spPr>
          <a:xfrm>
            <a:off x="1146175" y="3259138"/>
            <a:ext cx="135255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1990</a:t>
            </a:r>
            <a:r>
              <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endParaRPr>
          </a:p>
        </p:txBody>
      </p:sp>
      <p:sp>
        <p:nvSpPr>
          <p:cNvPr id="9" name="矩形 8"/>
          <p:cNvSpPr/>
          <p:nvPr/>
        </p:nvSpPr>
        <p:spPr>
          <a:xfrm>
            <a:off x="1146175" y="3778250"/>
            <a:ext cx="1352550" cy="4603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1993</a:t>
            </a:r>
            <a:r>
              <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endParaRPr>
          </a:p>
        </p:txBody>
      </p:sp>
      <p:sp>
        <p:nvSpPr>
          <p:cNvPr id="10" name="矩形 9"/>
          <p:cNvSpPr/>
          <p:nvPr/>
        </p:nvSpPr>
        <p:spPr>
          <a:xfrm>
            <a:off x="1146175" y="4295775"/>
            <a:ext cx="135255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1996</a:t>
            </a:r>
            <a:r>
              <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endParaRPr>
          </a:p>
        </p:txBody>
      </p:sp>
      <p:sp>
        <p:nvSpPr>
          <p:cNvPr id="11" name="矩形 10"/>
          <p:cNvSpPr/>
          <p:nvPr/>
        </p:nvSpPr>
        <p:spPr>
          <a:xfrm>
            <a:off x="1146175" y="4813300"/>
            <a:ext cx="135255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1997</a:t>
            </a: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endParaRPr>
          </a:p>
        </p:txBody>
      </p:sp>
      <p:sp>
        <p:nvSpPr>
          <p:cNvPr id="27659" name="矩形 11"/>
          <p:cNvSpPr/>
          <p:nvPr/>
        </p:nvSpPr>
        <p:spPr>
          <a:xfrm>
            <a:off x="350838" y="1262063"/>
            <a:ext cx="8472487" cy="461962"/>
          </a:xfrm>
          <a:prstGeom prst="rect">
            <a:avLst/>
          </a:prstGeom>
          <a:noFill/>
          <a:ln w="9525">
            <a:noFill/>
          </a:ln>
        </p:spPr>
        <p:txBody>
          <a:bodyPr>
            <a:spAutoFit/>
          </a:bodyPr>
          <a:p>
            <a:r>
              <a:rPr lang="zh-CN" altLang="en-US" sz="2400" b="1" dirty="0">
                <a:solidFill>
                  <a:srgbClr val="39540E"/>
                </a:solidFill>
                <a:latin typeface="Arial" panose="020B0604020202020204" pitchFamily="34" charset="0"/>
                <a:ea typeface="宋体" panose="02010600030101010101" pitchFamily="2" charset="-122"/>
              </a:rPr>
              <a:t>（一）我国法律对易制毒化学品的规制存在一个变迁的过程</a:t>
            </a:r>
            <a:endParaRPr lang="zh-CN" altLang="en-US" sz="2400" b="1" dirty="0">
              <a:solidFill>
                <a:srgbClr val="39540E"/>
              </a:solidFill>
              <a:latin typeface="Arial" panose="020B0604020202020204" pitchFamily="34" charset="0"/>
              <a:ea typeface="宋体" panose="02010600030101010101" pitchFamily="2" charset="-122"/>
            </a:endParaRPr>
          </a:p>
        </p:txBody>
      </p:sp>
    </p:spTree>
    <p:custDataLst>
      <p:tags r:id="rId1"/>
    </p:custDataLst>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noChangeArrowheads="1"/>
          </p:cNvSpPr>
          <p:nvPr>
            <p:ph type="ctrTitle"/>
          </p:nvPr>
        </p:nvSpPr>
        <p:spPr/>
        <p:txBody>
          <a:bodyPr/>
          <a:p>
            <a:endParaRPr lang="zh-CN" altLang="en-US"/>
          </a:p>
        </p:txBody>
      </p:sp>
      <p:sp>
        <p:nvSpPr>
          <p:cNvPr id="3" name="副标题 2"/>
          <p:cNvSpPr>
            <a:spLocks noGrp="1" noChangeArrowheads="1"/>
          </p:cNvSpPr>
          <p:nvPr>
            <p:ph type="subTitle" idx="1"/>
          </p:nvPr>
        </p:nvSpPr>
        <p:spPr/>
        <p:txBody>
          <a:bodyPr/>
          <a:p>
            <a:endParaRPr lang="zh-CN" altLang="en-US"/>
          </a:p>
        </p:txBody>
      </p:sp>
      <p:pic>
        <p:nvPicPr>
          <p:cNvPr id="4" name="图片 3" descr="a 2"/>
          <p:cNvPicPr>
            <a:picLocks noChangeAspect="1"/>
          </p:cNvPicPr>
          <p:nvPr/>
        </p:nvPicPr>
        <p:blipFill>
          <a:blip r:embed="rId1"/>
          <a:stretch>
            <a:fillRect/>
          </a:stretch>
        </p:blipFill>
        <p:spPr>
          <a:xfrm>
            <a:off x="0" y="986790"/>
            <a:ext cx="9144000" cy="4884420"/>
          </a:xfrm>
          <a:prstGeom prst="rect">
            <a:avLst/>
          </a:prstGeom>
        </p:spPr>
      </p:pic>
    </p:spTree>
    <p:custDataLst>
      <p:tags r:id="rId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extBox 1"/>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cxnSp>
        <p:nvCxnSpPr>
          <p:cNvPr id="4" name="直接连接符 3"/>
          <p:cNvCxnSpPr/>
          <p:nvPr/>
        </p:nvCxnSpPr>
        <p:spPr bwMode="auto">
          <a:xfrm>
            <a:off x="1219200" y="2620963"/>
            <a:ext cx="15875" cy="2682875"/>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5" name="矩形 4"/>
          <p:cNvSpPr/>
          <p:nvPr/>
        </p:nvSpPr>
        <p:spPr>
          <a:xfrm>
            <a:off x="1130300" y="2222500"/>
            <a:ext cx="1350963" cy="46196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1979 </a:t>
            </a:r>
            <a:r>
              <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endParaRPr>
          </a:p>
        </p:txBody>
      </p:sp>
      <p:sp>
        <p:nvSpPr>
          <p:cNvPr id="28677" name="矩形 5"/>
          <p:cNvSpPr/>
          <p:nvPr/>
        </p:nvSpPr>
        <p:spPr>
          <a:xfrm>
            <a:off x="2727325" y="5156200"/>
            <a:ext cx="5638800" cy="573088"/>
          </a:xfrm>
          <a:prstGeom prst="rect">
            <a:avLst/>
          </a:prstGeom>
          <a:noFill/>
          <a:ln w="9525">
            <a:noFill/>
          </a:ln>
        </p:spPr>
        <p:txBody>
          <a:bodyPr>
            <a:spAutoFit/>
          </a:bodyPr>
          <a:p>
            <a:pPr>
              <a:lnSpc>
                <a:spcPct val="150000"/>
              </a:lnSpc>
            </a:pPr>
            <a:r>
              <a:rPr lang="en-US" altLang="zh-CN" sz="2400" b="1" dirty="0">
                <a:solidFill>
                  <a:srgbClr val="39540E"/>
                </a:solidFill>
                <a:latin typeface="Arial" panose="020B0604020202020204" pitchFamily="34" charset="0"/>
                <a:ea typeface="宋体" panose="02010600030101010101" pitchFamily="2" charset="-122"/>
              </a:rPr>
              <a:t>《</a:t>
            </a:r>
            <a:r>
              <a:rPr lang="zh-CN" altLang="en-US" sz="2400" b="1" dirty="0">
                <a:solidFill>
                  <a:srgbClr val="39540E"/>
                </a:solidFill>
                <a:latin typeface="Arial" panose="020B0604020202020204" pitchFamily="34" charset="0"/>
                <a:ea typeface="宋体" panose="02010600030101010101" pitchFamily="2" charset="-122"/>
              </a:rPr>
              <a:t>易制毒化学品管理条例</a:t>
            </a:r>
            <a:r>
              <a:rPr lang="en-US" altLang="zh-CN" sz="2400" b="1" dirty="0">
                <a:solidFill>
                  <a:srgbClr val="39540E"/>
                </a:solidFill>
                <a:latin typeface="Arial" panose="020B0604020202020204" pitchFamily="34" charset="0"/>
                <a:ea typeface="宋体" panose="02010600030101010101" pitchFamily="2" charset="-122"/>
              </a:rPr>
              <a:t>》</a:t>
            </a:r>
            <a:endParaRPr lang="en-US" altLang="zh-CN" sz="2400" b="1" dirty="0">
              <a:solidFill>
                <a:srgbClr val="39540E"/>
              </a:solidFill>
              <a:latin typeface="Arial" panose="020B0604020202020204" pitchFamily="34" charset="0"/>
              <a:ea typeface="宋体" panose="02010600030101010101" pitchFamily="2" charset="-122"/>
            </a:endParaRPr>
          </a:p>
        </p:txBody>
      </p:sp>
      <p:sp>
        <p:nvSpPr>
          <p:cNvPr id="7" name="矩形 6"/>
          <p:cNvSpPr/>
          <p:nvPr/>
        </p:nvSpPr>
        <p:spPr>
          <a:xfrm>
            <a:off x="1146175" y="2741613"/>
            <a:ext cx="135255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1990</a:t>
            </a:r>
            <a:r>
              <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endParaRPr>
          </a:p>
        </p:txBody>
      </p:sp>
      <p:sp>
        <p:nvSpPr>
          <p:cNvPr id="8" name="矩形 7"/>
          <p:cNvSpPr/>
          <p:nvPr/>
        </p:nvSpPr>
        <p:spPr>
          <a:xfrm>
            <a:off x="1146175" y="3259138"/>
            <a:ext cx="135255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1988</a:t>
            </a:r>
            <a:r>
              <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endParaRPr>
          </a:p>
        </p:txBody>
      </p:sp>
      <p:sp>
        <p:nvSpPr>
          <p:cNvPr id="9" name="矩形 8"/>
          <p:cNvSpPr/>
          <p:nvPr/>
        </p:nvSpPr>
        <p:spPr>
          <a:xfrm>
            <a:off x="1146175" y="3778250"/>
            <a:ext cx="1352550" cy="4603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1993</a:t>
            </a:r>
            <a:r>
              <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endParaRPr>
          </a:p>
        </p:txBody>
      </p:sp>
      <p:sp>
        <p:nvSpPr>
          <p:cNvPr id="10" name="矩形 9"/>
          <p:cNvSpPr/>
          <p:nvPr/>
        </p:nvSpPr>
        <p:spPr>
          <a:xfrm>
            <a:off x="1146175" y="4295775"/>
            <a:ext cx="135255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1996</a:t>
            </a:r>
            <a:r>
              <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endParaRPr>
          </a:p>
        </p:txBody>
      </p:sp>
      <p:sp>
        <p:nvSpPr>
          <p:cNvPr id="11" name="矩形 10"/>
          <p:cNvSpPr/>
          <p:nvPr/>
        </p:nvSpPr>
        <p:spPr>
          <a:xfrm>
            <a:off x="1146175" y="4813300"/>
            <a:ext cx="135255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1997</a:t>
            </a:r>
            <a:r>
              <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39540E"/>
              </a:solidFill>
              <a:effectLst/>
              <a:uLnTx/>
              <a:uFillTx/>
              <a:latin typeface="+mn-lt"/>
              <a:ea typeface="宋体" panose="02010600030101010101" pitchFamily="2" charset="-122"/>
              <a:cs typeface="+mn-cs"/>
            </a:endParaRPr>
          </a:p>
        </p:txBody>
      </p:sp>
      <p:sp>
        <p:nvSpPr>
          <p:cNvPr id="12" name="矩形 11"/>
          <p:cNvSpPr/>
          <p:nvPr/>
        </p:nvSpPr>
        <p:spPr>
          <a:xfrm>
            <a:off x="1146175" y="5332413"/>
            <a:ext cx="135255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 </a:t>
            </a:r>
            <a:r>
              <a:rPr kumimoji="0" lang="en-US" altLang="zh-CN"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2005</a:t>
            </a:r>
            <a:r>
              <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rPr>
              <a:t>年</a:t>
            </a:r>
            <a:endParaRPr kumimoji="0" lang="zh-CN" altLang="en-US" sz="2400" b="1" i="0" u="none" strike="noStrike" kern="1200" cap="none" spc="0" normalizeH="0" baseline="0" noProof="0">
              <a:ln>
                <a:noFill/>
              </a:ln>
              <a:solidFill>
                <a:srgbClr val="7030A0"/>
              </a:solidFill>
              <a:effectLst/>
              <a:uLnTx/>
              <a:uFillTx/>
              <a:latin typeface="+mn-lt"/>
              <a:ea typeface="宋体" panose="02010600030101010101" pitchFamily="2" charset="-122"/>
              <a:cs typeface="+mn-cs"/>
            </a:endParaRPr>
          </a:p>
        </p:txBody>
      </p:sp>
      <p:sp>
        <p:nvSpPr>
          <p:cNvPr id="28684" name="矩形 12"/>
          <p:cNvSpPr/>
          <p:nvPr/>
        </p:nvSpPr>
        <p:spPr>
          <a:xfrm>
            <a:off x="350838" y="1262063"/>
            <a:ext cx="8472487" cy="461962"/>
          </a:xfrm>
          <a:prstGeom prst="rect">
            <a:avLst/>
          </a:prstGeom>
          <a:noFill/>
          <a:ln w="9525">
            <a:noFill/>
          </a:ln>
        </p:spPr>
        <p:txBody>
          <a:bodyPr>
            <a:spAutoFit/>
          </a:bodyPr>
          <a:p>
            <a:r>
              <a:rPr lang="zh-CN" altLang="en-US" sz="2400" b="1" dirty="0">
                <a:solidFill>
                  <a:srgbClr val="39540E"/>
                </a:solidFill>
                <a:latin typeface="Arial" panose="020B0604020202020204" pitchFamily="34" charset="0"/>
                <a:ea typeface="宋体" panose="02010600030101010101" pitchFamily="2" charset="-122"/>
              </a:rPr>
              <a:t>（一）我国法律对易制毒化学品的规制存在一个变迁的过程</a:t>
            </a:r>
            <a:endParaRPr lang="zh-CN" altLang="en-US" sz="2400" b="1" dirty="0">
              <a:solidFill>
                <a:srgbClr val="39540E"/>
              </a:solidFill>
              <a:latin typeface="Arial" panose="020B0604020202020204" pitchFamily="34" charset="0"/>
              <a:ea typeface="宋体" panose="02010600030101010101" pitchFamily="2" charset="-122"/>
            </a:endParaRPr>
          </a:p>
        </p:txBody>
      </p:sp>
    </p:spTree>
    <p:custDataLst>
      <p:tags r:id="rId1"/>
    </p:custDataLst>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extBox 1"/>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sp>
        <p:nvSpPr>
          <p:cNvPr id="25603" name="矩形 3"/>
          <p:cNvSpPr>
            <a:spLocks noChangeArrowheads="1"/>
          </p:cNvSpPr>
          <p:nvPr/>
        </p:nvSpPr>
        <p:spPr bwMode="auto">
          <a:xfrm>
            <a:off x="828675" y="1247775"/>
            <a:ext cx="4516438" cy="461963"/>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（二）易制毒化学品的管理机构</a:t>
            </a:r>
            <a:endPar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矩形 3"/>
          <p:cNvSpPr/>
          <p:nvPr/>
        </p:nvSpPr>
        <p:spPr>
          <a:xfrm>
            <a:off x="974725" y="1766888"/>
            <a:ext cx="7696200" cy="112871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1</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、我国对不同种类的易制毒化学品和不同的环节分别实行许可制度或者备案制度</a:t>
            </a:r>
            <a:endPar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graphicFrame>
        <p:nvGraphicFramePr>
          <p:cNvPr id="6" name="表格 5"/>
          <p:cNvGraphicFramePr>
            <a:graphicFrameLocks noGrp="1"/>
          </p:cNvGraphicFramePr>
          <p:nvPr/>
        </p:nvGraphicFramePr>
        <p:xfrm>
          <a:off x="536575" y="3130550"/>
          <a:ext cx="8181975" cy="2665413"/>
        </p:xfrm>
        <a:graphic>
          <a:graphicData uri="http://schemas.openxmlformats.org/drawingml/2006/table">
            <a:tbl>
              <a:tblPr/>
              <a:tblGrid>
                <a:gridCol w="1635125"/>
                <a:gridCol w="1636713"/>
                <a:gridCol w="1636712"/>
                <a:gridCol w="1636713"/>
                <a:gridCol w="1636712"/>
              </a:tblGrid>
              <a:tr h="381045">
                <a:tc>
                  <a:txBody>
                    <a:bodyPr/>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bg1"/>
                          </a:solidFill>
                          <a:effectLst/>
                          <a:latin typeface="Arial" panose="020B0604020202020204" pitchFamily="34" charset="0"/>
                          <a:ea typeface="宋体" panose="02010600030101010101" pitchFamily="2" charset="-122"/>
                          <a:cs typeface="Arial" panose="020B0604020202020204" pitchFamily="34" charset="0"/>
                        </a:rPr>
                        <a:t>第一类</a:t>
                      </a:r>
                      <a:endParaRPr kumimoji="0" lang="zh-CN" altLang="en-US" sz="1800" b="1" i="0" u="none" strike="noStrike" cap="none" normalizeH="0" baseline="0" smtClean="0">
                        <a:ln>
                          <a:noFill/>
                        </a:ln>
                        <a:solidFill>
                          <a:schemeClr val="bg1"/>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bg1"/>
                          </a:solidFill>
                          <a:effectLst/>
                          <a:latin typeface="Arial" panose="020B0604020202020204" pitchFamily="34" charset="0"/>
                          <a:ea typeface="宋体" panose="02010600030101010101" pitchFamily="2" charset="-122"/>
                          <a:cs typeface="Arial" panose="020B0604020202020204" pitchFamily="34" charset="0"/>
                        </a:rPr>
                        <a:t>第二类</a:t>
                      </a:r>
                      <a:endParaRPr kumimoji="0" lang="zh-CN" altLang="en-US" sz="1800" b="1" i="0" u="none" strike="noStrike" cap="none" normalizeH="0" baseline="0" smtClean="0">
                        <a:ln>
                          <a:noFill/>
                        </a:ln>
                        <a:solidFill>
                          <a:schemeClr val="bg1"/>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chemeClr val="bg1"/>
                          </a:solidFill>
                          <a:effectLst/>
                          <a:latin typeface="Arial" panose="020B0604020202020204" pitchFamily="34" charset="0"/>
                          <a:ea typeface="宋体" panose="02010600030101010101" pitchFamily="2" charset="-122"/>
                          <a:cs typeface="Arial" panose="020B0604020202020204" pitchFamily="34" charset="0"/>
                        </a:rPr>
                        <a:t>第三类</a:t>
                      </a:r>
                      <a:endParaRPr kumimoji="0" lang="zh-CN" altLang="en-US" sz="1800" b="1" i="0" u="none" strike="noStrike" cap="none" normalizeH="0" baseline="0" smtClean="0">
                        <a:ln>
                          <a:noFill/>
                        </a:ln>
                        <a:solidFill>
                          <a:schemeClr val="bg1"/>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1045">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39540E"/>
                          </a:solidFill>
                          <a:effectLst/>
                          <a:latin typeface="Arial" panose="020B0604020202020204" pitchFamily="34" charset="0"/>
                          <a:ea typeface="宋体" panose="02010600030101010101" pitchFamily="2" charset="-122"/>
                          <a:cs typeface="Arial" panose="020B0604020202020204" pitchFamily="34" charset="0"/>
                        </a:rPr>
                        <a:t>药品类</a:t>
                      </a:r>
                      <a:endParaRPr kumimoji="0" lang="zh-CN" altLang="en-US" sz="1800" b="1" i="0" u="none" strike="noStrike" cap="none" normalizeH="0" baseline="0" smtClean="0">
                        <a:ln>
                          <a:noFill/>
                        </a:ln>
                        <a:solidFill>
                          <a:srgbClr val="39540E"/>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39540E"/>
                          </a:solidFill>
                          <a:effectLst/>
                          <a:latin typeface="Arial" panose="020B0604020202020204" pitchFamily="34" charset="0"/>
                          <a:ea typeface="宋体" panose="02010600030101010101" pitchFamily="2" charset="-122"/>
                          <a:cs typeface="Arial" panose="020B0604020202020204" pitchFamily="34" charset="0"/>
                        </a:rPr>
                        <a:t>非药品类</a:t>
                      </a:r>
                      <a:endParaRPr kumimoji="0" lang="zh-CN" altLang="en-US" sz="1800" b="1" i="0" u="none" strike="noStrike" cap="none" normalizeH="0" baseline="0" smtClean="0">
                        <a:ln>
                          <a:noFill/>
                        </a:ln>
                        <a:solidFill>
                          <a:srgbClr val="39540E"/>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r>
              <a:tr h="365804">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39540E"/>
                          </a:solidFill>
                          <a:effectLst/>
                          <a:latin typeface="Arial" panose="020B0604020202020204" pitchFamily="34" charset="0"/>
                          <a:ea typeface="宋体" panose="02010600030101010101" pitchFamily="2" charset="-122"/>
                          <a:cs typeface="Arial" panose="020B0604020202020204" pitchFamily="34" charset="0"/>
                        </a:rPr>
                        <a:t>生产</a:t>
                      </a:r>
                      <a:endParaRPr kumimoji="0" lang="zh-CN" altLang="en-US" sz="1800" b="1" i="0" u="none" strike="noStrike" cap="none" normalizeH="0" baseline="0" smtClean="0">
                        <a:ln>
                          <a:noFill/>
                        </a:ln>
                        <a:solidFill>
                          <a:srgbClr val="39540E"/>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rPr>
                        <a:t>药监部门许可</a:t>
                      </a:r>
                      <a:endPar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rPr>
                        <a:t>安监部门许可</a:t>
                      </a:r>
                      <a:endPar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rPr>
                        <a:t>安监部门备案</a:t>
                      </a:r>
                      <a:endParaRPr kumimoji="0" lang="zh-CN" altLang="en-US" sz="1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rPr>
                        <a:t>安监部门备案</a:t>
                      </a:r>
                      <a:endParaRPr kumimoji="0" lang="zh-CN" altLang="en-US" sz="1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r>
              <a:tr h="409624">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39540E"/>
                          </a:solidFill>
                          <a:effectLst/>
                          <a:latin typeface="Arial" panose="020B0604020202020204" pitchFamily="34" charset="0"/>
                          <a:ea typeface="宋体" panose="02010600030101010101" pitchFamily="2" charset="-122"/>
                          <a:cs typeface="Arial" panose="020B0604020202020204" pitchFamily="34" charset="0"/>
                        </a:rPr>
                        <a:t>经营</a:t>
                      </a:r>
                      <a:endParaRPr kumimoji="0" lang="zh-CN" altLang="en-US" sz="1800" b="1" i="0" u="none" strike="noStrike" cap="none" normalizeH="0" baseline="0" smtClean="0">
                        <a:ln>
                          <a:noFill/>
                        </a:ln>
                        <a:solidFill>
                          <a:srgbClr val="39540E"/>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rPr>
                        <a:t>药监部门许可</a:t>
                      </a:r>
                      <a:endPar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rPr>
                        <a:t>安监部门许可</a:t>
                      </a:r>
                      <a:endPar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rPr>
                        <a:t>安监部门备案</a:t>
                      </a:r>
                      <a:endParaRPr kumimoji="0" lang="zh-CN" altLang="en-US" sz="1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rPr>
                        <a:t>安监部门备案</a:t>
                      </a:r>
                      <a:endParaRPr kumimoji="0" lang="zh-CN" altLang="en-US" sz="1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r>
              <a:tr h="365804">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39540E"/>
                          </a:solidFill>
                          <a:effectLst/>
                          <a:latin typeface="Arial" panose="020B0604020202020204" pitchFamily="34" charset="0"/>
                          <a:ea typeface="宋体" panose="02010600030101010101" pitchFamily="2" charset="-122"/>
                          <a:cs typeface="Arial" panose="020B0604020202020204" pitchFamily="34" charset="0"/>
                        </a:rPr>
                        <a:t>购买</a:t>
                      </a:r>
                      <a:endParaRPr kumimoji="0" lang="zh-CN" altLang="en-US" sz="1800" b="1" i="0" u="none" strike="noStrike" cap="none" normalizeH="0" baseline="0" smtClean="0">
                        <a:ln>
                          <a:noFill/>
                        </a:ln>
                        <a:solidFill>
                          <a:srgbClr val="39540E"/>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rPr>
                        <a:t>药监部门许可</a:t>
                      </a:r>
                      <a:endPar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rPr>
                        <a:t>公安机关许可</a:t>
                      </a:r>
                      <a:endPar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rPr>
                        <a:t>公安机关备案</a:t>
                      </a:r>
                      <a:endParaRPr kumimoji="0" lang="zh-CN" altLang="en-US" sz="1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rPr>
                        <a:t>公安机关备案</a:t>
                      </a:r>
                      <a:endParaRPr kumimoji="0" lang="zh-CN" altLang="en-US" sz="1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r>
              <a:tr h="38104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39540E"/>
                          </a:solidFill>
                          <a:effectLst/>
                          <a:latin typeface="Arial" panose="020B0604020202020204" pitchFamily="34" charset="0"/>
                          <a:ea typeface="宋体" panose="02010600030101010101" pitchFamily="2" charset="-122"/>
                          <a:cs typeface="Arial" panose="020B0604020202020204" pitchFamily="34" charset="0"/>
                        </a:rPr>
                        <a:t>运输</a:t>
                      </a:r>
                      <a:endParaRPr kumimoji="0" lang="zh-CN" altLang="en-US" sz="1800" b="1" i="0" u="none" strike="noStrike" cap="none" normalizeH="0" baseline="0" smtClean="0">
                        <a:ln>
                          <a:noFill/>
                        </a:ln>
                        <a:solidFill>
                          <a:srgbClr val="39540E"/>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rPr>
                        <a:t>公安机关许可</a:t>
                      </a:r>
                      <a:endPar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rPr>
                        <a:t>公安机关许可</a:t>
                      </a:r>
                      <a:endPar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rPr>
                        <a:t>公安机关许可</a:t>
                      </a:r>
                      <a:endPar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rPr>
                        <a:t>公安机关备案</a:t>
                      </a:r>
                      <a:endParaRPr kumimoji="0" lang="en-US" altLang="zh-CN" sz="1800" b="1" i="0" u="none" strike="noStrike" cap="none" normalizeH="0" baseline="0" smtClean="0">
                        <a:ln>
                          <a:noFill/>
                        </a:ln>
                        <a:solidFill>
                          <a:srgbClr val="FF000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1CB"/>
                    </a:solidFill>
                  </a:tcPr>
                </a:tc>
              </a:tr>
              <a:tr h="38104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39540E"/>
                          </a:solidFill>
                          <a:effectLst/>
                          <a:latin typeface="Arial" panose="020B0604020202020204" pitchFamily="34" charset="0"/>
                          <a:ea typeface="宋体" panose="02010600030101010101" pitchFamily="2" charset="-122"/>
                          <a:cs typeface="Arial" panose="020B0604020202020204" pitchFamily="34" charset="0"/>
                        </a:rPr>
                        <a:t>进出口</a:t>
                      </a:r>
                      <a:endParaRPr kumimoji="0" lang="zh-CN" altLang="en-US" sz="1800" b="1" i="0" u="none" strike="noStrike" cap="none" normalizeH="0" baseline="0" smtClean="0">
                        <a:ln>
                          <a:noFill/>
                        </a:ln>
                        <a:solidFill>
                          <a:srgbClr val="39540E"/>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rPr>
                        <a:t>商务部门许可</a:t>
                      </a:r>
                      <a:endPar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rPr>
                        <a:t>商务部门许可</a:t>
                      </a:r>
                      <a:endParaRPr kumimoji="0" lang="en-US" altLang="zh-CN"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rPr>
                        <a:t>商务部门许可</a:t>
                      </a:r>
                      <a:endParaRPr kumimoji="0" lang="zh-CN" altLang="en-US" sz="1800" b="1" i="0" u="none" strike="noStrike" cap="none" normalizeH="0" baseline="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rPr>
                        <a:t>商务部门许可</a:t>
                      </a:r>
                      <a:endParaRPr kumimoji="0" lang="en-US" altLang="zh-CN" sz="1800" b="1" i="0" u="none" strike="noStrike" cap="none" normalizeH="0" baseline="0" dirty="0" smtClean="0">
                        <a:ln>
                          <a:noFill/>
                        </a:ln>
                        <a:solidFill>
                          <a:srgbClr val="0070C0"/>
                        </a:solidFill>
                        <a:effectLst/>
                        <a:latin typeface="Arial" panose="020B0604020202020204" pitchFamily="34" charset="0"/>
                        <a:ea typeface="宋体" panose="02010600030101010101" pitchFamily="2" charset="-122"/>
                        <a:cs typeface="Arial" panose="020B0604020202020204" pitchFamily="34"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0E7"/>
                    </a:solidFill>
                  </a:tcPr>
                </a:tc>
              </a:tr>
            </a:tbl>
          </a:graphicData>
        </a:graphic>
      </p:graphicFrame>
      <p:sp>
        <p:nvSpPr>
          <p:cNvPr id="7" name="椭圆 6"/>
          <p:cNvSpPr/>
          <p:nvPr/>
        </p:nvSpPr>
        <p:spPr>
          <a:xfrm>
            <a:off x="1935163" y="4572000"/>
            <a:ext cx="3643312" cy="517525"/>
          </a:xfrm>
          <a:prstGeom prst="ellipse">
            <a:avLst/>
          </a:prstGeom>
          <a:noFill/>
          <a:ln w="9525" cap="flat" cmpd="sng">
            <a:solidFill>
              <a:srgbClr val="FF0000"/>
            </a:solidFill>
            <a:prstDash val="solid"/>
            <a:headEnd type="none" w="med" len="med"/>
            <a:tailEnd type="none" w="med" len="med"/>
          </a:ln>
        </p:spPr>
        <p:txBody>
          <a:bodyPr wrap="none" lIns="90000" tIns="46800" rIns="90000" bIns="46800" anchor="ctr" anchorCtr="0"/>
          <a:p>
            <a:endParaRPr lang="zh-CN" altLang="en-US" dirty="0">
              <a:latin typeface="Arial" panose="020B0604020202020204" pitchFamily="34" charset="0"/>
              <a:ea typeface="宋体" panose="02010600030101010101" pitchFamily="2" charset="-122"/>
            </a:endParaRPr>
          </a:p>
        </p:txBody>
      </p:sp>
      <p:sp>
        <p:nvSpPr>
          <p:cNvPr id="8" name="椭圆 7"/>
          <p:cNvSpPr/>
          <p:nvPr/>
        </p:nvSpPr>
        <p:spPr>
          <a:xfrm>
            <a:off x="5257800" y="4983163"/>
            <a:ext cx="3641725" cy="457200"/>
          </a:xfrm>
          <a:prstGeom prst="ellipse">
            <a:avLst/>
          </a:prstGeom>
          <a:noFill/>
          <a:ln w="9525" cap="flat" cmpd="sng">
            <a:solidFill>
              <a:srgbClr val="FF0000"/>
            </a:solidFill>
            <a:prstDash val="solid"/>
            <a:headEnd type="none" w="med" len="med"/>
            <a:tailEnd type="none" w="med" len="med"/>
          </a:ln>
        </p:spPr>
        <p:txBody>
          <a:bodyPr wrap="none" lIns="90000" tIns="46800" rIns="90000" bIns="46800" anchor="ctr" anchorCtr="0"/>
          <a:p>
            <a:endParaRPr lang="zh-CN" altLang="en-US" dirty="0">
              <a:latin typeface="Arial" panose="020B0604020202020204" pitchFamily="34" charset="0"/>
              <a:ea typeface="宋体" panose="02010600030101010101" pitchFamily="2" charset="-122"/>
            </a:endParaRPr>
          </a:p>
        </p:txBody>
      </p: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extBox 1"/>
          <p:cNvSpPr txBox="1"/>
          <p:nvPr/>
        </p:nvSpPr>
        <p:spPr>
          <a:xfrm>
            <a:off x="731838" y="-76200"/>
            <a:ext cx="7848600" cy="1077913"/>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sp>
        <p:nvSpPr>
          <p:cNvPr id="3" name="矩形 3"/>
          <p:cNvSpPr>
            <a:spLocks noChangeArrowheads="1"/>
          </p:cNvSpPr>
          <p:nvPr/>
        </p:nvSpPr>
        <p:spPr bwMode="auto">
          <a:xfrm>
            <a:off x="828675" y="1247775"/>
            <a:ext cx="4516438" cy="461963"/>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（二）易制毒化学品的管理机构</a:t>
            </a:r>
            <a:endPar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矩形 3"/>
          <p:cNvSpPr/>
          <p:nvPr/>
        </p:nvSpPr>
        <p:spPr>
          <a:xfrm>
            <a:off x="974725" y="1766888"/>
            <a:ext cx="7208838" cy="120015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2</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、相关法律法规</a:t>
            </a:r>
            <a:endParaRPr kumimoji="0" lang="en-US" altLang="zh-CN"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药品类易制毒化学品管理办法</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a:t>
            </a:r>
            <a:endPar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0725" name="矩形 4"/>
          <p:cNvSpPr/>
          <p:nvPr/>
        </p:nvSpPr>
        <p:spPr>
          <a:xfrm>
            <a:off x="731838" y="3000375"/>
            <a:ext cx="3810000" cy="2862263"/>
          </a:xfrm>
          <a:prstGeom prst="rect">
            <a:avLst/>
          </a:prstGeom>
          <a:noFill/>
          <a:ln w="9525">
            <a:noFill/>
          </a:ln>
        </p:spPr>
        <p:txBody>
          <a:bodyPr>
            <a:spAutoFit/>
          </a:bodyPr>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第一章　总　则</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第二章　生产、经营许可</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第三章　购买许可</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第四章　购销管理</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第五章　安全管理</a:t>
            </a:r>
            <a:endParaRPr lang="en-US" altLang="zh-CN" sz="2400" b="1" dirty="0">
              <a:solidFill>
                <a:srgbClr val="39540E"/>
              </a:solidFill>
              <a:latin typeface="Arial" panose="020B0604020202020204" pitchFamily="34" charset="0"/>
              <a:ea typeface="宋体" panose="02010600030101010101" pitchFamily="2" charset="-122"/>
            </a:endParaRPr>
          </a:p>
        </p:txBody>
      </p:sp>
      <p:sp>
        <p:nvSpPr>
          <p:cNvPr id="30726" name="矩形 5"/>
          <p:cNvSpPr/>
          <p:nvPr/>
        </p:nvSpPr>
        <p:spPr>
          <a:xfrm>
            <a:off x="4708525" y="2970213"/>
            <a:ext cx="3810000" cy="2308225"/>
          </a:xfrm>
          <a:prstGeom prst="rect">
            <a:avLst/>
          </a:prstGeom>
          <a:noFill/>
          <a:ln w="9525">
            <a:noFill/>
          </a:ln>
        </p:spPr>
        <p:txBody>
          <a:bodyPr>
            <a:spAutoFit/>
          </a:bodyPr>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第六章　监督管理</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第七章　法律责任</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第八章　附　则</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endParaRPr lang="en-US" altLang="zh-CN" sz="2400" b="1" dirty="0">
              <a:solidFill>
                <a:srgbClr val="39540E"/>
              </a:solidFill>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163638" y="1660525"/>
            <a:ext cx="6537325" cy="452437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附件：</a:t>
            </a:r>
            <a:endPar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1</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．药品类易制毒化学品品种目录</a:t>
            </a:r>
            <a:b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b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2</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．药品类易制毒化学品生产申请表</a:t>
            </a:r>
            <a:b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b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3</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．药品类易制毒化学品生产许可批件</a:t>
            </a:r>
            <a:b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b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4</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．药品类易制毒化学品原料药经营申请表</a:t>
            </a:r>
            <a:b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b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5</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．药品类易制毒化学品购用证明</a:t>
            </a:r>
            <a:b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b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6</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．购买药品类易制毒化学品申请表</a:t>
            </a:r>
            <a:b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b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7</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．购买药品类易制毒化学品申报资料要求</a:t>
            </a:r>
            <a:endPar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1747" name="TextBox 2"/>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sp>
        <p:nvSpPr>
          <p:cNvPr id="4" name="矩形 3"/>
          <p:cNvSpPr/>
          <p:nvPr/>
        </p:nvSpPr>
        <p:spPr>
          <a:xfrm>
            <a:off x="949325" y="1144588"/>
            <a:ext cx="7208838" cy="57467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药品类易制毒化学品管理办法</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a:t>
            </a:r>
            <a:endPar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1"/>
          <p:cNvSpPr/>
          <p:nvPr/>
        </p:nvSpPr>
        <p:spPr>
          <a:xfrm>
            <a:off x="625475" y="1087438"/>
            <a:ext cx="7481888" cy="4895850"/>
          </a:xfrm>
          <a:prstGeom prst="rect">
            <a:avLst/>
          </a:prstGeom>
          <a:noFill/>
          <a:ln w="9525">
            <a:noFill/>
          </a:ln>
        </p:spPr>
        <p:txBody>
          <a:bodyPr lIns="90000" tIns="46800" rIns="90000" bIns="46800" anchor="ctr" anchorCtr="0">
            <a:spAutoFit/>
          </a:bodyPr>
          <a:p>
            <a:pPr indent="838200" eaLnBrk="0" hangingPunct="0">
              <a:lnSpc>
                <a:spcPct val="150000"/>
              </a:lnSpc>
            </a:pPr>
            <a:r>
              <a:rPr lang="zh-CN" altLang="en-US" sz="2400" b="1" dirty="0">
                <a:solidFill>
                  <a:srgbClr val="39540E"/>
                </a:solidFill>
                <a:latin typeface="黑体" panose="02010609060101010101" pitchFamily="49" charset="-122"/>
                <a:ea typeface="黑体" panose="02010609060101010101" pitchFamily="49" charset="-122"/>
              </a:rPr>
              <a:t>附件</a:t>
            </a:r>
            <a:r>
              <a:rPr lang="en-US" altLang="zh-CN" sz="2400" b="1" dirty="0">
                <a:solidFill>
                  <a:srgbClr val="39540E"/>
                </a:solidFill>
                <a:latin typeface="黑体" panose="02010609060101010101" pitchFamily="49" charset="-122"/>
                <a:ea typeface="黑体" panose="02010609060101010101" pitchFamily="49" charset="-122"/>
              </a:rPr>
              <a:t>1</a:t>
            </a:r>
            <a:r>
              <a:rPr lang="en-US" altLang="zh-CN" sz="2400" b="1" dirty="0">
                <a:solidFill>
                  <a:srgbClr val="39540E"/>
                </a:solidFill>
                <a:latin typeface="宋体" panose="02010600030101010101" pitchFamily="2" charset="-122"/>
                <a:ea typeface="宋体" panose="02010600030101010101" pitchFamily="2" charset="-122"/>
              </a:rPr>
              <a:t></a:t>
            </a:r>
            <a:endParaRPr lang="en-US" altLang="zh-CN" sz="2400" b="1" dirty="0">
              <a:solidFill>
                <a:srgbClr val="39540E"/>
              </a:solidFill>
              <a:latin typeface="Arial" panose="020B0604020202020204" pitchFamily="34" charset="0"/>
              <a:ea typeface="宋体" panose="02010600030101010101" pitchFamily="2" charset="-122"/>
            </a:endParaRPr>
          </a:p>
          <a:p>
            <a:pPr indent="838200" eaLnBrk="0" hangingPunct="0">
              <a:lnSpc>
                <a:spcPct val="150000"/>
              </a:lnSpc>
            </a:pPr>
            <a:r>
              <a:rPr lang="zh-CN" altLang="en-US" sz="2400" b="1" dirty="0">
                <a:solidFill>
                  <a:srgbClr val="39540E"/>
                </a:solidFill>
                <a:latin typeface="宋体" panose="02010600030101010101" pitchFamily="2" charset="-122"/>
                <a:ea typeface="宋体" panose="02010600030101010101" pitchFamily="2" charset="-122"/>
              </a:rPr>
              <a:t>药品类易制毒化学品品种目录</a:t>
            </a:r>
            <a:endParaRPr lang="zh-CN" altLang="en-US" sz="2400" b="1" dirty="0">
              <a:solidFill>
                <a:srgbClr val="39540E"/>
              </a:solidFill>
              <a:latin typeface="Arial" panose="020B0604020202020204" pitchFamily="34" charset="0"/>
              <a:ea typeface="宋体" panose="02010600030101010101" pitchFamily="2" charset="-122"/>
            </a:endParaRPr>
          </a:p>
          <a:p>
            <a:pPr indent="838200" eaLnBrk="0" hangingPunct="0">
              <a:lnSpc>
                <a:spcPct val="150000"/>
              </a:lnSpc>
            </a:pPr>
            <a:r>
              <a:rPr lang="en-US" altLang="zh-CN" dirty="0">
                <a:solidFill>
                  <a:srgbClr val="39540E"/>
                </a:solidFill>
                <a:latin typeface="Arial" panose="020B0604020202020204" pitchFamily="34" charset="0"/>
                <a:ea typeface="宋体" panose="02010600030101010101" pitchFamily="2" charset="-122"/>
              </a:rPr>
              <a:t>1.</a:t>
            </a:r>
            <a:r>
              <a:rPr lang="zh-CN" altLang="en-US" dirty="0">
                <a:solidFill>
                  <a:srgbClr val="39540E"/>
                </a:solidFill>
                <a:latin typeface="Arial" panose="020B0604020202020204" pitchFamily="34" charset="0"/>
                <a:ea typeface="宋体" panose="02010600030101010101" pitchFamily="2" charset="-122"/>
              </a:rPr>
              <a:t>麦角酸 </a:t>
            </a:r>
            <a:endParaRPr lang="zh-CN" altLang="en-US" dirty="0">
              <a:solidFill>
                <a:srgbClr val="39540E"/>
              </a:solidFill>
              <a:latin typeface="Arial" panose="020B0604020202020204" pitchFamily="34" charset="0"/>
              <a:ea typeface="宋体" panose="02010600030101010101" pitchFamily="2" charset="-122"/>
            </a:endParaRPr>
          </a:p>
          <a:p>
            <a:pPr indent="838200" eaLnBrk="0" hangingPunct="0">
              <a:lnSpc>
                <a:spcPct val="150000"/>
              </a:lnSpc>
            </a:pPr>
            <a:r>
              <a:rPr lang="en-US" altLang="zh-CN" dirty="0">
                <a:solidFill>
                  <a:srgbClr val="39540E"/>
                </a:solidFill>
                <a:latin typeface="Arial" panose="020B0604020202020204" pitchFamily="34" charset="0"/>
                <a:ea typeface="宋体" panose="02010600030101010101" pitchFamily="2" charset="-122"/>
              </a:rPr>
              <a:t>2.</a:t>
            </a:r>
            <a:r>
              <a:rPr lang="zh-CN" altLang="en-US" dirty="0">
                <a:solidFill>
                  <a:srgbClr val="39540E"/>
                </a:solidFill>
                <a:latin typeface="Arial" panose="020B0604020202020204" pitchFamily="34" charset="0"/>
                <a:ea typeface="宋体" panose="02010600030101010101" pitchFamily="2" charset="-122"/>
              </a:rPr>
              <a:t>麦角胺 </a:t>
            </a:r>
            <a:endParaRPr lang="zh-CN" altLang="en-US" dirty="0">
              <a:solidFill>
                <a:srgbClr val="39540E"/>
              </a:solidFill>
              <a:latin typeface="Arial" panose="020B0604020202020204" pitchFamily="34" charset="0"/>
              <a:ea typeface="宋体" panose="02010600030101010101" pitchFamily="2" charset="-122"/>
            </a:endParaRPr>
          </a:p>
          <a:p>
            <a:pPr indent="838200" eaLnBrk="0" hangingPunct="0">
              <a:lnSpc>
                <a:spcPct val="150000"/>
              </a:lnSpc>
            </a:pPr>
            <a:r>
              <a:rPr lang="en-US" altLang="zh-CN" dirty="0">
                <a:solidFill>
                  <a:srgbClr val="39540E"/>
                </a:solidFill>
                <a:latin typeface="Arial" panose="020B0604020202020204" pitchFamily="34" charset="0"/>
                <a:ea typeface="宋体" panose="02010600030101010101" pitchFamily="2" charset="-122"/>
              </a:rPr>
              <a:t>3.</a:t>
            </a:r>
            <a:r>
              <a:rPr lang="zh-CN" altLang="en-US" dirty="0">
                <a:solidFill>
                  <a:srgbClr val="39540E"/>
                </a:solidFill>
                <a:latin typeface="Arial" panose="020B0604020202020204" pitchFamily="34" charset="0"/>
                <a:ea typeface="宋体" panose="02010600030101010101" pitchFamily="2" charset="-122"/>
              </a:rPr>
              <a:t>麦角新碱 </a:t>
            </a:r>
            <a:endParaRPr lang="zh-CN" altLang="en-US" dirty="0">
              <a:solidFill>
                <a:srgbClr val="39540E"/>
              </a:solidFill>
              <a:latin typeface="Arial" panose="020B0604020202020204" pitchFamily="34" charset="0"/>
              <a:ea typeface="宋体" panose="02010600030101010101" pitchFamily="2" charset="-122"/>
            </a:endParaRPr>
          </a:p>
          <a:p>
            <a:pPr indent="838200" eaLnBrk="0" hangingPunct="0">
              <a:lnSpc>
                <a:spcPct val="150000"/>
              </a:lnSpc>
            </a:pPr>
            <a:r>
              <a:rPr lang="en-US" altLang="zh-CN" dirty="0">
                <a:solidFill>
                  <a:srgbClr val="39540E"/>
                </a:solidFill>
                <a:latin typeface="Arial" panose="020B0604020202020204" pitchFamily="34" charset="0"/>
                <a:ea typeface="宋体" panose="02010600030101010101" pitchFamily="2" charset="-122"/>
              </a:rPr>
              <a:t>4.</a:t>
            </a:r>
            <a:r>
              <a:rPr lang="zh-CN" altLang="en-US" dirty="0">
                <a:solidFill>
                  <a:srgbClr val="39540E"/>
                </a:solidFill>
                <a:latin typeface="Arial" panose="020B0604020202020204" pitchFamily="34" charset="0"/>
                <a:ea typeface="宋体" panose="02010600030101010101" pitchFamily="2" charset="-122"/>
              </a:rPr>
              <a:t>麻黄素、伪麻黄素、消旋麻黄素、去甲麻黄素、甲基麻黄素、麻黄浸膏、麻黄浸膏粉等麻黄素类物质</a:t>
            </a:r>
            <a:endParaRPr lang="zh-CN" altLang="en-US" dirty="0">
              <a:solidFill>
                <a:srgbClr val="39540E"/>
              </a:solidFill>
              <a:latin typeface="Arial" panose="020B0604020202020204" pitchFamily="34" charset="0"/>
              <a:ea typeface="宋体" panose="02010600030101010101" pitchFamily="2" charset="-122"/>
            </a:endParaRPr>
          </a:p>
          <a:p>
            <a:pPr indent="838200" eaLnBrk="0" hangingPunct="0">
              <a:lnSpc>
                <a:spcPct val="150000"/>
              </a:lnSpc>
            </a:pPr>
            <a:r>
              <a:rPr lang="zh-CN" altLang="en-US" dirty="0">
                <a:solidFill>
                  <a:srgbClr val="39540E"/>
                </a:solidFill>
                <a:latin typeface="Arial" panose="020B0604020202020204" pitchFamily="34" charset="0"/>
                <a:ea typeface="宋体" panose="02010600030101010101" pitchFamily="2" charset="-122"/>
              </a:rPr>
              <a:t>说明：  </a:t>
            </a:r>
            <a:endParaRPr lang="zh-CN" altLang="en-US" dirty="0">
              <a:solidFill>
                <a:srgbClr val="39540E"/>
              </a:solidFill>
              <a:latin typeface="Arial" panose="020B0604020202020204" pitchFamily="34" charset="0"/>
              <a:ea typeface="宋体" panose="02010600030101010101" pitchFamily="2" charset="-122"/>
            </a:endParaRPr>
          </a:p>
          <a:p>
            <a:pPr indent="838200" eaLnBrk="0" hangingPunct="0">
              <a:lnSpc>
                <a:spcPct val="150000"/>
              </a:lnSpc>
            </a:pPr>
            <a:r>
              <a:rPr lang="zh-CN" altLang="en-US" dirty="0">
                <a:solidFill>
                  <a:srgbClr val="39540E"/>
                </a:solidFill>
                <a:latin typeface="Arial" panose="020B0604020202020204" pitchFamily="34" charset="0"/>
                <a:ea typeface="宋体" panose="02010600030101010101" pitchFamily="2" charset="-122"/>
              </a:rPr>
              <a:t>一、所列物质包括可能存在的盐类。 </a:t>
            </a:r>
            <a:endParaRPr lang="zh-CN" altLang="en-US" dirty="0">
              <a:solidFill>
                <a:srgbClr val="39540E"/>
              </a:solidFill>
              <a:latin typeface="Arial" panose="020B0604020202020204" pitchFamily="34" charset="0"/>
              <a:ea typeface="宋体" panose="02010600030101010101" pitchFamily="2" charset="-122"/>
            </a:endParaRPr>
          </a:p>
          <a:p>
            <a:pPr indent="838200" eaLnBrk="0" hangingPunct="0">
              <a:lnSpc>
                <a:spcPct val="150000"/>
              </a:lnSpc>
            </a:pPr>
            <a:r>
              <a:rPr lang="zh-CN" altLang="en-US" dirty="0">
                <a:solidFill>
                  <a:srgbClr val="39540E"/>
                </a:solidFill>
                <a:latin typeface="Arial" panose="020B0604020202020204" pitchFamily="34" charset="0"/>
                <a:ea typeface="宋体" panose="02010600030101010101" pitchFamily="2" charset="-122"/>
              </a:rPr>
              <a:t>二、药品类易制毒化学品包括原料药及其单方制剂。</a:t>
            </a:r>
            <a:r>
              <a:rPr lang="zh-CN" altLang="en-US" dirty="0">
                <a:latin typeface="宋体" panose="02010600030101010101" pitchFamily="2" charset="-122"/>
                <a:ea typeface="宋体" panose="02010600030101010101" pitchFamily="2" charset="-122"/>
              </a:rPr>
              <a:t></a:t>
            </a:r>
            <a:endParaRPr lang="zh-CN" altLang="en-US" dirty="0">
              <a:latin typeface="Arial" panose="020B0604020202020204" pitchFamily="34" charset="0"/>
              <a:ea typeface="宋体" panose="02010600030101010101" pitchFamily="2" charset="-122"/>
            </a:endParaRPr>
          </a:p>
        </p:txBody>
      </p:sp>
      <p:sp>
        <p:nvSpPr>
          <p:cNvPr id="32771" name="TextBox 2"/>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矩形 4"/>
          <p:cNvSpPr/>
          <p:nvPr/>
        </p:nvSpPr>
        <p:spPr>
          <a:xfrm>
            <a:off x="884238" y="1095375"/>
            <a:ext cx="3810000" cy="1131888"/>
          </a:xfrm>
          <a:prstGeom prst="rect">
            <a:avLst/>
          </a:prstGeom>
          <a:noFill/>
          <a:ln w="9525">
            <a:noFill/>
          </a:ln>
        </p:spPr>
        <p:txBody>
          <a:bodyPr>
            <a:spAutoFit/>
          </a:bodyPr>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第三章　购买许可</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endParaRPr lang="en-US" altLang="zh-CN" sz="2400" b="1" dirty="0">
              <a:solidFill>
                <a:srgbClr val="39540E"/>
              </a:solidFill>
              <a:latin typeface="Arial" panose="020B0604020202020204" pitchFamily="34" charset="0"/>
              <a:ea typeface="宋体" panose="02010600030101010101" pitchFamily="2" charset="-122"/>
            </a:endParaRPr>
          </a:p>
        </p:txBody>
      </p:sp>
      <p:sp>
        <p:nvSpPr>
          <p:cNvPr id="33795" name="TextBox 2"/>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sp>
        <p:nvSpPr>
          <p:cNvPr id="33796" name="矩形 3"/>
          <p:cNvSpPr/>
          <p:nvPr/>
        </p:nvSpPr>
        <p:spPr>
          <a:xfrm>
            <a:off x="901700" y="1844675"/>
            <a:ext cx="7251700" cy="3322638"/>
          </a:xfrm>
          <a:prstGeom prst="rect">
            <a:avLst/>
          </a:prstGeom>
          <a:noFill/>
          <a:ln w="9525">
            <a:noFill/>
          </a:ln>
        </p:spPr>
        <p:txBody>
          <a:bodyPr>
            <a:spAutoFit/>
          </a:bodyPr>
          <a:p>
            <a:pPr>
              <a:lnSpc>
                <a:spcPct val="150000"/>
              </a:lnSpc>
            </a:pPr>
            <a:r>
              <a:rPr lang="zh-CN" altLang="en-US" dirty="0">
                <a:latin typeface="Arial" panose="020B0604020202020204" pitchFamily="34" charset="0"/>
                <a:ea typeface="宋体" panose="02010600030101010101" pitchFamily="2" charset="-122"/>
              </a:rPr>
              <a:t>　</a:t>
            </a:r>
            <a:r>
              <a:rPr lang="zh-CN" altLang="en-US" b="1" dirty="0">
                <a:solidFill>
                  <a:srgbClr val="39540E"/>
                </a:solidFill>
                <a:latin typeface="Arial" panose="020B0604020202020204" pitchFamily="34" charset="0"/>
                <a:ea typeface="宋体" panose="02010600030101010101" pitchFamily="2" charset="-122"/>
              </a:rPr>
              <a:t>第十六条</a:t>
            </a:r>
            <a:r>
              <a:rPr lang="zh-CN" altLang="en-US" dirty="0">
                <a:solidFill>
                  <a:srgbClr val="39540E"/>
                </a:solidFill>
                <a:latin typeface="Arial" panose="020B0604020202020204" pitchFamily="34" charset="0"/>
                <a:ea typeface="宋体" panose="02010600030101010101" pitchFamily="2" charset="-122"/>
              </a:rPr>
              <a:t>　国家对药品类易制毒化学品实行购买许可制度。购买药品类易制毒化学品的，应当办理</a:t>
            </a:r>
            <a:r>
              <a:rPr lang="en-US" altLang="zh-CN" dirty="0">
                <a:solidFill>
                  <a:srgbClr val="FF0000"/>
                </a:solidFill>
                <a:latin typeface="Arial" panose="020B0604020202020204" pitchFamily="34" charset="0"/>
                <a:ea typeface="宋体" panose="02010600030101010101" pitchFamily="2" charset="-122"/>
              </a:rPr>
              <a:t>《</a:t>
            </a:r>
            <a:r>
              <a:rPr lang="zh-CN" altLang="en-US" dirty="0">
                <a:solidFill>
                  <a:srgbClr val="FF0000"/>
                </a:solidFill>
                <a:latin typeface="Arial" panose="020B0604020202020204" pitchFamily="34" charset="0"/>
                <a:ea typeface="宋体" panose="02010600030101010101" pitchFamily="2" charset="-122"/>
              </a:rPr>
              <a:t>药品类易制毒化学品购用证明</a:t>
            </a:r>
            <a:r>
              <a:rPr lang="en-US" altLang="zh-CN" dirty="0">
                <a:solidFill>
                  <a:srgbClr val="FF0000"/>
                </a:solidFill>
                <a:latin typeface="Arial" panose="020B0604020202020204" pitchFamily="34" charset="0"/>
                <a:ea typeface="宋体" panose="02010600030101010101" pitchFamily="2" charset="-122"/>
              </a:rPr>
              <a:t>》</a:t>
            </a:r>
            <a:r>
              <a:rPr lang="zh-CN" altLang="en-US" dirty="0">
                <a:solidFill>
                  <a:srgbClr val="39540E"/>
                </a:solidFill>
                <a:latin typeface="Arial" panose="020B0604020202020204" pitchFamily="34" charset="0"/>
                <a:ea typeface="宋体" panose="02010600030101010101" pitchFamily="2" charset="-122"/>
              </a:rPr>
              <a:t>（以下简称</a:t>
            </a:r>
            <a:r>
              <a:rPr lang="en-US" altLang="zh-CN" dirty="0">
                <a:solidFill>
                  <a:srgbClr val="39540E"/>
                </a:solidFill>
                <a:latin typeface="Arial" panose="020B0604020202020204" pitchFamily="34" charset="0"/>
                <a:ea typeface="宋体" panose="02010600030101010101" pitchFamily="2" charset="-122"/>
              </a:rPr>
              <a:t>《</a:t>
            </a:r>
            <a:r>
              <a:rPr lang="zh-CN" altLang="en-US" dirty="0">
                <a:solidFill>
                  <a:srgbClr val="39540E"/>
                </a:solidFill>
                <a:latin typeface="Arial" panose="020B0604020202020204" pitchFamily="34" charset="0"/>
                <a:ea typeface="宋体" panose="02010600030101010101" pitchFamily="2" charset="-122"/>
              </a:rPr>
              <a:t>购用证明</a:t>
            </a:r>
            <a:r>
              <a:rPr lang="en-US" altLang="zh-CN" dirty="0">
                <a:solidFill>
                  <a:srgbClr val="39540E"/>
                </a:solidFill>
                <a:latin typeface="Arial" panose="020B0604020202020204" pitchFamily="34" charset="0"/>
                <a:ea typeface="宋体" panose="02010600030101010101" pitchFamily="2" charset="-122"/>
              </a:rPr>
              <a:t>》</a:t>
            </a:r>
            <a:r>
              <a:rPr lang="zh-CN" altLang="en-US" dirty="0">
                <a:solidFill>
                  <a:srgbClr val="39540E"/>
                </a:solidFill>
                <a:latin typeface="Arial" panose="020B0604020202020204" pitchFamily="34" charset="0"/>
                <a:ea typeface="宋体" panose="02010600030101010101" pitchFamily="2" charset="-122"/>
              </a:rPr>
              <a:t>），但本办法第二十一条规定的情形除外。</a:t>
            </a:r>
            <a:br>
              <a:rPr lang="zh-CN" altLang="en-US" dirty="0">
                <a:solidFill>
                  <a:srgbClr val="39540E"/>
                </a:solidFill>
                <a:latin typeface="Arial" panose="020B0604020202020204" pitchFamily="34" charset="0"/>
                <a:ea typeface="宋体" panose="02010600030101010101" pitchFamily="2" charset="-122"/>
              </a:rPr>
            </a:br>
            <a:r>
              <a:rPr lang="zh-CN" altLang="en-US" dirty="0">
                <a:solidFill>
                  <a:srgbClr val="39540E"/>
                </a:solidFill>
                <a:latin typeface="Arial" panose="020B0604020202020204" pitchFamily="34" charset="0"/>
                <a:ea typeface="宋体" panose="02010600030101010101" pitchFamily="2" charset="-122"/>
              </a:rPr>
              <a:t>　　</a:t>
            </a:r>
            <a:r>
              <a:rPr lang="en-US" altLang="zh-CN" dirty="0">
                <a:solidFill>
                  <a:srgbClr val="39540E"/>
                </a:solidFill>
                <a:latin typeface="Arial" panose="020B0604020202020204" pitchFamily="34" charset="0"/>
                <a:ea typeface="宋体" panose="02010600030101010101" pitchFamily="2" charset="-122"/>
              </a:rPr>
              <a:t>《</a:t>
            </a:r>
            <a:r>
              <a:rPr lang="zh-CN" altLang="en-US" dirty="0">
                <a:solidFill>
                  <a:srgbClr val="39540E"/>
                </a:solidFill>
                <a:latin typeface="Arial" panose="020B0604020202020204" pitchFamily="34" charset="0"/>
                <a:ea typeface="宋体" panose="02010600030101010101" pitchFamily="2" charset="-122"/>
              </a:rPr>
              <a:t>购用证明</a:t>
            </a:r>
            <a:r>
              <a:rPr lang="en-US" altLang="zh-CN" dirty="0">
                <a:solidFill>
                  <a:srgbClr val="39540E"/>
                </a:solidFill>
                <a:latin typeface="Arial" panose="020B0604020202020204" pitchFamily="34" charset="0"/>
                <a:ea typeface="宋体" panose="02010600030101010101" pitchFamily="2" charset="-122"/>
              </a:rPr>
              <a:t>》</a:t>
            </a:r>
            <a:r>
              <a:rPr lang="zh-CN" altLang="en-US" dirty="0">
                <a:solidFill>
                  <a:srgbClr val="39540E"/>
                </a:solidFill>
                <a:latin typeface="Arial" panose="020B0604020202020204" pitchFamily="34" charset="0"/>
                <a:ea typeface="宋体" panose="02010600030101010101" pitchFamily="2" charset="-122"/>
              </a:rPr>
              <a:t>由国家食品药品监督管理局统一印制（样式见附件</a:t>
            </a:r>
            <a:r>
              <a:rPr lang="en-US" altLang="zh-CN" dirty="0">
                <a:solidFill>
                  <a:srgbClr val="39540E"/>
                </a:solidFill>
                <a:latin typeface="Arial" panose="020B0604020202020204" pitchFamily="34" charset="0"/>
                <a:ea typeface="宋体" panose="02010600030101010101" pitchFamily="2" charset="-122"/>
              </a:rPr>
              <a:t>5</a:t>
            </a:r>
            <a:r>
              <a:rPr lang="zh-CN" altLang="en-US" dirty="0">
                <a:solidFill>
                  <a:srgbClr val="39540E"/>
                </a:solidFill>
                <a:latin typeface="Arial" panose="020B0604020202020204" pitchFamily="34" charset="0"/>
                <a:ea typeface="宋体" panose="02010600030101010101" pitchFamily="2" charset="-122"/>
              </a:rPr>
              <a:t>），有效期为</a:t>
            </a:r>
            <a:r>
              <a:rPr lang="en-US" altLang="zh-CN" dirty="0">
                <a:solidFill>
                  <a:srgbClr val="39540E"/>
                </a:solidFill>
                <a:latin typeface="Arial" panose="020B0604020202020204" pitchFamily="34" charset="0"/>
                <a:ea typeface="宋体" panose="02010600030101010101" pitchFamily="2" charset="-122"/>
              </a:rPr>
              <a:t>3</a:t>
            </a:r>
            <a:r>
              <a:rPr lang="zh-CN" altLang="en-US" dirty="0">
                <a:solidFill>
                  <a:srgbClr val="39540E"/>
                </a:solidFill>
                <a:latin typeface="Arial" panose="020B0604020202020204" pitchFamily="34" charset="0"/>
                <a:ea typeface="宋体" panose="02010600030101010101" pitchFamily="2" charset="-122"/>
              </a:rPr>
              <a:t>个月。</a:t>
            </a:r>
            <a:br>
              <a:rPr lang="zh-CN" altLang="en-US" dirty="0">
                <a:latin typeface="Arial" panose="020B0604020202020204" pitchFamily="34" charset="0"/>
                <a:ea typeface="宋体" panose="02010600030101010101" pitchFamily="2" charset="-122"/>
              </a:rPr>
            </a:br>
            <a:endParaRPr lang="zh-CN" altLang="en-US" dirty="0">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矩形 4"/>
          <p:cNvSpPr/>
          <p:nvPr/>
        </p:nvSpPr>
        <p:spPr>
          <a:xfrm>
            <a:off x="884238" y="1095375"/>
            <a:ext cx="3810000" cy="1131888"/>
          </a:xfrm>
          <a:prstGeom prst="rect">
            <a:avLst/>
          </a:prstGeom>
          <a:noFill/>
          <a:ln w="9525">
            <a:noFill/>
          </a:ln>
        </p:spPr>
        <p:txBody>
          <a:bodyPr>
            <a:spAutoFit/>
          </a:bodyPr>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第三章　购买许可</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endParaRPr lang="en-US" altLang="zh-CN" sz="2400" b="1" dirty="0">
              <a:solidFill>
                <a:srgbClr val="39540E"/>
              </a:solidFill>
              <a:latin typeface="Arial" panose="020B0604020202020204" pitchFamily="34" charset="0"/>
              <a:ea typeface="宋体" panose="02010600030101010101" pitchFamily="2" charset="-122"/>
            </a:endParaRPr>
          </a:p>
        </p:txBody>
      </p:sp>
      <p:sp>
        <p:nvSpPr>
          <p:cNvPr id="34819" name="TextBox 2"/>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sp>
        <p:nvSpPr>
          <p:cNvPr id="34820" name="矩形 3"/>
          <p:cNvSpPr/>
          <p:nvPr/>
        </p:nvSpPr>
        <p:spPr>
          <a:xfrm>
            <a:off x="901700" y="1844675"/>
            <a:ext cx="7251700" cy="2400300"/>
          </a:xfrm>
          <a:prstGeom prst="rect">
            <a:avLst/>
          </a:prstGeom>
          <a:noFill/>
          <a:ln w="9525">
            <a:noFill/>
          </a:ln>
        </p:spPr>
        <p:txBody>
          <a:bodyPr>
            <a:spAutoFit/>
          </a:bodyPr>
          <a:p>
            <a:pPr>
              <a:lnSpc>
                <a:spcPct val="150000"/>
              </a:lnSpc>
            </a:pPr>
            <a:r>
              <a:rPr lang="zh-CN" altLang="en-US" dirty="0">
                <a:solidFill>
                  <a:srgbClr val="39540E"/>
                </a:solidFill>
                <a:latin typeface="Arial" panose="020B0604020202020204" pitchFamily="34" charset="0"/>
                <a:ea typeface="宋体" panose="02010600030101010101" pitchFamily="2" charset="-122"/>
              </a:rPr>
              <a:t>　</a:t>
            </a:r>
            <a:r>
              <a:rPr lang="zh-CN" altLang="en-US" b="1" dirty="0">
                <a:solidFill>
                  <a:srgbClr val="39540E"/>
                </a:solidFill>
                <a:latin typeface="Arial" panose="020B0604020202020204" pitchFamily="34" charset="0"/>
                <a:ea typeface="宋体" panose="02010600030101010101" pitchFamily="2" charset="-122"/>
              </a:rPr>
              <a:t>第二十条</a:t>
            </a:r>
            <a:r>
              <a:rPr lang="zh-CN" altLang="en-US" dirty="0">
                <a:solidFill>
                  <a:srgbClr val="39540E"/>
                </a:solidFill>
                <a:latin typeface="Arial" panose="020B0604020202020204" pitchFamily="34" charset="0"/>
                <a:ea typeface="宋体" panose="02010600030101010101" pitchFamily="2" charset="-122"/>
              </a:rPr>
              <a:t>　</a:t>
            </a:r>
            <a:r>
              <a:rPr lang="en-US" altLang="zh-CN" dirty="0">
                <a:solidFill>
                  <a:srgbClr val="FF0000"/>
                </a:solidFill>
                <a:latin typeface="Arial" panose="020B0604020202020204" pitchFamily="34" charset="0"/>
                <a:ea typeface="宋体" panose="02010600030101010101" pitchFamily="2" charset="-122"/>
              </a:rPr>
              <a:t>《</a:t>
            </a:r>
            <a:r>
              <a:rPr lang="zh-CN" altLang="en-US" dirty="0">
                <a:solidFill>
                  <a:srgbClr val="FF0000"/>
                </a:solidFill>
                <a:latin typeface="Arial" panose="020B0604020202020204" pitchFamily="34" charset="0"/>
                <a:ea typeface="宋体" panose="02010600030101010101" pitchFamily="2" charset="-122"/>
              </a:rPr>
              <a:t>购用证明</a:t>
            </a:r>
            <a:r>
              <a:rPr lang="en-US" altLang="zh-CN" dirty="0">
                <a:solidFill>
                  <a:srgbClr val="FF0000"/>
                </a:solidFill>
                <a:latin typeface="Arial" panose="020B0604020202020204" pitchFamily="34" charset="0"/>
                <a:ea typeface="宋体" panose="02010600030101010101" pitchFamily="2" charset="-122"/>
              </a:rPr>
              <a:t>》</a:t>
            </a:r>
            <a:r>
              <a:rPr lang="zh-CN" altLang="en-US" dirty="0">
                <a:solidFill>
                  <a:srgbClr val="FF0000"/>
                </a:solidFill>
                <a:latin typeface="Arial" panose="020B0604020202020204" pitchFamily="34" charset="0"/>
                <a:ea typeface="宋体" panose="02010600030101010101" pitchFamily="2" charset="-122"/>
              </a:rPr>
              <a:t>只能在有效期内一次使用。</a:t>
            </a:r>
            <a:r>
              <a:rPr lang="en-US" altLang="zh-CN" dirty="0">
                <a:solidFill>
                  <a:srgbClr val="39540E"/>
                </a:solidFill>
                <a:latin typeface="Arial" panose="020B0604020202020204" pitchFamily="34" charset="0"/>
                <a:ea typeface="宋体" panose="02010600030101010101" pitchFamily="2" charset="-122"/>
              </a:rPr>
              <a:t>《</a:t>
            </a:r>
            <a:r>
              <a:rPr lang="zh-CN" altLang="en-US" dirty="0">
                <a:solidFill>
                  <a:srgbClr val="39540E"/>
                </a:solidFill>
                <a:latin typeface="Arial" panose="020B0604020202020204" pitchFamily="34" charset="0"/>
                <a:ea typeface="宋体" panose="02010600030101010101" pitchFamily="2" charset="-122"/>
              </a:rPr>
              <a:t>购用证明</a:t>
            </a:r>
            <a:r>
              <a:rPr lang="en-US" altLang="zh-CN" dirty="0">
                <a:solidFill>
                  <a:srgbClr val="39540E"/>
                </a:solidFill>
                <a:latin typeface="Arial" panose="020B0604020202020204" pitchFamily="34" charset="0"/>
                <a:ea typeface="宋体" panose="02010600030101010101" pitchFamily="2" charset="-122"/>
              </a:rPr>
              <a:t>》</a:t>
            </a:r>
            <a:r>
              <a:rPr lang="zh-CN" altLang="en-US" dirty="0">
                <a:solidFill>
                  <a:srgbClr val="39540E"/>
                </a:solidFill>
                <a:latin typeface="Arial" panose="020B0604020202020204" pitchFamily="34" charset="0"/>
                <a:ea typeface="宋体" panose="02010600030101010101" pitchFamily="2" charset="-122"/>
              </a:rPr>
              <a:t>不得转借、转让。购买药品类易制毒化学品时必须使用</a:t>
            </a:r>
            <a:r>
              <a:rPr lang="en-US" altLang="zh-CN" dirty="0">
                <a:solidFill>
                  <a:srgbClr val="39540E"/>
                </a:solidFill>
                <a:latin typeface="Arial" panose="020B0604020202020204" pitchFamily="34" charset="0"/>
                <a:ea typeface="宋体" panose="02010600030101010101" pitchFamily="2" charset="-122"/>
              </a:rPr>
              <a:t>《</a:t>
            </a:r>
            <a:r>
              <a:rPr lang="zh-CN" altLang="en-US" dirty="0">
                <a:solidFill>
                  <a:srgbClr val="39540E"/>
                </a:solidFill>
                <a:latin typeface="Arial" panose="020B0604020202020204" pitchFamily="34" charset="0"/>
                <a:ea typeface="宋体" panose="02010600030101010101" pitchFamily="2" charset="-122"/>
              </a:rPr>
              <a:t>购用证明</a:t>
            </a:r>
            <a:r>
              <a:rPr lang="en-US" altLang="zh-CN" dirty="0">
                <a:solidFill>
                  <a:srgbClr val="39540E"/>
                </a:solidFill>
                <a:latin typeface="Arial" panose="020B0604020202020204" pitchFamily="34" charset="0"/>
                <a:ea typeface="宋体" panose="02010600030101010101" pitchFamily="2" charset="-122"/>
              </a:rPr>
              <a:t>》</a:t>
            </a:r>
            <a:r>
              <a:rPr lang="zh-CN" altLang="en-US" dirty="0">
                <a:solidFill>
                  <a:srgbClr val="39540E"/>
                </a:solidFill>
                <a:latin typeface="Arial" panose="020B0604020202020204" pitchFamily="34" charset="0"/>
                <a:ea typeface="宋体" panose="02010600030101010101" pitchFamily="2" charset="-122"/>
              </a:rPr>
              <a:t>原件，不得使用复印件、传真件。</a:t>
            </a:r>
            <a:br>
              <a:rPr lang="zh-CN" altLang="en-US" dirty="0">
                <a:latin typeface="Arial" panose="020B0604020202020204" pitchFamily="34" charset="0"/>
                <a:ea typeface="宋体" panose="02010600030101010101" pitchFamily="2" charset="-122"/>
              </a:rPr>
            </a:br>
            <a:r>
              <a:rPr lang="zh-CN" altLang="en-US" dirty="0">
                <a:latin typeface="Arial" panose="020B0604020202020204" pitchFamily="34" charset="0"/>
                <a:ea typeface="宋体" panose="02010600030101010101" pitchFamily="2" charset="-122"/>
              </a:rPr>
              <a:t> </a:t>
            </a:r>
            <a:br>
              <a:rPr lang="zh-CN" altLang="en-US" dirty="0">
                <a:latin typeface="Arial" panose="020B0604020202020204" pitchFamily="34" charset="0"/>
                <a:ea typeface="宋体" panose="02010600030101010101" pitchFamily="2" charset="-122"/>
              </a:rPr>
            </a:br>
            <a:endParaRPr lang="zh-CN" altLang="en-US" dirty="0">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矩形 4"/>
          <p:cNvSpPr/>
          <p:nvPr/>
        </p:nvSpPr>
        <p:spPr>
          <a:xfrm>
            <a:off x="884238" y="1095375"/>
            <a:ext cx="3810000" cy="1200150"/>
          </a:xfrm>
          <a:prstGeom prst="rect">
            <a:avLst/>
          </a:prstGeom>
          <a:noFill/>
          <a:ln w="9525">
            <a:noFill/>
          </a:ln>
        </p:spPr>
        <p:txBody>
          <a:bodyPr>
            <a:spAutoFit/>
          </a:bodyPr>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第五章　安全管理</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endParaRPr lang="en-US" altLang="zh-CN" sz="2400" b="1" dirty="0">
              <a:solidFill>
                <a:srgbClr val="39540E"/>
              </a:solidFill>
              <a:latin typeface="Arial" panose="020B0604020202020204" pitchFamily="34" charset="0"/>
              <a:ea typeface="宋体" panose="02010600030101010101" pitchFamily="2" charset="-122"/>
            </a:endParaRPr>
          </a:p>
        </p:txBody>
      </p:sp>
      <p:sp>
        <p:nvSpPr>
          <p:cNvPr id="35843" name="TextBox 2"/>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sp>
        <p:nvSpPr>
          <p:cNvPr id="35844" name="矩形 3"/>
          <p:cNvSpPr/>
          <p:nvPr/>
        </p:nvSpPr>
        <p:spPr>
          <a:xfrm>
            <a:off x="901700" y="1844675"/>
            <a:ext cx="7251700" cy="5170488"/>
          </a:xfrm>
          <a:prstGeom prst="rect">
            <a:avLst/>
          </a:prstGeom>
          <a:noFill/>
          <a:ln w="9525">
            <a:noFill/>
          </a:ln>
        </p:spPr>
        <p:txBody>
          <a:bodyPr>
            <a:spAutoFit/>
          </a:bodyPr>
          <a:p>
            <a:pPr>
              <a:lnSpc>
                <a:spcPct val="150000"/>
              </a:lnSpc>
            </a:pPr>
            <a:r>
              <a:rPr lang="zh-CN" altLang="en-US" dirty="0">
                <a:solidFill>
                  <a:srgbClr val="39540E"/>
                </a:solidFill>
                <a:latin typeface="Arial" panose="020B0604020202020204" pitchFamily="34" charset="0"/>
                <a:ea typeface="宋体" panose="02010600030101010101" pitchFamily="2" charset="-122"/>
              </a:rPr>
              <a:t>　</a:t>
            </a:r>
            <a:r>
              <a:rPr lang="zh-CN" altLang="en-US" b="1" dirty="0">
                <a:solidFill>
                  <a:srgbClr val="39540E"/>
                </a:solidFill>
                <a:latin typeface="Arial" panose="020B0604020202020204" pitchFamily="34" charset="0"/>
                <a:ea typeface="宋体" panose="02010600030101010101" pitchFamily="2" charset="-122"/>
              </a:rPr>
              <a:t>第三十一条</a:t>
            </a:r>
            <a:r>
              <a:rPr lang="zh-CN" altLang="en-US" dirty="0">
                <a:solidFill>
                  <a:srgbClr val="39540E"/>
                </a:solidFill>
                <a:latin typeface="Arial" panose="020B0604020202020204" pitchFamily="34" charset="0"/>
                <a:ea typeface="宋体" panose="02010600030101010101" pitchFamily="2" charset="-122"/>
              </a:rPr>
              <a:t>　 </a:t>
            </a:r>
            <a:r>
              <a:rPr lang="en-US" altLang="zh-CN" dirty="0">
                <a:solidFill>
                  <a:srgbClr val="39540E"/>
                </a:solidFill>
                <a:latin typeface="Arial" panose="020B0604020202020204" pitchFamily="34" charset="0"/>
                <a:ea typeface="宋体" panose="02010600030101010101" pitchFamily="2" charset="-122"/>
              </a:rPr>
              <a:t>… …</a:t>
            </a:r>
            <a:r>
              <a:rPr lang="zh-CN" altLang="zh-CN" dirty="0">
                <a:solidFill>
                  <a:srgbClr val="FF0000"/>
                </a:solidFill>
                <a:latin typeface="Arial" panose="020B0604020202020204" pitchFamily="34" charset="0"/>
                <a:ea typeface="宋体" panose="02010600030101010101" pitchFamily="2" charset="-122"/>
              </a:rPr>
              <a:t>药品类易制毒化学品生产企业、经营企业和使用药品类易制毒化学品的药品生产企业</a:t>
            </a:r>
            <a:r>
              <a:rPr lang="zh-CN" altLang="zh-CN" dirty="0">
                <a:solidFill>
                  <a:srgbClr val="39540E"/>
                </a:solidFill>
                <a:latin typeface="Arial" panose="020B0604020202020204" pitchFamily="34" charset="0"/>
                <a:ea typeface="宋体" panose="02010600030101010101" pitchFamily="2" charset="-122"/>
              </a:rPr>
              <a:t>，应当设置专库或者在药品仓库中设立独立的专库（柜）储存药品类易制毒化学品。</a:t>
            </a:r>
            <a:endParaRPr lang="en-US" altLang="zh-CN" dirty="0">
              <a:solidFill>
                <a:srgbClr val="39540E"/>
              </a:solidFill>
              <a:latin typeface="Arial" panose="020B0604020202020204" pitchFamily="34" charset="0"/>
              <a:ea typeface="宋体" panose="02010600030101010101" pitchFamily="2" charset="-122"/>
            </a:endParaRPr>
          </a:p>
          <a:p>
            <a:pPr>
              <a:lnSpc>
                <a:spcPct val="150000"/>
              </a:lnSpc>
            </a:pPr>
            <a:r>
              <a:rPr lang="zh-CN" altLang="zh-CN" dirty="0">
                <a:solidFill>
                  <a:srgbClr val="39540E"/>
                </a:solidFill>
                <a:latin typeface="Arial" panose="020B0604020202020204" pitchFamily="34" charset="0"/>
                <a:ea typeface="宋体" panose="02010600030101010101" pitchFamily="2" charset="-122"/>
              </a:rPr>
              <a:t> </a:t>
            </a:r>
            <a:r>
              <a:rPr lang="zh-CN" altLang="en-US" dirty="0">
                <a:solidFill>
                  <a:srgbClr val="39540E"/>
                </a:solidFill>
                <a:latin typeface="Arial" panose="020B0604020202020204" pitchFamily="34" charset="0"/>
                <a:ea typeface="宋体" panose="02010600030101010101" pitchFamily="2" charset="-122"/>
              </a:rPr>
              <a:t> </a:t>
            </a:r>
            <a:r>
              <a:rPr lang="en-US" altLang="zh-CN" dirty="0">
                <a:solidFill>
                  <a:srgbClr val="39540E"/>
                </a:solidFill>
                <a:latin typeface="Arial" panose="020B0604020202020204" pitchFamily="34" charset="0"/>
                <a:ea typeface="宋体" panose="02010600030101010101" pitchFamily="2" charset="-122"/>
              </a:rPr>
              <a:t>… …</a:t>
            </a:r>
            <a:endParaRPr lang="en-US" altLang="zh-CN" dirty="0">
              <a:solidFill>
                <a:srgbClr val="39540E"/>
              </a:solidFill>
              <a:latin typeface="Arial" panose="020B0604020202020204" pitchFamily="34" charset="0"/>
              <a:ea typeface="宋体" panose="02010600030101010101" pitchFamily="2" charset="-122"/>
            </a:endParaRPr>
          </a:p>
          <a:p>
            <a:pPr>
              <a:lnSpc>
                <a:spcPct val="150000"/>
              </a:lnSpc>
            </a:pPr>
            <a:r>
              <a:rPr lang="en-US" altLang="zh-CN" dirty="0">
                <a:latin typeface="Arial" panose="020B0604020202020204" pitchFamily="34" charset="0"/>
                <a:ea typeface="宋体" panose="02010600030101010101" pitchFamily="2" charset="-122"/>
              </a:rPr>
              <a:t>        </a:t>
            </a:r>
            <a:r>
              <a:rPr lang="zh-CN" altLang="zh-CN" dirty="0">
                <a:solidFill>
                  <a:srgbClr val="FF0000"/>
                </a:solidFill>
                <a:latin typeface="Arial" panose="020B0604020202020204" pitchFamily="34" charset="0"/>
                <a:ea typeface="宋体" panose="02010600030101010101" pitchFamily="2" charset="-122"/>
              </a:rPr>
              <a:t>教学科研单位</a:t>
            </a:r>
            <a:r>
              <a:rPr lang="zh-CN" altLang="zh-CN" dirty="0">
                <a:solidFill>
                  <a:srgbClr val="39540E"/>
                </a:solidFill>
                <a:latin typeface="Arial" panose="020B0604020202020204" pitchFamily="34" charset="0"/>
                <a:ea typeface="宋体" panose="02010600030101010101" pitchFamily="2" charset="-122"/>
              </a:rPr>
              <a:t>应当设立专柜储存药品类易制毒化学品。</a:t>
            </a:r>
            <a:br>
              <a:rPr lang="en-US" altLang="zh-CN" dirty="0">
                <a:solidFill>
                  <a:srgbClr val="39540E"/>
                </a:solidFill>
                <a:latin typeface="Arial" panose="020B0604020202020204" pitchFamily="34" charset="0"/>
                <a:ea typeface="宋体" panose="02010600030101010101" pitchFamily="2" charset="-122"/>
              </a:rPr>
            </a:br>
            <a:r>
              <a:rPr lang="zh-CN" altLang="zh-CN" dirty="0">
                <a:solidFill>
                  <a:srgbClr val="39540E"/>
                </a:solidFill>
                <a:latin typeface="Arial" panose="020B0604020202020204" pitchFamily="34" charset="0"/>
                <a:ea typeface="宋体" panose="02010600030101010101" pitchFamily="2" charset="-122"/>
              </a:rPr>
              <a:t>　　专库应当设有防盗设施，专柜应当使用保险柜；专库和专柜应当实行双人双锁管理。</a:t>
            </a:r>
            <a:br>
              <a:rPr lang="en-US" altLang="zh-CN" dirty="0">
                <a:latin typeface="Arial" panose="020B0604020202020204" pitchFamily="34" charset="0"/>
                <a:ea typeface="宋体" panose="02010600030101010101" pitchFamily="2" charset="-122"/>
              </a:rPr>
            </a:br>
            <a:r>
              <a:rPr lang="en-US" altLang="zh-CN" dirty="0">
                <a:latin typeface="Arial" panose="020B0604020202020204" pitchFamily="34" charset="0"/>
                <a:ea typeface="宋体" panose="02010600030101010101" pitchFamily="2" charset="-122"/>
              </a:rPr>
              <a:t> </a:t>
            </a:r>
            <a:br>
              <a:rPr lang="zh-CN" altLang="en-US" dirty="0">
                <a:latin typeface="Arial" panose="020B0604020202020204" pitchFamily="34" charset="0"/>
                <a:ea typeface="宋体" panose="02010600030101010101" pitchFamily="2" charset="-122"/>
              </a:rPr>
            </a:br>
            <a:r>
              <a:rPr lang="zh-CN" altLang="en-US" dirty="0">
                <a:latin typeface="Arial" panose="020B0604020202020204" pitchFamily="34" charset="0"/>
                <a:ea typeface="宋体" panose="02010600030101010101" pitchFamily="2" charset="-122"/>
              </a:rPr>
              <a:t> </a:t>
            </a:r>
            <a:br>
              <a:rPr lang="zh-CN" altLang="en-US" dirty="0">
                <a:latin typeface="Arial" panose="020B0604020202020204" pitchFamily="34" charset="0"/>
                <a:ea typeface="宋体" panose="02010600030101010101" pitchFamily="2" charset="-122"/>
              </a:rPr>
            </a:br>
            <a:endParaRPr lang="zh-CN" altLang="en-US" dirty="0">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矩形 4"/>
          <p:cNvSpPr/>
          <p:nvPr/>
        </p:nvSpPr>
        <p:spPr>
          <a:xfrm>
            <a:off x="884238" y="1095375"/>
            <a:ext cx="3810000" cy="1200150"/>
          </a:xfrm>
          <a:prstGeom prst="rect">
            <a:avLst/>
          </a:prstGeom>
          <a:noFill/>
          <a:ln w="9525">
            <a:noFill/>
          </a:ln>
        </p:spPr>
        <p:txBody>
          <a:bodyPr>
            <a:spAutoFit/>
          </a:bodyPr>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第五章　安全管理</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endParaRPr lang="en-US" altLang="zh-CN" sz="2400" b="1" dirty="0">
              <a:solidFill>
                <a:srgbClr val="39540E"/>
              </a:solidFill>
              <a:latin typeface="Arial" panose="020B0604020202020204" pitchFamily="34" charset="0"/>
              <a:ea typeface="宋体" panose="02010600030101010101" pitchFamily="2" charset="-122"/>
            </a:endParaRPr>
          </a:p>
        </p:txBody>
      </p:sp>
      <p:sp>
        <p:nvSpPr>
          <p:cNvPr id="36867" name="TextBox 2"/>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sp>
        <p:nvSpPr>
          <p:cNvPr id="36868" name="矩形 3"/>
          <p:cNvSpPr/>
          <p:nvPr/>
        </p:nvSpPr>
        <p:spPr>
          <a:xfrm>
            <a:off x="901700" y="1844675"/>
            <a:ext cx="7251700" cy="4708525"/>
          </a:xfrm>
          <a:prstGeom prst="rect">
            <a:avLst/>
          </a:prstGeom>
          <a:noFill/>
          <a:ln w="9525">
            <a:noFill/>
          </a:ln>
        </p:spPr>
        <p:txBody>
          <a:bodyPr>
            <a:spAutoFit/>
          </a:bodyPr>
          <a:p>
            <a:pPr>
              <a:lnSpc>
                <a:spcPct val="150000"/>
              </a:lnSpc>
            </a:pPr>
            <a:r>
              <a:rPr lang="zh-CN" altLang="en-US" dirty="0">
                <a:solidFill>
                  <a:srgbClr val="39540E"/>
                </a:solidFill>
                <a:latin typeface="Arial" panose="020B0604020202020204" pitchFamily="34" charset="0"/>
                <a:ea typeface="宋体" panose="02010600030101010101" pitchFamily="2" charset="-122"/>
              </a:rPr>
              <a:t>　</a:t>
            </a:r>
            <a:r>
              <a:rPr lang="zh-CN" altLang="en-US" b="1" dirty="0">
                <a:solidFill>
                  <a:srgbClr val="39540E"/>
                </a:solidFill>
                <a:latin typeface="Arial" panose="020B0604020202020204" pitchFamily="34" charset="0"/>
                <a:ea typeface="宋体" panose="02010600030101010101" pitchFamily="2" charset="-122"/>
              </a:rPr>
              <a:t>第三十二条</a:t>
            </a:r>
            <a:r>
              <a:rPr lang="zh-CN" altLang="en-US" dirty="0">
                <a:solidFill>
                  <a:srgbClr val="39540E"/>
                </a:solidFill>
                <a:latin typeface="Arial" panose="020B0604020202020204" pitchFamily="34" charset="0"/>
                <a:ea typeface="宋体" panose="02010600030101010101" pitchFamily="2" charset="-122"/>
              </a:rPr>
              <a:t>　</a:t>
            </a:r>
            <a:r>
              <a:rPr lang="zh-CN" altLang="zh-CN" dirty="0">
                <a:solidFill>
                  <a:srgbClr val="39540E"/>
                </a:solidFill>
                <a:latin typeface="Arial" panose="020B0604020202020204" pitchFamily="34" charset="0"/>
                <a:ea typeface="宋体" panose="02010600030101010101" pitchFamily="2" charset="-122"/>
              </a:rPr>
              <a:t>药品类易制毒化学品生产企业、经营企业和使用药品类易制毒化学品的药品生产企业，应当建立药品类易制毒化学品</a:t>
            </a:r>
            <a:r>
              <a:rPr lang="zh-CN" altLang="zh-CN" dirty="0">
                <a:solidFill>
                  <a:srgbClr val="FF0000"/>
                </a:solidFill>
                <a:latin typeface="Arial" panose="020B0604020202020204" pitchFamily="34" charset="0"/>
                <a:ea typeface="宋体" panose="02010600030101010101" pitchFamily="2" charset="-122"/>
              </a:rPr>
              <a:t>专用账册</a:t>
            </a:r>
            <a:r>
              <a:rPr lang="zh-CN" altLang="zh-CN" dirty="0">
                <a:solidFill>
                  <a:srgbClr val="39540E"/>
                </a:solidFill>
                <a:latin typeface="Arial" panose="020B0604020202020204" pitchFamily="34" charset="0"/>
                <a:ea typeface="宋体" panose="02010600030101010101" pitchFamily="2" charset="-122"/>
              </a:rPr>
              <a:t>。</a:t>
            </a:r>
            <a:r>
              <a:rPr lang="zh-CN" altLang="zh-CN" dirty="0">
                <a:solidFill>
                  <a:srgbClr val="FF0000"/>
                </a:solidFill>
                <a:latin typeface="Arial" panose="020B0604020202020204" pitchFamily="34" charset="0"/>
                <a:ea typeface="宋体" panose="02010600030101010101" pitchFamily="2" charset="-122"/>
              </a:rPr>
              <a:t>专用账册保存期限应当自药品类易制毒化学品有效期期满之日起不少于</a:t>
            </a:r>
            <a:r>
              <a:rPr lang="en-US" altLang="zh-CN" dirty="0">
                <a:solidFill>
                  <a:srgbClr val="FF0000"/>
                </a:solidFill>
                <a:latin typeface="Arial" panose="020B0604020202020204" pitchFamily="34" charset="0"/>
                <a:ea typeface="宋体" panose="02010600030101010101" pitchFamily="2" charset="-122"/>
              </a:rPr>
              <a:t>2</a:t>
            </a:r>
            <a:r>
              <a:rPr lang="zh-CN" altLang="zh-CN" dirty="0">
                <a:solidFill>
                  <a:srgbClr val="FF0000"/>
                </a:solidFill>
                <a:latin typeface="Arial" panose="020B0604020202020204" pitchFamily="34" charset="0"/>
                <a:ea typeface="宋体" panose="02010600030101010101" pitchFamily="2" charset="-122"/>
              </a:rPr>
              <a:t>年。 </a:t>
            </a:r>
            <a:endParaRPr lang="en-US" altLang="zh-CN" dirty="0">
              <a:solidFill>
                <a:srgbClr val="FF0000"/>
              </a:solidFill>
              <a:latin typeface="Arial" panose="020B0604020202020204" pitchFamily="34" charset="0"/>
              <a:ea typeface="宋体" panose="02010600030101010101" pitchFamily="2" charset="-122"/>
            </a:endParaRPr>
          </a:p>
          <a:p>
            <a:pPr>
              <a:lnSpc>
                <a:spcPct val="150000"/>
              </a:lnSpc>
            </a:pPr>
            <a:r>
              <a:rPr lang="zh-CN" altLang="en-US" dirty="0">
                <a:solidFill>
                  <a:srgbClr val="39540E"/>
                </a:solidFill>
                <a:latin typeface="Arial" panose="020B0604020202020204" pitchFamily="34" charset="0"/>
                <a:ea typeface="宋体" panose="02010600030101010101" pitchFamily="2" charset="-122"/>
              </a:rPr>
              <a:t> </a:t>
            </a:r>
            <a:r>
              <a:rPr lang="en-US" altLang="zh-CN" dirty="0">
                <a:solidFill>
                  <a:srgbClr val="39540E"/>
                </a:solidFill>
                <a:latin typeface="Arial" panose="020B0604020202020204" pitchFamily="34" charset="0"/>
                <a:ea typeface="宋体" panose="02010600030101010101" pitchFamily="2" charset="-122"/>
              </a:rPr>
              <a:t>… …</a:t>
            </a:r>
            <a:endParaRPr lang="en-US" altLang="zh-CN" dirty="0">
              <a:solidFill>
                <a:srgbClr val="39540E"/>
              </a:solidFill>
              <a:latin typeface="Arial" panose="020B0604020202020204" pitchFamily="34" charset="0"/>
              <a:ea typeface="宋体" panose="02010600030101010101" pitchFamily="2" charset="-122"/>
            </a:endParaRPr>
          </a:p>
          <a:p>
            <a:pPr>
              <a:lnSpc>
                <a:spcPct val="150000"/>
              </a:lnSpc>
            </a:pPr>
            <a:r>
              <a:rPr lang="en-US" altLang="zh-CN" dirty="0">
                <a:solidFill>
                  <a:srgbClr val="39540E"/>
                </a:solidFill>
                <a:latin typeface="Arial" panose="020B0604020202020204" pitchFamily="34" charset="0"/>
                <a:ea typeface="宋体" panose="02010600030101010101" pitchFamily="2" charset="-122"/>
              </a:rPr>
              <a:t>        </a:t>
            </a:r>
            <a:r>
              <a:rPr lang="zh-CN" altLang="zh-CN" dirty="0">
                <a:solidFill>
                  <a:srgbClr val="39540E"/>
                </a:solidFill>
                <a:latin typeface="Arial" panose="020B0604020202020204" pitchFamily="34" charset="0"/>
                <a:ea typeface="宋体" panose="02010600030101010101" pitchFamily="2" charset="-122"/>
              </a:rPr>
              <a:t>药品类易制毒化学品入库应当</a:t>
            </a:r>
            <a:r>
              <a:rPr lang="zh-CN" altLang="zh-CN" dirty="0">
                <a:solidFill>
                  <a:srgbClr val="FF0000"/>
                </a:solidFill>
                <a:latin typeface="Arial" panose="020B0604020202020204" pitchFamily="34" charset="0"/>
                <a:ea typeface="宋体" panose="02010600030101010101" pitchFamily="2" charset="-122"/>
              </a:rPr>
              <a:t>双人验收</a:t>
            </a:r>
            <a:r>
              <a:rPr lang="zh-CN" altLang="zh-CN" dirty="0">
                <a:solidFill>
                  <a:srgbClr val="39540E"/>
                </a:solidFill>
                <a:latin typeface="Arial" panose="020B0604020202020204" pitchFamily="34" charset="0"/>
                <a:ea typeface="宋体" panose="02010600030101010101" pitchFamily="2" charset="-122"/>
              </a:rPr>
              <a:t>，出库应当</a:t>
            </a:r>
            <a:r>
              <a:rPr lang="zh-CN" altLang="zh-CN" dirty="0">
                <a:solidFill>
                  <a:srgbClr val="FF0000"/>
                </a:solidFill>
                <a:latin typeface="Arial" panose="020B0604020202020204" pitchFamily="34" charset="0"/>
                <a:ea typeface="宋体" panose="02010600030101010101" pitchFamily="2" charset="-122"/>
              </a:rPr>
              <a:t>双人复核</a:t>
            </a:r>
            <a:r>
              <a:rPr lang="zh-CN" altLang="zh-CN" dirty="0">
                <a:solidFill>
                  <a:srgbClr val="39540E"/>
                </a:solidFill>
                <a:latin typeface="Arial" panose="020B0604020202020204" pitchFamily="34" charset="0"/>
                <a:ea typeface="宋体" panose="02010600030101010101" pitchFamily="2" charset="-122"/>
              </a:rPr>
              <a:t>，做到账物相符。 </a:t>
            </a:r>
            <a:br>
              <a:rPr lang="en-US" altLang="zh-CN" dirty="0">
                <a:latin typeface="Arial" panose="020B0604020202020204" pitchFamily="34" charset="0"/>
                <a:ea typeface="宋体" panose="02010600030101010101" pitchFamily="2" charset="-122"/>
              </a:rPr>
            </a:br>
            <a:r>
              <a:rPr lang="en-US" altLang="zh-CN" dirty="0">
                <a:latin typeface="Arial" panose="020B0604020202020204" pitchFamily="34" charset="0"/>
                <a:ea typeface="宋体" panose="02010600030101010101" pitchFamily="2" charset="-122"/>
              </a:rPr>
              <a:t> </a:t>
            </a:r>
            <a:br>
              <a:rPr lang="zh-CN" altLang="en-US" dirty="0">
                <a:latin typeface="Arial" panose="020B0604020202020204" pitchFamily="34" charset="0"/>
                <a:ea typeface="宋体" panose="02010600030101010101" pitchFamily="2" charset="-122"/>
              </a:rPr>
            </a:br>
            <a:r>
              <a:rPr lang="zh-CN" altLang="en-US" dirty="0">
                <a:latin typeface="Arial" panose="020B0604020202020204" pitchFamily="34" charset="0"/>
                <a:ea typeface="宋体" panose="02010600030101010101" pitchFamily="2" charset="-122"/>
              </a:rPr>
              <a:t> </a:t>
            </a:r>
            <a:br>
              <a:rPr lang="zh-CN" altLang="en-US" dirty="0">
                <a:latin typeface="Arial" panose="020B0604020202020204" pitchFamily="34" charset="0"/>
                <a:ea typeface="宋体" panose="02010600030101010101" pitchFamily="2" charset="-122"/>
              </a:rPr>
            </a:br>
            <a:endParaRPr lang="zh-CN" altLang="en-US" dirty="0">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矩形 4"/>
          <p:cNvSpPr/>
          <p:nvPr/>
        </p:nvSpPr>
        <p:spPr>
          <a:xfrm>
            <a:off x="884238" y="1095375"/>
            <a:ext cx="3810000" cy="1200150"/>
          </a:xfrm>
          <a:prstGeom prst="rect">
            <a:avLst/>
          </a:prstGeom>
          <a:noFill/>
          <a:ln w="9525">
            <a:noFill/>
          </a:ln>
        </p:spPr>
        <p:txBody>
          <a:bodyPr>
            <a:spAutoFit/>
          </a:bodyPr>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第五章　安全管理</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endParaRPr lang="en-US" altLang="zh-CN" sz="2400" b="1" dirty="0">
              <a:solidFill>
                <a:srgbClr val="39540E"/>
              </a:solidFill>
              <a:latin typeface="Arial" panose="020B0604020202020204" pitchFamily="34" charset="0"/>
              <a:ea typeface="宋体" panose="02010600030101010101" pitchFamily="2" charset="-122"/>
            </a:endParaRPr>
          </a:p>
        </p:txBody>
      </p:sp>
      <p:sp>
        <p:nvSpPr>
          <p:cNvPr id="37891" name="TextBox 2"/>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sp>
        <p:nvSpPr>
          <p:cNvPr id="37892" name="矩形 3"/>
          <p:cNvSpPr/>
          <p:nvPr/>
        </p:nvSpPr>
        <p:spPr>
          <a:xfrm>
            <a:off x="901700" y="1844675"/>
            <a:ext cx="7251700" cy="3324225"/>
          </a:xfrm>
          <a:prstGeom prst="rect">
            <a:avLst/>
          </a:prstGeom>
          <a:noFill/>
          <a:ln w="9525">
            <a:noFill/>
          </a:ln>
        </p:spPr>
        <p:txBody>
          <a:bodyPr>
            <a:spAutoFit/>
          </a:bodyPr>
          <a:p>
            <a:pPr>
              <a:lnSpc>
                <a:spcPct val="150000"/>
              </a:lnSpc>
            </a:pPr>
            <a:r>
              <a:rPr lang="zh-CN" altLang="en-US" dirty="0">
                <a:solidFill>
                  <a:srgbClr val="39540E"/>
                </a:solidFill>
                <a:latin typeface="Arial" panose="020B0604020202020204" pitchFamily="34" charset="0"/>
                <a:ea typeface="宋体" panose="02010600030101010101" pitchFamily="2" charset="-122"/>
              </a:rPr>
              <a:t>　</a:t>
            </a:r>
            <a:r>
              <a:rPr lang="zh-CN" altLang="en-US" b="1" dirty="0">
                <a:solidFill>
                  <a:srgbClr val="39540E"/>
                </a:solidFill>
                <a:latin typeface="Arial" panose="020B0604020202020204" pitchFamily="34" charset="0"/>
                <a:ea typeface="宋体" panose="02010600030101010101" pitchFamily="2" charset="-122"/>
              </a:rPr>
              <a:t>第三十三条</a:t>
            </a:r>
            <a:r>
              <a:rPr lang="zh-CN" altLang="en-US" dirty="0">
                <a:solidFill>
                  <a:srgbClr val="39540E"/>
                </a:solidFill>
                <a:latin typeface="Arial" panose="020B0604020202020204" pitchFamily="34" charset="0"/>
                <a:ea typeface="宋体" panose="02010600030101010101" pitchFamily="2" charset="-122"/>
              </a:rPr>
              <a:t>　</a:t>
            </a:r>
            <a:r>
              <a:rPr lang="zh-CN" altLang="zh-CN" dirty="0">
                <a:solidFill>
                  <a:srgbClr val="39540E"/>
                </a:solidFill>
                <a:latin typeface="Arial" panose="020B0604020202020204" pitchFamily="34" charset="0"/>
                <a:ea typeface="宋体" panose="02010600030101010101" pitchFamily="2" charset="-122"/>
              </a:rPr>
              <a:t>发生药品类易制毒化学品被盗、被抢、丢失或者其他流入非法渠道情形的，案发单位应当立即报告</a:t>
            </a:r>
            <a:r>
              <a:rPr lang="zh-CN" altLang="zh-CN" dirty="0">
                <a:solidFill>
                  <a:srgbClr val="FF0000"/>
                </a:solidFill>
                <a:latin typeface="Arial" panose="020B0604020202020204" pitchFamily="34" charset="0"/>
                <a:ea typeface="宋体" panose="02010600030101010101" pitchFamily="2" charset="-122"/>
              </a:rPr>
              <a:t>当地公安机关和县级以上地方食品药品监督管理部门</a:t>
            </a:r>
            <a:r>
              <a:rPr lang="zh-CN" altLang="zh-CN" dirty="0">
                <a:solidFill>
                  <a:srgbClr val="39540E"/>
                </a:solidFill>
                <a:latin typeface="Arial" panose="020B0604020202020204" pitchFamily="34" charset="0"/>
                <a:ea typeface="宋体" panose="02010600030101010101" pitchFamily="2" charset="-122"/>
              </a:rPr>
              <a:t>。接到报案的食品药品监督管理部门应当逐级上报，并配合公安机关查处。</a:t>
            </a:r>
            <a:br>
              <a:rPr lang="en-US" altLang="zh-CN" dirty="0">
                <a:latin typeface="Arial" panose="020B0604020202020204" pitchFamily="34" charset="0"/>
                <a:ea typeface="宋体" panose="02010600030101010101" pitchFamily="2" charset="-122"/>
              </a:rPr>
            </a:br>
            <a:r>
              <a:rPr lang="en-US" altLang="zh-CN" dirty="0">
                <a:latin typeface="Arial" panose="020B0604020202020204" pitchFamily="34" charset="0"/>
                <a:ea typeface="宋体" panose="02010600030101010101" pitchFamily="2" charset="-122"/>
              </a:rPr>
              <a:t> </a:t>
            </a:r>
            <a:br>
              <a:rPr lang="zh-CN" altLang="en-US" dirty="0">
                <a:latin typeface="Arial" panose="020B0604020202020204" pitchFamily="34" charset="0"/>
                <a:ea typeface="宋体" panose="02010600030101010101" pitchFamily="2" charset="-122"/>
              </a:rPr>
            </a:br>
            <a:r>
              <a:rPr lang="zh-CN" altLang="en-US" dirty="0">
                <a:latin typeface="Arial" panose="020B0604020202020204" pitchFamily="34" charset="0"/>
                <a:ea typeface="宋体" panose="02010600030101010101" pitchFamily="2" charset="-122"/>
              </a:rPr>
              <a:t> </a:t>
            </a:r>
            <a:br>
              <a:rPr lang="zh-CN" altLang="en-US" dirty="0">
                <a:latin typeface="Arial" panose="020B0604020202020204" pitchFamily="34" charset="0"/>
                <a:ea typeface="宋体" panose="02010600030101010101" pitchFamily="2" charset="-122"/>
              </a:rPr>
            </a:br>
            <a:endParaRPr lang="zh-CN" altLang="en-US" dirty="0">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Box 1"/>
          <p:cNvSpPr txBox="1"/>
          <p:nvPr/>
        </p:nvSpPr>
        <p:spPr>
          <a:xfrm>
            <a:off x="0" y="274638"/>
            <a:ext cx="9144000" cy="668337"/>
          </a:xfrm>
          <a:prstGeom prst="rect">
            <a:avLst/>
          </a:prstGeom>
          <a:noFill/>
          <a:ln w="9525">
            <a:noFill/>
          </a:ln>
        </p:spPr>
        <p:txBody>
          <a:bodyPr>
            <a:spAutoFit/>
          </a:bodyPr>
          <a:p>
            <a:pPr algn="ctr"/>
            <a:r>
              <a:rPr lang="zh-CN" altLang="en-US" sz="3600" b="1" dirty="0">
                <a:solidFill>
                  <a:srgbClr val="002060"/>
                </a:solidFill>
                <a:latin typeface="微软雅黑 Light" charset="-122"/>
                <a:ea typeface="微软雅黑 Light" charset="-122"/>
              </a:rPr>
              <a:t>主 要 内 容</a:t>
            </a:r>
            <a:endParaRPr lang="zh-CN" altLang="en-US" sz="3600" b="1" dirty="0">
              <a:solidFill>
                <a:srgbClr val="002060"/>
              </a:solidFill>
              <a:latin typeface="微软雅黑 Light" charset="-122"/>
              <a:ea typeface="微软雅黑 Light" charset="-122"/>
            </a:endParaRPr>
          </a:p>
        </p:txBody>
      </p:sp>
      <p:sp>
        <p:nvSpPr>
          <p:cNvPr id="11267" name="TextBox 2"/>
          <p:cNvSpPr txBox="1"/>
          <p:nvPr/>
        </p:nvSpPr>
        <p:spPr>
          <a:xfrm>
            <a:off x="854075" y="1355725"/>
            <a:ext cx="7848600" cy="3992563"/>
          </a:xfrm>
          <a:prstGeom prst="rect">
            <a:avLst/>
          </a:prstGeom>
          <a:noFill/>
          <a:ln w="9525">
            <a:noFill/>
          </a:ln>
        </p:spPr>
        <p:txBody>
          <a:bodyPr>
            <a:spAutoFit/>
          </a:bodyPr>
          <a:p>
            <a:pPr>
              <a:lnSpc>
                <a:spcPct val="200000"/>
              </a:lnSpc>
            </a:pPr>
            <a:r>
              <a:rPr lang="zh-CN" altLang="en-US" sz="3200" b="1" dirty="0">
                <a:solidFill>
                  <a:srgbClr val="002060"/>
                </a:solidFill>
                <a:latin typeface="微软雅黑 Light" charset="-122"/>
                <a:ea typeface="微软雅黑 Light" charset="-122"/>
              </a:rPr>
              <a:t>一、易制毒化学品简介</a:t>
            </a:r>
            <a:endParaRPr lang="en-US" altLang="zh-CN" sz="3200" b="1" dirty="0">
              <a:solidFill>
                <a:srgbClr val="002060"/>
              </a:solidFill>
              <a:latin typeface="微软雅黑 Light" charset="-122"/>
              <a:ea typeface="微软雅黑 Light" charset="-122"/>
            </a:endParaRPr>
          </a:p>
          <a:p>
            <a:pPr>
              <a:lnSpc>
                <a:spcPct val="200000"/>
              </a:lnSpc>
            </a:pPr>
            <a:r>
              <a:rPr lang="zh-CN" altLang="en-US" sz="3200" b="1" dirty="0">
                <a:solidFill>
                  <a:srgbClr val="002060"/>
                </a:solidFill>
                <a:latin typeface="微软雅黑 Light" charset="-122"/>
                <a:ea typeface="微软雅黑 Light" charset="-122"/>
              </a:rPr>
              <a:t>二、易制毒化学品的分类和品种目录</a:t>
            </a:r>
            <a:endParaRPr lang="en-US" altLang="zh-CN" sz="3200" b="1" dirty="0">
              <a:solidFill>
                <a:srgbClr val="002060"/>
              </a:solidFill>
              <a:latin typeface="微软雅黑 Light" charset="-122"/>
              <a:ea typeface="微软雅黑 Light" charset="-122"/>
            </a:endParaRPr>
          </a:p>
          <a:p>
            <a:pPr>
              <a:lnSpc>
                <a:spcPct val="200000"/>
              </a:lnSpc>
            </a:pPr>
            <a:r>
              <a:rPr lang="zh-CN" altLang="en-US" sz="3200" b="1" dirty="0">
                <a:solidFill>
                  <a:srgbClr val="002060"/>
                </a:solidFill>
                <a:latin typeface="微软雅黑 Light" charset="-122"/>
                <a:ea typeface="微软雅黑 Light" charset="-122"/>
              </a:rPr>
              <a:t>三、我国易制毒化学品管理</a:t>
            </a:r>
            <a:endParaRPr lang="en-US" altLang="zh-CN" sz="3200" b="1" dirty="0">
              <a:solidFill>
                <a:srgbClr val="002060"/>
              </a:solidFill>
              <a:latin typeface="微软雅黑 Light" charset="-122"/>
              <a:ea typeface="微软雅黑 Light" charset="-122"/>
            </a:endParaRPr>
          </a:p>
          <a:p>
            <a:pPr>
              <a:lnSpc>
                <a:spcPct val="200000"/>
              </a:lnSpc>
            </a:pPr>
            <a:r>
              <a:rPr lang="zh-CN" altLang="en-US" sz="3200" b="1" dirty="0">
                <a:solidFill>
                  <a:srgbClr val="002060"/>
                </a:solidFill>
                <a:latin typeface="微软雅黑 Light" charset="-122"/>
                <a:ea typeface="微软雅黑 Light" charset="-122"/>
              </a:rPr>
              <a:t>四、法律责任</a:t>
            </a:r>
            <a:endParaRPr lang="en-US" altLang="zh-CN" sz="3200" b="1" dirty="0">
              <a:solidFill>
                <a:srgbClr val="002060"/>
              </a:solidFill>
              <a:latin typeface="微软雅黑 Light" charset="-122"/>
              <a:ea typeface="微软雅黑 Light" charset="-122"/>
            </a:endParaRPr>
          </a:p>
        </p:txBody>
      </p:sp>
    </p:spTree>
    <p:custDataLst>
      <p:tags r:id="rId1"/>
    </p:custDataLst>
  </p:cSld>
  <p:clrMapOvr>
    <a:masterClrMapping/>
  </p:clrMapOvr>
  <p:transition>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TextBox 1"/>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sp>
        <p:nvSpPr>
          <p:cNvPr id="3" name="矩形 3"/>
          <p:cNvSpPr>
            <a:spLocks noChangeArrowheads="1"/>
          </p:cNvSpPr>
          <p:nvPr/>
        </p:nvSpPr>
        <p:spPr bwMode="auto">
          <a:xfrm>
            <a:off x="828675" y="1247775"/>
            <a:ext cx="4516438" cy="461963"/>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（二）易制毒化学品的管理机构</a:t>
            </a:r>
            <a:endPar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矩形 3"/>
          <p:cNvSpPr/>
          <p:nvPr/>
        </p:nvSpPr>
        <p:spPr>
          <a:xfrm>
            <a:off x="974725" y="1766888"/>
            <a:ext cx="7208838" cy="23082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2</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、相关法律法规</a:t>
            </a:r>
            <a:endParaRPr kumimoji="0" lang="en-US" altLang="zh-CN"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易制毒化学品管理条例</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已经</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2005</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年</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8</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月</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17</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日国务院第</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102</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次常务会议通过，现予公布，自</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2005</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年</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11</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月</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1</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日起施行。 </a:t>
            </a:r>
            <a:endPar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extBox 1"/>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二、我国易制毒化学品管理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sp>
        <p:nvSpPr>
          <p:cNvPr id="3" name="矩形 3"/>
          <p:cNvSpPr>
            <a:spLocks noChangeArrowheads="1"/>
          </p:cNvSpPr>
          <p:nvPr/>
        </p:nvSpPr>
        <p:spPr bwMode="auto">
          <a:xfrm>
            <a:off x="828675" y="1247775"/>
            <a:ext cx="4516438" cy="461963"/>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（二）易制毒化学品的管理机构</a:t>
            </a:r>
            <a:endPar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矩形 3"/>
          <p:cNvSpPr/>
          <p:nvPr/>
        </p:nvSpPr>
        <p:spPr>
          <a:xfrm>
            <a:off x="974725" y="1766888"/>
            <a:ext cx="7208838" cy="120015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2</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、相关法律法规</a:t>
            </a:r>
            <a:endParaRPr kumimoji="0" lang="en-US" altLang="zh-CN"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易制毒化学品管理条例</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a:t>
            </a:r>
            <a:endPar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39941" name="矩形 4"/>
          <p:cNvSpPr/>
          <p:nvPr/>
        </p:nvSpPr>
        <p:spPr>
          <a:xfrm>
            <a:off x="731838" y="3000375"/>
            <a:ext cx="3810000" cy="3416300"/>
          </a:xfrm>
          <a:prstGeom prst="rect">
            <a:avLst/>
          </a:prstGeom>
          <a:noFill/>
          <a:ln w="9525">
            <a:noFill/>
          </a:ln>
        </p:spPr>
        <p:txBody>
          <a:bodyPr>
            <a:spAutoFit/>
          </a:bodyPr>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第一章　总　则</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第二章　生产、经营管理</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第三章　购买管理</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第四章　运输管理</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第五章　进口、出口管理</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endParaRPr lang="en-US" altLang="zh-CN" sz="2400" b="1" dirty="0">
              <a:solidFill>
                <a:srgbClr val="39540E"/>
              </a:solidFill>
              <a:latin typeface="Arial" panose="020B0604020202020204" pitchFamily="34" charset="0"/>
              <a:ea typeface="宋体" panose="02010600030101010101" pitchFamily="2" charset="-122"/>
            </a:endParaRPr>
          </a:p>
        </p:txBody>
      </p:sp>
      <p:sp>
        <p:nvSpPr>
          <p:cNvPr id="39942" name="矩形 5"/>
          <p:cNvSpPr/>
          <p:nvPr/>
        </p:nvSpPr>
        <p:spPr>
          <a:xfrm>
            <a:off x="4708525" y="2970213"/>
            <a:ext cx="3810000" cy="3416300"/>
          </a:xfrm>
          <a:prstGeom prst="rect">
            <a:avLst/>
          </a:prstGeom>
          <a:noFill/>
          <a:ln w="9525">
            <a:noFill/>
          </a:ln>
        </p:spPr>
        <p:txBody>
          <a:bodyPr>
            <a:spAutoFit/>
          </a:bodyPr>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第六章　监督检查</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第七章　法律责任</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第八章　附　则</a:t>
            </a:r>
            <a:endParaRPr lang="en-US" altLang="zh-CN" sz="2400" b="1" dirty="0">
              <a:solidFill>
                <a:srgbClr val="39540E"/>
              </a:solidFill>
              <a:latin typeface="Arial" panose="020B0604020202020204" pitchFamily="34" charset="0"/>
              <a:ea typeface="宋体" panose="02010600030101010101" pitchFamily="2" charset="-122"/>
            </a:endParaRPr>
          </a:p>
          <a:p>
            <a:pPr latinLnBrk="1">
              <a:lnSpc>
                <a:spcPct val="150000"/>
              </a:lnSpc>
            </a:pPr>
            <a:r>
              <a:rPr lang="zh-CN" altLang="en-US" sz="2400" b="1" dirty="0">
                <a:solidFill>
                  <a:srgbClr val="39540E"/>
                </a:solidFill>
                <a:latin typeface="Arial" panose="020B0604020202020204" pitchFamily="34" charset="0"/>
                <a:ea typeface="宋体" panose="02010600030101010101" pitchFamily="2" charset="-122"/>
              </a:rPr>
              <a:t>附表：易制毒化学品的分类和品种目录</a:t>
            </a:r>
            <a:endParaRPr lang="zh-CN" altLang="en-US" sz="2400" b="1" dirty="0">
              <a:solidFill>
                <a:srgbClr val="39540E"/>
              </a:solidFill>
              <a:latin typeface="Arial" panose="020B0604020202020204" pitchFamily="34" charset="0"/>
              <a:ea typeface="宋体" panose="02010600030101010101" pitchFamily="2" charset="-122"/>
            </a:endParaRPr>
          </a:p>
          <a:p>
            <a:pPr>
              <a:lnSpc>
                <a:spcPct val="150000"/>
              </a:lnSpc>
            </a:pPr>
            <a:endParaRPr lang="en-US" altLang="zh-CN" sz="2400" b="1" dirty="0">
              <a:solidFill>
                <a:srgbClr val="39540E"/>
              </a:solidFill>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矩形 4"/>
          <p:cNvSpPr/>
          <p:nvPr/>
        </p:nvSpPr>
        <p:spPr>
          <a:xfrm>
            <a:off x="884238" y="1095375"/>
            <a:ext cx="3810000" cy="1200150"/>
          </a:xfrm>
          <a:prstGeom prst="rect">
            <a:avLst/>
          </a:prstGeom>
          <a:noFill/>
          <a:ln w="9525">
            <a:noFill/>
          </a:ln>
        </p:spPr>
        <p:txBody>
          <a:bodyPr>
            <a:spAutoFit/>
          </a:bodyPr>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第三章　购买管理</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endParaRPr lang="en-US" altLang="zh-CN" sz="2400" b="1" dirty="0">
              <a:solidFill>
                <a:srgbClr val="39540E"/>
              </a:solidFill>
              <a:latin typeface="Arial" panose="020B0604020202020204" pitchFamily="34" charset="0"/>
              <a:ea typeface="宋体" panose="02010600030101010101" pitchFamily="2" charset="-122"/>
            </a:endParaRPr>
          </a:p>
        </p:txBody>
      </p:sp>
      <p:sp>
        <p:nvSpPr>
          <p:cNvPr id="40963" name="TextBox 2"/>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sp>
        <p:nvSpPr>
          <p:cNvPr id="40964" name="矩形 3"/>
          <p:cNvSpPr/>
          <p:nvPr/>
        </p:nvSpPr>
        <p:spPr>
          <a:xfrm>
            <a:off x="901700" y="1844675"/>
            <a:ext cx="7251700" cy="3786188"/>
          </a:xfrm>
          <a:prstGeom prst="rect">
            <a:avLst/>
          </a:prstGeom>
          <a:noFill/>
          <a:ln w="9525">
            <a:noFill/>
          </a:ln>
        </p:spPr>
        <p:txBody>
          <a:bodyPr>
            <a:spAutoFit/>
          </a:bodyPr>
          <a:p>
            <a:pPr>
              <a:lnSpc>
                <a:spcPct val="150000"/>
              </a:lnSpc>
            </a:pPr>
            <a:r>
              <a:rPr lang="zh-CN" altLang="en-US" dirty="0">
                <a:solidFill>
                  <a:srgbClr val="39540E"/>
                </a:solidFill>
                <a:latin typeface="Arial" panose="020B0604020202020204" pitchFamily="34" charset="0"/>
                <a:ea typeface="宋体" panose="02010600030101010101" pitchFamily="2" charset="-122"/>
              </a:rPr>
              <a:t>　</a:t>
            </a:r>
            <a:r>
              <a:rPr lang="zh-CN" altLang="en-US" b="1" dirty="0">
                <a:solidFill>
                  <a:srgbClr val="39540E"/>
                </a:solidFill>
                <a:latin typeface="Arial" panose="020B0604020202020204" pitchFamily="34" charset="0"/>
                <a:ea typeface="宋体" panose="02010600030101010101" pitchFamily="2" charset="-122"/>
              </a:rPr>
              <a:t>第十六条</a:t>
            </a:r>
            <a:r>
              <a:rPr lang="zh-CN" altLang="en-US" dirty="0">
                <a:solidFill>
                  <a:srgbClr val="39540E"/>
                </a:solidFill>
                <a:latin typeface="Arial" panose="020B0604020202020204" pitchFamily="34" charset="0"/>
                <a:ea typeface="宋体" panose="02010600030101010101" pitchFamily="2" charset="-122"/>
              </a:rPr>
              <a:t>　</a:t>
            </a:r>
            <a:r>
              <a:rPr lang="en-US" altLang="zh-CN" dirty="0">
                <a:solidFill>
                  <a:srgbClr val="39540E"/>
                </a:solidFill>
                <a:latin typeface="Arial" panose="020B0604020202020204" pitchFamily="34" charset="0"/>
                <a:ea typeface="宋体" panose="02010600030101010101" pitchFamily="2" charset="-122"/>
              </a:rPr>
              <a:t> … …</a:t>
            </a:r>
            <a:endParaRPr lang="en-US" altLang="zh-CN" dirty="0">
              <a:solidFill>
                <a:srgbClr val="39540E"/>
              </a:solidFill>
              <a:latin typeface="Arial" panose="020B0604020202020204" pitchFamily="34" charset="0"/>
              <a:ea typeface="宋体" panose="02010600030101010101" pitchFamily="2" charset="-122"/>
            </a:endParaRPr>
          </a:p>
          <a:p>
            <a:pPr>
              <a:lnSpc>
                <a:spcPct val="150000"/>
              </a:lnSpc>
            </a:pPr>
            <a:r>
              <a:rPr lang="en-US" altLang="zh-CN" dirty="0">
                <a:solidFill>
                  <a:srgbClr val="39540E"/>
                </a:solidFill>
                <a:latin typeface="Arial" panose="020B0604020202020204" pitchFamily="34" charset="0"/>
                <a:ea typeface="宋体" panose="02010600030101010101" pitchFamily="2" charset="-122"/>
              </a:rPr>
              <a:t>    </a:t>
            </a:r>
            <a:r>
              <a:rPr lang="zh-CN" altLang="zh-CN" dirty="0">
                <a:solidFill>
                  <a:srgbClr val="39540E"/>
                </a:solidFill>
                <a:latin typeface="Arial" panose="020B0604020202020204" pitchFamily="34" charset="0"/>
                <a:ea typeface="宋体" panose="02010600030101010101" pitchFamily="2" charset="-122"/>
              </a:rPr>
              <a:t>个人不得购买第一类、第二类易制毒化学品。</a:t>
            </a:r>
            <a:endParaRPr lang="en-US" altLang="zh-CN" dirty="0">
              <a:solidFill>
                <a:srgbClr val="39540E"/>
              </a:solidFill>
              <a:latin typeface="Arial" panose="020B0604020202020204" pitchFamily="34" charset="0"/>
              <a:ea typeface="宋体" panose="02010600030101010101" pitchFamily="2" charset="-122"/>
            </a:endParaRPr>
          </a:p>
          <a:p>
            <a:pPr>
              <a:lnSpc>
                <a:spcPct val="150000"/>
              </a:lnSpc>
            </a:pPr>
            <a:r>
              <a:rPr lang="zh-CN" altLang="en-US" b="1" dirty="0">
                <a:solidFill>
                  <a:srgbClr val="39540E"/>
                </a:solidFill>
                <a:latin typeface="Arial" panose="020B0604020202020204" pitchFamily="34" charset="0"/>
                <a:ea typeface="宋体" panose="02010600030101010101" pitchFamily="2" charset="-122"/>
              </a:rPr>
              <a:t>    第十七条</a:t>
            </a:r>
            <a:r>
              <a:rPr lang="zh-CN" altLang="en-US" dirty="0">
                <a:solidFill>
                  <a:srgbClr val="39540E"/>
                </a:solidFill>
                <a:latin typeface="Arial" panose="020B0604020202020204" pitchFamily="34" charset="0"/>
                <a:ea typeface="宋体" panose="02010600030101010101" pitchFamily="2" charset="-122"/>
              </a:rPr>
              <a:t>　</a:t>
            </a:r>
            <a:r>
              <a:rPr lang="zh-CN" altLang="zh-CN" dirty="0">
                <a:solidFill>
                  <a:srgbClr val="39540E"/>
                </a:solidFill>
                <a:latin typeface="Arial" panose="020B0604020202020204" pitchFamily="34" charset="0"/>
                <a:ea typeface="宋体" panose="02010600030101010101" pitchFamily="2" charset="-122"/>
              </a:rPr>
              <a:t>购买第二类、第三类易制毒化学品的，应当在购买前将所需购买的品种、数量，向所在地的县级人民政府公安机关备案。个人自用购买少量高锰酸钾的，无须备案。</a:t>
            </a:r>
            <a:endParaRPr lang="en-US" altLang="zh-CN" dirty="0">
              <a:solidFill>
                <a:srgbClr val="39540E"/>
              </a:solidFill>
              <a:latin typeface="Arial" panose="020B0604020202020204" pitchFamily="34" charset="0"/>
              <a:ea typeface="宋体" panose="02010600030101010101" pitchFamily="2" charset="-122"/>
            </a:endParaRPr>
          </a:p>
          <a:p>
            <a:pPr>
              <a:lnSpc>
                <a:spcPct val="150000"/>
              </a:lnSpc>
            </a:pPr>
            <a:r>
              <a:rPr lang="en-US" altLang="zh-CN" dirty="0">
                <a:latin typeface="Arial" panose="020B0604020202020204" pitchFamily="34" charset="0"/>
                <a:ea typeface="宋体" panose="02010600030101010101" pitchFamily="2" charset="-122"/>
              </a:rPr>
              <a:t>     </a:t>
            </a:r>
            <a:r>
              <a:rPr lang="zh-CN" altLang="zh-CN" b="1" dirty="0">
                <a:solidFill>
                  <a:srgbClr val="39540E"/>
                </a:solidFill>
                <a:latin typeface="Arial" panose="020B0604020202020204" pitchFamily="34" charset="0"/>
                <a:ea typeface="宋体" panose="02010600030101010101" pitchFamily="2" charset="-122"/>
              </a:rPr>
              <a:t>第十九条</a:t>
            </a:r>
            <a:r>
              <a:rPr lang="en-US" altLang="zh-CN" dirty="0">
                <a:latin typeface="Arial" panose="020B0604020202020204" pitchFamily="34" charset="0"/>
                <a:ea typeface="宋体" panose="02010600030101010101" pitchFamily="2" charset="-122"/>
              </a:rPr>
              <a:t>  </a:t>
            </a:r>
            <a:r>
              <a:rPr lang="en-US" altLang="zh-CN" dirty="0">
                <a:solidFill>
                  <a:srgbClr val="39540E"/>
                </a:solidFill>
                <a:latin typeface="Arial" panose="020B0604020202020204" pitchFamily="34" charset="0"/>
                <a:ea typeface="宋体" panose="02010600030101010101" pitchFamily="2" charset="-122"/>
              </a:rPr>
              <a:t> … …  </a:t>
            </a:r>
            <a:endParaRPr lang="en-US" altLang="zh-CN" dirty="0">
              <a:solidFill>
                <a:srgbClr val="39540E"/>
              </a:solidFill>
              <a:latin typeface="Arial" panose="020B0604020202020204" pitchFamily="34" charset="0"/>
              <a:ea typeface="宋体" panose="02010600030101010101" pitchFamily="2" charset="-122"/>
            </a:endParaRPr>
          </a:p>
          <a:p>
            <a:pPr>
              <a:lnSpc>
                <a:spcPct val="150000"/>
              </a:lnSpc>
            </a:pPr>
            <a:r>
              <a:rPr lang="en-US" altLang="zh-CN" dirty="0">
                <a:solidFill>
                  <a:srgbClr val="39540E"/>
                </a:solidFill>
                <a:latin typeface="Arial" panose="020B0604020202020204" pitchFamily="34" charset="0"/>
                <a:ea typeface="宋体" panose="02010600030101010101" pitchFamily="2" charset="-122"/>
              </a:rPr>
              <a:t>     </a:t>
            </a:r>
            <a:r>
              <a:rPr lang="zh-CN" altLang="zh-CN" dirty="0">
                <a:solidFill>
                  <a:srgbClr val="39540E"/>
                </a:solidFill>
                <a:latin typeface="Arial" panose="020B0604020202020204" pitchFamily="34" charset="0"/>
                <a:ea typeface="宋体" panose="02010600030101010101" pitchFamily="2" charset="-122"/>
              </a:rPr>
              <a:t>第一类易制毒化学品的使用单位，应当建立使用台账，并保存</a:t>
            </a:r>
            <a:r>
              <a:rPr lang="en-US" altLang="zh-CN" dirty="0">
                <a:solidFill>
                  <a:srgbClr val="FF0000"/>
                </a:solidFill>
                <a:latin typeface="Arial" panose="020B0604020202020204" pitchFamily="34" charset="0"/>
                <a:ea typeface="宋体" panose="02010600030101010101" pitchFamily="2" charset="-122"/>
              </a:rPr>
              <a:t>2</a:t>
            </a:r>
            <a:r>
              <a:rPr lang="zh-CN" altLang="zh-CN" dirty="0">
                <a:solidFill>
                  <a:srgbClr val="FF0000"/>
                </a:solidFill>
                <a:latin typeface="Arial" panose="020B0604020202020204" pitchFamily="34" charset="0"/>
                <a:ea typeface="宋体" panose="02010600030101010101" pitchFamily="2" charset="-122"/>
              </a:rPr>
              <a:t>年</a:t>
            </a:r>
            <a:r>
              <a:rPr lang="zh-CN" altLang="zh-CN" dirty="0">
                <a:solidFill>
                  <a:srgbClr val="39540E"/>
                </a:solidFill>
                <a:latin typeface="Arial" panose="020B0604020202020204" pitchFamily="34" charset="0"/>
                <a:ea typeface="宋体" panose="02010600030101010101" pitchFamily="2" charset="-122"/>
              </a:rPr>
              <a:t>备查。 </a:t>
            </a:r>
            <a:endParaRPr lang="en-US" altLang="zh-CN" dirty="0">
              <a:solidFill>
                <a:srgbClr val="39540E"/>
              </a:solidFill>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矩形 4"/>
          <p:cNvSpPr/>
          <p:nvPr/>
        </p:nvSpPr>
        <p:spPr>
          <a:xfrm>
            <a:off x="884238" y="1095375"/>
            <a:ext cx="3810000" cy="1200150"/>
          </a:xfrm>
          <a:prstGeom prst="rect">
            <a:avLst/>
          </a:prstGeom>
          <a:noFill/>
          <a:ln w="9525">
            <a:noFill/>
          </a:ln>
        </p:spPr>
        <p:txBody>
          <a:bodyPr>
            <a:spAutoFit/>
          </a:bodyPr>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第四章　运输管理</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endParaRPr lang="en-US" altLang="zh-CN" sz="2400" b="1" dirty="0">
              <a:solidFill>
                <a:srgbClr val="39540E"/>
              </a:solidFill>
              <a:latin typeface="Arial" panose="020B0604020202020204" pitchFamily="34" charset="0"/>
              <a:ea typeface="宋体" panose="02010600030101010101" pitchFamily="2" charset="-122"/>
            </a:endParaRPr>
          </a:p>
        </p:txBody>
      </p:sp>
      <p:sp>
        <p:nvSpPr>
          <p:cNvPr id="41987" name="TextBox 2"/>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sp>
        <p:nvSpPr>
          <p:cNvPr id="41988" name="矩形 3"/>
          <p:cNvSpPr/>
          <p:nvPr/>
        </p:nvSpPr>
        <p:spPr>
          <a:xfrm>
            <a:off x="901700" y="1844675"/>
            <a:ext cx="7251700" cy="4554538"/>
          </a:xfrm>
          <a:prstGeom prst="rect">
            <a:avLst/>
          </a:prstGeom>
          <a:noFill/>
          <a:ln w="9525">
            <a:noFill/>
          </a:ln>
        </p:spPr>
        <p:txBody>
          <a:bodyPr>
            <a:spAutoFit/>
          </a:bodyPr>
          <a:p>
            <a:pPr>
              <a:lnSpc>
                <a:spcPct val="150000"/>
              </a:lnSpc>
            </a:pPr>
            <a:r>
              <a:rPr lang="zh-CN" altLang="en-US" dirty="0">
                <a:solidFill>
                  <a:srgbClr val="39540E"/>
                </a:solidFill>
                <a:latin typeface="Arial" panose="020B0604020202020204" pitchFamily="34" charset="0"/>
                <a:ea typeface="宋体" panose="02010600030101010101" pitchFamily="2" charset="-122"/>
              </a:rPr>
              <a:t>　</a:t>
            </a:r>
            <a:r>
              <a:rPr lang="zh-CN" altLang="en-US" b="1" dirty="0">
                <a:solidFill>
                  <a:srgbClr val="39540E"/>
                </a:solidFill>
                <a:latin typeface="Arial" panose="020B0604020202020204" pitchFamily="34" charset="0"/>
                <a:ea typeface="宋体" panose="02010600030101010101" pitchFamily="2" charset="-122"/>
              </a:rPr>
              <a:t>第二十条</a:t>
            </a:r>
            <a:r>
              <a:rPr lang="zh-CN" altLang="en-US" dirty="0">
                <a:solidFill>
                  <a:srgbClr val="39540E"/>
                </a:solidFill>
                <a:latin typeface="Arial" panose="020B0604020202020204" pitchFamily="34" charset="0"/>
                <a:ea typeface="宋体" panose="02010600030101010101" pitchFamily="2" charset="-122"/>
              </a:rPr>
              <a:t>　</a:t>
            </a:r>
            <a:r>
              <a:rPr lang="en-US" altLang="zh-CN" dirty="0">
                <a:solidFill>
                  <a:srgbClr val="39540E"/>
                </a:solidFill>
                <a:latin typeface="Arial" panose="020B0604020202020204" pitchFamily="34" charset="0"/>
                <a:ea typeface="宋体" panose="02010600030101010101" pitchFamily="2" charset="-122"/>
              </a:rPr>
              <a:t> … …</a:t>
            </a:r>
            <a:endParaRPr lang="en-US" altLang="zh-CN" dirty="0">
              <a:solidFill>
                <a:srgbClr val="39540E"/>
              </a:solidFill>
              <a:latin typeface="Arial" panose="020B0604020202020204" pitchFamily="34" charset="0"/>
              <a:ea typeface="宋体" panose="02010600030101010101" pitchFamily="2" charset="-122"/>
            </a:endParaRPr>
          </a:p>
          <a:p>
            <a:pPr>
              <a:lnSpc>
                <a:spcPct val="150000"/>
              </a:lnSpc>
            </a:pPr>
            <a:r>
              <a:rPr lang="zh-CN" altLang="zh-CN" dirty="0">
                <a:solidFill>
                  <a:srgbClr val="39540E"/>
                </a:solidFill>
                <a:latin typeface="Arial" panose="020B0604020202020204" pitchFamily="34" charset="0"/>
                <a:ea typeface="宋体" panose="02010600030101010101" pitchFamily="2" charset="-122"/>
              </a:rPr>
              <a:t>运输第三类易制毒化学品的，应当在运输前向运出地的县级人民政府公安机关备案。公安机关应当于收到备案材料的</a:t>
            </a:r>
            <a:r>
              <a:rPr lang="zh-CN" altLang="zh-CN" dirty="0">
                <a:solidFill>
                  <a:srgbClr val="FF0000"/>
                </a:solidFill>
                <a:latin typeface="Arial" panose="020B0604020202020204" pitchFamily="34" charset="0"/>
                <a:ea typeface="宋体" panose="02010600030101010101" pitchFamily="2" charset="-122"/>
              </a:rPr>
              <a:t>当日</a:t>
            </a:r>
            <a:r>
              <a:rPr lang="zh-CN" altLang="zh-CN" dirty="0">
                <a:solidFill>
                  <a:srgbClr val="39540E"/>
                </a:solidFill>
                <a:latin typeface="Arial" panose="020B0604020202020204" pitchFamily="34" charset="0"/>
                <a:ea typeface="宋体" panose="02010600030101010101" pitchFamily="2" charset="-122"/>
              </a:rPr>
              <a:t>发给备案证明。</a:t>
            </a:r>
            <a:endParaRPr lang="en-US" altLang="zh-CN" dirty="0">
              <a:solidFill>
                <a:srgbClr val="39540E"/>
              </a:solidFill>
              <a:latin typeface="Arial" panose="020B0604020202020204" pitchFamily="34" charset="0"/>
              <a:ea typeface="宋体" panose="02010600030101010101" pitchFamily="2" charset="-122"/>
            </a:endParaRPr>
          </a:p>
          <a:p>
            <a:pPr>
              <a:lnSpc>
                <a:spcPct val="150000"/>
              </a:lnSpc>
            </a:pPr>
            <a:r>
              <a:rPr lang="zh-CN" altLang="en-US" b="1" dirty="0">
                <a:solidFill>
                  <a:srgbClr val="39540E"/>
                </a:solidFill>
                <a:latin typeface="Arial" panose="020B0604020202020204" pitchFamily="34" charset="0"/>
                <a:ea typeface="宋体" panose="02010600030101010101" pitchFamily="2" charset="-122"/>
              </a:rPr>
              <a:t>    第二十二条</a:t>
            </a:r>
            <a:r>
              <a:rPr lang="zh-CN" altLang="en-US" dirty="0">
                <a:solidFill>
                  <a:srgbClr val="39540E"/>
                </a:solidFill>
                <a:latin typeface="Arial" panose="020B0604020202020204" pitchFamily="34" charset="0"/>
                <a:ea typeface="宋体" panose="02010600030101010101" pitchFamily="2" charset="-122"/>
              </a:rPr>
              <a:t>　</a:t>
            </a:r>
            <a:r>
              <a:rPr lang="zh-CN" altLang="zh-CN" dirty="0">
                <a:solidFill>
                  <a:srgbClr val="39540E"/>
                </a:solidFill>
                <a:latin typeface="Arial" panose="020B0604020202020204" pitchFamily="34" charset="0"/>
                <a:ea typeface="宋体" panose="02010600030101010101" pitchFamily="2" charset="-122"/>
              </a:rPr>
              <a:t>对许可运输第一类易制毒化学品的，发给</a:t>
            </a:r>
            <a:r>
              <a:rPr lang="zh-CN" altLang="zh-CN" dirty="0">
                <a:solidFill>
                  <a:srgbClr val="FF0000"/>
                </a:solidFill>
                <a:latin typeface="Arial" panose="020B0604020202020204" pitchFamily="34" charset="0"/>
                <a:ea typeface="宋体" panose="02010600030101010101" pitchFamily="2" charset="-122"/>
              </a:rPr>
              <a:t>一次有效</a:t>
            </a:r>
            <a:r>
              <a:rPr lang="zh-CN" altLang="zh-CN" dirty="0">
                <a:solidFill>
                  <a:srgbClr val="39540E"/>
                </a:solidFill>
                <a:latin typeface="Arial" panose="020B0604020202020204" pitchFamily="34" charset="0"/>
                <a:ea typeface="宋体" panose="02010600030101010101" pitchFamily="2" charset="-122"/>
              </a:rPr>
              <a:t>的运输许可证。</a:t>
            </a:r>
            <a:r>
              <a:rPr lang="en-US" altLang="zh-CN" dirty="0">
                <a:solidFill>
                  <a:srgbClr val="39540E"/>
                </a:solidFill>
                <a:latin typeface="Arial" panose="020B0604020202020204" pitchFamily="34" charset="0"/>
                <a:ea typeface="宋体" panose="02010600030101010101" pitchFamily="2" charset="-122"/>
              </a:rPr>
              <a:t> </a:t>
            </a:r>
            <a:endParaRPr lang="zh-CN" altLang="zh-CN" dirty="0">
              <a:solidFill>
                <a:srgbClr val="39540E"/>
              </a:solidFill>
              <a:latin typeface="Arial" panose="020B0604020202020204" pitchFamily="34" charset="0"/>
              <a:ea typeface="宋体" panose="02010600030101010101" pitchFamily="2" charset="-122"/>
            </a:endParaRPr>
          </a:p>
          <a:p>
            <a:pPr>
              <a:lnSpc>
                <a:spcPct val="150000"/>
              </a:lnSpc>
            </a:pPr>
            <a:r>
              <a:rPr lang="en-US" altLang="zh-CN" dirty="0">
                <a:solidFill>
                  <a:srgbClr val="39540E"/>
                </a:solidFill>
                <a:latin typeface="Arial" panose="020B0604020202020204" pitchFamily="34" charset="0"/>
                <a:ea typeface="宋体" panose="02010600030101010101" pitchFamily="2" charset="-122"/>
              </a:rPr>
              <a:t>    </a:t>
            </a:r>
            <a:r>
              <a:rPr lang="zh-CN" altLang="zh-CN" dirty="0">
                <a:solidFill>
                  <a:srgbClr val="39540E"/>
                </a:solidFill>
                <a:latin typeface="Arial" panose="020B0604020202020204" pitchFamily="34" charset="0"/>
                <a:ea typeface="宋体" panose="02010600030101010101" pitchFamily="2" charset="-122"/>
              </a:rPr>
              <a:t>对许可运输第二类易制毒化学品的，发给</a:t>
            </a:r>
            <a:r>
              <a:rPr lang="en-US" altLang="zh-CN" dirty="0">
                <a:solidFill>
                  <a:srgbClr val="FF0000"/>
                </a:solidFill>
                <a:latin typeface="Arial" panose="020B0604020202020204" pitchFamily="34" charset="0"/>
                <a:ea typeface="宋体" panose="02010600030101010101" pitchFamily="2" charset="-122"/>
              </a:rPr>
              <a:t>3</a:t>
            </a:r>
            <a:r>
              <a:rPr lang="zh-CN" altLang="zh-CN" dirty="0">
                <a:solidFill>
                  <a:srgbClr val="FF0000"/>
                </a:solidFill>
                <a:latin typeface="Arial" panose="020B0604020202020204" pitchFamily="34" charset="0"/>
                <a:ea typeface="宋体" panose="02010600030101010101" pitchFamily="2" charset="-122"/>
              </a:rPr>
              <a:t>个月有效</a:t>
            </a:r>
            <a:r>
              <a:rPr lang="zh-CN" altLang="zh-CN" dirty="0">
                <a:solidFill>
                  <a:srgbClr val="39540E"/>
                </a:solidFill>
                <a:latin typeface="Arial" panose="020B0604020202020204" pitchFamily="34" charset="0"/>
                <a:ea typeface="宋体" panose="02010600030101010101" pitchFamily="2" charset="-122"/>
              </a:rPr>
              <a:t>的运输许可证；</a:t>
            </a:r>
            <a:r>
              <a:rPr lang="en-US" altLang="zh-CN" dirty="0">
                <a:solidFill>
                  <a:srgbClr val="39540E"/>
                </a:solidFill>
                <a:latin typeface="Arial" panose="020B0604020202020204" pitchFamily="34" charset="0"/>
                <a:ea typeface="宋体" panose="02010600030101010101" pitchFamily="2" charset="-122"/>
              </a:rPr>
              <a:t>6</a:t>
            </a:r>
            <a:r>
              <a:rPr lang="zh-CN" altLang="zh-CN" dirty="0">
                <a:solidFill>
                  <a:srgbClr val="39540E"/>
                </a:solidFill>
                <a:latin typeface="Arial" panose="020B0604020202020204" pitchFamily="34" charset="0"/>
                <a:ea typeface="宋体" panose="02010600030101010101" pitchFamily="2" charset="-122"/>
              </a:rPr>
              <a:t>个月内运输安全状况良好的，发给</a:t>
            </a:r>
            <a:r>
              <a:rPr lang="en-US" altLang="zh-CN" dirty="0">
                <a:solidFill>
                  <a:srgbClr val="39540E"/>
                </a:solidFill>
                <a:latin typeface="Arial" panose="020B0604020202020204" pitchFamily="34" charset="0"/>
                <a:ea typeface="宋体" panose="02010600030101010101" pitchFamily="2" charset="-122"/>
              </a:rPr>
              <a:t>12</a:t>
            </a:r>
            <a:r>
              <a:rPr lang="zh-CN" altLang="zh-CN" dirty="0">
                <a:solidFill>
                  <a:srgbClr val="39540E"/>
                </a:solidFill>
                <a:latin typeface="Arial" panose="020B0604020202020204" pitchFamily="34" charset="0"/>
                <a:ea typeface="宋体" panose="02010600030101010101" pitchFamily="2" charset="-122"/>
              </a:rPr>
              <a:t>个月有效的运输许可证。</a:t>
            </a:r>
            <a:r>
              <a:rPr lang="en-US" altLang="zh-CN" dirty="0">
                <a:solidFill>
                  <a:srgbClr val="39540E"/>
                </a:solidFill>
                <a:latin typeface="Arial" panose="020B0604020202020204" pitchFamily="34" charset="0"/>
                <a:ea typeface="宋体" panose="02010600030101010101" pitchFamily="2" charset="-122"/>
              </a:rPr>
              <a:t> </a:t>
            </a:r>
            <a:endParaRPr lang="zh-CN" altLang="zh-CN" dirty="0">
              <a:solidFill>
                <a:srgbClr val="39540E"/>
              </a:solidFill>
              <a:latin typeface="Arial" panose="020B0604020202020204" pitchFamily="34" charset="0"/>
              <a:ea typeface="宋体" panose="02010600030101010101" pitchFamily="2" charset="-122"/>
            </a:endParaRPr>
          </a:p>
          <a:p>
            <a:r>
              <a:rPr lang="en-US" altLang="zh-CN" dirty="0">
                <a:solidFill>
                  <a:srgbClr val="39540E"/>
                </a:solidFill>
                <a:latin typeface="Arial" panose="020B0604020202020204" pitchFamily="34" charset="0"/>
                <a:ea typeface="宋体" panose="02010600030101010101" pitchFamily="2" charset="-122"/>
              </a:rPr>
              <a:t>   </a:t>
            </a:r>
            <a:endParaRPr lang="en-US" altLang="zh-CN" dirty="0">
              <a:solidFill>
                <a:srgbClr val="39540E"/>
              </a:solidFill>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矩形 4"/>
          <p:cNvSpPr/>
          <p:nvPr/>
        </p:nvSpPr>
        <p:spPr>
          <a:xfrm>
            <a:off x="884238" y="1095375"/>
            <a:ext cx="3810000" cy="1200150"/>
          </a:xfrm>
          <a:prstGeom prst="rect">
            <a:avLst/>
          </a:prstGeom>
          <a:noFill/>
          <a:ln w="9525">
            <a:noFill/>
          </a:ln>
        </p:spPr>
        <p:txBody>
          <a:bodyPr>
            <a:spAutoFit/>
          </a:bodyPr>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第六章　监督检查</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endParaRPr lang="en-US" altLang="zh-CN" sz="2400" b="1" dirty="0">
              <a:solidFill>
                <a:srgbClr val="39540E"/>
              </a:solidFill>
              <a:latin typeface="Arial" panose="020B0604020202020204" pitchFamily="34" charset="0"/>
              <a:ea typeface="宋体" panose="02010600030101010101" pitchFamily="2" charset="-122"/>
            </a:endParaRPr>
          </a:p>
        </p:txBody>
      </p:sp>
      <p:sp>
        <p:nvSpPr>
          <p:cNvPr id="43011" name="TextBox 2"/>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sp>
        <p:nvSpPr>
          <p:cNvPr id="43012" name="矩形 3"/>
          <p:cNvSpPr/>
          <p:nvPr/>
        </p:nvSpPr>
        <p:spPr>
          <a:xfrm>
            <a:off x="901700" y="1844675"/>
            <a:ext cx="7251700" cy="2862263"/>
          </a:xfrm>
          <a:prstGeom prst="rect">
            <a:avLst/>
          </a:prstGeom>
          <a:noFill/>
          <a:ln w="9525">
            <a:noFill/>
          </a:ln>
        </p:spPr>
        <p:txBody>
          <a:bodyPr>
            <a:spAutoFit/>
          </a:bodyPr>
          <a:p>
            <a:pPr>
              <a:lnSpc>
                <a:spcPct val="150000"/>
              </a:lnSpc>
            </a:pPr>
            <a:r>
              <a:rPr lang="zh-CN" altLang="en-US" dirty="0">
                <a:solidFill>
                  <a:srgbClr val="39540E"/>
                </a:solidFill>
                <a:latin typeface="Arial" panose="020B0604020202020204" pitchFamily="34" charset="0"/>
                <a:ea typeface="宋体" panose="02010600030101010101" pitchFamily="2" charset="-122"/>
              </a:rPr>
              <a:t>　</a:t>
            </a:r>
            <a:r>
              <a:rPr lang="zh-CN" altLang="en-US" b="1" dirty="0">
                <a:solidFill>
                  <a:srgbClr val="39540E"/>
                </a:solidFill>
                <a:latin typeface="Arial" panose="020B0604020202020204" pitchFamily="34" charset="0"/>
                <a:ea typeface="宋体" panose="02010600030101010101" pitchFamily="2" charset="-122"/>
              </a:rPr>
              <a:t>第三十四条</a:t>
            </a:r>
            <a:r>
              <a:rPr lang="zh-CN" altLang="en-US" dirty="0">
                <a:solidFill>
                  <a:srgbClr val="39540E"/>
                </a:solidFill>
                <a:latin typeface="Arial" panose="020B0604020202020204" pitchFamily="34" charset="0"/>
                <a:ea typeface="宋体" panose="02010600030101010101" pitchFamily="2" charset="-122"/>
              </a:rPr>
              <a:t>　</a:t>
            </a:r>
            <a:r>
              <a:rPr lang="zh-CN" altLang="zh-CN" dirty="0">
                <a:solidFill>
                  <a:srgbClr val="39540E"/>
                </a:solidFill>
                <a:latin typeface="Arial" panose="020B0604020202020204" pitchFamily="34" charset="0"/>
                <a:ea typeface="宋体" panose="02010600030101010101" pitchFamily="2" charset="-122"/>
              </a:rPr>
              <a:t>制毒化学品丢失、被盗、被抢的，发案单位应当</a:t>
            </a:r>
            <a:r>
              <a:rPr lang="zh-CN" altLang="zh-CN" dirty="0">
                <a:solidFill>
                  <a:srgbClr val="FF0000"/>
                </a:solidFill>
                <a:latin typeface="Arial" panose="020B0604020202020204" pitchFamily="34" charset="0"/>
                <a:ea typeface="宋体" panose="02010600030101010101" pitchFamily="2" charset="-122"/>
              </a:rPr>
              <a:t>立即向当地公安机关报告，并同时报告当地的县级人民政府食品药品监督管理部门、安全生产监督管理部门、商务主管部门或者卫生主管部门</a:t>
            </a:r>
            <a:r>
              <a:rPr lang="zh-CN" altLang="zh-CN" dirty="0">
                <a:solidFill>
                  <a:srgbClr val="39540E"/>
                </a:solidFill>
                <a:latin typeface="Arial" panose="020B0604020202020204" pitchFamily="34" charset="0"/>
                <a:ea typeface="宋体" panose="02010600030101010101" pitchFamily="2" charset="-122"/>
              </a:rPr>
              <a:t>。接到报案的公安机关应当及时立案查处，并向上级公安机关报告；有关行政主管部门应当逐级上报并配合公安机关的查处。</a:t>
            </a:r>
            <a:r>
              <a:rPr lang="zh-CN" altLang="en-US" dirty="0">
                <a:solidFill>
                  <a:srgbClr val="39540E"/>
                </a:solidFill>
                <a:latin typeface="Arial" panose="020B0604020202020204" pitchFamily="34" charset="0"/>
                <a:ea typeface="宋体" panose="02010600030101010101" pitchFamily="2" charset="-122"/>
              </a:rPr>
              <a:t>    </a:t>
            </a:r>
            <a:r>
              <a:rPr lang="en-US" altLang="zh-CN" dirty="0">
                <a:solidFill>
                  <a:srgbClr val="39540E"/>
                </a:solidFill>
                <a:latin typeface="Arial" panose="020B0604020202020204" pitchFamily="34" charset="0"/>
                <a:ea typeface="宋体" panose="02010600030101010101" pitchFamily="2" charset="-122"/>
              </a:rPr>
              <a:t>   </a:t>
            </a:r>
            <a:endParaRPr lang="en-US" altLang="zh-CN" dirty="0">
              <a:solidFill>
                <a:srgbClr val="39540E"/>
              </a:solidFill>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矩形 4"/>
          <p:cNvSpPr/>
          <p:nvPr/>
        </p:nvSpPr>
        <p:spPr>
          <a:xfrm>
            <a:off x="884238" y="1095375"/>
            <a:ext cx="3810000" cy="1200150"/>
          </a:xfrm>
          <a:prstGeom prst="rect">
            <a:avLst/>
          </a:prstGeom>
          <a:noFill/>
          <a:ln w="9525">
            <a:noFill/>
          </a:ln>
        </p:spPr>
        <p:txBody>
          <a:bodyPr>
            <a:spAutoFit/>
          </a:bodyPr>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第六章　监督检查</a:t>
            </a:r>
            <a:endParaRPr lang="en-US" altLang="zh-CN" sz="2400" b="1" dirty="0">
              <a:solidFill>
                <a:srgbClr val="39540E"/>
              </a:solidFill>
              <a:latin typeface="Arial" panose="020B0604020202020204" pitchFamily="34" charset="0"/>
              <a:ea typeface="宋体" panose="02010600030101010101" pitchFamily="2" charset="-122"/>
            </a:endParaRPr>
          </a:p>
          <a:p>
            <a:pPr>
              <a:lnSpc>
                <a:spcPct val="150000"/>
              </a:lnSpc>
            </a:pPr>
            <a:endParaRPr lang="en-US" altLang="zh-CN" sz="2400" b="1" dirty="0">
              <a:solidFill>
                <a:srgbClr val="39540E"/>
              </a:solidFill>
              <a:latin typeface="Arial" panose="020B0604020202020204" pitchFamily="34" charset="0"/>
              <a:ea typeface="宋体" panose="02010600030101010101" pitchFamily="2" charset="-122"/>
            </a:endParaRPr>
          </a:p>
        </p:txBody>
      </p:sp>
      <p:sp>
        <p:nvSpPr>
          <p:cNvPr id="44035" name="TextBox 2"/>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sp>
        <p:nvSpPr>
          <p:cNvPr id="44036" name="矩形 3"/>
          <p:cNvSpPr/>
          <p:nvPr/>
        </p:nvSpPr>
        <p:spPr>
          <a:xfrm>
            <a:off x="901700" y="1844675"/>
            <a:ext cx="7251700" cy="1938338"/>
          </a:xfrm>
          <a:prstGeom prst="rect">
            <a:avLst/>
          </a:prstGeom>
          <a:noFill/>
          <a:ln w="9525">
            <a:noFill/>
          </a:ln>
        </p:spPr>
        <p:txBody>
          <a:bodyPr>
            <a:spAutoFit/>
          </a:bodyPr>
          <a:p>
            <a:pPr>
              <a:lnSpc>
                <a:spcPct val="150000"/>
              </a:lnSpc>
            </a:pPr>
            <a:r>
              <a:rPr lang="zh-CN" altLang="en-US" dirty="0">
                <a:solidFill>
                  <a:srgbClr val="39540E"/>
                </a:solidFill>
                <a:latin typeface="Arial" panose="020B0604020202020204" pitchFamily="34" charset="0"/>
                <a:ea typeface="宋体" panose="02010600030101010101" pitchFamily="2" charset="-122"/>
              </a:rPr>
              <a:t>　</a:t>
            </a:r>
            <a:r>
              <a:rPr lang="zh-CN" altLang="en-US" b="1" dirty="0">
                <a:solidFill>
                  <a:srgbClr val="39540E"/>
                </a:solidFill>
                <a:latin typeface="Arial" panose="020B0604020202020204" pitchFamily="34" charset="0"/>
                <a:ea typeface="宋体" panose="02010600030101010101" pitchFamily="2" charset="-122"/>
              </a:rPr>
              <a:t>第三十六条</a:t>
            </a:r>
            <a:r>
              <a:rPr lang="zh-CN" altLang="en-US" dirty="0">
                <a:solidFill>
                  <a:srgbClr val="39540E"/>
                </a:solidFill>
                <a:latin typeface="Arial" panose="020B0604020202020204" pitchFamily="34" charset="0"/>
                <a:ea typeface="宋体" panose="02010600030101010101" pitchFamily="2" charset="-122"/>
              </a:rPr>
              <a:t>　</a:t>
            </a:r>
            <a:r>
              <a:rPr lang="zh-CN" altLang="zh-CN" dirty="0">
                <a:solidFill>
                  <a:srgbClr val="39540E"/>
                </a:solidFill>
                <a:latin typeface="Arial" panose="020B0604020202020204" pitchFamily="34" charset="0"/>
                <a:ea typeface="宋体" panose="02010600030101010101" pitchFamily="2" charset="-122"/>
              </a:rPr>
              <a:t>生产、经营、购买、运输或者进口、出口易制毒化学品的单位，应当于</a:t>
            </a:r>
            <a:r>
              <a:rPr lang="zh-CN" altLang="zh-CN" dirty="0">
                <a:solidFill>
                  <a:srgbClr val="FF0000"/>
                </a:solidFill>
                <a:latin typeface="Arial" panose="020B0604020202020204" pitchFamily="34" charset="0"/>
                <a:ea typeface="宋体" panose="02010600030101010101" pitchFamily="2" charset="-122"/>
              </a:rPr>
              <a:t>每年</a:t>
            </a:r>
            <a:r>
              <a:rPr lang="en-US" altLang="zh-CN" dirty="0">
                <a:solidFill>
                  <a:srgbClr val="FF0000"/>
                </a:solidFill>
                <a:latin typeface="Arial" panose="020B0604020202020204" pitchFamily="34" charset="0"/>
                <a:ea typeface="宋体" panose="02010600030101010101" pitchFamily="2" charset="-122"/>
              </a:rPr>
              <a:t>3</a:t>
            </a:r>
            <a:r>
              <a:rPr lang="zh-CN" altLang="zh-CN" dirty="0">
                <a:solidFill>
                  <a:srgbClr val="FF0000"/>
                </a:solidFill>
                <a:latin typeface="Arial" panose="020B0604020202020204" pitchFamily="34" charset="0"/>
                <a:ea typeface="宋体" panose="02010600030101010101" pitchFamily="2" charset="-122"/>
              </a:rPr>
              <a:t>月</a:t>
            </a:r>
            <a:r>
              <a:rPr lang="en-US" altLang="zh-CN" dirty="0">
                <a:solidFill>
                  <a:srgbClr val="FF0000"/>
                </a:solidFill>
                <a:latin typeface="Arial" panose="020B0604020202020204" pitchFamily="34" charset="0"/>
                <a:ea typeface="宋体" panose="02010600030101010101" pitchFamily="2" charset="-122"/>
              </a:rPr>
              <a:t>31</a:t>
            </a:r>
            <a:r>
              <a:rPr lang="zh-CN" altLang="zh-CN" dirty="0">
                <a:solidFill>
                  <a:srgbClr val="FF0000"/>
                </a:solidFill>
                <a:latin typeface="Arial" panose="020B0604020202020204" pitchFamily="34" charset="0"/>
                <a:ea typeface="宋体" panose="02010600030101010101" pitchFamily="2" charset="-122"/>
              </a:rPr>
              <a:t>日前</a:t>
            </a:r>
            <a:r>
              <a:rPr lang="zh-CN" altLang="zh-CN" dirty="0">
                <a:solidFill>
                  <a:srgbClr val="39540E"/>
                </a:solidFill>
                <a:latin typeface="Arial" panose="020B0604020202020204" pitchFamily="34" charset="0"/>
                <a:ea typeface="宋体" panose="02010600030101010101" pitchFamily="2" charset="-122"/>
              </a:rPr>
              <a:t>向许可或者备案的行政主管部门和公安机关报告本单位上年度易制毒化学品的生产、经营、购买、运输或者进口、出口情况</a:t>
            </a:r>
            <a:r>
              <a:rPr lang="en-US" altLang="zh-CN" dirty="0">
                <a:solidFill>
                  <a:srgbClr val="39540E"/>
                </a:solidFill>
                <a:latin typeface="Arial" panose="020B0604020202020204" pitchFamily="34" charset="0"/>
                <a:ea typeface="宋体" panose="02010600030101010101" pitchFamily="2" charset="-122"/>
              </a:rPr>
              <a:t> </a:t>
            </a:r>
            <a:r>
              <a:rPr lang="zh-CN" altLang="en-US" dirty="0">
                <a:solidFill>
                  <a:srgbClr val="39540E"/>
                </a:solidFill>
                <a:latin typeface="Arial" panose="020B0604020202020204" pitchFamily="34" charset="0"/>
                <a:ea typeface="宋体" panose="02010600030101010101" pitchFamily="2" charset="-122"/>
              </a:rPr>
              <a:t>；</a:t>
            </a:r>
            <a:r>
              <a:rPr lang="en-US" altLang="zh-CN" dirty="0">
                <a:solidFill>
                  <a:srgbClr val="39540E"/>
                </a:solidFill>
                <a:latin typeface="Arial" panose="020B0604020202020204" pitchFamily="34" charset="0"/>
                <a:ea typeface="宋体" panose="02010600030101010101" pitchFamily="2" charset="-122"/>
              </a:rPr>
              <a:t> … …  </a:t>
            </a:r>
            <a:endParaRPr lang="en-US" altLang="zh-CN" dirty="0">
              <a:solidFill>
                <a:srgbClr val="39540E"/>
              </a:solidFill>
              <a:latin typeface="Arial" panose="020B0604020202020204" pitchFamily="34" charset="0"/>
              <a:ea typeface="宋体" panose="02010600030101010101" pitchFamily="2" charset="-122"/>
            </a:endParaRPr>
          </a:p>
        </p:txBody>
      </p:sp>
      <p:grpSp>
        <p:nvGrpSpPr>
          <p:cNvPr id="5" name="组合 4"/>
          <p:cNvGrpSpPr/>
          <p:nvPr/>
        </p:nvGrpSpPr>
        <p:grpSpPr>
          <a:xfrm>
            <a:off x="5819515" y="4101092"/>
            <a:ext cx="1800493" cy="1982133"/>
            <a:chOff x="3599892" y="2995513"/>
            <a:chExt cx="1800493" cy="1982133"/>
          </a:xfrm>
          <a:solidFill>
            <a:schemeClr val="accent1">
              <a:lumMod val="75000"/>
            </a:schemeClr>
          </a:solidFill>
        </p:grpSpPr>
        <p:sp>
          <p:nvSpPr>
            <p:cNvPr id="6" name="TextBox 1"/>
            <p:cNvSpPr txBox="1">
              <a:spLocks noChangeArrowheads="1"/>
            </p:cNvSpPr>
            <p:nvPr/>
          </p:nvSpPr>
          <p:spPr bwMode="auto">
            <a:xfrm>
              <a:off x="3599892" y="4454426"/>
              <a:ext cx="1800493" cy="5232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rbel" panose="020B0503020204020204" pitchFamily="34" charset="0"/>
                  <a:ea typeface="宋体" panose="02010600030101010101" pitchFamily="2" charset="-122"/>
                </a:defRPr>
              </a:lvl1pPr>
              <a:lvl2pPr marL="742950" indent="-285750">
                <a:defRPr>
                  <a:solidFill>
                    <a:schemeClr val="tx1"/>
                  </a:solidFill>
                  <a:latin typeface="Corbel" panose="020B0503020204020204" pitchFamily="34" charset="0"/>
                  <a:ea typeface="宋体" panose="02010600030101010101" pitchFamily="2" charset="-122"/>
                </a:defRPr>
              </a:lvl2pPr>
              <a:lvl3pPr marL="1143000" indent="-228600">
                <a:defRPr>
                  <a:solidFill>
                    <a:schemeClr val="tx1"/>
                  </a:solidFill>
                  <a:latin typeface="Corbel" panose="020B0503020204020204" pitchFamily="34" charset="0"/>
                  <a:ea typeface="宋体" panose="02010600030101010101" pitchFamily="2" charset="-122"/>
                </a:defRPr>
              </a:lvl3pPr>
              <a:lvl4pPr marL="1600200" indent="-228600">
                <a:defRPr>
                  <a:solidFill>
                    <a:schemeClr val="tx1"/>
                  </a:solidFill>
                  <a:latin typeface="Corbel" panose="020B0503020204020204" pitchFamily="34" charset="0"/>
                  <a:ea typeface="宋体" panose="02010600030101010101" pitchFamily="2" charset="-122"/>
                </a:defRPr>
              </a:lvl4pPr>
              <a:lvl5pPr marL="2057400" indent="-228600">
                <a:defRPr>
                  <a:solidFill>
                    <a:schemeClr val="tx1"/>
                  </a:solidFill>
                  <a:latin typeface="Corbel" panose="020B05030202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orbel" panose="020B05030202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orbel" panose="020B05030202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orbel" panose="020B05030202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orbel" panose="020B0503020204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更多资料请扫码关注</a:t>
              </a:r>
              <a:endParaRPr kumimoji="0" lang="en-US" altLang="zh-CN"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安全小课桌</a:t>
              </a:r>
              <a:endPar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pic>
          <p:nvPicPr>
            <p:cNvPr id="7" name="Picture 6" descr="E:\素材\2018公总号\素材库\qrcode_for_gh_620bce09f631_258.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49263" y="2995513"/>
              <a:ext cx="1301750" cy="130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custDataLst>
      <p:tags r:id="rId2"/>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TextBox 1"/>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sp>
        <p:nvSpPr>
          <p:cNvPr id="3" name="矩形 3"/>
          <p:cNvSpPr>
            <a:spLocks noChangeArrowheads="1"/>
          </p:cNvSpPr>
          <p:nvPr/>
        </p:nvSpPr>
        <p:spPr bwMode="auto">
          <a:xfrm>
            <a:off x="828675" y="1247775"/>
            <a:ext cx="4516438" cy="461963"/>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（二）易制毒化学品的管理机构</a:t>
            </a:r>
            <a:endPar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矩形 3"/>
          <p:cNvSpPr/>
          <p:nvPr/>
        </p:nvSpPr>
        <p:spPr>
          <a:xfrm>
            <a:off x="974725" y="1766888"/>
            <a:ext cx="7208838" cy="34163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2</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、相关法律法规</a:t>
            </a:r>
            <a:endParaRPr kumimoji="0" lang="en-US" altLang="zh-CN"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麻黄素类易制毒化学品出口企业核定暂行办法</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已经</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2006</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年</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5</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月</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17</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日商务部第</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5</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次部务会议审议通过，并经公安部、海关总署、国家食品药品监督管理局同意，现予公布，自公布之日起</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30</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日后施行。</a:t>
            </a:r>
            <a:endPar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　</a:t>
            </a:r>
            <a:endPar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TextBox 1"/>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sp>
        <p:nvSpPr>
          <p:cNvPr id="3" name="矩形 3"/>
          <p:cNvSpPr>
            <a:spLocks noChangeArrowheads="1"/>
          </p:cNvSpPr>
          <p:nvPr/>
        </p:nvSpPr>
        <p:spPr bwMode="auto">
          <a:xfrm>
            <a:off x="828675" y="1247775"/>
            <a:ext cx="4516438" cy="461963"/>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（二）易制毒化学品的管理机构</a:t>
            </a:r>
            <a:endPar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矩形 3"/>
          <p:cNvSpPr/>
          <p:nvPr/>
        </p:nvSpPr>
        <p:spPr>
          <a:xfrm>
            <a:off x="974725" y="1766888"/>
            <a:ext cx="7208838" cy="28622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2</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、相关法律法规</a:t>
            </a:r>
            <a:endParaRPr kumimoji="0" lang="en-US" altLang="zh-CN"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　</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易制毒化学品进出口管理规定</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已经</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2006</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年</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5</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月</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17</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日商务部第</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5</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次部务会议审议通过，现予公布，自公布之日起</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30</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日后施行。</a:t>
            </a:r>
            <a:endPar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TextBox 1"/>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三、我国易制毒化学品管理</a:t>
            </a:r>
            <a:endParaRPr lang="en-US" altLang="zh-CN" sz="3200" b="1" dirty="0">
              <a:solidFill>
                <a:srgbClr val="002060"/>
              </a:solidFill>
              <a:latin typeface="Arial" panose="020B0604020202020204" pitchFamily="34" charset="0"/>
              <a:ea typeface="宋体" panose="02010600030101010101" pitchFamily="2" charset="-122"/>
            </a:endParaRPr>
          </a:p>
        </p:txBody>
      </p:sp>
      <p:sp>
        <p:nvSpPr>
          <p:cNvPr id="3" name="矩形 3"/>
          <p:cNvSpPr>
            <a:spLocks noChangeArrowheads="1"/>
          </p:cNvSpPr>
          <p:nvPr/>
        </p:nvSpPr>
        <p:spPr bwMode="auto">
          <a:xfrm>
            <a:off x="828675" y="1247775"/>
            <a:ext cx="4516438" cy="461963"/>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（二）易制毒化学品的管理机构</a:t>
            </a:r>
            <a:endPar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 name="矩形 3"/>
          <p:cNvSpPr/>
          <p:nvPr/>
        </p:nvSpPr>
        <p:spPr>
          <a:xfrm>
            <a:off x="974725" y="1766888"/>
            <a:ext cx="7208838" cy="28622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2</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、相关法律法规</a:t>
            </a:r>
            <a:endParaRPr kumimoji="0" lang="en-US" altLang="zh-CN"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药品类易制毒化学品管理办法</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已于</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2010</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年</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2</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月</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23</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日经卫生部部务会议审议通过，现予以发布，自</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2010</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年</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5</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月</a:t>
            </a:r>
            <a:r>
              <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1</a:t>
            </a:r>
            <a:r>
              <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日起施行。</a:t>
            </a:r>
            <a:endParaRPr kumimoji="0" lang="en-US" altLang="zh-CN"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0" name="Picture 5" descr="http://wsjws.tyga.gov.cn/attachment/201104/28/2587_1303977759xl31.jpg"/>
          <p:cNvPicPr>
            <a:picLocks noChangeAspect="1"/>
          </p:cNvPicPr>
          <p:nvPr/>
        </p:nvPicPr>
        <p:blipFill>
          <a:blip r:embed="rId1">
            <a:clrChange>
              <a:clrFrom>
                <a:srgbClr val="FFFFFF"/>
              </a:clrFrom>
              <a:clrTo>
                <a:srgbClr val="FFFFFF">
                  <a:alpha val="0"/>
                </a:srgbClr>
              </a:clrTo>
            </a:clrChange>
          </a:blip>
          <a:stretch>
            <a:fillRect/>
          </a:stretch>
        </p:blipFill>
        <p:spPr>
          <a:xfrm>
            <a:off x="0" y="185738"/>
            <a:ext cx="2209800" cy="2209800"/>
          </a:xfrm>
          <a:prstGeom prst="rect">
            <a:avLst/>
          </a:prstGeom>
          <a:noFill/>
          <a:ln w="9525">
            <a:noFill/>
          </a:ln>
        </p:spPr>
      </p:pic>
      <p:sp>
        <p:nvSpPr>
          <p:cNvPr id="48131" name="TextBox 1"/>
          <p:cNvSpPr txBox="1"/>
          <p:nvPr/>
        </p:nvSpPr>
        <p:spPr>
          <a:xfrm>
            <a:off x="0" y="0"/>
            <a:ext cx="9144000" cy="815975"/>
          </a:xfrm>
          <a:prstGeom prst="rect">
            <a:avLst/>
          </a:prstGeom>
          <a:noFill/>
          <a:ln w="9525">
            <a:noFill/>
          </a:ln>
        </p:spPr>
        <p:txBody>
          <a:bodyPr>
            <a:spAutoFit/>
          </a:bodyPr>
          <a:p>
            <a:pPr algn="ctr">
              <a:lnSpc>
                <a:spcPct val="200000"/>
              </a:lnSpc>
            </a:pPr>
            <a:r>
              <a:rPr lang="zh-CN" altLang="en-US" sz="2800" b="1" dirty="0">
                <a:solidFill>
                  <a:srgbClr val="002060"/>
                </a:solidFill>
                <a:latin typeface="Arial" panose="020B0604020202020204" pitchFamily="34" charset="0"/>
                <a:ea typeface="宋体" panose="02010600030101010101" pitchFamily="2" charset="-122"/>
              </a:rPr>
              <a:t>四、法律责任</a:t>
            </a:r>
            <a:endParaRPr lang="en-US" altLang="zh-CN" sz="2800" b="1" dirty="0">
              <a:solidFill>
                <a:srgbClr val="002060"/>
              </a:solidFill>
              <a:latin typeface="Arial" panose="020B0604020202020204" pitchFamily="34" charset="0"/>
              <a:ea typeface="宋体" panose="02010600030101010101" pitchFamily="2" charset="-122"/>
            </a:endParaRPr>
          </a:p>
        </p:txBody>
      </p:sp>
      <p:sp>
        <p:nvSpPr>
          <p:cNvPr id="48132" name="矩形 7"/>
          <p:cNvSpPr/>
          <p:nvPr/>
        </p:nvSpPr>
        <p:spPr>
          <a:xfrm>
            <a:off x="2222500" y="1438275"/>
            <a:ext cx="5816600" cy="387350"/>
          </a:xfrm>
          <a:prstGeom prst="rect">
            <a:avLst/>
          </a:prstGeom>
          <a:noFill/>
          <a:ln w="9525">
            <a:noFill/>
          </a:ln>
        </p:spPr>
        <p:txBody>
          <a:bodyPr>
            <a:spAutoFit/>
          </a:bodyPr>
          <a:p>
            <a:pPr>
              <a:lnSpc>
                <a:spcPct val="80000"/>
              </a:lnSpc>
            </a:pPr>
            <a:r>
              <a:rPr lang="en-US" altLang="zh-CN" sz="2400" b="1" dirty="0">
                <a:solidFill>
                  <a:srgbClr val="39540E"/>
                </a:solidFill>
                <a:latin typeface="Arial" panose="020B0604020202020204" pitchFamily="34" charset="0"/>
                <a:ea typeface="宋体" panose="02010600030101010101" pitchFamily="2" charset="-122"/>
              </a:rPr>
              <a:t>《</a:t>
            </a:r>
            <a:r>
              <a:rPr lang="zh-CN" altLang="en-US" sz="2400" b="1" dirty="0">
                <a:solidFill>
                  <a:srgbClr val="39540E"/>
                </a:solidFill>
                <a:latin typeface="Arial" panose="020B0604020202020204" pitchFamily="34" charset="0"/>
                <a:ea typeface="宋体" panose="02010600030101010101" pitchFamily="2" charset="-122"/>
              </a:rPr>
              <a:t>中华人民共和国刑法（节录）</a:t>
            </a:r>
            <a:r>
              <a:rPr lang="en-US" altLang="zh-CN" sz="2400" b="1" dirty="0">
                <a:solidFill>
                  <a:srgbClr val="39540E"/>
                </a:solidFill>
                <a:latin typeface="Arial" panose="020B0604020202020204" pitchFamily="34" charset="0"/>
                <a:ea typeface="宋体" panose="02010600030101010101" pitchFamily="2" charset="-122"/>
              </a:rPr>
              <a:t>》</a:t>
            </a:r>
            <a:endParaRPr lang="en-US" altLang="zh-CN" sz="2400" b="1" dirty="0">
              <a:solidFill>
                <a:srgbClr val="39540E"/>
              </a:solidFill>
              <a:latin typeface="Arial" panose="020B0604020202020204" pitchFamily="34" charset="0"/>
              <a:ea typeface="宋体" panose="02010600030101010101" pitchFamily="2" charset="-122"/>
            </a:endParaRPr>
          </a:p>
        </p:txBody>
      </p:sp>
      <p:sp>
        <p:nvSpPr>
          <p:cNvPr id="48133" name="矩形 5"/>
          <p:cNvSpPr/>
          <p:nvPr/>
        </p:nvSpPr>
        <p:spPr>
          <a:xfrm>
            <a:off x="2438400" y="1857375"/>
            <a:ext cx="1492250" cy="554038"/>
          </a:xfrm>
          <a:prstGeom prst="rect">
            <a:avLst/>
          </a:prstGeom>
          <a:noFill/>
          <a:ln w="9525">
            <a:noFill/>
          </a:ln>
        </p:spPr>
        <p:txBody>
          <a:bodyPr>
            <a:spAutoFit/>
          </a:bodyPr>
          <a:p>
            <a:pPr>
              <a:lnSpc>
                <a:spcPct val="150000"/>
              </a:lnSpc>
            </a:pPr>
            <a:r>
              <a:rPr lang="en-US" altLang="zh-CN" dirty="0">
                <a:solidFill>
                  <a:srgbClr val="39540E"/>
                </a:solidFill>
                <a:latin typeface="Arial" panose="020B0604020202020204" pitchFamily="34" charset="0"/>
                <a:ea typeface="宋体" panose="02010600030101010101" pitchFamily="2" charset="-122"/>
              </a:rPr>
              <a:t>......</a:t>
            </a:r>
            <a:endParaRPr lang="en-US" altLang="zh-CN" dirty="0">
              <a:solidFill>
                <a:srgbClr val="39540E"/>
              </a:solidFill>
              <a:latin typeface="Arial" panose="020B0604020202020204" pitchFamily="34" charset="0"/>
              <a:ea typeface="宋体" panose="02010600030101010101" pitchFamily="2" charset="-122"/>
            </a:endParaRPr>
          </a:p>
        </p:txBody>
      </p:sp>
      <p:sp>
        <p:nvSpPr>
          <p:cNvPr id="48134" name="矩形 6"/>
          <p:cNvSpPr/>
          <p:nvPr/>
        </p:nvSpPr>
        <p:spPr>
          <a:xfrm>
            <a:off x="762000" y="2565400"/>
            <a:ext cx="7650163" cy="3324225"/>
          </a:xfrm>
          <a:prstGeom prst="rect">
            <a:avLst/>
          </a:prstGeom>
          <a:noFill/>
          <a:ln w="9525">
            <a:noFill/>
          </a:ln>
        </p:spPr>
        <p:txBody>
          <a:bodyPr>
            <a:spAutoFit/>
          </a:bodyPr>
          <a:p>
            <a:pPr>
              <a:lnSpc>
                <a:spcPct val="150000"/>
              </a:lnSpc>
            </a:pPr>
            <a:r>
              <a:rPr lang="zh-CN" altLang="en-US" b="1" dirty="0">
                <a:solidFill>
                  <a:srgbClr val="39540E"/>
                </a:solidFill>
                <a:latin typeface="Arial" panose="020B0604020202020204" pitchFamily="34" charset="0"/>
                <a:ea typeface="宋体" panose="02010600030101010101" pitchFamily="2" charset="-122"/>
              </a:rPr>
              <a:t>第三百五十条  </a:t>
            </a:r>
            <a:r>
              <a:rPr lang="zh-CN" altLang="en-US" dirty="0">
                <a:solidFill>
                  <a:srgbClr val="39540E"/>
                </a:solidFill>
                <a:latin typeface="Arial" panose="020B0604020202020204" pitchFamily="34" charset="0"/>
                <a:ea typeface="宋体" panose="02010600030101010101" pitchFamily="2" charset="-122"/>
              </a:rPr>
              <a:t>违反国家规定，</a:t>
            </a:r>
            <a:r>
              <a:rPr lang="zh-CN" altLang="en-US" dirty="0">
                <a:solidFill>
                  <a:srgbClr val="FF0000"/>
                </a:solidFill>
                <a:latin typeface="Arial" panose="020B0604020202020204" pitchFamily="34" charset="0"/>
                <a:ea typeface="宋体" panose="02010600030101010101" pitchFamily="2" charset="-122"/>
              </a:rPr>
              <a:t>非法运输、携带醋酸酐、乙醚、三氯甲烷</a:t>
            </a:r>
            <a:r>
              <a:rPr lang="zh-CN" altLang="en-US" dirty="0">
                <a:solidFill>
                  <a:srgbClr val="39540E"/>
                </a:solidFill>
                <a:latin typeface="Arial" panose="020B0604020202020204" pitchFamily="34" charset="0"/>
                <a:ea typeface="宋体" panose="02010600030101010101" pitchFamily="2" charset="-122"/>
              </a:rPr>
              <a:t>或者</a:t>
            </a:r>
            <a:r>
              <a:rPr lang="zh-CN" altLang="en-US" dirty="0">
                <a:solidFill>
                  <a:srgbClr val="FF0000"/>
                </a:solidFill>
                <a:latin typeface="Arial" panose="020B0604020202020204" pitchFamily="34" charset="0"/>
                <a:ea typeface="宋体" panose="02010600030101010101" pitchFamily="2" charset="-122"/>
              </a:rPr>
              <a:t>其他用于制造毒品的原料或者配剂进出境的</a:t>
            </a:r>
            <a:r>
              <a:rPr lang="zh-CN" altLang="en-US" dirty="0">
                <a:solidFill>
                  <a:srgbClr val="39540E"/>
                </a:solidFill>
                <a:latin typeface="Arial" panose="020B0604020202020204" pitchFamily="34" charset="0"/>
                <a:ea typeface="宋体" panose="02010600030101010101" pitchFamily="2" charset="-122"/>
              </a:rPr>
              <a:t>，或者违反国家规定的，</a:t>
            </a:r>
            <a:r>
              <a:rPr lang="zh-CN" altLang="en-US" dirty="0">
                <a:solidFill>
                  <a:srgbClr val="FF0000"/>
                </a:solidFill>
                <a:latin typeface="Arial" panose="020B0604020202020204" pitchFamily="34" charset="0"/>
                <a:ea typeface="宋体" panose="02010600030101010101" pitchFamily="2" charset="-122"/>
              </a:rPr>
              <a:t>在境内非法买卖上述物品的</a:t>
            </a:r>
            <a:r>
              <a:rPr lang="zh-CN" altLang="en-US" dirty="0">
                <a:solidFill>
                  <a:srgbClr val="39540E"/>
                </a:solidFill>
                <a:latin typeface="Arial" panose="020B0604020202020204" pitchFamily="34" charset="0"/>
                <a:ea typeface="宋体" panose="02010600030101010101" pitchFamily="2" charset="-122"/>
              </a:rPr>
              <a:t>，处三年以下有期徒刑、拘役或者管制，并处罚现金；数量大的，处三年以上十年以下有期徒刑，并处罚金。</a:t>
            </a:r>
            <a:endParaRPr lang="zh-CN" altLang="en-US" dirty="0">
              <a:solidFill>
                <a:srgbClr val="39540E"/>
              </a:solidFill>
              <a:latin typeface="Arial" panose="020B0604020202020204" pitchFamily="34" charset="0"/>
              <a:ea typeface="宋体" panose="02010600030101010101" pitchFamily="2" charset="-122"/>
            </a:endParaRPr>
          </a:p>
          <a:p>
            <a:pPr>
              <a:lnSpc>
                <a:spcPct val="150000"/>
              </a:lnSpc>
            </a:pPr>
            <a:r>
              <a:rPr lang="zh-CN" altLang="en-US" dirty="0">
                <a:solidFill>
                  <a:srgbClr val="39540E"/>
                </a:solidFill>
                <a:latin typeface="Arial" panose="020B0604020202020204" pitchFamily="34" charset="0"/>
                <a:ea typeface="宋体" panose="02010600030101010101" pitchFamily="2" charset="-122"/>
              </a:rPr>
              <a:t>     明知他人制造毒品而为其提供前款规定的物品的，</a:t>
            </a:r>
            <a:r>
              <a:rPr lang="zh-CN" altLang="en-US" dirty="0">
                <a:solidFill>
                  <a:srgbClr val="FF0000"/>
                </a:solidFill>
                <a:latin typeface="Arial" panose="020B0604020202020204" pitchFamily="34" charset="0"/>
                <a:ea typeface="宋体" panose="02010600030101010101" pitchFamily="2" charset="-122"/>
              </a:rPr>
              <a:t>以制造毒品罪的共犯论处</a:t>
            </a:r>
            <a:r>
              <a:rPr lang="zh-CN" altLang="en-US" dirty="0">
                <a:solidFill>
                  <a:srgbClr val="39540E"/>
                </a:solidFill>
                <a:latin typeface="Arial" panose="020B0604020202020204" pitchFamily="34" charset="0"/>
                <a:ea typeface="宋体" panose="02010600030101010101" pitchFamily="2" charset="-122"/>
              </a:rPr>
              <a:t>。</a:t>
            </a:r>
            <a:endParaRPr lang="zh-CN" altLang="en-US" dirty="0">
              <a:solidFill>
                <a:srgbClr val="39540E"/>
              </a:solidFill>
              <a:latin typeface="Arial" panose="020B0604020202020204" pitchFamily="34" charset="0"/>
              <a:ea typeface="宋体" panose="02010600030101010101" pitchFamily="2" charset="-122"/>
            </a:endParaRPr>
          </a:p>
        </p:txBody>
      </p:sp>
    </p:spTree>
    <p:custDataLst>
      <p:tags r:id="rId2"/>
    </p:custDataLst>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Box 1"/>
          <p:cNvSpPr txBox="1"/>
          <p:nvPr/>
        </p:nvSpPr>
        <p:spPr>
          <a:xfrm>
            <a:off x="731838" y="-76200"/>
            <a:ext cx="7848600" cy="1066800"/>
          </a:xfrm>
          <a:prstGeom prst="rect">
            <a:avLst/>
          </a:prstGeom>
          <a:noFill/>
          <a:ln w="9525">
            <a:noFill/>
          </a:ln>
        </p:spPr>
        <p:txBody>
          <a:bodyPr>
            <a:spAutoFit/>
          </a:bodyPr>
          <a:p>
            <a:pPr>
              <a:lnSpc>
                <a:spcPct val="200000"/>
              </a:lnSpc>
            </a:pPr>
            <a:r>
              <a:rPr lang="zh-CN" altLang="en-US" sz="3200" b="1" dirty="0">
                <a:solidFill>
                  <a:srgbClr val="002060"/>
                </a:solidFill>
                <a:latin typeface="微软雅黑 Light" charset="-122"/>
                <a:ea typeface="微软雅黑 Light" charset="-122"/>
              </a:rPr>
              <a:t>一、易制毒化学品简介</a:t>
            </a:r>
            <a:endParaRPr lang="en-US" altLang="zh-CN" sz="3200" b="1" dirty="0">
              <a:solidFill>
                <a:srgbClr val="002060"/>
              </a:solidFill>
              <a:latin typeface="微软雅黑 Light" charset="-122"/>
              <a:ea typeface="微软雅黑 Light" charset="-122"/>
            </a:endParaRPr>
          </a:p>
        </p:txBody>
      </p:sp>
      <p:pic>
        <p:nvPicPr>
          <p:cNvPr id="12291" name="Picture 2" descr="E:\ppt材料\图标\高画质精美透明PNG图标572张\png_icon_124.png"/>
          <p:cNvPicPr>
            <a:picLocks noChangeAspect="1"/>
          </p:cNvPicPr>
          <p:nvPr/>
        </p:nvPicPr>
        <p:blipFill>
          <a:blip r:embed="rId1"/>
          <a:stretch>
            <a:fillRect/>
          </a:stretch>
        </p:blipFill>
        <p:spPr>
          <a:xfrm>
            <a:off x="4648200" y="1158875"/>
            <a:ext cx="1066800" cy="1066800"/>
          </a:xfrm>
          <a:prstGeom prst="rect">
            <a:avLst/>
          </a:prstGeom>
          <a:noFill/>
          <a:ln w="9525">
            <a:noFill/>
          </a:ln>
        </p:spPr>
      </p:pic>
      <p:sp>
        <p:nvSpPr>
          <p:cNvPr id="6" name="矩形 5"/>
          <p:cNvSpPr/>
          <p:nvPr/>
        </p:nvSpPr>
        <p:spPr>
          <a:xfrm>
            <a:off x="762000" y="2335213"/>
            <a:ext cx="7802563" cy="3932237"/>
          </a:xfrm>
          <a:prstGeom prst="rect">
            <a:avLst/>
          </a:prstGeom>
          <a:noFill/>
          <a:ln w="9525">
            <a:noFill/>
          </a:ln>
        </p:spPr>
        <p:txBody>
          <a:bodyPr>
            <a:spAutoFit/>
          </a:bodyPr>
          <a:p>
            <a:pPr>
              <a:lnSpc>
                <a:spcPct val="150000"/>
              </a:lnSpc>
            </a:pPr>
            <a:r>
              <a:rPr lang="zh-CN" altLang="en-US" sz="2400" dirty="0">
                <a:latin typeface="Arial" panose="020B0604020202020204" pitchFamily="34" charset="0"/>
                <a:ea typeface="宋体" panose="02010600030101010101" pitchFamily="2" charset="-122"/>
              </a:rPr>
              <a:t>      </a:t>
            </a:r>
            <a:r>
              <a:rPr lang="zh-CN" altLang="en-US" sz="2400" dirty="0">
                <a:latin typeface="微软雅黑 Light" charset="-122"/>
                <a:ea typeface="微软雅黑 Light" charset="-122"/>
              </a:rPr>
              <a:t> </a:t>
            </a:r>
            <a:r>
              <a:rPr lang="zh-CN" altLang="en-US" sz="2400" b="1" dirty="0">
                <a:solidFill>
                  <a:srgbClr val="39540E"/>
                </a:solidFill>
                <a:latin typeface="微软雅黑 Light" charset="-122"/>
                <a:ea typeface="微软雅黑 Light" charset="-122"/>
              </a:rPr>
              <a:t>易制毒化学品是指国家规定管制的可用于制造毒品的化学品。易制毒化学品可分前体和配剂，所谓前体是指该类化学原料在制毒过程中其成分成为毒品的主要成分，如麻黄素、</a:t>
            </a:r>
            <a:r>
              <a:rPr lang="en-US" altLang="zh-CN" sz="2400" b="1" dirty="0">
                <a:solidFill>
                  <a:srgbClr val="39540E"/>
                </a:solidFill>
                <a:latin typeface="微软雅黑 Light" charset="-122"/>
                <a:ea typeface="微软雅黑 Light" charset="-122"/>
              </a:rPr>
              <a:t>1-</a:t>
            </a:r>
            <a:r>
              <a:rPr lang="zh-CN" altLang="en-US" sz="2400" b="1" dirty="0">
                <a:solidFill>
                  <a:srgbClr val="39540E"/>
                </a:solidFill>
                <a:latin typeface="微软雅黑 Light" charset="-122"/>
                <a:ea typeface="微软雅黑 Light" charset="-122"/>
              </a:rPr>
              <a:t>苯基</a:t>
            </a:r>
            <a:r>
              <a:rPr lang="en-US" altLang="zh-CN" sz="2400" b="1" dirty="0">
                <a:solidFill>
                  <a:srgbClr val="39540E"/>
                </a:solidFill>
                <a:latin typeface="微软雅黑 Light" charset="-122"/>
                <a:ea typeface="微软雅黑 Light" charset="-122"/>
              </a:rPr>
              <a:t>-2-</a:t>
            </a:r>
            <a:r>
              <a:rPr lang="zh-CN" altLang="en-US" sz="2400" b="1" dirty="0">
                <a:solidFill>
                  <a:srgbClr val="39540E"/>
                </a:solidFill>
                <a:latin typeface="微软雅黑 Light" charset="-122"/>
                <a:ea typeface="微软雅黑 Light" charset="-122"/>
              </a:rPr>
              <a:t>丙酮、胡椒基甲基酮等；配剂是指在制毒过程中参与反应或不参与反应，其成分不构成毒品最终产品成分，该类化学品包括试剂、溶剂和催化剂等，如高锰酸钾、乙醚、三氯甲烷等。</a:t>
            </a:r>
            <a:endParaRPr lang="zh-CN" altLang="en-US" sz="2400" b="1" dirty="0">
              <a:solidFill>
                <a:srgbClr val="39540E"/>
              </a:solidFill>
              <a:latin typeface="微软雅黑 Light" charset="-122"/>
              <a:ea typeface="微软雅黑 Light" charset="-122"/>
            </a:endParaRPr>
          </a:p>
        </p:txBody>
      </p:sp>
      <p:sp>
        <p:nvSpPr>
          <p:cNvPr id="12293" name="TextBox 6"/>
          <p:cNvSpPr txBox="1"/>
          <p:nvPr/>
        </p:nvSpPr>
        <p:spPr>
          <a:xfrm>
            <a:off x="808038" y="1660525"/>
            <a:ext cx="4983162" cy="539750"/>
          </a:xfrm>
          <a:prstGeom prst="rect">
            <a:avLst/>
          </a:prstGeom>
          <a:noFill/>
          <a:ln w="9525">
            <a:noFill/>
          </a:ln>
        </p:spPr>
        <p:txBody>
          <a:bodyPr>
            <a:spAutoFit/>
          </a:bodyPr>
          <a:p>
            <a:r>
              <a:rPr lang="en-US" altLang="zh-CN" sz="2800" b="1" dirty="0">
                <a:solidFill>
                  <a:srgbClr val="7030A0"/>
                </a:solidFill>
                <a:latin typeface="微软雅黑 Light" charset="-122"/>
                <a:ea typeface="微软雅黑 Light" charset="-122"/>
              </a:rPr>
              <a:t>1</a:t>
            </a:r>
            <a:r>
              <a:rPr lang="zh-CN" altLang="en-US" sz="2800" b="1" dirty="0">
                <a:solidFill>
                  <a:srgbClr val="7030A0"/>
                </a:solidFill>
                <a:latin typeface="微软雅黑 Light" charset="-122"/>
                <a:ea typeface="微软雅黑 Light" charset="-122"/>
              </a:rPr>
              <a:t>、什么是易制毒化学品</a:t>
            </a:r>
            <a:endParaRPr lang="zh-CN" altLang="en-US" sz="2800" b="1" dirty="0">
              <a:solidFill>
                <a:srgbClr val="7030A0"/>
              </a:solidFill>
              <a:latin typeface="微软雅黑 Light" charset="-122"/>
              <a:ea typeface="微软雅黑 Light" charset="-122"/>
            </a:endParaRPr>
          </a:p>
        </p:txBody>
      </p:sp>
    </p:spTree>
    <p:custDataLst>
      <p:tags r:id="rId2"/>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4" name="Picture 5" descr="http://wsjws.tyga.gov.cn/attachment/201104/28/2587_1303977759xl31.jpg"/>
          <p:cNvPicPr>
            <a:picLocks noChangeAspect="1"/>
          </p:cNvPicPr>
          <p:nvPr/>
        </p:nvPicPr>
        <p:blipFill>
          <a:blip r:embed="rId1">
            <a:clrChange>
              <a:clrFrom>
                <a:srgbClr val="FFFFFF"/>
              </a:clrFrom>
              <a:clrTo>
                <a:srgbClr val="FFFFFF">
                  <a:alpha val="0"/>
                </a:srgbClr>
              </a:clrTo>
            </a:clrChange>
          </a:blip>
          <a:stretch>
            <a:fillRect/>
          </a:stretch>
        </p:blipFill>
        <p:spPr>
          <a:xfrm>
            <a:off x="0" y="185738"/>
            <a:ext cx="2209800" cy="2209800"/>
          </a:xfrm>
          <a:prstGeom prst="rect">
            <a:avLst/>
          </a:prstGeom>
          <a:noFill/>
          <a:ln w="9525">
            <a:noFill/>
          </a:ln>
        </p:spPr>
      </p:pic>
      <p:sp>
        <p:nvSpPr>
          <p:cNvPr id="49155" name="TextBox 1"/>
          <p:cNvSpPr txBox="1"/>
          <p:nvPr/>
        </p:nvSpPr>
        <p:spPr>
          <a:xfrm>
            <a:off x="0" y="0"/>
            <a:ext cx="9144000" cy="815975"/>
          </a:xfrm>
          <a:prstGeom prst="rect">
            <a:avLst/>
          </a:prstGeom>
          <a:noFill/>
          <a:ln w="9525">
            <a:noFill/>
          </a:ln>
        </p:spPr>
        <p:txBody>
          <a:bodyPr>
            <a:spAutoFit/>
          </a:bodyPr>
          <a:p>
            <a:pPr algn="ctr">
              <a:lnSpc>
                <a:spcPct val="200000"/>
              </a:lnSpc>
            </a:pPr>
            <a:r>
              <a:rPr lang="zh-CN" altLang="en-US" sz="2800" b="1" dirty="0">
                <a:solidFill>
                  <a:srgbClr val="002060"/>
                </a:solidFill>
                <a:latin typeface="Arial" panose="020B0604020202020204" pitchFamily="34" charset="0"/>
                <a:ea typeface="宋体" panose="02010600030101010101" pitchFamily="2" charset="-122"/>
              </a:rPr>
              <a:t>四、法律责任</a:t>
            </a:r>
            <a:endParaRPr lang="en-US" altLang="zh-CN" sz="2800" b="1" dirty="0">
              <a:solidFill>
                <a:srgbClr val="002060"/>
              </a:solidFill>
              <a:latin typeface="Arial" panose="020B0604020202020204" pitchFamily="34" charset="0"/>
              <a:ea typeface="宋体" panose="02010600030101010101" pitchFamily="2" charset="-122"/>
            </a:endParaRPr>
          </a:p>
        </p:txBody>
      </p:sp>
      <p:sp>
        <p:nvSpPr>
          <p:cNvPr id="49156" name="矩形 5"/>
          <p:cNvSpPr/>
          <p:nvPr/>
        </p:nvSpPr>
        <p:spPr>
          <a:xfrm>
            <a:off x="715963" y="2562225"/>
            <a:ext cx="7589837" cy="2805113"/>
          </a:xfrm>
          <a:prstGeom prst="rect">
            <a:avLst/>
          </a:prstGeom>
          <a:noFill/>
          <a:ln w="9525">
            <a:noFill/>
          </a:ln>
        </p:spPr>
        <p:txBody>
          <a:bodyPr>
            <a:spAutoFit/>
          </a:bodyPr>
          <a:p>
            <a:pPr>
              <a:lnSpc>
                <a:spcPct val="150000"/>
              </a:lnSpc>
            </a:pPr>
            <a:r>
              <a:rPr lang="zh-CN" altLang="en-US" dirty="0">
                <a:solidFill>
                  <a:srgbClr val="39540E"/>
                </a:solidFill>
                <a:latin typeface="Arial" panose="020B0604020202020204" pitchFamily="34" charset="0"/>
                <a:ea typeface="宋体" panose="02010600030101010101" pitchFamily="2" charset="-122"/>
              </a:rPr>
              <a:t> </a:t>
            </a:r>
            <a:r>
              <a:rPr lang="zh-CN" altLang="en-US" dirty="0">
                <a:solidFill>
                  <a:srgbClr val="FF0000"/>
                </a:solidFill>
                <a:latin typeface="Arial" panose="020B0604020202020204" pitchFamily="34" charset="0"/>
                <a:ea typeface="宋体" panose="02010600030101010101" pitchFamily="2" charset="-122"/>
              </a:rPr>
              <a:t>单位犯前两款罪的</a:t>
            </a:r>
            <a:r>
              <a:rPr lang="zh-CN" altLang="en-US" dirty="0">
                <a:solidFill>
                  <a:srgbClr val="39540E"/>
                </a:solidFill>
                <a:latin typeface="Arial" panose="020B0604020202020204" pitchFamily="34" charset="0"/>
                <a:ea typeface="宋体" panose="02010600030101010101" pitchFamily="2" charset="-122"/>
              </a:rPr>
              <a:t>，对单位判处罚金，并对其直接负责的主管人员和其他直接责任人员，依照前两款的规定处罚。</a:t>
            </a:r>
            <a:endParaRPr lang="en-US" altLang="zh-CN" dirty="0">
              <a:solidFill>
                <a:srgbClr val="39540E"/>
              </a:solidFill>
              <a:latin typeface="Arial" panose="020B0604020202020204" pitchFamily="34" charset="0"/>
              <a:ea typeface="宋体" panose="02010600030101010101" pitchFamily="2" charset="-122"/>
            </a:endParaRPr>
          </a:p>
          <a:p>
            <a:pPr>
              <a:lnSpc>
                <a:spcPct val="150000"/>
              </a:lnSpc>
            </a:pPr>
            <a:r>
              <a:rPr lang="en-US" altLang="zh-CN" dirty="0">
                <a:solidFill>
                  <a:srgbClr val="39540E"/>
                </a:solidFill>
                <a:latin typeface="Arial" panose="020B0604020202020204" pitchFamily="34" charset="0"/>
                <a:ea typeface="宋体" panose="02010600030101010101" pitchFamily="2" charset="-122"/>
              </a:rPr>
              <a:t>......</a:t>
            </a:r>
            <a:endParaRPr lang="en-US" altLang="zh-CN" dirty="0">
              <a:solidFill>
                <a:srgbClr val="39540E"/>
              </a:solidFill>
              <a:latin typeface="Arial" panose="020B0604020202020204" pitchFamily="34" charset="0"/>
              <a:ea typeface="宋体" panose="02010600030101010101" pitchFamily="2" charset="-122"/>
            </a:endParaRPr>
          </a:p>
          <a:p>
            <a:pPr>
              <a:lnSpc>
                <a:spcPct val="150000"/>
              </a:lnSpc>
            </a:pPr>
            <a:r>
              <a:rPr lang="zh-CN" altLang="en-US" b="1" dirty="0">
                <a:solidFill>
                  <a:srgbClr val="39540E"/>
                </a:solidFill>
                <a:latin typeface="Arial" panose="020B0604020202020204" pitchFamily="34" charset="0"/>
                <a:ea typeface="宋体" panose="02010600030101010101" pitchFamily="2" charset="-122"/>
              </a:rPr>
              <a:t>第三百五十六条</a:t>
            </a:r>
            <a:r>
              <a:rPr lang="zh-CN" altLang="en-US" dirty="0">
                <a:solidFill>
                  <a:srgbClr val="39540E"/>
                </a:solidFill>
                <a:latin typeface="Arial" panose="020B0604020202020204" pitchFamily="34" charset="0"/>
                <a:ea typeface="宋体" panose="02010600030101010101" pitchFamily="2" charset="-122"/>
              </a:rPr>
              <a:t>  因走私、贩卖、运输、制造、非法持有毒品罪被判过刑，又犯本节规定之罪的</a:t>
            </a:r>
            <a:r>
              <a:rPr lang="zh-CN" altLang="en-US" dirty="0">
                <a:solidFill>
                  <a:srgbClr val="FF0000"/>
                </a:solidFill>
                <a:latin typeface="Arial" panose="020B0604020202020204" pitchFamily="34" charset="0"/>
                <a:ea typeface="宋体" panose="02010600030101010101" pitchFamily="2" charset="-122"/>
              </a:rPr>
              <a:t>从重处罚</a:t>
            </a:r>
            <a:r>
              <a:rPr lang="zh-CN" altLang="en-US" dirty="0">
                <a:solidFill>
                  <a:srgbClr val="39540E"/>
                </a:solidFill>
                <a:latin typeface="Arial" panose="020B0604020202020204" pitchFamily="34" charset="0"/>
                <a:ea typeface="宋体" panose="02010600030101010101" pitchFamily="2" charset="-122"/>
              </a:rPr>
              <a:t>。</a:t>
            </a:r>
            <a:r>
              <a:rPr lang="en-US" altLang="zh-CN" dirty="0">
                <a:solidFill>
                  <a:srgbClr val="39540E"/>
                </a:solidFill>
                <a:latin typeface="Arial" panose="020B0604020202020204" pitchFamily="34" charset="0"/>
                <a:ea typeface="宋体" panose="02010600030101010101" pitchFamily="2" charset="-122"/>
              </a:rPr>
              <a:t>......</a:t>
            </a:r>
            <a:endParaRPr lang="en-US" altLang="zh-CN" dirty="0">
              <a:solidFill>
                <a:srgbClr val="39540E"/>
              </a:solidFill>
              <a:latin typeface="Arial" panose="020B0604020202020204" pitchFamily="34" charset="0"/>
              <a:ea typeface="宋体" panose="02010600030101010101" pitchFamily="2" charset="-122"/>
            </a:endParaRPr>
          </a:p>
          <a:p>
            <a:pPr>
              <a:lnSpc>
                <a:spcPct val="150000"/>
              </a:lnSpc>
            </a:pPr>
            <a:endParaRPr lang="zh-CN" altLang="en-US" dirty="0">
              <a:solidFill>
                <a:srgbClr val="39540E"/>
              </a:solidFill>
              <a:latin typeface="Arial" panose="020B0604020202020204" pitchFamily="34" charset="0"/>
              <a:ea typeface="宋体" panose="02010600030101010101" pitchFamily="2" charset="-122"/>
            </a:endParaRPr>
          </a:p>
        </p:txBody>
      </p:sp>
      <p:sp>
        <p:nvSpPr>
          <p:cNvPr id="49157" name="矩形 7"/>
          <p:cNvSpPr/>
          <p:nvPr/>
        </p:nvSpPr>
        <p:spPr>
          <a:xfrm>
            <a:off x="2222500" y="1438275"/>
            <a:ext cx="5816600" cy="387350"/>
          </a:xfrm>
          <a:prstGeom prst="rect">
            <a:avLst/>
          </a:prstGeom>
          <a:noFill/>
          <a:ln w="9525">
            <a:noFill/>
          </a:ln>
        </p:spPr>
        <p:txBody>
          <a:bodyPr>
            <a:spAutoFit/>
          </a:bodyPr>
          <a:p>
            <a:pPr>
              <a:lnSpc>
                <a:spcPct val="80000"/>
              </a:lnSpc>
            </a:pPr>
            <a:r>
              <a:rPr lang="en-US" altLang="zh-CN" sz="2400" b="1" dirty="0">
                <a:solidFill>
                  <a:srgbClr val="39540E"/>
                </a:solidFill>
                <a:latin typeface="Arial" panose="020B0604020202020204" pitchFamily="34" charset="0"/>
                <a:ea typeface="宋体" panose="02010600030101010101" pitchFamily="2" charset="-122"/>
              </a:rPr>
              <a:t>《</a:t>
            </a:r>
            <a:r>
              <a:rPr lang="zh-CN" altLang="en-US" sz="2400" b="1" dirty="0">
                <a:solidFill>
                  <a:srgbClr val="39540E"/>
                </a:solidFill>
                <a:latin typeface="Arial" panose="020B0604020202020204" pitchFamily="34" charset="0"/>
                <a:ea typeface="宋体" panose="02010600030101010101" pitchFamily="2" charset="-122"/>
              </a:rPr>
              <a:t>中华人民共和国刑法（节录）</a:t>
            </a:r>
            <a:r>
              <a:rPr lang="en-US" altLang="zh-CN" sz="2400" b="1" dirty="0">
                <a:solidFill>
                  <a:srgbClr val="39540E"/>
                </a:solidFill>
                <a:latin typeface="Arial" panose="020B0604020202020204" pitchFamily="34" charset="0"/>
                <a:ea typeface="宋体" panose="02010600030101010101" pitchFamily="2" charset="-122"/>
              </a:rPr>
              <a:t>》</a:t>
            </a:r>
            <a:endParaRPr lang="en-US" altLang="zh-CN" sz="2400" b="1" dirty="0">
              <a:solidFill>
                <a:srgbClr val="39540E"/>
              </a:solidFill>
              <a:latin typeface="Arial" panose="020B0604020202020204" pitchFamily="34" charset="0"/>
              <a:ea typeface="宋体" panose="02010600030101010101" pitchFamily="2" charset="-122"/>
            </a:endParaRPr>
          </a:p>
        </p:txBody>
      </p:sp>
    </p:spTree>
    <p:custDataLst>
      <p:tags r:id="rId2"/>
    </p:custDataLst>
  </p:cSld>
  <p:clrMapOvr>
    <a:masterClrMapping/>
  </p:clrMapOvr>
  <p:transition>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8" name="Picture 5" descr="http://wsjws.tyga.gov.cn/attachment/201104/28/2587_1303977759xl31.jpg"/>
          <p:cNvPicPr>
            <a:picLocks noChangeAspect="1"/>
          </p:cNvPicPr>
          <p:nvPr/>
        </p:nvPicPr>
        <p:blipFill>
          <a:blip r:embed="rId1">
            <a:clrChange>
              <a:clrFrom>
                <a:srgbClr val="FFFFFF"/>
              </a:clrFrom>
              <a:clrTo>
                <a:srgbClr val="FFFFFF">
                  <a:alpha val="0"/>
                </a:srgbClr>
              </a:clrTo>
            </a:clrChange>
          </a:blip>
          <a:stretch>
            <a:fillRect/>
          </a:stretch>
        </p:blipFill>
        <p:spPr>
          <a:xfrm>
            <a:off x="0" y="185738"/>
            <a:ext cx="2209800" cy="2209800"/>
          </a:xfrm>
          <a:prstGeom prst="rect">
            <a:avLst/>
          </a:prstGeom>
          <a:noFill/>
          <a:ln w="9525">
            <a:noFill/>
          </a:ln>
        </p:spPr>
      </p:pic>
      <p:sp>
        <p:nvSpPr>
          <p:cNvPr id="50179" name="TextBox 1"/>
          <p:cNvSpPr txBox="1"/>
          <p:nvPr/>
        </p:nvSpPr>
        <p:spPr>
          <a:xfrm>
            <a:off x="0" y="0"/>
            <a:ext cx="9144000" cy="815975"/>
          </a:xfrm>
          <a:prstGeom prst="rect">
            <a:avLst/>
          </a:prstGeom>
          <a:noFill/>
          <a:ln w="9525">
            <a:noFill/>
          </a:ln>
        </p:spPr>
        <p:txBody>
          <a:bodyPr>
            <a:spAutoFit/>
          </a:bodyPr>
          <a:p>
            <a:pPr algn="ctr">
              <a:lnSpc>
                <a:spcPct val="200000"/>
              </a:lnSpc>
            </a:pPr>
            <a:r>
              <a:rPr lang="zh-CN" altLang="en-US" sz="2800" b="1" dirty="0">
                <a:solidFill>
                  <a:srgbClr val="002060"/>
                </a:solidFill>
                <a:latin typeface="Arial" panose="020B0604020202020204" pitchFamily="34" charset="0"/>
                <a:ea typeface="宋体" panose="02010600030101010101" pitchFamily="2" charset="-122"/>
              </a:rPr>
              <a:t>四、法律责任</a:t>
            </a:r>
            <a:endParaRPr lang="en-US" altLang="zh-CN" sz="2800" b="1" dirty="0">
              <a:solidFill>
                <a:srgbClr val="002060"/>
              </a:solidFill>
              <a:latin typeface="Arial" panose="020B0604020202020204" pitchFamily="34" charset="0"/>
              <a:ea typeface="宋体" panose="02010600030101010101" pitchFamily="2" charset="-122"/>
            </a:endParaRPr>
          </a:p>
        </p:txBody>
      </p:sp>
      <p:sp>
        <p:nvSpPr>
          <p:cNvPr id="50180" name="矩形 6"/>
          <p:cNvSpPr/>
          <p:nvPr/>
        </p:nvSpPr>
        <p:spPr>
          <a:xfrm>
            <a:off x="2270125" y="1163638"/>
            <a:ext cx="6386513" cy="1014412"/>
          </a:xfrm>
          <a:prstGeom prst="rect">
            <a:avLst/>
          </a:prstGeom>
          <a:noFill/>
          <a:ln w="9525">
            <a:noFill/>
          </a:ln>
        </p:spPr>
        <p:txBody>
          <a:bodyPr>
            <a:spAutoFit/>
          </a:bodyPr>
          <a:p>
            <a:pPr>
              <a:lnSpc>
                <a:spcPct val="150000"/>
              </a:lnSpc>
            </a:pPr>
            <a:r>
              <a:rPr lang="zh-CN" altLang="en-US" b="1" dirty="0">
                <a:solidFill>
                  <a:srgbClr val="39540E"/>
                </a:solidFill>
                <a:latin typeface="Arial" panose="020B0604020202020204" pitchFamily="34" charset="0"/>
                <a:ea typeface="宋体" panose="02010600030101010101" pitchFamily="2" charset="-122"/>
              </a:rPr>
              <a:t>最高人民法院</a:t>
            </a:r>
            <a:r>
              <a:rPr lang="en-US" altLang="zh-CN" b="1" dirty="0">
                <a:solidFill>
                  <a:srgbClr val="39540E"/>
                </a:solidFill>
                <a:latin typeface="Arial" panose="020B0604020202020204" pitchFamily="34" charset="0"/>
                <a:ea typeface="宋体" panose="02010600030101010101" pitchFamily="2" charset="-122"/>
              </a:rPr>
              <a:t>《</a:t>
            </a:r>
            <a:r>
              <a:rPr lang="zh-CN" altLang="en-US" b="1" dirty="0">
                <a:solidFill>
                  <a:srgbClr val="39540E"/>
                </a:solidFill>
                <a:latin typeface="Arial" panose="020B0604020202020204" pitchFamily="34" charset="0"/>
                <a:ea typeface="宋体" panose="02010600030101010101" pitchFamily="2" charset="-122"/>
              </a:rPr>
              <a:t>关于审理毒品案件定罪量刑标准有关问题的解释（节录）</a:t>
            </a:r>
            <a:r>
              <a:rPr lang="en-US" altLang="zh-CN" b="1" dirty="0">
                <a:solidFill>
                  <a:srgbClr val="39540E"/>
                </a:solidFill>
                <a:latin typeface="Arial" panose="020B0604020202020204" pitchFamily="34" charset="0"/>
                <a:ea typeface="宋体" panose="02010600030101010101" pitchFamily="2" charset="-122"/>
              </a:rPr>
              <a:t>》</a:t>
            </a:r>
            <a:r>
              <a:rPr lang="zh-CN" altLang="en-US" b="1" dirty="0">
                <a:solidFill>
                  <a:srgbClr val="39540E"/>
                </a:solidFill>
                <a:latin typeface="Arial" panose="020B0604020202020204" pitchFamily="34" charset="0"/>
                <a:ea typeface="宋体" panose="02010600030101010101" pitchFamily="2" charset="-122"/>
              </a:rPr>
              <a:t>（法释</a:t>
            </a:r>
            <a:r>
              <a:rPr lang="en-US" altLang="zh-CN" b="1" dirty="0">
                <a:solidFill>
                  <a:srgbClr val="39540E"/>
                </a:solidFill>
                <a:latin typeface="Arial" panose="020B0604020202020204" pitchFamily="34" charset="0"/>
                <a:ea typeface="宋体" panose="02010600030101010101" pitchFamily="2" charset="-122"/>
              </a:rPr>
              <a:t>[2000]13</a:t>
            </a:r>
            <a:r>
              <a:rPr lang="zh-CN" altLang="en-US" b="1" dirty="0">
                <a:solidFill>
                  <a:srgbClr val="39540E"/>
                </a:solidFill>
                <a:latin typeface="Arial" panose="020B0604020202020204" pitchFamily="34" charset="0"/>
                <a:ea typeface="宋体" panose="02010600030101010101" pitchFamily="2" charset="-122"/>
              </a:rPr>
              <a:t>号）</a:t>
            </a:r>
            <a:endParaRPr lang="en-US" altLang="zh-CN" b="1" dirty="0">
              <a:solidFill>
                <a:srgbClr val="39540E"/>
              </a:solidFill>
              <a:latin typeface="Arial" panose="020B0604020202020204" pitchFamily="34" charset="0"/>
              <a:ea typeface="宋体" panose="02010600030101010101" pitchFamily="2" charset="-122"/>
            </a:endParaRPr>
          </a:p>
        </p:txBody>
      </p:sp>
      <p:sp>
        <p:nvSpPr>
          <p:cNvPr id="8" name="矩形 7"/>
          <p:cNvSpPr/>
          <p:nvPr/>
        </p:nvSpPr>
        <p:spPr>
          <a:xfrm>
            <a:off x="762000" y="2344738"/>
            <a:ext cx="7726363" cy="424815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第四条 </a:t>
            </a:r>
            <a:r>
              <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违反国家规定，非法运输、携带进出境或在境内非法买卖醋酸酐、乙醚、三氯甲烷或者其他用于制造毒品的原料或者配剂达到下列数量标准的，</a:t>
            </a:r>
            <a:r>
              <a:rPr kumimoji="0" lang="zh-CN" altLang="en-US" sz="2000" b="1" i="0" u="none" strike="noStrike" kern="1200" cap="none" spc="0" normalizeH="0" baseline="0" noProof="0" dirty="0">
                <a:ln>
                  <a:noFill/>
                </a:ln>
                <a:solidFill>
                  <a:srgbClr val="0070C0"/>
                </a:solidFill>
                <a:effectLst/>
                <a:uLnTx/>
                <a:uFillTx/>
                <a:latin typeface="Arial" panose="020B0604020202020204" pitchFamily="34" charset="0"/>
                <a:ea typeface="宋体" panose="02010600030101010101" pitchFamily="2" charset="-122"/>
                <a:cs typeface="Arial" panose="020B0604020202020204" pitchFamily="34" charset="0"/>
              </a:rPr>
              <a:t>依照刑法第三百五十条第一款的规定定罪处罚</a:t>
            </a:r>
            <a:r>
              <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a:t>
            </a:r>
            <a:endPar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（一）麻黄碱、伪麻黄碱及其盐类和单方字迹五千克以上不满五十千克；麻黄浸膏、麻黄浸粉一百千克以上不满一千千克；</a:t>
            </a:r>
            <a:endPar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（二）醋酸酐、三氯甲烷二百千克以上不满二千千克；</a:t>
            </a:r>
            <a:endPar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（三）乙醚四百千克以上不满三千千克；</a:t>
            </a:r>
            <a:endPar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（四）上述原料或者配剂以外其他相当数量的用于制造毒品的原料或者配剂。</a:t>
            </a:r>
            <a:endPar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custDataLst>
      <p:tags r:id="rId2"/>
    </p:custDataLst>
  </p:cSld>
  <p:clrMapOvr>
    <a:masterClrMapping/>
  </p:clrMapOvr>
  <p:transition>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2" name="Picture 5" descr="http://wsjws.tyga.gov.cn/attachment/201104/28/2587_1303977759xl31.jpg"/>
          <p:cNvPicPr>
            <a:picLocks noChangeAspect="1"/>
          </p:cNvPicPr>
          <p:nvPr/>
        </p:nvPicPr>
        <p:blipFill>
          <a:blip r:embed="rId1">
            <a:clrChange>
              <a:clrFrom>
                <a:srgbClr val="FFFFFF"/>
              </a:clrFrom>
              <a:clrTo>
                <a:srgbClr val="FFFFFF">
                  <a:alpha val="0"/>
                </a:srgbClr>
              </a:clrTo>
            </a:clrChange>
          </a:blip>
          <a:stretch>
            <a:fillRect/>
          </a:stretch>
        </p:blipFill>
        <p:spPr>
          <a:xfrm>
            <a:off x="0" y="185738"/>
            <a:ext cx="2209800" cy="2209800"/>
          </a:xfrm>
          <a:prstGeom prst="rect">
            <a:avLst/>
          </a:prstGeom>
          <a:noFill/>
          <a:ln w="9525">
            <a:noFill/>
          </a:ln>
        </p:spPr>
      </p:pic>
      <p:sp>
        <p:nvSpPr>
          <p:cNvPr id="51203" name="TextBox 1"/>
          <p:cNvSpPr txBox="1"/>
          <p:nvPr/>
        </p:nvSpPr>
        <p:spPr>
          <a:xfrm>
            <a:off x="0" y="0"/>
            <a:ext cx="9144000" cy="815975"/>
          </a:xfrm>
          <a:prstGeom prst="rect">
            <a:avLst/>
          </a:prstGeom>
          <a:noFill/>
          <a:ln w="9525">
            <a:noFill/>
          </a:ln>
        </p:spPr>
        <p:txBody>
          <a:bodyPr>
            <a:spAutoFit/>
          </a:bodyPr>
          <a:p>
            <a:pPr algn="ctr">
              <a:lnSpc>
                <a:spcPct val="200000"/>
              </a:lnSpc>
            </a:pPr>
            <a:r>
              <a:rPr lang="zh-CN" altLang="en-US" sz="2800" b="1" dirty="0">
                <a:solidFill>
                  <a:srgbClr val="002060"/>
                </a:solidFill>
                <a:latin typeface="Arial" panose="020B0604020202020204" pitchFamily="34" charset="0"/>
                <a:ea typeface="宋体" panose="02010600030101010101" pitchFamily="2" charset="-122"/>
              </a:rPr>
              <a:t>四、法律责任</a:t>
            </a:r>
            <a:endParaRPr lang="en-US" altLang="zh-CN" sz="2800" b="1" dirty="0">
              <a:solidFill>
                <a:srgbClr val="002060"/>
              </a:solidFill>
              <a:latin typeface="Arial" panose="020B0604020202020204" pitchFamily="34" charset="0"/>
              <a:ea typeface="宋体" panose="02010600030101010101" pitchFamily="2" charset="-122"/>
            </a:endParaRPr>
          </a:p>
        </p:txBody>
      </p:sp>
      <p:sp>
        <p:nvSpPr>
          <p:cNvPr id="51204" name="矩形 6"/>
          <p:cNvSpPr/>
          <p:nvPr/>
        </p:nvSpPr>
        <p:spPr>
          <a:xfrm>
            <a:off x="2270125" y="1163638"/>
            <a:ext cx="6386513" cy="1014412"/>
          </a:xfrm>
          <a:prstGeom prst="rect">
            <a:avLst/>
          </a:prstGeom>
          <a:noFill/>
          <a:ln w="9525">
            <a:noFill/>
          </a:ln>
        </p:spPr>
        <p:txBody>
          <a:bodyPr>
            <a:spAutoFit/>
          </a:bodyPr>
          <a:p>
            <a:pPr>
              <a:lnSpc>
                <a:spcPct val="150000"/>
              </a:lnSpc>
            </a:pPr>
            <a:r>
              <a:rPr lang="zh-CN" altLang="en-US" b="1" dirty="0">
                <a:solidFill>
                  <a:srgbClr val="39540E"/>
                </a:solidFill>
                <a:latin typeface="Arial" panose="020B0604020202020204" pitchFamily="34" charset="0"/>
                <a:ea typeface="宋体" panose="02010600030101010101" pitchFamily="2" charset="-122"/>
              </a:rPr>
              <a:t>最高人民法院</a:t>
            </a:r>
            <a:r>
              <a:rPr lang="en-US" altLang="zh-CN" b="1" dirty="0">
                <a:solidFill>
                  <a:srgbClr val="39540E"/>
                </a:solidFill>
                <a:latin typeface="Arial" panose="020B0604020202020204" pitchFamily="34" charset="0"/>
                <a:ea typeface="宋体" panose="02010600030101010101" pitchFamily="2" charset="-122"/>
              </a:rPr>
              <a:t>《</a:t>
            </a:r>
            <a:r>
              <a:rPr lang="zh-CN" altLang="en-US" b="1" dirty="0">
                <a:solidFill>
                  <a:srgbClr val="39540E"/>
                </a:solidFill>
                <a:latin typeface="Arial" panose="020B0604020202020204" pitchFamily="34" charset="0"/>
                <a:ea typeface="宋体" panose="02010600030101010101" pitchFamily="2" charset="-122"/>
              </a:rPr>
              <a:t>关于审理毒品案件定罪量刑标准有关问题的解释（节录）</a:t>
            </a:r>
            <a:r>
              <a:rPr lang="en-US" altLang="zh-CN" b="1" dirty="0">
                <a:solidFill>
                  <a:srgbClr val="39540E"/>
                </a:solidFill>
                <a:latin typeface="Arial" panose="020B0604020202020204" pitchFamily="34" charset="0"/>
                <a:ea typeface="宋体" panose="02010600030101010101" pitchFamily="2" charset="-122"/>
              </a:rPr>
              <a:t>》</a:t>
            </a:r>
            <a:r>
              <a:rPr lang="zh-CN" altLang="en-US" b="1" dirty="0">
                <a:solidFill>
                  <a:srgbClr val="39540E"/>
                </a:solidFill>
                <a:latin typeface="Arial" panose="020B0604020202020204" pitchFamily="34" charset="0"/>
                <a:ea typeface="宋体" panose="02010600030101010101" pitchFamily="2" charset="-122"/>
              </a:rPr>
              <a:t>（法释</a:t>
            </a:r>
            <a:r>
              <a:rPr lang="en-US" altLang="zh-CN" b="1" dirty="0">
                <a:solidFill>
                  <a:srgbClr val="39540E"/>
                </a:solidFill>
                <a:latin typeface="Arial" panose="020B0604020202020204" pitchFamily="34" charset="0"/>
                <a:ea typeface="宋体" panose="02010600030101010101" pitchFamily="2" charset="-122"/>
              </a:rPr>
              <a:t>[2000]13</a:t>
            </a:r>
            <a:r>
              <a:rPr lang="zh-CN" altLang="en-US" b="1" dirty="0">
                <a:solidFill>
                  <a:srgbClr val="39540E"/>
                </a:solidFill>
                <a:latin typeface="Arial" panose="020B0604020202020204" pitchFamily="34" charset="0"/>
                <a:ea typeface="宋体" panose="02010600030101010101" pitchFamily="2" charset="-122"/>
              </a:rPr>
              <a:t>号）</a:t>
            </a:r>
            <a:endParaRPr lang="en-US" altLang="zh-CN" b="1" dirty="0">
              <a:solidFill>
                <a:srgbClr val="39540E"/>
              </a:solidFill>
              <a:latin typeface="Arial" panose="020B0604020202020204" pitchFamily="34" charset="0"/>
              <a:ea typeface="宋体" panose="02010600030101010101" pitchFamily="2" charset="-122"/>
            </a:endParaRPr>
          </a:p>
        </p:txBody>
      </p:sp>
      <p:sp>
        <p:nvSpPr>
          <p:cNvPr id="51205" name="矩形 7"/>
          <p:cNvSpPr/>
          <p:nvPr/>
        </p:nvSpPr>
        <p:spPr>
          <a:xfrm>
            <a:off x="762000" y="2344738"/>
            <a:ext cx="7726363" cy="1939925"/>
          </a:xfrm>
          <a:prstGeom prst="rect">
            <a:avLst/>
          </a:prstGeom>
          <a:noFill/>
          <a:ln w="9525">
            <a:noFill/>
          </a:ln>
        </p:spPr>
        <p:txBody>
          <a:bodyPr>
            <a:spAutoFit/>
          </a:bodyPr>
          <a:p>
            <a:pPr>
              <a:lnSpc>
                <a:spcPct val="150000"/>
              </a:lnSpc>
            </a:pPr>
            <a:r>
              <a:rPr lang="zh-CN" altLang="en-US" b="1" dirty="0">
                <a:solidFill>
                  <a:srgbClr val="0070C0"/>
                </a:solidFill>
                <a:latin typeface="Arial" panose="020B0604020202020204" pitchFamily="34" charset="0"/>
                <a:ea typeface="宋体" panose="02010600030101010101" pitchFamily="2" charset="-122"/>
              </a:rPr>
              <a:t>依照刑法第三百五十条第一款的规定定罪处罚</a:t>
            </a:r>
            <a:endParaRPr lang="zh-CN" altLang="en-US" b="1" dirty="0">
              <a:solidFill>
                <a:srgbClr val="0070C0"/>
              </a:solidFill>
              <a:latin typeface="Arial" panose="020B0604020202020204" pitchFamily="34" charset="0"/>
              <a:ea typeface="宋体" panose="02010600030101010101" pitchFamily="2" charset="-122"/>
            </a:endParaRPr>
          </a:p>
          <a:p>
            <a:pPr>
              <a:lnSpc>
                <a:spcPct val="150000"/>
              </a:lnSpc>
            </a:pPr>
            <a:r>
              <a:rPr lang="zh-CN" altLang="en-US" b="1" dirty="0">
                <a:solidFill>
                  <a:srgbClr val="39540E"/>
                </a:solidFill>
                <a:latin typeface="Arial" panose="020B0604020202020204" pitchFamily="34" charset="0"/>
                <a:ea typeface="宋体" panose="02010600030101010101" pitchFamily="2" charset="-122"/>
              </a:rPr>
              <a:t>第三百五十一条　</a:t>
            </a:r>
            <a:r>
              <a:rPr lang="zh-CN" altLang="en-US" dirty="0">
                <a:solidFill>
                  <a:srgbClr val="39540E"/>
                </a:solidFill>
                <a:latin typeface="Arial" panose="020B0604020202020204" pitchFamily="34" charset="0"/>
                <a:ea typeface="宋体" panose="02010600030101010101" pitchFamily="2" charset="-122"/>
              </a:rPr>
              <a:t>非法种植罂粟、大麻等毒品原植物的，一律强制铲除。有下列情形之一的，</a:t>
            </a:r>
            <a:r>
              <a:rPr lang="zh-CN" altLang="en-US" b="1" dirty="0">
                <a:solidFill>
                  <a:srgbClr val="FF0000"/>
                </a:solidFill>
                <a:latin typeface="Arial" panose="020B0604020202020204" pitchFamily="34" charset="0"/>
                <a:ea typeface="宋体" panose="02010600030101010101" pitchFamily="2" charset="-122"/>
              </a:rPr>
              <a:t>处五年以下有期徒刑、拘役或者管制</a:t>
            </a:r>
            <a:r>
              <a:rPr lang="zh-CN" altLang="en-US" dirty="0">
                <a:solidFill>
                  <a:srgbClr val="39540E"/>
                </a:solidFill>
                <a:latin typeface="Arial" panose="020B0604020202020204" pitchFamily="34" charset="0"/>
                <a:ea typeface="宋体" panose="02010600030101010101" pitchFamily="2" charset="-122"/>
              </a:rPr>
              <a:t>，并处罚金</a:t>
            </a:r>
            <a:endParaRPr lang="zh-CN" altLang="en-US" dirty="0">
              <a:solidFill>
                <a:srgbClr val="39540E"/>
              </a:solidFill>
              <a:latin typeface="Arial" panose="020B0604020202020204" pitchFamily="34" charset="0"/>
              <a:ea typeface="宋体" panose="02010600030101010101" pitchFamily="2" charset="-122"/>
            </a:endParaRPr>
          </a:p>
        </p:txBody>
      </p:sp>
    </p:spTree>
    <p:custDataLst>
      <p:tags r:id="rId2"/>
    </p:custDataLst>
  </p:cSld>
  <p:clrMapOvr>
    <a:masterClrMapping/>
  </p:clrMapOvr>
  <p:transition>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6" name="Picture 5" descr="http://wsjws.tyga.gov.cn/attachment/201104/28/2587_1303977759xl31.jpg"/>
          <p:cNvPicPr>
            <a:picLocks noChangeAspect="1"/>
          </p:cNvPicPr>
          <p:nvPr/>
        </p:nvPicPr>
        <p:blipFill>
          <a:blip r:embed="rId1">
            <a:clrChange>
              <a:clrFrom>
                <a:srgbClr val="FFFFFF"/>
              </a:clrFrom>
              <a:clrTo>
                <a:srgbClr val="FFFFFF">
                  <a:alpha val="0"/>
                </a:srgbClr>
              </a:clrTo>
            </a:clrChange>
          </a:blip>
          <a:stretch>
            <a:fillRect/>
          </a:stretch>
        </p:blipFill>
        <p:spPr>
          <a:xfrm>
            <a:off x="0" y="185738"/>
            <a:ext cx="2209800" cy="2209800"/>
          </a:xfrm>
          <a:prstGeom prst="rect">
            <a:avLst/>
          </a:prstGeom>
          <a:noFill/>
          <a:ln w="9525">
            <a:noFill/>
          </a:ln>
        </p:spPr>
      </p:pic>
      <p:sp>
        <p:nvSpPr>
          <p:cNvPr id="52227" name="TextBox 1"/>
          <p:cNvSpPr txBox="1"/>
          <p:nvPr/>
        </p:nvSpPr>
        <p:spPr>
          <a:xfrm>
            <a:off x="0" y="0"/>
            <a:ext cx="9144000" cy="815975"/>
          </a:xfrm>
          <a:prstGeom prst="rect">
            <a:avLst/>
          </a:prstGeom>
          <a:noFill/>
          <a:ln w="9525">
            <a:noFill/>
          </a:ln>
        </p:spPr>
        <p:txBody>
          <a:bodyPr>
            <a:spAutoFit/>
          </a:bodyPr>
          <a:p>
            <a:pPr algn="ctr">
              <a:lnSpc>
                <a:spcPct val="200000"/>
              </a:lnSpc>
            </a:pPr>
            <a:r>
              <a:rPr lang="zh-CN" altLang="en-US" sz="2800" b="1" dirty="0">
                <a:solidFill>
                  <a:srgbClr val="002060"/>
                </a:solidFill>
                <a:latin typeface="Arial" panose="020B0604020202020204" pitchFamily="34" charset="0"/>
                <a:ea typeface="宋体" panose="02010600030101010101" pitchFamily="2" charset="-122"/>
              </a:rPr>
              <a:t>四、法律责任</a:t>
            </a:r>
            <a:endParaRPr lang="en-US" altLang="zh-CN" sz="2800" b="1" dirty="0">
              <a:solidFill>
                <a:srgbClr val="002060"/>
              </a:solidFill>
              <a:latin typeface="Arial" panose="020B0604020202020204" pitchFamily="34" charset="0"/>
              <a:ea typeface="宋体" panose="02010600030101010101" pitchFamily="2" charset="-122"/>
            </a:endParaRPr>
          </a:p>
        </p:txBody>
      </p:sp>
      <p:sp>
        <p:nvSpPr>
          <p:cNvPr id="7" name="矩形 6"/>
          <p:cNvSpPr/>
          <p:nvPr/>
        </p:nvSpPr>
        <p:spPr>
          <a:xfrm>
            <a:off x="2270125" y="1163638"/>
            <a:ext cx="6294438" cy="147637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最高人民法院、最高人民检察院、公安部</a:t>
            </a:r>
            <a:r>
              <a:rPr kumimoji="0" lang="en-US" altLang="zh-CN"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关于办理制毒物品犯罪案件适用法律若干问题的意见</a:t>
            </a:r>
            <a:r>
              <a:rPr kumimoji="0" lang="en-US" altLang="zh-CN"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（公通字</a:t>
            </a:r>
            <a:r>
              <a:rPr kumimoji="0" lang="en-US" altLang="zh-CN"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[2009]33</a:t>
            </a:r>
            <a:r>
              <a:rPr kumimoji="0" lang="zh-CN" altLang="en-US"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号）</a:t>
            </a:r>
            <a:endParaRPr kumimoji="0" lang="en-US" altLang="zh-CN"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矩形 5"/>
          <p:cNvSpPr/>
          <p:nvPr/>
        </p:nvSpPr>
        <p:spPr>
          <a:xfrm>
            <a:off x="625475" y="2687638"/>
            <a:ext cx="7939088" cy="332263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为依法惩治走私制毒物品、非法买卖制毒物品犯罪活动，根据刑法有关规定，结合司法实践，现就办理制毒物品犯罪案件适用法律的若干问题制定如下意见：</a:t>
            </a:r>
            <a:endPar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一、关于制毒物品犯罪的认定</a:t>
            </a:r>
            <a:endPar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（一）本意见中的</a:t>
            </a:r>
            <a:r>
              <a:rPr kumimoji="0" lang="zh-CN" altLang="en-US" sz="20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Arial" panose="020B0604020202020204" pitchFamily="34" charset="0"/>
              </a:rPr>
              <a:t>“制毒物品”</a:t>
            </a:r>
            <a:r>
              <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，是指刑法第三百五十条第一款规定的醋酸酐、乙醚、三氯甲烷或者其他用于制造毒品的原料或者配剂，具体品种范围按照国家关于易制毒化学品管理的规定确定。</a:t>
            </a:r>
            <a:endPar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custDataLst>
      <p:tags r:id="rId2"/>
    </p:custDataLst>
  </p:cSld>
  <p:clrMapOvr>
    <a:masterClrMapping/>
  </p:clrMapOvr>
  <p:transition>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0" name="Picture 5" descr="http://wsjws.tyga.gov.cn/attachment/201104/28/2587_1303977759xl31.jpg"/>
          <p:cNvPicPr>
            <a:picLocks noChangeAspect="1"/>
          </p:cNvPicPr>
          <p:nvPr/>
        </p:nvPicPr>
        <p:blipFill>
          <a:blip r:embed="rId1">
            <a:clrChange>
              <a:clrFrom>
                <a:srgbClr val="FFFFFF"/>
              </a:clrFrom>
              <a:clrTo>
                <a:srgbClr val="FFFFFF">
                  <a:alpha val="0"/>
                </a:srgbClr>
              </a:clrTo>
            </a:clrChange>
          </a:blip>
          <a:stretch>
            <a:fillRect/>
          </a:stretch>
        </p:blipFill>
        <p:spPr>
          <a:xfrm>
            <a:off x="0" y="185738"/>
            <a:ext cx="2209800" cy="2209800"/>
          </a:xfrm>
          <a:prstGeom prst="rect">
            <a:avLst/>
          </a:prstGeom>
          <a:noFill/>
          <a:ln w="9525">
            <a:noFill/>
          </a:ln>
        </p:spPr>
      </p:pic>
      <p:sp>
        <p:nvSpPr>
          <p:cNvPr id="53251" name="TextBox 1"/>
          <p:cNvSpPr txBox="1"/>
          <p:nvPr/>
        </p:nvSpPr>
        <p:spPr>
          <a:xfrm>
            <a:off x="0" y="0"/>
            <a:ext cx="9144000" cy="815975"/>
          </a:xfrm>
          <a:prstGeom prst="rect">
            <a:avLst/>
          </a:prstGeom>
          <a:noFill/>
          <a:ln w="9525">
            <a:noFill/>
          </a:ln>
        </p:spPr>
        <p:txBody>
          <a:bodyPr>
            <a:spAutoFit/>
          </a:bodyPr>
          <a:p>
            <a:pPr algn="ctr">
              <a:lnSpc>
                <a:spcPct val="200000"/>
              </a:lnSpc>
            </a:pPr>
            <a:r>
              <a:rPr lang="zh-CN" altLang="en-US" sz="2800" b="1" dirty="0">
                <a:solidFill>
                  <a:srgbClr val="002060"/>
                </a:solidFill>
                <a:latin typeface="Arial" panose="020B0604020202020204" pitchFamily="34" charset="0"/>
                <a:ea typeface="宋体" panose="02010600030101010101" pitchFamily="2" charset="-122"/>
              </a:rPr>
              <a:t>四、法律责任</a:t>
            </a:r>
            <a:endParaRPr lang="en-US" altLang="zh-CN" sz="2800" b="1" dirty="0">
              <a:solidFill>
                <a:srgbClr val="002060"/>
              </a:solidFill>
              <a:latin typeface="Arial" panose="020B0604020202020204" pitchFamily="34" charset="0"/>
              <a:ea typeface="宋体" panose="02010600030101010101" pitchFamily="2" charset="-122"/>
            </a:endParaRPr>
          </a:p>
        </p:txBody>
      </p:sp>
      <p:sp>
        <p:nvSpPr>
          <p:cNvPr id="7" name="矩形 6"/>
          <p:cNvSpPr/>
          <p:nvPr/>
        </p:nvSpPr>
        <p:spPr>
          <a:xfrm>
            <a:off x="2270125" y="1163638"/>
            <a:ext cx="6294438" cy="147637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最高人民法院、最高人民检察院、公安部</a:t>
            </a:r>
            <a:r>
              <a:rPr kumimoji="0" lang="en-US" altLang="zh-CN"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关于办理制毒物品犯罪案件适用法律若干问题的意见</a:t>
            </a:r>
            <a:r>
              <a:rPr kumimoji="0" lang="en-US" altLang="zh-CN"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（公通字</a:t>
            </a:r>
            <a:r>
              <a:rPr kumimoji="0" lang="en-US" altLang="zh-CN"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[2009]33</a:t>
            </a:r>
            <a:r>
              <a:rPr kumimoji="0" lang="zh-CN" altLang="en-US"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号）</a:t>
            </a:r>
            <a:endParaRPr kumimoji="0" lang="en-US" altLang="zh-CN"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矩形 5"/>
          <p:cNvSpPr/>
          <p:nvPr/>
        </p:nvSpPr>
        <p:spPr>
          <a:xfrm>
            <a:off x="563563" y="2641600"/>
            <a:ext cx="7758113" cy="33242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（二）违反国家规定，实施下列行为之一的，认定为</a:t>
            </a:r>
            <a:r>
              <a:rPr kumimoji="0" lang="zh-CN" altLang="en-US" sz="2000" b="1" i="0" u="none" strike="noStrike" kern="1200" cap="none" spc="0" normalizeH="0" baseline="0" noProof="0" dirty="0">
                <a:ln>
                  <a:noFill/>
                </a:ln>
                <a:solidFill>
                  <a:srgbClr val="0070C0"/>
                </a:solidFill>
                <a:effectLst/>
                <a:uLnTx/>
                <a:uFillTx/>
                <a:latin typeface="Arial" panose="020B0604020202020204" pitchFamily="34" charset="0"/>
                <a:ea typeface="宋体" panose="02010600030101010101" pitchFamily="2" charset="-122"/>
                <a:cs typeface="Arial" panose="020B0604020202020204" pitchFamily="34" charset="0"/>
              </a:rPr>
              <a:t>刑法第三百五十条规定</a:t>
            </a:r>
            <a:r>
              <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的非法买卖制毒物品行为的：</a:t>
            </a:r>
            <a:endParaRPr kumimoji="0" lang="en-US" altLang="zh-CN"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1</a:t>
            </a:r>
            <a:r>
              <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、未经许可或者备案，擅自购买、销售易制毒化学品的；</a:t>
            </a:r>
            <a:endPar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2</a:t>
            </a:r>
            <a:r>
              <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、超出许可证明或者备案证明的品种、数量范围购买、销售易制毒化学品的；</a:t>
            </a:r>
            <a:endPar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3</a:t>
            </a:r>
            <a:r>
              <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、使用他人的或者伪造、变造、失效的许可证明或者备案证明购买、销售易制毒化学品的；</a:t>
            </a:r>
            <a:endPar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custDataLst>
      <p:tags r:id="rId2"/>
    </p:custDataLst>
  </p:cSld>
  <p:clrMapOvr>
    <a:masterClrMapping/>
  </p:clrMapOvr>
  <p:transition>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274" name="Picture 5" descr="http://wsjws.tyga.gov.cn/attachment/201104/28/2587_1303977759xl31.jpg"/>
          <p:cNvPicPr>
            <a:picLocks noChangeAspect="1"/>
          </p:cNvPicPr>
          <p:nvPr/>
        </p:nvPicPr>
        <p:blipFill>
          <a:blip r:embed="rId1">
            <a:clrChange>
              <a:clrFrom>
                <a:srgbClr val="FFFFFF"/>
              </a:clrFrom>
              <a:clrTo>
                <a:srgbClr val="FFFFFF">
                  <a:alpha val="0"/>
                </a:srgbClr>
              </a:clrTo>
            </a:clrChange>
          </a:blip>
          <a:stretch>
            <a:fillRect/>
          </a:stretch>
        </p:blipFill>
        <p:spPr>
          <a:xfrm>
            <a:off x="0" y="185738"/>
            <a:ext cx="2209800" cy="2209800"/>
          </a:xfrm>
          <a:prstGeom prst="rect">
            <a:avLst/>
          </a:prstGeom>
          <a:noFill/>
          <a:ln w="9525">
            <a:noFill/>
          </a:ln>
        </p:spPr>
      </p:pic>
      <p:sp>
        <p:nvSpPr>
          <p:cNvPr id="54275" name="TextBox 1"/>
          <p:cNvSpPr txBox="1"/>
          <p:nvPr/>
        </p:nvSpPr>
        <p:spPr>
          <a:xfrm>
            <a:off x="0" y="0"/>
            <a:ext cx="9144000" cy="815975"/>
          </a:xfrm>
          <a:prstGeom prst="rect">
            <a:avLst/>
          </a:prstGeom>
          <a:noFill/>
          <a:ln w="9525">
            <a:noFill/>
          </a:ln>
        </p:spPr>
        <p:txBody>
          <a:bodyPr>
            <a:spAutoFit/>
          </a:bodyPr>
          <a:p>
            <a:pPr algn="ctr">
              <a:lnSpc>
                <a:spcPct val="200000"/>
              </a:lnSpc>
            </a:pPr>
            <a:r>
              <a:rPr lang="zh-CN" altLang="en-US" sz="2800" b="1" dirty="0">
                <a:solidFill>
                  <a:srgbClr val="002060"/>
                </a:solidFill>
                <a:latin typeface="Arial" panose="020B0604020202020204" pitchFamily="34" charset="0"/>
                <a:ea typeface="宋体" panose="02010600030101010101" pitchFamily="2" charset="-122"/>
              </a:rPr>
              <a:t>四、法律责任</a:t>
            </a:r>
            <a:endParaRPr lang="en-US" altLang="zh-CN" sz="2800" b="1" dirty="0">
              <a:solidFill>
                <a:srgbClr val="002060"/>
              </a:solidFill>
              <a:latin typeface="Arial" panose="020B0604020202020204" pitchFamily="34" charset="0"/>
              <a:ea typeface="宋体" panose="02010600030101010101" pitchFamily="2" charset="-122"/>
            </a:endParaRPr>
          </a:p>
        </p:txBody>
      </p:sp>
      <p:sp>
        <p:nvSpPr>
          <p:cNvPr id="7" name="矩形 6"/>
          <p:cNvSpPr/>
          <p:nvPr/>
        </p:nvSpPr>
        <p:spPr>
          <a:xfrm>
            <a:off x="2270125" y="1163638"/>
            <a:ext cx="6294438" cy="147637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（三）最高人民法院、最高人民检察院、公安部</a:t>
            </a:r>
            <a:r>
              <a:rPr kumimoji="0" lang="en-US" altLang="zh-CN"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关于办理制毒物品犯罪案件适用法律若干问题的意见</a:t>
            </a:r>
            <a:r>
              <a:rPr kumimoji="0" lang="en-US" altLang="zh-CN"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a:t>
            </a:r>
            <a:r>
              <a:rPr kumimoji="0" lang="zh-CN" altLang="en-US"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（公通字</a:t>
            </a:r>
            <a:r>
              <a:rPr kumimoji="0" lang="en-US" altLang="zh-CN"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[2009]33</a:t>
            </a:r>
            <a:r>
              <a:rPr kumimoji="0" lang="zh-CN" altLang="en-US"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号）</a:t>
            </a:r>
            <a:endParaRPr kumimoji="0" lang="en-US" altLang="zh-CN" sz="20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矩形 5"/>
          <p:cNvSpPr/>
          <p:nvPr/>
        </p:nvSpPr>
        <p:spPr>
          <a:xfrm>
            <a:off x="685800" y="2854325"/>
            <a:ext cx="7726363" cy="19399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4</a:t>
            </a:r>
            <a:r>
              <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、经营单位违反规定，向无购买许可证明、备案证明的单位、个人销售易制毒化学品的，或者明知购买者使用他人的或者伪造、变造、失效的购买许可证明、备案证明，向其销售易制毒化学品的；</a:t>
            </a:r>
            <a:endPar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5</a:t>
            </a:r>
            <a:r>
              <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rPr>
              <a:t>、以其他方式非法买卖易制毒化学品的。</a:t>
            </a:r>
            <a:endParaRPr kumimoji="0" lang="zh-CN" altLang="en-US" sz="2000" b="0" i="0" u="none" strike="noStrike" kern="1200" cap="none" spc="0" normalizeH="0" baseline="0" noProof="0" dirty="0">
              <a:ln>
                <a:noFill/>
              </a:ln>
              <a:solidFill>
                <a:schemeClr val="tx2">
                  <a:lumMod val="75000"/>
                </a:schemeClr>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custDataLst>
      <p:tags r:id="rId2"/>
    </p:custDataLst>
  </p:cSld>
  <p:clrMapOvr>
    <a:masterClrMapping/>
  </p:clrMapOvr>
  <p:transition>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8" name="Picture 1" descr="E:\ppt材料\新建文件夹\五星级经典PPT背景图100张\background_100.jpg"/>
          <p:cNvPicPr>
            <a:picLocks noChangeAspect="1"/>
          </p:cNvPicPr>
          <p:nvPr/>
        </p:nvPicPr>
        <p:blipFill>
          <a:blip r:embed="rId1"/>
          <a:stretch>
            <a:fillRect/>
          </a:stretch>
        </p:blipFill>
        <p:spPr>
          <a:xfrm>
            <a:off x="0" y="0"/>
            <a:ext cx="10315575" cy="6858000"/>
          </a:xfrm>
          <a:prstGeom prst="rect">
            <a:avLst/>
          </a:prstGeom>
          <a:noFill/>
          <a:ln w="9525">
            <a:noFill/>
          </a:ln>
        </p:spPr>
      </p:pic>
      <p:pic>
        <p:nvPicPr>
          <p:cNvPr id="3" name="图片 2" descr="a 尾"/>
          <p:cNvPicPr>
            <a:picLocks noChangeAspect="1"/>
          </p:cNvPicPr>
          <p:nvPr/>
        </p:nvPicPr>
        <p:blipFill>
          <a:blip r:embed="rId2"/>
          <a:stretch>
            <a:fillRect/>
          </a:stretch>
        </p:blipFill>
        <p:spPr>
          <a:xfrm>
            <a:off x="200660" y="1125220"/>
            <a:ext cx="9693910" cy="460756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Box 4"/>
          <p:cNvSpPr txBox="1"/>
          <p:nvPr/>
        </p:nvSpPr>
        <p:spPr>
          <a:xfrm>
            <a:off x="731838" y="-76200"/>
            <a:ext cx="7848600" cy="1066800"/>
          </a:xfrm>
          <a:prstGeom prst="rect">
            <a:avLst/>
          </a:prstGeom>
          <a:noFill/>
          <a:ln w="9525">
            <a:noFill/>
          </a:ln>
        </p:spPr>
        <p:txBody>
          <a:bodyPr>
            <a:spAutoFit/>
          </a:bodyPr>
          <a:p>
            <a:pPr>
              <a:lnSpc>
                <a:spcPct val="200000"/>
              </a:lnSpc>
            </a:pPr>
            <a:r>
              <a:rPr lang="zh-CN" altLang="en-US" sz="3200" b="1" dirty="0">
                <a:solidFill>
                  <a:srgbClr val="002060"/>
                </a:solidFill>
                <a:latin typeface="微软雅黑 Light" charset="-122"/>
                <a:ea typeface="微软雅黑 Light" charset="-122"/>
              </a:rPr>
              <a:t>一、易制毒化学品简介</a:t>
            </a:r>
            <a:endParaRPr lang="en-US" altLang="zh-CN" sz="3200" b="1" dirty="0">
              <a:solidFill>
                <a:srgbClr val="002060"/>
              </a:solidFill>
              <a:latin typeface="微软雅黑 Light" charset="-122"/>
              <a:ea typeface="微软雅黑 Light" charset="-122"/>
            </a:endParaRPr>
          </a:p>
        </p:txBody>
      </p:sp>
      <p:sp>
        <p:nvSpPr>
          <p:cNvPr id="13315" name="TextBox 5"/>
          <p:cNvSpPr txBox="1"/>
          <p:nvPr/>
        </p:nvSpPr>
        <p:spPr>
          <a:xfrm>
            <a:off x="808038" y="1660525"/>
            <a:ext cx="6719887" cy="539750"/>
          </a:xfrm>
          <a:prstGeom prst="rect">
            <a:avLst/>
          </a:prstGeom>
          <a:noFill/>
          <a:ln w="9525">
            <a:noFill/>
          </a:ln>
        </p:spPr>
        <p:txBody>
          <a:bodyPr>
            <a:spAutoFit/>
          </a:bodyPr>
          <a:p>
            <a:r>
              <a:rPr lang="en-US" altLang="zh-CN" sz="2800" b="1" dirty="0">
                <a:solidFill>
                  <a:srgbClr val="7030A0"/>
                </a:solidFill>
                <a:latin typeface="微软雅黑 Light" charset="-122"/>
                <a:ea typeface="微软雅黑 Light" charset="-122"/>
              </a:rPr>
              <a:t>2</a:t>
            </a:r>
            <a:r>
              <a:rPr lang="zh-CN" altLang="en-US" sz="2800" b="1" dirty="0">
                <a:solidFill>
                  <a:srgbClr val="7030A0"/>
                </a:solidFill>
                <a:latin typeface="微软雅黑 Light" charset="-122"/>
                <a:ea typeface="微软雅黑 Light" charset="-122"/>
              </a:rPr>
              <a:t>、为什么要对易制毒化学品进行管制</a:t>
            </a:r>
            <a:endParaRPr lang="zh-CN" altLang="en-US" sz="2800" b="1" dirty="0">
              <a:solidFill>
                <a:srgbClr val="7030A0"/>
              </a:solidFill>
              <a:latin typeface="微软雅黑 Light" charset="-122"/>
              <a:ea typeface="微软雅黑 Light" charset="-122"/>
            </a:endParaRPr>
          </a:p>
        </p:txBody>
      </p:sp>
      <p:pic>
        <p:nvPicPr>
          <p:cNvPr id="13316" name="Picture 2" descr="E:\ppt材料\图标\高画质精美透明PNG图标572张\png_icon_124.png"/>
          <p:cNvPicPr>
            <a:picLocks noChangeAspect="1"/>
          </p:cNvPicPr>
          <p:nvPr/>
        </p:nvPicPr>
        <p:blipFill>
          <a:blip r:embed="rId1"/>
          <a:stretch>
            <a:fillRect/>
          </a:stretch>
        </p:blipFill>
        <p:spPr>
          <a:xfrm>
            <a:off x="6705600" y="1279525"/>
            <a:ext cx="1066800" cy="1066800"/>
          </a:xfrm>
          <a:prstGeom prst="rect">
            <a:avLst/>
          </a:prstGeom>
          <a:noFill/>
          <a:ln w="9525">
            <a:noFill/>
          </a:ln>
        </p:spPr>
      </p:pic>
      <p:sp>
        <p:nvSpPr>
          <p:cNvPr id="8" name="矩形 7"/>
          <p:cNvSpPr/>
          <p:nvPr/>
        </p:nvSpPr>
        <p:spPr>
          <a:xfrm>
            <a:off x="669925" y="2601913"/>
            <a:ext cx="7543800" cy="1736725"/>
          </a:xfrm>
          <a:prstGeom prst="rect">
            <a:avLst/>
          </a:prstGeom>
          <a:noFill/>
          <a:ln w="9525">
            <a:noFill/>
          </a:ln>
        </p:spPr>
        <p:txBody>
          <a:bodyPr>
            <a:spAutoFit/>
          </a:bodyPr>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    </a:t>
            </a:r>
            <a:r>
              <a:rPr lang="zh-CN" altLang="en-US" sz="2400" b="1" dirty="0">
                <a:solidFill>
                  <a:srgbClr val="39540E"/>
                </a:solidFill>
                <a:latin typeface="微软雅黑 Light" charset="-122"/>
                <a:ea typeface="微软雅黑 Light" charset="-122"/>
              </a:rPr>
              <a:t>   毒品的制造是一个复杂的化学反应过程，常与一些化学药品、化学试剂有关。</a:t>
            </a:r>
            <a:endParaRPr lang="en-US" altLang="zh-CN" sz="2400" b="1" dirty="0">
              <a:solidFill>
                <a:srgbClr val="39540E"/>
              </a:solidFill>
              <a:latin typeface="微软雅黑 Light" charset="-122"/>
              <a:ea typeface="微软雅黑 Light" charset="-122"/>
            </a:endParaRPr>
          </a:p>
          <a:p>
            <a:pPr>
              <a:lnSpc>
                <a:spcPct val="150000"/>
              </a:lnSpc>
            </a:pPr>
            <a:r>
              <a:rPr lang="zh-CN" altLang="en-US" sz="2400" b="1" dirty="0">
                <a:solidFill>
                  <a:srgbClr val="39540E"/>
                </a:solidFill>
                <a:latin typeface="微软雅黑 Light" charset="-122"/>
                <a:ea typeface="微软雅黑 Light" charset="-122"/>
              </a:rPr>
              <a:t>        例如：鸦片加工成海洛因</a:t>
            </a:r>
            <a:endParaRPr lang="en-US" altLang="zh-CN" sz="2400" b="1" dirty="0">
              <a:solidFill>
                <a:srgbClr val="39540E"/>
              </a:solidFill>
              <a:latin typeface="微软雅黑 Light" charset="-122"/>
              <a:ea typeface="微软雅黑 Light" charset="-122"/>
            </a:endParaRPr>
          </a:p>
        </p:txBody>
      </p:sp>
      <p:sp>
        <p:nvSpPr>
          <p:cNvPr id="16390" name="矩形 8"/>
          <p:cNvSpPr/>
          <p:nvPr/>
        </p:nvSpPr>
        <p:spPr>
          <a:xfrm>
            <a:off x="3422650" y="4984750"/>
            <a:ext cx="1987550" cy="461963"/>
          </a:xfrm>
          <a:prstGeom prst="rect">
            <a:avLst/>
          </a:prstGeom>
          <a:noFill/>
          <a:ln w="9525">
            <a:noFill/>
          </a:ln>
        </p:spPr>
        <p:txBody>
          <a:bodyPr wrap="none">
            <a:spAutoFit/>
          </a:bodyPr>
          <a:p>
            <a:r>
              <a:rPr lang="zh-CN" altLang="en-US" sz="2400" b="1" dirty="0">
                <a:solidFill>
                  <a:srgbClr val="39540E"/>
                </a:solidFill>
                <a:latin typeface="Arial" panose="020B0604020202020204" pitchFamily="34" charset="0"/>
                <a:ea typeface="宋体" panose="02010600030101010101" pitchFamily="2" charset="-122"/>
              </a:rPr>
              <a:t>海洛因 </a:t>
            </a:r>
            <a:r>
              <a:rPr lang="en-US" altLang="zh-CN" sz="2400" b="1" dirty="0">
                <a:solidFill>
                  <a:srgbClr val="39540E"/>
                </a:solidFill>
                <a:latin typeface="Arial" panose="020B0604020202020204" pitchFamily="34" charset="0"/>
                <a:ea typeface="宋体" panose="02010600030101010101" pitchFamily="2" charset="-122"/>
              </a:rPr>
              <a:t>1</a:t>
            </a:r>
            <a:r>
              <a:rPr lang="zh-CN" altLang="en-US" sz="2400" b="1" dirty="0">
                <a:solidFill>
                  <a:srgbClr val="39540E"/>
                </a:solidFill>
                <a:latin typeface="Arial" panose="020B0604020202020204" pitchFamily="34" charset="0"/>
                <a:ea typeface="宋体" panose="02010600030101010101" pitchFamily="2" charset="-122"/>
              </a:rPr>
              <a:t>千克</a:t>
            </a:r>
            <a:endParaRPr lang="zh-CN" altLang="en-US" sz="2400" dirty="0">
              <a:latin typeface="Arial" panose="020B0604020202020204" pitchFamily="34" charset="0"/>
              <a:ea typeface="宋体" panose="02010600030101010101" pitchFamily="2" charset="-122"/>
            </a:endParaRPr>
          </a:p>
        </p:txBody>
      </p:sp>
      <p:sp>
        <p:nvSpPr>
          <p:cNvPr id="16391" name="矩形 9"/>
          <p:cNvSpPr/>
          <p:nvPr/>
        </p:nvSpPr>
        <p:spPr>
          <a:xfrm>
            <a:off x="5984875" y="5046663"/>
            <a:ext cx="1989138" cy="461962"/>
          </a:xfrm>
          <a:prstGeom prst="rect">
            <a:avLst/>
          </a:prstGeom>
          <a:noFill/>
          <a:ln w="9525">
            <a:noFill/>
          </a:ln>
        </p:spPr>
        <p:txBody>
          <a:bodyPr wrap="none">
            <a:spAutoFit/>
          </a:bodyPr>
          <a:p>
            <a:r>
              <a:rPr lang="zh-CN" altLang="en-US" sz="2400" b="1" dirty="0">
                <a:solidFill>
                  <a:srgbClr val="39540E"/>
                </a:solidFill>
                <a:latin typeface="Arial" panose="020B0604020202020204" pitchFamily="34" charset="0"/>
                <a:ea typeface="宋体" panose="02010600030101010101" pitchFamily="2" charset="-122"/>
              </a:rPr>
              <a:t>醋酸酐 </a:t>
            </a:r>
            <a:r>
              <a:rPr lang="en-US" altLang="zh-CN" sz="2400" b="1" dirty="0">
                <a:solidFill>
                  <a:srgbClr val="39540E"/>
                </a:solidFill>
                <a:latin typeface="Arial" panose="020B0604020202020204" pitchFamily="34" charset="0"/>
                <a:ea typeface="宋体" panose="02010600030101010101" pitchFamily="2" charset="-122"/>
              </a:rPr>
              <a:t>1</a:t>
            </a:r>
            <a:r>
              <a:rPr lang="zh-CN" altLang="en-US" sz="2400" b="1" dirty="0">
                <a:solidFill>
                  <a:srgbClr val="39540E"/>
                </a:solidFill>
                <a:latin typeface="Arial" panose="020B0604020202020204" pitchFamily="34" charset="0"/>
                <a:ea typeface="宋体" panose="02010600030101010101" pitchFamily="2" charset="-122"/>
              </a:rPr>
              <a:t>千克</a:t>
            </a:r>
            <a:endParaRPr lang="zh-CN" altLang="en-US" dirty="0">
              <a:latin typeface="Arial" panose="020B0604020202020204" pitchFamily="34" charset="0"/>
              <a:ea typeface="宋体" panose="02010600030101010101" pitchFamily="2" charset="-122"/>
            </a:endParaRPr>
          </a:p>
        </p:txBody>
      </p:sp>
      <p:sp>
        <p:nvSpPr>
          <p:cNvPr id="16392" name="矩形 10"/>
          <p:cNvSpPr/>
          <p:nvPr/>
        </p:nvSpPr>
        <p:spPr>
          <a:xfrm>
            <a:off x="5951538" y="4545013"/>
            <a:ext cx="2297112" cy="460375"/>
          </a:xfrm>
          <a:prstGeom prst="rect">
            <a:avLst/>
          </a:prstGeom>
          <a:noFill/>
          <a:ln w="9525">
            <a:noFill/>
          </a:ln>
        </p:spPr>
        <p:txBody>
          <a:bodyPr wrap="none">
            <a:spAutoFit/>
          </a:bodyPr>
          <a:p>
            <a:r>
              <a:rPr lang="zh-CN" altLang="en-US" sz="2400" b="1" dirty="0">
                <a:solidFill>
                  <a:srgbClr val="39540E"/>
                </a:solidFill>
                <a:latin typeface="Arial" panose="020B0604020202020204" pitchFamily="34" charset="0"/>
                <a:ea typeface="宋体" panose="02010600030101010101" pitchFamily="2" charset="-122"/>
              </a:rPr>
              <a:t>三氯甲烷 </a:t>
            </a:r>
            <a:r>
              <a:rPr lang="en-US" altLang="zh-CN" sz="2400" b="1" dirty="0">
                <a:solidFill>
                  <a:srgbClr val="39540E"/>
                </a:solidFill>
                <a:latin typeface="Arial" panose="020B0604020202020204" pitchFamily="34" charset="0"/>
                <a:ea typeface="宋体" panose="02010600030101010101" pitchFamily="2" charset="-122"/>
              </a:rPr>
              <a:t>1</a:t>
            </a:r>
            <a:r>
              <a:rPr lang="zh-CN" altLang="en-US" sz="2400" b="1" dirty="0">
                <a:solidFill>
                  <a:srgbClr val="39540E"/>
                </a:solidFill>
                <a:latin typeface="Arial" panose="020B0604020202020204" pitchFamily="34" charset="0"/>
                <a:ea typeface="宋体" panose="02010600030101010101" pitchFamily="2" charset="-122"/>
              </a:rPr>
              <a:t>千克</a:t>
            </a:r>
            <a:endParaRPr lang="zh-CN" altLang="en-US" dirty="0">
              <a:latin typeface="Arial" panose="020B0604020202020204" pitchFamily="34" charset="0"/>
              <a:ea typeface="宋体" panose="02010600030101010101" pitchFamily="2" charset="-122"/>
            </a:endParaRPr>
          </a:p>
        </p:txBody>
      </p:sp>
      <p:sp>
        <p:nvSpPr>
          <p:cNvPr id="16393" name="矩形 11"/>
          <p:cNvSpPr/>
          <p:nvPr/>
        </p:nvSpPr>
        <p:spPr>
          <a:xfrm>
            <a:off x="6008688" y="5580063"/>
            <a:ext cx="1849437" cy="461962"/>
          </a:xfrm>
          <a:prstGeom prst="rect">
            <a:avLst/>
          </a:prstGeom>
          <a:noFill/>
          <a:ln w="9525">
            <a:noFill/>
          </a:ln>
        </p:spPr>
        <p:txBody>
          <a:bodyPr wrap="none">
            <a:spAutoFit/>
          </a:bodyPr>
          <a:p>
            <a:r>
              <a:rPr lang="zh-CN" altLang="en-US" sz="2400" b="1" dirty="0">
                <a:solidFill>
                  <a:srgbClr val="39540E"/>
                </a:solidFill>
                <a:latin typeface="Arial" panose="020B0604020202020204" pitchFamily="34" charset="0"/>
                <a:ea typeface="宋体" panose="02010600030101010101" pitchFamily="2" charset="-122"/>
              </a:rPr>
              <a:t>乙醚 </a:t>
            </a:r>
            <a:r>
              <a:rPr lang="en-US" altLang="zh-CN" sz="2400" b="1" dirty="0">
                <a:solidFill>
                  <a:srgbClr val="39540E"/>
                </a:solidFill>
                <a:latin typeface="Arial" panose="020B0604020202020204" pitchFamily="34" charset="0"/>
                <a:ea typeface="宋体" panose="02010600030101010101" pitchFamily="2" charset="-122"/>
              </a:rPr>
              <a:t>12</a:t>
            </a:r>
            <a:r>
              <a:rPr lang="zh-CN" altLang="en-US" sz="2400" b="1" dirty="0">
                <a:solidFill>
                  <a:srgbClr val="39540E"/>
                </a:solidFill>
                <a:latin typeface="Arial" panose="020B0604020202020204" pitchFamily="34" charset="0"/>
                <a:ea typeface="宋体" panose="02010600030101010101" pitchFamily="2" charset="-122"/>
              </a:rPr>
              <a:t>千克</a:t>
            </a:r>
            <a:endParaRPr lang="zh-CN" altLang="en-US" dirty="0">
              <a:latin typeface="Arial" panose="020B0604020202020204" pitchFamily="34" charset="0"/>
              <a:ea typeface="宋体" panose="02010600030101010101" pitchFamily="2" charset="-122"/>
            </a:endParaRPr>
          </a:p>
        </p:txBody>
      </p:sp>
      <p:sp>
        <p:nvSpPr>
          <p:cNvPr id="13" name="左大括号 12"/>
          <p:cNvSpPr/>
          <p:nvPr/>
        </p:nvSpPr>
        <p:spPr bwMode="auto">
          <a:xfrm>
            <a:off x="5503863" y="4545013"/>
            <a:ext cx="381000" cy="1477963"/>
          </a:xfrm>
          <a:prstGeom prst="leftBrace">
            <a:avLst/>
          </a:prstGeom>
          <a:noFill/>
          <a:ln w="9525" cap="flat" cmpd="sng" algn="ctr">
            <a:solidFill>
              <a:schemeClr val="tx2">
                <a:lumMod val="75000"/>
              </a:schemeClr>
            </a:solidFill>
            <a:prstDash val="solid"/>
            <a:round/>
            <a:headEnd type="none" w="med" len="med"/>
            <a:tailEnd type="none" w="med" len="med"/>
          </a:ln>
          <a:effec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pic>
        <p:nvPicPr>
          <p:cNvPr id="16396" name="Picture 12" descr="http://www.bjjdzx.org/mmsource/image/2007-9-19/888.JPG"/>
          <p:cNvPicPr>
            <a:picLocks noChangeAspect="1"/>
          </p:cNvPicPr>
          <p:nvPr/>
        </p:nvPicPr>
        <p:blipFill>
          <a:blip r:embed="rId2"/>
          <a:stretch>
            <a:fillRect/>
          </a:stretch>
        </p:blipFill>
        <p:spPr>
          <a:xfrm>
            <a:off x="280988" y="4494213"/>
            <a:ext cx="3092450" cy="1774825"/>
          </a:xfrm>
          <a:prstGeom prst="rect">
            <a:avLst/>
          </a:prstGeom>
          <a:noFill/>
          <a:ln w="9525">
            <a:noFill/>
          </a:ln>
        </p:spPr>
      </p:pic>
    </p:spTree>
    <p:custDataLst>
      <p:tags r:id="rId3"/>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6396"/>
                                        </p:tgtEl>
                                        <p:attrNameLst>
                                          <p:attrName>style.visibility</p:attrName>
                                        </p:attrNameLst>
                                      </p:cBhvr>
                                      <p:to>
                                        <p:strVal val="visible"/>
                                      </p:to>
                                    </p:set>
                                    <p:animEffect transition="in" filter="blinds(horizontal)">
                                      <p:cBhvr>
                                        <p:cTn id="10" dur="500"/>
                                        <p:tgtEl>
                                          <p:spTgt spid="163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fade">
                                      <p:cBhvr>
                                        <p:cTn id="15" dur="2000"/>
                                        <p:tgtEl>
                                          <p:spTgt spid="1639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391"/>
                                        </p:tgtEl>
                                        <p:attrNameLst>
                                          <p:attrName>style.visibility</p:attrName>
                                        </p:attrNameLst>
                                      </p:cBhvr>
                                      <p:to>
                                        <p:strVal val="visible"/>
                                      </p:to>
                                    </p:set>
                                    <p:animEffect transition="in" filter="fade">
                                      <p:cBhvr>
                                        <p:cTn id="18" dur="2000"/>
                                        <p:tgtEl>
                                          <p:spTgt spid="1639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392"/>
                                        </p:tgtEl>
                                        <p:attrNameLst>
                                          <p:attrName>style.visibility</p:attrName>
                                        </p:attrNameLst>
                                      </p:cBhvr>
                                      <p:to>
                                        <p:strVal val="visible"/>
                                      </p:to>
                                    </p:set>
                                    <p:animEffect transition="in" filter="fade">
                                      <p:cBhvr>
                                        <p:cTn id="21" dur="2000"/>
                                        <p:tgtEl>
                                          <p:spTgt spid="1639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393"/>
                                        </p:tgtEl>
                                        <p:attrNameLst>
                                          <p:attrName>style.visibility</p:attrName>
                                        </p:attrNameLst>
                                      </p:cBhvr>
                                      <p:to>
                                        <p:strVal val="visible"/>
                                      </p:to>
                                    </p:set>
                                    <p:animEffect transition="in" filter="fade">
                                      <p:cBhvr>
                                        <p:cTn id="24" dur="2000"/>
                                        <p:tgtEl>
                                          <p:spTgt spid="1639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390" grpId="0"/>
      <p:bldP spid="16391" grpId="0"/>
      <p:bldP spid="16392" grpId="0"/>
      <p:bldP spid="16393"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Box 1"/>
          <p:cNvSpPr txBox="1"/>
          <p:nvPr/>
        </p:nvSpPr>
        <p:spPr>
          <a:xfrm>
            <a:off x="731838" y="-76200"/>
            <a:ext cx="7848600" cy="1066800"/>
          </a:xfrm>
          <a:prstGeom prst="rect">
            <a:avLst/>
          </a:prstGeom>
          <a:noFill/>
          <a:ln w="9525">
            <a:noFill/>
          </a:ln>
        </p:spPr>
        <p:txBody>
          <a:bodyPr>
            <a:spAutoFit/>
          </a:bodyPr>
          <a:p>
            <a:pPr>
              <a:lnSpc>
                <a:spcPct val="200000"/>
              </a:lnSpc>
            </a:pPr>
            <a:r>
              <a:rPr lang="zh-CN" altLang="en-US" sz="3200" b="1" dirty="0">
                <a:solidFill>
                  <a:srgbClr val="002060"/>
                </a:solidFill>
                <a:latin typeface="微软雅黑 Light" charset="-122"/>
                <a:ea typeface="微软雅黑 Light" charset="-122"/>
              </a:rPr>
              <a:t>一、易制毒化学品简介</a:t>
            </a:r>
            <a:endParaRPr lang="zh-CN" altLang="en-US" sz="3200" b="1" dirty="0">
              <a:solidFill>
                <a:srgbClr val="002060"/>
              </a:solidFill>
              <a:latin typeface="微软雅黑 Light" charset="-122"/>
              <a:ea typeface="微软雅黑 Light" charset="-122"/>
            </a:endParaRPr>
          </a:p>
        </p:txBody>
      </p:sp>
      <p:sp>
        <p:nvSpPr>
          <p:cNvPr id="14339" name="TextBox 2"/>
          <p:cNvSpPr txBox="1"/>
          <p:nvPr/>
        </p:nvSpPr>
        <p:spPr>
          <a:xfrm>
            <a:off x="808038" y="1660525"/>
            <a:ext cx="6719887" cy="539750"/>
          </a:xfrm>
          <a:prstGeom prst="rect">
            <a:avLst/>
          </a:prstGeom>
          <a:noFill/>
          <a:ln w="9525">
            <a:noFill/>
          </a:ln>
        </p:spPr>
        <p:txBody>
          <a:bodyPr>
            <a:spAutoFit/>
          </a:bodyPr>
          <a:p>
            <a:r>
              <a:rPr lang="en-US" altLang="zh-CN" sz="2800" b="1" dirty="0">
                <a:solidFill>
                  <a:srgbClr val="7030A0"/>
                </a:solidFill>
                <a:latin typeface="微软雅黑 Light" charset="-122"/>
                <a:ea typeface="微软雅黑 Light" charset="-122"/>
              </a:rPr>
              <a:t>2</a:t>
            </a:r>
            <a:r>
              <a:rPr lang="zh-CN" altLang="en-US" sz="2800" b="1" dirty="0">
                <a:solidFill>
                  <a:srgbClr val="7030A0"/>
                </a:solidFill>
                <a:latin typeface="微软雅黑 Light" charset="-122"/>
                <a:ea typeface="微软雅黑 Light" charset="-122"/>
              </a:rPr>
              <a:t>、为什么要对易制毒化学品进行管制</a:t>
            </a:r>
            <a:endParaRPr lang="zh-CN" altLang="en-US" sz="2800" b="1" dirty="0">
              <a:solidFill>
                <a:srgbClr val="7030A0"/>
              </a:solidFill>
              <a:latin typeface="微软雅黑 Light" charset="-122"/>
              <a:ea typeface="微软雅黑 Light" charset="-122"/>
            </a:endParaRPr>
          </a:p>
        </p:txBody>
      </p:sp>
      <p:pic>
        <p:nvPicPr>
          <p:cNvPr id="14340" name="Picture 2" descr="E:\ppt材料\图标\高画质精美透明PNG图标572张\png_icon_124.png"/>
          <p:cNvPicPr>
            <a:picLocks noChangeAspect="1"/>
          </p:cNvPicPr>
          <p:nvPr/>
        </p:nvPicPr>
        <p:blipFill>
          <a:blip r:embed="rId1"/>
          <a:stretch>
            <a:fillRect/>
          </a:stretch>
        </p:blipFill>
        <p:spPr>
          <a:xfrm>
            <a:off x="6705600" y="1279525"/>
            <a:ext cx="1066800" cy="1066800"/>
          </a:xfrm>
          <a:prstGeom prst="rect">
            <a:avLst/>
          </a:prstGeom>
          <a:noFill/>
          <a:ln w="9525">
            <a:noFill/>
          </a:ln>
        </p:spPr>
      </p:pic>
      <p:sp>
        <p:nvSpPr>
          <p:cNvPr id="14341" name="矩形 4"/>
          <p:cNvSpPr/>
          <p:nvPr/>
        </p:nvSpPr>
        <p:spPr>
          <a:xfrm>
            <a:off x="669925" y="2601913"/>
            <a:ext cx="7543800" cy="2835275"/>
          </a:xfrm>
          <a:prstGeom prst="rect">
            <a:avLst/>
          </a:prstGeom>
          <a:noFill/>
          <a:ln w="9525">
            <a:noFill/>
          </a:ln>
        </p:spPr>
        <p:txBody>
          <a:bodyPr>
            <a:spAutoFit/>
          </a:bodyPr>
          <a:p>
            <a:pPr>
              <a:lnSpc>
                <a:spcPct val="150000"/>
              </a:lnSpc>
            </a:pPr>
            <a:r>
              <a:rPr lang="zh-CN" altLang="en-US" sz="2400" b="1" dirty="0">
                <a:solidFill>
                  <a:srgbClr val="39540E"/>
                </a:solidFill>
                <a:latin typeface="Arial" panose="020B0604020202020204" pitchFamily="34" charset="0"/>
                <a:ea typeface="宋体" panose="02010600030101010101" pitchFamily="2" charset="-122"/>
              </a:rPr>
              <a:t>      </a:t>
            </a:r>
            <a:r>
              <a:rPr lang="zh-CN" altLang="en-US" sz="2400" b="1" dirty="0">
                <a:solidFill>
                  <a:srgbClr val="39540E"/>
                </a:solidFill>
                <a:latin typeface="微软雅黑 Light" charset="-122"/>
                <a:ea typeface="微软雅黑 Light" charset="-122"/>
              </a:rPr>
              <a:t> 醋酸酐、乙醚、三氯甲烷等本身不是毒品，但由于其在毒品生产中起着不可或缺的作用，是生产合成毒品的重要辅助原料，因而经常被毒品犯罪分子用来生产毒品，所以，严格控制这些物品，使其不致流入毒品犯罪分子手中，实际上也就等于控制和限制了毒品的生产。</a:t>
            </a:r>
            <a:endParaRPr lang="zh-CN" altLang="en-US" sz="2400" b="1" dirty="0">
              <a:solidFill>
                <a:srgbClr val="39540E"/>
              </a:solidFill>
              <a:latin typeface="微软雅黑 Light" charset="-122"/>
              <a:ea typeface="微软雅黑 Light" charset="-122"/>
            </a:endParaRPr>
          </a:p>
        </p:txBody>
      </p:sp>
    </p:spTree>
    <p:custDataLst>
      <p:tags r:id="rId2"/>
    </p:custDataLst>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矩形 3"/>
          <p:cNvSpPr/>
          <p:nvPr/>
        </p:nvSpPr>
        <p:spPr>
          <a:xfrm>
            <a:off x="569913" y="1111250"/>
            <a:ext cx="8056562" cy="5211763"/>
          </a:xfrm>
          <a:prstGeom prst="rect">
            <a:avLst/>
          </a:prstGeom>
          <a:noFill/>
          <a:ln w="9525">
            <a:noFill/>
          </a:ln>
        </p:spPr>
        <p:txBody>
          <a:bodyPr>
            <a:spAutoFit/>
          </a:bodyPr>
          <a:p>
            <a:r>
              <a:rPr lang="zh-CN" altLang="zh-CN" sz="2400" b="1" dirty="0">
                <a:solidFill>
                  <a:srgbClr val="39540E"/>
                </a:solidFill>
                <a:latin typeface="新宋体" panose="02010609030101010101" pitchFamily="49" charset="-122"/>
                <a:ea typeface="新宋体" panose="02010609030101010101" pitchFamily="49" charset="-122"/>
              </a:rPr>
              <a:t>第一类</a:t>
            </a:r>
            <a:r>
              <a:rPr lang="en-US" altLang="zh-CN" sz="2400" b="1" dirty="0">
                <a:solidFill>
                  <a:srgbClr val="39540E"/>
                </a:solidFill>
                <a:latin typeface="新宋体" panose="02010609030101010101" pitchFamily="49" charset="-122"/>
                <a:ea typeface="新宋体" panose="02010609030101010101" pitchFamily="49" charset="-122"/>
              </a:rPr>
              <a:t> </a:t>
            </a:r>
            <a:endParaRPr lang="zh-CN" altLang="zh-CN" sz="2400" b="1" dirty="0">
              <a:solidFill>
                <a:srgbClr val="39540E"/>
              </a:solidFill>
              <a:latin typeface="新宋体" panose="02010609030101010101" pitchFamily="49" charset="-122"/>
              <a:ea typeface="新宋体" panose="02010609030101010101" pitchFamily="49" charset="-122"/>
            </a:endParaRPr>
          </a:p>
          <a:p>
            <a:r>
              <a:rPr lang="en-US" altLang="zh-CN" sz="2400" b="1" dirty="0">
                <a:solidFill>
                  <a:srgbClr val="39540E"/>
                </a:solidFill>
                <a:latin typeface="新宋体" panose="02010609030101010101" pitchFamily="49" charset="-122"/>
                <a:ea typeface="新宋体" panose="02010609030101010101" pitchFamily="49" charset="-122"/>
              </a:rPr>
              <a:t>    1</a:t>
            </a:r>
            <a:r>
              <a:rPr lang="zh-CN" altLang="zh-CN" sz="2400" b="1" dirty="0">
                <a:solidFill>
                  <a:srgbClr val="39540E"/>
                </a:solidFill>
                <a:latin typeface="新宋体" panose="02010609030101010101" pitchFamily="49" charset="-122"/>
                <a:ea typeface="新宋体" panose="02010609030101010101" pitchFamily="49" charset="-122"/>
              </a:rPr>
              <a:t>．</a:t>
            </a:r>
            <a:r>
              <a:rPr lang="en-US" altLang="zh-CN" sz="2400" b="1" dirty="0">
                <a:solidFill>
                  <a:srgbClr val="39540E"/>
                </a:solidFill>
                <a:latin typeface="新宋体" panose="02010609030101010101" pitchFamily="49" charset="-122"/>
                <a:ea typeface="新宋体" panose="02010609030101010101" pitchFamily="49" charset="-122"/>
              </a:rPr>
              <a:t>1</a:t>
            </a:r>
            <a:r>
              <a:rPr lang="zh-CN" altLang="zh-CN" sz="2400" b="1" dirty="0">
                <a:solidFill>
                  <a:srgbClr val="39540E"/>
                </a:solidFill>
                <a:latin typeface="新宋体" panose="02010609030101010101" pitchFamily="49" charset="-122"/>
                <a:ea typeface="新宋体" panose="02010609030101010101" pitchFamily="49" charset="-122"/>
              </a:rPr>
              <a:t>－苯基－</a:t>
            </a:r>
            <a:r>
              <a:rPr lang="en-US" altLang="zh-CN" sz="2400" b="1" dirty="0">
                <a:solidFill>
                  <a:srgbClr val="39540E"/>
                </a:solidFill>
                <a:latin typeface="新宋体" panose="02010609030101010101" pitchFamily="49" charset="-122"/>
                <a:ea typeface="新宋体" panose="02010609030101010101" pitchFamily="49" charset="-122"/>
              </a:rPr>
              <a:t>2</a:t>
            </a:r>
            <a:r>
              <a:rPr lang="zh-CN" altLang="zh-CN" sz="2400" b="1" dirty="0">
                <a:solidFill>
                  <a:srgbClr val="39540E"/>
                </a:solidFill>
                <a:latin typeface="新宋体" panose="02010609030101010101" pitchFamily="49" charset="-122"/>
                <a:ea typeface="新宋体" panose="02010609030101010101" pitchFamily="49" charset="-122"/>
              </a:rPr>
              <a:t>－丙酮</a:t>
            </a:r>
            <a:r>
              <a:rPr lang="en-US" altLang="zh-CN" sz="2400" b="1" dirty="0">
                <a:solidFill>
                  <a:srgbClr val="39540E"/>
                </a:solidFill>
                <a:latin typeface="新宋体" panose="02010609030101010101" pitchFamily="49" charset="-122"/>
                <a:ea typeface="新宋体" panose="02010609030101010101" pitchFamily="49" charset="-122"/>
              </a:rPr>
              <a:t> </a:t>
            </a:r>
            <a:endParaRPr lang="zh-CN" altLang="zh-CN" sz="2400" b="1" dirty="0">
              <a:solidFill>
                <a:srgbClr val="39540E"/>
              </a:solidFill>
              <a:latin typeface="新宋体" panose="02010609030101010101" pitchFamily="49" charset="-122"/>
              <a:ea typeface="新宋体" panose="02010609030101010101" pitchFamily="49" charset="-122"/>
            </a:endParaRPr>
          </a:p>
          <a:p>
            <a:r>
              <a:rPr lang="en-US" altLang="zh-CN" sz="2400" b="1" dirty="0">
                <a:solidFill>
                  <a:srgbClr val="39540E"/>
                </a:solidFill>
                <a:latin typeface="新宋体" panose="02010609030101010101" pitchFamily="49" charset="-122"/>
                <a:ea typeface="新宋体" panose="02010609030101010101" pitchFamily="49" charset="-122"/>
              </a:rPr>
              <a:t>    2</a:t>
            </a:r>
            <a:r>
              <a:rPr lang="zh-CN" altLang="zh-CN" sz="2400" b="1" dirty="0">
                <a:solidFill>
                  <a:srgbClr val="39540E"/>
                </a:solidFill>
                <a:latin typeface="新宋体" panose="02010609030101010101" pitchFamily="49" charset="-122"/>
                <a:ea typeface="新宋体" panose="02010609030101010101" pitchFamily="49" charset="-122"/>
              </a:rPr>
              <a:t>．３，</a:t>
            </a:r>
            <a:r>
              <a:rPr lang="en-US" altLang="zh-CN" sz="2400" b="1" dirty="0">
                <a:solidFill>
                  <a:srgbClr val="39540E"/>
                </a:solidFill>
                <a:latin typeface="新宋体" panose="02010609030101010101" pitchFamily="49" charset="-122"/>
                <a:ea typeface="新宋体" panose="02010609030101010101" pitchFamily="49" charset="-122"/>
              </a:rPr>
              <a:t>4</a:t>
            </a:r>
            <a:r>
              <a:rPr lang="zh-CN" altLang="zh-CN" sz="2400" b="1" dirty="0">
                <a:solidFill>
                  <a:srgbClr val="39540E"/>
                </a:solidFill>
                <a:latin typeface="新宋体" panose="02010609030101010101" pitchFamily="49" charset="-122"/>
                <a:ea typeface="新宋体" panose="02010609030101010101" pitchFamily="49" charset="-122"/>
              </a:rPr>
              <a:t>－亚甲基二氧苯基－</a:t>
            </a:r>
            <a:r>
              <a:rPr lang="en-US" altLang="zh-CN" sz="2400" b="1" dirty="0">
                <a:solidFill>
                  <a:srgbClr val="39540E"/>
                </a:solidFill>
                <a:latin typeface="新宋体" panose="02010609030101010101" pitchFamily="49" charset="-122"/>
                <a:ea typeface="新宋体" panose="02010609030101010101" pitchFamily="49" charset="-122"/>
              </a:rPr>
              <a:t>2</a:t>
            </a:r>
            <a:r>
              <a:rPr lang="zh-CN" altLang="zh-CN" sz="2400" b="1" dirty="0">
                <a:solidFill>
                  <a:srgbClr val="39540E"/>
                </a:solidFill>
                <a:latin typeface="新宋体" panose="02010609030101010101" pitchFamily="49" charset="-122"/>
                <a:ea typeface="新宋体" panose="02010609030101010101" pitchFamily="49" charset="-122"/>
              </a:rPr>
              <a:t>－丙酮</a:t>
            </a:r>
            <a:r>
              <a:rPr lang="en-US" altLang="zh-CN" sz="2400" b="1" dirty="0">
                <a:solidFill>
                  <a:srgbClr val="39540E"/>
                </a:solidFill>
                <a:latin typeface="新宋体" panose="02010609030101010101" pitchFamily="49" charset="-122"/>
                <a:ea typeface="新宋体" panose="02010609030101010101" pitchFamily="49" charset="-122"/>
              </a:rPr>
              <a:t> </a:t>
            </a:r>
            <a:endParaRPr lang="zh-CN" altLang="zh-CN" sz="2400" b="1" dirty="0">
              <a:solidFill>
                <a:srgbClr val="39540E"/>
              </a:solidFill>
              <a:latin typeface="新宋体" panose="02010609030101010101" pitchFamily="49" charset="-122"/>
              <a:ea typeface="新宋体" panose="02010609030101010101" pitchFamily="49" charset="-122"/>
            </a:endParaRPr>
          </a:p>
          <a:p>
            <a:r>
              <a:rPr lang="en-US" altLang="zh-CN" sz="2400" b="1" dirty="0">
                <a:solidFill>
                  <a:srgbClr val="39540E"/>
                </a:solidFill>
                <a:latin typeface="新宋体" panose="02010609030101010101" pitchFamily="49" charset="-122"/>
                <a:ea typeface="新宋体" panose="02010609030101010101" pitchFamily="49" charset="-122"/>
              </a:rPr>
              <a:t>    3</a:t>
            </a:r>
            <a:r>
              <a:rPr lang="zh-CN" altLang="zh-CN" sz="2400" b="1" dirty="0">
                <a:solidFill>
                  <a:srgbClr val="39540E"/>
                </a:solidFill>
                <a:latin typeface="新宋体" panose="02010609030101010101" pitchFamily="49" charset="-122"/>
                <a:ea typeface="新宋体" panose="02010609030101010101" pitchFamily="49" charset="-122"/>
              </a:rPr>
              <a:t>．胡椒醛</a:t>
            </a:r>
            <a:r>
              <a:rPr lang="en-US" altLang="zh-CN" sz="2400" b="1" dirty="0">
                <a:solidFill>
                  <a:srgbClr val="39540E"/>
                </a:solidFill>
                <a:latin typeface="新宋体" panose="02010609030101010101" pitchFamily="49" charset="-122"/>
                <a:ea typeface="新宋体" panose="02010609030101010101" pitchFamily="49" charset="-122"/>
              </a:rPr>
              <a:t> </a:t>
            </a:r>
            <a:endParaRPr lang="zh-CN" altLang="zh-CN" sz="2400" b="1" dirty="0">
              <a:solidFill>
                <a:srgbClr val="39540E"/>
              </a:solidFill>
              <a:latin typeface="新宋体" panose="02010609030101010101" pitchFamily="49" charset="-122"/>
              <a:ea typeface="新宋体" panose="02010609030101010101" pitchFamily="49" charset="-122"/>
            </a:endParaRPr>
          </a:p>
          <a:p>
            <a:r>
              <a:rPr lang="en-US" altLang="zh-CN" sz="2400" b="1" dirty="0">
                <a:solidFill>
                  <a:srgbClr val="39540E"/>
                </a:solidFill>
                <a:latin typeface="新宋体" panose="02010609030101010101" pitchFamily="49" charset="-122"/>
                <a:ea typeface="新宋体" panose="02010609030101010101" pitchFamily="49" charset="-122"/>
              </a:rPr>
              <a:t>    4</a:t>
            </a:r>
            <a:r>
              <a:rPr lang="zh-CN" altLang="zh-CN" sz="2400" b="1" dirty="0">
                <a:solidFill>
                  <a:srgbClr val="39540E"/>
                </a:solidFill>
                <a:latin typeface="新宋体" panose="02010609030101010101" pitchFamily="49" charset="-122"/>
                <a:ea typeface="新宋体" panose="02010609030101010101" pitchFamily="49" charset="-122"/>
              </a:rPr>
              <a:t>．黄樟素</a:t>
            </a:r>
            <a:r>
              <a:rPr lang="en-US" altLang="zh-CN" sz="2400" b="1" dirty="0">
                <a:solidFill>
                  <a:srgbClr val="39540E"/>
                </a:solidFill>
                <a:latin typeface="新宋体" panose="02010609030101010101" pitchFamily="49" charset="-122"/>
                <a:ea typeface="新宋体" panose="02010609030101010101" pitchFamily="49" charset="-122"/>
              </a:rPr>
              <a:t> </a:t>
            </a:r>
            <a:endParaRPr lang="zh-CN" altLang="zh-CN" sz="2400" b="1" dirty="0">
              <a:solidFill>
                <a:srgbClr val="39540E"/>
              </a:solidFill>
              <a:latin typeface="新宋体" panose="02010609030101010101" pitchFamily="49" charset="-122"/>
              <a:ea typeface="新宋体" panose="02010609030101010101" pitchFamily="49" charset="-122"/>
            </a:endParaRPr>
          </a:p>
          <a:p>
            <a:r>
              <a:rPr lang="en-US" altLang="zh-CN" sz="2400" b="1" dirty="0">
                <a:solidFill>
                  <a:srgbClr val="39540E"/>
                </a:solidFill>
                <a:latin typeface="新宋体" panose="02010609030101010101" pitchFamily="49" charset="-122"/>
                <a:ea typeface="新宋体" panose="02010609030101010101" pitchFamily="49" charset="-122"/>
              </a:rPr>
              <a:t>    5</a:t>
            </a:r>
            <a:r>
              <a:rPr lang="zh-CN" altLang="zh-CN" sz="2400" b="1" dirty="0">
                <a:solidFill>
                  <a:srgbClr val="39540E"/>
                </a:solidFill>
                <a:latin typeface="新宋体" panose="02010609030101010101" pitchFamily="49" charset="-122"/>
                <a:ea typeface="新宋体" panose="02010609030101010101" pitchFamily="49" charset="-122"/>
              </a:rPr>
              <a:t>．黄樟油</a:t>
            </a:r>
            <a:r>
              <a:rPr lang="en-US" altLang="zh-CN" sz="2400" b="1" dirty="0">
                <a:solidFill>
                  <a:srgbClr val="39540E"/>
                </a:solidFill>
                <a:latin typeface="新宋体" panose="02010609030101010101" pitchFamily="49" charset="-122"/>
                <a:ea typeface="新宋体" panose="02010609030101010101" pitchFamily="49" charset="-122"/>
              </a:rPr>
              <a:t> </a:t>
            </a:r>
            <a:endParaRPr lang="zh-CN" altLang="zh-CN" sz="2400" b="1" dirty="0">
              <a:solidFill>
                <a:srgbClr val="39540E"/>
              </a:solidFill>
              <a:latin typeface="新宋体" panose="02010609030101010101" pitchFamily="49" charset="-122"/>
              <a:ea typeface="新宋体" panose="02010609030101010101" pitchFamily="49" charset="-122"/>
            </a:endParaRPr>
          </a:p>
          <a:p>
            <a:r>
              <a:rPr lang="en-US" altLang="zh-CN" sz="2400" b="1" dirty="0">
                <a:solidFill>
                  <a:srgbClr val="39540E"/>
                </a:solidFill>
                <a:latin typeface="新宋体" panose="02010609030101010101" pitchFamily="49" charset="-122"/>
                <a:ea typeface="新宋体" panose="02010609030101010101" pitchFamily="49" charset="-122"/>
              </a:rPr>
              <a:t>    6</a:t>
            </a:r>
            <a:r>
              <a:rPr lang="zh-CN" altLang="zh-CN" sz="2400" b="1" dirty="0">
                <a:solidFill>
                  <a:srgbClr val="39540E"/>
                </a:solidFill>
                <a:latin typeface="新宋体" panose="02010609030101010101" pitchFamily="49" charset="-122"/>
                <a:ea typeface="新宋体" panose="02010609030101010101" pitchFamily="49" charset="-122"/>
              </a:rPr>
              <a:t>．异黄樟素</a:t>
            </a:r>
            <a:r>
              <a:rPr lang="en-US" altLang="zh-CN" sz="2400" b="1" dirty="0">
                <a:solidFill>
                  <a:srgbClr val="39540E"/>
                </a:solidFill>
                <a:latin typeface="新宋体" panose="02010609030101010101" pitchFamily="49" charset="-122"/>
                <a:ea typeface="新宋体" panose="02010609030101010101" pitchFamily="49" charset="-122"/>
              </a:rPr>
              <a:t> </a:t>
            </a:r>
            <a:endParaRPr lang="zh-CN" altLang="zh-CN" sz="2400" b="1" dirty="0">
              <a:solidFill>
                <a:srgbClr val="39540E"/>
              </a:solidFill>
              <a:latin typeface="新宋体" panose="02010609030101010101" pitchFamily="49" charset="-122"/>
              <a:ea typeface="新宋体" panose="02010609030101010101" pitchFamily="49" charset="-122"/>
            </a:endParaRPr>
          </a:p>
          <a:p>
            <a:r>
              <a:rPr lang="en-US" altLang="zh-CN" sz="2400" b="1" dirty="0">
                <a:solidFill>
                  <a:srgbClr val="39540E"/>
                </a:solidFill>
                <a:latin typeface="新宋体" panose="02010609030101010101" pitchFamily="49" charset="-122"/>
                <a:ea typeface="新宋体" panose="02010609030101010101" pitchFamily="49" charset="-122"/>
              </a:rPr>
              <a:t>    7. N</a:t>
            </a:r>
            <a:r>
              <a:rPr lang="zh-CN" altLang="zh-CN" sz="2400" b="1" dirty="0">
                <a:solidFill>
                  <a:srgbClr val="39540E"/>
                </a:solidFill>
                <a:latin typeface="新宋体" panose="02010609030101010101" pitchFamily="49" charset="-122"/>
                <a:ea typeface="新宋体" panose="02010609030101010101" pitchFamily="49" charset="-122"/>
              </a:rPr>
              <a:t>－乙酰邻氨基苯酸</a:t>
            </a:r>
            <a:r>
              <a:rPr lang="en-US" altLang="zh-CN" sz="2400" b="1" dirty="0">
                <a:solidFill>
                  <a:srgbClr val="39540E"/>
                </a:solidFill>
                <a:latin typeface="新宋体" panose="02010609030101010101" pitchFamily="49" charset="-122"/>
                <a:ea typeface="新宋体" panose="02010609030101010101" pitchFamily="49" charset="-122"/>
              </a:rPr>
              <a:t> </a:t>
            </a:r>
            <a:endParaRPr lang="zh-CN" altLang="zh-CN" sz="2400" b="1" dirty="0">
              <a:solidFill>
                <a:srgbClr val="39540E"/>
              </a:solidFill>
              <a:latin typeface="新宋体" panose="02010609030101010101" pitchFamily="49" charset="-122"/>
              <a:ea typeface="新宋体" panose="02010609030101010101" pitchFamily="49" charset="-122"/>
            </a:endParaRPr>
          </a:p>
          <a:p>
            <a:r>
              <a:rPr lang="en-US" altLang="zh-CN" sz="2400" b="1" dirty="0">
                <a:solidFill>
                  <a:srgbClr val="39540E"/>
                </a:solidFill>
                <a:latin typeface="新宋体" panose="02010609030101010101" pitchFamily="49" charset="-122"/>
                <a:ea typeface="新宋体" panose="02010609030101010101" pitchFamily="49" charset="-122"/>
              </a:rPr>
              <a:t>    8</a:t>
            </a:r>
            <a:r>
              <a:rPr lang="zh-CN" altLang="zh-CN" sz="2400" b="1" dirty="0">
                <a:solidFill>
                  <a:srgbClr val="39540E"/>
                </a:solidFill>
                <a:latin typeface="新宋体" panose="02010609030101010101" pitchFamily="49" charset="-122"/>
                <a:ea typeface="新宋体" panose="02010609030101010101" pitchFamily="49" charset="-122"/>
              </a:rPr>
              <a:t>．邻氨基苯甲酸</a:t>
            </a:r>
            <a:r>
              <a:rPr lang="en-US" altLang="zh-CN" sz="2400" b="1" dirty="0">
                <a:solidFill>
                  <a:srgbClr val="39540E"/>
                </a:solidFill>
                <a:latin typeface="新宋体" panose="02010609030101010101" pitchFamily="49" charset="-122"/>
                <a:ea typeface="新宋体" panose="02010609030101010101" pitchFamily="49" charset="-122"/>
              </a:rPr>
              <a:t> </a:t>
            </a:r>
            <a:endParaRPr lang="zh-CN" altLang="zh-CN" sz="2400" b="1" dirty="0">
              <a:solidFill>
                <a:srgbClr val="39540E"/>
              </a:solidFill>
              <a:latin typeface="新宋体" panose="02010609030101010101" pitchFamily="49" charset="-122"/>
              <a:ea typeface="新宋体" panose="02010609030101010101" pitchFamily="49" charset="-122"/>
            </a:endParaRPr>
          </a:p>
          <a:p>
            <a:r>
              <a:rPr lang="en-US" altLang="zh-CN" sz="2400" b="1" dirty="0">
                <a:solidFill>
                  <a:srgbClr val="39540E"/>
                </a:solidFill>
                <a:latin typeface="新宋体" panose="02010609030101010101" pitchFamily="49" charset="-122"/>
                <a:ea typeface="新宋体" panose="02010609030101010101" pitchFamily="49" charset="-122"/>
              </a:rPr>
              <a:t>    9</a:t>
            </a:r>
            <a:r>
              <a:rPr lang="zh-CN" altLang="zh-CN" sz="2400" b="1" dirty="0">
                <a:solidFill>
                  <a:srgbClr val="39540E"/>
                </a:solidFill>
                <a:latin typeface="新宋体" panose="02010609030101010101" pitchFamily="49" charset="-122"/>
                <a:ea typeface="新宋体" panose="02010609030101010101" pitchFamily="49" charset="-122"/>
              </a:rPr>
              <a:t>．麦角酸＊</a:t>
            </a:r>
            <a:r>
              <a:rPr lang="en-US" altLang="zh-CN" sz="2400" b="1" dirty="0">
                <a:solidFill>
                  <a:srgbClr val="39540E"/>
                </a:solidFill>
                <a:latin typeface="新宋体" panose="02010609030101010101" pitchFamily="49" charset="-122"/>
                <a:ea typeface="新宋体" panose="02010609030101010101" pitchFamily="49" charset="-122"/>
              </a:rPr>
              <a:t> </a:t>
            </a:r>
            <a:endParaRPr lang="zh-CN" altLang="zh-CN" sz="2400" b="1" dirty="0">
              <a:solidFill>
                <a:srgbClr val="39540E"/>
              </a:solidFill>
              <a:latin typeface="新宋体" panose="02010609030101010101" pitchFamily="49" charset="-122"/>
              <a:ea typeface="新宋体" panose="02010609030101010101" pitchFamily="49" charset="-122"/>
            </a:endParaRPr>
          </a:p>
          <a:p>
            <a:r>
              <a:rPr lang="en-US" altLang="zh-CN" sz="2400" b="1" dirty="0">
                <a:solidFill>
                  <a:srgbClr val="39540E"/>
                </a:solidFill>
                <a:latin typeface="新宋体" panose="02010609030101010101" pitchFamily="49" charset="-122"/>
                <a:ea typeface="新宋体" panose="02010609030101010101" pitchFamily="49" charset="-122"/>
              </a:rPr>
              <a:t>    10</a:t>
            </a:r>
            <a:r>
              <a:rPr lang="zh-CN" altLang="zh-CN" sz="2400" b="1" dirty="0">
                <a:solidFill>
                  <a:srgbClr val="39540E"/>
                </a:solidFill>
                <a:latin typeface="新宋体" panose="02010609030101010101" pitchFamily="49" charset="-122"/>
                <a:ea typeface="新宋体" panose="02010609030101010101" pitchFamily="49" charset="-122"/>
              </a:rPr>
              <a:t>．麦角胺＊</a:t>
            </a:r>
            <a:r>
              <a:rPr lang="en-US" altLang="zh-CN" sz="2400" b="1" dirty="0">
                <a:solidFill>
                  <a:srgbClr val="39540E"/>
                </a:solidFill>
                <a:latin typeface="新宋体" panose="02010609030101010101" pitchFamily="49" charset="-122"/>
                <a:ea typeface="新宋体" panose="02010609030101010101" pitchFamily="49" charset="-122"/>
              </a:rPr>
              <a:t> </a:t>
            </a:r>
            <a:endParaRPr lang="zh-CN" altLang="zh-CN" sz="2400" b="1" dirty="0">
              <a:solidFill>
                <a:srgbClr val="39540E"/>
              </a:solidFill>
              <a:latin typeface="新宋体" panose="02010609030101010101" pitchFamily="49" charset="-122"/>
              <a:ea typeface="新宋体" panose="02010609030101010101" pitchFamily="49" charset="-122"/>
            </a:endParaRPr>
          </a:p>
          <a:p>
            <a:r>
              <a:rPr lang="en-US" altLang="zh-CN" sz="2400" b="1" dirty="0">
                <a:solidFill>
                  <a:srgbClr val="39540E"/>
                </a:solidFill>
                <a:latin typeface="新宋体" panose="02010609030101010101" pitchFamily="49" charset="-122"/>
                <a:ea typeface="新宋体" panose="02010609030101010101" pitchFamily="49" charset="-122"/>
              </a:rPr>
              <a:t>    11</a:t>
            </a:r>
            <a:r>
              <a:rPr lang="zh-CN" altLang="zh-CN" sz="2400" b="1" dirty="0">
                <a:solidFill>
                  <a:srgbClr val="39540E"/>
                </a:solidFill>
                <a:latin typeface="新宋体" panose="02010609030101010101" pitchFamily="49" charset="-122"/>
                <a:ea typeface="新宋体" panose="02010609030101010101" pitchFamily="49" charset="-122"/>
              </a:rPr>
              <a:t>．麦角新碱＊</a:t>
            </a:r>
            <a:r>
              <a:rPr lang="en-US" altLang="zh-CN" sz="2400" b="1" dirty="0">
                <a:solidFill>
                  <a:srgbClr val="39540E"/>
                </a:solidFill>
                <a:latin typeface="新宋体" panose="02010609030101010101" pitchFamily="49" charset="-122"/>
                <a:ea typeface="新宋体" panose="02010609030101010101" pitchFamily="49" charset="-122"/>
              </a:rPr>
              <a:t> </a:t>
            </a:r>
            <a:endParaRPr lang="zh-CN" altLang="zh-CN" sz="2400" b="1" dirty="0">
              <a:solidFill>
                <a:srgbClr val="39540E"/>
              </a:solidFill>
              <a:latin typeface="新宋体" panose="02010609030101010101" pitchFamily="49" charset="-122"/>
              <a:ea typeface="新宋体" panose="02010609030101010101" pitchFamily="49" charset="-122"/>
            </a:endParaRPr>
          </a:p>
          <a:p>
            <a:r>
              <a:rPr lang="en-US" altLang="zh-CN" sz="2400" b="1" dirty="0">
                <a:solidFill>
                  <a:srgbClr val="39540E"/>
                </a:solidFill>
                <a:latin typeface="新宋体" panose="02010609030101010101" pitchFamily="49" charset="-122"/>
                <a:ea typeface="新宋体" panose="02010609030101010101" pitchFamily="49" charset="-122"/>
              </a:rPr>
              <a:t>    12</a:t>
            </a:r>
            <a:r>
              <a:rPr lang="zh-CN" altLang="zh-CN" sz="2400" b="1" dirty="0">
                <a:solidFill>
                  <a:srgbClr val="39540E"/>
                </a:solidFill>
                <a:latin typeface="新宋体" panose="02010609030101010101" pitchFamily="49" charset="-122"/>
                <a:ea typeface="新宋体" panose="02010609030101010101" pitchFamily="49" charset="-122"/>
              </a:rPr>
              <a:t>．麻黄素、伪麻黄素、消旋麻黄素、去甲麻黄素、甲基麻黄素、麻黄浸膏、麻黄浸膏粉等麻黄素类物质＊</a:t>
            </a:r>
            <a:endParaRPr lang="zh-CN" altLang="en-US" sz="2400" b="1" dirty="0">
              <a:solidFill>
                <a:srgbClr val="39540E"/>
              </a:solidFill>
              <a:latin typeface="新宋体" panose="02010609030101010101" pitchFamily="49" charset="-122"/>
              <a:ea typeface="新宋体" panose="02010609030101010101" pitchFamily="49" charset="-122"/>
            </a:endParaRPr>
          </a:p>
        </p:txBody>
      </p:sp>
      <p:sp>
        <p:nvSpPr>
          <p:cNvPr id="15363" name="TextBox 1"/>
          <p:cNvSpPr txBox="1"/>
          <p:nvPr/>
        </p:nvSpPr>
        <p:spPr>
          <a:xfrm>
            <a:off x="731838" y="-76200"/>
            <a:ext cx="7848600" cy="1066800"/>
          </a:xfrm>
          <a:prstGeom prst="rect">
            <a:avLst/>
          </a:prstGeom>
          <a:noFill/>
          <a:ln w="9525">
            <a:noFill/>
          </a:ln>
        </p:spPr>
        <p:txBody>
          <a:bodyPr>
            <a:spAutoFit/>
          </a:bodyPr>
          <a:p>
            <a:pPr>
              <a:lnSpc>
                <a:spcPct val="200000"/>
              </a:lnSpc>
            </a:pPr>
            <a:r>
              <a:rPr lang="zh-CN" altLang="en-US" sz="3200" b="1" dirty="0">
                <a:solidFill>
                  <a:srgbClr val="002060"/>
                </a:solidFill>
                <a:latin typeface="微软雅黑 Light" charset="-122"/>
                <a:ea typeface="微软雅黑 Light" charset="-122"/>
              </a:rPr>
              <a:t>二、易制毒化学品的分类和品种目录</a:t>
            </a:r>
            <a:endParaRPr lang="zh-CN" altLang="en-US" sz="3200" b="1" dirty="0">
              <a:solidFill>
                <a:srgbClr val="002060"/>
              </a:solidFill>
              <a:latin typeface="微软雅黑 Light" charset="-122"/>
              <a:ea typeface="微软雅黑 Light" charset="-122"/>
            </a:endParaRPr>
          </a:p>
        </p:txBody>
      </p:sp>
      <p:grpSp>
        <p:nvGrpSpPr>
          <p:cNvPr id="15364" name="组合 5"/>
          <p:cNvGrpSpPr/>
          <p:nvPr/>
        </p:nvGrpSpPr>
        <p:grpSpPr>
          <a:xfrm>
            <a:off x="4556125" y="2574925"/>
            <a:ext cx="4070350" cy="1722438"/>
            <a:chOff x="4556760" y="2575560"/>
            <a:chExt cx="4069080" cy="1722120"/>
          </a:xfrm>
        </p:grpSpPr>
        <p:sp>
          <p:nvSpPr>
            <p:cNvPr id="5" name="矩形标注 4"/>
            <p:cNvSpPr/>
            <p:nvPr/>
          </p:nvSpPr>
          <p:spPr bwMode="auto">
            <a:xfrm>
              <a:off x="4556760" y="2575560"/>
              <a:ext cx="4069080" cy="1722120"/>
            </a:xfrm>
            <a:prstGeom prst="wedgeRectCallout">
              <a:avLst>
                <a:gd name="adj1" fmla="val -85627"/>
                <a:gd name="adj2" fmla="val 107633"/>
              </a:avLst>
            </a:prstGeom>
            <a:solidFill>
              <a:schemeClr val="accent3">
                <a:lumMod val="85000"/>
              </a:schemeClr>
            </a:solidFill>
            <a:ln w="9525" cap="flat" cmpd="sng" algn="ctr">
              <a:solidFill>
                <a:schemeClr val="bg2">
                  <a:lumMod val="60000"/>
                  <a:lumOff val="40000"/>
                </a:schemeClr>
              </a:solidFill>
              <a:prstDash val="solid"/>
              <a:round/>
              <a:headEnd type="none" w="med" len="med"/>
              <a:tailEnd type="none" w="med" len="med"/>
            </a:ln>
            <a:effec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66" name="矩形 3"/>
            <p:cNvSpPr/>
            <p:nvPr/>
          </p:nvSpPr>
          <p:spPr>
            <a:xfrm>
              <a:off x="4617720" y="2646849"/>
              <a:ext cx="3947160" cy="1569660"/>
            </a:xfrm>
            <a:prstGeom prst="rect">
              <a:avLst/>
            </a:prstGeom>
            <a:noFill/>
            <a:ln w="9525">
              <a:noFill/>
            </a:ln>
          </p:spPr>
          <p:txBody>
            <a:bodyPr>
              <a:spAutoFit/>
            </a:bodyPr>
            <a:p>
              <a:r>
                <a:rPr lang="zh-CN" altLang="zh-CN" sz="2400" b="1" dirty="0">
                  <a:solidFill>
                    <a:srgbClr val="7030A0"/>
                  </a:solidFill>
                  <a:latin typeface="Arial" panose="020B0604020202020204" pitchFamily="34" charset="0"/>
                  <a:ea typeface="宋体" panose="02010600030101010101" pitchFamily="2" charset="-122"/>
                </a:rPr>
                <a:t>带有＊标记的品种为药品类易制毒化学品，第一类中的药品类易制毒化学品包括原料药及其单方制剂。</a:t>
              </a:r>
              <a:endParaRPr lang="zh-CN" altLang="en-US" sz="2400" dirty="0">
                <a:solidFill>
                  <a:srgbClr val="7030A0"/>
                </a:solidFill>
                <a:latin typeface="Arial" panose="020B0604020202020204" pitchFamily="34" charset="0"/>
                <a:ea typeface="宋体" panose="02010600030101010101" pitchFamily="2" charset="-122"/>
              </a:endParaRPr>
            </a:p>
          </p:txBody>
        </p:sp>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Box 1"/>
          <p:cNvSpPr txBox="1"/>
          <p:nvPr/>
        </p:nvSpPr>
        <p:spPr>
          <a:xfrm>
            <a:off x="731838" y="-76200"/>
            <a:ext cx="7848600" cy="920750"/>
          </a:xfrm>
          <a:prstGeom prst="rect">
            <a:avLst/>
          </a:prstGeom>
          <a:noFill/>
          <a:ln w="9525">
            <a:noFill/>
          </a:ln>
        </p:spPr>
        <p:txBody>
          <a:bodyPr>
            <a:spAutoFit/>
          </a:bodyPr>
          <a:p>
            <a:pPr>
              <a:lnSpc>
                <a:spcPct val="200000"/>
              </a:lnSpc>
            </a:pPr>
            <a:r>
              <a:rPr lang="zh-CN" altLang="en-US" sz="3200" b="1" dirty="0">
                <a:solidFill>
                  <a:srgbClr val="002060"/>
                </a:solidFill>
                <a:latin typeface="Arial" panose="020B0604020202020204" pitchFamily="34" charset="0"/>
                <a:ea typeface="宋体" panose="02010600030101010101" pitchFamily="2" charset="-122"/>
              </a:rPr>
              <a:t>二、易制毒化学品的分类和品种目录</a:t>
            </a:r>
            <a:endParaRPr lang="en-US" altLang="zh-CN" sz="3200" b="1" dirty="0">
              <a:solidFill>
                <a:srgbClr val="002060"/>
              </a:solidFill>
              <a:latin typeface="Arial" panose="020B0604020202020204" pitchFamily="34" charset="0"/>
              <a:ea typeface="宋体" panose="02010600030101010101" pitchFamily="2" charset="-122"/>
            </a:endParaRPr>
          </a:p>
        </p:txBody>
      </p:sp>
      <p:sp>
        <p:nvSpPr>
          <p:cNvPr id="16387" name="矩形 3"/>
          <p:cNvSpPr/>
          <p:nvPr/>
        </p:nvSpPr>
        <p:spPr>
          <a:xfrm>
            <a:off x="584200" y="1225550"/>
            <a:ext cx="8056563" cy="5632450"/>
          </a:xfrm>
          <a:prstGeom prst="rect">
            <a:avLst/>
          </a:prstGeom>
          <a:noFill/>
          <a:ln w="9525">
            <a:noFill/>
          </a:ln>
        </p:spPr>
        <p:txBody>
          <a:bodyPr>
            <a:spAutoFit/>
          </a:bodyPr>
          <a:p>
            <a:r>
              <a:rPr lang="zh-CN" altLang="zh-CN" sz="2400" b="1" dirty="0">
                <a:solidFill>
                  <a:srgbClr val="39540E"/>
                </a:solidFill>
                <a:latin typeface="Arial" panose="020B0604020202020204" pitchFamily="34" charset="0"/>
                <a:ea typeface="宋体" panose="02010600030101010101" pitchFamily="2" charset="-122"/>
              </a:rPr>
              <a:t>第二类</a:t>
            </a:r>
            <a:r>
              <a:rPr lang="en-US" altLang="zh-CN" sz="2400" b="1" dirty="0">
                <a:solidFill>
                  <a:srgbClr val="39540E"/>
                </a:solidFill>
                <a:latin typeface="Arial" panose="020B0604020202020204" pitchFamily="34" charset="0"/>
                <a:ea typeface="宋体" panose="02010600030101010101" pitchFamily="2" charset="-122"/>
              </a:rPr>
              <a:t> </a:t>
            </a:r>
            <a:endParaRPr lang="zh-CN" altLang="zh-CN" sz="2400" b="1" dirty="0">
              <a:solidFill>
                <a:srgbClr val="39540E"/>
              </a:solidFill>
              <a:latin typeface="Arial" panose="020B0604020202020204" pitchFamily="34" charset="0"/>
              <a:ea typeface="宋体" panose="02010600030101010101" pitchFamily="2" charset="-122"/>
            </a:endParaRPr>
          </a:p>
          <a:p>
            <a:r>
              <a:rPr lang="en-US" altLang="zh-CN" sz="2400" b="1" dirty="0">
                <a:solidFill>
                  <a:srgbClr val="39540E"/>
                </a:solidFill>
                <a:latin typeface="Arial" panose="020B0604020202020204" pitchFamily="34" charset="0"/>
                <a:ea typeface="宋体" panose="02010600030101010101" pitchFamily="2" charset="-122"/>
              </a:rPr>
              <a:t>    1</a:t>
            </a:r>
            <a:r>
              <a:rPr lang="zh-CN" altLang="zh-CN" sz="2400" b="1" dirty="0">
                <a:solidFill>
                  <a:srgbClr val="39540E"/>
                </a:solidFill>
                <a:latin typeface="Arial" panose="020B0604020202020204" pitchFamily="34" charset="0"/>
                <a:ea typeface="宋体" panose="02010600030101010101" pitchFamily="2" charset="-122"/>
              </a:rPr>
              <a:t>．苯乙酸</a:t>
            </a:r>
            <a:r>
              <a:rPr lang="en-US" altLang="zh-CN" sz="2400" b="1" dirty="0">
                <a:solidFill>
                  <a:srgbClr val="39540E"/>
                </a:solidFill>
                <a:latin typeface="Arial" panose="020B0604020202020204" pitchFamily="34" charset="0"/>
                <a:ea typeface="宋体" panose="02010600030101010101" pitchFamily="2" charset="-122"/>
              </a:rPr>
              <a:t> </a:t>
            </a:r>
            <a:endParaRPr lang="zh-CN" altLang="zh-CN" sz="2400" b="1" dirty="0">
              <a:solidFill>
                <a:srgbClr val="39540E"/>
              </a:solidFill>
              <a:latin typeface="Arial" panose="020B0604020202020204" pitchFamily="34" charset="0"/>
              <a:ea typeface="宋体" panose="02010600030101010101" pitchFamily="2" charset="-122"/>
            </a:endParaRPr>
          </a:p>
          <a:p>
            <a:r>
              <a:rPr lang="en-US" altLang="zh-CN" sz="2400" b="1" dirty="0">
                <a:solidFill>
                  <a:srgbClr val="39540E"/>
                </a:solidFill>
                <a:latin typeface="Arial" panose="020B0604020202020204" pitchFamily="34" charset="0"/>
                <a:ea typeface="宋体" panose="02010600030101010101" pitchFamily="2" charset="-122"/>
              </a:rPr>
              <a:t>    2</a:t>
            </a:r>
            <a:r>
              <a:rPr lang="zh-CN" altLang="zh-CN" sz="2400" b="1" dirty="0">
                <a:solidFill>
                  <a:srgbClr val="39540E"/>
                </a:solidFill>
                <a:latin typeface="Arial" panose="020B0604020202020204" pitchFamily="34" charset="0"/>
                <a:ea typeface="宋体" panose="02010600030101010101" pitchFamily="2" charset="-122"/>
              </a:rPr>
              <a:t>．醋酸酐</a:t>
            </a:r>
            <a:r>
              <a:rPr lang="en-US" altLang="zh-CN" sz="2400" b="1" dirty="0">
                <a:solidFill>
                  <a:srgbClr val="39540E"/>
                </a:solidFill>
                <a:latin typeface="Arial" panose="020B0604020202020204" pitchFamily="34" charset="0"/>
                <a:ea typeface="宋体" panose="02010600030101010101" pitchFamily="2" charset="-122"/>
              </a:rPr>
              <a:t> </a:t>
            </a:r>
            <a:endParaRPr lang="zh-CN" altLang="zh-CN" sz="2400" b="1" dirty="0">
              <a:solidFill>
                <a:srgbClr val="39540E"/>
              </a:solidFill>
              <a:latin typeface="Arial" panose="020B0604020202020204" pitchFamily="34" charset="0"/>
              <a:ea typeface="宋体" panose="02010600030101010101" pitchFamily="2" charset="-122"/>
            </a:endParaRPr>
          </a:p>
          <a:p>
            <a:r>
              <a:rPr lang="en-US" altLang="zh-CN" sz="2400" b="1" dirty="0">
                <a:solidFill>
                  <a:srgbClr val="39540E"/>
                </a:solidFill>
                <a:latin typeface="Arial" panose="020B0604020202020204" pitchFamily="34" charset="0"/>
                <a:ea typeface="宋体" panose="02010600030101010101" pitchFamily="2" charset="-122"/>
              </a:rPr>
              <a:t>    3</a:t>
            </a:r>
            <a:r>
              <a:rPr lang="zh-CN" altLang="zh-CN" sz="2400" b="1" dirty="0">
                <a:solidFill>
                  <a:srgbClr val="39540E"/>
                </a:solidFill>
                <a:latin typeface="Arial" panose="020B0604020202020204" pitchFamily="34" charset="0"/>
                <a:ea typeface="宋体" panose="02010600030101010101" pitchFamily="2" charset="-122"/>
              </a:rPr>
              <a:t>．三氯甲烷</a:t>
            </a:r>
            <a:r>
              <a:rPr lang="en-US" altLang="zh-CN" sz="2400" b="1" dirty="0">
                <a:solidFill>
                  <a:srgbClr val="39540E"/>
                </a:solidFill>
                <a:latin typeface="Arial" panose="020B0604020202020204" pitchFamily="34" charset="0"/>
                <a:ea typeface="宋体" panose="02010600030101010101" pitchFamily="2" charset="-122"/>
              </a:rPr>
              <a:t> </a:t>
            </a:r>
            <a:endParaRPr lang="zh-CN" altLang="zh-CN" sz="2400" b="1" dirty="0">
              <a:solidFill>
                <a:srgbClr val="39540E"/>
              </a:solidFill>
              <a:latin typeface="Arial" panose="020B0604020202020204" pitchFamily="34" charset="0"/>
              <a:ea typeface="宋体" panose="02010600030101010101" pitchFamily="2" charset="-122"/>
            </a:endParaRPr>
          </a:p>
          <a:p>
            <a:r>
              <a:rPr lang="en-US" altLang="zh-CN" sz="2400" b="1" dirty="0">
                <a:solidFill>
                  <a:srgbClr val="39540E"/>
                </a:solidFill>
                <a:latin typeface="Arial" panose="020B0604020202020204" pitchFamily="34" charset="0"/>
                <a:ea typeface="宋体" panose="02010600030101010101" pitchFamily="2" charset="-122"/>
              </a:rPr>
              <a:t>    4</a:t>
            </a:r>
            <a:r>
              <a:rPr lang="zh-CN" altLang="zh-CN" sz="2400" b="1" dirty="0">
                <a:solidFill>
                  <a:srgbClr val="39540E"/>
                </a:solidFill>
                <a:latin typeface="Arial" panose="020B0604020202020204" pitchFamily="34" charset="0"/>
                <a:ea typeface="宋体" panose="02010600030101010101" pitchFamily="2" charset="-122"/>
              </a:rPr>
              <a:t>．乙醚</a:t>
            </a:r>
            <a:r>
              <a:rPr lang="en-US" altLang="zh-CN" sz="2400" b="1" dirty="0">
                <a:solidFill>
                  <a:srgbClr val="39540E"/>
                </a:solidFill>
                <a:latin typeface="Arial" panose="020B0604020202020204" pitchFamily="34" charset="0"/>
                <a:ea typeface="宋体" panose="02010600030101010101" pitchFamily="2" charset="-122"/>
              </a:rPr>
              <a:t> </a:t>
            </a:r>
            <a:endParaRPr lang="zh-CN" altLang="zh-CN" sz="2400" b="1" dirty="0">
              <a:solidFill>
                <a:srgbClr val="39540E"/>
              </a:solidFill>
              <a:latin typeface="Arial" panose="020B0604020202020204" pitchFamily="34" charset="0"/>
              <a:ea typeface="宋体" panose="02010600030101010101" pitchFamily="2" charset="-122"/>
            </a:endParaRPr>
          </a:p>
          <a:p>
            <a:r>
              <a:rPr lang="en-US" altLang="zh-CN" sz="2400" b="1" dirty="0">
                <a:solidFill>
                  <a:srgbClr val="39540E"/>
                </a:solidFill>
                <a:latin typeface="Arial" panose="020B0604020202020204" pitchFamily="34" charset="0"/>
                <a:ea typeface="宋体" panose="02010600030101010101" pitchFamily="2" charset="-122"/>
              </a:rPr>
              <a:t>    5</a:t>
            </a:r>
            <a:r>
              <a:rPr lang="zh-CN" altLang="zh-CN" sz="2400" b="1" dirty="0">
                <a:solidFill>
                  <a:srgbClr val="39540E"/>
                </a:solidFill>
                <a:latin typeface="Arial" panose="020B0604020202020204" pitchFamily="34" charset="0"/>
                <a:ea typeface="宋体" panose="02010600030101010101" pitchFamily="2" charset="-122"/>
              </a:rPr>
              <a:t>．哌啶</a:t>
            </a:r>
            <a:endParaRPr lang="en-US" altLang="zh-CN" sz="2400" b="1" dirty="0">
              <a:solidFill>
                <a:srgbClr val="39540E"/>
              </a:solidFill>
              <a:latin typeface="Arial" panose="020B0604020202020204" pitchFamily="34" charset="0"/>
              <a:ea typeface="宋体" panose="02010600030101010101" pitchFamily="2" charset="-122"/>
            </a:endParaRPr>
          </a:p>
          <a:p>
            <a:endParaRPr lang="en-US" altLang="zh-CN" sz="2400" b="1" dirty="0">
              <a:solidFill>
                <a:srgbClr val="39540E"/>
              </a:solidFill>
              <a:latin typeface="Arial" panose="020B0604020202020204" pitchFamily="34" charset="0"/>
              <a:ea typeface="宋体" panose="02010600030101010101" pitchFamily="2" charset="-122"/>
            </a:endParaRPr>
          </a:p>
          <a:p>
            <a:endParaRPr lang="en-US" altLang="zh-CN" sz="2400" b="1" dirty="0">
              <a:solidFill>
                <a:srgbClr val="39540E"/>
              </a:solidFill>
              <a:latin typeface="Arial" panose="020B0604020202020204" pitchFamily="34" charset="0"/>
              <a:ea typeface="宋体" panose="02010600030101010101" pitchFamily="2" charset="-122"/>
            </a:endParaRPr>
          </a:p>
          <a:p>
            <a:r>
              <a:rPr lang="zh-CN" altLang="zh-CN" sz="2400" b="1" dirty="0">
                <a:solidFill>
                  <a:srgbClr val="39540E"/>
                </a:solidFill>
                <a:latin typeface="Arial" panose="020B0604020202020204" pitchFamily="34" charset="0"/>
                <a:ea typeface="宋体" panose="02010600030101010101" pitchFamily="2" charset="-122"/>
              </a:rPr>
              <a:t>说明：</a:t>
            </a:r>
            <a:r>
              <a:rPr lang="en-US" altLang="zh-CN" sz="2400" b="1" dirty="0">
                <a:solidFill>
                  <a:srgbClr val="39540E"/>
                </a:solidFill>
                <a:latin typeface="Arial" panose="020B0604020202020204" pitchFamily="34" charset="0"/>
                <a:ea typeface="宋体" panose="02010600030101010101" pitchFamily="2" charset="-122"/>
              </a:rPr>
              <a:t> </a:t>
            </a:r>
            <a:endParaRPr lang="zh-CN" altLang="zh-CN" sz="2400" b="1" dirty="0">
              <a:solidFill>
                <a:srgbClr val="39540E"/>
              </a:solidFill>
              <a:latin typeface="Arial" panose="020B0604020202020204" pitchFamily="34" charset="0"/>
              <a:ea typeface="宋体" panose="02010600030101010101" pitchFamily="2" charset="-122"/>
            </a:endParaRPr>
          </a:p>
          <a:p>
            <a:r>
              <a:rPr lang="en-US" altLang="zh-CN" sz="2400" b="1" dirty="0">
                <a:solidFill>
                  <a:srgbClr val="39540E"/>
                </a:solidFill>
                <a:latin typeface="Arial" panose="020B0604020202020204" pitchFamily="34" charset="0"/>
                <a:ea typeface="宋体" panose="02010600030101010101" pitchFamily="2" charset="-122"/>
              </a:rPr>
              <a:t>    </a:t>
            </a:r>
            <a:r>
              <a:rPr lang="zh-CN" altLang="zh-CN" sz="2400" b="1" dirty="0">
                <a:solidFill>
                  <a:srgbClr val="39540E"/>
                </a:solidFill>
                <a:latin typeface="Arial" panose="020B0604020202020204" pitchFamily="34" charset="0"/>
                <a:ea typeface="宋体" panose="02010600030101010101" pitchFamily="2" charset="-122"/>
              </a:rPr>
              <a:t>一、</a:t>
            </a:r>
            <a:r>
              <a:rPr lang="zh-CN" altLang="zh-CN" sz="2400" b="1" dirty="0">
                <a:solidFill>
                  <a:srgbClr val="7030A0"/>
                </a:solidFill>
                <a:latin typeface="Arial" panose="020B0604020202020204" pitchFamily="34" charset="0"/>
                <a:ea typeface="宋体" panose="02010600030101010101" pitchFamily="2" charset="-122"/>
              </a:rPr>
              <a:t>第一类、第二类所列物质可能存在的盐类，也纳入管制。</a:t>
            </a:r>
            <a:r>
              <a:rPr lang="en-US" altLang="zh-CN" sz="2400" b="1" dirty="0">
                <a:solidFill>
                  <a:srgbClr val="7030A0"/>
                </a:solidFill>
                <a:latin typeface="Arial" panose="020B0604020202020204" pitchFamily="34" charset="0"/>
                <a:ea typeface="宋体" panose="02010600030101010101" pitchFamily="2" charset="-122"/>
              </a:rPr>
              <a:t> </a:t>
            </a:r>
            <a:endParaRPr lang="zh-CN" altLang="zh-CN" sz="2400" b="1" dirty="0">
              <a:solidFill>
                <a:srgbClr val="7030A0"/>
              </a:solidFill>
              <a:latin typeface="Arial" panose="020B0604020202020204" pitchFamily="34" charset="0"/>
              <a:ea typeface="宋体" panose="02010600030101010101" pitchFamily="2" charset="-122"/>
            </a:endParaRPr>
          </a:p>
          <a:p>
            <a:r>
              <a:rPr lang="en-US" altLang="zh-CN" sz="2400" b="1" dirty="0">
                <a:solidFill>
                  <a:srgbClr val="39540E"/>
                </a:solidFill>
                <a:latin typeface="Arial" panose="020B0604020202020204" pitchFamily="34" charset="0"/>
                <a:ea typeface="宋体" panose="02010600030101010101" pitchFamily="2" charset="-122"/>
              </a:rPr>
              <a:t>    </a:t>
            </a:r>
            <a:r>
              <a:rPr lang="zh-CN" altLang="zh-CN" sz="2400" b="1" dirty="0">
                <a:solidFill>
                  <a:srgbClr val="39540E"/>
                </a:solidFill>
                <a:latin typeface="Arial" panose="020B0604020202020204" pitchFamily="34" charset="0"/>
                <a:ea typeface="宋体" panose="02010600030101010101" pitchFamily="2" charset="-122"/>
              </a:rPr>
              <a:t>二、带有＊标记的品种为第一类中的药品类易制毒化学品，第一类中的药品类易制毒化学品包括原料药及其单方制剂。</a:t>
            </a:r>
            <a:endParaRPr lang="zh-CN" altLang="zh-CN" sz="2400" b="1" dirty="0">
              <a:solidFill>
                <a:srgbClr val="39540E"/>
              </a:solidFill>
              <a:latin typeface="Arial" panose="020B0604020202020204" pitchFamily="34" charset="0"/>
              <a:ea typeface="宋体" panose="02010600030101010101" pitchFamily="2" charset="-122"/>
            </a:endParaRPr>
          </a:p>
          <a:p>
            <a:endParaRPr lang="zh-CN" altLang="en-US" sz="2400" b="1" dirty="0">
              <a:solidFill>
                <a:srgbClr val="39540E"/>
              </a:solidFill>
              <a:latin typeface="Arial" panose="020B0604020202020204" pitchFamily="34" charset="0"/>
              <a:ea typeface="宋体" panose="02010600030101010101" pitchFamily="2" charset="-122"/>
            </a:endParaRPr>
          </a:p>
        </p:txBody>
      </p:sp>
      <p:sp>
        <p:nvSpPr>
          <p:cNvPr id="16388" name="矩形 3"/>
          <p:cNvSpPr/>
          <p:nvPr/>
        </p:nvSpPr>
        <p:spPr>
          <a:xfrm>
            <a:off x="4359275" y="1235075"/>
            <a:ext cx="3078163" cy="2678113"/>
          </a:xfrm>
          <a:prstGeom prst="rect">
            <a:avLst/>
          </a:prstGeom>
          <a:noFill/>
          <a:ln w="9525">
            <a:noFill/>
          </a:ln>
        </p:spPr>
        <p:txBody>
          <a:bodyPr>
            <a:spAutoFit/>
          </a:bodyPr>
          <a:p>
            <a:r>
              <a:rPr lang="zh-CN" altLang="zh-CN" sz="2400" b="1" dirty="0">
                <a:solidFill>
                  <a:srgbClr val="39540E"/>
                </a:solidFill>
                <a:latin typeface="Arial" panose="020B0604020202020204" pitchFamily="34" charset="0"/>
                <a:ea typeface="宋体" panose="02010600030101010101" pitchFamily="2" charset="-122"/>
              </a:rPr>
              <a:t>第三类</a:t>
            </a:r>
            <a:r>
              <a:rPr lang="en-US" altLang="zh-CN" sz="2400" b="1" dirty="0">
                <a:solidFill>
                  <a:srgbClr val="39540E"/>
                </a:solidFill>
                <a:latin typeface="Arial" panose="020B0604020202020204" pitchFamily="34" charset="0"/>
                <a:ea typeface="宋体" panose="02010600030101010101" pitchFamily="2" charset="-122"/>
              </a:rPr>
              <a:t> </a:t>
            </a:r>
            <a:endParaRPr lang="zh-CN" altLang="zh-CN" sz="2400" b="1" dirty="0">
              <a:solidFill>
                <a:srgbClr val="39540E"/>
              </a:solidFill>
              <a:latin typeface="Arial" panose="020B0604020202020204" pitchFamily="34" charset="0"/>
              <a:ea typeface="宋体" panose="02010600030101010101" pitchFamily="2" charset="-122"/>
            </a:endParaRPr>
          </a:p>
          <a:p>
            <a:r>
              <a:rPr lang="en-US" altLang="zh-CN" sz="2400" b="1" dirty="0">
                <a:solidFill>
                  <a:srgbClr val="39540E"/>
                </a:solidFill>
                <a:latin typeface="Arial" panose="020B0604020202020204" pitchFamily="34" charset="0"/>
                <a:ea typeface="宋体" panose="02010600030101010101" pitchFamily="2" charset="-122"/>
              </a:rPr>
              <a:t>    1</a:t>
            </a:r>
            <a:r>
              <a:rPr lang="zh-CN" altLang="zh-CN" sz="2400" b="1" dirty="0">
                <a:solidFill>
                  <a:srgbClr val="39540E"/>
                </a:solidFill>
                <a:latin typeface="Arial" panose="020B0604020202020204" pitchFamily="34" charset="0"/>
                <a:ea typeface="宋体" panose="02010600030101010101" pitchFamily="2" charset="-122"/>
              </a:rPr>
              <a:t>．甲苯</a:t>
            </a:r>
            <a:r>
              <a:rPr lang="en-US" altLang="zh-CN" sz="2400" b="1" dirty="0">
                <a:solidFill>
                  <a:srgbClr val="39540E"/>
                </a:solidFill>
                <a:latin typeface="Arial" panose="020B0604020202020204" pitchFamily="34" charset="0"/>
                <a:ea typeface="宋体" panose="02010600030101010101" pitchFamily="2" charset="-122"/>
              </a:rPr>
              <a:t> </a:t>
            </a:r>
            <a:endParaRPr lang="zh-CN" altLang="zh-CN" sz="2400" b="1" dirty="0">
              <a:solidFill>
                <a:srgbClr val="39540E"/>
              </a:solidFill>
              <a:latin typeface="Arial" panose="020B0604020202020204" pitchFamily="34" charset="0"/>
              <a:ea typeface="宋体" panose="02010600030101010101" pitchFamily="2" charset="-122"/>
            </a:endParaRPr>
          </a:p>
          <a:p>
            <a:r>
              <a:rPr lang="en-US" altLang="zh-CN" sz="2400" b="1" dirty="0">
                <a:solidFill>
                  <a:srgbClr val="39540E"/>
                </a:solidFill>
                <a:latin typeface="Arial" panose="020B0604020202020204" pitchFamily="34" charset="0"/>
                <a:ea typeface="宋体" panose="02010600030101010101" pitchFamily="2" charset="-122"/>
              </a:rPr>
              <a:t>    2</a:t>
            </a:r>
            <a:r>
              <a:rPr lang="zh-CN" altLang="zh-CN" sz="2400" b="1" dirty="0">
                <a:solidFill>
                  <a:srgbClr val="39540E"/>
                </a:solidFill>
                <a:latin typeface="Arial" panose="020B0604020202020204" pitchFamily="34" charset="0"/>
                <a:ea typeface="宋体" panose="02010600030101010101" pitchFamily="2" charset="-122"/>
              </a:rPr>
              <a:t>．丙酮</a:t>
            </a:r>
            <a:r>
              <a:rPr lang="en-US" altLang="zh-CN" sz="2400" b="1" dirty="0">
                <a:solidFill>
                  <a:srgbClr val="39540E"/>
                </a:solidFill>
                <a:latin typeface="Arial" panose="020B0604020202020204" pitchFamily="34" charset="0"/>
                <a:ea typeface="宋体" panose="02010600030101010101" pitchFamily="2" charset="-122"/>
              </a:rPr>
              <a:t> </a:t>
            </a:r>
            <a:endParaRPr lang="zh-CN" altLang="zh-CN" sz="2400" b="1" dirty="0">
              <a:solidFill>
                <a:srgbClr val="39540E"/>
              </a:solidFill>
              <a:latin typeface="Arial" panose="020B0604020202020204" pitchFamily="34" charset="0"/>
              <a:ea typeface="宋体" panose="02010600030101010101" pitchFamily="2" charset="-122"/>
            </a:endParaRPr>
          </a:p>
          <a:p>
            <a:r>
              <a:rPr lang="en-US" altLang="zh-CN" sz="2400" b="1" dirty="0">
                <a:solidFill>
                  <a:srgbClr val="39540E"/>
                </a:solidFill>
                <a:latin typeface="Arial" panose="020B0604020202020204" pitchFamily="34" charset="0"/>
                <a:ea typeface="宋体" panose="02010600030101010101" pitchFamily="2" charset="-122"/>
              </a:rPr>
              <a:t>    3</a:t>
            </a:r>
            <a:r>
              <a:rPr lang="zh-CN" altLang="zh-CN" sz="2400" b="1" dirty="0">
                <a:solidFill>
                  <a:srgbClr val="39540E"/>
                </a:solidFill>
                <a:latin typeface="Arial" panose="020B0604020202020204" pitchFamily="34" charset="0"/>
                <a:ea typeface="宋体" panose="02010600030101010101" pitchFamily="2" charset="-122"/>
              </a:rPr>
              <a:t>．甲基乙基酮</a:t>
            </a:r>
            <a:r>
              <a:rPr lang="en-US" altLang="zh-CN" sz="2400" b="1" dirty="0">
                <a:solidFill>
                  <a:srgbClr val="39540E"/>
                </a:solidFill>
                <a:latin typeface="Arial" panose="020B0604020202020204" pitchFamily="34" charset="0"/>
                <a:ea typeface="宋体" panose="02010600030101010101" pitchFamily="2" charset="-122"/>
              </a:rPr>
              <a:t> </a:t>
            </a:r>
            <a:endParaRPr lang="zh-CN" altLang="zh-CN" sz="2400" b="1" dirty="0">
              <a:solidFill>
                <a:srgbClr val="39540E"/>
              </a:solidFill>
              <a:latin typeface="Arial" panose="020B0604020202020204" pitchFamily="34" charset="0"/>
              <a:ea typeface="宋体" panose="02010600030101010101" pitchFamily="2" charset="-122"/>
            </a:endParaRPr>
          </a:p>
          <a:p>
            <a:r>
              <a:rPr lang="en-US" altLang="zh-CN" sz="2400" b="1" dirty="0">
                <a:solidFill>
                  <a:srgbClr val="39540E"/>
                </a:solidFill>
                <a:latin typeface="Arial" panose="020B0604020202020204" pitchFamily="34" charset="0"/>
                <a:ea typeface="宋体" panose="02010600030101010101" pitchFamily="2" charset="-122"/>
              </a:rPr>
              <a:t>    4</a:t>
            </a:r>
            <a:r>
              <a:rPr lang="zh-CN" altLang="zh-CN" sz="2400" b="1" dirty="0">
                <a:solidFill>
                  <a:srgbClr val="39540E"/>
                </a:solidFill>
                <a:latin typeface="Arial" panose="020B0604020202020204" pitchFamily="34" charset="0"/>
                <a:ea typeface="宋体" panose="02010600030101010101" pitchFamily="2" charset="-122"/>
              </a:rPr>
              <a:t>．高锰酸钾</a:t>
            </a:r>
            <a:r>
              <a:rPr lang="en-US" altLang="zh-CN" sz="2400" b="1" dirty="0">
                <a:solidFill>
                  <a:srgbClr val="39540E"/>
                </a:solidFill>
                <a:latin typeface="Arial" panose="020B0604020202020204" pitchFamily="34" charset="0"/>
                <a:ea typeface="宋体" panose="02010600030101010101" pitchFamily="2" charset="-122"/>
              </a:rPr>
              <a:t> </a:t>
            </a:r>
            <a:endParaRPr lang="zh-CN" altLang="zh-CN" sz="2400" b="1" dirty="0">
              <a:solidFill>
                <a:srgbClr val="39540E"/>
              </a:solidFill>
              <a:latin typeface="Arial" panose="020B0604020202020204" pitchFamily="34" charset="0"/>
              <a:ea typeface="宋体" panose="02010600030101010101" pitchFamily="2" charset="-122"/>
            </a:endParaRPr>
          </a:p>
          <a:p>
            <a:r>
              <a:rPr lang="en-US" altLang="zh-CN" sz="2400" b="1" dirty="0">
                <a:solidFill>
                  <a:srgbClr val="39540E"/>
                </a:solidFill>
                <a:latin typeface="Arial" panose="020B0604020202020204" pitchFamily="34" charset="0"/>
                <a:ea typeface="宋体" panose="02010600030101010101" pitchFamily="2" charset="-122"/>
              </a:rPr>
              <a:t>    5</a:t>
            </a:r>
            <a:r>
              <a:rPr lang="zh-CN" altLang="zh-CN" sz="2400" b="1" dirty="0">
                <a:solidFill>
                  <a:srgbClr val="39540E"/>
                </a:solidFill>
                <a:latin typeface="Arial" panose="020B0604020202020204" pitchFamily="34" charset="0"/>
                <a:ea typeface="宋体" panose="02010600030101010101" pitchFamily="2" charset="-122"/>
              </a:rPr>
              <a:t>．硫酸</a:t>
            </a:r>
            <a:r>
              <a:rPr lang="en-US" altLang="zh-CN" sz="2400" b="1" dirty="0">
                <a:solidFill>
                  <a:srgbClr val="39540E"/>
                </a:solidFill>
                <a:latin typeface="Arial" panose="020B0604020202020204" pitchFamily="34" charset="0"/>
                <a:ea typeface="宋体" panose="02010600030101010101" pitchFamily="2" charset="-122"/>
              </a:rPr>
              <a:t> </a:t>
            </a:r>
            <a:endParaRPr lang="zh-CN" altLang="zh-CN" sz="2400" b="1" dirty="0">
              <a:solidFill>
                <a:srgbClr val="39540E"/>
              </a:solidFill>
              <a:latin typeface="Arial" panose="020B0604020202020204" pitchFamily="34" charset="0"/>
              <a:ea typeface="宋体" panose="02010600030101010101" pitchFamily="2" charset="-122"/>
            </a:endParaRPr>
          </a:p>
          <a:p>
            <a:r>
              <a:rPr lang="en-US" altLang="zh-CN" sz="2400" b="1" dirty="0">
                <a:solidFill>
                  <a:srgbClr val="39540E"/>
                </a:solidFill>
                <a:latin typeface="Arial" panose="020B0604020202020204" pitchFamily="34" charset="0"/>
                <a:ea typeface="宋体" panose="02010600030101010101" pitchFamily="2" charset="-122"/>
              </a:rPr>
              <a:t>    6</a:t>
            </a:r>
            <a:r>
              <a:rPr lang="zh-CN" altLang="zh-CN" sz="2400" b="1" dirty="0">
                <a:solidFill>
                  <a:srgbClr val="39540E"/>
                </a:solidFill>
                <a:latin typeface="Arial" panose="020B0604020202020204" pitchFamily="34" charset="0"/>
                <a:ea typeface="宋体" panose="02010600030101010101" pitchFamily="2" charset="-122"/>
              </a:rPr>
              <a:t>．盐酸</a:t>
            </a:r>
            <a:r>
              <a:rPr lang="en-US" altLang="zh-CN" sz="2400" b="1" dirty="0">
                <a:solidFill>
                  <a:srgbClr val="39540E"/>
                </a:solidFill>
                <a:latin typeface="Arial" panose="020B0604020202020204" pitchFamily="34" charset="0"/>
                <a:ea typeface="宋体" panose="02010600030101010101" pitchFamily="2" charset="-122"/>
              </a:rPr>
              <a:t> </a:t>
            </a:r>
            <a:endParaRPr lang="en-US" altLang="zh-CN" sz="2400" b="1" dirty="0">
              <a:solidFill>
                <a:srgbClr val="39540E"/>
              </a:solidFill>
              <a:latin typeface="Arial" panose="020B0604020202020204" pitchFamily="34" charset="0"/>
              <a:ea typeface="宋体" panose="02010600030101010101" pitchFamily="2" charset="-122"/>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2"/>
          <p:cNvSpPr>
            <a:spLocks noGrp="1" noRot="1" noChangeArrowheads="1"/>
          </p:cNvSpPr>
          <p:nvPr>
            <p:ph type="title"/>
          </p:nvPr>
        </p:nvSpPr>
        <p:spPr>
          <a:xfrm>
            <a:off x="361950" y="365125"/>
            <a:ext cx="8540750" cy="1143000"/>
          </a:xfrm>
        </p:spPr>
        <p:txBody>
          <a:bodyPr vert="horz" wrap="square" lIns="0" tIns="45720" rIns="0" bIns="45720" numCol="1" anchor="t" anchorCtr="0" compatLnSpc="1">
            <a:normAutofit/>
          </a:bodyPr>
          <a:lstStyle/>
          <a:p>
            <a:pPr marL="0" marR="0" lvl="0" indent="0" algn="ctr" defTabSz="914400" rtl="0" eaLnBrk="0" fontAlgn="base" latinLnBrk="0" hangingPunct="0">
              <a:lnSpc>
                <a:spcPct val="90000"/>
              </a:lnSpc>
              <a:spcBef>
                <a:spcPct val="0"/>
              </a:spcBef>
              <a:spcAft>
                <a:spcPct val="0"/>
              </a:spcAft>
              <a:buClrTx/>
              <a:buSzTx/>
              <a:buFontTx/>
              <a:buNone/>
              <a:defRPr/>
            </a:pPr>
            <a:r>
              <a:rPr kumimoji="0" lang="zh-CN" altLang="en-US" sz="2400" b="1" i="0" u="none" strike="noStrike" kern="1200" cap="none" spc="0" normalizeH="0" baseline="0" noProof="0" dirty="0" smtClean="0">
                <a:ln>
                  <a:noFill/>
                </a:ln>
                <a:solidFill>
                  <a:srgbClr val="39540E"/>
                </a:solidFill>
                <a:effectLst/>
                <a:uLnTx/>
                <a:uFillTx/>
                <a:latin typeface="+mj-lt"/>
                <a:ea typeface="宋体" panose="02010600030101010101" pitchFamily="2" charset="-122"/>
                <a:cs typeface="+mj-cs"/>
              </a:rPr>
              <a:t>易</a:t>
            </a:r>
            <a:r>
              <a:rPr kumimoji="0" lang="zh-CN" altLang="en-US" sz="2400" b="1" i="0" u="none" strike="noStrike" kern="1200" cap="none" spc="0" normalizeH="0" baseline="0" noProof="0" dirty="0">
                <a:ln>
                  <a:noFill/>
                </a:ln>
                <a:solidFill>
                  <a:srgbClr val="39540E"/>
                </a:solidFill>
                <a:effectLst/>
                <a:uLnTx/>
                <a:uFillTx/>
                <a:latin typeface="+mj-lt"/>
                <a:ea typeface="宋体" panose="02010600030101010101" pitchFamily="2" charset="-122"/>
                <a:cs typeface="+mj-cs"/>
              </a:rPr>
              <a:t>制毒化学品的种类与制毒</a:t>
            </a:r>
            <a:r>
              <a:rPr kumimoji="0" lang="zh-CN" altLang="en-US" sz="2400" b="1" i="0" u="none" strike="noStrike" kern="1200" cap="none" spc="0" normalizeH="0" baseline="0" noProof="0" dirty="0" smtClean="0">
                <a:ln>
                  <a:noFill/>
                </a:ln>
                <a:solidFill>
                  <a:srgbClr val="39540E"/>
                </a:solidFill>
                <a:effectLst/>
                <a:uLnTx/>
                <a:uFillTx/>
                <a:latin typeface="+mj-lt"/>
                <a:ea typeface="宋体" panose="02010600030101010101" pitchFamily="2" charset="-122"/>
                <a:cs typeface="+mj-cs"/>
              </a:rPr>
              <a:t>用途</a:t>
            </a:r>
            <a:r>
              <a:rPr kumimoji="0" lang="en-US" altLang="zh-CN" sz="2400" b="1" i="0" u="none" strike="noStrike" kern="1200" cap="none" spc="0" normalizeH="0" baseline="0" noProof="0" dirty="0" smtClean="0">
                <a:ln>
                  <a:noFill/>
                </a:ln>
                <a:solidFill>
                  <a:srgbClr val="39540E"/>
                </a:solidFill>
                <a:effectLst/>
                <a:uLnTx/>
                <a:uFillTx/>
                <a:latin typeface="+mj-lt"/>
                <a:ea typeface="宋体" panose="02010600030101010101" pitchFamily="2" charset="-122"/>
                <a:cs typeface="+mj-cs"/>
              </a:rPr>
              <a:t>  </a:t>
            </a:r>
            <a:r>
              <a:rPr kumimoji="0" lang="zh-CN" altLang="en-US" sz="2400" b="1" i="0" u="none" strike="noStrike" kern="1200" cap="none" spc="0" normalizeH="0" baseline="0" noProof="0" dirty="0" smtClean="0">
                <a:ln>
                  <a:noFill/>
                </a:ln>
                <a:solidFill>
                  <a:srgbClr val="39540E"/>
                </a:solidFill>
                <a:effectLst/>
                <a:uLnTx/>
                <a:uFillTx/>
                <a:latin typeface="+mj-lt"/>
                <a:ea typeface="宋体" panose="02010600030101010101" pitchFamily="2" charset="-122"/>
                <a:cs typeface="+mj-cs"/>
              </a:rPr>
              <a:t>（一）</a:t>
            </a:r>
            <a:endParaRPr kumimoji="0" lang="en-US" altLang="zh-CN" sz="2400" b="1" i="0" u="none" strike="noStrike" kern="1200" cap="none" spc="0" normalizeH="0" baseline="0" noProof="0" dirty="0">
              <a:ln>
                <a:noFill/>
              </a:ln>
              <a:solidFill>
                <a:srgbClr val="39540E"/>
              </a:solidFill>
              <a:effectLst/>
              <a:uLnTx/>
              <a:uFillTx/>
              <a:latin typeface="+mj-lt"/>
              <a:ea typeface="宋体" panose="02010600030101010101" pitchFamily="2" charset="-122"/>
              <a:cs typeface="+mj-cs"/>
            </a:endParaRPr>
          </a:p>
        </p:txBody>
      </p:sp>
      <p:graphicFrame>
        <p:nvGraphicFramePr>
          <p:cNvPr id="61535" name="Group 95"/>
          <p:cNvGraphicFramePr>
            <a:graphicFrameLocks noGrp="1"/>
          </p:cNvGraphicFramePr>
          <p:nvPr>
            <p:ph sz="half" idx="4294967295"/>
          </p:nvPr>
        </p:nvGraphicFramePr>
        <p:xfrm>
          <a:off x="468313" y="1341438"/>
          <a:ext cx="8280400" cy="5214938"/>
        </p:xfrm>
        <a:graphic>
          <a:graphicData uri="http://schemas.openxmlformats.org/drawingml/2006/table">
            <a:tbl>
              <a:tblPr/>
              <a:tblGrid>
                <a:gridCol w="619125"/>
                <a:gridCol w="3462337"/>
                <a:gridCol w="4198938"/>
              </a:tblGrid>
              <a:tr h="33528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序号</a:t>
                      </a:r>
                      <a:endPar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易制毒化学品名称</a:t>
                      </a:r>
                      <a:endPar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毒品加工用途</a:t>
                      </a:r>
                      <a:endParaRPr kumimoji="0" lang="zh-CN" altLang="en-US"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1-1</a:t>
                      </a:r>
                      <a:endPar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1</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－苯基－</a:t>
                      </a:r>
                      <a:r>
                        <a:rPr kumimoji="0" lang="en-US" altLang="zh-CN"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2</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－丙酮</a:t>
                      </a:r>
                      <a:endPar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制造甲基苯丙胺、苯丙胺（</a:t>
                      </a:r>
                      <a:r>
                        <a:rPr kumimoji="0" lang="zh-CN" altLang="en-US"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冰毒</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a:t>
                      </a:r>
                      <a:endPar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1-2</a:t>
                      </a:r>
                      <a:endPar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３，</a:t>
                      </a:r>
                      <a:r>
                        <a:rPr kumimoji="0" lang="en-US" altLang="zh-CN"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4</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－亚甲基二氧苯基－</a:t>
                      </a:r>
                      <a:r>
                        <a:rPr kumimoji="0" lang="en-US" altLang="zh-CN"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2</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－丙酮</a:t>
                      </a:r>
                      <a:endPar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制造</a:t>
                      </a:r>
                      <a:r>
                        <a:rPr kumimoji="0" lang="en-US" altLang="zh-CN"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MDMA</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a:t>
                      </a:r>
                      <a:r>
                        <a:rPr kumimoji="0" lang="en-US" altLang="zh-CN"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MDA</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a:t>
                      </a:r>
                      <a:r>
                        <a:rPr kumimoji="0" lang="zh-CN" altLang="en-US"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摇头丸</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a:t>
                      </a:r>
                      <a:endPar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1-3</a:t>
                      </a:r>
                      <a:endPar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胡椒醛</a:t>
                      </a:r>
                      <a:endPar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制造</a:t>
                      </a:r>
                      <a:r>
                        <a:rPr kumimoji="0" lang="en-US" altLang="zh-CN"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MDMA</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a:t>
                      </a:r>
                      <a:r>
                        <a:rPr kumimoji="0" lang="en-US" altLang="zh-CN"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MDA</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a:t>
                      </a:r>
                      <a:r>
                        <a:rPr kumimoji="0" lang="en-US" altLang="zh-CN"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MDP-2-P</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（摇头丸）</a:t>
                      </a:r>
                      <a:endPar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1-4</a:t>
                      </a:r>
                      <a:endPar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黄樟素</a:t>
                      </a:r>
                      <a:endParaRPr kumimoji="0" lang="zh-CN" altLang="en-US"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制造</a:t>
                      </a:r>
                      <a:r>
                        <a:rPr kumimoji="0" lang="en-US" altLang="zh-CN"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MDMA</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a:t>
                      </a:r>
                      <a:r>
                        <a:rPr kumimoji="0" lang="en-US" altLang="zh-CN"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MDA</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a:t>
                      </a:r>
                      <a:r>
                        <a:rPr kumimoji="0" lang="en-US" altLang="zh-CN"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MDP-2-P</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（摇头丸）</a:t>
                      </a:r>
                      <a:endPar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1-5</a:t>
                      </a:r>
                      <a:endPar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黄樟油</a:t>
                      </a:r>
                      <a:endParaRPr kumimoji="0" lang="zh-CN" altLang="en-US"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制造</a:t>
                      </a:r>
                      <a:r>
                        <a:rPr kumimoji="0" lang="en-US" altLang="zh-CN"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MDMA</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a:t>
                      </a:r>
                      <a:r>
                        <a:rPr kumimoji="0" lang="en-US" altLang="zh-CN"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MDA</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a:t>
                      </a:r>
                      <a:r>
                        <a:rPr kumimoji="0" lang="en-US" altLang="zh-CN"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MDP-2-P</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（摇头丸）</a:t>
                      </a:r>
                      <a:endPar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1-6</a:t>
                      </a:r>
                      <a:endPar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异黄樟素</a:t>
                      </a:r>
                      <a:endParaRPr kumimoji="0" lang="zh-CN" altLang="en-US"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制造</a:t>
                      </a:r>
                      <a:r>
                        <a:rPr kumimoji="0" lang="en-US" altLang="zh-CN"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MDMA</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a:t>
                      </a:r>
                      <a:r>
                        <a:rPr kumimoji="0" lang="en-US" altLang="zh-CN"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MDA</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a:t>
                      </a:r>
                      <a:r>
                        <a:rPr kumimoji="0" lang="en-US" altLang="zh-CN"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MDP-2-P</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（摇头丸）</a:t>
                      </a:r>
                      <a:endPar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1-7</a:t>
                      </a:r>
                      <a:endPar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N</a:t>
                      </a:r>
                      <a:r>
                        <a:rPr kumimoji="0" lang="zh-CN" altLang="en-US"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－乙酰邻氨基苯酸</a:t>
                      </a:r>
                      <a:endParaRPr kumimoji="0" lang="zh-CN" altLang="en-US"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制造</a:t>
                      </a:r>
                      <a:r>
                        <a:rPr kumimoji="0" lang="zh-CN" altLang="en-US"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安眠酮</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和</a:t>
                      </a:r>
                      <a:r>
                        <a:rPr kumimoji="0" lang="zh-CN" altLang="en-US"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新安眠酮</a:t>
                      </a:r>
                      <a:endParaRPr kumimoji="0" lang="zh-CN" altLang="en-US"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12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1-8</a:t>
                      </a:r>
                      <a:endPar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邻氨基苯甲酸</a:t>
                      </a:r>
                      <a:endParaRPr kumimoji="0" lang="zh-CN" altLang="en-US"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制造安眠酮和新安眠酮，生产</a:t>
                      </a:r>
                      <a:r>
                        <a:rPr kumimoji="0" lang="en-US" altLang="zh-CN"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N-</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乙酰邻氨基苯酸</a:t>
                      </a:r>
                      <a:endPar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1-9</a:t>
                      </a:r>
                      <a:endPar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麦角酸＊</a:t>
                      </a:r>
                      <a:endParaRPr kumimoji="0" lang="zh-CN" altLang="en-US"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制造</a:t>
                      </a:r>
                      <a:r>
                        <a:rPr kumimoji="0" lang="en-US" altLang="zh-CN"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LSD</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a:t>
                      </a:r>
                      <a:r>
                        <a:rPr kumimoji="0" lang="zh-CN" altLang="en-US"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致幻剂</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a:t>
                      </a:r>
                      <a:endPar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1-10</a:t>
                      </a:r>
                      <a:endPar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麦角胺＊</a:t>
                      </a:r>
                      <a:endParaRPr kumimoji="0" lang="zh-CN" altLang="en-US"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制造</a:t>
                      </a:r>
                      <a:r>
                        <a:rPr kumimoji="0" lang="en-US" altLang="zh-CN"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LSD</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（致幻剂）</a:t>
                      </a:r>
                      <a:endPar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1-11</a:t>
                      </a:r>
                      <a:endPar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麦角新碱＊</a:t>
                      </a:r>
                      <a:endParaRPr kumimoji="0" lang="zh-CN" altLang="en-US"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制造</a:t>
                      </a:r>
                      <a:r>
                        <a:rPr kumimoji="0" lang="en-US" altLang="zh-CN"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LSD</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（致幻剂）</a:t>
                      </a:r>
                      <a:endPar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7738">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rPr>
                        <a:t>1-12</a:t>
                      </a:r>
                      <a:endParaRPr kumimoji="0" lang="en-US" altLang="zh-CN" sz="1600" b="1" i="0" u="none" strike="noStrike" cap="none" normalizeH="0" baseline="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麻黄素、伪麻黄素、消旋麻黄素、去甲麻黄素、甲基麻黄素、麻黄浸膏、麻黄浸膏粉等麻黄素类物质＊</a:t>
                      </a:r>
                      <a:endPar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85000"/>
                        <a:buFont typeface="Wingdings 2" pitchFamily="18" charset="2"/>
                        <a:buNone/>
                      </a:pP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制造甲基苯丙胺、苯丙胺（</a:t>
                      </a:r>
                      <a:r>
                        <a:rPr kumimoji="0" lang="zh-CN" altLang="en-US" sz="16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rPr>
                        <a:t>冰毒</a:t>
                      </a:r>
                      <a:r>
                        <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rPr>
                        <a:t>）</a:t>
                      </a:r>
                      <a:endParaRPr kumimoji="0" lang="zh-CN" altLang="en-US" sz="1600" b="1" i="0" u="none" strike="noStrike" cap="none" normalizeH="0" baseline="0" dirty="0" smtClean="0">
                        <a:ln>
                          <a:noFill/>
                        </a:ln>
                        <a:solidFill>
                          <a:schemeClr val="tx2">
                            <a:lumMod val="75000"/>
                          </a:schemeClr>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sld>
</file>

<file path=ppt/tags/tag1.xml><?xml version="1.0" encoding="utf-8"?>
<p:tagLst xmlns:p="http://schemas.openxmlformats.org/presentationml/2006/main">
  <p:tag name="KSO_WM_TAG_VERSION" val="1.0"/>
  <p:tag name="KSO_WM_BEAUTIFY_FLAG" val="#wm#"/>
  <p:tag name="KSO_WM_UNIT_TYPE" val="i"/>
  <p:tag name="KSO_WM_UNIT_ID" val="274*i*0"/>
  <p:tag name="KSO_WM_TEMPLATE_CATEGORY" val="custom"/>
  <p:tag name="KSO_WM_TEMPLATE_INDEX" val="151"/>
</p:tagLst>
</file>

<file path=ppt/tags/tag10.xml><?xml version="1.0" encoding="utf-8"?>
<p:tagLst xmlns:p="http://schemas.openxmlformats.org/presentationml/2006/main">
  <p:tag name="KSO_WM_TEMPLATE_CATEGORY" val="custom"/>
  <p:tag name="KSO_WM_TEMPLATE_INDEX" val="151"/>
</p:tagLst>
</file>

<file path=ppt/tags/tag11.xml><?xml version="1.0" encoding="utf-8"?>
<p:tagLst xmlns:p="http://schemas.openxmlformats.org/presentationml/2006/main">
  <p:tag name="KSO_WM_TEMPLATE_CATEGORY" val="custom"/>
  <p:tag name="KSO_WM_TEMPLATE_INDEX" val="151"/>
</p:tagLst>
</file>

<file path=ppt/tags/tag12.xml><?xml version="1.0" encoding="utf-8"?>
<p:tagLst xmlns:p="http://schemas.openxmlformats.org/presentationml/2006/main">
  <p:tag name="KSO_WM_TEMPLATE_CATEGORY" val="custom"/>
  <p:tag name="KSO_WM_TEMPLATE_INDEX" val="151"/>
</p:tagLst>
</file>

<file path=ppt/tags/tag13.xml><?xml version="1.0" encoding="utf-8"?>
<p:tagLst xmlns:p="http://schemas.openxmlformats.org/presentationml/2006/main">
  <p:tag name="KSO_WM_TEMPLATE_CATEGORY" val="custom"/>
  <p:tag name="KSO_WM_TEMPLATE_INDEX" val="151"/>
</p:tagLst>
</file>

<file path=ppt/tags/tag14.xml><?xml version="1.0" encoding="utf-8"?>
<p:tagLst xmlns:p="http://schemas.openxmlformats.org/presentationml/2006/main">
  <p:tag name="KSO_WM_TEMPLATE_CATEGORY" val="custom"/>
  <p:tag name="KSO_WM_TEMPLATE_INDEX" val="151"/>
</p:tagLst>
</file>

<file path=ppt/tags/tag15.xml><?xml version="1.0" encoding="utf-8"?>
<p:tagLst xmlns:p="http://schemas.openxmlformats.org/presentationml/2006/main">
  <p:tag name="KSO_WM_TEMPLATE_CATEGORY" val="custom"/>
  <p:tag name="KSO_WM_TEMPLATE_INDEX" val="151"/>
</p:tagLst>
</file>

<file path=ppt/tags/tag16.xml><?xml version="1.0" encoding="utf-8"?>
<p:tagLst xmlns:p="http://schemas.openxmlformats.org/presentationml/2006/main">
  <p:tag name="KSO_WM_TEMPLATE_CATEGORY" val="custom"/>
  <p:tag name="KSO_WM_TEMPLATE_INDEX" val="151"/>
</p:tagLst>
</file>

<file path=ppt/tags/tag17.xml><?xml version="1.0" encoding="utf-8"?>
<p:tagLst xmlns:p="http://schemas.openxmlformats.org/presentationml/2006/main">
  <p:tag name="KSO_WM_TEMPLATE_CATEGORY" val="custom"/>
  <p:tag name="KSO_WM_TEMPLATE_INDEX" val="151"/>
</p:tagLst>
</file>

<file path=ppt/tags/tag18.xml><?xml version="1.0" encoding="utf-8"?>
<p:tagLst xmlns:p="http://schemas.openxmlformats.org/presentationml/2006/main">
  <p:tag name="KSO_WM_TEMPLATE_CATEGORY" val="custom"/>
  <p:tag name="KSO_WM_TEMPLATE_INDEX" val="151"/>
</p:tagLst>
</file>

<file path=ppt/tags/tag19.xml><?xml version="1.0" encoding="utf-8"?>
<p:tagLst xmlns:p="http://schemas.openxmlformats.org/presentationml/2006/main">
  <p:tag name="KSO_WM_TEMPLATE_CATEGORY" val="custom"/>
  <p:tag name="KSO_WM_TEMPLATE_INDEX" val="151"/>
</p:tagLst>
</file>

<file path=ppt/tags/tag2.xml><?xml version="1.0" encoding="utf-8"?>
<p:tagLst xmlns:p="http://schemas.openxmlformats.org/presentationml/2006/main">
  <p:tag name="KSO_WM_TEMPLATE_CATEGORY" val="custom"/>
  <p:tag name="KSO_WM_TEMPLATE_INDEX" val="151"/>
</p:tagLst>
</file>

<file path=ppt/tags/tag20.xml><?xml version="1.0" encoding="utf-8"?>
<p:tagLst xmlns:p="http://schemas.openxmlformats.org/presentationml/2006/main">
  <p:tag name="KSO_WM_TEMPLATE_CATEGORY" val="custom"/>
  <p:tag name="KSO_WM_TEMPLATE_INDEX" val="151"/>
</p:tagLst>
</file>

<file path=ppt/tags/tag21.xml><?xml version="1.0" encoding="utf-8"?>
<p:tagLst xmlns:p="http://schemas.openxmlformats.org/presentationml/2006/main">
  <p:tag name="KSO_WM_TEMPLATE_CATEGORY" val="custom"/>
  <p:tag name="KSO_WM_TEMPLATE_INDEX" val="151"/>
</p:tagLst>
</file>

<file path=ppt/tags/tag22.xml><?xml version="1.0" encoding="utf-8"?>
<p:tagLst xmlns:p="http://schemas.openxmlformats.org/presentationml/2006/main">
  <p:tag name="KSO_WM_TEMPLATE_CATEGORY" val="custom"/>
  <p:tag name="KSO_WM_TEMPLATE_INDEX" val="151"/>
</p:tagLst>
</file>

<file path=ppt/tags/tag23.xml><?xml version="1.0" encoding="utf-8"?>
<p:tagLst xmlns:p="http://schemas.openxmlformats.org/presentationml/2006/main">
  <p:tag name="KSO_WM_TEMPLATE_CATEGORY" val="custom"/>
  <p:tag name="KSO_WM_TEMPLATE_INDEX" val="151"/>
</p:tagLst>
</file>

<file path=ppt/tags/tag24.xml><?xml version="1.0" encoding="utf-8"?>
<p:tagLst xmlns:p="http://schemas.openxmlformats.org/presentationml/2006/main">
  <p:tag name="KSO_WM_TEMPLATE_CATEGORY" val="custom"/>
  <p:tag name="KSO_WM_TEMPLATE_INDEX" val="151"/>
</p:tagLst>
</file>

<file path=ppt/tags/tag25.xml><?xml version="1.0" encoding="utf-8"?>
<p:tagLst xmlns:p="http://schemas.openxmlformats.org/presentationml/2006/main">
  <p:tag name="KSO_WM_TEMPLATE_CATEGORY" val="custom"/>
  <p:tag name="KSO_WM_TEMPLATE_INDEX" val="151"/>
</p:tagLst>
</file>

<file path=ppt/tags/tag26.xml><?xml version="1.0" encoding="utf-8"?>
<p:tagLst xmlns:p="http://schemas.openxmlformats.org/presentationml/2006/main">
  <p:tag name="KSO_WM_TEMPLATE_CATEGORY" val="custom"/>
  <p:tag name="KSO_WM_TEMPLATE_INDEX" val="151"/>
</p:tagLst>
</file>

<file path=ppt/tags/tag27.xml><?xml version="1.0" encoding="utf-8"?>
<p:tagLst xmlns:p="http://schemas.openxmlformats.org/presentationml/2006/main">
  <p:tag name="KSO_WM_TEMPLATE_CATEGORY" val="custom"/>
  <p:tag name="KSO_WM_TEMPLATE_INDEX" val="151"/>
</p:tagLst>
</file>

<file path=ppt/tags/tag28.xml><?xml version="1.0" encoding="utf-8"?>
<p:tagLst xmlns:p="http://schemas.openxmlformats.org/presentationml/2006/main">
  <p:tag name="KSO_WM_TEMPLATE_CATEGORY" val="custom"/>
  <p:tag name="KSO_WM_TEMPLATE_INDEX" val="151"/>
</p:tagLst>
</file>

<file path=ppt/tags/tag29.xml><?xml version="1.0" encoding="utf-8"?>
<p:tagLst xmlns:p="http://schemas.openxmlformats.org/presentationml/2006/main">
  <p:tag name="KSO_WM_TEMPLATE_CATEGORY" val="custom"/>
  <p:tag name="KSO_WM_TEMPLATE_INDEX" val="151"/>
</p:tagLst>
</file>

<file path=ppt/tags/tag3.xml><?xml version="1.0" encoding="utf-8"?>
<p:tagLst xmlns:p="http://schemas.openxmlformats.org/presentationml/2006/main">
  <p:tag name="KSO_WM_BEAUTIFY_FLAG" val="#wm#"/>
  <p:tag name="KSO_WM_TEMPLATE_CATEGORY" val="custom"/>
  <p:tag name="KSO_WM_TEMPLATE_INDEX" val="151"/>
</p:tagLst>
</file>

<file path=ppt/tags/tag30.xml><?xml version="1.0" encoding="utf-8"?>
<p:tagLst xmlns:p="http://schemas.openxmlformats.org/presentationml/2006/main">
  <p:tag name="KSO_WM_TEMPLATE_CATEGORY" val="custom"/>
  <p:tag name="KSO_WM_TEMPLATE_INDEX" val="151"/>
</p:tagLst>
</file>

<file path=ppt/tags/tag31.xml><?xml version="1.0" encoding="utf-8"?>
<p:tagLst xmlns:p="http://schemas.openxmlformats.org/presentationml/2006/main">
  <p:tag name="KSO_WM_TEMPLATE_CATEGORY" val="custom"/>
  <p:tag name="KSO_WM_TEMPLATE_INDEX" val="151"/>
</p:tagLst>
</file>

<file path=ppt/tags/tag32.xml><?xml version="1.0" encoding="utf-8"?>
<p:tagLst xmlns:p="http://schemas.openxmlformats.org/presentationml/2006/main">
  <p:tag name="KSO_WM_TEMPLATE_CATEGORY" val="custom"/>
  <p:tag name="KSO_WM_TEMPLATE_INDEX" val="151"/>
</p:tagLst>
</file>

<file path=ppt/tags/tag33.xml><?xml version="1.0" encoding="utf-8"?>
<p:tagLst xmlns:p="http://schemas.openxmlformats.org/presentationml/2006/main">
  <p:tag name="KSO_WM_TEMPLATE_CATEGORY" val="custom"/>
  <p:tag name="KSO_WM_TEMPLATE_INDEX" val="151"/>
</p:tagLst>
</file>

<file path=ppt/tags/tag34.xml><?xml version="1.0" encoding="utf-8"?>
<p:tagLst xmlns:p="http://schemas.openxmlformats.org/presentationml/2006/main">
  <p:tag name="KSO_WM_TEMPLATE_CATEGORY" val="custom"/>
  <p:tag name="KSO_WM_TEMPLATE_INDEX" val="151"/>
</p:tagLst>
</file>

<file path=ppt/tags/tag35.xml><?xml version="1.0" encoding="utf-8"?>
<p:tagLst xmlns:p="http://schemas.openxmlformats.org/presentationml/2006/main">
  <p:tag name="KSO_WM_TEMPLATE_CATEGORY" val="custom"/>
  <p:tag name="KSO_WM_TEMPLATE_INDEX" val="151"/>
</p:tagLst>
</file>

<file path=ppt/tags/tag36.xml><?xml version="1.0" encoding="utf-8"?>
<p:tagLst xmlns:p="http://schemas.openxmlformats.org/presentationml/2006/main">
  <p:tag name="KSO_WM_TEMPLATE_CATEGORY" val="custom"/>
  <p:tag name="KSO_WM_TEMPLATE_INDEX" val="151"/>
</p:tagLst>
</file>

<file path=ppt/tags/tag37.xml><?xml version="1.0" encoding="utf-8"?>
<p:tagLst xmlns:p="http://schemas.openxmlformats.org/presentationml/2006/main">
  <p:tag name="KSO_WM_TEMPLATE_CATEGORY" val="custom"/>
  <p:tag name="KSO_WM_TEMPLATE_INDEX" val="151"/>
</p:tagLst>
</file>

<file path=ppt/tags/tag38.xml><?xml version="1.0" encoding="utf-8"?>
<p:tagLst xmlns:p="http://schemas.openxmlformats.org/presentationml/2006/main">
  <p:tag name="KSO_WM_TEMPLATE_CATEGORY" val="custom"/>
  <p:tag name="KSO_WM_TEMPLATE_INDEX" val="151"/>
</p:tagLst>
</file>

<file path=ppt/tags/tag39.xml><?xml version="1.0" encoding="utf-8"?>
<p:tagLst xmlns:p="http://schemas.openxmlformats.org/presentationml/2006/main">
  <p:tag name="KSO_WM_TEMPLATE_CATEGORY" val="custom"/>
  <p:tag name="KSO_WM_TEMPLATE_INDEX" val="151"/>
</p:tagLst>
</file>

<file path=ppt/tags/tag4.xml><?xml version="1.0" encoding="utf-8"?>
<p:tagLst xmlns:p="http://schemas.openxmlformats.org/presentationml/2006/main">
  <p:tag name="KSO_WM_TEMPLATE_CATEGORY" val="custom"/>
  <p:tag name="KSO_WM_TEMPLATE_INDEX" val="151"/>
</p:tagLst>
</file>

<file path=ppt/tags/tag40.xml><?xml version="1.0" encoding="utf-8"?>
<p:tagLst xmlns:p="http://schemas.openxmlformats.org/presentationml/2006/main">
  <p:tag name="KSO_WM_TEMPLATE_CATEGORY" val="custom"/>
  <p:tag name="KSO_WM_TEMPLATE_INDEX" val="151"/>
</p:tagLst>
</file>

<file path=ppt/tags/tag41.xml><?xml version="1.0" encoding="utf-8"?>
<p:tagLst xmlns:p="http://schemas.openxmlformats.org/presentationml/2006/main">
  <p:tag name="KSO_WM_TEMPLATE_CATEGORY" val="custom"/>
  <p:tag name="KSO_WM_TEMPLATE_INDEX" val="151"/>
</p:tagLst>
</file>

<file path=ppt/tags/tag42.xml><?xml version="1.0" encoding="utf-8"?>
<p:tagLst xmlns:p="http://schemas.openxmlformats.org/presentationml/2006/main">
  <p:tag name="KSO_WM_TEMPLATE_CATEGORY" val="custom"/>
  <p:tag name="KSO_WM_TEMPLATE_INDEX" val="151"/>
</p:tagLst>
</file>

<file path=ppt/tags/tag43.xml><?xml version="1.0" encoding="utf-8"?>
<p:tagLst xmlns:p="http://schemas.openxmlformats.org/presentationml/2006/main">
  <p:tag name="KSO_WM_TEMPLATE_CATEGORY" val="custom"/>
  <p:tag name="KSO_WM_TEMPLATE_INDEX" val="151"/>
</p:tagLst>
</file>

<file path=ppt/tags/tag44.xml><?xml version="1.0" encoding="utf-8"?>
<p:tagLst xmlns:p="http://schemas.openxmlformats.org/presentationml/2006/main">
  <p:tag name="KSO_WM_TEMPLATE_CATEGORY" val="custom"/>
  <p:tag name="KSO_WM_TEMPLATE_INDEX" val="151"/>
</p:tagLst>
</file>

<file path=ppt/tags/tag45.xml><?xml version="1.0" encoding="utf-8"?>
<p:tagLst xmlns:p="http://schemas.openxmlformats.org/presentationml/2006/main">
  <p:tag name="KSO_WM_TEMPLATE_CATEGORY" val="custom"/>
  <p:tag name="KSO_WM_TEMPLATE_INDEX" val="151"/>
</p:tagLst>
</file>

<file path=ppt/tags/tag46.xml><?xml version="1.0" encoding="utf-8"?>
<p:tagLst xmlns:p="http://schemas.openxmlformats.org/presentationml/2006/main">
  <p:tag name="KSO_WM_TEMPLATE_CATEGORY" val="custom"/>
  <p:tag name="KSO_WM_TEMPLATE_INDEX" val="151"/>
</p:tagLst>
</file>

<file path=ppt/tags/tag47.xml><?xml version="1.0" encoding="utf-8"?>
<p:tagLst xmlns:p="http://schemas.openxmlformats.org/presentationml/2006/main">
  <p:tag name="KSO_WM_TEMPLATE_CATEGORY" val="custom"/>
  <p:tag name="KSO_WM_TEMPLATE_INDEX" val="151"/>
</p:tagLst>
</file>

<file path=ppt/tags/tag48.xml><?xml version="1.0" encoding="utf-8"?>
<p:tagLst xmlns:p="http://schemas.openxmlformats.org/presentationml/2006/main">
  <p:tag name="commondata" val="eyJoZGlkIjoiM2Q4Y2M0MTAxMGRmZTZkMWUzZjg0NGZmZDVmMDc3NjUifQ=="/>
</p:tagLst>
</file>

<file path=ppt/tags/tag5.xml><?xml version="1.0" encoding="utf-8"?>
<p:tagLst xmlns:p="http://schemas.openxmlformats.org/presentationml/2006/main">
  <p:tag name="KSO_WM_TEMPLATE_CATEGORY" val="custom"/>
  <p:tag name="KSO_WM_TEMPLATE_INDEX" val="151"/>
</p:tagLst>
</file>

<file path=ppt/tags/tag6.xml><?xml version="1.0" encoding="utf-8"?>
<p:tagLst xmlns:p="http://schemas.openxmlformats.org/presentationml/2006/main">
  <p:tag name="KSO_WM_TEMPLATE_CATEGORY" val="custom"/>
  <p:tag name="KSO_WM_TEMPLATE_INDEX" val="151"/>
</p:tagLst>
</file>

<file path=ppt/tags/tag7.xml><?xml version="1.0" encoding="utf-8"?>
<p:tagLst xmlns:p="http://schemas.openxmlformats.org/presentationml/2006/main">
  <p:tag name="KSO_WM_TEMPLATE_CATEGORY" val="custom"/>
  <p:tag name="KSO_WM_TEMPLATE_INDEX" val="151"/>
</p:tagLst>
</file>

<file path=ppt/tags/tag8.xml><?xml version="1.0" encoding="utf-8"?>
<p:tagLst xmlns:p="http://schemas.openxmlformats.org/presentationml/2006/main">
  <p:tag name="KSO_WM_TEMPLATE_CATEGORY" val="custom"/>
  <p:tag name="KSO_WM_TEMPLATE_INDEX" val="151"/>
</p:tagLst>
</file>

<file path=ppt/tags/tag9.xml><?xml version="1.0" encoding="utf-8"?>
<p:tagLst xmlns:p="http://schemas.openxmlformats.org/presentationml/2006/main">
  <p:tag name="KSO_WM_TEMPLATE_CATEGORY" val="custom"/>
  <p:tag name="KSO_WM_TEMPLATE_INDEX" val="151"/>
</p:tagLst>
</file>

<file path=ppt/theme/theme1.xml><?xml version="1.0" encoding="utf-8"?>
<a:theme xmlns:a="http://schemas.openxmlformats.org/drawingml/2006/main" name="A000120140530A07PPBG">
  <a:themeElements>
    <a:clrScheme name="自定义 1">
      <a:dk1>
        <a:srgbClr val="3D3F41"/>
      </a:dk1>
      <a:lt1>
        <a:srgbClr val="FFFFFF"/>
      </a:lt1>
      <a:dk2>
        <a:srgbClr val="3D3F41"/>
      </a:dk2>
      <a:lt2>
        <a:srgbClr val="FFFFFF"/>
      </a:lt2>
      <a:accent1>
        <a:srgbClr val="F28711"/>
      </a:accent1>
      <a:accent2>
        <a:srgbClr val="D37051"/>
      </a:accent2>
      <a:accent3>
        <a:srgbClr val="C8460C"/>
      </a:accent3>
      <a:accent4>
        <a:srgbClr val="BAD038"/>
      </a:accent4>
      <a:accent5>
        <a:srgbClr val="D2689D"/>
      </a:accent5>
      <a:accent6>
        <a:srgbClr val="E4DD48"/>
      </a:accent6>
      <a:hlink>
        <a:srgbClr val="FFC00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nSpc>
            <a:spcPct val="130000"/>
          </a:lnSpc>
          <a:defRPr sz="1600" dirty="0" smtClean="0">
            <a:solidFill>
              <a:srgbClr val="757575"/>
            </a:solidFill>
            <a:latin typeface="黑体" panose="02010609060101010101" pitchFamily="49" charset="-122"/>
            <a:ea typeface="黑体" panose="02010609060101010101" pitchFamily="49"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6945</Words>
  <Application>WPS 演示</Application>
  <PresentationFormat>全屏显示(4:3)</PresentationFormat>
  <Paragraphs>659</Paragraphs>
  <Slides>46</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46</vt:i4>
      </vt:variant>
    </vt:vector>
  </HeadingPairs>
  <TitlesOfParts>
    <vt:vector size="59" baseType="lpstr">
      <vt:lpstr>Arial</vt:lpstr>
      <vt:lpstr>宋体</vt:lpstr>
      <vt:lpstr>Wingdings</vt:lpstr>
      <vt:lpstr>黑体</vt:lpstr>
      <vt:lpstr>微软雅黑 Light</vt:lpstr>
      <vt:lpstr>新宋体</vt:lpstr>
      <vt:lpstr>Wingdings 2</vt:lpstr>
      <vt:lpstr>Wingdings</vt:lpstr>
      <vt:lpstr>Baskerville Old Face</vt:lpstr>
      <vt:lpstr>Corbel</vt:lpstr>
      <vt:lpstr>微软雅黑</vt:lpstr>
      <vt:lpstr>Arial Unicode MS</vt:lpstr>
      <vt:lpstr>A000120140530A07PPBG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Administrator</dc:creator>
  <dc:description>PresentationLoad.com</dc:description>
  <cp:lastModifiedBy>Vivian</cp:lastModifiedBy>
  <cp:revision>138</cp:revision>
  <dcterms:created xsi:type="dcterms:W3CDTF">2007-11-27T23:54:21Z</dcterms:created>
  <dcterms:modified xsi:type="dcterms:W3CDTF">2023-12-01T04:04:53Z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5F1348AF140441B594B1C9FC7ED3607D_12</vt:lpwstr>
  </property>
</Properties>
</file>