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7"/>
  </p:notesMasterIdLst>
  <p:sldIdLst>
    <p:sldId id="340" r:id="rId4"/>
    <p:sldId id="279" r:id="rId5"/>
    <p:sldId id="257" r:id="rId6"/>
    <p:sldId id="304" r:id="rId8"/>
    <p:sldId id="267" r:id="rId9"/>
    <p:sldId id="268" r:id="rId10"/>
    <p:sldId id="288" r:id="rId11"/>
    <p:sldId id="289" r:id="rId12"/>
    <p:sldId id="269" r:id="rId13"/>
    <p:sldId id="281" r:id="rId14"/>
    <p:sldId id="282" r:id="rId15"/>
    <p:sldId id="283" r:id="rId16"/>
    <p:sldId id="284" r:id="rId17"/>
    <p:sldId id="286" r:id="rId18"/>
    <p:sldId id="280" r:id="rId19"/>
    <p:sldId id="270" r:id="rId20"/>
    <p:sldId id="293" r:id="rId21"/>
    <p:sldId id="292" r:id="rId22"/>
    <p:sldId id="271" r:id="rId23"/>
    <p:sldId id="274" r:id="rId24"/>
    <p:sldId id="302" r:id="rId25"/>
    <p:sldId id="303" r:id="rId26"/>
    <p:sldId id="264" r:id="rId27"/>
    <p:sldId id="290" r:id="rId28"/>
    <p:sldId id="276" r:id="rId29"/>
    <p:sldId id="277" r:id="rId30"/>
    <p:sldId id="263" r:id="rId31"/>
    <p:sldId id="295" r:id="rId32"/>
    <p:sldId id="296" r:id="rId33"/>
    <p:sldId id="294" r:id="rId34"/>
    <p:sldId id="297" r:id="rId35"/>
    <p:sldId id="299" r:id="rId36"/>
    <p:sldId id="300" r:id="rId37"/>
    <p:sldId id="298" r:id="rId38"/>
    <p:sldId id="301" r:id="rId39"/>
  </p:sldIdLst>
  <p:sldSz cx="9144000" cy="6858000" type="screen4x3"/>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5.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dgm:catLst/>
</dgm:colorsDef>
</file>

<file path=ppt/diagrams/data1.xml><?xml version="1.0" encoding="utf-8"?>
<dgm:dataModel xmlns:dgm="http://schemas.openxmlformats.org/drawingml/2006/diagram" xmlns:a="http://schemas.openxmlformats.org/drawingml/2006/main">
  <dgm:ptLst>
    <dgm:pt modelId="{12B31DA7-85D0-4DE3-89EB-EF3248E3D145}"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997DF6D3-260F-4FD5-8E6D-2AE40289FDDC}">
      <dgm:prSet phldrT="[文本]" custT="1"/>
      <dgm:spPr>
        <a:solidFill>
          <a:srgbClr val="00CCFF"/>
        </a:solidFill>
      </dgm:spPr>
      <dgm:t>
        <a:bodyPr/>
        <a:lstStyle/>
        <a:p>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gm:t>
    </dgm:pt>
    <dgm:pt modelId="{1AA12B33-3A45-48AE-B6C9-CF9C81BA0264}" cxnId="{E7862689-7642-4591-95EC-5B27A3C60DE2}"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2F71ECB5-CE40-46F0-AFAE-2944FA7CA2AC}" cxnId="{E7862689-7642-4591-95EC-5B27A3C60DE2}"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A7F0C5C-A95A-4F4D-8FB5-F78012C80784}">
      <dgm:prSet phldrT="[文本]" custT="1"/>
      <dgm:spPr>
        <a:solidFill>
          <a:srgbClr val="00CCFF">
            <a:alpha val="90000"/>
          </a:srgbClr>
        </a:solidFill>
      </dgm:spPr>
      <dgm:t>
        <a:bodyPr/>
        <a:lstStyle/>
        <a:p>
          <a:r>
            <a:rPr lang="zh-CN" altLang="en-US" sz="2800" b="0" dirty="0" smtClean="0">
              <a:solidFill>
                <a:srgbClr val="7030A0"/>
              </a:solidFill>
              <a:latin typeface="微软雅黑" panose="020B0503020204020204" pitchFamily="34" charset="-122"/>
              <a:ea typeface="微软雅黑" panose="020B0503020204020204" pitchFamily="34" charset="-122"/>
            </a:rPr>
            <a:t>粉尘防爆基本知识</a:t>
          </a:r>
          <a:endParaRPr lang="zh-CN" altLang="en-US" sz="2800" b="0" dirty="0">
            <a:solidFill>
              <a:srgbClr val="7030A0"/>
            </a:solidFill>
            <a:latin typeface="微软雅黑" panose="020B0503020204020204" pitchFamily="34" charset="-122"/>
            <a:ea typeface="微软雅黑" panose="020B0503020204020204" pitchFamily="34" charset="-122"/>
          </a:endParaRPr>
        </a:p>
      </dgm:t>
    </dgm:pt>
    <dgm:pt modelId="{63D35C88-A7E0-49B6-A97F-E1DEF89826A6}" cxnId="{6687E90C-8EC7-403E-8480-71506B2E9E1B}"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254ECE1-0864-4237-A9A9-D5DB7397878C}" cxnId="{6687E90C-8EC7-403E-8480-71506B2E9E1B}"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F6E4823-F3D3-4D32-B830-478EB96123FC}">
      <dgm:prSet phldrT="[文本]" custT="1"/>
      <dgm:spPr>
        <a:solidFill>
          <a:schemeClr val="accent2">
            <a:lumMod val="40000"/>
            <a:lumOff val="60000"/>
          </a:schemeClr>
        </a:solidFill>
      </dgm:spPr>
      <dgm:t>
        <a:bodyPr/>
        <a:lstStyle/>
        <a:p>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gm:t>
    </dgm:pt>
    <dgm:pt modelId="{9E5FBD82-5039-4CB0-A20C-C14170B0874F}" cxnId="{A2BEFEDB-F09B-4358-BA10-33EC16B15FE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FB32D372-1BA5-4F45-98D6-593B0B3FFAD4}" cxnId="{A2BEFEDB-F09B-4358-BA10-33EC16B15FE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87282317-A72A-4FAA-8D14-9DF4F26EB3F9}">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公司相关安全管理制度</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FBC2B99E-5A36-432D-8DAA-72A4243F259A}" cxnId="{D3309C39-29DB-430C-B721-46EBDE798E4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78351C65-96EF-4A10-9332-68387C1F6BC5}" cxnId="{D3309C39-29DB-430C-B721-46EBDE798E4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62F270A-3C92-488C-B6C7-E84076FEECDC}">
      <dgm:prSet phldrT="[文本]" custT="1"/>
      <dgm:spPr>
        <a:solidFill>
          <a:schemeClr val="accent1">
            <a:lumMod val="90000"/>
          </a:schemeClr>
        </a:solidFill>
      </dgm:spPr>
      <dgm:t>
        <a:bodyPr/>
        <a:lstStyle/>
        <a:p>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gm:t>
    </dgm:pt>
    <dgm:pt modelId="{B3D2C87D-94E2-4B02-ABA0-A40659E73113}" cxnId="{3EC9816E-4D0A-44DD-B6EB-8E17CA8C5CDC}"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955488D8-50F3-41DA-AF3B-CFBF7E741AF5}" cxnId="{3EC9816E-4D0A-44DD-B6EB-8E17CA8C5CDC}"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14FF9119-08EA-4882-82C8-D1712114D8C9}">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法律法规及标准规范</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CB0A8834-36FB-4E8B-9487-22BF3EF486D4}" cxnId="{B306BDD0-5885-469F-838D-98B9FBC85100}"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C7047CF-8E4D-4022-9A87-97E780EF0739}" cxnId="{B306BDD0-5885-469F-838D-98B9FBC85100}"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F1BB269-8472-4B85-B1AA-9B956FC62204}">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gm:t>
    </dgm:pt>
    <dgm:pt modelId="{7C0C29CC-24E4-4852-8ACB-CAC6576864ED}" cxnId="{53F7950B-AF97-48EB-B2C2-928596BA1737}" type="parTrans">
      <dgm:prSet/>
      <dgm:spPr/>
      <dgm:t>
        <a:bodyPr/>
        <a:lstStyle/>
        <a:p>
          <a:endParaRPr lang="zh-CN" altLang="en-US"/>
        </a:p>
      </dgm:t>
    </dgm:pt>
    <dgm:pt modelId="{E1102813-DEF9-4FAB-933D-DE4E99668D85}" cxnId="{53F7950B-AF97-48EB-B2C2-928596BA1737}" type="sibTrans">
      <dgm:prSet/>
      <dgm:spPr/>
      <dgm:t>
        <a:bodyPr/>
        <a:lstStyle/>
        <a:p>
          <a:endParaRPr lang="zh-CN" altLang="en-US"/>
        </a:p>
      </dgm:t>
    </dgm:pt>
    <dgm:pt modelId="{C79A2DAD-8EDF-4F1B-90C0-EA689480EF8C}">
      <dgm:prSet phldrT="[文本]" custT="1"/>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A5F17C33-69DD-440C-84AB-71A529923CBB}" cxnId="{76B68685-8E9F-4E47-BF9B-6D386D97CB29}" type="parTrans">
      <dgm:prSet/>
      <dgm:spPr/>
      <dgm:t>
        <a:bodyPr/>
        <a:lstStyle/>
        <a:p>
          <a:endParaRPr lang="zh-CN" altLang="en-US"/>
        </a:p>
      </dgm:t>
    </dgm:pt>
    <dgm:pt modelId="{584B773A-E1FD-4FC1-9BCA-E58514354C9E}" cxnId="{76B68685-8E9F-4E47-BF9B-6D386D97CB29}" type="sibTrans">
      <dgm:prSet/>
      <dgm:spPr/>
      <dgm:t>
        <a:bodyPr/>
        <a:lstStyle/>
        <a:p>
          <a:endParaRPr lang="zh-CN" altLang="en-US"/>
        </a:p>
      </dgm:t>
    </dgm:pt>
    <dgm:pt modelId="{544B02B5-0E8F-4C50-B090-45F5193E8F32}">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gm:t>
    </dgm:pt>
    <dgm:pt modelId="{986E3122-9BAF-4ABA-8936-781494E2B25B}" cxnId="{FE3BAF22-F9AE-4C4D-82CF-3015884CC11C}" type="parTrans">
      <dgm:prSet/>
      <dgm:spPr/>
      <dgm:t>
        <a:bodyPr/>
        <a:lstStyle/>
        <a:p>
          <a:endParaRPr lang="zh-CN" altLang="en-US"/>
        </a:p>
      </dgm:t>
    </dgm:pt>
    <dgm:pt modelId="{29F8F918-E299-44F8-B19C-106AC5012284}" cxnId="{FE3BAF22-F9AE-4C4D-82CF-3015884CC11C}" type="sibTrans">
      <dgm:prSet/>
      <dgm:spPr/>
      <dgm:t>
        <a:bodyPr/>
        <a:lstStyle/>
        <a:p>
          <a:endParaRPr lang="zh-CN" altLang="en-US"/>
        </a:p>
      </dgm:t>
    </dgm:pt>
    <dgm:pt modelId="{3D93C264-FAE7-42CD-9F62-26403A11DB26}">
      <dgm:prSet phldrT="[文本]"/>
      <dgm:spPr/>
      <dgm:t>
        <a:bodyPr/>
        <a:lstStyle/>
        <a:p>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gm:t>
    </dgm:pt>
    <dgm:pt modelId="{B132AD70-E63F-4F80-A260-F9CAAB04F2A2}" cxnId="{5086BB05-5AA8-4B05-A8C8-94E1A5C2A387}" type="parTrans">
      <dgm:prSet/>
      <dgm:spPr/>
      <dgm:t>
        <a:bodyPr/>
        <a:lstStyle/>
        <a:p>
          <a:endParaRPr lang="zh-CN" altLang="en-US"/>
        </a:p>
      </dgm:t>
    </dgm:pt>
    <dgm:pt modelId="{7298A2E3-AD71-4AEF-AC15-BBCE286D9420}" cxnId="{5086BB05-5AA8-4B05-A8C8-94E1A5C2A387}" type="sibTrans">
      <dgm:prSet/>
      <dgm:spPr/>
      <dgm:t>
        <a:bodyPr/>
        <a:lstStyle/>
        <a:p>
          <a:endParaRPr lang="zh-CN" altLang="en-US"/>
        </a:p>
      </dgm:t>
    </dgm:pt>
    <dgm:pt modelId="{9128C228-9B0C-4A55-8089-6AD876271AA1}" type="pres">
      <dgm:prSet presAssocID="{12B31DA7-85D0-4DE3-89EB-EF3248E3D145}" presName="linearFlow" presStyleCnt="0">
        <dgm:presLayoutVars>
          <dgm:dir/>
          <dgm:animLvl val="lvl"/>
          <dgm:resizeHandles val="exact"/>
        </dgm:presLayoutVars>
      </dgm:prSet>
      <dgm:spPr/>
      <dgm:t>
        <a:bodyPr/>
        <a:lstStyle/>
        <a:p>
          <a:endParaRPr lang="zh-CN" altLang="en-US"/>
        </a:p>
      </dgm:t>
    </dgm:pt>
    <dgm:pt modelId="{25A02C90-2686-4E6E-B905-1B06571C550C}" type="pres">
      <dgm:prSet presAssocID="{997DF6D3-260F-4FD5-8E6D-2AE40289FDDC}" presName="composite" presStyleCnt="0"/>
      <dgm:spPr/>
      <dgm:t>
        <a:bodyPr/>
        <a:lstStyle/>
        <a:p>
          <a:endParaRPr lang="zh-CN" altLang="en-US"/>
        </a:p>
      </dgm:t>
    </dgm:pt>
    <dgm:pt modelId="{C6CDAE27-3757-443E-8760-4B016DB0BDC7}" type="pres">
      <dgm:prSet presAssocID="{997DF6D3-260F-4FD5-8E6D-2AE40289FDDC}" presName="parentText" presStyleLbl="alignNode1" presStyleIdx="0" presStyleCnt="5">
        <dgm:presLayoutVars>
          <dgm:chMax val="1"/>
          <dgm:bulletEnabled val="1"/>
        </dgm:presLayoutVars>
      </dgm:prSet>
      <dgm:spPr/>
      <dgm:t>
        <a:bodyPr/>
        <a:lstStyle/>
        <a:p>
          <a:endParaRPr lang="zh-CN" altLang="en-US"/>
        </a:p>
      </dgm:t>
    </dgm:pt>
    <dgm:pt modelId="{61F92C6F-98D7-4DAD-BB8C-61E65A3A92AB}" type="pres">
      <dgm:prSet presAssocID="{997DF6D3-260F-4FD5-8E6D-2AE40289FDDC}" presName="descendantText" presStyleLbl="alignAcc1" presStyleIdx="0" presStyleCnt="5" custLinFactNeighborX="563" custLinFactNeighborY="-5479">
        <dgm:presLayoutVars>
          <dgm:bulletEnabled val="1"/>
        </dgm:presLayoutVars>
      </dgm:prSet>
      <dgm:spPr/>
      <dgm:t>
        <a:bodyPr/>
        <a:lstStyle/>
        <a:p>
          <a:endParaRPr lang="zh-CN" altLang="en-US"/>
        </a:p>
      </dgm:t>
    </dgm:pt>
    <dgm:pt modelId="{03E2D07C-BBF0-4671-8A3A-437D258A32DA}" type="pres">
      <dgm:prSet presAssocID="{2F71ECB5-CE40-46F0-AFAE-2944FA7CA2AC}" presName="sp" presStyleCnt="0"/>
      <dgm:spPr/>
      <dgm:t>
        <a:bodyPr/>
        <a:lstStyle/>
        <a:p>
          <a:endParaRPr lang="zh-CN" altLang="en-US"/>
        </a:p>
      </dgm:t>
    </dgm:pt>
    <dgm:pt modelId="{1E0AFA83-F824-4879-8B05-D853070C227C}" type="pres">
      <dgm:prSet presAssocID="{4F6E4823-F3D3-4D32-B830-478EB96123FC}" presName="composite" presStyleCnt="0"/>
      <dgm:spPr/>
      <dgm:t>
        <a:bodyPr/>
        <a:lstStyle/>
        <a:p>
          <a:endParaRPr lang="zh-CN" altLang="en-US"/>
        </a:p>
      </dgm:t>
    </dgm:pt>
    <dgm:pt modelId="{E22913BD-A80A-4A51-9FD0-9ADC2A49F22E}" type="pres">
      <dgm:prSet presAssocID="{4F6E4823-F3D3-4D32-B830-478EB96123FC}" presName="parentText" presStyleLbl="alignNode1" presStyleIdx="1" presStyleCnt="5">
        <dgm:presLayoutVars>
          <dgm:chMax val="1"/>
          <dgm:bulletEnabled val="1"/>
        </dgm:presLayoutVars>
      </dgm:prSet>
      <dgm:spPr/>
      <dgm:t>
        <a:bodyPr/>
        <a:lstStyle/>
        <a:p>
          <a:endParaRPr lang="zh-CN" altLang="en-US"/>
        </a:p>
      </dgm:t>
    </dgm:pt>
    <dgm:pt modelId="{A1091346-A569-4EF9-8C54-1E4B61BE0BDD}" type="pres">
      <dgm:prSet presAssocID="{4F6E4823-F3D3-4D32-B830-478EB96123FC}" presName="descendantText" presStyleLbl="alignAcc1" presStyleIdx="1" presStyleCnt="5">
        <dgm:presLayoutVars>
          <dgm:bulletEnabled val="1"/>
        </dgm:presLayoutVars>
      </dgm:prSet>
      <dgm:spPr/>
      <dgm:t>
        <a:bodyPr/>
        <a:lstStyle/>
        <a:p>
          <a:endParaRPr lang="zh-CN" altLang="en-US"/>
        </a:p>
      </dgm:t>
    </dgm:pt>
    <dgm:pt modelId="{C814B4DB-A8B9-4154-9B92-6693AD3D85D7}" type="pres">
      <dgm:prSet presAssocID="{FB32D372-1BA5-4F45-98D6-593B0B3FFAD4}" presName="sp" presStyleCnt="0"/>
      <dgm:spPr/>
      <dgm:t>
        <a:bodyPr/>
        <a:lstStyle/>
        <a:p>
          <a:endParaRPr lang="zh-CN" altLang="en-US"/>
        </a:p>
      </dgm:t>
    </dgm:pt>
    <dgm:pt modelId="{39DAEBC8-C041-48CD-9743-EF4C3141C20A}" type="pres">
      <dgm:prSet presAssocID="{062F270A-3C92-488C-B6C7-E84076FEECDC}" presName="composite" presStyleCnt="0"/>
      <dgm:spPr/>
      <dgm:t>
        <a:bodyPr/>
        <a:lstStyle/>
        <a:p>
          <a:endParaRPr lang="zh-CN" altLang="en-US"/>
        </a:p>
      </dgm:t>
    </dgm:pt>
    <dgm:pt modelId="{6A739135-AFFE-43DA-82FF-64789DECF3F7}" type="pres">
      <dgm:prSet presAssocID="{062F270A-3C92-488C-B6C7-E84076FEECDC}" presName="parentText" presStyleLbl="alignNode1" presStyleIdx="2" presStyleCnt="5">
        <dgm:presLayoutVars>
          <dgm:chMax val="1"/>
          <dgm:bulletEnabled val="1"/>
        </dgm:presLayoutVars>
      </dgm:prSet>
      <dgm:spPr/>
      <dgm:t>
        <a:bodyPr/>
        <a:lstStyle/>
        <a:p>
          <a:endParaRPr lang="zh-CN" altLang="en-US"/>
        </a:p>
      </dgm:t>
    </dgm:pt>
    <dgm:pt modelId="{136B3D36-06DA-4778-9F1F-16120BA37B5C}" type="pres">
      <dgm:prSet presAssocID="{062F270A-3C92-488C-B6C7-E84076FEECDC}" presName="descendantText" presStyleLbl="alignAcc1" presStyleIdx="2" presStyleCnt="5">
        <dgm:presLayoutVars>
          <dgm:bulletEnabled val="1"/>
        </dgm:presLayoutVars>
      </dgm:prSet>
      <dgm:spPr/>
      <dgm:t>
        <a:bodyPr/>
        <a:lstStyle/>
        <a:p>
          <a:endParaRPr lang="zh-CN" altLang="en-US"/>
        </a:p>
      </dgm:t>
    </dgm:pt>
    <dgm:pt modelId="{B7080FCC-2FD7-4415-A65C-444E61B399CA}" type="pres">
      <dgm:prSet presAssocID="{955488D8-50F3-41DA-AF3B-CFBF7E741AF5}" presName="sp" presStyleCnt="0"/>
      <dgm:spPr/>
      <dgm:t>
        <a:bodyPr/>
        <a:lstStyle/>
        <a:p>
          <a:endParaRPr lang="zh-CN" altLang="en-US"/>
        </a:p>
      </dgm:t>
    </dgm:pt>
    <dgm:pt modelId="{E9A3A228-3549-489E-BD6A-F961CCAEBDF2}" type="pres">
      <dgm:prSet presAssocID="{0F1BB269-8472-4B85-B1AA-9B956FC62204}" presName="composite" presStyleCnt="0"/>
      <dgm:spPr/>
      <dgm:t>
        <a:bodyPr/>
        <a:lstStyle/>
        <a:p>
          <a:endParaRPr lang="zh-CN" altLang="en-US"/>
        </a:p>
      </dgm:t>
    </dgm:pt>
    <dgm:pt modelId="{A2EDA7B4-9C21-4842-A8EF-97153AEF280B}" type="pres">
      <dgm:prSet presAssocID="{0F1BB269-8472-4B85-B1AA-9B956FC62204}" presName="parentText" presStyleLbl="alignNode1" presStyleIdx="3" presStyleCnt="5">
        <dgm:presLayoutVars>
          <dgm:chMax val="1"/>
          <dgm:bulletEnabled val="1"/>
        </dgm:presLayoutVars>
      </dgm:prSet>
      <dgm:spPr/>
      <dgm:t>
        <a:bodyPr/>
        <a:lstStyle/>
        <a:p>
          <a:endParaRPr lang="zh-CN" altLang="en-US"/>
        </a:p>
      </dgm:t>
    </dgm:pt>
    <dgm:pt modelId="{9FACAC46-5773-48C8-A121-AE2E62A784AA}" type="pres">
      <dgm:prSet presAssocID="{0F1BB269-8472-4B85-B1AA-9B956FC62204}" presName="descendantText" presStyleLbl="alignAcc1" presStyleIdx="3" presStyleCnt="5">
        <dgm:presLayoutVars>
          <dgm:bulletEnabled val="1"/>
        </dgm:presLayoutVars>
      </dgm:prSet>
      <dgm:spPr/>
      <dgm:t>
        <a:bodyPr/>
        <a:lstStyle/>
        <a:p>
          <a:endParaRPr lang="zh-CN" altLang="en-US"/>
        </a:p>
      </dgm:t>
    </dgm:pt>
    <dgm:pt modelId="{D8FCDEF2-48E6-4112-BB2F-7E7CE84F54C1}" type="pres">
      <dgm:prSet presAssocID="{E1102813-DEF9-4FAB-933D-DE4E99668D85}" presName="sp" presStyleCnt="0"/>
      <dgm:spPr/>
    </dgm:pt>
    <dgm:pt modelId="{C2CC35DE-D1E0-4D25-8EB2-1FAE8A099B57}" type="pres">
      <dgm:prSet presAssocID="{544B02B5-0E8F-4C50-B090-45F5193E8F32}" presName="composite" presStyleCnt="0"/>
      <dgm:spPr/>
    </dgm:pt>
    <dgm:pt modelId="{C64A2C1B-970D-45FA-A1FC-03FCDE519A56}" type="pres">
      <dgm:prSet presAssocID="{544B02B5-0E8F-4C50-B090-45F5193E8F32}" presName="parentText" presStyleLbl="alignNode1" presStyleIdx="4" presStyleCnt="5" custLinFactNeighborX="-14999" custLinFactNeighborY="882">
        <dgm:presLayoutVars>
          <dgm:chMax val="1"/>
          <dgm:bulletEnabled val="1"/>
        </dgm:presLayoutVars>
      </dgm:prSet>
      <dgm:spPr/>
      <dgm:t>
        <a:bodyPr/>
        <a:lstStyle/>
        <a:p>
          <a:endParaRPr lang="zh-CN" altLang="en-US"/>
        </a:p>
      </dgm:t>
    </dgm:pt>
    <dgm:pt modelId="{F0F02D91-D6F5-4DBC-84A3-6EF26B866BB5}" type="pres">
      <dgm:prSet presAssocID="{544B02B5-0E8F-4C50-B090-45F5193E8F32}" presName="descendantText" presStyleLbl="alignAcc1" presStyleIdx="4" presStyleCnt="5">
        <dgm:presLayoutVars>
          <dgm:bulletEnabled val="1"/>
        </dgm:presLayoutVars>
      </dgm:prSet>
      <dgm:spPr/>
      <dgm:t>
        <a:bodyPr/>
        <a:lstStyle/>
        <a:p>
          <a:endParaRPr lang="zh-CN" altLang="en-US"/>
        </a:p>
      </dgm:t>
    </dgm:pt>
  </dgm:ptLst>
  <dgm:cxnLst>
    <dgm:cxn modelId="{5086BB05-5AA8-4B05-A8C8-94E1A5C2A387}" srcId="{544B02B5-0E8F-4C50-B090-45F5193E8F32}" destId="{3D93C264-FAE7-42CD-9F62-26403A11DB26}" srcOrd="0" destOrd="0" parTransId="{B132AD70-E63F-4F80-A260-F9CAAB04F2A2}" sibTransId="{7298A2E3-AD71-4AEF-AC15-BBCE286D9420}"/>
    <dgm:cxn modelId="{6687E90C-8EC7-403E-8480-71506B2E9E1B}" srcId="{997DF6D3-260F-4FD5-8E6D-2AE40289FDDC}" destId="{AA7F0C5C-A95A-4F4D-8FB5-F78012C80784}" srcOrd="0" destOrd="0" parTransId="{63D35C88-A7E0-49B6-A97F-E1DEF89826A6}" sibTransId="{A254ECE1-0864-4237-A9A9-D5DB7397878C}"/>
    <dgm:cxn modelId="{EA9F358F-80A9-4866-9066-05CC67363C87}" type="presOf" srcId="{87282317-A72A-4FAA-8D14-9DF4F26EB3F9}" destId="{A1091346-A569-4EF9-8C54-1E4B61BE0BDD}" srcOrd="0" destOrd="0" presId="urn:microsoft.com/office/officeart/2005/8/layout/chevron2"/>
    <dgm:cxn modelId="{ABC304D8-D6AB-438B-9814-9E388C3CBCCE}" type="presOf" srcId="{4F6E4823-F3D3-4D32-B830-478EB96123FC}" destId="{E22913BD-A80A-4A51-9FD0-9ADC2A49F22E}" srcOrd="0" destOrd="0" presId="urn:microsoft.com/office/officeart/2005/8/layout/chevron2"/>
    <dgm:cxn modelId="{7A0F146B-9F12-47DE-9662-0899580BF084}" type="presOf" srcId="{544B02B5-0E8F-4C50-B090-45F5193E8F32}" destId="{C64A2C1B-970D-45FA-A1FC-03FCDE519A56}" srcOrd="0" destOrd="0" presId="urn:microsoft.com/office/officeart/2005/8/layout/chevron2"/>
    <dgm:cxn modelId="{D3309C39-29DB-430C-B721-46EBDE798E49}" srcId="{4F6E4823-F3D3-4D32-B830-478EB96123FC}" destId="{87282317-A72A-4FAA-8D14-9DF4F26EB3F9}" srcOrd="0" destOrd="0" parTransId="{FBC2B99E-5A36-432D-8DAA-72A4243F259A}" sibTransId="{78351C65-96EF-4A10-9332-68387C1F6BC5}"/>
    <dgm:cxn modelId="{B306BDD0-5885-469F-838D-98B9FBC85100}" srcId="{062F270A-3C92-488C-B6C7-E84076FEECDC}" destId="{14FF9119-08EA-4882-82C8-D1712114D8C9}" srcOrd="0" destOrd="0" parTransId="{CB0A8834-36FB-4E8B-9487-22BF3EF486D4}" sibTransId="{4C7047CF-8E4D-4022-9A87-97E780EF0739}"/>
    <dgm:cxn modelId="{5FBC8BAD-20EB-4C60-8611-354FC56FDA4A}" type="presOf" srcId="{997DF6D3-260F-4FD5-8E6D-2AE40289FDDC}" destId="{C6CDAE27-3757-443E-8760-4B016DB0BDC7}" srcOrd="0" destOrd="0" presId="urn:microsoft.com/office/officeart/2005/8/layout/chevron2"/>
    <dgm:cxn modelId="{3D2F9E75-3077-44CC-BF2E-E6CE9CC37F60}" type="presOf" srcId="{C79A2DAD-8EDF-4F1B-90C0-EA689480EF8C}" destId="{9FACAC46-5773-48C8-A121-AE2E62A784AA}" srcOrd="0" destOrd="0" presId="urn:microsoft.com/office/officeart/2005/8/layout/chevron2"/>
    <dgm:cxn modelId="{57B7556F-F3AD-4564-9F0F-43C807534BF6}" type="presOf" srcId="{14FF9119-08EA-4882-82C8-D1712114D8C9}" destId="{136B3D36-06DA-4778-9F1F-16120BA37B5C}" srcOrd="0" destOrd="0" presId="urn:microsoft.com/office/officeart/2005/8/layout/chevron2"/>
    <dgm:cxn modelId="{49F4CF59-575E-415B-976D-0675B8C9C693}" type="presOf" srcId="{AA7F0C5C-A95A-4F4D-8FB5-F78012C80784}" destId="{61F92C6F-98D7-4DAD-BB8C-61E65A3A92AB}" srcOrd="0" destOrd="0" presId="urn:microsoft.com/office/officeart/2005/8/layout/chevron2"/>
    <dgm:cxn modelId="{5E41E03E-A18F-49C0-BA7E-1D19DFEB1F8D}" type="presOf" srcId="{3D93C264-FAE7-42CD-9F62-26403A11DB26}" destId="{F0F02D91-D6F5-4DBC-84A3-6EF26B866BB5}" srcOrd="0" destOrd="0" presId="urn:microsoft.com/office/officeart/2005/8/layout/chevron2"/>
    <dgm:cxn modelId="{3EC9816E-4D0A-44DD-B6EB-8E17CA8C5CDC}" srcId="{12B31DA7-85D0-4DE3-89EB-EF3248E3D145}" destId="{062F270A-3C92-488C-B6C7-E84076FEECDC}" srcOrd="2" destOrd="0" parTransId="{B3D2C87D-94E2-4B02-ABA0-A40659E73113}" sibTransId="{955488D8-50F3-41DA-AF3B-CFBF7E741AF5}"/>
    <dgm:cxn modelId="{A2BEFEDB-F09B-4358-BA10-33EC16B15FE9}" srcId="{12B31DA7-85D0-4DE3-89EB-EF3248E3D145}" destId="{4F6E4823-F3D3-4D32-B830-478EB96123FC}" srcOrd="1" destOrd="0" parTransId="{9E5FBD82-5039-4CB0-A20C-C14170B0874F}" sibTransId="{FB32D372-1BA5-4F45-98D6-593B0B3FFAD4}"/>
    <dgm:cxn modelId="{EDFD9335-AC26-4363-A497-EBC67D526E8A}" type="presOf" srcId="{12B31DA7-85D0-4DE3-89EB-EF3248E3D145}" destId="{9128C228-9B0C-4A55-8089-6AD876271AA1}" srcOrd="0" destOrd="0" presId="urn:microsoft.com/office/officeart/2005/8/layout/chevron2"/>
    <dgm:cxn modelId="{02549C72-942D-4858-A965-85FAD7EBDDCD}" type="presOf" srcId="{0F1BB269-8472-4B85-B1AA-9B956FC62204}" destId="{A2EDA7B4-9C21-4842-A8EF-97153AEF280B}" srcOrd="0" destOrd="0" presId="urn:microsoft.com/office/officeart/2005/8/layout/chevron2"/>
    <dgm:cxn modelId="{76B68685-8E9F-4E47-BF9B-6D386D97CB29}" srcId="{0F1BB269-8472-4B85-B1AA-9B956FC62204}" destId="{C79A2DAD-8EDF-4F1B-90C0-EA689480EF8C}" srcOrd="0" destOrd="0" parTransId="{A5F17C33-69DD-440C-84AB-71A529923CBB}" sibTransId="{584B773A-E1FD-4FC1-9BCA-E58514354C9E}"/>
    <dgm:cxn modelId="{CD4246B1-16CF-4BC7-8074-C7F2DCDBB203}" type="presOf" srcId="{062F270A-3C92-488C-B6C7-E84076FEECDC}" destId="{6A739135-AFFE-43DA-82FF-64789DECF3F7}" srcOrd="0" destOrd="0" presId="urn:microsoft.com/office/officeart/2005/8/layout/chevron2"/>
    <dgm:cxn modelId="{53F7950B-AF97-48EB-B2C2-928596BA1737}" srcId="{12B31DA7-85D0-4DE3-89EB-EF3248E3D145}" destId="{0F1BB269-8472-4B85-B1AA-9B956FC62204}" srcOrd="3" destOrd="0" parTransId="{7C0C29CC-24E4-4852-8ACB-CAC6576864ED}" sibTransId="{E1102813-DEF9-4FAB-933D-DE4E99668D85}"/>
    <dgm:cxn modelId="{FE3BAF22-F9AE-4C4D-82CF-3015884CC11C}" srcId="{12B31DA7-85D0-4DE3-89EB-EF3248E3D145}" destId="{544B02B5-0E8F-4C50-B090-45F5193E8F32}" srcOrd="4" destOrd="0" parTransId="{986E3122-9BAF-4ABA-8936-781494E2B25B}" sibTransId="{29F8F918-E299-44F8-B19C-106AC5012284}"/>
    <dgm:cxn modelId="{E7862689-7642-4591-95EC-5B27A3C60DE2}" srcId="{12B31DA7-85D0-4DE3-89EB-EF3248E3D145}" destId="{997DF6D3-260F-4FD5-8E6D-2AE40289FDDC}" srcOrd="0" destOrd="0" parTransId="{1AA12B33-3A45-48AE-B6C9-CF9C81BA0264}" sibTransId="{2F71ECB5-CE40-46F0-AFAE-2944FA7CA2AC}"/>
    <dgm:cxn modelId="{E527246C-E46E-4A35-8D3F-FB4D969219EA}" type="presParOf" srcId="{9128C228-9B0C-4A55-8089-6AD876271AA1}" destId="{25A02C90-2686-4E6E-B905-1B06571C550C}" srcOrd="0" destOrd="0" presId="urn:microsoft.com/office/officeart/2005/8/layout/chevron2"/>
    <dgm:cxn modelId="{3E55754F-89A7-4C1C-A333-01133BD4510C}" type="presParOf" srcId="{25A02C90-2686-4E6E-B905-1B06571C550C}" destId="{C6CDAE27-3757-443E-8760-4B016DB0BDC7}" srcOrd="0" destOrd="0" presId="urn:microsoft.com/office/officeart/2005/8/layout/chevron2"/>
    <dgm:cxn modelId="{EB7C4E89-686E-4B26-9972-DB7A6570BBB7}" type="presParOf" srcId="{25A02C90-2686-4E6E-B905-1B06571C550C}" destId="{61F92C6F-98D7-4DAD-BB8C-61E65A3A92AB}" srcOrd="1" destOrd="0" presId="urn:microsoft.com/office/officeart/2005/8/layout/chevron2"/>
    <dgm:cxn modelId="{2DB90E2B-5546-4BD2-A7DC-7B31CEE597AC}" type="presParOf" srcId="{9128C228-9B0C-4A55-8089-6AD876271AA1}" destId="{03E2D07C-BBF0-4671-8A3A-437D258A32DA}" srcOrd="1" destOrd="0" presId="urn:microsoft.com/office/officeart/2005/8/layout/chevron2"/>
    <dgm:cxn modelId="{1D211519-22B6-443B-82C4-130EED21B983}" type="presParOf" srcId="{9128C228-9B0C-4A55-8089-6AD876271AA1}" destId="{1E0AFA83-F824-4879-8B05-D853070C227C}" srcOrd="2" destOrd="0" presId="urn:microsoft.com/office/officeart/2005/8/layout/chevron2"/>
    <dgm:cxn modelId="{CD85BF01-7529-4F7B-8A05-354735B61B01}" type="presParOf" srcId="{1E0AFA83-F824-4879-8B05-D853070C227C}" destId="{E22913BD-A80A-4A51-9FD0-9ADC2A49F22E}" srcOrd="0" destOrd="0" presId="urn:microsoft.com/office/officeart/2005/8/layout/chevron2"/>
    <dgm:cxn modelId="{2D1D48FF-D912-4410-BCE8-903E0F204ED1}" type="presParOf" srcId="{1E0AFA83-F824-4879-8B05-D853070C227C}" destId="{A1091346-A569-4EF9-8C54-1E4B61BE0BDD}" srcOrd="1" destOrd="0" presId="urn:microsoft.com/office/officeart/2005/8/layout/chevron2"/>
    <dgm:cxn modelId="{96F308F1-DCBF-40F6-B5BB-CA54BF5E70A6}" type="presParOf" srcId="{9128C228-9B0C-4A55-8089-6AD876271AA1}" destId="{C814B4DB-A8B9-4154-9B92-6693AD3D85D7}" srcOrd="3" destOrd="0" presId="urn:microsoft.com/office/officeart/2005/8/layout/chevron2"/>
    <dgm:cxn modelId="{BFF6EBAF-BD8C-4916-8CE0-7D363FD551FC}" type="presParOf" srcId="{9128C228-9B0C-4A55-8089-6AD876271AA1}" destId="{39DAEBC8-C041-48CD-9743-EF4C3141C20A}" srcOrd="4" destOrd="0" presId="urn:microsoft.com/office/officeart/2005/8/layout/chevron2"/>
    <dgm:cxn modelId="{5DA37B9D-3EA3-4D9E-9ACB-46B3E1A06CD3}" type="presParOf" srcId="{39DAEBC8-C041-48CD-9743-EF4C3141C20A}" destId="{6A739135-AFFE-43DA-82FF-64789DECF3F7}" srcOrd="0" destOrd="0" presId="urn:microsoft.com/office/officeart/2005/8/layout/chevron2"/>
    <dgm:cxn modelId="{5EE35EAD-6212-483A-8140-AD7F5077E796}" type="presParOf" srcId="{39DAEBC8-C041-48CD-9743-EF4C3141C20A}" destId="{136B3D36-06DA-4778-9F1F-16120BA37B5C}" srcOrd="1" destOrd="0" presId="urn:microsoft.com/office/officeart/2005/8/layout/chevron2"/>
    <dgm:cxn modelId="{BA3EEF0C-E7DC-48A1-9824-E2F5CFEFF133}" type="presParOf" srcId="{9128C228-9B0C-4A55-8089-6AD876271AA1}" destId="{B7080FCC-2FD7-4415-A65C-444E61B399CA}" srcOrd="5" destOrd="0" presId="urn:microsoft.com/office/officeart/2005/8/layout/chevron2"/>
    <dgm:cxn modelId="{AB5A94C9-CE98-4181-A7BE-143BE9E6EC6C}" type="presParOf" srcId="{9128C228-9B0C-4A55-8089-6AD876271AA1}" destId="{E9A3A228-3549-489E-BD6A-F961CCAEBDF2}" srcOrd="6" destOrd="0" presId="urn:microsoft.com/office/officeart/2005/8/layout/chevron2"/>
    <dgm:cxn modelId="{4BD53311-E61D-4699-A54A-ADACB5948215}" type="presParOf" srcId="{E9A3A228-3549-489E-BD6A-F961CCAEBDF2}" destId="{A2EDA7B4-9C21-4842-A8EF-97153AEF280B}" srcOrd="0" destOrd="0" presId="urn:microsoft.com/office/officeart/2005/8/layout/chevron2"/>
    <dgm:cxn modelId="{91A0D12C-0984-46B8-8C69-87E5C7C3B94D}" type="presParOf" srcId="{E9A3A228-3549-489E-BD6A-F961CCAEBDF2}" destId="{9FACAC46-5773-48C8-A121-AE2E62A784AA}" srcOrd="1" destOrd="0" presId="urn:microsoft.com/office/officeart/2005/8/layout/chevron2"/>
    <dgm:cxn modelId="{336DD0EB-84C0-4A8E-9F4C-E0C96C35F5FD}" type="presParOf" srcId="{9128C228-9B0C-4A55-8089-6AD876271AA1}" destId="{D8FCDEF2-48E6-4112-BB2F-7E7CE84F54C1}" srcOrd="7" destOrd="0" presId="urn:microsoft.com/office/officeart/2005/8/layout/chevron2"/>
    <dgm:cxn modelId="{7C7EDA13-9097-4E8E-A934-52F3C4951060}" type="presParOf" srcId="{9128C228-9B0C-4A55-8089-6AD876271AA1}" destId="{C2CC35DE-D1E0-4D25-8EB2-1FAE8A099B57}" srcOrd="8" destOrd="0" presId="urn:microsoft.com/office/officeart/2005/8/layout/chevron2"/>
    <dgm:cxn modelId="{0440A4EB-CADC-4333-881A-BCCEEBD2983A}" type="presParOf" srcId="{C2CC35DE-D1E0-4D25-8EB2-1FAE8A099B57}" destId="{C64A2C1B-970D-45FA-A1FC-03FCDE519A56}" srcOrd="0" destOrd="0" presId="urn:microsoft.com/office/officeart/2005/8/layout/chevron2"/>
    <dgm:cxn modelId="{3139D0D8-8032-4D60-B76A-F48F03159E60}" type="presParOf" srcId="{C2CC35DE-D1E0-4D25-8EB2-1FAE8A099B57}" destId="{F0F02D91-D6F5-4DBC-84A3-6EF26B866BB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31DA7-85D0-4DE3-89EB-EF3248E3D145}"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997DF6D3-260F-4FD5-8E6D-2AE40289FDDC}">
      <dgm:prSet phldrT="[文本]" custT="1"/>
      <dgm:spPr>
        <a:solidFill>
          <a:schemeClr val="accent2">
            <a:lumMod val="40000"/>
            <a:lumOff val="60000"/>
          </a:schemeClr>
        </a:solidFill>
      </dgm:spPr>
      <dgm:t>
        <a:bodyPr/>
        <a:lstStyle/>
        <a:p>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gm:t>
    </dgm:pt>
    <dgm:pt modelId="{1AA12B33-3A45-48AE-B6C9-CF9C81BA0264}" cxnId="{E7862689-7642-4591-95EC-5B27A3C60DE2}"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2F71ECB5-CE40-46F0-AFAE-2944FA7CA2AC}" cxnId="{E7862689-7642-4591-95EC-5B27A3C60DE2}"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A7F0C5C-A95A-4F4D-8FB5-F78012C80784}">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粉尘防爆基本知识</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63D35C88-A7E0-49B6-A97F-E1DEF89826A6}" cxnId="{6687E90C-8EC7-403E-8480-71506B2E9E1B}"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254ECE1-0864-4237-A9A9-D5DB7397878C}" cxnId="{6687E90C-8EC7-403E-8480-71506B2E9E1B}"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F6E4823-F3D3-4D32-B830-478EB96123FC}">
      <dgm:prSet phldrT="[文本]" custT="1"/>
      <dgm:spPr>
        <a:solidFill>
          <a:srgbClr val="00CCFF"/>
        </a:solidFill>
      </dgm:spPr>
      <dgm:t>
        <a:bodyPr/>
        <a:lstStyle/>
        <a:p>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gm:t>
    </dgm:pt>
    <dgm:pt modelId="{9E5FBD82-5039-4CB0-A20C-C14170B0874F}" cxnId="{A2BEFEDB-F09B-4358-BA10-33EC16B15FE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FB32D372-1BA5-4F45-98D6-593B0B3FFAD4}" cxnId="{A2BEFEDB-F09B-4358-BA10-33EC16B15FE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87282317-A72A-4FAA-8D14-9DF4F26EB3F9}">
      <dgm:prSet phldrT="[文本]" custT="1"/>
      <dgm:spPr>
        <a:solidFill>
          <a:srgbClr val="00CCFF">
            <a:alpha val="90000"/>
          </a:srgbClr>
        </a:solidFill>
      </dgm:spPr>
      <dgm:t>
        <a:bodyPr/>
        <a:lstStyle/>
        <a:p>
          <a:r>
            <a:rPr lang="zh-CN" altLang="en-US" sz="2800" b="0" dirty="0" smtClean="0">
              <a:solidFill>
                <a:srgbClr val="7030A0"/>
              </a:solidFill>
              <a:latin typeface="微软雅黑" panose="020B0503020204020204" pitchFamily="34" charset="-122"/>
              <a:ea typeface="微软雅黑" panose="020B0503020204020204" pitchFamily="34" charset="-122"/>
            </a:rPr>
            <a:t>公司相关安全管理制度</a:t>
          </a:r>
          <a:endParaRPr lang="zh-CN" altLang="en-US" sz="2800" b="0" dirty="0">
            <a:solidFill>
              <a:srgbClr val="7030A0"/>
            </a:solidFill>
            <a:latin typeface="微软雅黑" panose="020B0503020204020204" pitchFamily="34" charset="-122"/>
            <a:ea typeface="微软雅黑" panose="020B0503020204020204" pitchFamily="34" charset="-122"/>
          </a:endParaRPr>
        </a:p>
      </dgm:t>
    </dgm:pt>
    <dgm:pt modelId="{FBC2B99E-5A36-432D-8DAA-72A4243F259A}" cxnId="{D3309C39-29DB-430C-B721-46EBDE798E4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78351C65-96EF-4A10-9332-68387C1F6BC5}" cxnId="{D3309C39-29DB-430C-B721-46EBDE798E4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62F270A-3C92-488C-B6C7-E84076FEECDC}">
      <dgm:prSet phldrT="[文本]" custT="1"/>
      <dgm:spPr>
        <a:solidFill>
          <a:schemeClr val="accent1">
            <a:lumMod val="90000"/>
          </a:schemeClr>
        </a:solidFill>
      </dgm:spPr>
      <dgm:t>
        <a:bodyPr/>
        <a:lstStyle/>
        <a:p>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gm:t>
    </dgm:pt>
    <dgm:pt modelId="{B3D2C87D-94E2-4B02-ABA0-A40659E73113}" cxnId="{3EC9816E-4D0A-44DD-B6EB-8E17CA8C5CDC}"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955488D8-50F3-41DA-AF3B-CFBF7E741AF5}" cxnId="{3EC9816E-4D0A-44DD-B6EB-8E17CA8C5CDC}"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14FF9119-08EA-4882-82C8-D1712114D8C9}">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法律法规及标准规范</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CB0A8834-36FB-4E8B-9487-22BF3EF486D4}" cxnId="{B306BDD0-5885-469F-838D-98B9FBC85100}"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C7047CF-8E4D-4022-9A87-97E780EF0739}" cxnId="{B306BDD0-5885-469F-838D-98B9FBC85100}"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F1BB269-8472-4B85-B1AA-9B956FC62204}">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gm:t>
    </dgm:pt>
    <dgm:pt modelId="{7C0C29CC-24E4-4852-8ACB-CAC6576864ED}" cxnId="{53F7950B-AF97-48EB-B2C2-928596BA1737}" type="parTrans">
      <dgm:prSet/>
      <dgm:spPr/>
      <dgm:t>
        <a:bodyPr/>
        <a:lstStyle/>
        <a:p>
          <a:endParaRPr lang="zh-CN" altLang="en-US"/>
        </a:p>
      </dgm:t>
    </dgm:pt>
    <dgm:pt modelId="{E1102813-DEF9-4FAB-933D-DE4E99668D85}" cxnId="{53F7950B-AF97-48EB-B2C2-928596BA1737}" type="sibTrans">
      <dgm:prSet/>
      <dgm:spPr/>
      <dgm:t>
        <a:bodyPr/>
        <a:lstStyle/>
        <a:p>
          <a:endParaRPr lang="zh-CN" altLang="en-US"/>
        </a:p>
      </dgm:t>
    </dgm:pt>
    <dgm:pt modelId="{C79A2DAD-8EDF-4F1B-90C0-EA689480EF8C}">
      <dgm:prSet phldrT="[文本]" custT="1"/>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A5F17C33-69DD-440C-84AB-71A529923CBB}" cxnId="{76B68685-8E9F-4E47-BF9B-6D386D97CB29}" type="parTrans">
      <dgm:prSet/>
      <dgm:spPr/>
      <dgm:t>
        <a:bodyPr/>
        <a:lstStyle/>
        <a:p>
          <a:endParaRPr lang="zh-CN" altLang="en-US"/>
        </a:p>
      </dgm:t>
    </dgm:pt>
    <dgm:pt modelId="{584B773A-E1FD-4FC1-9BCA-E58514354C9E}" cxnId="{76B68685-8E9F-4E47-BF9B-6D386D97CB29}" type="sibTrans">
      <dgm:prSet/>
      <dgm:spPr/>
      <dgm:t>
        <a:bodyPr/>
        <a:lstStyle/>
        <a:p>
          <a:endParaRPr lang="zh-CN" altLang="en-US"/>
        </a:p>
      </dgm:t>
    </dgm:pt>
    <dgm:pt modelId="{544B02B5-0E8F-4C50-B090-45F5193E8F32}">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gm:t>
    </dgm:pt>
    <dgm:pt modelId="{986E3122-9BAF-4ABA-8936-781494E2B25B}" cxnId="{FE3BAF22-F9AE-4C4D-82CF-3015884CC11C}" type="parTrans">
      <dgm:prSet/>
      <dgm:spPr/>
      <dgm:t>
        <a:bodyPr/>
        <a:lstStyle/>
        <a:p>
          <a:endParaRPr lang="zh-CN" altLang="en-US"/>
        </a:p>
      </dgm:t>
    </dgm:pt>
    <dgm:pt modelId="{29F8F918-E299-44F8-B19C-106AC5012284}" cxnId="{FE3BAF22-F9AE-4C4D-82CF-3015884CC11C}" type="sibTrans">
      <dgm:prSet/>
      <dgm:spPr/>
      <dgm:t>
        <a:bodyPr/>
        <a:lstStyle/>
        <a:p>
          <a:endParaRPr lang="zh-CN" altLang="en-US"/>
        </a:p>
      </dgm:t>
    </dgm:pt>
    <dgm:pt modelId="{3D93C264-FAE7-42CD-9F62-26403A11DB26}">
      <dgm:prSet phldrT="[文本]"/>
      <dgm:spPr/>
      <dgm:t>
        <a:bodyPr/>
        <a:lstStyle/>
        <a:p>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gm:t>
    </dgm:pt>
    <dgm:pt modelId="{B132AD70-E63F-4F80-A260-F9CAAB04F2A2}" cxnId="{5086BB05-5AA8-4B05-A8C8-94E1A5C2A387}" type="parTrans">
      <dgm:prSet/>
      <dgm:spPr/>
      <dgm:t>
        <a:bodyPr/>
        <a:lstStyle/>
        <a:p>
          <a:endParaRPr lang="zh-CN" altLang="en-US"/>
        </a:p>
      </dgm:t>
    </dgm:pt>
    <dgm:pt modelId="{7298A2E3-AD71-4AEF-AC15-BBCE286D9420}" cxnId="{5086BB05-5AA8-4B05-A8C8-94E1A5C2A387}" type="sibTrans">
      <dgm:prSet/>
      <dgm:spPr/>
      <dgm:t>
        <a:bodyPr/>
        <a:lstStyle/>
        <a:p>
          <a:endParaRPr lang="zh-CN" altLang="en-US"/>
        </a:p>
      </dgm:t>
    </dgm:pt>
    <dgm:pt modelId="{9128C228-9B0C-4A55-8089-6AD876271AA1}" type="pres">
      <dgm:prSet presAssocID="{12B31DA7-85D0-4DE3-89EB-EF3248E3D145}" presName="linearFlow" presStyleCnt="0">
        <dgm:presLayoutVars>
          <dgm:dir/>
          <dgm:animLvl val="lvl"/>
          <dgm:resizeHandles val="exact"/>
        </dgm:presLayoutVars>
      </dgm:prSet>
      <dgm:spPr/>
      <dgm:t>
        <a:bodyPr/>
        <a:lstStyle/>
        <a:p>
          <a:endParaRPr lang="zh-CN" altLang="en-US"/>
        </a:p>
      </dgm:t>
    </dgm:pt>
    <dgm:pt modelId="{25A02C90-2686-4E6E-B905-1B06571C550C}" type="pres">
      <dgm:prSet presAssocID="{997DF6D3-260F-4FD5-8E6D-2AE40289FDDC}" presName="composite" presStyleCnt="0"/>
      <dgm:spPr/>
      <dgm:t>
        <a:bodyPr/>
        <a:lstStyle/>
        <a:p>
          <a:endParaRPr lang="zh-CN" altLang="en-US"/>
        </a:p>
      </dgm:t>
    </dgm:pt>
    <dgm:pt modelId="{C6CDAE27-3757-443E-8760-4B016DB0BDC7}" type="pres">
      <dgm:prSet presAssocID="{997DF6D3-260F-4FD5-8E6D-2AE40289FDDC}" presName="parentText" presStyleLbl="alignNode1" presStyleIdx="0" presStyleCnt="5">
        <dgm:presLayoutVars>
          <dgm:chMax val="1"/>
          <dgm:bulletEnabled val="1"/>
        </dgm:presLayoutVars>
      </dgm:prSet>
      <dgm:spPr/>
      <dgm:t>
        <a:bodyPr/>
        <a:lstStyle/>
        <a:p>
          <a:endParaRPr lang="zh-CN" altLang="en-US"/>
        </a:p>
      </dgm:t>
    </dgm:pt>
    <dgm:pt modelId="{61F92C6F-98D7-4DAD-BB8C-61E65A3A92AB}" type="pres">
      <dgm:prSet presAssocID="{997DF6D3-260F-4FD5-8E6D-2AE40289FDDC}" presName="descendantText" presStyleLbl="alignAcc1" presStyleIdx="0" presStyleCnt="5" custLinFactNeighborX="563" custLinFactNeighborY="-5479">
        <dgm:presLayoutVars>
          <dgm:bulletEnabled val="1"/>
        </dgm:presLayoutVars>
      </dgm:prSet>
      <dgm:spPr/>
      <dgm:t>
        <a:bodyPr/>
        <a:lstStyle/>
        <a:p>
          <a:endParaRPr lang="zh-CN" altLang="en-US"/>
        </a:p>
      </dgm:t>
    </dgm:pt>
    <dgm:pt modelId="{03E2D07C-BBF0-4671-8A3A-437D258A32DA}" type="pres">
      <dgm:prSet presAssocID="{2F71ECB5-CE40-46F0-AFAE-2944FA7CA2AC}" presName="sp" presStyleCnt="0"/>
      <dgm:spPr/>
      <dgm:t>
        <a:bodyPr/>
        <a:lstStyle/>
        <a:p>
          <a:endParaRPr lang="zh-CN" altLang="en-US"/>
        </a:p>
      </dgm:t>
    </dgm:pt>
    <dgm:pt modelId="{1E0AFA83-F824-4879-8B05-D853070C227C}" type="pres">
      <dgm:prSet presAssocID="{4F6E4823-F3D3-4D32-B830-478EB96123FC}" presName="composite" presStyleCnt="0"/>
      <dgm:spPr/>
      <dgm:t>
        <a:bodyPr/>
        <a:lstStyle/>
        <a:p>
          <a:endParaRPr lang="zh-CN" altLang="en-US"/>
        </a:p>
      </dgm:t>
    </dgm:pt>
    <dgm:pt modelId="{E22913BD-A80A-4A51-9FD0-9ADC2A49F22E}" type="pres">
      <dgm:prSet presAssocID="{4F6E4823-F3D3-4D32-B830-478EB96123FC}" presName="parentText" presStyleLbl="alignNode1" presStyleIdx="1" presStyleCnt="5">
        <dgm:presLayoutVars>
          <dgm:chMax val="1"/>
          <dgm:bulletEnabled val="1"/>
        </dgm:presLayoutVars>
      </dgm:prSet>
      <dgm:spPr/>
      <dgm:t>
        <a:bodyPr/>
        <a:lstStyle/>
        <a:p>
          <a:endParaRPr lang="zh-CN" altLang="en-US"/>
        </a:p>
      </dgm:t>
    </dgm:pt>
    <dgm:pt modelId="{A1091346-A569-4EF9-8C54-1E4B61BE0BDD}" type="pres">
      <dgm:prSet presAssocID="{4F6E4823-F3D3-4D32-B830-478EB96123FC}" presName="descendantText" presStyleLbl="alignAcc1" presStyleIdx="1" presStyleCnt="5">
        <dgm:presLayoutVars>
          <dgm:bulletEnabled val="1"/>
        </dgm:presLayoutVars>
      </dgm:prSet>
      <dgm:spPr/>
      <dgm:t>
        <a:bodyPr/>
        <a:lstStyle/>
        <a:p>
          <a:endParaRPr lang="zh-CN" altLang="en-US"/>
        </a:p>
      </dgm:t>
    </dgm:pt>
    <dgm:pt modelId="{C814B4DB-A8B9-4154-9B92-6693AD3D85D7}" type="pres">
      <dgm:prSet presAssocID="{FB32D372-1BA5-4F45-98D6-593B0B3FFAD4}" presName="sp" presStyleCnt="0"/>
      <dgm:spPr/>
      <dgm:t>
        <a:bodyPr/>
        <a:lstStyle/>
        <a:p>
          <a:endParaRPr lang="zh-CN" altLang="en-US"/>
        </a:p>
      </dgm:t>
    </dgm:pt>
    <dgm:pt modelId="{39DAEBC8-C041-48CD-9743-EF4C3141C20A}" type="pres">
      <dgm:prSet presAssocID="{062F270A-3C92-488C-B6C7-E84076FEECDC}" presName="composite" presStyleCnt="0"/>
      <dgm:spPr/>
      <dgm:t>
        <a:bodyPr/>
        <a:lstStyle/>
        <a:p>
          <a:endParaRPr lang="zh-CN" altLang="en-US"/>
        </a:p>
      </dgm:t>
    </dgm:pt>
    <dgm:pt modelId="{6A739135-AFFE-43DA-82FF-64789DECF3F7}" type="pres">
      <dgm:prSet presAssocID="{062F270A-3C92-488C-B6C7-E84076FEECDC}" presName="parentText" presStyleLbl="alignNode1" presStyleIdx="2" presStyleCnt="5">
        <dgm:presLayoutVars>
          <dgm:chMax val="1"/>
          <dgm:bulletEnabled val="1"/>
        </dgm:presLayoutVars>
      </dgm:prSet>
      <dgm:spPr/>
      <dgm:t>
        <a:bodyPr/>
        <a:lstStyle/>
        <a:p>
          <a:endParaRPr lang="zh-CN" altLang="en-US"/>
        </a:p>
      </dgm:t>
    </dgm:pt>
    <dgm:pt modelId="{136B3D36-06DA-4778-9F1F-16120BA37B5C}" type="pres">
      <dgm:prSet presAssocID="{062F270A-3C92-488C-B6C7-E84076FEECDC}" presName="descendantText" presStyleLbl="alignAcc1" presStyleIdx="2" presStyleCnt="5">
        <dgm:presLayoutVars>
          <dgm:bulletEnabled val="1"/>
        </dgm:presLayoutVars>
      </dgm:prSet>
      <dgm:spPr/>
      <dgm:t>
        <a:bodyPr/>
        <a:lstStyle/>
        <a:p>
          <a:endParaRPr lang="zh-CN" altLang="en-US"/>
        </a:p>
      </dgm:t>
    </dgm:pt>
    <dgm:pt modelId="{B7080FCC-2FD7-4415-A65C-444E61B399CA}" type="pres">
      <dgm:prSet presAssocID="{955488D8-50F3-41DA-AF3B-CFBF7E741AF5}" presName="sp" presStyleCnt="0"/>
      <dgm:spPr/>
      <dgm:t>
        <a:bodyPr/>
        <a:lstStyle/>
        <a:p>
          <a:endParaRPr lang="zh-CN" altLang="en-US"/>
        </a:p>
      </dgm:t>
    </dgm:pt>
    <dgm:pt modelId="{E9A3A228-3549-489E-BD6A-F961CCAEBDF2}" type="pres">
      <dgm:prSet presAssocID="{0F1BB269-8472-4B85-B1AA-9B956FC62204}" presName="composite" presStyleCnt="0"/>
      <dgm:spPr/>
      <dgm:t>
        <a:bodyPr/>
        <a:lstStyle/>
        <a:p>
          <a:endParaRPr lang="zh-CN" altLang="en-US"/>
        </a:p>
      </dgm:t>
    </dgm:pt>
    <dgm:pt modelId="{A2EDA7B4-9C21-4842-A8EF-97153AEF280B}" type="pres">
      <dgm:prSet presAssocID="{0F1BB269-8472-4B85-B1AA-9B956FC62204}" presName="parentText" presStyleLbl="alignNode1" presStyleIdx="3" presStyleCnt="5">
        <dgm:presLayoutVars>
          <dgm:chMax val="1"/>
          <dgm:bulletEnabled val="1"/>
        </dgm:presLayoutVars>
      </dgm:prSet>
      <dgm:spPr/>
      <dgm:t>
        <a:bodyPr/>
        <a:lstStyle/>
        <a:p>
          <a:endParaRPr lang="zh-CN" altLang="en-US"/>
        </a:p>
      </dgm:t>
    </dgm:pt>
    <dgm:pt modelId="{9FACAC46-5773-48C8-A121-AE2E62A784AA}" type="pres">
      <dgm:prSet presAssocID="{0F1BB269-8472-4B85-B1AA-9B956FC62204}" presName="descendantText" presStyleLbl="alignAcc1" presStyleIdx="3" presStyleCnt="5">
        <dgm:presLayoutVars>
          <dgm:bulletEnabled val="1"/>
        </dgm:presLayoutVars>
      </dgm:prSet>
      <dgm:spPr/>
      <dgm:t>
        <a:bodyPr/>
        <a:lstStyle/>
        <a:p>
          <a:endParaRPr lang="zh-CN" altLang="en-US"/>
        </a:p>
      </dgm:t>
    </dgm:pt>
    <dgm:pt modelId="{D8FCDEF2-48E6-4112-BB2F-7E7CE84F54C1}" type="pres">
      <dgm:prSet presAssocID="{E1102813-DEF9-4FAB-933D-DE4E99668D85}" presName="sp" presStyleCnt="0"/>
      <dgm:spPr/>
    </dgm:pt>
    <dgm:pt modelId="{C2CC35DE-D1E0-4D25-8EB2-1FAE8A099B57}" type="pres">
      <dgm:prSet presAssocID="{544B02B5-0E8F-4C50-B090-45F5193E8F32}" presName="composite" presStyleCnt="0"/>
      <dgm:spPr/>
    </dgm:pt>
    <dgm:pt modelId="{C64A2C1B-970D-45FA-A1FC-03FCDE519A56}" type="pres">
      <dgm:prSet presAssocID="{544B02B5-0E8F-4C50-B090-45F5193E8F32}" presName="parentText" presStyleLbl="alignNode1" presStyleIdx="4" presStyleCnt="5" custLinFactNeighborX="-14999" custLinFactNeighborY="882">
        <dgm:presLayoutVars>
          <dgm:chMax val="1"/>
          <dgm:bulletEnabled val="1"/>
        </dgm:presLayoutVars>
      </dgm:prSet>
      <dgm:spPr/>
      <dgm:t>
        <a:bodyPr/>
        <a:lstStyle/>
        <a:p>
          <a:endParaRPr lang="zh-CN" altLang="en-US"/>
        </a:p>
      </dgm:t>
    </dgm:pt>
    <dgm:pt modelId="{F0F02D91-D6F5-4DBC-84A3-6EF26B866BB5}" type="pres">
      <dgm:prSet presAssocID="{544B02B5-0E8F-4C50-B090-45F5193E8F32}" presName="descendantText" presStyleLbl="alignAcc1" presStyleIdx="4" presStyleCnt="5">
        <dgm:presLayoutVars>
          <dgm:bulletEnabled val="1"/>
        </dgm:presLayoutVars>
      </dgm:prSet>
      <dgm:spPr/>
      <dgm:t>
        <a:bodyPr/>
        <a:lstStyle/>
        <a:p>
          <a:endParaRPr lang="zh-CN" altLang="en-US"/>
        </a:p>
      </dgm:t>
    </dgm:pt>
  </dgm:ptLst>
  <dgm:cxnLst>
    <dgm:cxn modelId="{5086BB05-5AA8-4B05-A8C8-94E1A5C2A387}" srcId="{544B02B5-0E8F-4C50-B090-45F5193E8F32}" destId="{3D93C264-FAE7-42CD-9F62-26403A11DB26}" srcOrd="0" destOrd="0" parTransId="{B132AD70-E63F-4F80-A260-F9CAAB04F2A2}" sibTransId="{7298A2E3-AD71-4AEF-AC15-BBCE286D9420}"/>
    <dgm:cxn modelId="{6687E90C-8EC7-403E-8480-71506B2E9E1B}" srcId="{997DF6D3-260F-4FD5-8E6D-2AE40289FDDC}" destId="{AA7F0C5C-A95A-4F4D-8FB5-F78012C80784}" srcOrd="0" destOrd="0" parTransId="{63D35C88-A7E0-49B6-A97F-E1DEF89826A6}" sibTransId="{A254ECE1-0864-4237-A9A9-D5DB7397878C}"/>
    <dgm:cxn modelId="{682222AB-D1E3-4CCA-A43A-D6D291A5AE99}" type="presOf" srcId="{997DF6D3-260F-4FD5-8E6D-2AE40289FDDC}" destId="{C6CDAE27-3757-443E-8760-4B016DB0BDC7}" srcOrd="0" destOrd="0" presId="urn:microsoft.com/office/officeart/2005/8/layout/chevron2"/>
    <dgm:cxn modelId="{4D5F2B1F-B528-43F5-9221-2155FF157A2E}" type="presOf" srcId="{14FF9119-08EA-4882-82C8-D1712114D8C9}" destId="{136B3D36-06DA-4778-9F1F-16120BA37B5C}" srcOrd="0" destOrd="0" presId="urn:microsoft.com/office/officeart/2005/8/layout/chevron2"/>
    <dgm:cxn modelId="{D3309C39-29DB-430C-B721-46EBDE798E49}" srcId="{4F6E4823-F3D3-4D32-B830-478EB96123FC}" destId="{87282317-A72A-4FAA-8D14-9DF4F26EB3F9}" srcOrd="0" destOrd="0" parTransId="{FBC2B99E-5A36-432D-8DAA-72A4243F259A}" sibTransId="{78351C65-96EF-4A10-9332-68387C1F6BC5}"/>
    <dgm:cxn modelId="{B306BDD0-5885-469F-838D-98B9FBC85100}" srcId="{062F270A-3C92-488C-B6C7-E84076FEECDC}" destId="{14FF9119-08EA-4882-82C8-D1712114D8C9}" srcOrd="0" destOrd="0" parTransId="{CB0A8834-36FB-4E8B-9487-22BF3EF486D4}" sibTransId="{4C7047CF-8E4D-4022-9A87-97E780EF0739}"/>
    <dgm:cxn modelId="{B05A2D25-6DF3-4039-84AC-5F5AC6EB5914}" type="presOf" srcId="{3D93C264-FAE7-42CD-9F62-26403A11DB26}" destId="{F0F02D91-D6F5-4DBC-84A3-6EF26B866BB5}" srcOrd="0" destOrd="0" presId="urn:microsoft.com/office/officeart/2005/8/layout/chevron2"/>
    <dgm:cxn modelId="{6235FB66-7F8C-4A05-AB01-F5C7853603BB}" type="presOf" srcId="{12B31DA7-85D0-4DE3-89EB-EF3248E3D145}" destId="{9128C228-9B0C-4A55-8089-6AD876271AA1}" srcOrd="0" destOrd="0" presId="urn:microsoft.com/office/officeart/2005/8/layout/chevron2"/>
    <dgm:cxn modelId="{D226A296-DCF7-4EA2-AF2E-395B901ADBB7}" type="presOf" srcId="{544B02B5-0E8F-4C50-B090-45F5193E8F32}" destId="{C64A2C1B-970D-45FA-A1FC-03FCDE519A56}" srcOrd="0" destOrd="0" presId="urn:microsoft.com/office/officeart/2005/8/layout/chevron2"/>
    <dgm:cxn modelId="{26594411-A82A-4B06-9607-67E4FE94773A}" type="presOf" srcId="{C79A2DAD-8EDF-4F1B-90C0-EA689480EF8C}" destId="{9FACAC46-5773-48C8-A121-AE2E62A784AA}" srcOrd="0" destOrd="0" presId="urn:microsoft.com/office/officeart/2005/8/layout/chevron2"/>
    <dgm:cxn modelId="{822C95F0-9AF1-4466-89A7-5FC2A7E3F6C1}" type="presOf" srcId="{87282317-A72A-4FAA-8D14-9DF4F26EB3F9}" destId="{A1091346-A569-4EF9-8C54-1E4B61BE0BDD}" srcOrd="0" destOrd="0" presId="urn:microsoft.com/office/officeart/2005/8/layout/chevron2"/>
    <dgm:cxn modelId="{AF30C804-2C71-49DD-868D-10326CC11B46}" type="presOf" srcId="{AA7F0C5C-A95A-4F4D-8FB5-F78012C80784}" destId="{61F92C6F-98D7-4DAD-BB8C-61E65A3A92AB}" srcOrd="0" destOrd="0" presId="urn:microsoft.com/office/officeart/2005/8/layout/chevron2"/>
    <dgm:cxn modelId="{3EC9816E-4D0A-44DD-B6EB-8E17CA8C5CDC}" srcId="{12B31DA7-85D0-4DE3-89EB-EF3248E3D145}" destId="{062F270A-3C92-488C-B6C7-E84076FEECDC}" srcOrd="2" destOrd="0" parTransId="{B3D2C87D-94E2-4B02-ABA0-A40659E73113}" sibTransId="{955488D8-50F3-41DA-AF3B-CFBF7E741AF5}"/>
    <dgm:cxn modelId="{A2BEFEDB-F09B-4358-BA10-33EC16B15FE9}" srcId="{12B31DA7-85D0-4DE3-89EB-EF3248E3D145}" destId="{4F6E4823-F3D3-4D32-B830-478EB96123FC}" srcOrd="1" destOrd="0" parTransId="{9E5FBD82-5039-4CB0-A20C-C14170B0874F}" sibTransId="{FB32D372-1BA5-4F45-98D6-593B0B3FFAD4}"/>
    <dgm:cxn modelId="{D84F30D3-8BD0-46C8-9A84-419ADE1DD765}" type="presOf" srcId="{0F1BB269-8472-4B85-B1AA-9B956FC62204}" destId="{A2EDA7B4-9C21-4842-A8EF-97153AEF280B}" srcOrd="0" destOrd="0" presId="urn:microsoft.com/office/officeart/2005/8/layout/chevron2"/>
    <dgm:cxn modelId="{76B68685-8E9F-4E47-BF9B-6D386D97CB29}" srcId="{0F1BB269-8472-4B85-B1AA-9B956FC62204}" destId="{C79A2DAD-8EDF-4F1B-90C0-EA689480EF8C}" srcOrd="0" destOrd="0" parTransId="{A5F17C33-69DD-440C-84AB-71A529923CBB}" sibTransId="{584B773A-E1FD-4FC1-9BCA-E58514354C9E}"/>
    <dgm:cxn modelId="{53F7950B-AF97-48EB-B2C2-928596BA1737}" srcId="{12B31DA7-85D0-4DE3-89EB-EF3248E3D145}" destId="{0F1BB269-8472-4B85-B1AA-9B956FC62204}" srcOrd="3" destOrd="0" parTransId="{7C0C29CC-24E4-4852-8ACB-CAC6576864ED}" sibTransId="{E1102813-DEF9-4FAB-933D-DE4E99668D85}"/>
    <dgm:cxn modelId="{FE3BAF22-F9AE-4C4D-82CF-3015884CC11C}" srcId="{12B31DA7-85D0-4DE3-89EB-EF3248E3D145}" destId="{544B02B5-0E8F-4C50-B090-45F5193E8F32}" srcOrd="4" destOrd="0" parTransId="{986E3122-9BAF-4ABA-8936-781494E2B25B}" sibTransId="{29F8F918-E299-44F8-B19C-106AC5012284}"/>
    <dgm:cxn modelId="{E7862689-7642-4591-95EC-5B27A3C60DE2}" srcId="{12B31DA7-85D0-4DE3-89EB-EF3248E3D145}" destId="{997DF6D3-260F-4FD5-8E6D-2AE40289FDDC}" srcOrd="0" destOrd="0" parTransId="{1AA12B33-3A45-48AE-B6C9-CF9C81BA0264}" sibTransId="{2F71ECB5-CE40-46F0-AFAE-2944FA7CA2AC}"/>
    <dgm:cxn modelId="{BA950E90-6B48-4CDF-B7CD-68A0899C16C4}" type="presOf" srcId="{4F6E4823-F3D3-4D32-B830-478EB96123FC}" destId="{E22913BD-A80A-4A51-9FD0-9ADC2A49F22E}" srcOrd="0" destOrd="0" presId="urn:microsoft.com/office/officeart/2005/8/layout/chevron2"/>
    <dgm:cxn modelId="{69EA3D19-BB0F-45B5-9689-DD180616470D}" type="presOf" srcId="{062F270A-3C92-488C-B6C7-E84076FEECDC}" destId="{6A739135-AFFE-43DA-82FF-64789DECF3F7}" srcOrd="0" destOrd="0" presId="urn:microsoft.com/office/officeart/2005/8/layout/chevron2"/>
    <dgm:cxn modelId="{A8619D45-047B-46A7-A2F0-0A99BB538420}" type="presParOf" srcId="{9128C228-9B0C-4A55-8089-6AD876271AA1}" destId="{25A02C90-2686-4E6E-B905-1B06571C550C}" srcOrd="0" destOrd="0" presId="urn:microsoft.com/office/officeart/2005/8/layout/chevron2"/>
    <dgm:cxn modelId="{C8916EB5-D821-4FC8-9C6D-2B86898337ED}" type="presParOf" srcId="{25A02C90-2686-4E6E-B905-1B06571C550C}" destId="{C6CDAE27-3757-443E-8760-4B016DB0BDC7}" srcOrd="0" destOrd="0" presId="urn:microsoft.com/office/officeart/2005/8/layout/chevron2"/>
    <dgm:cxn modelId="{FB69E4AB-4FD0-4033-B6D6-883064A85487}" type="presParOf" srcId="{25A02C90-2686-4E6E-B905-1B06571C550C}" destId="{61F92C6F-98D7-4DAD-BB8C-61E65A3A92AB}" srcOrd="1" destOrd="0" presId="urn:microsoft.com/office/officeart/2005/8/layout/chevron2"/>
    <dgm:cxn modelId="{C680C1B0-B591-4D0C-88A8-EC0B38A5A105}" type="presParOf" srcId="{9128C228-9B0C-4A55-8089-6AD876271AA1}" destId="{03E2D07C-BBF0-4671-8A3A-437D258A32DA}" srcOrd="1" destOrd="0" presId="urn:microsoft.com/office/officeart/2005/8/layout/chevron2"/>
    <dgm:cxn modelId="{1392F0F0-DC68-438A-83AE-9B12A3ACE262}" type="presParOf" srcId="{9128C228-9B0C-4A55-8089-6AD876271AA1}" destId="{1E0AFA83-F824-4879-8B05-D853070C227C}" srcOrd="2" destOrd="0" presId="urn:microsoft.com/office/officeart/2005/8/layout/chevron2"/>
    <dgm:cxn modelId="{E9A7A17F-EE41-44A6-9D00-A44BD1BAB320}" type="presParOf" srcId="{1E0AFA83-F824-4879-8B05-D853070C227C}" destId="{E22913BD-A80A-4A51-9FD0-9ADC2A49F22E}" srcOrd="0" destOrd="0" presId="urn:microsoft.com/office/officeart/2005/8/layout/chevron2"/>
    <dgm:cxn modelId="{9608736D-59C5-4667-BD47-5F9FDA43F680}" type="presParOf" srcId="{1E0AFA83-F824-4879-8B05-D853070C227C}" destId="{A1091346-A569-4EF9-8C54-1E4B61BE0BDD}" srcOrd="1" destOrd="0" presId="urn:microsoft.com/office/officeart/2005/8/layout/chevron2"/>
    <dgm:cxn modelId="{E77D101B-076B-4A23-886C-DE1D806639E0}" type="presParOf" srcId="{9128C228-9B0C-4A55-8089-6AD876271AA1}" destId="{C814B4DB-A8B9-4154-9B92-6693AD3D85D7}" srcOrd="3" destOrd="0" presId="urn:microsoft.com/office/officeart/2005/8/layout/chevron2"/>
    <dgm:cxn modelId="{C7D62DBB-5C5F-459F-A151-3AFDD7E39CAE}" type="presParOf" srcId="{9128C228-9B0C-4A55-8089-6AD876271AA1}" destId="{39DAEBC8-C041-48CD-9743-EF4C3141C20A}" srcOrd="4" destOrd="0" presId="urn:microsoft.com/office/officeart/2005/8/layout/chevron2"/>
    <dgm:cxn modelId="{4F5EC384-5397-4A6F-93C4-C630BA07EEB9}" type="presParOf" srcId="{39DAEBC8-C041-48CD-9743-EF4C3141C20A}" destId="{6A739135-AFFE-43DA-82FF-64789DECF3F7}" srcOrd="0" destOrd="0" presId="urn:microsoft.com/office/officeart/2005/8/layout/chevron2"/>
    <dgm:cxn modelId="{56FF12B8-92AC-4975-B1D5-43BE308ABC21}" type="presParOf" srcId="{39DAEBC8-C041-48CD-9743-EF4C3141C20A}" destId="{136B3D36-06DA-4778-9F1F-16120BA37B5C}" srcOrd="1" destOrd="0" presId="urn:microsoft.com/office/officeart/2005/8/layout/chevron2"/>
    <dgm:cxn modelId="{986A3130-E46E-4FEB-BF92-E115BCAB1704}" type="presParOf" srcId="{9128C228-9B0C-4A55-8089-6AD876271AA1}" destId="{B7080FCC-2FD7-4415-A65C-444E61B399CA}" srcOrd="5" destOrd="0" presId="urn:microsoft.com/office/officeart/2005/8/layout/chevron2"/>
    <dgm:cxn modelId="{9619CD05-4688-4AF6-B52F-768475B04C4D}" type="presParOf" srcId="{9128C228-9B0C-4A55-8089-6AD876271AA1}" destId="{E9A3A228-3549-489E-BD6A-F961CCAEBDF2}" srcOrd="6" destOrd="0" presId="urn:microsoft.com/office/officeart/2005/8/layout/chevron2"/>
    <dgm:cxn modelId="{64BE71A4-9354-4DA5-B3E4-919D4A3B5ABF}" type="presParOf" srcId="{E9A3A228-3549-489E-BD6A-F961CCAEBDF2}" destId="{A2EDA7B4-9C21-4842-A8EF-97153AEF280B}" srcOrd="0" destOrd="0" presId="urn:microsoft.com/office/officeart/2005/8/layout/chevron2"/>
    <dgm:cxn modelId="{C3F735AD-D289-4C9B-B317-0237FC6430F8}" type="presParOf" srcId="{E9A3A228-3549-489E-BD6A-F961CCAEBDF2}" destId="{9FACAC46-5773-48C8-A121-AE2E62A784AA}" srcOrd="1" destOrd="0" presId="urn:microsoft.com/office/officeart/2005/8/layout/chevron2"/>
    <dgm:cxn modelId="{81FFAE88-7E51-4EB2-9D0A-F5EC411A1558}" type="presParOf" srcId="{9128C228-9B0C-4A55-8089-6AD876271AA1}" destId="{D8FCDEF2-48E6-4112-BB2F-7E7CE84F54C1}" srcOrd="7" destOrd="0" presId="urn:microsoft.com/office/officeart/2005/8/layout/chevron2"/>
    <dgm:cxn modelId="{F3054067-39B7-4947-8103-5309E8620C36}" type="presParOf" srcId="{9128C228-9B0C-4A55-8089-6AD876271AA1}" destId="{C2CC35DE-D1E0-4D25-8EB2-1FAE8A099B57}" srcOrd="8" destOrd="0" presId="urn:microsoft.com/office/officeart/2005/8/layout/chevron2"/>
    <dgm:cxn modelId="{6541D560-B230-40B7-B5FF-E6C1938F8660}" type="presParOf" srcId="{C2CC35DE-D1E0-4D25-8EB2-1FAE8A099B57}" destId="{C64A2C1B-970D-45FA-A1FC-03FCDE519A56}" srcOrd="0" destOrd="0" presId="urn:microsoft.com/office/officeart/2005/8/layout/chevron2"/>
    <dgm:cxn modelId="{82484EED-8673-4379-846E-CE6C1959241D}" type="presParOf" srcId="{C2CC35DE-D1E0-4D25-8EB2-1FAE8A099B57}" destId="{F0F02D91-D6F5-4DBC-84A3-6EF26B866BB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31DA7-85D0-4DE3-89EB-EF3248E3D145}"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997DF6D3-260F-4FD5-8E6D-2AE40289FDDC}">
      <dgm:prSet phldrT="[文本]" custT="1"/>
      <dgm:spPr>
        <a:solidFill>
          <a:schemeClr val="accent2">
            <a:lumMod val="40000"/>
            <a:lumOff val="60000"/>
          </a:schemeClr>
        </a:solidFill>
      </dgm:spPr>
      <dgm:t>
        <a:bodyPr/>
        <a:lstStyle/>
        <a:p>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gm:t>
    </dgm:pt>
    <dgm:pt modelId="{1AA12B33-3A45-48AE-B6C9-CF9C81BA0264}" cxnId="{E7862689-7642-4591-95EC-5B27A3C60DE2}"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2F71ECB5-CE40-46F0-AFAE-2944FA7CA2AC}" cxnId="{E7862689-7642-4591-95EC-5B27A3C60DE2}"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A7F0C5C-A95A-4F4D-8FB5-F78012C80784}">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粉尘防爆基本知识</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63D35C88-A7E0-49B6-A97F-E1DEF89826A6}" cxnId="{6687E90C-8EC7-403E-8480-71506B2E9E1B}"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254ECE1-0864-4237-A9A9-D5DB7397878C}" cxnId="{6687E90C-8EC7-403E-8480-71506B2E9E1B}"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F6E4823-F3D3-4D32-B830-478EB96123FC}">
      <dgm:prSet phldrT="[文本]" custT="1"/>
      <dgm:spPr>
        <a:solidFill>
          <a:schemeClr val="accent2">
            <a:lumMod val="40000"/>
            <a:lumOff val="60000"/>
          </a:schemeClr>
        </a:solidFill>
      </dgm:spPr>
      <dgm:t>
        <a:bodyPr/>
        <a:lstStyle/>
        <a:p>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gm:t>
    </dgm:pt>
    <dgm:pt modelId="{9E5FBD82-5039-4CB0-A20C-C14170B0874F}" cxnId="{A2BEFEDB-F09B-4358-BA10-33EC16B15FE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FB32D372-1BA5-4F45-98D6-593B0B3FFAD4}" cxnId="{A2BEFEDB-F09B-4358-BA10-33EC16B15FE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87282317-A72A-4FAA-8D14-9DF4F26EB3F9}">
      <dgm:prSet phldrT="[文本]" custT="1"/>
      <dgm:spPr>
        <a:solidFill>
          <a:schemeClr val="bg1">
            <a:alpha val="90000"/>
          </a:schemeClr>
        </a:solidFill>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公司相关安全管理制度</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FBC2B99E-5A36-432D-8DAA-72A4243F259A}" cxnId="{D3309C39-29DB-430C-B721-46EBDE798E4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78351C65-96EF-4A10-9332-68387C1F6BC5}" cxnId="{D3309C39-29DB-430C-B721-46EBDE798E4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62F270A-3C92-488C-B6C7-E84076FEECDC}">
      <dgm:prSet phldrT="[文本]" custT="1"/>
      <dgm:spPr>
        <a:solidFill>
          <a:srgbClr val="00CCFF"/>
        </a:solidFill>
      </dgm:spPr>
      <dgm:t>
        <a:bodyPr/>
        <a:lstStyle/>
        <a:p>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gm:t>
    </dgm:pt>
    <dgm:pt modelId="{B3D2C87D-94E2-4B02-ABA0-A40659E73113}" cxnId="{3EC9816E-4D0A-44DD-B6EB-8E17CA8C5CDC}"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955488D8-50F3-41DA-AF3B-CFBF7E741AF5}" cxnId="{3EC9816E-4D0A-44DD-B6EB-8E17CA8C5CDC}"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14FF9119-08EA-4882-82C8-D1712114D8C9}">
      <dgm:prSet phldrT="[文本]" custT="1"/>
      <dgm:spPr>
        <a:solidFill>
          <a:srgbClr val="00CCFF">
            <a:alpha val="90000"/>
          </a:srgbClr>
        </a:solidFill>
      </dgm:spPr>
      <dgm:t>
        <a:bodyPr/>
        <a:lstStyle/>
        <a:p>
          <a:r>
            <a:rPr lang="zh-CN" altLang="en-US" sz="2800" b="0" dirty="0" smtClean="0">
              <a:solidFill>
                <a:srgbClr val="7030A0"/>
              </a:solidFill>
              <a:latin typeface="微软雅黑" panose="020B0503020204020204" pitchFamily="34" charset="-122"/>
              <a:ea typeface="微软雅黑" panose="020B0503020204020204" pitchFamily="34" charset="-122"/>
            </a:rPr>
            <a:t>法律法规及标准规范</a:t>
          </a:r>
          <a:endParaRPr lang="zh-CN" altLang="en-US" sz="2800" b="0" dirty="0">
            <a:solidFill>
              <a:srgbClr val="7030A0"/>
            </a:solidFill>
            <a:latin typeface="微软雅黑" panose="020B0503020204020204" pitchFamily="34" charset="-122"/>
            <a:ea typeface="微软雅黑" panose="020B0503020204020204" pitchFamily="34" charset="-122"/>
          </a:endParaRPr>
        </a:p>
      </dgm:t>
    </dgm:pt>
    <dgm:pt modelId="{CB0A8834-36FB-4E8B-9487-22BF3EF486D4}" cxnId="{B306BDD0-5885-469F-838D-98B9FBC85100}"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C7047CF-8E4D-4022-9A87-97E780EF0739}" cxnId="{B306BDD0-5885-469F-838D-98B9FBC85100}"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F1BB269-8472-4B85-B1AA-9B956FC62204}">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gm:t>
    </dgm:pt>
    <dgm:pt modelId="{7C0C29CC-24E4-4852-8ACB-CAC6576864ED}" cxnId="{53F7950B-AF97-48EB-B2C2-928596BA1737}" type="parTrans">
      <dgm:prSet/>
      <dgm:spPr/>
      <dgm:t>
        <a:bodyPr/>
        <a:lstStyle/>
        <a:p>
          <a:endParaRPr lang="zh-CN" altLang="en-US"/>
        </a:p>
      </dgm:t>
    </dgm:pt>
    <dgm:pt modelId="{E1102813-DEF9-4FAB-933D-DE4E99668D85}" cxnId="{53F7950B-AF97-48EB-B2C2-928596BA1737}" type="sibTrans">
      <dgm:prSet/>
      <dgm:spPr/>
      <dgm:t>
        <a:bodyPr/>
        <a:lstStyle/>
        <a:p>
          <a:endParaRPr lang="zh-CN" altLang="en-US"/>
        </a:p>
      </dgm:t>
    </dgm:pt>
    <dgm:pt modelId="{C79A2DAD-8EDF-4F1B-90C0-EA689480EF8C}">
      <dgm:prSet phldrT="[文本]" custT="1"/>
      <dgm:spPr/>
      <dgm:t>
        <a:bodyPr/>
        <a:lstStyle/>
        <a:p>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gm:t>
    </dgm:pt>
    <dgm:pt modelId="{A5F17C33-69DD-440C-84AB-71A529923CBB}" cxnId="{76B68685-8E9F-4E47-BF9B-6D386D97CB29}" type="parTrans">
      <dgm:prSet/>
      <dgm:spPr/>
      <dgm:t>
        <a:bodyPr/>
        <a:lstStyle/>
        <a:p>
          <a:endParaRPr lang="zh-CN" altLang="en-US"/>
        </a:p>
      </dgm:t>
    </dgm:pt>
    <dgm:pt modelId="{584B773A-E1FD-4FC1-9BCA-E58514354C9E}" cxnId="{76B68685-8E9F-4E47-BF9B-6D386D97CB29}" type="sibTrans">
      <dgm:prSet/>
      <dgm:spPr/>
      <dgm:t>
        <a:bodyPr/>
        <a:lstStyle/>
        <a:p>
          <a:endParaRPr lang="zh-CN" altLang="en-US"/>
        </a:p>
      </dgm:t>
    </dgm:pt>
    <dgm:pt modelId="{544B02B5-0E8F-4C50-B090-45F5193E8F32}">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gm:t>
    </dgm:pt>
    <dgm:pt modelId="{986E3122-9BAF-4ABA-8936-781494E2B25B}" cxnId="{FE3BAF22-F9AE-4C4D-82CF-3015884CC11C}" type="parTrans">
      <dgm:prSet/>
      <dgm:spPr/>
      <dgm:t>
        <a:bodyPr/>
        <a:lstStyle/>
        <a:p>
          <a:endParaRPr lang="zh-CN" altLang="en-US"/>
        </a:p>
      </dgm:t>
    </dgm:pt>
    <dgm:pt modelId="{29F8F918-E299-44F8-B19C-106AC5012284}" cxnId="{FE3BAF22-F9AE-4C4D-82CF-3015884CC11C}" type="sibTrans">
      <dgm:prSet/>
      <dgm:spPr/>
      <dgm:t>
        <a:bodyPr/>
        <a:lstStyle/>
        <a:p>
          <a:endParaRPr lang="zh-CN" altLang="en-US"/>
        </a:p>
      </dgm:t>
    </dgm:pt>
    <dgm:pt modelId="{3D93C264-FAE7-42CD-9F62-26403A11DB26}">
      <dgm:prSet phldrT="[文本]"/>
      <dgm:spPr/>
      <dgm:t>
        <a:bodyPr/>
        <a:lstStyle/>
        <a:p>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gm:t>
    </dgm:pt>
    <dgm:pt modelId="{B132AD70-E63F-4F80-A260-F9CAAB04F2A2}" cxnId="{5086BB05-5AA8-4B05-A8C8-94E1A5C2A387}" type="parTrans">
      <dgm:prSet/>
      <dgm:spPr/>
      <dgm:t>
        <a:bodyPr/>
        <a:lstStyle/>
        <a:p>
          <a:endParaRPr lang="zh-CN" altLang="en-US"/>
        </a:p>
      </dgm:t>
    </dgm:pt>
    <dgm:pt modelId="{7298A2E3-AD71-4AEF-AC15-BBCE286D9420}" cxnId="{5086BB05-5AA8-4B05-A8C8-94E1A5C2A387}" type="sibTrans">
      <dgm:prSet/>
      <dgm:spPr/>
      <dgm:t>
        <a:bodyPr/>
        <a:lstStyle/>
        <a:p>
          <a:endParaRPr lang="zh-CN" altLang="en-US"/>
        </a:p>
      </dgm:t>
    </dgm:pt>
    <dgm:pt modelId="{9128C228-9B0C-4A55-8089-6AD876271AA1}" type="pres">
      <dgm:prSet presAssocID="{12B31DA7-85D0-4DE3-89EB-EF3248E3D145}" presName="linearFlow" presStyleCnt="0">
        <dgm:presLayoutVars>
          <dgm:dir/>
          <dgm:animLvl val="lvl"/>
          <dgm:resizeHandles val="exact"/>
        </dgm:presLayoutVars>
      </dgm:prSet>
      <dgm:spPr/>
      <dgm:t>
        <a:bodyPr/>
        <a:lstStyle/>
        <a:p>
          <a:endParaRPr lang="zh-CN" altLang="en-US"/>
        </a:p>
      </dgm:t>
    </dgm:pt>
    <dgm:pt modelId="{25A02C90-2686-4E6E-B905-1B06571C550C}" type="pres">
      <dgm:prSet presAssocID="{997DF6D3-260F-4FD5-8E6D-2AE40289FDDC}" presName="composite" presStyleCnt="0"/>
      <dgm:spPr/>
      <dgm:t>
        <a:bodyPr/>
        <a:lstStyle/>
        <a:p>
          <a:endParaRPr lang="zh-CN" altLang="en-US"/>
        </a:p>
      </dgm:t>
    </dgm:pt>
    <dgm:pt modelId="{C6CDAE27-3757-443E-8760-4B016DB0BDC7}" type="pres">
      <dgm:prSet presAssocID="{997DF6D3-260F-4FD5-8E6D-2AE40289FDDC}" presName="parentText" presStyleLbl="alignNode1" presStyleIdx="0" presStyleCnt="5">
        <dgm:presLayoutVars>
          <dgm:chMax val="1"/>
          <dgm:bulletEnabled val="1"/>
        </dgm:presLayoutVars>
      </dgm:prSet>
      <dgm:spPr/>
      <dgm:t>
        <a:bodyPr/>
        <a:lstStyle/>
        <a:p>
          <a:endParaRPr lang="zh-CN" altLang="en-US"/>
        </a:p>
      </dgm:t>
    </dgm:pt>
    <dgm:pt modelId="{61F92C6F-98D7-4DAD-BB8C-61E65A3A92AB}" type="pres">
      <dgm:prSet presAssocID="{997DF6D3-260F-4FD5-8E6D-2AE40289FDDC}" presName="descendantText" presStyleLbl="alignAcc1" presStyleIdx="0" presStyleCnt="5" custLinFactNeighborX="563" custLinFactNeighborY="-5479">
        <dgm:presLayoutVars>
          <dgm:bulletEnabled val="1"/>
        </dgm:presLayoutVars>
      </dgm:prSet>
      <dgm:spPr/>
      <dgm:t>
        <a:bodyPr/>
        <a:lstStyle/>
        <a:p>
          <a:endParaRPr lang="zh-CN" altLang="en-US"/>
        </a:p>
      </dgm:t>
    </dgm:pt>
    <dgm:pt modelId="{03E2D07C-BBF0-4671-8A3A-437D258A32DA}" type="pres">
      <dgm:prSet presAssocID="{2F71ECB5-CE40-46F0-AFAE-2944FA7CA2AC}" presName="sp" presStyleCnt="0"/>
      <dgm:spPr/>
      <dgm:t>
        <a:bodyPr/>
        <a:lstStyle/>
        <a:p>
          <a:endParaRPr lang="zh-CN" altLang="en-US"/>
        </a:p>
      </dgm:t>
    </dgm:pt>
    <dgm:pt modelId="{1E0AFA83-F824-4879-8B05-D853070C227C}" type="pres">
      <dgm:prSet presAssocID="{4F6E4823-F3D3-4D32-B830-478EB96123FC}" presName="composite" presStyleCnt="0"/>
      <dgm:spPr/>
      <dgm:t>
        <a:bodyPr/>
        <a:lstStyle/>
        <a:p>
          <a:endParaRPr lang="zh-CN" altLang="en-US"/>
        </a:p>
      </dgm:t>
    </dgm:pt>
    <dgm:pt modelId="{E22913BD-A80A-4A51-9FD0-9ADC2A49F22E}" type="pres">
      <dgm:prSet presAssocID="{4F6E4823-F3D3-4D32-B830-478EB96123FC}" presName="parentText" presStyleLbl="alignNode1" presStyleIdx="1" presStyleCnt="5">
        <dgm:presLayoutVars>
          <dgm:chMax val="1"/>
          <dgm:bulletEnabled val="1"/>
        </dgm:presLayoutVars>
      </dgm:prSet>
      <dgm:spPr/>
      <dgm:t>
        <a:bodyPr/>
        <a:lstStyle/>
        <a:p>
          <a:endParaRPr lang="zh-CN" altLang="en-US"/>
        </a:p>
      </dgm:t>
    </dgm:pt>
    <dgm:pt modelId="{A1091346-A569-4EF9-8C54-1E4B61BE0BDD}" type="pres">
      <dgm:prSet presAssocID="{4F6E4823-F3D3-4D32-B830-478EB96123FC}" presName="descendantText" presStyleLbl="alignAcc1" presStyleIdx="1" presStyleCnt="5">
        <dgm:presLayoutVars>
          <dgm:bulletEnabled val="1"/>
        </dgm:presLayoutVars>
      </dgm:prSet>
      <dgm:spPr/>
      <dgm:t>
        <a:bodyPr/>
        <a:lstStyle/>
        <a:p>
          <a:endParaRPr lang="zh-CN" altLang="en-US"/>
        </a:p>
      </dgm:t>
    </dgm:pt>
    <dgm:pt modelId="{C814B4DB-A8B9-4154-9B92-6693AD3D85D7}" type="pres">
      <dgm:prSet presAssocID="{FB32D372-1BA5-4F45-98D6-593B0B3FFAD4}" presName="sp" presStyleCnt="0"/>
      <dgm:spPr/>
      <dgm:t>
        <a:bodyPr/>
        <a:lstStyle/>
        <a:p>
          <a:endParaRPr lang="zh-CN" altLang="en-US"/>
        </a:p>
      </dgm:t>
    </dgm:pt>
    <dgm:pt modelId="{39DAEBC8-C041-48CD-9743-EF4C3141C20A}" type="pres">
      <dgm:prSet presAssocID="{062F270A-3C92-488C-B6C7-E84076FEECDC}" presName="composite" presStyleCnt="0"/>
      <dgm:spPr/>
      <dgm:t>
        <a:bodyPr/>
        <a:lstStyle/>
        <a:p>
          <a:endParaRPr lang="zh-CN" altLang="en-US"/>
        </a:p>
      </dgm:t>
    </dgm:pt>
    <dgm:pt modelId="{6A739135-AFFE-43DA-82FF-64789DECF3F7}" type="pres">
      <dgm:prSet presAssocID="{062F270A-3C92-488C-B6C7-E84076FEECDC}" presName="parentText" presStyleLbl="alignNode1" presStyleIdx="2" presStyleCnt="5">
        <dgm:presLayoutVars>
          <dgm:chMax val="1"/>
          <dgm:bulletEnabled val="1"/>
        </dgm:presLayoutVars>
      </dgm:prSet>
      <dgm:spPr/>
      <dgm:t>
        <a:bodyPr/>
        <a:lstStyle/>
        <a:p>
          <a:endParaRPr lang="zh-CN" altLang="en-US"/>
        </a:p>
      </dgm:t>
    </dgm:pt>
    <dgm:pt modelId="{136B3D36-06DA-4778-9F1F-16120BA37B5C}" type="pres">
      <dgm:prSet presAssocID="{062F270A-3C92-488C-B6C7-E84076FEECDC}" presName="descendantText" presStyleLbl="alignAcc1" presStyleIdx="2" presStyleCnt="5">
        <dgm:presLayoutVars>
          <dgm:bulletEnabled val="1"/>
        </dgm:presLayoutVars>
      </dgm:prSet>
      <dgm:spPr/>
      <dgm:t>
        <a:bodyPr/>
        <a:lstStyle/>
        <a:p>
          <a:endParaRPr lang="zh-CN" altLang="en-US"/>
        </a:p>
      </dgm:t>
    </dgm:pt>
    <dgm:pt modelId="{B7080FCC-2FD7-4415-A65C-444E61B399CA}" type="pres">
      <dgm:prSet presAssocID="{955488D8-50F3-41DA-AF3B-CFBF7E741AF5}" presName="sp" presStyleCnt="0"/>
      <dgm:spPr/>
      <dgm:t>
        <a:bodyPr/>
        <a:lstStyle/>
        <a:p>
          <a:endParaRPr lang="zh-CN" altLang="en-US"/>
        </a:p>
      </dgm:t>
    </dgm:pt>
    <dgm:pt modelId="{E9A3A228-3549-489E-BD6A-F961CCAEBDF2}" type="pres">
      <dgm:prSet presAssocID="{0F1BB269-8472-4B85-B1AA-9B956FC62204}" presName="composite" presStyleCnt="0"/>
      <dgm:spPr/>
      <dgm:t>
        <a:bodyPr/>
        <a:lstStyle/>
        <a:p>
          <a:endParaRPr lang="zh-CN" altLang="en-US"/>
        </a:p>
      </dgm:t>
    </dgm:pt>
    <dgm:pt modelId="{A2EDA7B4-9C21-4842-A8EF-97153AEF280B}" type="pres">
      <dgm:prSet presAssocID="{0F1BB269-8472-4B85-B1AA-9B956FC62204}" presName="parentText" presStyleLbl="alignNode1" presStyleIdx="3" presStyleCnt="5">
        <dgm:presLayoutVars>
          <dgm:chMax val="1"/>
          <dgm:bulletEnabled val="1"/>
        </dgm:presLayoutVars>
      </dgm:prSet>
      <dgm:spPr/>
      <dgm:t>
        <a:bodyPr/>
        <a:lstStyle/>
        <a:p>
          <a:endParaRPr lang="zh-CN" altLang="en-US"/>
        </a:p>
      </dgm:t>
    </dgm:pt>
    <dgm:pt modelId="{9FACAC46-5773-48C8-A121-AE2E62A784AA}" type="pres">
      <dgm:prSet presAssocID="{0F1BB269-8472-4B85-B1AA-9B956FC62204}" presName="descendantText" presStyleLbl="alignAcc1" presStyleIdx="3" presStyleCnt="5">
        <dgm:presLayoutVars>
          <dgm:bulletEnabled val="1"/>
        </dgm:presLayoutVars>
      </dgm:prSet>
      <dgm:spPr/>
      <dgm:t>
        <a:bodyPr/>
        <a:lstStyle/>
        <a:p>
          <a:endParaRPr lang="zh-CN" altLang="en-US"/>
        </a:p>
      </dgm:t>
    </dgm:pt>
    <dgm:pt modelId="{D8FCDEF2-48E6-4112-BB2F-7E7CE84F54C1}" type="pres">
      <dgm:prSet presAssocID="{E1102813-DEF9-4FAB-933D-DE4E99668D85}" presName="sp" presStyleCnt="0"/>
      <dgm:spPr/>
    </dgm:pt>
    <dgm:pt modelId="{C2CC35DE-D1E0-4D25-8EB2-1FAE8A099B57}" type="pres">
      <dgm:prSet presAssocID="{544B02B5-0E8F-4C50-B090-45F5193E8F32}" presName="composite" presStyleCnt="0"/>
      <dgm:spPr/>
    </dgm:pt>
    <dgm:pt modelId="{C64A2C1B-970D-45FA-A1FC-03FCDE519A56}" type="pres">
      <dgm:prSet presAssocID="{544B02B5-0E8F-4C50-B090-45F5193E8F32}" presName="parentText" presStyleLbl="alignNode1" presStyleIdx="4" presStyleCnt="5" custLinFactNeighborX="-14999" custLinFactNeighborY="882">
        <dgm:presLayoutVars>
          <dgm:chMax val="1"/>
          <dgm:bulletEnabled val="1"/>
        </dgm:presLayoutVars>
      </dgm:prSet>
      <dgm:spPr/>
      <dgm:t>
        <a:bodyPr/>
        <a:lstStyle/>
        <a:p>
          <a:endParaRPr lang="zh-CN" altLang="en-US"/>
        </a:p>
      </dgm:t>
    </dgm:pt>
    <dgm:pt modelId="{F0F02D91-D6F5-4DBC-84A3-6EF26B866BB5}" type="pres">
      <dgm:prSet presAssocID="{544B02B5-0E8F-4C50-B090-45F5193E8F32}" presName="descendantText" presStyleLbl="alignAcc1" presStyleIdx="4" presStyleCnt="5">
        <dgm:presLayoutVars>
          <dgm:bulletEnabled val="1"/>
        </dgm:presLayoutVars>
      </dgm:prSet>
      <dgm:spPr/>
      <dgm:t>
        <a:bodyPr/>
        <a:lstStyle/>
        <a:p>
          <a:endParaRPr lang="zh-CN" altLang="en-US"/>
        </a:p>
      </dgm:t>
    </dgm:pt>
  </dgm:ptLst>
  <dgm:cxnLst>
    <dgm:cxn modelId="{5086BB05-5AA8-4B05-A8C8-94E1A5C2A387}" srcId="{544B02B5-0E8F-4C50-B090-45F5193E8F32}" destId="{3D93C264-FAE7-42CD-9F62-26403A11DB26}" srcOrd="0" destOrd="0" parTransId="{B132AD70-E63F-4F80-A260-F9CAAB04F2A2}" sibTransId="{7298A2E3-AD71-4AEF-AC15-BBCE286D9420}"/>
    <dgm:cxn modelId="{6687E90C-8EC7-403E-8480-71506B2E9E1B}" srcId="{997DF6D3-260F-4FD5-8E6D-2AE40289FDDC}" destId="{AA7F0C5C-A95A-4F4D-8FB5-F78012C80784}" srcOrd="0" destOrd="0" parTransId="{63D35C88-A7E0-49B6-A97F-E1DEF89826A6}" sibTransId="{A254ECE1-0864-4237-A9A9-D5DB7397878C}"/>
    <dgm:cxn modelId="{B99514CD-AEC4-4A69-A6B4-93379F1C6A6E}" type="presOf" srcId="{3D93C264-FAE7-42CD-9F62-26403A11DB26}" destId="{F0F02D91-D6F5-4DBC-84A3-6EF26B866BB5}" srcOrd="0" destOrd="0" presId="urn:microsoft.com/office/officeart/2005/8/layout/chevron2"/>
    <dgm:cxn modelId="{D3309C39-29DB-430C-B721-46EBDE798E49}" srcId="{4F6E4823-F3D3-4D32-B830-478EB96123FC}" destId="{87282317-A72A-4FAA-8D14-9DF4F26EB3F9}" srcOrd="0" destOrd="0" parTransId="{FBC2B99E-5A36-432D-8DAA-72A4243F259A}" sibTransId="{78351C65-96EF-4A10-9332-68387C1F6BC5}"/>
    <dgm:cxn modelId="{B306BDD0-5885-469F-838D-98B9FBC85100}" srcId="{062F270A-3C92-488C-B6C7-E84076FEECDC}" destId="{14FF9119-08EA-4882-82C8-D1712114D8C9}" srcOrd="0" destOrd="0" parTransId="{CB0A8834-36FB-4E8B-9487-22BF3EF486D4}" sibTransId="{4C7047CF-8E4D-4022-9A87-97E780EF0739}"/>
    <dgm:cxn modelId="{D846D1CB-8F3A-4F3C-93CF-8278EAD4528B}" type="presOf" srcId="{12B31DA7-85D0-4DE3-89EB-EF3248E3D145}" destId="{9128C228-9B0C-4A55-8089-6AD876271AA1}" srcOrd="0" destOrd="0" presId="urn:microsoft.com/office/officeart/2005/8/layout/chevron2"/>
    <dgm:cxn modelId="{382D92E8-F2C3-45EF-A886-DEE183D784F2}" type="presOf" srcId="{14FF9119-08EA-4882-82C8-D1712114D8C9}" destId="{136B3D36-06DA-4778-9F1F-16120BA37B5C}" srcOrd="0" destOrd="0" presId="urn:microsoft.com/office/officeart/2005/8/layout/chevron2"/>
    <dgm:cxn modelId="{9A7086FB-0585-47DE-964E-F66EDD767EBA}" type="presOf" srcId="{C79A2DAD-8EDF-4F1B-90C0-EA689480EF8C}" destId="{9FACAC46-5773-48C8-A121-AE2E62A784AA}" srcOrd="0" destOrd="0" presId="urn:microsoft.com/office/officeart/2005/8/layout/chevron2"/>
    <dgm:cxn modelId="{2C95A843-ECB4-4A3C-9D9F-6B45CABCA3ED}" type="presOf" srcId="{4F6E4823-F3D3-4D32-B830-478EB96123FC}" destId="{E22913BD-A80A-4A51-9FD0-9ADC2A49F22E}" srcOrd="0" destOrd="0" presId="urn:microsoft.com/office/officeart/2005/8/layout/chevron2"/>
    <dgm:cxn modelId="{7F9D4219-8108-4882-8BCD-514E8B266671}" type="presOf" srcId="{AA7F0C5C-A95A-4F4D-8FB5-F78012C80784}" destId="{61F92C6F-98D7-4DAD-BB8C-61E65A3A92AB}" srcOrd="0" destOrd="0" presId="urn:microsoft.com/office/officeart/2005/8/layout/chevron2"/>
    <dgm:cxn modelId="{3EC9816E-4D0A-44DD-B6EB-8E17CA8C5CDC}" srcId="{12B31DA7-85D0-4DE3-89EB-EF3248E3D145}" destId="{062F270A-3C92-488C-B6C7-E84076FEECDC}" srcOrd="2" destOrd="0" parTransId="{B3D2C87D-94E2-4B02-ABA0-A40659E73113}" sibTransId="{955488D8-50F3-41DA-AF3B-CFBF7E741AF5}"/>
    <dgm:cxn modelId="{47832D4F-1064-4CDB-BD43-A7A8523B39F1}" type="presOf" srcId="{062F270A-3C92-488C-B6C7-E84076FEECDC}" destId="{6A739135-AFFE-43DA-82FF-64789DECF3F7}" srcOrd="0" destOrd="0" presId="urn:microsoft.com/office/officeart/2005/8/layout/chevron2"/>
    <dgm:cxn modelId="{3916B0EC-790C-4186-907D-E23A0FDE2C53}" type="presOf" srcId="{997DF6D3-260F-4FD5-8E6D-2AE40289FDDC}" destId="{C6CDAE27-3757-443E-8760-4B016DB0BDC7}" srcOrd="0" destOrd="0" presId="urn:microsoft.com/office/officeart/2005/8/layout/chevron2"/>
    <dgm:cxn modelId="{A2BEFEDB-F09B-4358-BA10-33EC16B15FE9}" srcId="{12B31DA7-85D0-4DE3-89EB-EF3248E3D145}" destId="{4F6E4823-F3D3-4D32-B830-478EB96123FC}" srcOrd="1" destOrd="0" parTransId="{9E5FBD82-5039-4CB0-A20C-C14170B0874F}" sibTransId="{FB32D372-1BA5-4F45-98D6-593B0B3FFAD4}"/>
    <dgm:cxn modelId="{70034E56-F981-4693-8357-566590AB7739}" type="presOf" srcId="{544B02B5-0E8F-4C50-B090-45F5193E8F32}" destId="{C64A2C1B-970D-45FA-A1FC-03FCDE519A56}" srcOrd="0" destOrd="0" presId="urn:microsoft.com/office/officeart/2005/8/layout/chevron2"/>
    <dgm:cxn modelId="{A80FCAB0-ACBB-4F1C-86D7-A9AC90632AA5}" type="presOf" srcId="{87282317-A72A-4FAA-8D14-9DF4F26EB3F9}" destId="{A1091346-A569-4EF9-8C54-1E4B61BE0BDD}" srcOrd="0" destOrd="0" presId="urn:microsoft.com/office/officeart/2005/8/layout/chevron2"/>
    <dgm:cxn modelId="{76B68685-8E9F-4E47-BF9B-6D386D97CB29}" srcId="{0F1BB269-8472-4B85-B1AA-9B956FC62204}" destId="{C79A2DAD-8EDF-4F1B-90C0-EA689480EF8C}" srcOrd="0" destOrd="0" parTransId="{A5F17C33-69DD-440C-84AB-71A529923CBB}" sibTransId="{584B773A-E1FD-4FC1-9BCA-E58514354C9E}"/>
    <dgm:cxn modelId="{53F7950B-AF97-48EB-B2C2-928596BA1737}" srcId="{12B31DA7-85D0-4DE3-89EB-EF3248E3D145}" destId="{0F1BB269-8472-4B85-B1AA-9B956FC62204}" srcOrd="3" destOrd="0" parTransId="{7C0C29CC-24E4-4852-8ACB-CAC6576864ED}" sibTransId="{E1102813-DEF9-4FAB-933D-DE4E99668D85}"/>
    <dgm:cxn modelId="{FE3BAF22-F9AE-4C4D-82CF-3015884CC11C}" srcId="{12B31DA7-85D0-4DE3-89EB-EF3248E3D145}" destId="{544B02B5-0E8F-4C50-B090-45F5193E8F32}" srcOrd="4" destOrd="0" parTransId="{986E3122-9BAF-4ABA-8936-781494E2B25B}" sibTransId="{29F8F918-E299-44F8-B19C-106AC5012284}"/>
    <dgm:cxn modelId="{E7862689-7642-4591-95EC-5B27A3C60DE2}" srcId="{12B31DA7-85D0-4DE3-89EB-EF3248E3D145}" destId="{997DF6D3-260F-4FD5-8E6D-2AE40289FDDC}" srcOrd="0" destOrd="0" parTransId="{1AA12B33-3A45-48AE-B6C9-CF9C81BA0264}" sibTransId="{2F71ECB5-CE40-46F0-AFAE-2944FA7CA2AC}"/>
    <dgm:cxn modelId="{899D0252-5653-43EA-B561-74155E0375D9}" type="presOf" srcId="{0F1BB269-8472-4B85-B1AA-9B956FC62204}" destId="{A2EDA7B4-9C21-4842-A8EF-97153AEF280B}" srcOrd="0" destOrd="0" presId="urn:microsoft.com/office/officeart/2005/8/layout/chevron2"/>
    <dgm:cxn modelId="{7DC02AA3-96FC-4EA6-B5ED-9B671157B4B4}" type="presParOf" srcId="{9128C228-9B0C-4A55-8089-6AD876271AA1}" destId="{25A02C90-2686-4E6E-B905-1B06571C550C}" srcOrd="0" destOrd="0" presId="urn:microsoft.com/office/officeart/2005/8/layout/chevron2"/>
    <dgm:cxn modelId="{2C9B1DE0-D03C-4FEF-A74A-749940062259}" type="presParOf" srcId="{25A02C90-2686-4E6E-B905-1B06571C550C}" destId="{C6CDAE27-3757-443E-8760-4B016DB0BDC7}" srcOrd="0" destOrd="0" presId="urn:microsoft.com/office/officeart/2005/8/layout/chevron2"/>
    <dgm:cxn modelId="{2A49DE6A-4AE5-4786-8D3A-65810F96E90B}" type="presParOf" srcId="{25A02C90-2686-4E6E-B905-1B06571C550C}" destId="{61F92C6F-98D7-4DAD-BB8C-61E65A3A92AB}" srcOrd="1" destOrd="0" presId="urn:microsoft.com/office/officeart/2005/8/layout/chevron2"/>
    <dgm:cxn modelId="{BDC3AFBE-CAC0-43FD-B185-71A0DEC7F789}" type="presParOf" srcId="{9128C228-9B0C-4A55-8089-6AD876271AA1}" destId="{03E2D07C-BBF0-4671-8A3A-437D258A32DA}" srcOrd="1" destOrd="0" presId="urn:microsoft.com/office/officeart/2005/8/layout/chevron2"/>
    <dgm:cxn modelId="{24159B02-8EA0-496A-B7AF-13D086993F44}" type="presParOf" srcId="{9128C228-9B0C-4A55-8089-6AD876271AA1}" destId="{1E0AFA83-F824-4879-8B05-D853070C227C}" srcOrd="2" destOrd="0" presId="urn:microsoft.com/office/officeart/2005/8/layout/chevron2"/>
    <dgm:cxn modelId="{89138B89-19F3-409D-8C14-AB6CA71039E3}" type="presParOf" srcId="{1E0AFA83-F824-4879-8B05-D853070C227C}" destId="{E22913BD-A80A-4A51-9FD0-9ADC2A49F22E}" srcOrd="0" destOrd="0" presId="urn:microsoft.com/office/officeart/2005/8/layout/chevron2"/>
    <dgm:cxn modelId="{54BAF30A-7BD1-44E5-92FE-D01CC2C121CA}" type="presParOf" srcId="{1E0AFA83-F824-4879-8B05-D853070C227C}" destId="{A1091346-A569-4EF9-8C54-1E4B61BE0BDD}" srcOrd="1" destOrd="0" presId="urn:microsoft.com/office/officeart/2005/8/layout/chevron2"/>
    <dgm:cxn modelId="{653678A7-2CBA-4DBB-AE39-932F2D4A1F6E}" type="presParOf" srcId="{9128C228-9B0C-4A55-8089-6AD876271AA1}" destId="{C814B4DB-A8B9-4154-9B92-6693AD3D85D7}" srcOrd="3" destOrd="0" presId="urn:microsoft.com/office/officeart/2005/8/layout/chevron2"/>
    <dgm:cxn modelId="{B114B834-37C7-4768-84C0-93A32AC7D598}" type="presParOf" srcId="{9128C228-9B0C-4A55-8089-6AD876271AA1}" destId="{39DAEBC8-C041-48CD-9743-EF4C3141C20A}" srcOrd="4" destOrd="0" presId="urn:microsoft.com/office/officeart/2005/8/layout/chevron2"/>
    <dgm:cxn modelId="{1DAF01C1-2588-44F8-9629-DC9B02EBC815}" type="presParOf" srcId="{39DAEBC8-C041-48CD-9743-EF4C3141C20A}" destId="{6A739135-AFFE-43DA-82FF-64789DECF3F7}" srcOrd="0" destOrd="0" presId="urn:microsoft.com/office/officeart/2005/8/layout/chevron2"/>
    <dgm:cxn modelId="{EFF22751-72B3-4188-8474-A25568E38134}" type="presParOf" srcId="{39DAEBC8-C041-48CD-9743-EF4C3141C20A}" destId="{136B3D36-06DA-4778-9F1F-16120BA37B5C}" srcOrd="1" destOrd="0" presId="urn:microsoft.com/office/officeart/2005/8/layout/chevron2"/>
    <dgm:cxn modelId="{8E4FCB7E-2CB3-4B5F-B929-CC8D70F6AB12}" type="presParOf" srcId="{9128C228-9B0C-4A55-8089-6AD876271AA1}" destId="{B7080FCC-2FD7-4415-A65C-444E61B399CA}" srcOrd="5" destOrd="0" presId="urn:microsoft.com/office/officeart/2005/8/layout/chevron2"/>
    <dgm:cxn modelId="{4D820FBD-9B1B-4334-960E-AA859AB8473F}" type="presParOf" srcId="{9128C228-9B0C-4A55-8089-6AD876271AA1}" destId="{E9A3A228-3549-489E-BD6A-F961CCAEBDF2}" srcOrd="6" destOrd="0" presId="urn:microsoft.com/office/officeart/2005/8/layout/chevron2"/>
    <dgm:cxn modelId="{56FCC533-0FD6-432F-8508-B28215CBF313}" type="presParOf" srcId="{E9A3A228-3549-489E-BD6A-F961CCAEBDF2}" destId="{A2EDA7B4-9C21-4842-A8EF-97153AEF280B}" srcOrd="0" destOrd="0" presId="urn:microsoft.com/office/officeart/2005/8/layout/chevron2"/>
    <dgm:cxn modelId="{2B701CE4-F38E-49EA-9FA9-3B6C589C73B7}" type="presParOf" srcId="{E9A3A228-3549-489E-BD6A-F961CCAEBDF2}" destId="{9FACAC46-5773-48C8-A121-AE2E62A784AA}" srcOrd="1" destOrd="0" presId="urn:microsoft.com/office/officeart/2005/8/layout/chevron2"/>
    <dgm:cxn modelId="{8C2D1959-4081-4668-BE97-C05AC0A3BE77}" type="presParOf" srcId="{9128C228-9B0C-4A55-8089-6AD876271AA1}" destId="{D8FCDEF2-48E6-4112-BB2F-7E7CE84F54C1}" srcOrd="7" destOrd="0" presId="urn:microsoft.com/office/officeart/2005/8/layout/chevron2"/>
    <dgm:cxn modelId="{CB5C961D-5C61-43BD-8D37-4B5ACA5C0CDE}" type="presParOf" srcId="{9128C228-9B0C-4A55-8089-6AD876271AA1}" destId="{C2CC35DE-D1E0-4D25-8EB2-1FAE8A099B57}" srcOrd="8" destOrd="0" presId="urn:microsoft.com/office/officeart/2005/8/layout/chevron2"/>
    <dgm:cxn modelId="{443785F0-1868-4406-84D6-2CA303625EEF}" type="presParOf" srcId="{C2CC35DE-D1E0-4D25-8EB2-1FAE8A099B57}" destId="{C64A2C1B-970D-45FA-A1FC-03FCDE519A56}" srcOrd="0" destOrd="0" presId="urn:microsoft.com/office/officeart/2005/8/layout/chevron2"/>
    <dgm:cxn modelId="{1C538598-9D37-43BC-B4C8-A730050736DB}" type="presParOf" srcId="{C2CC35DE-D1E0-4D25-8EB2-1FAE8A099B57}" destId="{F0F02D91-D6F5-4DBC-84A3-6EF26B866BB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B31DA7-85D0-4DE3-89EB-EF3248E3D145}"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997DF6D3-260F-4FD5-8E6D-2AE40289FDDC}">
      <dgm:prSet phldrT="[文本]" custT="1"/>
      <dgm:spPr>
        <a:xfrm rot="5400000">
          <a:off x="-162871" y="166755"/>
          <a:ext cx="1085809" cy="760066"/>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一</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1AA12B33-3A45-48AE-B6C9-CF9C81BA0264}" cxnId="{E7862689-7642-4591-95EC-5B27A3C60DE2}"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2F71ECB5-CE40-46F0-AFAE-2944FA7CA2AC}" cxnId="{E7862689-7642-4591-95EC-5B27A3C60DE2}"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A7F0C5C-A95A-4F4D-8FB5-F78012C80784}">
      <dgm:prSet phldrT="[文本]" custT="1"/>
      <dgm:spPr>
        <a:xfrm rot="5400000">
          <a:off x="2858450" y="-2098384"/>
          <a:ext cx="706147" cy="4902915"/>
        </a:xfrm>
        <a:prstGeom prst="round2SameRect">
          <a:avLst/>
        </a:prstGeom>
        <a:solidFill>
          <a:srgbClr val="FFFF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粉尘防爆基本知识</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63D35C88-A7E0-49B6-A97F-E1DEF89826A6}" cxnId="{6687E90C-8EC7-403E-8480-71506B2E9E1B}"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254ECE1-0864-4237-A9A9-D5DB7397878C}" cxnId="{6687E90C-8EC7-403E-8480-71506B2E9E1B}"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F6E4823-F3D3-4D32-B830-478EB96123FC}">
      <dgm:prSet phldrT="[文本]" custT="1"/>
      <dgm:spPr>
        <a:xfrm rot="5400000">
          <a:off x="-162871" y="1135498"/>
          <a:ext cx="1085809" cy="760066"/>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smtClean="0">
              <a:solidFill>
                <a:srgbClr val="FFFFFF"/>
              </a:solidFill>
              <a:latin typeface="微软雅黑" panose="020B0503020204020204" pitchFamily="34" charset="-122"/>
              <a:ea typeface="微软雅黑" panose="020B0503020204020204" pitchFamily="34" charset="-122"/>
              <a:cs typeface="+mn-cs"/>
            </a:rPr>
            <a:t>二</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9E5FBD82-5039-4CB0-A20C-C14170B0874F}" cxnId="{A2BEFEDB-F09B-4358-BA10-33EC16B15FE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FB32D372-1BA5-4F45-98D6-593B0B3FFAD4}" cxnId="{A2BEFEDB-F09B-4358-BA10-33EC16B15FE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87282317-A72A-4FAA-8D14-9DF4F26EB3F9}">
      <dgm:prSet phldrT="[文本]" custT="1"/>
      <dgm:spPr>
        <a:xfrm rot="5400000">
          <a:off x="2858636" y="-1125942"/>
          <a:ext cx="705776" cy="4902915"/>
        </a:xfrm>
        <a:prstGeom prst="round2SameRect">
          <a:avLst/>
        </a:prstGeom>
        <a:solidFill>
          <a:srgbClr val="FFFF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公司相关安全管理制度</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FBC2B99E-5A36-432D-8DAA-72A4243F259A}" cxnId="{D3309C39-29DB-430C-B721-46EBDE798E4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78351C65-96EF-4A10-9332-68387C1F6BC5}" cxnId="{D3309C39-29DB-430C-B721-46EBDE798E4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62F270A-3C92-488C-B6C7-E84076FEECDC}">
      <dgm:prSet phldrT="[文本]" custT="1"/>
      <dgm:spPr>
        <a:xfrm rot="5400000">
          <a:off x="-162871" y="2104242"/>
          <a:ext cx="1085809" cy="760066"/>
        </a:xfrm>
        <a:prstGeom prst="chevron">
          <a:avLst/>
        </a:prstGeom>
        <a:solidFill>
          <a:schemeClr val="accent1">
            <a:lumMod val="40000"/>
            <a:lumOff val="6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smtClean="0">
              <a:solidFill>
                <a:srgbClr val="FFFFFF"/>
              </a:solidFill>
              <a:latin typeface="微软雅黑" panose="020B0503020204020204" pitchFamily="34" charset="-122"/>
              <a:ea typeface="微软雅黑" panose="020B0503020204020204" pitchFamily="34" charset="-122"/>
              <a:cs typeface="+mn-cs"/>
            </a:rPr>
            <a:t>三</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B3D2C87D-94E2-4B02-ABA0-A40659E73113}" cxnId="{3EC9816E-4D0A-44DD-B6EB-8E17CA8C5CDC}"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955488D8-50F3-41DA-AF3B-CFBF7E741AF5}" cxnId="{3EC9816E-4D0A-44DD-B6EB-8E17CA8C5CDC}"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14FF9119-08EA-4882-82C8-D1712114D8C9}">
      <dgm:prSet phldrT="[文本]" custT="1"/>
      <dgm:spPr>
        <a:xfrm rot="5400000">
          <a:off x="2858636" y="-157198"/>
          <a:ext cx="705776" cy="4902915"/>
        </a:xfrm>
        <a:prstGeom prst="round2SameRect">
          <a:avLst/>
        </a:prstGeom>
        <a:solidFill>
          <a:schemeClr val="bg1">
            <a:alpha val="9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法律法规及标准规范</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CB0A8834-36FB-4E8B-9487-22BF3EF486D4}" cxnId="{B306BDD0-5885-469F-838D-98B9FBC85100}"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C7047CF-8E4D-4022-9A87-97E780EF0739}" cxnId="{B306BDD0-5885-469F-838D-98B9FBC85100}"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F1BB269-8472-4B85-B1AA-9B956FC62204}">
      <dgm:prSet phldrT="[文本]" custT="1"/>
      <dgm:spPr>
        <a:xfrm rot="5400000">
          <a:off x="-162871" y="3072986"/>
          <a:ext cx="1085809" cy="760066"/>
        </a:xfrm>
        <a:prstGeom prst="chevron">
          <a:avLst/>
        </a:prstGeom>
        <a:solidFill>
          <a:srgbClr val="00CCFF"/>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四</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7C0C29CC-24E4-4852-8ACB-CAC6576864ED}" cxnId="{53F7950B-AF97-48EB-B2C2-928596BA1737}" type="parTrans">
      <dgm:prSet/>
      <dgm:spPr/>
      <dgm:t>
        <a:bodyPr/>
        <a:lstStyle/>
        <a:p>
          <a:endParaRPr lang="zh-CN" altLang="en-US"/>
        </a:p>
      </dgm:t>
    </dgm:pt>
    <dgm:pt modelId="{E1102813-DEF9-4FAB-933D-DE4E99668D85}" cxnId="{53F7950B-AF97-48EB-B2C2-928596BA1737}" type="sibTrans">
      <dgm:prSet/>
      <dgm:spPr/>
      <dgm:t>
        <a:bodyPr/>
        <a:lstStyle/>
        <a:p>
          <a:endParaRPr lang="zh-CN" altLang="en-US"/>
        </a:p>
      </dgm:t>
    </dgm:pt>
    <dgm:pt modelId="{C79A2DAD-8EDF-4F1B-90C0-EA689480EF8C}">
      <dgm:prSet phldrT="[文本]" custT="1"/>
      <dgm:spPr>
        <a:xfrm rot="5400000">
          <a:off x="2858636" y="811545"/>
          <a:ext cx="705776" cy="4902915"/>
        </a:xfrm>
        <a:prstGeom prst="round2SameRect">
          <a:avLst/>
        </a:prstGeom>
        <a:solidFill>
          <a:srgbClr val="00CC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7030A0"/>
              </a:solidFill>
              <a:latin typeface="微软雅黑" panose="020B0503020204020204" pitchFamily="34" charset="-122"/>
              <a:ea typeface="微软雅黑" panose="020B0503020204020204" pitchFamily="34" charset="-122"/>
              <a:cs typeface="+mn-cs"/>
            </a:rPr>
            <a:t>粉尘爆炸相关事故案例</a:t>
          </a:r>
          <a:endParaRPr lang="zh-CN" altLang="en-US" sz="2800" b="0" dirty="0">
            <a:solidFill>
              <a:srgbClr val="7030A0"/>
            </a:solidFill>
            <a:latin typeface="微软雅黑" panose="020B0503020204020204" pitchFamily="34" charset="-122"/>
            <a:ea typeface="微软雅黑" panose="020B0503020204020204" pitchFamily="34" charset="-122"/>
            <a:cs typeface="+mn-cs"/>
          </a:endParaRPr>
        </a:p>
      </dgm:t>
    </dgm:pt>
    <dgm:pt modelId="{A5F17C33-69DD-440C-84AB-71A529923CBB}" cxnId="{76B68685-8E9F-4E47-BF9B-6D386D97CB29}" type="parTrans">
      <dgm:prSet/>
      <dgm:spPr/>
      <dgm:t>
        <a:bodyPr/>
        <a:lstStyle/>
        <a:p>
          <a:endParaRPr lang="zh-CN" altLang="en-US"/>
        </a:p>
      </dgm:t>
    </dgm:pt>
    <dgm:pt modelId="{584B773A-E1FD-4FC1-9BCA-E58514354C9E}" cxnId="{76B68685-8E9F-4E47-BF9B-6D386D97CB29}" type="sibTrans">
      <dgm:prSet/>
      <dgm:spPr/>
      <dgm:t>
        <a:bodyPr/>
        <a:lstStyle/>
        <a:p>
          <a:endParaRPr lang="zh-CN" altLang="en-US"/>
        </a:p>
      </dgm:t>
    </dgm:pt>
    <dgm:pt modelId="{544B02B5-0E8F-4C50-B090-45F5193E8F32}">
      <dgm:prSet phldrT="[文本]" custT="1"/>
      <dgm:spPr>
        <a:xfrm rot="5400000">
          <a:off x="-162871" y="4045614"/>
          <a:ext cx="1085809" cy="760066"/>
        </a:xfrm>
        <a:prstGeom prst="chevron">
          <a:avLst/>
        </a:prstGeom>
        <a:gradFill rotWithShape="0">
          <a:gsLst>
            <a:gs pos="0">
              <a:srgbClr val="CCECFF">
                <a:hueOff val="0"/>
                <a:satOff val="0"/>
                <a:lumOff val="0"/>
                <a:alphaOff val="0"/>
                <a:shade val="51000"/>
                <a:satMod val="130000"/>
              </a:srgbClr>
            </a:gs>
            <a:gs pos="80000">
              <a:srgbClr val="CCECFF">
                <a:hueOff val="0"/>
                <a:satOff val="0"/>
                <a:lumOff val="0"/>
                <a:alphaOff val="0"/>
                <a:shade val="93000"/>
                <a:satMod val="130000"/>
              </a:srgbClr>
            </a:gs>
            <a:gs pos="100000">
              <a:srgbClr val="CCECFF">
                <a:hueOff val="0"/>
                <a:satOff val="0"/>
                <a:lumOff val="0"/>
                <a:alphaOff val="0"/>
                <a:shade val="94000"/>
                <a:satMod val="135000"/>
              </a:srgbClr>
            </a:gs>
          </a:gsLst>
          <a:lin ang="16200000" scaled="0"/>
        </a:gra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五</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986E3122-9BAF-4ABA-8936-781494E2B25B}" cxnId="{FE3BAF22-F9AE-4C4D-82CF-3015884CC11C}" type="parTrans">
      <dgm:prSet/>
      <dgm:spPr/>
      <dgm:t>
        <a:bodyPr/>
        <a:lstStyle/>
        <a:p>
          <a:endParaRPr lang="zh-CN" altLang="en-US"/>
        </a:p>
      </dgm:t>
    </dgm:pt>
    <dgm:pt modelId="{29F8F918-E299-44F8-B19C-106AC5012284}" cxnId="{FE3BAF22-F9AE-4C4D-82CF-3015884CC11C}" type="sibTrans">
      <dgm:prSet/>
      <dgm:spPr/>
      <dgm:t>
        <a:bodyPr/>
        <a:lstStyle/>
        <a:p>
          <a:endParaRPr lang="zh-CN" altLang="en-US"/>
        </a:p>
      </dgm:t>
    </dgm:pt>
    <dgm:pt modelId="{3D93C264-FAE7-42CD-9F62-26403A11DB26}">
      <dgm:prSet phldrT="[文本]"/>
      <dgm:spPr>
        <a:xfrm rot="5400000">
          <a:off x="2858636" y="1780289"/>
          <a:ext cx="705776" cy="4902915"/>
        </a:xfrm>
        <a:prstGeom prst="round2SameRect">
          <a:avLst/>
        </a:prstGeom>
        <a:solidFill>
          <a:srgbClr val="FFFFFF">
            <a:alpha val="90000"/>
            <a:hueOff val="0"/>
            <a:satOff val="0"/>
            <a:lumOff val="0"/>
            <a:alphaOff val="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b="0" dirty="0" smtClean="0">
              <a:solidFill>
                <a:srgbClr val="C0C0C0">
                  <a:lumMod val="50000"/>
                </a:srgbClr>
              </a:solidFill>
              <a:latin typeface="微软雅黑" panose="020B0503020204020204" pitchFamily="34" charset="-122"/>
              <a:ea typeface="微软雅黑" panose="020B0503020204020204" pitchFamily="34" charset="-122"/>
              <a:cs typeface="+mn-cs"/>
            </a:rPr>
            <a:t>预防和控制措施</a:t>
          </a:r>
          <a:endParaRPr lang="zh-CN" altLang="en-US"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B132AD70-E63F-4F80-A260-F9CAAB04F2A2}" cxnId="{5086BB05-5AA8-4B05-A8C8-94E1A5C2A387}" type="parTrans">
      <dgm:prSet/>
      <dgm:spPr/>
      <dgm:t>
        <a:bodyPr/>
        <a:lstStyle/>
        <a:p>
          <a:endParaRPr lang="zh-CN" altLang="en-US"/>
        </a:p>
      </dgm:t>
    </dgm:pt>
    <dgm:pt modelId="{7298A2E3-AD71-4AEF-AC15-BBCE286D9420}" cxnId="{5086BB05-5AA8-4B05-A8C8-94E1A5C2A387}" type="sibTrans">
      <dgm:prSet/>
      <dgm:spPr/>
      <dgm:t>
        <a:bodyPr/>
        <a:lstStyle/>
        <a:p>
          <a:endParaRPr lang="zh-CN" altLang="en-US"/>
        </a:p>
      </dgm:t>
    </dgm:pt>
    <dgm:pt modelId="{9128C228-9B0C-4A55-8089-6AD876271AA1}" type="pres">
      <dgm:prSet presAssocID="{12B31DA7-85D0-4DE3-89EB-EF3248E3D145}" presName="linearFlow" presStyleCnt="0">
        <dgm:presLayoutVars>
          <dgm:dir/>
          <dgm:animLvl val="lvl"/>
          <dgm:resizeHandles val="exact"/>
        </dgm:presLayoutVars>
      </dgm:prSet>
      <dgm:spPr/>
      <dgm:t>
        <a:bodyPr/>
        <a:lstStyle/>
        <a:p>
          <a:endParaRPr lang="zh-CN" altLang="en-US"/>
        </a:p>
      </dgm:t>
    </dgm:pt>
    <dgm:pt modelId="{25A02C90-2686-4E6E-B905-1B06571C550C}" type="pres">
      <dgm:prSet presAssocID="{997DF6D3-260F-4FD5-8E6D-2AE40289FDDC}" presName="composite" presStyleCnt="0"/>
      <dgm:spPr/>
      <dgm:t>
        <a:bodyPr/>
        <a:lstStyle/>
        <a:p>
          <a:endParaRPr lang="zh-CN" altLang="en-US"/>
        </a:p>
      </dgm:t>
    </dgm:pt>
    <dgm:pt modelId="{C6CDAE27-3757-443E-8760-4B016DB0BDC7}" type="pres">
      <dgm:prSet presAssocID="{997DF6D3-260F-4FD5-8E6D-2AE40289FDDC}" presName="parentText" presStyleLbl="alignNode1" presStyleIdx="0" presStyleCnt="5">
        <dgm:presLayoutVars>
          <dgm:chMax val="1"/>
          <dgm:bulletEnabled val="1"/>
        </dgm:presLayoutVars>
      </dgm:prSet>
      <dgm:spPr/>
      <dgm:t>
        <a:bodyPr/>
        <a:lstStyle/>
        <a:p>
          <a:endParaRPr lang="zh-CN" altLang="en-US"/>
        </a:p>
      </dgm:t>
    </dgm:pt>
    <dgm:pt modelId="{61F92C6F-98D7-4DAD-BB8C-61E65A3A92AB}" type="pres">
      <dgm:prSet presAssocID="{997DF6D3-260F-4FD5-8E6D-2AE40289FDDC}" presName="descendantText" presStyleLbl="alignAcc1" presStyleIdx="0" presStyleCnt="5" custLinFactNeighborX="563" custLinFactNeighborY="-5479">
        <dgm:presLayoutVars>
          <dgm:bulletEnabled val="1"/>
        </dgm:presLayoutVars>
      </dgm:prSet>
      <dgm:spPr/>
      <dgm:t>
        <a:bodyPr/>
        <a:lstStyle/>
        <a:p>
          <a:endParaRPr lang="zh-CN" altLang="en-US"/>
        </a:p>
      </dgm:t>
    </dgm:pt>
    <dgm:pt modelId="{03E2D07C-BBF0-4671-8A3A-437D258A32DA}" type="pres">
      <dgm:prSet presAssocID="{2F71ECB5-CE40-46F0-AFAE-2944FA7CA2AC}" presName="sp" presStyleCnt="0"/>
      <dgm:spPr/>
      <dgm:t>
        <a:bodyPr/>
        <a:lstStyle/>
        <a:p>
          <a:endParaRPr lang="zh-CN" altLang="en-US"/>
        </a:p>
      </dgm:t>
    </dgm:pt>
    <dgm:pt modelId="{1E0AFA83-F824-4879-8B05-D853070C227C}" type="pres">
      <dgm:prSet presAssocID="{4F6E4823-F3D3-4D32-B830-478EB96123FC}" presName="composite" presStyleCnt="0"/>
      <dgm:spPr/>
      <dgm:t>
        <a:bodyPr/>
        <a:lstStyle/>
        <a:p>
          <a:endParaRPr lang="zh-CN" altLang="en-US"/>
        </a:p>
      </dgm:t>
    </dgm:pt>
    <dgm:pt modelId="{E22913BD-A80A-4A51-9FD0-9ADC2A49F22E}" type="pres">
      <dgm:prSet presAssocID="{4F6E4823-F3D3-4D32-B830-478EB96123FC}" presName="parentText" presStyleLbl="alignNode1" presStyleIdx="1" presStyleCnt="5">
        <dgm:presLayoutVars>
          <dgm:chMax val="1"/>
          <dgm:bulletEnabled val="1"/>
        </dgm:presLayoutVars>
      </dgm:prSet>
      <dgm:spPr/>
      <dgm:t>
        <a:bodyPr/>
        <a:lstStyle/>
        <a:p>
          <a:endParaRPr lang="zh-CN" altLang="en-US"/>
        </a:p>
      </dgm:t>
    </dgm:pt>
    <dgm:pt modelId="{A1091346-A569-4EF9-8C54-1E4B61BE0BDD}" type="pres">
      <dgm:prSet presAssocID="{4F6E4823-F3D3-4D32-B830-478EB96123FC}" presName="descendantText" presStyleLbl="alignAcc1" presStyleIdx="1" presStyleCnt="5">
        <dgm:presLayoutVars>
          <dgm:bulletEnabled val="1"/>
        </dgm:presLayoutVars>
      </dgm:prSet>
      <dgm:spPr/>
      <dgm:t>
        <a:bodyPr/>
        <a:lstStyle/>
        <a:p>
          <a:endParaRPr lang="zh-CN" altLang="en-US"/>
        </a:p>
      </dgm:t>
    </dgm:pt>
    <dgm:pt modelId="{C814B4DB-A8B9-4154-9B92-6693AD3D85D7}" type="pres">
      <dgm:prSet presAssocID="{FB32D372-1BA5-4F45-98D6-593B0B3FFAD4}" presName="sp" presStyleCnt="0"/>
      <dgm:spPr/>
      <dgm:t>
        <a:bodyPr/>
        <a:lstStyle/>
        <a:p>
          <a:endParaRPr lang="zh-CN" altLang="en-US"/>
        </a:p>
      </dgm:t>
    </dgm:pt>
    <dgm:pt modelId="{39DAEBC8-C041-48CD-9743-EF4C3141C20A}" type="pres">
      <dgm:prSet presAssocID="{062F270A-3C92-488C-B6C7-E84076FEECDC}" presName="composite" presStyleCnt="0"/>
      <dgm:spPr/>
      <dgm:t>
        <a:bodyPr/>
        <a:lstStyle/>
        <a:p>
          <a:endParaRPr lang="zh-CN" altLang="en-US"/>
        </a:p>
      </dgm:t>
    </dgm:pt>
    <dgm:pt modelId="{6A739135-AFFE-43DA-82FF-64789DECF3F7}" type="pres">
      <dgm:prSet presAssocID="{062F270A-3C92-488C-B6C7-E84076FEECDC}" presName="parentText" presStyleLbl="alignNode1" presStyleIdx="2" presStyleCnt="5">
        <dgm:presLayoutVars>
          <dgm:chMax val="1"/>
          <dgm:bulletEnabled val="1"/>
        </dgm:presLayoutVars>
      </dgm:prSet>
      <dgm:spPr/>
      <dgm:t>
        <a:bodyPr/>
        <a:lstStyle/>
        <a:p>
          <a:endParaRPr lang="zh-CN" altLang="en-US"/>
        </a:p>
      </dgm:t>
    </dgm:pt>
    <dgm:pt modelId="{136B3D36-06DA-4778-9F1F-16120BA37B5C}" type="pres">
      <dgm:prSet presAssocID="{062F270A-3C92-488C-B6C7-E84076FEECDC}" presName="descendantText" presStyleLbl="alignAcc1" presStyleIdx="2" presStyleCnt="5">
        <dgm:presLayoutVars>
          <dgm:bulletEnabled val="1"/>
        </dgm:presLayoutVars>
      </dgm:prSet>
      <dgm:spPr/>
      <dgm:t>
        <a:bodyPr/>
        <a:lstStyle/>
        <a:p>
          <a:endParaRPr lang="zh-CN" altLang="en-US"/>
        </a:p>
      </dgm:t>
    </dgm:pt>
    <dgm:pt modelId="{B7080FCC-2FD7-4415-A65C-444E61B399CA}" type="pres">
      <dgm:prSet presAssocID="{955488D8-50F3-41DA-AF3B-CFBF7E741AF5}" presName="sp" presStyleCnt="0"/>
      <dgm:spPr/>
      <dgm:t>
        <a:bodyPr/>
        <a:lstStyle/>
        <a:p>
          <a:endParaRPr lang="zh-CN" altLang="en-US"/>
        </a:p>
      </dgm:t>
    </dgm:pt>
    <dgm:pt modelId="{E9A3A228-3549-489E-BD6A-F961CCAEBDF2}" type="pres">
      <dgm:prSet presAssocID="{0F1BB269-8472-4B85-B1AA-9B956FC62204}" presName="composite" presStyleCnt="0"/>
      <dgm:spPr/>
      <dgm:t>
        <a:bodyPr/>
        <a:lstStyle/>
        <a:p>
          <a:endParaRPr lang="zh-CN" altLang="en-US"/>
        </a:p>
      </dgm:t>
    </dgm:pt>
    <dgm:pt modelId="{A2EDA7B4-9C21-4842-A8EF-97153AEF280B}" type="pres">
      <dgm:prSet presAssocID="{0F1BB269-8472-4B85-B1AA-9B956FC62204}" presName="parentText" presStyleLbl="alignNode1" presStyleIdx="3" presStyleCnt="5">
        <dgm:presLayoutVars>
          <dgm:chMax val="1"/>
          <dgm:bulletEnabled val="1"/>
        </dgm:presLayoutVars>
      </dgm:prSet>
      <dgm:spPr/>
      <dgm:t>
        <a:bodyPr/>
        <a:lstStyle/>
        <a:p>
          <a:endParaRPr lang="zh-CN" altLang="en-US"/>
        </a:p>
      </dgm:t>
    </dgm:pt>
    <dgm:pt modelId="{9FACAC46-5773-48C8-A121-AE2E62A784AA}" type="pres">
      <dgm:prSet presAssocID="{0F1BB269-8472-4B85-B1AA-9B956FC62204}" presName="descendantText" presStyleLbl="alignAcc1" presStyleIdx="3" presStyleCnt="5">
        <dgm:presLayoutVars>
          <dgm:bulletEnabled val="1"/>
        </dgm:presLayoutVars>
      </dgm:prSet>
      <dgm:spPr/>
      <dgm:t>
        <a:bodyPr/>
        <a:lstStyle/>
        <a:p>
          <a:endParaRPr lang="zh-CN" altLang="en-US"/>
        </a:p>
      </dgm:t>
    </dgm:pt>
    <dgm:pt modelId="{D8FCDEF2-48E6-4112-BB2F-7E7CE84F54C1}" type="pres">
      <dgm:prSet presAssocID="{E1102813-DEF9-4FAB-933D-DE4E99668D85}" presName="sp" presStyleCnt="0"/>
      <dgm:spPr/>
    </dgm:pt>
    <dgm:pt modelId="{C2CC35DE-D1E0-4D25-8EB2-1FAE8A099B57}" type="pres">
      <dgm:prSet presAssocID="{544B02B5-0E8F-4C50-B090-45F5193E8F32}" presName="composite" presStyleCnt="0"/>
      <dgm:spPr/>
    </dgm:pt>
    <dgm:pt modelId="{C64A2C1B-970D-45FA-A1FC-03FCDE519A56}" type="pres">
      <dgm:prSet presAssocID="{544B02B5-0E8F-4C50-B090-45F5193E8F32}" presName="parentText" presStyleLbl="alignNode1" presStyleIdx="4" presStyleCnt="5" custLinFactNeighborX="-14999" custLinFactNeighborY="882">
        <dgm:presLayoutVars>
          <dgm:chMax val="1"/>
          <dgm:bulletEnabled val="1"/>
        </dgm:presLayoutVars>
      </dgm:prSet>
      <dgm:spPr/>
      <dgm:t>
        <a:bodyPr/>
        <a:lstStyle/>
        <a:p>
          <a:endParaRPr lang="zh-CN" altLang="en-US"/>
        </a:p>
      </dgm:t>
    </dgm:pt>
    <dgm:pt modelId="{F0F02D91-D6F5-4DBC-84A3-6EF26B866BB5}" type="pres">
      <dgm:prSet presAssocID="{544B02B5-0E8F-4C50-B090-45F5193E8F32}" presName="descendantText" presStyleLbl="alignAcc1" presStyleIdx="4" presStyleCnt="5">
        <dgm:presLayoutVars>
          <dgm:bulletEnabled val="1"/>
        </dgm:presLayoutVars>
      </dgm:prSet>
      <dgm:spPr/>
      <dgm:t>
        <a:bodyPr/>
        <a:lstStyle/>
        <a:p>
          <a:endParaRPr lang="zh-CN" altLang="en-US"/>
        </a:p>
      </dgm:t>
    </dgm:pt>
  </dgm:ptLst>
  <dgm:cxnLst>
    <dgm:cxn modelId="{5086BB05-5AA8-4B05-A8C8-94E1A5C2A387}" srcId="{544B02B5-0E8F-4C50-B090-45F5193E8F32}" destId="{3D93C264-FAE7-42CD-9F62-26403A11DB26}" srcOrd="0" destOrd="0" parTransId="{B132AD70-E63F-4F80-A260-F9CAAB04F2A2}" sibTransId="{7298A2E3-AD71-4AEF-AC15-BBCE286D9420}"/>
    <dgm:cxn modelId="{6687E90C-8EC7-403E-8480-71506B2E9E1B}" srcId="{997DF6D3-260F-4FD5-8E6D-2AE40289FDDC}" destId="{AA7F0C5C-A95A-4F4D-8FB5-F78012C80784}" srcOrd="0" destOrd="0" parTransId="{63D35C88-A7E0-49B6-A97F-E1DEF89826A6}" sibTransId="{A254ECE1-0864-4237-A9A9-D5DB7397878C}"/>
    <dgm:cxn modelId="{90AAD5FF-19E1-42FF-9CD6-3367D25D39CD}" type="presOf" srcId="{87282317-A72A-4FAA-8D14-9DF4F26EB3F9}" destId="{A1091346-A569-4EF9-8C54-1E4B61BE0BDD}" srcOrd="0" destOrd="0" presId="urn:microsoft.com/office/officeart/2005/8/layout/chevron2"/>
    <dgm:cxn modelId="{5362F4CF-C65E-47FF-9C18-E58BDA3EB004}" type="presOf" srcId="{544B02B5-0E8F-4C50-B090-45F5193E8F32}" destId="{C64A2C1B-970D-45FA-A1FC-03FCDE519A56}" srcOrd="0" destOrd="0" presId="urn:microsoft.com/office/officeart/2005/8/layout/chevron2"/>
    <dgm:cxn modelId="{6E243B83-A174-4D14-8ACF-D0E2C0E508D3}" type="presOf" srcId="{4F6E4823-F3D3-4D32-B830-478EB96123FC}" destId="{E22913BD-A80A-4A51-9FD0-9ADC2A49F22E}" srcOrd="0" destOrd="0" presId="urn:microsoft.com/office/officeart/2005/8/layout/chevron2"/>
    <dgm:cxn modelId="{D3309C39-29DB-430C-B721-46EBDE798E49}" srcId="{4F6E4823-F3D3-4D32-B830-478EB96123FC}" destId="{87282317-A72A-4FAA-8D14-9DF4F26EB3F9}" srcOrd="0" destOrd="0" parTransId="{FBC2B99E-5A36-432D-8DAA-72A4243F259A}" sibTransId="{78351C65-96EF-4A10-9332-68387C1F6BC5}"/>
    <dgm:cxn modelId="{B306BDD0-5885-469F-838D-98B9FBC85100}" srcId="{062F270A-3C92-488C-B6C7-E84076FEECDC}" destId="{14FF9119-08EA-4882-82C8-D1712114D8C9}" srcOrd="0" destOrd="0" parTransId="{CB0A8834-36FB-4E8B-9487-22BF3EF486D4}" sibTransId="{4C7047CF-8E4D-4022-9A87-97E780EF0739}"/>
    <dgm:cxn modelId="{AF93DC70-84EB-4D87-ABF0-69700BDE908F}" type="presOf" srcId="{12B31DA7-85D0-4DE3-89EB-EF3248E3D145}" destId="{9128C228-9B0C-4A55-8089-6AD876271AA1}" srcOrd="0" destOrd="0" presId="urn:microsoft.com/office/officeart/2005/8/layout/chevron2"/>
    <dgm:cxn modelId="{2B040641-20D2-40F3-8EF1-3F9BACB977C1}" type="presOf" srcId="{C79A2DAD-8EDF-4F1B-90C0-EA689480EF8C}" destId="{9FACAC46-5773-48C8-A121-AE2E62A784AA}" srcOrd="0" destOrd="0" presId="urn:microsoft.com/office/officeart/2005/8/layout/chevron2"/>
    <dgm:cxn modelId="{47649A4A-4E96-4EAB-AB58-3CBC10A08541}" type="presOf" srcId="{3D93C264-FAE7-42CD-9F62-26403A11DB26}" destId="{F0F02D91-D6F5-4DBC-84A3-6EF26B866BB5}" srcOrd="0" destOrd="0" presId="urn:microsoft.com/office/officeart/2005/8/layout/chevron2"/>
    <dgm:cxn modelId="{8C4E3DBA-A329-4D37-99F4-B262CA775120}" type="presOf" srcId="{062F270A-3C92-488C-B6C7-E84076FEECDC}" destId="{6A739135-AFFE-43DA-82FF-64789DECF3F7}" srcOrd="0" destOrd="0" presId="urn:microsoft.com/office/officeart/2005/8/layout/chevron2"/>
    <dgm:cxn modelId="{3EC9816E-4D0A-44DD-B6EB-8E17CA8C5CDC}" srcId="{12B31DA7-85D0-4DE3-89EB-EF3248E3D145}" destId="{062F270A-3C92-488C-B6C7-E84076FEECDC}" srcOrd="2" destOrd="0" parTransId="{B3D2C87D-94E2-4B02-ABA0-A40659E73113}" sibTransId="{955488D8-50F3-41DA-AF3B-CFBF7E741AF5}"/>
    <dgm:cxn modelId="{EE62F83F-93BC-432F-A96D-9E4DAF5EC983}" type="presOf" srcId="{997DF6D3-260F-4FD5-8E6D-2AE40289FDDC}" destId="{C6CDAE27-3757-443E-8760-4B016DB0BDC7}" srcOrd="0" destOrd="0" presId="urn:microsoft.com/office/officeart/2005/8/layout/chevron2"/>
    <dgm:cxn modelId="{4D2517A1-37E3-4019-AAD3-A0BD089BD45E}" type="presOf" srcId="{AA7F0C5C-A95A-4F4D-8FB5-F78012C80784}" destId="{61F92C6F-98D7-4DAD-BB8C-61E65A3A92AB}" srcOrd="0" destOrd="0" presId="urn:microsoft.com/office/officeart/2005/8/layout/chevron2"/>
    <dgm:cxn modelId="{A2BEFEDB-F09B-4358-BA10-33EC16B15FE9}" srcId="{12B31DA7-85D0-4DE3-89EB-EF3248E3D145}" destId="{4F6E4823-F3D3-4D32-B830-478EB96123FC}" srcOrd="1" destOrd="0" parTransId="{9E5FBD82-5039-4CB0-A20C-C14170B0874F}" sibTransId="{FB32D372-1BA5-4F45-98D6-593B0B3FFAD4}"/>
    <dgm:cxn modelId="{FC510614-E63F-40B1-B161-D03FF23CF4B4}" type="presOf" srcId="{0F1BB269-8472-4B85-B1AA-9B956FC62204}" destId="{A2EDA7B4-9C21-4842-A8EF-97153AEF280B}" srcOrd="0" destOrd="0" presId="urn:microsoft.com/office/officeart/2005/8/layout/chevron2"/>
    <dgm:cxn modelId="{76B68685-8E9F-4E47-BF9B-6D386D97CB29}" srcId="{0F1BB269-8472-4B85-B1AA-9B956FC62204}" destId="{C79A2DAD-8EDF-4F1B-90C0-EA689480EF8C}" srcOrd="0" destOrd="0" parTransId="{A5F17C33-69DD-440C-84AB-71A529923CBB}" sibTransId="{584B773A-E1FD-4FC1-9BCA-E58514354C9E}"/>
    <dgm:cxn modelId="{53F7950B-AF97-48EB-B2C2-928596BA1737}" srcId="{12B31DA7-85D0-4DE3-89EB-EF3248E3D145}" destId="{0F1BB269-8472-4B85-B1AA-9B956FC62204}" srcOrd="3" destOrd="0" parTransId="{7C0C29CC-24E4-4852-8ACB-CAC6576864ED}" sibTransId="{E1102813-DEF9-4FAB-933D-DE4E99668D85}"/>
    <dgm:cxn modelId="{FE3BAF22-F9AE-4C4D-82CF-3015884CC11C}" srcId="{12B31DA7-85D0-4DE3-89EB-EF3248E3D145}" destId="{544B02B5-0E8F-4C50-B090-45F5193E8F32}" srcOrd="4" destOrd="0" parTransId="{986E3122-9BAF-4ABA-8936-781494E2B25B}" sibTransId="{29F8F918-E299-44F8-B19C-106AC5012284}"/>
    <dgm:cxn modelId="{E7862689-7642-4591-95EC-5B27A3C60DE2}" srcId="{12B31DA7-85D0-4DE3-89EB-EF3248E3D145}" destId="{997DF6D3-260F-4FD5-8E6D-2AE40289FDDC}" srcOrd="0" destOrd="0" parTransId="{1AA12B33-3A45-48AE-B6C9-CF9C81BA0264}" sibTransId="{2F71ECB5-CE40-46F0-AFAE-2944FA7CA2AC}"/>
    <dgm:cxn modelId="{9985F4E8-CDAD-495F-8170-2E57323095A1}" type="presOf" srcId="{14FF9119-08EA-4882-82C8-D1712114D8C9}" destId="{136B3D36-06DA-4778-9F1F-16120BA37B5C}" srcOrd="0" destOrd="0" presId="urn:microsoft.com/office/officeart/2005/8/layout/chevron2"/>
    <dgm:cxn modelId="{5EE92BC7-C283-453A-851F-DA76024CA185}" type="presParOf" srcId="{9128C228-9B0C-4A55-8089-6AD876271AA1}" destId="{25A02C90-2686-4E6E-B905-1B06571C550C}" srcOrd="0" destOrd="0" presId="urn:microsoft.com/office/officeart/2005/8/layout/chevron2"/>
    <dgm:cxn modelId="{6B8D675E-C310-4515-85AB-F19A58D01390}" type="presParOf" srcId="{25A02C90-2686-4E6E-B905-1B06571C550C}" destId="{C6CDAE27-3757-443E-8760-4B016DB0BDC7}" srcOrd="0" destOrd="0" presId="urn:microsoft.com/office/officeart/2005/8/layout/chevron2"/>
    <dgm:cxn modelId="{BEAC045F-CE77-4614-B3DA-01410014C7B7}" type="presParOf" srcId="{25A02C90-2686-4E6E-B905-1B06571C550C}" destId="{61F92C6F-98D7-4DAD-BB8C-61E65A3A92AB}" srcOrd="1" destOrd="0" presId="urn:microsoft.com/office/officeart/2005/8/layout/chevron2"/>
    <dgm:cxn modelId="{64714FC0-5DAF-40BC-9B6D-0F62BE8C7165}" type="presParOf" srcId="{9128C228-9B0C-4A55-8089-6AD876271AA1}" destId="{03E2D07C-BBF0-4671-8A3A-437D258A32DA}" srcOrd="1" destOrd="0" presId="urn:microsoft.com/office/officeart/2005/8/layout/chevron2"/>
    <dgm:cxn modelId="{F32FEC2D-F37B-474A-9CD7-BE96A97F5C55}" type="presParOf" srcId="{9128C228-9B0C-4A55-8089-6AD876271AA1}" destId="{1E0AFA83-F824-4879-8B05-D853070C227C}" srcOrd="2" destOrd="0" presId="urn:microsoft.com/office/officeart/2005/8/layout/chevron2"/>
    <dgm:cxn modelId="{0AC6F3C9-A7E4-4AF5-945B-2E416884ABA8}" type="presParOf" srcId="{1E0AFA83-F824-4879-8B05-D853070C227C}" destId="{E22913BD-A80A-4A51-9FD0-9ADC2A49F22E}" srcOrd="0" destOrd="0" presId="urn:microsoft.com/office/officeart/2005/8/layout/chevron2"/>
    <dgm:cxn modelId="{74D58782-EBEF-461B-857C-94A842D97D22}" type="presParOf" srcId="{1E0AFA83-F824-4879-8B05-D853070C227C}" destId="{A1091346-A569-4EF9-8C54-1E4B61BE0BDD}" srcOrd="1" destOrd="0" presId="urn:microsoft.com/office/officeart/2005/8/layout/chevron2"/>
    <dgm:cxn modelId="{854A4266-C6BD-4FDC-BFDF-E0795EBF82BA}" type="presParOf" srcId="{9128C228-9B0C-4A55-8089-6AD876271AA1}" destId="{C814B4DB-A8B9-4154-9B92-6693AD3D85D7}" srcOrd="3" destOrd="0" presId="urn:microsoft.com/office/officeart/2005/8/layout/chevron2"/>
    <dgm:cxn modelId="{0AE3E90C-0C17-46D9-BC6F-431D47BE3AB0}" type="presParOf" srcId="{9128C228-9B0C-4A55-8089-6AD876271AA1}" destId="{39DAEBC8-C041-48CD-9743-EF4C3141C20A}" srcOrd="4" destOrd="0" presId="urn:microsoft.com/office/officeart/2005/8/layout/chevron2"/>
    <dgm:cxn modelId="{9C2B9E18-8992-46E2-8540-5C58D472988B}" type="presParOf" srcId="{39DAEBC8-C041-48CD-9743-EF4C3141C20A}" destId="{6A739135-AFFE-43DA-82FF-64789DECF3F7}" srcOrd="0" destOrd="0" presId="urn:microsoft.com/office/officeart/2005/8/layout/chevron2"/>
    <dgm:cxn modelId="{ADDD64FE-CF08-4A2C-9FDC-ABFDB97432A9}" type="presParOf" srcId="{39DAEBC8-C041-48CD-9743-EF4C3141C20A}" destId="{136B3D36-06DA-4778-9F1F-16120BA37B5C}" srcOrd="1" destOrd="0" presId="urn:microsoft.com/office/officeart/2005/8/layout/chevron2"/>
    <dgm:cxn modelId="{8B067046-ACD8-40CE-9C5B-2A5B9B1BDE6F}" type="presParOf" srcId="{9128C228-9B0C-4A55-8089-6AD876271AA1}" destId="{B7080FCC-2FD7-4415-A65C-444E61B399CA}" srcOrd="5" destOrd="0" presId="urn:microsoft.com/office/officeart/2005/8/layout/chevron2"/>
    <dgm:cxn modelId="{43B65C54-AFD4-4B36-9A1A-ECC170102F0B}" type="presParOf" srcId="{9128C228-9B0C-4A55-8089-6AD876271AA1}" destId="{E9A3A228-3549-489E-BD6A-F961CCAEBDF2}" srcOrd="6" destOrd="0" presId="urn:microsoft.com/office/officeart/2005/8/layout/chevron2"/>
    <dgm:cxn modelId="{97044CD4-359A-4886-995E-8E80983A7E2C}" type="presParOf" srcId="{E9A3A228-3549-489E-BD6A-F961CCAEBDF2}" destId="{A2EDA7B4-9C21-4842-A8EF-97153AEF280B}" srcOrd="0" destOrd="0" presId="urn:microsoft.com/office/officeart/2005/8/layout/chevron2"/>
    <dgm:cxn modelId="{5CB45C90-7367-4E56-AC13-BD58BBF67CA2}" type="presParOf" srcId="{E9A3A228-3549-489E-BD6A-F961CCAEBDF2}" destId="{9FACAC46-5773-48C8-A121-AE2E62A784AA}" srcOrd="1" destOrd="0" presId="urn:microsoft.com/office/officeart/2005/8/layout/chevron2"/>
    <dgm:cxn modelId="{AAE91C14-758C-4D33-8FE5-5BC55C28C0E1}" type="presParOf" srcId="{9128C228-9B0C-4A55-8089-6AD876271AA1}" destId="{D8FCDEF2-48E6-4112-BB2F-7E7CE84F54C1}" srcOrd="7" destOrd="0" presId="urn:microsoft.com/office/officeart/2005/8/layout/chevron2"/>
    <dgm:cxn modelId="{D66D83CE-7698-456D-8727-217FB7586225}" type="presParOf" srcId="{9128C228-9B0C-4A55-8089-6AD876271AA1}" destId="{C2CC35DE-D1E0-4D25-8EB2-1FAE8A099B57}" srcOrd="8" destOrd="0" presId="urn:microsoft.com/office/officeart/2005/8/layout/chevron2"/>
    <dgm:cxn modelId="{013EBB35-94EB-4E6D-AAFF-5C790891764F}" type="presParOf" srcId="{C2CC35DE-D1E0-4D25-8EB2-1FAE8A099B57}" destId="{C64A2C1B-970D-45FA-A1FC-03FCDE519A56}" srcOrd="0" destOrd="0" presId="urn:microsoft.com/office/officeart/2005/8/layout/chevron2"/>
    <dgm:cxn modelId="{D1FB2AA5-2F14-4306-9C0D-B3121F66DBD6}" type="presParOf" srcId="{C2CC35DE-D1E0-4D25-8EB2-1FAE8A099B57}" destId="{F0F02D91-D6F5-4DBC-84A3-6EF26B866BB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B31DA7-85D0-4DE3-89EB-EF3248E3D145}"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997DF6D3-260F-4FD5-8E6D-2AE40289FDDC}">
      <dgm:prSet phldrT="[文本]" custT="1"/>
      <dgm:spPr>
        <a:xfrm rot="5400000">
          <a:off x="-162871" y="166755"/>
          <a:ext cx="1085809" cy="760066"/>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一</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1AA12B33-3A45-48AE-B6C9-CF9C81BA0264}" cxnId="{E7862689-7642-4591-95EC-5B27A3C60DE2}"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2F71ECB5-CE40-46F0-AFAE-2944FA7CA2AC}" cxnId="{E7862689-7642-4591-95EC-5B27A3C60DE2}"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A7F0C5C-A95A-4F4D-8FB5-F78012C80784}">
      <dgm:prSet phldrT="[文本]" custT="1"/>
      <dgm:spPr>
        <a:xfrm rot="5400000">
          <a:off x="2858450" y="-2098384"/>
          <a:ext cx="706147" cy="4902915"/>
        </a:xfrm>
        <a:prstGeom prst="round2SameRect">
          <a:avLst/>
        </a:prstGeom>
        <a:solidFill>
          <a:srgbClr val="FFFF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粉尘防爆基本知识</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63D35C88-A7E0-49B6-A97F-E1DEF89826A6}" cxnId="{6687E90C-8EC7-403E-8480-71506B2E9E1B}"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A254ECE1-0864-4237-A9A9-D5DB7397878C}" cxnId="{6687E90C-8EC7-403E-8480-71506B2E9E1B}"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F6E4823-F3D3-4D32-B830-478EB96123FC}">
      <dgm:prSet phldrT="[文本]" custT="1"/>
      <dgm:spPr>
        <a:xfrm rot="5400000">
          <a:off x="-162871" y="1135498"/>
          <a:ext cx="1085809" cy="760066"/>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smtClean="0">
              <a:solidFill>
                <a:srgbClr val="FFFFFF"/>
              </a:solidFill>
              <a:latin typeface="微软雅黑" panose="020B0503020204020204" pitchFamily="34" charset="-122"/>
              <a:ea typeface="微软雅黑" panose="020B0503020204020204" pitchFamily="34" charset="-122"/>
              <a:cs typeface="+mn-cs"/>
            </a:rPr>
            <a:t>二</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9E5FBD82-5039-4CB0-A20C-C14170B0874F}" cxnId="{A2BEFEDB-F09B-4358-BA10-33EC16B15FE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FB32D372-1BA5-4F45-98D6-593B0B3FFAD4}" cxnId="{A2BEFEDB-F09B-4358-BA10-33EC16B15FE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87282317-A72A-4FAA-8D14-9DF4F26EB3F9}">
      <dgm:prSet phldrT="[文本]" custT="1"/>
      <dgm:spPr>
        <a:xfrm rot="5400000">
          <a:off x="2858636" y="-1125942"/>
          <a:ext cx="705776" cy="4902915"/>
        </a:xfrm>
        <a:prstGeom prst="round2SameRect">
          <a:avLst/>
        </a:prstGeom>
        <a:solidFill>
          <a:schemeClr val="bg1">
            <a:alpha val="9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公司相关安全管理制度</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FBC2B99E-5A36-432D-8DAA-72A4243F259A}" cxnId="{D3309C39-29DB-430C-B721-46EBDE798E49}"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78351C65-96EF-4A10-9332-68387C1F6BC5}" cxnId="{D3309C39-29DB-430C-B721-46EBDE798E49}"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62F270A-3C92-488C-B6C7-E84076FEECDC}">
      <dgm:prSet phldrT="[文本]" custT="1"/>
      <dgm:spPr>
        <a:xfrm rot="5400000">
          <a:off x="-162871" y="2104242"/>
          <a:ext cx="1085809" cy="760066"/>
        </a:xfrm>
        <a:prstGeom prst="chevron">
          <a:avLst/>
        </a:prstGeom>
        <a:solidFill>
          <a:schemeClr val="accent1">
            <a:lumMod val="40000"/>
            <a:lumOff val="6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smtClean="0">
              <a:solidFill>
                <a:srgbClr val="FFFFFF"/>
              </a:solidFill>
              <a:latin typeface="微软雅黑" panose="020B0503020204020204" pitchFamily="34" charset="-122"/>
              <a:ea typeface="微软雅黑" panose="020B0503020204020204" pitchFamily="34" charset="-122"/>
              <a:cs typeface="+mn-cs"/>
            </a:rPr>
            <a:t>三</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B3D2C87D-94E2-4B02-ABA0-A40659E73113}" cxnId="{3EC9816E-4D0A-44DD-B6EB-8E17CA8C5CDC}"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955488D8-50F3-41DA-AF3B-CFBF7E741AF5}" cxnId="{3EC9816E-4D0A-44DD-B6EB-8E17CA8C5CDC}"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14FF9119-08EA-4882-82C8-D1712114D8C9}">
      <dgm:prSet phldrT="[文本]" custT="1"/>
      <dgm:spPr>
        <a:xfrm rot="5400000">
          <a:off x="2858636" y="-157198"/>
          <a:ext cx="705776" cy="4902915"/>
        </a:xfrm>
        <a:prstGeom prst="round2SameRect">
          <a:avLst/>
        </a:prstGeom>
        <a:solidFill>
          <a:schemeClr val="bg1">
            <a:alpha val="9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法律法规及标准规范</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CB0A8834-36FB-4E8B-9487-22BF3EF486D4}" cxnId="{B306BDD0-5885-469F-838D-98B9FBC85100}" type="par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4C7047CF-8E4D-4022-9A87-97E780EF0739}" cxnId="{B306BDD0-5885-469F-838D-98B9FBC85100}" type="sibTrans">
      <dgm:prSet/>
      <dgm:spPr/>
      <dgm:t>
        <a:bodyPr/>
        <a:lstStyle/>
        <a:p>
          <a:endParaRPr lang="zh-CN" altLang="en-US" sz="2800">
            <a:solidFill>
              <a:srgbClr val="002060"/>
            </a:solidFill>
            <a:latin typeface="微软雅黑" panose="020B0503020204020204" pitchFamily="34" charset="-122"/>
            <a:ea typeface="微软雅黑" panose="020B0503020204020204" pitchFamily="34" charset="-122"/>
          </a:endParaRPr>
        </a:p>
      </dgm:t>
    </dgm:pt>
    <dgm:pt modelId="{0F1BB269-8472-4B85-B1AA-9B956FC62204}">
      <dgm:prSet phldrT="[文本]" custT="1"/>
      <dgm:spPr>
        <a:xfrm rot="5400000">
          <a:off x="-162871" y="3072986"/>
          <a:ext cx="1085809" cy="760066"/>
        </a:xfrm>
        <a:prstGeom prst="chevron">
          <a:avLst/>
        </a:prstGeom>
        <a:gradFill rotWithShape="0">
          <a:gsLst>
            <a:gs pos="0">
              <a:srgbClr val="CCECFF">
                <a:hueOff val="0"/>
                <a:satOff val="0"/>
                <a:lumOff val="0"/>
                <a:alphaOff val="0"/>
                <a:shade val="51000"/>
                <a:satMod val="130000"/>
              </a:srgbClr>
            </a:gs>
            <a:gs pos="80000">
              <a:srgbClr val="CCECFF">
                <a:hueOff val="0"/>
                <a:satOff val="0"/>
                <a:lumOff val="0"/>
                <a:alphaOff val="0"/>
                <a:shade val="93000"/>
                <a:satMod val="130000"/>
              </a:srgbClr>
            </a:gs>
            <a:gs pos="100000">
              <a:srgbClr val="CCECFF">
                <a:hueOff val="0"/>
                <a:satOff val="0"/>
                <a:lumOff val="0"/>
                <a:alphaOff val="0"/>
                <a:shade val="94000"/>
                <a:satMod val="135000"/>
              </a:srgbClr>
            </a:gs>
          </a:gsLst>
          <a:lin ang="16200000" scaled="0"/>
        </a:gra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四</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7C0C29CC-24E4-4852-8ACB-CAC6576864ED}" cxnId="{53F7950B-AF97-48EB-B2C2-928596BA1737}" type="parTrans">
      <dgm:prSet/>
      <dgm:spPr/>
      <dgm:t>
        <a:bodyPr/>
        <a:lstStyle/>
        <a:p>
          <a:endParaRPr lang="zh-CN" altLang="en-US"/>
        </a:p>
      </dgm:t>
    </dgm:pt>
    <dgm:pt modelId="{E1102813-DEF9-4FAB-933D-DE4E99668D85}" cxnId="{53F7950B-AF97-48EB-B2C2-928596BA1737}" type="sibTrans">
      <dgm:prSet/>
      <dgm:spPr/>
      <dgm:t>
        <a:bodyPr/>
        <a:lstStyle/>
        <a:p>
          <a:endParaRPr lang="zh-CN" altLang="en-US"/>
        </a:p>
      </dgm:t>
    </dgm:pt>
    <dgm:pt modelId="{C79A2DAD-8EDF-4F1B-90C0-EA689480EF8C}">
      <dgm:prSet phldrT="[文本]" custT="1"/>
      <dgm:spPr>
        <a:xfrm rot="5400000">
          <a:off x="2858636" y="811545"/>
          <a:ext cx="705776" cy="4902915"/>
        </a:xfrm>
        <a:prstGeom prst="round2SameRect">
          <a:avLst/>
        </a:prstGeom>
        <a:solidFill>
          <a:srgbClr val="FFFFFF">
            <a:alpha val="90000"/>
            <a:hueOff val="0"/>
            <a:satOff val="0"/>
            <a:lumOff val="0"/>
            <a:alphaOff val="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粉尘爆炸相关事故案例</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gm:t>
    </dgm:pt>
    <dgm:pt modelId="{A5F17C33-69DD-440C-84AB-71A529923CBB}" cxnId="{76B68685-8E9F-4E47-BF9B-6D386D97CB29}" type="parTrans">
      <dgm:prSet/>
      <dgm:spPr/>
      <dgm:t>
        <a:bodyPr/>
        <a:lstStyle/>
        <a:p>
          <a:endParaRPr lang="zh-CN" altLang="en-US"/>
        </a:p>
      </dgm:t>
    </dgm:pt>
    <dgm:pt modelId="{584B773A-E1FD-4FC1-9BCA-E58514354C9E}" cxnId="{76B68685-8E9F-4E47-BF9B-6D386D97CB29}" type="sibTrans">
      <dgm:prSet/>
      <dgm:spPr/>
      <dgm:t>
        <a:bodyPr/>
        <a:lstStyle/>
        <a:p>
          <a:endParaRPr lang="zh-CN" altLang="en-US"/>
        </a:p>
      </dgm:t>
    </dgm:pt>
    <dgm:pt modelId="{544B02B5-0E8F-4C50-B090-45F5193E8F32}">
      <dgm:prSet phldrT="[文本]" custT="1"/>
      <dgm:spPr>
        <a:xfrm rot="5400000">
          <a:off x="-162871" y="4045614"/>
          <a:ext cx="1085809" cy="760066"/>
        </a:xfrm>
        <a:prstGeom prst="chevron">
          <a:avLst/>
        </a:prstGeom>
        <a:solidFill>
          <a:srgbClr val="00CCFF"/>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dirty="0" smtClean="0">
              <a:solidFill>
                <a:srgbClr val="FFFFFF"/>
              </a:solidFill>
              <a:latin typeface="微软雅黑" panose="020B0503020204020204" pitchFamily="34" charset="-122"/>
              <a:ea typeface="微软雅黑" panose="020B0503020204020204" pitchFamily="34" charset="-122"/>
              <a:cs typeface="+mn-cs"/>
            </a:rPr>
            <a:t>五</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gm:t>
    </dgm:pt>
    <dgm:pt modelId="{986E3122-9BAF-4ABA-8936-781494E2B25B}" cxnId="{FE3BAF22-F9AE-4C4D-82CF-3015884CC11C}" type="parTrans">
      <dgm:prSet/>
      <dgm:spPr/>
      <dgm:t>
        <a:bodyPr/>
        <a:lstStyle/>
        <a:p>
          <a:endParaRPr lang="zh-CN" altLang="en-US"/>
        </a:p>
      </dgm:t>
    </dgm:pt>
    <dgm:pt modelId="{29F8F918-E299-44F8-B19C-106AC5012284}" cxnId="{FE3BAF22-F9AE-4C4D-82CF-3015884CC11C}" type="sibTrans">
      <dgm:prSet/>
      <dgm:spPr/>
      <dgm:t>
        <a:bodyPr/>
        <a:lstStyle/>
        <a:p>
          <a:endParaRPr lang="zh-CN" altLang="en-US"/>
        </a:p>
      </dgm:t>
    </dgm:pt>
    <dgm:pt modelId="{3D93C264-FAE7-42CD-9F62-26403A11DB26}">
      <dgm:prSet phldrT="[文本]" custT="1"/>
      <dgm:spPr>
        <a:xfrm rot="5400000">
          <a:off x="2858636" y="1780289"/>
          <a:ext cx="705776" cy="4902915"/>
        </a:xfrm>
        <a:prstGeom prst="round2SameRect">
          <a:avLst/>
        </a:prstGeom>
        <a:solidFill>
          <a:srgbClr val="00CC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zh-CN" altLang="en-US" sz="2800" b="0" dirty="0" smtClean="0">
              <a:solidFill>
                <a:srgbClr val="7030A0"/>
              </a:solidFill>
              <a:latin typeface="微软雅黑" panose="020B0503020204020204" pitchFamily="34" charset="-122"/>
              <a:ea typeface="微软雅黑" panose="020B0503020204020204" pitchFamily="34" charset="-122"/>
              <a:cs typeface="+mn-cs"/>
            </a:rPr>
            <a:t>预防和控制措施</a:t>
          </a:r>
          <a:endParaRPr lang="zh-CN" altLang="en-US" sz="2800" b="0" dirty="0">
            <a:solidFill>
              <a:srgbClr val="7030A0"/>
            </a:solidFill>
            <a:latin typeface="微软雅黑" panose="020B0503020204020204" pitchFamily="34" charset="-122"/>
            <a:ea typeface="微软雅黑" panose="020B0503020204020204" pitchFamily="34" charset="-122"/>
            <a:cs typeface="+mn-cs"/>
          </a:endParaRPr>
        </a:p>
      </dgm:t>
    </dgm:pt>
    <dgm:pt modelId="{B132AD70-E63F-4F80-A260-F9CAAB04F2A2}" cxnId="{5086BB05-5AA8-4B05-A8C8-94E1A5C2A387}" type="parTrans">
      <dgm:prSet/>
      <dgm:spPr/>
      <dgm:t>
        <a:bodyPr/>
        <a:lstStyle/>
        <a:p>
          <a:endParaRPr lang="zh-CN" altLang="en-US"/>
        </a:p>
      </dgm:t>
    </dgm:pt>
    <dgm:pt modelId="{7298A2E3-AD71-4AEF-AC15-BBCE286D9420}" cxnId="{5086BB05-5AA8-4B05-A8C8-94E1A5C2A387}" type="sibTrans">
      <dgm:prSet/>
      <dgm:spPr/>
      <dgm:t>
        <a:bodyPr/>
        <a:lstStyle/>
        <a:p>
          <a:endParaRPr lang="zh-CN" altLang="en-US"/>
        </a:p>
      </dgm:t>
    </dgm:pt>
    <dgm:pt modelId="{9128C228-9B0C-4A55-8089-6AD876271AA1}" type="pres">
      <dgm:prSet presAssocID="{12B31DA7-85D0-4DE3-89EB-EF3248E3D145}" presName="linearFlow" presStyleCnt="0">
        <dgm:presLayoutVars>
          <dgm:dir/>
          <dgm:animLvl val="lvl"/>
          <dgm:resizeHandles val="exact"/>
        </dgm:presLayoutVars>
      </dgm:prSet>
      <dgm:spPr/>
      <dgm:t>
        <a:bodyPr/>
        <a:lstStyle/>
        <a:p>
          <a:endParaRPr lang="zh-CN" altLang="en-US"/>
        </a:p>
      </dgm:t>
    </dgm:pt>
    <dgm:pt modelId="{25A02C90-2686-4E6E-B905-1B06571C550C}" type="pres">
      <dgm:prSet presAssocID="{997DF6D3-260F-4FD5-8E6D-2AE40289FDDC}" presName="composite" presStyleCnt="0"/>
      <dgm:spPr/>
      <dgm:t>
        <a:bodyPr/>
        <a:lstStyle/>
        <a:p>
          <a:endParaRPr lang="zh-CN" altLang="en-US"/>
        </a:p>
      </dgm:t>
    </dgm:pt>
    <dgm:pt modelId="{C6CDAE27-3757-443E-8760-4B016DB0BDC7}" type="pres">
      <dgm:prSet presAssocID="{997DF6D3-260F-4FD5-8E6D-2AE40289FDDC}" presName="parentText" presStyleLbl="alignNode1" presStyleIdx="0" presStyleCnt="5">
        <dgm:presLayoutVars>
          <dgm:chMax val="1"/>
          <dgm:bulletEnabled val="1"/>
        </dgm:presLayoutVars>
      </dgm:prSet>
      <dgm:spPr/>
      <dgm:t>
        <a:bodyPr/>
        <a:lstStyle/>
        <a:p>
          <a:endParaRPr lang="zh-CN" altLang="en-US"/>
        </a:p>
      </dgm:t>
    </dgm:pt>
    <dgm:pt modelId="{61F92C6F-98D7-4DAD-BB8C-61E65A3A92AB}" type="pres">
      <dgm:prSet presAssocID="{997DF6D3-260F-4FD5-8E6D-2AE40289FDDC}" presName="descendantText" presStyleLbl="alignAcc1" presStyleIdx="0" presStyleCnt="5" custLinFactNeighborX="563" custLinFactNeighborY="-5479">
        <dgm:presLayoutVars>
          <dgm:bulletEnabled val="1"/>
        </dgm:presLayoutVars>
      </dgm:prSet>
      <dgm:spPr/>
      <dgm:t>
        <a:bodyPr/>
        <a:lstStyle/>
        <a:p>
          <a:endParaRPr lang="zh-CN" altLang="en-US"/>
        </a:p>
      </dgm:t>
    </dgm:pt>
    <dgm:pt modelId="{03E2D07C-BBF0-4671-8A3A-437D258A32DA}" type="pres">
      <dgm:prSet presAssocID="{2F71ECB5-CE40-46F0-AFAE-2944FA7CA2AC}" presName="sp" presStyleCnt="0"/>
      <dgm:spPr/>
      <dgm:t>
        <a:bodyPr/>
        <a:lstStyle/>
        <a:p>
          <a:endParaRPr lang="zh-CN" altLang="en-US"/>
        </a:p>
      </dgm:t>
    </dgm:pt>
    <dgm:pt modelId="{1E0AFA83-F824-4879-8B05-D853070C227C}" type="pres">
      <dgm:prSet presAssocID="{4F6E4823-F3D3-4D32-B830-478EB96123FC}" presName="composite" presStyleCnt="0"/>
      <dgm:spPr/>
      <dgm:t>
        <a:bodyPr/>
        <a:lstStyle/>
        <a:p>
          <a:endParaRPr lang="zh-CN" altLang="en-US"/>
        </a:p>
      </dgm:t>
    </dgm:pt>
    <dgm:pt modelId="{E22913BD-A80A-4A51-9FD0-9ADC2A49F22E}" type="pres">
      <dgm:prSet presAssocID="{4F6E4823-F3D3-4D32-B830-478EB96123FC}" presName="parentText" presStyleLbl="alignNode1" presStyleIdx="1" presStyleCnt="5">
        <dgm:presLayoutVars>
          <dgm:chMax val="1"/>
          <dgm:bulletEnabled val="1"/>
        </dgm:presLayoutVars>
      </dgm:prSet>
      <dgm:spPr/>
      <dgm:t>
        <a:bodyPr/>
        <a:lstStyle/>
        <a:p>
          <a:endParaRPr lang="zh-CN" altLang="en-US"/>
        </a:p>
      </dgm:t>
    </dgm:pt>
    <dgm:pt modelId="{A1091346-A569-4EF9-8C54-1E4B61BE0BDD}" type="pres">
      <dgm:prSet presAssocID="{4F6E4823-F3D3-4D32-B830-478EB96123FC}" presName="descendantText" presStyleLbl="alignAcc1" presStyleIdx="1" presStyleCnt="5">
        <dgm:presLayoutVars>
          <dgm:bulletEnabled val="1"/>
        </dgm:presLayoutVars>
      </dgm:prSet>
      <dgm:spPr/>
      <dgm:t>
        <a:bodyPr/>
        <a:lstStyle/>
        <a:p>
          <a:endParaRPr lang="zh-CN" altLang="en-US"/>
        </a:p>
      </dgm:t>
    </dgm:pt>
    <dgm:pt modelId="{C814B4DB-A8B9-4154-9B92-6693AD3D85D7}" type="pres">
      <dgm:prSet presAssocID="{FB32D372-1BA5-4F45-98D6-593B0B3FFAD4}" presName="sp" presStyleCnt="0"/>
      <dgm:spPr/>
      <dgm:t>
        <a:bodyPr/>
        <a:lstStyle/>
        <a:p>
          <a:endParaRPr lang="zh-CN" altLang="en-US"/>
        </a:p>
      </dgm:t>
    </dgm:pt>
    <dgm:pt modelId="{39DAEBC8-C041-48CD-9743-EF4C3141C20A}" type="pres">
      <dgm:prSet presAssocID="{062F270A-3C92-488C-B6C7-E84076FEECDC}" presName="composite" presStyleCnt="0"/>
      <dgm:spPr/>
      <dgm:t>
        <a:bodyPr/>
        <a:lstStyle/>
        <a:p>
          <a:endParaRPr lang="zh-CN" altLang="en-US"/>
        </a:p>
      </dgm:t>
    </dgm:pt>
    <dgm:pt modelId="{6A739135-AFFE-43DA-82FF-64789DECF3F7}" type="pres">
      <dgm:prSet presAssocID="{062F270A-3C92-488C-B6C7-E84076FEECDC}" presName="parentText" presStyleLbl="alignNode1" presStyleIdx="2" presStyleCnt="5">
        <dgm:presLayoutVars>
          <dgm:chMax val="1"/>
          <dgm:bulletEnabled val="1"/>
        </dgm:presLayoutVars>
      </dgm:prSet>
      <dgm:spPr/>
      <dgm:t>
        <a:bodyPr/>
        <a:lstStyle/>
        <a:p>
          <a:endParaRPr lang="zh-CN" altLang="en-US"/>
        </a:p>
      </dgm:t>
    </dgm:pt>
    <dgm:pt modelId="{136B3D36-06DA-4778-9F1F-16120BA37B5C}" type="pres">
      <dgm:prSet presAssocID="{062F270A-3C92-488C-B6C7-E84076FEECDC}" presName="descendantText" presStyleLbl="alignAcc1" presStyleIdx="2" presStyleCnt="5">
        <dgm:presLayoutVars>
          <dgm:bulletEnabled val="1"/>
        </dgm:presLayoutVars>
      </dgm:prSet>
      <dgm:spPr/>
      <dgm:t>
        <a:bodyPr/>
        <a:lstStyle/>
        <a:p>
          <a:endParaRPr lang="zh-CN" altLang="en-US"/>
        </a:p>
      </dgm:t>
    </dgm:pt>
    <dgm:pt modelId="{B7080FCC-2FD7-4415-A65C-444E61B399CA}" type="pres">
      <dgm:prSet presAssocID="{955488D8-50F3-41DA-AF3B-CFBF7E741AF5}" presName="sp" presStyleCnt="0"/>
      <dgm:spPr/>
      <dgm:t>
        <a:bodyPr/>
        <a:lstStyle/>
        <a:p>
          <a:endParaRPr lang="zh-CN" altLang="en-US"/>
        </a:p>
      </dgm:t>
    </dgm:pt>
    <dgm:pt modelId="{E9A3A228-3549-489E-BD6A-F961CCAEBDF2}" type="pres">
      <dgm:prSet presAssocID="{0F1BB269-8472-4B85-B1AA-9B956FC62204}" presName="composite" presStyleCnt="0"/>
      <dgm:spPr/>
      <dgm:t>
        <a:bodyPr/>
        <a:lstStyle/>
        <a:p>
          <a:endParaRPr lang="zh-CN" altLang="en-US"/>
        </a:p>
      </dgm:t>
    </dgm:pt>
    <dgm:pt modelId="{A2EDA7B4-9C21-4842-A8EF-97153AEF280B}" type="pres">
      <dgm:prSet presAssocID="{0F1BB269-8472-4B85-B1AA-9B956FC62204}" presName="parentText" presStyleLbl="alignNode1" presStyleIdx="3" presStyleCnt="5">
        <dgm:presLayoutVars>
          <dgm:chMax val="1"/>
          <dgm:bulletEnabled val="1"/>
        </dgm:presLayoutVars>
      </dgm:prSet>
      <dgm:spPr/>
      <dgm:t>
        <a:bodyPr/>
        <a:lstStyle/>
        <a:p>
          <a:endParaRPr lang="zh-CN" altLang="en-US"/>
        </a:p>
      </dgm:t>
    </dgm:pt>
    <dgm:pt modelId="{9FACAC46-5773-48C8-A121-AE2E62A784AA}" type="pres">
      <dgm:prSet presAssocID="{0F1BB269-8472-4B85-B1AA-9B956FC62204}" presName="descendantText" presStyleLbl="alignAcc1" presStyleIdx="3" presStyleCnt="5">
        <dgm:presLayoutVars>
          <dgm:bulletEnabled val="1"/>
        </dgm:presLayoutVars>
      </dgm:prSet>
      <dgm:spPr/>
      <dgm:t>
        <a:bodyPr/>
        <a:lstStyle/>
        <a:p>
          <a:endParaRPr lang="zh-CN" altLang="en-US"/>
        </a:p>
      </dgm:t>
    </dgm:pt>
    <dgm:pt modelId="{D8FCDEF2-48E6-4112-BB2F-7E7CE84F54C1}" type="pres">
      <dgm:prSet presAssocID="{E1102813-DEF9-4FAB-933D-DE4E99668D85}" presName="sp" presStyleCnt="0"/>
      <dgm:spPr/>
    </dgm:pt>
    <dgm:pt modelId="{C2CC35DE-D1E0-4D25-8EB2-1FAE8A099B57}" type="pres">
      <dgm:prSet presAssocID="{544B02B5-0E8F-4C50-B090-45F5193E8F32}" presName="composite" presStyleCnt="0"/>
      <dgm:spPr/>
    </dgm:pt>
    <dgm:pt modelId="{C64A2C1B-970D-45FA-A1FC-03FCDE519A56}" type="pres">
      <dgm:prSet presAssocID="{544B02B5-0E8F-4C50-B090-45F5193E8F32}" presName="parentText" presStyleLbl="alignNode1" presStyleIdx="4" presStyleCnt="5" custLinFactNeighborX="-14999" custLinFactNeighborY="882">
        <dgm:presLayoutVars>
          <dgm:chMax val="1"/>
          <dgm:bulletEnabled val="1"/>
        </dgm:presLayoutVars>
      </dgm:prSet>
      <dgm:spPr/>
      <dgm:t>
        <a:bodyPr/>
        <a:lstStyle/>
        <a:p>
          <a:endParaRPr lang="zh-CN" altLang="en-US"/>
        </a:p>
      </dgm:t>
    </dgm:pt>
    <dgm:pt modelId="{F0F02D91-D6F5-4DBC-84A3-6EF26B866BB5}" type="pres">
      <dgm:prSet presAssocID="{544B02B5-0E8F-4C50-B090-45F5193E8F32}" presName="descendantText" presStyleLbl="alignAcc1" presStyleIdx="4" presStyleCnt="5">
        <dgm:presLayoutVars>
          <dgm:bulletEnabled val="1"/>
        </dgm:presLayoutVars>
      </dgm:prSet>
      <dgm:spPr/>
      <dgm:t>
        <a:bodyPr/>
        <a:lstStyle/>
        <a:p>
          <a:endParaRPr lang="zh-CN" altLang="en-US"/>
        </a:p>
      </dgm:t>
    </dgm:pt>
  </dgm:ptLst>
  <dgm:cxnLst>
    <dgm:cxn modelId="{5086BB05-5AA8-4B05-A8C8-94E1A5C2A387}" srcId="{544B02B5-0E8F-4C50-B090-45F5193E8F32}" destId="{3D93C264-FAE7-42CD-9F62-26403A11DB26}" srcOrd="0" destOrd="0" parTransId="{B132AD70-E63F-4F80-A260-F9CAAB04F2A2}" sibTransId="{7298A2E3-AD71-4AEF-AC15-BBCE286D9420}"/>
    <dgm:cxn modelId="{6687E90C-8EC7-403E-8480-71506B2E9E1B}" srcId="{997DF6D3-260F-4FD5-8E6D-2AE40289FDDC}" destId="{AA7F0C5C-A95A-4F4D-8FB5-F78012C80784}" srcOrd="0" destOrd="0" parTransId="{63D35C88-A7E0-49B6-A97F-E1DEF89826A6}" sibTransId="{A254ECE1-0864-4237-A9A9-D5DB7397878C}"/>
    <dgm:cxn modelId="{ACE0C841-6C89-447F-830F-FF1449015B5D}" type="presOf" srcId="{14FF9119-08EA-4882-82C8-D1712114D8C9}" destId="{136B3D36-06DA-4778-9F1F-16120BA37B5C}" srcOrd="0" destOrd="0" presId="urn:microsoft.com/office/officeart/2005/8/layout/chevron2"/>
    <dgm:cxn modelId="{AB2E9266-D597-48B8-945E-CD9C24EBEDC6}" type="presOf" srcId="{C79A2DAD-8EDF-4F1B-90C0-EA689480EF8C}" destId="{9FACAC46-5773-48C8-A121-AE2E62A784AA}" srcOrd="0" destOrd="0" presId="urn:microsoft.com/office/officeart/2005/8/layout/chevron2"/>
    <dgm:cxn modelId="{D85067F5-4A20-4E86-B4C9-51F5EBC45AA3}" type="presOf" srcId="{062F270A-3C92-488C-B6C7-E84076FEECDC}" destId="{6A739135-AFFE-43DA-82FF-64789DECF3F7}" srcOrd="0" destOrd="0" presId="urn:microsoft.com/office/officeart/2005/8/layout/chevron2"/>
    <dgm:cxn modelId="{AF546C54-9809-431C-938D-02158D4132D4}" type="presOf" srcId="{0F1BB269-8472-4B85-B1AA-9B956FC62204}" destId="{A2EDA7B4-9C21-4842-A8EF-97153AEF280B}" srcOrd="0" destOrd="0" presId="urn:microsoft.com/office/officeart/2005/8/layout/chevron2"/>
    <dgm:cxn modelId="{2A64A7EC-C86C-4E25-9FD2-3C6D8C897D69}" type="presOf" srcId="{4F6E4823-F3D3-4D32-B830-478EB96123FC}" destId="{E22913BD-A80A-4A51-9FD0-9ADC2A49F22E}" srcOrd="0" destOrd="0" presId="urn:microsoft.com/office/officeart/2005/8/layout/chevron2"/>
    <dgm:cxn modelId="{890183CA-800D-45F0-89BE-91DF0B39BB5B}" type="presOf" srcId="{997DF6D3-260F-4FD5-8E6D-2AE40289FDDC}" destId="{C6CDAE27-3757-443E-8760-4B016DB0BDC7}" srcOrd="0" destOrd="0" presId="urn:microsoft.com/office/officeart/2005/8/layout/chevron2"/>
    <dgm:cxn modelId="{D3309C39-29DB-430C-B721-46EBDE798E49}" srcId="{4F6E4823-F3D3-4D32-B830-478EB96123FC}" destId="{87282317-A72A-4FAA-8D14-9DF4F26EB3F9}" srcOrd="0" destOrd="0" parTransId="{FBC2B99E-5A36-432D-8DAA-72A4243F259A}" sibTransId="{78351C65-96EF-4A10-9332-68387C1F6BC5}"/>
    <dgm:cxn modelId="{B306BDD0-5885-469F-838D-98B9FBC85100}" srcId="{062F270A-3C92-488C-B6C7-E84076FEECDC}" destId="{14FF9119-08EA-4882-82C8-D1712114D8C9}" srcOrd="0" destOrd="0" parTransId="{CB0A8834-36FB-4E8B-9487-22BF3EF486D4}" sibTransId="{4C7047CF-8E4D-4022-9A87-97E780EF0739}"/>
    <dgm:cxn modelId="{12476151-4F88-4B67-8357-8D8F155FF5F1}" type="presOf" srcId="{3D93C264-FAE7-42CD-9F62-26403A11DB26}" destId="{F0F02D91-D6F5-4DBC-84A3-6EF26B866BB5}" srcOrd="0" destOrd="0" presId="urn:microsoft.com/office/officeart/2005/8/layout/chevron2"/>
    <dgm:cxn modelId="{3EC9816E-4D0A-44DD-B6EB-8E17CA8C5CDC}" srcId="{12B31DA7-85D0-4DE3-89EB-EF3248E3D145}" destId="{062F270A-3C92-488C-B6C7-E84076FEECDC}" srcOrd="2" destOrd="0" parTransId="{B3D2C87D-94E2-4B02-ABA0-A40659E73113}" sibTransId="{955488D8-50F3-41DA-AF3B-CFBF7E741AF5}"/>
    <dgm:cxn modelId="{50AC067F-9ED8-490D-BC12-C8A0E60FDF4E}" type="presOf" srcId="{87282317-A72A-4FAA-8D14-9DF4F26EB3F9}" destId="{A1091346-A569-4EF9-8C54-1E4B61BE0BDD}" srcOrd="0" destOrd="0" presId="urn:microsoft.com/office/officeart/2005/8/layout/chevron2"/>
    <dgm:cxn modelId="{505BB2ED-82B0-4BED-A86E-4A436DD7E7E4}" type="presOf" srcId="{AA7F0C5C-A95A-4F4D-8FB5-F78012C80784}" destId="{61F92C6F-98D7-4DAD-BB8C-61E65A3A92AB}" srcOrd="0" destOrd="0" presId="urn:microsoft.com/office/officeart/2005/8/layout/chevron2"/>
    <dgm:cxn modelId="{A2BEFEDB-F09B-4358-BA10-33EC16B15FE9}" srcId="{12B31DA7-85D0-4DE3-89EB-EF3248E3D145}" destId="{4F6E4823-F3D3-4D32-B830-478EB96123FC}" srcOrd="1" destOrd="0" parTransId="{9E5FBD82-5039-4CB0-A20C-C14170B0874F}" sibTransId="{FB32D372-1BA5-4F45-98D6-593B0B3FFAD4}"/>
    <dgm:cxn modelId="{76B68685-8E9F-4E47-BF9B-6D386D97CB29}" srcId="{0F1BB269-8472-4B85-B1AA-9B956FC62204}" destId="{C79A2DAD-8EDF-4F1B-90C0-EA689480EF8C}" srcOrd="0" destOrd="0" parTransId="{A5F17C33-69DD-440C-84AB-71A529923CBB}" sibTransId="{584B773A-E1FD-4FC1-9BCA-E58514354C9E}"/>
    <dgm:cxn modelId="{53F7950B-AF97-48EB-B2C2-928596BA1737}" srcId="{12B31DA7-85D0-4DE3-89EB-EF3248E3D145}" destId="{0F1BB269-8472-4B85-B1AA-9B956FC62204}" srcOrd="3" destOrd="0" parTransId="{7C0C29CC-24E4-4852-8ACB-CAC6576864ED}" sibTransId="{E1102813-DEF9-4FAB-933D-DE4E99668D85}"/>
    <dgm:cxn modelId="{FE3BAF22-F9AE-4C4D-82CF-3015884CC11C}" srcId="{12B31DA7-85D0-4DE3-89EB-EF3248E3D145}" destId="{544B02B5-0E8F-4C50-B090-45F5193E8F32}" srcOrd="4" destOrd="0" parTransId="{986E3122-9BAF-4ABA-8936-781494E2B25B}" sibTransId="{29F8F918-E299-44F8-B19C-106AC5012284}"/>
    <dgm:cxn modelId="{F81D1711-6490-4686-BC96-2D74677AFD14}" type="presOf" srcId="{544B02B5-0E8F-4C50-B090-45F5193E8F32}" destId="{C64A2C1B-970D-45FA-A1FC-03FCDE519A56}" srcOrd="0" destOrd="0" presId="urn:microsoft.com/office/officeart/2005/8/layout/chevron2"/>
    <dgm:cxn modelId="{E7862689-7642-4591-95EC-5B27A3C60DE2}" srcId="{12B31DA7-85D0-4DE3-89EB-EF3248E3D145}" destId="{997DF6D3-260F-4FD5-8E6D-2AE40289FDDC}" srcOrd="0" destOrd="0" parTransId="{1AA12B33-3A45-48AE-B6C9-CF9C81BA0264}" sibTransId="{2F71ECB5-CE40-46F0-AFAE-2944FA7CA2AC}"/>
    <dgm:cxn modelId="{DC5E517B-3749-4345-818E-9AEE8D7D90E8}" type="presOf" srcId="{12B31DA7-85D0-4DE3-89EB-EF3248E3D145}" destId="{9128C228-9B0C-4A55-8089-6AD876271AA1}" srcOrd="0" destOrd="0" presId="urn:microsoft.com/office/officeart/2005/8/layout/chevron2"/>
    <dgm:cxn modelId="{FE9F5703-E454-418C-B357-802851EE1EAF}" type="presParOf" srcId="{9128C228-9B0C-4A55-8089-6AD876271AA1}" destId="{25A02C90-2686-4E6E-B905-1B06571C550C}" srcOrd="0" destOrd="0" presId="urn:microsoft.com/office/officeart/2005/8/layout/chevron2"/>
    <dgm:cxn modelId="{462A03E0-9F81-43F8-A82C-01173DEC6FB1}" type="presParOf" srcId="{25A02C90-2686-4E6E-B905-1B06571C550C}" destId="{C6CDAE27-3757-443E-8760-4B016DB0BDC7}" srcOrd="0" destOrd="0" presId="urn:microsoft.com/office/officeart/2005/8/layout/chevron2"/>
    <dgm:cxn modelId="{8032827D-1493-4DE2-83F0-2416D1730D02}" type="presParOf" srcId="{25A02C90-2686-4E6E-B905-1B06571C550C}" destId="{61F92C6F-98D7-4DAD-BB8C-61E65A3A92AB}" srcOrd="1" destOrd="0" presId="urn:microsoft.com/office/officeart/2005/8/layout/chevron2"/>
    <dgm:cxn modelId="{B5F71BEE-1D12-4C31-86F8-D35CB63AA571}" type="presParOf" srcId="{9128C228-9B0C-4A55-8089-6AD876271AA1}" destId="{03E2D07C-BBF0-4671-8A3A-437D258A32DA}" srcOrd="1" destOrd="0" presId="urn:microsoft.com/office/officeart/2005/8/layout/chevron2"/>
    <dgm:cxn modelId="{18F054FE-2E4F-498B-9CB7-DA0BC7B7B605}" type="presParOf" srcId="{9128C228-9B0C-4A55-8089-6AD876271AA1}" destId="{1E0AFA83-F824-4879-8B05-D853070C227C}" srcOrd="2" destOrd="0" presId="urn:microsoft.com/office/officeart/2005/8/layout/chevron2"/>
    <dgm:cxn modelId="{AA1B813E-B3ED-442B-94C5-E33305B7864B}" type="presParOf" srcId="{1E0AFA83-F824-4879-8B05-D853070C227C}" destId="{E22913BD-A80A-4A51-9FD0-9ADC2A49F22E}" srcOrd="0" destOrd="0" presId="urn:microsoft.com/office/officeart/2005/8/layout/chevron2"/>
    <dgm:cxn modelId="{39254BAA-4F10-45AE-94DC-69281D5D20D3}" type="presParOf" srcId="{1E0AFA83-F824-4879-8B05-D853070C227C}" destId="{A1091346-A569-4EF9-8C54-1E4B61BE0BDD}" srcOrd="1" destOrd="0" presId="urn:microsoft.com/office/officeart/2005/8/layout/chevron2"/>
    <dgm:cxn modelId="{4CDF6F12-5D65-4C6E-8418-72F9ACDED90D}" type="presParOf" srcId="{9128C228-9B0C-4A55-8089-6AD876271AA1}" destId="{C814B4DB-A8B9-4154-9B92-6693AD3D85D7}" srcOrd="3" destOrd="0" presId="urn:microsoft.com/office/officeart/2005/8/layout/chevron2"/>
    <dgm:cxn modelId="{228AB29B-5925-40E0-9A0F-943DF10A0BFC}" type="presParOf" srcId="{9128C228-9B0C-4A55-8089-6AD876271AA1}" destId="{39DAEBC8-C041-48CD-9743-EF4C3141C20A}" srcOrd="4" destOrd="0" presId="urn:microsoft.com/office/officeart/2005/8/layout/chevron2"/>
    <dgm:cxn modelId="{1B0B3E5A-7E4E-4545-AFFB-F55BF0040626}" type="presParOf" srcId="{39DAEBC8-C041-48CD-9743-EF4C3141C20A}" destId="{6A739135-AFFE-43DA-82FF-64789DECF3F7}" srcOrd="0" destOrd="0" presId="urn:microsoft.com/office/officeart/2005/8/layout/chevron2"/>
    <dgm:cxn modelId="{40C8553E-C570-4137-A725-5C5A8F08CA34}" type="presParOf" srcId="{39DAEBC8-C041-48CD-9743-EF4C3141C20A}" destId="{136B3D36-06DA-4778-9F1F-16120BA37B5C}" srcOrd="1" destOrd="0" presId="urn:microsoft.com/office/officeart/2005/8/layout/chevron2"/>
    <dgm:cxn modelId="{ADFF7030-7EB5-4379-BF41-536C37501D35}" type="presParOf" srcId="{9128C228-9B0C-4A55-8089-6AD876271AA1}" destId="{B7080FCC-2FD7-4415-A65C-444E61B399CA}" srcOrd="5" destOrd="0" presId="urn:microsoft.com/office/officeart/2005/8/layout/chevron2"/>
    <dgm:cxn modelId="{E3E553DF-175D-4E47-9318-B5FF9F7A3734}" type="presParOf" srcId="{9128C228-9B0C-4A55-8089-6AD876271AA1}" destId="{E9A3A228-3549-489E-BD6A-F961CCAEBDF2}" srcOrd="6" destOrd="0" presId="urn:microsoft.com/office/officeart/2005/8/layout/chevron2"/>
    <dgm:cxn modelId="{A00AFA2A-0ED0-4B0D-94E1-A21B0D10BD3D}" type="presParOf" srcId="{E9A3A228-3549-489E-BD6A-F961CCAEBDF2}" destId="{A2EDA7B4-9C21-4842-A8EF-97153AEF280B}" srcOrd="0" destOrd="0" presId="urn:microsoft.com/office/officeart/2005/8/layout/chevron2"/>
    <dgm:cxn modelId="{FF039193-424B-4BBF-A527-63B971F7DB15}" type="presParOf" srcId="{E9A3A228-3549-489E-BD6A-F961CCAEBDF2}" destId="{9FACAC46-5773-48C8-A121-AE2E62A784AA}" srcOrd="1" destOrd="0" presId="urn:microsoft.com/office/officeart/2005/8/layout/chevron2"/>
    <dgm:cxn modelId="{3DD359C3-4F93-47FD-9066-BEC9A767E836}" type="presParOf" srcId="{9128C228-9B0C-4A55-8089-6AD876271AA1}" destId="{D8FCDEF2-48E6-4112-BB2F-7E7CE84F54C1}" srcOrd="7" destOrd="0" presId="urn:microsoft.com/office/officeart/2005/8/layout/chevron2"/>
    <dgm:cxn modelId="{F9BB2897-F6C7-4084-8F7E-0FFE0154D4DE}" type="presParOf" srcId="{9128C228-9B0C-4A55-8089-6AD876271AA1}" destId="{C2CC35DE-D1E0-4D25-8EB2-1FAE8A099B57}" srcOrd="8" destOrd="0" presId="urn:microsoft.com/office/officeart/2005/8/layout/chevron2"/>
    <dgm:cxn modelId="{152FDC28-49CB-4BDB-A909-903D2CE5BFCA}" type="presParOf" srcId="{C2CC35DE-D1E0-4D25-8EB2-1FAE8A099B57}" destId="{C64A2C1B-970D-45FA-A1FC-03FCDE519A56}" srcOrd="0" destOrd="0" presId="urn:microsoft.com/office/officeart/2005/8/layout/chevron2"/>
    <dgm:cxn modelId="{E69DB53C-9218-408C-9B73-7EDA9A742246}" type="presParOf" srcId="{C2CC35DE-D1E0-4D25-8EB2-1FAE8A099B57}" destId="{F0F02D91-D6F5-4DBC-84A3-6EF26B866BB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2982" cy="4968552"/>
        <a:chOff x="0" y="0"/>
        <a:chExt cx="5662982" cy="4968552"/>
      </a:xfrm>
    </dsp:grpSpPr>
    <dsp:sp modelId="{C6CDAE27-3757-443E-8760-4B016DB0BDC7}">
      <dsp:nvSpPr>
        <dsp:cNvPr id="3" name="燕尾形 2"/>
        <dsp:cNvSpPr/>
      </dsp:nvSpPr>
      <dsp:spPr bwMode="white">
        <a:xfrm rot="5400000">
          <a:off x="-163126" y="163126"/>
          <a:ext cx="1087509" cy="761257"/>
        </a:xfrm>
        <a:prstGeom prst="chevron">
          <a:avLst/>
        </a:prstGeom>
        <a:solidFill>
          <a:srgbClr val="00CCFF"/>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sp:txBody>
      <dsp:txXfrm rot="5400000">
        <a:off x="-163126" y="163126"/>
        <a:ext cx="1087509" cy="761257"/>
      </dsp:txXfrm>
    </dsp:sp>
    <dsp:sp modelId="{61F92C6F-98D7-4DAD-BB8C-61E65A3A92AB}">
      <dsp:nvSpPr>
        <dsp:cNvPr id="4" name="同侧圆角矩形 3"/>
        <dsp:cNvSpPr/>
      </dsp:nvSpPr>
      <dsp:spPr bwMode="white">
        <a:xfrm rot="5400000">
          <a:off x="2858679" y="-2097422"/>
          <a:ext cx="706881" cy="4901725"/>
        </a:xfrm>
        <a:prstGeom prst="round2SameRect">
          <a:avLst/>
        </a:prstGeom>
        <a:solidFill>
          <a:srgbClr val="00CCFF">
            <a:alpha val="90000"/>
          </a:srgb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7030A0"/>
              </a:solidFill>
              <a:latin typeface="微软雅黑" panose="020B0503020204020204" pitchFamily="34" charset="-122"/>
              <a:ea typeface="微软雅黑" panose="020B0503020204020204" pitchFamily="34" charset="-122"/>
            </a:rPr>
            <a:t>粉尘防爆基本知识</a:t>
          </a:r>
          <a:endParaRPr lang="zh-CN" altLang="en-US" sz="2800" b="0" dirty="0">
            <a:solidFill>
              <a:srgbClr val="7030A0"/>
            </a:solidFill>
            <a:latin typeface="微软雅黑" panose="020B0503020204020204" pitchFamily="34" charset="-122"/>
            <a:ea typeface="微软雅黑" panose="020B0503020204020204" pitchFamily="34" charset="-122"/>
          </a:endParaRPr>
        </a:p>
      </dsp:txBody>
      <dsp:txXfrm rot="5400000">
        <a:off x="2858679" y="-2097422"/>
        <a:ext cx="706881" cy="4901725"/>
      </dsp:txXfrm>
    </dsp:sp>
    <dsp:sp modelId="{E22913BD-A80A-4A51-9FD0-9ADC2A49F22E}">
      <dsp:nvSpPr>
        <dsp:cNvPr id="5" name="燕尾形 4"/>
        <dsp:cNvSpPr/>
      </dsp:nvSpPr>
      <dsp:spPr bwMode="white">
        <a:xfrm rot="5400000">
          <a:off x="-163126" y="1133387"/>
          <a:ext cx="1087509" cy="761257"/>
        </a:xfrm>
        <a:prstGeom prst="chevron">
          <a:avLst/>
        </a:prstGeom>
        <a:solidFill>
          <a:schemeClr val="accent2">
            <a:lumMod val="40000"/>
            <a:lumOff val="6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sp:txBody>
      <dsp:txXfrm rot="5400000">
        <a:off x="-163126" y="1133387"/>
        <a:ext cx="1087509" cy="761257"/>
      </dsp:txXfrm>
    </dsp:sp>
    <dsp:sp modelId="{A1091346-A569-4EF9-8C54-1E4B61BE0BDD}">
      <dsp:nvSpPr>
        <dsp:cNvPr id="6" name="同侧圆角矩形 5"/>
        <dsp:cNvSpPr/>
      </dsp:nvSpPr>
      <dsp:spPr bwMode="white">
        <a:xfrm rot="5400000">
          <a:off x="2858679" y="-1127161"/>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公司相关安全管理制度</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127161"/>
        <a:ext cx="706881" cy="4901725"/>
      </dsp:txXfrm>
    </dsp:sp>
    <dsp:sp modelId="{6A739135-AFFE-43DA-82FF-64789DECF3F7}">
      <dsp:nvSpPr>
        <dsp:cNvPr id="7" name="燕尾形 6"/>
        <dsp:cNvSpPr/>
      </dsp:nvSpPr>
      <dsp:spPr bwMode="white">
        <a:xfrm rot="5400000">
          <a:off x="-163126" y="2103648"/>
          <a:ext cx="1087509" cy="761257"/>
        </a:xfrm>
        <a:prstGeom prst="chevron">
          <a:avLst/>
        </a:prstGeom>
        <a:solidFill>
          <a:schemeClr val="accent1">
            <a:lumMod val="9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sp:txBody>
      <dsp:txXfrm rot="5400000">
        <a:off x="-163126" y="2103648"/>
        <a:ext cx="1087509" cy="761257"/>
      </dsp:txXfrm>
    </dsp:sp>
    <dsp:sp modelId="{136B3D36-06DA-4778-9F1F-16120BA37B5C}">
      <dsp:nvSpPr>
        <dsp:cNvPr id="8" name="同侧圆角矩形 7"/>
        <dsp:cNvSpPr/>
      </dsp:nvSpPr>
      <dsp:spPr bwMode="white">
        <a:xfrm rot="5400000">
          <a:off x="2858679" y="-156901"/>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法律法规及标准规范</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56901"/>
        <a:ext cx="706881" cy="4901725"/>
      </dsp:txXfrm>
    </dsp:sp>
    <dsp:sp modelId="{A2EDA7B4-9C21-4842-A8EF-97153AEF280B}">
      <dsp:nvSpPr>
        <dsp:cNvPr id="9" name="燕尾形 8"/>
        <dsp:cNvSpPr/>
      </dsp:nvSpPr>
      <dsp:spPr bwMode="white">
        <a:xfrm rot="5400000">
          <a:off x="-163126" y="3073908"/>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sp:txBody>
      <dsp:txXfrm rot="5400000">
        <a:off x="-163126" y="3073908"/>
        <a:ext cx="1087509" cy="761257"/>
      </dsp:txXfrm>
    </dsp:sp>
    <dsp:sp modelId="{9FACAC46-5773-48C8-A121-AE2E62A784AA}">
      <dsp:nvSpPr>
        <dsp:cNvPr id="10" name="同侧圆角矩形 9"/>
        <dsp:cNvSpPr/>
      </dsp:nvSpPr>
      <dsp:spPr bwMode="white">
        <a:xfrm rot="5400000">
          <a:off x="2858679" y="81336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813360"/>
        <a:ext cx="706881" cy="4901725"/>
      </dsp:txXfrm>
    </dsp:sp>
    <dsp:sp modelId="{C64A2C1B-970D-45FA-A1FC-03FCDE519A56}">
      <dsp:nvSpPr>
        <dsp:cNvPr id="11" name="燕尾形 10"/>
        <dsp:cNvSpPr/>
      </dsp:nvSpPr>
      <dsp:spPr bwMode="white">
        <a:xfrm rot="5400000">
          <a:off x="-163126" y="4044169"/>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sp:txBody>
      <dsp:txXfrm rot="5400000">
        <a:off x="-163126" y="4044169"/>
        <a:ext cx="1087509" cy="761257"/>
      </dsp:txXfrm>
    </dsp:sp>
    <dsp:sp modelId="{F0F02D91-D6F5-4DBC-84A3-6EF26B866BB5}">
      <dsp:nvSpPr>
        <dsp:cNvPr id="12" name="同侧圆角矩形 11"/>
        <dsp:cNvSpPr/>
      </dsp:nvSpPr>
      <dsp:spPr bwMode="white">
        <a:xfrm rot="5400000">
          <a:off x="2858679" y="178362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783620"/>
        <a:ext cx="706881" cy="4901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2982" cy="4968552"/>
        <a:chOff x="0" y="0"/>
        <a:chExt cx="5662982" cy="4968552"/>
      </a:xfrm>
    </dsp:grpSpPr>
    <dsp:sp modelId="{C6CDAE27-3757-443E-8760-4B016DB0BDC7}">
      <dsp:nvSpPr>
        <dsp:cNvPr id="3" name="燕尾形 2"/>
        <dsp:cNvSpPr/>
      </dsp:nvSpPr>
      <dsp:spPr bwMode="white">
        <a:xfrm rot="5400000">
          <a:off x="-163126" y="163126"/>
          <a:ext cx="1087509" cy="761257"/>
        </a:xfrm>
        <a:prstGeom prst="chevron">
          <a:avLst/>
        </a:prstGeom>
        <a:solidFill>
          <a:schemeClr val="accent2">
            <a:lumMod val="40000"/>
            <a:lumOff val="6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sp:txBody>
      <dsp:txXfrm rot="5400000">
        <a:off x="-163126" y="163126"/>
        <a:ext cx="1087509" cy="761257"/>
      </dsp:txXfrm>
    </dsp:sp>
    <dsp:sp modelId="{61F92C6F-98D7-4DAD-BB8C-61E65A3A92AB}">
      <dsp:nvSpPr>
        <dsp:cNvPr id="4" name="同侧圆角矩形 3"/>
        <dsp:cNvSpPr/>
      </dsp:nvSpPr>
      <dsp:spPr bwMode="white">
        <a:xfrm rot="5400000">
          <a:off x="2858679" y="-2097422"/>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粉尘防爆基本知识</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2097422"/>
        <a:ext cx="706881" cy="4901725"/>
      </dsp:txXfrm>
    </dsp:sp>
    <dsp:sp modelId="{E22913BD-A80A-4A51-9FD0-9ADC2A49F22E}">
      <dsp:nvSpPr>
        <dsp:cNvPr id="5" name="燕尾形 4"/>
        <dsp:cNvSpPr/>
      </dsp:nvSpPr>
      <dsp:spPr bwMode="white">
        <a:xfrm rot="5400000">
          <a:off x="-163126" y="1133387"/>
          <a:ext cx="1087509" cy="761257"/>
        </a:xfrm>
        <a:prstGeom prst="chevron">
          <a:avLst/>
        </a:prstGeom>
        <a:solidFill>
          <a:srgbClr val="00CCFF"/>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sp:txBody>
      <dsp:txXfrm rot="5400000">
        <a:off x="-163126" y="1133387"/>
        <a:ext cx="1087509" cy="761257"/>
      </dsp:txXfrm>
    </dsp:sp>
    <dsp:sp modelId="{A1091346-A569-4EF9-8C54-1E4B61BE0BDD}">
      <dsp:nvSpPr>
        <dsp:cNvPr id="6" name="同侧圆角矩形 5"/>
        <dsp:cNvSpPr/>
      </dsp:nvSpPr>
      <dsp:spPr bwMode="white">
        <a:xfrm rot="5400000">
          <a:off x="2858679" y="-1127161"/>
          <a:ext cx="706881" cy="4901725"/>
        </a:xfrm>
        <a:prstGeom prst="round2SameRect">
          <a:avLst/>
        </a:prstGeom>
        <a:solidFill>
          <a:srgbClr val="00CCFF">
            <a:alpha val="90000"/>
          </a:srgb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7030A0"/>
              </a:solidFill>
              <a:latin typeface="微软雅黑" panose="020B0503020204020204" pitchFamily="34" charset="-122"/>
              <a:ea typeface="微软雅黑" panose="020B0503020204020204" pitchFamily="34" charset="-122"/>
            </a:rPr>
            <a:t>公司相关安全管理制度</a:t>
          </a:r>
          <a:endParaRPr lang="zh-CN" altLang="en-US" sz="2800" b="0" dirty="0">
            <a:solidFill>
              <a:srgbClr val="7030A0"/>
            </a:solidFill>
            <a:latin typeface="微软雅黑" panose="020B0503020204020204" pitchFamily="34" charset="-122"/>
            <a:ea typeface="微软雅黑" panose="020B0503020204020204" pitchFamily="34" charset="-122"/>
          </a:endParaRPr>
        </a:p>
      </dsp:txBody>
      <dsp:txXfrm rot="5400000">
        <a:off x="2858679" y="-1127161"/>
        <a:ext cx="706881" cy="4901725"/>
      </dsp:txXfrm>
    </dsp:sp>
    <dsp:sp modelId="{6A739135-AFFE-43DA-82FF-64789DECF3F7}">
      <dsp:nvSpPr>
        <dsp:cNvPr id="7" name="燕尾形 6"/>
        <dsp:cNvSpPr/>
      </dsp:nvSpPr>
      <dsp:spPr bwMode="white">
        <a:xfrm rot="5400000">
          <a:off x="-163126" y="2103648"/>
          <a:ext cx="1087509" cy="761257"/>
        </a:xfrm>
        <a:prstGeom prst="chevron">
          <a:avLst/>
        </a:prstGeom>
        <a:solidFill>
          <a:schemeClr val="accent1">
            <a:lumMod val="9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sp:txBody>
      <dsp:txXfrm rot="5400000">
        <a:off x="-163126" y="2103648"/>
        <a:ext cx="1087509" cy="761257"/>
      </dsp:txXfrm>
    </dsp:sp>
    <dsp:sp modelId="{136B3D36-06DA-4778-9F1F-16120BA37B5C}">
      <dsp:nvSpPr>
        <dsp:cNvPr id="8" name="同侧圆角矩形 7"/>
        <dsp:cNvSpPr/>
      </dsp:nvSpPr>
      <dsp:spPr bwMode="white">
        <a:xfrm rot="5400000">
          <a:off x="2858679" y="-156901"/>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法律法规及标准规范</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56901"/>
        <a:ext cx="706881" cy="4901725"/>
      </dsp:txXfrm>
    </dsp:sp>
    <dsp:sp modelId="{A2EDA7B4-9C21-4842-A8EF-97153AEF280B}">
      <dsp:nvSpPr>
        <dsp:cNvPr id="9" name="燕尾形 8"/>
        <dsp:cNvSpPr/>
      </dsp:nvSpPr>
      <dsp:spPr bwMode="white">
        <a:xfrm rot="5400000">
          <a:off x="-163126" y="3073908"/>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sp:txBody>
      <dsp:txXfrm rot="5400000">
        <a:off x="-163126" y="3073908"/>
        <a:ext cx="1087509" cy="761257"/>
      </dsp:txXfrm>
    </dsp:sp>
    <dsp:sp modelId="{9FACAC46-5773-48C8-A121-AE2E62A784AA}">
      <dsp:nvSpPr>
        <dsp:cNvPr id="10" name="同侧圆角矩形 9"/>
        <dsp:cNvSpPr/>
      </dsp:nvSpPr>
      <dsp:spPr bwMode="white">
        <a:xfrm rot="5400000">
          <a:off x="2858679" y="81336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813360"/>
        <a:ext cx="706881" cy="4901725"/>
      </dsp:txXfrm>
    </dsp:sp>
    <dsp:sp modelId="{C64A2C1B-970D-45FA-A1FC-03FCDE519A56}">
      <dsp:nvSpPr>
        <dsp:cNvPr id="11" name="燕尾形 10"/>
        <dsp:cNvSpPr/>
      </dsp:nvSpPr>
      <dsp:spPr bwMode="white">
        <a:xfrm rot="5400000">
          <a:off x="-163126" y="4044169"/>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sp:txBody>
      <dsp:txXfrm rot="5400000">
        <a:off x="-163126" y="4044169"/>
        <a:ext cx="1087509" cy="761257"/>
      </dsp:txXfrm>
    </dsp:sp>
    <dsp:sp modelId="{F0F02D91-D6F5-4DBC-84A3-6EF26B866BB5}">
      <dsp:nvSpPr>
        <dsp:cNvPr id="12" name="同侧圆角矩形 11"/>
        <dsp:cNvSpPr/>
      </dsp:nvSpPr>
      <dsp:spPr bwMode="white">
        <a:xfrm rot="5400000">
          <a:off x="2858679" y="178362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783620"/>
        <a:ext cx="706881" cy="4901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2982" cy="4968552"/>
        <a:chOff x="0" y="0"/>
        <a:chExt cx="5662982" cy="4968552"/>
      </a:xfrm>
    </dsp:grpSpPr>
    <dsp:sp modelId="{C6CDAE27-3757-443E-8760-4B016DB0BDC7}">
      <dsp:nvSpPr>
        <dsp:cNvPr id="3" name="燕尾形 2"/>
        <dsp:cNvSpPr/>
      </dsp:nvSpPr>
      <dsp:spPr bwMode="white">
        <a:xfrm rot="5400000">
          <a:off x="-163126" y="163126"/>
          <a:ext cx="1087509" cy="761257"/>
        </a:xfrm>
        <a:prstGeom prst="chevron">
          <a:avLst/>
        </a:prstGeom>
        <a:solidFill>
          <a:schemeClr val="accent2">
            <a:lumMod val="40000"/>
            <a:lumOff val="6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一</a:t>
          </a:r>
          <a:endParaRPr lang="zh-CN" altLang="en-US" sz="2800" dirty="0">
            <a:latin typeface="微软雅黑" panose="020B0503020204020204" pitchFamily="34" charset="-122"/>
            <a:ea typeface="微软雅黑" panose="020B0503020204020204" pitchFamily="34" charset="-122"/>
          </a:endParaRPr>
        </a:p>
      </dsp:txBody>
      <dsp:txXfrm rot="5400000">
        <a:off x="-163126" y="163126"/>
        <a:ext cx="1087509" cy="761257"/>
      </dsp:txXfrm>
    </dsp:sp>
    <dsp:sp modelId="{61F92C6F-98D7-4DAD-BB8C-61E65A3A92AB}">
      <dsp:nvSpPr>
        <dsp:cNvPr id="4" name="同侧圆角矩形 3"/>
        <dsp:cNvSpPr/>
      </dsp:nvSpPr>
      <dsp:spPr bwMode="white">
        <a:xfrm rot="5400000">
          <a:off x="2858679" y="-2097422"/>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粉尘防爆基本知识</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2097422"/>
        <a:ext cx="706881" cy="4901725"/>
      </dsp:txXfrm>
    </dsp:sp>
    <dsp:sp modelId="{E22913BD-A80A-4A51-9FD0-9ADC2A49F22E}">
      <dsp:nvSpPr>
        <dsp:cNvPr id="5" name="燕尾形 4"/>
        <dsp:cNvSpPr/>
      </dsp:nvSpPr>
      <dsp:spPr bwMode="white">
        <a:xfrm rot="5400000">
          <a:off x="-163126" y="1133387"/>
          <a:ext cx="1087509" cy="761257"/>
        </a:xfrm>
        <a:prstGeom prst="chevron">
          <a:avLst/>
        </a:prstGeom>
        <a:solidFill>
          <a:schemeClr val="accent2">
            <a:lumMod val="40000"/>
            <a:lumOff val="60000"/>
          </a:schemeClr>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二</a:t>
          </a:r>
          <a:endParaRPr lang="zh-CN" altLang="en-US" sz="2800" dirty="0">
            <a:latin typeface="微软雅黑" panose="020B0503020204020204" pitchFamily="34" charset="-122"/>
            <a:ea typeface="微软雅黑" panose="020B0503020204020204" pitchFamily="34" charset="-122"/>
          </a:endParaRPr>
        </a:p>
      </dsp:txBody>
      <dsp:txXfrm rot="5400000">
        <a:off x="-163126" y="1133387"/>
        <a:ext cx="1087509" cy="761257"/>
      </dsp:txXfrm>
    </dsp:sp>
    <dsp:sp modelId="{A1091346-A569-4EF9-8C54-1E4B61BE0BDD}">
      <dsp:nvSpPr>
        <dsp:cNvPr id="6" name="同侧圆角矩形 5"/>
        <dsp:cNvSpPr/>
      </dsp:nvSpPr>
      <dsp:spPr bwMode="white">
        <a:xfrm rot="5400000">
          <a:off x="2858679" y="-1127161"/>
          <a:ext cx="706881" cy="4901725"/>
        </a:xfrm>
        <a:prstGeom prst="round2SameRect">
          <a:avLst/>
        </a:prstGeom>
        <a:solidFill>
          <a:schemeClr val="bg1">
            <a:alpha val="90000"/>
          </a:scheme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公司相关安全管理制度</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127161"/>
        <a:ext cx="706881" cy="4901725"/>
      </dsp:txXfrm>
    </dsp:sp>
    <dsp:sp modelId="{6A739135-AFFE-43DA-82FF-64789DECF3F7}">
      <dsp:nvSpPr>
        <dsp:cNvPr id="7" name="燕尾形 6"/>
        <dsp:cNvSpPr/>
      </dsp:nvSpPr>
      <dsp:spPr bwMode="white">
        <a:xfrm rot="5400000">
          <a:off x="-163126" y="2103648"/>
          <a:ext cx="1087509" cy="761257"/>
        </a:xfrm>
        <a:prstGeom prst="chevron">
          <a:avLst/>
        </a:prstGeom>
        <a:solidFill>
          <a:srgbClr val="00CCFF"/>
        </a:solidFill>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latin typeface="微软雅黑" panose="020B0503020204020204" pitchFamily="34" charset="-122"/>
              <a:ea typeface="微软雅黑" panose="020B0503020204020204" pitchFamily="34" charset="-122"/>
            </a:rPr>
            <a:t>三</a:t>
          </a:r>
          <a:endParaRPr lang="zh-CN" altLang="en-US" sz="2800" dirty="0">
            <a:latin typeface="微软雅黑" panose="020B0503020204020204" pitchFamily="34" charset="-122"/>
            <a:ea typeface="微软雅黑" panose="020B0503020204020204" pitchFamily="34" charset="-122"/>
          </a:endParaRPr>
        </a:p>
      </dsp:txBody>
      <dsp:txXfrm rot="5400000">
        <a:off x="-163126" y="2103648"/>
        <a:ext cx="1087509" cy="761257"/>
      </dsp:txXfrm>
    </dsp:sp>
    <dsp:sp modelId="{136B3D36-06DA-4778-9F1F-16120BA37B5C}">
      <dsp:nvSpPr>
        <dsp:cNvPr id="8" name="同侧圆角矩形 7"/>
        <dsp:cNvSpPr/>
      </dsp:nvSpPr>
      <dsp:spPr bwMode="white">
        <a:xfrm rot="5400000">
          <a:off x="2858679" y="-156901"/>
          <a:ext cx="706881" cy="4901725"/>
        </a:xfrm>
        <a:prstGeom prst="round2SameRect">
          <a:avLst/>
        </a:prstGeom>
        <a:solidFill>
          <a:srgbClr val="00CCFF">
            <a:alpha val="90000"/>
          </a:srgbClr>
        </a:solidFill>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7030A0"/>
              </a:solidFill>
              <a:latin typeface="微软雅黑" panose="020B0503020204020204" pitchFamily="34" charset="-122"/>
              <a:ea typeface="微软雅黑" panose="020B0503020204020204" pitchFamily="34" charset="-122"/>
            </a:rPr>
            <a:t>法律法规及标准规范</a:t>
          </a:r>
          <a:endParaRPr lang="zh-CN" altLang="en-US" sz="2800" b="0" dirty="0">
            <a:solidFill>
              <a:srgbClr val="7030A0"/>
            </a:solidFill>
            <a:latin typeface="微软雅黑" panose="020B0503020204020204" pitchFamily="34" charset="-122"/>
            <a:ea typeface="微软雅黑" panose="020B0503020204020204" pitchFamily="34" charset="-122"/>
          </a:endParaRPr>
        </a:p>
      </dsp:txBody>
      <dsp:txXfrm rot="5400000">
        <a:off x="2858679" y="-156901"/>
        <a:ext cx="706881" cy="4901725"/>
      </dsp:txXfrm>
    </dsp:sp>
    <dsp:sp modelId="{A2EDA7B4-9C21-4842-A8EF-97153AEF280B}">
      <dsp:nvSpPr>
        <dsp:cNvPr id="9" name="燕尾形 8"/>
        <dsp:cNvSpPr/>
      </dsp:nvSpPr>
      <dsp:spPr bwMode="white">
        <a:xfrm rot="5400000">
          <a:off x="-163126" y="3073908"/>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四</a:t>
          </a:r>
          <a:endParaRPr lang="zh-CN" altLang="en-US" sz="2800" dirty="0">
            <a:latin typeface="微软雅黑" panose="020B0503020204020204" pitchFamily="34" charset="-122"/>
            <a:ea typeface="微软雅黑" panose="020B0503020204020204" pitchFamily="34" charset="-122"/>
          </a:endParaRPr>
        </a:p>
      </dsp:txBody>
      <dsp:txXfrm rot="5400000">
        <a:off x="-163126" y="3073908"/>
        <a:ext cx="1087509" cy="761257"/>
      </dsp:txXfrm>
    </dsp:sp>
    <dsp:sp modelId="{9FACAC46-5773-48C8-A121-AE2E62A784AA}">
      <dsp:nvSpPr>
        <dsp:cNvPr id="10" name="同侧圆角矩形 9"/>
        <dsp:cNvSpPr/>
      </dsp:nvSpPr>
      <dsp:spPr bwMode="white">
        <a:xfrm rot="5400000">
          <a:off x="2858679" y="81336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chemeClr val="bg2">
                  <a:lumMod val="50000"/>
                </a:schemeClr>
              </a:solidFill>
              <a:latin typeface="微软雅黑" panose="020B0503020204020204" pitchFamily="34" charset="-122"/>
              <a:ea typeface="微软雅黑" panose="020B0503020204020204" pitchFamily="34" charset="-122"/>
            </a:rPr>
            <a:t>粉尘爆炸相关事故案例</a:t>
          </a:r>
          <a:endParaRPr lang="zh-CN" altLang="en-US" sz="2800"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813360"/>
        <a:ext cx="706881" cy="4901725"/>
      </dsp:txXfrm>
    </dsp:sp>
    <dsp:sp modelId="{C64A2C1B-970D-45FA-A1FC-03FCDE519A56}">
      <dsp:nvSpPr>
        <dsp:cNvPr id="11" name="燕尾形 10"/>
        <dsp:cNvSpPr/>
      </dsp:nvSpPr>
      <dsp:spPr bwMode="white">
        <a:xfrm rot="5400000">
          <a:off x="-163126" y="4044169"/>
          <a:ext cx="1087509" cy="761257"/>
        </a:xfrm>
        <a:prstGeom prst="chevron">
          <a:avLst/>
        </a:prstGeom>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微软雅黑" panose="020B0503020204020204" pitchFamily="34" charset="-122"/>
              <a:ea typeface="微软雅黑" panose="020B0503020204020204" pitchFamily="34" charset="-122"/>
            </a:rPr>
            <a:t>五</a:t>
          </a:r>
          <a:endParaRPr lang="zh-CN" altLang="en-US" sz="2800" dirty="0">
            <a:latin typeface="微软雅黑" panose="020B0503020204020204" pitchFamily="34" charset="-122"/>
            <a:ea typeface="微软雅黑" panose="020B0503020204020204" pitchFamily="34" charset="-122"/>
          </a:endParaRPr>
        </a:p>
      </dsp:txBody>
      <dsp:txXfrm rot="5400000">
        <a:off x="-163126" y="4044169"/>
        <a:ext cx="1087509" cy="761257"/>
      </dsp:txXfrm>
    </dsp:sp>
    <dsp:sp modelId="{F0F02D91-D6F5-4DBC-84A3-6EF26B866BB5}">
      <dsp:nvSpPr>
        <dsp:cNvPr id="12" name="同侧圆角矩形 11"/>
        <dsp:cNvSpPr/>
      </dsp:nvSpPr>
      <dsp:spPr bwMode="white">
        <a:xfrm rot="5400000">
          <a:off x="2858679" y="1783620"/>
          <a:ext cx="706881" cy="4901725"/>
        </a:xfrm>
        <a:prstGeom prst="round2SameRect">
          <a:avLst/>
        </a:prstGeom>
      </dsp:spPr>
      <dsp:style>
        <a:lnRef idx="1">
          <a:schemeClr val="accent1"/>
        </a:lnRef>
        <a:fillRef idx="1">
          <a:schemeClr val="lt1">
            <a:alpha val="90000"/>
          </a:schemeClr>
        </a:fillRef>
        <a:effectRef idx="2">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0" dirty="0" smtClean="0">
              <a:solidFill>
                <a:schemeClr val="bg2">
                  <a:lumMod val="50000"/>
                </a:schemeClr>
              </a:solidFill>
              <a:latin typeface="微软雅黑" panose="020B0503020204020204" pitchFamily="34" charset="-122"/>
              <a:ea typeface="微软雅黑" panose="020B0503020204020204" pitchFamily="34" charset="-122"/>
            </a:rPr>
            <a:t>预防和控制措施</a:t>
          </a:r>
          <a:endParaRPr lang="zh-CN" altLang="en-US" b="0" dirty="0">
            <a:solidFill>
              <a:schemeClr val="bg2">
                <a:lumMod val="50000"/>
              </a:schemeClr>
            </a:solidFill>
            <a:latin typeface="微软雅黑" panose="020B0503020204020204" pitchFamily="34" charset="-122"/>
            <a:ea typeface="微软雅黑" panose="020B0503020204020204" pitchFamily="34" charset="-122"/>
          </a:endParaRPr>
        </a:p>
      </dsp:txBody>
      <dsp:txXfrm rot="5400000">
        <a:off x="2858679" y="1783620"/>
        <a:ext cx="706881" cy="4901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2982" cy="4968552"/>
        <a:chOff x="0" y="0"/>
        <a:chExt cx="5662982" cy="4968552"/>
      </a:xfrm>
    </dsp:grpSpPr>
    <dsp:sp modelId="{C6CDAE27-3757-443E-8760-4B016DB0BDC7}">
      <dsp:nvSpPr>
        <dsp:cNvPr id="3" name="燕尾形 2"/>
        <dsp:cNvSpPr/>
      </dsp:nvSpPr>
      <dsp:spPr bwMode="white">
        <a:xfrm rot="5400000">
          <a:off x="-163126" y="163126"/>
          <a:ext cx="1087509" cy="761257"/>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rgbClr val="FFFFFF"/>
              </a:solidFill>
              <a:latin typeface="微软雅黑" panose="020B0503020204020204" pitchFamily="34" charset="-122"/>
              <a:ea typeface="微软雅黑" panose="020B0503020204020204" pitchFamily="34" charset="-122"/>
              <a:cs typeface="+mn-cs"/>
            </a:rPr>
            <a:t>一</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sp:txBody>
      <dsp:txXfrm rot="5400000">
        <a:off x="-163126" y="163126"/>
        <a:ext cx="1087509" cy="761257"/>
      </dsp:txXfrm>
    </dsp:sp>
    <dsp:sp modelId="{61F92C6F-98D7-4DAD-BB8C-61E65A3A92AB}">
      <dsp:nvSpPr>
        <dsp:cNvPr id="4" name="同侧圆角矩形 3"/>
        <dsp:cNvSpPr/>
      </dsp:nvSpPr>
      <dsp:spPr bwMode="white">
        <a:xfrm rot="5400000">
          <a:off x="2858679" y="-2097422"/>
          <a:ext cx="706881" cy="4901725"/>
        </a:xfrm>
        <a:prstGeom prst="round2SameRect">
          <a:avLst/>
        </a:prstGeom>
        <a:solidFill>
          <a:srgbClr val="FFFF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粉尘防爆基本知识</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sp:txBody>
      <dsp:txXfrm rot="5400000">
        <a:off x="2858679" y="-2097422"/>
        <a:ext cx="706881" cy="4901725"/>
      </dsp:txXfrm>
    </dsp:sp>
    <dsp:sp modelId="{E22913BD-A80A-4A51-9FD0-9ADC2A49F22E}">
      <dsp:nvSpPr>
        <dsp:cNvPr id="5" name="燕尾形 4"/>
        <dsp:cNvSpPr/>
      </dsp:nvSpPr>
      <dsp:spPr bwMode="white">
        <a:xfrm rot="5400000">
          <a:off x="-163126" y="1133387"/>
          <a:ext cx="1087509" cy="761257"/>
        </a:xfrm>
        <a:prstGeom prst="chevron">
          <a:avLst/>
        </a:prstGeom>
        <a:solidFill>
          <a:srgbClr val="3399FF">
            <a:lumMod val="40000"/>
            <a:lumOff val="6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solidFill>
                <a:srgbClr val="FFFFFF"/>
              </a:solidFill>
              <a:latin typeface="微软雅黑" panose="020B0503020204020204" pitchFamily="34" charset="-122"/>
              <a:ea typeface="微软雅黑" panose="020B0503020204020204" pitchFamily="34" charset="-122"/>
              <a:cs typeface="+mn-cs"/>
            </a:rPr>
            <a:t>二</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sp:txBody>
      <dsp:txXfrm rot="5400000">
        <a:off x="-163126" y="1133387"/>
        <a:ext cx="1087509" cy="761257"/>
      </dsp:txXfrm>
    </dsp:sp>
    <dsp:sp modelId="{A1091346-A569-4EF9-8C54-1E4B61BE0BDD}">
      <dsp:nvSpPr>
        <dsp:cNvPr id="6" name="同侧圆角矩形 5"/>
        <dsp:cNvSpPr/>
      </dsp:nvSpPr>
      <dsp:spPr bwMode="white">
        <a:xfrm rot="5400000">
          <a:off x="2858679" y="-1127161"/>
          <a:ext cx="706881" cy="4901725"/>
        </a:xfrm>
        <a:prstGeom prst="round2SameRect">
          <a:avLst/>
        </a:prstGeom>
        <a:solidFill>
          <a:srgbClr val="FFFF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公司相关安全管理制度</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sp:txBody>
      <dsp:txXfrm rot="5400000">
        <a:off x="2858679" y="-1127161"/>
        <a:ext cx="706881" cy="4901725"/>
      </dsp:txXfrm>
    </dsp:sp>
    <dsp:sp modelId="{6A739135-AFFE-43DA-82FF-64789DECF3F7}">
      <dsp:nvSpPr>
        <dsp:cNvPr id="7" name="燕尾形 6"/>
        <dsp:cNvSpPr/>
      </dsp:nvSpPr>
      <dsp:spPr bwMode="white">
        <a:xfrm rot="5400000">
          <a:off x="-163126" y="2103648"/>
          <a:ext cx="1087509" cy="761257"/>
        </a:xfrm>
        <a:prstGeom prst="chevron">
          <a:avLst/>
        </a:prstGeom>
        <a:solidFill>
          <a:schemeClr val="accent1">
            <a:lumMod val="40000"/>
            <a:lumOff val="6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smtClean="0">
              <a:solidFill>
                <a:srgbClr val="FFFFFF"/>
              </a:solidFill>
              <a:latin typeface="微软雅黑" panose="020B0503020204020204" pitchFamily="34" charset="-122"/>
              <a:ea typeface="微软雅黑" panose="020B0503020204020204" pitchFamily="34" charset="-122"/>
              <a:cs typeface="+mn-cs"/>
            </a:rPr>
            <a:t>三</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sp:txBody>
      <dsp:txXfrm rot="5400000">
        <a:off x="-163126" y="2103648"/>
        <a:ext cx="1087509" cy="761257"/>
      </dsp:txXfrm>
    </dsp:sp>
    <dsp:sp modelId="{136B3D36-06DA-4778-9F1F-16120BA37B5C}">
      <dsp:nvSpPr>
        <dsp:cNvPr id="8" name="同侧圆角矩形 7"/>
        <dsp:cNvSpPr/>
      </dsp:nvSpPr>
      <dsp:spPr bwMode="white">
        <a:xfrm rot="5400000">
          <a:off x="2858679" y="-156901"/>
          <a:ext cx="706881" cy="4901725"/>
        </a:xfrm>
        <a:prstGeom prst="round2SameRect">
          <a:avLst/>
        </a:prstGeom>
        <a:solidFill>
          <a:schemeClr val="bg1">
            <a:alpha val="90000"/>
          </a:scheme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C0C0C0">
                  <a:lumMod val="50000"/>
                </a:srgbClr>
              </a:solidFill>
              <a:latin typeface="微软雅黑" panose="020B0503020204020204" pitchFamily="34" charset="-122"/>
              <a:ea typeface="微软雅黑" panose="020B0503020204020204" pitchFamily="34" charset="-122"/>
              <a:cs typeface="+mn-cs"/>
            </a:rPr>
            <a:t>法律法规及标准规范</a:t>
          </a:r>
          <a:endParaRPr lang="zh-CN" altLang="en-US" sz="2800" b="0" dirty="0">
            <a:solidFill>
              <a:srgbClr val="C0C0C0">
                <a:lumMod val="50000"/>
              </a:srgbClr>
            </a:solidFill>
            <a:latin typeface="微软雅黑" panose="020B0503020204020204" pitchFamily="34" charset="-122"/>
            <a:ea typeface="微软雅黑" panose="020B0503020204020204" pitchFamily="34" charset="-122"/>
            <a:cs typeface="+mn-cs"/>
          </a:endParaRPr>
        </a:p>
      </dsp:txBody>
      <dsp:txXfrm rot="5400000">
        <a:off x="2858679" y="-156901"/>
        <a:ext cx="706881" cy="4901725"/>
      </dsp:txXfrm>
    </dsp:sp>
    <dsp:sp modelId="{A2EDA7B4-9C21-4842-A8EF-97153AEF280B}">
      <dsp:nvSpPr>
        <dsp:cNvPr id="9" name="燕尾形 8"/>
        <dsp:cNvSpPr/>
      </dsp:nvSpPr>
      <dsp:spPr bwMode="white">
        <a:xfrm rot="5400000">
          <a:off x="-163126" y="3073908"/>
          <a:ext cx="1087509" cy="761257"/>
        </a:xfrm>
        <a:prstGeom prst="chevron">
          <a:avLst/>
        </a:prstGeom>
        <a:solidFill>
          <a:srgbClr val="00CCFF"/>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rgbClr val="FFFFFF"/>
              </a:solidFill>
              <a:latin typeface="微软雅黑" panose="020B0503020204020204" pitchFamily="34" charset="-122"/>
              <a:ea typeface="微软雅黑" panose="020B0503020204020204" pitchFamily="34" charset="-122"/>
              <a:cs typeface="+mn-cs"/>
            </a:rPr>
            <a:t>四</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sp:txBody>
      <dsp:txXfrm rot="5400000">
        <a:off x="-163126" y="3073908"/>
        <a:ext cx="1087509" cy="761257"/>
      </dsp:txXfrm>
    </dsp:sp>
    <dsp:sp modelId="{9FACAC46-5773-48C8-A121-AE2E62A784AA}">
      <dsp:nvSpPr>
        <dsp:cNvPr id="10" name="同侧圆角矩形 9"/>
        <dsp:cNvSpPr/>
      </dsp:nvSpPr>
      <dsp:spPr bwMode="white">
        <a:xfrm rot="5400000">
          <a:off x="2858679" y="813360"/>
          <a:ext cx="706881" cy="4901725"/>
        </a:xfrm>
        <a:prstGeom prst="round2SameRect">
          <a:avLst/>
        </a:prstGeom>
        <a:solidFill>
          <a:srgbClr val="00CCFF">
            <a:alpha val="9000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sp:spPr>
      <dsp:style>
        <a:lnRef idx="1">
          <a:schemeClr val="accent1"/>
        </a:lnRef>
        <a:fillRef idx="1">
          <a:schemeClr val="lt1">
            <a:alpha val="90000"/>
          </a:schemeClr>
        </a:fillRef>
        <a:effectRef idx="2">
          <a:scrgbClr r="0" g="0" b="0"/>
        </a:effectRef>
        <a:fontRef idx="minor"/>
      </dsp:style>
      <dsp:txBody>
        <a:bodyPr rot="-5400000" lIns="199136" tIns="17780" rIns="17780" bIns="1778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marL="285750" lvl="1" indent="-285750">
            <a:lnSpc>
              <a:spcPct val="100000"/>
            </a:lnSpc>
            <a:spcBef>
              <a:spcPct val="0"/>
            </a:spcBef>
            <a:spcAft>
              <a:spcPct val="15000"/>
            </a:spcAft>
            <a:buChar char="•"/>
          </a:pPr>
          <a:r>
            <a:rPr lang="zh-CN" altLang="en-US" sz="2800" b="0" dirty="0" smtClean="0">
              <a:solidFill>
                <a:srgbClr val="7030A0"/>
              </a:solidFill>
              <a:latin typeface="微软雅黑" panose="020B0503020204020204" pitchFamily="34" charset="-122"/>
              <a:ea typeface="微软雅黑" panose="020B0503020204020204" pitchFamily="34" charset="-122"/>
              <a:cs typeface="+mn-cs"/>
            </a:rPr>
            <a:t>粉尘爆炸相关事故案例</a:t>
          </a:r>
          <a:endParaRPr lang="zh-CN" altLang="en-US" sz="2800" b="0" dirty="0">
            <a:solidFill>
              <a:srgbClr val="7030A0"/>
            </a:solidFill>
            <a:latin typeface="微软雅黑" panose="020B0503020204020204" pitchFamily="34" charset="-122"/>
            <a:ea typeface="微软雅黑" panose="020B0503020204020204" pitchFamily="34" charset="-122"/>
            <a:cs typeface="+mn-cs"/>
          </a:endParaRPr>
        </a:p>
      </dsp:txBody>
      <dsp:txXfrm rot="5400000">
        <a:off x="2858679" y="813360"/>
        <a:ext cx="706881" cy="4901725"/>
      </dsp:txXfrm>
    </dsp:sp>
    <dsp:sp modelId="{C64A2C1B-970D-45FA-A1FC-03FCDE519A56}">
      <dsp:nvSpPr>
        <dsp:cNvPr id="11" name="燕尾形 10"/>
        <dsp:cNvSpPr/>
      </dsp:nvSpPr>
      <dsp:spPr bwMode="white">
        <a:xfrm rot="5400000">
          <a:off x="-163126" y="4044169"/>
          <a:ext cx="1087509" cy="761257"/>
        </a:xfrm>
        <a:prstGeom prst="chevron">
          <a:avLst/>
        </a:prstGeom>
        <a:gradFill rotWithShape="0">
          <a:gsLst>
            <a:gs pos="0">
              <a:srgbClr val="CCECFF">
                <a:hueOff val="0"/>
                <a:satOff val="0"/>
                <a:lumOff val="0"/>
                <a:alphaOff val="0"/>
                <a:shade val="51000"/>
                <a:satMod val="130000"/>
              </a:srgbClr>
            </a:gs>
            <a:gs pos="80000">
              <a:srgbClr val="CCECFF">
                <a:hueOff val="0"/>
                <a:satOff val="0"/>
                <a:lumOff val="0"/>
                <a:alphaOff val="0"/>
                <a:shade val="93000"/>
                <a:satMod val="130000"/>
              </a:srgbClr>
            </a:gs>
            <a:gs pos="100000">
              <a:srgbClr val="CCECFF">
                <a:hueOff val="0"/>
                <a:satOff val="0"/>
                <a:lumOff val="0"/>
                <a:alphaOff val="0"/>
                <a:shade val="94000"/>
                <a:satMod val="135000"/>
              </a:srgbClr>
            </a:gs>
          </a:gsLst>
          <a:lin ang="16200000" scaled="0"/>
        </a:gra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hemeClr val="accent1"/>
        </a:lnRef>
        <a:fillRef idx="3">
          <a:schemeClr val="accent1"/>
        </a:fillRef>
        <a:effectRef idx="3">
          <a:scrgbClr r="0" g="0" b="0"/>
        </a:effectRef>
        <a:fontRef idx="minor">
          <a:schemeClr val="lt1"/>
        </a:fontRef>
      </dsp:style>
      <dsp:txBody>
        <a:bodyPr rot="-5400000"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rgbClr val="FFFFFF"/>
              </a:solidFill>
              <a:latin typeface="微软雅黑" panose="020B0503020204020204" pitchFamily="34" charset="-122"/>
              <a:ea typeface="微软雅黑" panose="020B0503020204020204" pitchFamily="34" charset="-122"/>
              <a:cs typeface="+mn-cs"/>
            </a:rPr>
            <a:t>五</a:t>
          </a:r>
          <a:endParaRPr lang="zh-CN" altLang="en-US" sz="2800" dirty="0">
            <a:solidFill>
              <a:srgbClr val="FFFFFF"/>
            </a:solidFill>
            <a:latin typeface="微软雅黑" panose="020B0503020204020204" pitchFamily="34" charset="-122"/>
            <a:ea typeface="微软雅黑" panose="020B0503020204020204" pitchFamily="34" charset="-122"/>
            <a:cs typeface="+mn-cs"/>
          </a:endParaRPr>
        </a:p>
      </dsp:txBody>
      <dsp:txXfrm rot="5400000">
        <a:off x="-163126" y="4044169"/>
        <a:ext cx="1087509" cy="761257"/>
      </dsp:txXfrm>
    </dsp:sp>
    <dsp:sp modelId="{F0F02D91-D6F5-4DBC-84A3-6EF26B866BB5}">
      <dsp:nvSpPr>
        <dsp:cNvPr id="12" name="同侧圆角矩形 11"/>
        <dsp:cNvSpPr/>
      </dsp:nvSpPr>
      <dsp:spPr bwMode="white">
        <a:xfrm rot="5400000">
          <a:off x="2858679" y="1783620"/>
          <a:ext cx="706881" cy="4901725"/>
        </a:xfrm>
        <a:prstGeom prst="round2SameRect">
          <a:avLst/>
        </a:prstGeom>
        <a:solidFill>
          <a:srgbClr val="FFFFFF">
            <a:alpha val="90000"/>
            <a:hueOff val="0"/>
            <a:satOff val="0"/>
            <a:lumOff val="0"/>
            <a:alphaOff val="0"/>
          </a:srgbClr>
        </a:solidFill>
        <a:ln w="9525" cap="flat" cmpd="sng" algn="ctr">
          <a:solidFill>
            <a:srgbClr val="CCECFF">
              <a:hueOff val="0"/>
              <a:satOff val="0"/>
              <a:lumOff val="0"/>
              <a:alphaOff val="0"/>
            </a:srgbClr>
          </a:solidFill>
          <a:prstDash val="solid"/>
        </a:ln>
        <a:effectLst>
          <a:outerShdw blurRad="40000" dist="23000" dir="5400000" rotWithShape="0">
            <a:srgbClr val="000000">
              <a:alpha val="35000"/>
            </a:srgbClr>
          </a:outerShdw>
        </a:effectLst>
      </dsp:spPr>
      <dsp:style>
        <a:lnRef idx="1">
          <a:schemeClr val="accent1"/>
        </a:lnRef>
        <a:fillRef idx="1">
          <a:schemeClr val="lt1">
            <a:alpha val="90000"/>
          </a:schemeClr>
        </a:fillRef>
        <a:effectRef idx="2">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0" dirty="0" smtClean="0">
              <a:solidFill>
                <a:srgbClr val="C0C0C0">
                  <a:lumMod val="50000"/>
                </a:srgbClr>
              </a:solidFill>
              <a:latin typeface="微软雅黑" panose="020B0503020204020204" pitchFamily="34" charset="-122"/>
              <a:ea typeface="微软雅黑" panose="020B0503020204020204" pitchFamily="34" charset="-122"/>
              <a:cs typeface="+mn-cs"/>
            </a:rPr>
            <a:t>预防和控制措施</a:t>
          </a:r>
          <a:endParaRPr lang="zh-CN" altLang="en-US" b="0" dirty="0">
            <a:solidFill>
              <a:srgbClr val="C0C0C0">
                <a:lumMod val="50000"/>
              </a:srgbClr>
            </a:solidFill>
            <a:latin typeface="微软雅黑" panose="020B0503020204020204" pitchFamily="34" charset="-122"/>
            <a:ea typeface="微软雅黑" panose="020B0503020204020204" pitchFamily="34" charset="-122"/>
            <a:cs typeface="+mn-cs"/>
          </a:endParaRPr>
        </a:p>
      </dsp:txBody>
      <dsp:txXfrm rot="5400000">
        <a:off x="2858679" y="1783620"/>
        <a:ext cx="706881" cy="49017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dgm:catLst/>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966BB-1679-4DEA-8C07-238219E778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F7068-13E2-433A-AE2D-3720964B8E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2475198A-F9AE-4BFA-9B2B-8E5E3915DC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421542-C74A-4899-AA3A-1EF05EC1D8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4FA879-8332-474D-9A22-2E8A6E39D2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中粮">
    <p:spTree>
      <p:nvGrpSpPr>
        <p:cNvPr id="1" name=""/>
        <p:cNvGrpSpPr/>
        <p:nvPr/>
      </p:nvGrpSpPr>
      <p:grpSpPr>
        <a:xfrm>
          <a:off x="0" y="0"/>
          <a:ext cx="0" cy="0"/>
          <a:chOff x="0" y="0"/>
          <a:chExt cx="0" cy="0"/>
        </a:xfrm>
      </p:grpSpPr>
      <p:cxnSp>
        <p:nvCxnSpPr>
          <p:cNvPr id="4" name="直接连接符 3"/>
          <p:cNvCxnSpPr/>
          <p:nvPr userDrawn="1"/>
        </p:nvCxnSpPr>
        <p:spPr>
          <a:xfrm>
            <a:off x="395536" y="1124744"/>
            <a:ext cx="640871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9" descr="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7"/>
          <p:cNvSpPr>
            <a:spLocks noChangeArrowheads="1"/>
          </p:cNvSpPr>
          <p:nvPr userDrawn="1"/>
        </p:nvSpPr>
        <p:spPr bwMode="auto">
          <a:xfrm>
            <a:off x="467573" y="2348880"/>
            <a:ext cx="8286750" cy="1928813"/>
          </a:xfrm>
          <a:prstGeom prst="rect">
            <a:avLst/>
          </a:prstGeom>
          <a:solidFill>
            <a:srgbClr val="0595D4"/>
          </a:solidFill>
          <a:ln w="9525">
            <a:noFill/>
            <a:miter lim="800000"/>
          </a:ln>
          <a:effectLst/>
        </p:spPr>
        <p:txBody>
          <a:bodyPr wrap="none" anchor="ctr"/>
          <a:lstStyle/>
          <a:p>
            <a:pPr>
              <a:defRPr/>
            </a:pPr>
            <a:endParaRPr lang="zh-CN" altLang="en-US">
              <a:solidFill>
                <a:prstClr val="black"/>
              </a:solidFill>
            </a:endParaRPr>
          </a:p>
        </p:txBody>
      </p:sp>
      <p:sp>
        <p:nvSpPr>
          <p:cNvPr id="2" name="标题 1"/>
          <p:cNvSpPr>
            <a:spLocks noGrp="1"/>
          </p:cNvSpPr>
          <p:nvPr>
            <p:ph type="ctrTitle"/>
          </p:nvPr>
        </p:nvSpPr>
        <p:spPr>
          <a:xfrm>
            <a:off x="467544" y="2348880"/>
            <a:ext cx="8286808" cy="1928826"/>
          </a:xfrm>
        </p:spPr>
        <p:txBody>
          <a:bodyPr>
            <a:normAutofit/>
          </a:bodyPr>
          <a:lstStyle>
            <a:lvl1pPr>
              <a:defRPr sz="3600" b="1">
                <a:solidFill>
                  <a:schemeClr val="bg1"/>
                </a:solidFill>
                <a:latin typeface="华文细黑" pitchFamily="2" charset="-122"/>
                <a:ea typeface="华文细黑" pitchFamily="2"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5291166"/>
            <a:ext cx="6400800" cy="709602"/>
          </a:xfrm>
        </p:spPr>
        <p:txBody>
          <a:bodyPr>
            <a:normAutofit/>
          </a:bodyPr>
          <a:lstStyle>
            <a:lvl1pPr marL="0" indent="0" algn="ctr">
              <a:buNone/>
              <a:defRPr sz="2000">
                <a:solidFill>
                  <a:schemeClr val="tx1">
                    <a:tint val="75000"/>
                  </a:schemeClr>
                </a:solidFill>
                <a:latin typeface="华文细黑" pitchFamily="2" charset="-122"/>
                <a:ea typeface="华文细黑"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pic>
        <p:nvPicPr>
          <p:cNvPr id="6" name="图片 5" descr="a LOGO"/>
          <p:cNvPicPr>
            <a:picLocks noChangeAspect="1"/>
          </p:cNvPicPr>
          <p:nvPr userDrawn="1">
            <p:custDataLst>
              <p:tags r:id="rId3"/>
            </p:custDataLst>
          </p:nvPr>
        </p:nvPicPr>
        <p:blipFill>
          <a:blip r:embed="rId4"/>
          <a:stretch>
            <a:fillRect/>
          </a:stretch>
        </p:blipFill>
        <p:spPr>
          <a:xfrm>
            <a:off x="7884160" y="152400"/>
            <a:ext cx="1195070" cy="597535"/>
          </a:xfrm>
          <a:prstGeom prst="rect">
            <a:avLst/>
          </a:prstGeom>
        </p:spPr>
      </p:pic>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21542-C74A-4899-AA3A-1EF05EC1D824}"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FA879-8332-474D-9A22-2E8A6E39D29E}" type="slidenum">
              <a:rPr lang="zh-CN" altLang="en-US" smtClean="0"/>
            </a:fld>
            <a:endParaRPr lang="zh-CN" altLang="en-US"/>
          </a:p>
        </p:txBody>
      </p:sp>
      <p:pic>
        <p:nvPicPr>
          <p:cNvPr id="7" name="图片 6" descr="a LOGO"/>
          <p:cNvPicPr>
            <a:picLocks noChangeAspect="1"/>
          </p:cNvPicPr>
          <p:nvPr userDrawn="1">
            <p:custDataLst>
              <p:tags r:id="rId3"/>
            </p:custDataLst>
          </p:nvPr>
        </p:nvPicPr>
        <p:blipFill>
          <a:blip r:embed="rId4"/>
          <a:stretch>
            <a:fillRect/>
          </a:stretch>
        </p:blipFill>
        <p:spPr>
          <a:xfrm>
            <a:off x="7924800" y="152400"/>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164B6A6-26D1-4D7A-95F5-CF05BC0FF77E}" type="slidenum">
              <a:rPr lang="zh-CN" altLang="en-US">
                <a:solidFill>
                  <a:prstClr val="black">
                    <a:tint val="75000"/>
                  </a:prstClr>
                </a:solidFill>
              </a:rPr>
            </a:fld>
            <a:endParaRPr lang="zh-CN" altLang="en-US">
              <a:solidFill>
                <a:prstClr val="black">
                  <a:tint val="75000"/>
                </a:prstClr>
              </a:solidFill>
            </a:endParaRPr>
          </a:p>
        </p:txBody>
      </p:sp>
      <p:pic>
        <p:nvPicPr>
          <p:cNvPr id="2" name="图片 1" descr="a LOGO"/>
          <p:cNvPicPr>
            <a:picLocks noChangeAspect="1"/>
          </p:cNvPicPr>
          <p:nvPr userDrawn="1">
            <p:custDataLst>
              <p:tags r:id="rId2"/>
            </p:custDataLst>
          </p:nvPr>
        </p:nvPicPr>
        <p:blipFill>
          <a:blip r:embed="rId3"/>
          <a:stretch>
            <a:fillRect/>
          </a:stretch>
        </p:blipFill>
        <p:spPr>
          <a:xfrm>
            <a:off x="7924800" y="152400"/>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ransition>
    <p:random/>
  </p:transition>
  <p:hf hdr="0" ftr="0" dt="0"/>
  <p:txStyles>
    <p:titleStyle>
      <a:lvl1pPr algn="ctr" rtl="0" eaLnBrk="0" fontAlgn="base" hangingPunct="0">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hyperlink" Target="http://www.bzfxw.com/" TargetMode="External"/><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oleObject" Target="../embeddings/oleObject1.bin"/><Relationship Id="rId2" Type="http://schemas.openxmlformats.org/officeDocument/2006/relationships/image" Target="../media/image17.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oleObject" Target="../embeddings/oleObject4.bin"/><Relationship Id="rId4" Type="http://schemas.openxmlformats.org/officeDocument/2006/relationships/image" Target="../media/image23.png"/><Relationship Id="rId3" Type="http://schemas.openxmlformats.org/officeDocument/2006/relationships/oleObject" Target="../embeddings/oleObject3.bin"/><Relationship Id="rId2" Type="http://schemas.openxmlformats.org/officeDocument/2006/relationships/image" Target="../media/image22.png"/><Relationship Id="rId1"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ctrTitle"/>
            <p:custDataLst>
              <p:tags r:id="rId1"/>
            </p:custDataLst>
          </p:nvPr>
        </p:nvSpPr>
        <p:spPr>
          <a:xfrm>
            <a:off x="0" y="2348880"/>
            <a:ext cx="9144000" cy="1928813"/>
          </a:xfrm>
          <a:solidFill>
            <a:schemeClr val="tx2">
              <a:lumMod val="40000"/>
              <a:lumOff val="60000"/>
            </a:schemeClr>
          </a:solidFill>
          <a:ln>
            <a:solidFill>
              <a:schemeClr val="tx2">
                <a:lumMod val="40000"/>
                <a:lumOff val="60000"/>
              </a:schemeClr>
            </a:solidFill>
          </a:ln>
        </p:spPr>
        <p:txBody>
          <a:bodyPr>
            <a:normAutofit/>
          </a:bodyPr>
          <a:p>
            <a:pPr eaLnBrk="1" hangingPunct="1">
              <a:spcBef>
                <a:spcPct val="50000"/>
              </a:spcBef>
            </a:pPr>
            <a:r>
              <a:rPr lang="zh-CN" altLang="en-US" sz="4800" dirty="0" smtClean="0"/>
              <a:t>粉尘防爆安全培训</a:t>
            </a:r>
            <a:endParaRPr lang="zh-CN" altLang="en-US" sz="4800" dirty="0" smtClean="0"/>
          </a:p>
        </p:txBody>
      </p:sp>
      <p:pic>
        <p:nvPicPr>
          <p:cNvPr id="4" name="图片 3" descr="a 头"/>
          <p:cNvPicPr>
            <a:picLocks noChangeAspect="1"/>
          </p:cNvPicPr>
          <p:nvPr/>
        </p:nvPicPr>
        <p:blipFill>
          <a:blip r:embed="rId2"/>
          <a:stretch>
            <a:fillRect/>
          </a:stretch>
        </p:blipFill>
        <p:spPr>
          <a:xfrm>
            <a:off x="4427855" y="4004945"/>
            <a:ext cx="3773170" cy="19570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二、公司相关安全管理制度</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67544" y="1196752"/>
            <a:ext cx="4226738" cy="360040"/>
            <a:chOff x="467544" y="1844824"/>
            <a:chExt cx="4226738" cy="360040"/>
          </a:xfrm>
        </p:grpSpPr>
        <p:sp>
          <p:nvSpPr>
            <p:cNvPr id="4" name="五边形 3"/>
            <p:cNvSpPr/>
            <p:nvPr/>
          </p:nvSpPr>
          <p:spPr>
            <a:xfrm>
              <a:off x="467544" y="1844824"/>
              <a:ext cx="1317878" cy="360040"/>
            </a:xfrm>
            <a:prstGeom prst="homePlate">
              <a:avLst>
                <a:gd name="adj" fmla="val 33508"/>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职责要求</a:t>
              </a:r>
              <a:endParaRPr lang="zh-CN" altLang="en-US" kern="0" dirty="0" smtClean="0">
                <a:solidFill>
                  <a:srgbClr val="FFFFFF"/>
                </a:solidFill>
                <a:latin typeface="Arial" panose="020B0604020202020204"/>
              </a:endParaRPr>
            </a:p>
          </p:txBody>
        </p:sp>
        <p:sp>
          <p:nvSpPr>
            <p:cNvPr id="5" name="燕尾形 4"/>
            <p:cNvSpPr/>
            <p:nvPr/>
          </p:nvSpPr>
          <p:spPr>
            <a:xfrm>
              <a:off x="1746975" y="1844824"/>
              <a:ext cx="1490434" cy="360040"/>
            </a:xfrm>
            <a:prstGeom prst="chevron">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工作要求</a:t>
              </a:r>
              <a:endParaRPr lang="zh-CN" altLang="en-US" kern="0" dirty="0" smtClean="0">
                <a:solidFill>
                  <a:srgbClr val="FFFFFF"/>
                </a:solidFill>
                <a:latin typeface="Arial" panose="020B0604020202020204"/>
              </a:endParaRPr>
            </a:p>
          </p:txBody>
        </p:sp>
        <p:sp>
          <p:nvSpPr>
            <p:cNvPr id="6" name="燕尾形 5"/>
            <p:cNvSpPr/>
            <p:nvPr/>
          </p:nvSpPr>
          <p:spPr>
            <a:xfrm>
              <a:off x="3203848"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考核激励</a:t>
              </a:r>
              <a:endParaRPr lang="zh-CN" altLang="en-US" kern="0" dirty="0" smtClean="0">
                <a:solidFill>
                  <a:srgbClr val="FFFFFF"/>
                </a:solidFill>
                <a:latin typeface="Arial" panose="020B0604020202020204"/>
              </a:endParaRPr>
            </a:p>
          </p:txBody>
        </p:sp>
      </p:grpSp>
      <p:sp>
        <p:nvSpPr>
          <p:cNvPr id="12" name="矩形 11"/>
          <p:cNvSpPr/>
          <p:nvPr/>
        </p:nvSpPr>
        <p:spPr>
          <a:xfrm>
            <a:off x="467544" y="1628800"/>
            <a:ext cx="8136904" cy="1618905"/>
          </a:xfrm>
          <a:prstGeom prst="rect">
            <a:avLst/>
          </a:prstGeom>
          <a:ln>
            <a:solidFill>
              <a:srgbClr val="0070C0"/>
            </a:solidFill>
            <a:prstDash val="lgDashDotDot"/>
          </a:ln>
        </p:spPr>
        <p:txBody>
          <a:bodyPr wrap="square">
            <a:spAutoFit/>
          </a:bodyPr>
          <a:lstStyle/>
          <a:p>
            <a:r>
              <a:rPr lang="zh-CN" altLang="en-US" sz="1600" b="1" dirty="0">
                <a:solidFill>
                  <a:srgbClr val="FF0000"/>
                </a:solidFill>
                <a:latin typeface="宋体" panose="02010600030101010101" pitchFamily="2" charset="-122"/>
              </a:rPr>
              <a:t>    ☆建（构）筑物的结构与</a:t>
            </a:r>
            <a:r>
              <a:rPr lang="zh-CN" altLang="en-US" sz="1600" b="1" dirty="0" smtClean="0">
                <a:solidFill>
                  <a:srgbClr val="FF0000"/>
                </a:solidFill>
                <a:latin typeface="宋体" panose="02010600030101010101" pitchFamily="2" charset="-122"/>
              </a:rPr>
              <a:t>布局</a:t>
            </a:r>
            <a:endParaRPr lang="en-US" altLang="zh-CN" sz="1600" b="1" dirty="0" smtClean="0">
              <a:solidFill>
                <a:srgbClr val="FF0000"/>
              </a:solidFill>
              <a:latin typeface="宋体" panose="02010600030101010101" pitchFamily="2" charset="-122"/>
            </a:endParaRPr>
          </a:p>
          <a:p>
            <a:pPr>
              <a:lnSpc>
                <a:spcPct val="130000"/>
              </a:lnSpc>
            </a:pPr>
            <a:r>
              <a:rPr lang="en-US" altLang="zh-CN" sz="1600" b="1" dirty="0">
                <a:solidFill>
                  <a:srgbClr val="FF0000"/>
                </a:solidFill>
                <a:latin typeface="宋体" panose="02010600030101010101" pitchFamily="2" charset="-122"/>
              </a:rPr>
              <a:t> </a:t>
            </a:r>
            <a:r>
              <a:rPr lang="en-US" altLang="zh-CN" sz="1600" b="1" dirty="0" smtClean="0">
                <a:solidFill>
                  <a:srgbClr val="FF0000"/>
                </a:solidFill>
                <a:latin typeface="宋体" panose="02010600030101010101" pitchFamily="2" charset="-122"/>
              </a:rPr>
              <a:t>   </a:t>
            </a:r>
            <a:r>
              <a:rPr lang="en-US" altLang="zh-CN" sz="1600" dirty="0">
                <a:solidFill>
                  <a:srgbClr val="000000"/>
                </a:solidFill>
                <a:latin typeface="宋体" panose="02010600030101010101" pitchFamily="2" charset="-122"/>
              </a:rPr>
              <a:t>1.</a:t>
            </a:r>
            <a:r>
              <a:rPr lang="zh-CN" altLang="en-US" sz="1600" dirty="0">
                <a:solidFill>
                  <a:srgbClr val="000000"/>
                </a:solidFill>
                <a:latin typeface="宋体" panose="02010600030101010101" pitchFamily="2" charset="-122"/>
              </a:rPr>
              <a:t>安装有粉尘爆炸危险的工艺设备或存在可燃粉尘的建（构）筑物，应与其他建筑物分离，其防火间距应</a:t>
            </a:r>
            <a:r>
              <a:rPr lang="zh-CN" altLang="en-US" sz="1600" dirty="0" smtClean="0">
                <a:solidFill>
                  <a:srgbClr val="000000"/>
                </a:solidFill>
                <a:latin typeface="宋体" panose="02010600030101010101" pitchFamily="2" charset="-122"/>
              </a:rPr>
              <a:t>符合</a:t>
            </a:r>
            <a:r>
              <a:rPr lang="en-US" altLang="zh-CN" sz="1600" dirty="0">
                <a:solidFill>
                  <a:srgbClr val="000000"/>
                </a:solidFill>
                <a:latin typeface="宋体" panose="02010600030101010101" pitchFamily="2" charset="-122"/>
              </a:rPr>
              <a:t>GB50016《</a:t>
            </a:r>
            <a:r>
              <a:rPr lang="zh-CN" altLang="en-US" sz="1600" dirty="0">
                <a:solidFill>
                  <a:srgbClr val="000000"/>
                </a:solidFill>
                <a:latin typeface="宋体" panose="02010600030101010101" pitchFamily="2" charset="-122"/>
              </a:rPr>
              <a:t>建筑设计防火规范</a:t>
            </a:r>
            <a:r>
              <a:rPr lang="en-US" altLang="zh-CN" sz="1600" dirty="0" smtClean="0">
                <a:solidFill>
                  <a:srgbClr val="000000"/>
                </a:solidFill>
                <a:latin typeface="宋体" panose="02010600030101010101" pitchFamily="2" charset="-122"/>
              </a:rPr>
              <a:t>》</a:t>
            </a:r>
            <a:r>
              <a:rPr lang="zh-CN" altLang="en-US" sz="1600" dirty="0" smtClean="0">
                <a:solidFill>
                  <a:srgbClr val="000000"/>
                </a:solidFill>
                <a:latin typeface="宋体" panose="02010600030101010101" pitchFamily="2" charset="-122"/>
              </a:rPr>
              <a:t>的</a:t>
            </a:r>
            <a:r>
              <a:rPr lang="zh-CN" altLang="en-US" sz="1600" dirty="0">
                <a:solidFill>
                  <a:srgbClr val="000000"/>
                </a:solidFill>
                <a:latin typeface="宋体" panose="02010600030101010101" pitchFamily="2" charset="-122"/>
              </a:rPr>
              <a:t>相关规定。</a:t>
            </a:r>
            <a:endParaRPr lang="zh-CN" altLang="en-US" sz="1600" dirty="0">
              <a:solidFill>
                <a:srgbClr val="000000"/>
              </a:solidFill>
              <a:latin typeface="宋体" panose="02010600030101010101" pitchFamily="2" charset="-122"/>
            </a:endParaRPr>
          </a:p>
          <a:p>
            <a:pPr>
              <a:lnSpc>
                <a:spcPct val="130000"/>
              </a:lnSpc>
            </a:pPr>
            <a:r>
              <a:rPr lang="en-US" altLang="zh-CN" sz="1600" dirty="0">
                <a:solidFill>
                  <a:srgbClr val="000000"/>
                </a:solidFill>
                <a:latin typeface="宋体" panose="02010600030101010101" pitchFamily="2" charset="-122"/>
              </a:rPr>
              <a:t>    2.</a:t>
            </a:r>
            <a:r>
              <a:rPr lang="zh-CN" altLang="en-US" sz="1600" dirty="0">
                <a:solidFill>
                  <a:srgbClr val="000000"/>
                </a:solidFill>
                <a:latin typeface="宋体" panose="02010600030101010101" pitchFamily="2" charset="-122"/>
              </a:rPr>
              <a:t>工作区域应有疏散通道，疏散通道应设置应急指示灯和应急照明灯。</a:t>
            </a:r>
            <a:endParaRPr lang="zh-CN" altLang="en-US" sz="1600" dirty="0">
              <a:solidFill>
                <a:srgbClr val="000000"/>
              </a:solidFill>
              <a:latin typeface="宋体" panose="02010600030101010101" pitchFamily="2" charset="-122"/>
            </a:endParaRPr>
          </a:p>
          <a:p>
            <a:pPr>
              <a:lnSpc>
                <a:spcPct val="130000"/>
              </a:lnSpc>
            </a:pPr>
            <a:r>
              <a:rPr lang="en-US" altLang="zh-CN" sz="1600" dirty="0">
                <a:solidFill>
                  <a:srgbClr val="000000"/>
                </a:solidFill>
                <a:latin typeface="宋体" panose="02010600030101010101" pitchFamily="2" charset="-122"/>
              </a:rPr>
              <a:t>    3.</a:t>
            </a:r>
            <a:r>
              <a:rPr lang="zh-CN" altLang="en-US" sz="1600" dirty="0">
                <a:solidFill>
                  <a:srgbClr val="000000"/>
                </a:solidFill>
                <a:latin typeface="宋体" panose="02010600030101010101" pitchFamily="2" charset="-122"/>
              </a:rPr>
              <a:t>有爆炸危险的工艺设备宜</a:t>
            </a:r>
            <a:r>
              <a:rPr lang="zh-CN" altLang="en-US" sz="1600" b="1" dirty="0">
                <a:solidFill>
                  <a:srgbClr val="000000"/>
                </a:solidFill>
                <a:latin typeface="宋体" panose="02010600030101010101" pitchFamily="2" charset="-122"/>
              </a:rPr>
              <a:t>设置在建筑物的露天场所</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
        <p:nvSpPr>
          <p:cNvPr id="11" name="矩形 10"/>
          <p:cNvSpPr/>
          <p:nvPr/>
        </p:nvSpPr>
        <p:spPr>
          <a:xfrm>
            <a:off x="453480" y="3284984"/>
            <a:ext cx="8136904" cy="1224951"/>
          </a:xfrm>
          <a:prstGeom prst="rect">
            <a:avLst/>
          </a:prstGeom>
          <a:ln>
            <a:solidFill>
              <a:srgbClr val="0070C0"/>
            </a:solidFill>
            <a:prstDash val="lgDashDotDot"/>
          </a:ln>
        </p:spPr>
        <p:txBody>
          <a:bodyPr wrap="square">
            <a:spAutoFit/>
          </a:bodyPr>
          <a:lstStyle/>
          <a:p>
            <a:r>
              <a:rPr lang="zh-CN" altLang="en-US" sz="1600" b="1" dirty="0">
                <a:solidFill>
                  <a:srgbClr val="FF0000"/>
                </a:solidFill>
                <a:latin typeface="宋体" panose="02010600030101010101" pitchFamily="2" charset="-122"/>
              </a:rPr>
              <a:t>    ☆防止粉料</a:t>
            </a:r>
            <a:r>
              <a:rPr lang="zh-CN" altLang="en-US" sz="1600" b="1" dirty="0" smtClean="0">
                <a:solidFill>
                  <a:srgbClr val="FF0000"/>
                </a:solidFill>
                <a:latin typeface="宋体" panose="02010600030101010101" pitchFamily="2" charset="-122"/>
              </a:rPr>
              <a:t>自燃</a:t>
            </a:r>
            <a:endParaRPr lang="en-US" altLang="zh-CN" sz="1600" b="1" dirty="0" smtClean="0">
              <a:solidFill>
                <a:srgbClr val="FF0000"/>
              </a:solidFill>
              <a:latin typeface="宋体" panose="02010600030101010101" pitchFamily="2" charset="-122"/>
            </a:endParaRPr>
          </a:p>
          <a:p>
            <a:r>
              <a:rPr lang="en-US" altLang="zh-CN" sz="1600" b="1" dirty="0">
                <a:solidFill>
                  <a:srgbClr val="FF0000"/>
                </a:solidFill>
                <a:latin typeface="宋体" panose="02010600030101010101" pitchFamily="2" charset="-122"/>
              </a:rPr>
              <a:t> </a:t>
            </a:r>
            <a:r>
              <a:rPr lang="en-US" altLang="zh-CN" sz="1600" b="1" dirty="0" smtClean="0">
                <a:solidFill>
                  <a:srgbClr val="FF0000"/>
                </a:solidFill>
                <a:latin typeface="宋体" panose="02010600030101010101" pitchFamily="2" charset="-122"/>
              </a:rPr>
              <a:t>   </a:t>
            </a:r>
            <a:r>
              <a:rPr lang="en-US" altLang="zh-CN" sz="1600" dirty="0" smtClean="0">
                <a:solidFill>
                  <a:srgbClr val="000000"/>
                </a:solidFill>
                <a:latin typeface="宋体" panose="02010600030101010101" pitchFamily="2" charset="-122"/>
              </a:rPr>
              <a:t>1.</a:t>
            </a:r>
            <a:r>
              <a:rPr lang="zh-CN" altLang="en-US" sz="1600" dirty="0" smtClean="0">
                <a:solidFill>
                  <a:srgbClr val="000000"/>
                </a:solidFill>
                <a:latin typeface="宋体" panose="02010600030101010101" pitchFamily="2" charset="-122"/>
              </a:rPr>
              <a:t>能</a:t>
            </a:r>
            <a:r>
              <a:rPr lang="zh-CN" altLang="en-US" sz="1600" dirty="0">
                <a:solidFill>
                  <a:srgbClr val="000000"/>
                </a:solidFill>
                <a:latin typeface="宋体" panose="02010600030101010101" pitchFamily="2" charset="-122"/>
              </a:rPr>
              <a:t>自燃的热粉料，储存前应设法</a:t>
            </a:r>
            <a:r>
              <a:rPr lang="zh-CN" altLang="en-US" sz="1600" b="1" dirty="0">
                <a:solidFill>
                  <a:srgbClr val="000000"/>
                </a:solidFill>
                <a:latin typeface="宋体" panose="02010600030101010101" pitchFamily="2" charset="-122"/>
              </a:rPr>
              <a:t>冷却到正常储存温度</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在</a:t>
            </a:r>
            <a:r>
              <a:rPr lang="zh-CN" altLang="en-US" sz="1600" dirty="0">
                <a:solidFill>
                  <a:srgbClr val="000000"/>
                </a:solidFill>
                <a:latin typeface="宋体" panose="02010600030101010101" pitchFamily="2" charset="-122"/>
              </a:rPr>
              <a:t>通常储存条件下，大量储存能自燃的散装粉料时，</a:t>
            </a:r>
            <a:r>
              <a:rPr lang="zh-CN" altLang="en-US" sz="1600" b="1" dirty="0">
                <a:solidFill>
                  <a:srgbClr val="000000"/>
                </a:solidFill>
                <a:latin typeface="宋体" panose="02010600030101010101" pitchFamily="2" charset="-122"/>
              </a:rPr>
              <a:t>应对粉料温度进行连续监测</a:t>
            </a:r>
            <a:r>
              <a:rPr lang="zh-CN" altLang="en-US" sz="1600" dirty="0">
                <a:solidFill>
                  <a:srgbClr val="000000"/>
                </a:solidFill>
                <a:latin typeface="宋体" panose="02010600030101010101" pitchFamily="2" charset="-122"/>
              </a:rPr>
              <a:t>，当</a:t>
            </a:r>
            <a:r>
              <a:rPr lang="zh-CN" altLang="en-US" sz="1600" dirty="0" smtClean="0">
                <a:solidFill>
                  <a:srgbClr val="000000"/>
                </a:solidFill>
                <a:latin typeface="宋体" panose="02010600030101010101" pitchFamily="2" charset="-122"/>
              </a:rPr>
              <a:t>发现</a:t>
            </a:r>
            <a:r>
              <a:rPr lang="zh-CN" altLang="en-US" sz="1600" dirty="0">
                <a:solidFill>
                  <a:srgbClr val="000000"/>
                </a:solidFill>
                <a:latin typeface="宋体" panose="02010600030101010101" pitchFamily="2" charset="-122"/>
              </a:rPr>
              <a:t>温度升高或气体析出时，</a:t>
            </a:r>
            <a:r>
              <a:rPr lang="zh-CN" altLang="en-US" sz="1600" b="1" dirty="0">
                <a:solidFill>
                  <a:srgbClr val="000000"/>
                </a:solidFill>
                <a:latin typeface="宋体" panose="02010600030101010101" pitchFamily="2" charset="-122"/>
              </a:rPr>
              <a:t>应采取使粉料冷却的措施</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
        <p:nvSpPr>
          <p:cNvPr id="14" name="矩形 13"/>
          <p:cNvSpPr/>
          <p:nvPr/>
        </p:nvSpPr>
        <p:spPr>
          <a:xfrm>
            <a:off x="467544" y="4561970"/>
            <a:ext cx="8136904" cy="2012859"/>
          </a:xfrm>
          <a:prstGeom prst="rect">
            <a:avLst/>
          </a:prstGeom>
          <a:ln>
            <a:solidFill>
              <a:srgbClr val="0070C0"/>
            </a:solidFill>
            <a:prstDash val="lgDashDotDot"/>
          </a:ln>
        </p:spPr>
        <p:txBody>
          <a:bodyPr wrap="square">
            <a:spAutoFit/>
          </a:bodyPr>
          <a:lstStyle/>
          <a:p>
            <a:pPr>
              <a:lnSpc>
                <a:spcPct val="130000"/>
              </a:lnSpc>
            </a:pPr>
            <a:r>
              <a:rPr lang="zh-CN" altLang="en-US" sz="1600" b="1" dirty="0">
                <a:solidFill>
                  <a:srgbClr val="FF0000"/>
                </a:solidFill>
                <a:latin typeface="宋体" panose="02010600030101010101" pitchFamily="2" charset="-122"/>
              </a:rPr>
              <a:t>    ☆防止明火与热表面</a:t>
            </a:r>
            <a:r>
              <a:rPr lang="zh-CN" altLang="en-US" sz="1600" b="1" dirty="0" smtClean="0">
                <a:solidFill>
                  <a:srgbClr val="FF0000"/>
                </a:solidFill>
                <a:latin typeface="宋体" panose="02010600030101010101" pitchFamily="2" charset="-122"/>
              </a:rPr>
              <a:t>引燃</a:t>
            </a:r>
            <a:endParaRPr lang="en-US" altLang="zh-CN" sz="1600" b="1" dirty="0" smtClean="0">
              <a:solidFill>
                <a:srgbClr val="FF0000"/>
              </a:solidFill>
              <a:latin typeface="宋体" panose="02010600030101010101" pitchFamily="2" charset="-122"/>
            </a:endParaRPr>
          </a:p>
          <a:p>
            <a:pPr>
              <a:lnSpc>
                <a:spcPct val="130000"/>
              </a:lnSpc>
            </a:pPr>
            <a:r>
              <a:rPr lang="en-US" altLang="zh-CN" sz="1600" b="1" dirty="0">
                <a:solidFill>
                  <a:srgbClr val="FF0000"/>
                </a:solidFill>
                <a:latin typeface="宋体" panose="02010600030101010101" pitchFamily="2" charset="-122"/>
              </a:rPr>
              <a:t> </a:t>
            </a:r>
            <a:r>
              <a:rPr lang="en-US" altLang="zh-CN" sz="1600" b="1" dirty="0" smtClean="0">
                <a:solidFill>
                  <a:srgbClr val="FF0000"/>
                </a:solidFill>
                <a:latin typeface="宋体" panose="02010600030101010101" pitchFamily="2" charset="-122"/>
              </a:rPr>
              <a:t>   </a:t>
            </a:r>
            <a:r>
              <a:rPr lang="en-US" altLang="zh-CN" sz="1600" dirty="0" smtClean="0">
                <a:solidFill>
                  <a:srgbClr val="000000"/>
                </a:solidFill>
                <a:latin typeface="宋体" panose="02010600030101010101" pitchFamily="2" charset="-122"/>
              </a:rPr>
              <a:t>1.</a:t>
            </a:r>
            <a:r>
              <a:rPr lang="zh-CN" altLang="en-US" sz="1600" dirty="0" smtClean="0">
                <a:solidFill>
                  <a:srgbClr val="000000"/>
                </a:solidFill>
                <a:latin typeface="宋体" panose="02010600030101010101" pitchFamily="2" charset="-122"/>
              </a:rPr>
              <a:t>进行</a:t>
            </a:r>
            <a:r>
              <a:rPr lang="zh-CN" altLang="en-US" sz="1600" dirty="0">
                <a:solidFill>
                  <a:srgbClr val="000000"/>
                </a:solidFill>
                <a:latin typeface="宋体" panose="02010600030101010101" pitchFamily="2" charset="-122"/>
              </a:rPr>
              <a:t>作业审批，办理动火作业证后方可作业。</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在</a:t>
            </a:r>
            <a:r>
              <a:rPr lang="zh-CN" altLang="en-US" sz="1600" dirty="0">
                <a:solidFill>
                  <a:srgbClr val="000000"/>
                </a:solidFill>
                <a:latin typeface="宋体" panose="02010600030101010101" pitchFamily="2" charset="-122"/>
              </a:rPr>
              <a:t>粉尘爆炸危险场所尽量不进行动火作业。</a:t>
            </a:r>
            <a:r>
              <a:rPr lang="zh-CN" altLang="en-US" sz="1600" b="1" dirty="0">
                <a:solidFill>
                  <a:srgbClr val="000000"/>
                </a:solidFill>
                <a:latin typeface="宋体" panose="02010600030101010101" pitchFamily="2" charset="-122"/>
              </a:rPr>
              <a:t>若要进行动火作业必须清除动火区域粉尘及易燃物品并配备充足的灭火器材</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进行</a:t>
            </a:r>
            <a:r>
              <a:rPr lang="zh-CN" altLang="en-US" sz="1600" dirty="0">
                <a:solidFill>
                  <a:srgbClr val="000000"/>
                </a:solidFill>
                <a:latin typeface="宋体" panose="02010600030101010101" pitchFamily="2" charset="-122"/>
              </a:rPr>
              <a:t>动火作用的区域应与其他区域分开或断开；</a:t>
            </a:r>
            <a:r>
              <a:rPr lang="zh-CN" altLang="en-US" sz="1600" b="1" dirty="0">
                <a:solidFill>
                  <a:srgbClr val="000000"/>
                </a:solidFill>
                <a:latin typeface="宋体" panose="02010600030101010101" pitchFamily="2" charset="-122"/>
              </a:rPr>
              <a:t>作业期间和作业完成后的冷却期间，不应有粉尘进入作业现场</a:t>
            </a:r>
            <a:r>
              <a:rPr lang="zh-CN" altLang="en-US" sz="1600" dirty="0" smtClean="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二、公司相关安全管理制度</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467544" y="1700808"/>
            <a:ext cx="8136904" cy="1372683"/>
          </a:xfrm>
          <a:prstGeom prst="rect">
            <a:avLst/>
          </a:prstGeom>
          <a:ln>
            <a:solidFill>
              <a:srgbClr val="0070C0"/>
            </a:solidFill>
            <a:prstDash val="lgDashDotDot"/>
          </a:ln>
        </p:spPr>
        <p:txBody>
          <a:bodyPr wrap="square">
            <a:spAutoFit/>
          </a:bodyPr>
          <a:lstStyle/>
          <a:p>
            <a:pPr>
              <a:lnSpc>
                <a:spcPct val="130000"/>
              </a:lnSpc>
            </a:pPr>
            <a:r>
              <a:rPr lang="en-US" altLang="zh-CN" sz="1600" dirty="0" smtClean="0">
                <a:solidFill>
                  <a:srgbClr val="000000"/>
                </a:solidFill>
                <a:latin typeface="宋体" panose="02010600030101010101" pitchFamily="2" charset="-122"/>
              </a:rPr>
              <a:t>    4.</a:t>
            </a:r>
            <a:r>
              <a:rPr lang="zh-CN" altLang="en-US" sz="1600" dirty="0" smtClean="0">
                <a:solidFill>
                  <a:srgbClr val="000000"/>
                </a:solidFill>
                <a:latin typeface="宋体" panose="02010600030101010101" pitchFamily="2" charset="-122"/>
              </a:rPr>
              <a:t>与</a:t>
            </a:r>
            <a:r>
              <a:rPr lang="zh-CN" altLang="en-US" sz="1600" dirty="0">
                <a:solidFill>
                  <a:srgbClr val="000000"/>
                </a:solidFill>
                <a:latin typeface="宋体" panose="02010600030101010101" pitchFamily="2" charset="-122"/>
              </a:rPr>
              <a:t>粉尘直接接触的设备或装置（如加热源），其表面允许温度应低于谷物粉尘</a:t>
            </a:r>
            <a:r>
              <a:rPr lang="zh-CN" altLang="en-US" sz="1600" b="1" dirty="0">
                <a:solidFill>
                  <a:srgbClr val="000000"/>
                </a:solidFill>
                <a:latin typeface="宋体" panose="02010600030101010101" pitchFamily="2" charset="-122"/>
              </a:rPr>
              <a:t>最低着火温度</a:t>
            </a:r>
            <a:r>
              <a:rPr lang="en-US" altLang="zh-CN" sz="1600" b="1" dirty="0">
                <a:solidFill>
                  <a:srgbClr val="000000"/>
                </a:solidFill>
                <a:latin typeface="宋体" panose="02010600030101010101" pitchFamily="2" charset="-122"/>
              </a:rPr>
              <a:t>30℃</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5.</a:t>
            </a:r>
            <a:r>
              <a:rPr lang="zh-CN" altLang="en-US" sz="1600" b="1" dirty="0" smtClean="0">
                <a:solidFill>
                  <a:srgbClr val="000000"/>
                </a:solidFill>
                <a:latin typeface="宋体" panose="02010600030101010101" pitchFamily="2" charset="-122"/>
              </a:rPr>
              <a:t>工艺</a:t>
            </a:r>
            <a:r>
              <a:rPr lang="zh-CN" altLang="en-US" sz="1600" b="1" dirty="0">
                <a:solidFill>
                  <a:srgbClr val="000000"/>
                </a:solidFill>
                <a:latin typeface="宋体" panose="02010600030101010101" pitchFamily="2" charset="-122"/>
              </a:rPr>
              <a:t>设备的轴承应防尘密封，不宜使用皮带传动</a:t>
            </a:r>
            <a:r>
              <a:rPr lang="zh-CN" altLang="en-US" sz="1600" dirty="0">
                <a:solidFill>
                  <a:srgbClr val="000000"/>
                </a:solidFill>
                <a:latin typeface="宋体" panose="02010600030101010101" pitchFamily="2" charset="-122"/>
              </a:rPr>
              <a:t>，如使用皮带传动，应安装速差传感器和自动防滑保护装置，当发生滑动时，保护装置能确保自动停机。</a:t>
            </a:r>
            <a:endParaRPr lang="zh-CN" altLang="en-US" sz="1600" dirty="0">
              <a:solidFill>
                <a:srgbClr val="000000"/>
              </a:solidFill>
              <a:latin typeface="宋体" panose="02010600030101010101" pitchFamily="2" charset="-122"/>
            </a:endParaRPr>
          </a:p>
        </p:txBody>
      </p:sp>
      <p:sp>
        <p:nvSpPr>
          <p:cNvPr id="10" name="矩形 9"/>
          <p:cNvSpPr/>
          <p:nvPr/>
        </p:nvSpPr>
        <p:spPr>
          <a:xfrm>
            <a:off x="467544" y="3152230"/>
            <a:ext cx="8136904" cy="2653034"/>
          </a:xfrm>
          <a:prstGeom prst="rect">
            <a:avLst/>
          </a:prstGeom>
          <a:ln>
            <a:solidFill>
              <a:srgbClr val="0070C0"/>
            </a:solidFill>
            <a:prstDash val="lgDashDotDot"/>
          </a:ln>
        </p:spPr>
        <p:txBody>
          <a:bodyPr wrap="square">
            <a:spAutoFit/>
          </a:bodyPr>
          <a:lstStyle/>
          <a:p>
            <a:pPr>
              <a:lnSpc>
                <a:spcPct val="130000"/>
              </a:lnSpc>
            </a:pPr>
            <a:r>
              <a:rPr lang="zh-CN" altLang="en-US" sz="1600" b="1" dirty="0">
                <a:solidFill>
                  <a:srgbClr val="FF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a:t>
            </a:r>
            <a:r>
              <a:rPr lang="zh-CN" altLang="en-US" sz="1600" b="1" dirty="0">
                <a:solidFill>
                  <a:srgbClr val="FF0000"/>
                </a:solidFill>
                <a:latin typeface="宋体" panose="02010600030101010101" pitchFamily="2" charset="-122"/>
              </a:rPr>
              <a:t>防止电弧和电火花</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粉尘</a:t>
            </a:r>
            <a:r>
              <a:rPr lang="zh-CN" altLang="en-US" sz="1600" dirty="0">
                <a:solidFill>
                  <a:srgbClr val="000000"/>
                </a:solidFill>
                <a:latin typeface="宋体" panose="02010600030101010101" pitchFamily="2" charset="-122"/>
              </a:rPr>
              <a:t>爆炸危险场所，应按</a:t>
            </a:r>
            <a:r>
              <a:rPr lang="en-US" altLang="zh-CN" sz="1600" dirty="0">
                <a:solidFill>
                  <a:srgbClr val="000000"/>
                </a:solidFill>
                <a:latin typeface="宋体" panose="02010600030101010101" pitchFamily="2" charset="-122"/>
              </a:rPr>
              <a:t>GB50057《</a:t>
            </a:r>
            <a:r>
              <a:rPr lang="zh-CN" altLang="en-US" sz="1600" dirty="0">
                <a:solidFill>
                  <a:srgbClr val="000000"/>
                </a:solidFill>
                <a:latin typeface="宋体" panose="02010600030101010101" pitchFamily="2" charset="-122"/>
              </a:rPr>
              <a:t>建筑防雷设计规范</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中有关规定采取防雷措施。</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所有</a:t>
            </a:r>
            <a:r>
              <a:rPr lang="zh-CN" altLang="en-US" sz="1600" dirty="0">
                <a:solidFill>
                  <a:srgbClr val="000000"/>
                </a:solidFill>
                <a:latin typeface="宋体" panose="02010600030101010101" pitchFamily="2" charset="-122"/>
              </a:rPr>
              <a:t>金属设备、装置外壳、金属管道、支架、构件、部件等，</a:t>
            </a:r>
            <a:r>
              <a:rPr lang="zh-CN" altLang="en-US" sz="1600" b="1" dirty="0">
                <a:solidFill>
                  <a:srgbClr val="000000"/>
                </a:solidFill>
                <a:latin typeface="宋体" panose="02010600030101010101" pitchFamily="2" charset="-122"/>
              </a:rPr>
              <a:t>一般应采用防静电直接接地</a:t>
            </a:r>
            <a:r>
              <a:rPr lang="zh-CN" altLang="en-US" sz="1600" dirty="0">
                <a:solidFill>
                  <a:srgbClr val="000000"/>
                </a:solidFill>
                <a:latin typeface="宋体" panose="02010600030101010101" pitchFamily="2" charset="-122"/>
              </a:rPr>
              <a:t>；不便或工艺不允许直接接地的，可通过导静电材料或物品间接接地。</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所有</a:t>
            </a:r>
            <a:r>
              <a:rPr lang="zh-CN" altLang="en-US" sz="1600" dirty="0">
                <a:solidFill>
                  <a:srgbClr val="000000"/>
                </a:solidFill>
                <a:latin typeface="宋体" panose="02010600030101010101" pitchFamily="2" charset="-122"/>
              </a:rPr>
              <a:t>金属管道连接处</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如法兰</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a:t>
            </a:r>
            <a:r>
              <a:rPr lang="zh-CN" altLang="en-US" sz="1600" b="1" dirty="0">
                <a:solidFill>
                  <a:srgbClr val="000000"/>
                </a:solidFill>
                <a:latin typeface="宋体" panose="02010600030101010101" pitchFamily="2" charset="-122"/>
              </a:rPr>
              <a:t>应用铜线或铜片进行跨接安装</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4.</a:t>
            </a:r>
            <a:r>
              <a:rPr lang="zh-CN" altLang="en-US" sz="1600" dirty="0" smtClean="0">
                <a:solidFill>
                  <a:srgbClr val="000000"/>
                </a:solidFill>
                <a:latin typeface="宋体" panose="02010600030101010101" pitchFamily="2" charset="-122"/>
              </a:rPr>
              <a:t>操作</a:t>
            </a:r>
            <a:r>
              <a:rPr lang="zh-CN" altLang="en-US" sz="1600" dirty="0">
                <a:solidFill>
                  <a:srgbClr val="000000"/>
                </a:solidFill>
                <a:latin typeface="宋体" panose="02010600030101010101" pitchFamily="2" charset="-122"/>
              </a:rPr>
              <a:t>人员应采取防静电措施。</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5.</a:t>
            </a:r>
            <a:r>
              <a:rPr lang="zh-CN" altLang="en-US" sz="1600" dirty="0" smtClean="0">
                <a:solidFill>
                  <a:srgbClr val="000000"/>
                </a:solidFill>
                <a:latin typeface="宋体" panose="02010600030101010101" pitchFamily="2" charset="-122"/>
              </a:rPr>
              <a:t>作业</a:t>
            </a:r>
            <a:r>
              <a:rPr lang="zh-CN" altLang="en-US" sz="1600" dirty="0">
                <a:solidFill>
                  <a:srgbClr val="000000"/>
                </a:solidFill>
                <a:latin typeface="宋体" panose="02010600030101010101" pitchFamily="2" charset="-122"/>
              </a:rPr>
              <a:t>人员进入作业场所前，应触摸静电释放装置。</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6.</a:t>
            </a:r>
            <a:r>
              <a:rPr lang="zh-CN" altLang="en-US" sz="1600" dirty="0" smtClean="0">
                <a:solidFill>
                  <a:srgbClr val="000000"/>
                </a:solidFill>
                <a:latin typeface="宋体" panose="02010600030101010101" pitchFamily="2" charset="-122"/>
              </a:rPr>
              <a:t>粉尘</a:t>
            </a:r>
            <a:r>
              <a:rPr lang="zh-CN" altLang="en-US" sz="1600" dirty="0">
                <a:solidFill>
                  <a:srgbClr val="000000"/>
                </a:solidFill>
                <a:latin typeface="宋体" panose="02010600030101010101" pitchFamily="2" charset="-122"/>
              </a:rPr>
              <a:t>爆炸危险场作业人员</a:t>
            </a:r>
            <a:r>
              <a:rPr lang="zh-CN" altLang="en-US" sz="1600" b="1" dirty="0">
                <a:solidFill>
                  <a:srgbClr val="000000"/>
                </a:solidFill>
                <a:latin typeface="宋体" panose="02010600030101010101" pitchFamily="2" charset="-122"/>
              </a:rPr>
              <a:t>不应穿着化纤制品衣裤</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grpSp>
        <p:nvGrpSpPr>
          <p:cNvPr id="13" name="组合 12"/>
          <p:cNvGrpSpPr/>
          <p:nvPr/>
        </p:nvGrpSpPr>
        <p:grpSpPr>
          <a:xfrm>
            <a:off x="467544" y="1196752"/>
            <a:ext cx="4226738" cy="360040"/>
            <a:chOff x="467544" y="1844824"/>
            <a:chExt cx="4226738" cy="360040"/>
          </a:xfrm>
        </p:grpSpPr>
        <p:sp>
          <p:nvSpPr>
            <p:cNvPr id="15" name="五边形 14"/>
            <p:cNvSpPr/>
            <p:nvPr/>
          </p:nvSpPr>
          <p:spPr>
            <a:xfrm>
              <a:off x="467544" y="1844824"/>
              <a:ext cx="1317878" cy="360040"/>
            </a:xfrm>
            <a:prstGeom prst="homePlate">
              <a:avLst>
                <a:gd name="adj" fmla="val 33508"/>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职责要求</a:t>
              </a:r>
              <a:endParaRPr lang="zh-CN" altLang="en-US" kern="0" dirty="0" smtClean="0">
                <a:solidFill>
                  <a:srgbClr val="FFFFFF"/>
                </a:solidFill>
                <a:latin typeface="Arial" panose="020B0604020202020204"/>
              </a:endParaRPr>
            </a:p>
          </p:txBody>
        </p:sp>
        <p:sp>
          <p:nvSpPr>
            <p:cNvPr id="16" name="燕尾形 15"/>
            <p:cNvSpPr/>
            <p:nvPr/>
          </p:nvSpPr>
          <p:spPr>
            <a:xfrm>
              <a:off x="1746975" y="1844824"/>
              <a:ext cx="1490434" cy="360040"/>
            </a:xfrm>
            <a:prstGeom prst="chevron">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工作要求</a:t>
              </a:r>
              <a:endParaRPr lang="zh-CN" altLang="en-US" kern="0" dirty="0" smtClean="0">
                <a:solidFill>
                  <a:srgbClr val="FFFFFF"/>
                </a:solidFill>
                <a:latin typeface="Arial" panose="020B0604020202020204"/>
              </a:endParaRPr>
            </a:p>
          </p:txBody>
        </p:sp>
        <p:sp>
          <p:nvSpPr>
            <p:cNvPr id="17" name="燕尾形 16"/>
            <p:cNvSpPr/>
            <p:nvPr/>
          </p:nvSpPr>
          <p:spPr>
            <a:xfrm>
              <a:off x="3203848"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考核激励</a:t>
              </a:r>
              <a:endParaRPr lang="zh-CN" altLang="en-US" kern="0" dirty="0" smtClean="0">
                <a:solidFill>
                  <a:srgbClr val="FFFFFF"/>
                </a:solidFill>
                <a:latin typeface="Arial" panose="020B0604020202020204"/>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二、公司相关安全管理制度</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67544" y="1693586"/>
            <a:ext cx="8136904" cy="3613297"/>
          </a:xfrm>
          <a:prstGeom prst="rect">
            <a:avLst/>
          </a:prstGeom>
          <a:ln>
            <a:solidFill>
              <a:srgbClr val="0070C0"/>
            </a:solidFill>
            <a:prstDash val="lgDashDotDot"/>
          </a:ln>
        </p:spPr>
        <p:txBody>
          <a:bodyPr wrap="square">
            <a:spAutoFit/>
          </a:bodyPr>
          <a:lstStyle/>
          <a:p>
            <a:pPr>
              <a:lnSpc>
                <a:spcPct val="130000"/>
              </a:lnSpc>
            </a:pPr>
            <a:r>
              <a:rPr lang="zh-CN" altLang="en-US" sz="1600" b="1" dirty="0">
                <a:solidFill>
                  <a:srgbClr val="FF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☆防止</a:t>
            </a:r>
            <a:r>
              <a:rPr lang="zh-CN" altLang="en-US" sz="1600" b="1" dirty="0">
                <a:solidFill>
                  <a:srgbClr val="FF0000"/>
                </a:solidFill>
                <a:latin typeface="宋体" panose="02010600030101010101" pitchFamily="2" charset="-122"/>
              </a:rPr>
              <a:t>摩擦、碰撞火花</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在</a:t>
            </a:r>
            <a:r>
              <a:rPr lang="zh-CN" altLang="en-US" sz="1600" dirty="0">
                <a:solidFill>
                  <a:srgbClr val="000000"/>
                </a:solidFill>
                <a:latin typeface="宋体" panose="02010600030101010101" pitchFamily="2" charset="-122"/>
              </a:rPr>
              <a:t>工艺流程的进料处，应安装能除去混入料中杂物的磁铁、气动分离器或筛子，防止杂物与设备碰撞。</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粉尘</a:t>
            </a:r>
            <a:r>
              <a:rPr lang="zh-CN" altLang="en-US" sz="1600" dirty="0">
                <a:solidFill>
                  <a:srgbClr val="000000"/>
                </a:solidFill>
                <a:latin typeface="宋体" panose="02010600030101010101" pitchFamily="2" charset="-122"/>
              </a:rPr>
              <a:t>爆炸危险场所</a:t>
            </a:r>
            <a:r>
              <a:rPr lang="zh-CN" altLang="en-US" sz="1600" b="1" dirty="0">
                <a:solidFill>
                  <a:srgbClr val="000000"/>
                </a:solidFill>
                <a:latin typeface="宋体" panose="02010600030101010101" pitchFamily="2" charset="-122"/>
              </a:rPr>
              <a:t>配备的固定式或移动式电气设备应采用防爆型</a:t>
            </a:r>
            <a:r>
              <a:rPr lang="zh-CN" altLang="en-US" sz="1600" dirty="0">
                <a:solidFill>
                  <a:srgbClr val="000000"/>
                </a:solidFill>
                <a:latin typeface="宋体" panose="02010600030101010101" pitchFamily="2" charset="-122"/>
              </a:rPr>
              <a:t>。非防爆型</a:t>
            </a:r>
            <a:r>
              <a:rPr lang="zh-CN" altLang="en-US" sz="1600" dirty="0" smtClean="0">
                <a:solidFill>
                  <a:srgbClr val="000000"/>
                </a:solidFill>
                <a:latin typeface="宋体" panose="02010600030101010101" pitchFamily="2" charset="-122"/>
              </a:rPr>
              <a:t>电气设备</a:t>
            </a:r>
            <a:r>
              <a:rPr lang="zh-CN" altLang="en-US" sz="1600" dirty="0">
                <a:solidFill>
                  <a:srgbClr val="000000"/>
                </a:solidFill>
                <a:latin typeface="宋体" panose="02010600030101010101" pitchFamily="2" charset="-122"/>
              </a:rPr>
              <a:t>严禁在粉尘爆炸危险场所使用，包括未安装防火帽等防护措施的机动车辆</a:t>
            </a:r>
            <a:r>
              <a:rPr lang="zh-CN" altLang="en-US" sz="1600" dirty="0" smtClean="0">
                <a:solidFill>
                  <a:srgbClr val="000000"/>
                </a:solidFill>
                <a:latin typeface="宋体" panose="02010600030101010101" pitchFamily="2" charset="-122"/>
              </a:rPr>
              <a:t>。</a:t>
            </a:r>
            <a:r>
              <a:rPr lang="en-US" altLang="zh-CN" sz="1600" dirty="0" smtClean="0">
                <a:solidFill>
                  <a:srgbClr val="000000"/>
                </a:solidFill>
                <a:latin typeface="宋体" panose="02010600030101010101" pitchFamily="2" charset="-122"/>
              </a:rPr>
              <a:t> </a:t>
            </a:r>
            <a:endParaRPr lang="en-US" altLang="zh-CN" sz="1600" dirty="0" smtClean="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墙体</a:t>
            </a:r>
            <a:r>
              <a:rPr lang="zh-CN" altLang="en-US" sz="1600" dirty="0">
                <a:solidFill>
                  <a:srgbClr val="000000"/>
                </a:solidFill>
                <a:latin typeface="宋体" panose="02010600030101010101" pitchFamily="2" charset="-122"/>
              </a:rPr>
              <a:t>、梁、支架、地面和设备等表面、配电箱、柜内积聚的粉尘应及时清扫，从</a:t>
            </a:r>
            <a:endParaRPr lang="zh-CN" altLang="en-US" sz="1600" dirty="0">
              <a:solidFill>
                <a:srgbClr val="000000"/>
              </a:solidFill>
              <a:latin typeface="宋体" panose="02010600030101010101" pitchFamily="2" charset="-122"/>
            </a:endParaRPr>
          </a:p>
          <a:p>
            <a:pPr>
              <a:lnSpc>
                <a:spcPct val="130000"/>
              </a:lnSpc>
            </a:pPr>
            <a:r>
              <a:rPr lang="zh-CN" altLang="en-US" sz="1600" dirty="0">
                <a:solidFill>
                  <a:srgbClr val="000000"/>
                </a:solidFill>
                <a:latin typeface="宋体" panose="02010600030101010101" pitchFamily="2" charset="-122"/>
              </a:rPr>
              <a:t>设备和管道中溢出或堵塞的物料应及时清扫，防止粉尘积聚。</a:t>
            </a:r>
            <a:r>
              <a:rPr lang="zh-CN" altLang="en-US" sz="1600" b="1" dirty="0">
                <a:solidFill>
                  <a:srgbClr val="000000"/>
                </a:solidFill>
                <a:latin typeface="宋体" panose="02010600030101010101" pitchFamily="2" charset="-122"/>
              </a:rPr>
              <a:t>清扫时，应避免二次扬尘，不能使用压缩空气进行吹扫粉尘</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4.</a:t>
            </a:r>
            <a:r>
              <a:rPr lang="zh-CN" altLang="en-US" sz="1600" dirty="0" smtClean="0">
                <a:solidFill>
                  <a:srgbClr val="000000"/>
                </a:solidFill>
                <a:latin typeface="宋体" panose="02010600030101010101" pitchFamily="2" charset="-122"/>
              </a:rPr>
              <a:t>按照</a:t>
            </a:r>
            <a:r>
              <a:rPr lang="zh-CN" altLang="en-US" sz="1600" dirty="0">
                <a:solidFill>
                  <a:srgbClr val="000000"/>
                </a:solidFill>
                <a:latin typeface="宋体" panose="02010600030101010101" pitchFamily="2" charset="-122"/>
              </a:rPr>
              <a:t>工艺分片设置相对</a:t>
            </a:r>
            <a:r>
              <a:rPr lang="zh-CN" altLang="en-US" sz="1600" b="1" dirty="0">
                <a:solidFill>
                  <a:srgbClr val="000000"/>
                </a:solidFill>
                <a:latin typeface="宋体" panose="02010600030101010101" pitchFamily="2" charset="-122"/>
              </a:rPr>
              <a:t>独立的除尘系统</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5.</a:t>
            </a:r>
            <a:r>
              <a:rPr lang="zh-CN" altLang="en-US" sz="1600" dirty="0" smtClean="0">
                <a:solidFill>
                  <a:srgbClr val="000000"/>
                </a:solidFill>
                <a:latin typeface="宋体" panose="02010600030101010101" pitchFamily="2" charset="-122"/>
              </a:rPr>
              <a:t>所有</a:t>
            </a:r>
            <a:r>
              <a:rPr lang="zh-CN" altLang="en-US" sz="1600" dirty="0">
                <a:solidFill>
                  <a:srgbClr val="000000"/>
                </a:solidFill>
                <a:latin typeface="宋体" panose="02010600030101010101" pitchFamily="2" charset="-122"/>
              </a:rPr>
              <a:t>产生粉尘的部位均应</a:t>
            </a:r>
            <a:r>
              <a:rPr lang="zh-CN" altLang="en-US" sz="1600" b="1" dirty="0">
                <a:solidFill>
                  <a:srgbClr val="000000"/>
                </a:solidFill>
                <a:latin typeface="宋体" panose="02010600030101010101" pitchFamily="2" charset="-122"/>
              </a:rPr>
              <a:t>安装吸尘罩</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6.</a:t>
            </a:r>
            <a:r>
              <a:rPr lang="zh-CN" altLang="en-US" sz="1600" dirty="0" smtClean="0">
                <a:solidFill>
                  <a:srgbClr val="000000"/>
                </a:solidFill>
                <a:latin typeface="宋体" panose="02010600030101010101" pitchFamily="2" charset="-122"/>
              </a:rPr>
              <a:t>风管</a:t>
            </a:r>
            <a:r>
              <a:rPr lang="zh-CN" altLang="en-US" sz="1600" dirty="0">
                <a:solidFill>
                  <a:srgbClr val="000000"/>
                </a:solidFill>
                <a:latin typeface="宋体" panose="02010600030101010101" pitchFamily="2" charset="-122"/>
              </a:rPr>
              <a:t>中不应有粉尘沉积。</a:t>
            </a:r>
            <a:endParaRPr lang="zh-CN" altLang="en-US" sz="1600" dirty="0">
              <a:solidFill>
                <a:srgbClr val="000000"/>
              </a:solidFill>
              <a:latin typeface="宋体" panose="02010600030101010101" pitchFamily="2" charset="-122"/>
            </a:endParaRPr>
          </a:p>
        </p:txBody>
      </p:sp>
      <p:grpSp>
        <p:nvGrpSpPr>
          <p:cNvPr id="13" name="组合 12"/>
          <p:cNvGrpSpPr/>
          <p:nvPr/>
        </p:nvGrpSpPr>
        <p:grpSpPr>
          <a:xfrm>
            <a:off x="467544" y="1196752"/>
            <a:ext cx="4226738" cy="360040"/>
            <a:chOff x="467544" y="1844824"/>
            <a:chExt cx="4226738" cy="360040"/>
          </a:xfrm>
        </p:grpSpPr>
        <p:sp>
          <p:nvSpPr>
            <p:cNvPr id="15" name="五边形 14"/>
            <p:cNvSpPr/>
            <p:nvPr/>
          </p:nvSpPr>
          <p:spPr>
            <a:xfrm>
              <a:off x="467544" y="1844824"/>
              <a:ext cx="1317878" cy="360040"/>
            </a:xfrm>
            <a:prstGeom prst="homePlate">
              <a:avLst>
                <a:gd name="adj" fmla="val 33508"/>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职责要求</a:t>
              </a:r>
              <a:endParaRPr lang="zh-CN" altLang="en-US" kern="0" dirty="0" smtClean="0">
                <a:solidFill>
                  <a:srgbClr val="FFFFFF"/>
                </a:solidFill>
                <a:latin typeface="Arial" panose="020B0604020202020204"/>
              </a:endParaRPr>
            </a:p>
          </p:txBody>
        </p:sp>
        <p:sp>
          <p:nvSpPr>
            <p:cNvPr id="16" name="燕尾形 15"/>
            <p:cNvSpPr/>
            <p:nvPr/>
          </p:nvSpPr>
          <p:spPr>
            <a:xfrm>
              <a:off x="1746975" y="1844824"/>
              <a:ext cx="1490434" cy="360040"/>
            </a:xfrm>
            <a:prstGeom prst="chevron">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工作要求</a:t>
              </a:r>
              <a:endParaRPr lang="zh-CN" altLang="en-US" kern="0" dirty="0" smtClean="0">
                <a:solidFill>
                  <a:srgbClr val="FFFFFF"/>
                </a:solidFill>
                <a:latin typeface="Arial" panose="020B0604020202020204"/>
              </a:endParaRPr>
            </a:p>
          </p:txBody>
        </p:sp>
        <p:sp>
          <p:nvSpPr>
            <p:cNvPr id="17" name="燕尾形 16"/>
            <p:cNvSpPr/>
            <p:nvPr/>
          </p:nvSpPr>
          <p:spPr>
            <a:xfrm>
              <a:off x="3203848"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考核激励</a:t>
              </a:r>
              <a:endParaRPr lang="zh-CN" altLang="en-US" kern="0" dirty="0" smtClean="0">
                <a:solidFill>
                  <a:srgbClr val="FFFFFF"/>
                </a:solidFill>
                <a:latin typeface="Arial" panose="020B0604020202020204"/>
              </a:endParaRPr>
            </a:p>
          </p:txBody>
        </p:sp>
      </p:grpSp>
      <p:sp>
        <p:nvSpPr>
          <p:cNvPr id="11" name="矩形 10"/>
          <p:cNvSpPr/>
          <p:nvPr/>
        </p:nvSpPr>
        <p:spPr>
          <a:xfrm>
            <a:off x="453915" y="5373216"/>
            <a:ext cx="8136904" cy="1047210"/>
          </a:xfrm>
          <a:prstGeom prst="rect">
            <a:avLst/>
          </a:prstGeom>
          <a:ln>
            <a:solidFill>
              <a:srgbClr val="0070C0"/>
            </a:solidFill>
            <a:prstDash val="lgDashDotDot"/>
          </a:ln>
        </p:spPr>
        <p:txBody>
          <a:bodyPr wrap="square">
            <a:spAutoFit/>
          </a:bodyPr>
          <a:lstStyle/>
          <a:p>
            <a:pPr lvl="0">
              <a:lnSpc>
                <a:spcPct val="130000"/>
              </a:lnSpc>
            </a:pPr>
            <a:r>
              <a:rPr lang="en-US" altLang="zh-CN" sz="1600" dirty="0" smtClean="0">
                <a:solidFill>
                  <a:srgbClr val="00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a:t>
            </a:r>
            <a:r>
              <a:rPr lang="zh-CN" altLang="en-US" sz="1600" b="1" dirty="0">
                <a:solidFill>
                  <a:srgbClr val="FF0000"/>
                </a:solidFill>
                <a:latin typeface="宋体" panose="02010600030101010101" pitchFamily="2" charset="-122"/>
              </a:rPr>
              <a:t>救援</a:t>
            </a:r>
            <a:endParaRPr lang="zh-CN" altLang="en-US" sz="1600" b="1" dirty="0">
              <a:solidFill>
                <a:srgbClr val="FF0000"/>
              </a:solidFill>
              <a:latin typeface="宋体" panose="02010600030101010101" pitchFamily="2" charset="-122"/>
            </a:endParaRPr>
          </a:p>
          <a:p>
            <a:pPr lvl="0">
              <a:lnSpc>
                <a:spcPct val="130000"/>
              </a:lnSpc>
            </a:pPr>
            <a:r>
              <a:rPr lang="en-US" altLang="zh-CN" sz="1600" dirty="0">
                <a:solidFill>
                  <a:prstClr val="black"/>
                </a:solidFill>
              </a:rPr>
              <a:t>       </a:t>
            </a:r>
            <a:r>
              <a:rPr lang="en-US" altLang="zh-CN" sz="1600" dirty="0">
                <a:solidFill>
                  <a:srgbClr val="000000"/>
                </a:solidFill>
                <a:latin typeface="宋体" panose="02010600030101010101" pitchFamily="2" charset="-122"/>
              </a:rPr>
              <a:t>1.</a:t>
            </a:r>
            <a:r>
              <a:rPr lang="zh-CN" altLang="en-US" sz="1600" dirty="0">
                <a:solidFill>
                  <a:srgbClr val="000000"/>
                </a:solidFill>
                <a:latin typeface="宋体" panose="02010600030101010101" pitchFamily="2" charset="-122"/>
              </a:rPr>
              <a:t>公司应编制含有粉尘爆炸的应急救援预案。</a:t>
            </a:r>
            <a:endParaRPr lang="zh-CN" altLang="en-US" sz="1600" dirty="0">
              <a:solidFill>
                <a:srgbClr val="000000"/>
              </a:solidFill>
              <a:latin typeface="宋体" panose="02010600030101010101" pitchFamily="2" charset="-122"/>
            </a:endParaRPr>
          </a:p>
          <a:p>
            <a:pPr lvl="0">
              <a:lnSpc>
                <a:spcPct val="130000"/>
              </a:lnSpc>
            </a:pPr>
            <a:r>
              <a:rPr lang="en-US" altLang="zh-CN" sz="1600" dirty="0">
                <a:solidFill>
                  <a:srgbClr val="000000"/>
                </a:solidFill>
                <a:latin typeface="宋体" panose="02010600030101010101" pitchFamily="2" charset="-122"/>
              </a:rPr>
              <a:t>   </a:t>
            </a:r>
            <a:r>
              <a:rPr lang="en-US" altLang="zh-CN" sz="1600" dirty="0" smtClean="0">
                <a:solidFill>
                  <a:srgbClr val="000000"/>
                </a:solidFill>
                <a:latin typeface="宋体" panose="02010600030101010101" pitchFamily="2" charset="-122"/>
              </a:rPr>
              <a:t>2</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公司应每两年至少组织一次全体职工进行灭火和应急救援预案演练。</a:t>
            </a:r>
            <a:endParaRPr lang="zh-CN" altLang="en-US" sz="1600" dirty="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二、公司相关安全管理制度</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67544" y="1196752"/>
            <a:ext cx="4226738" cy="360040"/>
            <a:chOff x="467544" y="1844824"/>
            <a:chExt cx="4226738" cy="360040"/>
          </a:xfrm>
        </p:grpSpPr>
        <p:sp>
          <p:nvSpPr>
            <p:cNvPr id="15" name="五边形 14"/>
            <p:cNvSpPr/>
            <p:nvPr/>
          </p:nvSpPr>
          <p:spPr>
            <a:xfrm>
              <a:off x="467544" y="1844824"/>
              <a:ext cx="1317878" cy="360040"/>
            </a:xfrm>
            <a:prstGeom prst="homePlate">
              <a:avLst>
                <a:gd name="adj" fmla="val 33508"/>
              </a:avLst>
            </a:prstGeom>
            <a:solidFill>
              <a:schemeClr val="bg1">
                <a:lumMod val="65000"/>
              </a:schemeClr>
            </a:solidFill>
            <a:ln w="25400" cap="flat" cmpd="sng" algn="ctr">
              <a:solidFill>
                <a:schemeClr val="bg1">
                  <a:lumMod val="65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职责要求</a:t>
              </a:r>
              <a:endParaRPr lang="zh-CN" altLang="en-US" kern="0" dirty="0" smtClean="0">
                <a:solidFill>
                  <a:srgbClr val="FFFFFF"/>
                </a:solidFill>
                <a:latin typeface="Arial" panose="020B0604020202020204"/>
              </a:endParaRPr>
            </a:p>
          </p:txBody>
        </p:sp>
        <p:sp>
          <p:nvSpPr>
            <p:cNvPr id="16" name="燕尾形 15"/>
            <p:cNvSpPr/>
            <p:nvPr/>
          </p:nvSpPr>
          <p:spPr>
            <a:xfrm>
              <a:off x="1746975" y="1844824"/>
              <a:ext cx="1490434" cy="360040"/>
            </a:xfrm>
            <a:prstGeom prst="chevron">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工作要求</a:t>
              </a:r>
              <a:endParaRPr lang="zh-CN" altLang="en-US" kern="0" dirty="0" smtClean="0">
                <a:solidFill>
                  <a:srgbClr val="FFFFFF"/>
                </a:solidFill>
                <a:latin typeface="Arial" panose="020B0604020202020204"/>
              </a:endParaRPr>
            </a:p>
          </p:txBody>
        </p:sp>
        <p:sp>
          <p:nvSpPr>
            <p:cNvPr id="17" name="燕尾形 16"/>
            <p:cNvSpPr/>
            <p:nvPr/>
          </p:nvSpPr>
          <p:spPr>
            <a:xfrm>
              <a:off x="3203848"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algn="ctr" fontAlgn="base">
                <a:spcBef>
                  <a:spcPct val="0"/>
                </a:spcBef>
                <a:spcAft>
                  <a:spcPct val="0"/>
                </a:spcAft>
              </a:pPr>
              <a:r>
                <a:rPr lang="zh-CN" altLang="en-US" kern="0" dirty="0" smtClean="0">
                  <a:solidFill>
                    <a:srgbClr val="FFFFFF"/>
                  </a:solidFill>
                  <a:latin typeface="Arial" panose="020B0604020202020204"/>
                </a:rPr>
                <a:t>考核激励</a:t>
              </a:r>
              <a:endParaRPr lang="zh-CN" altLang="en-US" kern="0" dirty="0" smtClean="0">
                <a:solidFill>
                  <a:srgbClr val="FFFFFF"/>
                </a:solidFill>
                <a:latin typeface="Arial" panose="020B0604020202020204"/>
              </a:endParaRPr>
            </a:p>
          </p:txBody>
        </p:sp>
      </p:grpSp>
      <p:sp>
        <p:nvSpPr>
          <p:cNvPr id="11" name="矩形 10"/>
          <p:cNvSpPr/>
          <p:nvPr/>
        </p:nvSpPr>
        <p:spPr>
          <a:xfrm>
            <a:off x="463080" y="1628800"/>
            <a:ext cx="8136904" cy="1052596"/>
          </a:xfrm>
          <a:prstGeom prst="rect">
            <a:avLst/>
          </a:prstGeom>
          <a:ln>
            <a:solidFill>
              <a:srgbClr val="0070C0"/>
            </a:solidFill>
            <a:prstDash val="lgDashDotDot"/>
          </a:ln>
        </p:spPr>
        <p:txBody>
          <a:bodyPr wrap="square">
            <a:spAutoFit/>
          </a:bodyPr>
          <a:lstStyle/>
          <a:p>
            <a:pPr>
              <a:lnSpc>
                <a:spcPct val="130000"/>
              </a:lnSpc>
            </a:pPr>
            <a:r>
              <a:rPr lang="en-US" altLang="zh-CN" sz="1600" dirty="0" smtClean="0">
                <a:solidFill>
                  <a:srgbClr val="00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☆分段</a:t>
            </a:r>
            <a:r>
              <a:rPr lang="zh-CN" altLang="en-US" sz="1600" b="1" dirty="0">
                <a:solidFill>
                  <a:srgbClr val="FF0000"/>
                </a:solidFill>
                <a:latin typeface="宋体" panose="02010600030101010101" pitchFamily="2" charset="-122"/>
              </a:rPr>
              <a:t>与隔离</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工艺</a:t>
            </a:r>
            <a:r>
              <a:rPr lang="zh-CN" altLang="en-US" sz="1600" dirty="0">
                <a:solidFill>
                  <a:srgbClr val="000000"/>
                </a:solidFill>
                <a:latin typeface="宋体" panose="02010600030101010101" pitchFamily="2" charset="-122"/>
              </a:rPr>
              <a:t>设备的连接，应保证不进行动火作业就能将各设备方便地分离和移动。</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设计</a:t>
            </a:r>
            <a:r>
              <a:rPr lang="zh-CN" altLang="en-US" sz="1600" dirty="0">
                <a:solidFill>
                  <a:srgbClr val="000000"/>
                </a:solidFill>
                <a:latin typeface="宋体" panose="02010600030101010101" pitchFamily="2" charset="-122"/>
              </a:rPr>
              <a:t>工艺设备时，应考虑技术上可实现的隔离。</a:t>
            </a:r>
            <a:endParaRPr lang="zh-CN" altLang="en-US" sz="1600" dirty="0">
              <a:solidFill>
                <a:srgbClr val="000000"/>
              </a:solidFill>
              <a:latin typeface="宋体" panose="02010600030101010101" pitchFamily="2" charset="-122"/>
            </a:endParaRPr>
          </a:p>
        </p:txBody>
      </p:sp>
      <p:sp>
        <p:nvSpPr>
          <p:cNvPr id="9" name="矩形 8"/>
          <p:cNvSpPr/>
          <p:nvPr/>
        </p:nvSpPr>
        <p:spPr>
          <a:xfrm>
            <a:off x="467544" y="2681396"/>
            <a:ext cx="8136904" cy="1692771"/>
          </a:xfrm>
          <a:prstGeom prst="rect">
            <a:avLst/>
          </a:prstGeom>
          <a:ln>
            <a:solidFill>
              <a:srgbClr val="0070C0"/>
            </a:solidFill>
            <a:prstDash val="lgDashDotDot"/>
          </a:ln>
        </p:spPr>
        <p:txBody>
          <a:bodyPr wrap="square">
            <a:spAutoFit/>
          </a:bodyPr>
          <a:lstStyle/>
          <a:p>
            <a:pPr>
              <a:lnSpc>
                <a:spcPct val="130000"/>
              </a:lnSpc>
            </a:pPr>
            <a:r>
              <a:rPr lang="en-US" altLang="zh-CN" sz="1600" dirty="0" smtClean="0">
                <a:solidFill>
                  <a:srgbClr val="00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☆二</a:t>
            </a:r>
            <a:r>
              <a:rPr lang="zh-CN" altLang="en-US" sz="1600" b="1" dirty="0">
                <a:solidFill>
                  <a:srgbClr val="FF0000"/>
                </a:solidFill>
                <a:latin typeface="宋体" panose="02010600030101010101" pitchFamily="2" charset="-122"/>
              </a:rPr>
              <a:t>次爆炸的预防</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工艺</a:t>
            </a:r>
            <a:r>
              <a:rPr lang="zh-CN" altLang="en-US" sz="1600" dirty="0">
                <a:solidFill>
                  <a:srgbClr val="000000"/>
                </a:solidFill>
                <a:latin typeface="宋体" panose="02010600030101010101" pitchFamily="2" charset="-122"/>
              </a:rPr>
              <a:t>设备的接头、检查门、挡板、泄爆口盖均</a:t>
            </a:r>
            <a:r>
              <a:rPr lang="zh-CN" altLang="en-US" sz="1600" b="1" dirty="0">
                <a:solidFill>
                  <a:srgbClr val="000000"/>
                </a:solidFill>
                <a:latin typeface="宋体" panose="02010600030101010101" pitchFamily="2" charset="-122"/>
              </a:rPr>
              <a:t>应封闭严密</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不能</a:t>
            </a:r>
            <a:r>
              <a:rPr lang="zh-CN" altLang="en-US" sz="1600" dirty="0">
                <a:solidFill>
                  <a:srgbClr val="000000"/>
                </a:solidFill>
                <a:latin typeface="宋体" panose="02010600030101010101" pitchFamily="2" charset="-122"/>
              </a:rPr>
              <a:t>完全防止粉尘泄漏的特殊地点，</a:t>
            </a:r>
            <a:r>
              <a:rPr lang="zh-CN" altLang="en-US" sz="1600" b="1" dirty="0">
                <a:solidFill>
                  <a:srgbClr val="000000"/>
                </a:solidFill>
                <a:latin typeface="宋体" panose="02010600030101010101" pitchFamily="2" charset="-122"/>
              </a:rPr>
              <a:t>应采用有效的除尘措施</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手</a:t>
            </a:r>
            <a:r>
              <a:rPr lang="zh-CN" altLang="en-US" sz="1600" dirty="0">
                <a:solidFill>
                  <a:srgbClr val="000000"/>
                </a:solidFill>
                <a:latin typeface="宋体" panose="02010600030101010101" pitchFamily="2" charset="-122"/>
              </a:rPr>
              <a:t>工装粉料场所，应采取有效的防尘措施。</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4.</a:t>
            </a:r>
            <a:r>
              <a:rPr lang="zh-CN" altLang="en-US" sz="1600" dirty="0" smtClean="0">
                <a:solidFill>
                  <a:srgbClr val="000000"/>
                </a:solidFill>
                <a:latin typeface="宋体" panose="02010600030101010101" pitchFamily="2" charset="-122"/>
              </a:rPr>
              <a:t>进行</a:t>
            </a:r>
            <a:r>
              <a:rPr lang="zh-CN" altLang="en-US" sz="1600" dirty="0">
                <a:solidFill>
                  <a:srgbClr val="000000"/>
                </a:solidFill>
                <a:latin typeface="宋体" panose="02010600030101010101" pitchFamily="2" charset="-122"/>
              </a:rPr>
              <a:t>打包的场所，</a:t>
            </a:r>
            <a:r>
              <a:rPr lang="zh-CN" altLang="en-US" sz="1600" b="1" dirty="0">
                <a:solidFill>
                  <a:srgbClr val="000000"/>
                </a:solidFill>
                <a:latin typeface="宋体" panose="02010600030101010101" pitchFamily="2" charset="-122"/>
              </a:rPr>
              <a:t>应定期清扫粉尘</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
        <p:nvSpPr>
          <p:cNvPr id="12" name="矩形 11"/>
          <p:cNvSpPr/>
          <p:nvPr/>
        </p:nvSpPr>
        <p:spPr>
          <a:xfrm>
            <a:off x="467544" y="4365104"/>
            <a:ext cx="8136904" cy="1052596"/>
          </a:xfrm>
          <a:prstGeom prst="rect">
            <a:avLst/>
          </a:prstGeom>
          <a:ln>
            <a:solidFill>
              <a:srgbClr val="0070C0"/>
            </a:solidFill>
            <a:prstDash val="lgDashDotDot"/>
          </a:ln>
        </p:spPr>
        <p:txBody>
          <a:bodyPr wrap="square">
            <a:spAutoFit/>
          </a:bodyPr>
          <a:lstStyle/>
          <a:p>
            <a:pPr>
              <a:lnSpc>
                <a:spcPct val="130000"/>
              </a:lnSpc>
            </a:pPr>
            <a:r>
              <a:rPr lang="en-US" altLang="zh-CN" sz="1600" dirty="0" smtClean="0">
                <a:solidFill>
                  <a:srgbClr val="00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a:t>
            </a:r>
            <a:r>
              <a:rPr lang="zh-CN" altLang="en-US" sz="1600" b="1" dirty="0">
                <a:solidFill>
                  <a:srgbClr val="FF0000"/>
                </a:solidFill>
                <a:latin typeface="宋体" panose="02010600030101010101" pitchFamily="2" charset="-122"/>
              </a:rPr>
              <a:t>清洁</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所有</a:t>
            </a:r>
            <a:r>
              <a:rPr lang="zh-CN" altLang="en-US" sz="1600" dirty="0">
                <a:solidFill>
                  <a:srgbClr val="000000"/>
                </a:solidFill>
                <a:latin typeface="宋体" panose="02010600030101010101" pitchFamily="2" charset="-122"/>
              </a:rPr>
              <a:t>可能积累粉尘的</a:t>
            </a:r>
            <a:r>
              <a:rPr lang="zh-CN" altLang="en-US" sz="1600" b="1" dirty="0">
                <a:solidFill>
                  <a:srgbClr val="000000"/>
                </a:solidFill>
                <a:latin typeface="宋体" panose="02010600030101010101" pitchFamily="2" charset="-122"/>
              </a:rPr>
              <a:t>生产车间和暂存室，都应及时清扫</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不</a:t>
            </a:r>
            <a:r>
              <a:rPr lang="zh-CN" altLang="en-US" sz="1600" dirty="0">
                <a:solidFill>
                  <a:srgbClr val="000000"/>
                </a:solidFill>
                <a:latin typeface="宋体" panose="02010600030101010101" pitchFamily="2" charset="-122"/>
              </a:rPr>
              <a:t>应使用压缩空气进行吹扫。</a:t>
            </a:r>
            <a:endParaRPr lang="zh-CN" altLang="en-US" sz="1600" dirty="0">
              <a:solidFill>
                <a:srgbClr val="000000"/>
              </a:solidFill>
              <a:latin typeface="宋体" panose="02010600030101010101" pitchFamily="2" charset="-122"/>
            </a:endParaRPr>
          </a:p>
        </p:txBody>
      </p:sp>
      <p:sp>
        <p:nvSpPr>
          <p:cNvPr id="14" name="矩形 13"/>
          <p:cNvSpPr/>
          <p:nvPr/>
        </p:nvSpPr>
        <p:spPr>
          <a:xfrm>
            <a:off x="467544" y="5417700"/>
            <a:ext cx="8136904" cy="1372683"/>
          </a:xfrm>
          <a:prstGeom prst="rect">
            <a:avLst/>
          </a:prstGeom>
          <a:ln>
            <a:solidFill>
              <a:srgbClr val="0070C0"/>
            </a:solidFill>
            <a:prstDash val="lgDashDotDot"/>
          </a:ln>
        </p:spPr>
        <p:txBody>
          <a:bodyPr wrap="square">
            <a:spAutoFit/>
          </a:bodyPr>
          <a:lstStyle/>
          <a:p>
            <a:pPr>
              <a:lnSpc>
                <a:spcPct val="130000"/>
              </a:lnSpc>
            </a:pPr>
            <a:r>
              <a:rPr lang="en-US" altLang="zh-CN" sz="1600" dirty="0" smtClean="0">
                <a:solidFill>
                  <a:srgbClr val="000000"/>
                </a:solidFill>
                <a:latin typeface="宋体" panose="02010600030101010101" pitchFamily="2" charset="-122"/>
              </a:rPr>
              <a:t>    </a:t>
            </a:r>
            <a:r>
              <a:rPr lang="zh-CN" altLang="en-US" sz="1600" b="1" dirty="0" smtClean="0">
                <a:solidFill>
                  <a:srgbClr val="FF0000"/>
                </a:solidFill>
                <a:latin typeface="宋体" panose="02010600030101010101" pitchFamily="2" charset="-122"/>
              </a:rPr>
              <a:t>☆</a:t>
            </a:r>
            <a:r>
              <a:rPr lang="zh-CN" altLang="en-US" sz="1600" b="1" dirty="0">
                <a:solidFill>
                  <a:srgbClr val="FF0000"/>
                </a:solidFill>
                <a:latin typeface="宋体" panose="02010600030101010101" pitchFamily="2" charset="-122"/>
              </a:rPr>
              <a:t>灭火</a:t>
            </a:r>
            <a:endParaRPr lang="zh-CN" altLang="en-US" sz="1600" b="1" dirty="0">
              <a:solidFill>
                <a:srgbClr val="FF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1.</a:t>
            </a:r>
            <a:r>
              <a:rPr lang="zh-CN" altLang="en-US" sz="1600" dirty="0" smtClean="0">
                <a:solidFill>
                  <a:srgbClr val="000000"/>
                </a:solidFill>
                <a:latin typeface="宋体" panose="02010600030101010101" pitchFamily="2" charset="-122"/>
              </a:rPr>
              <a:t>应</a:t>
            </a:r>
            <a:r>
              <a:rPr lang="zh-CN" altLang="en-US" sz="1600" dirty="0">
                <a:solidFill>
                  <a:srgbClr val="000000"/>
                </a:solidFill>
                <a:latin typeface="宋体" panose="02010600030101010101" pitchFamily="2" charset="-122"/>
              </a:rPr>
              <a:t>根据粉尘的物理化学性质，正确选用灭火剂。</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灭火</a:t>
            </a:r>
            <a:r>
              <a:rPr lang="zh-CN" altLang="en-US" sz="1600" dirty="0">
                <a:solidFill>
                  <a:srgbClr val="000000"/>
                </a:solidFill>
                <a:latin typeface="宋体" panose="02010600030101010101" pitchFamily="2" charset="-122"/>
              </a:rPr>
              <a:t>时，应防止粉尘扬起形成粉尘云。</a:t>
            </a:r>
            <a:endParaRPr lang="zh-CN" altLang="en-US" sz="1600" dirty="0">
              <a:solidFill>
                <a:srgbClr val="000000"/>
              </a:solidFill>
              <a:latin typeface="宋体" panose="02010600030101010101" pitchFamily="2" charset="-122"/>
            </a:endParaRPr>
          </a:p>
          <a:p>
            <a:pPr>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若</a:t>
            </a:r>
            <a:r>
              <a:rPr lang="zh-CN" altLang="en-US" sz="1600" dirty="0">
                <a:solidFill>
                  <a:srgbClr val="000000"/>
                </a:solidFill>
                <a:latin typeface="宋体" panose="02010600030101010101" pitchFamily="2" charset="-122"/>
              </a:rPr>
              <a:t>燃烧物与水接触能生成爆炸性气体，不应用水灭火。</a:t>
            </a:r>
            <a:endParaRPr lang="zh-CN" altLang="en-US" sz="1600" dirty="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93701" y="3356992"/>
            <a:ext cx="864096" cy="1015663"/>
          </a:xfrm>
          <a:prstGeom prst="rect">
            <a:avLst/>
          </a:prstGeom>
        </p:spPr>
        <p:txBody>
          <a:bodyPr wrap="square">
            <a:spAutoFit/>
          </a:bodyPr>
          <a:lstStyle/>
          <a:p>
            <a:pPr algn="ctr" fontAlgn="base">
              <a:spcBef>
                <a:spcPct val="0"/>
              </a:spcBef>
              <a:spcAft>
                <a:spcPct val="0"/>
              </a:spcAft>
            </a:pPr>
            <a:r>
              <a:rPr lang="zh-CN" altLang="en-US" sz="6000" dirty="0">
                <a:solidFill>
                  <a:srgbClr val="FF0000"/>
                </a:solidFill>
                <a:effectLst>
                  <a:outerShdw blurRad="38100" dist="38100" dir="2700000" algn="tl">
                    <a:srgbClr val="000000">
                      <a:alpha val="43137"/>
                    </a:srgbClr>
                  </a:outerShdw>
                </a:effectLst>
              </a:rPr>
              <a:t>☞</a:t>
            </a:r>
            <a:endParaRPr lang="zh-CN" altLang="en-US" sz="6000" dirty="0">
              <a:solidFill>
                <a:srgbClr val="FF0000"/>
              </a:solidFill>
              <a:effectLst>
                <a:outerShdw blurRad="38100" dist="38100" dir="2700000" algn="tl">
                  <a:srgbClr val="000000">
                    <a:alpha val="43137"/>
                  </a:srgbClr>
                </a:outerShdw>
              </a:effectLst>
            </a:endParaRPr>
          </a:p>
        </p:txBody>
      </p:sp>
      <p:graphicFrame>
        <p:nvGraphicFramePr>
          <p:cNvPr id="6" name="内容占位符 3"/>
          <p:cNvGraphicFramePr/>
          <p:nvPr/>
        </p:nvGraphicFramePr>
        <p:xfrm>
          <a:off x="1645322" y="1484783"/>
          <a:ext cx="566298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3991704"/>
            <a:ext cx="8064896" cy="2677656"/>
          </a:xfrm>
          <a:prstGeom prst="rect">
            <a:avLst/>
          </a:prstGeom>
          <a:ln w="19050">
            <a:solidFill>
              <a:schemeClr val="accent2">
                <a:lumMod val="75000"/>
              </a:schemeClr>
            </a:solidFill>
            <a:prstDash val="lgDashDotDot"/>
          </a:ln>
        </p:spPr>
        <p:txBody>
          <a:bodyPr wrap="square">
            <a:spAutoFit/>
          </a:bodyPr>
          <a:lstStyle/>
          <a:p>
            <a:pPr>
              <a:lnSpc>
                <a:spcPct val="130000"/>
              </a:lnSpc>
            </a:pPr>
            <a:r>
              <a:rPr lang="zh-CN" altLang="en-US" sz="1400" dirty="0" smtClean="0"/>
              <a:t>        </a:t>
            </a:r>
            <a:r>
              <a:rPr lang="zh-CN" altLang="en-US" sz="1400" dirty="0"/>
              <a:t>国家标准化管理委员会批准发布了由全国防爆电气设备标准化技术</a:t>
            </a:r>
            <a:r>
              <a:rPr lang="zh-CN" altLang="en-US" sz="1400" dirty="0" smtClean="0"/>
              <a:t>委员会</a:t>
            </a:r>
            <a:endParaRPr lang="en-US" altLang="zh-CN" sz="1400" dirty="0" smtClean="0"/>
          </a:p>
          <a:p>
            <a:pPr>
              <a:lnSpc>
                <a:spcPct val="130000"/>
              </a:lnSpc>
            </a:pPr>
            <a:r>
              <a:rPr lang="zh-CN" altLang="en-US" sz="1400" dirty="0" smtClean="0"/>
              <a:t>（</a:t>
            </a:r>
            <a:r>
              <a:rPr lang="en-US" altLang="zh-CN" sz="1400" dirty="0"/>
              <a:t>SAC/TC9</a:t>
            </a:r>
            <a:r>
              <a:rPr lang="zh-CN" altLang="en-US" sz="1400" dirty="0"/>
              <a:t>）制定的</a:t>
            </a:r>
            <a:r>
              <a:rPr lang="en-US" altLang="zh-CN" sz="1400" b="1" dirty="0"/>
              <a:t>GB12476</a:t>
            </a:r>
            <a:r>
              <a:rPr lang="zh-CN" altLang="en-US" sz="1400" b="1" dirty="0"/>
              <a:t>系列</a:t>
            </a:r>
            <a:r>
              <a:rPr lang="zh-CN" altLang="en-US" sz="1400" dirty="0"/>
              <a:t>新版国家标准：</a:t>
            </a:r>
            <a:endParaRPr lang="en-US" altLang="zh-CN" sz="1400" dirty="0"/>
          </a:p>
          <a:p>
            <a:pPr>
              <a:lnSpc>
                <a:spcPct val="130000"/>
              </a:lnSpc>
            </a:pPr>
            <a:r>
              <a:rPr lang="en-US" altLang="zh-CN" sz="1400" dirty="0" smtClean="0"/>
              <a:t>1</a:t>
            </a:r>
            <a:r>
              <a:rPr lang="zh-CN" altLang="en-US" sz="1400" dirty="0"/>
              <a:t>、</a:t>
            </a:r>
            <a:r>
              <a:rPr lang="en-US" altLang="zh-CN" sz="1400" dirty="0"/>
              <a:t>GB 12476.1-2013 </a:t>
            </a:r>
            <a:r>
              <a:rPr lang="zh-CN" altLang="en-US" sz="1400" dirty="0"/>
              <a:t>可燃性粉尘环境用电气设备 第</a:t>
            </a:r>
            <a:r>
              <a:rPr lang="en-US" altLang="zh-CN" sz="1400" dirty="0"/>
              <a:t>1</a:t>
            </a:r>
            <a:r>
              <a:rPr lang="zh-CN" altLang="en-US" sz="1400" dirty="0"/>
              <a:t>部分</a:t>
            </a:r>
            <a:r>
              <a:rPr lang="en-US" altLang="zh-CN" sz="1400" dirty="0"/>
              <a:t>:</a:t>
            </a:r>
            <a:r>
              <a:rPr lang="zh-CN" altLang="en-US" sz="1400" dirty="0"/>
              <a:t>通用要求</a:t>
            </a:r>
            <a:endParaRPr lang="zh-CN" altLang="en-US" sz="1400" dirty="0"/>
          </a:p>
          <a:p>
            <a:pPr>
              <a:lnSpc>
                <a:spcPct val="130000"/>
              </a:lnSpc>
            </a:pPr>
            <a:r>
              <a:rPr lang="en-US" altLang="zh-CN" sz="1400" dirty="0"/>
              <a:t>2</a:t>
            </a:r>
            <a:r>
              <a:rPr lang="zh-CN" altLang="en-US" sz="1400" dirty="0"/>
              <a:t>、</a:t>
            </a:r>
            <a:r>
              <a:rPr lang="en-US" altLang="zh-CN" sz="1400" dirty="0"/>
              <a:t>GB 12476.2-2010 </a:t>
            </a:r>
            <a:r>
              <a:rPr lang="zh-CN" altLang="en-US" sz="1400" dirty="0"/>
              <a:t>可燃性粉尘环境用电气设备 第</a:t>
            </a:r>
            <a:r>
              <a:rPr lang="en-US" altLang="zh-CN" sz="1400" dirty="0"/>
              <a:t>2</a:t>
            </a:r>
            <a:r>
              <a:rPr lang="zh-CN" altLang="en-US" sz="1400" dirty="0"/>
              <a:t>部分</a:t>
            </a:r>
            <a:r>
              <a:rPr lang="en-US" altLang="zh-CN" sz="1400" dirty="0"/>
              <a:t>:</a:t>
            </a:r>
            <a:r>
              <a:rPr lang="zh-CN" altLang="en-US" sz="1400" dirty="0"/>
              <a:t>选型和安装</a:t>
            </a:r>
            <a:endParaRPr lang="zh-CN" altLang="en-US" sz="1400" dirty="0"/>
          </a:p>
          <a:p>
            <a:pPr>
              <a:lnSpc>
                <a:spcPct val="130000"/>
              </a:lnSpc>
            </a:pPr>
            <a:r>
              <a:rPr lang="en-US" altLang="zh-CN" sz="1400" dirty="0"/>
              <a:t>3</a:t>
            </a:r>
            <a:r>
              <a:rPr lang="zh-CN" altLang="en-US" sz="1400" dirty="0"/>
              <a:t>、</a:t>
            </a:r>
            <a:r>
              <a:rPr lang="en-US" altLang="zh-CN" sz="1400" dirty="0"/>
              <a:t>GB 12476.3-201X </a:t>
            </a:r>
            <a:r>
              <a:rPr lang="zh-CN" altLang="en-US" sz="1400" dirty="0"/>
              <a:t>可燃性粉尘环境用电气设备 第</a:t>
            </a:r>
            <a:r>
              <a:rPr lang="en-US" altLang="zh-CN" sz="1400" dirty="0"/>
              <a:t>3</a:t>
            </a:r>
            <a:r>
              <a:rPr lang="zh-CN" altLang="en-US" sz="1400" dirty="0"/>
              <a:t>部分：存在或可能存在可燃性粉尘的场所分类</a:t>
            </a:r>
            <a:endParaRPr lang="zh-CN" altLang="en-US" sz="1400" dirty="0"/>
          </a:p>
          <a:p>
            <a:pPr>
              <a:lnSpc>
                <a:spcPct val="130000"/>
              </a:lnSpc>
            </a:pPr>
            <a:r>
              <a:rPr lang="en-US" altLang="zh-CN" sz="1400" dirty="0"/>
              <a:t>4</a:t>
            </a:r>
            <a:r>
              <a:rPr lang="zh-CN" altLang="en-US" sz="1400" dirty="0"/>
              <a:t>、</a:t>
            </a:r>
            <a:r>
              <a:rPr lang="en-US" altLang="zh-CN" sz="1400" dirty="0"/>
              <a:t>GB12476.4-2010</a:t>
            </a:r>
            <a:r>
              <a:rPr lang="zh-CN" altLang="en-US" sz="1400" dirty="0"/>
              <a:t>可燃性粉尘环境用电气设备第</a:t>
            </a:r>
            <a:r>
              <a:rPr lang="en-US" altLang="zh-CN" sz="1400" dirty="0"/>
              <a:t>4</a:t>
            </a:r>
            <a:r>
              <a:rPr lang="zh-CN" altLang="en-US" sz="1400" dirty="0"/>
              <a:t>部分</a:t>
            </a:r>
            <a:r>
              <a:rPr lang="en-US" altLang="zh-CN" sz="1400" dirty="0"/>
              <a:t>:</a:t>
            </a:r>
            <a:r>
              <a:rPr lang="zh-CN" altLang="en-US" sz="1400" dirty="0"/>
              <a:t>本质安全型“</a:t>
            </a:r>
            <a:r>
              <a:rPr lang="en-US" altLang="zh-CN" sz="1400" dirty="0" err="1"/>
              <a:t>iD</a:t>
            </a:r>
            <a:r>
              <a:rPr lang="en-US" altLang="zh-CN" sz="1400" dirty="0"/>
              <a:t>”</a:t>
            </a:r>
            <a:endParaRPr lang="en-US" altLang="zh-CN" sz="1400" dirty="0"/>
          </a:p>
          <a:p>
            <a:pPr>
              <a:lnSpc>
                <a:spcPct val="130000"/>
              </a:lnSpc>
            </a:pPr>
            <a:r>
              <a:rPr lang="en-US" altLang="zh-CN" sz="1400" dirty="0"/>
              <a:t>5</a:t>
            </a:r>
            <a:r>
              <a:rPr lang="zh-CN" altLang="en-US" sz="1400" dirty="0"/>
              <a:t>、</a:t>
            </a:r>
            <a:r>
              <a:rPr lang="en-US" altLang="zh-CN" sz="1400" dirty="0"/>
              <a:t>GB12476.5-2013</a:t>
            </a:r>
            <a:r>
              <a:rPr lang="zh-CN" altLang="en-US" sz="1400" dirty="0"/>
              <a:t>可燃性粉尘环境用电气设备 第</a:t>
            </a:r>
            <a:r>
              <a:rPr lang="en-US" altLang="zh-CN" sz="1400" dirty="0"/>
              <a:t>5</a:t>
            </a:r>
            <a:r>
              <a:rPr lang="zh-CN" altLang="en-US" sz="1400" dirty="0"/>
              <a:t>部分</a:t>
            </a:r>
            <a:r>
              <a:rPr lang="en-US" altLang="zh-CN" sz="1400" dirty="0"/>
              <a:t>:</a:t>
            </a:r>
            <a:r>
              <a:rPr lang="zh-CN" altLang="en-US" sz="1400" dirty="0"/>
              <a:t>外壳保护型“</a:t>
            </a:r>
            <a:r>
              <a:rPr lang="en-US" altLang="zh-CN" sz="1400" dirty="0" err="1"/>
              <a:t>tD</a:t>
            </a:r>
            <a:r>
              <a:rPr lang="en-US" altLang="zh-CN" sz="1400" dirty="0"/>
              <a:t>”</a:t>
            </a:r>
            <a:endParaRPr lang="en-US" altLang="zh-CN" sz="1400" dirty="0"/>
          </a:p>
          <a:p>
            <a:pPr>
              <a:lnSpc>
                <a:spcPct val="130000"/>
              </a:lnSpc>
            </a:pPr>
            <a:r>
              <a:rPr lang="en-US" altLang="zh-CN" sz="1400" dirty="0"/>
              <a:t>6</a:t>
            </a:r>
            <a:r>
              <a:rPr lang="zh-CN" altLang="en-US" sz="1400" dirty="0"/>
              <a:t>、</a:t>
            </a:r>
            <a:r>
              <a:rPr lang="en-US" altLang="zh-CN" sz="1400" dirty="0"/>
              <a:t>GB12476.6-2010</a:t>
            </a:r>
            <a:r>
              <a:rPr lang="zh-CN" altLang="en-US" sz="1400" dirty="0"/>
              <a:t>可燃性粉尘环境用电气设备 第</a:t>
            </a:r>
            <a:r>
              <a:rPr lang="en-US" altLang="zh-CN" sz="1400" dirty="0"/>
              <a:t>6</a:t>
            </a:r>
            <a:r>
              <a:rPr lang="zh-CN" altLang="en-US" sz="1400" dirty="0"/>
              <a:t>部分</a:t>
            </a:r>
            <a:r>
              <a:rPr lang="en-US" altLang="zh-CN" sz="1400" dirty="0"/>
              <a:t>:</a:t>
            </a:r>
            <a:r>
              <a:rPr lang="zh-CN" altLang="en-US" sz="1400" dirty="0"/>
              <a:t>浇封保护型“</a:t>
            </a:r>
            <a:r>
              <a:rPr lang="en-US" altLang="zh-CN" sz="1400" dirty="0" err="1"/>
              <a:t>mD</a:t>
            </a:r>
            <a:r>
              <a:rPr lang="en-US" altLang="zh-CN" sz="1400" dirty="0"/>
              <a:t>”</a:t>
            </a:r>
            <a:endParaRPr lang="en-US" altLang="zh-CN" sz="1400" dirty="0"/>
          </a:p>
          <a:p>
            <a:pPr>
              <a:lnSpc>
                <a:spcPct val="130000"/>
              </a:lnSpc>
            </a:pPr>
            <a:r>
              <a:rPr lang="en-US" altLang="zh-CN" sz="1400" dirty="0"/>
              <a:t>7</a:t>
            </a:r>
            <a:r>
              <a:rPr lang="zh-CN" altLang="en-US" sz="1400" dirty="0"/>
              <a:t>、</a:t>
            </a:r>
            <a:r>
              <a:rPr lang="en-US" altLang="zh-CN" sz="1400" dirty="0"/>
              <a:t>GB 12476.7-2010 </a:t>
            </a:r>
            <a:r>
              <a:rPr lang="zh-CN" altLang="en-US" sz="1400" dirty="0"/>
              <a:t>可燃性粉尘环境用电气设备 第</a:t>
            </a:r>
            <a:r>
              <a:rPr lang="en-US" altLang="zh-CN" sz="1400" dirty="0"/>
              <a:t>7</a:t>
            </a:r>
            <a:r>
              <a:rPr lang="zh-CN" altLang="en-US" sz="1400" dirty="0"/>
              <a:t>部分</a:t>
            </a:r>
            <a:r>
              <a:rPr lang="en-US" altLang="zh-CN" sz="1400" dirty="0"/>
              <a:t>:</a:t>
            </a:r>
            <a:r>
              <a:rPr lang="zh-CN" altLang="en-US" sz="1400" dirty="0"/>
              <a:t>正压保护型“</a:t>
            </a:r>
            <a:r>
              <a:rPr lang="en-US" altLang="zh-CN" sz="1400" dirty="0" err="1"/>
              <a:t>pD</a:t>
            </a:r>
            <a:r>
              <a:rPr lang="en-US" altLang="zh-CN" sz="1400" dirty="0"/>
              <a:t>”</a:t>
            </a:r>
            <a:endParaRPr lang="zh-CN" altLang="en-US" sz="1400" dirty="0"/>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356768" y="3991704"/>
            <a:ext cx="1215996" cy="1152128"/>
          </a:xfrm>
          <a:prstGeom prst="rect">
            <a:avLst/>
          </a:prstGeom>
        </p:spPr>
      </p:pic>
      <p:sp>
        <p:nvSpPr>
          <p:cNvPr id="2" name="矩形 1"/>
          <p:cNvSpPr/>
          <p:nvPr/>
        </p:nvSpPr>
        <p:spPr>
          <a:xfrm>
            <a:off x="542010" y="1139260"/>
            <a:ext cx="8062438" cy="2800767"/>
          </a:xfrm>
          <a:prstGeom prst="rect">
            <a:avLst/>
          </a:prstGeom>
        </p:spPr>
        <p:txBody>
          <a:bodyPr wrap="square">
            <a:spAutoFit/>
          </a:bodyPr>
          <a:lstStyle/>
          <a:p>
            <a:r>
              <a:rPr lang="en-US" altLang="zh-CN" sz="1600" dirty="0">
                <a:solidFill>
                  <a:prstClr val="black"/>
                </a:solidFill>
              </a:rPr>
              <a:t>GB/T 15604-2008 </a:t>
            </a:r>
            <a:r>
              <a:rPr lang="en-US" altLang="zh-CN" sz="1600" dirty="0" smtClean="0">
                <a:solidFill>
                  <a:prstClr val="black"/>
                </a:solidFill>
              </a:rPr>
              <a:t>《</a:t>
            </a:r>
            <a:r>
              <a:rPr lang="zh-CN" altLang="en-US" sz="1600" dirty="0" smtClean="0">
                <a:solidFill>
                  <a:prstClr val="black"/>
                </a:solidFill>
              </a:rPr>
              <a:t>粉尘防爆术语</a:t>
            </a:r>
            <a:r>
              <a:rPr lang="en-US" altLang="zh-CN" sz="1600" dirty="0" smtClean="0">
                <a:solidFill>
                  <a:prstClr val="black"/>
                </a:solidFill>
              </a:rPr>
              <a:t>》</a:t>
            </a:r>
            <a:endParaRPr lang="en-US" altLang="zh-CN" sz="1600" dirty="0" smtClean="0">
              <a:solidFill>
                <a:prstClr val="black"/>
              </a:solidFill>
            </a:endParaRPr>
          </a:p>
          <a:p>
            <a:r>
              <a:rPr lang="en-US" altLang="zh-CN" sz="1600" dirty="0">
                <a:solidFill>
                  <a:prstClr val="black"/>
                </a:solidFill>
              </a:rPr>
              <a:t>GB/T 15605-2008 《</a:t>
            </a:r>
            <a:r>
              <a:rPr lang="zh-CN" altLang="en-US" sz="1600" dirty="0">
                <a:solidFill>
                  <a:prstClr val="black"/>
                </a:solidFill>
              </a:rPr>
              <a:t>粉尘爆炸泄压指南</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GB </a:t>
            </a:r>
            <a:r>
              <a:rPr lang="en-US" altLang="zh-CN" sz="1600" dirty="0">
                <a:solidFill>
                  <a:prstClr val="black"/>
                </a:solidFill>
              </a:rPr>
              <a:t>50057-2010 </a:t>
            </a:r>
            <a:r>
              <a:rPr lang="en-US" altLang="zh-CN" sz="1600" dirty="0" smtClean="0">
                <a:solidFill>
                  <a:prstClr val="black"/>
                </a:solidFill>
              </a:rPr>
              <a:t>《</a:t>
            </a:r>
            <a:r>
              <a:rPr lang="zh-CN" altLang="en-US" sz="1600" dirty="0" smtClean="0">
                <a:solidFill>
                  <a:prstClr val="black"/>
                </a:solidFill>
              </a:rPr>
              <a:t>建筑物防雷设计规范</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GB 50058-2014《 </a:t>
            </a:r>
            <a:r>
              <a:rPr lang="zh-CN" altLang="en-US" sz="1600" dirty="0">
                <a:solidFill>
                  <a:prstClr val="black"/>
                </a:solidFill>
              </a:rPr>
              <a:t>爆炸危险环境电力装置</a:t>
            </a:r>
            <a:r>
              <a:rPr lang="zh-CN" altLang="en-US" sz="1600" dirty="0" smtClean="0">
                <a:solidFill>
                  <a:prstClr val="black"/>
                </a:solidFill>
              </a:rPr>
              <a:t>设计规范</a:t>
            </a:r>
            <a:r>
              <a:rPr lang="en-US" altLang="zh-CN" sz="1600" dirty="0" smtClean="0">
                <a:solidFill>
                  <a:prstClr val="black"/>
                </a:solidFill>
              </a:rPr>
              <a:t>》</a:t>
            </a:r>
            <a:endParaRPr lang="en-US" altLang="zh-CN" sz="1600" dirty="0" smtClean="0">
              <a:solidFill>
                <a:prstClr val="black"/>
              </a:solidFill>
            </a:endParaRPr>
          </a:p>
          <a:p>
            <a:r>
              <a:rPr lang="en-US" altLang="zh-CN" sz="1600" b="1" dirty="0">
                <a:solidFill>
                  <a:srgbClr val="00B0F0"/>
                </a:solidFill>
              </a:rPr>
              <a:t>GB 15577-2007 </a:t>
            </a:r>
            <a:r>
              <a:rPr lang="en-US" altLang="zh-CN" sz="1600" b="1" dirty="0" smtClean="0">
                <a:solidFill>
                  <a:srgbClr val="00B0F0"/>
                </a:solidFill>
              </a:rPr>
              <a:t>《</a:t>
            </a:r>
            <a:r>
              <a:rPr lang="zh-CN" altLang="en-US" sz="1600" b="1" dirty="0" smtClean="0">
                <a:solidFill>
                  <a:srgbClr val="00B0F0"/>
                </a:solidFill>
              </a:rPr>
              <a:t>粉尘</a:t>
            </a:r>
            <a:r>
              <a:rPr lang="zh-CN" altLang="en-US" sz="1600" b="1" dirty="0">
                <a:solidFill>
                  <a:srgbClr val="00B0F0"/>
                </a:solidFill>
              </a:rPr>
              <a:t>防爆安全</a:t>
            </a:r>
            <a:r>
              <a:rPr lang="zh-CN" altLang="en-US" sz="1600" b="1" dirty="0" smtClean="0">
                <a:solidFill>
                  <a:srgbClr val="00B0F0"/>
                </a:solidFill>
              </a:rPr>
              <a:t>规程</a:t>
            </a:r>
            <a:r>
              <a:rPr lang="en-US" altLang="zh-CN" sz="1600" b="1" dirty="0" smtClean="0">
                <a:solidFill>
                  <a:srgbClr val="00B0F0"/>
                </a:solidFill>
              </a:rPr>
              <a:t>》</a:t>
            </a:r>
            <a:endParaRPr lang="en-US" altLang="zh-CN" sz="1600" b="1" dirty="0" smtClean="0">
              <a:solidFill>
                <a:srgbClr val="00B0F0"/>
              </a:solidFill>
            </a:endParaRPr>
          </a:p>
          <a:p>
            <a:r>
              <a:rPr lang="en-US" altLang="zh-CN" sz="1600" dirty="0" smtClean="0">
                <a:solidFill>
                  <a:prstClr val="black"/>
                </a:solidFill>
              </a:rPr>
              <a:t>GB </a:t>
            </a:r>
            <a:r>
              <a:rPr lang="en-US" altLang="zh-CN" sz="1600" dirty="0">
                <a:solidFill>
                  <a:prstClr val="black"/>
                </a:solidFill>
              </a:rPr>
              <a:t>17440-2008 </a:t>
            </a:r>
            <a:r>
              <a:rPr lang="en-US" altLang="zh-CN" sz="1600" dirty="0" smtClean="0">
                <a:solidFill>
                  <a:prstClr val="black"/>
                </a:solidFill>
              </a:rPr>
              <a:t>《</a:t>
            </a:r>
            <a:r>
              <a:rPr lang="zh-CN" altLang="en-US" sz="1600" dirty="0" smtClean="0">
                <a:solidFill>
                  <a:prstClr val="black"/>
                </a:solidFill>
              </a:rPr>
              <a:t>粮食</a:t>
            </a:r>
            <a:r>
              <a:rPr lang="zh-CN" altLang="en-US" sz="1600" dirty="0">
                <a:solidFill>
                  <a:prstClr val="black"/>
                </a:solidFill>
              </a:rPr>
              <a:t>加工、储运系统粉尘防爆安全</a:t>
            </a:r>
            <a:r>
              <a:rPr lang="zh-CN" altLang="en-US" sz="1600" dirty="0" smtClean="0">
                <a:solidFill>
                  <a:prstClr val="black"/>
                </a:solidFill>
              </a:rPr>
              <a:t>规程</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GB/T 17919-2008《</a:t>
            </a:r>
            <a:r>
              <a:rPr lang="zh-CN" altLang="en-US" sz="1600" dirty="0">
                <a:solidFill>
                  <a:prstClr val="black"/>
                </a:solidFill>
              </a:rPr>
              <a:t>粉尘爆炸危险场所用收尘器防爆导则</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GB 12158-2006《</a:t>
            </a:r>
            <a:r>
              <a:rPr lang="zh-CN" altLang="en-US" sz="1600" dirty="0" smtClean="0">
                <a:solidFill>
                  <a:prstClr val="black"/>
                </a:solidFill>
              </a:rPr>
              <a:t>防止</a:t>
            </a:r>
            <a:r>
              <a:rPr lang="zh-CN" altLang="en-US" sz="1600" dirty="0">
                <a:solidFill>
                  <a:prstClr val="black"/>
                </a:solidFill>
              </a:rPr>
              <a:t>静电事故通用导</a:t>
            </a:r>
            <a:r>
              <a:rPr lang="zh-CN" altLang="en-US" sz="1600" dirty="0" smtClean="0">
                <a:solidFill>
                  <a:prstClr val="black"/>
                </a:solidFill>
              </a:rPr>
              <a:t>则</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GB/T </a:t>
            </a:r>
            <a:r>
              <a:rPr lang="en-US" altLang="zh-CN" sz="1600" dirty="0">
                <a:solidFill>
                  <a:prstClr val="black"/>
                </a:solidFill>
              </a:rPr>
              <a:t>5817-2009 </a:t>
            </a:r>
            <a:r>
              <a:rPr lang="en-US" altLang="zh-CN" sz="1600" dirty="0" smtClean="0">
                <a:solidFill>
                  <a:prstClr val="black"/>
                </a:solidFill>
              </a:rPr>
              <a:t>《</a:t>
            </a:r>
            <a:r>
              <a:rPr lang="zh-CN" altLang="en-US" sz="1600" dirty="0">
                <a:solidFill>
                  <a:prstClr val="black"/>
                </a:solidFill>
              </a:rPr>
              <a:t>粉尘作业场所危害程度</a:t>
            </a:r>
            <a:r>
              <a:rPr lang="zh-CN" altLang="en-US" sz="1600" dirty="0" smtClean="0">
                <a:solidFill>
                  <a:prstClr val="black"/>
                </a:solidFill>
              </a:rPr>
              <a:t>分级</a:t>
            </a:r>
            <a:r>
              <a:rPr lang="en-US" altLang="zh-CN" sz="1600" dirty="0" smtClean="0">
                <a:solidFill>
                  <a:prstClr val="black"/>
                </a:solidFill>
              </a:rPr>
              <a:t>》</a:t>
            </a:r>
            <a:endParaRPr lang="en-US" altLang="zh-CN" sz="1600" dirty="0" smtClean="0">
              <a:solidFill>
                <a:prstClr val="black"/>
              </a:solidFill>
            </a:endParaRPr>
          </a:p>
          <a:p>
            <a:r>
              <a:rPr lang="en-US" altLang="zh-CN" sz="1600" dirty="0" smtClean="0">
                <a:solidFill>
                  <a:prstClr val="black"/>
                </a:solidFill>
              </a:rPr>
              <a:t>AQ 3009-2007  </a:t>
            </a:r>
            <a:r>
              <a:rPr lang="en-US" altLang="zh-CN" sz="1600" dirty="0">
                <a:solidFill>
                  <a:prstClr val="black"/>
                </a:solidFill>
              </a:rPr>
              <a:t>《</a:t>
            </a:r>
            <a:r>
              <a:rPr lang="zh-CN" altLang="en-US" sz="1600" dirty="0">
                <a:solidFill>
                  <a:prstClr val="black"/>
                </a:solidFill>
              </a:rPr>
              <a:t>危险场所电气防爆安全规范</a:t>
            </a:r>
            <a:r>
              <a:rPr lang="en-US" altLang="zh-CN" sz="1600" dirty="0">
                <a:solidFill>
                  <a:prstClr val="black"/>
                </a:solidFill>
              </a:rPr>
              <a:t>》 </a:t>
            </a:r>
            <a:endParaRPr lang="en-US" altLang="zh-CN" sz="1600" dirty="0" smtClean="0">
              <a:solidFill>
                <a:prstClr val="black"/>
              </a:solidFill>
            </a:endParaRPr>
          </a:p>
          <a:p>
            <a:r>
              <a:rPr lang="en-US" altLang="zh-CN" sz="1600" dirty="0" smtClean="0">
                <a:solidFill>
                  <a:prstClr val="black"/>
                </a:solidFill>
              </a:rPr>
              <a:t>AQ 4229-2013 《</a:t>
            </a:r>
            <a:r>
              <a:rPr lang="zh-CN" altLang="en-US" sz="1600" dirty="0">
                <a:solidFill>
                  <a:prstClr val="black"/>
                </a:solidFill>
              </a:rPr>
              <a:t>粮食立筒仓粉尘防爆安全规范</a:t>
            </a:r>
            <a:r>
              <a:rPr lang="en-US" altLang="zh-CN" sz="1600" dirty="0" smtClean="0">
                <a:solidFill>
                  <a:prstClr val="black"/>
                </a:solidFill>
              </a:rPr>
              <a:t>》</a:t>
            </a:r>
            <a:endParaRPr lang="en-US" altLang="zh-CN" sz="1600" dirty="0">
              <a:solidFill>
                <a:prstClr val="black"/>
              </a:solidFill>
            </a:endParaRPr>
          </a:p>
        </p:txBody>
      </p:sp>
      <p:sp>
        <p:nvSpPr>
          <p:cNvPr id="5"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三、法律法规及标准规范</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C:\Users\Administrator\Desktop\158455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848" y="1186717"/>
            <a:ext cx="2369600" cy="145019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56176" y="3429000"/>
            <a:ext cx="2220160" cy="461665"/>
          </a:xfrm>
          <a:prstGeom prst="rect">
            <a:avLst/>
          </a:prstGeom>
        </p:spPr>
        <p:txBody>
          <a:bodyPr wrap="none">
            <a:spAutoFit/>
          </a:bodyPr>
          <a:lstStyle/>
          <a:p>
            <a:r>
              <a:rPr lang="en-US" altLang="zh-CN" sz="2400" dirty="0" smtClean="0">
                <a:hlinkClick r:id="rId3"/>
              </a:rPr>
              <a:t>www.bzfxw.com</a:t>
            </a:r>
            <a:endParaRPr lang="zh-CN" altLang="en-US" sz="2400" b="1"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401"/>
          <a:stretch>
            <a:fillRect/>
          </a:stretch>
        </p:blipFill>
        <p:spPr bwMode="auto">
          <a:xfrm>
            <a:off x="5724128" y="2730277"/>
            <a:ext cx="2847975" cy="77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763132"/>
            <a:ext cx="8208912" cy="4550733"/>
          </a:xfrm>
          <a:prstGeom prst="rect">
            <a:avLst/>
          </a:prstGeom>
        </p:spPr>
        <p:txBody>
          <a:bodyPr wrap="square">
            <a:spAutoFit/>
          </a:bodyPr>
          <a:lstStyle/>
          <a:p>
            <a:pPr>
              <a:lnSpc>
                <a:spcPts val="2500"/>
              </a:lnSpc>
            </a:pPr>
            <a:r>
              <a:rPr lang="en-US" altLang="zh-CN" sz="1600" b="1" dirty="0" smtClean="0">
                <a:solidFill>
                  <a:srgbClr val="00B0F0"/>
                </a:solidFill>
              </a:rPr>
              <a:t>4.1  </a:t>
            </a:r>
            <a:r>
              <a:rPr lang="zh-CN" altLang="en-US" sz="1600" b="1" dirty="0">
                <a:solidFill>
                  <a:srgbClr val="00B0F0"/>
                </a:solidFill>
              </a:rPr>
              <a:t>粮食粉尘爆炸危险场所的划分</a:t>
            </a:r>
            <a:endParaRPr lang="zh-CN" altLang="en-US" sz="1600" b="1" dirty="0">
              <a:solidFill>
                <a:srgbClr val="00B0F0"/>
              </a:solidFill>
            </a:endParaRPr>
          </a:p>
          <a:p>
            <a:pPr>
              <a:lnSpc>
                <a:spcPts val="2500"/>
              </a:lnSpc>
            </a:pPr>
            <a:r>
              <a:rPr lang="en-US" altLang="zh-CN" sz="1600" dirty="0" smtClean="0">
                <a:solidFill>
                  <a:prstClr val="black"/>
                </a:solidFill>
                <a:latin typeface="+mn-ea"/>
              </a:rPr>
              <a:t>4.1.1  </a:t>
            </a:r>
            <a:r>
              <a:rPr lang="zh-CN" altLang="en-US" sz="1600" dirty="0">
                <a:solidFill>
                  <a:prstClr val="black"/>
                </a:solidFill>
                <a:latin typeface="+mn-ea"/>
              </a:rPr>
              <a:t>根据爆炸性粉尘混合物出现的</a:t>
            </a:r>
            <a:r>
              <a:rPr lang="zh-CN" altLang="en-US" sz="1600" u="sng" dirty="0">
                <a:solidFill>
                  <a:schemeClr val="accent6">
                    <a:lumMod val="75000"/>
                  </a:schemeClr>
                </a:solidFill>
                <a:latin typeface="宋体" panose="02010600030101010101" pitchFamily="2" charset="-122"/>
              </a:rPr>
              <a:t>频繁程度</a:t>
            </a:r>
            <a:r>
              <a:rPr lang="zh-CN" altLang="en-US" sz="1600" dirty="0">
                <a:solidFill>
                  <a:prstClr val="black"/>
                </a:solidFill>
                <a:latin typeface="+mn-ea"/>
              </a:rPr>
              <a:t>和</a:t>
            </a:r>
            <a:r>
              <a:rPr lang="zh-CN" altLang="en-US" sz="1600" u="sng" dirty="0">
                <a:solidFill>
                  <a:schemeClr val="accent6">
                    <a:lumMod val="75000"/>
                  </a:schemeClr>
                </a:solidFill>
                <a:latin typeface="宋体" panose="02010600030101010101" pitchFamily="2" charset="-122"/>
              </a:rPr>
              <a:t>持续时间</a:t>
            </a:r>
            <a:r>
              <a:rPr lang="zh-CN" altLang="en-US" sz="1600" dirty="0">
                <a:solidFill>
                  <a:prstClr val="black"/>
                </a:solidFill>
                <a:latin typeface="+mn-ea"/>
              </a:rPr>
              <a:t>，粮食粉尘爆炸危险场所按下列规定分区：</a:t>
            </a:r>
            <a:endParaRPr lang="zh-CN" altLang="en-US" sz="1600" dirty="0">
              <a:solidFill>
                <a:prstClr val="black"/>
              </a:solidFill>
              <a:latin typeface="+mn-ea"/>
            </a:endParaRPr>
          </a:p>
          <a:p>
            <a:pPr>
              <a:lnSpc>
                <a:spcPts val="2500"/>
              </a:lnSpc>
            </a:pPr>
            <a:r>
              <a:rPr lang="zh-CN" altLang="en-US" sz="1600" dirty="0">
                <a:solidFill>
                  <a:prstClr val="black"/>
                </a:solidFill>
              </a:rPr>
              <a:t>    </a:t>
            </a:r>
            <a:r>
              <a:rPr lang="zh-CN" altLang="en-US" sz="1600" dirty="0" smtClean="0">
                <a:solidFill>
                  <a:prstClr val="black"/>
                </a:solidFill>
              </a:rPr>
              <a:t> </a:t>
            </a:r>
            <a:r>
              <a:rPr lang="zh-CN" altLang="en-US" sz="1600" dirty="0" smtClean="0">
                <a:solidFill>
                  <a:prstClr val="black"/>
                </a:solidFill>
                <a:latin typeface="+mn-ea"/>
              </a:rPr>
              <a:t>（</a:t>
            </a:r>
            <a:r>
              <a:rPr lang="en-US" altLang="zh-CN" sz="1600" dirty="0">
                <a:solidFill>
                  <a:prstClr val="black"/>
                </a:solidFill>
                <a:latin typeface="+mn-ea"/>
              </a:rPr>
              <a:t>a</a:t>
            </a:r>
            <a:r>
              <a:rPr lang="zh-CN" altLang="en-US" sz="1600" dirty="0" smtClean="0">
                <a:solidFill>
                  <a:prstClr val="black"/>
                </a:solidFill>
                <a:latin typeface="+mn-ea"/>
              </a:rPr>
              <a:t>）</a:t>
            </a:r>
            <a:r>
              <a:rPr lang="en-US" altLang="zh-CN" sz="1600" dirty="0" smtClean="0">
                <a:solidFill>
                  <a:prstClr val="black"/>
                </a:solidFill>
                <a:latin typeface="+mn-ea"/>
              </a:rPr>
              <a:t>20</a:t>
            </a:r>
            <a:r>
              <a:rPr lang="zh-CN" altLang="en-US" sz="1600" dirty="0">
                <a:solidFill>
                  <a:prstClr val="black"/>
                </a:solidFill>
                <a:latin typeface="+mn-ea"/>
              </a:rPr>
              <a:t>区：在正常操作过程中，粮食粉尘</a:t>
            </a:r>
            <a:r>
              <a:rPr lang="zh-CN" altLang="en-US" sz="1600" u="sng" dirty="0">
                <a:solidFill>
                  <a:schemeClr val="accent6">
                    <a:lumMod val="75000"/>
                  </a:schemeClr>
                </a:solidFill>
                <a:latin typeface="宋体" panose="02010600030101010101" pitchFamily="2" charset="-122"/>
              </a:rPr>
              <a:t>连续出现或经常出现</a:t>
            </a:r>
            <a:r>
              <a:rPr lang="zh-CN" altLang="en-US" sz="1600" dirty="0">
                <a:solidFill>
                  <a:prstClr val="black"/>
                </a:solidFill>
                <a:latin typeface="+mn-ea"/>
              </a:rPr>
              <a:t>，其数量足以形成可燃性粉尘与空气混合物和／或可能形成无法控制的和极厚的粉尘层的场所。</a:t>
            </a:r>
            <a:endParaRPr lang="zh-CN" altLang="en-US" sz="1600" dirty="0">
              <a:solidFill>
                <a:prstClr val="black"/>
              </a:solidFill>
              <a:latin typeface="+mn-ea"/>
            </a:endParaRPr>
          </a:p>
          <a:p>
            <a:pPr>
              <a:lnSpc>
                <a:spcPts val="2500"/>
              </a:lnSpc>
            </a:pPr>
            <a:r>
              <a:rPr lang="zh-CN" altLang="en-US" sz="1600" dirty="0" smtClean="0">
                <a:solidFill>
                  <a:prstClr val="black"/>
                </a:solidFill>
                <a:latin typeface="+mn-ea"/>
              </a:rPr>
              <a:t>  （</a:t>
            </a:r>
            <a:r>
              <a:rPr lang="en-US" altLang="zh-CN" sz="1600" dirty="0">
                <a:solidFill>
                  <a:prstClr val="black"/>
                </a:solidFill>
                <a:latin typeface="+mn-ea"/>
              </a:rPr>
              <a:t>b</a:t>
            </a:r>
            <a:r>
              <a:rPr lang="zh-CN" altLang="en-US" sz="1600" dirty="0" smtClean="0">
                <a:solidFill>
                  <a:prstClr val="black"/>
                </a:solidFill>
                <a:latin typeface="+mn-ea"/>
              </a:rPr>
              <a:t>）</a:t>
            </a:r>
            <a:r>
              <a:rPr lang="en-US" altLang="zh-CN" sz="1600" dirty="0" smtClean="0">
                <a:solidFill>
                  <a:prstClr val="black"/>
                </a:solidFill>
                <a:latin typeface="+mn-ea"/>
              </a:rPr>
              <a:t>21</a:t>
            </a:r>
            <a:r>
              <a:rPr lang="zh-CN" altLang="en-US" sz="1600" dirty="0" smtClean="0">
                <a:solidFill>
                  <a:prstClr val="black"/>
                </a:solidFill>
                <a:latin typeface="+mn-ea"/>
              </a:rPr>
              <a:t>区</a:t>
            </a:r>
            <a:r>
              <a:rPr lang="zh-CN" altLang="en-US" sz="1600" dirty="0">
                <a:solidFill>
                  <a:prstClr val="black"/>
                </a:solidFill>
                <a:latin typeface="+mn-ea"/>
              </a:rPr>
              <a:t>：在正常操作条件下，</a:t>
            </a:r>
            <a:r>
              <a:rPr lang="zh-CN" altLang="en-US" sz="1600" u="sng" dirty="0">
                <a:solidFill>
                  <a:schemeClr val="accent6">
                    <a:lumMod val="75000"/>
                  </a:schemeClr>
                </a:solidFill>
                <a:latin typeface="宋体" panose="02010600030101010101" pitchFamily="2" charset="-122"/>
              </a:rPr>
              <a:t>可能出现</a:t>
            </a:r>
            <a:r>
              <a:rPr lang="zh-CN" altLang="en-US" sz="1600" dirty="0">
                <a:solidFill>
                  <a:prstClr val="black"/>
                </a:solidFill>
                <a:latin typeface="+mn-ea"/>
              </a:rPr>
              <a:t>数量足以形成可燃性粉尘与空气混合物的粮食粉尘，但未划为</a:t>
            </a:r>
            <a:r>
              <a:rPr lang="en-US" altLang="zh-CN" sz="1600" dirty="0">
                <a:solidFill>
                  <a:prstClr val="black"/>
                </a:solidFill>
                <a:latin typeface="+mn-ea"/>
              </a:rPr>
              <a:t>20</a:t>
            </a:r>
            <a:r>
              <a:rPr lang="zh-CN" altLang="en-US" sz="1600" dirty="0">
                <a:solidFill>
                  <a:prstClr val="black"/>
                </a:solidFill>
                <a:latin typeface="+mn-ea"/>
              </a:rPr>
              <a:t>区的场所。</a:t>
            </a:r>
            <a:endParaRPr lang="zh-CN" altLang="en-US" sz="1600" dirty="0">
              <a:solidFill>
                <a:prstClr val="black"/>
              </a:solidFill>
              <a:latin typeface="+mn-ea"/>
            </a:endParaRPr>
          </a:p>
          <a:p>
            <a:pPr>
              <a:lnSpc>
                <a:spcPts val="2500"/>
              </a:lnSpc>
            </a:pPr>
            <a:r>
              <a:rPr lang="zh-CN" altLang="en-US" sz="1600" dirty="0">
                <a:solidFill>
                  <a:prstClr val="black"/>
                </a:solidFill>
                <a:latin typeface="+mn-ea"/>
              </a:rPr>
              <a:t> </a:t>
            </a:r>
            <a:r>
              <a:rPr lang="zh-CN" altLang="en-US" sz="1600" dirty="0" smtClean="0">
                <a:solidFill>
                  <a:prstClr val="black"/>
                </a:solidFill>
                <a:latin typeface="+mn-ea"/>
              </a:rPr>
              <a:t> （</a:t>
            </a:r>
            <a:r>
              <a:rPr lang="en-US" altLang="zh-CN" sz="1600" dirty="0" smtClean="0">
                <a:solidFill>
                  <a:prstClr val="black"/>
                </a:solidFill>
                <a:latin typeface="+mn-ea"/>
              </a:rPr>
              <a:t>c</a:t>
            </a:r>
            <a:r>
              <a:rPr lang="zh-CN" altLang="en-US" sz="1600" dirty="0" smtClean="0">
                <a:solidFill>
                  <a:prstClr val="black"/>
                </a:solidFill>
                <a:latin typeface="+mn-ea"/>
              </a:rPr>
              <a:t>）</a:t>
            </a:r>
            <a:r>
              <a:rPr lang="en-US" altLang="zh-CN" sz="1600" dirty="0" smtClean="0">
                <a:solidFill>
                  <a:prstClr val="black"/>
                </a:solidFill>
                <a:latin typeface="+mn-ea"/>
              </a:rPr>
              <a:t>22</a:t>
            </a:r>
            <a:r>
              <a:rPr lang="zh-CN" altLang="en-US" sz="1600" dirty="0">
                <a:solidFill>
                  <a:prstClr val="black"/>
                </a:solidFill>
                <a:latin typeface="+mn-ea"/>
              </a:rPr>
              <a:t>区：未划分为</a:t>
            </a:r>
            <a:r>
              <a:rPr lang="en-US" altLang="zh-CN" sz="1600" dirty="0">
                <a:solidFill>
                  <a:prstClr val="black"/>
                </a:solidFill>
                <a:latin typeface="+mn-ea"/>
              </a:rPr>
              <a:t>21</a:t>
            </a:r>
            <a:r>
              <a:rPr lang="zh-CN" altLang="en-US" sz="1600" dirty="0">
                <a:solidFill>
                  <a:prstClr val="black"/>
                </a:solidFill>
                <a:latin typeface="+mn-ea"/>
              </a:rPr>
              <a:t>区的场所，粮食粉尘云</a:t>
            </a:r>
            <a:r>
              <a:rPr lang="zh-CN" altLang="en-US" sz="1600" u="sng" dirty="0">
                <a:solidFill>
                  <a:schemeClr val="accent6">
                    <a:lumMod val="75000"/>
                  </a:schemeClr>
                </a:solidFill>
                <a:latin typeface="宋体" panose="02010600030101010101" pitchFamily="2" charset="-122"/>
              </a:rPr>
              <a:t>偶尔出现并且只是短时间存在</a:t>
            </a:r>
            <a:r>
              <a:rPr lang="zh-CN" altLang="en-US" sz="1600" dirty="0">
                <a:solidFill>
                  <a:prstClr val="black"/>
                </a:solidFill>
                <a:latin typeface="+mn-ea"/>
              </a:rPr>
              <a:t>，或在异常条件下出现粮食粉尘的堆积或可能存在粉尘层，并且在空气中产生粮食粉尘混合物。如果不能保证排除粮食粉尘堆积或粉尘层，则应划分为</a:t>
            </a:r>
            <a:r>
              <a:rPr lang="en-US" altLang="zh-CN" sz="1600" dirty="0">
                <a:solidFill>
                  <a:prstClr val="black"/>
                </a:solidFill>
                <a:latin typeface="+mn-ea"/>
              </a:rPr>
              <a:t>21</a:t>
            </a:r>
            <a:r>
              <a:rPr lang="zh-CN" altLang="en-US" sz="1600" dirty="0">
                <a:solidFill>
                  <a:prstClr val="black"/>
                </a:solidFill>
                <a:latin typeface="+mn-ea"/>
              </a:rPr>
              <a:t>区。</a:t>
            </a:r>
            <a:endParaRPr lang="zh-CN" altLang="en-US" sz="1600" dirty="0">
              <a:solidFill>
                <a:prstClr val="black"/>
              </a:solidFill>
              <a:latin typeface="+mn-ea"/>
            </a:endParaRPr>
          </a:p>
          <a:p>
            <a:pPr>
              <a:lnSpc>
                <a:spcPts val="2500"/>
              </a:lnSpc>
            </a:pPr>
            <a:r>
              <a:rPr lang="en-US" altLang="zh-CN" sz="1600" dirty="0" smtClean="0">
                <a:solidFill>
                  <a:prstClr val="black"/>
                </a:solidFill>
                <a:latin typeface="+mn-ea"/>
              </a:rPr>
              <a:t>4.1.2  </a:t>
            </a:r>
            <a:r>
              <a:rPr lang="zh-CN" altLang="en-US" sz="1600" dirty="0">
                <a:solidFill>
                  <a:prstClr val="black"/>
                </a:solidFill>
                <a:latin typeface="+mn-ea"/>
              </a:rPr>
              <a:t>粮食粉尘爆炸危险场的划分，</a:t>
            </a:r>
            <a:r>
              <a:rPr lang="zh-CN" altLang="en-US" sz="1600" u="sng" dirty="0">
                <a:solidFill>
                  <a:prstClr val="black"/>
                </a:solidFill>
                <a:latin typeface="+mn-ea"/>
              </a:rPr>
              <a:t>应按粮食粉尘释放源位置、释放粉尘的数量及可能性、爆炸条件和通风除尘等条件</a:t>
            </a:r>
            <a:r>
              <a:rPr lang="zh-CN" altLang="en-US" sz="1600" dirty="0">
                <a:solidFill>
                  <a:prstClr val="black"/>
                </a:solidFill>
                <a:latin typeface="+mn-ea"/>
              </a:rPr>
              <a:t>确定。</a:t>
            </a:r>
            <a:endParaRPr lang="zh-CN" altLang="en-US" sz="1600" dirty="0">
              <a:solidFill>
                <a:prstClr val="black"/>
              </a:solidFill>
              <a:latin typeface="+mn-ea"/>
            </a:endParaRPr>
          </a:p>
          <a:p>
            <a:pPr>
              <a:lnSpc>
                <a:spcPts val="2500"/>
              </a:lnSpc>
            </a:pPr>
            <a:r>
              <a:rPr lang="en-US" altLang="zh-CN" sz="1600" dirty="0" smtClean="0">
                <a:solidFill>
                  <a:prstClr val="black"/>
                </a:solidFill>
                <a:latin typeface="+mn-ea"/>
              </a:rPr>
              <a:t>4.1.3  </a:t>
            </a:r>
            <a:r>
              <a:rPr lang="zh-CN" altLang="en-US" sz="1600" dirty="0">
                <a:solidFill>
                  <a:prstClr val="black"/>
                </a:solidFill>
                <a:latin typeface="+mn-ea"/>
              </a:rPr>
              <a:t>采用无洞孔的墙体和防火弹簧门与</a:t>
            </a:r>
            <a:r>
              <a:rPr lang="en-US" altLang="zh-CN" sz="1600" dirty="0">
                <a:solidFill>
                  <a:prstClr val="black"/>
                </a:solidFill>
                <a:latin typeface="+mn-ea"/>
              </a:rPr>
              <a:t>20</a:t>
            </a:r>
            <a:r>
              <a:rPr lang="zh-CN" altLang="en-US" sz="1600" dirty="0">
                <a:solidFill>
                  <a:prstClr val="black"/>
                </a:solidFill>
                <a:latin typeface="+mn-ea"/>
              </a:rPr>
              <a:t>区、</a:t>
            </a:r>
            <a:r>
              <a:rPr lang="en-US" altLang="zh-CN" sz="1600" dirty="0">
                <a:solidFill>
                  <a:prstClr val="black"/>
                </a:solidFill>
                <a:latin typeface="+mn-ea"/>
              </a:rPr>
              <a:t>21</a:t>
            </a:r>
            <a:r>
              <a:rPr lang="zh-CN" altLang="en-US" sz="1600" dirty="0">
                <a:solidFill>
                  <a:prstClr val="black"/>
                </a:solidFill>
                <a:latin typeface="+mn-ea"/>
              </a:rPr>
              <a:t>区、</a:t>
            </a:r>
            <a:r>
              <a:rPr lang="en-US" altLang="zh-CN" sz="1600" dirty="0">
                <a:solidFill>
                  <a:prstClr val="black"/>
                </a:solidFill>
                <a:latin typeface="+mn-ea"/>
              </a:rPr>
              <a:t>22</a:t>
            </a:r>
            <a:r>
              <a:rPr lang="zh-CN" altLang="en-US" sz="1600" dirty="0">
                <a:solidFill>
                  <a:prstClr val="black"/>
                </a:solidFill>
                <a:latin typeface="+mn-ea"/>
              </a:rPr>
              <a:t>区隔开的区域，可以划为非危险区域。</a:t>
            </a:r>
            <a:endParaRPr lang="zh-CN" altLang="en-US" sz="1600" dirty="0">
              <a:solidFill>
                <a:prstClr val="black"/>
              </a:solidFill>
              <a:latin typeface="+mn-ea"/>
            </a:endParaRPr>
          </a:p>
        </p:txBody>
      </p:sp>
      <p:sp>
        <p:nvSpPr>
          <p:cNvPr id="3" name="矩形 2"/>
          <p:cNvSpPr/>
          <p:nvPr/>
        </p:nvSpPr>
        <p:spPr>
          <a:xfrm>
            <a:off x="467544" y="1340768"/>
            <a:ext cx="5472608" cy="338554"/>
          </a:xfrm>
          <a:prstGeom prst="rect">
            <a:avLst/>
          </a:prstGeom>
          <a:solidFill>
            <a:schemeClr val="accent5">
              <a:lumMod val="60000"/>
              <a:lumOff val="40000"/>
            </a:schemeClr>
          </a:solidFill>
        </p:spPr>
        <p:txBody>
          <a:bodyPr wrap="square">
            <a:spAutoFit/>
          </a:bodyPr>
          <a:lstStyle/>
          <a:p>
            <a:r>
              <a:rPr lang="en-US" altLang="zh-CN" sz="1600" dirty="0" smtClean="0">
                <a:latin typeface="微软雅黑" panose="020B0503020204020204" pitchFamily="34" charset="-122"/>
                <a:ea typeface="微软雅黑" panose="020B0503020204020204" pitchFamily="34" charset="-122"/>
              </a:rPr>
              <a:t>GB17440-2008 《</a:t>
            </a:r>
            <a:r>
              <a:rPr lang="zh-CN" altLang="en-US" sz="1600" dirty="0" smtClean="0">
                <a:latin typeface="微软雅黑" panose="020B0503020204020204" pitchFamily="34" charset="-122"/>
                <a:ea typeface="微软雅黑" panose="020B0503020204020204" pitchFamily="34" charset="-122"/>
              </a:rPr>
              <a:t>粮食加工、储运系统粉尘防爆安全规程</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5"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三、法律法规及标准规范</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三、法律法规及标准规范</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363" y="90488"/>
            <a:ext cx="8677275"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椭圆 1"/>
          <p:cNvSpPr/>
          <p:nvPr/>
        </p:nvSpPr>
        <p:spPr>
          <a:xfrm>
            <a:off x="107504" y="3861048"/>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30362" y="1772816"/>
            <a:ext cx="189336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0877" y="2780928"/>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097" y="1203822"/>
            <a:ext cx="8428731" cy="5478423"/>
          </a:xfrm>
          <a:prstGeom prst="rect">
            <a:avLst/>
          </a:prstGeom>
        </p:spPr>
        <p:txBody>
          <a:bodyPr wrap="square">
            <a:spAutoFit/>
          </a:bodyPr>
          <a:lstStyle/>
          <a:p>
            <a:pPr>
              <a:lnSpc>
                <a:spcPts val="2000"/>
              </a:lnSpc>
            </a:pPr>
            <a:r>
              <a:rPr lang="en-US" altLang="zh-CN" sz="1400" b="1" dirty="0" smtClean="0">
                <a:solidFill>
                  <a:srgbClr val="00B0F0"/>
                </a:solidFill>
                <a:latin typeface="宋体" panose="02010600030101010101" pitchFamily="2" charset="-122"/>
              </a:rPr>
              <a:t>7.1 </a:t>
            </a:r>
            <a:r>
              <a:rPr lang="zh-CN" altLang="en-US" sz="1400" b="1" dirty="0" smtClean="0">
                <a:solidFill>
                  <a:srgbClr val="00B0F0"/>
                </a:solidFill>
                <a:latin typeface="宋体" panose="02010600030101010101" pitchFamily="2" charset="-122"/>
              </a:rPr>
              <a:t>建构筑物一般要求</a:t>
            </a:r>
            <a:endParaRPr lang="zh-CN" altLang="en-US" sz="1400" b="1" dirty="0" smtClean="0">
              <a:solidFill>
                <a:srgbClr val="00B0F0"/>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7.1.1  </a:t>
            </a:r>
            <a:r>
              <a:rPr lang="zh-CN" altLang="en-US" sz="1400" dirty="0" smtClean="0">
                <a:solidFill>
                  <a:prstClr val="black"/>
                </a:solidFill>
                <a:latin typeface="宋体" panose="02010600030101010101" pitchFamily="2" charset="-122"/>
              </a:rPr>
              <a:t>建</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构</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筑物除应遵守国家或行业相关标准外，还应符合本标准规定。</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7.1.2</a:t>
            </a:r>
            <a:r>
              <a:rPr lang="zh-CN" altLang="en-US" sz="1400" dirty="0" smtClean="0">
                <a:solidFill>
                  <a:prstClr val="black"/>
                </a:solidFill>
                <a:latin typeface="宋体" panose="02010600030101010101" pitchFamily="2" charset="-122"/>
              </a:rPr>
              <a:t>粮食筒仓与其他建筑物之间及粮食筒仓组与组之间的防火间距，应符合</a:t>
            </a:r>
            <a:r>
              <a:rPr lang="en-US" altLang="zh-CN" sz="1400" dirty="0" smtClean="0">
                <a:solidFill>
                  <a:prstClr val="black"/>
                </a:solidFill>
                <a:latin typeface="宋体" panose="02010600030101010101" pitchFamily="2" charset="-122"/>
              </a:rPr>
              <a:t>GB 50016</a:t>
            </a:r>
            <a:r>
              <a:rPr lang="zh-CN" altLang="en-US" sz="1400" dirty="0" smtClean="0">
                <a:solidFill>
                  <a:prstClr val="black"/>
                </a:solidFill>
                <a:latin typeface="宋体" panose="02010600030101010101" pitchFamily="2" charset="-122"/>
              </a:rPr>
              <a:t>的规定。在立筒库、加工厂主车间四周</a:t>
            </a:r>
            <a:r>
              <a:rPr lang="en-US" altLang="zh-CN" sz="1400" u="sng" dirty="0" smtClean="0">
                <a:solidFill>
                  <a:schemeClr val="accent6">
                    <a:lumMod val="75000"/>
                  </a:schemeClr>
                </a:solidFill>
                <a:latin typeface="宋体" panose="02010600030101010101" pitchFamily="2" charset="-122"/>
              </a:rPr>
              <a:t>l0m</a:t>
            </a:r>
            <a:r>
              <a:rPr lang="zh-CN" altLang="en-US" sz="1400" u="sng" dirty="0" smtClean="0">
                <a:solidFill>
                  <a:schemeClr val="accent6">
                    <a:lumMod val="75000"/>
                  </a:schemeClr>
                </a:solidFill>
                <a:latin typeface="宋体" panose="02010600030101010101" pitchFamily="2" charset="-122"/>
              </a:rPr>
              <a:t>范围内</a:t>
            </a:r>
            <a:r>
              <a:rPr lang="zh-CN" altLang="en-US" sz="1400" dirty="0" smtClean="0">
                <a:solidFill>
                  <a:prstClr val="black"/>
                </a:solidFill>
                <a:latin typeface="宋体" panose="02010600030101010101" pitchFamily="2" charset="-122"/>
              </a:rPr>
              <a:t>，不宣布置含有</a:t>
            </a:r>
            <a:r>
              <a:rPr lang="en-US" altLang="zh-CN" sz="1400" dirty="0" smtClean="0">
                <a:solidFill>
                  <a:prstClr val="black"/>
                </a:solidFill>
                <a:latin typeface="宋体" panose="02010600030101010101" pitchFamily="2" charset="-122"/>
              </a:rPr>
              <a:t>20</a:t>
            </a:r>
            <a:r>
              <a:rPr lang="zh-CN" altLang="en-US" sz="1400" dirty="0" smtClean="0">
                <a:solidFill>
                  <a:prstClr val="black"/>
                </a:solidFill>
                <a:latin typeface="宋体" panose="02010600030101010101" pitchFamily="2" charset="-122"/>
              </a:rPr>
              <a:t>区、</a:t>
            </a:r>
            <a:r>
              <a:rPr lang="en-US" altLang="zh-CN" sz="1400" dirty="0" smtClean="0">
                <a:solidFill>
                  <a:prstClr val="black"/>
                </a:solidFill>
                <a:latin typeface="宋体" panose="02010600030101010101" pitchFamily="2" charset="-122"/>
              </a:rPr>
              <a:t>21</a:t>
            </a:r>
            <a:r>
              <a:rPr lang="zh-CN" altLang="en-US" sz="1400" dirty="0" smtClean="0">
                <a:solidFill>
                  <a:prstClr val="black"/>
                </a:solidFill>
                <a:latin typeface="宋体" panose="02010600030101010101" pitchFamily="2" charset="-122"/>
              </a:rPr>
              <a:t>区和</a:t>
            </a:r>
            <a:r>
              <a:rPr lang="en-US" altLang="zh-CN" sz="1400" dirty="0" smtClean="0">
                <a:solidFill>
                  <a:prstClr val="black"/>
                </a:solidFill>
                <a:latin typeface="宋体" panose="02010600030101010101" pitchFamily="2" charset="-122"/>
              </a:rPr>
              <a:t>22</a:t>
            </a:r>
            <a:r>
              <a:rPr lang="zh-CN" altLang="en-US" sz="1400" dirty="0" smtClean="0">
                <a:solidFill>
                  <a:prstClr val="black"/>
                </a:solidFill>
                <a:latin typeface="宋体" panose="02010600030101010101" pitchFamily="2" charset="-122"/>
              </a:rPr>
              <a:t>区的建</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构</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筑物。含有</a:t>
            </a:r>
            <a:r>
              <a:rPr lang="en-US" altLang="zh-CN" sz="1400" dirty="0" smtClean="0">
                <a:solidFill>
                  <a:prstClr val="black"/>
                </a:solidFill>
                <a:latin typeface="宋体" panose="02010600030101010101" pitchFamily="2" charset="-122"/>
              </a:rPr>
              <a:t>20</a:t>
            </a:r>
            <a:r>
              <a:rPr lang="zh-CN" altLang="en-US" sz="1400" dirty="0" smtClean="0">
                <a:solidFill>
                  <a:prstClr val="black"/>
                </a:solidFill>
                <a:latin typeface="宋体" panose="02010600030101010101" pitchFamily="2" charset="-122"/>
              </a:rPr>
              <a:t>区、</a:t>
            </a:r>
            <a:r>
              <a:rPr lang="en-US" altLang="zh-CN" sz="1400" dirty="0" smtClean="0">
                <a:solidFill>
                  <a:prstClr val="black"/>
                </a:solidFill>
                <a:latin typeface="宋体" panose="02010600030101010101" pitchFamily="2" charset="-122"/>
              </a:rPr>
              <a:t>21</a:t>
            </a:r>
            <a:r>
              <a:rPr lang="zh-CN" altLang="en-US" sz="1400" dirty="0" smtClean="0">
                <a:solidFill>
                  <a:prstClr val="black"/>
                </a:solidFill>
                <a:latin typeface="宋体" panose="02010600030101010101" pitchFamily="2" charset="-122"/>
              </a:rPr>
              <a:t>区和</a:t>
            </a:r>
            <a:r>
              <a:rPr lang="en-US" altLang="zh-CN" sz="1400" dirty="0" smtClean="0">
                <a:solidFill>
                  <a:prstClr val="black"/>
                </a:solidFill>
                <a:latin typeface="宋体" panose="02010600030101010101" pitchFamily="2" charset="-122"/>
              </a:rPr>
              <a:t>22</a:t>
            </a:r>
            <a:r>
              <a:rPr lang="zh-CN" altLang="en-US" sz="1400" dirty="0" smtClean="0">
                <a:solidFill>
                  <a:prstClr val="black"/>
                </a:solidFill>
                <a:latin typeface="宋体" panose="02010600030101010101" pitchFamily="2" charset="-122"/>
              </a:rPr>
              <a:t>区厂</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库</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房的</a:t>
            </a:r>
            <a:r>
              <a:rPr lang="zh-CN" altLang="en-US" sz="1400" u="sng" dirty="0" smtClean="0">
                <a:solidFill>
                  <a:schemeClr val="accent6">
                    <a:lumMod val="75000"/>
                  </a:schemeClr>
                </a:solidFill>
                <a:latin typeface="宋体" panose="02010600030101010101" pitchFamily="2" charset="-122"/>
              </a:rPr>
              <a:t>四周应设有宽度不小于</a:t>
            </a:r>
            <a:r>
              <a:rPr lang="en-US" altLang="zh-CN" sz="1400" u="sng" dirty="0" smtClean="0">
                <a:solidFill>
                  <a:schemeClr val="accent6">
                    <a:lumMod val="75000"/>
                  </a:schemeClr>
                </a:solidFill>
                <a:latin typeface="宋体" panose="02010600030101010101" pitchFamily="2" charset="-122"/>
              </a:rPr>
              <a:t>4m</a:t>
            </a:r>
            <a:r>
              <a:rPr lang="zh-CN" altLang="en-US" sz="1400" u="sng" dirty="0" smtClean="0">
                <a:solidFill>
                  <a:schemeClr val="accent6">
                    <a:lumMod val="75000"/>
                  </a:schemeClr>
                </a:solidFill>
                <a:latin typeface="宋体" panose="02010600030101010101" pitchFamily="2" charset="-122"/>
              </a:rPr>
              <a:t>的消防通道</a:t>
            </a:r>
            <a:r>
              <a:rPr lang="zh-CN" altLang="en-US" sz="1400" dirty="0" smtClean="0">
                <a:solidFill>
                  <a:prstClr val="black"/>
                </a:solidFill>
                <a:latin typeface="宋体" panose="02010600030101010101" pitchFamily="2" charset="-122"/>
              </a:rPr>
              <a:t>。</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7.1.3  </a:t>
            </a:r>
            <a:r>
              <a:rPr lang="zh-CN" altLang="en-US" sz="1400" dirty="0" smtClean="0">
                <a:solidFill>
                  <a:prstClr val="black"/>
                </a:solidFill>
                <a:latin typeface="宋体" panose="02010600030101010101" pitchFamily="2" charset="-122"/>
              </a:rPr>
              <a:t>在粮食粉尘爆炸性环境宜在适当位置设置防火、防爆隔墙，以保证作业安全和便于划分爆炸性粉尘环境危险区域。</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7.1.4 </a:t>
            </a:r>
            <a:r>
              <a:rPr lang="zh-CN" altLang="en-US" sz="1400" dirty="0" smtClean="0">
                <a:solidFill>
                  <a:prstClr val="black"/>
                </a:solidFill>
                <a:latin typeface="宋体" panose="02010600030101010101" pitchFamily="2" charset="-122"/>
              </a:rPr>
              <a:t>控制室、配电室宜</a:t>
            </a:r>
            <a:r>
              <a:rPr lang="zh-CN" altLang="en-US" sz="1400" u="sng" dirty="0">
                <a:solidFill>
                  <a:schemeClr val="accent6">
                    <a:lumMod val="75000"/>
                  </a:schemeClr>
                </a:solidFill>
                <a:latin typeface="宋体" panose="02010600030101010101" pitchFamily="2" charset="-122"/>
              </a:rPr>
              <a:t>单独设置</a:t>
            </a:r>
            <a:r>
              <a:rPr lang="zh-CN" altLang="en-US" sz="1400" dirty="0" smtClean="0">
                <a:solidFill>
                  <a:prstClr val="black"/>
                </a:solidFill>
                <a:latin typeface="宋体" panose="02010600030101010101" pitchFamily="2" charset="-122"/>
              </a:rPr>
              <a:t>，且不宜设置在粮食粉尘爆炸危险场所的上方。</a:t>
            </a:r>
            <a:endParaRPr lang="zh-CN" altLang="en-US" sz="1400" dirty="0" smtClean="0">
              <a:solidFill>
                <a:prstClr val="black"/>
              </a:solidFill>
              <a:latin typeface="宋体" panose="02010600030101010101" pitchFamily="2" charset="-122"/>
            </a:endParaRPr>
          </a:p>
          <a:p>
            <a:pPr>
              <a:lnSpc>
                <a:spcPts val="2000"/>
              </a:lnSpc>
            </a:pPr>
            <a:r>
              <a:rPr lang="en-US" altLang="zh-CN" sz="1400" b="1" dirty="0" smtClean="0">
                <a:solidFill>
                  <a:prstClr val="black"/>
                </a:solidFill>
                <a:latin typeface="宋体" panose="02010600030101010101" pitchFamily="2" charset="-122"/>
              </a:rPr>
              <a:t>7.2</a:t>
            </a:r>
            <a:r>
              <a:rPr lang="zh-CN" altLang="en-US" sz="1400" b="1" dirty="0" smtClean="0">
                <a:solidFill>
                  <a:prstClr val="black"/>
                </a:solidFill>
                <a:latin typeface="宋体" panose="02010600030101010101" pitchFamily="2" charset="-122"/>
              </a:rPr>
              <a:t>泄爆   </a:t>
            </a:r>
            <a:r>
              <a:rPr lang="en-US" altLang="zh-CN" sz="1400" dirty="0" smtClean="0">
                <a:solidFill>
                  <a:prstClr val="black"/>
                </a:solidFill>
                <a:latin typeface="宋体" panose="02010600030101010101" pitchFamily="2" charset="-122"/>
              </a:rPr>
              <a:t>7.2.1  20</a:t>
            </a:r>
            <a:r>
              <a:rPr lang="zh-CN" altLang="en-US" sz="1400" dirty="0" smtClean="0">
                <a:solidFill>
                  <a:prstClr val="black"/>
                </a:solidFill>
                <a:latin typeface="宋体" panose="02010600030101010101" pitchFamily="2" charset="-122"/>
              </a:rPr>
              <a:t>区、</a:t>
            </a:r>
            <a:r>
              <a:rPr lang="en-US" altLang="zh-CN" sz="1400" dirty="0" smtClean="0">
                <a:solidFill>
                  <a:prstClr val="black"/>
                </a:solidFill>
                <a:latin typeface="宋体" panose="02010600030101010101" pitchFamily="2" charset="-122"/>
              </a:rPr>
              <a:t>21</a:t>
            </a:r>
            <a:r>
              <a:rPr lang="zh-CN" altLang="en-US" sz="1400" dirty="0" smtClean="0">
                <a:solidFill>
                  <a:prstClr val="black"/>
                </a:solidFill>
                <a:latin typeface="宋体" panose="02010600030101010101" pitchFamily="2" charset="-122"/>
              </a:rPr>
              <a:t>区建</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构</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筑物应设必要的泄爆口。玻璃门、窗、轻质墙体和轻质屋盖可以作为泄爆面积计算。</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          7.2.2  </a:t>
            </a:r>
            <a:r>
              <a:rPr lang="zh-CN" altLang="en-US" sz="1400" dirty="0" smtClean="0">
                <a:solidFill>
                  <a:prstClr val="black"/>
                </a:solidFill>
                <a:latin typeface="宋体" panose="02010600030101010101" pitchFamily="2" charset="-122"/>
              </a:rPr>
              <a:t>作为泄爆口的轻质墙体和轻质屋盖的质量不宜超过</a:t>
            </a:r>
            <a:r>
              <a:rPr lang="en-US" altLang="zh-CN" sz="1400" dirty="0" smtClean="0">
                <a:solidFill>
                  <a:prstClr val="black"/>
                </a:solidFill>
                <a:latin typeface="宋体" panose="02010600030101010101" pitchFamily="2" charset="-122"/>
              </a:rPr>
              <a:t>60 kg</a:t>
            </a:r>
            <a:r>
              <a:rPr lang="zh-CN" altLang="en-US" sz="1400" dirty="0" smtClean="0">
                <a:solidFill>
                  <a:prstClr val="black"/>
                </a:solidFill>
                <a:latin typeface="宋体" panose="02010600030101010101" pitchFamily="2" charset="-122"/>
              </a:rPr>
              <a:t>／</a:t>
            </a:r>
            <a:r>
              <a:rPr lang="en-US" altLang="zh-CN" sz="1400" dirty="0" smtClean="0">
                <a:solidFill>
                  <a:prstClr val="black"/>
                </a:solidFill>
                <a:latin typeface="宋体" panose="02010600030101010101" pitchFamily="2" charset="-122"/>
              </a:rPr>
              <a:t>m2</a:t>
            </a:r>
            <a:r>
              <a:rPr lang="zh-CN" altLang="en-US" sz="1400" dirty="0" smtClean="0">
                <a:solidFill>
                  <a:prstClr val="black"/>
                </a:solidFill>
                <a:latin typeface="宋体" panose="02010600030101010101" pitchFamily="2" charset="-122"/>
              </a:rPr>
              <a:t>。</a:t>
            </a:r>
            <a:endParaRPr lang="zh-CN" altLang="en-US" sz="1400" dirty="0" smtClean="0">
              <a:solidFill>
                <a:prstClr val="black"/>
              </a:solidFill>
              <a:latin typeface="宋体" panose="02010600030101010101" pitchFamily="2" charset="-122"/>
            </a:endParaRPr>
          </a:p>
          <a:p>
            <a:pPr>
              <a:lnSpc>
                <a:spcPts val="2000"/>
              </a:lnSpc>
            </a:pPr>
            <a:r>
              <a:rPr lang="en-US" altLang="zh-CN" sz="1400" b="1" dirty="0" smtClean="0">
                <a:solidFill>
                  <a:prstClr val="black"/>
                </a:solidFill>
                <a:latin typeface="宋体" panose="02010600030101010101" pitchFamily="2" charset="-122"/>
              </a:rPr>
              <a:t>7.3</a:t>
            </a:r>
            <a:r>
              <a:rPr lang="zh-CN" altLang="en-US" sz="1400" b="1" dirty="0" smtClean="0">
                <a:solidFill>
                  <a:prstClr val="black"/>
                </a:solidFill>
                <a:latin typeface="宋体" panose="02010600030101010101" pitchFamily="2" charset="-122"/>
              </a:rPr>
              <a:t>地面   </a:t>
            </a:r>
            <a:r>
              <a:rPr lang="en-US" altLang="zh-CN" sz="1400" dirty="0" smtClean="0">
                <a:solidFill>
                  <a:prstClr val="black"/>
                </a:solidFill>
                <a:latin typeface="宋体" panose="02010600030101010101" pitchFamily="2" charset="-122"/>
              </a:rPr>
              <a:t>7.3.1  </a:t>
            </a:r>
            <a:r>
              <a:rPr lang="zh-CN" altLang="en-US" sz="1400" dirty="0" smtClean="0">
                <a:solidFill>
                  <a:prstClr val="black"/>
                </a:solidFill>
                <a:latin typeface="宋体" panose="02010600030101010101" pitchFamily="2" charset="-122"/>
              </a:rPr>
              <a:t>粮仓、加工厂的地面应采用不发生火花的地面，且应平整、光滑，易于清扫。</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          7.3.2</a:t>
            </a:r>
            <a:r>
              <a:rPr lang="zh-CN" altLang="en-US" sz="1400" dirty="0" smtClean="0">
                <a:solidFill>
                  <a:prstClr val="black"/>
                </a:solidFill>
                <a:latin typeface="宋体" panose="02010600030101010101" pitchFamily="2" charset="-122"/>
              </a:rPr>
              <a:t>采用绝缘材料作整体面层时，应采取防静电措施。</a:t>
            </a:r>
            <a:endParaRPr lang="zh-CN" altLang="en-US" sz="1400" dirty="0" smtClean="0">
              <a:solidFill>
                <a:prstClr val="black"/>
              </a:solidFill>
              <a:latin typeface="宋体" panose="02010600030101010101" pitchFamily="2" charset="-122"/>
            </a:endParaRPr>
          </a:p>
          <a:p>
            <a:pPr>
              <a:lnSpc>
                <a:spcPts val="2000"/>
              </a:lnSpc>
            </a:pPr>
            <a:r>
              <a:rPr lang="en-US" altLang="zh-CN" sz="1400" b="1" dirty="0" smtClean="0">
                <a:solidFill>
                  <a:prstClr val="black"/>
                </a:solidFill>
                <a:latin typeface="宋体" panose="02010600030101010101" pitchFamily="2" charset="-122"/>
              </a:rPr>
              <a:t>7.4</a:t>
            </a:r>
            <a:r>
              <a:rPr lang="zh-CN" altLang="en-US" sz="1400" b="1" dirty="0" smtClean="0">
                <a:solidFill>
                  <a:prstClr val="black"/>
                </a:solidFill>
                <a:latin typeface="宋体" panose="02010600030101010101" pitchFamily="2" charset="-122"/>
              </a:rPr>
              <a:t>墙体   </a:t>
            </a:r>
            <a:r>
              <a:rPr lang="en-US" altLang="zh-CN" sz="1400" dirty="0" smtClean="0">
                <a:solidFill>
                  <a:prstClr val="black"/>
                </a:solidFill>
                <a:latin typeface="宋体" panose="02010600030101010101" pitchFamily="2" charset="-122"/>
              </a:rPr>
              <a:t>7.4.1  </a:t>
            </a:r>
            <a:r>
              <a:rPr lang="zh-CN" altLang="en-US" sz="1400" dirty="0" smtClean="0">
                <a:solidFill>
                  <a:prstClr val="black"/>
                </a:solidFill>
                <a:latin typeface="宋体" panose="02010600030101010101" pitchFamily="2" charset="-122"/>
              </a:rPr>
              <a:t>粮食仓库的耐火等级，</a:t>
            </a:r>
            <a:r>
              <a:rPr lang="zh-CN" altLang="en-US" sz="1400" u="sng" dirty="0" smtClean="0">
                <a:solidFill>
                  <a:schemeClr val="accent6">
                    <a:lumMod val="75000"/>
                  </a:schemeClr>
                </a:solidFill>
                <a:latin typeface="宋体" panose="02010600030101010101" pitchFamily="2" charset="-122"/>
              </a:rPr>
              <a:t>筒仓不应低于二级</a:t>
            </a:r>
            <a:r>
              <a:rPr lang="zh-CN" altLang="en-US" sz="1400" dirty="0" smtClean="0">
                <a:solidFill>
                  <a:prstClr val="black"/>
                </a:solidFill>
                <a:latin typeface="宋体" panose="02010600030101010101" pitchFamily="2" charset="-122"/>
              </a:rPr>
              <a:t>，平房仓不低于三级。</a:t>
            </a:r>
            <a:endParaRPr lang="zh-CN" altLang="en-US" sz="1400" dirty="0" smtClean="0">
              <a:solidFill>
                <a:prstClr val="black"/>
              </a:solidFill>
              <a:latin typeface="宋体" panose="02010600030101010101" pitchFamily="2" charset="-122"/>
            </a:endParaRPr>
          </a:p>
          <a:p>
            <a:pPr>
              <a:lnSpc>
                <a:spcPts val="2000"/>
              </a:lnSpc>
            </a:pPr>
            <a:r>
              <a:rPr lang="en-US" altLang="zh-CN" sz="1400" dirty="0" smtClean="0">
                <a:solidFill>
                  <a:prstClr val="black"/>
                </a:solidFill>
                <a:latin typeface="宋体" panose="02010600030101010101" pitchFamily="2" charset="-122"/>
              </a:rPr>
              <a:t>          7.4.2</a:t>
            </a:r>
            <a:r>
              <a:rPr lang="zh-CN" altLang="en-US" sz="1400" dirty="0" smtClean="0">
                <a:solidFill>
                  <a:prstClr val="black"/>
                </a:solidFill>
                <a:latin typeface="宋体" panose="02010600030101010101" pitchFamily="2" charset="-122"/>
              </a:rPr>
              <a:t>建筑物内表面和构件表面应光滑平整。</a:t>
            </a:r>
            <a:endParaRPr lang="zh-CN" altLang="en-US" sz="1400" dirty="0" smtClean="0">
              <a:solidFill>
                <a:prstClr val="black"/>
              </a:solidFill>
              <a:latin typeface="宋体" panose="02010600030101010101" pitchFamily="2" charset="-122"/>
            </a:endParaRPr>
          </a:p>
          <a:p>
            <a:pPr>
              <a:lnSpc>
                <a:spcPts val="2000"/>
              </a:lnSpc>
            </a:pPr>
            <a:r>
              <a:rPr lang="en-US" altLang="zh-CN" sz="1400" b="1" dirty="0" smtClean="0">
                <a:solidFill>
                  <a:prstClr val="black"/>
                </a:solidFill>
                <a:latin typeface="宋体" panose="02010600030101010101" pitchFamily="2" charset="-122"/>
              </a:rPr>
              <a:t>7.5</a:t>
            </a:r>
            <a:r>
              <a:rPr lang="zh-CN" altLang="en-US" sz="1400" b="1" dirty="0" smtClean="0">
                <a:solidFill>
                  <a:prstClr val="black"/>
                </a:solidFill>
                <a:latin typeface="宋体" panose="02010600030101010101" pitchFamily="2" charset="-122"/>
              </a:rPr>
              <a:t>通道   </a:t>
            </a:r>
            <a:r>
              <a:rPr lang="zh-CN" altLang="en-US" sz="1400" dirty="0" smtClean="0">
                <a:solidFill>
                  <a:prstClr val="black"/>
                </a:solidFill>
                <a:latin typeface="宋体" panose="02010600030101010101" pitchFamily="2" charset="-122"/>
              </a:rPr>
              <a:t>输送粮食的地道、地下室，其两端应有通向地面的出口。当地下室面积较小，同时经常工作人 数不超过</a:t>
            </a:r>
            <a:r>
              <a:rPr lang="en-US" altLang="zh-CN" sz="1400" dirty="0" smtClean="0">
                <a:solidFill>
                  <a:prstClr val="black"/>
                </a:solidFill>
                <a:latin typeface="宋体" panose="02010600030101010101" pitchFamily="2" charset="-122"/>
              </a:rPr>
              <a:t>2</a:t>
            </a:r>
            <a:r>
              <a:rPr lang="zh-CN" altLang="en-US" sz="1400" dirty="0" smtClean="0">
                <a:solidFill>
                  <a:prstClr val="black"/>
                </a:solidFill>
                <a:latin typeface="宋体" panose="02010600030101010101" pitchFamily="2" charset="-122"/>
              </a:rPr>
              <a:t>人时，</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如立筒库工作塔</a:t>
            </a:r>
            <a:r>
              <a:rPr lang="en-US" altLang="zh-CN" sz="1400" dirty="0" smtClean="0">
                <a:solidFill>
                  <a:prstClr val="black"/>
                </a:solidFill>
                <a:latin typeface="宋体" panose="02010600030101010101" pitchFamily="2" charset="-122"/>
              </a:rPr>
              <a:t>)</a:t>
            </a:r>
            <a:r>
              <a:rPr lang="zh-CN" altLang="en-US" sz="1400" dirty="0" smtClean="0">
                <a:solidFill>
                  <a:prstClr val="black"/>
                </a:solidFill>
                <a:latin typeface="宋体" panose="02010600030101010101" pitchFamily="2" charset="-122"/>
              </a:rPr>
              <a:t>允许只有一个通向地面的出口。</a:t>
            </a:r>
            <a:endParaRPr lang="zh-CN" altLang="en-US" sz="1400" dirty="0" smtClean="0">
              <a:solidFill>
                <a:prstClr val="black"/>
              </a:solidFill>
              <a:latin typeface="宋体" panose="02010600030101010101" pitchFamily="2" charset="-122"/>
            </a:endParaRPr>
          </a:p>
          <a:p>
            <a:pPr>
              <a:lnSpc>
                <a:spcPts val="2000"/>
              </a:lnSpc>
            </a:pPr>
            <a:r>
              <a:rPr lang="en-US" altLang="zh-CN" sz="1400" b="1" dirty="0" smtClean="0">
                <a:solidFill>
                  <a:prstClr val="black"/>
                </a:solidFill>
                <a:latin typeface="宋体" panose="02010600030101010101" pitchFamily="2" charset="-122"/>
              </a:rPr>
              <a:t>7.6</a:t>
            </a:r>
            <a:r>
              <a:rPr lang="zh-CN" altLang="en-US" sz="1400" b="1" dirty="0" smtClean="0">
                <a:solidFill>
                  <a:prstClr val="black"/>
                </a:solidFill>
                <a:latin typeface="宋体" panose="02010600030101010101" pitchFamily="2" charset="-122"/>
              </a:rPr>
              <a:t>人孔和泄爆口    </a:t>
            </a:r>
            <a:r>
              <a:rPr lang="zh-CN" altLang="en-US" sz="1400" dirty="0" smtClean="0">
                <a:solidFill>
                  <a:prstClr val="black"/>
                </a:solidFill>
                <a:latin typeface="宋体" panose="02010600030101010101" pitchFamily="2" charset="-122"/>
              </a:rPr>
              <a:t>所有储粮仓均应设泄爆口，</a:t>
            </a:r>
            <a:r>
              <a:rPr lang="zh-CN" altLang="en-US" sz="1400" u="sng" dirty="0">
                <a:solidFill>
                  <a:schemeClr val="accent6">
                    <a:lumMod val="75000"/>
                  </a:schemeClr>
                </a:solidFill>
                <a:latin typeface="宋体" panose="02010600030101010101" pitchFamily="2" charset="-122"/>
              </a:rPr>
              <a:t>储粮仓的人孔可作为泄爆口</a:t>
            </a:r>
            <a:r>
              <a:rPr lang="zh-CN" altLang="en-US" sz="1400" dirty="0" smtClean="0">
                <a:solidFill>
                  <a:prstClr val="black"/>
                </a:solidFill>
                <a:latin typeface="宋体" panose="02010600030101010101" pitchFamily="2" charset="-122"/>
              </a:rPr>
              <a:t>，人孔和泄爆口应密闭。</a:t>
            </a:r>
            <a:endParaRPr lang="en-US" altLang="zh-CN" sz="1400" dirty="0" smtClean="0">
              <a:solidFill>
                <a:prstClr val="black"/>
              </a:solidFill>
              <a:latin typeface="宋体" panose="02010600030101010101" pitchFamily="2" charset="-122"/>
            </a:endParaRPr>
          </a:p>
          <a:p>
            <a:pPr>
              <a:lnSpc>
                <a:spcPts val="2000"/>
              </a:lnSpc>
            </a:pPr>
            <a:r>
              <a:rPr lang="en-US" altLang="zh-CN" sz="1400" b="1" dirty="0">
                <a:solidFill>
                  <a:prstClr val="black"/>
                </a:solidFill>
                <a:latin typeface="宋体" panose="02010600030101010101" pitchFamily="2" charset="-122"/>
              </a:rPr>
              <a:t>7.7 </a:t>
            </a:r>
            <a:r>
              <a:rPr lang="zh-CN" altLang="en-US" sz="1400" b="1" dirty="0" smtClean="0">
                <a:solidFill>
                  <a:prstClr val="black"/>
                </a:solidFill>
                <a:latin typeface="宋体" panose="02010600030101010101" pitchFamily="2" charset="-122"/>
              </a:rPr>
              <a:t>窗   </a:t>
            </a:r>
            <a:r>
              <a:rPr lang="zh-CN" altLang="en-US" sz="1400" dirty="0" smtClean="0">
                <a:solidFill>
                  <a:prstClr val="black"/>
                </a:solidFill>
                <a:latin typeface="宋体" panose="02010600030101010101" pitchFamily="2" charset="-122"/>
              </a:rPr>
              <a:t>窗</a:t>
            </a:r>
            <a:r>
              <a:rPr lang="zh-CN" altLang="en-US" sz="1400" dirty="0">
                <a:solidFill>
                  <a:prstClr val="black"/>
                </a:solidFill>
                <a:latin typeface="宋体" panose="02010600030101010101" pitchFamily="2" charset="-122"/>
              </a:rPr>
              <a:t>作为有效的泄爆口，应采用向外开启式。</a:t>
            </a:r>
            <a:endParaRPr lang="zh-CN" altLang="en-US" sz="1400" dirty="0">
              <a:solidFill>
                <a:prstClr val="black"/>
              </a:solidFill>
              <a:latin typeface="宋体" panose="02010600030101010101" pitchFamily="2" charset="-122"/>
            </a:endParaRPr>
          </a:p>
          <a:p>
            <a:pPr>
              <a:lnSpc>
                <a:spcPts val="2000"/>
              </a:lnSpc>
            </a:pPr>
            <a:r>
              <a:rPr lang="en-US" altLang="zh-CN" sz="1400" b="1" dirty="0">
                <a:solidFill>
                  <a:prstClr val="black"/>
                </a:solidFill>
                <a:latin typeface="宋体" panose="02010600030101010101" pitchFamily="2" charset="-122"/>
              </a:rPr>
              <a:t>7.8 </a:t>
            </a:r>
            <a:r>
              <a:rPr lang="zh-CN" altLang="en-US" sz="1400" b="1" dirty="0">
                <a:solidFill>
                  <a:prstClr val="black"/>
                </a:solidFill>
                <a:latin typeface="宋体" panose="02010600030101010101" pitchFamily="2" charset="-122"/>
              </a:rPr>
              <a:t>门   </a:t>
            </a:r>
            <a:r>
              <a:rPr lang="en-US" altLang="zh-CN" sz="1400" dirty="0">
                <a:solidFill>
                  <a:prstClr val="black"/>
                </a:solidFill>
                <a:latin typeface="宋体" panose="02010600030101010101" pitchFamily="2" charset="-122"/>
              </a:rPr>
              <a:t>7.8.1</a:t>
            </a:r>
            <a:r>
              <a:rPr lang="zh-CN" altLang="en-US" sz="1400" dirty="0">
                <a:solidFill>
                  <a:prstClr val="black"/>
                </a:solidFill>
                <a:latin typeface="宋体" panose="02010600030101010101" pitchFamily="2" charset="-122"/>
              </a:rPr>
              <a:t>用于区域之间的隔离门，应不低于乙级防火门，且应严实防尘。   </a:t>
            </a:r>
            <a:endParaRPr lang="zh-CN" altLang="en-US" sz="1400" dirty="0">
              <a:solidFill>
                <a:prstClr val="black"/>
              </a:solidFill>
              <a:latin typeface="宋体" panose="02010600030101010101" pitchFamily="2" charset="-122"/>
            </a:endParaRPr>
          </a:p>
          <a:p>
            <a:pPr>
              <a:lnSpc>
                <a:spcPts val="2000"/>
              </a:lnSpc>
            </a:pPr>
            <a:r>
              <a:rPr lang="zh-CN" altLang="en-US" sz="1400" dirty="0">
                <a:solidFill>
                  <a:prstClr val="black"/>
                </a:solidFill>
                <a:latin typeface="宋体" panose="02010600030101010101" pitchFamily="2" charset="-122"/>
              </a:rPr>
              <a:t>         </a:t>
            </a:r>
            <a:r>
              <a:rPr lang="en-US" altLang="zh-CN" sz="1400" dirty="0">
                <a:solidFill>
                  <a:prstClr val="black"/>
                </a:solidFill>
                <a:latin typeface="宋体" panose="02010600030101010101" pitchFamily="2" charset="-122"/>
              </a:rPr>
              <a:t>7.8.2</a:t>
            </a:r>
            <a:r>
              <a:rPr lang="zh-CN" altLang="en-US" sz="1400" dirty="0">
                <a:solidFill>
                  <a:prstClr val="black"/>
                </a:solidFill>
                <a:latin typeface="宋体" panose="02010600030101010101" pitchFamily="2" charset="-122"/>
              </a:rPr>
              <a:t>用于泄爆的门应</a:t>
            </a:r>
            <a:r>
              <a:rPr lang="zh-CN" altLang="en-US" sz="1400" u="sng" dirty="0">
                <a:solidFill>
                  <a:schemeClr val="accent6">
                    <a:lumMod val="75000"/>
                  </a:schemeClr>
                </a:solidFill>
                <a:latin typeface="宋体" panose="02010600030101010101" pitchFamily="2" charset="-122"/>
              </a:rPr>
              <a:t>向外开启</a:t>
            </a:r>
            <a:r>
              <a:rPr lang="zh-CN" altLang="en-US" sz="1400" dirty="0" smtClean="0">
                <a:solidFill>
                  <a:prstClr val="black"/>
                </a:solidFill>
                <a:latin typeface="宋体" panose="02010600030101010101" pitchFamily="2" charset="-122"/>
              </a:rPr>
              <a:t>。</a:t>
            </a:r>
            <a:endParaRPr lang="zh-CN" altLang="en-US" sz="1400" dirty="0">
              <a:solidFill>
                <a:prstClr val="black"/>
              </a:solidFill>
              <a:latin typeface="宋体" panose="02010600030101010101" pitchFamily="2" charset="-122"/>
            </a:endParaRPr>
          </a:p>
        </p:txBody>
      </p:sp>
      <p:sp>
        <p:nvSpPr>
          <p:cNvPr id="3"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三、法律法规及标准规范</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三、法律法规及标准规范</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395536" y="1224523"/>
            <a:ext cx="8496944" cy="4727063"/>
          </a:xfrm>
          <a:prstGeom prst="rect">
            <a:avLst/>
          </a:prstGeom>
        </p:spPr>
        <p:txBody>
          <a:bodyPr wrap="square">
            <a:spAutoFit/>
          </a:bodyPr>
          <a:lstStyle/>
          <a:p>
            <a:pPr>
              <a:lnSpc>
                <a:spcPts val="2600"/>
              </a:lnSpc>
            </a:pPr>
            <a:r>
              <a:rPr lang="en-US" altLang="zh-CN" sz="1600" b="1" dirty="0">
                <a:solidFill>
                  <a:srgbClr val="00B0F0"/>
                </a:solidFill>
              </a:rPr>
              <a:t>13.</a:t>
            </a:r>
            <a:r>
              <a:rPr lang="zh-CN" altLang="en-US" sz="1600" b="1" dirty="0">
                <a:solidFill>
                  <a:srgbClr val="00B0F0"/>
                </a:solidFill>
              </a:rPr>
              <a:t>作业安全一般规定</a:t>
            </a:r>
            <a:endParaRPr lang="en-US" altLang="zh-CN" sz="1600" b="1" dirty="0">
              <a:solidFill>
                <a:srgbClr val="00B0F0"/>
              </a:solidFill>
            </a:endParaRPr>
          </a:p>
          <a:p>
            <a:pPr>
              <a:lnSpc>
                <a:spcPts val="2600"/>
              </a:lnSpc>
            </a:pPr>
            <a:r>
              <a:rPr lang="en-US" altLang="zh-CN" sz="1600" dirty="0" smtClean="0"/>
              <a:t>20</a:t>
            </a:r>
            <a:r>
              <a:rPr lang="zh-CN" altLang="en-US" sz="1600" dirty="0"/>
              <a:t>区、</a:t>
            </a:r>
            <a:r>
              <a:rPr lang="en-US" altLang="zh-CN" sz="1600" dirty="0"/>
              <a:t>21</a:t>
            </a:r>
            <a:r>
              <a:rPr lang="zh-CN" altLang="en-US" sz="1600" dirty="0"/>
              <a:t>区、</a:t>
            </a:r>
            <a:r>
              <a:rPr lang="en-US" altLang="zh-CN" sz="1600" dirty="0"/>
              <a:t>22</a:t>
            </a:r>
            <a:r>
              <a:rPr lang="zh-CN" altLang="en-US" sz="1600" dirty="0"/>
              <a:t>区内明火作业时，应遵守下列规定：</a:t>
            </a:r>
            <a:endParaRPr lang="zh-CN" altLang="en-US" sz="1600" dirty="0"/>
          </a:p>
          <a:p>
            <a:pPr marL="285750" indent="-285750">
              <a:lnSpc>
                <a:spcPts val="2600"/>
              </a:lnSpc>
              <a:buFont typeface="Wingdings" panose="05000000000000000000" pitchFamily="2" charset="2"/>
              <a:buChar char="p"/>
            </a:pPr>
            <a:r>
              <a:rPr lang="zh-CN" altLang="en-US" sz="1600" dirty="0" smtClean="0"/>
              <a:t>操作</a:t>
            </a:r>
            <a:r>
              <a:rPr lang="zh-CN" altLang="en-US" sz="1600" dirty="0"/>
              <a:t>程序、实施方案和安全措施经企业安全生产管理部门批准；</a:t>
            </a:r>
            <a:endParaRPr lang="zh-CN" altLang="en-US" sz="1600" dirty="0"/>
          </a:p>
          <a:p>
            <a:pPr marL="285750" indent="-285750">
              <a:lnSpc>
                <a:spcPts val="2600"/>
              </a:lnSpc>
              <a:buFont typeface="Wingdings" panose="05000000000000000000" pitchFamily="2" charset="2"/>
              <a:buChar char="p"/>
            </a:pPr>
            <a:r>
              <a:rPr lang="zh-CN" altLang="en-US" sz="1600" dirty="0" smtClean="0"/>
              <a:t>应</a:t>
            </a:r>
            <a:r>
              <a:rPr lang="zh-CN" altLang="en-US" sz="1600" dirty="0"/>
              <a:t>在生产作业线全部停止</a:t>
            </a:r>
            <a:r>
              <a:rPr lang="en-US" altLang="zh-CN" sz="1600" dirty="0" smtClean="0"/>
              <a:t>4h</a:t>
            </a:r>
            <a:r>
              <a:rPr lang="zh-CN" altLang="en-US" sz="1600" dirty="0"/>
              <a:t>后，并关闭所有的闸阀门；</a:t>
            </a:r>
            <a:endParaRPr lang="zh-CN" altLang="en-US" sz="1600" dirty="0"/>
          </a:p>
          <a:p>
            <a:pPr marL="285750" indent="-285750">
              <a:lnSpc>
                <a:spcPts val="2600"/>
              </a:lnSpc>
              <a:buFont typeface="Wingdings" panose="05000000000000000000" pitchFamily="2" charset="2"/>
              <a:buChar char="p"/>
            </a:pPr>
            <a:r>
              <a:rPr lang="zh-CN" altLang="en-US" sz="1600" dirty="0" smtClean="0"/>
              <a:t>对</a:t>
            </a:r>
            <a:r>
              <a:rPr lang="zh-CN" altLang="en-US" sz="1600" dirty="0"/>
              <a:t>作业点四周进行喷水，清除地面、设备及管道周围、墙体等处的积尘，其范围不少于距作业点</a:t>
            </a:r>
            <a:r>
              <a:rPr lang="en-US" altLang="zh-CN" sz="1600" dirty="0" smtClean="0"/>
              <a:t>10m</a:t>
            </a:r>
            <a:r>
              <a:rPr lang="zh-CN" altLang="en-US" sz="1600" dirty="0"/>
              <a:t>，且现场无粉尘悬浮；</a:t>
            </a:r>
            <a:endParaRPr lang="zh-CN" altLang="en-US" sz="1600" dirty="0"/>
          </a:p>
          <a:p>
            <a:pPr marL="285750" indent="-285750">
              <a:lnSpc>
                <a:spcPts val="2600"/>
              </a:lnSpc>
              <a:buFont typeface="Wingdings" panose="05000000000000000000" pitchFamily="2" charset="2"/>
              <a:buChar char="p"/>
            </a:pPr>
            <a:r>
              <a:rPr lang="zh-CN" altLang="en-US" sz="1600" dirty="0" smtClean="0"/>
              <a:t>对</a:t>
            </a:r>
            <a:r>
              <a:rPr lang="zh-CN" altLang="en-US" sz="1600" dirty="0"/>
              <a:t>设备进行切割、焊接作业时，还应在动工前清除机内积尘，并启动除尘系统不少于</a:t>
            </a:r>
            <a:r>
              <a:rPr lang="en-US" altLang="zh-CN" sz="1600" dirty="0" smtClean="0">
                <a:latin typeface="+mn-ea"/>
              </a:rPr>
              <a:t>l0min</a:t>
            </a:r>
            <a:r>
              <a:rPr lang="zh-CN" altLang="en-US" sz="1600" dirty="0"/>
              <a:t>；</a:t>
            </a:r>
            <a:endParaRPr lang="zh-CN" altLang="en-US" sz="1600" dirty="0"/>
          </a:p>
          <a:p>
            <a:pPr marL="285750" indent="-285750">
              <a:lnSpc>
                <a:spcPts val="2600"/>
              </a:lnSpc>
              <a:buFont typeface="Wingdings" panose="05000000000000000000" pitchFamily="2" charset="2"/>
              <a:buChar char="p"/>
            </a:pPr>
            <a:r>
              <a:rPr lang="zh-CN" altLang="en-US" sz="1600" dirty="0" smtClean="0"/>
              <a:t>作业</a:t>
            </a:r>
            <a:r>
              <a:rPr lang="zh-CN" altLang="en-US" sz="1600" dirty="0"/>
              <a:t>点与相连通的管道和设备间均进行可靠封闭隔离；</a:t>
            </a:r>
            <a:endParaRPr lang="zh-CN" altLang="en-US" sz="1600" dirty="0"/>
          </a:p>
          <a:p>
            <a:pPr marL="285750" indent="-285750">
              <a:lnSpc>
                <a:spcPts val="2600"/>
              </a:lnSpc>
              <a:buFont typeface="Wingdings" panose="05000000000000000000" pitchFamily="2" charset="2"/>
              <a:buChar char="p"/>
            </a:pPr>
            <a:r>
              <a:rPr lang="zh-CN" altLang="en-US" sz="1600" dirty="0" smtClean="0"/>
              <a:t>作业</a:t>
            </a:r>
            <a:r>
              <a:rPr lang="zh-CN" altLang="en-US" sz="1600" dirty="0"/>
              <a:t>时应按安全操作规程进行操作，并有防止火花飞溅的控制措施；</a:t>
            </a:r>
            <a:endParaRPr lang="zh-CN" altLang="en-US" sz="1600" dirty="0"/>
          </a:p>
          <a:p>
            <a:pPr marL="285750" indent="-285750">
              <a:lnSpc>
                <a:spcPts val="2600"/>
              </a:lnSpc>
              <a:buFont typeface="Wingdings" panose="05000000000000000000" pitchFamily="2" charset="2"/>
              <a:buChar char="p"/>
            </a:pPr>
            <a:r>
              <a:rPr lang="zh-CN" altLang="en-US" sz="1600" dirty="0" smtClean="0"/>
              <a:t>作业</a:t>
            </a:r>
            <a:r>
              <a:rPr lang="zh-CN" altLang="en-US" sz="1600" dirty="0"/>
              <a:t>过程中，应及时冷却加工工件，防止工件过热：</a:t>
            </a:r>
            <a:endParaRPr lang="zh-CN" altLang="en-US" sz="1600" dirty="0"/>
          </a:p>
          <a:p>
            <a:pPr marL="285750" indent="-285750">
              <a:lnSpc>
                <a:spcPts val="2600"/>
              </a:lnSpc>
              <a:buFont typeface="Wingdings" panose="05000000000000000000" pitchFamily="2" charset="2"/>
              <a:buChar char="p"/>
            </a:pPr>
            <a:r>
              <a:rPr lang="zh-CN" altLang="en-US" sz="1600" dirty="0" smtClean="0"/>
              <a:t>所有</a:t>
            </a:r>
            <a:r>
              <a:rPr lang="zh-CN" altLang="en-US" sz="1600" dirty="0"/>
              <a:t>被切割下的部件，应及时、可靠回收，严防灼热的部件落入密封的溜管、仓、设备等内部；</a:t>
            </a:r>
            <a:endParaRPr lang="zh-CN" altLang="en-US" sz="1600" dirty="0"/>
          </a:p>
          <a:p>
            <a:pPr marL="285750" indent="-285750">
              <a:lnSpc>
                <a:spcPts val="2600"/>
              </a:lnSpc>
              <a:buFont typeface="Wingdings" panose="05000000000000000000" pitchFamily="2" charset="2"/>
              <a:buChar char="p"/>
            </a:pPr>
            <a:r>
              <a:rPr lang="zh-CN" altLang="en-US" sz="1600" dirty="0" smtClean="0"/>
              <a:t>作业</a:t>
            </a:r>
            <a:r>
              <a:rPr lang="zh-CN" altLang="en-US" sz="1600" dirty="0"/>
              <a:t>完毕后，应对作业点监测不</a:t>
            </a:r>
            <a:r>
              <a:rPr lang="zh-CN" altLang="en-US" sz="1600" dirty="0">
                <a:latin typeface="+mn-ea"/>
              </a:rPr>
              <a:t>少于</a:t>
            </a:r>
            <a:r>
              <a:rPr lang="en-US" altLang="zh-CN" sz="1600" dirty="0" err="1" smtClean="0">
                <a:latin typeface="+mn-ea"/>
              </a:rPr>
              <a:t>lh</a:t>
            </a:r>
            <a:r>
              <a:rPr lang="zh-CN" altLang="en-US" sz="1600" dirty="0"/>
              <a:t>；</a:t>
            </a:r>
            <a:endParaRPr lang="zh-CN" altLang="en-US" sz="1600" dirty="0"/>
          </a:p>
          <a:p>
            <a:pPr marL="285750" indent="-285750">
              <a:lnSpc>
                <a:spcPts val="2600"/>
              </a:lnSpc>
              <a:buFont typeface="Wingdings" panose="05000000000000000000" pitchFamily="2" charset="2"/>
              <a:buChar char="p"/>
            </a:pPr>
            <a:r>
              <a:rPr lang="zh-CN" altLang="en-US" sz="1600" dirty="0" smtClean="0"/>
              <a:t>涂漆</a:t>
            </a:r>
            <a:r>
              <a:rPr lang="zh-CN" altLang="en-US" sz="1600" dirty="0"/>
              <a:t>应在焊接作业完成、并在工件冷却后进行。</a:t>
            </a:r>
            <a:endParaRPr lang="zh-CN" altLang="en-US"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45641" y="197768"/>
            <a:ext cx="7006679" cy="1143000"/>
          </a:xfrm>
        </p:spPr>
        <p:txBody>
          <a:bodyPr/>
          <a:lstStyle/>
          <a:p>
            <a:r>
              <a:rPr lang="zh-CN" altLang="en-US" sz="3600" b="1" dirty="0" smtClean="0">
                <a:latin typeface="华文隶书" pitchFamily="2" charset="-122"/>
                <a:ea typeface="华文隶书" pitchFamily="2" charset="-122"/>
              </a:rPr>
              <a:t>目  录</a:t>
            </a:r>
            <a:endParaRPr lang="zh-CN" altLang="en-US" sz="3600" b="1" dirty="0" smtClean="0">
              <a:latin typeface="华文隶书" pitchFamily="2" charset="-122"/>
              <a:ea typeface="华文隶书" pitchFamily="2" charset="-122"/>
            </a:endParaRPr>
          </a:p>
        </p:txBody>
      </p:sp>
      <p:graphicFrame>
        <p:nvGraphicFramePr>
          <p:cNvPr id="6" name="内容占位符 3"/>
          <p:cNvGraphicFramePr>
            <a:graphicFrameLocks noGrp="1"/>
          </p:cNvGraphicFramePr>
          <p:nvPr>
            <p:ph idx="1"/>
          </p:nvPr>
        </p:nvGraphicFramePr>
        <p:xfrm>
          <a:off x="1645322" y="1484784"/>
          <a:ext cx="566298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683568" y="1412776"/>
            <a:ext cx="864096" cy="1015663"/>
          </a:xfrm>
          <a:prstGeom prst="rect">
            <a:avLst/>
          </a:prstGeom>
        </p:spPr>
        <p:txBody>
          <a:bodyPr wrap="square">
            <a:spAutoFit/>
          </a:bodyPr>
          <a:lstStyle/>
          <a:p>
            <a:pPr algn="ctr" fontAlgn="base">
              <a:spcBef>
                <a:spcPct val="0"/>
              </a:spcBef>
              <a:spcAft>
                <a:spcPct val="0"/>
              </a:spcAft>
            </a:pPr>
            <a:r>
              <a:rPr lang="zh-CN" altLang="en-US" sz="6000" dirty="0">
                <a:solidFill>
                  <a:srgbClr val="FF0000"/>
                </a:solidFill>
                <a:effectLst>
                  <a:outerShdw blurRad="38100" dist="38100" dir="2700000" algn="tl">
                    <a:srgbClr val="000000">
                      <a:alpha val="43137"/>
                    </a:srgbClr>
                  </a:outerShdw>
                </a:effectLst>
              </a:rPr>
              <a:t>☞</a:t>
            </a:r>
            <a:endParaRPr lang="zh-CN" altLang="en-US" sz="6000"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650" y="4365104"/>
            <a:ext cx="864096" cy="1015663"/>
          </a:xfrm>
          <a:prstGeom prst="rect">
            <a:avLst/>
          </a:prstGeom>
        </p:spPr>
        <p:txBody>
          <a:bodyPr wrap="square">
            <a:spAutoFit/>
          </a:bodyPr>
          <a:lstStyle/>
          <a:p>
            <a:pPr algn="ctr" fontAlgn="base">
              <a:spcBef>
                <a:spcPct val="0"/>
              </a:spcBef>
              <a:spcAft>
                <a:spcPct val="0"/>
              </a:spcAft>
            </a:pPr>
            <a:r>
              <a:rPr lang="zh-CN" altLang="en-US" sz="6000" dirty="0">
                <a:solidFill>
                  <a:srgbClr val="FF0000"/>
                </a:solidFill>
                <a:effectLst>
                  <a:outerShdw blurRad="38100" dist="38100" dir="2700000" algn="tl">
                    <a:srgbClr val="000000">
                      <a:alpha val="43137"/>
                    </a:srgbClr>
                  </a:outerShdw>
                </a:effectLst>
                <a:latin typeface="Arial" panose="020B0604020202020204"/>
              </a:rPr>
              <a:t>☞</a:t>
            </a:r>
            <a:endParaRPr lang="zh-CN" altLang="en-US" sz="6000" dirty="0">
              <a:solidFill>
                <a:srgbClr val="FF0000"/>
              </a:solidFill>
              <a:effectLst>
                <a:outerShdw blurRad="38100" dist="38100" dir="2700000" algn="tl">
                  <a:srgbClr val="000000">
                    <a:alpha val="43137"/>
                  </a:srgbClr>
                </a:outerShdw>
              </a:effectLst>
              <a:latin typeface="Arial" panose="020B0604020202020204"/>
            </a:endParaRPr>
          </a:p>
        </p:txBody>
      </p:sp>
      <p:graphicFrame>
        <p:nvGraphicFramePr>
          <p:cNvPr id="3" name="内容占位符 3"/>
          <p:cNvGraphicFramePr/>
          <p:nvPr/>
        </p:nvGraphicFramePr>
        <p:xfrm>
          <a:off x="1645322" y="1484783"/>
          <a:ext cx="566298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四、粉尘爆炸相关事故案例</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83965" y="1205729"/>
            <a:ext cx="4318811" cy="369332"/>
          </a:xfrm>
          <a:prstGeom prst="rect">
            <a:avLst/>
          </a:prstGeom>
        </p:spPr>
        <p:txBody>
          <a:bodyPr wrap="none">
            <a:spAutoFit/>
          </a:bodyPr>
          <a:lstStyle/>
          <a:p>
            <a:r>
              <a:rPr lang="zh-CN" altLang="en-US" b="1" dirty="0" smtClean="0">
                <a:solidFill>
                  <a:srgbClr val="C00000"/>
                </a:solidFill>
              </a:rPr>
              <a:t>案例</a:t>
            </a:r>
            <a:r>
              <a:rPr lang="en-US" altLang="zh-CN" b="1" dirty="0" smtClean="0">
                <a:solidFill>
                  <a:srgbClr val="C00000"/>
                </a:solidFill>
              </a:rPr>
              <a:t>1</a:t>
            </a:r>
            <a:r>
              <a:rPr lang="zh-CN" altLang="en-US" b="1" dirty="0" smtClean="0">
                <a:solidFill>
                  <a:srgbClr val="C00000"/>
                </a:solidFill>
              </a:rPr>
              <a:t>：</a:t>
            </a:r>
            <a:r>
              <a:rPr lang="en-US" altLang="zh-CN" b="1" dirty="0" smtClean="0">
                <a:solidFill>
                  <a:srgbClr val="C00000"/>
                </a:solidFill>
              </a:rPr>
              <a:t>2014</a:t>
            </a:r>
            <a:r>
              <a:rPr lang="zh-CN" altLang="en-US" b="1" dirty="0" smtClean="0">
                <a:solidFill>
                  <a:srgbClr val="C00000"/>
                </a:solidFill>
              </a:rPr>
              <a:t>年江苏</a:t>
            </a:r>
            <a:r>
              <a:rPr lang="zh-CN" altLang="en-US" b="1" dirty="0">
                <a:solidFill>
                  <a:srgbClr val="C00000"/>
                </a:solidFill>
              </a:rPr>
              <a:t>昆山</a:t>
            </a:r>
            <a:r>
              <a:rPr lang="en-US" altLang="zh-CN" b="1" dirty="0">
                <a:solidFill>
                  <a:srgbClr val="C00000"/>
                </a:solidFill>
              </a:rPr>
              <a:t>8.2</a:t>
            </a:r>
            <a:r>
              <a:rPr lang="zh-CN" altLang="en-US" b="1" dirty="0">
                <a:solidFill>
                  <a:srgbClr val="C00000"/>
                </a:solidFill>
              </a:rPr>
              <a:t>粉尘</a:t>
            </a:r>
            <a:r>
              <a:rPr lang="zh-CN" altLang="en-US" b="1" dirty="0" smtClean="0">
                <a:solidFill>
                  <a:srgbClr val="C00000"/>
                </a:solidFill>
              </a:rPr>
              <a:t>爆炸事故</a:t>
            </a:r>
            <a:endParaRPr lang="zh-CN" altLang="en-US" b="1" dirty="0">
              <a:solidFill>
                <a:srgbClr val="C00000"/>
              </a:solidFill>
            </a:endParaRPr>
          </a:p>
        </p:txBody>
      </p:sp>
      <p:sp>
        <p:nvSpPr>
          <p:cNvPr id="4" name="矩形 3"/>
          <p:cNvSpPr/>
          <p:nvPr/>
        </p:nvSpPr>
        <p:spPr>
          <a:xfrm>
            <a:off x="539552" y="2168857"/>
            <a:ext cx="8064896" cy="1908215"/>
          </a:xfrm>
          <a:prstGeom prst="rect">
            <a:avLst/>
          </a:prstGeom>
        </p:spPr>
        <p:txBody>
          <a:bodyPr wrap="square">
            <a:spAutoFit/>
          </a:bodyPr>
          <a:lstStyle/>
          <a:p>
            <a:r>
              <a:rPr lang="zh-CN" altLang="en-US" b="1" dirty="0" smtClean="0">
                <a:solidFill>
                  <a:srgbClr val="F79646">
                    <a:lumMod val="75000"/>
                  </a:srgbClr>
                </a:solidFill>
              </a:rPr>
              <a:t>直接原因：</a:t>
            </a:r>
            <a:endParaRPr lang="en-US" altLang="zh-CN" b="1" dirty="0" smtClean="0">
              <a:solidFill>
                <a:srgbClr val="F79646">
                  <a:lumMod val="75000"/>
                </a:srgbClr>
              </a:solidFill>
            </a:endParaRPr>
          </a:p>
          <a:p>
            <a:pPr>
              <a:lnSpc>
                <a:spcPts val="2400"/>
              </a:lnSpc>
            </a:pPr>
            <a:r>
              <a:rPr lang="zh-CN" altLang="en-US" sz="1600" dirty="0" smtClean="0">
                <a:solidFill>
                  <a:prstClr val="black"/>
                </a:solidFill>
              </a:rPr>
              <a:t>        事故</a:t>
            </a:r>
            <a:r>
              <a:rPr lang="zh-CN" altLang="en-US" sz="1600" dirty="0">
                <a:solidFill>
                  <a:prstClr val="black"/>
                </a:solidFill>
              </a:rPr>
              <a:t>车间除尘系统较长时间未按规定清理，铝粉尘集聚。除尘系统风机开启后，打磨过程产生的高温颗粒在集尘桶上方形成粉尘云。</a:t>
            </a:r>
            <a:r>
              <a:rPr lang="en-US" altLang="zh-CN" sz="1600" dirty="0">
                <a:solidFill>
                  <a:prstClr val="black"/>
                </a:solidFill>
              </a:rPr>
              <a:t>1</a:t>
            </a:r>
            <a:r>
              <a:rPr lang="zh-CN" altLang="en-US" sz="1600" dirty="0">
                <a:solidFill>
                  <a:prstClr val="black"/>
                </a:solidFill>
              </a:rPr>
              <a:t>号除尘器集尘桶锈蚀破损，桶内铝粉受潮，发生氧化放热反应，达到粉尘云的引燃温度，引发除尘系统及车间的系列爆炸</a:t>
            </a:r>
            <a:r>
              <a:rPr lang="zh-CN" altLang="en-US" sz="1600" dirty="0" smtClean="0">
                <a:solidFill>
                  <a:prstClr val="black"/>
                </a:solidFill>
              </a:rPr>
              <a:t>。</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因</a:t>
            </a:r>
            <a:r>
              <a:rPr lang="zh-CN" altLang="en-US" sz="1600" dirty="0">
                <a:solidFill>
                  <a:prstClr val="black"/>
                </a:solidFill>
              </a:rPr>
              <a:t>没有泄爆装置，爆炸产生的高温气体和燃烧物瞬间经除尘管道从各吸尘口喷出，导致全车间所有工位操作人员直接受到爆炸冲击，造成群死群伤</a:t>
            </a:r>
            <a:r>
              <a:rPr lang="zh-CN" altLang="en-US" sz="1600" dirty="0" smtClean="0">
                <a:solidFill>
                  <a:prstClr val="black"/>
                </a:solidFill>
              </a:rPr>
              <a:t>。</a:t>
            </a:r>
            <a:endParaRPr lang="zh-CN" altLang="en-US" sz="1600" dirty="0">
              <a:solidFill>
                <a:prstClr val="black"/>
              </a:solidFill>
            </a:endParaRPr>
          </a:p>
        </p:txBody>
      </p:sp>
      <p:pic>
        <p:nvPicPr>
          <p:cNvPr id="8" name="内容占位符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3568" y="4057923"/>
            <a:ext cx="3903663"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noChangeArrowheads="1"/>
          </p:cNvPicPr>
          <p:nvPr/>
        </p:nvPicPr>
        <p:blipFill>
          <a:blip r:embed="rId2">
            <a:extLst>
              <a:ext uri="{28A0092B-C50C-407E-A947-70E740481C1C}">
                <a14:useLocalDpi xmlns:a14="http://schemas.microsoft.com/office/drawing/2010/main" val="0"/>
              </a:ext>
            </a:extLst>
          </a:blip>
          <a:srcRect l="6886" r="6573"/>
          <a:stretch>
            <a:fillRect/>
          </a:stretch>
        </p:blipFill>
        <p:spPr bwMode="auto">
          <a:xfrm>
            <a:off x="4716090" y="4032522"/>
            <a:ext cx="38163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39552" y="1488066"/>
            <a:ext cx="7992888" cy="788806"/>
          </a:xfrm>
          <a:prstGeom prst="rect">
            <a:avLst/>
          </a:prstGeom>
        </p:spPr>
        <p:txBody>
          <a:bodyPr wrap="square">
            <a:spAutoFit/>
          </a:bodyPr>
          <a:lstStyle/>
          <a:p>
            <a:pPr>
              <a:lnSpc>
                <a:spcPct val="150000"/>
              </a:lnSpc>
            </a:pPr>
            <a:r>
              <a:rPr lang="zh-CN" altLang="en-US" sz="1600" dirty="0"/>
              <a:t> </a:t>
            </a:r>
            <a:r>
              <a:rPr lang="zh-CN" altLang="en-US" sz="1600" dirty="0" smtClean="0"/>
              <a:t>       </a:t>
            </a:r>
            <a:r>
              <a:rPr lang="en-US" altLang="zh-CN" sz="1600" dirty="0" smtClean="0"/>
              <a:t>2014</a:t>
            </a:r>
            <a:r>
              <a:rPr lang="zh-CN" altLang="en-US" sz="1600" dirty="0"/>
              <a:t>年</a:t>
            </a:r>
            <a:r>
              <a:rPr lang="en-US" altLang="zh-CN" sz="1600" dirty="0"/>
              <a:t>8</a:t>
            </a:r>
            <a:r>
              <a:rPr lang="zh-CN" altLang="en-US" sz="1600" dirty="0"/>
              <a:t>月</a:t>
            </a:r>
            <a:r>
              <a:rPr lang="en-US" altLang="zh-CN" sz="1600" dirty="0"/>
              <a:t>2</a:t>
            </a:r>
            <a:r>
              <a:rPr lang="zh-CN" altLang="en-US" sz="1600" dirty="0"/>
              <a:t>日，昆山中荣金属制品有限公司发生特别重大铝粉尘爆炸事故，共有</a:t>
            </a:r>
            <a:r>
              <a:rPr lang="en-US" altLang="zh-CN" sz="1600" dirty="0"/>
              <a:t>97</a:t>
            </a:r>
            <a:r>
              <a:rPr lang="zh-CN" altLang="en-US" sz="1600" dirty="0"/>
              <a:t>人死亡、</a:t>
            </a:r>
            <a:r>
              <a:rPr lang="en-US" altLang="zh-CN" sz="1600" dirty="0"/>
              <a:t>163</a:t>
            </a:r>
            <a:r>
              <a:rPr lang="zh-CN" altLang="en-US" sz="1600" dirty="0"/>
              <a:t>人</a:t>
            </a:r>
            <a:r>
              <a:rPr lang="zh-CN" altLang="en-US" sz="1600" dirty="0" smtClean="0"/>
              <a:t>受伤直接</a:t>
            </a:r>
            <a:r>
              <a:rPr lang="zh-CN" altLang="en-US" sz="1600" dirty="0"/>
              <a:t>经济损失</a:t>
            </a:r>
            <a:r>
              <a:rPr lang="en-US" altLang="zh-CN" sz="1600" dirty="0"/>
              <a:t>3.51</a:t>
            </a:r>
            <a:r>
              <a:rPr lang="zh-CN" altLang="en-US" sz="1600" dirty="0"/>
              <a:t>亿元。</a:t>
            </a:r>
            <a:endParaRPr lang="zh-CN" altLang="en-US" sz="1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四、粉尘爆炸相关事故案例</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83965" y="4005064"/>
            <a:ext cx="5418471" cy="369332"/>
          </a:xfrm>
          <a:prstGeom prst="rect">
            <a:avLst/>
          </a:prstGeom>
        </p:spPr>
        <p:txBody>
          <a:bodyPr wrap="none">
            <a:spAutoFit/>
          </a:bodyPr>
          <a:lstStyle/>
          <a:p>
            <a:r>
              <a:rPr lang="zh-CN" altLang="en-US" b="1" dirty="0" smtClean="0">
                <a:solidFill>
                  <a:srgbClr val="C00000"/>
                </a:solidFill>
              </a:rPr>
              <a:t>案例</a:t>
            </a:r>
            <a:r>
              <a:rPr lang="en-US" altLang="zh-CN" b="1" dirty="0" smtClean="0">
                <a:solidFill>
                  <a:srgbClr val="C00000"/>
                </a:solidFill>
              </a:rPr>
              <a:t>3</a:t>
            </a:r>
            <a:r>
              <a:rPr lang="zh-CN" altLang="en-US" b="1" dirty="0" smtClean="0">
                <a:solidFill>
                  <a:srgbClr val="C00000"/>
                </a:solidFill>
              </a:rPr>
              <a:t>：</a:t>
            </a:r>
            <a:r>
              <a:rPr lang="en-US" altLang="zh-CN" b="1" dirty="0" smtClean="0">
                <a:solidFill>
                  <a:srgbClr val="C00000"/>
                </a:solidFill>
              </a:rPr>
              <a:t>2011</a:t>
            </a:r>
            <a:r>
              <a:rPr lang="zh-CN" altLang="en-US" b="1" dirty="0">
                <a:solidFill>
                  <a:srgbClr val="C00000"/>
                </a:solidFill>
              </a:rPr>
              <a:t>年中央储备粮沈阳直属库粉尘爆炸事故</a:t>
            </a:r>
            <a:endParaRPr lang="zh-CN" altLang="en-US" b="1" dirty="0">
              <a:solidFill>
                <a:srgbClr val="C00000"/>
              </a:solidFill>
            </a:endParaRPr>
          </a:p>
        </p:txBody>
      </p:sp>
      <p:sp>
        <p:nvSpPr>
          <p:cNvPr id="4" name="矩形 3"/>
          <p:cNvSpPr/>
          <p:nvPr/>
        </p:nvSpPr>
        <p:spPr>
          <a:xfrm>
            <a:off x="539552" y="5018134"/>
            <a:ext cx="7992888" cy="1354217"/>
          </a:xfrm>
          <a:prstGeom prst="rect">
            <a:avLst/>
          </a:prstGeom>
        </p:spPr>
        <p:txBody>
          <a:bodyPr wrap="square">
            <a:spAutoFit/>
          </a:bodyPr>
          <a:lstStyle/>
          <a:p>
            <a:r>
              <a:rPr lang="zh-CN" altLang="en-US" b="1" dirty="0" smtClean="0">
                <a:solidFill>
                  <a:srgbClr val="F79646">
                    <a:lumMod val="75000"/>
                  </a:srgbClr>
                </a:solidFill>
              </a:rPr>
              <a:t>直接原因：</a:t>
            </a:r>
            <a:endParaRPr lang="en-US" altLang="zh-CN" b="1" dirty="0">
              <a:solidFill>
                <a:srgbClr val="F79646">
                  <a:lumMod val="75000"/>
                </a:srgbClr>
              </a:solidFill>
            </a:endParaRPr>
          </a:p>
          <a:p>
            <a:r>
              <a:rPr lang="en-US" altLang="zh-CN" sz="1600" b="1" dirty="0" smtClean="0">
                <a:solidFill>
                  <a:srgbClr val="F79646">
                    <a:lumMod val="75000"/>
                  </a:srgbClr>
                </a:solidFill>
              </a:rPr>
              <a:t>       </a:t>
            </a:r>
            <a:r>
              <a:rPr lang="zh-CN" altLang="en-US" sz="1600" dirty="0" smtClean="0">
                <a:solidFill>
                  <a:prstClr val="black"/>
                </a:solidFill>
              </a:rPr>
              <a:t>浅</a:t>
            </a:r>
            <a:r>
              <a:rPr lang="zh-CN" altLang="en-US" sz="1600" dirty="0">
                <a:solidFill>
                  <a:prstClr val="black"/>
                </a:solidFill>
              </a:rPr>
              <a:t>圆仓进出仓系统除尘效果差，企业疏于对作业机电设备的维护保养，在局部的密闭空间产生较高的粉尘浓度和点火源，从而导致第一波次爆炸。由于企业对地下通廊以及设备内的粉尘清理不彻底，第一次爆炸将积尘激起，导致了第二、三波次的粉尘爆炸，扩大了事故损失。</a:t>
            </a:r>
            <a:endParaRPr lang="zh-CN" altLang="en-US" sz="1600" dirty="0">
              <a:solidFill>
                <a:prstClr val="black"/>
              </a:solidFill>
            </a:endParaRPr>
          </a:p>
        </p:txBody>
      </p:sp>
      <p:sp>
        <p:nvSpPr>
          <p:cNvPr id="10" name="矩形 9"/>
          <p:cNvSpPr/>
          <p:nvPr/>
        </p:nvSpPr>
        <p:spPr>
          <a:xfrm>
            <a:off x="539552" y="4287401"/>
            <a:ext cx="7992888" cy="788806"/>
          </a:xfrm>
          <a:prstGeom prst="rect">
            <a:avLst/>
          </a:prstGeom>
        </p:spPr>
        <p:txBody>
          <a:bodyPr wrap="square">
            <a:spAutoFit/>
          </a:bodyPr>
          <a:lstStyle/>
          <a:p>
            <a:pPr>
              <a:lnSpc>
                <a:spcPct val="1500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2011</a:t>
            </a:r>
            <a:r>
              <a:rPr lang="zh-CN" altLang="en-US" sz="1600" dirty="0">
                <a:solidFill>
                  <a:prstClr val="black"/>
                </a:solidFill>
              </a:rPr>
              <a:t>年</a:t>
            </a:r>
            <a:r>
              <a:rPr lang="en-US" altLang="zh-CN" sz="1600" dirty="0">
                <a:solidFill>
                  <a:prstClr val="black"/>
                </a:solidFill>
              </a:rPr>
              <a:t>12</a:t>
            </a:r>
            <a:r>
              <a:rPr lang="zh-CN" altLang="en-US" sz="1600" dirty="0">
                <a:solidFill>
                  <a:prstClr val="black"/>
                </a:solidFill>
              </a:rPr>
              <a:t>月</a:t>
            </a:r>
            <a:r>
              <a:rPr lang="en-US" altLang="zh-CN" sz="1600" dirty="0">
                <a:solidFill>
                  <a:prstClr val="black"/>
                </a:solidFill>
              </a:rPr>
              <a:t>24</a:t>
            </a:r>
            <a:r>
              <a:rPr lang="zh-CN" altLang="en-US" sz="1600" dirty="0">
                <a:solidFill>
                  <a:prstClr val="black"/>
                </a:solidFill>
              </a:rPr>
              <a:t>日，中央储备粮沈阳直属库（以下简称沈阳库）发生一起浅圆仓粉尘爆炸事故。</a:t>
            </a:r>
            <a:endParaRPr lang="zh-CN" altLang="en-US" sz="1600" dirty="0">
              <a:solidFill>
                <a:prstClr val="black"/>
              </a:solidFill>
            </a:endParaRPr>
          </a:p>
        </p:txBody>
      </p:sp>
      <p:sp>
        <p:nvSpPr>
          <p:cNvPr id="5" name="矩形 4"/>
          <p:cNvSpPr/>
          <p:nvPr/>
        </p:nvSpPr>
        <p:spPr>
          <a:xfrm>
            <a:off x="550715" y="1207702"/>
            <a:ext cx="7792979" cy="2369880"/>
          </a:xfrm>
          <a:prstGeom prst="rect">
            <a:avLst/>
          </a:prstGeom>
        </p:spPr>
        <p:txBody>
          <a:bodyPr wrap="square">
            <a:spAutoFit/>
          </a:bodyPr>
          <a:lstStyle/>
          <a:p>
            <a:r>
              <a:rPr lang="zh-CN" altLang="en-US" b="1" dirty="0">
                <a:solidFill>
                  <a:srgbClr val="C00000"/>
                </a:solidFill>
              </a:rPr>
              <a:t>案例</a:t>
            </a:r>
            <a:r>
              <a:rPr lang="en-US" altLang="zh-CN" b="1" dirty="0">
                <a:solidFill>
                  <a:srgbClr val="C00000"/>
                </a:solidFill>
              </a:rPr>
              <a:t>2</a:t>
            </a:r>
            <a:r>
              <a:rPr lang="zh-CN" altLang="en-US" b="1" dirty="0" smtClean="0">
                <a:solidFill>
                  <a:srgbClr val="C00000"/>
                </a:solidFill>
              </a:rPr>
              <a:t>：</a:t>
            </a:r>
            <a:r>
              <a:rPr lang="en-US" altLang="zh-CN" b="1" dirty="0">
                <a:solidFill>
                  <a:srgbClr val="C00000"/>
                </a:solidFill>
              </a:rPr>
              <a:t>2016</a:t>
            </a:r>
            <a:r>
              <a:rPr lang="zh-CN" altLang="en-US" b="1" dirty="0">
                <a:solidFill>
                  <a:srgbClr val="C00000"/>
                </a:solidFill>
              </a:rPr>
              <a:t>年深圳 “</a:t>
            </a:r>
            <a:r>
              <a:rPr lang="en-US" altLang="zh-CN" b="1" dirty="0">
                <a:solidFill>
                  <a:srgbClr val="C00000"/>
                </a:solidFill>
              </a:rPr>
              <a:t>4·29”</a:t>
            </a:r>
            <a:r>
              <a:rPr lang="zh-CN" altLang="en-US" b="1" dirty="0">
                <a:solidFill>
                  <a:srgbClr val="C00000"/>
                </a:solidFill>
              </a:rPr>
              <a:t>粉尘爆炸</a:t>
            </a:r>
            <a:endParaRPr lang="en-US" altLang="zh-CN" b="1" dirty="0">
              <a:solidFill>
                <a:srgbClr val="C00000"/>
              </a:solidFill>
            </a:endParaRPr>
          </a:p>
          <a:p>
            <a:r>
              <a:rPr lang="en-US" altLang="zh-CN" sz="1600" dirty="0"/>
              <a:t> </a:t>
            </a:r>
            <a:r>
              <a:rPr lang="en-US" altLang="zh-CN" sz="1600" dirty="0" smtClean="0"/>
              <a:t>       2016</a:t>
            </a:r>
            <a:r>
              <a:rPr lang="zh-CN" altLang="en-US" sz="1600" dirty="0"/>
              <a:t>年</a:t>
            </a:r>
            <a:r>
              <a:rPr lang="en-US" altLang="zh-CN" sz="1600" dirty="0"/>
              <a:t>4</a:t>
            </a:r>
            <a:r>
              <a:rPr lang="zh-CN" altLang="en-US" sz="1600" dirty="0"/>
              <a:t>月</a:t>
            </a:r>
            <a:r>
              <a:rPr lang="en-US" altLang="zh-CN" sz="1600" dirty="0"/>
              <a:t>29</a:t>
            </a:r>
            <a:r>
              <a:rPr lang="zh-CN" altLang="en-US" sz="1600" dirty="0"/>
              <a:t>日</a:t>
            </a:r>
            <a:r>
              <a:rPr lang="en-US" altLang="zh-CN" sz="1600" dirty="0"/>
              <a:t>16</a:t>
            </a:r>
            <a:r>
              <a:rPr lang="zh-CN" altLang="en-US" sz="1600" dirty="0"/>
              <a:t>时许，广东省深圳市光明新区精艺星五金加工厂发生铝粉尘爆炸事故。截至</a:t>
            </a:r>
            <a:r>
              <a:rPr lang="en-US" altLang="zh-CN" sz="1600" dirty="0"/>
              <a:t>5</a:t>
            </a:r>
            <a:r>
              <a:rPr lang="zh-CN" altLang="en-US" sz="1600" dirty="0"/>
              <a:t>月</a:t>
            </a:r>
            <a:r>
              <a:rPr lang="en-US" altLang="zh-CN" sz="1600" dirty="0"/>
              <a:t>6</a:t>
            </a:r>
            <a:r>
              <a:rPr lang="zh-CN" altLang="en-US" sz="1600" dirty="0"/>
              <a:t>日，已造成</a:t>
            </a:r>
            <a:r>
              <a:rPr lang="en-US" altLang="zh-CN" sz="1600" dirty="0"/>
              <a:t>4</a:t>
            </a:r>
            <a:r>
              <a:rPr lang="zh-CN" altLang="en-US" sz="1600" dirty="0"/>
              <a:t>人死亡、</a:t>
            </a:r>
            <a:r>
              <a:rPr lang="en-US" altLang="zh-CN" sz="1600" dirty="0"/>
              <a:t>6</a:t>
            </a:r>
            <a:r>
              <a:rPr lang="zh-CN" altLang="en-US" sz="1600" dirty="0"/>
              <a:t>人受伤，其中</a:t>
            </a:r>
            <a:r>
              <a:rPr lang="en-US" altLang="zh-CN" sz="1600" dirty="0"/>
              <a:t>5</a:t>
            </a:r>
            <a:r>
              <a:rPr lang="zh-CN" altLang="en-US" sz="1600" dirty="0"/>
              <a:t>人严重烧伤</a:t>
            </a:r>
            <a:r>
              <a:rPr lang="zh-CN" altLang="en-US" sz="1600" dirty="0" smtClean="0"/>
              <a:t>。</a:t>
            </a:r>
            <a:endParaRPr lang="en-US" altLang="zh-CN" sz="1600" dirty="0" smtClean="0"/>
          </a:p>
          <a:p>
            <a:r>
              <a:rPr lang="zh-CN" altLang="en-US" b="1" dirty="0">
                <a:solidFill>
                  <a:srgbClr val="F79646">
                    <a:lumMod val="75000"/>
                  </a:srgbClr>
                </a:solidFill>
              </a:rPr>
              <a:t>原因分析：</a:t>
            </a:r>
            <a:endParaRPr lang="en-US" altLang="zh-CN" b="1" dirty="0">
              <a:solidFill>
                <a:srgbClr val="F79646">
                  <a:lumMod val="75000"/>
                </a:srgbClr>
              </a:solidFill>
            </a:endParaRPr>
          </a:p>
          <a:p>
            <a:r>
              <a:rPr lang="en-US" altLang="zh-CN" sz="1600" dirty="0">
                <a:solidFill>
                  <a:srgbClr val="000000"/>
                </a:solidFill>
                <a:latin typeface="宋体" panose="02010600030101010101" pitchFamily="2" charset="-122"/>
              </a:rPr>
              <a:t> </a:t>
            </a:r>
            <a:r>
              <a:rPr lang="en-US" altLang="zh-CN" sz="1600" dirty="0" smtClean="0">
                <a:solidFill>
                  <a:srgbClr val="000000"/>
                </a:solidFill>
                <a:latin typeface="宋体" panose="02010600030101010101" pitchFamily="2" charset="-122"/>
              </a:rPr>
              <a:t>   </a:t>
            </a:r>
            <a:r>
              <a:rPr lang="zh-CN" altLang="en-US" sz="1600" dirty="0" smtClean="0">
                <a:solidFill>
                  <a:srgbClr val="000000"/>
                </a:solidFill>
                <a:latin typeface="宋体" panose="02010600030101010101" pitchFamily="2" charset="-122"/>
              </a:rPr>
              <a:t>事故</a:t>
            </a:r>
            <a:r>
              <a:rPr lang="zh-CN" altLang="en-US" sz="1600" dirty="0">
                <a:solidFill>
                  <a:srgbClr val="000000"/>
                </a:solidFill>
                <a:latin typeface="宋体" panose="02010600030101010101" pitchFamily="2" charset="-122"/>
              </a:rPr>
              <a:t>单位主要从事自行车铝合金配件抛光业务，该单位无视</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严防企业粉尘爆炸五条规定</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（国家安全监管总局令第</a:t>
            </a:r>
            <a:r>
              <a:rPr lang="en-US" altLang="zh-CN" sz="1600" dirty="0">
                <a:solidFill>
                  <a:srgbClr val="000000"/>
                </a:solidFill>
                <a:latin typeface="宋体" panose="02010600030101010101" pitchFamily="2" charset="-122"/>
              </a:rPr>
              <a:t>68</a:t>
            </a:r>
            <a:r>
              <a:rPr lang="zh-CN" altLang="en-US" sz="1600" dirty="0">
                <a:solidFill>
                  <a:srgbClr val="000000"/>
                </a:solidFill>
                <a:latin typeface="宋体" panose="02010600030101010101" pitchFamily="2" charset="-122"/>
              </a:rPr>
              <a:t>号）等要求，违法违规组织生产，未及时规范清理除尘风道和作业场所积尘，除尘风机、风道未采取防火防爆措施。</a:t>
            </a:r>
            <a:endParaRPr lang="zh-CN" altLang="en-US" sz="1600" dirty="0">
              <a:solidFill>
                <a:srgbClr val="000000"/>
              </a:solidFill>
              <a:latin typeface="宋体" panose="02010600030101010101" pitchFamily="2" charset="-122"/>
            </a:endParaRPr>
          </a:p>
          <a:p>
            <a:r>
              <a:rPr lang="zh-CN" altLang="en-US" sz="1600" dirty="0">
                <a:solidFill>
                  <a:srgbClr val="000000"/>
                </a:solidFill>
                <a:latin typeface="宋体" panose="02010600030101010101" pitchFamily="2" charset="-122"/>
              </a:rPr>
              <a:t>　　据初步调查分析，这起事故是在砖槽除尘风道内发生铝粉尘初始爆炸，引起厂房内铝粉尘二次爆炸，造成人员伤亡</a:t>
            </a:r>
            <a:r>
              <a:rPr lang="zh-CN" altLang="en-US" sz="1600" dirty="0" smtClean="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四、粉尘爆炸相关事故案例</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83965" y="1207702"/>
            <a:ext cx="4023858" cy="369332"/>
          </a:xfrm>
          <a:prstGeom prst="rect">
            <a:avLst/>
          </a:prstGeom>
        </p:spPr>
        <p:txBody>
          <a:bodyPr wrap="none">
            <a:spAutoFit/>
          </a:bodyPr>
          <a:lstStyle/>
          <a:p>
            <a:r>
              <a:rPr lang="zh-CN" altLang="en-US" b="1" dirty="0" smtClean="0">
                <a:solidFill>
                  <a:srgbClr val="C00000"/>
                </a:solidFill>
              </a:rPr>
              <a:t>案例</a:t>
            </a:r>
            <a:r>
              <a:rPr lang="en-US" altLang="zh-CN" b="1" dirty="0" smtClean="0">
                <a:solidFill>
                  <a:srgbClr val="C00000"/>
                </a:solidFill>
              </a:rPr>
              <a:t>4</a:t>
            </a:r>
            <a:r>
              <a:rPr lang="zh-CN" altLang="en-US" b="1" dirty="0" smtClean="0">
                <a:solidFill>
                  <a:srgbClr val="C00000"/>
                </a:solidFill>
              </a:rPr>
              <a:t>：</a:t>
            </a:r>
            <a:r>
              <a:rPr lang="en-US" altLang="zh-CN" b="1" dirty="0" smtClean="0">
                <a:solidFill>
                  <a:srgbClr val="C00000"/>
                </a:solidFill>
              </a:rPr>
              <a:t>2010</a:t>
            </a:r>
            <a:r>
              <a:rPr lang="zh-CN" altLang="en-US" b="1" dirty="0" smtClean="0">
                <a:solidFill>
                  <a:srgbClr val="C00000"/>
                </a:solidFill>
              </a:rPr>
              <a:t>秦皇岛</a:t>
            </a:r>
            <a:r>
              <a:rPr lang="zh-CN" altLang="en-US" b="1" dirty="0">
                <a:solidFill>
                  <a:srgbClr val="C00000"/>
                </a:solidFill>
              </a:rPr>
              <a:t>骊骅淀粉爆炸事故</a:t>
            </a:r>
            <a:endParaRPr lang="zh-CN" altLang="en-US" b="1" dirty="0">
              <a:solidFill>
                <a:srgbClr val="C00000"/>
              </a:solidFill>
            </a:endParaRPr>
          </a:p>
        </p:txBody>
      </p:sp>
      <p:sp>
        <p:nvSpPr>
          <p:cNvPr id="4" name="矩形 3"/>
          <p:cNvSpPr/>
          <p:nvPr/>
        </p:nvSpPr>
        <p:spPr>
          <a:xfrm>
            <a:off x="467544" y="1579366"/>
            <a:ext cx="8064896" cy="1600438"/>
          </a:xfrm>
          <a:prstGeom prst="rect">
            <a:avLst/>
          </a:prstGeom>
        </p:spPr>
        <p:txBody>
          <a:bodyPr wrap="square">
            <a:spAutoFit/>
          </a:bodyPr>
          <a:lstStyle/>
          <a:p>
            <a:r>
              <a:rPr lang="zh-CN" altLang="en-US" b="1" dirty="0" smtClean="0">
                <a:solidFill>
                  <a:schemeClr val="accent6">
                    <a:lumMod val="75000"/>
                  </a:schemeClr>
                </a:solidFill>
              </a:rPr>
              <a:t>直接原因：</a:t>
            </a:r>
            <a:endParaRPr lang="en-US" altLang="zh-CN" b="1" dirty="0" smtClean="0">
              <a:solidFill>
                <a:schemeClr val="accent6">
                  <a:lumMod val="75000"/>
                </a:schemeClr>
              </a:solidFill>
            </a:endParaRPr>
          </a:p>
          <a:p>
            <a:pPr>
              <a:lnSpc>
                <a:spcPts val="2400"/>
              </a:lnSpc>
            </a:pPr>
            <a:r>
              <a:rPr lang="zh-CN" altLang="en-US" dirty="0" smtClean="0"/>
              <a:t>        在进行</a:t>
            </a:r>
            <a:r>
              <a:rPr lang="zh-CN" altLang="en-US" dirty="0"/>
              <a:t>三层平台清理作业</a:t>
            </a:r>
            <a:r>
              <a:rPr lang="zh-CN" altLang="en-US" dirty="0" smtClean="0"/>
              <a:t>过程中产生</a:t>
            </a:r>
            <a:r>
              <a:rPr lang="zh-CN" altLang="en-US" dirty="0"/>
              <a:t>了</a:t>
            </a:r>
            <a:r>
              <a:rPr lang="zh-CN" altLang="en-US" dirty="0" smtClean="0"/>
              <a:t>粉尘云，</a:t>
            </a:r>
            <a:r>
              <a:rPr lang="zh-CN" altLang="en-US" dirty="0"/>
              <a:t>维修振动筛和</a:t>
            </a:r>
            <a:r>
              <a:rPr lang="zh-CN" altLang="en-US" dirty="0" smtClean="0"/>
              <a:t>清理平台</a:t>
            </a:r>
            <a:r>
              <a:rPr lang="zh-CN" altLang="en-US" dirty="0"/>
              <a:t>淀粉时，使用了铁质扳手、铁质钳子、铁锨等铁知工具，产生了</a:t>
            </a:r>
            <a:r>
              <a:rPr lang="zh-CN" altLang="en-US" dirty="0" smtClean="0"/>
              <a:t>机械撞击</a:t>
            </a:r>
            <a:r>
              <a:rPr lang="zh-CN" altLang="en-US" dirty="0"/>
              <a:t>和摩擦火花，导致“初始爆炸”发生。包装间、仓库设备和地面积</a:t>
            </a:r>
            <a:r>
              <a:rPr lang="zh-CN" altLang="en-US" dirty="0" smtClean="0"/>
              <a:t>尘严重</a:t>
            </a:r>
            <a:r>
              <a:rPr lang="zh-CN" altLang="en-US" dirty="0"/>
              <a:t>，导致“二次爆炸”发生。</a:t>
            </a:r>
            <a:endParaRPr lang="zh-CN" altLang="en-US" dirty="0"/>
          </a:p>
        </p:txBody>
      </p:sp>
      <p:pic>
        <p:nvPicPr>
          <p:cNvPr id="5" name="Picture 3"/>
          <p:cNvPicPr>
            <a:picLocks noChangeAspect="1" noChangeArrowheads="1"/>
          </p:cNvPicPr>
          <p:nvPr/>
        </p:nvPicPr>
        <p:blipFill>
          <a:blip r:embed="rId1"/>
          <a:srcRect/>
          <a:stretch>
            <a:fillRect/>
          </a:stretch>
        </p:blipFill>
        <p:spPr bwMode="auto">
          <a:xfrm>
            <a:off x="395536" y="3501008"/>
            <a:ext cx="4013200" cy="2798316"/>
          </a:xfrm>
          <a:prstGeom prst="rect">
            <a:avLst/>
          </a:prstGeom>
          <a:noFill/>
        </p:spPr>
      </p:pic>
      <p:pic>
        <p:nvPicPr>
          <p:cNvPr id="6" name="Picture 3"/>
          <p:cNvPicPr>
            <a:picLocks noChangeAspect="1" noChangeArrowheads="1"/>
          </p:cNvPicPr>
          <p:nvPr/>
        </p:nvPicPr>
        <p:blipFill>
          <a:blip r:embed="rId2"/>
          <a:srcRect/>
          <a:stretch>
            <a:fillRect/>
          </a:stretch>
        </p:blipFill>
        <p:spPr bwMode="auto">
          <a:xfrm>
            <a:off x="4463240" y="3501008"/>
            <a:ext cx="4347468" cy="2785616"/>
          </a:xfrm>
          <a:prstGeom prst="rect">
            <a:avLst/>
          </a:prstGeom>
          <a:noFill/>
        </p:spPr>
      </p:pic>
      <p:sp>
        <p:nvSpPr>
          <p:cNvPr id="7" name="矩形 6"/>
          <p:cNvSpPr/>
          <p:nvPr/>
        </p:nvSpPr>
        <p:spPr>
          <a:xfrm>
            <a:off x="3013969" y="6327383"/>
            <a:ext cx="3142207" cy="338554"/>
          </a:xfrm>
          <a:prstGeom prst="rect">
            <a:avLst/>
          </a:prstGeom>
        </p:spPr>
        <p:txBody>
          <a:bodyPr wrap="none">
            <a:spAutoFit/>
          </a:bodyPr>
          <a:lstStyle/>
          <a:p>
            <a:r>
              <a:rPr lang="zh-CN" altLang="en-US" sz="1600" b="1" dirty="0">
                <a:solidFill>
                  <a:srgbClr val="CC3300"/>
                </a:solidFill>
              </a:rPr>
              <a:t>爆炸后的包装间</a:t>
            </a:r>
            <a:r>
              <a:rPr lang="en-US" altLang="zh-CN" sz="1600" b="1" dirty="0">
                <a:solidFill>
                  <a:srgbClr val="CC3300"/>
                </a:solidFill>
              </a:rPr>
              <a:t>-</a:t>
            </a:r>
            <a:r>
              <a:rPr lang="zh-CN" altLang="en-US" sz="1600" b="1" dirty="0">
                <a:solidFill>
                  <a:srgbClr val="CC3300"/>
                </a:solidFill>
              </a:rPr>
              <a:t>包装机和皮带机</a:t>
            </a:r>
            <a:endParaRPr lang="zh-CN" altLang="en-US" sz="1600" b="1" dirty="0">
              <a:solidFill>
                <a:srgbClr val="CC33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四、粉尘爆炸相关事故案例</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pic>
        <p:nvPicPr>
          <p:cNvPr id="7" name="Picture 3"/>
          <p:cNvPicPr>
            <a:picLocks noChangeAspect="1" noChangeArrowheads="1"/>
          </p:cNvPicPr>
          <p:nvPr/>
        </p:nvPicPr>
        <p:blipFill>
          <a:blip r:embed="rId1"/>
          <a:srcRect/>
          <a:stretch>
            <a:fillRect/>
          </a:stretch>
        </p:blipFill>
        <p:spPr bwMode="auto">
          <a:xfrm>
            <a:off x="118220" y="1124744"/>
            <a:ext cx="8763000" cy="5016500"/>
          </a:xfrm>
          <a:prstGeom prst="rect">
            <a:avLst/>
          </a:prstGeom>
          <a:noFill/>
        </p:spPr>
      </p:pic>
      <p:sp>
        <p:nvSpPr>
          <p:cNvPr id="8" name="TextBox 7"/>
          <p:cNvSpPr txBox="1"/>
          <p:nvPr/>
        </p:nvSpPr>
        <p:spPr>
          <a:xfrm>
            <a:off x="206326" y="1268760"/>
            <a:ext cx="4021935" cy="443711"/>
          </a:xfrm>
          <a:prstGeom prst="rect">
            <a:avLst/>
          </a:prstGeom>
          <a:noFill/>
        </p:spPr>
        <p:txBody>
          <a:bodyPr wrap="none" lIns="0" tIns="0" rIns="0" rtlCol="0">
            <a:spAutoFit/>
          </a:bodyPr>
          <a:lstStyle/>
          <a:p>
            <a:pPr>
              <a:lnSpc>
                <a:spcPts val="3100"/>
              </a:lnSpc>
              <a:tabLst>
                <a:tab pos="215900" algn="l"/>
              </a:tabLst>
            </a:pPr>
            <a:r>
              <a:rPr lang="en-US" altLang="zh-CN" b="1" dirty="0" smtClean="0"/>
              <a:t>	</a:t>
            </a:r>
            <a:r>
              <a:rPr lang="en-US" altLang="zh-CN" b="1" dirty="0">
                <a:solidFill>
                  <a:srgbClr val="C00000"/>
                </a:solidFill>
                <a:latin typeface="微软雅黑" panose="020B0503020204020204" pitchFamily="34" charset="-122"/>
                <a:cs typeface="微软雅黑" panose="020B0503020204020204" pitchFamily="34" charset="-122"/>
              </a:rPr>
              <a:t>案 </a:t>
            </a:r>
            <a:r>
              <a:rPr lang="en-US" altLang="zh-CN" b="1" dirty="0" smtClean="0">
                <a:solidFill>
                  <a:srgbClr val="C00000"/>
                </a:solidFill>
                <a:latin typeface="微软雅黑" panose="020B0503020204020204" pitchFamily="34" charset="-122"/>
                <a:cs typeface="微软雅黑" panose="020B0503020204020204" pitchFamily="34" charset="-122"/>
              </a:rPr>
              <a:t>例5：2008</a:t>
            </a:r>
            <a:r>
              <a:rPr lang="en-US" altLang="zh-CN" b="1" dirty="0">
                <a:solidFill>
                  <a:srgbClr val="C00000"/>
                </a:solidFill>
                <a:latin typeface="微软雅黑" panose="020B0503020204020204" pitchFamily="34" charset="-122"/>
                <a:cs typeface="微软雅黑" panose="020B0503020204020204" pitchFamily="34" charset="-122"/>
              </a:rPr>
              <a:t>年美国</a:t>
            </a:r>
            <a:r>
              <a:rPr lang="zh-CN" altLang="en-US" b="1" dirty="0">
                <a:solidFill>
                  <a:srgbClr val="C00000"/>
                </a:solidFill>
                <a:latin typeface="微软雅黑" panose="020B0503020204020204" pitchFamily="34" charset="-122"/>
                <a:cs typeface="微软雅黑" panose="020B0503020204020204" pitchFamily="34" charset="-122"/>
              </a:rPr>
              <a:t>一</a:t>
            </a:r>
            <a:r>
              <a:rPr lang="en-US" altLang="zh-CN" b="1" dirty="0" err="1">
                <a:solidFill>
                  <a:srgbClr val="C00000"/>
                </a:solidFill>
                <a:latin typeface="微软雅黑" panose="020B0503020204020204" pitchFamily="34" charset="-122"/>
                <a:cs typeface="微软雅黑" panose="020B0503020204020204" pitchFamily="34" charset="-122"/>
              </a:rPr>
              <a:t>皇家糖厂爆炸</a:t>
            </a:r>
            <a:endParaRPr lang="en-US" altLang="zh-CN" b="1" dirty="0">
              <a:solidFill>
                <a:srgbClr val="C00000"/>
              </a:solidFill>
              <a:latin typeface="微软雅黑" panose="020B0503020204020204" pitchFamily="34" charset="-122"/>
              <a:cs typeface="微软雅黑" panose="020B0503020204020204" pitchFamily="34" charset="-122"/>
            </a:endParaRPr>
          </a:p>
        </p:txBody>
      </p:sp>
      <p:sp>
        <p:nvSpPr>
          <p:cNvPr id="13" name="矩形 12"/>
          <p:cNvSpPr/>
          <p:nvPr/>
        </p:nvSpPr>
        <p:spPr>
          <a:xfrm>
            <a:off x="142179" y="3645024"/>
            <a:ext cx="1981549" cy="2946961"/>
          </a:xfrm>
          <a:prstGeom prst="rect">
            <a:avLst/>
          </a:prstGeom>
        </p:spPr>
        <p:txBody>
          <a:bodyPr wrap="square">
            <a:spAutoFit/>
          </a:bodyPr>
          <a:lstStyle/>
          <a:p>
            <a:r>
              <a:rPr lang="zh-CN" altLang="en-US" sz="1600" dirty="0"/>
              <a:t>发生爆炸并起火，造成</a:t>
            </a:r>
            <a:r>
              <a:rPr lang="en-US" altLang="zh-CN" sz="1600" dirty="0"/>
              <a:t>8</a:t>
            </a:r>
            <a:r>
              <a:rPr lang="zh-CN" altLang="en-US" sz="1600" dirty="0"/>
              <a:t>名工人死亡至少</a:t>
            </a:r>
            <a:r>
              <a:rPr lang="en-US" altLang="zh-CN" sz="1600" dirty="0"/>
              <a:t>62</a:t>
            </a:r>
            <a:r>
              <a:rPr lang="zh-CN" altLang="en-US" sz="1600" dirty="0"/>
              <a:t>人受伤，其中约</a:t>
            </a:r>
            <a:r>
              <a:rPr lang="en-US" altLang="zh-CN" sz="1600" dirty="0"/>
              <a:t>20</a:t>
            </a:r>
            <a:r>
              <a:rPr lang="zh-CN" altLang="en-US" sz="1600" dirty="0"/>
              <a:t>人被严重烧伤。在长达</a:t>
            </a:r>
            <a:r>
              <a:rPr lang="en-US" altLang="zh-CN" sz="1600" dirty="0"/>
              <a:t>19</a:t>
            </a:r>
            <a:r>
              <a:rPr lang="zh-CN" altLang="en-US" sz="1600" dirty="0"/>
              <a:t>秒的时间内</a:t>
            </a:r>
            <a:r>
              <a:rPr lang="zh-CN" altLang="en-US" sz="1600" dirty="0" smtClean="0"/>
              <a:t>，爆炸、火光</a:t>
            </a:r>
            <a:r>
              <a:rPr lang="zh-CN" altLang="en-US" sz="1600" dirty="0"/>
              <a:t>不断，</a:t>
            </a:r>
            <a:r>
              <a:rPr lang="zh-CN" altLang="en-US" sz="1600" dirty="0" smtClean="0"/>
              <a:t>火球持续时间</a:t>
            </a:r>
            <a:r>
              <a:rPr lang="zh-CN" altLang="en-US" sz="1600" dirty="0"/>
              <a:t>长达</a:t>
            </a:r>
            <a:r>
              <a:rPr lang="en-US" altLang="zh-CN" sz="1600" dirty="0"/>
              <a:t>15</a:t>
            </a:r>
            <a:r>
              <a:rPr lang="zh-CN" altLang="en-US" sz="1600" dirty="0"/>
              <a:t>分钟</a:t>
            </a:r>
            <a:r>
              <a:rPr lang="zh-CN" altLang="en-US" sz="1600" dirty="0" smtClean="0"/>
              <a:t>。</a:t>
            </a:r>
            <a:endParaRPr lang="en-US" altLang="zh-CN" sz="1600" dirty="0" smtClean="0"/>
          </a:p>
          <a:p>
            <a:pPr lvl="0">
              <a:lnSpc>
                <a:spcPts val="2300"/>
              </a:lnSpc>
              <a:tabLst>
                <a:tab pos="215900" algn="l"/>
              </a:tabLst>
            </a:pPr>
            <a:r>
              <a:rPr lang="en-US" altLang="zh-CN" sz="1595" dirty="0" err="1" smtClean="0">
                <a:solidFill>
                  <a:srgbClr val="6600FF"/>
                </a:solidFill>
                <a:latin typeface="黑体" panose="02010609060101010101" pitchFamily="18" charset="-122"/>
                <a:cs typeface="黑体" panose="02010609060101010101" pitchFamily="18" charset="-122"/>
              </a:rPr>
              <a:t>这是美国近年来伤亡最惨重</a:t>
            </a:r>
            <a:r>
              <a:rPr lang="en-US" altLang="zh-CN" sz="1595" dirty="0" err="1">
                <a:solidFill>
                  <a:srgbClr val="6600FF"/>
                </a:solidFill>
                <a:latin typeface="黑体" panose="02010609060101010101" pitchFamily="18" charset="-122"/>
                <a:cs typeface="黑体" panose="02010609060101010101" pitchFamily="18" charset="-122"/>
              </a:rPr>
              <a:t>、</a:t>
            </a:r>
            <a:r>
              <a:rPr lang="en-US" altLang="zh-CN" sz="1595" dirty="0" err="1" smtClean="0">
                <a:solidFill>
                  <a:srgbClr val="6600FF"/>
                </a:solidFill>
                <a:latin typeface="黑体" panose="02010609060101010101" pitchFamily="18" charset="-122"/>
                <a:cs typeface="黑体" panose="02010609060101010101" pitchFamily="18" charset="-122"/>
              </a:rPr>
              <a:t>损失最大的粉尘爆炸</a:t>
            </a:r>
            <a:r>
              <a:rPr lang="zh-CN" altLang="en-US" sz="1600" dirty="0" smtClean="0"/>
              <a:t>。</a:t>
            </a:r>
            <a:endParaRPr lang="en-US" altLang="zh-CN" sz="1595" dirty="0">
              <a:solidFill>
                <a:srgbClr val="6600FF"/>
              </a:solidFill>
              <a:latin typeface="黑体" panose="02010609060101010101" pitchFamily="18" charset="-122"/>
              <a:cs typeface="黑体" panose="02010609060101010101" pitchFamily="18"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3701" y="5293657"/>
            <a:ext cx="864096" cy="1015663"/>
          </a:xfrm>
          <a:prstGeom prst="rect">
            <a:avLst/>
          </a:prstGeom>
        </p:spPr>
        <p:txBody>
          <a:bodyPr wrap="square">
            <a:spAutoFit/>
          </a:bodyPr>
          <a:lstStyle/>
          <a:p>
            <a:pPr algn="ctr" fontAlgn="base">
              <a:spcBef>
                <a:spcPct val="0"/>
              </a:spcBef>
              <a:spcAft>
                <a:spcPct val="0"/>
              </a:spcAft>
            </a:pPr>
            <a:r>
              <a:rPr lang="zh-CN" altLang="en-US" sz="6000" dirty="0">
                <a:solidFill>
                  <a:srgbClr val="FF0000"/>
                </a:solidFill>
                <a:effectLst>
                  <a:outerShdw blurRad="38100" dist="38100" dir="2700000" algn="tl">
                    <a:srgbClr val="000000">
                      <a:alpha val="43137"/>
                    </a:srgbClr>
                  </a:outerShdw>
                </a:effectLst>
                <a:latin typeface="Arial" panose="020B0604020202020204"/>
              </a:rPr>
              <a:t>☞</a:t>
            </a:r>
            <a:endParaRPr lang="zh-CN" altLang="en-US" sz="6000" dirty="0">
              <a:solidFill>
                <a:srgbClr val="FF0000"/>
              </a:solidFill>
              <a:effectLst>
                <a:outerShdw blurRad="38100" dist="38100" dir="2700000" algn="tl">
                  <a:srgbClr val="000000">
                    <a:alpha val="43137"/>
                  </a:srgbClr>
                </a:outerShdw>
              </a:effectLst>
              <a:latin typeface="Arial" panose="020B0604020202020204"/>
            </a:endParaRPr>
          </a:p>
        </p:txBody>
      </p:sp>
      <p:graphicFrame>
        <p:nvGraphicFramePr>
          <p:cNvPr id="3" name="内容占位符 3"/>
          <p:cNvGraphicFramePr/>
          <p:nvPr/>
        </p:nvGraphicFramePr>
        <p:xfrm>
          <a:off x="1645322" y="1484783"/>
          <a:ext cx="566298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196752"/>
            <a:ext cx="3555782" cy="369332"/>
          </a:xfrm>
          <a:prstGeom prst="rect">
            <a:avLst/>
          </a:prstGeom>
        </p:spPr>
        <p:txBody>
          <a:bodyPr wrap="none">
            <a:spAutoFit/>
          </a:bodyPr>
          <a:lstStyle/>
          <a:p>
            <a:r>
              <a:rPr lang="en-US" altLang="zh-CN" b="1" dirty="0" smtClean="0">
                <a:solidFill>
                  <a:srgbClr val="00B0F0"/>
                </a:solidFill>
              </a:rPr>
              <a:t>1</a:t>
            </a:r>
            <a:r>
              <a:rPr lang="zh-CN" altLang="en-US" b="1" dirty="0" smtClean="0">
                <a:solidFill>
                  <a:srgbClr val="00B0F0"/>
                </a:solidFill>
              </a:rPr>
              <a:t>、容易</a:t>
            </a:r>
            <a:r>
              <a:rPr lang="zh-CN" altLang="en-US" b="1" dirty="0">
                <a:solidFill>
                  <a:srgbClr val="00B0F0"/>
                </a:solidFill>
              </a:rPr>
              <a:t>发生粉尘爆炸的生产工艺</a:t>
            </a:r>
            <a:endParaRPr lang="zh-CN" altLang="en-US" b="1" dirty="0">
              <a:solidFill>
                <a:srgbClr val="00B0F0"/>
              </a:solidFill>
            </a:endParaRPr>
          </a:p>
        </p:txBody>
      </p:sp>
      <p:sp>
        <p:nvSpPr>
          <p:cNvPr id="3"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251520" y="1751375"/>
            <a:ext cx="1762021" cy="369332"/>
          </a:xfrm>
          <a:prstGeom prst="rect">
            <a:avLst/>
          </a:prstGeom>
        </p:spPr>
        <p:txBody>
          <a:bodyPr wrap="none">
            <a:spAutoFit/>
          </a:bodyPr>
          <a:lstStyle/>
          <a:p>
            <a:pPr algn="ctr"/>
            <a:r>
              <a:rPr lang="zh-CN" altLang="en-US" b="1" dirty="0">
                <a:solidFill>
                  <a:srgbClr val="CC3300"/>
                </a:solidFill>
                <a:latin typeface="Arial" panose="020B0604020202020204" pitchFamily="34" charset="0"/>
              </a:rPr>
              <a:t>（</a:t>
            </a:r>
            <a:r>
              <a:rPr lang="en-US" altLang="zh-CN" b="1" dirty="0">
                <a:solidFill>
                  <a:srgbClr val="CC3300"/>
                </a:solidFill>
                <a:latin typeface="Arial" panose="020B0604020202020204" pitchFamily="34" charset="0"/>
              </a:rPr>
              <a:t>1</a:t>
            </a:r>
            <a:r>
              <a:rPr lang="zh-CN" altLang="en-US" b="1" dirty="0">
                <a:solidFill>
                  <a:srgbClr val="CC3300"/>
                </a:solidFill>
                <a:latin typeface="Arial" panose="020B0604020202020204" pitchFamily="34" charset="0"/>
              </a:rPr>
              <a:t>） 粉碎过程</a:t>
            </a:r>
            <a:endParaRPr lang="zh-CN" altLang="en-US" b="1" dirty="0">
              <a:solidFill>
                <a:srgbClr val="CC3300"/>
              </a:solidFill>
              <a:latin typeface="Arial" panose="020B0604020202020204" pitchFamily="34" charset="0"/>
            </a:endParaRPr>
          </a:p>
        </p:txBody>
      </p:sp>
      <p:sp>
        <p:nvSpPr>
          <p:cNvPr id="5" name="矩形 4"/>
          <p:cNvSpPr/>
          <p:nvPr/>
        </p:nvSpPr>
        <p:spPr>
          <a:xfrm>
            <a:off x="2281833" y="1556792"/>
            <a:ext cx="6394623" cy="830997"/>
          </a:xfrm>
          <a:prstGeom prst="rect">
            <a:avLst/>
          </a:prstGeom>
        </p:spPr>
        <p:txBody>
          <a:bodyPr wrap="square">
            <a:spAutoFit/>
          </a:bodyPr>
          <a:lstStyle/>
          <a:p>
            <a:r>
              <a:rPr lang="zh-CN" altLang="en-US" sz="1600" dirty="0"/>
              <a:t>由于机械力的作用会扬起大量粉尘，设备内悬浮的粉尘往往处于爆炸浓度范围之内。且各种力的作用更容易产生摩擦、撞击火花，静电等点火源，导致粉尘爆炸的发生。</a:t>
            </a:r>
            <a:endParaRPr lang="zh-CN" altLang="en-US" sz="1600" dirty="0"/>
          </a:p>
        </p:txBody>
      </p:sp>
      <p:sp>
        <p:nvSpPr>
          <p:cNvPr id="6" name="Rectangle 2057"/>
          <p:cNvSpPr>
            <a:spLocks noChangeArrowheads="1"/>
          </p:cNvSpPr>
          <p:nvPr/>
        </p:nvSpPr>
        <p:spPr bwMode="auto">
          <a:xfrm>
            <a:off x="179512" y="2576208"/>
            <a:ext cx="2290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ctr" eaLnBrk="1" hangingPunct="1"/>
            <a:r>
              <a:rPr lang="zh-CN" altLang="en-US" sz="1800" dirty="0">
                <a:solidFill>
                  <a:srgbClr val="CC3300"/>
                </a:solidFill>
                <a:latin typeface="Arial" panose="020B0604020202020204" pitchFamily="34" charset="0"/>
                <a:ea typeface="+mn-ea"/>
              </a:rPr>
              <a:t>（</a:t>
            </a:r>
            <a:r>
              <a:rPr lang="en-US" altLang="zh-CN" sz="1800" dirty="0">
                <a:solidFill>
                  <a:srgbClr val="CC3300"/>
                </a:solidFill>
                <a:latin typeface="Arial" panose="020B0604020202020204" pitchFamily="34" charset="0"/>
                <a:ea typeface="+mn-ea"/>
              </a:rPr>
              <a:t>2</a:t>
            </a:r>
            <a:r>
              <a:rPr lang="zh-CN" altLang="en-US" sz="1800" dirty="0">
                <a:solidFill>
                  <a:srgbClr val="CC3300"/>
                </a:solidFill>
                <a:latin typeface="Arial" panose="020B0604020202020204" pitchFamily="34" charset="0"/>
                <a:ea typeface="+mn-ea"/>
              </a:rPr>
              <a:t>） 气固分离过程</a:t>
            </a:r>
            <a:endParaRPr lang="zh-CN" altLang="en-US" sz="1800" dirty="0">
              <a:solidFill>
                <a:srgbClr val="CC3300"/>
              </a:solidFill>
              <a:latin typeface="Arial" panose="020B0604020202020204" pitchFamily="34" charset="0"/>
              <a:ea typeface="+mn-ea"/>
            </a:endParaRPr>
          </a:p>
        </p:txBody>
      </p:sp>
      <p:sp>
        <p:nvSpPr>
          <p:cNvPr id="7" name="Rectangle 2052"/>
          <p:cNvSpPr txBox="1">
            <a:spLocks noChangeArrowheads="1"/>
          </p:cNvSpPr>
          <p:nvPr/>
        </p:nvSpPr>
        <p:spPr bwMode="auto">
          <a:xfrm>
            <a:off x="2411760" y="2399447"/>
            <a:ext cx="6134372" cy="7228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zh-CN" altLang="en-US" sz="1600" dirty="0"/>
              <a:t>在风力作用下，分离器内的粉尘均处于悬浮状态，此时，如存在足够能量的点火源，爆炸事故就会不可避免地发生。</a:t>
            </a:r>
            <a:endParaRPr lang="zh-CN" altLang="en-US" sz="1600" dirty="0"/>
          </a:p>
        </p:txBody>
      </p:sp>
      <p:sp>
        <p:nvSpPr>
          <p:cNvPr id="9" name="Rectangle 9"/>
          <p:cNvSpPr>
            <a:spLocks noChangeArrowheads="1"/>
          </p:cNvSpPr>
          <p:nvPr/>
        </p:nvSpPr>
        <p:spPr bwMode="auto">
          <a:xfrm>
            <a:off x="179512" y="3294728"/>
            <a:ext cx="2202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zh-CN" altLang="en-US" b="1" dirty="0">
                <a:solidFill>
                  <a:srgbClr val="CC3300"/>
                </a:solidFill>
                <a:latin typeface="Arial" panose="020B0604020202020204" pitchFamily="34" charset="0"/>
              </a:rPr>
              <a:t>（</a:t>
            </a:r>
            <a:r>
              <a:rPr lang="en-US" altLang="zh-CN" b="1" dirty="0">
                <a:solidFill>
                  <a:srgbClr val="CC3300"/>
                </a:solidFill>
                <a:latin typeface="Arial" panose="020B0604020202020204" pitchFamily="34" charset="0"/>
              </a:rPr>
              <a:t>3</a:t>
            </a:r>
            <a:r>
              <a:rPr lang="zh-CN" altLang="en-US" b="1" dirty="0">
                <a:solidFill>
                  <a:srgbClr val="CC3300"/>
                </a:solidFill>
                <a:latin typeface="Arial" panose="020B0604020202020204" pitchFamily="34" charset="0"/>
              </a:rPr>
              <a:t>）干式除尘过程</a:t>
            </a:r>
            <a:endParaRPr lang="zh-CN" altLang="en-US" b="1" dirty="0">
              <a:solidFill>
                <a:srgbClr val="CC3300"/>
              </a:solidFill>
              <a:latin typeface="Arial" panose="020B0604020202020204" pitchFamily="34" charset="0"/>
            </a:endParaRPr>
          </a:p>
        </p:txBody>
      </p:sp>
      <p:sp>
        <p:nvSpPr>
          <p:cNvPr id="10" name="Rectangle 4"/>
          <p:cNvSpPr txBox="1">
            <a:spLocks noChangeArrowheads="1"/>
          </p:cNvSpPr>
          <p:nvPr/>
        </p:nvSpPr>
        <p:spPr bwMode="auto">
          <a:xfrm>
            <a:off x="2441559" y="3191535"/>
            <a:ext cx="6306905" cy="6072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zh-CN" altLang="en-US" sz="1600" dirty="0"/>
              <a:t>除尘前粉尘是处于悬浮状态的，粘附在滤材上的粉尘在清灰状态下也处于悬浮状态，若恰好有足够能量的点火源，将发生粉尘爆炸事故。</a:t>
            </a:r>
            <a:endParaRPr lang="zh-CN" altLang="en-US" sz="1600" dirty="0"/>
          </a:p>
        </p:txBody>
      </p:sp>
      <p:sp>
        <p:nvSpPr>
          <p:cNvPr id="11" name="Rectangle 9"/>
          <p:cNvSpPr>
            <a:spLocks noChangeArrowheads="1"/>
          </p:cNvSpPr>
          <p:nvPr/>
        </p:nvSpPr>
        <p:spPr bwMode="auto">
          <a:xfrm>
            <a:off x="179512" y="3983623"/>
            <a:ext cx="1942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zh-CN" altLang="en-US" b="1" dirty="0">
                <a:solidFill>
                  <a:srgbClr val="CC3300"/>
                </a:solidFill>
                <a:latin typeface="Arial" panose="020B0604020202020204" pitchFamily="34" charset="0"/>
              </a:rPr>
              <a:t>（</a:t>
            </a:r>
            <a:r>
              <a:rPr lang="en-US" altLang="zh-CN" b="1" dirty="0">
                <a:solidFill>
                  <a:srgbClr val="CC3300"/>
                </a:solidFill>
                <a:latin typeface="Arial" panose="020B0604020202020204" pitchFamily="34" charset="0"/>
              </a:rPr>
              <a:t>4</a:t>
            </a:r>
            <a:r>
              <a:rPr lang="zh-CN" altLang="en-US" b="1" dirty="0">
                <a:solidFill>
                  <a:srgbClr val="CC3300"/>
                </a:solidFill>
                <a:latin typeface="Arial" panose="020B0604020202020204" pitchFamily="34" charset="0"/>
              </a:rPr>
              <a:t>） 干燥过程</a:t>
            </a:r>
            <a:endParaRPr lang="zh-CN" altLang="en-US" b="1" dirty="0">
              <a:solidFill>
                <a:srgbClr val="CC3300"/>
              </a:solidFill>
              <a:latin typeface="Arial" panose="020B0604020202020204" pitchFamily="34" charset="0"/>
            </a:endParaRPr>
          </a:p>
        </p:txBody>
      </p:sp>
      <p:sp>
        <p:nvSpPr>
          <p:cNvPr id="12" name="Rectangle 4"/>
          <p:cNvSpPr txBox="1">
            <a:spLocks noChangeArrowheads="1"/>
          </p:cNvSpPr>
          <p:nvPr/>
        </p:nvSpPr>
        <p:spPr bwMode="auto">
          <a:xfrm>
            <a:off x="2339752" y="3911615"/>
            <a:ext cx="6300986" cy="5744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zh-CN" altLang="en-US" sz="1600" dirty="0"/>
              <a:t>使用喷雾、气流或沸腾干燥器干燥颗粒状物料或粉料时，设备内形成的可燃粉尘－空气混合物的爆炸事故在生产实践中时有发生。</a:t>
            </a:r>
            <a:endParaRPr lang="zh-CN" altLang="en-US" sz="1600" dirty="0"/>
          </a:p>
        </p:txBody>
      </p:sp>
      <p:sp>
        <p:nvSpPr>
          <p:cNvPr id="13" name="Rectangle 9"/>
          <p:cNvSpPr>
            <a:spLocks noChangeArrowheads="1"/>
          </p:cNvSpPr>
          <p:nvPr/>
        </p:nvSpPr>
        <p:spPr bwMode="auto">
          <a:xfrm>
            <a:off x="179512" y="4775711"/>
            <a:ext cx="1788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b="1" dirty="0">
                <a:solidFill>
                  <a:srgbClr val="CC3300"/>
                </a:solidFill>
                <a:latin typeface="Arial" panose="020B0604020202020204" pitchFamily="34" charset="0"/>
              </a:rPr>
              <a:t>（</a:t>
            </a:r>
            <a:r>
              <a:rPr lang="en-US" altLang="zh-CN" b="1" dirty="0">
                <a:solidFill>
                  <a:srgbClr val="CC3300"/>
                </a:solidFill>
                <a:latin typeface="Arial" panose="020B0604020202020204" pitchFamily="34" charset="0"/>
              </a:rPr>
              <a:t>5</a:t>
            </a:r>
            <a:r>
              <a:rPr lang="zh-CN" altLang="en-US" b="1" dirty="0">
                <a:solidFill>
                  <a:srgbClr val="CC3300"/>
                </a:solidFill>
                <a:latin typeface="Arial" panose="020B0604020202020204" pitchFamily="34" charset="0"/>
              </a:rPr>
              <a:t>） 输送过程</a:t>
            </a:r>
            <a:endParaRPr lang="zh-CN" altLang="en-US" b="1" dirty="0">
              <a:solidFill>
                <a:srgbClr val="CC3300"/>
              </a:solidFill>
              <a:latin typeface="Arial" panose="020B0604020202020204" pitchFamily="34" charset="0"/>
            </a:endParaRPr>
          </a:p>
        </p:txBody>
      </p:sp>
      <p:sp>
        <p:nvSpPr>
          <p:cNvPr id="14" name="Rectangle 4"/>
          <p:cNvSpPr txBox="1">
            <a:spLocks noChangeArrowheads="1"/>
          </p:cNvSpPr>
          <p:nvPr/>
        </p:nvSpPr>
        <p:spPr bwMode="auto">
          <a:xfrm>
            <a:off x="2318097" y="4559687"/>
            <a:ext cx="6430367" cy="876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zh-CN" altLang="en-US" sz="1600" dirty="0"/>
              <a:t>气力输送过程中，工业粉尘处于蓬松的悬浮状态，已具备粉尘爆炸的主要条件，只要有合适的点火源则极其危险，并且输送管线与分离和除尘设备相连，极易引起二次爆炸，造成更大的伤亡和损失。</a:t>
            </a:r>
            <a:endParaRPr lang="zh-CN" altLang="en-US" sz="1600" dirty="0"/>
          </a:p>
        </p:txBody>
      </p:sp>
      <p:sp>
        <p:nvSpPr>
          <p:cNvPr id="15" name="Rectangle 9"/>
          <p:cNvSpPr>
            <a:spLocks noChangeArrowheads="1"/>
          </p:cNvSpPr>
          <p:nvPr/>
        </p:nvSpPr>
        <p:spPr bwMode="auto">
          <a:xfrm>
            <a:off x="122237" y="5795972"/>
            <a:ext cx="2505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b="1" dirty="0">
                <a:solidFill>
                  <a:srgbClr val="CC3300"/>
                </a:solidFill>
                <a:latin typeface="Arial" panose="020B0604020202020204" pitchFamily="34" charset="0"/>
              </a:rPr>
              <a:t>（</a:t>
            </a:r>
            <a:r>
              <a:rPr lang="en-US" altLang="zh-CN" b="1" dirty="0">
                <a:solidFill>
                  <a:srgbClr val="CC3300"/>
                </a:solidFill>
                <a:latin typeface="Arial" panose="020B0604020202020204" pitchFamily="34" charset="0"/>
              </a:rPr>
              <a:t>6</a:t>
            </a:r>
            <a:r>
              <a:rPr lang="zh-CN" altLang="en-US" b="1" dirty="0">
                <a:solidFill>
                  <a:srgbClr val="CC3300"/>
                </a:solidFill>
                <a:latin typeface="Arial" panose="020B0604020202020204" pitchFamily="34" charset="0"/>
              </a:rPr>
              <a:t>） 清扫、吹扫过程</a:t>
            </a:r>
            <a:endParaRPr lang="zh-CN" altLang="en-US" b="1" dirty="0">
              <a:solidFill>
                <a:srgbClr val="CC3300"/>
              </a:solidFill>
              <a:latin typeface="Arial" panose="020B0604020202020204" pitchFamily="34" charset="0"/>
            </a:endParaRPr>
          </a:p>
        </p:txBody>
      </p:sp>
      <p:sp>
        <p:nvSpPr>
          <p:cNvPr id="16" name="Rectangle 4"/>
          <p:cNvSpPr txBox="1">
            <a:spLocks noChangeArrowheads="1"/>
          </p:cNvSpPr>
          <p:nvPr/>
        </p:nvSpPr>
        <p:spPr bwMode="auto">
          <a:xfrm>
            <a:off x="2555776" y="5516959"/>
            <a:ext cx="5918348" cy="1008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zh-CN" altLang="en-US" sz="1600" dirty="0"/>
              <a:t>生产过程中粉尘难免要从设备中逸出，这些粉尘堆积在厂房及设备表面，若不及时清除，在达到一定浓度并且飞扬起来之后，很容易造成爆炸事故，并且在清扫过程中，也极易粉尘飞扬，形成悬浮爆炸条件。</a:t>
            </a:r>
            <a:endParaRPr lang="zh-CN" altLang="en-US" sz="16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268760"/>
            <a:ext cx="3090911" cy="369332"/>
          </a:xfrm>
          <a:prstGeom prst="rect">
            <a:avLst/>
          </a:prstGeom>
        </p:spPr>
        <p:txBody>
          <a:bodyPr wrap="none">
            <a:spAutoFit/>
          </a:bodyPr>
          <a:lstStyle/>
          <a:p>
            <a:r>
              <a:rPr lang="en-US" altLang="zh-CN" b="1" dirty="0" smtClean="0">
                <a:solidFill>
                  <a:srgbClr val="00B0F0"/>
                </a:solidFill>
              </a:rPr>
              <a:t>2</a:t>
            </a:r>
            <a:r>
              <a:rPr lang="zh-CN" altLang="en-US" b="1" dirty="0" smtClean="0">
                <a:solidFill>
                  <a:srgbClr val="00B0F0"/>
                </a:solidFill>
              </a:rPr>
              <a:t>、容易</a:t>
            </a:r>
            <a:r>
              <a:rPr lang="zh-CN" altLang="en-US" b="1" dirty="0">
                <a:solidFill>
                  <a:srgbClr val="00B0F0"/>
                </a:solidFill>
              </a:rPr>
              <a:t>发生粉尘爆炸</a:t>
            </a:r>
            <a:r>
              <a:rPr lang="zh-CN" altLang="en-US" b="1" dirty="0" smtClean="0">
                <a:solidFill>
                  <a:srgbClr val="00B0F0"/>
                </a:solidFill>
              </a:rPr>
              <a:t>的设备</a:t>
            </a:r>
            <a:endParaRPr lang="zh-CN" altLang="en-US" b="1" dirty="0">
              <a:solidFill>
                <a:srgbClr val="00B0F0"/>
              </a:solidFill>
            </a:endParaRPr>
          </a:p>
        </p:txBody>
      </p:sp>
      <p:pic>
        <p:nvPicPr>
          <p:cNvPr id="4" name="Picture 3" descr="IPD on MA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2134716"/>
            <a:ext cx="22320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onaldson Torit dust col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25191"/>
            <a:ext cx="2325688"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therCoalD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683" y="2171228"/>
            <a:ext cx="2265709" cy="2592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173535" y="4916016"/>
            <a:ext cx="1103312"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eaLnBrk="1" hangingPunct="1"/>
            <a:r>
              <a:rPr lang="zh-CN" altLang="en-US" sz="2400"/>
              <a:t>集尘器</a:t>
            </a:r>
            <a:endParaRPr lang="zh-CN" altLang="en-US" sz="2400"/>
          </a:p>
        </p:txBody>
      </p:sp>
      <p:sp>
        <p:nvSpPr>
          <p:cNvPr id="8" name="Rectangle 9"/>
          <p:cNvSpPr>
            <a:spLocks noChangeArrowheads="1"/>
          </p:cNvSpPr>
          <p:nvPr/>
        </p:nvSpPr>
        <p:spPr bwMode="auto">
          <a:xfrm>
            <a:off x="3852565" y="4881091"/>
            <a:ext cx="1103313"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eaLnBrk="1" hangingPunct="1"/>
            <a:r>
              <a:rPr lang="zh-CN" altLang="en-US" sz="2400"/>
              <a:t>除尘器</a:t>
            </a:r>
            <a:endParaRPr lang="zh-CN" altLang="en-US" sz="2400"/>
          </a:p>
        </p:txBody>
      </p:sp>
      <p:sp>
        <p:nvSpPr>
          <p:cNvPr id="9" name="Rectangle 10"/>
          <p:cNvSpPr>
            <a:spLocks noChangeArrowheads="1"/>
          </p:cNvSpPr>
          <p:nvPr/>
        </p:nvSpPr>
        <p:spPr bwMode="auto">
          <a:xfrm>
            <a:off x="6156176" y="4890616"/>
            <a:ext cx="1716087"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eaLnBrk="1" hangingPunct="1"/>
            <a:r>
              <a:rPr lang="zh-CN" altLang="en-US" sz="2400" dirty="0"/>
              <a:t>气力输送机</a:t>
            </a:r>
            <a:endParaRPr lang="zh-CN" altLang="en-US" sz="2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259468"/>
            <a:ext cx="3090911" cy="369332"/>
          </a:xfrm>
          <a:prstGeom prst="rect">
            <a:avLst/>
          </a:prstGeom>
        </p:spPr>
        <p:txBody>
          <a:bodyPr wrap="none">
            <a:spAutoFit/>
          </a:bodyPr>
          <a:lstStyle/>
          <a:p>
            <a:r>
              <a:rPr lang="en-US" altLang="zh-CN" b="1" dirty="0" smtClean="0">
                <a:solidFill>
                  <a:srgbClr val="00B0F0"/>
                </a:solidFill>
              </a:rPr>
              <a:t>2</a:t>
            </a:r>
            <a:r>
              <a:rPr lang="zh-CN" altLang="en-US" b="1" dirty="0" smtClean="0">
                <a:solidFill>
                  <a:srgbClr val="00B0F0"/>
                </a:solidFill>
              </a:rPr>
              <a:t>、容易</a:t>
            </a:r>
            <a:r>
              <a:rPr lang="zh-CN" altLang="en-US" b="1" dirty="0">
                <a:solidFill>
                  <a:srgbClr val="00B0F0"/>
                </a:solidFill>
              </a:rPr>
              <a:t>发生粉尘爆炸</a:t>
            </a:r>
            <a:r>
              <a:rPr lang="zh-CN" altLang="en-US" b="1" dirty="0" smtClean="0">
                <a:solidFill>
                  <a:srgbClr val="00B0F0"/>
                </a:solidFill>
              </a:rPr>
              <a:t>的设备</a:t>
            </a:r>
            <a:endParaRPr lang="zh-CN" altLang="en-US" b="1" dirty="0">
              <a:solidFill>
                <a:srgbClr val="00B0F0"/>
              </a:solidFill>
            </a:endParaRPr>
          </a:p>
        </p:txBody>
      </p:sp>
      <p:pic>
        <p:nvPicPr>
          <p:cNvPr id="10"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188" y="1660525"/>
            <a:ext cx="3097212"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60825"/>
            <a:ext cx="34702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
          <p:cNvGraphicFramePr>
            <a:graphicFrameLocks noChangeAspect="1"/>
          </p:cNvGraphicFramePr>
          <p:nvPr/>
        </p:nvGraphicFramePr>
        <p:xfrm>
          <a:off x="4932363" y="1989138"/>
          <a:ext cx="2760662" cy="3455987"/>
        </p:xfrm>
        <a:graphic>
          <a:graphicData uri="http://schemas.openxmlformats.org/presentationml/2006/ole">
            <mc:AlternateContent xmlns:mc="http://schemas.openxmlformats.org/markup-compatibility/2006">
              <mc:Choice xmlns:v="urn:schemas-microsoft-com:vml" Requires="v">
                <p:oleObj spid="_x0000_s1124" name="Bitmap Image" r:id="rId3" imgW="6505575" imgH="8143875" progId="Paint.Picture">
                  <p:embed/>
                </p:oleObj>
              </mc:Choice>
              <mc:Fallback>
                <p:oleObj name="Bitmap Image" r:id="rId3" imgW="6505575" imgH="8143875" progId="Paint.Picture">
                  <p:embed/>
                  <p:pic>
                    <p:nvPicPr>
                      <p:cNvPr id="0" name="图片 1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989138"/>
                        <a:ext cx="2760662"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2056"/>
          <p:cNvSpPr>
            <a:spLocks noChangeArrowheads="1"/>
          </p:cNvSpPr>
          <p:nvPr/>
        </p:nvSpPr>
        <p:spPr bwMode="auto">
          <a:xfrm>
            <a:off x="3924300" y="2276475"/>
            <a:ext cx="549275" cy="108108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r" eaLnBrk="1" hangingPunct="1"/>
            <a:r>
              <a:rPr lang="zh-CN" altLang="en-US" sz="2400"/>
              <a:t>干燥器</a:t>
            </a:r>
            <a:endParaRPr lang="zh-CN" altLang="en-US" sz="2400"/>
          </a:p>
        </p:txBody>
      </p:sp>
      <p:sp>
        <p:nvSpPr>
          <p:cNvPr id="14" name="Rectangle 2057"/>
          <p:cNvSpPr>
            <a:spLocks noChangeArrowheads="1"/>
          </p:cNvSpPr>
          <p:nvPr/>
        </p:nvSpPr>
        <p:spPr bwMode="auto">
          <a:xfrm>
            <a:off x="7885113" y="3429000"/>
            <a:ext cx="549275" cy="93662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r" eaLnBrk="1" hangingPunct="1"/>
            <a:r>
              <a:rPr lang="zh-CN" altLang="en-US" sz="2400"/>
              <a:t>筒仓</a:t>
            </a:r>
            <a:endParaRPr lang="zh-CN" altLang="en-US" sz="2400"/>
          </a:p>
        </p:txBody>
      </p:sp>
      <p:sp>
        <p:nvSpPr>
          <p:cNvPr id="15" name="Rectangle 2058"/>
          <p:cNvSpPr>
            <a:spLocks noChangeArrowheads="1"/>
          </p:cNvSpPr>
          <p:nvPr/>
        </p:nvSpPr>
        <p:spPr bwMode="auto">
          <a:xfrm>
            <a:off x="4095750" y="4937125"/>
            <a:ext cx="549275" cy="992188"/>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r" eaLnBrk="1" hangingPunct="1"/>
            <a:r>
              <a:rPr lang="zh-CN" altLang="en-US" sz="2400"/>
              <a:t>磨粉机</a:t>
            </a:r>
            <a:endParaRPr lang="zh-CN" altLang="en-US" sz="24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259468"/>
            <a:ext cx="3090911" cy="369332"/>
          </a:xfrm>
          <a:prstGeom prst="rect">
            <a:avLst/>
          </a:prstGeom>
        </p:spPr>
        <p:txBody>
          <a:bodyPr wrap="none">
            <a:spAutoFit/>
          </a:bodyPr>
          <a:lstStyle/>
          <a:p>
            <a:r>
              <a:rPr lang="en-US" altLang="zh-CN" b="1" dirty="0" smtClean="0">
                <a:solidFill>
                  <a:srgbClr val="00B0F0"/>
                </a:solidFill>
              </a:rPr>
              <a:t>2</a:t>
            </a:r>
            <a:r>
              <a:rPr lang="zh-CN" altLang="en-US" b="1" dirty="0" smtClean="0">
                <a:solidFill>
                  <a:srgbClr val="00B0F0"/>
                </a:solidFill>
              </a:rPr>
              <a:t>、容易</a:t>
            </a:r>
            <a:r>
              <a:rPr lang="zh-CN" altLang="en-US" b="1" dirty="0">
                <a:solidFill>
                  <a:srgbClr val="00B0F0"/>
                </a:solidFill>
              </a:rPr>
              <a:t>发生粉尘爆炸</a:t>
            </a:r>
            <a:r>
              <a:rPr lang="zh-CN" altLang="en-US" b="1" dirty="0" smtClean="0">
                <a:solidFill>
                  <a:srgbClr val="00B0F0"/>
                </a:solidFill>
              </a:rPr>
              <a:t>的设备</a:t>
            </a:r>
            <a:endParaRPr lang="zh-CN" altLang="en-US" b="1" dirty="0">
              <a:solidFill>
                <a:srgbClr val="00B0F0"/>
              </a:solidFill>
            </a:endParaRPr>
          </a:p>
        </p:txBody>
      </p:sp>
      <p:pic>
        <p:nvPicPr>
          <p:cNvPr id="16" name="Picture 12" descr="bucket eleva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6078" y="1773238"/>
            <a:ext cx="2454275"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578" y="2205038"/>
            <a:ext cx="2359025" cy="3608387"/>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3" descr="elevatorh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266" y="2492375"/>
            <a:ext cx="2089150" cy="330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7"/>
          <p:cNvSpPr>
            <a:spLocks noChangeArrowheads="1"/>
          </p:cNvSpPr>
          <p:nvPr/>
        </p:nvSpPr>
        <p:spPr bwMode="auto">
          <a:xfrm>
            <a:off x="3347541" y="6092825"/>
            <a:ext cx="2087562" cy="45720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r" eaLnBrk="1" hangingPunct="1"/>
            <a:r>
              <a:rPr lang="zh-CN" altLang="en-US" sz="2400"/>
              <a:t>链式提升机</a:t>
            </a:r>
            <a:endParaRPr lang="zh-CN" alt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一、粉尘防爆基本知识</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513217" y="1196752"/>
            <a:ext cx="8059258" cy="1749197"/>
          </a:xfrm>
          <a:prstGeom prst="rect">
            <a:avLst/>
          </a:prstGeom>
        </p:spPr>
        <p:txBody>
          <a:bodyPr wrap="square">
            <a:spAutoFit/>
          </a:bodyPr>
          <a:lstStyle/>
          <a:p>
            <a:pPr lvl="0"/>
            <a:r>
              <a:rPr lang="en-US" altLang="zh-CN" sz="1600" b="1" dirty="0" smtClean="0">
                <a:solidFill>
                  <a:prstClr val="black"/>
                </a:solidFill>
                <a:latin typeface="微软雅黑" panose="020B0503020204020204" pitchFamily="34" charset="-122"/>
                <a:ea typeface="微软雅黑" panose="020B0503020204020204" pitchFamily="34" charset="-122"/>
              </a:rPr>
              <a:t>1</a:t>
            </a:r>
            <a:r>
              <a:rPr lang="en-US" altLang="zh-CN" sz="1600" b="1" dirty="0">
                <a:solidFill>
                  <a:prstClr val="black"/>
                </a:solidFill>
                <a:latin typeface="微软雅黑" panose="020B0503020204020204" pitchFamily="34" charset="-122"/>
                <a:ea typeface="微软雅黑" panose="020B0503020204020204" pitchFamily="34" charset="-122"/>
              </a:rPr>
              <a:t>. </a:t>
            </a:r>
            <a:r>
              <a:rPr lang="zh-CN" altLang="en-US" sz="1600" b="1" dirty="0">
                <a:solidFill>
                  <a:prstClr val="black"/>
                </a:solidFill>
                <a:latin typeface="微软雅黑" panose="020B0503020204020204" pitchFamily="34" charset="-122"/>
                <a:ea typeface="微软雅黑" panose="020B0503020204020204" pitchFamily="34" charset="-122"/>
              </a:rPr>
              <a:t>什么是粉尘？</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ts val="2200"/>
              </a:lnSpc>
            </a:pPr>
            <a:r>
              <a:rPr lang="zh-CN" altLang="en-US" sz="1600" dirty="0" smtClean="0"/>
              <a:t>         粉尘</a:t>
            </a:r>
            <a:r>
              <a:rPr lang="zh-CN" altLang="en-US" sz="1600" dirty="0"/>
              <a:t>（</a:t>
            </a:r>
            <a:r>
              <a:rPr lang="en-US" altLang="zh-CN" sz="1600" dirty="0"/>
              <a:t>dust</a:t>
            </a:r>
            <a:r>
              <a:rPr lang="zh-CN" altLang="en-US" sz="1600" dirty="0"/>
              <a:t>）是指悬浮在空气中的固体微粒。习惯上对粉尘有许多名称，如灰尘、尘埃、烟尘、矿尘、砂尘、粉末等，这些名词没有明显的界限</a:t>
            </a:r>
            <a:r>
              <a:rPr lang="zh-CN" altLang="en-US" sz="1600" dirty="0" smtClean="0"/>
              <a:t>。在</a:t>
            </a:r>
            <a:r>
              <a:rPr lang="zh-CN" altLang="en-US" sz="1600" dirty="0"/>
              <a:t>大气中粉尘的存在是保持地球温度的主要原因之一，大气中过多或过少的粉尘将对环境产生灾难性的影响。但在生活和工作中，生产性粉尘是人类健康的天敌，是诱发多种疾病的主要原因</a:t>
            </a:r>
            <a:r>
              <a:rPr lang="zh-CN" altLang="en-US" sz="1600" dirty="0" smtClean="0"/>
              <a:t>。</a:t>
            </a:r>
            <a:endParaRPr lang="en-US" altLang="zh-CN" sz="1600" dirty="0" smtClean="0"/>
          </a:p>
          <a:p>
            <a:pPr>
              <a:lnSpc>
                <a:spcPts val="2200"/>
              </a:lnSpc>
            </a:pPr>
            <a:r>
              <a:rPr lang="zh-CN" altLang="en-US" sz="1600" dirty="0"/>
              <a:t>国际标准化组织规定，</a:t>
            </a:r>
            <a:r>
              <a:rPr lang="zh-CN" altLang="en-US" sz="1600" b="1" u="sng" dirty="0">
                <a:solidFill>
                  <a:srgbClr val="00B0F0"/>
                </a:solidFill>
              </a:rPr>
              <a:t>粒径小于</a:t>
            </a:r>
            <a:r>
              <a:rPr lang="en-US" altLang="zh-CN" sz="1600" b="1" u="sng" dirty="0">
                <a:solidFill>
                  <a:srgbClr val="00B0F0"/>
                </a:solidFill>
              </a:rPr>
              <a:t>75μm</a:t>
            </a:r>
            <a:r>
              <a:rPr lang="zh-CN" altLang="en-US" sz="1600" b="1" u="sng" dirty="0">
                <a:solidFill>
                  <a:srgbClr val="00B0F0"/>
                </a:solidFill>
              </a:rPr>
              <a:t>的固体悬浮物</a:t>
            </a:r>
            <a:r>
              <a:rPr lang="zh-CN" altLang="en-US" sz="1600" dirty="0"/>
              <a:t>定义为粉尘。</a:t>
            </a:r>
            <a:endParaRPr lang="zh-CN" altLang="en-US" sz="1600" dirty="0"/>
          </a:p>
        </p:txBody>
      </p:sp>
      <p:sp>
        <p:nvSpPr>
          <p:cNvPr id="6" name="矩形 5"/>
          <p:cNvSpPr/>
          <p:nvPr/>
        </p:nvSpPr>
        <p:spPr>
          <a:xfrm>
            <a:off x="545265" y="2924944"/>
            <a:ext cx="8059258" cy="1200457"/>
          </a:xfrm>
          <a:prstGeom prst="rect">
            <a:avLst/>
          </a:prstGeom>
        </p:spPr>
        <p:txBody>
          <a:bodyPr wrap="square">
            <a:spAutoFit/>
          </a:bodyPr>
          <a:lstStyle/>
          <a:p>
            <a:pPr lvl="0">
              <a:lnSpc>
                <a:spcPts val="2200"/>
              </a:lnSpc>
            </a:pPr>
            <a:r>
              <a:rPr lang="en-US" altLang="zh-CN" sz="1600" b="1" dirty="0" smtClean="0">
                <a:solidFill>
                  <a:prstClr val="black"/>
                </a:solidFill>
                <a:latin typeface="微软雅黑" panose="020B0503020204020204" pitchFamily="34" charset="-122"/>
                <a:ea typeface="微软雅黑" panose="020B0503020204020204" pitchFamily="34" charset="-122"/>
              </a:rPr>
              <a:t>2. </a:t>
            </a:r>
            <a:r>
              <a:rPr lang="zh-CN" altLang="en-US" sz="1600" b="1" dirty="0">
                <a:solidFill>
                  <a:prstClr val="black"/>
                </a:solidFill>
                <a:latin typeface="微软雅黑" panose="020B0503020204020204" pitchFamily="34" charset="-122"/>
                <a:ea typeface="微软雅黑" panose="020B0503020204020204" pitchFamily="34" charset="-122"/>
              </a:rPr>
              <a:t>什么是</a:t>
            </a:r>
            <a:r>
              <a:rPr lang="zh-CN" altLang="en-US" sz="1600" b="1" dirty="0" smtClean="0">
                <a:solidFill>
                  <a:prstClr val="black"/>
                </a:solidFill>
                <a:latin typeface="微软雅黑" panose="020B0503020204020204" pitchFamily="34" charset="-122"/>
                <a:ea typeface="微软雅黑" panose="020B0503020204020204" pitchFamily="34" charset="-122"/>
              </a:rPr>
              <a:t>粉尘爆炸？</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ts val="2200"/>
              </a:lnSpc>
            </a:pPr>
            <a:r>
              <a:rPr lang="zh-CN" altLang="en-US" sz="1600" dirty="0"/>
              <a:t>         指粉尘在爆炸极限范围内，遇到热源</a:t>
            </a:r>
            <a:r>
              <a:rPr lang="en-US" altLang="zh-CN" sz="1600" dirty="0"/>
              <a:t>(</a:t>
            </a:r>
            <a:r>
              <a:rPr lang="zh-CN" altLang="en-US" sz="1600" dirty="0"/>
              <a:t>明火或温度</a:t>
            </a:r>
            <a:r>
              <a:rPr lang="en-US" altLang="zh-CN" sz="1600" dirty="0"/>
              <a:t>)</a:t>
            </a:r>
            <a:r>
              <a:rPr lang="zh-CN" altLang="en-US" sz="1600" dirty="0"/>
              <a:t>，火焰瞬间传播于整个混合粉尘空间，化学反应速度极快，同时释放大量的热，形成很高的温度和很大的压力，系统的能量转化为机械能以及光和热的辐射，具有很强的破坏力。</a:t>
            </a:r>
            <a:endParaRPr lang="zh-CN" altLang="en-US" sz="1600" dirty="0"/>
          </a:p>
        </p:txBody>
      </p:sp>
      <p:sp>
        <p:nvSpPr>
          <p:cNvPr id="7" name="矩形 6"/>
          <p:cNvSpPr/>
          <p:nvPr/>
        </p:nvSpPr>
        <p:spPr>
          <a:xfrm>
            <a:off x="542636" y="4149080"/>
            <a:ext cx="8421852" cy="2503249"/>
          </a:xfrm>
          <a:prstGeom prst="rect">
            <a:avLst/>
          </a:prstGeom>
        </p:spPr>
        <p:txBody>
          <a:bodyPr wrap="square">
            <a:spAutoFit/>
          </a:bodyPr>
          <a:lstStyle/>
          <a:p>
            <a:pPr lvl="0">
              <a:lnSpc>
                <a:spcPts val="2200"/>
              </a:lnSpc>
            </a:pPr>
            <a:r>
              <a:rPr lang="en-US" altLang="zh-CN" sz="1600" b="1" dirty="0" smtClean="0">
                <a:solidFill>
                  <a:prstClr val="black"/>
                </a:solidFill>
                <a:latin typeface="微软雅黑" panose="020B0503020204020204" pitchFamily="34" charset="-122"/>
                <a:ea typeface="微软雅黑" panose="020B0503020204020204" pitchFamily="34" charset="-122"/>
              </a:rPr>
              <a:t>3. </a:t>
            </a:r>
            <a:r>
              <a:rPr lang="zh-CN" altLang="en-US" sz="1600" b="1" dirty="0" smtClean="0">
                <a:solidFill>
                  <a:prstClr val="black"/>
                </a:solidFill>
                <a:latin typeface="微软雅黑" panose="020B0503020204020204" pitchFamily="34" charset="-122"/>
                <a:ea typeface="微软雅黑" panose="020B0503020204020204" pitchFamily="34" charset="-122"/>
              </a:rPr>
              <a:t>基本术语和定义（</a:t>
            </a:r>
            <a:r>
              <a:rPr lang="zh-CN" altLang="en-US" sz="1200" dirty="0">
                <a:solidFill>
                  <a:srgbClr val="FF0000"/>
                </a:solidFill>
                <a:latin typeface="微软雅黑" panose="020B0503020204020204" pitchFamily="34" charset="-122"/>
                <a:ea typeface="微软雅黑" panose="020B0503020204020204" pitchFamily="34" charset="-122"/>
              </a:rPr>
              <a:t>选自</a:t>
            </a:r>
            <a:r>
              <a:rPr lang="en-US" altLang="zh-CN" sz="1200" dirty="0" smtClean="0">
                <a:solidFill>
                  <a:srgbClr val="FF0000"/>
                </a:solidFill>
                <a:latin typeface="微软雅黑" panose="020B0503020204020204" pitchFamily="34" charset="-122"/>
                <a:ea typeface="微软雅黑" panose="020B0503020204020204" pitchFamily="34" charset="-122"/>
              </a:rPr>
              <a:t>《</a:t>
            </a:r>
            <a:r>
              <a:rPr lang="en-US" altLang="zh-CN" sz="1200" dirty="0">
                <a:solidFill>
                  <a:srgbClr val="FF0000"/>
                </a:solidFill>
                <a:latin typeface="微软雅黑" panose="020B0503020204020204" pitchFamily="34" charset="-122"/>
                <a:ea typeface="微软雅黑" panose="020B0503020204020204" pitchFamily="34" charset="-122"/>
              </a:rPr>
              <a:t>GB15577-2007</a:t>
            </a:r>
            <a:r>
              <a:rPr lang="zh-CN" altLang="en-US" sz="1200" dirty="0">
                <a:solidFill>
                  <a:srgbClr val="FF0000"/>
                </a:solidFill>
                <a:latin typeface="微软雅黑" panose="020B0503020204020204" pitchFamily="34" charset="-122"/>
                <a:ea typeface="微软雅黑" panose="020B0503020204020204" pitchFamily="34" charset="-122"/>
              </a:rPr>
              <a:t>粉尘防爆安全规程</a:t>
            </a:r>
            <a:r>
              <a:rPr lang="en-US" altLang="zh-CN" sz="1200" dirty="0" smtClean="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prstClr val="black"/>
                </a:solidFill>
                <a:latin typeface="微软雅黑" panose="020B0503020204020204" pitchFamily="34" charset="-122"/>
                <a:ea typeface="微软雅黑" panose="020B0503020204020204" pitchFamily="34" charset="-122"/>
              </a:rPr>
              <a:t>）</a:t>
            </a:r>
            <a:endParaRPr lang="en-US" altLang="zh-CN" sz="1600" b="1" dirty="0" smtClean="0">
              <a:solidFill>
                <a:prstClr val="black"/>
              </a:solidFill>
              <a:latin typeface="微软雅黑" panose="020B0503020204020204" pitchFamily="34" charset="-122"/>
              <a:ea typeface="微软雅黑" panose="020B0503020204020204" pitchFamily="34" charset="-122"/>
            </a:endParaRPr>
          </a:p>
          <a:p>
            <a:pPr lvl="0">
              <a:lnSpc>
                <a:spcPts val="2200"/>
              </a:lnSpc>
            </a:pPr>
            <a:r>
              <a:rPr lang="zh-CN" altLang="en-US" sz="1600" b="1" dirty="0" smtClean="0">
                <a:solidFill>
                  <a:prstClr val="black"/>
                </a:solidFill>
                <a:latin typeface="微软雅黑" panose="020B0503020204020204" pitchFamily="34" charset="-122"/>
                <a:ea typeface="微软雅黑" panose="020B0503020204020204" pitchFamily="34" charset="-122"/>
              </a:rPr>
              <a:t>惰化：</a:t>
            </a:r>
            <a:r>
              <a:rPr lang="zh-CN" altLang="en-US" sz="1600" dirty="0"/>
              <a:t>向有粉尘爆炸危险的场所</a:t>
            </a:r>
            <a:r>
              <a:rPr lang="zh-CN" altLang="en-US" sz="1600" u="sng" dirty="0">
                <a:solidFill>
                  <a:schemeClr val="accent2">
                    <a:lumMod val="75000"/>
                  </a:schemeClr>
                </a:solidFill>
              </a:rPr>
              <a:t>充入足够的惰性物质</a:t>
            </a:r>
            <a:r>
              <a:rPr lang="zh-CN" altLang="en-US" sz="1600" dirty="0"/>
              <a:t>，使粉尘混合物失去爆炸性的技术</a:t>
            </a:r>
            <a:r>
              <a:rPr lang="zh-CN" altLang="en-US" sz="1600" dirty="0" smtClean="0"/>
              <a:t>。</a:t>
            </a:r>
            <a:endParaRPr lang="en-US" altLang="zh-CN" sz="1600" dirty="0" smtClean="0"/>
          </a:p>
          <a:p>
            <a:pPr lvl="0">
              <a:lnSpc>
                <a:spcPts val="2400"/>
              </a:lnSpc>
            </a:pPr>
            <a:r>
              <a:rPr lang="zh-CN" altLang="en-US" sz="1600" b="1" dirty="0">
                <a:solidFill>
                  <a:prstClr val="black"/>
                </a:solidFill>
                <a:latin typeface="微软雅黑" panose="020B0503020204020204" pitchFamily="34" charset="-122"/>
                <a:ea typeface="微软雅黑" panose="020B0503020204020204" pitchFamily="34" charset="-122"/>
              </a:rPr>
              <a:t>抑爆：</a:t>
            </a:r>
            <a:r>
              <a:rPr lang="zh-CN" altLang="en-US" sz="1600" dirty="0" smtClean="0"/>
              <a:t>爆炸</a:t>
            </a:r>
            <a:r>
              <a:rPr lang="zh-CN" altLang="en-US" sz="1600" dirty="0"/>
              <a:t>发生时，</a:t>
            </a:r>
            <a:r>
              <a:rPr lang="zh-CN" altLang="en-US" sz="1600" u="sng" dirty="0">
                <a:solidFill>
                  <a:schemeClr val="accent2">
                    <a:lumMod val="75000"/>
                  </a:schemeClr>
                </a:solidFill>
              </a:rPr>
              <a:t>通过物理化学作用扑灭火焰</a:t>
            </a:r>
            <a:r>
              <a:rPr lang="zh-CN" altLang="en-US" sz="1600" dirty="0"/>
              <a:t>，使未爆炸的粉尘不再参与爆炸的控爆技术</a:t>
            </a:r>
            <a:r>
              <a:rPr lang="zh-CN" altLang="en-US" sz="1600" dirty="0" smtClean="0"/>
              <a:t>。</a:t>
            </a:r>
            <a:endParaRPr lang="en-US" altLang="zh-CN" sz="1600" dirty="0" smtClean="0"/>
          </a:p>
          <a:p>
            <a:pPr lvl="0">
              <a:lnSpc>
                <a:spcPts val="2400"/>
              </a:lnSpc>
            </a:pPr>
            <a:r>
              <a:rPr lang="zh-CN" altLang="en-US" sz="1600" b="1" dirty="0">
                <a:solidFill>
                  <a:prstClr val="black"/>
                </a:solidFill>
                <a:latin typeface="微软雅黑" panose="020B0503020204020204" pitchFamily="34" charset="-122"/>
                <a:ea typeface="微软雅黑" panose="020B0503020204020204" pitchFamily="34" charset="-122"/>
              </a:rPr>
              <a:t>阻爆</a:t>
            </a:r>
            <a:r>
              <a:rPr lang="en-US" altLang="zh-CN" sz="1600" b="1" dirty="0">
                <a:solidFill>
                  <a:prstClr val="black"/>
                </a:solidFill>
                <a:latin typeface="微软雅黑" panose="020B0503020204020204" pitchFamily="34" charset="-122"/>
                <a:ea typeface="微软雅黑" panose="020B0503020204020204" pitchFamily="34" charset="-122"/>
              </a:rPr>
              <a:t>(</a:t>
            </a:r>
            <a:r>
              <a:rPr lang="zh-CN" altLang="en-US" sz="1600" b="1" dirty="0">
                <a:solidFill>
                  <a:prstClr val="black"/>
                </a:solidFill>
                <a:latin typeface="微软雅黑" panose="020B0503020204020204" pitchFamily="34" charset="-122"/>
                <a:ea typeface="微软雅黑" panose="020B0503020204020204" pitchFamily="34" charset="-122"/>
              </a:rPr>
              <a:t>隔爆</a:t>
            </a:r>
            <a:r>
              <a:rPr lang="en-US" altLang="zh-CN" sz="1600" b="1" dirty="0" smtClean="0">
                <a:solidFill>
                  <a:prstClr val="black"/>
                </a:solidFill>
                <a:latin typeface="微软雅黑" panose="020B0503020204020204" pitchFamily="34" charset="-122"/>
                <a:ea typeface="微软雅黑" panose="020B0503020204020204" pitchFamily="34" charset="-122"/>
              </a:rPr>
              <a:t>)</a:t>
            </a:r>
            <a:r>
              <a:rPr lang="zh-CN" altLang="en-US" sz="1600" b="1" dirty="0" smtClean="0">
                <a:solidFill>
                  <a:prstClr val="black"/>
                </a:solidFill>
                <a:latin typeface="微软雅黑" panose="020B0503020204020204" pitchFamily="34" charset="-122"/>
                <a:ea typeface="微软雅黑" panose="020B0503020204020204" pitchFamily="34" charset="-122"/>
              </a:rPr>
              <a:t>：</a:t>
            </a:r>
            <a:r>
              <a:rPr lang="zh-CN" altLang="en-US" sz="1600" dirty="0" smtClean="0"/>
              <a:t>在</a:t>
            </a:r>
            <a:r>
              <a:rPr lang="zh-CN" altLang="en-US" sz="1600" dirty="0"/>
              <a:t>含有可燃粉尘的通道中，</a:t>
            </a:r>
            <a:r>
              <a:rPr lang="zh-CN" altLang="en-US" sz="1600" u="sng" dirty="0">
                <a:solidFill>
                  <a:schemeClr val="accent2">
                    <a:lumMod val="75000"/>
                  </a:schemeClr>
                </a:solidFill>
              </a:rPr>
              <a:t>设置能够阻止火焰通过和阻波、消波的器具</a:t>
            </a:r>
            <a:r>
              <a:rPr lang="zh-CN" altLang="en-US" sz="1600" dirty="0"/>
              <a:t>，将爆炸阻断在一定范围内的控爆技术</a:t>
            </a:r>
            <a:r>
              <a:rPr lang="zh-CN" altLang="en-US" sz="1600" dirty="0" smtClean="0"/>
              <a:t>。</a:t>
            </a:r>
            <a:endParaRPr lang="en-US" altLang="zh-CN" sz="1600" dirty="0" smtClean="0"/>
          </a:p>
          <a:p>
            <a:pPr lvl="0">
              <a:lnSpc>
                <a:spcPts val="2400"/>
              </a:lnSpc>
            </a:pPr>
            <a:r>
              <a:rPr lang="zh-CN" altLang="en-US" sz="1600" b="1" dirty="0">
                <a:solidFill>
                  <a:prstClr val="black"/>
                </a:solidFill>
                <a:latin typeface="微软雅黑" panose="020B0503020204020204" pitchFamily="34" charset="-122"/>
                <a:ea typeface="微软雅黑" panose="020B0503020204020204" pitchFamily="34" charset="-122"/>
              </a:rPr>
              <a:t>泄爆：</a:t>
            </a:r>
            <a:r>
              <a:rPr lang="zh-CN" altLang="en-US" sz="1600" dirty="0" smtClean="0"/>
              <a:t>有</a:t>
            </a:r>
            <a:r>
              <a:rPr lang="zh-CN" altLang="en-US" sz="1600" dirty="0"/>
              <a:t>粉尘和主要是空气存在的围包体内发生爆炸时，在爆炸压力达到围包体的极限强度之前，使爆炸产生的高温、高压燃烧产物和未燃物</a:t>
            </a:r>
            <a:r>
              <a:rPr lang="zh-CN" altLang="en-US" sz="1600" u="sng" dirty="0">
                <a:solidFill>
                  <a:schemeClr val="accent2">
                    <a:lumMod val="75000"/>
                  </a:schemeClr>
                </a:solidFill>
              </a:rPr>
              <a:t>通过围包体上的薄弱部分向无危险方向泄出</a:t>
            </a:r>
            <a:r>
              <a:rPr lang="zh-CN" altLang="en-US" sz="1600" dirty="0"/>
              <a:t>，使围包体不致被破坏的控爆技术</a:t>
            </a:r>
            <a:r>
              <a:rPr lang="zh-CN" altLang="en-US" sz="1600" dirty="0" smtClean="0"/>
              <a:t>。</a:t>
            </a:r>
            <a:endParaRPr lang="en-US" altLang="zh-CN" sz="1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395536" y="1556299"/>
            <a:ext cx="8352928" cy="1296637"/>
          </a:xfrm>
          <a:prstGeom prst="rect">
            <a:avLst/>
          </a:prstGeom>
        </p:spPr>
        <p:txBody>
          <a:bodyPr wrap="square">
            <a:spAutoFit/>
          </a:bodyPr>
          <a:lstStyle/>
          <a:p>
            <a:pPr>
              <a:lnSpc>
                <a:spcPts val="2400"/>
              </a:lnSpc>
            </a:pPr>
            <a:r>
              <a:rPr lang="zh-CN" altLang="en-US" sz="1600" dirty="0" smtClean="0"/>
              <a:t>根据</a:t>
            </a:r>
            <a:r>
              <a:rPr lang="zh-CN" altLang="en-US" sz="1600" dirty="0"/>
              <a:t>物质燃烧原理，在生产过程中防止火灾和爆炸事故的基本原则是</a:t>
            </a:r>
            <a:r>
              <a:rPr lang="zh-CN" altLang="en-US" sz="1600" dirty="0" smtClean="0"/>
              <a:t>针对</a:t>
            </a:r>
            <a:r>
              <a:rPr lang="zh-CN" altLang="en-US" sz="1600" dirty="0"/>
              <a:t>物质燃烧的两个必要条件而提出的。一方面是使燃烧系统不能形成，防止</a:t>
            </a:r>
            <a:r>
              <a:rPr lang="zh-CN" altLang="en-US" sz="1600" dirty="0" smtClean="0"/>
              <a:t>和限制</a:t>
            </a:r>
            <a:r>
              <a:rPr lang="zh-CN" altLang="en-US" sz="1600" dirty="0"/>
              <a:t>火灾爆炸危险物、助燃物和着火源三者之间的直接相互作用；另一方面</a:t>
            </a:r>
            <a:r>
              <a:rPr lang="zh-CN" altLang="en-US" sz="1600" dirty="0" smtClean="0"/>
              <a:t>是消除</a:t>
            </a:r>
            <a:r>
              <a:rPr lang="zh-CN" altLang="en-US" sz="1600" dirty="0"/>
              <a:t>一切足以导致着火的火源以及防止火焰及爆炸的扩展。</a:t>
            </a:r>
            <a:endParaRPr lang="zh-CN" altLang="en-US" sz="1600" dirty="0"/>
          </a:p>
        </p:txBody>
      </p:sp>
      <p:sp>
        <p:nvSpPr>
          <p:cNvPr id="4" name="矩形 3"/>
          <p:cNvSpPr/>
          <p:nvPr/>
        </p:nvSpPr>
        <p:spPr>
          <a:xfrm>
            <a:off x="482122" y="2838918"/>
            <a:ext cx="2361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a:solidFill>
                  <a:srgbClr val="CC3300"/>
                </a:solidFill>
                <a:latin typeface="Arial" panose="020B0604020202020204" pitchFamily="34" charset="0"/>
              </a:rPr>
              <a:t>（一）控制和消除火源 </a:t>
            </a:r>
            <a:endParaRPr lang="zh-CN" altLang="en-US" sz="1600" b="1" dirty="0">
              <a:solidFill>
                <a:srgbClr val="CC3300"/>
              </a:solidFill>
              <a:latin typeface="Arial" panose="020B0604020202020204" pitchFamily="34" charset="0"/>
            </a:endParaRPr>
          </a:p>
        </p:txBody>
      </p:sp>
      <p:sp>
        <p:nvSpPr>
          <p:cNvPr id="5" name="矩形 4"/>
          <p:cNvSpPr/>
          <p:nvPr/>
        </p:nvSpPr>
        <p:spPr>
          <a:xfrm>
            <a:off x="467544" y="3197207"/>
            <a:ext cx="4572000" cy="1569660"/>
          </a:xfrm>
          <a:prstGeom prst="rect">
            <a:avLst/>
          </a:prstGeom>
        </p:spPr>
        <p:txBody>
          <a:bodyPr>
            <a:spAutoFit/>
          </a:bodyPr>
          <a:lstStyle/>
          <a:p>
            <a:r>
              <a:rPr lang="en-US" altLang="zh-CN" sz="1600" dirty="0" smtClean="0"/>
              <a:t>1</a:t>
            </a:r>
            <a:r>
              <a:rPr lang="zh-CN" altLang="en-US" sz="1600" dirty="0" smtClean="0"/>
              <a:t>、可靠</a:t>
            </a:r>
            <a:r>
              <a:rPr lang="zh-CN" altLang="en-US" sz="1600" dirty="0"/>
              <a:t>接地</a:t>
            </a:r>
            <a:endParaRPr lang="zh-CN" altLang="en-US" sz="1600" dirty="0"/>
          </a:p>
          <a:p>
            <a:r>
              <a:rPr lang="en-US" altLang="zh-CN" sz="1600" dirty="0" smtClean="0"/>
              <a:t>2</a:t>
            </a:r>
            <a:r>
              <a:rPr lang="zh-CN" altLang="en-US" sz="1600" dirty="0" smtClean="0"/>
              <a:t>、使用</a:t>
            </a:r>
            <a:r>
              <a:rPr lang="zh-CN" altLang="en-US" sz="1600" dirty="0"/>
              <a:t>粉尘防爆电器</a:t>
            </a:r>
            <a:endParaRPr lang="en-US" altLang="zh-CN" sz="1600" dirty="0"/>
          </a:p>
          <a:p>
            <a:r>
              <a:rPr lang="en-US" altLang="zh-CN" sz="1600" dirty="0" smtClean="0"/>
              <a:t>3</a:t>
            </a:r>
            <a:r>
              <a:rPr lang="zh-CN" altLang="en-US" sz="1600" dirty="0" smtClean="0"/>
              <a:t>、火花</a:t>
            </a:r>
            <a:r>
              <a:rPr lang="zh-CN" altLang="en-US" sz="1600" dirty="0"/>
              <a:t>探测与熄灭</a:t>
            </a:r>
            <a:endParaRPr lang="zh-CN" altLang="en-US" sz="1600" dirty="0"/>
          </a:p>
          <a:p>
            <a:r>
              <a:rPr lang="en-US" altLang="zh-CN" sz="1600" dirty="0" smtClean="0"/>
              <a:t>4</a:t>
            </a:r>
            <a:r>
              <a:rPr lang="zh-CN" altLang="en-US" sz="1600" dirty="0" smtClean="0"/>
              <a:t>、消除</a:t>
            </a:r>
            <a:r>
              <a:rPr lang="zh-CN" altLang="en-US" sz="1600" dirty="0"/>
              <a:t>明火</a:t>
            </a:r>
            <a:endParaRPr lang="zh-CN" altLang="en-US" sz="1600" dirty="0"/>
          </a:p>
          <a:p>
            <a:r>
              <a:rPr lang="en-US" altLang="zh-CN" sz="1600" dirty="0" smtClean="0"/>
              <a:t>5</a:t>
            </a:r>
            <a:r>
              <a:rPr lang="zh-CN" altLang="en-US" sz="1600" dirty="0" smtClean="0"/>
              <a:t>、防止</a:t>
            </a:r>
            <a:r>
              <a:rPr lang="zh-CN" altLang="en-US" sz="1600" dirty="0"/>
              <a:t>局部</a:t>
            </a:r>
            <a:r>
              <a:rPr lang="zh-CN" altLang="en-US" sz="1600" dirty="0" smtClean="0"/>
              <a:t>过热</a:t>
            </a:r>
            <a:endParaRPr lang="en-US" altLang="zh-CN" sz="1600" dirty="0" smtClean="0"/>
          </a:p>
          <a:p>
            <a:r>
              <a:rPr lang="en-US" altLang="zh-CN" sz="1600" dirty="0" smtClean="0"/>
              <a:t>6</a:t>
            </a:r>
            <a:r>
              <a:rPr lang="zh-CN" altLang="en-US" sz="1600" dirty="0" smtClean="0"/>
              <a:t>、不用</a:t>
            </a:r>
            <a:r>
              <a:rPr lang="zh-CN" altLang="en-US" sz="1600" dirty="0"/>
              <a:t>金属敲击，防止产生</a:t>
            </a:r>
            <a:r>
              <a:rPr lang="zh-CN" altLang="en-US" sz="1600" dirty="0" smtClean="0"/>
              <a:t>火花</a:t>
            </a:r>
            <a:endParaRPr lang="zh-CN" altLang="en-US" sz="1600" dirty="0"/>
          </a:p>
        </p:txBody>
      </p:sp>
      <p:sp>
        <p:nvSpPr>
          <p:cNvPr id="6" name="矩形 5"/>
          <p:cNvSpPr/>
          <p:nvPr/>
        </p:nvSpPr>
        <p:spPr>
          <a:xfrm>
            <a:off x="3347864" y="2858653"/>
            <a:ext cx="2103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a:solidFill>
                  <a:srgbClr val="CC3300"/>
                </a:solidFill>
                <a:latin typeface="Arial" panose="020B0604020202020204" pitchFamily="34" charset="0"/>
              </a:rPr>
              <a:t>（二）控制危险物料 </a:t>
            </a:r>
            <a:endParaRPr lang="zh-CN" altLang="en-US" sz="1600" b="1" dirty="0">
              <a:solidFill>
                <a:srgbClr val="CC3300"/>
              </a:solidFill>
              <a:latin typeface="Arial" panose="020B0604020202020204" pitchFamily="34" charset="0"/>
            </a:endParaRPr>
          </a:p>
        </p:txBody>
      </p:sp>
      <p:sp>
        <p:nvSpPr>
          <p:cNvPr id="7" name="矩形 6"/>
          <p:cNvSpPr/>
          <p:nvPr/>
        </p:nvSpPr>
        <p:spPr>
          <a:xfrm>
            <a:off x="3362325" y="3231118"/>
            <a:ext cx="2956259" cy="1077218"/>
          </a:xfrm>
          <a:prstGeom prst="rect">
            <a:avLst/>
          </a:prstGeom>
        </p:spPr>
        <p:txBody>
          <a:bodyPr wrap="none">
            <a:spAutoFit/>
          </a:bodyPr>
          <a:lstStyle/>
          <a:p>
            <a:r>
              <a:rPr lang="en-US" altLang="zh-CN" sz="1600" dirty="0"/>
              <a:t>1</a:t>
            </a:r>
            <a:r>
              <a:rPr lang="zh-CN" altLang="en-US" sz="1600" dirty="0"/>
              <a:t>、按物料的物化特性采取</a:t>
            </a:r>
            <a:r>
              <a:rPr lang="zh-CN" altLang="en-US" sz="1600" dirty="0" smtClean="0"/>
              <a:t>措施</a:t>
            </a:r>
            <a:endParaRPr lang="en-US" altLang="zh-CN" sz="1600" dirty="0" smtClean="0"/>
          </a:p>
          <a:p>
            <a:r>
              <a:rPr lang="en-US" altLang="zh-CN" sz="1600" dirty="0" smtClean="0"/>
              <a:t>2</a:t>
            </a:r>
            <a:r>
              <a:rPr lang="zh-CN" altLang="en-US" sz="1600" dirty="0" smtClean="0"/>
              <a:t>、系统</a:t>
            </a:r>
            <a:r>
              <a:rPr lang="zh-CN" altLang="en-US" sz="1600" dirty="0"/>
              <a:t>密闭及负压</a:t>
            </a:r>
            <a:r>
              <a:rPr lang="zh-CN" altLang="en-US" sz="1600" dirty="0" smtClean="0"/>
              <a:t>操作</a:t>
            </a:r>
            <a:endParaRPr lang="en-US" altLang="zh-CN" sz="1600" dirty="0" smtClean="0"/>
          </a:p>
          <a:p>
            <a:r>
              <a:rPr lang="en-US" altLang="zh-CN" sz="1600" dirty="0"/>
              <a:t>3</a:t>
            </a:r>
            <a:r>
              <a:rPr lang="zh-CN" altLang="en-US" sz="1600" dirty="0"/>
              <a:t>、通风</a:t>
            </a:r>
            <a:r>
              <a:rPr lang="zh-CN" altLang="en-US" sz="1600" dirty="0" smtClean="0"/>
              <a:t>置换</a:t>
            </a:r>
            <a:r>
              <a:rPr lang="zh-CN" altLang="en-US" sz="1600" dirty="0"/>
              <a:t> </a:t>
            </a:r>
            <a:endParaRPr lang="en-US" altLang="zh-CN" sz="1600" dirty="0" smtClean="0"/>
          </a:p>
          <a:p>
            <a:r>
              <a:rPr lang="en-US" altLang="zh-CN" sz="1600" dirty="0" smtClean="0"/>
              <a:t>4</a:t>
            </a:r>
            <a:r>
              <a:rPr lang="zh-CN" altLang="en-US" sz="1600" dirty="0" smtClean="0"/>
              <a:t>、惰性</a:t>
            </a:r>
            <a:r>
              <a:rPr lang="zh-CN" altLang="en-US" sz="1600" dirty="0"/>
              <a:t>介质保护</a:t>
            </a:r>
            <a:endParaRPr lang="zh-CN" altLang="en-US" sz="1600" dirty="0"/>
          </a:p>
        </p:txBody>
      </p:sp>
      <p:sp>
        <p:nvSpPr>
          <p:cNvPr id="8" name="矩形 7"/>
          <p:cNvSpPr/>
          <p:nvPr/>
        </p:nvSpPr>
        <p:spPr>
          <a:xfrm>
            <a:off x="6372200" y="2835227"/>
            <a:ext cx="2045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a:solidFill>
                  <a:srgbClr val="CC3300"/>
                </a:solidFill>
                <a:latin typeface="Arial" panose="020B0604020202020204" pitchFamily="34" charset="0"/>
              </a:rPr>
              <a:t>（三）控制工艺参数</a:t>
            </a:r>
            <a:endParaRPr lang="zh-CN" altLang="en-US" sz="1600" b="1" dirty="0">
              <a:solidFill>
                <a:srgbClr val="CC3300"/>
              </a:solidFill>
              <a:latin typeface="Arial" panose="020B0604020202020204" pitchFamily="34" charset="0"/>
            </a:endParaRPr>
          </a:p>
        </p:txBody>
      </p:sp>
      <p:sp>
        <p:nvSpPr>
          <p:cNvPr id="9" name="矩形 8"/>
          <p:cNvSpPr/>
          <p:nvPr/>
        </p:nvSpPr>
        <p:spPr>
          <a:xfrm>
            <a:off x="6407759" y="3227427"/>
            <a:ext cx="2340705" cy="1077218"/>
          </a:xfrm>
          <a:prstGeom prst="rect">
            <a:avLst/>
          </a:prstGeom>
        </p:spPr>
        <p:txBody>
          <a:bodyPr wrap="none">
            <a:spAutoFit/>
          </a:bodyPr>
          <a:lstStyle/>
          <a:p>
            <a:r>
              <a:rPr lang="en-US" altLang="zh-CN" sz="1600" dirty="0"/>
              <a:t>1</a:t>
            </a:r>
            <a:r>
              <a:rPr lang="zh-CN" altLang="en-US" sz="1600" dirty="0"/>
              <a:t>、温度控制</a:t>
            </a:r>
            <a:endParaRPr lang="en-US" altLang="zh-CN" sz="1600" dirty="0"/>
          </a:p>
          <a:p>
            <a:r>
              <a:rPr lang="en-US" altLang="zh-CN" sz="1600" dirty="0"/>
              <a:t>2</a:t>
            </a:r>
            <a:r>
              <a:rPr lang="zh-CN" altLang="en-US" sz="1600" dirty="0"/>
              <a:t>、投料控制 </a:t>
            </a:r>
            <a:endParaRPr lang="en-US" altLang="zh-CN" sz="1600" dirty="0"/>
          </a:p>
          <a:p>
            <a:r>
              <a:rPr lang="en-US" altLang="zh-CN" sz="1600" dirty="0"/>
              <a:t>3</a:t>
            </a:r>
            <a:r>
              <a:rPr lang="zh-CN" altLang="en-US" sz="1600" dirty="0"/>
              <a:t>、防止跑、冒、滴、漏</a:t>
            </a:r>
            <a:endParaRPr lang="en-US" altLang="zh-CN" sz="1600" dirty="0"/>
          </a:p>
          <a:p>
            <a:endParaRPr lang="zh-CN" altLang="en-US" sz="1600" dirty="0"/>
          </a:p>
        </p:txBody>
      </p:sp>
      <p:sp>
        <p:nvSpPr>
          <p:cNvPr id="10" name="矩形 9"/>
          <p:cNvSpPr/>
          <p:nvPr/>
        </p:nvSpPr>
        <p:spPr>
          <a:xfrm>
            <a:off x="323529" y="4797152"/>
            <a:ext cx="2808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smtClean="0">
                <a:solidFill>
                  <a:srgbClr val="CC3300"/>
                </a:solidFill>
                <a:latin typeface="Arial" panose="020B0604020202020204" pitchFamily="34" charset="0"/>
              </a:rPr>
              <a:t>（四</a:t>
            </a:r>
            <a:r>
              <a:rPr lang="zh-CN" altLang="en-US" sz="1600" b="1" dirty="0">
                <a:solidFill>
                  <a:srgbClr val="CC3300"/>
                </a:solidFill>
                <a:latin typeface="Arial" panose="020B0604020202020204" pitchFamily="34" charset="0"/>
              </a:rPr>
              <a:t>）采用自动控制和安全保护装置 </a:t>
            </a:r>
            <a:endParaRPr lang="zh-CN" altLang="en-US" sz="1600" b="1" dirty="0">
              <a:solidFill>
                <a:srgbClr val="CC3300"/>
              </a:solidFill>
              <a:latin typeface="Arial" panose="020B0604020202020204" pitchFamily="34" charset="0"/>
            </a:endParaRPr>
          </a:p>
        </p:txBody>
      </p:sp>
      <p:sp>
        <p:nvSpPr>
          <p:cNvPr id="11" name="矩形 10"/>
          <p:cNvSpPr/>
          <p:nvPr/>
        </p:nvSpPr>
        <p:spPr>
          <a:xfrm>
            <a:off x="539552" y="5406315"/>
            <a:ext cx="3432542" cy="830997"/>
          </a:xfrm>
          <a:prstGeom prst="rect">
            <a:avLst/>
          </a:prstGeom>
        </p:spPr>
        <p:txBody>
          <a:bodyPr wrap="square">
            <a:spAutoFit/>
          </a:bodyPr>
          <a:lstStyle/>
          <a:p>
            <a:r>
              <a:rPr lang="en-US" altLang="zh-CN" sz="1600" dirty="0">
                <a:latin typeface="+mn-ea"/>
              </a:rPr>
              <a:t>1</a:t>
            </a:r>
            <a:r>
              <a:rPr lang="zh-CN" altLang="en-US" sz="1600" dirty="0">
                <a:latin typeface="+mn-ea"/>
              </a:rPr>
              <a:t>、工艺参数的自动调节</a:t>
            </a:r>
            <a:endParaRPr lang="en-US" altLang="zh-CN" sz="1600" dirty="0">
              <a:latin typeface="+mn-ea"/>
            </a:endParaRPr>
          </a:p>
          <a:p>
            <a:r>
              <a:rPr lang="en-US" altLang="zh-CN" sz="1600" dirty="0">
                <a:latin typeface="+mn-ea"/>
              </a:rPr>
              <a:t>2</a:t>
            </a:r>
            <a:r>
              <a:rPr lang="zh-CN" altLang="en-US" sz="1600" dirty="0">
                <a:latin typeface="+mn-ea"/>
              </a:rPr>
              <a:t>、程序控制</a:t>
            </a:r>
            <a:endParaRPr lang="en-US" altLang="zh-CN" sz="1600" dirty="0">
              <a:latin typeface="+mn-ea"/>
            </a:endParaRPr>
          </a:p>
          <a:p>
            <a:r>
              <a:rPr lang="en-US" altLang="zh-CN" sz="1600" dirty="0">
                <a:latin typeface="+mn-ea"/>
              </a:rPr>
              <a:t>3</a:t>
            </a:r>
            <a:r>
              <a:rPr lang="zh-CN" altLang="en-US" sz="1600" dirty="0">
                <a:latin typeface="+mn-ea"/>
              </a:rPr>
              <a:t>、信号装置、保护装置、安全</a:t>
            </a:r>
            <a:r>
              <a:rPr lang="zh-CN" altLang="en-US" sz="1600" dirty="0" smtClean="0">
                <a:latin typeface="+mn-ea"/>
              </a:rPr>
              <a:t>联锁</a:t>
            </a:r>
            <a:endParaRPr lang="en-US" altLang="zh-CN" sz="1600" dirty="0" smtClean="0">
              <a:latin typeface="+mn-ea"/>
            </a:endParaRPr>
          </a:p>
        </p:txBody>
      </p:sp>
      <p:sp>
        <p:nvSpPr>
          <p:cNvPr id="12" name="矩形 11"/>
          <p:cNvSpPr/>
          <p:nvPr/>
        </p:nvSpPr>
        <p:spPr>
          <a:xfrm>
            <a:off x="3562305" y="4730343"/>
            <a:ext cx="2954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smtClean="0">
                <a:solidFill>
                  <a:srgbClr val="CC3300"/>
                </a:solidFill>
                <a:latin typeface="Arial" panose="020B0604020202020204" pitchFamily="34" charset="0"/>
              </a:rPr>
              <a:t>（五</a:t>
            </a:r>
            <a:r>
              <a:rPr lang="zh-CN" altLang="en-US" sz="1600" b="1" dirty="0">
                <a:solidFill>
                  <a:srgbClr val="CC3300"/>
                </a:solidFill>
                <a:latin typeface="Arial" panose="020B0604020202020204" pitchFamily="34" charset="0"/>
              </a:rPr>
              <a:t>）限制火灾和爆炸的扩散 </a:t>
            </a:r>
            <a:endParaRPr lang="zh-CN" altLang="en-US" sz="1600" b="1" dirty="0">
              <a:solidFill>
                <a:srgbClr val="CC3300"/>
              </a:solidFill>
              <a:latin typeface="Arial" panose="020B0604020202020204" pitchFamily="34" charset="0"/>
            </a:endParaRPr>
          </a:p>
        </p:txBody>
      </p:sp>
      <p:sp>
        <p:nvSpPr>
          <p:cNvPr id="13" name="矩形 12"/>
          <p:cNvSpPr/>
          <p:nvPr/>
        </p:nvSpPr>
        <p:spPr>
          <a:xfrm>
            <a:off x="3707904" y="5157192"/>
            <a:ext cx="2031325" cy="584775"/>
          </a:xfrm>
          <a:prstGeom prst="rect">
            <a:avLst/>
          </a:prstGeom>
        </p:spPr>
        <p:txBody>
          <a:bodyPr wrap="square">
            <a:spAutoFit/>
          </a:bodyPr>
          <a:lstStyle/>
          <a:p>
            <a:r>
              <a:rPr lang="en-US" altLang="zh-CN" sz="1600" dirty="0">
                <a:latin typeface="+mn-ea"/>
              </a:rPr>
              <a:t>1</a:t>
            </a:r>
            <a:r>
              <a:rPr lang="zh-CN" altLang="en-US" sz="1600" dirty="0">
                <a:latin typeface="+mn-ea"/>
              </a:rPr>
              <a:t>、隔离、露天</a:t>
            </a:r>
            <a:r>
              <a:rPr lang="zh-CN" altLang="en-US" sz="1600" dirty="0" smtClean="0">
                <a:latin typeface="+mn-ea"/>
              </a:rPr>
              <a:t>布置</a:t>
            </a:r>
            <a:endParaRPr lang="en-US" altLang="zh-CN" sz="1600" dirty="0" smtClean="0">
              <a:latin typeface="+mn-ea"/>
            </a:endParaRPr>
          </a:p>
          <a:p>
            <a:r>
              <a:rPr lang="en-US" altLang="zh-CN" sz="1600" dirty="0" smtClean="0">
                <a:latin typeface="+mn-ea"/>
              </a:rPr>
              <a:t>2</a:t>
            </a:r>
            <a:r>
              <a:rPr lang="zh-CN" altLang="en-US" sz="1600" dirty="0">
                <a:latin typeface="+mn-ea"/>
              </a:rPr>
              <a:t>、安全阻火</a:t>
            </a:r>
            <a:r>
              <a:rPr lang="zh-CN" altLang="en-US" sz="1600" dirty="0" smtClean="0">
                <a:latin typeface="+mn-ea"/>
              </a:rPr>
              <a:t>装置</a:t>
            </a:r>
            <a:endParaRPr lang="en-US" altLang="zh-CN" sz="1600" dirty="0" smtClean="0">
              <a:latin typeface="+mn-ea"/>
            </a:endParaRPr>
          </a:p>
        </p:txBody>
      </p:sp>
      <p:sp>
        <p:nvSpPr>
          <p:cNvPr id="14" name="矩形 13"/>
          <p:cNvSpPr/>
          <p:nvPr/>
        </p:nvSpPr>
        <p:spPr>
          <a:xfrm>
            <a:off x="6300192" y="4170566"/>
            <a:ext cx="2459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zh-CN" altLang="en-US" sz="1600" b="1" dirty="0">
                <a:solidFill>
                  <a:srgbClr val="CC3300"/>
                </a:solidFill>
                <a:latin typeface="Arial" panose="020B0604020202020204" pitchFamily="34" charset="0"/>
              </a:rPr>
              <a:t>（六）采用防爆电气设备</a:t>
            </a:r>
            <a:endParaRPr lang="zh-CN" altLang="en-US" sz="1600" b="1" dirty="0">
              <a:solidFill>
                <a:srgbClr val="CC3300"/>
              </a:solidFill>
              <a:latin typeface="Arial" panose="020B0604020202020204" pitchFamily="34" charset="0"/>
            </a:endParaRPr>
          </a:p>
        </p:txBody>
      </p:sp>
      <p:sp>
        <p:nvSpPr>
          <p:cNvPr id="15" name="矩形 14"/>
          <p:cNvSpPr/>
          <p:nvPr/>
        </p:nvSpPr>
        <p:spPr>
          <a:xfrm>
            <a:off x="467544" y="1194984"/>
            <a:ext cx="2393604" cy="400110"/>
          </a:xfrm>
          <a:prstGeom prst="rect">
            <a:avLst/>
          </a:prstGeom>
        </p:spPr>
        <p:txBody>
          <a:bodyPr wrap="none">
            <a:spAutoFit/>
          </a:bodyPr>
          <a:lstStyle/>
          <a:p>
            <a:pPr lvl="0">
              <a:lnSpc>
                <a:spcPts val="2400"/>
              </a:lnSpc>
            </a:pPr>
            <a:r>
              <a:rPr lang="en-US" altLang="zh-CN" b="1" dirty="0">
                <a:solidFill>
                  <a:srgbClr val="00B0F0"/>
                </a:solidFill>
              </a:rPr>
              <a:t>3</a:t>
            </a:r>
            <a:r>
              <a:rPr lang="zh-CN" altLang="en-US" b="1" dirty="0">
                <a:solidFill>
                  <a:srgbClr val="00B0F0"/>
                </a:solidFill>
              </a:rPr>
              <a:t>、防火防爆技术措施</a:t>
            </a:r>
            <a:endParaRPr lang="en-US" altLang="zh-CN" b="1" dirty="0">
              <a:solidFill>
                <a:srgbClr val="00B0F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nvGraphicFramePr>
        <p:xfrm>
          <a:off x="2803998" y="1639045"/>
          <a:ext cx="2412081" cy="3713059"/>
        </p:xfrm>
        <a:graphic>
          <a:graphicData uri="http://schemas.openxmlformats.org/presentationml/2006/ole">
            <mc:AlternateContent xmlns:mc="http://schemas.openxmlformats.org/markup-compatibility/2006">
              <mc:Choice xmlns:v="urn:schemas-microsoft-com:vml" Requires="v">
                <p:oleObj spid="_x0000_s2294" name="Bitmap Image" r:id="rId1" imgW="4171950" imgH="6429375" progId="Paint.Picture">
                  <p:embed/>
                </p:oleObj>
              </mc:Choice>
              <mc:Fallback>
                <p:oleObj name="Bitmap Image" r:id="rId1" imgW="4171950" imgH="6429375" progId="Paint.Picture">
                  <p:embed/>
                  <p:pic>
                    <p:nvPicPr>
                      <p:cNvPr id="0" name="图片 2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998" y="1639045"/>
                        <a:ext cx="2412081" cy="3713059"/>
                      </a:xfrm>
                      <a:prstGeom prst="rect">
                        <a:avLst/>
                      </a:prstGeom>
                      <a:noFill/>
                      <a:ln>
                        <a:noFill/>
                      </a:ln>
                    </p:spPr>
                  </p:pic>
                </p:oleObj>
              </mc:Fallback>
            </mc:AlternateContent>
          </a:graphicData>
        </a:graphic>
      </p:graphicFrame>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395536" y="1251636"/>
            <a:ext cx="2393604" cy="369332"/>
          </a:xfrm>
          <a:prstGeom prst="rect">
            <a:avLst/>
          </a:prstGeom>
        </p:spPr>
        <p:txBody>
          <a:bodyPr wrap="none">
            <a:spAutoFit/>
          </a:bodyPr>
          <a:lstStyle/>
          <a:p>
            <a:r>
              <a:rPr lang="en-US" altLang="zh-CN" b="1" dirty="0" smtClean="0">
                <a:solidFill>
                  <a:srgbClr val="00B0F0"/>
                </a:solidFill>
                <a:latin typeface="+mn-ea"/>
              </a:rPr>
              <a:t>4</a:t>
            </a:r>
            <a:r>
              <a:rPr lang="zh-CN" altLang="en-US" b="1" dirty="0">
                <a:solidFill>
                  <a:srgbClr val="00B0F0"/>
                </a:solidFill>
                <a:latin typeface="+mn-ea"/>
              </a:rPr>
              <a:t>、粉尘爆炸保护措施</a:t>
            </a:r>
            <a:endParaRPr lang="zh-CN" altLang="en-US" b="1" dirty="0">
              <a:solidFill>
                <a:srgbClr val="00B0F0"/>
              </a:solidFill>
              <a:latin typeface="+mn-ea"/>
            </a:endParaRPr>
          </a:p>
        </p:txBody>
      </p:sp>
      <p:sp>
        <p:nvSpPr>
          <p:cNvPr id="4" name="Rectangle 13"/>
          <p:cNvSpPr txBox="1">
            <a:spLocks noChangeArrowheads="1"/>
          </p:cNvSpPr>
          <p:nvPr/>
        </p:nvSpPr>
        <p:spPr bwMode="auto">
          <a:xfrm>
            <a:off x="467544" y="3371508"/>
            <a:ext cx="3132535" cy="2308324"/>
          </a:xfrm>
          <a:prstGeom prst="rect">
            <a:avLst/>
          </a:prstGeom>
        </p:spPr>
        <p:txBody>
          <a:bodyPr wrap="square">
            <a:spAutoFit/>
          </a:bodyPr>
          <a:lstStyle>
            <a:defPPr>
              <a:defRPr lang="zh-CN"/>
            </a:defPPr>
            <a:lvl1pPr>
              <a:defRPr sz="1600">
                <a:latin typeface="+mn-ea"/>
              </a:defRPr>
            </a:lvl1pPr>
          </a:lstStyle>
          <a:p>
            <a:pPr>
              <a:lnSpc>
                <a:spcPct val="150000"/>
              </a:lnSpc>
            </a:pPr>
            <a:r>
              <a:rPr lang="zh-CN" altLang="en-US" dirty="0" smtClean="0"/>
              <a:t>★是选择泄放到</a:t>
            </a:r>
            <a:r>
              <a:rPr lang="zh-CN" altLang="en-US" dirty="0"/>
              <a:t>墙</a:t>
            </a:r>
            <a:r>
              <a:rPr lang="zh-CN" altLang="en-US" dirty="0" smtClean="0"/>
              <a:t>外还是建筑较高的顶层位置？</a:t>
            </a:r>
            <a:endParaRPr lang="zh-CN" altLang="en-US" dirty="0"/>
          </a:p>
          <a:p>
            <a:pPr>
              <a:lnSpc>
                <a:spcPct val="150000"/>
              </a:lnSpc>
            </a:pPr>
            <a:r>
              <a:rPr lang="zh-CN" altLang="en-US" dirty="0"/>
              <a:t>★爆炸后火焰的影响，允许火球？</a:t>
            </a:r>
            <a:endParaRPr lang="zh-CN" altLang="en-US" dirty="0"/>
          </a:p>
          <a:p>
            <a:pPr>
              <a:lnSpc>
                <a:spcPct val="150000"/>
              </a:lnSpc>
            </a:pPr>
            <a:r>
              <a:rPr lang="zh-CN" altLang="en-US" dirty="0"/>
              <a:t>★</a:t>
            </a:r>
            <a:r>
              <a:rPr lang="zh-CN" altLang="en-US" dirty="0" smtClean="0"/>
              <a:t>反作用力如何应对？</a:t>
            </a:r>
            <a:endParaRPr lang="zh-CN" altLang="en-US" dirty="0"/>
          </a:p>
          <a:p>
            <a:pPr>
              <a:lnSpc>
                <a:spcPct val="150000"/>
              </a:lnSpc>
            </a:pPr>
            <a:r>
              <a:rPr lang="zh-CN" altLang="en-US" dirty="0" smtClean="0"/>
              <a:t>★是否采取</a:t>
            </a:r>
            <a:r>
              <a:rPr lang="zh-CN" altLang="en-US" dirty="0"/>
              <a:t>措施免受雪灾、雨水</a:t>
            </a:r>
            <a:r>
              <a:rPr lang="zh-CN" altLang="en-US" dirty="0" smtClean="0"/>
              <a:t>影响？</a:t>
            </a:r>
            <a:endParaRPr lang="zh-CN" altLang="en-US" dirty="0"/>
          </a:p>
        </p:txBody>
      </p:sp>
      <p:graphicFrame>
        <p:nvGraphicFramePr>
          <p:cNvPr id="6" name="Object 3"/>
          <p:cNvGraphicFramePr>
            <a:graphicFrameLocks noChangeAspect="1"/>
          </p:cNvGraphicFramePr>
          <p:nvPr/>
        </p:nvGraphicFramePr>
        <p:xfrm>
          <a:off x="5606938" y="1420872"/>
          <a:ext cx="2925502" cy="2113461"/>
        </p:xfrm>
        <a:graphic>
          <a:graphicData uri="http://schemas.openxmlformats.org/presentationml/2006/ole">
            <mc:AlternateContent xmlns:mc="http://schemas.openxmlformats.org/markup-compatibility/2006">
              <mc:Choice xmlns:v="urn:schemas-microsoft-com:vml" Requires="v">
                <p:oleObj spid="_x0000_s2295" name="Bitmap Image" r:id="rId3" imgW="5267325" imgH="4886325" progId="Paint.Picture">
                  <p:embed/>
                </p:oleObj>
              </mc:Choice>
              <mc:Fallback>
                <p:oleObj name="Bitmap Image" r:id="rId3" imgW="5267325" imgH="4886325" progId="Paint.Picture">
                  <p:embed/>
                  <p:pic>
                    <p:nvPicPr>
                      <p:cNvPr id="0" name="图片 22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938" y="1420872"/>
                        <a:ext cx="2925502" cy="2113461"/>
                      </a:xfrm>
                      <a:prstGeom prst="rect">
                        <a:avLst/>
                      </a:prstGeom>
                      <a:noFill/>
                      <a:ln>
                        <a:noFill/>
                      </a:ln>
                    </p:spPr>
                  </p:pic>
                </p:oleObj>
              </mc:Fallback>
            </mc:AlternateContent>
          </a:graphicData>
        </a:graphic>
      </p:graphicFrame>
      <p:sp>
        <p:nvSpPr>
          <p:cNvPr id="7" name="Rectangle 20"/>
          <p:cNvSpPr>
            <a:spLocks noChangeArrowheads="1"/>
          </p:cNvSpPr>
          <p:nvPr/>
        </p:nvSpPr>
        <p:spPr bwMode="auto">
          <a:xfrm>
            <a:off x="543557" y="1701602"/>
            <a:ext cx="1231427" cy="369332"/>
          </a:xfrm>
          <a:prstGeom prst="rect">
            <a:avLst/>
          </a:prstGeom>
        </p:spPr>
        <p:txBody>
          <a:bodyPr wrap="none">
            <a:spAutoFit/>
          </a:bodyPr>
          <a:lstStyle/>
          <a:p>
            <a:pPr algn="ctr"/>
            <a:r>
              <a:rPr lang="zh-CN" altLang="en-US" b="1" dirty="0">
                <a:solidFill>
                  <a:schemeClr val="accent6">
                    <a:lumMod val="75000"/>
                  </a:schemeClr>
                </a:solidFill>
                <a:latin typeface="+mn-ea"/>
              </a:rPr>
              <a:t>（</a:t>
            </a:r>
            <a:r>
              <a:rPr lang="en-US" altLang="zh-CN" b="1" dirty="0">
                <a:solidFill>
                  <a:schemeClr val="accent6">
                    <a:lumMod val="75000"/>
                  </a:schemeClr>
                </a:solidFill>
                <a:latin typeface="+mn-ea"/>
              </a:rPr>
              <a:t>a）</a:t>
            </a:r>
            <a:r>
              <a:rPr lang="zh-CN" altLang="en-US" b="1" dirty="0">
                <a:solidFill>
                  <a:schemeClr val="accent6">
                    <a:lumMod val="75000"/>
                  </a:schemeClr>
                </a:solidFill>
                <a:latin typeface="+mn-ea"/>
              </a:rPr>
              <a:t>泄爆</a:t>
            </a:r>
            <a:endParaRPr lang="zh-CN" altLang="en-US" b="1" dirty="0">
              <a:solidFill>
                <a:schemeClr val="accent6">
                  <a:lumMod val="75000"/>
                </a:schemeClr>
              </a:solidFill>
              <a:latin typeface="+mn-ea"/>
            </a:endParaRPr>
          </a:p>
        </p:txBody>
      </p:sp>
      <p:sp>
        <p:nvSpPr>
          <p:cNvPr id="8" name="Rectangle 21"/>
          <p:cNvSpPr>
            <a:spLocks noChangeArrowheads="1"/>
          </p:cNvSpPr>
          <p:nvPr/>
        </p:nvSpPr>
        <p:spPr bwMode="auto">
          <a:xfrm>
            <a:off x="713731" y="2879736"/>
            <a:ext cx="2276585" cy="34163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nSpc>
                <a:spcPct val="90000"/>
              </a:lnSpc>
              <a:spcBef>
                <a:spcPct val="20000"/>
              </a:spcBef>
              <a:buClr>
                <a:schemeClr val="bg2"/>
              </a:buClr>
              <a:buSzPct val="75000"/>
              <a:buFont typeface="Wingdings" panose="05000000000000000000" pitchFamily="2" charset="2"/>
              <a:buNone/>
            </a:pPr>
            <a:r>
              <a:rPr lang="zh-CN" altLang="en-US" sz="1800" dirty="0">
                <a:solidFill>
                  <a:srgbClr val="FF0000"/>
                </a:solidFill>
              </a:rPr>
              <a:t>泄放要考虑的因素：</a:t>
            </a:r>
            <a:endParaRPr lang="zh-CN" altLang="en-US" sz="1800" dirty="0">
              <a:solidFill>
                <a:srgbClr val="FF0000"/>
              </a:solidFill>
            </a:endParaRPr>
          </a:p>
        </p:txBody>
      </p:sp>
      <p:sp>
        <p:nvSpPr>
          <p:cNvPr id="10" name="椭圆 9"/>
          <p:cNvSpPr/>
          <p:nvPr/>
        </p:nvSpPr>
        <p:spPr>
          <a:xfrm>
            <a:off x="3580519" y="1359814"/>
            <a:ext cx="1531946" cy="106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34930" y="2026344"/>
            <a:ext cx="1531946" cy="106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Object 3"/>
          <p:cNvGraphicFramePr>
            <a:graphicFrameLocks noChangeAspect="1"/>
          </p:cNvGraphicFramePr>
          <p:nvPr/>
        </p:nvGraphicFramePr>
        <p:xfrm>
          <a:off x="5247581" y="4365649"/>
          <a:ext cx="2852737" cy="1871663"/>
        </p:xfrm>
        <a:graphic>
          <a:graphicData uri="http://schemas.openxmlformats.org/presentationml/2006/ole">
            <mc:AlternateContent xmlns:mc="http://schemas.openxmlformats.org/markup-compatibility/2006">
              <mc:Choice xmlns:v="urn:schemas-microsoft-com:vml" Requires="v">
                <p:oleObj spid="_x0000_s2296" name="BMP 图像" r:id="rId5" imgW="5791200" imgH="3962400" progId="Paint.Picture">
                  <p:embed/>
                </p:oleObj>
              </mc:Choice>
              <mc:Fallback>
                <p:oleObj name="BMP 图像" r:id="rId5" imgW="5791200" imgH="3962400" progId="Paint.Picture">
                  <p:embed/>
                  <p:pic>
                    <p:nvPicPr>
                      <p:cNvPr id="0" name="图片 22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7581" y="4365649"/>
                        <a:ext cx="2852737" cy="1871663"/>
                      </a:xfrm>
                      <a:prstGeom prst="rect">
                        <a:avLst/>
                      </a:prstGeom>
                      <a:noFill/>
                      <a:ln>
                        <a:noFill/>
                      </a:ln>
                    </p:spPr>
                  </p:pic>
                </p:oleObj>
              </mc:Fallback>
            </mc:AlternateContent>
          </a:graphicData>
        </a:graphic>
      </p:graphicFrame>
      <p:sp>
        <p:nvSpPr>
          <p:cNvPr id="13" name="Rectangle 9"/>
          <p:cNvSpPr>
            <a:spLocks noChangeArrowheads="1"/>
          </p:cNvSpPr>
          <p:nvPr/>
        </p:nvSpPr>
        <p:spPr bwMode="auto">
          <a:xfrm>
            <a:off x="5718373" y="6306958"/>
            <a:ext cx="2232248" cy="400110"/>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ctr" eaLnBrk="1" hangingPunct="1"/>
            <a:r>
              <a:rPr lang="zh-CN" altLang="en-US" sz="2000" dirty="0">
                <a:solidFill>
                  <a:srgbClr val="CC3300"/>
                </a:solidFill>
                <a:latin typeface="Arial" panose="020B0604020202020204" pitchFamily="34" charset="0"/>
              </a:rPr>
              <a:t>直接泄放到屋内！</a:t>
            </a:r>
            <a:endParaRPr lang="zh-CN" altLang="en-US" sz="2000" dirty="0">
              <a:solidFill>
                <a:srgbClr val="CC3300"/>
              </a:solidFill>
              <a:latin typeface="Arial" panose="020B0604020202020204" pitchFamily="34" charset="0"/>
            </a:endParaRPr>
          </a:p>
        </p:txBody>
      </p:sp>
      <p:sp>
        <p:nvSpPr>
          <p:cNvPr id="14" name="AutoShape 16"/>
          <p:cNvSpPr>
            <a:spLocks noChangeArrowheads="1"/>
          </p:cNvSpPr>
          <p:nvPr/>
        </p:nvSpPr>
        <p:spPr bwMode="auto">
          <a:xfrm>
            <a:off x="7524328" y="3933056"/>
            <a:ext cx="1411131" cy="562526"/>
          </a:xfrm>
          <a:prstGeom prst="cloudCallout">
            <a:avLst>
              <a:gd name="adj1" fmla="val -86065"/>
              <a:gd name="adj2" fmla="val 112352"/>
            </a:avLst>
          </a:prstGeom>
          <a:solidFill>
            <a:schemeClr val="bg1"/>
          </a:solidFill>
          <a:ln w="22225">
            <a:solidFill>
              <a:srgbClr val="800000"/>
            </a:solidFill>
            <a:round/>
          </a:ln>
        </p:spPr>
        <p:txBody>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algn="ctr" eaLnBrk="1" hangingPunct="1"/>
            <a:r>
              <a:rPr lang="zh-CN" altLang="en-US" sz="1800" dirty="0">
                <a:solidFill>
                  <a:srgbClr val="FF0000"/>
                </a:solidFill>
              </a:rPr>
              <a:t>不推荐！</a:t>
            </a:r>
            <a:endParaRPr lang="zh-CN" altLang="en-US" sz="1800" dirty="0">
              <a:solidFill>
                <a:srgbClr val="FF0000"/>
              </a:solidFill>
            </a:endParaRPr>
          </a:p>
        </p:txBody>
      </p:sp>
      <p:grpSp>
        <p:nvGrpSpPr>
          <p:cNvPr id="16" name="组合 15"/>
          <p:cNvGrpSpPr/>
          <p:nvPr/>
        </p:nvGrpSpPr>
        <p:grpSpPr>
          <a:xfrm>
            <a:off x="6736619" y="4981202"/>
            <a:ext cx="360288" cy="443062"/>
            <a:chOff x="5026819" y="3789363"/>
            <a:chExt cx="1358900" cy="1666875"/>
          </a:xfrm>
        </p:grpSpPr>
        <p:sp>
          <p:nvSpPr>
            <p:cNvPr id="17" name="Line 6"/>
            <p:cNvSpPr>
              <a:spLocks noChangeShapeType="1"/>
            </p:cNvSpPr>
            <p:nvPr/>
          </p:nvSpPr>
          <p:spPr bwMode="auto">
            <a:xfrm>
              <a:off x="5026819" y="3946900"/>
              <a:ext cx="1358900" cy="1504951"/>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8" name="Line 7"/>
            <p:cNvSpPr>
              <a:spLocks noChangeShapeType="1"/>
            </p:cNvSpPr>
            <p:nvPr/>
          </p:nvSpPr>
          <p:spPr bwMode="auto">
            <a:xfrm flipH="1">
              <a:off x="5148263" y="3789363"/>
              <a:ext cx="1116012" cy="1666875"/>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395536" y="1196752"/>
            <a:ext cx="2393604" cy="369332"/>
          </a:xfrm>
          <a:prstGeom prst="rect">
            <a:avLst/>
          </a:prstGeom>
        </p:spPr>
        <p:txBody>
          <a:bodyPr wrap="none">
            <a:spAutoFit/>
          </a:bodyPr>
          <a:lstStyle/>
          <a:p>
            <a:r>
              <a:rPr lang="en-US" altLang="zh-CN" b="1" dirty="0" smtClean="0">
                <a:solidFill>
                  <a:srgbClr val="00B0F0"/>
                </a:solidFill>
                <a:latin typeface="宋体" panose="02010600030101010101" pitchFamily="2" charset="-122"/>
              </a:rPr>
              <a:t>4</a:t>
            </a:r>
            <a:r>
              <a:rPr lang="zh-CN" altLang="en-US" b="1" dirty="0">
                <a:solidFill>
                  <a:srgbClr val="00B0F0"/>
                </a:solidFill>
                <a:latin typeface="宋体" panose="02010600030101010101" pitchFamily="2" charset="-122"/>
              </a:rPr>
              <a:t>、粉尘爆炸保护措施</a:t>
            </a:r>
            <a:endParaRPr lang="zh-CN" altLang="en-US" b="1" dirty="0">
              <a:solidFill>
                <a:srgbClr val="00B0F0"/>
              </a:solidFill>
              <a:latin typeface="宋体" panose="02010600030101010101" pitchFamily="2" charset="-122"/>
            </a:endParaRPr>
          </a:p>
        </p:txBody>
      </p:sp>
      <p:pic>
        <p:nvPicPr>
          <p:cNvPr id="19" name="Picture 9"/>
          <p:cNvPicPr>
            <a:picLocks noChangeAspect="1" noChangeArrowheads="1"/>
          </p:cNvPicPr>
          <p:nvPr/>
        </p:nvPicPr>
        <p:blipFill>
          <a:blip r:embed="rId1">
            <a:extLst>
              <a:ext uri="{28A0092B-C50C-407E-A947-70E740481C1C}">
                <a14:useLocalDpi xmlns:a14="http://schemas.microsoft.com/office/drawing/2010/main" val="0"/>
              </a:ext>
            </a:extLst>
          </a:blip>
          <a:srcRect l="39059" t="22313" b="16595"/>
          <a:stretch>
            <a:fillRect/>
          </a:stretch>
        </p:blipFill>
        <p:spPr bwMode="auto">
          <a:xfrm>
            <a:off x="4346492" y="1620968"/>
            <a:ext cx="4249266" cy="4249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
          <p:cNvSpPr txBox="1">
            <a:spLocks noChangeArrowheads="1"/>
          </p:cNvSpPr>
          <p:nvPr/>
        </p:nvSpPr>
        <p:spPr bwMode="auto">
          <a:xfrm>
            <a:off x="339097" y="1998132"/>
            <a:ext cx="3887788"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66700">
              <a:lnSpc>
                <a:spcPct val="150000"/>
              </a:lnSpc>
              <a:buFont typeface="Wingdings" panose="05000000000000000000" pitchFamily="2" charset="2"/>
              <a:buChar char="Ø"/>
            </a:pPr>
            <a:r>
              <a:rPr lang="zh-CN" altLang="en-US" sz="1800" dirty="0" smtClean="0">
                <a:solidFill>
                  <a:srgbClr val="6600FF"/>
                </a:solidFill>
                <a:latin typeface="楷体_GB2312" pitchFamily="49" charset="-122"/>
              </a:rPr>
              <a:t>早期探测,觉察到爆炸</a:t>
            </a:r>
            <a:endParaRPr lang="en-US" altLang="zh-CN" sz="1800" dirty="0" smtClean="0">
              <a:solidFill>
                <a:srgbClr val="6600FF"/>
              </a:solidFill>
              <a:latin typeface="楷体_GB2312" pitchFamily="49" charset="-122"/>
            </a:endParaRPr>
          </a:p>
          <a:p>
            <a:pPr marL="0" indent="266700">
              <a:lnSpc>
                <a:spcPct val="150000"/>
              </a:lnSpc>
              <a:buFont typeface="Wingdings" panose="05000000000000000000" pitchFamily="2" charset="2"/>
              <a:buChar char="Ø"/>
            </a:pPr>
            <a:r>
              <a:rPr lang="zh-CN" altLang="en-US" sz="1800" dirty="0" smtClean="0">
                <a:solidFill>
                  <a:srgbClr val="6600FF"/>
                </a:solidFill>
                <a:latin typeface="楷体_GB2312" pitchFamily="49" charset="-122"/>
              </a:rPr>
              <a:t>启动发射筒</a:t>
            </a:r>
            <a:endParaRPr lang="en-US" altLang="zh-CN" sz="1800" dirty="0" smtClean="0">
              <a:solidFill>
                <a:srgbClr val="6600FF"/>
              </a:solidFill>
              <a:latin typeface="楷体_GB2312" pitchFamily="49" charset="-122"/>
            </a:endParaRPr>
          </a:p>
          <a:p>
            <a:pPr marL="0" indent="266700">
              <a:lnSpc>
                <a:spcPct val="150000"/>
              </a:lnSpc>
              <a:buFont typeface="Wingdings" panose="05000000000000000000" pitchFamily="2" charset="2"/>
              <a:buChar char="Ø"/>
            </a:pPr>
            <a:r>
              <a:rPr lang="zh-CN" altLang="en-US" sz="1800" dirty="0" smtClean="0">
                <a:solidFill>
                  <a:srgbClr val="6600FF"/>
                </a:solidFill>
                <a:latin typeface="楷体_GB2312" pitchFamily="49" charset="-122"/>
              </a:rPr>
              <a:t>把灭火剂喷进容器</a:t>
            </a:r>
            <a:endParaRPr lang="en-US" altLang="zh-CN" sz="1800" dirty="0" smtClean="0">
              <a:solidFill>
                <a:srgbClr val="6600FF"/>
              </a:solidFill>
              <a:latin typeface="楷体_GB2312" pitchFamily="49" charset="-122"/>
            </a:endParaRPr>
          </a:p>
          <a:p>
            <a:pPr marL="0" indent="266700">
              <a:lnSpc>
                <a:spcPct val="150000"/>
              </a:lnSpc>
              <a:buFont typeface="Wingdings" panose="05000000000000000000" pitchFamily="2" charset="2"/>
              <a:buChar char="Ø"/>
            </a:pPr>
            <a:r>
              <a:rPr lang="zh-CN" altLang="en-US" sz="1800" dirty="0" smtClean="0">
                <a:solidFill>
                  <a:srgbClr val="6600FF"/>
                </a:solidFill>
                <a:latin typeface="楷体_GB2312" pitchFamily="49" charset="-122"/>
              </a:rPr>
              <a:t>抑制爆炸和隔离燃烧的物料</a:t>
            </a:r>
            <a:endParaRPr lang="en-US" altLang="zh-CN" sz="1800" dirty="0" smtClean="0">
              <a:solidFill>
                <a:srgbClr val="6600FF"/>
              </a:solidFill>
              <a:latin typeface="楷体_GB2312" pitchFamily="49" charset="-122"/>
            </a:endParaRPr>
          </a:p>
          <a:p>
            <a:pPr marL="0" indent="266700">
              <a:lnSpc>
                <a:spcPct val="150000"/>
              </a:lnSpc>
              <a:buFont typeface="Wingdings" panose="05000000000000000000" pitchFamily="2" charset="2"/>
              <a:buChar char="Ø"/>
            </a:pPr>
            <a:r>
              <a:rPr lang="zh-CN" altLang="en-US" sz="1800" dirty="0" smtClean="0">
                <a:solidFill>
                  <a:srgbClr val="6600FF"/>
                </a:solidFill>
                <a:latin typeface="楷体_GB2312" pitchFamily="49" charset="-122"/>
              </a:rPr>
              <a:t>设备停车</a:t>
            </a:r>
            <a:endParaRPr lang="zh-CN" altLang="en-US" sz="1800" dirty="0" smtClean="0">
              <a:solidFill>
                <a:srgbClr val="6600FF"/>
              </a:solidFill>
              <a:latin typeface="楷体_GB2312" pitchFamily="49" charset="-122"/>
            </a:endParaRPr>
          </a:p>
        </p:txBody>
      </p:sp>
      <p:sp>
        <p:nvSpPr>
          <p:cNvPr id="21" name="Rectangle 15"/>
          <p:cNvSpPr>
            <a:spLocks noChangeArrowheads="1"/>
          </p:cNvSpPr>
          <p:nvPr/>
        </p:nvSpPr>
        <p:spPr bwMode="auto">
          <a:xfrm>
            <a:off x="539552" y="1628800"/>
            <a:ext cx="2447925" cy="36933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6600FF"/>
                </a:solidFill>
                <a:latin typeface="楷体_GB2312" pitchFamily="49" charset="-122"/>
                <a:ea typeface="楷体_GB2312" pitchFamily="49" charset="-122"/>
              </a:defRPr>
            </a:lvl1pPr>
            <a:lvl2pPr marL="742950" indent="-285750" eaLnBrk="0" hangingPunct="0">
              <a:defRPr sz="2800" b="1">
                <a:solidFill>
                  <a:srgbClr val="6600FF"/>
                </a:solidFill>
                <a:latin typeface="楷体_GB2312" pitchFamily="49" charset="-122"/>
                <a:ea typeface="楷体_GB2312" pitchFamily="49" charset="-122"/>
              </a:defRPr>
            </a:lvl2pPr>
            <a:lvl3pPr marL="1143000" indent="-228600" eaLnBrk="0" hangingPunct="0">
              <a:defRPr sz="2800" b="1">
                <a:solidFill>
                  <a:srgbClr val="6600FF"/>
                </a:solidFill>
                <a:latin typeface="楷体_GB2312" pitchFamily="49" charset="-122"/>
                <a:ea typeface="楷体_GB2312" pitchFamily="49" charset="-122"/>
              </a:defRPr>
            </a:lvl3pPr>
            <a:lvl4pPr marL="1600200" indent="-228600" eaLnBrk="0" hangingPunct="0">
              <a:defRPr sz="2800" b="1">
                <a:solidFill>
                  <a:srgbClr val="6600FF"/>
                </a:solidFill>
                <a:latin typeface="楷体_GB2312" pitchFamily="49" charset="-122"/>
                <a:ea typeface="楷体_GB2312" pitchFamily="49" charset="-122"/>
              </a:defRPr>
            </a:lvl4pPr>
            <a:lvl5pPr marL="2057400" indent="-228600" eaLnBrk="0" hangingPunct="0">
              <a:defRPr sz="2800" b="1">
                <a:solidFill>
                  <a:srgbClr val="6600FF"/>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rgbClr val="6600FF"/>
                </a:solidFill>
                <a:latin typeface="楷体_GB2312" pitchFamily="49" charset="-122"/>
                <a:ea typeface="楷体_GB2312" pitchFamily="49" charset="-122"/>
              </a:defRPr>
            </a:lvl9pPr>
          </a:lstStyle>
          <a:p>
            <a:pPr eaLnBrk="1" hangingPunct="1"/>
            <a:r>
              <a:rPr lang="zh-CN" altLang="en-US" sz="1800" dirty="0">
                <a:solidFill>
                  <a:srgbClr val="0000FF"/>
                </a:solidFill>
                <a:latin typeface="+mn-ea"/>
                <a:ea typeface="+mn-ea"/>
              </a:rPr>
              <a:t>（</a:t>
            </a:r>
            <a:r>
              <a:rPr lang="en-US" altLang="zh-CN" sz="1800" dirty="0">
                <a:solidFill>
                  <a:srgbClr val="0000FF"/>
                </a:solidFill>
                <a:latin typeface="+mn-ea"/>
                <a:ea typeface="+mn-ea"/>
              </a:rPr>
              <a:t>b）</a:t>
            </a:r>
            <a:r>
              <a:rPr lang="zh-CN" altLang="en-US" sz="1800" dirty="0">
                <a:solidFill>
                  <a:srgbClr val="0000FF"/>
                </a:solidFill>
                <a:latin typeface="+mn-ea"/>
                <a:ea typeface="+mn-ea"/>
              </a:rPr>
              <a:t>抑爆</a:t>
            </a:r>
            <a:endParaRPr lang="zh-CN" altLang="en-US" sz="1800" dirty="0">
              <a:solidFill>
                <a:srgbClr val="0000FF"/>
              </a:solidFill>
              <a:latin typeface="+mn-ea"/>
              <a:ea typeface="+mn-ea"/>
            </a:endParaRPr>
          </a:p>
        </p:txBody>
      </p:sp>
      <p:sp>
        <p:nvSpPr>
          <p:cNvPr id="5" name="TextBox 4"/>
          <p:cNvSpPr txBox="1"/>
          <p:nvPr/>
        </p:nvSpPr>
        <p:spPr>
          <a:xfrm>
            <a:off x="5508104" y="6099563"/>
            <a:ext cx="2529764" cy="338554"/>
          </a:xfrm>
          <a:prstGeom prst="rect">
            <a:avLst/>
          </a:prstGeom>
          <a:noFill/>
        </p:spPr>
        <p:txBody>
          <a:bodyPr wrap="square" rtlCol="0">
            <a:spAutoFit/>
          </a:bodyPr>
          <a:lstStyle/>
          <a:p>
            <a:r>
              <a:rPr lang="en-US" altLang="zh-CN" sz="1600" b="1" dirty="0" smtClean="0">
                <a:solidFill>
                  <a:schemeClr val="accent6">
                    <a:lumMod val="75000"/>
                  </a:schemeClr>
                </a:solidFill>
              </a:rPr>
              <a:t>IPD</a:t>
            </a:r>
            <a:r>
              <a:rPr lang="zh-CN" altLang="en-US" sz="1600" b="1" dirty="0" smtClean="0">
                <a:solidFill>
                  <a:schemeClr val="accent6">
                    <a:lumMod val="75000"/>
                  </a:schemeClr>
                </a:solidFill>
              </a:rPr>
              <a:t>粉尘抑爆隔离系统</a:t>
            </a:r>
            <a:endParaRPr lang="zh-CN" altLang="en-US" sz="1600" b="1" dirty="0">
              <a:solidFill>
                <a:schemeClr val="accent6">
                  <a:lumMod val="75000"/>
                </a:schemeClr>
              </a:solidFill>
            </a:endParaRPr>
          </a:p>
        </p:txBody>
      </p:sp>
      <p:pic>
        <p:nvPicPr>
          <p:cNvPr id="22" name="Picture 3" descr="Photo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7" y="4437112"/>
            <a:ext cx="3736348" cy="219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pic>
        <p:nvPicPr>
          <p:cNvPr id="8" name="Picture 4" descr="Torit Downflo Application"/>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0032" y="1735163"/>
            <a:ext cx="32178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ep17$19"/>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48" y="1717576"/>
            <a:ext cx="3379788"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60779" y="1223061"/>
            <a:ext cx="2031325" cy="369332"/>
          </a:xfrm>
          <a:prstGeom prst="rect">
            <a:avLst/>
          </a:prstGeom>
        </p:spPr>
        <p:txBody>
          <a:bodyPr wrap="none">
            <a:spAutoFit/>
          </a:bodyPr>
          <a:lstStyle/>
          <a:p>
            <a:r>
              <a:rPr lang="zh-CN" altLang="en-US" b="1" dirty="0"/>
              <a:t>螺旋输送机的隔离</a:t>
            </a:r>
            <a:endParaRPr lang="zh-CN" altLang="en-US" b="1" dirty="0"/>
          </a:p>
        </p:txBody>
      </p:sp>
      <p:sp>
        <p:nvSpPr>
          <p:cNvPr id="6" name="矩形 5"/>
          <p:cNvSpPr/>
          <p:nvPr/>
        </p:nvSpPr>
        <p:spPr>
          <a:xfrm>
            <a:off x="5580112" y="1259468"/>
            <a:ext cx="1800493" cy="369332"/>
          </a:xfrm>
          <a:prstGeom prst="rect">
            <a:avLst/>
          </a:prstGeom>
        </p:spPr>
        <p:txBody>
          <a:bodyPr wrap="none">
            <a:spAutoFit/>
          </a:bodyPr>
          <a:lstStyle/>
          <a:p>
            <a:r>
              <a:rPr lang="zh-CN" altLang="en-US" b="1" dirty="0"/>
              <a:t>出口物料过滤器</a:t>
            </a:r>
            <a:endParaRPr lang="zh-CN" altLang="en-US"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39097" y="183616"/>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a:solidFill>
                  <a:srgbClr val="C00000"/>
                </a:solidFill>
                <a:latin typeface="微软雅黑" panose="020B0503020204020204" pitchFamily="34" charset="-122"/>
                <a:ea typeface="微软雅黑" panose="020B0503020204020204" pitchFamily="34" charset="-122"/>
              </a:rPr>
              <a:t>五、预防和控制措施</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467544" y="1194984"/>
            <a:ext cx="1463862" cy="400110"/>
          </a:xfrm>
          <a:prstGeom prst="rect">
            <a:avLst/>
          </a:prstGeom>
        </p:spPr>
        <p:txBody>
          <a:bodyPr wrap="none">
            <a:spAutoFit/>
          </a:bodyPr>
          <a:lstStyle/>
          <a:p>
            <a:pPr lvl="0">
              <a:lnSpc>
                <a:spcPts val="2400"/>
              </a:lnSpc>
            </a:pPr>
            <a:r>
              <a:rPr lang="en-US" altLang="zh-CN" b="1" dirty="0" smtClean="0">
                <a:solidFill>
                  <a:srgbClr val="00B0F0"/>
                </a:solidFill>
              </a:rPr>
              <a:t>5</a:t>
            </a:r>
            <a:r>
              <a:rPr lang="zh-CN" altLang="en-US" b="1" dirty="0" smtClean="0">
                <a:solidFill>
                  <a:srgbClr val="00B0F0"/>
                </a:solidFill>
              </a:rPr>
              <a:t>、监管对策</a:t>
            </a:r>
            <a:endParaRPr lang="en-US" altLang="zh-CN" b="1" dirty="0">
              <a:solidFill>
                <a:srgbClr val="00B0F0"/>
              </a:solidFill>
            </a:endParaRPr>
          </a:p>
        </p:txBody>
      </p:sp>
      <p:sp>
        <p:nvSpPr>
          <p:cNvPr id="4" name="矩形 3"/>
          <p:cNvSpPr/>
          <p:nvPr/>
        </p:nvSpPr>
        <p:spPr>
          <a:xfrm>
            <a:off x="441853" y="2112618"/>
            <a:ext cx="1681875" cy="338554"/>
          </a:xfrm>
          <a:prstGeom prst="rect">
            <a:avLst/>
          </a:prstGeom>
          <a:solidFill>
            <a:schemeClr val="accent3">
              <a:lumMod val="40000"/>
              <a:lumOff val="60000"/>
            </a:schemeClr>
          </a:solidFill>
          <a:ln>
            <a:noFill/>
          </a:ln>
        </p:spPr>
        <p:txBody>
          <a:bodyPr wrap="square">
            <a:spAutoFit/>
          </a:bodyPr>
          <a:lstStyle/>
          <a:p>
            <a:pPr algn="ctr"/>
            <a:r>
              <a:rPr lang="zh-CN" altLang="en-US" sz="1600" b="1" dirty="0">
                <a:solidFill>
                  <a:srgbClr val="CC3300"/>
                </a:solidFill>
                <a:latin typeface="Arial" panose="020B0604020202020204" pitchFamily="34" charset="0"/>
              </a:rPr>
              <a:t>（一</a:t>
            </a:r>
            <a:r>
              <a:rPr lang="zh-CN" altLang="en-US" sz="1600" b="1" dirty="0" smtClean="0">
                <a:solidFill>
                  <a:srgbClr val="CC3300"/>
                </a:solidFill>
                <a:latin typeface="Arial" panose="020B0604020202020204" pitchFamily="34" charset="0"/>
              </a:rPr>
              <a:t>）教育培训</a:t>
            </a:r>
            <a:r>
              <a:rPr lang="zh-CN" altLang="en-US" sz="1600" b="1" dirty="0">
                <a:solidFill>
                  <a:srgbClr val="CC3300"/>
                </a:solidFill>
                <a:latin typeface="Arial" panose="020B0604020202020204" pitchFamily="34" charset="0"/>
              </a:rPr>
              <a:t> </a:t>
            </a:r>
            <a:endParaRPr lang="zh-CN" altLang="en-US" sz="1600" b="1" dirty="0">
              <a:solidFill>
                <a:srgbClr val="CC3300"/>
              </a:solidFill>
              <a:latin typeface="Arial" panose="020B0604020202020204" pitchFamily="34" charset="0"/>
            </a:endParaRPr>
          </a:p>
        </p:txBody>
      </p:sp>
      <p:sp>
        <p:nvSpPr>
          <p:cNvPr id="5" name="矩形 4"/>
          <p:cNvSpPr/>
          <p:nvPr/>
        </p:nvSpPr>
        <p:spPr>
          <a:xfrm>
            <a:off x="441853" y="3551530"/>
            <a:ext cx="1681875" cy="338554"/>
          </a:xfrm>
          <a:prstGeom prst="rect">
            <a:avLst/>
          </a:prstGeom>
          <a:solidFill>
            <a:schemeClr val="accent3">
              <a:lumMod val="40000"/>
              <a:lumOff val="60000"/>
            </a:schemeClr>
          </a:solidFill>
          <a:ln>
            <a:noFill/>
          </a:ln>
        </p:spPr>
        <p:txBody>
          <a:bodyPr wrap="square">
            <a:spAutoFit/>
          </a:bodyPr>
          <a:lstStyle/>
          <a:p>
            <a:pPr algn="ctr"/>
            <a:r>
              <a:rPr lang="zh-CN" altLang="en-US" sz="1600" b="1" dirty="0" smtClean="0">
                <a:solidFill>
                  <a:srgbClr val="CC3300"/>
                </a:solidFill>
                <a:latin typeface="Arial" panose="020B0604020202020204" pitchFamily="34" charset="0"/>
              </a:rPr>
              <a:t>（二）隐患排查</a:t>
            </a:r>
            <a:r>
              <a:rPr lang="zh-CN" altLang="en-US" sz="1600" b="1" dirty="0">
                <a:solidFill>
                  <a:srgbClr val="CC3300"/>
                </a:solidFill>
                <a:latin typeface="Arial" panose="020B0604020202020204" pitchFamily="34" charset="0"/>
              </a:rPr>
              <a:t> </a:t>
            </a:r>
            <a:endParaRPr lang="zh-CN" altLang="en-US" sz="1600" b="1" dirty="0">
              <a:solidFill>
                <a:srgbClr val="CC3300"/>
              </a:solidFill>
              <a:latin typeface="Arial" panose="020B0604020202020204" pitchFamily="34" charset="0"/>
            </a:endParaRPr>
          </a:p>
        </p:txBody>
      </p:sp>
      <p:sp>
        <p:nvSpPr>
          <p:cNvPr id="6" name="矩形 5"/>
          <p:cNvSpPr/>
          <p:nvPr/>
        </p:nvSpPr>
        <p:spPr>
          <a:xfrm>
            <a:off x="441852" y="5319211"/>
            <a:ext cx="1681875" cy="338554"/>
          </a:xfrm>
          <a:prstGeom prst="rect">
            <a:avLst/>
          </a:prstGeom>
          <a:solidFill>
            <a:schemeClr val="accent3">
              <a:lumMod val="40000"/>
              <a:lumOff val="60000"/>
            </a:schemeClr>
          </a:solidFill>
          <a:ln>
            <a:noFill/>
          </a:ln>
        </p:spPr>
        <p:txBody>
          <a:bodyPr wrap="square">
            <a:spAutoFit/>
          </a:bodyPr>
          <a:lstStyle/>
          <a:p>
            <a:pPr algn="ctr"/>
            <a:r>
              <a:rPr lang="zh-CN" altLang="en-US" sz="1600" b="1" dirty="0" smtClean="0">
                <a:solidFill>
                  <a:srgbClr val="CC3300"/>
                </a:solidFill>
                <a:latin typeface="Arial" panose="020B0604020202020204" pitchFamily="34" charset="0"/>
              </a:rPr>
              <a:t>（三）应急演练</a:t>
            </a:r>
            <a:endParaRPr lang="zh-CN" altLang="en-US" sz="1600" b="1" dirty="0">
              <a:solidFill>
                <a:srgbClr val="CC3300"/>
              </a:solidFill>
              <a:latin typeface="Arial" panose="020B0604020202020204" pitchFamily="34" charset="0"/>
            </a:endParaRPr>
          </a:p>
        </p:txBody>
      </p:sp>
      <p:sp>
        <p:nvSpPr>
          <p:cNvPr id="7" name="矩形 6"/>
          <p:cNvSpPr/>
          <p:nvPr/>
        </p:nvSpPr>
        <p:spPr>
          <a:xfrm>
            <a:off x="2513484" y="1464546"/>
            <a:ext cx="6120680" cy="1604414"/>
          </a:xfrm>
          <a:prstGeom prst="rect">
            <a:avLst/>
          </a:prstGeom>
          <a:ln>
            <a:solidFill>
              <a:schemeClr val="tx1"/>
            </a:solidFill>
            <a:prstDash val="lgDashDotDot"/>
          </a:ln>
        </p:spPr>
        <p:txBody>
          <a:bodyPr wrap="square">
            <a:spAutoFit/>
          </a:bodyPr>
          <a:lstStyle/>
          <a:p>
            <a:pPr>
              <a:lnSpc>
                <a:spcPts val="2400"/>
              </a:lnSpc>
            </a:pPr>
            <a:r>
              <a:rPr lang="en-US" altLang="zh-CN" sz="1600" dirty="0" smtClean="0"/>
              <a:t>1</a:t>
            </a:r>
            <a:r>
              <a:rPr lang="zh-CN" altLang="en-US" sz="1600" dirty="0" smtClean="0"/>
              <a:t>、培训</a:t>
            </a:r>
            <a:r>
              <a:rPr lang="zh-CN" altLang="en-US" sz="1600" dirty="0"/>
              <a:t>对象</a:t>
            </a:r>
            <a:r>
              <a:rPr lang="zh-CN" altLang="en-US" sz="1600" dirty="0" smtClean="0"/>
              <a:t>：各级</a:t>
            </a:r>
            <a:r>
              <a:rPr lang="zh-CN" altLang="en-US" sz="1600" dirty="0"/>
              <a:t>安全监管人员、专职安全管理</a:t>
            </a:r>
            <a:r>
              <a:rPr lang="zh-CN" altLang="en-US" sz="1600" dirty="0" smtClean="0"/>
              <a:t>人员、可燃性粉 尘场所各岗位作业人员（包括劳务工）、外来施工人员等；</a:t>
            </a:r>
            <a:endParaRPr lang="en-US" altLang="zh-CN" sz="1600" dirty="0" smtClean="0"/>
          </a:p>
          <a:p>
            <a:pPr>
              <a:lnSpc>
                <a:spcPts val="2400"/>
              </a:lnSpc>
            </a:pPr>
            <a:r>
              <a:rPr lang="en-US" altLang="zh-CN" sz="1600" dirty="0" smtClean="0"/>
              <a:t>2</a:t>
            </a:r>
            <a:r>
              <a:rPr lang="zh-CN" altLang="en-US" sz="1600" dirty="0"/>
              <a:t>、培训内容：法规、标准宣</a:t>
            </a:r>
            <a:r>
              <a:rPr lang="zh-CN" altLang="en-US" sz="1600" dirty="0" smtClean="0"/>
              <a:t>贯；粉尘</a:t>
            </a:r>
            <a:r>
              <a:rPr lang="zh-CN" altLang="en-US" sz="1600" dirty="0"/>
              <a:t>防爆综合</a:t>
            </a:r>
            <a:r>
              <a:rPr lang="zh-CN" altLang="en-US" sz="1600" dirty="0" smtClean="0"/>
              <a:t>知识；防爆</a:t>
            </a:r>
            <a:r>
              <a:rPr lang="zh-CN" altLang="en-US" sz="1600" dirty="0"/>
              <a:t>技术措施、</a:t>
            </a:r>
            <a:r>
              <a:rPr lang="zh-CN" altLang="en-US" sz="1600" dirty="0" smtClean="0"/>
              <a:t>方法；事故</a:t>
            </a:r>
            <a:r>
              <a:rPr lang="zh-CN" altLang="en-US" sz="1600" dirty="0"/>
              <a:t>应急</a:t>
            </a:r>
            <a:r>
              <a:rPr lang="zh-CN" altLang="en-US" sz="1600" dirty="0" smtClean="0"/>
              <a:t>救援基本知识；事故案例教育等；</a:t>
            </a:r>
            <a:endParaRPr lang="en-US" altLang="zh-CN" sz="1600" dirty="0" smtClean="0"/>
          </a:p>
          <a:p>
            <a:pPr>
              <a:lnSpc>
                <a:spcPts val="2400"/>
              </a:lnSpc>
            </a:pPr>
            <a:r>
              <a:rPr lang="en-US" altLang="zh-CN" sz="1600" dirty="0" smtClean="0"/>
              <a:t>3</a:t>
            </a:r>
            <a:r>
              <a:rPr lang="zh-CN" altLang="en-US" sz="1600" dirty="0" smtClean="0"/>
              <a:t>、各</a:t>
            </a:r>
            <a:r>
              <a:rPr lang="zh-CN" altLang="en-US" sz="1600" dirty="0"/>
              <a:t>有侧重、分类</a:t>
            </a:r>
            <a:r>
              <a:rPr lang="zh-CN" altLang="en-US" sz="1600" dirty="0" smtClean="0"/>
              <a:t>培训</a:t>
            </a:r>
            <a:endParaRPr lang="zh-CN" altLang="en-US" sz="1600" dirty="0"/>
          </a:p>
        </p:txBody>
      </p:sp>
      <p:sp>
        <p:nvSpPr>
          <p:cNvPr id="8" name="矩形 7"/>
          <p:cNvSpPr/>
          <p:nvPr/>
        </p:nvSpPr>
        <p:spPr>
          <a:xfrm>
            <a:off x="2524150" y="3212976"/>
            <a:ext cx="6110014" cy="1015663"/>
          </a:xfrm>
          <a:prstGeom prst="rect">
            <a:avLst/>
          </a:prstGeom>
          <a:ln>
            <a:solidFill>
              <a:schemeClr val="tx1"/>
            </a:solidFill>
            <a:prstDash val="lgDashDotDot"/>
          </a:ln>
        </p:spPr>
        <p:txBody>
          <a:bodyPr wrap="square">
            <a:spAutoFit/>
          </a:bodyPr>
          <a:lstStyle/>
          <a:p>
            <a:pPr>
              <a:lnSpc>
                <a:spcPts val="2400"/>
              </a:lnSpc>
            </a:pPr>
            <a:r>
              <a:rPr lang="en-US" altLang="zh-CN" sz="1600" dirty="0" smtClean="0">
                <a:latin typeface="+mn-ea"/>
              </a:rPr>
              <a:t>1</a:t>
            </a:r>
            <a:r>
              <a:rPr lang="zh-CN" altLang="en-US" sz="1600" dirty="0" smtClean="0">
                <a:latin typeface="+mn-ea"/>
              </a:rPr>
              <a:t>、开展</a:t>
            </a:r>
            <a:r>
              <a:rPr lang="zh-CN" altLang="en-US" sz="1600" dirty="0">
                <a:latin typeface="+mn-ea"/>
              </a:rPr>
              <a:t>专项检查：公司级检查、部门级检查、车间级</a:t>
            </a:r>
            <a:r>
              <a:rPr lang="zh-CN" altLang="en-US" sz="1600" dirty="0" smtClean="0">
                <a:latin typeface="+mn-ea"/>
              </a:rPr>
              <a:t>检查；</a:t>
            </a:r>
            <a:endParaRPr lang="en-US" altLang="zh-CN" sz="1600" dirty="0" smtClean="0">
              <a:latin typeface="+mn-ea"/>
            </a:endParaRPr>
          </a:p>
          <a:p>
            <a:pPr>
              <a:lnSpc>
                <a:spcPts val="2400"/>
              </a:lnSpc>
            </a:pPr>
            <a:r>
              <a:rPr lang="en-US" altLang="zh-CN" sz="1600" dirty="0" smtClean="0">
                <a:latin typeface="+mn-ea"/>
              </a:rPr>
              <a:t>2</a:t>
            </a:r>
            <a:r>
              <a:rPr lang="zh-CN" altLang="en-US" sz="1600" dirty="0" smtClean="0">
                <a:latin typeface="+mn-ea"/>
              </a:rPr>
              <a:t>、检查内容：安全装置、</a:t>
            </a:r>
            <a:r>
              <a:rPr lang="zh-CN" altLang="en-US" sz="1600" dirty="0">
                <a:latin typeface="+mn-ea"/>
              </a:rPr>
              <a:t>通风</a:t>
            </a:r>
            <a:r>
              <a:rPr lang="zh-CN" altLang="en-US" sz="1600" dirty="0" smtClean="0">
                <a:latin typeface="+mn-ea"/>
              </a:rPr>
              <a:t>除尘设备完好性；粉尘</a:t>
            </a:r>
            <a:r>
              <a:rPr lang="zh-CN" altLang="en-US" sz="1600" dirty="0">
                <a:latin typeface="+mn-ea"/>
              </a:rPr>
              <a:t>爆炸</a:t>
            </a:r>
            <a:r>
              <a:rPr lang="zh-CN" altLang="en-US" sz="1600" dirty="0" smtClean="0">
                <a:latin typeface="+mn-ea"/>
              </a:rPr>
              <a:t>预防及控制措施；应急物资及演练；日常清洁、清扫；危险作业管理等</a:t>
            </a:r>
            <a:endParaRPr lang="zh-CN" altLang="en-US" sz="1600" dirty="0">
              <a:latin typeface="+mn-ea"/>
            </a:endParaRPr>
          </a:p>
        </p:txBody>
      </p:sp>
      <p:sp>
        <p:nvSpPr>
          <p:cNvPr id="9" name="矩形 8"/>
          <p:cNvSpPr/>
          <p:nvPr/>
        </p:nvSpPr>
        <p:spPr>
          <a:xfrm>
            <a:off x="2513484" y="4365104"/>
            <a:ext cx="6120680" cy="2246769"/>
          </a:xfrm>
          <a:prstGeom prst="rect">
            <a:avLst/>
          </a:prstGeom>
          <a:ln>
            <a:solidFill>
              <a:schemeClr val="tx1"/>
            </a:solidFill>
            <a:prstDash val="lgDashDotDot"/>
          </a:ln>
        </p:spPr>
        <p:txBody>
          <a:bodyPr wrap="square">
            <a:spAutoFit/>
          </a:bodyPr>
          <a:lstStyle/>
          <a:p>
            <a:pPr>
              <a:lnSpc>
                <a:spcPts val="2400"/>
              </a:lnSpc>
            </a:pPr>
            <a:r>
              <a:rPr lang="en-US" altLang="zh-CN" sz="1600" dirty="0" smtClean="0"/>
              <a:t>1</a:t>
            </a:r>
            <a:r>
              <a:rPr lang="zh-CN" altLang="en-US" sz="1600" dirty="0" smtClean="0"/>
              <a:t>、演练方式：实战演练、桌面演练；</a:t>
            </a:r>
            <a:endParaRPr lang="en-US" altLang="zh-CN" sz="1600" dirty="0" smtClean="0"/>
          </a:p>
          <a:p>
            <a:pPr>
              <a:lnSpc>
                <a:spcPts val="2400"/>
              </a:lnSpc>
            </a:pPr>
            <a:r>
              <a:rPr lang="en-US" altLang="zh-CN" sz="1600" dirty="0" smtClean="0"/>
              <a:t>2</a:t>
            </a:r>
            <a:r>
              <a:rPr lang="zh-CN" altLang="en-US" sz="1600" dirty="0" smtClean="0"/>
              <a:t>、演练目的：（</a:t>
            </a:r>
            <a:r>
              <a:rPr lang="en-US" altLang="zh-CN" sz="1600" dirty="0" smtClean="0"/>
              <a:t>1</a:t>
            </a:r>
            <a:r>
              <a:rPr lang="zh-CN" altLang="en-US" sz="1600" dirty="0" smtClean="0"/>
              <a:t>）可</a:t>
            </a:r>
            <a:r>
              <a:rPr lang="zh-CN" altLang="en-US" sz="1600" dirty="0"/>
              <a:t>在事故真正发生前暴露预案和程序的缺陷；</a:t>
            </a:r>
            <a:endParaRPr lang="zh-CN" altLang="en-US" sz="1600" dirty="0"/>
          </a:p>
          <a:p>
            <a:pPr>
              <a:lnSpc>
                <a:spcPts val="2400"/>
              </a:lnSpc>
            </a:pPr>
            <a:r>
              <a:rPr lang="zh-CN" altLang="en-US" sz="1600" dirty="0" smtClean="0"/>
              <a:t>（</a:t>
            </a:r>
            <a:r>
              <a:rPr lang="en-US" altLang="zh-CN" sz="1600" dirty="0" smtClean="0"/>
              <a:t>2</a:t>
            </a:r>
            <a:r>
              <a:rPr lang="zh-CN" altLang="en-US" sz="1600" dirty="0" smtClean="0"/>
              <a:t>）发现</a:t>
            </a:r>
            <a:r>
              <a:rPr lang="zh-CN" altLang="en-US" sz="1600" dirty="0"/>
              <a:t>应急资源的不足</a:t>
            </a:r>
            <a:r>
              <a:rPr lang="en-US" altLang="zh-CN" sz="1600" dirty="0"/>
              <a:t>(</a:t>
            </a:r>
            <a:r>
              <a:rPr lang="zh-CN" altLang="en-US" sz="1600" dirty="0"/>
              <a:t>人力和设备等</a:t>
            </a:r>
            <a:r>
              <a:rPr lang="en-US" altLang="zh-CN" sz="1600" dirty="0"/>
              <a:t>)</a:t>
            </a:r>
            <a:r>
              <a:rPr lang="zh-CN" altLang="en-US" sz="1600" dirty="0" smtClean="0"/>
              <a:t>；</a:t>
            </a:r>
            <a:endParaRPr lang="en-US" altLang="zh-CN" sz="1600" dirty="0" smtClean="0"/>
          </a:p>
          <a:p>
            <a:pPr>
              <a:lnSpc>
                <a:spcPts val="2400"/>
              </a:lnSpc>
            </a:pPr>
            <a:r>
              <a:rPr lang="zh-CN" altLang="en-US" sz="1600" dirty="0" smtClean="0"/>
              <a:t>（</a:t>
            </a:r>
            <a:r>
              <a:rPr lang="en-US" altLang="zh-CN" sz="1600" dirty="0" smtClean="0"/>
              <a:t>3</a:t>
            </a:r>
            <a:r>
              <a:rPr lang="zh-CN" altLang="en-US" sz="1600" dirty="0" smtClean="0"/>
              <a:t>）改善</a:t>
            </a:r>
            <a:r>
              <a:rPr lang="zh-CN" altLang="en-US" sz="1600" dirty="0"/>
              <a:t>各应急部门、机构、人员之间的沟通与协调</a:t>
            </a:r>
            <a:r>
              <a:rPr lang="zh-CN" altLang="en-US" sz="1600" dirty="0" smtClean="0"/>
              <a:t>；</a:t>
            </a:r>
            <a:endParaRPr lang="en-US" altLang="zh-CN" sz="1600" dirty="0" smtClean="0"/>
          </a:p>
          <a:p>
            <a:pPr>
              <a:lnSpc>
                <a:spcPts val="2400"/>
              </a:lnSpc>
            </a:pPr>
            <a:r>
              <a:rPr lang="zh-CN" altLang="en-US" sz="1600" dirty="0" smtClean="0"/>
              <a:t>（</a:t>
            </a:r>
            <a:r>
              <a:rPr lang="en-US" altLang="zh-CN" sz="1600" dirty="0" smtClean="0"/>
              <a:t>4</a:t>
            </a:r>
            <a:r>
              <a:rPr lang="zh-CN" altLang="en-US" sz="1600" dirty="0" smtClean="0"/>
              <a:t>）增强</a:t>
            </a:r>
            <a:r>
              <a:rPr lang="zh-CN" altLang="en-US" sz="1600" dirty="0"/>
              <a:t>职工应对突发事故救援的信心和救援意识</a:t>
            </a:r>
            <a:r>
              <a:rPr lang="zh-CN" altLang="en-US" sz="1600" dirty="0" smtClean="0"/>
              <a:t>；</a:t>
            </a:r>
            <a:endParaRPr lang="en-US" altLang="zh-CN" sz="1600" dirty="0" smtClean="0"/>
          </a:p>
          <a:p>
            <a:pPr>
              <a:lnSpc>
                <a:spcPts val="2400"/>
              </a:lnSpc>
            </a:pPr>
            <a:r>
              <a:rPr lang="zh-CN" altLang="en-US" sz="1600" dirty="0" smtClean="0"/>
              <a:t>（</a:t>
            </a:r>
            <a:r>
              <a:rPr lang="en-US" altLang="zh-CN" sz="1600" dirty="0" smtClean="0"/>
              <a:t>5</a:t>
            </a:r>
            <a:r>
              <a:rPr lang="zh-CN" altLang="en-US" sz="1600" dirty="0" smtClean="0"/>
              <a:t>）提高</a:t>
            </a:r>
            <a:r>
              <a:rPr lang="zh-CN" altLang="en-US" sz="1600" dirty="0"/>
              <a:t>应急救援人员的熟练程度和技术水平，进一步明确各自的岗位与</a:t>
            </a:r>
            <a:r>
              <a:rPr lang="zh-CN" altLang="en-US" sz="1600" dirty="0" smtClean="0"/>
              <a:t>职责；</a:t>
            </a:r>
            <a:endParaRPr lang="en-US" altLang="zh-CN" sz="16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一、粉尘防爆基本知识</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513217" y="1196752"/>
            <a:ext cx="8059258" cy="5297732"/>
          </a:xfrm>
          <a:prstGeom prst="rect">
            <a:avLst/>
          </a:prstGeom>
        </p:spPr>
        <p:txBody>
          <a:bodyPr wrap="square">
            <a:spAutoFit/>
          </a:bodyPr>
          <a:lstStyle/>
          <a:p>
            <a:pPr>
              <a:lnSpc>
                <a:spcPts val="2400"/>
              </a:lnSpc>
            </a:pPr>
            <a:r>
              <a:rPr lang="en-US" altLang="zh-CN" sz="1600" b="1" dirty="0" smtClean="0">
                <a:solidFill>
                  <a:prstClr val="black"/>
                </a:solidFill>
                <a:latin typeface="微软雅黑" panose="020B0503020204020204" pitchFamily="34" charset="-122"/>
                <a:ea typeface="微软雅黑" panose="020B0503020204020204" pitchFamily="34" charset="-122"/>
              </a:rPr>
              <a:t>4.</a:t>
            </a:r>
            <a:r>
              <a:rPr lang="zh-CN" altLang="en-US" sz="1600" b="1" dirty="0" smtClean="0">
                <a:solidFill>
                  <a:prstClr val="black"/>
                </a:solidFill>
                <a:latin typeface="微软雅黑" panose="020B0503020204020204" pitchFamily="34" charset="-122"/>
                <a:ea typeface="微软雅黑" panose="020B0503020204020204" pitchFamily="34" charset="-122"/>
              </a:rPr>
              <a:t>粉尘的类别</a:t>
            </a:r>
            <a:endParaRPr lang="en-US" altLang="zh-CN" sz="1600" b="1" dirty="0" smtClean="0">
              <a:solidFill>
                <a:prstClr val="black"/>
              </a:solidFill>
              <a:latin typeface="微软雅黑" panose="020B0503020204020204" pitchFamily="34" charset="-122"/>
              <a:ea typeface="微软雅黑" panose="020B0503020204020204" pitchFamily="34" charset="-122"/>
            </a:endParaRPr>
          </a:p>
          <a:p>
            <a:pPr>
              <a:lnSpc>
                <a:spcPts val="2400"/>
              </a:lnSpc>
            </a:pPr>
            <a:r>
              <a:rPr lang="zh-CN" altLang="en-US" sz="1600" dirty="0" smtClean="0">
                <a:solidFill>
                  <a:prstClr val="black"/>
                </a:solidFill>
              </a:rPr>
              <a:t>（</a:t>
            </a:r>
            <a:r>
              <a:rPr lang="en-US" altLang="zh-CN" sz="1600" dirty="0">
                <a:solidFill>
                  <a:prstClr val="black"/>
                </a:solidFill>
              </a:rPr>
              <a:t>1</a:t>
            </a:r>
            <a:r>
              <a:rPr lang="zh-CN" altLang="en-US" sz="1600" dirty="0">
                <a:solidFill>
                  <a:prstClr val="black"/>
                </a:solidFill>
              </a:rPr>
              <a:t>）</a:t>
            </a:r>
            <a:r>
              <a:rPr lang="zh-CN" altLang="en-US" sz="1600" dirty="0" smtClean="0">
                <a:solidFill>
                  <a:prstClr val="black"/>
                </a:solidFill>
              </a:rPr>
              <a:t>按</a:t>
            </a:r>
            <a:r>
              <a:rPr lang="zh-CN" altLang="en-US" sz="1600" dirty="0">
                <a:solidFill>
                  <a:prstClr val="black"/>
                </a:solidFill>
              </a:rPr>
              <a:t>其性质一般分为以下几类</a:t>
            </a:r>
            <a:r>
              <a:rPr lang="zh-CN" altLang="en-US" sz="1600" dirty="0" smtClean="0">
                <a:solidFill>
                  <a:prstClr val="black"/>
                </a:solidFill>
              </a:rPr>
              <a:t>：</a:t>
            </a:r>
            <a:endParaRPr lang="zh-CN" altLang="en-US" sz="1600" dirty="0">
              <a:solidFill>
                <a:prstClr val="black"/>
              </a:solidFill>
            </a:endParaRPr>
          </a:p>
          <a:p>
            <a:pPr>
              <a:lnSpc>
                <a:spcPts val="2400"/>
              </a:lnSpc>
            </a:pPr>
            <a:r>
              <a:rPr lang="zh-CN" altLang="en-US" sz="1600" b="1" dirty="0" smtClean="0">
                <a:solidFill>
                  <a:prstClr val="black"/>
                </a:solidFill>
              </a:rPr>
              <a:t>        </a:t>
            </a:r>
            <a:r>
              <a:rPr lang="en-US" altLang="zh-CN" sz="1600" b="1" dirty="0" smtClean="0">
                <a:solidFill>
                  <a:prstClr val="black"/>
                </a:solidFill>
              </a:rPr>
              <a:t>a.</a:t>
            </a:r>
            <a:r>
              <a:rPr lang="zh-CN" altLang="en-US" sz="1600" b="1" dirty="0" smtClean="0">
                <a:solidFill>
                  <a:prstClr val="black"/>
                </a:solidFill>
              </a:rPr>
              <a:t>无机</a:t>
            </a:r>
            <a:r>
              <a:rPr lang="zh-CN" altLang="en-US" sz="1600" b="1" dirty="0">
                <a:solidFill>
                  <a:prstClr val="black"/>
                </a:solidFill>
              </a:rPr>
              <a:t>粉尘</a:t>
            </a:r>
            <a:r>
              <a:rPr lang="zh-CN" altLang="en-US" sz="1600" dirty="0">
                <a:solidFill>
                  <a:prstClr val="black"/>
                </a:solidFill>
              </a:rPr>
              <a:t>：矿物性粉尘，如石英、石棉、滑石、煤等；金属性粉尘，如铁、锡、铝、锰、铅、锌等；人工无机粉尘，如金刚砂、水泥、玻璃纤维等</a:t>
            </a:r>
            <a:r>
              <a:rPr lang="zh-CN" altLang="en-US" sz="1600" dirty="0" smtClean="0">
                <a:solidFill>
                  <a:prstClr val="black"/>
                </a:solidFill>
              </a:rPr>
              <a:t>。</a:t>
            </a:r>
            <a:endParaRPr lang="en-US" altLang="zh-CN" sz="1600" dirty="0" smtClean="0">
              <a:solidFill>
                <a:prstClr val="black"/>
              </a:solidFill>
            </a:endParaRPr>
          </a:p>
          <a:p>
            <a:pPr>
              <a:lnSpc>
                <a:spcPts val="2400"/>
              </a:lnSpc>
            </a:pPr>
            <a:r>
              <a:rPr lang="zh-CN" altLang="en-US" sz="1600" dirty="0" smtClean="0">
                <a:solidFill>
                  <a:prstClr val="black"/>
                </a:solidFill>
              </a:rPr>
              <a:t>        </a:t>
            </a:r>
            <a:r>
              <a:rPr lang="en-US" altLang="zh-CN" sz="1600" dirty="0" smtClean="0">
                <a:solidFill>
                  <a:prstClr val="black"/>
                </a:solidFill>
              </a:rPr>
              <a:t>b.</a:t>
            </a:r>
            <a:r>
              <a:rPr lang="zh-CN" altLang="en-US" sz="1600" b="1" dirty="0" smtClean="0">
                <a:solidFill>
                  <a:prstClr val="black"/>
                </a:solidFill>
              </a:rPr>
              <a:t>有机</a:t>
            </a:r>
            <a:r>
              <a:rPr lang="zh-CN" altLang="en-US" sz="1600" b="1" dirty="0">
                <a:solidFill>
                  <a:prstClr val="black"/>
                </a:solidFill>
              </a:rPr>
              <a:t>粉尘</a:t>
            </a:r>
            <a:r>
              <a:rPr lang="zh-CN" altLang="en-US" sz="1600" dirty="0">
                <a:solidFill>
                  <a:prstClr val="black"/>
                </a:solidFill>
              </a:rPr>
              <a:t>：动物性粉尘，如毛、丝、骨质等；植物性粉尘，如棉、麻、草、甘蔗、谷物、木、茶等；人工有机粉尘，如有机农药、有机染料、合成树脂、</a:t>
            </a:r>
            <a:r>
              <a:rPr lang="zh-CN" altLang="en-US" sz="1600" dirty="0" smtClean="0">
                <a:solidFill>
                  <a:prstClr val="black"/>
                </a:solidFill>
              </a:rPr>
              <a:t>合成橡胶、合成纤维</a:t>
            </a:r>
            <a:r>
              <a:rPr lang="zh-CN" altLang="en-US" sz="1600" dirty="0">
                <a:solidFill>
                  <a:prstClr val="black"/>
                </a:solidFill>
              </a:rPr>
              <a:t>等</a:t>
            </a:r>
            <a:r>
              <a:rPr lang="zh-CN" altLang="en-US" sz="1600" dirty="0" smtClean="0">
                <a:solidFill>
                  <a:prstClr val="black"/>
                </a:solidFill>
              </a:rPr>
              <a:t>。</a:t>
            </a:r>
            <a:endParaRPr lang="en-US" altLang="zh-CN" sz="1600" dirty="0" smtClean="0">
              <a:solidFill>
                <a:prstClr val="black"/>
              </a:solidFill>
            </a:endParaRPr>
          </a:p>
          <a:p>
            <a:pPr>
              <a:lnSpc>
                <a:spcPts val="2400"/>
              </a:lnSpc>
            </a:pPr>
            <a:r>
              <a:rPr lang="zh-CN" altLang="en-US" sz="1600" dirty="0" smtClean="0">
                <a:solidFill>
                  <a:prstClr val="black"/>
                </a:solidFill>
              </a:rPr>
              <a:t>        </a:t>
            </a:r>
            <a:r>
              <a:rPr lang="en-US" altLang="zh-CN" sz="1600" dirty="0" smtClean="0">
                <a:solidFill>
                  <a:prstClr val="black"/>
                </a:solidFill>
              </a:rPr>
              <a:t>c.</a:t>
            </a:r>
            <a:r>
              <a:rPr lang="zh-CN" altLang="en-US" sz="1600" b="1" dirty="0" smtClean="0">
                <a:solidFill>
                  <a:prstClr val="black"/>
                </a:solidFill>
              </a:rPr>
              <a:t>混合性粉尘：</a:t>
            </a:r>
            <a:r>
              <a:rPr lang="zh-CN" altLang="en-US" sz="1600" dirty="0" smtClean="0">
                <a:solidFill>
                  <a:prstClr val="black"/>
                </a:solidFill>
              </a:rPr>
              <a:t>是</a:t>
            </a:r>
            <a:r>
              <a:rPr lang="zh-CN" altLang="en-US" sz="1600" dirty="0">
                <a:solidFill>
                  <a:prstClr val="black"/>
                </a:solidFill>
              </a:rPr>
              <a:t>上述各类粉尘，以二种以上物质混合形成的粉尘，在生产中这种粉尘最多见</a:t>
            </a:r>
            <a:r>
              <a:rPr lang="zh-CN" altLang="en-US" sz="1600" dirty="0" smtClean="0">
                <a:solidFill>
                  <a:prstClr val="black"/>
                </a:solidFill>
              </a:rPr>
              <a:t>。</a:t>
            </a:r>
            <a:endParaRPr lang="en-US" altLang="zh-CN" sz="1600" dirty="0" smtClean="0">
              <a:solidFill>
                <a:prstClr val="black"/>
              </a:solidFill>
            </a:endParaRPr>
          </a:p>
          <a:p>
            <a:pPr>
              <a:lnSpc>
                <a:spcPts val="2400"/>
              </a:lnSpc>
            </a:pPr>
            <a:r>
              <a:rPr lang="zh-CN" altLang="en-US" sz="1600" dirty="0" smtClean="0">
                <a:solidFill>
                  <a:prstClr val="black"/>
                </a:solidFill>
              </a:rPr>
              <a:t>（</a:t>
            </a:r>
            <a:r>
              <a:rPr lang="en-US" altLang="zh-CN" sz="1600" dirty="0" smtClean="0">
                <a:solidFill>
                  <a:prstClr val="black"/>
                </a:solidFill>
              </a:rPr>
              <a:t>2</a:t>
            </a:r>
            <a:r>
              <a:rPr lang="zh-CN" altLang="en-US" sz="1600" dirty="0" smtClean="0">
                <a:solidFill>
                  <a:prstClr val="black"/>
                </a:solidFill>
              </a:rPr>
              <a:t>）按</a:t>
            </a:r>
            <a:r>
              <a:rPr lang="zh-CN" altLang="en-US" sz="1600" dirty="0">
                <a:solidFill>
                  <a:prstClr val="black"/>
                </a:solidFill>
              </a:rPr>
              <a:t>粉尘的物性</a:t>
            </a:r>
            <a:r>
              <a:rPr lang="zh-CN" altLang="en-US" sz="1600" dirty="0" smtClean="0">
                <a:solidFill>
                  <a:prstClr val="black"/>
                </a:solidFill>
              </a:rPr>
              <a:t>分类：</a:t>
            </a:r>
            <a:endParaRPr lang="en-US" altLang="zh-CN" sz="1600" dirty="0" smtClean="0">
              <a:solidFill>
                <a:prstClr val="black"/>
              </a:solidFill>
            </a:endParaRPr>
          </a:p>
          <a:p>
            <a:pPr>
              <a:lnSpc>
                <a:spcPts val="2400"/>
              </a:lnSpc>
            </a:pPr>
            <a:r>
              <a:rPr lang="en-US" altLang="zh-CN" sz="1600" dirty="0">
                <a:solidFill>
                  <a:prstClr val="black"/>
                </a:solidFill>
              </a:rPr>
              <a:t> </a:t>
            </a:r>
            <a:r>
              <a:rPr lang="en-US" altLang="zh-CN" sz="1600" dirty="0" smtClean="0">
                <a:solidFill>
                  <a:prstClr val="black"/>
                </a:solidFill>
              </a:rPr>
              <a:t>         </a:t>
            </a:r>
            <a:r>
              <a:rPr lang="zh-CN" altLang="en-US" sz="1600" dirty="0" smtClean="0">
                <a:solidFill>
                  <a:prstClr val="black"/>
                </a:solidFill>
              </a:rPr>
              <a:t>粉尘</a:t>
            </a:r>
            <a:r>
              <a:rPr lang="zh-CN" altLang="en-US" sz="1600" dirty="0">
                <a:solidFill>
                  <a:prstClr val="black"/>
                </a:solidFill>
              </a:rPr>
              <a:t>有多种多样的性质，如粉尘的吸湿性、粘性、可燃性、导电性等，因此，可以按不同的物性区分为：</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a.</a:t>
            </a:r>
            <a:r>
              <a:rPr lang="zh-CN" altLang="en-US" sz="1600" dirty="0" smtClean="0">
                <a:solidFill>
                  <a:prstClr val="black"/>
                </a:solidFill>
              </a:rPr>
              <a:t>吸湿性</a:t>
            </a:r>
            <a:r>
              <a:rPr lang="zh-CN" altLang="en-US" sz="1600" dirty="0">
                <a:solidFill>
                  <a:prstClr val="black"/>
                </a:solidFill>
              </a:rPr>
              <a:t>粉尘、不吸湿粉尘；</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b.</a:t>
            </a:r>
            <a:r>
              <a:rPr lang="zh-CN" altLang="en-US" sz="1600" dirty="0" smtClean="0">
                <a:solidFill>
                  <a:prstClr val="black"/>
                </a:solidFill>
              </a:rPr>
              <a:t>不</a:t>
            </a:r>
            <a:r>
              <a:rPr lang="zh-CN" altLang="en-US" sz="1600" dirty="0">
                <a:solidFill>
                  <a:prstClr val="black"/>
                </a:solidFill>
              </a:rPr>
              <a:t>粘尘、微粘尘、中粘尘、强粘尘；</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c.</a:t>
            </a:r>
            <a:r>
              <a:rPr lang="zh-CN" altLang="en-US" sz="1600" dirty="0" smtClean="0">
                <a:solidFill>
                  <a:prstClr val="black"/>
                </a:solidFill>
              </a:rPr>
              <a:t>可</a:t>
            </a:r>
            <a:r>
              <a:rPr lang="zh-CN" altLang="en-US" sz="1600" dirty="0">
                <a:solidFill>
                  <a:prstClr val="black"/>
                </a:solidFill>
              </a:rPr>
              <a:t>燃尘、不燃尘；</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d.</a:t>
            </a:r>
            <a:r>
              <a:rPr lang="zh-CN" altLang="en-US" sz="1600" dirty="0" smtClean="0">
                <a:solidFill>
                  <a:prstClr val="black"/>
                </a:solidFill>
              </a:rPr>
              <a:t>高</a:t>
            </a:r>
            <a:r>
              <a:rPr lang="zh-CN" altLang="en-US" sz="1600" dirty="0">
                <a:solidFill>
                  <a:prstClr val="black"/>
                </a:solidFill>
              </a:rPr>
              <a:t>比电阻尘、一股比电阻值粉尘、导电性尘；</a:t>
            </a:r>
            <a:endParaRPr lang="zh-CN" altLang="en-US" sz="1600" dirty="0">
              <a:solidFill>
                <a:prstClr val="black"/>
              </a:solidFill>
            </a:endParaRPr>
          </a:p>
          <a:p>
            <a:pPr>
              <a:lnSpc>
                <a:spcPts val="2400"/>
              </a:lnSpc>
            </a:pPr>
            <a:r>
              <a:rPr lang="zh-CN" altLang="en-US" sz="1600" dirty="0">
                <a:solidFill>
                  <a:prstClr val="black"/>
                </a:solidFill>
              </a:rPr>
              <a:t>　</a:t>
            </a:r>
            <a:r>
              <a:rPr lang="zh-CN" altLang="en-US" sz="1600" dirty="0" smtClean="0">
                <a:solidFill>
                  <a:prstClr val="black"/>
                </a:solidFill>
              </a:rPr>
              <a:t>   </a:t>
            </a:r>
            <a:r>
              <a:rPr lang="en-US" altLang="zh-CN" sz="1600" dirty="0" smtClean="0">
                <a:solidFill>
                  <a:prstClr val="black"/>
                </a:solidFill>
              </a:rPr>
              <a:t>e.</a:t>
            </a:r>
            <a:r>
              <a:rPr lang="zh-CN" altLang="en-US" sz="1600" dirty="0" smtClean="0">
                <a:solidFill>
                  <a:prstClr val="black"/>
                </a:solidFill>
              </a:rPr>
              <a:t>可溶性</a:t>
            </a:r>
            <a:r>
              <a:rPr lang="zh-CN" altLang="en-US" sz="1600" dirty="0">
                <a:solidFill>
                  <a:prstClr val="black"/>
                </a:solidFill>
              </a:rPr>
              <a:t>粉尘、不溶性粉尘</a:t>
            </a:r>
            <a:r>
              <a:rPr lang="zh-CN" altLang="en-US" sz="1600" dirty="0" smtClean="0">
                <a:solidFill>
                  <a:prstClr val="black"/>
                </a:solidFill>
              </a:rPr>
              <a:t>。</a:t>
            </a:r>
            <a:endParaRPr lang="zh-CN" altLang="en-US" sz="1600" dirty="0">
              <a:solidFill>
                <a:prstClr val="black"/>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t01fee0f6a5641ff8da.png"/>
          <p:cNvPicPr>
            <a:picLocks noChangeAspect="1" noChangeArrowheads="1"/>
          </p:cNvPicPr>
          <p:nvPr/>
        </p:nvPicPr>
        <p:blipFill rotWithShape="1">
          <a:blip r:embed="rId1">
            <a:extLst>
              <a:ext uri="{28A0092B-C50C-407E-A947-70E740481C1C}">
                <a14:useLocalDpi xmlns:a14="http://schemas.microsoft.com/office/drawing/2010/main" val="0"/>
              </a:ext>
            </a:extLst>
          </a:blip>
          <a:srcRect t="3832"/>
          <a:stretch>
            <a:fillRect/>
          </a:stretch>
        </p:blipFill>
        <p:spPr bwMode="auto">
          <a:xfrm>
            <a:off x="683568" y="3789040"/>
            <a:ext cx="7827963" cy="280296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一、粉尘防爆基本知识</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507629" y="3356992"/>
            <a:ext cx="2448272" cy="374461"/>
          </a:xfrm>
          <a:prstGeom prst="rect">
            <a:avLst/>
          </a:prstGeom>
        </p:spPr>
        <p:txBody>
          <a:bodyPr wrap="square">
            <a:spAutoFit/>
          </a:bodyPr>
          <a:lstStyle/>
          <a:p>
            <a:pPr lvl="0">
              <a:lnSpc>
                <a:spcPts val="2200"/>
              </a:lnSpc>
            </a:pPr>
            <a:r>
              <a:rPr lang="en-US" altLang="zh-CN" sz="1600" b="1" dirty="0" smtClean="0">
                <a:solidFill>
                  <a:prstClr val="black"/>
                </a:solidFill>
                <a:latin typeface="微软雅黑" panose="020B0503020204020204" pitchFamily="34" charset="-122"/>
                <a:ea typeface="微软雅黑" panose="020B0503020204020204" pitchFamily="34" charset="-122"/>
              </a:rPr>
              <a:t>6. </a:t>
            </a:r>
            <a:r>
              <a:rPr lang="zh-CN" altLang="en-US" sz="1600" b="1" dirty="0" smtClean="0">
                <a:solidFill>
                  <a:prstClr val="black"/>
                </a:solidFill>
                <a:latin typeface="微软雅黑" panose="020B0503020204020204" pitchFamily="34" charset="-122"/>
                <a:ea typeface="微软雅黑" panose="020B0503020204020204" pitchFamily="34" charset="-122"/>
              </a:rPr>
              <a:t>粉尘爆炸五个要素</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507628" y="1196752"/>
            <a:ext cx="8003903" cy="2221121"/>
          </a:xfrm>
          <a:prstGeom prst="rect">
            <a:avLst/>
          </a:prstGeom>
        </p:spPr>
        <p:txBody>
          <a:bodyPr wrap="square">
            <a:spAutoFit/>
          </a:bodyPr>
          <a:lstStyle/>
          <a:p>
            <a:pPr>
              <a:lnSpc>
                <a:spcPts val="2200"/>
              </a:lnSpc>
            </a:pPr>
            <a:r>
              <a:rPr lang="en-US" altLang="zh-CN" sz="1600" b="1" dirty="0" smtClean="0">
                <a:solidFill>
                  <a:prstClr val="black"/>
                </a:solidFill>
                <a:latin typeface="微软雅黑" panose="020B0503020204020204" pitchFamily="34" charset="-122"/>
                <a:ea typeface="微软雅黑" panose="020B0503020204020204" pitchFamily="34" charset="-122"/>
              </a:rPr>
              <a:t>5.</a:t>
            </a:r>
            <a:r>
              <a:rPr lang="zh-CN" altLang="en-US" sz="1600" b="1" dirty="0">
                <a:solidFill>
                  <a:prstClr val="black"/>
                </a:solidFill>
                <a:latin typeface="微软雅黑" panose="020B0503020204020204" pitchFamily="34" charset="-122"/>
                <a:ea typeface="微软雅黑" panose="020B0503020204020204" pitchFamily="34" charset="-122"/>
              </a:rPr>
              <a:t>粉尘爆炸原理</a:t>
            </a:r>
            <a:endParaRPr lang="en-US" altLang="zh-CN" sz="1600" b="1" dirty="0">
              <a:solidFill>
                <a:prstClr val="black"/>
              </a:solidFill>
              <a:latin typeface="微软雅黑" panose="020B0503020204020204" pitchFamily="34" charset="-122"/>
              <a:ea typeface="微软雅黑" panose="020B0503020204020204" pitchFamily="34" charset="-122"/>
            </a:endParaRPr>
          </a:p>
          <a:p>
            <a:pPr>
              <a:lnSpc>
                <a:spcPts val="2400"/>
              </a:lnSpc>
            </a:pPr>
            <a:r>
              <a:rPr lang="en-US" altLang="zh-CN" sz="1600" dirty="0"/>
              <a:t> </a:t>
            </a:r>
            <a:r>
              <a:rPr lang="en-US" altLang="zh-CN" sz="1600" dirty="0" smtClean="0"/>
              <a:t>       </a:t>
            </a:r>
            <a:r>
              <a:rPr lang="zh-CN" altLang="en-US" sz="1600" dirty="0" smtClean="0"/>
              <a:t>粉尘</a:t>
            </a:r>
            <a:r>
              <a:rPr lang="zh-CN" altLang="en-US" sz="1600" dirty="0"/>
              <a:t>的爆炸可视为由以下三步发展形成的：</a:t>
            </a:r>
            <a:r>
              <a:rPr lang="zh-CN" altLang="en-US" sz="1600" u="sng" dirty="0"/>
              <a:t>第一步是悬浮的粉尘在热源作用下迅速地干馏或气化而</a:t>
            </a:r>
            <a:r>
              <a:rPr lang="zh-CN" altLang="en-US" sz="1600" u="sng" dirty="0">
                <a:solidFill>
                  <a:srgbClr val="00B0F0"/>
                </a:solidFill>
              </a:rPr>
              <a:t>产生出可燃气体</a:t>
            </a:r>
            <a:r>
              <a:rPr lang="zh-CN" altLang="en-US" sz="1600" u="sng" dirty="0"/>
              <a:t>；第二步是</a:t>
            </a:r>
            <a:r>
              <a:rPr lang="zh-CN" altLang="en-US" sz="1600" u="sng" dirty="0">
                <a:solidFill>
                  <a:srgbClr val="00B0F0"/>
                </a:solidFill>
              </a:rPr>
              <a:t>可燃气体与空气混合而燃烧</a:t>
            </a:r>
            <a:r>
              <a:rPr lang="zh-CN" altLang="en-US" sz="1600" u="sng" dirty="0"/>
              <a:t>；第三步是粉尘</a:t>
            </a:r>
            <a:r>
              <a:rPr lang="zh-CN" altLang="en-US" sz="1600" u="sng" dirty="0">
                <a:solidFill>
                  <a:srgbClr val="00B0F0"/>
                </a:solidFill>
              </a:rPr>
              <a:t>燃烧放出的热量，以热传导和火焰辐射的方式</a:t>
            </a:r>
            <a:r>
              <a:rPr lang="zh-CN" altLang="en-US" sz="1600" u="sng" dirty="0"/>
              <a:t>传给附近悬浮的或被吹扬起来的粉尘，这些粉尘受热汽化后使燃烧循环地进行下去</a:t>
            </a:r>
            <a:r>
              <a:rPr lang="zh-CN" altLang="en-US" sz="1600" dirty="0"/>
              <a:t>。随着每个循环的逐次进行，其反应速度逐渐加快，通过剧烈的燃烧，最后形成爆炸。这种爆炸反应以及爆炸火焰速度、爆炸波速度、爆炸压力等将持续加快和升高，并呈跳跃式的发展。</a:t>
            </a:r>
            <a:endParaRPr lang="zh-CN" altLang="en-US" sz="1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196752"/>
            <a:ext cx="2546615" cy="338554"/>
          </a:xfrm>
          <a:prstGeom prst="rect">
            <a:avLst/>
          </a:prstGeom>
        </p:spPr>
        <p:txBody>
          <a:bodyPr wrap="square">
            <a:spAutoFit/>
          </a:bodyPr>
          <a:lstStyle/>
          <a:p>
            <a:pPr lvl="0"/>
            <a:r>
              <a:rPr lang="en-US" altLang="zh-CN" sz="1600" b="1" dirty="0" smtClean="0">
                <a:solidFill>
                  <a:prstClr val="black"/>
                </a:solidFill>
                <a:latin typeface="微软雅黑" panose="020B0503020204020204" pitchFamily="34" charset="-122"/>
                <a:ea typeface="微软雅黑" panose="020B0503020204020204" pitchFamily="34" charset="-122"/>
              </a:rPr>
              <a:t>7.</a:t>
            </a:r>
            <a:r>
              <a:rPr lang="zh-CN" altLang="en-US" sz="1600" b="1" dirty="0" smtClean="0">
                <a:solidFill>
                  <a:prstClr val="black"/>
                </a:solidFill>
                <a:latin typeface="微软雅黑" panose="020B0503020204020204" pitchFamily="34" charset="-122"/>
                <a:ea typeface="微软雅黑" panose="020B0503020204020204" pitchFamily="34" charset="-122"/>
              </a:rPr>
              <a:t>粉尘爆炸的影响因素</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2186769" y="1653088"/>
            <a:ext cx="6552728" cy="20672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ts val="2200"/>
              </a:lnSpc>
            </a:pPr>
            <a:r>
              <a:rPr lang="zh-CN" altLang="en-US" sz="1600" dirty="0" smtClean="0">
                <a:solidFill>
                  <a:prstClr val="black"/>
                </a:solidFill>
              </a:rPr>
              <a:t>♠ </a:t>
            </a:r>
            <a:r>
              <a:rPr lang="zh-CN" altLang="en-US" sz="1400" b="1" dirty="0" smtClean="0">
                <a:solidFill>
                  <a:prstClr val="black"/>
                </a:solidFill>
              </a:rPr>
              <a:t>物质</a:t>
            </a:r>
            <a:r>
              <a:rPr lang="zh-CN" altLang="en-US" sz="1400" b="1" dirty="0">
                <a:solidFill>
                  <a:prstClr val="black"/>
                </a:solidFill>
              </a:rPr>
              <a:t>的燃烧热越大，则其粉尘的爆炸危险性也越大</a:t>
            </a:r>
            <a:r>
              <a:rPr lang="zh-CN" altLang="en-US" sz="1400" dirty="0">
                <a:solidFill>
                  <a:prstClr val="black"/>
                </a:solidFill>
              </a:rPr>
              <a:t>，例如煤、碳、硫的粉尘等</a:t>
            </a:r>
            <a:r>
              <a:rPr lang="zh-CN" altLang="en-US" sz="1400" dirty="0" smtClean="0">
                <a:solidFill>
                  <a:prstClr val="black"/>
                </a:solidFill>
              </a:rPr>
              <a:t>；</a:t>
            </a:r>
            <a:endParaRPr lang="en-US" altLang="zh-CN" sz="1400" dirty="0" smtClean="0">
              <a:solidFill>
                <a:prstClr val="black"/>
              </a:solidFill>
            </a:endParaRPr>
          </a:p>
          <a:p>
            <a:pPr lvl="0">
              <a:lnSpc>
                <a:spcPts val="2200"/>
              </a:lnSpc>
            </a:pPr>
            <a:r>
              <a:rPr lang="zh-CN" altLang="en-US" sz="1400" dirty="0" smtClean="0">
                <a:solidFill>
                  <a:prstClr val="black"/>
                </a:solidFill>
              </a:rPr>
              <a:t>♥ </a:t>
            </a:r>
            <a:r>
              <a:rPr lang="zh-CN" altLang="en-US" sz="1400" b="1" dirty="0" smtClean="0">
                <a:solidFill>
                  <a:prstClr val="black"/>
                </a:solidFill>
              </a:rPr>
              <a:t>越</a:t>
            </a:r>
            <a:r>
              <a:rPr lang="zh-CN" altLang="en-US" sz="1400" b="1" dirty="0">
                <a:solidFill>
                  <a:prstClr val="black"/>
                </a:solidFill>
              </a:rPr>
              <a:t>易氧化的物质，其粉尘越易爆炸</a:t>
            </a:r>
            <a:r>
              <a:rPr lang="zh-CN" altLang="en-US" sz="1400" dirty="0">
                <a:solidFill>
                  <a:prstClr val="black"/>
                </a:solidFill>
              </a:rPr>
              <a:t>，例如镁、氧化亚铁、染料等</a:t>
            </a:r>
            <a:r>
              <a:rPr lang="zh-CN" altLang="en-US" sz="1400" dirty="0" smtClean="0">
                <a:solidFill>
                  <a:prstClr val="black"/>
                </a:solidFill>
              </a:rPr>
              <a:t>；</a:t>
            </a:r>
            <a:endParaRPr lang="en-US" altLang="zh-CN" sz="1400" dirty="0" smtClean="0">
              <a:solidFill>
                <a:prstClr val="black"/>
              </a:solidFill>
            </a:endParaRPr>
          </a:p>
          <a:p>
            <a:pPr lvl="0">
              <a:lnSpc>
                <a:spcPts val="2200"/>
              </a:lnSpc>
            </a:pPr>
            <a:r>
              <a:rPr lang="zh-CN" altLang="en-US" sz="1400" dirty="0" smtClean="0">
                <a:solidFill>
                  <a:prstClr val="black"/>
                </a:solidFill>
              </a:rPr>
              <a:t>♣ </a:t>
            </a:r>
            <a:r>
              <a:rPr lang="zh-CN" altLang="en-US" sz="1400" b="1" dirty="0" smtClean="0">
                <a:solidFill>
                  <a:prstClr val="black"/>
                </a:solidFill>
              </a:rPr>
              <a:t>越</a:t>
            </a:r>
            <a:r>
              <a:rPr lang="zh-CN" altLang="en-US" sz="1400" b="1" dirty="0">
                <a:solidFill>
                  <a:prstClr val="black"/>
                </a:solidFill>
              </a:rPr>
              <a:t>易带电的粉尘越</a:t>
            </a:r>
            <a:r>
              <a:rPr lang="zh-CN" altLang="en-US" sz="1400" b="1" dirty="0" smtClean="0">
                <a:solidFill>
                  <a:prstClr val="black"/>
                </a:solidFill>
              </a:rPr>
              <a:t>易引起</a:t>
            </a:r>
            <a:r>
              <a:rPr lang="zh-CN" altLang="en-US" sz="1400" b="1" dirty="0">
                <a:solidFill>
                  <a:prstClr val="black"/>
                </a:solidFill>
              </a:rPr>
              <a:t>爆炸</a:t>
            </a:r>
            <a:r>
              <a:rPr lang="zh-CN" altLang="en-US" sz="1400" dirty="0">
                <a:solidFill>
                  <a:prstClr val="black"/>
                </a:solidFill>
              </a:rPr>
              <a:t>。粉尘在生产过程中，由于互相碰撞、磨擦等作用，产生的静电不易散失，造成静电积累，当达到某一数值后，便出现静电放电。静电放电火花能引起火灾和爆炸事故</a:t>
            </a:r>
            <a:r>
              <a:rPr lang="zh-CN" altLang="en-US" sz="1400" dirty="0" smtClean="0">
                <a:solidFill>
                  <a:prstClr val="black"/>
                </a:solidFill>
              </a:rPr>
              <a:t>。</a:t>
            </a:r>
            <a:endParaRPr lang="en-US" altLang="zh-CN" sz="1400" dirty="0" smtClean="0">
              <a:solidFill>
                <a:prstClr val="black"/>
              </a:solidFill>
            </a:endParaRPr>
          </a:p>
          <a:p>
            <a:pPr lvl="0">
              <a:lnSpc>
                <a:spcPts val="2200"/>
              </a:lnSpc>
            </a:pPr>
            <a:r>
              <a:rPr lang="zh-CN" altLang="en-US" sz="1400" dirty="0">
                <a:solidFill>
                  <a:prstClr val="black"/>
                </a:solidFill>
              </a:rPr>
              <a:t>♦</a:t>
            </a:r>
            <a:r>
              <a:rPr lang="zh-CN" altLang="en-US" sz="1400" b="1" dirty="0">
                <a:solidFill>
                  <a:prstClr val="black"/>
                </a:solidFill>
              </a:rPr>
              <a:t>粉尘爆炸还与其所含挥发物有关</a:t>
            </a:r>
            <a:r>
              <a:rPr lang="zh-CN" altLang="en-US" sz="1400" dirty="0">
                <a:solidFill>
                  <a:prstClr val="black"/>
                </a:solidFill>
              </a:rPr>
              <a:t>。如煤粉中当挥发物低于</a:t>
            </a:r>
            <a:r>
              <a:rPr lang="en-US" altLang="zh-CN" sz="1400" dirty="0">
                <a:solidFill>
                  <a:prstClr val="black"/>
                </a:solidFill>
              </a:rPr>
              <a:t>10%</a:t>
            </a:r>
            <a:r>
              <a:rPr lang="zh-CN" altLang="en-US" sz="1400" dirty="0">
                <a:solidFill>
                  <a:prstClr val="black"/>
                </a:solidFill>
              </a:rPr>
              <a:t>时，就不再发生爆炸，因而焦炭粉尘没有爆炸危险性</a:t>
            </a:r>
            <a:r>
              <a:rPr lang="zh-CN" altLang="en-US" sz="1400" dirty="0" smtClean="0">
                <a:solidFill>
                  <a:prstClr val="black"/>
                </a:solidFill>
              </a:rPr>
              <a:t>。</a:t>
            </a:r>
            <a:endParaRPr lang="zh-CN" altLang="en-US" sz="1400" dirty="0">
              <a:solidFill>
                <a:prstClr val="black"/>
              </a:solidFill>
            </a:endParaRPr>
          </a:p>
        </p:txBody>
      </p:sp>
      <p:sp>
        <p:nvSpPr>
          <p:cNvPr id="10" name="矩形 9"/>
          <p:cNvSpPr/>
          <p:nvPr/>
        </p:nvSpPr>
        <p:spPr>
          <a:xfrm>
            <a:off x="2195736" y="3957051"/>
            <a:ext cx="6534794" cy="122084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ts val="2200"/>
              </a:lnSpc>
            </a:pPr>
            <a:r>
              <a:rPr lang="zh-CN" altLang="en-US" sz="1400" dirty="0" smtClean="0">
                <a:solidFill>
                  <a:prstClr val="black"/>
                </a:solidFill>
              </a:rPr>
              <a:t>粉尘</a:t>
            </a:r>
            <a:r>
              <a:rPr lang="zh-CN" altLang="en-US" sz="1400" dirty="0">
                <a:solidFill>
                  <a:prstClr val="black"/>
                </a:solidFill>
              </a:rPr>
              <a:t>的表面吸附空气中的氧，</a:t>
            </a:r>
            <a:r>
              <a:rPr lang="zh-CN" altLang="en-US" sz="1400" b="1" dirty="0">
                <a:solidFill>
                  <a:prstClr val="black"/>
                </a:solidFill>
              </a:rPr>
              <a:t>颗粒越</a:t>
            </a:r>
            <a:r>
              <a:rPr lang="zh-CN" altLang="en-US" sz="1400" b="1" dirty="0" smtClean="0">
                <a:solidFill>
                  <a:prstClr val="black"/>
                </a:solidFill>
              </a:rPr>
              <a:t>细</a:t>
            </a:r>
            <a:r>
              <a:rPr lang="zh-CN" altLang="en-US" sz="1400" b="1" dirty="0">
                <a:solidFill>
                  <a:prstClr val="black"/>
                </a:solidFill>
              </a:rPr>
              <a:t>，比表面积（多孔固体物质单位质量所具有的表面积， ㎡ </a:t>
            </a:r>
            <a:r>
              <a:rPr lang="en-US" altLang="zh-CN" sz="1400" b="1" dirty="0" smtClean="0">
                <a:solidFill>
                  <a:prstClr val="black"/>
                </a:solidFill>
              </a:rPr>
              <a:t>/g</a:t>
            </a:r>
            <a:r>
              <a:rPr lang="zh-CN" altLang="en-US" sz="1400" b="1" dirty="0" smtClean="0">
                <a:solidFill>
                  <a:prstClr val="black"/>
                </a:solidFill>
              </a:rPr>
              <a:t>）</a:t>
            </a:r>
            <a:r>
              <a:rPr lang="zh-CN" altLang="en-US" sz="1400" b="1" dirty="0">
                <a:solidFill>
                  <a:prstClr val="black"/>
                </a:solidFill>
              </a:rPr>
              <a:t>越大，吸附的氧就越多，因而越易发生爆炸</a:t>
            </a:r>
            <a:r>
              <a:rPr lang="zh-CN" altLang="en-US" sz="1400" dirty="0">
                <a:solidFill>
                  <a:prstClr val="black"/>
                </a:solidFill>
              </a:rPr>
              <a:t>，而且，发火点越低，爆炸下限也越低。随着粉尘颗粒的直径的减小，不仅化学活性增加，而且还容易带上静电</a:t>
            </a:r>
            <a:r>
              <a:rPr lang="zh-CN" altLang="en-US" sz="1400" dirty="0" smtClean="0">
                <a:solidFill>
                  <a:prstClr val="black"/>
                </a:solidFill>
              </a:rPr>
              <a:t>。</a:t>
            </a:r>
            <a:endParaRPr lang="zh-CN" altLang="en-US" sz="1400" dirty="0">
              <a:solidFill>
                <a:prstClr val="black"/>
              </a:solidFill>
            </a:endParaRPr>
          </a:p>
        </p:txBody>
      </p:sp>
      <p:sp>
        <p:nvSpPr>
          <p:cNvPr id="11" name="矩形 10"/>
          <p:cNvSpPr/>
          <p:nvPr/>
        </p:nvSpPr>
        <p:spPr>
          <a:xfrm>
            <a:off x="2195736" y="5391307"/>
            <a:ext cx="6552728" cy="6565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ts val="2200"/>
              </a:lnSpc>
            </a:pPr>
            <a:r>
              <a:rPr lang="zh-CN" altLang="en-US" sz="1400" dirty="0" smtClean="0">
                <a:solidFill>
                  <a:prstClr val="black"/>
                </a:solidFill>
              </a:rPr>
              <a:t>与</a:t>
            </a:r>
            <a:r>
              <a:rPr lang="zh-CN" altLang="en-US" sz="1400" dirty="0">
                <a:solidFill>
                  <a:prstClr val="black"/>
                </a:solidFill>
              </a:rPr>
              <a:t>可燃气体相拟，</a:t>
            </a:r>
            <a:r>
              <a:rPr lang="zh-CN" altLang="en-US" sz="1400" b="1" dirty="0">
                <a:solidFill>
                  <a:prstClr val="black"/>
                </a:solidFill>
              </a:rPr>
              <a:t>粉尘爆炸也有一定的浓度范围，也有上下限之分</a:t>
            </a:r>
            <a:r>
              <a:rPr lang="zh-CN" altLang="en-US" sz="1400" dirty="0">
                <a:solidFill>
                  <a:prstClr val="black"/>
                </a:solidFill>
              </a:rPr>
              <a:t>。但在一般资料中多数只列出粉尘的爆炸下限，因为粉尘的爆炸上限较高。</a:t>
            </a:r>
            <a:endParaRPr lang="zh-CN" altLang="en-US" sz="1400" b="1" dirty="0">
              <a:solidFill>
                <a:prstClr val="black"/>
              </a:solidFill>
            </a:endParaRPr>
          </a:p>
        </p:txBody>
      </p:sp>
      <p:sp>
        <p:nvSpPr>
          <p:cNvPr id="1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一、粉尘防爆基本知识</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13" name="右箭头 12"/>
          <p:cNvSpPr/>
          <p:nvPr/>
        </p:nvSpPr>
        <p:spPr>
          <a:xfrm>
            <a:off x="323528" y="2254656"/>
            <a:ext cx="1800200" cy="8640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物理化学性质</a:t>
            </a:r>
            <a:endParaRPr lang="zh-CN" altLang="en-US" dirty="0"/>
          </a:p>
        </p:txBody>
      </p:sp>
      <p:sp>
        <p:nvSpPr>
          <p:cNvPr id="14" name="右箭头 13"/>
          <p:cNvSpPr/>
          <p:nvPr/>
        </p:nvSpPr>
        <p:spPr>
          <a:xfrm>
            <a:off x="323528" y="3981057"/>
            <a:ext cx="1800200" cy="8640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颗粒大小</a:t>
            </a:r>
            <a:endParaRPr lang="zh-CN" altLang="en-US" dirty="0"/>
          </a:p>
        </p:txBody>
      </p:sp>
      <p:sp>
        <p:nvSpPr>
          <p:cNvPr id="15" name="右箭头 14"/>
          <p:cNvSpPr/>
          <p:nvPr/>
        </p:nvSpPr>
        <p:spPr>
          <a:xfrm>
            <a:off x="323528" y="5301208"/>
            <a:ext cx="1800200" cy="8640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t>粉尘的浓度</a:t>
            </a:r>
            <a:endParaRPr lang="zh-CN"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一、粉尘防爆基本知识</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467544" y="4077072"/>
            <a:ext cx="8280920" cy="2492990"/>
          </a:xfrm>
          <a:prstGeom prst="rect">
            <a:avLst/>
          </a:prstGeom>
          <a:ln>
            <a:solidFill>
              <a:srgbClr val="7030A0"/>
            </a:solidFill>
            <a:prstDash val="lgDashDotDot"/>
          </a:ln>
        </p:spPr>
        <p:txBody>
          <a:bodyPr wrap="square">
            <a:spAutoFit/>
          </a:bodyPr>
          <a:lstStyle/>
          <a:p>
            <a:r>
              <a:rPr lang="en-US" altLang="zh-CN" sz="1600" b="1" dirty="0" smtClean="0">
                <a:latin typeface="微软雅黑" panose="020B0503020204020204" pitchFamily="34" charset="-122"/>
                <a:ea typeface="微软雅黑" panose="020B0503020204020204" pitchFamily="34" charset="-122"/>
              </a:rPr>
              <a:t>9.</a:t>
            </a:r>
            <a:r>
              <a:rPr lang="zh-CN" altLang="en-US" sz="1600" b="1" dirty="0" smtClean="0">
                <a:latin typeface="微软雅黑" panose="020B0503020204020204" pitchFamily="34" charset="-122"/>
                <a:ea typeface="微软雅黑" panose="020B0503020204020204" pitchFamily="34" charset="-122"/>
              </a:rPr>
              <a:t>扑救措施</a:t>
            </a:r>
            <a:endParaRPr lang="zh-CN" altLang="en-US" sz="1600" b="1" dirty="0">
              <a:latin typeface="微软雅黑" panose="020B0503020204020204" pitchFamily="34" charset="-122"/>
              <a:ea typeface="微软雅黑" panose="020B0503020204020204" pitchFamily="34" charset="-122"/>
            </a:endParaRPr>
          </a:p>
          <a:p>
            <a:pPr>
              <a:lnSpc>
                <a:spcPts val="2400"/>
              </a:lnSpc>
            </a:pPr>
            <a:r>
              <a:rPr lang="zh-CN" altLang="en-US" sz="1600" dirty="0" smtClean="0">
                <a:latin typeface="+mn-ea"/>
              </a:rPr>
              <a:t>    </a:t>
            </a:r>
            <a:r>
              <a:rPr lang="zh-CN" altLang="en-US" sz="1600" b="1" dirty="0" smtClean="0">
                <a:solidFill>
                  <a:srgbClr val="00B0F0"/>
                </a:solidFill>
                <a:latin typeface="+mn-ea"/>
              </a:rPr>
              <a:t>扑救</a:t>
            </a:r>
            <a:r>
              <a:rPr lang="zh-CN" altLang="en-US" sz="1600" b="1" dirty="0">
                <a:solidFill>
                  <a:srgbClr val="00B0F0"/>
                </a:solidFill>
                <a:latin typeface="+mn-ea"/>
              </a:rPr>
              <a:t>粉尘爆炸事故的有效灭火剂是水，尤以雾状水为佳。</a:t>
            </a:r>
            <a:r>
              <a:rPr lang="zh-CN" altLang="en-US" sz="1600" dirty="0">
                <a:latin typeface="+mn-ea"/>
              </a:rPr>
              <a:t>它既可以熄灭燃烧，又可湿润未燃粉尘，驱散和消除悬浮粉尘，降低空气浓度，</a:t>
            </a:r>
            <a:r>
              <a:rPr lang="zh-CN" altLang="en-US" sz="1600" b="1" dirty="0">
                <a:solidFill>
                  <a:srgbClr val="FF0000"/>
                </a:solidFill>
                <a:latin typeface="+mn-ea"/>
              </a:rPr>
              <a:t>但忌用直流喷射的水和泡沫，也不宜用有冲击力的干粉、二氧化碳、</a:t>
            </a:r>
            <a:r>
              <a:rPr lang="en-US" altLang="zh-CN" sz="1600" b="1" dirty="0">
                <a:solidFill>
                  <a:srgbClr val="FF0000"/>
                </a:solidFill>
                <a:latin typeface="+mn-ea"/>
              </a:rPr>
              <a:t>1211</a:t>
            </a:r>
            <a:r>
              <a:rPr lang="zh-CN" altLang="en-US" sz="1600" b="1" dirty="0">
                <a:solidFill>
                  <a:srgbClr val="FF0000"/>
                </a:solidFill>
                <a:latin typeface="+mn-ea"/>
              </a:rPr>
              <a:t>灭火剂</a:t>
            </a:r>
            <a:r>
              <a:rPr lang="zh-CN" altLang="en-US" sz="1600" dirty="0">
                <a:latin typeface="+mn-ea"/>
              </a:rPr>
              <a:t>，防止沉积粉尘因受冲击而悬浮引起二次爆炸。</a:t>
            </a:r>
            <a:endParaRPr lang="zh-CN" altLang="en-US" sz="1600" dirty="0">
              <a:latin typeface="+mn-ea"/>
            </a:endParaRPr>
          </a:p>
          <a:p>
            <a:pPr>
              <a:lnSpc>
                <a:spcPts val="2400"/>
              </a:lnSpc>
            </a:pPr>
            <a:r>
              <a:rPr lang="zh-CN" altLang="en-US" sz="1600" dirty="0" smtClean="0">
                <a:latin typeface="+mn-ea"/>
              </a:rPr>
              <a:t>    </a:t>
            </a:r>
            <a:r>
              <a:rPr lang="zh-CN" altLang="en-US" sz="1600" b="1" dirty="0">
                <a:solidFill>
                  <a:srgbClr val="FF0000"/>
                </a:solidFill>
                <a:latin typeface="+mn-ea"/>
              </a:rPr>
              <a:t>对一些金属粉尘</a:t>
            </a:r>
            <a:r>
              <a:rPr lang="en-US" altLang="zh-CN" sz="1600" b="1" dirty="0">
                <a:solidFill>
                  <a:srgbClr val="FF0000"/>
                </a:solidFill>
                <a:latin typeface="+mn-ea"/>
              </a:rPr>
              <a:t>(</a:t>
            </a:r>
            <a:r>
              <a:rPr lang="zh-CN" altLang="en-US" sz="1600" b="1" dirty="0">
                <a:solidFill>
                  <a:srgbClr val="FF0000"/>
                </a:solidFill>
                <a:latin typeface="+mn-ea"/>
              </a:rPr>
              <a:t>忌水物质</a:t>
            </a:r>
            <a:r>
              <a:rPr lang="en-US" altLang="zh-CN" sz="1600" b="1" dirty="0">
                <a:solidFill>
                  <a:srgbClr val="FF0000"/>
                </a:solidFill>
                <a:latin typeface="+mn-ea"/>
              </a:rPr>
              <a:t>)</a:t>
            </a:r>
            <a:r>
              <a:rPr lang="zh-CN" altLang="en-US" sz="1600" b="1" dirty="0">
                <a:solidFill>
                  <a:srgbClr val="FF0000"/>
                </a:solidFill>
                <a:latin typeface="+mn-ea"/>
              </a:rPr>
              <a:t>如铝、镁粉等，遇水反应，会使燃烧更剧烈，因此禁止用水扑救。</a:t>
            </a:r>
            <a:r>
              <a:rPr lang="zh-CN" altLang="en-US" sz="1600" dirty="0">
                <a:latin typeface="+mn-ea"/>
              </a:rPr>
              <a:t>可以用干沙、石灰等</a:t>
            </a:r>
            <a:r>
              <a:rPr lang="en-US" altLang="zh-CN" sz="1600" dirty="0">
                <a:latin typeface="+mn-ea"/>
              </a:rPr>
              <a:t>(</a:t>
            </a:r>
            <a:r>
              <a:rPr lang="zh-CN" altLang="en-US" sz="1600" dirty="0">
                <a:latin typeface="+mn-ea"/>
              </a:rPr>
              <a:t>不可冲击</a:t>
            </a:r>
            <a:r>
              <a:rPr lang="en-US" altLang="zh-CN" sz="1600" dirty="0">
                <a:latin typeface="+mn-ea"/>
              </a:rPr>
              <a:t>)</a:t>
            </a:r>
            <a:r>
              <a:rPr lang="zh-CN" altLang="en-US" sz="1600" dirty="0">
                <a:latin typeface="+mn-ea"/>
              </a:rPr>
              <a:t>；堆积的粉尘如面粉、棉麻粉等，明火熄灭后内部可能还阴燃，也因引起足够重视；对于面积大、距离长的车间的粉尘火灾，要注意采取有效的分割措施，防止火势沿沉积粉尘蔓延或引发连锁爆炸。</a:t>
            </a:r>
            <a:endParaRPr lang="zh-CN" altLang="en-US" sz="1600" dirty="0">
              <a:latin typeface="+mn-ea"/>
            </a:endParaRPr>
          </a:p>
        </p:txBody>
      </p:sp>
      <p:sp>
        <p:nvSpPr>
          <p:cNvPr id="3" name="矩形 2"/>
          <p:cNvSpPr/>
          <p:nvPr/>
        </p:nvSpPr>
        <p:spPr>
          <a:xfrm>
            <a:off x="467966" y="1255400"/>
            <a:ext cx="8280920" cy="2677656"/>
          </a:xfrm>
          <a:prstGeom prst="rect">
            <a:avLst/>
          </a:prstGeom>
          <a:ln>
            <a:solidFill>
              <a:srgbClr val="7030A0"/>
            </a:solidFill>
            <a:prstDash val="lgDashDotDot"/>
          </a:ln>
        </p:spPr>
        <p:txBody>
          <a:bodyPr wrap="square">
            <a:spAutoFit/>
          </a:bodyPr>
          <a:lstStyle/>
          <a:p>
            <a:pPr lvl="0"/>
            <a:r>
              <a:rPr lang="en-US" altLang="zh-CN" sz="1600" b="1" dirty="0" smtClean="0">
                <a:solidFill>
                  <a:prstClr val="black"/>
                </a:solidFill>
                <a:latin typeface="微软雅黑" panose="020B0503020204020204" pitchFamily="34" charset="-122"/>
                <a:ea typeface="微软雅黑" panose="020B0503020204020204" pitchFamily="34" charset="-122"/>
              </a:rPr>
              <a:t>8.</a:t>
            </a:r>
            <a:r>
              <a:rPr lang="zh-CN" altLang="en-US" sz="1600" b="1" dirty="0" smtClean="0">
                <a:solidFill>
                  <a:prstClr val="black"/>
                </a:solidFill>
                <a:latin typeface="微软雅黑" panose="020B0503020204020204" pitchFamily="34" charset="-122"/>
                <a:ea typeface="微软雅黑" panose="020B0503020204020204" pitchFamily="34" charset="-122"/>
              </a:rPr>
              <a:t>主要危害</a:t>
            </a:r>
            <a:endParaRPr lang="en-US" altLang="zh-CN" sz="1600" b="1" dirty="0" smtClean="0">
              <a:solidFill>
                <a:prstClr val="black"/>
              </a:solidFill>
              <a:latin typeface="微软雅黑" panose="020B0503020204020204" pitchFamily="34" charset="-122"/>
              <a:ea typeface="微软雅黑" panose="020B0503020204020204" pitchFamily="34" charset="-122"/>
            </a:endParaRPr>
          </a:p>
          <a:p>
            <a:pPr lvl="0"/>
            <a:r>
              <a:rPr lang="zh-CN" altLang="en-US" sz="1600" dirty="0" smtClean="0">
                <a:latin typeface="+mn-ea"/>
              </a:rPr>
              <a:t>   </a:t>
            </a:r>
            <a:r>
              <a:rPr lang="zh-CN" altLang="en-US" sz="1600" b="1" dirty="0">
                <a:solidFill>
                  <a:srgbClr val="FF0000"/>
                </a:solidFill>
                <a:latin typeface="+mn-ea"/>
              </a:rPr>
              <a:t>（</a:t>
            </a:r>
            <a:r>
              <a:rPr lang="en-US" altLang="zh-CN" sz="1600" b="1" dirty="0">
                <a:solidFill>
                  <a:srgbClr val="FF0000"/>
                </a:solidFill>
                <a:latin typeface="+mn-ea"/>
              </a:rPr>
              <a:t>1</a:t>
            </a:r>
            <a:r>
              <a:rPr lang="zh-CN" altLang="en-US" sz="1600" b="1" dirty="0">
                <a:solidFill>
                  <a:srgbClr val="FF0000"/>
                </a:solidFill>
                <a:latin typeface="+mn-ea"/>
              </a:rPr>
              <a:t>）具有极强的破坏性</a:t>
            </a:r>
            <a:r>
              <a:rPr lang="zh-CN" altLang="en-US" sz="1600" dirty="0">
                <a:latin typeface="+mn-ea"/>
              </a:rPr>
              <a:t>。粉尘爆炸涉及的范围很广，煤炭、化工、医药加工、木材加工、粮食和饲料加工等部门都时有发生。</a:t>
            </a:r>
            <a:endParaRPr lang="zh-CN" altLang="en-US" sz="1600" dirty="0">
              <a:latin typeface="+mn-ea"/>
            </a:endParaRPr>
          </a:p>
          <a:p>
            <a:pPr>
              <a:lnSpc>
                <a:spcPts val="2400"/>
              </a:lnSpc>
            </a:pPr>
            <a:r>
              <a:rPr lang="zh-CN" altLang="en-US" sz="1600" dirty="0" smtClean="0">
                <a:latin typeface="+mn-ea"/>
              </a:rPr>
              <a:t>   </a:t>
            </a:r>
            <a:r>
              <a:rPr lang="zh-CN" altLang="en-US" sz="1600" b="1" dirty="0">
                <a:solidFill>
                  <a:srgbClr val="FF0000"/>
                </a:solidFill>
                <a:latin typeface="+mn-ea"/>
              </a:rPr>
              <a:t>（</a:t>
            </a:r>
            <a:r>
              <a:rPr lang="en-US" altLang="zh-CN" sz="1600" b="1" dirty="0">
                <a:solidFill>
                  <a:srgbClr val="FF0000"/>
                </a:solidFill>
                <a:latin typeface="+mn-ea"/>
              </a:rPr>
              <a:t>2</a:t>
            </a:r>
            <a:r>
              <a:rPr lang="zh-CN" altLang="en-US" sz="1600" b="1" dirty="0">
                <a:solidFill>
                  <a:srgbClr val="FF0000"/>
                </a:solidFill>
                <a:latin typeface="+mn-ea"/>
              </a:rPr>
              <a:t>）容易产生二次爆炸</a:t>
            </a:r>
            <a:r>
              <a:rPr lang="zh-CN" altLang="en-US" sz="1600" dirty="0">
                <a:latin typeface="+mn-ea"/>
              </a:rPr>
              <a:t>。第一次爆炸气浪把沉积在设备或地面上的粉尘吹扬起来，在爆炸后的短时间内爆炸中心区会形成负压，周围的新鲜空气便由外向内填补进来，形成所谓的“返回风”，与扬起的粉尘混合，在第一次爆炸的余火引燃下引起第二次爆炸。二次爆炸时，粉尘浓度一般比一次爆炸时高得多，</a:t>
            </a:r>
            <a:r>
              <a:rPr lang="zh-CN" altLang="en-US" sz="1600" b="1" dirty="0">
                <a:latin typeface="+mn-ea"/>
              </a:rPr>
              <a:t>故二次爆炸威力比第一次要大得多</a:t>
            </a:r>
            <a:r>
              <a:rPr lang="zh-CN" altLang="en-US" sz="1600" dirty="0" smtClean="0">
                <a:latin typeface="+mn-ea"/>
              </a:rPr>
              <a:t>。</a:t>
            </a:r>
            <a:endParaRPr lang="en-US" altLang="zh-CN" sz="1600" dirty="0" smtClean="0">
              <a:latin typeface="+mn-ea"/>
            </a:endParaRPr>
          </a:p>
          <a:p>
            <a:pPr>
              <a:lnSpc>
                <a:spcPts val="2400"/>
              </a:lnSpc>
            </a:pPr>
            <a:r>
              <a:rPr lang="en-US" altLang="zh-CN" sz="1600" dirty="0">
                <a:latin typeface="+mn-ea"/>
              </a:rPr>
              <a:t> </a:t>
            </a:r>
            <a:r>
              <a:rPr lang="en-US" altLang="zh-CN" sz="1600" dirty="0" smtClean="0">
                <a:latin typeface="+mn-ea"/>
              </a:rPr>
              <a:t>  </a:t>
            </a:r>
            <a:r>
              <a:rPr lang="zh-CN" altLang="en-US" sz="1600" b="1" dirty="0">
                <a:solidFill>
                  <a:srgbClr val="FF0000"/>
                </a:solidFill>
                <a:latin typeface="+mn-ea"/>
              </a:rPr>
              <a:t>（</a:t>
            </a:r>
            <a:r>
              <a:rPr lang="en-US" altLang="zh-CN" sz="1600" b="1" dirty="0">
                <a:solidFill>
                  <a:srgbClr val="FF0000"/>
                </a:solidFill>
                <a:latin typeface="+mn-ea"/>
              </a:rPr>
              <a:t>3</a:t>
            </a:r>
            <a:r>
              <a:rPr lang="zh-CN" altLang="en-US" sz="1600" b="1" dirty="0">
                <a:solidFill>
                  <a:srgbClr val="FF0000"/>
                </a:solidFill>
                <a:latin typeface="+mn-ea"/>
              </a:rPr>
              <a:t>）能产生有毒气体。</a:t>
            </a:r>
            <a:r>
              <a:rPr lang="zh-CN" altLang="en-US" sz="1600" dirty="0">
                <a:latin typeface="+mn-ea"/>
              </a:rPr>
              <a:t>一种是一氧化碳；另一种是爆炸物</a:t>
            </a:r>
            <a:r>
              <a:rPr lang="en-US" altLang="zh-CN" sz="1600" dirty="0">
                <a:latin typeface="+mn-ea"/>
              </a:rPr>
              <a:t>(</a:t>
            </a:r>
            <a:r>
              <a:rPr lang="zh-CN" altLang="en-US" sz="1600" dirty="0">
                <a:latin typeface="+mn-ea"/>
              </a:rPr>
              <a:t>如塑料</a:t>
            </a:r>
            <a:r>
              <a:rPr lang="en-US" altLang="zh-CN" sz="1600" dirty="0">
                <a:latin typeface="+mn-ea"/>
              </a:rPr>
              <a:t>)</a:t>
            </a:r>
            <a:r>
              <a:rPr lang="zh-CN" altLang="en-US" sz="1600" dirty="0">
                <a:latin typeface="+mn-ea"/>
              </a:rPr>
              <a:t>自身分解的毒性气体。毒气的产生往往造成爆炸过后的大量人畜中毒伤亡，必须充分重视。</a:t>
            </a:r>
            <a:endParaRPr lang="zh-CN" altLang="en-US" sz="1600" dirty="0">
              <a:latin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420888"/>
            <a:ext cx="864096" cy="1015663"/>
          </a:xfrm>
          <a:prstGeom prst="rect">
            <a:avLst/>
          </a:prstGeom>
        </p:spPr>
        <p:txBody>
          <a:bodyPr wrap="square">
            <a:spAutoFit/>
          </a:bodyPr>
          <a:lstStyle/>
          <a:p>
            <a:pPr algn="ctr" fontAlgn="base">
              <a:spcBef>
                <a:spcPct val="0"/>
              </a:spcBef>
              <a:spcAft>
                <a:spcPct val="0"/>
              </a:spcAft>
            </a:pPr>
            <a:r>
              <a:rPr lang="zh-CN" altLang="en-US" sz="6000" dirty="0">
                <a:solidFill>
                  <a:srgbClr val="FF0000"/>
                </a:solidFill>
                <a:effectLst>
                  <a:outerShdw blurRad="38100" dist="38100" dir="2700000" algn="tl">
                    <a:srgbClr val="000000">
                      <a:alpha val="43137"/>
                    </a:srgbClr>
                  </a:outerShdw>
                </a:effectLst>
              </a:rPr>
              <a:t>☞</a:t>
            </a:r>
            <a:endParaRPr lang="zh-CN" altLang="en-US" sz="6000" dirty="0">
              <a:solidFill>
                <a:srgbClr val="FF0000"/>
              </a:solidFill>
              <a:effectLst>
                <a:outerShdw blurRad="38100" dist="38100" dir="2700000" algn="tl">
                  <a:srgbClr val="000000">
                    <a:alpha val="43137"/>
                  </a:srgbClr>
                </a:outerShdw>
              </a:effectLst>
            </a:endParaRPr>
          </a:p>
        </p:txBody>
      </p:sp>
      <p:graphicFrame>
        <p:nvGraphicFramePr>
          <p:cNvPr id="5" name="内容占位符 3"/>
          <p:cNvGraphicFramePr/>
          <p:nvPr/>
        </p:nvGraphicFramePr>
        <p:xfrm>
          <a:off x="1645322" y="1484784"/>
          <a:ext cx="566298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373633" y="244674"/>
            <a:ext cx="8014791" cy="1024086"/>
          </a:xfrm>
          <a:prstGeom prst="rect">
            <a:avLst/>
          </a:prstGeom>
          <a:noFill/>
          <a:ln w="9525">
            <a:noFill/>
            <a:miter lim="800000"/>
          </a:ln>
        </p:spPr>
        <p:txBody>
          <a:bodyPr anchor="ctr"/>
          <a:lstStyle/>
          <a:p>
            <a:pPr eaLnBrk="0" fontAlgn="base" hangingPunct="0">
              <a:spcBef>
                <a:spcPct val="0"/>
              </a:spcBef>
              <a:spcAft>
                <a:spcPct val="0"/>
              </a:spcAft>
              <a:defRPr/>
            </a:pPr>
            <a:r>
              <a:rPr lang="zh-CN" altLang="en-US" sz="2800" b="1" kern="0" dirty="0" smtClean="0">
                <a:solidFill>
                  <a:srgbClr val="C00000"/>
                </a:solidFill>
                <a:latin typeface="微软雅黑" panose="020B0503020204020204" pitchFamily="34" charset="-122"/>
                <a:ea typeface="微软雅黑" panose="020B0503020204020204" pitchFamily="34" charset="-122"/>
              </a:rPr>
              <a:t>二、公司相关安全管理制度</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67544" y="1196752"/>
            <a:ext cx="4226738" cy="360040"/>
            <a:chOff x="467544" y="1844824"/>
            <a:chExt cx="4226738" cy="360040"/>
          </a:xfrm>
        </p:grpSpPr>
        <p:sp>
          <p:nvSpPr>
            <p:cNvPr id="4" name="五边形 3"/>
            <p:cNvSpPr/>
            <p:nvPr/>
          </p:nvSpPr>
          <p:spPr>
            <a:xfrm>
              <a:off x="467544" y="1844824"/>
              <a:ext cx="1317878" cy="360040"/>
            </a:xfrm>
            <a:prstGeom prst="homePlate">
              <a:avLst>
                <a:gd name="adj" fmla="val 33508"/>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rPr>
                <a:t>职责要求</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endParaRPr>
            </a:p>
          </p:txBody>
        </p:sp>
        <p:sp>
          <p:nvSpPr>
            <p:cNvPr id="5" name="燕尾形 4"/>
            <p:cNvSpPr/>
            <p:nvPr/>
          </p:nvSpPr>
          <p:spPr>
            <a:xfrm>
              <a:off x="1746975"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rPr>
                <a:t>工作要求</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endParaRPr>
            </a:p>
          </p:txBody>
        </p:sp>
        <p:sp>
          <p:nvSpPr>
            <p:cNvPr id="6" name="燕尾形 5"/>
            <p:cNvSpPr/>
            <p:nvPr/>
          </p:nvSpPr>
          <p:spPr>
            <a:xfrm>
              <a:off x="3203848" y="1844824"/>
              <a:ext cx="1490434" cy="360040"/>
            </a:xfrm>
            <a:prstGeom prst="chevron">
              <a:avLst/>
            </a:prstGeom>
            <a:solidFill>
              <a:srgbClr val="FFFFFF">
                <a:lumMod val="65000"/>
              </a:srgbClr>
            </a:solidFill>
            <a:ln w="25400" cap="flat" cmpd="sng" algn="ctr">
              <a:solidFill>
                <a:srgbClr val="FFFFFF">
                  <a:lumMod val="6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rPr>
                <a:t>考核激励</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a:ea typeface="宋体" panose="02010600030101010101" pitchFamily="2" charset="-122"/>
                <a:cs typeface="+mn-cs"/>
              </a:endParaRPr>
            </a:p>
          </p:txBody>
        </p:sp>
      </p:grpSp>
      <p:sp>
        <p:nvSpPr>
          <p:cNvPr id="10" name="矩形 9"/>
          <p:cNvSpPr/>
          <p:nvPr/>
        </p:nvSpPr>
        <p:spPr>
          <a:xfrm>
            <a:off x="509151" y="1988840"/>
            <a:ext cx="8191096" cy="830997"/>
          </a:xfrm>
          <a:prstGeom prst="rect">
            <a:avLst/>
          </a:prstGeom>
        </p:spPr>
        <p:txBody>
          <a:bodyPr wrap="square">
            <a:spAutoFit/>
          </a:bodyPr>
          <a:lstStyle/>
          <a:p>
            <a:r>
              <a:rPr lang="en-US" altLang="zh-CN" sz="1600" b="1" dirty="0" smtClean="0">
                <a:solidFill>
                  <a:srgbClr val="FF0000"/>
                </a:solidFill>
                <a:latin typeface="+mn-ea"/>
                <a:ea typeface="+mn-ea"/>
              </a:rPr>
              <a:t>1</a:t>
            </a:r>
            <a:r>
              <a:rPr lang="zh-CN" altLang="en-US" sz="1600" b="1" dirty="0" smtClean="0">
                <a:solidFill>
                  <a:srgbClr val="FF0000"/>
                </a:solidFill>
                <a:latin typeface="+mn-ea"/>
                <a:ea typeface="+mn-ea"/>
              </a:rPr>
              <a:t>、职责要求</a:t>
            </a:r>
            <a:endParaRPr lang="en-US" altLang="zh-CN" sz="1600" b="1" dirty="0" smtClean="0">
              <a:solidFill>
                <a:srgbClr val="FF0000"/>
              </a:solidFill>
              <a:latin typeface="+mn-ea"/>
              <a:ea typeface="+mn-ea"/>
            </a:endParaRPr>
          </a:p>
          <a:p>
            <a:r>
              <a:rPr lang="zh-CN" altLang="en-US" sz="1600" dirty="0" smtClean="0">
                <a:solidFill>
                  <a:srgbClr val="000000"/>
                </a:solidFill>
                <a:latin typeface="+mn-ea"/>
                <a:ea typeface="+mn-ea"/>
              </a:rPr>
              <a:t>（</a:t>
            </a:r>
            <a:r>
              <a:rPr lang="en-US" altLang="zh-CN" sz="1600" dirty="0" smtClean="0">
                <a:solidFill>
                  <a:srgbClr val="000000"/>
                </a:solidFill>
                <a:latin typeface="+mn-ea"/>
                <a:ea typeface="+mn-ea"/>
              </a:rPr>
              <a:t>1</a:t>
            </a:r>
            <a:r>
              <a:rPr lang="zh-CN" altLang="en-US" sz="1600" dirty="0" smtClean="0">
                <a:solidFill>
                  <a:srgbClr val="000000"/>
                </a:solidFill>
                <a:latin typeface="+mn-ea"/>
                <a:ea typeface="+mn-ea"/>
              </a:rPr>
              <a:t>）</a:t>
            </a:r>
            <a:r>
              <a:rPr lang="zh-CN" altLang="en-US" sz="1600" dirty="0" smtClean="0">
                <a:solidFill>
                  <a:srgbClr val="000000"/>
                </a:solidFill>
                <a:latin typeface="+mn-ea"/>
              </a:rPr>
              <a:t>安全</a:t>
            </a:r>
            <a:r>
              <a:rPr lang="zh-CN" altLang="en-US" sz="1600" dirty="0">
                <a:solidFill>
                  <a:srgbClr val="000000"/>
                </a:solidFill>
                <a:latin typeface="+mn-ea"/>
              </a:rPr>
              <a:t>环保部负责公司范围的粉尘爆炸危险场所的防爆安全监察管理。</a:t>
            </a:r>
            <a:endParaRPr lang="zh-CN" altLang="en-US" sz="1600" dirty="0">
              <a:solidFill>
                <a:srgbClr val="000000"/>
              </a:solidFill>
              <a:latin typeface="+mn-ea"/>
            </a:endParaRPr>
          </a:p>
          <a:p>
            <a:r>
              <a:rPr lang="zh-CN" altLang="en-US" sz="1600" dirty="0" smtClean="0">
                <a:solidFill>
                  <a:srgbClr val="000000"/>
                </a:solidFill>
                <a:latin typeface="+mn-ea"/>
              </a:rPr>
              <a:t>（</a:t>
            </a:r>
            <a:r>
              <a:rPr lang="en-US" altLang="zh-CN" sz="1600" dirty="0" smtClean="0">
                <a:solidFill>
                  <a:srgbClr val="000000"/>
                </a:solidFill>
                <a:latin typeface="+mn-ea"/>
              </a:rPr>
              <a:t>2</a:t>
            </a:r>
            <a:r>
              <a:rPr lang="zh-CN" altLang="en-US" sz="1600" dirty="0" smtClean="0">
                <a:solidFill>
                  <a:srgbClr val="000000"/>
                </a:solidFill>
                <a:latin typeface="+mn-ea"/>
              </a:rPr>
              <a:t>）</a:t>
            </a:r>
            <a:r>
              <a:rPr lang="zh-CN" altLang="en-US" sz="1600" dirty="0">
                <a:solidFill>
                  <a:srgbClr val="000000"/>
                </a:solidFill>
                <a:latin typeface="+mn-ea"/>
              </a:rPr>
              <a:t>各部门或车间负责本部门或车间范围的粉尘爆炸危险场所的防爆安全的日常管理</a:t>
            </a:r>
            <a:r>
              <a:rPr lang="zh-CN" altLang="en-US" sz="1600" dirty="0" smtClean="0">
                <a:solidFill>
                  <a:srgbClr val="000000"/>
                </a:solidFill>
                <a:latin typeface="+mn-ea"/>
              </a:rPr>
              <a:t>。</a:t>
            </a:r>
            <a:endParaRPr lang="zh-CN" altLang="en-US" sz="1600" dirty="0">
              <a:solidFill>
                <a:srgbClr val="000000"/>
              </a:solidFill>
              <a:latin typeface="+mn-ea"/>
            </a:endParaRPr>
          </a:p>
        </p:txBody>
      </p:sp>
      <p:sp>
        <p:nvSpPr>
          <p:cNvPr id="12" name="矩形 11"/>
          <p:cNvSpPr/>
          <p:nvPr/>
        </p:nvSpPr>
        <p:spPr>
          <a:xfrm>
            <a:off x="536247" y="2936444"/>
            <a:ext cx="8136904" cy="3539430"/>
          </a:xfrm>
          <a:prstGeom prst="rect">
            <a:avLst/>
          </a:prstGeom>
          <a:ln>
            <a:solidFill>
              <a:srgbClr val="0070C0"/>
            </a:solidFill>
            <a:prstDash val="lgDashDotDot"/>
          </a:ln>
        </p:spPr>
        <p:txBody>
          <a:bodyPr wrap="square">
            <a:spAutoFit/>
          </a:bodyPr>
          <a:lstStyle/>
          <a:p>
            <a:pPr lvl="0"/>
            <a:r>
              <a:rPr lang="en-US" altLang="zh-CN" sz="1600" b="1" dirty="0">
                <a:solidFill>
                  <a:srgbClr val="FF0000"/>
                </a:solidFill>
                <a:latin typeface="宋体" panose="02010600030101010101" pitchFamily="2" charset="-122"/>
              </a:rPr>
              <a:t>2</a:t>
            </a:r>
            <a:r>
              <a:rPr lang="zh-CN" altLang="en-US" sz="1600" b="1" dirty="0">
                <a:solidFill>
                  <a:srgbClr val="FF0000"/>
                </a:solidFill>
                <a:latin typeface="宋体" panose="02010600030101010101" pitchFamily="2" charset="-122"/>
              </a:rPr>
              <a:t>、工作要求</a:t>
            </a:r>
            <a:endParaRPr lang="en-US" altLang="zh-CN" sz="1600" b="1" dirty="0">
              <a:solidFill>
                <a:srgbClr val="FF0000"/>
              </a:solidFill>
              <a:latin typeface="宋体" panose="02010600030101010101" pitchFamily="2" charset="-122"/>
            </a:endParaRPr>
          </a:p>
          <a:p>
            <a:pPr lvl="0">
              <a:lnSpc>
                <a:spcPct val="130000"/>
              </a:lnSpc>
            </a:pPr>
            <a:r>
              <a:rPr lang="zh-CN" altLang="en-US" sz="1600" dirty="0">
                <a:solidFill>
                  <a:srgbClr val="000000"/>
                </a:solidFill>
                <a:latin typeface="宋体" panose="02010600030101010101" pitchFamily="2" charset="-122"/>
              </a:rPr>
              <a:t>  </a:t>
            </a:r>
            <a:r>
              <a:rPr lang="zh-CN" altLang="en-US" sz="1600" dirty="0" smtClean="0">
                <a:solidFill>
                  <a:srgbClr val="000000"/>
                </a:solidFill>
                <a:latin typeface="宋体" panose="02010600030101010101" pitchFamily="2" charset="-122"/>
              </a:rPr>
              <a:t>  </a:t>
            </a:r>
            <a:r>
              <a:rPr lang="zh-CN" altLang="en-US" sz="1600" b="1" dirty="0">
                <a:solidFill>
                  <a:srgbClr val="FF0000"/>
                </a:solidFill>
                <a:latin typeface="宋体" panose="02010600030101010101" pitchFamily="2" charset="-122"/>
              </a:rPr>
              <a:t>☆</a:t>
            </a:r>
            <a:r>
              <a:rPr lang="zh-CN" altLang="en-US" sz="1600" b="1" dirty="0" smtClean="0">
                <a:solidFill>
                  <a:srgbClr val="FF0000"/>
                </a:solidFill>
                <a:latin typeface="宋体" panose="02010600030101010101" pitchFamily="2" charset="-122"/>
              </a:rPr>
              <a:t>总则</a:t>
            </a:r>
            <a:endParaRPr lang="zh-CN" altLang="en-US" sz="1600" b="1" dirty="0">
              <a:solidFill>
                <a:srgbClr val="FF0000"/>
              </a:solidFill>
              <a:latin typeface="宋体" panose="02010600030101010101" pitchFamily="2" charset="-122"/>
            </a:endParaRPr>
          </a:p>
          <a:p>
            <a:pPr lvl="0">
              <a:lnSpc>
                <a:spcPct val="130000"/>
              </a:lnSpc>
            </a:pPr>
            <a:r>
              <a:rPr lang="en-US" altLang="zh-CN" sz="1600" dirty="0" smtClean="0">
                <a:solidFill>
                  <a:srgbClr val="000000"/>
                </a:solidFill>
                <a:latin typeface="宋体" panose="02010600030101010101" pitchFamily="2" charset="-122"/>
              </a:rPr>
              <a:t>    1.</a:t>
            </a:r>
            <a:r>
              <a:rPr lang="zh-CN" altLang="en-US" sz="1600" b="1" dirty="0" smtClean="0">
                <a:solidFill>
                  <a:srgbClr val="000000"/>
                </a:solidFill>
                <a:latin typeface="宋体" panose="02010600030101010101" pitchFamily="2" charset="-122"/>
              </a:rPr>
              <a:t>公司</a:t>
            </a:r>
            <a:r>
              <a:rPr lang="zh-CN" altLang="en-US" sz="1600" b="1" dirty="0">
                <a:solidFill>
                  <a:srgbClr val="000000"/>
                </a:solidFill>
                <a:latin typeface="宋体" panose="02010600030101010101" pitchFamily="2" charset="-122"/>
              </a:rPr>
              <a:t>每年定期开展一次安全生产和粉尘防爆教育，各部门或车间每季度定期开展一次安全生产和粉尘防爆教育</a:t>
            </a:r>
            <a:r>
              <a:rPr lang="zh-CN" altLang="en-US" sz="1600" dirty="0">
                <a:solidFill>
                  <a:srgbClr val="000000"/>
                </a:solidFill>
                <a:latin typeface="宋体" panose="02010600030101010101" pitchFamily="2" charset="-122"/>
              </a:rPr>
              <a:t>，使职工了解本企业粉尘爆炸危险场所的危险程度和防爆措施，掌握危险岗位的安全生产技术。</a:t>
            </a:r>
            <a:endParaRPr lang="zh-CN" altLang="en-US" sz="1600" dirty="0">
              <a:solidFill>
                <a:srgbClr val="000000"/>
              </a:solidFill>
              <a:latin typeface="宋体" panose="02010600030101010101" pitchFamily="2" charset="-122"/>
            </a:endParaRPr>
          </a:p>
          <a:p>
            <a:pPr lvl="0">
              <a:lnSpc>
                <a:spcPct val="130000"/>
              </a:lnSpc>
            </a:pPr>
            <a:r>
              <a:rPr lang="en-US" altLang="zh-CN" sz="1600" dirty="0" smtClean="0">
                <a:solidFill>
                  <a:srgbClr val="000000"/>
                </a:solidFill>
                <a:latin typeface="宋体" panose="02010600030101010101" pitchFamily="2" charset="-122"/>
              </a:rPr>
              <a:t>    2.</a:t>
            </a:r>
            <a:r>
              <a:rPr lang="zh-CN" altLang="en-US" sz="1600" dirty="0" smtClean="0">
                <a:solidFill>
                  <a:srgbClr val="000000"/>
                </a:solidFill>
                <a:latin typeface="宋体" panose="02010600030101010101" pitchFamily="2" charset="-122"/>
              </a:rPr>
              <a:t>公司</a:t>
            </a:r>
            <a:r>
              <a:rPr lang="zh-CN" altLang="en-US" sz="1600" dirty="0">
                <a:solidFill>
                  <a:srgbClr val="000000"/>
                </a:solidFill>
                <a:latin typeface="宋体" panose="02010600030101010101" pitchFamily="2" charset="-122"/>
              </a:rPr>
              <a:t>应根据国家有关标准并结合自身粉尘爆炸危险场所的特点，制定公司粉尘防爆实施细则和安全检查表，并按安全检查表认真进行粉尘防爆检查。</a:t>
            </a:r>
            <a:r>
              <a:rPr lang="zh-CN" altLang="en-US" sz="1600" b="1" dirty="0">
                <a:solidFill>
                  <a:srgbClr val="000000"/>
                </a:solidFill>
                <a:latin typeface="宋体" panose="02010600030101010101" pitchFamily="2" charset="-122"/>
              </a:rPr>
              <a:t>公司每年至少组织一次专项检查，部门</a:t>
            </a:r>
            <a:r>
              <a:rPr lang="en-US" altLang="zh-CN" sz="1600" b="1" dirty="0">
                <a:solidFill>
                  <a:srgbClr val="000000"/>
                </a:solidFill>
                <a:latin typeface="宋体" panose="02010600030101010101" pitchFamily="2" charset="-122"/>
              </a:rPr>
              <a:t>(</a:t>
            </a:r>
            <a:r>
              <a:rPr lang="zh-CN" altLang="en-US" sz="1600" b="1" dirty="0">
                <a:solidFill>
                  <a:srgbClr val="000000"/>
                </a:solidFill>
                <a:latin typeface="宋体" panose="02010600030101010101" pitchFamily="2" charset="-122"/>
              </a:rPr>
              <a:t>车间</a:t>
            </a:r>
            <a:r>
              <a:rPr lang="en-US" altLang="zh-CN" sz="1600" b="1" dirty="0">
                <a:solidFill>
                  <a:srgbClr val="000000"/>
                </a:solidFill>
                <a:latin typeface="宋体" panose="02010600030101010101" pitchFamily="2" charset="-122"/>
              </a:rPr>
              <a:t>)</a:t>
            </a:r>
            <a:r>
              <a:rPr lang="zh-CN" altLang="en-US" sz="1600" b="1" dirty="0">
                <a:solidFill>
                  <a:srgbClr val="000000"/>
                </a:solidFill>
                <a:latin typeface="宋体" panose="02010600030101010101" pitchFamily="2" charset="-122"/>
              </a:rPr>
              <a:t>每月至少检查一次</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lvl="0">
              <a:lnSpc>
                <a:spcPct val="130000"/>
              </a:lnSpc>
            </a:pPr>
            <a:r>
              <a:rPr lang="en-US" altLang="zh-CN" sz="1600" dirty="0" smtClean="0">
                <a:solidFill>
                  <a:srgbClr val="000000"/>
                </a:solidFill>
                <a:latin typeface="宋体" panose="02010600030101010101" pitchFamily="2" charset="-122"/>
              </a:rPr>
              <a:t>    3.</a:t>
            </a:r>
            <a:r>
              <a:rPr lang="zh-CN" altLang="en-US" sz="1600" dirty="0" smtClean="0">
                <a:solidFill>
                  <a:srgbClr val="000000"/>
                </a:solidFill>
                <a:latin typeface="宋体" panose="02010600030101010101" pitchFamily="2" charset="-122"/>
              </a:rPr>
              <a:t>粉尘</a:t>
            </a:r>
            <a:r>
              <a:rPr lang="zh-CN" altLang="en-US" sz="1600" dirty="0">
                <a:solidFill>
                  <a:srgbClr val="000000"/>
                </a:solidFill>
                <a:latin typeface="宋体" panose="02010600030101010101" pitchFamily="2" charset="-122"/>
              </a:rPr>
              <a:t>爆炸危险场所应</a:t>
            </a:r>
            <a:r>
              <a:rPr lang="zh-CN" altLang="en-US" sz="1600" b="1" dirty="0">
                <a:solidFill>
                  <a:srgbClr val="000000"/>
                </a:solidFill>
                <a:latin typeface="宋体" panose="02010600030101010101" pitchFamily="2" charset="-122"/>
              </a:rPr>
              <a:t>杜绝各种火源</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a:p>
            <a:pPr lvl="0">
              <a:lnSpc>
                <a:spcPct val="130000"/>
              </a:lnSpc>
            </a:pPr>
            <a:r>
              <a:rPr lang="en-US" altLang="zh-CN" sz="1600" dirty="0" smtClean="0">
                <a:solidFill>
                  <a:srgbClr val="000000"/>
                </a:solidFill>
                <a:latin typeface="宋体" panose="02010600030101010101" pitchFamily="2" charset="-122"/>
              </a:rPr>
              <a:t>    4.</a:t>
            </a:r>
            <a:r>
              <a:rPr lang="zh-CN" altLang="en-US" sz="1600" dirty="0" smtClean="0">
                <a:solidFill>
                  <a:srgbClr val="000000"/>
                </a:solidFill>
                <a:latin typeface="宋体" panose="02010600030101010101" pitchFamily="2" charset="-122"/>
              </a:rPr>
              <a:t>安全</a:t>
            </a:r>
            <a:r>
              <a:rPr lang="zh-CN" altLang="en-US" sz="1600" dirty="0">
                <a:solidFill>
                  <a:srgbClr val="000000"/>
                </a:solidFill>
                <a:latin typeface="宋体" panose="02010600030101010101" pitchFamily="2" charset="-122"/>
              </a:rPr>
              <a:t>、通风除尘、粉尘爆炸预防、粉尘爆炸控制等设备设施，未经公司安全主管部门批准，</a:t>
            </a:r>
            <a:r>
              <a:rPr lang="zh-CN" altLang="en-US" sz="1600" b="1" dirty="0">
                <a:solidFill>
                  <a:srgbClr val="000000"/>
                </a:solidFill>
                <a:latin typeface="宋体" panose="02010600030101010101" pitchFamily="2" charset="-122"/>
              </a:rPr>
              <a:t>不应更换或停止使用</a:t>
            </a:r>
            <a:r>
              <a:rPr lang="zh-CN" altLang="en-US" sz="1600" dirty="0">
                <a:solidFill>
                  <a:srgbClr val="000000"/>
                </a:solidFill>
                <a:latin typeface="宋体" panose="02010600030101010101" pitchFamily="2" charset="-122"/>
              </a:rPr>
              <a:t>。</a:t>
            </a:r>
            <a:endParaRPr lang="zh-CN" altLang="en-US" sz="1600" dirty="0">
              <a:solidFill>
                <a:srgbClr val="000000"/>
              </a:solidFill>
              <a:latin typeface="宋体" panose="02010600030101010101" pitchFamily="2" charset="-122"/>
            </a:endParaRPr>
          </a:p>
        </p:txBody>
      </p:sp>
      <p:sp>
        <p:nvSpPr>
          <p:cNvPr id="11" name="矩形 10"/>
          <p:cNvSpPr/>
          <p:nvPr/>
        </p:nvSpPr>
        <p:spPr>
          <a:xfrm>
            <a:off x="3419872" y="1770023"/>
            <a:ext cx="5109263" cy="369332"/>
          </a:xfrm>
          <a:prstGeom prst="rect">
            <a:avLst/>
          </a:prstGeom>
          <a:solidFill>
            <a:schemeClr val="accent3">
              <a:lumMod val="60000"/>
              <a:lumOff val="40000"/>
            </a:schemeClr>
          </a:solidFill>
        </p:spPr>
        <p:txBody>
          <a:bodyPr wrap="square">
            <a:spAutoFit/>
          </a:bodyPr>
          <a:lstStyle/>
          <a:p>
            <a:r>
              <a:rPr lang="zh-CN" altLang="en-US" dirty="0">
                <a:latin typeface="微软雅黑" panose="020B0503020204020204" pitchFamily="34" charset="-122"/>
                <a:ea typeface="微软雅黑" panose="020B0503020204020204" pitchFamily="34" charset="-122"/>
              </a:rPr>
              <a:t>编制</a:t>
            </a:r>
            <a:r>
              <a:rPr lang="zh-CN" altLang="en-US" dirty="0" smtClean="0">
                <a:latin typeface="微软雅黑" panose="020B0503020204020204" pitchFamily="34" charset="-122"/>
                <a:ea typeface="微软雅黑" panose="020B0503020204020204" pitchFamily="34" charset="-122"/>
              </a:rPr>
              <a:t>依据：</a:t>
            </a:r>
            <a:r>
              <a:rPr lang="en-US" altLang="zh-CN" dirty="0" smtClean="0">
                <a:latin typeface="微软雅黑" panose="020B0503020204020204" pitchFamily="34" charset="-122"/>
                <a:ea typeface="微软雅黑" panose="020B0503020204020204" pitchFamily="34" charset="-122"/>
              </a:rPr>
              <a:t>GB 15577-2007《</a:t>
            </a:r>
            <a:r>
              <a:rPr lang="zh-CN" altLang="en-US" dirty="0">
                <a:latin typeface="微软雅黑" panose="020B0503020204020204" pitchFamily="34" charset="-122"/>
                <a:ea typeface="微软雅黑" panose="020B0503020204020204" pitchFamily="34" charset="-122"/>
              </a:rPr>
              <a:t>粉尘防爆安全规程</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467544" y="1650286"/>
            <a:ext cx="2252540" cy="338554"/>
          </a:xfrm>
          <a:prstGeom prst="rect">
            <a:avLst/>
          </a:prstGeom>
          <a:solidFill>
            <a:schemeClr val="accent5"/>
          </a:solidFill>
        </p:spPr>
        <p:style>
          <a:lnRef idx="2">
            <a:schemeClr val="accent5"/>
          </a:lnRef>
          <a:fillRef idx="1">
            <a:schemeClr val="lt1"/>
          </a:fillRef>
          <a:effectRef idx="0">
            <a:schemeClr val="accent5"/>
          </a:effectRef>
          <a:fontRef idx="minor">
            <a:schemeClr val="dk1"/>
          </a:fontRef>
        </p:style>
        <p:txBody>
          <a:bodyPr wrap="none">
            <a:spAutoFit/>
          </a:bodyPr>
          <a:lstStyle/>
          <a:p>
            <a:r>
              <a:rPr lang="zh-CN" altLang="en-US" sz="1600" b="1" dirty="0" smtClean="0">
                <a:solidFill>
                  <a:srgbClr val="FF0000"/>
                </a:solidFill>
                <a:latin typeface="+mn-ea"/>
              </a:rPr>
              <a:t>粉尘防爆安全管理制度</a:t>
            </a:r>
            <a:endParaRPr lang="en-US" altLang="zh-CN" sz="1600" b="1" dirty="0">
              <a:solidFill>
                <a:srgbClr val="FF0000"/>
              </a:solidFill>
              <a:latin typeface="+mn-ea"/>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9283</Words>
  <Application>WPS 演示</Application>
  <PresentationFormat/>
  <Paragraphs>465</Paragraphs>
  <Slides>35</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4</vt:i4>
      </vt:variant>
      <vt:variant>
        <vt:lpstr>幻灯片标题</vt:lpstr>
      </vt:variant>
      <vt:variant>
        <vt:i4>35</vt:i4>
      </vt:variant>
    </vt:vector>
  </HeadingPairs>
  <TitlesOfParts>
    <vt:vector size="54" baseType="lpstr">
      <vt:lpstr>Arial</vt:lpstr>
      <vt:lpstr>宋体</vt:lpstr>
      <vt:lpstr>Wingdings</vt:lpstr>
      <vt:lpstr>微软雅黑</vt:lpstr>
      <vt:lpstr>Calibri</vt:lpstr>
      <vt:lpstr>华文细黑</vt:lpstr>
      <vt:lpstr>华文楷体</vt:lpstr>
      <vt:lpstr>华文隶书</vt:lpstr>
      <vt:lpstr>Arial</vt:lpstr>
      <vt:lpstr>Arial Unicode MS</vt:lpstr>
      <vt:lpstr>黑体</vt:lpstr>
      <vt:lpstr>楷体_GB2312</vt:lpstr>
      <vt:lpstr>新宋体</vt:lpstr>
      <vt:lpstr>自定义设计方案</vt:lpstr>
      <vt:lpstr>2_Office 主题</vt:lpstr>
      <vt:lpstr>Paint.Picture</vt:lpstr>
      <vt:lpstr>Paint.Picture</vt:lpstr>
      <vt:lpstr>Paint.Picture</vt:lpstr>
      <vt:lpstr>Paint.Picture</vt:lpstr>
      <vt:lpstr>粉尘防爆安全培训</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粉尘防爆安全培训</dc:title>
  <dc:creator/>
  <cp:lastModifiedBy>Vivian</cp:lastModifiedBy>
  <cp:revision>1</cp:revision>
  <dcterms:created xsi:type="dcterms:W3CDTF">2023-11-30T07:35:58Z</dcterms:created>
  <dcterms:modified xsi:type="dcterms:W3CDTF">2023-11-30T07:35:58Z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C8940738944148AD8705FA4EECC70176_12</vt:lpwstr>
  </property>
  <property fmtid="{D5CDD505-2E9C-101B-9397-08002B2CF9AE}" pid="3" name="KSOProductBuildVer">
    <vt:lpwstr>2052-12.1.0.15712</vt:lpwstr>
  </property>
</Properties>
</file>