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3"/>
  </p:sldMasterIdLst>
  <p:notesMasterIdLst>
    <p:notesMasterId r:id="rId7"/>
  </p:notesMasterIdLst>
  <p:handoutMasterIdLst>
    <p:handoutMasterId r:id="rId27"/>
  </p:handoutMasterIdLst>
  <p:sldIdLst>
    <p:sldId id="422" r:id="rId4"/>
    <p:sldId id="424" r:id="rId5"/>
    <p:sldId id="401" r:id="rId6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4" r:id="rId19"/>
    <p:sldId id="415" r:id="rId20"/>
    <p:sldId id="416" r:id="rId21"/>
    <p:sldId id="417" r:id="rId22"/>
    <p:sldId id="418" r:id="rId23"/>
    <p:sldId id="419" r:id="rId24"/>
    <p:sldId id="425" r:id="rId25"/>
    <p:sldId id="423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CCFF"/>
    <a:srgbClr val="CCECFF"/>
    <a:srgbClr val="2406A6"/>
    <a:srgbClr val="200595"/>
    <a:srgbClr val="1E0589"/>
    <a:srgbClr val="442AE2"/>
    <a:srgbClr val="20ECE7"/>
    <a:srgbClr val="0000FF"/>
    <a:srgbClr val="281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10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9F289327-D694-48CD-A30B-0E82774129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6A6A1CCF-E615-470B-AFC9-637DF4E33F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微软雅黑" panose="020B0503020204020204" charset="-122"/>
              </a:endParaRPr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.png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6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图片 8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0" y="-14287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ea typeface="+mn-ea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56" name="图片 8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0" y="-14287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微软雅黑" panose="020B0503020204020204" charset="-122"/>
          <a:ea typeface="+mj-ea"/>
          <a:cs typeface="微软雅黑" panose="020B0503020204020204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47.pn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56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/>
          <p:nvPr/>
        </p:nvSpPr>
        <p:spPr bwMode="auto">
          <a:xfrm flipV="1">
            <a:off x="2537192" y="1360777"/>
            <a:ext cx="3036335" cy="2626878"/>
          </a:xfrm>
          <a:custGeom>
            <a:avLst/>
            <a:gdLst>
              <a:gd name="T0" fmla="*/ 64 w 850"/>
              <a:gd name="T1" fmla="*/ 483 h 736"/>
              <a:gd name="T2" fmla="*/ 278 w 850"/>
              <a:gd name="T3" fmla="*/ 113 h 736"/>
              <a:gd name="T4" fmla="*/ 571 w 850"/>
              <a:gd name="T5" fmla="*/ 113 h 736"/>
              <a:gd name="T6" fmla="*/ 785 w 850"/>
              <a:gd name="T7" fmla="*/ 483 h 736"/>
              <a:gd name="T8" fmla="*/ 638 w 850"/>
              <a:gd name="T9" fmla="*/ 736 h 736"/>
              <a:gd name="T10" fmla="*/ 211 w 850"/>
              <a:gd name="T11" fmla="*/ 736 h 736"/>
              <a:gd name="T12" fmla="*/ 64 w 850"/>
              <a:gd name="T13" fmla="*/ 483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0" h="736">
                <a:moveTo>
                  <a:pt x="64" y="483"/>
                </a:moveTo>
                <a:cubicBezTo>
                  <a:pt x="278" y="113"/>
                  <a:pt x="278" y="113"/>
                  <a:pt x="278" y="113"/>
                </a:cubicBezTo>
                <a:cubicBezTo>
                  <a:pt x="343" y="0"/>
                  <a:pt x="506" y="0"/>
                  <a:pt x="571" y="113"/>
                </a:cubicBezTo>
                <a:cubicBezTo>
                  <a:pt x="785" y="483"/>
                  <a:pt x="785" y="483"/>
                  <a:pt x="785" y="483"/>
                </a:cubicBezTo>
                <a:cubicBezTo>
                  <a:pt x="850" y="596"/>
                  <a:pt x="768" y="736"/>
                  <a:pt x="638" y="736"/>
                </a:cubicBezTo>
                <a:cubicBezTo>
                  <a:pt x="211" y="736"/>
                  <a:pt x="211" y="736"/>
                  <a:pt x="211" y="736"/>
                </a:cubicBezTo>
                <a:cubicBezTo>
                  <a:pt x="81" y="736"/>
                  <a:pt x="0" y="596"/>
                  <a:pt x="64" y="483"/>
                </a:cubicBezTo>
                <a:close/>
              </a:path>
            </a:pathLst>
          </a:custGeom>
          <a:solidFill>
            <a:srgbClr val="C00000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76200" dir="8100000" algn="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rgbClr val="302F33"/>
              </a:solidFill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r="18243" b="497"/>
          <a:stretch>
            <a:fillRect/>
          </a:stretch>
        </p:blipFill>
        <p:spPr>
          <a:xfrm>
            <a:off x="2966727" y="1575621"/>
            <a:ext cx="2177018" cy="2011589"/>
          </a:xfrm>
          <a:custGeom>
            <a:avLst/>
            <a:gdLst>
              <a:gd name="connsiteX0" fmla="*/ 782987 w 3542108"/>
              <a:gd name="connsiteY0" fmla="*/ 0 h 3272959"/>
              <a:gd name="connsiteX1" fmla="*/ 786843 w 3542108"/>
              <a:gd name="connsiteY1" fmla="*/ 0 h 3272959"/>
              <a:gd name="connsiteX2" fmla="*/ 813834 w 3542108"/>
              <a:gd name="connsiteY2" fmla="*/ 0 h 3272959"/>
              <a:gd name="connsiteX3" fmla="*/ 843235 w 3542108"/>
              <a:gd name="connsiteY3" fmla="*/ 0 h 3272959"/>
              <a:gd name="connsiteX4" fmla="*/ 887096 w 3542108"/>
              <a:gd name="connsiteY4" fmla="*/ 0 h 3272959"/>
              <a:gd name="connsiteX5" fmla="*/ 948308 w 3542108"/>
              <a:gd name="connsiteY5" fmla="*/ 0 h 3272959"/>
              <a:gd name="connsiteX6" fmla="*/ 1029763 w 3542108"/>
              <a:gd name="connsiteY6" fmla="*/ 0 h 3272959"/>
              <a:gd name="connsiteX7" fmla="*/ 1134354 w 3542108"/>
              <a:gd name="connsiteY7" fmla="*/ 0 h 3272959"/>
              <a:gd name="connsiteX8" fmla="*/ 1264972 w 3542108"/>
              <a:gd name="connsiteY8" fmla="*/ 0 h 3272959"/>
              <a:gd name="connsiteX9" fmla="*/ 1424509 w 3542108"/>
              <a:gd name="connsiteY9" fmla="*/ 0 h 3272959"/>
              <a:gd name="connsiteX10" fmla="*/ 1615858 w 3542108"/>
              <a:gd name="connsiteY10" fmla="*/ 0 h 3272959"/>
              <a:gd name="connsiteX11" fmla="*/ 1841909 w 3542108"/>
              <a:gd name="connsiteY11" fmla="*/ 0 h 3272959"/>
              <a:gd name="connsiteX12" fmla="*/ 2105555 w 3542108"/>
              <a:gd name="connsiteY12" fmla="*/ 0 h 3272959"/>
              <a:gd name="connsiteX13" fmla="*/ 2409688 w 3542108"/>
              <a:gd name="connsiteY13" fmla="*/ 0 h 3272959"/>
              <a:gd name="connsiteX14" fmla="*/ 2757199 w 3542108"/>
              <a:gd name="connsiteY14" fmla="*/ 0 h 3272959"/>
              <a:gd name="connsiteX15" fmla="*/ 3436846 w 3542108"/>
              <a:gd name="connsiteY15" fmla="*/ 1169988 h 3272959"/>
              <a:gd name="connsiteX16" fmla="*/ 2447428 w 3542108"/>
              <a:gd name="connsiteY16" fmla="*/ 2881037 h 3272959"/>
              <a:gd name="connsiteX17" fmla="*/ 1092758 w 3542108"/>
              <a:gd name="connsiteY17" fmla="*/ 2881037 h 3272959"/>
              <a:gd name="connsiteX18" fmla="*/ 103340 w 3542108"/>
              <a:gd name="connsiteY18" fmla="*/ 1169988 h 3272959"/>
              <a:gd name="connsiteX19" fmla="*/ 782987 w 3542108"/>
              <a:gd name="connsiteY19" fmla="*/ 0 h 327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42108" h="3272959">
                <a:moveTo>
                  <a:pt x="782987" y="0"/>
                </a:moveTo>
                <a:lnTo>
                  <a:pt x="786843" y="0"/>
                </a:lnTo>
                <a:lnTo>
                  <a:pt x="813834" y="0"/>
                </a:lnTo>
                <a:lnTo>
                  <a:pt x="843235" y="0"/>
                </a:lnTo>
                <a:lnTo>
                  <a:pt x="887096" y="0"/>
                </a:lnTo>
                <a:lnTo>
                  <a:pt x="948308" y="0"/>
                </a:lnTo>
                <a:lnTo>
                  <a:pt x="1029763" y="0"/>
                </a:lnTo>
                <a:lnTo>
                  <a:pt x="1134354" y="0"/>
                </a:lnTo>
                <a:lnTo>
                  <a:pt x="1264972" y="0"/>
                </a:lnTo>
                <a:lnTo>
                  <a:pt x="1424509" y="0"/>
                </a:lnTo>
                <a:lnTo>
                  <a:pt x="1615858" y="0"/>
                </a:lnTo>
                <a:lnTo>
                  <a:pt x="1841909" y="0"/>
                </a:lnTo>
                <a:lnTo>
                  <a:pt x="2105555" y="0"/>
                </a:lnTo>
                <a:lnTo>
                  <a:pt x="2409688" y="0"/>
                </a:lnTo>
                <a:lnTo>
                  <a:pt x="2757199" y="0"/>
                </a:lnTo>
                <a:cubicBezTo>
                  <a:pt x="3358247" y="0"/>
                  <a:pt x="3737370" y="647424"/>
                  <a:pt x="3436846" y="1169988"/>
                </a:cubicBezTo>
                <a:cubicBezTo>
                  <a:pt x="3436846" y="1169988"/>
                  <a:pt x="3436846" y="1169988"/>
                  <a:pt x="2447428" y="2881037"/>
                </a:cubicBezTo>
                <a:cubicBezTo>
                  <a:pt x="2146904" y="3403600"/>
                  <a:pt x="1393282" y="3403600"/>
                  <a:pt x="1092758" y="2881037"/>
                </a:cubicBezTo>
                <a:cubicBezTo>
                  <a:pt x="1092758" y="2881037"/>
                  <a:pt x="1092758" y="2881037"/>
                  <a:pt x="103340" y="1169988"/>
                </a:cubicBezTo>
                <a:cubicBezTo>
                  <a:pt x="-192561" y="647424"/>
                  <a:pt x="181938" y="0"/>
                  <a:pt x="782987" y="0"/>
                </a:cubicBezTo>
                <a:close/>
              </a:path>
            </a:pathLst>
          </a:custGeom>
        </p:spPr>
      </p:pic>
      <p:sp>
        <p:nvSpPr>
          <p:cNvPr id="13316" name="文本框 8"/>
          <p:cNvSpPr txBox="1"/>
          <p:nvPr/>
        </p:nvSpPr>
        <p:spPr>
          <a:xfrm>
            <a:off x="403225" y="4319588"/>
            <a:ext cx="8094663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6000" dirty="0">
                <a:solidFill>
                  <a:srgbClr val="C00000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微软雅黑" panose="020B0503020204020204" charset="-122"/>
              </a:rPr>
              <a:t>燃气场所使用防爆电气及消防设施安全培训</a:t>
            </a:r>
            <a:endParaRPr lang="zh-CN" altLang="en-US" sz="6000" dirty="0">
              <a:solidFill>
                <a:srgbClr val="C00000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13317" name="文本框 9"/>
          <p:cNvSpPr txBox="1"/>
          <p:nvPr/>
        </p:nvSpPr>
        <p:spPr>
          <a:xfrm>
            <a:off x="3136900" y="1933575"/>
            <a:ext cx="18383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燃气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615" y="2132330"/>
            <a:ext cx="3773170" cy="195707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 bwMode="auto">
          <a:xfrm rot="600000">
            <a:off x="7888647" y="821601"/>
            <a:ext cx="2743200" cy="914400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用气场所</a:t>
            </a:r>
            <a:endParaRPr lang="zh-CN" altLang="en-US" sz="1350" dirty="0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60759" y="102143"/>
            <a:ext cx="5642372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altLang="zh-CN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查用气场所</a:t>
            </a:r>
            <a:r>
              <a:rPr lang="en-US" altLang="zh-CN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（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瓶组间和气化间的设置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）</a:t>
            </a:r>
            <a:endParaRPr lang="zh-CN" altLang="en-US" sz="2100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4674" name="Picture 2" descr="C:\Users\lenovo\Desktop\液化气图片\IMG_889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51985" y="1700808"/>
            <a:ext cx="3200355" cy="2400267"/>
          </a:xfrm>
          <a:prstGeom prst="rect">
            <a:avLst/>
          </a:prstGeom>
          <a:noFill/>
        </p:spPr>
      </p:pic>
      <p:pic>
        <p:nvPicPr>
          <p:cNvPr id="8" name="Picture 4" descr="C:\Users\lenovo\Desktop\液化气图片\IMG_8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4197086"/>
            <a:ext cx="3206324" cy="2404743"/>
          </a:xfrm>
          <a:prstGeom prst="rect">
            <a:avLst/>
          </a:prstGeom>
          <a:noFill/>
        </p:spPr>
      </p:pic>
      <p:pic>
        <p:nvPicPr>
          <p:cNvPr id="9" name="Picture 6" descr="C:\Users\lenovo\Desktop\液化气图片\IMG_8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1892829"/>
            <a:ext cx="2664296" cy="47045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 bwMode="auto">
          <a:xfrm rot="600000">
            <a:off x="8208687" y="1131481"/>
            <a:ext cx="2743200" cy="914400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用气场所</a:t>
            </a:r>
            <a:endParaRPr lang="zh-CN" altLang="en-US" sz="1350" dirty="0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60478" y="90081"/>
            <a:ext cx="5642372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altLang="zh-CN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查用气场所</a:t>
            </a:r>
            <a:r>
              <a:rPr lang="en-US" altLang="zh-CN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（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瓶组间和气化间的设置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）</a:t>
            </a:r>
            <a:endParaRPr lang="zh-CN" altLang="en-US" sz="2100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3650" name="Picture 2" descr="C:\Users\lenovo\Desktop\液化气图片\IMG_888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0" y="2276872"/>
            <a:ext cx="3779912" cy="3552395"/>
          </a:xfrm>
          <a:prstGeom prst="rect">
            <a:avLst/>
          </a:prstGeom>
          <a:noFill/>
        </p:spPr>
      </p:pic>
      <p:pic>
        <p:nvPicPr>
          <p:cNvPr id="283651" name="Picture 3" descr="C:\Users\lenovo\Desktop\液化气图片\IMG_8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4197085"/>
            <a:ext cx="3216357" cy="2304256"/>
          </a:xfrm>
          <a:prstGeom prst="rect">
            <a:avLst/>
          </a:prstGeom>
          <a:noFill/>
        </p:spPr>
      </p:pic>
      <p:pic>
        <p:nvPicPr>
          <p:cNvPr id="12" name="Picture 5" descr="C:\Users\lenovo\Desktop\液化气图片\IMG_8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1796819"/>
            <a:ext cx="122413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 bwMode="auto">
          <a:xfrm rot="600000">
            <a:off x="7888647" y="821601"/>
            <a:ext cx="2743200" cy="914400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用气场所</a:t>
            </a:r>
            <a:endParaRPr lang="zh-CN" altLang="en-US" sz="1350" dirty="0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80518" y="107861"/>
            <a:ext cx="5642372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altLang="zh-CN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查用气场所</a:t>
            </a:r>
            <a:r>
              <a:rPr lang="en-US" altLang="zh-CN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（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瓶组间和气化间的设置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）</a:t>
            </a:r>
            <a:endParaRPr lang="zh-CN" altLang="en-US" sz="2100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2626" name="Picture 2" descr="C:\Users\lenovo\Desktop\液化气图片\IMG_888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5560" y="2180861"/>
            <a:ext cx="3600400" cy="3840427"/>
          </a:xfrm>
          <a:prstGeom prst="rect">
            <a:avLst/>
          </a:prstGeom>
          <a:noFill/>
        </p:spPr>
      </p:pic>
      <p:pic>
        <p:nvPicPr>
          <p:cNvPr id="282627" name="Picture 3" descr="C:\Users\lenovo\Desktop\液化气图片\IMG_8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2180862"/>
            <a:ext cx="1944216" cy="3909053"/>
          </a:xfrm>
          <a:prstGeom prst="rect">
            <a:avLst/>
          </a:prstGeom>
          <a:noFill/>
        </p:spPr>
      </p:pic>
      <p:pic>
        <p:nvPicPr>
          <p:cNvPr id="282628" name="Picture 4" descr="C:\Users\lenovo\Desktop\液化气图片\IMG_8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4" y="2084851"/>
            <a:ext cx="1872208" cy="3936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 bwMode="auto">
          <a:xfrm rot="600000">
            <a:off x="7286833" y="763292"/>
            <a:ext cx="2743200" cy="914400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用气场所</a:t>
            </a:r>
            <a:endParaRPr lang="zh-CN" altLang="en-US" sz="1350" dirty="0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7568" y="954952"/>
            <a:ext cx="4824536" cy="7458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altLang="zh-CN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查用气场所</a:t>
            </a:r>
            <a:r>
              <a:rPr lang="en-US" altLang="zh-CN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4000" b="1" kern="0" dirty="0">
                <a:solidFill>
                  <a:srgbClr val="FF0000"/>
                </a:solidFill>
                <a:cs typeface="微软雅黑" panose="020B0503020204020204" charset="-122"/>
              </a:rPr>
              <a:t>（配电箱）</a:t>
            </a:r>
            <a:endParaRPr lang="zh-CN" altLang="en-US" sz="4000" b="1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5555" name="Picture 3" descr="C:\Users\lenovo\Desktop\液化气图片\配电箱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5400000">
            <a:off x="5374509" y="2830345"/>
            <a:ext cx="4512501" cy="2637470"/>
          </a:xfrm>
          <a:prstGeom prst="rect">
            <a:avLst/>
          </a:prstGeom>
          <a:noFill/>
        </p:spPr>
      </p:pic>
      <p:pic>
        <p:nvPicPr>
          <p:cNvPr id="535556" name="Picture 4" descr="C:\Users\lenovo\Desktop\液化气图片\配电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7535" y="3008953"/>
            <a:ext cx="4416491" cy="2376264"/>
          </a:xfrm>
          <a:prstGeom prst="rect">
            <a:avLst/>
          </a:prstGeom>
          <a:noFill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600056" y="5541235"/>
          <a:ext cx="2159635" cy="582507"/>
        </p:xfrm>
        <a:graphic>
          <a:graphicData uri="http://schemas.openxmlformats.org/drawingml/2006/table">
            <a:tbl>
              <a:tblPr/>
              <a:tblGrid>
                <a:gridCol w="504190"/>
                <a:gridCol w="673100"/>
                <a:gridCol w="468630"/>
                <a:gridCol w="513715"/>
              </a:tblGrid>
              <a:tr h="582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备用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排风扇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备用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备用</a:t>
                      </a:r>
                      <a:endParaRPr lang="zh-CN" sz="16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023992" y="3909053"/>
          <a:ext cx="3242310" cy="1066800"/>
        </p:xfrm>
        <a:graphic>
          <a:graphicData uri="http://schemas.openxmlformats.org/drawingml/2006/table">
            <a:tbl>
              <a:tblPr/>
              <a:tblGrid>
                <a:gridCol w="456565"/>
                <a:gridCol w="533400"/>
                <a:gridCol w="539750"/>
                <a:gridCol w="361950"/>
                <a:gridCol w="450215"/>
                <a:gridCol w="450215"/>
                <a:gridCol w="450215"/>
              </a:tblGrid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一层总开关</a:t>
                      </a:r>
                      <a:endParaRPr lang="zh-CN" sz="14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锅炉房</a:t>
                      </a:r>
                      <a:endParaRPr lang="zh-CN" sz="14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开水炉</a:t>
                      </a:r>
                      <a:endParaRPr lang="zh-CN" sz="14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lang="zh-CN" sz="14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</a:t>
                      </a:r>
                      <a:endParaRPr lang="zh-CN" sz="14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库房</a:t>
                      </a:r>
                      <a:endParaRPr lang="zh-CN" sz="14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备用</a:t>
                      </a:r>
                      <a:endParaRPr lang="zh-CN" sz="14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35559" name="Picture 7" descr="C:\Users\lenovo\Desktop\QQ图片201811122328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728" y="3621022"/>
            <a:ext cx="936104" cy="1670172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5231904" y="260648"/>
            <a:ext cx="1296144" cy="480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微软雅黑" panose="020B0503020204020204" charset="-122"/>
              </a:rPr>
              <a:t>配电箱</a:t>
            </a:r>
            <a:endParaRPr lang="zh-CN" altLang="en-US" dirty="0">
              <a:cs typeface="微软雅黑" panose="020B0503020204020204" charset="-122"/>
            </a:endParaRPr>
          </a:p>
        </p:txBody>
      </p:sp>
      <p:pic>
        <p:nvPicPr>
          <p:cNvPr id="535560" name="Picture 8" descr="C:\Users\lenovo\AppData\Roaming\Tencent\Users\506238944\QQ\WinTemp\RichOle\BRZCUN`{}P`EYX2OV}XZXO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728" y="3140969"/>
            <a:ext cx="936104" cy="5080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023992" y="1988840"/>
            <a:ext cx="3312368" cy="3744416"/>
          </a:xfrm>
          <a:prstGeom prst="rect">
            <a:avLst/>
          </a:prstGeom>
          <a:solidFill>
            <a:srgbClr val="CA98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" name="云形 2"/>
          <p:cNvSpPr/>
          <p:nvPr/>
        </p:nvSpPr>
        <p:spPr bwMode="auto">
          <a:xfrm rot="600000">
            <a:off x="7286833" y="763292"/>
            <a:ext cx="2743200" cy="914400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用气场所</a:t>
            </a:r>
            <a:endParaRPr lang="zh-CN" altLang="en-US" sz="1350" dirty="0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7568" y="954952"/>
            <a:ext cx="4824536" cy="7458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altLang="zh-CN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查用气场所</a:t>
            </a:r>
            <a:r>
              <a:rPr lang="en-US" altLang="zh-CN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4000" b="1" kern="0" dirty="0">
                <a:solidFill>
                  <a:srgbClr val="FF0000"/>
                </a:solidFill>
                <a:cs typeface="微软雅黑" panose="020B0503020204020204" charset="-122"/>
              </a:rPr>
              <a:t>（配电箱）</a:t>
            </a:r>
            <a:endParaRPr lang="zh-CN" altLang="en-US" sz="4000" b="1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2" descr="C:\Users\lenovo\Desktop\液化气图片\I配电箱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5400000">
            <a:off x="1735807" y="2724632"/>
            <a:ext cx="4320481" cy="2656877"/>
          </a:xfrm>
          <a:prstGeom prst="rect">
            <a:avLst/>
          </a:prstGeom>
          <a:noFill/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744072" y="2372883"/>
          <a:ext cx="2341880" cy="582507"/>
        </p:xfrm>
        <a:graphic>
          <a:graphicData uri="http://schemas.openxmlformats.org/drawingml/2006/table">
            <a:tbl>
              <a:tblPr/>
              <a:tblGrid>
                <a:gridCol w="456565"/>
                <a:gridCol w="533400"/>
                <a:gridCol w="539750"/>
                <a:gridCol w="361950"/>
                <a:gridCol w="450215"/>
              </a:tblGrid>
              <a:tr h="582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照明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灯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空调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60096" y="4965171"/>
          <a:ext cx="1583690" cy="582507"/>
        </p:xfrm>
        <a:graphic>
          <a:graphicData uri="http://schemas.openxmlformats.org/drawingml/2006/table">
            <a:tbl>
              <a:tblPr/>
              <a:tblGrid>
                <a:gridCol w="791845"/>
                <a:gridCol w="791845"/>
              </a:tblGrid>
              <a:tr h="582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备用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备用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816080" y="4005064"/>
          <a:ext cx="2341880" cy="582507"/>
        </p:xfrm>
        <a:graphic>
          <a:graphicData uri="http://schemas.openxmlformats.org/drawingml/2006/table">
            <a:tbl>
              <a:tblPr/>
              <a:tblGrid>
                <a:gridCol w="648335"/>
                <a:gridCol w="718820"/>
                <a:gridCol w="524510"/>
                <a:gridCol w="450215"/>
              </a:tblGrid>
              <a:tr h="582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通风机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过道照明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插座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备用</a:t>
                      </a:r>
                      <a:endParaRPr lang="zh-CN" sz="1400" b="1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168009" y="3236979"/>
          <a:ext cx="540385" cy="582507"/>
        </p:xfrm>
        <a:graphic>
          <a:graphicData uri="http://schemas.openxmlformats.org/drawingml/2006/table">
            <a:tbl>
              <a:tblPr/>
              <a:tblGrid>
                <a:gridCol w="540385"/>
              </a:tblGrid>
              <a:tr h="582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总开关</a:t>
                      </a:r>
                      <a:endParaRPr lang="zh-CN" sz="14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783632" y="3044957"/>
            <a:ext cx="1008112" cy="672075"/>
          </a:xfrm>
          <a:prstGeom prst="rect">
            <a:avLst/>
          </a:prstGeom>
          <a:solidFill>
            <a:srgbClr val="CA98DC"/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  <a:cs typeface="微软雅黑" panose="020B0503020204020204" charset="-122"/>
              </a:rPr>
              <a:t>平面图</a:t>
            </a:r>
            <a:endParaRPr lang="zh-CN" altLang="en-US" dirty="0">
              <a:solidFill>
                <a:srgbClr val="FF0000"/>
              </a:solidFill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:\Users\lenovo\Desktop\文件夹\北京市液化石油气公司简介（简版2017.3.23）\工程照片\DSCN174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11824" y="1820312"/>
            <a:ext cx="5587562" cy="477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12"/>
          <p:cNvSpPr txBox="1">
            <a:spLocks noChangeArrowheads="1"/>
          </p:cNvSpPr>
          <p:nvPr/>
        </p:nvSpPr>
        <p:spPr bwMode="auto">
          <a:xfrm>
            <a:off x="4583832" y="356659"/>
            <a:ext cx="253484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cs typeface="微软雅黑" panose="020B0503020204020204" charset="-122"/>
              </a:rPr>
              <a:t>干粉灭火器</a:t>
            </a:r>
            <a:endParaRPr lang="zh-CN" altLang="en-US" b="1" dirty="0">
              <a:solidFill>
                <a:srgbClr val="FF0000"/>
              </a:solidFill>
              <a:cs typeface="微软雅黑" panose="020B050302020402020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19605" y="904240"/>
            <a:ext cx="7629525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25" b="1" dirty="0">
                <a:solidFill>
                  <a:srgbClr val="002060"/>
                </a:solidFill>
                <a:cs typeface="微软雅黑" panose="020B0503020204020204" charset="-122"/>
              </a:rPr>
              <a:t>5. 7  </a:t>
            </a:r>
            <a:r>
              <a:rPr lang="zh-CN" altLang="en-US" sz="1425" b="1" dirty="0">
                <a:solidFill>
                  <a:srgbClr val="002060"/>
                </a:solidFill>
                <a:cs typeface="微软雅黑" panose="020B0503020204020204" charset="-122"/>
              </a:rPr>
              <a:t>瓶组间和气化间应按照标准的要求配备</a:t>
            </a:r>
            <a:r>
              <a:rPr lang="en-US" altLang="zh-CN" sz="1425" b="1" dirty="0">
                <a:solidFill>
                  <a:srgbClr val="002060"/>
                </a:solidFill>
                <a:cs typeface="微软雅黑" panose="020B0503020204020204" charset="-122"/>
              </a:rPr>
              <a:t> </a:t>
            </a:r>
            <a:r>
              <a:rPr lang="zh-CN" altLang="en-US" sz="1425" b="1" dirty="0">
                <a:solidFill>
                  <a:srgbClr val="002060"/>
                </a:solidFill>
                <a:cs typeface="微软雅黑" panose="020B0503020204020204" charset="-122"/>
              </a:rPr>
              <a:t>的干粉灭火器，且数量不少于</a:t>
            </a:r>
            <a:r>
              <a:rPr lang="en-US" altLang="zh-CN" sz="1425" b="1" dirty="0">
                <a:solidFill>
                  <a:srgbClr val="002060"/>
                </a:solidFill>
                <a:cs typeface="微软雅黑" panose="020B0503020204020204" charset="-122"/>
              </a:rPr>
              <a:t>2</a:t>
            </a:r>
            <a:r>
              <a:rPr lang="zh-CN" altLang="en-US" sz="1425" b="1" dirty="0">
                <a:solidFill>
                  <a:srgbClr val="002060"/>
                </a:solidFill>
                <a:cs typeface="微软雅黑" panose="020B0503020204020204" charset="-122"/>
              </a:rPr>
              <a:t>个。</a:t>
            </a:r>
            <a:endParaRPr lang="zh-CN" altLang="en-US" sz="1425" b="1" dirty="0">
              <a:solidFill>
                <a:srgbClr val="002060"/>
              </a:solidFill>
              <a:cs typeface="微软雅黑" panose="020B0503020204020204" charset="-122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161" y="4311099"/>
            <a:ext cx="11715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420" y="4303160"/>
            <a:ext cx="117038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937" y="4991967"/>
            <a:ext cx="1387079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1" name="Picture 1" descr="C:\Users\lenovo\AppData\Roaming\Tencent\Users\506238944\QQ\WinTemp\RichOle\F@(0G502NCFH$T~AR2KGI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7" y="2948947"/>
            <a:ext cx="1908795" cy="12837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151630" y="932815"/>
            <a:ext cx="3193415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25" b="1" dirty="0">
                <a:solidFill>
                  <a:srgbClr val="002060"/>
                </a:solidFill>
                <a:cs typeface="微软雅黑" panose="020B0503020204020204" charset="-122"/>
              </a:rPr>
              <a:t>干粉灭火器，且数量不少于</a:t>
            </a:r>
            <a:r>
              <a:rPr lang="en-US" altLang="zh-CN" sz="1425" b="1" dirty="0">
                <a:solidFill>
                  <a:srgbClr val="002060"/>
                </a:solidFill>
                <a:cs typeface="微软雅黑" panose="020B0503020204020204" charset="-122"/>
              </a:rPr>
              <a:t>2</a:t>
            </a:r>
            <a:r>
              <a:rPr lang="zh-CN" altLang="en-US" sz="1425" b="1" dirty="0">
                <a:solidFill>
                  <a:srgbClr val="002060"/>
                </a:solidFill>
                <a:cs typeface="微软雅黑" panose="020B0503020204020204" charset="-122"/>
              </a:rPr>
              <a:t>个。</a:t>
            </a:r>
            <a:endParaRPr lang="zh-CN" altLang="en-US" sz="1425" b="1" dirty="0">
              <a:solidFill>
                <a:srgbClr val="002060"/>
              </a:solidFill>
              <a:cs typeface="微软雅黑" panose="020B0503020204020204" charset="-122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39617" y="4293096"/>
            <a:ext cx="11715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11420" y="4303160"/>
            <a:ext cx="117038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2468894"/>
            <a:ext cx="1656184" cy="1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C:\Users\lenovo\Desktop\168\IMG_8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93040" y="2891601"/>
            <a:ext cx="4212596" cy="2407075"/>
          </a:xfrm>
          <a:prstGeom prst="rect">
            <a:avLst/>
          </a:prstGeom>
          <a:noFill/>
        </p:spPr>
      </p:pic>
      <p:pic>
        <p:nvPicPr>
          <p:cNvPr id="285700" name="Picture 4" descr="C:\Users\lenovo\Desktop\168\IMG_8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57204" y="2623715"/>
            <a:ext cx="4657905" cy="2620072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7896200" y="3140968"/>
            <a:ext cx="1368152" cy="38404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cs typeface="微软雅黑" panose="020B0503020204020204" charset="-122"/>
              </a:rPr>
              <a:t>灭火器巡检记录</a:t>
            </a:r>
            <a:endParaRPr lang="zh-CN" altLang="en-US" sz="1100" dirty="0"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71864" y="4965171"/>
            <a:ext cx="1368152" cy="38404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cs typeface="微软雅黑" panose="020B0503020204020204" charset="-122"/>
              </a:rPr>
              <a:t>灭火器巡检记录</a:t>
            </a:r>
            <a:endParaRPr lang="zh-CN" altLang="en-US" sz="1100" dirty="0">
              <a:cs typeface="微软雅黑" panose="020B0503020204020204" charset="-122"/>
            </a:endParaRPr>
          </a:p>
        </p:txBody>
      </p:sp>
      <p:pic>
        <p:nvPicPr>
          <p:cNvPr id="16" name="Picture 1" descr="C:\Users\lenovo\AppData\Roaming\Tencent\Users\506238944\QQ\WinTemp\RichOle\F@(0G502NCFH$T~AR2KGI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553" y="1246208"/>
            <a:ext cx="1728192" cy="1162288"/>
          </a:xfrm>
          <a:prstGeom prst="rect">
            <a:avLst/>
          </a:prstGeom>
          <a:noFill/>
        </p:spPr>
      </p:pic>
      <p:pic>
        <p:nvPicPr>
          <p:cNvPr id="17" name="Picture 1" descr="C:\Users\lenovo\AppData\Roaming\Tencent\Users\506238944\QQ\WinTemp\RichOle\F@(0G502NCFH$T~AR2KGIU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7888" y="2852936"/>
            <a:ext cx="865356" cy="5819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6149" y="241752"/>
          <a:ext cx="11858625" cy="6553200"/>
        </p:xfrm>
        <a:graphic>
          <a:graphicData uri="http://schemas.openxmlformats.org/drawingml/2006/table">
            <a:tbl>
              <a:tblPr/>
              <a:tblGrid>
                <a:gridCol w="1824355"/>
                <a:gridCol w="1376680"/>
                <a:gridCol w="2178685"/>
                <a:gridCol w="1428750"/>
                <a:gridCol w="1098550"/>
                <a:gridCol w="1205865"/>
                <a:gridCol w="1318260"/>
                <a:gridCol w="1427480"/>
              </a:tblGrid>
              <a:tr h="62992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灭火器日常巡检记录</a:t>
                      </a:r>
                      <a:endParaRPr lang="zh-CN" sz="1300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49910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手提式推车式编号：</a:t>
                      </a:r>
                      <a:r>
                        <a:rPr 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                                                                        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放置部位：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5405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</a:t>
                      </a:r>
                      <a:r>
                        <a:rPr lang="en-US" alt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查</a:t>
                      </a:r>
                      <a:r>
                        <a:rPr 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 </a:t>
                      </a:r>
                      <a:r>
                        <a:rPr lang="en-US" alt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7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检查日期</a:t>
                      </a:r>
                      <a:endParaRPr lang="zh-CN" sz="1600" b="1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外观</a:t>
                      </a:r>
                      <a:endParaRPr lang="zh-CN" sz="1600" b="1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灭火器压力</a:t>
                      </a: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zh-CN" altLang="zh-CN" sz="1600" b="1" kern="100" dirty="0">
                          <a:latin typeface="+mn-lt"/>
                          <a:ea typeface="+mn-ea"/>
                          <a:cs typeface="微软雅黑" panose="020B0503020204020204" charset="-122"/>
                        </a:rPr>
                        <a:t>表针</a:t>
                      </a: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喷嘴</a:t>
                      </a:r>
                      <a:r>
                        <a:rPr 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喷管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铅封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插销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检查人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25">
                <a:tc gridSpan="8">
                  <a:txBody>
                    <a:bodyPr/>
                    <a:lstStyle/>
                    <a:p>
                      <a:pPr marL="600075" indent="-600075" algn="just">
                        <a:spcAft>
                          <a:spcPts val="0"/>
                        </a:spcAft>
                      </a:pP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1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、检查情况</a:t>
                      </a: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合格直接填写“正常”（文字叙述） “不合格”填写“否、不合格”如有其他情况在“其它栏”作好记录。</a:t>
                      </a:r>
                      <a:endParaRPr lang="zh-CN" sz="13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、编号按</a:t>
                      </a: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进行编排。 </a:t>
                      </a:r>
                      <a:endParaRPr lang="zh-CN" sz="13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524000" y="1206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2"/>
          <p:cNvSpPr txBox="1">
            <a:spLocks noChangeArrowheads="1"/>
          </p:cNvSpPr>
          <p:nvPr/>
        </p:nvSpPr>
        <p:spPr bwMode="auto">
          <a:xfrm>
            <a:off x="8058701" y="4214243"/>
            <a:ext cx="253484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cs typeface="微软雅黑" panose="020B0503020204020204" charset="-122"/>
              </a:rPr>
              <a:t>干粉灭火器</a:t>
            </a:r>
            <a:endParaRPr lang="zh-CN" altLang="en-US" b="1" dirty="0">
              <a:solidFill>
                <a:srgbClr val="FF0000"/>
              </a:solidFill>
              <a:cs typeface="微软雅黑" panose="020B050302020402020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47115" y="111125"/>
            <a:ext cx="7345045" cy="6051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25" b="1" dirty="0">
                <a:solidFill>
                  <a:srgbClr val="002060"/>
                </a:solidFill>
                <a:cs typeface="微软雅黑" panose="020B0503020204020204" charset="-122"/>
              </a:rPr>
              <a:t>5. 7  </a:t>
            </a:r>
            <a:r>
              <a:rPr lang="zh-CN" altLang="en-US" sz="1425" b="1" dirty="0">
                <a:solidFill>
                  <a:srgbClr val="002060"/>
                </a:solidFill>
                <a:cs typeface="微软雅黑" panose="020B0503020204020204" charset="-122"/>
              </a:rPr>
              <a:t>瓶组间和气化间应按照标准的要求配备</a:t>
            </a:r>
            <a:r>
              <a:rPr lang="en-US" altLang="zh-CN" sz="1425" b="1" dirty="0">
                <a:solidFill>
                  <a:srgbClr val="002060"/>
                </a:solidFill>
                <a:cs typeface="微软雅黑" panose="020B0503020204020204" charset="-122"/>
              </a:rPr>
              <a:t> </a:t>
            </a:r>
            <a:r>
              <a:rPr lang="zh-CN" altLang="en-US" sz="1425" b="1" dirty="0">
                <a:solidFill>
                  <a:srgbClr val="002060"/>
                </a:solidFill>
                <a:cs typeface="微软雅黑" panose="020B0503020204020204" charset="-122"/>
              </a:rPr>
              <a:t>的干粉灭火器，且数量不少于</a:t>
            </a:r>
            <a:r>
              <a:rPr lang="en-US" altLang="zh-CN" sz="1425" b="1" dirty="0">
                <a:solidFill>
                  <a:srgbClr val="002060"/>
                </a:solidFill>
                <a:cs typeface="微软雅黑" panose="020B0503020204020204" charset="-122"/>
              </a:rPr>
              <a:t>2</a:t>
            </a:r>
            <a:r>
              <a:rPr lang="zh-CN" altLang="en-US" sz="1425" b="1" dirty="0">
                <a:solidFill>
                  <a:srgbClr val="002060"/>
                </a:solidFill>
                <a:cs typeface="微软雅黑" panose="020B0503020204020204" charset="-122"/>
              </a:rPr>
              <a:t>个。</a:t>
            </a:r>
            <a:endParaRPr lang="zh-CN" altLang="en-US" sz="1425" b="1" dirty="0">
              <a:solidFill>
                <a:srgbClr val="002060"/>
              </a:solidFill>
              <a:cs typeface="微软雅黑" panose="020B0503020204020204" charset="-122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72265" y="5061182"/>
            <a:ext cx="1387079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9" name="Picture 3" descr="C:\Users\lenovo\Desktop\168\IMG_8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41063" y="2282389"/>
            <a:ext cx="4992555" cy="2808312"/>
          </a:xfrm>
          <a:prstGeom prst="rect">
            <a:avLst/>
          </a:prstGeom>
          <a:noFill/>
        </p:spPr>
      </p:pic>
      <p:pic>
        <p:nvPicPr>
          <p:cNvPr id="286722" name="Picture 2" descr="C:\Users\lenovo\Desktop\168\IMG_8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73768" y="2456506"/>
            <a:ext cx="4992556" cy="2808312"/>
          </a:xfrm>
          <a:prstGeom prst="rect">
            <a:avLst/>
          </a:prstGeom>
          <a:noFill/>
        </p:spPr>
      </p:pic>
      <p:pic>
        <p:nvPicPr>
          <p:cNvPr id="286723" name="Picture 3" descr="C:\Users\lenovo\Desktop\168\IMG_8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7872199" y="1628803"/>
            <a:ext cx="2784309" cy="1584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524000" y="1206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4323" y="319439"/>
          <a:ext cx="11471275" cy="6208395"/>
        </p:xfrm>
        <a:graphic>
          <a:graphicData uri="http://schemas.openxmlformats.org/drawingml/2006/table">
            <a:tbl>
              <a:tblPr/>
              <a:tblGrid>
                <a:gridCol w="1035050"/>
                <a:gridCol w="941070"/>
                <a:gridCol w="1035050"/>
                <a:gridCol w="1128395"/>
                <a:gridCol w="1392555"/>
                <a:gridCol w="1460500"/>
                <a:gridCol w="1728470"/>
                <a:gridCol w="1198880"/>
                <a:gridCol w="1551305"/>
              </a:tblGrid>
              <a:tr h="6045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消火栓日常巡检记录</a:t>
                      </a:r>
                      <a:endParaRPr lang="zh-CN" sz="2400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4205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消火栓编号：</a:t>
                      </a:r>
                      <a:r>
                        <a:rPr lang="en-US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                                                           </a:t>
                      </a: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放置部位：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0833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 </a:t>
                      </a:r>
                      <a:r>
                        <a:rPr lang="en-US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查 </a:t>
                      </a:r>
                      <a:r>
                        <a:rPr lang="en-US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</a:t>
                      </a:r>
                      <a:r>
                        <a:rPr lang="en-US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58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检查日期</a:t>
                      </a:r>
                      <a:endParaRPr lang="zh-CN" sz="1900" b="1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箱体外观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水源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水带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阀体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接口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报警器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检查人</a:t>
                      </a:r>
                      <a:endParaRPr lang="zh-CN" sz="19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9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90">
                <a:tc gridSpan="9">
                  <a:txBody>
                    <a:bodyPr/>
                    <a:lstStyle/>
                    <a:p>
                      <a:pPr marL="600075" indent="-600075" algn="just">
                        <a:spcAft>
                          <a:spcPts val="0"/>
                        </a:spcAft>
                      </a:pPr>
                      <a:r>
                        <a:rPr lang="zh-CN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r>
                        <a:rPr lang="en-US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1</a:t>
                      </a:r>
                      <a:r>
                        <a:rPr lang="zh-CN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、检查情况</a:t>
                      </a:r>
                      <a:r>
                        <a:rPr lang="en-US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</a:t>
                      </a:r>
                      <a:r>
                        <a:rPr lang="zh-CN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合格直接填写“正常”（文字叙述） “不合格”填写“否、不合格”</a:t>
                      </a:r>
                      <a:r>
                        <a:rPr lang="zh-CN" altLang="en-US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lang="zh-CN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如有其他情况在“其它栏”作好记录。</a:t>
                      </a:r>
                      <a:endParaRPr lang="zh-CN" sz="13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、编号按</a:t>
                      </a:r>
                      <a:r>
                        <a:rPr lang="en-US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r>
                        <a:rPr lang="en-US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lang="zh-CN" sz="1300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进行编排。 </a:t>
                      </a:r>
                      <a:endParaRPr lang="zh-CN" sz="13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062" marR="63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" y="286385"/>
            <a:ext cx="11765280" cy="62852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3151" y="197394"/>
          <a:ext cx="11489690" cy="6567170"/>
        </p:xfrm>
        <a:graphic>
          <a:graphicData uri="http://schemas.openxmlformats.org/drawingml/2006/table">
            <a:tbl>
              <a:tblPr/>
              <a:tblGrid>
                <a:gridCol w="1767840"/>
                <a:gridCol w="1333500"/>
                <a:gridCol w="2111375"/>
                <a:gridCol w="1383030"/>
                <a:gridCol w="1064260"/>
                <a:gridCol w="1170305"/>
                <a:gridCol w="1276985"/>
                <a:gridCol w="1382395"/>
              </a:tblGrid>
              <a:tr h="633095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灭火器日常巡检记录</a:t>
                      </a:r>
                      <a:endParaRPr lang="zh-CN" sz="1300" kern="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2765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手提式</a:t>
                      </a: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推车式编号：</a:t>
                      </a:r>
                      <a:r>
                        <a:rPr 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                                 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放置部位：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57225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</a:t>
                      </a:r>
                      <a:r>
                        <a:rPr lang="en-US" alt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查</a:t>
                      </a:r>
                      <a:r>
                        <a:rPr 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 </a:t>
                      </a:r>
                      <a:r>
                        <a:rPr lang="en-US" alt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21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检查日期</a:t>
                      </a:r>
                      <a:endParaRPr lang="zh-CN" sz="1600" b="1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外观</a:t>
                      </a:r>
                      <a:endParaRPr lang="zh-CN" sz="1600" b="1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灭火器压力</a:t>
                      </a: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zh-CN" altLang="zh-CN" sz="1600" b="1" kern="100" dirty="0">
                          <a:latin typeface="+mn-lt"/>
                          <a:ea typeface="+mn-ea"/>
                          <a:cs typeface="微软雅黑" panose="020B0503020204020204" charset="-122"/>
                        </a:rPr>
                        <a:t>表针</a:t>
                      </a: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喷嘴</a:t>
                      </a:r>
                      <a:r>
                        <a:rPr 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喷管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铅封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插销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检查人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35">
                <a:tc gridSpan="8">
                  <a:txBody>
                    <a:bodyPr/>
                    <a:lstStyle/>
                    <a:p>
                      <a:pPr marL="600075" indent="-600075" algn="just">
                        <a:spcAft>
                          <a:spcPts val="0"/>
                        </a:spcAft>
                      </a:pP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1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、检查情况</a:t>
                      </a: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: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合格直接填写“正常”（文字叙述） “不合格”填写“否、不合格”如有其他情况在“其它栏”作好记录。</a:t>
                      </a:r>
                      <a:endParaRPr lang="zh-CN" sz="13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、编号按</a:t>
                      </a: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</a:t>
                      </a:r>
                      <a:r>
                        <a:rPr lang="en-US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</a:t>
                      </a:r>
                      <a:r>
                        <a:rPr lang="zh-CN" sz="13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进行编排。 </a:t>
                      </a:r>
                      <a:endParaRPr lang="zh-CN" sz="1300" b="1" kern="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3981" marR="63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524000" y="1206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725170"/>
            <a:ext cx="11375390" cy="54070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/>
          <p:nvPr/>
        </p:nvSpPr>
        <p:spPr bwMode="auto">
          <a:xfrm flipV="1">
            <a:off x="2537192" y="1360777"/>
            <a:ext cx="3036335" cy="2626878"/>
          </a:xfrm>
          <a:custGeom>
            <a:avLst/>
            <a:gdLst>
              <a:gd name="T0" fmla="*/ 64 w 850"/>
              <a:gd name="T1" fmla="*/ 483 h 736"/>
              <a:gd name="T2" fmla="*/ 278 w 850"/>
              <a:gd name="T3" fmla="*/ 113 h 736"/>
              <a:gd name="T4" fmla="*/ 571 w 850"/>
              <a:gd name="T5" fmla="*/ 113 h 736"/>
              <a:gd name="T6" fmla="*/ 785 w 850"/>
              <a:gd name="T7" fmla="*/ 483 h 736"/>
              <a:gd name="T8" fmla="*/ 638 w 850"/>
              <a:gd name="T9" fmla="*/ 736 h 736"/>
              <a:gd name="T10" fmla="*/ 211 w 850"/>
              <a:gd name="T11" fmla="*/ 736 h 736"/>
              <a:gd name="T12" fmla="*/ 64 w 850"/>
              <a:gd name="T13" fmla="*/ 483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0" h="736">
                <a:moveTo>
                  <a:pt x="64" y="483"/>
                </a:moveTo>
                <a:cubicBezTo>
                  <a:pt x="278" y="113"/>
                  <a:pt x="278" y="113"/>
                  <a:pt x="278" y="113"/>
                </a:cubicBezTo>
                <a:cubicBezTo>
                  <a:pt x="343" y="0"/>
                  <a:pt x="506" y="0"/>
                  <a:pt x="571" y="113"/>
                </a:cubicBezTo>
                <a:cubicBezTo>
                  <a:pt x="785" y="483"/>
                  <a:pt x="785" y="483"/>
                  <a:pt x="785" y="483"/>
                </a:cubicBezTo>
                <a:cubicBezTo>
                  <a:pt x="850" y="596"/>
                  <a:pt x="768" y="736"/>
                  <a:pt x="638" y="736"/>
                </a:cubicBezTo>
                <a:cubicBezTo>
                  <a:pt x="211" y="736"/>
                  <a:pt x="211" y="736"/>
                  <a:pt x="211" y="736"/>
                </a:cubicBezTo>
                <a:cubicBezTo>
                  <a:pt x="81" y="736"/>
                  <a:pt x="0" y="596"/>
                  <a:pt x="64" y="483"/>
                </a:cubicBezTo>
                <a:close/>
              </a:path>
            </a:pathLst>
          </a:custGeom>
          <a:solidFill>
            <a:srgbClr val="C00000"/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76200" dir="8100000" algn="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rgbClr val="302F33"/>
              </a:solidFill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r="18243" b="497"/>
          <a:stretch>
            <a:fillRect/>
          </a:stretch>
        </p:blipFill>
        <p:spPr>
          <a:xfrm>
            <a:off x="2966727" y="1575621"/>
            <a:ext cx="2177018" cy="2011589"/>
          </a:xfrm>
          <a:custGeom>
            <a:avLst/>
            <a:gdLst>
              <a:gd name="connsiteX0" fmla="*/ 782987 w 3542108"/>
              <a:gd name="connsiteY0" fmla="*/ 0 h 3272959"/>
              <a:gd name="connsiteX1" fmla="*/ 786843 w 3542108"/>
              <a:gd name="connsiteY1" fmla="*/ 0 h 3272959"/>
              <a:gd name="connsiteX2" fmla="*/ 813834 w 3542108"/>
              <a:gd name="connsiteY2" fmla="*/ 0 h 3272959"/>
              <a:gd name="connsiteX3" fmla="*/ 843235 w 3542108"/>
              <a:gd name="connsiteY3" fmla="*/ 0 h 3272959"/>
              <a:gd name="connsiteX4" fmla="*/ 887096 w 3542108"/>
              <a:gd name="connsiteY4" fmla="*/ 0 h 3272959"/>
              <a:gd name="connsiteX5" fmla="*/ 948308 w 3542108"/>
              <a:gd name="connsiteY5" fmla="*/ 0 h 3272959"/>
              <a:gd name="connsiteX6" fmla="*/ 1029763 w 3542108"/>
              <a:gd name="connsiteY6" fmla="*/ 0 h 3272959"/>
              <a:gd name="connsiteX7" fmla="*/ 1134354 w 3542108"/>
              <a:gd name="connsiteY7" fmla="*/ 0 h 3272959"/>
              <a:gd name="connsiteX8" fmla="*/ 1264972 w 3542108"/>
              <a:gd name="connsiteY8" fmla="*/ 0 h 3272959"/>
              <a:gd name="connsiteX9" fmla="*/ 1424509 w 3542108"/>
              <a:gd name="connsiteY9" fmla="*/ 0 h 3272959"/>
              <a:gd name="connsiteX10" fmla="*/ 1615858 w 3542108"/>
              <a:gd name="connsiteY10" fmla="*/ 0 h 3272959"/>
              <a:gd name="connsiteX11" fmla="*/ 1841909 w 3542108"/>
              <a:gd name="connsiteY11" fmla="*/ 0 h 3272959"/>
              <a:gd name="connsiteX12" fmla="*/ 2105555 w 3542108"/>
              <a:gd name="connsiteY12" fmla="*/ 0 h 3272959"/>
              <a:gd name="connsiteX13" fmla="*/ 2409688 w 3542108"/>
              <a:gd name="connsiteY13" fmla="*/ 0 h 3272959"/>
              <a:gd name="connsiteX14" fmla="*/ 2757199 w 3542108"/>
              <a:gd name="connsiteY14" fmla="*/ 0 h 3272959"/>
              <a:gd name="connsiteX15" fmla="*/ 3436846 w 3542108"/>
              <a:gd name="connsiteY15" fmla="*/ 1169988 h 3272959"/>
              <a:gd name="connsiteX16" fmla="*/ 2447428 w 3542108"/>
              <a:gd name="connsiteY16" fmla="*/ 2881037 h 3272959"/>
              <a:gd name="connsiteX17" fmla="*/ 1092758 w 3542108"/>
              <a:gd name="connsiteY17" fmla="*/ 2881037 h 3272959"/>
              <a:gd name="connsiteX18" fmla="*/ 103340 w 3542108"/>
              <a:gd name="connsiteY18" fmla="*/ 1169988 h 3272959"/>
              <a:gd name="connsiteX19" fmla="*/ 782987 w 3542108"/>
              <a:gd name="connsiteY19" fmla="*/ 0 h 327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42108" h="3272959">
                <a:moveTo>
                  <a:pt x="782987" y="0"/>
                </a:moveTo>
                <a:lnTo>
                  <a:pt x="786843" y="0"/>
                </a:lnTo>
                <a:lnTo>
                  <a:pt x="813834" y="0"/>
                </a:lnTo>
                <a:lnTo>
                  <a:pt x="843235" y="0"/>
                </a:lnTo>
                <a:lnTo>
                  <a:pt x="887096" y="0"/>
                </a:lnTo>
                <a:lnTo>
                  <a:pt x="948308" y="0"/>
                </a:lnTo>
                <a:lnTo>
                  <a:pt x="1029763" y="0"/>
                </a:lnTo>
                <a:lnTo>
                  <a:pt x="1134354" y="0"/>
                </a:lnTo>
                <a:lnTo>
                  <a:pt x="1264972" y="0"/>
                </a:lnTo>
                <a:lnTo>
                  <a:pt x="1424509" y="0"/>
                </a:lnTo>
                <a:lnTo>
                  <a:pt x="1615858" y="0"/>
                </a:lnTo>
                <a:lnTo>
                  <a:pt x="1841909" y="0"/>
                </a:lnTo>
                <a:lnTo>
                  <a:pt x="2105555" y="0"/>
                </a:lnTo>
                <a:lnTo>
                  <a:pt x="2409688" y="0"/>
                </a:lnTo>
                <a:lnTo>
                  <a:pt x="2757199" y="0"/>
                </a:lnTo>
                <a:cubicBezTo>
                  <a:pt x="3358247" y="0"/>
                  <a:pt x="3737370" y="647424"/>
                  <a:pt x="3436846" y="1169988"/>
                </a:cubicBezTo>
                <a:cubicBezTo>
                  <a:pt x="3436846" y="1169988"/>
                  <a:pt x="3436846" y="1169988"/>
                  <a:pt x="2447428" y="2881037"/>
                </a:cubicBezTo>
                <a:cubicBezTo>
                  <a:pt x="2146904" y="3403600"/>
                  <a:pt x="1393282" y="3403600"/>
                  <a:pt x="1092758" y="2881037"/>
                </a:cubicBezTo>
                <a:cubicBezTo>
                  <a:pt x="1092758" y="2881037"/>
                  <a:pt x="1092758" y="2881037"/>
                  <a:pt x="103340" y="1169988"/>
                </a:cubicBezTo>
                <a:cubicBezTo>
                  <a:pt x="-192561" y="647424"/>
                  <a:pt x="181938" y="0"/>
                  <a:pt x="782987" y="0"/>
                </a:cubicBezTo>
                <a:close/>
              </a:path>
            </a:pathLst>
          </a:custGeom>
        </p:spPr>
      </p:pic>
      <p:pic>
        <p:nvPicPr>
          <p:cNvPr id="1331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69150" y="-615950"/>
            <a:ext cx="4976813" cy="7472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文本框 8"/>
          <p:cNvSpPr txBox="1"/>
          <p:nvPr/>
        </p:nvSpPr>
        <p:spPr>
          <a:xfrm>
            <a:off x="271145" y="4732973"/>
            <a:ext cx="8094663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8000" dirty="0">
                <a:solidFill>
                  <a:srgbClr val="C00000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微软雅黑" panose="020B0503020204020204" charset="-122"/>
              </a:rPr>
              <a:t>感谢您的聆听</a:t>
            </a:r>
            <a:endParaRPr lang="zh-CN" altLang="en-US" sz="8000" dirty="0">
              <a:solidFill>
                <a:srgbClr val="C00000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13317" name="文本框 9"/>
          <p:cNvSpPr txBox="1"/>
          <p:nvPr/>
        </p:nvSpPr>
        <p:spPr>
          <a:xfrm>
            <a:off x="3136900" y="1933575"/>
            <a:ext cx="18383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燃气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lenovo\Desktop\t01ae8bf5a697ca379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26532" y="2313153"/>
            <a:ext cx="227409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SC00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9" y="4099089"/>
            <a:ext cx="274558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SC00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4057815"/>
            <a:ext cx="273962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G_34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050" y="4076865"/>
            <a:ext cx="25908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18385" y="320675"/>
            <a:ext cx="755523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cs typeface="微软雅黑" panose="020B0503020204020204" charset="-122"/>
              </a:rPr>
              <a:t>用气场所安全状况</a:t>
            </a:r>
            <a:r>
              <a:rPr lang="en-US" altLang="zh-CN" b="1" dirty="0">
                <a:cs typeface="微软雅黑" panose="020B0503020204020204" charset="-122"/>
              </a:rPr>
              <a:t>——</a:t>
            </a:r>
            <a:r>
              <a:rPr lang="zh-CN" altLang="en-US" b="1" dirty="0">
                <a:cs typeface="微软雅黑" panose="020B0503020204020204" charset="-122"/>
              </a:rPr>
              <a:t>防爆电器系统不全</a:t>
            </a:r>
            <a:r>
              <a:rPr lang="en-US" altLang="zh-CN" b="1" dirty="0">
                <a:cs typeface="微软雅黑" panose="020B0503020204020204" charset="-122"/>
              </a:rPr>
              <a:t>-</a:t>
            </a:r>
            <a:r>
              <a:rPr lang="zh-CN" altLang="en-US" b="1" dirty="0">
                <a:cs typeface="微软雅黑" panose="020B0503020204020204" charset="-122"/>
              </a:rPr>
              <a:t>不安全，易引发火花引起爆燃 </a:t>
            </a:r>
            <a:r>
              <a:rPr lang="zh-CN" altLang="en-US" sz="1500" b="1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500" b="1" dirty="0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08100" y="1127760"/>
            <a:ext cx="9576435" cy="86233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50" b="1" dirty="0">
                <a:solidFill>
                  <a:srgbClr val="7030A0"/>
                </a:solidFill>
                <a:cs typeface="微软雅黑" panose="020B0503020204020204" charset="-122"/>
              </a:rPr>
              <a:t>瓶组间不应有易燃易爆品存放。严禁地下半、地下用气，严禁有低洼点如地漏地沟等，外部应当设置明显的安全警示标志；应当使用防爆型照明等电气设备，电器开关设置在室外。</a:t>
            </a:r>
            <a:endParaRPr lang="zh-CN" altLang="en-US" sz="1650" b="1" dirty="0">
              <a:solidFill>
                <a:srgbClr val="7030A0"/>
              </a:solidFill>
              <a:cs typeface="微软雅黑" panose="020B0503020204020204" charset="-122"/>
            </a:endParaRPr>
          </a:p>
        </p:txBody>
      </p:sp>
      <p:pic>
        <p:nvPicPr>
          <p:cNvPr id="8" name="Picture 11" descr="3UV[]0EES)V}M7`IG7OZ((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2044" y="2660815"/>
            <a:ext cx="350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7904" y="3125952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5029" y="3038640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云形 10"/>
          <p:cNvSpPr/>
          <p:nvPr/>
        </p:nvSpPr>
        <p:spPr bwMode="auto">
          <a:xfrm rot="600000">
            <a:off x="7885510" y="2659227"/>
            <a:ext cx="2743200" cy="914400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>
                <a:cs typeface="微软雅黑" panose="020B0503020204020204" charset="-122"/>
              </a:rPr>
              <a:t> 用气场所</a:t>
            </a:r>
            <a:endParaRPr lang="zh-CN" altLang="en-US" sz="1350">
              <a:cs typeface="微软雅黑" panose="020B0503020204020204" charset="-122"/>
            </a:endParaRP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3095625" y="6237452"/>
            <a:ext cx="1104900" cy="381000"/>
          </a:xfrm>
          <a:prstGeom prst="wedgeRoundRectCallout">
            <a:avLst>
              <a:gd name="adj1" fmla="val -42620"/>
              <a:gd name="adj2" fmla="val -369731"/>
              <a:gd name="adj3" fmla="val 16667"/>
            </a:avLst>
          </a:prstGeom>
          <a:solidFill>
            <a:srgbClr val="FF0000">
              <a:alpha val="78038"/>
            </a:srgbClr>
          </a:solidFill>
          <a:ln w="9525">
            <a:noFill/>
            <a:miter lim="800000"/>
          </a:ln>
        </p:spPr>
        <p:txBody>
          <a:bodyPr/>
          <a:lstStyle/>
          <a:p>
            <a:pPr marL="217805" indent="-217805"/>
            <a:r>
              <a:rPr lang="zh-CN" altLang="en-US" sz="1200" b="1">
                <a:cs typeface="微软雅黑" panose="020B0503020204020204" charset="-122"/>
              </a:rPr>
              <a:t>非防爆灯</a:t>
            </a:r>
            <a:endParaRPr lang="zh-CN" altLang="en-US" sz="1200" b="1">
              <a:cs typeface="微软雅黑" panose="020B0503020204020204" charset="-122"/>
            </a:endParaRPr>
          </a:p>
        </p:txBody>
      </p:sp>
      <p:sp>
        <p:nvSpPr>
          <p:cNvPr id="13" name="圆角矩形标注 17"/>
          <p:cNvSpPr>
            <a:spLocks noChangeArrowheads="1"/>
          </p:cNvSpPr>
          <p:nvPr/>
        </p:nvSpPr>
        <p:spPr bwMode="auto">
          <a:xfrm>
            <a:off x="6172201" y="6177127"/>
            <a:ext cx="1094185" cy="381000"/>
          </a:xfrm>
          <a:prstGeom prst="wedgeRoundRectCallout">
            <a:avLst>
              <a:gd name="adj1" fmla="val -55083"/>
              <a:gd name="adj2" fmla="val -338593"/>
              <a:gd name="adj3" fmla="val 16667"/>
            </a:avLst>
          </a:prstGeom>
          <a:solidFill>
            <a:srgbClr val="FF0000">
              <a:alpha val="78038"/>
            </a:srgbClr>
          </a:solidFill>
          <a:ln w="9525">
            <a:noFill/>
            <a:miter lim="800000"/>
          </a:ln>
        </p:spPr>
        <p:txBody>
          <a:bodyPr/>
          <a:lstStyle/>
          <a:p>
            <a:pPr marL="217805" indent="-217805"/>
            <a:r>
              <a:rPr lang="zh-CN" altLang="en-US" sz="1200" b="1">
                <a:cs typeface="微软雅黑" panose="020B0503020204020204" charset="-122"/>
              </a:rPr>
              <a:t>非防爆插座</a:t>
            </a:r>
            <a:endParaRPr lang="zh-CN" altLang="en-US" sz="1200" b="1">
              <a:cs typeface="微软雅黑" panose="020B0503020204020204" charset="-122"/>
            </a:endParaRPr>
          </a:p>
        </p:txBody>
      </p:sp>
      <p:sp>
        <p:nvSpPr>
          <p:cNvPr id="14" name="圆角矩形标注 18"/>
          <p:cNvSpPr>
            <a:spLocks noChangeArrowheads="1"/>
          </p:cNvSpPr>
          <p:nvPr/>
        </p:nvSpPr>
        <p:spPr bwMode="auto">
          <a:xfrm>
            <a:off x="9328548" y="6158077"/>
            <a:ext cx="957263" cy="381000"/>
          </a:xfrm>
          <a:prstGeom prst="wedgeRoundRectCallout">
            <a:avLst>
              <a:gd name="adj1" fmla="val -80000"/>
              <a:gd name="adj2" fmla="val -297009"/>
              <a:gd name="adj3" fmla="val 16667"/>
            </a:avLst>
          </a:prstGeom>
          <a:solidFill>
            <a:srgbClr val="FF0000">
              <a:alpha val="78038"/>
            </a:srgbClr>
          </a:solidFill>
          <a:ln w="9525">
            <a:noFill/>
            <a:miter lim="800000"/>
          </a:ln>
        </p:spPr>
        <p:txBody>
          <a:bodyPr/>
          <a:lstStyle/>
          <a:p>
            <a:pPr marL="217805" indent="-217805"/>
            <a:r>
              <a:rPr lang="zh-CN" altLang="en-US" sz="1200" b="1">
                <a:cs typeface="微软雅黑" panose="020B0503020204020204" charset="-122"/>
              </a:rPr>
              <a:t>非防爆灯</a:t>
            </a:r>
            <a:endParaRPr lang="zh-CN" altLang="en-US" sz="1200" b="1">
              <a:cs typeface="微软雅黑" panose="020B0503020204020204" charset="-122"/>
            </a:endParaRPr>
          </a:p>
        </p:txBody>
      </p:sp>
      <p:pic>
        <p:nvPicPr>
          <p:cNvPr id="15" name="图片 7" descr="错误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500727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7" descr="错误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176877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7" descr="错误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348327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 descr="C:\Users\lenovo\Desktop\液化气图片\IMG_887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5560" y="1508787"/>
            <a:ext cx="2592288" cy="4965855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1758" y="211286"/>
            <a:ext cx="6768752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000" b="1" dirty="0">
                <a:cs typeface="微软雅黑" panose="020B0503020204020204" charset="-122"/>
              </a:rPr>
              <a:t>用气场所安全状况</a:t>
            </a:r>
            <a:r>
              <a:rPr lang="en-US" altLang="zh-CN" sz="1500" b="1" dirty="0">
                <a:cs typeface="微软雅黑" panose="020B0503020204020204" charset="-122"/>
              </a:rPr>
              <a:t>——</a:t>
            </a:r>
            <a:r>
              <a:rPr lang="zh-CN" altLang="en-US" sz="1500" b="1" dirty="0">
                <a:cs typeface="微软雅黑" panose="020B0503020204020204" charset="-122"/>
              </a:rPr>
              <a:t>防爆电器系统不全</a:t>
            </a:r>
            <a:r>
              <a:rPr lang="en-US" altLang="zh-CN" sz="1500" b="1" dirty="0">
                <a:cs typeface="微软雅黑" panose="020B0503020204020204" charset="-122"/>
              </a:rPr>
              <a:t>-</a:t>
            </a:r>
            <a:r>
              <a:rPr lang="zh-CN" altLang="en-US" sz="1500" b="1" dirty="0">
                <a:cs typeface="微软雅黑" panose="020B0503020204020204" charset="-122"/>
              </a:rPr>
              <a:t>不安全，易引发火花引起爆燃 </a:t>
            </a:r>
            <a:r>
              <a:rPr lang="zh-CN" altLang="en-US" sz="1500" b="1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500" b="1" dirty="0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5637245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云形 10"/>
          <p:cNvSpPr/>
          <p:nvPr/>
        </p:nvSpPr>
        <p:spPr bwMode="auto">
          <a:xfrm rot="1092845">
            <a:off x="4789134" y="5413093"/>
            <a:ext cx="2743660" cy="1109276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</a:t>
            </a:r>
            <a:r>
              <a:rPr lang="zh-CN" altLang="en-US" sz="2000" dirty="0">
                <a:cs typeface="微软雅黑" panose="020B0503020204020204" charset="-122"/>
              </a:rPr>
              <a:t>用气场所</a:t>
            </a:r>
            <a:endParaRPr lang="zh-CN" altLang="en-US" sz="2000" dirty="0">
              <a:cs typeface="微软雅黑" panose="020B0503020204020204" charset="-122"/>
            </a:endParaRPr>
          </a:p>
        </p:txBody>
      </p:sp>
      <p:pic>
        <p:nvPicPr>
          <p:cNvPr id="280579" name="Picture 3" descr="C:\Users\lenovo\Desktop\液化气图片\IMG_8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1508787"/>
            <a:ext cx="2520280" cy="4992555"/>
          </a:xfrm>
          <a:prstGeom prst="rect">
            <a:avLst/>
          </a:prstGeom>
          <a:noFill/>
        </p:spPr>
      </p:pic>
      <p:pic>
        <p:nvPicPr>
          <p:cNvPr id="280581" name="Picture 5" descr="C:\Users\lenovo\Desktop\液化气图片\IMG_8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168" y="1508787"/>
            <a:ext cx="2520280" cy="4895189"/>
          </a:xfrm>
          <a:prstGeom prst="rect">
            <a:avLst/>
          </a:prstGeom>
          <a:noFill/>
        </p:spPr>
      </p:pic>
      <p:sp>
        <p:nvSpPr>
          <p:cNvPr id="14" name="椭圆 13"/>
          <p:cNvSpPr/>
          <p:nvPr/>
        </p:nvSpPr>
        <p:spPr bwMode="auto">
          <a:xfrm>
            <a:off x="6168008" y="5061182"/>
            <a:ext cx="684772" cy="768085"/>
          </a:xfrm>
          <a:prstGeom prst="ellipse">
            <a:avLst/>
          </a:prstGeom>
          <a:noFill/>
          <a:ln cmpd="sng">
            <a:solidFill>
              <a:srgbClr val="FF0000">
                <a:alpha val="92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zh-CN" altLang="en-US" sz="2400" dirty="0">
              <a:solidFill>
                <a:srgbClr val="62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圆角矩形标注 14"/>
          <p:cNvSpPr/>
          <p:nvPr/>
        </p:nvSpPr>
        <p:spPr bwMode="auto">
          <a:xfrm>
            <a:off x="7752184" y="5925278"/>
            <a:ext cx="1544960" cy="579439"/>
          </a:xfrm>
          <a:prstGeom prst="wedgeRoundRectCallout">
            <a:avLst>
              <a:gd name="adj1" fmla="val -125206"/>
              <a:gd name="adj2" fmla="val -131270"/>
              <a:gd name="adj3" fmla="val 16667"/>
            </a:avLst>
          </a:prstGeom>
          <a:solidFill>
            <a:srgbClr val="FFC000">
              <a:alpha val="86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17805" indent="-217805">
              <a:defRPr/>
            </a:pPr>
            <a:r>
              <a:rPr lang="zh-CN" altLang="en-US" sz="1350" b="1" dirty="0">
                <a:solidFill>
                  <a:schemeClr val="tx1"/>
                </a:solidFill>
                <a:cs typeface="微软雅黑" panose="020B0503020204020204" charset="-122"/>
              </a:rPr>
              <a:t>房门下设百页窗</a:t>
            </a:r>
            <a:endParaRPr lang="zh-CN" altLang="en-US" sz="1350" b="1" dirty="0">
              <a:solidFill>
                <a:schemeClr val="tx1"/>
              </a:solidFill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4428" y="245576"/>
            <a:ext cx="6768752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000" b="1" dirty="0">
                <a:cs typeface="微软雅黑" panose="020B0503020204020204" charset="-122"/>
              </a:rPr>
              <a:t>用气场所安全状况</a:t>
            </a:r>
            <a:r>
              <a:rPr lang="en-US" altLang="zh-CN" sz="1500" b="1" dirty="0">
                <a:cs typeface="微软雅黑" panose="020B0503020204020204" charset="-122"/>
              </a:rPr>
              <a:t>——</a:t>
            </a:r>
            <a:r>
              <a:rPr lang="zh-CN" altLang="en-US" sz="1500" b="1" dirty="0">
                <a:cs typeface="微软雅黑" panose="020B0503020204020204" charset="-122"/>
              </a:rPr>
              <a:t>防爆电器系统不全</a:t>
            </a:r>
            <a:r>
              <a:rPr lang="en-US" altLang="zh-CN" sz="1500" b="1" dirty="0">
                <a:cs typeface="微软雅黑" panose="020B0503020204020204" charset="-122"/>
              </a:rPr>
              <a:t>-</a:t>
            </a:r>
            <a:r>
              <a:rPr lang="zh-CN" altLang="en-US" sz="1500" b="1" dirty="0">
                <a:cs typeface="微软雅黑" panose="020B0503020204020204" charset="-122"/>
              </a:rPr>
              <a:t>不安全，易引发火花引起爆燃 </a:t>
            </a:r>
            <a:r>
              <a:rPr lang="zh-CN" altLang="en-US" sz="1500" b="1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500" b="1" dirty="0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91544" y="5637245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48328" y="5637245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7" descr="错误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348327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4" name="Picture 2" descr="C:\Users\lenovo\Desktop\液化气图片\IMG_8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604798"/>
            <a:ext cx="2736304" cy="4800533"/>
          </a:xfrm>
          <a:prstGeom prst="rect">
            <a:avLst/>
          </a:prstGeom>
          <a:noFill/>
        </p:spPr>
      </p:pic>
      <p:pic>
        <p:nvPicPr>
          <p:cNvPr id="279556" name="Picture 4" descr="C:\Users\lenovo\Desktop\液化气图片\IMG_88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616" y="1604798"/>
            <a:ext cx="2952328" cy="4800533"/>
          </a:xfrm>
          <a:prstGeom prst="rect">
            <a:avLst/>
          </a:prstGeom>
          <a:noFill/>
        </p:spPr>
      </p:pic>
      <p:sp>
        <p:nvSpPr>
          <p:cNvPr id="11" name="云形 10"/>
          <p:cNvSpPr/>
          <p:nvPr/>
        </p:nvSpPr>
        <p:spPr bwMode="auto">
          <a:xfrm rot="1092845">
            <a:off x="7863054" y="1476655"/>
            <a:ext cx="2743660" cy="1109276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</a:t>
            </a:r>
            <a:r>
              <a:rPr lang="zh-CN" altLang="en-US" sz="2000" dirty="0">
                <a:cs typeface="微软雅黑" panose="020B0503020204020204" charset="-122"/>
              </a:rPr>
              <a:t>用气场所</a:t>
            </a:r>
            <a:endParaRPr lang="zh-CN" altLang="en-US" sz="2000" dirty="0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52348" y="244941"/>
            <a:ext cx="6768752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000" b="1" dirty="0">
                <a:cs typeface="微软雅黑" panose="020B0503020204020204" charset="-122"/>
              </a:rPr>
              <a:t>用气场所安全状况</a:t>
            </a:r>
            <a:r>
              <a:rPr lang="en-US" altLang="zh-CN" sz="1500" b="1" dirty="0">
                <a:cs typeface="微软雅黑" panose="020B0503020204020204" charset="-122"/>
              </a:rPr>
              <a:t>——</a:t>
            </a:r>
            <a:r>
              <a:rPr lang="zh-CN" altLang="en-US" sz="1500" b="1" dirty="0">
                <a:cs typeface="微软雅黑" panose="020B0503020204020204" charset="-122"/>
              </a:rPr>
              <a:t>防爆电器系统不全</a:t>
            </a:r>
            <a:r>
              <a:rPr lang="en-US" altLang="zh-CN" sz="1500" b="1" dirty="0">
                <a:cs typeface="微软雅黑" panose="020B0503020204020204" charset="-122"/>
              </a:rPr>
              <a:t>-</a:t>
            </a:r>
            <a:r>
              <a:rPr lang="zh-CN" altLang="en-US" sz="1500" b="1" dirty="0">
                <a:cs typeface="微软雅黑" panose="020B0503020204020204" charset="-122"/>
              </a:rPr>
              <a:t>不安全，易引发火花引起爆燃 </a:t>
            </a:r>
            <a:r>
              <a:rPr lang="zh-CN" altLang="en-US" sz="1500" b="1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500" b="1" dirty="0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03512" y="5637245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78" name="Picture 2" descr="C:\Users\lenovo\Desktop\液化气图片\IMG_8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508786"/>
            <a:ext cx="3024336" cy="5049227"/>
          </a:xfrm>
          <a:prstGeom prst="rect">
            <a:avLst/>
          </a:prstGeom>
          <a:noFill/>
        </p:spPr>
      </p:pic>
      <p:pic>
        <p:nvPicPr>
          <p:cNvPr id="8" name="Picture 3" descr="C:\Users\lenovo\Desktop\液化气图片\IMG_8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604797"/>
            <a:ext cx="2880320" cy="5070515"/>
          </a:xfrm>
          <a:prstGeom prst="rect">
            <a:avLst/>
          </a:prstGeom>
          <a:noFill/>
        </p:spPr>
      </p:pic>
      <p:sp>
        <p:nvSpPr>
          <p:cNvPr id="11" name="云形 10"/>
          <p:cNvSpPr/>
          <p:nvPr/>
        </p:nvSpPr>
        <p:spPr bwMode="auto">
          <a:xfrm rot="1092845">
            <a:off x="5653230" y="5204793"/>
            <a:ext cx="2743660" cy="1109276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</a:t>
            </a:r>
            <a:r>
              <a:rPr lang="zh-CN" altLang="en-US" sz="2000" dirty="0">
                <a:cs typeface="微软雅黑" panose="020B0503020204020204" charset="-122"/>
              </a:rPr>
              <a:t>用气场所</a:t>
            </a:r>
            <a:endParaRPr lang="zh-CN" altLang="en-US" sz="2000" dirty="0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586230" y="436245"/>
            <a:ext cx="8797290" cy="5841365"/>
            <a:chOff x="2724" y="1252"/>
            <a:chExt cx="13854" cy="9199"/>
          </a:xfrm>
        </p:grpSpPr>
        <p:pic>
          <p:nvPicPr>
            <p:cNvPr id="2" name="Picture 4" descr="用户集气间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920" y="1920"/>
              <a:ext cx="9360" cy="7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圆角矩形标注 2"/>
            <p:cNvSpPr/>
            <p:nvPr/>
          </p:nvSpPr>
          <p:spPr bwMode="auto">
            <a:xfrm>
              <a:off x="2784" y="4571"/>
              <a:ext cx="1651" cy="1065"/>
            </a:xfrm>
            <a:prstGeom prst="wedgeRoundRectCallout">
              <a:avLst>
                <a:gd name="adj1" fmla="val 151993"/>
                <a:gd name="adj2" fmla="val 73117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液化气备用钢瓶</a:t>
              </a:r>
              <a:endParaRPr lang="en-US" altLang="zh-CN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  <a:p>
              <a:pPr marL="217805" indent="-217805">
                <a:defRPr/>
              </a:pPr>
              <a:endParaRPr lang="zh-CN" altLang="en-US" sz="1350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sp>
          <p:nvSpPr>
            <p:cNvPr id="4" name="圆角矩形标注 3"/>
            <p:cNvSpPr/>
            <p:nvPr/>
          </p:nvSpPr>
          <p:spPr bwMode="auto">
            <a:xfrm>
              <a:off x="2796" y="2678"/>
              <a:ext cx="1942" cy="1320"/>
            </a:xfrm>
            <a:prstGeom prst="wedgeRoundRectCallout">
              <a:avLst>
                <a:gd name="adj1" fmla="val 120834"/>
                <a:gd name="adj2" fmla="val 48354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通风门、窗：需要对室外开放</a:t>
              </a:r>
              <a:endParaRPr lang="zh-CN" altLang="en-US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sp>
          <p:nvSpPr>
            <p:cNvPr id="5" name="圆角矩形标注 4"/>
            <p:cNvSpPr/>
            <p:nvPr/>
          </p:nvSpPr>
          <p:spPr bwMode="auto">
            <a:xfrm>
              <a:off x="14352" y="3557"/>
              <a:ext cx="2226" cy="1872"/>
            </a:xfrm>
            <a:prstGeom prst="wedgeRoundRectCallout">
              <a:avLst>
                <a:gd name="adj1" fmla="val -132815"/>
                <a:gd name="adj2" fmla="val 56856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调压器：将高压气体转化为低压气体使用</a:t>
              </a:r>
              <a:endParaRPr lang="en-US" altLang="zh-CN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  <a:p>
              <a:pPr marL="217805" indent="-217805">
                <a:defRPr/>
              </a:pPr>
              <a:endParaRPr lang="zh-CN" altLang="en-US" sz="1350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sp>
          <p:nvSpPr>
            <p:cNvPr id="6" name="圆角矩形标注 5"/>
            <p:cNvSpPr/>
            <p:nvPr/>
          </p:nvSpPr>
          <p:spPr bwMode="auto">
            <a:xfrm>
              <a:off x="2796" y="1252"/>
              <a:ext cx="5364" cy="1080"/>
            </a:xfrm>
            <a:prstGeom prst="wedgeRoundRectCallout">
              <a:avLst>
                <a:gd name="adj1" fmla="val 58105"/>
                <a:gd name="adj2" fmla="val 174958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瓶组间和气化间：将高压液态液化气转为可供使用的低压气体的房间</a:t>
              </a:r>
              <a:endParaRPr lang="en-US" altLang="zh-CN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  <a:p>
              <a:pPr marL="217805" indent="-217805">
                <a:defRPr/>
              </a:pPr>
              <a:endParaRPr lang="zh-CN" altLang="en-US" sz="1350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sp>
          <p:nvSpPr>
            <p:cNvPr id="7" name="圆角矩形标注 6"/>
            <p:cNvSpPr/>
            <p:nvPr/>
          </p:nvSpPr>
          <p:spPr bwMode="auto">
            <a:xfrm>
              <a:off x="14291" y="1397"/>
              <a:ext cx="2287" cy="1628"/>
            </a:xfrm>
            <a:prstGeom prst="wedgeRoundRectCallout">
              <a:avLst>
                <a:gd name="adj1" fmla="val -249380"/>
                <a:gd name="adj2" fmla="val 151361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气化器：加热将液 态液化气转为气态的设备</a:t>
              </a:r>
              <a:endParaRPr lang="zh-CN" altLang="en-US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90" y="1920"/>
              <a:ext cx="72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圆角矩形标注 8"/>
            <p:cNvSpPr/>
            <p:nvPr/>
          </p:nvSpPr>
          <p:spPr bwMode="auto">
            <a:xfrm>
              <a:off x="9861" y="1295"/>
              <a:ext cx="3819" cy="625"/>
            </a:xfrm>
            <a:prstGeom prst="wedgeRoundRectCallout">
              <a:avLst>
                <a:gd name="adj1" fmla="val -62470"/>
                <a:gd name="adj2" fmla="val 186584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瓶组间和气化间内电器：防爆灯</a:t>
              </a:r>
              <a:endParaRPr lang="zh-CN" altLang="en-US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sp>
          <p:nvSpPr>
            <p:cNvPr id="10" name="圆角矩形标注 9"/>
            <p:cNvSpPr/>
            <p:nvPr/>
          </p:nvSpPr>
          <p:spPr bwMode="auto">
            <a:xfrm>
              <a:off x="6600" y="9360"/>
              <a:ext cx="2160" cy="913"/>
            </a:xfrm>
            <a:prstGeom prst="wedgeRoundRectCallout">
              <a:avLst>
                <a:gd name="adj1" fmla="val 125348"/>
                <a:gd name="adj2" fmla="val -236475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液化气使用钢瓶</a:t>
              </a:r>
              <a:endParaRPr lang="en-US" altLang="zh-CN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  <a:p>
              <a:pPr marL="217805" indent="-217805">
                <a:defRPr/>
              </a:pPr>
              <a:endParaRPr lang="zh-CN" altLang="en-US" sz="1350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2796" y="6343"/>
              <a:ext cx="1942" cy="1511"/>
            </a:xfrm>
            <a:prstGeom prst="wedgeRoundRectCallout">
              <a:avLst>
                <a:gd name="adj1" fmla="val 237780"/>
                <a:gd name="adj2" fmla="val -45597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防爆轴流风机：强制进行通风换气</a:t>
              </a:r>
              <a:endParaRPr lang="zh-CN" altLang="en-US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006" y="9381"/>
              <a:ext cx="5088" cy="87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3000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液化气气化瓶组间</a:t>
              </a:r>
              <a:endParaRPr lang="zh-CN" altLang="en-US" sz="30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5" name="Picture 2" descr="C:\Users\lenovo\Desktop\QQ图片2017040520021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0" y="7200"/>
              <a:ext cx="144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圆角矩形标注 15"/>
            <p:cNvSpPr/>
            <p:nvPr/>
          </p:nvSpPr>
          <p:spPr bwMode="auto">
            <a:xfrm>
              <a:off x="14703" y="6315"/>
              <a:ext cx="1814" cy="1202"/>
            </a:xfrm>
            <a:prstGeom prst="wedgeRoundRectCallout">
              <a:avLst>
                <a:gd name="adj1" fmla="val -105645"/>
                <a:gd name="adj2" fmla="val 140821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瓶组间内：防爆开关</a:t>
              </a:r>
              <a:endParaRPr lang="zh-CN" altLang="en-US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pic>
          <p:nvPicPr>
            <p:cNvPr id="17" name="Picture 3" descr="C:\Users\lenovo\Desktop\QQ图片2017040520030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0" y="5640"/>
              <a:ext cx="960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G$T2C~G$WUAWW_R8PXPD8W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80" y="5400"/>
              <a:ext cx="720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4" descr="http://pic16_2.qiyeku.com/qiyeku_pic/2016/5/12/junzeng0116/product/product_pic/image/2016_06_29/2016062904012770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74" y="7459"/>
              <a:ext cx="1008" cy="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圆角矩形标注 12"/>
            <p:cNvSpPr/>
            <p:nvPr/>
          </p:nvSpPr>
          <p:spPr bwMode="auto">
            <a:xfrm>
              <a:off x="2724" y="8767"/>
              <a:ext cx="2268" cy="1684"/>
            </a:xfrm>
            <a:prstGeom prst="wedgeRoundRectCallout">
              <a:avLst>
                <a:gd name="adj1" fmla="val 66261"/>
                <a:gd name="adj2" fmla="val -83777"/>
                <a:gd name="adj3" fmla="val 16667"/>
              </a:avLst>
            </a:prstGeom>
            <a:solidFill>
              <a:srgbClr val="FFC000">
                <a:alpha val="86000"/>
              </a:srgb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marL="217805" indent="-217805">
                <a:defRPr/>
              </a:pPr>
              <a:r>
                <a:rPr lang="zh-CN" altLang="en-US" sz="1200" b="1" dirty="0">
                  <a:solidFill>
                    <a:schemeClr val="tx1"/>
                  </a:solidFill>
                  <a:cs typeface="微软雅黑" panose="020B0503020204020204" charset="-122"/>
                </a:rPr>
                <a:t>可燃气体检测探头：检测是否有燃气泄漏</a:t>
              </a:r>
              <a:endParaRPr lang="zh-CN" altLang="en-US" sz="1200" b="1" dirty="0">
                <a:solidFill>
                  <a:schemeClr val="tx1"/>
                </a:solidFill>
                <a:cs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7" y="5898"/>
              <a:ext cx="681" cy="1740"/>
            </a:xfrm>
            <a:prstGeom prst="rect">
              <a:avLst/>
            </a:prstGeom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韩文进U盘2018\图片瓶组间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337" y="2772616"/>
            <a:ext cx="4612814" cy="346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云形 2"/>
          <p:cNvSpPr/>
          <p:nvPr/>
        </p:nvSpPr>
        <p:spPr bwMode="auto">
          <a:xfrm rot="600000">
            <a:off x="7888647" y="821601"/>
            <a:ext cx="2743200" cy="914400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用气场所</a:t>
            </a:r>
            <a:endParaRPr lang="zh-CN" altLang="en-US" sz="1350" dirty="0">
              <a:cs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17955" y="1661160"/>
            <a:ext cx="9070340" cy="781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350" b="1" spc="75" dirty="0">
                <a:solidFill>
                  <a:srgbClr val="7030A0"/>
                </a:solidFill>
                <a:latin typeface="微软雅黑" panose="020B0503020204020204" charset="-122"/>
                <a:cs typeface="微软雅黑" panose="020B0503020204020204" charset="-122"/>
              </a:rPr>
              <a:t>5.1 </a:t>
            </a:r>
            <a:r>
              <a:rPr lang="zh-CN" altLang="en-US" sz="1350" b="1" dirty="0">
                <a:solidFill>
                  <a:srgbClr val="7030A0"/>
                </a:solidFill>
                <a:cs typeface="微软雅黑" panose="020B0503020204020204" charset="-122"/>
              </a:rPr>
              <a:t>采用瓶组方式供应液化石油气的，应设置瓶组气化间，存储的气瓶总容积应在</a:t>
            </a:r>
            <a:r>
              <a:rPr lang="en-US" altLang="zh-CN" sz="1350" b="1" dirty="0">
                <a:solidFill>
                  <a:srgbClr val="7030A0"/>
                </a:solidFill>
                <a:cs typeface="微软雅黑" panose="020B0503020204020204" charset="-122"/>
              </a:rPr>
              <a:t>1m</a:t>
            </a:r>
            <a:r>
              <a:rPr lang="en-US" altLang="zh-CN" sz="1350" b="1" baseline="30000" dirty="0">
                <a:solidFill>
                  <a:srgbClr val="7030A0"/>
                </a:solidFill>
                <a:cs typeface="微软雅黑" panose="020B0503020204020204" charset="-122"/>
              </a:rPr>
              <a:t>3</a:t>
            </a:r>
            <a:r>
              <a:rPr lang="zh-CN" altLang="en-US" sz="1350" b="1" dirty="0">
                <a:solidFill>
                  <a:srgbClr val="7030A0"/>
                </a:solidFill>
                <a:cs typeface="微软雅黑" panose="020B0503020204020204" charset="-122"/>
              </a:rPr>
              <a:t>以下（约</a:t>
            </a:r>
            <a:r>
              <a:rPr lang="en-US" altLang="zh-CN" sz="1350" b="1" dirty="0">
                <a:solidFill>
                  <a:srgbClr val="7030A0"/>
                </a:solidFill>
                <a:cs typeface="微软雅黑" panose="020B0503020204020204" charset="-122"/>
              </a:rPr>
              <a:t>8</a:t>
            </a:r>
            <a:r>
              <a:rPr lang="zh-CN" altLang="en-US" sz="1350" b="1" dirty="0">
                <a:solidFill>
                  <a:srgbClr val="7030A0"/>
                </a:solidFill>
                <a:cs typeface="微软雅黑" panose="020B0503020204020204" charset="-122"/>
              </a:rPr>
              <a:t>个</a:t>
            </a:r>
            <a:r>
              <a:rPr lang="en-US" altLang="zh-CN" sz="1350" b="1" dirty="0">
                <a:solidFill>
                  <a:srgbClr val="7030A0"/>
                </a:solidFill>
                <a:cs typeface="微软雅黑" panose="020B0503020204020204" charset="-122"/>
              </a:rPr>
              <a:t>50kg</a:t>
            </a:r>
            <a:r>
              <a:rPr lang="zh-CN" altLang="en-US" sz="1350" b="1" dirty="0">
                <a:solidFill>
                  <a:srgbClr val="7030A0"/>
                </a:solidFill>
                <a:cs typeface="微软雅黑" panose="020B0503020204020204" charset="-122"/>
              </a:rPr>
              <a:t>气瓶）。</a:t>
            </a:r>
            <a:endParaRPr lang="zh-CN" altLang="en-US" sz="1350" b="1" spc="75" dirty="0">
              <a:solidFill>
                <a:srgbClr val="7030A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2" y="2819635"/>
            <a:ext cx="3434954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2" y="2772616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973888" y="116116"/>
            <a:ext cx="5642372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altLang="zh-CN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查用气场所</a:t>
            </a:r>
            <a:r>
              <a:rPr lang="en-US" altLang="zh-CN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（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瓶组间和气化间的设置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）</a:t>
            </a:r>
            <a:endParaRPr lang="zh-CN" altLang="en-US" sz="2100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 bwMode="auto">
          <a:xfrm rot="600000">
            <a:off x="7940717" y="1270546"/>
            <a:ext cx="2743200" cy="914400"/>
          </a:xfrm>
          <a:prstGeom prst="cloud">
            <a:avLst/>
          </a:prstGeom>
          <a:solidFill>
            <a:srgbClr val="FFFF0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7805" indent="-217805">
              <a:defRPr/>
            </a:pPr>
            <a:r>
              <a:rPr lang="zh-CN" altLang="en-US" sz="1350" dirty="0">
                <a:cs typeface="微软雅黑" panose="020B0503020204020204" charset="-122"/>
              </a:rPr>
              <a:t> 用气场所</a:t>
            </a:r>
            <a:endParaRPr lang="zh-CN" altLang="en-US" sz="1350" dirty="0">
              <a:cs typeface="微软雅黑" panose="020B0503020204020204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03912" y="2772616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847523" y="90081"/>
            <a:ext cx="5642372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lang="en-US" altLang="zh-CN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查用气场所</a:t>
            </a:r>
            <a:r>
              <a:rPr lang="en-US" altLang="zh-CN" sz="300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（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瓶组间和气化间的设置</a:t>
            </a:r>
            <a:r>
              <a:rPr lang="zh-CN" altLang="en-US" sz="2100" kern="0" dirty="0">
                <a:solidFill>
                  <a:srgbClr val="FF0000"/>
                </a:solidFill>
                <a:cs typeface="微软雅黑" panose="020B0503020204020204" charset="-122"/>
              </a:rPr>
              <a:t>）</a:t>
            </a:r>
            <a:endParaRPr lang="zh-CN" altLang="en-US" sz="2100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>
              <a:spcBef>
                <a:spcPct val="20000"/>
              </a:spcBef>
              <a:defRPr/>
            </a:pPr>
            <a:endParaRPr lang="zh-CN" altLang="en-US" sz="3000" dirty="0">
              <a:solidFill>
                <a:schemeClr val="hlin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1602" name="Picture 2" descr="C:\Users\lenovo\Desktop\液化气图片\IMG_8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2416243"/>
            <a:ext cx="4176464" cy="3413024"/>
          </a:xfrm>
          <a:prstGeom prst="rect">
            <a:avLst/>
          </a:prstGeom>
          <a:noFill/>
        </p:spPr>
      </p:pic>
      <p:pic>
        <p:nvPicPr>
          <p:cNvPr id="281603" name="Picture 3" descr="C:\Users\lenovo\Desktop\液化气图片\IMG_8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2372883"/>
            <a:ext cx="403244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commondata" val="eyJoZGlkIjoiM2Q4Y2M0MTAxMGRmZTZkMWUzZjg0NGZmZDVmMDc3NjU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TABLE_BEAUTIFY" val="smartTable{3fe292a5-9aa5-4ebc-830d-a584bdab8faf}"/>
</p:tagLst>
</file>

<file path=ppt/tags/tag8.xml><?xml version="1.0" encoding="utf-8"?>
<p:tagLst xmlns:p="http://schemas.openxmlformats.org/presentationml/2006/main">
  <p:tag name="KSO_WM_UNIT_TABLE_BEAUTIFY" val="smartTable{02da790b-af26-4171-b24a-3b3947c7aded}"/>
</p:tagLst>
</file>

<file path=ppt/tags/tag9.xml><?xml version="1.0" encoding="utf-8"?>
<p:tagLst xmlns:p="http://schemas.openxmlformats.org/presentationml/2006/main">
  <p:tag name="KSO_WM_UNIT_TABLE_BEAUTIFY" val="smartTable{90778ee2-4bd8-422e-913e-151be9d35d4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6291</Words>
  <Application>WPS 演示</Application>
  <PresentationFormat>自定义</PresentationFormat>
  <Paragraphs>436</Paragraphs>
  <Slides>22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叶根友毛笔行书2.0版</vt:lpstr>
      <vt:lpstr>Arial Unicode MS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公众号hsevclass</dc:title>
  <dc:creator>Lenovo</dc:creator>
  <cp:keywords>公众号hsevclass</cp:keywords>
  <dc:subject>公众号hsevclass</dc:subject>
  <cp:category>公众号hsevclass</cp:category>
  <cp:lastModifiedBy>Vivian</cp:lastModifiedBy>
  <cp:revision>331</cp:revision>
  <dcterms:created xsi:type="dcterms:W3CDTF">2015-12-07T01:01:00Z</dcterms:created>
  <dcterms:modified xsi:type="dcterms:W3CDTF">2023-12-01T06:13:32Z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C980D2FA51D94DDFB4E32B1985B2915F_12</vt:lpwstr>
  </property>
</Properties>
</file>