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drs/downrev.xml" ContentType="application/vnd.ms-office.DrsDownRev+xml"/>
  <Override PartName="/drs/shapexml.xml" ContentType="application/vnd.ms-office.DrsShape+xml"/>
</Types>
</file>

<file path=_rels/.rels><?xml version="1.0" encoding="UTF-8" standalone="yes"?>
<Relationships xmlns="http://schemas.openxmlformats.org/package/2006/relationships"><Relationship Id="rId2" Type="http://schemas.microsoft.com/office/2006/relationships/shapeXml" Target="drs/shapexml.xml"/><Relationship Id="rId1" Type="http://schemas.microsoft.com/office/2006/relationships/downRev" Target="drs/downrev.xml"/></Relationships>
</file>

<file path=drs/shapexml.xml><?xml version="1.0" encoding="utf-8"?>
<p:sp xmlns:p="http://schemas.openxmlformats.org/presentationml/2006/main" xmlns:a="http://schemas.openxmlformats.org/drawingml/2006/main" xmlns:r="http://schemas.openxmlformats.org/officeDocument/2006/relationships">
  <p:nvSpPr>
    <p:cNvPr id="31747" name="内容占位符 2"/>
    <p:cNvSpPr>
      <a:spLocks noGrp="1"/>
    </p:cNvSpPr>
    <p:nvPr>
      <p:ph type="subTitle" idx="1"/>
    </p:nvPr>
  </p:nvSpPr>
  <p:spPr>
    <a:xfrm>
      <a:off x="611188" y="1341438"/>
      <a:ext cx="8066087" cy="4724400"/>
    </a:xfrm>
    <a:ln/>
  </p:spPr>
  <p:txBody>
    <a:bodyPr vert="horz" wrap="square" lIns="91440" tIns="45720" rIns="91440" bIns="45720" anchor="t" anchorCtr="0"/>
    <a:p>
      <a:pPr marL="0" marR="0" indent="0" algn="r" defTabSz="914400" rtl="0" eaLnBrk="1" fontAlgn="base" latinLnBrk="0" hangingPunct="1">
        <a:lnSpc>
          <a:spcPct val="90000"/>
        </a:lnSpc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" panose="05000000000000000000" pitchFamily="2" charset="2"/>
        <a:buNone/>
        <a:tabLst/>
      </a:pPr>
      <a:r>
        <a:rPr kumimoji="0" lang="zh-CN" altLang="en-US" sz="2400" b="0" i="0" u="none" strike="noStrike" kern="1200" cap="none" spc="0" normalizeH="0" baseline="0" noProof="1" dirty="0">
          <a:solidFill>
            <a:schemeClr val="tx1"/>
          </a:solidFill>
          <a:latin typeface="+mn-lt"/>
          <a:ea typeface="楷体" panose="02010609060101010101" pitchFamily="49" charset="-122"/>
          <a:cs typeface="+mn-cs"/>
        </a:rPr>
        <a:t>（一）社会防范靠大家。</a:t>
      </a:r>
      <a:endParaRPr kumimoji="0" lang="en-US" altLang="zh-CN" sz="2400" b="0" i="0" u="none" strike="noStrike" kern="1200" cap="none" spc="0" normalizeH="0" baseline="0" noProof="1" dirty="0">
        <a:solidFill>
          <a:schemeClr val="tx1"/>
        </a:solidFill>
        <a:latin typeface="+mn-lt"/>
        <a:ea typeface="楷体" panose="02010609060101010101" pitchFamily="49" charset="-122"/>
        <a:cs typeface="+mn-cs"/>
      </a:endParaRPr>
    </a:p>
    <a:p>
      <a:pPr marL="0" marR="0" indent="0" algn="r" defTabSz="914400" rtl="0" eaLnBrk="1" fontAlgn="base" latinLnBrk="0" hangingPunct="1">
        <a:lnSpc>
          <a:spcPct val="90000"/>
        </a:lnSpc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" panose="05000000000000000000" pitchFamily="2" charset="2"/>
        <a:buNone/>
        <a:tabLst/>
      </a:pPr>
      <a:r>
        <a:rPr kumimoji="0" lang="zh-CN" altLang="en-US" sz="2400" b="0" i="0" u="none" strike="noStrike" kern="1200" cap="none" spc="0" normalizeH="0" baseline="0" noProof="1" dirty="0">
          <a:solidFill>
            <a:schemeClr val="tx1"/>
          </a:solidFill>
          <a:latin typeface="+mn-lt"/>
          <a:ea typeface="楷体" panose="02010609060101010101" pitchFamily="49" charset="-122"/>
          <a:cs typeface="+mn-cs"/>
        </a:rPr>
        <a:t>（二）门窗加固最要紧。</a:t>
      </a:r>
      <a:endParaRPr kumimoji="0" lang="en-US" altLang="zh-CN" sz="2400" b="0" i="0" u="none" strike="noStrike" kern="1200" cap="none" spc="0" normalizeH="0" baseline="0" noProof="1" dirty="0">
        <a:solidFill>
          <a:schemeClr val="tx1"/>
        </a:solidFill>
        <a:latin typeface="+mn-lt"/>
        <a:ea typeface="楷体" panose="02010609060101010101" pitchFamily="49" charset="-122"/>
        <a:cs typeface="+mn-cs"/>
      </a:endParaRPr>
    </a:p>
    <a:p>
      <a:pPr marL="0" marR="0" indent="0" algn="r" defTabSz="914400" rtl="0" eaLnBrk="1" fontAlgn="base" latinLnBrk="0" hangingPunct="1">
        <a:lnSpc>
          <a:spcPct val="90000"/>
        </a:lnSpc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" panose="05000000000000000000" pitchFamily="2" charset="2"/>
        <a:buNone/>
        <a:tabLst/>
      </a:pPr>
      <a:r>
        <a:rPr kumimoji="0" lang="zh-CN" altLang="en-US" sz="2400" b="0" i="0" u="none" strike="noStrike" kern="1200" cap="none" spc="0" normalizeH="0" baseline="0" noProof="1" dirty="0">
          <a:solidFill>
            <a:schemeClr val="tx1"/>
          </a:solidFill>
          <a:latin typeface="+mn-lt"/>
          <a:ea typeface="楷体" panose="02010609060101010101" pitchFamily="49" charset="-122"/>
          <a:cs typeface="+mn-cs"/>
        </a:rPr>
        <a:t>（三）出门、入睡前，不要忘记检查。</a:t>
      </a:r>
      <a:endParaRPr kumimoji="0" lang="en-US" altLang="zh-CN" sz="2400" b="0" i="0" u="none" strike="noStrike" kern="1200" cap="none" spc="0" normalizeH="0" baseline="0" noProof="1" dirty="0">
        <a:solidFill>
          <a:schemeClr val="tx1"/>
        </a:solidFill>
        <a:latin typeface="+mn-lt"/>
        <a:ea typeface="楷体" panose="02010609060101010101" pitchFamily="49" charset="-122"/>
        <a:cs typeface="+mn-cs"/>
      </a:endParaRPr>
    </a:p>
    <a:p>
      <a:pPr marL="0" marR="0" indent="0" algn="r" defTabSz="914400" rtl="0" eaLnBrk="1" fontAlgn="base" latinLnBrk="0" hangingPunct="1">
        <a:lnSpc>
          <a:spcPct val="90000"/>
        </a:lnSpc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" panose="05000000000000000000" pitchFamily="2" charset="2"/>
        <a:buNone/>
        <a:tabLst/>
      </a:pPr>
      <a:r>
        <a:rPr kumimoji="0" lang="zh-CN" altLang="en-US" sz="2400" b="0" i="0" u="none" strike="noStrike" kern="1200" cap="none" spc="0" normalizeH="0" baseline="0" noProof="1" dirty="0">
          <a:solidFill>
            <a:schemeClr val="tx1"/>
          </a:solidFill>
          <a:latin typeface="+mn-lt"/>
          <a:ea typeface="楷体" panose="02010609060101010101" pitchFamily="49" charset="-122"/>
          <a:cs typeface="+mn-cs"/>
        </a:rPr>
        <a:t>（四）有钱存银行，密码记心上。</a:t>
      </a:r>
      <a:endParaRPr kumimoji="0" lang="en-US" altLang="zh-CN" sz="2400" b="0" i="0" u="none" strike="noStrike" kern="1200" cap="none" spc="0" normalizeH="0" baseline="0" noProof="1" dirty="0">
        <a:solidFill>
          <a:schemeClr val="tx1"/>
        </a:solidFill>
        <a:latin typeface="+mn-lt"/>
        <a:ea typeface="楷体" panose="02010609060101010101" pitchFamily="49" charset="-122"/>
        <a:cs typeface="+mn-cs"/>
      </a:endParaRPr>
    </a:p>
    <a:p>
      <a:pPr marL="0" marR="0" indent="0" algn="r" defTabSz="914400" rtl="0" eaLnBrk="1" fontAlgn="base" latinLnBrk="0" hangingPunct="1">
        <a:lnSpc>
          <a:spcPct val="90000"/>
        </a:lnSpc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" panose="05000000000000000000" pitchFamily="2" charset="2"/>
        <a:buNone/>
        <a:tabLst/>
      </a:pPr>
      <a:r>
        <a:rPr kumimoji="0" lang="zh-CN" altLang="en-US" sz="2400" b="0" i="0" u="none" strike="noStrike" kern="1200" cap="none" spc="0" normalizeH="0" baseline="0" noProof="1" dirty="0">
          <a:solidFill>
            <a:schemeClr val="tx1"/>
          </a:solidFill>
          <a:latin typeface="+mn-lt"/>
          <a:ea typeface="楷体" panose="02010609060101010101" pitchFamily="49" charset="-122"/>
          <a:cs typeface="+mn-cs"/>
        </a:rPr>
        <a:t>（五）物品做标记，被盗也不怕。</a:t>
      </a:r>
      <a:endParaRPr kumimoji="0" lang="en-US" altLang="zh-CN" sz="2400" b="0" i="0" u="none" strike="noStrike" kern="1200" cap="none" spc="0" normalizeH="0" baseline="0" noProof="1" dirty="0">
        <a:solidFill>
          <a:schemeClr val="tx1"/>
        </a:solidFill>
        <a:latin typeface="+mn-lt"/>
        <a:ea typeface="楷体" panose="02010609060101010101" pitchFamily="49" charset="-122"/>
        <a:cs typeface="+mn-cs"/>
      </a:endParaRPr>
    </a:p>
    <a:p>
      <a:pPr marL="0" marR="0" indent="0" algn="r" defTabSz="914400" rtl="0" eaLnBrk="1" fontAlgn="base" latinLnBrk="0" hangingPunct="1">
        <a:lnSpc>
          <a:spcPct val="90000"/>
        </a:lnSpc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" panose="05000000000000000000" pitchFamily="2" charset="2"/>
        <a:buNone/>
        <a:tabLst/>
      </a:pPr>
      <a:r>
        <a:rPr kumimoji="0" lang="zh-CN" altLang="en-US" sz="2400" b="0" i="0" u="none" strike="noStrike" kern="1200" cap="none" spc="0" normalizeH="0" baseline="0" noProof="1" dirty="0">
          <a:solidFill>
            <a:schemeClr val="tx1"/>
          </a:solidFill>
          <a:latin typeface="+mn-lt"/>
          <a:ea typeface="楷体" panose="02010609060101010101" pitchFamily="49" charset="-122"/>
          <a:cs typeface="+mn-cs"/>
        </a:rPr>
        <a:t>（六）学摆迷魂阵，巧施空城计。</a:t>
      </a:r>
      <a:endParaRPr kumimoji="0" lang="en-US" altLang="zh-CN" sz="2400" b="0" i="0" u="none" strike="noStrike" kern="1200" cap="none" spc="0" normalizeH="0" baseline="0" noProof="1" dirty="0">
        <a:solidFill>
          <a:schemeClr val="tx1"/>
        </a:solidFill>
        <a:latin typeface="+mn-lt"/>
        <a:ea typeface="楷体" panose="02010609060101010101" pitchFamily="49" charset="-122"/>
        <a:cs typeface="+mn-cs"/>
      </a:endParaRPr>
    </a:p>
    <a:p>
      <a:pPr marL="0" marR="0" indent="0" algn="r" defTabSz="914400" rtl="0" eaLnBrk="1" fontAlgn="base" latinLnBrk="0" hangingPunct="1">
        <a:lnSpc>
          <a:spcPct val="90000"/>
        </a:lnSpc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" panose="05000000000000000000" pitchFamily="2" charset="2"/>
        <a:buNone/>
        <a:tabLst/>
      </a:pPr>
      <a:r>
        <a:rPr kumimoji="0" lang="zh-CN" altLang="en-US" sz="2400" b="0" i="0" u="none" strike="noStrike" kern="1200" cap="none" spc="0" normalizeH="0" baseline="0" noProof="1" dirty="0">
          <a:solidFill>
            <a:schemeClr val="tx1"/>
          </a:solidFill>
          <a:latin typeface="+mn-lt"/>
          <a:ea typeface="楷体" panose="02010609060101010101" pitchFamily="49" charset="-122"/>
          <a:cs typeface="+mn-cs"/>
        </a:rPr>
        <a:t>（七）发现有盗贼，请勿惊慌乱。</a:t>
      </a:r>
      <a:endParaRPr kumimoji="0" lang="en-US" altLang="zh-CN" sz="2400" b="0" i="0" u="none" strike="noStrike" kern="1200" cap="none" spc="0" normalizeH="0" baseline="0" noProof="1" dirty="0">
        <a:solidFill>
          <a:schemeClr val="tx1"/>
        </a:solidFill>
        <a:latin typeface="+mn-lt"/>
        <a:ea typeface="楷体" panose="02010609060101010101" pitchFamily="49" charset="-122"/>
        <a:cs typeface="+mn-cs"/>
      </a:endParaRPr>
    </a:p>
    <a:p>
      <a:pPr marL="0" marR="0" indent="0" algn="r" defTabSz="914400" rtl="0" eaLnBrk="1" fontAlgn="base" latinLnBrk="0" hangingPunct="1">
        <a:lnSpc>
          <a:spcPct val="90000"/>
        </a:lnSpc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" panose="05000000000000000000" pitchFamily="2" charset="2"/>
        <a:buNone/>
        <a:tabLst/>
      </a:pPr>
      <a:r>
        <a:rPr kumimoji="0" lang="zh-CN" altLang="en-US" sz="2400" b="0" i="0" u="none" strike="noStrike" kern="1200" cap="none" spc="0" normalizeH="0" baseline="0" noProof="1" dirty="0">
          <a:solidFill>
            <a:schemeClr val="tx1"/>
          </a:solidFill>
          <a:latin typeface="+mn-lt"/>
          <a:ea typeface="楷体" panose="02010609060101010101" pitchFamily="49" charset="-122"/>
          <a:cs typeface="+mn-cs"/>
        </a:rPr>
        <a:t>（八）为陌生人开门要慎重。</a:t>
      </a:r>
      <a:endParaRPr kumimoji="0" lang="en-US" altLang="zh-CN" sz="2400" b="0" i="0" u="none" strike="noStrike" kern="1200" cap="none" spc="0" normalizeH="0" baseline="0" noProof="1" dirty="0">
        <a:solidFill>
          <a:schemeClr val="tx1"/>
        </a:solidFill>
        <a:latin typeface="+mn-lt"/>
        <a:ea typeface="楷体" panose="02010609060101010101" pitchFamily="49" charset="-122"/>
        <a:cs typeface="+mn-cs"/>
      </a:endParaRPr>
    </a:p>
    <a:p>
      <a:pPr marL="0" marR="0" indent="0" algn="r" defTabSz="914400" rtl="0" eaLnBrk="1" fontAlgn="base" latinLnBrk="0" hangingPunct="1">
        <a:lnSpc>
          <a:spcPct val="90000"/>
        </a:lnSpc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" panose="05000000000000000000" pitchFamily="2" charset="2"/>
        <a:buNone/>
        <a:tabLst/>
      </a:pPr>
      <a:r>
        <a:rPr kumimoji="0" lang="zh-CN" altLang="en-US" sz="2400" b="0" i="0" u="none" strike="noStrike" kern="1200" cap="none" spc="0" normalizeH="0" baseline="0" noProof="1" dirty="0">
          <a:solidFill>
            <a:schemeClr val="tx1"/>
          </a:solidFill>
          <a:latin typeface="+mn-lt"/>
          <a:ea typeface="楷体" panose="02010609060101010101" pitchFamily="49" charset="-122"/>
          <a:cs typeface="+mn-cs"/>
        </a:rPr>
        <a:t>（九）自行车防盗小窍门。</a:t>
      </a:r>
      <a:endParaRPr kumimoji="0" lang="en-US" altLang="zh-CN" sz="2400" b="0" i="0" u="none" strike="noStrike" kern="1200" cap="none" spc="0" normalizeH="0" baseline="0" noProof="1" dirty="0">
        <a:solidFill>
          <a:schemeClr val="tx1"/>
        </a:solidFill>
        <a:latin typeface="+mn-lt"/>
        <a:ea typeface="楷体" panose="02010609060101010101" pitchFamily="49" charset="-122"/>
        <a:cs typeface="+mn-cs"/>
      </a:endParaRPr>
    </a:p>
    <a:p>
      <a:pPr marL="0" marR="0" indent="0" algn="r" defTabSz="914400" rtl="0" eaLnBrk="1" fontAlgn="base" latinLnBrk="0" hangingPunct="1">
        <a:lnSpc>
          <a:spcPct val="90000"/>
        </a:lnSpc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" panose="05000000000000000000" pitchFamily="2" charset="2"/>
        <a:buNone/>
        <a:tabLst/>
      </a:pPr>
      <a:r>
        <a:rPr kumimoji="0" lang="zh-CN" altLang="en-US" sz="2400" b="0" i="0" u="none" strike="noStrike" kern="1200" cap="none" spc="0" normalizeH="0" baseline="0" noProof="1" dirty="0">
          <a:solidFill>
            <a:schemeClr val="tx1"/>
          </a:solidFill>
          <a:latin typeface="+mn-lt"/>
          <a:ea typeface="楷体" panose="02010609060101010101" pitchFamily="49" charset="-122"/>
          <a:cs typeface="+mn-cs"/>
        </a:rPr>
        <a:t>（十）防止车内物品被盗。</a:t>
      </a:r>
      <a:endParaRPr kumimoji="0" lang="en-US" altLang="zh-CN" sz="2400" b="0" i="0" u="none" strike="noStrike" kern="1200" cap="none" spc="0" normalizeH="0" baseline="0" noProof="1" dirty="0">
        <a:solidFill>
          <a:schemeClr val="tx1"/>
        </a:solidFill>
        <a:latin typeface="+mn-lt"/>
        <a:ea typeface="楷体" panose="02010609060101010101" pitchFamily="49" charset="-122"/>
        <a:cs typeface="+mn-cs"/>
      </a:endParaRPr>
    </a:p>
    <a:p>
      <a:pPr marL="0" marR="0" indent="0" algn="r" defTabSz="914400" rtl="0" eaLnBrk="1" fontAlgn="base" latinLnBrk="0" hangingPunct="1">
        <a:lnSpc>
          <a:spcPct val="90000"/>
        </a:lnSpc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" panose="05000000000000000000" pitchFamily="2" charset="2"/>
        <a:buNone/>
        <a:tabLst/>
      </a:pPr>
      <a:r>
        <a:rPr kumimoji="0" lang="zh-CN" altLang="en-US" sz="2400" b="0" i="0" u="none" strike="noStrike" kern="1200" cap="none" spc="0" normalizeH="0" baseline="0" noProof="1" dirty="0">
          <a:solidFill>
            <a:schemeClr val="tx1"/>
          </a:solidFill>
          <a:latin typeface="+mn-lt"/>
          <a:ea typeface="楷体" panose="02010609060101010101" pitchFamily="49" charset="-122"/>
          <a:cs typeface="+mn-cs"/>
        </a:rPr>
        <a:t>（十一）被盗现场的保护。</a:t>
      </a:r>
      <a:endParaRPr kumimoji="0" lang="en-US" altLang="zh-CN" sz="2400" b="0" i="0" u="none" strike="noStrike" kern="1200" cap="none" spc="0" normalizeH="0" baseline="0" noProof="1" dirty="0">
        <a:solidFill>
          <a:schemeClr val="tx1"/>
        </a:solidFill>
        <a:latin typeface="+mn-lt"/>
        <a:ea typeface="楷体" panose="02010609060101010101" pitchFamily="49" charset="-122"/>
        <a:cs typeface="+mn-cs"/>
      </a:endParaRPr>
    </a:p>
    <a:p>
      <a:pPr marL="0" marR="0" indent="0" algn="r" defTabSz="914400" rtl="0" eaLnBrk="1" fontAlgn="base" latinLnBrk="0" hangingPunct="1">
        <a:lnSpc>
          <a:spcPct val="90000"/>
        </a:lnSpc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" panose="05000000000000000000" pitchFamily="2" charset="2"/>
        <a:buNone/>
        <a:tabLst/>
      </a:pPr>
      <a:endParaRPr kumimoji="0" lang="zh-CN" altLang="en-US" sz="2400" b="0" i="0" u="none" strike="noStrike" kern="1200" cap="none" spc="0" normalizeH="0" baseline="0" noProof="1" dirty="0">
        <a:solidFill>
          <a:schemeClr val="tx1"/>
        </a:solidFill>
        <a:latin typeface="+mn-lt"/>
        <a:ea typeface="楷体" panose="02010609060101010101" pitchFamily="49" charset="-122"/>
        <a:cs typeface="+mn-cs"/>
      </a:endParaRPr>
    </a:p>
  </p:txBody>
</p:sp>
</file>