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handoutMasterIdLst>
    <p:handoutMasterId r:id="rId56"/>
  </p:handoutMasterIdLst>
  <p:sldIdLst>
    <p:sldId id="256" r:id="rId3"/>
    <p:sldId id="542" r:id="rId4"/>
    <p:sldId id="403" r:id="rId5"/>
    <p:sldId id="458" r:id="rId6"/>
    <p:sldId id="495" r:id="rId7"/>
    <p:sldId id="496" r:id="rId8"/>
    <p:sldId id="497" r:id="rId9"/>
    <p:sldId id="498" r:id="rId10"/>
    <p:sldId id="499" r:id="rId11"/>
    <p:sldId id="500" r:id="rId12"/>
    <p:sldId id="501" r:id="rId13"/>
    <p:sldId id="502" r:id="rId14"/>
    <p:sldId id="460" r:id="rId15"/>
    <p:sldId id="462"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78" r:id="rId30"/>
    <p:sldId id="479" r:id="rId31"/>
    <p:sldId id="477" r:id="rId32"/>
    <p:sldId id="480" r:id="rId33"/>
    <p:sldId id="481" r:id="rId34"/>
    <p:sldId id="483" r:id="rId35"/>
    <p:sldId id="482" r:id="rId36"/>
    <p:sldId id="484" r:id="rId37"/>
    <p:sldId id="485" r:id="rId38"/>
    <p:sldId id="486" r:id="rId39"/>
    <p:sldId id="493" r:id="rId40"/>
    <p:sldId id="487" r:id="rId41"/>
    <p:sldId id="494" r:id="rId42"/>
    <p:sldId id="488" r:id="rId43"/>
    <p:sldId id="489" r:id="rId44"/>
    <p:sldId id="490" r:id="rId45"/>
    <p:sldId id="491" r:id="rId46"/>
    <p:sldId id="492" r:id="rId47"/>
    <p:sldId id="503" r:id="rId48"/>
    <p:sldId id="504" r:id="rId49"/>
    <p:sldId id="505" r:id="rId50"/>
    <p:sldId id="506" r:id="rId51"/>
    <p:sldId id="507" r:id="rId52"/>
    <p:sldId id="508" r:id="rId53"/>
    <p:sldId id="543" r:id="rId54"/>
  </p:sldIdLst>
  <p:sldSz cx="9144000" cy="6858000" type="screen4x3"/>
  <p:notesSz cx="9926955" cy="6797675"/>
  <p:custDataLst>
    <p:tags r:id="rId60"/>
  </p:custDataLst>
  <p:defaultTextStyle>
    <a:defPPr>
      <a:defRPr lang="zh-CN"/>
    </a:defPPr>
    <a:lvl1pPr marL="0" lvl="0"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20000"/>
      </a:spcBef>
      <a:spcAft>
        <a:spcPct val="0"/>
      </a:spcAft>
      <a:buFont typeface="Arial" panose="020B0604020202020204" pitchFamily="34" charset="0"/>
      <a:buNone/>
      <a:defRPr sz="3200" b="0" i="0" u="none" kern="1200" baseline="0">
        <a:solidFill>
          <a:srgbClr val="FF9900"/>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5" userDrawn="1">
          <p15:clr>
            <a:srgbClr val="A4A3A4"/>
          </p15:clr>
        </p15:guide>
        <p15:guide id="2" pos="2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494B"/>
    <a:srgbClr val="0051C8"/>
    <a:srgbClr val="1F44AD"/>
    <a:srgbClr val="000000"/>
    <a:srgbClr val="0CCFE4"/>
    <a:srgbClr val="002060"/>
    <a:srgbClr val="0066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37"/>
  </p:normalViewPr>
  <p:slideViewPr>
    <p:cSldViewPr showGuides="1">
      <p:cViewPr varScale="1">
        <p:scale>
          <a:sx n="77" d="100"/>
          <a:sy n="77" d="100"/>
        </p:scale>
        <p:origin x="-1278" y="-96"/>
      </p:cViewPr>
      <p:guideLst>
        <p:guide orient="horz" pos="2115"/>
        <p:guide pos="2744"/>
      </p:guideLst>
    </p:cSldViewPr>
  </p:slideViewPr>
  <p:outlineViewPr>
    <p:cViewPr>
      <p:scale>
        <a:sx n="33" d="100"/>
        <a:sy n="33" d="100"/>
      </p:scale>
      <p:origin x="0" y="0"/>
    </p:cViewPr>
  </p:outlin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gs" Target="tags/tag1.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notesMaster" Target="notesMasters/notesMaster1.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4302125" cy="339725"/>
          </a:xfrm>
          <a:prstGeom prst="rect">
            <a:avLst/>
          </a:prstGeom>
        </p:spPr>
        <p:txBody>
          <a:bodyPr vert="horz" lIns="91321" tIns="45661" rIns="91321" bIns="45661" rtlCol="0"/>
          <a:lstStyle>
            <a:lvl1pPr algn="l">
              <a:buFont typeface="Arial" panose="020B0604020202020204" pitchFamily="34" charset="0"/>
              <a:buNone/>
              <a:defRPr sz="120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5621338" y="0"/>
            <a:ext cx="4303713" cy="339725"/>
          </a:xfrm>
          <a:prstGeom prst="rect">
            <a:avLst/>
          </a:prstGeom>
        </p:spPr>
        <p:txBody>
          <a:bodyPr vert="horz" lIns="91321" tIns="45661" rIns="91321" bIns="45661" rtlCol="0"/>
          <a:lstStyle>
            <a:lvl1pPr algn="r">
              <a:buFont typeface="Arial" panose="020B0604020202020204" pitchFamily="34" charset="0"/>
              <a:buNone/>
              <a:defRPr sz="120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EB2CB9DE-B1A6-4AAE-8894-569C202CE701}" type="datetimeFigureOut">
              <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6456363"/>
            <a:ext cx="4302125" cy="339725"/>
          </a:xfrm>
          <a:prstGeom prst="rect">
            <a:avLst/>
          </a:prstGeom>
        </p:spPr>
        <p:txBody>
          <a:bodyPr vert="horz" lIns="91321" tIns="45661" rIns="91321" bIns="45661" rtlCol="0" anchor="b"/>
          <a:lstStyle>
            <a:lvl1pPr algn="l">
              <a:buFont typeface="Arial" panose="020B0604020202020204" pitchFamily="34" charset="0"/>
              <a:buNone/>
              <a:defRPr sz="120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5621338" y="6456363"/>
            <a:ext cx="4303713" cy="339725"/>
          </a:xfrm>
          <a:prstGeom prst="rect">
            <a:avLst/>
          </a:prstGeom>
        </p:spPr>
        <p:txBody>
          <a:bodyPr vert="horz" lIns="91321" tIns="45661" rIns="91321" bIns="45661" rtlCol="0" anchor="b"/>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noChangeArrowheads="1"/>
          </p:cNvSpPr>
          <p:nvPr>
            <p:ph type="hdr" sz="quarter"/>
          </p:nvPr>
        </p:nvSpPr>
        <p:spPr bwMode="auto">
          <a:xfrm>
            <a:off x="0" y="0"/>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t" anchorCtr="0" compatLnSpc="1"/>
          <a:lstStyle>
            <a:lvl1pPr>
              <a:buFont typeface="Arial" panose="020B0604020202020204" pitchFamily="34" charset="0"/>
              <a:buNone/>
              <a:defRPr sz="120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5621338" y="0"/>
            <a:ext cx="4303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t" anchorCtr="0" compatLnSpc="1"/>
          <a:lstStyle>
            <a:lvl1pPr algn="r">
              <a:buFont typeface="Arial" panose="020B0604020202020204" pitchFamily="34" charset="0"/>
              <a:buNone/>
              <a:defRPr sz="120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3D3C140C-E3BD-4F1F-9DCF-9B277731029A}" type="datetimeFigureOut">
              <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66564" name="幻灯片图像占位符 3"/>
          <p:cNvSpPr>
            <a:spLocks noGrp="1"/>
          </p:cNvSpPr>
          <p:nvPr>
            <p:ph type="sldImg" idx="2"/>
          </p:nvPr>
        </p:nvSpPr>
        <p:spPr>
          <a:xfrm>
            <a:off x="3265488" y="511175"/>
            <a:ext cx="3397250" cy="2547938"/>
          </a:xfrm>
          <a:prstGeom prst="rect">
            <a:avLst/>
          </a:prstGeom>
          <a:noFill/>
          <a:ln w="9525">
            <a:noFill/>
          </a:ln>
        </p:spPr>
      </p:sp>
      <p:sp>
        <p:nvSpPr>
          <p:cNvPr id="3077" name="备注占位符 4"/>
          <p:cNvSpPr>
            <a:spLocks noGrp="1" noChangeArrowheads="1"/>
          </p:cNvSpPr>
          <p:nvPr>
            <p:ph type="body" sz="quarter" idx="3"/>
          </p:nvPr>
        </p:nvSpPr>
        <p:spPr bwMode="auto">
          <a:xfrm>
            <a:off x="993775" y="3228975"/>
            <a:ext cx="7939088"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页脚占位符 5"/>
          <p:cNvSpPr>
            <a:spLocks noGrp="1" noChangeArrowheads="1"/>
          </p:cNvSpPr>
          <p:nvPr>
            <p:ph type="ftr" sz="quarter" idx="4"/>
          </p:nvPr>
        </p:nvSpPr>
        <p:spPr bwMode="auto">
          <a:xfrm>
            <a:off x="0" y="6456363"/>
            <a:ext cx="4302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b" anchorCtr="0" compatLnSpc="1"/>
          <a:lstStyle>
            <a:lvl1pPr>
              <a:buFont typeface="Arial" panose="020B0604020202020204" pitchFamily="34" charset="0"/>
              <a:buNone/>
              <a:defRPr sz="120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FF9900"/>
              </a:solidFill>
              <a:effectLst/>
              <a:uLnTx/>
              <a:uFillTx/>
              <a:latin typeface="Calibri" panose="020F050202020403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5621338" y="6456363"/>
            <a:ext cx="4303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1" tIns="45661" rIns="91321" bIns="45661"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9"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7"/>
          <p:cNvSpPr/>
          <p:nvPr/>
        </p:nvSpPr>
        <p:spPr>
          <a:xfrm>
            <a:off x="-1587" y="-1587"/>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单击此处编辑母版副标题样式</a:t>
            </a:r>
            <a:endParaRPr lang="en-US" dirty="0"/>
          </a:p>
        </p:txBody>
      </p:sp>
      <p:sp>
        <p:nvSpPr>
          <p:cNvPr id="11"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70CF8D43-3EE1-4ADD-933E-63A4C3F8E34B}"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3"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9"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EFF9F5B8-0F6B-42F4-B570-67BEB596E025}"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9"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EFF9F5B8-0F6B-42F4-B570-67BEB596E025}"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lvl1pPr defTabSz="914400">
              <a:spcBef>
                <a:spcPct val="20000"/>
              </a:spcBef>
              <a:buFont typeface="Arial" panose="020B0604020202020204" pitchFamily="34" charset="0"/>
              <a:buNone/>
              <a:defRPr kumimoji="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2B235A64-72B5-4DFF-9A26-DB78727782F4}" type="datetimeFigureOut">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页脚占位符 3"/>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lvl1pPr defTabSz="914400">
              <a:buFont typeface="Arial" panose="020B0604020202020204" pitchFamily="34" charset="0"/>
              <a:buNone/>
              <a:defRPr kumimoji="0"/>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9" name="日期占位符 2"/>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lvl1pPr defTabSz="914400">
              <a:spcBef>
                <a:spcPct val="20000"/>
              </a:spcBef>
              <a:buFont typeface="Arial" panose="020B0604020202020204" pitchFamily="34" charset="0"/>
              <a:buNone/>
              <a:defRPr kumimoji="0"/>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6E6A78AA-9153-49A5-99D8-0C33A04B3C98}" type="datetimeFigureOut">
              <a:rPr kumimoji="0" lang="zh-CN" altLang="en-US"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页脚占位符 3"/>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lvl1pPr defTabSz="914400">
              <a:buFont typeface="Arial" panose="020B0604020202020204" pitchFamily="34" charset="0"/>
              <a:buNone/>
              <a:defRPr kumimoji="0"/>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灯片编号占位符 4"/>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9"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83DE116D-76B5-474A-A5CC-7A6C476C7FB1}"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9" name="Freeform 7"/>
          <p:cNvSpPr/>
          <p:nvPr/>
        </p:nvSpPr>
        <p:spPr>
          <a:xfrm>
            <a:off x="-1587" y="-1587"/>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0"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anose="020B0502040204020203"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11"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854EA882-497C-4236-AA9D-26887901DE1B}"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3"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8" name="Title 7"/>
          <p:cNvSpPr>
            <a:spLocks noGrp="1"/>
          </p:cNvSpPr>
          <p:nvPr>
            <p:ph type="title"/>
          </p:nvPr>
        </p:nvSpPr>
        <p:spPr/>
        <p:txBody>
          <a:bodyPr/>
          <a:lstStyle/>
          <a:p>
            <a:r>
              <a:rPr lang="zh-CN" altLang="en-US" smtClean="0"/>
              <a:t>单击此处编辑母版标题样式</a:t>
            </a:r>
            <a:endParaRPr lang="en-US"/>
          </a:p>
        </p:txBody>
      </p:sp>
      <p:sp>
        <p:nvSpPr>
          <p:cNvPr id="9" name="Date Placeholder 4"/>
          <p:cNvSpPr>
            <a:spLocks noGrp="1"/>
          </p:cNvSpPr>
          <p:nvPr>
            <p:ph type="dt" sz="half" idx="1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EFF9F5B8-0F6B-42F4-B570-67BEB596E025}"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5"/>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6"/>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anose="020B0502040204020203"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9" name="Date Placeholder 6"/>
          <p:cNvSpPr>
            <a:spLocks noGrp="1"/>
          </p:cNvSpPr>
          <p:nvPr>
            <p:ph type="dt" sz="half" idx="1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60A5309D-8F2B-492A-A548-4709A8E0C607}"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7"/>
          <p:cNvSpPr>
            <a:spLocks noGrp="1"/>
          </p:cNvSpPr>
          <p:nvPr>
            <p:ph type="ftr" sz="quarter" idx="1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8"/>
          <p:cNvSpPr>
            <a:spLocks noGrp="1"/>
          </p:cNvSpPr>
          <p:nvPr>
            <p:ph type="sldNum" sz="quarter" idx="1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Date Placeholder 2"/>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C3DC5090-AB4B-40E2-A31D-390C45F041EB}"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3"/>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4"/>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9" name="Date Placeholder 1"/>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6D5C00A8-2539-41C4-8AA5-EF1BCFA405CF}"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0" name="Footer Placeholder 2"/>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1" name="Slide Number Placeholder 3"/>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9"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0" name="Right Triangle 17"/>
          <p:cNvSpPr/>
          <p:nvPr/>
        </p:nvSpPr>
        <p:spPr>
          <a:xfrm rot="5400000">
            <a:off x="433388" y="-433387"/>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zh-CN" altLang="en-US" smtClean="0"/>
              <a:t>单击此处编辑母版标题样式</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zh-CN" altLang="en-US" smtClean="0"/>
              <a:t>单击此处编辑母版文本样式</a:t>
            </a:r>
            <a:endParaRPr lang="zh-CN" altLang="en-US" smtClean="0"/>
          </a:p>
        </p:txBody>
      </p:sp>
      <p:sp>
        <p:nvSpPr>
          <p:cNvPr id="11" name="Date Placeholder 4"/>
          <p:cNvSpPr>
            <a:spLocks noGrp="1"/>
          </p:cNvSpPr>
          <p:nvPr>
            <p:ph type="dt" sz="half" idx="1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E0A94E9F-D117-4518-ABE0-6A74548A59C6}"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5"/>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lvl1pPr>
              <a:defRPr>
                <a:solidFill>
                  <a:schemeClr val="tx2"/>
                </a:solidFill>
              </a:defRPr>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chemeClr val="tx2"/>
              </a:solidFill>
              <a:effectLst/>
              <a:uLnTx/>
              <a:uFillTx/>
              <a:latin typeface="Calibri" panose="020F0502020204030204" pitchFamily="34" charset="0"/>
              <a:ea typeface="宋体" panose="02010600030101010101" pitchFamily="2" charset="-122"/>
              <a:cs typeface="+mn-cs"/>
            </a:endParaRPr>
          </a:p>
        </p:txBody>
      </p:sp>
      <p:sp>
        <p:nvSpPr>
          <p:cNvPr id="13" name="Slide Number Placeholder 6"/>
          <p:cNvSpPr>
            <a:spLocks noGrp="1"/>
          </p:cNvSpPr>
          <p:nvPr>
            <p:ph type="sldNum" sz="quarter" idx="4"/>
          </p:nvPr>
        </p:nvSpPr>
        <p:spPr>
          <a:xfrm>
            <a:off x="8401050" y="6170613"/>
            <a:ext cx="503238" cy="503238"/>
          </a:xfrm>
          <a:prstGeom prst="ellipse">
            <a:avLst/>
          </a:prstGeom>
          <a:ln w="19050">
            <a:solidFill>
              <a:schemeClr val="tx2"/>
            </a:solidFill>
          </a:ln>
        </p:spPr>
        <p:txBody>
          <a:bodyPr vert="horz" lIns="9144" tIns="9144" rIns="9144" bIns="9144" rtlCol="0" anchor="ctr"/>
          <a:p>
            <a:pPr algn="ctr">
              <a:buNone/>
            </a:pPr>
            <a:fld id="{9A0DB2DC-4C9A-4742-B13C-FB6460FD3503}" type="slidenum">
              <a:rPr lang="zh-CN" altLang="en-US" dirty="0">
                <a:solidFill>
                  <a:schemeClr val="tx2"/>
                </a:solidFill>
              </a:rPr>
            </a:fld>
            <a:endParaRPr lang="zh-CN" altLang="en-US" dirty="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vert="horz" lIns="91440" tIns="45720" rIns="182880" bIns="45720" rtlCol="0" anchor="ctr">
            <a:normAutofit/>
          </a:bodyPr>
          <a:lstStyle>
            <a:lvl1pPr algn="r">
              <a:defRPr/>
            </a:lvl1pPr>
          </a:lstStyle>
          <a:p>
            <a:pPr marL="342900" marR="0" lvl="0" indent="-342900" algn="r" defTabSz="914400" rtl="0" eaLnBrk="1" fontAlgn="auto" latinLnBrk="0" hangingPunct="1">
              <a:lnSpc>
                <a:spcPct val="100000"/>
              </a:lnSpc>
              <a:spcBef>
                <a:spcPts val="800"/>
              </a:spcBef>
              <a:spcAft>
                <a:spcPts val="0"/>
              </a:spcAft>
              <a:buClrTx/>
              <a:buSzTx/>
              <a:buFont typeface="Arial" panose="020B0604020202020204" pitchFamily="34" charset="0"/>
              <a:buNone/>
              <a:defRPr/>
            </a:pPr>
            <a:r>
              <a:rPr kumimoji="0" lang="zh-CN" altLang="en-US" sz="1600" b="1"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Date Placeholder 4"/>
          <p:cNvSpPr>
            <a:spLocks noGrp="1"/>
          </p:cNvSpPr>
          <p:nvPr>
            <p:ph type="dt" sz="half" idx="12"/>
          </p:nvPr>
        </p:nvSpPr>
        <p:spPr>
          <a:xfrm rot="19140000">
            <a:off x="201613" y="5870575"/>
            <a:ext cx="2176463" cy="201613"/>
          </a:xfrm>
          <a:prstGeom prst="rect">
            <a:avLst/>
          </a:prstGeom>
        </p:spPr>
        <p:txBody>
          <a:bodyPr vert="horz" lIns="91440" tIns="45720" rIns="91440" bIns="45720" rtlCol="0" anchor="ct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30009704-7F95-4133-BB1B-53B4142D07E1}" type="datetimeFigureOut">
              <a:rPr kumimoji="0" lang="zh-CN" alt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2" name="Footer Placeholder 5"/>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1000" b="0" i="0" u="none" strike="noStrike" kern="1200" cap="all" spc="20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13" name="Slide Number Placeholder 6"/>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p>
            <a:pPr algn="ctr">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8" name="Freeform 7"/>
          <p:cNvSpPr/>
          <p:nvPr/>
        </p:nvSpPr>
        <p:spPr>
          <a:xfrm>
            <a:off x="-1587"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lt1"/>
              </a:solidFill>
              <a:effectLst/>
              <a:uLnTx/>
              <a:uFillTx/>
              <a:latin typeface="+mn-lt"/>
              <a:ea typeface="+mn-ea"/>
              <a:cs typeface="+mn-cs"/>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zh-CN" altLang="en-US" smtClean="0"/>
              <a:t>单击此处编辑母版标题样式</a:t>
            </a:r>
            <a:endParaRPr lang="en-US" dirty="0"/>
          </a:p>
        </p:txBody>
      </p:sp>
      <p:sp>
        <p:nvSpPr>
          <p:cNvPr id="1029" name="Text Placeholder 2"/>
          <p:cNvSpPr>
            <a:spLocks noGrp="1"/>
          </p:cNvSpPr>
          <p:nvPr>
            <p:ph type="body" idx="1"/>
          </p:nvPr>
        </p:nvSpPr>
        <p:spPr>
          <a:xfrm>
            <a:off x="822325" y="1100138"/>
            <a:ext cx="7521575" cy="35798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4" name="Date Placeholder 3"/>
          <p:cNvSpPr>
            <a:spLocks noGrp="1"/>
          </p:cNvSpPr>
          <p:nvPr>
            <p:ph type="dt" sz="half" idx="2"/>
          </p:nvPr>
        </p:nvSpPr>
        <p:spPr>
          <a:xfrm rot="19140000">
            <a:off x="201613" y="5870575"/>
            <a:ext cx="2176463" cy="201613"/>
          </a:xfrm>
          <a:prstGeom prst="rect">
            <a:avLst/>
          </a:prstGeom>
        </p:spPr>
        <p:txBody>
          <a:bodyPr vert="horz" lIns="91440" tIns="45720" rIns="91440" bIns="45720" rtlCol="0" anchor="ctr"/>
          <a:lstStyle>
            <a:lvl1pPr algn="l">
              <a:defRPr sz="1200">
                <a:solidFill>
                  <a:srgbClr val="FFFFFF"/>
                </a:solidFill>
              </a:defRPr>
            </a:lvl1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62B1B13E-D5AF-485E-81A1-82A140076526}" type="datetime4">
              <a:rPr kumimoji="0" lang="en-US" sz="12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rPr>
            </a:fld>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3517900" y="6284913"/>
            <a:ext cx="4724400" cy="274638"/>
          </a:xfrm>
          <a:prstGeom prst="rect">
            <a:avLst/>
          </a:prstGeom>
        </p:spPr>
        <p:txBody>
          <a:bodyPr vert="horz" lIns="91440" tIns="45720" rIns="91440" bIns="45720" rtlCol="0" anchor="ctr"/>
          <a:lstStyle>
            <a:lvl1pPr algn="r">
              <a:defRPr sz="1000" cap="all" spc="200" baseline="0">
                <a:solidFill>
                  <a:srgbClr val="FFFFFF"/>
                </a:solidFill>
              </a:defRPr>
            </a:lvl1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en-US" sz="1000" b="0" i="0" u="none" strike="noStrike" kern="1200" cap="all" spc="20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401050" y="6170613"/>
            <a:ext cx="503238" cy="503238"/>
          </a:xfrm>
          <a:prstGeom prst="ellipse">
            <a:avLst/>
          </a:prstGeom>
          <a:ln w="19050">
            <a:solidFill>
              <a:srgbClr val="FFFFFF"/>
            </a:solidFill>
          </a:ln>
        </p:spPr>
        <p:txBody>
          <a:bodyPr vert="horz" lIns="9144" tIns="9144" rIns="9144" bIns="9144" rtlCol="0" anchor="ctr"/>
          <a:lstStyle>
            <a:lvl1pPr algn="ctr">
              <a:defRPr sz="1600">
                <a:solidFill>
                  <a:srgbClr val="FFFFFF"/>
                </a:solidFill>
              </a:defRPr>
            </a:lvl1pPr>
          </a:lstStyle>
          <a:p>
            <a:pPr lvl="0" eaLnBrk="1" hangingPunct="1">
              <a:buNone/>
            </a:pPr>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GI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9.jpeg"/><Relationship Id="rId1" Type="http://schemas.openxmlformats.org/officeDocument/2006/relationships/image" Target="../media/image4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rot="19140000">
            <a:off x="817563" y="1730375"/>
            <a:ext cx="5648325" cy="1204913"/>
          </a:xfrm>
        </p:spPr>
        <p:txBody>
          <a:bodyPr vert="horz" lIns="91440" tIns="45720" rIns="91440" bIns="9144" rtlCol="0" anchor="b">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7200" b="0" i="0" u="none" strike="noStrike" kern="1200" cap="all" spc="0" normalizeH="0" baseline="0" noProof="0" dirty="0" smtClean="0">
                <a:ln>
                  <a:noFill/>
                </a:ln>
                <a:solidFill>
                  <a:schemeClr val="accent5">
                    <a:lumMod val="75000"/>
                  </a:schemeClr>
                </a:solidFill>
                <a:effectLst/>
                <a:uLnTx/>
                <a:uFillTx/>
                <a:latin typeface="+mj-lt"/>
                <a:ea typeface="+mj-ea"/>
                <a:cs typeface="+mj-cs"/>
              </a:rPr>
              <a:t>公司安全专题培训</a:t>
            </a:r>
            <a:endParaRPr kumimoji="0" lang="zh-CN" altLang="en-US" sz="7200" b="0" i="0" u="none" strike="noStrike" kern="1200" cap="all" spc="0" normalizeH="0" baseline="0" noProof="0" dirty="0">
              <a:ln>
                <a:noFill/>
              </a:ln>
              <a:solidFill>
                <a:schemeClr val="accent5">
                  <a:lumMod val="75000"/>
                </a:schemeClr>
              </a:solidFill>
              <a:effectLst/>
              <a:uLnTx/>
              <a:uFillTx/>
              <a:latin typeface="+mj-lt"/>
              <a:ea typeface="+mj-ea"/>
              <a:cs typeface="+mj-cs"/>
            </a:endParaRPr>
          </a:p>
        </p:txBody>
      </p:sp>
      <p:pic>
        <p:nvPicPr>
          <p:cNvPr id="3" name="图片 2" descr="a 头"/>
          <p:cNvPicPr>
            <a:picLocks noChangeAspect="1"/>
          </p:cNvPicPr>
          <p:nvPr/>
        </p:nvPicPr>
        <p:blipFill>
          <a:blip r:embed="rId1"/>
          <a:stretch>
            <a:fillRect/>
          </a:stretch>
        </p:blipFill>
        <p:spPr>
          <a:xfrm>
            <a:off x="5004435" y="4221480"/>
            <a:ext cx="3773170" cy="1957070"/>
          </a:xfrm>
          <a:prstGeom prst="rect">
            <a:avLst/>
          </a:prstGeom>
        </p:spPr>
      </p:pic>
    </p:spTree>
  </p:cSld>
  <p:clrMapOvr>
    <a:masterClrMapping/>
  </p:clrMapOvr>
  <p:transition advTm="1815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23555" name="Rectangle 3"/>
          <p:cNvSpPr txBox="1"/>
          <p:nvPr/>
        </p:nvSpPr>
        <p:spPr>
          <a:xfrm>
            <a:off x="554038" y="1412875"/>
            <a:ext cx="8064500" cy="4608513"/>
          </a:xfrm>
          <a:prstGeom prst="rect">
            <a:avLst/>
          </a:prstGeom>
          <a:noFill/>
          <a:ln w="9525">
            <a:noFill/>
          </a:ln>
        </p:spPr>
        <p:txBody>
          <a:bodyPr/>
          <a:p>
            <a:pPr marL="342900" indent="-342900" defTabSz="457200" eaLnBrk="0" hangingPunct="0">
              <a:spcBef>
                <a:spcPct val="50000"/>
              </a:spcBef>
              <a:buFont typeface="Wingdings" panose="05000000000000000000" pitchFamily="2" charset="2"/>
            </a:pPr>
            <a:r>
              <a:rPr lang="en-US" altLang="zh-CN" sz="3600" dirty="0">
                <a:solidFill>
                  <a:schemeClr val="tx1"/>
                </a:solidFill>
                <a:latin typeface="Franklin Gothic Book" pitchFamily="34" charset="0"/>
              </a:rPr>
              <a:t>    </a:t>
            </a:r>
            <a:r>
              <a:rPr lang="zh-CN" altLang="en-US" sz="3600" b="1" dirty="0">
                <a:solidFill>
                  <a:srgbClr val="0000FF"/>
                </a:solidFill>
                <a:latin typeface="Franklin Gothic Book" pitchFamily="34" charset="0"/>
              </a:rPr>
              <a:t>如何消除这种不安全的行为？</a:t>
            </a:r>
            <a:endParaRPr lang="en-US" altLang="zh-CN" sz="3600" b="1" dirty="0">
              <a:solidFill>
                <a:srgbClr val="0000FF"/>
              </a:solidFill>
              <a:latin typeface="Franklin Gothic Book" pitchFamily="34" charset="0"/>
            </a:endParaRPr>
          </a:p>
          <a:p>
            <a:pPr marL="342900" indent="-342900" defTabSz="457200" eaLnBrk="0" hangingPunct="0">
              <a:lnSpc>
                <a:spcPct val="150000"/>
              </a:lnSpc>
              <a:spcBef>
                <a:spcPct val="0"/>
              </a:spcBef>
              <a:buFont typeface="Wingdings" panose="05000000000000000000" pitchFamily="2" charset="2"/>
            </a:pPr>
            <a:r>
              <a:rPr lang="zh-CN" altLang="en-US" sz="3600" dirty="0">
                <a:solidFill>
                  <a:srgbClr val="FF0000"/>
                </a:solidFill>
                <a:latin typeface="Franklin Gothic Book" pitchFamily="34" charset="0"/>
              </a:rPr>
              <a:t>□</a:t>
            </a:r>
            <a:r>
              <a:rPr lang="zh-CN" altLang="en-US" sz="3600" dirty="0">
                <a:solidFill>
                  <a:schemeClr val="tx1"/>
                </a:solidFill>
                <a:latin typeface="Franklin Gothic Book" pitchFamily="34" charset="0"/>
              </a:rPr>
              <a:t> 每次只买一杯咖啡并拿上楼</a:t>
            </a:r>
            <a:endParaRPr lang="en-US" altLang="zh-CN" sz="3600" dirty="0">
              <a:solidFill>
                <a:schemeClr val="tx1"/>
              </a:solidFill>
              <a:latin typeface="Franklin Gothic Book" pitchFamily="34" charset="0"/>
            </a:endParaRPr>
          </a:p>
          <a:p>
            <a:pPr marL="342900" indent="-342900" defTabSz="457200" eaLnBrk="0" hangingPunct="0">
              <a:lnSpc>
                <a:spcPct val="150000"/>
              </a:lnSpc>
              <a:spcBef>
                <a:spcPct val="0"/>
              </a:spcBef>
              <a:buFont typeface="Wingdings" panose="05000000000000000000" pitchFamily="2" charset="2"/>
            </a:pPr>
            <a:r>
              <a:rPr lang="zh-CN" altLang="en-US" sz="3600" dirty="0">
                <a:solidFill>
                  <a:srgbClr val="FF0000"/>
                </a:solidFill>
                <a:latin typeface="Franklin Gothic Book" pitchFamily="34" charset="0"/>
              </a:rPr>
              <a:t>□</a:t>
            </a:r>
            <a:r>
              <a:rPr lang="zh-CN" altLang="en-US" sz="3600" dirty="0">
                <a:solidFill>
                  <a:schemeClr val="tx1"/>
                </a:solidFill>
                <a:latin typeface="Franklin Gothic Book" pitchFamily="34" charset="0"/>
              </a:rPr>
              <a:t> 用一只手拿着使用容器或支架盛好</a:t>
            </a:r>
            <a:endParaRPr lang="en-US" altLang="zh-CN" sz="3600" dirty="0">
              <a:solidFill>
                <a:schemeClr val="tx1"/>
              </a:solidFill>
              <a:latin typeface="Franklin Gothic Book" pitchFamily="34" charset="0"/>
            </a:endParaRPr>
          </a:p>
          <a:p>
            <a:pPr marL="342900" indent="-342900" defTabSz="457200" eaLnBrk="0" hangingPunct="0">
              <a:lnSpc>
                <a:spcPct val="150000"/>
              </a:lnSpc>
              <a:spcBef>
                <a:spcPct val="0"/>
              </a:spcBef>
              <a:buFont typeface="Wingdings" panose="05000000000000000000" pitchFamily="2" charset="2"/>
            </a:pPr>
            <a:r>
              <a:rPr lang="en-US" altLang="zh-CN" sz="3600" dirty="0">
                <a:solidFill>
                  <a:schemeClr val="tx1"/>
                </a:solidFill>
                <a:latin typeface="Franklin Gothic Book" pitchFamily="34" charset="0"/>
              </a:rPr>
              <a:t>    </a:t>
            </a:r>
            <a:r>
              <a:rPr lang="zh-CN" altLang="en-US" sz="3600" dirty="0">
                <a:solidFill>
                  <a:schemeClr val="tx1"/>
                </a:solidFill>
                <a:latin typeface="Franklin Gothic Book" pitchFamily="34" charset="0"/>
              </a:rPr>
              <a:t>的两杯咖啡</a:t>
            </a:r>
            <a:r>
              <a:rPr lang="en-US" altLang="zh-CN" sz="3600" dirty="0">
                <a:solidFill>
                  <a:schemeClr val="tx1"/>
                </a:solidFill>
                <a:latin typeface="Franklin Gothic Book" pitchFamily="34" charset="0"/>
              </a:rPr>
              <a:t>,</a:t>
            </a:r>
            <a:r>
              <a:rPr lang="zh-CN" altLang="en-US" sz="3600" dirty="0">
                <a:solidFill>
                  <a:schemeClr val="tx1"/>
                </a:solidFill>
                <a:latin typeface="Franklin Gothic Book" pitchFamily="34" charset="0"/>
              </a:rPr>
              <a:t>另一只手使用扶手。</a:t>
            </a:r>
            <a:endParaRPr lang="en-US" altLang="zh-CN" sz="3600" dirty="0">
              <a:solidFill>
                <a:schemeClr val="tx1"/>
              </a:solidFill>
              <a:latin typeface="Franklin Gothic Book" pitchFamily="34" charset="0"/>
            </a:endParaRPr>
          </a:p>
          <a:p>
            <a:pPr marL="342900" indent="-342900" defTabSz="457200" eaLnBrk="0" hangingPunct="0">
              <a:lnSpc>
                <a:spcPct val="150000"/>
              </a:lnSpc>
              <a:spcBef>
                <a:spcPct val="0"/>
              </a:spcBef>
              <a:buFont typeface="Wingdings" panose="05000000000000000000" pitchFamily="2" charset="2"/>
            </a:pPr>
            <a:r>
              <a:rPr lang="zh-CN" altLang="en-US" sz="3600" dirty="0">
                <a:solidFill>
                  <a:srgbClr val="FF0000"/>
                </a:solidFill>
                <a:latin typeface="Franklin Gothic Book" pitchFamily="34" charset="0"/>
              </a:rPr>
              <a:t>□</a:t>
            </a:r>
            <a:r>
              <a:rPr lang="zh-CN" altLang="en-US" sz="3600" dirty="0">
                <a:solidFill>
                  <a:schemeClr val="tx1"/>
                </a:solidFill>
                <a:latin typeface="Franklin Gothic Book" pitchFamily="34" charset="0"/>
              </a:rPr>
              <a:t> 以上两种办法均可。</a:t>
            </a:r>
            <a:endParaRPr lang="zh-CN" altLang="en-US" sz="3600" dirty="0">
              <a:solidFill>
                <a:schemeClr val="tx1"/>
              </a:solidFill>
              <a:latin typeface="Franklin Gothic Book" pitchFamily="34" charset="0"/>
            </a:endParaRPr>
          </a:p>
          <a:p>
            <a:pPr marL="342900" indent="-342900" defTabSz="457200" eaLnBrk="0" hangingPunct="0">
              <a:spcBef>
                <a:spcPct val="50000"/>
              </a:spcBef>
              <a:buFontTx/>
            </a:pPr>
            <a:endParaRPr lang="zh-CN" altLang="en-US" sz="2800" dirty="0">
              <a:solidFill>
                <a:srgbClr val="000000"/>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2" name="Rectangle 1027"/>
          <p:cNvSpPr txBox="1">
            <a:spLocks noChangeArrowheads="1"/>
          </p:cNvSpPr>
          <p:nvPr/>
        </p:nvSpPr>
        <p:spPr bwMode="auto">
          <a:xfrm>
            <a:off x="490538" y="1412875"/>
            <a:ext cx="8135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宋体" panose="02010600030101010101" pitchFamily="2" charset="-122"/>
                <a:cs typeface="宋体" panose="02010600030101010101" pitchFamily="2" charset="-122"/>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宋体" panose="02010600030101010101" pitchFamily="2" charset="-122"/>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宋体" panose="02010600030101010101" pitchFamily="2" charset="-122"/>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宋体" panose="02010600030101010101" pitchFamily="2" charset="-122"/>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宋体" panose="02010600030101010101" pitchFamily="2"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rPr>
              <a:t>案例</a:t>
            </a:r>
            <a:r>
              <a:rPr kumimoji="1" lang="zh-CN" altLang="en-US"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sym typeface="Wingdings" panose="05000000000000000000" pitchFamily="2" charset="2"/>
              </a:rPr>
              <a:t>（</a:t>
            </a:r>
            <a:r>
              <a:rPr kumimoji="1" lang="zh-CN" altLang="en-US" sz="3200" b="1" i="0" u="none" strike="noStrike" kern="1200" cap="none" spc="0" normalizeH="0" baseline="0" noProof="0" dirty="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sym typeface="Wingdings" panose="05000000000000000000" pitchFamily="2" charset="2"/>
              </a:rPr>
              <a:t>三</a:t>
            </a:r>
            <a:r>
              <a:rPr kumimoji="1" lang="zh-CN" altLang="en-US"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sym typeface="Wingdings" panose="05000000000000000000" pitchFamily="2" charset="2"/>
              </a:rPr>
              <a:t>）</a:t>
            </a:r>
            <a:endParaRPr kumimoji="1" lang="en-US" altLang="zh-CN"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457200" rtl="0" eaLnBrk="0" fontAlgn="base" latinLnBrk="0" hangingPunct="0">
              <a:lnSpc>
                <a:spcPct val="150000"/>
              </a:lnSpc>
              <a:spcBef>
                <a:spcPts val="600"/>
              </a:spcBef>
              <a:spcAft>
                <a:spcPct val="0"/>
              </a:spcAft>
              <a:buClrTx/>
              <a:buSzTx/>
              <a:buFontTx/>
              <a:buNone/>
              <a:defRPr/>
            </a:pPr>
            <a:r>
              <a:rPr kumimoji="1"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宋体" panose="02010600030101010101" pitchFamily="2" charset="-122"/>
              </a:rPr>
              <a:t>        一位员工不小心把水洒在地扳上，他没有立即做好清洁。过了一会，另一位员工踩在水渍上滑倒，摔伤手臂。</a:t>
            </a:r>
            <a:endParaRPr kumimoji="1"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宋体" panose="02010600030101010101" pitchFamily="2" charset="-122"/>
            </a:endParaRPr>
          </a:p>
          <a:p>
            <a:pPr marL="0" marR="0" lvl="0" indent="0" algn="l" defTabSz="457200" rtl="0" eaLnBrk="0" fontAlgn="base" latinLnBrk="0" hangingPunct="0">
              <a:lnSpc>
                <a:spcPct val="100000"/>
              </a:lnSpc>
              <a:spcBef>
                <a:spcPct val="50000"/>
              </a:spcBef>
              <a:spcAft>
                <a:spcPct val="0"/>
              </a:spcAft>
              <a:buClrTx/>
              <a:buSzTx/>
              <a:buFontTx/>
              <a:buNone/>
              <a:defRPr/>
            </a:pPr>
            <a:endParaRPr kumimoji="1"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25603" name="Rectangle 1027"/>
          <p:cNvSpPr txBox="1"/>
          <p:nvPr/>
        </p:nvSpPr>
        <p:spPr>
          <a:xfrm>
            <a:off x="490538" y="1412875"/>
            <a:ext cx="8135937" cy="3384550"/>
          </a:xfrm>
          <a:prstGeom prst="rect">
            <a:avLst/>
          </a:prstGeom>
          <a:noFill/>
          <a:ln w="9525">
            <a:noFill/>
          </a:ln>
        </p:spPr>
        <p:txBody>
          <a:bodyPr/>
          <a:p>
            <a:pPr defTabSz="457200" eaLnBrk="0" hangingPunct="0">
              <a:buFont typeface="Wingdings" panose="05000000000000000000" pitchFamily="2" charset="2"/>
            </a:pPr>
            <a:r>
              <a:rPr lang="zh-CN" altLang="en-US" b="1" dirty="0">
                <a:solidFill>
                  <a:srgbClr val="F60802"/>
                </a:solidFill>
                <a:latin typeface="Times New Roman" panose="02020603050405020304" pitchFamily="18" charset="0"/>
              </a:rPr>
              <a:t>        </a:t>
            </a:r>
            <a:r>
              <a:rPr lang="zh-CN" altLang="en-US" b="1" dirty="0">
                <a:solidFill>
                  <a:srgbClr val="47494B"/>
                </a:solidFill>
                <a:latin typeface="Times New Roman" panose="02020603050405020304" pitchFamily="18" charset="0"/>
              </a:rPr>
              <a:t>在这个例子中的两位员工都应该加强安全意识。实际上每一位有安全意识的员工都可以避免不安全的行为，防止受到不安全环境的伤害。</a:t>
            </a:r>
            <a:endParaRPr lang="zh-CN" altLang="en-US" b="1" dirty="0">
              <a:solidFill>
                <a:srgbClr val="47494B"/>
              </a:solidFill>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5"/>
          <p:cNvPicPr>
            <a:picLocks noChangeAspect="1"/>
          </p:cNvPicPr>
          <p:nvPr/>
        </p:nvPicPr>
        <p:blipFill>
          <a:blip r:embed="rId1"/>
          <a:stretch>
            <a:fillRect/>
          </a:stretch>
        </p:blipFill>
        <p:spPr>
          <a:xfrm>
            <a:off x="323850" y="3500438"/>
            <a:ext cx="4464050" cy="2736850"/>
          </a:xfrm>
          <a:prstGeom prst="rect">
            <a:avLst/>
          </a:prstGeom>
          <a:noFill/>
          <a:ln w="9525">
            <a:noFill/>
          </a:ln>
        </p:spPr>
      </p:pic>
      <p:sp>
        <p:nvSpPr>
          <p:cNvPr id="26627" name="Text Box 10"/>
          <p:cNvSpPr txBox="1"/>
          <p:nvPr/>
        </p:nvSpPr>
        <p:spPr>
          <a:xfrm>
            <a:off x="755650" y="1196975"/>
            <a:ext cx="7561263" cy="1570038"/>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1</a:t>
            </a:r>
            <a:r>
              <a:rPr lang="zh-CN" altLang="en-US" sz="2400" dirty="0">
                <a:solidFill>
                  <a:srgbClr val="47494B"/>
                </a:solidFill>
                <a:latin typeface="Times New Roman" panose="02020603050405020304" pitchFamily="18" charset="0"/>
              </a:rPr>
              <a:t>、摔倒：</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 这是最常见的办公室事故，滑倒，绊倒等；</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☞可能造成摔伤、扭伤等，严重的可能骨折；</a:t>
            </a:r>
            <a:endParaRPr lang="zh-CN" altLang="en-US" sz="2400" dirty="0">
              <a:solidFill>
                <a:srgbClr val="47494B"/>
              </a:solidFill>
              <a:latin typeface="Times New Roman" panose="02020603050405020304" pitchFamily="18" charset="0"/>
            </a:endParaRPr>
          </a:p>
        </p:txBody>
      </p:sp>
      <p:pic>
        <p:nvPicPr>
          <p:cNvPr id="26628" name="Picture 11"/>
          <p:cNvPicPr>
            <a:picLocks noChangeAspect="1"/>
          </p:cNvPicPr>
          <p:nvPr/>
        </p:nvPicPr>
        <p:blipFill>
          <a:blip r:embed="rId2"/>
          <a:stretch>
            <a:fillRect/>
          </a:stretch>
        </p:blipFill>
        <p:spPr>
          <a:xfrm>
            <a:off x="4859338" y="3429000"/>
            <a:ext cx="4067175" cy="3024188"/>
          </a:xfrm>
          <a:prstGeom prst="rect">
            <a:avLst/>
          </a:prstGeom>
          <a:noFill/>
          <a:ln w="9525">
            <a:noFill/>
          </a:ln>
        </p:spPr>
      </p:pic>
      <p:sp>
        <p:nvSpPr>
          <p:cNvPr id="26629" name="Text Box 13"/>
          <p:cNvSpPr txBox="1"/>
          <p:nvPr/>
        </p:nvSpPr>
        <p:spPr>
          <a:xfrm>
            <a:off x="971550" y="2276475"/>
            <a:ext cx="6480175" cy="488950"/>
          </a:xfrm>
          <a:prstGeom prst="rect">
            <a:avLst/>
          </a:prstGeom>
          <a:noFill/>
          <a:ln w="31750" cap="flat" cmpd="dbl">
            <a:solidFill>
              <a:srgbClr val="FF0000"/>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p:txBody>
      </p:sp>
      <p:sp>
        <p:nvSpPr>
          <p:cNvPr id="26630" name="Text Box 15"/>
          <p:cNvSpPr txBox="1"/>
          <p:nvPr/>
        </p:nvSpPr>
        <p:spPr>
          <a:xfrm>
            <a:off x="250825" y="3284538"/>
            <a:ext cx="4535488" cy="3224212"/>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26631" name="Text Box 17"/>
          <p:cNvSpPr txBox="1"/>
          <p:nvPr/>
        </p:nvSpPr>
        <p:spPr>
          <a:xfrm>
            <a:off x="4859338" y="3284538"/>
            <a:ext cx="4105275" cy="3224212"/>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2</a:t>
            </a:r>
            <a:endParaRPr lang="en-US" altLang="zh-CN" sz="2400" dirty="0">
              <a:solidFill>
                <a:srgbClr val="000000"/>
              </a:solidFill>
              <a:latin typeface="Times New Roman" panose="02020603050405020304" pitchFamily="18" charset="0"/>
            </a:endParaRPr>
          </a:p>
        </p:txBody>
      </p:sp>
      <p:grpSp>
        <p:nvGrpSpPr>
          <p:cNvPr id="26632"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50"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27651" name="Text Box 5"/>
          <p:cNvSpPr txBox="1"/>
          <p:nvPr/>
        </p:nvSpPr>
        <p:spPr>
          <a:xfrm>
            <a:off x="755650" y="908050"/>
            <a:ext cx="7777163" cy="1939925"/>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2</a:t>
            </a:r>
            <a:r>
              <a:rPr lang="zh-CN" altLang="en-US" sz="2400" dirty="0">
                <a:solidFill>
                  <a:srgbClr val="47494B"/>
                </a:solidFill>
                <a:latin typeface="Times New Roman" panose="02020603050405020304" pitchFamily="18" charset="0"/>
              </a:rPr>
              <a:t>、与物体相撞</a:t>
            </a:r>
            <a:endParaRPr lang="zh-CN" altLang="en-US" sz="2400" dirty="0">
              <a:solidFill>
                <a:srgbClr val="47494B"/>
              </a:solidFill>
              <a:latin typeface="Times New Roman" panose="02020603050405020304" pitchFamily="18" charset="0"/>
            </a:endParaRPr>
          </a:p>
          <a:p>
            <a:pPr>
              <a:spcBef>
                <a:spcPct val="50000"/>
              </a:spcBef>
              <a:buFontTx/>
            </a:pPr>
            <a:r>
              <a:rPr lang="zh-CN" altLang="en-US" sz="2400" dirty="0">
                <a:solidFill>
                  <a:srgbClr val="47494B"/>
                </a:solidFill>
                <a:latin typeface="Times New Roman" panose="02020603050405020304" pitchFamily="18" charset="0"/>
              </a:rPr>
              <a:t>     ☆ 如与门、工作台、文件柜、拉开的抽屉、走路的行人等；</a:t>
            </a:r>
            <a:endParaRPr lang="zh-CN" altLang="en-US" sz="2400" dirty="0">
              <a:solidFill>
                <a:srgbClr val="47494B"/>
              </a:solidFill>
              <a:latin typeface="Times New Roman" panose="02020603050405020304" pitchFamily="18" charset="0"/>
            </a:endParaRPr>
          </a:p>
          <a:p>
            <a:pPr>
              <a:spcBef>
                <a:spcPct val="50000"/>
              </a:spcBef>
              <a:buFontTx/>
            </a:pPr>
            <a:r>
              <a:rPr lang="zh-CN" altLang="en-US" sz="2400" dirty="0">
                <a:solidFill>
                  <a:srgbClr val="47494B"/>
                </a:solidFill>
                <a:latin typeface="Times New Roman" panose="02020603050405020304" pitchFamily="18" charset="0"/>
              </a:rPr>
              <a:t>      ☞ 可能造成碰伤、流血等</a:t>
            </a:r>
            <a:endParaRPr lang="zh-CN" altLang="en-US" sz="2400" dirty="0">
              <a:solidFill>
                <a:srgbClr val="47494B"/>
              </a:solidFill>
              <a:latin typeface="Times New Roman" panose="02020603050405020304" pitchFamily="18" charset="0"/>
            </a:endParaRPr>
          </a:p>
        </p:txBody>
      </p:sp>
      <p:pic>
        <p:nvPicPr>
          <p:cNvPr id="27652" name="Picture 7"/>
          <p:cNvPicPr>
            <a:picLocks noChangeAspect="1"/>
          </p:cNvPicPr>
          <p:nvPr/>
        </p:nvPicPr>
        <p:blipFill>
          <a:blip r:embed="rId1"/>
          <a:stretch>
            <a:fillRect/>
          </a:stretch>
        </p:blipFill>
        <p:spPr>
          <a:xfrm>
            <a:off x="4932363" y="3284538"/>
            <a:ext cx="3708400" cy="3260725"/>
          </a:xfrm>
          <a:prstGeom prst="rect">
            <a:avLst/>
          </a:prstGeom>
          <a:noFill/>
          <a:ln w="9525">
            <a:noFill/>
          </a:ln>
        </p:spPr>
      </p:pic>
      <p:sp>
        <p:nvSpPr>
          <p:cNvPr id="27653" name="Text Box 8"/>
          <p:cNvSpPr txBox="1"/>
          <p:nvPr/>
        </p:nvSpPr>
        <p:spPr>
          <a:xfrm>
            <a:off x="1116013" y="2347913"/>
            <a:ext cx="3816350" cy="488950"/>
          </a:xfrm>
          <a:prstGeom prst="rect">
            <a:avLst/>
          </a:prstGeom>
          <a:noFill/>
          <a:ln w="31750" cap="flat" cmpd="dbl">
            <a:solidFill>
              <a:srgbClr val="FF0000"/>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p:txBody>
      </p:sp>
      <p:pic>
        <p:nvPicPr>
          <p:cNvPr id="27654" name="Picture 10"/>
          <p:cNvPicPr>
            <a:picLocks noChangeAspect="1"/>
          </p:cNvPicPr>
          <p:nvPr/>
        </p:nvPicPr>
        <p:blipFill>
          <a:blip r:embed="rId2"/>
          <a:stretch>
            <a:fillRect/>
          </a:stretch>
        </p:blipFill>
        <p:spPr>
          <a:xfrm>
            <a:off x="539750" y="3284538"/>
            <a:ext cx="4103688" cy="3314700"/>
          </a:xfrm>
          <a:prstGeom prst="rect">
            <a:avLst/>
          </a:prstGeom>
          <a:noFill/>
          <a:ln w="9525">
            <a:noFill/>
          </a:ln>
        </p:spPr>
      </p:pic>
      <p:sp>
        <p:nvSpPr>
          <p:cNvPr id="27655" name="Text Box 11"/>
          <p:cNvSpPr txBox="1"/>
          <p:nvPr/>
        </p:nvSpPr>
        <p:spPr>
          <a:xfrm>
            <a:off x="539750" y="3284538"/>
            <a:ext cx="4103688" cy="3224212"/>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27656" name="Text Box 12"/>
          <p:cNvSpPr txBox="1"/>
          <p:nvPr/>
        </p:nvSpPr>
        <p:spPr>
          <a:xfrm>
            <a:off x="4932363" y="3284538"/>
            <a:ext cx="3744912" cy="3224212"/>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2</a:t>
            </a:r>
            <a:endParaRPr lang="en-US" altLang="zh-CN" sz="2400" dirty="0">
              <a:solidFill>
                <a:srgbClr val="000000"/>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4"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28675" name="Text Box 4"/>
          <p:cNvSpPr txBox="1"/>
          <p:nvPr/>
        </p:nvSpPr>
        <p:spPr>
          <a:xfrm>
            <a:off x="755650" y="981075"/>
            <a:ext cx="7561263" cy="1570038"/>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3</a:t>
            </a:r>
            <a:r>
              <a:rPr lang="zh-CN" altLang="en-US" sz="2400" dirty="0">
                <a:solidFill>
                  <a:srgbClr val="47494B"/>
                </a:solidFill>
                <a:latin typeface="Times New Roman" panose="02020603050405020304" pitchFamily="18" charset="0"/>
              </a:rPr>
              <a:t>、物体打击</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 被从工作台、文件柜上掉下的物体砸伤；</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☞可能造成外伤、砸晕等；</a:t>
            </a:r>
            <a:endParaRPr lang="zh-CN" altLang="en-US" sz="2400" dirty="0">
              <a:solidFill>
                <a:srgbClr val="47494B"/>
              </a:solidFill>
              <a:latin typeface="Times New Roman" panose="02020603050405020304" pitchFamily="18" charset="0"/>
            </a:endParaRPr>
          </a:p>
        </p:txBody>
      </p:sp>
      <p:sp>
        <p:nvSpPr>
          <p:cNvPr id="28676" name="Text Box 5"/>
          <p:cNvSpPr txBox="1"/>
          <p:nvPr/>
        </p:nvSpPr>
        <p:spPr>
          <a:xfrm>
            <a:off x="1116013" y="2060575"/>
            <a:ext cx="3816350" cy="488950"/>
          </a:xfrm>
          <a:prstGeom prst="rect">
            <a:avLst/>
          </a:prstGeom>
          <a:noFill/>
          <a:ln w="31750" cap="flat" cmpd="dbl">
            <a:solidFill>
              <a:srgbClr val="FF0000"/>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p:txBody>
      </p:sp>
      <p:pic>
        <p:nvPicPr>
          <p:cNvPr id="28677" name="Picture 6"/>
          <p:cNvPicPr>
            <a:picLocks noChangeAspect="1"/>
          </p:cNvPicPr>
          <p:nvPr/>
        </p:nvPicPr>
        <p:blipFill>
          <a:blip r:embed="rId1"/>
          <a:stretch>
            <a:fillRect/>
          </a:stretch>
        </p:blipFill>
        <p:spPr>
          <a:xfrm>
            <a:off x="755650" y="3068638"/>
            <a:ext cx="3529013" cy="3438525"/>
          </a:xfrm>
          <a:prstGeom prst="rect">
            <a:avLst/>
          </a:prstGeom>
          <a:noFill/>
          <a:ln w="9525">
            <a:noFill/>
          </a:ln>
        </p:spPr>
      </p:pic>
      <p:pic>
        <p:nvPicPr>
          <p:cNvPr id="28678" name="Picture 7"/>
          <p:cNvPicPr>
            <a:picLocks noChangeAspect="1"/>
          </p:cNvPicPr>
          <p:nvPr/>
        </p:nvPicPr>
        <p:blipFill>
          <a:blip r:embed="rId2"/>
          <a:stretch>
            <a:fillRect/>
          </a:stretch>
        </p:blipFill>
        <p:spPr>
          <a:xfrm>
            <a:off x="4643438" y="3068638"/>
            <a:ext cx="3959225" cy="3449637"/>
          </a:xfrm>
          <a:prstGeom prst="rect">
            <a:avLst/>
          </a:prstGeom>
          <a:noFill/>
          <a:ln w="9525">
            <a:noFill/>
          </a:ln>
        </p:spPr>
      </p:pic>
      <p:sp>
        <p:nvSpPr>
          <p:cNvPr id="28679" name="Text Box 8"/>
          <p:cNvSpPr txBox="1"/>
          <p:nvPr/>
        </p:nvSpPr>
        <p:spPr>
          <a:xfrm>
            <a:off x="755650" y="3068638"/>
            <a:ext cx="3960813" cy="3319462"/>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lgn="r">
              <a:spcBef>
                <a:spcPct val="50000"/>
              </a:spcBef>
              <a:buFontTx/>
            </a:pPr>
            <a:endParaRPr lang="en-US" altLang="zh-CN" sz="20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28680" name="Text Box 9"/>
          <p:cNvSpPr txBox="1"/>
          <p:nvPr/>
        </p:nvSpPr>
        <p:spPr>
          <a:xfrm>
            <a:off x="4787900" y="3068638"/>
            <a:ext cx="3816350" cy="3419475"/>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2</a:t>
            </a:r>
            <a:endParaRPr lang="en-US" altLang="zh-CN" sz="2400" dirty="0">
              <a:solidFill>
                <a:srgbClr val="000000"/>
              </a:solidFill>
              <a:latin typeface="Times New Roman" panose="02020603050405020304" pitchFamily="18" charset="0"/>
            </a:endParaRPr>
          </a:p>
        </p:txBody>
      </p:sp>
      <p:sp>
        <p:nvSpPr>
          <p:cNvPr id="28681" name="Rectangle 11"/>
          <p:cNvSpPr/>
          <p:nvPr/>
        </p:nvSpPr>
        <p:spPr>
          <a:xfrm>
            <a:off x="3924300" y="3141663"/>
            <a:ext cx="935038" cy="914400"/>
          </a:xfrm>
          <a:prstGeom prst="rect">
            <a:avLst/>
          </a:prstGeom>
          <a:noFill/>
          <a:ln w="9525">
            <a:noFill/>
          </a:ln>
        </p:spPr>
        <p:txBody>
          <a:bodyPr>
            <a:spAutoFit/>
          </a:bodyPr>
          <a:p>
            <a:pPr>
              <a:spcBef>
                <a:spcPct val="0"/>
              </a:spcBef>
              <a:buFontTx/>
            </a:pPr>
            <a:r>
              <a:rPr lang="en-US" altLang="zh-CN" sz="5400" b="1" dirty="0">
                <a:solidFill>
                  <a:srgbClr val="FF3300"/>
                </a:solidFill>
                <a:latin typeface="Times New Roman" panose="02020603050405020304" pitchFamily="18" charset="0"/>
              </a:rPr>
              <a:t>×</a:t>
            </a:r>
            <a:endParaRPr lang="zh-CN" altLang="en-US" sz="5400" b="1" dirty="0">
              <a:solidFill>
                <a:srgbClr val="FF3300"/>
              </a:solidFill>
              <a:latin typeface="Times New Roman" panose="02020603050405020304" pitchFamily="18" charset="0"/>
            </a:endParaRPr>
          </a:p>
        </p:txBody>
      </p:sp>
      <p:sp>
        <p:nvSpPr>
          <p:cNvPr id="28682" name="Rectangle 12"/>
          <p:cNvSpPr/>
          <p:nvPr/>
        </p:nvSpPr>
        <p:spPr>
          <a:xfrm>
            <a:off x="4932363" y="3141663"/>
            <a:ext cx="935037" cy="914400"/>
          </a:xfrm>
          <a:prstGeom prst="rect">
            <a:avLst/>
          </a:prstGeom>
          <a:noFill/>
          <a:ln w="9525">
            <a:noFill/>
          </a:ln>
        </p:spPr>
        <p:txBody>
          <a:bodyPr>
            <a:spAutoFit/>
          </a:bodyPr>
          <a:p>
            <a:pPr>
              <a:spcBef>
                <a:spcPct val="0"/>
              </a:spcBef>
              <a:buFontTx/>
            </a:pPr>
            <a:r>
              <a:rPr lang="en-US" altLang="zh-CN" sz="5400" b="1" dirty="0">
                <a:solidFill>
                  <a:srgbClr val="FF3300"/>
                </a:solidFill>
                <a:latin typeface="Times New Roman" panose="02020603050405020304" pitchFamily="18" charset="0"/>
              </a:rPr>
              <a:t>×</a:t>
            </a:r>
            <a:endParaRPr lang="zh-CN" altLang="en-US" sz="5400" b="1" dirty="0">
              <a:solidFill>
                <a:srgbClr val="FF3300"/>
              </a:solidFill>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8"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pic>
        <p:nvPicPr>
          <p:cNvPr id="29699" name="Picture 4"/>
          <p:cNvPicPr>
            <a:picLocks noChangeAspect="1"/>
          </p:cNvPicPr>
          <p:nvPr/>
        </p:nvPicPr>
        <p:blipFill>
          <a:blip r:embed="rId1"/>
          <a:stretch>
            <a:fillRect/>
          </a:stretch>
        </p:blipFill>
        <p:spPr>
          <a:xfrm>
            <a:off x="2700338" y="3141663"/>
            <a:ext cx="3673475" cy="3482975"/>
          </a:xfrm>
          <a:prstGeom prst="rect">
            <a:avLst/>
          </a:prstGeom>
          <a:noFill/>
          <a:ln w="9525">
            <a:noFill/>
          </a:ln>
        </p:spPr>
      </p:pic>
      <p:sp>
        <p:nvSpPr>
          <p:cNvPr id="29700" name="Text Box 5"/>
          <p:cNvSpPr txBox="1"/>
          <p:nvPr/>
        </p:nvSpPr>
        <p:spPr>
          <a:xfrm>
            <a:off x="755650" y="836613"/>
            <a:ext cx="7561263" cy="1938337"/>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4</a:t>
            </a:r>
            <a:r>
              <a:rPr lang="zh-CN" altLang="en-US" sz="2400" dirty="0">
                <a:solidFill>
                  <a:srgbClr val="47494B"/>
                </a:solidFill>
                <a:latin typeface="Times New Roman" panose="02020603050405020304" pitchFamily="18" charset="0"/>
              </a:rPr>
              <a:t>、火灾</a:t>
            </a:r>
            <a:endParaRPr lang="zh-CN" altLang="en-US" sz="2400" dirty="0">
              <a:solidFill>
                <a:srgbClr val="47494B"/>
              </a:solidFill>
              <a:latin typeface="Times New Roman" panose="02020603050405020304" pitchFamily="18" charset="0"/>
            </a:endParaRPr>
          </a:p>
          <a:p>
            <a:pPr>
              <a:spcBef>
                <a:spcPct val="50000"/>
              </a:spcBef>
              <a:buFontTx/>
            </a:pPr>
            <a:r>
              <a:rPr lang="zh-CN" altLang="en-US" sz="2400" dirty="0">
                <a:solidFill>
                  <a:srgbClr val="47494B"/>
                </a:solidFill>
                <a:latin typeface="Times New Roman" panose="02020603050405020304" pitchFamily="18" charset="0"/>
              </a:rPr>
              <a:t>      ☆ 办公室电气设备不良、老化产生的电火花，乱扔烟头引燃办公室易燃物等；</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☞引起火灾，造成财产损失，严重时有人员伤亡；</a:t>
            </a:r>
            <a:endParaRPr lang="zh-CN" altLang="en-US" sz="2400" dirty="0">
              <a:solidFill>
                <a:srgbClr val="47494B"/>
              </a:solidFill>
              <a:latin typeface="Times New Roman" panose="02020603050405020304" pitchFamily="18" charset="0"/>
            </a:endParaRPr>
          </a:p>
        </p:txBody>
      </p:sp>
      <p:sp>
        <p:nvSpPr>
          <p:cNvPr id="29701" name="Text Box 6"/>
          <p:cNvSpPr txBox="1"/>
          <p:nvPr/>
        </p:nvSpPr>
        <p:spPr>
          <a:xfrm>
            <a:off x="1042988" y="2276475"/>
            <a:ext cx="6911975" cy="488950"/>
          </a:xfrm>
          <a:prstGeom prst="rect">
            <a:avLst/>
          </a:prstGeom>
          <a:noFill/>
          <a:ln w="31750" cap="flat" cmpd="dbl">
            <a:solidFill>
              <a:srgbClr val="FF0000"/>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p:txBody>
      </p:sp>
      <p:sp>
        <p:nvSpPr>
          <p:cNvPr id="29702" name="Text Box 7"/>
          <p:cNvSpPr txBox="1"/>
          <p:nvPr/>
        </p:nvSpPr>
        <p:spPr>
          <a:xfrm>
            <a:off x="2652713" y="3098800"/>
            <a:ext cx="3743325" cy="3641725"/>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lgn="r">
              <a:spcBef>
                <a:spcPct val="50000"/>
              </a:spcBef>
              <a:buFontTx/>
            </a:pPr>
            <a:endParaRPr lang="en-US" altLang="zh-CN" sz="20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29703" name="Rectangle 9"/>
          <p:cNvSpPr/>
          <p:nvPr/>
        </p:nvSpPr>
        <p:spPr>
          <a:xfrm>
            <a:off x="2987675" y="3068638"/>
            <a:ext cx="935038" cy="914400"/>
          </a:xfrm>
          <a:prstGeom prst="rect">
            <a:avLst/>
          </a:prstGeom>
          <a:noFill/>
          <a:ln w="9525">
            <a:noFill/>
          </a:ln>
        </p:spPr>
        <p:txBody>
          <a:bodyPr>
            <a:spAutoFit/>
          </a:bodyPr>
          <a:p>
            <a:pPr>
              <a:spcBef>
                <a:spcPct val="0"/>
              </a:spcBef>
              <a:buFontTx/>
            </a:pPr>
            <a:r>
              <a:rPr lang="en-US" altLang="zh-CN" sz="5400" b="1" dirty="0">
                <a:solidFill>
                  <a:srgbClr val="FF3300"/>
                </a:solidFill>
                <a:latin typeface="Times New Roman" panose="02020603050405020304" pitchFamily="18" charset="0"/>
              </a:rPr>
              <a:t>×</a:t>
            </a:r>
            <a:endParaRPr lang="zh-CN" altLang="en-US" sz="5400" b="1" dirty="0">
              <a:solidFill>
                <a:srgbClr val="FF330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2"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0723" name="Text Box 5"/>
          <p:cNvSpPr txBox="1"/>
          <p:nvPr/>
        </p:nvSpPr>
        <p:spPr>
          <a:xfrm>
            <a:off x="755650" y="836613"/>
            <a:ext cx="7561263" cy="1938337"/>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5</a:t>
            </a:r>
            <a:r>
              <a:rPr lang="zh-CN" altLang="en-US" sz="2400" dirty="0">
                <a:solidFill>
                  <a:srgbClr val="47494B"/>
                </a:solidFill>
                <a:latin typeface="Times New Roman" panose="02020603050405020304" pitchFamily="18" charset="0"/>
              </a:rPr>
              <a:t>、触电</a:t>
            </a:r>
            <a:endParaRPr lang="zh-CN" altLang="en-US" sz="2400" dirty="0">
              <a:solidFill>
                <a:srgbClr val="47494B"/>
              </a:solidFill>
              <a:latin typeface="Times New Roman" panose="02020603050405020304" pitchFamily="18" charset="0"/>
            </a:endParaRPr>
          </a:p>
          <a:p>
            <a:pPr>
              <a:spcBef>
                <a:spcPct val="50000"/>
              </a:spcBef>
              <a:buFontTx/>
            </a:pPr>
            <a:r>
              <a:rPr lang="zh-CN" altLang="en-US" sz="2400" dirty="0">
                <a:solidFill>
                  <a:srgbClr val="47494B"/>
                </a:solidFill>
                <a:latin typeface="Times New Roman" panose="02020603050405020304" pitchFamily="18" charset="0"/>
              </a:rPr>
              <a:t>      ☆ 办公室电气插座、开关损坏、进水，潮湿人体碰触带电体、电气设备裸露都会发生触电；</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☞引起触电事故，严重时有人员伤亡；</a:t>
            </a:r>
            <a:endParaRPr lang="zh-CN" altLang="en-US" sz="2400" dirty="0">
              <a:solidFill>
                <a:srgbClr val="47494B"/>
              </a:solidFill>
              <a:latin typeface="Times New Roman" panose="02020603050405020304" pitchFamily="18" charset="0"/>
            </a:endParaRPr>
          </a:p>
        </p:txBody>
      </p:sp>
      <p:sp>
        <p:nvSpPr>
          <p:cNvPr id="30724" name="Text Box 6"/>
          <p:cNvSpPr txBox="1"/>
          <p:nvPr/>
        </p:nvSpPr>
        <p:spPr>
          <a:xfrm>
            <a:off x="1042988" y="2276475"/>
            <a:ext cx="5473700" cy="488950"/>
          </a:xfrm>
          <a:prstGeom prst="rect">
            <a:avLst/>
          </a:prstGeom>
          <a:noFill/>
          <a:ln w="31750" cap="flat" cmpd="dbl">
            <a:solidFill>
              <a:srgbClr val="FF0000"/>
            </a:solidFill>
            <a:prstDash val="solid"/>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p:txBody>
      </p:sp>
      <p:sp>
        <p:nvSpPr>
          <p:cNvPr id="30725" name="AutoShape 9" descr="%E6%89%8B%E6%8C%87"/>
          <p:cNvSpPr>
            <a:spLocks noChangeAspect="1"/>
          </p:cNvSpPr>
          <p:nvPr/>
        </p:nvSpPr>
        <p:spPr>
          <a:xfrm>
            <a:off x="4419600" y="3060700"/>
            <a:ext cx="304800" cy="304800"/>
          </a:xfrm>
          <a:prstGeom prst="rect">
            <a:avLst/>
          </a:prstGeom>
          <a:noFill/>
          <a:ln w="9525">
            <a:noFill/>
          </a:ln>
        </p:spPr>
        <p:txBody>
          <a:bodyPr/>
          <a:p>
            <a:pPr>
              <a:spcBef>
                <a:spcPct val="0"/>
              </a:spcBef>
              <a:buFontTx/>
            </a:pPr>
            <a:endParaRPr lang="zh-CN" altLang="en-US" sz="2400" dirty="0">
              <a:solidFill>
                <a:srgbClr val="000000"/>
              </a:solidFill>
              <a:latin typeface="Times New Roman" panose="02020603050405020304" pitchFamily="18" charset="0"/>
              <a:ea typeface="华文行楷" pitchFamily="2" charset="-122"/>
            </a:endParaRPr>
          </a:p>
        </p:txBody>
      </p:sp>
      <p:sp>
        <p:nvSpPr>
          <p:cNvPr id="30726" name="AutoShape 11" descr="%E6%89%8B%E6%8C%87"/>
          <p:cNvSpPr>
            <a:spLocks noChangeAspect="1"/>
          </p:cNvSpPr>
          <p:nvPr/>
        </p:nvSpPr>
        <p:spPr>
          <a:xfrm>
            <a:off x="4419600" y="3060700"/>
            <a:ext cx="304800" cy="304800"/>
          </a:xfrm>
          <a:prstGeom prst="rect">
            <a:avLst/>
          </a:prstGeom>
          <a:noFill/>
          <a:ln w="9525">
            <a:noFill/>
          </a:ln>
        </p:spPr>
        <p:txBody>
          <a:bodyPr/>
          <a:p>
            <a:pPr>
              <a:spcBef>
                <a:spcPct val="0"/>
              </a:spcBef>
              <a:buFontTx/>
            </a:pPr>
            <a:endParaRPr lang="zh-CN" altLang="en-US" sz="2400" dirty="0">
              <a:solidFill>
                <a:srgbClr val="000000"/>
              </a:solidFill>
              <a:latin typeface="Times New Roman" panose="02020603050405020304" pitchFamily="18" charset="0"/>
              <a:ea typeface="华文行楷" pitchFamily="2" charset="-122"/>
            </a:endParaRPr>
          </a:p>
        </p:txBody>
      </p:sp>
      <p:pic>
        <p:nvPicPr>
          <p:cNvPr id="30727" name="Picture 12" descr="%E6%89%8B%E6%8C%87"/>
          <p:cNvPicPr>
            <a:picLocks noChangeAspect="1"/>
          </p:cNvPicPr>
          <p:nvPr/>
        </p:nvPicPr>
        <p:blipFill>
          <a:blip r:embed="rId1"/>
          <a:stretch>
            <a:fillRect/>
          </a:stretch>
        </p:blipFill>
        <p:spPr>
          <a:xfrm>
            <a:off x="3924300" y="3141663"/>
            <a:ext cx="2381250" cy="2447925"/>
          </a:xfrm>
          <a:prstGeom prst="rect">
            <a:avLst/>
          </a:prstGeom>
          <a:noFill/>
          <a:ln w="9525">
            <a:noFill/>
          </a:ln>
        </p:spPr>
      </p:pic>
      <p:pic>
        <p:nvPicPr>
          <p:cNvPr id="30728" name="Picture 17" descr="p6-2"/>
          <p:cNvPicPr>
            <a:picLocks noChangeAspect="1"/>
          </p:cNvPicPr>
          <p:nvPr/>
        </p:nvPicPr>
        <p:blipFill>
          <a:blip r:embed="rId2">
            <a:clrChange>
              <a:clrFrom>
                <a:srgbClr val="FFFFFF"/>
              </a:clrFrom>
              <a:clrTo>
                <a:srgbClr val="FFFFFF">
                  <a:alpha val="0"/>
                </a:srgbClr>
              </a:clrTo>
            </a:clrChange>
          </a:blip>
          <a:stretch>
            <a:fillRect/>
          </a:stretch>
        </p:blipFill>
        <p:spPr>
          <a:xfrm>
            <a:off x="5969000" y="2781300"/>
            <a:ext cx="3175000" cy="2311400"/>
          </a:xfrm>
          <a:prstGeom prst="rect">
            <a:avLst/>
          </a:prstGeom>
          <a:noFill/>
          <a:ln w="9525">
            <a:noFill/>
          </a:ln>
        </p:spPr>
      </p:pic>
      <p:pic>
        <p:nvPicPr>
          <p:cNvPr id="30729" name="Picture 19" descr="p6-1"/>
          <p:cNvPicPr>
            <a:picLocks noChangeAspect="1"/>
          </p:cNvPicPr>
          <p:nvPr/>
        </p:nvPicPr>
        <p:blipFill>
          <a:blip r:embed="rId3"/>
          <a:stretch>
            <a:fillRect/>
          </a:stretch>
        </p:blipFill>
        <p:spPr>
          <a:xfrm>
            <a:off x="6623050" y="5084763"/>
            <a:ext cx="2520950" cy="1773237"/>
          </a:xfrm>
          <a:prstGeom prst="rect">
            <a:avLst/>
          </a:prstGeom>
          <a:noFill/>
          <a:ln w="9525">
            <a:noFill/>
          </a:ln>
        </p:spPr>
      </p:pic>
      <p:pic>
        <p:nvPicPr>
          <p:cNvPr id="30730" name="Picture 18" descr="p19-2"/>
          <p:cNvPicPr>
            <a:picLocks noChangeAspect="1"/>
          </p:cNvPicPr>
          <p:nvPr/>
        </p:nvPicPr>
        <p:blipFill>
          <a:blip r:embed="rId4">
            <a:clrChange>
              <a:clrFrom>
                <a:srgbClr val="FFFFFF"/>
              </a:clrFrom>
              <a:clrTo>
                <a:srgbClr val="FFFFFF">
                  <a:alpha val="0"/>
                </a:srgbClr>
              </a:clrTo>
            </a:clrChange>
          </a:blip>
          <a:stretch>
            <a:fillRect/>
          </a:stretch>
        </p:blipFill>
        <p:spPr>
          <a:xfrm>
            <a:off x="179388" y="4805363"/>
            <a:ext cx="3810000" cy="2052637"/>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6"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二、办公室不安全因素</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1747" name="Text Box 5"/>
          <p:cNvSpPr txBox="1"/>
          <p:nvPr/>
        </p:nvSpPr>
        <p:spPr>
          <a:xfrm>
            <a:off x="755650" y="1052513"/>
            <a:ext cx="7561263" cy="1570037"/>
          </a:xfrm>
          <a:prstGeom prst="rect">
            <a:avLst/>
          </a:prstGeom>
          <a:noFill/>
          <a:ln w="9525">
            <a:noFill/>
          </a:ln>
        </p:spPr>
        <p:txBody>
          <a:bodyPr>
            <a:spAutoFit/>
          </a:bodyPr>
          <a:p>
            <a:pPr>
              <a:spcBef>
                <a:spcPct val="50000"/>
              </a:spcBef>
              <a:buFontTx/>
            </a:pPr>
            <a:r>
              <a:rPr lang="en-US" altLang="zh-CN" sz="2400" dirty="0">
                <a:solidFill>
                  <a:srgbClr val="47494B"/>
                </a:solidFill>
                <a:latin typeface="Times New Roman" panose="02020603050405020304" pitchFamily="18" charset="0"/>
              </a:rPr>
              <a:t>6</a:t>
            </a:r>
            <a:r>
              <a:rPr lang="zh-CN" altLang="en-US" sz="2400" dirty="0">
                <a:solidFill>
                  <a:srgbClr val="47494B"/>
                </a:solidFill>
                <a:latin typeface="Times New Roman" panose="02020603050405020304" pitchFamily="18" charset="0"/>
              </a:rPr>
              <a:t>、其它</a:t>
            </a:r>
            <a:endParaRPr lang="zh-CN" altLang="en-US" sz="2400" dirty="0">
              <a:solidFill>
                <a:srgbClr val="47494B"/>
              </a:solidFill>
              <a:latin typeface="Times New Roman" panose="02020603050405020304" pitchFamily="18" charset="0"/>
            </a:endParaRPr>
          </a:p>
          <a:p>
            <a:pPr>
              <a:spcBef>
                <a:spcPct val="50000"/>
              </a:spcBef>
              <a:buFontTx/>
            </a:pPr>
            <a:r>
              <a:rPr lang="zh-CN" altLang="en-US" sz="2400" dirty="0">
                <a:solidFill>
                  <a:srgbClr val="47494B"/>
                </a:solidFill>
                <a:latin typeface="Times New Roman" panose="02020603050405020304" pitchFamily="18" charset="0"/>
              </a:rPr>
              <a:t>      ☆ 包括杂物进眼睛、割伤、烫伤等等；</a:t>
            </a:r>
            <a:endParaRPr lang="zh-CN" altLang="en-US" sz="2400" dirty="0">
              <a:solidFill>
                <a:srgbClr val="47494B"/>
              </a:solidFill>
              <a:latin typeface="Times New Roman" panose="02020603050405020304" pitchFamily="18" charset="0"/>
            </a:endParaRPr>
          </a:p>
          <a:p>
            <a:pPr lvl="1" eaLnBrk="1" hangingPunct="1">
              <a:spcBef>
                <a:spcPct val="50000"/>
              </a:spcBef>
              <a:buFontTx/>
            </a:pPr>
            <a:endParaRPr lang="zh-CN" altLang="en-US" sz="2400" dirty="0">
              <a:solidFill>
                <a:srgbClr val="47494B"/>
              </a:solidFill>
              <a:latin typeface="Times New Roman" panose="02020603050405020304" pitchFamily="18" charset="0"/>
            </a:endParaRPr>
          </a:p>
        </p:txBody>
      </p:sp>
      <p:pic>
        <p:nvPicPr>
          <p:cNvPr id="31748" name="Picture 6"/>
          <p:cNvPicPr>
            <a:picLocks noChangeAspect="1"/>
          </p:cNvPicPr>
          <p:nvPr/>
        </p:nvPicPr>
        <p:blipFill>
          <a:blip r:embed="rId1"/>
          <a:stretch>
            <a:fillRect/>
          </a:stretch>
        </p:blipFill>
        <p:spPr>
          <a:xfrm>
            <a:off x="539750" y="2420938"/>
            <a:ext cx="3887788" cy="3168650"/>
          </a:xfrm>
          <a:prstGeom prst="rect">
            <a:avLst/>
          </a:prstGeom>
          <a:noFill/>
          <a:ln w="9525">
            <a:noFill/>
          </a:ln>
        </p:spPr>
      </p:pic>
      <p:pic>
        <p:nvPicPr>
          <p:cNvPr id="31749" name="Picture 7"/>
          <p:cNvPicPr>
            <a:picLocks noChangeAspect="1"/>
          </p:cNvPicPr>
          <p:nvPr/>
        </p:nvPicPr>
        <p:blipFill>
          <a:blip r:embed="rId2"/>
          <a:stretch>
            <a:fillRect/>
          </a:stretch>
        </p:blipFill>
        <p:spPr>
          <a:xfrm>
            <a:off x="4787900" y="2420938"/>
            <a:ext cx="3724275" cy="3170237"/>
          </a:xfrm>
          <a:prstGeom prst="rect">
            <a:avLst/>
          </a:prstGeom>
          <a:noFill/>
          <a:ln w="9525">
            <a:noFill/>
          </a:ln>
        </p:spPr>
      </p:pic>
      <p:sp>
        <p:nvSpPr>
          <p:cNvPr id="31750" name="Text Box 8"/>
          <p:cNvSpPr txBox="1"/>
          <p:nvPr/>
        </p:nvSpPr>
        <p:spPr>
          <a:xfrm>
            <a:off x="539750" y="2349500"/>
            <a:ext cx="3960813" cy="3184525"/>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en-US" altLang="zh-CN" sz="20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31751" name="Text Box 9"/>
          <p:cNvSpPr txBox="1"/>
          <p:nvPr/>
        </p:nvSpPr>
        <p:spPr>
          <a:xfrm>
            <a:off x="4716463" y="2349500"/>
            <a:ext cx="3743325" cy="3184525"/>
          </a:xfrm>
          <a:prstGeom prst="rect">
            <a:avLst/>
          </a:prstGeom>
          <a:noFill/>
          <a:ln w="28575" cap="flat" cmpd="sng">
            <a:solidFill>
              <a:srgbClr val="3366FF"/>
            </a:solidFill>
            <a:prstDash val="solid"/>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zh-CN" altLang="en-US" sz="2000" dirty="0">
              <a:solidFill>
                <a:srgbClr val="000000"/>
              </a:solidFill>
              <a:latin typeface="Times New Roman" panose="02020603050405020304" pitchFamily="18" charset="0"/>
            </a:endParaRPr>
          </a:p>
          <a:p>
            <a:pPr>
              <a:spcBef>
                <a:spcPct val="50000"/>
              </a:spcBef>
              <a:buFontTx/>
            </a:pPr>
            <a:endParaRPr lang="en-US" altLang="zh-CN" sz="20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2</a:t>
            </a:r>
            <a:endParaRPr lang="en-US" altLang="zh-CN" sz="2400" dirty="0">
              <a:solidFill>
                <a:srgbClr val="000000"/>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三、办公环境推荐做法</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2771" name="Text Box 6"/>
          <p:cNvSpPr txBox="1"/>
          <p:nvPr/>
        </p:nvSpPr>
        <p:spPr>
          <a:xfrm>
            <a:off x="755650" y="1196975"/>
            <a:ext cx="7561263" cy="2311400"/>
          </a:xfrm>
          <a:prstGeom prst="rect">
            <a:avLst/>
          </a:prstGeom>
          <a:noFill/>
          <a:ln w="25400" cap="flat" cmpd="sng">
            <a:solidFill>
              <a:schemeClr val="accent2"/>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1</a:t>
            </a:r>
            <a:r>
              <a:rPr lang="zh-CN" altLang="en-US" sz="2400" dirty="0">
                <a:solidFill>
                  <a:srgbClr val="47494B"/>
                </a:solidFill>
                <a:latin typeface="Times New Roman" panose="02020603050405020304" pitchFamily="18" charset="0"/>
              </a:rPr>
              <a:t>、整洁</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 办公楼内所有通道、楼梯等保持整洁卫生；</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☆所有地面、楼梯保持干爽清洁；</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☆所有窗户完好无损；</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☆定期对废物进行清理；</a:t>
            </a:r>
            <a:endParaRPr lang="zh-CN" altLang="en-US" sz="2000" dirty="0">
              <a:solidFill>
                <a:srgbClr val="47494B"/>
              </a:solidFill>
              <a:latin typeface="Times New Roman" panose="02020603050405020304" pitchFamily="18" charset="0"/>
            </a:endParaRPr>
          </a:p>
        </p:txBody>
      </p:sp>
      <p:sp>
        <p:nvSpPr>
          <p:cNvPr id="32772" name="Text Box 7"/>
          <p:cNvSpPr txBox="1"/>
          <p:nvPr/>
        </p:nvSpPr>
        <p:spPr>
          <a:xfrm>
            <a:off x="755650" y="4005263"/>
            <a:ext cx="7561263" cy="1854200"/>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2</a:t>
            </a:r>
            <a:r>
              <a:rPr lang="zh-CN" altLang="en-US" sz="2400" dirty="0">
                <a:solidFill>
                  <a:srgbClr val="47494B"/>
                </a:solidFill>
                <a:latin typeface="Times New Roman" panose="02020603050405020304" pitchFamily="18" charset="0"/>
              </a:rPr>
              <a:t>、地面和通道</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☆地面和通道畅通无阻；</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☆地面和通道裂损及时修补和覆盖；</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☆楼梯台阶应防滑；</a:t>
            </a:r>
            <a:endParaRPr lang="zh-CN" altLang="en-US" sz="2000" dirty="0">
              <a:solidFill>
                <a:srgbClr val="47494B"/>
              </a:solidFill>
              <a:latin typeface="Times New Roman" panose="02020603050405020304" pitchFamily="18" charset="0"/>
            </a:endParaRPr>
          </a:p>
        </p:txBody>
      </p:sp>
      <p:pic>
        <p:nvPicPr>
          <p:cNvPr id="32773" name="Picture 8"/>
          <p:cNvPicPr>
            <a:picLocks noChangeAspect="1"/>
          </p:cNvPicPr>
          <p:nvPr/>
        </p:nvPicPr>
        <p:blipFill>
          <a:blip r:embed="rId1"/>
          <a:stretch>
            <a:fillRect/>
          </a:stretch>
        </p:blipFill>
        <p:spPr>
          <a:xfrm>
            <a:off x="5594350" y="2276475"/>
            <a:ext cx="2735263" cy="3240088"/>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323850" y="1196975"/>
            <a:ext cx="8008620" cy="42786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4"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三、办公环境推荐做法</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3795" name="Text Box 4"/>
          <p:cNvSpPr txBox="1"/>
          <p:nvPr/>
        </p:nvSpPr>
        <p:spPr>
          <a:xfrm>
            <a:off x="755650" y="1196975"/>
            <a:ext cx="7561263" cy="2311400"/>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3</a:t>
            </a:r>
            <a:r>
              <a:rPr lang="zh-CN" altLang="en-US" sz="2400" dirty="0">
                <a:solidFill>
                  <a:srgbClr val="47494B"/>
                </a:solidFill>
                <a:latin typeface="Times New Roman" panose="02020603050405020304" pitchFamily="18" charset="0"/>
              </a:rPr>
              <a:t>、照明</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☆照明设备均匀分布，有足够照度；</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☆应减少眩光；</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☆避免阴影和强烈明暗对比；</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☆楼梯、通道、出口处有紧急照明灯；</a:t>
            </a:r>
            <a:endParaRPr lang="zh-CN" altLang="en-US" sz="2000" dirty="0">
              <a:solidFill>
                <a:srgbClr val="47494B"/>
              </a:solidFill>
              <a:latin typeface="Times New Roman" panose="02020603050405020304" pitchFamily="18" charset="0"/>
            </a:endParaRPr>
          </a:p>
        </p:txBody>
      </p:sp>
      <p:sp>
        <p:nvSpPr>
          <p:cNvPr id="33796" name="Text Box 5"/>
          <p:cNvSpPr txBox="1"/>
          <p:nvPr/>
        </p:nvSpPr>
        <p:spPr>
          <a:xfrm>
            <a:off x="755650" y="3789363"/>
            <a:ext cx="7561263" cy="1854200"/>
          </a:xfrm>
          <a:prstGeom prst="rect">
            <a:avLst/>
          </a:prstGeom>
          <a:noFill/>
          <a:ln w="25400" cap="flat" cmpd="sng">
            <a:solidFill>
              <a:srgbClr val="333399"/>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4</a:t>
            </a:r>
            <a:r>
              <a:rPr lang="zh-CN" altLang="en-US" sz="2400" dirty="0">
                <a:solidFill>
                  <a:srgbClr val="47494B"/>
                </a:solidFill>
                <a:latin typeface="Times New Roman" panose="02020603050405020304" pitchFamily="18" charset="0"/>
              </a:rPr>
              <a:t>、通风</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☆为每一个岗位提供足够的通风；</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☆空调系统可调，避免过冷或过热；</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☆定期对通风系统进行清洁、保养；</a:t>
            </a:r>
            <a:endParaRPr lang="zh-CN" altLang="en-US" sz="2000" dirty="0">
              <a:solidFill>
                <a:srgbClr val="47494B"/>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8"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三、办公环境推荐做法</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4819" name="Text Box 4"/>
          <p:cNvSpPr txBox="1"/>
          <p:nvPr/>
        </p:nvSpPr>
        <p:spPr>
          <a:xfrm>
            <a:off x="611188" y="1268413"/>
            <a:ext cx="7561262" cy="2311400"/>
          </a:xfrm>
          <a:prstGeom prst="rect">
            <a:avLst/>
          </a:prstGeom>
          <a:noFill/>
          <a:ln w="25400" cap="flat" cmpd="sng">
            <a:solidFill>
              <a:srgbClr val="333399"/>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5</a:t>
            </a:r>
            <a:r>
              <a:rPr lang="zh-CN" altLang="en-US" sz="2400" dirty="0">
                <a:solidFill>
                  <a:srgbClr val="47494B"/>
                </a:solidFill>
                <a:latin typeface="Times New Roman" panose="02020603050405020304" pitchFamily="18" charset="0"/>
              </a:rPr>
              <a:t>、消防</a:t>
            </a: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☆熟知办公场所的应急逃生路线图 </a:t>
            </a:r>
            <a:r>
              <a:rPr lang="en-US" altLang="zh-CN" sz="2000" dirty="0">
                <a:solidFill>
                  <a:srgbClr val="47494B"/>
                </a:solidFill>
                <a:latin typeface="Times New Roman" panose="02020603050405020304" pitchFamily="18" charset="0"/>
              </a:rPr>
              <a:t>1</a:t>
            </a:r>
            <a:r>
              <a:rPr lang="zh-CN" altLang="en-US" sz="2000" dirty="0">
                <a:solidFill>
                  <a:srgbClr val="47494B"/>
                </a:solidFill>
                <a:latin typeface="Times New Roman" panose="02020603050405020304" pitchFamily="18" charset="0"/>
              </a:rPr>
              <a:t>；</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☆知道办公场所的消防设施的具体位置 </a:t>
            </a:r>
            <a:r>
              <a:rPr lang="en-US" altLang="zh-CN" sz="2000" dirty="0">
                <a:solidFill>
                  <a:srgbClr val="47494B"/>
                </a:solidFill>
                <a:latin typeface="Times New Roman" panose="02020603050405020304" pitchFamily="18" charset="0"/>
              </a:rPr>
              <a:t>2</a:t>
            </a:r>
            <a:r>
              <a:rPr lang="zh-CN" altLang="en-US" sz="2000" dirty="0">
                <a:solidFill>
                  <a:srgbClr val="47494B"/>
                </a:solidFill>
                <a:latin typeface="Times New Roman" panose="02020603050405020304" pitchFamily="18" charset="0"/>
              </a:rPr>
              <a:t>；</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☆办公场所的应急疏散通道畅通无阻</a:t>
            </a:r>
            <a:r>
              <a:rPr lang="en-US" altLang="zh-CN" sz="2000" dirty="0">
                <a:solidFill>
                  <a:srgbClr val="47494B"/>
                </a:solidFill>
                <a:latin typeface="Times New Roman" panose="02020603050405020304" pitchFamily="18" charset="0"/>
              </a:rPr>
              <a:t>3 </a:t>
            </a:r>
            <a:r>
              <a:rPr lang="zh-CN" altLang="en-US" sz="2000" dirty="0">
                <a:solidFill>
                  <a:srgbClr val="47494B"/>
                </a:solidFill>
                <a:latin typeface="Times New Roman" panose="02020603050405020304" pitchFamily="18" charset="0"/>
              </a:rPr>
              <a:t>；</a:t>
            </a:r>
            <a:endParaRPr lang="zh-CN" altLang="en-US" sz="2000" dirty="0">
              <a:solidFill>
                <a:srgbClr val="47494B"/>
              </a:solidFill>
              <a:latin typeface="Times New Roman" panose="02020603050405020304" pitchFamily="18" charset="0"/>
            </a:endParaRPr>
          </a:p>
          <a:p>
            <a:pPr lvl="1" eaLnBrk="1" hangingPunct="1">
              <a:spcBef>
                <a:spcPct val="50000"/>
              </a:spcBef>
              <a:buFontTx/>
            </a:pPr>
            <a:r>
              <a:rPr lang="zh-CN" altLang="en-US" sz="2000" dirty="0">
                <a:solidFill>
                  <a:srgbClr val="47494B"/>
                </a:solidFill>
                <a:latin typeface="Times New Roman" panose="02020603050405020304" pitchFamily="18" charset="0"/>
              </a:rPr>
              <a:t>☆积极参与公司定期举行的消防演习</a:t>
            </a:r>
            <a:r>
              <a:rPr lang="en-US" altLang="zh-CN" sz="2000" dirty="0">
                <a:solidFill>
                  <a:srgbClr val="47494B"/>
                </a:solidFill>
                <a:latin typeface="Times New Roman" panose="02020603050405020304" pitchFamily="18" charset="0"/>
              </a:rPr>
              <a:t>4 </a:t>
            </a:r>
            <a:r>
              <a:rPr lang="zh-CN" altLang="en-US" sz="2000" dirty="0">
                <a:solidFill>
                  <a:srgbClr val="47494B"/>
                </a:solidFill>
                <a:latin typeface="Times New Roman" panose="02020603050405020304" pitchFamily="18" charset="0"/>
              </a:rPr>
              <a:t>；</a:t>
            </a:r>
            <a:endParaRPr lang="zh-CN" altLang="en-US" sz="2000" dirty="0">
              <a:solidFill>
                <a:srgbClr val="47494B"/>
              </a:solidFill>
              <a:latin typeface="Times New Roman" panose="02020603050405020304" pitchFamily="18" charset="0"/>
            </a:endParaRPr>
          </a:p>
        </p:txBody>
      </p:sp>
      <p:pic>
        <p:nvPicPr>
          <p:cNvPr id="34820" name="Picture 5"/>
          <p:cNvPicPr>
            <a:picLocks noChangeAspect="1"/>
          </p:cNvPicPr>
          <p:nvPr/>
        </p:nvPicPr>
        <p:blipFill>
          <a:blip r:embed="rId1"/>
          <a:stretch>
            <a:fillRect/>
          </a:stretch>
        </p:blipFill>
        <p:spPr>
          <a:xfrm>
            <a:off x="5867400" y="1412875"/>
            <a:ext cx="2160588" cy="1385888"/>
          </a:xfrm>
          <a:prstGeom prst="rect">
            <a:avLst/>
          </a:prstGeom>
          <a:noFill/>
          <a:ln w="9525">
            <a:noFill/>
          </a:ln>
        </p:spPr>
      </p:pic>
      <p:pic>
        <p:nvPicPr>
          <p:cNvPr id="34821" name="Picture 6"/>
          <p:cNvPicPr>
            <a:picLocks noChangeAspect="1"/>
          </p:cNvPicPr>
          <p:nvPr/>
        </p:nvPicPr>
        <p:blipFill>
          <a:blip r:embed="rId2"/>
          <a:stretch>
            <a:fillRect/>
          </a:stretch>
        </p:blipFill>
        <p:spPr>
          <a:xfrm>
            <a:off x="5867400" y="2997200"/>
            <a:ext cx="2160588" cy="1539875"/>
          </a:xfrm>
          <a:prstGeom prst="rect">
            <a:avLst/>
          </a:prstGeom>
          <a:noFill/>
          <a:ln w="9525">
            <a:noFill/>
          </a:ln>
        </p:spPr>
      </p:pic>
      <p:sp>
        <p:nvSpPr>
          <p:cNvPr id="34822" name="Text Box 7"/>
          <p:cNvSpPr txBox="1"/>
          <p:nvPr/>
        </p:nvSpPr>
        <p:spPr>
          <a:xfrm>
            <a:off x="5867400" y="1341438"/>
            <a:ext cx="2160588" cy="1577975"/>
          </a:xfrm>
          <a:prstGeom prst="rect">
            <a:avLst/>
          </a:prstGeom>
          <a:noFill/>
          <a:ln w="25400" cap="flat" cmpd="sng">
            <a:solidFill>
              <a:srgbClr val="800000"/>
            </a:solidFill>
            <a:prstDash val="dashDot"/>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1</a:t>
            </a:r>
            <a:endParaRPr lang="en-US" altLang="zh-CN" sz="2400" dirty="0">
              <a:solidFill>
                <a:srgbClr val="000000"/>
              </a:solidFill>
              <a:latin typeface="Times New Roman" panose="02020603050405020304" pitchFamily="18" charset="0"/>
            </a:endParaRPr>
          </a:p>
        </p:txBody>
      </p:sp>
      <p:sp>
        <p:nvSpPr>
          <p:cNvPr id="34823" name="Text Box 8"/>
          <p:cNvSpPr txBox="1"/>
          <p:nvPr/>
        </p:nvSpPr>
        <p:spPr>
          <a:xfrm>
            <a:off x="5867400" y="2997200"/>
            <a:ext cx="2160588" cy="1577975"/>
          </a:xfrm>
          <a:prstGeom prst="rect">
            <a:avLst/>
          </a:prstGeom>
          <a:noFill/>
          <a:ln w="25400" cap="flat" cmpd="sng">
            <a:solidFill>
              <a:srgbClr val="800000"/>
            </a:solidFill>
            <a:prstDash val="dashDot"/>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2</a:t>
            </a:r>
            <a:endParaRPr lang="en-US" altLang="zh-CN" sz="2400" dirty="0">
              <a:solidFill>
                <a:srgbClr val="000000"/>
              </a:solidFill>
              <a:latin typeface="Times New Roman" panose="02020603050405020304" pitchFamily="18" charset="0"/>
            </a:endParaRPr>
          </a:p>
        </p:txBody>
      </p:sp>
      <p:pic>
        <p:nvPicPr>
          <p:cNvPr id="34824" name="Picture 9"/>
          <p:cNvPicPr>
            <a:picLocks noChangeAspect="1"/>
          </p:cNvPicPr>
          <p:nvPr/>
        </p:nvPicPr>
        <p:blipFill>
          <a:blip r:embed="rId3"/>
          <a:stretch>
            <a:fillRect/>
          </a:stretch>
        </p:blipFill>
        <p:spPr>
          <a:xfrm>
            <a:off x="5867400" y="4724400"/>
            <a:ext cx="2087563" cy="1584325"/>
          </a:xfrm>
          <a:prstGeom prst="rect">
            <a:avLst/>
          </a:prstGeom>
          <a:noFill/>
          <a:ln w="9525">
            <a:noFill/>
          </a:ln>
        </p:spPr>
      </p:pic>
      <p:sp>
        <p:nvSpPr>
          <p:cNvPr id="34825" name="Text Box 10"/>
          <p:cNvSpPr txBox="1"/>
          <p:nvPr/>
        </p:nvSpPr>
        <p:spPr>
          <a:xfrm>
            <a:off x="5867400" y="4724400"/>
            <a:ext cx="2160588" cy="1577975"/>
          </a:xfrm>
          <a:prstGeom prst="rect">
            <a:avLst/>
          </a:prstGeom>
          <a:noFill/>
          <a:ln w="25400" cap="flat" cmpd="sng">
            <a:solidFill>
              <a:srgbClr val="800000"/>
            </a:solidFill>
            <a:prstDash val="dashDot"/>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3</a:t>
            </a:r>
            <a:endParaRPr lang="en-US" altLang="zh-CN" sz="2400" dirty="0">
              <a:solidFill>
                <a:srgbClr val="000000"/>
              </a:solidFill>
              <a:latin typeface="Times New Roman" panose="02020603050405020304" pitchFamily="18" charset="0"/>
            </a:endParaRPr>
          </a:p>
        </p:txBody>
      </p:sp>
      <p:pic>
        <p:nvPicPr>
          <p:cNvPr id="34826" name="Picture 11"/>
          <p:cNvPicPr>
            <a:picLocks noChangeAspect="1"/>
          </p:cNvPicPr>
          <p:nvPr/>
        </p:nvPicPr>
        <p:blipFill>
          <a:blip r:embed="rId4"/>
          <a:stretch>
            <a:fillRect/>
          </a:stretch>
        </p:blipFill>
        <p:spPr>
          <a:xfrm>
            <a:off x="1116013" y="3860800"/>
            <a:ext cx="4248150" cy="1873250"/>
          </a:xfrm>
          <a:prstGeom prst="rect">
            <a:avLst/>
          </a:prstGeom>
          <a:noFill/>
          <a:ln w="9525">
            <a:noFill/>
          </a:ln>
        </p:spPr>
      </p:pic>
      <p:sp>
        <p:nvSpPr>
          <p:cNvPr id="34827" name="Text Box 12"/>
          <p:cNvSpPr txBox="1"/>
          <p:nvPr/>
        </p:nvSpPr>
        <p:spPr>
          <a:xfrm>
            <a:off x="1116013" y="3860800"/>
            <a:ext cx="4248150" cy="2125663"/>
          </a:xfrm>
          <a:prstGeom prst="rect">
            <a:avLst/>
          </a:prstGeom>
          <a:noFill/>
          <a:ln w="25400" cap="flat" cmpd="sng">
            <a:solidFill>
              <a:srgbClr val="800000"/>
            </a:solidFill>
            <a:prstDash val="dashDot"/>
            <a:miter/>
            <a:headEnd type="none" w="med" len="med"/>
            <a:tailEnd type="none" w="med" len="med"/>
          </a:ln>
        </p:spPr>
        <p:txBody>
          <a:bodyPr>
            <a:spAutoFit/>
          </a:bodyPr>
          <a:p>
            <a:pPr>
              <a:spcBef>
                <a:spcPct val="50000"/>
              </a:spcBef>
              <a:buFontTx/>
            </a:pPr>
            <a:endParaRPr lang="zh-CN" altLang="en-US" sz="2400" dirty="0">
              <a:solidFill>
                <a:srgbClr val="000000"/>
              </a:solidFill>
              <a:latin typeface="Times New Roman" panose="02020603050405020304" pitchFamily="18" charset="0"/>
            </a:endParaRPr>
          </a:p>
          <a:p>
            <a:pPr>
              <a:spcBef>
                <a:spcPct val="50000"/>
              </a:spcBef>
              <a:buFontTx/>
            </a:pPr>
            <a:endParaRPr lang="zh-CN" altLang="en-US" sz="2400" dirty="0">
              <a:solidFill>
                <a:srgbClr val="000000"/>
              </a:solidFill>
              <a:latin typeface="Times New Roman" panose="02020603050405020304" pitchFamily="18" charset="0"/>
            </a:endParaRPr>
          </a:p>
          <a:p>
            <a:pPr algn="r">
              <a:spcBef>
                <a:spcPct val="50000"/>
              </a:spcBef>
              <a:buFontTx/>
            </a:pPr>
            <a:endParaRPr lang="en-US" altLang="zh-CN" sz="2400" dirty="0">
              <a:solidFill>
                <a:srgbClr val="000000"/>
              </a:solidFill>
              <a:latin typeface="Times New Roman" panose="02020603050405020304" pitchFamily="18" charset="0"/>
            </a:endParaRPr>
          </a:p>
          <a:p>
            <a:pPr algn="r">
              <a:spcBef>
                <a:spcPct val="50000"/>
              </a:spcBef>
              <a:buFontTx/>
            </a:pPr>
            <a:r>
              <a:rPr lang="en-US" altLang="zh-CN" sz="2400" dirty="0">
                <a:solidFill>
                  <a:srgbClr val="000000"/>
                </a:solidFill>
                <a:latin typeface="Times New Roman" panose="02020603050405020304" pitchFamily="18" charset="0"/>
              </a:rPr>
              <a:t>4</a:t>
            </a:r>
            <a:endParaRPr lang="en-US" altLang="zh-CN" sz="2400" dirty="0">
              <a:solidFill>
                <a:srgbClr val="000000"/>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2"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三、办公环境推荐做法</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pic>
        <p:nvPicPr>
          <p:cNvPr id="35843" name="Picture 5"/>
          <p:cNvPicPr/>
          <p:nvPr/>
        </p:nvPicPr>
        <p:blipFill>
          <a:blip r:embed="rId1"/>
          <a:stretch>
            <a:fillRect/>
          </a:stretch>
        </p:blipFill>
        <p:spPr>
          <a:xfrm>
            <a:off x="1547813" y="1052513"/>
            <a:ext cx="1584325" cy="1296987"/>
          </a:xfrm>
          <a:prstGeom prst="rect">
            <a:avLst/>
          </a:prstGeom>
          <a:noFill/>
          <a:ln w="9525">
            <a:noFill/>
          </a:ln>
        </p:spPr>
      </p:pic>
      <p:sp>
        <p:nvSpPr>
          <p:cNvPr id="35844" name="Text Box 6"/>
          <p:cNvSpPr txBox="1"/>
          <p:nvPr/>
        </p:nvSpPr>
        <p:spPr>
          <a:xfrm>
            <a:off x="1476375" y="2420938"/>
            <a:ext cx="1800225"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地板湿滑，应摆放警示标识并及时给予清洁</a:t>
            </a:r>
            <a:endParaRPr lang="zh-CN" altLang="en-US" sz="1600" dirty="0">
              <a:solidFill>
                <a:srgbClr val="000000"/>
              </a:solidFill>
              <a:latin typeface="Times New Roman" panose="02020603050405020304" pitchFamily="18" charset="0"/>
            </a:endParaRPr>
          </a:p>
          <a:p>
            <a:pPr>
              <a:spcBef>
                <a:spcPct val="0"/>
              </a:spcBef>
              <a:buFontTx/>
            </a:pPr>
            <a:endParaRPr lang="zh-CN" altLang="en-US" sz="1800" dirty="0">
              <a:solidFill>
                <a:srgbClr val="000000"/>
              </a:solidFill>
              <a:latin typeface="Times New Roman" panose="02020603050405020304" pitchFamily="18" charset="0"/>
            </a:endParaRPr>
          </a:p>
        </p:txBody>
      </p:sp>
      <p:pic>
        <p:nvPicPr>
          <p:cNvPr id="35845" name="Picture 7"/>
          <p:cNvPicPr/>
          <p:nvPr/>
        </p:nvPicPr>
        <p:blipFill>
          <a:blip r:embed="rId2"/>
          <a:stretch>
            <a:fillRect/>
          </a:stretch>
        </p:blipFill>
        <p:spPr>
          <a:xfrm>
            <a:off x="3708400" y="1052513"/>
            <a:ext cx="1439863" cy="1296987"/>
          </a:xfrm>
          <a:prstGeom prst="rect">
            <a:avLst/>
          </a:prstGeom>
          <a:noFill/>
          <a:ln w="9525">
            <a:noFill/>
          </a:ln>
        </p:spPr>
      </p:pic>
      <p:sp>
        <p:nvSpPr>
          <p:cNvPr id="35846" name="Text Box 8"/>
          <p:cNvSpPr txBox="1"/>
          <p:nvPr/>
        </p:nvSpPr>
        <p:spPr>
          <a:xfrm>
            <a:off x="3563938" y="2349500"/>
            <a:ext cx="1655762"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使用和处理“尖”的物品如剪刀、美工刀、图钉等应谨慎</a:t>
            </a:r>
            <a:endParaRPr lang="zh-CN" altLang="en-US" sz="1600" dirty="0">
              <a:solidFill>
                <a:srgbClr val="000000"/>
              </a:solidFill>
              <a:latin typeface="Times New Roman" panose="02020603050405020304" pitchFamily="18" charset="0"/>
            </a:endParaRPr>
          </a:p>
        </p:txBody>
      </p:sp>
      <p:pic>
        <p:nvPicPr>
          <p:cNvPr id="35847" name="Picture 9"/>
          <p:cNvPicPr/>
          <p:nvPr/>
        </p:nvPicPr>
        <p:blipFill>
          <a:blip r:embed="rId3"/>
          <a:stretch>
            <a:fillRect/>
          </a:stretch>
        </p:blipFill>
        <p:spPr>
          <a:xfrm>
            <a:off x="5940425" y="1052513"/>
            <a:ext cx="1439863" cy="1296987"/>
          </a:xfrm>
          <a:prstGeom prst="rect">
            <a:avLst/>
          </a:prstGeom>
          <a:noFill/>
          <a:ln w="9525">
            <a:noFill/>
          </a:ln>
        </p:spPr>
      </p:pic>
      <p:sp>
        <p:nvSpPr>
          <p:cNvPr id="35848" name="Text Box 10"/>
          <p:cNvSpPr txBox="1"/>
          <p:nvPr/>
        </p:nvSpPr>
        <p:spPr>
          <a:xfrm>
            <a:off x="5795963" y="2420938"/>
            <a:ext cx="1655762"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打开的抽屉应及时关闭，防止被绊倒或碰伤</a:t>
            </a:r>
            <a:endParaRPr lang="zh-CN" altLang="en-US" sz="1600" dirty="0">
              <a:solidFill>
                <a:srgbClr val="000000"/>
              </a:solidFill>
              <a:latin typeface="Times New Roman" panose="02020603050405020304" pitchFamily="18" charset="0"/>
            </a:endParaRPr>
          </a:p>
        </p:txBody>
      </p:sp>
      <p:pic>
        <p:nvPicPr>
          <p:cNvPr id="35849" name="Picture 11"/>
          <p:cNvPicPr/>
          <p:nvPr/>
        </p:nvPicPr>
        <p:blipFill>
          <a:blip r:embed="rId4"/>
          <a:srcRect b="5092"/>
          <a:stretch>
            <a:fillRect/>
          </a:stretch>
        </p:blipFill>
        <p:spPr>
          <a:xfrm>
            <a:off x="1547813" y="3716338"/>
            <a:ext cx="1584325" cy="1296987"/>
          </a:xfrm>
          <a:prstGeom prst="rect">
            <a:avLst/>
          </a:prstGeom>
          <a:noFill/>
          <a:ln w="9525">
            <a:noFill/>
          </a:ln>
        </p:spPr>
      </p:pic>
      <p:sp>
        <p:nvSpPr>
          <p:cNvPr id="35850" name="Text Box 12"/>
          <p:cNvSpPr txBox="1"/>
          <p:nvPr/>
        </p:nvSpPr>
        <p:spPr>
          <a:xfrm>
            <a:off x="1476375" y="5084763"/>
            <a:ext cx="1655763"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提倡标准规划办公室。电线应合理固定，远离过道</a:t>
            </a:r>
            <a:endParaRPr lang="zh-CN" altLang="en-US" sz="1600" dirty="0">
              <a:solidFill>
                <a:srgbClr val="000000"/>
              </a:solidFill>
              <a:latin typeface="Times New Roman" panose="02020603050405020304" pitchFamily="18" charset="0"/>
            </a:endParaRPr>
          </a:p>
        </p:txBody>
      </p:sp>
      <p:pic>
        <p:nvPicPr>
          <p:cNvPr id="35851" name="Picture 13"/>
          <p:cNvPicPr/>
          <p:nvPr/>
        </p:nvPicPr>
        <p:blipFill>
          <a:blip r:embed="rId5"/>
          <a:stretch>
            <a:fillRect/>
          </a:stretch>
        </p:blipFill>
        <p:spPr>
          <a:xfrm>
            <a:off x="3635375" y="3789363"/>
            <a:ext cx="1657350" cy="1223962"/>
          </a:xfrm>
          <a:prstGeom prst="rect">
            <a:avLst/>
          </a:prstGeom>
          <a:noFill/>
          <a:ln w="9525">
            <a:noFill/>
          </a:ln>
        </p:spPr>
      </p:pic>
      <p:sp>
        <p:nvSpPr>
          <p:cNvPr id="35852" name="Text Box 14"/>
          <p:cNvSpPr txBox="1"/>
          <p:nvPr/>
        </p:nvSpPr>
        <p:spPr>
          <a:xfrm>
            <a:off x="3563938" y="5156200"/>
            <a:ext cx="1728787" cy="865188"/>
          </a:xfrm>
          <a:prstGeom prst="rect">
            <a:avLst/>
          </a:prstGeom>
          <a:no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复印时应盖好盖子，以防止强射光损伤眼镜</a:t>
            </a:r>
            <a:endParaRPr lang="zh-CN" altLang="en-US" sz="1600" dirty="0">
              <a:solidFill>
                <a:srgbClr val="000000"/>
              </a:solidFill>
              <a:latin typeface="Times New Roman" panose="02020603050405020304" pitchFamily="18" charset="0"/>
            </a:endParaRPr>
          </a:p>
        </p:txBody>
      </p:sp>
      <p:pic>
        <p:nvPicPr>
          <p:cNvPr id="35853" name="Picture 15"/>
          <p:cNvPicPr/>
          <p:nvPr/>
        </p:nvPicPr>
        <p:blipFill>
          <a:blip r:embed="rId6"/>
          <a:stretch>
            <a:fillRect/>
          </a:stretch>
        </p:blipFill>
        <p:spPr>
          <a:xfrm>
            <a:off x="5867400" y="3789363"/>
            <a:ext cx="1584325" cy="1223962"/>
          </a:xfrm>
          <a:prstGeom prst="rect">
            <a:avLst/>
          </a:prstGeom>
          <a:noFill/>
          <a:ln w="9525">
            <a:noFill/>
          </a:ln>
        </p:spPr>
      </p:pic>
      <p:sp>
        <p:nvSpPr>
          <p:cNvPr id="35854" name="Text Box 16"/>
          <p:cNvSpPr txBox="1"/>
          <p:nvPr/>
        </p:nvSpPr>
        <p:spPr>
          <a:xfrm>
            <a:off x="5867400" y="5156200"/>
            <a:ext cx="1655763" cy="792163"/>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使用碎纸机时长发、领带等应束好，以防被卷入</a:t>
            </a:r>
            <a:endParaRPr lang="zh-CN" altLang="en-US" sz="1600" dirty="0">
              <a:solidFill>
                <a:srgbClr val="000000"/>
              </a:solidFill>
              <a:latin typeface="Times New Roman" panose="02020603050405020304" pitchFamily="18" charset="0"/>
            </a:endParaRPr>
          </a:p>
        </p:txBody>
      </p:sp>
      <p:sp>
        <p:nvSpPr>
          <p:cNvPr id="35855" name="Text Box 21"/>
          <p:cNvSpPr txBox="1"/>
          <p:nvPr/>
        </p:nvSpPr>
        <p:spPr>
          <a:xfrm>
            <a:off x="1476375" y="1052513"/>
            <a:ext cx="1728788"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800000"/>
              </a:solidFill>
              <a:latin typeface="Times New Roman" panose="02020603050405020304" pitchFamily="18" charset="0"/>
            </a:endParaRPr>
          </a:p>
          <a:p>
            <a:pPr>
              <a:spcBef>
                <a:spcPct val="50000"/>
              </a:spcBef>
              <a:buFontTx/>
            </a:pPr>
            <a:endParaRPr lang="zh-CN" altLang="en-US" sz="1800" dirty="0">
              <a:solidFill>
                <a:srgbClr val="800000"/>
              </a:solidFill>
              <a:latin typeface="Times New Roman" panose="02020603050405020304" pitchFamily="18" charset="0"/>
            </a:endParaRPr>
          </a:p>
          <a:p>
            <a:pPr algn="r">
              <a:spcBef>
                <a:spcPct val="50000"/>
              </a:spcBef>
              <a:buFontTx/>
            </a:pPr>
            <a:r>
              <a:rPr lang="en-US" altLang="zh-CN" sz="1800" dirty="0">
                <a:solidFill>
                  <a:srgbClr val="800000"/>
                </a:solidFill>
                <a:latin typeface="Times New Roman" panose="02020603050405020304" pitchFamily="18" charset="0"/>
              </a:rPr>
              <a:t>1</a:t>
            </a:r>
            <a:endParaRPr lang="en-US" altLang="zh-CN" sz="1800" dirty="0">
              <a:solidFill>
                <a:srgbClr val="800000"/>
              </a:solidFill>
              <a:latin typeface="Times New Roman" panose="02020603050405020304" pitchFamily="18" charset="0"/>
            </a:endParaRPr>
          </a:p>
        </p:txBody>
      </p:sp>
      <p:sp>
        <p:nvSpPr>
          <p:cNvPr id="35856" name="Text Box 22"/>
          <p:cNvSpPr txBox="1"/>
          <p:nvPr/>
        </p:nvSpPr>
        <p:spPr>
          <a:xfrm>
            <a:off x="3563938" y="1052513"/>
            <a:ext cx="1728787"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2</a:t>
            </a:r>
            <a:endParaRPr lang="en-US" altLang="zh-CN" sz="1800" dirty="0">
              <a:solidFill>
                <a:srgbClr val="000000"/>
              </a:solidFill>
              <a:latin typeface="Times New Roman" panose="02020603050405020304" pitchFamily="18" charset="0"/>
            </a:endParaRPr>
          </a:p>
        </p:txBody>
      </p:sp>
      <p:sp>
        <p:nvSpPr>
          <p:cNvPr id="35857" name="Text Box 23"/>
          <p:cNvSpPr txBox="1"/>
          <p:nvPr/>
        </p:nvSpPr>
        <p:spPr>
          <a:xfrm>
            <a:off x="5795963" y="1052513"/>
            <a:ext cx="1728787"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3</a:t>
            </a:r>
            <a:endParaRPr lang="en-US" altLang="zh-CN" sz="1800" dirty="0">
              <a:solidFill>
                <a:srgbClr val="000000"/>
              </a:solidFill>
              <a:latin typeface="Times New Roman" panose="02020603050405020304" pitchFamily="18" charset="0"/>
            </a:endParaRPr>
          </a:p>
        </p:txBody>
      </p:sp>
      <p:sp>
        <p:nvSpPr>
          <p:cNvPr id="35858" name="Text Box 24"/>
          <p:cNvSpPr txBox="1"/>
          <p:nvPr/>
        </p:nvSpPr>
        <p:spPr>
          <a:xfrm>
            <a:off x="1476375" y="3716338"/>
            <a:ext cx="1728788"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4</a:t>
            </a:r>
            <a:endParaRPr lang="en-US" altLang="zh-CN" sz="1800" dirty="0">
              <a:solidFill>
                <a:srgbClr val="000000"/>
              </a:solidFill>
              <a:latin typeface="Times New Roman" panose="02020603050405020304" pitchFamily="18" charset="0"/>
            </a:endParaRPr>
          </a:p>
        </p:txBody>
      </p:sp>
      <p:sp>
        <p:nvSpPr>
          <p:cNvPr id="35859" name="Text Box 25"/>
          <p:cNvSpPr txBox="1"/>
          <p:nvPr/>
        </p:nvSpPr>
        <p:spPr>
          <a:xfrm>
            <a:off x="3563938" y="3716338"/>
            <a:ext cx="1728787"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5</a:t>
            </a:r>
            <a:endParaRPr lang="en-US" altLang="zh-CN" sz="1800" dirty="0">
              <a:solidFill>
                <a:srgbClr val="000000"/>
              </a:solidFill>
              <a:latin typeface="Times New Roman" panose="02020603050405020304" pitchFamily="18" charset="0"/>
            </a:endParaRPr>
          </a:p>
        </p:txBody>
      </p:sp>
      <p:sp>
        <p:nvSpPr>
          <p:cNvPr id="35860" name="Text Box 26"/>
          <p:cNvSpPr txBox="1"/>
          <p:nvPr/>
        </p:nvSpPr>
        <p:spPr>
          <a:xfrm>
            <a:off x="5795963" y="3716338"/>
            <a:ext cx="1728787" cy="2455862"/>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6</a:t>
            </a:r>
            <a:endParaRPr lang="en-US" altLang="zh-CN" sz="1800" dirty="0">
              <a:solidFill>
                <a:srgbClr val="000000"/>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组合 6"/>
          <p:cNvGrpSpPr/>
          <p:nvPr/>
        </p:nvGrpSpPr>
        <p:grpSpPr>
          <a:xfrm>
            <a:off x="-36512" y="-26987"/>
            <a:ext cx="4537075"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三、办公环境推荐做法</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pic>
        <p:nvPicPr>
          <p:cNvPr id="36867" name="Picture 4"/>
          <p:cNvPicPr>
            <a:picLocks noChangeAspect="1"/>
          </p:cNvPicPr>
          <p:nvPr/>
        </p:nvPicPr>
        <p:blipFill>
          <a:blip r:embed="rId1"/>
          <a:stretch>
            <a:fillRect/>
          </a:stretch>
        </p:blipFill>
        <p:spPr>
          <a:xfrm>
            <a:off x="1189038" y="1412875"/>
            <a:ext cx="1655762" cy="1366838"/>
          </a:xfrm>
          <a:prstGeom prst="rect">
            <a:avLst/>
          </a:prstGeom>
          <a:noFill/>
          <a:ln w="9525">
            <a:noFill/>
          </a:ln>
        </p:spPr>
      </p:pic>
      <p:sp>
        <p:nvSpPr>
          <p:cNvPr id="36868" name="Text Box 5"/>
          <p:cNvSpPr txBox="1"/>
          <p:nvPr/>
        </p:nvSpPr>
        <p:spPr>
          <a:xfrm>
            <a:off x="1116013" y="2852738"/>
            <a:ext cx="1728787" cy="593725"/>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使用裁纸机时应集中精神，防止切到手指</a:t>
            </a:r>
            <a:endParaRPr lang="zh-CN" altLang="en-US" sz="1600" dirty="0">
              <a:solidFill>
                <a:srgbClr val="000000"/>
              </a:solidFill>
              <a:latin typeface="Times New Roman" panose="02020603050405020304" pitchFamily="18" charset="0"/>
            </a:endParaRPr>
          </a:p>
        </p:txBody>
      </p:sp>
      <p:pic>
        <p:nvPicPr>
          <p:cNvPr id="36869" name="Picture 6"/>
          <p:cNvPicPr/>
          <p:nvPr/>
        </p:nvPicPr>
        <p:blipFill>
          <a:blip r:embed="rId2"/>
          <a:stretch>
            <a:fillRect/>
          </a:stretch>
        </p:blipFill>
        <p:spPr>
          <a:xfrm>
            <a:off x="3494088" y="1412875"/>
            <a:ext cx="1655762" cy="1295400"/>
          </a:xfrm>
          <a:prstGeom prst="rect">
            <a:avLst/>
          </a:prstGeom>
          <a:noFill/>
          <a:ln w="9525">
            <a:noFill/>
          </a:ln>
        </p:spPr>
      </p:pic>
      <p:sp>
        <p:nvSpPr>
          <p:cNvPr id="36870" name="Text Box 7"/>
          <p:cNvSpPr txBox="1"/>
          <p:nvPr/>
        </p:nvSpPr>
        <p:spPr>
          <a:xfrm>
            <a:off x="3494088" y="2852738"/>
            <a:ext cx="1728787"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严禁乱拉电线、超负荷使用插座以及自行维修电器设备</a:t>
            </a:r>
            <a:endParaRPr lang="zh-CN" altLang="en-US" sz="1600" dirty="0">
              <a:solidFill>
                <a:srgbClr val="000000"/>
              </a:solidFill>
              <a:latin typeface="Times New Roman" panose="02020603050405020304" pitchFamily="18" charset="0"/>
            </a:endParaRPr>
          </a:p>
        </p:txBody>
      </p:sp>
      <p:sp>
        <p:nvSpPr>
          <p:cNvPr id="36871" name="Text Box 8"/>
          <p:cNvSpPr txBox="1"/>
          <p:nvPr/>
        </p:nvSpPr>
        <p:spPr>
          <a:xfrm>
            <a:off x="1116013" y="1412875"/>
            <a:ext cx="1728787" cy="2455863"/>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7</a:t>
            </a:r>
            <a:endParaRPr lang="en-US" altLang="zh-CN" sz="1800" dirty="0">
              <a:solidFill>
                <a:srgbClr val="000000"/>
              </a:solidFill>
              <a:latin typeface="Times New Roman" panose="02020603050405020304" pitchFamily="18" charset="0"/>
            </a:endParaRPr>
          </a:p>
        </p:txBody>
      </p:sp>
      <p:sp>
        <p:nvSpPr>
          <p:cNvPr id="36872" name="Text Box 9"/>
          <p:cNvSpPr txBox="1"/>
          <p:nvPr/>
        </p:nvSpPr>
        <p:spPr>
          <a:xfrm>
            <a:off x="3422650" y="1412875"/>
            <a:ext cx="1728788" cy="2455863"/>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8</a:t>
            </a:r>
            <a:endParaRPr lang="en-US" altLang="zh-CN" sz="1800" dirty="0">
              <a:solidFill>
                <a:srgbClr val="000000"/>
              </a:solidFill>
              <a:latin typeface="Times New Roman" panose="02020603050405020304" pitchFamily="18" charset="0"/>
            </a:endParaRPr>
          </a:p>
        </p:txBody>
      </p:sp>
      <p:sp>
        <p:nvSpPr>
          <p:cNvPr id="36873" name="Text Box 11"/>
          <p:cNvSpPr txBox="1"/>
          <p:nvPr/>
        </p:nvSpPr>
        <p:spPr>
          <a:xfrm>
            <a:off x="5724525" y="2997200"/>
            <a:ext cx="1728788" cy="863600"/>
          </a:xfrm>
          <a:prstGeom prst="rect">
            <a:avLst/>
          </a:prstGeom>
          <a:solidFill>
            <a:srgbClr val="FFFFFF"/>
          </a:solidFill>
          <a:ln w="9525">
            <a:noFill/>
          </a:ln>
        </p:spPr>
        <p:txBody>
          <a:bodyPr tIns="18000" bIns="18000"/>
          <a:p>
            <a:pPr algn="just">
              <a:spcBef>
                <a:spcPct val="0"/>
              </a:spcBef>
              <a:buFontTx/>
            </a:pPr>
            <a:r>
              <a:rPr lang="zh-CN" altLang="en-US" sz="1600" dirty="0">
                <a:solidFill>
                  <a:srgbClr val="000000"/>
                </a:solidFill>
                <a:latin typeface="Times New Roman" panose="02020603050405020304" pitchFamily="18" charset="0"/>
              </a:rPr>
              <a:t>正确搬运箱子等大件物品，防止受伤</a:t>
            </a:r>
            <a:endParaRPr lang="zh-CN" altLang="en-US" sz="1600" dirty="0">
              <a:solidFill>
                <a:srgbClr val="000000"/>
              </a:solidFill>
              <a:latin typeface="Times New Roman" panose="02020603050405020304" pitchFamily="18" charset="0"/>
            </a:endParaRPr>
          </a:p>
        </p:txBody>
      </p:sp>
      <p:sp>
        <p:nvSpPr>
          <p:cNvPr id="36874" name="Text Box 12"/>
          <p:cNvSpPr txBox="1"/>
          <p:nvPr/>
        </p:nvSpPr>
        <p:spPr>
          <a:xfrm>
            <a:off x="5726113" y="1412875"/>
            <a:ext cx="1728787" cy="2455863"/>
          </a:xfrm>
          <a:prstGeom prst="rect">
            <a:avLst/>
          </a:prstGeom>
          <a:noFill/>
          <a:ln w="25400" cap="flat" cmpd="sng">
            <a:solidFill>
              <a:srgbClr val="333399"/>
            </a:solidFill>
            <a:prstDash val="dashDot"/>
            <a:miter/>
            <a:headEnd type="none" w="med" len="med"/>
            <a:tailEnd type="none" w="med" len="med"/>
          </a:ln>
        </p:spPr>
        <p:txBody>
          <a:bodyPr>
            <a:spAutoFit/>
          </a:bodyPr>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spcBef>
                <a:spcPct val="50000"/>
              </a:spcBef>
              <a:buFontTx/>
            </a:pPr>
            <a:endParaRPr lang="zh-CN" altLang="en-US" sz="1800" dirty="0">
              <a:solidFill>
                <a:srgbClr val="000000"/>
              </a:solidFill>
              <a:latin typeface="Times New Roman" panose="02020603050405020304" pitchFamily="18" charset="0"/>
            </a:endParaRPr>
          </a:p>
          <a:p>
            <a:pPr algn="r">
              <a:spcBef>
                <a:spcPct val="50000"/>
              </a:spcBef>
              <a:buFontTx/>
            </a:pPr>
            <a:r>
              <a:rPr lang="en-US" altLang="zh-CN" sz="1800" dirty="0">
                <a:solidFill>
                  <a:srgbClr val="000000"/>
                </a:solidFill>
                <a:latin typeface="Times New Roman" panose="02020603050405020304" pitchFamily="18" charset="0"/>
              </a:rPr>
              <a:t>9</a:t>
            </a:r>
            <a:endParaRPr lang="en-US" altLang="zh-CN" sz="1800" dirty="0">
              <a:solidFill>
                <a:srgbClr val="000000"/>
              </a:solidFill>
              <a:latin typeface="Times New Roman" panose="02020603050405020304" pitchFamily="18" charset="0"/>
            </a:endParaRPr>
          </a:p>
        </p:txBody>
      </p:sp>
      <p:pic>
        <p:nvPicPr>
          <p:cNvPr id="36875" name="Picture 13"/>
          <p:cNvPicPr>
            <a:picLocks noChangeAspect="1"/>
          </p:cNvPicPr>
          <p:nvPr/>
        </p:nvPicPr>
        <p:blipFill>
          <a:blip r:embed="rId3"/>
          <a:stretch>
            <a:fillRect/>
          </a:stretch>
        </p:blipFill>
        <p:spPr>
          <a:xfrm>
            <a:off x="5754688" y="1485900"/>
            <a:ext cx="1655762" cy="147478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四、办公室健康</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7891" name="Text Box 5"/>
          <p:cNvSpPr txBox="1"/>
          <p:nvPr/>
        </p:nvSpPr>
        <p:spPr>
          <a:xfrm>
            <a:off x="755650" y="1412875"/>
            <a:ext cx="7561263" cy="3468688"/>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en-US" altLang="zh-CN" sz="2400" b="1" dirty="0">
                <a:solidFill>
                  <a:srgbClr val="47494B"/>
                </a:solidFill>
                <a:latin typeface="Times New Roman" panose="02020603050405020304" pitchFamily="18" charset="0"/>
              </a:rPr>
              <a:t>1</a:t>
            </a:r>
            <a:r>
              <a:rPr lang="zh-CN" altLang="en-US" sz="2400" b="1" dirty="0">
                <a:solidFill>
                  <a:srgbClr val="47494B"/>
                </a:solidFill>
                <a:latin typeface="Times New Roman" panose="02020603050405020304" pitchFamily="18" charset="0"/>
              </a:rPr>
              <a:t>、危害：</a:t>
            </a:r>
            <a:endParaRPr lang="zh-CN" altLang="en-US" sz="2400" b="1" dirty="0">
              <a:solidFill>
                <a:srgbClr val="47494B"/>
              </a:solidFill>
              <a:latin typeface="Times New Roman" panose="02020603050405020304" pitchFamily="18" charset="0"/>
            </a:endParaRPr>
          </a:p>
          <a:p>
            <a:pPr>
              <a:spcBef>
                <a:spcPct val="50000"/>
              </a:spcBef>
              <a:buFontTx/>
            </a:pPr>
            <a:r>
              <a:rPr lang="zh-CN" altLang="en-US" sz="2400" b="1" dirty="0">
                <a:solidFill>
                  <a:srgbClr val="47494B"/>
                </a:solidFill>
                <a:latin typeface="Times New Roman" panose="02020603050405020304" pitchFamily="18" charset="0"/>
              </a:rPr>
              <a:t>      </a:t>
            </a:r>
            <a:r>
              <a:rPr lang="zh-CN" altLang="en-US" sz="2000" b="1" dirty="0">
                <a:solidFill>
                  <a:srgbClr val="47494B"/>
                </a:solidFill>
                <a:latin typeface="Times New Roman" panose="02020603050405020304" pitchFamily="18" charset="0"/>
              </a:rPr>
              <a:t>办公室久坐对员工身体健康不利，可引起下面症状：</a:t>
            </a:r>
            <a:endParaRPr lang="zh-CN" altLang="en-US" sz="2000" b="1" dirty="0">
              <a:solidFill>
                <a:srgbClr val="47494B"/>
              </a:solidFill>
              <a:latin typeface="Times New Roman" panose="02020603050405020304" pitchFamily="18" charset="0"/>
            </a:endParaRPr>
          </a:p>
          <a:p>
            <a:pPr lvl="1" eaLnBrk="1" hangingPunct="1">
              <a:spcBef>
                <a:spcPct val="50000"/>
              </a:spcBef>
              <a:buFontTx/>
            </a:pPr>
            <a:r>
              <a:rPr lang="zh-CN" altLang="en-US" sz="2000" b="1" dirty="0">
                <a:solidFill>
                  <a:srgbClr val="47494B"/>
                </a:solidFill>
                <a:latin typeface="Times New Roman" panose="02020603050405020304" pitchFamily="18" charset="0"/>
              </a:rPr>
              <a:t>☆引起颈椎僵硬，影响动脉对头部供血，还可能导致弓背或骨质增生；</a:t>
            </a:r>
            <a:endParaRPr lang="zh-CN" altLang="en-US" sz="2000" b="1" dirty="0">
              <a:solidFill>
                <a:srgbClr val="47494B"/>
              </a:solidFill>
              <a:latin typeface="Times New Roman" panose="02020603050405020304" pitchFamily="18" charset="0"/>
            </a:endParaRPr>
          </a:p>
          <a:p>
            <a:pPr lvl="1" eaLnBrk="1" hangingPunct="1">
              <a:spcBef>
                <a:spcPct val="50000"/>
              </a:spcBef>
              <a:buFontTx/>
            </a:pPr>
            <a:r>
              <a:rPr lang="zh-CN" altLang="en-US" sz="2000" b="1" dirty="0">
                <a:solidFill>
                  <a:srgbClr val="47494B"/>
                </a:solidFill>
                <a:latin typeface="Times New Roman" panose="02020603050405020304" pitchFamily="18" charset="0"/>
              </a:rPr>
              <a:t>☆桌子空间狭小，引起下肢血液不畅，已造成双腿麻木；</a:t>
            </a:r>
            <a:endParaRPr lang="zh-CN" altLang="en-US" sz="2000" b="1" dirty="0">
              <a:solidFill>
                <a:srgbClr val="47494B"/>
              </a:solidFill>
              <a:latin typeface="Times New Roman" panose="02020603050405020304" pitchFamily="18" charset="0"/>
            </a:endParaRPr>
          </a:p>
          <a:p>
            <a:pPr lvl="1" eaLnBrk="1" hangingPunct="1">
              <a:spcBef>
                <a:spcPct val="50000"/>
              </a:spcBef>
              <a:buFontTx/>
            </a:pPr>
            <a:r>
              <a:rPr lang="zh-CN" altLang="en-US" sz="2000" b="1" dirty="0">
                <a:solidFill>
                  <a:srgbClr val="47494B"/>
                </a:solidFill>
                <a:latin typeface="Times New Roman" panose="02020603050405020304" pitchFamily="18" charset="0"/>
              </a:rPr>
              <a:t>☆久坐少动，骨连接处缺少粘液，易引发关节炎或脊椎病；</a:t>
            </a:r>
            <a:endParaRPr lang="zh-CN" altLang="en-US" sz="2000" b="1" dirty="0">
              <a:solidFill>
                <a:srgbClr val="47494B"/>
              </a:solidFill>
              <a:latin typeface="Times New Roman" panose="02020603050405020304" pitchFamily="18" charset="0"/>
            </a:endParaRPr>
          </a:p>
          <a:p>
            <a:pPr lvl="1" eaLnBrk="1" hangingPunct="1">
              <a:spcBef>
                <a:spcPct val="50000"/>
              </a:spcBef>
              <a:buFontTx/>
            </a:pPr>
            <a:r>
              <a:rPr lang="zh-CN" altLang="en-US" sz="2000" b="1" dirty="0">
                <a:solidFill>
                  <a:srgbClr val="47494B"/>
                </a:solidFill>
                <a:latin typeface="Times New Roman" panose="02020603050405020304" pitchFamily="18" charset="0"/>
              </a:rPr>
              <a:t>☆肠胃蠕动慢，失误积聚于胃肠，长期有导致胃肠溃疡、穿孔或出血等慢性病；</a:t>
            </a:r>
            <a:endParaRPr lang="zh-CN" altLang="en-US" sz="2000" b="1" dirty="0">
              <a:solidFill>
                <a:srgbClr val="47494B"/>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4"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四、办公室健康</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38915" name="Text Box 4"/>
          <p:cNvSpPr txBox="1"/>
          <p:nvPr/>
        </p:nvSpPr>
        <p:spPr>
          <a:xfrm>
            <a:off x="611188" y="1341438"/>
            <a:ext cx="4537075" cy="461962"/>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2</a:t>
            </a:r>
            <a:r>
              <a:rPr lang="zh-CN" altLang="en-US" sz="2400" dirty="0">
                <a:solidFill>
                  <a:srgbClr val="47494B"/>
                </a:solidFill>
                <a:latin typeface="Times New Roman" panose="02020603050405020304" pitchFamily="18" charset="0"/>
              </a:rPr>
              <a:t>、正确的坐姿：</a:t>
            </a:r>
            <a:endParaRPr lang="zh-CN" altLang="en-US" sz="2000" dirty="0">
              <a:solidFill>
                <a:srgbClr val="47494B"/>
              </a:solidFill>
              <a:latin typeface="Times New Roman" panose="02020603050405020304" pitchFamily="18" charset="0"/>
            </a:endParaRPr>
          </a:p>
        </p:txBody>
      </p:sp>
      <p:pic>
        <p:nvPicPr>
          <p:cNvPr id="38916" name="Picture 5"/>
          <p:cNvPicPr>
            <a:picLocks noChangeAspect="1"/>
          </p:cNvPicPr>
          <p:nvPr/>
        </p:nvPicPr>
        <p:blipFill>
          <a:blip r:embed="rId1"/>
          <a:stretch>
            <a:fillRect/>
          </a:stretch>
        </p:blipFill>
        <p:spPr>
          <a:xfrm>
            <a:off x="5940425" y="1196975"/>
            <a:ext cx="2665413" cy="2657475"/>
          </a:xfrm>
          <a:prstGeom prst="rect">
            <a:avLst/>
          </a:prstGeom>
          <a:noFill/>
          <a:ln w="9525">
            <a:noFill/>
          </a:ln>
        </p:spPr>
      </p:pic>
      <p:pic>
        <p:nvPicPr>
          <p:cNvPr id="38917" name="Picture 6"/>
          <p:cNvPicPr>
            <a:picLocks noChangeAspect="1"/>
          </p:cNvPicPr>
          <p:nvPr/>
        </p:nvPicPr>
        <p:blipFill>
          <a:blip r:embed="rId2"/>
          <a:stretch>
            <a:fillRect/>
          </a:stretch>
        </p:blipFill>
        <p:spPr>
          <a:xfrm>
            <a:off x="6011863" y="4005263"/>
            <a:ext cx="2587625" cy="2519362"/>
          </a:xfrm>
          <a:prstGeom prst="rect">
            <a:avLst/>
          </a:prstGeom>
          <a:noFill/>
          <a:ln w="9525">
            <a:noFill/>
          </a:ln>
        </p:spPr>
      </p:pic>
      <p:sp>
        <p:nvSpPr>
          <p:cNvPr id="38918" name="Rectangle 7"/>
          <p:cNvSpPr/>
          <p:nvPr/>
        </p:nvSpPr>
        <p:spPr>
          <a:xfrm>
            <a:off x="684213" y="2062163"/>
            <a:ext cx="5111750" cy="4092575"/>
          </a:xfrm>
          <a:prstGeom prst="rect">
            <a:avLst/>
          </a:prstGeom>
          <a:noFill/>
          <a:ln w="38100" cap="flat" cmpd="dbl">
            <a:solidFill>
              <a:srgbClr val="47494B"/>
            </a:solidFill>
            <a:prstDash val="solid"/>
            <a:miter/>
            <a:headEnd type="none" w="med" len="med"/>
            <a:tailEnd type="none" w="med" len="med"/>
          </a:ln>
        </p:spPr>
        <p:txBody>
          <a:bodyPr anchor="ctr" anchorCtr="0">
            <a:spAutoFit/>
          </a:bodyPr>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适当调整办公桌椅和设备；</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显示器的高度宜低于使用者双眼高度；</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电脑和键盘应摆放在身体的正前方；</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工作中，头部稍前倾</a:t>
            </a:r>
            <a:r>
              <a:rPr lang="en-US" altLang="zh-CN" sz="2000" dirty="0">
                <a:solidFill>
                  <a:srgbClr val="47494B"/>
                </a:solidFill>
                <a:latin typeface="仿宋_GB2312" pitchFamily="49" charset="-122"/>
                <a:ea typeface="仿宋_GB2312" pitchFamily="49" charset="-122"/>
              </a:rPr>
              <a:t>10-20</a:t>
            </a:r>
            <a:r>
              <a:rPr lang="zh-CN" altLang="en-US" sz="2000" dirty="0">
                <a:solidFill>
                  <a:srgbClr val="47494B"/>
                </a:solidFill>
                <a:latin typeface="仿宋_GB2312" pitchFamily="49" charset="-122"/>
                <a:ea typeface="仿宋_GB2312" pitchFamily="49" charset="-122"/>
              </a:rPr>
              <a:t>度；</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保持背部的直立并完全倚靠在椅背上；</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肘部角度保持在</a:t>
            </a:r>
            <a:r>
              <a:rPr lang="en-US" altLang="zh-CN" sz="2000" dirty="0">
                <a:solidFill>
                  <a:srgbClr val="47494B"/>
                </a:solidFill>
                <a:latin typeface="仿宋_GB2312" pitchFamily="49" charset="-122"/>
                <a:ea typeface="仿宋_GB2312" pitchFamily="49" charset="-122"/>
              </a:rPr>
              <a:t>80</a:t>
            </a:r>
            <a:r>
              <a:rPr lang="zh-CN" altLang="en-US" sz="2000" dirty="0">
                <a:solidFill>
                  <a:srgbClr val="47494B"/>
                </a:solidFill>
                <a:latin typeface="仿宋_GB2312" pitchFamily="49" charset="-122"/>
                <a:ea typeface="仿宋_GB2312" pitchFamily="49" charset="-122"/>
              </a:rPr>
              <a:t>至</a:t>
            </a:r>
            <a:r>
              <a:rPr lang="en-US" altLang="zh-CN" sz="2000" dirty="0">
                <a:solidFill>
                  <a:srgbClr val="47494B"/>
                </a:solidFill>
                <a:latin typeface="仿宋_GB2312" pitchFamily="49" charset="-122"/>
                <a:ea typeface="仿宋_GB2312" pitchFamily="49" charset="-122"/>
              </a:rPr>
              <a:t>100</a:t>
            </a:r>
            <a:r>
              <a:rPr lang="zh-CN" altLang="en-US" sz="2000" dirty="0">
                <a:solidFill>
                  <a:srgbClr val="47494B"/>
                </a:solidFill>
                <a:latin typeface="仿宋_GB2312" pitchFamily="49" charset="-122"/>
                <a:ea typeface="仿宋_GB2312" pitchFamily="49" charset="-122"/>
              </a:rPr>
              <a:t>度，腕部和肘</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部放在舒适的地方；</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鼠标不宜离键盘过远；</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双眼与显示器保持一臂以上的距离；</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双腿宜自然平行放在地面上，不宜交叉、 </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摇晃或颠腿；</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长时间注视电脑，应定时休息和活动以</a:t>
            </a:r>
            <a:endParaRPr lang="zh-CN" altLang="en-US" sz="2000" dirty="0">
              <a:solidFill>
                <a:srgbClr val="47494B"/>
              </a:solidFill>
              <a:latin typeface="仿宋_GB2312" pitchFamily="49" charset="-122"/>
              <a:ea typeface="仿宋_GB2312" pitchFamily="49" charset="-122"/>
            </a:endParaRPr>
          </a:p>
          <a:p>
            <a:pPr defTabSz="914400">
              <a:spcBef>
                <a:spcPct val="0"/>
              </a:spcBef>
              <a:buFontTx/>
              <a:tabLst>
                <a:tab pos="266700" algn="l"/>
              </a:tabLst>
            </a:pPr>
            <a:r>
              <a:rPr lang="zh-CN" altLang="en-US" sz="2000" dirty="0">
                <a:solidFill>
                  <a:srgbClr val="47494B"/>
                </a:solidFill>
                <a:latin typeface="仿宋_GB2312" pitchFamily="49" charset="-122"/>
                <a:ea typeface="仿宋_GB2312" pitchFamily="49" charset="-122"/>
              </a:rPr>
              <a:t>   舒缓眼部和身体的疲劳。</a:t>
            </a:r>
            <a:endParaRPr lang="zh-CN" altLang="en-US" sz="2000" dirty="0">
              <a:solidFill>
                <a:srgbClr val="47494B"/>
              </a:solidFill>
              <a:latin typeface="仿宋_GB2312" pitchFamily="49" charset="-122"/>
              <a:ea typeface="仿宋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8"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四、办公室健康</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pic>
        <p:nvPicPr>
          <p:cNvPr id="39939" name="Picture 4" descr="20050918101355697"/>
          <p:cNvPicPr>
            <a:picLocks noChangeAspect="1"/>
          </p:cNvPicPr>
          <p:nvPr/>
        </p:nvPicPr>
        <p:blipFill>
          <a:blip r:embed="rId1"/>
          <a:stretch>
            <a:fillRect/>
          </a:stretch>
        </p:blipFill>
        <p:spPr>
          <a:xfrm>
            <a:off x="2268538" y="981075"/>
            <a:ext cx="5472112" cy="5384800"/>
          </a:xfrm>
          <a:prstGeom prst="rect">
            <a:avLst/>
          </a:prstGeom>
          <a:noFill/>
          <a:ln w="9525">
            <a:noFill/>
          </a:ln>
        </p:spPr>
      </p:pic>
      <p:sp>
        <p:nvSpPr>
          <p:cNvPr id="39940" name="Text Box 5"/>
          <p:cNvSpPr txBox="1"/>
          <p:nvPr/>
        </p:nvSpPr>
        <p:spPr>
          <a:xfrm>
            <a:off x="900113" y="2278063"/>
            <a:ext cx="503237" cy="2673350"/>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zh-CN" altLang="en-US" sz="2400" dirty="0">
                <a:solidFill>
                  <a:srgbClr val="47494B"/>
                </a:solidFill>
                <a:latin typeface="Times New Roman" panose="02020603050405020304" pitchFamily="18" charset="0"/>
              </a:rPr>
              <a:t>正确坐姿示意图</a:t>
            </a:r>
            <a:endParaRPr lang="zh-CN" altLang="en-US" sz="2000" dirty="0">
              <a:solidFill>
                <a:srgbClr val="47494B"/>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四、办公室健康</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40963" name="Text Box 5"/>
          <p:cNvSpPr txBox="1"/>
          <p:nvPr/>
        </p:nvSpPr>
        <p:spPr>
          <a:xfrm>
            <a:off x="611188" y="1341438"/>
            <a:ext cx="2592387" cy="461962"/>
          </a:xfrm>
          <a:prstGeom prst="rect">
            <a:avLst/>
          </a:prstGeom>
          <a:noFill/>
          <a:ln w="25400" cap="flat" cmpd="sng">
            <a:solidFill>
              <a:srgbClr val="800080"/>
            </a:solidFill>
            <a:prstDash val="sysDot"/>
            <a:miter/>
            <a:headEnd type="none" w="med" len="med"/>
            <a:tailEnd type="none" w="med" len="med"/>
          </a:ln>
        </p:spPr>
        <p:txBody>
          <a:bodyPr>
            <a:spAutoFit/>
          </a:bodyPr>
          <a:p>
            <a:pPr>
              <a:spcBef>
                <a:spcPct val="50000"/>
              </a:spcBef>
              <a:buFontTx/>
            </a:pPr>
            <a:r>
              <a:rPr lang="en-US" altLang="zh-CN" sz="2400" dirty="0">
                <a:solidFill>
                  <a:srgbClr val="47494B"/>
                </a:solidFill>
                <a:latin typeface="Times New Roman" panose="02020603050405020304" pitchFamily="18" charset="0"/>
              </a:rPr>
              <a:t>3</a:t>
            </a:r>
            <a:r>
              <a:rPr lang="zh-CN" altLang="en-US" sz="2400" dirty="0">
                <a:solidFill>
                  <a:srgbClr val="47494B"/>
                </a:solidFill>
                <a:latin typeface="Times New Roman" panose="02020603050405020304" pitchFamily="18" charset="0"/>
              </a:rPr>
              <a:t>、办公室保健</a:t>
            </a:r>
            <a:endParaRPr lang="zh-CN" altLang="en-US" sz="2000" dirty="0">
              <a:solidFill>
                <a:srgbClr val="47494B"/>
              </a:solidFill>
              <a:latin typeface="Times New Roman" panose="02020603050405020304" pitchFamily="18" charset="0"/>
            </a:endParaRPr>
          </a:p>
        </p:txBody>
      </p:sp>
      <p:sp>
        <p:nvSpPr>
          <p:cNvPr id="40964" name="Text Box 7"/>
          <p:cNvSpPr txBox="1"/>
          <p:nvPr/>
        </p:nvSpPr>
        <p:spPr>
          <a:xfrm>
            <a:off x="827088" y="2133600"/>
            <a:ext cx="3673475" cy="701675"/>
          </a:xfrm>
          <a:prstGeom prst="rect">
            <a:avLst/>
          </a:prstGeom>
          <a:noFill/>
          <a:ln w="25400">
            <a:noFill/>
          </a:ln>
        </p:spPr>
        <p:txBody>
          <a:bodyPr>
            <a:spAutoFit/>
          </a:bodyPr>
          <a:p>
            <a:pPr>
              <a:spcBef>
                <a:spcPct val="50000"/>
              </a:spcBef>
              <a:buFontTx/>
            </a:pPr>
            <a:r>
              <a:rPr lang="zh-CN" altLang="en-US" sz="2000" dirty="0">
                <a:solidFill>
                  <a:srgbClr val="47494B"/>
                </a:solidFill>
                <a:latin typeface="Times New Roman" panose="02020603050405020304" pitchFamily="18" charset="0"/>
              </a:rPr>
              <a:t>    长时间工作的员工，应经常做办公室保健操：</a:t>
            </a:r>
            <a:endParaRPr lang="zh-CN" altLang="en-US" sz="2000" dirty="0">
              <a:solidFill>
                <a:srgbClr val="47494B"/>
              </a:solidFill>
              <a:latin typeface="Times New Roman" panose="02020603050405020304" pitchFamily="18" charset="0"/>
            </a:endParaRPr>
          </a:p>
        </p:txBody>
      </p:sp>
      <p:pic>
        <p:nvPicPr>
          <p:cNvPr id="40965" name="Picture 6"/>
          <p:cNvPicPr>
            <a:picLocks noChangeAspect="1"/>
          </p:cNvPicPr>
          <p:nvPr/>
        </p:nvPicPr>
        <p:blipFill>
          <a:blip r:embed="rId1"/>
          <a:stretch>
            <a:fillRect/>
          </a:stretch>
        </p:blipFill>
        <p:spPr>
          <a:xfrm>
            <a:off x="4643438" y="260350"/>
            <a:ext cx="4105275" cy="6264275"/>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8313" y="2349500"/>
            <a:ext cx="8229600" cy="1143000"/>
          </a:xfrm>
        </p:spPr>
        <p:txBody>
          <a:bodyPr vert="horz" lIns="91440" tIns="45720" rIns="91440" bIns="45720" rtlCol="0" anchor="ctr">
            <a:normAutofit fontScale="90000"/>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t>第二部分</a:t>
            </a:r>
            <a:br>
              <a:rPr kumimoji="0" lang="en-US" altLang="zh-CN"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br>
            <a:r>
              <a:rPr kumimoji="0" lang="zh-CN" altLang="en-US"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t>工余时间安全意识培训</a:t>
            </a:r>
            <a:endParaRPr kumimoji="0" lang="zh-CN" altLang="en-US" sz="4800" b="0" i="0" u="none" strike="noStrike" kern="1200" cap="all" spc="0" normalizeH="0" baseline="0" noProof="0" dirty="0">
              <a:ln>
                <a:noFill/>
              </a:ln>
              <a:solidFill>
                <a:schemeClr val="tx2">
                  <a:lumMod val="60000"/>
                  <a:lumOff val="40000"/>
                </a:schemeClr>
              </a:solidFill>
              <a:effectLst/>
              <a:uLnTx/>
              <a:uFillTx/>
              <a:latin typeface="+mj-ea"/>
              <a:ea typeface="+mj-ea"/>
              <a:cs typeface="+mj-cs"/>
            </a:endParaRPr>
          </a:p>
        </p:txBody>
      </p:sp>
    </p:spTree>
  </p:cSld>
  <p:clrMapOvr>
    <a:masterClrMapping/>
  </p:clrMapOvr>
  <p:transition spd="slow" advTm="33886"/>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3010" name="组合 5"/>
          <p:cNvGrpSpPr/>
          <p:nvPr/>
        </p:nvGrpSpPr>
        <p:grpSpPr>
          <a:xfrm>
            <a:off x="-36512" y="44450"/>
            <a:ext cx="1295400" cy="592138"/>
            <a:chOff x="152400" y="252512"/>
            <a:chExt cx="2808288" cy="592038"/>
          </a:xfrm>
        </p:grpSpPr>
        <p:sp>
          <p:nvSpPr>
            <p:cNvPr id="5" name="矩形 4"/>
            <p:cNvSpPr>
              <a:spLocks noChangeArrowheads="1"/>
            </p:cNvSpPr>
            <p:nvPr/>
          </p:nvSpPr>
          <p:spPr bwMode="auto">
            <a:xfrm>
              <a:off x="152400" y="290606"/>
              <a:ext cx="2808288" cy="553944"/>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文本框 7"/>
            <p:cNvSpPr txBox="1">
              <a:spLocks noChangeArrowheads="1"/>
            </p:cNvSpPr>
            <p:nvPr/>
          </p:nvSpPr>
          <p:spPr bwMode="auto">
            <a:xfrm>
              <a:off x="152400" y="252512"/>
              <a:ext cx="2739457" cy="58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目  的</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43011" name="Rectangle 5"/>
          <p:cNvSpPr/>
          <p:nvPr/>
        </p:nvSpPr>
        <p:spPr>
          <a:xfrm>
            <a:off x="714375" y="2276475"/>
            <a:ext cx="7273925" cy="1905000"/>
          </a:xfrm>
          <a:prstGeom prst="rect">
            <a:avLst/>
          </a:prstGeom>
          <a:noFill/>
          <a:ln w="9525">
            <a:noFill/>
          </a:ln>
        </p:spPr>
        <p:txBody>
          <a:bodyPr wrap="none" anchor="ctr" anchorCtr="0"/>
          <a:p>
            <a:pPr>
              <a:lnSpc>
                <a:spcPct val="150000"/>
              </a:lnSpc>
            </a:pPr>
            <a:r>
              <a:rPr lang="zh-CN" altLang="en-US" sz="2800" b="1" dirty="0">
                <a:solidFill>
                  <a:schemeClr val="tx1"/>
                </a:solidFill>
                <a:latin typeface="黑体" panose="02010609060101010101" pitchFamily="49" charset="-122"/>
                <a:ea typeface="黑体" panose="02010609060101010101" pitchFamily="49" charset="-122"/>
              </a:rPr>
              <a:t>    </a:t>
            </a:r>
            <a:r>
              <a:rPr lang="zh-CN" altLang="en-US" sz="2800" b="1" dirty="0">
                <a:solidFill>
                  <a:srgbClr val="47494B"/>
                </a:solidFill>
                <a:latin typeface="黑体" panose="02010609060101010101" pitchFamily="49" charset="-122"/>
                <a:ea typeface="黑体" panose="02010609060101010101" pitchFamily="49" charset="-122"/>
              </a:rPr>
              <a:t>员工在工余期间休息好，保持充足的睡眠，</a:t>
            </a:r>
            <a:endParaRPr lang="en-US" altLang="zh-CN" sz="2800" b="1" dirty="0">
              <a:solidFill>
                <a:srgbClr val="47494B"/>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47494B"/>
                </a:solidFill>
                <a:latin typeface="黑体" panose="02010609060101010101" pitchFamily="49" charset="-122"/>
                <a:ea typeface="黑体" panose="02010609060101010101" pitchFamily="49" charset="-122"/>
              </a:rPr>
              <a:t>保证正常上班，不因工余期间的意外状况影响</a:t>
            </a:r>
            <a:endParaRPr lang="en-US" altLang="zh-CN" sz="2800" b="1" dirty="0">
              <a:solidFill>
                <a:srgbClr val="47494B"/>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47494B"/>
                </a:solidFill>
                <a:latin typeface="黑体" panose="02010609060101010101" pitchFamily="49" charset="-122"/>
                <a:ea typeface="黑体" panose="02010609060101010101" pitchFamily="49" charset="-122"/>
              </a:rPr>
              <a:t>安全和生产。</a:t>
            </a:r>
            <a:endParaRPr lang="zh-CN" altLang="en-US" sz="2800" b="1" dirty="0">
              <a:solidFill>
                <a:srgbClr val="47494B"/>
              </a:solidFill>
              <a:latin typeface="黑体" panose="02010609060101010101" pitchFamily="49" charset="-122"/>
              <a:ea typeface="黑体" panose="02010609060101010101" pitchFamily="49" charset="-122"/>
            </a:endParaRPr>
          </a:p>
        </p:txBody>
      </p:sp>
      <p:sp>
        <p:nvSpPr>
          <p:cNvPr id="8" name="矩形 7"/>
          <p:cNvSpPr/>
          <p:nvPr/>
        </p:nvSpPr>
        <p:spPr>
          <a:xfrm>
            <a:off x="2206625" y="1125538"/>
            <a:ext cx="4289425" cy="584200"/>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j-ea"/>
                <a:ea typeface="+mj-ea"/>
                <a:cs typeface="+mn-cs"/>
              </a:rPr>
              <a:t>为了大家的安全和健康</a:t>
            </a:r>
            <a:endParaRPr kumimoji="0" lang="zh-CN" altLang="en-US" sz="3200" b="1"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8313" y="2349500"/>
            <a:ext cx="8229600" cy="1143000"/>
          </a:xfrm>
        </p:spPr>
        <p:txBody>
          <a:bodyPr vert="horz" lIns="91440" tIns="45720" rIns="91440" bIns="45720" rtlCol="0" anchor="ctr">
            <a:normAutofit fontScale="90000"/>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zh-CN" altLang="en-US"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t>第一部分</a:t>
            </a:r>
            <a:br>
              <a:rPr kumimoji="0" lang="en-US" altLang="zh-CN"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br>
            <a:r>
              <a:rPr kumimoji="0" lang="zh-CN" altLang="en-US"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t>工作时间及办公环境</a:t>
            </a:r>
            <a:br>
              <a:rPr kumimoji="0" lang="en-US" altLang="zh-CN"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br>
            <a:r>
              <a:rPr kumimoji="0" lang="zh-CN" altLang="en-US" sz="4800" b="0" i="0" u="none" strike="noStrike" kern="1200" cap="all" spc="0" normalizeH="0" baseline="0" noProof="0" dirty="0" smtClean="0">
                <a:ln>
                  <a:noFill/>
                </a:ln>
                <a:solidFill>
                  <a:schemeClr val="tx2">
                    <a:lumMod val="60000"/>
                    <a:lumOff val="40000"/>
                  </a:schemeClr>
                </a:solidFill>
                <a:effectLst/>
                <a:uLnTx/>
                <a:uFillTx/>
                <a:latin typeface="+mj-ea"/>
                <a:ea typeface="+mj-ea"/>
                <a:cs typeface="+mj-cs"/>
              </a:rPr>
              <a:t>安全意识培训</a:t>
            </a:r>
            <a:endParaRPr kumimoji="0" lang="zh-CN" altLang="en-US" sz="4800" b="0" i="0" u="none" strike="noStrike" kern="1200" cap="all" spc="0" normalizeH="0" baseline="0" noProof="0" dirty="0">
              <a:ln>
                <a:noFill/>
              </a:ln>
              <a:solidFill>
                <a:schemeClr val="tx2">
                  <a:lumMod val="60000"/>
                  <a:lumOff val="40000"/>
                </a:schemeClr>
              </a:solidFill>
              <a:effectLst/>
              <a:uLnTx/>
              <a:uFillTx/>
              <a:latin typeface="+mj-ea"/>
              <a:ea typeface="+mj-ea"/>
              <a:cs typeface="+mj-cs"/>
            </a:endParaRPr>
          </a:p>
        </p:txBody>
      </p:sp>
    </p:spTree>
  </p:cSld>
  <p:clrMapOvr>
    <a:masterClrMapping/>
  </p:clrMapOvr>
  <p:transition spd="slow" advTm="33886"/>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4034"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44035" name="Text Box 10"/>
          <p:cNvSpPr txBox="1"/>
          <p:nvPr/>
        </p:nvSpPr>
        <p:spPr>
          <a:xfrm>
            <a:off x="755650" y="1196975"/>
            <a:ext cx="7561263" cy="3232150"/>
          </a:xfrm>
          <a:prstGeom prst="rect">
            <a:avLst/>
          </a:prstGeom>
          <a:noFill/>
          <a:ln w="9525">
            <a:noFill/>
          </a:ln>
        </p:spPr>
        <p:txBody>
          <a:bodyPr>
            <a:spAutoFit/>
          </a:bodyPr>
          <a:p>
            <a:pPr>
              <a:spcBef>
                <a:spcPct val="50000"/>
              </a:spcBef>
              <a:buFontTx/>
            </a:pPr>
            <a:endParaRPr lang="zh-CN" altLang="en-US"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 疲劳驾驶</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☆闯红灯</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☆超速驾驶</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☆新手上路</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☆酒后驾驶</a:t>
            </a:r>
            <a:endParaRPr lang="zh-CN" altLang="en-US" sz="2400" dirty="0">
              <a:solidFill>
                <a:srgbClr val="47494B"/>
              </a:solidFill>
              <a:latin typeface="Times New Roman" panose="02020603050405020304" pitchFamily="18" charset="0"/>
            </a:endParaRPr>
          </a:p>
        </p:txBody>
      </p:sp>
      <p:sp>
        <p:nvSpPr>
          <p:cNvPr id="6" name="矩形 5"/>
          <p:cNvSpPr/>
          <p:nvPr/>
        </p:nvSpPr>
        <p:spPr>
          <a:xfrm>
            <a:off x="1084263" y="1052513"/>
            <a:ext cx="5864225" cy="523875"/>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1.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最易发生交通事故有哪些原因：</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5058"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45059" name="Text Box 10"/>
          <p:cNvSpPr txBox="1"/>
          <p:nvPr/>
        </p:nvSpPr>
        <p:spPr>
          <a:xfrm>
            <a:off x="971550" y="1916113"/>
            <a:ext cx="7561263" cy="523875"/>
          </a:xfrm>
          <a:prstGeom prst="rect">
            <a:avLst/>
          </a:prstGeom>
          <a:noFill/>
          <a:ln w="9525">
            <a:noFill/>
          </a:ln>
        </p:spPr>
        <p:txBody>
          <a:bodyPr>
            <a:spAutoFit/>
          </a:bodyPr>
          <a:p>
            <a:pPr lvl="1" eaLnBrk="1" hangingPunct="1">
              <a:spcBef>
                <a:spcPct val="50000"/>
              </a:spcBef>
              <a:buFontTx/>
            </a:pPr>
            <a:r>
              <a:rPr lang="zh-CN" altLang="en-US" sz="2800" b="1" dirty="0">
                <a:solidFill>
                  <a:srgbClr val="FF0000"/>
                </a:solidFill>
                <a:latin typeface="Times New Roman" panose="02020603050405020304" pitchFamily="18" charset="0"/>
              </a:rPr>
              <a:t>☆前提：所有人都必须系安全带。</a:t>
            </a:r>
            <a:endParaRPr lang="zh-CN" altLang="en-US" sz="2800" b="1" dirty="0">
              <a:solidFill>
                <a:srgbClr val="FF0000"/>
              </a:solidFill>
              <a:latin typeface="Times New Roman" panose="02020603050405020304" pitchFamily="18" charset="0"/>
            </a:endParaRPr>
          </a:p>
        </p:txBody>
      </p:sp>
      <p:sp>
        <p:nvSpPr>
          <p:cNvPr id="6" name="矩形 5"/>
          <p:cNvSpPr/>
          <p:nvPr/>
        </p:nvSpPr>
        <p:spPr>
          <a:xfrm>
            <a:off x="755650" y="1063625"/>
            <a:ext cx="3905250" cy="522288"/>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2.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乘车安全</a:t>
            </a: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小汽车</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pic>
        <p:nvPicPr>
          <p:cNvPr id="45061" name="Picture 2"/>
          <p:cNvPicPr>
            <a:picLocks noChangeAspect="1"/>
          </p:cNvPicPr>
          <p:nvPr/>
        </p:nvPicPr>
        <p:blipFill>
          <a:blip r:embed="rId1"/>
          <a:stretch>
            <a:fillRect/>
          </a:stretch>
        </p:blipFill>
        <p:spPr>
          <a:xfrm>
            <a:off x="1622425" y="3141663"/>
            <a:ext cx="5470525" cy="304323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46083" name="Text Box 10"/>
          <p:cNvSpPr txBox="1"/>
          <p:nvPr/>
        </p:nvSpPr>
        <p:spPr>
          <a:xfrm>
            <a:off x="971550" y="1916113"/>
            <a:ext cx="7561263" cy="2678112"/>
          </a:xfrm>
          <a:prstGeom prst="rect">
            <a:avLst/>
          </a:prstGeom>
          <a:noFill/>
          <a:ln w="9525">
            <a:noFill/>
          </a:ln>
        </p:spPr>
        <p:txBody>
          <a:bodyPr>
            <a:spAutoFit/>
          </a:bodyPr>
          <a:p>
            <a:pPr lvl="1" eaLnBrk="1" hangingPunct="1">
              <a:spcBef>
                <a:spcPct val="50000"/>
              </a:spcBef>
              <a:buFontTx/>
            </a:pPr>
            <a:r>
              <a:rPr lang="zh-CN" altLang="en-US" sz="2400" dirty="0">
                <a:solidFill>
                  <a:srgbClr val="47494B"/>
                </a:solidFill>
                <a:latin typeface="Times New Roman" panose="02020603050405020304" pitchFamily="18" charset="0"/>
              </a:rPr>
              <a:t>☆五座小汽车安全性排行：</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第一位：副驾驶后面位置；</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第二位：驾驶员后面位置；</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第三位：驾驶员位置；</a:t>
            </a:r>
            <a:endParaRPr lang="en-US" altLang="zh-CN" sz="2400" dirty="0">
              <a:solidFill>
                <a:srgbClr val="47494B"/>
              </a:solidFill>
              <a:latin typeface="Times New Roman" panose="02020603050405020304" pitchFamily="18" charset="0"/>
            </a:endParaRPr>
          </a:p>
          <a:p>
            <a:pPr lvl="1" eaLnBrk="1" hangingPunct="1">
              <a:spcBef>
                <a:spcPct val="50000"/>
              </a:spcBef>
              <a:buFontTx/>
            </a:pPr>
            <a:r>
              <a:rPr lang="zh-CN" altLang="en-US" sz="2400" dirty="0">
                <a:solidFill>
                  <a:srgbClr val="47494B"/>
                </a:solidFill>
                <a:latin typeface="Times New Roman" panose="02020603050405020304" pitchFamily="18" charset="0"/>
              </a:rPr>
              <a:t>第四位：副驾驶位置；</a:t>
            </a:r>
            <a:endParaRPr lang="en-US" altLang="zh-CN" sz="2400" dirty="0">
              <a:solidFill>
                <a:srgbClr val="47494B"/>
              </a:solidFill>
              <a:latin typeface="Times New Roman" panose="02020603050405020304" pitchFamily="18" charset="0"/>
            </a:endParaRPr>
          </a:p>
        </p:txBody>
      </p:sp>
      <p:sp>
        <p:nvSpPr>
          <p:cNvPr id="7" name="矩形 6"/>
          <p:cNvSpPr/>
          <p:nvPr/>
        </p:nvSpPr>
        <p:spPr>
          <a:xfrm>
            <a:off x="755650" y="1063625"/>
            <a:ext cx="3905250" cy="522288"/>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2.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乘车安全</a:t>
            </a: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小汽车</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106"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 name="矩形 5"/>
          <p:cNvSpPr/>
          <p:nvPr/>
        </p:nvSpPr>
        <p:spPr>
          <a:xfrm>
            <a:off x="755650" y="795338"/>
            <a:ext cx="4622800" cy="523875"/>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2.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乘车安全</a:t>
            </a: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公共汽车：</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pic>
        <p:nvPicPr>
          <p:cNvPr id="47108" name="Picture 1" descr="C:\Documents and Settings\mo\Application Data\Tencent\Users\553713003\QQ\WinTemp\RichOle\{PMATN[)3TQ_EZ(ZSBC0$`W.jpg"/>
          <p:cNvPicPr>
            <a:picLocks noChangeAspect="1"/>
          </p:cNvPicPr>
          <p:nvPr/>
        </p:nvPicPr>
        <p:blipFill>
          <a:blip r:embed="rId1"/>
          <a:stretch>
            <a:fillRect/>
          </a:stretch>
        </p:blipFill>
        <p:spPr>
          <a:xfrm>
            <a:off x="458788" y="1497013"/>
            <a:ext cx="7929562" cy="49561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30"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 name="矩形 4"/>
          <p:cNvSpPr/>
          <p:nvPr/>
        </p:nvSpPr>
        <p:spPr>
          <a:xfrm>
            <a:off x="755650" y="795338"/>
            <a:ext cx="3128963" cy="523875"/>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3.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行人交通安全：</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pic>
        <p:nvPicPr>
          <p:cNvPr id="48132" name="图片 1" descr="QQ截图20130609142839.jpg"/>
          <p:cNvPicPr>
            <a:picLocks noChangeAspect="1"/>
          </p:cNvPicPr>
          <p:nvPr/>
        </p:nvPicPr>
        <p:blipFill>
          <a:blip r:embed="rId1"/>
          <a:stretch>
            <a:fillRect/>
          </a:stretch>
        </p:blipFill>
        <p:spPr>
          <a:xfrm>
            <a:off x="323850" y="1412875"/>
            <a:ext cx="8229600" cy="51435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4" name="组合 6"/>
          <p:cNvGrpSpPr/>
          <p:nvPr/>
        </p:nvGrpSpPr>
        <p:grpSpPr>
          <a:xfrm>
            <a:off x="-36512" y="-26987"/>
            <a:ext cx="3240087"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一、交通安全</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 name="矩形 4"/>
          <p:cNvSpPr/>
          <p:nvPr/>
        </p:nvSpPr>
        <p:spPr>
          <a:xfrm>
            <a:off x="755650" y="795338"/>
            <a:ext cx="3848100" cy="523875"/>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4.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交通安全逃生常识：</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
        <p:nvSpPr>
          <p:cNvPr id="8" name="Text Box 10"/>
          <p:cNvSpPr txBox="1">
            <a:spLocks noChangeArrowheads="1"/>
          </p:cNvSpPr>
          <p:nvPr/>
        </p:nvSpPr>
        <p:spPr bwMode="auto">
          <a:xfrm>
            <a:off x="971550" y="1916113"/>
            <a:ext cx="7561263"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1"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a:t>
            </a:r>
            <a:r>
              <a:rPr kumimoji="0" lang="en-US" altLang="zh-CN"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1</a:t>
            </a: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）发生交通事故自己被困在所乘车辆中时，可击碎车窗玻璃逃生。</a:t>
            </a:r>
            <a:endPar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endParaRPr>
          </a:p>
          <a:p>
            <a:pPr marL="6350" marR="0" lvl="1"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a:t>
            </a:r>
            <a:r>
              <a:rPr kumimoji="0" lang="en-US" altLang="zh-CN"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2</a:t>
            </a: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）从所乘车辆中逃出后，要远离事故发生地点，防止因车辆着火、爆炸而造成的伤害。</a:t>
            </a:r>
            <a:endPar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endParaRPr>
          </a:p>
          <a:p>
            <a:pPr marL="6350" marR="0" lvl="1"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a:t>
            </a:r>
            <a:r>
              <a:rPr kumimoji="0" lang="en-US" altLang="zh-CN"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3</a:t>
            </a: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）逃生后要迅速报警。</a:t>
            </a:r>
            <a:endPar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endParaRPr>
          </a:p>
          <a:p>
            <a:pPr marL="6350" marR="0" lvl="1"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a:t>
            </a:r>
            <a:r>
              <a:rPr kumimoji="0" lang="en-US" altLang="zh-CN"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4</a:t>
            </a:r>
            <a:r>
              <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rPr>
              <a:t>）所乘车辆着火时，应先防止吸入烟气窒息，再设法逃生。</a:t>
            </a:r>
            <a:endParaRPr kumimoji="0" lang="zh-CN" altLang="en-US" sz="2400" b="0" i="0" u="none" strike="noStrike" kern="1200" cap="none" spc="0" normalizeH="0" baseline="0" noProof="0" dirty="0">
              <a:ln>
                <a:noFill/>
              </a:ln>
              <a:solidFill>
                <a:srgbClr val="47494B"/>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78" name="组合 6"/>
          <p:cNvGrpSpPr/>
          <p:nvPr/>
        </p:nvGrpSpPr>
        <p:grpSpPr>
          <a:xfrm>
            <a:off x="-36512" y="-26987"/>
            <a:ext cx="3744912" cy="1076325"/>
            <a:chOff x="152400" y="276225"/>
            <a:chExt cx="2808288" cy="1078277"/>
          </a:xfrm>
        </p:grpSpPr>
        <p:sp>
          <p:nvSpPr>
            <p:cNvPr id="19" name="矩形 18"/>
            <p:cNvSpPr>
              <a:spLocks noChangeArrowheads="1"/>
            </p:cNvSpPr>
            <p:nvPr/>
          </p:nvSpPr>
          <p:spPr bwMode="auto">
            <a:xfrm>
              <a:off x="152400" y="290539"/>
              <a:ext cx="2808288" cy="555042"/>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107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二、安全用电常识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 name="矩形 4"/>
          <p:cNvSpPr/>
          <p:nvPr/>
        </p:nvSpPr>
        <p:spPr>
          <a:xfrm>
            <a:off x="271463" y="788988"/>
            <a:ext cx="3128963" cy="522288"/>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1.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家庭安全用电：</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pic>
        <p:nvPicPr>
          <p:cNvPr id="50180" name="hoverImg" descr="u=2142339002,3261662897&amp;fm=23&amp;gp=0"/>
          <p:cNvPicPr>
            <a:picLocks noChangeAspect="1"/>
          </p:cNvPicPr>
          <p:nvPr/>
        </p:nvPicPr>
        <p:blipFill>
          <a:blip r:embed="rId1"/>
          <a:srcRect r="1450" b="15334"/>
          <a:stretch>
            <a:fillRect/>
          </a:stretch>
        </p:blipFill>
        <p:spPr>
          <a:xfrm>
            <a:off x="4059238" y="1057275"/>
            <a:ext cx="4824412" cy="2525713"/>
          </a:xfrm>
          <a:prstGeom prst="rect">
            <a:avLst/>
          </a:prstGeom>
          <a:noFill/>
          <a:ln w="9525">
            <a:noFill/>
          </a:ln>
        </p:spPr>
      </p:pic>
      <p:sp>
        <p:nvSpPr>
          <p:cNvPr id="11" name="Text Box 12"/>
          <p:cNvSpPr txBox="1">
            <a:spLocks noChangeArrowheads="1"/>
          </p:cNvSpPr>
          <p:nvPr/>
        </p:nvSpPr>
        <p:spPr bwMode="auto">
          <a:xfrm>
            <a:off x="279400" y="2420938"/>
            <a:ext cx="75612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不超负荷用电</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安装漏电保护器</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用电设备外壳要可靠接零</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安装布线符合要求，临时用电不私拉乱接</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严禁使用代用品，如：用医用白胶布代替绝缘黑胶布</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养成良好的生活习惯，人走断电</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不用湿手触摸电气设备</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家用电热设备一定要远离煤气罐、煤气管道</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发现异常（如异常的响声，气味，温度，冒烟等），立即断电</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Char char="Ø"/>
              <a:defRPr/>
            </a:pP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把好质量关，电源设备（插头、插座、导线）不图便宜购买假冒产品</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02" name="组合 6"/>
          <p:cNvGrpSpPr/>
          <p:nvPr/>
        </p:nvGrpSpPr>
        <p:grpSpPr>
          <a:xfrm>
            <a:off x="-36512" y="-26987"/>
            <a:ext cx="3744912" cy="1076325"/>
            <a:chOff x="152400" y="276225"/>
            <a:chExt cx="2808288" cy="1078277"/>
          </a:xfrm>
        </p:grpSpPr>
        <p:sp>
          <p:nvSpPr>
            <p:cNvPr id="19" name="矩形 18"/>
            <p:cNvSpPr>
              <a:spLocks noChangeArrowheads="1"/>
            </p:cNvSpPr>
            <p:nvPr/>
          </p:nvSpPr>
          <p:spPr bwMode="auto">
            <a:xfrm>
              <a:off x="152400" y="290539"/>
              <a:ext cx="2808288" cy="555042"/>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107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二、安全用电常识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1203" name="Text Box 3"/>
          <p:cNvSpPr txBox="1"/>
          <p:nvPr/>
        </p:nvSpPr>
        <p:spPr>
          <a:xfrm>
            <a:off x="755650" y="1125538"/>
            <a:ext cx="3924300" cy="517525"/>
          </a:xfrm>
          <a:prstGeom prst="rect">
            <a:avLst/>
          </a:prstGeom>
          <a:noFill/>
          <a:ln w="9525">
            <a:noFill/>
          </a:ln>
        </p:spPr>
        <p:txBody>
          <a:bodyPr>
            <a:spAutoFit/>
          </a:bodyPr>
          <a:p>
            <a:pPr>
              <a:spcBef>
                <a:spcPct val="50000"/>
              </a:spcBef>
              <a:buFontTx/>
            </a:pPr>
            <a:r>
              <a:rPr lang="zh-CN" altLang="en-US" sz="2800" dirty="0">
                <a:solidFill>
                  <a:srgbClr val="000000"/>
                </a:solidFill>
                <a:latin typeface="Arial" panose="020B0604020202020204" pitchFamily="34" charset="0"/>
                <a:ea typeface="微软雅黑" panose="020B0503020204020204" pitchFamily="34" charset="-122"/>
              </a:rPr>
              <a:t>触电了怎么办？</a:t>
            </a:r>
            <a:endParaRPr lang="zh-CN" altLang="en-US" sz="2800" dirty="0">
              <a:solidFill>
                <a:srgbClr val="000000"/>
              </a:solidFill>
              <a:latin typeface="Arial" panose="020B0604020202020204" pitchFamily="34" charset="0"/>
              <a:ea typeface="微软雅黑" panose="020B0503020204020204" pitchFamily="34" charset="-122"/>
            </a:endParaRPr>
          </a:p>
        </p:txBody>
      </p:sp>
      <p:sp>
        <p:nvSpPr>
          <p:cNvPr id="16" name="Text Box 5"/>
          <p:cNvSpPr txBox="1">
            <a:spLocks noChangeArrowheads="1"/>
          </p:cNvSpPr>
          <p:nvPr/>
        </p:nvSpPr>
        <p:spPr bwMode="auto">
          <a:xfrm>
            <a:off x="466725" y="2854325"/>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51205" name="Picture 9" descr="JZ)0CV7@3UVHAYDRMQ@@E(K"/>
          <p:cNvPicPr>
            <a:picLocks noChangeAspect="1"/>
          </p:cNvPicPr>
          <p:nvPr/>
        </p:nvPicPr>
        <p:blipFill>
          <a:blip r:embed="rId1"/>
          <a:stretch>
            <a:fillRect/>
          </a:stretch>
        </p:blipFill>
        <p:spPr>
          <a:xfrm>
            <a:off x="4679950" y="1643063"/>
            <a:ext cx="4319588" cy="2787650"/>
          </a:xfrm>
          <a:prstGeom prst="rect">
            <a:avLst/>
          </a:prstGeom>
          <a:noFill/>
          <a:ln w="9525">
            <a:noFill/>
          </a:ln>
        </p:spPr>
      </p:pic>
      <p:sp>
        <p:nvSpPr>
          <p:cNvPr id="51206" name="Text Box 10"/>
          <p:cNvSpPr txBox="1"/>
          <p:nvPr/>
        </p:nvSpPr>
        <p:spPr>
          <a:xfrm>
            <a:off x="755650" y="2833688"/>
            <a:ext cx="4319588" cy="1004887"/>
          </a:xfrm>
          <a:prstGeom prst="rect">
            <a:avLst/>
          </a:prstGeom>
          <a:noFill/>
          <a:ln w="9525">
            <a:noFill/>
          </a:ln>
        </p:spPr>
        <p:txBody>
          <a:bodyPr>
            <a:spAutoFit/>
          </a:bodyPr>
          <a:p>
            <a:pPr>
              <a:spcBef>
                <a:spcPct val="50000"/>
              </a:spcBef>
              <a:buFontTx/>
            </a:pPr>
            <a:r>
              <a:rPr lang="zh-CN" altLang="en-US" sz="2400" dirty="0">
                <a:solidFill>
                  <a:srgbClr val="000000"/>
                </a:solidFill>
                <a:latin typeface="微软雅黑" panose="020B0503020204020204" pitchFamily="34" charset="-122"/>
                <a:ea typeface="微软雅黑" panose="020B0503020204020204" pitchFamily="34" charset="-122"/>
              </a:rPr>
              <a:t>切断电源</a:t>
            </a:r>
            <a:endParaRPr lang="zh-CN" altLang="en-US" sz="2400" dirty="0">
              <a:solidFill>
                <a:srgbClr val="000000"/>
              </a:solidFill>
              <a:latin typeface="微软雅黑" panose="020B0503020204020204" pitchFamily="34" charset="-122"/>
              <a:ea typeface="微软雅黑" panose="020B0503020204020204" pitchFamily="34" charset="-122"/>
            </a:endParaRPr>
          </a:p>
          <a:p>
            <a:pPr>
              <a:spcBef>
                <a:spcPct val="50000"/>
              </a:spcBef>
              <a:buFontTx/>
            </a:pPr>
            <a:r>
              <a:rPr lang="zh-CN" altLang="en-US" sz="2400" dirty="0">
                <a:solidFill>
                  <a:srgbClr val="000000"/>
                </a:solidFill>
                <a:latin typeface="微软雅黑" panose="020B0503020204020204" pitchFamily="34" charset="-122"/>
                <a:ea typeface="微软雅黑" panose="020B0503020204020204" pitchFamily="34" charset="-122"/>
              </a:rPr>
              <a:t>干燥的木棍、竹杆拨开电线 </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51207" name="Text Box 11"/>
          <p:cNvSpPr txBox="1"/>
          <p:nvPr/>
        </p:nvSpPr>
        <p:spPr>
          <a:xfrm>
            <a:off x="774700" y="4560888"/>
            <a:ext cx="6697663" cy="457200"/>
          </a:xfrm>
          <a:prstGeom prst="rect">
            <a:avLst/>
          </a:prstGeom>
          <a:noFill/>
          <a:ln w="9525">
            <a:noFill/>
          </a:ln>
        </p:spPr>
        <p:txBody>
          <a:bodyPr>
            <a:spAutoFit/>
          </a:bodyPr>
          <a:p>
            <a:pPr>
              <a:spcBef>
                <a:spcPct val="50000"/>
              </a:spcBef>
              <a:buFontTx/>
            </a:pPr>
            <a:r>
              <a:rPr lang="zh-CN" altLang="en-US" sz="2400" dirty="0">
                <a:solidFill>
                  <a:srgbClr val="000000"/>
                </a:solidFill>
                <a:latin typeface="Arial" panose="020B0604020202020204" pitchFamily="34" charset="0"/>
                <a:ea typeface="微软雅黑" panose="020B0503020204020204" pitchFamily="34" charset="-122"/>
              </a:rPr>
              <a:t>始终牢记：只有关了电源，你才能接触触电者</a:t>
            </a:r>
            <a:endParaRPr lang="zh-CN" altLang="en-US" sz="2400" dirty="0">
              <a:solidFill>
                <a:srgbClr val="000000"/>
              </a:solidFill>
              <a:latin typeface="Arial" panose="020B0604020202020204" pitchFamily="34" charset="0"/>
              <a:ea typeface="微软雅黑" panose="020B0503020204020204" pitchFamily="34" charset="-122"/>
            </a:endParaRPr>
          </a:p>
        </p:txBody>
      </p:sp>
      <p:sp>
        <p:nvSpPr>
          <p:cNvPr id="51208" name="Text Box 10"/>
          <p:cNvSpPr txBox="1"/>
          <p:nvPr/>
        </p:nvSpPr>
        <p:spPr>
          <a:xfrm>
            <a:off x="755650" y="5157788"/>
            <a:ext cx="7561263" cy="1014412"/>
          </a:xfrm>
          <a:prstGeom prst="rect">
            <a:avLst/>
          </a:prstGeom>
          <a:noFill/>
          <a:ln w="9525">
            <a:noFill/>
          </a:ln>
        </p:spPr>
        <p:txBody>
          <a:bodyPr>
            <a:spAutoFit/>
          </a:bodyPr>
          <a:p>
            <a:pPr marL="0" lvl="1" indent="0" eaLnBrk="1" hangingPunct="1">
              <a:spcBef>
                <a:spcPct val="50000"/>
              </a:spcBef>
              <a:buFontTx/>
            </a:pPr>
            <a:r>
              <a:rPr lang="zh-CN" altLang="en-US" sz="2000" dirty="0">
                <a:solidFill>
                  <a:srgbClr val="0051C8"/>
                </a:solidFill>
                <a:latin typeface="Times New Roman" panose="02020603050405020304" pitchFamily="18" charset="0"/>
              </a:rPr>
              <a:t>*如果找不到电源开关，可用有绝缘把的钳子或用木柄的斧子断开电源线，或用干燥的衣服、手套、绳索、木板等作为工具，拉开触电者或挑开电线；</a:t>
            </a:r>
            <a:endParaRPr lang="en-US" altLang="zh-CN" sz="2000" dirty="0">
              <a:solidFill>
                <a:srgbClr val="0051C8"/>
              </a:solidFill>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226" name="组合 6"/>
          <p:cNvGrpSpPr/>
          <p:nvPr/>
        </p:nvGrpSpPr>
        <p:grpSpPr>
          <a:xfrm>
            <a:off x="-36512" y="-26987"/>
            <a:ext cx="3744912" cy="1076325"/>
            <a:chOff x="152400" y="276225"/>
            <a:chExt cx="2808288" cy="1078277"/>
          </a:xfrm>
        </p:grpSpPr>
        <p:sp>
          <p:nvSpPr>
            <p:cNvPr id="19" name="矩形 18"/>
            <p:cNvSpPr>
              <a:spLocks noChangeArrowheads="1"/>
            </p:cNvSpPr>
            <p:nvPr/>
          </p:nvSpPr>
          <p:spPr bwMode="auto">
            <a:xfrm>
              <a:off x="152400" y="290539"/>
              <a:ext cx="2808288" cy="555042"/>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107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二、安全用电常识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0" name="矩形 9"/>
          <p:cNvSpPr/>
          <p:nvPr/>
        </p:nvSpPr>
        <p:spPr>
          <a:xfrm>
            <a:off x="271463" y="788988"/>
            <a:ext cx="2805113" cy="522288"/>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触电事故急救：</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
        <p:nvSpPr>
          <p:cNvPr id="52228" name="Text Box 10"/>
          <p:cNvSpPr txBox="1"/>
          <p:nvPr/>
        </p:nvSpPr>
        <p:spPr>
          <a:xfrm>
            <a:off x="333375" y="1557338"/>
            <a:ext cx="8342313" cy="1200150"/>
          </a:xfrm>
          <a:prstGeom prst="rect">
            <a:avLst/>
          </a:prstGeom>
          <a:noFill/>
          <a:ln w="9525">
            <a:noFill/>
          </a:ln>
        </p:spPr>
        <p:txBody>
          <a:bodyPr>
            <a:spAutoFit/>
          </a:bodyPr>
          <a:p>
            <a:pPr marL="0" lvl="1" indent="0" eaLnBrk="1" hangingPunct="1">
              <a:spcBef>
                <a:spcPct val="50000"/>
              </a:spcBef>
              <a:buFontTx/>
            </a:pPr>
            <a:r>
              <a:rPr lang="zh-CN" altLang="en-US" sz="2400" dirty="0">
                <a:solidFill>
                  <a:srgbClr val="47494B"/>
                </a:solidFill>
                <a:latin typeface="Times New Roman" panose="02020603050405020304" pitchFamily="18" charset="0"/>
              </a:rPr>
              <a:t>（</a:t>
            </a:r>
            <a:r>
              <a:rPr lang="en-US" altLang="zh-CN" sz="2400" dirty="0">
                <a:solidFill>
                  <a:srgbClr val="47494B"/>
                </a:solidFill>
                <a:latin typeface="Times New Roman" panose="02020603050405020304" pitchFamily="18" charset="0"/>
              </a:rPr>
              <a:t>2</a:t>
            </a:r>
            <a:r>
              <a:rPr lang="zh-CN" altLang="en-US" sz="2400" dirty="0">
                <a:solidFill>
                  <a:srgbClr val="47494B"/>
                </a:solidFill>
                <a:latin typeface="Times New Roman" panose="02020603050405020304" pitchFamily="18" charset="0"/>
              </a:rPr>
              <a:t>）脱离电源后，将触电者迅速转移到通风干燥的地方仰卧，放松上衣和裤带，摸脖子上的动脉，看是否有脉搏和呼吸；救助的同时应迅速拨打</a:t>
            </a:r>
            <a:r>
              <a:rPr lang="en-US" altLang="zh-CN" sz="2400" dirty="0">
                <a:solidFill>
                  <a:srgbClr val="47494B"/>
                </a:solidFill>
                <a:latin typeface="Times New Roman" panose="02020603050405020304" pitchFamily="18" charset="0"/>
              </a:rPr>
              <a:t>120</a:t>
            </a:r>
            <a:r>
              <a:rPr lang="zh-CN" altLang="en-US" sz="2400" dirty="0">
                <a:solidFill>
                  <a:srgbClr val="47494B"/>
                </a:solidFill>
                <a:latin typeface="Times New Roman" panose="02020603050405020304" pitchFamily="18" charset="0"/>
              </a:rPr>
              <a:t>急救电话，请求援助。</a:t>
            </a:r>
            <a:endParaRPr lang="zh-CN" altLang="en-US" sz="2400" dirty="0">
              <a:solidFill>
                <a:srgbClr val="47494B"/>
              </a:solidFill>
              <a:latin typeface="Times New Roman" panose="02020603050405020304" pitchFamily="18" charset="0"/>
            </a:endParaRPr>
          </a:p>
        </p:txBody>
      </p:sp>
      <p:pic>
        <p:nvPicPr>
          <p:cNvPr id="52229" name="Picture 8" descr="c:\DOCUME~1\HUGUIY~1\APPLIC~1\360se6\USERDA~1\Temp\T01A3B~1.JPG"/>
          <p:cNvPicPr>
            <a:picLocks noChangeAspect="1"/>
          </p:cNvPicPr>
          <p:nvPr/>
        </p:nvPicPr>
        <p:blipFill>
          <a:blip r:embed="rId1"/>
          <a:stretch>
            <a:fillRect/>
          </a:stretch>
        </p:blipFill>
        <p:spPr>
          <a:xfrm>
            <a:off x="3087688" y="2924175"/>
            <a:ext cx="2381250" cy="1981200"/>
          </a:xfrm>
          <a:prstGeom prst="rect">
            <a:avLst/>
          </a:prstGeom>
          <a:noFill/>
          <a:ln w="9525">
            <a:noFill/>
          </a:ln>
        </p:spPr>
      </p:pic>
      <p:sp>
        <p:nvSpPr>
          <p:cNvPr id="25" name="矩形 5"/>
          <p:cNvSpPr>
            <a:spLocks noChangeArrowheads="1"/>
          </p:cNvSpPr>
          <p:nvPr/>
        </p:nvSpPr>
        <p:spPr bwMode="auto">
          <a:xfrm>
            <a:off x="611188" y="5097463"/>
            <a:ext cx="7572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0"/>
              </a:spcBef>
              <a:spcAft>
                <a:spcPts val="0"/>
              </a:spcAft>
              <a:buClrTx/>
              <a:buSzTx/>
              <a:buFontTx/>
              <a:buNone/>
              <a:defRPr/>
            </a:pPr>
            <a:r>
              <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sym typeface="楷体_GB2312" pitchFamily="49" charset="-122"/>
              </a:rPr>
              <a:t>安全便利贴</a:t>
            </a:r>
            <a:endParaRPr kumimoji="0" lang="zh-CN" altLang="en-US" sz="2000" b="1" i="0" u="none" strike="noStrike" kern="0" cap="none" spc="0" normalizeH="0" baseline="0" noProof="0" dirty="0" smtClean="0">
              <a:ln>
                <a:noFill/>
              </a:ln>
              <a:solidFill>
                <a:srgbClr val="FF0000"/>
              </a:solidFill>
              <a:effectLst/>
              <a:uLnTx/>
              <a:uFillTx/>
              <a:latin typeface="Arial" panose="020B0604020202020204" pitchFamily="34" charset="0"/>
              <a:ea typeface="宋体" panose="02010600030101010101" pitchFamily="2" charset="-122"/>
              <a:cs typeface="+mn-cs"/>
              <a:sym typeface="楷体_GB2312" pitchFamily="49" charset="-122"/>
            </a:endParaRPr>
          </a:p>
          <a:p>
            <a:pPr marL="0" marR="0" lvl="0" indent="0" algn="l" defTabSz="914400" rtl="0" eaLnBrk="0" fontAlgn="auto" latinLnBrk="0" hangingPunct="0">
              <a:lnSpc>
                <a:spcPct val="100000"/>
              </a:lnSpc>
              <a:spcBef>
                <a:spcPct val="0"/>
              </a:spcBef>
              <a:spcAft>
                <a:spcPts val="0"/>
              </a:spcAft>
              <a:buClrTx/>
              <a:buSzTx/>
              <a:buFontTx/>
              <a:buNone/>
              <a:defRPr/>
            </a:pPr>
            <a:r>
              <a:rPr kumimoji="0" lang="zh-CN" altLang="en-US" sz="2000" b="0" i="0" u="none" strike="noStrike" kern="0" cap="none" spc="0" normalizeH="0" baseline="0" noProof="0" dirty="0" smtClean="0">
                <a:ln>
                  <a:noFill/>
                </a:ln>
                <a:solidFill>
                  <a:srgbClr val="0051C8"/>
                </a:solidFill>
                <a:effectLst/>
                <a:uLnTx/>
                <a:uFillTx/>
                <a:latin typeface="Arial" panose="020B0604020202020204" pitchFamily="34" charset="0"/>
                <a:ea typeface="宋体" panose="02010600030101010101" pitchFamily="2" charset="-122"/>
                <a:cs typeface="+mn-cs"/>
                <a:sym typeface="楷体_GB2312" pitchFamily="49" charset="-122"/>
              </a:rPr>
              <a:t>使用频繁的电器，如电热淋浴器、电风扇、洗衣机等，应经常用验电笔测试金属外壳是否带电。</a:t>
            </a:r>
            <a:endParaRPr kumimoji="0" lang="zh-CN" altLang="en-US" sz="2000" b="0" i="0" u="none" strike="noStrike" kern="0" cap="none" spc="0" normalizeH="0" baseline="0" noProof="0" dirty="0" smtClean="0">
              <a:ln>
                <a:noFill/>
              </a:ln>
              <a:solidFill>
                <a:srgbClr val="0051C8"/>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3250" name="组合 6"/>
          <p:cNvGrpSpPr/>
          <p:nvPr/>
        </p:nvGrpSpPr>
        <p:grpSpPr>
          <a:xfrm>
            <a:off x="-36512" y="-26987"/>
            <a:ext cx="3744912" cy="1076325"/>
            <a:chOff x="152400" y="276225"/>
            <a:chExt cx="2808288" cy="1078277"/>
          </a:xfrm>
        </p:grpSpPr>
        <p:sp>
          <p:nvSpPr>
            <p:cNvPr id="19" name="矩形 18"/>
            <p:cNvSpPr>
              <a:spLocks noChangeArrowheads="1"/>
            </p:cNvSpPr>
            <p:nvPr/>
          </p:nvSpPr>
          <p:spPr bwMode="auto">
            <a:xfrm>
              <a:off x="152400" y="290539"/>
              <a:ext cx="2808288" cy="555042"/>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107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二、安全用电常识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23" name="Text Box 4"/>
          <p:cNvSpPr txBox="1">
            <a:spLocks noChangeArrowheads="1"/>
          </p:cNvSpPr>
          <p:nvPr/>
        </p:nvSpPr>
        <p:spPr bwMode="auto">
          <a:xfrm>
            <a:off x="323850" y="1268413"/>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zh-CN" sz="18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4" name="Text Box 9"/>
          <p:cNvSpPr txBox="1">
            <a:spLocks noChangeArrowheads="1"/>
          </p:cNvSpPr>
          <p:nvPr/>
        </p:nvSpPr>
        <p:spPr bwMode="auto">
          <a:xfrm>
            <a:off x="323850" y="908050"/>
            <a:ext cx="62642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0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rPr>
              <a:t>遵循的原则：断电灭火</a:t>
            </a:r>
            <a:endParaRPr kumimoji="0" lang="zh-CN" altLang="en-US" sz="20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en-US" sz="20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不确定电源是否被切断的情况下，使用以下灭火器灭火</a:t>
            </a:r>
            <a:endParaRPr kumimoji="0" lang="zh-CN" altLang="en-US" sz="2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a:t>
            </a:r>
            <a:endParaRPr kumimoji="0" lang="zh-CN" altLang="en-US" sz="2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zh-CN" altLang="en-US" sz="2000" b="1" i="0" u="none" strike="noStrike" kern="0" cap="none" spc="0" normalizeH="0" baseline="0" noProof="0" dirty="0" smtClean="0">
                <a:ln>
                  <a:noFill/>
                </a:ln>
                <a:solidFill>
                  <a:srgbClr val="333399"/>
                </a:solidFill>
                <a:effectLst/>
                <a:uLnTx/>
                <a:uFillTx/>
                <a:latin typeface="Arial" panose="020B0604020202020204" pitchFamily="34" charset="0"/>
                <a:ea typeface="宋体" panose="02010600030101010101" pitchFamily="2" charset="-122"/>
                <a:cs typeface="+mn-cs"/>
              </a:rPr>
              <a:t>干粉灭火器、二氧化碳灭火器</a:t>
            </a:r>
            <a:endParaRPr kumimoji="0" lang="zh-CN" altLang="en-US" sz="2000" b="1" i="0" u="none" strike="noStrike" kern="0" cap="none" spc="0" normalizeH="0" baseline="0" noProof="0" dirty="0" smtClean="0">
              <a:ln>
                <a:noFill/>
              </a:ln>
              <a:solidFill>
                <a:srgbClr val="333399"/>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53253" name="Picture 11" descr="图片 1"/>
          <p:cNvPicPr>
            <a:picLocks noChangeAspect="1"/>
          </p:cNvPicPr>
          <p:nvPr/>
        </p:nvPicPr>
        <p:blipFill>
          <a:blip r:embed="rId1"/>
          <a:stretch>
            <a:fillRect/>
          </a:stretch>
        </p:blipFill>
        <p:spPr>
          <a:xfrm>
            <a:off x="673100" y="3386138"/>
            <a:ext cx="2952750" cy="2217737"/>
          </a:xfrm>
          <a:prstGeom prst="rect">
            <a:avLst/>
          </a:prstGeom>
          <a:noFill/>
          <a:ln w="9525">
            <a:noFill/>
          </a:ln>
        </p:spPr>
      </p:pic>
      <p:sp>
        <p:nvSpPr>
          <p:cNvPr id="53254" name="Text Box 12"/>
          <p:cNvSpPr txBox="1"/>
          <p:nvPr/>
        </p:nvSpPr>
        <p:spPr>
          <a:xfrm>
            <a:off x="4068763" y="3378200"/>
            <a:ext cx="4967287" cy="2017713"/>
          </a:xfrm>
          <a:prstGeom prst="rect">
            <a:avLst/>
          </a:prstGeom>
          <a:noFill/>
          <a:ln w="9525">
            <a:noFill/>
          </a:ln>
        </p:spPr>
        <p:txBody>
          <a:bodyPr>
            <a:spAutoFit/>
          </a:bodyPr>
          <a:p>
            <a:pPr>
              <a:spcBef>
                <a:spcPct val="50000"/>
              </a:spcBef>
              <a:buFontTx/>
            </a:pPr>
            <a:r>
              <a:rPr lang="zh-CN" altLang="en-US" sz="1800" b="1" dirty="0">
                <a:solidFill>
                  <a:srgbClr val="333399"/>
                </a:solidFill>
                <a:latin typeface="微软雅黑" panose="020B0503020204020204" pitchFamily="34" charset="-122"/>
                <a:ea typeface="微软雅黑" panose="020B0503020204020204" pitchFamily="34" charset="-122"/>
              </a:rPr>
              <a:t>电视机或电脑发生冒烟起火时正确的做法：</a:t>
            </a:r>
            <a:endParaRPr lang="zh-CN" altLang="en-US" sz="1800" b="1" dirty="0">
              <a:solidFill>
                <a:srgbClr val="333399"/>
              </a:solidFill>
              <a:latin typeface="微软雅黑" panose="020B0503020204020204" pitchFamily="34" charset="-122"/>
              <a:ea typeface="微软雅黑" panose="020B0503020204020204" pitchFamily="34" charset="-122"/>
            </a:endParaRPr>
          </a:p>
          <a:p>
            <a:pPr>
              <a:spcBef>
                <a:spcPct val="50000"/>
              </a:spcBef>
              <a:buFontTx/>
            </a:pPr>
            <a:endParaRPr lang="zh-CN" altLang="en-US" sz="1800" b="1" dirty="0">
              <a:solidFill>
                <a:srgbClr val="333399"/>
              </a:solidFill>
              <a:latin typeface="微软雅黑" panose="020B0503020204020204" pitchFamily="34" charset="-122"/>
              <a:ea typeface="微软雅黑" panose="020B0503020204020204" pitchFamily="34" charset="-122"/>
            </a:endParaRPr>
          </a:p>
          <a:p>
            <a:pPr>
              <a:spcBef>
                <a:spcPct val="50000"/>
              </a:spcBef>
              <a:buFontTx/>
            </a:pPr>
            <a:r>
              <a:rPr lang="zh-CN" altLang="en-US" sz="1800" b="1" dirty="0">
                <a:solidFill>
                  <a:srgbClr val="333399"/>
                </a:solidFill>
                <a:latin typeface="微软雅黑" panose="020B0503020204020204" pitchFamily="34" charset="-122"/>
                <a:ea typeface="微软雅黑" panose="020B0503020204020204" pitchFamily="34" charset="-122"/>
              </a:rPr>
              <a:t>马上拔掉总电源插头</a:t>
            </a:r>
            <a:endParaRPr lang="zh-CN" altLang="en-US" sz="1800" b="1" dirty="0">
              <a:solidFill>
                <a:srgbClr val="333399"/>
              </a:solidFill>
              <a:latin typeface="微软雅黑" panose="020B0503020204020204" pitchFamily="34" charset="-122"/>
              <a:ea typeface="微软雅黑" panose="020B0503020204020204" pitchFamily="34" charset="-122"/>
            </a:endParaRPr>
          </a:p>
          <a:p>
            <a:pPr>
              <a:spcBef>
                <a:spcPct val="50000"/>
              </a:spcBef>
              <a:buFontTx/>
            </a:pPr>
            <a:r>
              <a:rPr lang="zh-CN" altLang="en-US" sz="1800" b="1" dirty="0">
                <a:solidFill>
                  <a:srgbClr val="333399"/>
                </a:solidFill>
                <a:latin typeface="微软雅黑" panose="020B0503020204020204" pitchFamily="34" charset="-122"/>
                <a:ea typeface="微软雅黑" panose="020B0503020204020204" pitchFamily="34" charset="-122"/>
              </a:rPr>
              <a:t>用湿地毯或湿棉被等盖住它们</a:t>
            </a:r>
            <a:endParaRPr lang="zh-CN" altLang="en-US" sz="1800" b="1" dirty="0">
              <a:solidFill>
                <a:srgbClr val="333399"/>
              </a:solidFill>
              <a:latin typeface="微软雅黑" panose="020B0503020204020204" pitchFamily="34" charset="-122"/>
              <a:ea typeface="微软雅黑" panose="020B0503020204020204" pitchFamily="34" charset="-122"/>
            </a:endParaRPr>
          </a:p>
          <a:p>
            <a:pPr>
              <a:spcBef>
                <a:spcPct val="50000"/>
              </a:spcBef>
              <a:buFontTx/>
            </a:pPr>
            <a:endParaRPr lang="en-US" altLang="zh-CN" sz="1800" b="1" dirty="0">
              <a:solidFill>
                <a:srgbClr val="333399"/>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5"/>
          <p:cNvGrpSpPr/>
          <p:nvPr/>
        </p:nvGrpSpPr>
        <p:grpSpPr>
          <a:xfrm>
            <a:off x="-36512" y="44450"/>
            <a:ext cx="1295400" cy="592138"/>
            <a:chOff x="152400" y="252512"/>
            <a:chExt cx="2808288" cy="592038"/>
          </a:xfrm>
        </p:grpSpPr>
        <p:sp>
          <p:nvSpPr>
            <p:cNvPr id="5" name="矩形 4"/>
            <p:cNvSpPr>
              <a:spLocks noChangeArrowheads="1"/>
            </p:cNvSpPr>
            <p:nvPr/>
          </p:nvSpPr>
          <p:spPr bwMode="auto">
            <a:xfrm>
              <a:off x="152400" y="290606"/>
              <a:ext cx="2808288" cy="553944"/>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文本框 7"/>
            <p:cNvSpPr txBox="1">
              <a:spLocks noChangeArrowheads="1"/>
            </p:cNvSpPr>
            <p:nvPr/>
          </p:nvSpPr>
          <p:spPr bwMode="auto">
            <a:xfrm>
              <a:off x="152400" y="252512"/>
              <a:ext cx="2739457" cy="584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目  的</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7411" name="Rectangle 5"/>
          <p:cNvSpPr/>
          <p:nvPr/>
        </p:nvSpPr>
        <p:spPr>
          <a:xfrm>
            <a:off x="468313" y="1844675"/>
            <a:ext cx="8280400" cy="3024188"/>
          </a:xfrm>
          <a:prstGeom prst="rect">
            <a:avLst/>
          </a:prstGeom>
          <a:noFill/>
          <a:ln w="9525">
            <a:noFill/>
          </a:ln>
        </p:spPr>
        <p:txBody>
          <a:bodyPr wrap="none" anchor="ctr" anchorCtr="0"/>
          <a:p>
            <a:pPr>
              <a:lnSpc>
                <a:spcPct val="150000"/>
              </a:lnSpc>
            </a:pP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、提高风险防范意识和自我保护意识（安全</a:t>
            </a:r>
            <a:r>
              <a:rPr lang="zh-CN" altLang="en-US" sz="2800" b="1" dirty="0">
                <a:solidFill>
                  <a:srgbClr val="FF3300"/>
                </a:solidFill>
                <a:latin typeface="黑体" panose="02010609060101010101" pitchFamily="49" charset="-122"/>
                <a:ea typeface="黑体" panose="02010609060101010101" pitchFamily="49" charset="-122"/>
              </a:rPr>
              <a:t>意识</a:t>
            </a:r>
            <a:r>
              <a:rPr lang="zh-CN" altLang="en-US" sz="2800" b="1" dirty="0">
                <a:solidFill>
                  <a:schemeClr val="tx1"/>
                </a:solidFill>
                <a:latin typeface="黑体" panose="02010609060101010101" pitchFamily="49" charset="-122"/>
                <a:ea typeface="黑体" panose="02010609060101010101" pitchFamily="49" charset="-122"/>
              </a:rPr>
              <a:t>）</a:t>
            </a:r>
            <a:endParaRPr lang="zh-CN" altLang="en-US" sz="2800" b="1" dirty="0">
              <a:solidFill>
                <a:schemeClr val="tx1"/>
              </a:solidFill>
              <a:latin typeface="黑体" panose="02010609060101010101" pitchFamily="49" charset="-122"/>
              <a:ea typeface="黑体" panose="02010609060101010101" pitchFamily="49" charset="-122"/>
            </a:endParaRPr>
          </a:p>
          <a:p>
            <a:pPr>
              <a:lnSpc>
                <a:spcPct val="150000"/>
              </a:lnSpc>
            </a:pPr>
            <a:r>
              <a:rPr lang="en-US" altLang="zh-CN" sz="2800" b="1" dirty="0">
                <a:solidFill>
                  <a:schemeClr val="tx1"/>
                </a:solidFill>
                <a:latin typeface="黑体" panose="02010609060101010101" pitchFamily="49" charset="-122"/>
                <a:ea typeface="黑体" panose="02010609060101010101" pitchFamily="49" charset="-122"/>
              </a:rPr>
              <a:t>2</a:t>
            </a:r>
            <a:r>
              <a:rPr lang="zh-CN" altLang="en-US" sz="2800" b="1" dirty="0">
                <a:solidFill>
                  <a:schemeClr val="tx1"/>
                </a:solidFill>
                <a:latin typeface="黑体" panose="02010609060101010101" pitchFamily="49" charset="-122"/>
                <a:ea typeface="黑体" panose="02010609060101010101" pitchFamily="49" charset="-122"/>
              </a:rPr>
              <a:t>、了解基本安全知识（安全</a:t>
            </a:r>
            <a:r>
              <a:rPr lang="zh-CN" altLang="en-US" sz="2800" b="1" dirty="0">
                <a:solidFill>
                  <a:srgbClr val="0000FF"/>
                </a:solidFill>
                <a:latin typeface="黑体" panose="02010609060101010101" pitchFamily="49" charset="-122"/>
                <a:ea typeface="黑体" panose="02010609060101010101" pitchFamily="49" charset="-122"/>
              </a:rPr>
              <a:t>知识</a:t>
            </a:r>
            <a:r>
              <a:rPr lang="zh-CN" altLang="en-US" sz="2800" b="1" dirty="0">
                <a:solidFill>
                  <a:schemeClr val="tx1"/>
                </a:solidFill>
                <a:latin typeface="黑体" panose="02010609060101010101" pitchFamily="49" charset="-122"/>
                <a:ea typeface="黑体" panose="02010609060101010101" pitchFamily="49" charset="-122"/>
              </a:rPr>
              <a:t>）</a:t>
            </a:r>
            <a:endParaRPr lang="zh-CN" altLang="en-US" sz="2800" b="1" dirty="0">
              <a:solidFill>
                <a:schemeClr val="tx1"/>
              </a:solidFill>
              <a:latin typeface="黑体" panose="02010609060101010101" pitchFamily="49" charset="-122"/>
              <a:ea typeface="黑体" panose="02010609060101010101" pitchFamily="49" charset="-122"/>
            </a:endParaRPr>
          </a:p>
          <a:p>
            <a:pPr>
              <a:lnSpc>
                <a:spcPct val="150000"/>
              </a:lnSpc>
            </a:pPr>
            <a:r>
              <a:rPr lang="en-US" altLang="zh-CN" sz="2800" b="1" dirty="0">
                <a:solidFill>
                  <a:schemeClr val="tx1"/>
                </a:solidFill>
                <a:latin typeface="黑体" panose="02010609060101010101" pitchFamily="49" charset="-122"/>
                <a:ea typeface="黑体" panose="02010609060101010101" pitchFamily="49" charset="-122"/>
              </a:rPr>
              <a:t>3</a:t>
            </a:r>
            <a:r>
              <a:rPr lang="zh-CN" altLang="en-US" sz="2800" b="1" dirty="0">
                <a:solidFill>
                  <a:schemeClr val="tx1"/>
                </a:solidFill>
                <a:latin typeface="黑体" panose="02010609060101010101" pitchFamily="49" charset="-122"/>
                <a:ea typeface="黑体" panose="02010609060101010101" pitchFamily="49" charset="-122"/>
              </a:rPr>
              <a:t>、掌握紧急情况应急处理（安全</a:t>
            </a:r>
            <a:r>
              <a:rPr lang="zh-CN" altLang="en-US" sz="2800" b="1" dirty="0">
                <a:solidFill>
                  <a:srgbClr val="006C00"/>
                </a:solidFill>
                <a:latin typeface="黑体" panose="02010609060101010101" pitchFamily="49" charset="-122"/>
                <a:ea typeface="黑体" panose="02010609060101010101" pitchFamily="49" charset="-122"/>
              </a:rPr>
              <a:t>技能</a:t>
            </a:r>
            <a:r>
              <a:rPr lang="zh-CN" altLang="en-US" sz="2800" b="1" dirty="0">
                <a:solidFill>
                  <a:schemeClr val="tx1"/>
                </a:solidFill>
                <a:latin typeface="黑体" panose="02010609060101010101" pitchFamily="49" charset="-122"/>
                <a:ea typeface="黑体" panose="02010609060101010101" pitchFamily="49" charset="-122"/>
              </a:rPr>
              <a:t>）</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8" name="矩形 7"/>
          <p:cNvSpPr/>
          <p:nvPr/>
        </p:nvSpPr>
        <p:spPr>
          <a:xfrm>
            <a:off x="2206625" y="1125538"/>
            <a:ext cx="4289425" cy="584200"/>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mj-ea"/>
                <a:ea typeface="+mj-ea"/>
                <a:cs typeface="+mn-cs"/>
              </a:rPr>
              <a:t>为了大家的安全和健康</a:t>
            </a:r>
            <a:endParaRPr kumimoji="0" lang="zh-CN" altLang="en-US" sz="3200" b="1" i="0" u="none" strike="noStrike" kern="1200" cap="none" spc="0" normalizeH="0" baseline="0" noProof="0" dirty="0">
              <a:ln>
                <a:noFill/>
              </a:ln>
              <a:solidFill>
                <a:schemeClr val="tx1"/>
              </a:solidFill>
              <a:effectLst/>
              <a:uLnTx/>
              <a:uFillTx/>
              <a:latin typeface="+mj-ea"/>
              <a:ea typeface="+mj-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4"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三、安全用气常识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9" name="矩形 8"/>
          <p:cNvSpPr/>
          <p:nvPr/>
        </p:nvSpPr>
        <p:spPr>
          <a:xfrm>
            <a:off x="271463" y="788988"/>
            <a:ext cx="3883025" cy="522288"/>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 </a:t>
            </a:r>
            <a:r>
              <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使用液化石油气须知：</a:t>
            </a:r>
            <a:endParaRPr kumimoji="0" lang="zh-CN" altLang="en-US" sz="28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
        <p:nvSpPr>
          <p:cNvPr id="54276" name="Text Box 10"/>
          <p:cNvSpPr txBox="1"/>
          <p:nvPr/>
        </p:nvSpPr>
        <p:spPr>
          <a:xfrm>
            <a:off x="333375" y="1557338"/>
            <a:ext cx="4525963" cy="4092575"/>
          </a:xfrm>
          <a:prstGeom prst="rect">
            <a:avLst/>
          </a:prstGeom>
          <a:noFill/>
          <a:ln w="9525">
            <a:noFill/>
          </a:ln>
        </p:spPr>
        <p:txBody>
          <a:bodyPr>
            <a:spAutoFit/>
          </a:bodyPr>
          <a:p>
            <a:pPr marL="0" lvl="1" indent="0" eaLnBrk="1" hangingPunct="1">
              <a:spcBef>
                <a:spcPct val="50000"/>
              </a:spcBef>
              <a:buFontTx/>
            </a:pPr>
            <a:r>
              <a:rPr lang="en-US" altLang="zh-CN" sz="2000" dirty="0">
                <a:solidFill>
                  <a:srgbClr val="47494B"/>
                </a:solidFill>
                <a:latin typeface="Times New Roman" panose="02020603050405020304" pitchFamily="18" charset="0"/>
              </a:rPr>
              <a:t>1</a:t>
            </a:r>
            <a:r>
              <a:rPr lang="zh-CN" altLang="en-US" sz="2000" dirty="0">
                <a:solidFill>
                  <a:srgbClr val="47494B"/>
                </a:solidFill>
                <a:latin typeface="Times New Roman" panose="02020603050405020304" pitchFamily="18" charset="0"/>
              </a:rPr>
              <a:t>、不准使用不符合标准的气瓶，严禁私自拆修角阀或减压阀。</a:t>
            </a:r>
            <a:endParaRPr lang="zh-CN" altLang="en-US" sz="2000" dirty="0">
              <a:solidFill>
                <a:srgbClr val="47494B"/>
              </a:solidFill>
              <a:latin typeface="Times New Roman" panose="02020603050405020304" pitchFamily="18" charset="0"/>
            </a:endParaRPr>
          </a:p>
          <a:p>
            <a:pPr marL="0" lvl="1" indent="0" eaLnBrk="1" hangingPunct="1">
              <a:spcBef>
                <a:spcPct val="50000"/>
              </a:spcBef>
              <a:buFontTx/>
            </a:pPr>
            <a:r>
              <a:rPr lang="en-US" altLang="zh-CN" sz="2000" dirty="0">
                <a:solidFill>
                  <a:srgbClr val="47494B"/>
                </a:solidFill>
                <a:latin typeface="Times New Roman" panose="02020603050405020304" pitchFamily="18" charset="0"/>
              </a:rPr>
              <a:t>2</a:t>
            </a:r>
            <a:r>
              <a:rPr lang="zh-CN" altLang="en-US" sz="2000" dirty="0">
                <a:solidFill>
                  <a:srgbClr val="47494B"/>
                </a:solidFill>
                <a:latin typeface="Times New Roman" panose="02020603050405020304" pitchFamily="18" charset="0"/>
              </a:rPr>
              <a:t>、不准倒灌钢瓶，严禁将钢瓶卧放使用。</a:t>
            </a:r>
            <a:endParaRPr lang="zh-CN" altLang="en-US" sz="2000" dirty="0">
              <a:solidFill>
                <a:srgbClr val="47494B"/>
              </a:solidFill>
              <a:latin typeface="Times New Roman" panose="02020603050405020304" pitchFamily="18" charset="0"/>
            </a:endParaRPr>
          </a:p>
          <a:p>
            <a:pPr marL="0" lvl="1" indent="0" eaLnBrk="1" hangingPunct="1">
              <a:spcBef>
                <a:spcPct val="50000"/>
              </a:spcBef>
              <a:buFontTx/>
            </a:pPr>
            <a:r>
              <a:rPr lang="en-US" altLang="zh-CN" sz="2000" dirty="0">
                <a:solidFill>
                  <a:srgbClr val="47494B"/>
                </a:solidFill>
                <a:latin typeface="Times New Roman" panose="02020603050405020304" pitchFamily="18" charset="0"/>
              </a:rPr>
              <a:t>3</a:t>
            </a:r>
            <a:r>
              <a:rPr lang="zh-CN" altLang="en-US" sz="2000" dirty="0">
                <a:solidFill>
                  <a:srgbClr val="47494B"/>
                </a:solidFill>
                <a:latin typeface="Times New Roman" panose="02020603050405020304" pitchFamily="18" charset="0"/>
              </a:rPr>
              <a:t>、不准在漏气时使用任何明火和电器，严禁倾倒残液。</a:t>
            </a:r>
            <a:endParaRPr lang="zh-CN" altLang="en-US" sz="2000" dirty="0">
              <a:solidFill>
                <a:srgbClr val="47494B"/>
              </a:solidFill>
              <a:latin typeface="Times New Roman" panose="02020603050405020304" pitchFamily="18" charset="0"/>
            </a:endParaRPr>
          </a:p>
          <a:p>
            <a:pPr marL="0" lvl="1" indent="0" eaLnBrk="1" hangingPunct="1">
              <a:spcBef>
                <a:spcPct val="50000"/>
              </a:spcBef>
              <a:buFontTx/>
            </a:pPr>
            <a:r>
              <a:rPr lang="en-US" altLang="zh-CN" sz="2000" dirty="0">
                <a:solidFill>
                  <a:srgbClr val="47494B"/>
                </a:solidFill>
                <a:latin typeface="Times New Roman" panose="02020603050405020304" pitchFamily="18" charset="0"/>
              </a:rPr>
              <a:t>4</a:t>
            </a:r>
            <a:r>
              <a:rPr lang="zh-CN" altLang="en-US" sz="2000" dirty="0">
                <a:solidFill>
                  <a:srgbClr val="47494B"/>
                </a:solidFill>
                <a:latin typeface="Times New Roman" panose="02020603050405020304" pitchFamily="18" charset="0"/>
              </a:rPr>
              <a:t>、不准将气瓶靠近火源、热源，严禁用火、蒸汽、热水对气瓶加温。</a:t>
            </a:r>
            <a:endParaRPr lang="zh-CN" altLang="en-US" sz="2000" dirty="0">
              <a:solidFill>
                <a:srgbClr val="47494B"/>
              </a:solidFill>
              <a:latin typeface="Times New Roman" panose="02020603050405020304" pitchFamily="18" charset="0"/>
            </a:endParaRPr>
          </a:p>
          <a:p>
            <a:pPr marL="0" lvl="1" indent="0" eaLnBrk="1" hangingPunct="1">
              <a:spcBef>
                <a:spcPct val="50000"/>
              </a:spcBef>
              <a:buFontTx/>
            </a:pPr>
            <a:r>
              <a:rPr lang="en-US" altLang="zh-CN" sz="2000" dirty="0">
                <a:solidFill>
                  <a:srgbClr val="47494B"/>
                </a:solidFill>
                <a:latin typeface="Times New Roman" panose="02020603050405020304" pitchFamily="18" charset="0"/>
              </a:rPr>
              <a:t>5</a:t>
            </a:r>
            <a:r>
              <a:rPr lang="zh-CN" altLang="en-US" sz="2000" dirty="0">
                <a:solidFill>
                  <a:srgbClr val="47494B"/>
                </a:solidFill>
                <a:latin typeface="Times New Roman" panose="02020603050405020304" pitchFamily="18" charset="0"/>
              </a:rPr>
              <a:t>、不准在使用液化气时人离开，小孩、病残人不宜使用，严禁将气瓶放在卧室内使用。</a:t>
            </a:r>
            <a:endParaRPr lang="zh-CN" altLang="en-US" sz="2000" dirty="0">
              <a:solidFill>
                <a:srgbClr val="47494B"/>
              </a:solidFill>
              <a:latin typeface="Times New Roman" panose="02020603050405020304" pitchFamily="18" charset="0"/>
            </a:endParaRPr>
          </a:p>
        </p:txBody>
      </p:sp>
      <p:pic>
        <p:nvPicPr>
          <p:cNvPr id="54277" name="Picture 2" descr="c:\DOCUME~1\HUGUIY~1\APPLIC~1\360se6\USERDA~1\Temp\T0104A~1.JPG"/>
          <p:cNvPicPr>
            <a:picLocks noChangeAspect="1"/>
          </p:cNvPicPr>
          <p:nvPr/>
        </p:nvPicPr>
        <p:blipFill>
          <a:blip r:embed="rId1"/>
          <a:stretch>
            <a:fillRect/>
          </a:stretch>
        </p:blipFill>
        <p:spPr>
          <a:xfrm>
            <a:off x="4846638" y="1995488"/>
            <a:ext cx="3810000" cy="272415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5298"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四、火场应急措施</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5299" name="Text Box 5"/>
          <p:cNvSpPr txBox="1"/>
          <p:nvPr/>
        </p:nvSpPr>
        <p:spPr>
          <a:xfrm>
            <a:off x="468313" y="1119188"/>
            <a:ext cx="9001125" cy="4402137"/>
          </a:xfrm>
          <a:prstGeom prst="rect">
            <a:avLst/>
          </a:prstGeom>
          <a:noFill/>
          <a:ln w="9525">
            <a:noFill/>
          </a:ln>
        </p:spPr>
        <p:txBody>
          <a:bodyPr>
            <a:spAutoFit/>
          </a:bodyPr>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思想上：</a:t>
            </a: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      </a:t>
            </a:r>
            <a:r>
              <a:rPr lang="en-US" altLang="zh-CN" sz="2800" dirty="0">
                <a:solidFill>
                  <a:schemeClr val="tx1"/>
                </a:solidFill>
                <a:latin typeface="微软雅黑" panose="020B0503020204020204" pitchFamily="34" charset="-122"/>
                <a:ea typeface="微软雅黑" panose="020B0503020204020204" pitchFamily="34" charset="-122"/>
              </a:rPr>
              <a:t>1</a:t>
            </a:r>
            <a:r>
              <a:rPr lang="zh-CN" altLang="en-US" sz="2800" dirty="0">
                <a:solidFill>
                  <a:schemeClr val="tx1"/>
                </a:solidFill>
                <a:latin typeface="微软雅黑" panose="020B0503020204020204" pitchFamily="34" charset="-122"/>
                <a:ea typeface="微软雅黑" panose="020B0503020204020204" pitchFamily="34" charset="-122"/>
              </a:rPr>
              <a:t>、不贪恋财物</a:t>
            </a: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      </a:t>
            </a:r>
            <a:r>
              <a:rPr lang="en-US" altLang="zh-CN" sz="2800" dirty="0">
                <a:solidFill>
                  <a:schemeClr val="tx1"/>
                </a:solidFill>
                <a:latin typeface="微软雅黑" panose="020B0503020204020204" pitchFamily="34" charset="-122"/>
                <a:ea typeface="微软雅黑" panose="020B0503020204020204" pitchFamily="34" charset="-122"/>
              </a:rPr>
              <a:t>2</a:t>
            </a:r>
            <a:r>
              <a:rPr lang="zh-CN" altLang="en-US" sz="2800" dirty="0">
                <a:solidFill>
                  <a:schemeClr val="tx1"/>
                </a:solidFill>
                <a:latin typeface="微软雅黑" panose="020B0503020204020204" pitchFamily="34" charset="-122"/>
                <a:ea typeface="微软雅黑" panose="020B0503020204020204" pitchFamily="34" charset="-122"/>
              </a:rPr>
              <a:t>、当机立断</a:t>
            </a: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日常生活：</a:t>
            </a: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         </a:t>
            </a:r>
            <a:r>
              <a:rPr lang="en-US" altLang="zh-CN" sz="2800" dirty="0">
                <a:solidFill>
                  <a:schemeClr val="tx1"/>
                </a:solidFill>
                <a:latin typeface="微软雅黑" panose="020B0503020204020204" pitchFamily="34" charset="-122"/>
                <a:ea typeface="微软雅黑" panose="020B0503020204020204" pitchFamily="34" charset="-122"/>
              </a:rPr>
              <a:t>1</a:t>
            </a:r>
            <a:r>
              <a:rPr lang="zh-CN" altLang="en-US" sz="2800" dirty="0">
                <a:solidFill>
                  <a:schemeClr val="tx1"/>
                </a:solidFill>
                <a:latin typeface="微软雅黑" panose="020B0503020204020204" pitchFamily="34" charset="-122"/>
                <a:ea typeface="微软雅黑" panose="020B0503020204020204" pitchFamily="34" charset="-122"/>
              </a:rPr>
              <a:t>、熟悉几条逃生路线</a:t>
            </a:r>
            <a:endParaRPr lang="zh-CN" altLang="en-US" sz="2800" dirty="0">
              <a:solidFill>
                <a:schemeClr val="tx1"/>
              </a:solidFill>
              <a:latin typeface="微软雅黑" panose="020B0503020204020204" pitchFamily="34" charset="-122"/>
              <a:ea typeface="微软雅黑" panose="020B0503020204020204" pitchFamily="34" charset="-122"/>
            </a:endParaRPr>
          </a:p>
          <a:p>
            <a:pPr>
              <a:spcBef>
                <a:spcPct val="50000"/>
              </a:spcBef>
            </a:pPr>
            <a:r>
              <a:rPr lang="zh-CN" altLang="en-US" sz="2800" dirty="0">
                <a:solidFill>
                  <a:schemeClr val="tx1"/>
                </a:solidFill>
                <a:latin typeface="微软雅黑" panose="020B0503020204020204" pitchFamily="34" charset="-122"/>
                <a:ea typeface="微软雅黑" panose="020B0503020204020204" pitchFamily="34" charset="-122"/>
              </a:rPr>
              <a:t>         </a:t>
            </a:r>
            <a:r>
              <a:rPr lang="en-US" altLang="zh-CN" sz="2800" dirty="0">
                <a:solidFill>
                  <a:schemeClr val="tx1"/>
                </a:solidFill>
                <a:latin typeface="微软雅黑" panose="020B0503020204020204" pitchFamily="34" charset="-122"/>
                <a:ea typeface="微软雅黑" panose="020B0503020204020204" pitchFamily="34" charset="-122"/>
              </a:rPr>
              <a:t>2</a:t>
            </a:r>
            <a:r>
              <a:rPr lang="zh-CN" altLang="en-US" sz="2800" dirty="0">
                <a:solidFill>
                  <a:schemeClr val="tx1"/>
                </a:solidFill>
                <a:latin typeface="微软雅黑" panose="020B0503020204020204" pitchFamily="34" charset="-122"/>
                <a:ea typeface="微软雅黑" panose="020B0503020204020204" pitchFamily="34" charset="-122"/>
              </a:rPr>
              <a:t>、要多了解掌握火灾逃生的基本方法</a:t>
            </a:r>
            <a:endParaRPr lang="zh-CN" altLang="en-US" sz="2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6322"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四、火场应急措施</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6323" name="Rectangle 5"/>
          <p:cNvSpPr/>
          <p:nvPr/>
        </p:nvSpPr>
        <p:spPr>
          <a:xfrm>
            <a:off x="207963" y="1555750"/>
            <a:ext cx="8674100" cy="2246313"/>
          </a:xfrm>
          <a:prstGeom prst="rect">
            <a:avLst/>
          </a:prstGeom>
          <a:noFill/>
          <a:ln w="9525">
            <a:noFill/>
          </a:ln>
        </p:spPr>
        <p:txBody>
          <a:bodyPr>
            <a:spAutoFit/>
          </a:bodyPr>
          <a:p>
            <a:pPr>
              <a:spcBef>
                <a:spcPts val="600"/>
              </a:spcBef>
            </a:pPr>
            <a:r>
              <a:rPr lang="en-US" altLang="zh-CN" sz="2000" dirty="0">
                <a:solidFill>
                  <a:schemeClr val="tx1"/>
                </a:solidFill>
                <a:latin typeface="微软雅黑" panose="020B0503020204020204" pitchFamily="34" charset="-122"/>
                <a:ea typeface="微软雅黑" panose="020B0503020204020204" pitchFamily="34" charset="-122"/>
              </a:rPr>
              <a:t>1</a:t>
            </a:r>
            <a:r>
              <a:rPr lang="zh-CN" altLang="en-US" sz="2000" dirty="0">
                <a:solidFill>
                  <a:schemeClr val="tx1"/>
                </a:solidFill>
                <a:latin typeface="微软雅黑" panose="020B0503020204020204" pitchFamily="34" charset="-122"/>
                <a:ea typeface="微软雅黑" panose="020B0503020204020204" pitchFamily="34" charset="-122"/>
              </a:rPr>
              <a:t>、披上浸湿的衣物、被褥等向安全出口方向冲去</a:t>
            </a:r>
            <a:endParaRPr lang="zh-CN" altLang="en-US" sz="2000" dirty="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2000" dirty="0">
                <a:solidFill>
                  <a:schemeClr val="tx1"/>
                </a:solidFill>
                <a:latin typeface="微软雅黑" panose="020B0503020204020204" pitchFamily="34" charset="-122"/>
                <a:ea typeface="微软雅黑" panose="020B0503020204020204" pitchFamily="34" charset="-122"/>
              </a:rPr>
              <a:t>2</a:t>
            </a:r>
            <a:r>
              <a:rPr lang="zh-CN" altLang="en-US" sz="2000" dirty="0">
                <a:solidFill>
                  <a:schemeClr val="tx1"/>
                </a:solidFill>
                <a:latin typeface="微软雅黑" panose="020B0503020204020204" pitchFamily="34" charset="-122"/>
                <a:ea typeface="微软雅黑" panose="020B0503020204020204" pitchFamily="34" charset="-122"/>
              </a:rPr>
              <a:t>、逃生时，要尽量使身体贴近地面或匍匐前进，并用湿毛巾捂住口鼻</a:t>
            </a:r>
            <a:endParaRPr lang="zh-CN" altLang="en-US" sz="2000" dirty="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2000" dirty="0">
                <a:solidFill>
                  <a:schemeClr val="tx1"/>
                </a:solidFill>
                <a:latin typeface="微软雅黑" panose="020B0503020204020204" pitchFamily="34" charset="-122"/>
                <a:ea typeface="微软雅黑" panose="020B0503020204020204" pitchFamily="34" charset="-122"/>
              </a:rPr>
              <a:t>3</a:t>
            </a:r>
            <a:r>
              <a:rPr lang="zh-CN" altLang="en-US" sz="2000" dirty="0">
                <a:solidFill>
                  <a:schemeClr val="tx1"/>
                </a:solidFill>
                <a:latin typeface="微软雅黑" panose="020B0503020204020204" pitchFamily="34" charset="-122"/>
                <a:ea typeface="微软雅黑" panose="020B0503020204020204" pitchFamily="34" charset="-122"/>
              </a:rPr>
              <a:t>、身上着火，千万不要奔跑，可就地打滚或用厚重的衣物压住火苗 </a:t>
            </a:r>
            <a:endParaRPr lang="en-US" altLang="zh-CN" sz="2000" dirty="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2000" dirty="0">
                <a:solidFill>
                  <a:schemeClr val="tx1"/>
                </a:solidFill>
                <a:latin typeface="微软雅黑" panose="020B0503020204020204" pitchFamily="34" charset="-122"/>
                <a:ea typeface="微软雅黑" panose="020B0503020204020204" pitchFamily="34" charset="-122"/>
              </a:rPr>
              <a:t>4</a:t>
            </a:r>
            <a:r>
              <a:rPr lang="zh-CN" altLang="en-US" sz="2000" dirty="0">
                <a:solidFill>
                  <a:schemeClr val="tx1"/>
                </a:solidFill>
                <a:latin typeface="微软雅黑" panose="020B0503020204020204" pitchFamily="34" charset="-122"/>
                <a:ea typeface="微软雅黑" panose="020B0503020204020204" pitchFamily="34" charset="-122"/>
              </a:rPr>
              <a:t>、遇火灾不可乘电梯，要安全出口方向逃生</a:t>
            </a:r>
            <a:endParaRPr lang="zh-CN" altLang="en-US" sz="2000" dirty="0">
              <a:solidFill>
                <a:schemeClr val="tx1"/>
              </a:solidFill>
              <a:latin typeface="微软雅黑" panose="020B0503020204020204" pitchFamily="34" charset="-122"/>
              <a:ea typeface="微软雅黑" panose="020B0503020204020204" pitchFamily="34" charset="-122"/>
            </a:endParaRPr>
          </a:p>
          <a:p>
            <a:pPr>
              <a:spcBef>
                <a:spcPts val="600"/>
              </a:spcBef>
            </a:pPr>
            <a:r>
              <a:rPr lang="en-US" altLang="zh-CN" sz="2000" dirty="0">
                <a:solidFill>
                  <a:schemeClr val="tx1"/>
                </a:solidFill>
                <a:latin typeface="微软雅黑" panose="020B0503020204020204" pitchFamily="34" charset="-122"/>
                <a:ea typeface="微软雅黑" panose="020B0503020204020204" pitchFamily="34" charset="-122"/>
              </a:rPr>
              <a:t>5</a:t>
            </a:r>
            <a:r>
              <a:rPr lang="zh-CN" altLang="en-US" sz="2000" dirty="0">
                <a:solidFill>
                  <a:schemeClr val="tx1"/>
                </a:solidFill>
                <a:latin typeface="微软雅黑" panose="020B0503020204020204" pitchFamily="34" charset="-122"/>
                <a:ea typeface="微软雅黑" panose="020B0503020204020204" pitchFamily="34" charset="-122"/>
              </a:rPr>
              <a:t>、室外着火，门已发烫时，千万不要开门，以防大火窜入室内。要用浸湿的被褥、衣物等堵塞门窗缝，并泼水降温</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56324" name="Text Box 6"/>
          <p:cNvSpPr txBox="1"/>
          <p:nvPr/>
        </p:nvSpPr>
        <p:spPr>
          <a:xfrm>
            <a:off x="277813" y="836613"/>
            <a:ext cx="3744912" cy="457200"/>
          </a:xfrm>
          <a:prstGeom prst="rect">
            <a:avLst/>
          </a:prstGeom>
          <a:noFill/>
          <a:ln w="9525">
            <a:noFill/>
          </a:ln>
        </p:spPr>
        <p:txBody>
          <a:bodyPr>
            <a:spAutoFit/>
          </a:bodyPr>
          <a:p>
            <a:pPr>
              <a:spcBef>
                <a:spcPct val="50000"/>
              </a:spcBef>
            </a:pPr>
            <a:r>
              <a:rPr lang="zh-CN" altLang="en-US" sz="2400" b="1" dirty="0">
                <a:solidFill>
                  <a:schemeClr val="tx1"/>
                </a:solidFill>
                <a:latin typeface="Arial" panose="020B0604020202020204" pitchFamily="34" charset="0"/>
                <a:ea typeface="微软雅黑" panose="020B0503020204020204" pitchFamily="34" charset="-122"/>
              </a:rPr>
              <a:t>当火灾来临</a:t>
            </a:r>
            <a:endParaRPr lang="zh-CN" altLang="en-US" sz="2400" b="1" dirty="0">
              <a:solidFill>
                <a:schemeClr val="tx1"/>
              </a:solidFill>
              <a:latin typeface="Arial" panose="020B0604020202020204" pitchFamily="34" charset="0"/>
              <a:ea typeface="微软雅黑" panose="020B0503020204020204" pitchFamily="34" charset="-122"/>
            </a:endParaRPr>
          </a:p>
        </p:txBody>
      </p:sp>
      <p:pic>
        <p:nvPicPr>
          <p:cNvPr id="56325" name="hoverImg" descr="u=3400396887,925115598&amp;fm=23&amp;gp=0"/>
          <p:cNvPicPr>
            <a:picLocks noChangeAspect="1"/>
          </p:cNvPicPr>
          <p:nvPr/>
        </p:nvPicPr>
        <p:blipFill>
          <a:blip r:embed="rId1"/>
          <a:stretch>
            <a:fillRect/>
          </a:stretch>
        </p:blipFill>
        <p:spPr>
          <a:xfrm>
            <a:off x="4572000" y="4432300"/>
            <a:ext cx="4319588" cy="1881188"/>
          </a:xfrm>
          <a:prstGeom prst="rect">
            <a:avLst/>
          </a:prstGeom>
          <a:noFill/>
          <a:ln w="9525">
            <a:noFill/>
          </a:ln>
        </p:spPr>
      </p:pic>
      <p:pic>
        <p:nvPicPr>
          <p:cNvPr id="56326" name="hoverImg" descr="u=315364982,3405225180&amp;fm=23&amp;gp=0"/>
          <p:cNvPicPr>
            <a:picLocks noChangeAspect="1"/>
          </p:cNvPicPr>
          <p:nvPr/>
        </p:nvPicPr>
        <p:blipFill>
          <a:blip r:embed="rId2"/>
          <a:stretch>
            <a:fillRect/>
          </a:stretch>
        </p:blipFill>
        <p:spPr>
          <a:xfrm>
            <a:off x="252413" y="4365625"/>
            <a:ext cx="4248150" cy="1947863"/>
          </a:xfrm>
          <a:prstGeom prst="rect">
            <a:avLst/>
          </a:prstGeom>
          <a:noFill/>
          <a:ln w="9525">
            <a:noFill/>
          </a:ln>
        </p:spPr>
      </p:pic>
      <p:sp>
        <p:nvSpPr>
          <p:cNvPr id="56327" name="Rectangle 14"/>
          <p:cNvSpPr/>
          <p:nvPr/>
        </p:nvSpPr>
        <p:spPr>
          <a:xfrm>
            <a:off x="5076825" y="4365625"/>
            <a:ext cx="5219700" cy="1138238"/>
          </a:xfrm>
          <a:prstGeom prst="rect">
            <a:avLst/>
          </a:prstGeom>
          <a:noFill/>
          <a:ln w="9525">
            <a:noFill/>
          </a:ln>
        </p:spPr>
        <p:txBody>
          <a:bodyPr>
            <a:spAutoFit/>
          </a:bodyPr>
          <a:p>
            <a:endParaRPr lang="zh-CN" altLang="en-US" sz="2000" dirty="0">
              <a:solidFill>
                <a:schemeClr val="tx1"/>
              </a:solidFill>
              <a:latin typeface="微软雅黑" panose="020B0503020204020204" pitchFamily="34" charset="-122"/>
              <a:ea typeface="微软雅黑" panose="020B0503020204020204" pitchFamily="34" charset="-122"/>
            </a:endParaRPr>
          </a:p>
          <a:p>
            <a:pPr>
              <a:spcBef>
                <a:spcPct val="50000"/>
              </a:spcBef>
            </a:pPr>
            <a:endParaRPr lang="en-US" altLang="zh-CN" dirty="0">
              <a:solidFill>
                <a:schemeClr val="tx1"/>
              </a:solidFill>
              <a:latin typeface="Arial" panose="020B0604020202020204" pitchFamily="34" charset="0"/>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7346"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四、火场应急措施</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7347" name="Text Box 6"/>
          <p:cNvSpPr txBox="1"/>
          <p:nvPr/>
        </p:nvSpPr>
        <p:spPr>
          <a:xfrm>
            <a:off x="277813" y="836613"/>
            <a:ext cx="3744912" cy="457200"/>
          </a:xfrm>
          <a:prstGeom prst="rect">
            <a:avLst/>
          </a:prstGeom>
          <a:noFill/>
          <a:ln w="9525">
            <a:noFill/>
          </a:ln>
        </p:spPr>
        <p:txBody>
          <a:bodyPr>
            <a:spAutoFit/>
          </a:bodyPr>
          <a:p>
            <a:pPr>
              <a:spcBef>
                <a:spcPct val="50000"/>
              </a:spcBef>
            </a:pPr>
            <a:r>
              <a:rPr lang="zh-CN" altLang="en-US" sz="2400" b="1" dirty="0">
                <a:solidFill>
                  <a:schemeClr val="tx1"/>
                </a:solidFill>
                <a:latin typeface="Arial" panose="020B0604020202020204" pitchFamily="34" charset="0"/>
                <a:ea typeface="微软雅黑" panose="020B0503020204020204" pitchFamily="34" charset="-122"/>
              </a:rPr>
              <a:t>当火灾来临</a:t>
            </a:r>
            <a:endParaRPr lang="zh-CN" altLang="en-US" sz="2400" b="1" dirty="0">
              <a:solidFill>
                <a:schemeClr val="tx1"/>
              </a:solidFill>
              <a:latin typeface="Arial" panose="020B0604020202020204" pitchFamily="34" charset="0"/>
              <a:ea typeface="微软雅黑" panose="020B0503020204020204" pitchFamily="34" charset="-122"/>
            </a:endParaRPr>
          </a:p>
        </p:txBody>
      </p:sp>
      <p:sp>
        <p:nvSpPr>
          <p:cNvPr id="16" name="Rectangle 3"/>
          <p:cNvSpPr>
            <a:spLocks noChangeArrowheads="1"/>
          </p:cNvSpPr>
          <p:nvPr/>
        </p:nvSpPr>
        <p:spPr bwMode="auto">
          <a:xfrm>
            <a:off x="277813" y="1665288"/>
            <a:ext cx="52197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7</a:t>
            </a: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、若所有逃生线路被大火封锁，要立即退回室内，用打手电筒、挥舞衣物、呼叫等方式向窗外发送求救信号，等待救援。 </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7" name="Rectangle 7"/>
          <p:cNvSpPr>
            <a:spLocks noChangeArrowheads="1"/>
          </p:cNvSpPr>
          <p:nvPr/>
        </p:nvSpPr>
        <p:spPr bwMode="auto">
          <a:xfrm>
            <a:off x="4572000" y="4365625"/>
            <a:ext cx="52197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8</a:t>
            </a:r>
            <a:r>
              <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、千万不要盲目跳楼，那样非死即伤 </a:t>
            </a:r>
            <a:endParaRPr kumimoji="0" lang="zh-CN" altLang="en-US"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altLang="zh-CN" sz="18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57350" name="hoverImg" descr="u=1376443624,1376301822&amp;fm=23&amp;gp=0"/>
          <p:cNvPicPr>
            <a:picLocks noChangeAspect="1"/>
          </p:cNvPicPr>
          <p:nvPr/>
        </p:nvPicPr>
        <p:blipFill>
          <a:blip r:embed="rId1"/>
          <a:stretch>
            <a:fillRect/>
          </a:stretch>
        </p:blipFill>
        <p:spPr>
          <a:xfrm>
            <a:off x="5435600" y="1295400"/>
            <a:ext cx="3313113" cy="2393950"/>
          </a:xfrm>
          <a:prstGeom prst="rect">
            <a:avLst/>
          </a:prstGeom>
          <a:noFill/>
          <a:ln w="9525">
            <a:noFill/>
          </a:ln>
        </p:spPr>
      </p:pic>
      <p:pic>
        <p:nvPicPr>
          <p:cNvPr id="57351" name="hoverImg" descr="u=789251111,185951924&amp;fm=23&amp;gp=0"/>
          <p:cNvPicPr>
            <a:picLocks noChangeAspect="1"/>
          </p:cNvPicPr>
          <p:nvPr/>
        </p:nvPicPr>
        <p:blipFill>
          <a:blip r:embed="rId2"/>
          <a:stretch>
            <a:fillRect/>
          </a:stretch>
        </p:blipFill>
        <p:spPr>
          <a:xfrm>
            <a:off x="468313" y="3429000"/>
            <a:ext cx="3455987" cy="2954338"/>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8370"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五、</a:t>
              </a:r>
              <a:r>
                <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rPr>
                <a:t>防震避震常识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8371" name="Text Box 9"/>
          <p:cNvSpPr txBox="1"/>
          <p:nvPr/>
        </p:nvSpPr>
        <p:spPr>
          <a:xfrm>
            <a:off x="539750" y="1465263"/>
            <a:ext cx="7920038" cy="3784600"/>
          </a:xfrm>
          <a:prstGeom prst="rect">
            <a:avLst/>
          </a:prstGeom>
          <a:noFill/>
          <a:ln w="9525">
            <a:noFill/>
          </a:ln>
        </p:spPr>
        <p:txBody>
          <a:bodyPr>
            <a:spAutoFit/>
          </a:bodyPr>
          <a:p>
            <a:pPr>
              <a:spcBef>
                <a:spcPct val="50000"/>
              </a:spcBef>
            </a:pPr>
            <a:r>
              <a:rPr lang="zh-CN" altLang="en-US" sz="2400" b="1" dirty="0">
                <a:solidFill>
                  <a:srgbClr val="47494B"/>
                </a:solidFill>
                <a:latin typeface="微软雅黑" panose="020B0503020204020204" pitchFamily="34" charset="-122"/>
                <a:ea typeface="微软雅黑" panose="020B0503020204020204" pitchFamily="34" charset="-122"/>
              </a:rPr>
              <a:t>工作间：</a:t>
            </a:r>
            <a:r>
              <a:rPr lang="zh-CN" altLang="en-US" sz="2400" dirty="0">
                <a:solidFill>
                  <a:srgbClr val="47494B"/>
                </a:solidFill>
                <a:latin typeface="微软雅黑" panose="020B0503020204020204" pitchFamily="34" charset="-122"/>
                <a:ea typeface="微软雅黑" panose="020B0503020204020204" pitchFamily="34" charset="-122"/>
              </a:rPr>
              <a:t>迅速关闭电源</a:t>
            </a:r>
            <a:endParaRPr lang="zh-CN" altLang="en-US" sz="2400" dirty="0">
              <a:solidFill>
                <a:srgbClr val="47494B"/>
              </a:solidFill>
              <a:latin typeface="微软雅黑" panose="020B0503020204020204" pitchFamily="34" charset="-122"/>
              <a:ea typeface="微软雅黑" panose="020B0503020204020204" pitchFamily="34" charset="-122"/>
            </a:endParaRPr>
          </a:p>
          <a:p>
            <a:pPr>
              <a:spcBef>
                <a:spcPct val="50000"/>
              </a:spcBef>
            </a:pPr>
            <a:endParaRPr lang="en-US" altLang="zh-CN" sz="2400" b="1" dirty="0">
              <a:solidFill>
                <a:srgbClr val="47494B"/>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47494B"/>
                </a:solidFill>
                <a:latin typeface="微软雅黑" panose="020B0503020204020204" pitchFamily="34" charset="-122"/>
                <a:ea typeface="微软雅黑" panose="020B0503020204020204" pitchFamily="34" charset="-122"/>
              </a:rPr>
              <a:t>商场、展厅等公共场所：</a:t>
            </a:r>
            <a:r>
              <a:rPr lang="zh-CN" altLang="en-US" sz="2400" dirty="0">
                <a:solidFill>
                  <a:srgbClr val="47494B"/>
                </a:solidFill>
                <a:latin typeface="微软雅黑" panose="020B0503020204020204" pitchFamily="34" charset="-122"/>
                <a:ea typeface="微软雅黑" panose="020B0503020204020204" pitchFamily="34" charset="-122"/>
              </a:rPr>
              <a:t>避开广告灯箱、高大货架、大型吊灯等危险物 </a:t>
            </a:r>
            <a:endParaRPr lang="zh-CN" altLang="en-US" sz="2400" dirty="0">
              <a:solidFill>
                <a:srgbClr val="47494B"/>
              </a:solidFill>
              <a:latin typeface="微软雅黑" panose="020B0503020204020204" pitchFamily="34" charset="-122"/>
              <a:ea typeface="微软雅黑" panose="020B0503020204020204" pitchFamily="34" charset="-122"/>
            </a:endParaRPr>
          </a:p>
          <a:p>
            <a:pPr>
              <a:spcBef>
                <a:spcPct val="50000"/>
              </a:spcBef>
            </a:pPr>
            <a:endParaRPr lang="en-US" altLang="zh-CN" sz="2400" b="1" dirty="0">
              <a:solidFill>
                <a:srgbClr val="47494B"/>
              </a:solidFill>
              <a:latin typeface="微软雅黑" panose="020B0503020204020204" pitchFamily="34" charset="-122"/>
              <a:ea typeface="微软雅黑" panose="020B0503020204020204" pitchFamily="34" charset="-122"/>
            </a:endParaRPr>
          </a:p>
          <a:p>
            <a:pPr>
              <a:spcBef>
                <a:spcPct val="50000"/>
              </a:spcBef>
            </a:pPr>
            <a:r>
              <a:rPr lang="zh-CN" altLang="en-US" sz="2400" b="1" dirty="0">
                <a:solidFill>
                  <a:srgbClr val="47494B"/>
                </a:solidFill>
                <a:latin typeface="微软雅黑" panose="020B0503020204020204" pitchFamily="34" charset="-122"/>
                <a:ea typeface="微软雅黑" panose="020B0503020204020204" pitchFamily="34" charset="-122"/>
              </a:rPr>
              <a:t>在车辆中：</a:t>
            </a:r>
            <a:r>
              <a:rPr lang="zh-CN" altLang="en-US" sz="2400" dirty="0">
                <a:solidFill>
                  <a:srgbClr val="47494B"/>
                </a:solidFill>
                <a:latin typeface="微软雅黑" panose="020B0503020204020204" pitchFamily="34" charset="-122"/>
                <a:ea typeface="微软雅黑" panose="020B0503020204020204" pitchFamily="34" charset="-122"/>
              </a:rPr>
              <a:t>司机要立即驾车驶离立交桥、高楼下、陡崖边等危险地段，在开阔路面停车避震</a:t>
            </a:r>
            <a:r>
              <a:rPr lang="en-US" altLang="zh-CN" sz="2400" dirty="0">
                <a:solidFill>
                  <a:srgbClr val="47494B"/>
                </a:solidFill>
                <a:latin typeface="微软雅黑" panose="020B0503020204020204" pitchFamily="34" charset="-122"/>
                <a:ea typeface="微软雅黑" panose="020B0503020204020204" pitchFamily="34" charset="-122"/>
              </a:rPr>
              <a:t>;</a:t>
            </a:r>
            <a:r>
              <a:rPr lang="zh-CN" altLang="en-US" sz="2400" dirty="0">
                <a:solidFill>
                  <a:srgbClr val="47494B"/>
                </a:solidFill>
                <a:latin typeface="微软雅黑" panose="020B0503020204020204" pitchFamily="34" charset="-122"/>
                <a:ea typeface="微软雅黑" panose="020B0503020204020204" pitchFamily="34" charset="-122"/>
              </a:rPr>
              <a:t>乘客不要跳车，地震过后再下车疏散 </a:t>
            </a:r>
            <a:endParaRPr lang="zh-CN" altLang="en-US" sz="2400" dirty="0">
              <a:solidFill>
                <a:srgbClr val="47494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9394" name="组合 6"/>
          <p:cNvGrpSpPr/>
          <p:nvPr/>
        </p:nvGrpSpPr>
        <p:grpSpPr>
          <a:xfrm>
            <a:off x="-36512" y="-26987"/>
            <a:ext cx="37449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五、</a:t>
              </a:r>
              <a:r>
                <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rPr>
                <a:t>防震避震常识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59395" name="Text Box 7"/>
          <p:cNvSpPr txBox="1"/>
          <p:nvPr/>
        </p:nvSpPr>
        <p:spPr>
          <a:xfrm>
            <a:off x="395288" y="985838"/>
            <a:ext cx="4465637" cy="2184400"/>
          </a:xfrm>
          <a:prstGeom prst="rect">
            <a:avLst/>
          </a:prstGeom>
          <a:noFill/>
          <a:ln w="9525">
            <a:noFill/>
          </a:ln>
        </p:spPr>
        <p:txBody>
          <a:bodyPr>
            <a:spAutoFit/>
          </a:bodyPr>
          <a:p>
            <a:pPr>
              <a:spcBef>
                <a:spcPct val="50000"/>
              </a:spcBef>
            </a:pPr>
            <a:r>
              <a:rPr lang="zh-CN" altLang="en-US" sz="2800" dirty="0">
                <a:solidFill>
                  <a:srgbClr val="47494B"/>
                </a:solidFill>
                <a:latin typeface="微软雅黑" panose="020B0503020204020204" pitchFamily="34" charset="-122"/>
                <a:ea typeface="微软雅黑" panose="020B0503020204020204" pitchFamily="34" charset="-122"/>
              </a:rPr>
              <a:t>选择不易塌落的地方躲藏</a:t>
            </a:r>
            <a:endParaRPr lang="zh-CN" altLang="en-US" sz="2800" dirty="0">
              <a:solidFill>
                <a:srgbClr val="47494B"/>
              </a:solidFill>
              <a:latin typeface="微软雅黑" panose="020B0503020204020204" pitchFamily="34" charset="-122"/>
              <a:ea typeface="微软雅黑" panose="020B0503020204020204" pitchFamily="34" charset="-122"/>
            </a:endParaRPr>
          </a:p>
          <a:p>
            <a:pPr>
              <a:spcBef>
                <a:spcPct val="50000"/>
              </a:spcBef>
            </a:pPr>
            <a:r>
              <a:rPr lang="zh-CN" altLang="en-US" sz="2400" dirty="0">
                <a:solidFill>
                  <a:srgbClr val="47494B"/>
                </a:solidFill>
                <a:latin typeface="微软雅黑" panose="020B0503020204020204" pitchFamily="34" charset="-122"/>
                <a:ea typeface="微软雅黑" panose="020B0503020204020204" pitchFamily="34" charset="-122"/>
              </a:rPr>
              <a:t>如：桌子或床下</a:t>
            </a:r>
            <a:endParaRPr lang="zh-CN" altLang="en-US" sz="2400" dirty="0">
              <a:solidFill>
                <a:srgbClr val="47494B"/>
              </a:solidFill>
              <a:latin typeface="微软雅黑" panose="020B0503020204020204" pitchFamily="34" charset="-122"/>
              <a:ea typeface="微软雅黑" panose="020B0503020204020204" pitchFamily="34" charset="-122"/>
            </a:endParaRPr>
          </a:p>
          <a:p>
            <a:pPr>
              <a:spcBef>
                <a:spcPct val="50000"/>
              </a:spcBef>
            </a:pPr>
            <a:r>
              <a:rPr lang="zh-CN" altLang="en-US" sz="2400" dirty="0">
                <a:solidFill>
                  <a:srgbClr val="47494B"/>
                </a:solidFill>
                <a:latin typeface="微软雅黑" panose="020B0503020204020204" pitchFamily="34" charset="-122"/>
                <a:ea typeface="微软雅黑" panose="020B0503020204020204" pitchFamily="34" charset="-122"/>
              </a:rPr>
              <a:t>    坚固的家具旁</a:t>
            </a:r>
            <a:endParaRPr lang="zh-CN" altLang="en-US" sz="2400" dirty="0">
              <a:solidFill>
                <a:srgbClr val="47494B"/>
              </a:solidFill>
              <a:latin typeface="微软雅黑" panose="020B0503020204020204" pitchFamily="34" charset="-122"/>
              <a:ea typeface="微软雅黑" panose="020B0503020204020204" pitchFamily="34" charset="-122"/>
            </a:endParaRPr>
          </a:p>
          <a:p>
            <a:pPr>
              <a:spcBef>
                <a:spcPct val="50000"/>
              </a:spcBef>
            </a:pPr>
            <a:r>
              <a:rPr lang="zh-CN" altLang="en-US" sz="2400" dirty="0">
                <a:solidFill>
                  <a:srgbClr val="47494B"/>
                </a:solidFill>
                <a:latin typeface="微软雅黑" panose="020B0503020204020204" pitchFamily="34" charset="-122"/>
                <a:ea typeface="微软雅黑" panose="020B0503020204020204" pitchFamily="34" charset="-122"/>
              </a:rPr>
              <a:t>    紧挨墙根的地方</a:t>
            </a:r>
            <a:endParaRPr lang="zh-CN" altLang="en-US" sz="2400" dirty="0">
              <a:solidFill>
                <a:srgbClr val="47494B"/>
              </a:solidFill>
              <a:latin typeface="微软雅黑" panose="020B0503020204020204" pitchFamily="34" charset="-122"/>
              <a:ea typeface="微软雅黑" panose="020B0503020204020204" pitchFamily="34" charset="-122"/>
            </a:endParaRPr>
          </a:p>
        </p:txBody>
      </p:sp>
      <p:pic>
        <p:nvPicPr>
          <p:cNvPr id="59396" name="hoverImg" descr="u=1165526902,2885658989&amp;fm=23&amp;gp=0"/>
          <p:cNvPicPr>
            <a:picLocks noChangeAspect="1"/>
          </p:cNvPicPr>
          <p:nvPr/>
        </p:nvPicPr>
        <p:blipFill>
          <a:blip r:embed="rId1"/>
          <a:stretch>
            <a:fillRect/>
          </a:stretch>
        </p:blipFill>
        <p:spPr>
          <a:xfrm>
            <a:off x="539750" y="3860800"/>
            <a:ext cx="3600450" cy="2265363"/>
          </a:xfrm>
          <a:prstGeom prst="rect">
            <a:avLst/>
          </a:prstGeom>
          <a:noFill/>
          <a:ln w="9525">
            <a:noFill/>
          </a:ln>
        </p:spPr>
      </p:pic>
      <p:pic>
        <p:nvPicPr>
          <p:cNvPr id="59397" name="hoverImg" descr="u=376047823,403978995&amp;fm=23&amp;gp=0"/>
          <p:cNvPicPr>
            <a:picLocks noChangeAspect="1"/>
          </p:cNvPicPr>
          <p:nvPr/>
        </p:nvPicPr>
        <p:blipFill>
          <a:blip r:embed="rId2"/>
          <a:stretch>
            <a:fillRect/>
          </a:stretch>
        </p:blipFill>
        <p:spPr>
          <a:xfrm>
            <a:off x="4572000" y="3825875"/>
            <a:ext cx="3527425" cy="2336800"/>
          </a:xfrm>
          <a:prstGeom prst="rect">
            <a:avLst/>
          </a:prstGeom>
          <a:noFill/>
          <a:ln w="9525">
            <a:noFill/>
          </a:ln>
        </p:spPr>
      </p:pic>
      <p:pic>
        <p:nvPicPr>
          <p:cNvPr id="59398" name="Picture 11" descr="u=1950505340,2151482292&amp;fm=21&amp;gp=0"/>
          <p:cNvPicPr>
            <a:picLocks noChangeAspect="1"/>
          </p:cNvPicPr>
          <p:nvPr/>
        </p:nvPicPr>
        <p:blipFill>
          <a:blip r:embed="rId3"/>
          <a:stretch>
            <a:fillRect/>
          </a:stretch>
        </p:blipFill>
        <p:spPr>
          <a:xfrm>
            <a:off x="6053138" y="1724025"/>
            <a:ext cx="1247775" cy="1619250"/>
          </a:xfrm>
          <a:prstGeom prst="rect">
            <a:avLst/>
          </a:prstGeom>
          <a:noFill/>
          <a:ln w="9525">
            <a:noFill/>
          </a:ln>
        </p:spPr>
      </p:pic>
      <p:sp>
        <p:nvSpPr>
          <p:cNvPr id="59399" name="Text Box 13"/>
          <p:cNvSpPr txBox="1"/>
          <p:nvPr/>
        </p:nvSpPr>
        <p:spPr>
          <a:xfrm>
            <a:off x="5175250" y="1262063"/>
            <a:ext cx="2952750" cy="461962"/>
          </a:xfrm>
          <a:prstGeom prst="rect">
            <a:avLst/>
          </a:prstGeom>
          <a:noFill/>
          <a:ln w="9525">
            <a:noFill/>
          </a:ln>
        </p:spPr>
        <p:txBody>
          <a:bodyPr>
            <a:spAutoFit/>
          </a:bodyPr>
          <a:p>
            <a:pPr algn="ctr">
              <a:spcBef>
                <a:spcPct val="50000"/>
              </a:spcBef>
            </a:pPr>
            <a:r>
              <a:rPr lang="zh-CN" altLang="en-US" sz="2400" dirty="0">
                <a:solidFill>
                  <a:srgbClr val="FF0000"/>
                </a:solidFill>
                <a:latin typeface="Arial" panose="020B0604020202020204" pitchFamily="34" charset="0"/>
                <a:ea typeface="微软雅黑" panose="020B0503020204020204" pitchFamily="34" charset="-122"/>
              </a:rPr>
              <a:t>地震，别忘了护头</a:t>
            </a:r>
            <a:endParaRPr lang="zh-CN" altLang="en-US" sz="2400" dirty="0">
              <a:solidFill>
                <a:srgbClr val="FF0000"/>
              </a:solidFill>
              <a:latin typeface="Arial" panose="020B0604020202020204" pitchFamily="34" charset="0"/>
              <a:ea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0418"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六、防盗常识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0419" name="矩形 2"/>
          <p:cNvSpPr/>
          <p:nvPr/>
        </p:nvSpPr>
        <p:spPr>
          <a:xfrm>
            <a:off x="298450" y="1484313"/>
            <a:ext cx="7786688" cy="4524375"/>
          </a:xfrm>
          <a:prstGeom prst="rect">
            <a:avLst/>
          </a:prstGeom>
          <a:noFill/>
          <a:ln w="9525">
            <a:noFill/>
          </a:ln>
        </p:spPr>
        <p:txBody>
          <a:bodyPr>
            <a:spAutoFit/>
          </a:bodyPr>
          <a:p>
            <a:pPr>
              <a:lnSpc>
                <a:spcPct val="190000"/>
              </a:lnSpc>
            </a:pPr>
            <a:r>
              <a:rPr lang="en-US" altLang="zh-CN" sz="1800" dirty="0">
                <a:solidFill>
                  <a:srgbClr val="47494B"/>
                </a:solidFill>
                <a:latin typeface="Arial" panose="020B0604020202020204" pitchFamily="34" charset="0"/>
                <a:sym typeface="楷体_GB2312" pitchFamily="49" charset="-122"/>
              </a:rPr>
              <a:t>1</a:t>
            </a:r>
            <a:r>
              <a:rPr lang="zh-CN" altLang="en-US" sz="1800" dirty="0">
                <a:solidFill>
                  <a:srgbClr val="47494B"/>
                </a:solidFill>
                <a:latin typeface="Arial" panose="020B0604020202020204" pitchFamily="34" charset="0"/>
                <a:sym typeface="楷体_GB2312" pitchFamily="49" charset="-122"/>
              </a:rPr>
              <a:t>、迷惑贼：当独自在家时，要想办法让贼明白，家里马上就会有人回来。</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2</a:t>
            </a:r>
            <a:r>
              <a:rPr lang="zh-CN" altLang="en-US" sz="1800" dirty="0">
                <a:solidFill>
                  <a:srgbClr val="47494B"/>
                </a:solidFill>
                <a:latin typeface="Arial" panose="020B0604020202020204" pitchFamily="34" charset="0"/>
                <a:sym typeface="楷体_GB2312" pitchFamily="49" charset="-122"/>
              </a:rPr>
              <a:t>、快跑：尽量往外面跑，不要管家里的东西，也不要与歹徒搏斗，跑出去马上报警。</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3</a:t>
            </a:r>
            <a:r>
              <a:rPr lang="zh-CN" altLang="en-US" sz="1800" dirty="0">
                <a:solidFill>
                  <a:srgbClr val="47494B"/>
                </a:solidFill>
                <a:latin typeface="Arial" panose="020B0604020202020204" pitchFamily="34" charset="0"/>
                <a:sym typeface="楷体_GB2312" pitchFamily="49" charset="-122"/>
              </a:rPr>
              <a:t>、报信：家里进贼后，要想办法让别人注意到自己家，比如到阳台往下扔花盆、衣架等物。</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4</a:t>
            </a:r>
            <a:r>
              <a:rPr lang="zh-CN" altLang="en-US" sz="1800" dirty="0">
                <a:solidFill>
                  <a:srgbClr val="47494B"/>
                </a:solidFill>
                <a:latin typeface="Arial" panose="020B0604020202020204" pitchFamily="34" charset="0"/>
                <a:sym typeface="楷体_GB2312" pitchFamily="49" charset="-122"/>
              </a:rPr>
              <a:t>、搏斗：体弱者，尽量和贼斗智；体强者，可以和贼斗勇。</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5</a:t>
            </a:r>
            <a:r>
              <a:rPr lang="zh-CN" altLang="en-US" sz="1800" dirty="0">
                <a:solidFill>
                  <a:srgbClr val="47494B"/>
                </a:solidFill>
                <a:latin typeface="Arial" panose="020B0604020202020204" pitchFamily="34" charset="0"/>
                <a:sym typeface="楷体_GB2312" pitchFamily="49" charset="-122"/>
              </a:rPr>
              <a:t>、不看贼：贼进来后，尽量不要盯着贼看，这样贼就能放松对你的警惕，认为你不会反抗，就不会采取过激行为。</a:t>
            </a:r>
            <a:endParaRPr lang="zh-CN" altLang="en-US" sz="1800" dirty="0">
              <a:solidFill>
                <a:srgbClr val="47494B"/>
              </a:solidFill>
              <a:latin typeface="Arial" panose="020B0604020202020204" pitchFamily="34" charset="0"/>
              <a:sym typeface="楷体_GB2312" pitchFamily="49" charset="-122"/>
            </a:endParaRPr>
          </a:p>
        </p:txBody>
      </p:sp>
      <p:sp>
        <p:nvSpPr>
          <p:cNvPr id="15" name="矩形 14"/>
          <p:cNvSpPr/>
          <p:nvPr/>
        </p:nvSpPr>
        <p:spPr>
          <a:xfrm>
            <a:off x="311150" y="817563"/>
            <a:ext cx="5197475" cy="461963"/>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在家遇到贼</a:t>
            </a:r>
            <a:r>
              <a:rPr kumimoji="0" lang="en-US" altLang="zh-CN"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可以采取以下对应措施：</a:t>
            </a:r>
            <a:endPar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42"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六、防盗常识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1443" name="矩形 2"/>
          <p:cNvSpPr/>
          <p:nvPr/>
        </p:nvSpPr>
        <p:spPr>
          <a:xfrm>
            <a:off x="534988" y="1341438"/>
            <a:ext cx="8069262" cy="4413250"/>
          </a:xfrm>
          <a:prstGeom prst="rect">
            <a:avLst/>
          </a:prstGeom>
          <a:noFill/>
          <a:ln w="9525">
            <a:noFill/>
          </a:ln>
        </p:spPr>
        <p:txBody>
          <a:bodyPr>
            <a:spAutoFit/>
          </a:bodyPr>
          <a:p>
            <a:pPr>
              <a:lnSpc>
                <a:spcPct val="190000"/>
              </a:lnSpc>
            </a:pPr>
            <a:r>
              <a:rPr lang="en-US" altLang="zh-CN" sz="1800" dirty="0">
                <a:solidFill>
                  <a:srgbClr val="47494B"/>
                </a:solidFill>
                <a:latin typeface="Arial" panose="020B0604020202020204" pitchFamily="34" charset="0"/>
                <a:sym typeface="楷体_GB2312" pitchFamily="49" charset="-122"/>
              </a:rPr>
              <a:t>6</a:t>
            </a:r>
            <a:r>
              <a:rPr lang="zh-CN" altLang="en-US" sz="1800" dirty="0">
                <a:solidFill>
                  <a:srgbClr val="47494B"/>
                </a:solidFill>
                <a:latin typeface="Arial" panose="020B0604020202020204" pitchFamily="34" charset="0"/>
                <a:sym typeface="楷体_GB2312" pitchFamily="49" charset="-122"/>
              </a:rPr>
              <a:t>、装死：如果贼掐你或用别的方法伤害你，能装死就装死，以躲避进一步的伤害。</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7</a:t>
            </a:r>
            <a:r>
              <a:rPr lang="zh-CN" altLang="en-US" sz="1800" dirty="0">
                <a:solidFill>
                  <a:srgbClr val="47494B"/>
                </a:solidFill>
                <a:latin typeface="Arial" panose="020B0604020202020204" pitchFamily="34" charset="0"/>
                <a:sym typeface="楷体_GB2312" pitchFamily="49" charset="-122"/>
              </a:rPr>
              <a:t>、不要喊：如果附近没有人，就不要大声呼叫，因为大声呼救容易激起贼的杀机。</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8</a:t>
            </a:r>
            <a:r>
              <a:rPr lang="zh-CN" altLang="en-US" sz="1800" dirty="0">
                <a:solidFill>
                  <a:srgbClr val="47494B"/>
                </a:solidFill>
                <a:latin typeface="Arial" panose="020B0604020202020204" pitchFamily="34" charset="0"/>
                <a:sym typeface="楷体_GB2312" pitchFamily="49" charset="-122"/>
              </a:rPr>
              <a:t>、从面前捆绑：如果贼要捆绑你，你要往前伸手，让贼把你的手绑身前而不是身后。同时，贼在绑你的时候，你要尽量把肌肉绷紧。当逃脱时，手从身前容易挣脱绳子，绷紧的肌肉一旦松下来，绳子就不会捆绑的那么紧，也容易挣脱。</a:t>
            </a:r>
            <a:endParaRPr lang="zh-CN" altLang="en-US" sz="1800" dirty="0">
              <a:solidFill>
                <a:srgbClr val="47494B"/>
              </a:solidFill>
              <a:latin typeface="Arial" panose="020B0604020202020204" pitchFamily="34" charset="0"/>
              <a:sym typeface="楷体_GB2312" pitchFamily="49" charset="-122"/>
            </a:endParaRPr>
          </a:p>
        </p:txBody>
      </p:sp>
      <p:sp>
        <p:nvSpPr>
          <p:cNvPr id="9" name="矩形 8"/>
          <p:cNvSpPr/>
          <p:nvPr/>
        </p:nvSpPr>
        <p:spPr>
          <a:xfrm>
            <a:off x="311150" y="817563"/>
            <a:ext cx="5197475" cy="461963"/>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在家遇到贼</a:t>
            </a:r>
            <a:r>
              <a:rPr kumimoji="0" lang="en-US" altLang="zh-CN"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可以采取以下对应措施：</a:t>
            </a:r>
            <a:endPar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2466"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六、防盗常识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2467" name="矩形 2"/>
          <p:cNvSpPr/>
          <p:nvPr/>
        </p:nvSpPr>
        <p:spPr>
          <a:xfrm>
            <a:off x="534988" y="1341438"/>
            <a:ext cx="8069262" cy="2833687"/>
          </a:xfrm>
          <a:prstGeom prst="rect">
            <a:avLst/>
          </a:prstGeom>
          <a:noFill/>
          <a:ln w="9525">
            <a:noFill/>
          </a:ln>
        </p:spPr>
        <p:txBody>
          <a:bodyPr>
            <a:spAutoFit/>
          </a:bodyPr>
          <a:p>
            <a:pPr>
              <a:lnSpc>
                <a:spcPct val="190000"/>
              </a:lnSpc>
            </a:pPr>
            <a:r>
              <a:rPr lang="en-US" altLang="zh-CN" sz="1800" dirty="0">
                <a:solidFill>
                  <a:srgbClr val="47494B"/>
                </a:solidFill>
                <a:latin typeface="Arial" panose="020B0604020202020204" pitchFamily="34" charset="0"/>
                <a:sym typeface="楷体_GB2312" pitchFamily="49" charset="-122"/>
              </a:rPr>
              <a:t>9</a:t>
            </a:r>
            <a:r>
              <a:rPr lang="zh-CN" altLang="en-US" sz="1800" dirty="0">
                <a:solidFill>
                  <a:srgbClr val="47494B"/>
                </a:solidFill>
                <a:latin typeface="Arial" panose="020B0604020202020204" pitchFamily="34" charset="0"/>
                <a:sym typeface="楷体_GB2312" pitchFamily="49" charset="-122"/>
              </a:rPr>
              <a:t>、放弃：如果钱被翻出来，不要和贼搏斗。</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10</a:t>
            </a:r>
            <a:r>
              <a:rPr lang="zh-CN" altLang="en-US" sz="1800" dirty="0">
                <a:solidFill>
                  <a:srgbClr val="47494B"/>
                </a:solidFill>
                <a:latin typeface="Arial" panose="020B0604020202020204" pitchFamily="34" charset="0"/>
                <a:sym typeface="楷体_GB2312" pitchFamily="49" charset="-122"/>
              </a:rPr>
              <a:t>、劝说：想办法劝说或感动贼，比如拿药给贼擦伤口等，让贼放松警惕。</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11</a:t>
            </a:r>
            <a:r>
              <a:rPr lang="zh-CN" altLang="en-US" sz="1800" dirty="0">
                <a:solidFill>
                  <a:srgbClr val="47494B"/>
                </a:solidFill>
                <a:latin typeface="Arial" panose="020B0604020202020204" pitchFamily="34" charset="0"/>
                <a:sym typeface="楷体_GB2312" pitchFamily="49" charset="-122"/>
              </a:rPr>
              <a:t>、切记：晚上有贼进门后，不要主动开灯。因为贼并不熟悉你家的环境，而你自己却熟悉。尽量别让贼知道你在什么位置和家里有几个人，然后再找机会将贼制服。</a:t>
            </a:r>
            <a:endParaRPr lang="zh-CN" altLang="en-US" sz="3600" dirty="0">
              <a:solidFill>
                <a:srgbClr val="47494B"/>
              </a:solidFill>
              <a:latin typeface="Arial" panose="020B0604020202020204" pitchFamily="34" charset="0"/>
            </a:endParaRPr>
          </a:p>
        </p:txBody>
      </p:sp>
      <p:sp>
        <p:nvSpPr>
          <p:cNvPr id="6" name="矩形 5"/>
          <p:cNvSpPr/>
          <p:nvPr/>
        </p:nvSpPr>
        <p:spPr>
          <a:xfrm>
            <a:off x="311150" y="817563"/>
            <a:ext cx="5197475" cy="461963"/>
          </a:xfrm>
          <a:prstGeom prst="rect">
            <a:avLst/>
          </a:prstGeom>
          <a:solidFill>
            <a:srgbClr val="22B1DE">
              <a:lumMod val="60000"/>
              <a:lumOff val="40000"/>
            </a:srgbClr>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在家遇到贼</a:t>
            </a:r>
            <a:r>
              <a:rPr kumimoji="0" lang="en-US" altLang="zh-CN"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a:t>
            </a:r>
            <a:r>
              <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rPr>
              <a:t>可以采取以下对应措施：</a:t>
            </a:r>
            <a:endParaRPr kumimoji="0" lang="zh-CN" altLang="en-US" sz="2400" b="1" i="0" u="none" strike="noStrike" kern="0" cap="none" spc="0" normalizeH="0" baseline="0" noProof="0" dirty="0">
              <a:ln>
                <a:noFill/>
              </a:ln>
              <a:solidFill>
                <a:srgbClr val="47494B"/>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490"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七、防诈骗常识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3491" name="矩形 2"/>
          <p:cNvSpPr/>
          <p:nvPr/>
        </p:nvSpPr>
        <p:spPr>
          <a:xfrm>
            <a:off x="323850" y="908050"/>
            <a:ext cx="8069263" cy="982663"/>
          </a:xfrm>
          <a:prstGeom prst="rect">
            <a:avLst/>
          </a:prstGeom>
          <a:noFill/>
          <a:ln w="9525">
            <a:noFill/>
          </a:ln>
        </p:spPr>
        <p:txBody>
          <a:bodyPr>
            <a:spAutoFit/>
          </a:bodyPr>
          <a:p>
            <a:pPr algn="ctr">
              <a:lnSpc>
                <a:spcPct val="190000"/>
              </a:lnSpc>
            </a:pPr>
            <a:r>
              <a:rPr lang="zh-CN" altLang="en-US" sz="3600" b="1" dirty="0">
                <a:solidFill>
                  <a:srgbClr val="FF0000"/>
                </a:solidFill>
                <a:latin typeface="Arial" panose="020B0604020202020204" pitchFamily="34" charset="0"/>
              </a:rPr>
              <a:t>保持谨慎，小心核实</a:t>
            </a:r>
            <a:endParaRPr lang="zh-CN" altLang="en-US" sz="3600" b="1" dirty="0">
              <a:solidFill>
                <a:srgbClr val="FF0000"/>
              </a:solidFill>
              <a:latin typeface="Arial" panose="020B0604020202020204" pitchFamily="34" charset="0"/>
            </a:endParaRPr>
          </a:p>
        </p:txBody>
      </p:sp>
      <p:sp>
        <p:nvSpPr>
          <p:cNvPr id="63492" name="矩形 2"/>
          <p:cNvSpPr/>
          <p:nvPr/>
        </p:nvSpPr>
        <p:spPr>
          <a:xfrm>
            <a:off x="534988" y="2060575"/>
            <a:ext cx="8069262" cy="3416300"/>
          </a:xfrm>
          <a:prstGeom prst="rect">
            <a:avLst/>
          </a:prstGeom>
          <a:noFill/>
          <a:ln w="9525">
            <a:noFill/>
          </a:ln>
        </p:spPr>
        <p:txBody>
          <a:bodyPr>
            <a:spAutoFit/>
          </a:bodyPr>
          <a:p>
            <a:pPr>
              <a:lnSpc>
                <a:spcPct val="190000"/>
              </a:lnSpc>
            </a:pPr>
            <a:r>
              <a:rPr lang="en-US" altLang="zh-CN" sz="1800" b="1" dirty="0">
                <a:solidFill>
                  <a:srgbClr val="47494B"/>
                </a:solidFill>
                <a:latin typeface="Arial" panose="020B0604020202020204" pitchFamily="34" charset="0"/>
                <a:sym typeface="楷体_GB2312" pitchFamily="49" charset="-122"/>
              </a:rPr>
              <a:t>1</a:t>
            </a:r>
            <a:r>
              <a:rPr lang="zh-CN" altLang="en-US" sz="1800" b="1" dirty="0">
                <a:solidFill>
                  <a:srgbClr val="47494B"/>
                </a:solidFill>
                <a:latin typeface="Arial" panose="020B0604020202020204" pitchFamily="34" charset="0"/>
                <a:sym typeface="楷体_GB2312" pitchFamily="49" charset="-122"/>
              </a:rPr>
              <a:t>、防财务诈骗：</a:t>
            </a:r>
            <a:endParaRPr lang="en-US" altLang="zh-CN" sz="1800" b="1" dirty="0">
              <a:solidFill>
                <a:srgbClr val="47494B"/>
              </a:solidFill>
              <a:latin typeface="Arial" panose="020B0604020202020204" pitchFamily="34" charset="0"/>
              <a:sym typeface="楷体_GB2312" pitchFamily="49" charset="-122"/>
            </a:endParaRPr>
          </a:p>
          <a:p>
            <a:pPr>
              <a:lnSpc>
                <a:spcPct val="190000"/>
              </a:lnSpc>
            </a:pPr>
            <a:r>
              <a:rPr lang="en-US" altLang="zh-CN" sz="1800" b="1" dirty="0">
                <a:solidFill>
                  <a:srgbClr val="47494B"/>
                </a:solidFill>
                <a:latin typeface="Arial" panose="020B0604020202020204" pitchFamily="34" charset="0"/>
                <a:sym typeface="楷体_GB2312" pitchFamily="49" charset="-122"/>
              </a:rPr>
              <a:t>        </a:t>
            </a:r>
            <a:r>
              <a:rPr lang="zh-CN" altLang="en-US" sz="1800" dirty="0">
                <a:solidFill>
                  <a:srgbClr val="47494B"/>
                </a:solidFill>
                <a:latin typeface="Arial" panose="020B0604020202020204" pitchFamily="34" charset="0"/>
                <a:sym typeface="楷体_GB2312" pitchFamily="49" charset="-122"/>
              </a:rPr>
              <a:t>骗子冒充领导手机和微信给财务人员发信息要求汇款之类或给供应商付款之类的，一定要核实清楚！</a:t>
            </a:r>
            <a:endParaRPr lang="en-US" altLang="zh-CN" sz="1800" dirty="0">
              <a:solidFill>
                <a:srgbClr val="47494B"/>
              </a:solidFill>
              <a:latin typeface="Arial" panose="020B0604020202020204" pitchFamily="34" charset="0"/>
              <a:sym typeface="楷体_GB2312" pitchFamily="49" charset="-122"/>
            </a:endParaRPr>
          </a:p>
          <a:p>
            <a:pPr>
              <a:lnSpc>
                <a:spcPct val="190000"/>
              </a:lnSpc>
            </a:pPr>
            <a:r>
              <a:rPr lang="en-US" altLang="zh-CN" sz="1800" dirty="0">
                <a:solidFill>
                  <a:srgbClr val="47494B"/>
                </a:solidFill>
                <a:latin typeface="Arial" panose="020B0604020202020204" pitchFamily="34" charset="0"/>
                <a:sym typeface="楷体_GB2312" pitchFamily="49" charset="-122"/>
              </a:rPr>
              <a:t>2</a:t>
            </a:r>
            <a:r>
              <a:rPr lang="zh-CN" altLang="en-US" sz="1800" dirty="0">
                <a:solidFill>
                  <a:srgbClr val="47494B"/>
                </a:solidFill>
                <a:latin typeface="Arial" panose="020B0604020202020204" pitchFamily="34" charset="0"/>
                <a:sym typeface="楷体_GB2312" pitchFamily="49" charset="-122"/>
              </a:rPr>
              <a:t>、</a:t>
            </a:r>
            <a:r>
              <a:rPr lang="zh-CN" altLang="en-US" sz="1800" b="1" dirty="0">
                <a:solidFill>
                  <a:srgbClr val="47494B"/>
                </a:solidFill>
                <a:latin typeface="Arial" panose="020B0604020202020204" pitchFamily="34" charset="0"/>
                <a:sym typeface="楷体_GB2312" pitchFamily="49" charset="-122"/>
              </a:rPr>
              <a:t>遇借手机要慎重：</a:t>
            </a:r>
            <a:endParaRPr lang="en-US" altLang="zh-CN" sz="1800" b="1"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歹徒以手机没电急需通话为由借用，并乘你不备趁机溜走。即便有包留在你这边，包中往往都是废弃物。这样的骗局时有发生。</a:t>
            </a:r>
            <a:r>
              <a:rPr lang="en-US" altLang="zh-CN" sz="1800" dirty="0">
                <a:solidFill>
                  <a:srgbClr val="47494B"/>
                </a:solidFill>
                <a:latin typeface="Arial" panose="020B0604020202020204" pitchFamily="34" charset="0"/>
                <a:sym typeface="楷体_GB2312" pitchFamily="49" charset="-122"/>
              </a:rPr>
              <a:t>  </a:t>
            </a:r>
            <a:endParaRPr lang="zh-CN" altLang="en-US" sz="3600" dirty="0">
              <a:solidFill>
                <a:srgbClr val="47494B"/>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8435" name="Rectangle 1027"/>
          <p:cNvSpPr txBox="1"/>
          <p:nvPr/>
        </p:nvSpPr>
        <p:spPr>
          <a:xfrm>
            <a:off x="490538" y="1412875"/>
            <a:ext cx="8135937" cy="3384550"/>
          </a:xfrm>
          <a:prstGeom prst="rect">
            <a:avLst/>
          </a:prstGeom>
          <a:noFill/>
          <a:ln w="9525">
            <a:noFill/>
          </a:ln>
        </p:spPr>
        <p:txBody>
          <a:bodyPr/>
          <a:p>
            <a:pPr marL="342900" indent="-342900" defTabSz="457200" eaLnBrk="0" hangingPunct="0">
              <a:buFont typeface="Wingdings" panose="05000000000000000000" pitchFamily="2" charset="2"/>
            </a:pPr>
            <a:r>
              <a:rPr lang="zh-CN" altLang="en-US" sz="2800" b="1" dirty="0">
                <a:solidFill>
                  <a:srgbClr val="F60802"/>
                </a:solidFill>
                <a:latin typeface="Times New Roman" panose="02020603050405020304" pitchFamily="18" charset="0"/>
              </a:rPr>
              <a:t>案例</a:t>
            </a:r>
            <a:r>
              <a:rPr lang="zh-CN" altLang="en-US" sz="2800" b="1" dirty="0">
                <a:solidFill>
                  <a:srgbClr val="F60802"/>
                </a:solidFill>
                <a:latin typeface="Times New Roman" panose="02020603050405020304" pitchFamily="18" charset="0"/>
                <a:sym typeface="Wingdings" panose="05000000000000000000" pitchFamily="2" charset="2"/>
              </a:rPr>
              <a:t>（一）</a:t>
            </a:r>
            <a:endParaRPr lang="en-US" altLang="zh-CN" sz="2800" b="1" dirty="0">
              <a:solidFill>
                <a:srgbClr val="F60802"/>
              </a:solidFill>
              <a:latin typeface="Times New Roman" panose="02020603050405020304" pitchFamily="18" charset="0"/>
            </a:endParaRPr>
          </a:p>
          <a:p>
            <a:pPr marL="342900" indent="-342900" defTabSz="457200" eaLnBrk="0" hangingPunct="0">
              <a:buFont typeface="Wingdings" panose="05000000000000000000" pitchFamily="2" charset="2"/>
            </a:pPr>
            <a:r>
              <a:rPr lang="en-US" altLang="zh-CN" dirty="0">
                <a:solidFill>
                  <a:schemeClr val="tx1"/>
                </a:solidFill>
                <a:latin typeface="Franklin Gothic Book" pitchFamily="34" charset="0"/>
              </a:rPr>
              <a:t>     </a:t>
            </a:r>
            <a:r>
              <a:rPr lang="zh-CN" altLang="en-US" dirty="0">
                <a:solidFill>
                  <a:schemeClr val="tx1"/>
                </a:solidFill>
                <a:latin typeface="Franklin Gothic Book" pitchFamily="34" charset="0"/>
              </a:rPr>
              <a:t>一位秘书打开文件拒的抽屉找某个文件</a:t>
            </a:r>
            <a:endParaRPr lang="en-US" altLang="zh-CN" dirty="0">
              <a:solidFill>
                <a:schemeClr val="tx1"/>
              </a:solidFill>
              <a:latin typeface="Franklin Gothic Book" pitchFamily="34" charset="0"/>
            </a:endParaRPr>
          </a:p>
          <a:p>
            <a:pPr marL="342900" indent="-342900" defTabSz="457200" eaLnBrk="0" hangingPunct="0">
              <a:buFont typeface="Wingdings" panose="05000000000000000000" pitchFamily="2" charset="2"/>
            </a:pPr>
            <a:r>
              <a:rPr lang="zh-CN" altLang="en-US" dirty="0">
                <a:solidFill>
                  <a:schemeClr val="tx1"/>
                </a:solidFill>
                <a:latin typeface="Franklin Gothic Book" pitchFamily="34" charset="0"/>
              </a:rPr>
              <a:t>夹，这对电话铃时了，她没关上抽屉就去接</a:t>
            </a:r>
            <a:endParaRPr lang="en-US" altLang="zh-CN" dirty="0">
              <a:solidFill>
                <a:schemeClr val="tx1"/>
              </a:solidFill>
              <a:latin typeface="Franklin Gothic Book" pitchFamily="34" charset="0"/>
            </a:endParaRPr>
          </a:p>
          <a:p>
            <a:pPr marL="342900" indent="-342900" defTabSz="457200" eaLnBrk="0" hangingPunct="0">
              <a:buFont typeface="Wingdings" panose="05000000000000000000" pitchFamily="2" charset="2"/>
            </a:pPr>
            <a:r>
              <a:rPr lang="zh-CN" altLang="en-US" dirty="0">
                <a:solidFill>
                  <a:schemeClr val="tx1"/>
                </a:solidFill>
                <a:latin typeface="Franklin Gothic Book" pitchFamily="34" charset="0"/>
              </a:rPr>
              <a:t>电话，并开始交谈。在此期间另一位职员走</a:t>
            </a:r>
            <a:endParaRPr lang="en-US" altLang="zh-CN" dirty="0">
              <a:solidFill>
                <a:schemeClr val="tx1"/>
              </a:solidFill>
              <a:latin typeface="Franklin Gothic Book" pitchFamily="34" charset="0"/>
            </a:endParaRPr>
          </a:p>
          <a:p>
            <a:pPr marL="342900" indent="-342900" defTabSz="457200" eaLnBrk="0" hangingPunct="0">
              <a:buFont typeface="Wingdings" panose="05000000000000000000" pitchFamily="2" charset="2"/>
            </a:pPr>
            <a:r>
              <a:rPr lang="zh-CN" altLang="en-US" dirty="0">
                <a:solidFill>
                  <a:schemeClr val="tx1"/>
                </a:solidFill>
                <a:latin typeface="Franklin Gothic Book" pitchFamily="34" charset="0"/>
              </a:rPr>
              <a:t>进办公室，被没有关上的抽屉撞伤腿。</a:t>
            </a:r>
            <a:endParaRPr lang="zh-CN" altLang="en-US" dirty="0">
              <a:solidFill>
                <a:srgbClr val="000000"/>
              </a:solidFill>
              <a:latin typeface="Times New Roman" panose="02020603050405020304" pitchFamily="18" charset="0"/>
            </a:endParaRPr>
          </a:p>
          <a:p>
            <a:pPr marL="342900" indent="-342900" defTabSz="457200" eaLnBrk="0" hangingPunct="0">
              <a:buFont typeface="Wingdings" panose="05000000000000000000" pitchFamily="2" charset="2"/>
              <a:buChar char="Ø"/>
            </a:pPr>
            <a:endParaRPr lang="zh-CN" altLang="en-US" sz="1800" dirty="0">
              <a:solidFill>
                <a:srgbClr val="000000"/>
              </a:solidFill>
              <a:latin typeface="宋体" panose="02010600030101010101" pitchFamily="2" charset="-122"/>
            </a:endParaRPr>
          </a:p>
          <a:p>
            <a:pPr marL="342900" indent="-342900" defTabSz="457200" eaLnBrk="0" hangingPunct="0">
              <a:buFont typeface="Arial" panose="020B0604020202020204" pitchFamily="34" charset="0"/>
              <a:buChar char="•"/>
            </a:pPr>
            <a:endParaRPr lang="zh-CN" altLang="en-US" sz="2800" dirty="0">
              <a:solidFill>
                <a:schemeClr val="tx1"/>
              </a:solidFill>
              <a:latin typeface="Franklin Gothic Book"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4514"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七、防诈骗常识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4515" name="矩形 2"/>
          <p:cNvSpPr/>
          <p:nvPr/>
        </p:nvSpPr>
        <p:spPr>
          <a:xfrm>
            <a:off x="534988" y="1268413"/>
            <a:ext cx="8069262" cy="3832225"/>
          </a:xfrm>
          <a:prstGeom prst="rect">
            <a:avLst/>
          </a:prstGeom>
          <a:noFill/>
          <a:ln w="9525">
            <a:noFill/>
          </a:ln>
        </p:spPr>
        <p:txBody>
          <a:bodyPr>
            <a:spAutoFit/>
          </a:bodyPr>
          <a:p>
            <a:pPr>
              <a:lnSpc>
                <a:spcPct val="190000"/>
              </a:lnSpc>
            </a:pPr>
            <a:r>
              <a:rPr lang="en-US" altLang="zh-CN" sz="1800" b="1" dirty="0">
                <a:solidFill>
                  <a:srgbClr val="47494B"/>
                </a:solidFill>
                <a:latin typeface="Arial" panose="020B0604020202020204" pitchFamily="34" charset="0"/>
                <a:sym typeface="楷体_GB2312" pitchFamily="49" charset="-122"/>
              </a:rPr>
              <a:t>3</a:t>
            </a:r>
            <a:r>
              <a:rPr lang="zh-CN" altLang="en-US" sz="1800" b="1" dirty="0">
                <a:solidFill>
                  <a:srgbClr val="47494B"/>
                </a:solidFill>
                <a:latin typeface="Arial" panose="020B0604020202020204" pitchFamily="34" charset="0"/>
                <a:sym typeface="楷体_GB2312" pitchFamily="49" charset="-122"/>
              </a:rPr>
              <a:t>、丢物捡物诈骗：</a:t>
            </a:r>
            <a:endParaRPr lang="en-US" altLang="zh-CN" sz="1800" b="1" dirty="0">
              <a:solidFill>
                <a:srgbClr val="47494B"/>
              </a:solidFill>
              <a:latin typeface="Arial" panose="020B0604020202020204" pitchFamily="34" charset="0"/>
              <a:sym typeface="楷体_GB2312" pitchFamily="49" charset="-122"/>
            </a:endParaRPr>
          </a:p>
          <a:p>
            <a:pPr>
              <a:lnSpc>
                <a:spcPct val="190000"/>
              </a:lnSpc>
            </a:pPr>
            <a:r>
              <a:rPr lang="zh-CN" altLang="en-US" sz="1800" b="1" dirty="0">
                <a:solidFill>
                  <a:srgbClr val="47494B"/>
                </a:solidFill>
                <a:latin typeface="Arial" panose="020B0604020202020204" pitchFamily="34" charset="0"/>
                <a:sym typeface="楷体_GB2312" pitchFamily="49" charset="-122"/>
              </a:rPr>
              <a:t>       </a:t>
            </a:r>
            <a:r>
              <a:rPr lang="zh-CN" altLang="en-US" sz="1800" dirty="0">
                <a:solidFill>
                  <a:srgbClr val="47494B"/>
                </a:solidFill>
                <a:latin typeface="Arial" panose="020B0604020202020204" pitchFamily="34" charset="0"/>
                <a:sym typeface="楷体_GB2312" pitchFamily="49" charset="-122"/>
              </a:rPr>
              <a:t> 通常为两三人搭档，以男性居多。一人故意在事主视线内掉一包“钱”或其他贵重物品，待事主捡起钱物，或另一人捡到钱物，以见者有份不要声张为名要求与事主平分。这时丢钱的人回来找钱，或要求检查事主的包，乘机窃取手机及现金，或者待丢钱者走后，以时间紧分钱不便为由让事主以随身财物作抵押，捡到的钱归事主所有。事后事主发现包内的财物没有了，或发现捡到的不是钱。</a:t>
            </a:r>
            <a:endParaRPr lang="en-US" altLang="zh-CN" sz="1800" dirty="0">
              <a:solidFill>
                <a:srgbClr val="47494B"/>
              </a:solidFill>
              <a:latin typeface="Arial" panose="020B0604020202020204" pitchFamily="34" charset="0"/>
              <a:sym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5538" name="组合 6"/>
          <p:cNvGrpSpPr/>
          <p:nvPr/>
        </p:nvGrpSpPr>
        <p:grpSpPr>
          <a:xfrm>
            <a:off x="-36512" y="-26987"/>
            <a:ext cx="439261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七、防诈骗常识</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5539" name="矩形 2"/>
          <p:cNvSpPr/>
          <p:nvPr/>
        </p:nvSpPr>
        <p:spPr>
          <a:xfrm>
            <a:off x="534988" y="1268413"/>
            <a:ext cx="8069262" cy="3527425"/>
          </a:xfrm>
          <a:prstGeom prst="rect">
            <a:avLst/>
          </a:prstGeom>
          <a:noFill/>
          <a:ln w="9525">
            <a:noFill/>
          </a:ln>
        </p:spPr>
        <p:txBody>
          <a:bodyPr>
            <a:spAutoFit/>
          </a:bodyPr>
          <a:p>
            <a:pPr>
              <a:lnSpc>
                <a:spcPct val="190000"/>
              </a:lnSpc>
            </a:pPr>
            <a:r>
              <a:rPr lang="en-US" altLang="zh-CN" sz="1800" b="1" dirty="0">
                <a:solidFill>
                  <a:srgbClr val="47494B"/>
                </a:solidFill>
                <a:latin typeface="Arial" panose="020B0604020202020204" pitchFamily="34" charset="0"/>
                <a:sym typeface="楷体_GB2312" pitchFamily="49" charset="-122"/>
              </a:rPr>
              <a:t>4</a:t>
            </a:r>
            <a:r>
              <a:rPr lang="zh-CN" altLang="en-US" sz="1800" b="1" dirty="0">
                <a:solidFill>
                  <a:srgbClr val="47494B"/>
                </a:solidFill>
                <a:latin typeface="Arial" panose="020B0604020202020204" pitchFamily="34" charset="0"/>
                <a:sym typeface="楷体_GB2312" pitchFamily="49" charset="-122"/>
              </a:rPr>
              <a:t>、面对手机短信诈骗 坚持做到“五个不要”</a:t>
            </a:r>
            <a:endParaRPr lang="zh-CN" altLang="en-US" sz="1800" b="1"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a:t>
            </a:r>
            <a:r>
              <a:rPr lang="en-US" altLang="zh-CN" sz="1800" dirty="0">
                <a:solidFill>
                  <a:srgbClr val="47494B"/>
                </a:solidFill>
                <a:latin typeface="Arial" panose="020B0604020202020204" pitchFamily="34" charset="0"/>
                <a:sym typeface="楷体_GB2312" pitchFamily="49" charset="-122"/>
              </a:rPr>
              <a:t>1</a:t>
            </a:r>
            <a:r>
              <a:rPr lang="zh-CN" altLang="en-US" sz="1800" dirty="0">
                <a:solidFill>
                  <a:srgbClr val="47494B"/>
                </a:solidFill>
                <a:latin typeface="Arial" panose="020B0604020202020204" pitchFamily="34" charset="0"/>
                <a:sym typeface="楷体_GB2312" pitchFamily="49" charset="-122"/>
              </a:rPr>
              <a:t>．不要轻信虚假信息，要学会判断甄别；</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a:t>
            </a:r>
            <a:r>
              <a:rPr lang="en-US" altLang="zh-CN" sz="1800" dirty="0">
                <a:solidFill>
                  <a:srgbClr val="47494B"/>
                </a:solidFill>
                <a:latin typeface="Arial" panose="020B0604020202020204" pitchFamily="34" charset="0"/>
                <a:sym typeface="楷体_GB2312" pitchFamily="49" charset="-122"/>
              </a:rPr>
              <a:t>2</a:t>
            </a:r>
            <a:r>
              <a:rPr lang="zh-CN" altLang="en-US" sz="1800" dirty="0">
                <a:solidFill>
                  <a:srgbClr val="47494B"/>
                </a:solidFill>
                <a:latin typeface="Arial" panose="020B0604020202020204" pitchFamily="34" charset="0"/>
                <a:sym typeface="楷体_GB2312" pitchFamily="49" charset="-122"/>
              </a:rPr>
              <a:t>．不要因贪图小利而受违法短信的诱惑；</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a:t>
            </a:r>
            <a:r>
              <a:rPr lang="en-US" altLang="zh-CN" sz="1800" dirty="0">
                <a:solidFill>
                  <a:srgbClr val="47494B"/>
                </a:solidFill>
                <a:latin typeface="Arial" panose="020B0604020202020204" pitchFamily="34" charset="0"/>
                <a:sym typeface="楷体_GB2312" pitchFamily="49" charset="-122"/>
              </a:rPr>
              <a:t>3</a:t>
            </a:r>
            <a:r>
              <a:rPr lang="zh-CN" altLang="en-US" sz="1800" dirty="0">
                <a:solidFill>
                  <a:srgbClr val="47494B"/>
                </a:solidFill>
                <a:latin typeface="Arial" panose="020B0604020202020204" pitchFamily="34" charset="0"/>
                <a:sym typeface="楷体_GB2312" pitchFamily="49" charset="-122"/>
              </a:rPr>
              <a:t>．不要拨打短信中的陌生电话，以防受骗；</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a:t>
            </a:r>
            <a:r>
              <a:rPr lang="en-US" altLang="zh-CN" sz="1800" dirty="0">
                <a:solidFill>
                  <a:srgbClr val="47494B"/>
                </a:solidFill>
                <a:latin typeface="Arial" panose="020B0604020202020204" pitchFamily="34" charset="0"/>
                <a:sym typeface="楷体_GB2312" pitchFamily="49" charset="-122"/>
              </a:rPr>
              <a:t>4</a:t>
            </a:r>
            <a:r>
              <a:rPr lang="zh-CN" altLang="en-US" sz="1800" dirty="0">
                <a:solidFill>
                  <a:srgbClr val="47494B"/>
                </a:solidFill>
                <a:latin typeface="Arial" panose="020B0604020202020204" pitchFamily="34" charset="0"/>
                <a:sym typeface="楷体_GB2312" pitchFamily="49" charset="-122"/>
              </a:rPr>
              <a:t>．不要泄漏个人信息，特别是银行卡信息；</a:t>
            </a:r>
            <a:endParaRPr lang="zh-CN" altLang="en-US" sz="1800" dirty="0">
              <a:solidFill>
                <a:srgbClr val="47494B"/>
              </a:solidFill>
              <a:latin typeface="Arial" panose="020B0604020202020204" pitchFamily="34" charset="0"/>
              <a:sym typeface="楷体_GB2312" pitchFamily="49" charset="-122"/>
            </a:endParaRPr>
          </a:p>
          <a:p>
            <a:pPr>
              <a:lnSpc>
                <a:spcPct val="190000"/>
              </a:lnSpc>
            </a:pPr>
            <a:r>
              <a:rPr lang="zh-CN" altLang="en-US" sz="1800" dirty="0">
                <a:solidFill>
                  <a:srgbClr val="47494B"/>
                </a:solidFill>
                <a:latin typeface="Arial" panose="020B0604020202020204" pitchFamily="34" charset="0"/>
                <a:sym typeface="楷体_GB2312" pitchFamily="49" charset="-122"/>
              </a:rPr>
              <a:t>　　</a:t>
            </a:r>
            <a:r>
              <a:rPr lang="en-US" altLang="zh-CN" sz="1800" dirty="0">
                <a:solidFill>
                  <a:srgbClr val="47494B"/>
                </a:solidFill>
                <a:latin typeface="Arial" panose="020B0604020202020204" pitchFamily="34" charset="0"/>
                <a:sym typeface="楷体_GB2312" pitchFamily="49" charset="-122"/>
              </a:rPr>
              <a:t>5</a:t>
            </a:r>
            <a:r>
              <a:rPr lang="zh-CN" altLang="en-US" sz="1800" dirty="0">
                <a:solidFill>
                  <a:srgbClr val="47494B"/>
                </a:solidFill>
                <a:latin typeface="Arial" panose="020B0604020202020204" pitchFamily="34" charset="0"/>
                <a:sym typeface="楷体_GB2312" pitchFamily="49" charset="-122"/>
              </a:rPr>
              <a:t>．不要将资金转入陌生的帐户。</a:t>
            </a:r>
            <a:endParaRPr lang="zh-CN" altLang="en-US" sz="1800" dirty="0">
              <a:solidFill>
                <a:srgbClr val="47494B"/>
              </a:solidFill>
              <a:latin typeface="Arial" panose="020B0604020202020204" pitchFamily="34" charset="0"/>
              <a:sym typeface="楷体_GB2312"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822325" y="1102360"/>
            <a:ext cx="7521575" cy="35750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6" name="Rectangle 8"/>
          <p:cNvSpPr txBox="1"/>
          <p:nvPr/>
        </p:nvSpPr>
        <p:spPr>
          <a:xfrm>
            <a:off x="533400" y="765175"/>
            <a:ext cx="8215313" cy="2319338"/>
          </a:xfrm>
          <a:prstGeom prst="rect">
            <a:avLst/>
          </a:prstGeom>
          <a:noFill/>
          <a:ln w="9525">
            <a:noFill/>
          </a:ln>
        </p:spPr>
        <p:txBody>
          <a:bodyPr/>
          <a:p>
            <a:pPr marL="342900" indent="-342900" defTabSz="457200" eaLnBrk="0" hangingPunct="0">
              <a:buFont typeface="Wingdings" panose="05000000000000000000" pitchFamily="2" charset="2"/>
            </a:pPr>
            <a:r>
              <a:rPr lang="zh-CN" altLang="en-US" sz="2000" dirty="0">
                <a:solidFill>
                  <a:srgbClr val="0000FF"/>
                </a:solidFill>
                <a:latin typeface="Franklin Gothic Book" pitchFamily="34" charset="0"/>
              </a:rPr>
              <a:t>   直接原因：</a:t>
            </a:r>
            <a:endParaRPr lang="en-US" altLang="zh-CN" sz="2000" dirty="0">
              <a:solidFill>
                <a:srgbClr val="0000FF"/>
              </a:solidFill>
              <a:latin typeface="Franklin Gothic Book" pitchFamily="34" charset="0"/>
            </a:endParaRPr>
          </a:p>
          <a:p>
            <a:pPr marL="342900" indent="-342900" defTabSz="457200" eaLnBrk="0" hangingPunct="0">
              <a:buFont typeface="Wingdings" panose="05000000000000000000" pitchFamily="2" charset="2"/>
            </a:pPr>
            <a:r>
              <a:rPr lang="en-US" altLang="zh-CN" sz="2000" dirty="0">
                <a:solidFill>
                  <a:schemeClr val="tx1"/>
                </a:solidFill>
                <a:latin typeface="Franklin Gothic Book" pitchFamily="34" charset="0"/>
              </a:rPr>
              <a:t>a</a:t>
            </a:r>
            <a:r>
              <a:rPr lang="zh-CN" altLang="en-US" sz="2000" dirty="0">
                <a:solidFill>
                  <a:schemeClr val="tx1"/>
                </a:solidFill>
                <a:latin typeface="Franklin Gothic Book" pitchFamily="34" charset="0"/>
              </a:rPr>
              <a:t>、职员没有观察到抽屉是伸出来的</a:t>
            </a:r>
            <a:endParaRPr lang="en-US" altLang="zh-CN" sz="2000" dirty="0">
              <a:solidFill>
                <a:schemeClr val="tx1"/>
              </a:solidFill>
              <a:latin typeface="Franklin Gothic Book" pitchFamily="34" charset="0"/>
            </a:endParaRPr>
          </a:p>
          <a:p>
            <a:pPr marL="342900" indent="-342900" defTabSz="457200" eaLnBrk="0" hangingPunct="0">
              <a:buFont typeface="Wingdings" panose="05000000000000000000" pitchFamily="2" charset="2"/>
            </a:pPr>
            <a:r>
              <a:rPr lang="en-US" altLang="zh-CN" sz="2000" dirty="0">
                <a:solidFill>
                  <a:schemeClr val="tx1"/>
                </a:solidFill>
                <a:latin typeface="Franklin Gothic Book" pitchFamily="34" charset="0"/>
              </a:rPr>
              <a:t>     </a:t>
            </a:r>
            <a:r>
              <a:rPr lang="zh-CN" altLang="en-US" sz="2000" dirty="0">
                <a:solidFill>
                  <a:schemeClr val="tx1"/>
                </a:solidFill>
                <a:latin typeface="Franklin Gothic Book" pitchFamily="34" charset="0"/>
              </a:rPr>
              <a:t>直接将脚撞击伸出的抽屉；</a:t>
            </a:r>
            <a:r>
              <a:rPr lang="zh-CN" altLang="en-US" sz="2000" dirty="0">
                <a:solidFill>
                  <a:srgbClr val="FF0000"/>
                </a:solidFill>
                <a:latin typeface="Franklin Gothic Book" pitchFamily="34" charset="0"/>
              </a:rPr>
              <a:t>（不安全行为）</a:t>
            </a:r>
            <a:endParaRPr lang="en-US" altLang="zh-CN" sz="2000" dirty="0">
              <a:solidFill>
                <a:srgbClr val="FF0000"/>
              </a:solidFill>
              <a:latin typeface="Franklin Gothic Book" pitchFamily="34" charset="0"/>
            </a:endParaRPr>
          </a:p>
          <a:p>
            <a:pPr marL="342900" indent="-342900" defTabSz="457200" eaLnBrk="0" hangingPunct="0">
              <a:buFont typeface="Wingdings" panose="05000000000000000000" pitchFamily="2" charset="2"/>
            </a:pPr>
            <a:r>
              <a:rPr lang="en-US" altLang="zh-CN" sz="2000" dirty="0">
                <a:solidFill>
                  <a:schemeClr val="tx1"/>
                </a:solidFill>
                <a:latin typeface="Franklin Gothic Book" pitchFamily="34" charset="0"/>
              </a:rPr>
              <a:t>b</a:t>
            </a:r>
            <a:r>
              <a:rPr lang="zh-CN" altLang="en-US" sz="2000" dirty="0">
                <a:solidFill>
                  <a:schemeClr val="tx1"/>
                </a:solidFill>
                <a:latin typeface="Franklin Gothic Book" pitchFamily="34" charset="0"/>
              </a:rPr>
              <a:t>、秘书没有关抽屉就去接电话；</a:t>
            </a:r>
            <a:endParaRPr lang="en-US" altLang="zh-CN" sz="2000" dirty="0">
              <a:solidFill>
                <a:schemeClr val="tx1"/>
              </a:solidFill>
              <a:latin typeface="Franklin Gothic Book" pitchFamily="34" charset="0"/>
            </a:endParaRPr>
          </a:p>
          <a:p>
            <a:pPr marL="342900" indent="-342900" defTabSz="457200" eaLnBrk="0" hangingPunct="0">
              <a:buFont typeface="Wingdings" panose="05000000000000000000" pitchFamily="2" charset="2"/>
            </a:pPr>
            <a:r>
              <a:rPr lang="zh-CN" altLang="en-US" sz="2000" dirty="0">
                <a:solidFill>
                  <a:srgbClr val="FF0000"/>
                </a:solidFill>
                <a:latin typeface="Franklin Gothic Book" pitchFamily="34" charset="0"/>
              </a:rPr>
              <a:t>（不安全行为造成一个不安全的工作环境）</a:t>
            </a:r>
            <a:endParaRPr lang="zh-CN" altLang="en-US" sz="2000" dirty="0">
              <a:solidFill>
                <a:srgbClr val="FF0000"/>
              </a:solidFill>
              <a:latin typeface="Franklin Gothic Book" pitchFamily="34" charset="0"/>
            </a:endParaRPr>
          </a:p>
          <a:p>
            <a:pPr marL="342900" indent="-342900" defTabSz="457200" eaLnBrk="0" hangingPunct="0">
              <a:lnSpc>
                <a:spcPct val="90000"/>
              </a:lnSpc>
              <a:spcBef>
                <a:spcPct val="50000"/>
              </a:spcBef>
              <a:buFontTx/>
            </a:pPr>
            <a:endParaRPr lang="zh-CN" altLang="en-US" sz="2000" dirty="0">
              <a:solidFill>
                <a:schemeClr val="tx1"/>
              </a:solidFill>
              <a:latin typeface="Times New Roman" panose="02020603050405020304" pitchFamily="18" charset="0"/>
            </a:endParaRPr>
          </a:p>
        </p:txBody>
      </p:sp>
      <p:sp>
        <p:nvSpPr>
          <p:cNvPr id="7" name="TextBox 4"/>
          <p:cNvSpPr txBox="1"/>
          <p:nvPr/>
        </p:nvSpPr>
        <p:spPr>
          <a:xfrm>
            <a:off x="533400" y="3019425"/>
            <a:ext cx="7921625" cy="769938"/>
          </a:xfrm>
          <a:prstGeom prst="rect">
            <a:avLst/>
          </a:prstGeom>
          <a:noFill/>
          <a:ln w="9525">
            <a:noFill/>
          </a:ln>
        </p:spPr>
        <p:txBody>
          <a:bodyPr>
            <a:spAutoFit/>
          </a:bodyPr>
          <a:p>
            <a:r>
              <a:rPr lang="zh-CN" altLang="en-US" sz="2000" dirty="0">
                <a:solidFill>
                  <a:srgbClr val="0000FF"/>
                </a:solidFill>
                <a:latin typeface="Arial" panose="020B0604020202020204" pitchFamily="34" charset="0"/>
              </a:rPr>
              <a:t>    间接原因：</a:t>
            </a:r>
            <a:endParaRPr lang="en-US" altLang="zh-CN" sz="2000" dirty="0">
              <a:solidFill>
                <a:srgbClr val="0000FF"/>
              </a:solidFill>
              <a:latin typeface="Arial" panose="020B0604020202020204" pitchFamily="34" charset="0"/>
            </a:endParaRPr>
          </a:p>
          <a:p>
            <a:r>
              <a:rPr lang="en-US" altLang="zh-CN" sz="2000" dirty="0">
                <a:solidFill>
                  <a:schemeClr val="tx1"/>
                </a:solidFill>
                <a:latin typeface="Arial" panose="020B0604020202020204" pitchFamily="34" charset="0"/>
              </a:rPr>
              <a:t>a</a:t>
            </a:r>
            <a:r>
              <a:rPr lang="zh-CN" altLang="en-US" sz="2000" dirty="0">
                <a:solidFill>
                  <a:schemeClr val="tx1"/>
                </a:solidFill>
                <a:latin typeface="Arial" panose="020B0604020202020204" pitchFamily="34" charset="0"/>
              </a:rPr>
              <a:t>、员工的风险意识缺欠；</a:t>
            </a:r>
            <a:endParaRPr lang="en-US" altLang="zh-CN" sz="2000" dirty="0">
              <a:solidFill>
                <a:schemeClr val="tx1"/>
              </a:solidFill>
              <a:latin typeface="Arial" panose="020B0604020202020204" pitchFamily="34" charset="0"/>
            </a:endParaRPr>
          </a:p>
        </p:txBody>
      </p:sp>
      <p:sp>
        <p:nvSpPr>
          <p:cNvPr id="8" name="TextBox 4"/>
          <p:cNvSpPr txBox="1"/>
          <p:nvPr/>
        </p:nvSpPr>
        <p:spPr>
          <a:xfrm>
            <a:off x="466725" y="4221163"/>
            <a:ext cx="7921625" cy="769937"/>
          </a:xfrm>
          <a:prstGeom prst="rect">
            <a:avLst/>
          </a:prstGeom>
          <a:noFill/>
          <a:ln w="9525">
            <a:noFill/>
          </a:ln>
        </p:spPr>
        <p:txBody>
          <a:bodyPr>
            <a:spAutoFit/>
          </a:bodyPr>
          <a:p>
            <a:r>
              <a:rPr lang="zh-CN" altLang="en-US" sz="2000" dirty="0">
                <a:solidFill>
                  <a:srgbClr val="0000FF"/>
                </a:solidFill>
                <a:latin typeface="Arial" panose="020B0604020202020204" pitchFamily="34" charset="0"/>
              </a:rPr>
              <a:t>     主要原因：</a:t>
            </a:r>
            <a:endParaRPr lang="en-US" altLang="zh-CN" sz="2000" dirty="0">
              <a:solidFill>
                <a:srgbClr val="0000FF"/>
              </a:solidFill>
              <a:latin typeface="Arial" panose="020B0604020202020204" pitchFamily="34" charset="0"/>
            </a:endParaRPr>
          </a:p>
          <a:p>
            <a:r>
              <a:rPr lang="zh-CN" altLang="en-US" sz="2000" dirty="0">
                <a:solidFill>
                  <a:schemeClr val="tx1"/>
                </a:solidFill>
                <a:latin typeface="Arial" panose="020B0604020202020204" pitchFamily="34" charset="0"/>
              </a:rPr>
              <a:t>秘书没有关好抽屉就去接电话了，造成了一个不安全的工作环境</a:t>
            </a:r>
            <a:endParaRPr lang="en-US" altLang="zh-CN" sz="2000" dirty="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2" name="Rectangle 1027"/>
          <p:cNvSpPr txBox="1">
            <a:spLocks noChangeArrowheads="1"/>
          </p:cNvSpPr>
          <p:nvPr/>
        </p:nvSpPr>
        <p:spPr bwMode="auto">
          <a:xfrm>
            <a:off x="490538" y="1412875"/>
            <a:ext cx="81359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宋体" panose="02010600030101010101" pitchFamily="2" charset="-122"/>
                <a:cs typeface="宋体" panose="02010600030101010101" pitchFamily="2" charset="-122"/>
              </a:defRPr>
            </a:lvl1pPr>
            <a:lvl2pPr marL="742950" indent="-285750" algn="l" defTabSz="457200"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宋体" panose="02010600030101010101" pitchFamily="2" charset="-122"/>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宋体" panose="02010600030101010101" pitchFamily="2" charset="-122"/>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宋体" panose="02010600030101010101" pitchFamily="2" charset="-122"/>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宋体" panose="02010600030101010101" pitchFamily="2" charset="-122"/>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None/>
              <a:defRPr/>
            </a:pPr>
            <a:r>
              <a:rPr kumimoji="1" lang="zh-CN" altLang="en-US"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rPr>
              <a:t>案例</a:t>
            </a:r>
            <a:r>
              <a:rPr kumimoji="1" lang="zh-CN" altLang="en-US"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sym typeface="Wingdings" panose="05000000000000000000" pitchFamily="2" charset="2"/>
              </a:rPr>
              <a:t>（二）</a:t>
            </a:r>
            <a:endParaRPr kumimoji="1" lang="en-US" altLang="zh-CN" sz="3200" b="1"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711200" marR="0" lvl="0" indent="-711200" algn="l" defTabSz="457200" rtl="0" eaLnBrk="0" fontAlgn="base" latinLnBrk="0" hangingPunct="0">
              <a:lnSpc>
                <a:spcPct val="100000"/>
              </a:lnSpc>
              <a:spcBef>
                <a:spcPct val="50000"/>
              </a:spcBef>
              <a:spcAft>
                <a:spcPct val="0"/>
              </a:spcAft>
              <a:buClrTx/>
              <a:buSzTx/>
              <a:buFontTx/>
              <a:buNone/>
              <a:defRPr/>
            </a:pPr>
            <a:r>
              <a:rPr kumimoji="1" lang="zh-CN" altLang="en-US" sz="3200" b="0" i="0" u="none" strike="noStrike" kern="1200" cap="none" spc="0" normalizeH="0" baseline="0" noProof="0" dirty="0" smtClean="0">
                <a:ln>
                  <a:noFill/>
                </a:ln>
                <a:solidFill>
                  <a:srgbClr val="0000FF"/>
                </a:solidFill>
                <a:effectLst/>
                <a:uLnTx/>
                <a:uFillTx/>
                <a:latin typeface="+mn-lt"/>
                <a:ea typeface="宋体" panose="02010600030101010101" pitchFamily="2" charset="-122"/>
                <a:cs typeface="宋体" panose="02010600030101010101" pitchFamily="2" charset="-122"/>
              </a:rPr>
              <a:t>看看这个情景：</a:t>
            </a:r>
            <a:endParaRPr kumimoji="1" lang="en-US" altLang="zh-CN" sz="3200" b="0" i="0" u="none" strike="noStrike" kern="1200" cap="none" spc="0" normalizeH="0" baseline="0" noProof="0" dirty="0" smtClean="0">
              <a:ln>
                <a:noFill/>
              </a:ln>
              <a:solidFill>
                <a:srgbClr val="0000FF"/>
              </a:solidFill>
              <a:effectLst/>
              <a:uLnTx/>
              <a:uFillTx/>
              <a:latin typeface="+mn-lt"/>
              <a:ea typeface="宋体" panose="02010600030101010101" pitchFamily="2" charset="-122"/>
              <a:cs typeface="宋体" panose="02010600030101010101" pitchFamily="2" charset="-122"/>
            </a:endParaRPr>
          </a:p>
          <a:p>
            <a:pPr marL="0" marR="0" lvl="0" indent="0" algn="l" defTabSz="457200" rtl="0" eaLnBrk="0" fontAlgn="base" latinLnBrk="0" hangingPunct="0">
              <a:lnSpc>
                <a:spcPct val="100000"/>
              </a:lnSpc>
              <a:spcBef>
                <a:spcPct val="50000"/>
              </a:spcBef>
              <a:spcAft>
                <a:spcPct val="0"/>
              </a:spcAft>
              <a:buClrTx/>
              <a:buSzTx/>
              <a:buFontTx/>
              <a:buNone/>
              <a:defRPr/>
            </a:pPr>
            <a:r>
              <a:rPr kumimoji="1"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宋体" panose="02010600030101010101" pitchFamily="2" charset="-122"/>
              </a:rPr>
              <a:t>        你给自己和一个朋友买了咖啡，上楼梯时两手各拿一杯。</a:t>
            </a:r>
            <a:endParaRPr kumimoji="1" lang="zh-CN" altLang="en-US" sz="3200" b="0" i="0" u="none" strike="noStrike" kern="1200" cap="none" spc="0" normalizeH="0" baseline="0" noProof="0" dirty="0" smtClean="0">
              <a:ln>
                <a:noFill/>
              </a:ln>
              <a:solidFill>
                <a:srgbClr val="F60802"/>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342900" marR="0" lvl="0" indent="-342900" algn="l" defTabSz="4572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1" lang="zh-CN" altLang="en-US" sz="2000" b="0" i="0" u="none" strike="noStrike" kern="1200" cap="none" spc="0" normalizeH="0" baseline="0" noProof="0" dirty="0" smtClean="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1" lang="zh-CN" altLang="en-US" sz="3200" b="0" i="0" u="none" strike="noStrike" kern="1200" cap="none" spc="0" normalizeH="0" baseline="0" noProof="0" dirty="0" smtClean="0">
              <a:ln>
                <a:noFill/>
              </a:ln>
              <a:solidFill>
                <a:schemeClr val="tx1"/>
              </a:solidFill>
              <a:effectLst/>
              <a:uLnTx/>
              <a:uFillTx/>
              <a:latin typeface="+mn-lt"/>
              <a:ea typeface="宋体" panose="02010600030101010101" pitchFamily="2" charset="-122"/>
              <a:cs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8" name="Rectangle 3"/>
          <p:cNvSpPr txBox="1">
            <a:spLocks noChangeArrowheads="1"/>
          </p:cNvSpPr>
          <p:nvPr/>
        </p:nvSpPr>
        <p:spPr bwMode="auto">
          <a:xfrm>
            <a:off x="457200" y="1773238"/>
            <a:ext cx="8229600" cy="3455988"/>
          </a:xfrm>
          <a:prstGeom prst="rect">
            <a:avLst/>
          </a:prstGeom>
          <a:noFill/>
          <a:ln>
            <a:noFill/>
          </a:ln>
        </p:spPr>
        <p:txBody>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ea typeface="+mn-ea"/>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ea typeface="+mn-ea"/>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ea typeface="+mn-ea"/>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ea typeface="+mn-ea"/>
              </a:defRPr>
            </a:lvl9pPr>
          </a:lstStyle>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defRPr/>
            </a:pPr>
            <a:r>
              <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你的两只手里都拿着杯子，这样上楼</a:t>
            </a:r>
            <a:endPar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defRPr/>
            </a:pPr>
            <a:r>
              <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梯时就不能使用楼梯扶手了。</a:t>
            </a:r>
            <a:endPar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defRPr/>
            </a:pPr>
            <a:r>
              <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zh-CN" altLang="en-US" sz="3600" b="1" i="0" u="none" strike="noStrike" kern="0" cap="none" spc="0" normalizeH="0" baseline="0" noProof="0" dirty="0" smtClean="0">
                <a:ln>
                  <a:noFill/>
                </a:ln>
                <a:solidFill>
                  <a:srgbClr val="0000FF"/>
                </a:solidFill>
                <a:effectLst/>
                <a:uLnTx/>
                <a:uFillTx/>
                <a:latin typeface="Verdana" panose="020B0604030504040204"/>
                <a:ea typeface="宋体" panose="02010600030101010101" pitchFamily="2" charset="-122"/>
                <a:cs typeface="+mn-cs"/>
              </a:rPr>
              <a:t>这是不是忽视安全的行为？</a:t>
            </a:r>
            <a:endParaRPr kumimoji="0" lang="zh-CN" altLang="en-US" sz="3600" b="1" i="0" u="none" strike="noStrike" kern="0" cap="none" spc="0" normalizeH="0" baseline="0" noProof="0" dirty="0" smtClean="0">
              <a:ln>
                <a:noFill/>
              </a:ln>
              <a:solidFill>
                <a:srgbClr val="0000FF"/>
              </a:solidFill>
              <a:effectLst/>
              <a:uLnTx/>
              <a:uFillTx/>
              <a:latin typeface="Verdana" panose="020B0604030504040204"/>
              <a:ea typeface="宋体" panose="02010600030101010101" pitchFamily="2" charset="-122"/>
              <a:cs typeface="+mn-cs"/>
            </a:endParaRPr>
          </a:p>
          <a:p>
            <a:pPr marL="469900" marR="0" lvl="0" indent="-469900" algn="l" defTabSz="914400" rtl="0" eaLnBrk="0" fontAlgn="base" latinLnBrk="0" hangingPunct="0">
              <a:lnSpc>
                <a:spcPct val="100000"/>
              </a:lnSpc>
              <a:spcBef>
                <a:spcPct val="20000"/>
              </a:spcBef>
              <a:spcAft>
                <a:spcPct val="0"/>
              </a:spcAft>
              <a:buClr>
                <a:srgbClr val="CC0000"/>
              </a:buClr>
              <a:buSzTx/>
              <a:buFont typeface="Wingdings" panose="05000000000000000000" pitchFamily="2" charset="2"/>
              <a:buNone/>
              <a:defRPr/>
            </a:pPr>
            <a:r>
              <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en-US" altLang="zh-CN" sz="3600" b="0" i="0" u="none" strike="noStrike" kern="0" cap="none" spc="0" normalizeH="0" baseline="0" noProof="0" dirty="0" smtClean="0">
                <a:ln>
                  <a:noFill/>
                </a:ln>
                <a:solidFill>
                  <a:srgbClr val="47494B"/>
                </a:solidFill>
                <a:effectLst/>
                <a:uLnTx/>
                <a:uFillTx/>
                <a:latin typeface="Verdana" panose="020B0604030504040204"/>
                <a:ea typeface="宋体" panose="02010600030101010101" pitchFamily="2" charset="-122"/>
                <a:cs typeface="+mn-cs"/>
              </a:rPr>
              <a:t>       </a:t>
            </a:r>
            <a:r>
              <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是</a:t>
            </a:r>
            <a:r>
              <a:rPr kumimoji="0" lang="en-US" altLang="zh-CN"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          </a:t>
            </a:r>
            <a:r>
              <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rPr>
              <a:t>不是</a:t>
            </a:r>
            <a:endParaRPr kumimoji="0" lang="zh-CN" altLang="en-US" sz="36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endParaRPr>
          </a:p>
          <a:p>
            <a:pPr marL="711200" marR="0" lvl="0" indent="-711200" algn="l" defTabSz="914400" rtl="0" eaLnBrk="0" fontAlgn="base" latinLnBrk="0" hangingPunct="0">
              <a:lnSpc>
                <a:spcPct val="100000"/>
              </a:lnSpc>
              <a:spcBef>
                <a:spcPct val="50000"/>
              </a:spcBef>
              <a:spcAft>
                <a:spcPct val="0"/>
              </a:spcAft>
              <a:buClr>
                <a:srgbClr val="CC0000"/>
              </a:buClr>
              <a:buSzTx/>
              <a:buFont typeface="Wingdings" panose="05000000000000000000" pitchFamily="2" charset="2"/>
              <a:buNone/>
              <a:defRPr/>
            </a:pPr>
            <a:endParaRPr kumimoji="0" lang="zh-CN" altLang="en-US" sz="3000" b="0" i="0" u="none" strike="noStrike" kern="0" cap="none" spc="0" normalizeH="0" baseline="0" noProof="0" dirty="0" smtClean="0">
              <a:ln>
                <a:noFill/>
              </a:ln>
              <a:solidFill>
                <a:srgbClr val="000000"/>
              </a:solidFill>
              <a:effectLst/>
              <a:uLnTx/>
              <a:uFillTx/>
              <a:latin typeface="Verdana" panose="020B0604030504040204"/>
              <a:ea typeface="宋体" panose="02010600030101010101" pitchFamily="2" charset="-122"/>
              <a:cs typeface="+mn-cs"/>
            </a:endParaRPr>
          </a:p>
        </p:txBody>
      </p:sp>
      <p:sp>
        <p:nvSpPr>
          <p:cNvPr id="9" name="动作按钮: 自定义 8">
            <a:hlinkClick r:id="" action="ppaction://noaction" highlightClick="1"/>
          </p:cNvPr>
          <p:cNvSpPr/>
          <p:nvPr/>
        </p:nvSpPr>
        <p:spPr bwMode="auto">
          <a:xfrm>
            <a:off x="1835150" y="3860800"/>
            <a:ext cx="431800" cy="431800"/>
          </a:xfrm>
          <a:prstGeom prst="actionButtonBlank">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 name="动作按钮: 自定义 9">
            <a:hlinkClick r:id="" action="ppaction://noaction" highlightClick="1"/>
          </p:cNvPr>
          <p:cNvSpPr/>
          <p:nvPr/>
        </p:nvSpPr>
        <p:spPr bwMode="auto">
          <a:xfrm>
            <a:off x="4067175" y="3860800"/>
            <a:ext cx="431800" cy="431800"/>
          </a:xfrm>
          <a:prstGeom prst="actionButtonBlank">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6"/>
          <p:cNvGrpSpPr/>
          <p:nvPr/>
        </p:nvGrpSpPr>
        <p:grpSpPr>
          <a:xfrm>
            <a:off x="-36512" y="-26987"/>
            <a:ext cx="2087562" cy="584200"/>
            <a:chOff x="152400" y="276225"/>
            <a:chExt cx="2808288" cy="585350"/>
          </a:xfrm>
        </p:grpSpPr>
        <p:sp>
          <p:nvSpPr>
            <p:cNvPr id="19" name="矩形 18"/>
            <p:cNvSpPr>
              <a:spLocks noChangeArrowheads="1"/>
            </p:cNvSpPr>
            <p:nvPr/>
          </p:nvSpPr>
          <p:spPr bwMode="auto">
            <a:xfrm>
              <a:off x="152400" y="290541"/>
              <a:ext cx="2808288" cy="555128"/>
            </a:xfrm>
            <a:prstGeom prst="rect">
              <a:avLst/>
            </a:prstGeom>
            <a:solidFill>
              <a:srgbClr val="4BACC6"/>
            </a:solidFill>
            <a:ln w="9525">
              <a:solidFill>
                <a:srgbClr val="4BACC6"/>
              </a:solidFill>
              <a:miter lim="800000"/>
            </a:ln>
            <a:effectLst>
              <a:outerShdw blurRad="40000" dist="23000" dir="5400000" rotWithShape="0">
                <a:srgbClr val="808080">
                  <a:alpha val="34998"/>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20" name="文本框 7"/>
            <p:cNvSpPr txBox="1">
              <a:spLocks noChangeArrowheads="1"/>
            </p:cNvSpPr>
            <p:nvPr/>
          </p:nvSpPr>
          <p:spPr bwMode="auto">
            <a:xfrm>
              <a:off x="152400" y="276225"/>
              <a:ext cx="2808288" cy="58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cs typeface="+mj-cs"/>
                </a:defRPr>
              </a:lvl1pPr>
              <a:lvl2pPr marL="742950" indent="-28575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2pPr>
              <a:lvl3pPr marL="11430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3pPr>
              <a:lvl4pPr marL="16002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4pPr>
              <a:lvl5pPr marL="2057400" indent="-228600" algn="l"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5pPr>
              <a:lvl6pPr marL="25146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algn="l" defTabSz="457200" rtl="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1" lang="zh-CN" altLang="en-US" sz="3200" b="1" i="0" u="none" strike="noStrike" kern="0" cap="none" spc="0" normalizeH="0" baseline="0" noProof="0" dirty="0" smtClean="0">
                  <a:ln>
                    <a:noFill/>
                  </a:ln>
                  <a:solidFill>
                    <a:srgbClr val="1F497D"/>
                  </a:solidFill>
                  <a:effectLst/>
                  <a:uLnTx/>
                  <a:uFillTx/>
                  <a:latin typeface="微软雅黑" panose="020B0503020204020204" pitchFamily="34" charset="-122"/>
                  <a:ea typeface="微软雅黑" panose="020B0503020204020204" pitchFamily="34" charset="-122"/>
                  <a:cs typeface="+mj-cs"/>
                </a:rPr>
                <a:t>一、案例</a:t>
              </a:r>
              <a:endParaRPr kumimoji="1" lang="zh-CN" altLang="en-US" sz="3200" b="1" i="0" u="none" strike="noStrike" kern="0" cap="none" spc="0" normalizeH="0" baseline="0" noProof="0" dirty="0">
                <a:ln>
                  <a:noFill/>
                </a:ln>
                <a:solidFill>
                  <a:srgbClr val="1F497D"/>
                </a:solidFill>
                <a:effectLst/>
                <a:uLnTx/>
                <a:uFillTx/>
                <a:latin typeface="微软雅黑" panose="020B0503020204020204" pitchFamily="34" charset="-122"/>
                <a:ea typeface="微软雅黑" panose="020B0503020204020204" pitchFamily="34" charset="-122"/>
                <a:cs typeface="+mj-cs"/>
              </a:endParaRPr>
            </a:p>
          </p:txBody>
        </p:sp>
      </p:grpSp>
      <p:sp>
        <p:nvSpPr>
          <p:cNvPr id="13" name="Rectangle 26"/>
          <p:cNvSpPr txBox="1">
            <a:spLocks noChangeArrowheads="1"/>
          </p:cNvSpPr>
          <p:nvPr/>
        </p:nvSpPr>
        <p:spPr bwMode="auto">
          <a:xfrm>
            <a:off x="611188" y="1916113"/>
            <a:ext cx="7848600" cy="3552825"/>
          </a:xfrm>
          <a:prstGeom prst="rect">
            <a:avLst/>
          </a:prstGeom>
          <a:noFill/>
          <a:ln w="9525">
            <a:noFill/>
            <a:miter lim="800000"/>
          </a:ln>
        </p:spPr>
        <p:txBody>
          <a:bodyPr/>
          <a:lstStyle/>
          <a:p>
            <a:pPr marR="0" defTabSz="914400">
              <a:spcBef>
                <a:spcPct val="0"/>
              </a:spcBef>
              <a:buClrTx/>
              <a:buSzTx/>
              <a:buFontTx/>
              <a:buNone/>
              <a:defRPr/>
            </a:pPr>
            <a:r>
              <a:rPr kumimoji="0" lang="zh-CN" altLang="en-US" sz="3600" b="1" kern="1200" cap="none" spc="0" normalizeH="0" baseline="0" noProof="0" dirty="0">
                <a:solidFill>
                  <a:srgbClr val="0000FF"/>
                </a:solidFill>
                <a:latin typeface="Arial" panose="020B0604020202020204" pitchFamily="34" charset="0"/>
                <a:ea typeface="宋体" panose="02010600030101010101" pitchFamily="2" charset="-122"/>
                <a:cs typeface="+mn-cs"/>
              </a:rPr>
              <a:t>     在这种情况下可能发生什么？</a:t>
            </a:r>
            <a:endParaRPr kumimoji="0" lang="zh-CN" altLang="en-US" sz="3600" b="1" kern="1200" cap="none" spc="0" normalizeH="0" baseline="0" noProof="0" dirty="0">
              <a:solidFill>
                <a:srgbClr val="0000FF"/>
              </a:solidFill>
              <a:latin typeface="Arial" panose="020B0604020202020204" pitchFamily="34" charset="0"/>
              <a:ea typeface="宋体" panose="02010600030101010101" pitchFamily="2" charset="-122"/>
              <a:cs typeface="+mn-cs"/>
            </a:endParaRPr>
          </a:p>
          <a:p>
            <a:pPr marR="0" defTabSz="914400">
              <a:spcBef>
                <a:spcPct val="0"/>
              </a:spcBef>
              <a:buClrTx/>
              <a:buSzTx/>
              <a:buFontTx/>
              <a:buNone/>
              <a:defRPr/>
            </a:pPr>
            <a:r>
              <a:rPr kumimoji="0" lang="zh-CN" altLang="en-US" sz="3600"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rPr>
              <a:t> 我拿着两个杯子安全地走完楼梯</a:t>
            </a:r>
            <a:endPar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endParaRPr>
          </a:p>
          <a:p>
            <a:pPr marR="0" defTabSz="914400">
              <a:spcBef>
                <a:spcPct val="0"/>
              </a:spcBef>
              <a:buClrTx/>
              <a:buSzTx/>
              <a:buFontTx/>
              <a:buNone/>
              <a:defRPr/>
            </a:pPr>
            <a:r>
              <a:rPr kumimoji="0" lang="zh-CN" altLang="en-US" sz="3600"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rPr>
              <a:t> 由于没有使用扶手，我可能滑倒并</a:t>
            </a:r>
            <a:endParaRPr kumimoji="0" lang="en-US" altLang="zh-CN" sz="3600" kern="1200" cap="none" spc="0" normalizeH="0" baseline="0" noProof="0" dirty="0">
              <a:solidFill>
                <a:srgbClr val="000000"/>
              </a:solidFill>
              <a:latin typeface="Arial" panose="020B0604020202020204" pitchFamily="34" charset="0"/>
              <a:ea typeface="宋体" panose="02010600030101010101" pitchFamily="2" charset="-122"/>
              <a:cs typeface="+mn-cs"/>
            </a:endParaRPr>
          </a:p>
          <a:p>
            <a:pPr marR="0" defTabSz="914400">
              <a:spcBef>
                <a:spcPct val="0"/>
              </a:spcBef>
              <a:buClrTx/>
              <a:buSzTx/>
              <a:buFontTx/>
              <a:buNone/>
              <a:defRPr/>
            </a:pPr>
            <a:r>
              <a:rPr kumimoji="0" lang="en-US" altLang="zh-CN" sz="3600" kern="1200" cap="none" spc="0" normalizeH="0" baseline="0" noProof="0" dirty="0">
                <a:solidFill>
                  <a:srgbClr val="000000"/>
                </a:solidFill>
                <a:latin typeface="Arial" panose="020B0604020202020204" pitchFamily="34" charset="0"/>
                <a:ea typeface="宋体" panose="02010600030101010101" pitchFamily="2" charset="-122"/>
                <a:cs typeface="+mn-cs"/>
              </a:rPr>
              <a:t>     </a:t>
            </a:r>
            <a:r>
              <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rPr>
              <a:t>滚下楼梯</a:t>
            </a:r>
            <a:endPar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endParaRPr>
          </a:p>
          <a:p>
            <a:pPr marR="0" defTabSz="914400">
              <a:spcBef>
                <a:spcPct val="0"/>
              </a:spcBef>
              <a:buClrTx/>
              <a:buSzTx/>
              <a:buFontTx/>
              <a:buNone/>
              <a:defRPr/>
            </a:pPr>
            <a:r>
              <a:rPr kumimoji="0" lang="zh-CN" altLang="en-US" sz="3600" kern="1200" cap="none" spc="0" normalizeH="0" baseline="0" noProof="0" dirty="0">
                <a:solidFill>
                  <a:srgbClr val="FF0000"/>
                </a:solidFill>
                <a:latin typeface="Arial" panose="020B0604020202020204" pitchFamily="34" charset="0"/>
                <a:ea typeface="宋体" panose="02010600030101010101" pitchFamily="2" charset="-122"/>
                <a:cs typeface="+mn-cs"/>
              </a:rPr>
              <a:t>□</a:t>
            </a:r>
            <a:r>
              <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rPr>
              <a:t> 以上两种情况都有可能发生</a:t>
            </a:r>
            <a:endParaRPr kumimoji="0" lang="zh-CN" altLang="en-US" sz="3600" kern="1200" cap="none" spc="0" normalizeH="0" baseline="0" noProof="0" dirty="0">
              <a:solidFill>
                <a:srgbClr val="000000"/>
              </a:solidFill>
              <a:latin typeface="Arial" panose="020B0604020202020204" pitchFamily="34" charset="0"/>
              <a:ea typeface="宋体" panose="02010600030101010101" pitchFamily="2" charset="-122"/>
              <a:cs typeface="+mn-cs"/>
            </a:endParaRPr>
          </a:p>
          <a:p>
            <a:pPr marL="469900" marR="0" indent="-469900" defTabSz="914400" eaLnBrk="0" hangingPunct="0">
              <a:buClr>
                <a:srgbClr val="CC0000"/>
              </a:buClr>
              <a:buSzTx/>
              <a:buFontTx/>
              <a:buNone/>
              <a:defRPr/>
            </a:pPr>
            <a:endParaRPr kumimoji="0" lang="zh-CN" altLang="en-US" sz="2400" b="1" kern="0" cap="none" spc="0" normalizeH="0" baseline="0" noProof="0" dirty="0">
              <a:solidFill>
                <a:srgbClr val="000000"/>
              </a:solidFill>
              <a:latin typeface="Verdana" panose="020B0604030504040204"/>
              <a:ea typeface="宋体" panose="02010600030101010101" pitchFamily="2" charset="-122"/>
              <a:cs typeface="+mn-cs"/>
            </a:endParaRPr>
          </a:p>
          <a:p>
            <a:pPr marL="469900" marR="0" indent="-469900" defTabSz="914400" eaLnBrk="0" hangingPunct="0">
              <a:buClr>
                <a:srgbClr val="CC0000"/>
              </a:buClr>
              <a:buSzTx/>
              <a:buFontTx/>
              <a:buNone/>
              <a:defRPr/>
            </a:pPr>
            <a:endParaRPr kumimoji="0" lang="zh-CN" altLang="en-US" sz="2400" b="1" kern="0" cap="none" spc="0" normalizeH="0" baseline="0" noProof="0" dirty="0">
              <a:solidFill>
                <a:srgbClr val="000000"/>
              </a:solidFill>
              <a:latin typeface="Verdana" panose="020B0604030504040204"/>
              <a:ea typeface="宋体" panose="02010600030101010101" pitchFamily="2" charset="-122"/>
              <a:cs typeface="+mn-cs"/>
            </a:endParaRPr>
          </a:p>
        </p:txBody>
      </p:sp>
      <p:sp>
        <p:nvSpPr>
          <p:cNvPr id="14" name="笑脸 4"/>
          <p:cNvSpPr>
            <a:spLocks noChangeArrowheads="1"/>
          </p:cNvSpPr>
          <p:nvPr/>
        </p:nvSpPr>
        <p:spPr bwMode="auto">
          <a:xfrm>
            <a:off x="684213" y="1989138"/>
            <a:ext cx="431800" cy="360363"/>
          </a:xfrm>
          <a:prstGeom prst="smileyFace">
            <a:avLst>
              <a:gd name="adj" fmla="val 4653"/>
            </a:avLst>
          </a:prstGeom>
          <a:solidFill>
            <a:srgbClr val="FFC000"/>
          </a:solidFill>
          <a:ln w="9525" algn="ctr">
            <a:solidFill>
              <a:srgbClr val="000000"/>
            </a:solidFill>
            <a:round/>
          </a:ln>
        </p:spPr>
        <p:txBody>
          <a:bodyPr/>
          <a:lstStyle>
            <a:lvl1pPr eaLnBrk="0" hangingPunct="0">
              <a:defRPr sz="4000">
                <a:solidFill>
                  <a:schemeClr val="tx1"/>
                </a:solidFill>
                <a:latin typeface="Arial" panose="020B0604020202020204" pitchFamily="34" charset="0"/>
                <a:ea typeface="宋体" panose="02010600030101010101" pitchFamily="2" charset="-122"/>
              </a:defRPr>
            </a:lvl1pPr>
            <a:lvl2pPr marL="742950" indent="-285750" eaLnBrk="0" hangingPunct="0">
              <a:defRPr sz="4000">
                <a:solidFill>
                  <a:schemeClr val="tx1"/>
                </a:solidFill>
                <a:latin typeface="Arial" panose="020B0604020202020204" pitchFamily="34" charset="0"/>
                <a:ea typeface="宋体" panose="02010600030101010101" pitchFamily="2" charset="-122"/>
              </a:defRPr>
            </a:lvl2pPr>
            <a:lvl3pPr marL="1143000" indent="-228600" eaLnBrk="0" hangingPunct="0">
              <a:defRPr sz="4000">
                <a:solidFill>
                  <a:schemeClr val="tx1"/>
                </a:solidFill>
                <a:latin typeface="Arial" panose="020B0604020202020204" pitchFamily="34" charset="0"/>
                <a:ea typeface="宋体" panose="02010600030101010101" pitchFamily="2" charset="-122"/>
              </a:defRPr>
            </a:lvl3pPr>
            <a:lvl4pPr marL="1600200" indent="-228600" eaLnBrk="0" hangingPunct="0">
              <a:defRPr sz="4000">
                <a:solidFill>
                  <a:schemeClr val="tx1"/>
                </a:solidFill>
                <a:latin typeface="Arial" panose="020B0604020202020204" pitchFamily="34" charset="0"/>
                <a:ea typeface="宋体" panose="02010600030101010101" pitchFamily="2" charset="-122"/>
              </a:defRPr>
            </a:lvl4pPr>
            <a:lvl5pPr marL="2057400" indent="-228600" eaLnBrk="0" hangingPunct="0">
              <a:defRPr sz="4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auto" latinLnBrk="0" hangingPunct="0">
              <a:lnSpc>
                <a:spcPct val="100000"/>
              </a:lnSpc>
              <a:spcBef>
                <a:spcPct val="0"/>
              </a:spcBef>
              <a:spcAft>
                <a:spcPts val="0"/>
              </a:spcAft>
              <a:buClrTx/>
              <a:buSzTx/>
              <a:buFontTx/>
              <a:buNone/>
              <a:defRPr/>
            </a:pPr>
            <a:endParaRPr kumimoji="0" lang="zh-CN" altLang="en-US" sz="4000" b="0"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_rels/them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角度">
  <a:themeElements>
    <a:clrScheme name="角度">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角度">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4796</Words>
  <Application>WPS 演示</Application>
  <PresentationFormat>全屏显示(4:3)</PresentationFormat>
  <Paragraphs>558</Paragraphs>
  <Slides>52</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52</vt:i4>
      </vt:variant>
    </vt:vector>
  </HeadingPairs>
  <TitlesOfParts>
    <vt:vector size="73" baseType="lpstr">
      <vt:lpstr>Arial</vt:lpstr>
      <vt:lpstr>宋体</vt:lpstr>
      <vt:lpstr>Wingdings</vt:lpstr>
      <vt:lpstr>Calibri</vt:lpstr>
      <vt:lpstr>Franklin Gothic Medium</vt:lpstr>
      <vt:lpstr>微软雅黑</vt:lpstr>
      <vt:lpstr>Franklin Gothic Book</vt:lpstr>
      <vt:lpstr>隶书</vt:lpstr>
      <vt:lpstr>黑体</vt:lpstr>
      <vt:lpstr>Times New Roman</vt:lpstr>
      <vt:lpstr>Verdana</vt:lpstr>
      <vt:lpstr>华文行楷</vt:lpstr>
      <vt:lpstr>仿宋_GB2312</vt:lpstr>
      <vt:lpstr>仿宋</vt:lpstr>
      <vt:lpstr>楷体_GB2312</vt:lpstr>
      <vt:lpstr>新宋体</vt:lpstr>
      <vt:lpstr>Tunga</vt:lpstr>
      <vt:lpstr>Arial</vt:lpstr>
      <vt:lpstr>Verdana</vt:lpstr>
      <vt:lpstr>Arial Unicode MS</vt:lpstr>
      <vt:lpstr>角度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2</cp:revision>
  <cp:lastPrinted>2016-07-15T09:04:31Z</cp:lastPrinted>
  <dcterms:created xsi:type="dcterms:W3CDTF">2012-05-04T00:42:32Z</dcterms:created>
  <dcterms:modified xsi:type="dcterms:W3CDTF">2023-12-01T05:40:54Z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3DAE4C0F20E74DD8B888A21306251746_12</vt:lpwstr>
  </property>
</Properties>
</file>