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0" r:id="rId19"/>
    <p:sldId id="271" r:id="rId20"/>
    <p:sldId id="272" r:id="rId21"/>
    <p:sldId id="273" r:id="rId22"/>
    <p:sldId id="274" r:id="rId23"/>
    <p:sldId id="275" r:id="rId24"/>
    <p:sldId id="276" r:id="rId25"/>
    <p:sldId id="281" r:id="rId26"/>
    <p:sldId id="277" r:id="rId27"/>
    <p:sldId id="278" r:id="rId28"/>
    <p:sldId id="282" r:id="rId29"/>
    <p:sldId id="283" r:id="rId30"/>
  </p:sldIdLst>
  <p:sldSz cx="9144000" cy="6858000" type="screen4x3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BA8E303-B38D-4E31-A532-9DF6783D3A3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F51446A-AC7E-45D4-8CB6-D29CA790867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1BEDC47-DB18-48C8-A8FE-78C36187AE2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178C3DE-CF20-41A2-96EC-49D55E7EBC7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BEC128-216B-45AE-9382-7942CA4461C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 userDrawn="1"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11"/>
          <p:cNvSpPr/>
          <p:nvPr userDrawn="1"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13"/>
          <p:cNvSpPr/>
          <p:nvPr userDrawn="1"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矩形 18"/>
          <p:cNvSpPr/>
          <p:nvPr userDrawn="1"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直接连接符 10"/>
          <p:cNvSpPr>
            <a:spLocks noChangeShapeType="1"/>
          </p:cNvSpPr>
          <p:nvPr userDrawn="1"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直接连接符 17"/>
          <p:cNvSpPr>
            <a:spLocks noChangeShapeType="1"/>
          </p:cNvSpPr>
          <p:nvPr userDrawn="1"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直接连接符 19"/>
          <p:cNvSpPr>
            <a:spLocks noChangeShapeType="1"/>
          </p:cNvSpPr>
          <p:nvPr userDrawn="1"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直接连接符 15"/>
          <p:cNvSpPr>
            <a:spLocks noChangeShapeType="1"/>
          </p:cNvSpPr>
          <p:nvPr userDrawn="1"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直接连接符 14"/>
          <p:cNvSpPr>
            <a:spLocks noChangeShapeType="1"/>
          </p:cNvSpPr>
          <p:nvPr userDrawn="1"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直接连接符 21"/>
          <p:cNvSpPr>
            <a:spLocks noChangeShapeType="1"/>
          </p:cNvSpPr>
          <p:nvPr userDrawn="1"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矩形 26"/>
          <p:cNvSpPr/>
          <p:nvPr userDrawn="1"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椭圆 20"/>
          <p:cNvSpPr/>
          <p:nvPr userDrawn="1"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椭圆 22"/>
          <p:cNvSpPr/>
          <p:nvPr userDrawn="1"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椭圆 23"/>
          <p:cNvSpPr/>
          <p:nvPr userDrawn="1"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椭圆 25"/>
          <p:cNvSpPr/>
          <p:nvPr userDrawn="1"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椭圆 24"/>
          <p:cNvSpPr/>
          <p:nvPr userDrawn="1"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22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A572-BD29-4B5F-B803-AC9D9E4FF343}" type="datetimeFigureOut">
              <a:rPr lang="zh-CN" altLang="en-US"/>
            </a:fld>
            <a:endParaRPr lang="zh-CN" altLang="en-US"/>
          </a:p>
        </p:txBody>
      </p:sp>
      <p:sp>
        <p:nvSpPr>
          <p:cNvPr id="23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B0E8C-0760-4906-9969-38EEEAD102CC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64C1-A563-4F1E-B2A8-FA2E867FC26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603A4-3091-4769-BC41-B66095EC3A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2354-E387-4BD1-AA9A-E5B2AE128DC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02996-BA0A-4A2C-982F-D4CBB88FF81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156BFD-F7E4-44C2-99CD-2525ED85069C}" type="datetimeFigureOut">
              <a:rPr lang="zh-CN" altLang="en-US"/>
            </a:fld>
            <a:endParaRPr lang="zh-CN" altLang="en-US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30A406-33AB-4134-ABF0-CF7E33DC0750}" type="slidenum">
              <a:rPr lang="zh-CN" altLang="en-US"/>
            </a:fld>
            <a:endParaRPr lang="zh-CN" altLang="en-US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矩形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直接连接符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直接连接符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直接连接符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椭圆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椭圆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椭圆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椭圆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直接连接符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AFCB-E398-491E-B006-1C23B08E049B}" type="datetimeFigureOut">
              <a:rPr lang="zh-CN" altLang="en-US"/>
            </a:fld>
            <a:endParaRPr lang="zh-CN" altLang="en-US"/>
          </a:p>
        </p:txBody>
      </p:sp>
      <p:sp>
        <p:nvSpPr>
          <p:cNvPr id="21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A2B1E-2949-4563-9B75-9F3B93361D22}" type="slidenum">
              <a:rPr lang="zh-CN" altLang="en-US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B077-4DA6-4F28-BBAE-CE7DC1FB827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4E5C-754D-4368-93EA-49EA0F9680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E6C1F-E066-4297-9CD3-C3DCEAD0F586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B2A2-1D4F-4920-A938-1530F1C14E7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C13005-48A6-4F18-8696-C52CD90790FF}" type="datetimeFigureOut">
              <a:rPr lang="zh-CN" altLang="en-US"/>
            </a:fld>
            <a:endParaRPr lang="zh-CN" altLang="en-US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A80E33-509C-467D-A168-0D3B05BA3AAA}" type="slidenum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F7163-7C35-4D42-9A46-F6420C8FC1D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F4039-A4CE-4454-A023-C347C7F7F2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直接连接符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椭圆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日期占位符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8D6B2D-23AB-4B96-933A-2AF6A1D38C9F}" type="datetimeFigureOut">
              <a:rPr lang="zh-CN" altLang="en-US"/>
            </a:fld>
            <a:endParaRPr lang="zh-CN" altLang="en-US"/>
          </a:p>
        </p:txBody>
      </p:sp>
      <p:sp>
        <p:nvSpPr>
          <p:cNvPr id="13" name="灯片编号占位符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BA4918-6C70-4730-9CE1-EF49D5D9D4E1}" type="slidenum">
              <a:rPr lang="zh-CN" altLang="en-US"/>
            </a:fld>
            <a:endParaRPr lang="zh-CN" altLang="en-US"/>
          </a:p>
        </p:txBody>
      </p:sp>
      <p:sp>
        <p:nvSpPr>
          <p:cNvPr id="14" name="页脚占位符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椭圆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直接连接符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A8177D-4F93-43AA-8C70-32FD3316D714}" type="datetimeFigureOut">
              <a:rPr lang="zh-CN" altLang="en-US"/>
            </a:fld>
            <a:endParaRPr lang="zh-CN" altLang="en-US"/>
          </a:p>
        </p:txBody>
      </p:sp>
      <p:sp>
        <p:nvSpPr>
          <p:cNvPr id="13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C09995-F6F5-4405-B82A-8C30E694F59D}" type="slidenum">
              <a:rPr lang="zh-CN" altLang="en-US"/>
            </a:fld>
            <a:endParaRPr lang="zh-CN" altLang="en-US"/>
          </a:p>
        </p:txBody>
      </p:sp>
      <p:sp>
        <p:nvSpPr>
          <p:cNvPr id="14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tags" Target="../tags/tag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 userDrawn="1"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8" name="文本占位符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B42230-0802-4B3E-B91A-C5FD455943D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 userDrawn="1"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直接连接符 8"/>
          <p:cNvSpPr>
            <a:spLocks noChangeShapeType="1"/>
          </p:cNvSpPr>
          <p:nvPr userDrawn="1"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 userDrawn="1"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直接连接符 10"/>
          <p:cNvSpPr>
            <a:spLocks noChangeShapeType="1"/>
          </p:cNvSpPr>
          <p:nvPr userDrawn="1"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88480C9-2EB3-4546-9A20-6D6CDC22D0E8}" type="slidenum">
              <a:rPr lang="zh-CN" altLang="en-US"/>
            </a:fld>
            <a:endParaRPr lang="zh-CN" altLang="en-US"/>
          </a:p>
        </p:txBody>
      </p:sp>
      <p:pic>
        <p:nvPicPr>
          <p:cNvPr id="2" name="图片 1" descr="a LOGO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567930" y="260350"/>
            <a:ext cx="1195070" cy="5975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华文楷体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华文楷体"/>
          <a:cs typeface="华文楷体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华文楷体"/>
          <a:cs typeface="华文楷体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华文楷体"/>
          <a:cs typeface="华文楷体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华文楷体"/>
          <a:cs typeface="华文楷体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华文楷体"/>
          <a:cs typeface="华文楷体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华文楷体"/>
          <a:cs typeface="华文楷体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华文楷体"/>
          <a:cs typeface="华文楷体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华文楷体"/>
          <a:cs typeface="华文楷体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880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182880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副标题 2"/>
          <p:cNvSpPr>
            <a:spLocks noGrp="1"/>
          </p:cNvSpPr>
          <p:nvPr>
            <p:ph type="subTitle" idx="1"/>
          </p:nvPr>
        </p:nvSpPr>
        <p:spPr>
          <a:xfrm>
            <a:off x="533400" y="1357313"/>
            <a:ext cx="7854950" cy="3624262"/>
          </a:xfrm>
        </p:spPr>
        <p:txBody>
          <a:bodyPr/>
          <a:lstStyle/>
          <a:p>
            <a:pPr algn="ctr"/>
            <a:r>
              <a:rPr lang="zh-CN" altLang="en-US" sz="7200" dirty="0">
                <a:cs typeface="+mn-ea"/>
                <a:sym typeface="+mn-lt"/>
              </a:rPr>
              <a:t>粉尘作业场所</a:t>
            </a:r>
            <a:endParaRPr lang="en-US" altLang="zh-CN" sz="4400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r>
              <a:rPr lang="zh-CN" altLang="en-US" sz="7200" dirty="0">
                <a:cs typeface="+mn-ea"/>
                <a:sym typeface="+mn-lt"/>
              </a:rPr>
              <a:t>安全培训</a:t>
            </a:r>
            <a:endParaRPr lang="zh-CN" altLang="en-US" sz="7200" dirty="0">
              <a:cs typeface="+mn-ea"/>
              <a:sym typeface="+mn-lt"/>
            </a:endParaRPr>
          </a:p>
        </p:txBody>
      </p:sp>
      <p:pic>
        <p:nvPicPr>
          <p:cNvPr id="2" name="图片 1" descr="a 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3710" y="4437380"/>
            <a:ext cx="3773170" cy="19570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四、粉尘的危害及防范措施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85875"/>
            <a:ext cx="8186738" cy="51879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金属粉尘场所危险因素分析：</a:t>
            </a:r>
            <a:endParaRPr lang="en-US" altLang="zh-CN" sz="28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        （</a:t>
            </a:r>
            <a:r>
              <a:rPr lang="en-US" altLang="zh-CN" sz="2800" b="1" dirty="0">
                <a:cs typeface="+mn-ea"/>
                <a:sym typeface="+mn-lt"/>
              </a:rPr>
              <a:t>1</a:t>
            </a:r>
            <a:r>
              <a:rPr lang="zh-CN" altLang="en-US" sz="2800" b="1" dirty="0">
                <a:cs typeface="+mn-ea"/>
                <a:sym typeface="+mn-lt"/>
              </a:rPr>
              <a:t>）金属粉尘如铝、镁及其合金化学物质活泼，与空气中的氧气、二氧化碳、水等物质发生剧烈反应引起火灾爆炸。</a:t>
            </a:r>
            <a:endParaRPr lang="zh-CN" altLang="en-US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        （</a:t>
            </a:r>
            <a:r>
              <a:rPr lang="en-US" altLang="zh-CN" sz="2800" b="1" dirty="0">
                <a:cs typeface="+mn-ea"/>
                <a:sym typeface="+mn-lt"/>
              </a:rPr>
              <a:t>2</a:t>
            </a:r>
            <a:r>
              <a:rPr lang="zh-CN" altLang="en-US" sz="2800" b="1" dirty="0">
                <a:cs typeface="+mn-ea"/>
                <a:sym typeface="+mn-lt"/>
              </a:rPr>
              <a:t>）在操作过程中，如通风不良、通风设备故障或未定期进行保养，使管道集尘积聚过多，导致集尘管道中粉尘浓度达到爆炸极限。（铝粉爆炸极限为</a:t>
            </a:r>
            <a:r>
              <a:rPr lang="en-US" altLang="zh-CN" sz="2800" b="1" dirty="0">
                <a:cs typeface="+mn-ea"/>
                <a:sym typeface="+mn-lt"/>
              </a:rPr>
              <a:t>37</a:t>
            </a:r>
            <a:r>
              <a:rPr lang="en-US" sz="2800" b="1" dirty="0">
                <a:cs typeface="+mn-ea"/>
                <a:sym typeface="+mn-lt"/>
              </a:rPr>
              <a:t>㎎/m³</a:t>
            </a:r>
            <a:r>
              <a:rPr lang="en-US" altLang="zh-CN" sz="2800" b="1" dirty="0">
                <a:cs typeface="+mn-ea"/>
                <a:sym typeface="+mn-lt"/>
              </a:rPr>
              <a:t>-50</a:t>
            </a:r>
            <a:r>
              <a:rPr lang="en-US" sz="2800" b="1" dirty="0">
                <a:cs typeface="+mn-ea"/>
                <a:sym typeface="+mn-lt"/>
              </a:rPr>
              <a:t>㎎/m³</a:t>
            </a:r>
            <a:r>
              <a:rPr lang="zh-CN" altLang="en-US" sz="2800" b="1" dirty="0">
                <a:cs typeface="+mn-ea"/>
                <a:sym typeface="+mn-lt"/>
              </a:rPr>
              <a:t>，镁粉爆炸极限为</a:t>
            </a:r>
            <a:r>
              <a:rPr lang="en-US" altLang="zh-CN" sz="2800" b="1" dirty="0">
                <a:cs typeface="+mn-ea"/>
                <a:sym typeface="+mn-lt"/>
              </a:rPr>
              <a:t>44</a:t>
            </a:r>
            <a:r>
              <a:rPr lang="en-US" sz="2800" b="1" dirty="0">
                <a:cs typeface="+mn-ea"/>
                <a:sym typeface="+mn-lt"/>
              </a:rPr>
              <a:t>㎎/m³</a:t>
            </a:r>
            <a:r>
              <a:rPr lang="en-US" altLang="zh-CN" sz="2800" b="1" dirty="0">
                <a:cs typeface="+mn-ea"/>
                <a:sym typeface="+mn-lt"/>
              </a:rPr>
              <a:t>-59</a:t>
            </a:r>
            <a:r>
              <a:rPr lang="en-US" sz="2800" b="1" dirty="0">
                <a:cs typeface="+mn-ea"/>
                <a:sym typeface="+mn-lt"/>
              </a:rPr>
              <a:t>㎎/m³</a:t>
            </a:r>
            <a:r>
              <a:rPr lang="zh-CN" altLang="en-US" sz="2800" b="1" dirty="0">
                <a:cs typeface="+mn-ea"/>
                <a:sym typeface="+mn-lt"/>
              </a:rPr>
              <a:t>）</a:t>
            </a:r>
            <a:endParaRPr lang="zh-CN" altLang="en-US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        （</a:t>
            </a:r>
            <a:r>
              <a:rPr lang="en-US" altLang="zh-CN" sz="2800" b="1" dirty="0">
                <a:cs typeface="+mn-ea"/>
                <a:sym typeface="+mn-lt"/>
              </a:rPr>
              <a:t>3</a:t>
            </a:r>
            <a:r>
              <a:rPr lang="zh-CN" altLang="en-US" sz="2800" b="1" dirty="0">
                <a:cs typeface="+mn-ea"/>
                <a:sym typeface="+mn-lt"/>
              </a:rPr>
              <a:t>）遇到点火源如电火花、静电火花、雷击、碰撞火花、明火等就会导致火灾爆炸事故。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四、粉尘的危害及防范措施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38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粉尘爆炸的预防措施：</a:t>
            </a:r>
            <a:endParaRPr lang="en-US" altLang="zh-CN" sz="28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1</a:t>
            </a:r>
            <a:r>
              <a:rPr lang="zh-CN" altLang="en-US" sz="2800" b="1" dirty="0">
                <a:cs typeface="+mn-ea"/>
                <a:sym typeface="+mn-lt"/>
              </a:rPr>
              <a:t>）湿式作业代替干式作业；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2</a:t>
            </a:r>
            <a:r>
              <a:rPr lang="zh-CN" altLang="en-US" sz="2800" b="1" dirty="0">
                <a:cs typeface="+mn-ea"/>
                <a:sym typeface="+mn-lt"/>
              </a:rPr>
              <a:t>）良好的除尘通风（除尘设备及防止二次扬尘）；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3</a:t>
            </a:r>
            <a:r>
              <a:rPr lang="zh-CN" altLang="en-US" sz="2800" b="1" dirty="0">
                <a:cs typeface="+mn-ea"/>
                <a:sym typeface="+mn-lt"/>
              </a:rPr>
              <a:t>）火源掌控；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4</a:t>
            </a:r>
            <a:r>
              <a:rPr lang="zh-CN" altLang="en-US" sz="2800" b="1" dirty="0">
                <a:cs typeface="+mn-ea"/>
                <a:sym typeface="+mn-lt"/>
              </a:rPr>
              <a:t>）设备整体防爆措施；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5</a:t>
            </a:r>
            <a:r>
              <a:rPr lang="zh-CN" altLang="en-US" sz="2800" b="1" dirty="0">
                <a:cs typeface="+mn-ea"/>
                <a:sym typeface="+mn-lt"/>
              </a:rPr>
              <a:t>）保证除尘管道的密封性；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6</a:t>
            </a:r>
            <a:r>
              <a:rPr lang="zh-CN" altLang="en-US" sz="2800" b="1" dirty="0">
                <a:cs typeface="+mn-ea"/>
                <a:sym typeface="+mn-lt"/>
              </a:rPr>
              <a:t>）定期落实粉尘场所保养工作，避免可燃粉尘在管道中堆积。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四、粉尘的危害及防范措施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58175" cy="53308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en-US" altLang="zh-CN" sz="2800" b="1" dirty="0">
                <a:solidFill>
                  <a:srgbClr val="FF0000"/>
                </a:solidFill>
                <a:cs typeface="+mn-ea"/>
                <a:sym typeface="+mn-lt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、粉尘的职业健康危害</a:t>
            </a:r>
            <a:endParaRPr lang="en-US" altLang="zh-CN" sz="28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en-US" altLang="zh-CN" sz="1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lnSpc>
                <a:spcPts val="3200"/>
              </a:lnSpc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b="1" dirty="0">
                <a:cs typeface="+mn-ea"/>
                <a:sym typeface="+mn-lt"/>
              </a:rPr>
              <a:t>（</a:t>
            </a:r>
            <a:r>
              <a:rPr lang="en-US" altLang="zh-CN" b="1" dirty="0">
                <a:cs typeface="+mn-ea"/>
                <a:sym typeface="+mn-lt"/>
              </a:rPr>
              <a:t>1</a:t>
            </a:r>
            <a:r>
              <a:rPr lang="zh-CN" altLang="en-US" b="1" dirty="0">
                <a:cs typeface="+mn-ea"/>
                <a:sym typeface="+mn-lt"/>
              </a:rPr>
              <a:t>）粉尘侵入人体的途径：呼吸系统、眼睛、皮肤等</a:t>
            </a:r>
            <a:endParaRPr lang="en-US" altLang="zh-CN" b="1" dirty="0">
              <a:cs typeface="+mn-ea"/>
              <a:sym typeface="+mn-lt"/>
            </a:endParaRPr>
          </a:p>
          <a:p>
            <a:pPr marL="274320" indent="-274320" fontAlgn="auto">
              <a:lnSpc>
                <a:spcPts val="3200"/>
              </a:lnSpc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b="1" dirty="0">
                <a:cs typeface="+mn-ea"/>
                <a:sym typeface="+mn-lt"/>
              </a:rPr>
              <a:t>（</a:t>
            </a:r>
            <a:r>
              <a:rPr lang="en-US" altLang="zh-CN" b="1" dirty="0">
                <a:cs typeface="+mn-ea"/>
                <a:sym typeface="+mn-lt"/>
              </a:rPr>
              <a:t>2</a:t>
            </a:r>
            <a:r>
              <a:rPr lang="zh-CN" altLang="en-US" b="1" dirty="0">
                <a:cs typeface="+mn-ea"/>
                <a:sym typeface="+mn-lt"/>
              </a:rPr>
              <a:t>）对呼吸系统的危害：尘肺、肺粉尘沉着症、有机粉尘所致的肺部病变、呼吸系统肿瘤和局部刺激作用等。</a:t>
            </a:r>
            <a:endParaRPr lang="en-US" altLang="zh-CN" b="1" dirty="0">
              <a:cs typeface="+mn-ea"/>
              <a:sym typeface="+mn-lt"/>
            </a:endParaRPr>
          </a:p>
          <a:p>
            <a:pPr marL="274320" indent="-274320" fontAlgn="auto">
              <a:lnSpc>
                <a:spcPts val="3200"/>
              </a:lnSpc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b="1" dirty="0">
                <a:cs typeface="+mn-ea"/>
                <a:sym typeface="+mn-lt"/>
              </a:rPr>
              <a:t>（</a:t>
            </a:r>
            <a:r>
              <a:rPr lang="en-US" altLang="zh-CN" b="1" dirty="0">
                <a:cs typeface="+mn-ea"/>
                <a:sym typeface="+mn-lt"/>
              </a:rPr>
              <a:t>3</a:t>
            </a:r>
            <a:r>
              <a:rPr lang="zh-CN" altLang="en-US" b="1" dirty="0">
                <a:cs typeface="+mn-ea"/>
                <a:sym typeface="+mn-lt"/>
              </a:rPr>
              <a:t>）对眼睛法人危害：可引起结膜炎、角膜浑浊、眼睑水肿和急性角膜炎等。</a:t>
            </a:r>
            <a:endParaRPr lang="en-US" altLang="zh-CN" b="1" dirty="0">
              <a:cs typeface="+mn-ea"/>
              <a:sym typeface="+mn-lt"/>
            </a:endParaRPr>
          </a:p>
          <a:p>
            <a:pPr marL="274320" indent="-274320" fontAlgn="auto">
              <a:lnSpc>
                <a:spcPts val="3200"/>
              </a:lnSpc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b="1" dirty="0">
                <a:cs typeface="+mn-ea"/>
                <a:sym typeface="+mn-lt"/>
              </a:rPr>
              <a:t>（</a:t>
            </a:r>
            <a:r>
              <a:rPr lang="en-US" altLang="zh-CN" b="1" dirty="0">
                <a:cs typeface="+mn-ea"/>
                <a:sym typeface="+mn-lt"/>
              </a:rPr>
              <a:t>4</a:t>
            </a:r>
            <a:r>
              <a:rPr lang="zh-CN" altLang="en-US" b="1" dirty="0">
                <a:cs typeface="+mn-ea"/>
                <a:sym typeface="+mn-lt"/>
              </a:rPr>
              <a:t>）对皮肤的危害：堵塞皮脂腺、汗腺、造成皮肤干燥，易受感染，引起毛囊炎、粉刺、皮炎等 。</a:t>
            </a:r>
            <a:endParaRPr lang="en-US" altLang="zh-CN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endParaRPr lang="en-US" altLang="zh-CN" sz="28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zh-CN" altLang="en-US" sz="28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86438" y="4857750"/>
            <a:ext cx="2928937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四、粉尘的危害及防范措施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粉尘职业危害预防措施： </a:t>
            </a:r>
            <a:endParaRPr lang="en-US" altLang="zh-CN" sz="28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en-US" altLang="zh-CN" sz="11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1</a:t>
            </a:r>
            <a:r>
              <a:rPr lang="zh-CN" altLang="en-US" sz="2800" b="1" dirty="0">
                <a:cs typeface="+mn-ea"/>
                <a:sym typeface="+mn-lt"/>
              </a:rPr>
              <a:t>）良好的通风除尘设施；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2</a:t>
            </a:r>
            <a:r>
              <a:rPr lang="zh-CN" altLang="en-US" sz="2800" b="1" dirty="0">
                <a:cs typeface="+mn-ea"/>
                <a:sym typeface="+mn-lt"/>
              </a:rPr>
              <a:t>） 个人防护用品的配发及使用；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3</a:t>
            </a:r>
            <a:r>
              <a:rPr lang="zh-CN" altLang="en-US" sz="2800" b="1" dirty="0">
                <a:cs typeface="+mn-ea"/>
                <a:sym typeface="+mn-lt"/>
              </a:rPr>
              <a:t>） 定期职业健康体检；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4</a:t>
            </a:r>
            <a:r>
              <a:rPr lang="zh-CN" altLang="en-US" sz="2800" b="1" dirty="0">
                <a:cs typeface="+mn-ea"/>
                <a:sym typeface="+mn-lt"/>
              </a:rPr>
              <a:t>） 良好的个人卫生习惯；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5</a:t>
            </a:r>
            <a:r>
              <a:rPr lang="zh-CN" altLang="en-US" sz="2800" b="1" dirty="0">
                <a:cs typeface="+mn-ea"/>
                <a:sym typeface="+mn-lt"/>
              </a:rPr>
              <a:t>）定期测定作业场所空气中粉尘浓度。</a:t>
            </a:r>
            <a:endParaRPr lang="zh-CN" altLang="en-US" sz="2800" b="1" dirty="0">
              <a:cs typeface="+mn-ea"/>
              <a:sym typeface="+mn-lt"/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86375" y="4786313"/>
            <a:ext cx="3429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四、粉尘的危害及防范措施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95288" y="1125538"/>
            <a:ext cx="8143875" cy="53578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四、粉尘的危害及防范措施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7467600" cy="52593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en-US" altLang="zh-CN" sz="2800" b="1" dirty="0">
                <a:solidFill>
                  <a:srgbClr val="FF0000"/>
                </a:solidFill>
                <a:cs typeface="+mn-ea"/>
                <a:sym typeface="+mn-lt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、危害设备安全</a:t>
            </a:r>
            <a:endParaRPr lang="en-US" altLang="zh-CN" sz="28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en-US" altLang="zh-CN" sz="11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1</a:t>
            </a:r>
            <a:r>
              <a:rPr lang="zh-CN" altLang="en-US" sz="2800" b="1" dirty="0">
                <a:cs typeface="+mn-ea"/>
                <a:sym typeface="+mn-lt"/>
              </a:rPr>
              <a:t>）大部分粉尘是电的良导体，可导致电气设施短路，发生电气事故。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2</a:t>
            </a:r>
            <a:r>
              <a:rPr lang="zh-CN" altLang="en-US" sz="2800" b="1" dirty="0">
                <a:cs typeface="+mn-ea"/>
                <a:sym typeface="+mn-lt"/>
              </a:rPr>
              <a:t>）粉尘粘连在机械传动润滑油上，加速机械磨损。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（</a:t>
            </a:r>
            <a:r>
              <a:rPr lang="en-US" altLang="zh-CN" sz="2800" b="1" dirty="0">
                <a:cs typeface="+mn-ea"/>
                <a:sym typeface="+mn-lt"/>
              </a:rPr>
              <a:t>3</a:t>
            </a:r>
            <a:r>
              <a:rPr lang="zh-CN" altLang="en-US" sz="2800" b="1" dirty="0">
                <a:cs typeface="+mn-ea"/>
                <a:sym typeface="+mn-lt"/>
              </a:rPr>
              <a:t>）粉尘附着在设备表面可加速其腐蚀。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en-US" altLang="zh-CN" sz="11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防范对策：按要求定期对设备进行清洁保养。</a:t>
            </a:r>
            <a:endParaRPr lang="zh-CN" altLang="en-US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zh-CN" altLang="en-US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29375" y="5143500"/>
            <a:ext cx="2286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四、粉尘的危害及防范措施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>
          <a:xfrm>
            <a:off x="214313" y="1214438"/>
            <a:ext cx="8286750" cy="52593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事故案例一</a:t>
            </a:r>
            <a:endParaRPr lang="en-US" altLang="zh-CN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000" b="1" dirty="0">
                <a:cs typeface="+mn-ea"/>
                <a:sym typeface="+mn-lt"/>
              </a:rPr>
              <a:t>            张海超，</a:t>
            </a:r>
            <a:r>
              <a:rPr lang="en-US" altLang="zh-CN" sz="2000" b="1" dirty="0">
                <a:cs typeface="+mn-ea"/>
                <a:sym typeface="+mn-lt"/>
              </a:rPr>
              <a:t>2004</a:t>
            </a:r>
            <a:r>
              <a:rPr lang="zh-CN" altLang="en-US" sz="2000" b="1" dirty="0">
                <a:cs typeface="+mn-ea"/>
                <a:sym typeface="+mn-lt"/>
              </a:rPr>
              <a:t>年至</a:t>
            </a:r>
            <a:r>
              <a:rPr lang="en-US" altLang="zh-CN" sz="2000" b="1" dirty="0">
                <a:cs typeface="+mn-ea"/>
                <a:sym typeface="+mn-lt"/>
              </a:rPr>
              <a:t>2007</a:t>
            </a:r>
            <a:r>
              <a:rPr lang="zh-CN" altLang="en-US" sz="2000" b="1" dirty="0">
                <a:cs typeface="+mn-ea"/>
                <a:sym typeface="+mn-lt"/>
              </a:rPr>
              <a:t>年在郑州某公司做过杂工、破碎工、期间接触大量粉尘。</a:t>
            </a:r>
            <a:r>
              <a:rPr lang="en-US" altLang="zh-CN" sz="2000" b="1" dirty="0">
                <a:cs typeface="+mn-ea"/>
                <a:sym typeface="+mn-lt"/>
              </a:rPr>
              <a:t>2007</a:t>
            </a:r>
            <a:r>
              <a:rPr lang="zh-CN" altLang="en-US" sz="2000" b="1" dirty="0">
                <a:cs typeface="+mn-ea"/>
                <a:sym typeface="+mn-lt"/>
              </a:rPr>
              <a:t>年在医院做胸片检查，发现双肺有阴影，诊断为尘肺病，并被多家医院证实，但郑州市职业病防治所下的诊断却属于“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无尘肺</a:t>
            </a:r>
            <a:r>
              <a:rPr lang="en-US" altLang="zh-CN" sz="2000" b="1" dirty="0">
                <a:solidFill>
                  <a:srgbClr val="FF0000"/>
                </a:solidFill>
                <a:cs typeface="+mn-ea"/>
                <a:sym typeface="+mn-lt"/>
              </a:rPr>
              <a:t>0+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期（医学观察）合并肺结核</a:t>
            </a:r>
            <a:r>
              <a:rPr lang="zh-CN" altLang="en-US" sz="2000" b="1" dirty="0">
                <a:cs typeface="+mn-ea"/>
                <a:sym typeface="+mn-lt"/>
              </a:rPr>
              <a:t>”，即尘肺表现。</a:t>
            </a:r>
            <a:endParaRPr lang="en-US" altLang="zh-CN" sz="20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000" b="1" dirty="0">
                <a:cs typeface="+mn-ea"/>
                <a:sym typeface="+mn-lt"/>
              </a:rPr>
              <a:t>           在多方面求助无门后，张海超要求“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开胸验肺</a:t>
            </a:r>
            <a:r>
              <a:rPr lang="zh-CN" altLang="en-US" sz="2000" b="1" dirty="0">
                <a:cs typeface="+mn-ea"/>
                <a:sym typeface="+mn-lt"/>
              </a:rPr>
              <a:t>”，证明自己确实患上了“尘肺病”，郑州市职业病防治院再次组织会诊，明确诊断为“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尘肺</a:t>
            </a:r>
            <a:r>
              <a:rPr lang="en-US" altLang="zh-CN" sz="2000" b="1" dirty="0">
                <a:solidFill>
                  <a:srgbClr val="FF0000"/>
                </a:solidFill>
                <a:cs typeface="+mn-ea"/>
                <a:sym typeface="+mn-lt"/>
              </a:rPr>
              <a:t>Ⅲ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期</a:t>
            </a:r>
            <a:r>
              <a:rPr lang="zh-CN" altLang="en-US" sz="2000" b="1" dirty="0">
                <a:cs typeface="+mn-ea"/>
                <a:sym typeface="+mn-lt"/>
              </a:rPr>
              <a:t>”，</a:t>
            </a:r>
            <a:r>
              <a:rPr lang="en-US" altLang="zh-CN" sz="2000" b="1" dirty="0">
                <a:cs typeface="+mn-ea"/>
                <a:sym typeface="+mn-lt"/>
              </a:rPr>
              <a:t>2009</a:t>
            </a:r>
            <a:r>
              <a:rPr lang="zh-CN" altLang="en-US" sz="2000" b="1" dirty="0">
                <a:cs typeface="+mn-ea"/>
                <a:sym typeface="+mn-lt"/>
              </a:rPr>
              <a:t>年</a:t>
            </a:r>
            <a:r>
              <a:rPr lang="en-US" altLang="zh-CN" sz="2000" b="1" dirty="0">
                <a:cs typeface="+mn-ea"/>
                <a:sym typeface="+mn-lt"/>
              </a:rPr>
              <a:t>9</a:t>
            </a:r>
            <a:r>
              <a:rPr lang="zh-CN" altLang="en-US" sz="2000" b="1" dirty="0">
                <a:cs typeface="+mn-ea"/>
                <a:sym typeface="+mn-lt"/>
              </a:rPr>
              <a:t>月</a:t>
            </a:r>
            <a:r>
              <a:rPr lang="en-US" altLang="zh-CN" sz="2000" b="1" dirty="0">
                <a:cs typeface="+mn-ea"/>
                <a:sym typeface="+mn-lt"/>
              </a:rPr>
              <a:t>16</a:t>
            </a:r>
            <a:r>
              <a:rPr lang="zh-CN" altLang="en-US" sz="2000" b="1" dirty="0">
                <a:cs typeface="+mn-ea"/>
                <a:sym typeface="+mn-lt"/>
              </a:rPr>
              <a:t>日，张海超证实其已获得郑州振东耐磨材料有限公司各种赔偿共计</a:t>
            </a:r>
            <a:r>
              <a:rPr lang="en-US" altLang="zh-CN" sz="2000" b="1" dirty="0">
                <a:cs typeface="+mn-ea"/>
                <a:sym typeface="+mn-lt"/>
              </a:rPr>
              <a:t>615000</a:t>
            </a:r>
            <a:r>
              <a:rPr lang="zh-CN" altLang="en-US" sz="2000" b="1" dirty="0">
                <a:cs typeface="+mn-ea"/>
                <a:sym typeface="+mn-lt"/>
              </a:rPr>
              <a:t>元。</a:t>
            </a:r>
            <a:endParaRPr lang="zh-CN" altLang="en-US" sz="2000" b="1" dirty="0">
              <a:cs typeface="+mn-ea"/>
              <a:sym typeface="+mn-lt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625" y="4357688"/>
            <a:ext cx="81438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五、粉尘作业场所安全要求</a:t>
            </a:r>
            <a:endParaRPr lang="en-US" altLang="zh-CN" sz="32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7467600" cy="54737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2800" b="1" dirty="0">
                <a:cs typeface="+mn-ea"/>
                <a:sym typeface="+mn-lt"/>
              </a:rPr>
              <a:t>作业安全要求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、正确佩戴个人防护用品</a:t>
            </a:r>
            <a:endParaRPr lang="en-US" altLang="zh-CN" sz="28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en-US" altLang="zh-CN" dirty="0">
              <a:cs typeface="+mn-ea"/>
              <a:sym typeface="+mn-lt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86375" y="857250"/>
            <a:ext cx="3429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214563"/>
            <a:ext cx="5143500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五、粉尘作业场所安全要求</a:t>
            </a:r>
            <a:endParaRPr lang="en-US" altLang="zh-CN" sz="32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禁止使用压缩空气吹扫粉尘</a:t>
            </a:r>
            <a:endParaRPr lang="en-US" altLang="zh-CN" sz="28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en-US" altLang="zh-CN" sz="11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    压缩空气吹扫粉尘会导致静止的粉尘逸散到空气中，与空气的接触面积增大，接触火源易发生爆炸。</a:t>
            </a:r>
            <a:endParaRPr lang="zh-CN" altLang="en-US" sz="2800" b="1" dirty="0">
              <a:cs typeface="+mn-ea"/>
              <a:sym typeface="+mn-lt"/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50" y="3786188"/>
            <a:ext cx="32861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714750"/>
            <a:ext cx="31813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00063"/>
            <a:ext cx="19288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五、粉尘作业场所安全要求</a:t>
            </a:r>
            <a:endParaRPr lang="en-US" altLang="zh-CN" sz="32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不要穿化纤衣服，作业人员应采取防静电措施，所有金属设备、装置外壳、金属管道、部件等应进行静电接地。</a:t>
            </a:r>
            <a:endParaRPr lang="en-US" altLang="zh-CN" sz="28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endParaRPr lang="zh-CN" altLang="en-US" sz="28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5813" y="3500438"/>
            <a:ext cx="21431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3571875"/>
            <a:ext cx="4286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5400" dirty="0"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3200" b="1" dirty="0">
                <a:cs typeface="+mn-ea"/>
                <a:sym typeface="+mn-lt"/>
              </a:rPr>
              <a:t>一、粉尘场所定义</a:t>
            </a:r>
            <a:endParaRPr lang="en-US" altLang="zh-CN" sz="32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3200" b="1" dirty="0">
                <a:cs typeface="+mn-ea"/>
                <a:sym typeface="+mn-lt"/>
              </a:rPr>
              <a:t>二、粉尘场所作业分布</a:t>
            </a:r>
            <a:endParaRPr lang="en-US" altLang="zh-CN" sz="32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3200" b="1" dirty="0">
                <a:cs typeface="+mn-ea"/>
                <a:sym typeface="+mn-lt"/>
              </a:rPr>
              <a:t>三、工艺流程</a:t>
            </a:r>
            <a:endParaRPr lang="en-US" altLang="zh-CN" sz="32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3200" b="1" dirty="0">
                <a:cs typeface="+mn-ea"/>
                <a:sym typeface="+mn-lt"/>
              </a:rPr>
              <a:t>四、粉尘的危害及防范措施</a:t>
            </a:r>
            <a:endParaRPr lang="en-US" altLang="zh-CN" sz="32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3200" b="1" dirty="0">
                <a:cs typeface="+mn-ea"/>
                <a:sym typeface="+mn-lt"/>
              </a:rPr>
              <a:t>五、粉尘作业场所</a:t>
            </a:r>
            <a:r>
              <a:rPr lang="zh-CN" altLang="en-US" sz="3200" b="1">
                <a:cs typeface="+mn-ea"/>
                <a:sym typeface="+mn-lt"/>
              </a:rPr>
              <a:t>安全要求</a:t>
            </a:r>
            <a:endParaRPr lang="en-US" altLang="zh-CN" sz="3200" b="1" dirty="0">
              <a:cs typeface="+mn-ea"/>
              <a:sym typeface="+mn-lt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72188" y="4071938"/>
            <a:ext cx="18859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五、粉尘作业场所安全要求</a:t>
            </a:r>
            <a:endParaRPr lang="en-US" altLang="zh-CN" sz="32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29238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2800" b="1" dirty="0">
                <a:cs typeface="+mn-ea"/>
                <a:sym typeface="+mn-lt"/>
              </a:rPr>
              <a:t>清扫和调机时应停机进行，并挂警示标识，如“禁止合闸、有人工作”、“保养区域、无关人员免进”。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2800" b="1" dirty="0">
                <a:cs typeface="+mn-ea"/>
                <a:sym typeface="+mn-lt"/>
              </a:rPr>
              <a:t>所使用的电气设备，如照明灯具、插座等应有防爆功能。</a:t>
            </a:r>
            <a:endParaRPr lang="zh-CN" altLang="en-US" sz="2800" b="1" dirty="0">
              <a:cs typeface="+mn-ea"/>
              <a:sym typeface="+mn-lt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29313" y="1500188"/>
            <a:ext cx="22574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五、粉尘作业场所安全要求</a:t>
            </a:r>
            <a:endParaRPr lang="en-US" altLang="zh-CN" sz="32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57613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2800" b="1" dirty="0">
                <a:cs typeface="+mn-ea"/>
                <a:sym typeface="+mn-lt"/>
              </a:rPr>
              <a:t>按要求定期保养机器、管道、除尘器及周边粉尘并认真检查各处死角，清洁保养不得使用铁制工具。</a:t>
            </a:r>
            <a:endParaRPr lang="zh-CN" altLang="en-US" sz="2800" b="1" dirty="0">
              <a:cs typeface="+mn-ea"/>
              <a:sym typeface="+mn-lt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86313" y="1785938"/>
            <a:ext cx="37226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五、粉尘作业场所安全要求</a:t>
            </a:r>
            <a:endParaRPr lang="en-US" altLang="zh-CN" sz="32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8186738" cy="540226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事故案例二</a:t>
            </a:r>
            <a:endParaRPr lang="en-US" altLang="zh-CN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     2014</a:t>
            </a:r>
            <a:r>
              <a:rPr lang="zh-CN" altLang="en-US" sz="2000" b="1" dirty="0">
                <a:cs typeface="+mn-ea"/>
                <a:sym typeface="+mn-lt"/>
              </a:rPr>
              <a:t>年</a:t>
            </a:r>
            <a:r>
              <a:rPr lang="en-US" altLang="zh-CN" sz="2000" b="1" dirty="0">
                <a:cs typeface="+mn-ea"/>
                <a:sym typeface="+mn-lt"/>
              </a:rPr>
              <a:t>8</a:t>
            </a:r>
            <a:r>
              <a:rPr lang="zh-CN" altLang="en-US" sz="2000" b="1" dirty="0">
                <a:cs typeface="+mn-ea"/>
                <a:sym typeface="+mn-lt"/>
              </a:rPr>
              <a:t>月</a:t>
            </a:r>
            <a:r>
              <a:rPr lang="en-US" altLang="zh-CN" sz="2000" b="1" dirty="0">
                <a:cs typeface="+mn-ea"/>
                <a:sym typeface="+mn-lt"/>
              </a:rPr>
              <a:t>2</a:t>
            </a:r>
            <a:r>
              <a:rPr lang="zh-CN" altLang="en-US" sz="2000" b="1" dirty="0">
                <a:cs typeface="+mn-ea"/>
                <a:sym typeface="+mn-lt"/>
              </a:rPr>
              <a:t>日上午</a:t>
            </a:r>
            <a:r>
              <a:rPr lang="en-US" altLang="zh-CN" sz="2000" b="1" dirty="0">
                <a:cs typeface="+mn-ea"/>
                <a:sym typeface="+mn-lt"/>
              </a:rPr>
              <a:t>7</a:t>
            </a:r>
            <a:r>
              <a:rPr lang="zh-CN" altLang="en-US" sz="2000" b="1" dirty="0">
                <a:cs typeface="+mn-ea"/>
                <a:sym typeface="+mn-lt"/>
              </a:rPr>
              <a:t>时</a:t>
            </a:r>
            <a:r>
              <a:rPr lang="en-US" altLang="zh-CN" sz="2000" b="1" dirty="0">
                <a:cs typeface="+mn-ea"/>
                <a:sym typeface="+mn-lt"/>
              </a:rPr>
              <a:t>37</a:t>
            </a:r>
            <a:r>
              <a:rPr lang="zh-CN" altLang="en-US" sz="2000" b="1" dirty="0">
                <a:cs typeface="+mn-ea"/>
                <a:sym typeface="+mn-lt"/>
              </a:rPr>
              <a:t>分许，江苏昆山中荣金属制品有限公司汽车轮毅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抛光车间在生产过程中发生爆炸</a:t>
            </a:r>
            <a:r>
              <a:rPr lang="zh-CN" altLang="en-US" sz="2000" b="1" dirty="0">
                <a:cs typeface="+mn-ea"/>
                <a:sym typeface="+mn-lt"/>
              </a:rPr>
              <a:t>，到</a:t>
            </a:r>
            <a:r>
              <a:rPr lang="en-US" altLang="zh-CN" sz="2000" b="1" dirty="0">
                <a:cs typeface="+mn-ea"/>
                <a:sym typeface="+mn-lt"/>
              </a:rPr>
              <a:t>8</a:t>
            </a:r>
            <a:r>
              <a:rPr lang="zh-CN" altLang="en-US" sz="2000" b="1" dirty="0">
                <a:cs typeface="+mn-ea"/>
                <a:sym typeface="+mn-lt"/>
              </a:rPr>
              <a:t>月</a:t>
            </a:r>
            <a:r>
              <a:rPr lang="en-US" altLang="zh-CN" sz="2000" b="1" dirty="0">
                <a:cs typeface="+mn-ea"/>
                <a:sym typeface="+mn-lt"/>
              </a:rPr>
              <a:t>4</a:t>
            </a:r>
            <a:r>
              <a:rPr lang="zh-CN" altLang="en-US" sz="2000" b="1" dirty="0">
                <a:cs typeface="+mn-ea"/>
                <a:sym typeface="+mn-lt"/>
              </a:rPr>
              <a:t>日爆炸已造成</a:t>
            </a:r>
            <a:r>
              <a:rPr lang="en-US" altLang="zh-CN" sz="2000" b="1" dirty="0">
                <a:cs typeface="+mn-ea"/>
                <a:sym typeface="+mn-lt"/>
              </a:rPr>
              <a:t>75</a:t>
            </a:r>
            <a:r>
              <a:rPr lang="zh-CN" altLang="en-US" sz="2000" b="1" dirty="0">
                <a:cs typeface="+mn-ea"/>
                <a:sym typeface="+mn-lt"/>
              </a:rPr>
              <a:t>人死亡，</a:t>
            </a:r>
            <a:r>
              <a:rPr lang="en-US" altLang="zh-CN" sz="2000" b="1" dirty="0">
                <a:cs typeface="+mn-ea"/>
                <a:sym typeface="+mn-lt"/>
              </a:rPr>
              <a:t>185</a:t>
            </a:r>
            <a:r>
              <a:rPr lang="zh-CN" altLang="en-US" sz="2000" b="1" dirty="0">
                <a:cs typeface="+mn-ea"/>
                <a:sym typeface="+mn-lt"/>
              </a:rPr>
              <a:t>人受伤，此公司主要从事铝合金表面 处理，表面镀层有：铜、镍、铬。</a:t>
            </a:r>
            <a:endParaRPr lang="en-US" altLang="zh-CN" sz="20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000" b="1" dirty="0">
                <a:cs typeface="+mn-ea"/>
                <a:sym typeface="+mn-lt"/>
              </a:rPr>
              <a:t>     事故原因：事故车间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除尘系统较长时间未按规定清理，铝粉尘集聚。</a:t>
            </a:r>
            <a:r>
              <a:rPr lang="zh-CN" altLang="en-US" sz="2000" b="1" dirty="0">
                <a:cs typeface="+mn-ea"/>
                <a:sym typeface="+mn-lt"/>
              </a:rPr>
              <a:t>除尘系统风机开启后，打磨过程产生的高温颗粒在集尘桶上方形成粉尘云。因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没有泄爆装置</a:t>
            </a:r>
            <a:r>
              <a:rPr lang="zh-CN" altLang="en-US" sz="2000" b="1" dirty="0">
                <a:cs typeface="+mn-ea"/>
                <a:sym typeface="+mn-lt"/>
              </a:rPr>
              <a:t>，爆炸产生的高温气体和燃烧物瞬间经除尘管道从各吸尘口喷出，导致全车间所有工位操作人员直接受到爆炸冲击，造成群死群伤。</a:t>
            </a:r>
            <a:endParaRPr lang="zh-CN" altLang="en-US" sz="2000" b="1" dirty="0">
              <a:cs typeface="+mn-ea"/>
              <a:sym typeface="+mn-lt"/>
            </a:endParaRP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1500" y="4422775"/>
            <a:ext cx="40005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357688"/>
            <a:ext cx="407193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五、粉尘作业场所安全要求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4829175" cy="56165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事故案例三</a:t>
            </a:r>
            <a:endParaRPr lang="en-US" altLang="zh-CN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en-US" altLang="zh-CN" sz="2000" b="1" dirty="0">
                <a:cs typeface="+mn-ea"/>
                <a:sym typeface="+mn-lt"/>
              </a:rPr>
              <a:t>2010</a:t>
            </a:r>
            <a:r>
              <a:rPr lang="zh-CN" altLang="en-US" sz="2000" b="1" dirty="0">
                <a:cs typeface="+mn-ea"/>
                <a:sym typeface="+mn-lt"/>
              </a:rPr>
              <a:t>年</a:t>
            </a:r>
            <a:r>
              <a:rPr lang="en-US" altLang="zh-CN" sz="2000" b="1" dirty="0">
                <a:cs typeface="+mn-ea"/>
                <a:sym typeface="+mn-lt"/>
              </a:rPr>
              <a:t>2</a:t>
            </a:r>
            <a:r>
              <a:rPr lang="zh-CN" altLang="en-US" sz="2000" b="1" dirty="0">
                <a:cs typeface="+mn-ea"/>
                <a:sym typeface="+mn-lt"/>
              </a:rPr>
              <a:t>月</a:t>
            </a:r>
            <a:r>
              <a:rPr lang="en-US" altLang="zh-CN" sz="2000" b="1" dirty="0">
                <a:cs typeface="+mn-ea"/>
                <a:sym typeface="+mn-lt"/>
              </a:rPr>
              <a:t>24</a:t>
            </a:r>
            <a:r>
              <a:rPr lang="zh-CN" altLang="en-US" sz="2000" b="1" dirty="0">
                <a:cs typeface="+mn-ea"/>
                <a:sym typeface="+mn-lt"/>
              </a:rPr>
              <a:t>日河北省秦皇岛骊骅淀粉股份有限公司淀粉四车间一振动筛网堵塞，员工在清理和维修过程中发生爆炸，该事故造成</a:t>
            </a:r>
            <a:r>
              <a:rPr lang="en-US" altLang="zh-CN" sz="2000" b="1" dirty="0">
                <a:cs typeface="+mn-ea"/>
                <a:sym typeface="+mn-lt"/>
              </a:rPr>
              <a:t>19</a:t>
            </a:r>
            <a:r>
              <a:rPr lang="zh-CN" altLang="en-US" sz="2000" b="1" dirty="0">
                <a:cs typeface="+mn-ea"/>
                <a:sym typeface="+mn-lt"/>
              </a:rPr>
              <a:t>人死亡，</a:t>
            </a:r>
            <a:r>
              <a:rPr lang="en-US" altLang="zh-CN" sz="2000" b="1" dirty="0">
                <a:cs typeface="+mn-ea"/>
                <a:sym typeface="+mn-lt"/>
              </a:rPr>
              <a:t>49</a:t>
            </a:r>
            <a:r>
              <a:rPr lang="zh-CN" altLang="en-US" sz="2000" b="1" dirty="0">
                <a:cs typeface="+mn-ea"/>
                <a:sym typeface="+mn-lt"/>
              </a:rPr>
              <a:t>人受伤，直接经济损失</a:t>
            </a:r>
            <a:r>
              <a:rPr lang="en-US" altLang="zh-CN" sz="2000" b="1" dirty="0">
                <a:cs typeface="+mn-ea"/>
                <a:sym typeface="+mn-lt"/>
              </a:rPr>
              <a:t>773</a:t>
            </a:r>
            <a:r>
              <a:rPr lang="zh-CN" altLang="en-US" sz="2000" b="1" dirty="0">
                <a:cs typeface="+mn-ea"/>
                <a:sym typeface="+mn-lt"/>
              </a:rPr>
              <a:t>万元。</a:t>
            </a:r>
            <a:endParaRPr lang="en-US" altLang="zh-CN" sz="20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原因分析</a:t>
            </a:r>
            <a:endParaRPr lang="en-US" altLang="zh-CN" sz="20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en-US" altLang="zh-CN" sz="2000" b="1" dirty="0">
                <a:cs typeface="+mn-ea"/>
                <a:sym typeface="+mn-lt"/>
              </a:rPr>
              <a:t>1</a:t>
            </a:r>
            <a:r>
              <a:rPr lang="zh-CN" altLang="en-US" sz="2000" b="1" dirty="0">
                <a:cs typeface="+mn-ea"/>
                <a:sym typeface="+mn-lt"/>
              </a:rPr>
              <a:t>、清理维修的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铁质工具与铁质构件</a:t>
            </a:r>
            <a:r>
              <a:rPr lang="en-US" altLang="zh-CN" sz="2000" b="1" dirty="0">
                <a:solidFill>
                  <a:srgbClr val="FF0000"/>
                </a:solidFill>
                <a:cs typeface="+mn-ea"/>
                <a:sym typeface="+mn-lt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装置的机械撞击所产生的火花</a:t>
            </a:r>
            <a:r>
              <a:rPr lang="zh-CN" altLang="en-US" sz="2000" b="1" dirty="0">
                <a:cs typeface="+mn-ea"/>
                <a:sym typeface="+mn-lt"/>
              </a:rPr>
              <a:t>接触处于爆炸浓度范围内的淀粉粉尘引发初始爆炸；</a:t>
            </a:r>
            <a:endParaRPr lang="en-US" altLang="zh-CN" sz="20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en-US" altLang="zh-CN" sz="2000" b="1" dirty="0">
                <a:cs typeface="+mn-ea"/>
                <a:sym typeface="+mn-lt"/>
              </a:rPr>
              <a:t>2</a:t>
            </a:r>
            <a:r>
              <a:rPr lang="zh-CN" altLang="en-US" sz="2000" b="1" dirty="0">
                <a:cs typeface="+mn-ea"/>
                <a:sym typeface="+mn-lt"/>
              </a:rPr>
              <a:t>、爆炸的冲击波和气流激起了平台、包装网、设备和地面的淀粉层，在平台和配电室屋顶发生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二次爆炸</a:t>
            </a:r>
            <a:r>
              <a:rPr lang="zh-CN" altLang="en-US" sz="2000" b="1" dirty="0">
                <a:cs typeface="+mn-ea"/>
                <a:sym typeface="+mn-lt"/>
              </a:rPr>
              <a:t>。</a:t>
            </a:r>
            <a:endParaRPr lang="en-US" altLang="zh-CN" sz="20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29250" y="785813"/>
            <a:ext cx="340201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五、粉尘作业场所安全要求</a:t>
            </a:r>
            <a:endParaRPr lang="en-US" altLang="zh-CN" sz="32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38" name="内容占位符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01050" cy="5715000"/>
          </a:xfrm>
        </p:spPr>
        <p:txBody>
          <a:bodyPr/>
          <a:lstStyle/>
          <a:p>
            <a:r>
              <a:rPr lang="zh-CN" altLang="en-US" sz="2800" b="1">
                <a:solidFill>
                  <a:srgbClr val="FF0000"/>
                </a:solidFill>
                <a:cs typeface="+mn-ea"/>
                <a:sym typeface="+mn-lt"/>
              </a:rPr>
              <a:t>打磨车间日常清洁内容：</a:t>
            </a:r>
            <a:endParaRPr lang="en-US" altLang="zh-CN" sz="2800" b="1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cs typeface="+mn-ea"/>
                <a:sym typeface="+mn-lt"/>
              </a:rPr>
              <a:t>（</a:t>
            </a:r>
            <a:r>
              <a:rPr lang="en-US" altLang="zh-CN" sz="2800" b="1">
                <a:cs typeface="+mn-ea"/>
                <a:sym typeface="+mn-lt"/>
              </a:rPr>
              <a:t>1</a:t>
            </a:r>
            <a:r>
              <a:rPr lang="zh-CN" altLang="en-US" sz="2800" b="1">
                <a:cs typeface="+mn-ea"/>
                <a:sym typeface="+mn-lt"/>
              </a:rPr>
              <a:t>）风管内粉尘清理</a:t>
            </a:r>
            <a:r>
              <a:rPr lang="en-US" altLang="zh-CN" sz="2800" b="1">
                <a:cs typeface="+mn-ea"/>
                <a:sym typeface="+mn-lt"/>
              </a:rPr>
              <a:t>4h ∕</a:t>
            </a:r>
            <a:r>
              <a:rPr lang="zh-CN" altLang="en-US" sz="2800" b="1">
                <a:cs typeface="+mn-ea"/>
                <a:sym typeface="+mn-lt"/>
              </a:rPr>
              <a:t>次，风管内风速测量（大于</a:t>
            </a:r>
            <a:r>
              <a:rPr lang="en-US" altLang="zh-CN" sz="2800" b="1">
                <a:cs typeface="+mn-ea"/>
                <a:sym typeface="+mn-lt"/>
              </a:rPr>
              <a:t>23m</a:t>
            </a:r>
            <a:r>
              <a:rPr lang="zh-CN" altLang="en-US" sz="2800" b="1">
                <a:cs typeface="+mn-ea"/>
                <a:sym typeface="+mn-lt"/>
              </a:rPr>
              <a:t> </a:t>
            </a:r>
            <a:r>
              <a:rPr lang="en-US" altLang="zh-CN" sz="2800" b="1">
                <a:cs typeface="+mn-ea"/>
                <a:sym typeface="+mn-lt"/>
              </a:rPr>
              <a:t>∕</a:t>
            </a:r>
            <a:r>
              <a:rPr lang="zh-CN" altLang="en-US" sz="2800" b="1">
                <a:cs typeface="+mn-ea"/>
                <a:sym typeface="+mn-lt"/>
              </a:rPr>
              <a:t> </a:t>
            </a:r>
            <a:r>
              <a:rPr lang="en-US" altLang="zh-CN" sz="2800" b="1">
                <a:cs typeface="+mn-ea"/>
                <a:sym typeface="+mn-lt"/>
              </a:rPr>
              <a:t>s</a:t>
            </a:r>
            <a:r>
              <a:rPr lang="zh-CN" altLang="en-US" sz="2800" b="1">
                <a:cs typeface="+mn-ea"/>
                <a:sym typeface="+mn-lt"/>
              </a:rPr>
              <a:t>）；</a:t>
            </a:r>
            <a:endParaRPr lang="en-US" altLang="zh-CN" sz="2800" b="1"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cs typeface="+mn-ea"/>
                <a:sym typeface="+mn-lt"/>
              </a:rPr>
              <a:t>（</a:t>
            </a:r>
            <a:r>
              <a:rPr lang="en-US" altLang="zh-CN" sz="2800" b="1">
                <a:cs typeface="+mn-ea"/>
                <a:sym typeface="+mn-lt"/>
              </a:rPr>
              <a:t>2</a:t>
            </a:r>
            <a:r>
              <a:rPr lang="zh-CN" altLang="en-US" sz="2800" b="1">
                <a:cs typeface="+mn-ea"/>
                <a:sym typeface="+mn-lt"/>
              </a:rPr>
              <a:t>）过滤网是否被异物堵塞（</a:t>
            </a:r>
            <a:r>
              <a:rPr lang="en-US" altLang="zh-CN" sz="2800" b="1">
                <a:cs typeface="+mn-ea"/>
                <a:sym typeface="+mn-lt"/>
              </a:rPr>
              <a:t>2h</a:t>
            </a:r>
            <a:r>
              <a:rPr lang="zh-CN" altLang="en-US" sz="2800" b="1">
                <a:cs typeface="+mn-ea"/>
                <a:sym typeface="+mn-lt"/>
              </a:rPr>
              <a:t>清理</a:t>
            </a:r>
            <a:r>
              <a:rPr lang="en-US" altLang="zh-CN" sz="2800" b="1">
                <a:cs typeface="+mn-ea"/>
                <a:sym typeface="+mn-lt"/>
              </a:rPr>
              <a:t>1</a:t>
            </a:r>
            <a:r>
              <a:rPr lang="zh-CN" altLang="en-US" sz="2800" b="1">
                <a:cs typeface="+mn-ea"/>
                <a:sym typeface="+mn-lt"/>
              </a:rPr>
              <a:t>次）；</a:t>
            </a:r>
            <a:endParaRPr lang="en-US" altLang="zh-CN" sz="2800" b="1"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cs typeface="+mn-ea"/>
                <a:sym typeface="+mn-lt"/>
              </a:rPr>
              <a:t>（</a:t>
            </a:r>
            <a:r>
              <a:rPr lang="en-US" altLang="zh-CN" sz="2800" b="1">
                <a:cs typeface="+mn-ea"/>
                <a:sym typeface="+mn-lt"/>
              </a:rPr>
              <a:t>3</a:t>
            </a:r>
            <a:r>
              <a:rPr lang="zh-CN" altLang="en-US" sz="2800" b="1">
                <a:cs typeface="+mn-ea"/>
                <a:sym typeface="+mn-lt"/>
              </a:rPr>
              <a:t>）打磨机水箱加水并每班清理</a:t>
            </a:r>
            <a:r>
              <a:rPr lang="en-US" altLang="zh-CN" sz="2800" b="1">
                <a:cs typeface="+mn-ea"/>
                <a:sym typeface="+mn-lt"/>
              </a:rPr>
              <a:t>1</a:t>
            </a:r>
            <a:r>
              <a:rPr lang="zh-CN" altLang="en-US" sz="2800" b="1">
                <a:cs typeface="+mn-ea"/>
                <a:sym typeface="+mn-lt"/>
              </a:rPr>
              <a:t>次；</a:t>
            </a:r>
            <a:endParaRPr lang="en-US" altLang="zh-CN" sz="2800" b="1"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cs typeface="+mn-ea"/>
                <a:sym typeface="+mn-lt"/>
              </a:rPr>
              <a:t>（</a:t>
            </a:r>
            <a:r>
              <a:rPr lang="en-US" altLang="zh-CN" sz="2800" b="1">
                <a:cs typeface="+mn-ea"/>
                <a:sym typeface="+mn-lt"/>
              </a:rPr>
              <a:t>4</a:t>
            </a:r>
            <a:r>
              <a:rPr lang="zh-CN" altLang="en-US" sz="2800" b="1">
                <a:cs typeface="+mn-ea"/>
                <a:sym typeface="+mn-lt"/>
              </a:rPr>
              <a:t>）湿式除尘器每</a:t>
            </a:r>
            <a:r>
              <a:rPr lang="en-US" altLang="zh-CN" sz="2800" b="1">
                <a:cs typeface="+mn-ea"/>
                <a:sym typeface="+mn-lt"/>
              </a:rPr>
              <a:t>4h ∕</a:t>
            </a:r>
            <a:r>
              <a:rPr lang="zh-CN" altLang="en-US" sz="2800" b="1">
                <a:cs typeface="+mn-ea"/>
                <a:sym typeface="+mn-lt"/>
              </a:rPr>
              <a:t>次；</a:t>
            </a:r>
            <a:endParaRPr lang="en-US" altLang="zh-CN" sz="2800" b="1"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cs typeface="+mn-ea"/>
                <a:sym typeface="+mn-lt"/>
              </a:rPr>
              <a:t>（</a:t>
            </a:r>
            <a:r>
              <a:rPr lang="en-US" altLang="zh-CN" sz="2800" b="1">
                <a:cs typeface="+mn-ea"/>
                <a:sym typeface="+mn-lt"/>
              </a:rPr>
              <a:t>5</a:t>
            </a:r>
            <a:r>
              <a:rPr lang="zh-CN" altLang="en-US" sz="2800" b="1">
                <a:cs typeface="+mn-ea"/>
                <a:sym typeface="+mn-lt"/>
              </a:rPr>
              <a:t>）打磨设备、电机、配电箱、风管表面及周围地面积尘清理（每班</a:t>
            </a:r>
            <a:r>
              <a:rPr lang="en-US" altLang="zh-CN" sz="2800" b="1">
                <a:cs typeface="+mn-ea"/>
                <a:sym typeface="+mn-lt"/>
              </a:rPr>
              <a:t>1</a:t>
            </a:r>
            <a:r>
              <a:rPr lang="zh-CN" altLang="en-US" sz="2800" b="1">
                <a:cs typeface="+mn-ea"/>
                <a:sym typeface="+mn-lt"/>
              </a:rPr>
              <a:t>次）。</a:t>
            </a:r>
            <a:endParaRPr lang="zh-CN" altLang="en-US" sz="2800" b="1">
              <a:cs typeface="+mn-ea"/>
              <a:sym typeface="+mn-lt"/>
            </a:endParaRP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86438" y="4714875"/>
            <a:ext cx="19288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五、粉尘作业场所安全要求</a:t>
            </a:r>
            <a:endParaRPr lang="en-US" altLang="zh-CN" sz="32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2" name="内容占位符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58175" cy="5330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FF0000"/>
                </a:solidFill>
                <a:cs typeface="+mn-ea"/>
                <a:sym typeface="+mn-lt"/>
              </a:rPr>
              <a:t>自动抛光车间日常保养内容：</a:t>
            </a:r>
            <a:endParaRPr lang="en-US" altLang="zh-CN" b="1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cs typeface="+mn-ea"/>
                <a:sym typeface="+mn-lt"/>
              </a:rPr>
              <a:t>（</a:t>
            </a:r>
            <a:r>
              <a:rPr lang="en-US" altLang="zh-CN" b="1">
                <a:cs typeface="+mn-ea"/>
                <a:sym typeface="+mn-lt"/>
              </a:rPr>
              <a:t>1</a:t>
            </a:r>
            <a:r>
              <a:rPr lang="zh-CN" altLang="en-US" b="1">
                <a:cs typeface="+mn-ea"/>
                <a:sym typeface="+mn-lt"/>
              </a:rPr>
              <a:t>）自动抛光机内部清理，如四壁、主轴、马达等部位；</a:t>
            </a:r>
            <a:endParaRPr lang="en-US" altLang="zh-CN" b="1"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cs typeface="+mn-ea"/>
                <a:sym typeface="+mn-lt"/>
              </a:rPr>
              <a:t>（</a:t>
            </a:r>
            <a:r>
              <a:rPr lang="en-US" altLang="zh-CN" b="1">
                <a:cs typeface="+mn-ea"/>
                <a:sym typeface="+mn-lt"/>
              </a:rPr>
              <a:t>2</a:t>
            </a:r>
            <a:r>
              <a:rPr lang="zh-CN" altLang="en-US" b="1">
                <a:cs typeface="+mn-ea"/>
                <a:sym typeface="+mn-lt"/>
              </a:rPr>
              <a:t>）抛光布轮修整</a:t>
            </a:r>
            <a:r>
              <a:rPr lang="en-US" altLang="zh-CN" b="1">
                <a:cs typeface="+mn-ea"/>
                <a:sym typeface="+mn-lt"/>
              </a:rPr>
              <a:t>1h ∕</a:t>
            </a:r>
            <a:r>
              <a:rPr lang="zh-CN" altLang="en-US" b="1">
                <a:cs typeface="+mn-ea"/>
                <a:sym typeface="+mn-lt"/>
              </a:rPr>
              <a:t>次；</a:t>
            </a:r>
            <a:endParaRPr lang="en-US" altLang="zh-CN" b="1"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cs typeface="+mn-ea"/>
                <a:sym typeface="+mn-lt"/>
              </a:rPr>
              <a:t>（</a:t>
            </a:r>
            <a:r>
              <a:rPr lang="en-US" altLang="zh-CN" b="1">
                <a:cs typeface="+mn-ea"/>
                <a:sym typeface="+mn-lt"/>
              </a:rPr>
              <a:t>3</a:t>
            </a:r>
            <a:r>
              <a:rPr lang="zh-CN" altLang="en-US" b="1">
                <a:cs typeface="+mn-ea"/>
                <a:sym typeface="+mn-lt"/>
              </a:rPr>
              <a:t>）自动抛光机外部空调、电控箱、机台顶部及其他配件清理（每班一次）。</a:t>
            </a:r>
            <a:endParaRPr lang="en-US" altLang="zh-CN" b="1"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FF0000"/>
                </a:solidFill>
                <a:cs typeface="+mn-ea"/>
                <a:sym typeface="+mn-lt"/>
              </a:rPr>
              <a:t>喷砂车间日常保养内容：</a:t>
            </a:r>
            <a:endParaRPr lang="en-US" altLang="zh-CN" b="1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cs typeface="+mn-ea"/>
                <a:sym typeface="+mn-lt"/>
              </a:rPr>
              <a:t>（</a:t>
            </a:r>
            <a:r>
              <a:rPr lang="en-US" altLang="zh-CN" b="1">
                <a:cs typeface="+mn-ea"/>
                <a:sym typeface="+mn-lt"/>
              </a:rPr>
              <a:t>1</a:t>
            </a:r>
            <a:r>
              <a:rPr lang="zh-CN" altLang="en-US" b="1">
                <a:cs typeface="+mn-ea"/>
                <a:sym typeface="+mn-lt"/>
              </a:rPr>
              <a:t>）喷砂枪是否堵塞；</a:t>
            </a:r>
            <a:endParaRPr lang="en-US" altLang="zh-CN" b="1"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cs typeface="+mn-ea"/>
                <a:sym typeface="+mn-lt"/>
              </a:rPr>
              <a:t>（</a:t>
            </a:r>
            <a:r>
              <a:rPr lang="en-US" altLang="zh-CN" b="1">
                <a:cs typeface="+mn-ea"/>
                <a:sym typeface="+mn-lt"/>
              </a:rPr>
              <a:t>2</a:t>
            </a:r>
            <a:r>
              <a:rPr lang="zh-CN" altLang="en-US" b="1">
                <a:cs typeface="+mn-ea"/>
                <a:sym typeface="+mn-lt"/>
              </a:rPr>
              <a:t>）喷砂机的气、油是否有滴漏现象：</a:t>
            </a:r>
            <a:endParaRPr lang="en-US" altLang="zh-CN" b="1"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cs typeface="+mn-ea"/>
                <a:sym typeface="+mn-lt"/>
              </a:rPr>
              <a:t>（</a:t>
            </a:r>
            <a:r>
              <a:rPr lang="en-US" altLang="zh-CN" b="1">
                <a:cs typeface="+mn-ea"/>
                <a:sym typeface="+mn-lt"/>
              </a:rPr>
              <a:t>3</a:t>
            </a:r>
            <a:r>
              <a:rPr lang="zh-CN" altLang="en-US" b="1">
                <a:cs typeface="+mn-ea"/>
                <a:sym typeface="+mn-lt"/>
              </a:rPr>
              <a:t>）喷砂机压力、声音、电压、震动是否正常；</a:t>
            </a:r>
            <a:endParaRPr lang="en-US" altLang="zh-CN" b="1"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cs typeface="+mn-ea"/>
                <a:sym typeface="+mn-lt"/>
              </a:rPr>
              <a:t>（</a:t>
            </a:r>
            <a:r>
              <a:rPr lang="en-US" altLang="zh-CN" b="1">
                <a:cs typeface="+mn-ea"/>
                <a:sym typeface="+mn-lt"/>
              </a:rPr>
              <a:t>4</a:t>
            </a:r>
            <a:r>
              <a:rPr lang="zh-CN" altLang="en-US" b="1">
                <a:cs typeface="+mn-ea"/>
                <a:sym typeface="+mn-lt"/>
              </a:rPr>
              <a:t>）喷砂机内部及车间粉尘清理没</a:t>
            </a:r>
            <a:r>
              <a:rPr lang="en-US" altLang="zh-CN" b="1">
                <a:cs typeface="+mn-ea"/>
                <a:sym typeface="+mn-lt"/>
              </a:rPr>
              <a:t>4h ∕</a:t>
            </a:r>
            <a:r>
              <a:rPr lang="zh-CN" altLang="en-US" b="1">
                <a:cs typeface="+mn-ea"/>
                <a:sym typeface="+mn-lt"/>
              </a:rPr>
              <a:t>次。</a:t>
            </a:r>
            <a:endParaRPr lang="en-US" altLang="zh-CN" b="1"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CN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5826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严防企业粉尘爆炸五条规定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b="1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14313" y="1000125"/>
            <a:ext cx="8643937" cy="5715000"/>
          </a:xfrm>
        </p:spPr>
        <p:txBody>
          <a:bodyPr>
            <a:normAutofit fontScale="4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5100" b="1" dirty="0">
                <a:cs typeface="+mn-ea"/>
                <a:sym typeface="+mn-lt"/>
              </a:rPr>
              <a:t>一、必须确保作业场所符合标准规范要求，严禁设置在违规多层房、安全间距不达标厂房和居民区内。  </a:t>
            </a:r>
            <a:endParaRPr lang="en-US" altLang="zh-CN" sz="51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endParaRPr lang="zh-CN" altLang="en-US" sz="51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5100" b="1" dirty="0">
                <a:cs typeface="+mn-ea"/>
                <a:sym typeface="+mn-lt"/>
              </a:rPr>
              <a:t>二、必须按标准规范设计、安装、使用和维护通风除尘系统，每班按规定检测和规范清理粉尘，在除尘系统停运期间和粉尘超标时严禁作业，并停产撤人。 </a:t>
            </a:r>
            <a:endParaRPr lang="en-US" altLang="zh-CN" sz="51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zh-CN" altLang="en-US" sz="51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5100" b="1" dirty="0">
                <a:cs typeface="+mn-ea"/>
                <a:sym typeface="+mn-lt"/>
              </a:rPr>
              <a:t>三、必须按规范使用防爆电气设备，落实防雷、防静电等措施，保证设备设施接地，严禁作业场所存在各类明火和违规使用作业工具。</a:t>
            </a:r>
            <a:endParaRPr lang="en-US" altLang="zh-CN" sz="51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endParaRPr lang="zh-CN" altLang="en-US" sz="51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5100" b="1" dirty="0">
                <a:cs typeface="+mn-ea"/>
                <a:sym typeface="+mn-lt"/>
              </a:rPr>
              <a:t>四、必须配备铝镁等金属粉尘生产、收集、贮存的防水防潮设施，严禁粉尘遇湿自燃。</a:t>
            </a:r>
            <a:endParaRPr lang="en-US" altLang="zh-CN" sz="51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endParaRPr lang="zh-CN" altLang="en-US" sz="51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5100" b="1" dirty="0">
                <a:cs typeface="+mn-ea"/>
                <a:sym typeface="+mn-lt"/>
              </a:rPr>
              <a:t>五、必须严格执行安全操作规程和劳动防护制度，严禁员工培训不合格和不按规定佩戴使用防尘、防静电等劳保用品上岗。</a:t>
            </a:r>
            <a:endParaRPr lang="zh-CN" altLang="en-US" sz="51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内容占位符 3" descr="a 尾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457200" y="1925955"/>
            <a:ext cx="8173720" cy="38855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u="sng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一、粉尘场所定义</a:t>
            </a:r>
            <a:endParaRPr lang="zh-CN" altLang="en-US" b="1" u="sng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2800" b="1" dirty="0">
                <a:cs typeface="+mn-ea"/>
                <a:sym typeface="+mn-lt"/>
              </a:rPr>
              <a:t>粉尘场所：正常生产过程中有粉尘产生的作业场所，这些生产性粉尘能长时间漂浮在空气中的固体微粒径大都在</a:t>
            </a:r>
            <a:r>
              <a:rPr lang="en-US" altLang="zh-CN" sz="2800" b="1" dirty="0">
                <a:cs typeface="+mn-ea"/>
                <a:sym typeface="+mn-lt"/>
              </a:rPr>
              <a:t>0.25-100</a:t>
            </a:r>
            <a:r>
              <a:rPr lang="el-GR" sz="2800" b="1" dirty="0">
                <a:cs typeface="+mn-ea"/>
                <a:sym typeface="+mn-lt"/>
              </a:rPr>
              <a:t> μ</a:t>
            </a:r>
            <a:r>
              <a:rPr lang="en-US" sz="2800" b="1" dirty="0">
                <a:cs typeface="+mn-ea"/>
                <a:sym typeface="+mn-lt"/>
              </a:rPr>
              <a:t>m</a:t>
            </a:r>
            <a:r>
              <a:rPr lang="zh-CN" altLang="en-US" sz="2800" b="1" dirty="0">
                <a:cs typeface="+mn-ea"/>
                <a:sym typeface="+mn-lt"/>
              </a:rPr>
              <a:t>之间，可通过皮肤、呼吸道进入人体。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zh-CN" altLang="en-US" sz="2800" b="1" dirty="0">
                <a:cs typeface="+mn-ea"/>
                <a:sym typeface="+mn-lt"/>
              </a:rPr>
              <a:t>其中可燃性粉尘危害性最大的，如</a:t>
            </a: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面粉、铝粉、镁粉、麻纤维粉、火药粉等，在一定条件下能与气态氧化剂（主要是空气）发生剧烈氧化反应。</a:t>
            </a:r>
            <a:endParaRPr lang="zh-CN" altLang="en-US" sz="28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altLang="zh-CN" sz="28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</a:br>
            <a:br>
              <a:rPr lang="en-US" altLang="zh-CN" sz="28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二、粉尘场所作业分布</a:t>
            </a:r>
            <a:br>
              <a:rPr lang="en-US" altLang="zh-CN" sz="28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quarter" idx="1"/>
          </p:nvPr>
        </p:nvGraphicFramePr>
        <p:xfrm>
          <a:off x="357188" y="2214563"/>
          <a:ext cx="8215371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7"/>
                <a:gridCol w="2190765"/>
                <a:gridCol w="3286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地点</a:t>
                      </a:r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工序名称</a:t>
                      </a:r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粉尘类别</a:t>
                      </a:r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自动抛光房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自动抛光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金属粉尘、抛光蜡粉尘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喷砂房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喷砂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金属粉尘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自动打磨房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喷砂、打磨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金属粉尘、其他粉尘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打磨线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手动打磨线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金属粉尘、打磨蜡粉尘、布伦纤维</a:t>
                      </a:r>
                      <a:endParaRPr lang="zh-CN" altLang="en-US" sz="24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三、工艺流程简介</a:t>
            </a:r>
            <a:b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</a:b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38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en-US" altLang="zh-CN" sz="2800" b="1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、喷砂工艺</a:t>
            </a:r>
            <a:endParaRPr lang="zh-CN" altLang="en-US" sz="28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   喷砂是干喷砂用的磨料可以是钢砂、氧化铝、石英砂、碳化硅等，根据零件材料，表面状态和加工的要求，可选用不同物质的磨料。</a:t>
            </a:r>
            <a:endParaRPr lang="zh-CN" altLang="en-US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   个人防护：防尘口罩、耳塞、防静电服、手套。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en-US" altLang="zh-CN" sz="2800" b="1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、抛光、打磨</a:t>
            </a:r>
            <a:endParaRPr lang="en-US" altLang="zh-CN" sz="28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    为使产品表面更光洁，进行抛光和打磨作业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    一般的设备有手（自）动打磨机、自动抛光机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    个人防护：防尘口罩、耳塞、防静电脚环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四、粉尘的危害及防范措施</a:t>
            </a:r>
            <a:b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</a:b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en-US" altLang="zh-CN" sz="2800" b="1" dirty="0">
                <a:cs typeface="+mn-ea"/>
                <a:sym typeface="+mn-lt"/>
              </a:rPr>
              <a:t>1</a:t>
            </a:r>
            <a:r>
              <a:rPr lang="zh-CN" altLang="en-US" sz="2800" b="1" dirty="0">
                <a:cs typeface="+mn-ea"/>
                <a:sym typeface="+mn-lt"/>
              </a:rPr>
              <a:t>、粉尘的危害主要有：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en-US" altLang="zh-CN" sz="12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         火灾</a:t>
            </a:r>
            <a:endParaRPr lang="en-US" altLang="zh-CN" sz="14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en-US" altLang="zh-CN" sz="11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         粉尘爆炸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en-US" altLang="zh-CN" sz="11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         职业病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en-US" altLang="zh-CN" sz="11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         危害设备安全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endParaRPr lang="zh-CN" altLang="en-US" sz="2800" b="1" dirty="0">
              <a:cs typeface="+mn-ea"/>
              <a:sym typeface="+mn-lt"/>
            </a:endParaRP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29188" y="4286250"/>
            <a:ext cx="28765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四、粉尘的危害及防范措施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en-US" altLang="zh-CN" sz="2800" b="1" dirty="0">
                <a:cs typeface="+mn-ea"/>
                <a:sym typeface="+mn-lt"/>
              </a:rPr>
              <a:t>1</a:t>
            </a:r>
            <a:r>
              <a:rPr lang="zh-CN" altLang="en-US" sz="2800" b="1" dirty="0">
                <a:cs typeface="+mn-ea"/>
                <a:sym typeface="+mn-lt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火灾</a:t>
            </a:r>
            <a:r>
              <a:rPr lang="zh-CN" altLang="en-US" sz="2800" b="1" dirty="0">
                <a:cs typeface="+mn-ea"/>
                <a:sym typeface="+mn-lt"/>
              </a:rPr>
              <a:t>：在时间或空间上失去控制的燃烧所造成的灾害成为火灾。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zh-CN" altLang="en-US" sz="2800" b="1" dirty="0">
                <a:cs typeface="+mn-ea"/>
                <a:sym typeface="+mn-lt"/>
              </a:rPr>
              <a:t>燃烧发生的条件：</a:t>
            </a:r>
            <a:endParaRPr lang="zh-CN" altLang="en-US" sz="2800" b="1" dirty="0">
              <a:cs typeface="+mn-ea"/>
              <a:sym typeface="+mn-lt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43313" y="2786063"/>
            <a:ext cx="40862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四、粉尘的危害及防范措施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7467600" cy="540226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zh-CN" altLang="en-US" sz="2800" b="1" dirty="0">
                <a:cs typeface="+mn-ea"/>
                <a:sym typeface="+mn-lt"/>
              </a:rPr>
              <a:t>防火的基本措施：</a:t>
            </a:r>
            <a:r>
              <a:rPr lang="en-US" altLang="zh-CN" sz="2800" b="1" dirty="0">
                <a:cs typeface="+mn-ea"/>
                <a:sym typeface="+mn-lt"/>
              </a:rPr>
              <a:t>1</a:t>
            </a:r>
            <a:r>
              <a:rPr lang="zh-CN" altLang="en-US" sz="2800" b="1" dirty="0">
                <a:cs typeface="+mn-ea"/>
                <a:sym typeface="+mn-lt"/>
              </a:rPr>
              <a:t>、控制可燃物；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en-US" altLang="zh-CN" sz="2800" b="1" dirty="0">
                <a:cs typeface="+mn-ea"/>
                <a:sym typeface="+mn-lt"/>
              </a:rPr>
              <a:t>                                     2</a:t>
            </a:r>
            <a:r>
              <a:rPr lang="zh-CN" altLang="en-US" sz="2800" b="1" dirty="0">
                <a:cs typeface="+mn-ea"/>
                <a:sym typeface="+mn-lt"/>
              </a:rPr>
              <a:t>、隔绝助燃物；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en-US" altLang="zh-CN" sz="2800" b="1" dirty="0">
                <a:cs typeface="+mn-ea"/>
                <a:sym typeface="+mn-lt"/>
              </a:rPr>
              <a:t>                                     3</a:t>
            </a:r>
            <a:r>
              <a:rPr lang="zh-CN" altLang="en-US" sz="2800" b="1" dirty="0">
                <a:cs typeface="+mn-ea"/>
                <a:sym typeface="+mn-lt"/>
              </a:rPr>
              <a:t>、消除着火源；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en-US" altLang="zh-CN" sz="2800" b="1" dirty="0">
                <a:cs typeface="+mn-ea"/>
                <a:sym typeface="+mn-lt"/>
              </a:rPr>
              <a:t>                                     4</a:t>
            </a:r>
            <a:r>
              <a:rPr lang="zh-CN" altLang="en-US" sz="2800" b="1" dirty="0">
                <a:cs typeface="+mn-ea"/>
                <a:sym typeface="+mn-lt"/>
              </a:rPr>
              <a:t>、阻止火势蔓延。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    粉尘火灾的应急处理：</a:t>
            </a:r>
            <a:endParaRPr lang="en-US" altLang="zh-CN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      手提式灭火器                           消防栓</a:t>
            </a:r>
            <a:endParaRPr lang="en-US" altLang="zh-CN" sz="2800" b="1" dirty="0">
              <a:cs typeface="+mn-ea"/>
              <a:sym typeface="+mn-lt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00125" y="4214813"/>
            <a:ext cx="2500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4071938"/>
            <a:ext cx="2362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43438" y="3500438"/>
            <a:ext cx="41465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四、粉尘的危害及防范措施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8329613" cy="50450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r>
              <a:rPr lang="en-US" altLang="zh-CN" sz="2800" b="1" dirty="0">
                <a:cs typeface="+mn-ea"/>
                <a:sym typeface="+mn-lt"/>
              </a:rPr>
              <a:t>2</a:t>
            </a:r>
            <a:r>
              <a:rPr lang="zh-CN" altLang="en-US" sz="2800" b="1" dirty="0">
                <a:cs typeface="+mn-ea"/>
                <a:sym typeface="+mn-lt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粉尘爆炸</a:t>
            </a:r>
            <a:r>
              <a:rPr lang="zh-CN" altLang="en-US" sz="2800" b="1" dirty="0">
                <a:cs typeface="+mn-ea"/>
                <a:sym typeface="+mn-lt"/>
              </a:rPr>
              <a:t>：可燃物质以粉尘或雾状的形式与空气混合，达到爆炸极限，遇到外界高温、摩擦撞击、振动、电火花（含静电）、明火、雷击等作用下发生的爆炸。</a:t>
            </a:r>
            <a:endParaRPr lang="zh-CN" altLang="en-US" sz="2800" b="1" dirty="0">
              <a:cs typeface="+mn-ea"/>
              <a:sym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/>
              <a:buChar char=""/>
              <a:defRPr/>
            </a:pPr>
            <a:endParaRPr lang="en-US" altLang="zh-CN" dirty="0">
              <a:cs typeface="+mn-ea"/>
              <a:sym typeface="+mn-lt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75"/>
            <a:ext cx="4143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2Q4Y2M0MTAxMGRmZTZkMWUzZjg0NGZmZDVmMDc3NjU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qdzfgh1o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凸显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3326</Words>
  <Application>WPS 演示</Application>
  <PresentationFormat>全屏显示(4:3)</PresentationFormat>
  <Paragraphs>230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华文楷体</vt:lpstr>
      <vt:lpstr>微软雅黑</vt:lpstr>
      <vt:lpstr>Century Schoolbook</vt:lpstr>
      <vt:lpstr>Segoe Print</vt:lpstr>
      <vt:lpstr>Wingdings 2</vt:lpstr>
      <vt:lpstr>Wingdings</vt:lpstr>
      <vt:lpstr>Wingdings</vt:lpstr>
      <vt:lpstr>黑体</vt:lpstr>
      <vt:lpstr>Arial Unicode MS</vt:lpstr>
      <vt:lpstr>Calibri</vt:lpstr>
      <vt:lpstr>凸显</vt:lpstr>
      <vt:lpstr>PowerPoint 演示文稿</vt:lpstr>
      <vt:lpstr>目录</vt:lpstr>
      <vt:lpstr>一、粉尘场所定义</vt:lpstr>
      <vt:lpstr>  二、粉尘场所作业分布 </vt:lpstr>
      <vt:lpstr>三、工艺流程简介 </vt:lpstr>
      <vt:lpstr>四、粉尘的危害及防范措施 </vt:lpstr>
      <vt:lpstr>四、粉尘的危害及防范措施</vt:lpstr>
      <vt:lpstr>四、粉尘的危害及防范措施</vt:lpstr>
      <vt:lpstr>四、粉尘的危害及防范措施</vt:lpstr>
      <vt:lpstr>四、粉尘的危害及防范措施</vt:lpstr>
      <vt:lpstr>四、粉尘的危害及防范措施</vt:lpstr>
      <vt:lpstr>四、粉尘的危害及防范措施</vt:lpstr>
      <vt:lpstr>四、粉尘的危害及防范措施</vt:lpstr>
      <vt:lpstr>四、粉尘的危害及防范措施</vt:lpstr>
      <vt:lpstr>四、粉尘的危害及防范措施</vt:lpstr>
      <vt:lpstr>四、粉尘的危害及防范措施</vt:lpstr>
      <vt:lpstr>五、粉尘作业场所安全要求</vt:lpstr>
      <vt:lpstr>五、粉尘作业场所安全要求</vt:lpstr>
      <vt:lpstr>五、粉尘作业场所安全要求</vt:lpstr>
      <vt:lpstr>五、粉尘作业场所安全要求</vt:lpstr>
      <vt:lpstr>五、粉尘作业场所安全要求</vt:lpstr>
      <vt:lpstr>五、粉尘作业场所安全要求</vt:lpstr>
      <vt:lpstr>五、粉尘作业场所安全要求</vt:lpstr>
      <vt:lpstr>五、粉尘作业场所安全要求</vt:lpstr>
      <vt:lpstr>五、粉尘作业场所安全要求</vt:lpstr>
      <vt:lpstr>《严防企业粉尘爆炸五条规定》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 PeiJie</dc:creator>
  <cp:lastModifiedBy>Vivian</cp:lastModifiedBy>
  <cp:revision>3</cp:revision>
  <dcterms:created xsi:type="dcterms:W3CDTF">2016-07-05T02:54:00Z</dcterms:created>
  <dcterms:modified xsi:type="dcterms:W3CDTF">2023-11-30T07:37:58Z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0DE83A7F714A4BE794BA04058DE9E95D_12</vt:lpwstr>
  </property>
  <property fmtid="{D5CDD505-2E9C-101B-9397-08002B2CF9AE}" pid="3" name="KSOProductBuildVer">
    <vt:lpwstr>2052-12.1.0.15712</vt:lpwstr>
  </property>
</Properties>
</file>