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3"/>
    <p:sldId id="335" r:id="rId4"/>
    <p:sldId id="284" r:id="rId5"/>
    <p:sldId id="259" r:id="rId6"/>
    <p:sldId id="304" r:id="rId7"/>
    <p:sldId id="303" r:id="rId8"/>
    <p:sldId id="305" r:id="rId9"/>
    <p:sldId id="330" r:id="rId10"/>
    <p:sldId id="306" r:id="rId11"/>
    <p:sldId id="307" r:id="rId12"/>
    <p:sldId id="288" r:id="rId13"/>
    <p:sldId id="274" r:id="rId14"/>
    <p:sldId id="308" r:id="rId15"/>
    <p:sldId id="309" r:id="rId16"/>
    <p:sldId id="292" r:id="rId17"/>
    <p:sldId id="285" r:id="rId18"/>
    <p:sldId id="318" r:id="rId19"/>
    <p:sldId id="320" r:id="rId20"/>
    <p:sldId id="317" r:id="rId21"/>
    <p:sldId id="291" r:id="rId22"/>
    <p:sldId id="319" r:id="rId23"/>
    <p:sldId id="268" r:id="rId24"/>
    <p:sldId id="321" r:id="rId25"/>
    <p:sldId id="257" r:id="rId26"/>
    <p:sldId id="323" r:id="rId27"/>
    <p:sldId id="322" r:id="rId28"/>
    <p:sldId id="325" r:id="rId29"/>
    <p:sldId id="324" r:id="rId30"/>
    <p:sldId id="326" r:id="rId31"/>
    <p:sldId id="327" r:id="rId32"/>
    <p:sldId id="328" r:id="rId33"/>
    <p:sldId id="329" r:id="rId34"/>
    <p:sldId id="286" r:id="rId35"/>
    <p:sldId id="310" r:id="rId36"/>
    <p:sldId id="331" r:id="rId37"/>
    <p:sldId id="332" r:id="rId38"/>
    <p:sldId id="333" r:id="rId39"/>
    <p:sldId id="290" r:id="rId40"/>
    <p:sldId id="313" r:id="rId41"/>
    <p:sldId id="316" r:id="rId42"/>
    <p:sldId id="314" r:id="rId44"/>
    <p:sldId id="315" r:id="rId45"/>
    <p:sldId id="262" r:id="rId46"/>
    <p:sldId id="334" r:id="rId47"/>
    <p:sldId id="293" r:id="rId48"/>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C81"/>
    <a:srgbClr val="FFC20F"/>
    <a:srgbClr val="29B9A6"/>
    <a:srgbClr val="F47264"/>
    <a:srgbClr val="F8D35E"/>
    <a:srgbClr val="84CBC5"/>
    <a:srgbClr val="144C74"/>
    <a:srgbClr val="1B6AA3"/>
    <a:srgbClr val="14507A"/>
    <a:srgbClr val="45B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2" autoAdjust="0"/>
    <p:restoredTop sz="88561" autoAdjust="0"/>
  </p:normalViewPr>
  <p:slideViewPr>
    <p:cSldViewPr snapToGrid="0" showGuides="1">
      <p:cViewPr varScale="1">
        <p:scale>
          <a:sx n="66" d="100"/>
          <a:sy n="66" d="100"/>
        </p:scale>
        <p:origin x="1062" y="48"/>
      </p:cViewPr>
      <p:guideLst>
        <p:guide orient="horz" pos="2188"/>
        <p:guide pos="3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gs" Target="tags/tag2.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61AB32-C716-49D8-B8D0-70B81B5C7DB8}" type="doc">
      <dgm:prSet loTypeId="urn:microsoft.com/office/officeart/2005/8/layout/orgChart1#2" loCatId="hierarchy" qsTypeId="urn:microsoft.com/office/officeart/2005/8/quickstyle/3d2#2" qsCatId="3D" csTypeId="urn:microsoft.com/office/officeart/2005/8/colors/accent1_2#2" csCatId="accent1" phldr="1"/>
      <dgm:spPr/>
      <dgm:t>
        <a:bodyPr/>
        <a:lstStyle/>
        <a:p>
          <a:endParaRPr lang="zh-CN" altLang="en-US"/>
        </a:p>
      </dgm:t>
    </dgm:pt>
    <dgm:pt modelId="{1025089A-877A-4BF6-9735-00BAC974CA7E}">
      <dgm:prSet phldrT="[文本]" custT="1"/>
      <dgm:spPr/>
      <dgm:t>
        <a:bodyPr vert="horz"/>
        <a:lstStyle/>
        <a:p>
          <a:r>
            <a:rPr lang="zh-CN" altLang="en-US" sz="3200" b="1" dirty="0" smtClean="0">
              <a:latin typeface="华文行楷" pitchFamily="2" charset="-122"/>
              <a:ea typeface="华文行楷" pitchFamily="2" charset="-122"/>
            </a:rPr>
            <a:t>工业环境气体监测内容</a:t>
          </a:r>
          <a:endParaRPr lang="zh-CN" altLang="en-US" sz="3200" b="1" dirty="0">
            <a:latin typeface="华文行楷" pitchFamily="2" charset="-122"/>
            <a:ea typeface="华文行楷" pitchFamily="2" charset="-122"/>
          </a:endParaRPr>
        </a:p>
      </dgm:t>
    </dgm:pt>
    <dgm:pt modelId="{47806BE9-F655-4653-8895-F7EB775528D5}" cxnId="{A3472B8C-D315-4A0F-B9EE-0FE62FDC07C8}" type="parTrans">
      <dgm:prSet/>
      <dgm:spPr/>
      <dgm:t>
        <a:bodyPr/>
        <a:lstStyle/>
        <a:p>
          <a:endParaRPr lang="zh-CN" altLang="en-US"/>
        </a:p>
      </dgm:t>
    </dgm:pt>
    <dgm:pt modelId="{5E5539CE-33F6-420B-85A3-C9FAB71716EB}" cxnId="{A3472B8C-D315-4A0F-B9EE-0FE62FDC07C8}" type="sibTrans">
      <dgm:prSet/>
      <dgm:spPr/>
      <dgm:t>
        <a:bodyPr/>
        <a:lstStyle/>
        <a:p>
          <a:endParaRPr lang="zh-CN" altLang="en-US"/>
        </a:p>
      </dgm:t>
    </dgm:pt>
    <dgm:pt modelId="{BE1BD023-9FC6-4D7D-9CA3-0FA803F9CA34}">
      <dgm:prSet phldrT="[文本]"/>
      <dgm:spPr/>
      <dgm:t>
        <a:bodyPr/>
        <a:lstStyle/>
        <a:p>
          <a:r>
            <a:rPr lang="zh-CN" b="1" dirty="0" smtClean="0">
              <a:latin typeface="华文行楷" pitchFamily="2" charset="-122"/>
              <a:ea typeface="华文行楷" pitchFamily="2" charset="-122"/>
            </a:rPr>
            <a:t>可燃性气体</a:t>
          </a:r>
          <a:endParaRPr lang="zh-CN" altLang="en-US" b="1" dirty="0">
            <a:latin typeface="华文行楷" pitchFamily="2" charset="-122"/>
            <a:ea typeface="华文行楷" pitchFamily="2" charset="-122"/>
          </a:endParaRPr>
        </a:p>
      </dgm:t>
    </dgm:pt>
    <dgm:pt modelId="{722A0E90-D769-476A-87B2-33602642B951}" cxnId="{55125E13-BD32-4C8C-A3D7-269060FD515A}" type="parTrans">
      <dgm:prSet/>
      <dgm:spPr/>
      <dgm:t>
        <a:bodyPr/>
        <a:lstStyle/>
        <a:p>
          <a:endParaRPr lang="zh-CN" altLang="en-US"/>
        </a:p>
      </dgm:t>
    </dgm:pt>
    <dgm:pt modelId="{9FCC28C6-41A9-420D-8CC1-F821C75126C6}" cxnId="{55125E13-BD32-4C8C-A3D7-269060FD515A}" type="sibTrans">
      <dgm:prSet/>
      <dgm:spPr/>
      <dgm:t>
        <a:bodyPr/>
        <a:lstStyle/>
        <a:p>
          <a:endParaRPr lang="zh-CN" altLang="en-US"/>
        </a:p>
      </dgm:t>
    </dgm:pt>
    <dgm:pt modelId="{AD6F8038-EAE1-4D3A-8AB3-ACADF732E228}">
      <dgm:prSet phldrT="[文本]"/>
      <dgm:spPr/>
      <dgm:t>
        <a:bodyPr/>
        <a:lstStyle/>
        <a:p>
          <a:r>
            <a:rPr lang="zh-CN" b="1" dirty="0" smtClean="0">
              <a:latin typeface="华文行楷" pitchFamily="2" charset="-122"/>
              <a:ea typeface="华文行楷" pitchFamily="2" charset="-122"/>
            </a:rPr>
            <a:t>毒性气体</a:t>
          </a:r>
          <a:endParaRPr lang="zh-CN" altLang="en-US" b="1" dirty="0">
            <a:latin typeface="华文行楷" pitchFamily="2" charset="-122"/>
            <a:ea typeface="华文行楷" pitchFamily="2" charset="-122"/>
          </a:endParaRPr>
        </a:p>
      </dgm:t>
    </dgm:pt>
    <dgm:pt modelId="{40C59529-A2B7-46ED-B99E-99B3650B251F}" cxnId="{01A4E1D6-24F6-4911-9E11-F0FAA0D7CE03}" type="parTrans">
      <dgm:prSet/>
      <dgm:spPr/>
      <dgm:t>
        <a:bodyPr/>
        <a:lstStyle/>
        <a:p>
          <a:endParaRPr lang="zh-CN" altLang="en-US"/>
        </a:p>
      </dgm:t>
    </dgm:pt>
    <dgm:pt modelId="{87269B63-B4D7-4991-A4CF-423ADBB53401}" cxnId="{01A4E1D6-24F6-4911-9E11-F0FAA0D7CE03}" type="sibTrans">
      <dgm:prSet/>
      <dgm:spPr/>
      <dgm:t>
        <a:bodyPr/>
        <a:lstStyle/>
        <a:p>
          <a:endParaRPr lang="zh-CN" altLang="en-US"/>
        </a:p>
      </dgm:t>
    </dgm:pt>
    <dgm:pt modelId="{BE609BC8-2B8D-4453-8E5D-649BBB8AD7F6}">
      <dgm:prSet phldrT="[文本]"/>
      <dgm:spPr/>
      <dgm:t>
        <a:bodyPr/>
        <a:lstStyle/>
        <a:p>
          <a:r>
            <a:rPr lang="zh-CN" b="1" dirty="0" smtClean="0">
              <a:latin typeface="华文行楷" pitchFamily="2" charset="-122"/>
              <a:ea typeface="华文行楷" pitchFamily="2" charset="-122"/>
            </a:rPr>
            <a:t>氧气</a:t>
          </a:r>
          <a:endParaRPr lang="zh-CN" altLang="en-US" b="1" dirty="0">
            <a:latin typeface="华文行楷" pitchFamily="2" charset="-122"/>
            <a:ea typeface="华文行楷" pitchFamily="2" charset="-122"/>
          </a:endParaRPr>
        </a:p>
      </dgm:t>
    </dgm:pt>
    <dgm:pt modelId="{1A55C7F7-7E66-4934-B91B-F3BEB50656D0}" cxnId="{02249751-A105-4B89-A46B-2E30DB77FD1D}" type="parTrans">
      <dgm:prSet/>
      <dgm:spPr/>
      <dgm:t>
        <a:bodyPr/>
        <a:lstStyle/>
        <a:p>
          <a:endParaRPr lang="zh-CN" altLang="en-US"/>
        </a:p>
      </dgm:t>
    </dgm:pt>
    <dgm:pt modelId="{2C028DE9-08D6-4108-BEAC-801DB69BA099}" cxnId="{02249751-A105-4B89-A46B-2E30DB77FD1D}" type="sibTrans">
      <dgm:prSet/>
      <dgm:spPr/>
      <dgm:t>
        <a:bodyPr/>
        <a:lstStyle/>
        <a:p>
          <a:endParaRPr lang="zh-CN" altLang="en-US"/>
        </a:p>
      </dgm:t>
    </dgm:pt>
    <dgm:pt modelId="{350B818B-6BE2-4BE3-9201-94AD4BCB0702}" type="pres">
      <dgm:prSet presAssocID="{CC61AB32-C716-49D8-B8D0-70B81B5C7DB8}" presName="hierChild1" presStyleCnt="0">
        <dgm:presLayoutVars>
          <dgm:orgChart val="1"/>
          <dgm:chPref val="1"/>
          <dgm:dir/>
          <dgm:animOne val="branch"/>
          <dgm:animLvl val="lvl"/>
          <dgm:resizeHandles/>
        </dgm:presLayoutVars>
      </dgm:prSet>
      <dgm:spPr/>
      <dgm:t>
        <a:bodyPr/>
        <a:lstStyle/>
        <a:p>
          <a:endParaRPr lang="zh-CN" altLang="en-US"/>
        </a:p>
      </dgm:t>
    </dgm:pt>
    <dgm:pt modelId="{55B46C51-DB2D-49D9-AF8D-8FE395049F69}" type="pres">
      <dgm:prSet presAssocID="{1025089A-877A-4BF6-9735-00BAC974CA7E}" presName="hierRoot1" presStyleCnt="0">
        <dgm:presLayoutVars>
          <dgm:hierBranch val="init"/>
        </dgm:presLayoutVars>
      </dgm:prSet>
      <dgm:spPr/>
      <dgm:t>
        <a:bodyPr/>
        <a:lstStyle/>
        <a:p>
          <a:endParaRPr lang="zh-CN" altLang="en-US"/>
        </a:p>
      </dgm:t>
    </dgm:pt>
    <dgm:pt modelId="{5E80D1C4-D3AD-4E7E-8E5F-4FDDEA340E71}" type="pres">
      <dgm:prSet presAssocID="{1025089A-877A-4BF6-9735-00BAC974CA7E}" presName="rootComposite1" presStyleCnt="0"/>
      <dgm:spPr/>
      <dgm:t>
        <a:bodyPr/>
        <a:lstStyle/>
        <a:p>
          <a:endParaRPr lang="zh-CN" altLang="en-US"/>
        </a:p>
      </dgm:t>
    </dgm:pt>
    <dgm:pt modelId="{31CA8CA4-10E7-48FF-8A9A-3F94014A7C88}" type="pres">
      <dgm:prSet presAssocID="{1025089A-877A-4BF6-9735-00BAC974CA7E}" presName="rootText1" presStyleLbl="node0" presStyleIdx="0" presStyleCnt="1" custScaleX="156638" custScaleY="139308">
        <dgm:presLayoutVars>
          <dgm:chPref val="3"/>
        </dgm:presLayoutVars>
      </dgm:prSet>
      <dgm:spPr/>
      <dgm:t>
        <a:bodyPr/>
        <a:lstStyle/>
        <a:p>
          <a:endParaRPr lang="zh-CN" altLang="en-US"/>
        </a:p>
      </dgm:t>
    </dgm:pt>
    <dgm:pt modelId="{4D79D297-5E39-421A-9262-F09187D451A0}" type="pres">
      <dgm:prSet presAssocID="{1025089A-877A-4BF6-9735-00BAC974CA7E}" presName="rootConnector1" presStyleLbl="node1" presStyleIdx="0" presStyleCnt="0"/>
      <dgm:spPr/>
      <dgm:t>
        <a:bodyPr/>
        <a:lstStyle/>
        <a:p>
          <a:endParaRPr lang="zh-CN" altLang="en-US"/>
        </a:p>
      </dgm:t>
    </dgm:pt>
    <dgm:pt modelId="{859D2DCD-0F22-41B7-9136-A0B8D2F14674}" type="pres">
      <dgm:prSet presAssocID="{1025089A-877A-4BF6-9735-00BAC974CA7E}" presName="hierChild2" presStyleCnt="0"/>
      <dgm:spPr/>
      <dgm:t>
        <a:bodyPr/>
        <a:lstStyle/>
        <a:p>
          <a:endParaRPr lang="zh-CN" altLang="en-US"/>
        </a:p>
      </dgm:t>
    </dgm:pt>
    <dgm:pt modelId="{A4A300C1-2849-4E88-B22B-C23E2ACC1D96}" type="pres">
      <dgm:prSet presAssocID="{722A0E90-D769-476A-87B2-33602642B951}" presName="Name37" presStyleLbl="parChTrans1D2" presStyleIdx="0" presStyleCnt="3"/>
      <dgm:spPr/>
      <dgm:t>
        <a:bodyPr/>
        <a:lstStyle/>
        <a:p>
          <a:endParaRPr lang="zh-CN" altLang="en-US"/>
        </a:p>
      </dgm:t>
    </dgm:pt>
    <dgm:pt modelId="{39C9CA94-D8EC-46B6-BD66-9DCFA7BA1B8D}" type="pres">
      <dgm:prSet presAssocID="{BE1BD023-9FC6-4D7D-9CA3-0FA803F9CA34}" presName="hierRoot2" presStyleCnt="0">
        <dgm:presLayoutVars>
          <dgm:hierBranch val="init"/>
        </dgm:presLayoutVars>
      </dgm:prSet>
      <dgm:spPr/>
      <dgm:t>
        <a:bodyPr/>
        <a:lstStyle/>
        <a:p>
          <a:endParaRPr lang="zh-CN" altLang="en-US"/>
        </a:p>
      </dgm:t>
    </dgm:pt>
    <dgm:pt modelId="{6993F67C-053D-41E1-A1FA-EBCC18C63E3F}" type="pres">
      <dgm:prSet presAssocID="{BE1BD023-9FC6-4D7D-9CA3-0FA803F9CA34}" presName="rootComposite" presStyleCnt="0"/>
      <dgm:spPr/>
      <dgm:t>
        <a:bodyPr/>
        <a:lstStyle/>
        <a:p>
          <a:endParaRPr lang="zh-CN" altLang="en-US"/>
        </a:p>
      </dgm:t>
    </dgm:pt>
    <dgm:pt modelId="{49A053AA-B92D-4F66-A849-E8C2718A17CC}" type="pres">
      <dgm:prSet presAssocID="{BE1BD023-9FC6-4D7D-9CA3-0FA803F9CA34}" presName="rootText" presStyleLbl="node2" presStyleIdx="0" presStyleCnt="3" custScaleX="97318" custScaleY="155848">
        <dgm:presLayoutVars>
          <dgm:chPref val="3"/>
        </dgm:presLayoutVars>
      </dgm:prSet>
      <dgm:spPr/>
      <dgm:t>
        <a:bodyPr/>
        <a:lstStyle/>
        <a:p>
          <a:endParaRPr lang="zh-CN" altLang="en-US"/>
        </a:p>
      </dgm:t>
    </dgm:pt>
    <dgm:pt modelId="{BB2205C7-8DA6-430B-893A-B3AA94CD163D}" type="pres">
      <dgm:prSet presAssocID="{BE1BD023-9FC6-4D7D-9CA3-0FA803F9CA34}" presName="rootConnector" presStyleLbl="node2" presStyleIdx="0" presStyleCnt="3"/>
      <dgm:spPr/>
      <dgm:t>
        <a:bodyPr/>
        <a:lstStyle/>
        <a:p>
          <a:endParaRPr lang="zh-CN" altLang="en-US"/>
        </a:p>
      </dgm:t>
    </dgm:pt>
    <dgm:pt modelId="{2267A4D7-3344-42CD-9E9E-7FF93DD49D2B}" type="pres">
      <dgm:prSet presAssocID="{BE1BD023-9FC6-4D7D-9CA3-0FA803F9CA34}" presName="hierChild4" presStyleCnt="0"/>
      <dgm:spPr/>
      <dgm:t>
        <a:bodyPr/>
        <a:lstStyle/>
        <a:p>
          <a:endParaRPr lang="zh-CN" altLang="en-US"/>
        </a:p>
      </dgm:t>
    </dgm:pt>
    <dgm:pt modelId="{C8465555-67D8-4421-A24B-D4BD13FC402C}" type="pres">
      <dgm:prSet presAssocID="{BE1BD023-9FC6-4D7D-9CA3-0FA803F9CA34}" presName="hierChild5" presStyleCnt="0"/>
      <dgm:spPr/>
      <dgm:t>
        <a:bodyPr/>
        <a:lstStyle/>
        <a:p>
          <a:endParaRPr lang="zh-CN" altLang="en-US"/>
        </a:p>
      </dgm:t>
    </dgm:pt>
    <dgm:pt modelId="{73FDE75B-ABCA-47EE-A3A5-271CF8286A25}" type="pres">
      <dgm:prSet presAssocID="{40C59529-A2B7-46ED-B99E-99B3650B251F}" presName="Name37" presStyleLbl="parChTrans1D2" presStyleIdx="1" presStyleCnt="3"/>
      <dgm:spPr/>
      <dgm:t>
        <a:bodyPr/>
        <a:lstStyle/>
        <a:p>
          <a:endParaRPr lang="zh-CN" altLang="en-US"/>
        </a:p>
      </dgm:t>
    </dgm:pt>
    <dgm:pt modelId="{40D791E5-1B27-48EB-9041-08D0503E402E}" type="pres">
      <dgm:prSet presAssocID="{AD6F8038-EAE1-4D3A-8AB3-ACADF732E228}" presName="hierRoot2" presStyleCnt="0">
        <dgm:presLayoutVars>
          <dgm:hierBranch val="init"/>
        </dgm:presLayoutVars>
      </dgm:prSet>
      <dgm:spPr/>
      <dgm:t>
        <a:bodyPr/>
        <a:lstStyle/>
        <a:p>
          <a:endParaRPr lang="zh-CN" altLang="en-US"/>
        </a:p>
      </dgm:t>
    </dgm:pt>
    <dgm:pt modelId="{4C380E17-4704-41EB-B284-C3FF2C4215ED}" type="pres">
      <dgm:prSet presAssocID="{AD6F8038-EAE1-4D3A-8AB3-ACADF732E228}" presName="rootComposite" presStyleCnt="0"/>
      <dgm:spPr/>
      <dgm:t>
        <a:bodyPr/>
        <a:lstStyle/>
        <a:p>
          <a:endParaRPr lang="zh-CN" altLang="en-US"/>
        </a:p>
      </dgm:t>
    </dgm:pt>
    <dgm:pt modelId="{B95FDB89-CB9A-4976-A635-E70360BA303E}" type="pres">
      <dgm:prSet presAssocID="{AD6F8038-EAE1-4D3A-8AB3-ACADF732E228}" presName="rootText" presStyleLbl="node2" presStyleIdx="1" presStyleCnt="3" custScaleX="94411" custScaleY="158516">
        <dgm:presLayoutVars>
          <dgm:chPref val="3"/>
        </dgm:presLayoutVars>
      </dgm:prSet>
      <dgm:spPr/>
      <dgm:t>
        <a:bodyPr/>
        <a:lstStyle/>
        <a:p>
          <a:endParaRPr lang="zh-CN" altLang="en-US"/>
        </a:p>
      </dgm:t>
    </dgm:pt>
    <dgm:pt modelId="{C6D31408-5CA7-4B4E-B350-3B915ADED304}" type="pres">
      <dgm:prSet presAssocID="{AD6F8038-EAE1-4D3A-8AB3-ACADF732E228}" presName="rootConnector" presStyleLbl="node2" presStyleIdx="1" presStyleCnt="3"/>
      <dgm:spPr/>
      <dgm:t>
        <a:bodyPr/>
        <a:lstStyle/>
        <a:p>
          <a:endParaRPr lang="zh-CN" altLang="en-US"/>
        </a:p>
      </dgm:t>
    </dgm:pt>
    <dgm:pt modelId="{F1F61310-966B-4B2D-B96B-9DFF7FC632C8}" type="pres">
      <dgm:prSet presAssocID="{AD6F8038-EAE1-4D3A-8AB3-ACADF732E228}" presName="hierChild4" presStyleCnt="0"/>
      <dgm:spPr/>
      <dgm:t>
        <a:bodyPr/>
        <a:lstStyle/>
        <a:p>
          <a:endParaRPr lang="zh-CN" altLang="en-US"/>
        </a:p>
      </dgm:t>
    </dgm:pt>
    <dgm:pt modelId="{5DB9D31E-8D9D-4523-980A-E5171D22E08C}" type="pres">
      <dgm:prSet presAssocID="{AD6F8038-EAE1-4D3A-8AB3-ACADF732E228}" presName="hierChild5" presStyleCnt="0"/>
      <dgm:spPr/>
      <dgm:t>
        <a:bodyPr/>
        <a:lstStyle/>
        <a:p>
          <a:endParaRPr lang="zh-CN" altLang="en-US"/>
        </a:p>
      </dgm:t>
    </dgm:pt>
    <dgm:pt modelId="{077CB76D-32AD-4EA1-A8BC-BD8D9323E044}" type="pres">
      <dgm:prSet presAssocID="{1A55C7F7-7E66-4934-B91B-F3BEB50656D0}" presName="Name37" presStyleLbl="parChTrans1D2" presStyleIdx="2" presStyleCnt="3"/>
      <dgm:spPr/>
      <dgm:t>
        <a:bodyPr/>
        <a:lstStyle/>
        <a:p>
          <a:endParaRPr lang="zh-CN" altLang="en-US"/>
        </a:p>
      </dgm:t>
    </dgm:pt>
    <dgm:pt modelId="{B0E10C4A-C508-4670-8798-D07B0028C39D}" type="pres">
      <dgm:prSet presAssocID="{BE609BC8-2B8D-4453-8E5D-649BBB8AD7F6}" presName="hierRoot2" presStyleCnt="0">
        <dgm:presLayoutVars>
          <dgm:hierBranch val="init"/>
        </dgm:presLayoutVars>
      </dgm:prSet>
      <dgm:spPr/>
      <dgm:t>
        <a:bodyPr/>
        <a:lstStyle/>
        <a:p>
          <a:endParaRPr lang="zh-CN" altLang="en-US"/>
        </a:p>
      </dgm:t>
    </dgm:pt>
    <dgm:pt modelId="{7B043CEF-E34A-4146-BD3A-E8364C0D378B}" type="pres">
      <dgm:prSet presAssocID="{BE609BC8-2B8D-4453-8E5D-649BBB8AD7F6}" presName="rootComposite" presStyleCnt="0"/>
      <dgm:spPr/>
      <dgm:t>
        <a:bodyPr/>
        <a:lstStyle/>
        <a:p>
          <a:endParaRPr lang="zh-CN" altLang="en-US"/>
        </a:p>
      </dgm:t>
    </dgm:pt>
    <dgm:pt modelId="{CDBCD2CF-D2A9-451E-B6EA-C3B5A7B2D8DF}" type="pres">
      <dgm:prSet presAssocID="{BE609BC8-2B8D-4453-8E5D-649BBB8AD7F6}" presName="rootText" presStyleLbl="node2" presStyleIdx="2" presStyleCnt="3" custScaleX="102044" custScaleY="158516">
        <dgm:presLayoutVars>
          <dgm:chPref val="3"/>
        </dgm:presLayoutVars>
      </dgm:prSet>
      <dgm:spPr/>
      <dgm:t>
        <a:bodyPr/>
        <a:lstStyle/>
        <a:p>
          <a:endParaRPr lang="zh-CN" altLang="en-US"/>
        </a:p>
      </dgm:t>
    </dgm:pt>
    <dgm:pt modelId="{1800EC19-7789-42B4-971A-921F9655B439}" type="pres">
      <dgm:prSet presAssocID="{BE609BC8-2B8D-4453-8E5D-649BBB8AD7F6}" presName="rootConnector" presStyleLbl="node2" presStyleIdx="2" presStyleCnt="3"/>
      <dgm:spPr/>
      <dgm:t>
        <a:bodyPr/>
        <a:lstStyle/>
        <a:p>
          <a:endParaRPr lang="zh-CN" altLang="en-US"/>
        </a:p>
      </dgm:t>
    </dgm:pt>
    <dgm:pt modelId="{3630AFA3-5D94-41F2-8D7B-CF45296E9449}" type="pres">
      <dgm:prSet presAssocID="{BE609BC8-2B8D-4453-8E5D-649BBB8AD7F6}" presName="hierChild4" presStyleCnt="0"/>
      <dgm:spPr/>
      <dgm:t>
        <a:bodyPr/>
        <a:lstStyle/>
        <a:p>
          <a:endParaRPr lang="zh-CN" altLang="en-US"/>
        </a:p>
      </dgm:t>
    </dgm:pt>
    <dgm:pt modelId="{212A3087-1DB4-4AFC-97C9-068516E235A0}" type="pres">
      <dgm:prSet presAssocID="{BE609BC8-2B8D-4453-8E5D-649BBB8AD7F6}" presName="hierChild5" presStyleCnt="0"/>
      <dgm:spPr/>
      <dgm:t>
        <a:bodyPr/>
        <a:lstStyle/>
        <a:p>
          <a:endParaRPr lang="zh-CN" altLang="en-US"/>
        </a:p>
      </dgm:t>
    </dgm:pt>
    <dgm:pt modelId="{28EE6E8B-69E3-419E-BC09-FB59F96A1AB2}" type="pres">
      <dgm:prSet presAssocID="{1025089A-877A-4BF6-9735-00BAC974CA7E}" presName="hierChild3" presStyleCnt="0"/>
      <dgm:spPr/>
      <dgm:t>
        <a:bodyPr/>
        <a:lstStyle/>
        <a:p>
          <a:endParaRPr lang="zh-CN" altLang="en-US"/>
        </a:p>
      </dgm:t>
    </dgm:pt>
  </dgm:ptLst>
  <dgm:cxnLst>
    <dgm:cxn modelId="{01A4E1D6-24F6-4911-9E11-F0FAA0D7CE03}" srcId="{1025089A-877A-4BF6-9735-00BAC974CA7E}" destId="{AD6F8038-EAE1-4D3A-8AB3-ACADF732E228}" srcOrd="1" destOrd="0" parTransId="{40C59529-A2B7-46ED-B99E-99B3650B251F}" sibTransId="{87269B63-B4D7-4991-A4CF-423ADBB53401}"/>
    <dgm:cxn modelId="{8DC00154-095F-4802-B527-9CD37D34D140}" type="presOf" srcId="{722A0E90-D769-476A-87B2-33602642B951}" destId="{A4A300C1-2849-4E88-B22B-C23E2ACC1D96}" srcOrd="0" destOrd="0" presId="urn:microsoft.com/office/officeart/2005/8/layout/orgChart1#2"/>
    <dgm:cxn modelId="{F93078D9-1436-49CE-B135-B552D827D39A}" type="presOf" srcId="{CC61AB32-C716-49D8-B8D0-70B81B5C7DB8}" destId="{350B818B-6BE2-4BE3-9201-94AD4BCB0702}" srcOrd="0" destOrd="0" presId="urn:microsoft.com/office/officeart/2005/8/layout/orgChart1#2"/>
    <dgm:cxn modelId="{A3472B8C-D315-4A0F-B9EE-0FE62FDC07C8}" srcId="{CC61AB32-C716-49D8-B8D0-70B81B5C7DB8}" destId="{1025089A-877A-4BF6-9735-00BAC974CA7E}" srcOrd="0" destOrd="0" parTransId="{47806BE9-F655-4653-8895-F7EB775528D5}" sibTransId="{5E5539CE-33F6-420B-85A3-C9FAB71716EB}"/>
    <dgm:cxn modelId="{1E30201E-5DB8-4110-966A-B38B0375C1B6}" type="presOf" srcId="{1A55C7F7-7E66-4934-B91B-F3BEB50656D0}" destId="{077CB76D-32AD-4EA1-A8BC-BD8D9323E044}" srcOrd="0" destOrd="0" presId="urn:microsoft.com/office/officeart/2005/8/layout/orgChart1#2"/>
    <dgm:cxn modelId="{7FC1A18B-0C0D-405F-9A44-5B769F19DB6B}" type="presOf" srcId="{BE1BD023-9FC6-4D7D-9CA3-0FA803F9CA34}" destId="{BB2205C7-8DA6-430B-893A-B3AA94CD163D}" srcOrd="1" destOrd="0" presId="urn:microsoft.com/office/officeart/2005/8/layout/orgChart1#2"/>
    <dgm:cxn modelId="{49DAD5B4-B8B8-4357-AF81-484D73B5BC74}" type="presOf" srcId="{1025089A-877A-4BF6-9735-00BAC974CA7E}" destId="{31CA8CA4-10E7-48FF-8A9A-3F94014A7C88}" srcOrd="0" destOrd="0" presId="urn:microsoft.com/office/officeart/2005/8/layout/orgChart1#2"/>
    <dgm:cxn modelId="{2938E4F5-549A-487A-B495-650323F5572E}" type="presOf" srcId="{1025089A-877A-4BF6-9735-00BAC974CA7E}" destId="{4D79D297-5E39-421A-9262-F09187D451A0}" srcOrd="1" destOrd="0" presId="urn:microsoft.com/office/officeart/2005/8/layout/orgChart1#2"/>
    <dgm:cxn modelId="{55125E13-BD32-4C8C-A3D7-269060FD515A}" srcId="{1025089A-877A-4BF6-9735-00BAC974CA7E}" destId="{BE1BD023-9FC6-4D7D-9CA3-0FA803F9CA34}" srcOrd="0" destOrd="0" parTransId="{722A0E90-D769-476A-87B2-33602642B951}" sibTransId="{9FCC28C6-41A9-420D-8CC1-F821C75126C6}"/>
    <dgm:cxn modelId="{08CAC434-60AD-43AD-8C64-DFA4E979F71D}" type="presOf" srcId="{BE1BD023-9FC6-4D7D-9CA3-0FA803F9CA34}" destId="{49A053AA-B92D-4F66-A849-E8C2718A17CC}" srcOrd="0" destOrd="0" presId="urn:microsoft.com/office/officeart/2005/8/layout/orgChart1#2"/>
    <dgm:cxn modelId="{781ADB89-9438-49D4-8957-9E5C407ADD7A}" type="presOf" srcId="{BE609BC8-2B8D-4453-8E5D-649BBB8AD7F6}" destId="{1800EC19-7789-42B4-971A-921F9655B439}" srcOrd="1" destOrd="0" presId="urn:microsoft.com/office/officeart/2005/8/layout/orgChart1#2"/>
    <dgm:cxn modelId="{B82E6B74-3AB2-45FD-84C2-E256D24D895B}" type="presOf" srcId="{40C59529-A2B7-46ED-B99E-99B3650B251F}" destId="{73FDE75B-ABCA-47EE-A3A5-271CF8286A25}" srcOrd="0" destOrd="0" presId="urn:microsoft.com/office/officeart/2005/8/layout/orgChart1#2"/>
    <dgm:cxn modelId="{02249751-A105-4B89-A46B-2E30DB77FD1D}" srcId="{1025089A-877A-4BF6-9735-00BAC974CA7E}" destId="{BE609BC8-2B8D-4453-8E5D-649BBB8AD7F6}" srcOrd="2" destOrd="0" parTransId="{1A55C7F7-7E66-4934-B91B-F3BEB50656D0}" sibTransId="{2C028DE9-08D6-4108-BEAC-801DB69BA099}"/>
    <dgm:cxn modelId="{D4B71B2C-EE31-4E2A-B00F-5D94B13F1809}" type="presOf" srcId="{BE609BC8-2B8D-4453-8E5D-649BBB8AD7F6}" destId="{CDBCD2CF-D2A9-451E-B6EA-C3B5A7B2D8DF}" srcOrd="0" destOrd="0" presId="urn:microsoft.com/office/officeart/2005/8/layout/orgChart1#2"/>
    <dgm:cxn modelId="{00091964-834B-451F-87A0-E7DEBA75508F}" type="presOf" srcId="{AD6F8038-EAE1-4D3A-8AB3-ACADF732E228}" destId="{C6D31408-5CA7-4B4E-B350-3B915ADED304}" srcOrd="1" destOrd="0" presId="urn:microsoft.com/office/officeart/2005/8/layout/orgChart1#2"/>
    <dgm:cxn modelId="{03BD4B97-6EE7-4233-B91A-5D045AF9075A}" type="presOf" srcId="{AD6F8038-EAE1-4D3A-8AB3-ACADF732E228}" destId="{B95FDB89-CB9A-4976-A635-E70360BA303E}" srcOrd="0" destOrd="0" presId="urn:microsoft.com/office/officeart/2005/8/layout/orgChart1#2"/>
    <dgm:cxn modelId="{0A85167A-9115-47A7-832A-8A02C0211C68}" type="presParOf" srcId="{350B818B-6BE2-4BE3-9201-94AD4BCB0702}" destId="{55B46C51-DB2D-49D9-AF8D-8FE395049F69}" srcOrd="0" destOrd="0" presId="urn:microsoft.com/office/officeart/2005/8/layout/orgChart1#2"/>
    <dgm:cxn modelId="{BDC4569A-6388-4267-815A-5621C414E9F3}" type="presParOf" srcId="{55B46C51-DB2D-49D9-AF8D-8FE395049F69}" destId="{5E80D1C4-D3AD-4E7E-8E5F-4FDDEA340E71}" srcOrd="0" destOrd="0" presId="urn:microsoft.com/office/officeart/2005/8/layout/orgChart1#2"/>
    <dgm:cxn modelId="{5B8B96EF-2DF4-4B50-A228-0487D7711711}" type="presParOf" srcId="{5E80D1C4-D3AD-4E7E-8E5F-4FDDEA340E71}" destId="{31CA8CA4-10E7-48FF-8A9A-3F94014A7C88}" srcOrd="0" destOrd="0" presId="urn:microsoft.com/office/officeart/2005/8/layout/orgChart1#2"/>
    <dgm:cxn modelId="{9AFA6C1C-86A5-466F-8478-05564DC8E797}" type="presParOf" srcId="{5E80D1C4-D3AD-4E7E-8E5F-4FDDEA340E71}" destId="{4D79D297-5E39-421A-9262-F09187D451A0}" srcOrd="1" destOrd="0" presId="urn:microsoft.com/office/officeart/2005/8/layout/orgChart1#2"/>
    <dgm:cxn modelId="{0E8BE031-432B-4606-9400-2FD8E6091B06}" type="presParOf" srcId="{55B46C51-DB2D-49D9-AF8D-8FE395049F69}" destId="{859D2DCD-0F22-41B7-9136-A0B8D2F14674}" srcOrd="1" destOrd="0" presId="urn:microsoft.com/office/officeart/2005/8/layout/orgChart1#2"/>
    <dgm:cxn modelId="{3CCD04DD-7400-4343-B181-ED7B2D9AB6DF}" type="presParOf" srcId="{859D2DCD-0F22-41B7-9136-A0B8D2F14674}" destId="{A4A300C1-2849-4E88-B22B-C23E2ACC1D96}" srcOrd="0" destOrd="0" presId="urn:microsoft.com/office/officeart/2005/8/layout/orgChart1#2"/>
    <dgm:cxn modelId="{063C39E3-64B9-4FE9-B69B-7340D3B0ACAC}" type="presParOf" srcId="{859D2DCD-0F22-41B7-9136-A0B8D2F14674}" destId="{39C9CA94-D8EC-46B6-BD66-9DCFA7BA1B8D}" srcOrd="1" destOrd="0" presId="urn:microsoft.com/office/officeart/2005/8/layout/orgChart1#2"/>
    <dgm:cxn modelId="{12DF3F7A-00CA-43F1-93B1-F64BE434D022}" type="presParOf" srcId="{39C9CA94-D8EC-46B6-BD66-9DCFA7BA1B8D}" destId="{6993F67C-053D-41E1-A1FA-EBCC18C63E3F}" srcOrd="0" destOrd="0" presId="urn:microsoft.com/office/officeart/2005/8/layout/orgChart1#2"/>
    <dgm:cxn modelId="{21BAE35E-CB84-46AD-8C0E-2A66B54FACE8}" type="presParOf" srcId="{6993F67C-053D-41E1-A1FA-EBCC18C63E3F}" destId="{49A053AA-B92D-4F66-A849-E8C2718A17CC}" srcOrd="0" destOrd="0" presId="urn:microsoft.com/office/officeart/2005/8/layout/orgChart1#2"/>
    <dgm:cxn modelId="{D0744951-5AF2-4EE3-8F26-739D5E1E9342}" type="presParOf" srcId="{6993F67C-053D-41E1-A1FA-EBCC18C63E3F}" destId="{BB2205C7-8DA6-430B-893A-B3AA94CD163D}" srcOrd="1" destOrd="0" presId="urn:microsoft.com/office/officeart/2005/8/layout/orgChart1#2"/>
    <dgm:cxn modelId="{DF449095-F85A-4EBB-B08D-116A20FD524D}" type="presParOf" srcId="{39C9CA94-D8EC-46B6-BD66-9DCFA7BA1B8D}" destId="{2267A4D7-3344-42CD-9E9E-7FF93DD49D2B}" srcOrd="1" destOrd="0" presId="urn:microsoft.com/office/officeart/2005/8/layout/orgChart1#2"/>
    <dgm:cxn modelId="{914866D8-147A-415F-966E-77163B166523}" type="presParOf" srcId="{39C9CA94-D8EC-46B6-BD66-9DCFA7BA1B8D}" destId="{C8465555-67D8-4421-A24B-D4BD13FC402C}" srcOrd="2" destOrd="0" presId="urn:microsoft.com/office/officeart/2005/8/layout/orgChart1#2"/>
    <dgm:cxn modelId="{53DF6308-6DBA-4BA8-9008-98355810011A}" type="presParOf" srcId="{859D2DCD-0F22-41B7-9136-A0B8D2F14674}" destId="{73FDE75B-ABCA-47EE-A3A5-271CF8286A25}" srcOrd="2" destOrd="0" presId="urn:microsoft.com/office/officeart/2005/8/layout/orgChart1#2"/>
    <dgm:cxn modelId="{C65FFBD6-CD51-4A09-9F69-E32A072604B3}" type="presParOf" srcId="{859D2DCD-0F22-41B7-9136-A0B8D2F14674}" destId="{40D791E5-1B27-48EB-9041-08D0503E402E}" srcOrd="3" destOrd="0" presId="urn:microsoft.com/office/officeart/2005/8/layout/orgChart1#2"/>
    <dgm:cxn modelId="{60DB63AD-55CC-429A-AE9A-828B5F50A3C9}" type="presParOf" srcId="{40D791E5-1B27-48EB-9041-08D0503E402E}" destId="{4C380E17-4704-41EB-B284-C3FF2C4215ED}" srcOrd="0" destOrd="0" presId="urn:microsoft.com/office/officeart/2005/8/layout/orgChart1#2"/>
    <dgm:cxn modelId="{874C6AC3-C03A-4ADC-A214-717DF306654B}" type="presParOf" srcId="{4C380E17-4704-41EB-B284-C3FF2C4215ED}" destId="{B95FDB89-CB9A-4976-A635-E70360BA303E}" srcOrd="0" destOrd="0" presId="urn:microsoft.com/office/officeart/2005/8/layout/orgChart1#2"/>
    <dgm:cxn modelId="{608A551D-C33B-4EB6-969D-C778FC83CD99}" type="presParOf" srcId="{4C380E17-4704-41EB-B284-C3FF2C4215ED}" destId="{C6D31408-5CA7-4B4E-B350-3B915ADED304}" srcOrd="1" destOrd="0" presId="urn:microsoft.com/office/officeart/2005/8/layout/orgChart1#2"/>
    <dgm:cxn modelId="{46740131-BBE9-4F97-A062-33517B584B91}" type="presParOf" srcId="{40D791E5-1B27-48EB-9041-08D0503E402E}" destId="{F1F61310-966B-4B2D-B96B-9DFF7FC632C8}" srcOrd="1" destOrd="0" presId="urn:microsoft.com/office/officeart/2005/8/layout/orgChart1#2"/>
    <dgm:cxn modelId="{5D05893B-8A82-4F82-8D04-AD6436E9D6A2}" type="presParOf" srcId="{40D791E5-1B27-48EB-9041-08D0503E402E}" destId="{5DB9D31E-8D9D-4523-980A-E5171D22E08C}" srcOrd="2" destOrd="0" presId="urn:microsoft.com/office/officeart/2005/8/layout/orgChart1#2"/>
    <dgm:cxn modelId="{B0463C79-3858-4DFA-A391-D176DB7F0185}" type="presParOf" srcId="{859D2DCD-0F22-41B7-9136-A0B8D2F14674}" destId="{077CB76D-32AD-4EA1-A8BC-BD8D9323E044}" srcOrd="4" destOrd="0" presId="urn:microsoft.com/office/officeart/2005/8/layout/orgChart1#2"/>
    <dgm:cxn modelId="{72DE8B1D-6228-47FD-AB70-7375F89ED47C}" type="presParOf" srcId="{859D2DCD-0F22-41B7-9136-A0B8D2F14674}" destId="{B0E10C4A-C508-4670-8798-D07B0028C39D}" srcOrd="5" destOrd="0" presId="urn:microsoft.com/office/officeart/2005/8/layout/orgChart1#2"/>
    <dgm:cxn modelId="{27FF4A0E-48E5-40FD-9E31-53313991C926}" type="presParOf" srcId="{B0E10C4A-C508-4670-8798-D07B0028C39D}" destId="{7B043CEF-E34A-4146-BD3A-E8364C0D378B}" srcOrd="0" destOrd="0" presId="urn:microsoft.com/office/officeart/2005/8/layout/orgChart1#2"/>
    <dgm:cxn modelId="{C2D2E351-BBC6-439E-8CA9-3EAA12DCC366}" type="presParOf" srcId="{7B043CEF-E34A-4146-BD3A-E8364C0D378B}" destId="{CDBCD2CF-D2A9-451E-B6EA-C3B5A7B2D8DF}" srcOrd="0" destOrd="0" presId="urn:microsoft.com/office/officeart/2005/8/layout/orgChart1#2"/>
    <dgm:cxn modelId="{4A387BDB-38DB-4D6A-9028-483547FCFC26}" type="presParOf" srcId="{7B043CEF-E34A-4146-BD3A-E8364C0D378B}" destId="{1800EC19-7789-42B4-971A-921F9655B439}" srcOrd="1" destOrd="0" presId="urn:microsoft.com/office/officeart/2005/8/layout/orgChart1#2"/>
    <dgm:cxn modelId="{46F6F0EA-5BA8-4493-92B3-11682BB0E1A5}" type="presParOf" srcId="{B0E10C4A-C508-4670-8798-D07B0028C39D}" destId="{3630AFA3-5D94-41F2-8D7B-CF45296E9449}" srcOrd="1" destOrd="0" presId="urn:microsoft.com/office/officeart/2005/8/layout/orgChart1#2"/>
    <dgm:cxn modelId="{6775F98D-CA70-40CF-AF78-EDBFE25A5ADF}" type="presParOf" srcId="{B0E10C4A-C508-4670-8798-D07B0028C39D}" destId="{212A3087-1DB4-4AFC-97C9-068516E235A0}" srcOrd="2" destOrd="0" presId="urn:microsoft.com/office/officeart/2005/8/layout/orgChart1#2"/>
    <dgm:cxn modelId="{FE272642-F712-47DD-91F6-4E4627FF57C9}" type="presParOf" srcId="{55B46C51-DB2D-49D9-AF8D-8FE395049F69}" destId="{28EE6E8B-69E3-419E-BC09-FB59F96A1AB2}" srcOrd="2" destOrd="0" presId="urn:microsoft.com/office/officeart/2005/8/layout/orgChar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8EAEF-936E-429E-9FFC-557C1B4423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380BF-EE70-438D-8ABF-B7E7D075CF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ct val="115000"/>
              </a:lnSpc>
            </a:pPr>
            <a:r>
              <a:rPr lang="zh-CN" altLang="en-US" b="1" dirty="0" smtClean="0"/>
              <a:t>鉴别方法</a:t>
            </a:r>
            <a:endParaRPr lang="zh-CN" altLang="en-US" b="1" dirty="0" smtClean="0"/>
          </a:p>
          <a:p>
            <a:pPr eaLnBrk="1" hangingPunct="1">
              <a:lnSpc>
                <a:spcPct val="115000"/>
              </a:lnSpc>
              <a:buFont typeface="Wingdings" panose="05000000000000000000" pitchFamily="2" charset="2"/>
              <a:buNone/>
            </a:pPr>
            <a:r>
              <a:rPr lang="zh-CN" altLang="en-US" b="1" dirty="0" smtClean="0"/>
              <a:t>（</a:t>
            </a:r>
            <a:r>
              <a:rPr lang="en-US" altLang="zh-CN" b="1" dirty="0" smtClean="0"/>
              <a:t>1</a:t>
            </a:r>
            <a:r>
              <a:rPr lang="zh-CN" altLang="en-US" b="1" dirty="0" smtClean="0"/>
              <a:t>）制备样品滤液</a:t>
            </a:r>
            <a:endParaRPr lang="zh-CN" altLang="en-US" b="1" dirty="0" smtClean="0"/>
          </a:p>
          <a:p>
            <a:pPr eaLnBrk="1" hangingPunct="1">
              <a:lnSpc>
                <a:spcPct val="115000"/>
              </a:lnSpc>
              <a:buFont typeface="Wingdings" panose="05000000000000000000" pitchFamily="2" charset="2"/>
              <a:buNone/>
            </a:pPr>
            <a:r>
              <a:rPr lang="zh-CN" altLang="en-US" b="1" dirty="0" smtClean="0"/>
              <a:t>（</a:t>
            </a:r>
            <a:r>
              <a:rPr lang="en-US" altLang="zh-CN" b="1" dirty="0" smtClean="0"/>
              <a:t>2</a:t>
            </a:r>
            <a:r>
              <a:rPr lang="zh-CN" altLang="en-US" b="1" dirty="0" smtClean="0"/>
              <a:t>）实验动物观察并禁食</a:t>
            </a:r>
            <a:endParaRPr lang="zh-CN" altLang="en-US" b="1" dirty="0" smtClean="0"/>
          </a:p>
          <a:p>
            <a:pPr eaLnBrk="1" hangingPunct="1">
              <a:lnSpc>
                <a:spcPct val="115000"/>
              </a:lnSpc>
              <a:buFont typeface="Wingdings" panose="05000000000000000000" pitchFamily="2" charset="2"/>
              <a:buNone/>
            </a:pPr>
            <a:r>
              <a:rPr lang="zh-CN" altLang="en-US" b="1" dirty="0" smtClean="0"/>
              <a:t>（</a:t>
            </a:r>
            <a:r>
              <a:rPr lang="en-US" altLang="zh-CN" b="1" dirty="0" smtClean="0"/>
              <a:t>3</a:t>
            </a:r>
            <a:r>
              <a:rPr lang="zh-CN" altLang="en-US" b="1" dirty="0" smtClean="0"/>
              <a:t>）灌胃</a:t>
            </a:r>
            <a:endParaRPr lang="zh-CN" altLang="en-US" b="1" dirty="0" smtClean="0"/>
          </a:p>
          <a:p>
            <a:pPr eaLnBrk="1" hangingPunct="1">
              <a:lnSpc>
                <a:spcPct val="115000"/>
              </a:lnSpc>
              <a:buFont typeface="Wingdings" panose="05000000000000000000" pitchFamily="2" charset="2"/>
              <a:buNone/>
            </a:pPr>
            <a:r>
              <a:rPr lang="zh-CN" altLang="en-US" b="1" dirty="0" smtClean="0"/>
              <a:t>（</a:t>
            </a:r>
            <a:r>
              <a:rPr lang="en-US" altLang="zh-CN" b="1" dirty="0" smtClean="0"/>
              <a:t>4</a:t>
            </a:r>
            <a:r>
              <a:rPr lang="zh-CN" altLang="en-US" b="1" dirty="0" smtClean="0"/>
              <a:t>）对灌胃后动物进行中毒症状的观察，记录</a:t>
            </a:r>
            <a:r>
              <a:rPr lang="en-US" altLang="zh-CN" b="1" dirty="0" smtClean="0"/>
              <a:t>48h</a:t>
            </a:r>
            <a:r>
              <a:rPr lang="zh-CN" altLang="en-US" b="1" dirty="0" smtClean="0"/>
              <a:t>内实验动物的死亡数目。</a:t>
            </a:r>
            <a:endParaRPr lang="zh-CN" altLang="en-US" b="1" dirty="0" smtClean="0"/>
          </a:p>
          <a:p>
            <a:pPr eaLnBrk="1" hangingPunct="1">
              <a:lnSpc>
                <a:spcPct val="115000"/>
              </a:lnSpc>
            </a:pPr>
            <a:r>
              <a:rPr lang="zh-CN" altLang="en-US" b="1" dirty="0" smtClean="0"/>
              <a:t>根据实验结果，如出现半数以上的小鼠（或大鼠）死亡，则可判定该废物是具有急性毒性的危险废物。</a:t>
            </a:r>
            <a:endParaRPr lang="en-US" altLang="zh-CN" b="1" dirty="0" smtClean="0"/>
          </a:p>
          <a:p>
            <a:pPr eaLnBrk="1" hangingPunct="1">
              <a:lnSpc>
                <a:spcPct val="115000"/>
              </a:lnSpc>
            </a:pPr>
            <a:endParaRPr lang="en-US" altLang="zh-CN" b="1" dirty="0" smtClean="0"/>
          </a:p>
          <a:p>
            <a:pPr eaLnBrk="1" hangingPunct="1">
              <a:lnSpc>
                <a:spcPct val="115000"/>
              </a:lnSpc>
            </a:pPr>
            <a:r>
              <a:rPr lang="zh-CN" altLang="en-US" b="1" dirty="0" smtClean="0"/>
              <a:t>按标准要求加热式样至一定温度，停止搅拌，每升高</a:t>
            </a:r>
            <a:r>
              <a:rPr lang="en-US" altLang="zh-CN" b="1" dirty="0" smtClean="0"/>
              <a:t>1℃</a:t>
            </a:r>
            <a:r>
              <a:rPr lang="zh-CN" altLang="en-US" b="1" dirty="0" smtClean="0"/>
              <a:t>点火一次；试样上方刚出现蓝色火焰时，立即读出温度计上的温度值，该值即为测定结果</a:t>
            </a:r>
            <a:endParaRPr lang="zh-CN" altLang="en-US" b="1" dirty="0" smtClean="0"/>
          </a:p>
          <a:p>
            <a:pPr eaLnBrk="1" hangingPunct="1"/>
            <a:endParaRPr lang="en-US" altLang="zh-CN" dirty="0" smtClean="0"/>
          </a:p>
          <a:p>
            <a:pPr eaLnBrk="1" hangingPunct="1">
              <a:lnSpc>
                <a:spcPct val="115000"/>
              </a:lnSpc>
            </a:pPr>
            <a:r>
              <a:rPr lang="zh-CN" altLang="en-US" b="1" dirty="0" smtClean="0"/>
              <a:t>用与待测样品</a:t>
            </a:r>
            <a:r>
              <a:rPr lang="en-US" altLang="zh-CN" b="1" dirty="0" smtClean="0"/>
              <a:t>PH</a:t>
            </a:r>
            <a:r>
              <a:rPr lang="zh-CN" altLang="en-US" b="1" dirty="0" smtClean="0"/>
              <a:t>值相近的标准液体校正</a:t>
            </a:r>
            <a:r>
              <a:rPr lang="en-US" altLang="zh-CN" b="1" dirty="0" smtClean="0"/>
              <a:t>PH</a:t>
            </a:r>
            <a:r>
              <a:rPr lang="zh-CN" altLang="en-US" b="1" dirty="0" smtClean="0"/>
              <a:t>计，并加以温度补偿。</a:t>
            </a:r>
            <a:endParaRPr lang="zh-CN" altLang="en-US" b="1" dirty="0" smtClean="0"/>
          </a:p>
          <a:p>
            <a:pPr eaLnBrk="1" hangingPunct="1">
              <a:lnSpc>
                <a:spcPct val="115000"/>
              </a:lnSpc>
            </a:pPr>
            <a:r>
              <a:rPr lang="zh-CN" altLang="en-US" b="1" dirty="0" smtClean="0"/>
              <a:t>对含水量高的直接插入电极测量；</a:t>
            </a:r>
            <a:endParaRPr lang="zh-CN" altLang="en-US" b="1" dirty="0" smtClean="0"/>
          </a:p>
          <a:p>
            <a:pPr eaLnBrk="1" hangingPunct="1">
              <a:lnSpc>
                <a:spcPct val="115000"/>
              </a:lnSpc>
            </a:pPr>
            <a:r>
              <a:rPr lang="zh-CN" altLang="en-US" b="1" dirty="0" smtClean="0"/>
              <a:t>粘稠状的离心过滤后加蒸馏水，测上清液</a:t>
            </a:r>
            <a:r>
              <a:rPr lang="en-US" altLang="zh-CN" b="1" dirty="0" smtClean="0"/>
              <a:t>PH</a:t>
            </a:r>
            <a:r>
              <a:rPr lang="zh-CN" altLang="en-US" b="1" dirty="0" smtClean="0"/>
              <a:t>值。</a:t>
            </a:r>
            <a:endParaRPr lang="zh-CN" altLang="en-US" b="1" dirty="0" smtClean="0"/>
          </a:p>
          <a:p>
            <a:pPr eaLnBrk="1" hangingPunct="1"/>
            <a:endParaRPr lang="en-US" altLang="zh-CN" dirty="0" smtClean="0"/>
          </a:p>
          <a:p>
            <a:pPr eaLnBrk="1" hangingPunct="1">
              <a:lnSpc>
                <a:spcPct val="115000"/>
              </a:lnSpc>
            </a:pPr>
            <a:r>
              <a:rPr lang="zh-CN" altLang="en-US" b="1" dirty="0" smtClean="0"/>
              <a:t>称取固体废物</a:t>
            </a:r>
            <a:r>
              <a:rPr lang="en-US" altLang="zh-CN" b="1" dirty="0" smtClean="0"/>
              <a:t>50g</a:t>
            </a:r>
            <a:r>
              <a:rPr lang="zh-CN" altLang="en-US" b="1" dirty="0" smtClean="0"/>
              <a:t>（干重），置于</a:t>
            </a:r>
            <a:r>
              <a:rPr lang="en-US" altLang="zh-CN" b="1" dirty="0" smtClean="0"/>
              <a:t>250ml</a:t>
            </a:r>
            <a:r>
              <a:rPr lang="zh-CN" altLang="en-US" b="1" dirty="0" smtClean="0"/>
              <a:t>的反应器内，加入</a:t>
            </a:r>
            <a:r>
              <a:rPr lang="en-US" altLang="zh-CN" b="1" dirty="0" smtClean="0"/>
              <a:t>25ml</a:t>
            </a:r>
            <a:r>
              <a:rPr lang="zh-CN" altLang="en-US" b="1" dirty="0" smtClean="0"/>
              <a:t>水，加盖密封后，固定在震荡器上，停机后静置</a:t>
            </a:r>
            <a:r>
              <a:rPr lang="en-US" altLang="zh-CN" b="1" dirty="0" smtClean="0"/>
              <a:t>10min</a:t>
            </a:r>
            <a:r>
              <a:rPr lang="zh-CN" altLang="en-US" b="1" dirty="0" smtClean="0"/>
              <a:t>；</a:t>
            </a:r>
            <a:endParaRPr lang="zh-CN" altLang="en-US" b="1" dirty="0" smtClean="0"/>
          </a:p>
          <a:p>
            <a:pPr eaLnBrk="1" hangingPunct="1">
              <a:lnSpc>
                <a:spcPct val="115000"/>
              </a:lnSpc>
            </a:pPr>
            <a:r>
              <a:rPr lang="zh-CN" altLang="en-US" b="1" dirty="0" smtClean="0"/>
              <a:t>用注射器抽气</a:t>
            </a:r>
            <a:r>
              <a:rPr lang="en-US" altLang="zh-CN" b="1" dirty="0" smtClean="0"/>
              <a:t>50ml</a:t>
            </a:r>
            <a:r>
              <a:rPr lang="zh-CN" altLang="en-US" b="1" dirty="0" smtClean="0"/>
              <a:t>注入不同的</a:t>
            </a:r>
            <a:r>
              <a:rPr lang="en-US" altLang="zh-CN" b="1" dirty="0" smtClean="0"/>
              <a:t>5ml</a:t>
            </a:r>
            <a:r>
              <a:rPr lang="zh-CN" altLang="en-US" b="1" dirty="0" smtClean="0"/>
              <a:t>吸收液中，测定硫化氢、氰化氢等气体的含量。</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3F9380BF-EE70-438D-8ABF-B7E7D075CF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5021944" y="857916"/>
            <a:ext cx="4057614" cy="3497943"/>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3953573">
            <a:off x="3510689" y="3514989"/>
            <a:ext cx="848663" cy="779588"/>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62411" y="1436839"/>
            <a:ext cx="5202504" cy="4484918"/>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4362411" y="1538357"/>
            <a:ext cx="5202504" cy="3961050"/>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71185" y="2659380"/>
            <a:ext cx="2759710" cy="822960"/>
          </a:xfrm>
          <a:prstGeom prst="rect">
            <a:avLst/>
          </a:prstGeom>
          <a:noFill/>
        </p:spPr>
        <p:txBody>
          <a:bodyPr wrap="square" rtlCol="0">
            <a:spAutoFit/>
          </a:bodyPr>
          <a:lstStyle/>
          <a:p>
            <a:r>
              <a:rPr lang="zh-CN" altLang="en-US" sz="4800" dirty="0" smtClean="0">
                <a:solidFill>
                  <a:schemeClr val="bg1"/>
                </a:solidFill>
                <a:latin typeface="迷你简汉真广标" panose="02010609000101010101" pitchFamily="49" charset="-122"/>
                <a:ea typeface="迷你简汉真广标" panose="02010609000101010101" pitchFamily="49" charset="-122"/>
              </a:rPr>
              <a:t>三废监测</a:t>
            </a:r>
            <a:endParaRPr lang="zh-CN" altLang="en-US" sz="4800" dirty="0" smtClean="0">
              <a:solidFill>
                <a:schemeClr val="bg1"/>
              </a:solidFill>
              <a:latin typeface="迷你简汉真广标" panose="02010609000101010101" pitchFamily="49" charset="-122"/>
              <a:ea typeface="迷你简汉真广标" panose="02010609000101010101" pitchFamily="49" charset="-122"/>
            </a:endParaRPr>
          </a:p>
        </p:txBody>
      </p:sp>
      <p:grpSp>
        <p:nvGrpSpPr>
          <p:cNvPr id="16" name="组合 15"/>
          <p:cNvGrpSpPr/>
          <p:nvPr/>
        </p:nvGrpSpPr>
        <p:grpSpPr>
          <a:xfrm>
            <a:off x="903212" y="545450"/>
            <a:ext cx="3097450"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pic>
        <p:nvPicPr>
          <p:cNvPr id="2" name="图片 1" descr="a 头"/>
          <p:cNvPicPr>
            <a:picLocks noChangeAspect="1"/>
          </p:cNvPicPr>
          <p:nvPr/>
        </p:nvPicPr>
        <p:blipFill>
          <a:blip r:embed="rId1"/>
          <a:stretch>
            <a:fillRect/>
          </a:stretch>
        </p:blipFill>
        <p:spPr>
          <a:xfrm>
            <a:off x="654050" y="3820795"/>
            <a:ext cx="3773170" cy="1957070"/>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8945491" y="2338070"/>
            <a:ext cx="2930318" cy="2435810"/>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p:cNvPicPr>
            <a:picLocks noChangeAspect="1"/>
          </p:cNvPicPr>
          <p:nvPr/>
        </p:nvPicPr>
        <p:blipFill>
          <a:blip r:embed="rId1" cstate="print">
            <a:extLst>
              <a:ext uri="{28A0092B-C50C-407E-A947-70E740481C1C}">
                <a14:useLocalDpi xmlns:a14="http://schemas.microsoft.com/office/drawing/2010/main" val="0"/>
              </a:ext>
            </a:extLst>
          </a:blip>
          <a:srcRect l="10938" t="10787" r="30482" b="15893"/>
          <a:stretch>
            <a:fillRect/>
          </a:stretch>
        </p:blipFill>
        <p:spPr>
          <a:xfrm>
            <a:off x="9072781" y="2444407"/>
            <a:ext cx="2674468"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grpSp>
        <p:nvGrpSpPr>
          <p:cNvPr id="11" name="组合 10"/>
          <p:cNvGrpSpPr/>
          <p:nvPr/>
        </p:nvGrpSpPr>
        <p:grpSpPr>
          <a:xfrm>
            <a:off x="-12700" y="586177"/>
            <a:ext cx="4470321" cy="521970"/>
            <a:chOff x="-12700" y="586177"/>
            <a:chExt cx="4470321" cy="521970"/>
          </a:xfrm>
        </p:grpSpPr>
        <p:sp>
          <p:nvSpPr>
            <p:cNvPr id="12" name="文本框 11"/>
            <p:cNvSpPr txBox="1"/>
            <p:nvPr/>
          </p:nvSpPr>
          <p:spPr>
            <a:xfrm>
              <a:off x="393621" y="586177"/>
              <a:ext cx="40640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lvl="0" algn="ctr">
                <a:lnSpc>
                  <a:spcPct val="100000"/>
                </a:lnSpc>
                <a:spcBef>
                  <a:spcPct val="0"/>
                </a:spcBef>
                <a:spcAft>
                  <a:spcPct val="35000"/>
                </a:spcAft>
              </a:pPr>
              <a:r>
                <a:rPr lang="zh-CN" altLang="en-US" sz="3200" dirty="0" smtClean="0">
                  <a:solidFill>
                    <a:schemeClr val="bg1"/>
                  </a:solidFill>
                  <a:latin typeface="华文行楷" pitchFamily="2" charset="-122"/>
                  <a:ea typeface="华文行楷" pitchFamily="2" charset="-122"/>
                  <a:sym typeface="+mn-ea"/>
                </a:rPr>
                <a:t>工业环境气体监测内容</a:t>
              </a:r>
              <a:endParaRPr lang="zh-CN" altLang="en-US" sz="3200" b="0" dirty="0" smtClean="0">
                <a:solidFill>
                  <a:schemeClr val="bg1"/>
                </a:solidFill>
                <a:latin typeface="华文行楷" pitchFamily="2" charset="-122"/>
                <a:ea typeface="华文行楷" pitchFamily="2" charset="-122"/>
                <a:cs typeface="Arial" panose="020B0604020202020204" pitchFamily="34" charset="0"/>
                <a:sym typeface="+mn-ea"/>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149349" y="1420874"/>
            <a:ext cx="7449185" cy="5396349"/>
          </a:xfrm>
          <a:prstGeom prst="rect">
            <a:avLst/>
          </a:prstGeom>
          <a:noFill/>
        </p:spPr>
        <p:txBody>
          <a:bodyPr wrap="square" rtlCol="0">
            <a:spAutoFit/>
          </a:bodyPr>
          <a:lstStyle/>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在</a:t>
            </a:r>
            <a:r>
              <a:rPr lang="zh-CN" altLang="zh-CN" sz="2400" dirty="0">
                <a:solidFill>
                  <a:schemeClr val="bg1"/>
                </a:solidFill>
                <a:latin typeface="华文楷体" pitchFamily="2" charset="-122"/>
                <a:ea typeface="华文楷体" pitchFamily="2" charset="-122"/>
                <a:sym typeface="+mn-ea"/>
              </a:rPr>
              <a:t>日常生活及生产作业环境中，含微量浓度的毒性气体也会对人体造成恶劣影响，通常我们把允许质量分数在</a:t>
            </a:r>
            <a:r>
              <a:rPr lang="en-US" altLang="zh-CN" sz="2400" dirty="0">
                <a:solidFill>
                  <a:schemeClr val="bg1"/>
                </a:solidFill>
                <a:latin typeface="华文楷体" pitchFamily="2" charset="-122"/>
                <a:ea typeface="华文楷体" pitchFamily="2" charset="-122"/>
                <a:sym typeface="+mn-ea"/>
              </a:rPr>
              <a:t>2X 10^-4</a:t>
            </a:r>
            <a:r>
              <a:rPr lang="zh-CN" altLang="zh-CN" sz="2400" dirty="0">
                <a:solidFill>
                  <a:schemeClr val="bg1"/>
                </a:solidFill>
                <a:latin typeface="华文楷体" pitchFamily="2" charset="-122"/>
                <a:ea typeface="华文楷体" pitchFamily="2" charset="-122"/>
                <a:sym typeface="+mn-ea"/>
              </a:rPr>
              <a:t>以下的气体称为毒性气体</a:t>
            </a:r>
            <a:r>
              <a:rPr lang="zh-CN" altLang="zh-CN" sz="2400" dirty="0" smtClean="0">
                <a:solidFill>
                  <a:schemeClr val="bg1"/>
                </a:solidFill>
                <a:latin typeface="华文楷体" pitchFamily="2" charset="-122"/>
                <a:ea typeface="华文楷体" pitchFamily="2" charset="-122"/>
                <a:sym typeface="+mn-ea"/>
              </a:rPr>
              <a:t>。</a:t>
            </a:r>
            <a:endParaRPr lang="en-US" altLang="zh-CN"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允许浓度</a:t>
            </a:r>
            <a:r>
              <a:rPr lang="zh-CN" altLang="zh-CN" sz="2400" dirty="0">
                <a:solidFill>
                  <a:schemeClr val="bg1"/>
                </a:solidFill>
                <a:latin typeface="华文楷体" pitchFamily="2" charset="-122"/>
                <a:ea typeface="华文楷体" pitchFamily="2" charset="-122"/>
                <a:sym typeface="+mn-ea"/>
              </a:rPr>
              <a:t>是指作业人员连日在工作环境中，有毒气体在空气中的质量分数低于</a:t>
            </a:r>
            <a:r>
              <a:rPr lang="en-US" altLang="zh-CN" sz="2400" dirty="0" smtClean="0">
                <a:solidFill>
                  <a:schemeClr val="bg1"/>
                </a:solidFill>
                <a:latin typeface="华文楷体" pitchFamily="2" charset="-122"/>
                <a:ea typeface="华文楷体" pitchFamily="2" charset="-122"/>
                <a:sym typeface="+mn-ea"/>
              </a:rPr>
              <a:t>2X10</a:t>
            </a:r>
            <a:r>
              <a:rPr lang="en-US" altLang="zh-CN" sz="2400" dirty="0">
                <a:solidFill>
                  <a:schemeClr val="bg1"/>
                </a:solidFill>
                <a:latin typeface="华文楷体" pitchFamily="2" charset="-122"/>
                <a:ea typeface="华文楷体" pitchFamily="2" charset="-122"/>
                <a:sym typeface="+mn-ea"/>
              </a:rPr>
              <a:t>^-4</a:t>
            </a:r>
            <a:r>
              <a:rPr lang="zh-CN" altLang="zh-CN" sz="2400" dirty="0" smtClean="0">
                <a:solidFill>
                  <a:schemeClr val="bg1"/>
                </a:solidFill>
                <a:latin typeface="华文楷体" pitchFamily="2" charset="-122"/>
                <a:ea typeface="华文楷体" pitchFamily="2" charset="-122"/>
                <a:sym typeface="+mn-ea"/>
              </a:rPr>
              <a:t>时对</a:t>
            </a:r>
            <a:r>
              <a:rPr lang="zh-CN" altLang="zh-CN" sz="2400" dirty="0">
                <a:solidFill>
                  <a:schemeClr val="bg1"/>
                </a:solidFill>
                <a:latin typeface="华文楷体" pitchFamily="2" charset="-122"/>
                <a:ea typeface="华文楷体" pitchFamily="2" charset="-122"/>
                <a:sym typeface="+mn-ea"/>
              </a:rPr>
              <a:t>作业</a:t>
            </a:r>
            <a:r>
              <a:rPr lang="zh-CN" altLang="zh-CN" sz="2400" dirty="0" smtClean="0">
                <a:solidFill>
                  <a:schemeClr val="bg1"/>
                </a:solidFill>
                <a:latin typeface="华文楷体" pitchFamily="2" charset="-122"/>
                <a:ea typeface="华文楷体" pitchFamily="2" charset="-122"/>
                <a:sym typeface="+mn-ea"/>
              </a:rPr>
              <a:t>人员</a:t>
            </a:r>
            <a:r>
              <a:rPr lang="zh-CN" altLang="en-US" sz="2400" dirty="0" smtClean="0">
                <a:solidFill>
                  <a:schemeClr val="bg1"/>
                </a:solidFill>
                <a:latin typeface="华文楷体" pitchFamily="2" charset="-122"/>
                <a:ea typeface="华文楷体" pitchFamily="2" charset="-122"/>
                <a:sym typeface="+mn-ea"/>
              </a:rPr>
              <a:t>无</a:t>
            </a:r>
            <a:r>
              <a:rPr lang="zh-CN" altLang="zh-CN" sz="2400" dirty="0" smtClean="0">
                <a:solidFill>
                  <a:schemeClr val="bg1"/>
                </a:solidFill>
                <a:latin typeface="华文楷体" pitchFamily="2" charset="-122"/>
                <a:ea typeface="华文楷体" pitchFamily="2" charset="-122"/>
                <a:sym typeface="+mn-ea"/>
              </a:rPr>
              <a:t>影响</a:t>
            </a:r>
            <a:r>
              <a:rPr lang="zh-CN" altLang="zh-CN" sz="2400" dirty="0">
                <a:solidFill>
                  <a:schemeClr val="bg1"/>
                </a:solidFill>
                <a:latin typeface="华文楷体" pitchFamily="2" charset="-122"/>
                <a:ea typeface="华文楷体" pitchFamily="2" charset="-122"/>
                <a:sym typeface="+mn-ea"/>
              </a:rPr>
              <a:t>的浓度</a:t>
            </a:r>
            <a:r>
              <a:rPr lang="zh-CN" altLang="zh-CN" sz="2400" dirty="0" smtClean="0">
                <a:solidFill>
                  <a:schemeClr val="bg1"/>
                </a:solidFill>
                <a:latin typeface="华文楷体" pitchFamily="2" charset="-122"/>
                <a:ea typeface="华文楷体" pitchFamily="2" charset="-122"/>
                <a:sym typeface="+mn-ea"/>
              </a:rPr>
              <a:t>。</a:t>
            </a:r>
            <a:endParaRPr lang="en-US" altLang="zh-CN"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r>
              <a:rPr lang="zh-CN" altLang="en-US" sz="2400" dirty="0" smtClean="0">
                <a:solidFill>
                  <a:schemeClr val="bg1"/>
                </a:solidFill>
                <a:latin typeface="华文楷体" pitchFamily="2" charset="-122"/>
                <a:ea typeface="华文楷体" pitchFamily="2" charset="-122"/>
                <a:sym typeface="+mn-ea"/>
              </a:rPr>
              <a:t>        常见的毒性气体</a:t>
            </a:r>
            <a:r>
              <a:rPr lang="zh-CN" altLang="en-US" sz="2400" dirty="0">
                <a:solidFill>
                  <a:schemeClr val="bg1"/>
                </a:solidFill>
                <a:latin typeface="华文楷体" pitchFamily="2" charset="-122"/>
                <a:ea typeface="华文楷体" pitchFamily="2" charset="-122"/>
                <a:sym typeface="+mn-ea"/>
              </a:rPr>
              <a:t>有一氧化碳、二氧化硫、氯气 、化学毒气、光气 、双光气、氰化氢、</a:t>
            </a:r>
            <a:r>
              <a:rPr lang="zh-CN" altLang="en-US" sz="2400" dirty="0" smtClean="0">
                <a:solidFill>
                  <a:schemeClr val="bg1"/>
                </a:solidFill>
                <a:latin typeface="华文楷体" pitchFamily="2" charset="-122"/>
                <a:ea typeface="华文楷体" pitchFamily="2" charset="-122"/>
                <a:sym typeface="+mn-ea"/>
              </a:rPr>
              <a:t>芥子气等</a:t>
            </a:r>
            <a:r>
              <a:rPr lang="zh-CN" altLang="en-US" sz="2400" dirty="0">
                <a:solidFill>
                  <a:schemeClr val="bg1"/>
                </a:solidFill>
                <a:latin typeface="华文楷体" pitchFamily="2" charset="-122"/>
                <a:ea typeface="华文楷体" pitchFamily="2" charset="-122"/>
                <a:sym typeface="+mn-ea"/>
              </a:rPr>
              <a:t>。</a:t>
            </a:r>
            <a:endParaRPr lang="zh-CN" altLang="en-US" sz="2400" dirty="0" smtClean="0">
              <a:solidFill>
                <a:schemeClr val="bg1"/>
              </a:solidFill>
              <a:latin typeface="华文楷体" pitchFamily="2" charset="-122"/>
              <a:ea typeface="华文楷体" pitchFamily="2" charset="-122"/>
              <a:sym typeface="+mn-ea"/>
            </a:endParaRPr>
          </a:p>
        </p:txBody>
      </p:sp>
      <p:sp>
        <p:nvSpPr>
          <p:cNvPr id="47" name="五边形 46"/>
          <p:cNvSpPr/>
          <p:nvPr/>
        </p:nvSpPr>
        <p:spPr>
          <a:xfrm rot="10800000">
            <a:off x="9614146" y="4119049"/>
            <a:ext cx="2133600" cy="428625"/>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9847716" y="4129844"/>
            <a:ext cx="1666249" cy="417830"/>
          </a:xfrm>
          <a:prstGeom prst="rect">
            <a:avLst/>
          </a:prstGeom>
          <a:noFill/>
        </p:spPr>
        <p:txBody>
          <a:bodyPr wrap="square" rtlCol="0">
            <a:spAutoFit/>
          </a:bodyPr>
          <a:lstStyle/>
          <a:p>
            <a:pPr lvl="0" algn="ctr">
              <a:lnSpc>
                <a:spcPct val="100000"/>
              </a:lnSpc>
              <a:spcBef>
                <a:spcPct val="0"/>
              </a:spcBef>
              <a:spcAft>
                <a:spcPct val="35000"/>
              </a:spcAft>
            </a:pPr>
            <a:r>
              <a:rPr lang="zh-CN" sz="2000" b="1" dirty="0" smtClean="0">
                <a:solidFill>
                  <a:schemeClr val="bg1"/>
                </a:solidFill>
                <a:latin typeface="华文行楷" pitchFamily="2" charset="-122"/>
                <a:ea typeface="华文行楷" pitchFamily="2" charset="-122"/>
                <a:sym typeface="+mn-ea"/>
              </a:rPr>
              <a:t>毒性气体</a:t>
            </a:r>
            <a:endParaRPr lang="zh-CN" altLang="en-US" sz="2000" b="1" dirty="0" smtClean="0">
              <a:solidFill>
                <a:schemeClr val="bg1"/>
              </a:solidFill>
              <a:latin typeface="华文行楷" pitchFamily="2" charset="-122"/>
              <a:ea typeface="华文行楷" pitchFamily="2"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5">
                                            <p:txEl>
                                              <p:pRg st="0" end="0"/>
                                            </p:txEl>
                                          </p:spTgt>
                                        </p:tgtEl>
                                        <p:attrNameLst>
                                          <p:attrName>style.visibility</p:attrName>
                                        </p:attrNameLst>
                                      </p:cBhvr>
                                      <p:to>
                                        <p:strVal val="visible"/>
                                      </p:to>
                                    </p:set>
                                    <p:animEffect transition="in" filter="fade">
                                      <p:cBhvr>
                                        <p:cTn id="29" dur="1000"/>
                                        <p:tgtEl>
                                          <p:spTgt spid="45">
                                            <p:txEl>
                                              <p:pRg st="0" end="0"/>
                                            </p:txEl>
                                          </p:spTgt>
                                        </p:tgtEl>
                                      </p:cBhvr>
                                    </p:animEffect>
                                    <p:anim calcmode="lin" valueType="num">
                                      <p:cBhvr>
                                        <p:cTn id="30"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5">
                                            <p:txEl>
                                              <p:pRg st="1" end="1"/>
                                            </p:txEl>
                                          </p:spTgt>
                                        </p:tgtEl>
                                        <p:attrNameLst>
                                          <p:attrName>style.visibility</p:attrName>
                                        </p:attrNameLst>
                                      </p:cBhvr>
                                      <p:to>
                                        <p:strVal val="visible"/>
                                      </p:to>
                                    </p:set>
                                    <p:animEffect transition="in" filter="fade">
                                      <p:cBhvr>
                                        <p:cTn id="36" dur="1000"/>
                                        <p:tgtEl>
                                          <p:spTgt spid="45">
                                            <p:txEl>
                                              <p:pRg st="1" end="1"/>
                                            </p:txEl>
                                          </p:spTgt>
                                        </p:tgtEl>
                                      </p:cBhvr>
                                    </p:animEffect>
                                    <p:anim calcmode="lin" valueType="num">
                                      <p:cBhvr>
                                        <p:cTn id="37"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5">
                                            <p:txEl>
                                              <p:pRg st="2" end="2"/>
                                            </p:txEl>
                                          </p:spTgt>
                                        </p:tgtEl>
                                        <p:attrNameLst>
                                          <p:attrName>style.visibility</p:attrName>
                                        </p:attrNameLst>
                                      </p:cBhvr>
                                      <p:to>
                                        <p:strVal val="visible"/>
                                      </p:to>
                                    </p:set>
                                    <p:animEffect transition="in" filter="fade">
                                      <p:cBhvr>
                                        <p:cTn id="43" dur="1000"/>
                                        <p:tgtEl>
                                          <p:spTgt spid="45">
                                            <p:txEl>
                                              <p:pRg st="2" end="2"/>
                                            </p:txEl>
                                          </p:spTgt>
                                        </p:tgtEl>
                                      </p:cBhvr>
                                    </p:animEffect>
                                    <p:anim calcmode="lin" valueType="num">
                                      <p:cBhvr>
                                        <p:cTn id="4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animBg="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7146606" y="587118"/>
            <a:ext cx="2930318" cy="2435810"/>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rcRect l="10871" t="9256" r="15887" b="10837"/>
          <a:stretch>
            <a:fillRect/>
          </a:stretch>
        </p:blipFill>
        <p:spPr>
          <a:xfrm>
            <a:off x="7274531" y="693455"/>
            <a:ext cx="2674468"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grpSp>
        <p:nvGrpSpPr>
          <p:cNvPr id="11" name="组合 10"/>
          <p:cNvGrpSpPr/>
          <p:nvPr/>
        </p:nvGrpSpPr>
        <p:grpSpPr>
          <a:xfrm>
            <a:off x="-12700" y="586177"/>
            <a:ext cx="4470321" cy="521970"/>
            <a:chOff x="-12700" y="586177"/>
            <a:chExt cx="4470321" cy="521970"/>
          </a:xfrm>
        </p:grpSpPr>
        <p:sp>
          <p:nvSpPr>
            <p:cNvPr id="12" name="文本框 11"/>
            <p:cNvSpPr txBox="1"/>
            <p:nvPr/>
          </p:nvSpPr>
          <p:spPr>
            <a:xfrm>
              <a:off x="393621" y="586177"/>
              <a:ext cx="40640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lvl="0" algn="ctr">
                <a:lnSpc>
                  <a:spcPct val="100000"/>
                </a:lnSpc>
                <a:spcBef>
                  <a:spcPct val="0"/>
                </a:spcBef>
                <a:spcAft>
                  <a:spcPct val="35000"/>
                </a:spcAft>
              </a:pPr>
              <a:r>
                <a:rPr lang="zh-CN" altLang="en-US" sz="3200" dirty="0" smtClean="0">
                  <a:solidFill>
                    <a:schemeClr val="bg1"/>
                  </a:solidFill>
                  <a:latin typeface="华文行楷" pitchFamily="2" charset="-122"/>
                  <a:ea typeface="华文行楷" pitchFamily="2" charset="-122"/>
                  <a:sym typeface="+mn-ea"/>
                </a:rPr>
                <a:t>工业环境气体监测内容</a:t>
              </a:r>
              <a:endParaRPr lang="zh-CN" altLang="en-US" sz="3200" b="0" dirty="0" smtClean="0">
                <a:solidFill>
                  <a:schemeClr val="bg1"/>
                </a:solidFill>
                <a:latin typeface="华文行楷" pitchFamily="2" charset="-122"/>
                <a:ea typeface="华文行楷" pitchFamily="2" charset="-122"/>
                <a:cs typeface="Arial" panose="020B0604020202020204" pitchFamily="34" charset="0"/>
                <a:sym typeface="+mn-ea"/>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675640" y="3251926"/>
            <a:ext cx="11400790" cy="3298339"/>
          </a:xfrm>
          <a:prstGeom prst="rect">
            <a:avLst/>
          </a:prstGeom>
          <a:noFill/>
        </p:spPr>
        <p:txBody>
          <a:bodyPr wrap="square" rtlCol="0">
            <a:spAutoFit/>
          </a:bodyPr>
          <a:lstStyle/>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氧气</a:t>
            </a:r>
            <a:r>
              <a:rPr lang="zh-CN" altLang="zh-CN" sz="2400" dirty="0">
                <a:solidFill>
                  <a:schemeClr val="bg1"/>
                </a:solidFill>
                <a:latin typeface="华文楷体" pitchFamily="2" charset="-122"/>
                <a:ea typeface="华文楷体" pitchFamily="2" charset="-122"/>
                <a:sym typeface="+mn-ea"/>
              </a:rPr>
              <a:t>无论对人类</a:t>
            </a:r>
            <a:r>
              <a:rPr lang="zh-CN" altLang="zh-CN" sz="2400" dirty="0" smtClean="0">
                <a:solidFill>
                  <a:schemeClr val="bg1"/>
                </a:solidFill>
                <a:latin typeface="华文楷体" pitchFamily="2" charset="-122"/>
                <a:ea typeface="华文楷体" pitchFamily="2" charset="-122"/>
                <a:sym typeface="+mn-ea"/>
              </a:rPr>
              <a:t>生存</a:t>
            </a:r>
            <a:r>
              <a:rPr lang="zh-CN" altLang="en-US" sz="2400" dirty="0" smtClean="0">
                <a:solidFill>
                  <a:schemeClr val="bg1"/>
                </a:solidFill>
                <a:latin typeface="华文楷体" pitchFamily="2" charset="-122"/>
                <a:ea typeface="华文楷体" pitchFamily="2" charset="-122"/>
                <a:sym typeface="+mn-ea"/>
              </a:rPr>
              <a:t>还是</a:t>
            </a:r>
            <a:r>
              <a:rPr lang="zh-CN" altLang="zh-CN" sz="2400" dirty="0" smtClean="0">
                <a:solidFill>
                  <a:schemeClr val="bg1"/>
                </a:solidFill>
                <a:latin typeface="华文楷体" pitchFamily="2" charset="-122"/>
                <a:ea typeface="华文楷体" pitchFamily="2" charset="-122"/>
                <a:sym typeface="+mn-ea"/>
              </a:rPr>
              <a:t>产业</a:t>
            </a:r>
            <a:r>
              <a:rPr lang="zh-CN" altLang="zh-CN" sz="2400" dirty="0">
                <a:solidFill>
                  <a:schemeClr val="bg1"/>
                </a:solidFill>
                <a:latin typeface="华文楷体" pitchFamily="2" charset="-122"/>
                <a:ea typeface="华文楷体" pitchFamily="2" charset="-122"/>
                <a:sym typeface="+mn-ea"/>
              </a:rPr>
              <a:t>都是不可缺少的重要物质，通常氧在空气中的含量约占</a:t>
            </a:r>
            <a:r>
              <a:rPr lang="en-US" altLang="zh-CN" sz="2400" dirty="0">
                <a:solidFill>
                  <a:schemeClr val="bg1"/>
                </a:solidFill>
                <a:latin typeface="华文楷体" pitchFamily="2" charset="-122"/>
                <a:ea typeface="华文楷体" pitchFamily="2" charset="-122"/>
                <a:sym typeface="+mn-ea"/>
              </a:rPr>
              <a:t>21</a:t>
            </a:r>
            <a:r>
              <a:rPr lang="en-US" altLang="zh-CN" sz="2400" dirty="0" smtClean="0">
                <a:solidFill>
                  <a:schemeClr val="bg1"/>
                </a:solidFill>
                <a:latin typeface="华文楷体" pitchFamily="2" charset="-122"/>
                <a:ea typeface="华文楷体" pitchFamily="2" charset="-122"/>
                <a:sym typeface="+mn-ea"/>
              </a:rPr>
              <a:t>%</a:t>
            </a:r>
            <a:r>
              <a:rPr lang="zh-CN" altLang="en-US" sz="2400" dirty="0">
                <a:solidFill>
                  <a:schemeClr val="bg1"/>
                </a:solidFill>
                <a:latin typeface="华文楷体" pitchFamily="2" charset="-122"/>
                <a:ea typeface="华文楷体" pitchFamily="2" charset="-122"/>
                <a:sym typeface="+mn-ea"/>
              </a:rPr>
              <a:t>。</a:t>
            </a:r>
            <a:r>
              <a:rPr lang="zh-CN" altLang="zh-CN" sz="2400" dirty="0" smtClean="0">
                <a:solidFill>
                  <a:schemeClr val="bg1"/>
                </a:solidFill>
                <a:latin typeface="华文楷体" pitchFamily="2" charset="-122"/>
                <a:ea typeface="华文楷体" pitchFamily="2" charset="-122"/>
                <a:sym typeface="+mn-ea"/>
              </a:rPr>
              <a:t>若</a:t>
            </a:r>
            <a:r>
              <a:rPr lang="zh-CN" altLang="zh-CN" sz="2400" dirty="0">
                <a:solidFill>
                  <a:schemeClr val="bg1"/>
                </a:solidFill>
                <a:latin typeface="华文楷体" pitchFamily="2" charset="-122"/>
                <a:ea typeface="华文楷体" pitchFamily="2" charset="-122"/>
                <a:sym typeface="+mn-ea"/>
              </a:rPr>
              <a:t>氧浓度降低，人就会处于缺氧状态</a:t>
            </a:r>
            <a:r>
              <a:rPr lang="zh-CN" altLang="zh-CN" sz="2400" dirty="0" smtClean="0">
                <a:solidFill>
                  <a:schemeClr val="bg1"/>
                </a:solidFill>
                <a:latin typeface="华文楷体" pitchFamily="2" charset="-122"/>
                <a:ea typeface="华文楷体" pitchFamily="2" charset="-122"/>
                <a:sym typeface="+mn-ea"/>
              </a:rPr>
              <a:t>，</a:t>
            </a:r>
            <a:r>
              <a:rPr lang="zh-CN" altLang="en-US" sz="2400" dirty="0" smtClean="0">
                <a:solidFill>
                  <a:schemeClr val="bg1"/>
                </a:solidFill>
                <a:latin typeface="华文楷体" pitchFamily="2" charset="-122"/>
                <a:ea typeface="华文楷体" pitchFamily="2" charset="-122"/>
                <a:sym typeface="+mn-ea"/>
              </a:rPr>
              <a:t>严重时</a:t>
            </a:r>
            <a:r>
              <a:rPr lang="zh-CN" altLang="zh-CN" sz="2400" dirty="0" smtClean="0">
                <a:solidFill>
                  <a:schemeClr val="bg1"/>
                </a:solidFill>
                <a:latin typeface="华文楷体" pitchFamily="2" charset="-122"/>
                <a:ea typeface="华文楷体" pitchFamily="2" charset="-122"/>
                <a:sym typeface="+mn-ea"/>
              </a:rPr>
              <a:t>危及生命。</a:t>
            </a:r>
            <a:endParaRPr lang="en-US" altLang="zh-CN"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氧气</a:t>
            </a:r>
            <a:r>
              <a:rPr lang="zh-CN" altLang="zh-CN" sz="2400" dirty="0">
                <a:solidFill>
                  <a:schemeClr val="bg1"/>
                </a:solidFill>
                <a:latin typeface="华文楷体" pitchFamily="2" charset="-122"/>
                <a:ea typeface="华文楷体" pitchFamily="2" charset="-122"/>
                <a:sym typeface="+mn-ea"/>
              </a:rPr>
              <a:t>又是各种可燃气体的助燃剂</a:t>
            </a:r>
            <a:r>
              <a:rPr lang="zh-CN" altLang="zh-CN" sz="2400" dirty="0" smtClean="0">
                <a:solidFill>
                  <a:schemeClr val="bg1"/>
                </a:solidFill>
                <a:latin typeface="华文楷体" pitchFamily="2" charset="-122"/>
                <a:ea typeface="华文楷体" pitchFamily="2" charset="-122"/>
                <a:sym typeface="+mn-ea"/>
              </a:rPr>
              <a:t>，</a:t>
            </a:r>
            <a:r>
              <a:rPr lang="zh-CN" altLang="en-US" sz="2400" dirty="0" smtClean="0">
                <a:solidFill>
                  <a:schemeClr val="bg1"/>
                </a:solidFill>
                <a:latin typeface="华文楷体" pitchFamily="2" charset="-122"/>
                <a:ea typeface="华文楷体" pitchFamily="2" charset="-122"/>
                <a:sym typeface="+mn-ea"/>
              </a:rPr>
              <a:t>若氧</a:t>
            </a:r>
            <a:r>
              <a:rPr lang="zh-CN" altLang="zh-CN" sz="2400" dirty="0" smtClean="0">
                <a:solidFill>
                  <a:schemeClr val="bg1"/>
                </a:solidFill>
                <a:latin typeface="华文楷体" pitchFamily="2" charset="-122"/>
                <a:ea typeface="华文楷体" pitchFamily="2" charset="-122"/>
                <a:sym typeface="+mn-ea"/>
              </a:rPr>
              <a:t>浓度</a:t>
            </a:r>
            <a:r>
              <a:rPr lang="zh-CN" altLang="zh-CN" sz="2400" dirty="0">
                <a:solidFill>
                  <a:schemeClr val="bg1"/>
                </a:solidFill>
                <a:latin typeface="华文楷体" pitchFamily="2" charset="-122"/>
                <a:ea typeface="华文楷体" pitchFamily="2" charset="-122"/>
                <a:sym typeface="+mn-ea"/>
              </a:rPr>
              <a:t>增高，或高压容器中的氧泄漏就有助燃、着火的危险</a:t>
            </a:r>
            <a:r>
              <a:rPr lang="zh-CN" altLang="zh-CN" sz="2400" dirty="0" smtClean="0">
                <a:solidFill>
                  <a:schemeClr val="bg1"/>
                </a:solidFill>
                <a:latin typeface="华文楷体" pitchFamily="2" charset="-122"/>
                <a:ea typeface="华文楷体" pitchFamily="2" charset="-122"/>
                <a:sym typeface="+mn-ea"/>
              </a:rPr>
              <a:t>。</a:t>
            </a:r>
            <a:r>
              <a:rPr lang="zh-CN" altLang="en-US" sz="2400" dirty="0" smtClean="0">
                <a:solidFill>
                  <a:schemeClr val="bg1"/>
                </a:solidFill>
                <a:latin typeface="华文楷体" pitchFamily="2" charset="-122"/>
                <a:ea typeface="华文楷体" pitchFamily="2" charset="-122"/>
                <a:sym typeface="+mn-ea"/>
              </a:rPr>
              <a:t>在</a:t>
            </a:r>
            <a:r>
              <a:rPr lang="zh-CN" altLang="zh-CN" sz="2400" dirty="0" smtClean="0">
                <a:solidFill>
                  <a:schemeClr val="bg1"/>
                </a:solidFill>
                <a:latin typeface="华文楷体" pitchFamily="2" charset="-122"/>
                <a:ea typeface="华文楷体" pitchFamily="2" charset="-122"/>
                <a:sym typeface="+mn-ea"/>
              </a:rPr>
              <a:t>对</a:t>
            </a:r>
            <a:r>
              <a:rPr lang="zh-CN" altLang="zh-CN" sz="2400" dirty="0">
                <a:solidFill>
                  <a:schemeClr val="bg1"/>
                </a:solidFill>
                <a:latin typeface="华文楷体" pitchFamily="2" charset="-122"/>
                <a:ea typeface="华文楷体" pitchFamily="2" charset="-122"/>
                <a:sym typeface="+mn-ea"/>
              </a:rPr>
              <a:t>石油、化工、地矿行业在进行作业及对管道、设备、气</a:t>
            </a:r>
            <a:r>
              <a:rPr lang="en-US" altLang="zh-CN" sz="2400" dirty="0">
                <a:solidFill>
                  <a:schemeClr val="bg1"/>
                </a:solidFill>
                <a:latin typeface="华文楷体" pitchFamily="2" charset="-122"/>
                <a:ea typeface="华文楷体" pitchFamily="2" charset="-122"/>
                <a:sym typeface="+mn-ea"/>
              </a:rPr>
              <a:t>/</a:t>
            </a:r>
            <a:r>
              <a:rPr lang="zh-CN" altLang="zh-CN" sz="2400" dirty="0">
                <a:solidFill>
                  <a:schemeClr val="bg1"/>
                </a:solidFill>
                <a:latin typeface="华文楷体" pitchFamily="2" charset="-122"/>
                <a:ea typeface="华文楷体" pitchFamily="2" charset="-122"/>
                <a:sym typeface="+mn-ea"/>
              </a:rPr>
              <a:t>液罐维修时，若内部</a:t>
            </a:r>
            <a:r>
              <a:rPr lang="zh-CN" altLang="zh-CN" sz="2400" dirty="0" smtClean="0">
                <a:solidFill>
                  <a:schemeClr val="bg1"/>
                </a:solidFill>
                <a:latin typeface="华文楷体" pitchFamily="2" charset="-122"/>
                <a:ea typeface="华文楷体" pitchFamily="2" charset="-122"/>
                <a:sym typeface="+mn-ea"/>
              </a:rPr>
              <a:t>缺氧就会</a:t>
            </a:r>
            <a:r>
              <a:rPr lang="zh-CN" altLang="en-US" sz="2400" dirty="0" smtClean="0">
                <a:solidFill>
                  <a:schemeClr val="bg1"/>
                </a:solidFill>
                <a:latin typeface="华文楷体" pitchFamily="2" charset="-122"/>
                <a:ea typeface="华文楷体" pitchFamily="2" charset="-122"/>
                <a:sym typeface="+mn-ea"/>
              </a:rPr>
              <a:t>对</a:t>
            </a:r>
            <a:r>
              <a:rPr lang="zh-CN" altLang="zh-CN" sz="2400" dirty="0" smtClean="0">
                <a:solidFill>
                  <a:schemeClr val="bg1"/>
                </a:solidFill>
                <a:latin typeface="华文楷体" pitchFamily="2" charset="-122"/>
                <a:ea typeface="华文楷体" pitchFamily="2" charset="-122"/>
                <a:sym typeface="+mn-ea"/>
              </a:rPr>
              <a:t>生命</a:t>
            </a:r>
            <a:r>
              <a:rPr lang="zh-CN" altLang="en-US" sz="2400" dirty="0" smtClean="0">
                <a:solidFill>
                  <a:schemeClr val="bg1"/>
                </a:solidFill>
                <a:latin typeface="华文楷体" pitchFamily="2" charset="-122"/>
                <a:ea typeface="华文楷体" pitchFamily="2" charset="-122"/>
                <a:sym typeface="+mn-ea"/>
              </a:rPr>
              <a:t>造成威胁</a:t>
            </a:r>
            <a:r>
              <a:rPr lang="zh-CN" altLang="zh-CN" sz="2400" dirty="0" smtClean="0">
                <a:solidFill>
                  <a:schemeClr val="bg1"/>
                </a:solidFill>
                <a:latin typeface="华文楷体" pitchFamily="2" charset="-122"/>
                <a:ea typeface="华文楷体" pitchFamily="2" charset="-122"/>
                <a:sym typeface="+mn-ea"/>
              </a:rPr>
              <a:t>。</a:t>
            </a:r>
            <a:endParaRPr lang="zh-CN" altLang="zh-CN" sz="2400" dirty="0" smtClean="0">
              <a:solidFill>
                <a:schemeClr val="bg1"/>
              </a:solidFill>
              <a:latin typeface="华文楷体" pitchFamily="2" charset="-122"/>
              <a:ea typeface="华文楷体" pitchFamily="2" charset="-122"/>
              <a:sym typeface="+mn-ea"/>
            </a:endParaRPr>
          </a:p>
        </p:txBody>
      </p:sp>
      <p:sp>
        <p:nvSpPr>
          <p:cNvPr id="52" name="五边形 51"/>
          <p:cNvSpPr/>
          <p:nvPr/>
        </p:nvSpPr>
        <p:spPr>
          <a:xfrm rot="5400000">
            <a:off x="7544751" y="1545772"/>
            <a:ext cx="2133600" cy="428625"/>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307481" y="1253868"/>
            <a:ext cx="548640" cy="701040"/>
          </a:xfrm>
          <a:prstGeom prst="rect">
            <a:avLst/>
          </a:prstGeom>
          <a:noFill/>
        </p:spPr>
        <p:txBody>
          <a:bodyPr vert="eaVert" wrap="none" rtlCol="0">
            <a:spAutoFit/>
          </a:bodyPr>
          <a:lstStyle/>
          <a:p>
            <a:r>
              <a:rPr lang="zh-CN" altLang="en-US" sz="2400">
                <a:solidFill>
                  <a:schemeClr val="bg1"/>
                </a:solidFill>
              </a:rPr>
              <a:t>氧气</a:t>
            </a:r>
            <a:endParaRPr lang="zh-CN" altLang="en-US" sz="240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arn(inVertical)">
                                      <p:cBhvr>
                                        <p:cTn id="13" dur="500"/>
                                        <p:tgtEl>
                                          <p:spTgt spid="5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ppt_x"/>
                                          </p:val>
                                        </p:tav>
                                        <p:tav tm="100000">
                                          <p:val>
                                            <p:strVal val="#ppt_x"/>
                                          </p:val>
                                        </p:tav>
                                      </p:tavLst>
                                    </p:anim>
                                    <p:anim calcmode="lin" valueType="num">
                                      <p:cBhvr additive="base">
                                        <p:cTn id="17" dur="500" fill="hold"/>
                                        <p:tgtEl>
                                          <p:spTgt spid="50"/>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0">
                                            <p:txEl>
                                              <p:pRg st="0" end="0"/>
                                            </p:txEl>
                                          </p:spTgt>
                                        </p:tgtEl>
                                        <p:attrNameLst>
                                          <p:attrName>style.visibility</p:attrName>
                                        </p:attrNameLst>
                                      </p:cBhvr>
                                      <p:to>
                                        <p:strVal val="visible"/>
                                      </p:to>
                                    </p:set>
                                    <p:animEffect transition="in" filter="fade">
                                      <p:cBhvr>
                                        <p:cTn id="25" dur="1000"/>
                                        <p:tgtEl>
                                          <p:spTgt spid="50">
                                            <p:txEl>
                                              <p:pRg st="0" end="0"/>
                                            </p:txEl>
                                          </p:spTgt>
                                        </p:tgtEl>
                                      </p:cBhvr>
                                    </p:animEffect>
                                    <p:anim calcmode="lin" valueType="num">
                                      <p:cBhvr>
                                        <p:cTn id="26"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0">
                                            <p:txEl>
                                              <p:pRg st="1" end="1"/>
                                            </p:txEl>
                                          </p:spTgt>
                                        </p:tgtEl>
                                        <p:attrNameLst>
                                          <p:attrName>style.visibility</p:attrName>
                                        </p:attrNameLst>
                                      </p:cBhvr>
                                      <p:to>
                                        <p:strVal val="visible"/>
                                      </p:to>
                                    </p:set>
                                    <p:animEffect transition="in" filter="fade">
                                      <p:cBhvr>
                                        <p:cTn id="32" dur="1000"/>
                                        <p:tgtEl>
                                          <p:spTgt spid="50">
                                            <p:txEl>
                                              <p:pRg st="1" end="1"/>
                                            </p:txEl>
                                          </p:spTgt>
                                        </p:tgtEl>
                                      </p:cBhvr>
                                    </p:animEffect>
                                    <p:anim calcmode="lin" valueType="num">
                                      <p:cBhvr>
                                        <p:cTn id="33"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02235" y="2284730"/>
            <a:ext cx="12081510" cy="772160"/>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Oval 34"/>
          <p:cNvSpPr/>
          <p:nvPr/>
        </p:nvSpPr>
        <p:spPr>
          <a:xfrm>
            <a:off x="2923501" y="2158711"/>
            <a:ext cx="252551" cy="252551"/>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4"/>
          <p:cNvSpPr/>
          <p:nvPr/>
        </p:nvSpPr>
        <p:spPr>
          <a:xfrm>
            <a:off x="8862656" y="2158711"/>
            <a:ext cx="252551" cy="252551"/>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32"/>
          <p:cNvCxnSpPr/>
          <p:nvPr/>
        </p:nvCxnSpPr>
        <p:spPr>
          <a:xfrm flipV="1">
            <a:off x="3053797" y="2284986"/>
            <a:ext cx="0" cy="723052"/>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8988931" y="2284986"/>
            <a:ext cx="0" cy="723052"/>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2081530" y="3134360"/>
            <a:ext cx="2651125" cy="414655"/>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8020685" y="3134360"/>
            <a:ext cx="2435860" cy="414655"/>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2034540" y="3106420"/>
            <a:ext cx="2799715" cy="457200"/>
          </a:xfrm>
          <a:prstGeom prst="rect">
            <a:avLst/>
          </a:prstGeom>
          <a:noFill/>
        </p:spPr>
        <p:txBody>
          <a:bodyPr wrap="square" rtlCol="0">
            <a:spAutoFit/>
          </a:bodyPr>
          <a:lstStyle/>
          <a:p>
            <a:r>
              <a:rPr lang="zh-CN" altLang="en-US" sz="2400">
                <a:solidFill>
                  <a:schemeClr val="bg1"/>
                </a:solidFill>
                <a:sym typeface="+mn-ea"/>
              </a:rPr>
              <a:t>自动监测监控系统</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8020685" y="3134360"/>
            <a:ext cx="2579370" cy="822960"/>
          </a:xfrm>
          <a:prstGeom prst="rect">
            <a:avLst/>
          </a:prstGeom>
          <a:noFill/>
        </p:spPr>
        <p:txBody>
          <a:bodyPr wrap="square" rtlCol="0">
            <a:spAutoFit/>
          </a:bodyPr>
          <a:lstStyle/>
          <a:p>
            <a:r>
              <a:rPr lang="zh-CN" altLang="en-US" sz="2400">
                <a:solidFill>
                  <a:schemeClr val="bg1"/>
                </a:solidFill>
                <a:sym typeface="+mn-ea"/>
              </a:rPr>
              <a:t>通讯及集成系统</a:t>
            </a:r>
            <a:endParaRPr lang="zh-CN" altLang="en-US" sz="2400">
              <a:solidFill>
                <a:schemeClr val="bg1"/>
              </a:solidFill>
              <a:sym typeface="+mn-ea"/>
            </a:endParaRPr>
          </a:p>
          <a:p>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64" name="组合 63"/>
          <p:cNvGrpSpPr/>
          <p:nvPr/>
        </p:nvGrpSpPr>
        <p:grpSpPr>
          <a:xfrm>
            <a:off x="2741550" y="1403631"/>
            <a:ext cx="624494" cy="624492"/>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5" name="组合 64"/>
          <p:cNvGrpSpPr/>
          <p:nvPr/>
        </p:nvGrpSpPr>
        <p:grpSpPr>
          <a:xfrm>
            <a:off x="8678696" y="1403631"/>
            <a:ext cx="624494" cy="624492"/>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71" name="组合 70"/>
          <p:cNvGrpSpPr/>
          <p:nvPr/>
        </p:nvGrpSpPr>
        <p:grpSpPr>
          <a:xfrm>
            <a:off x="-12700" y="587118"/>
            <a:ext cx="5701903" cy="520394"/>
            <a:chOff x="-12700" y="587118"/>
            <a:chExt cx="5701903" cy="520394"/>
          </a:xfrm>
        </p:grpSpPr>
        <p:sp>
          <p:nvSpPr>
            <p:cNvPr id="72" name="文本框 71"/>
            <p:cNvSpPr txBox="1"/>
            <p:nvPr/>
          </p:nvSpPr>
          <p:spPr>
            <a:xfrm>
              <a:off x="381238" y="619832"/>
              <a:ext cx="530796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危险化工气体监测与预警系统</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642620" y="3727450"/>
            <a:ext cx="4777105" cy="3017520"/>
          </a:xfrm>
          <a:prstGeom prst="rect">
            <a:avLst/>
          </a:prstGeom>
          <a:noFill/>
        </p:spPr>
        <p:txBody>
          <a:bodyPr wrap="square" rtlCol="0" anchor="t">
            <a:spAutoFit/>
          </a:bodyPr>
          <a:lstStyle/>
          <a:p>
            <a:r>
              <a:rPr lang="zh-CN" altLang="en-US" sz="2400">
                <a:solidFill>
                  <a:schemeClr val="bg1"/>
                </a:solidFill>
                <a:sym typeface="+mn-ea"/>
              </a:rPr>
              <a:t>在企业厂区内部重大风险源周边设置监控点,安装连续自动监测仪和监视仪,实行实时监测和监视。根据各个监测点风险源的特性,设定仪器参数,如检测项目、检测下限、响应时间、操作温度及压力、防爆等级、耐腐蚀性、输入输出信号等，选择安装合适的自动监测仪器设备。</a:t>
            </a:r>
            <a:endParaRPr lang="zh-CN" altLang="en-US" sz="2400">
              <a:solidFill>
                <a:schemeClr val="bg1"/>
              </a:solidFill>
              <a:sym typeface="+mn-ea"/>
            </a:endParaRPr>
          </a:p>
        </p:txBody>
      </p:sp>
      <p:sp>
        <p:nvSpPr>
          <p:cNvPr id="3" name="文本框 2"/>
          <p:cNvSpPr txBox="1"/>
          <p:nvPr/>
        </p:nvSpPr>
        <p:spPr>
          <a:xfrm>
            <a:off x="6718300" y="3826510"/>
            <a:ext cx="5071745" cy="2286000"/>
          </a:xfrm>
          <a:prstGeom prst="rect">
            <a:avLst/>
          </a:prstGeom>
          <a:noFill/>
        </p:spPr>
        <p:txBody>
          <a:bodyPr wrap="square" rtlCol="0" anchor="t">
            <a:spAutoFit/>
          </a:bodyPr>
          <a:lstStyle/>
          <a:p>
            <a:r>
              <a:rPr lang="zh-CN" altLang="en-US" sz="2400">
                <a:solidFill>
                  <a:schemeClr val="bg1"/>
                </a:solidFill>
                <a:sym typeface="+mn-ea"/>
              </a:rPr>
              <a:t>系统将环境监测监控与计算机技术、自动控制技术、网络通讯技术相结合,建立一套集数据采集、通讯传输、数据接入、视频数据接入、数据存储、数据分析、数据服务于一体的自动监测监控系统。</a:t>
            </a:r>
            <a:endParaRPr lang="zh-CN" altLang="en-US" sz="2400">
              <a:solidFill>
                <a:schemeClr val="bg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18" presetClass="entr" presetSubtype="6" fill="hold" nodeType="withEffect">
                                  <p:stCondLst>
                                    <p:cond delay="1250"/>
                                  </p:stCondLst>
                                  <p:childTnLst>
                                    <p:set>
                                      <p:cBhvr>
                                        <p:cTn id="19" dur="1" fill="hold">
                                          <p:stCondLst>
                                            <p:cond delay="0"/>
                                          </p:stCondLst>
                                        </p:cTn>
                                        <p:tgtEl>
                                          <p:spTgt spid="43"/>
                                        </p:tgtEl>
                                        <p:attrNameLst>
                                          <p:attrName>style.visibility</p:attrName>
                                        </p:attrNameLst>
                                      </p:cBhvr>
                                      <p:to>
                                        <p:strVal val="visible"/>
                                      </p:to>
                                    </p:set>
                                    <p:animEffect transition="in" filter="strips(downRight)">
                                      <p:cBhvr>
                                        <p:cTn id="20" dur="500"/>
                                        <p:tgtEl>
                                          <p:spTgt spid="43"/>
                                        </p:tgtEl>
                                      </p:cBhvr>
                                    </p:animEffect>
                                  </p:childTnLst>
                                </p:cTn>
                              </p:par>
                              <p:par>
                                <p:cTn id="21" presetID="18" presetClass="entr" presetSubtype="6" fill="hold" nodeType="withEffect">
                                  <p:stCondLst>
                                    <p:cond delay="1500"/>
                                  </p:stCondLst>
                                  <p:childTnLst>
                                    <p:set>
                                      <p:cBhvr>
                                        <p:cTn id="22" dur="1" fill="hold">
                                          <p:stCondLst>
                                            <p:cond delay="0"/>
                                          </p:stCondLst>
                                        </p:cTn>
                                        <p:tgtEl>
                                          <p:spTgt spid="46"/>
                                        </p:tgtEl>
                                        <p:attrNameLst>
                                          <p:attrName>style.visibility</p:attrName>
                                        </p:attrNameLst>
                                      </p:cBhvr>
                                      <p:to>
                                        <p:strVal val="visible"/>
                                      </p:to>
                                    </p:set>
                                    <p:animEffect transition="in" filter="strips(downRight)">
                                      <p:cBhvr>
                                        <p:cTn id="23" dur="500"/>
                                        <p:tgtEl>
                                          <p:spTgt spid="46"/>
                                        </p:tgtEl>
                                      </p:cBhvr>
                                    </p:animEffect>
                                  </p:childTnLst>
                                </p:cTn>
                              </p:par>
                              <p:par>
                                <p:cTn id="24" presetID="2" presetClass="entr" presetSubtype="4" fill="hold" nodeType="withEffect">
                                  <p:stCondLst>
                                    <p:cond delay="225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ppt_x"/>
                                          </p:val>
                                        </p:tav>
                                        <p:tav tm="100000">
                                          <p:val>
                                            <p:strVal val="#ppt_x"/>
                                          </p:val>
                                        </p:tav>
                                      </p:tavLst>
                                    </p:anim>
                                    <p:anim calcmode="lin" valueType="num">
                                      <p:cBhvr additive="base">
                                        <p:cTn id="27" dur="500" fill="hold"/>
                                        <p:tgtEl>
                                          <p:spTgt spid="6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25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25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25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ppt_x"/>
                                          </p:val>
                                        </p:tav>
                                        <p:tav tm="100000">
                                          <p:val>
                                            <p:strVal val="#ppt_x"/>
                                          </p:val>
                                        </p:tav>
                                      </p:tavLst>
                                    </p:anim>
                                    <p:anim calcmode="lin" valueType="num">
                                      <p:cBhvr additive="base">
                                        <p:cTn id="39" dur="500" fill="hold"/>
                                        <p:tgtEl>
                                          <p:spTgt spid="6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25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25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fill="hold"/>
                                        <p:tgtEl>
                                          <p:spTgt spid="53"/>
                                        </p:tgtEl>
                                        <p:attrNameLst>
                                          <p:attrName>ppt_x</p:attrName>
                                        </p:attrNameLst>
                                      </p:cBhvr>
                                      <p:tavLst>
                                        <p:tav tm="0">
                                          <p:val>
                                            <p:strVal val="#ppt_x"/>
                                          </p:val>
                                        </p:tav>
                                        <p:tav tm="100000">
                                          <p:val>
                                            <p:strVal val="#ppt_x"/>
                                          </p:val>
                                        </p:tav>
                                      </p:tavLst>
                                    </p:anim>
                                    <p:anim calcmode="lin" valueType="num">
                                      <p:cBhvr additive="base">
                                        <p:cTn id="4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8" grpId="0" bldLvl="0" animBg="1"/>
      <p:bldP spid="49" grpId="0" bldLvl="0" animBg="1"/>
      <p:bldP spid="51"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2700" y="2418080"/>
            <a:ext cx="9636125" cy="772160"/>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Oval 34"/>
          <p:cNvSpPr/>
          <p:nvPr/>
        </p:nvSpPr>
        <p:spPr>
          <a:xfrm>
            <a:off x="2430575" y="2332701"/>
            <a:ext cx="252551" cy="252551"/>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1" name="Oval 34"/>
          <p:cNvSpPr/>
          <p:nvPr/>
        </p:nvSpPr>
        <p:spPr>
          <a:xfrm>
            <a:off x="9504075" y="3019501"/>
            <a:ext cx="172658" cy="172656"/>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cxnSp>
        <p:nvCxnSpPr>
          <p:cNvPr id="47" name="Straight Connector 32"/>
          <p:cNvCxnSpPr/>
          <p:nvPr/>
        </p:nvCxnSpPr>
        <p:spPr>
          <a:xfrm flipV="1">
            <a:off x="2557805" y="2458976"/>
            <a:ext cx="0" cy="723052"/>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0" name="圆角矩形 49"/>
          <p:cNvSpPr/>
          <p:nvPr/>
        </p:nvSpPr>
        <p:spPr>
          <a:xfrm>
            <a:off x="1503102" y="3350849"/>
            <a:ext cx="1936377" cy="414925"/>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5" name="文本框 54"/>
          <p:cNvSpPr txBox="1"/>
          <p:nvPr/>
        </p:nvSpPr>
        <p:spPr>
          <a:xfrm>
            <a:off x="1503045" y="3308350"/>
            <a:ext cx="2110105" cy="457200"/>
          </a:xfrm>
          <a:prstGeom prst="rect">
            <a:avLst/>
          </a:prstGeom>
          <a:noFill/>
        </p:spPr>
        <p:txBody>
          <a:bodyPr wrap="square" rtlCol="0">
            <a:spAutoFit/>
          </a:bodyPr>
          <a:lstStyle/>
          <a:p>
            <a:r>
              <a:rPr lang="zh-CN" altLang="en-US" sz="2400">
                <a:solidFill>
                  <a:schemeClr val="bg1"/>
                </a:solidFill>
                <a:sym typeface="+mn-ea"/>
              </a:rPr>
              <a:t>预测预警系统</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56" name="文本框 55"/>
          <p:cNvSpPr txBox="1"/>
          <p:nvPr/>
        </p:nvSpPr>
        <p:spPr>
          <a:xfrm>
            <a:off x="5241925" y="3818255"/>
            <a:ext cx="6932930" cy="2941320"/>
          </a:xfrm>
          <a:prstGeom prst="rect">
            <a:avLst/>
          </a:prstGeom>
          <a:noFill/>
        </p:spPr>
        <p:txBody>
          <a:bodyPr wrap="square" rtlCol="0">
            <a:spAutoFit/>
          </a:bodyPr>
          <a:lstStyle/>
          <a:p>
            <a:pPr algn="just">
              <a:lnSpc>
                <a:spcPct val="130000"/>
              </a:lnSpc>
            </a:pPr>
            <a:r>
              <a:rPr lang="zh-CN" altLang="en-US" sz="2400">
                <a:solidFill>
                  <a:schemeClr val="bg1"/>
                </a:solidFill>
                <a:sym typeface="+mn-ea"/>
              </a:rPr>
              <a:t>利用实时大气环境监测信息、危险源实时监测信息等,建立能够对突发性大气污染事故进行计算的预测预警系统。如果危险源发生爆炸泄漏等突发环境污染事件,系统根据天气情况、污染物浓度、释放量、种类等信息,建立与大气环境要素预报模型相耦合的不同扩散阶段危险源扩散预报预警模型。</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grpSp>
        <p:nvGrpSpPr>
          <p:cNvPr id="66" name="组合 65"/>
          <p:cNvGrpSpPr/>
          <p:nvPr/>
        </p:nvGrpSpPr>
        <p:grpSpPr>
          <a:xfrm>
            <a:off x="2216197" y="1577621"/>
            <a:ext cx="624494" cy="624492"/>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bg1"/>
                </a:solidFill>
              </a:endParaRPr>
            </a:p>
          </p:txBody>
        </p:sp>
      </p:grpSp>
      <p:grpSp>
        <p:nvGrpSpPr>
          <p:cNvPr id="71" name="组合 70"/>
          <p:cNvGrpSpPr/>
          <p:nvPr/>
        </p:nvGrpSpPr>
        <p:grpSpPr>
          <a:xfrm>
            <a:off x="-12700" y="587118"/>
            <a:ext cx="5701902" cy="520394"/>
            <a:chOff x="-12700" y="587118"/>
            <a:chExt cx="5701902" cy="520394"/>
          </a:xfrm>
        </p:grpSpPr>
        <p:sp>
          <p:nvSpPr>
            <p:cNvPr id="72" name="文本框 71"/>
            <p:cNvSpPr txBox="1"/>
            <p:nvPr/>
          </p:nvSpPr>
          <p:spPr>
            <a:xfrm>
              <a:off x="381237" y="619832"/>
              <a:ext cx="530796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危险化工气体监测与预警系统</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 name="文本框 1"/>
          <p:cNvSpPr txBox="1"/>
          <p:nvPr/>
        </p:nvSpPr>
        <p:spPr>
          <a:xfrm>
            <a:off x="-12700" y="3775710"/>
            <a:ext cx="5254625" cy="3020695"/>
          </a:xfrm>
          <a:prstGeom prst="rect">
            <a:avLst/>
          </a:prstGeom>
          <a:noFill/>
        </p:spPr>
        <p:txBody>
          <a:bodyPr wrap="square" rtlCol="0" anchor="t">
            <a:spAutoFit/>
          </a:bodyPr>
          <a:lstStyle/>
          <a:p>
            <a:r>
              <a:rPr lang="zh-CN" altLang="en-US" sz="2400">
                <a:solidFill>
                  <a:schemeClr val="bg1"/>
                </a:solidFill>
                <a:sym typeface="+mn-ea"/>
              </a:rPr>
              <a:t>利用大气环境预测信息,风险源扩散预测信息、事故物质数据、实时监测信息,对污染扩散产生的影响范围和危害程度开展环境影响评估与风险分析,结合应急救援力量、道路状况和实际大气环境,提供包括救援目标等因素的应急响应和救援方案平台,为事故应急处置和救援指挥提供决策支持。</a:t>
            </a:r>
            <a:endParaRPr lang="zh-CN" altLang="en-US" sz="2400">
              <a:solidFill>
                <a:schemeClr val="bg1"/>
              </a:solidFill>
              <a:sym typeface="+mn-ea"/>
            </a:endParaRPr>
          </a:p>
        </p:txBody>
      </p:sp>
      <p:sp>
        <p:nvSpPr>
          <p:cNvPr id="6" name="圆角矩形 5"/>
          <p:cNvSpPr/>
          <p:nvPr/>
        </p:nvSpPr>
        <p:spPr>
          <a:xfrm>
            <a:off x="8425872" y="3403554"/>
            <a:ext cx="1936377" cy="414925"/>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7" name="文本框 6"/>
          <p:cNvSpPr txBox="1"/>
          <p:nvPr/>
        </p:nvSpPr>
        <p:spPr>
          <a:xfrm>
            <a:off x="8338820" y="3361055"/>
            <a:ext cx="2110105" cy="457200"/>
          </a:xfrm>
          <a:prstGeom prst="rect">
            <a:avLst/>
          </a:prstGeom>
          <a:noFill/>
        </p:spPr>
        <p:txBody>
          <a:bodyPr wrap="square" rtlCol="0">
            <a:spAutoFit/>
          </a:bodyPr>
          <a:lstStyle/>
          <a:p>
            <a:r>
              <a:rPr lang="zh-CN" altLang="en-US" sz="2400">
                <a:solidFill>
                  <a:schemeClr val="bg1"/>
                </a:solidFill>
                <a:sym typeface="+mn-ea"/>
              </a:rPr>
              <a:t>决策支持系统</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40"/>
                                        </p:tgtEl>
                                        <p:attrNameLst>
                                          <p:attrName>style.visibility</p:attrName>
                                        </p:attrNameLst>
                                      </p:cBhvr>
                                      <p:to>
                                        <p:strVal val="visible"/>
                                      </p:to>
                                    </p:set>
                                    <p:anim calcmode="lin" valueType="num">
                                      <p:cBhvr>
                                        <p:cTn id="10" dur="500" fill="hold"/>
                                        <p:tgtEl>
                                          <p:spTgt spid="40"/>
                                        </p:tgtEl>
                                        <p:attrNameLst>
                                          <p:attrName>ppt_w</p:attrName>
                                        </p:attrNameLst>
                                      </p:cBhvr>
                                      <p:tavLst>
                                        <p:tav tm="0">
                                          <p:val>
                                            <p:fltVal val="0"/>
                                          </p:val>
                                        </p:tav>
                                        <p:tav tm="100000">
                                          <p:val>
                                            <p:strVal val="#ppt_w"/>
                                          </p:val>
                                        </p:tav>
                                      </p:tavLst>
                                    </p:anim>
                                    <p:anim calcmode="lin" valueType="num">
                                      <p:cBhvr>
                                        <p:cTn id="11" dur="500" fill="hold"/>
                                        <p:tgtEl>
                                          <p:spTgt spid="40"/>
                                        </p:tgtEl>
                                        <p:attrNameLst>
                                          <p:attrName>ppt_h</p:attrName>
                                        </p:attrNameLst>
                                      </p:cBhvr>
                                      <p:tavLst>
                                        <p:tav tm="0">
                                          <p:val>
                                            <p:fltVal val="0"/>
                                          </p:val>
                                        </p:tav>
                                        <p:tav tm="100000">
                                          <p:val>
                                            <p:strVal val="#ppt_h"/>
                                          </p:val>
                                        </p:tav>
                                      </p:tavLst>
                                    </p:anim>
                                    <p:animEffect transition="in" filter="fade">
                                      <p:cBhvr>
                                        <p:cTn id="12" dur="500"/>
                                        <p:tgtEl>
                                          <p:spTgt spid="4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18" presetClass="entr" presetSubtype="6" fill="hold" nodeType="withEffect">
                                  <p:stCondLst>
                                    <p:cond delay="1750"/>
                                  </p:stCondLst>
                                  <p:childTnLst>
                                    <p:set>
                                      <p:cBhvr>
                                        <p:cTn id="19" dur="1" fill="hold">
                                          <p:stCondLst>
                                            <p:cond delay="0"/>
                                          </p:stCondLst>
                                        </p:cTn>
                                        <p:tgtEl>
                                          <p:spTgt spid="47"/>
                                        </p:tgtEl>
                                        <p:attrNameLst>
                                          <p:attrName>style.visibility</p:attrName>
                                        </p:attrNameLst>
                                      </p:cBhvr>
                                      <p:to>
                                        <p:strVal val="visible"/>
                                      </p:to>
                                    </p:set>
                                    <p:animEffect transition="in" filter="strips(downRight)">
                                      <p:cBhvr>
                                        <p:cTn id="20" dur="500"/>
                                        <p:tgtEl>
                                          <p:spTgt spid="47"/>
                                        </p:tgtEl>
                                      </p:cBhvr>
                                    </p:animEffect>
                                  </p:childTnLst>
                                </p:cTn>
                              </p:par>
                              <p:par>
                                <p:cTn id="21" presetID="2" presetClass="entr" presetSubtype="4" fill="hold" nodeType="withEffect">
                                  <p:stCondLst>
                                    <p:cond delay="225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25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2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25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40" grpId="0" bldLvl="0" animBg="1"/>
      <p:bldP spid="41" grpId="0" bldLvl="0" animBg="1"/>
      <p:bldP spid="50" grpId="0" bldLvl="0" animBg="1"/>
      <p:bldP spid="55" grpId="0"/>
      <p:bldP spid="56" grpId="0"/>
      <p:bldP spid="6" grpId="0" bldLvl="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5701903" cy="520394"/>
            <a:chOff x="-12700" y="587118"/>
            <a:chExt cx="5701903" cy="520394"/>
          </a:xfrm>
        </p:grpSpPr>
        <p:sp>
          <p:nvSpPr>
            <p:cNvPr id="24" name="文本框 23"/>
            <p:cNvSpPr txBox="1"/>
            <p:nvPr/>
          </p:nvSpPr>
          <p:spPr>
            <a:xfrm>
              <a:off x="381238" y="619832"/>
              <a:ext cx="530796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危险化工气体监测与预警系统</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Rectangle 1"/>
          <p:cNvSpPr/>
          <p:nvPr/>
        </p:nvSpPr>
        <p:spPr>
          <a:xfrm>
            <a:off x="-12958" y="3587078"/>
            <a:ext cx="12201147" cy="328108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938530" y="3188970"/>
            <a:ext cx="4192270" cy="822960"/>
          </a:xfrm>
          <a:prstGeom prst="rect">
            <a:avLst/>
          </a:prstGeom>
          <a:noFill/>
        </p:spPr>
        <p:txBody>
          <a:bodyPr wrap="square" rtlCol="0">
            <a:spAutoFit/>
          </a:bodyPr>
          <a:lstStyle/>
          <a:p>
            <a:pPr marL="0" indent="0">
              <a:buNone/>
            </a:pPr>
            <a:r>
              <a:rPr lang="zh-CN" altLang="en-US" sz="2400">
                <a:solidFill>
                  <a:schemeClr val="bg1"/>
                </a:solidFill>
                <a:sym typeface="+mn-ea"/>
              </a:rPr>
              <a:t>智慧城市之危险源远程监控系统系统总体框架</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4" name="Straight Connector 32"/>
          <p:cNvCxnSpPr/>
          <p:nvPr/>
        </p:nvCxnSpPr>
        <p:spPr>
          <a:xfrm>
            <a:off x="997585" y="4373245"/>
            <a:ext cx="3849370"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5688965" y="619760"/>
            <a:ext cx="6492240" cy="59607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026841" cy="520394"/>
            <a:chOff x="-12700" y="587118"/>
            <a:chExt cx="2026841" cy="520394"/>
          </a:xfrm>
        </p:grpSpPr>
        <p:sp>
          <p:nvSpPr>
            <p:cNvPr id="24" name="文本框 23"/>
            <p:cNvSpPr txBox="1"/>
            <p:nvPr/>
          </p:nvSpPr>
          <p:spPr>
            <a:xfrm>
              <a:off x="380921" y="619832"/>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系统功能</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9" name="Rectangle 1"/>
          <p:cNvSpPr/>
          <p:nvPr/>
        </p:nvSpPr>
        <p:spPr>
          <a:xfrm>
            <a:off x="-9148" y="3576918"/>
            <a:ext cx="12201147" cy="328108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6" name="文本框 35"/>
          <p:cNvSpPr txBox="1"/>
          <p:nvPr/>
        </p:nvSpPr>
        <p:spPr>
          <a:xfrm>
            <a:off x="381000" y="4505960"/>
            <a:ext cx="3093720" cy="826135"/>
          </a:xfrm>
          <a:prstGeom prst="rect">
            <a:avLst/>
          </a:prstGeom>
          <a:noFill/>
        </p:spPr>
        <p:txBody>
          <a:bodyPr wrap="square" rtlCol="0">
            <a:spAutoFit/>
          </a:bodyPr>
          <a:lstStyle/>
          <a:p>
            <a:pPr marL="0" indent="0">
              <a:buNone/>
            </a:pPr>
            <a:r>
              <a:rPr lang="zh-CN" altLang="en-US" sz="2400">
                <a:solidFill>
                  <a:schemeClr val="bg1"/>
                </a:solidFill>
                <a:sym typeface="+mn-ea"/>
              </a:rPr>
              <a:t>实时监控设备状态 对工艺参数进行查询</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a:off x="4784305" y="4513731"/>
            <a:ext cx="2222604" cy="1407795"/>
          </a:xfrm>
          <a:prstGeom prst="rect">
            <a:avLst/>
          </a:prstGeom>
          <a:noFill/>
        </p:spPr>
        <p:txBody>
          <a:bodyPr wrap="square" rtlCol="0">
            <a:spAutoFit/>
          </a:bodyPr>
          <a:lstStyle/>
          <a:p>
            <a:pPr algn="ctr">
              <a:lnSpc>
                <a:spcPct val="120000"/>
              </a:lnSpc>
            </a:pPr>
            <a:r>
              <a:rPr lang="zh-CN" altLang="en-US" sz="2400">
                <a:solidFill>
                  <a:schemeClr val="bg1"/>
                </a:solidFill>
                <a:sym typeface="+mn-ea"/>
              </a:rPr>
              <a:t>与</a:t>
            </a:r>
            <a:r>
              <a:rPr lang="en-US" altLang="zh-CN" sz="2400">
                <a:solidFill>
                  <a:schemeClr val="bg1"/>
                </a:solidFill>
                <a:sym typeface="+mn-ea"/>
              </a:rPr>
              <a:t>GIS</a:t>
            </a:r>
            <a:r>
              <a:rPr lang="zh-CN" altLang="en-US" sz="2400">
                <a:solidFill>
                  <a:schemeClr val="bg1"/>
                </a:solidFill>
                <a:sym typeface="+mn-ea"/>
              </a:rPr>
              <a:t>的集成</a:t>
            </a:r>
            <a:endParaRPr lang="zh-CN" altLang="en-US" sz="2400">
              <a:solidFill>
                <a:schemeClr val="bg1"/>
              </a:solidFill>
              <a:sym typeface="+mn-ea"/>
            </a:endParaRPr>
          </a:p>
          <a:p>
            <a:pPr algn="ctr">
              <a:lnSpc>
                <a:spcPct val="120000"/>
              </a:lnSpc>
            </a:pPr>
            <a:r>
              <a:rPr lang="zh-CN" altLang="en-US" sz="2400">
                <a:solidFill>
                  <a:schemeClr val="bg1"/>
                </a:solidFill>
                <a:sym typeface="+mn-ea"/>
              </a:rPr>
              <a:t>建造污染源分布点系统模型</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8388985" y="4505960"/>
            <a:ext cx="3600450" cy="1846580"/>
          </a:xfrm>
          <a:prstGeom prst="rect">
            <a:avLst/>
          </a:prstGeom>
          <a:noFill/>
        </p:spPr>
        <p:txBody>
          <a:bodyPr wrap="square" rtlCol="0">
            <a:spAutoFit/>
          </a:bodyPr>
          <a:lstStyle/>
          <a:p>
            <a:pPr algn="ctr">
              <a:lnSpc>
                <a:spcPct val="120000"/>
              </a:lnSpc>
            </a:pPr>
            <a:r>
              <a:rPr lang="zh-CN" altLang="en-US" sz="2400">
                <a:solidFill>
                  <a:schemeClr val="bg1"/>
                </a:solidFill>
                <a:sym typeface="+mn-ea"/>
              </a:rPr>
              <a:t>与视频的集成</a:t>
            </a:r>
            <a:endParaRPr lang="zh-CN" altLang="en-US" sz="2400">
              <a:solidFill>
                <a:schemeClr val="bg1"/>
              </a:solidFill>
              <a:sym typeface="+mn-ea"/>
            </a:endParaRPr>
          </a:p>
          <a:p>
            <a:pPr algn="ctr">
              <a:lnSpc>
                <a:spcPct val="120000"/>
              </a:lnSpc>
            </a:pPr>
            <a:r>
              <a:rPr lang="zh-CN" altLang="en-US" sz="2400">
                <a:solidFill>
                  <a:schemeClr val="bg1"/>
                </a:solidFill>
                <a:sym typeface="+mn-ea"/>
              </a:rPr>
              <a:t>通过监测点实时数据的采集与监控点的结合快速定位找到危险源</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cxnSp>
        <p:nvCxnSpPr>
          <p:cNvPr id="44" name="Straight Connector 32"/>
          <p:cNvCxnSpPr/>
          <p:nvPr/>
        </p:nvCxnSpPr>
        <p:spPr>
          <a:xfrm>
            <a:off x="1047961" y="6352424"/>
            <a:ext cx="156984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4784725" y="6411595"/>
            <a:ext cx="2267585" cy="381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8349615" y="6415405"/>
            <a:ext cx="378777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 name="图片 3" descr="20141024065621_89941"/>
          <p:cNvPicPr>
            <a:picLocks noChangeAspect="1"/>
          </p:cNvPicPr>
          <p:nvPr/>
        </p:nvPicPr>
        <p:blipFill>
          <a:blip r:embed="rId1"/>
          <a:stretch>
            <a:fillRect/>
          </a:stretch>
        </p:blipFill>
        <p:spPr>
          <a:xfrm>
            <a:off x="721360" y="2052955"/>
            <a:ext cx="2223135" cy="2224405"/>
          </a:xfrm>
          <a:prstGeom prst="rect">
            <a:avLst/>
          </a:prstGeom>
        </p:spPr>
      </p:pic>
      <p:pic>
        <p:nvPicPr>
          <p:cNvPr id="6" name="图片 5" descr="20141024065916_69657"/>
          <p:cNvPicPr>
            <a:picLocks noChangeAspect="1"/>
          </p:cNvPicPr>
          <p:nvPr/>
        </p:nvPicPr>
        <p:blipFill>
          <a:blip r:embed="rId2"/>
          <a:stretch>
            <a:fillRect/>
          </a:stretch>
        </p:blipFill>
        <p:spPr>
          <a:xfrm>
            <a:off x="4784725" y="2052955"/>
            <a:ext cx="2221865" cy="2219960"/>
          </a:xfrm>
          <a:prstGeom prst="rect">
            <a:avLst/>
          </a:prstGeom>
        </p:spPr>
      </p:pic>
      <p:pic>
        <p:nvPicPr>
          <p:cNvPr id="5" name="图片 4" descr="20141024065925_38659"/>
          <p:cNvPicPr>
            <a:picLocks noChangeAspect="1"/>
          </p:cNvPicPr>
          <p:nvPr/>
        </p:nvPicPr>
        <p:blipFill>
          <a:blip r:embed="rId3"/>
          <a:stretch>
            <a:fillRect/>
          </a:stretch>
        </p:blipFill>
        <p:spPr>
          <a:xfrm>
            <a:off x="8847455" y="2060575"/>
            <a:ext cx="2242820" cy="2225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6" grpId="0"/>
      <p:bldP spid="38"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bg1"/>
                </a:solidFill>
                <a:latin typeface="Arial" panose="020B0604020202020204" pitchFamily="34" charset="0"/>
                <a:cs typeface="Arial" panose="020B0604020202020204" pitchFamily="34" charset="0"/>
              </a:rPr>
              <a:t>CONTENTS</a:t>
            </a:r>
            <a:endParaRPr lang="zh-CN" altLang="en-US" sz="44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smtClean="0">
                <a:solidFill>
                  <a:srgbClr val="F47264"/>
                </a:solidFill>
                <a:latin typeface="Arial" panose="020B0604020202020204" pitchFamily="34" charset="0"/>
                <a:cs typeface="Arial" panose="020B0604020202020204" pitchFamily="34" charset="0"/>
              </a:rPr>
              <a:t>02</a:t>
            </a:r>
            <a:endParaRPr kumimoji="0" lang="en-US" sz="11500" b="1" i="0" u="none" strike="noStrike" kern="1200" cap="none" spc="0" normalizeH="0" baseline="0" noProof="0" dirty="0" smtClean="0">
              <a:ln>
                <a:noFill/>
              </a:ln>
              <a:solidFill>
                <a:srgbClr val="F47264"/>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43585"/>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废水监测</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60811" y="2483453"/>
            <a:ext cx="192960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latin typeface="Arial" panose="020B0604020202020204" pitchFamily="34" charset="0"/>
                <a:cs typeface="Arial" panose="020B0604020202020204" pitchFamily="34" charset="0"/>
              </a:rPr>
              <a:t>Part </a:t>
            </a:r>
            <a:r>
              <a:rPr lang="en-US" altLang="zh-CN" sz="3200" dirty="0" smtClean="0">
                <a:latin typeface="Arial" panose="020B0604020202020204" pitchFamily="34" charset="0"/>
                <a:cs typeface="Arial" panose="020B0604020202020204" pitchFamily="34" charset="0"/>
              </a:rPr>
              <a:t>Two</a:t>
            </a:r>
            <a:endParaRPr lang="zh-CN" altLang="en-US" sz="32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843451" cy="520091"/>
            <a:chOff x="-12700" y="587118"/>
            <a:chExt cx="2843451" cy="520091"/>
          </a:xfrm>
        </p:grpSpPr>
        <p:sp>
          <p:nvSpPr>
            <p:cNvPr id="24" name="文本框 23"/>
            <p:cNvSpPr txBox="1"/>
            <p:nvPr/>
          </p:nvSpPr>
          <p:spPr>
            <a:xfrm>
              <a:off x="380921" y="587448"/>
              <a:ext cx="244983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工业废水监测</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69" name="Round Same Side Corner Rectangle 154"/>
          <p:cNvSpPr/>
          <p:nvPr/>
        </p:nvSpPr>
        <p:spPr>
          <a:xfrm>
            <a:off x="104775" y="2053590"/>
            <a:ext cx="5485130" cy="4748530"/>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70" name="Freeform 116"/>
          <p:cNvSpPr>
            <a:spLocks noEditPoints="1"/>
          </p:cNvSpPr>
          <p:nvPr/>
        </p:nvSpPr>
        <p:spPr bwMode="auto">
          <a:xfrm>
            <a:off x="2136215" y="1651191"/>
            <a:ext cx="443219" cy="35743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91440" tIns="45720" rIns="91440" bIns="45720" numCol="1" anchor="t" anchorCtr="0" compatLnSpc="1"/>
          <a:lstStyle/>
          <a:p>
            <a:endParaRPr lang="en-US" sz="3200">
              <a:solidFill>
                <a:schemeClr val="bg1"/>
              </a:solidFill>
            </a:endParaRPr>
          </a:p>
        </p:txBody>
      </p:sp>
      <p:sp>
        <p:nvSpPr>
          <p:cNvPr id="72" name="Round Same Side Corner Rectangle 154"/>
          <p:cNvSpPr/>
          <p:nvPr/>
        </p:nvSpPr>
        <p:spPr>
          <a:xfrm>
            <a:off x="6635750" y="2052955"/>
            <a:ext cx="5433695" cy="4749800"/>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86" name="Freeform 105"/>
          <p:cNvSpPr>
            <a:spLocks noEditPoints="1"/>
          </p:cNvSpPr>
          <p:nvPr/>
        </p:nvSpPr>
        <p:spPr bwMode="auto">
          <a:xfrm>
            <a:off x="9275837" y="1628183"/>
            <a:ext cx="408587" cy="402667"/>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91440" tIns="45720" rIns="91440" bIns="45720" numCol="1" anchor="t" anchorCtr="0" compatLnSpc="1"/>
          <a:lstStyle/>
          <a:p>
            <a:endParaRPr lang="en-US" sz="3200" dirty="0">
              <a:solidFill>
                <a:schemeClr val="bg1"/>
              </a:solidFill>
            </a:endParaRPr>
          </a:p>
        </p:txBody>
      </p:sp>
      <p:sp>
        <p:nvSpPr>
          <p:cNvPr id="116" name="文本框 115"/>
          <p:cNvSpPr txBox="1"/>
          <p:nvPr/>
        </p:nvSpPr>
        <p:spPr>
          <a:xfrm>
            <a:off x="102235" y="2418715"/>
            <a:ext cx="5487670" cy="3260090"/>
          </a:xfrm>
          <a:prstGeom prst="rect">
            <a:avLst/>
          </a:prstGeom>
          <a:noFill/>
        </p:spPr>
        <p:txBody>
          <a:bodyPr wrap="square" rtlCol="0">
            <a:spAutoFit/>
          </a:bodyPr>
          <a:lstStyle/>
          <a:p>
            <a:pPr>
              <a:lnSpc>
                <a:spcPct val="130000"/>
              </a:lnSpc>
            </a:pPr>
            <a:r>
              <a:rPr lang="zh-CN" altLang="en-US" sz="3200">
                <a:solidFill>
                  <a:schemeClr val="bg1"/>
                </a:solidFill>
                <a:sym typeface="+mn-ea"/>
              </a:rPr>
              <a:t>来源：化工工业废水主要来自石油化学工业，煤炭化学工业，酸碱工业，化肥工业，塑料工业，制药工业，染料工业，橡胶工业等排出的生产废水</a:t>
            </a:r>
            <a:endParaRPr lang="zh-CN" altLang="en-US" sz="3200" dirty="0">
              <a:solidFill>
                <a:schemeClr val="bg1"/>
              </a:solidFill>
              <a:latin typeface="微软雅黑" panose="020B0503020204020204" pitchFamily="34" charset="-122"/>
              <a:ea typeface="微软雅黑" panose="020B0503020204020204" pitchFamily="34" charset="-122"/>
              <a:sym typeface="+mn-ea"/>
            </a:endParaRPr>
          </a:p>
        </p:txBody>
      </p:sp>
      <p:sp>
        <p:nvSpPr>
          <p:cNvPr id="117" name="文本框 116"/>
          <p:cNvSpPr txBox="1"/>
          <p:nvPr/>
        </p:nvSpPr>
        <p:spPr>
          <a:xfrm>
            <a:off x="6635750" y="2675255"/>
            <a:ext cx="5252085" cy="3505200"/>
          </a:xfrm>
          <a:prstGeom prst="rect">
            <a:avLst/>
          </a:prstGeom>
          <a:noFill/>
        </p:spPr>
        <p:txBody>
          <a:bodyPr wrap="square" rtlCol="0">
            <a:spAutoFit/>
          </a:bodyPr>
          <a:lstStyle/>
          <a:p>
            <a:r>
              <a:rPr lang="zh-CN" altLang="en-US" sz="3200">
                <a:solidFill>
                  <a:schemeClr val="bg1"/>
                </a:solidFill>
                <a:sym typeface="+mn-ea"/>
              </a:rPr>
              <a:t>废水监测包括包括：工艺废水检测包括生产废水和生产污水。按工业企业的产品和加工对象可分为造纸废水、纺织废水、制革废水、农药废水、冶金废水、炼油废水等。</a:t>
            </a:r>
            <a:endParaRPr lang="zh-CN" altLang="en-US" sz="3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P spid="72" grpId="0" bldLvl="0" animBg="1"/>
      <p:bldP spid="8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843451" cy="520394"/>
            <a:chOff x="-12700" y="587118"/>
            <a:chExt cx="2843451" cy="520394"/>
          </a:xfrm>
        </p:grpSpPr>
        <p:sp>
          <p:nvSpPr>
            <p:cNvPr id="24" name="文本框 23"/>
            <p:cNvSpPr txBox="1"/>
            <p:nvPr/>
          </p:nvSpPr>
          <p:spPr>
            <a:xfrm>
              <a:off x="380921" y="619832"/>
              <a:ext cx="244983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工业废水监测</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Round Same Side Corner Rectangle 154"/>
          <p:cNvSpPr/>
          <p:nvPr/>
        </p:nvSpPr>
        <p:spPr>
          <a:xfrm>
            <a:off x="287020" y="1600200"/>
            <a:ext cx="11570335" cy="5239385"/>
          </a:xfrm>
          <a:prstGeom prst="round2SameRect">
            <a:avLst>
              <a:gd name="adj1" fmla="val 16667"/>
              <a:gd name="adj2" fmla="val 0"/>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87" name="Freeform 15"/>
          <p:cNvSpPr>
            <a:spLocks noEditPoints="1"/>
          </p:cNvSpPr>
          <p:nvPr/>
        </p:nvSpPr>
        <p:spPr bwMode="auto">
          <a:xfrm>
            <a:off x="5750630" y="1107341"/>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91440" tIns="45720" rIns="91440" bIns="45720" numCol="1" anchor="t" anchorCtr="0" compatLnSpc="1"/>
          <a:lstStyle/>
          <a:p>
            <a:endParaRPr lang="en-US"/>
          </a:p>
        </p:txBody>
      </p:sp>
      <p:pic>
        <p:nvPicPr>
          <p:cNvPr id="4098" name="内容占位符 3"/>
          <p:cNvPicPr>
            <a:picLocks noGrp="1" noChangeAspect="1"/>
          </p:cNvPicPr>
          <p:nvPr>
            <p:ph idx="1"/>
          </p:nvPr>
        </p:nvPicPr>
        <p:blipFill>
          <a:blip r:embed="rId1"/>
          <a:stretch>
            <a:fillRect/>
          </a:stretch>
        </p:blipFill>
        <p:spPr>
          <a:xfrm>
            <a:off x="617855" y="1925955"/>
            <a:ext cx="10956925" cy="4747895"/>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slide(fromBottom)">
                                      <p:cBhvr>
                                        <p:cTn id="7" dur="500"/>
                                        <p:tgtEl>
                                          <p:spTgt spid="7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7"/>
                                        </p:tgtEl>
                                        <p:attrNameLst>
                                          <p:attrName>style.visibility</p:attrName>
                                        </p:attrNameLst>
                                      </p:cBhvr>
                                      <p:to>
                                        <p:strVal val="visible"/>
                                      </p:to>
                                    </p:set>
                                    <p:anim calcmode="lin" valueType="num">
                                      <p:cBhvr>
                                        <p:cTn id="10" dur="500" fill="hold"/>
                                        <p:tgtEl>
                                          <p:spTgt spid="87"/>
                                        </p:tgtEl>
                                        <p:attrNameLst>
                                          <p:attrName>ppt_w</p:attrName>
                                        </p:attrNameLst>
                                      </p:cBhvr>
                                      <p:tavLst>
                                        <p:tav tm="0">
                                          <p:val>
                                            <p:fltVal val="0"/>
                                          </p:val>
                                        </p:tav>
                                        <p:tav tm="100000">
                                          <p:val>
                                            <p:strVal val="#ppt_w"/>
                                          </p:val>
                                        </p:tav>
                                      </p:tavLst>
                                    </p:anim>
                                    <p:anim calcmode="lin" valueType="num">
                                      <p:cBhvr>
                                        <p:cTn id="11" dur="500" fill="hold"/>
                                        <p:tgtEl>
                                          <p:spTgt spid="87"/>
                                        </p:tgtEl>
                                        <p:attrNameLst>
                                          <p:attrName>ppt_h</p:attrName>
                                        </p:attrNameLst>
                                      </p:cBhvr>
                                      <p:tavLst>
                                        <p:tav tm="0">
                                          <p:val>
                                            <p:fltVal val="0"/>
                                          </p:val>
                                        </p:tav>
                                        <p:tav tm="100000">
                                          <p:val>
                                            <p:strVal val="#ppt_h"/>
                                          </p:val>
                                        </p:tav>
                                      </p:tavLst>
                                    </p:anim>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8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844086" cy="520394"/>
            <a:chOff x="-12700" y="587118"/>
            <a:chExt cx="2844086" cy="520394"/>
          </a:xfrm>
        </p:grpSpPr>
        <p:sp>
          <p:nvSpPr>
            <p:cNvPr id="24" name="文本框 23"/>
            <p:cNvSpPr txBox="1"/>
            <p:nvPr/>
          </p:nvSpPr>
          <p:spPr>
            <a:xfrm>
              <a:off x="381556" y="619832"/>
              <a:ext cx="244983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工业废水监测</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Round Same Side Corner Rectangle 154"/>
          <p:cNvSpPr/>
          <p:nvPr/>
        </p:nvSpPr>
        <p:spPr>
          <a:xfrm>
            <a:off x="381635" y="1581785"/>
            <a:ext cx="11642725" cy="5064760"/>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88" name="Freeform 57"/>
          <p:cNvSpPr>
            <a:spLocks noEditPoints="1"/>
          </p:cNvSpPr>
          <p:nvPr/>
        </p:nvSpPr>
        <p:spPr bwMode="auto">
          <a:xfrm>
            <a:off x="5892702" y="1107374"/>
            <a:ext cx="406553" cy="406551"/>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91440" tIns="45720" rIns="91440" bIns="45720" numCol="1" anchor="t" anchorCtr="0" compatLnSpc="1"/>
          <a:lstStyle/>
          <a:p>
            <a:endParaRPr lang="en-US"/>
          </a:p>
        </p:txBody>
      </p:sp>
      <p:pic>
        <p:nvPicPr>
          <p:cNvPr id="5122" name="内容占位符 3"/>
          <p:cNvPicPr>
            <a:picLocks noGrp="1" noChangeAspect="1"/>
          </p:cNvPicPr>
          <p:nvPr>
            <p:ph idx="1"/>
          </p:nvPr>
        </p:nvPicPr>
        <p:blipFill>
          <a:blip r:embed="rId1"/>
          <a:stretch>
            <a:fillRect/>
          </a:stretch>
        </p:blipFill>
        <p:spPr>
          <a:xfrm>
            <a:off x="764540" y="1845945"/>
            <a:ext cx="11002010" cy="4709160"/>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slide(fromBottom)">
                                      <p:cBhvr>
                                        <p:cTn id="7" dur="500"/>
                                        <p:tgtEl>
                                          <p:spTgt spid="78"/>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8"/>
                                        </p:tgtEl>
                                        <p:attrNameLst>
                                          <p:attrName>style.visibility</p:attrName>
                                        </p:attrNameLst>
                                      </p:cBhvr>
                                      <p:to>
                                        <p:strVal val="visible"/>
                                      </p:to>
                                    </p:set>
                                    <p:anim calcmode="lin" valueType="num">
                                      <p:cBhvr>
                                        <p:cTn id="10" dur="500" fill="hold"/>
                                        <p:tgtEl>
                                          <p:spTgt spid="88"/>
                                        </p:tgtEl>
                                        <p:attrNameLst>
                                          <p:attrName>ppt_w</p:attrName>
                                        </p:attrNameLst>
                                      </p:cBhvr>
                                      <p:tavLst>
                                        <p:tav tm="0">
                                          <p:val>
                                            <p:fltVal val="0"/>
                                          </p:val>
                                        </p:tav>
                                        <p:tav tm="100000">
                                          <p:val>
                                            <p:strVal val="#ppt_w"/>
                                          </p:val>
                                        </p:tav>
                                      </p:tavLst>
                                    </p:anim>
                                    <p:anim calcmode="lin" valueType="num">
                                      <p:cBhvr>
                                        <p:cTn id="11" dur="500" fill="hold"/>
                                        <p:tgtEl>
                                          <p:spTgt spid="88"/>
                                        </p:tgtEl>
                                        <p:attrNameLst>
                                          <p:attrName>ppt_h</p:attrName>
                                        </p:attrNameLst>
                                      </p:cBhvr>
                                      <p:tavLst>
                                        <p:tav tm="0">
                                          <p:val>
                                            <p:fltVal val="0"/>
                                          </p:val>
                                        </p:tav>
                                        <p:tav tm="100000">
                                          <p:val>
                                            <p:strVal val="#ppt_h"/>
                                          </p:val>
                                        </p:tav>
                                      </p:tavLst>
                                    </p:anim>
                                    <p:animEffect transition="in" filter="fade">
                                      <p:cBhvr>
                                        <p:cTn id="1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8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a 2"/>
          <p:cNvPicPr>
            <a:picLocks noChangeAspect="1"/>
          </p:cNvPicPr>
          <p:nvPr>
            <p:ph idx="1"/>
          </p:nvPr>
        </p:nvPicPr>
        <p:blipFill>
          <a:blip r:embed="rId1"/>
          <a:stretch>
            <a:fillRect/>
          </a:stretch>
        </p:blipFill>
        <p:spPr>
          <a:xfrm>
            <a:off x="838200" y="960755"/>
            <a:ext cx="9648825" cy="5154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843451" cy="520091"/>
            <a:chOff x="-12700" y="587118"/>
            <a:chExt cx="2843451" cy="520091"/>
          </a:xfrm>
        </p:grpSpPr>
        <p:sp>
          <p:nvSpPr>
            <p:cNvPr id="24" name="文本框 23"/>
            <p:cNvSpPr txBox="1"/>
            <p:nvPr/>
          </p:nvSpPr>
          <p:spPr>
            <a:xfrm>
              <a:off x="380921" y="603957"/>
              <a:ext cx="2449830" cy="487680"/>
            </a:xfrm>
            <a:prstGeom prst="rect">
              <a:avLst/>
            </a:prstGeom>
          </p:spPr>
          <p:txBody>
            <a:bodyPr wrap="squar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工业废水监测</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81" name="Round Same Side Corner Rectangle 154"/>
          <p:cNvSpPr/>
          <p:nvPr/>
        </p:nvSpPr>
        <p:spPr>
          <a:xfrm>
            <a:off x="135890" y="1415415"/>
            <a:ext cx="11958320" cy="5126355"/>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97" name="Freeform 52"/>
          <p:cNvSpPr>
            <a:spLocks noEditPoints="1"/>
          </p:cNvSpPr>
          <p:nvPr/>
        </p:nvSpPr>
        <p:spPr bwMode="auto">
          <a:xfrm>
            <a:off x="5901826" y="933195"/>
            <a:ext cx="387879" cy="387879"/>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91440" tIns="45720" rIns="91440" bIns="45720" numCol="1" anchor="t" anchorCtr="0" compatLnSpc="1"/>
          <a:lstStyle/>
          <a:p>
            <a:endParaRPr lang="en-US" sz="2400">
              <a:solidFill>
                <a:schemeClr val="bg1"/>
              </a:solidFill>
            </a:endParaRPr>
          </a:p>
        </p:txBody>
      </p:sp>
      <p:sp>
        <p:nvSpPr>
          <p:cNvPr id="120" name="文本框 119"/>
          <p:cNvSpPr txBox="1"/>
          <p:nvPr/>
        </p:nvSpPr>
        <p:spPr>
          <a:xfrm>
            <a:off x="467995" y="1415415"/>
            <a:ext cx="11254740" cy="5161280"/>
          </a:xfrm>
          <a:prstGeom prst="rect">
            <a:avLst/>
          </a:prstGeom>
          <a:noFill/>
        </p:spPr>
        <p:txBody>
          <a:bodyPr wrap="square" rtlCol="0">
            <a:spAutoFit/>
          </a:bodyPr>
          <a:lstStyle/>
          <a:p>
            <a:pPr>
              <a:lnSpc>
                <a:spcPct val="130000"/>
              </a:lnSpc>
            </a:pPr>
            <a:r>
              <a:rPr lang="zh-CN" altLang="en-US" sz="3200" dirty="0">
                <a:solidFill>
                  <a:schemeClr val="bg1"/>
                </a:solidFill>
                <a:sym typeface="+mn-ea"/>
              </a:rPr>
              <a:t>制浆造纸工业水污染物排放标准 GB 3544-2008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制糖工业水污染物排放标准 GB 21909-2008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混装制剂类制药工业水污染物排放标准 GB 21908-2008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中药类制药工业水污染物排放标准 GB 21906-2008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提取类制药工业水污染物排放标准 GB 21905-2008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化学合成类制药工业水污染物排放标准 GB 21904-2008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发酵类制药工业水污染物排放标准 GB 21903-2008</a:t>
            </a:r>
            <a:endParaRPr lang="zh-CN" altLang="en-US" sz="3200" dirty="0">
              <a:solidFill>
                <a:schemeClr val="bg1"/>
              </a:solidFill>
              <a:sym typeface="+mn-ea"/>
            </a:endParaRPr>
          </a:p>
          <a:p>
            <a:pPr>
              <a:lnSpc>
                <a:spcPct val="130000"/>
              </a:lnSpc>
            </a:pPr>
            <a:r>
              <a:rPr lang="zh-CN" altLang="en-US" sz="3200" dirty="0">
                <a:solidFill>
                  <a:schemeClr val="bg1"/>
                </a:solidFill>
                <a:sym typeface="+mn-ea"/>
              </a:rPr>
              <a:t>羽绒工业水污染物排放标准 GB 21901-2008</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Bottom)">
                                      <p:cBhvr>
                                        <p:cTn id="7" dur="500"/>
                                        <p:tgtEl>
                                          <p:spTgt spid="81"/>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7"/>
                                        </p:tgtEl>
                                        <p:attrNameLst>
                                          <p:attrName>style.visibility</p:attrName>
                                        </p:attrNameLst>
                                      </p:cBhvr>
                                      <p:to>
                                        <p:strVal val="visible"/>
                                      </p:to>
                                    </p:set>
                                    <p:anim calcmode="lin" valueType="num">
                                      <p:cBhvr>
                                        <p:cTn id="10" dur="500" fill="hold"/>
                                        <p:tgtEl>
                                          <p:spTgt spid="97"/>
                                        </p:tgtEl>
                                        <p:attrNameLst>
                                          <p:attrName>ppt_w</p:attrName>
                                        </p:attrNameLst>
                                      </p:cBhvr>
                                      <p:tavLst>
                                        <p:tav tm="0">
                                          <p:val>
                                            <p:fltVal val="0"/>
                                          </p:val>
                                        </p:tav>
                                        <p:tav tm="100000">
                                          <p:val>
                                            <p:strVal val="#ppt_w"/>
                                          </p:val>
                                        </p:tav>
                                      </p:tavLst>
                                    </p:anim>
                                    <p:anim calcmode="lin" valueType="num">
                                      <p:cBhvr>
                                        <p:cTn id="11" dur="500" fill="hold"/>
                                        <p:tgtEl>
                                          <p:spTgt spid="97"/>
                                        </p:tgtEl>
                                        <p:attrNameLst>
                                          <p:attrName>ppt_h</p:attrName>
                                        </p:attrNameLst>
                                      </p:cBhvr>
                                      <p:tavLst>
                                        <p:tav tm="0">
                                          <p:val>
                                            <p:fltVal val="0"/>
                                          </p:val>
                                        </p:tav>
                                        <p:tav tm="100000">
                                          <p:val>
                                            <p:strVal val="#ppt_h"/>
                                          </p:val>
                                        </p:tav>
                                      </p:tavLst>
                                    </p:anim>
                                    <p:animEffect transition="in" filter="fade">
                                      <p:cBhvr>
                                        <p:cTn id="1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9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2843451" cy="520091"/>
            <a:chOff x="-12700" y="587118"/>
            <a:chExt cx="2843451" cy="520091"/>
          </a:xfrm>
        </p:grpSpPr>
        <p:sp>
          <p:nvSpPr>
            <p:cNvPr id="24" name="文本框 23"/>
            <p:cNvSpPr txBox="1"/>
            <p:nvPr/>
          </p:nvSpPr>
          <p:spPr>
            <a:xfrm>
              <a:off x="380921" y="603957"/>
              <a:ext cx="2449830" cy="487680"/>
            </a:xfrm>
            <a:prstGeom prst="rect">
              <a:avLst/>
            </a:prstGeom>
          </p:spPr>
          <p:txBody>
            <a:bodyPr wrap="squar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sym typeface="+mn-ea"/>
                </a:rPr>
                <a:t>工业废水监测</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84" name="Round Same Side Corner Rectangle 154"/>
          <p:cNvSpPr/>
          <p:nvPr/>
        </p:nvSpPr>
        <p:spPr>
          <a:xfrm>
            <a:off x="280670" y="1653540"/>
            <a:ext cx="11610340" cy="5033645"/>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98" name="Freeform 245"/>
          <p:cNvSpPr/>
          <p:nvPr/>
        </p:nvSpPr>
        <p:spPr bwMode="auto">
          <a:xfrm>
            <a:off x="5888425" y="1174273"/>
            <a:ext cx="414992" cy="41499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91440" tIns="45720" rIns="91440" bIns="45720" numCol="1" anchor="t" anchorCtr="0" compatLnSpc="1"/>
          <a:lstStyle/>
          <a:p>
            <a:endParaRPr lang="en-US" sz="2400">
              <a:solidFill>
                <a:schemeClr val="bg1"/>
              </a:solidFill>
            </a:endParaRPr>
          </a:p>
        </p:txBody>
      </p:sp>
      <p:sp>
        <p:nvSpPr>
          <p:cNvPr id="121" name="文本框 120"/>
          <p:cNvSpPr txBox="1"/>
          <p:nvPr/>
        </p:nvSpPr>
        <p:spPr>
          <a:xfrm>
            <a:off x="381000" y="1653540"/>
            <a:ext cx="11011535" cy="5795010"/>
          </a:xfrm>
          <a:prstGeom prst="rect">
            <a:avLst/>
          </a:prstGeom>
          <a:noFill/>
        </p:spPr>
        <p:txBody>
          <a:bodyPr wrap="square" rtlCol="0">
            <a:spAutoFit/>
          </a:bodyPr>
          <a:lstStyle/>
          <a:p>
            <a:pPr>
              <a:lnSpc>
                <a:spcPct val="130000"/>
              </a:lnSpc>
            </a:pPr>
            <a:r>
              <a:rPr lang="zh-CN" altLang="en-US" sz="3200">
                <a:solidFill>
                  <a:schemeClr val="bg1"/>
                </a:solidFill>
                <a:sym typeface="+mn-ea"/>
              </a:rPr>
              <a:t>杂环类农药工业水污染物排放标准 GB 21523-2008</a:t>
            </a:r>
            <a:endParaRPr lang="zh-CN" altLang="en-US" sz="3200">
              <a:solidFill>
                <a:schemeClr val="bg1"/>
              </a:solidFill>
              <a:sym typeface="+mn-ea"/>
            </a:endParaRPr>
          </a:p>
          <a:p>
            <a:pPr>
              <a:lnSpc>
                <a:spcPct val="130000"/>
              </a:lnSpc>
            </a:pPr>
            <a:r>
              <a:rPr lang="zh-CN" altLang="en-US" sz="3200">
                <a:solidFill>
                  <a:schemeClr val="bg1"/>
                </a:solidFill>
                <a:sym typeface="+mn-ea"/>
              </a:rPr>
              <a:t>皂素工业水污染物排放标准 GB 20425-2006</a:t>
            </a:r>
            <a:endParaRPr lang="zh-CN" altLang="en-US" sz="3200">
              <a:solidFill>
                <a:schemeClr val="bg1"/>
              </a:solidFill>
              <a:sym typeface="+mn-ea"/>
            </a:endParaRPr>
          </a:p>
          <a:p>
            <a:pPr>
              <a:lnSpc>
                <a:spcPct val="130000"/>
              </a:lnSpc>
            </a:pPr>
            <a:r>
              <a:rPr lang="zh-CN" altLang="en-US" sz="3200">
                <a:solidFill>
                  <a:schemeClr val="bg1"/>
                </a:solidFill>
                <a:sym typeface="+mn-ea"/>
              </a:rPr>
              <a:t>医疗机构水污染物排放标准 GB 18466-2005</a:t>
            </a:r>
            <a:endParaRPr lang="zh-CN" altLang="en-US" sz="3200">
              <a:solidFill>
                <a:schemeClr val="bg1"/>
              </a:solidFill>
              <a:sym typeface="+mn-ea"/>
            </a:endParaRPr>
          </a:p>
          <a:p>
            <a:pPr>
              <a:lnSpc>
                <a:spcPct val="130000"/>
              </a:lnSpc>
            </a:pPr>
            <a:r>
              <a:rPr lang="zh-CN" altLang="en-US" sz="3200">
                <a:solidFill>
                  <a:schemeClr val="bg1"/>
                </a:solidFill>
                <a:sym typeface="+mn-ea"/>
              </a:rPr>
              <a:t>钢铁工业水污染物排放标准 GB 13456-1992</a:t>
            </a:r>
            <a:endParaRPr lang="zh-CN" altLang="en-US" sz="3200">
              <a:solidFill>
                <a:schemeClr val="bg1"/>
              </a:solidFill>
              <a:sym typeface="+mn-ea"/>
            </a:endParaRPr>
          </a:p>
          <a:p>
            <a:pPr>
              <a:lnSpc>
                <a:spcPct val="130000"/>
              </a:lnSpc>
            </a:pPr>
            <a:r>
              <a:rPr lang="zh-CN" altLang="en-US" sz="3200">
                <a:solidFill>
                  <a:schemeClr val="bg1"/>
                </a:solidFill>
                <a:sym typeface="+mn-ea"/>
              </a:rPr>
              <a:t>肉类加工工业水污染物排放标准 GB 13457-1992</a:t>
            </a:r>
            <a:endParaRPr lang="zh-CN" altLang="en-US" sz="3200">
              <a:solidFill>
                <a:schemeClr val="bg1"/>
              </a:solidFill>
              <a:sym typeface="+mn-ea"/>
            </a:endParaRPr>
          </a:p>
          <a:p>
            <a:pPr>
              <a:lnSpc>
                <a:spcPct val="130000"/>
              </a:lnSpc>
            </a:pPr>
            <a:r>
              <a:rPr lang="zh-CN" altLang="en-US" sz="3200">
                <a:solidFill>
                  <a:schemeClr val="bg1"/>
                </a:solidFill>
                <a:sym typeface="+mn-ea"/>
              </a:rPr>
              <a:t>纺织染整工业水污染物排放标准 GB 4287-1992</a:t>
            </a:r>
            <a:endParaRPr lang="zh-CN" altLang="en-US" sz="3200">
              <a:solidFill>
                <a:schemeClr val="bg1"/>
              </a:solidFill>
              <a:sym typeface="+mn-ea"/>
            </a:endParaRPr>
          </a:p>
          <a:p>
            <a:pPr>
              <a:lnSpc>
                <a:spcPct val="130000"/>
              </a:lnSpc>
            </a:pPr>
            <a:r>
              <a:rPr lang="zh-CN" altLang="en-US" sz="3200">
                <a:solidFill>
                  <a:schemeClr val="bg1"/>
                </a:solidFill>
                <a:sym typeface="+mn-ea"/>
              </a:rPr>
              <a:t>城镇污水处理厂污染物排放标准 GB 18918-2002</a:t>
            </a:r>
            <a:endParaRPr lang="zh-CN" altLang="en-US" sz="3200">
              <a:solidFill>
                <a:schemeClr val="bg1"/>
              </a:solidFill>
              <a:sym typeface="+mn-ea"/>
            </a:endParaRPr>
          </a:p>
          <a:p>
            <a:pPr>
              <a:lnSpc>
                <a:spcPct val="130000"/>
              </a:lnSpc>
            </a:pPr>
            <a:r>
              <a:rPr lang="zh-CN" altLang="en-US" sz="3200">
                <a:solidFill>
                  <a:schemeClr val="bg1"/>
                </a:solidFill>
                <a:sym typeface="+mn-ea"/>
              </a:rPr>
              <a:t>污水排入城市下水道水质标准 CJ343-2010</a:t>
            </a:r>
            <a:endParaRPr lang="zh-CN" altLang="en-US" sz="3200">
              <a:solidFill>
                <a:schemeClr val="bg1"/>
              </a:solidFill>
              <a:sym typeface="+mn-ea"/>
            </a:endParaRPr>
          </a:p>
          <a:p>
            <a:pPr>
              <a:lnSpc>
                <a:spcPct val="130000"/>
              </a:lnSpc>
            </a:pPr>
            <a:endParaRPr lang="zh-CN" altLang="en-US" sz="3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slide(fromBottom)">
                                      <p:cBhvr>
                                        <p:cTn id="7" dur="500"/>
                                        <p:tgtEl>
                                          <p:spTgt spid="84"/>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8"/>
                                        </p:tgtEl>
                                        <p:attrNameLst>
                                          <p:attrName>style.visibility</p:attrName>
                                        </p:attrNameLst>
                                      </p:cBhvr>
                                      <p:to>
                                        <p:strVal val="visible"/>
                                      </p:to>
                                    </p:set>
                                    <p:anim calcmode="lin" valueType="num">
                                      <p:cBhvr>
                                        <p:cTn id="10" dur="500" fill="hold"/>
                                        <p:tgtEl>
                                          <p:spTgt spid="98"/>
                                        </p:tgtEl>
                                        <p:attrNameLst>
                                          <p:attrName>ppt_w</p:attrName>
                                        </p:attrNameLst>
                                      </p:cBhvr>
                                      <p:tavLst>
                                        <p:tav tm="0">
                                          <p:val>
                                            <p:fltVal val="0"/>
                                          </p:val>
                                        </p:tav>
                                        <p:tav tm="100000">
                                          <p:val>
                                            <p:strVal val="#ppt_w"/>
                                          </p:val>
                                        </p:tav>
                                      </p:tavLst>
                                    </p:anim>
                                    <p:anim calcmode="lin" valueType="num">
                                      <p:cBhvr>
                                        <p:cTn id="11" dur="500" fill="hold"/>
                                        <p:tgtEl>
                                          <p:spTgt spid="98"/>
                                        </p:tgtEl>
                                        <p:attrNameLst>
                                          <p:attrName>ppt_h</p:attrName>
                                        </p:attrNameLst>
                                      </p:cBhvr>
                                      <p:tavLst>
                                        <p:tav tm="0">
                                          <p:val>
                                            <p:fltVal val="0"/>
                                          </p:val>
                                        </p:tav>
                                        <p:tav tm="100000">
                                          <p:val>
                                            <p:strVal val="#ppt_h"/>
                                          </p:val>
                                        </p:tav>
                                      </p:tavLst>
                                    </p:anim>
                                    <p:animEffect transition="in" filter="fade">
                                      <p:cBhvr>
                                        <p:cTn id="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9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2120969" y="182554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01</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2" name="Text Placeholder 3"/>
          <p:cNvSpPr txBox="1"/>
          <p:nvPr/>
        </p:nvSpPr>
        <p:spPr>
          <a:xfrm>
            <a:off x="5040705" y="182554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02</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4" name="Text Placeholder 3"/>
          <p:cNvSpPr txBox="1"/>
          <p:nvPr/>
        </p:nvSpPr>
        <p:spPr>
          <a:xfrm>
            <a:off x="7939420" y="182554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03</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cxnSp>
        <p:nvCxnSpPr>
          <p:cNvPr id="61" name="Straight Connector 25"/>
          <p:cNvCxnSpPr/>
          <p:nvPr/>
        </p:nvCxnSpPr>
        <p:spPr>
          <a:xfrm>
            <a:off x="2814270" y="2171423"/>
            <a:ext cx="1958535"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5774218" y="2171423"/>
            <a:ext cx="1958535"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587118"/>
            <a:ext cx="3660061" cy="520394"/>
            <a:chOff x="-12700" y="587118"/>
            <a:chExt cx="3660061" cy="520394"/>
          </a:xfrm>
        </p:grpSpPr>
        <p:sp>
          <p:nvSpPr>
            <p:cNvPr id="79" name="文本框 78"/>
            <p:cNvSpPr txBox="1"/>
            <p:nvPr/>
          </p:nvSpPr>
          <p:spPr>
            <a:xfrm>
              <a:off x="380921" y="619832"/>
              <a:ext cx="326644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latin typeface="宋体" panose="02010600030101010101" pitchFamily="2" charset="-122"/>
                  <a:ea typeface="宋体" panose="02010600030101010101" pitchFamily="2" charset="-122"/>
                  <a:sym typeface="+mn-ea"/>
                </a:rPr>
                <a:t>废水监测技术内容</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2" name="文本框 1"/>
          <p:cNvSpPr txBox="1"/>
          <p:nvPr/>
        </p:nvSpPr>
        <p:spPr>
          <a:xfrm>
            <a:off x="2039620" y="2805430"/>
            <a:ext cx="670560" cy="1717040"/>
          </a:xfrm>
          <a:prstGeom prst="rect">
            <a:avLst/>
          </a:prstGeom>
          <a:noFill/>
        </p:spPr>
        <p:txBody>
          <a:bodyPr vert="eaVert" wrap="none" rtlCol="0">
            <a:spAutoFit/>
          </a:bodyPr>
          <a:lstStyle/>
          <a:p>
            <a:pPr algn="l"/>
            <a:r>
              <a:rPr lang="zh-CN" altLang="en-US" sz="3200" dirty="0">
                <a:solidFill>
                  <a:schemeClr val="bg1"/>
                </a:solidFill>
                <a:latin typeface="宋体" panose="02010600030101010101" pitchFamily="2" charset="-122"/>
                <a:ea typeface="宋体" panose="02010600030101010101" pitchFamily="2" charset="-122"/>
                <a:sym typeface="+mn-ea"/>
              </a:rPr>
              <a:t>样品采集</a:t>
            </a:r>
            <a:endParaRPr lang="zh-CN" altLang="en-US" sz="3200"/>
          </a:p>
        </p:txBody>
      </p:sp>
      <p:sp>
        <p:nvSpPr>
          <p:cNvPr id="3" name="文本框 2"/>
          <p:cNvSpPr txBox="1"/>
          <p:nvPr/>
        </p:nvSpPr>
        <p:spPr>
          <a:xfrm>
            <a:off x="5040630" y="2805430"/>
            <a:ext cx="670560" cy="3342640"/>
          </a:xfrm>
          <a:prstGeom prst="rect">
            <a:avLst/>
          </a:prstGeom>
          <a:noFill/>
        </p:spPr>
        <p:txBody>
          <a:bodyPr vert="eaVert" wrap="none" rtlCol="0">
            <a:spAutoFit/>
          </a:bodyPr>
          <a:lstStyle/>
          <a:p>
            <a:pPr algn="l"/>
            <a:r>
              <a:rPr lang="zh-CN" altLang="en-US" sz="3200" dirty="0">
                <a:solidFill>
                  <a:schemeClr val="bg1"/>
                </a:solidFill>
                <a:latin typeface="宋体" panose="02010600030101010101" pitchFamily="2" charset="-122"/>
                <a:ea typeface="宋体" panose="02010600030101010101" pitchFamily="2" charset="-122"/>
                <a:sym typeface="+mn-ea"/>
              </a:rPr>
              <a:t>样品的保存和运输</a:t>
            </a:r>
            <a:endParaRPr lang="zh-CN" altLang="en-US" sz="3200"/>
          </a:p>
        </p:txBody>
      </p:sp>
      <p:sp>
        <p:nvSpPr>
          <p:cNvPr id="5" name="文本框 4"/>
          <p:cNvSpPr txBox="1"/>
          <p:nvPr/>
        </p:nvSpPr>
        <p:spPr>
          <a:xfrm>
            <a:off x="7939405" y="2805430"/>
            <a:ext cx="670560" cy="1717040"/>
          </a:xfrm>
          <a:prstGeom prst="rect">
            <a:avLst/>
          </a:prstGeom>
          <a:noFill/>
        </p:spPr>
        <p:txBody>
          <a:bodyPr vert="eaVert" wrap="none" rtlCol="0">
            <a:spAutoFit/>
          </a:bodyPr>
          <a:lstStyle/>
          <a:p>
            <a:pPr algn="l"/>
            <a:r>
              <a:rPr lang="zh-CN" altLang="en-US" sz="3200" dirty="0">
                <a:solidFill>
                  <a:schemeClr val="bg1"/>
                </a:solidFill>
                <a:latin typeface="宋体" panose="02010600030101010101" pitchFamily="2" charset="-122"/>
                <a:ea typeface="宋体" panose="02010600030101010101" pitchFamily="2" charset="-122"/>
                <a:sym typeface="+mn-ea"/>
              </a:rPr>
              <a:t>样品分析</a:t>
            </a:r>
            <a:endParaRPr lang="zh-CN" altLang="en-US" sz="3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1426279" y="124388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01</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2" name="Text Placeholder 3"/>
          <p:cNvSpPr txBox="1"/>
          <p:nvPr/>
        </p:nvSpPr>
        <p:spPr>
          <a:xfrm>
            <a:off x="5870015" y="124388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02</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4" name="Text Placeholder 3"/>
          <p:cNvSpPr txBox="1"/>
          <p:nvPr/>
        </p:nvSpPr>
        <p:spPr>
          <a:xfrm>
            <a:off x="10951860" y="1243886"/>
            <a:ext cx="452120" cy="487680"/>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03</a:t>
            </a:r>
            <a:endParaRPr kumimoji="0" lang="en-US" sz="3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cxnSp>
        <p:nvCxnSpPr>
          <p:cNvPr id="61" name="Straight Connector 25"/>
          <p:cNvCxnSpPr/>
          <p:nvPr/>
        </p:nvCxnSpPr>
        <p:spPr>
          <a:xfrm>
            <a:off x="2592655" y="1589763"/>
            <a:ext cx="1958535"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7732558" y="1589763"/>
            <a:ext cx="1958535"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587118"/>
            <a:ext cx="2039541" cy="520394"/>
            <a:chOff x="-12700" y="587118"/>
            <a:chExt cx="2039541" cy="520394"/>
          </a:xfrm>
        </p:grpSpPr>
        <p:sp>
          <p:nvSpPr>
            <p:cNvPr id="79" name="文本框 78"/>
            <p:cNvSpPr txBox="1"/>
            <p:nvPr/>
          </p:nvSpPr>
          <p:spPr>
            <a:xfrm>
              <a:off x="401241" y="619832"/>
              <a:ext cx="162560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rPr>
                <a:t>采样点位</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2" name="文本框 1"/>
          <p:cNvSpPr txBox="1"/>
          <p:nvPr/>
        </p:nvSpPr>
        <p:spPr>
          <a:xfrm>
            <a:off x="666115" y="1651635"/>
            <a:ext cx="1645920" cy="5018405"/>
          </a:xfrm>
          <a:prstGeom prst="rect">
            <a:avLst/>
          </a:prstGeom>
          <a:noFill/>
        </p:spPr>
        <p:txBody>
          <a:bodyPr vert="eaVert" wrap="square" rtlCol="0">
            <a:spAutoFit/>
          </a:bodyPr>
          <a:lstStyle/>
          <a:p>
            <a:pPr algn="l"/>
            <a:r>
              <a:rPr lang="zh-CN" altLang="en-US" sz="3200" b="1" dirty="0">
                <a:solidFill>
                  <a:schemeClr val="bg1"/>
                </a:solidFill>
                <a:latin typeface="宋体" panose="02010600030101010101" pitchFamily="2" charset="-122"/>
                <a:ea typeface="宋体" panose="02010600030101010101" pitchFamily="2" charset="-122"/>
                <a:sym typeface="+mn-ea"/>
              </a:rPr>
              <a:t>监测点位设置要求：</a:t>
            </a:r>
            <a:r>
              <a:rPr lang="zh-CN" altLang="en-US" sz="3200" dirty="0">
                <a:solidFill>
                  <a:schemeClr val="bg1"/>
                </a:solidFill>
                <a:latin typeface="宋体" panose="02010600030101010101" pitchFamily="2" charset="-122"/>
                <a:ea typeface="宋体" panose="02010600030101010101" pitchFamily="2" charset="-122"/>
                <a:sym typeface="+mn-ea"/>
              </a:rPr>
              <a:t>布点应能准确反映企业外排废水情况。</a:t>
            </a:r>
            <a:endParaRPr lang="zh-CN" altLang="en-US" sz="3200" dirty="0">
              <a:solidFill>
                <a:schemeClr val="bg1"/>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3566160" y="1731645"/>
            <a:ext cx="5059680" cy="5016500"/>
          </a:xfrm>
          <a:prstGeom prst="rect">
            <a:avLst/>
          </a:prstGeom>
          <a:noFill/>
        </p:spPr>
        <p:txBody>
          <a:bodyPr vert="eaVert" wrap="square" rtlCol="0">
            <a:spAutoFit/>
          </a:bodyPr>
          <a:lstStyle/>
          <a:p>
            <a:pPr marL="0" indent="0" algn="l">
              <a:buFont typeface="+mj-lt"/>
              <a:buNone/>
            </a:pPr>
            <a:r>
              <a:rPr lang="zh-CN" altLang="en-US" sz="3200" b="1" dirty="0">
                <a:solidFill>
                  <a:schemeClr val="bg1"/>
                </a:solidFill>
                <a:latin typeface="宋体" panose="02010600030101010101" pitchFamily="2" charset="-122"/>
                <a:ea typeface="宋体" panose="02010600030101010101" pitchFamily="2" charset="-122"/>
                <a:sym typeface="+mn-ea"/>
              </a:rPr>
              <a:t>采样点位设置原则：</a:t>
            </a:r>
            <a:r>
              <a:rPr lang="zh-CN" altLang="en-US" sz="3200" dirty="0">
                <a:solidFill>
                  <a:schemeClr val="bg1"/>
                </a:solidFill>
                <a:latin typeface="宋体" panose="02010600030101010101" pitchFamily="2" charset="-122"/>
                <a:ea typeface="宋体" panose="02010600030101010101" pitchFamily="2" charset="-122"/>
                <a:sym typeface="+mn-ea"/>
              </a:rPr>
              <a:t>第一类污染物采样点位一律设在车间或车间处理设施排放口或专门处理此类污染物设施的排放口。第二类污染物采样点一律设在排污单位的外排口。进入集中式污水处理厂和进入城市污水管网的污水采样点位应根据地方环境保护行政主管部门的要求确定。</a:t>
            </a:r>
            <a:endParaRPr lang="zh-CN" altLang="en-US" sz="3200" dirty="0">
              <a:solidFill>
                <a:schemeClr val="bg1"/>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10027920" y="1731645"/>
            <a:ext cx="2133600" cy="5016500"/>
          </a:xfrm>
          <a:prstGeom prst="rect">
            <a:avLst/>
          </a:prstGeom>
          <a:noFill/>
        </p:spPr>
        <p:txBody>
          <a:bodyPr vert="eaVert" wrap="square" rtlCol="0">
            <a:spAutoFit/>
          </a:bodyPr>
          <a:lstStyle/>
          <a:p>
            <a:pPr marL="0" indent="0" algn="l">
              <a:buFont typeface="+mj-lt"/>
              <a:buNone/>
            </a:pPr>
            <a:r>
              <a:rPr lang="zh-CN" altLang="en-US" sz="3200" b="1" dirty="0">
                <a:solidFill>
                  <a:schemeClr val="bg1"/>
                </a:solidFill>
                <a:latin typeface="宋体" panose="02010600030101010101" pitchFamily="2" charset="-122"/>
                <a:ea typeface="宋体" panose="02010600030101010101" pitchFamily="2" charset="-122"/>
                <a:sym typeface="+mn-ea"/>
              </a:rPr>
              <a:t>点位管理：</a:t>
            </a:r>
            <a:r>
              <a:rPr lang="zh-CN" altLang="en-US" sz="3200" dirty="0">
                <a:solidFill>
                  <a:schemeClr val="bg1"/>
                </a:solidFill>
                <a:latin typeface="宋体" panose="02010600030101010101" pitchFamily="2" charset="-122"/>
                <a:ea typeface="宋体" panose="02010600030101010101" pitchFamily="2" charset="-122"/>
                <a:sym typeface="+mn-ea"/>
              </a:rPr>
              <a:t>采样点位设置有明显标志，不得随意改动，经设置的采样点应建立采样点管理档案。</a:t>
            </a:r>
            <a:endParaRPr lang="zh-CN" altLang="en-US" sz="320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7"/>
          <p:cNvSpPr/>
          <p:nvPr/>
        </p:nvSpPr>
        <p:spPr>
          <a:xfrm rot="16200000">
            <a:off x="1857580" y="2784670"/>
            <a:ext cx="1955603" cy="1955604"/>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rtlCol="0" anchor="ctr"/>
          <a:lstStyle/>
          <a:p>
            <a:pPr algn="ctr"/>
            <a:r>
              <a:rPr lang="zh-CN" altLang="en-US" sz="2400" b="1" dirty="0">
                <a:solidFill>
                  <a:schemeClr val="bg1"/>
                </a:solidFill>
                <a:latin typeface="宋体" panose="02010600030101010101" pitchFamily="2" charset="-122"/>
                <a:ea typeface="宋体" panose="02010600030101010101" pitchFamily="2" charset="-122"/>
                <a:sym typeface="+mn-ea"/>
              </a:rPr>
              <a:t>采样间隔</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sp>
        <p:nvSpPr>
          <p:cNvPr id="11" name="Teardrop 10"/>
          <p:cNvSpPr/>
          <p:nvPr/>
        </p:nvSpPr>
        <p:spPr>
          <a:xfrm rot="10800000">
            <a:off x="1857579" y="1324264"/>
            <a:ext cx="1391511" cy="1391510"/>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rtlCol="0" anchor="ctr"/>
          <a:lstStyle/>
          <a:p>
            <a:pPr algn="ctr"/>
            <a:endParaRPr lang="th-TH" sz="2400" dirty="0">
              <a:solidFill>
                <a:schemeClr val="bg1"/>
              </a:solidFill>
            </a:endParaRPr>
          </a:p>
        </p:txBody>
      </p:sp>
      <p:sp>
        <p:nvSpPr>
          <p:cNvPr id="9" name="Teardrop 6"/>
          <p:cNvSpPr/>
          <p:nvPr/>
        </p:nvSpPr>
        <p:spPr>
          <a:xfrm>
            <a:off x="390465" y="2784670"/>
            <a:ext cx="1391511" cy="1391510"/>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ctr"/>
          <a:lstStyle/>
          <a:p>
            <a:pPr algn="ctr"/>
            <a:r>
              <a:rPr lang="zh-CN" altLang="en-US" sz="2400" b="1" dirty="0">
                <a:solidFill>
                  <a:schemeClr val="bg1"/>
                </a:solidFill>
                <a:latin typeface="宋体" panose="02010600030101010101" pitchFamily="2" charset="-122"/>
                <a:ea typeface="宋体" panose="02010600030101010101" pitchFamily="2" charset="-122"/>
                <a:sym typeface="+mn-ea"/>
              </a:rPr>
              <a:t>采样频率</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sp>
        <p:nvSpPr>
          <p:cNvPr id="7" name="Teardrop 8"/>
          <p:cNvSpPr/>
          <p:nvPr/>
        </p:nvSpPr>
        <p:spPr>
          <a:xfrm rot="5400000">
            <a:off x="390526" y="1338300"/>
            <a:ext cx="1391510" cy="1391511"/>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rtlCol="0" anchor="ctr"/>
          <a:lstStyle/>
          <a:p>
            <a:pPr algn="ctr"/>
            <a:r>
              <a:rPr lang="zh-CN" altLang="en-US" sz="2400" b="1" dirty="0">
                <a:solidFill>
                  <a:schemeClr val="bg1"/>
                </a:solidFill>
                <a:latin typeface="宋体" panose="02010600030101010101" pitchFamily="2" charset="-122"/>
                <a:ea typeface="宋体" panose="02010600030101010101" pitchFamily="2" charset="-122"/>
                <a:sym typeface="+mn-ea"/>
              </a:rPr>
              <a:t>采样方式</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nvGrpSpPr>
          <p:cNvPr id="8" name="组合 7"/>
          <p:cNvGrpSpPr/>
          <p:nvPr/>
        </p:nvGrpSpPr>
        <p:grpSpPr>
          <a:xfrm>
            <a:off x="-3175" y="587118"/>
            <a:ext cx="6422390" cy="520091"/>
            <a:chOff x="-12700" y="587118"/>
            <a:chExt cx="6422390" cy="520091"/>
          </a:xfrm>
        </p:grpSpPr>
        <p:sp>
          <p:nvSpPr>
            <p:cNvPr id="10" name="文本框 9"/>
            <p:cNvSpPr txBox="1"/>
            <p:nvPr/>
          </p:nvSpPr>
          <p:spPr>
            <a:xfrm>
              <a:off x="177165" y="587753"/>
              <a:ext cx="6232525" cy="487680"/>
            </a:xfrm>
            <a:prstGeom prst="rect">
              <a:avLst/>
            </a:prstGeom>
          </p:spPr>
          <p:txBody>
            <a:bodyPr wrap="squar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a:solidFill>
                    <a:schemeClr val="bg1"/>
                  </a:solidFill>
                  <a:latin typeface="宋体" panose="02010600030101010101" pitchFamily="2" charset="-122"/>
                  <a:ea typeface="宋体" panose="02010600030101010101" pitchFamily="2" charset="-122"/>
                  <a:sym typeface="+mn-ea"/>
                </a:rPr>
                <a:t>采样方式、采样容器及采样次数</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 name="组合 1"/>
          <p:cNvGrpSpPr/>
          <p:nvPr/>
        </p:nvGrpSpPr>
        <p:grpSpPr>
          <a:xfrm>
            <a:off x="3897199" y="1401800"/>
            <a:ext cx="3122295" cy="1312545"/>
            <a:chOff x="3533344" y="1401800"/>
            <a:chExt cx="3122295" cy="1312545"/>
          </a:xfrm>
        </p:grpSpPr>
        <p:sp>
          <p:nvSpPr>
            <p:cNvPr id="19" name="Rounded Rectangle 72"/>
            <p:cNvSpPr/>
            <p:nvPr/>
          </p:nvSpPr>
          <p:spPr>
            <a:xfrm>
              <a:off x="3533344" y="1401800"/>
              <a:ext cx="3122295" cy="1312545"/>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文本框 23"/>
            <p:cNvSpPr txBox="1"/>
            <p:nvPr/>
          </p:nvSpPr>
          <p:spPr>
            <a:xfrm>
              <a:off x="3533344" y="1401800"/>
              <a:ext cx="3121025" cy="1066800"/>
            </a:xfrm>
            <a:prstGeom prst="rect">
              <a:avLst/>
            </a:prstGeom>
            <a:noFill/>
          </p:spPr>
          <p:txBody>
            <a:bodyPr wrap="square" rtlCol="0">
              <a:spAutoFit/>
            </a:bodyPr>
            <a:lstStyle/>
            <a:p>
              <a:pPr marL="0" indent="0">
                <a:buFont typeface="+mj-lt"/>
                <a:buNone/>
              </a:pPr>
              <a:r>
                <a:rPr lang="zh-CN" altLang="en-US" sz="3200" dirty="0">
                  <a:solidFill>
                    <a:schemeClr val="bg1"/>
                  </a:solidFill>
                  <a:latin typeface="宋体" panose="02010600030101010101" pitchFamily="2" charset="-122"/>
                  <a:ea typeface="宋体" panose="02010600030101010101" pitchFamily="2" charset="-122"/>
                  <a:sym typeface="+mn-ea"/>
                </a:rPr>
                <a:t>手动采样和自动采样</a:t>
              </a:r>
              <a:endParaRPr lang="zh-CN" altLang="en-US" sz="3200" b="1" dirty="0">
                <a:solidFill>
                  <a:schemeClr val="bg1"/>
                </a:solidFill>
                <a:latin typeface="宋体" panose="02010600030101010101" pitchFamily="2" charset="-122"/>
                <a:ea typeface="宋体" panose="02010600030101010101" pitchFamily="2" charset="-122"/>
                <a:sym typeface="+mn-ea"/>
              </a:endParaRPr>
            </a:p>
          </p:txBody>
        </p:sp>
      </p:grpSp>
      <p:grpSp>
        <p:nvGrpSpPr>
          <p:cNvPr id="3" name="组合 2"/>
          <p:cNvGrpSpPr/>
          <p:nvPr/>
        </p:nvGrpSpPr>
        <p:grpSpPr>
          <a:xfrm>
            <a:off x="7448458" y="1401765"/>
            <a:ext cx="3690620" cy="1206500"/>
            <a:chOff x="7448458" y="1401765"/>
            <a:chExt cx="3690620" cy="1206500"/>
          </a:xfrm>
        </p:grpSpPr>
        <p:sp>
          <p:nvSpPr>
            <p:cNvPr id="22" name="Rounded Rectangle 72"/>
            <p:cNvSpPr/>
            <p:nvPr/>
          </p:nvSpPr>
          <p:spPr>
            <a:xfrm>
              <a:off x="7448458" y="1401765"/>
              <a:ext cx="3690620" cy="120650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文本框 26"/>
            <p:cNvSpPr txBox="1"/>
            <p:nvPr/>
          </p:nvSpPr>
          <p:spPr>
            <a:xfrm>
              <a:off x="7448458" y="1530670"/>
              <a:ext cx="3689985" cy="1005840"/>
            </a:xfrm>
            <a:prstGeom prst="rect">
              <a:avLst/>
            </a:prstGeom>
            <a:noFill/>
          </p:spPr>
          <p:txBody>
            <a:bodyPr wrap="square" rtlCol="0">
              <a:spAutoFit/>
            </a:bodyPr>
            <a:lstStyle/>
            <a:p>
              <a:pPr marL="0" indent="0">
                <a:buFont typeface="+mj-lt"/>
                <a:buNone/>
              </a:pPr>
              <a:r>
                <a:rPr lang="zh-CN" altLang="en-US" sz="2000" dirty="0">
                  <a:solidFill>
                    <a:schemeClr val="bg1"/>
                  </a:solidFill>
                  <a:latin typeface="宋体" panose="02010600030101010101" pitchFamily="2" charset="-122"/>
                  <a:ea typeface="宋体" panose="02010600030101010101" pitchFamily="2" charset="-122"/>
                  <a:sym typeface="+mn-ea"/>
                </a:rPr>
                <a:t>为方便采样，常用采样工具：聚乙烯塑料桶（瓶</a:t>
              </a:r>
              <a:r>
                <a:rPr lang="en-US" altLang="zh-CN" sz="2000" dirty="0">
                  <a:solidFill>
                    <a:schemeClr val="bg1"/>
                  </a:solidFill>
                  <a:latin typeface="宋体" panose="02010600030101010101" pitchFamily="2" charset="-122"/>
                  <a:ea typeface="宋体" panose="02010600030101010101" pitchFamily="2" charset="-122"/>
                  <a:sym typeface="+mn-ea"/>
                </a:rPr>
                <a:t>/</a:t>
              </a:r>
              <a:r>
                <a:rPr lang="zh-CN" altLang="en-US" sz="2000" dirty="0">
                  <a:solidFill>
                    <a:schemeClr val="bg1"/>
                  </a:solidFill>
                  <a:latin typeface="宋体" panose="02010600030101010101" pitchFamily="2" charset="-122"/>
                  <a:ea typeface="宋体" panose="02010600030101010101" pitchFamily="2" charset="-122"/>
                  <a:sym typeface="+mn-ea"/>
                </a:rPr>
                <a:t>瓢）、硬质玻璃瓶、不锈钢水瓢。</a:t>
              </a:r>
              <a:endParaRPr lang="zh-CN" altLang="en-US" sz="2000" b="1" dirty="0">
                <a:solidFill>
                  <a:schemeClr val="bg1"/>
                </a:solidFill>
                <a:latin typeface="宋体" panose="02010600030101010101" pitchFamily="2" charset="-122"/>
                <a:ea typeface="宋体" panose="02010600030101010101" pitchFamily="2" charset="-122"/>
                <a:sym typeface="+mn-ea"/>
              </a:endParaRPr>
            </a:p>
          </p:txBody>
        </p:sp>
      </p:grpSp>
      <p:grpSp>
        <p:nvGrpSpPr>
          <p:cNvPr id="4" name="组合 3"/>
          <p:cNvGrpSpPr/>
          <p:nvPr/>
        </p:nvGrpSpPr>
        <p:grpSpPr>
          <a:xfrm>
            <a:off x="3896995" y="2803525"/>
            <a:ext cx="3121660" cy="3537501"/>
            <a:chOff x="3897199" y="2803211"/>
            <a:chExt cx="3121660" cy="3927396"/>
          </a:xfrm>
        </p:grpSpPr>
        <p:sp>
          <p:nvSpPr>
            <p:cNvPr id="29" name="Rounded Rectangle 72"/>
            <p:cNvSpPr/>
            <p:nvPr/>
          </p:nvSpPr>
          <p:spPr>
            <a:xfrm>
              <a:off x="3897199" y="2803211"/>
              <a:ext cx="3121660" cy="365125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文本框 31"/>
            <p:cNvSpPr txBox="1"/>
            <p:nvPr/>
          </p:nvSpPr>
          <p:spPr>
            <a:xfrm>
              <a:off x="3977209" y="2906751"/>
              <a:ext cx="3041650" cy="3823856"/>
            </a:xfrm>
            <a:prstGeom prst="rect">
              <a:avLst/>
            </a:prstGeom>
            <a:noFill/>
          </p:spPr>
          <p:txBody>
            <a:bodyPr wrap="square" rtlCol="0">
              <a:spAutoFit/>
            </a:bodyPr>
            <a:lstStyle/>
            <a:p>
              <a:r>
                <a:rPr lang="zh-CN" altLang="en-US" sz="2000" dirty="0">
                  <a:solidFill>
                    <a:schemeClr val="bg1"/>
                  </a:solidFill>
                  <a:latin typeface="宋体" panose="02010600030101010101" pitchFamily="2" charset="-122"/>
                  <a:ea typeface="宋体" panose="02010600030101010101" pitchFamily="2" charset="-122"/>
                  <a:sym typeface="+mn-ea"/>
                </a:rPr>
                <a:t>工业废水采样频率按照</a:t>
              </a:r>
              <a:r>
                <a:rPr lang="en-US" altLang="zh-CN" sz="2000" dirty="0">
                  <a:solidFill>
                    <a:schemeClr val="bg1"/>
                  </a:solidFill>
                  <a:latin typeface="宋体" panose="02010600030101010101" pitchFamily="2" charset="-122"/>
                  <a:ea typeface="宋体" panose="02010600030101010101" pitchFamily="2" charset="-122"/>
                  <a:sym typeface="+mn-ea"/>
                </a:rPr>
                <a:t>GB8978-1996</a:t>
              </a:r>
              <a:r>
                <a:rPr lang="zh-CN" altLang="en-US" sz="2000" dirty="0">
                  <a:solidFill>
                    <a:schemeClr val="bg1"/>
                  </a:solidFill>
                  <a:latin typeface="宋体" panose="02010600030101010101" pitchFamily="2" charset="-122"/>
                  <a:ea typeface="宋体" panose="02010600030101010101" pitchFamily="2" charset="-122"/>
                  <a:sym typeface="+mn-ea"/>
                </a:rPr>
                <a:t>《污水综合排放标准》</a:t>
              </a:r>
              <a:r>
                <a:rPr lang="en-US" altLang="zh-CN" sz="2000" dirty="0">
                  <a:solidFill>
                    <a:schemeClr val="bg1"/>
                  </a:solidFill>
                  <a:latin typeface="宋体" panose="02010600030101010101" pitchFamily="2" charset="-122"/>
                  <a:ea typeface="宋体" panose="02010600030101010101" pitchFamily="2" charset="-122"/>
                  <a:sym typeface="+mn-ea"/>
                </a:rPr>
                <a:t>5.2</a:t>
              </a:r>
              <a:r>
                <a:rPr lang="zh-CN" altLang="en-US" sz="2000" dirty="0">
                  <a:solidFill>
                    <a:schemeClr val="bg1"/>
                  </a:solidFill>
                  <a:latin typeface="宋体" panose="02010600030101010101" pitchFamily="2" charset="-122"/>
                  <a:ea typeface="宋体" panose="02010600030101010101" pitchFamily="2" charset="-122"/>
                  <a:sym typeface="+mn-ea"/>
                </a:rPr>
                <a:t>的规定执行。城镇污水处理厂采集频率按照</a:t>
              </a:r>
              <a:r>
                <a:rPr lang="en-US" altLang="zh-CN" sz="2000" dirty="0">
                  <a:solidFill>
                    <a:schemeClr val="bg1"/>
                  </a:solidFill>
                  <a:latin typeface="宋体" panose="02010600030101010101" pitchFamily="2" charset="-122"/>
                  <a:ea typeface="宋体" panose="02010600030101010101" pitchFamily="2" charset="-122"/>
                  <a:sym typeface="+mn-ea"/>
                </a:rPr>
                <a:t>GB19818-2002</a:t>
              </a:r>
              <a:r>
                <a:rPr lang="zh-CN" altLang="en-US" sz="2000" dirty="0">
                  <a:solidFill>
                    <a:schemeClr val="bg1"/>
                  </a:solidFill>
                  <a:latin typeface="宋体" panose="02010600030101010101" pitchFamily="2" charset="-122"/>
                  <a:ea typeface="宋体" panose="02010600030101010101" pitchFamily="2" charset="-122"/>
                  <a:sym typeface="+mn-ea"/>
                </a:rPr>
                <a:t>《城镇污水处理厂污染物排放标准》</a:t>
              </a:r>
              <a:r>
                <a:rPr lang="en-US" altLang="zh-CN" sz="2000" dirty="0">
                  <a:solidFill>
                    <a:schemeClr val="bg1"/>
                  </a:solidFill>
                  <a:latin typeface="宋体" panose="02010600030101010101" pitchFamily="2" charset="-122"/>
                  <a:ea typeface="宋体" panose="02010600030101010101" pitchFamily="2" charset="-122"/>
                  <a:sym typeface="+mn-ea"/>
                </a:rPr>
                <a:t>4.1.4.2</a:t>
              </a:r>
              <a:r>
                <a:rPr lang="zh-CN" altLang="en-US" sz="2000" dirty="0">
                  <a:solidFill>
                    <a:schemeClr val="bg1"/>
                  </a:solidFill>
                  <a:latin typeface="宋体" panose="02010600030101010101" pitchFamily="2" charset="-122"/>
                  <a:ea typeface="宋体" panose="02010600030101010101" pitchFamily="2" charset="-122"/>
                  <a:sym typeface="+mn-ea"/>
                </a:rPr>
                <a:t>的规定执行。其他有特殊要求的须按照行业相关标准、要求进行。</a:t>
              </a:r>
              <a:endParaRPr lang="zh-CN" altLang="en-US" sz="2000" dirty="0">
                <a:solidFill>
                  <a:schemeClr val="bg1"/>
                </a:solidFill>
                <a:latin typeface="宋体" panose="02010600030101010101" pitchFamily="2" charset="-122"/>
                <a:ea typeface="宋体" panose="02010600030101010101" pitchFamily="2" charset="-122"/>
                <a:sym typeface="+mn-ea"/>
              </a:endParaRPr>
            </a:p>
            <a:p>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354774" y="2803211"/>
            <a:ext cx="3784600" cy="3547745"/>
            <a:chOff x="7310959" y="2803211"/>
            <a:chExt cx="3784600" cy="3547745"/>
          </a:xfrm>
        </p:grpSpPr>
        <p:sp>
          <p:nvSpPr>
            <p:cNvPr id="30" name="Rounded Rectangle 72"/>
            <p:cNvSpPr/>
            <p:nvPr/>
          </p:nvSpPr>
          <p:spPr>
            <a:xfrm>
              <a:off x="7310959" y="2803211"/>
              <a:ext cx="3784600" cy="3547745"/>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文本框 33"/>
            <p:cNvSpPr txBox="1"/>
            <p:nvPr/>
          </p:nvSpPr>
          <p:spPr>
            <a:xfrm>
              <a:off x="7549719" y="2906716"/>
              <a:ext cx="3082290" cy="2529840"/>
            </a:xfrm>
            <a:prstGeom prst="rect">
              <a:avLst/>
            </a:prstGeom>
            <a:noFill/>
          </p:spPr>
          <p:txBody>
            <a:bodyPr wrap="square" rtlCol="0">
              <a:spAutoFit/>
            </a:bodyPr>
            <a:lstStyle/>
            <a:p>
              <a:pPr marL="0" indent="0">
                <a:buFont typeface="+mj-lt"/>
                <a:buNone/>
              </a:pPr>
              <a:r>
                <a:rPr lang="zh-CN" altLang="en-US" sz="2000" dirty="0">
                  <a:solidFill>
                    <a:schemeClr val="bg1"/>
                  </a:solidFill>
                  <a:latin typeface="宋体" panose="02010600030101010101" pitchFamily="2" charset="-122"/>
                  <a:ea typeface="宋体" panose="02010600030101010101" pitchFamily="2" charset="-122"/>
                  <a:sym typeface="+mn-ea"/>
                </a:rPr>
                <a:t>周期在</a:t>
              </a:r>
              <a:r>
                <a:rPr lang="en-US" altLang="zh-CN" sz="2000" dirty="0">
                  <a:solidFill>
                    <a:schemeClr val="bg1"/>
                  </a:solidFill>
                  <a:latin typeface="宋体" panose="02010600030101010101" pitchFamily="2" charset="-122"/>
                  <a:ea typeface="宋体" panose="02010600030101010101" pitchFamily="2" charset="-122"/>
                  <a:sym typeface="+mn-ea"/>
                </a:rPr>
                <a:t>8h</a:t>
              </a:r>
              <a:r>
                <a:rPr lang="zh-CN" altLang="en-US" sz="2000" dirty="0">
                  <a:solidFill>
                    <a:schemeClr val="bg1"/>
                  </a:solidFill>
                  <a:latin typeface="宋体" panose="02010600030101010101" pitchFamily="2" charset="-122"/>
                  <a:ea typeface="宋体" panose="02010600030101010101" pitchFamily="2" charset="-122"/>
                  <a:sym typeface="+mn-ea"/>
                </a:rPr>
                <a:t>以内的连续性排放，每小时采样</a:t>
              </a:r>
              <a:r>
                <a:rPr lang="en-US" altLang="zh-CN" sz="2000" dirty="0">
                  <a:solidFill>
                    <a:schemeClr val="bg1"/>
                  </a:solidFill>
                  <a:latin typeface="宋体" panose="02010600030101010101" pitchFamily="2" charset="-122"/>
                  <a:ea typeface="宋体" panose="02010600030101010101" pitchFamily="2" charset="-122"/>
                  <a:sym typeface="+mn-ea"/>
                </a:rPr>
                <a:t>1</a:t>
              </a:r>
              <a:r>
                <a:rPr lang="zh-CN" altLang="en-US" sz="2000" dirty="0">
                  <a:solidFill>
                    <a:schemeClr val="bg1"/>
                  </a:solidFill>
                  <a:latin typeface="宋体" panose="02010600030101010101" pitchFamily="2" charset="-122"/>
                  <a:ea typeface="宋体" panose="02010600030101010101" pitchFamily="2" charset="-122"/>
                  <a:sym typeface="+mn-ea"/>
                </a:rPr>
                <a:t>次；周期大于</a:t>
              </a:r>
              <a:r>
                <a:rPr lang="en-US" altLang="zh-CN" sz="2000" dirty="0">
                  <a:solidFill>
                    <a:schemeClr val="bg1"/>
                  </a:solidFill>
                  <a:latin typeface="宋体" panose="02010600030101010101" pitchFamily="2" charset="-122"/>
                  <a:ea typeface="宋体" panose="02010600030101010101" pitchFamily="2" charset="-122"/>
                  <a:sym typeface="+mn-ea"/>
                </a:rPr>
                <a:t>8h</a:t>
              </a:r>
              <a:r>
                <a:rPr lang="zh-CN" altLang="en-US" sz="2000" dirty="0">
                  <a:solidFill>
                    <a:schemeClr val="bg1"/>
                  </a:solidFill>
                  <a:latin typeface="宋体" panose="02010600030101010101" pitchFamily="2" charset="-122"/>
                  <a:ea typeface="宋体" panose="02010600030101010101" pitchFamily="2" charset="-122"/>
                  <a:sym typeface="+mn-ea"/>
                </a:rPr>
                <a:t>的，每</a:t>
              </a:r>
              <a:r>
                <a:rPr lang="en-US" altLang="zh-CN" sz="2000" dirty="0">
                  <a:solidFill>
                    <a:schemeClr val="bg1"/>
                  </a:solidFill>
                  <a:latin typeface="宋体" panose="02010600030101010101" pitchFamily="2" charset="-122"/>
                  <a:ea typeface="宋体" panose="02010600030101010101" pitchFamily="2" charset="-122"/>
                  <a:sym typeface="+mn-ea"/>
                </a:rPr>
                <a:t>2h</a:t>
              </a:r>
              <a:r>
                <a:rPr lang="zh-CN" altLang="en-US" sz="2000" dirty="0">
                  <a:solidFill>
                    <a:schemeClr val="bg1"/>
                  </a:solidFill>
                  <a:latin typeface="宋体" panose="02010600030101010101" pitchFamily="2" charset="-122"/>
                  <a:ea typeface="宋体" panose="02010600030101010101" pitchFamily="2" charset="-122"/>
                  <a:sym typeface="+mn-ea"/>
                </a:rPr>
                <a:t>采样</a:t>
              </a:r>
              <a:r>
                <a:rPr lang="en-US" altLang="zh-CN" sz="2000" dirty="0">
                  <a:solidFill>
                    <a:schemeClr val="bg1"/>
                  </a:solidFill>
                  <a:latin typeface="宋体" panose="02010600030101010101" pitchFamily="2" charset="-122"/>
                  <a:ea typeface="宋体" panose="02010600030101010101" pitchFamily="2" charset="-122"/>
                  <a:sym typeface="+mn-ea"/>
                </a:rPr>
                <a:t>1</a:t>
              </a:r>
              <a:r>
                <a:rPr lang="zh-CN" altLang="en-US" sz="2000" dirty="0">
                  <a:solidFill>
                    <a:schemeClr val="bg1"/>
                  </a:solidFill>
                  <a:latin typeface="宋体" panose="02010600030101010101" pitchFamily="2" charset="-122"/>
                  <a:ea typeface="宋体" panose="02010600030101010101" pitchFamily="2" charset="-122"/>
                  <a:sym typeface="+mn-ea"/>
                </a:rPr>
                <a:t>次，每个生产周期采样次数不少于</a:t>
              </a:r>
              <a:r>
                <a:rPr lang="en-US" altLang="zh-CN" sz="2000" dirty="0">
                  <a:solidFill>
                    <a:schemeClr val="bg1"/>
                  </a:solidFill>
                  <a:latin typeface="宋体" panose="02010600030101010101" pitchFamily="2" charset="-122"/>
                  <a:ea typeface="宋体" panose="02010600030101010101" pitchFamily="2" charset="-122"/>
                  <a:sym typeface="+mn-ea"/>
                </a:rPr>
                <a:t>3</a:t>
              </a:r>
              <a:r>
                <a:rPr lang="zh-CN" altLang="en-US" sz="2000" dirty="0">
                  <a:solidFill>
                    <a:schemeClr val="bg1"/>
                  </a:solidFill>
                  <a:latin typeface="宋体" panose="02010600030101010101" pitchFamily="2" charset="-122"/>
                  <a:ea typeface="宋体" panose="02010600030101010101" pitchFamily="2" charset="-122"/>
                  <a:sym typeface="+mn-ea"/>
                </a:rPr>
                <a:t>次。采样的同时要测定流量。间断排放、非周期性排放的按照相关国家标准确定采样频次。</a:t>
              </a:r>
              <a:endParaRPr lang="zh-CN" altLang="en-US" sz="2000" b="1" dirty="0">
                <a:solidFill>
                  <a:schemeClr val="bg1"/>
                </a:solidFill>
                <a:latin typeface="宋体" panose="02010600030101010101" pitchFamily="2" charset="-122"/>
                <a:ea typeface="宋体" panose="02010600030101010101" pitchFamily="2" charset="-122"/>
                <a:sym typeface="+mn-ea"/>
              </a:endParaRPr>
            </a:p>
          </p:txBody>
        </p:sp>
      </p:grpSp>
      <p:sp>
        <p:nvSpPr>
          <p:cNvPr id="20" name="文本框 19"/>
          <p:cNvSpPr txBox="1"/>
          <p:nvPr/>
        </p:nvSpPr>
        <p:spPr>
          <a:xfrm>
            <a:off x="1781810" y="1786255"/>
            <a:ext cx="1407160" cy="822960"/>
          </a:xfrm>
          <a:prstGeom prst="rect">
            <a:avLst/>
          </a:prstGeom>
          <a:noFill/>
        </p:spPr>
        <p:txBody>
          <a:bodyPr wrap="none" rtlCol="0">
            <a:spAutoFit/>
          </a:bodyPr>
          <a:lstStyle/>
          <a:p>
            <a:pPr algn="l"/>
            <a:r>
              <a:rPr lang="zh-CN" altLang="en-US" sz="2400" b="1" dirty="0">
                <a:solidFill>
                  <a:schemeClr val="bg1"/>
                </a:solidFill>
                <a:latin typeface="宋体" panose="02010600030101010101" pitchFamily="2" charset="-122"/>
                <a:ea typeface="宋体" panose="02010600030101010101" pitchFamily="2" charset="-122"/>
                <a:sym typeface="+mn-ea"/>
              </a:rPr>
              <a:t>采样容器</a:t>
            </a:r>
            <a:endParaRPr lang="zh-CN" altLang="en-US" sz="2400" b="1" dirty="0">
              <a:solidFill>
                <a:schemeClr val="bg1"/>
              </a:solidFill>
              <a:latin typeface="宋体" panose="02010600030101010101" pitchFamily="2" charset="-122"/>
              <a:ea typeface="宋体" panose="02010600030101010101" pitchFamily="2" charset="-122"/>
              <a:sym typeface="+mn-ea"/>
            </a:endParaRPr>
          </a:p>
          <a:p>
            <a:endParaRPr lang="zh-CN" alt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0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1" grpId="0" bldLvl="0" animBg="1"/>
      <p:bldP spid="9" grpId="0" bldLvl="0" animBg="1"/>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ardrop 10"/>
          <p:cNvSpPr/>
          <p:nvPr/>
        </p:nvSpPr>
        <p:spPr>
          <a:xfrm rot="10800000">
            <a:off x="1451814" y="3902364"/>
            <a:ext cx="1391511" cy="1391510"/>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rtlCol="0" anchor="ctr"/>
          <a:lstStyle/>
          <a:p>
            <a:pPr algn="ctr"/>
            <a:endParaRPr lang="zh-CN" altLang="en-US" sz="3200" b="1" dirty="0">
              <a:solidFill>
                <a:schemeClr val="bg1"/>
              </a:solidFill>
              <a:latin typeface="宋体" panose="02010600030101010101" pitchFamily="2" charset="-122"/>
              <a:ea typeface="宋体" panose="02010600030101010101" pitchFamily="2" charset="-122"/>
              <a:sym typeface="+mn-ea"/>
            </a:endParaRPr>
          </a:p>
        </p:txBody>
      </p:sp>
      <p:sp>
        <p:nvSpPr>
          <p:cNvPr id="7" name="Teardrop 8"/>
          <p:cNvSpPr/>
          <p:nvPr/>
        </p:nvSpPr>
        <p:spPr>
          <a:xfrm rot="5400000">
            <a:off x="1451611" y="1526895"/>
            <a:ext cx="1391510" cy="1391511"/>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rtlCol="0" anchor="ctr"/>
          <a:lstStyle/>
          <a:p>
            <a:pPr algn="ctr"/>
            <a:r>
              <a:rPr lang="zh-CN" altLang="en-US" sz="3200" b="1" dirty="0">
                <a:solidFill>
                  <a:schemeClr val="bg1"/>
                </a:solidFill>
                <a:latin typeface="宋体" panose="02010600030101010101" pitchFamily="2" charset="-122"/>
                <a:ea typeface="宋体" panose="02010600030101010101" pitchFamily="2" charset="-122"/>
                <a:sym typeface="+mn-ea"/>
              </a:rPr>
              <a:t>样品保存</a:t>
            </a:r>
            <a:endParaRPr lang="zh-CN" altLang="en-US" sz="3200" b="1" dirty="0">
              <a:solidFill>
                <a:schemeClr val="bg1"/>
              </a:solidFill>
              <a:latin typeface="宋体" panose="02010600030101010101" pitchFamily="2" charset="-122"/>
              <a:ea typeface="宋体" panose="02010600030101010101" pitchFamily="2" charset="-122"/>
              <a:sym typeface="+mn-ea"/>
            </a:endParaRPr>
          </a:p>
        </p:txBody>
      </p:sp>
      <p:grpSp>
        <p:nvGrpSpPr>
          <p:cNvPr id="8" name="组合 7"/>
          <p:cNvGrpSpPr/>
          <p:nvPr/>
        </p:nvGrpSpPr>
        <p:grpSpPr>
          <a:xfrm>
            <a:off x="-3175" y="587118"/>
            <a:ext cx="3660061" cy="520091"/>
            <a:chOff x="-12700" y="587118"/>
            <a:chExt cx="3660061" cy="520091"/>
          </a:xfrm>
        </p:grpSpPr>
        <p:sp>
          <p:nvSpPr>
            <p:cNvPr id="10" name="文本框 9"/>
            <p:cNvSpPr txBox="1"/>
            <p:nvPr/>
          </p:nvSpPr>
          <p:spPr>
            <a:xfrm>
              <a:off x="380921" y="587447"/>
              <a:ext cx="326644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ea typeface="宋体" panose="02010600030101010101" pitchFamily="2" charset="-122"/>
                  <a:sym typeface="+mn-ea"/>
                </a:rPr>
                <a:t>样品的保存和运输</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grpSp>
        <p:nvGrpSpPr>
          <p:cNvPr id="2" name="组合 1"/>
          <p:cNvGrpSpPr/>
          <p:nvPr/>
        </p:nvGrpSpPr>
        <p:grpSpPr>
          <a:xfrm>
            <a:off x="3369945" y="1527175"/>
            <a:ext cx="8686800" cy="1391920"/>
            <a:chOff x="3869598" y="1526860"/>
            <a:chExt cx="7655560" cy="1603954"/>
          </a:xfrm>
        </p:grpSpPr>
        <p:sp>
          <p:nvSpPr>
            <p:cNvPr id="19" name="Rounded Rectangle 72"/>
            <p:cNvSpPr/>
            <p:nvPr/>
          </p:nvSpPr>
          <p:spPr>
            <a:xfrm>
              <a:off x="3869598" y="1526860"/>
              <a:ext cx="7655560" cy="1603954"/>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4" name="文本框 23"/>
            <p:cNvSpPr txBox="1"/>
            <p:nvPr/>
          </p:nvSpPr>
          <p:spPr>
            <a:xfrm>
              <a:off x="4004218" y="1557340"/>
              <a:ext cx="7411720" cy="667339"/>
            </a:xfrm>
            <a:prstGeom prst="rect">
              <a:avLst/>
            </a:prstGeom>
            <a:noFill/>
          </p:spPr>
          <p:txBody>
            <a:bodyPr wrap="square" rtlCol="0">
              <a:spAutoFit/>
            </a:bodyPr>
            <a:lstStyle/>
            <a:p>
              <a:r>
                <a:rPr lang="zh-CN" altLang="en-US" sz="3200" dirty="0">
                  <a:solidFill>
                    <a:schemeClr val="bg1"/>
                  </a:solidFill>
                  <a:latin typeface="宋体" panose="02010600030101010101" pitchFamily="2" charset="-122"/>
                  <a:ea typeface="宋体" panose="02010600030101010101" pitchFamily="2" charset="-122"/>
                  <a:sym typeface="+mn-ea"/>
                </a:rPr>
                <a:t>容器密封、冷冻或冷藏、加保护剂。</a:t>
              </a:r>
              <a:endParaRPr lang="zh-CN" altLang="en-US" sz="3200" b="1" dirty="0">
                <a:solidFill>
                  <a:schemeClr val="bg1"/>
                </a:solidFill>
                <a:latin typeface="宋体" panose="02010600030101010101" pitchFamily="2" charset="-122"/>
                <a:ea typeface="宋体" panose="02010600030101010101" pitchFamily="2" charset="-122"/>
                <a:sym typeface="+mn-ea"/>
              </a:endParaRPr>
            </a:p>
          </p:txBody>
        </p:sp>
      </p:grpSp>
      <p:grpSp>
        <p:nvGrpSpPr>
          <p:cNvPr id="3" name="组合 2"/>
          <p:cNvGrpSpPr/>
          <p:nvPr/>
        </p:nvGrpSpPr>
        <p:grpSpPr>
          <a:xfrm>
            <a:off x="3370488" y="3568420"/>
            <a:ext cx="8890635" cy="3212465"/>
            <a:chOff x="3370488" y="3568420"/>
            <a:chExt cx="8890635" cy="3212465"/>
          </a:xfrm>
        </p:grpSpPr>
        <p:sp>
          <p:nvSpPr>
            <p:cNvPr id="22" name="Rounded Rectangle 72"/>
            <p:cNvSpPr/>
            <p:nvPr/>
          </p:nvSpPr>
          <p:spPr>
            <a:xfrm>
              <a:off x="3370488" y="3568420"/>
              <a:ext cx="8685530" cy="3212465"/>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7" name="文本框 26"/>
            <p:cNvSpPr txBox="1"/>
            <p:nvPr/>
          </p:nvSpPr>
          <p:spPr>
            <a:xfrm>
              <a:off x="3370488" y="3702405"/>
              <a:ext cx="8890635" cy="3078480"/>
            </a:xfrm>
            <a:prstGeom prst="rect">
              <a:avLst/>
            </a:prstGeom>
            <a:noFill/>
          </p:spPr>
          <p:txBody>
            <a:bodyPr wrap="square" rtlCol="0">
              <a:spAutoFit/>
            </a:bodyPr>
            <a:lstStyle/>
            <a:p>
              <a:pPr marL="0" indent="0">
                <a:buFont typeface="+mj-lt"/>
                <a:buNone/>
              </a:pPr>
              <a:r>
                <a:rPr lang="zh-CN" altLang="en-US" sz="2800" dirty="0">
                  <a:solidFill>
                    <a:schemeClr val="bg1"/>
                  </a:solidFill>
                  <a:latin typeface="宋体" panose="02010600030101010101" pitchFamily="2" charset="-122"/>
                  <a:ea typeface="宋体" panose="02010600030101010101" pitchFamily="2" charset="-122"/>
                  <a:sym typeface="+mn-ea"/>
                </a:rPr>
                <a:t>水样运输前应将容器的外（内）盖盖紧。装箱时应用泡沫塑料等分隔，以防破损。箱子上应有</a:t>
              </a:r>
              <a:r>
                <a:rPr lang="en-US" altLang="zh-CN" sz="2800" dirty="0">
                  <a:solidFill>
                    <a:schemeClr val="bg1"/>
                  </a:solidFill>
                  <a:latin typeface="宋体" panose="02010600030101010101" pitchFamily="2" charset="-122"/>
                  <a:ea typeface="宋体" panose="02010600030101010101" pitchFamily="2" charset="-122"/>
                  <a:sym typeface="+mn-ea"/>
                </a:rPr>
                <a:t>“</a:t>
              </a:r>
              <a:r>
                <a:rPr lang="zh-CN" altLang="en-US" sz="2800" dirty="0">
                  <a:solidFill>
                    <a:schemeClr val="bg1"/>
                  </a:solidFill>
                  <a:latin typeface="宋体" panose="02010600030101010101" pitchFamily="2" charset="-122"/>
                  <a:ea typeface="宋体" panose="02010600030101010101" pitchFamily="2" charset="-122"/>
                  <a:sym typeface="+mn-ea"/>
                </a:rPr>
                <a:t>切勿倒置</a:t>
              </a:r>
              <a:r>
                <a:rPr lang="en-US" altLang="zh-CN" sz="2800" dirty="0">
                  <a:solidFill>
                    <a:schemeClr val="bg1"/>
                  </a:solidFill>
                  <a:latin typeface="宋体" panose="02010600030101010101" pitchFamily="2" charset="-122"/>
                  <a:ea typeface="宋体" panose="02010600030101010101" pitchFamily="2" charset="-122"/>
                  <a:sym typeface="+mn-ea"/>
                </a:rPr>
                <a:t>”</a:t>
              </a:r>
              <a:r>
                <a:rPr lang="zh-CN" altLang="en-US" sz="2800" dirty="0">
                  <a:solidFill>
                    <a:schemeClr val="bg1"/>
                  </a:solidFill>
                  <a:latin typeface="宋体" panose="02010600030101010101" pitchFamily="2" charset="-122"/>
                  <a:ea typeface="宋体" panose="02010600030101010101" pitchFamily="2" charset="-122"/>
                  <a:sym typeface="+mn-ea"/>
                </a:rPr>
                <a:t>等明显标志。同一采样点的样品应尽量装在同一个箱子中；如分装在几个箱子内，则各箱内均应有同样的采样记录表。运输前应检查所采水样是否已全部装箱。运输时应有专门运送人员。水样交实验室时，交接单填写清楚、详细。</a:t>
              </a:r>
              <a:endParaRPr lang="zh-CN" altLang="en-US" sz="2800" b="1" dirty="0">
                <a:solidFill>
                  <a:schemeClr val="bg1"/>
                </a:solidFill>
                <a:latin typeface="宋体" panose="02010600030101010101" pitchFamily="2" charset="-122"/>
                <a:ea typeface="宋体" panose="02010600030101010101" pitchFamily="2" charset="-122"/>
                <a:sym typeface="+mn-ea"/>
              </a:endParaRPr>
            </a:p>
          </p:txBody>
        </p:sp>
      </p:grpSp>
      <p:sp>
        <p:nvSpPr>
          <p:cNvPr id="18" name="文本框 17"/>
          <p:cNvSpPr txBox="1"/>
          <p:nvPr/>
        </p:nvSpPr>
        <p:spPr>
          <a:xfrm>
            <a:off x="1570990" y="4049395"/>
            <a:ext cx="1153160" cy="1066800"/>
          </a:xfrm>
          <a:prstGeom prst="rect">
            <a:avLst/>
          </a:prstGeom>
          <a:noFill/>
        </p:spPr>
        <p:txBody>
          <a:bodyPr wrap="square" rtlCol="0">
            <a:spAutoFit/>
          </a:bodyPr>
          <a:lstStyle/>
          <a:p>
            <a:pPr algn="l"/>
            <a:r>
              <a:rPr lang="zh-CN" altLang="en-US" sz="3200" b="1" dirty="0">
                <a:solidFill>
                  <a:schemeClr val="bg1"/>
                </a:solidFill>
                <a:latin typeface="宋体" panose="02010600030101010101" pitchFamily="2" charset="-122"/>
                <a:ea typeface="宋体" panose="02010600030101010101" pitchFamily="2" charset="-122"/>
                <a:sym typeface="+mn-ea"/>
              </a:rPr>
              <a:t>样品运输</a:t>
            </a:r>
            <a:endParaRPr lang="zh-CN" altLang="en-US" sz="3200" b="1"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10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ardrop 6"/>
          <p:cNvSpPr/>
          <p:nvPr/>
        </p:nvSpPr>
        <p:spPr>
          <a:xfrm>
            <a:off x="1086425" y="2049975"/>
            <a:ext cx="1391511" cy="1391510"/>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ctr"/>
          <a:lstStyle/>
          <a:p>
            <a:pPr algn="ctr"/>
            <a:r>
              <a:rPr lang="zh-CN" altLang="en-US" sz="2400" smtClean="0">
                <a:solidFill>
                  <a:schemeClr val="bg1"/>
                </a:solidFill>
                <a:latin typeface="宋体" panose="02010600030101010101" pitchFamily="2" charset="-122"/>
                <a:ea typeface="宋体" panose="02010600030101010101" pitchFamily="2" charset="-122"/>
                <a:sym typeface="+mn-ea"/>
              </a:rPr>
              <a:t>常规监测项目</a:t>
            </a:r>
            <a:endParaRPr lang="zh-CN" altLang="en-US" sz="2400" dirty="0" smtClean="0">
              <a:solidFill>
                <a:schemeClr val="bg1"/>
              </a:solidFill>
              <a:latin typeface="宋体" panose="02010600030101010101" pitchFamily="2" charset="-122"/>
              <a:ea typeface="宋体" panose="02010600030101010101" pitchFamily="2" charset="-122"/>
              <a:sym typeface="+mn-ea"/>
            </a:endParaRPr>
          </a:p>
        </p:txBody>
      </p:sp>
      <p:grpSp>
        <p:nvGrpSpPr>
          <p:cNvPr id="8" name="组合 7"/>
          <p:cNvGrpSpPr/>
          <p:nvPr/>
        </p:nvGrpSpPr>
        <p:grpSpPr>
          <a:xfrm>
            <a:off x="-3175" y="587118"/>
            <a:ext cx="2026841" cy="520091"/>
            <a:chOff x="-12700" y="587118"/>
            <a:chExt cx="2026841" cy="520091"/>
          </a:xfrm>
        </p:grpSpPr>
        <p:sp>
          <p:nvSpPr>
            <p:cNvPr id="10" name="文本框 9"/>
            <p:cNvSpPr txBox="1"/>
            <p:nvPr/>
          </p:nvSpPr>
          <p:spPr>
            <a:xfrm>
              <a:off x="380921" y="587448"/>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ea typeface="宋体" panose="02010600030101010101" pitchFamily="2" charset="-122"/>
                  <a:sym typeface="+mn-ea"/>
                </a:rPr>
                <a:t>样品分析</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 name="组合 3"/>
          <p:cNvGrpSpPr/>
          <p:nvPr/>
        </p:nvGrpSpPr>
        <p:grpSpPr>
          <a:xfrm>
            <a:off x="2623728" y="2049466"/>
            <a:ext cx="8611235" cy="4612640"/>
            <a:chOff x="2971073" y="2049466"/>
            <a:chExt cx="8611235" cy="4612640"/>
          </a:xfrm>
        </p:grpSpPr>
        <p:sp>
          <p:nvSpPr>
            <p:cNvPr id="29" name="Rounded Rectangle 72"/>
            <p:cNvSpPr/>
            <p:nvPr/>
          </p:nvSpPr>
          <p:spPr>
            <a:xfrm>
              <a:off x="2971073" y="2049466"/>
              <a:ext cx="8611235" cy="461264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文本框 31"/>
            <p:cNvSpPr txBox="1"/>
            <p:nvPr/>
          </p:nvSpPr>
          <p:spPr>
            <a:xfrm>
              <a:off x="3239043" y="2176466"/>
              <a:ext cx="8075295" cy="4358640"/>
            </a:xfrm>
            <a:prstGeom prst="rect">
              <a:avLst/>
            </a:prstGeom>
            <a:noFill/>
          </p:spPr>
          <p:txBody>
            <a:bodyPr wrap="square" rtlCol="0">
              <a:spAutoFit/>
            </a:bodyPr>
            <a:lstStyle/>
            <a:p>
              <a:pPr marL="0" indent="0">
                <a:buFont typeface="+mj-lt"/>
                <a:buNone/>
              </a:pPr>
              <a:r>
                <a:rPr lang="zh-CN" altLang="en-US" sz="2800" smtClean="0">
                  <a:solidFill>
                    <a:schemeClr val="bg1"/>
                  </a:solidFill>
                  <a:latin typeface="宋体" panose="02010600030101010101" pitchFamily="2" charset="-122"/>
                  <a:ea typeface="宋体" panose="02010600030101010101" pitchFamily="2" charset="-122"/>
                  <a:sym typeface="+mn-ea"/>
                </a:rPr>
                <a:t>PH、色度、浊度、臭和味、SS（悬浮物）、电导率、COD cr（化学需氧量）、BOD</a:t>
              </a:r>
              <a:r>
                <a:rPr lang="zh-CN" altLang="en-US" sz="2800" baseline="-25000" smtClean="0">
                  <a:solidFill>
                    <a:schemeClr val="bg1"/>
                  </a:solidFill>
                  <a:latin typeface="宋体" panose="02010600030101010101" pitchFamily="2" charset="-122"/>
                  <a:ea typeface="宋体" panose="02010600030101010101" pitchFamily="2" charset="-122"/>
                  <a:sym typeface="+mn-ea"/>
                </a:rPr>
                <a:t>5</a:t>
              </a:r>
              <a:r>
                <a:rPr lang="zh-CN" altLang="en-US" sz="2800" smtClean="0">
                  <a:solidFill>
                    <a:schemeClr val="bg1"/>
                  </a:solidFill>
                  <a:latin typeface="宋体" panose="02010600030101010101" pitchFamily="2" charset="-122"/>
                  <a:ea typeface="宋体" panose="02010600030101010101" pitchFamily="2" charset="-122"/>
                  <a:sym typeface="+mn-ea"/>
                </a:rPr>
                <a:t>（5日生化需氧量）、酸度、碱度、总硬度、全盐量、溶解氧、NH3-N氨氮、TP（总磷）、TN（总氮）、亚硝酸盐氮，硝酸盐氮 ，硫酸盐、石油类、氟化物，总氰化物，硫化物、LAS（阴离子表面活性剂）、挥发性酚、铅、铜、锌、镍、镉、总汞、总铬、总砷、六价铬、铁、锰、苯、甲苯、乙苯等。</a:t>
              </a:r>
              <a:endParaRPr lang="zh-CN" altLang="en-US" sz="2800" smtClean="0">
                <a:solidFill>
                  <a:schemeClr val="bg1"/>
                </a:solidFill>
                <a:latin typeface="宋体" panose="02010600030101010101" pitchFamily="2" charset="-122"/>
                <a:ea typeface="宋体" panose="02010600030101010101" pitchFamily="2" charset="-122"/>
                <a:sym typeface="+mn-ea"/>
              </a:endParaRPr>
            </a:p>
            <a:p>
              <a:pPr marL="0" indent="0">
                <a:buFont typeface="+mj-lt"/>
                <a:buNone/>
              </a:pPr>
              <a:r>
                <a:rPr lang="zh-CN" altLang="en-US" sz="2800" smtClean="0">
                  <a:solidFill>
                    <a:schemeClr val="bg1"/>
                  </a:solidFill>
                  <a:latin typeface="宋体" panose="02010600030101010101" pitchFamily="2" charset="-122"/>
                  <a:ea typeface="宋体" panose="02010600030101010101" pitchFamily="2" charset="-122"/>
                  <a:sym typeface="+mn-ea"/>
                </a:rPr>
                <a:t>    废水的监测项目按照行业类型有不同要求，具体见相关行业标准、规范。</a:t>
              </a:r>
              <a:endParaRPr lang="zh-CN" altLang="en-US" sz="2800" b="1" dirty="0" smtClean="0">
                <a:solidFill>
                  <a:schemeClr val="bg1"/>
                </a:solidFill>
                <a:latin typeface="宋体" panose="02010600030101010101" pitchFamily="2" charset="-122"/>
                <a:ea typeface="宋体" panose="02010600030101010101" pitchFamily="2" charset="-122"/>
                <a:sym typeface="+mn-ea"/>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175" y="587118"/>
            <a:ext cx="2026841" cy="520091"/>
            <a:chOff x="-12700" y="587118"/>
            <a:chExt cx="2026841" cy="520091"/>
          </a:xfrm>
        </p:grpSpPr>
        <p:sp>
          <p:nvSpPr>
            <p:cNvPr id="10" name="文本框 9"/>
            <p:cNvSpPr txBox="1"/>
            <p:nvPr/>
          </p:nvSpPr>
          <p:spPr>
            <a:xfrm>
              <a:off x="380921" y="587448"/>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ea typeface="宋体" panose="02010600030101010101" pitchFamily="2" charset="-122"/>
                  <a:sym typeface="+mn-ea"/>
                </a:rPr>
                <a:t>样品分析</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aphicFrame>
        <p:nvGraphicFramePr>
          <p:cNvPr id="11" name="表格 10"/>
          <p:cNvGraphicFramePr/>
          <p:nvPr/>
        </p:nvGraphicFramePr>
        <p:xfrm>
          <a:off x="1080770" y="2235835"/>
          <a:ext cx="10084435" cy="547370"/>
        </p:xfrm>
        <a:graphic>
          <a:graphicData uri="http://schemas.openxmlformats.org/drawingml/2006/table">
            <a:tbl>
              <a:tblPr firstRow="1" bandRow="1">
                <a:tableStyleId>{5940675A-B579-460E-94D1-54222C63F5DA}</a:tableStyleId>
              </a:tblPr>
              <a:tblGrid>
                <a:gridCol w="3110230"/>
                <a:gridCol w="3612515"/>
                <a:gridCol w="3361690"/>
              </a:tblGrid>
              <a:tr h="547370">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类型</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必测项目</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选测项目</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13" name="表格 12"/>
          <p:cNvGraphicFramePr/>
          <p:nvPr/>
        </p:nvGraphicFramePr>
        <p:xfrm>
          <a:off x="1080770" y="2783205"/>
          <a:ext cx="10083800" cy="3436622"/>
        </p:xfrm>
        <a:graphic>
          <a:graphicData uri="http://schemas.openxmlformats.org/drawingml/2006/table">
            <a:tbl>
              <a:tblPr firstRow="1" bandRow="1">
                <a:tableStyleId>{5940675A-B579-460E-94D1-54222C63F5DA}</a:tableStyleId>
              </a:tblPr>
              <a:tblGrid>
                <a:gridCol w="3110230"/>
                <a:gridCol w="3611880"/>
                <a:gridCol w="3361690"/>
              </a:tblGrid>
              <a:tr h="876300">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塑料</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、油类、总有机碳、硫化物、悬浮物</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氯化物、铝</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lstStyle/>
                    <a:p>
                      <a:pPr marL="0" indent="0" algn="ctr">
                        <a:buNone/>
                      </a:pP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橡胶</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、油类、总有机碳、硫化物、六价铬</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苯系物、苯并（</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a</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）芘、重金属、邻苯二甲酸酯、氯化物等</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76300">
                <a:tc>
                  <a:txBody>
                    <a:bodyPr/>
                    <a:lstStyle/>
                    <a:p>
                      <a:pPr marL="0" indent="0" algn="ctr">
                        <a:buNone/>
                      </a:pP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医药生产</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pH</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、油类、总有机碳、悬浮物、挥发酚</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苯胺类、硝基苯类、氯化物、铝</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文本框 13"/>
          <p:cNvSpPr txBox="1"/>
          <p:nvPr/>
        </p:nvSpPr>
        <p:spPr>
          <a:xfrm>
            <a:off x="4371340" y="1377315"/>
            <a:ext cx="3449320" cy="579120"/>
          </a:xfrm>
          <a:prstGeom prst="rect">
            <a:avLst/>
          </a:prstGeom>
          <a:noFill/>
        </p:spPr>
        <p:txBody>
          <a:bodyPr wrap="none" rtlCol="0" anchor="t">
            <a:spAutoFit/>
          </a:bodyPr>
          <a:lstStyle/>
          <a:p>
            <a:r>
              <a:rPr lang="zh-CN" altLang="en-US" sz="3200" b="1" dirty="0" smtClean="0">
                <a:solidFill>
                  <a:schemeClr val="bg1"/>
                </a:solidFill>
                <a:latin typeface="宋体" panose="02010600030101010101" pitchFamily="2" charset="-122"/>
                <a:ea typeface="宋体" panose="02010600030101010101" pitchFamily="2" charset="-122"/>
                <a:sym typeface="+mn-ea"/>
              </a:rPr>
              <a:t>工业废水监测项目</a:t>
            </a:r>
            <a:endParaRPr lang="zh-CN" altLang="en-US" sz="3200" b="1" dirty="0" smtClean="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175" y="587118"/>
            <a:ext cx="2026841" cy="520091"/>
            <a:chOff x="-12700" y="587118"/>
            <a:chExt cx="2026841" cy="520091"/>
          </a:xfrm>
        </p:grpSpPr>
        <p:sp>
          <p:nvSpPr>
            <p:cNvPr id="10" name="文本框 9"/>
            <p:cNvSpPr txBox="1"/>
            <p:nvPr/>
          </p:nvSpPr>
          <p:spPr>
            <a:xfrm>
              <a:off x="380921" y="587448"/>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ea typeface="宋体" panose="02010600030101010101" pitchFamily="2" charset="-122"/>
                  <a:sym typeface="+mn-ea"/>
                </a:rPr>
                <a:t>样品分析</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aphicFrame>
        <p:nvGraphicFramePr>
          <p:cNvPr id="3" name="表格 2"/>
          <p:cNvGraphicFramePr/>
          <p:nvPr/>
        </p:nvGraphicFramePr>
        <p:xfrm>
          <a:off x="1080770" y="2235835"/>
          <a:ext cx="10084435" cy="547370"/>
        </p:xfrm>
        <a:graphic>
          <a:graphicData uri="http://schemas.openxmlformats.org/drawingml/2006/table">
            <a:tbl>
              <a:tblPr firstRow="1" bandRow="1">
                <a:tableStyleId>{5940675A-B579-460E-94D1-54222C63F5DA}</a:tableStyleId>
              </a:tblPr>
              <a:tblGrid>
                <a:gridCol w="3110230"/>
                <a:gridCol w="3612515"/>
                <a:gridCol w="3361690"/>
              </a:tblGrid>
              <a:tr h="547370">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类型</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必测项目</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选测项目</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nvGraphicFramePr>
        <p:xfrm>
          <a:off x="1080770" y="2783205"/>
          <a:ext cx="10084435" cy="1365250"/>
        </p:xfrm>
        <a:graphic>
          <a:graphicData uri="http://schemas.openxmlformats.org/drawingml/2006/table">
            <a:tbl>
              <a:tblPr firstRow="1" bandRow="1">
                <a:tableStyleId>{5940675A-B579-460E-94D1-54222C63F5DA}</a:tableStyleId>
              </a:tblPr>
              <a:tblGrid>
                <a:gridCol w="3111500"/>
                <a:gridCol w="3611880"/>
                <a:gridCol w="3361055"/>
              </a:tblGrid>
              <a:tr h="1365250">
                <a:tc>
                  <a:txBody>
                    <a:bodyPr/>
                    <a:lstStyle/>
                    <a:p>
                      <a:pPr marL="0" indent="0" algn="ctr">
                        <a:buNone/>
                      </a:pP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食品加工</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pH</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、氨氮、悬浮物、硝酸盐氮、动植物油</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总有机碳、铝、氯化物、挥发酚、铅、锌、油类、总氮、总磷</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nvGraphicFramePr>
        <p:xfrm>
          <a:off x="1080770" y="4148455"/>
          <a:ext cx="10085070" cy="2133602"/>
        </p:xfrm>
        <a:graphic>
          <a:graphicData uri="http://schemas.openxmlformats.org/drawingml/2006/table">
            <a:tbl>
              <a:tblPr firstRow="1" bandRow="1">
                <a:tableStyleId>{5940675A-B579-460E-94D1-54222C63F5DA}</a:tableStyleId>
              </a:tblPr>
              <a:tblGrid>
                <a:gridCol w="3110865"/>
                <a:gridCol w="3612515"/>
                <a:gridCol w="3361690"/>
              </a:tblGrid>
              <a:tr h="846455">
                <a:tc>
                  <a:txBody>
                    <a:bodyPr/>
                    <a:lstStyle/>
                    <a:p>
                      <a:pPr marL="0" indent="0" algn="ctr">
                        <a:buNone/>
                      </a:pP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屠宰及肉类加工</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pH</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、悬浮物、动植物油、氨氮、大肠菌群</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石油类、细菌总数、总有机碳</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5820">
                <a:tc>
                  <a:txBody>
                    <a:bodyPr/>
                    <a:lstStyle/>
                    <a:p>
                      <a:pPr marL="0" indent="0" algn="ctr">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饮料制造业</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pH</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COD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sz="2800" b="0" u="none">
                          <a:solidFill>
                            <a:schemeClr val="bg1"/>
                          </a:solidFill>
                          <a:latin typeface="宋体" panose="02010600030101010101" pitchFamily="2" charset="-122"/>
                          <a:ea typeface="宋体" panose="02010600030101010101" pitchFamily="2" charset="-122"/>
                          <a:cs typeface="宋体" panose="02010600030101010101" pitchFamily="2" charset="-122"/>
                        </a:rPr>
                        <a:t>BOD</a:t>
                      </a: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、悬浮物、氨氮、粪大肠菌群</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rPr>
                        <a:t>细菌总数、挥发酚、油类、总氮、总磷</a:t>
                      </a:r>
                      <a:endParaRPr lang="zh-CN" altLang="en-US" sz="2800" b="0" u="none">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4534535" y="1234440"/>
            <a:ext cx="3449320" cy="579120"/>
          </a:xfrm>
          <a:prstGeom prst="rect">
            <a:avLst/>
          </a:prstGeom>
          <a:noFill/>
        </p:spPr>
        <p:txBody>
          <a:bodyPr wrap="none" rtlCol="0" anchor="t">
            <a:spAutoFit/>
          </a:bodyPr>
          <a:lstStyle/>
          <a:p>
            <a:r>
              <a:rPr lang="zh-CN" altLang="en-US" sz="3200" b="1" dirty="0" smtClean="0">
                <a:solidFill>
                  <a:schemeClr val="bg1"/>
                </a:solidFill>
                <a:latin typeface="宋体" panose="02010600030101010101" pitchFamily="2" charset="-122"/>
                <a:ea typeface="宋体" panose="02010600030101010101" pitchFamily="2" charset="-122"/>
                <a:sym typeface="+mn-ea"/>
              </a:rPr>
              <a:t>工业废水监测项目</a:t>
            </a:r>
            <a:endParaRPr lang="zh-CN" altLang="en-US" sz="3200" b="1" dirty="0" smtClean="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175" y="587118"/>
            <a:ext cx="2026841" cy="520091"/>
            <a:chOff x="-12700" y="587118"/>
            <a:chExt cx="2026841" cy="520091"/>
          </a:xfrm>
        </p:grpSpPr>
        <p:sp>
          <p:nvSpPr>
            <p:cNvPr id="10" name="文本框 9"/>
            <p:cNvSpPr txBox="1"/>
            <p:nvPr/>
          </p:nvSpPr>
          <p:spPr>
            <a:xfrm>
              <a:off x="380921" y="587448"/>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ea typeface="宋体" panose="02010600030101010101" pitchFamily="2" charset="-122"/>
                  <a:sym typeface="+mn-ea"/>
                </a:rPr>
                <a:t>样品分析</a:t>
              </a:r>
              <a:endParaRPr lang="zh-CN" altLang="en-US" sz="32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 name="内容占位符 4"/>
          <p:cNvSpPr>
            <a:spLocks noGrp="1"/>
          </p:cNvSpPr>
          <p:nvPr>
            <p:ph idx="1"/>
            <p:custDataLst>
              <p:tags r:id="rId1"/>
            </p:custDataLst>
          </p:nvPr>
        </p:nvSpPr>
        <p:spPr>
          <a:xfrm>
            <a:off x="838200" y="2130425"/>
            <a:ext cx="10515600" cy="4351338"/>
          </a:xfrm>
        </p:spPr>
        <p:txBody>
          <a:bodyPr>
            <a:normAutofit/>
          </a:bodyPr>
          <a:lstStyle/>
          <a:p>
            <a:pPr marL="0" indent="0">
              <a:buFont typeface="+mj-lt"/>
              <a:buNone/>
            </a:pPr>
            <a:r>
              <a:rPr lang="en-US" altLang="zh-CN">
                <a:solidFill>
                  <a:schemeClr val="bg1"/>
                </a:solidFill>
                <a:latin typeface="宋体" panose="02010600030101010101" pitchFamily="2" charset="-122"/>
                <a:ea typeface="宋体" panose="02010600030101010101" pitchFamily="2" charset="-122"/>
                <a:sym typeface="+mn-ea"/>
              </a:rPr>
              <a:t>    </a:t>
            </a:r>
            <a:r>
              <a:rPr lang="zh-CN" altLang="en-US">
                <a:solidFill>
                  <a:schemeClr val="bg1"/>
                </a:solidFill>
                <a:latin typeface="宋体" panose="02010600030101010101" pitchFamily="2" charset="-122"/>
                <a:ea typeface="宋体" panose="02010600030101010101" pitchFamily="2" charset="-122"/>
                <a:sym typeface="+mn-ea"/>
              </a:rPr>
              <a:t>部分国家重点源监测项目与行业标准污染物项目不完全一致。例：</a:t>
            </a:r>
            <a:endParaRPr lang="zh-CN" altLang="en-US">
              <a:solidFill>
                <a:schemeClr val="bg1"/>
              </a:solidFill>
              <a:latin typeface="宋体" panose="02010600030101010101" pitchFamily="2" charset="-122"/>
              <a:ea typeface="宋体" panose="02010600030101010101" pitchFamily="2" charset="-122"/>
              <a:sym typeface="+mn-ea"/>
            </a:endParaRPr>
          </a:p>
          <a:p>
            <a:pPr marL="0" indent="0" algn="ctr">
              <a:buFont typeface="+mj-lt"/>
              <a:buNone/>
            </a:pPr>
            <a:r>
              <a:rPr lang="zh-CN" altLang="en-US" sz="3200" b="1" dirty="0" smtClean="0">
                <a:solidFill>
                  <a:schemeClr val="bg1"/>
                </a:solidFill>
                <a:latin typeface="宋体" panose="02010600030101010101" pitchFamily="2" charset="-122"/>
                <a:ea typeface="宋体" panose="02010600030101010101" pitchFamily="2" charset="-122"/>
                <a:sym typeface="+mn-ea"/>
              </a:rPr>
              <a:t>制糖行业</a:t>
            </a:r>
            <a:endParaRPr lang="zh-CN" altLang="en-US" sz="3200" b="1" dirty="0" smtClean="0">
              <a:solidFill>
                <a:schemeClr val="bg1"/>
              </a:solidFill>
              <a:latin typeface="宋体" panose="02010600030101010101" pitchFamily="2" charset="-122"/>
              <a:ea typeface="宋体" panose="02010600030101010101" pitchFamily="2" charset="-122"/>
              <a:sym typeface="+mn-ea"/>
            </a:endParaRPr>
          </a:p>
        </p:txBody>
      </p:sp>
      <p:graphicFrame>
        <p:nvGraphicFramePr>
          <p:cNvPr id="2" name="表格 1"/>
          <p:cNvGraphicFramePr/>
          <p:nvPr/>
        </p:nvGraphicFramePr>
        <p:xfrm>
          <a:off x="838200" y="3345815"/>
          <a:ext cx="10515600" cy="2955290"/>
        </p:xfrm>
        <a:graphic>
          <a:graphicData uri="http://schemas.openxmlformats.org/drawingml/2006/table">
            <a:tbl>
              <a:tblPr firstRow="1" bandRow="1">
                <a:tableStyleId>{5C22544A-7EE6-4342-B048-85BDC9FD1C3A}</a:tableStyleId>
              </a:tblPr>
              <a:tblGrid>
                <a:gridCol w="2894965"/>
                <a:gridCol w="4903470"/>
                <a:gridCol w="2717165"/>
              </a:tblGrid>
              <a:tr h="594360">
                <a:tc>
                  <a:txBody>
                    <a:bodyPr/>
                    <a:lstStyle/>
                    <a:p>
                      <a:pPr algn="ctr">
                        <a:buNone/>
                      </a:pPr>
                      <a:r>
                        <a:rPr lang="zh-CN" altLang="en-US" sz="2800">
                          <a:solidFill>
                            <a:schemeClr val="tx1"/>
                          </a:solidFill>
                          <a:latin typeface="宋体" panose="02010600030101010101" pitchFamily="2" charset="-122"/>
                          <a:ea typeface="宋体" panose="02010600030101010101" pitchFamily="2" charset="-122"/>
                          <a:sym typeface="+mn-ea"/>
                        </a:rPr>
                        <a:t>监测分类</a:t>
                      </a:r>
                      <a:endParaRPr lang="zh-CN" altLang="en-US" sz="2800">
                        <a:solidFill>
                          <a:schemeClr val="tx1"/>
                        </a:solidFill>
                        <a:latin typeface="宋体" panose="02010600030101010101" pitchFamily="2" charset="-122"/>
                        <a:ea typeface="宋体" panose="02010600030101010101" pitchFamily="2" charset="-122"/>
                        <a:sym typeface="+mn-ea"/>
                      </a:endParaRPr>
                    </a:p>
                  </a:txBody>
                  <a:tcPr/>
                </a:tc>
                <a:tc>
                  <a:txBody>
                    <a:bodyPr/>
                    <a:lstStyle/>
                    <a:p>
                      <a:pPr algn="ctr">
                        <a:buNone/>
                      </a:pPr>
                      <a:r>
                        <a:rPr lang="zh-CN" altLang="en-US" sz="2800">
                          <a:solidFill>
                            <a:schemeClr val="tx1"/>
                          </a:solidFill>
                          <a:latin typeface="宋体" panose="02010600030101010101" pitchFamily="2" charset="-122"/>
                          <a:ea typeface="宋体" panose="02010600030101010101" pitchFamily="2" charset="-122"/>
                          <a:sym typeface="+mn-ea"/>
                        </a:rPr>
                        <a:t>监测项目</a:t>
                      </a:r>
                      <a:endParaRPr lang="zh-CN" altLang="en-US" sz="2800">
                        <a:solidFill>
                          <a:schemeClr val="tx1"/>
                        </a:solidFill>
                        <a:latin typeface="宋体" panose="02010600030101010101" pitchFamily="2" charset="-122"/>
                        <a:ea typeface="宋体" panose="02010600030101010101" pitchFamily="2" charset="-122"/>
                        <a:sym typeface="+mn-ea"/>
                      </a:endParaRPr>
                    </a:p>
                  </a:txBody>
                  <a:tcPr/>
                </a:tc>
                <a:tc>
                  <a:txBody>
                    <a:bodyPr/>
                    <a:lstStyle/>
                    <a:p>
                      <a:pPr algn="ctr">
                        <a:buNone/>
                      </a:pPr>
                      <a:r>
                        <a:rPr lang="zh-CN" altLang="en-US" sz="2800">
                          <a:solidFill>
                            <a:schemeClr val="tx1"/>
                          </a:solidFill>
                          <a:latin typeface="宋体" panose="02010600030101010101" pitchFamily="2" charset="-122"/>
                          <a:ea typeface="宋体" panose="02010600030101010101" pitchFamily="2" charset="-122"/>
                        </a:rPr>
                        <a:t>备注</a:t>
                      </a:r>
                      <a:endParaRPr lang="zh-CN" altLang="en-US" sz="2800">
                        <a:solidFill>
                          <a:schemeClr val="tx1"/>
                        </a:solidFill>
                        <a:latin typeface="宋体" panose="02010600030101010101" pitchFamily="2" charset="-122"/>
                        <a:ea typeface="宋体" panose="02010600030101010101" pitchFamily="2" charset="-122"/>
                      </a:endParaRPr>
                    </a:p>
                  </a:txBody>
                  <a:tcPr/>
                </a:tc>
              </a:tr>
              <a:tr h="989330">
                <a:tc>
                  <a:txBody>
                    <a:bodyPr/>
                    <a:lstStyle/>
                    <a:p>
                      <a:pPr algn="ctr">
                        <a:buNone/>
                      </a:pPr>
                      <a:r>
                        <a:rPr lang="zh-CN" altLang="en-US" sz="2800">
                          <a:latin typeface="宋体" panose="02010600030101010101" pitchFamily="2" charset="-122"/>
                          <a:ea typeface="宋体" panose="02010600030101010101" pitchFamily="2" charset="-122"/>
                          <a:sym typeface="+mn-ea"/>
                        </a:rPr>
                        <a:t>重点污染源</a:t>
                      </a:r>
                      <a:endParaRPr lang="zh-CN" altLang="en-US" sz="2800">
                        <a:latin typeface="宋体" panose="02010600030101010101" pitchFamily="2" charset="-122"/>
                        <a:ea typeface="宋体" panose="02010600030101010101" pitchFamily="2" charset="-122"/>
                        <a:sym typeface="+mn-ea"/>
                      </a:endParaRPr>
                    </a:p>
                  </a:txBody>
                  <a:tcPr/>
                </a:tc>
                <a:tc>
                  <a:txBody>
                    <a:bodyPr/>
                    <a:lstStyle/>
                    <a:p>
                      <a:pPr>
                        <a:buNone/>
                      </a:pPr>
                      <a:r>
                        <a:rPr lang="zh-CN" altLang="en-US" sz="2800">
                          <a:latin typeface="宋体" panose="02010600030101010101" pitchFamily="2" charset="-122"/>
                          <a:ea typeface="宋体" panose="02010600030101010101" pitchFamily="2" charset="-122"/>
                          <a:sym typeface="+mn-ea"/>
                        </a:rPr>
                        <a:t>pH值、</a:t>
                      </a:r>
                      <a:r>
                        <a:rPr lang="zh-CN" altLang="en-US" sz="2800" b="1">
                          <a:solidFill>
                            <a:srgbClr val="FF0000"/>
                          </a:solidFill>
                          <a:latin typeface="宋体" panose="02010600030101010101" pitchFamily="2" charset="-122"/>
                          <a:ea typeface="宋体" panose="02010600030101010101" pitchFamily="2" charset="-122"/>
                          <a:sym typeface="+mn-ea"/>
                        </a:rPr>
                        <a:t>色度</a:t>
                      </a:r>
                      <a:r>
                        <a:rPr lang="zh-CN" altLang="en-US" sz="2800">
                          <a:latin typeface="宋体" panose="02010600030101010101" pitchFamily="2" charset="-122"/>
                          <a:ea typeface="宋体" panose="02010600030101010101" pitchFamily="2" charset="-122"/>
                          <a:sym typeface="+mn-ea"/>
                        </a:rPr>
                        <a:t>、COD、BOD</a:t>
                      </a:r>
                      <a:r>
                        <a:rPr lang="zh-CN" altLang="en-US" sz="2800" baseline="-25000">
                          <a:latin typeface="宋体" panose="02010600030101010101" pitchFamily="2" charset="-122"/>
                          <a:ea typeface="宋体" panose="02010600030101010101" pitchFamily="2" charset="-122"/>
                          <a:sym typeface="+mn-ea"/>
                        </a:rPr>
                        <a:t>5</a:t>
                      </a:r>
                      <a:r>
                        <a:rPr lang="zh-CN" altLang="en-US" sz="2800">
                          <a:latin typeface="宋体" panose="02010600030101010101" pitchFamily="2" charset="-122"/>
                          <a:ea typeface="宋体" panose="02010600030101010101" pitchFamily="2" charset="-122"/>
                          <a:sym typeface="+mn-ea"/>
                        </a:rPr>
                        <a:t>、氨氮、</a:t>
                      </a:r>
                      <a:r>
                        <a:rPr lang="zh-CN" altLang="en-US" sz="2800" b="1">
                          <a:solidFill>
                            <a:srgbClr val="FF0000"/>
                          </a:solidFill>
                          <a:latin typeface="宋体" panose="02010600030101010101" pitchFamily="2" charset="-122"/>
                          <a:ea typeface="宋体" panose="02010600030101010101" pitchFamily="2" charset="-122"/>
                          <a:sym typeface="+mn-ea"/>
                        </a:rPr>
                        <a:t>石油类</a:t>
                      </a:r>
                      <a:r>
                        <a:rPr lang="zh-CN" altLang="en-US" sz="2800">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流量</a:t>
                      </a:r>
                      <a:endParaRPr lang="zh-CN" altLang="en-US" sz="2800" b="1">
                        <a:solidFill>
                          <a:srgbClr val="FF0000"/>
                        </a:solidFill>
                        <a:latin typeface="宋体" panose="02010600030101010101" pitchFamily="2" charset="-122"/>
                        <a:ea typeface="宋体" panose="02010600030101010101" pitchFamily="2" charset="-122"/>
                        <a:sym typeface="+mn-ea"/>
                      </a:endParaRPr>
                    </a:p>
                  </a:txBody>
                  <a:tcPr/>
                </a:tc>
                <a:tc>
                  <a:txBody>
                    <a:bodyPr/>
                    <a:lstStyle/>
                    <a:p>
                      <a:pPr>
                        <a:buNone/>
                      </a:pPr>
                      <a:endParaRPr lang="zh-CN" altLang="en-US">
                        <a:latin typeface="宋体" panose="02010600030101010101" pitchFamily="2" charset="-122"/>
                        <a:ea typeface="宋体" panose="02010600030101010101" pitchFamily="2" charset="-122"/>
                      </a:endParaRPr>
                    </a:p>
                  </a:txBody>
                  <a:tcPr/>
                </a:tc>
              </a:tr>
              <a:tr h="990600">
                <a:tc>
                  <a:txBody>
                    <a:bodyPr/>
                    <a:lstStyle/>
                    <a:p>
                      <a:pPr algn="ctr">
                        <a:buNone/>
                      </a:pPr>
                      <a:endParaRPr lang="zh-CN" altLang="en-US" sz="2800">
                        <a:latin typeface="宋体" panose="02010600030101010101" pitchFamily="2" charset="-122"/>
                        <a:ea typeface="宋体" panose="02010600030101010101" pitchFamily="2" charset="-122"/>
                        <a:sym typeface="+mn-ea"/>
                      </a:endParaRPr>
                    </a:p>
                    <a:p>
                      <a:pPr algn="ctr">
                        <a:buNone/>
                      </a:pPr>
                      <a:r>
                        <a:rPr lang="zh-CN" altLang="en-US" sz="2800">
                          <a:latin typeface="宋体" panose="02010600030101010101" pitchFamily="2" charset="-122"/>
                          <a:ea typeface="宋体" panose="02010600030101010101" pitchFamily="2" charset="-122"/>
                          <a:sym typeface="+mn-ea"/>
                        </a:rPr>
                        <a:t>行业标准污染物</a:t>
                      </a:r>
                      <a:endParaRPr lang="zh-CN" altLang="en-US" sz="2800">
                        <a:latin typeface="宋体" panose="02010600030101010101" pitchFamily="2" charset="-122"/>
                        <a:ea typeface="宋体" panose="02010600030101010101" pitchFamily="2" charset="-122"/>
                        <a:sym typeface="+mn-ea"/>
                      </a:endParaRPr>
                    </a:p>
                  </a:txBody>
                  <a:tcPr/>
                </a:tc>
                <a:tc>
                  <a:txBody>
                    <a:bodyPr/>
                    <a:lstStyle/>
                    <a:p>
                      <a:pPr algn="l">
                        <a:buNone/>
                      </a:pPr>
                      <a:r>
                        <a:rPr lang="zh-CN" altLang="en-US" sz="2800">
                          <a:latin typeface="宋体" panose="02010600030101010101" pitchFamily="2" charset="-122"/>
                          <a:ea typeface="宋体" panose="02010600030101010101" pitchFamily="2" charset="-122"/>
                          <a:sym typeface="+mn-ea"/>
                        </a:rPr>
                        <a:t>pH值、COD、BOD</a:t>
                      </a:r>
                      <a:r>
                        <a:rPr lang="zh-CN" altLang="en-US" sz="2800" baseline="-25000">
                          <a:latin typeface="宋体" panose="02010600030101010101" pitchFamily="2" charset="-122"/>
                          <a:ea typeface="宋体" panose="02010600030101010101" pitchFamily="2" charset="-122"/>
                          <a:sym typeface="+mn-ea"/>
                        </a:rPr>
                        <a:t>5</a:t>
                      </a:r>
                      <a:r>
                        <a:rPr lang="zh-CN" altLang="en-US" sz="2800">
                          <a:latin typeface="宋体" panose="02010600030101010101" pitchFamily="2" charset="-122"/>
                          <a:ea typeface="宋体" panose="02010600030101010101" pitchFamily="2" charset="-122"/>
                          <a:sym typeface="+mn-ea"/>
                        </a:rPr>
                        <a:t>、氨氮、 </a:t>
                      </a:r>
                      <a:r>
                        <a:rPr lang="zh-CN" altLang="en-US" sz="2800" b="1">
                          <a:solidFill>
                            <a:srgbClr val="FF0000"/>
                          </a:solidFill>
                          <a:latin typeface="宋体" panose="02010600030101010101" pitchFamily="2" charset="-122"/>
                          <a:ea typeface="宋体" panose="02010600030101010101" pitchFamily="2" charset="-122"/>
                          <a:sym typeface="+mn-ea"/>
                        </a:rPr>
                        <a:t>SS、总氮、 总磷、单位产品（糖）基准排水量</a:t>
                      </a:r>
                      <a:endParaRPr lang="zh-CN" altLang="en-US" sz="2800" b="1">
                        <a:solidFill>
                          <a:srgbClr val="FF0000"/>
                        </a:solidFill>
                        <a:latin typeface="宋体" panose="02010600030101010101" pitchFamily="2" charset="-122"/>
                        <a:ea typeface="宋体" panose="02010600030101010101" pitchFamily="2" charset="-122"/>
                        <a:sym typeface="+mn-ea"/>
                      </a:endParaRPr>
                    </a:p>
                  </a:txBody>
                  <a:tcPr/>
                </a:tc>
                <a:tc>
                  <a:txBody>
                    <a:bodyPr/>
                    <a:lstStyle/>
                    <a:p>
                      <a:pPr>
                        <a:buNone/>
                      </a:pPr>
                      <a:r>
                        <a:rPr lang="en-US" altLang="zh-CN" sz="2800">
                          <a:latin typeface="宋体" panose="02010600030101010101" pitchFamily="2" charset="-122"/>
                          <a:ea typeface="宋体" panose="02010600030101010101" pitchFamily="2" charset="-122"/>
                        </a:rPr>
                        <a:t>2009</a:t>
                      </a:r>
                      <a:r>
                        <a:rPr lang="zh-CN" altLang="en-US" sz="2800">
                          <a:latin typeface="宋体" panose="02010600030101010101" pitchFamily="2" charset="-122"/>
                          <a:ea typeface="宋体" panose="02010600030101010101" pitchFamily="2" charset="-122"/>
                        </a:rPr>
                        <a:t>年</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日起开始执行</a:t>
                      </a:r>
                      <a:endParaRPr lang="zh-CN" altLang="en-US" sz="2800">
                        <a:latin typeface="宋体" panose="02010600030101010101" pitchFamily="2" charset="-122"/>
                        <a:ea typeface="宋体" panose="02010600030101010101" pitchFamily="2" charset="-122"/>
                      </a:endParaRPr>
                    </a:p>
                  </a:txBody>
                  <a:tcPr/>
                </a:tc>
              </a:tr>
            </a:tbl>
          </a:graphicData>
        </a:graphic>
      </p:graphicFrame>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bg1"/>
                </a:solidFill>
                <a:latin typeface="Arial" panose="020B0604020202020204" pitchFamily="34" charset="0"/>
                <a:cs typeface="Arial" panose="020B0604020202020204" pitchFamily="34" charset="0"/>
              </a:rPr>
              <a:t>CONTENTS</a:t>
            </a:r>
            <a:endParaRPr lang="zh-CN" altLang="en-US" sz="44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smtClean="0">
                <a:solidFill>
                  <a:srgbClr val="F8D35E"/>
                </a:solidFill>
                <a:latin typeface="Arial" panose="020B0604020202020204" pitchFamily="34" charset="0"/>
                <a:cs typeface="Arial" panose="020B0604020202020204" pitchFamily="34" charset="0"/>
              </a:rPr>
              <a:t>01</a:t>
            </a:r>
            <a:endParaRPr kumimoji="0" lang="en-US" sz="11500" b="1" i="0" u="none" strike="noStrike" kern="1200" cap="none" spc="0" normalizeH="0" baseline="0" noProof="0" dirty="0" smtClean="0">
              <a:ln>
                <a:noFill/>
              </a:ln>
              <a:solidFill>
                <a:srgbClr val="F8D35E"/>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01040"/>
          </a:xfrm>
          <a:prstGeom prst="rect">
            <a:avLst/>
          </a:prstGeom>
          <a:noFill/>
        </p:spPr>
        <p:txBody>
          <a:bodyPr wrap="square" rtlCol="0">
            <a:spAutoFit/>
          </a:bodyPr>
          <a:lstStyle/>
          <a:p>
            <a:pPr algn="dist"/>
            <a:r>
              <a:rPr lang="zh-CN" altLang="en-US" sz="4000" b="1" dirty="0">
                <a:solidFill>
                  <a:srgbClr val="FFFFFF"/>
                </a:solidFill>
                <a:latin typeface="+mj-lt"/>
                <a:ea typeface="+mj-ea"/>
                <a:cs typeface="+mj-cs"/>
                <a:sym typeface="+mn-ea"/>
              </a:rPr>
              <a:t>气体监测</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60811" y="2483453"/>
            <a:ext cx="192960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latin typeface="Arial" panose="020B0604020202020204" pitchFamily="34" charset="0"/>
                <a:cs typeface="Arial" panose="020B0604020202020204" pitchFamily="34" charset="0"/>
              </a:rPr>
              <a:t>Part One</a:t>
            </a:r>
            <a:endParaRPr lang="zh-CN" altLang="en-US" sz="32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175" y="587118"/>
            <a:ext cx="1822371" cy="520091"/>
            <a:chOff x="-12700" y="587118"/>
            <a:chExt cx="1822371" cy="520091"/>
          </a:xfrm>
        </p:grpSpPr>
        <p:sp>
          <p:nvSpPr>
            <p:cNvPr id="10" name="文本框 9"/>
            <p:cNvSpPr txBox="1"/>
            <p:nvPr/>
          </p:nvSpPr>
          <p:spPr>
            <a:xfrm>
              <a:off x="585391" y="648408"/>
              <a:ext cx="1224280" cy="36576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2400" dirty="0">
                  <a:solidFill>
                    <a:schemeClr val="bg1"/>
                  </a:solidFill>
                  <a:latin typeface="宋体" panose="02010600030101010101" pitchFamily="2" charset="-122"/>
                  <a:ea typeface="宋体" panose="02010600030101010101" pitchFamily="2" charset="-122"/>
                  <a:sym typeface="+mn-ea"/>
                </a:rPr>
                <a:t>样品分析</a:t>
              </a:r>
              <a:endParaRPr lang="zh-CN" altLang="en-US" sz="2400" b="0" dirty="0">
                <a:solidFill>
                  <a:schemeClr val="bg1"/>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 name="文本框 1"/>
          <p:cNvSpPr txBox="1"/>
          <p:nvPr/>
        </p:nvSpPr>
        <p:spPr>
          <a:xfrm>
            <a:off x="594995" y="1936115"/>
            <a:ext cx="9400540" cy="4480560"/>
          </a:xfrm>
          <a:prstGeom prst="rect">
            <a:avLst/>
          </a:prstGeom>
          <a:noFill/>
        </p:spPr>
        <p:txBody>
          <a:bodyPr wrap="square" rtlCol="0" anchor="t">
            <a:spAutoFit/>
          </a:bodyPr>
          <a:lstStyle/>
          <a:p>
            <a:pPr marL="0" indent="0">
              <a:buFont typeface="+mj-lt"/>
              <a:buNone/>
            </a:pPr>
            <a:r>
              <a:rPr lang="zh-CN" altLang="en-US" sz="3200" smtClean="0">
                <a:solidFill>
                  <a:schemeClr val="bg1"/>
                </a:solidFill>
                <a:latin typeface="宋体" panose="02010600030101010101" pitchFamily="2" charset="-122"/>
                <a:ea typeface="宋体" panose="02010600030101010101" pitchFamily="2" charset="-122"/>
                <a:sym typeface="+mn-ea"/>
              </a:rPr>
              <a:t>    首先选用国家标准分析方法，统一分析方法或行业标准方法。</a:t>
            </a:r>
            <a:endParaRPr lang="zh-CN" altLang="en-US" sz="3200" smtClean="0">
              <a:solidFill>
                <a:schemeClr val="bg1"/>
              </a:solidFill>
              <a:latin typeface="宋体" panose="02010600030101010101" pitchFamily="2" charset="-122"/>
              <a:ea typeface="宋体" panose="02010600030101010101" pitchFamily="2" charset="-122"/>
              <a:sym typeface="+mn-ea"/>
            </a:endParaRPr>
          </a:p>
          <a:p>
            <a:pPr marL="0" indent="0">
              <a:buFont typeface="+mj-lt"/>
              <a:buNone/>
            </a:pPr>
            <a:r>
              <a:rPr lang="zh-CN" altLang="en-US" sz="3200" dirty="0" smtClean="0">
                <a:solidFill>
                  <a:schemeClr val="bg1"/>
                </a:solidFill>
                <a:latin typeface="宋体" panose="02010600030101010101" pitchFamily="2" charset="-122"/>
                <a:ea typeface="宋体" panose="02010600030101010101" pitchFamily="2" charset="-122"/>
                <a:sym typeface="+mn-ea"/>
              </a:rPr>
              <a:t>    当实验室不具备使用标准分析方法是。也可采用原国家环境保护局监督管理司环监</a:t>
            </a:r>
            <a:r>
              <a:rPr lang="en-US" altLang="zh-CN" sz="3200" dirty="0" smtClean="0">
                <a:solidFill>
                  <a:schemeClr val="bg1"/>
                </a:solidFill>
                <a:latin typeface="宋体" panose="02010600030101010101" pitchFamily="2" charset="-122"/>
                <a:ea typeface="宋体" panose="02010600030101010101" pitchFamily="2" charset="-122"/>
                <a:sym typeface="+mn-ea"/>
              </a:rPr>
              <a:t>[1994]017</a:t>
            </a:r>
            <a:r>
              <a:rPr lang="zh-CN" altLang="en-US" sz="3200" dirty="0" smtClean="0">
                <a:solidFill>
                  <a:schemeClr val="bg1"/>
                </a:solidFill>
                <a:latin typeface="宋体" panose="02010600030101010101" pitchFamily="2" charset="-122"/>
                <a:ea typeface="宋体" panose="02010600030101010101" pitchFamily="2" charset="-122"/>
                <a:sym typeface="+mn-ea"/>
              </a:rPr>
              <a:t>号文和环监</a:t>
            </a:r>
            <a:r>
              <a:rPr lang="en-US" altLang="zh-CN" sz="3200" dirty="0" smtClean="0">
                <a:solidFill>
                  <a:schemeClr val="bg1"/>
                </a:solidFill>
                <a:latin typeface="宋体" panose="02010600030101010101" pitchFamily="2" charset="-122"/>
                <a:ea typeface="宋体" panose="02010600030101010101" pitchFamily="2" charset="-122"/>
                <a:sym typeface="+mn-ea"/>
              </a:rPr>
              <a:t>[1995]</a:t>
            </a:r>
            <a:r>
              <a:rPr lang="zh-CN" altLang="en-US" sz="3200" dirty="0" smtClean="0">
                <a:solidFill>
                  <a:schemeClr val="bg1"/>
                </a:solidFill>
                <a:latin typeface="宋体" panose="02010600030101010101" pitchFamily="2" charset="-122"/>
                <a:ea typeface="宋体" panose="02010600030101010101" pitchFamily="2" charset="-122"/>
                <a:sym typeface="+mn-ea"/>
              </a:rPr>
              <a:t>号公文公布的方法。</a:t>
            </a:r>
            <a:endParaRPr lang="zh-CN" altLang="en-US" sz="3200" dirty="0" smtClean="0">
              <a:solidFill>
                <a:schemeClr val="bg1"/>
              </a:solidFill>
              <a:latin typeface="宋体" panose="02010600030101010101" pitchFamily="2" charset="-122"/>
              <a:ea typeface="宋体" panose="02010600030101010101" pitchFamily="2" charset="-122"/>
              <a:sym typeface="+mn-ea"/>
            </a:endParaRPr>
          </a:p>
          <a:p>
            <a:pPr marL="0" indent="0">
              <a:buFont typeface="+mj-lt"/>
              <a:buNone/>
            </a:pPr>
            <a:r>
              <a:rPr lang="zh-CN" altLang="en-US" sz="3200" dirty="0" smtClean="0">
                <a:solidFill>
                  <a:schemeClr val="bg1"/>
                </a:solidFill>
                <a:latin typeface="宋体" panose="02010600030101010101" pitchFamily="2" charset="-122"/>
                <a:ea typeface="宋体" panose="02010600030101010101" pitchFamily="2" charset="-122"/>
                <a:sym typeface="+mn-ea"/>
              </a:rPr>
              <a:t>    在某些项目的监测中，尚无</a:t>
            </a:r>
            <a:r>
              <a:rPr lang="en-US" altLang="zh-CN" sz="3200" dirty="0" smtClean="0">
                <a:solidFill>
                  <a:schemeClr val="bg1"/>
                </a:solidFill>
                <a:latin typeface="宋体" panose="02010600030101010101" pitchFamily="2" charset="-122"/>
                <a:ea typeface="宋体" panose="02010600030101010101" pitchFamily="2" charset="-122"/>
                <a:sym typeface="+mn-ea"/>
              </a:rPr>
              <a:t>“</a:t>
            </a:r>
            <a:r>
              <a:rPr lang="zh-CN" altLang="en-US" sz="3200" dirty="0" smtClean="0">
                <a:solidFill>
                  <a:schemeClr val="bg1"/>
                </a:solidFill>
                <a:latin typeface="宋体" panose="02010600030101010101" pitchFamily="2" charset="-122"/>
                <a:ea typeface="宋体" panose="02010600030101010101" pitchFamily="2" charset="-122"/>
                <a:sym typeface="+mn-ea"/>
              </a:rPr>
              <a:t>标准</a:t>
            </a:r>
            <a:r>
              <a:rPr lang="en-US" altLang="zh-CN" sz="3200" dirty="0" smtClean="0">
                <a:solidFill>
                  <a:schemeClr val="bg1"/>
                </a:solidFill>
                <a:latin typeface="宋体" panose="02010600030101010101" pitchFamily="2" charset="-122"/>
                <a:ea typeface="宋体" panose="02010600030101010101" pitchFamily="2" charset="-122"/>
                <a:sym typeface="+mn-ea"/>
              </a:rPr>
              <a:t>”</a:t>
            </a:r>
            <a:r>
              <a:rPr lang="zh-CN" altLang="en-US" sz="3200" dirty="0" smtClean="0">
                <a:solidFill>
                  <a:schemeClr val="bg1"/>
                </a:solidFill>
                <a:latin typeface="宋体" panose="02010600030101010101" pitchFamily="2" charset="-122"/>
                <a:ea typeface="宋体" panose="02010600030101010101" pitchFamily="2" charset="-122"/>
                <a:sym typeface="+mn-ea"/>
              </a:rPr>
              <a:t>和</a:t>
            </a:r>
            <a:r>
              <a:rPr lang="en-US" altLang="zh-CN" sz="3200" dirty="0" smtClean="0">
                <a:solidFill>
                  <a:schemeClr val="bg1"/>
                </a:solidFill>
                <a:latin typeface="宋体" panose="02010600030101010101" pitchFamily="2" charset="-122"/>
                <a:ea typeface="宋体" panose="02010600030101010101" pitchFamily="2" charset="-122"/>
                <a:sym typeface="+mn-ea"/>
              </a:rPr>
              <a:t>“</a:t>
            </a:r>
            <a:r>
              <a:rPr lang="zh-CN" altLang="en-US" sz="3200" dirty="0" smtClean="0">
                <a:solidFill>
                  <a:schemeClr val="bg1"/>
                </a:solidFill>
                <a:latin typeface="宋体" panose="02010600030101010101" pitchFamily="2" charset="-122"/>
                <a:ea typeface="宋体" panose="02010600030101010101" pitchFamily="2" charset="-122"/>
                <a:sym typeface="+mn-ea"/>
              </a:rPr>
              <a:t>统一</a:t>
            </a:r>
            <a:r>
              <a:rPr lang="en-US" altLang="zh-CN" sz="3200" dirty="0" smtClean="0">
                <a:solidFill>
                  <a:schemeClr val="bg1"/>
                </a:solidFill>
                <a:latin typeface="宋体" panose="02010600030101010101" pitchFamily="2" charset="-122"/>
                <a:ea typeface="宋体" panose="02010600030101010101" pitchFamily="2" charset="-122"/>
                <a:sym typeface="+mn-ea"/>
              </a:rPr>
              <a:t>”</a:t>
            </a:r>
            <a:r>
              <a:rPr lang="zh-CN" altLang="en-US" sz="3200" dirty="0" smtClean="0">
                <a:solidFill>
                  <a:schemeClr val="bg1"/>
                </a:solidFill>
                <a:latin typeface="宋体" panose="02010600030101010101" pitchFamily="2" charset="-122"/>
                <a:ea typeface="宋体" panose="02010600030101010101" pitchFamily="2" charset="-122"/>
                <a:sym typeface="+mn-ea"/>
              </a:rPr>
              <a:t>分析方法时，可采用</a:t>
            </a:r>
            <a:r>
              <a:rPr lang="en-US" altLang="zh-CN" sz="3200" dirty="0" smtClean="0">
                <a:solidFill>
                  <a:schemeClr val="bg1"/>
                </a:solidFill>
                <a:latin typeface="宋体" panose="02010600030101010101" pitchFamily="2" charset="-122"/>
                <a:ea typeface="宋体" panose="02010600030101010101" pitchFamily="2" charset="-122"/>
                <a:sym typeface="+mn-ea"/>
              </a:rPr>
              <a:t>ISO</a:t>
            </a:r>
            <a:r>
              <a:rPr lang="zh-CN" altLang="en-US" sz="3200" dirty="0" smtClean="0">
                <a:solidFill>
                  <a:schemeClr val="bg1"/>
                </a:solidFill>
                <a:latin typeface="宋体" panose="02010600030101010101" pitchFamily="2" charset="-122"/>
                <a:ea typeface="宋体" panose="02010600030101010101" pitchFamily="2" charset="-122"/>
                <a:sym typeface="+mn-ea"/>
              </a:rPr>
              <a:t>、美国</a:t>
            </a:r>
            <a:r>
              <a:rPr lang="en-US" altLang="zh-CN" sz="3200" dirty="0" smtClean="0">
                <a:solidFill>
                  <a:schemeClr val="bg1"/>
                </a:solidFill>
                <a:latin typeface="宋体" panose="02010600030101010101" pitchFamily="2" charset="-122"/>
                <a:ea typeface="宋体" panose="02010600030101010101" pitchFamily="2" charset="-122"/>
                <a:sym typeface="+mn-ea"/>
              </a:rPr>
              <a:t>EPA</a:t>
            </a:r>
            <a:r>
              <a:rPr lang="zh-CN" altLang="en-US" sz="3200" dirty="0" smtClean="0">
                <a:solidFill>
                  <a:schemeClr val="bg1"/>
                </a:solidFill>
                <a:latin typeface="宋体" panose="02010600030101010101" pitchFamily="2" charset="-122"/>
                <a:ea typeface="宋体" panose="02010600030101010101" pitchFamily="2" charset="-122"/>
                <a:sym typeface="+mn-ea"/>
              </a:rPr>
              <a:t>和日本</a:t>
            </a:r>
            <a:r>
              <a:rPr lang="en-US" altLang="zh-CN" sz="3200" dirty="0" smtClean="0">
                <a:solidFill>
                  <a:schemeClr val="bg1"/>
                </a:solidFill>
                <a:latin typeface="宋体" panose="02010600030101010101" pitchFamily="2" charset="-122"/>
                <a:ea typeface="宋体" panose="02010600030101010101" pitchFamily="2" charset="-122"/>
                <a:sym typeface="+mn-ea"/>
              </a:rPr>
              <a:t>JIS</a:t>
            </a:r>
            <a:r>
              <a:rPr lang="zh-CN" altLang="en-US" sz="3200" dirty="0" smtClean="0">
                <a:solidFill>
                  <a:schemeClr val="bg1"/>
                </a:solidFill>
                <a:latin typeface="宋体" panose="02010600030101010101" pitchFamily="2" charset="-122"/>
                <a:ea typeface="宋体" panose="02010600030101010101" pitchFamily="2" charset="-122"/>
                <a:sym typeface="+mn-ea"/>
              </a:rPr>
              <a:t>方法体系等其他等效分析方法，但应经过验证合格，其检出限、准确度和精密度应能达到监控要求</a:t>
            </a:r>
            <a:endParaRPr lang="zh-CN" altLang="en-US" sz="3200" dirty="0" smtClean="0">
              <a:solidFill>
                <a:schemeClr val="bg1"/>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594995" y="1356995"/>
            <a:ext cx="1816100" cy="579120"/>
          </a:xfrm>
          <a:prstGeom prst="rect">
            <a:avLst/>
          </a:prstGeom>
          <a:noFill/>
        </p:spPr>
        <p:txBody>
          <a:bodyPr wrap="none" rtlCol="0" anchor="t">
            <a:spAutoFit/>
          </a:bodyPr>
          <a:lstStyle/>
          <a:p>
            <a:r>
              <a:rPr lang="zh-CN" altLang="en-US" sz="3200" b="1">
                <a:solidFill>
                  <a:schemeClr val="bg1"/>
                </a:solidFill>
                <a:latin typeface="宋体" panose="02010600030101010101" pitchFamily="2" charset="-122"/>
                <a:ea typeface="宋体" panose="02010600030101010101" pitchFamily="2" charset="-122"/>
                <a:sym typeface="+mn-ea"/>
              </a:rPr>
              <a:t>分析方法</a:t>
            </a:r>
            <a:endParaRPr lang="zh-CN" altLang="en-US" sz="3200" b="1">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2014146" y="183570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01</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2" name="Text Placeholder 3"/>
          <p:cNvSpPr txBox="1"/>
          <p:nvPr/>
        </p:nvSpPr>
        <p:spPr>
          <a:xfrm>
            <a:off x="4933882" y="183570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02</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4" name="Text Placeholder 3"/>
          <p:cNvSpPr txBox="1"/>
          <p:nvPr/>
        </p:nvSpPr>
        <p:spPr>
          <a:xfrm>
            <a:off x="7832597" y="183570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03</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7" name="Text Placeholder 3"/>
          <p:cNvSpPr txBox="1"/>
          <p:nvPr/>
        </p:nvSpPr>
        <p:spPr>
          <a:xfrm>
            <a:off x="2014146" y="407172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06</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8" name="Text Placeholder 3"/>
          <p:cNvSpPr txBox="1"/>
          <p:nvPr/>
        </p:nvSpPr>
        <p:spPr>
          <a:xfrm>
            <a:off x="4919789" y="407172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05</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69" name="Text Placeholder 3"/>
          <p:cNvSpPr txBox="1"/>
          <p:nvPr/>
        </p:nvSpPr>
        <p:spPr>
          <a:xfrm>
            <a:off x="7877439" y="407172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04</a:t>
            </a:r>
            <a:endParaRPr kumimoji="0" lang="en-US" sz="4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cxnSp>
        <p:nvCxnSpPr>
          <p:cNvPr id="61" name="Straight Connector 25"/>
          <p:cNvCxnSpPr/>
          <p:nvPr/>
        </p:nvCxnSpPr>
        <p:spPr>
          <a:xfrm>
            <a:off x="2824430" y="2181583"/>
            <a:ext cx="1958535"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5784378" y="2181583"/>
            <a:ext cx="1958535"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8721428" y="2181583"/>
            <a:ext cx="1958535"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8513815" y="2276135"/>
            <a:ext cx="2260700" cy="2071596"/>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5742593" y="4442283"/>
            <a:ext cx="1958535"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782645" y="4442283"/>
            <a:ext cx="1958535"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0160" y="596338"/>
            <a:ext cx="3125391" cy="521970"/>
            <a:chOff x="-12700" y="586178"/>
            <a:chExt cx="3125391" cy="521970"/>
          </a:xfrm>
        </p:grpSpPr>
        <p:sp>
          <p:nvSpPr>
            <p:cNvPr id="79" name="文本框 78"/>
            <p:cNvSpPr txBox="1"/>
            <p:nvPr/>
          </p:nvSpPr>
          <p:spPr>
            <a:xfrm>
              <a:off x="674291" y="586178"/>
              <a:ext cx="24384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废水监测方法</a:t>
              </a:r>
              <a:endPar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81" name="文本框 80"/>
          <p:cNvSpPr txBox="1"/>
          <p:nvPr/>
        </p:nvSpPr>
        <p:spPr>
          <a:xfrm>
            <a:off x="1949520" y="2529177"/>
            <a:ext cx="1666249" cy="1066800"/>
          </a:xfrm>
          <a:prstGeom prst="rect">
            <a:avLst/>
          </a:prstGeom>
          <a:noFill/>
        </p:spPr>
        <p:txBody>
          <a:bodyPr wrap="square" rtlCol="0">
            <a:spAutoFit/>
          </a:bodyPr>
          <a:lstStyle/>
          <a:p>
            <a:r>
              <a:rPr lang="zh-CN" altLang="en-US" sz="3200">
                <a:solidFill>
                  <a:schemeClr val="bg1"/>
                </a:solidFill>
                <a:latin typeface="+mn-ea"/>
                <a:cs typeface="宋体" panose="02010600030101010101" pitchFamily="2" charset="-122"/>
                <a:sym typeface="+mn-ea"/>
              </a:rPr>
              <a:t>色度</a:t>
            </a:r>
            <a:endParaRPr lang="zh-CN" altLang="en-US" sz="3200">
              <a:solidFill>
                <a:schemeClr val="bg1"/>
              </a:solidFill>
              <a:latin typeface="+mn-ea"/>
              <a:cs typeface="宋体" panose="02010600030101010101" pitchFamily="2" charset="-122"/>
              <a:sym typeface="+mn-ea"/>
            </a:endParaRPr>
          </a:p>
          <a:p>
            <a:endParaRPr lang="zh-CN" altLang="en-US" sz="3200" b="1" dirty="0">
              <a:solidFill>
                <a:schemeClr val="bg1"/>
              </a:solidFill>
              <a:latin typeface="+mn-ea"/>
              <a:ea typeface="微软雅黑" panose="020B0503020204020204" pitchFamily="34" charset="-122"/>
              <a:cs typeface="宋体" panose="02010600030101010101" pitchFamily="2" charset="-122"/>
              <a:sym typeface="+mn-ea"/>
            </a:endParaRPr>
          </a:p>
        </p:txBody>
      </p:sp>
      <p:sp>
        <p:nvSpPr>
          <p:cNvPr id="83" name="文本框 82"/>
          <p:cNvSpPr txBox="1"/>
          <p:nvPr/>
        </p:nvSpPr>
        <p:spPr>
          <a:xfrm>
            <a:off x="4937920" y="2529177"/>
            <a:ext cx="1666249" cy="579120"/>
          </a:xfrm>
          <a:prstGeom prst="rect">
            <a:avLst/>
          </a:prstGeom>
          <a:noFill/>
        </p:spPr>
        <p:txBody>
          <a:bodyPr wrap="square" rtlCol="0">
            <a:spAutoFit/>
          </a:bodyPr>
          <a:lstStyle/>
          <a:p>
            <a:r>
              <a:rPr lang="en-US" altLang="zh-CN" sz="3200">
                <a:solidFill>
                  <a:schemeClr val="bg1"/>
                </a:solidFill>
                <a:latin typeface="+mn-ea"/>
                <a:cs typeface="宋体" panose="02010600030101010101" pitchFamily="2" charset="-122"/>
                <a:sym typeface="+mn-ea"/>
              </a:rPr>
              <a:t>PH</a:t>
            </a:r>
            <a:r>
              <a:rPr lang="zh-CN" altLang="en-US" sz="3200">
                <a:solidFill>
                  <a:schemeClr val="bg1"/>
                </a:solidFill>
                <a:latin typeface="+mn-ea"/>
                <a:cs typeface="宋体" panose="02010600030101010101" pitchFamily="2" charset="-122"/>
                <a:sym typeface="+mn-ea"/>
              </a:rPr>
              <a:t>值</a:t>
            </a:r>
            <a:endParaRPr lang="zh-CN" altLang="en-US" sz="3200" b="1" dirty="0">
              <a:solidFill>
                <a:schemeClr val="bg1"/>
              </a:solidFill>
              <a:latin typeface="+mn-ea"/>
              <a:ea typeface="微软雅黑" panose="020B0503020204020204" pitchFamily="34" charset="-122"/>
              <a:cs typeface="宋体" panose="02010600030101010101" pitchFamily="2" charset="-122"/>
              <a:sym typeface="+mn-ea"/>
            </a:endParaRPr>
          </a:p>
        </p:txBody>
      </p:sp>
      <p:sp>
        <p:nvSpPr>
          <p:cNvPr id="85" name="文本框 84"/>
          <p:cNvSpPr txBox="1"/>
          <p:nvPr/>
        </p:nvSpPr>
        <p:spPr>
          <a:xfrm>
            <a:off x="7853680" y="2529205"/>
            <a:ext cx="2635250" cy="579120"/>
          </a:xfrm>
          <a:prstGeom prst="rect">
            <a:avLst/>
          </a:prstGeom>
          <a:noFill/>
        </p:spPr>
        <p:txBody>
          <a:bodyPr wrap="square" rtlCol="0">
            <a:spAutoFit/>
          </a:bodyPr>
          <a:lstStyle/>
          <a:p>
            <a:r>
              <a:rPr lang="zh-CN" altLang="en-US" sz="3200">
                <a:solidFill>
                  <a:schemeClr val="bg1"/>
                </a:solidFill>
                <a:latin typeface="+mn-ea"/>
                <a:cs typeface="宋体" panose="02010600030101010101" pitchFamily="2" charset="-122"/>
                <a:sym typeface="+mn-ea"/>
              </a:rPr>
              <a:t>残渣（</a:t>
            </a:r>
            <a:r>
              <a:rPr lang="en-US" altLang="zh-CN" sz="3200">
                <a:solidFill>
                  <a:schemeClr val="bg1"/>
                </a:solidFill>
                <a:latin typeface="+mn-ea"/>
                <a:cs typeface="宋体" panose="02010600030101010101" pitchFamily="2" charset="-122"/>
                <a:sym typeface="+mn-ea"/>
              </a:rPr>
              <a:t>SS</a:t>
            </a:r>
            <a:r>
              <a:rPr lang="zh-CN" altLang="en-US" sz="3200">
                <a:solidFill>
                  <a:schemeClr val="bg1"/>
                </a:solidFill>
                <a:latin typeface="+mn-ea"/>
                <a:cs typeface="宋体" panose="02010600030101010101" pitchFamily="2" charset="-122"/>
                <a:sym typeface="+mn-ea"/>
              </a:rPr>
              <a:t>）</a:t>
            </a:r>
            <a:endParaRPr lang="zh-CN" altLang="en-US" sz="3200" b="1" dirty="0">
              <a:solidFill>
                <a:schemeClr val="bg1"/>
              </a:solidFill>
              <a:latin typeface="+mn-ea"/>
              <a:ea typeface="微软雅黑" panose="020B0503020204020204" pitchFamily="34" charset="-122"/>
              <a:cs typeface="宋体" panose="02010600030101010101" pitchFamily="2" charset="-122"/>
              <a:sym typeface="+mn-ea"/>
            </a:endParaRPr>
          </a:p>
        </p:txBody>
      </p:sp>
      <p:sp>
        <p:nvSpPr>
          <p:cNvPr id="89" name="文本框 88"/>
          <p:cNvSpPr txBox="1"/>
          <p:nvPr/>
        </p:nvSpPr>
        <p:spPr>
          <a:xfrm>
            <a:off x="1949520" y="4732423"/>
            <a:ext cx="1666249" cy="579120"/>
          </a:xfrm>
          <a:prstGeom prst="rect">
            <a:avLst/>
          </a:prstGeom>
          <a:noFill/>
        </p:spPr>
        <p:txBody>
          <a:bodyPr wrap="square" rtlCol="0">
            <a:spAutoFit/>
          </a:bodyPr>
          <a:lstStyle/>
          <a:p>
            <a:r>
              <a:rPr lang="zh-CN" altLang="en-US" sz="3200">
                <a:solidFill>
                  <a:schemeClr val="bg1"/>
                </a:solidFill>
                <a:latin typeface="+mn-ea"/>
                <a:cs typeface="宋体" panose="02010600030101010101" pitchFamily="2" charset="-122"/>
                <a:sym typeface="+mn-ea"/>
              </a:rPr>
              <a:t>溶解氧</a:t>
            </a:r>
            <a:endParaRPr lang="zh-CN" altLang="en-US" sz="3200" b="1" dirty="0">
              <a:solidFill>
                <a:schemeClr val="bg1"/>
              </a:solidFill>
              <a:latin typeface="+mn-ea"/>
              <a:ea typeface="微软雅黑" panose="020B0503020204020204" pitchFamily="34" charset="-122"/>
              <a:cs typeface="宋体" panose="02010600030101010101" pitchFamily="2" charset="-122"/>
              <a:sym typeface="+mn-ea"/>
            </a:endParaRPr>
          </a:p>
        </p:txBody>
      </p:sp>
      <p:sp>
        <p:nvSpPr>
          <p:cNvPr id="91" name="文本框 90"/>
          <p:cNvSpPr txBox="1"/>
          <p:nvPr/>
        </p:nvSpPr>
        <p:spPr>
          <a:xfrm>
            <a:off x="4110355" y="4732655"/>
            <a:ext cx="2973070" cy="2042160"/>
          </a:xfrm>
          <a:prstGeom prst="rect">
            <a:avLst/>
          </a:prstGeom>
          <a:noFill/>
        </p:spPr>
        <p:txBody>
          <a:bodyPr wrap="square" rtlCol="0">
            <a:spAutoFit/>
          </a:bodyPr>
          <a:lstStyle/>
          <a:p>
            <a:r>
              <a:rPr lang="zh-CN" altLang="en-US" sz="3200">
                <a:solidFill>
                  <a:schemeClr val="bg1"/>
                </a:solidFill>
                <a:latin typeface="+mn-ea"/>
                <a:sym typeface="+mn-ea"/>
              </a:rPr>
              <a:t>化学需氧量</a:t>
            </a:r>
            <a:r>
              <a:rPr lang="en-US" altLang="zh-CN" sz="3200">
                <a:solidFill>
                  <a:schemeClr val="bg1"/>
                </a:solidFill>
                <a:latin typeface="+mn-ea"/>
                <a:sym typeface="+mn-ea"/>
              </a:rPr>
              <a:t>COD</a:t>
            </a:r>
            <a:endParaRPr lang="en-US" altLang="zh-CN" sz="3200">
              <a:solidFill>
                <a:schemeClr val="bg1"/>
              </a:solidFill>
              <a:latin typeface="+mn-ea"/>
              <a:sym typeface="+mn-ea"/>
            </a:endParaRPr>
          </a:p>
          <a:p>
            <a:r>
              <a:rPr lang="zh-CN" altLang="en-US" sz="3200">
                <a:solidFill>
                  <a:schemeClr val="bg1"/>
                </a:solidFill>
                <a:latin typeface="+mn-ea"/>
                <a:sym typeface="+mn-ea"/>
              </a:rPr>
              <a:t>生化需氧量</a:t>
            </a:r>
            <a:r>
              <a:rPr lang="en-US" altLang="zh-CN" sz="3200">
                <a:solidFill>
                  <a:schemeClr val="bg1"/>
                </a:solidFill>
                <a:latin typeface="+mn-ea"/>
                <a:sym typeface="+mn-ea"/>
              </a:rPr>
              <a:t>BOD</a:t>
            </a:r>
            <a:endParaRPr lang="en-US" altLang="zh-CN" sz="3200" b="1" dirty="0">
              <a:solidFill>
                <a:schemeClr val="bg1"/>
              </a:solidFill>
              <a:latin typeface="+mn-ea"/>
              <a:ea typeface="微软雅黑" panose="020B0503020204020204" pitchFamily="34" charset="-122"/>
              <a:sym typeface="+mn-ea"/>
            </a:endParaRPr>
          </a:p>
        </p:txBody>
      </p:sp>
      <p:sp>
        <p:nvSpPr>
          <p:cNvPr id="92" name="文本框 91"/>
          <p:cNvSpPr txBox="1"/>
          <p:nvPr/>
        </p:nvSpPr>
        <p:spPr>
          <a:xfrm>
            <a:off x="7853618" y="4732423"/>
            <a:ext cx="1666249" cy="1066800"/>
          </a:xfrm>
          <a:prstGeom prst="rect">
            <a:avLst/>
          </a:prstGeom>
          <a:noFill/>
        </p:spPr>
        <p:txBody>
          <a:bodyPr wrap="square" rtlCol="0">
            <a:spAutoFit/>
          </a:bodyPr>
          <a:lstStyle/>
          <a:p>
            <a:r>
              <a:rPr lang="zh-CN" altLang="en-US" sz="3200">
                <a:solidFill>
                  <a:schemeClr val="bg1"/>
                </a:solidFill>
                <a:latin typeface="+mn-ea"/>
                <a:sym typeface="+mn-ea"/>
              </a:rPr>
              <a:t>磷</a:t>
            </a:r>
            <a:r>
              <a:rPr lang="en-US" altLang="zh-CN" sz="3200">
                <a:solidFill>
                  <a:schemeClr val="bg1"/>
                </a:solidFill>
                <a:latin typeface="+mn-ea"/>
                <a:sym typeface="+mn-ea"/>
              </a:rPr>
              <a:t> </a:t>
            </a:r>
            <a:r>
              <a:rPr lang="zh-CN" altLang="en-US" sz="3200">
                <a:solidFill>
                  <a:schemeClr val="bg1"/>
                </a:solidFill>
                <a:latin typeface="+mn-ea"/>
                <a:sym typeface="+mn-ea"/>
              </a:rPr>
              <a:t>总氮 氨氮</a:t>
            </a:r>
            <a:endParaRPr lang="zh-CN" altLang="en-US" sz="3200" b="1" dirty="0">
              <a:solidFill>
                <a:schemeClr val="bg1"/>
              </a:solidFill>
              <a:latin typeface="+mn-ea"/>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5"/>
                                        </p:tgtEl>
                                        <p:attrNameLst>
                                          <p:attrName>style.visibility</p:attrName>
                                        </p:attrNameLst>
                                      </p:cBhvr>
                                      <p:to>
                                        <p:strVal val="visible"/>
                                      </p:to>
                                    </p:set>
                                    <p:anim calcmode="lin" valueType="num">
                                      <p:cBhvr additive="base">
                                        <p:cTn id="45" dur="500" fill="hold"/>
                                        <p:tgtEl>
                                          <p:spTgt spid="85"/>
                                        </p:tgtEl>
                                        <p:attrNameLst>
                                          <p:attrName>ppt_x</p:attrName>
                                        </p:attrNameLst>
                                      </p:cBhvr>
                                      <p:tavLst>
                                        <p:tav tm="0">
                                          <p:val>
                                            <p:strVal val="#ppt_x"/>
                                          </p:val>
                                        </p:tav>
                                        <p:tav tm="100000">
                                          <p:val>
                                            <p:strVal val="#ppt_x"/>
                                          </p:val>
                                        </p:tav>
                                      </p:tavLst>
                                    </p:anim>
                                    <p:anim calcmode="lin" valueType="num">
                                      <p:cBhvr additive="base">
                                        <p:cTn id="46" dur="500" fill="hold"/>
                                        <p:tgtEl>
                                          <p:spTgt spid="8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500" fill="hold"/>
                                        <p:tgtEl>
                                          <p:spTgt spid="92"/>
                                        </p:tgtEl>
                                        <p:attrNameLst>
                                          <p:attrName>ppt_x</p:attrName>
                                        </p:attrNameLst>
                                      </p:cBhvr>
                                      <p:tavLst>
                                        <p:tav tm="0">
                                          <p:val>
                                            <p:strVal val="#ppt_x"/>
                                          </p:val>
                                        </p:tav>
                                        <p:tav tm="100000">
                                          <p:val>
                                            <p:strVal val="#ppt_x"/>
                                          </p:val>
                                        </p:tav>
                                      </p:tavLst>
                                    </p:anim>
                                    <p:anim calcmode="lin" valueType="num">
                                      <p:cBhvr additive="base">
                                        <p:cTn id="50" dur="500" fill="hold"/>
                                        <p:tgtEl>
                                          <p:spTgt spid="9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91"/>
                                        </p:tgtEl>
                                        <p:attrNameLst>
                                          <p:attrName>style.visibility</p:attrName>
                                        </p:attrNameLst>
                                      </p:cBhvr>
                                      <p:to>
                                        <p:strVal val="visible"/>
                                      </p:to>
                                    </p:set>
                                    <p:anim calcmode="lin" valueType="num">
                                      <p:cBhvr additive="base">
                                        <p:cTn id="53" dur="500" fill="hold"/>
                                        <p:tgtEl>
                                          <p:spTgt spid="91"/>
                                        </p:tgtEl>
                                        <p:attrNameLst>
                                          <p:attrName>ppt_x</p:attrName>
                                        </p:attrNameLst>
                                      </p:cBhvr>
                                      <p:tavLst>
                                        <p:tav tm="0">
                                          <p:val>
                                            <p:strVal val="#ppt_x"/>
                                          </p:val>
                                        </p:tav>
                                        <p:tav tm="100000">
                                          <p:val>
                                            <p:strVal val="#ppt_x"/>
                                          </p:val>
                                        </p:tav>
                                      </p:tavLst>
                                    </p:anim>
                                    <p:anim calcmode="lin" valueType="num">
                                      <p:cBhvr additive="base">
                                        <p:cTn id="54" dur="500" fill="hold"/>
                                        <p:tgtEl>
                                          <p:spTgt spid="9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9"/>
                                        </p:tgtEl>
                                        <p:attrNameLst>
                                          <p:attrName>style.visibility</p:attrName>
                                        </p:attrNameLst>
                                      </p:cBhvr>
                                      <p:to>
                                        <p:strVal val="visible"/>
                                      </p:to>
                                    </p:set>
                                    <p:anim calcmode="lin" valueType="num">
                                      <p:cBhvr additive="base">
                                        <p:cTn id="57" dur="500" fill="hold"/>
                                        <p:tgtEl>
                                          <p:spTgt spid="89"/>
                                        </p:tgtEl>
                                        <p:attrNameLst>
                                          <p:attrName>ppt_x</p:attrName>
                                        </p:attrNameLst>
                                      </p:cBhvr>
                                      <p:tavLst>
                                        <p:tav tm="0">
                                          <p:val>
                                            <p:strVal val="#ppt_x"/>
                                          </p:val>
                                        </p:tav>
                                        <p:tav tm="100000">
                                          <p:val>
                                            <p:strVal val="#ppt_x"/>
                                          </p:val>
                                        </p:tav>
                                      </p:tavLst>
                                    </p:anim>
                                    <p:anim calcmode="lin" valueType="num">
                                      <p:cBhvr additive="base">
                                        <p:cTn id="5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3" grpId="0"/>
      <p:bldP spid="85" grpId="0"/>
      <p:bldP spid="89" grpId="0"/>
      <p:bldP spid="91" grpId="0"/>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1077087" y="1214646"/>
            <a:ext cx="381508"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组合 10"/>
          <p:cNvGrpSpPr/>
          <p:nvPr/>
        </p:nvGrpSpPr>
        <p:grpSpPr>
          <a:xfrm>
            <a:off x="-12700" y="587118"/>
            <a:ext cx="1612821" cy="522299"/>
            <a:chOff x="-12700" y="587118"/>
            <a:chExt cx="1612821" cy="522299"/>
          </a:xfrm>
        </p:grpSpPr>
        <p:sp>
          <p:nvSpPr>
            <p:cNvPr id="12" name="文本框 11"/>
            <p:cNvSpPr txBox="1"/>
            <p:nvPr/>
          </p:nvSpPr>
          <p:spPr>
            <a:xfrm>
              <a:off x="380921" y="587447"/>
              <a:ext cx="12192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溶氧量</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文本框 15"/>
          <p:cNvSpPr txBox="1"/>
          <p:nvPr/>
        </p:nvSpPr>
        <p:spPr>
          <a:xfrm>
            <a:off x="1739265" y="1109345"/>
            <a:ext cx="10324465" cy="2941320"/>
          </a:xfrm>
          <a:prstGeom prst="rect">
            <a:avLst/>
          </a:prstGeom>
          <a:noFill/>
        </p:spPr>
        <p:txBody>
          <a:bodyPr wrap="square" rtlCol="0">
            <a:spAutoFit/>
          </a:bodyPr>
          <a:lstStyle/>
          <a:p>
            <a:pPr>
              <a:lnSpc>
                <a:spcPct val="130000"/>
              </a:lnSpc>
            </a:pPr>
            <a:r>
              <a:rPr lang="zh-CN" altLang="en-US" sz="2400" dirty="0">
                <a:solidFill>
                  <a:schemeClr val="bg1"/>
                </a:solidFill>
                <a:sym typeface="+mn-ea"/>
              </a:rPr>
              <a:t>水样中加入硫酸锰和碱性碘化钾，水中溶解氧将低价锰氧化成高价锰，生成四价锰的氢氧化物棕色沉淀。加酸后，氢氧化物溶解并与碘离子反应释放出游离碘。以淀粉作指示剂，用硫代硫酸钠滴定释放出的碘，可计算溶解氧的含量。 </a:t>
            </a:r>
            <a:endParaRPr lang="zh-CN" altLang="en-US" sz="2400" dirty="0">
              <a:solidFill>
                <a:schemeClr val="bg1"/>
              </a:solidFill>
              <a:sym typeface="+mn-ea"/>
            </a:endParaRPr>
          </a:p>
          <a:p>
            <a:pPr>
              <a:lnSpc>
                <a:spcPct val="130000"/>
              </a:lnSpc>
            </a:pPr>
            <a:r>
              <a:rPr lang="zh-CN" altLang="en-US" sz="2400" dirty="0">
                <a:solidFill>
                  <a:schemeClr val="bg1"/>
                </a:solidFill>
                <a:sym typeface="+mn-ea"/>
              </a:rPr>
              <a:t>仪器：250-300ml溶解氧瓶  试剂：硫酸锰、氢氧化钠、碘化钾、硫酸、淀粉、重铬酸钾、硫代硫酸钠、水杨酸或氯化锌（用于淀粉防腐）</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18" name="Flowchart: Off-page Connector 63"/>
          <p:cNvSpPr/>
          <p:nvPr/>
        </p:nvSpPr>
        <p:spPr>
          <a:xfrm>
            <a:off x="1077087" y="4178191"/>
            <a:ext cx="381508" cy="499852"/>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文本框 18"/>
          <p:cNvSpPr txBox="1"/>
          <p:nvPr/>
        </p:nvSpPr>
        <p:spPr>
          <a:xfrm>
            <a:off x="1739265" y="4391660"/>
            <a:ext cx="10590530" cy="2466340"/>
          </a:xfrm>
          <a:prstGeom prst="rect">
            <a:avLst/>
          </a:prstGeom>
          <a:noFill/>
        </p:spPr>
        <p:txBody>
          <a:bodyPr wrap="square" rtlCol="0">
            <a:spAutoFit/>
          </a:bodyPr>
          <a:lstStyle/>
          <a:p>
            <a:pPr>
              <a:lnSpc>
                <a:spcPct val="130000"/>
              </a:lnSpc>
            </a:pPr>
            <a:r>
              <a:rPr lang="zh-CN" altLang="en-US" sz="2400">
                <a:solidFill>
                  <a:schemeClr val="bg1"/>
                </a:solidFill>
                <a:sym typeface="+mn-ea"/>
              </a:rPr>
              <a:t>测定溶解氧的电极由一个附有感应器的薄膜和一个温度测量及裣的内置热敏电阻组成。电极的可渗透薄膜为选择性薄膜，把待测水样和感应器隔开，水和可溶性物质不能透过，只允许氧气通过。当给感应器供应电压时，氧气穿过薄膜发生还原反应，产生微弱的扩散电流，通过测量电流值可测定溶解氧浓度</a:t>
            </a:r>
            <a:endParaRPr lang="zh-CN" altLang="en-US" sz="2400">
              <a:solidFill>
                <a:schemeClr val="bg1"/>
              </a:solidFill>
              <a:sym typeface="+mn-ea"/>
            </a:endParaRPr>
          </a:p>
          <a:p>
            <a:pPr>
              <a:lnSpc>
                <a:spcPct val="130000"/>
              </a:lnSpc>
            </a:pPr>
            <a:r>
              <a:rPr lang="zh-CN" altLang="en-US" sz="2400">
                <a:solidFill>
                  <a:schemeClr val="bg1"/>
                </a:solidFill>
                <a:sym typeface="+mn-ea"/>
              </a:rPr>
              <a:t>仪器：便携式溶解氧仪 </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739265" y="4065270"/>
            <a:ext cx="6102350" cy="460375"/>
          </a:xfrm>
          <a:prstGeom prst="rect">
            <a:avLst/>
          </a:prstGeom>
          <a:noFill/>
        </p:spPr>
        <p:txBody>
          <a:bodyPr wrap="none" rtlCol="0" anchor="t">
            <a:spAutoFit/>
          </a:bodyPr>
          <a:lstStyle/>
          <a:p>
            <a:r>
              <a:rPr lang="en-US" altLang="zh-CN" sz="2400">
                <a:solidFill>
                  <a:schemeClr val="bg1"/>
                </a:solidFill>
                <a:sym typeface="+mn-ea"/>
              </a:rPr>
              <a:t>2 </a:t>
            </a:r>
            <a:r>
              <a:rPr lang="zh-CN" altLang="en-US" sz="2400">
                <a:solidFill>
                  <a:schemeClr val="bg1"/>
                </a:solidFill>
                <a:sym typeface="+mn-ea"/>
              </a:rPr>
              <a:t>便携式溶解氧仪法（B）-------常用便携方法</a:t>
            </a:r>
            <a:endParaRPr lang="zh-CN" altLang="en-US" sz="2400">
              <a:solidFill>
                <a:schemeClr val="bg1"/>
              </a:solidFill>
              <a:sym typeface="+mn-ea"/>
            </a:endParaRPr>
          </a:p>
        </p:txBody>
      </p:sp>
      <p:sp>
        <p:nvSpPr>
          <p:cNvPr id="3" name="文本框 2"/>
          <p:cNvSpPr txBox="1"/>
          <p:nvPr/>
        </p:nvSpPr>
        <p:spPr>
          <a:xfrm>
            <a:off x="1739265" y="848995"/>
            <a:ext cx="1320800" cy="460375"/>
          </a:xfrm>
          <a:prstGeom prst="rect">
            <a:avLst/>
          </a:prstGeom>
          <a:noFill/>
        </p:spPr>
        <p:txBody>
          <a:bodyPr wrap="none" rtlCol="0" anchor="t">
            <a:spAutoFit/>
          </a:bodyPr>
          <a:lstStyle/>
          <a:p>
            <a:r>
              <a:rPr lang="en-US" altLang="zh-CN" sz="2400">
                <a:solidFill>
                  <a:schemeClr val="bg1"/>
                </a:solidFill>
                <a:sym typeface="+mn-ea"/>
              </a:rPr>
              <a:t>1 </a:t>
            </a:r>
            <a:r>
              <a:rPr lang="zh-CN" altLang="en-US" sz="2400">
                <a:solidFill>
                  <a:schemeClr val="bg1"/>
                </a:solidFill>
                <a:sym typeface="+mn-ea"/>
              </a:rPr>
              <a:t>碘量法</a:t>
            </a:r>
            <a:endParaRPr lang="zh-CN" altLang="en-US" sz="2400">
              <a:solidFill>
                <a:schemeClr val="bg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p:bldP spid="18" grpId="0" bldLvl="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bg1"/>
                </a:solidFill>
                <a:latin typeface="Arial" panose="020B0604020202020204" pitchFamily="34" charset="0"/>
                <a:cs typeface="Arial" panose="020B0604020202020204" pitchFamily="34" charset="0"/>
              </a:rPr>
              <a:t>CONTENTS</a:t>
            </a:r>
            <a:endParaRPr lang="zh-CN" altLang="en-US" sz="44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smtClean="0">
                <a:solidFill>
                  <a:srgbClr val="29B9A6"/>
                </a:solidFill>
                <a:latin typeface="Arial" panose="020B0604020202020204" pitchFamily="34" charset="0"/>
                <a:cs typeface="Arial" panose="020B0604020202020204" pitchFamily="34" charset="0"/>
              </a:rPr>
              <a:t>03</a:t>
            </a:r>
            <a:endParaRPr kumimoji="0" lang="en-US" sz="11500" b="1" i="0" u="none" strike="noStrike" kern="1200" cap="none" spc="0" normalizeH="0" baseline="0" noProof="0" dirty="0" smtClean="0">
              <a:ln>
                <a:noFill/>
              </a:ln>
              <a:solidFill>
                <a:srgbClr val="29B9A6"/>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43585"/>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固体监测</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60811" y="2483453"/>
            <a:ext cx="2371134"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latin typeface="Arial" panose="020B0604020202020204" pitchFamily="34" charset="0"/>
                <a:cs typeface="Arial" panose="020B0604020202020204" pitchFamily="34" charset="0"/>
              </a:rPr>
              <a:t>Part </a:t>
            </a:r>
            <a:r>
              <a:rPr lang="en-US" altLang="zh-CN" sz="3200" dirty="0" smtClean="0">
                <a:latin typeface="Arial" panose="020B0604020202020204" pitchFamily="34" charset="0"/>
                <a:cs typeface="Arial" panose="020B0604020202020204" pitchFamily="34" charset="0"/>
              </a:rPr>
              <a:t>Three</a:t>
            </a:r>
            <a:endParaRPr lang="zh-CN" altLang="en-US" sz="32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587118"/>
            <a:ext cx="2019221" cy="522301"/>
            <a:chOff x="-12700" y="587118"/>
            <a:chExt cx="2019221" cy="522301"/>
          </a:xfrm>
        </p:grpSpPr>
        <p:sp>
          <p:nvSpPr>
            <p:cNvPr id="27" name="文本框 26"/>
            <p:cNvSpPr txBox="1"/>
            <p:nvPr/>
          </p:nvSpPr>
          <p:spPr>
            <a:xfrm>
              <a:off x="380921" y="587449"/>
              <a:ext cx="16256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隶书" pitchFamily="49" charset="-122"/>
                  <a:ea typeface="隶书" pitchFamily="49" charset="-122"/>
                  <a:sym typeface="+mn-ea"/>
                </a:rPr>
                <a:t>固体废物</a:t>
              </a:r>
              <a:endParaRPr lang="zh-CN" altLang="en-US" sz="3200" b="0" dirty="0">
                <a:solidFill>
                  <a:schemeClr val="bg1"/>
                </a:solidFill>
                <a:latin typeface="隶书" pitchFamily="49" charset="-122"/>
                <a:ea typeface="隶书" pitchFamily="49" charset="-122"/>
                <a:cs typeface="Arial" panose="020B0604020202020204" pitchFamily="34" charset="0"/>
                <a:sym typeface="+mn-ea"/>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29" name="组合 28"/>
          <p:cNvGrpSpPr/>
          <p:nvPr/>
        </p:nvGrpSpPr>
        <p:grpSpPr>
          <a:xfrm>
            <a:off x="1892205" y="1588611"/>
            <a:ext cx="1196276" cy="1196274"/>
            <a:chOff x="2133505" y="1868011"/>
            <a:chExt cx="1196276" cy="1196274"/>
          </a:xfrm>
        </p:grpSpPr>
        <p:sp>
          <p:nvSpPr>
            <p:cNvPr id="30"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组合 30"/>
            <p:cNvGrpSpPr/>
            <p:nvPr/>
          </p:nvGrpSpPr>
          <p:grpSpPr>
            <a:xfrm>
              <a:off x="2594152" y="2091252"/>
              <a:ext cx="489277" cy="684119"/>
              <a:chOff x="9451975" y="2613025"/>
              <a:chExt cx="538163" cy="752475"/>
            </a:xfrm>
            <a:solidFill>
              <a:schemeClr val="bg1"/>
            </a:solidFill>
          </p:grpSpPr>
          <p:sp>
            <p:nvSpPr>
              <p:cNvPr id="32"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5" name="文本框 34"/>
          <p:cNvSpPr txBox="1"/>
          <p:nvPr/>
        </p:nvSpPr>
        <p:spPr>
          <a:xfrm>
            <a:off x="3412358" y="1552365"/>
            <a:ext cx="166624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定义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346297" y="2424472"/>
            <a:ext cx="5923118" cy="1938992"/>
          </a:xfrm>
          <a:prstGeom prst="rect">
            <a:avLst/>
          </a:prstGeom>
        </p:spPr>
        <p:txBody>
          <a:bodyPr wrap="square">
            <a:spAutoFit/>
          </a:bodyPr>
          <a:lstStyle/>
          <a:p>
            <a:pPr marL="342900" lvl="0" indent="-342900" fontAlgn="base">
              <a:spcBef>
                <a:spcPct val="20000"/>
              </a:spcBef>
              <a:spcAft>
                <a:spcPct val="0"/>
              </a:spcAft>
              <a:buClr>
                <a:srgbClr val="DC5900"/>
              </a:buClr>
              <a:buSzPct val="75000"/>
              <a:buFont typeface="Wingdings" panose="05000000000000000000" pitchFamily="2" charset="2"/>
              <a:buChar char="v"/>
            </a:pPr>
            <a:r>
              <a:rPr lang="zh-CN" altLang="en-US" sz="2400" b="1" dirty="0">
                <a:solidFill>
                  <a:schemeClr val="bg1"/>
                </a:solidFill>
              </a:rPr>
              <a:t>指在生产</a:t>
            </a:r>
            <a:r>
              <a:rPr lang="zh-CN" altLang="en-US" sz="2400" b="1" dirty="0" smtClean="0">
                <a:solidFill>
                  <a:schemeClr val="bg1"/>
                </a:solidFill>
              </a:rPr>
              <a:t>建设、</a:t>
            </a:r>
            <a:r>
              <a:rPr lang="zh-CN" altLang="en-US" sz="2400" b="1" dirty="0">
                <a:solidFill>
                  <a:schemeClr val="bg1"/>
                </a:solidFill>
              </a:rPr>
              <a:t>日常生活和其他</a:t>
            </a:r>
            <a:r>
              <a:rPr lang="zh-CN" altLang="en-US" sz="2400" b="1" dirty="0" smtClean="0">
                <a:solidFill>
                  <a:schemeClr val="bg1"/>
                </a:solidFill>
              </a:rPr>
              <a:t>活动中产生的</a:t>
            </a:r>
            <a:r>
              <a:rPr lang="zh-CN" altLang="en-US" sz="2400" b="1" dirty="0">
                <a:solidFill>
                  <a:schemeClr val="bg1"/>
                </a:solidFill>
              </a:rPr>
              <a:t>污染</a:t>
            </a:r>
            <a:r>
              <a:rPr lang="zh-CN" altLang="en-US" sz="2400" b="1" dirty="0" smtClean="0">
                <a:solidFill>
                  <a:schemeClr val="bg1"/>
                </a:solidFill>
              </a:rPr>
              <a:t>环境</a:t>
            </a:r>
            <a:r>
              <a:rPr lang="zh-CN" altLang="en-US" sz="2400" b="1" dirty="0">
                <a:solidFill>
                  <a:schemeClr val="bg1"/>
                </a:solidFill>
              </a:rPr>
              <a:t>的</a:t>
            </a:r>
            <a:r>
              <a:rPr lang="zh-CN" altLang="en-US" sz="2400" b="1" dirty="0" smtClean="0">
                <a:solidFill>
                  <a:schemeClr val="bg1"/>
                </a:solidFill>
              </a:rPr>
              <a:t>固态、半固态</a:t>
            </a:r>
            <a:r>
              <a:rPr lang="zh-CN" altLang="en-US" sz="2400" b="1" dirty="0">
                <a:solidFill>
                  <a:schemeClr val="bg1"/>
                </a:solidFill>
              </a:rPr>
              <a:t>废弃</a:t>
            </a:r>
            <a:r>
              <a:rPr lang="zh-CN" altLang="en-US" sz="2400" b="1" dirty="0" smtClean="0">
                <a:solidFill>
                  <a:schemeClr val="bg1"/>
                </a:solidFill>
              </a:rPr>
              <a:t>物质，</a:t>
            </a:r>
            <a:r>
              <a:rPr lang="zh-CN" altLang="en-US" sz="2400" b="1" dirty="0">
                <a:solidFill>
                  <a:schemeClr val="bg1"/>
                </a:solidFill>
              </a:rPr>
              <a:t>固体废物污染往往是其他污染的</a:t>
            </a:r>
            <a:r>
              <a:rPr lang="zh-CN" altLang="en-US" sz="2400" b="1" dirty="0" smtClean="0">
                <a:solidFill>
                  <a:schemeClr val="bg1"/>
                </a:solidFill>
              </a:rPr>
              <a:t>源头，</a:t>
            </a:r>
            <a:r>
              <a:rPr lang="zh-CN" altLang="en-US" sz="2400" b="1" dirty="0">
                <a:solidFill>
                  <a:schemeClr val="bg1"/>
                </a:solidFill>
              </a:rPr>
              <a:t>其危害</a:t>
            </a:r>
            <a:r>
              <a:rPr lang="zh-CN" altLang="en-US" sz="2400" b="1" dirty="0" smtClean="0">
                <a:solidFill>
                  <a:schemeClr val="bg1"/>
                </a:solidFill>
              </a:rPr>
              <a:t>具有明显的</a:t>
            </a:r>
            <a:r>
              <a:rPr lang="zh-CN" altLang="en-US" sz="2400" b="1" dirty="0">
                <a:solidFill>
                  <a:schemeClr val="bg1"/>
                </a:solidFill>
              </a:rPr>
              <a:t>持久性和不可逆性</a:t>
            </a:r>
            <a:endParaRPr lang="zh-CN" altLang="en-US" sz="2400"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587118"/>
            <a:ext cx="2027159" cy="520091"/>
            <a:chOff x="-12700" y="587118"/>
            <a:chExt cx="2027159" cy="520091"/>
          </a:xfrm>
        </p:grpSpPr>
        <p:sp>
          <p:nvSpPr>
            <p:cNvPr id="27" name="文本框 26"/>
            <p:cNvSpPr txBox="1"/>
            <p:nvPr/>
          </p:nvSpPr>
          <p:spPr>
            <a:xfrm>
              <a:off x="372983" y="602212"/>
              <a:ext cx="1641476"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固体分类</a:t>
              </a:r>
              <a:endPar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9" name="任意多边形 28"/>
          <p:cNvSpPr/>
          <p:nvPr/>
        </p:nvSpPr>
        <p:spPr>
          <a:xfrm>
            <a:off x="3195454" y="1327195"/>
            <a:ext cx="5545015" cy="1123712"/>
          </a:xfrm>
          <a:custGeom>
            <a:avLst/>
            <a:gdLst/>
            <a:ahLst/>
            <a:cxnLst/>
            <a:rect l="l" t="t" r="r" b="b"/>
            <a:pathLst>
              <a:path w="5545015" h="1123712">
                <a:moveTo>
                  <a:pt x="397789" y="847044"/>
                </a:moveTo>
                <a:lnTo>
                  <a:pt x="395035" y="851174"/>
                </a:lnTo>
                <a:cubicBezTo>
                  <a:pt x="407884" y="865858"/>
                  <a:pt x="415685" y="879395"/>
                  <a:pt x="418439" y="891785"/>
                </a:cubicBezTo>
                <a:cubicBezTo>
                  <a:pt x="421192" y="904175"/>
                  <a:pt x="425092" y="909682"/>
                  <a:pt x="430140" y="908305"/>
                </a:cubicBezTo>
                <a:cubicBezTo>
                  <a:pt x="435188" y="906929"/>
                  <a:pt x="438630" y="902569"/>
                  <a:pt x="440465" y="895227"/>
                </a:cubicBezTo>
                <a:cubicBezTo>
                  <a:pt x="442301" y="887885"/>
                  <a:pt x="439777" y="880313"/>
                  <a:pt x="432894" y="872512"/>
                </a:cubicBezTo>
                <a:cubicBezTo>
                  <a:pt x="426010" y="864711"/>
                  <a:pt x="414309" y="856222"/>
                  <a:pt x="397789" y="847044"/>
                </a:cubicBezTo>
                <a:close/>
                <a:moveTo>
                  <a:pt x="1499117" y="815381"/>
                </a:moveTo>
                <a:lnTo>
                  <a:pt x="1618886" y="815381"/>
                </a:lnTo>
                <a:lnTo>
                  <a:pt x="1618886" y="892474"/>
                </a:lnTo>
                <a:lnTo>
                  <a:pt x="1499117" y="892474"/>
                </a:lnTo>
                <a:close/>
                <a:moveTo>
                  <a:pt x="4344673" y="802991"/>
                </a:moveTo>
                <a:lnTo>
                  <a:pt x="4419013" y="802991"/>
                </a:lnTo>
                <a:cubicBezTo>
                  <a:pt x="4407082" y="831442"/>
                  <a:pt x="4395151" y="852092"/>
                  <a:pt x="4383220" y="864940"/>
                </a:cubicBezTo>
                <a:cubicBezTo>
                  <a:pt x="4368535" y="849338"/>
                  <a:pt x="4355687" y="828688"/>
                  <a:pt x="4344673" y="802991"/>
                </a:cubicBezTo>
                <a:close/>
                <a:moveTo>
                  <a:pt x="520311" y="797484"/>
                </a:moveTo>
                <a:cubicBezTo>
                  <a:pt x="521229" y="811251"/>
                  <a:pt x="521688" y="823182"/>
                  <a:pt x="521688" y="833277"/>
                </a:cubicBezTo>
                <a:lnTo>
                  <a:pt x="323449" y="833277"/>
                </a:lnTo>
                <a:lnTo>
                  <a:pt x="335839" y="845667"/>
                </a:lnTo>
                <a:cubicBezTo>
                  <a:pt x="345934" y="842914"/>
                  <a:pt x="356948" y="841537"/>
                  <a:pt x="368879" y="841537"/>
                </a:cubicBezTo>
                <a:lnTo>
                  <a:pt x="521688" y="841537"/>
                </a:lnTo>
                <a:lnTo>
                  <a:pt x="521688" y="902110"/>
                </a:lnTo>
                <a:cubicBezTo>
                  <a:pt x="521688" y="908535"/>
                  <a:pt x="518017" y="911517"/>
                  <a:pt x="510675" y="911058"/>
                </a:cubicBezTo>
                <a:cubicBezTo>
                  <a:pt x="503333" y="910600"/>
                  <a:pt x="489566" y="908994"/>
                  <a:pt x="469375" y="906240"/>
                </a:cubicBezTo>
                <a:lnTo>
                  <a:pt x="469375" y="911747"/>
                </a:lnTo>
                <a:cubicBezTo>
                  <a:pt x="491402" y="918171"/>
                  <a:pt x="506086" y="928267"/>
                  <a:pt x="513428" y="942033"/>
                </a:cubicBezTo>
                <a:cubicBezTo>
                  <a:pt x="526277" y="936527"/>
                  <a:pt x="534078" y="931020"/>
                  <a:pt x="536831" y="925513"/>
                </a:cubicBezTo>
                <a:cubicBezTo>
                  <a:pt x="539585" y="920007"/>
                  <a:pt x="540961" y="912665"/>
                  <a:pt x="540961" y="903487"/>
                </a:cubicBezTo>
                <a:lnTo>
                  <a:pt x="540961" y="841537"/>
                </a:lnTo>
                <a:lnTo>
                  <a:pt x="618054" y="841537"/>
                </a:lnTo>
                <a:lnTo>
                  <a:pt x="594651" y="816757"/>
                </a:lnTo>
                <a:lnTo>
                  <a:pt x="578131" y="833277"/>
                </a:lnTo>
                <a:lnTo>
                  <a:pt x="540961" y="833277"/>
                </a:lnTo>
                <a:lnTo>
                  <a:pt x="540961" y="822264"/>
                </a:lnTo>
                <a:lnTo>
                  <a:pt x="551975" y="814004"/>
                </a:lnTo>
                <a:close/>
                <a:moveTo>
                  <a:pt x="3167629" y="794731"/>
                </a:moveTo>
                <a:lnTo>
                  <a:pt x="3239215" y="794731"/>
                </a:lnTo>
                <a:lnTo>
                  <a:pt x="3239215" y="891097"/>
                </a:lnTo>
                <a:lnTo>
                  <a:pt x="3167629" y="891097"/>
                </a:lnTo>
                <a:close/>
                <a:moveTo>
                  <a:pt x="3591640" y="774081"/>
                </a:moveTo>
                <a:lnTo>
                  <a:pt x="3679746" y="774081"/>
                </a:lnTo>
                <a:lnTo>
                  <a:pt x="3679746" y="842914"/>
                </a:lnTo>
                <a:lnTo>
                  <a:pt x="3591640" y="842914"/>
                </a:lnTo>
                <a:close/>
                <a:moveTo>
                  <a:pt x="3299788" y="754808"/>
                </a:moveTo>
                <a:lnTo>
                  <a:pt x="3297035" y="758938"/>
                </a:lnTo>
                <a:cubicBezTo>
                  <a:pt x="3309884" y="776375"/>
                  <a:pt x="3317914" y="794272"/>
                  <a:pt x="3321126" y="812627"/>
                </a:cubicBezTo>
                <a:cubicBezTo>
                  <a:pt x="3324339" y="830983"/>
                  <a:pt x="3329616" y="835572"/>
                  <a:pt x="3336958" y="826394"/>
                </a:cubicBezTo>
                <a:cubicBezTo>
                  <a:pt x="3344300" y="817216"/>
                  <a:pt x="3345448" y="807121"/>
                  <a:pt x="3340400" y="796107"/>
                </a:cubicBezTo>
                <a:cubicBezTo>
                  <a:pt x="3335352" y="785094"/>
                  <a:pt x="3321815" y="771327"/>
                  <a:pt x="3299788" y="754808"/>
                </a:cubicBezTo>
                <a:close/>
                <a:moveTo>
                  <a:pt x="1857048" y="721768"/>
                </a:moveTo>
                <a:lnTo>
                  <a:pt x="1840529" y="738288"/>
                </a:lnTo>
                <a:lnTo>
                  <a:pt x="1711123" y="738288"/>
                </a:lnTo>
                <a:lnTo>
                  <a:pt x="1722136" y="749301"/>
                </a:lnTo>
                <a:lnTo>
                  <a:pt x="1737279" y="746548"/>
                </a:lnTo>
                <a:lnTo>
                  <a:pt x="1781332" y="746548"/>
                </a:lnTo>
                <a:cubicBezTo>
                  <a:pt x="1777661" y="763068"/>
                  <a:pt x="1768025" y="785324"/>
                  <a:pt x="1752422" y="813316"/>
                </a:cubicBezTo>
                <a:cubicBezTo>
                  <a:pt x="1736820" y="841308"/>
                  <a:pt x="1723971" y="856680"/>
                  <a:pt x="1713876" y="859434"/>
                </a:cubicBezTo>
                <a:lnTo>
                  <a:pt x="1729019" y="886967"/>
                </a:lnTo>
                <a:cubicBezTo>
                  <a:pt x="1739115" y="875954"/>
                  <a:pt x="1777661" y="864481"/>
                  <a:pt x="1844659" y="852550"/>
                </a:cubicBezTo>
                <a:cubicBezTo>
                  <a:pt x="1847412" y="859893"/>
                  <a:pt x="1849706" y="867005"/>
                  <a:pt x="1851542" y="873889"/>
                </a:cubicBezTo>
                <a:cubicBezTo>
                  <a:pt x="1853378" y="880772"/>
                  <a:pt x="1857048" y="881460"/>
                  <a:pt x="1862555" y="875954"/>
                </a:cubicBezTo>
                <a:cubicBezTo>
                  <a:pt x="1868062" y="870447"/>
                  <a:pt x="1869897" y="862416"/>
                  <a:pt x="1868062" y="851862"/>
                </a:cubicBezTo>
                <a:cubicBezTo>
                  <a:pt x="1866226" y="841308"/>
                  <a:pt x="1849248" y="821346"/>
                  <a:pt x="1817125" y="791977"/>
                </a:cubicBezTo>
                <a:lnTo>
                  <a:pt x="1812996" y="794731"/>
                </a:lnTo>
                <a:cubicBezTo>
                  <a:pt x="1823091" y="810333"/>
                  <a:pt x="1832728" y="827312"/>
                  <a:pt x="1841905" y="845667"/>
                </a:cubicBezTo>
                <a:lnTo>
                  <a:pt x="1733149" y="858057"/>
                </a:lnTo>
                <a:cubicBezTo>
                  <a:pt x="1745998" y="844290"/>
                  <a:pt x="1759994" y="825935"/>
                  <a:pt x="1775137" y="802991"/>
                </a:cubicBezTo>
                <a:cubicBezTo>
                  <a:pt x="1790280" y="780046"/>
                  <a:pt x="1802441" y="766739"/>
                  <a:pt x="1811619" y="763068"/>
                </a:cubicBezTo>
                <a:lnTo>
                  <a:pt x="1789592" y="746548"/>
                </a:lnTo>
                <a:lnTo>
                  <a:pt x="1881828" y="746548"/>
                </a:lnTo>
                <a:close/>
                <a:moveTo>
                  <a:pt x="1365581" y="710754"/>
                </a:moveTo>
                <a:lnTo>
                  <a:pt x="1362827" y="714884"/>
                </a:lnTo>
                <a:cubicBezTo>
                  <a:pt x="1378430" y="732322"/>
                  <a:pt x="1388296" y="747236"/>
                  <a:pt x="1392426" y="759626"/>
                </a:cubicBezTo>
                <a:cubicBezTo>
                  <a:pt x="1396556" y="772016"/>
                  <a:pt x="1401144" y="776375"/>
                  <a:pt x="1406192" y="772704"/>
                </a:cubicBezTo>
                <a:cubicBezTo>
                  <a:pt x="1411240" y="769033"/>
                  <a:pt x="1413764" y="761920"/>
                  <a:pt x="1413764" y="751366"/>
                </a:cubicBezTo>
                <a:cubicBezTo>
                  <a:pt x="1413764" y="740811"/>
                  <a:pt x="1397703" y="727274"/>
                  <a:pt x="1365581" y="710754"/>
                </a:cubicBezTo>
                <a:close/>
                <a:moveTo>
                  <a:pt x="1453687" y="708001"/>
                </a:moveTo>
                <a:cubicBezTo>
                  <a:pt x="1428907" y="778670"/>
                  <a:pt x="1413993" y="817904"/>
                  <a:pt x="1408946" y="825706"/>
                </a:cubicBezTo>
                <a:cubicBezTo>
                  <a:pt x="1403898" y="833507"/>
                  <a:pt x="1399309" y="837637"/>
                  <a:pt x="1395179" y="838096"/>
                </a:cubicBezTo>
                <a:cubicBezTo>
                  <a:pt x="1391049" y="838554"/>
                  <a:pt x="1380724" y="837866"/>
                  <a:pt x="1364204" y="836031"/>
                </a:cubicBezTo>
                <a:lnTo>
                  <a:pt x="1364204" y="841537"/>
                </a:lnTo>
                <a:cubicBezTo>
                  <a:pt x="1377971" y="845208"/>
                  <a:pt x="1387607" y="849568"/>
                  <a:pt x="1393114" y="854615"/>
                </a:cubicBezTo>
                <a:cubicBezTo>
                  <a:pt x="1398621" y="859663"/>
                  <a:pt x="1398621" y="871594"/>
                  <a:pt x="1393114" y="890409"/>
                </a:cubicBezTo>
                <a:cubicBezTo>
                  <a:pt x="1387607" y="909223"/>
                  <a:pt x="1390361" y="920466"/>
                  <a:pt x="1401374" y="924137"/>
                </a:cubicBezTo>
                <a:cubicBezTo>
                  <a:pt x="1412387" y="927808"/>
                  <a:pt x="1417664" y="926431"/>
                  <a:pt x="1417206" y="920007"/>
                </a:cubicBezTo>
                <a:cubicBezTo>
                  <a:pt x="1416747" y="913582"/>
                  <a:pt x="1416288" y="902110"/>
                  <a:pt x="1415829" y="885590"/>
                </a:cubicBezTo>
                <a:cubicBezTo>
                  <a:pt x="1415370" y="869070"/>
                  <a:pt x="1416747" y="855074"/>
                  <a:pt x="1419959" y="843602"/>
                </a:cubicBezTo>
                <a:cubicBezTo>
                  <a:pt x="1423171" y="832130"/>
                  <a:pt x="1436249" y="787389"/>
                  <a:pt x="1459194" y="709378"/>
                </a:cubicBezTo>
                <a:close/>
                <a:moveTo>
                  <a:pt x="2231500" y="706624"/>
                </a:moveTo>
                <a:lnTo>
                  <a:pt x="2330620" y="706624"/>
                </a:lnTo>
                <a:lnTo>
                  <a:pt x="2330620" y="797484"/>
                </a:lnTo>
                <a:lnTo>
                  <a:pt x="2231500" y="797484"/>
                </a:lnTo>
                <a:close/>
                <a:moveTo>
                  <a:pt x="2115861" y="706624"/>
                </a:moveTo>
                <a:lnTo>
                  <a:pt x="2210850" y="706624"/>
                </a:lnTo>
                <a:lnTo>
                  <a:pt x="2210850" y="797484"/>
                </a:lnTo>
                <a:lnTo>
                  <a:pt x="2115861" y="797484"/>
                </a:lnTo>
                <a:close/>
                <a:moveTo>
                  <a:pt x="456985" y="701118"/>
                </a:moveTo>
                <a:cubicBezTo>
                  <a:pt x="457903" y="710296"/>
                  <a:pt x="458362" y="723603"/>
                  <a:pt x="458362" y="741041"/>
                </a:cubicBezTo>
                <a:lnTo>
                  <a:pt x="352359" y="741041"/>
                </a:lnTo>
                <a:lnTo>
                  <a:pt x="364749" y="753431"/>
                </a:lnTo>
                <a:cubicBezTo>
                  <a:pt x="374844" y="750678"/>
                  <a:pt x="385858" y="749301"/>
                  <a:pt x="397789" y="749301"/>
                </a:cubicBezTo>
                <a:lnTo>
                  <a:pt x="458362" y="749301"/>
                </a:lnTo>
                <a:lnTo>
                  <a:pt x="458362" y="785094"/>
                </a:lnTo>
                <a:lnTo>
                  <a:pt x="305552" y="785094"/>
                </a:lnTo>
                <a:lnTo>
                  <a:pt x="317942" y="797484"/>
                </a:lnTo>
                <a:cubicBezTo>
                  <a:pt x="328038" y="794731"/>
                  <a:pt x="339051" y="793354"/>
                  <a:pt x="350982" y="793354"/>
                </a:cubicBezTo>
                <a:lnTo>
                  <a:pt x="622184" y="793354"/>
                </a:lnTo>
                <a:lnTo>
                  <a:pt x="598781" y="768574"/>
                </a:lnTo>
                <a:lnTo>
                  <a:pt x="582261" y="785094"/>
                </a:lnTo>
                <a:lnTo>
                  <a:pt x="477635" y="785094"/>
                </a:lnTo>
                <a:lnTo>
                  <a:pt x="477635" y="749301"/>
                </a:lnTo>
                <a:lnTo>
                  <a:pt x="591898" y="749301"/>
                </a:lnTo>
                <a:lnTo>
                  <a:pt x="568495" y="724521"/>
                </a:lnTo>
                <a:lnTo>
                  <a:pt x="551975" y="741041"/>
                </a:lnTo>
                <a:lnTo>
                  <a:pt x="477635" y="741041"/>
                </a:lnTo>
                <a:lnTo>
                  <a:pt x="477635" y="727274"/>
                </a:lnTo>
                <a:lnTo>
                  <a:pt x="487272" y="719014"/>
                </a:lnTo>
                <a:close/>
                <a:moveTo>
                  <a:pt x="3167629" y="698364"/>
                </a:moveTo>
                <a:lnTo>
                  <a:pt x="3239215" y="698364"/>
                </a:lnTo>
                <a:lnTo>
                  <a:pt x="3239215" y="786471"/>
                </a:lnTo>
                <a:lnTo>
                  <a:pt x="3167629" y="786471"/>
                </a:lnTo>
                <a:close/>
                <a:moveTo>
                  <a:pt x="2512339" y="690105"/>
                </a:moveTo>
                <a:lnTo>
                  <a:pt x="2509585" y="694234"/>
                </a:lnTo>
                <a:cubicBezTo>
                  <a:pt x="2521516" y="710754"/>
                  <a:pt x="2529318" y="726586"/>
                  <a:pt x="2532989" y="741729"/>
                </a:cubicBezTo>
                <a:cubicBezTo>
                  <a:pt x="2536660" y="756873"/>
                  <a:pt x="2542166" y="759626"/>
                  <a:pt x="2549508" y="749989"/>
                </a:cubicBezTo>
                <a:cubicBezTo>
                  <a:pt x="2556851" y="740353"/>
                  <a:pt x="2557080" y="730945"/>
                  <a:pt x="2550197" y="721768"/>
                </a:cubicBezTo>
                <a:cubicBezTo>
                  <a:pt x="2543314" y="712590"/>
                  <a:pt x="2530694" y="702036"/>
                  <a:pt x="2512339" y="690105"/>
                </a:cubicBezTo>
                <a:close/>
                <a:moveTo>
                  <a:pt x="1102639" y="690105"/>
                </a:moveTo>
                <a:lnTo>
                  <a:pt x="1099885" y="694234"/>
                </a:lnTo>
                <a:cubicBezTo>
                  <a:pt x="1111817" y="710754"/>
                  <a:pt x="1119618" y="726586"/>
                  <a:pt x="1123289" y="741729"/>
                </a:cubicBezTo>
                <a:cubicBezTo>
                  <a:pt x="1126960" y="756873"/>
                  <a:pt x="1132466" y="759626"/>
                  <a:pt x="1139809" y="749989"/>
                </a:cubicBezTo>
                <a:cubicBezTo>
                  <a:pt x="1147151" y="740353"/>
                  <a:pt x="1147380" y="730945"/>
                  <a:pt x="1140497" y="721768"/>
                </a:cubicBezTo>
                <a:cubicBezTo>
                  <a:pt x="1133614" y="712590"/>
                  <a:pt x="1120994" y="702036"/>
                  <a:pt x="1102639" y="690105"/>
                </a:cubicBezTo>
                <a:close/>
                <a:moveTo>
                  <a:pt x="4392857" y="688728"/>
                </a:moveTo>
                <a:lnTo>
                  <a:pt x="4390103" y="692858"/>
                </a:lnTo>
                <a:cubicBezTo>
                  <a:pt x="4406623" y="708460"/>
                  <a:pt x="4417866" y="721768"/>
                  <a:pt x="4423831" y="732781"/>
                </a:cubicBezTo>
                <a:cubicBezTo>
                  <a:pt x="4429797" y="743794"/>
                  <a:pt x="4435303" y="744712"/>
                  <a:pt x="4440351" y="735534"/>
                </a:cubicBezTo>
                <a:cubicBezTo>
                  <a:pt x="4445399" y="726357"/>
                  <a:pt x="4444711" y="718555"/>
                  <a:pt x="4438286" y="712131"/>
                </a:cubicBezTo>
                <a:cubicBezTo>
                  <a:pt x="4431862" y="705707"/>
                  <a:pt x="4416718" y="697906"/>
                  <a:pt x="4392857" y="688728"/>
                </a:cubicBezTo>
                <a:close/>
                <a:moveTo>
                  <a:pt x="2632108" y="688728"/>
                </a:moveTo>
                <a:cubicBezTo>
                  <a:pt x="2629355" y="703412"/>
                  <a:pt x="2619718" y="727274"/>
                  <a:pt x="2603198" y="760314"/>
                </a:cubicBezTo>
                <a:lnTo>
                  <a:pt x="2477922" y="760314"/>
                </a:lnTo>
                <a:lnTo>
                  <a:pt x="2454519" y="747924"/>
                </a:lnTo>
                <a:cubicBezTo>
                  <a:pt x="2456355" y="777293"/>
                  <a:pt x="2455666" y="809415"/>
                  <a:pt x="2452454" y="844290"/>
                </a:cubicBezTo>
                <a:cubicBezTo>
                  <a:pt x="2449242" y="879166"/>
                  <a:pt x="2436622" y="910370"/>
                  <a:pt x="2414596" y="937903"/>
                </a:cubicBezTo>
                <a:lnTo>
                  <a:pt x="2418726" y="942033"/>
                </a:lnTo>
                <a:cubicBezTo>
                  <a:pt x="2447177" y="913582"/>
                  <a:pt x="2464156" y="885820"/>
                  <a:pt x="2469662" y="858745"/>
                </a:cubicBezTo>
                <a:cubicBezTo>
                  <a:pt x="2475169" y="831671"/>
                  <a:pt x="2477463" y="801614"/>
                  <a:pt x="2476545" y="768574"/>
                </a:cubicBezTo>
                <a:lnTo>
                  <a:pt x="2731228" y="768574"/>
                </a:lnTo>
                <a:lnTo>
                  <a:pt x="2702318" y="739664"/>
                </a:lnTo>
                <a:lnTo>
                  <a:pt x="2681668" y="760314"/>
                </a:lnTo>
                <a:lnTo>
                  <a:pt x="2611458" y="760314"/>
                </a:lnTo>
                <a:cubicBezTo>
                  <a:pt x="2629814" y="737370"/>
                  <a:pt x="2643121" y="720850"/>
                  <a:pt x="2651381" y="710754"/>
                </a:cubicBezTo>
                <a:lnTo>
                  <a:pt x="2663771" y="705248"/>
                </a:lnTo>
                <a:close/>
                <a:moveTo>
                  <a:pt x="1222408" y="688728"/>
                </a:moveTo>
                <a:cubicBezTo>
                  <a:pt x="1219655" y="703412"/>
                  <a:pt x="1210018" y="727274"/>
                  <a:pt x="1193498" y="760314"/>
                </a:cubicBezTo>
                <a:lnTo>
                  <a:pt x="1068222" y="760314"/>
                </a:lnTo>
                <a:lnTo>
                  <a:pt x="1044819" y="747924"/>
                </a:lnTo>
                <a:cubicBezTo>
                  <a:pt x="1046654" y="777293"/>
                  <a:pt x="1045966" y="809415"/>
                  <a:pt x="1042754" y="844290"/>
                </a:cubicBezTo>
                <a:cubicBezTo>
                  <a:pt x="1039542" y="879166"/>
                  <a:pt x="1026922" y="910370"/>
                  <a:pt x="1004896" y="937903"/>
                </a:cubicBezTo>
                <a:lnTo>
                  <a:pt x="1009026" y="942033"/>
                </a:lnTo>
                <a:cubicBezTo>
                  <a:pt x="1037477" y="913582"/>
                  <a:pt x="1054456" y="885820"/>
                  <a:pt x="1059962" y="858745"/>
                </a:cubicBezTo>
                <a:cubicBezTo>
                  <a:pt x="1065469" y="831671"/>
                  <a:pt x="1067763" y="801614"/>
                  <a:pt x="1066846" y="768574"/>
                </a:cubicBezTo>
                <a:lnTo>
                  <a:pt x="1321528" y="768574"/>
                </a:lnTo>
                <a:lnTo>
                  <a:pt x="1292618" y="739664"/>
                </a:lnTo>
                <a:lnTo>
                  <a:pt x="1271968" y="760314"/>
                </a:lnTo>
                <a:lnTo>
                  <a:pt x="1201758" y="760314"/>
                </a:lnTo>
                <a:cubicBezTo>
                  <a:pt x="1220114" y="737370"/>
                  <a:pt x="1233421" y="720850"/>
                  <a:pt x="1241681" y="710754"/>
                </a:cubicBezTo>
                <a:lnTo>
                  <a:pt x="1254071" y="705248"/>
                </a:lnTo>
                <a:close/>
                <a:moveTo>
                  <a:pt x="4346050" y="676338"/>
                </a:moveTo>
                <a:cubicBezTo>
                  <a:pt x="4346968" y="689187"/>
                  <a:pt x="4343755" y="713508"/>
                  <a:pt x="4336413" y="749301"/>
                </a:cubicBezTo>
                <a:lnTo>
                  <a:pt x="4279970" y="749301"/>
                </a:lnTo>
                <a:cubicBezTo>
                  <a:pt x="4285477" y="735534"/>
                  <a:pt x="4289837" y="725439"/>
                  <a:pt x="4293049" y="719014"/>
                </a:cubicBezTo>
                <a:cubicBezTo>
                  <a:pt x="4296261" y="712590"/>
                  <a:pt x="4301079" y="708001"/>
                  <a:pt x="4307503" y="705248"/>
                </a:cubicBezTo>
                <a:lnTo>
                  <a:pt x="4279970" y="690105"/>
                </a:lnTo>
                <a:cubicBezTo>
                  <a:pt x="4278135" y="700200"/>
                  <a:pt x="4274922" y="711902"/>
                  <a:pt x="4270334" y="725209"/>
                </a:cubicBezTo>
                <a:cubicBezTo>
                  <a:pt x="4265745" y="738517"/>
                  <a:pt x="4260238" y="747006"/>
                  <a:pt x="4253814" y="750678"/>
                </a:cubicBezTo>
                <a:lnTo>
                  <a:pt x="4271710" y="765821"/>
                </a:lnTo>
                <a:lnTo>
                  <a:pt x="4278594" y="757561"/>
                </a:lnTo>
                <a:lnTo>
                  <a:pt x="4335037" y="757561"/>
                </a:lnTo>
                <a:cubicBezTo>
                  <a:pt x="4331365" y="772245"/>
                  <a:pt x="4325859" y="788306"/>
                  <a:pt x="4318517" y="805744"/>
                </a:cubicBezTo>
                <a:cubicBezTo>
                  <a:pt x="4311175" y="823182"/>
                  <a:pt x="4299244" y="842225"/>
                  <a:pt x="4282724" y="862875"/>
                </a:cubicBezTo>
                <a:cubicBezTo>
                  <a:pt x="4266204" y="883525"/>
                  <a:pt x="4246012" y="902569"/>
                  <a:pt x="4222151" y="920007"/>
                </a:cubicBezTo>
                <a:lnTo>
                  <a:pt x="4224904" y="924137"/>
                </a:lnTo>
                <a:cubicBezTo>
                  <a:pt x="4249684" y="909452"/>
                  <a:pt x="4271710" y="892703"/>
                  <a:pt x="4290984" y="873889"/>
                </a:cubicBezTo>
                <a:cubicBezTo>
                  <a:pt x="4310257" y="855074"/>
                  <a:pt x="4326318" y="831901"/>
                  <a:pt x="4339167" y="804367"/>
                </a:cubicBezTo>
                <a:cubicBezTo>
                  <a:pt x="4347427" y="833736"/>
                  <a:pt x="4358440" y="858057"/>
                  <a:pt x="4372207" y="877330"/>
                </a:cubicBezTo>
                <a:cubicBezTo>
                  <a:pt x="4363029" y="886508"/>
                  <a:pt x="4348803" y="896374"/>
                  <a:pt x="4329530" y="906929"/>
                </a:cubicBezTo>
                <a:cubicBezTo>
                  <a:pt x="4310257" y="917483"/>
                  <a:pt x="4285936" y="926890"/>
                  <a:pt x="4256567" y="935150"/>
                </a:cubicBezTo>
                <a:lnTo>
                  <a:pt x="4257944" y="940657"/>
                </a:lnTo>
                <a:cubicBezTo>
                  <a:pt x="4281806" y="936068"/>
                  <a:pt x="4304291" y="929643"/>
                  <a:pt x="4325400" y="921383"/>
                </a:cubicBezTo>
                <a:cubicBezTo>
                  <a:pt x="4346509" y="913123"/>
                  <a:pt x="4366241" y="902569"/>
                  <a:pt x="4384596" y="889720"/>
                </a:cubicBezTo>
                <a:cubicBezTo>
                  <a:pt x="4407541" y="912665"/>
                  <a:pt x="4436451" y="928726"/>
                  <a:pt x="4471326" y="937903"/>
                </a:cubicBezTo>
                <a:cubicBezTo>
                  <a:pt x="4473162" y="928726"/>
                  <a:pt x="4481881" y="922760"/>
                  <a:pt x="4497483" y="920007"/>
                </a:cubicBezTo>
                <a:lnTo>
                  <a:pt x="4497483" y="914500"/>
                </a:lnTo>
                <a:cubicBezTo>
                  <a:pt x="4475456" y="913582"/>
                  <a:pt x="4457101" y="910370"/>
                  <a:pt x="4442416" y="904864"/>
                </a:cubicBezTo>
                <a:cubicBezTo>
                  <a:pt x="4427732" y="899357"/>
                  <a:pt x="4412130" y="890179"/>
                  <a:pt x="4395610" y="877330"/>
                </a:cubicBezTo>
                <a:cubicBezTo>
                  <a:pt x="4410294" y="860810"/>
                  <a:pt x="4424520" y="837866"/>
                  <a:pt x="4438286" y="808497"/>
                </a:cubicBezTo>
                <a:lnTo>
                  <a:pt x="4450676" y="800237"/>
                </a:lnTo>
                <a:lnTo>
                  <a:pt x="4428650" y="780964"/>
                </a:lnTo>
                <a:lnTo>
                  <a:pt x="4417636" y="794731"/>
                </a:lnTo>
                <a:lnTo>
                  <a:pt x="4343297" y="794731"/>
                </a:lnTo>
                <a:cubicBezTo>
                  <a:pt x="4348803" y="780964"/>
                  <a:pt x="4352933" y="768574"/>
                  <a:pt x="4355687" y="757561"/>
                </a:cubicBezTo>
                <a:lnTo>
                  <a:pt x="4497483" y="757561"/>
                </a:lnTo>
                <a:lnTo>
                  <a:pt x="4469950" y="730028"/>
                </a:lnTo>
                <a:lnTo>
                  <a:pt x="4450676" y="749301"/>
                </a:lnTo>
                <a:lnTo>
                  <a:pt x="4357063" y="749301"/>
                </a:lnTo>
                <a:cubicBezTo>
                  <a:pt x="4359817" y="736452"/>
                  <a:pt x="4363029" y="719932"/>
                  <a:pt x="4366700" y="699741"/>
                </a:cubicBezTo>
                <a:lnTo>
                  <a:pt x="4377713" y="690105"/>
                </a:lnTo>
                <a:close/>
                <a:moveTo>
                  <a:pt x="1837775" y="651558"/>
                </a:moveTo>
                <a:lnTo>
                  <a:pt x="1821255" y="668078"/>
                </a:lnTo>
                <a:lnTo>
                  <a:pt x="1722136" y="668078"/>
                </a:lnTo>
                <a:lnTo>
                  <a:pt x="1734526" y="680468"/>
                </a:lnTo>
                <a:cubicBezTo>
                  <a:pt x="1742786" y="677715"/>
                  <a:pt x="1751963" y="676338"/>
                  <a:pt x="1762059" y="676338"/>
                </a:cubicBezTo>
                <a:lnTo>
                  <a:pt x="1862555" y="676338"/>
                </a:lnTo>
                <a:close/>
                <a:moveTo>
                  <a:pt x="3623303" y="650181"/>
                </a:moveTo>
                <a:cubicBezTo>
                  <a:pt x="3624221" y="671290"/>
                  <a:pt x="3624680" y="690563"/>
                  <a:pt x="3624680" y="708001"/>
                </a:cubicBezTo>
                <a:lnTo>
                  <a:pt x="3535197" y="708001"/>
                </a:lnTo>
                <a:lnTo>
                  <a:pt x="3547587" y="720391"/>
                </a:lnTo>
                <a:cubicBezTo>
                  <a:pt x="3557682" y="717638"/>
                  <a:pt x="3568696" y="716261"/>
                  <a:pt x="3580627" y="716261"/>
                </a:cubicBezTo>
                <a:lnTo>
                  <a:pt x="3624680" y="716261"/>
                </a:lnTo>
                <a:lnTo>
                  <a:pt x="3624680" y="765821"/>
                </a:lnTo>
                <a:lnTo>
                  <a:pt x="3590264" y="765821"/>
                </a:lnTo>
                <a:lnTo>
                  <a:pt x="3572367" y="753431"/>
                </a:lnTo>
                <a:cubicBezTo>
                  <a:pt x="3573285" y="774540"/>
                  <a:pt x="3573744" y="795648"/>
                  <a:pt x="3573744" y="816757"/>
                </a:cubicBezTo>
                <a:cubicBezTo>
                  <a:pt x="3573744" y="837866"/>
                  <a:pt x="3573285" y="859434"/>
                  <a:pt x="3572367" y="881460"/>
                </a:cubicBezTo>
                <a:lnTo>
                  <a:pt x="3591640" y="871824"/>
                </a:lnTo>
                <a:lnTo>
                  <a:pt x="3591640" y="851174"/>
                </a:lnTo>
                <a:lnTo>
                  <a:pt x="3679746" y="851174"/>
                </a:lnTo>
                <a:lnTo>
                  <a:pt x="3679746" y="880084"/>
                </a:lnTo>
                <a:lnTo>
                  <a:pt x="3699020" y="871824"/>
                </a:lnTo>
                <a:cubicBezTo>
                  <a:pt x="3698102" y="854386"/>
                  <a:pt x="3697643" y="823182"/>
                  <a:pt x="3697643" y="778211"/>
                </a:cubicBezTo>
                <a:lnTo>
                  <a:pt x="3708656" y="769951"/>
                </a:lnTo>
                <a:lnTo>
                  <a:pt x="3688006" y="753431"/>
                </a:lnTo>
                <a:lnTo>
                  <a:pt x="3676993" y="765821"/>
                </a:lnTo>
                <a:lnTo>
                  <a:pt x="3642577" y="765821"/>
                </a:lnTo>
                <a:lnTo>
                  <a:pt x="3642577" y="716261"/>
                </a:lnTo>
                <a:lnTo>
                  <a:pt x="3733436" y="716261"/>
                </a:lnTo>
                <a:lnTo>
                  <a:pt x="3708656" y="691481"/>
                </a:lnTo>
                <a:lnTo>
                  <a:pt x="3692136" y="708001"/>
                </a:lnTo>
                <a:lnTo>
                  <a:pt x="3642577" y="708001"/>
                </a:lnTo>
                <a:lnTo>
                  <a:pt x="3642577" y="673585"/>
                </a:lnTo>
                <a:lnTo>
                  <a:pt x="3653590" y="665325"/>
                </a:lnTo>
                <a:close/>
                <a:moveTo>
                  <a:pt x="3522807" y="643298"/>
                </a:moveTo>
                <a:lnTo>
                  <a:pt x="3743073" y="643298"/>
                </a:lnTo>
                <a:lnTo>
                  <a:pt x="3743073" y="899357"/>
                </a:lnTo>
                <a:lnTo>
                  <a:pt x="3522807" y="899357"/>
                </a:lnTo>
                <a:close/>
                <a:moveTo>
                  <a:pt x="1397244" y="630908"/>
                </a:moveTo>
                <a:lnTo>
                  <a:pt x="1394491" y="635038"/>
                </a:lnTo>
                <a:cubicBezTo>
                  <a:pt x="1408257" y="651558"/>
                  <a:pt x="1417206" y="666013"/>
                  <a:pt x="1421336" y="678403"/>
                </a:cubicBezTo>
                <a:cubicBezTo>
                  <a:pt x="1425466" y="690793"/>
                  <a:pt x="1430513" y="693776"/>
                  <a:pt x="1436479" y="687351"/>
                </a:cubicBezTo>
                <a:cubicBezTo>
                  <a:pt x="1442444" y="680927"/>
                  <a:pt x="1443821" y="673126"/>
                  <a:pt x="1440609" y="663948"/>
                </a:cubicBezTo>
                <a:cubicBezTo>
                  <a:pt x="1437397" y="654770"/>
                  <a:pt x="1422942" y="643757"/>
                  <a:pt x="1397244" y="630908"/>
                </a:cubicBezTo>
                <a:close/>
                <a:moveTo>
                  <a:pt x="1629900" y="628155"/>
                </a:moveTo>
                <a:cubicBezTo>
                  <a:pt x="1616133" y="636415"/>
                  <a:pt x="1597319" y="643528"/>
                  <a:pt x="1573456" y="649493"/>
                </a:cubicBezTo>
                <a:cubicBezTo>
                  <a:pt x="1549594" y="655459"/>
                  <a:pt x="1515178" y="662112"/>
                  <a:pt x="1470207" y="669455"/>
                </a:cubicBezTo>
                <a:lnTo>
                  <a:pt x="1470207" y="674961"/>
                </a:lnTo>
                <a:cubicBezTo>
                  <a:pt x="1496822" y="673126"/>
                  <a:pt x="1523897" y="670831"/>
                  <a:pt x="1551430" y="668078"/>
                </a:cubicBezTo>
                <a:lnTo>
                  <a:pt x="1551430" y="736911"/>
                </a:lnTo>
                <a:lnTo>
                  <a:pt x="1456440" y="736911"/>
                </a:lnTo>
                <a:lnTo>
                  <a:pt x="1468830" y="749301"/>
                </a:lnTo>
                <a:cubicBezTo>
                  <a:pt x="1478926" y="746548"/>
                  <a:pt x="1489939" y="745171"/>
                  <a:pt x="1501870" y="745171"/>
                </a:cubicBezTo>
                <a:lnTo>
                  <a:pt x="1551430" y="745171"/>
                </a:lnTo>
                <a:lnTo>
                  <a:pt x="1551430" y="807121"/>
                </a:lnTo>
                <a:lnTo>
                  <a:pt x="1499117" y="807121"/>
                </a:lnTo>
                <a:lnTo>
                  <a:pt x="1478467" y="796107"/>
                </a:lnTo>
                <a:cubicBezTo>
                  <a:pt x="1479385" y="819969"/>
                  <a:pt x="1479844" y="843832"/>
                  <a:pt x="1479844" y="867694"/>
                </a:cubicBezTo>
                <a:cubicBezTo>
                  <a:pt x="1479844" y="891556"/>
                  <a:pt x="1479385" y="915877"/>
                  <a:pt x="1478467" y="940657"/>
                </a:cubicBezTo>
                <a:lnTo>
                  <a:pt x="1499117" y="931020"/>
                </a:lnTo>
                <a:lnTo>
                  <a:pt x="1499117" y="900734"/>
                </a:lnTo>
                <a:lnTo>
                  <a:pt x="1618886" y="900734"/>
                </a:lnTo>
                <a:lnTo>
                  <a:pt x="1618886" y="940657"/>
                </a:lnTo>
                <a:lnTo>
                  <a:pt x="1639536" y="932397"/>
                </a:lnTo>
                <a:cubicBezTo>
                  <a:pt x="1638619" y="914959"/>
                  <a:pt x="1638160" y="896604"/>
                  <a:pt x="1638160" y="877330"/>
                </a:cubicBezTo>
                <a:cubicBezTo>
                  <a:pt x="1638160" y="858057"/>
                  <a:pt x="1638160" y="840160"/>
                  <a:pt x="1638160" y="823641"/>
                </a:cubicBezTo>
                <a:lnTo>
                  <a:pt x="1651926" y="815381"/>
                </a:lnTo>
                <a:lnTo>
                  <a:pt x="1631276" y="793354"/>
                </a:lnTo>
                <a:lnTo>
                  <a:pt x="1617510" y="807121"/>
                </a:lnTo>
                <a:lnTo>
                  <a:pt x="1569327" y="807121"/>
                </a:lnTo>
                <a:lnTo>
                  <a:pt x="1569327" y="745171"/>
                </a:lnTo>
                <a:lnTo>
                  <a:pt x="1682213" y="745171"/>
                </a:lnTo>
                <a:lnTo>
                  <a:pt x="1658809" y="720391"/>
                </a:lnTo>
                <a:lnTo>
                  <a:pt x="1642290" y="736911"/>
                </a:lnTo>
                <a:lnTo>
                  <a:pt x="1569327" y="736911"/>
                </a:lnTo>
                <a:lnTo>
                  <a:pt x="1569327" y="666701"/>
                </a:lnTo>
                <a:cubicBezTo>
                  <a:pt x="1587682" y="663948"/>
                  <a:pt x="1603284" y="661654"/>
                  <a:pt x="1616133" y="659818"/>
                </a:cubicBezTo>
                <a:cubicBezTo>
                  <a:pt x="1628982" y="657982"/>
                  <a:pt x="1640454" y="656606"/>
                  <a:pt x="1650549" y="655688"/>
                </a:cubicBezTo>
                <a:close/>
                <a:moveTo>
                  <a:pt x="3752709" y="621271"/>
                </a:moveTo>
                <a:lnTo>
                  <a:pt x="3740320" y="635038"/>
                </a:lnTo>
                <a:lnTo>
                  <a:pt x="3521431" y="635038"/>
                </a:lnTo>
                <a:lnTo>
                  <a:pt x="3502157" y="622648"/>
                </a:lnTo>
                <a:cubicBezTo>
                  <a:pt x="3503075" y="646510"/>
                  <a:pt x="3503534" y="666242"/>
                  <a:pt x="3503534" y="681845"/>
                </a:cubicBezTo>
                <a:lnTo>
                  <a:pt x="3503534" y="888344"/>
                </a:lnTo>
                <a:cubicBezTo>
                  <a:pt x="3503534" y="899357"/>
                  <a:pt x="3503075" y="916795"/>
                  <a:pt x="3502157" y="940657"/>
                </a:cubicBezTo>
                <a:lnTo>
                  <a:pt x="3522807" y="931020"/>
                </a:lnTo>
                <a:lnTo>
                  <a:pt x="3522807" y="907617"/>
                </a:lnTo>
                <a:lnTo>
                  <a:pt x="3743073" y="907617"/>
                </a:lnTo>
                <a:lnTo>
                  <a:pt x="3743073" y="937903"/>
                </a:lnTo>
                <a:lnTo>
                  <a:pt x="3763723" y="928267"/>
                </a:lnTo>
                <a:cubicBezTo>
                  <a:pt x="3762805" y="905322"/>
                  <a:pt x="3762346" y="884672"/>
                  <a:pt x="3762346" y="866317"/>
                </a:cubicBezTo>
                <a:lnTo>
                  <a:pt x="3762346" y="648805"/>
                </a:lnTo>
                <a:lnTo>
                  <a:pt x="3774736" y="639168"/>
                </a:lnTo>
                <a:close/>
                <a:moveTo>
                  <a:pt x="1917622" y="621271"/>
                </a:moveTo>
                <a:cubicBezTo>
                  <a:pt x="1918539" y="641463"/>
                  <a:pt x="1918998" y="670831"/>
                  <a:pt x="1918998" y="709378"/>
                </a:cubicBezTo>
                <a:lnTo>
                  <a:pt x="1866685" y="709378"/>
                </a:lnTo>
                <a:lnTo>
                  <a:pt x="1877699" y="720391"/>
                </a:lnTo>
                <a:lnTo>
                  <a:pt x="1894218" y="717638"/>
                </a:lnTo>
                <a:lnTo>
                  <a:pt x="1918998" y="717638"/>
                </a:lnTo>
                <a:cubicBezTo>
                  <a:pt x="1918081" y="750678"/>
                  <a:pt x="1914639" y="780046"/>
                  <a:pt x="1908673" y="805744"/>
                </a:cubicBezTo>
                <a:cubicBezTo>
                  <a:pt x="1902708" y="831442"/>
                  <a:pt x="1892612" y="854615"/>
                  <a:pt x="1878387" y="875265"/>
                </a:cubicBezTo>
                <a:cubicBezTo>
                  <a:pt x="1864161" y="895915"/>
                  <a:pt x="1842364" y="916336"/>
                  <a:pt x="1812996" y="936527"/>
                </a:cubicBezTo>
                <a:lnTo>
                  <a:pt x="1817125" y="940657"/>
                </a:lnTo>
                <a:cubicBezTo>
                  <a:pt x="1846494" y="924137"/>
                  <a:pt x="1870127" y="905322"/>
                  <a:pt x="1888023" y="884214"/>
                </a:cubicBezTo>
                <a:cubicBezTo>
                  <a:pt x="1905920" y="863105"/>
                  <a:pt x="1918310" y="838784"/>
                  <a:pt x="1925193" y="811251"/>
                </a:cubicBezTo>
                <a:cubicBezTo>
                  <a:pt x="1932077" y="783717"/>
                  <a:pt x="1935977" y="752513"/>
                  <a:pt x="1936895" y="717638"/>
                </a:cubicBezTo>
                <a:lnTo>
                  <a:pt x="1994714" y="717638"/>
                </a:lnTo>
                <a:cubicBezTo>
                  <a:pt x="1992879" y="794731"/>
                  <a:pt x="1990814" y="844061"/>
                  <a:pt x="1988520" y="865629"/>
                </a:cubicBezTo>
                <a:cubicBezTo>
                  <a:pt x="1986225" y="887196"/>
                  <a:pt x="1982325" y="899816"/>
                  <a:pt x="1976818" y="903487"/>
                </a:cubicBezTo>
                <a:cubicBezTo>
                  <a:pt x="1971311" y="907158"/>
                  <a:pt x="1952956" y="905322"/>
                  <a:pt x="1921752" y="897980"/>
                </a:cubicBezTo>
                <a:lnTo>
                  <a:pt x="1920375" y="904864"/>
                </a:lnTo>
                <a:cubicBezTo>
                  <a:pt x="1947908" y="916795"/>
                  <a:pt x="1962134" y="927808"/>
                  <a:pt x="1963051" y="937903"/>
                </a:cubicBezTo>
                <a:cubicBezTo>
                  <a:pt x="1985078" y="931479"/>
                  <a:pt x="1998615" y="918401"/>
                  <a:pt x="2003663" y="898669"/>
                </a:cubicBezTo>
                <a:cubicBezTo>
                  <a:pt x="2008710" y="878936"/>
                  <a:pt x="2011694" y="820428"/>
                  <a:pt x="2012611" y="723144"/>
                </a:cubicBezTo>
                <a:lnTo>
                  <a:pt x="2023625" y="713508"/>
                </a:lnTo>
                <a:lnTo>
                  <a:pt x="2002974" y="696988"/>
                </a:lnTo>
                <a:lnTo>
                  <a:pt x="1991961" y="709378"/>
                </a:lnTo>
                <a:lnTo>
                  <a:pt x="1936895" y="709378"/>
                </a:lnTo>
                <a:lnTo>
                  <a:pt x="1936895" y="644675"/>
                </a:lnTo>
                <a:lnTo>
                  <a:pt x="1946531" y="635038"/>
                </a:lnTo>
                <a:close/>
                <a:moveTo>
                  <a:pt x="4602109" y="619895"/>
                </a:moveTo>
                <a:cubicBezTo>
                  <a:pt x="4603027" y="635497"/>
                  <a:pt x="4603486" y="665325"/>
                  <a:pt x="4603486" y="709378"/>
                </a:cubicBezTo>
                <a:lnTo>
                  <a:pt x="4569069" y="709378"/>
                </a:lnTo>
                <a:cubicBezTo>
                  <a:pt x="4573658" y="695611"/>
                  <a:pt x="4577788" y="683680"/>
                  <a:pt x="4581459" y="673585"/>
                </a:cubicBezTo>
                <a:lnTo>
                  <a:pt x="4593849" y="665325"/>
                </a:lnTo>
                <a:lnTo>
                  <a:pt x="4562186" y="650181"/>
                </a:lnTo>
                <a:cubicBezTo>
                  <a:pt x="4562186" y="663030"/>
                  <a:pt x="4559203" y="681845"/>
                  <a:pt x="4553237" y="706624"/>
                </a:cubicBezTo>
                <a:cubicBezTo>
                  <a:pt x="4547272" y="731404"/>
                  <a:pt x="4539241" y="754349"/>
                  <a:pt x="4529146" y="775457"/>
                </a:cubicBezTo>
                <a:lnTo>
                  <a:pt x="4533276" y="778211"/>
                </a:lnTo>
                <a:cubicBezTo>
                  <a:pt x="4546125" y="759855"/>
                  <a:pt x="4557597" y="739664"/>
                  <a:pt x="4567692" y="717638"/>
                </a:cubicBezTo>
                <a:lnTo>
                  <a:pt x="4603486" y="717638"/>
                </a:lnTo>
                <a:lnTo>
                  <a:pt x="4603486" y="800237"/>
                </a:lnTo>
                <a:cubicBezTo>
                  <a:pt x="4573199" y="813086"/>
                  <a:pt x="4550255" y="821346"/>
                  <a:pt x="4534653" y="825017"/>
                </a:cubicBezTo>
                <a:lnTo>
                  <a:pt x="4549796" y="848420"/>
                </a:lnTo>
                <a:cubicBezTo>
                  <a:pt x="4553467" y="840160"/>
                  <a:pt x="4571364" y="828688"/>
                  <a:pt x="4603486" y="814004"/>
                </a:cubicBezTo>
                <a:cubicBezTo>
                  <a:pt x="4603486" y="878248"/>
                  <a:pt x="4603027" y="920007"/>
                  <a:pt x="4602109" y="939280"/>
                </a:cubicBezTo>
                <a:lnTo>
                  <a:pt x="4622759" y="929643"/>
                </a:lnTo>
                <a:cubicBezTo>
                  <a:pt x="4621841" y="906699"/>
                  <a:pt x="4621382" y="865399"/>
                  <a:pt x="4621382" y="805744"/>
                </a:cubicBezTo>
                <a:lnTo>
                  <a:pt x="4665435" y="780964"/>
                </a:lnTo>
                <a:lnTo>
                  <a:pt x="4664059" y="775457"/>
                </a:lnTo>
                <a:lnTo>
                  <a:pt x="4621382" y="793354"/>
                </a:lnTo>
                <a:lnTo>
                  <a:pt x="4621382" y="717638"/>
                </a:lnTo>
                <a:lnTo>
                  <a:pt x="4668189" y="717638"/>
                </a:lnTo>
                <a:lnTo>
                  <a:pt x="4646162" y="692858"/>
                </a:lnTo>
                <a:lnTo>
                  <a:pt x="4631019" y="709378"/>
                </a:lnTo>
                <a:lnTo>
                  <a:pt x="4621382" y="709378"/>
                </a:lnTo>
                <a:lnTo>
                  <a:pt x="4621382" y="643298"/>
                </a:lnTo>
                <a:lnTo>
                  <a:pt x="4633772" y="633661"/>
                </a:lnTo>
                <a:close/>
                <a:moveTo>
                  <a:pt x="4015652" y="619895"/>
                </a:moveTo>
                <a:cubicBezTo>
                  <a:pt x="4016570" y="637333"/>
                  <a:pt x="4017028" y="650640"/>
                  <a:pt x="4017028" y="659818"/>
                </a:cubicBezTo>
                <a:lnTo>
                  <a:pt x="4017028" y="701118"/>
                </a:lnTo>
                <a:lnTo>
                  <a:pt x="3923415" y="701118"/>
                </a:lnTo>
                <a:lnTo>
                  <a:pt x="3935805" y="713508"/>
                </a:lnTo>
                <a:cubicBezTo>
                  <a:pt x="3945901" y="710754"/>
                  <a:pt x="3956914" y="709378"/>
                  <a:pt x="3968845" y="709378"/>
                </a:cubicBezTo>
                <a:lnTo>
                  <a:pt x="3999132" y="709378"/>
                </a:lnTo>
                <a:cubicBezTo>
                  <a:pt x="3989954" y="736911"/>
                  <a:pt x="3976417" y="765821"/>
                  <a:pt x="3958520" y="796107"/>
                </a:cubicBezTo>
                <a:cubicBezTo>
                  <a:pt x="3940624" y="826394"/>
                  <a:pt x="3922957" y="849797"/>
                  <a:pt x="3905519" y="866317"/>
                </a:cubicBezTo>
                <a:lnTo>
                  <a:pt x="3909649" y="870447"/>
                </a:lnTo>
                <a:cubicBezTo>
                  <a:pt x="3930757" y="853927"/>
                  <a:pt x="3950490" y="833277"/>
                  <a:pt x="3968845" y="808497"/>
                </a:cubicBezTo>
                <a:cubicBezTo>
                  <a:pt x="3987200" y="783717"/>
                  <a:pt x="4003262" y="754349"/>
                  <a:pt x="4017028" y="720391"/>
                </a:cubicBezTo>
                <a:lnTo>
                  <a:pt x="4017028" y="852550"/>
                </a:lnTo>
                <a:lnTo>
                  <a:pt x="3949572" y="852550"/>
                </a:lnTo>
                <a:lnTo>
                  <a:pt x="3961962" y="864940"/>
                </a:lnTo>
                <a:cubicBezTo>
                  <a:pt x="3972057" y="862187"/>
                  <a:pt x="3983070" y="860810"/>
                  <a:pt x="3995002" y="860810"/>
                </a:cubicBezTo>
                <a:lnTo>
                  <a:pt x="4017028" y="860810"/>
                </a:lnTo>
                <a:lnTo>
                  <a:pt x="4017028" y="878707"/>
                </a:lnTo>
                <a:cubicBezTo>
                  <a:pt x="4017028" y="888802"/>
                  <a:pt x="4016570" y="908535"/>
                  <a:pt x="4015652" y="937903"/>
                </a:cubicBezTo>
                <a:lnTo>
                  <a:pt x="4037678" y="928267"/>
                </a:lnTo>
                <a:cubicBezTo>
                  <a:pt x="4036760" y="909911"/>
                  <a:pt x="4036301" y="892015"/>
                  <a:pt x="4036301" y="874577"/>
                </a:cubicBezTo>
                <a:lnTo>
                  <a:pt x="4036301" y="860810"/>
                </a:lnTo>
                <a:lnTo>
                  <a:pt x="4105134" y="860810"/>
                </a:lnTo>
                <a:lnTo>
                  <a:pt x="4080355" y="836031"/>
                </a:lnTo>
                <a:lnTo>
                  <a:pt x="4063835" y="852550"/>
                </a:lnTo>
                <a:lnTo>
                  <a:pt x="4036301" y="852550"/>
                </a:lnTo>
                <a:lnTo>
                  <a:pt x="4036301" y="709378"/>
                </a:lnTo>
                <a:lnTo>
                  <a:pt x="4041808" y="709378"/>
                </a:lnTo>
                <a:cubicBezTo>
                  <a:pt x="4050068" y="743335"/>
                  <a:pt x="4061770" y="774999"/>
                  <a:pt x="4076913" y="804367"/>
                </a:cubicBezTo>
                <a:cubicBezTo>
                  <a:pt x="4092056" y="833736"/>
                  <a:pt x="4106052" y="853468"/>
                  <a:pt x="4118901" y="863564"/>
                </a:cubicBezTo>
                <a:cubicBezTo>
                  <a:pt x="4123490" y="855304"/>
                  <a:pt x="4133126" y="851174"/>
                  <a:pt x="4147811" y="851174"/>
                </a:cubicBezTo>
                <a:lnTo>
                  <a:pt x="4147811" y="845667"/>
                </a:lnTo>
                <a:cubicBezTo>
                  <a:pt x="4132209" y="840160"/>
                  <a:pt x="4115001" y="825706"/>
                  <a:pt x="4096186" y="802302"/>
                </a:cubicBezTo>
                <a:cubicBezTo>
                  <a:pt x="4077372" y="778899"/>
                  <a:pt x="4061540" y="747924"/>
                  <a:pt x="4048691" y="709378"/>
                </a:cubicBezTo>
                <a:lnTo>
                  <a:pt x="4142304" y="709378"/>
                </a:lnTo>
                <a:lnTo>
                  <a:pt x="4116148" y="683221"/>
                </a:lnTo>
                <a:lnTo>
                  <a:pt x="4098251" y="701118"/>
                </a:lnTo>
                <a:lnTo>
                  <a:pt x="4036301" y="701118"/>
                </a:lnTo>
                <a:lnTo>
                  <a:pt x="4036301" y="644675"/>
                </a:lnTo>
                <a:lnTo>
                  <a:pt x="4048691" y="635038"/>
                </a:lnTo>
                <a:close/>
                <a:moveTo>
                  <a:pt x="3324568" y="619895"/>
                </a:moveTo>
                <a:cubicBezTo>
                  <a:pt x="3319979" y="642839"/>
                  <a:pt x="3313096" y="665783"/>
                  <a:pt x="3303918" y="688728"/>
                </a:cubicBezTo>
                <a:cubicBezTo>
                  <a:pt x="3294740" y="711672"/>
                  <a:pt x="3280515" y="737829"/>
                  <a:pt x="3261242" y="767198"/>
                </a:cubicBezTo>
                <a:lnTo>
                  <a:pt x="3265372" y="769951"/>
                </a:lnTo>
                <a:cubicBezTo>
                  <a:pt x="3283727" y="751595"/>
                  <a:pt x="3301165" y="729110"/>
                  <a:pt x="3317685" y="702494"/>
                </a:cubicBezTo>
                <a:lnTo>
                  <a:pt x="3397531" y="702494"/>
                </a:lnTo>
                <a:cubicBezTo>
                  <a:pt x="3395696" y="805285"/>
                  <a:pt x="3393631" y="864481"/>
                  <a:pt x="3391336" y="880084"/>
                </a:cubicBezTo>
                <a:cubicBezTo>
                  <a:pt x="3389042" y="895686"/>
                  <a:pt x="3382847" y="903487"/>
                  <a:pt x="3372751" y="903487"/>
                </a:cubicBezTo>
                <a:cubicBezTo>
                  <a:pt x="3362656" y="903487"/>
                  <a:pt x="3346136" y="901192"/>
                  <a:pt x="3323191" y="896604"/>
                </a:cubicBezTo>
                <a:lnTo>
                  <a:pt x="3323191" y="903487"/>
                </a:lnTo>
                <a:cubicBezTo>
                  <a:pt x="3348889" y="910829"/>
                  <a:pt x="3364033" y="921842"/>
                  <a:pt x="3368621" y="936527"/>
                </a:cubicBezTo>
                <a:cubicBezTo>
                  <a:pt x="3381470" y="931938"/>
                  <a:pt x="3390877" y="926890"/>
                  <a:pt x="3396843" y="921383"/>
                </a:cubicBezTo>
                <a:cubicBezTo>
                  <a:pt x="3402808" y="915877"/>
                  <a:pt x="3407397" y="906011"/>
                  <a:pt x="3410609" y="891785"/>
                </a:cubicBezTo>
                <a:cubicBezTo>
                  <a:pt x="3413821" y="877560"/>
                  <a:pt x="3416346" y="816757"/>
                  <a:pt x="3418181" y="709378"/>
                </a:cubicBezTo>
                <a:lnTo>
                  <a:pt x="3430571" y="699741"/>
                </a:lnTo>
                <a:lnTo>
                  <a:pt x="3409921" y="679091"/>
                </a:lnTo>
                <a:lnTo>
                  <a:pt x="3394778" y="694234"/>
                </a:lnTo>
                <a:lnTo>
                  <a:pt x="3320438" y="694234"/>
                </a:lnTo>
                <a:cubicBezTo>
                  <a:pt x="3336040" y="661195"/>
                  <a:pt x="3347513" y="642380"/>
                  <a:pt x="3354855" y="637791"/>
                </a:cubicBezTo>
                <a:close/>
                <a:moveTo>
                  <a:pt x="4703982" y="618518"/>
                </a:moveTo>
                <a:cubicBezTo>
                  <a:pt x="4702146" y="634120"/>
                  <a:pt x="4696410" y="655459"/>
                  <a:pt x="4686773" y="682533"/>
                </a:cubicBezTo>
                <a:cubicBezTo>
                  <a:pt x="4677137" y="709607"/>
                  <a:pt x="4664059" y="736452"/>
                  <a:pt x="4647539" y="763068"/>
                </a:cubicBezTo>
                <a:lnTo>
                  <a:pt x="4651669" y="765821"/>
                </a:lnTo>
                <a:cubicBezTo>
                  <a:pt x="4666353" y="750219"/>
                  <a:pt x="4682414" y="727274"/>
                  <a:pt x="4699852" y="696988"/>
                </a:cubicBezTo>
                <a:lnTo>
                  <a:pt x="4724632" y="696988"/>
                </a:lnTo>
                <a:cubicBezTo>
                  <a:pt x="4714536" y="749301"/>
                  <a:pt x="4687921" y="799778"/>
                  <a:pt x="4644785" y="848420"/>
                </a:cubicBezTo>
                <a:lnTo>
                  <a:pt x="4647539" y="852550"/>
                </a:lnTo>
                <a:cubicBezTo>
                  <a:pt x="4697098" y="812168"/>
                  <a:pt x="4729680" y="760314"/>
                  <a:pt x="4745282" y="696988"/>
                </a:cubicBezTo>
                <a:lnTo>
                  <a:pt x="4774191" y="696988"/>
                </a:lnTo>
                <a:cubicBezTo>
                  <a:pt x="4765931" y="753890"/>
                  <a:pt x="4751706" y="799320"/>
                  <a:pt x="4731515" y="833277"/>
                </a:cubicBezTo>
                <a:cubicBezTo>
                  <a:pt x="4711324" y="867235"/>
                  <a:pt x="4683332" y="897062"/>
                  <a:pt x="4647539" y="922760"/>
                </a:cubicBezTo>
                <a:lnTo>
                  <a:pt x="4650292" y="926890"/>
                </a:lnTo>
                <a:cubicBezTo>
                  <a:pt x="4687921" y="906699"/>
                  <a:pt x="4719125" y="879395"/>
                  <a:pt x="4743905" y="844979"/>
                </a:cubicBezTo>
                <a:cubicBezTo>
                  <a:pt x="4768685" y="810562"/>
                  <a:pt x="4785663" y="761232"/>
                  <a:pt x="4794841" y="696988"/>
                </a:cubicBezTo>
                <a:lnTo>
                  <a:pt x="4820998" y="696988"/>
                </a:lnTo>
                <a:cubicBezTo>
                  <a:pt x="4815491" y="809874"/>
                  <a:pt x="4809985" y="872512"/>
                  <a:pt x="4804478" y="884902"/>
                </a:cubicBezTo>
                <a:cubicBezTo>
                  <a:pt x="4798971" y="897292"/>
                  <a:pt x="4792088" y="903487"/>
                  <a:pt x="4783828" y="903487"/>
                </a:cubicBezTo>
                <a:cubicBezTo>
                  <a:pt x="4775568" y="903487"/>
                  <a:pt x="4759507" y="900734"/>
                  <a:pt x="4735645" y="895227"/>
                </a:cubicBezTo>
                <a:lnTo>
                  <a:pt x="4734268" y="900734"/>
                </a:lnTo>
                <a:cubicBezTo>
                  <a:pt x="4760884" y="909911"/>
                  <a:pt x="4773273" y="921383"/>
                  <a:pt x="4771438" y="935150"/>
                </a:cubicBezTo>
                <a:cubicBezTo>
                  <a:pt x="4798053" y="929643"/>
                  <a:pt x="4815033" y="917483"/>
                  <a:pt x="4822375" y="898669"/>
                </a:cubicBezTo>
                <a:cubicBezTo>
                  <a:pt x="4829717" y="879854"/>
                  <a:pt x="4835682" y="814004"/>
                  <a:pt x="4840271" y="701118"/>
                </a:cubicBezTo>
                <a:lnTo>
                  <a:pt x="4849908" y="692858"/>
                </a:lnTo>
                <a:lnTo>
                  <a:pt x="4827881" y="674961"/>
                </a:lnTo>
                <a:lnTo>
                  <a:pt x="4818245" y="688728"/>
                </a:lnTo>
                <a:lnTo>
                  <a:pt x="4702605" y="688728"/>
                </a:lnTo>
                <a:cubicBezTo>
                  <a:pt x="4709947" y="672208"/>
                  <a:pt x="4716830" y="656606"/>
                  <a:pt x="4723255" y="641921"/>
                </a:cubicBezTo>
                <a:lnTo>
                  <a:pt x="4734268" y="635038"/>
                </a:lnTo>
                <a:close/>
                <a:moveTo>
                  <a:pt x="3905519" y="618518"/>
                </a:moveTo>
                <a:cubicBezTo>
                  <a:pt x="3902765" y="633203"/>
                  <a:pt x="3893817" y="659130"/>
                  <a:pt x="3878674" y="696299"/>
                </a:cubicBezTo>
                <a:cubicBezTo>
                  <a:pt x="3863531" y="733469"/>
                  <a:pt x="3845404" y="765362"/>
                  <a:pt x="3824296" y="791977"/>
                </a:cubicBezTo>
                <a:lnTo>
                  <a:pt x="3828426" y="796107"/>
                </a:lnTo>
                <a:cubicBezTo>
                  <a:pt x="3849534" y="774999"/>
                  <a:pt x="3867431" y="752513"/>
                  <a:pt x="3882116" y="728651"/>
                </a:cubicBezTo>
                <a:lnTo>
                  <a:pt x="3882116" y="870447"/>
                </a:lnTo>
                <a:cubicBezTo>
                  <a:pt x="3882116" y="886967"/>
                  <a:pt x="3881657" y="909911"/>
                  <a:pt x="3880739" y="939280"/>
                </a:cubicBezTo>
                <a:lnTo>
                  <a:pt x="3900012" y="928267"/>
                </a:lnTo>
                <a:lnTo>
                  <a:pt x="3900012" y="736911"/>
                </a:lnTo>
                <a:lnTo>
                  <a:pt x="3911025" y="727274"/>
                </a:lnTo>
                <a:lnTo>
                  <a:pt x="3888999" y="714884"/>
                </a:lnTo>
                <a:cubicBezTo>
                  <a:pt x="3897259" y="697447"/>
                  <a:pt x="3908731" y="673585"/>
                  <a:pt x="3923415" y="643298"/>
                </a:cubicBezTo>
                <a:lnTo>
                  <a:pt x="3934429" y="637791"/>
                </a:lnTo>
                <a:close/>
                <a:moveTo>
                  <a:pt x="3197915" y="618518"/>
                </a:moveTo>
                <a:cubicBezTo>
                  <a:pt x="3196997" y="635038"/>
                  <a:pt x="3191950" y="658900"/>
                  <a:pt x="3182772" y="690105"/>
                </a:cubicBezTo>
                <a:lnTo>
                  <a:pt x="3169006" y="690105"/>
                </a:lnTo>
                <a:lnTo>
                  <a:pt x="3148356" y="677715"/>
                </a:lnTo>
                <a:cubicBezTo>
                  <a:pt x="3149274" y="719932"/>
                  <a:pt x="3149732" y="762379"/>
                  <a:pt x="3149732" y="805056"/>
                </a:cubicBezTo>
                <a:cubicBezTo>
                  <a:pt x="3149732" y="847732"/>
                  <a:pt x="3149274" y="890638"/>
                  <a:pt x="3148356" y="933773"/>
                </a:cubicBezTo>
                <a:lnTo>
                  <a:pt x="3167629" y="922760"/>
                </a:lnTo>
                <a:lnTo>
                  <a:pt x="3167629" y="899357"/>
                </a:lnTo>
                <a:lnTo>
                  <a:pt x="3239215" y="899357"/>
                </a:lnTo>
                <a:lnTo>
                  <a:pt x="3239215" y="928267"/>
                </a:lnTo>
                <a:lnTo>
                  <a:pt x="3258488" y="917253"/>
                </a:lnTo>
                <a:cubicBezTo>
                  <a:pt x="3257570" y="884214"/>
                  <a:pt x="3257112" y="814004"/>
                  <a:pt x="3257112" y="706624"/>
                </a:cubicBezTo>
                <a:lnTo>
                  <a:pt x="3270878" y="696988"/>
                </a:lnTo>
                <a:lnTo>
                  <a:pt x="3250228" y="676338"/>
                </a:lnTo>
                <a:lnTo>
                  <a:pt x="3236462" y="690105"/>
                </a:lnTo>
                <a:lnTo>
                  <a:pt x="3191032" y="690105"/>
                </a:lnTo>
                <a:cubicBezTo>
                  <a:pt x="3206634" y="657982"/>
                  <a:pt x="3219024" y="639627"/>
                  <a:pt x="3228202" y="635038"/>
                </a:cubicBezTo>
                <a:close/>
                <a:moveTo>
                  <a:pt x="2918453" y="617142"/>
                </a:moveTo>
                <a:cubicBezTo>
                  <a:pt x="2919371" y="636415"/>
                  <a:pt x="2919830" y="667160"/>
                  <a:pt x="2919830" y="709378"/>
                </a:cubicBezTo>
                <a:lnTo>
                  <a:pt x="2838607" y="709378"/>
                </a:lnTo>
                <a:cubicBezTo>
                  <a:pt x="2851456" y="680009"/>
                  <a:pt x="2862469" y="663030"/>
                  <a:pt x="2871647" y="658441"/>
                </a:cubicBezTo>
                <a:lnTo>
                  <a:pt x="2839984" y="640545"/>
                </a:lnTo>
                <a:cubicBezTo>
                  <a:pt x="2834477" y="665325"/>
                  <a:pt x="2826217" y="691940"/>
                  <a:pt x="2815204" y="720391"/>
                </a:cubicBezTo>
                <a:cubicBezTo>
                  <a:pt x="2804191" y="748842"/>
                  <a:pt x="2790883" y="774999"/>
                  <a:pt x="2775281" y="798861"/>
                </a:cubicBezTo>
                <a:lnTo>
                  <a:pt x="2779411" y="801614"/>
                </a:lnTo>
                <a:cubicBezTo>
                  <a:pt x="2795931" y="785094"/>
                  <a:pt x="2814745" y="757102"/>
                  <a:pt x="2835854" y="717638"/>
                </a:cubicBezTo>
                <a:lnTo>
                  <a:pt x="2919830" y="717638"/>
                </a:lnTo>
                <a:lnTo>
                  <a:pt x="2919830" y="802991"/>
                </a:lnTo>
                <a:lnTo>
                  <a:pt x="2822087" y="802991"/>
                </a:lnTo>
                <a:lnTo>
                  <a:pt x="2834477" y="815381"/>
                </a:lnTo>
                <a:cubicBezTo>
                  <a:pt x="2844573" y="812627"/>
                  <a:pt x="2855586" y="811251"/>
                  <a:pt x="2867517" y="811251"/>
                </a:cubicBezTo>
                <a:lnTo>
                  <a:pt x="2919830" y="811251"/>
                </a:lnTo>
                <a:lnTo>
                  <a:pt x="2919830" y="910370"/>
                </a:lnTo>
                <a:lnTo>
                  <a:pt x="2769774" y="910370"/>
                </a:lnTo>
                <a:lnTo>
                  <a:pt x="2782164" y="922760"/>
                </a:lnTo>
                <a:cubicBezTo>
                  <a:pt x="2792260" y="920007"/>
                  <a:pt x="2803273" y="918630"/>
                  <a:pt x="2815204" y="918630"/>
                </a:cubicBezTo>
                <a:lnTo>
                  <a:pt x="3089159" y="918630"/>
                </a:lnTo>
                <a:lnTo>
                  <a:pt x="3061626" y="888344"/>
                </a:lnTo>
                <a:lnTo>
                  <a:pt x="3039599" y="910370"/>
                </a:lnTo>
                <a:lnTo>
                  <a:pt x="2940480" y="910370"/>
                </a:lnTo>
                <a:lnTo>
                  <a:pt x="2940480" y="811251"/>
                </a:lnTo>
                <a:lnTo>
                  <a:pt x="3049236" y="811251"/>
                </a:lnTo>
                <a:lnTo>
                  <a:pt x="3024456" y="782341"/>
                </a:lnTo>
                <a:lnTo>
                  <a:pt x="3002430" y="802991"/>
                </a:lnTo>
                <a:lnTo>
                  <a:pt x="2940480" y="802991"/>
                </a:lnTo>
                <a:lnTo>
                  <a:pt x="2940480" y="717638"/>
                </a:lnTo>
                <a:lnTo>
                  <a:pt x="3065756" y="717638"/>
                </a:lnTo>
                <a:lnTo>
                  <a:pt x="3039599" y="688728"/>
                </a:lnTo>
                <a:lnTo>
                  <a:pt x="3018950" y="709378"/>
                </a:lnTo>
                <a:lnTo>
                  <a:pt x="2940480" y="709378"/>
                </a:lnTo>
                <a:lnTo>
                  <a:pt x="2940480" y="640545"/>
                </a:lnTo>
                <a:lnTo>
                  <a:pt x="2951493" y="630908"/>
                </a:lnTo>
                <a:close/>
                <a:moveTo>
                  <a:pt x="2552262" y="617142"/>
                </a:moveTo>
                <a:lnTo>
                  <a:pt x="2548132" y="621271"/>
                </a:lnTo>
                <a:cubicBezTo>
                  <a:pt x="2565569" y="641463"/>
                  <a:pt x="2574747" y="659359"/>
                  <a:pt x="2575665" y="674961"/>
                </a:cubicBezTo>
                <a:lnTo>
                  <a:pt x="2426986" y="674961"/>
                </a:lnTo>
                <a:lnTo>
                  <a:pt x="2439376" y="687351"/>
                </a:lnTo>
                <a:cubicBezTo>
                  <a:pt x="2449471" y="684598"/>
                  <a:pt x="2460485" y="683221"/>
                  <a:pt x="2472416" y="683221"/>
                </a:cubicBezTo>
                <a:lnTo>
                  <a:pt x="2731228" y="683221"/>
                </a:lnTo>
                <a:lnTo>
                  <a:pt x="2700941" y="652935"/>
                </a:lnTo>
                <a:lnTo>
                  <a:pt x="2678915" y="674961"/>
                </a:lnTo>
                <a:lnTo>
                  <a:pt x="2583925" y="674961"/>
                </a:lnTo>
                <a:cubicBezTo>
                  <a:pt x="2596774" y="663030"/>
                  <a:pt x="2599527" y="652935"/>
                  <a:pt x="2592185" y="644675"/>
                </a:cubicBezTo>
                <a:cubicBezTo>
                  <a:pt x="2584843" y="636415"/>
                  <a:pt x="2571535" y="627237"/>
                  <a:pt x="2552262" y="617142"/>
                </a:cubicBezTo>
                <a:close/>
                <a:moveTo>
                  <a:pt x="2209474" y="617142"/>
                </a:moveTo>
                <a:cubicBezTo>
                  <a:pt x="2210391" y="635497"/>
                  <a:pt x="2210850" y="662571"/>
                  <a:pt x="2210850" y="698364"/>
                </a:cubicBezTo>
                <a:lnTo>
                  <a:pt x="2115861" y="698364"/>
                </a:lnTo>
                <a:lnTo>
                  <a:pt x="2095211" y="685975"/>
                </a:lnTo>
                <a:cubicBezTo>
                  <a:pt x="2096129" y="705248"/>
                  <a:pt x="2096587" y="730487"/>
                  <a:pt x="2096587" y="761691"/>
                </a:cubicBezTo>
                <a:cubicBezTo>
                  <a:pt x="2096587" y="792895"/>
                  <a:pt x="2096129" y="816757"/>
                  <a:pt x="2095211" y="833277"/>
                </a:cubicBezTo>
                <a:lnTo>
                  <a:pt x="2115861" y="822264"/>
                </a:lnTo>
                <a:lnTo>
                  <a:pt x="2115861" y="805744"/>
                </a:lnTo>
                <a:lnTo>
                  <a:pt x="2210850" y="805744"/>
                </a:lnTo>
                <a:cubicBezTo>
                  <a:pt x="2210850" y="874577"/>
                  <a:pt x="2210391" y="919548"/>
                  <a:pt x="2209474" y="940657"/>
                </a:cubicBezTo>
                <a:lnTo>
                  <a:pt x="2232877" y="928267"/>
                </a:lnTo>
                <a:cubicBezTo>
                  <a:pt x="2231959" y="916336"/>
                  <a:pt x="2231500" y="875495"/>
                  <a:pt x="2231500" y="805744"/>
                </a:cubicBezTo>
                <a:lnTo>
                  <a:pt x="2330620" y="805744"/>
                </a:lnTo>
                <a:lnTo>
                  <a:pt x="2330620" y="830524"/>
                </a:lnTo>
                <a:lnTo>
                  <a:pt x="2351269" y="822264"/>
                </a:lnTo>
                <a:cubicBezTo>
                  <a:pt x="2350352" y="811251"/>
                  <a:pt x="2349893" y="800696"/>
                  <a:pt x="2349893" y="790601"/>
                </a:cubicBezTo>
                <a:lnTo>
                  <a:pt x="2349893" y="710754"/>
                </a:lnTo>
                <a:lnTo>
                  <a:pt x="2362283" y="699741"/>
                </a:lnTo>
                <a:lnTo>
                  <a:pt x="2338879" y="681845"/>
                </a:lnTo>
                <a:lnTo>
                  <a:pt x="2327866" y="698364"/>
                </a:lnTo>
                <a:lnTo>
                  <a:pt x="2231500" y="698364"/>
                </a:lnTo>
                <a:lnTo>
                  <a:pt x="2231500" y="643298"/>
                </a:lnTo>
                <a:lnTo>
                  <a:pt x="2242513" y="632285"/>
                </a:lnTo>
                <a:close/>
                <a:moveTo>
                  <a:pt x="1142562" y="617142"/>
                </a:moveTo>
                <a:lnTo>
                  <a:pt x="1138432" y="621271"/>
                </a:lnTo>
                <a:cubicBezTo>
                  <a:pt x="1155870" y="641463"/>
                  <a:pt x="1165047" y="659359"/>
                  <a:pt x="1165965" y="674961"/>
                </a:cubicBezTo>
                <a:lnTo>
                  <a:pt x="1017286" y="674961"/>
                </a:lnTo>
                <a:lnTo>
                  <a:pt x="1029676" y="687351"/>
                </a:lnTo>
                <a:cubicBezTo>
                  <a:pt x="1039771" y="684598"/>
                  <a:pt x="1050784" y="683221"/>
                  <a:pt x="1062716" y="683221"/>
                </a:cubicBezTo>
                <a:lnTo>
                  <a:pt x="1321528" y="683221"/>
                </a:lnTo>
                <a:lnTo>
                  <a:pt x="1291241" y="652935"/>
                </a:lnTo>
                <a:lnTo>
                  <a:pt x="1269215" y="674961"/>
                </a:lnTo>
                <a:lnTo>
                  <a:pt x="1174225" y="674961"/>
                </a:lnTo>
                <a:cubicBezTo>
                  <a:pt x="1187074" y="663030"/>
                  <a:pt x="1189827" y="652935"/>
                  <a:pt x="1182485" y="644675"/>
                </a:cubicBezTo>
                <a:cubicBezTo>
                  <a:pt x="1175143" y="636415"/>
                  <a:pt x="1161835" y="627237"/>
                  <a:pt x="1142562" y="617142"/>
                </a:cubicBezTo>
                <a:close/>
                <a:moveTo>
                  <a:pt x="803903" y="617142"/>
                </a:moveTo>
                <a:cubicBezTo>
                  <a:pt x="804821" y="636415"/>
                  <a:pt x="805280" y="667160"/>
                  <a:pt x="805280" y="709378"/>
                </a:cubicBezTo>
                <a:lnTo>
                  <a:pt x="724057" y="709378"/>
                </a:lnTo>
                <a:cubicBezTo>
                  <a:pt x="736906" y="680009"/>
                  <a:pt x="747919" y="663030"/>
                  <a:pt x="757097" y="658441"/>
                </a:cubicBezTo>
                <a:lnTo>
                  <a:pt x="725434" y="640545"/>
                </a:lnTo>
                <a:cubicBezTo>
                  <a:pt x="719927" y="665325"/>
                  <a:pt x="711667" y="691940"/>
                  <a:pt x="700654" y="720391"/>
                </a:cubicBezTo>
                <a:cubicBezTo>
                  <a:pt x="689641" y="748842"/>
                  <a:pt x="676333" y="774999"/>
                  <a:pt x="660731" y="798861"/>
                </a:cubicBezTo>
                <a:lnTo>
                  <a:pt x="664861" y="801614"/>
                </a:lnTo>
                <a:cubicBezTo>
                  <a:pt x="681381" y="785094"/>
                  <a:pt x="700195" y="757102"/>
                  <a:pt x="721304" y="717638"/>
                </a:cubicBezTo>
                <a:lnTo>
                  <a:pt x="805280" y="717638"/>
                </a:lnTo>
                <a:lnTo>
                  <a:pt x="805280" y="802991"/>
                </a:lnTo>
                <a:lnTo>
                  <a:pt x="707537" y="802991"/>
                </a:lnTo>
                <a:lnTo>
                  <a:pt x="719927" y="815381"/>
                </a:lnTo>
                <a:cubicBezTo>
                  <a:pt x="730023" y="812627"/>
                  <a:pt x="741036" y="811251"/>
                  <a:pt x="752967" y="811251"/>
                </a:cubicBezTo>
                <a:lnTo>
                  <a:pt x="805280" y="811251"/>
                </a:lnTo>
                <a:lnTo>
                  <a:pt x="805280" y="910370"/>
                </a:lnTo>
                <a:lnTo>
                  <a:pt x="655224" y="910370"/>
                </a:lnTo>
                <a:lnTo>
                  <a:pt x="667614" y="922760"/>
                </a:lnTo>
                <a:cubicBezTo>
                  <a:pt x="677710" y="920007"/>
                  <a:pt x="688723" y="918630"/>
                  <a:pt x="700654" y="918630"/>
                </a:cubicBezTo>
                <a:lnTo>
                  <a:pt x="974609" y="918630"/>
                </a:lnTo>
                <a:lnTo>
                  <a:pt x="947076" y="888344"/>
                </a:lnTo>
                <a:lnTo>
                  <a:pt x="925050" y="910370"/>
                </a:lnTo>
                <a:lnTo>
                  <a:pt x="825930" y="910370"/>
                </a:lnTo>
                <a:lnTo>
                  <a:pt x="825930" y="811251"/>
                </a:lnTo>
                <a:lnTo>
                  <a:pt x="934686" y="811251"/>
                </a:lnTo>
                <a:lnTo>
                  <a:pt x="909906" y="782341"/>
                </a:lnTo>
                <a:lnTo>
                  <a:pt x="887880" y="802991"/>
                </a:lnTo>
                <a:lnTo>
                  <a:pt x="825930" y="802991"/>
                </a:lnTo>
                <a:lnTo>
                  <a:pt x="825930" y="717638"/>
                </a:lnTo>
                <a:lnTo>
                  <a:pt x="951206" y="717638"/>
                </a:lnTo>
                <a:lnTo>
                  <a:pt x="925050" y="688728"/>
                </a:lnTo>
                <a:lnTo>
                  <a:pt x="904400" y="709378"/>
                </a:lnTo>
                <a:lnTo>
                  <a:pt x="825930" y="709378"/>
                </a:lnTo>
                <a:lnTo>
                  <a:pt x="825930" y="640545"/>
                </a:lnTo>
                <a:lnTo>
                  <a:pt x="836943" y="630908"/>
                </a:lnTo>
                <a:close/>
                <a:moveTo>
                  <a:pt x="371632" y="617142"/>
                </a:moveTo>
                <a:cubicBezTo>
                  <a:pt x="364290" y="638250"/>
                  <a:pt x="355112" y="658212"/>
                  <a:pt x="344099" y="677026"/>
                </a:cubicBezTo>
                <a:cubicBezTo>
                  <a:pt x="333086" y="695841"/>
                  <a:pt x="319319" y="713967"/>
                  <a:pt x="302799" y="731404"/>
                </a:cubicBezTo>
                <a:lnTo>
                  <a:pt x="305552" y="735534"/>
                </a:lnTo>
                <a:cubicBezTo>
                  <a:pt x="321155" y="723603"/>
                  <a:pt x="333315" y="713049"/>
                  <a:pt x="342034" y="703871"/>
                </a:cubicBezTo>
                <a:cubicBezTo>
                  <a:pt x="350753" y="694693"/>
                  <a:pt x="360160" y="683680"/>
                  <a:pt x="370255" y="670831"/>
                </a:cubicBezTo>
                <a:lnTo>
                  <a:pt x="385399" y="670831"/>
                </a:lnTo>
                <a:cubicBezTo>
                  <a:pt x="390905" y="680009"/>
                  <a:pt x="395035" y="689187"/>
                  <a:pt x="397789" y="698364"/>
                </a:cubicBezTo>
                <a:cubicBezTo>
                  <a:pt x="400542" y="707542"/>
                  <a:pt x="402378" y="714884"/>
                  <a:pt x="403295" y="720391"/>
                </a:cubicBezTo>
                <a:cubicBezTo>
                  <a:pt x="404213" y="725898"/>
                  <a:pt x="406507" y="727963"/>
                  <a:pt x="410179" y="726586"/>
                </a:cubicBezTo>
                <a:cubicBezTo>
                  <a:pt x="413850" y="725209"/>
                  <a:pt x="417291" y="721768"/>
                  <a:pt x="420504" y="716261"/>
                </a:cubicBezTo>
                <a:cubicBezTo>
                  <a:pt x="423716" y="710754"/>
                  <a:pt x="423257" y="704559"/>
                  <a:pt x="419127" y="697676"/>
                </a:cubicBezTo>
                <a:cubicBezTo>
                  <a:pt x="414997" y="690793"/>
                  <a:pt x="406049" y="681845"/>
                  <a:pt x="392282" y="670831"/>
                </a:cubicBezTo>
                <a:lnTo>
                  <a:pt x="477635" y="670831"/>
                </a:lnTo>
                <a:lnTo>
                  <a:pt x="454232" y="646051"/>
                </a:lnTo>
                <a:lnTo>
                  <a:pt x="437712" y="662571"/>
                </a:lnTo>
                <a:lnTo>
                  <a:pt x="374385" y="662571"/>
                </a:lnTo>
                <a:cubicBezTo>
                  <a:pt x="386316" y="646969"/>
                  <a:pt x="395494" y="638709"/>
                  <a:pt x="401919" y="637791"/>
                </a:cubicBezTo>
                <a:close/>
                <a:moveTo>
                  <a:pt x="4324023" y="615765"/>
                </a:moveTo>
                <a:lnTo>
                  <a:pt x="4322647" y="619895"/>
                </a:lnTo>
                <a:cubicBezTo>
                  <a:pt x="4329071" y="627237"/>
                  <a:pt x="4334348" y="634350"/>
                  <a:pt x="4338478" y="641233"/>
                </a:cubicBezTo>
                <a:cubicBezTo>
                  <a:pt x="4342608" y="648116"/>
                  <a:pt x="4345591" y="656147"/>
                  <a:pt x="4347427" y="665325"/>
                </a:cubicBezTo>
                <a:lnTo>
                  <a:pt x="4238670" y="665325"/>
                </a:lnTo>
                <a:lnTo>
                  <a:pt x="4216644" y="654311"/>
                </a:lnTo>
                <a:cubicBezTo>
                  <a:pt x="4217562" y="681845"/>
                  <a:pt x="4217562" y="719014"/>
                  <a:pt x="4216644" y="765821"/>
                </a:cubicBezTo>
                <a:cubicBezTo>
                  <a:pt x="4215726" y="812627"/>
                  <a:pt x="4212055" y="847732"/>
                  <a:pt x="4205631" y="871135"/>
                </a:cubicBezTo>
                <a:cubicBezTo>
                  <a:pt x="4199206" y="894539"/>
                  <a:pt x="4189111" y="916336"/>
                  <a:pt x="4175344" y="936527"/>
                </a:cubicBezTo>
                <a:lnTo>
                  <a:pt x="4178097" y="940657"/>
                </a:lnTo>
                <a:cubicBezTo>
                  <a:pt x="4194617" y="922301"/>
                  <a:pt x="4206549" y="904864"/>
                  <a:pt x="4213891" y="888344"/>
                </a:cubicBezTo>
                <a:cubicBezTo>
                  <a:pt x="4221233" y="871824"/>
                  <a:pt x="4226739" y="853009"/>
                  <a:pt x="4230411" y="831901"/>
                </a:cubicBezTo>
                <a:cubicBezTo>
                  <a:pt x="4234082" y="810792"/>
                  <a:pt x="4236376" y="758020"/>
                  <a:pt x="4237294" y="673585"/>
                </a:cubicBezTo>
                <a:lnTo>
                  <a:pt x="4493353" y="673585"/>
                </a:lnTo>
                <a:lnTo>
                  <a:pt x="4464443" y="644675"/>
                </a:lnTo>
                <a:lnTo>
                  <a:pt x="4443793" y="665325"/>
                </a:lnTo>
                <a:lnTo>
                  <a:pt x="4354310" y="665325"/>
                </a:lnTo>
                <a:cubicBezTo>
                  <a:pt x="4363488" y="657982"/>
                  <a:pt x="4366470" y="649952"/>
                  <a:pt x="4363258" y="641233"/>
                </a:cubicBezTo>
                <a:cubicBezTo>
                  <a:pt x="4360046" y="632514"/>
                  <a:pt x="4346968" y="624025"/>
                  <a:pt x="4324023" y="615765"/>
                </a:cubicBezTo>
                <a:close/>
                <a:moveTo>
                  <a:pt x="509298" y="615765"/>
                </a:moveTo>
                <a:cubicBezTo>
                  <a:pt x="505627" y="630449"/>
                  <a:pt x="500120" y="645822"/>
                  <a:pt x="492778" y="661883"/>
                </a:cubicBezTo>
                <a:cubicBezTo>
                  <a:pt x="485436" y="677944"/>
                  <a:pt x="477176" y="692399"/>
                  <a:pt x="467998" y="705248"/>
                </a:cubicBezTo>
                <a:lnTo>
                  <a:pt x="472128" y="708001"/>
                </a:lnTo>
                <a:cubicBezTo>
                  <a:pt x="479470" y="701577"/>
                  <a:pt x="490943" y="689187"/>
                  <a:pt x="506545" y="670831"/>
                </a:cubicBezTo>
                <a:lnTo>
                  <a:pt x="528571" y="670831"/>
                </a:lnTo>
                <a:cubicBezTo>
                  <a:pt x="533160" y="677256"/>
                  <a:pt x="536602" y="683221"/>
                  <a:pt x="538896" y="688728"/>
                </a:cubicBezTo>
                <a:cubicBezTo>
                  <a:pt x="541191" y="694234"/>
                  <a:pt x="543256" y="702036"/>
                  <a:pt x="545091" y="712131"/>
                </a:cubicBezTo>
                <a:cubicBezTo>
                  <a:pt x="546927" y="722227"/>
                  <a:pt x="550139" y="725898"/>
                  <a:pt x="554728" y="723144"/>
                </a:cubicBezTo>
                <a:cubicBezTo>
                  <a:pt x="559317" y="720391"/>
                  <a:pt x="562758" y="716491"/>
                  <a:pt x="565053" y="711443"/>
                </a:cubicBezTo>
                <a:cubicBezTo>
                  <a:pt x="567347" y="706395"/>
                  <a:pt x="566430" y="700659"/>
                  <a:pt x="562300" y="694234"/>
                </a:cubicBezTo>
                <a:cubicBezTo>
                  <a:pt x="558170" y="687810"/>
                  <a:pt x="549221" y="680009"/>
                  <a:pt x="535455" y="670831"/>
                </a:cubicBezTo>
                <a:lnTo>
                  <a:pt x="619431" y="670831"/>
                </a:lnTo>
                <a:lnTo>
                  <a:pt x="597404" y="647428"/>
                </a:lnTo>
                <a:lnTo>
                  <a:pt x="582261" y="662571"/>
                </a:lnTo>
                <a:lnTo>
                  <a:pt x="510675" y="662571"/>
                </a:lnTo>
                <a:cubicBezTo>
                  <a:pt x="513428" y="658900"/>
                  <a:pt x="517788" y="653623"/>
                  <a:pt x="523753" y="646740"/>
                </a:cubicBezTo>
                <a:cubicBezTo>
                  <a:pt x="529719" y="639856"/>
                  <a:pt x="534078" y="635497"/>
                  <a:pt x="536831" y="633661"/>
                </a:cubicBezTo>
                <a:close/>
                <a:moveTo>
                  <a:pt x="2940480" y="464779"/>
                </a:moveTo>
                <a:lnTo>
                  <a:pt x="3035470" y="464779"/>
                </a:lnTo>
                <a:lnTo>
                  <a:pt x="3035470" y="510208"/>
                </a:lnTo>
                <a:lnTo>
                  <a:pt x="2940480" y="510208"/>
                </a:lnTo>
                <a:close/>
                <a:moveTo>
                  <a:pt x="4202877" y="439999"/>
                </a:moveTo>
                <a:lnTo>
                  <a:pt x="4201501" y="444129"/>
                </a:lnTo>
                <a:cubicBezTo>
                  <a:pt x="4229034" y="460649"/>
                  <a:pt x="4246930" y="478775"/>
                  <a:pt x="4255190" y="498507"/>
                </a:cubicBezTo>
                <a:cubicBezTo>
                  <a:pt x="4263450" y="518239"/>
                  <a:pt x="4271022" y="525352"/>
                  <a:pt x="4277905" y="519845"/>
                </a:cubicBezTo>
                <a:cubicBezTo>
                  <a:pt x="4284789" y="514338"/>
                  <a:pt x="4287542" y="506996"/>
                  <a:pt x="4286165" y="497819"/>
                </a:cubicBezTo>
                <a:cubicBezTo>
                  <a:pt x="4284789" y="488641"/>
                  <a:pt x="4281576" y="481299"/>
                  <a:pt x="4276529" y="475792"/>
                </a:cubicBezTo>
                <a:cubicBezTo>
                  <a:pt x="4271481" y="470285"/>
                  <a:pt x="4263221" y="464090"/>
                  <a:pt x="4251749" y="457207"/>
                </a:cubicBezTo>
                <a:cubicBezTo>
                  <a:pt x="4240276" y="450324"/>
                  <a:pt x="4223986" y="444588"/>
                  <a:pt x="4202877" y="439999"/>
                </a:cubicBezTo>
                <a:close/>
                <a:moveTo>
                  <a:pt x="1877698" y="412466"/>
                </a:moveTo>
                <a:lnTo>
                  <a:pt x="1952038" y="412466"/>
                </a:lnTo>
                <a:cubicBezTo>
                  <a:pt x="1940107" y="440917"/>
                  <a:pt x="1928176" y="461567"/>
                  <a:pt x="1916245" y="474415"/>
                </a:cubicBezTo>
                <a:cubicBezTo>
                  <a:pt x="1901561" y="458813"/>
                  <a:pt x="1888712" y="438163"/>
                  <a:pt x="1877698" y="412466"/>
                </a:cubicBezTo>
                <a:close/>
                <a:moveTo>
                  <a:pt x="2940480" y="409712"/>
                </a:moveTo>
                <a:lnTo>
                  <a:pt x="3035470" y="409712"/>
                </a:lnTo>
                <a:lnTo>
                  <a:pt x="3035470" y="456519"/>
                </a:lnTo>
                <a:lnTo>
                  <a:pt x="2940480" y="456519"/>
                </a:lnTo>
                <a:close/>
                <a:moveTo>
                  <a:pt x="3042353" y="387686"/>
                </a:moveTo>
                <a:lnTo>
                  <a:pt x="3032716" y="401452"/>
                </a:lnTo>
                <a:lnTo>
                  <a:pt x="2940480" y="401452"/>
                </a:lnTo>
                <a:lnTo>
                  <a:pt x="2919830" y="389062"/>
                </a:lnTo>
                <a:cubicBezTo>
                  <a:pt x="2920748" y="409253"/>
                  <a:pt x="2921207" y="434492"/>
                  <a:pt x="2921207" y="464779"/>
                </a:cubicBezTo>
                <a:cubicBezTo>
                  <a:pt x="2921207" y="495065"/>
                  <a:pt x="2920748" y="522598"/>
                  <a:pt x="2919830" y="547378"/>
                </a:cubicBezTo>
                <a:lnTo>
                  <a:pt x="2940480" y="537742"/>
                </a:lnTo>
                <a:lnTo>
                  <a:pt x="2940480" y="518468"/>
                </a:lnTo>
                <a:lnTo>
                  <a:pt x="3035470" y="518468"/>
                </a:lnTo>
                <a:lnTo>
                  <a:pt x="3035470" y="544625"/>
                </a:lnTo>
                <a:lnTo>
                  <a:pt x="3056119" y="536365"/>
                </a:lnTo>
                <a:cubicBezTo>
                  <a:pt x="3055202" y="521681"/>
                  <a:pt x="3054743" y="510667"/>
                  <a:pt x="3054743" y="503325"/>
                </a:cubicBezTo>
                <a:lnTo>
                  <a:pt x="3054743" y="413842"/>
                </a:lnTo>
                <a:lnTo>
                  <a:pt x="3065756" y="404206"/>
                </a:lnTo>
                <a:close/>
                <a:moveTo>
                  <a:pt x="1124665" y="383556"/>
                </a:moveTo>
                <a:lnTo>
                  <a:pt x="1212772" y="383556"/>
                </a:lnTo>
                <a:lnTo>
                  <a:pt x="1212772" y="452389"/>
                </a:lnTo>
                <a:lnTo>
                  <a:pt x="1124665" y="452389"/>
                </a:lnTo>
                <a:close/>
                <a:moveTo>
                  <a:pt x="5090823" y="368412"/>
                </a:moveTo>
                <a:lnTo>
                  <a:pt x="5155526" y="368412"/>
                </a:lnTo>
                <a:lnTo>
                  <a:pt x="5155526" y="409712"/>
                </a:lnTo>
                <a:lnTo>
                  <a:pt x="5090823" y="409712"/>
                </a:lnTo>
                <a:close/>
                <a:moveTo>
                  <a:pt x="5012354" y="368412"/>
                </a:moveTo>
                <a:lnTo>
                  <a:pt x="5072926" y="368412"/>
                </a:lnTo>
                <a:lnTo>
                  <a:pt x="5072926" y="409712"/>
                </a:lnTo>
                <a:lnTo>
                  <a:pt x="5012354" y="409712"/>
                </a:lnTo>
                <a:close/>
                <a:moveTo>
                  <a:pt x="2699564" y="367036"/>
                </a:moveTo>
                <a:lnTo>
                  <a:pt x="2678915" y="387686"/>
                </a:lnTo>
                <a:lnTo>
                  <a:pt x="2424232" y="387686"/>
                </a:lnTo>
                <a:lnTo>
                  <a:pt x="2436622" y="400076"/>
                </a:lnTo>
                <a:cubicBezTo>
                  <a:pt x="2446718" y="397322"/>
                  <a:pt x="2457731" y="395946"/>
                  <a:pt x="2469662" y="395946"/>
                </a:cubicBezTo>
                <a:lnTo>
                  <a:pt x="2570158" y="395946"/>
                </a:lnTo>
                <a:lnTo>
                  <a:pt x="2570158" y="501949"/>
                </a:lnTo>
                <a:cubicBezTo>
                  <a:pt x="2541707" y="490018"/>
                  <a:pt x="2519681" y="474415"/>
                  <a:pt x="2504079" y="455142"/>
                </a:cubicBezTo>
                <a:cubicBezTo>
                  <a:pt x="2507750" y="445047"/>
                  <a:pt x="2510962" y="437704"/>
                  <a:pt x="2513715" y="433116"/>
                </a:cubicBezTo>
                <a:cubicBezTo>
                  <a:pt x="2516469" y="428527"/>
                  <a:pt x="2520599" y="424397"/>
                  <a:pt x="2526105" y="420726"/>
                </a:cubicBezTo>
                <a:lnTo>
                  <a:pt x="2495819" y="402829"/>
                </a:lnTo>
                <a:cubicBezTo>
                  <a:pt x="2485723" y="464320"/>
                  <a:pt x="2460484" y="510208"/>
                  <a:pt x="2420102" y="540495"/>
                </a:cubicBezTo>
                <a:lnTo>
                  <a:pt x="2422856" y="544625"/>
                </a:lnTo>
                <a:cubicBezTo>
                  <a:pt x="2456813" y="528105"/>
                  <a:pt x="2482511" y="500572"/>
                  <a:pt x="2499949" y="462025"/>
                </a:cubicBezTo>
                <a:cubicBezTo>
                  <a:pt x="2510962" y="476710"/>
                  <a:pt x="2523581" y="489559"/>
                  <a:pt x="2537807" y="500572"/>
                </a:cubicBezTo>
                <a:cubicBezTo>
                  <a:pt x="2552032" y="511585"/>
                  <a:pt x="2570388" y="520533"/>
                  <a:pt x="2592873" y="527417"/>
                </a:cubicBezTo>
                <a:cubicBezTo>
                  <a:pt x="2615359" y="534300"/>
                  <a:pt x="2653676" y="538659"/>
                  <a:pt x="2707824" y="540495"/>
                </a:cubicBezTo>
                <a:cubicBezTo>
                  <a:pt x="2709660" y="529482"/>
                  <a:pt x="2718838" y="522140"/>
                  <a:pt x="2735358" y="518468"/>
                </a:cubicBezTo>
                <a:lnTo>
                  <a:pt x="2735358" y="511585"/>
                </a:lnTo>
                <a:cubicBezTo>
                  <a:pt x="2716084" y="514338"/>
                  <a:pt x="2691075" y="515486"/>
                  <a:pt x="2660330" y="515027"/>
                </a:cubicBezTo>
                <a:cubicBezTo>
                  <a:pt x="2629584" y="514568"/>
                  <a:pt x="2605952" y="512044"/>
                  <a:pt x="2589432" y="507455"/>
                </a:cubicBezTo>
                <a:lnTo>
                  <a:pt x="2589432" y="451012"/>
                </a:lnTo>
                <a:lnTo>
                  <a:pt x="2705071" y="451012"/>
                </a:lnTo>
                <a:lnTo>
                  <a:pt x="2678915" y="424856"/>
                </a:lnTo>
                <a:lnTo>
                  <a:pt x="2661018" y="442752"/>
                </a:lnTo>
                <a:lnTo>
                  <a:pt x="2589432" y="442752"/>
                </a:lnTo>
                <a:lnTo>
                  <a:pt x="2589432" y="395946"/>
                </a:lnTo>
                <a:lnTo>
                  <a:pt x="2728474" y="395946"/>
                </a:lnTo>
                <a:close/>
                <a:moveTo>
                  <a:pt x="4734268" y="353269"/>
                </a:moveTo>
                <a:cubicBezTo>
                  <a:pt x="4723255" y="396405"/>
                  <a:pt x="4708112" y="430362"/>
                  <a:pt x="4688838" y="455142"/>
                </a:cubicBezTo>
                <a:cubicBezTo>
                  <a:pt x="4668648" y="430362"/>
                  <a:pt x="4650292" y="398240"/>
                  <a:pt x="4633772" y="358776"/>
                </a:cubicBezTo>
                <a:lnTo>
                  <a:pt x="4628265" y="360153"/>
                </a:lnTo>
                <a:cubicBezTo>
                  <a:pt x="4642032" y="404206"/>
                  <a:pt x="4658552" y="439999"/>
                  <a:pt x="4677825" y="467532"/>
                </a:cubicBezTo>
                <a:cubicBezTo>
                  <a:pt x="4641114" y="500572"/>
                  <a:pt x="4594308" y="525811"/>
                  <a:pt x="4537406" y="543248"/>
                </a:cubicBezTo>
                <a:lnTo>
                  <a:pt x="4538783" y="548755"/>
                </a:lnTo>
                <a:cubicBezTo>
                  <a:pt x="4600273" y="534988"/>
                  <a:pt x="4650292" y="512044"/>
                  <a:pt x="4688838" y="479922"/>
                </a:cubicBezTo>
                <a:cubicBezTo>
                  <a:pt x="4720043" y="513880"/>
                  <a:pt x="4766390" y="535447"/>
                  <a:pt x="4827881" y="544625"/>
                </a:cubicBezTo>
                <a:cubicBezTo>
                  <a:pt x="4829717" y="535447"/>
                  <a:pt x="4837977" y="527646"/>
                  <a:pt x="4852661" y="521222"/>
                </a:cubicBezTo>
                <a:lnTo>
                  <a:pt x="4852661" y="517092"/>
                </a:lnTo>
                <a:cubicBezTo>
                  <a:pt x="4789335" y="519845"/>
                  <a:pt x="4737939" y="503325"/>
                  <a:pt x="4698475" y="467532"/>
                </a:cubicBezTo>
                <a:cubicBezTo>
                  <a:pt x="4716831" y="448259"/>
                  <a:pt x="4734727" y="418890"/>
                  <a:pt x="4752165" y="379426"/>
                </a:cubicBezTo>
                <a:lnTo>
                  <a:pt x="4765931" y="372542"/>
                </a:lnTo>
                <a:close/>
                <a:moveTo>
                  <a:pt x="4943521" y="336749"/>
                </a:moveTo>
                <a:lnTo>
                  <a:pt x="4935261" y="350516"/>
                </a:lnTo>
                <a:lnTo>
                  <a:pt x="4881571" y="350516"/>
                </a:lnTo>
                <a:lnTo>
                  <a:pt x="4893961" y="362906"/>
                </a:lnTo>
                <a:cubicBezTo>
                  <a:pt x="4904056" y="360153"/>
                  <a:pt x="4915070" y="358776"/>
                  <a:pt x="4927001" y="358776"/>
                </a:cubicBezTo>
                <a:lnTo>
                  <a:pt x="4936637" y="358776"/>
                </a:lnTo>
                <a:lnTo>
                  <a:pt x="4936637" y="474415"/>
                </a:lnTo>
                <a:cubicBezTo>
                  <a:pt x="4913693" y="484511"/>
                  <a:pt x="4895338" y="496442"/>
                  <a:pt x="4881571" y="510208"/>
                </a:cubicBezTo>
                <a:lnTo>
                  <a:pt x="4902221" y="528105"/>
                </a:lnTo>
                <a:cubicBezTo>
                  <a:pt x="4906810" y="518927"/>
                  <a:pt x="4913922" y="509061"/>
                  <a:pt x="4923559" y="498507"/>
                </a:cubicBezTo>
                <a:cubicBezTo>
                  <a:pt x="4933196" y="487953"/>
                  <a:pt x="4940308" y="482446"/>
                  <a:pt x="4944897" y="481987"/>
                </a:cubicBezTo>
                <a:cubicBezTo>
                  <a:pt x="4949486" y="481528"/>
                  <a:pt x="4957058" y="486805"/>
                  <a:pt x="4967612" y="497819"/>
                </a:cubicBezTo>
                <a:cubicBezTo>
                  <a:pt x="4978166" y="508832"/>
                  <a:pt x="4991933" y="517321"/>
                  <a:pt x="5008912" y="523287"/>
                </a:cubicBezTo>
                <a:cubicBezTo>
                  <a:pt x="5025891" y="529252"/>
                  <a:pt x="5047917" y="533153"/>
                  <a:pt x="5074991" y="534988"/>
                </a:cubicBezTo>
                <a:cubicBezTo>
                  <a:pt x="5102066" y="536824"/>
                  <a:pt x="5137171" y="537742"/>
                  <a:pt x="5180306" y="537742"/>
                </a:cubicBezTo>
                <a:cubicBezTo>
                  <a:pt x="5179388" y="525811"/>
                  <a:pt x="5188107" y="517551"/>
                  <a:pt x="5206462" y="512962"/>
                </a:cubicBezTo>
                <a:lnTo>
                  <a:pt x="5206462" y="507455"/>
                </a:lnTo>
                <a:cubicBezTo>
                  <a:pt x="5156903" y="512962"/>
                  <a:pt x="5112391" y="515027"/>
                  <a:pt x="5072926" y="513650"/>
                </a:cubicBezTo>
                <a:cubicBezTo>
                  <a:pt x="5033463" y="512273"/>
                  <a:pt x="5006159" y="507685"/>
                  <a:pt x="4991015" y="499884"/>
                </a:cubicBezTo>
                <a:cubicBezTo>
                  <a:pt x="4975872" y="492082"/>
                  <a:pt x="4963712" y="482675"/>
                  <a:pt x="4954534" y="471662"/>
                </a:cubicBezTo>
                <a:lnTo>
                  <a:pt x="4954534" y="362906"/>
                </a:lnTo>
                <a:lnTo>
                  <a:pt x="4965547" y="353269"/>
                </a:lnTo>
                <a:close/>
                <a:moveTo>
                  <a:pt x="5090823" y="318853"/>
                </a:moveTo>
                <a:lnTo>
                  <a:pt x="5155526" y="318853"/>
                </a:lnTo>
                <a:lnTo>
                  <a:pt x="5155526" y="360153"/>
                </a:lnTo>
                <a:lnTo>
                  <a:pt x="5090823" y="360153"/>
                </a:lnTo>
                <a:close/>
                <a:moveTo>
                  <a:pt x="5012354" y="318853"/>
                </a:moveTo>
                <a:lnTo>
                  <a:pt x="5072926" y="318853"/>
                </a:lnTo>
                <a:lnTo>
                  <a:pt x="5072926" y="360153"/>
                </a:lnTo>
                <a:lnTo>
                  <a:pt x="5012354" y="360153"/>
                </a:lnTo>
                <a:close/>
                <a:moveTo>
                  <a:pt x="3846322" y="310593"/>
                </a:moveTo>
                <a:lnTo>
                  <a:pt x="3842192" y="313346"/>
                </a:lnTo>
                <a:cubicBezTo>
                  <a:pt x="3869726" y="371166"/>
                  <a:pt x="3885098" y="411548"/>
                  <a:pt x="3888310" y="434492"/>
                </a:cubicBezTo>
                <a:cubicBezTo>
                  <a:pt x="3891523" y="457437"/>
                  <a:pt x="3897259" y="464090"/>
                  <a:pt x="3905519" y="454454"/>
                </a:cubicBezTo>
                <a:cubicBezTo>
                  <a:pt x="3913779" y="444817"/>
                  <a:pt x="3916532" y="432886"/>
                  <a:pt x="3913779" y="418661"/>
                </a:cubicBezTo>
                <a:cubicBezTo>
                  <a:pt x="3911025" y="404435"/>
                  <a:pt x="3888540" y="368412"/>
                  <a:pt x="3846322" y="310593"/>
                </a:cubicBezTo>
                <a:close/>
                <a:moveTo>
                  <a:pt x="674497" y="310593"/>
                </a:moveTo>
                <a:lnTo>
                  <a:pt x="670367" y="313346"/>
                </a:lnTo>
                <a:cubicBezTo>
                  <a:pt x="697901" y="371166"/>
                  <a:pt x="713273" y="411548"/>
                  <a:pt x="716485" y="434492"/>
                </a:cubicBezTo>
                <a:cubicBezTo>
                  <a:pt x="719698" y="457437"/>
                  <a:pt x="725434" y="464090"/>
                  <a:pt x="733694" y="454454"/>
                </a:cubicBezTo>
                <a:cubicBezTo>
                  <a:pt x="741954" y="444817"/>
                  <a:pt x="744707" y="432886"/>
                  <a:pt x="741954" y="418661"/>
                </a:cubicBezTo>
                <a:cubicBezTo>
                  <a:pt x="739200" y="404435"/>
                  <a:pt x="716715" y="368413"/>
                  <a:pt x="674497" y="310593"/>
                </a:cubicBezTo>
                <a:close/>
                <a:moveTo>
                  <a:pt x="4728762" y="307839"/>
                </a:moveTo>
                <a:lnTo>
                  <a:pt x="4726008" y="313346"/>
                </a:lnTo>
                <a:cubicBezTo>
                  <a:pt x="4747117" y="328030"/>
                  <a:pt x="4762949" y="340420"/>
                  <a:pt x="4773503" y="350516"/>
                </a:cubicBezTo>
                <a:cubicBezTo>
                  <a:pt x="4784057" y="360611"/>
                  <a:pt x="4792776" y="371166"/>
                  <a:pt x="4799660" y="382179"/>
                </a:cubicBezTo>
                <a:cubicBezTo>
                  <a:pt x="4806543" y="393192"/>
                  <a:pt x="4812509" y="392504"/>
                  <a:pt x="4817556" y="380114"/>
                </a:cubicBezTo>
                <a:cubicBezTo>
                  <a:pt x="4822604" y="367724"/>
                  <a:pt x="4817097" y="356252"/>
                  <a:pt x="4801036" y="345698"/>
                </a:cubicBezTo>
                <a:cubicBezTo>
                  <a:pt x="4784975" y="335143"/>
                  <a:pt x="4760884" y="322524"/>
                  <a:pt x="4728762" y="307839"/>
                </a:cubicBezTo>
                <a:close/>
                <a:moveTo>
                  <a:pt x="3302542" y="307839"/>
                </a:moveTo>
                <a:cubicBezTo>
                  <a:pt x="3303460" y="324359"/>
                  <a:pt x="3303918" y="335832"/>
                  <a:pt x="3303918" y="342256"/>
                </a:cubicBezTo>
                <a:lnTo>
                  <a:pt x="3303918" y="387686"/>
                </a:lnTo>
                <a:lnTo>
                  <a:pt x="3224072" y="387686"/>
                </a:lnTo>
                <a:lnTo>
                  <a:pt x="3236462" y="400076"/>
                </a:lnTo>
                <a:cubicBezTo>
                  <a:pt x="3246558" y="397322"/>
                  <a:pt x="3257570" y="395946"/>
                  <a:pt x="3269502" y="395946"/>
                </a:cubicBezTo>
                <a:lnTo>
                  <a:pt x="3303918" y="395946"/>
                </a:lnTo>
                <a:lnTo>
                  <a:pt x="3303918" y="506079"/>
                </a:lnTo>
                <a:lnTo>
                  <a:pt x="3206175" y="506079"/>
                </a:lnTo>
                <a:lnTo>
                  <a:pt x="3218565" y="518468"/>
                </a:lnTo>
                <a:cubicBezTo>
                  <a:pt x="3228661" y="515715"/>
                  <a:pt x="3239674" y="514338"/>
                  <a:pt x="3251605" y="514338"/>
                </a:cubicBezTo>
                <a:lnTo>
                  <a:pt x="3438831" y="514338"/>
                </a:lnTo>
                <a:lnTo>
                  <a:pt x="3411298" y="486805"/>
                </a:lnTo>
                <a:lnTo>
                  <a:pt x="3392024" y="506079"/>
                </a:lnTo>
                <a:lnTo>
                  <a:pt x="3323191" y="506079"/>
                </a:lnTo>
                <a:lnTo>
                  <a:pt x="3323191" y="395946"/>
                </a:lnTo>
                <a:lnTo>
                  <a:pt x="3419558" y="395946"/>
                </a:lnTo>
                <a:lnTo>
                  <a:pt x="3393401" y="369789"/>
                </a:lnTo>
                <a:lnTo>
                  <a:pt x="3375505" y="387686"/>
                </a:lnTo>
                <a:lnTo>
                  <a:pt x="3323191" y="387686"/>
                </a:lnTo>
                <a:lnTo>
                  <a:pt x="3323191" y="331243"/>
                </a:lnTo>
                <a:lnTo>
                  <a:pt x="3334205" y="321606"/>
                </a:lnTo>
                <a:close/>
                <a:moveTo>
                  <a:pt x="4633772" y="303709"/>
                </a:moveTo>
                <a:cubicBezTo>
                  <a:pt x="4629183" y="313805"/>
                  <a:pt x="4618170" y="328030"/>
                  <a:pt x="4600732" y="346386"/>
                </a:cubicBezTo>
                <a:cubicBezTo>
                  <a:pt x="4583295" y="364741"/>
                  <a:pt x="4563103" y="381720"/>
                  <a:pt x="4540159" y="397322"/>
                </a:cubicBezTo>
                <a:lnTo>
                  <a:pt x="4541536" y="401452"/>
                </a:lnTo>
                <a:cubicBezTo>
                  <a:pt x="4569987" y="390439"/>
                  <a:pt x="4604403" y="366577"/>
                  <a:pt x="4644785" y="329866"/>
                </a:cubicBezTo>
                <a:lnTo>
                  <a:pt x="4658552" y="325736"/>
                </a:lnTo>
                <a:close/>
                <a:moveTo>
                  <a:pt x="2517845" y="302333"/>
                </a:moveTo>
                <a:lnTo>
                  <a:pt x="2637615" y="302333"/>
                </a:lnTo>
                <a:lnTo>
                  <a:pt x="2637615" y="343633"/>
                </a:lnTo>
                <a:lnTo>
                  <a:pt x="2517845" y="343633"/>
                </a:lnTo>
                <a:close/>
                <a:moveTo>
                  <a:pt x="1925881" y="298203"/>
                </a:moveTo>
                <a:lnTo>
                  <a:pt x="1923128" y="302333"/>
                </a:lnTo>
                <a:cubicBezTo>
                  <a:pt x="1939648" y="317935"/>
                  <a:pt x="1950891" y="331243"/>
                  <a:pt x="1956856" y="342256"/>
                </a:cubicBezTo>
                <a:cubicBezTo>
                  <a:pt x="1962822" y="353269"/>
                  <a:pt x="1968329" y="354187"/>
                  <a:pt x="1973376" y="345009"/>
                </a:cubicBezTo>
                <a:cubicBezTo>
                  <a:pt x="1978424" y="335832"/>
                  <a:pt x="1977736" y="328030"/>
                  <a:pt x="1971311" y="321606"/>
                </a:cubicBezTo>
                <a:cubicBezTo>
                  <a:pt x="1964887" y="315182"/>
                  <a:pt x="1949744" y="307381"/>
                  <a:pt x="1925881" y="298203"/>
                </a:cubicBezTo>
                <a:close/>
                <a:moveTo>
                  <a:pt x="1879075" y="285813"/>
                </a:moveTo>
                <a:cubicBezTo>
                  <a:pt x="1879993" y="298662"/>
                  <a:pt x="1876781" y="322983"/>
                  <a:pt x="1869438" y="358776"/>
                </a:cubicBezTo>
                <a:lnTo>
                  <a:pt x="1812995" y="358776"/>
                </a:lnTo>
                <a:cubicBezTo>
                  <a:pt x="1818502" y="345009"/>
                  <a:pt x="1822861" y="334914"/>
                  <a:pt x="1826074" y="328489"/>
                </a:cubicBezTo>
                <a:cubicBezTo>
                  <a:pt x="1829286" y="322065"/>
                  <a:pt x="1834104" y="317476"/>
                  <a:pt x="1840529" y="314723"/>
                </a:cubicBezTo>
                <a:lnTo>
                  <a:pt x="1812995" y="299579"/>
                </a:lnTo>
                <a:cubicBezTo>
                  <a:pt x="1811160" y="309675"/>
                  <a:pt x="1807948" y="321377"/>
                  <a:pt x="1803359" y="334684"/>
                </a:cubicBezTo>
                <a:cubicBezTo>
                  <a:pt x="1798770" y="347992"/>
                  <a:pt x="1793263" y="356481"/>
                  <a:pt x="1786839" y="360153"/>
                </a:cubicBezTo>
                <a:lnTo>
                  <a:pt x="1804735" y="375296"/>
                </a:lnTo>
                <a:lnTo>
                  <a:pt x="1811619" y="367036"/>
                </a:lnTo>
                <a:lnTo>
                  <a:pt x="1868062" y="367036"/>
                </a:lnTo>
                <a:cubicBezTo>
                  <a:pt x="1864391" y="381720"/>
                  <a:pt x="1858884" y="397781"/>
                  <a:pt x="1851542" y="415219"/>
                </a:cubicBezTo>
                <a:cubicBezTo>
                  <a:pt x="1844200" y="432657"/>
                  <a:pt x="1832269" y="451700"/>
                  <a:pt x="1815749" y="472350"/>
                </a:cubicBezTo>
                <a:cubicBezTo>
                  <a:pt x="1799229" y="493000"/>
                  <a:pt x="1779038" y="512044"/>
                  <a:pt x="1755176" y="529482"/>
                </a:cubicBezTo>
                <a:lnTo>
                  <a:pt x="1757929" y="533612"/>
                </a:lnTo>
                <a:cubicBezTo>
                  <a:pt x="1782709" y="518927"/>
                  <a:pt x="1804735" y="502178"/>
                  <a:pt x="1824009" y="483364"/>
                </a:cubicBezTo>
                <a:cubicBezTo>
                  <a:pt x="1843282" y="464549"/>
                  <a:pt x="1859343" y="441375"/>
                  <a:pt x="1872192" y="413842"/>
                </a:cubicBezTo>
                <a:cubicBezTo>
                  <a:pt x="1880452" y="443211"/>
                  <a:pt x="1891465" y="467532"/>
                  <a:pt x="1905232" y="486805"/>
                </a:cubicBezTo>
                <a:cubicBezTo>
                  <a:pt x="1896054" y="495983"/>
                  <a:pt x="1881828" y="505849"/>
                  <a:pt x="1862555" y="516403"/>
                </a:cubicBezTo>
                <a:cubicBezTo>
                  <a:pt x="1843282" y="526958"/>
                  <a:pt x="1818961" y="536365"/>
                  <a:pt x="1789592" y="544625"/>
                </a:cubicBezTo>
                <a:lnTo>
                  <a:pt x="1790969" y="550132"/>
                </a:lnTo>
                <a:cubicBezTo>
                  <a:pt x="1814831" y="545543"/>
                  <a:pt x="1837316" y="539118"/>
                  <a:pt x="1858425" y="530858"/>
                </a:cubicBezTo>
                <a:cubicBezTo>
                  <a:pt x="1879534" y="522598"/>
                  <a:pt x="1899266" y="512044"/>
                  <a:pt x="1917622" y="499195"/>
                </a:cubicBezTo>
                <a:cubicBezTo>
                  <a:pt x="1940566" y="522140"/>
                  <a:pt x="1969476" y="538201"/>
                  <a:pt x="2004351" y="547378"/>
                </a:cubicBezTo>
                <a:cubicBezTo>
                  <a:pt x="2006187" y="538201"/>
                  <a:pt x="2014905" y="532235"/>
                  <a:pt x="2030508" y="529482"/>
                </a:cubicBezTo>
                <a:lnTo>
                  <a:pt x="2030508" y="523975"/>
                </a:lnTo>
                <a:cubicBezTo>
                  <a:pt x="2008481" y="523057"/>
                  <a:pt x="1990126" y="519845"/>
                  <a:pt x="1975441" y="514338"/>
                </a:cubicBezTo>
                <a:cubicBezTo>
                  <a:pt x="1960757" y="508832"/>
                  <a:pt x="1945155" y="499654"/>
                  <a:pt x="1928635" y="486805"/>
                </a:cubicBezTo>
                <a:cubicBezTo>
                  <a:pt x="1943319" y="470285"/>
                  <a:pt x="1957545" y="447341"/>
                  <a:pt x="1971311" y="417972"/>
                </a:cubicBezTo>
                <a:lnTo>
                  <a:pt x="1983701" y="409712"/>
                </a:lnTo>
                <a:lnTo>
                  <a:pt x="1961675" y="390439"/>
                </a:lnTo>
                <a:lnTo>
                  <a:pt x="1950661" y="404206"/>
                </a:lnTo>
                <a:lnTo>
                  <a:pt x="1876322" y="404206"/>
                </a:lnTo>
                <a:cubicBezTo>
                  <a:pt x="1881828" y="390439"/>
                  <a:pt x="1885958" y="378049"/>
                  <a:pt x="1888712" y="367036"/>
                </a:cubicBezTo>
                <a:lnTo>
                  <a:pt x="2030508" y="367036"/>
                </a:lnTo>
                <a:lnTo>
                  <a:pt x="2002974" y="339503"/>
                </a:lnTo>
                <a:lnTo>
                  <a:pt x="1983701" y="358776"/>
                </a:lnTo>
                <a:lnTo>
                  <a:pt x="1890088" y="358776"/>
                </a:lnTo>
                <a:cubicBezTo>
                  <a:pt x="1892842" y="345927"/>
                  <a:pt x="1896054" y="329407"/>
                  <a:pt x="1899725" y="309216"/>
                </a:cubicBezTo>
                <a:lnTo>
                  <a:pt x="1910738" y="299579"/>
                </a:lnTo>
                <a:close/>
                <a:moveTo>
                  <a:pt x="4816868" y="265163"/>
                </a:moveTo>
                <a:lnTo>
                  <a:pt x="4794841" y="287190"/>
                </a:lnTo>
                <a:lnTo>
                  <a:pt x="4536029" y="287190"/>
                </a:lnTo>
                <a:lnTo>
                  <a:pt x="4548419" y="299579"/>
                </a:lnTo>
                <a:cubicBezTo>
                  <a:pt x="4558515" y="296826"/>
                  <a:pt x="4569069" y="295450"/>
                  <a:pt x="4580082" y="295450"/>
                </a:cubicBezTo>
                <a:lnTo>
                  <a:pt x="4847154" y="295450"/>
                </a:lnTo>
                <a:close/>
                <a:moveTo>
                  <a:pt x="1156328" y="259656"/>
                </a:moveTo>
                <a:cubicBezTo>
                  <a:pt x="1157246" y="280765"/>
                  <a:pt x="1157705" y="300038"/>
                  <a:pt x="1157705" y="317476"/>
                </a:cubicBezTo>
                <a:lnTo>
                  <a:pt x="1068222" y="317476"/>
                </a:lnTo>
                <a:lnTo>
                  <a:pt x="1080612" y="329866"/>
                </a:lnTo>
                <a:cubicBezTo>
                  <a:pt x="1090708" y="327113"/>
                  <a:pt x="1101721" y="325736"/>
                  <a:pt x="1113652" y="325736"/>
                </a:cubicBezTo>
                <a:lnTo>
                  <a:pt x="1157705" y="325736"/>
                </a:lnTo>
                <a:lnTo>
                  <a:pt x="1157705" y="375296"/>
                </a:lnTo>
                <a:lnTo>
                  <a:pt x="1123289" y="375296"/>
                </a:lnTo>
                <a:lnTo>
                  <a:pt x="1105392" y="362906"/>
                </a:lnTo>
                <a:cubicBezTo>
                  <a:pt x="1106310" y="384015"/>
                  <a:pt x="1106769" y="405123"/>
                  <a:pt x="1106769" y="426232"/>
                </a:cubicBezTo>
                <a:cubicBezTo>
                  <a:pt x="1106769" y="447341"/>
                  <a:pt x="1106310" y="468909"/>
                  <a:pt x="1105392" y="490935"/>
                </a:cubicBezTo>
                <a:lnTo>
                  <a:pt x="1124665" y="481299"/>
                </a:lnTo>
                <a:lnTo>
                  <a:pt x="1124665" y="460649"/>
                </a:lnTo>
                <a:lnTo>
                  <a:pt x="1212772" y="460649"/>
                </a:lnTo>
                <a:lnTo>
                  <a:pt x="1212772" y="489559"/>
                </a:lnTo>
                <a:lnTo>
                  <a:pt x="1232045" y="481299"/>
                </a:lnTo>
                <a:cubicBezTo>
                  <a:pt x="1231127" y="463861"/>
                  <a:pt x="1230668" y="432657"/>
                  <a:pt x="1230668" y="387686"/>
                </a:cubicBezTo>
                <a:lnTo>
                  <a:pt x="1241681" y="379426"/>
                </a:lnTo>
                <a:lnTo>
                  <a:pt x="1221031" y="362906"/>
                </a:lnTo>
                <a:lnTo>
                  <a:pt x="1210018" y="375296"/>
                </a:lnTo>
                <a:lnTo>
                  <a:pt x="1175602" y="375296"/>
                </a:lnTo>
                <a:lnTo>
                  <a:pt x="1175602" y="325736"/>
                </a:lnTo>
                <a:lnTo>
                  <a:pt x="1266461" y="325736"/>
                </a:lnTo>
                <a:lnTo>
                  <a:pt x="1241681" y="300956"/>
                </a:lnTo>
                <a:lnTo>
                  <a:pt x="1225161" y="317476"/>
                </a:lnTo>
                <a:lnTo>
                  <a:pt x="1175602" y="317476"/>
                </a:lnTo>
                <a:lnTo>
                  <a:pt x="1175602" y="283060"/>
                </a:lnTo>
                <a:lnTo>
                  <a:pt x="1186615" y="274800"/>
                </a:lnTo>
                <a:close/>
                <a:moveTo>
                  <a:pt x="3744449" y="255526"/>
                </a:moveTo>
                <a:lnTo>
                  <a:pt x="3723800" y="276176"/>
                </a:lnTo>
                <a:lnTo>
                  <a:pt x="3495274" y="276176"/>
                </a:lnTo>
                <a:lnTo>
                  <a:pt x="3507664" y="288566"/>
                </a:lnTo>
                <a:cubicBezTo>
                  <a:pt x="3517760" y="285813"/>
                  <a:pt x="3528773" y="284436"/>
                  <a:pt x="3540704" y="284436"/>
                </a:cubicBezTo>
                <a:lnTo>
                  <a:pt x="3623303" y="284436"/>
                </a:lnTo>
                <a:lnTo>
                  <a:pt x="3623303" y="508832"/>
                </a:lnTo>
                <a:lnTo>
                  <a:pt x="3476001" y="508832"/>
                </a:lnTo>
                <a:lnTo>
                  <a:pt x="3488391" y="521222"/>
                </a:lnTo>
                <a:cubicBezTo>
                  <a:pt x="3498486" y="518468"/>
                  <a:pt x="3509499" y="517092"/>
                  <a:pt x="3521431" y="517092"/>
                </a:cubicBezTo>
                <a:lnTo>
                  <a:pt x="3791256" y="517092"/>
                </a:lnTo>
                <a:lnTo>
                  <a:pt x="3759593" y="485429"/>
                </a:lnTo>
                <a:lnTo>
                  <a:pt x="3736190" y="508832"/>
                </a:lnTo>
                <a:lnTo>
                  <a:pt x="3643953" y="508832"/>
                </a:lnTo>
                <a:lnTo>
                  <a:pt x="3643953" y="284436"/>
                </a:lnTo>
                <a:lnTo>
                  <a:pt x="3773359" y="284436"/>
                </a:lnTo>
                <a:close/>
                <a:moveTo>
                  <a:pt x="572624" y="255526"/>
                </a:moveTo>
                <a:lnTo>
                  <a:pt x="551975" y="276176"/>
                </a:lnTo>
                <a:lnTo>
                  <a:pt x="323449" y="276176"/>
                </a:lnTo>
                <a:lnTo>
                  <a:pt x="335839" y="288566"/>
                </a:lnTo>
                <a:cubicBezTo>
                  <a:pt x="345934" y="285813"/>
                  <a:pt x="356948" y="284436"/>
                  <a:pt x="368879" y="284436"/>
                </a:cubicBezTo>
                <a:lnTo>
                  <a:pt x="451478" y="284436"/>
                </a:lnTo>
                <a:lnTo>
                  <a:pt x="451478" y="508832"/>
                </a:lnTo>
                <a:lnTo>
                  <a:pt x="304176" y="508832"/>
                </a:lnTo>
                <a:lnTo>
                  <a:pt x="316566" y="521222"/>
                </a:lnTo>
                <a:cubicBezTo>
                  <a:pt x="326661" y="518468"/>
                  <a:pt x="337674" y="517092"/>
                  <a:pt x="349606" y="517092"/>
                </a:cubicBezTo>
                <a:lnTo>
                  <a:pt x="619431" y="517092"/>
                </a:lnTo>
                <a:lnTo>
                  <a:pt x="587768" y="485429"/>
                </a:lnTo>
                <a:lnTo>
                  <a:pt x="564365" y="508832"/>
                </a:lnTo>
                <a:lnTo>
                  <a:pt x="472128" y="508832"/>
                </a:lnTo>
                <a:lnTo>
                  <a:pt x="472128" y="284436"/>
                </a:lnTo>
                <a:lnTo>
                  <a:pt x="601534" y="284436"/>
                </a:lnTo>
                <a:close/>
                <a:moveTo>
                  <a:pt x="2517845" y="254150"/>
                </a:moveTo>
                <a:lnTo>
                  <a:pt x="2637615" y="254150"/>
                </a:lnTo>
                <a:lnTo>
                  <a:pt x="2637615" y="294073"/>
                </a:lnTo>
                <a:lnTo>
                  <a:pt x="2517845" y="294073"/>
                </a:lnTo>
                <a:close/>
                <a:moveTo>
                  <a:pt x="1055832" y="252773"/>
                </a:moveTo>
                <a:lnTo>
                  <a:pt x="1276098" y="252773"/>
                </a:lnTo>
                <a:lnTo>
                  <a:pt x="1276098" y="508832"/>
                </a:lnTo>
                <a:lnTo>
                  <a:pt x="1055832" y="508832"/>
                </a:lnTo>
                <a:close/>
                <a:moveTo>
                  <a:pt x="4910481" y="244513"/>
                </a:moveTo>
                <a:lnTo>
                  <a:pt x="4907727" y="247266"/>
                </a:lnTo>
                <a:cubicBezTo>
                  <a:pt x="4920576" y="265622"/>
                  <a:pt x="4928377" y="280995"/>
                  <a:pt x="4931131" y="293385"/>
                </a:cubicBezTo>
                <a:cubicBezTo>
                  <a:pt x="4933884" y="305774"/>
                  <a:pt x="4938243" y="308757"/>
                  <a:pt x="4944209" y="302333"/>
                </a:cubicBezTo>
                <a:cubicBezTo>
                  <a:pt x="4950175" y="295908"/>
                  <a:pt x="4953157" y="289484"/>
                  <a:pt x="4953157" y="283060"/>
                </a:cubicBezTo>
                <a:cubicBezTo>
                  <a:pt x="4953157" y="276635"/>
                  <a:pt x="4949257" y="270211"/>
                  <a:pt x="4941456" y="263786"/>
                </a:cubicBezTo>
                <a:cubicBezTo>
                  <a:pt x="4933655" y="257362"/>
                  <a:pt x="4923330" y="250938"/>
                  <a:pt x="4910481" y="244513"/>
                </a:cubicBezTo>
                <a:close/>
                <a:moveTo>
                  <a:pt x="3937182" y="234876"/>
                </a:moveTo>
                <a:cubicBezTo>
                  <a:pt x="3938100" y="254150"/>
                  <a:pt x="3938559" y="271128"/>
                  <a:pt x="3938559" y="285813"/>
                </a:cubicBezTo>
                <a:lnTo>
                  <a:pt x="3938559" y="515715"/>
                </a:lnTo>
                <a:lnTo>
                  <a:pt x="3822919" y="515715"/>
                </a:lnTo>
                <a:lnTo>
                  <a:pt x="3835309" y="528105"/>
                </a:lnTo>
                <a:cubicBezTo>
                  <a:pt x="3845405" y="525352"/>
                  <a:pt x="3856418" y="523975"/>
                  <a:pt x="3868349" y="523975"/>
                </a:cubicBezTo>
                <a:lnTo>
                  <a:pt x="4150564" y="523975"/>
                </a:lnTo>
                <a:lnTo>
                  <a:pt x="4120278" y="493689"/>
                </a:lnTo>
                <a:lnTo>
                  <a:pt x="4098251" y="515715"/>
                </a:lnTo>
                <a:lnTo>
                  <a:pt x="4033548" y="515715"/>
                </a:lnTo>
                <a:lnTo>
                  <a:pt x="4033548" y="470285"/>
                </a:lnTo>
                <a:cubicBezTo>
                  <a:pt x="4060164" y="443670"/>
                  <a:pt x="4089991" y="399158"/>
                  <a:pt x="4123031" y="336749"/>
                </a:cubicBezTo>
                <a:lnTo>
                  <a:pt x="4138174" y="329866"/>
                </a:lnTo>
                <a:lnTo>
                  <a:pt x="4105134" y="306463"/>
                </a:lnTo>
                <a:cubicBezTo>
                  <a:pt x="4092286" y="356023"/>
                  <a:pt x="4068424" y="406959"/>
                  <a:pt x="4033548" y="459272"/>
                </a:cubicBezTo>
                <a:lnTo>
                  <a:pt x="4033548" y="261033"/>
                </a:lnTo>
                <a:lnTo>
                  <a:pt x="4047315" y="251396"/>
                </a:lnTo>
                <a:lnTo>
                  <a:pt x="4012898" y="234876"/>
                </a:lnTo>
                <a:cubicBezTo>
                  <a:pt x="4013816" y="256903"/>
                  <a:pt x="4014275" y="274341"/>
                  <a:pt x="4014275" y="287190"/>
                </a:cubicBezTo>
                <a:lnTo>
                  <a:pt x="4014275" y="515715"/>
                </a:lnTo>
                <a:lnTo>
                  <a:pt x="3957832" y="515715"/>
                </a:lnTo>
                <a:lnTo>
                  <a:pt x="3957832" y="262410"/>
                </a:lnTo>
                <a:lnTo>
                  <a:pt x="3970222" y="251396"/>
                </a:lnTo>
                <a:close/>
                <a:moveTo>
                  <a:pt x="765357" y="234876"/>
                </a:moveTo>
                <a:cubicBezTo>
                  <a:pt x="766275" y="254150"/>
                  <a:pt x="766734" y="271128"/>
                  <a:pt x="766734" y="285813"/>
                </a:cubicBezTo>
                <a:lnTo>
                  <a:pt x="766734" y="515715"/>
                </a:lnTo>
                <a:lnTo>
                  <a:pt x="651094" y="515715"/>
                </a:lnTo>
                <a:lnTo>
                  <a:pt x="663484" y="528105"/>
                </a:lnTo>
                <a:cubicBezTo>
                  <a:pt x="673580" y="525352"/>
                  <a:pt x="684593" y="523975"/>
                  <a:pt x="696524" y="523975"/>
                </a:cubicBezTo>
                <a:lnTo>
                  <a:pt x="978739" y="523975"/>
                </a:lnTo>
                <a:lnTo>
                  <a:pt x="948453" y="493689"/>
                </a:lnTo>
                <a:lnTo>
                  <a:pt x="926426" y="515715"/>
                </a:lnTo>
                <a:lnTo>
                  <a:pt x="861723" y="515715"/>
                </a:lnTo>
                <a:lnTo>
                  <a:pt x="861723" y="470285"/>
                </a:lnTo>
                <a:cubicBezTo>
                  <a:pt x="888339" y="443670"/>
                  <a:pt x="918166" y="399158"/>
                  <a:pt x="951206" y="336749"/>
                </a:cubicBezTo>
                <a:lnTo>
                  <a:pt x="966349" y="329866"/>
                </a:lnTo>
                <a:lnTo>
                  <a:pt x="933309" y="306463"/>
                </a:lnTo>
                <a:cubicBezTo>
                  <a:pt x="920461" y="356023"/>
                  <a:pt x="896598" y="406959"/>
                  <a:pt x="861723" y="459272"/>
                </a:cubicBezTo>
                <a:lnTo>
                  <a:pt x="861723" y="261033"/>
                </a:lnTo>
                <a:lnTo>
                  <a:pt x="875490" y="251396"/>
                </a:lnTo>
                <a:lnTo>
                  <a:pt x="841073" y="234876"/>
                </a:lnTo>
                <a:cubicBezTo>
                  <a:pt x="841991" y="256903"/>
                  <a:pt x="842450" y="274341"/>
                  <a:pt x="842450" y="287190"/>
                </a:cubicBezTo>
                <a:lnTo>
                  <a:pt x="842450" y="515715"/>
                </a:lnTo>
                <a:lnTo>
                  <a:pt x="786007" y="515715"/>
                </a:lnTo>
                <a:lnTo>
                  <a:pt x="786007" y="262410"/>
                </a:lnTo>
                <a:lnTo>
                  <a:pt x="798397" y="251396"/>
                </a:lnTo>
                <a:close/>
                <a:moveTo>
                  <a:pt x="5147266" y="232123"/>
                </a:moveTo>
                <a:lnTo>
                  <a:pt x="5134876" y="244513"/>
                </a:lnTo>
                <a:lnTo>
                  <a:pt x="4994457" y="244513"/>
                </a:lnTo>
                <a:lnTo>
                  <a:pt x="5006847" y="256903"/>
                </a:lnTo>
                <a:cubicBezTo>
                  <a:pt x="5016943" y="254150"/>
                  <a:pt x="5028415" y="252773"/>
                  <a:pt x="5041263" y="252773"/>
                </a:cubicBezTo>
                <a:lnTo>
                  <a:pt x="5133499" y="252773"/>
                </a:lnTo>
                <a:lnTo>
                  <a:pt x="5092200" y="285813"/>
                </a:lnTo>
                <a:cubicBezTo>
                  <a:pt x="5077516" y="276635"/>
                  <a:pt x="5062372" y="270670"/>
                  <a:pt x="5046770" y="267916"/>
                </a:cubicBezTo>
                <a:lnTo>
                  <a:pt x="5044017" y="272046"/>
                </a:lnTo>
                <a:cubicBezTo>
                  <a:pt x="5063290" y="283060"/>
                  <a:pt x="5073844" y="295908"/>
                  <a:pt x="5075680" y="310593"/>
                </a:cubicBezTo>
                <a:lnTo>
                  <a:pt x="5016484" y="310593"/>
                </a:lnTo>
                <a:lnTo>
                  <a:pt x="4993080" y="296826"/>
                </a:lnTo>
                <a:cubicBezTo>
                  <a:pt x="4993998" y="317935"/>
                  <a:pt x="4994457" y="349598"/>
                  <a:pt x="4994457" y="391816"/>
                </a:cubicBezTo>
                <a:cubicBezTo>
                  <a:pt x="4994457" y="434033"/>
                  <a:pt x="4993998" y="467532"/>
                  <a:pt x="4993080" y="492312"/>
                </a:cubicBezTo>
                <a:lnTo>
                  <a:pt x="5012354" y="484052"/>
                </a:lnTo>
                <a:lnTo>
                  <a:pt x="5012354" y="417972"/>
                </a:lnTo>
                <a:lnTo>
                  <a:pt x="5072926" y="417972"/>
                </a:lnTo>
                <a:lnTo>
                  <a:pt x="5072926" y="488182"/>
                </a:lnTo>
                <a:lnTo>
                  <a:pt x="5090823" y="479922"/>
                </a:lnTo>
                <a:lnTo>
                  <a:pt x="5090823" y="417972"/>
                </a:lnTo>
                <a:lnTo>
                  <a:pt x="5155526" y="417972"/>
                </a:lnTo>
                <a:lnTo>
                  <a:pt x="5155526" y="460649"/>
                </a:lnTo>
                <a:cubicBezTo>
                  <a:pt x="5155526" y="467991"/>
                  <a:pt x="5151855" y="471662"/>
                  <a:pt x="5144513" y="471662"/>
                </a:cubicBezTo>
                <a:cubicBezTo>
                  <a:pt x="5137171" y="471662"/>
                  <a:pt x="5126157" y="471203"/>
                  <a:pt x="5111473" y="470285"/>
                </a:cubicBezTo>
                <a:lnTo>
                  <a:pt x="5111473" y="475792"/>
                </a:lnTo>
                <a:cubicBezTo>
                  <a:pt x="5134417" y="479463"/>
                  <a:pt x="5146349" y="487723"/>
                  <a:pt x="5147266" y="500572"/>
                </a:cubicBezTo>
                <a:cubicBezTo>
                  <a:pt x="5165622" y="494147"/>
                  <a:pt x="5174341" y="483134"/>
                  <a:pt x="5173423" y="467532"/>
                </a:cubicBezTo>
                <a:lnTo>
                  <a:pt x="5173423" y="321606"/>
                </a:lnTo>
                <a:lnTo>
                  <a:pt x="5183059" y="311969"/>
                </a:lnTo>
                <a:lnTo>
                  <a:pt x="5162409" y="296826"/>
                </a:lnTo>
                <a:lnTo>
                  <a:pt x="5152773" y="310593"/>
                </a:lnTo>
                <a:lnTo>
                  <a:pt x="5090823" y="310593"/>
                </a:lnTo>
                <a:cubicBezTo>
                  <a:pt x="5098166" y="305086"/>
                  <a:pt x="5100001" y="298203"/>
                  <a:pt x="5096330" y="289943"/>
                </a:cubicBezTo>
                <a:cubicBezTo>
                  <a:pt x="5132123" y="267916"/>
                  <a:pt x="5157362" y="257362"/>
                  <a:pt x="5172046" y="258280"/>
                </a:cubicBezTo>
                <a:close/>
                <a:moveTo>
                  <a:pt x="2647251" y="232123"/>
                </a:moveTo>
                <a:lnTo>
                  <a:pt x="2634861" y="245890"/>
                </a:lnTo>
                <a:lnTo>
                  <a:pt x="2519222" y="245890"/>
                </a:lnTo>
                <a:lnTo>
                  <a:pt x="2497195" y="233500"/>
                </a:lnTo>
                <a:cubicBezTo>
                  <a:pt x="2498113" y="258280"/>
                  <a:pt x="2498572" y="281912"/>
                  <a:pt x="2498572" y="304398"/>
                </a:cubicBezTo>
                <a:cubicBezTo>
                  <a:pt x="2498572" y="326883"/>
                  <a:pt x="2498113" y="349598"/>
                  <a:pt x="2497195" y="372542"/>
                </a:cubicBezTo>
                <a:lnTo>
                  <a:pt x="2517845" y="364283"/>
                </a:lnTo>
                <a:lnTo>
                  <a:pt x="2517845" y="351893"/>
                </a:lnTo>
                <a:lnTo>
                  <a:pt x="2637615" y="351893"/>
                </a:lnTo>
                <a:lnTo>
                  <a:pt x="2637615" y="369789"/>
                </a:lnTo>
                <a:lnTo>
                  <a:pt x="2658265" y="358776"/>
                </a:lnTo>
                <a:cubicBezTo>
                  <a:pt x="2657347" y="344091"/>
                  <a:pt x="2656888" y="311052"/>
                  <a:pt x="2656888" y="259656"/>
                </a:cubicBezTo>
                <a:lnTo>
                  <a:pt x="2669278" y="250020"/>
                </a:lnTo>
                <a:close/>
                <a:moveTo>
                  <a:pt x="2917077" y="230746"/>
                </a:moveTo>
                <a:cubicBezTo>
                  <a:pt x="2917994" y="241760"/>
                  <a:pt x="2918453" y="278012"/>
                  <a:pt x="2918453" y="339503"/>
                </a:cubicBezTo>
                <a:cubicBezTo>
                  <a:pt x="2917536" y="359694"/>
                  <a:pt x="2926254" y="369330"/>
                  <a:pt x="2944610" y="368412"/>
                </a:cubicBezTo>
                <a:lnTo>
                  <a:pt x="3050613" y="368412"/>
                </a:lnTo>
                <a:cubicBezTo>
                  <a:pt x="3066215" y="368412"/>
                  <a:pt x="3076769" y="361529"/>
                  <a:pt x="3082276" y="347763"/>
                </a:cubicBezTo>
                <a:cubicBezTo>
                  <a:pt x="3074016" y="345009"/>
                  <a:pt x="3069198" y="339273"/>
                  <a:pt x="3067821" y="330554"/>
                </a:cubicBezTo>
                <a:cubicBezTo>
                  <a:pt x="3066444" y="321835"/>
                  <a:pt x="3065297" y="310134"/>
                  <a:pt x="3064379" y="295450"/>
                </a:cubicBezTo>
                <a:lnTo>
                  <a:pt x="3058873" y="295450"/>
                </a:lnTo>
                <a:cubicBezTo>
                  <a:pt x="3057037" y="318394"/>
                  <a:pt x="3055202" y="333537"/>
                  <a:pt x="3053366" y="340879"/>
                </a:cubicBezTo>
                <a:cubicBezTo>
                  <a:pt x="3051531" y="348221"/>
                  <a:pt x="3046942" y="352351"/>
                  <a:pt x="3039599" y="353269"/>
                </a:cubicBezTo>
                <a:lnTo>
                  <a:pt x="2958377" y="353269"/>
                </a:lnTo>
                <a:cubicBezTo>
                  <a:pt x="2944610" y="354187"/>
                  <a:pt x="2937727" y="348680"/>
                  <a:pt x="2937727" y="336749"/>
                </a:cubicBezTo>
                <a:lnTo>
                  <a:pt x="2937727" y="313346"/>
                </a:lnTo>
                <a:cubicBezTo>
                  <a:pt x="2972602" y="302333"/>
                  <a:pt x="2999447" y="293155"/>
                  <a:pt x="3018261" y="285813"/>
                </a:cubicBezTo>
                <a:cubicBezTo>
                  <a:pt x="3037076" y="278471"/>
                  <a:pt x="3050154" y="274800"/>
                  <a:pt x="3057496" y="274800"/>
                </a:cubicBezTo>
                <a:lnTo>
                  <a:pt x="3036846" y="248643"/>
                </a:lnTo>
                <a:cubicBezTo>
                  <a:pt x="3028586" y="257821"/>
                  <a:pt x="3014361" y="268146"/>
                  <a:pt x="2994170" y="279618"/>
                </a:cubicBezTo>
                <a:cubicBezTo>
                  <a:pt x="2973979" y="291090"/>
                  <a:pt x="2955164" y="300038"/>
                  <a:pt x="2937727" y="306463"/>
                </a:cubicBezTo>
                <a:lnTo>
                  <a:pt x="2937727" y="256903"/>
                </a:lnTo>
                <a:lnTo>
                  <a:pt x="2950117" y="245890"/>
                </a:lnTo>
                <a:close/>
                <a:moveTo>
                  <a:pt x="1285734" y="230746"/>
                </a:moveTo>
                <a:lnTo>
                  <a:pt x="1273345" y="244513"/>
                </a:lnTo>
                <a:lnTo>
                  <a:pt x="1054456" y="244513"/>
                </a:lnTo>
                <a:lnTo>
                  <a:pt x="1035182" y="232123"/>
                </a:lnTo>
                <a:cubicBezTo>
                  <a:pt x="1036100" y="255985"/>
                  <a:pt x="1036559" y="275717"/>
                  <a:pt x="1036559" y="291320"/>
                </a:cubicBezTo>
                <a:lnTo>
                  <a:pt x="1036559" y="497819"/>
                </a:lnTo>
                <a:cubicBezTo>
                  <a:pt x="1036559" y="508832"/>
                  <a:pt x="1036100" y="526270"/>
                  <a:pt x="1035182" y="550132"/>
                </a:cubicBezTo>
                <a:lnTo>
                  <a:pt x="1055832" y="540495"/>
                </a:lnTo>
                <a:lnTo>
                  <a:pt x="1055832" y="517092"/>
                </a:lnTo>
                <a:lnTo>
                  <a:pt x="1276098" y="517092"/>
                </a:lnTo>
                <a:lnTo>
                  <a:pt x="1276098" y="547378"/>
                </a:lnTo>
                <a:lnTo>
                  <a:pt x="1296748" y="537742"/>
                </a:lnTo>
                <a:cubicBezTo>
                  <a:pt x="1295830" y="514797"/>
                  <a:pt x="1295371" y="494147"/>
                  <a:pt x="1295371" y="475792"/>
                </a:cubicBezTo>
                <a:lnTo>
                  <a:pt x="1295371" y="258280"/>
                </a:lnTo>
                <a:lnTo>
                  <a:pt x="1307761" y="248643"/>
                </a:lnTo>
                <a:close/>
                <a:moveTo>
                  <a:pt x="2135134" y="229370"/>
                </a:moveTo>
                <a:cubicBezTo>
                  <a:pt x="2136052" y="244972"/>
                  <a:pt x="2136510" y="274800"/>
                  <a:pt x="2136510" y="318853"/>
                </a:cubicBezTo>
                <a:lnTo>
                  <a:pt x="2102094" y="318853"/>
                </a:lnTo>
                <a:cubicBezTo>
                  <a:pt x="2106683" y="305086"/>
                  <a:pt x="2110813" y="293155"/>
                  <a:pt x="2114484" y="283060"/>
                </a:cubicBezTo>
                <a:lnTo>
                  <a:pt x="2126874" y="274800"/>
                </a:lnTo>
                <a:lnTo>
                  <a:pt x="2095211" y="259656"/>
                </a:lnTo>
                <a:cubicBezTo>
                  <a:pt x="2095211" y="272505"/>
                  <a:pt x="2092228" y="291320"/>
                  <a:pt x="2086262" y="316099"/>
                </a:cubicBezTo>
                <a:cubicBezTo>
                  <a:pt x="2080297" y="340879"/>
                  <a:pt x="2072266" y="363824"/>
                  <a:pt x="2062171" y="384932"/>
                </a:cubicBezTo>
                <a:lnTo>
                  <a:pt x="2066301" y="387686"/>
                </a:lnTo>
                <a:cubicBezTo>
                  <a:pt x="2079150" y="369330"/>
                  <a:pt x="2090622" y="349139"/>
                  <a:pt x="2100717" y="327113"/>
                </a:cubicBezTo>
                <a:lnTo>
                  <a:pt x="2136510" y="327113"/>
                </a:lnTo>
                <a:lnTo>
                  <a:pt x="2136510" y="409712"/>
                </a:lnTo>
                <a:cubicBezTo>
                  <a:pt x="2106224" y="422561"/>
                  <a:pt x="2083280" y="430821"/>
                  <a:pt x="2067677" y="434492"/>
                </a:cubicBezTo>
                <a:lnTo>
                  <a:pt x="2082821" y="457895"/>
                </a:lnTo>
                <a:cubicBezTo>
                  <a:pt x="2086492" y="449635"/>
                  <a:pt x="2104388" y="438163"/>
                  <a:pt x="2136510" y="423479"/>
                </a:cubicBezTo>
                <a:cubicBezTo>
                  <a:pt x="2136510" y="487723"/>
                  <a:pt x="2136052" y="529482"/>
                  <a:pt x="2135134" y="548755"/>
                </a:cubicBezTo>
                <a:lnTo>
                  <a:pt x="2155784" y="539118"/>
                </a:lnTo>
                <a:cubicBezTo>
                  <a:pt x="2154866" y="516174"/>
                  <a:pt x="2154407" y="474874"/>
                  <a:pt x="2154407" y="415219"/>
                </a:cubicBezTo>
                <a:lnTo>
                  <a:pt x="2198460" y="390439"/>
                </a:lnTo>
                <a:lnTo>
                  <a:pt x="2197084" y="384932"/>
                </a:lnTo>
                <a:lnTo>
                  <a:pt x="2154407" y="402829"/>
                </a:lnTo>
                <a:lnTo>
                  <a:pt x="2154407" y="327113"/>
                </a:lnTo>
                <a:lnTo>
                  <a:pt x="2201214" y="327113"/>
                </a:lnTo>
                <a:lnTo>
                  <a:pt x="2179187" y="302333"/>
                </a:lnTo>
                <a:lnTo>
                  <a:pt x="2164044" y="318853"/>
                </a:lnTo>
                <a:lnTo>
                  <a:pt x="2154407" y="318853"/>
                </a:lnTo>
                <a:lnTo>
                  <a:pt x="2154407" y="252773"/>
                </a:lnTo>
                <a:lnTo>
                  <a:pt x="2166797" y="243136"/>
                </a:lnTo>
                <a:close/>
                <a:moveTo>
                  <a:pt x="1548677" y="229370"/>
                </a:moveTo>
                <a:cubicBezTo>
                  <a:pt x="1549594" y="246808"/>
                  <a:pt x="1550053" y="260115"/>
                  <a:pt x="1550053" y="269293"/>
                </a:cubicBezTo>
                <a:lnTo>
                  <a:pt x="1550053" y="310593"/>
                </a:lnTo>
                <a:lnTo>
                  <a:pt x="1456440" y="310593"/>
                </a:lnTo>
                <a:lnTo>
                  <a:pt x="1468830" y="322983"/>
                </a:lnTo>
                <a:cubicBezTo>
                  <a:pt x="1478926" y="320229"/>
                  <a:pt x="1489939" y="318853"/>
                  <a:pt x="1501870" y="318853"/>
                </a:cubicBezTo>
                <a:lnTo>
                  <a:pt x="1532157" y="318853"/>
                </a:lnTo>
                <a:cubicBezTo>
                  <a:pt x="1522979" y="346386"/>
                  <a:pt x="1509442" y="375296"/>
                  <a:pt x="1491545" y="405582"/>
                </a:cubicBezTo>
                <a:cubicBezTo>
                  <a:pt x="1473649" y="435869"/>
                  <a:pt x="1455982" y="459272"/>
                  <a:pt x="1438544" y="475792"/>
                </a:cubicBezTo>
                <a:lnTo>
                  <a:pt x="1442674" y="479922"/>
                </a:lnTo>
                <a:cubicBezTo>
                  <a:pt x="1463783" y="463402"/>
                  <a:pt x="1483515" y="442752"/>
                  <a:pt x="1501870" y="417972"/>
                </a:cubicBezTo>
                <a:cubicBezTo>
                  <a:pt x="1520226" y="393192"/>
                  <a:pt x="1536287" y="363824"/>
                  <a:pt x="1550053" y="329866"/>
                </a:cubicBezTo>
                <a:lnTo>
                  <a:pt x="1550053" y="462025"/>
                </a:lnTo>
                <a:lnTo>
                  <a:pt x="1482597" y="462025"/>
                </a:lnTo>
                <a:lnTo>
                  <a:pt x="1494987" y="474415"/>
                </a:lnTo>
                <a:cubicBezTo>
                  <a:pt x="1505082" y="471662"/>
                  <a:pt x="1516096" y="470285"/>
                  <a:pt x="1528027" y="470285"/>
                </a:cubicBezTo>
                <a:lnTo>
                  <a:pt x="1550053" y="470285"/>
                </a:lnTo>
                <a:lnTo>
                  <a:pt x="1550053" y="488182"/>
                </a:lnTo>
                <a:cubicBezTo>
                  <a:pt x="1550053" y="498277"/>
                  <a:pt x="1549594" y="518010"/>
                  <a:pt x="1548677" y="547378"/>
                </a:cubicBezTo>
                <a:lnTo>
                  <a:pt x="1570703" y="537742"/>
                </a:lnTo>
                <a:cubicBezTo>
                  <a:pt x="1569785" y="519386"/>
                  <a:pt x="1569327" y="501490"/>
                  <a:pt x="1569327" y="484052"/>
                </a:cubicBezTo>
                <a:lnTo>
                  <a:pt x="1569327" y="470285"/>
                </a:lnTo>
                <a:lnTo>
                  <a:pt x="1638160" y="470285"/>
                </a:lnTo>
                <a:lnTo>
                  <a:pt x="1613380" y="445505"/>
                </a:lnTo>
                <a:lnTo>
                  <a:pt x="1596860" y="462025"/>
                </a:lnTo>
                <a:lnTo>
                  <a:pt x="1569327" y="462025"/>
                </a:lnTo>
                <a:lnTo>
                  <a:pt x="1569327" y="318853"/>
                </a:lnTo>
                <a:lnTo>
                  <a:pt x="1574833" y="318853"/>
                </a:lnTo>
                <a:cubicBezTo>
                  <a:pt x="1583093" y="352810"/>
                  <a:pt x="1594795" y="384474"/>
                  <a:pt x="1609938" y="413842"/>
                </a:cubicBezTo>
                <a:cubicBezTo>
                  <a:pt x="1625081" y="443211"/>
                  <a:pt x="1639077" y="462943"/>
                  <a:pt x="1651926" y="473039"/>
                </a:cubicBezTo>
                <a:cubicBezTo>
                  <a:pt x="1656515" y="464779"/>
                  <a:pt x="1666152" y="460649"/>
                  <a:pt x="1680836" y="460649"/>
                </a:cubicBezTo>
                <a:lnTo>
                  <a:pt x="1680836" y="455142"/>
                </a:lnTo>
                <a:cubicBezTo>
                  <a:pt x="1665234" y="449635"/>
                  <a:pt x="1648026" y="435181"/>
                  <a:pt x="1629211" y="411777"/>
                </a:cubicBezTo>
                <a:cubicBezTo>
                  <a:pt x="1610397" y="388374"/>
                  <a:pt x="1594565" y="357399"/>
                  <a:pt x="1581716" y="318853"/>
                </a:cubicBezTo>
                <a:lnTo>
                  <a:pt x="1675329" y="318853"/>
                </a:lnTo>
                <a:lnTo>
                  <a:pt x="1649173" y="292696"/>
                </a:lnTo>
                <a:lnTo>
                  <a:pt x="1631276" y="310593"/>
                </a:lnTo>
                <a:lnTo>
                  <a:pt x="1569327" y="310593"/>
                </a:lnTo>
                <a:lnTo>
                  <a:pt x="1569327" y="254150"/>
                </a:lnTo>
                <a:lnTo>
                  <a:pt x="1581716" y="244513"/>
                </a:lnTo>
                <a:close/>
                <a:moveTo>
                  <a:pt x="2831724" y="227993"/>
                </a:moveTo>
                <a:cubicBezTo>
                  <a:pt x="2832641" y="245431"/>
                  <a:pt x="2833100" y="272505"/>
                  <a:pt x="2833100" y="309216"/>
                </a:cubicBezTo>
                <a:lnTo>
                  <a:pt x="2772527" y="309216"/>
                </a:lnTo>
                <a:lnTo>
                  <a:pt x="2784917" y="321606"/>
                </a:lnTo>
                <a:cubicBezTo>
                  <a:pt x="2795013" y="318853"/>
                  <a:pt x="2806026" y="317476"/>
                  <a:pt x="2817957" y="317476"/>
                </a:cubicBezTo>
                <a:lnTo>
                  <a:pt x="2833100" y="317476"/>
                </a:lnTo>
                <a:lnTo>
                  <a:pt x="2833100" y="389062"/>
                </a:lnTo>
                <a:cubicBezTo>
                  <a:pt x="2802814" y="403747"/>
                  <a:pt x="2782164" y="412925"/>
                  <a:pt x="2771151" y="416596"/>
                </a:cubicBezTo>
                <a:lnTo>
                  <a:pt x="2789047" y="441375"/>
                </a:lnTo>
                <a:lnTo>
                  <a:pt x="2793177" y="433116"/>
                </a:lnTo>
                <a:cubicBezTo>
                  <a:pt x="2806944" y="423020"/>
                  <a:pt x="2820252" y="413842"/>
                  <a:pt x="2833100" y="405582"/>
                </a:cubicBezTo>
                <a:lnTo>
                  <a:pt x="2833100" y="499195"/>
                </a:lnTo>
                <a:cubicBezTo>
                  <a:pt x="2833100" y="511126"/>
                  <a:pt x="2829888" y="517321"/>
                  <a:pt x="2823464" y="517780"/>
                </a:cubicBezTo>
                <a:cubicBezTo>
                  <a:pt x="2817040" y="518239"/>
                  <a:pt x="2803732" y="517092"/>
                  <a:pt x="2783541" y="514338"/>
                </a:cubicBezTo>
                <a:lnTo>
                  <a:pt x="2783541" y="519845"/>
                </a:lnTo>
                <a:cubicBezTo>
                  <a:pt x="2810156" y="528105"/>
                  <a:pt x="2823464" y="537742"/>
                  <a:pt x="2823464" y="548755"/>
                </a:cubicBezTo>
                <a:cubicBezTo>
                  <a:pt x="2842737" y="540495"/>
                  <a:pt x="2852374" y="528105"/>
                  <a:pt x="2852374" y="511585"/>
                </a:cubicBezTo>
                <a:lnTo>
                  <a:pt x="2852374" y="394569"/>
                </a:lnTo>
                <a:lnTo>
                  <a:pt x="2901933" y="360153"/>
                </a:lnTo>
                <a:lnTo>
                  <a:pt x="2899180" y="356023"/>
                </a:lnTo>
                <a:lnTo>
                  <a:pt x="2852374" y="380802"/>
                </a:lnTo>
                <a:lnTo>
                  <a:pt x="2852374" y="317476"/>
                </a:lnTo>
                <a:lnTo>
                  <a:pt x="2911570" y="317476"/>
                </a:lnTo>
                <a:lnTo>
                  <a:pt x="2886790" y="292696"/>
                </a:lnTo>
                <a:lnTo>
                  <a:pt x="2870270" y="309216"/>
                </a:lnTo>
                <a:lnTo>
                  <a:pt x="2852374" y="309216"/>
                </a:lnTo>
                <a:lnTo>
                  <a:pt x="2852374" y="254150"/>
                </a:lnTo>
                <a:lnTo>
                  <a:pt x="2864764" y="244513"/>
                </a:lnTo>
                <a:close/>
                <a:moveTo>
                  <a:pt x="2237007" y="227993"/>
                </a:moveTo>
                <a:cubicBezTo>
                  <a:pt x="2235171" y="243595"/>
                  <a:pt x="2229435" y="264934"/>
                  <a:pt x="2219798" y="292008"/>
                </a:cubicBezTo>
                <a:cubicBezTo>
                  <a:pt x="2210162" y="319082"/>
                  <a:pt x="2197084" y="345927"/>
                  <a:pt x="2180564" y="372542"/>
                </a:cubicBezTo>
                <a:lnTo>
                  <a:pt x="2184694" y="375296"/>
                </a:lnTo>
                <a:cubicBezTo>
                  <a:pt x="2199378" y="359694"/>
                  <a:pt x="2215439" y="336749"/>
                  <a:pt x="2232877" y="306463"/>
                </a:cubicBezTo>
                <a:lnTo>
                  <a:pt x="2257657" y="306463"/>
                </a:lnTo>
                <a:cubicBezTo>
                  <a:pt x="2247561" y="358776"/>
                  <a:pt x="2220946" y="409253"/>
                  <a:pt x="2177810" y="457895"/>
                </a:cubicBezTo>
                <a:lnTo>
                  <a:pt x="2180564" y="462025"/>
                </a:lnTo>
                <a:cubicBezTo>
                  <a:pt x="2230123" y="421643"/>
                  <a:pt x="2262704" y="369789"/>
                  <a:pt x="2278306" y="306463"/>
                </a:cubicBezTo>
                <a:lnTo>
                  <a:pt x="2307216" y="306463"/>
                </a:lnTo>
                <a:cubicBezTo>
                  <a:pt x="2298956" y="363365"/>
                  <a:pt x="2284731" y="408795"/>
                  <a:pt x="2264540" y="442752"/>
                </a:cubicBezTo>
                <a:cubicBezTo>
                  <a:pt x="2244349" y="476710"/>
                  <a:pt x="2216357" y="506537"/>
                  <a:pt x="2180564" y="532235"/>
                </a:cubicBezTo>
                <a:lnTo>
                  <a:pt x="2183317" y="536365"/>
                </a:lnTo>
                <a:cubicBezTo>
                  <a:pt x="2220946" y="516174"/>
                  <a:pt x="2252150" y="488870"/>
                  <a:pt x="2276930" y="454454"/>
                </a:cubicBezTo>
                <a:cubicBezTo>
                  <a:pt x="2301710" y="420037"/>
                  <a:pt x="2318689" y="370707"/>
                  <a:pt x="2327866" y="306463"/>
                </a:cubicBezTo>
                <a:lnTo>
                  <a:pt x="2354023" y="306463"/>
                </a:lnTo>
                <a:cubicBezTo>
                  <a:pt x="2348516" y="419349"/>
                  <a:pt x="2343009" y="481987"/>
                  <a:pt x="2337503" y="494377"/>
                </a:cubicBezTo>
                <a:cubicBezTo>
                  <a:pt x="2331996" y="506767"/>
                  <a:pt x="2325113" y="512962"/>
                  <a:pt x="2316853" y="512962"/>
                </a:cubicBezTo>
                <a:cubicBezTo>
                  <a:pt x="2308593" y="512962"/>
                  <a:pt x="2292532" y="510208"/>
                  <a:pt x="2268670" y="504702"/>
                </a:cubicBezTo>
                <a:lnTo>
                  <a:pt x="2267293" y="510208"/>
                </a:lnTo>
                <a:cubicBezTo>
                  <a:pt x="2293909" y="519386"/>
                  <a:pt x="2306299" y="530858"/>
                  <a:pt x="2304463" y="544625"/>
                </a:cubicBezTo>
                <a:cubicBezTo>
                  <a:pt x="2331078" y="539118"/>
                  <a:pt x="2348057" y="526958"/>
                  <a:pt x="2355399" y="508144"/>
                </a:cubicBezTo>
                <a:cubicBezTo>
                  <a:pt x="2362742" y="489329"/>
                  <a:pt x="2368707" y="423479"/>
                  <a:pt x="2373296" y="310593"/>
                </a:cubicBezTo>
                <a:lnTo>
                  <a:pt x="2382933" y="302333"/>
                </a:lnTo>
                <a:lnTo>
                  <a:pt x="2360906" y="284436"/>
                </a:lnTo>
                <a:lnTo>
                  <a:pt x="2351269" y="298203"/>
                </a:lnTo>
                <a:lnTo>
                  <a:pt x="2235630" y="298203"/>
                </a:lnTo>
                <a:cubicBezTo>
                  <a:pt x="2242972" y="281683"/>
                  <a:pt x="2249856" y="266081"/>
                  <a:pt x="2256280" y="251396"/>
                </a:cubicBezTo>
                <a:lnTo>
                  <a:pt x="2267293" y="244513"/>
                </a:lnTo>
                <a:close/>
                <a:moveTo>
                  <a:pt x="1438544" y="227993"/>
                </a:moveTo>
                <a:cubicBezTo>
                  <a:pt x="1435790" y="242678"/>
                  <a:pt x="1426842" y="268605"/>
                  <a:pt x="1411699" y="305774"/>
                </a:cubicBezTo>
                <a:cubicBezTo>
                  <a:pt x="1396556" y="342944"/>
                  <a:pt x="1378430" y="374837"/>
                  <a:pt x="1357321" y="401452"/>
                </a:cubicBezTo>
                <a:lnTo>
                  <a:pt x="1361451" y="405582"/>
                </a:lnTo>
                <a:cubicBezTo>
                  <a:pt x="1382559" y="384474"/>
                  <a:pt x="1400456" y="361988"/>
                  <a:pt x="1415141" y="338126"/>
                </a:cubicBezTo>
                <a:lnTo>
                  <a:pt x="1415141" y="479922"/>
                </a:lnTo>
                <a:cubicBezTo>
                  <a:pt x="1415141" y="496442"/>
                  <a:pt x="1414682" y="519386"/>
                  <a:pt x="1413764" y="548755"/>
                </a:cubicBezTo>
                <a:lnTo>
                  <a:pt x="1433037" y="537742"/>
                </a:lnTo>
                <a:lnTo>
                  <a:pt x="1433037" y="346386"/>
                </a:lnTo>
                <a:lnTo>
                  <a:pt x="1444050" y="336749"/>
                </a:lnTo>
                <a:lnTo>
                  <a:pt x="1422024" y="324359"/>
                </a:lnTo>
                <a:cubicBezTo>
                  <a:pt x="1430284" y="306922"/>
                  <a:pt x="1441756" y="283060"/>
                  <a:pt x="1456440" y="252773"/>
                </a:cubicBezTo>
                <a:lnTo>
                  <a:pt x="1467454" y="247266"/>
                </a:lnTo>
                <a:close/>
                <a:moveTo>
                  <a:pt x="4664059" y="226616"/>
                </a:moveTo>
                <a:lnTo>
                  <a:pt x="4659929" y="230746"/>
                </a:lnTo>
                <a:cubicBezTo>
                  <a:pt x="4672778" y="246349"/>
                  <a:pt x="4681267" y="260115"/>
                  <a:pt x="4685397" y="272046"/>
                </a:cubicBezTo>
                <a:cubicBezTo>
                  <a:pt x="4689527" y="283977"/>
                  <a:pt x="4694574" y="287190"/>
                  <a:pt x="4700540" y="281683"/>
                </a:cubicBezTo>
                <a:cubicBezTo>
                  <a:pt x="4706506" y="276176"/>
                  <a:pt x="4709259" y="269293"/>
                  <a:pt x="4708800" y="261033"/>
                </a:cubicBezTo>
                <a:cubicBezTo>
                  <a:pt x="4708341" y="252773"/>
                  <a:pt x="4693427" y="241301"/>
                  <a:pt x="4664059" y="226616"/>
                </a:cubicBezTo>
                <a:close/>
                <a:moveTo>
                  <a:pt x="3258488" y="226616"/>
                </a:moveTo>
                <a:cubicBezTo>
                  <a:pt x="3255735" y="243136"/>
                  <a:pt x="3249311" y="263786"/>
                  <a:pt x="3239215" y="288566"/>
                </a:cubicBezTo>
                <a:lnTo>
                  <a:pt x="3130459" y="288566"/>
                </a:lnTo>
                <a:lnTo>
                  <a:pt x="3142849" y="300956"/>
                </a:lnTo>
                <a:cubicBezTo>
                  <a:pt x="3152944" y="298203"/>
                  <a:pt x="3163958" y="296826"/>
                  <a:pt x="3175889" y="296826"/>
                </a:cubicBezTo>
                <a:lnTo>
                  <a:pt x="3236462" y="296826"/>
                </a:lnTo>
                <a:cubicBezTo>
                  <a:pt x="3221778" y="325277"/>
                  <a:pt x="3206634" y="349139"/>
                  <a:pt x="3191032" y="368412"/>
                </a:cubicBezTo>
                <a:lnTo>
                  <a:pt x="3177266" y="362906"/>
                </a:lnTo>
                <a:cubicBezTo>
                  <a:pt x="3178183" y="373919"/>
                  <a:pt x="3178642" y="380802"/>
                  <a:pt x="3178642" y="383556"/>
                </a:cubicBezTo>
                <a:cubicBezTo>
                  <a:pt x="3165794" y="400076"/>
                  <a:pt x="3145602" y="420267"/>
                  <a:pt x="3118069" y="444129"/>
                </a:cubicBezTo>
                <a:lnTo>
                  <a:pt x="3120822" y="448259"/>
                </a:lnTo>
                <a:cubicBezTo>
                  <a:pt x="3139178" y="437246"/>
                  <a:pt x="3158910" y="422102"/>
                  <a:pt x="3180019" y="402829"/>
                </a:cubicBezTo>
                <a:lnTo>
                  <a:pt x="3180019" y="507455"/>
                </a:lnTo>
                <a:cubicBezTo>
                  <a:pt x="3180019" y="519386"/>
                  <a:pt x="3179560" y="532694"/>
                  <a:pt x="3178642" y="547378"/>
                </a:cubicBezTo>
                <a:lnTo>
                  <a:pt x="3199292" y="536365"/>
                </a:lnTo>
                <a:lnTo>
                  <a:pt x="3199292" y="383556"/>
                </a:lnTo>
                <a:cubicBezTo>
                  <a:pt x="3218565" y="363365"/>
                  <a:pt x="3237839" y="334455"/>
                  <a:pt x="3257112" y="296826"/>
                </a:cubicBezTo>
                <a:lnTo>
                  <a:pt x="3430571" y="296826"/>
                </a:lnTo>
                <a:lnTo>
                  <a:pt x="3401661" y="267916"/>
                </a:lnTo>
                <a:lnTo>
                  <a:pt x="3381011" y="288566"/>
                </a:lnTo>
                <a:lnTo>
                  <a:pt x="3259865" y="288566"/>
                </a:lnTo>
                <a:cubicBezTo>
                  <a:pt x="3268125" y="272046"/>
                  <a:pt x="3273632" y="259656"/>
                  <a:pt x="3276385" y="251396"/>
                </a:cubicBezTo>
                <a:lnTo>
                  <a:pt x="3290152" y="243136"/>
                </a:lnTo>
                <a:close/>
                <a:moveTo>
                  <a:pt x="1857048" y="225240"/>
                </a:moveTo>
                <a:lnTo>
                  <a:pt x="1855672" y="229370"/>
                </a:lnTo>
                <a:cubicBezTo>
                  <a:pt x="1862096" y="236712"/>
                  <a:pt x="1867373" y="243825"/>
                  <a:pt x="1871503" y="250708"/>
                </a:cubicBezTo>
                <a:cubicBezTo>
                  <a:pt x="1875633" y="257591"/>
                  <a:pt x="1878616" y="265622"/>
                  <a:pt x="1880452" y="274800"/>
                </a:cubicBezTo>
                <a:lnTo>
                  <a:pt x="1771696" y="274800"/>
                </a:lnTo>
                <a:lnTo>
                  <a:pt x="1749669" y="263786"/>
                </a:lnTo>
                <a:cubicBezTo>
                  <a:pt x="1750587" y="291320"/>
                  <a:pt x="1750587" y="328489"/>
                  <a:pt x="1749669" y="375296"/>
                </a:cubicBezTo>
                <a:cubicBezTo>
                  <a:pt x="1748751" y="422102"/>
                  <a:pt x="1745080" y="457207"/>
                  <a:pt x="1738656" y="480610"/>
                </a:cubicBezTo>
                <a:cubicBezTo>
                  <a:pt x="1732231" y="504014"/>
                  <a:pt x="1722136" y="525811"/>
                  <a:pt x="1708369" y="546002"/>
                </a:cubicBezTo>
                <a:lnTo>
                  <a:pt x="1711123" y="550132"/>
                </a:lnTo>
                <a:cubicBezTo>
                  <a:pt x="1727642" y="531776"/>
                  <a:pt x="1739573" y="514338"/>
                  <a:pt x="1746916" y="497819"/>
                </a:cubicBezTo>
                <a:cubicBezTo>
                  <a:pt x="1754258" y="481299"/>
                  <a:pt x="1759765" y="462484"/>
                  <a:pt x="1763436" y="441375"/>
                </a:cubicBezTo>
                <a:cubicBezTo>
                  <a:pt x="1767107" y="420267"/>
                  <a:pt x="1769401" y="367495"/>
                  <a:pt x="1770319" y="283060"/>
                </a:cubicBezTo>
                <a:lnTo>
                  <a:pt x="2026378" y="283060"/>
                </a:lnTo>
                <a:lnTo>
                  <a:pt x="1997468" y="254150"/>
                </a:lnTo>
                <a:lnTo>
                  <a:pt x="1976818" y="274800"/>
                </a:lnTo>
                <a:lnTo>
                  <a:pt x="1887335" y="274800"/>
                </a:lnTo>
                <a:cubicBezTo>
                  <a:pt x="1896513" y="267457"/>
                  <a:pt x="1899496" y="259427"/>
                  <a:pt x="1896283" y="250708"/>
                </a:cubicBezTo>
                <a:cubicBezTo>
                  <a:pt x="1893071" y="241989"/>
                  <a:pt x="1879993" y="233500"/>
                  <a:pt x="1857048" y="225240"/>
                </a:cubicBezTo>
                <a:close/>
                <a:moveTo>
                  <a:pt x="187289" y="0"/>
                </a:moveTo>
                <a:lnTo>
                  <a:pt x="5357726" y="0"/>
                </a:lnTo>
                <a:cubicBezTo>
                  <a:pt x="5461163" y="0"/>
                  <a:pt x="5545015" y="83852"/>
                  <a:pt x="5545015" y="187289"/>
                </a:cubicBezTo>
                <a:lnTo>
                  <a:pt x="5545015" y="936423"/>
                </a:lnTo>
                <a:cubicBezTo>
                  <a:pt x="5545015" y="1039860"/>
                  <a:pt x="5461163" y="1123712"/>
                  <a:pt x="5357726" y="1123712"/>
                </a:cubicBezTo>
                <a:lnTo>
                  <a:pt x="187289" y="1123712"/>
                </a:lnTo>
                <a:cubicBezTo>
                  <a:pt x="83852" y="1123712"/>
                  <a:pt x="0" y="1039860"/>
                  <a:pt x="0" y="936423"/>
                </a:cubicBezTo>
                <a:lnTo>
                  <a:pt x="0" y="187289"/>
                </a:lnTo>
                <a:cubicBezTo>
                  <a:pt x="0" y="83852"/>
                  <a:pt x="83852" y="0"/>
                  <a:pt x="18728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18" name="圆角矩形 17"/>
          <p:cNvSpPr/>
          <p:nvPr/>
        </p:nvSpPr>
        <p:spPr>
          <a:xfrm>
            <a:off x="3237400" y="2815896"/>
            <a:ext cx="7156939" cy="1424457"/>
          </a:xfrm>
          <a:prstGeom prst="roundRect">
            <a:avLst/>
          </a:pr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r>
              <a:rPr lang="zh-CN" altLang="zh-CN" sz="2400" dirty="0">
                <a:solidFill>
                  <a:srgbClr val="255C81"/>
                </a:solidFill>
              </a:rPr>
              <a:t>城市生活</a:t>
            </a:r>
            <a:r>
              <a:rPr lang="zh-CN" altLang="zh-CN" sz="2400" dirty="0" smtClean="0">
                <a:solidFill>
                  <a:srgbClr val="255C81"/>
                </a:solidFill>
              </a:rPr>
              <a:t>垃圾是</a:t>
            </a:r>
            <a:r>
              <a:rPr lang="zh-CN" altLang="zh-CN" sz="2400" dirty="0">
                <a:solidFill>
                  <a:srgbClr val="255C81"/>
                </a:solidFill>
              </a:rPr>
              <a:t>指在城市日常生活中或者为城市日常生括提供服务的活动中产生的固体废物以及法律、 行政法规规定枧为城市生活垃圾的固体废物 。</a:t>
            </a:r>
            <a:endParaRPr lang="zh-CN" altLang="zh-CN" sz="2400" dirty="0">
              <a:solidFill>
                <a:srgbClr val="255C81"/>
              </a:solidFill>
            </a:endParaRPr>
          </a:p>
        </p:txBody>
      </p:sp>
      <p:sp>
        <p:nvSpPr>
          <p:cNvPr id="19" name="圆角矩形 18"/>
          <p:cNvSpPr/>
          <p:nvPr/>
        </p:nvSpPr>
        <p:spPr>
          <a:xfrm>
            <a:off x="3195454" y="4605342"/>
            <a:ext cx="6729060" cy="12677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a:solidFill>
                  <a:srgbClr val="255C81"/>
                </a:solidFill>
              </a:rPr>
              <a:t>危险废物 </a:t>
            </a:r>
            <a:r>
              <a:rPr lang="en-US" altLang="zh-CN" sz="2400" dirty="0">
                <a:solidFill>
                  <a:srgbClr val="255C81"/>
                </a:solidFill>
              </a:rPr>
              <a:t>:</a:t>
            </a:r>
            <a:r>
              <a:rPr lang="zh-CN" altLang="zh-CN" sz="2400" dirty="0">
                <a:solidFill>
                  <a:srgbClr val="255C81"/>
                </a:solidFill>
              </a:rPr>
              <a:t>是指列入国家危险废物名录或者根据 国家 规定的危 险废物鉴别标准和 鉴别方法认定的具有危险特性的废物。 </a:t>
            </a:r>
            <a:endParaRPr lang="zh-CN" altLang="zh-CN" sz="2400" dirty="0">
              <a:solidFill>
                <a:srgbClr val="255C81"/>
              </a:solidFill>
            </a:endParaRPr>
          </a:p>
        </p:txBody>
      </p:sp>
      <p:grpSp>
        <p:nvGrpSpPr>
          <p:cNvPr id="31" name="组合 30"/>
          <p:cNvGrpSpPr/>
          <p:nvPr/>
        </p:nvGrpSpPr>
        <p:grpSpPr>
          <a:xfrm>
            <a:off x="927291" y="1641917"/>
            <a:ext cx="2199736" cy="4081566"/>
            <a:chOff x="2863971" y="2920654"/>
            <a:chExt cx="2199736" cy="4081566"/>
          </a:xfrm>
        </p:grpSpPr>
        <p:sp>
          <p:nvSpPr>
            <p:cNvPr id="34" name="Rounded Rectangle 31"/>
            <p:cNvSpPr/>
            <p:nvPr/>
          </p:nvSpPr>
          <p:spPr>
            <a:xfrm flipH="1">
              <a:off x="2863971" y="292065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35" name="Rounded Rectangle 32"/>
            <p:cNvSpPr/>
            <p:nvPr/>
          </p:nvSpPr>
          <p:spPr>
            <a:xfrm flipH="1">
              <a:off x="2897714" y="4557173"/>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6" name="Rounded Rectangle 33"/>
            <p:cNvSpPr/>
            <p:nvPr/>
          </p:nvSpPr>
          <p:spPr>
            <a:xfrm flipH="1">
              <a:off x="2897713" y="6117323"/>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8" name="文本框 37"/>
            <p:cNvSpPr txBox="1"/>
            <p:nvPr/>
          </p:nvSpPr>
          <p:spPr>
            <a:xfrm>
              <a:off x="2931459" y="2928301"/>
              <a:ext cx="2085785" cy="461665"/>
            </a:xfrm>
            <a:prstGeom prst="rect">
              <a:avLst/>
            </a:prstGeom>
            <a:noFill/>
          </p:spPr>
          <p:txBody>
            <a:bodyPr wrap="square" rtlCol="0">
              <a:spAutoFit/>
            </a:bodyPr>
            <a:lstStyle/>
            <a:p>
              <a:r>
                <a:rPr lang="zh-CN" altLang="en-US" sz="2400" dirty="0" smtClean="0">
                  <a:solidFill>
                    <a:schemeClr val="bg1"/>
                  </a:solidFill>
                  <a:sym typeface="+mn-ea"/>
                </a:rPr>
                <a:t>工业固体废物</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39" name="文本框 38"/>
            <p:cNvSpPr txBox="1"/>
            <p:nvPr/>
          </p:nvSpPr>
          <p:spPr>
            <a:xfrm>
              <a:off x="3194673" y="4569372"/>
              <a:ext cx="1491867" cy="457200"/>
            </a:xfrm>
            <a:prstGeom prst="rect">
              <a:avLst/>
            </a:prstGeom>
            <a:noFill/>
          </p:spPr>
          <p:txBody>
            <a:bodyPr wrap="square" rtlCol="0">
              <a:spAutoFit/>
            </a:bodyPr>
            <a:lstStyle/>
            <a:p>
              <a:r>
                <a:rPr lang="zh-CN" altLang="en-US" sz="2400" dirty="0">
                  <a:solidFill>
                    <a:schemeClr val="bg1"/>
                  </a:solidFill>
                  <a:sym typeface="+mn-ea"/>
                </a:rPr>
                <a:t>危险废物</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2909989" y="6171223"/>
              <a:ext cx="2153718" cy="830997"/>
            </a:xfrm>
            <a:prstGeom prst="rect">
              <a:avLst/>
            </a:prstGeom>
            <a:noFill/>
          </p:spPr>
          <p:txBody>
            <a:bodyPr wrap="square" rtlCol="0">
              <a:spAutoFit/>
            </a:bodyPr>
            <a:lstStyle/>
            <a:p>
              <a:r>
                <a:rPr lang="zh-CN" altLang="en-US" sz="2400" dirty="0" smtClean="0">
                  <a:solidFill>
                    <a:schemeClr val="bg1"/>
                  </a:solidFill>
                  <a:sym typeface="+mn-ea"/>
                </a:rPr>
                <a:t>城市生活</a:t>
              </a:r>
              <a:r>
                <a:rPr lang="zh-CN" altLang="en-US" sz="2400" dirty="0">
                  <a:solidFill>
                    <a:schemeClr val="bg1"/>
                  </a:solidFill>
                  <a:sym typeface="+mn-ea"/>
                </a:rPr>
                <a:t>垃圾</a:t>
              </a:r>
              <a:endParaRPr lang="zh-CN" altLang="en-US" sz="2400" dirty="0">
                <a:solidFill>
                  <a:schemeClr val="bg1"/>
                </a:solidFill>
                <a:sym typeface="+mn-ea"/>
              </a:endParaRPr>
            </a:p>
            <a:p>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危险废物</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内容占位符 2"/>
          <p:cNvSpPr>
            <a:spLocks noGrp="1"/>
          </p:cNvSpPr>
          <p:nvPr>
            <p:ph idx="1"/>
          </p:nvPr>
        </p:nvSpPr>
        <p:spPr>
          <a:xfrm>
            <a:off x="838200" y="1690688"/>
            <a:ext cx="10515600" cy="4351338"/>
          </a:xfrm>
        </p:spPr>
        <p:txBody>
          <a:bodyPr>
            <a:normAutofit fontScale="77500" lnSpcReduction="20000"/>
          </a:bodyPr>
          <a:lstStyle/>
          <a:p>
            <a:pPr marL="0" indent="0">
              <a:lnSpc>
                <a:spcPct val="120000"/>
              </a:lnSpc>
              <a:buNone/>
            </a:pPr>
            <a:endParaRPr lang="zh-CN" altLang="en-US" sz="3100" b="1" dirty="0">
              <a:solidFill>
                <a:schemeClr val="bg1"/>
              </a:solidFill>
            </a:endParaRPr>
          </a:p>
          <a:p>
            <a:pPr>
              <a:lnSpc>
                <a:spcPct val="120000"/>
              </a:lnSpc>
            </a:pPr>
            <a:r>
              <a:rPr lang="zh-CN" altLang="en-US" sz="3100" b="1" dirty="0">
                <a:solidFill>
                  <a:schemeClr val="bg1"/>
                </a:solidFill>
              </a:rPr>
              <a:t>急性毒性：能引起小鼠（大鼠）在</a:t>
            </a:r>
            <a:r>
              <a:rPr lang="en-US" altLang="zh-CN" sz="3100" b="1" dirty="0">
                <a:solidFill>
                  <a:schemeClr val="bg1"/>
                </a:solidFill>
              </a:rPr>
              <a:t>48h</a:t>
            </a:r>
            <a:r>
              <a:rPr lang="zh-CN" altLang="en-US" sz="3100" b="1" dirty="0">
                <a:solidFill>
                  <a:schemeClr val="bg1"/>
                </a:solidFill>
              </a:rPr>
              <a:t>内死亡半数以上。</a:t>
            </a:r>
            <a:endParaRPr lang="zh-CN" altLang="en-US" sz="3100" b="1" dirty="0">
              <a:solidFill>
                <a:schemeClr val="bg1"/>
              </a:solidFill>
            </a:endParaRPr>
          </a:p>
          <a:p>
            <a:pPr>
              <a:lnSpc>
                <a:spcPct val="120000"/>
              </a:lnSpc>
            </a:pPr>
            <a:r>
              <a:rPr lang="zh-CN" altLang="en-US" sz="3100" b="1" dirty="0">
                <a:solidFill>
                  <a:schemeClr val="bg1"/>
                </a:solidFill>
              </a:rPr>
              <a:t>易燃性：含闪点低于</a:t>
            </a:r>
            <a:r>
              <a:rPr lang="en-US" altLang="zh-CN" sz="3100" b="1" dirty="0">
                <a:solidFill>
                  <a:schemeClr val="bg1"/>
                </a:solidFill>
              </a:rPr>
              <a:t>60℃</a:t>
            </a:r>
            <a:r>
              <a:rPr lang="zh-CN" altLang="en-US" sz="3100" b="1" dirty="0">
                <a:solidFill>
                  <a:schemeClr val="bg1"/>
                </a:solidFill>
              </a:rPr>
              <a:t>的液体，经摩擦或吸湿和自发的变化具有着火倾向的固体。</a:t>
            </a:r>
            <a:endParaRPr lang="zh-CN" altLang="en-US" sz="3100" b="1" dirty="0">
              <a:solidFill>
                <a:schemeClr val="bg1"/>
              </a:solidFill>
            </a:endParaRPr>
          </a:p>
          <a:p>
            <a:pPr>
              <a:lnSpc>
                <a:spcPct val="120000"/>
              </a:lnSpc>
            </a:pPr>
            <a:r>
              <a:rPr lang="zh-CN" altLang="en-US" sz="3100" b="1" dirty="0">
                <a:solidFill>
                  <a:schemeClr val="bg1"/>
                </a:solidFill>
              </a:rPr>
              <a:t>腐蚀性：含水废物或本身不含水但加入定量水后的浸出液的</a:t>
            </a:r>
            <a:r>
              <a:rPr lang="en-US" altLang="zh-CN" sz="3100" b="1" dirty="0">
                <a:solidFill>
                  <a:schemeClr val="bg1"/>
                </a:solidFill>
              </a:rPr>
              <a:t>pH≤ 2</a:t>
            </a:r>
            <a:r>
              <a:rPr lang="zh-CN" altLang="en-US" sz="3100" b="1" dirty="0">
                <a:solidFill>
                  <a:schemeClr val="bg1"/>
                </a:solidFill>
              </a:rPr>
              <a:t>或</a:t>
            </a:r>
            <a:r>
              <a:rPr lang="en-US" altLang="zh-CN" sz="3100" b="1" dirty="0">
                <a:solidFill>
                  <a:schemeClr val="bg1"/>
                </a:solidFill>
              </a:rPr>
              <a:t>pH≥ 12.5</a:t>
            </a:r>
            <a:r>
              <a:rPr lang="zh-CN" altLang="en-US" sz="3100" b="1" dirty="0">
                <a:solidFill>
                  <a:schemeClr val="bg1"/>
                </a:solidFill>
              </a:rPr>
              <a:t>的废物；最低温度为</a:t>
            </a:r>
            <a:r>
              <a:rPr lang="en-US" altLang="zh-CN" sz="3100" b="1" dirty="0">
                <a:solidFill>
                  <a:schemeClr val="bg1"/>
                </a:solidFill>
              </a:rPr>
              <a:t>55 ℃</a:t>
            </a:r>
            <a:r>
              <a:rPr lang="zh-CN" altLang="en-US" sz="3100" b="1" dirty="0">
                <a:solidFill>
                  <a:schemeClr val="bg1"/>
                </a:solidFill>
              </a:rPr>
              <a:t>，对钢制品的腐蚀深度大于</a:t>
            </a:r>
            <a:r>
              <a:rPr lang="en-US" altLang="zh-CN" sz="3100" b="1" dirty="0">
                <a:solidFill>
                  <a:schemeClr val="bg1"/>
                </a:solidFill>
              </a:rPr>
              <a:t>0.64cm/a</a:t>
            </a:r>
            <a:r>
              <a:rPr lang="zh-CN" altLang="en-US" sz="3100" b="1" dirty="0">
                <a:solidFill>
                  <a:schemeClr val="bg1"/>
                </a:solidFill>
              </a:rPr>
              <a:t>的废物。</a:t>
            </a:r>
            <a:endParaRPr lang="zh-CN" altLang="en-US" sz="3100" b="1" dirty="0">
              <a:solidFill>
                <a:schemeClr val="bg1"/>
              </a:solidFill>
            </a:endParaRPr>
          </a:p>
          <a:p>
            <a:pPr>
              <a:lnSpc>
                <a:spcPct val="120000"/>
              </a:lnSpc>
            </a:pPr>
            <a:r>
              <a:rPr lang="zh-CN" altLang="en-US" sz="3100" b="1" dirty="0">
                <a:solidFill>
                  <a:schemeClr val="bg1"/>
                </a:solidFill>
              </a:rPr>
              <a:t>反应性：爆炸性反应</a:t>
            </a:r>
            <a:endParaRPr lang="zh-CN" altLang="en-US" sz="3100" b="1" dirty="0">
              <a:solidFill>
                <a:schemeClr val="bg1"/>
              </a:solidFill>
            </a:endParaRPr>
          </a:p>
          <a:p>
            <a:pPr>
              <a:lnSpc>
                <a:spcPct val="120000"/>
              </a:lnSpc>
            </a:pPr>
            <a:r>
              <a:rPr lang="zh-CN" altLang="en-US" sz="3100" b="1" dirty="0">
                <a:solidFill>
                  <a:schemeClr val="bg1"/>
                </a:solidFill>
              </a:rPr>
              <a:t>放射性：含有天然放射性元素</a:t>
            </a:r>
            <a:endParaRPr lang="zh-CN" altLang="en-US" sz="3100" b="1" dirty="0">
              <a:solidFill>
                <a:schemeClr val="bg1"/>
              </a:solidFill>
            </a:endParaRPr>
          </a:p>
          <a:p>
            <a:pPr>
              <a:lnSpc>
                <a:spcPct val="120000"/>
              </a:lnSpc>
            </a:pPr>
            <a:r>
              <a:rPr lang="zh-CN" altLang="en-US" sz="3100" b="1" dirty="0">
                <a:solidFill>
                  <a:schemeClr val="bg1"/>
                </a:solidFill>
              </a:rPr>
              <a:t>浸出毒性：浸取后，浸出液中含有的有害成分超出表</a:t>
            </a:r>
            <a:r>
              <a:rPr lang="en-US" altLang="zh-CN" sz="3100" b="1" dirty="0">
                <a:solidFill>
                  <a:schemeClr val="bg1"/>
                </a:solidFill>
              </a:rPr>
              <a:t>4-2</a:t>
            </a:r>
            <a:r>
              <a:rPr lang="zh-CN" altLang="en-US" sz="3100" b="1" dirty="0">
                <a:solidFill>
                  <a:schemeClr val="bg1"/>
                </a:solidFill>
              </a:rPr>
              <a:t>规定值。</a:t>
            </a:r>
            <a:endParaRPr lang="zh-CN" altLang="en-US" sz="3100" b="1" dirty="0">
              <a:solidFill>
                <a:schemeClr val="bg1"/>
              </a:solidFill>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生活垃圾</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内容占位符 2"/>
          <p:cNvSpPr>
            <a:spLocks noGrp="1"/>
          </p:cNvSpPr>
          <p:nvPr>
            <p:ph idx="1"/>
          </p:nvPr>
        </p:nvSpPr>
        <p:spPr>
          <a:xfrm>
            <a:off x="1875693" y="1479672"/>
            <a:ext cx="9782908" cy="4351338"/>
          </a:xfrm>
        </p:spPr>
        <p:txBody>
          <a:bodyPr>
            <a:normAutofit lnSpcReduction="10000"/>
          </a:bodyPr>
          <a:lstStyle/>
          <a:p>
            <a:pPr marL="0" indent="0">
              <a:lnSpc>
                <a:spcPct val="135000"/>
              </a:lnSpc>
              <a:buNone/>
              <a:defRPr/>
            </a:pPr>
            <a:endParaRPr lang="zh-CN" altLang="en-US" sz="3100" b="1" dirty="0">
              <a:solidFill>
                <a:schemeClr val="bg1"/>
              </a:solidFill>
            </a:endParaRPr>
          </a:p>
          <a:p>
            <a:pPr marL="0" indent="0">
              <a:lnSpc>
                <a:spcPct val="135000"/>
              </a:lnSpc>
              <a:buNone/>
              <a:defRPr/>
            </a:pPr>
            <a:r>
              <a:rPr lang="zh-CN" altLang="en-US" sz="3100" b="1" dirty="0">
                <a:solidFill>
                  <a:schemeClr val="bg1"/>
                </a:solidFill>
              </a:rPr>
              <a:t>  包括：</a:t>
            </a:r>
            <a:endParaRPr lang="zh-CN" altLang="en-US" sz="3100" b="1" dirty="0">
              <a:solidFill>
                <a:schemeClr val="bg1"/>
              </a:solidFill>
            </a:endParaRPr>
          </a:p>
          <a:p>
            <a:pPr>
              <a:lnSpc>
                <a:spcPct val="135000"/>
              </a:lnSpc>
              <a:buNone/>
              <a:defRPr/>
            </a:pPr>
            <a:r>
              <a:rPr lang="zh-CN" altLang="en-US" sz="3100" b="1" dirty="0">
                <a:solidFill>
                  <a:schemeClr val="bg1"/>
                </a:solidFill>
              </a:rPr>
              <a:t>     厨房垃圾                 普通垃圾</a:t>
            </a:r>
            <a:endParaRPr lang="zh-CN" altLang="en-US" sz="3100" b="1" dirty="0">
              <a:solidFill>
                <a:schemeClr val="bg1"/>
              </a:solidFill>
            </a:endParaRPr>
          </a:p>
          <a:p>
            <a:pPr>
              <a:lnSpc>
                <a:spcPct val="135000"/>
              </a:lnSpc>
              <a:buNone/>
              <a:defRPr/>
            </a:pPr>
            <a:r>
              <a:rPr lang="zh-CN" altLang="en-US" sz="3100" b="1" dirty="0">
                <a:solidFill>
                  <a:schemeClr val="bg1"/>
                </a:solidFill>
              </a:rPr>
              <a:t>     庭院垃圾                 清扫垃圾</a:t>
            </a:r>
            <a:endParaRPr lang="zh-CN" altLang="en-US" sz="3100" b="1" dirty="0">
              <a:solidFill>
                <a:schemeClr val="bg1"/>
              </a:solidFill>
            </a:endParaRPr>
          </a:p>
          <a:p>
            <a:pPr>
              <a:lnSpc>
                <a:spcPct val="135000"/>
              </a:lnSpc>
              <a:buNone/>
              <a:defRPr/>
            </a:pPr>
            <a:r>
              <a:rPr lang="zh-CN" altLang="en-US" sz="3100" b="1" dirty="0">
                <a:solidFill>
                  <a:schemeClr val="bg1"/>
                </a:solidFill>
              </a:rPr>
              <a:t>     商业垃圾                 建筑垃圾</a:t>
            </a:r>
            <a:endParaRPr lang="zh-CN" altLang="en-US" sz="3100" b="1" dirty="0">
              <a:solidFill>
                <a:schemeClr val="bg1"/>
              </a:solidFill>
            </a:endParaRPr>
          </a:p>
          <a:p>
            <a:pPr>
              <a:lnSpc>
                <a:spcPct val="135000"/>
              </a:lnSpc>
              <a:buNone/>
              <a:defRPr/>
            </a:pPr>
            <a:r>
              <a:rPr lang="zh-CN" altLang="en-US" sz="3100" b="1" dirty="0">
                <a:solidFill>
                  <a:schemeClr val="bg1"/>
                </a:solidFill>
              </a:rPr>
              <a:t>     危险垃圾（医院传染病房、核实验室等排放）</a:t>
            </a:r>
            <a:endParaRPr lang="zh-CN" altLang="en-US" sz="3100" b="1" dirty="0">
              <a:solidFill>
                <a:schemeClr val="bg1"/>
              </a:solidFill>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587118"/>
            <a:ext cx="2435463" cy="520394"/>
            <a:chOff x="-12700" y="587118"/>
            <a:chExt cx="2435463" cy="520394"/>
          </a:xfrm>
        </p:grpSpPr>
        <p:sp>
          <p:nvSpPr>
            <p:cNvPr id="27" name="文本框 26"/>
            <p:cNvSpPr txBox="1"/>
            <p:nvPr/>
          </p:nvSpPr>
          <p:spPr>
            <a:xfrm>
              <a:off x="381238" y="619832"/>
              <a:ext cx="204152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宋体" panose="02010600030101010101" pitchFamily="2" charset="-122"/>
                  <a:sym typeface="+mn-ea"/>
                </a:rPr>
                <a:t>样品的采集</a:t>
              </a:r>
              <a:endParaRPr lang="zh-CN" altLang="en-US" sz="3200" b="0" dirty="0">
                <a:solidFill>
                  <a:schemeClr val="bg1"/>
                </a:solidFill>
                <a:latin typeface="宋体" panose="02010600030101010101" pitchFamily="2" charset="-122"/>
                <a:ea typeface="微软雅黑" panose="020B0503020204020204" pitchFamily="34" charset="-122"/>
                <a:cs typeface="Arial" panose="020B0604020202020204" pitchFamily="34" charset="0"/>
                <a:sym typeface="+mn-ea"/>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2" name="组合 1"/>
          <p:cNvGrpSpPr/>
          <p:nvPr/>
        </p:nvGrpSpPr>
        <p:grpSpPr>
          <a:xfrm>
            <a:off x="305" y="1565243"/>
            <a:ext cx="12080271" cy="2847975"/>
            <a:chOff x="2086280" y="2654268"/>
            <a:chExt cx="12080271" cy="2847975"/>
          </a:xfrm>
        </p:grpSpPr>
        <p:grpSp>
          <p:nvGrpSpPr>
            <p:cNvPr id="41" name="组合 40"/>
            <p:cNvGrpSpPr/>
            <p:nvPr/>
          </p:nvGrpSpPr>
          <p:grpSpPr>
            <a:xfrm>
              <a:off x="6506854" y="2926081"/>
              <a:ext cx="2771122" cy="1905283"/>
              <a:chOff x="6995709" y="2933876"/>
              <a:chExt cx="3527148" cy="2425090"/>
            </a:xfrm>
          </p:grpSpPr>
          <p:sp>
            <p:nvSpPr>
              <p:cNvPr id="37" name="Arc 21"/>
              <p:cNvSpPr/>
              <p:nvPr/>
            </p:nvSpPr>
            <p:spPr>
              <a:xfrm flipH="1">
                <a:off x="7506026" y="3116467"/>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36" name="Straight Connector 25"/>
              <p:cNvCxnSpPr/>
              <p:nvPr/>
            </p:nvCxnSpPr>
            <p:spPr>
              <a:xfrm flipH="1">
                <a:off x="6995709" y="4144623"/>
                <a:ext cx="489793" cy="808"/>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4" name="Rounded Rectangle 31"/>
              <p:cNvSpPr/>
              <p:nvPr/>
            </p:nvSpPr>
            <p:spPr>
              <a:xfrm flipH="1">
                <a:off x="8369584" y="293387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5" name="Rounded Rectangle 33"/>
              <p:cNvSpPr/>
              <p:nvPr/>
            </p:nvSpPr>
            <p:spPr>
              <a:xfrm flipH="1">
                <a:off x="8369584" y="4889567"/>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Rounded Rectangle 33"/>
            <p:cNvSpPr/>
            <p:nvPr/>
          </p:nvSpPr>
          <p:spPr>
            <a:xfrm flipH="1">
              <a:off x="4353865" y="4614513"/>
              <a:ext cx="2887980" cy="887730"/>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sz="2400">
                <a:solidFill>
                  <a:schemeClr val="bg1"/>
                </a:solidFill>
              </a:endParaRPr>
            </a:p>
          </p:txBody>
        </p:sp>
        <p:sp>
          <p:nvSpPr>
            <p:cNvPr id="45" name="文本框 44"/>
            <p:cNvSpPr txBox="1"/>
            <p:nvPr/>
          </p:nvSpPr>
          <p:spPr>
            <a:xfrm>
              <a:off x="4292270" y="2666333"/>
              <a:ext cx="2828925" cy="457200"/>
            </a:xfrm>
            <a:prstGeom prst="rect">
              <a:avLst/>
            </a:prstGeom>
            <a:noFill/>
          </p:spPr>
          <p:txBody>
            <a:bodyPr wrap="square" rtlCol="0">
              <a:spAutoFit/>
            </a:bodyPr>
            <a:lstStyle/>
            <a:p>
              <a:r>
                <a:rPr lang="zh-CN" altLang="en-US" sz="2400" b="1" noProof="0" dirty="0" smtClean="0">
                  <a:ln>
                    <a:noFill/>
                  </a:ln>
                  <a:solidFill>
                    <a:schemeClr val="bg1"/>
                  </a:solidFill>
                  <a:effectLst/>
                  <a:uLnTx/>
                  <a:uFillTx/>
                  <a:latin typeface="宋体" panose="02010600030101010101" pitchFamily="2" charset="-122"/>
                  <a:sym typeface="+mn-ea"/>
                </a:rPr>
                <a:t>确定采样点个数</a:t>
              </a:r>
              <a:endParaRPr lang="zh-CN" altLang="en-US" sz="2400" b="1" noProof="0" dirty="0" smtClean="0">
                <a:ln>
                  <a:noFill/>
                </a:ln>
                <a:solidFill>
                  <a:schemeClr val="bg1"/>
                </a:solidFill>
                <a:effectLst/>
                <a:uLnTx/>
                <a:uFillTx/>
                <a:latin typeface="宋体" panose="02010600030101010101" pitchFamily="2" charset="-122"/>
                <a:ea typeface="微软雅黑" panose="020B0503020204020204" pitchFamily="34" charset="-122"/>
                <a:sym typeface="+mn-ea"/>
              </a:endParaRPr>
            </a:p>
          </p:txBody>
        </p:sp>
        <p:sp>
          <p:nvSpPr>
            <p:cNvPr id="46" name="文本框 45"/>
            <p:cNvSpPr txBox="1"/>
            <p:nvPr/>
          </p:nvSpPr>
          <p:spPr>
            <a:xfrm>
              <a:off x="4354500" y="3677888"/>
              <a:ext cx="1830070" cy="822960"/>
            </a:xfrm>
            <a:prstGeom prst="rect">
              <a:avLst/>
            </a:prstGeom>
            <a:noFill/>
          </p:spPr>
          <p:txBody>
            <a:bodyPr wrap="square" rtlCol="0">
              <a:spAutoFit/>
            </a:bodyPr>
            <a:lstStyle/>
            <a:p>
              <a:r>
                <a:rPr lang="zh-CN" altLang="en-US" sz="2400" b="1" noProof="0" dirty="0" smtClean="0">
                  <a:ln>
                    <a:noFill/>
                  </a:ln>
                  <a:solidFill>
                    <a:schemeClr val="bg1"/>
                  </a:solidFill>
                  <a:effectLst/>
                  <a:uLnTx/>
                  <a:uFillTx/>
                  <a:latin typeface="宋体" panose="02010600030101010101" pitchFamily="2" charset="-122"/>
                  <a:sym typeface="+mn-ea"/>
                </a:rPr>
                <a:t>确定采样量</a:t>
              </a:r>
              <a:endParaRPr lang="zh-CN" altLang="en-US" sz="2400" b="1" noProof="0" dirty="0" smtClean="0">
                <a:ln>
                  <a:noFill/>
                </a:ln>
                <a:solidFill>
                  <a:schemeClr val="bg1"/>
                </a:solidFill>
                <a:effectLst/>
                <a:uLnTx/>
                <a:uFillTx/>
                <a:latin typeface="宋体" panose="02010600030101010101" pitchFamily="2" charset="-122"/>
                <a:sym typeface="+mn-ea"/>
              </a:endParaRP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292270" y="4679283"/>
              <a:ext cx="2886710" cy="822960"/>
            </a:xfrm>
            <a:prstGeom prst="rect">
              <a:avLst/>
            </a:prstGeom>
            <a:noFill/>
          </p:spPr>
          <p:txBody>
            <a:bodyPr wrap="square" rtlCol="0">
              <a:spAutoFit/>
            </a:bodyPr>
            <a:lstStyle/>
            <a:p>
              <a:pPr eaLnBrk="1" hangingPunct="1"/>
              <a:r>
                <a:rPr lang="zh-CN" altLang="en-US" sz="2400" b="1" noProof="0" dirty="0" smtClean="0">
                  <a:ln>
                    <a:noFill/>
                  </a:ln>
                  <a:solidFill>
                    <a:schemeClr val="bg1"/>
                  </a:solidFill>
                  <a:effectLst/>
                  <a:uLnTx/>
                  <a:uFillTx/>
                  <a:latin typeface="宋体" panose="02010600030101010101" pitchFamily="2" charset="-122"/>
                  <a:sym typeface="+mn-ea"/>
                </a:rPr>
                <a:t>组成总样，认真填写采样记录表</a:t>
              </a:r>
              <a:endParaRPr lang="zh-CN" altLang="en-US" sz="2400" b="1" noProof="0" dirty="0" smtClean="0">
                <a:ln>
                  <a:noFill/>
                </a:ln>
                <a:solidFill>
                  <a:schemeClr val="bg1"/>
                </a:solidFill>
                <a:effectLst/>
                <a:uLnTx/>
                <a:uFillTx/>
                <a:latin typeface="宋体" panose="02010600030101010101" pitchFamily="2" charset="-122"/>
                <a:ea typeface="微软雅黑" panose="020B0503020204020204" pitchFamily="34" charset="-122"/>
                <a:sym typeface="+mn-ea"/>
              </a:endParaRPr>
            </a:p>
          </p:txBody>
        </p:sp>
        <p:sp>
          <p:nvSpPr>
            <p:cNvPr id="49" name="文本框 48"/>
            <p:cNvSpPr txBox="1"/>
            <p:nvPr/>
          </p:nvSpPr>
          <p:spPr>
            <a:xfrm>
              <a:off x="9397701" y="2786457"/>
              <a:ext cx="4768850" cy="1016817"/>
            </a:xfrm>
            <a:prstGeom prst="rect">
              <a:avLst/>
            </a:prstGeom>
            <a:noFill/>
          </p:spPr>
          <p:txBody>
            <a:bodyPr wrap="square" rtlCol="0">
              <a:spAutoFit/>
            </a:bodyPr>
            <a:lstStyle/>
            <a:p>
              <a:pPr eaLnBrk="1" hangingPunct="1">
                <a:lnSpc>
                  <a:spcPct val="135000"/>
                </a:lnSpc>
              </a:pPr>
              <a:r>
                <a:rPr lang="zh-CN" altLang="en-US" sz="2400" b="1" dirty="0">
                  <a:solidFill>
                    <a:schemeClr val="bg1"/>
                  </a:solidFill>
                  <a:latin typeface="宋体" panose="02010600030101010101" pitchFamily="2" charset="-122"/>
                  <a:sym typeface="+mn-ea"/>
                </a:rPr>
                <a:t>采样量和故意废物的颗粒大小有关</a:t>
              </a:r>
              <a:endParaRPr lang="en-US" altLang="zh-CN" sz="2400" b="1" dirty="0">
                <a:solidFill>
                  <a:schemeClr val="bg1"/>
                </a:solidFill>
                <a:latin typeface="宋体" panose="02010600030101010101" pitchFamily="2" charset="-122"/>
                <a:sym typeface="+mn-ea"/>
              </a:endParaRPr>
            </a:p>
          </p:txBody>
        </p:sp>
        <p:sp>
          <p:nvSpPr>
            <p:cNvPr id="6" name="文本框 5"/>
            <p:cNvSpPr txBox="1"/>
            <p:nvPr/>
          </p:nvSpPr>
          <p:spPr>
            <a:xfrm>
              <a:off x="7852658" y="2879743"/>
              <a:ext cx="1491867" cy="457200"/>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sym typeface="+mn-ea"/>
                </a:rPr>
                <a:t>采样量</a:t>
              </a:r>
              <a:endParaRPr lang="zh-CN" altLang="en-US" sz="2400" b="1" dirty="0">
                <a:solidFill>
                  <a:schemeClr val="bg1"/>
                </a:solidFill>
                <a:latin typeface="宋体" panose="02010600030101010101" pitchFamily="2" charset="-122"/>
                <a:ea typeface="微软雅黑" panose="020B0503020204020204" pitchFamily="34" charset="-122"/>
                <a:sym typeface="+mn-ea"/>
              </a:endParaRPr>
            </a:p>
          </p:txBody>
        </p:sp>
        <p:sp>
          <p:nvSpPr>
            <p:cNvPr id="7" name="文本框 6"/>
            <p:cNvSpPr txBox="1"/>
            <p:nvPr/>
          </p:nvSpPr>
          <p:spPr>
            <a:xfrm>
              <a:off x="7700793" y="4419884"/>
              <a:ext cx="1491867" cy="822960"/>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sym typeface="+mn-ea"/>
                </a:rPr>
                <a:t>采样间隔</a:t>
              </a:r>
              <a:endParaRPr lang="zh-CN" altLang="en-US" sz="2400" b="1" dirty="0">
                <a:solidFill>
                  <a:schemeClr val="bg1"/>
                </a:solidFill>
                <a:latin typeface="宋体" panose="02010600030101010101" pitchFamily="2" charset="-122"/>
                <a:sym typeface="+mn-ea"/>
              </a:endParaRPr>
            </a:p>
            <a:p>
              <a:endParaRPr lang="zh-CN" altLang="en-US" sz="2400" b="1" dirty="0">
                <a:solidFill>
                  <a:schemeClr val="bg1"/>
                </a:solidFill>
                <a:latin typeface="宋体" panose="02010600030101010101" pitchFamily="2" charset="-122"/>
                <a:ea typeface="微软雅黑" panose="020B0503020204020204" pitchFamily="34" charset="-122"/>
                <a:sym typeface="+mn-ea"/>
              </a:endParaRPr>
            </a:p>
          </p:txBody>
        </p:sp>
      </p:grpSp>
      <p:sp>
        <p:nvSpPr>
          <p:cNvPr id="3" name="文本框 2"/>
          <p:cNvSpPr txBox="1"/>
          <p:nvPr/>
        </p:nvSpPr>
        <p:spPr>
          <a:xfrm>
            <a:off x="0" y="3590290"/>
            <a:ext cx="1738630" cy="1078230"/>
          </a:xfrm>
          <a:prstGeom prst="rect">
            <a:avLst/>
          </a:prstGeom>
          <a:noFill/>
        </p:spPr>
        <p:txBody>
          <a:bodyPr wrap="square" rtlCol="0" anchor="t">
            <a:spAutoFit/>
          </a:bodyPr>
          <a:lstStyle/>
          <a:p>
            <a:pPr marR="0" lvl="0" indent="0" algn="l" defTabSz="914400" rtl="0" eaLnBrk="1" fontAlgn="base" latinLnBrk="0" hangingPunct="1">
              <a:lnSpc>
                <a:spcPct val="135000"/>
              </a:lnSpc>
              <a:spcBef>
                <a:spcPct val="20000"/>
              </a:spcBef>
              <a:spcAft>
                <a:spcPct val="0"/>
              </a:spcAft>
              <a:buClr>
                <a:schemeClr val="hlink"/>
              </a:buClr>
              <a:buSzPct val="75000"/>
              <a:buFont typeface="Wingdings" panose="05000000000000000000" pitchFamily="2" charset="2"/>
              <a:buNone/>
              <a:defRPr/>
            </a:pPr>
            <a:r>
              <a:rPr lang="zh-CN" altLang="en-US" sz="2400" b="1" noProof="0" dirty="0" smtClean="0">
                <a:ln>
                  <a:noFill/>
                </a:ln>
                <a:solidFill>
                  <a:schemeClr val="bg1"/>
                </a:solidFill>
                <a:effectLst/>
                <a:uLnTx/>
                <a:uFillTx/>
                <a:latin typeface="宋体" panose="02010600030101010101" pitchFamily="2" charset="-122"/>
                <a:sym typeface="+mn-ea"/>
              </a:rPr>
              <a:t>工业固体废物的采集</a:t>
            </a:r>
            <a:endParaRPr lang="zh-CN" altLang="en-US" sz="2400" b="1" noProof="0" dirty="0" smtClean="0">
              <a:ln>
                <a:noFill/>
              </a:ln>
              <a:solidFill>
                <a:schemeClr val="bg1"/>
              </a:solidFill>
              <a:effectLst/>
              <a:uLnTx/>
              <a:uFillTx/>
              <a:latin typeface="宋体" panose="02010600030101010101" pitchFamily="2" charset="-122"/>
              <a:sym typeface="+mn-ea"/>
            </a:endParaRPr>
          </a:p>
        </p:txBody>
      </p:sp>
      <p:sp>
        <p:nvSpPr>
          <p:cNvPr id="9" name="文本框 8"/>
          <p:cNvSpPr txBox="1"/>
          <p:nvPr/>
        </p:nvSpPr>
        <p:spPr>
          <a:xfrm>
            <a:off x="7311726" y="3305233"/>
            <a:ext cx="4204051" cy="2086725"/>
          </a:xfrm>
          <a:prstGeom prst="rect">
            <a:avLst/>
          </a:prstGeom>
          <a:noFill/>
        </p:spPr>
        <p:txBody>
          <a:bodyPr wrap="square" rtlCol="0" anchor="t">
            <a:spAutoFit/>
          </a:bodyPr>
          <a:lstStyle/>
          <a:p>
            <a:pPr eaLnBrk="1" hangingPunct="1">
              <a:lnSpc>
                <a:spcPct val="135000"/>
              </a:lnSpc>
              <a:buNone/>
            </a:pPr>
            <a:r>
              <a:rPr lang="zh-CN" altLang="en-US" sz="2400" b="1" dirty="0">
                <a:solidFill>
                  <a:schemeClr val="bg1"/>
                </a:solidFill>
                <a:latin typeface="宋体" panose="02010600030101010101" pitchFamily="2" charset="-122"/>
                <a:sym typeface="+mn-ea"/>
              </a:rPr>
              <a:t>当废物以运送带、管道等形式连续排出是，须按一定的</a:t>
            </a:r>
            <a:r>
              <a:rPr lang="zh-CN" altLang="en-US" sz="2400" b="1" dirty="0" smtClean="0">
                <a:solidFill>
                  <a:schemeClr val="bg1"/>
                </a:solidFill>
                <a:latin typeface="宋体" panose="02010600030101010101" pitchFamily="2" charset="-122"/>
                <a:sym typeface="+mn-ea"/>
              </a:rPr>
              <a:t>间隔进行采样</a:t>
            </a:r>
            <a:endParaRPr lang="zh-CN" altLang="en-US" sz="2400" b="1" dirty="0">
              <a:solidFill>
                <a:schemeClr val="bg1"/>
              </a:solidFill>
              <a:latin typeface="宋体" panose="02010600030101010101" pitchFamily="2" charset="-122"/>
              <a:sym typeface="+mn-ea"/>
            </a:endParaRPr>
          </a:p>
          <a:p>
            <a:pPr eaLnBrk="1" hangingPunct="1">
              <a:lnSpc>
                <a:spcPct val="135000"/>
              </a:lnSpc>
              <a:buNone/>
            </a:pPr>
            <a:r>
              <a:rPr lang="zh-CN" altLang="en-US" sz="2400" b="1" dirty="0">
                <a:solidFill>
                  <a:schemeClr val="bg1"/>
                </a:solidFill>
                <a:sym typeface="+mn-ea"/>
              </a:rPr>
              <a:t>　　</a:t>
            </a:r>
            <a:endParaRPr lang="zh-CN" altLang="en-US" sz="2400" b="1" dirty="0">
              <a:solidFill>
                <a:schemeClr val="bg1"/>
              </a:solidFill>
              <a:ea typeface="Arial" panose="020B0604020202020204" pitchFamily="3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01061" y="2482880"/>
            <a:ext cx="1269940" cy="1269940"/>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 name="椭圆 3"/>
          <p:cNvSpPr/>
          <p:nvPr/>
        </p:nvSpPr>
        <p:spPr>
          <a:xfrm>
            <a:off x="4191294" y="3076575"/>
            <a:ext cx="1269940" cy="126994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 name="椭圆 4"/>
          <p:cNvSpPr/>
          <p:nvPr/>
        </p:nvSpPr>
        <p:spPr>
          <a:xfrm>
            <a:off x="6416778" y="2482880"/>
            <a:ext cx="1269940" cy="1269940"/>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 name="椭圆 5"/>
          <p:cNvSpPr/>
          <p:nvPr/>
        </p:nvSpPr>
        <p:spPr>
          <a:xfrm>
            <a:off x="8689448" y="3076575"/>
            <a:ext cx="1269940" cy="1269940"/>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nvGrpSpPr>
          <p:cNvPr id="9" name="组合 8"/>
          <p:cNvGrpSpPr/>
          <p:nvPr/>
        </p:nvGrpSpPr>
        <p:grpSpPr>
          <a:xfrm>
            <a:off x="-3464" y="546490"/>
            <a:ext cx="4477306" cy="560719"/>
            <a:chOff x="-12700" y="546490"/>
            <a:chExt cx="4477306" cy="560719"/>
          </a:xfrm>
        </p:grpSpPr>
        <p:sp>
          <p:nvSpPr>
            <p:cNvPr id="10" name="文本框 9"/>
            <p:cNvSpPr txBox="1"/>
            <p:nvPr/>
          </p:nvSpPr>
          <p:spPr>
            <a:xfrm>
              <a:off x="381556" y="546490"/>
              <a:ext cx="4083050" cy="560705"/>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eaLnBrk="1" hangingPunct="1">
                <a:lnSpc>
                  <a:spcPct val="115000"/>
                </a:lnSpc>
              </a:pPr>
              <a:r>
                <a:rPr lang="zh-CN" altLang="en-US" sz="3200" dirty="0">
                  <a:solidFill>
                    <a:schemeClr val="bg1"/>
                  </a:solidFill>
                  <a:latin typeface="宋体" panose="02010600030101010101" pitchFamily="2" charset="-122"/>
                  <a:sym typeface="+mn-ea"/>
                </a:rPr>
                <a:t>工业固体废物样品制备</a:t>
              </a:r>
              <a:endParaRPr lang="zh-CN" altLang="en-US" sz="3200" b="0" dirty="0">
                <a:solidFill>
                  <a:schemeClr val="bg1"/>
                </a:solidFill>
                <a:latin typeface="宋体" panose="02010600030101010101" pitchFamily="2" charset="-122"/>
                <a:ea typeface="微软雅黑" panose="020B0503020204020204" pitchFamily="34" charset="-122"/>
                <a:cs typeface="Arial" panose="020B0604020202020204" pitchFamily="34" charset="0"/>
                <a:sym typeface="+mn-ea"/>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12" name="文本框 11"/>
          <p:cNvSpPr txBox="1"/>
          <p:nvPr/>
        </p:nvSpPr>
        <p:spPr>
          <a:xfrm>
            <a:off x="1838302" y="4081837"/>
            <a:ext cx="1491479" cy="579120"/>
          </a:xfrm>
          <a:prstGeom prst="rect">
            <a:avLst/>
          </a:prstGeom>
          <a:noFill/>
        </p:spPr>
        <p:txBody>
          <a:bodyPr wrap="square" rtlCol="0">
            <a:spAutoFit/>
          </a:bodyPr>
          <a:lstStyle/>
          <a:p>
            <a:r>
              <a:rPr lang="zh-CN" altLang="en-US" sz="3200" b="1" dirty="0">
                <a:solidFill>
                  <a:schemeClr val="bg1"/>
                </a:solidFill>
                <a:latin typeface="宋体" panose="02010600030101010101" pitchFamily="2" charset="-122"/>
                <a:sym typeface="+mn-ea"/>
              </a:rPr>
              <a:t>粉碎</a:t>
            </a:r>
            <a:endParaRPr lang="zh-CN" altLang="en-US" sz="3200" b="1" dirty="0">
              <a:solidFill>
                <a:schemeClr val="bg1"/>
              </a:solidFill>
              <a:latin typeface="宋体" panose="02010600030101010101" pitchFamily="2" charset="-122"/>
              <a:ea typeface="微软雅黑" panose="020B0503020204020204" pitchFamily="34" charset="-122"/>
              <a:sym typeface="+mn-ea"/>
            </a:endParaRPr>
          </a:p>
        </p:txBody>
      </p:sp>
      <p:sp>
        <p:nvSpPr>
          <p:cNvPr id="13" name="文本框 12"/>
          <p:cNvSpPr txBox="1"/>
          <p:nvPr/>
        </p:nvSpPr>
        <p:spPr>
          <a:xfrm>
            <a:off x="4335794" y="4675532"/>
            <a:ext cx="1491479" cy="579120"/>
          </a:xfrm>
          <a:prstGeom prst="rect">
            <a:avLst/>
          </a:prstGeom>
          <a:noFill/>
        </p:spPr>
        <p:txBody>
          <a:bodyPr wrap="square" rtlCol="0">
            <a:spAutoFit/>
          </a:bodyPr>
          <a:lstStyle/>
          <a:p>
            <a:r>
              <a:rPr lang="zh-CN" altLang="en-US" sz="3200" b="1" dirty="0">
                <a:solidFill>
                  <a:schemeClr val="bg1"/>
                </a:solidFill>
                <a:latin typeface="宋体" panose="02010600030101010101" pitchFamily="2" charset="-122"/>
                <a:sym typeface="+mn-ea"/>
              </a:rPr>
              <a:t>筛分</a:t>
            </a:r>
            <a:endParaRPr lang="zh-CN" altLang="en-US" sz="3200" b="1" dirty="0">
              <a:solidFill>
                <a:schemeClr val="bg1"/>
              </a:solidFill>
              <a:latin typeface="宋体" panose="02010600030101010101" pitchFamily="2" charset="-122"/>
              <a:ea typeface="微软雅黑" panose="020B0503020204020204" pitchFamily="34" charset="-122"/>
              <a:sym typeface="+mn-ea"/>
            </a:endParaRPr>
          </a:p>
        </p:txBody>
      </p:sp>
      <p:sp>
        <p:nvSpPr>
          <p:cNvPr id="14" name="文本框 13"/>
          <p:cNvSpPr txBox="1"/>
          <p:nvPr/>
        </p:nvSpPr>
        <p:spPr>
          <a:xfrm>
            <a:off x="6557854" y="4096442"/>
            <a:ext cx="1491479" cy="579120"/>
          </a:xfrm>
          <a:prstGeom prst="rect">
            <a:avLst/>
          </a:prstGeom>
          <a:noFill/>
        </p:spPr>
        <p:txBody>
          <a:bodyPr wrap="square" rtlCol="0">
            <a:spAutoFit/>
          </a:bodyPr>
          <a:lstStyle/>
          <a:p>
            <a:r>
              <a:rPr lang="zh-CN" altLang="en-US" sz="3200" b="1" dirty="0">
                <a:solidFill>
                  <a:schemeClr val="bg1"/>
                </a:solidFill>
                <a:latin typeface="宋体" panose="02010600030101010101" pitchFamily="2" charset="-122"/>
                <a:sym typeface="+mn-ea"/>
              </a:rPr>
              <a:t>混合</a:t>
            </a:r>
            <a:endParaRPr lang="zh-CN" altLang="en-US" sz="3200" b="1" dirty="0">
              <a:solidFill>
                <a:schemeClr val="bg1"/>
              </a:solidFill>
              <a:latin typeface="宋体" panose="02010600030101010101" pitchFamily="2" charset="-122"/>
              <a:ea typeface="微软雅黑" panose="020B0503020204020204" pitchFamily="34" charset="-122"/>
              <a:sym typeface="+mn-ea"/>
            </a:endParaRPr>
          </a:p>
        </p:txBody>
      </p:sp>
      <p:sp>
        <p:nvSpPr>
          <p:cNvPr id="15" name="文本框 14"/>
          <p:cNvSpPr txBox="1"/>
          <p:nvPr/>
        </p:nvSpPr>
        <p:spPr>
          <a:xfrm>
            <a:off x="8820999" y="4660927"/>
            <a:ext cx="1491479" cy="579120"/>
          </a:xfrm>
          <a:prstGeom prst="rect">
            <a:avLst/>
          </a:prstGeom>
          <a:noFill/>
        </p:spPr>
        <p:txBody>
          <a:bodyPr wrap="square" rtlCol="0">
            <a:spAutoFit/>
          </a:bodyPr>
          <a:lstStyle/>
          <a:p>
            <a:r>
              <a:rPr lang="zh-CN" altLang="en-US" sz="3200" b="1" dirty="0">
                <a:solidFill>
                  <a:schemeClr val="bg1"/>
                </a:solidFill>
                <a:latin typeface="宋体" panose="02010600030101010101" pitchFamily="2" charset="-122"/>
                <a:sym typeface="+mn-ea"/>
              </a:rPr>
              <a:t>缩分</a:t>
            </a:r>
            <a:endParaRPr lang="zh-CN" altLang="en-US" sz="3200" b="1" dirty="0">
              <a:solidFill>
                <a:schemeClr val="bg1"/>
              </a:solidFill>
              <a:latin typeface="宋体" panose="02010600030101010101" pitchFamily="2" charset="-122"/>
              <a:ea typeface="微软雅黑" panose="020B0503020204020204" pitchFamily="34" charset="-122"/>
              <a:sym typeface="+mn-ea"/>
            </a:endParaRPr>
          </a:p>
        </p:txBody>
      </p:sp>
      <p:grpSp>
        <p:nvGrpSpPr>
          <p:cNvPr id="16" name="Group 12"/>
          <p:cNvGrpSpPr/>
          <p:nvPr/>
        </p:nvGrpSpPr>
        <p:grpSpPr>
          <a:xfrm>
            <a:off x="4613958" y="3592172"/>
            <a:ext cx="424612" cy="301994"/>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grpSp>
      <p:grpSp>
        <p:nvGrpSpPr>
          <p:cNvPr id="19" name="Group 15"/>
          <p:cNvGrpSpPr/>
          <p:nvPr/>
        </p:nvGrpSpPr>
        <p:grpSpPr>
          <a:xfrm>
            <a:off x="2301958" y="2894358"/>
            <a:ext cx="468145" cy="446983"/>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sz="3200">
                <a:solidFill>
                  <a:schemeClr val="bg1"/>
                </a:solidFill>
              </a:endParaRPr>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sz="3200">
                <a:solidFill>
                  <a:schemeClr val="bg1"/>
                </a:solidFill>
              </a:endParaRPr>
            </a:p>
          </p:txBody>
        </p:sp>
      </p:grpSp>
      <p:grpSp>
        <p:nvGrpSpPr>
          <p:cNvPr id="27" name="Group 24"/>
          <p:cNvGrpSpPr/>
          <p:nvPr/>
        </p:nvGrpSpPr>
        <p:grpSpPr>
          <a:xfrm>
            <a:off x="6829376" y="2911758"/>
            <a:ext cx="444744" cy="429583"/>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grpSp>
      <p:grpSp>
        <p:nvGrpSpPr>
          <p:cNvPr id="42" name="Group 58"/>
          <p:cNvGrpSpPr/>
          <p:nvPr/>
        </p:nvGrpSpPr>
        <p:grpSpPr>
          <a:xfrm>
            <a:off x="9048500" y="3493671"/>
            <a:ext cx="589935" cy="435748"/>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grpSp>
      <p:cxnSp>
        <p:nvCxnSpPr>
          <p:cNvPr id="46" name="Straight Connector 25"/>
          <p:cNvCxnSpPr/>
          <p:nvPr/>
        </p:nvCxnSpPr>
        <p:spPr>
          <a:xfrm>
            <a:off x="3301073" y="3341341"/>
            <a:ext cx="741507" cy="263105"/>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744899" y="2326718"/>
            <a:ext cx="1582264" cy="1582264"/>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2" name="椭圆 51"/>
          <p:cNvSpPr/>
          <p:nvPr/>
        </p:nvSpPr>
        <p:spPr>
          <a:xfrm>
            <a:off x="4035132" y="2920413"/>
            <a:ext cx="1582264" cy="1582264"/>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3" name="椭圆 52"/>
          <p:cNvSpPr/>
          <p:nvPr/>
        </p:nvSpPr>
        <p:spPr>
          <a:xfrm>
            <a:off x="6260616" y="2326718"/>
            <a:ext cx="1582264" cy="1582264"/>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4" name="椭圆 53"/>
          <p:cNvSpPr/>
          <p:nvPr/>
        </p:nvSpPr>
        <p:spPr>
          <a:xfrm>
            <a:off x="8533286" y="2920413"/>
            <a:ext cx="1582264" cy="1582264"/>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cxnSp>
        <p:nvCxnSpPr>
          <p:cNvPr id="49" name="Straight Connector 25"/>
          <p:cNvCxnSpPr/>
          <p:nvPr/>
        </p:nvCxnSpPr>
        <p:spPr>
          <a:xfrm flipV="1">
            <a:off x="5601108" y="3488142"/>
            <a:ext cx="741507" cy="263105"/>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7806724" y="3329067"/>
            <a:ext cx="741507" cy="263105"/>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587118"/>
            <a:ext cx="4089003" cy="520091"/>
            <a:chOff x="-12700" y="587118"/>
            <a:chExt cx="4089003" cy="520091"/>
          </a:xfrm>
        </p:grpSpPr>
        <p:sp>
          <p:nvSpPr>
            <p:cNvPr id="15" name="文本框 14"/>
            <p:cNvSpPr txBox="1"/>
            <p:nvPr/>
          </p:nvSpPr>
          <p:spPr>
            <a:xfrm>
              <a:off x="401558" y="603323"/>
              <a:ext cx="367474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rgbClr val="FFFFFF"/>
                  </a:solidFill>
                  <a:latin typeface="+mj-lt"/>
                  <a:ea typeface="+mj-ea"/>
                  <a:cs typeface="+mj-cs"/>
                  <a:sym typeface="+mn-ea"/>
                </a:rPr>
                <a:t>化工厂气体监测系统</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3299460" y="4424680"/>
            <a:ext cx="8406765" cy="2468880"/>
          </a:xfrm>
          <a:prstGeom prst="rect">
            <a:avLst/>
          </a:prstGeom>
          <a:noFill/>
        </p:spPr>
        <p:txBody>
          <a:bodyPr wrap="square" rtlCol="0">
            <a:spAutoFit/>
          </a:bodyPr>
          <a:lstStyle/>
          <a:p>
            <a:r>
              <a:rPr lang="zh-CN" altLang="en-US" sz="2400" dirty="0" smtClean="0">
                <a:solidFill>
                  <a:schemeClr val="bg1"/>
                </a:solidFill>
                <a:latin typeface="+mj-lt"/>
                <a:ea typeface="+mj-ea"/>
                <a:cs typeface="+mj-cs"/>
                <a:sym typeface="+mn-ea"/>
              </a:rPr>
              <a:t>以上</a:t>
            </a:r>
            <a:r>
              <a:rPr lang="zh-CN" altLang="en-US" sz="2400" dirty="0">
                <a:solidFill>
                  <a:schemeClr val="bg1"/>
                </a:solidFill>
                <a:latin typeface="+mj-lt"/>
                <a:ea typeface="+mj-ea"/>
                <a:cs typeface="+mj-cs"/>
                <a:sym typeface="+mn-ea"/>
              </a:rPr>
              <a:t>情况，在化工行业的绝大多数企业中普遍存在，当大量的有毒有害气体产生时，容易引发重大的化工安全事故，可直接造成人员、财产的巨大损失和对环境的严重破坏，造成社会性灾难。</a:t>
            </a:r>
            <a:r>
              <a:rPr lang="zh-CN" altLang="en-US" sz="2400" dirty="0" smtClean="0">
                <a:solidFill>
                  <a:schemeClr val="bg1"/>
                </a:solidFill>
                <a:latin typeface="+mj-lt"/>
                <a:ea typeface="+mj-ea"/>
                <a:cs typeface="+mj-cs"/>
                <a:sym typeface="+mn-ea"/>
              </a:rPr>
              <a:t>因此，</a:t>
            </a:r>
            <a:r>
              <a:rPr lang="zh-CN" altLang="en-US" sz="2400" dirty="0">
                <a:solidFill>
                  <a:schemeClr val="bg1"/>
                </a:solidFill>
                <a:latin typeface="+mj-lt"/>
                <a:ea typeface="+mj-ea"/>
                <a:cs typeface="+mj-cs"/>
                <a:sym typeface="+mn-ea"/>
              </a:rPr>
              <a:t>对化工厂生产过程中气体的安全监控具有非同寻常的地位及意义</a:t>
            </a:r>
            <a:endParaRPr lang="zh-CN" altLang="en-US" sz="2400"/>
          </a:p>
          <a:p>
            <a:br>
              <a:rPr lang="zh-CN" altLang="en-US" dirty="0">
                <a:solidFill>
                  <a:schemeClr val="bg1"/>
                </a:solidFill>
                <a:latin typeface="+mj-lt"/>
                <a:ea typeface="+mj-ea"/>
                <a:cs typeface="+mj-cs"/>
                <a:sym typeface="+mn-ea"/>
              </a:rPr>
            </a:br>
            <a:r>
              <a:rPr lang="zh-CN" altLang="en-US" dirty="0">
                <a:solidFill>
                  <a:schemeClr val="bg1"/>
                </a:solidFill>
                <a:latin typeface="+mj-lt"/>
                <a:ea typeface="+mj-ea"/>
                <a:cs typeface="+mj-cs"/>
                <a:sym typeface="+mn-ea"/>
              </a:rPr>
              <a:t>        </a:t>
            </a:r>
            <a:endParaRPr lang="zh-CN" altLang="en-US"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j-lt"/>
              <a:ea typeface="+mj-ea"/>
              <a:cs typeface="+mj-cs"/>
              <a:sym typeface="+mn-ea"/>
            </a:endParaRPr>
          </a:p>
        </p:txBody>
      </p:sp>
      <p:sp>
        <p:nvSpPr>
          <p:cNvPr id="6" name="文本框 5"/>
          <p:cNvSpPr txBox="1"/>
          <p:nvPr/>
        </p:nvSpPr>
        <p:spPr>
          <a:xfrm>
            <a:off x="3299460" y="1986280"/>
            <a:ext cx="8363585" cy="2197735"/>
          </a:xfrm>
          <a:prstGeom prst="rect">
            <a:avLst/>
          </a:prstGeom>
          <a:noFill/>
        </p:spPr>
        <p:txBody>
          <a:bodyPr wrap="square" rtlCol="0" anchor="t">
            <a:spAutoFit/>
          </a:bodyPr>
          <a:lstStyle/>
          <a:p>
            <a:r>
              <a:rPr lang="en-US" altLang="zh-CN" sz="2400" dirty="0">
                <a:solidFill>
                  <a:srgbClr val="FFFFFF"/>
                </a:solidFill>
                <a:sym typeface="+mn-ea"/>
              </a:rPr>
              <a:t> </a:t>
            </a:r>
            <a:r>
              <a:rPr lang="zh-CN" altLang="en-US" sz="2400" dirty="0">
                <a:solidFill>
                  <a:srgbClr val="FFFFFF"/>
                </a:solidFill>
                <a:sym typeface="+mn-ea"/>
              </a:rPr>
              <a:t>多数化工企业所处理的大量原材料、中间体和产品，自身具有易燃、易爆、有毒的性质。化工生产、储存和输送等工艺过程，许多都是处于加温（或低温）、加压（或负压）、催化、化学反应等易燃易爆的非常状态条件下，且容易挥发出有毒的气体。</a:t>
            </a:r>
            <a:endParaRPr lang="zh-CN" altLang="en-US" sz="2400" dirty="0">
              <a:solidFill>
                <a:schemeClr val="bg1"/>
              </a:solidFill>
              <a:latin typeface="微软雅黑" panose="020B0503020204020204" pitchFamily="34" charset="-122"/>
              <a:ea typeface="微软雅黑" panose="020B0503020204020204" pitchFamily="34" charset="-122"/>
            </a:endParaRPr>
          </a:p>
          <a:p>
            <a:endParaRPr lang="zh-CN" altLang="en-US"/>
          </a:p>
        </p:txBody>
      </p:sp>
      <p:grpSp>
        <p:nvGrpSpPr>
          <p:cNvPr id="33" name="组合 32"/>
          <p:cNvGrpSpPr/>
          <p:nvPr/>
        </p:nvGrpSpPr>
        <p:grpSpPr>
          <a:xfrm>
            <a:off x="1892205" y="1588611"/>
            <a:ext cx="1196276" cy="1196274"/>
            <a:chOff x="2133505" y="1868011"/>
            <a:chExt cx="1196276" cy="1196274"/>
          </a:xfrm>
        </p:grpSpPr>
        <p:sp>
          <p:nvSpPr>
            <p:cNvPr id="35"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组合 36"/>
            <p:cNvGrpSpPr/>
            <p:nvPr/>
          </p:nvGrpSpPr>
          <p:grpSpPr>
            <a:xfrm>
              <a:off x="2594152" y="2091252"/>
              <a:ext cx="489277" cy="684119"/>
              <a:chOff x="9451975" y="2613025"/>
              <a:chExt cx="538163" cy="752475"/>
            </a:xfrm>
            <a:solidFill>
              <a:schemeClr val="bg1"/>
            </a:solidFill>
          </p:grpSpPr>
          <p:sp>
            <p:nvSpPr>
              <p:cNvPr id="39"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1" name="组合 70"/>
          <p:cNvGrpSpPr/>
          <p:nvPr/>
        </p:nvGrpSpPr>
        <p:grpSpPr>
          <a:xfrm>
            <a:off x="1887431" y="4424521"/>
            <a:ext cx="1196276" cy="1196274"/>
            <a:chOff x="6497531" y="1868011"/>
            <a:chExt cx="1196276" cy="1196274"/>
          </a:xfrm>
        </p:grpSpPr>
        <p:sp>
          <p:nvSpPr>
            <p:cNvPr id="72"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30"/>
            <p:cNvGrpSpPr>
              <a:grpSpLocks noChangeAspect="1"/>
            </p:cNvGrpSpPr>
            <p:nvPr/>
          </p:nvGrpSpPr>
          <p:grpSpPr bwMode="auto">
            <a:xfrm>
              <a:off x="6803608" y="2159197"/>
              <a:ext cx="671337" cy="481838"/>
              <a:chOff x="3670" y="2036"/>
              <a:chExt cx="581" cy="417"/>
            </a:xfrm>
          </p:grpSpPr>
          <p:sp>
            <p:nvSpPr>
              <p:cNvPr id="74"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4" name="文本框 83"/>
          <p:cNvSpPr txBox="1"/>
          <p:nvPr/>
        </p:nvSpPr>
        <p:spPr>
          <a:xfrm>
            <a:off x="3412358" y="1552365"/>
            <a:ext cx="1666249" cy="48323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背景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8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05966" y="2482880"/>
            <a:ext cx="1269940" cy="1269940"/>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 name="椭圆 3"/>
          <p:cNvSpPr/>
          <p:nvPr/>
        </p:nvSpPr>
        <p:spPr>
          <a:xfrm>
            <a:off x="2792389" y="3076575"/>
            <a:ext cx="1269940" cy="126994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 name="椭圆 4"/>
          <p:cNvSpPr/>
          <p:nvPr/>
        </p:nvSpPr>
        <p:spPr>
          <a:xfrm>
            <a:off x="5017873" y="2482880"/>
            <a:ext cx="1269940" cy="1269940"/>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 name="椭圆 5"/>
          <p:cNvSpPr/>
          <p:nvPr/>
        </p:nvSpPr>
        <p:spPr>
          <a:xfrm>
            <a:off x="7290543" y="3076575"/>
            <a:ext cx="1269940" cy="1269940"/>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nvGrpSpPr>
          <p:cNvPr id="9" name="组合 8"/>
          <p:cNvGrpSpPr/>
          <p:nvPr/>
        </p:nvGrpSpPr>
        <p:grpSpPr>
          <a:xfrm>
            <a:off x="-3464" y="586178"/>
            <a:ext cx="2832656" cy="521970"/>
            <a:chOff x="-12700" y="586178"/>
            <a:chExt cx="2832656" cy="521970"/>
          </a:xfrm>
        </p:grpSpPr>
        <p:sp>
          <p:nvSpPr>
            <p:cNvPr id="10" name="文本框 9"/>
            <p:cNvSpPr txBox="1"/>
            <p:nvPr/>
          </p:nvSpPr>
          <p:spPr>
            <a:xfrm>
              <a:off x="381556" y="586178"/>
              <a:ext cx="24384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latin typeface="隶书" pitchFamily="49" charset="-122"/>
                  <a:ea typeface="隶书" pitchFamily="49" charset="-122"/>
                  <a:sym typeface="+mn-ea"/>
                </a:rPr>
                <a:t>危险特性监测</a:t>
              </a:r>
              <a:endParaRPr lang="zh-CN" altLang="en-US" sz="3200" b="0" dirty="0" smtClean="0">
                <a:solidFill>
                  <a:schemeClr val="bg1"/>
                </a:solidFill>
                <a:latin typeface="隶书" pitchFamily="49" charset="-122"/>
                <a:ea typeface="隶书" pitchFamily="49" charset="-122"/>
                <a:cs typeface="Arial" panose="020B0604020202020204" pitchFamily="34" charset="0"/>
                <a:sym typeface="+mn-ea"/>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12" name="文本框 11"/>
          <p:cNvSpPr txBox="1"/>
          <p:nvPr/>
        </p:nvSpPr>
        <p:spPr>
          <a:xfrm>
            <a:off x="253365" y="4081780"/>
            <a:ext cx="2235835" cy="1066800"/>
          </a:xfrm>
          <a:prstGeom prst="rect">
            <a:avLst/>
          </a:prstGeom>
          <a:noFill/>
        </p:spPr>
        <p:txBody>
          <a:bodyPr wrap="square" rtlCol="0">
            <a:spAutoFit/>
          </a:bodyPr>
          <a:lstStyle/>
          <a:p>
            <a:r>
              <a:rPr lang="zh-CN" altLang="en-US" sz="3200" dirty="0">
                <a:solidFill>
                  <a:schemeClr val="bg1"/>
                </a:solidFill>
                <a:sym typeface="+mn-ea"/>
              </a:rPr>
              <a:t>急性毒性</a:t>
            </a:r>
            <a:br>
              <a:rPr lang="en-US" altLang="zh-CN" sz="3200" dirty="0">
                <a:solidFill>
                  <a:schemeClr val="bg1"/>
                </a:solidFill>
                <a:sym typeface="+mn-ea"/>
              </a:rPr>
            </a:br>
            <a:endParaRPr lang="en-US" altLang="zh-CN"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681619" y="4675532"/>
            <a:ext cx="1491479" cy="579120"/>
          </a:xfrm>
          <a:prstGeom prst="rect">
            <a:avLst/>
          </a:prstGeom>
          <a:noFill/>
        </p:spPr>
        <p:txBody>
          <a:bodyPr wrap="square" rtlCol="0">
            <a:spAutoFit/>
          </a:bodyPr>
          <a:lstStyle/>
          <a:p>
            <a:r>
              <a:rPr lang="zh-CN" altLang="en-US" sz="3200" dirty="0">
                <a:solidFill>
                  <a:schemeClr val="bg1"/>
                </a:solidFill>
                <a:sym typeface="+mn-ea"/>
              </a:rPr>
              <a:t>易燃性</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4952574" y="4081837"/>
            <a:ext cx="1491479" cy="579120"/>
          </a:xfrm>
          <a:prstGeom prst="rect">
            <a:avLst/>
          </a:prstGeom>
          <a:noFill/>
        </p:spPr>
        <p:txBody>
          <a:bodyPr wrap="square" rtlCol="0">
            <a:spAutoFit/>
          </a:bodyPr>
          <a:lstStyle/>
          <a:p>
            <a:r>
              <a:rPr lang="zh-CN" altLang="en-US" sz="3200" dirty="0">
                <a:solidFill>
                  <a:schemeClr val="bg1"/>
                </a:solidFill>
                <a:sym typeface="+mn-ea"/>
              </a:rPr>
              <a:t>腐蚀性</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7227784" y="4675532"/>
            <a:ext cx="1491479" cy="579120"/>
          </a:xfrm>
          <a:prstGeom prst="rect">
            <a:avLst/>
          </a:prstGeom>
          <a:noFill/>
        </p:spPr>
        <p:txBody>
          <a:bodyPr wrap="square" rtlCol="0">
            <a:spAutoFit/>
          </a:bodyPr>
          <a:lstStyle/>
          <a:p>
            <a:r>
              <a:rPr lang="zh-CN" altLang="en-US" sz="3200" dirty="0">
                <a:solidFill>
                  <a:schemeClr val="bg1"/>
                </a:solidFill>
                <a:sym typeface="+mn-ea"/>
              </a:rPr>
              <a:t>反应性</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16" name="Group 12"/>
          <p:cNvGrpSpPr/>
          <p:nvPr/>
        </p:nvGrpSpPr>
        <p:grpSpPr>
          <a:xfrm>
            <a:off x="3215053" y="3592172"/>
            <a:ext cx="424612" cy="301994"/>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grpSp>
      <p:grpSp>
        <p:nvGrpSpPr>
          <p:cNvPr id="19" name="Group 15"/>
          <p:cNvGrpSpPr/>
          <p:nvPr/>
        </p:nvGrpSpPr>
        <p:grpSpPr>
          <a:xfrm>
            <a:off x="903053" y="2894358"/>
            <a:ext cx="468145" cy="446983"/>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sz="3200">
                <a:solidFill>
                  <a:schemeClr val="bg1"/>
                </a:solidFill>
              </a:endParaRPr>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sz="3200">
                <a:solidFill>
                  <a:schemeClr val="bg1"/>
                </a:solidFill>
              </a:endParaRPr>
            </a:p>
          </p:txBody>
        </p:sp>
      </p:grpSp>
      <p:grpSp>
        <p:nvGrpSpPr>
          <p:cNvPr id="27" name="Group 24"/>
          <p:cNvGrpSpPr/>
          <p:nvPr/>
        </p:nvGrpSpPr>
        <p:grpSpPr>
          <a:xfrm>
            <a:off x="5430471" y="2911758"/>
            <a:ext cx="444744" cy="429583"/>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a:solidFill>
                  <a:schemeClr val="bg1"/>
                </a:solidFill>
              </a:endParaRPr>
            </a:p>
          </p:txBody>
        </p:sp>
      </p:grpSp>
      <p:grpSp>
        <p:nvGrpSpPr>
          <p:cNvPr id="42" name="Group 58"/>
          <p:cNvGrpSpPr/>
          <p:nvPr/>
        </p:nvGrpSpPr>
        <p:grpSpPr>
          <a:xfrm>
            <a:off x="7649595" y="3493671"/>
            <a:ext cx="589935" cy="435748"/>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a:solidFill>
                  <a:schemeClr val="bg1"/>
                </a:solidFill>
              </a:endParaRPr>
            </a:p>
          </p:txBody>
        </p:sp>
      </p:grpSp>
      <p:cxnSp>
        <p:nvCxnSpPr>
          <p:cNvPr id="46" name="Straight Connector 25"/>
          <p:cNvCxnSpPr/>
          <p:nvPr/>
        </p:nvCxnSpPr>
        <p:spPr>
          <a:xfrm>
            <a:off x="1902168" y="3341341"/>
            <a:ext cx="741507" cy="263105"/>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345994" y="2326718"/>
            <a:ext cx="1582264" cy="1582264"/>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2" name="椭圆 51"/>
          <p:cNvSpPr/>
          <p:nvPr/>
        </p:nvSpPr>
        <p:spPr>
          <a:xfrm>
            <a:off x="2636227" y="2920413"/>
            <a:ext cx="1582264" cy="1582264"/>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3" name="椭圆 52"/>
          <p:cNvSpPr/>
          <p:nvPr/>
        </p:nvSpPr>
        <p:spPr>
          <a:xfrm>
            <a:off x="4861711" y="2326718"/>
            <a:ext cx="1582264" cy="1582264"/>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4" name="椭圆 53"/>
          <p:cNvSpPr/>
          <p:nvPr/>
        </p:nvSpPr>
        <p:spPr>
          <a:xfrm>
            <a:off x="7134381" y="2920413"/>
            <a:ext cx="1582264" cy="1582264"/>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cxnSp>
        <p:nvCxnSpPr>
          <p:cNvPr id="49" name="Straight Connector 25"/>
          <p:cNvCxnSpPr/>
          <p:nvPr/>
        </p:nvCxnSpPr>
        <p:spPr>
          <a:xfrm flipV="1">
            <a:off x="4202203" y="3488142"/>
            <a:ext cx="741507" cy="263105"/>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6407819" y="3329067"/>
            <a:ext cx="741507" cy="263105"/>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9616946" y="2540665"/>
            <a:ext cx="1269940" cy="1269940"/>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nvGrpSpPr>
          <p:cNvPr id="7" name="Group 15"/>
          <p:cNvGrpSpPr/>
          <p:nvPr/>
        </p:nvGrpSpPr>
        <p:grpSpPr>
          <a:xfrm>
            <a:off x="10017843" y="2952143"/>
            <a:ext cx="468145" cy="446983"/>
            <a:chOff x="4417791" y="3086470"/>
            <a:chExt cx="441754" cy="421788"/>
          </a:xfrm>
          <a:solidFill>
            <a:schemeClr val="bg1"/>
          </a:solidFill>
        </p:grpSpPr>
        <p:sp>
          <p:nvSpPr>
            <p:cNvPr id="8"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sz="3200">
                <a:solidFill>
                  <a:schemeClr val="bg1"/>
                </a:solidFill>
              </a:endParaRPr>
            </a:p>
          </p:txBody>
        </p:sp>
        <p:sp>
          <p:nvSpPr>
            <p:cNvPr id="22"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sz="3200">
                <a:solidFill>
                  <a:schemeClr val="bg1"/>
                </a:solidFill>
              </a:endParaRPr>
            </a:p>
          </p:txBody>
        </p:sp>
      </p:grpSp>
      <p:sp>
        <p:nvSpPr>
          <p:cNvPr id="23" name="椭圆 22"/>
          <p:cNvSpPr/>
          <p:nvPr/>
        </p:nvSpPr>
        <p:spPr>
          <a:xfrm>
            <a:off x="9460784" y="2384503"/>
            <a:ext cx="1582264" cy="1582264"/>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cxnSp>
        <p:nvCxnSpPr>
          <p:cNvPr id="24" name="Straight Connector 25"/>
          <p:cNvCxnSpPr/>
          <p:nvPr/>
        </p:nvCxnSpPr>
        <p:spPr>
          <a:xfrm flipV="1">
            <a:off x="8718958" y="3381462"/>
            <a:ext cx="741507" cy="263105"/>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460865" y="4478020"/>
            <a:ext cx="1883410" cy="1066800"/>
          </a:xfrm>
          <a:prstGeom prst="rect">
            <a:avLst/>
          </a:prstGeom>
          <a:noFill/>
        </p:spPr>
        <p:txBody>
          <a:bodyPr wrap="square" rtlCol="0" anchor="t">
            <a:spAutoFit/>
          </a:bodyPr>
          <a:lstStyle/>
          <a:p>
            <a:r>
              <a:rPr lang="zh-CN" altLang="en-US" sz="3200" dirty="0">
                <a:solidFill>
                  <a:schemeClr val="bg1"/>
                </a:solidFill>
                <a:sym typeface="+mn-ea"/>
              </a:rPr>
              <a:t>浸出毒性</a:t>
            </a:r>
            <a:br>
              <a:rPr lang="en-US" altLang="zh-CN" sz="3200" dirty="0">
                <a:solidFill>
                  <a:schemeClr val="bg1"/>
                </a:solidFill>
                <a:sym typeface="+mn-ea"/>
              </a:rPr>
            </a:br>
            <a:endParaRPr lang="en-US" altLang="zh-CN" sz="3200" dirty="0">
              <a:solidFill>
                <a:schemeClr val="bg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14296" y="1915190"/>
            <a:ext cx="1269940" cy="1269940"/>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椭圆 3"/>
          <p:cNvSpPr/>
          <p:nvPr/>
        </p:nvSpPr>
        <p:spPr>
          <a:xfrm>
            <a:off x="9674519" y="1915160"/>
            <a:ext cx="1269940" cy="126994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9" name="组合 8"/>
          <p:cNvGrpSpPr/>
          <p:nvPr/>
        </p:nvGrpSpPr>
        <p:grpSpPr>
          <a:xfrm>
            <a:off x="-3464" y="587118"/>
            <a:ext cx="2027476" cy="520394"/>
            <a:chOff x="-12700" y="587118"/>
            <a:chExt cx="2027476" cy="520394"/>
          </a:xfrm>
        </p:grpSpPr>
        <p:sp>
          <p:nvSpPr>
            <p:cNvPr id="10" name="文本框 9"/>
            <p:cNvSpPr txBox="1"/>
            <p:nvPr/>
          </p:nvSpPr>
          <p:spPr>
            <a:xfrm>
              <a:off x="381556" y="619832"/>
              <a:ext cx="163322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sz="3200" dirty="0">
                  <a:solidFill>
                    <a:schemeClr val="bg1"/>
                  </a:solidFill>
                  <a:sym typeface="+mn-ea"/>
                </a:rPr>
                <a:t>浸出毒性</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文本框 11"/>
          <p:cNvSpPr txBox="1"/>
          <p:nvPr/>
        </p:nvSpPr>
        <p:spPr>
          <a:xfrm>
            <a:off x="153670" y="3341370"/>
            <a:ext cx="6107430" cy="3034030"/>
          </a:xfrm>
          <a:prstGeom prst="rect">
            <a:avLst/>
          </a:prstGeom>
          <a:noFill/>
        </p:spPr>
        <p:txBody>
          <a:bodyPr wrap="square" rtlCol="0">
            <a:spAutoFit/>
          </a:bodyPr>
          <a:lstStyle/>
          <a:p>
            <a:pPr eaLnBrk="1" hangingPunct="1">
              <a:lnSpc>
                <a:spcPct val="115000"/>
              </a:lnSpc>
              <a:buNone/>
            </a:pPr>
            <a:r>
              <a:rPr lang="zh-CN" altLang="en-US" sz="2400" b="1" dirty="0">
                <a:solidFill>
                  <a:schemeClr val="bg1"/>
                </a:solidFill>
                <a:sym typeface="+mn-ea"/>
              </a:rPr>
              <a:t>水平震荡法</a:t>
            </a:r>
            <a:endParaRPr lang="zh-CN" altLang="en-US" sz="2400" b="1" kern="1200" dirty="0">
              <a:solidFill>
                <a:schemeClr val="bg1"/>
              </a:solidFill>
              <a:sym typeface="+mn-ea"/>
            </a:endParaRPr>
          </a:p>
          <a:p>
            <a:pPr eaLnBrk="1" hangingPunct="1">
              <a:lnSpc>
                <a:spcPct val="115000"/>
              </a:lnSpc>
            </a:pPr>
            <a:r>
              <a:rPr lang="zh-CN" altLang="en-US" sz="2400" b="1" dirty="0">
                <a:solidFill>
                  <a:schemeClr val="bg1"/>
                </a:solidFill>
                <a:sym typeface="+mn-ea"/>
              </a:rPr>
              <a:t>取干基试样</a:t>
            </a:r>
            <a:r>
              <a:rPr lang="en-US" altLang="zh-CN" sz="2400" b="1" dirty="0">
                <a:solidFill>
                  <a:schemeClr val="bg1"/>
                </a:solidFill>
                <a:sym typeface="+mn-ea"/>
              </a:rPr>
              <a:t>100g</a:t>
            </a:r>
            <a:r>
              <a:rPr lang="zh-CN" altLang="en-US" sz="2400" b="1" dirty="0">
                <a:solidFill>
                  <a:schemeClr val="bg1"/>
                </a:solidFill>
                <a:sym typeface="+mn-ea"/>
              </a:rPr>
              <a:t>，置于</a:t>
            </a:r>
            <a:r>
              <a:rPr lang="en-US" altLang="zh-CN" sz="2400" b="1" dirty="0">
                <a:solidFill>
                  <a:schemeClr val="bg1"/>
                </a:solidFill>
                <a:sym typeface="+mn-ea"/>
              </a:rPr>
              <a:t>2L</a:t>
            </a:r>
            <a:r>
              <a:rPr lang="zh-CN" altLang="en-US" sz="2400" b="1" dirty="0">
                <a:solidFill>
                  <a:schemeClr val="bg1"/>
                </a:solidFill>
                <a:sym typeface="+mn-ea"/>
              </a:rPr>
              <a:t>的具盖广口聚乙烯瓶中，加入</a:t>
            </a:r>
            <a:r>
              <a:rPr lang="en-US" altLang="zh-CN" sz="2400" b="1" dirty="0">
                <a:solidFill>
                  <a:schemeClr val="bg1"/>
                </a:solidFill>
                <a:sym typeface="+mn-ea"/>
              </a:rPr>
              <a:t>1L</a:t>
            </a:r>
            <a:r>
              <a:rPr lang="zh-CN" altLang="en-US" sz="2400" b="1" dirty="0">
                <a:solidFill>
                  <a:schemeClr val="bg1"/>
                </a:solidFill>
                <a:sym typeface="+mn-ea"/>
              </a:rPr>
              <a:t>去离子水后，将瓶子垂直固定在水平往复式震荡器上，调节震荡频率为（</a:t>
            </a:r>
            <a:r>
              <a:rPr lang="en-US" altLang="zh-CN" sz="2400" b="1" dirty="0">
                <a:solidFill>
                  <a:schemeClr val="bg1"/>
                </a:solidFill>
                <a:sym typeface="+mn-ea"/>
              </a:rPr>
              <a:t>110±10</a:t>
            </a:r>
            <a:r>
              <a:rPr lang="zh-CN" altLang="en-US" sz="2400" b="1" dirty="0">
                <a:solidFill>
                  <a:schemeClr val="bg1"/>
                </a:solidFill>
                <a:sym typeface="+mn-ea"/>
              </a:rPr>
              <a:t>）次</a:t>
            </a:r>
            <a:r>
              <a:rPr lang="en-US" altLang="zh-CN" sz="2400" b="1" dirty="0">
                <a:solidFill>
                  <a:schemeClr val="bg1"/>
                </a:solidFill>
                <a:sym typeface="+mn-ea"/>
              </a:rPr>
              <a:t>/</a:t>
            </a:r>
            <a:r>
              <a:rPr lang="zh-CN" altLang="en-US" sz="2400" b="1" dirty="0">
                <a:solidFill>
                  <a:schemeClr val="bg1"/>
                </a:solidFill>
                <a:sym typeface="+mn-ea"/>
              </a:rPr>
              <a:t>民，振幅</a:t>
            </a:r>
            <a:r>
              <a:rPr lang="en-US" altLang="zh-CN" sz="2400" b="1" dirty="0">
                <a:solidFill>
                  <a:schemeClr val="bg1"/>
                </a:solidFill>
                <a:sym typeface="+mn-ea"/>
              </a:rPr>
              <a:t>40mm</a:t>
            </a:r>
            <a:r>
              <a:rPr lang="zh-CN" altLang="en-US" sz="2400" b="1" dirty="0">
                <a:solidFill>
                  <a:schemeClr val="bg1"/>
                </a:solidFill>
                <a:sym typeface="+mn-ea"/>
              </a:rPr>
              <a:t>，在室温下震荡</a:t>
            </a:r>
            <a:r>
              <a:rPr lang="en-US" altLang="zh-CN" sz="2400" b="1" dirty="0">
                <a:solidFill>
                  <a:schemeClr val="bg1"/>
                </a:solidFill>
                <a:sym typeface="+mn-ea"/>
              </a:rPr>
              <a:t>8h</a:t>
            </a:r>
            <a:r>
              <a:rPr lang="zh-CN" altLang="en-US" sz="2400" b="1" dirty="0">
                <a:solidFill>
                  <a:schemeClr val="bg1"/>
                </a:solidFill>
                <a:sym typeface="+mn-ea"/>
              </a:rPr>
              <a:t>，静置</a:t>
            </a:r>
            <a:r>
              <a:rPr lang="en-US" altLang="zh-CN" sz="2400" b="1" dirty="0">
                <a:solidFill>
                  <a:schemeClr val="bg1"/>
                </a:solidFill>
                <a:sym typeface="+mn-ea"/>
              </a:rPr>
              <a:t>16h</a:t>
            </a:r>
            <a:r>
              <a:rPr lang="zh-CN" altLang="en-US" sz="2400" b="1" dirty="0">
                <a:solidFill>
                  <a:schemeClr val="bg1"/>
                </a:solidFill>
                <a:sym typeface="+mn-ea"/>
              </a:rPr>
              <a:t>后取下，经</a:t>
            </a:r>
            <a:r>
              <a:rPr lang="en-US" altLang="zh-CN" sz="2400" b="1" dirty="0">
                <a:solidFill>
                  <a:schemeClr val="bg1"/>
                </a:solidFill>
                <a:sym typeface="+mn-ea"/>
              </a:rPr>
              <a:t>0.45</a:t>
            </a:r>
            <a:r>
              <a:rPr lang="el-GR" altLang="zh-CN" sz="2400" b="1" dirty="0">
                <a:solidFill>
                  <a:schemeClr val="bg1"/>
                </a:solidFill>
                <a:ea typeface="Arial" panose="020B0604020202020204" pitchFamily="34" charset="0"/>
                <a:sym typeface="+mn-ea"/>
              </a:rPr>
              <a:t>μ</a:t>
            </a:r>
            <a:r>
              <a:rPr lang="en-US" altLang="zh-CN" sz="2400" b="1" dirty="0">
                <a:solidFill>
                  <a:schemeClr val="bg1"/>
                </a:solidFill>
                <a:ea typeface="Arial" panose="020B0604020202020204" pitchFamily="34" charset="0"/>
                <a:sym typeface="+mn-ea"/>
              </a:rPr>
              <a:t>m</a:t>
            </a:r>
            <a:r>
              <a:rPr lang="zh-CN" altLang="en-US" sz="2400" b="1" dirty="0">
                <a:solidFill>
                  <a:schemeClr val="bg1"/>
                </a:solidFill>
                <a:ea typeface="Arial" panose="020B0604020202020204" pitchFamily="34" charset="0"/>
                <a:sym typeface="+mn-ea"/>
              </a:rPr>
              <a:t>滤膜过滤得到浸出液，测定污染物浓度。</a:t>
            </a:r>
            <a:endParaRPr lang="zh-CN" altLang="en-US" sz="2400" b="1" dirty="0">
              <a:solidFill>
                <a:schemeClr val="bg1"/>
              </a:solidFill>
              <a:latin typeface="微软雅黑" panose="020B0503020204020204" pitchFamily="34" charset="-122"/>
              <a:ea typeface="Arial" panose="020B0604020202020204" pitchFamily="34" charset="0"/>
              <a:sym typeface="+mn-ea"/>
            </a:endParaRPr>
          </a:p>
        </p:txBody>
      </p:sp>
      <p:sp>
        <p:nvSpPr>
          <p:cNvPr id="13" name="文本框 12"/>
          <p:cNvSpPr txBox="1"/>
          <p:nvPr/>
        </p:nvSpPr>
        <p:spPr>
          <a:xfrm>
            <a:off x="6833235" y="3341370"/>
            <a:ext cx="5252720" cy="3454400"/>
          </a:xfrm>
          <a:prstGeom prst="rect">
            <a:avLst/>
          </a:prstGeom>
          <a:noFill/>
        </p:spPr>
        <p:txBody>
          <a:bodyPr wrap="square" rtlCol="0">
            <a:spAutoFit/>
          </a:bodyPr>
          <a:lstStyle/>
          <a:p>
            <a:pPr eaLnBrk="1" hangingPunct="1">
              <a:lnSpc>
                <a:spcPct val="115000"/>
              </a:lnSpc>
              <a:buNone/>
            </a:pPr>
            <a:r>
              <a:rPr lang="zh-CN" altLang="en-US" sz="2400" b="1" dirty="0">
                <a:solidFill>
                  <a:schemeClr val="bg1"/>
                </a:solidFill>
                <a:sym typeface="+mn-ea"/>
              </a:rPr>
              <a:t>翻转法</a:t>
            </a:r>
            <a:endParaRPr lang="zh-CN" altLang="en-US" sz="2400" b="1" kern="1200" dirty="0">
              <a:solidFill>
                <a:schemeClr val="bg1"/>
              </a:solidFill>
              <a:sym typeface="+mn-ea"/>
            </a:endParaRPr>
          </a:p>
          <a:p>
            <a:pPr eaLnBrk="1" hangingPunct="1">
              <a:lnSpc>
                <a:spcPct val="115000"/>
              </a:lnSpc>
            </a:pPr>
            <a:r>
              <a:rPr lang="zh-CN" altLang="en-US" sz="2400" b="1" dirty="0">
                <a:solidFill>
                  <a:schemeClr val="bg1"/>
                </a:solidFill>
                <a:sym typeface="+mn-ea"/>
              </a:rPr>
              <a:t>取干基试样</a:t>
            </a:r>
            <a:r>
              <a:rPr lang="en-US" altLang="zh-CN" sz="2400" b="1" dirty="0">
                <a:solidFill>
                  <a:schemeClr val="bg1"/>
                </a:solidFill>
                <a:sym typeface="+mn-ea"/>
              </a:rPr>
              <a:t>70g</a:t>
            </a:r>
            <a:r>
              <a:rPr lang="zh-CN" altLang="en-US" sz="2400" b="1" dirty="0">
                <a:solidFill>
                  <a:schemeClr val="bg1"/>
                </a:solidFill>
                <a:sym typeface="+mn-ea"/>
              </a:rPr>
              <a:t>，置于</a:t>
            </a:r>
            <a:r>
              <a:rPr lang="en-US" altLang="zh-CN" sz="2400" b="1" dirty="0">
                <a:solidFill>
                  <a:schemeClr val="bg1"/>
                </a:solidFill>
                <a:sym typeface="+mn-ea"/>
              </a:rPr>
              <a:t>1L</a:t>
            </a:r>
            <a:r>
              <a:rPr lang="zh-CN" altLang="en-US" sz="2400" b="1" dirty="0">
                <a:solidFill>
                  <a:schemeClr val="bg1"/>
                </a:solidFill>
                <a:sym typeface="+mn-ea"/>
              </a:rPr>
              <a:t>的具盖广口聚乙烯瓶中，加入</a:t>
            </a:r>
            <a:r>
              <a:rPr lang="en-US" altLang="zh-CN" sz="2400" b="1" dirty="0">
                <a:solidFill>
                  <a:schemeClr val="bg1"/>
                </a:solidFill>
                <a:sym typeface="+mn-ea"/>
              </a:rPr>
              <a:t>700L</a:t>
            </a:r>
            <a:r>
              <a:rPr lang="zh-CN" altLang="en-US" sz="2400" b="1" dirty="0">
                <a:solidFill>
                  <a:schemeClr val="bg1"/>
                </a:solidFill>
                <a:sym typeface="+mn-ea"/>
              </a:rPr>
              <a:t>去离子水后，将瓶子固定在翻转式搅拌机上，调节转速为（</a:t>
            </a:r>
            <a:r>
              <a:rPr lang="en-US" altLang="zh-CN" sz="2400" b="1" dirty="0">
                <a:solidFill>
                  <a:schemeClr val="bg1"/>
                </a:solidFill>
                <a:sym typeface="+mn-ea"/>
              </a:rPr>
              <a:t>30±2</a:t>
            </a:r>
            <a:r>
              <a:rPr lang="zh-CN" altLang="en-US" sz="2400" b="1" dirty="0">
                <a:solidFill>
                  <a:schemeClr val="bg1"/>
                </a:solidFill>
                <a:sym typeface="+mn-ea"/>
              </a:rPr>
              <a:t>）</a:t>
            </a:r>
            <a:r>
              <a:rPr lang="en-US" altLang="zh-CN" sz="2400" b="1" dirty="0">
                <a:solidFill>
                  <a:schemeClr val="bg1"/>
                </a:solidFill>
                <a:sym typeface="+mn-ea"/>
              </a:rPr>
              <a:t>r/min</a:t>
            </a:r>
            <a:r>
              <a:rPr lang="zh-CN" altLang="en-US" sz="2400" b="1" dirty="0">
                <a:solidFill>
                  <a:schemeClr val="bg1"/>
                </a:solidFill>
                <a:sym typeface="+mn-ea"/>
              </a:rPr>
              <a:t>，在室温下翻转搅拌</a:t>
            </a:r>
            <a:r>
              <a:rPr lang="en-US" altLang="zh-CN" sz="2400" b="1" dirty="0">
                <a:solidFill>
                  <a:schemeClr val="bg1"/>
                </a:solidFill>
                <a:sym typeface="+mn-ea"/>
              </a:rPr>
              <a:t>18h</a:t>
            </a:r>
            <a:r>
              <a:rPr lang="zh-CN" altLang="en-US" sz="2400" b="1" dirty="0">
                <a:solidFill>
                  <a:schemeClr val="bg1"/>
                </a:solidFill>
                <a:sym typeface="+mn-ea"/>
              </a:rPr>
              <a:t>，静置</a:t>
            </a:r>
            <a:r>
              <a:rPr lang="en-US" altLang="zh-CN" sz="2400" b="1" dirty="0">
                <a:solidFill>
                  <a:schemeClr val="bg1"/>
                </a:solidFill>
                <a:sym typeface="+mn-ea"/>
              </a:rPr>
              <a:t>30min</a:t>
            </a:r>
            <a:r>
              <a:rPr lang="zh-CN" altLang="en-US" sz="2400" b="1" dirty="0">
                <a:solidFill>
                  <a:schemeClr val="bg1"/>
                </a:solidFill>
                <a:sym typeface="+mn-ea"/>
              </a:rPr>
              <a:t>后取下，经</a:t>
            </a:r>
            <a:r>
              <a:rPr lang="en-US" altLang="zh-CN" sz="2400" b="1" dirty="0">
                <a:solidFill>
                  <a:schemeClr val="bg1"/>
                </a:solidFill>
                <a:sym typeface="+mn-ea"/>
              </a:rPr>
              <a:t>0.45</a:t>
            </a:r>
            <a:r>
              <a:rPr lang="el-GR" altLang="zh-CN" sz="2400" b="1" dirty="0">
                <a:solidFill>
                  <a:schemeClr val="bg1"/>
                </a:solidFill>
                <a:ea typeface="Arial" panose="020B0604020202020204" pitchFamily="34" charset="0"/>
                <a:sym typeface="+mn-ea"/>
              </a:rPr>
              <a:t>μ</a:t>
            </a:r>
            <a:r>
              <a:rPr lang="en-US" altLang="zh-CN" sz="2400" b="1" dirty="0">
                <a:solidFill>
                  <a:schemeClr val="bg1"/>
                </a:solidFill>
                <a:ea typeface="Arial" panose="020B0604020202020204" pitchFamily="34" charset="0"/>
                <a:sym typeface="+mn-ea"/>
              </a:rPr>
              <a:t>m</a:t>
            </a:r>
            <a:r>
              <a:rPr lang="zh-CN" altLang="en-US" sz="2400" b="1" dirty="0">
                <a:solidFill>
                  <a:schemeClr val="bg1"/>
                </a:solidFill>
                <a:ea typeface="Arial" panose="020B0604020202020204" pitchFamily="34" charset="0"/>
                <a:sym typeface="+mn-ea"/>
              </a:rPr>
              <a:t>滤膜过滤得到浸出液，测定污染物浓度。</a:t>
            </a:r>
            <a:endParaRPr lang="zh-CN" altLang="en-US" sz="2400" b="1" dirty="0">
              <a:solidFill>
                <a:schemeClr val="bg1"/>
              </a:solidFill>
              <a:latin typeface="微软雅黑" panose="020B0503020204020204" pitchFamily="34" charset="-122"/>
              <a:ea typeface="Arial" panose="020B0604020202020204" pitchFamily="34" charset="0"/>
              <a:sym typeface="+mn-ea"/>
            </a:endParaRPr>
          </a:p>
        </p:txBody>
      </p:sp>
      <p:grpSp>
        <p:nvGrpSpPr>
          <p:cNvPr id="16" name="Group 12"/>
          <p:cNvGrpSpPr/>
          <p:nvPr/>
        </p:nvGrpSpPr>
        <p:grpSpPr>
          <a:xfrm>
            <a:off x="10097183" y="2430757"/>
            <a:ext cx="424612" cy="301994"/>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grpSp>
        <p:nvGrpSpPr>
          <p:cNvPr id="19" name="Group 15"/>
          <p:cNvGrpSpPr/>
          <p:nvPr/>
        </p:nvGrpSpPr>
        <p:grpSpPr>
          <a:xfrm>
            <a:off x="1515193" y="2326668"/>
            <a:ext cx="468145" cy="446983"/>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solidFill>
                  <a:schemeClr val="bg1"/>
                </a:solidFill>
              </a:endParaRPr>
            </a:p>
          </p:txBody>
        </p:sp>
      </p:grpSp>
      <p:cxnSp>
        <p:nvCxnSpPr>
          <p:cNvPr id="46" name="Straight Connector 25"/>
          <p:cNvCxnSpPr>
            <a:stCxn id="3" idx="6"/>
            <a:endCxn id="4" idx="2"/>
          </p:cNvCxnSpPr>
          <p:nvPr/>
        </p:nvCxnSpPr>
        <p:spPr>
          <a:xfrm>
            <a:off x="2384425" y="2550160"/>
            <a:ext cx="7289800" cy="0"/>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958134" y="1759028"/>
            <a:ext cx="1582264" cy="1582264"/>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椭圆 51"/>
          <p:cNvSpPr/>
          <p:nvPr/>
        </p:nvSpPr>
        <p:spPr>
          <a:xfrm>
            <a:off x="9518357" y="1758998"/>
            <a:ext cx="1582264" cy="1582264"/>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98603" y="2295555"/>
            <a:ext cx="1269940" cy="1269940"/>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 name="椭圆 5"/>
          <p:cNvSpPr/>
          <p:nvPr/>
        </p:nvSpPr>
        <p:spPr>
          <a:xfrm>
            <a:off x="10180428" y="2284095"/>
            <a:ext cx="1269940" cy="1269940"/>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9" name="组合 8"/>
          <p:cNvGrpSpPr/>
          <p:nvPr/>
        </p:nvGrpSpPr>
        <p:grpSpPr>
          <a:xfrm>
            <a:off x="-3464" y="587118"/>
            <a:ext cx="2972991" cy="520091"/>
            <a:chOff x="-12700" y="587118"/>
            <a:chExt cx="2972991" cy="520091"/>
          </a:xfrm>
        </p:grpSpPr>
        <p:sp>
          <p:nvSpPr>
            <p:cNvPr id="10" name="文本框 9"/>
            <p:cNvSpPr txBox="1"/>
            <p:nvPr/>
          </p:nvSpPr>
          <p:spPr>
            <a:xfrm>
              <a:off x="826691" y="651265"/>
              <a:ext cx="2133600" cy="391795"/>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14" name="文本框 13"/>
          <p:cNvSpPr txBox="1"/>
          <p:nvPr/>
        </p:nvSpPr>
        <p:spPr>
          <a:xfrm>
            <a:off x="390525" y="3710305"/>
            <a:ext cx="6728460" cy="2727960"/>
          </a:xfrm>
          <a:prstGeom prst="rect">
            <a:avLst/>
          </a:prstGeom>
          <a:noFill/>
        </p:spPr>
        <p:txBody>
          <a:bodyPr wrap="square" rtlCol="0">
            <a:spAutoFit/>
          </a:bodyPr>
          <a:lstStyle/>
          <a:p>
            <a:pPr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lang="zh-CN" altLang="en-US" sz="2400" noProof="0" dirty="0" smtClean="0">
                <a:ln>
                  <a:noFill/>
                </a:ln>
                <a:solidFill>
                  <a:schemeClr val="bg1"/>
                </a:solidFill>
                <a:effectLst/>
                <a:uLnTx/>
                <a:uFillTx/>
                <a:sym typeface="+mn-ea"/>
              </a:rPr>
              <a:t>无机污染物测定方 法</a:t>
            </a:r>
            <a:endParaRPr kumimoji="0" lang="zh-CN" altLang="en-US" sz="2400" b="0" i="0" u="none" strike="noStrike" kern="1200" cap="none" spc="0" normalizeH="0" baseline="0" noProof="0" dirty="0" smtClean="0">
              <a:ln>
                <a:noFill/>
              </a:ln>
              <a:solidFill>
                <a:schemeClr val="bg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lang="zh-CN" altLang="en-US" sz="2400" noProof="0" dirty="0" smtClean="0">
                <a:ln>
                  <a:noFill/>
                </a:ln>
                <a:solidFill>
                  <a:schemeClr val="bg1"/>
                </a:solidFill>
                <a:effectLst/>
                <a:uLnTx/>
                <a:uFillTx/>
                <a:sym typeface="+mn-ea"/>
              </a:rPr>
              <a:t>主要包括针对各种金属元素和类金属元素及氰根离子、硫 离子、氟离子 、硫酸根等各种阴离子的 电感耦合等离子体 质谱法 </a:t>
            </a:r>
            <a:r>
              <a:rPr lang="en-US" altLang="zh-CN" sz="2400" noProof="0" dirty="0" smtClean="0">
                <a:ln>
                  <a:noFill/>
                </a:ln>
                <a:solidFill>
                  <a:schemeClr val="bg1"/>
                </a:solidFill>
                <a:effectLst/>
                <a:uLnTx/>
                <a:uFillTx/>
                <a:sym typeface="+mn-ea"/>
              </a:rPr>
              <a:t>(ICP—MS)</a:t>
            </a:r>
            <a:r>
              <a:rPr lang="zh-CN" altLang="en-US" sz="2400" noProof="0" dirty="0" smtClean="0">
                <a:ln>
                  <a:noFill/>
                </a:ln>
                <a:solidFill>
                  <a:schemeClr val="bg1"/>
                </a:solidFill>
                <a:effectLst/>
                <a:uLnTx/>
                <a:uFillTx/>
                <a:sym typeface="+mn-ea"/>
              </a:rPr>
              <a:t> 电感耦合等离子体发射光谱法 </a:t>
            </a:r>
            <a:r>
              <a:rPr lang="en-US" altLang="zh-CN" sz="2400" noProof="0" dirty="0" smtClean="0">
                <a:ln>
                  <a:noFill/>
                </a:ln>
                <a:solidFill>
                  <a:schemeClr val="bg1"/>
                </a:solidFill>
                <a:effectLst/>
                <a:uLnTx/>
                <a:uFillTx/>
                <a:sym typeface="+mn-ea"/>
              </a:rPr>
              <a:t>(ICP—AES)</a:t>
            </a:r>
            <a:r>
              <a:rPr lang="zh-CN" altLang="en-US" sz="2400" noProof="0" dirty="0" smtClean="0">
                <a:ln>
                  <a:noFill/>
                </a:ln>
                <a:solidFill>
                  <a:schemeClr val="bg1"/>
                </a:solidFill>
                <a:effectLst/>
                <a:uLnTx/>
                <a:uFillTx/>
                <a:sym typeface="+mn-ea"/>
              </a:rPr>
              <a:t>、石墨炉原子吸、收光谱法 </a:t>
            </a:r>
            <a:r>
              <a:rPr lang="en-US" altLang="zh-CN" sz="2400" noProof="0" dirty="0" smtClean="0">
                <a:ln>
                  <a:noFill/>
                </a:ln>
                <a:solidFill>
                  <a:schemeClr val="bg1"/>
                </a:solidFill>
                <a:effectLst/>
                <a:uLnTx/>
                <a:uFillTx/>
                <a:sym typeface="+mn-ea"/>
              </a:rPr>
              <a:t>(GFAAS)</a:t>
            </a:r>
            <a:r>
              <a:rPr lang="zh-CN" altLang="en-US" sz="2400" noProof="0" dirty="0" smtClean="0">
                <a:ln>
                  <a:noFill/>
                </a:ln>
                <a:solidFill>
                  <a:schemeClr val="bg1"/>
                </a:solidFill>
                <a:effectLst/>
                <a:uLnTx/>
                <a:uFillTx/>
                <a:sym typeface="+mn-ea"/>
              </a:rPr>
              <a:t>、火焰原子吸收光 谱法 </a:t>
            </a:r>
            <a:r>
              <a:rPr lang="en-US" altLang="zh-CN" sz="2400" noProof="0" dirty="0" smtClean="0">
                <a:ln>
                  <a:noFill/>
                </a:ln>
                <a:solidFill>
                  <a:schemeClr val="bg1"/>
                </a:solidFill>
                <a:effectLst/>
                <a:uLnTx/>
                <a:uFillTx/>
                <a:sym typeface="+mn-ea"/>
              </a:rPr>
              <a:t>(FAAS)</a:t>
            </a:r>
            <a:r>
              <a:rPr lang="zh-CN" altLang="en-US" sz="2400" noProof="0" dirty="0" smtClean="0">
                <a:ln>
                  <a:noFill/>
                </a:ln>
                <a:solidFill>
                  <a:schemeClr val="bg1"/>
                </a:solidFill>
                <a:effectLst/>
                <a:uLnTx/>
                <a:uFillTx/>
                <a:sym typeface="+mn-ea"/>
              </a:rPr>
              <a:t>、原子荧光法 </a:t>
            </a:r>
            <a:r>
              <a:rPr lang="en-US" altLang="zh-CN" sz="2400" noProof="0" dirty="0" smtClean="0">
                <a:ln>
                  <a:noFill/>
                </a:ln>
                <a:solidFill>
                  <a:schemeClr val="bg1"/>
                </a:solidFill>
                <a:effectLst/>
                <a:uLnTx/>
                <a:uFillTx/>
                <a:sym typeface="+mn-ea"/>
              </a:rPr>
              <a:t>(AFS)</a:t>
            </a:r>
            <a:r>
              <a:rPr lang="zh-CN" altLang="en-US" sz="2400" noProof="0" dirty="0" smtClean="0">
                <a:ln>
                  <a:noFill/>
                </a:ln>
                <a:solidFill>
                  <a:schemeClr val="bg1"/>
                </a:solidFill>
                <a:effectLst/>
                <a:uLnTx/>
                <a:uFillTx/>
                <a:sym typeface="+mn-ea"/>
              </a:rPr>
              <a:t>和离子色谱法 </a:t>
            </a:r>
            <a:r>
              <a:rPr lang="en-US" altLang="zh-CN" sz="2400" noProof="0" dirty="0" smtClean="0">
                <a:ln>
                  <a:noFill/>
                </a:ln>
                <a:solidFill>
                  <a:schemeClr val="bg1"/>
                </a:solidFill>
                <a:effectLst/>
                <a:uLnTx/>
                <a:uFillTx/>
                <a:sym typeface="+mn-ea"/>
              </a:rPr>
              <a:t>(IC)</a:t>
            </a:r>
            <a:r>
              <a:rPr lang="zh-CN" altLang="en-US" sz="2400" noProof="0" dirty="0" smtClean="0">
                <a:ln>
                  <a:noFill/>
                </a:ln>
                <a:solidFill>
                  <a:schemeClr val="bg1"/>
                </a:solidFill>
                <a:effectLst/>
                <a:uLnTx/>
                <a:uFillTx/>
                <a:sym typeface="+mn-ea"/>
              </a:rPr>
              <a:t>，</a:t>
            </a:r>
            <a:endParaRPr lang="zh-CN" altLang="en-US" sz="24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8105140" y="3721735"/>
            <a:ext cx="3664585" cy="1264920"/>
          </a:xfrm>
          <a:prstGeom prst="rect">
            <a:avLst/>
          </a:prstGeom>
          <a:noFill/>
        </p:spPr>
        <p:txBody>
          <a:bodyPr wrap="square" rtlCol="0">
            <a:spAutoFit/>
          </a:bodyPr>
          <a:lstStyle/>
          <a:p>
            <a:pPr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lang="zh-CN" altLang="en-US" sz="2400" noProof="0" dirty="0" smtClean="0">
                <a:ln>
                  <a:noFill/>
                </a:ln>
                <a:solidFill>
                  <a:schemeClr val="bg1"/>
                </a:solidFill>
                <a:effectLst/>
                <a:uLnTx/>
                <a:uFillTx/>
                <a:sym typeface="+mn-ea"/>
              </a:rPr>
              <a:t>有 机污染 物 测定方 法</a:t>
            </a:r>
            <a:endParaRPr kumimoji="0" lang="zh-CN" altLang="en-US" sz="2400" b="0" i="0" u="none" strike="noStrike" kern="1200" cap="none" spc="0" normalizeH="0" baseline="0" noProof="0" dirty="0" smtClean="0">
              <a:ln>
                <a:noFill/>
              </a:ln>
              <a:solidFill>
                <a:schemeClr val="bg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lang="zh-CN" altLang="en-US" sz="2400" noProof="0" dirty="0" smtClean="0">
                <a:ln>
                  <a:noFill/>
                </a:ln>
                <a:solidFill>
                  <a:schemeClr val="bg1"/>
                </a:solidFill>
                <a:effectLst/>
                <a:uLnTx/>
                <a:uFillTx/>
                <a:sym typeface="+mn-ea"/>
              </a:rPr>
              <a:t>主要有</a:t>
            </a:r>
            <a:r>
              <a:rPr lang="en-US" altLang="zh-CN" sz="2400" noProof="0" dirty="0" smtClean="0">
                <a:ln>
                  <a:noFill/>
                </a:ln>
                <a:solidFill>
                  <a:schemeClr val="bg1"/>
                </a:solidFill>
                <a:effectLst/>
                <a:uLnTx/>
                <a:uFillTx/>
                <a:sym typeface="+mn-ea"/>
              </a:rPr>
              <a:t>GC</a:t>
            </a:r>
            <a:r>
              <a:rPr lang="zh-CN" altLang="en-US" sz="2400" noProof="0" dirty="0" smtClean="0">
                <a:ln>
                  <a:noFill/>
                </a:ln>
                <a:solidFill>
                  <a:schemeClr val="bg1"/>
                </a:solidFill>
                <a:effectLst/>
                <a:uLnTx/>
                <a:uFillTx/>
                <a:sym typeface="+mn-ea"/>
              </a:rPr>
              <a:t>法、</a:t>
            </a:r>
            <a:r>
              <a:rPr lang="en-US" altLang="zh-CN" sz="2400" noProof="0" dirty="0" smtClean="0">
                <a:ln>
                  <a:noFill/>
                </a:ln>
                <a:solidFill>
                  <a:schemeClr val="bg1"/>
                </a:solidFill>
                <a:effectLst/>
                <a:uLnTx/>
                <a:uFillTx/>
                <a:sym typeface="+mn-ea"/>
              </a:rPr>
              <a:t>GC—MS</a:t>
            </a:r>
            <a:r>
              <a:rPr lang="zh-CN" altLang="en-US" sz="2400" noProof="0" dirty="0" smtClean="0">
                <a:ln>
                  <a:noFill/>
                </a:ln>
                <a:solidFill>
                  <a:schemeClr val="bg1"/>
                </a:solidFill>
                <a:effectLst/>
                <a:uLnTx/>
                <a:uFillTx/>
                <a:sym typeface="+mn-ea"/>
              </a:rPr>
              <a:t>法、高效液相色谱法 </a:t>
            </a:r>
            <a:r>
              <a:rPr lang="en-US" altLang="zh-CN" sz="2400" noProof="0" dirty="0" smtClean="0">
                <a:ln>
                  <a:noFill/>
                </a:ln>
                <a:solidFill>
                  <a:schemeClr val="bg1"/>
                </a:solidFill>
                <a:effectLst/>
                <a:uLnTx/>
                <a:uFillTx/>
                <a:sym typeface="+mn-ea"/>
              </a:rPr>
              <a:t>(HPLC)</a:t>
            </a:r>
            <a:r>
              <a:rPr lang="zh-CN" altLang="en-US" sz="2400" noProof="0" dirty="0" smtClean="0">
                <a:ln>
                  <a:noFill/>
                </a:ln>
                <a:solidFill>
                  <a:schemeClr val="bg1"/>
                </a:solidFill>
                <a:effectLst/>
                <a:uLnTx/>
                <a:uFillTx/>
                <a:sym typeface="+mn-ea"/>
              </a:rPr>
              <a:t>等</a:t>
            </a:r>
            <a:endParaRPr lang="zh-CN" altLang="en-US" sz="24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grpSp>
        <p:nvGrpSpPr>
          <p:cNvPr id="27" name="Group 24"/>
          <p:cNvGrpSpPr/>
          <p:nvPr/>
        </p:nvGrpSpPr>
        <p:grpSpPr>
          <a:xfrm>
            <a:off x="1111201" y="2724433"/>
            <a:ext cx="444744" cy="429583"/>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solidFill>
              </a:endParaRPr>
            </a:p>
          </p:txBody>
        </p:sp>
      </p:grpSp>
      <p:grpSp>
        <p:nvGrpSpPr>
          <p:cNvPr id="42" name="Group 58"/>
          <p:cNvGrpSpPr/>
          <p:nvPr/>
        </p:nvGrpSpPr>
        <p:grpSpPr>
          <a:xfrm>
            <a:off x="10539480" y="2701191"/>
            <a:ext cx="589935" cy="435748"/>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endParaRPr>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endParaRPr>
            </a:p>
          </p:txBody>
        </p:sp>
      </p:grpSp>
      <p:sp>
        <p:nvSpPr>
          <p:cNvPr id="53" name="椭圆 52"/>
          <p:cNvSpPr/>
          <p:nvPr/>
        </p:nvSpPr>
        <p:spPr>
          <a:xfrm>
            <a:off x="542441" y="2139393"/>
            <a:ext cx="1582264" cy="1582264"/>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4" name="椭圆 53"/>
          <p:cNvSpPr/>
          <p:nvPr/>
        </p:nvSpPr>
        <p:spPr>
          <a:xfrm>
            <a:off x="10024266" y="2127933"/>
            <a:ext cx="1582264" cy="1582264"/>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50" name="Straight Connector 25"/>
          <p:cNvCxnSpPr>
            <a:stCxn id="5" idx="6"/>
            <a:endCxn id="6" idx="2"/>
          </p:cNvCxnSpPr>
          <p:nvPr/>
        </p:nvCxnSpPr>
        <p:spPr>
          <a:xfrm flipV="1">
            <a:off x="1968500" y="2919095"/>
            <a:ext cx="8211820" cy="11430"/>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381127" y="1628031"/>
            <a:ext cx="381508"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nvGrpSpPr>
          <p:cNvPr id="11" name="组合 10"/>
          <p:cNvGrpSpPr/>
          <p:nvPr/>
        </p:nvGrpSpPr>
        <p:grpSpPr>
          <a:xfrm>
            <a:off x="-12700" y="587118"/>
            <a:ext cx="4051221" cy="522300"/>
            <a:chOff x="-12700" y="587118"/>
            <a:chExt cx="4051221" cy="522300"/>
          </a:xfrm>
        </p:grpSpPr>
        <p:sp>
          <p:nvSpPr>
            <p:cNvPr id="12" name="文本框 11"/>
            <p:cNvSpPr txBox="1"/>
            <p:nvPr/>
          </p:nvSpPr>
          <p:spPr>
            <a:xfrm>
              <a:off x="380921" y="587448"/>
              <a:ext cx="36576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lvl="0" algn="ctr" eaLnBrk="1" hangingPunct="1"/>
              <a:r>
                <a:rPr lang="zh-CN" altLang="en-US" sz="3200" dirty="0">
                  <a:solidFill>
                    <a:schemeClr val="bg1"/>
                  </a:solidFill>
                  <a:latin typeface="隶书" pitchFamily="49" charset="-122"/>
                  <a:ea typeface="隶书" pitchFamily="49" charset="-122"/>
                  <a:sym typeface="+mn-ea"/>
                </a:rPr>
                <a:t>固体废物监测的现状</a:t>
              </a:r>
              <a:endParaRPr lang="zh-CN" altLang="en-US" sz="3200" b="0" dirty="0">
                <a:solidFill>
                  <a:schemeClr val="bg1"/>
                </a:solidFill>
                <a:latin typeface="隶书" pitchFamily="49" charset="-122"/>
                <a:ea typeface="隶书" pitchFamily="49" charset="-122"/>
                <a:cs typeface="Arial" panose="020B0604020202020204" pitchFamily="34" charset="0"/>
                <a:sym typeface="+mn-ea"/>
              </a:endParaRP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sp>
        <p:nvSpPr>
          <p:cNvPr id="18" name="Flowchart: Off-page Connector 63"/>
          <p:cNvSpPr/>
          <p:nvPr/>
        </p:nvSpPr>
        <p:spPr>
          <a:xfrm>
            <a:off x="5559552" y="1628031"/>
            <a:ext cx="381508" cy="499852"/>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0" name="Flowchart: Off-page Connector 63"/>
          <p:cNvSpPr/>
          <p:nvPr/>
        </p:nvSpPr>
        <p:spPr>
          <a:xfrm>
            <a:off x="10083292" y="1628031"/>
            <a:ext cx="381508"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5" name="文本框 4"/>
          <p:cNvSpPr txBox="1"/>
          <p:nvPr/>
        </p:nvSpPr>
        <p:spPr>
          <a:xfrm>
            <a:off x="808990" y="2521585"/>
            <a:ext cx="9881870" cy="3522980"/>
          </a:xfrm>
          <a:prstGeom prst="rect">
            <a:avLst/>
          </a:prstGeom>
          <a:noFill/>
        </p:spPr>
        <p:txBody>
          <a:bodyPr wrap="square" rtlCol="0" anchor="t">
            <a:spAutoFit/>
          </a:bodyPr>
          <a:lstStyle/>
          <a:p>
            <a:pPr eaLnBrk="1" hangingPunct="1">
              <a:lnSpc>
                <a:spcPct val="115000"/>
              </a:lnSpc>
              <a:buNone/>
            </a:pPr>
            <a:r>
              <a:rPr lang="zh-CN" altLang="en-US" sz="2800" dirty="0">
                <a:solidFill>
                  <a:schemeClr val="bg1"/>
                </a:solidFill>
                <a:sym typeface="+mn-ea"/>
              </a:rPr>
              <a:t>我国的固体废物测定方法明显滞后于管理要求。一方面，现有的标准方法有限。此外，目前的 方法基本都是针对危险废物鉴别而建立，以 固体废物浸出液为研究对象，对于固体废物 总量的监测尚未涉及，这方面的研究也亟待加 强。另一方面，已有的方法较为分散，缺乏 系统性，且多为等效或移植方法，在方法的适用范围、干扰消除、质控措施等方面还需进 一步细化和明确 。</a:t>
            </a:r>
            <a:endParaRPr lang="zh-CN" altLang="en-US" sz="2800" dirty="0">
              <a:solidFill>
                <a:schemeClr val="bg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8" grpId="0" bldLvl="0" animBg="1"/>
      <p:bldP spid="20"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bg1"/>
                </a:solidFill>
              </a:rPr>
              <a:t>参考文献</a:t>
            </a:r>
            <a:endParaRPr lang="zh-CN" altLang="en-US" dirty="0">
              <a:solidFill>
                <a:schemeClr val="bg1"/>
              </a:solidFill>
            </a:endParaRPr>
          </a:p>
        </p:txBody>
      </p:sp>
      <p:sp>
        <p:nvSpPr>
          <p:cNvPr id="3" name="内容占位符 2"/>
          <p:cNvSpPr>
            <a:spLocks noGrp="1"/>
          </p:cNvSpPr>
          <p:nvPr>
            <p:ph idx="1"/>
          </p:nvPr>
        </p:nvSpPr>
        <p:spPr>
          <a:xfrm>
            <a:off x="838200" y="1825624"/>
            <a:ext cx="10515600" cy="4514215"/>
          </a:xfrm>
        </p:spPr>
        <p:txBody>
          <a:bodyPr>
            <a:normAutofit fontScale="92500" lnSpcReduction="20000"/>
          </a:bodyPr>
          <a:lstStyle/>
          <a:p>
            <a:r>
              <a:rPr lang="en-US" altLang="zh-CN" dirty="0" smtClean="0">
                <a:solidFill>
                  <a:schemeClr val="bg1"/>
                </a:solidFill>
              </a:rPr>
              <a:t>[1]</a:t>
            </a:r>
            <a:r>
              <a:rPr lang="zh-CN" altLang="en-US" dirty="0">
                <a:solidFill>
                  <a:schemeClr val="bg1"/>
                </a:solidFill>
              </a:rPr>
              <a:t>王诗凯</a:t>
            </a:r>
            <a:r>
              <a:rPr lang="en-US" altLang="zh-CN" dirty="0">
                <a:solidFill>
                  <a:schemeClr val="bg1"/>
                </a:solidFill>
              </a:rPr>
              <a:t>,</a:t>
            </a:r>
            <a:r>
              <a:rPr lang="zh-CN" altLang="en-US" dirty="0">
                <a:solidFill>
                  <a:schemeClr val="bg1"/>
                </a:solidFill>
              </a:rPr>
              <a:t>王京霞</a:t>
            </a:r>
            <a:r>
              <a:rPr lang="en-US" altLang="zh-CN" dirty="0">
                <a:solidFill>
                  <a:schemeClr val="bg1"/>
                </a:solidFill>
              </a:rPr>
              <a:t>. </a:t>
            </a:r>
            <a:r>
              <a:rPr lang="zh-CN" altLang="en-US" dirty="0">
                <a:solidFill>
                  <a:schemeClr val="bg1"/>
                </a:solidFill>
              </a:rPr>
              <a:t>环保安全气体监测系统的分类及应用</a:t>
            </a:r>
            <a:r>
              <a:rPr lang="en-US" altLang="zh-CN" dirty="0">
                <a:solidFill>
                  <a:schemeClr val="bg1"/>
                </a:solidFill>
              </a:rPr>
              <a:t>[J]. </a:t>
            </a:r>
            <a:r>
              <a:rPr lang="zh-CN" altLang="en-US" dirty="0">
                <a:solidFill>
                  <a:schemeClr val="bg1"/>
                </a:solidFill>
              </a:rPr>
              <a:t>氯碱工业</a:t>
            </a:r>
            <a:r>
              <a:rPr lang="en-US" altLang="zh-CN" dirty="0">
                <a:solidFill>
                  <a:schemeClr val="bg1"/>
                </a:solidFill>
              </a:rPr>
              <a:t>,2001,06:39-41</a:t>
            </a:r>
            <a:r>
              <a:rPr lang="en-US" altLang="zh-CN" dirty="0" smtClean="0">
                <a:solidFill>
                  <a:schemeClr val="bg1"/>
                </a:solidFill>
              </a:rPr>
              <a:t>.</a:t>
            </a:r>
            <a:endParaRPr lang="en-US" altLang="zh-CN" dirty="0" smtClean="0">
              <a:solidFill>
                <a:schemeClr val="bg1"/>
              </a:solidFill>
            </a:endParaRPr>
          </a:p>
          <a:p>
            <a:r>
              <a:rPr lang="en-US" altLang="zh-CN" dirty="0" smtClean="0">
                <a:solidFill>
                  <a:schemeClr val="bg1"/>
                </a:solidFill>
              </a:rPr>
              <a:t>[2]</a:t>
            </a:r>
            <a:r>
              <a:rPr lang="zh-CN" altLang="en-US" dirty="0">
                <a:solidFill>
                  <a:schemeClr val="bg1"/>
                </a:solidFill>
              </a:rPr>
              <a:t>倪进权</a:t>
            </a:r>
            <a:r>
              <a:rPr lang="en-US" altLang="zh-CN" dirty="0">
                <a:solidFill>
                  <a:schemeClr val="bg1"/>
                </a:solidFill>
              </a:rPr>
              <a:t>,</a:t>
            </a:r>
            <a:r>
              <a:rPr lang="zh-CN" altLang="en-US" dirty="0">
                <a:solidFill>
                  <a:schemeClr val="bg1"/>
                </a:solidFill>
              </a:rPr>
              <a:t>陈向东</a:t>
            </a:r>
            <a:r>
              <a:rPr lang="en-US" altLang="zh-CN" dirty="0">
                <a:solidFill>
                  <a:schemeClr val="bg1"/>
                </a:solidFill>
              </a:rPr>
              <a:t>,</a:t>
            </a:r>
            <a:r>
              <a:rPr lang="zh-CN" altLang="en-US" dirty="0">
                <a:solidFill>
                  <a:schemeClr val="bg1"/>
                </a:solidFill>
              </a:rPr>
              <a:t>黄炎炎</a:t>
            </a:r>
            <a:r>
              <a:rPr lang="en-US" altLang="zh-CN" dirty="0">
                <a:solidFill>
                  <a:schemeClr val="bg1"/>
                </a:solidFill>
              </a:rPr>
              <a:t>,</a:t>
            </a:r>
            <a:r>
              <a:rPr lang="zh-CN" altLang="en-US" dirty="0">
                <a:solidFill>
                  <a:schemeClr val="bg1"/>
                </a:solidFill>
              </a:rPr>
              <a:t>李建龙</a:t>
            </a:r>
            <a:r>
              <a:rPr lang="en-US" altLang="zh-CN" dirty="0">
                <a:solidFill>
                  <a:schemeClr val="bg1"/>
                </a:solidFill>
              </a:rPr>
              <a:t>. </a:t>
            </a:r>
            <a:r>
              <a:rPr lang="zh-CN" altLang="en-US" dirty="0">
                <a:solidFill>
                  <a:schemeClr val="bg1"/>
                </a:solidFill>
              </a:rPr>
              <a:t>具有巡逻和定位功能的</a:t>
            </a:r>
            <a:r>
              <a:rPr lang="en-US" altLang="zh-CN" dirty="0">
                <a:solidFill>
                  <a:schemeClr val="bg1"/>
                </a:solidFill>
              </a:rPr>
              <a:t>WSN</a:t>
            </a:r>
            <a:r>
              <a:rPr lang="zh-CN" altLang="en-US" dirty="0">
                <a:solidFill>
                  <a:schemeClr val="bg1"/>
                </a:solidFill>
              </a:rPr>
              <a:t>危险气体监测系统</a:t>
            </a:r>
            <a:r>
              <a:rPr lang="en-US" altLang="zh-CN" dirty="0">
                <a:solidFill>
                  <a:schemeClr val="bg1"/>
                </a:solidFill>
              </a:rPr>
              <a:t>[J]. </a:t>
            </a:r>
            <a:r>
              <a:rPr lang="zh-CN" altLang="en-US" dirty="0">
                <a:solidFill>
                  <a:schemeClr val="bg1"/>
                </a:solidFill>
              </a:rPr>
              <a:t>通信技术</a:t>
            </a:r>
            <a:r>
              <a:rPr lang="en-US" altLang="zh-CN" dirty="0">
                <a:solidFill>
                  <a:schemeClr val="bg1"/>
                </a:solidFill>
              </a:rPr>
              <a:t>,2014,07:779-784.</a:t>
            </a:r>
            <a:endParaRPr lang="en-US" altLang="zh-CN" dirty="0">
              <a:solidFill>
                <a:schemeClr val="bg1"/>
              </a:solidFill>
            </a:endParaRPr>
          </a:p>
          <a:p>
            <a:r>
              <a:rPr lang="en-US" altLang="zh-CN" dirty="0" smtClean="0">
                <a:solidFill>
                  <a:schemeClr val="bg1"/>
                </a:solidFill>
              </a:rPr>
              <a:t>[3]</a:t>
            </a:r>
            <a:r>
              <a:rPr lang="zh-CN" altLang="en-US" dirty="0">
                <a:solidFill>
                  <a:schemeClr val="bg1"/>
                </a:solidFill>
              </a:rPr>
              <a:t>吴建伟</a:t>
            </a:r>
            <a:r>
              <a:rPr lang="en-US" altLang="zh-CN" dirty="0">
                <a:solidFill>
                  <a:schemeClr val="bg1"/>
                </a:solidFill>
              </a:rPr>
              <a:t>,</a:t>
            </a:r>
            <a:r>
              <a:rPr lang="zh-CN" altLang="en-US" dirty="0">
                <a:solidFill>
                  <a:schemeClr val="bg1"/>
                </a:solidFill>
              </a:rPr>
              <a:t>黄辉</a:t>
            </a:r>
            <a:r>
              <a:rPr lang="en-US" altLang="zh-CN" dirty="0">
                <a:solidFill>
                  <a:schemeClr val="bg1"/>
                </a:solidFill>
              </a:rPr>
              <a:t>. </a:t>
            </a:r>
            <a:r>
              <a:rPr lang="zh-CN" altLang="en-US" dirty="0">
                <a:solidFill>
                  <a:schemeClr val="bg1"/>
                </a:solidFill>
              </a:rPr>
              <a:t>大型危险化工企业气体危险源监测与预警系统建设</a:t>
            </a:r>
            <a:r>
              <a:rPr lang="en-US" altLang="zh-CN" dirty="0">
                <a:solidFill>
                  <a:schemeClr val="bg1"/>
                </a:solidFill>
              </a:rPr>
              <a:t>[J]. </a:t>
            </a:r>
            <a:r>
              <a:rPr lang="zh-CN" altLang="en-US" dirty="0">
                <a:solidFill>
                  <a:schemeClr val="bg1"/>
                </a:solidFill>
              </a:rPr>
              <a:t>环境监测管理与技术</a:t>
            </a:r>
            <a:r>
              <a:rPr lang="en-US" altLang="zh-CN" dirty="0">
                <a:solidFill>
                  <a:schemeClr val="bg1"/>
                </a:solidFill>
              </a:rPr>
              <a:t>,2009,03:1-3</a:t>
            </a:r>
            <a:r>
              <a:rPr lang="en-US" altLang="zh-CN" dirty="0" smtClean="0">
                <a:solidFill>
                  <a:schemeClr val="bg1"/>
                </a:solidFill>
              </a:rPr>
              <a:t>.</a:t>
            </a:r>
            <a:endParaRPr lang="en-US" altLang="zh-CN" dirty="0" smtClean="0">
              <a:solidFill>
                <a:schemeClr val="bg1"/>
              </a:solidFill>
            </a:endParaRPr>
          </a:p>
          <a:p>
            <a:r>
              <a:rPr lang="en-US" altLang="zh-CN" dirty="0" smtClean="0">
                <a:solidFill>
                  <a:schemeClr val="bg1"/>
                </a:solidFill>
              </a:rPr>
              <a:t>[4]</a:t>
            </a:r>
            <a:r>
              <a:rPr lang="zh-CN" altLang="zh-CN" dirty="0">
                <a:solidFill>
                  <a:schemeClr val="bg1"/>
                </a:solidFill>
              </a:rPr>
              <a:t>李国刚</a:t>
            </a:r>
            <a:r>
              <a:rPr lang="en-US" altLang="zh-CN" dirty="0">
                <a:solidFill>
                  <a:schemeClr val="bg1"/>
                </a:solidFill>
              </a:rPr>
              <a:t>,</a:t>
            </a:r>
            <a:r>
              <a:rPr lang="zh-CN" altLang="zh-CN" dirty="0">
                <a:solidFill>
                  <a:schemeClr val="bg1"/>
                </a:solidFill>
              </a:rPr>
              <a:t>万本太</a:t>
            </a:r>
            <a:r>
              <a:rPr lang="en-US" altLang="zh-CN" dirty="0">
                <a:solidFill>
                  <a:schemeClr val="bg1"/>
                </a:solidFill>
              </a:rPr>
              <a:t>. </a:t>
            </a:r>
            <a:r>
              <a:rPr lang="zh-CN" altLang="zh-CN" dirty="0">
                <a:solidFill>
                  <a:schemeClr val="bg1"/>
                </a:solidFill>
              </a:rPr>
              <a:t>中国固体废物的环境管理与环境监测技术现状</a:t>
            </a:r>
            <a:r>
              <a:rPr lang="en-US" altLang="zh-CN" dirty="0">
                <a:solidFill>
                  <a:schemeClr val="bg1"/>
                </a:solidFill>
              </a:rPr>
              <a:t>[J]. </a:t>
            </a:r>
            <a:r>
              <a:rPr lang="zh-CN" altLang="zh-CN" dirty="0">
                <a:solidFill>
                  <a:schemeClr val="bg1"/>
                </a:solidFill>
              </a:rPr>
              <a:t>环境监测管理与技术</a:t>
            </a:r>
            <a:r>
              <a:rPr lang="en-US" altLang="zh-CN" dirty="0">
                <a:solidFill>
                  <a:schemeClr val="bg1"/>
                </a:solidFill>
              </a:rPr>
              <a:t>,2000,01:12-16+33.</a:t>
            </a:r>
            <a:endParaRPr lang="zh-CN" altLang="zh-CN" dirty="0">
              <a:solidFill>
                <a:schemeClr val="bg1"/>
              </a:solidFill>
            </a:endParaRPr>
          </a:p>
          <a:p>
            <a:r>
              <a:rPr lang="en-US" altLang="zh-CN" dirty="0" smtClean="0">
                <a:solidFill>
                  <a:schemeClr val="bg1"/>
                </a:solidFill>
              </a:rPr>
              <a:t>[5]</a:t>
            </a:r>
            <a:r>
              <a:rPr lang="zh-CN" altLang="zh-CN" dirty="0">
                <a:solidFill>
                  <a:schemeClr val="bg1"/>
                </a:solidFill>
              </a:rPr>
              <a:t>王楠</a:t>
            </a:r>
            <a:r>
              <a:rPr lang="en-US" altLang="zh-CN" dirty="0">
                <a:solidFill>
                  <a:schemeClr val="bg1"/>
                </a:solidFill>
              </a:rPr>
              <a:t>,</a:t>
            </a:r>
            <a:r>
              <a:rPr lang="zh-CN" altLang="zh-CN" dirty="0">
                <a:solidFill>
                  <a:schemeClr val="bg1"/>
                </a:solidFill>
              </a:rPr>
              <a:t>陈纯</a:t>
            </a:r>
            <a:r>
              <a:rPr lang="en-US" altLang="zh-CN" dirty="0">
                <a:solidFill>
                  <a:schemeClr val="bg1"/>
                </a:solidFill>
              </a:rPr>
              <a:t>,</a:t>
            </a:r>
            <a:r>
              <a:rPr lang="zh-CN" altLang="zh-CN" dirty="0">
                <a:solidFill>
                  <a:schemeClr val="bg1"/>
                </a:solidFill>
              </a:rPr>
              <a:t>刘丹</a:t>
            </a:r>
            <a:r>
              <a:rPr lang="en-US" altLang="zh-CN" dirty="0">
                <a:solidFill>
                  <a:schemeClr val="bg1"/>
                </a:solidFill>
              </a:rPr>
              <a:t>,</a:t>
            </a:r>
            <a:r>
              <a:rPr lang="zh-CN" altLang="zh-CN" dirty="0">
                <a:solidFill>
                  <a:schemeClr val="bg1"/>
                </a:solidFill>
              </a:rPr>
              <a:t>赵新娜</a:t>
            </a:r>
            <a:r>
              <a:rPr lang="en-US" altLang="zh-CN" dirty="0">
                <a:solidFill>
                  <a:schemeClr val="bg1"/>
                </a:solidFill>
              </a:rPr>
              <a:t>. </a:t>
            </a:r>
            <a:r>
              <a:rPr lang="zh-CN" altLang="zh-CN" dirty="0">
                <a:solidFill>
                  <a:schemeClr val="bg1"/>
                </a:solidFill>
              </a:rPr>
              <a:t>我国固体废物监测技术发展现状</a:t>
            </a:r>
            <a:r>
              <a:rPr lang="en-US" altLang="zh-CN" dirty="0">
                <a:solidFill>
                  <a:schemeClr val="bg1"/>
                </a:solidFill>
              </a:rPr>
              <a:t>[J]. </a:t>
            </a:r>
            <a:r>
              <a:rPr lang="zh-CN" altLang="zh-CN" dirty="0">
                <a:solidFill>
                  <a:schemeClr val="bg1"/>
                </a:solidFill>
              </a:rPr>
              <a:t>环境监测管理与技术</a:t>
            </a:r>
            <a:r>
              <a:rPr lang="en-US" altLang="zh-CN" dirty="0">
                <a:solidFill>
                  <a:schemeClr val="bg1"/>
                </a:solidFill>
              </a:rPr>
              <a:t>,2015,03:1-5.</a:t>
            </a:r>
            <a:endParaRPr lang="zh-CN" altLang="zh-CN" dirty="0">
              <a:solidFill>
                <a:schemeClr val="bg1"/>
              </a:solidFill>
            </a:endParaRPr>
          </a:p>
          <a:p>
            <a:r>
              <a:rPr lang="en-US" altLang="zh-CN" dirty="0" smtClean="0">
                <a:solidFill>
                  <a:schemeClr val="bg1"/>
                </a:solidFill>
              </a:rPr>
              <a:t>[6]</a:t>
            </a:r>
            <a:r>
              <a:rPr lang="zh-CN" altLang="zh-CN" dirty="0">
                <a:solidFill>
                  <a:schemeClr val="bg1"/>
                </a:solidFill>
              </a:rPr>
              <a:t>张晓松</a:t>
            </a:r>
            <a:r>
              <a:rPr lang="en-US" altLang="zh-CN" dirty="0">
                <a:solidFill>
                  <a:schemeClr val="bg1"/>
                </a:solidFill>
              </a:rPr>
              <a:t>.</a:t>
            </a:r>
            <a:r>
              <a:rPr lang="zh-CN" altLang="zh-CN" dirty="0">
                <a:solidFill>
                  <a:schemeClr val="bg1"/>
                </a:solidFill>
              </a:rPr>
              <a:t>工业固体废弃物监测分析方法及有害性鉴别</a:t>
            </a:r>
            <a:r>
              <a:rPr lang="en-US" altLang="zh-CN" dirty="0">
                <a:solidFill>
                  <a:schemeClr val="bg1"/>
                </a:solidFill>
              </a:rPr>
              <a:t>[J].</a:t>
            </a:r>
            <a:r>
              <a:rPr lang="zh-CN" altLang="zh-CN" dirty="0">
                <a:solidFill>
                  <a:schemeClr val="bg1"/>
                </a:solidFill>
              </a:rPr>
              <a:t>科技</a:t>
            </a:r>
            <a:r>
              <a:rPr lang="zh-CN" altLang="en-US" dirty="0">
                <a:solidFill>
                  <a:schemeClr val="bg1"/>
                </a:solidFill>
              </a:rPr>
              <a:t>资</a:t>
            </a:r>
            <a:r>
              <a:rPr lang="zh-CN" altLang="zh-CN" dirty="0">
                <a:solidFill>
                  <a:schemeClr val="bg1"/>
                </a:solidFill>
              </a:rPr>
              <a:t>讯</a:t>
            </a:r>
            <a:r>
              <a:rPr lang="en-US" altLang="zh-CN" dirty="0">
                <a:solidFill>
                  <a:schemeClr val="bg1"/>
                </a:solidFill>
              </a:rPr>
              <a:t>,2008,(6) : 156-157</a:t>
            </a:r>
            <a:endParaRPr lang="zh-CN" altLang="zh-CN" dirty="0">
              <a:solidFill>
                <a:schemeClr val="bg1"/>
              </a:solidFill>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782029" y="876406"/>
            <a:ext cx="4057614" cy="3497943"/>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3953573">
            <a:off x="3510689" y="3514989"/>
            <a:ext cx="848663" cy="779588"/>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012327" y="1123828"/>
            <a:ext cx="5597018" cy="4825016"/>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4362411" y="1538357"/>
            <a:ext cx="5202504" cy="3961050"/>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12737" y="565770"/>
            <a:ext cx="3097450"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pic>
        <p:nvPicPr>
          <p:cNvPr id="2" name="图片 1" descr="a 尾"/>
          <p:cNvPicPr>
            <a:picLocks noChangeAspect="1"/>
          </p:cNvPicPr>
          <p:nvPr/>
        </p:nvPicPr>
        <p:blipFill>
          <a:blip r:embed="rId1"/>
          <a:stretch>
            <a:fillRect/>
          </a:stretch>
        </p:blipFill>
        <p:spPr>
          <a:xfrm>
            <a:off x="408305" y="725170"/>
            <a:ext cx="11375390" cy="5407025"/>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587118"/>
            <a:ext cx="6284516" cy="520394"/>
            <a:chOff x="-12700" y="587118"/>
            <a:chExt cx="6284516" cy="520394"/>
          </a:xfrm>
        </p:grpSpPr>
        <p:sp>
          <p:nvSpPr>
            <p:cNvPr id="15" name="文本框 14"/>
            <p:cNvSpPr txBox="1"/>
            <p:nvPr/>
          </p:nvSpPr>
          <p:spPr>
            <a:xfrm>
              <a:off x="555546" y="619832"/>
              <a:ext cx="571627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zh-CN" sz="3200" dirty="0">
                  <a:solidFill>
                    <a:srgbClr val="FFFFFF"/>
                  </a:solidFill>
                  <a:latin typeface="+mj-lt"/>
                  <a:ea typeface="+mj-ea"/>
                  <a:cs typeface="+mj-cs"/>
                  <a:sym typeface="+mn-ea"/>
                </a:rPr>
                <a:t>化工厂危险气体监测及预警系统</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3163438" y="1526965"/>
            <a:ext cx="1666249" cy="457200"/>
          </a:xfrm>
          <a:prstGeom prst="rect">
            <a:avLst/>
          </a:prstGeom>
          <a:noFill/>
        </p:spPr>
        <p:txBody>
          <a:bodyPr wrap="square" rtlCol="0">
            <a:spAutoFit/>
          </a:bodyPr>
          <a:lstStyle/>
          <a:p>
            <a:r>
              <a:rPr lang="zh-CN" altLang="zh-CN" sz="2400" b="1" dirty="0">
                <a:solidFill>
                  <a:srgbClr val="FFFFFF"/>
                </a:solidFill>
                <a:sym typeface="+mn-ea"/>
              </a:rPr>
              <a:t>基本概念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163636" y="4714974"/>
            <a:ext cx="1666249" cy="457200"/>
          </a:xfrm>
          <a:prstGeom prst="rect">
            <a:avLst/>
          </a:prstGeom>
          <a:noFill/>
        </p:spPr>
        <p:txBody>
          <a:bodyPr wrap="square" rtlCol="0">
            <a:spAutoFit/>
          </a:bodyPr>
          <a:lstStyle/>
          <a:p>
            <a:r>
              <a:rPr lang="zh-CN" altLang="zh-CN" sz="2400" b="1" dirty="0" smtClean="0">
                <a:solidFill>
                  <a:schemeClr val="bg1"/>
                </a:solidFill>
                <a:sym typeface="+mn-ea"/>
              </a:rPr>
              <a:t>意义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805363" y="4718835"/>
            <a:ext cx="1196276" cy="1196274"/>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892205" y="1588611"/>
            <a:ext cx="1196276" cy="1196274"/>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3163570" y="1923415"/>
            <a:ext cx="8021320" cy="2285365"/>
          </a:xfrm>
          <a:prstGeom prst="rect">
            <a:avLst/>
          </a:prstGeom>
          <a:noFill/>
        </p:spPr>
        <p:txBody>
          <a:bodyPr wrap="square" rtlCol="0">
            <a:spAutoFit/>
          </a:bodyPr>
          <a:lstStyle/>
          <a:p>
            <a:pPr algn="just">
              <a:lnSpc>
                <a:spcPct val="120000"/>
              </a:lnSpc>
            </a:pPr>
            <a:r>
              <a:rPr lang="zh-CN" altLang="zh-CN" sz="2400" dirty="0" smtClean="0">
                <a:solidFill>
                  <a:srgbClr val="FFFFFF"/>
                </a:solidFill>
                <a:sym typeface="+mn-ea"/>
              </a:rPr>
              <a:t>对</a:t>
            </a:r>
            <a:r>
              <a:rPr lang="zh-CN" altLang="zh-CN" sz="2400" dirty="0">
                <a:solidFill>
                  <a:srgbClr val="FFFFFF"/>
                </a:solidFill>
                <a:sym typeface="+mn-ea"/>
              </a:rPr>
              <a:t>化工厂的易燃、易爆、有毒气体及粉尘进行实时在线监控分析，形成直观结果，使生产管理人员掌握化工生产车间的危险气体实时动态信息，并能查询危险气体在过去时间的动态</a:t>
            </a:r>
            <a:r>
              <a:rPr lang="zh-CN" altLang="en-US" sz="2400" dirty="0">
                <a:solidFill>
                  <a:srgbClr val="FFFFFF"/>
                </a:solidFill>
                <a:sym typeface="+mn-ea"/>
              </a:rPr>
              <a:t>变化</a:t>
            </a:r>
            <a:r>
              <a:rPr lang="zh-CN" altLang="zh-CN" sz="2400" dirty="0">
                <a:solidFill>
                  <a:srgbClr val="FFFFFF"/>
                </a:solidFill>
                <a:sym typeface="+mn-ea"/>
              </a:rPr>
              <a:t>，对可能引发危险事故的因素及时排除，把危险控制在始发阶段</a:t>
            </a:r>
            <a:r>
              <a:rPr lang="zh-CN" altLang="en-US" sz="2400" dirty="0">
                <a:solidFill>
                  <a:srgbClr val="FFFFFF"/>
                </a:solidFill>
                <a:sym typeface="+mn-ea"/>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3163570" y="5197475"/>
            <a:ext cx="7768590" cy="969010"/>
          </a:xfrm>
          <a:prstGeom prst="rect">
            <a:avLst/>
          </a:prstGeom>
          <a:noFill/>
        </p:spPr>
        <p:txBody>
          <a:bodyPr wrap="square" rtlCol="0">
            <a:spAutoFit/>
          </a:bodyPr>
          <a:lstStyle/>
          <a:p>
            <a:pPr algn="just">
              <a:lnSpc>
                <a:spcPct val="120000"/>
              </a:lnSpc>
            </a:pPr>
            <a:r>
              <a:rPr lang="zh-CN" altLang="zh-CN" sz="2400" b="1" dirty="0">
                <a:solidFill>
                  <a:schemeClr val="bg1"/>
                </a:solidFill>
                <a:sym typeface="+mn-ea"/>
              </a:rPr>
              <a:t>气体监测系统可以实现化工生产的安全、持续、高效</a:t>
            </a:r>
            <a:r>
              <a:rPr lang="zh-CN" altLang="en-US" sz="2400" b="1" dirty="0">
                <a:solidFill>
                  <a:schemeClr val="bg1"/>
                </a:solidFill>
                <a:sym typeface="+mn-ea"/>
              </a:rPr>
              <a:t>地</a:t>
            </a:r>
            <a:r>
              <a:rPr lang="zh-CN" altLang="zh-CN" sz="2400" b="1" dirty="0">
                <a:solidFill>
                  <a:schemeClr val="bg1"/>
                </a:solidFill>
                <a:sym typeface="+mn-ea"/>
              </a:rPr>
              <a:t>进行。</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65"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587118"/>
            <a:ext cx="6109891" cy="520091"/>
            <a:chOff x="-12700" y="587118"/>
            <a:chExt cx="6109891" cy="520091"/>
          </a:xfrm>
        </p:grpSpPr>
        <p:sp>
          <p:nvSpPr>
            <p:cNvPr id="15" name="文本框 14"/>
            <p:cNvSpPr txBox="1"/>
            <p:nvPr/>
          </p:nvSpPr>
          <p:spPr>
            <a:xfrm>
              <a:off x="380921" y="587447"/>
              <a:ext cx="5716270"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zh-CN" sz="3200" dirty="0">
                  <a:solidFill>
                    <a:srgbClr val="FFFFFF"/>
                  </a:solidFill>
                  <a:latin typeface="+mj-lt"/>
                  <a:ea typeface="+mj-ea"/>
                  <a:cs typeface="+mj-cs"/>
                  <a:sym typeface="+mn-ea"/>
                </a:rPr>
                <a:t>化工厂气体监测系统的应用范围</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3025140" y="1655445"/>
            <a:ext cx="4902200" cy="460375"/>
          </a:xfrm>
          <a:prstGeom prst="rect">
            <a:avLst/>
          </a:prstGeom>
          <a:noFill/>
        </p:spPr>
        <p:txBody>
          <a:bodyPr wrap="square" rtlCol="0">
            <a:spAutoFit/>
          </a:bodyPr>
          <a:lstStyle/>
          <a:p>
            <a:r>
              <a:rPr lang="en-US" altLang="zh-CN" sz="2400" b="1" dirty="0">
                <a:solidFill>
                  <a:srgbClr val="FFFFFF"/>
                </a:solidFill>
                <a:sym typeface="+mn-ea"/>
              </a:rPr>
              <a:t>1.</a:t>
            </a:r>
            <a:r>
              <a:rPr lang="zh-CN" altLang="zh-CN" sz="2400" b="1" dirty="0">
                <a:solidFill>
                  <a:srgbClr val="FFFFFF"/>
                </a:solidFill>
                <a:sym typeface="+mn-ea"/>
              </a:rPr>
              <a:t>系统监控的气体种类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98800" y="3502025"/>
            <a:ext cx="4044950" cy="460375"/>
          </a:xfrm>
          <a:prstGeom prst="rect">
            <a:avLst/>
          </a:prstGeom>
          <a:noFill/>
        </p:spPr>
        <p:txBody>
          <a:bodyPr wrap="square" rtlCol="0">
            <a:spAutoFit/>
          </a:bodyPr>
          <a:lstStyle/>
          <a:p>
            <a:r>
              <a:rPr lang="en-US" altLang="zh-CN" sz="2400" b="1" dirty="0">
                <a:solidFill>
                  <a:srgbClr val="FFFFFF"/>
                </a:solidFill>
                <a:sym typeface="+mn-ea"/>
              </a:rPr>
              <a:t>2.</a:t>
            </a:r>
            <a:r>
              <a:rPr lang="zh-CN" altLang="zh-CN" sz="2400" b="1" dirty="0">
                <a:solidFill>
                  <a:srgbClr val="FFFFFF"/>
                </a:solidFill>
                <a:sym typeface="+mn-ea"/>
              </a:rPr>
              <a:t>系统应用的地域范围</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514686" y="1662271"/>
            <a:ext cx="1196276" cy="1196274"/>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1514205" y="3502175"/>
            <a:ext cx="1196276" cy="1196274"/>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文本框 65"/>
          <p:cNvSpPr txBox="1"/>
          <p:nvPr/>
        </p:nvSpPr>
        <p:spPr>
          <a:xfrm>
            <a:off x="3098800" y="2054225"/>
            <a:ext cx="7922895" cy="969010"/>
          </a:xfrm>
          <a:prstGeom prst="rect">
            <a:avLst/>
          </a:prstGeom>
          <a:noFill/>
        </p:spPr>
        <p:txBody>
          <a:bodyPr wrap="square" rtlCol="0">
            <a:spAutoFit/>
          </a:bodyPr>
          <a:lstStyle/>
          <a:p>
            <a:pPr algn="just">
              <a:lnSpc>
                <a:spcPct val="120000"/>
              </a:lnSpc>
            </a:pPr>
            <a:r>
              <a:rPr lang="zh-CN" altLang="zh-CN" sz="2400" dirty="0">
                <a:solidFill>
                  <a:srgbClr val="FFFFFF"/>
                </a:solidFill>
                <a:sym typeface="+mn-ea"/>
              </a:rPr>
              <a:t>有毒气体、易燃气体、易爆气体、粉尘及生产车间视频信息。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025140" y="3900805"/>
            <a:ext cx="8351520" cy="969010"/>
          </a:xfrm>
          <a:prstGeom prst="rect">
            <a:avLst/>
          </a:prstGeom>
          <a:noFill/>
        </p:spPr>
        <p:txBody>
          <a:bodyPr wrap="square" rtlCol="0">
            <a:spAutoFit/>
          </a:bodyPr>
          <a:lstStyle/>
          <a:p>
            <a:pPr algn="just">
              <a:lnSpc>
                <a:spcPct val="120000"/>
              </a:lnSpc>
            </a:pPr>
            <a:r>
              <a:rPr lang="zh-CN" altLang="en-US" sz="2400" dirty="0">
                <a:solidFill>
                  <a:srgbClr val="FFFFFF"/>
                </a:solidFill>
                <a:sym typeface="+mn-ea"/>
              </a:rPr>
              <a:t>既</a:t>
            </a:r>
            <a:r>
              <a:rPr lang="zh-CN" altLang="zh-CN" sz="2400" dirty="0">
                <a:solidFill>
                  <a:srgbClr val="FFFFFF"/>
                </a:solidFill>
                <a:sym typeface="+mn-ea"/>
              </a:rPr>
              <a:t>可以应用于一个单独的化工生产车间；也可同时对拥有多个化工生产车间的化工厂区进行监控预警。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514533" y="5386220"/>
            <a:ext cx="1196276" cy="1196274"/>
            <a:chOff x="4315518" y="2723665"/>
            <a:chExt cx="1196276" cy="1196274"/>
          </a:xfrm>
        </p:grpSpPr>
        <p:sp>
          <p:nvSpPr>
            <p:cNvPr id="6"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80"/>
            <p:cNvGrpSpPr>
              <a:grpSpLocks noChangeAspect="1"/>
            </p:cNvGrpSpPr>
            <p:nvPr/>
          </p:nvGrpSpPr>
          <p:grpSpPr bwMode="auto">
            <a:xfrm>
              <a:off x="4674224" y="2892590"/>
              <a:ext cx="610129" cy="647440"/>
              <a:chOff x="4738" y="3130"/>
              <a:chExt cx="551" cy="590"/>
            </a:xfrm>
            <a:solidFill>
              <a:schemeClr val="bg1"/>
            </a:solidFill>
          </p:grpSpPr>
          <p:sp>
            <p:nvSpPr>
              <p:cNvPr id="1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 name="文本框 19"/>
          <p:cNvSpPr txBox="1"/>
          <p:nvPr/>
        </p:nvSpPr>
        <p:spPr>
          <a:xfrm>
            <a:off x="3025140" y="5649595"/>
            <a:ext cx="8575675" cy="1188720"/>
          </a:xfrm>
          <a:prstGeom prst="rect">
            <a:avLst/>
          </a:prstGeom>
          <a:noFill/>
        </p:spPr>
        <p:txBody>
          <a:bodyPr wrap="square" rtlCol="0" anchor="t">
            <a:spAutoFit/>
          </a:bodyPr>
          <a:lstStyle/>
          <a:p>
            <a:r>
              <a:rPr lang="zh-CN" altLang="zh-CN" sz="2400" dirty="0">
                <a:solidFill>
                  <a:srgbClr val="FFFFFF"/>
                </a:solidFill>
                <a:sym typeface="+mn-ea"/>
              </a:rPr>
              <a:t>石油化工企业、农药类化工企业、碱化工企业、煤化工企业、磷化工企业、涂料类化工企业、化肥类化工企业、日化类化工企业等。</a:t>
            </a:r>
            <a:r>
              <a:rPr lang="en-US" altLang="zh-CN" sz="2400" dirty="0">
                <a:solidFill>
                  <a:srgbClr val="FFFFFF"/>
                </a:solidFill>
                <a:sym typeface="+mn-ea"/>
              </a:rPr>
              <a:t> </a:t>
            </a:r>
            <a:endParaRPr lang="zh-CN" altLang="en-US" sz="2400"/>
          </a:p>
        </p:txBody>
      </p:sp>
      <p:sp>
        <p:nvSpPr>
          <p:cNvPr id="21" name="文本框 20"/>
          <p:cNvSpPr txBox="1"/>
          <p:nvPr/>
        </p:nvSpPr>
        <p:spPr>
          <a:xfrm>
            <a:off x="3098800" y="5267960"/>
            <a:ext cx="3173095" cy="460375"/>
          </a:xfrm>
          <a:prstGeom prst="rect">
            <a:avLst/>
          </a:prstGeom>
          <a:noFill/>
        </p:spPr>
        <p:txBody>
          <a:bodyPr wrap="none" rtlCol="0" anchor="t">
            <a:spAutoFit/>
          </a:bodyPr>
          <a:lstStyle/>
          <a:p>
            <a:r>
              <a:rPr lang="en-US" altLang="zh-CN" sz="2400" b="1" dirty="0">
                <a:solidFill>
                  <a:srgbClr val="FFFFFF"/>
                </a:solidFill>
                <a:sym typeface="+mn-ea"/>
              </a:rPr>
              <a:t>3.</a:t>
            </a:r>
            <a:r>
              <a:rPr lang="zh-CN" altLang="zh-CN" sz="2400" b="1" dirty="0">
                <a:solidFill>
                  <a:srgbClr val="FFFFFF"/>
                </a:solidFill>
                <a:sym typeface="+mn-ea"/>
              </a:rPr>
              <a:t>系统应用的厂区种类</a:t>
            </a:r>
            <a:endParaRPr lang="zh-CN" alt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25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ppt_x"/>
                                          </p:val>
                                        </p:tav>
                                        <p:tav tm="100000">
                                          <p:val>
                                            <p:strVal val="#ppt_x"/>
                                          </p:val>
                                        </p:tav>
                                      </p:tavLst>
                                    </p:anim>
                                    <p:anim calcmode="lin" valueType="num">
                                      <p:cBhvr additive="base">
                                        <p:cTn id="16" dur="500" fill="hold"/>
                                        <p:tgtEl>
                                          <p:spTgt spid="6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7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75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66" grpId="0"/>
      <p:bldP spid="68"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587118"/>
            <a:ext cx="5701903" cy="520394"/>
            <a:chOff x="-12700" y="587118"/>
            <a:chExt cx="5701903" cy="520394"/>
          </a:xfrm>
        </p:grpSpPr>
        <p:sp>
          <p:nvSpPr>
            <p:cNvPr id="15" name="文本框 14"/>
            <p:cNvSpPr txBox="1"/>
            <p:nvPr/>
          </p:nvSpPr>
          <p:spPr>
            <a:xfrm>
              <a:off x="381238" y="619832"/>
              <a:ext cx="5307965" cy="48768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zh-CN" sz="3200" dirty="0">
                  <a:solidFill>
                    <a:srgbClr val="FFFFFF"/>
                  </a:solidFill>
                  <a:latin typeface="+mj-lt"/>
                  <a:ea typeface="+mj-ea"/>
                  <a:cs typeface="+mj-cs"/>
                  <a:sym typeface="+mn-ea"/>
                </a:rPr>
                <a:t>气体监测系统发展状况及前景</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3087370" y="1783715"/>
            <a:ext cx="8874760" cy="1557655"/>
          </a:xfrm>
          <a:prstGeom prst="rect">
            <a:avLst/>
          </a:prstGeom>
          <a:noFill/>
        </p:spPr>
        <p:txBody>
          <a:bodyPr wrap="square" rtlCol="0">
            <a:spAutoFit/>
          </a:bodyPr>
          <a:lstStyle/>
          <a:p>
            <a:br>
              <a:rPr lang="en-US" altLang="zh-CN" sz="2400" b="1" dirty="0">
                <a:solidFill>
                  <a:srgbClr val="FFFFFF"/>
                </a:solidFill>
                <a:sym typeface="+mn-ea"/>
              </a:rPr>
            </a:br>
            <a:r>
              <a:rPr lang="zh-CN" altLang="zh-CN" sz="2400" b="1" dirty="0">
                <a:solidFill>
                  <a:srgbClr val="FFFFFF"/>
                </a:solidFill>
                <a:sym typeface="+mn-ea"/>
              </a:rPr>
              <a:t>在现代化的化工装置中，易燃易爆气体的监测与预警系统已经得到较多的应用，为化工生产的安全起到一定的保障作用，但是其覆盖范围较小、监测因子及预警范围都有一定的局限性。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7063" y="3975834"/>
            <a:ext cx="1666249" cy="457200"/>
          </a:xfrm>
          <a:prstGeom prst="rect">
            <a:avLst/>
          </a:prstGeom>
          <a:noFill/>
        </p:spPr>
        <p:txBody>
          <a:bodyPr wrap="square" rtlCol="0">
            <a:spAutoFit/>
          </a:bodyPr>
          <a:lstStyle/>
          <a:p>
            <a:r>
              <a:rPr lang="zh-CN" altLang="zh-CN" sz="2400" b="1" dirty="0">
                <a:solidFill>
                  <a:schemeClr val="bg1"/>
                </a:solidFill>
                <a:sym typeface="+mn-ea"/>
              </a:rPr>
              <a:t>发展前景</a:t>
            </a:r>
            <a:endParaRPr lang="zh-CN" altLang="zh-CN" sz="20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466908" y="1345080"/>
            <a:ext cx="1196276" cy="1196274"/>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1397365" y="3975885"/>
            <a:ext cx="1196276" cy="1196274"/>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7" name="文本框 66"/>
          <p:cNvSpPr txBox="1"/>
          <p:nvPr/>
        </p:nvSpPr>
        <p:spPr>
          <a:xfrm>
            <a:off x="3087132" y="1345089"/>
            <a:ext cx="1704975" cy="530225"/>
          </a:xfrm>
          <a:prstGeom prst="rect">
            <a:avLst/>
          </a:prstGeom>
          <a:noFill/>
        </p:spPr>
        <p:txBody>
          <a:bodyPr wrap="square" rtlCol="0">
            <a:spAutoFit/>
          </a:bodyPr>
          <a:lstStyle/>
          <a:p>
            <a:pPr algn="just">
              <a:lnSpc>
                <a:spcPct val="120000"/>
              </a:lnSpc>
            </a:pPr>
            <a:r>
              <a:rPr lang="zh-CN" altLang="zh-CN" sz="2400" b="1" dirty="0">
                <a:solidFill>
                  <a:srgbClr val="FFFFFF"/>
                </a:solidFill>
                <a:sym typeface="+mn-ea"/>
              </a:rPr>
              <a:t>发展状况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087370" y="4432935"/>
            <a:ext cx="8688705" cy="1846580"/>
          </a:xfrm>
          <a:prstGeom prst="rect">
            <a:avLst/>
          </a:prstGeom>
          <a:noFill/>
        </p:spPr>
        <p:txBody>
          <a:bodyPr wrap="square" rtlCol="0">
            <a:spAutoFit/>
          </a:bodyPr>
          <a:lstStyle/>
          <a:p>
            <a:pPr algn="just">
              <a:lnSpc>
                <a:spcPct val="120000"/>
              </a:lnSpc>
            </a:pPr>
            <a:r>
              <a:rPr lang="zh-CN" altLang="zh-CN" sz="2400" b="1" dirty="0">
                <a:solidFill>
                  <a:schemeClr val="bg1"/>
                </a:solidFill>
                <a:sym typeface="+mn-ea"/>
              </a:rPr>
              <a:t>新开发的化工厂危险气体监测及预警系统，监测因子全面、覆盖范围灵活多变、预警范围广泛、预警方式多样，为化工厂的安全生产保障提供更可靠的平台，为化工厂的环境控制提供更好的技术手段，使化工厂真正达到现代化工厂安全环保的要求。</a:t>
            </a:r>
            <a:endParaRPr lang="zh-CN" altLang="zh-CN"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5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7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75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1199457" y="692696"/>
          <a:ext cx="10179744" cy="53017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81246" y="1720850"/>
            <a:ext cx="2930318" cy="2435810"/>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2700" y="586177"/>
            <a:ext cx="4470321" cy="521970"/>
            <a:chOff x="-12700" y="586177"/>
            <a:chExt cx="4470321" cy="521970"/>
          </a:xfrm>
        </p:grpSpPr>
        <p:sp>
          <p:nvSpPr>
            <p:cNvPr id="12" name="文本框 11"/>
            <p:cNvSpPr txBox="1"/>
            <p:nvPr/>
          </p:nvSpPr>
          <p:spPr>
            <a:xfrm>
              <a:off x="393621" y="586177"/>
              <a:ext cx="4064000" cy="521970"/>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lvl="0" algn="ctr">
                <a:lnSpc>
                  <a:spcPct val="100000"/>
                </a:lnSpc>
                <a:spcBef>
                  <a:spcPct val="0"/>
                </a:spcBef>
                <a:spcAft>
                  <a:spcPct val="35000"/>
                </a:spcAft>
              </a:pPr>
              <a:r>
                <a:rPr lang="zh-CN" altLang="en-US" sz="3200" dirty="0" smtClean="0">
                  <a:solidFill>
                    <a:schemeClr val="bg1"/>
                  </a:solidFill>
                  <a:latin typeface="华文行楷" pitchFamily="2" charset="-122"/>
                  <a:ea typeface="华文行楷" pitchFamily="2" charset="-122"/>
                  <a:sym typeface="+mn-ea"/>
                </a:rPr>
                <a:t>工业环境气体监测内容</a:t>
              </a:r>
              <a:endParaRPr lang="zh-CN" altLang="en-US" sz="3200" b="0" dirty="0" smtClean="0">
                <a:solidFill>
                  <a:schemeClr val="bg1"/>
                </a:solidFill>
                <a:latin typeface="华文行楷" pitchFamily="2" charset="-122"/>
                <a:ea typeface="华文行楷" pitchFamily="2" charset="-122"/>
                <a:cs typeface="Arial" panose="020B0604020202020204" pitchFamily="34" charset="0"/>
                <a:sym typeface="+mn-ea"/>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380105" y="1720850"/>
            <a:ext cx="8696960" cy="6357638"/>
          </a:xfrm>
          <a:prstGeom prst="rect">
            <a:avLst/>
          </a:prstGeom>
          <a:noFill/>
        </p:spPr>
        <p:txBody>
          <a:bodyPr wrap="square" rtlCol="0">
            <a:spAutoFit/>
          </a:bodyPr>
          <a:lstStyle/>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通常</a:t>
            </a:r>
            <a:r>
              <a:rPr lang="zh-CN" altLang="zh-CN" sz="2400" dirty="0">
                <a:solidFill>
                  <a:schemeClr val="bg1"/>
                </a:solidFill>
                <a:latin typeface="华文楷体" pitchFamily="2" charset="-122"/>
                <a:ea typeface="华文楷体" pitchFamily="2" charset="-122"/>
                <a:sym typeface="+mn-ea"/>
              </a:rPr>
              <a:t>把爆炸下限质量分数在</a:t>
            </a:r>
            <a:r>
              <a:rPr lang="en-US" altLang="zh-CN" sz="2400" dirty="0">
                <a:solidFill>
                  <a:schemeClr val="bg1"/>
                </a:solidFill>
                <a:latin typeface="华文楷体" pitchFamily="2" charset="-122"/>
                <a:ea typeface="华文楷体" pitchFamily="2" charset="-122"/>
                <a:sym typeface="+mn-ea"/>
              </a:rPr>
              <a:t>10%</a:t>
            </a:r>
            <a:r>
              <a:rPr lang="zh-CN" altLang="zh-CN" sz="2400" dirty="0">
                <a:solidFill>
                  <a:schemeClr val="bg1"/>
                </a:solidFill>
                <a:latin typeface="华文楷体" pitchFamily="2" charset="-122"/>
                <a:ea typeface="华文楷体" pitchFamily="2" charset="-122"/>
                <a:sym typeface="+mn-ea"/>
              </a:rPr>
              <a:t>以下的气体或爆炸上限与下限质量分数之差在</a:t>
            </a:r>
            <a:r>
              <a:rPr lang="en-US" altLang="zh-CN" sz="2400" dirty="0">
                <a:solidFill>
                  <a:schemeClr val="bg1"/>
                </a:solidFill>
                <a:latin typeface="华文楷体" pitchFamily="2" charset="-122"/>
                <a:ea typeface="华文楷体" pitchFamily="2" charset="-122"/>
                <a:sym typeface="+mn-ea"/>
              </a:rPr>
              <a:t>20%</a:t>
            </a:r>
            <a:r>
              <a:rPr lang="zh-CN" altLang="zh-CN" sz="2400" dirty="0">
                <a:solidFill>
                  <a:schemeClr val="bg1"/>
                </a:solidFill>
                <a:latin typeface="华文楷体" pitchFamily="2" charset="-122"/>
                <a:ea typeface="华文楷体" pitchFamily="2" charset="-122"/>
                <a:sym typeface="+mn-ea"/>
              </a:rPr>
              <a:t>以上的气体定义为可燃性气体</a:t>
            </a:r>
            <a:r>
              <a:rPr lang="zh-CN" altLang="zh-CN" sz="2400" dirty="0" smtClean="0">
                <a:solidFill>
                  <a:schemeClr val="bg1"/>
                </a:solidFill>
                <a:latin typeface="华文楷体" pitchFamily="2" charset="-122"/>
                <a:ea typeface="华文楷体" pitchFamily="2" charset="-122"/>
                <a:sym typeface="+mn-ea"/>
              </a:rPr>
              <a:t>。</a:t>
            </a:r>
            <a:endParaRPr lang="en-US" altLang="zh-CN"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r>
              <a:rPr lang="en-US" altLang="zh-CN" sz="2400" dirty="0" smtClean="0">
                <a:solidFill>
                  <a:schemeClr val="bg1"/>
                </a:solidFill>
                <a:latin typeface="华文楷体" pitchFamily="2" charset="-122"/>
                <a:ea typeface="华文楷体" pitchFamily="2" charset="-122"/>
                <a:sym typeface="+mn-ea"/>
              </a:rPr>
              <a:t>        </a:t>
            </a:r>
            <a:r>
              <a:rPr lang="zh-CN" altLang="zh-CN" sz="2400" dirty="0" smtClean="0">
                <a:solidFill>
                  <a:schemeClr val="bg1"/>
                </a:solidFill>
                <a:latin typeface="华文楷体" pitchFamily="2" charset="-122"/>
                <a:ea typeface="华文楷体" pitchFamily="2" charset="-122"/>
                <a:sym typeface="+mn-ea"/>
              </a:rPr>
              <a:t>在</a:t>
            </a:r>
            <a:r>
              <a:rPr lang="zh-CN" altLang="zh-CN" sz="2400" dirty="0">
                <a:solidFill>
                  <a:schemeClr val="bg1"/>
                </a:solidFill>
                <a:latin typeface="华文楷体" pitchFamily="2" charset="-122"/>
                <a:ea typeface="华文楷体" pitchFamily="2" charset="-122"/>
                <a:sym typeface="+mn-ea"/>
              </a:rPr>
              <a:t>空气或氧气中可燃气体浓度引起燃烧发生爆炸的范围，叫做爆炸界限浓度</a:t>
            </a:r>
            <a:r>
              <a:rPr lang="zh-CN" altLang="zh-CN" sz="2400" dirty="0" smtClean="0">
                <a:solidFill>
                  <a:schemeClr val="bg1"/>
                </a:solidFill>
                <a:latin typeface="华文楷体" pitchFamily="2" charset="-122"/>
                <a:ea typeface="华文楷体" pitchFamily="2" charset="-122"/>
                <a:sym typeface="+mn-ea"/>
              </a:rPr>
              <a:t>范围</a:t>
            </a:r>
            <a:r>
              <a:rPr lang="zh-CN" altLang="en-US" sz="2400" dirty="0" smtClean="0">
                <a:solidFill>
                  <a:schemeClr val="bg1"/>
                </a:solidFill>
                <a:latin typeface="华文楷体" pitchFamily="2" charset="-122"/>
                <a:ea typeface="华文楷体" pitchFamily="2" charset="-122"/>
                <a:sym typeface="+mn-ea"/>
              </a:rPr>
              <a:t>；</a:t>
            </a:r>
            <a:r>
              <a:rPr lang="zh-CN" altLang="zh-CN" sz="2400" dirty="0" smtClean="0">
                <a:solidFill>
                  <a:schemeClr val="bg1"/>
                </a:solidFill>
                <a:latin typeface="华文楷体" pitchFamily="2" charset="-122"/>
                <a:ea typeface="华文楷体" pitchFamily="2" charset="-122"/>
                <a:sym typeface="+mn-ea"/>
              </a:rPr>
              <a:t>其</a:t>
            </a:r>
            <a:r>
              <a:rPr lang="zh-CN" altLang="zh-CN" sz="2400" dirty="0">
                <a:solidFill>
                  <a:schemeClr val="bg1"/>
                </a:solidFill>
                <a:latin typeface="华文楷体" pitchFamily="2" charset="-122"/>
                <a:ea typeface="华文楷体" pitchFamily="2" charset="-122"/>
                <a:sym typeface="+mn-ea"/>
              </a:rPr>
              <a:t>最小值叫做</a:t>
            </a:r>
            <a:r>
              <a:rPr lang="zh-CN" altLang="zh-CN" sz="2400" dirty="0" smtClean="0">
                <a:solidFill>
                  <a:schemeClr val="bg1"/>
                </a:solidFill>
                <a:latin typeface="华文楷体" pitchFamily="2" charset="-122"/>
                <a:ea typeface="华文楷体" pitchFamily="2" charset="-122"/>
                <a:sym typeface="+mn-ea"/>
              </a:rPr>
              <a:t>爆炸下限</a:t>
            </a:r>
            <a:r>
              <a:rPr lang="zh-CN" altLang="en-US" sz="2400" dirty="0" smtClean="0">
                <a:solidFill>
                  <a:schemeClr val="bg1"/>
                </a:solidFill>
                <a:latin typeface="华文楷体" pitchFamily="2" charset="-122"/>
                <a:ea typeface="华文楷体" pitchFamily="2" charset="-122"/>
                <a:sym typeface="+mn-ea"/>
              </a:rPr>
              <a:t>（</a:t>
            </a:r>
            <a:r>
              <a:rPr lang="en-US" altLang="zh-CN" sz="2400" dirty="0" smtClean="0">
                <a:solidFill>
                  <a:schemeClr val="bg1"/>
                </a:solidFill>
                <a:latin typeface="华文楷体" pitchFamily="2" charset="-122"/>
                <a:ea typeface="华文楷体" pitchFamily="2" charset="-122"/>
                <a:sym typeface="+mn-ea"/>
              </a:rPr>
              <a:t>LEL</a:t>
            </a:r>
            <a:r>
              <a:rPr lang="zh-CN" altLang="en-US" sz="2400" dirty="0">
                <a:solidFill>
                  <a:schemeClr val="bg1"/>
                </a:solidFill>
                <a:latin typeface="华文楷体" pitchFamily="2" charset="-122"/>
                <a:ea typeface="华文楷体" pitchFamily="2" charset="-122"/>
                <a:sym typeface="+mn-ea"/>
              </a:rPr>
              <a:t>）</a:t>
            </a:r>
            <a:r>
              <a:rPr lang="zh-CN" altLang="zh-CN" sz="2400" dirty="0" smtClean="0">
                <a:solidFill>
                  <a:schemeClr val="bg1"/>
                </a:solidFill>
                <a:latin typeface="华文楷体" pitchFamily="2" charset="-122"/>
                <a:ea typeface="华文楷体" pitchFamily="2" charset="-122"/>
                <a:sym typeface="+mn-ea"/>
              </a:rPr>
              <a:t>，</a:t>
            </a:r>
            <a:r>
              <a:rPr lang="zh-CN" altLang="zh-CN" sz="2400" dirty="0">
                <a:solidFill>
                  <a:schemeClr val="bg1"/>
                </a:solidFill>
                <a:latin typeface="华文楷体" pitchFamily="2" charset="-122"/>
                <a:ea typeface="华文楷体" pitchFamily="2" charset="-122"/>
                <a:sym typeface="+mn-ea"/>
              </a:rPr>
              <a:t>最大值叫做爆炸</a:t>
            </a:r>
            <a:r>
              <a:rPr lang="zh-CN" altLang="zh-CN" sz="2400" dirty="0" smtClean="0">
                <a:solidFill>
                  <a:schemeClr val="bg1"/>
                </a:solidFill>
                <a:latin typeface="华文楷体" pitchFamily="2" charset="-122"/>
                <a:ea typeface="华文楷体" pitchFamily="2" charset="-122"/>
                <a:sym typeface="+mn-ea"/>
              </a:rPr>
              <a:t>上限</a:t>
            </a:r>
            <a:r>
              <a:rPr lang="zh-CN" altLang="en-US" sz="2400" dirty="0" smtClean="0">
                <a:solidFill>
                  <a:schemeClr val="bg1"/>
                </a:solidFill>
                <a:latin typeface="华文楷体" pitchFamily="2" charset="-122"/>
                <a:ea typeface="华文楷体" pitchFamily="2" charset="-122"/>
                <a:sym typeface="+mn-ea"/>
              </a:rPr>
              <a:t>（</a:t>
            </a:r>
            <a:r>
              <a:rPr lang="en-US" altLang="zh-CN" sz="2400" dirty="0" smtClean="0">
                <a:solidFill>
                  <a:schemeClr val="bg1"/>
                </a:solidFill>
                <a:latin typeface="华文楷体" pitchFamily="2" charset="-122"/>
                <a:ea typeface="华文楷体" pitchFamily="2" charset="-122"/>
                <a:sym typeface="+mn-ea"/>
              </a:rPr>
              <a:t>UEL</a:t>
            </a:r>
            <a:r>
              <a:rPr lang="zh-CN" altLang="en-US" sz="2400" dirty="0" smtClean="0">
                <a:solidFill>
                  <a:schemeClr val="bg1"/>
                </a:solidFill>
                <a:latin typeface="华文楷体" pitchFamily="2" charset="-122"/>
                <a:ea typeface="华文楷体" pitchFamily="2" charset="-122"/>
                <a:sym typeface="+mn-ea"/>
              </a:rPr>
              <a:t>）</a:t>
            </a:r>
            <a:r>
              <a:rPr lang="zh-CN" altLang="zh-CN" sz="2400" dirty="0" smtClean="0">
                <a:solidFill>
                  <a:schemeClr val="bg1"/>
                </a:solidFill>
                <a:latin typeface="华文楷体" pitchFamily="2" charset="-122"/>
                <a:ea typeface="华文楷体" pitchFamily="2" charset="-122"/>
                <a:sym typeface="+mn-ea"/>
              </a:rPr>
              <a:t>。</a:t>
            </a:r>
            <a:endParaRPr lang="zh-CN" altLang="zh-CN"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r>
              <a:rPr lang="zh-CN" altLang="en-US" sz="2400" dirty="0" smtClean="0">
                <a:solidFill>
                  <a:schemeClr val="bg1"/>
                </a:solidFill>
                <a:latin typeface="华文楷体" pitchFamily="2" charset="-122"/>
                <a:ea typeface="华文楷体" pitchFamily="2" charset="-122"/>
                <a:sym typeface="+mn-ea"/>
              </a:rPr>
              <a:t>        常见的</a:t>
            </a:r>
            <a:r>
              <a:rPr lang="zh-CN" altLang="en-US" sz="2400" dirty="0">
                <a:solidFill>
                  <a:schemeClr val="bg1"/>
                </a:solidFill>
                <a:latin typeface="华文楷体" pitchFamily="2" charset="-122"/>
                <a:ea typeface="华文楷体" pitchFamily="2" charset="-122"/>
                <a:sym typeface="+mn-ea"/>
              </a:rPr>
              <a:t>可燃性气体</a:t>
            </a:r>
            <a:r>
              <a:rPr lang="zh-CN" altLang="en-US" sz="2400" dirty="0" smtClean="0">
                <a:solidFill>
                  <a:schemeClr val="bg1"/>
                </a:solidFill>
                <a:latin typeface="华文楷体" pitchFamily="2" charset="-122"/>
                <a:ea typeface="华文楷体" pitchFamily="2" charset="-122"/>
                <a:sym typeface="+mn-ea"/>
              </a:rPr>
              <a:t>有：液化石油气</a:t>
            </a:r>
            <a:r>
              <a:rPr lang="zh-CN" altLang="en-US" sz="2400" dirty="0">
                <a:solidFill>
                  <a:schemeClr val="bg1"/>
                </a:solidFill>
                <a:latin typeface="华文楷体" pitchFamily="2" charset="-122"/>
                <a:ea typeface="华文楷体" pitchFamily="2" charset="-122"/>
                <a:sym typeface="+mn-ea"/>
              </a:rPr>
              <a:t>、天然气、瓦斯、煤气、</a:t>
            </a:r>
            <a:r>
              <a:rPr lang="zh-CN" altLang="en-US" sz="2400" dirty="0" smtClean="0">
                <a:solidFill>
                  <a:schemeClr val="bg1"/>
                </a:solidFill>
                <a:latin typeface="华文楷体" pitchFamily="2" charset="-122"/>
                <a:ea typeface="华文楷体" pitchFamily="2" charset="-122"/>
                <a:sym typeface="+mn-ea"/>
              </a:rPr>
              <a:t>沼气等。</a:t>
            </a:r>
            <a:endParaRPr lang="zh-CN" altLang="en-US" sz="2400" dirty="0" smtClean="0">
              <a:solidFill>
                <a:schemeClr val="bg1"/>
              </a:solidFill>
              <a:latin typeface="华文楷体" pitchFamily="2" charset="-122"/>
              <a:ea typeface="华文楷体" pitchFamily="2" charset="-122"/>
              <a:sym typeface="+mn-ea"/>
            </a:endParaRPr>
          </a:p>
          <a:p>
            <a:pPr indent="0">
              <a:lnSpc>
                <a:spcPct val="150000"/>
              </a:lnSpc>
              <a:spcBef>
                <a:spcPts val="1800"/>
              </a:spcBef>
              <a:spcAft>
                <a:spcPts val="1600"/>
              </a:spcAft>
              <a:buClr>
                <a:srgbClr val="FF0000"/>
              </a:buClr>
              <a:buFont typeface="Wingdings" panose="05000000000000000000" pitchFamily="2" charset="2"/>
              <a:buNone/>
            </a:pPr>
            <a:endParaRPr lang="zh-CN" altLang="zh-CN" sz="2400" dirty="0" smtClean="0">
              <a:solidFill>
                <a:schemeClr val="bg1"/>
              </a:solidFill>
              <a:latin typeface="华文楷体" pitchFamily="2" charset="-122"/>
              <a:ea typeface="华文楷体" pitchFamily="2" charset="-122"/>
              <a:sym typeface="+mn-ea"/>
            </a:endParaRPr>
          </a:p>
          <a:p>
            <a:pPr>
              <a:lnSpc>
                <a:spcPct val="130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rcRect l="11014" r="11014" b="2415"/>
          <a:stretch>
            <a:fillRect/>
          </a:stretch>
        </p:blipFill>
        <p:spPr>
          <a:xfrm>
            <a:off x="508536" y="1827822"/>
            <a:ext cx="2674468" cy="2223136"/>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381246" y="3527864"/>
            <a:ext cx="2133600" cy="428625"/>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14181" y="3538659"/>
            <a:ext cx="1666249" cy="417830"/>
          </a:xfrm>
          <a:prstGeom prst="rect">
            <a:avLst/>
          </a:prstGeom>
          <a:noFill/>
        </p:spPr>
        <p:txBody>
          <a:bodyPr wrap="square" rtlCol="0">
            <a:spAutoFit/>
          </a:bodyPr>
          <a:lstStyle/>
          <a:p>
            <a:pPr lvl="0" algn="ctr">
              <a:lnSpc>
                <a:spcPct val="100000"/>
              </a:lnSpc>
              <a:spcBef>
                <a:spcPct val="0"/>
              </a:spcBef>
              <a:spcAft>
                <a:spcPct val="35000"/>
              </a:spcAft>
            </a:pPr>
            <a:r>
              <a:rPr lang="zh-CN" sz="2000" b="1" dirty="0" smtClean="0">
                <a:solidFill>
                  <a:schemeClr val="bg1"/>
                </a:solidFill>
                <a:latin typeface="华文行楷" pitchFamily="2" charset="-122"/>
                <a:ea typeface="华文行楷" pitchFamily="2" charset="-122"/>
                <a:sym typeface="+mn-ea"/>
              </a:rPr>
              <a:t>可燃性气体</a:t>
            </a:r>
            <a:endParaRPr lang="zh-CN" altLang="en-US" sz="2000" b="1" dirty="0" smtClean="0">
              <a:solidFill>
                <a:schemeClr val="bg1"/>
              </a:solidFill>
              <a:latin typeface="华文行楷" pitchFamily="2" charset="-122"/>
              <a:ea typeface="华文行楷" pitchFamily="2"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1000"/>
                                        <p:tgtEl>
                                          <p:spTgt spid="16">
                                            <p:txEl>
                                              <p:pRg st="0" end="0"/>
                                            </p:txEl>
                                          </p:spTgt>
                                        </p:tgtEl>
                                      </p:cBhvr>
                                    </p:animEffect>
                                    <p:anim calcmode="lin" valueType="num">
                                      <p:cBhvr>
                                        <p:cTn id="3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fade">
                                      <p:cBhvr>
                                        <p:cTn id="43" dur="1000"/>
                                        <p:tgtEl>
                                          <p:spTgt spid="16">
                                            <p:txEl>
                                              <p:pRg st="2" end="2"/>
                                            </p:txEl>
                                          </p:spTgt>
                                        </p:tgtEl>
                                      </p:cBhvr>
                                    </p:animEffect>
                                    <p:anim calcmode="lin" valueType="num">
                                      <p:cBhvr>
                                        <p:cTn id="4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6" grpId="0"/>
      <p:bldP spid="5" grpId="0" bldLvl="0" animBg="1"/>
      <p:bldP spid="40" grpId="0"/>
    </p:bld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509"/>
  <p:tag name="KSO_WM_UNIT_TYPE" val="f"/>
  <p:tag name="KSO_WM_UNIT_INDEX" val="1"/>
  <p:tag name="KSO_WM_UNIT_ID" val="custom160509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6352</Words>
  <Application>WPS 演示</Application>
  <PresentationFormat>宽屏</PresentationFormat>
  <Paragraphs>464</Paragraphs>
  <Slides>45</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Arial</vt:lpstr>
      <vt:lpstr>宋体</vt:lpstr>
      <vt:lpstr>Wingdings</vt:lpstr>
      <vt:lpstr>迷你简汉真广标</vt:lpstr>
      <vt:lpstr>微软雅黑</vt:lpstr>
      <vt:lpstr>Meiryo UI</vt:lpstr>
      <vt:lpstr>华文行楷</vt:lpstr>
      <vt:lpstr>华文楷体</vt:lpstr>
      <vt:lpstr>Calibri</vt:lpstr>
      <vt:lpstr>Arial Unicode MS</vt:lpstr>
      <vt:lpstr>Calibri Light</vt:lpstr>
      <vt:lpstr>FontAwesome</vt:lpstr>
      <vt:lpstr>隶书</vt:lpstr>
      <vt:lpstr>Segoe Print</vt:lpstr>
      <vt:lpstr>Cordia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危险废物</vt:lpstr>
      <vt:lpstr>生活垃圾</vt:lpstr>
      <vt:lpstr>PowerPoint 演示文稿</vt:lpstr>
      <vt:lpstr>PowerPoint 演示文稿</vt:lpstr>
      <vt:lpstr>PowerPoint 演示文稿</vt:lpstr>
      <vt:lpstr>PowerPoint 演示文稿</vt:lpstr>
      <vt:lpstr>PowerPoint 演示文稿</vt:lpstr>
      <vt:lpstr>PowerPoint 演示文稿</vt:lpstr>
      <vt:lpstr>参考文献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bilin</dc:creator>
  <cp:lastModifiedBy>Vivian</cp:lastModifiedBy>
  <cp:revision>449</cp:revision>
  <dcterms:created xsi:type="dcterms:W3CDTF">2015-03-19T06:14:00Z</dcterms:created>
  <dcterms:modified xsi:type="dcterms:W3CDTF">2023-12-01T03:53:01Z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5F0B3498DBDA435AB300F7BCA0AD4EE7_12</vt:lpwstr>
  </property>
</Properties>
</file>