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457" r:id="rId5"/>
    <p:sldId id="346" r:id="rId6"/>
    <p:sldId id="363" r:id="rId7"/>
    <p:sldId id="362" r:id="rId8"/>
    <p:sldId id="361" r:id="rId9"/>
    <p:sldId id="360" r:id="rId10"/>
    <p:sldId id="359" r:id="rId11"/>
    <p:sldId id="358" r:id="rId12"/>
    <p:sldId id="357" r:id="rId13"/>
    <p:sldId id="356" r:id="rId14"/>
    <p:sldId id="355" r:id="rId15"/>
    <p:sldId id="354" r:id="rId16"/>
    <p:sldId id="353" r:id="rId17"/>
    <p:sldId id="352" r:id="rId18"/>
    <p:sldId id="351" r:id="rId19"/>
    <p:sldId id="349" r:id="rId20"/>
    <p:sldId id="375" r:id="rId21"/>
    <p:sldId id="374" r:id="rId22"/>
    <p:sldId id="373" r:id="rId23"/>
    <p:sldId id="372" r:id="rId24"/>
    <p:sldId id="371" r:id="rId25"/>
    <p:sldId id="370" r:id="rId26"/>
    <p:sldId id="369" r:id="rId27"/>
    <p:sldId id="368" r:id="rId28"/>
    <p:sldId id="367" r:id="rId29"/>
    <p:sldId id="366" r:id="rId30"/>
    <p:sldId id="365" r:id="rId31"/>
    <p:sldId id="348" r:id="rId32"/>
    <p:sldId id="347" r:id="rId33"/>
    <p:sldId id="403" r:id="rId34"/>
    <p:sldId id="402" r:id="rId35"/>
    <p:sldId id="401" r:id="rId36"/>
    <p:sldId id="400" r:id="rId37"/>
    <p:sldId id="399" r:id="rId38"/>
    <p:sldId id="398" r:id="rId39"/>
    <p:sldId id="397" r:id="rId40"/>
    <p:sldId id="396" r:id="rId41"/>
    <p:sldId id="395" r:id="rId42"/>
    <p:sldId id="394" r:id="rId43"/>
    <p:sldId id="393" r:id="rId44"/>
    <p:sldId id="392" r:id="rId45"/>
    <p:sldId id="391" r:id="rId46"/>
    <p:sldId id="390" r:id="rId47"/>
    <p:sldId id="389" r:id="rId48"/>
    <p:sldId id="388" r:id="rId49"/>
    <p:sldId id="387" r:id="rId50"/>
    <p:sldId id="386" r:id="rId51"/>
    <p:sldId id="385" r:id="rId52"/>
    <p:sldId id="384" r:id="rId53"/>
    <p:sldId id="383" r:id="rId54"/>
    <p:sldId id="382" r:id="rId55"/>
    <p:sldId id="381" r:id="rId56"/>
    <p:sldId id="380" r:id="rId57"/>
    <p:sldId id="379" r:id="rId58"/>
    <p:sldId id="378" r:id="rId59"/>
    <p:sldId id="377" r:id="rId60"/>
    <p:sldId id="411" r:id="rId61"/>
    <p:sldId id="410" r:id="rId62"/>
    <p:sldId id="409" r:id="rId63"/>
    <p:sldId id="408" r:id="rId64"/>
    <p:sldId id="407" r:id="rId65"/>
    <p:sldId id="406" r:id="rId66"/>
    <p:sldId id="405" r:id="rId67"/>
    <p:sldId id="404" r:id="rId68"/>
    <p:sldId id="376" r:id="rId69"/>
    <p:sldId id="421" r:id="rId70"/>
    <p:sldId id="420" r:id="rId71"/>
    <p:sldId id="419" r:id="rId72"/>
    <p:sldId id="426" r:id="rId73"/>
    <p:sldId id="425" r:id="rId74"/>
    <p:sldId id="424" r:id="rId75"/>
    <p:sldId id="423" r:id="rId76"/>
    <p:sldId id="422" r:id="rId77"/>
    <p:sldId id="427" r:id="rId78"/>
    <p:sldId id="428" r:id="rId79"/>
    <p:sldId id="418" r:id="rId80"/>
    <p:sldId id="417" r:id="rId81"/>
    <p:sldId id="416" r:id="rId82"/>
    <p:sldId id="415" r:id="rId83"/>
    <p:sldId id="414" r:id="rId84"/>
    <p:sldId id="413" r:id="rId85"/>
    <p:sldId id="412" r:id="rId86"/>
    <p:sldId id="296" r:id="rId87"/>
  </p:sldIdLst>
  <p:sldSz cx="9144000" cy="6858000" type="screen4x3"/>
  <p:notesSz cx="6858000" cy="9144000"/>
  <p:custDataLst>
    <p:tags r:id="rId91"/>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C1F9"/>
    <a:srgbClr val="A1C9ED"/>
    <a:srgbClr val="333333"/>
    <a:srgbClr val="5F5F5F"/>
    <a:srgbClr val="808080"/>
    <a:srgbClr val="B2B2B2"/>
    <a:srgbClr val="47721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9425"/>
    <p:restoredTop sz="99215"/>
  </p:normalViewPr>
  <p:slideViewPr>
    <p:cSldViewPr showGuides="1">
      <p:cViewPr varScale="1">
        <p:scale>
          <a:sx n="70" d="100"/>
          <a:sy n="70" d="100"/>
        </p:scale>
        <p:origin x="-1152" y="-108"/>
      </p:cViewPr>
      <p:guideLst>
        <p:guide orient="horz" pos="2160"/>
        <p:guide pos="2880"/>
      </p:guideLst>
    </p:cSldViewPr>
  </p:slideViewPr>
  <p:notesTextViewPr>
    <p:cViewPr>
      <p:scale>
        <a:sx n="100" d="100"/>
        <a:sy n="100" d="100"/>
      </p:scale>
      <p:origin x="0" y="0"/>
    </p:cViewPr>
  </p:notesTextViewPr>
  <p:sorterViewPr showFormatting="0">
    <p:cViewPr>
      <p:scale>
        <a:sx n="100" d="100"/>
        <a:sy n="100" d="100"/>
      </p:scale>
      <p:origin x="0" y="18882"/>
    </p:cViewPr>
  </p:sorterViewPr>
  <p:gridSpacing cx="72008" cy="72008"/>
</p:viewPr>
</file>

<file path=ppt/_rels/presentation.xml.rels><?xml version="1.0" encoding="UTF-8" standalone="yes"?>
<Relationships xmlns="http://schemas.openxmlformats.org/package/2006/relationships"><Relationship Id="rId91" Type="http://schemas.openxmlformats.org/officeDocument/2006/relationships/tags" Target="tags/tag2.xml"/><Relationship Id="rId90" Type="http://schemas.openxmlformats.org/officeDocument/2006/relationships/tableStyles" Target="tableStyles.xml"/><Relationship Id="rId9" Type="http://schemas.openxmlformats.org/officeDocument/2006/relationships/slide" Target="slides/slide6.xml"/><Relationship Id="rId89" Type="http://schemas.openxmlformats.org/officeDocument/2006/relationships/viewProps" Target="viewProps.xml"/><Relationship Id="rId88" Type="http://schemas.openxmlformats.org/officeDocument/2006/relationships/presProps" Target="presProps.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83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7B42B5B-43C2-4500-B484-02A32FA18DAA}"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8068"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2083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083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83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2"/>
          <p:cNvSpPr>
            <a:spLocks noGrp="1" noRot="1" noChangeAspect="1" noTextEdit="1"/>
          </p:cNvSpPr>
          <p:nvPr>
            <p:ph type="sldImg"/>
          </p:nvPr>
        </p:nvSpPr>
        <p:spPr>
          <a:ln/>
        </p:spPr>
      </p:sp>
      <p:sp>
        <p:nvSpPr>
          <p:cNvPr id="89091"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2"/>
          <p:cNvSpPr>
            <a:spLocks noGrp="1" noRot="1" noChangeAspect="1" noTextEdit="1"/>
          </p:cNvSpPr>
          <p:nvPr>
            <p:ph type="sldImg"/>
          </p:nvPr>
        </p:nvSpPr>
        <p:spPr>
          <a:ln/>
        </p:spPr>
      </p:sp>
      <p:sp>
        <p:nvSpPr>
          <p:cNvPr id="90115" name="Rectangle 3"/>
          <p:cNvSpPr>
            <a:spLocks noGrp="1"/>
          </p:cNvSpPr>
          <p:nvPr>
            <p:ph type="body" idx="1"/>
          </p:nvPr>
        </p:nvSpPr>
        <p:spPr>
          <a:ln/>
        </p:spPr>
        <p:txBody>
          <a:bodyPr wrap="square" lIns="91440" tIns="45720" rIns="91440" bIns="45720" anchor="t" anchorCtr="0"/>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大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52578" name="标题占位符 1"/>
          <p:cNvSpPr>
            <a:spLocks noGrp="1"/>
          </p:cNvSpPr>
          <p:nvPr>
            <p:ph type="ctrTitle"/>
          </p:nvPr>
        </p:nvSpPr>
        <p:spPr>
          <a:xfrm>
            <a:off x="1857356" y="3214686"/>
            <a:ext cx="6986582" cy="785818"/>
          </a:xfrm>
        </p:spPr>
        <p:txBody>
          <a:bodyPr/>
          <a:lstStyle>
            <a:lvl1pPr algn="r">
              <a:defRPr sz="4400" smtClean="0">
                <a:solidFill>
                  <a:schemeClr val="bg1"/>
                </a:solidFill>
                <a:effectLst>
                  <a:outerShdw blurRad="38100" dist="38100" dir="2700000" algn="tl">
                    <a:srgbClr val="000000">
                      <a:alpha val="43137"/>
                    </a:srgbClr>
                  </a:outerShdw>
                </a:effectLst>
              </a:defRPr>
            </a:lvl1pPr>
          </a:lstStyle>
          <a:p>
            <a:r>
              <a:rPr lang="zh-CN" altLang="en-US" dirty="0" smtClean="0"/>
              <a:t>单击此处编辑母版标题样式</a:t>
            </a:r>
            <a:endParaRPr lang="zh-CN" altLang="en-US" dirty="0" smtClean="0"/>
          </a:p>
        </p:txBody>
      </p:sp>
      <p:sp>
        <p:nvSpPr>
          <p:cNvPr id="7" name="日期占位符 3"/>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2D8F05F-6A5F-462A-9D05-68D57B19514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6553200" y="6245225"/>
            <a:ext cx="2133600" cy="476250"/>
          </a:xfrm>
          <a:prstGeom prst="rect">
            <a:avLst/>
          </a:prstGeom>
        </p:spPr>
        <p:txBody>
          <a:bodyPr vert="horz" lIns="91440" tIns="45720" rIns="91440" bIns="45720" rtlCol="0" anchor="ctr"/>
          <a:p>
            <a:pPr algn="r">
              <a:buNone/>
            </a:pPr>
            <a:fld id="{9A0DB2DC-4C9A-4742-B13C-FB6460FD3503}" type="slidenum">
              <a:rPr lang="zh-CN" altLang="en-US" dirty="0">
                <a:ea typeface="黑体" panose="02010609060101010101" pitchFamily="49" charset="-122"/>
              </a:rPr>
            </a:fld>
            <a:endParaRPr lang="zh-CN" altLang="en-US" dirty="0">
              <a:ea typeface="黑体" panose="02010609060101010101" pitchFamily="49" charset="-122"/>
            </a:endParaRP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横排">
    <p:spTree>
      <p:nvGrpSpPr>
        <p:cNvPr id="1" name=""/>
        <p:cNvGrpSpPr/>
        <p:nvPr/>
      </p:nvGrpSpPr>
      <p:grpSpPr>
        <a:xfrm>
          <a:off x="0" y="0"/>
          <a:ext cx="0" cy="0"/>
          <a:chOff x="0" y="0"/>
          <a:chExt cx="0" cy="0"/>
        </a:xfrm>
      </p:grpSpPr>
      <p:sp>
        <p:nvSpPr>
          <p:cNvPr id="2" name="标题 1"/>
          <p:cNvSpPr>
            <a:spLocks noGrp="1"/>
          </p:cNvSpPr>
          <p:nvPr>
            <p:ph type="title"/>
          </p:nvPr>
        </p:nvSpPr>
        <p:spPr>
          <a:xfrm>
            <a:off x="500034" y="5715016"/>
            <a:ext cx="8143932" cy="566738"/>
          </a:xfrm>
        </p:spPr>
        <p:txBody>
          <a:bodyPr anchor="b"/>
          <a:lstStyle>
            <a:lvl1pPr algn="ctr">
              <a:defRPr sz="2000" b="1">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428596" y="500042"/>
            <a:ext cx="8215370" cy="4643469"/>
          </a:xfrm>
        </p:spPr>
        <p:txBody>
          <a:bodyPr vert="horz" wrap="square" lIns="91440" tIns="45720" rIns="91440" bIns="45720" numCol="1" rtlCol="0" anchor="t" anchorCtr="0" compatLnSpc="1">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defRPr/>
            </a:pPr>
            <a:endParaRPr kumimoji="0" lang="zh-CN" altLang="en-US" sz="3200" b="0" i="0" u="none" strike="noStrike" kern="1200" cap="none" spc="0" normalizeH="0" baseline="0" noProof="0" dirty="0">
              <a:ln>
                <a:noFill/>
              </a:ln>
              <a:solidFill>
                <a:schemeClr val="tx1"/>
              </a:solidFill>
              <a:effectLst/>
              <a:uLnTx/>
              <a:uFillTx/>
              <a:latin typeface="+mn-lt"/>
              <a:ea typeface="黑体" panose="02010609060101010101" pitchFamily="49" charset="-122"/>
              <a:cs typeface="+mn-cs"/>
            </a:endParaRPr>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4AFED274-7009-4583-95D0-1A65340AB08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竖排">
    <p:spTree>
      <p:nvGrpSpPr>
        <p:cNvPr id="1" name=""/>
        <p:cNvGrpSpPr/>
        <p:nvPr/>
      </p:nvGrpSpPr>
      <p:grpSpPr>
        <a:xfrm>
          <a:off x="0" y="0"/>
          <a:ext cx="0" cy="0"/>
          <a:chOff x="0" y="0"/>
          <a:chExt cx="0" cy="0"/>
        </a:xfrm>
      </p:grpSpPr>
      <p:sp>
        <p:nvSpPr>
          <p:cNvPr id="2" name="标题 1"/>
          <p:cNvSpPr>
            <a:spLocks noGrp="1"/>
          </p:cNvSpPr>
          <p:nvPr>
            <p:ph type="title"/>
          </p:nvPr>
        </p:nvSpPr>
        <p:spPr>
          <a:xfrm>
            <a:off x="500034" y="500042"/>
            <a:ext cx="785818" cy="5786478"/>
          </a:xfrm>
        </p:spPr>
        <p:txBody>
          <a:bodyPr vert="eaVert">
            <a:normAutofit/>
          </a:bodyPr>
          <a:lstStyle>
            <a:lvl1pPr algn="ctr">
              <a:defRPr sz="2000" b="1">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2071670" y="214290"/>
            <a:ext cx="6786610" cy="6500858"/>
          </a:xfrm>
        </p:spPr>
        <p:txBody>
          <a:bodyPr vert="horz" wrap="square" lIns="91440" tIns="45720" rIns="91440" bIns="45720" numCol="1" rtlCol="0" anchor="t" anchorCtr="0" compatLnSpc="1">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defRPr/>
            </a:pPr>
            <a:endParaRPr kumimoji="0" lang="zh-CN" altLang="en-US" sz="3200" b="0" i="0" u="none" strike="noStrike" kern="1200" cap="none" spc="0" normalizeH="0" baseline="0" noProof="0" dirty="0">
              <a:ln>
                <a:noFill/>
              </a:ln>
              <a:solidFill>
                <a:schemeClr val="tx1"/>
              </a:solidFill>
              <a:effectLst/>
              <a:uLnTx/>
              <a:uFillTx/>
              <a:latin typeface="+mn-lt"/>
              <a:ea typeface="黑体" panose="02010609060101010101" pitchFamily="49" charset="-122"/>
              <a:cs typeface="+mn-cs"/>
            </a:endParaRPr>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4AFED274-7009-4583-95D0-1A65340AB08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95288" y="350820"/>
            <a:ext cx="8229600" cy="649288"/>
          </a:xfrm>
        </p:spPr>
        <p:txBody>
          <a:bodyPr/>
          <a:lstStyle>
            <a:lvl1pPr>
              <a:defRPr sz="2800">
                <a:ln>
                  <a:solidFill>
                    <a:schemeClr val="bg1"/>
                  </a:solidFill>
                </a:ln>
                <a:solidFill>
                  <a:schemeClr val="bg1"/>
                </a:solidFill>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4AFED274-7009-4583-95D0-1A65340AB08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lvl1pPr>
              <a:defRPr>
                <a:ln>
                  <a:solidFill>
                    <a:schemeClr val="bg1"/>
                  </a:solidFill>
                </a:ln>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4AFED274-7009-4583-95D0-1A65340AB08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395288" y="187325"/>
            <a:ext cx="8229600" cy="649288"/>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4AFED274-7009-4583-95D0-1A65340AB08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85786" y="1643050"/>
            <a:ext cx="7772400" cy="1470025"/>
          </a:xfrm>
        </p:spPr>
        <p:txBody>
          <a:bodyPr/>
          <a:lstStyle>
            <a:lvl1pPr>
              <a:defRPr sz="4000" b="1">
                <a:ln>
                  <a:solidFill>
                    <a:schemeClr val="bg1"/>
                  </a:solidFill>
                </a:ln>
                <a:solidFill>
                  <a:schemeClr val="bg1"/>
                </a:solidFill>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57290" y="3786190"/>
            <a:ext cx="6400800" cy="614370"/>
          </a:xfrm>
        </p:spPr>
        <p:txBody>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4AFED274-7009-4583-95D0-1A65340AB08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8" y="350820"/>
            <a:ext cx="8229600" cy="649288"/>
          </a:xfrm>
        </p:spPr>
        <p:txBody>
          <a:bodyPr/>
          <a:lstStyle>
            <a:lvl1pPr>
              <a:defRPr sz="2800">
                <a:ln>
                  <a:solidFill>
                    <a:schemeClr val="bg1"/>
                  </a:solidFill>
                </a:ln>
                <a:solidFill>
                  <a:schemeClr val="bg1"/>
                </a:solidFill>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4AFED274-7009-4583-95D0-1A65340AB08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4348" y="1709735"/>
            <a:ext cx="7772400" cy="1362075"/>
          </a:xfrm>
        </p:spPr>
        <p:txBody>
          <a:bodyPr anchor="t"/>
          <a:lstStyle>
            <a:lvl1pPr algn="ctr">
              <a:defRPr sz="4000" b="1" cap="all">
                <a:ln>
                  <a:solidFill>
                    <a:schemeClr val="bg1"/>
                  </a:solidFill>
                </a:ln>
                <a:solidFill>
                  <a:schemeClr val="bg1"/>
                </a:solidFill>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14348" y="3571876"/>
            <a:ext cx="7772400" cy="1500187"/>
          </a:xfrm>
        </p:spPr>
        <p:txBody>
          <a:bodyPr anchorCtr="1"/>
          <a:lstStyle>
            <a:lvl1pPr marL="0" indent="0" algn="ctr">
              <a:buFont typeface="Wingdings" panose="05000000000000000000" pitchFamily="2" charset="2"/>
              <a:buChar char="l"/>
              <a:defRPr sz="2400">
                <a:solidFill>
                  <a:schemeClr val="bg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4AFED274-7009-4583-95D0-1A65340AB08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矩形 6"/>
          <p:cNvSpPr/>
          <p:nvPr userDrawn="1"/>
        </p:nvSpPr>
        <p:spPr>
          <a:xfrm>
            <a:off x="-108585" y="-27305"/>
            <a:ext cx="9505315" cy="93599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8" y="350820"/>
            <a:ext cx="8229600" cy="649288"/>
          </a:xfrm>
        </p:spPr>
        <p:txBody>
          <a:bodyPr/>
          <a:lstStyle>
            <a:lvl1pPr>
              <a:defRPr sz="2800">
                <a:ln>
                  <a:solidFill>
                    <a:schemeClr val="bg1"/>
                  </a:solidFill>
                </a:ln>
                <a:solidFill>
                  <a:schemeClr val="bg1"/>
                </a:solidFill>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p:spPr>
        <p:txBody>
          <a:bodyPr/>
          <a:lstStyle>
            <a:lvl1pPr>
              <a:defRPr sz="2800">
                <a:solidFill>
                  <a:schemeClr val="bg1"/>
                </a:solidFill>
                <a:effectLst>
                  <a:outerShdw blurRad="38100" dist="38100" dir="2700000" algn="tl">
                    <a:srgbClr val="000000">
                      <a:alpha val="43137"/>
                    </a:srgbClr>
                  </a:outerShdw>
                </a:effectLst>
              </a:defRPr>
            </a:lvl1pPr>
            <a:lvl2pPr>
              <a:defRPr sz="2400">
                <a:solidFill>
                  <a:schemeClr val="bg1"/>
                </a:solidFill>
                <a:effectLst>
                  <a:outerShdw blurRad="38100" dist="38100" dir="2700000" algn="tl">
                    <a:srgbClr val="000000">
                      <a:alpha val="43137"/>
                    </a:srgbClr>
                  </a:outerShdw>
                </a:effectLst>
              </a:defRPr>
            </a:lvl2pPr>
            <a:lvl3pPr>
              <a:defRPr sz="2000">
                <a:solidFill>
                  <a:schemeClr val="bg1"/>
                </a:solidFill>
                <a:effectLst>
                  <a:outerShdw blurRad="38100" dist="38100" dir="2700000" algn="tl">
                    <a:srgbClr val="000000">
                      <a:alpha val="43137"/>
                    </a:srgbClr>
                  </a:outerShdw>
                </a:effectLst>
              </a:defRPr>
            </a:lvl3pPr>
            <a:lvl4pPr>
              <a:defRPr sz="1800">
                <a:solidFill>
                  <a:schemeClr val="bg1"/>
                </a:solidFill>
                <a:effectLst>
                  <a:outerShdw blurRad="38100" dist="38100" dir="2700000" algn="tl">
                    <a:srgbClr val="000000">
                      <a:alpha val="43137"/>
                    </a:srgbClr>
                  </a:outerShdw>
                </a:effectLst>
              </a:defRPr>
            </a:lvl4pPr>
            <a:lvl5pPr>
              <a:defRPr sz="1800">
                <a:solidFill>
                  <a:schemeClr val="bg1"/>
                </a:solidFill>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p:spPr>
        <p:txBody>
          <a:bodyPr/>
          <a:lstStyle>
            <a:lvl1pPr>
              <a:defRPr sz="2800">
                <a:solidFill>
                  <a:schemeClr val="bg1"/>
                </a:solidFill>
                <a:effectLst>
                  <a:outerShdw blurRad="38100" dist="38100" dir="2700000" algn="tl">
                    <a:srgbClr val="000000">
                      <a:alpha val="43137"/>
                    </a:srgbClr>
                  </a:outerShdw>
                </a:effectLst>
              </a:defRPr>
            </a:lvl1pPr>
            <a:lvl2pPr>
              <a:defRPr sz="2400">
                <a:solidFill>
                  <a:schemeClr val="bg1"/>
                </a:solidFill>
                <a:effectLst>
                  <a:outerShdw blurRad="38100" dist="38100" dir="2700000" algn="tl">
                    <a:srgbClr val="000000">
                      <a:alpha val="43137"/>
                    </a:srgbClr>
                  </a:outerShdw>
                </a:effectLst>
              </a:defRPr>
            </a:lvl2pPr>
            <a:lvl3pPr>
              <a:defRPr sz="2000">
                <a:solidFill>
                  <a:schemeClr val="bg1"/>
                </a:solidFill>
                <a:effectLst>
                  <a:outerShdw blurRad="38100" dist="38100" dir="2700000" algn="tl">
                    <a:srgbClr val="000000">
                      <a:alpha val="43137"/>
                    </a:srgbClr>
                  </a:outerShdw>
                </a:effectLst>
              </a:defRPr>
            </a:lvl3pPr>
            <a:lvl4pPr>
              <a:defRPr sz="1800">
                <a:solidFill>
                  <a:schemeClr val="bg1"/>
                </a:solidFill>
                <a:effectLst>
                  <a:outerShdw blurRad="38100" dist="38100" dir="2700000" algn="tl">
                    <a:srgbClr val="000000">
                      <a:alpha val="43137"/>
                    </a:srgbClr>
                  </a:outerShdw>
                </a:effectLst>
              </a:defRPr>
            </a:lvl4pPr>
            <a:lvl5pPr>
              <a:defRPr sz="1800">
                <a:solidFill>
                  <a:schemeClr val="bg1"/>
                </a:solidFill>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4AFED274-7009-4583-95D0-1A65340AB08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95288" y="350820"/>
            <a:ext cx="8229600" cy="649288"/>
          </a:xfrm>
        </p:spPr>
        <p:txBody>
          <a:bodyPr/>
          <a:lstStyle>
            <a:lvl1pPr>
              <a:defRPr sz="2800">
                <a:ln>
                  <a:solidFill>
                    <a:schemeClr val="bg1"/>
                  </a:solidFill>
                </a:ln>
                <a:solidFill>
                  <a:schemeClr val="bg1"/>
                </a:solidFill>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solidFill>
                  <a:schemeClr val="bg1"/>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solidFill>
                  <a:schemeClr val="bg1"/>
                </a:solidFill>
                <a:effectLst>
                  <a:outerShdw blurRad="38100" dist="38100" dir="2700000" algn="tl">
                    <a:srgbClr val="000000">
                      <a:alpha val="43137"/>
                    </a:srgbClr>
                  </a:outerShdw>
                </a:effectLst>
              </a:defRPr>
            </a:lvl1pPr>
            <a:lvl2pPr>
              <a:defRPr sz="2000">
                <a:solidFill>
                  <a:schemeClr val="bg1"/>
                </a:solidFill>
                <a:effectLst>
                  <a:outerShdw blurRad="38100" dist="38100" dir="2700000" algn="tl">
                    <a:srgbClr val="000000">
                      <a:alpha val="43137"/>
                    </a:srgbClr>
                  </a:outerShdw>
                </a:effectLst>
              </a:defRPr>
            </a:lvl2pPr>
            <a:lvl3pPr>
              <a:defRPr sz="1800">
                <a:solidFill>
                  <a:schemeClr val="bg1"/>
                </a:solidFill>
                <a:effectLst>
                  <a:outerShdw blurRad="38100" dist="38100" dir="2700000" algn="tl">
                    <a:srgbClr val="000000">
                      <a:alpha val="43137"/>
                    </a:srgbClr>
                  </a:outerShdw>
                </a:effectLst>
              </a:defRPr>
            </a:lvl3pPr>
            <a:lvl4pPr>
              <a:defRPr sz="1600">
                <a:solidFill>
                  <a:schemeClr val="bg1"/>
                </a:solidFill>
                <a:effectLst>
                  <a:outerShdw blurRad="38100" dist="38100" dir="2700000" algn="tl">
                    <a:srgbClr val="000000">
                      <a:alpha val="43137"/>
                    </a:srgbClr>
                  </a:outerShdw>
                </a:effectLst>
              </a:defRPr>
            </a:lvl4pPr>
            <a:lvl5pPr>
              <a:defRPr sz="1600">
                <a:solidFill>
                  <a:schemeClr val="bg1"/>
                </a:solidFill>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solidFill>
                  <a:schemeClr val="bg1"/>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solidFill>
                  <a:schemeClr val="bg1"/>
                </a:solidFill>
                <a:effectLst>
                  <a:outerShdw blurRad="38100" dist="38100" dir="2700000" algn="tl">
                    <a:srgbClr val="000000">
                      <a:alpha val="43137"/>
                    </a:srgbClr>
                  </a:outerShdw>
                </a:effectLst>
              </a:defRPr>
            </a:lvl1pPr>
            <a:lvl2pPr>
              <a:defRPr sz="2000">
                <a:solidFill>
                  <a:schemeClr val="bg1"/>
                </a:solidFill>
                <a:effectLst>
                  <a:outerShdw blurRad="38100" dist="38100" dir="2700000" algn="tl">
                    <a:srgbClr val="000000">
                      <a:alpha val="43137"/>
                    </a:srgbClr>
                  </a:outerShdw>
                </a:effectLst>
              </a:defRPr>
            </a:lvl2pPr>
            <a:lvl3pPr>
              <a:defRPr sz="1800">
                <a:solidFill>
                  <a:schemeClr val="bg1"/>
                </a:solidFill>
                <a:effectLst>
                  <a:outerShdw blurRad="38100" dist="38100" dir="2700000" algn="tl">
                    <a:srgbClr val="000000">
                      <a:alpha val="43137"/>
                    </a:srgbClr>
                  </a:outerShdw>
                </a:effectLst>
              </a:defRPr>
            </a:lvl3pPr>
            <a:lvl4pPr>
              <a:defRPr sz="1600">
                <a:solidFill>
                  <a:schemeClr val="bg1"/>
                </a:solidFill>
                <a:effectLst>
                  <a:outerShdw blurRad="38100" dist="38100" dir="2700000" algn="tl">
                    <a:srgbClr val="000000">
                      <a:alpha val="43137"/>
                    </a:srgbClr>
                  </a:outerShdw>
                </a:effectLst>
              </a:defRPr>
            </a:lvl4pPr>
            <a:lvl5pPr>
              <a:defRPr sz="1600">
                <a:solidFill>
                  <a:schemeClr val="bg1"/>
                </a:solidFill>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4AFED274-7009-4583-95D0-1A65340AB08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95288" y="350820"/>
            <a:ext cx="8229600" cy="649288"/>
          </a:xfrm>
        </p:spPr>
        <p:txBody>
          <a:bodyPr/>
          <a:lstStyle>
            <a:lvl1pPr>
              <a:defRPr sz="2800">
                <a:ln>
                  <a:solidFill>
                    <a:schemeClr val="bg1"/>
                  </a:solidFill>
                </a:ln>
                <a:solidFill>
                  <a:schemeClr val="bg1"/>
                </a:solidFill>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6" name="内容占位符 2"/>
          <p:cNvSpPr>
            <a:spLocks noGrp="1"/>
          </p:cNvSpPr>
          <p:nvPr>
            <p:ph idx="1"/>
          </p:nvPr>
        </p:nvSpPr>
        <p:spPr>
          <a:xfrm>
            <a:off x="419100" y="1314450"/>
            <a:ext cx="8229600" cy="4525963"/>
          </a:xfrm>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4AFED274-7009-4583-95D0-1A65340AB08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标题 1"/>
          <p:cNvSpPr>
            <a:spLocks noGrp="1"/>
          </p:cNvSpPr>
          <p:nvPr>
            <p:ph type="title"/>
          </p:nvPr>
        </p:nvSpPr>
        <p:spPr>
          <a:xfrm>
            <a:off x="395288" y="357166"/>
            <a:ext cx="8229600" cy="649288"/>
          </a:xfrm>
        </p:spPr>
        <p:txBody>
          <a:bodyPr/>
          <a:lstStyle>
            <a:lvl1pPr>
              <a:defRPr sz="2800">
                <a:ln>
                  <a:solidFill>
                    <a:schemeClr val="bg1"/>
                  </a:solidFill>
                </a:ln>
                <a:solidFill>
                  <a:schemeClr val="bg1"/>
                </a:solidFill>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6" name="内容占位符 2"/>
          <p:cNvSpPr>
            <a:spLocks noGrp="1"/>
          </p:cNvSpPr>
          <p:nvPr>
            <p:ph idx="1"/>
          </p:nvPr>
        </p:nvSpPr>
        <p:spPr>
          <a:xfrm>
            <a:off x="419100" y="1314450"/>
            <a:ext cx="8229600" cy="4525963"/>
          </a:xfrm>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4AFED274-7009-4583-95D0-1A65340AB08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571480"/>
            <a:ext cx="900090" cy="5643602"/>
          </a:xfrm>
        </p:spPr>
        <p:txBody>
          <a:bodyPr vert="eaVert">
            <a:normAutofit/>
          </a:bodyPr>
          <a:lstStyle>
            <a:lvl1pPr algn="ctr">
              <a:defRPr sz="2000" b="1">
                <a:solidFill>
                  <a:schemeClr val="bg1"/>
                </a:solidFill>
                <a:effectLst>
                  <a:outerShdw blurRad="38100" dist="38100" dir="2700000" algn="tl">
                    <a:srgbClr val="000000">
                      <a:alpha val="43137"/>
                    </a:srgbClr>
                  </a:outerShdw>
                </a:effectLst>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2143108" y="214290"/>
            <a:ext cx="6543692" cy="6500858"/>
          </a:xfrm>
          <a:noFill/>
        </p:spPr>
        <p:txBody>
          <a:bodyPr/>
          <a:lstStyle>
            <a:lvl1pPr>
              <a:defRPr sz="3200">
                <a:solidFill>
                  <a:schemeClr val="bg1"/>
                </a:solidFill>
                <a:effectLst>
                  <a:outerShdw blurRad="38100" dist="38100" dir="2700000" algn="tl">
                    <a:srgbClr val="000000">
                      <a:alpha val="43137"/>
                    </a:srgbClr>
                  </a:outerShdw>
                </a:effectLst>
              </a:defRPr>
            </a:lvl1pPr>
            <a:lvl2pPr>
              <a:defRPr sz="2800">
                <a:solidFill>
                  <a:schemeClr val="bg1"/>
                </a:solidFill>
                <a:effectLst>
                  <a:outerShdw blurRad="38100" dist="38100" dir="2700000" algn="tl">
                    <a:srgbClr val="000000">
                      <a:alpha val="43137"/>
                    </a:srgbClr>
                  </a:outerShdw>
                </a:effectLst>
              </a:defRPr>
            </a:lvl2pPr>
            <a:lvl3pPr>
              <a:defRPr sz="2400">
                <a:solidFill>
                  <a:schemeClr val="bg1"/>
                </a:solidFill>
                <a:effectLst>
                  <a:outerShdw blurRad="38100" dist="38100" dir="2700000" algn="tl">
                    <a:srgbClr val="000000">
                      <a:alpha val="43137"/>
                    </a:srgbClr>
                  </a:outerShdw>
                </a:effectLst>
              </a:defRPr>
            </a:lvl3pPr>
            <a:lvl4pPr>
              <a:defRPr sz="2000">
                <a:solidFill>
                  <a:schemeClr val="bg1"/>
                </a:solidFill>
                <a:effectLst>
                  <a:outerShdw blurRad="38100" dist="38100" dir="2700000" algn="tl">
                    <a:srgbClr val="000000">
                      <a:alpha val="43137"/>
                    </a:srgbClr>
                  </a:outerShdw>
                </a:effectLst>
              </a:defRPr>
            </a:lvl4pPr>
            <a:lvl5pPr>
              <a:defRPr sz="2000">
                <a:solidFill>
                  <a:schemeClr val="bg1"/>
                </a:solidFill>
                <a:effectLst>
                  <a:outerShdw blurRad="38100" dist="38100" dir="2700000" algn="tl">
                    <a:srgbClr val="000000">
                      <a:alpha val="43137"/>
                    </a:srgbClr>
                  </a:outerShdw>
                </a:effectLst>
              </a:defRPr>
            </a:lvl5pPr>
            <a:lvl6pPr>
              <a:defRPr sz="2000"/>
            </a:lvl6pPr>
            <a:lvl7pPr>
              <a:defRPr sz="2000"/>
            </a:lvl7pPr>
            <a:lvl8pPr>
              <a:defRPr sz="2000"/>
            </a:lvl8pPr>
            <a:lvl9pPr>
              <a:defRPr sz="2000"/>
            </a:lvl9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4AFED274-7009-4583-95D0-1A65340AB08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1.xml"/><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p:sp>
        <p:nvSpPr>
          <p:cNvPr id="1026" name="标题占位符 1"/>
          <p:cNvSpPr>
            <a:spLocks noGrp="1"/>
          </p:cNvSpPr>
          <p:nvPr>
            <p:ph type="title"/>
          </p:nvPr>
        </p:nvSpPr>
        <p:spPr>
          <a:xfrm>
            <a:off x="395288" y="187325"/>
            <a:ext cx="8229600" cy="649288"/>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19100" y="131445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AFED274-7009-4583-95D0-1A65340AB08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ea typeface="黑体" panose="02010609060101010101" pitchFamily="49" charset="-122"/>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矩形 6"/>
          <p:cNvSpPr/>
          <p:nvPr userDrawn="1">
            <p:custDataLst>
              <p:tags r:id="rId16"/>
            </p:custDataLst>
          </p:nvPr>
        </p:nvSpPr>
        <p:spPr>
          <a:xfrm>
            <a:off x="-108585" y="-27305"/>
            <a:ext cx="9505315" cy="935990"/>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wipe dir="r"/>
  </p:transition>
  <p:hf sldNum="0" hdr="0" ftr="0" dt="0"/>
  <p:txStyles>
    <p:titleStyle>
      <a:lvl1pPr algn="l" rtl="0" eaLnBrk="0" fontAlgn="base" hangingPunct="0">
        <a:spcBef>
          <a:spcPct val="0"/>
        </a:spcBef>
        <a:spcAft>
          <a:spcPct val="0"/>
        </a:spcAft>
        <a:defRPr sz="2400" b="1" kern="1200">
          <a:solidFill>
            <a:schemeClr val="tx1"/>
          </a:solidFill>
          <a:latin typeface="+mj-lt"/>
          <a:ea typeface="黑体" panose="02010609060101010101" pitchFamily="49" charset="-122"/>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黑体" panose="02010609060101010101" pitchFamily="49"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l"/>
        <a:defRPr sz="2000" kern="1200">
          <a:solidFill>
            <a:schemeClr val="tx1"/>
          </a:solidFill>
          <a:latin typeface="+mn-lt"/>
          <a:ea typeface="黑体" panose="02010609060101010101" pitchFamily="49" charset="-122"/>
          <a:cs typeface="+mn-cs"/>
        </a:defRPr>
      </a:lvl1pPr>
      <a:lvl2pPr marL="742950" indent="-285750" algn="l" rtl="0" eaLnBrk="0" fontAlgn="base" hangingPunct="0">
        <a:spcBef>
          <a:spcPct val="20000"/>
        </a:spcBef>
        <a:spcAft>
          <a:spcPct val="0"/>
        </a:spcAft>
        <a:buFont typeface="Wingdings" panose="05000000000000000000" pitchFamily="2" charset="2"/>
        <a:buChar char="n"/>
        <a:defRPr kern="1200">
          <a:solidFill>
            <a:schemeClr val="tx1"/>
          </a:solidFill>
          <a:latin typeface="+mn-lt"/>
          <a:ea typeface="黑体" panose="02010609060101010101" pitchFamily="49" charset="-122"/>
          <a:cs typeface="+mn-cs"/>
        </a:defRPr>
      </a:lvl2pPr>
      <a:lvl3pPr marL="1143000" indent="-228600" algn="l" rtl="0" eaLnBrk="0" fontAlgn="base" hangingPunct="0">
        <a:spcBef>
          <a:spcPct val="20000"/>
        </a:spcBef>
        <a:spcAft>
          <a:spcPct val="0"/>
        </a:spcAft>
        <a:buFont typeface="Wingdings" panose="05000000000000000000" pitchFamily="2" charset="2"/>
        <a:buChar char="u"/>
        <a:defRPr sz="1600" kern="1200">
          <a:solidFill>
            <a:schemeClr val="tx1"/>
          </a:solidFill>
          <a:latin typeface="+mn-lt"/>
          <a:ea typeface="黑体" panose="02010609060101010101" pitchFamily="49"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pitchFamily="49"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黑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5.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4.jpeg"/><Relationship Id="rId1" Type="http://schemas.openxmlformats.org/officeDocument/2006/relationships/image" Target="../media/image13.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8.png"/><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9.jpeg"/></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4.jpeg"/><Relationship Id="rId1" Type="http://schemas.openxmlformats.org/officeDocument/2006/relationships/image" Target="../media/image2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5.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6.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7.jpeg"/></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1.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4.png"/></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5.png"/></Relationships>
</file>

<file path=ppt/slides/_rels/slide8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6.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 name="标题 3"/>
          <p:cNvSpPr>
            <a:spLocks noGrp="1"/>
          </p:cNvSpPr>
          <p:nvPr>
            <p:ph type="ctrTitle"/>
          </p:nvPr>
        </p:nvSpPr>
        <p:spPr>
          <a:xfrm>
            <a:off x="785813" y="2786063"/>
            <a:ext cx="7415213" cy="2143125"/>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8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mj-lt"/>
                <a:ea typeface="楷体_GB2312" pitchFamily="49" charset="-122"/>
                <a:cs typeface="+mj-cs"/>
              </a:rPr>
              <a:t>如何当一个优秀的班组长</a:t>
            </a:r>
            <a:endParaRPr kumimoji="0" lang="zh-CN" altLang="en-US" sz="48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mj-lt"/>
              <a:ea typeface="黑体" panose="02010609060101010101" pitchFamily="49" charset="-122"/>
              <a:cs typeface="+mj-cs"/>
            </a:endParaRPr>
          </a:p>
        </p:txBody>
      </p:sp>
      <p:pic>
        <p:nvPicPr>
          <p:cNvPr id="2" name="图片 1" descr="a 头"/>
          <p:cNvPicPr>
            <a:picLocks noChangeAspect="1"/>
          </p:cNvPicPr>
          <p:nvPr/>
        </p:nvPicPr>
        <p:blipFill>
          <a:blip r:embed="rId2"/>
          <a:stretch>
            <a:fillRect/>
          </a:stretch>
        </p:blipFill>
        <p:spPr>
          <a:xfrm>
            <a:off x="4860290" y="4869180"/>
            <a:ext cx="3773170" cy="1957070"/>
          </a:xfrm>
          <a:prstGeom prst="rect">
            <a:avLst/>
          </a:prstGeom>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4"/>
          <p:cNvSpPr>
            <a:spLocks noGrp="1"/>
          </p:cNvSpPr>
          <p:nvPr>
            <p:ph type="title"/>
          </p:nvPr>
        </p:nvSpPr>
        <p:spPr>
          <a:xfrm>
            <a:off x="395288" y="908050"/>
            <a:ext cx="8229600" cy="649288"/>
          </a:xfrm>
          <a:ln/>
        </p:spPr>
        <p:txBody>
          <a:bodyPr vert="horz" wrap="square" lIns="91440" tIns="45720" rIns="91440" bIns="45720" anchor="ctr" anchorCtr="0"/>
          <a:p>
            <a:pPr algn="ctr"/>
            <a:r>
              <a:rPr lang="zh-CN" altLang="en-US" sz="2800" dirty="0">
                <a:ea typeface="楷体_GB2312" pitchFamily="49" charset="-122"/>
              </a:rPr>
              <a:t>班组长安全角色认知</a:t>
            </a:r>
            <a:endParaRPr lang="zh-CN" altLang="en-US" sz="2800" dirty="0">
              <a:ea typeface="楷体_GB2312" pitchFamily="49" charset="-122"/>
            </a:endParaRPr>
          </a:p>
        </p:txBody>
      </p:sp>
      <p:grpSp>
        <p:nvGrpSpPr>
          <p:cNvPr id="11267" name="Group 110"/>
          <p:cNvGrpSpPr/>
          <p:nvPr/>
        </p:nvGrpSpPr>
        <p:grpSpPr>
          <a:xfrm>
            <a:off x="250825" y="1628775"/>
            <a:ext cx="5735638" cy="576263"/>
            <a:chOff x="174" y="663"/>
            <a:chExt cx="3613" cy="363"/>
          </a:xfrm>
        </p:grpSpPr>
        <p:grpSp>
          <p:nvGrpSpPr>
            <p:cNvPr id="11308" name="Group 29"/>
            <p:cNvGrpSpPr/>
            <p:nvPr/>
          </p:nvGrpSpPr>
          <p:grpSpPr>
            <a:xfrm>
              <a:off x="174" y="715"/>
              <a:ext cx="205" cy="205"/>
              <a:chOff x="2485" y="949"/>
              <a:chExt cx="918" cy="918"/>
            </a:xfrm>
          </p:grpSpPr>
          <p:sp>
            <p:nvSpPr>
              <p:cNvPr id="11310" name="AutoShape 30"/>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11311" name="Oval 31"/>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11312" name="Group 32"/>
              <p:cNvGrpSpPr/>
              <p:nvPr/>
            </p:nvGrpSpPr>
            <p:grpSpPr>
              <a:xfrm>
                <a:off x="2656" y="1155"/>
                <a:ext cx="586" cy="500"/>
                <a:chOff x="511" y="1141"/>
                <a:chExt cx="586" cy="500"/>
              </a:xfrm>
            </p:grpSpPr>
            <p:sp>
              <p:nvSpPr>
                <p:cNvPr id="56353" name="Oval 33"/>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6354" name="Oval 34"/>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1313" name="Oval 35"/>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56356" name="Oval 36"/>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1309" name="AutoShape 109"/>
            <p:cNvSpPr/>
            <p:nvPr/>
          </p:nvSpPr>
          <p:spPr>
            <a:xfrm>
              <a:off x="521" y="663"/>
              <a:ext cx="3266" cy="363"/>
            </a:xfrm>
            <a:prstGeom prst="roundRect">
              <a:avLst>
                <a:gd name="adj" fmla="val 16667"/>
              </a:avLst>
            </a:prstGeom>
            <a:noFill/>
            <a:ln w="9525">
              <a:noFill/>
            </a:ln>
          </p:spPr>
          <p:txBody>
            <a:bodyPr wrap="none" anchor="ctr" anchorCtr="0"/>
            <a:p>
              <a:pPr algn="ctr"/>
              <a:r>
                <a:rPr lang="en-US" altLang="zh-CN" sz="2800" b="1" dirty="0">
                  <a:latin typeface="楷体_GB2312" pitchFamily="49" charset="-122"/>
                  <a:ea typeface="楷体_GB2312" pitchFamily="49" charset="-122"/>
                </a:rPr>
                <a:t>1.5</a:t>
              </a:r>
              <a:r>
                <a:rPr lang="zh-CN" altLang="en-US" sz="2800" b="1" dirty="0">
                  <a:latin typeface="楷体_GB2312" pitchFamily="49" charset="-122"/>
                  <a:ea typeface="楷体_GB2312" pitchFamily="49" charset="-122"/>
                </a:rPr>
                <a:t>班组长应具备的安全管理素质</a:t>
              </a:r>
              <a:r>
                <a:rPr lang="zh-CN" altLang="en-US" b="1" dirty="0">
                  <a:latin typeface="Arial" panose="020B0604020202020204" pitchFamily="34" charset="0"/>
                </a:rPr>
                <a:t> </a:t>
              </a:r>
              <a:endParaRPr lang="zh-CN" altLang="en-US" b="1" dirty="0">
                <a:latin typeface="Arial" panose="020B0604020202020204" pitchFamily="34" charset="0"/>
              </a:endParaRPr>
            </a:p>
          </p:txBody>
        </p:sp>
      </p:grpSp>
      <p:sp>
        <p:nvSpPr>
          <p:cNvPr id="11268" name="AutoShape 4"/>
          <p:cNvSpPr/>
          <p:nvPr/>
        </p:nvSpPr>
        <p:spPr>
          <a:xfrm>
            <a:off x="1187450" y="2420938"/>
            <a:ext cx="7127875" cy="3960812"/>
          </a:xfrm>
          <a:prstGeom prst="roundRect">
            <a:avLst>
              <a:gd name="adj" fmla="val 4815"/>
            </a:avLst>
          </a:prstGeom>
          <a:solidFill>
            <a:srgbClr val="153133">
              <a:alpha val="30196"/>
            </a:srgbClr>
          </a:solidFill>
          <a:ln w="12700">
            <a:noFill/>
          </a:ln>
        </p:spPr>
        <p:txBody>
          <a:bodyPr wrap="none" lIns="87313" tIns="44450" rIns="87313" bIns="44450" anchor="ctr" anchorCtr="0"/>
          <a:p>
            <a:r>
              <a:rPr lang="zh-CN" altLang="en-US" b="1" dirty="0">
                <a:solidFill>
                  <a:srgbClr val="FFFF00"/>
                </a:solidFill>
                <a:latin typeface="Arial" panose="020B0604020202020204" pitchFamily="34" charset="0"/>
              </a:rPr>
              <a:t>                技术素质</a:t>
            </a:r>
            <a:endParaRPr lang="zh-CN" altLang="en-US" b="1" dirty="0">
              <a:solidFill>
                <a:srgbClr val="FFFF00"/>
              </a:solidFill>
              <a:latin typeface="Arial" panose="020B0604020202020204" pitchFamily="34" charset="0"/>
            </a:endParaRPr>
          </a:p>
        </p:txBody>
      </p:sp>
      <p:sp>
        <p:nvSpPr>
          <p:cNvPr id="11269" name="Rectangle 55"/>
          <p:cNvSpPr/>
          <p:nvPr/>
        </p:nvSpPr>
        <p:spPr>
          <a:xfrm>
            <a:off x="1476375" y="2781300"/>
            <a:ext cx="144463" cy="244475"/>
          </a:xfrm>
          <a:prstGeom prst="rect">
            <a:avLst/>
          </a:prstGeom>
          <a:noFill/>
          <a:ln w="9525">
            <a:noFill/>
          </a:ln>
          <a:effectLst>
            <a:outerShdw dist="17961" dir="2699999" algn="ctr" rotWithShape="0">
              <a:schemeClr val="tx1"/>
            </a:outerShdw>
          </a:effectLst>
        </p:spPr>
        <p:txBody>
          <a:bodyPr wrap="none" lIns="0" tIns="0" rIns="0" bIns="0">
            <a:spAutoFit/>
          </a:bodyPr>
          <a:p>
            <a:pPr marL="469900" indent="-469900">
              <a:spcBef>
                <a:spcPct val="20000"/>
              </a:spcBef>
              <a:buClr>
                <a:schemeClr val="accent2"/>
              </a:buClr>
              <a:buFont typeface="Wingdings" panose="05000000000000000000" pitchFamily="2" charset="2"/>
            </a:pPr>
            <a:r>
              <a:rPr lang="en-US" altLang="ko-KR" sz="1600" b="1" dirty="0">
                <a:solidFill>
                  <a:srgbClr val="FF0000"/>
                </a:solidFill>
                <a:latin typeface="Verdana" panose="020B0604030504040204" pitchFamily="34" charset="0"/>
                <a:ea typeface="HY헤드라인M" pitchFamily="18" charset="-127"/>
              </a:rPr>
              <a:t>1</a:t>
            </a:r>
            <a:endParaRPr lang="en-US" altLang="ko-KR" sz="1600" b="1" dirty="0">
              <a:solidFill>
                <a:srgbClr val="FF0000"/>
              </a:solidFill>
              <a:latin typeface="Verdana" panose="020B0604030504040204" pitchFamily="34" charset="0"/>
              <a:ea typeface="HY헤드라인M" pitchFamily="18" charset="-127"/>
            </a:endParaRPr>
          </a:p>
        </p:txBody>
      </p:sp>
      <p:sp>
        <p:nvSpPr>
          <p:cNvPr id="11270" name="AutoShape 11"/>
          <p:cNvSpPr/>
          <p:nvPr/>
        </p:nvSpPr>
        <p:spPr>
          <a:xfrm rot="5400000">
            <a:off x="2555875" y="1941513"/>
            <a:ext cx="669925" cy="2573337"/>
          </a:xfrm>
          <a:prstGeom prst="flowChartManualInput">
            <a:avLst/>
          </a:prstGeom>
          <a:gradFill rotWithShape="1">
            <a:gsLst>
              <a:gs pos="0">
                <a:srgbClr val="000066"/>
              </a:gs>
              <a:gs pos="100000">
                <a:schemeClr val="tx1"/>
              </a:gs>
            </a:gsLst>
            <a:path path="rect">
              <a:fillToRect r="100000" b="100000"/>
            </a:path>
            <a:tileRect/>
          </a:gradFill>
          <a:ln w="9525" cap="flat" cmpd="sng">
            <a:prstDash val="solid"/>
            <a:miter/>
            <a:headEnd type="none" w="med" len="med"/>
            <a:tailEnd type="none" w="med" len="med"/>
          </a:ln>
          <a:scene3d>
            <a:camera prst="legacyObliqueBottomRight">
              <a:rot lat="0" lon="0" rev="0"/>
            </a:camera>
            <a:lightRig rig="legacyFlat3" dir="b"/>
          </a:scene3d>
          <a:sp3d extrusionH="176200" prstMaterial="legacyPlastic">
            <a:bevelT w="13500" h="13500" prst="angle"/>
            <a:bevelB w="13500" h="13500" prst="angle"/>
            <a:extrusionClr>
              <a:srgbClr val="000066"/>
            </a:extrusionClr>
          </a:sp3d>
        </p:spPr>
        <p:txBody>
          <a:bodyPr wrap="none" lIns="87313" tIns="44450" rIns="87313" bIns="44450" anchor="ctr" anchorCtr="0">
            <a:flatTx/>
          </a:bodyPr>
          <a:p>
            <a:endParaRPr lang="zh-CN" altLang="en-US" sz="2400" dirty="0">
              <a:latin typeface="Times New Roman" panose="02020603050405020304" pitchFamily="18" charset="0"/>
            </a:endParaRPr>
          </a:p>
        </p:txBody>
      </p:sp>
      <p:sp>
        <p:nvSpPr>
          <p:cNvPr id="11271" name="Rectangle 18"/>
          <p:cNvSpPr/>
          <p:nvPr/>
        </p:nvSpPr>
        <p:spPr>
          <a:xfrm>
            <a:off x="2000250" y="3070225"/>
            <a:ext cx="1295400" cy="396875"/>
          </a:xfrm>
          <a:prstGeom prst="rect">
            <a:avLst/>
          </a:prstGeom>
          <a:noFill/>
          <a:ln w="9525">
            <a:noFill/>
          </a:ln>
          <a:effectLst>
            <a:outerShdw dist="17961" dir="2699999" algn="ctr" rotWithShape="0">
              <a:schemeClr val="tx1"/>
            </a:outerShdw>
          </a:effectLst>
        </p:spPr>
        <p:txBody>
          <a:bodyPr wrap="none">
            <a:spAutoFit/>
          </a:bodyPr>
          <a:p>
            <a:pPr marL="469900" indent="-469900">
              <a:spcBef>
                <a:spcPct val="20000"/>
              </a:spcBef>
              <a:buClr>
                <a:schemeClr val="accent2"/>
              </a:buClr>
              <a:buFont typeface="Wingdings" panose="05000000000000000000" pitchFamily="2" charset="2"/>
              <a:buNone/>
            </a:pPr>
            <a:r>
              <a:rPr lang="zh-CN" altLang="en-US" sz="2000" b="1" dirty="0">
                <a:solidFill>
                  <a:srgbClr val="FFFF00"/>
                </a:solidFill>
                <a:latin typeface="楷体_GB2312" pitchFamily="49" charset="-122"/>
                <a:ea typeface="楷体_GB2312" pitchFamily="49" charset="-122"/>
              </a:rPr>
              <a:t>思想素质</a:t>
            </a:r>
            <a:r>
              <a:rPr lang="zh-CN" altLang="en-US" sz="2000" dirty="0">
                <a:latin typeface="Verdana" panose="020B0604030504040204" pitchFamily="34" charset="0"/>
              </a:rPr>
              <a:t> </a:t>
            </a:r>
            <a:endParaRPr lang="ko-KR" altLang="en-US" sz="2000" b="1" dirty="0">
              <a:solidFill>
                <a:srgbClr val="FFFF00"/>
              </a:solidFill>
              <a:latin typeface="HY헤드라인M" pitchFamily="18" charset="-127"/>
              <a:ea typeface="HY헤드라인M" pitchFamily="18" charset="-127"/>
            </a:endParaRPr>
          </a:p>
        </p:txBody>
      </p:sp>
      <p:sp>
        <p:nvSpPr>
          <p:cNvPr id="11272" name="AutoShape 14"/>
          <p:cNvSpPr/>
          <p:nvPr/>
        </p:nvSpPr>
        <p:spPr>
          <a:xfrm>
            <a:off x="3651250" y="3071813"/>
            <a:ext cx="4521200" cy="338137"/>
          </a:xfrm>
          <a:prstGeom prst="roundRect">
            <a:avLst>
              <a:gd name="adj" fmla="val 16667"/>
            </a:avLst>
          </a:prstGeom>
          <a:noFill/>
          <a:ln w="9525">
            <a:noFill/>
          </a:ln>
        </p:spPr>
        <p:txBody>
          <a:bodyPr lIns="0" tIns="0" rIns="0" bIns="0" anchor="ctr" anchorCtr="0">
            <a:spAutoFit/>
          </a:bodyPr>
          <a:p>
            <a:pPr algn="ctr" latinLnBrk="1"/>
            <a:r>
              <a:rPr lang="zh-CN" altLang="en-US" sz="2000" dirty="0">
                <a:latin typeface="HY견고딕" pitchFamily="18" charset="-127"/>
                <a:ea typeface="楷体_GB2312" pitchFamily="49" charset="-122"/>
              </a:rPr>
              <a:t>安全第一、预防为主、以人为本</a:t>
            </a:r>
            <a:endParaRPr lang="zh-CN" altLang="en-US" sz="2000" dirty="0">
              <a:latin typeface="HY견고딕" pitchFamily="18" charset="-127"/>
              <a:ea typeface="楷体_GB2312" pitchFamily="49" charset="-122"/>
            </a:endParaRPr>
          </a:p>
        </p:txBody>
      </p:sp>
      <p:sp>
        <p:nvSpPr>
          <p:cNvPr id="11273" name="AutoShape 5"/>
          <p:cNvSpPr/>
          <p:nvPr/>
        </p:nvSpPr>
        <p:spPr>
          <a:xfrm>
            <a:off x="1801813" y="4057650"/>
            <a:ext cx="6005512" cy="671513"/>
          </a:xfrm>
          <a:prstGeom prst="roundRect">
            <a:avLst>
              <a:gd name="adj" fmla="val 16667"/>
            </a:avLst>
          </a:prstGeom>
          <a:solidFill>
            <a:srgbClr val="FFFFFF"/>
          </a:solidFill>
          <a:ln w="9525" cap="flat" cmpd="sng">
            <a:prstDash val="solid"/>
            <a:headEnd type="none" w="med" len="med"/>
            <a:tailEnd type="none" w="med" len="med"/>
          </a:ln>
          <a:scene3d>
            <a:camera prst="legacyObliqueBottomRight">
              <a:rot lat="0" lon="0" rev="0"/>
            </a:camera>
            <a:lightRig rig="legacyFlat3" dir="b"/>
          </a:scene3d>
          <a:sp3d extrusionH="176200" prstMaterial="legacyWireframe">
            <a:bevelT w="13500" h="13500" prst="angle"/>
            <a:bevelB w="13500" h="13500" prst="angle"/>
            <a:extrusionClr>
              <a:srgbClr val="FFFFFF"/>
            </a:extrusionClr>
          </a:sp3d>
        </p:spPr>
        <p:txBody>
          <a:bodyPr wrap="none" anchor="ctr" anchorCtr="0">
            <a:flatTx/>
          </a:bodyPr>
          <a:p>
            <a:pPr algn="ctr" latinLnBrk="1"/>
            <a:endParaRPr lang="zh-CN" altLang="en-US" sz="1200" b="1" dirty="0">
              <a:latin typeface="Gulim" panose="020B0600000101010101" pitchFamily="34" charset="-127"/>
              <a:ea typeface="Gulim" panose="020B0600000101010101" pitchFamily="34" charset="-127"/>
            </a:endParaRPr>
          </a:p>
        </p:txBody>
      </p:sp>
      <p:sp>
        <p:nvSpPr>
          <p:cNvPr id="11274" name="AutoShape 15"/>
          <p:cNvSpPr/>
          <p:nvPr/>
        </p:nvSpPr>
        <p:spPr>
          <a:xfrm>
            <a:off x="4140200" y="4292600"/>
            <a:ext cx="3589338" cy="338138"/>
          </a:xfrm>
          <a:prstGeom prst="roundRect">
            <a:avLst>
              <a:gd name="adj" fmla="val 16667"/>
            </a:avLst>
          </a:prstGeom>
          <a:noFill/>
          <a:ln w="9525">
            <a:noFill/>
          </a:ln>
        </p:spPr>
        <p:txBody>
          <a:bodyPr wrap="none" lIns="0" tIns="0" rIns="0" bIns="0" anchor="ctr" anchorCtr="0">
            <a:spAutoFit/>
          </a:bodyPr>
          <a:p>
            <a:pPr latinLnBrk="1"/>
            <a:r>
              <a:rPr lang="zh-CN" altLang="en-US" sz="2000" dirty="0">
                <a:latin typeface="HY견고딕" pitchFamily="18" charset="-127"/>
                <a:ea typeface="楷体_GB2312" pitchFamily="49" charset="-122"/>
              </a:rPr>
              <a:t>设备知识、操作知识、应急知识</a:t>
            </a:r>
            <a:endParaRPr lang="zh-CN" altLang="en-US" sz="2000" dirty="0">
              <a:latin typeface="HY견고딕" pitchFamily="18" charset="-127"/>
              <a:ea typeface="楷体_GB2312" pitchFamily="49" charset="-122"/>
            </a:endParaRPr>
          </a:p>
        </p:txBody>
      </p:sp>
      <p:sp>
        <p:nvSpPr>
          <p:cNvPr id="11275" name="AutoShape 12"/>
          <p:cNvSpPr/>
          <p:nvPr/>
        </p:nvSpPr>
        <p:spPr>
          <a:xfrm rot="5400000">
            <a:off x="2570163" y="3124200"/>
            <a:ext cx="669925" cy="2573338"/>
          </a:xfrm>
          <a:prstGeom prst="flowChartManualInput">
            <a:avLst/>
          </a:prstGeom>
          <a:gradFill rotWithShape="1">
            <a:gsLst>
              <a:gs pos="0">
                <a:srgbClr val="A50021"/>
              </a:gs>
              <a:gs pos="100000">
                <a:schemeClr val="tx1"/>
              </a:gs>
            </a:gsLst>
            <a:path path="rect">
              <a:fillToRect r="100000" b="100000"/>
            </a:path>
            <a:tileRect/>
          </a:gradFill>
          <a:ln w="9525" cap="flat" cmpd="sng">
            <a:prstDash val="solid"/>
            <a:miter/>
            <a:headEnd type="none" w="med" len="med"/>
            <a:tailEnd type="none" w="med" len="med"/>
          </a:ln>
          <a:scene3d>
            <a:camera prst="legacyObliqueBottomRight">
              <a:rot lat="0" lon="0" rev="0"/>
            </a:camera>
            <a:lightRig rig="legacyFlat3" dir="b"/>
          </a:scene3d>
          <a:sp3d extrusionH="176200" prstMaterial="legacyPlastic">
            <a:bevelT w="13500" h="13500" prst="angle"/>
            <a:bevelB w="13500" h="13500" prst="angle"/>
            <a:extrusionClr>
              <a:srgbClr val="A50021"/>
            </a:extrusionClr>
          </a:sp3d>
        </p:spPr>
        <p:txBody>
          <a:bodyPr rot="10800000" vert="eaVert" wrap="none" lIns="87313" tIns="44450" rIns="87313" bIns="44450" anchor="ctr" anchorCtr="0">
            <a:flatTx/>
          </a:bodyPr>
          <a:p>
            <a:endParaRPr lang="zh-CN" altLang="en-US" sz="2400" dirty="0">
              <a:latin typeface="Times New Roman" panose="02020603050405020304" pitchFamily="18" charset="0"/>
            </a:endParaRPr>
          </a:p>
        </p:txBody>
      </p:sp>
      <p:grpSp>
        <p:nvGrpSpPr>
          <p:cNvPr id="11276" name="Group 37"/>
          <p:cNvGrpSpPr/>
          <p:nvPr/>
        </p:nvGrpSpPr>
        <p:grpSpPr>
          <a:xfrm>
            <a:off x="1406525" y="3927475"/>
            <a:ext cx="527050" cy="487363"/>
            <a:chOff x="263" y="949"/>
            <a:chExt cx="918" cy="918"/>
          </a:xfrm>
        </p:grpSpPr>
        <p:sp>
          <p:nvSpPr>
            <p:cNvPr id="11301" name="AutoShape 38"/>
            <p:cNvSpPr/>
            <p:nvPr/>
          </p:nvSpPr>
          <p:spPr>
            <a:xfrm>
              <a:off x="263" y="949"/>
              <a:ext cx="918" cy="918"/>
            </a:xfrm>
            <a:prstGeom prst="star16">
              <a:avLst>
                <a:gd name="adj" fmla="val 37500"/>
              </a:avLst>
            </a:prstGeom>
            <a:gradFill rotWithShape="1">
              <a:gsLst>
                <a:gs pos="0">
                  <a:srgbClr val="CC3300"/>
                </a:gs>
                <a:gs pos="100000">
                  <a:srgbClr val="681A00"/>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11302" name="Oval 39"/>
            <p:cNvSpPr/>
            <p:nvPr/>
          </p:nvSpPr>
          <p:spPr>
            <a:xfrm>
              <a:off x="422" y="1108"/>
              <a:ext cx="600" cy="600"/>
            </a:xfrm>
            <a:prstGeom prst="ellipse">
              <a:avLst/>
            </a:prstGeom>
            <a:gradFill rotWithShape="1">
              <a:gsLst>
                <a:gs pos="0">
                  <a:srgbClr val="5E1800"/>
                </a:gs>
                <a:gs pos="100000">
                  <a:srgbClr val="CC3300"/>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11303" name="Group 40"/>
            <p:cNvGrpSpPr/>
            <p:nvPr/>
          </p:nvGrpSpPr>
          <p:grpSpPr>
            <a:xfrm>
              <a:off x="434" y="1155"/>
              <a:ext cx="586" cy="500"/>
              <a:chOff x="511" y="1141"/>
              <a:chExt cx="586" cy="500"/>
            </a:xfrm>
          </p:grpSpPr>
          <p:sp>
            <p:nvSpPr>
              <p:cNvPr id="56361" name="Oval 41"/>
              <p:cNvSpPr>
                <a:spLocks noChangeArrowheads="1"/>
              </p:cNvSpPr>
              <p:nvPr/>
            </p:nvSpPr>
            <p:spPr bwMode="auto">
              <a:xfrm rot="-2700000">
                <a:off x="511"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6362" name="Oval 42"/>
              <p:cNvSpPr>
                <a:spLocks noChangeArrowheads="1"/>
              </p:cNvSpPr>
              <p:nvPr/>
            </p:nvSpPr>
            <p:spPr bwMode="auto">
              <a:xfrm rot="-2700000" flipH="1" flipV="1">
                <a:off x="722" y="1345"/>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1304" name="Oval 43"/>
            <p:cNvSpPr/>
            <p:nvPr/>
          </p:nvSpPr>
          <p:spPr>
            <a:xfrm>
              <a:off x="558"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56364" name="Oval 44"/>
            <p:cNvSpPr>
              <a:spLocks noChangeArrowheads="1"/>
            </p:cNvSpPr>
            <p:nvPr/>
          </p:nvSpPr>
          <p:spPr bwMode="auto">
            <a:xfrm>
              <a:off x="567" y="1254"/>
              <a:ext cx="318" cy="317"/>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11277" name="Group 21"/>
          <p:cNvGrpSpPr/>
          <p:nvPr/>
        </p:nvGrpSpPr>
        <p:grpSpPr>
          <a:xfrm>
            <a:off x="1406525" y="2708275"/>
            <a:ext cx="527050" cy="487363"/>
            <a:chOff x="2485" y="949"/>
            <a:chExt cx="918" cy="918"/>
          </a:xfrm>
        </p:grpSpPr>
        <p:sp>
          <p:nvSpPr>
            <p:cNvPr id="11294" name="AutoShape 22"/>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11295" name="Oval 23"/>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11296" name="Group 24"/>
            <p:cNvGrpSpPr/>
            <p:nvPr/>
          </p:nvGrpSpPr>
          <p:grpSpPr>
            <a:xfrm>
              <a:off x="2656" y="1155"/>
              <a:ext cx="586" cy="500"/>
              <a:chOff x="511" y="1141"/>
              <a:chExt cx="586" cy="500"/>
            </a:xfrm>
          </p:grpSpPr>
          <p:sp>
            <p:nvSpPr>
              <p:cNvPr id="56345" name="Oval 25"/>
              <p:cNvSpPr>
                <a:spLocks noChangeArrowheads="1"/>
              </p:cNvSpPr>
              <p:nvPr/>
            </p:nvSpPr>
            <p:spPr bwMode="auto">
              <a:xfrm rot="-2700000">
                <a:off x="511"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6346" name="Oval 26"/>
              <p:cNvSpPr>
                <a:spLocks noChangeArrowheads="1"/>
              </p:cNvSpPr>
              <p:nvPr/>
            </p:nvSpPr>
            <p:spPr bwMode="auto">
              <a:xfrm rot="-2700000" flipH="1" flipV="1">
                <a:off x="722" y="1345"/>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1297" name="Oval 27"/>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56348" name="Oval 28"/>
            <p:cNvSpPr>
              <a:spLocks noChangeArrowheads="1"/>
            </p:cNvSpPr>
            <p:nvPr/>
          </p:nvSpPr>
          <p:spPr bwMode="auto">
            <a:xfrm>
              <a:off x="2789" y="1254"/>
              <a:ext cx="318" cy="317"/>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1278" name="Rectangle 19"/>
          <p:cNvSpPr/>
          <p:nvPr/>
        </p:nvSpPr>
        <p:spPr>
          <a:xfrm>
            <a:off x="1979613" y="4221163"/>
            <a:ext cx="1322387" cy="488950"/>
          </a:xfrm>
          <a:prstGeom prst="rect">
            <a:avLst/>
          </a:prstGeom>
          <a:noFill/>
          <a:ln w="9525">
            <a:noFill/>
          </a:ln>
          <a:effectLst>
            <a:outerShdw dist="17961" dir="2699999" algn="ctr" rotWithShape="0">
              <a:schemeClr val="tx1"/>
            </a:outerShdw>
          </a:effectLst>
        </p:spPr>
        <p:txBody>
          <a:bodyPr wrap="none">
            <a:spAutoFit/>
          </a:bodyPr>
          <a:p>
            <a:pPr marL="469900" indent="-469900">
              <a:spcBef>
                <a:spcPct val="20000"/>
              </a:spcBef>
              <a:buClr>
                <a:schemeClr val="accent2"/>
              </a:buClr>
              <a:buFont typeface="Wingdings" panose="05000000000000000000" pitchFamily="2" charset="2"/>
              <a:buNone/>
            </a:pPr>
            <a:r>
              <a:rPr lang="zh-CN" altLang="en-US" sz="2000" b="1" dirty="0">
                <a:solidFill>
                  <a:srgbClr val="FFFF00"/>
                </a:solidFill>
                <a:latin typeface="楷体_GB2312" pitchFamily="49" charset="-122"/>
                <a:ea typeface="楷体_GB2312" pitchFamily="49" charset="-122"/>
              </a:rPr>
              <a:t>技术素质</a:t>
            </a:r>
            <a:r>
              <a:rPr lang="zh-CN" altLang="en-US" sz="2600" dirty="0">
                <a:latin typeface="Verdana" panose="020B0604030504040204" pitchFamily="34" charset="0"/>
              </a:rPr>
              <a:t> </a:t>
            </a:r>
            <a:endParaRPr lang="ko-KR" altLang="en-US" sz="2600" dirty="0">
              <a:latin typeface="Verdana" panose="020B0604030504040204" pitchFamily="34" charset="0"/>
              <a:ea typeface="Gulim" panose="020B0600000101010101" pitchFamily="34" charset="-127"/>
            </a:endParaRPr>
          </a:p>
        </p:txBody>
      </p:sp>
      <p:sp>
        <p:nvSpPr>
          <p:cNvPr id="11279" name="AutoShape 6"/>
          <p:cNvSpPr/>
          <p:nvPr/>
        </p:nvSpPr>
        <p:spPr>
          <a:xfrm>
            <a:off x="1801813" y="5276850"/>
            <a:ext cx="6005512" cy="669925"/>
          </a:xfrm>
          <a:prstGeom prst="roundRect">
            <a:avLst>
              <a:gd name="adj" fmla="val 16667"/>
            </a:avLst>
          </a:prstGeom>
          <a:solidFill>
            <a:srgbClr val="FFFFFF"/>
          </a:solidFill>
          <a:ln w="9525" cap="flat" cmpd="sng">
            <a:prstDash val="solid"/>
            <a:headEnd type="none" w="med" len="med"/>
            <a:tailEnd type="none" w="med" len="med"/>
          </a:ln>
          <a:scene3d>
            <a:camera prst="legacyObliqueBottomRight">
              <a:rot lat="0" lon="0" rev="0"/>
            </a:camera>
            <a:lightRig rig="legacyFlat3" dir="b"/>
          </a:scene3d>
          <a:sp3d extrusionH="176200" prstMaterial="legacyWireframe">
            <a:bevelT w="13500" h="13500" prst="angle"/>
            <a:bevelB w="13500" h="13500" prst="angle"/>
            <a:extrusionClr>
              <a:srgbClr val="FFFFFF"/>
            </a:extrusionClr>
          </a:sp3d>
        </p:spPr>
        <p:txBody>
          <a:bodyPr wrap="none" anchor="ctr" anchorCtr="0">
            <a:flatTx/>
          </a:bodyPr>
          <a:p>
            <a:pPr algn="ctr" latinLnBrk="1"/>
            <a:endParaRPr lang="zh-CN" altLang="en-US" sz="1200" b="1" dirty="0">
              <a:latin typeface="Gulim" panose="020B0600000101010101" pitchFamily="34" charset="-127"/>
              <a:ea typeface="Gulim" panose="020B0600000101010101" pitchFamily="34" charset="-127"/>
            </a:endParaRPr>
          </a:p>
        </p:txBody>
      </p:sp>
      <p:sp>
        <p:nvSpPr>
          <p:cNvPr id="11280" name="AutoShape 13"/>
          <p:cNvSpPr/>
          <p:nvPr/>
        </p:nvSpPr>
        <p:spPr>
          <a:xfrm rot="5400000">
            <a:off x="2541588" y="4364038"/>
            <a:ext cx="700087" cy="2573337"/>
          </a:xfrm>
          <a:prstGeom prst="flowChartManualInput">
            <a:avLst/>
          </a:prstGeom>
          <a:gradFill rotWithShape="1">
            <a:gsLst>
              <a:gs pos="0">
                <a:srgbClr val="006699"/>
              </a:gs>
              <a:gs pos="100000">
                <a:schemeClr val="tx1"/>
              </a:gs>
            </a:gsLst>
            <a:path path="rect">
              <a:fillToRect r="100000" b="100000"/>
            </a:path>
            <a:tileRect/>
          </a:gradFill>
          <a:ln w="9525" cap="flat" cmpd="sng">
            <a:prstDash val="solid"/>
            <a:miter/>
            <a:headEnd type="none" w="med" len="med"/>
            <a:tailEnd type="none" w="med" len="med"/>
          </a:ln>
          <a:scene3d>
            <a:camera prst="legacyObliqueBottomRight">
              <a:rot lat="0" lon="0" rev="0"/>
            </a:camera>
            <a:lightRig rig="legacyFlat3" dir="b"/>
          </a:scene3d>
          <a:sp3d extrusionH="176200" prstMaterial="legacyPlastic">
            <a:bevelT w="13500" h="13500" prst="angle"/>
            <a:bevelB w="13500" h="13500" prst="angle"/>
            <a:extrusionClr>
              <a:srgbClr val="006699"/>
            </a:extrusionClr>
          </a:sp3d>
        </p:spPr>
        <p:txBody>
          <a:bodyPr rot="10800000" vert="eaVert" wrap="none" lIns="87313" tIns="44450" rIns="87313" bIns="44450" anchor="ctr" anchorCtr="0">
            <a:flatTx/>
          </a:bodyPr>
          <a:p>
            <a:endParaRPr lang="zh-CN" altLang="en-US" sz="2400" dirty="0">
              <a:latin typeface="Times New Roman" panose="02020603050405020304" pitchFamily="18" charset="0"/>
            </a:endParaRPr>
          </a:p>
        </p:txBody>
      </p:sp>
      <p:sp>
        <p:nvSpPr>
          <p:cNvPr id="11281" name="Rectangle 20"/>
          <p:cNvSpPr/>
          <p:nvPr/>
        </p:nvSpPr>
        <p:spPr>
          <a:xfrm>
            <a:off x="1979613" y="5373688"/>
            <a:ext cx="1322387" cy="488950"/>
          </a:xfrm>
          <a:prstGeom prst="rect">
            <a:avLst/>
          </a:prstGeom>
          <a:noFill/>
          <a:ln w="9525">
            <a:noFill/>
          </a:ln>
          <a:effectLst>
            <a:outerShdw dist="17961" dir="2699999" algn="ctr" rotWithShape="0">
              <a:schemeClr val="tx1"/>
            </a:outerShdw>
          </a:effectLst>
        </p:spPr>
        <p:txBody>
          <a:bodyPr wrap="none">
            <a:spAutoFit/>
          </a:bodyPr>
          <a:p>
            <a:pPr marL="469900" indent="-469900">
              <a:spcBef>
                <a:spcPct val="20000"/>
              </a:spcBef>
              <a:buClr>
                <a:schemeClr val="accent2"/>
              </a:buClr>
              <a:buFont typeface="Wingdings" panose="05000000000000000000" pitchFamily="2" charset="2"/>
              <a:buNone/>
            </a:pPr>
            <a:r>
              <a:rPr lang="zh-CN" altLang="en-US" sz="2000" b="1" dirty="0">
                <a:solidFill>
                  <a:srgbClr val="FFFF00"/>
                </a:solidFill>
                <a:latin typeface="楷体_GB2312" pitchFamily="49" charset="-122"/>
                <a:ea typeface="楷体_GB2312" pitchFamily="49" charset="-122"/>
              </a:rPr>
              <a:t>管理素质</a:t>
            </a:r>
            <a:r>
              <a:rPr lang="zh-CN" altLang="en-US" sz="2600" dirty="0">
                <a:latin typeface="Verdana" panose="020B0604030504040204" pitchFamily="34" charset="0"/>
              </a:rPr>
              <a:t> </a:t>
            </a:r>
            <a:endParaRPr lang="ko-KR" altLang="en-US" sz="2600" dirty="0">
              <a:latin typeface="Verdana" panose="020B0604030504040204" pitchFamily="34" charset="0"/>
              <a:ea typeface="Gulim" panose="020B0600000101010101" pitchFamily="34" charset="-127"/>
            </a:endParaRPr>
          </a:p>
        </p:txBody>
      </p:sp>
      <p:grpSp>
        <p:nvGrpSpPr>
          <p:cNvPr id="11282" name="Group 45"/>
          <p:cNvGrpSpPr/>
          <p:nvPr/>
        </p:nvGrpSpPr>
        <p:grpSpPr>
          <a:xfrm>
            <a:off x="1406525" y="5086350"/>
            <a:ext cx="527050" cy="487363"/>
            <a:chOff x="2485" y="2523"/>
            <a:chExt cx="918" cy="918"/>
          </a:xfrm>
        </p:grpSpPr>
        <p:sp>
          <p:nvSpPr>
            <p:cNvPr id="11287" name="AutoShape 46"/>
            <p:cNvSpPr/>
            <p:nvPr/>
          </p:nvSpPr>
          <p:spPr>
            <a:xfrm>
              <a:off x="2485" y="2523"/>
              <a:ext cx="918" cy="918"/>
            </a:xfrm>
            <a:prstGeom prst="star16">
              <a:avLst>
                <a:gd name="adj" fmla="val 37500"/>
              </a:avLst>
            </a:prstGeom>
            <a:gradFill rotWithShape="1">
              <a:gsLst>
                <a:gs pos="0">
                  <a:srgbClr val="006666"/>
                </a:gs>
                <a:gs pos="100000">
                  <a:srgbClr val="0034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11288" name="Oval 47"/>
            <p:cNvSpPr/>
            <p:nvPr/>
          </p:nvSpPr>
          <p:spPr>
            <a:xfrm>
              <a:off x="2644" y="2682"/>
              <a:ext cx="600" cy="600"/>
            </a:xfrm>
            <a:prstGeom prst="ellipse">
              <a:avLst/>
            </a:prstGeom>
            <a:gradFill rotWithShape="1">
              <a:gsLst>
                <a:gs pos="0">
                  <a:srgbClr val="002F2F"/>
                </a:gs>
                <a:gs pos="100000">
                  <a:srgbClr val="0066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11289" name="Group 48"/>
            <p:cNvGrpSpPr/>
            <p:nvPr/>
          </p:nvGrpSpPr>
          <p:grpSpPr>
            <a:xfrm>
              <a:off x="2656" y="2729"/>
              <a:ext cx="586" cy="500"/>
              <a:chOff x="511" y="1141"/>
              <a:chExt cx="586" cy="500"/>
            </a:xfrm>
          </p:grpSpPr>
          <p:sp>
            <p:nvSpPr>
              <p:cNvPr id="56369" name="Oval 49"/>
              <p:cNvSpPr>
                <a:spLocks noChangeArrowheads="1"/>
              </p:cNvSpPr>
              <p:nvPr/>
            </p:nvSpPr>
            <p:spPr bwMode="auto">
              <a:xfrm rot="-2700000">
                <a:off x="511"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6370" name="Oval 50"/>
              <p:cNvSpPr>
                <a:spLocks noChangeArrowheads="1"/>
              </p:cNvSpPr>
              <p:nvPr/>
            </p:nvSpPr>
            <p:spPr bwMode="auto">
              <a:xfrm rot="-2700000" flipH="1" flipV="1">
                <a:off x="722" y="1345"/>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1290" name="Oval 51"/>
            <p:cNvSpPr/>
            <p:nvPr/>
          </p:nvSpPr>
          <p:spPr>
            <a:xfrm>
              <a:off x="2780" y="2818"/>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56372" name="Oval 52"/>
            <p:cNvSpPr>
              <a:spLocks noChangeArrowheads="1"/>
            </p:cNvSpPr>
            <p:nvPr/>
          </p:nvSpPr>
          <p:spPr bwMode="auto">
            <a:xfrm>
              <a:off x="2789" y="2828"/>
              <a:ext cx="318" cy="317"/>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1283" name="Rectangle 53"/>
          <p:cNvSpPr/>
          <p:nvPr/>
        </p:nvSpPr>
        <p:spPr>
          <a:xfrm>
            <a:off x="1612900" y="5218113"/>
            <a:ext cx="144463" cy="244475"/>
          </a:xfrm>
          <a:prstGeom prst="rect">
            <a:avLst/>
          </a:prstGeom>
          <a:noFill/>
          <a:ln w="9525">
            <a:noFill/>
          </a:ln>
          <a:effectLst>
            <a:outerShdw dist="17961" dir="2699999" algn="ctr" rotWithShape="0">
              <a:schemeClr val="tx1"/>
            </a:outerShdw>
          </a:effectLst>
        </p:spPr>
        <p:txBody>
          <a:bodyPr wrap="none" lIns="0" tIns="0" rIns="0" bIns="0">
            <a:spAutoFit/>
          </a:bodyPr>
          <a:p>
            <a:pPr marL="469900" indent="-469900">
              <a:spcBef>
                <a:spcPct val="20000"/>
              </a:spcBef>
              <a:buClr>
                <a:schemeClr val="accent2"/>
              </a:buClr>
              <a:buFont typeface="Wingdings" panose="05000000000000000000" pitchFamily="2" charset="2"/>
            </a:pPr>
            <a:r>
              <a:rPr lang="en-US" altLang="ko-KR" sz="1600" b="1" dirty="0">
                <a:solidFill>
                  <a:srgbClr val="FF0000"/>
                </a:solidFill>
                <a:latin typeface="Verdana" panose="020B0604030504040204" pitchFamily="34" charset="0"/>
                <a:ea typeface="HY헤드라인M" pitchFamily="18" charset="-127"/>
              </a:rPr>
              <a:t>3</a:t>
            </a:r>
            <a:endParaRPr lang="en-US" altLang="ko-KR" sz="1600" b="1" dirty="0">
              <a:solidFill>
                <a:srgbClr val="FF0000"/>
              </a:solidFill>
              <a:latin typeface="Verdana" panose="020B0604030504040204" pitchFamily="34" charset="0"/>
              <a:ea typeface="HY헤드라인M" pitchFamily="18" charset="-127"/>
            </a:endParaRPr>
          </a:p>
        </p:txBody>
      </p:sp>
      <p:sp>
        <p:nvSpPr>
          <p:cNvPr id="11284" name="Rectangle 54"/>
          <p:cNvSpPr/>
          <p:nvPr/>
        </p:nvSpPr>
        <p:spPr>
          <a:xfrm>
            <a:off x="1331913" y="4437063"/>
            <a:ext cx="144462" cy="244475"/>
          </a:xfrm>
          <a:prstGeom prst="rect">
            <a:avLst/>
          </a:prstGeom>
          <a:noFill/>
          <a:ln w="9525">
            <a:noFill/>
          </a:ln>
          <a:effectLst>
            <a:outerShdw dist="17961" dir="2699999" algn="ctr" rotWithShape="0">
              <a:schemeClr val="tx1"/>
            </a:outerShdw>
          </a:effectLst>
        </p:spPr>
        <p:txBody>
          <a:bodyPr wrap="none" lIns="0" tIns="0" rIns="0" bIns="0">
            <a:spAutoFit/>
          </a:bodyPr>
          <a:p>
            <a:pPr marL="469900" indent="-469900">
              <a:spcBef>
                <a:spcPct val="20000"/>
              </a:spcBef>
              <a:buClr>
                <a:schemeClr val="accent2"/>
              </a:buClr>
              <a:buFont typeface="Wingdings" panose="05000000000000000000" pitchFamily="2" charset="2"/>
            </a:pPr>
            <a:r>
              <a:rPr lang="en-US" altLang="ko-KR" sz="1600" b="1" dirty="0">
                <a:solidFill>
                  <a:srgbClr val="FF0000"/>
                </a:solidFill>
                <a:latin typeface="Verdana" panose="020B0604030504040204" pitchFamily="34" charset="0"/>
                <a:ea typeface="HY헤드라인M" pitchFamily="18" charset="-127"/>
              </a:rPr>
              <a:t>2</a:t>
            </a:r>
            <a:endParaRPr lang="en-US" altLang="ko-KR" sz="1600" b="1" dirty="0">
              <a:solidFill>
                <a:srgbClr val="FF0000"/>
              </a:solidFill>
              <a:latin typeface="Verdana" panose="020B0604030504040204" pitchFamily="34" charset="0"/>
              <a:ea typeface="HY헤드라인M" pitchFamily="18" charset="-127"/>
            </a:endParaRPr>
          </a:p>
        </p:txBody>
      </p:sp>
      <p:sp>
        <p:nvSpPr>
          <p:cNvPr id="11285" name="Rectangle 55"/>
          <p:cNvSpPr/>
          <p:nvPr/>
        </p:nvSpPr>
        <p:spPr>
          <a:xfrm>
            <a:off x="1619250" y="2781300"/>
            <a:ext cx="144463" cy="244475"/>
          </a:xfrm>
          <a:prstGeom prst="rect">
            <a:avLst/>
          </a:prstGeom>
          <a:noFill/>
          <a:ln w="9525">
            <a:noFill/>
          </a:ln>
          <a:effectLst>
            <a:outerShdw dist="17961" dir="2699999" algn="ctr" rotWithShape="0">
              <a:schemeClr val="tx1"/>
            </a:outerShdw>
          </a:effectLst>
        </p:spPr>
        <p:txBody>
          <a:bodyPr wrap="none" lIns="0" tIns="0" rIns="0" bIns="0">
            <a:spAutoFit/>
          </a:bodyPr>
          <a:p>
            <a:pPr marL="469900" indent="-469900">
              <a:spcBef>
                <a:spcPct val="20000"/>
              </a:spcBef>
              <a:buClr>
                <a:schemeClr val="accent2"/>
              </a:buClr>
              <a:buFont typeface="Wingdings" panose="05000000000000000000" pitchFamily="2" charset="2"/>
            </a:pPr>
            <a:r>
              <a:rPr lang="en-US" altLang="ko-KR" sz="1600" b="1" dirty="0">
                <a:solidFill>
                  <a:srgbClr val="FF0000"/>
                </a:solidFill>
                <a:latin typeface="Verdana" panose="020B0604030504040204" pitchFamily="34" charset="0"/>
                <a:ea typeface="HY헤드라인M" pitchFamily="18" charset="-127"/>
              </a:rPr>
              <a:t>1</a:t>
            </a:r>
            <a:endParaRPr lang="en-US" altLang="ko-KR" sz="1600" b="1" dirty="0">
              <a:solidFill>
                <a:srgbClr val="FF0000"/>
              </a:solidFill>
              <a:latin typeface="Verdana" panose="020B0604030504040204" pitchFamily="34" charset="0"/>
              <a:ea typeface="HY헤드라인M" pitchFamily="18" charset="-127"/>
            </a:endParaRPr>
          </a:p>
        </p:txBody>
      </p:sp>
      <p:sp>
        <p:nvSpPr>
          <p:cNvPr id="11286" name="AutoShape 16"/>
          <p:cNvSpPr/>
          <p:nvPr/>
        </p:nvSpPr>
        <p:spPr>
          <a:xfrm>
            <a:off x="4302125" y="5486400"/>
            <a:ext cx="3335338" cy="338138"/>
          </a:xfrm>
          <a:prstGeom prst="roundRect">
            <a:avLst>
              <a:gd name="adj" fmla="val 16667"/>
            </a:avLst>
          </a:prstGeom>
          <a:noFill/>
          <a:ln w="9525">
            <a:noFill/>
          </a:ln>
        </p:spPr>
        <p:txBody>
          <a:bodyPr wrap="none" lIns="0" tIns="0" rIns="0" bIns="0" anchor="ctr" anchorCtr="0">
            <a:spAutoFit/>
          </a:bodyPr>
          <a:p>
            <a:pPr latinLnBrk="1"/>
            <a:r>
              <a:rPr lang="zh-CN" altLang="en-US" sz="2000" dirty="0">
                <a:latin typeface="HY견고딕" pitchFamily="18" charset="-127"/>
                <a:ea typeface="楷体_GB2312" pitchFamily="49" charset="-122"/>
              </a:rPr>
              <a:t>安全管理方法、安全管理技巧</a:t>
            </a:r>
            <a:endParaRPr lang="zh-CN" altLang="en-US" sz="2000" dirty="0">
              <a:latin typeface="HY견고딕" pitchFamily="18" charset="-127"/>
              <a:ea typeface="楷体_GB2312" pitchFamily="49" charset="-122"/>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6"/>
          <p:cNvSpPr>
            <a:spLocks noGrp="1"/>
          </p:cNvSpPr>
          <p:nvPr>
            <p:ph type="title"/>
          </p:nvPr>
        </p:nvSpPr>
        <p:spPr>
          <a:xfrm>
            <a:off x="468313" y="836613"/>
            <a:ext cx="8229600" cy="649287"/>
          </a:xfrm>
          <a:ln/>
        </p:spPr>
        <p:txBody>
          <a:bodyPr vert="horz" wrap="square" lIns="91440" tIns="45720" rIns="91440" bIns="45720" anchor="ctr" anchorCtr="0"/>
          <a:p>
            <a:pPr algn="ctr"/>
            <a:r>
              <a:rPr lang="zh-CN" altLang="en-US" sz="3200" dirty="0">
                <a:ea typeface="楷体_GB2312" pitchFamily="49" charset="-122"/>
              </a:rPr>
              <a:t>班组长安全角色认知</a:t>
            </a:r>
            <a:endParaRPr lang="zh-CN" altLang="en-US" sz="3200" dirty="0">
              <a:ea typeface="楷体_GB2312" pitchFamily="49" charset="-122"/>
            </a:endParaRPr>
          </a:p>
        </p:txBody>
      </p:sp>
      <p:grpSp>
        <p:nvGrpSpPr>
          <p:cNvPr id="12291" name="Group 4"/>
          <p:cNvGrpSpPr/>
          <p:nvPr/>
        </p:nvGrpSpPr>
        <p:grpSpPr>
          <a:xfrm>
            <a:off x="250825" y="1412875"/>
            <a:ext cx="5702300" cy="781050"/>
            <a:chOff x="195" y="572"/>
            <a:chExt cx="3592" cy="492"/>
          </a:xfrm>
        </p:grpSpPr>
        <p:grpSp>
          <p:nvGrpSpPr>
            <p:cNvPr id="12318" name="Group 5"/>
            <p:cNvGrpSpPr/>
            <p:nvPr/>
          </p:nvGrpSpPr>
          <p:grpSpPr>
            <a:xfrm>
              <a:off x="195" y="572"/>
              <a:ext cx="164" cy="492"/>
              <a:chOff x="2579" y="311"/>
              <a:chExt cx="735" cy="2202"/>
            </a:xfrm>
          </p:grpSpPr>
          <p:sp>
            <p:nvSpPr>
              <p:cNvPr id="12320" name="AutoShape 6"/>
              <p:cNvSpPr/>
              <p:nvPr/>
            </p:nvSpPr>
            <p:spPr>
              <a:xfrm>
                <a:off x="2579" y="311"/>
                <a:ext cx="520" cy="2202"/>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12321" name="Oval 7"/>
              <p:cNvSpPr/>
              <p:nvPr/>
            </p:nvSpPr>
            <p:spPr>
              <a:xfrm>
                <a:off x="2646" y="548"/>
                <a:ext cx="596" cy="1714"/>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12322" name="Group 8"/>
              <p:cNvGrpSpPr/>
              <p:nvPr/>
            </p:nvGrpSpPr>
            <p:grpSpPr>
              <a:xfrm>
                <a:off x="2583" y="445"/>
                <a:ext cx="731" cy="1920"/>
                <a:chOff x="438" y="431"/>
                <a:chExt cx="731" cy="1920"/>
              </a:xfrm>
            </p:grpSpPr>
            <p:sp>
              <p:nvSpPr>
                <p:cNvPr id="55305" name="Oval 9"/>
                <p:cNvSpPr>
                  <a:spLocks noChangeArrowheads="1"/>
                </p:cNvSpPr>
                <p:nvPr/>
              </p:nvSpPr>
              <p:spPr bwMode="auto">
                <a:xfrm rot="-2700000">
                  <a:off x="438" y="431"/>
                  <a:ext cx="520" cy="1714"/>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2326" name="Oval 10"/>
                <p:cNvSpPr/>
                <p:nvPr/>
              </p:nvSpPr>
              <p:spPr>
                <a:xfrm rot="-2700000" flipH="1" flipV="1">
                  <a:off x="650" y="641"/>
                  <a:ext cx="519" cy="1710"/>
                </a:xfrm>
                <a:prstGeom prst="ellipse">
                  <a:avLst/>
                </a:prstGeom>
                <a:gradFill rotWithShape="1">
                  <a:gsLst>
                    <a:gs pos="0">
                      <a:schemeClr val="bg1">
                        <a:alpha val="20000"/>
                      </a:schemeClr>
                    </a:gs>
                    <a:gs pos="100000">
                      <a:srgbClr val="767676">
                        <a:alpha val="0"/>
                      </a:srgbClr>
                    </a:gs>
                  </a:gsLst>
                  <a:lin ang="2700000" scaled="1"/>
                  <a:tileRect/>
                </a:gradFill>
                <a:ln w="9525">
                  <a:noFill/>
                </a:ln>
              </p:spPr>
              <p:txBody>
                <a:bodyPr rot="10800000" anchor="ctr" anchorCtr="0">
                  <a:spAutoFit/>
                </a:bodyPr>
                <a:p>
                  <a:endParaRPr lang="zh-CN" altLang="en-US" sz="2400" dirty="0">
                    <a:latin typeface="Times New Roman" panose="02020603050405020304" pitchFamily="18" charset="0"/>
                  </a:endParaRPr>
                </a:p>
              </p:txBody>
            </p:sp>
          </p:grpSp>
          <p:sp>
            <p:nvSpPr>
              <p:cNvPr id="12323" name="Oval 11"/>
              <p:cNvSpPr/>
              <p:nvPr/>
            </p:nvSpPr>
            <p:spPr>
              <a:xfrm>
                <a:off x="2682" y="551"/>
                <a:ext cx="519" cy="1715"/>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55308" name="Oval 12"/>
              <p:cNvSpPr>
                <a:spLocks noChangeArrowheads="1"/>
              </p:cNvSpPr>
              <p:nvPr/>
            </p:nvSpPr>
            <p:spPr bwMode="auto">
              <a:xfrm>
                <a:off x="2687" y="557"/>
                <a:ext cx="520" cy="1714"/>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2319"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1.6</a:t>
              </a:r>
              <a:r>
                <a:rPr lang="zh-CN" altLang="en-US" sz="2800" b="1" dirty="0">
                  <a:latin typeface="楷体_GB2312" pitchFamily="49" charset="-122"/>
                  <a:ea typeface="楷体_GB2312" pitchFamily="49" charset="-122"/>
                </a:rPr>
                <a:t>如何做好安全管理及人际相处</a:t>
              </a:r>
              <a:endParaRPr lang="zh-CN" altLang="en-US" b="1" dirty="0">
                <a:latin typeface="楷体_GB2312" pitchFamily="49" charset="-122"/>
                <a:ea typeface="楷体_GB2312" pitchFamily="49" charset="-122"/>
              </a:endParaRPr>
            </a:p>
          </p:txBody>
        </p:sp>
      </p:grpSp>
      <p:sp>
        <p:nvSpPr>
          <p:cNvPr id="12292" name="Freeform 14"/>
          <p:cNvSpPr/>
          <p:nvPr/>
        </p:nvSpPr>
        <p:spPr>
          <a:xfrm>
            <a:off x="900113" y="2349500"/>
            <a:ext cx="765175" cy="3384550"/>
          </a:xfrm>
          <a:custGeom>
            <a:avLst/>
            <a:gdLst/>
            <a:ahLst/>
            <a:cxnLst>
              <a:cxn ang="0">
                <a:pos x="228" y="0"/>
              </a:cxn>
              <a:cxn ang="0">
                <a:pos x="0" y="0"/>
              </a:cxn>
              <a:cxn ang="0">
                <a:pos x="0" y="1176"/>
              </a:cxn>
              <a:cxn ang="0">
                <a:pos x="221" y="1176"/>
              </a:cxn>
            </a:cxnLst>
            <a:pathLst>
              <a:path w="229" h="1177">
                <a:moveTo>
                  <a:pt x="228" y="0"/>
                </a:moveTo>
                <a:lnTo>
                  <a:pt x="0" y="0"/>
                </a:lnTo>
                <a:lnTo>
                  <a:pt x="0" y="1176"/>
                </a:lnTo>
                <a:lnTo>
                  <a:pt x="221" y="1176"/>
                </a:lnTo>
              </a:path>
            </a:pathLst>
          </a:custGeom>
          <a:noFill/>
          <a:ln w="19050" cap="flat" cmpd="sng">
            <a:solidFill>
              <a:srgbClr val="FFFF00">
                <a:alpha val="100000"/>
              </a:srgbClr>
            </a:solidFill>
            <a:prstDash val="dash"/>
            <a:round/>
            <a:headEnd type="none" w="sm" len="sm"/>
            <a:tailEnd type="none" w="sm" len="sm"/>
          </a:ln>
          <a:effectLst>
            <a:outerShdw dist="17961" dir="2699999" algn="ctr" rotWithShape="0">
              <a:srgbClr val="2A3210">
                <a:alpha val="100000"/>
              </a:srgbClr>
            </a:outerShdw>
          </a:effectLst>
        </p:spPr>
        <p:txBody>
          <a:bodyPr/>
          <a:p>
            <a:endParaRPr lang="zh-CN" altLang="en-US"/>
          </a:p>
        </p:txBody>
      </p:sp>
      <p:sp>
        <p:nvSpPr>
          <p:cNvPr id="12293" name="Rectangle 30"/>
          <p:cNvSpPr/>
          <p:nvPr/>
        </p:nvSpPr>
        <p:spPr>
          <a:xfrm>
            <a:off x="1763713" y="2133600"/>
            <a:ext cx="4283075" cy="1258888"/>
          </a:xfrm>
          <a:prstGeom prst="rect">
            <a:avLst/>
          </a:prstGeom>
          <a:gradFill rotWithShape="0">
            <a:gsLst>
              <a:gs pos="0">
                <a:srgbClr val="00CC00"/>
              </a:gs>
              <a:gs pos="100000">
                <a:srgbClr val="005E00"/>
              </a:gs>
            </a:gsLst>
            <a:path path="rect">
              <a:fillToRect r="100000" b="100000"/>
            </a:path>
            <a:tileRect/>
          </a:gradFill>
          <a:ln w="9525" cap="flat" cmpd="sng">
            <a:prstDash val="solid"/>
            <a:miter/>
            <a:headEnd type="none" w="med" len="med"/>
            <a:tailEnd type="none" w="med" len="med"/>
          </a:ln>
          <a:scene3d>
            <a:camera prst="legacyObliqueBottomLeft">
              <a:rot lat="0" lon="0" rev="0"/>
            </a:camera>
            <a:lightRig rig="legacyFlat3" dir="b"/>
          </a:scene3d>
          <a:sp3d extrusionH="100000" prstMaterial="legacyMatte">
            <a:bevelT w="13500" h="13500" prst="angle"/>
            <a:bevelB w="13500" h="13500" prst="angle"/>
            <a:extrusionClr>
              <a:srgbClr val="00CC00"/>
            </a:extrusionClr>
          </a:sp3d>
        </p:spPr>
        <p:txBody>
          <a:bodyPr wrap="none" anchor="ctr" anchorCtr="0">
            <a:flatTx/>
          </a:bodyPr>
          <a:p>
            <a:pPr algn="ctr" latinLnBrk="1"/>
            <a:endParaRPr lang="zh-CN" altLang="en-US" b="1" dirty="0">
              <a:solidFill>
                <a:srgbClr val="FFFFFF"/>
              </a:solidFill>
              <a:latin typeface="Arial" panose="020B0604020202020204" pitchFamily="34" charset="0"/>
              <a:ea typeface="Gulim" panose="020B0600000101010101" pitchFamily="34" charset="-127"/>
            </a:endParaRPr>
          </a:p>
        </p:txBody>
      </p:sp>
      <p:sp>
        <p:nvSpPr>
          <p:cNvPr id="12294" name="Rectangle 39"/>
          <p:cNvSpPr/>
          <p:nvPr/>
        </p:nvSpPr>
        <p:spPr>
          <a:xfrm>
            <a:off x="2627313" y="2565400"/>
            <a:ext cx="2247900" cy="334963"/>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sz="2200" b="1" dirty="0">
                <a:solidFill>
                  <a:schemeClr val="bg1"/>
                </a:solidFill>
                <a:latin typeface="Arial" panose="020B0604020202020204" pitchFamily="34" charset="0"/>
                <a:ea typeface="楷体_GB2312" pitchFamily="49" charset="-122"/>
              </a:rPr>
              <a:t>做好班组安全管理</a:t>
            </a:r>
            <a:endParaRPr lang="zh-CN" altLang="en-US" sz="2200" b="1" dirty="0">
              <a:solidFill>
                <a:schemeClr val="bg1"/>
              </a:solidFill>
              <a:latin typeface="Arial" panose="020B0604020202020204" pitchFamily="34" charset="0"/>
              <a:ea typeface="楷体_GB2312" pitchFamily="49" charset="-122"/>
            </a:endParaRPr>
          </a:p>
        </p:txBody>
      </p:sp>
      <p:grpSp>
        <p:nvGrpSpPr>
          <p:cNvPr id="12295" name="Group 17"/>
          <p:cNvGrpSpPr/>
          <p:nvPr/>
        </p:nvGrpSpPr>
        <p:grpSpPr>
          <a:xfrm>
            <a:off x="1692275" y="3644900"/>
            <a:ext cx="5995988" cy="503238"/>
            <a:chOff x="900" y="1482"/>
            <a:chExt cx="3885" cy="996"/>
          </a:xfrm>
        </p:grpSpPr>
        <p:sp>
          <p:nvSpPr>
            <p:cNvPr id="12316" name="AutoShape 18"/>
            <p:cNvSpPr/>
            <p:nvPr/>
          </p:nvSpPr>
          <p:spPr>
            <a:xfrm>
              <a:off x="900" y="1482"/>
              <a:ext cx="3885" cy="996"/>
            </a:xfrm>
            <a:prstGeom prst="roundRect">
              <a:avLst>
                <a:gd name="adj" fmla="val 9028"/>
              </a:avLst>
            </a:prstGeom>
            <a:gradFill rotWithShape="0">
              <a:gsLst>
                <a:gs pos="0">
                  <a:srgbClr val="333399">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12317" name="AutoShape 19"/>
            <p:cNvSpPr/>
            <p:nvPr/>
          </p:nvSpPr>
          <p:spPr>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pic>
        <p:nvPicPr>
          <p:cNvPr id="12296" name="Picture 31" descr="sub"/>
          <p:cNvPicPr>
            <a:picLocks noChangeAspect="1"/>
          </p:cNvPicPr>
          <p:nvPr/>
        </p:nvPicPr>
        <p:blipFill>
          <a:blip r:embed="rId1"/>
          <a:stretch>
            <a:fillRect/>
          </a:stretch>
        </p:blipFill>
        <p:spPr>
          <a:xfrm>
            <a:off x="1835150" y="3789363"/>
            <a:ext cx="317500" cy="298450"/>
          </a:xfrm>
          <a:prstGeom prst="rect">
            <a:avLst/>
          </a:prstGeom>
          <a:noFill/>
          <a:ln w="9525">
            <a:noFill/>
          </a:ln>
        </p:spPr>
      </p:pic>
      <p:sp>
        <p:nvSpPr>
          <p:cNvPr id="12297" name="Rectangle 32"/>
          <p:cNvSpPr/>
          <p:nvPr/>
        </p:nvSpPr>
        <p:spPr>
          <a:xfrm>
            <a:off x="2195513" y="3789363"/>
            <a:ext cx="2595562" cy="274637"/>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树立正确科学安全管理观</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12298" name="Line 29"/>
          <p:cNvSpPr/>
          <p:nvPr/>
        </p:nvSpPr>
        <p:spPr>
          <a:xfrm flipH="1">
            <a:off x="944563" y="3862388"/>
            <a:ext cx="717550" cy="1587"/>
          </a:xfrm>
          <a:prstGeom prst="line">
            <a:avLst/>
          </a:prstGeom>
          <a:ln w="19050" cap="flat" cmpd="sng">
            <a:solidFill>
              <a:srgbClr val="FFFF00"/>
            </a:solidFill>
            <a:prstDash val="dash"/>
            <a:headEnd type="none" w="sm" len="sm"/>
            <a:tailEnd type="none" w="sm" len="sm"/>
          </a:ln>
          <a:effectLst>
            <a:outerShdw dist="17961" dir="2699999" algn="ctr" rotWithShape="0">
              <a:srgbClr val="2A3210"/>
            </a:outerShdw>
          </a:effectLst>
        </p:spPr>
      </p:sp>
      <p:grpSp>
        <p:nvGrpSpPr>
          <p:cNvPr id="12299" name="Group 20"/>
          <p:cNvGrpSpPr/>
          <p:nvPr/>
        </p:nvGrpSpPr>
        <p:grpSpPr>
          <a:xfrm>
            <a:off x="1692275" y="4221163"/>
            <a:ext cx="5995988" cy="503237"/>
            <a:chOff x="900" y="1482"/>
            <a:chExt cx="3885" cy="996"/>
          </a:xfrm>
        </p:grpSpPr>
        <p:sp>
          <p:nvSpPr>
            <p:cNvPr id="12314" name="AutoShape 21"/>
            <p:cNvSpPr/>
            <p:nvPr/>
          </p:nvSpPr>
          <p:spPr>
            <a:xfrm>
              <a:off x="900" y="1482"/>
              <a:ext cx="3885" cy="996"/>
            </a:xfrm>
            <a:prstGeom prst="roundRect">
              <a:avLst>
                <a:gd name="adj" fmla="val 9028"/>
              </a:avLst>
            </a:prstGeom>
            <a:gradFill rotWithShape="0">
              <a:gsLst>
                <a:gs pos="0">
                  <a:srgbClr val="333399">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12315" name="AutoShape 22"/>
            <p:cNvSpPr/>
            <p:nvPr/>
          </p:nvSpPr>
          <p:spPr>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sp>
        <p:nvSpPr>
          <p:cNvPr id="12300" name="Rectangle 34"/>
          <p:cNvSpPr/>
          <p:nvPr/>
        </p:nvSpPr>
        <p:spPr>
          <a:xfrm>
            <a:off x="2268538" y="4292600"/>
            <a:ext cx="4435475" cy="274638"/>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建立“全员、全过程、全方位”安全管理网络</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pic>
        <p:nvPicPr>
          <p:cNvPr id="12301" name="Picture 33" descr="sub"/>
          <p:cNvPicPr>
            <a:picLocks noChangeAspect="1"/>
          </p:cNvPicPr>
          <p:nvPr/>
        </p:nvPicPr>
        <p:blipFill>
          <a:blip r:embed="rId1"/>
          <a:stretch>
            <a:fillRect/>
          </a:stretch>
        </p:blipFill>
        <p:spPr>
          <a:xfrm>
            <a:off x="1835150" y="4292600"/>
            <a:ext cx="317500" cy="298450"/>
          </a:xfrm>
          <a:prstGeom prst="rect">
            <a:avLst/>
          </a:prstGeom>
          <a:noFill/>
          <a:ln w="9525">
            <a:noFill/>
          </a:ln>
        </p:spPr>
      </p:pic>
      <p:sp>
        <p:nvSpPr>
          <p:cNvPr id="12302" name="Line 15"/>
          <p:cNvSpPr/>
          <p:nvPr/>
        </p:nvSpPr>
        <p:spPr>
          <a:xfrm flipH="1">
            <a:off x="944563" y="4484688"/>
            <a:ext cx="717550" cy="1587"/>
          </a:xfrm>
          <a:prstGeom prst="line">
            <a:avLst/>
          </a:prstGeom>
          <a:ln w="19050" cap="flat" cmpd="sng">
            <a:solidFill>
              <a:srgbClr val="FFFF00"/>
            </a:solidFill>
            <a:prstDash val="dash"/>
            <a:headEnd type="none" w="sm" len="sm"/>
            <a:tailEnd type="none" w="sm" len="sm"/>
          </a:ln>
          <a:effectLst>
            <a:outerShdw dist="17961" dir="2699999" algn="ctr" rotWithShape="0">
              <a:srgbClr val="2A3210"/>
            </a:outerShdw>
          </a:effectLst>
        </p:spPr>
      </p:sp>
      <p:grpSp>
        <p:nvGrpSpPr>
          <p:cNvPr id="12303" name="Group 23"/>
          <p:cNvGrpSpPr/>
          <p:nvPr/>
        </p:nvGrpSpPr>
        <p:grpSpPr>
          <a:xfrm>
            <a:off x="1692275" y="4868863"/>
            <a:ext cx="5995988" cy="503237"/>
            <a:chOff x="900" y="1482"/>
            <a:chExt cx="3885" cy="996"/>
          </a:xfrm>
        </p:grpSpPr>
        <p:sp>
          <p:nvSpPr>
            <p:cNvPr id="12312" name="AutoShape 24"/>
            <p:cNvSpPr/>
            <p:nvPr/>
          </p:nvSpPr>
          <p:spPr>
            <a:xfrm>
              <a:off x="900" y="1482"/>
              <a:ext cx="3885" cy="996"/>
            </a:xfrm>
            <a:prstGeom prst="roundRect">
              <a:avLst>
                <a:gd name="adj" fmla="val 9028"/>
              </a:avLst>
            </a:prstGeom>
            <a:gradFill rotWithShape="0">
              <a:gsLst>
                <a:gs pos="0">
                  <a:srgbClr val="333399">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12313" name="AutoShape 25"/>
            <p:cNvSpPr/>
            <p:nvPr/>
          </p:nvSpPr>
          <p:spPr>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sp>
        <p:nvSpPr>
          <p:cNvPr id="12304" name="Rectangle 36"/>
          <p:cNvSpPr/>
          <p:nvPr/>
        </p:nvSpPr>
        <p:spPr>
          <a:xfrm>
            <a:off x="2268538" y="4941888"/>
            <a:ext cx="3055937" cy="274637"/>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抓好班组基础和现场安全管理</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pic>
        <p:nvPicPr>
          <p:cNvPr id="12305" name="Picture 35" descr="sub"/>
          <p:cNvPicPr>
            <a:picLocks noChangeAspect="1"/>
          </p:cNvPicPr>
          <p:nvPr/>
        </p:nvPicPr>
        <p:blipFill>
          <a:blip r:embed="rId1"/>
          <a:stretch>
            <a:fillRect/>
          </a:stretch>
        </p:blipFill>
        <p:spPr>
          <a:xfrm>
            <a:off x="1835150" y="5013325"/>
            <a:ext cx="317500" cy="298450"/>
          </a:xfrm>
          <a:prstGeom prst="rect">
            <a:avLst/>
          </a:prstGeom>
          <a:noFill/>
          <a:ln w="9525">
            <a:noFill/>
          </a:ln>
        </p:spPr>
      </p:pic>
      <p:sp>
        <p:nvSpPr>
          <p:cNvPr id="12306" name="Line 16"/>
          <p:cNvSpPr/>
          <p:nvPr/>
        </p:nvSpPr>
        <p:spPr>
          <a:xfrm flipH="1">
            <a:off x="944563" y="5081588"/>
            <a:ext cx="717550" cy="1587"/>
          </a:xfrm>
          <a:prstGeom prst="line">
            <a:avLst/>
          </a:prstGeom>
          <a:ln w="19050" cap="flat" cmpd="sng">
            <a:solidFill>
              <a:srgbClr val="FFFF00"/>
            </a:solidFill>
            <a:prstDash val="dash"/>
            <a:headEnd type="none" w="sm" len="sm"/>
            <a:tailEnd type="none" w="sm" len="sm"/>
          </a:ln>
          <a:effectLst>
            <a:outerShdw dist="17961" dir="2699999" algn="ctr" rotWithShape="0">
              <a:srgbClr val="2A3210"/>
            </a:outerShdw>
          </a:effectLst>
        </p:spPr>
      </p:sp>
      <p:grpSp>
        <p:nvGrpSpPr>
          <p:cNvPr id="12307" name="Group 26"/>
          <p:cNvGrpSpPr/>
          <p:nvPr/>
        </p:nvGrpSpPr>
        <p:grpSpPr>
          <a:xfrm>
            <a:off x="1692275" y="5445125"/>
            <a:ext cx="5995988" cy="503238"/>
            <a:chOff x="900" y="1482"/>
            <a:chExt cx="3885" cy="996"/>
          </a:xfrm>
        </p:grpSpPr>
        <p:sp>
          <p:nvSpPr>
            <p:cNvPr id="12310" name="AutoShape 27"/>
            <p:cNvSpPr/>
            <p:nvPr/>
          </p:nvSpPr>
          <p:spPr>
            <a:xfrm>
              <a:off x="900" y="1482"/>
              <a:ext cx="3885" cy="996"/>
            </a:xfrm>
            <a:prstGeom prst="roundRect">
              <a:avLst>
                <a:gd name="adj" fmla="val 9028"/>
              </a:avLst>
            </a:prstGeom>
            <a:gradFill rotWithShape="0">
              <a:gsLst>
                <a:gs pos="0">
                  <a:srgbClr val="333399">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12311" name="AutoShape 28"/>
            <p:cNvSpPr/>
            <p:nvPr/>
          </p:nvSpPr>
          <p:spPr>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sp>
        <p:nvSpPr>
          <p:cNvPr id="12308" name="Rectangle 38"/>
          <p:cNvSpPr/>
          <p:nvPr/>
        </p:nvSpPr>
        <p:spPr>
          <a:xfrm>
            <a:off x="2268538" y="5516563"/>
            <a:ext cx="3452812" cy="274637"/>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辨识控制危险源，消除习惯性违章</a:t>
            </a:r>
            <a:endParaRPr lang="en-US" altLang="ko-KR" b="1" dirty="0">
              <a:solidFill>
                <a:schemeClr val="bg1"/>
              </a:solidFill>
              <a:latin typeface="Arial" panose="020B0604020202020204" pitchFamily="34" charset="0"/>
              <a:ea typeface="楷体_GB2312" pitchFamily="49" charset="-122"/>
            </a:endParaRPr>
          </a:p>
        </p:txBody>
      </p:sp>
      <p:pic>
        <p:nvPicPr>
          <p:cNvPr id="12309" name="Picture 37" descr="sub"/>
          <p:cNvPicPr>
            <a:picLocks noChangeAspect="1"/>
          </p:cNvPicPr>
          <p:nvPr/>
        </p:nvPicPr>
        <p:blipFill>
          <a:blip r:embed="rId1"/>
          <a:stretch>
            <a:fillRect/>
          </a:stretch>
        </p:blipFill>
        <p:spPr>
          <a:xfrm>
            <a:off x="1835150" y="5589588"/>
            <a:ext cx="317500" cy="298450"/>
          </a:xfrm>
          <a:prstGeom prst="rect">
            <a:avLst/>
          </a:prstGeom>
          <a:noFill/>
          <a:ln w="9525">
            <a:noFill/>
          </a:ln>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6"/>
          <p:cNvSpPr>
            <a:spLocks noGrp="1"/>
          </p:cNvSpPr>
          <p:nvPr>
            <p:ph type="title"/>
          </p:nvPr>
        </p:nvSpPr>
        <p:spPr>
          <a:xfrm>
            <a:off x="323850" y="836613"/>
            <a:ext cx="8229600" cy="649287"/>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grpSp>
        <p:nvGrpSpPr>
          <p:cNvPr id="13315" name="Group 97"/>
          <p:cNvGrpSpPr/>
          <p:nvPr/>
        </p:nvGrpSpPr>
        <p:grpSpPr>
          <a:xfrm>
            <a:off x="185738" y="1341438"/>
            <a:ext cx="8799512" cy="4719637"/>
            <a:chOff x="95" y="729"/>
            <a:chExt cx="5269" cy="2973"/>
          </a:xfrm>
        </p:grpSpPr>
        <p:sp>
          <p:nvSpPr>
            <p:cNvPr id="13316" name="AutoShape 23"/>
            <p:cNvSpPr/>
            <p:nvPr/>
          </p:nvSpPr>
          <p:spPr>
            <a:xfrm>
              <a:off x="4485" y="2659"/>
              <a:ext cx="879" cy="1043"/>
            </a:xfrm>
            <a:prstGeom prst="roundRect">
              <a:avLst>
                <a:gd name="adj" fmla="val 16667"/>
              </a:avLst>
            </a:prstGeom>
            <a:gradFill rotWithShape="1">
              <a:gsLst>
                <a:gs pos="0">
                  <a:schemeClr val="tx1">
                    <a:alpha val="70000"/>
                  </a:schemeClr>
                </a:gs>
                <a:gs pos="100000">
                  <a:srgbClr val="1D4447"/>
                </a:gs>
              </a:gsLst>
              <a:lin ang="5400000" scaled="1"/>
              <a:tileRect/>
            </a:gradFill>
            <a:ln w="12700" cap="flat" cmpd="sng">
              <a:solidFill>
                <a:srgbClr val="000000"/>
              </a:solidFill>
              <a:prstDash val="solid"/>
              <a:headEnd type="none" w="med" len="med"/>
              <a:tailEnd type="none" w="med" len="med"/>
            </a:ln>
          </p:spPr>
          <p:txBody>
            <a:bodyPr wrap="none" lIns="87313" tIns="44450" rIns="87313" bIns="44450" anchor="ctr" anchorCtr="0"/>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p:txBody>
        </p:sp>
        <p:sp>
          <p:nvSpPr>
            <p:cNvPr id="13317" name="AutoShape 24"/>
            <p:cNvSpPr/>
            <p:nvPr/>
          </p:nvSpPr>
          <p:spPr>
            <a:xfrm>
              <a:off x="3345" y="2659"/>
              <a:ext cx="879" cy="1043"/>
            </a:xfrm>
            <a:prstGeom prst="roundRect">
              <a:avLst>
                <a:gd name="adj" fmla="val 16667"/>
              </a:avLst>
            </a:prstGeom>
            <a:gradFill rotWithShape="1">
              <a:gsLst>
                <a:gs pos="0">
                  <a:schemeClr val="tx1">
                    <a:alpha val="70000"/>
                  </a:schemeClr>
                </a:gs>
                <a:gs pos="100000">
                  <a:srgbClr val="1D4447"/>
                </a:gs>
              </a:gsLst>
              <a:lin ang="5400000" scaled="1"/>
              <a:tileRect/>
            </a:gradFill>
            <a:ln w="12700" cap="flat" cmpd="sng">
              <a:solidFill>
                <a:srgbClr val="000000"/>
              </a:solidFill>
              <a:prstDash val="solid"/>
              <a:headEnd type="none" w="med" len="med"/>
              <a:tailEnd type="none" w="med" len="med"/>
            </a:ln>
          </p:spPr>
          <p:txBody>
            <a:bodyPr wrap="none" lIns="87313" tIns="44450" rIns="87313" bIns="44450" anchor="ctr" anchorCtr="0"/>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p:txBody>
        </p:sp>
        <p:sp>
          <p:nvSpPr>
            <p:cNvPr id="13318" name="AutoShape 25"/>
            <p:cNvSpPr/>
            <p:nvPr/>
          </p:nvSpPr>
          <p:spPr>
            <a:xfrm>
              <a:off x="1159" y="2659"/>
              <a:ext cx="879" cy="1043"/>
            </a:xfrm>
            <a:prstGeom prst="roundRect">
              <a:avLst>
                <a:gd name="adj" fmla="val 16667"/>
              </a:avLst>
            </a:prstGeom>
            <a:gradFill rotWithShape="1">
              <a:gsLst>
                <a:gs pos="0">
                  <a:schemeClr val="tx1">
                    <a:alpha val="70000"/>
                  </a:schemeClr>
                </a:gs>
                <a:gs pos="100000">
                  <a:srgbClr val="1D4447"/>
                </a:gs>
              </a:gsLst>
              <a:lin ang="5400000" scaled="1"/>
              <a:tileRect/>
            </a:gradFill>
            <a:ln w="12700" cap="flat" cmpd="sng">
              <a:solidFill>
                <a:srgbClr val="000000"/>
              </a:solidFill>
              <a:prstDash val="solid"/>
              <a:headEnd type="none" w="med" len="med"/>
              <a:tailEnd type="none" w="med" len="med"/>
            </a:ln>
          </p:spPr>
          <p:txBody>
            <a:bodyPr wrap="none" lIns="87313" tIns="44450" rIns="87313" bIns="44450" anchor="ctr" anchorCtr="0"/>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p:txBody>
        </p:sp>
        <p:sp>
          <p:nvSpPr>
            <p:cNvPr id="13319" name="AutoShape 26"/>
            <p:cNvSpPr/>
            <p:nvPr/>
          </p:nvSpPr>
          <p:spPr>
            <a:xfrm>
              <a:off x="2214" y="2659"/>
              <a:ext cx="880" cy="1043"/>
            </a:xfrm>
            <a:prstGeom prst="roundRect">
              <a:avLst>
                <a:gd name="adj" fmla="val 16667"/>
              </a:avLst>
            </a:prstGeom>
            <a:gradFill rotWithShape="1">
              <a:gsLst>
                <a:gs pos="0">
                  <a:schemeClr val="tx1">
                    <a:alpha val="70000"/>
                  </a:schemeClr>
                </a:gs>
                <a:gs pos="100000">
                  <a:srgbClr val="1D4447"/>
                </a:gs>
              </a:gsLst>
              <a:lin ang="5400000" scaled="1"/>
              <a:tileRect/>
            </a:gradFill>
            <a:ln w="12700" cap="flat" cmpd="sng">
              <a:solidFill>
                <a:srgbClr val="000000"/>
              </a:solidFill>
              <a:prstDash val="solid"/>
              <a:headEnd type="none" w="med" len="med"/>
              <a:tailEnd type="none" w="med" len="med"/>
            </a:ln>
          </p:spPr>
          <p:txBody>
            <a:bodyPr wrap="none" lIns="87313" tIns="44450" rIns="87313" bIns="44450" anchor="ctr" anchorCtr="0"/>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p:txBody>
        </p:sp>
        <p:sp>
          <p:nvSpPr>
            <p:cNvPr id="13320" name="AutoShape 27"/>
            <p:cNvSpPr/>
            <p:nvPr/>
          </p:nvSpPr>
          <p:spPr>
            <a:xfrm>
              <a:off x="102" y="2659"/>
              <a:ext cx="879" cy="1043"/>
            </a:xfrm>
            <a:prstGeom prst="roundRect">
              <a:avLst>
                <a:gd name="adj" fmla="val 16667"/>
              </a:avLst>
            </a:prstGeom>
            <a:gradFill rotWithShape="1">
              <a:gsLst>
                <a:gs pos="0">
                  <a:schemeClr val="tx1">
                    <a:alpha val="70000"/>
                  </a:schemeClr>
                </a:gs>
                <a:gs pos="100000">
                  <a:srgbClr val="1D4447"/>
                </a:gs>
              </a:gsLst>
              <a:lin ang="5400000" scaled="1"/>
              <a:tileRect/>
            </a:gradFill>
            <a:ln w="12700" cap="flat" cmpd="sng">
              <a:solidFill>
                <a:srgbClr val="000000"/>
              </a:solidFill>
              <a:prstDash val="solid"/>
              <a:headEnd type="none" w="med" len="med"/>
              <a:tailEnd type="none" w="med" len="med"/>
            </a:ln>
          </p:spPr>
          <p:txBody>
            <a:bodyPr wrap="none" lIns="87313" tIns="44450" rIns="87313" bIns="44450" anchor="ctr" anchorCtr="0"/>
            <a:p>
              <a:pPr algn="ctr" latinLnBrk="1"/>
              <a:endParaRPr lang="ko-KR" altLang="en-US" sz="1100" dirty="0">
                <a:latin typeface="Gulim" panose="020B0600000101010101" pitchFamily="34" charset="-127"/>
                <a:ea typeface="Gulim" panose="020B0600000101010101" pitchFamily="34" charset="-127"/>
              </a:endParaRPr>
            </a:p>
            <a:p>
              <a:pPr algn="ctr" latinLnBrk="1"/>
              <a:endParaRPr lang="ko-KR" altLang="en-US" sz="1100" dirty="0">
                <a:latin typeface="Gulim" panose="020B0600000101010101" pitchFamily="34" charset="-127"/>
                <a:ea typeface="Gulim" panose="020B0600000101010101" pitchFamily="34" charset="-127"/>
              </a:endParaRPr>
            </a:p>
            <a:p>
              <a:pPr algn="ctr" latinLnBrk="1"/>
              <a:endParaRPr lang="ko-KR" altLang="en-US" sz="1100" dirty="0">
                <a:latin typeface="Gulim" panose="020B0600000101010101" pitchFamily="34" charset="-127"/>
                <a:ea typeface="Gulim" panose="020B0600000101010101" pitchFamily="34" charset="-127"/>
              </a:endParaRPr>
            </a:p>
            <a:p>
              <a:pPr algn="ctr" latinLnBrk="1"/>
              <a:endParaRPr lang="ko-KR" altLang="en-US" sz="1100" dirty="0">
                <a:latin typeface="Gulim" panose="020B0600000101010101" pitchFamily="34" charset="-127"/>
                <a:ea typeface="Gulim" panose="020B0600000101010101" pitchFamily="34" charset="-127"/>
              </a:endParaRPr>
            </a:p>
          </p:txBody>
        </p:sp>
        <p:sp>
          <p:nvSpPr>
            <p:cNvPr id="13321" name="Freeform 28"/>
            <p:cNvSpPr/>
            <p:nvPr/>
          </p:nvSpPr>
          <p:spPr>
            <a:xfrm>
              <a:off x="1611" y="1122"/>
              <a:ext cx="2931" cy="766"/>
            </a:xfrm>
            <a:custGeom>
              <a:avLst/>
              <a:gdLst/>
              <a:ahLst/>
              <a:cxnLst>
                <a:cxn ang="0">
                  <a:pos x="0" y="774"/>
                </a:cxn>
                <a:cxn ang="0">
                  <a:pos x="362" y="0"/>
                </a:cxn>
                <a:cxn ang="0">
                  <a:pos x="2444" y="6"/>
                </a:cxn>
                <a:cxn ang="0">
                  <a:pos x="2857" y="760"/>
                </a:cxn>
              </a:cxnLst>
              <a:pathLst>
                <a:path w="2857" h="774">
                  <a:moveTo>
                    <a:pt x="0" y="774"/>
                  </a:moveTo>
                  <a:lnTo>
                    <a:pt x="362" y="0"/>
                  </a:lnTo>
                  <a:lnTo>
                    <a:pt x="2444" y="6"/>
                  </a:lnTo>
                  <a:lnTo>
                    <a:pt x="2857" y="760"/>
                  </a:lnTo>
                </a:path>
              </a:pathLst>
            </a:custGeom>
            <a:noFill/>
            <a:ln w="19050" cap="rnd" cmpd="sng">
              <a:solidFill>
                <a:schemeClr val="tx1">
                  <a:alpha val="100000"/>
                </a:schemeClr>
              </a:solidFill>
              <a:prstDash val="solid"/>
              <a:round/>
              <a:headEnd type="none" w="sm" len="sm"/>
              <a:tailEnd type="none" w="sm" len="sm"/>
            </a:ln>
            <a:effectLst>
              <a:outerShdw dist="17961" dir="2699999" algn="ctr" rotWithShape="0">
                <a:schemeClr val="bg1">
                  <a:alpha val="100000"/>
                </a:schemeClr>
              </a:outerShdw>
            </a:effectLst>
          </p:spPr>
          <p:txBody>
            <a:bodyPr/>
            <a:p>
              <a:endParaRPr lang="zh-CN" altLang="en-US"/>
            </a:p>
          </p:txBody>
        </p:sp>
        <p:sp>
          <p:nvSpPr>
            <p:cNvPr id="13322" name="Freeform 29"/>
            <p:cNvSpPr/>
            <p:nvPr/>
          </p:nvSpPr>
          <p:spPr>
            <a:xfrm>
              <a:off x="3786" y="2478"/>
              <a:ext cx="1181" cy="420"/>
            </a:xfrm>
            <a:custGeom>
              <a:avLst/>
              <a:gdLst/>
              <a:ahLst/>
              <a:cxnLst>
                <a:cxn ang="0">
                  <a:pos x="0" y="1980"/>
                </a:cxn>
                <a:cxn ang="0">
                  <a:pos x="0" y="0"/>
                </a:cxn>
                <a:cxn ang="0">
                  <a:pos x="2718" y="0"/>
                </a:cxn>
                <a:cxn ang="0">
                  <a:pos x="2719" y="1938"/>
                </a:cxn>
              </a:cxnLst>
              <a:pathLst>
                <a:path w="2719" h="1980">
                  <a:moveTo>
                    <a:pt x="0" y="1980"/>
                  </a:moveTo>
                  <a:lnTo>
                    <a:pt x="0" y="0"/>
                  </a:lnTo>
                  <a:lnTo>
                    <a:pt x="2718" y="0"/>
                  </a:lnTo>
                  <a:lnTo>
                    <a:pt x="2719" y="1938"/>
                  </a:lnTo>
                </a:path>
              </a:pathLst>
            </a:custGeom>
            <a:noFill/>
            <a:ln w="19050" cap="flat" cmpd="sng">
              <a:solidFill>
                <a:schemeClr val="tx1">
                  <a:alpha val="100000"/>
                </a:schemeClr>
              </a:solidFill>
              <a:prstDash val="solid"/>
              <a:round/>
              <a:headEnd type="none" w="sm" len="sm"/>
              <a:tailEnd type="none" w="sm" len="sm"/>
            </a:ln>
            <a:effectLst>
              <a:outerShdw dist="17961" dir="2699999" algn="ctr" rotWithShape="0">
                <a:schemeClr val="bg1">
                  <a:alpha val="100000"/>
                </a:schemeClr>
              </a:outerShdw>
            </a:effectLst>
          </p:spPr>
          <p:txBody>
            <a:bodyPr/>
            <a:p>
              <a:endParaRPr lang="zh-CN" altLang="en-US"/>
            </a:p>
          </p:txBody>
        </p:sp>
        <p:sp>
          <p:nvSpPr>
            <p:cNvPr id="13323" name="Freeform 30"/>
            <p:cNvSpPr/>
            <p:nvPr/>
          </p:nvSpPr>
          <p:spPr>
            <a:xfrm>
              <a:off x="4367" y="1991"/>
              <a:ext cx="48" cy="487"/>
            </a:xfrm>
            <a:custGeom>
              <a:avLst/>
              <a:gdLst/>
              <a:ahLst/>
              <a:cxnLst>
                <a:cxn ang="0">
                  <a:pos x="0" y="0"/>
                </a:cxn>
                <a:cxn ang="0">
                  <a:pos x="1" y="836"/>
                </a:cxn>
              </a:cxnLst>
              <a:pathLst>
                <a:path w="1" h="836">
                  <a:moveTo>
                    <a:pt x="0" y="0"/>
                  </a:moveTo>
                  <a:lnTo>
                    <a:pt x="1" y="836"/>
                  </a:lnTo>
                </a:path>
              </a:pathLst>
            </a:custGeom>
            <a:noFill/>
            <a:ln w="19050" cap="flat" cmpd="sng">
              <a:solidFill>
                <a:schemeClr val="tx1">
                  <a:alpha val="100000"/>
                </a:schemeClr>
              </a:solidFill>
              <a:prstDash val="solid"/>
              <a:round/>
              <a:headEnd type="none" w="sm" len="sm"/>
              <a:tailEnd type="none" w="sm" len="sm"/>
            </a:ln>
            <a:effectLst>
              <a:outerShdw dist="17961" dir="2699999" algn="ctr" rotWithShape="0">
                <a:schemeClr val="bg1">
                  <a:alpha val="100000"/>
                </a:schemeClr>
              </a:outerShdw>
            </a:effectLst>
          </p:spPr>
          <p:txBody>
            <a:bodyPr/>
            <a:p>
              <a:endParaRPr lang="zh-CN" altLang="en-US"/>
            </a:p>
          </p:txBody>
        </p:sp>
        <p:sp>
          <p:nvSpPr>
            <p:cNvPr id="13324" name="Freeform 31"/>
            <p:cNvSpPr/>
            <p:nvPr/>
          </p:nvSpPr>
          <p:spPr>
            <a:xfrm>
              <a:off x="548" y="2489"/>
              <a:ext cx="2109" cy="409"/>
            </a:xfrm>
            <a:custGeom>
              <a:avLst/>
              <a:gdLst/>
              <a:ahLst/>
              <a:cxnLst>
                <a:cxn ang="0">
                  <a:pos x="0" y="1980"/>
                </a:cxn>
                <a:cxn ang="0">
                  <a:pos x="0" y="0"/>
                </a:cxn>
                <a:cxn ang="0">
                  <a:pos x="2718" y="0"/>
                </a:cxn>
                <a:cxn ang="0">
                  <a:pos x="2719" y="1938"/>
                </a:cxn>
              </a:cxnLst>
              <a:pathLst>
                <a:path w="2719" h="1980">
                  <a:moveTo>
                    <a:pt x="0" y="1980"/>
                  </a:moveTo>
                  <a:lnTo>
                    <a:pt x="0" y="0"/>
                  </a:lnTo>
                  <a:lnTo>
                    <a:pt x="2718" y="0"/>
                  </a:lnTo>
                  <a:lnTo>
                    <a:pt x="2719" y="1938"/>
                  </a:lnTo>
                </a:path>
              </a:pathLst>
            </a:custGeom>
            <a:noFill/>
            <a:ln w="19050" cap="flat" cmpd="sng">
              <a:solidFill>
                <a:schemeClr val="tx1">
                  <a:alpha val="100000"/>
                </a:schemeClr>
              </a:solidFill>
              <a:prstDash val="solid"/>
              <a:round/>
              <a:headEnd type="none" w="sm" len="sm"/>
              <a:tailEnd type="none" w="sm" len="sm"/>
            </a:ln>
            <a:effectLst>
              <a:outerShdw dist="17961" dir="2699999" algn="ctr" rotWithShape="0">
                <a:schemeClr val="bg1">
                  <a:alpha val="100000"/>
                </a:schemeClr>
              </a:outerShdw>
            </a:effectLst>
          </p:spPr>
          <p:txBody>
            <a:bodyPr/>
            <a:p>
              <a:endParaRPr lang="zh-CN" altLang="en-US"/>
            </a:p>
          </p:txBody>
        </p:sp>
        <p:sp>
          <p:nvSpPr>
            <p:cNvPr id="13325" name="Freeform 32"/>
            <p:cNvSpPr/>
            <p:nvPr/>
          </p:nvSpPr>
          <p:spPr>
            <a:xfrm>
              <a:off x="1600" y="1991"/>
              <a:ext cx="1" cy="836"/>
            </a:xfrm>
            <a:custGeom>
              <a:avLst/>
              <a:gdLst/>
              <a:ahLst/>
              <a:cxnLst>
                <a:cxn ang="0">
                  <a:pos x="0" y="0"/>
                </a:cxn>
                <a:cxn ang="0">
                  <a:pos x="1" y="836"/>
                </a:cxn>
              </a:cxnLst>
              <a:pathLst>
                <a:path w="1" h="836">
                  <a:moveTo>
                    <a:pt x="0" y="0"/>
                  </a:moveTo>
                  <a:lnTo>
                    <a:pt x="1" y="836"/>
                  </a:lnTo>
                </a:path>
              </a:pathLst>
            </a:custGeom>
            <a:noFill/>
            <a:ln w="19050" cap="flat" cmpd="sng">
              <a:solidFill>
                <a:schemeClr val="tx1">
                  <a:alpha val="100000"/>
                </a:schemeClr>
              </a:solidFill>
              <a:prstDash val="solid"/>
              <a:round/>
              <a:headEnd type="none" w="sm" len="sm"/>
              <a:tailEnd type="none" w="sm" len="sm"/>
            </a:ln>
            <a:effectLst>
              <a:outerShdw dist="17961" dir="2699999" algn="ctr" rotWithShape="0">
                <a:schemeClr val="bg1">
                  <a:alpha val="100000"/>
                </a:schemeClr>
              </a:outerShdw>
            </a:effectLst>
          </p:spPr>
          <p:txBody>
            <a:bodyPr/>
            <a:p>
              <a:endParaRPr lang="zh-CN" altLang="en-US"/>
            </a:p>
          </p:txBody>
        </p:sp>
        <p:grpSp>
          <p:nvGrpSpPr>
            <p:cNvPr id="13326" name="Group 33"/>
            <p:cNvGrpSpPr/>
            <p:nvPr/>
          </p:nvGrpSpPr>
          <p:grpSpPr>
            <a:xfrm>
              <a:off x="849" y="1592"/>
              <a:ext cx="1532" cy="589"/>
              <a:chOff x="744" y="547"/>
              <a:chExt cx="1279" cy="589"/>
            </a:xfrm>
          </p:grpSpPr>
          <p:sp>
            <p:nvSpPr>
              <p:cNvPr id="13378" name="AutoShape 34"/>
              <p:cNvSpPr/>
              <p:nvPr/>
            </p:nvSpPr>
            <p:spPr>
              <a:xfrm>
                <a:off x="744" y="753"/>
                <a:ext cx="1279" cy="381"/>
              </a:xfrm>
              <a:prstGeom prst="roundRect">
                <a:avLst>
                  <a:gd name="adj" fmla="val 49153"/>
                </a:avLst>
              </a:prstGeom>
              <a:gradFill rotWithShape="1">
                <a:gsLst>
                  <a:gs pos="0">
                    <a:srgbClr val="660033"/>
                  </a:gs>
                  <a:gs pos="100000">
                    <a:srgbClr val="2F0018"/>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57379" name="AutoShape 35"/>
              <p:cNvSpPr>
                <a:spLocks noChangeArrowheads="1"/>
              </p:cNvSpPr>
              <p:nvPr/>
            </p:nvSpPr>
            <p:spPr bwMode="auto">
              <a:xfrm>
                <a:off x="798" y="755"/>
                <a:ext cx="1167" cy="381"/>
              </a:xfrm>
              <a:prstGeom prst="roundRect">
                <a:avLst>
                  <a:gd name="adj" fmla="val 49153"/>
                </a:avLst>
              </a:prstGeom>
              <a:gradFill rotWithShape="1">
                <a:gsLst>
                  <a:gs pos="0">
                    <a:schemeClr val="bg1"/>
                  </a:gs>
                  <a:gs pos="50000">
                    <a:schemeClr val="bg1">
                      <a:gamma/>
                      <a:tint val="0"/>
                      <a:invGamma/>
                      <a:alpha val="60001"/>
                    </a:schemeClr>
                  </a:gs>
                  <a:gs pos="100000">
                    <a:schemeClr val="bg1"/>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380" name="Oval 36"/>
              <p:cNvSpPr/>
              <p:nvPr/>
            </p:nvSpPr>
            <p:spPr>
              <a:xfrm rot="5400000">
                <a:off x="1213" y="395"/>
                <a:ext cx="441" cy="745"/>
              </a:xfrm>
              <a:prstGeom prst="ellipse">
                <a:avLst/>
              </a:prstGeom>
              <a:gradFill rotWithShape="1">
                <a:gsLst>
                  <a:gs pos="0">
                    <a:schemeClr val="bg1">
                      <a:alpha val="79999"/>
                    </a:schemeClr>
                  </a:gs>
                  <a:gs pos="100000">
                    <a:srgbClr val="767676">
                      <a:alpha val="0"/>
                    </a:srgbClr>
                  </a:gs>
                </a:gsLst>
                <a:path path="shape">
                  <a:fillToRect l="50000" t="50000" r="50000" b="50000"/>
                </a:path>
                <a:tileRect/>
              </a:gradFill>
              <a:ln w="9525">
                <a:noFill/>
              </a:ln>
            </p:spPr>
            <p:txBody>
              <a:bodyPr rot="10800000" vert="eaVert" anchor="ctr" anchorCtr="0">
                <a:spAutoFit/>
              </a:bodyPr>
              <a:p>
                <a:endParaRPr lang="zh-CN" altLang="en-US" sz="2400" dirty="0">
                  <a:latin typeface="Times New Roman" panose="02020603050405020304" pitchFamily="18" charset="0"/>
                </a:endParaRPr>
              </a:p>
            </p:txBody>
          </p:sp>
        </p:grpSp>
        <p:sp>
          <p:nvSpPr>
            <p:cNvPr id="13327" name="Rectangle 37"/>
            <p:cNvSpPr/>
            <p:nvPr/>
          </p:nvSpPr>
          <p:spPr>
            <a:xfrm>
              <a:off x="1186" y="1908"/>
              <a:ext cx="981" cy="154"/>
            </a:xfrm>
            <a:prstGeom prst="rect">
              <a:avLst/>
            </a:prstGeom>
            <a:noFill/>
            <a:ln w="9525">
              <a:noFill/>
            </a:ln>
          </p:spPr>
          <p:txBody>
            <a:bodyPr wrap="none" lIns="0" tIns="0" rIns="0" bIns="0">
              <a:spAutoFit/>
            </a:bodyPr>
            <a:p>
              <a:pPr latinLnBrk="1"/>
              <a:r>
                <a:rPr lang="zh-CN" altLang="en-US" sz="1600" b="1" dirty="0">
                  <a:solidFill>
                    <a:srgbClr val="660033"/>
                  </a:solidFill>
                  <a:latin typeface="Arial" panose="020B0604020202020204" pitchFamily="34" charset="0"/>
                  <a:ea typeface="楷体_GB2312" pitchFamily="49" charset="-122"/>
                </a:rPr>
                <a:t>班组基础安全管理</a:t>
              </a:r>
              <a:endParaRPr lang="zh-CN" altLang="en-US" sz="1600" b="1" dirty="0">
                <a:solidFill>
                  <a:srgbClr val="660033"/>
                </a:solidFill>
                <a:latin typeface="Arial" panose="020B0604020202020204" pitchFamily="34" charset="0"/>
                <a:ea typeface="楷体_GB2312" pitchFamily="49" charset="-122"/>
              </a:endParaRPr>
            </a:p>
          </p:txBody>
        </p:sp>
        <p:grpSp>
          <p:nvGrpSpPr>
            <p:cNvPr id="13328" name="Group 38"/>
            <p:cNvGrpSpPr/>
            <p:nvPr/>
          </p:nvGrpSpPr>
          <p:grpSpPr>
            <a:xfrm>
              <a:off x="2127" y="729"/>
              <a:ext cx="2060" cy="590"/>
              <a:chOff x="744" y="1281"/>
              <a:chExt cx="1279" cy="590"/>
            </a:xfrm>
          </p:grpSpPr>
          <p:sp>
            <p:nvSpPr>
              <p:cNvPr id="13375" name="AutoShape 39"/>
              <p:cNvSpPr/>
              <p:nvPr/>
            </p:nvSpPr>
            <p:spPr>
              <a:xfrm>
                <a:off x="744" y="1488"/>
                <a:ext cx="1279" cy="381"/>
              </a:xfrm>
              <a:prstGeom prst="roundRect">
                <a:avLst>
                  <a:gd name="adj" fmla="val 49153"/>
                </a:avLst>
              </a:prstGeom>
              <a:gradFill rotWithShape="1">
                <a:gsLst>
                  <a:gs pos="0">
                    <a:srgbClr val="003366"/>
                  </a:gs>
                  <a:gs pos="100000">
                    <a:srgbClr val="00182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57384" name="AutoShape 40"/>
              <p:cNvSpPr>
                <a:spLocks noChangeArrowheads="1"/>
              </p:cNvSpPr>
              <p:nvPr/>
            </p:nvSpPr>
            <p:spPr bwMode="auto">
              <a:xfrm>
                <a:off x="803" y="1490"/>
                <a:ext cx="1157" cy="381"/>
              </a:xfrm>
              <a:prstGeom prst="roundRect">
                <a:avLst>
                  <a:gd name="adj" fmla="val 49153"/>
                </a:avLst>
              </a:prstGeom>
              <a:gradFill rotWithShape="1">
                <a:gsLst>
                  <a:gs pos="0">
                    <a:schemeClr val="bg1"/>
                  </a:gs>
                  <a:gs pos="50000">
                    <a:schemeClr val="bg1">
                      <a:gamma/>
                      <a:tint val="0"/>
                      <a:invGamma/>
                      <a:alpha val="60001"/>
                    </a:schemeClr>
                  </a:gs>
                  <a:gs pos="100000">
                    <a:schemeClr val="bg1"/>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377" name="Oval 41"/>
              <p:cNvSpPr/>
              <p:nvPr/>
            </p:nvSpPr>
            <p:spPr>
              <a:xfrm rot="5400000">
                <a:off x="1214" y="1129"/>
                <a:ext cx="441" cy="744"/>
              </a:xfrm>
              <a:prstGeom prst="ellipse">
                <a:avLst/>
              </a:prstGeom>
              <a:gradFill rotWithShape="1">
                <a:gsLst>
                  <a:gs pos="0">
                    <a:schemeClr val="bg1">
                      <a:alpha val="79999"/>
                    </a:schemeClr>
                  </a:gs>
                  <a:gs pos="100000">
                    <a:srgbClr val="767676">
                      <a:alpha val="0"/>
                    </a:srgbClr>
                  </a:gs>
                </a:gsLst>
                <a:path path="shape">
                  <a:fillToRect l="50000" t="50000" r="50000" b="50000"/>
                </a:path>
                <a:tileRect/>
              </a:gradFill>
              <a:ln w="9525">
                <a:noFill/>
              </a:ln>
            </p:spPr>
            <p:txBody>
              <a:bodyPr rot="10800000" vert="eaVert" anchor="ctr" anchorCtr="0">
                <a:spAutoFit/>
              </a:bodyPr>
              <a:p>
                <a:endParaRPr lang="zh-CN" altLang="en-US" sz="2400" dirty="0">
                  <a:latin typeface="Times New Roman" panose="02020603050405020304" pitchFamily="18" charset="0"/>
                </a:endParaRPr>
              </a:p>
            </p:txBody>
          </p:sp>
        </p:grpSp>
        <p:sp>
          <p:nvSpPr>
            <p:cNvPr id="13329" name="Rectangle 42"/>
            <p:cNvSpPr/>
            <p:nvPr/>
          </p:nvSpPr>
          <p:spPr>
            <a:xfrm>
              <a:off x="2337" y="1054"/>
              <a:ext cx="1349" cy="154"/>
            </a:xfrm>
            <a:prstGeom prst="rect">
              <a:avLst/>
            </a:prstGeom>
            <a:noFill/>
            <a:ln w="9525">
              <a:noFill/>
            </a:ln>
          </p:spPr>
          <p:txBody>
            <a:bodyPr wrap="none" lIns="0" tIns="0" rIns="0" bIns="0">
              <a:spAutoFit/>
            </a:bodyPr>
            <a:p>
              <a:pPr latinLnBrk="1"/>
              <a:r>
                <a:rPr lang="zh-CN" altLang="en-US" sz="1600" b="1" dirty="0">
                  <a:latin typeface="Arial" panose="020B0604020202020204" pitchFamily="34" charset="0"/>
                  <a:ea typeface="楷体_GB2312" pitchFamily="49" charset="-122"/>
                </a:rPr>
                <a:t>班组基础和现场安全管理</a:t>
              </a:r>
              <a:endParaRPr lang="zh-CN" altLang="en-US" sz="1600" b="1" dirty="0">
                <a:latin typeface="Arial" panose="020B0604020202020204" pitchFamily="34" charset="0"/>
                <a:ea typeface="楷体_GB2312" pitchFamily="49" charset="-122"/>
              </a:endParaRPr>
            </a:p>
          </p:txBody>
        </p:sp>
        <p:grpSp>
          <p:nvGrpSpPr>
            <p:cNvPr id="13330" name="Group 43"/>
            <p:cNvGrpSpPr/>
            <p:nvPr/>
          </p:nvGrpSpPr>
          <p:grpSpPr>
            <a:xfrm>
              <a:off x="95" y="2430"/>
              <a:ext cx="892" cy="738"/>
              <a:chOff x="278" y="859"/>
              <a:chExt cx="935" cy="904"/>
            </a:xfrm>
          </p:grpSpPr>
          <p:sp>
            <p:nvSpPr>
              <p:cNvPr id="13369" name="AutoShape 44"/>
              <p:cNvSpPr/>
              <p:nvPr/>
            </p:nvSpPr>
            <p:spPr>
              <a:xfrm>
                <a:off x="282" y="1136"/>
                <a:ext cx="931" cy="383"/>
              </a:xfrm>
              <a:prstGeom prst="roundRect">
                <a:avLst>
                  <a:gd name="adj" fmla="val 16667"/>
                </a:avLst>
              </a:prstGeom>
              <a:gradFill rotWithShape="1">
                <a:gsLst>
                  <a:gs pos="0">
                    <a:srgbClr val="333333"/>
                  </a:gs>
                  <a:gs pos="100000">
                    <a:srgbClr val="0F0F0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13370" name="AutoShape 45"/>
              <p:cNvSpPr/>
              <p:nvPr/>
            </p:nvSpPr>
            <p:spPr>
              <a:xfrm>
                <a:off x="390" y="1630"/>
                <a:ext cx="716" cy="133"/>
              </a:xfrm>
              <a:custGeom>
                <a:avLst/>
                <a:gdLst>
                  <a:gd name="txL" fmla="*/ 4495 w 21600"/>
                  <a:gd name="txT" fmla="*/ 4547 h 21600"/>
                  <a:gd name="txR" fmla="*/ 17105 w 21600"/>
                  <a:gd name="txB" fmla="*/ 17053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lnTo>
                      <a:pt x="0" y="0"/>
                    </a:lnTo>
                    <a:close/>
                  </a:path>
                </a:pathLst>
              </a:custGeom>
              <a:gradFill rotWithShape="1">
                <a:gsLst>
                  <a:gs pos="0">
                    <a:srgbClr val="333333">
                      <a:alpha val="100000"/>
                    </a:srgbClr>
                  </a:gs>
                  <a:gs pos="100000">
                    <a:srgbClr val="242424">
                      <a:alpha val="0"/>
                    </a:srgbClr>
                  </a:gs>
                </a:gsLst>
                <a:lin ang="5400000" scaled="1"/>
                <a:tileRect/>
              </a:gradFill>
              <a:ln w="9525">
                <a:noFill/>
              </a:ln>
            </p:spPr>
            <p:txBody>
              <a:bodyPr/>
              <a:p>
                <a:endParaRPr lang="zh-CN" altLang="en-US"/>
              </a:p>
            </p:txBody>
          </p:sp>
          <p:sp>
            <p:nvSpPr>
              <p:cNvPr id="13371" name="Rectangle 46"/>
              <p:cNvSpPr/>
              <p:nvPr/>
            </p:nvSpPr>
            <p:spPr>
              <a:xfrm>
                <a:off x="387" y="1153"/>
                <a:ext cx="722" cy="353"/>
              </a:xfrm>
              <a:prstGeom prst="rect">
                <a:avLst/>
              </a:prstGeom>
              <a:gradFill rotWithShape="1">
                <a:gsLst>
                  <a:gs pos="0">
                    <a:srgbClr val="990099"/>
                  </a:gs>
                  <a:gs pos="100000">
                    <a:srgbClr val="2C002C"/>
                  </a:gs>
                </a:gsLst>
                <a:path path="rect">
                  <a:fillToRect l="100000" b="10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57391" name="AutoShape 47"/>
              <p:cNvSpPr>
                <a:spLocks noChangeArrowheads="1"/>
              </p:cNvSpPr>
              <p:nvPr/>
            </p:nvSpPr>
            <p:spPr bwMode="auto">
              <a:xfrm>
                <a:off x="406" y="914"/>
                <a:ext cx="684" cy="383"/>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373" name="AutoShape 48"/>
              <p:cNvSpPr/>
              <p:nvPr/>
            </p:nvSpPr>
            <p:spPr>
              <a:xfrm flipV="1">
                <a:off x="406" y="1359"/>
                <a:ext cx="682" cy="383"/>
              </a:xfrm>
              <a:prstGeom prst="roundRect">
                <a:avLst>
                  <a:gd name="adj" fmla="val 16667"/>
                </a:avLst>
              </a:prstGeom>
              <a:gradFill rotWithShape="1">
                <a:gsLst>
                  <a:gs pos="0">
                    <a:schemeClr val="tx2">
                      <a:alpha val="20000"/>
                    </a:schemeClr>
                  </a:gs>
                  <a:gs pos="100000">
                    <a:srgbClr val="000000">
                      <a:alpha val="0"/>
                    </a:srgbClr>
                  </a:gs>
                </a:gsLst>
                <a:lin ang="5400000" scaled="1"/>
                <a:tileRect/>
              </a:gradFill>
              <a:ln w="9525">
                <a:noFill/>
              </a:ln>
            </p:spPr>
            <p:txBody>
              <a:bodyPr rot="10800000" anchor="ctr" anchorCtr="0">
                <a:spAutoFit/>
              </a:bodyPr>
              <a:p>
                <a:endParaRPr lang="zh-CN" altLang="en-US" sz="2400" dirty="0">
                  <a:latin typeface="Times New Roman" panose="02020603050405020304" pitchFamily="18" charset="0"/>
                </a:endParaRPr>
              </a:p>
            </p:txBody>
          </p:sp>
          <p:sp>
            <p:nvSpPr>
              <p:cNvPr id="57393" name="Oval 49"/>
              <p:cNvSpPr>
                <a:spLocks noChangeArrowheads="1"/>
              </p:cNvSpPr>
              <p:nvPr/>
            </p:nvSpPr>
            <p:spPr bwMode="auto">
              <a:xfrm rot="-2700000">
                <a:off x="278" y="859"/>
                <a:ext cx="115" cy="469"/>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3331" name="Rectangle 50"/>
            <p:cNvSpPr/>
            <p:nvPr/>
          </p:nvSpPr>
          <p:spPr>
            <a:xfrm>
              <a:off x="284" y="2718"/>
              <a:ext cx="606" cy="154"/>
            </a:xfrm>
            <a:prstGeom prst="rect">
              <a:avLst/>
            </a:prstGeom>
            <a:noFill/>
            <a:ln w="9525">
              <a:noFill/>
            </a:ln>
            <a:effectLst>
              <a:outerShdw dist="12700" dir="5400000" algn="ctr" rotWithShape="0">
                <a:schemeClr val="tx1"/>
              </a:outerShdw>
            </a:effectLst>
          </p:spPr>
          <p:txBody>
            <a:bodyPr wrap="none" lIns="0" tIns="0" rIns="0" bIns="0">
              <a:spAutoFit/>
            </a:bodyPr>
            <a:p>
              <a:pPr latinLnBrk="1">
                <a:buNone/>
              </a:pPr>
              <a:r>
                <a:rPr lang="zh-CN" altLang="en-US" sz="1600" dirty="0">
                  <a:solidFill>
                    <a:schemeClr val="bg1"/>
                  </a:solidFill>
                  <a:latin typeface="HY헤드라인M" pitchFamily="18" charset="-127"/>
                  <a:ea typeface="楷体_GB2312" pitchFamily="49" charset="-122"/>
                </a:rPr>
                <a:t>班前班后会</a:t>
              </a:r>
              <a:endParaRPr lang="zh-CN" altLang="en-US" sz="1600" dirty="0">
                <a:solidFill>
                  <a:schemeClr val="bg1"/>
                </a:solidFill>
                <a:latin typeface="HY헤드라인M" pitchFamily="18" charset="-127"/>
                <a:ea typeface="楷体_GB2312" pitchFamily="49" charset="-122"/>
              </a:endParaRPr>
            </a:p>
          </p:txBody>
        </p:sp>
        <p:grpSp>
          <p:nvGrpSpPr>
            <p:cNvPr id="13332" name="Group 51"/>
            <p:cNvGrpSpPr/>
            <p:nvPr/>
          </p:nvGrpSpPr>
          <p:grpSpPr>
            <a:xfrm>
              <a:off x="4472" y="2430"/>
              <a:ext cx="892" cy="738"/>
              <a:chOff x="2449" y="926"/>
              <a:chExt cx="899" cy="871"/>
            </a:xfrm>
          </p:grpSpPr>
          <p:sp>
            <p:nvSpPr>
              <p:cNvPr id="13363" name="AutoShape 52"/>
              <p:cNvSpPr/>
              <p:nvPr/>
            </p:nvSpPr>
            <p:spPr>
              <a:xfrm>
                <a:off x="2453" y="1194"/>
                <a:ext cx="895" cy="369"/>
              </a:xfrm>
              <a:prstGeom prst="roundRect">
                <a:avLst>
                  <a:gd name="adj" fmla="val 16667"/>
                </a:avLst>
              </a:prstGeom>
              <a:gradFill rotWithShape="1">
                <a:gsLst>
                  <a:gs pos="0">
                    <a:srgbClr val="333333"/>
                  </a:gs>
                  <a:gs pos="100000">
                    <a:srgbClr val="0F0F0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13364" name="AutoShape 53"/>
              <p:cNvSpPr/>
              <p:nvPr/>
            </p:nvSpPr>
            <p:spPr>
              <a:xfrm>
                <a:off x="2557" y="1669"/>
                <a:ext cx="688" cy="128"/>
              </a:xfrm>
              <a:custGeom>
                <a:avLst/>
                <a:gdLst>
                  <a:gd name="txL" fmla="*/ 4490 w 21600"/>
                  <a:gd name="txT" fmla="*/ 4556 h 21600"/>
                  <a:gd name="txR" fmla="*/ 17110 w 21600"/>
                  <a:gd name="txB" fmla="*/ 17044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lnTo>
                      <a:pt x="0" y="0"/>
                    </a:lnTo>
                    <a:close/>
                  </a:path>
                </a:pathLst>
              </a:custGeom>
              <a:gradFill rotWithShape="1">
                <a:gsLst>
                  <a:gs pos="0">
                    <a:srgbClr val="333333">
                      <a:alpha val="100000"/>
                    </a:srgbClr>
                  </a:gs>
                  <a:gs pos="100000">
                    <a:srgbClr val="242424">
                      <a:alpha val="0"/>
                    </a:srgbClr>
                  </a:gs>
                </a:gsLst>
                <a:lin ang="5400000" scaled="1"/>
                <a:tileRect/>
              </a:gradFill>
              <a:ln w="9525">
                <a:noFill/>
              </a:ln>
            </p:spPr>
            <p:txBody>
              <a:bodyPr/>
              <a:p>
                <a:endParaRPr lang="zh-CN" altLang="en-US"/>
              </a:p>
            </p:txBody>
          </p:sp>
          <p:sp>
            <p:nvSpPr>
              <p:cNvPr id="13365" name="Rectangle 54"/>
              <p:cNvSpPr/>
              <p:nvPr/>
            </p:nvSpPr>
            <p:spPr>
              <a:xfrm>
                <a:off x="2554" y="1209"/>
                <a:ext cx="694" cy="340"/>
              </a:xfrm>
              <a:prstGeom prst="rect">
                <a:avLst/>
              </a:prstGeom>
              <a:gradFill rotWithShape="1">
                <a:gsLst>
                  <a:gs pos="0">
                    <a:srgbClr val="003399"/>
                  </a:gs>
                  <a:gs pos="100000">
                    <a:srgbClr val="000F2C"/>
                  </a:gs>
                </a:gsLst>
                <a:path path="rect">
                  <a:fillToRect l="100000" b="10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57399" name="AutoShape 55"/>
              <p:cNvSpPr>
                <a:spLocks noChangeArrowheads="1"/>
              </p:cNvSpPr>
              <p:nvPr/>
            </p:nvSpPr>
            <p:spPr bwMode="auto">
              <a:xfrm>
                <a:off x="2572" y="979"/>
                <a:ext cx="657" cy="369"/>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367" name="AutoShape 56"/>
              <p:cNvSpPr/>
              <p:nvPr/>
            </p:nvSpPr>
            <p:spPr>
              <a:xfrm flipV="1">
                <a:off x="2572" y="1406"/>
                <a:ext cx="657" cy="370"/>
              </a:xfrm>
              <a:prstGeom prst="roundRect">
                <a:avLst>
                  <a:gd name="adj" fmla="val 16667"/>
                </a:avLst>
              </a:prstGeom>
              <a:gradFill rotWithShape="1">
                <a:gsLst>
                  <a:gs pos="0">
                    <a:schemeClr val="tx2">
                      <a:alpha val="20000"/>
                    </a:schemeClr>
                  </a:gs>
                  <a:gs pos="100000">
                    <a:srgbClr val="000000">
                      <a:alpha val="0"/>
                    </a:srgbClr>
                  </a:gs>
                </a:gsLst>
                <a:lin ang="5400000" scaled="1"/>
                <a:tileRect/>
              </a:gradFill>
              <a:ln w="9525">
                <a:noFill/>
              </a:ln>
            </p:spPr>
            <p:txBody>
              <a:bodyPr rot="10800000" anchor="ctr" anchorCtr="0">
                <a:spAutoFit/>
              </a:bodyPr>
              <a:p>
                <a:endParaRPr lang="zh-CN" altLang="en-US" sz="2400" dirty="0">
                  <a:latin typeface="Times New Roman" panose="02020603050405020304" pitchFamily="18" charset="0"/>
                </a:endParaRPr>
              </a:p>
            </p:txBody>
          </p:sp>
          <p:sp>
            <p:nvSpPr>
              <p:cNvPr id="57401" name="Oval 57"/>
              <p:cNvSpPr>
                <a:spLocks noChangeArrowheads="1"/>
              </p:cNvSpPr>
              <p:nvPr/>
            </p:nvSpPr>
            <p:spPr bwMode="auto">
              <a:xfrm rot="-2700000">
                <a:off x="2449" y="926"/>
                <a:ext cx="111" cy="452"/>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13333" name="Group 58"/>
            <p:cNvGrpSpPr/>
            <p:nvPr/>
          </p:nvGrpSpPr>
          <p:grpSpPr>
            <a:xfrm>
              <a:off x="1143" y="2430"/>
              <a:ext cx="892" cy="738"/>
              <a:chOff x="278" y="859"/>
              <a:chExt cx="935" cy="904"/>
            </a:xfrm>
          </p:grpSpPr>
          <p:sp>
            <p:nvSpPr>
              <p:cNvPr id="13357" name="AutoShape 59"/>
              <p:cNvSpPr/>
              <p:nvPr/>
            </p:nvSpPr>
            <p:spPr>
              <a:xfrm>
                <a:off x="282" y="1136"/>
                <a:ext cx="931" cy="383"/>
              </a:xfrm>
              <a:prstGeom prst="roundRect">
                <a:avLst>
                  <a:gd name="adj" fmla="val 16667"/>
                </a:avLst>
              </a:prstGeom>
              <a:gradFill rotWithShape="1">
                <a:gsLst>
                  <a:gs pos="0">
                    <a:srgbClr val="333333"/>
                  </a:gs>
                  <a:gs pos="100000">
                    <a:srgbClr val="0F0F0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13358" name="AutoShape 60"/>
              <p:cNvSpPr/>
              <p:nvPr/>
            </p:nvSpPr>
            <p:spPr>
              <a:xfrm>
                <a:off x="390" y="1630"/>
                <a:ext cx="716" cy="133"/>
              </a:xfrm>
              <a:custGeom>
                <a:avLst/>
                <a:gdLst>
                  <a:gd name="txL" fmla="*/ 4495 w 21600"/>
                  <a:gd name="txT" fmla="*/ 4547 h 21600"/>
                  <a:gd name="txR" fmla="*/ 17105 w 21600"/>
                  <a:gd name="txB" fmla="*/ 17053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lnTo>
                      <a:pt x="0" y="0"/>
                    </a:lnTo>
                    <a:close/>
                  </a:path>
                </a:pathLst>
              </a:custGeom>
              <a:gradFill rotWithShape="1">
                <a:gsLst>
                  <a:gs pos="0">
                    <a:srgbClr val="333333">
                      <a:alpha val="100000"/>
                    </a:srgbClr>
                  </a:gs>
                  <a:gs pos="100000">
                    <a:srgbClr val="242424">
                      <a:alpha val="0"/>
                    </a:srgbClr>
                  </a:gs>
                </a:gsLst>
                <a:lin ang="5400000" scaled="1"/>
                <a:tileRect/>
              </a:gradFill>
              <a:ln w="9525">
                <a:noFill/>
              </a:ln>
            </p:spPr>
            <p:txBody>
              <a:bodyPr/>
              <a:p>
                <a:endParaRPr lang="zh-CN" altLang="en-US"/>
              </a:p>
            </p:txBody>
          </p:sp>
          <p:sp>
            <p:nvSpPr>
              <p:cNvPr id="13359" name="Rectangle 61"/>
              <p:cNvSpPr/>
              <p:nvPr/>
            </p:nvSpPr>
            <p:spPr>
              <a:xfrm>
                <a:off x="387" y="1153"/>
                <a:ext cx="722" cy="353"/>
              </a:xfrm>
              <a:prstGeom prst="rect">
                <a:avLst/>
              </a:prstGeom>
              <a:gradFill rotWithShape="1">
                <a:gsLst>
                  <a:gs pos="0">
                    <a:srgbClr val="990099"/>
                  </a:gs>
                  <a:gs pos="100000">
                    <a:srgbClr val="2C002C"/>
                  </a:gs>
                </a:gsLst>
                <a:path path="rect">
                  <a:fillToRect l="100000" b="10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57406" name="AutoShape 62"/>
              <p:cNvSpPr>
                <a:spLocks noChangeArrowheads="1"/>
              </p:cNvSpPr>
              <p:nvPr/>
            </p:nvSpPr>
            <p:spPr bwMode="auto">
              <a:xfrm>
                <a:off x="406" y="914"/>
                <a:ext cx="682" cy="383"/>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361" name="AutoShape 63"/>
              <p:cNvSpPr/>
              <p:nvPr/>
            </p:nvSpPr>
            <p:spPr>
              <a:xfrm flipV="1">
                <a:off x="406" y="1359"/>
                <a:ext cx="682" cy="383"/>
              </a:xfrm>
              <a:prstGeom prst="roundRect">
                <a:avLst>
                  <a:gd name="adj" fmla="val 16667"/>
                </a:avLst>
              </a:prstGeom>
              <a:gradFill rotWithShape="1">
                <a:gsLst>
                  <a:gs pos="0">
                    <a:schemeClr val="tx2">
                      <a:alpha val="20000"/>
                    </a:schemeClr>
                  </a:gs>
                  <a:gs pos="100000">
                    <a:srgbClr val="000000">
                      <a:alpha val="0"/>
                    </a:srgbClr>
                  </a:gs>
                </a:gsLst>
                <a:lin ang="5400000" scaled="1"/>
                <a:tileRect/>
              </a:gradFill>
              <a:ln w="9525">
                <a:noFill/>
              </a:ln>
            </p:spPr>
            <p:txBody>
              <a:bodyPr rot="10800000" anchor="ctr" anchorCtr="0">
                <a:spAutoFit/>
              </a:bodyPr>
              <a:p>
                <a:endParaRPr lang="zh-CN" altLang="en-US" sz="2400" dirty="0">
                  <a:latin typeface="Times New Roman" panose="02020603050405020304" pitchFamily="18" charset="0"/>
                </a:endParaRPr>
              </a:p>
            </p:txBody>
          </p:sp>
          <p:sp>
            <p:nvSpPr>
              <p:cNvPr id="57408" name="Oval 64"/>
              <p:cNvSpPr>
                <a:spLocks noChangeArrowheads="1"/>
              </p:cNvSpPr>
              <p:nvPr/>
            </p:nvSpPr>
            <p:spPr bwMode="auto">
              <a:xfrm rot="-2700000">
                <a:off x="278" y="859"/>
                <a:ext cx="115" cy="469"/>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13334" name="Group 65"/>
            <p:cNvGrpSpPr/>
            <p:nvPr/>
          </p:nvGrpSpPr>
          <p:grpSpPr>
            <a:xfrm>
              <a:off x="2212" y="2430"/>
              <a:ext cx="891" cy="738"/>
              <a:chOff x="278" y="859"/>
              <a:chExt cx="935" cy="904"/>
            </a:xfrm>
          </p:grpSpPr>
          <p:sp>
            <p:nvSpPr>
              <p:cNvPr id="13351" name="AutoShape 66"/>
              <p:cNvSpPr/>
              <p:nvPr/>
            </p:nvSpPr>
            <p:spPr>
              <a:xfrm>
                <a:off x="282" y="1136"/>
                <a:ext cx="931" cy="383"/>
              </a:xfrm>
              <a:prstGeom prst="roundRect">
                <a:avLst>
                  <a:gd name="adj" fmla="val 16667"/>
                </a:avLst>
              </a:prstGeom>
              <a:gradFill rotWithShape="1">
                <a:gsLst>
                  <a:gs pos="0">
                    <a:srgbClr val="333333"/>
                  </a:gs>
                  <a:gs pos="100000">
                    <a:srgbClr val="0F0F0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13352" name="AutoShape 67"/>
              <p:cNvSpPr/>
              <p:nvPr/>
            </p:nvSpPr>
            <p:spPr>
              <a:xfrm>
                <a:off x="390" y="1630"/>
                <a:ext cx="716" cy="133"/>
              </a:xfrm>
              <a:custGeom>
                <a:avLst/>
                <a:gdLst>
                  <a:gd name="txL" fmla="*/ 4495 w 21600"/>
                  <a:gd name="txT" fmla="*/ 4547 h 21600"/>
                  <a:gd name="txR" fmla="*/ 17105 w 21600"/>
                  <a:gd name="txB" fmla="*/ 17053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lnTo>
                      <a:pt x="0" y="0"/>
                    </a:lnTo>
                    <a:close/>
                  </a:path>
                </a:pathLst>
              </a:custGeom>
              <a:gradFill rotWithShape="1">
                <a:gsLst>
                  <a:gs pos="0">
                    <a:srgbClr val="333333">
                      <a:alpha val="100000"/>
                    </a:srgbClr>
                  </a:gs>
                  <a:gs pos="100000">
                    <a:srgbClr val="242424">
                      <a:alpha val="0"/>
                    </a:srgbClr>
                  </a:gs>
                </a:gsLst>
                <a:lin ang="5400000" scaled="1"/>
                <a:tileRect/>
              </a:gradFill>
              <a:ln w="9525">
                <a:noFill/>
              </a:ln>
            </p:spPr>
            <p:txBody>
              <a:bodyPr/>
              <a:p>
                <a:endParaRPr lang="zh-CN" altLang="en-US"/>
              </a:p>
            </p:txBody>
          </p:sp>
          <p:sp>
            <p:nvSpPr>
              <p:cNvPr id="13353" name="Rectangle 68"/>
              <p:cNvSpPr/>
              <p:nvPr/>
            </p:nvSpPr>
            <p:spPr>
              <a:xfrm>
                <a:off x="387" y="1153"/>
                <a:ext cx="722" cy="353"/>
              </a:xfrm>
              <a:prstGeom prst="rect">
                <a:avLst/>
              </a:prstGeom>
              <a:gradFill rotWithShape="1">
                <a:gsLst>
                  <a:gs pos="0">
                    <a:srgbClr val="990099"/>
                  </a:gs>
                  <a:gs pos="100000">
                    <a:srgbClr val="2C002C"/>
                  </a:gs>
                </a:gsLst>
                <a:path path="rect">
                  <a:fillToRect l="100000" b="10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57413" name="AutoShape 69"/>
              <p:cNvSpPr>
                <a:spLocks noChangeArrowheads="1"/>
              </p:cNvSpPr>
              <p:nvPr/>
            </p:nvSpPr>
            <p:spPr bwMode="auto">
              <a:xfrm>
                <a:off x="406" y="914"/>
                <a:ext cx="684" cy="383"/>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355" name="AutoShape 70"/>
              <p:cNvSpPr/>
              <p:nvPr/>
            </p:nvSpPr>
            <p:spPr>
              <a:xfrm flipV="1">
                <a:off x="406" y="1359"/>
                <a:ext cx="684" cy="383"/>
              </a:xfrm>
              <a:prstGeom prst="roundRect">
                <a:avLst>
                  <a:gd name="adj" fmla="val 16667"/>
                </a:avLst>
              </a:prstGeom>
              <a:gradFill rotWithShape="1">
                <a:gsLst>
                  <a:gs pos="0">
                    <a:schemeClr val="tx2">
                      <a:alpha val="20000"/>
                    </a:schemeClr>
                  </a:gs>
                  <a:gs pos="100000">
                    <a:srgbClr val="000000">
                      <a:alpha val="0"/>
                    </a:srgbClr>
                  </a:gs>
                </a:gsLst>
                <a:lin ang="5400000" scaled="1"/>
                <a:tileRect/>
              </a:gradFill>
              <a:ln w="9525">
                <a:noFill/>
              </a:ln>
            </p:spPr>
            <p:txBody>
              <a:bodyPr rot="10800000" anchor="ctr" anchorCtr="0">
                <a:spAutoFit/>
              </a:bodyPr>
              <a:p>
                <a:endParaRPr lang="zh-CN" altLang="en-US" sz="2400" dirty="0">
                  <a:latin typeface="Times New Roman" panose="02020603050405020304" pitchFamily="18" charset="0"/>
                </a:endParaRPr>
              </a:p>
            </p:txBody>
          </p:sp>
          <p:sp>
            <p:nvSpPr>
              <p:cNvPr id="57415" name="Oval 71"/>
              <p:cNvSpPr>
                <a:spLocks noChangeArrowheads="1"/>
              </p:cNvSpPr>
              <p:nvPr/>
            </p:nvSpPr>
            <p:spPr bwMode="auto">
              <a:xfrm rot="-2700000">
                <a:off x="278" y="859"/>
                <a:ext cx="116" cy="469"/>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3335" name="Rectangle 72"/>
            <p:cNvSpPr/>
            <p:nvPr/>
          </p:nvSpPr>
          <p:spPr>
            <a:xfrm>
              <a:off x="1342" y="2718"/>
              <a:ext cx="487" cy="154"/>
            </a:xfrm>
            <a:prstGeom prst="rect">
              <a:avLst/>
            </a:prstGeom>
            <a:noFill/>
            <a:ln w="9525">
              <a:noFill/>
            </a:ln>
            <a:effectLst>
              <a:outerShdw dist="12700" dir="5400000" algn="ctr" rotWithShape="0">
                <a:schemeClr val="tx1"/>
              </a:outerShdw>
            </a:effectLst>
          </p:spPr>
          <p:txBody>
            <a:bodyPr wrap="none" lIns="0" tIns="0" rIns="0" bIns="0">
              <a:spAutoFit/>
            </a:bodyPr>
            <a:p>
              <a:pPr latinLnBrk="1">
                <a:buNone/>
              </a:pPr>
              <a:r>
                <a:rPr lang="zh-CN" altLang="en-US" sz="1600" dirty="0">
                  <a:solidFill>
                    <a:schemeClr val="bg1"/>
                  </a:solidFill>
                  <a:latin typeface="HY헤드라인M" pitchFamily="18" charset="-127"/>
                  <a:ea typeface="楷体_GB2312" pitchFamily="49" charset="-122"/>
                </a:rPr>
                <a:t>安全检查</a:t>
              </a:r>
              <a:endParaRPr lang="zh-CN" altLang="en-US" sz="1600" dirty="0">
                <a:solidFill>
                  <a:schemeClr val="bg1"/>
                </a:solidFill>
                <a:latin typeface="HY헤드라인M" pitchFamily="18" charset="-127"/>
                <a:ea typeface="楷体_GB2312" pitchFamily="49" charset="-122"/>
              </a:endParaRPr>
            </a:p>
          </p:txBody>
        </p:sp>
        <p:grpSp>
          <p:nvGrpSpPr>
            <p:cNvPr id="13336" name="Group 80"/>
            <p:cNvGrpSpPr/>
            <p:nvPr/>
          </p:nvGrpSpPr>
          <p:grpSpPr>
            <a:xfrm>
              <a:off x="3338" y="2430"/>
              <a:ext cx="892" cy="738"/>
              <a:chOff x="2449" y="926"/>
              <a:chExt cx="899" cy="871"/>
            </a:xfrm>
          </p:grpSpPr>
          <p:sp>
            <p:nvSpPr>
              <p:cNvPr id="13345" name="AutoShape 81"/>
              <p:cNvSpPr/>
              <p:nvPr/>
            </p:nvSpPr>
            <p:spPr>
              <a:xfrm>
                <a:off x="2453" y="1194"/>
                <a:ext cx="895" cy="369"/>
              </a:xfrm>
              <a:prstGeom prst="roundRect">
                <a:avLst>
                  <a:gd name="adj" fmla="val 16667"/>
                </a:avLst>
              </a:prstGeom>
              <a:gradFill rotWithShape="1">
                <a:gsLst>
                  <a:gs pos="0">
                    <a:srgbClr val="333333"/>
                  </a:gs>
                  <a:gs pos="100000">
                    <a:srgbClr val="0F0F0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13346" name="AutoShape 82"/>
              <p:cNvSpPr/>
              <p:nvPr/>
            </p:nvSpPr>
            <p:spPr>
              <a:xfrm>
                <a:off x="2557" y="1669"/>
                <a:ext cx="688" cy="128"/>
              </a:xfrm>
              <a:custGeom>
                <a:avLst/>
                <a:gdLst>
                  <a:gd name="txL" fmla="*/ 4490 w 21600"/>
                  <a:gd name="txT" fmla="*/ 4556 h 21600"/>
                  <a:gd name="txR" fmla="*/ 17110 w 21600"/>
                  <a:gd name="txB" fmla="*/ 17044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lnTo>
                      <a:pt x="0" y="0"/>
                    </a:lnTo>
                    <a:close/>
                  </a:path>
                </a:pathLst>
              </a:custGeom>
              <a:gradFill rotWithShape="1">
                <a:gsLst>
                  <a:gs pos="0">
                    <a:srgbClr val="333333">
                      <a:alpha val="100000"/>
                    </a:srgbClr>
                  </a:gs>
                  <a:gs pos="100000">
                    <a:srgbClr val="242424">
                      <a:alpha val="0"/>
                    </a:srgbClr>
                  </a:gs>
                </a:gsLst>
                <a:lin ang="5400000" scaled="1"/>
                <a:tileRect/>
              </a:gradFill>
              <a:ln w="9525">
                <a:noFill/>
              </a:ln>
            </p:spPr>
            <p:txBody>
              <a:bodyPr/>
              <a:p>
                <a:endParaRPr lang="zh-CN" altLang="en-US"/>
              </a:p>
            </p:txBody>
          </p:sp>
          <p:sp>
            <p:nvSpPr>
              <p:cNvPr id="13347" name="Rectangle 83"/>
              <p:cNvSpPr/>
              <p:nvPr/>
            </p:nvSpPr>
            <p:spPr>
              <a:xfrm>
                <a:off x="2554" y="1209"/>
                <a:ext cx="694" cy="340"/>
              </a:xfrm>
              <a:prstGeom prst="rect">
                <a:avLst/>
              </a:prstGeom>
              <a:gradFill rotWithShape="1">
                <a:gsLst>
                  <a:gs pos="0">
                    <a:srgbClr val="003399"/>
                  </a:gs>
                  <a:gs pos="100000">
                    <a:srgbClr val="000F2C"/>
                  </a:gs>
                </a:gsLst>
                <a:path path="rect">
                  <a:fillToRect l="100000" b="10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57428" name="AutoShape 84"/>
              <p:cNvSpPr>
                <a:spLocks noChangeArrowheads="1"/>
              </p:cNvSpPr>
              <p:nvPr/>
            </p:nvSpPr>
            <p:spPr bwMode="auto">
              <a:xfrm>
                <a:off x="2572" y="979"/>
                <a:ext cx="657" cy="369"/>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349" name="AutoShape 85"/>
              <p:cNvSpPr/>
              <p:nvPr/>
            </p:nvSpPr>
            <p:spPr>
              <a:xfrm flipV="1">
                <a:off x="2572" y="1406"/>
                <a:ext cx="657" cy="370"/>
              </a:xfrm>
              <a:prstGeom prst="roundRect">
                <a:avLst>
                  <a:gd name="adj" fmla="val 16667"/>
                </a:avLst>
              </a:prstGeom>
              <a:gradFill rotWithShape="1">
                <a:gsLst>
                  <a:gs pos="0">
                    <a:schemeClr val="tx2">
                      <a:alpha val="20000"/>
                    </a:schemeClr>
                  </a:gs>
                  <a:gs pos="100000">
                    <a:srgbClr val="000000">
                      <a:alpha val="0"/>
                    </a:srgbClr>
                  </a:gs>
                </a:gsLst>
                <a:lin ang="5400000" scaled="1"/>
                <a:tileRect/>
              </a:gradFill>
              <a:ln w="9525">
                <a:noFill/>
              </a:ln>
            </p:spPr>
            <p:txBody>
              <a:bodyPr rot="10800000" anchor="ctr" anchorCtr="0">
                <a:spAutoFit/>
              </a:bodyPr>
              <a:p>
                <a:endParaRPr lang="zh-CN" altLang="en-US" sz="2400" dirty="0">
                  <a:latin typeface="Times New Roman" panose="02020603050405020304" pitchFamily="18" charset="0"/>
                </a:endParaRPr>
              </a:p>
            </p:txBody>
          </p:sp>
          <p:sp>
            <p:nvSpPr>
              <p:cNvPr id="57430" name="Oval 86"/>
              <p:cNvSpPr>
                <a:spLocks noChangeArrowheads="1"/>
              </p:cNvSpPr>
              <p:nvPr/>
            </p:nvSpPr>
            <p:spPr bwMode="auto">
              <a:xfrm rot="-2700000">
                <a:off x="2449" y="926"/>
                <a:ext cx="111" cy="452"/>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13337" name="Group 87"/>
            <p:cNvGrpSpPr/>
            <p:nvPr/>
          </p:nvGrpSpPr>
          <p:grpSpPr>
            <a:xfrm>
              <a:off x="3659" y="1591"/>
              <a:ext cx="1531" cy="590"/>
              <a:chOff x="744" y="1281"/>
              <a:chExt cx="1279" cy="590"/>
            </a:xfrm>
          </p:grpSpPr>
          <p:sp>
            <p:nvSpPr>
              <p:cNvPr id="13342" name="AutoShape 88"/>
              <p:cNvSpPr/>
              <p:nvPr/>
            </p:nvSpPr>
            <p:spPr>
              <a:xfrm>
                <a:off x="744" y="1488"/>
                <a:ext cx="1279" cy="381"/>
              </a:xfrm>
              <a:prstGeom prst="roundRect">
                <a:avLst>
                  <a:gd name="adj" fmla="val 49153"/>
                </a:avLst>
              </a:prstGeom>
              <a:gradFill rotWithShape="1">
                <a:gsLst>
                  <a:gs pos="0">
                    <a:srgbClr val="003366"/>
                  </a:gs>
                  <a:gs pos="100000">
                    <a:srgbClr val="00182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57433" name="AutoShape 89"/>
              <p:cNvSpPr>
                <a:spLocks noChangeArrowheads="1"/>
              </p:cNvSpPr>
              <p:nvPr/>
            </p:nvSpPr>
            <p:spPr bwMode="auto">
              <a:xfrm>
                <a:off x="799" y="1490"/>
                <a:ext cx="1167" cy="381"/>
              </a:xfrm>
              <a:prstGeom prst="roundRect">
                <a:avLst>
                  <a:gd name="adj" fmla="val 49153"/>
                </a:avLst>
              </a:prstGeom>
              <a:gradFill rotWithShape="1">
                <a:gsLst>
                  <a:gs pos="0">
                    <a:schemeClr val="bg1"/>
                  </a:gs>
                  <a:gs pos="50000">
                    <a:schemeClr val="bg1">
                      <a:gamma/>
                      <a:tint val="0"/>
                      <a:invGamma/>
                      <a:alpha val="60001"/>
                    </a:schemeClr>
                  </a:gs>
                  <a:gs pos="100000">
                    <a:schemeClr val="bg1"/>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3344" name="Oval 90"/>
              <p:cNvSpPr/>
              <p:nvPr/>
            </p:nvSpPr>
            <p:spPr>
              <a:xfrm rot="5400000">
                <a:off x="1213" y="1129"/>
                <a:ext cx="441" cy="745"/>
              </a:xfrm>
              <a:prstGeom prst="ellipse">
                <a:avLst/>
              </a:prstGeom>
              <a:gradFill rotWithShape="1">
                <a:gsLst>
                  <a:gs pos="0">
                    <a:schemeClr val="bg1">
                      <a:alpha val="79999"/>
                    </a:schemeClr>
                  </a:gs>
                  <a:gs pos="100000">
                    <a:srgbClr val="767676">
                      <a:alpha val="0"/>
                    </a:srgbClr>
                  </a:gs>
                </a:gsLst>
                <a:path path="shape">
                  <a:fillToRect l="50000" t="50000" r="50000" b="50000"/>
                </a:path>
                <a:tileRect/>
              </a:gradFill>
              <a:ln w="9525">
                <a:noFill/>
              </a:ln>
            </p:spPr>
            <p:txBody>
              <a:bodyPr rot="10800000" vert="eaVert" anchor="ctr" anchorCtr="0">
                <a:spAutoFit/>
              </a:bodyPr>
              <a:p>
                <a:endParaRPr lang="zh-CN" altLang="en-US" sz="2400" dirty="0">
                  <a:latin typeface="Times New Roman" panose="02020603050405020304" pitchFamily="18" charset="0"/>
                </a:endParaRPr>
              </a:p>
            </p:txBody>
          </p:sp>
        </p:grpSp>
        <p:sp>
          <p:nvSpPr>
            <p:cNvPr id="13338" name="Rectangle 91"/>
            <p:cNvSpPr/>
            <p:nvPr/>
          </p:nvSpPr>
          <p:spPr>
            <a:xfrm>
              <a:off x="3957" y="1894"/>
              <a:ext cx="981" cy="154"/>
            </a:xfrm>
            <a:prstGeom prst="rect">
              <a:avLst/>
            </a:prstGeom>
            <a:noFill/>
            <a:ln w="9525">
              <a:noFill/>
            </a:ln>
          </p:spPr>
          <p:txBody>
            <a:bodyPr wrap="none" lIns="0" tIns="0" rIns="0" bIns="0">
              <a:spAutoFit/>
            </a:bodyPr>
            <a:p>
              <a:pPr latinLnBrk="1"/>
              <a:r>
                <a:rPr lang="zh-CN" altLang="en-US" sz="1600" b="1" dirty="0">
                  <a:solidFill>
                    <a:srgbClr val="0000CC"/>
                  </a:solidFill>
                  <a:latin typeface="Arial" panose="020B0604020202020204" pitchFamily="34" charset="0"/>
                  <a:ea typeface="楷体_GB2312" pitchFamily="49" charset="-122"/>
                </a:rPr>
                <a:t>班组现场安全管理</a:t>
              </a:r>
              <a:endParaRPr lang="zh-CN" altLang="en-US" sz="1600" b="1" dirty="0">
                <a:solidFill>
                  <a:srgbClr val="0000CC"/>
                </a:solidFill>
                <a:latin typeface="Arial" panose="020B0604020202020204" pitchFamily="34" charset="0"/>
                <a:ea typeface="楷体_GB2312" pitchFamily="49" charset="-122"/>
              </a:endParaRPr>
            </a:p>
          </p:txBody>
        </p:sp>
        <p:sp>
          <p:nvSpPr>
            <p:cNvPr id="13339" name="Rectangle 92"/>
            <p:cNvSpPr/>
            <p:nvPr/>
          </p:nvSpPr>
          <p:spPr>
            <a:xfrm>
              <a:off x="3528" y="2718"/>
              <a:ext cx="606" cy="154"/>
            </a:xfrm>
            <a:prstGeom prst="rect">
              <a:avLst/>
            </a:prstGeom>
            <a:noFill/>
            <a:ln w="9525">
              <a:noFill/>
            </a:ln>
            <a:effectLst>
              <a:outerShdw dist="12700" dir="5400000" algn="ctr" rotWithShape="0">
                <a:schemeClr val="tx1"/>
              </a:outerShdw>
            </a:effectLst>
          </p:spPr>
          <p:txBody>
            <a:bodyPr wrap="none" lIns="0" tIns="0" rIns="0" bIns="0">
              <a:spAutoFit/>
            </a:bodyPr>
            <a:p>
              <a:pPr latinLnBrk="1">
                <a:buNone/>
              </a:pPr>
              <a:r>
                <a:rPr lang="zh-CN" altLang="en-US" sz="1600" dirty="0">
                  <a:solidFill>
                    <a:schemeClr val="bg1"/>
                  </a:solidFill>
                  <a:latin typeface="HY헤드라인M" pitchFamily="18" charset="-127"/>
                  <a:ea typeface="楷体_GB2312" pitchFamily="49" charset="-122"/>
                </a:rPr>
                <a:t>标准化作业</a:t>
              </a:r>
              <a:endParaRPr lang="zh-CN" altLang="en-US" sz="1600" dirty="0">
                <a:solidFill>
                  <a:schemeClr val="bg1"/>
                </a:solidFill>
                <a:latin typeface="HY헤드라인M" pitchFamily="18" charset="-127"/>
                <a:ea typeface="楷体_GB2312" pitchFamily="49" charset="-122"/>
              </a:endParaRPr>
            </a:p>
          </p:txBody>
        </p:sp>
        <p:sp>
          <p:nvSpPr>
            <p:cNvPr id="13340" name="Rectangle 94"/>
            <p:cNvSpPr/>
            <p:nvPr/>
          </p:nvSpPr>
          <p:spPr>
            <a:xfrm>
              <a:off x="4660" y="2718"/>
              <a:ext cx="365" cy="154"/>
            </a:xfrm>
            <a:prstGeom prst="rect">
              <a:avLst/>
            </a:prstGeom>
            <a:noFill/>
            <a:ln w="9525">
              <a:noFill/>
            </a:ln>
            <a:effectLst>
              <a:outerShdw dist="12700" dir="5400000" algn="ctr" rotWithShape="0">
                <a:schemeClr val="tx1"/>
              </a:outerShdw>
            </a:effectLst>
          </p:spPr>
          <p:txBody>
            <a:bodyPr wrap="none" lIns="0" tIns="0" rIns="0" bIns="0">
              <a:spAutoFit/>
            </a:bodyPr>
            <a:p>
              <a:pPr latinLnBrk="1">
                <a:buNone/>
              </a:pPr>
              <a:r>
                <a:rPr lang="en-US" altLang="zh-CN" sz="1600" dirty="0">
                  <a:solidFill>
                    <a:schemeClr val="bg1"/>
                  </a:solidFill>
                  <a:latin typeface="楷体_GB2312" pitchFamily="49" charset="-122"/>
                  <a:ea typeface="楷体_GB2312" pitchFamily="49" charset="-122"/>
                </a:rPr>
                <a:t>6S</a:t>
              </a:r>
              <a:r>
                <a:rPr lang="zh-CN" altLang="en-US" sz="1600" dirty="0">
                  <a:solidFill>
                    <a:schemeClr val="bg1"/>
                  </a:solidFill>
                  <a:latin typeface="楷体_GB2312" pitchFamily="49" charset="-122"/>
                  <a:ea typeface="楷体_GB2312" pitchFamily="49" charset="-122"/>
                </a:rPr>
                <a:t>管理</a:t>
              </a:r>
              <a:endParaRPr lang="zh-CN" altLang="en-US" sz="1600" dirty="0">
                <a:solidFill>
                  <a:schemeClr val="bg1"/>
                </a:solidFill>
                <a:latin typeface="楷体_GB2312" pitchFamily="49" charset="-122"/>
                <a:ea typeface="楷体_GB2312" pitchFamily="49" charset="-122"/>
              </a:endParaRPr>
            </a:p>
          </p:txBody>
        </p:sp>
        <p:sp>
          <p:nvSpPr>
            <p:cNvPr id="13341" name="Rectangle 95"/>
            <p:cNvSpPr/>
            <p:nvPr/>
          </p:nvSpPr>
          <p:spPr>
            <a:xfrm>
              <a:off x="2397" y="2718"/>
              <a:ext cx="487" cy="154"/>
            </a:xfrm>
            <a:prstGeom prst="rect">
              <a:avLst/>
            </a:prstGeom>
            <a:noFill/>
            <a:ln w="9525">
              <a:noFill/>
            </a:ln>
            <a:effectLst>
              <a:outerShdw dist="12700" dir="5400000" algn="ctr" rotWithShape="0">
                <a:schemeClr val="tx1"/>
              </a:outerShdw>
            </a:effectLst>
          </p:spPr>
          <p:txBody>
            <a:bodyPr wrap="none" lIns="0" tIns="0" rIns="0" bIns="0">
              <a:spAutoFit/>
            </a:bodyPr>
            <a:p>
              <a:pPr latinLnBrk="1">
                <a:buNone/>
              </a:pPr>
              <a:r>
                <a:rPr lang="zh-CN" altLang="en-US" sz="1600" dirty="0">
                  <a:solidFill>
                    <a:schemeClr val="bg1"/>
                  </a:solidFill>
                  <a:latin typeface="HY헤드라인M" pitchFamily="18" charset="-127"/>
                  <a:ea typeface="楷体_GB2312" pitchFamily="49" charset="-122"/>
                </a:rPr>
                <a:t>安全培训</a:t>
              </a:r>
              <a:endParaRPr lang="zh-CN" altLang="en-US" sz="1600" dirty="0">
                <a:solidFill>
                  <a:schemeClr val="bg1"/>
                </a:solidFill>
                <a:latin typeface="HY헤드라인M" pitchFamily="18" charset="-127"/>
                <a:ea typeface="楷体_GB2312" pitchFamily="49" charset="-122"/>
              </a:endParaRPr>
            </a:p>
          </p:txBody>
        </p:sp>
      </p:gr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4"/>
          <p:cNvSpPr>
            <a:spLocks noGrp="1"/>
          </p:cNvSpPr>
          <p:nvPr>
            <p:ph type="title"/>
          </p:nvPr>
        </p:nvSpPr>
        <p:spPr>
          <a:xfrm>
            <a:off x="323850" y="836613"/>
            <a:ext cx="8229600" cy="649287"/>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sp>
        <p:nvSpPr>
          <p:cNvPr id="14339" name="AutoShape 15"/>
          <p:cNvSpPr/>
          <p:nvPr/>
        </p:nvSpPr>
        <p:spPr>
          <a:xfrm rot="2700000">
            <a:off x="2411413" y="2060575"/>
            <a:ext cx="3959225" cy="3959225"/>
          </a:xfrm>
          <a:custGeom>
            <a:avLst/>
            <a:gdLst>
              <a:gd name="txL" fmla="*/ 0 w 21600"/>
              <a:gd name="txT" fmla="*/ 0 h 21600"/>
              <a:gd name="txR" fmla="*/ 21600 w 21600"/>
              <a:gd name="txB" fmla="*/ 7713 h 21600"/>
            </a:gdLst>
            <a:ahLst/>
            <a:cxnLst>
              <a:cxn ang="0">
                <a:pos x="2147483647" y="0"/>
              </a:cxn>
              <a:cxn ang="0">
                <a:pos x="2147483647" y="2147483647"/>
              </a:cxn>
              <a:cxn ang="0">
                <a:pos x="2147483647" y="2147483647"/>
              </a:cxn>
              <a:cxn ang="0">
                <a:pos x="2147483647" y="2147483647"/>
              </a:cxn>
            </a:cxnLst>
            <a:rect l="txL" t="txT" r="txR" b="txB"/>
            <a:pathLst>
              <a:path w="21600" h="21600">
                <a:moveTo>
                  <a:pt x="3949" y="10800"/>
                </a:moveTo>
                <a:cubicBezTo>
                  <a:pt x="3949" y="7016"/>
                  <a:pt x="7016" y="3949"/>
                  <a:pt x="10800" y="3949"/>
                </a:cubicBezTo>
                <a:cubicBezTo>
                  <a:pt x="14583" y="3948"/>
                  <a:pt x="17650" y="7016"/>
                  <a:pt x="17651" y="10799"/>
                </a:cubicBezTo>
                <a:lnTo>
                  <a:pt x="21600" y="10800"/>
                </a:lnTo>
                <a:cubicBezTo>
                  <a:pt x="21600" y="4835"/>
                  <a:pt x="16764" y="0"/>
                  <a:pt x="10800" y="0"/>
                </a:cubicBezTo>
                <a:cubicBezTo>
                  <a:pt x="4835" y="0"/>
                  <a:pt x="0" y="4835"/>
                  <a:pt x="0" y="10800"/>
                </a:cubicBezTo>
                <a:lnTo>
                  <a:pt x="3949" y="10800"/>
                </a:lnTo>
                <a:close/>
              </a:path>
            </a:pathLst>
          </a:custGeom>
          <a:gradFill rotWithShape="0">
            <a:gsLst>
              <a:gs pos="0">
                <a:srgbClr val="786749">
                  <a:alpha val="100000"/>
                </a:srgbClr>
              </a:gs>
              <a:gs pos="100000">
                <a:schemeClr val="tx1">
                  <a:alpha val="100000"/>
                </a:schemeClr>
              </a:gs>
            </a:gsLst>
            <a:lin ang="2700000" scaled="1"/>
            <a:tileRect/>
          </a:gradFill>
          <a:ln w="12700">
            <a:noFill/>
          </a:ln>
        </p:spPr>
        <p:txBody>
          <a:bodyPr/>
          <a:p>
            <a:endParaRPr lang="zh-CN" altLang="en-US"/>
          </a:p>
        </p:txBody>
      </p:sp>
      <p:sp>
        <p:nvSpPr>
          <p:cNvPr id="14340" name="AutoShape 16"/>
          <p:cNvSpPr/>
          <p:nvPr/>
        </p:nvSpPr>
        <p:spPr>
          <a:xfrm rot="-8100000">
            <a:off x="2411413" y="2060575"/>
            <a:ext cx="3959225" cy="3959225"/>
          </a:xfrm>
          <a:custGeom>
            <a:avLst/>
            <a:gdLst>
              <a:gd name="txL" fmla="*/ 0 w 21600"/>
              <a:gd name="txT" fmla="*/ 0 h 21600"/>
              <a:gd name="txR" fmla="*/ 21600 w 21600"/>
              <a:gd name="txB" fmla="*/ 7713 h 21600"/>
            </a:gdLst>
            <a:ahLst/>
            <a:cxnLst>
              <a:cxn ang="0">
                <a:pos x="2147483647" y="0"/>
              </a:cxn>
              <a:cxn ang="0">
                <a:pos x="2147483647" y="2147483647"/>
              </a:cxn>
              <a:cxn ang="0">
                <a:pos x="2147483647" y="2147483647"/>
              </a:cxn>
              <a:cxn ang="0">
                <a:pos x="2147483647" y="2147483647"/>
              </a:cxn>
            </a:cxnLst>
            <a:rect l="txL" t="txT" r="txR" b="txB"/>
            <a:pathLst>
              <a:path w="21600" h="21600">
                <a:moveTo>
                  <a:pt x="3949" y="10800"/>
                </a:moveTo>
                <a:cubicBezTo>
                  <a:pt x="3949" y="7016"/>
                  <a:pt x="7016" y="3949"/>
                  <a:pt x="10800" y="3949"/>
                </a:cubicBezTo>
                <a:cubicBezTo>
                  <a:pt x="14583" y="3948"/>
                  <a:pt x="17650" y="7016"/>
                  <a:pt x="17651" y="10799"/>
                </a:cubicBezTo>
                <a:lnTo>
                  <a:pt x="21600" y="10800"/>
                </a:lnTo>
                <a:cubicBezTo>
                  <a:pt x="21600" y="4835"/>
                  <a:pt x="16764" y="0"/>
                  <a:pt x="10800" y="0"/>
                </a:cubicBezTo>
                <a:cubicBezTo>
                  <a:pt x="4835" y="0"/>
                  <a:pt x="0" y="4835"/>
                  <a:pt x="0" y="10800"/>
                </a:cubicBezTo>
                <a:lnTo>
                  <a:pt x="3949" y="10800"/>
                </a:lnTo>
                <a:close/>
              </a:path>
            </a:pathLst>
          </a:custGeom>
          <a:gradFill rotWithShape="0">
            <a:gsLst>
              <a:gs pos="0">
                <a:srgbClr val="B2B2B2">
                  <a:alpha val="100000"/>
                </a:srgbClr>
              </a:gs>
              <a:gs pos="100000">
                <a:schemeClr val="tx1">
                  <a:alpha val="100000"/>
                </a:schemeClr>
              </a:gs>
            </a:gsLst>
            <a:lin ang="2700000" scaled="1"/>
            <a:tileRect/>
          </a:gradFill>
          <a:ln w="12700">
            <a:noFill/>
          </a:ln>
        </p:spPr>
        <p:txBody>
          <a:bodyPr/>
          <a:p>
            <a:endParaRPr lang="zh-CN" altLang="en-US"/>
          </a:p>
        </p:txBody>
      </p:sp>
      <p:sp>
        <p:nvSpPr>
          <p:cNvPr id="14341" name="Oval 17"/>
          <p:cNvSpPr/>
          <p:nvPr/>
        </p:nvSpPr>
        <p:spPr>
          <a:xfrm>
            <a:off x="3705225" y="1341438"/>
            <a:ext cx="1368425" cy="1368425"/>
          </a:xfrm>
          <a:prstGeom prst="ellipse">
            <a:avLst/>
          </a:prstGeom>
          <a:gradFill rotWithShape="1">
            <a:gsLst>
              <a:gs pos="0">
                <a:schemeClr val="bg1"/>
              </a:gs>
              <a:gs pos="100000">
                <a:schemeClr val="bg2"/>
              </a:gs>
            </a:gsLst>
            <a:lin ang="5400000" scaled="1"/>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4342" name="Oval 18"/>
          <p:cNvSpPr/>
          <p:nvPr/>
        </p:nvSpPr>
        <p:spPr>
          <a:xfrm>
            <a:off x="3819525" y="1455738"/>
            <a:ext cx="1139825" cy="1139825"/>
          </a:xfrm>
          <a:prstGeom prst="ellipse">
            <a:avLst/>
          </a:prstGeom>
          <a:gradFill rotWithShape="1">
            <a:gsLst>
              <a:gs pos="0">
                <a:srgbClr val="786749"/>
              </a:gs>
              <a:gs pos="50000">
                <a:srgbClr val="333300"/>
              </a:gs>
              <a:gs pos="100000">
                <a:srgbClr val="786749"/>
              </a:gs>
            </a:gsLst>
            <a:lin ang="5400000" scaled="1"/>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4343" name="Rectangle 25"/>
          <p:cNvSpPr/>
          <p:nvPr/>
        </p:nvSpPr>
        <p:spPr>
          <a:xfrm>
            <a:off x="3995738" y="1773238"/>
            <a:ext cx="663575" cy="396875"/>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sz="2600" b="1" dirty="0">
                <a:solidFill>
                  <a:schemeClr val="bg1"/>
                </a:solidFill>
                <a:latin typeface="Arial" panose="020B0604020202020204" pitchFamily="34" charset="0"/>
                <a:ea typeface="楷体_GB2312" pitchFamily="49" charset="-122"/>
              </a:rPr>
              <a:t>内容</a:t>
            </a:r>
            <a:endParaRPr lang="zh-CN" altLang="en-US" sz="2600" b="1" dirty="0">
              <a:solidFill>
                <a:schemeClr val="bg1"/>
              </a:solidFill>
              <a:latin typeface="Arial" panose="020B0604020202020204" pitchFamily="34" charset="0"/>
              <a:ea typeface="楷体_GB2312" pitchFamily="49" charset="-122"/>
            </a:endParaRPr>
          </a:p>
        </p:txBody>
      </p:sp>
      <p:grpSp>
        <p:nvGrpSpPr>
          <p:cNvPr id="14344" name="Group 6"/>
          <p:cNvGrpSpPr/>
          <p:nvPr/>
        </p:nvGrpSpPr>
        <p:grpSpPr>
          <a:xfrm>
            <a:off x="3311525" y="2960688"/>
            <a:ext cx="2159000" cy="2159000"/>
            <a:chOff x="1519" y="1027"/>
            <a:chExt cx="2720" cy="2720"/>
          </a:xfrm>
        </p:grpSpPr>
        <p:sp>
          <p:nvSpPr>
            <p:cNvPr id="14355" name="Oval 7"/>
            <p:cNvSpPr/>
            <p:nvPr/>
          </p:nvSpPr>
          <p:spPr>
            <a:xfrm>
              <a:off x="1519" y="1027"/>
              <a:ext cx="2720" cy="2720"/>
            </a:xfrm>
            <a:prstGeom prst="ellipse">
              <a:avLst/>
            </a:prstGeom>
            <a:gradFill rotWithShape="1">
              <a:gsLst>
                <a:gs pos="0">
                  <a:schemeClr val="bg1"/>
                </a:gs>
                <a:gs pos="100000">
                  <a:schemeClr val="bg2"/>
                </a:gs>
              </a:gsLst>
              <a:lin ang="5400000" scaled="1"/>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4356" name="Oval 8"/>
            <p:cNvSpPr/>
            <p:nvPr/>
          </p:nvSpPr>
          <p:spPr>
            <a:xfrm>
              <a:off x="1746" y="1253"/>
              <a:ext cx="2267" cy="2267"/>
            </a:xfrm>
            <a:prstGeom prst="ellipse">
              <a:avLst/>
            </a:prstGeom>
            <a:gradFill rotWithShape="1">
              <a:gsLst>
                <a:gs pos="0">
                  <a:srgbClr val="66CCFF"/>
                </a:gs>
                <a:gs pos="50000">
                  <a:srgbClr val="0099FF"/>
                </a:gs>
                <a:gs pos="100000">
                  <a:srgbClr val="66CCFF"/>
                </a:gs>
              </a:gsLst>
              <a:lin ang="5400000" scaled="1"/>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4357" name="Oval 9"/>
            <p:cNvSpPr/>
            <p:nvPr/>
          </p:nvSpPr>
          <p:spPr>
            <a:xfrm>
              <a:off x="1791" y="2103"/>
              <a:ext cx="2176" cy="567"/>
            </a:xfrm>
            <a:prstGeom prst="ellipse">
              <a:avLst/>
            </a:prstGeom>
            <a:noFill/>
            <a:ln w="19050" cap="flat" cmpd="sng">
              <a:solidFill>
                <a:schemeClr val="bg1"/>
              </a:solidFill>
              <a:prstDash val="solid"/>
              <a:headEnd type="none" w="med" len="med"/>
              <a:tailEnd type="none" w="med" len="med"/>
            </a:ln>
          </p:spPr>
          <p:txBody>
            <a:bodyPr wrap="none" lIns="87313" tIns="44450" rIns="87313" bIns="44450" anchor="ctr" anchorCtr="0"/>
            <a:p>
              <a:endParaRPr lang="zh-CN" altLang="en-US" sz="2400" dirty="0">
                <a:latin typeface="Times New Roman" panose="02020603050405020304" pitchFamily="18" charset="0"/>
              </a:endParaRPr>
            </a:p>
          </p:txBody>
        </p:sp>
        <p:sp>
          <p:nvSpPr>
            <p:cNvPr id="14358" name="Oval 10"/>
            <p:cNvSpPr/>
            <p:nvPr/>
          </p:nvSpPr>
          <p:spPr>
            <a:xfrm rot="-2700000">
              <a:off x="1792" y="2104"/>
              <a:ext cx="2176" cy="567"/>
            </a:xfrm>
            <a:prstGeom prst="ellipse">
              <a:avLst/>
            </a:prstGeom>
            <a:noFill/>
            <a:ln w="19050" cap="flat" cmpd="sng">
              <a:solidFill>
                <a:schemeClr val="bg1"/>
              </a:solidFill>
              <a:prstDash val="solid"/>
              <a:headEnd type="none" w="med" len="med"/>
              <a:tailEnd type="none" w="med" len="med"/>
            </a:ln>
          </p:spPr>
          <p:txBody>
            <a:bodyPr wrap="none" lIns="87313" tIns="44450" rIns="87313" bIns="44450" anchor="ctr" anchorCtr="0"/>
            <a:p>
              <a:endParaRPr lang="zh-CN" altLang="en-US" sz="2400" dirty="0">
                <a:latin typeface="Times New Roman" panose="02020603050405020304" pitchFamily="18" charset="0"/>
              </a:endParaRPr>
            </a:p>
          </p:txBody>
        </p:sp>
        <p:sp>
          <p:nvSpPr>
            <p:cNvPr id="14359" name="Oval 11"/>
            <p:cNvSpPr/>
            <p:nvPr/>
          </p:nvSpPr>
          <p:spPr>
            <a:xfrm rot="2700000">
              <a:off x="1791" y="2103"/>
              <a:ext cx="2176" cy="567"/>
            </a:xfrm>
            <a:prstGeom prst="ellipse">
              <a:avLst/>
            </a:prstGeom>
            <a:noFill/>
            <a:ln w="19050" cap="flat" cmpd="sng">
              <a:solidFill>
                <a:schemeClr val="bg1"/>
              </a:solidFill>
              <a:prstDash val="solid"/>
              <a:headEnd type="none" w="med" len="med"/>
              <a:tailEnd type="none" w="med" len="med"/>
            </a:ln>
          </p:spPr>
          <p:txBody>
            <a:bodyPr wrap="none" lIns="87313" tIns="44450" rIns="87313" bIns="44450" anchor="ctr" anchorCtr="0"/>
            <a:p>
              <a:endParaRPr lang="zh-CN" altLang="en-US" sz="2400" dirty="0">
                <a:latin typeface="Times New Roman" panose="02020603050405020304" pitchFamily="18" charset="0"/>
              </a:endParaRPr>
            </a:p>
          </p:txBody>
        </p:sp>
        <p:sp>
          <p:nvSpPr>
            <p:cNvPr id="58380" name="Oval 12"/>
            <p:cNvSpPr>
              <a:spLocks noChangeArrowheads="1"/>
            </p:cNvSpPr>
            <p:nvPr/>
          </p:nvSpPr>
          <p:spPr bwMode="auto">
            <a:xfrm>
              <a:off x="2427" y="1935"/>
              <a:ext cx="906" cy="906"/>
            </a:xfrm>
            <a:prstGeom prst="ellipse">
              <a:avLst/>
            </a:prstGeom>
            <a:gradFill rotWithShape="1">
              <a:gsLst>
                <a:gs pos="0">
                  <a:schemeClr val="folHlink"/>
                </a:gs>
                <a:gs pos="100000">
                  <a:schemeClr val="folHlink">
                    <a:gamma/>
                    <a:shade val="46275"/>
                    <a:invGamma/>
                    <a:alpha val="0"/>
                  </a:schemeClr>
                </a:gs>
              </a:gsLst>
              <a:path path="shape">
                <a:fillToRect l="50000" t="50000" r="50000" b="50000"/>
              </a:path>
            </a:gradFill>
            <a:ln w="12700" algn="ctr">
              <a:noFill/>
              <a:round/>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4361" name="Oval 13"/>
            <p:cNvSpPr/>
            <p:nvPr/>
          </p:nvSpPr>
          <p:spPr>
            <a:xfrm>
              <a:off x="2199" y="1707"/>
              <a:ext cx="1360" cy="1360"/>
            </a:xfrm>
            <a:prstGeom prst="ellipse">
              <a:avLst/>
            </a:prstGeom>
            <a:noFill/>
            <a:ln w="57150" cap="flat" cmpd="sng">
              <a:solidFill>
                <a:schemeClr val="hlink">
                  <a:alpha val="39999"/>
                </a:schemeClr>
              </a:solidFill>
              <a:prstDash val="solid"/>
              <a:headEnd type="none" w="med" len="med"/>
              <a:tailEnd type="none" w="med" len="med"/>
            </a:ln>
          </p:spPr>
          <p:txBody>
            <a:bodyPr wrap="none" lIns="87313" tIns="44450" rIns="87313" bIns="44450" anchor="ctr" anchorCtr="0"/>
            <a:p>
              <a:endParaRPr lang="zh-CN" altLang="en-US" sz="2400" dirty="0">
                <a:latin typeface="Times New Roman" panose="02020603050405020304" pitchFamily="18" charset="0"/>
              </a:endParaRPr>
            </a:p>
          </p:txBody>
        </p:sp>
      </p:grpSp>
      <p:sp>
        <p:nvSpPr>
          <p:cNvPr id="14345" name="Rectangle 14"/>
          <p:cNvSpPr/>
          <p:nvPr/>
        </p:nvSpPr>
        <p:spPr>
          <a:xfrm>
            <a:off x="3571875" y="3790950"/>
            <a:ext cx="1785938" cy="427038"/>
          </a:xfrm>
          <a:prstGeom prst="rect">
            <a:avLst/>
          </a:prstGeom>
          <a:noFill/>
          <a:ln w="9525">
            <a:noFill/>
          </a:ln>
          <a:effectLst>
            <a:outerShdw dist="28398" dir="3806096" algn="ctr" rotWithShape="0">
              <a:schemeClr val="bg1"/>
            </a:outerShdw>
          </a:effectLst>
        </p:spPr>
        <p:txBody>
          <a:bodyPr wrap="none" lIns="0" tIns="0" rIns="0" bIns="0">
            <a:spAutoFit/>
          </a:bodyPr>
          <a:p>
            <a:pPr latinLnBrk="1">
              <a:buNone/>
            </a:pPr>
            <a:r>
              <a:rPr lang="zh-CN" altLang="en-US" sz="2800" b="1" dirty="0">
                <a:latin typeface="Arial" panose="020B0604020202020204" pitchFamily="34" charset="0"/>
                <a:ea typeface="楷体_GB2312" pitchFamily="49" charset="-122"/>
              </a:rPr>
              <a:t>班前班后会</a:t>
            </a:r>
            <a:endParaRPr lang="zh-CN" altLang="en-US" sz="2800" b="1" dirty="0">
              <a:latin typeface="Arial" panose="020B0604020202020204" pitchFamily="34" charset="0"/>
              <a:ea typeface="楷体_GB2312" pitchFamily="49" charset="-122"/>
            </a:endParaRPr>
          </a:p>
        </p:txBody>
      </p:sp>
      <p:sp>
        <p:nvSpPr>
          <p:cNvPr id="14346" name="Oval 21"/>
          <p:cNvSpPr/>
          <p:nvPr/>
        </p:nvSpPr>
        <p:spPr>
          <a:xfrm>
            <a:off x="5724525" y="3284538"/>
            <a:ext cx="1368425" cy="1368425"/>
          </a:xfrm>
          <a:prstGeom prst="ellipse">
            <a:avLst/>
          </a:prstGeom>
          <a:gradFill rotWithShape="1">
            <a:gsLst>
              <a:gs pos="0">
                <a:schemeClr val="bg1"/>
              </a:gs>
              <a:gs pos="100000">
                <a:schemeClr val="bg2"/>
              </a:gs>
            </a:gsLst>
            <a:lin ang="5400000" scaled="1"/>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4347" name="Oval 22"/>
          <p:cNvSpPr/>
          <p:nvPr/>
        </p:nvSpPr>
        <p:spPr>
          <a:xfrm>
            <a:off x="5838825" y="3398838"/>
            <a:ext cx="1139825" cy="1139825"/>
          </a:xfrm>
          <a:prstGeom prst="ellipse">
            <a:avLst/>
          </a:prstGeom>
          <a:gradFill rotWithShape="1">
            <a:gsLst>
              <a:gs pos="0">
                <a:srgbClr val="786749"/>
              </a:gs>
              <a:gs pos="50000">
                <a:srgbClr val="333300"/>
              </a:gs>
              <a:gs pos="100000">
                <a:srgbClr val="786749"/>
              </a:gs>
            </a:gsLst>
            <a:lin ang="5400000" scaled="1"/>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4348" name="Rectangle 28"/>
          <p:cNvSpPr/>
          <p:nvPr/>
        </p:nvSpPr>
        <p:spPr>
          <a:xfrm>
            <a:off x="5988050" y="3732213"/>
            <a:ext cx="663575" cy="396875"/>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sz="2600" b="1" dirty="0">
                <a:solidFill>
                  <a:schemeClr val="bg1"/>
                </a:solidFill>
                <a:latin typeface="Arial" panose="020B0604020202020204" pitchFamily="34" charset="0"/>
                <a:ea typeface="楷体_GB2312" pitchFamily="49" charset="-122"/>
              </a:rPr>
              <a:t>技巧</a:t>
            </a:r>
            <a:endParaRPr lang="zh-CN" altLang="en-US" sz="2600" b="1" dirty="0">
              <a:solidFill>
                <a:schemeClr val="bg1"/>
              </a:solidFill>
              <a:latin typeface="Arial" panose="020B0604020202020204" pitchFamily="34" charset="0"/>
              <a:ea typeface="楷体_GB2312" pitchFamily="49" charset="-122"/>
            </a:endParaRPr>
          </a:p>
        </p:txBody>
      </p:sp>
      <p:sp>
        <p:nvSpPr>
          <p:cNvPr id="14349" name="Oval 19"/>
          <p:cNvSpPr/>
          <p:nvPr/>
        </p:nvSpPr>
        <p:spPr>
          <a:xfrm>
            <a:off x="3705225" y="5373688"/>
            <a:ext cx="1368425" cy="1368425"/>
          </a:xfrm>
          <a:prstGeom prst="ellipse">
            <a:avLst/>
          </a:prstGeom>
          <a:gradFill rotWithShape="1">
            <a:gsLst>
              <a:gs pos="0">
                <a:schemeClr val="bg1"/>
              </a:gs>
              <a:gs pos="100000">
                <a:schemeClr val="bg2"/>
              </a:gs>
            </a:gsLst>
            <a:lin ang="5400000" scaled="1"/>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58388" name="Oval 20"/>
          <p:cNvSpPr>
            <a:spLocks noChangeArrowheads="1"/>
          </p:cNvSpPr>
          <p:nvPr/>
        </p:nvSpPr>
        <p:spPr bwMode="auto">
          <a:xfrm>
            <a:off x="3819525" y="5487988"/>
            <a:ext cx="1139825" cy="1139825"/>
          </a:xfrm>
          <a:prstGeom prst="ellipse">
            <a:avLst/>
          </a:prstGeom>
          <a:gradFill rotWithShape="1">
            <a:gsLst>
              <a:gs pos="0">
                <a:schemeClr val="bg2"/>
              </a:gs>
              <a:gs pos="50000">
                <a:schemeClr val="tx1"/>
              </a:gs>
              <a:gs pos="100000">
                <a:schemeClr val="bg2"/>
              </a:gs>
            </a:gsLst>
            <a:lin ang="5400000" scaled="1"/>
          </a:gradFill>
          <a:ln w="12700" algn="ctr">
            <a:noFill/>
            <a:round/>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4351" name="Rectangle 26"/>
          <p:cNvSpPr/>
          <p:nvPr/>
        </p:nvSpPr>
        <p:spPr>
          <a:xfrm>
            <a:off x="3995738" y="5876925"/>
            <a:ext cx="649287" cy="334963"/>
          </a:xfrm>
          <a:prstGeom prst="rect">
            <a:avLst/>
          </a:prstGeom>
          <a:noFill/>
          <a:ln w="9525">
            <a:noFill/>
          </a:ln>
          <a:effectLst>
            <a:outerShdw dist="28398" dir="3806096" algn="ctr" rotWithShape="0">
              <a:schemeClr val="tx1"/>
            </a:outerShdw>
          </a:effectLst>
        </p:spPr>
        <p:txBody>
          <a:bodyPr lIns="0" tIns="0" rIns="0" bIns="0">
            <a:spAutoFit/>
          </a:bodyPr>
          <a:p>
            <a:pPr latinLnBrk="1">
              <a:buNone/>
            </a:pPr>
            <a:r>
              <a:rPr lang="zh-CN" altLang="en-US" sz="2200" b="1" dirty="0">
                <a:solidFill>
                  <a:schemeClr val="bg1"/>
                </a:solidFill>
                <a:latin typeface="Arial" panose="020B0604020202020204" pitchFamily="34" charset="0"/>
                <a:ea typeface="楷体_GB2312" pitchFamily="49" charset="-122"/>
              </a:rPr>
              <a:t>问题</a:t>
            </a:r>
            <a:endParaRPr lang="zh-CN" altLang="en-US" sz="2600" b="1" dirty="0">
              <a:solidFill>
                <a:schemeClr val="bg1"/>
              </a:solidFill>
              <a:latin typeface="Arial" panose="020B0604020202020204" pitchFamily="34" charset="0"/>
              <a:ea typeface="楷体_GB2312" pitchFamily="49" charset="-122"/>
            </a:endParaRPr>
          </a:p>
        </p:txBody>
      </p:sp>
      <p:sp>
        <p:nvSpPr>
          <p:cNvPr id="14352" name="Oval 23"/>
          <p:cNvSpPr/>
          <p:nvPr/>
        </p:nvSpPr>
        <p:spPr>
          <a:xfrm>
            <a:off x="1692275" y="3284538"/>
            <a:ext cx="1368425" cy="1368425"/>
          </a:xfrm>
          <a:prstGeom prst="ellipse">
            <a:avLst/>
          </a:prstGeom>
          <a:gradFill rotWithShape="1">
            <a:gsLst>
              <a:gs pos="0">
                <a:schemeClr val="bg1"/>
              </a:gs>
              <a:gs pos="100000">
                <a:schemeClr val="bg2"/>
              </a:gs>
            </a:gsLst>
            <a:lin ang="5400000" scaled="1"/>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58392" name="Oval 24"/>
          <p:cNvSpPr>
            <a:spLocks noChangeArrowheads="1"/>
          </p:cNvSpPr>
          <p:nvPr/>
        </p:nvSpPr>
        <p:spPr bwMode="auto">
          <a:xfrm>
            <a:off x="1806575" y="3398838"/>
            <a:ext cx="1139825" cy="1139825"/>
          </a:xfrm>
          <a:prstGeom prst="ellipse">
            <a:avLst/>
          </a:prstGeom>
          <a:gradFill rotWithShape="1">
            <a:gsLst>
              <a:gs pos="0">
                <a:schemeClr val="bg2"/>
              </a:gs>
              <a:gs pos="50000">
                <a:schemeClr val="tx1"/>
              </a:gs>
              <a:gs pos="100000">
                <a:schemeClr val="bg2"/>
              </a:gs>
            </a:gsLst>
            <a:lin ang="5400000" scaled="1"/>
          </a:gradFill>
          <a:ln w="12700" algn="ctr">
            <a:noFill/>
            <a:round/>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4354" name="Rectangle 27"/>
          <p:cNvSpPr/>
          <p:nvPr/>
        </p:nvSpPr>
        <p:spPr>
          <a:xfrm>
            <a:off x="1981200" y="3732213"/>
            <a:ext cx="663575" cy="396875"/>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sz="2600" b="1" dirty="0">
                <a:solidFill>
                  <a:schemeClr val="bg1"/>
                </a:solidFill>
                <a:latin typeface="Arial" panose="020B0604020202020204" pitchFamily="34" charset="0"/>
                <a:ea typeface="楷体_GB2312" pitchFamily="49" charset="-122"/>
              </a:rPr>
              <a:t>作用</a:t>
            </a:r>
            <a:endParaRPr lang="zh-CN" altLang="en-US" sz="2600" b="1" dirty="0">
              <a:solidFill>
                <a:schemeClr val="bg1"/>
              </a:solidFill>
              <a:latin typeface="Arial" panose="020B0604020202020204" pitchFamily="34" charset="0"/>
              <a:ea typeface="楷体_GB2312" pitchFamily="49" charset="-122"/>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4"/>
          <p:cNvSpPr>
            <a:spLocks noGrp="1"/>
          </p:cNvSpPr>
          <p:nvPr>
            <p:ph type="title"/>
          </p:nvPr>
        </p:nvSpPr>
        <p:spPr>
          <a:xfrm>
            <a:off x="323850" y="981075"/>
            <a:ext cx="8229600" cy="649288"/>
          </a:xfrm>
          <a:ln/>
        </p:spPr>
        <p:txBody>
          <a:bodyPr vert="horz" wrap="square" lIns="91440" tIns="45720" rIns="91440" bIns="45720" anchor="ctr" anchorCtr="0"/>
          <a:p>
            <a:pPr algn="ctr"/>
            <a:r>
              <a:rPr lang="zh-CN" altLang="en-US" sz="2800" dirty="0">
                <a:ea typeface="楷体_GB2312" pitchFamily="49" charset="-122"/>
              </a:rPr>
              <a:t>班组基础和现场安全管理</a:t>
            </a:r>
            <a:endParaRPr lang="zh-CN" altLang="en-US" sz="2800" dirty="0">
              <a:ea typeface="楷体_GB2312" pitchFamily="49" charset="-122"/>
            </a:endParaRPr>
          </a:p>
        </p:txBody>
      </p:sp>
      <p:grpSp>
        <p:nvGrpSpPr>
          <p:cNvPr id="15363" name="Group 4"/>
          <p:cNvGrpSpPr/>
          <p:nvPr/>
        </p:nvGrpSpPr>
        <p:grpSpPr>
          <a:xfrm>
            <a:off x="323850" y="1773238"/>
            <a:ext cx="5735638" cy="576262"/>
            <a:chOff x="174" y="663"/>
            <a:chExt cx="3613" cy="363"/>
          </a:xfrm>
        </p:grpSpPr>
        <p:grpSp>
          <p:nvGrpSpPr>
            <p:cNvPr id="15366" name="Group 5"/>
            <p:cNvGrpSpPr/>
            <p:nvPr/>
          </p:nvGrpSpPr>
          <p:grpSpPr>
            <a:xfrm>
              <a:off x="174" y="715"/>
              <a:ext cx="205" cy="205"/>
              <a:chOff x="2485" y="949"/>
              <a:chExt cx="918" cy="918"/>
            </a:xfrm>
          </p:grpSpPr>
          <p:sp>
            <p:nvSpPr>
              <p:cNvPr id="15368"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15369"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15370" name="Group 8"/>
              <p:cNvGrpSpPr/>
              <p:nvPr/>
            </p:nvGrpSpPr>
            <p:grpSpPr>
              <a:xfrm>
                <a:off x="2656" y="1155"/>
                <a:ext cx="586" cy="500"/>
                <a:chOff x="511" y="1141"/>
                <a:chExt cx="586" cy="500"/>
              </a:xfrm>
            </p:grpSpPr>
            <p:sp>
              <p:nvSpPr>
                <p:cNvPr id="59401"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9402"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5371"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59404"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5367"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2.1.2 </a:t>
              </a:r>
              <a:r>
                <a:rPr lang="zh-CN" altLang="en-US" sz="2800" b="1" dirty="0">
                  <a:latin typeface="楷体_GB2312" pitchFamily="49" charset="-122"/>
                  <a:ea typeface="楷体_GB2312" pitchFamily="49" charset="-122"/>
                </a:rPr>
                <a:t>班前会、班后会的内容</a:t>
              </a:r>
              <a:r>
                <a:rPr lang="zh-CN" altLang="en-US" sz="2800" b="1" dirty="0">
                  <a:latin typeface="Arial" panose="020B0604020202020204" pitchFamily="34" charset="0"/>
                </a:rPr>
                <a:t> </a:t>
              </a:r>
              <a:endParaRPr lang="zh-CN" altLang="en-US" sz="2800" b="1" dirty="0">
                <a:latin typeface="Arial" panose="020B0604020202020204" pitchFamily="34" charset="0"/>
              </a:endParaRPr>
            </a:p>
          </p:txBody>
        </p:sp>
      </p:grpSp>
      <p:sp>
        <p:nvSpPr>
          <p:cNvPr id="15364" name="Oval 15"/>
          <p:cNvSpPr/>
          <p:nvPr/>
        </p:nvSpPr>
        <p:spPr>
          <a:xfrm>
            <a:off x="250825" y="3789363"/>
            <a:ext cx="1800225" cy="10795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zh-CN" altLang="en-US" sz="2400" b="1" dirty="0">
                <a:latin typeface="Arial" panose="020B0604020202020204" pitchFamily="34" charset="0"/>
                <a:ea typeface="楷体_GB2312" pitchFamily="49" charset="-122"/>
              </a:rPr>
              <a:t>班前会</a:t>
            </a:r>
            <a:endParaRPr lang="zh-CN" altLang="en-US" sz="2400" b="1" dirty="0">
              <a:latin typeface="Arial" panose="020B0604020202020204" pitchFamily="34" charset="0"/>
              <a:ea typeface="楷体_GB2312" pitchFamily="49" charset="-122"/>
            </a:endParaRPr>
          </a:p>
        </p:txBody>
      </p:sp>
      <p:sp>
        <p:nvSpPr>
          <p:cNvPr id="30736" name="Rectangle 14"/>
          <p:cNvSpPr>
            <a:spLocks noChangeArrowheads="1"/>
          </p:cNvSpPr>
          <p:nvPr/>
        </p:nvSpPr>
        <p:spPr bwMode="auto">
          <a:xfrm>
            <a:off x="2339975" y="2519363"/>
            <a:ext cx="5903913" cy="3689350"/>
          </a:xfrm>
          <a:prstGeom prst="rect">
            <a:avLst/>
          </a:prstGeom>
          <a:noFill/>
          <a:ln w="9525">
            <a:noFill/>
            <a:miter lim="800000"/>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571500" algn="l"/>
              </a:tabLst>
              <a:defRPr/>
            </a:pPr>
            <a:endParaRPr kumimoji="0" lang="zh-CN" altLang="en-US" sz="20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Char char="•"/>
              <a:tabLst>
                <a:tab pos="571500" algn="l"/>
              </a:tabLst>
              <a:defRPr/>
            </a:pPr>
            <a:r>
              <a:rPr kumimoji="0" lang="zh-CN" altLang="en-US" sz="20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布置任务和人员工作安排</a:t>
            </a:r>
            <a:endParaRPr kumimoji="0" lang="zh-CN" altLang="en-US" sz="20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Char char="•"/>
              <a:tabLst>
                <a:tab pos="571500" algn="l"/>
              </a:tabLst>
              <a:defRPr/>
            </a:pPr>
            <a:endParaRPr kumimoji="0" lang="zh-CN" altLang="en-US" sz="20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Char char="•"/>
              <a:tabLst>
                <a:tab pos="571500" algn="l"/>
              </a:tabLst>
              <a:defRPr/>
            </a:pPr>
            <a:r>
              <a:rPr kumimoji="0" lang="zh-CN" altLang="en-US" sz="20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上级有关指示</a:t>
            </a:r>
            <a:endParaRPr kumimoji="0" lang="zh-CN" altLang="en-US" sz="20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Char char="•"/>
              <a:tabLst>
                <a:tab pos="571500" algn="l"/>
              </a:tabLst>
              <a:defRPr/>
            </a:pPr>
            <a:endParaRPr kumimoji="0" lang="zh-CN" altLang="en-US" sz="20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Char char="•"/>
              <a:tabLst>
                <a:tab pos="571500" algn="l"/>
              </a:tabLst>
              <a:defRPr/>
            </a:pPr>
            <a:r>
              <a:rPr kumimoji="0" lang="zh-CN" altLang="en-US" sz="20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提出特殊或重要岗位要求注意事项</a:t>
            </a:r>
            <a:endParaRPr kumimoji="0" lang="zh-CN" altLang="en-US" sz="20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Char char="•"/>
              <a:tabLst>
                <a:tab pos="571500" algn="l"/>
              </a:tabLst>
              <a:defRPr/>
            </a:pPr>
            <a:endParaRPr kumimoji="0" lang="zh-CN" altLang="en-US" sz="20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Char char="•"/>
              <a:tabLst>
                <a:tab pos="571500" algn="l"/>
              </a:tabLst>
              <a:defRPr/>
            </a:pPr>
            <a:r>
              <a:rPr kumimoji="0" lang="zh-CN" altLang="en-US" sz="20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结合具体任务、设备、作业环境情况布置安全工作</a:t>
            </a:r>
            <a:endParaRPr kumimoji="0" lang="zh-CN" altLang="en-US" sz="20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Char char="•"/>
              <a:tabLst>
                <a:tab pos="571500" algn="l"/>
              </a:tabLst>
              <a:defRPr/>
            </a:pPr>
            <a:endParaRPr kumimoji="0" lang="zh-CN" altLang="en-US" sz="20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Char char="•"/>
              <a:tabLst>
                <a:tab pos="571500" algn="l"/>
              </a:tabLst>
              <a:defRPr/>
            </a:pPr>
            <a:r>
              <a:rPr kumimoji="0" lang="zh-CN" altLang="en-US" sz="20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解决班组成员的问题</a:t>
            </a:r>
            <a:endParaRPr kumimoji="0" lang="zh-CN" altLang="en-US" sz="20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Char char="•"/>
              <a:tabLst>
                <a:tab pos="571500" algn="l"/>
              </a:tabLst>
              <a:defRPr/>
            </a:pPr>
            <a:endPar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Char char="•"/>
              <a:tabLst>
                <a:tab pos="571500" algn="l"/>
              </a:tabLst>
              <a:defRPr/>
            </a:pP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按</a:t>
            </a:r>
            <a:r>
              <a:rPr kumimoji="0" lang="en-US" altLang="zh-CN"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a:t>
            </a: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a:ea typeface="楷体_GB2312" pitchFamily="49" charset="-122"/>
                <a:cs typeface="+mn-cs"/>
              </a:rPr>
              <a:t>“</a:t>
            </a: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班前会记录</a:t>
            </a: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a:ea typeface="楷体_GB2312" pitchFamily="49" charset="-122"/>
                <a:cs typeface="+mn-cs"/>
              </a:rPr>
              <a:t>”</a:t>
            </a: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的要求作好记录。</a:t>
            </a:r>
            <a:endPar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4"/>
          <p:cNvSpPr>
            <a:spLocks noGrp="1"/>
          </p:cNvSpPr>
          <p:nvPr>
            <p:ph type="title"/>
          </p:nvPr>
        </p:nvSpPr>
        <p:spPr>
          <a:xfrm>
            <a:off x="395288" y="908050"/>
            <a:ext cx="8229600" cy="649288"/>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grpSp>
        <p:nvGrpSpPr>
          <p:cNvPr id="16387" name="Group 4"/>
          <p:cNvGrpSpPr/>
          <p:nvPr/>
        </p:nvGrpSpPr>
        <p:grpSpPr>
          <a:xfrm>
            <a:off x="250825" y="1700213"/>
            <a:ext cx="5735638" cy="576262"/>
            <a:chOff x="174" y="663"/>
            <a:chExt cx="3613" cy="363"/>
          </a:xfrm>
        </p:grpSpPr>
        <p:grpSp>
          <p:nvGrpSpPr>
            <p:cNvPr id="16390" name="Group 5"/>
            <p:cNvGrpSpPr/>
            <p:nvPr/>
          </p:nvGrpSpPr>
          <p:grpSpPr>
            <a:xfrm>
              <a:off x="174" y="715"/>
              <a:ext cx="205" cy="205"/>
              <a:chOff x="2485" y="949"/>
              <a:chExt cx="918" cy="918"/>
            </a:xfrm>
          </p:grpSpPr>
          <p:sp>
            <p:nvSpPr>
              <p:cNvPr id="16392"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16393"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16394" name="Group 8"/>
              <p:cNvGrpSpPr/>
              <p:nvPr/>
            </p:nvGrpSpPr>
            <p:grpSpPr>
              <a:xfrm>
                <a:off x="2656" y="1155"/>
                <a:ext cx="586" cy="500"/>
                <a:chOff x="511" y="1141"/>
                <a:chExt cx="586" cy="500"/>
              </a:xfrm>
            </p:grpSpPr>
            <p:sp>
              <p:nvSpPr>
                <p:cNvPr id="60425"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0426"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6395"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60428"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6391"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2.1.2 </a:t>
              </a:r>
              <a:r>
                <a:rPr lang="zh-CN" altLang="en-US" sz="2800" b="1" dirty="0">
                  <a:latin typeface="楷体_GB2312" pitchFamily="49" charset="-122"/>
                  <a:ea typeface="楷体_GB2312" pitchFamily="49" charset="-122"/>
                </a:rPr>
                <a:t>班前会、班后会的内容</a:t>
              </a:r>
              <a:r>
                <a:rPr lang="zh-CN" altLang="en-US" sz="2800" b="1" dirty="0">
                  <a:latin typeface="Arial" panose="020B0604020202020204" pitchFamily="34" charset="0"/>
                </a:rPr>
                <a:t> </a:t>
              </a:r>
              <a:endParaRPr lang="zh-CN" altLang="en-US" sz="2800" b="1" dirty="0">
                <a:latin typeface="Arial" panose="020B0604020202020204" pitchFamily="34" charset="0"/>
              </a:endParaRPr>
            </a:p>
          </p:txBody>
        </p:sp>
      </p:grpSp>
      <p:sp>
        <p:nvSpPr>
          <p:cNvPr id="16388" name="Oval 14"/>
          <p:cNvSpPr/>
          <p:nvPr/>
        </p:nvSpPr>
        <p:spPr>
          <a:xfrm>
            <a:off x="323850" y="3644900"/>
            <a:ext cx="1800225" cy="10795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zh-CN" altLang="en-US" sz="2400" b="1" dirty="0">
                <a:latin typeface="Arial" panose="020B0604020202020204" pitchFamily="34" charset="0"/>
                <a:ea typeface="楷体_GB2312" pitchFamily="49" charset="-122"/>
              </a:rPr>
              <a:t>班后会</a:t>
            </a:r>
            <a:endParaRPr lang="zh-CN" altLang="en-US" sz="2400" b="1" dirty="0">
              <a:latin typeface="Arial" panose="020B0604020202020204" pitchFamily="34" charset="0"/>
              <a:ea typeface="楷体_GB2312" pitchFamily="49" charset="-122"/>
            </a:endParaRPr>
          </a:p>
        </p:txBody>
      </p:sp>
      <p:sp>
        <p:nvSpPr>
          <p:cNvPr id="16389" name="Rectangle 3"/>
          <p:cNvSpPr/>
          <p:nvPr/>
        </p:nvSpPr>
        <p:spPr>
          <a:xfrm>
            <a:off x="2411413" y="3068638"/>
            <a:ext cx="5051425" cy="2592387"/>
          </a:xfrm>
          <a:prstGeom prst="rect">
            <a:avLst/>
          </a:prstGeom>
          <a:noFill/>
          <a:ln w="9525">
            <a:noFill/>
          </a:ln>
        </p:spPr>
        <p:txBody>
          <a:bodyPr/>
          <a:p>
            <a:pPr marL="469900" indent="-469900" eaLnBrk="0" hangingPunct="0">
              <a:lnSpc>
                <a:spcPct val="80000"/>
              </a:lnSpc>
              <a:spcBef>
                <a:spcPct val="20000"/>
              </a:spcBef>
              <a:buFont typeface="Wingdings" panose="05000000000000000000" pitchFamily="2" charset="2"/>
              <a:buChar char="l"/>
            </a:pPr>
            <a:r>
              <a:rPr lang="zh-CN" altLang="en-US" sz="2400" b="1" dirty="0">
                <a:latin typeface="Arial" panose="020B0604020202020204" pitchFamily="34" charset="0"/>
                <a:ea typeface="楷体_GB2312" pitchFamily="49" charset="-122"/>
              </a:rPr>
              <a:t>总结、讲评当班工作的执行完成情况</a:t>
            </a:r>
            <a:endParaRPr lang="zh-CN" altLang="en-US" sz="2400" b="1" dirty="0">
              <a:latin typeface="Arial" panose="020B0604020202020204" pitchFamily="34" charset="0"/>
              <a:ea typeface="楷体_GB2312" pitchFamily="49" charset="-122"/>
            </a:endParaRPr>
          </a:p>
          <a:p>
            <a:pPr marL="469900" indent="-469900" eaLnBrk="0" hangingPunct="0">
              <a:lnSpc>
                <a:spcPct val="80000"/>
              </a:lnSpc>
              <a:spcBef>
                <a:spcPct val="20000"/>
              </a:spcBef>
              <a:buFont typeface="Wingdings" panose="05000000000000000000" pitchFamily="2" charset="2"/>
              <a:buChar char="l"/>
            </a:pPr>
            <a:endParaRPr lang="zh-CN" altLang="en-US" sz="2400" b="1" dirty="0">
              <a:latin typeface="Arial" panose="020B0604020202020204" pitchFamily="34" charset="0"/>
              <a:ea typeface="楷体_GB2312" pitchFamily="49" charset="-122"/>
            </a:endParaRPr>
          </a:p>
          <a:p>
            <a:pPr marL="469900" indent="-469900" eaLnBrk="0" hangingPunct="0">
              <a:lnSpc>
                <a:spcPct val="80000"/>
              </a:lnSpc>
              <a:spcBef>
                <a:spcPct val="20000"/>
              </a:spcBef>
              <a:buFont typeface="Wingdings" panose="05000000000000000000" pitchFamily="2" charset="2"/>
              <a:buChar char="l"/>
            </a:pPr>
            <a:r>
              <a:rPr lang="zh-CN" altLang="en-US" sz="2400" b="1" dirty="0">
                <a:latin typeface="Arial" panose="020B0604020202020204" pitchFamily="34" charset="0"/>
                <a:ea typeface="楷体_GB2312" pitchFamily="49" charset="-122"/>
              </a:rPr>
              <a:t>表扬好人好事</a:t>
            </a:r>
            <a:endParaRPr lang="zh-CN" altLang="en-US" sz="2400" b="1" dirty="0">
              <a:latin typeface="Arial" panose="020B0604020202020204" pitchFamily="34" charset="0"/>
              <a:ea typeface="楷体_GB2312" pitchFamily="49" charset="-122"/>
            </a:endParaRPr>
          </a:p>
          <a:p>
            <a:pPr marL="469900" indent="-469900" eaLnBrk="0" hangingPunct="0">
              <a:lnSpc>
                <a:spcPct val="80000"/>
              </a:lnSpc>
              <a:spcBef>
                <a:spcPct val="20000"/>
              </a:spcBef>
              <a:buFont typeface="Wingdings" panose="05000000000000000000" pitchFamily="2" charset="2"/>
              <a:buChar char="l"/>
            </a:pPr>
            <a:endParaRPr lang="zh-CN" altLang="en-US" sz="2400" b="1" dirty="0">
              <a:latin typeface="Arial" panose="020B0604020202020204" pitchFamily="34" charset="0"/>
              <a:ea typeface="楷体_GB2312" pitchFamily="49" charset="-122"/>
            </a:endParaRPr>
          </a:p>
          <a:p>
            <a:pPr marL="469900" indent="-469900" eaLnBrk="0" hangingPunct="0">
              <a:lnSpc>
                <a:spcPct val="80000"/>
              </a:lnSpc>
              <a:spcBef>
                <a:spcPct val="20000"/>
              </a:spcBef>
              <a:buFont typeface="Wingdings" panose="05000000000000000000" pitchFamily="2" charset="2"/>
              <a:buChar char="l"/>
            </a:pPr>
            <a:r>
              <a:rPr lang="zh-CN" altLang="en-US" sz="2400" b="1" dirty="0">
                <a:latin typeface="Arial" panose="020B0604020202020204" pitchFamily="34" charset="0"/>
                <a:ea typeface="楷体_GB2312" pitchFamily="49" charset="-122"/>
              </a:rPr>
              <a:t>批评、纠正工作中问题，及时制定整改措施</a:t>
            </a:r>
            <a:endParaRPr lang="zh-CN" altLang="en-US" sz="2400" b="1" dirty="0">
              <a:latin typeface="Arial" panose="020B0604020202020204" pitchFamily="34" charset="0"/>
              <a:ea typeface="楷体_GB2312" pitchFamily="49" charset="-122"/>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5"/>
          <p:cNvSpPr>
            <a:spLocks noGrp="1"/>
          </p:cNvSpPr>
          <p:nvPr>
            <p:ph type="title"/>
          </p:nvPr>
        </p:nvSpPr>
        <p:spPr>
          <a:xfrm>
            <a:off x="468313" y="836613"/>
            <a:ext cx="8229600" cy="649287"/>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grpSp>
        <p:nvGrpSpPr>
          <p:cNvPr id="17411" name="Group 4"/>
          <p:cNvGrpSpPr/>
          <p:nvPr/>
        </p:nvGrpSpPr>
        <p:grpSpPr>
          <a:xfrm>
            <a:off x="250825" y="1700213"/>
            <a:ext cx="5735638" cy="576262"/>
            <a:chOff x="174" y="663"/>
            <a:chExt cx="3613" cy="363"/>
          </a:xfrm>
        </p:grpSpPr>
        <p:grpSp>
          <p:nvGrpSpPr>
            <p:cNvPr id="17414" name="Group 5"/>
            <p:cNvGrpSpPr/>
            <p:nvPr/>
          </p:nvGrpSpPr>
          <p:grpSpPr>
            <a:xfrm>
              <a:off x="174" y="715"/>
              <a:ext cx="205" cy="205"/>
              <a:chOff x="2485" y="949"/>
              <a:chExt cx="918" cy="918"/>
            </a:xfrm>
          </p:grpSpPr>
          <p:sp>
            <p:nvSpPr>
              <p:cNvPr id="17416"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17417"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17418" name="Group 8"/>
              <p:cNvGrpSpPr/>
              <p:nvPr/>
            </p:nvGrpSpPr>
            <p:grpSpPr>
              <a:xfrm>
                <a:off x="2656" y="1155"/>
                <a:ext cx="586" cy="500"/>
                <a:chOff x="511" y="1141"/>
                <a:chExt cx="586" cy="500"/>
              </a:xfrm>
            </p:grpSpPr>
            <p:sp>
              <p:nvSpPr>
                <p:cNvPr id="60425"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0426"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7419"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60428"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8687" name="AutoShape 13"/>
            <p:cNvSpPr>
              <a:spLocks noChangeArrowheads="1"/>
            </p:cNvSpPr>
            <p:nvPr/>
          </p:nvSpPr>
          <p:spPr bwMode="auto">
            <a:xfrm>
              <a:off x="521" y="663"/>
              <a:ext cx="3266" cy="363"/>
            </a:xfrm>
            <a:prstGeom prst="roundRect">
              <a:avLst>
                <a:gd name="adj" fmla="val 16667"/>
              </a:avLst>
            </a:prstGeom>
            <a:noFill/>
            <a:ln w="9525">
              <a:no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2.1.3 </a:t>
              </a:r>
              <a:r>
                <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周安全环保活动内容</a:t>
              </a:r>
              <a:endParaRPr kumimoji="0" lang="zh-CN" altLang="en-US" sz="24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grpSp>
      <p:sp>
        <p:nvSpPr>
          <p:cNvPr id="28688" name="Rectangle 16"/>
          <p:cNvSpPr>
            <a:spLocks noChangeArrowheads="1"/>
          </p:cNvSpPr>
          <p:nvPr/>
        </p:nvSpPr>
        <p:spPr bwMode="auto">
          <a:xfrm>
            <a:off x="2268538" y="3357563"/>
            <a:ext cx="5199063" cy="228917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坚持每周一次的安全环保日活动；</a:t>
            </a:r>
            <a:endParaRPr kumimoji="0" lang="en-US" altLang="zh-CN"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总结上周安全环保工作，分析存在问题；</a:t>
            </a:r>
            <a:endPar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制定整改措施；</a:t>
            </a:r>
            <a:endPar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组织职工学习、讨论近期事故案例或相关安全环保标准、制度；</a:t>
            </a:r>
            <a:endPar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布置本周安全环保工作重点；</a:t>
            </a:r>
            <a:endPar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按</a:t>
            </a:r>
            <a:r>
              <a:rPr kumimoji="0" lang="en-US" altLang="zh-CN"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a:t>
            </a: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a:ea typeface="楷体_GB2312" pitchFamily="49" charset="-122"/>
                <a:cs typeface="+mn-cs"/>
              </a:rPr>
              <a:t>“</a:t>
            </a: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周安全环保活动记录</a:t>
            </a: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a:ea typeface="楷体_GB2312" pitchFamily="49" charset="-122"/>
                <a:cs typeface="+mn-cs"/>
              </a:rPr>
              <a:t>”</a:t>
            </a:r>
            <a:r>
              <a:rPr kumimoji="0" lang="zh-CN" altLang="en-US" sz="18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的要求作好记录。</a:t>
            </a:r>
            <a:br>
              <a:rPr kumimoji="0" lang="zh-CN" altLang="en-US" sz="18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br>
            <a:endParaRPr kumimoji="0" lang="zh-CN" altLang="en-US" sz="18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7413" name="Oval 14"/>
          <p:cNvSpPr/>
          <p:nvPr/>
        </p:nvSpPr>
        <p:spPr>
          <a:xfrm>
            <a:off x="323850" y="3644900"/>
            <a:ext cx="1800225" cy="10795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zh-CN" altLang="en-US" sz="2400" b="1" dirty="0">
                <a:latin typeface="Arial" panose="020B0604020202020204" pitchFamily="34" charset="0"/>
                <a:ea typeface="楷体_GB2312" pitchFamily="49" charset="-122"/>
              </a:rPr>
              <a:t>周安活动</a:t>
            </a:r>
            <a:endParaRPr lang="zh-CN" altLang="en-US" sz="2400" b="1" dirty="0">
              <a:latin typeface="Arial" panose="020B0604020202020204" pitchFamily="34" charset="0"/>
              <a:ea typeface="楷体_GB2312" pitchFamily="49" charset="-122"/>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5"/>
          <p:cNvSpPr>
            <a:spLocks noGrp="1"/>
          </p:cNvSpPr>
          <p:nvPr>
            <p:ph type="title"/>
          </p:nvPr>
        </p:nvSpPr>
        <p:spPr>
          <a:xfrm>
            <a:off x="468313" y="981075"/>
            <a:ext cx="8229600" cy="649288"/>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sp>
        <p:nvSpPr>
          <p:cNvPr id="18435" name="Freeform 21"/>
          <p:cNvSpPr/>
          <p:nvPr/>
        </p:nvSpPr>
        <p:spPr>
          <a:xfrm>
            <a:off x="1692275" y="2133600"/>
            <a:ext cx="2876550" cy="1201738"/>
          </a:xfrm>
          <a:custGeom>
            <a:avLst/>
            <a:gdLst>
              <a:gd name="txL" fmla="*/ 0 w 2495"/>
              <a:gd name="txT" fmla="*/ 0 h 1091"/>
              <a:gd name="txR" fmla="*/ 2495 w 2495"/>
              <a:gd name="txB" fmla="*/ 1091 h 1091"/>
            </a:gdLst>
            <a:ahLst/>
            <a:cxnLst>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solidFill>
            <a:srgbClr val="800080">
              <a:alpha val="100000"/>
            </a:srgbClr>
          </a:solidFill>
          <a:ln w="9525">
            <a:noFill/>
          </a:ln>
        </p:spPr>
        <p:txBody>
          <a:bodyPr/>
          <a:p>
            <a:endParaRPr lang="zh-CN" altLang="en-US"/>
          </a:p>
        </p:txBody>
      </p:sp>
      <p:grpSp>
        <p:nvGrpSpPr>
          <p:cNvPr id="18436" name="Group 22"/>
          <p:cNvGrpSpPr/>
          <p:nvPr/>
        </p:nvGrpSpPr>
        <p:grpSpPr>
          <a:xfrm>
            <a:off x="1979613" y="2205038"/>
            <a:ext cx="2730500" cy="1069975"/>
            <a:chOff x="521" y="2588"/>
            <a:chExt cx="2495" cy="1091"/>
          </a:xfrm>
        </p:grpSpPr>
        <p:sp>
          <p:nvSpPr>
            <p:cNvPr id="18467" name="Freeform 23"/>
            <p:cNvSpPr/>
            <p:nvPr/>
          </p:nvSpPr>
          <p:spPr>
            <a:xfrm>
              <a:off x="521" y="2588"/>
              <a:ext cx="2495" cy="1091"/>
            </a:xfrm>
            <a:custGeom>
              <a:avLst/>
              <a:gdLst/>
              <a:ahLst/>
              <a:cxnLst>
                <a:cxn ang="0">
                  <a:pos x="184" y="3"/>
                </a:cxn>
                <a:cxn ang="0">
                  <a:pos x="2454" y="0"/>
                </a:cxn>
                <a:cxn ang="0">
                  <a:pos x="2493" y="45"/>
                </a:cxn>
                <a:cxn ang="0">
                  <a:pos x="2361" y="1052"/>
                </a:cxn>
                <a:cxn ang="0">
                  <a:pos x="2321" y="1091"/>
                </a:cxn>
                <a:cxn ang="0">
                  <a:pos x="53" y="1085"/>
                </a:cxn>
                <a:cxn ang="0">
                  <a:pos x="5" y="1049"/>
                </a:cxn>
                <a:cxn ang="0">
                  <a:pos x="133" y="39"/>
                </a:cxn>
                <a:cxn ang="0">
                  <a:pos x="184" y="3"/>
                </a:cxn>
              </a:cxnLst>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gradFill rotWithShape="1">
              <a:gsLst>
                <a:gs pos="0">
                  <a:srgbClr val="DDDDDD">
                    <a:alpha val="100000"/>
                  </a:srgbClr>
                </a:gs>
                <a:gs pos="100000">
                  <a:srgbClr val="C0C0C0">
                    <a:alpha val="100000"/>
                  </a:srgbClr>
                </a:gs>
              </a:gsLst>
              <a:lin ang="5400000" scaled="1"/>
              <a:tileRect/>
            </a:gradFill>
            <a:ln w="9525">
              <a:noFill/>
            </a:ln>
            <a:effectLst>
              <a:outerShdw dist="35921" dir="13499999" algn="ctr" rotWithShape="0">
                <a:schemeClr val="bg2">
                  <a:alpha val="100000"/>
                </a:schemeClr>
              </a:outerShdw>
            </a:effectLst>
          </p:spPr>
          <p:txBody>
            <a:bodyPr/>
            <a:p>
              <a:endParaRPr lang="zh-CN" altLang="en-US"/>
            </a:p>
          </p:txBody>
        </p:sp>
        <p:sp>
          <p:nvSpPr>
            <p:cNvPr id="61464" name="Freeform 24"/>
            <p:cNvSpPr/>
            <p:nvPr/>
          </p:nvSpPr>
          <p:spPr bwMode="auto">
            <a:xfrm>
              <a:off x="544" y="2607"/>
              <a:ext cx="2449" cy="1051"/>
            </a:xfrm>
            <a:custGeom>
              <a:avLst/>
              <a:gdLst/>
              <a:ahLst/>
              <a:cxnLst>
                <a:cxn ang="0">
                  <a:pos x="184" y="3"/>
                </a:cxn>
                <a:cxn ang="0">
                  <a:pos x="2454" y="0"/>
                </a:cxn>
                <a:cxn ang="0">
                  <a:pos x="2493" y="45"/>
                </a:cxn>
                <a:cxn ang="0">
                  <a:pos x="2361" y="1052"/>
                </a:cxn>
                <a:cxn ang="0">
                  <a:pos x="2321" y="1091"/>
                </a:cxn>
                <a:cxn ang="0">
                  <a:pos x="53" y="1085"/>
                </a:cxn>
                <a:cxn ang="0">
                  <a:pos x="5" y="1049"/>
                </a:cxn>
                <a:cxn ang="0">
                  <a:pos x="133" y="39"/>
                </a:cxn>
                <a:cxn ang="0">
                  <a:pos x="184" y="3"/>
                </a:cxn>
              </a:cxnLst>
              <a:rect l="0" t="0" r="r" b="b"/>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gradFill rotWithShape="1">
              <a:gsLst>
                <a:gs pos="0">
                  <a:schemeClr val="bg1">
                    <a:alpha val="60001"/>
                  </a:schemeClr>
                </a:gs>
                <a:gs pos="100000">
                  <a:schemeClr val="bg1">
                    <a:gamma/>
                    <a:shade val="86275"/>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8437" name="Rectangle 48"/>
          <p:cNvSpPr/>
          <p:nvPr/>
        </p:nvSpPr>
        <p:spPr>
          <a:xfrm>
            <a:off x="2700338" y="2349500"/>
            <a:ext cx="1016000" cy="381000"/>
          </a:xfrm>
          <a:prstGeom prst="rect">
            <a:avLst/>
          </a:prstGeom>
          <a:noFill/>
          <a:ln w="9525">
            <a:noFill/>
          </a:ln>
        </p:spPr>
        <p:txBody>
          <a:bodyPr wrap="none" lIns="0" tIns="0" rIns="0" bIns="0">
            <a:spAutoFit/>
          </a:bodyPr>
          <a:p>
            <a:pPr algn="r" latinLnBrk="1">
              <a:lnSpc>
                <a:spcPct val="125000"/>
              </a:lnSpc>
            </a:pPr>
            <a:r>
              <a:rPr lang="zh-CN" altLang="en-US" sz="2000" i="1" dirty="0">
                <a:latin typeface="HY헤드라인M" pitchFamily="18" charset="-127"/>
                <a:ea typeface="楷体_GB2312" pitchFamily="49" charset="-122"/>
              </a:rPr>
              <a:t>流于形式</a:t>
            </a:r>
            <a:endParaRPr lang="zh-CN" altLang="en-US" sz="2000" i="1" dirty="0">
              <a:latin typeface="HY헤드라인M" pitchFamily="18" charset="-127"/>
              <a:ea typeface="楷体_GB2312" pitchFamily="49" charset="-122"/>
            </a:endParaRPr>
          </a:p>
        </p:txBody>
      </p:sp>
      <p:sp>
        <p:nvSpPr>
          <p:cNvPr id="18438" name="AutoShape 28"/>
          <p:cNvSpPr/>
          <p:nvPr/>
        </p:nvSpPr>
        <p:spPr>
          <a:xfrm rot="-5400000">
            <a:off x="2933700" y="2392363"/>
            <a:ext cx="125413" cy="100012"/>
          </a:xfrm>
          <a:prstGeom prst="parallelogram">
            <a:avLst>
              <a:gd name="adj" fmla="val 31349"/>
            </a:avLst>
          </a:prstGeom>
          <a:gradFill rotWithShape="1">
            <a:gsLst>
              <a:gs pos="0">
                <a:srgbClr val="E6E6E6"/>
              </a:gs>
              <a:gs pos="100000">
                <a:srgbClr val="DDDDDD"/>
              </a:gs>
            </a:gsLst>
            <a:lin ang="5400000" scaled="1"/>
            <a:tileRect/>
          </a:gradFill>
          <a:ln w="9525">
            <a:noFill/>
          </a:ln>
        </p:spPr>
        <p:txBody>
          <a:bodyPr wrap="none" anchor="ctr" anchorCtr="0"/>
          <a:p>
            <a:endParaRPr lang="zh-CN" altLang="en-US" sz="2400" dirty="0">
              <a:latin typeface="Times New Roman" panose="02020603050405020304" pitchFamily="18" charset="0"/>
            </a:endParaRPr>
          </a:p>
        </p:txBody>
      </p:sp>
      <p:sp>
        <p:nvSpPr>
          <p:cNvPr id="18439" name="Rectangle 51"/>
          <p:cNvSpPr/>
          <p:nvPr/>
        </p:nvSpPr>
        <p:spPr>
          <a:xfrm>
            <a:off x="2555875" y="2708275"/>
            <a:ext cx="1244600" cy="266700"/>
          </a:xfrm>
          <a:prstGeom prst="rect">
            <a:avLst/>
          </a:prstGeom>
          <a:noFill/>
          <a:ln w="9525">
            <a:noFill/>
          </a:ln>
        </p:spPr>
        <p:txBody>
          <a:bodyPr wrap="none" lIns="0" tIns="0" rIns="0" bIns="0">
            <a:spAutoFit/>
          </a:bodyPr>
          <a:p>
            <a:pPr latinLnBrk="1">
              <a:lnSpc>
                <a:spcPct val="125000"/>
              </a:lnSpc>
            </a:pPr>
            <a:r>
              <a:rPr lang="zh-CN" altLang="en-US" sz="1400" i="1" dirty="0">
                <a:latin typeface="HY헤드라인M" pitchFamily="18" charset="-127"/>
                <a:ea typeface="楷体_GB2312" pitchFamily="49" charset="-122"/>
              </a:rPr>
              <a:t>无内容、无重点</a:t>
            </a:r>
            <a:endParaRPr lang="zh-CN" altLang="en-US" sz="1400" i="1" dirty="0">
              <a:latin typeface="HY헤드라인M" pitchFamily="18" charset="-127"/>
              <a:ea typeface="楷体_GB2312" pitchFamily="49" charset="-122"/>
            </a:endParaRPr>
          </a:p>
        </p:txBody>
      </p:sp>
      <p:sp>
        <p:nvSpPr>
          <p:cNvPr id="18440" name="Freeform 30"/>
          <p:cNvSpPr/>
          <p:nvPr/>
        </p:nvSpPr>
        <p:spPr>
          <a:xfrm>
            <a:off x="1476375" y="3573463"/>
            <a:ext cx="2876550" cy="1201737"/>
          </a:xfrm>
          <a:custGeom>
            <a:avLst/>
            <a:gdLst>
              <a:gd name="txL" fmla="*/ 0 w 2495"/>
              <a:gd name="txT" fmla="*/ 0 h 1091"/>
              <a:gd name="txR" fmla="*/ 2495 w 2495"/>
              <a:gd name="txB" fmla="*/ 1091 h 1091"/>
            </a:gdLst>
            <a:ahLst/>
            <a:cxnLst>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solidFill>
            <a:srgbClr val="00A200">
              <a:alpha val="100000"/>
            </a:srgbClr>
          </a:solidFill>
          <a:ln w="9525">
            <a:noFill/>
          </a:ln>
        </p:spPr>
        <p:txBody>
          <a:bodyPr/>
          <a:p>
            <a:endParaRPr lang="zh-CN" altLang="en-US"/>
          </a:p>
        </p:txBody>
      </p:sp>
      <p:grpSp>
        <p:nvGrpSpPr>
          <p:cNvPr id="18441" name="Group 31"/>
          <p:cNvGrpSpPr/>
          <p:nvPr/>
        </p:nvGrpSpPr>
        <p:grpSpPr>
          <a:xfrm>
            <a:off x="1763713" y="3644900"/>
            <a:ext cx="2730500" cy="1069975"/>
            <a:chOff x="521" y="2588"/>
            <a:chExt cx="2495" cy="1091"/>
          </a:xfrm>
        </p:grpSpPr>
        <p:sp>
          <p:nvSpPr>
            <p:cNvPr id="18465" name="Freeform 32"/>
            <p:cNvSpPr/>
            <p:nvPr/>
          </p:nvSpPr>
          <p:spPr>
            <a:xfrm>
              <a:off x="521" y="2588"/>
              <a:ext cx="2495" cy="1091"/>
            </a:xfrm>
            <a:custGeom>
              <a:avLst/>
              <a:gdLst/>
              <a:ahLst/>
              <a:cxnLst>
                <a:cxn ang="0">
                  <a:pos x="184" y="3"/>
                </a:cxn>
                <a:cxn ang="0">
                  <a:pos x="2454" y="0"/>
                </a:cxn>
                <a:cxn ang="0">
                  <a:pos x="2493" y="45"/>
                </a:cxn>
                <a:cxn ang="0">
                  <a:pos x="2361" y="1052"/>
                </a:cxn>
                <a:cxn ang="0">
                  <a:pos x="2321" y="1091"/>
                </a:cxn>
                <a:cxn ang="0">
                  <a:pos x="53" y="1085"/>
                </a:cxn>
                <a:cxn ang="0">
                  <a:pos x="5" y="1049"/>
                </a:cxn>
                <a:cxn ang="0">
                  <a:pos x="133" y="39"/>
                </a:cxn>
                <a:cxn ang="0">
                  <a:pos x="184" y="3"/>
                </a:cxn>
              </a:cxnLst>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gradFill rotWithShape="1">
              <a:gsLst>
                <a:gs pos="0">
                  <a:srgbClr val="DDDDDD">
                    <a:alpha val="100000"/>
                  </a:srgbClr>
                </a:gs>
                <a:gs pos="100000">
                  <a:srgbClr val="C0C0C0">
                    <a:alpha val="100000"/>
                  </a:srgbClr>
                </a:gs>
              </a:gsLst>
              <a:lin ang="5400000" scaled="1"/>
              <a:tileRect/>
            </a:gradFill>
            <a:ln w="9525">
              <a:noFill/>
            </a:ln>
            <a:effectLst>
              <a:outerShdw dist="35921" dir="13499999" algn="ctr" rotWithShape="0">
                <a:schemeClr val="bg2">
                  <a:alpha val="100000"/>
                </a:schemeClr>
              </a:outerShdw>
            </a:effectLst>
          </p:spPr>
          <p:txBody>
            <a:bodyPr/>
            <a:p>
              <a:endParaRPr lang="zh-CN" altLang="en-US"/>
            </a:p>
          </p:txBody>
        </p:sp>
        <p:sp>
          <p:nvSpPr>
            <p:cNvPr id="61473" name="Freeform 33"/>
            <p:cNvSpPr/>
            <p:nvPr/>
          </p:nvSpPr>
          <p:spPr bwMode="auto">
            <a:xfrm>
              <a:off x="544" y="2607"/>
              <a:ext cx="2449" cy="1051"/>
            </a:xfrm>
            <a:custGeom>
              <a:avLst/>
              <a:gdLst/>
              <a:ahLst/>
              <a:cxnLst>
                <a:cxn ang="0">
                  <a:pos x="184" y="3"/>
                </a:cxn>
                <a:cxn ang="0">
                  <a:pos x="2454" y="0"/>
                </a:cxn>
                <a:cxn ang="0">
                  <a:pos x="2493" y="45"/>
                </a:cxn>
                <a:cxn ang="0">
                  <a:pos x="2361" y="1052"/>
                </a:cxn>
                <a:cxn ang="0">
                  <a:pos x="2321" y="1091"/>
                </a:cxn>
                <a:cxn ang="0">
                  <a:pos x="53" y="1085"/>
                </a:cxn>
                <a:cxn ang="0">
                  <a:pos x="5" y="1049"/>
                </a:cxn>
                <a:cxn ang="0">
                  <a:pos x="133" y="39"/>
                </a:cxn>
                <a:cxn ang="0">
                  <a:pos x="184" y="3"/>
                </a:cxn>
              </a:cxnLst>
              <a:rect l="0" t="0" r="r" b="b"/>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gradFill rotWithShape="1">
              <a:gsLst>
                <a:gs pos="0">
                  <a:schemeClr val="bg1">
                    <a:alpha val="60001"/>
                  </a:schemeClr>
                </a:gs>
                <a:gs pos="100000">
                  <a:schemeClr val="bg1">
                    <a:gamma/>
                    <a:shade val="86275"/>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8442" name="Freeform 39"/>
          <p:cNvSpPr/>
          <p:nvPr/>
        </p:nvSpPr>
        <p:spPr>
          <a:xfrm>
            <a:off x="1331913" y="5084763"/>
            <a:ext cx="2876550" cy="1203325"/>
          </a:xfrm>
          <a:custGeom>
            <a:avLst/>
            <a:gdLst>
              <a:gd name="txL" fmla="*/ 0 w 2495"/>
              <a:gd name="txT" fmla="*/ 0 h 1091"/>
              <a:gd name="txR" fmla="*/ 2495 w 2495"/>
              <a:gd name="txB" fmla="*/ 1091 h 1091"/>
            </a:gdLst>
            <a:ahLst/>
            <a:cxnLst>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solidFill>
            <a:schemeClr val="accent2">
              <a:alpha val="100000"/>
            </a:schemeClr>
          </a:solidFill>
          <a:ln w="9525">
            <a:noFill/>
          </a:ln>
        </p:spPr>
        <p:txBody>
          <a:bodyPr/>
          <a:p>
            <a:endParaRPr lang="zh-CN" altLang="en-US"/>
          </a:p>
        </p:txBody>
      </p:sp>
      <p:grpSp>
        <p:nvGrpSpPr>
          <p:cNvPr id="18443" name="Group 40"/>
          <p:cNvGrpSpPr/>
          <p:nvPr/>
        </p:nvGrpSpPr>
        <p:grpSpPr>
          <a:xfrm>
            <a:off x="1619250" y="5157788"/>
            <a:ext cx="2732088" cy="1069975"/>
            <a:chOff x="521" y="2588"/>
            <a:chExt cx="2495" cy="1091"/>
          </a:xfrm>
        </p:grpSpPr>
        <p:sp>
          <p:nvSpPr>
            <p:cNvPr id="18463" name="Freeform 41"/>
            <p:cNvSpPr/>
            <p:nvPr/>
          </p:nvSpPr>
          <p:spPr>
            <a:xfrm>
              <a:off x="521" y="2588"/>
              <a:ext cx="2495" cy="1091"/>
            </a:xfrm>
            <a:custGeom>
              <a:avLst/>
              <a:gdLst/>
              <a:ahLst/>
              <a:cxnLst>
                <a:cxn ang="0">
                  <a:pos x="184" y="3"/>
                </a:cxn>
                <a:cxn ang="0">
                  <a:pos x="2454" y="0"/>
                </a:cxn>
                <a:cxn ang="0">
                  <a:pos x="2493" y="45"/>
                </a:cxn>
                <a:cxn ang="0">
                  <a:pos x="2361" y="1052"/>
                </a:cxn>
                <a:cxn ang="0">
                  <a:pos x="2321" y="1091"/>
                </a:cxn>
                <a:cxn ang="0">
                  <a:pos x="53" y="1085"/>
                </a:cxn>
                <a:cxn ang="0">
                  <a:pos x="5" y="1049"/>
                </a:cxn>
                <a:cxn ang="0">
                  <a:pos x="133" y="39"/>
                </a:cxn>
                <a:cxn ang="0">
                  <a:pos x="184" y="3"/>
                </a:cxn>
              </a:cxnLst>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gradFill rotWithShape="1">
              <a:gsLst>
                <a:gs pos="0">
                  <a:srgbClr val="DDDDDD">
                    <a:alpha val="100000"/>
                  </a:srgbClr>
                </a:gs>
                <a:gs pos="100000">
                  <a:srgbClr val="C0C0C0">
                    <a:alpha val="100000"/>
                  </a:srgbClr>
                </a:gs>
              </a:gsLst>
              <a:lin ang="5400000" scaled="1"/>
              <a:tileRect/>
            </a:gradFill>
            <a:ln w="9525">
              <a:noFill/>
            </a:ln>
            <a:effectLst>
              <a:outerShdw dist="35921" dir="13499999" algn="ctr" rotWithShape="0">
                <a:schemeClr val="bg2">
                  <a:alpha val="100000"/>
                </a:schemeClr>
              </a:outerShdw>
            </a:effectLst>
          </p:spPr>
          <p:txBody>
            <a:bodyPr/>
            <a:p>
              <a:endParaRPr lang="zh-CN" altLang="en-US"/>
            </a:p>
          </p:txBody>
        </p:sp>
        <p:sp>
          <p:nvSpPr>
            <p:cNvPr id="61482" name="Freeform 42"/>
            <p:cNvSpPr/>
            <p:nvPr/>
          </p:nvSpPr>
          <p:spPr bwMode="auto">
            <a:xfrm>
              <a:off x="544" y="2607"/>
              <a:ext cx="2449" cy="1051"/>
            </a:xfrm>
            <a:custGeom>
              <a:avLst/>
              <a:gdLst/>
              <a:ahLst/>
              <a:cxnLst>
                <a:cxn ang="0">
                  <a:pos x="184" y="3"/>
                </a:cxn>
                <a:cxn ang="0">
                  <a:pos x="2454" y="0"/>
                </a:cxn>
                <a:cxn ang="0">
                  <a:pos x="2493" y="45"/>
                </a:cxn>
                <a:cxn ang="0">
                  <a:pos x="2361" y="1052"/>
                </a:cxn>
                <a:cxn ang="0">
                  <a:pos x="2321" y="1091"/>
                </a:cxn>
                <a:cxn ang="0">
                  <a:pos x="53" y="1085"/>
                </a:cxn>
                <a:cxn ang="0">
                  <a:pos x="5" y="1049"/>
                </a:cxn>
                <a:cxn ang="0">
                  <a:pos x="133" y="39"/>
                </a:cxn>
                <a:cxn ang="0">
                  <a:pos x="184" y="3"/>
                </a:cxn>
              </a:cxnLst>
              <a:rect l="0" t="0" r="r" b="b"/>
              <a:pathLst>
                <a:path w="2495" h="1091">
                  <a:moveTo>
                    <a:pt x="184" y="3"/>
                  </a:moveTo>
                  <a:cubicBezTo>
                    <a:pt x="1319" y="1"/>
                    <a:pt x="2454" y="0"/>
                    <a:pt x="2454" y="0"/>
                  </a:cubicBezTo>
                  <a:cubicBezTo>
                    <a:pt x="2480" y="2"/>
                    <a:pt x="2495" y="23"/>
                    <a:pt x="2493" y="45"/>
                  </a:cubicBezTo>
                  <a:cubicBezTo>
                    <a:pt x="2493" y="45"/>
                    <a:pt x="2427" y="548"/>
                    <a:pt x="2361" y="1052"/>
                  </a:cubicBezTo>
                  <a:cubicBezTo>
                    <a:pt x="2358" y="1080"/>
                    <a:pt x="2349" y="1089"/>
                    <a:pt x="2321" y="1091"/>
                  </a:cubicBezTo>
                  <a:cubicBezTo>
                    <a:pt x="2321" y="1091"/>
                    <a:pt x="1187" y="1088"/>
                    <a:pt x="53" y="1085"/>
                  </a:cubicBezTo>
                  <a:cubicBezTo>
                    <a:pt x="24" y="1086"/>
                    <a:pt x="0" y="1076"/>
                    <a:pt x="5" y="1049"/>
                  </a:cubicBezTo>
                  <a:cubicBezTo>
                    <a:pt x="5" y="1049"/>
                    <a:pt x="69" y="544"/>
                    <a:pt x="133" y="39"/>
                  </a:cubicBezTo>
                  <a:cubicBezTo>
                    <a:pt x="138" y="9"/>
                    <a:pt x="159" y="0"/>
                    <a:pt x="184" y="3"/>
                  </a:cubicBezTo>
                  <a:close/>
                </a:path>
              </a:pathLst>
            </a:custGeom>
            <a:gradFill rotWithShape="1">
              <a:gsLst>
                <a:gs pos="0">
                  <a:schemeClr val="bg1">
                    <a:alpha val="60001"/>
                  </a:schemeClr>
                </a:gs>
                <a:gs pos="100000">
                  <a:schemeClr val="bg1">
                    <a:gamma/>
                    <a:shade val="86275"/>
                    <a:invGamma/>
                  </a:schemeClr>
                </a:gs>
              </a:gsLst>
              <a:lin ang="54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8444" name="Rectangle 49"/>
          <p:cNvSpPr/>
          <p:nvPr/>
        </p:nvSpPr>
        <p:spPr>
          <a:xfrm>
            <a:off x="2627313" y="3789363"/>
            <a:ext cx="1016000" cy="381000"/>
          </a:xfrm>
          <a:prstGeom prst="rect">
            <a:avLst/>
          </a:prstGeom>
          <a:noFill/>
          <a:ln w="9525">
            <a:noFill/>
          </a:ln>
        </p:spPr>
        <p:txBody>
          <a:bodyPr wrap="none" lIns="0" tIns="0" rIns="0" bIns="0">
            <a:spAutoFit/>
          </a:bodyPr>
          <a:p>
            <a:pPr algn="r" latinLnBrk="1">
              <a:lnSpc>
                <a:spcPct val="125000"/>
              </a:lnSpc>
            </a:pPr>
            <a:r>
              <a:rPr lang="zh-CN" altLang="en-US" sz="2000" i="1" dirty="0">
                <a:latin typeface="HY헤드라인M" pitchFamily="18" charset="-127"/>
                <a:ea typeface="楷体_GB2312" pitchFamily="49" charset="-122"/>
              </a:rPr>
              <a:t>敷衍了事</a:t>
            </a:r>
            <a:endParaRPr lang="zh-CN" altLang="en-US" sz="2000" i="1" dirty="0">
              <a:latin typeface="HY헤드라인M" pitchFamily="18" charset="-127"/>
              <a:ea typeface="楷体_GB2312" pitchFamily="49" charset="-122"/>
            </a:endParaRPr>
          </a:p>
        </p:txBody>
      </p:sp>
      <p:sp>
        <p:nvSpPr>
          <p:cNvPr id="18445" name="Rectangle 50"/>
          <p:cNvSpPr/>
          <p:nvPr/>
        </p:nvSpPr>
        <p:spPr>
          <a:xfrm>
            <a:off x="2484438" y="4292600"/>
            <a:ext cx="1244600" cy="266700"/>
          </a:xfrm>
          <a:prstGeom prst="rect">
            <a:avLst/>
          </a:prstGeom>
          <a:noFill/>
          <a:ln w="9525">
            <a:noFill/>
          </a:ln>
        </p:spPr>
        <p:txBody>
          <a:bodyPr wrap="none" lIns="0" tIns="0" rIns="0" bIns="0">
            <a:spAutoFit/>
          </a:bodyPr>
          <a:p>
            <a:pPr latinLnBrk="1">
              <a:lnSpc>
                <a:spcPct val="125000"/>
              </a:lnSpc>
            </a:pPr>
            <a:r>
              <a:rPr lang="zh-CN" altLang="en-US" sz="1400" i="1" dirty="0">
                <a:latin typeface="HY헤드라인M" pitchFamily="18" charset="-127"/>
                <a:ea typeface="楷体_GB2312" pitchFamily="49" charset="-122"/>
              </a:rPr>
              <a:t>走过场、时间短</a:t>
            </a:r>
            <a:endParaRPr lang="zh-CN" altLang="en-US" sz="1400" i="1" dirty="0">
              <a:latin typeface="HY헤드라인M" pitchFamily="18" charset="-127"/>
              <a:ea typeface="楷体_GB2312" pitchFamily="49" charset="-122"/>
            </a:endParaRPr>
          </a:p>
        </p:txBody>
      </p:sp>
      <p:sp>
        <p:nvSpPr>
          <p:cNvPr id="18446" name="Rectangle 47"/>
          <p:cNvSpPr/>
          <p:nvPr/>
        </p:nvSpPr>
        <p:spPr>
          <a:xfrm>
            <a:off x="2411413" y="5229225"/>
            <a:ext cx="1016000" cy="381000"/>
          </a:xfrm>
          <a:prstGeom prst="rect">
            <a:avLst/>
          </a:prstGeom>
          <a:noFill/>
          <a:ln w="9525">
            <a:noFill/>
          </a:ln>
        </p:spPr>
        <p:txBody>
          <a:bodyPr wrap="none" lIns="0" tIns="0" rIns="0" bIns="0">
            <a:spAutoFit/>
          </a:bodyPr>
          <a:p>
            <a:pPr algn="r" latinLnBrk="1">
              <a:lnSpc>
                <a:spcPct val="125000"/>
              </a:lnSpc>
            </a:pPr>
            <a:r>
              <a:rPr lang="zh-CN" altLang="en-US" sz="2000" i="1" dirty="0">
                <a:latin typeface="HY헤드라인M" pitchFamily="18" charset="-127"/>
                <a:ea typeface="楷体_GB2312" pitchFamily="49" charset="-122"/>
              </a:rPr>
              <a:t>丢三落四</a:t>
            </a:r>
            <a:endParaRPr lang="zh-CN" altLang="en-US" sz="2000" i="1" dirty="0">
              <a:latin typeface="HY헤드라인M" pitchFamily="18" charset="-127"/>
              <a:ea typeface="楷体_GB2312" pitchFamily="49" charset="-122"/>
            </a:endParaRPr>
          </a:p>
        </p:txBody>
      </p:sp>
      <p:sp>
        <p:nvSpPr>
          <p:cNvPr id="18447" name="Rectangle 52"/>
          <p:cNvSpPr/>
          <p:nvPr/>
        </p:nvSpPr>
        <p:spPr>
          <a:xfrm>
            <a:off x="1979613" y="5661025"/>
            <a:ext cx="1778000" cy="533400"/>
          </a:xfrm>
          <a:prstGeom prst="rect">
            <a:avLst/>
          </a:prstGeom>
          <a:noFill/>
          <a:ln w="9525">
            <a:noFill/>
          </a:ln>
        </p:spPr>
        <p:txBody>
          <a:bodyPr wrap="none" lIns="0" tIns="0" rIns="0" bIns="0">
            <a:spAutoFit/>
          </a:bodyPr>
          <a:p>
            <a:pPr latinLnBrk="1">
              <a:lnSpc>
                <a:spcPct val="125000"/>
              </a:lnSpc>
            </a:pPr>
            <a:r>
              <a:rPr lang="zh-CN" altLang="en-US" sz="1400" i="1" dirty="0">
                <a:latin typeface="HY헤드라인M" pitchFamily="18" charset="-127"/>
                <a:ea typeface="楷体_GB2312" pitchFamily="49" charset="-122"/>
              </a:rPr>
              <a:t>东扯西拉、没有任务、</a:t>
            </a:r>
            <a:endParaRPr lang="zh-CN" altLang="en-US" sz="1400" i="1" dirty="0">
              <a:latin typeface="HY헤드라인M" pitchFamily="18" charset="-127"/>
              <a:ea typeface="楷体_GB2312" pitchFamily="49" charset="-122"/>
            </a:endParaRPr>
          </a:p>
          <a:p>
            <a:pPr latinLnBrk="1">
              <a:lnSpc>
                <a:spcPct val="125000"/>
              </a:lnSpc>
            </a:pPr>
            <a:r>
              <a:rPr lang="zh-CN" altLang="en-US" sz="1400" i="1" dirty="0">
                <a:latin typeface="HY헤드라인M" pitchFamily="18" charset="-127"/>
                <a:ea typeface="楷体_GB2312" pitchFamily="49" charset="-122"/>
              </a:rPr>
              <a:t>没有安全注意事项</a:t>
            </a:r>
            <a:endParaRPr lang="zh-CN" altLang="en-US" sz="1400" i="1" dirty="0">
              <a:latin typeface="HY헤드라인M" pitchFamily="18" charset="-127"/>
              <a:ea typeface="楷体_GB2312" pitchFamily="49" charset="-122"/>
            </a:endParaRPr>
          </a:p>
        </p:txBody>
      </p:sp>
      <p:grpSp>
        <p:nvGrpSpPr>
          <p:cNvPr id="18448" name="Group 6"/>
          <p:cNvGrpSpPr/>
          <p:nvPr/>
        </p:nvGrpSpPr>
        <p:grpSpPr>
          <a:xfrm>
            <a:off x="6732588" y="3933825"/>
            <a:ext cx="1614487" cy="1857375"/>
            <a:chOff x="4105" y="2346"/>
            <a:chExt cx="1117" cy="1402"/>
          </a:xfrm>
        </p:grpSpPr>
        <p:grpSp>
          <p:nvGrpSpPr>
            <p:cNvPr id="18450" name="Group 7"/>
            <p:cNvGrpSpPr/>
            <p:nvPr/>
          </p:nvGrpSpPr>
          <p:grpSpPr>
            <a:xfrm>
              <a:off x="4105" y="2346"/>
              <a:ext cx="1117" cy="1402"/>
              <a:chOff x="4451" y="2053"/>
              <a:chExt cx="1117" cy="1402"/>
            </a:xfrm>
          </p:grpSpPr>
          <p:sp>
            <p:nvSpPr>
              <p:cNvPr id="18452" name="Freeform 8"/>
              <p:cNvSpPr/>
              <p:nvPr/>
            </p:nvSpPr>
            <p:spPr>
              <a:xfrm>
                <a:off x="4479" y="2056"/>
                <a:ext cx="1089" cy="1235"/>
              </a:xfrm>
              <a:custGeom>
                <a:avLst/>
                <a:gdLst>
                  <a:gd name="txL" fmla="*/ 0 w 1089"/>
                  <a:gd name="txT" fmla="*/ 0 h 1235"/>
                  <a:gd name="txR" fmla="*/ 1089 w 1089"/>
                  <a:gd name="txB" fmla="*/ 1235 h 1235"/>
                </a:gdLst>
                <a:ahLst/>
                <a:cxnLst>
                  <a:cxn ang="0">
                    <a:pos x="133" y="165"/>
                  </a:cxn>
                  <a:cxn ang="0">
                    <a:pos x="116" y="183"/>
                  </a:cxn>
                  <a:cxn ang="0">
                    <a:pos x="0" y="981"/>
                  </a:cxn>
                  <a:cxn ang="0">
                    <a:pos x="12" y="1002"/>
                  </a:cxn>
                  <a:cxn ang="0">
                    <a:pos x="733" y="1197"/>
                  </a:cxn>
                  <a:cxn ang="0">
                    <a:pos x="876" y="1227"/>
                  </a:cxn>
                  <a:cxn ang="0">
                    <a:pos x="923" y="1215"/>
                  </a:cxn>
                  <a:cxn ang="0">
                    <a:pos x="944" y="1184"/>
                  </a:cxn>
                  <a:cxn ang="0">
                    <a:pos x="969" y="987"/>
                  </a:cxn>
                  <a:cxn ang="0">
                    <a:pos x="1081" y="104"/>
                  </a:cxn>
                  <a:cxn ang="0">
                    <a:pos x="1067" y="42"/>
                  </a:cxn>
                  <a:cxn ang="0">
                    <a:pos x="988" y="3"/>
                  </a:cxn>
                  <a:cxn ang="0">
                    <a:pos x="133" y="165"/>
                  </a:cxn>
                </a:cxnLst>
                <a:rect l="txL" t="txT" r="txR" b="txB"/>
                <a:pathLst>
                  <a:path w="1089" h="1235">
                    <a:moveTo>
                      <a:pt x="133" y="165"/>
                    </a:moveTo>
                    <a:lnTo>
                      <a:pt x="116" y="183"/>
                    </a:lnTo>
                    <a:lnTo>
                      <a:pt x="0" y="981"/>
                    </a:lnTo>
                    <a:lnTo>
                      <a:pt x="12" y="1002"/>
                    </a:lnTo>
                    <a:cubicBezTo>
                      <a:pt x="135" y="1038"/>
                      <a:pt x="589" y="1160"/>
                      <a:pt x="733" y="1197"/>
                    </a:cubicBezTo>
                    <a:cubicBezTo>
                      <a:pt x="877" y="1235"/>
                      <a:pt x="843" y="1224"/>
                      <a:pt x="876" y="1227"/>
                    </a:cubicBezTo>
                    <a:cubicBezTo>
                      <a:pt x="892" y="1230"/>
                      <a:pt x="910" y="1224"/>
                      <a:pt x="923" y="1215"/>
                    </a:cubicBezTo>
                    <a:cubicBezTo>
                      <a:pt x="937" y="1206"/>
                      <a:pt x="942" y="1200"/>
                      <a:pt x="944" y="1184"/>
                    </a:cubicBezTo>
                    <a:cubicBezTo>
                      <a:pt x="950" y="1145"/>
                      <a:pt x="945" y="1172"/>
                      <a:pt x="969" y="987"/>
                    </a:cubicBezTo>
                    <a:cubicBezTo>
                      <a:pt x="992" y="807"/>
                      <a:pt x="1064" y="262"/>
                      <a:pt x="1081" y="104"/>
                    </a:cubicBezTo>
                    <a:cubicBezTo>
                      <a:pt x="1089" y="69"/>
                      <a:pt x="1080" y="57"/>
                      <a:pt x="1067" y="42"/>
                    </a:cubicBezTo>
                    <a:cubicBezTo>
                      <a:pt x="1055" y="27"/>
                      <a:pt x="1010" y="0"/>
                      <a:pt x="988" y="3"/>
                    </a:cubicBezTo>
                    <a:cubicBezTo>
                      <a:pt x="961" y="7"/>
                      <a:pt x="321" y="138"/>
                      <a:pt x="133" y="165"/>
                    </a:cubicBezTo>
                    <a:close/>
                  </a:path>
                </a:pathLst>
              </a:custGeom>
              <a:gradFill rotWithShape="1">
                <a:gsLst>
                  <a:gs pos="0">
                    <a:srgbClr val="C0C0C0">
                      <a:alpha val="100000"/>
                    </a:srgbClr>
                  </a:gs>
                  <a:gs pos="100000">
                    <a:srgbClr val="969696">
                      <a:alpha val="100000"/>
                    </a:srgbClr>
                  </a:gs>
                </a:gsLst>
                <a:lin ang="2700000" scaled="1"/>
                <a:tileRect/>
              </a:gradFill>
              <a:ln w="9525">
                <a:noFill/>
              </a:ln>
            </p:spPr>
            <p:txBody>
              <a:bodyPr/>
              <a:p>
                <a:endParaRPr lang="zh-CN" altLang="en-US"/>
              </a:p>
            </p:txBody>
          </p:sp>
          <p:sp>
            <p:nvSpPr>
              <p:cNvPr id="18453" name="Freeform 9"/>
              <p:cNvSpPr/>
              <p:nvPr/>
            </p:nvSpPr>
            <p:spPr>
              <a:xfrm>
                <a:off x="4889" y="3287"/>
                <a:ext cx="275" cy="144"/>
              </a:xfrm>
              <a:custGeom>
                <a:avLst/>
                <a:gdLst>
                  <a:gd name="txL" fmla="*/ 0 w 275"/>
                  <a:gd name="txT" fmla="*/ 0 h 144"/>
                  <a:gd name="txR" fmla="*/ 275 w 275"/>
                  <a:gd name="txB" fmla="*/ 144 h 144"/>
                </a:gdLst>
                <a:ahLst/>
                <a:cxnLst>
                  <a:cxn ang="0">
                    <a:pos x="275" y="51"/>
                  </a:cxn>
                  <a:cxn ang="0">
                    <a:pos x="156" y="0"/>
                  </a:cxn>
                  <a:cxn ang="0">
                    <a:pos x="0" y="144"/>
                  </a:cxn>
                  <a:cxn ang="0">
                    <a:pos x="275" y="51"/>
                  </a:cxn>
                </a:cxnLst>
                <a:rect l="txL" t="txT" r="txR" b="txB"/>
                <a:pathLst>
                  <a:path w="275" h="144">
                    <a:moveTo>
                      <a:pt x="275" y="51"/>
                    </a:moveTo>
                    <a:lnTo>
                      <a:pt x="156" y="0"/>
                    </a:lnTo>
                    <a:lnTo>
                      <a:pt x="0" y="144"/>
                    </a:lnTo>
                    <a:lnTo>
                      <a:pt x="275" y="51"/>
                    </a:lnTo>
                    <a:close/>
                  </a:path>
                </a:pathLst>
              </a:custGeom>
              <a:gradFill rotWithShape="1">
                <a:gsLst>
                  <a:gs pos="0">
                    <a:srgbClr val="C0C0C0">
                      <a:alpha val="100000"/>
                    </a:srgbClr>
                  </a:gs>
                  <a:gs pos="100000">
                    <a:srgbClr val="DDDDDD">
                      <a:alpha val="100000"/>
                    </a:srgbClr>
                  </a:gs>
                </a:gsLst>
                <a:lin ang="0" scaled="1"/>
                <a:tileRect/>
              </a:gradFill>
              <a:ln w="9525">
                <a:noFill/>
              </a:ln>
            </p:spPr>
            <p:txBody>
              <a:bodyPr/>
              <a:p>
                <a:endParaRPr lang="zh-CN" altLang="en-US"/>
              </a:p>
            </p:txBody>
          </p:sp>
          <p:sp>
            <p:nvSpPr>
              <p:cNvPr id="18454" name="Freeform 10"/>
              <p:cNvSpPr/>
              <p:nvPr/>
            </p:nvSpPr>
            <p:spPr>
              <a:xfrm>
                <a:off x="4888" y="3362"/>
                <a:ext cx="433" cy="93"/>
              </a:xfrm>
              <a:custGeom>
                <a:avLst/>
                <a:gdLst>
                  <a:gd name="txL" fmla="*/ 0 w 433"/>
                  <a:gd name="txT" fmla="*/ 0 h 93"/>
                  <a:gd name="txR" fmla="*/ 433 w 433"/>
                  <a:gd name="txB" fmla="*/ 93 h 93"/>
                </a:gdLst>
                <a:ahLst/>
                <a:cxnLst>
                  <a:cxn ang="0">
                    <a:pos x="433" y="66"/>
                  </a:cxn>
                  <a:cxn ang="0">
                    <a:pos x="432" y="42"/>
                  </a:cxn>
                  <a:cxn ang="0">
                    <a:pos x="257" y="0"/>
                  </a:cxn>
                  <a:cxn ang="0">
                    <a:pos x="3" y="67"/>
                  </a:cxn>
                  <a:cxn ang="0">
                    <a:pos x="0" y="93"/>
                  </a:cxn>
                  <a:cxn ang="0">
                    <a:pos x="433" y="66"/>
                  </a:cxn>
                </a:cxnLst>
                <a:rect l="txL" t="txT" r="txR" b="txB"/>
                <a:pathLst>
                  <a:path w="433" h="93">
                    <a:moveTo>
                      <a:pt x="433" y="66"/>
                    </a:moveTo>
                    <a:lnTo>
                      <a:pt x="432" y="42"/>
                    </a:lnTo>
                    <a:lnTo>
                      <a:pt x="257" y="0"/>
                    </a:lnTo>
                    <a:lnTo>
                      <a:pt x="3" y="67"/>
                    </a:lnTo>
                    <a:lnTo>
                      <a:pt x="0" y="93"/>
                    </a:lnTo>
                    <a:lnTo>
                      <a:pt x="433" y="66"/>
                    </a:lnTo>
                    <a:close/>
                  </a:path>
                </a:pathLst>
              </a:custGeom>
              <a:gradFill rotWithShape="1">
                <a:gsLst>
                  <a:gs pos="0">
                    <a:srgbClr val="969696">
                      <a:alpha val="100000"/>
                    </a:srgbClr>
                  </a:gs>
                  <a:gs pos="50000">
                    <a:srgbClr val="FFFFFF">
                      <a:alpha val="100000"/>
                    </a:srgbClr>
                  </a:gs>
                  <a:gs pos="100000">
                    <a:srgbClr val="969696">
                      <a:alpha val="100000"/>
                    </a:srgbClr>
                  </a:gs>
                </a:gsLst>
                <a:lin ang="5400000" scaled="1"/>
                <a:tileRect/>
              </a:gradFill>
              <a:ln w="9525">
                <a:noFill/>
              </a:ln>
            </p:spPr>
            <p:txBody>
              <a:bodyPr/>
              <a:p>
                <a:endParaRPr lang="zh-CN" altLang="en-US"/>
              </a:p>
            </p:txBody>
          </p:sp>
          <p:sp>
            <p:nvSpPr>
              <p:cNvPr id="18455" name="Freeform 11"/>
              <p:cNvSpPr/>
              <p:nvPr/>
            </p:nvSpPr>
            <p:spPr>
              <a:xfrm>
                <a:off x="4891" y="3331"/>
                <a:ext cx="432" cy="99"/>
              </a:xfrm>
              <a:custGeom>
                <a:avLst/>
                <a:gdLst>
                  <a:gd name="txL" fmla="*/ 0 w 432"/>
                  <a:gd name="txT" fmla="*/ 0 h 99"/>
                  <a:gd name="txR" fmla="*/ 432 w 432"/>
                  <a:gd name="txB" fmla="*/ 99 h 99"/>
                </a:gdLst>
                <a:ahLst/>
                <a:cxnLst>
                  <a:cxn ang="0">
                    <a:pos x="432" y="75"/>
                  </a:cxn>
                  <a:cxn ang="0">
                    <a:pos x="252" y="0"/>
                  </a:cxn>
                  <a:cxn ang="0">
                    <a:pos x="0" y="99"/>
                  </a:cxn>
                  <a:cxn ang="0">
                    <a:pos x="432" y="75"/>
                  </a:cxn>
                </a:cxnLst>
                <a:rect l="txL" t="txT" r="txR" b="txB"/>
                <a:pathLst>
                  <a:path w="432" h="99">
                    <a:moveTo>
                      <a:pt x="432" y="75"/>
                    </a:moveTo>
                    <a:lnTo>
                      <a:pt x="252" y="0"/>
                    </a:lnTo>
                    <a:lnTo>
                      <a:pt x="0" y="99"/>
                    </a:lnTo>
                    <a:lnTo>
                      <a:pt x="432" y="75"/>
                    </a:lnTo>
                    <a:close/>
                  </a:path>
                </a:pathLst>
              </a:custGeom>
              <a:gradFill rotWithShape="1">
                <a:gsLst>
                  <a:gs pos="0">
                    <a:srgbClr val="DDDDDD">
                      <a:alpha val="100000"/>
                    </a:srgbClr>
                  </a:gs>
                  <a:gs pos="100000">
                    <a:srgbClr val="969696">
                      <a:alpha val="100000"/>
                    </a:srgbClr>
                  </a:gs>
                </a:gsLst>
                <a:lin ang="0" scaled="1"/>
                <a:tileRect/>
              </a:gradFill>
              <a:ln w="9525">
                <a:noFill/>
              </a:ln>
            </p:spPr>
            <p:txBody>
              <a:bodyPr/>
              <a:p>
                <a:endParaRPr lang="zh-CN" altLang="en-US"/>
              </a:p>
            </p:txBody>
          </p:sp>
          <p:sp>
            <p:nvSpPr>
              <p:cNvPr id="18456" name="Freeform 12"/>
              <p:cNvSpPr/>
              <p:nvPr/>
            </p:nvSpPr>
            <p:spPr>
              <a:xfrm>
                <a:off x="4954" y="3191"/>
                <a:ext cx="227" cy="181"/>
              </a:xfrm>
              <a:custGeom>
                <a:avLst/>
                <a:gdLst>
                  <a:gd name="txL" fmla="*/ 0 w 227"/>
                  <a:gd name="txT" fmla="*/ 0 h 181"/>
                  <a:gd name="txR" fmla="*/ 227 w 227"/>
                  <a:gd name="txB" fmla="*/ 181 h 181"/>
                </a:gdLst>
                <a:ahLst/>
                <a:cxnLst>
                  <a:cxn ang="0">
                    <a:pos x="0" y="0"/>
                  </a:cxn>
                  <a:cxn ang="0">
                    <a:pos x="91" y="181"/>
                  </a:cxn>
                  <a:cxn ang="0">
                    <a:pos x="227" y="181"/>
                  </a:cxn>
                  <a:cxn ang="0">
                    <a:pos x="227" y="0"/>
                  </a:cxn>
                  <a:cxn ang="0">
                    <a:pos x="0" y="0"/>
                  </a:cxn>
                </a:cxnLst>
                <a:rect l="txL" t="txT" r="txR" b="txB"/>
                <a:pathLst>
                  <a:path w="227" h="181">
                    <a:moveTo>
                      <a:pt x="0" y="0"/>
                    </a:moveTo>
                    <a:lnTo>
                      <a:pt x="91" y="181"/>
                    </a:lnTo>
                    <a:lnTo>
                      <a:pt x="227" y="181"/>
                    </a:lnTo>
                    <a:lnTo>
                      <a:pt x="227" y="0"/>
                    </a:lnTo>
                    <a:lnTo>
                      <a:pt x="0" y="0"/>
                    </a:lnTo>
                    <a:close/>
                  </a:path>
                </a:pathLst>
              </a:custGeom>
              <a:gradFill rotWithShape="1">
                <a:gsLst>
                  <a:gs pos="0">
                    <a:srgbClr val="525252">
                      <a:alpha val="100000"/>
                    </a:srgbClr>
                  </a:gs>
                  <a:gs pos="100000">
                    <a:srgbClr val="B2B2B2">
                      <a:alpha val="100000"/>
                    </a:srgbClr>
                  </a:gs>
                </a:gsLst>
                <a:lin ang="5400000" scaled="1"/>
                <a:tileRect/>
              </a:gradFill>
              <a:ln w="9525">
                <a:noFill/>
              </a:ln>
            </p:spPr>
            <p:txBody>
              <a:bodyPr/>
              <a:p>
                <a:endParaRPr lang="zh-CN" altLang="en-US"/>
              </a:p>
            </p:txBody>
          </p:sp>
          <p:sp>
            <p:nvSpPr>
              <p:cNvPr id="18457" name="Freeform 13"/>
              <p:cNvSpPr/>
              <p:nvPr/>
            </p:nvSpPr>
            <p:spPr>
              <a:xfrm>
                <a:off x="4451" y="2053"/>
                <a:ext cx="1052" cy="1227"/>
              </a:xfrm>
              <a:custGeom>
                <a:avLst/>
                <a:gdLst>
                  <a:gd name="txL" fmla="*/ 0 w 1052"/>
                  <a:gd name="txT" fmla="*/ 0 h 1227"/>
                  <a:gd name="txR" fmla="*/ 1052 w 1052"/>
                  <a:gd name="txB" fmla="*/ 1227 h 1227"/>
                </a:gdLst>
                <a:ahLst/>
                <a:cxnLst>
                  <a:cxn ang="0">
                    <a:pos x="128" y="140"/>
                  </a:cxn>
                  <a:cxn ang="0">
                    <a:pos x="112" y="158"/>
                  </a:cxn>
                  <a:cxn ang="0">
                    <a:pos x="0" y="976"/>
                  </a:cxn>
                  <a:cxn ang="0">
                    <a:pos x="12" y="998"/>
                  </a:cxn>
                  <a:cxn ang="0">
                    <a:pos x="848" y="1224"/>
                  </a:cxn>
                  <a:cxn ang="0">
                    <a:pos x="891" y="1216"/>
                  </a:cxn>
                  <a:cxn ang="0">
                    <a:pos x="911" y="1183"/>
                  </a:cxn>
                  <a:cxn ang="0">
                    <a:pos x="935" y="982"/>
                  </a:cxn>
                  <a:cxn ang="0">
                    <a:pos x="1047" y="49"/>
                  </a:cxn>
                  <a:cxn ang="0">
                    <a:pos x="1037" y="10"/>
                  </a:cxn>
                  <a:cxn ang="0">
                    <a:pos x="1002" y="4"/>
                  </a:cxn>
                  <a:cxn ang="0">
                    <a:pos x="128" y="140"/>
                  </a:cxn>
                </a:cxnLst>
                <a:rect l="txL" t="txT" r="txR" b="txB"/>
                <a:pathLst>
                  <a:path w="1052" h="1227">
                    <a:moveTo>
                      <a:pt x="128" y="140"/>
                    </a:moveTo>
                    <a:lnTo>
                      <a:pt x="112" y="158"/>
                    </a:lnTo>
                    <a:lnTo>
                      <a:pt x="0" y="976"/>
                    </a:lnTo>
                    <a:lnTo>
                      <a:pt x="12" y="998"/>
                    </a:lnTo>
                    <a:cubicBezTo>
                      <a:pt x="153" y="1039"/>
                      <a:pt x="702" y="1188"/>
                      <a:pt x="848" y="1224"/>
                    </a:cubicBezTo>
                    <a:cubicBezTo>
                      <a:pt x="864" y="1227"/>
                      <a:pt x="878" y="1225"/>
                      <a:pt x="891" y="1216"/>
                    </a:cubicBezTo>
                    <a:cubicBezTo>
                      <a:pt x="904" y="1207"/>
                      <a:pt x="909" y="1201"/>
                      <a:pt x="911" y="1183"/>
                    </a:cubicBezTo>
                    <a:cubicBezTo>
                      <a:pt x="917" y="1144"/>
                      <a:pt x="912" y="1171"/>
                      <a:pt x="935" y="982"/>
                    </a:cubicBezTo>
                    <a:cubicBezTo>
                      <a:pt x="958" y="793"/>
                      <a:pt x="1030" y="211"/>
                      <a:pt x="1047" y="49"/>
                    </a:cubicBezTo>
                    <a:cubicBezTo>
                      <a:pt x="1052" y="24"/>
                      <a:pt x="1044" y="17"/>
                      <a:pt x="1037" y="10"/>
                    </a:cubicBezTo>
                    <a:cubicBezTo>
                      <a:pt x="1030" y="3"/>
                      <a:pt x="1017" y="0"/>
                      <a:pt x="1002" y="4"/>
                    </a:cubicBezTo>
                    <a:cubicBezTo>
                      <a:pt x="850" y="18"/>
                      <a:pt x="310" y="112"/>
                      <a:pt x="128" y="140"/>
                    </a:cubicBezTo>
                    <a:close/>
                  </a:path>
                </a:pathLst>
              </a:custGeom>
              <a:gradFill rotWithShape="1">
                <a:gsLst>
                  <a:gs pos="0">
                    <a:srgbClr val="EAEAEA">
                      <a:alpha val="100000"/>
                    </a:srgbClr>
                  </a:gs>
                  <a:gs pos="100000">
                    <a:srgbClr val="C0C0C0">
                      <a:alpha val="100000"/>
                    </a:srgbClr>
                  </a:gs>
                </a:gsLst>
                <a:lin ang="2700000" scaled="1"/>
                <a:tileRect/>
              </a:gradFill>
              <a:ln w="9525">
                <a:noFill/>
              </a:ln>
            </p:spPr>
            <p:txBody>
              <a:bodyPr/>
              <a:p>
                <a:endParaRPr lang="zh-CN" altLang="en-US"/>
              </a:p>
            </p:txBody>
          </p:sp>
          <p:sp>
            <p:nvSpPr>
              <p:cNvPr id="18458" name="Freeform 14"/>
              <p:cNvSpPr/>
              <p:nvPr/>
            </p:nvSpPr>
            <p:spPr>
              <a:xfrm>
                <a:off x="4499" y="2147"/>
                <a:ext cx="882" cy="1014"/>
              </a:xfrm>
              <a:custGeom>
                <a:avLst/>
                <a:gdLst>
                  <a:gd name="txL" fmla="*/ 0 w 882"/>
                  <a:gd name="txT" fmla="*/ 0 h 1014"/>
                  <a:gd name="txR" fmla="*/ 882 w 882"/>
                  <a:gd name="txB" fmla="*/ 1014 h 1014"/>
                </a:gdLst>
                <a:ahLst/>
                <a:cxnLst>
                  <a:cxn ang="0">
                    <a:pos x="96" y="96"/>
                  </a:cxn>
                  <a:cxn ang="0">
                    <a:pos x="0" y="846"/>
                  </a:cxn>
                  <a:cxn ang="0">
                    <a:pos x="768" y="1014"/>
                  </a:cxn>
                  <a:cxn ang="0">
                    <a:pos x="882" y="0"/>
                  </a:cxn>
                  <a:cxn ang="0">
                    <a:pos x="96" y="96"/>
                  </a:cxn>
                </a:cxnLst>
                <a:rect l="txL" t="txT" r="txR" b="txB"/>
                <a:pathLst>
                  <a:path w="882" h="1014">
                    <a:moveTo>
                      <a:pt x="96" y="96"/>
                    </a:moveTo>
                    <a:lnTo>
                      <a:pt x="0" y="846"/>
                    </a:lnTo>
                    <a:lnTo>
                      <a:pt x="768" y="1014"/>
                    </a:lnTo>
                    <a:lnTo>
                      <a:pt x="882" y="0"/>
                    </a:lnTo>
                    <a:lnTo>
                      <a:pt x="96" y="96"/>
                    </a:lnTo>
                    <a:close/>
                  </a:path>
                </a:pathLst>
              </a:custGeom>
              <a:gradFill rotWithShape="1">
                <a:gsLst>
                  <a:gs pos="0">
                    <a:srgbClr val="239EBB">
                      <a:alpha val="100000"/>
                    </a:srgbClr>
                  </a:gs>
                  <a:gs pos="100000">
                    <a:srgbClr val="29B7D9">
                      <a:alpha val="100000"/>
                    </a:srgbClr>
                  </a:gs>
                </a:gsLst>
                <a:lin ang="5400000" scaled="1"/>
                <a:tileRect/>
              </a:gradFill>
              <a:ln w="9525">
                <a:noFill/>
              </a:ln>
            </p:spPr>
            <p:txBody>
              <a:bodyPr/>
              <a:p>
                <a:endParaRPr lang="zh-CN" altLang="en-US"/>
              </a:p>
            </p:txBody>
          </p:sp>
          <p:sp>
            <p:nvSpPr>
              <p:cNvPr id="18459" name="Freeform 15"/>
              <p:cNvSpPr/>
              <p:nvPr/>
            </p:nvSpPr>
            <p:spPr>
              <a:xfrm>
                <a:off x="4500" y="2148"/>
                <a:ext cx="882" cy="1014"/>
              </a:xfrm>
              <a:custGeom>
                <a:avLst/>
                <a:gdLst>
                  <a:gd name="txL" fmla="*/ 0 w 882"/>
                  <a:gd name="txT" fmla="*/ 0 h 1014"/>
                  <a:gd name="txR" fmla="*/ 882 w 882"/>
                  <a:gd name="txB" fmla="*/ 1014 h 1014"/>
                </a:gdLst>
                <a:ahLst/>
                <a:cxnLst>
                  <a:cxn ang="0">
                    <a:pos x="96" y="96"/>
                  </a:cxn>
                  <a:cxn ang="0">
                    <a:pos x="0" y="846"/>
                  </a:cxn>
                  <a:cxn ang="0">
                    <a:pos x="768" y="1014"/>
                  </a:cxn>
                  <a:cxn ang="0">
                    <a:pos x="882" y="0"/>
                  </a:cxn>
                  <a:cxn ang="0">
                    <a:pos x="96" y="96"/>
                  </a:cxn>
                </a:cxnLst>
                <a:rect l="txL" t="txT" r="txR" b="txB"/>
                <a:pathLst>
                  <a:path w="882" h="1014">
                    <a:moveTo>
                      <a:pt x="96" y="96"/>
                    </a:moveTo>
                    <a:lnTo>
                      <a:pt x="0" y="846"/>
                    </a:lnTo>
                    <a:lnTo>
                      <a:pt x="768" y="1014"/>
                    </a:lnTo>
                    <a:lnTo>
                      <a:pt x="882" y="0"/>
                    </a:lnTo>
                    <a:lnTo>
                      <a:pt x="96" y="96"/>
                    </a:lnTo>
                    <a:close/>
                  </a:path>
                </a:pathLst>
              </a:custGeom>
              <a:gradFill rotWithShape="1">
                <a:gsLst>
                  <a:gs pos="0">
                    <a:schemeClr val="accent2">
                      <a:alpha val="39998"/>
                    </a:schemeClr>
                  </a:gs>
                  <a:gs pos="100000">
                    <a:schemeClr val="hlink">
                      <a:alpha val="60001"/>
                    </a:schemeClr>
                  </a:gs>
                </a:gsLst>
                <a:lin ang="5400000" scaled="1"/>
                <a:tileRect/>
              </a:gradFill>
              <a:ln w="9525">
                <a:noFill/>
              </a:ln>
            </p:spPr>
            <p:txBody>
              <a:bodyPr/>
              <a:p>
                <a:endParaRPr lang="zh-CN" altLang="en-US"/>
              </a:p>
            </p:txBody>
          </p:sp>
          <p:sp>
            <p:nvSpPr>
              <p:cNvPr id="18460" name="Freeform 16"/>
              <p:cNvSpPr/>
              <p:nvPr/>
            </p:nvSpPr>
            <p:spPr>
              <a:xfrm>
                <a:off x="4529" y="2159"/>
                <a:ext cx="840" cy="684"/>
              </a:xfrm>
              <a:custGeom>
                <a:avLst/>
                <a:gdLst>
                  <a:gd name="txL" fmla="*/ 0 w 840"/>
                  <a:gd name="txT" fmla="*/ 0 h 684"/>
                  <a:gd name="txR" fmla="*/ 840 w 840"/>
                  <a:gd name="txB" fmla="*/ 684 h 684"/>
                </a:gdLst>
                <a:ahLst/>
                <a:cxnLst>
                  <a:cxn ang="0">
                    <a:pos x="72" y="90"/>
                  </a:cxn>
                  <a:cxn ang="0">
                    <a:pos x="0" y="630"/>
                  </a:cxn>
                  <a:cxn ang="0">
                    <a:pos x="762" y="684"/>
                  </a:cxn>
                  <a:cxn ang="0">
                    <a:pos x="840" y="0"/>
                  </a:cxn>
                  <a:cxn ang="0">
                    <a:pos x="72" y="90"/>
                  </a:cxn>
                </a:cxnLst>
                <a:rect l="txL" t="txT" r="txR" b="txB"/>
                <a:pathLst>
                  <a:path w="840" h="684">
                    <a:moveTo>
                      <a:pt x="72" y="90"/>
                    </a:moveTo>
                    <a:lnTo>
                      <a:pt x="0" y="630"/>
                    </a:lnTo>
                    <a:lnTo>
                      <a:pt x="762" y="684"/>
                    </a:lnTo>
                    <a:lnTo>
                      <a:pt x="840" y="0"/>
                    </a:lnTo>
                    <a:lnTo>
                      <a:pt x="72" y="90"/>
                    </a:lnTo>
                    <a:close/>
                  </a:path>
                </a:pathLst>
              </a:custGeom>
              <a:gradFill rotWithShape="1">
                <a:gsLst>
                  <a:gs pos="0">
                    <a:srgbClr val="75C1DD">
                      <a:alpha val="79999"/>
                    </a:srgbClr>
                  </a:gs>
                  <a:gs pos="100000">
                    <a:srgbClr val="365966">
                      <a:alpha val="0"/>
                    </a:srgbClr>
                  </a:gs>
                </a:gsLst>
                <a:lin ang="5400000" scaled="1"/>
                <a:tileRect/>
              </a:gradFill>
              <a:ln w="9525">
                <a:noFill/>
              </a:ln>
            </p:spPr>
            <p:txBody>
              <a:bodyPr/>
              <a:p>
                <a:endParaRPr lang="zh-CN" altLang="en-US"/>
              </a:p>
            </p:txBody>
          </p:sp>
          <p:sp>
            <p:nvSpPr>
              <p:cNvPr id="61457" name="Freeform 17"/>
              <p:cNvSpPr/>
              <p:nvPr/>
            </p:nvSpPr>
            <p:spPr bwMode="auto">
              <a:xfrm>
                <a:off x="4552" y="2164"/>
                <a:ext cx="798" cy="435"/>
              </a:xfrm>
              <a:custGeom>
                <a:avLst/>
                <a:gdLst/>
                <a:ahLst/>
                <a:cxnLst>
                  <a:cxn ang="0">
                    <a:pos x="799" y="0"/>
                  </a:cxn>
                  <a:cxn ang="0">
                    <a:pos x="45" y="88"/>
                  </a:cxn>
                  <a:cxn ang="0">
                    <a:pos x="0" y="401"/>
                  </a:cxn>
                  <a:cxn ang="0">
                    <a:pos x="127" y="303"/>
                  </a:cxn>
                  <a:cxn ang="0">
                    <a:pos x="661" y="241"/>
                  </a:cxn>
                  <a:cxn ang="0">
                    <a:pos x="781" y="75"/>
                  </a:cxn>
                  <a:cxn ang="0">
                    <a:pos x="799" y="0"/>
                  </a:cxn>
                </a:cxnLst>
                <a:rect l="0" t="0" r="r" b="b"/>
                <a:pathLst>
                  <a:path w="799" h="437">
                    <a:moveTo>
                      <a:pt x="799" y="0"/>
                    </a:moveTo>
                    <a:lnTo>
                      <a:pt x="45" y="88"/>
                    </a:lnTo>
                    <a:cubicBezTo>
                      <a:pt x="30" y="193"/>
                      <a:pt x="7" y="295"/>
                      <a:pt x="0" y="401"/>
                    </a:cubicBezTo>
                    <a:cubicBezTo>
                      <a:pt x="14" y="437"/>
                      <a:pt x="56" y="322"/>
                      <a:pt x="127" y="303"/>
                    </a:cubicBezTo>
                    <a:cubicBezTo>
                      <a:pt x="237" y="277"/>
                      <a:pt x="552" y="279"/>
                      <a:pt x="661" y="241"/>
                    </a:cubicBezTo>
                    <a:cubicBezTo>
                      <a:pt x="720" y="205"/>
                      <a:pt x="763" y="118"/>
                      <a:pt x="781" y="75"/>
                    </a:cubicBezTo>
                    <a:cubicBezTo>
                      <a:pt x="789" y="39"/>
                      <a:pt x="799" y="0"/>
                      <a:pt x="799" y="0"/>
                    </a:cubicBezTo>
                    <a:close/>
                  </a:path>
                </a:pathLst>
              </a:custGeom>
              <a:gradFill rotWithShape="1">
                <a:gsLst>
                  <a:gs pos="0">
                    <a:schemeClr val="bg1">
                      <a:alpha val="56000"/>
                    </a:schemeClr>
                  </a:gs>
                  <a:gs pos="100000">
                    <a:schemeClr val="bg1">
                      <a:gamma/>
                      <a:tint val="33725"/>
                      <a:invGamma/>
                      <a:alpha val="0"/>
                    </a:schemeClr>
                  </a:gs>
                </a:gsLst>
                <a:path path="rect">
                  <a:fillToRect l="50000" t="50000" r="50000" b="50000"/>
                </a:path>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8462" name="Freeform 18"/>
              <p:cNvSpPr/>
              <p:nvPr/>
            </p:nvSpPr>
            <p:spPr>
              <a:xfrm>
                <a:off x="4511" y="2509"/>
                <a:ext cx="810" cy="642"/>
              </a:xfrm>
              <a:custGeom>
                <a:avLst/>
                <a:gdLst>
                  <a:gd name="txL" fmla="*/ 0 w 810"/>
                  <a:gd name="txT" fmla="*/ 0 h 642"/>
                  <a:gd name="txR" fmla="*/ 810 w 810"/>
                  <a:gd name="txB" fmla="*/ 642 h 642"/>
                </a:gdLst>
                <a:ahLst/>
                <a:cxnLst>
                  <a:cxn ang="0">
                    <a:pos x="54" y="60"/>
                  </a:cxn>
                  <a:cxn ang="0">
                    <a:pos x="0" y="480"/>
                  </a:cxn>
                  <a:cxn ang="0">
                    <a:pos x="750" y="642"/>
                  </a:cxn>
                  <a:cxn ang="0">
                    <a:pos x="810" y="0"/>
                  </a:cxn>
                  <a:cxn ang="0">
                    <a:pos x="54" y="60"/>
                  </a:cxn>
                </a:cxnLst>
                <a:rect l="txL" t="txT" r="txR" b="txB"/>
                <a:pathLst>
                  <a:path w="810" h="642">
                    <a:moveTo>
                      <a:pt x="54" y="60"/>
                    </a:moveTo>
                    <a:lnTo>
                      <a:pt x="0" y="480"/>
                    </a:lnTo>
                    <a:lnTo>
                      <a:pt x="750" y="642"/>
                    </a:lnTo>
                    <a:lnTo>
                      <a:pt x="810" y="0"/>
                    </a:lnTo>
                    <a:lnTo>
                      <a:pt x="54" y="60"/>
                    </a:lnTo>
                    <a:close/>
                  </a:path>
                </a:pathLst>
              </a:custGeom>
              <a:gradFill rotWithShape="1">
                <a:gsLst>
                  <a:gs pos="0">
                    <a:srgbClr val="29B7D9">
                      <a:alpha val="0"/>
                    </a:srgbClr>
                  </a:gs>
                  <a:gs pos="100000">
                    <a:srgbClr val="CC00CC">
                      <a:alpha val="39998"/>
                    </a:srgbClr>
                  </a:gs>
                </a:gsLst>
                <a:lin ang="5400000" scaled="1"/>
                <a:tileRect/>
              </a:gradFill>
              <a:ln w="9525">
                <a:noFill/>
              </a:ln>
            </p:spPr>
            <p:txBody>
              <a:bodyPr/>
              <a:p>
                <a:endParaRPr lang="zh-CN" altLang="en-US"/>
              </a:p>
            </p:txBody>
          </p:sp>
        </p:grpSp>
        <p:sp>
          <p:nvSpPr>
            <p:cNvPr id="18451" name="Freeform 19"/>
            <p:cNvSpPr/>
            <p:nvPr/>
          </p:nvSpPr>
          <p:spPr>
            <a:xfrm>
              <a:off x="4151" y="2437"/>
              <a:ext cx="882" cy="1014"/>
            </a:xfrm>
            <a:custGeom>
              <a:avLst/>
              <a:gdLst>
                <a:gd name="txL" fmla="*/ 0 w 882"/>
                <a:gd name="txT" fmla="*/ 0 h 1014"/>
                <a:gd name="txR" fmla="*/ 882 w 882"/>
                <a:gd name="txB" fmla="*/ 1014 h 1014"/>
              </a:gdLst>
              <a:ahLst/>
              <a:cxnLst>
                <a:cxn ang="0">
                  <a:pos x="96" y="96"/>
                </a:cxn>
                <a:cxn ang="0">
                  <a:pos x="0" y="846"/>
                </a:cxn>
                <a:cxn ang="0">
                  <a:pos x="768" y="1014"/>
                </a:cxn>
                <a:cxn ang="0">
                  <a:pos x="882" y="0"/>
                </a:cxn>
                <a:cxn ang="0">
                  <a:pos x="96" y="96"/>
                </a:cxn>
              </a:cxnLst>
              <a:rect l="txL" t="txT" r="txR" b="txB"/>
              <a:pathLst>
                <a:path w="882" h="1014">
                  <a:moveTo>
                    <a:pt x="96" y="96"/>
                  </a:moveTo>
                  <a:lnTo>
                    <a:pt x="0" y="846"/>
                  </a:lnTo>
                  <a:lnTo>
                    <a:pt x="768" y="1014"/>
                  </a:lnTo>
                  <a:lnTo>
                    <a:pt x="882" y="0"/>
                  </a:lnTo>
                  <a:lnTo>
                    <a:pt x="96" y="96"/>
                  </a:lnTo>
                  <a:close/>
                </a:path>
              </a:pathLst>
            </a:custGeom>
            <a:gradFill rotWithShape="1">
              <a:gsLst>
                <a:gs pos="0">
                  <a:schemeClr val="bg1">
                    <a:alpha val="100000"/>
                  </a:schemeClr>
                </a:gs>
                <a:gs pos="100000">
                  <a:srgbClr val="239EBB">
                    <a:alpha val="100000"/>
                  </a:srgbClr>
                </a:gs>
              </a:gsLst>
              <a:path path="rect">
                <a:fillToRect l="50000" t="50000" r="50000" b="50000"/>
              </a:path>
              <a:tileRect/>
            </a:gradFill>
            <a:ln w="9525">
              <a:noFill/>
            </a:ln>
          </p:spPr>
          <p:txBody>
            <a:bodyPr/>
            <a:p>
              <a:endParaRPr lang="zh-CN" altLang="en-US"/>
            </a:p>
          </p:txBody>
        </p:sp>
      </p:grpSp>
      <p:sp>
        <p:nvSpPr>
          <p:cNvPr id="18449" name="Rectangle 53"/>
          <p:cNvSpPr/>
          <p:nvPr/>
        </p:nvSpPr>
        <p:spPr>
          <a:xfrm rot="900000">
            <a:off x="4716463" y="3789363"/>
            <a:ext cx="2349500" cy="1127125"/>
          </a:xfrm>
          <a:prstGeom prst="rect">
            <a:avLst/>
          </a:prstGeom>
          <a:noFill/>
          <a:ln w="9525">
            <a:noFill/>
          </a:ln>
        </p:spPr>
        <p:txBody>
          <a:bodyPr wrap="none" lIns="0" tIns="0" rIns="0" bIns="0">
            <a:spAutoFit/>
          </a:bodyPr>
          <a:p>
            <a:pPr latinLnBrk="1"/>
            <a:r>
              <a:rPr lang="zh-CN" altLang="en-US" sz="3700" i="1" dirty="0">
                <a:latin typeface="Arial Black" panose="020B0A04020102020204" pitchFamily="34" charset="0"/>
                <a:ea typeface="楷体_GB2312" pitchFamily="49" charset="-122"/>
              </a:rPr>
              <a:t>班前班后会</a:t>
            </a:r>
            <a:endParaRPr lang="zh-CN" altLang="en-US" sz="3700" i="1" dirty="0">
              <a:latin typeface="Arial Black" panose="020B0A04020102020204" pitchFamily="34" charset="0"/>
              <a:ea typeface="楷体_GB2312" pitchFamily="49" charset="-122"/>
            </a:endParaRPr>
          </a:p>
          <a:p>
            <a:pPr latinLnBrk="1"/>
            <a:r>
              <a:rPr lang="zh-CN" altLang="en-US" sz="3700" i="1" dirty="0">
                <a:latin typeface="Arial Black" panose="020B0A04020102020204" pitchFamily="34" charset="0"/>
                <a:ea typeface="楷体_GB2312" pitchFamily="49" charset="-122"/>
              </a:rPr>
              <a:t>存在的问题</a:t>
            </a:r>
            <a:endParaRPr lang="zh-CN" altLang="en-US" sz="3700" i="1" dirty="0">
              <a:latin typeface="Arial Black" panose="020B0A04020102020204" pitchFamily="34" charset="0"/>
              <a:ea typeface="楷体_GB2312" pitchFamily="49" charset="-122"/>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5"/>
          <p:cNvSpPr>
            <a:spLocks noGrp="1"/>
          </p:cNvSpPr>
          <p:nvPr>
            <p:ph type="title"/>
          </p:nvPr>
        </p:nvSpPr>
        <p:spPr>
          <a:xfrm>
            <a:off x="395288" y="836613"/>
            <a:ext cx="8229600" cy="649287"/>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grpSp>
        <p:nvGrpSpPr>
          <p:cNvPr id="19459" name="Group 4"/>
          <p:cNvGrpSpPr/>
          <p:nvPr/>
        </p:nvGrpSpPr>
        <p:grpSpPr>
          <a:xfrm>
            <a:off x="250825" y="1844675"/>
            <a:ext cx="5735638" cy="576263"/>
            <a:chOff x="174" y="663"/>
            <a:chExt cx="3613" cy="363"/>
          </a:xfrm>
        </p:grpSpPr>
        <p:grpSp>
          <p:nvGrpSpPr>
            <p:cNvPr id="19475" name="Group 5"/>
            <p:cNvGrpSpPr/>
            <p:nvPr/>
          </p:nvGrpSpPr>
          <p:grpSpPr>
            <a:xfrm>
              <a:off x="174" y="715"/>
              <a:ext cx="205" cy="205"/>
              <a:chOff x="2485" y="949"/>
              <a:chExt cx="918" cy="918"/>
            </a:xfrm>
          </p:grpSpPr>
          <p:sp>
            <p:nvSpPr>
              <p:cNvPr id="19477"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19478"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19479" name="Group 8"/>
              <p:cNvGrpSpPr/>
              <p:nvPr/>
            </p:nvGrpSpPr>
            <p:grpSpPr>
              <a:xfrm>
                <a:off x="2656" y="1155"/>
                <a:ext cx="586" cy="500"/>
                <a:chOff x="511" y="1141"/>
                <a:chExt cx="586" cy="500"/>
              </a:xfrm>
            </p:grpSpPr>
            <p:sp>
              <p:nvSpPr>
                <p:cNvPr id="62473"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2474"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9480"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62476"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19476"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2.1.2 </a:t>
              </a:r>
              <a:r>
                <a:rPr lang="zh-CN" altLang="en-US" sz="2800" b="1" dirty="0">
                  <a:latin typeface="楷体_GB2312" pitchFamily="49" charset="-122"/>
                  <a:ea typeface="楷体_GB2312" pitchFamily="49" charset="-122"/>
                </a:rPr>
                <a:t>班前会、班后会的技巧 </a:t>
              </a:r>
              <a:endParaRPr lang="zh-CN" altLang="en-US" sz="2800" b="1" dirty="0">
                <a:latin typeface="楷体_GB2312" pitchFamily="49" charset="-122"/>
                <a:ea typeface="楷体_GB2312" pitchFamily="49" charset="-122"/>
              </a:endParaRPr>
            </a:p>
          </p:txBody>
        </p:sp>
      </p:grpSp>
      <p:grpSp>
        <p:nvGrpSpPr>
          <p:cNvPr id="19460" name="Group 14"/>
          <p:cNvGrpSpPr/>
          <p:nvPr/>
        </p:nvGrpSpPr>
        <p:grpSpPr>
          <a:xfrm>
            <a:off x="1116013" y="2852738"/>
            <a:ext cx="7291387" cy="625475"/>
            <a:chOff x="900" y="1482"/>
            <a:chExt cx="3885" cy="996"/>
          </a:xfrm>
        </p:grpSpPr>
        <p:sp>
          <p:nvSpPr>
            <p:cNvPr id="19473" name="AutoShape 15"/>
            <p:cNvSpPr/>
            <p:nvPr/>
          </p:nvSpPr>
          <p:spPr>
            <a:xfrm>
              <a:off x="900" y="1482"/>
              <a:ext cx="3885" cy="996"/>
            </a:xfrm>
            <a:prstGeom prst="roundRect">
              <a:avLst>
                <a:gd name="adj" fmla="val 9028"/>
              </a:avLst>
            </a:prstGeom>
            <a:gradFill rotWithShape="0">
              <a:gsLst>
                <a:gs pos="0">
                  <a:srgbClr val="333399">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19474" name="AutoShape 16"/>
            <p:cNvSpPr/>
            <p:nvPr/>
          </p:nvSpPr>
          <p:spPr>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sp>
        <p:nvSpPr>
          <p:cNvPr id="19461" name="Rectangle 25"/>
          <p:cNvSpPr/>
          <p:nvPr/>
        </p:nvSpPr>
        <p:spPr>
          <a:xfrm>
            <a:off x="1979613" y="2924175"/>
            <a:ext cx="4689475" cy="365125"/>
          </a:xfrm>
          <a:prstGeom prst="rect">
            <a:avLst/>
          </a:prstGeom>
          <a:noFill/>
          <a:ln w="9525">
            <a:noFill/>
          </a:ln>
          <a:effectLst>
            <a:outerShdw dist="28398" dir="3806096" algn="ctr" rotWithShape="0">
              <a:schemeClr val="tx1"/>
            </a:outerShdw>
          </a:effectLst>
        </p:spPr>
        <p:txBody>
          <a:bodyPr lIns="0" tIns="0" rIns="0" bIns="0">
            <a:spAutoFit/>
          </a:bodyPr>
          <a:p>
            <a:pPr latinLnBrk="1">
              <a:buNone/>
            </a:pPr>
            <a:r>
              <a:rPr lang="zh-CN" altLang="en-US" sz="2400" b="1" dirty="0">
                <a:latin typeface="Arial" panose="020B0604020202020204" pitchFamily="34" charset="0"/>
                <a:ea typeface="楷体_GB2312" pitchFamily="49" charset="-122"/>
              </a:rPr>
              <a:t>安全工作内容主题明确、针对性强</a:t>
            </a:r>
            <a:endParaRPr lang="en-US" altLang="ko-KR" sz="2400" b="1" dirty="0">
              <a:latin typeface="Arial" panose="020B0604020202020204" pitchFamily="34" charset="0"/>
              <a:ea typeface="楷体_GB2312" pitchFamily="49" charset="-122"/>
            </a:endParaRPr>
          </a:p>
        </p:txBody>
      </p:sp>
      <p:pic>
        <p:nvPicPr>
          <p:cNvPr id="19462" name="Picture 24" descr="sub"/>
          <p:cNvPicPr>
            <a:picLocks noChangeAspect="1"/>
          </p:cNvPicPr>
          <p:nvPr/>
        </p:nvPicPr>
        <p:blipFill>
          <a:blip r:embed="rId1"/>
          <a:stretch>
            <a:fillRect/>
          </a:stretch>
        </p:blipFill>
        <p:spPr>
          <a:xfrm>
            <a:off x="1403350" y="2997200"/>
            <a:ext cx="304800" cy="287338"/>
          </a:xfrm>
          <a:prstGeom prst="rect">
            <a:avLst/>
          </a:prstGeom>
          <a:noFill/>
          <a:ln w="9525">
            <a:noFill/>
          </a:ln>
        </p:spPr>
      </p:pic>
      <p:grpSp>
        <p:nvGrpSpPr>
          <p:cNvPr id="19463" name="Group 17"/>
          <p:cNvGrpSpPr/>
          <p:nvPr/>
        </p:nvGrpSpPr>
        <p:grpSpPr>
          <a:xfrm>
            <a:off x="1116013" y="4221163"/>
            <a:ext cx="7291387" cy="625475"/>
            <a:chOff x="900" y="1482"/>
            <a:chExt cx="3885" cy="996"/>
          </a:xfrm>
        </p:grpSpPr>
        <p:sp>
          <p:nvSpPr>
            <p:cNvPr id="19471" name="AutoShape 18"/>
            <p:cNvSpPr/>
            <p:nvPr/>
          </p:nvSpPr>
          <p:spPr>
            <a:xfrm>
              <a:off x="900" y="1482"/>
              <a:ext cx="3885" cy="996"/>
            </a:xfrm>
            <a:prstGeom prst="roundRect">
              <a:avLst>
                <a:gd name="adj" fmla="val 9028"/>
              </a:avLst>
            </a:prstGeom>
            <a:gradFill rotWithShape="0">
              <a:gsLst>
                <a:gs pos="0">
                  <a:srgbClr val="333399">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19472" name="AutoShape 19"/>
            <p:cNvSpPr/>
            <p:nvPr/>
          </p:nvSpPr>
          <p:spPr>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sp>
        <p:nvSpPr>
          <p:cNvPr id="19464" name="Rectangle 27"/>
          <p:cNvSpPr/>
          <p:nvPr/>
        </p:nvSpPr>
        <p:spPr>
          <a:xfrm>
            <a:off x="1908175" y="4292600"/>
            <a:ext cx="5821363" cy="365125"/>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sz="2400" b="1" dirty="0">
                <a:latin typeface="Arial" panose="020B0604020202020204" pitchFamily="34" charset="0"/>
                <a:ea typeface="楷体_GB2312" pitchFamily="49" charset="-122"/>
              </a:rPr>
              <a:t>以心为本，注意沟通技巧，调动工作积极性</a:t>
            </a:r>
            <a:endParaRPr lang="en-US" altLang="ko-KR" sz="2400" b="1" dirty="0">
              <a:latin typeface="Arial" panose="020B0604020202020204" pitchFamily="34" charset="0"/>
              <a:ea typeface="楷体_GB2312" pitchFamily="49" charset="-122"/>
            </a:endParaRPr>
          </a:p>
        </p:txBody>
      </p:sp>
      <p:pic>
        <p:nvPicPr>
          <p:cNvPr id="19465" name="Picture 26" descr="sub"/>
          <p:cNvPicPr>
            <a:picLocks noChangeAspect="1"/>
          </p:cNvPicPr>
          <p:nvPr/>
        </p:nvPicPr>
        <p:blipFill>
          <a:blip r:embed="rId1"/>
          <a:stretch>
            <a:fillRect/>
          </a:stretch>
        </p:blipFill>
        <p:spPr>
          <a:xfrm>
            <a:off x="1476375" y="4365625"/>
            <a:ext cx="331788" cy="311150"/>
          </a:xfrm>
          <a:prstGeom prst="rect">
            <a:avLst/>
          </a:prstGeom>
          <a:noFill/>
          <a:ln w="9525">
            <a:noFill/>
          </a:ln>
        </p:spPr>
      </p:pic>
      <p:grpSp>
        <p:nvGrpSpPr>
          <p:cNvPr id="19466" name="Group 20"/>
          <p:cNvGrpSpPr/>
          <p:nvPr/>
        </p:nvGrpSpPr>
        <p:grpSpPr>
          <a:xfrm>
            <a:off x="1116013" y="5445125"/>
            <a:ext cx="7291387" cy="625475"/>
            <a:chOff x="900" y="1482"/>
            <a:chExt cx="3885" cy="996"/>
          </a:xfrm>
        </p:grpSpPr>
        <p:sp>
          <p:nvSpPr>
            <p:cNvPr id="19469" name="AutoShape 21"/>
            <p:cNvSpPr/>
            <p:nvPr/>
          </p:nvSpPr>
          <p:spPr>
            <a:xfrm>
              <a:off x="900" y="1482"/>
              <a:ext cx="3885" cy="996"/>
            </a:xfrm>
            <a:prstGeom prst="roundRect">
              <a:avLst>
                <a:gd name="adj" fmla="val 9028"/>
              </a:avLst>
            </a:prstGeom>
            <a:gradFill rotWithShape="0">
              <a:gsLst>
                <a:gs pos="0">
                  <a:srgbClr val="333399">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19470" name="AutoShape 22"/>
            <p:cNvSpPr/>
            <p:nvPr/>
          </p:nvSpPr>
          <p:spPr>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sp>
        <p:nvSpPr>
          <p:cNvPr id="19467" name="Rectangle 29"/>
          <p:cNvSpPr/>
          <p:nvPr/>
        </p:nvSpPr>
        <p:spPr>
          <a:xfrm>
            <a:off x="1835150" y="5516563"/>
            <a:ext cx="5514975" cy="365125"/>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sz="2400" b="1" dirty="0">
                <a:latin typeface="Arial" panose="020B0604020202020204" pitchFamily="34" charset="0"/>
                <a:ea typeface="楷体_GB2312" pitchFamily="49" charset="-122"/>
              </a:rPr>
              <a:t>察言观色，注意职工情绪、思想状况变化</a:t>
            </a:r>
            <a:endParaRPr lang="en-US" altLang="ko-KR" sz="2400" b="1" dirty="0">
              <a:latin typeface="Arial" panose="020B0604020202020204" pitchFamily="34" charset="0"/>
              <a:ea typeface="楷体_GB2312" pitchFamily="49" charset="-122"/>
            </a:endParaRPr>
          </a:p>
        </p:txBody>
      </p:sp>
      <p:pic>
        <p:nvPicPr>
          <p:cNvPr id="19468" name="Picture 28" descr="sub"/>
          <p:cNvPicPr>
            <a:picLocks noChangeAspect="1"/>
          </p:cNvPicPr>
          <p:nvPr/>
        </p:nvPicPr>
        <p:blipFill>
          <a:blip r:embed="rId1"/>
          <a:stretch>
            <a:fillRect/>
          </a:stretch>
        </p:blipFill>
        <p:spPr>
          <a:xfrm>
            <a:off x="1476375" y="5589588"/>
            <a:ext cx="303213" cy="285750"/>
          </a:xfrm>
          <a:prstGeom prst="rect">
            <a:avLst/>
          </a:prstGeom>
          <a:noFill/>
          <a:ln w="9525">
            <a:noFill/>
          </a:ln>
        </p:spPr>
      </p:pic>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5"/>
          <p:cNvSpPr>
            <a:spLocks noGrp="1"/>
          </p:cNvSpPr>
          <p:nvPr>
            <p:ph type="title"/>
          </p:nvPr>
        </p:nvSpPr>
        <p:spPr>
          <a:xfrm>
            <a:off x="468313" y="908050"/>
            <a:ext cx="8229600" cy="649288"/>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sp>
        <p:nvSpPr>
          <p:cNvPr id="20483" name="AutoShape 65"/>
          <p:cNvSpPr/>
          <p:nvPr/>
        </p:nvSpPr>
        <p:spPr>
          <a:xfrm>
            <a:off x="323850" y="1557338"/>
            <a:ext cx="1727200" cy="6477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anchor="ctr" anchorCtr="0"/>
          <a:p>
            <a:r>
              <a:rPr lang="zh-CN" altLang="en-US" sz="2400" b="1" dirty="0">
                <a:latin typeface="Arial" panose="020B0604020202020204" pitchFamily="34" charset="0"/>
                <a:ea typeface="楷体_GB2312" pitchFamily="49" charset="-122"/>
              </a:rPr>
              <a:t>安全检查</a:t>
            </a:r>
            <a:endParaRPr lang="zh-CN" altLang="en-US" sz="2400" b="1" dirty="0">
              <a:latin typeface="Arial" panose="020B0604020202020204" pitchFamily="34" charset="0"/>
              <a:ea typeface="楷体_GB2312" pitchFamily="49" charset="-122"/>
            </a:endParaRPr>
          </a:p>
        </p:txBody>
      </p:sp>
      <p:grpSp>
        <p:nvGrpSpPr>
          <p:cNvPr id="20484" name="Group 4"/>
          <p:cNvGrpSpPr/>
          <p:nvPr/>
        </p:nvGrpSpPr>
        <p:grpSpPr>
          <a:xfrm>
            <a:off x="539750" y="2565400"/>
            <a:ext cx="8089900" cy="3298825"/>
            <a:chOff x="249" y="890"/>
            <a:chExt cx="5096" cy="2078"/>
          </a:xfrm>
        </p:grpSpPr>
        <p:sp>
          <p:nvSpPr>
            <p:cNvPr id="63493" name="Oval 5"/>
            <p:cNvSpPr>
              <a:spLocks noChangeArrowheads="1"/>
            </p:cNvSpPr>
            <p:nvPr/>
          </p:nvSpPr>
          <p:spPr bwMode="auto">
            <a:xfrm>
              <a:off x="1916" y="1253"/>
              <a:ext cx="1679" cy="999"/>
            </a:xfrm>
            <a:prstGeom prst="ellipse">
              <a:avLst/>
            </a:prstGeom>
            <a:gradFill rotWithShape="1">
              <a:gsLst>
                <a:gs pos="0">
                  <a:schemeClr val="tx1"/>
                </a:gs>
                <a:gs pos="100000">
                  <a:schemeClr val="tx1">
                    <a:gamma/>
                    <a:tint val="33725"/>
                    <a:invGamma/>
                    <a:alpha val="0"/>
                  </a:schemeClr>
                </a:gs>
              </a:gsLst>
              <a:path path="shape">
                <a:fillToRect l="50000" t="50000" r="50000" b="5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3494" name="Oval 6"/>
            <p:cNvSpPr>
              <a:spLocks noChangeArrowheads="1"/>
            </p:cNvSpPr>
            <p:nvPr/>
          </p:nvSpPr>
          <p:spPr bwMode="auto">
            <a:xfrm>
              <a:off x="3666" y="1253"/>
              <a:ext cx="1679" cy="999"/>
            </a:xfrm>
            <a:prstGeom prst="ellipse">
              <a:avLst/>
            </a:prstGeom>
            <a:gradFill rotWithShape="1">
              <a:gsLst>
                <a:gs pos="0">
                  <a:schemeClr val="tx1"/>
                </a:gs>
                <a:gs pos="100000">
                  <a:schemeClr val="tx1">
                    <a:gamma/>
                    <a:tint val="33725"/>
                    <a:invGamma/>
                    <a:alpha val="0"/>
                  </a:schemeClr>
                </a:gs>
              </a:gsLst>
              <a:path path="shape">
                <a:fillToRect l="50000" t="50000" r="50000" b="5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3495" name="Freeform 7"/>
            <p:cNvSpPr/>
            <p:nvPr/>
          </p:nvSpPr>
          <p:spPr bwMode="auto">
            <a:xfrm flipH="1">
              <a:off x="3751" y="1514"/>
              <a:ext cx="1002" cy="894"/>
            </a:xfrm>
            <a:custGeom>
              <a:avLst/>
              <a:gdLst/>
              <a:ahLst/>
              <a:cxnLst>
                <a:cxn ang="0">
                  <a:pos x="25" y="366"/>
                </a:cxn>
                <a:cxn ang="0">
                  <a:pos x="517" y="480"/>
                </a:cxn>
                <a:cxn ang="0">
                  <a:pos x="535" y="894"/>
                </a:cxn>
                <a:cxn ang="0">
                  <a:pos x="985" y="474"/>
                </a:cxn>
                <a:cxn ang="0">
                  <a:pos x="637" y="420"/>
                </a:cxn>
                <a:cxn ang="0">
                  <a:pos x="685" y="0"/>
                </a:cxn>
                <a:cxn ang="0">
                  <a:pos x="25" y="366"/>
                </a:cxn>
              </a:cxnLst>
              <a:rect l="0" t="0" r="r" b="b"/>
              <a:pathLst>
                <a:path w="1002" h="894">
                  <a:moveTo>
                    <a:pt x="25" y="366"/>
                  </a:moveTo>
                  <a:cubicBezTo>
                    <a:pt x="0" y="438"/>
                    <a:pt x="409" y="366"/>
                    <a:pt x="517" y="480"/>
                  </a:cubicBezTo>
                  <a:cubicBezTo>
                    <a:pt x="625" y="594"/>
                    <a:pt x="462" y="893"/>
                    <a:pt x="535" y="894"/>
                  </a:cubicBezTo>
                  <a:lnTo>
                    <a:pt x="985" y="474"/>
                  </a:lnTo>
                  <a:cubicBezTo>
                    <a:pt x="1002" y="395"/>
                    <a:pt x="687" y="499"/>
                    <a:pt x="637" y="420"/>
                  </a:cubicBezTo>
                  <a:cubicBezTo>
                    <a:pt x="505" y="282"/>
                    <a:pt x="786" y="5"/>
                    <a:pt x="685" y="0"/>
                  </a:cubicBezTo>
                  <a:lnTo>
                    <a:pt x="25" y="366"/>
                  </a:lnTo>
                  <a:close/>
                </a:path>
              </a:pathLst>
            </a:custGeom>
            <a:gradFill rotWithShape="0">
              <a:gsLst>
                <a:gs pos="0">
                  <a:srgbClr val="993366"/>
                </a:gs>
                <a:gs pos="50000">
                  <a:schemeClr val="tx2"/>
                </a:gs>
                <a:gs pos="100000">
                  <a:srgbClr val="993366"/>
                </a:gs>
              </a:gsLst>
              <a:lin ang="189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3496" name="Freeform 8"/>
            <p:cNvSpPr/>
            <p:nvPr/>
          </p:nvSpPr>
          <p:spPr bwMode="auto">
            <a:xfrm>
              <a:off x="2636" y="1514"/>
              <a:ext cx="1002" cy="894"/>
            </a:xfrm>
            <a:custGeom>
              <a:avLst/>
              <a:gdLst/>
              <a:ahLst/>
              <a:cxnLst>
                <a:cxn ang="0">
                  <a:pos x="25" y="366"/>
                </a:cxn>
                <a:cxn ang="0">
                  <a:pos x="517" y="480"/>
                </a:cxn>
                <a:cxn ang="0">
                  <a:pos x="535" y="894"/>
                </a:cxn>
                <a:cxn ang="0">
                  <a:pos x="985" y="474"/>
                </a:cxn>
                <a:cxn ang="0">
                  <a:pos x="637" y="420"/>
                </a:cxn>
                <a:cxn ang="0">
                  <a:pos x="685" y="0"/>
                </a:cxn>
                <a:cxn ang="0">
                  <a:pos x="25" y="366"/>
                </a:cxn>
              </a:cxnLst>
              <a:rect l="0" t="0" r="r" b="b"/>
              <a:pathLst>
                <a:path w="1002" h="894">
                  <a:moveTo>
                    <a:pt x="25" y="366"/>
                  </a:moveTo>
                  <a:cubicBezTo>
                    <a:pt x="0" y="438"/>
                    <a:pt x="409" y="366"/>
                    <a:pt x="517" y="480"/>
                  </a:cubicBezTo>
                  <a:cubicBezTo>
                    <a:pt x="625" y="594"/>
                    <a:pt x="462" y="893"/>
                    <a:pt x="535" y="894"/>
                  </a:cubicBezTo>
                  <a:lnTo>
                    <a:pt x="985" y="474"/>
                  </a:lnTo>
                  <a:cubicBezTo>
                    <a:pt x="1002" y="395"/>
                    <a:pt x="687" y="499"/>
                    <a:pt x="637" y="420"/>
                  </a:cubicBezTo>
                  <a:cubicBezTo>
                    <a:pt x="505" y="282"/>
                    <a:pt x="786" y="5"/>
                    <a:pt x="685" y="0"/>
                  </a:cubicBezTo>
                  <a:lnTo>
                    <a:pt x="25" y="366"/>
                  </a:lnTo>
                  <a:close/>
                </a:path>
              </a:pathLst>
            </a:custGeom>
            <a:gradFill rotWithShape="0">
              <a:gsLst>
                <a:gs pos="0">
                  <a:srgbClr val="993366"/>
                </a:gs>
                <a:gs pos="50000">
                  <a:schemeClr val="tx2"/>
                </a:gs>
                <a:gs pos="100000">
                  <a:srgbClr val="993366"/>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20489" name="Group 9"/>
            <p:cNvGrpSpPr/>
            <p:nvPr/>
          </p:nvGrpSpPr>
          <p:grpSpPr>
            <a:xfrm>
              <a:off x="3144" y="1934"/>
              <a:ext cx="1089" cy="1034"/>
              <a:chOff x="884" y="1253"/>
              <a:chExt cx="2988" cy="998"/>
            </a:xfrm>
          </p:grpSpPr>
          <p:sp>
            <p:nvSpPr>
              <p:cNvPr id="20538" name="Oval 10"/>
              <p:cNvSpPr/>
              <p:nvPr/>
            </p:nvSpPr>
            <p:spPr>
              <a:xfrm>
                <a:off x="884" y="1253"/>
                <a:ext cx="2988" cy="998"/>
              </a:xfrm>
              <a:prstGeom prst="ellipse">
                <a:avLst/>
              </a:prstGeom>
              <a:gradFill rotWithShape="1">
                <a:gsLst>
                  <a:gs pos="0">
                    <a:srgbClr val="993366"/>
                  </a:gs>
                  <a:gs pos="100000">
                    <a:srgbClr val="47182F"/>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63499" name="AutoShape 11"/>
              <p:cNvSpPr>
                <a:spLocks noChangeArrowheads="1"/>
              </p:cNvSpPr>
              <p:nvPr/>
            </p:nvSpPr>
            <p:spPr bwMode="auto">
              <a:xfrm rot="16200000" flipV="1">
                <a:off x="2084" y="321"/>
                <a:ext cx="589" cy="2483"/>
              </a:xfrm>
              <a:prstGeom prst="flowChartDelay">
                <a:avLst/>
              </a:prstGeom>
              <a:gradFill rotWithShape="1">
                <a:gsLst>
                  <a:gs pos="0">
                    <a:schemeClr val="bg1">
                      <a:gamma/>
                      <a:shade val="80000"/>
                      <a:invGamma/>
                      <a:alpha val="0"/>
                    </a:schemeClr>
                  </a:gs>
                  <a:gs pos="100000">
                    <a:schemeClr val="bg1">
                      <a:alpha val="30000"/>
                    </a:schemeClr>
                  </a:gs>
                </a:gsLst>
                <a:lin ang="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3500" name="AutoShape 12"/>
              <p:cNvSpPr>
                <a:spLocks noChangeArrowheads="1"/>
              </p:cNvSpPr>
              <p:nvPr/>
            </p:nvSpPr>
            <p:spPr bwMode="auto">
              <a:xfrm rot="5400000">
                <a:off x="2132" y="860"/>
                <a:ext cx="492" cy="2192"/>
              </a:xfrm>
              <a:prstGeom prst="flowChartDelay">
                <a:avLst/>
              </a:prstGeom>
              <a:gradFill rotWithShape="1">
                <a:gsLst>
                  <a:gs pos="0">
                    <a:schemeClr val="bg1">
                      <a:gamma/>
                      <a:shade val="80000"/>
                      <a:invGamma/>
                      <a:alpha val="0"/>
                    </a:schemeClr>
                  </a:gs>
                  <a:gs pos="100000">
                    <a:schemeClr val="bg1">
                      <a:alpha val="20000"/>
                    </a:schemeClr>
                  </a:gs>
                </a:gsLst>
                <a:lin ang="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20541" name="Group 13"/>
              <p:cNvGrpSpPr/>
              <p:nvPr/>
            </p:nvGrpSpPr>
            <p:grpSpPr>
              <a:xfrm>
                <a:off x="1270" y="1378"/>
                <a:ext cx="2265" cy="714"/>
                <a:chOff x="1138" y="1277"/>
                <a:chExt cx="882" cy="584"/>
              </a:xfrm>
            </p:grpSpPr>
            <p:sp>
              <p:nvSpPr>
                <p:cNvPr id="20543" name="AutoShape 14"/>
                <p:cNvSpPr/>
                <p:nvPr/>
              </p:nvSpPr>
              <p:spPr>
                <a:xfrm rot="5400000">
                  <a:off x="1371" y="1212"/>
                  <a:ext cx="416" cy="882"/>
                </a:xfrm>
                <a:prstGeom prst="flowChartDelay">
                  <a:avLst/>
                </a:prstGeom>
                <a:gradFill rotWithShape="1">
                  <a:gsLst>
                    <a:gs pos="0">
                      <a:srgbClr val="993366"/>
                    </a:gs>
                    <a:gs pos="100000">
                      <a:srgbClr val="47182F"/>
                    </a:gs>
                  </a:gsLst>
                  <a:lin ang="189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20544" name="AutoShape 15"/>
                <p:cNvSpPr/>
                <p:nvPr/>
              </p:nvSpPr>
              <p:spPr>
                <a:xfrm rot="-5400000" flipV="1">
                  <a:off x="1494" y="921"/>
                  <a:ext cx="170" cy="882"/>
                </a:xfrm>
                <a:prstGeom prst="flowChartDelay">
                  <a:avLst/>
                </a:prstGeom>
                <a:gradFill rotWithShape="1">
                  <a:gsLst>
                    <a:gs pos="0">
                      <a:srgbClr val="993366"/>
                    </a:gs>
                    <a:gs pos="100000">
                      <a:srgbClr val="47182F"/>
                    </a:gs>
                  </a:gsLst>
                  <a:lin ang="18900000" scaled="1"/>
                  <a:tileRect/>
                </a:gradFill>
                <a:ln w="9525">
                  <a:noFill/>
                </a:ln>
              </p:spPr>
              <p:txBody>
                <a:bodyPr anchor="ctr" anchorCtr="0">
                  <a:spAutoFit/>
                </a:bodyPr>
                <a:p>
                  <a:endParaRPr lang="zh-CN" altLang="en-US" sz="2400" dirty="0">
                    <a:latin typeface="Times New Roman" panose="02020603050405020304" pitchFamily="18" charset="0"/>
                  </a:endParaRPr>
                </a:p>
              </p:txBody>
            </p:sp>
          </p:grpSp>
          <p:sp>
            <p:nvSpPr>
              <p:cNvPr id="63504" name="Oval 16"/>
              <p:cNvSpPr>
                <a:spLocks noChangeArrowheads="1"/>
              </p:cNvSpPr>
              <p:nvPr/>
            </p:nvSpPr>
            <p:spPr bwMode="auto">
              <a:xfrm>
                <a:off x="1628" y="1378"/>
                <a:ext cx="1501" cy="107"/>
              </a:xfrm>
              <a:prstGeom prst="ellipse">
                <a:avLst/>
              </a:prstGeom>
              <a:gradFill rotWithShape="1">
                <a:gsLst>
                  <a:gs pos="0">
                    <a:schemeClr val="bg1">
                      <a:alpha val="7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63505" name="Oval 17"/>
            <p:cNvSpPr>
              <a:spLocks noChangeArrowheads="1"/>
            </p:cNvSpPr>
            <p:nvPr/>
          </p:nvSpPr>
          <p:spPr bwMode="auto">
            <a:xfrm rot="790353">
              <a:off x="3190" y="1939"/>
              <a:ext cx="182" cy="68"/>
            </a:xfrm>
            <a:prstGeom prst="ellipse">
              <a:avLst/>
            </a:prstGeom>
            <a:gradFill rotWithShape="1">
              <a:gsLst>
                <a:gs pos="0">
                  <a:schemeClr val="bg1">
                    <a:alpha val="3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20491" name="Group 18"/>
            <p:cNvGrpSpPr/>
            <p:nvPr/>
          </p:nvGrpSpPr>
          <p:grpSpPr>
            <a:xfrm>
              <a:off x="4023" y="890"/>
              <a:ext cx="1089" cy="1034"/>
              <a:chOff x="2381" y="799"/>
              <a:chExt cx="938" cy="890"/>
            </a:xfrm>
          </p:grpSpPr>
          <p:sp>
            <p:nvSpPr>
              <p:cNvPr id="20531" name="Oval 19"/>
              <p:cNvSpPr/>
              <p:nvPr/>
            </p:nvSpPr>
            <p:spPr>
              <a:xfrm>
                <a:off x="2381" y="799"/>
                <a:ext cx="938" cy="890"/>
              </a:xfrm>
              <a:prstGeom prst="ellipse">
                <a:avLst/>
              </a:prstGeom>
              <a:gradFill rotWithShape="1">
                <a:gsLst>
                  <a:gs pos="0">
                    <a:srgbClr val="990000"/>
                  </a:gs>
                  <a:gs pos="100000">
                    <a:srgbClr val="470000"/>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63508" name="AutoShape 20"/>
              <p:cNvSpPr>
                <a:spLocks noChangeArrowheads="1"/>
              </p:cNvSpPr>
              <p:nvPr/>
            </p:nvSpPr>
            <p:spPr bwMode="auto">
              <a:xfrm rot="16200000" flipV="1">
                <a:off x="2587" y="685"/>
                <a:ext cx="526" cy="780"/>
              </a:xfrm>
              <a:prstGeom prst="flowChartDelay">
                <a:avLst/>
              </a:prstGeom>
              <a:gradFill rotWithShape="1">
                <a:gsLst>
                  <a:gs pos="0">
                    <a:schemeClr val="bg1">
                      <a:gamma/>
                      <a:shade val="80000"/>
                      <a:invGamma/>
                      <a:alpha val="0"/>
                    </a:schemeClr>
                  </a:gs>
                  <a:gs pos="100000">
                    <a:schemeClr val="bg1">
                      <a:alpha val="30000"/>
                    </a:schemeClr>
                  </a:gs>
                </a:gsLst>
                <a:lin ang="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3509" name="AutoShape 21"/>
              <p:cNvSpPr>
                <a:spLocks noChangeArrowheads="1"/>
              </p:cNvSpPr>
              <p:nvPr/>
            </p:nvSpPr>
            <p:spPr bwMode="auto">
              <a:xfrm rot="5400000">
                <a:off x="2631" y="1082"/>
                <a:ext cx="438" cy="688"/>
              </a:xfrm>
              <a:prstGeom prst="flowChartDelay">
                <a:avLst/>
              </a:prstGeom>
              <a:gradFill rotWithShape="1">
                <a:gsLst>
                  <a:gs pos="0">
                    <a:schemeClr val="bg1">
                      <a:gamma/>
                      <a:shade val="80000"/>
                      <a:invGamma/>
                      <a:alpha val="0"/>
                    </a:schemeClr>
                  </a:gs>
                  <a:gs pos="100000">
                    <a:schemeClr val="bg1">
                      <a:alpha val="20000"/>
                    </a:schemeClr>
                  </a:gs>
                </a:gsLst>
                <a:lin ang="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20534" name="Group 22"/>
              <p:cNvGrpSpPr/>
              <p:nvPr/>
            </p:nvGrpSpPr>
            <p:grpSpPr>
              <a:xfrm>
                <a:off x="2502" y="910"/>
                <a:ext cx="711" cy="637"/>
                <a:chOff x="1138" y="1277"/>
                <a:chExt cx="882" cy="584"/>
              </a:xfrm>
            </p:grpSpPr>
            <p:sp>
              <p:nvSpPr>
                <p:cNvPr id="20536" name="AutoShape 23"/>
                <p:cNvSpPr/>
                <p:nvPr/>
              </p:nvSpPr>
              <p:spPr>
                <a:xfrm rot="5400000">
                  <a:off x="1371" y="1212"/>
                  <a:ext cx="416" cy="882"/>
                </a:xfrm>
                <a:prstGeom prst="flowChartDelay">
                  <a:avLst/>
                </a:prstGeom>
                <a:gradFill rotWithShape="1">
                  <a:gsLst>
                    <a:gs pos="0">
                      <a:srgbClr val="990000"/>
                    </a:gs>
                    <a:gs pos="100000">
                      <a:srgbClr val="470000"/>
                    </a:gs>
                  </a:gsLst>
                  <a:lin ang="189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20537" name="AutoShape 24"/>
                <p:cNvSpPr/>
                <p:nvPr/>
              </p:nvSpPr>
              <p:spPr>
                <a:xfrm rot="-5400000" flipV="1">
                  <a:off x="1494" y="921"/>
                  <a:ext cx="170" cy="882"/>
                </a:xfrm>
                <a:prstGeom prst="flowChartDelay">
                  <a:avLst/>
                </a:prstGeom>
                <a:gradFill rotWithShape="1">
                  <a:gsLst>
                    <a:gs pos="0">
                      <a:srgbClr val="990000"/>
                    </a:gs>
                    <a:gs pos="100000">
                      <a:srgbClr val="470000"/>
                    </a:gs>
                  </a:gsLst>
                  <a:lin ang="18900000" scaled="1"/>
                  <a:tileRect/>
                </a:gradFill>
                <a:ln w="9525">
                  <a:noFill/>
                </a:ln>
              </p:spPr>
              <p:txBody>
                <a:bodyPr anchor="ctr" anchorCtr="0">
                  <a:spAutoFit/>
                </a:bodyPr>
                <a:p>
                  <a:endParaRPr lang="zh-CN" altLang="en-US" sz="2400" dirty="0">
                    <a:latin typeface="Times New Roman" panose="02020603050405020304" pitchFamily="18" charset="0"/>
                  </a:endParaRPr>
                </a:p>
              </p:txBody>
            </p:sp>
          </p:grpSp>
          <p:sp>
            <p:nvSpPr>
              <p:cNvPr id="63513" name="Oval 25"/>
              <p:cNvSpPr>
                <a:spLocks noChangeArrowheads="1"/>
              </p:cNvSpPr>
              <p:nvPr/>
            </p:nvSpPr>
            <p:spPr bwMode="auto">
              <a:xfrm>
                <a:off x="2614" y="910"/>
                <a:ext cx="469" cy="99"/>
              </a:xfrm>
              <a:prstGeom prst="ellipse">
                <a:avLst/>
              </a:prstGeom>
              <a:gradFill rotWithShape="1">
                <a:gsLst>
                  <a:gs pos="0">
                    <a:schemeClr val="bg1">
                      <a:alpha val="7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63514" name="Oval 26"/>
            <p:cNvSpPr>
              <a:spLocks noChangeArrowheads="1"/>
            </p:cNvSpPr>
            <p:nvPr/>
          </p:nvSpPr>
          <p:spPr bwMode="auto">
            <a:xfrm rot="20809647" flipH="1">
              <a:off x="4137" y="1922"/>
              <a:ext cx="182" cy="68"/>
            </a:xfrm>
            <a:prstGeom prst="ellipse">
              <a:avLst/>
            </a:prstGeom>
            <a:gradFill rotWithShape="1">
              <a:gsLst>
                <a:gs pos="0">
                  <a:schemeClr val="bg1">
                    <a:alpha val="3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3515" name="Freeform 27"/>
            <p:cNvSpPr/>
            <p:nvPr/>
          </p:nvSpPr>
          <p:spPr bwMode="auto">
            <a:xfrm flipH="1">
              <a:off x="2001" y="1514"/>
              <a:ext cx="1002" cy="894"/>
            </a:xfrm>
            <a:custGeom>
              <a:avLst/>
              <a:gdLst/>
              <a:ahLst/>
              <a:cxnLst>
                <a:cxn ang="0">
                  <a:pos x="25" y="366"/>
                </a:cxn>
                <a:cxn ang="0">
                  <a:pos x="517" y="480"/>
                </a:cxn>
                <a:cxn ang="0">
                  <a:pos x="535" y="894"/>
                </a:cxn>
                <a:cxn ang="0">
                  <a:pos x="985" y="474"/>
                </a:cxn>
                <a:cxn ang="0">
                  <a:pos x="637" y="420"/>
                </a:cxn>
                <a:cxn ang="0">
                  <a:pos x="685" y="0"/>
                </a:cxn>
                <a:cxn ang="0">
                  <a:pos x="25" y="366"/>
                </a:cxn>
              </a:cxnLst>
              <a:rect l="0" t="0" r="r" b="b"/>
              <a:pathLst>
                <a:path w="1002" h="894">
                  <a:moveTo>
                    <a:pt x="25" y="366"/>
                  </a:moveTo>
                  <a:cubicBezTo>
                    <a:pt x="0" y="438"/>
                    <a:pt x="409" y="366"/>
                    <a:pt x="517" y="480"/>
                  </a:cubicBezTo>
                  <a:cubicBezTo>
                    <a:pt x="625" y="594"/>
                    <a:pt x="462" y="893"/>
                    <a:pt x="535" y="894"/>
                  </a:cubicBezTo>
                  <a:lnTo>
                    <a:pt x="985" y="474"/>
                  </a:lnTo>
                  <a:cubicBezTo>
                    <a:pt x="1002" y="395"/>
                    <a:pt x="687" y="499"/>
                    <a:pt x="637" y="420"/>
                  </a:cubicBezTo>
                  <a:cubicBezTo>
                    <a:pt x="505" y="282"/>
                    <a:pt x="786" y="5"/>
                    <a:pt x="685" y="0"/>
                  </a:cubicBezTo>
                  <a:lnTo>
                    <a:pt x="25" y="366"/>
                  </a:lnTo>
                  <a:close/>
                </a:path>
              </a:pathLst>
            </a:custGeom>
            <a:gradFill rotWithShape="0">
              <a:gsLst>
                <a:gs pos="0">
                  <a:srgbClr val="993366"/>
                </a:gs>
                <a:gs pos="50000">
                  <a:schemeClr val="tx2"/>
                </a:gs>
                <a:gs pos="100000">
                  <a:srgbClr val="993366"/>
                </a:gs>
              </a:gsLst>
              <a:lin ang="189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3516" name="Oval 28"/>
            <p:cNvSpPr>
              <a:spLocks noChangeArrowheads="1"/>
            </p:cNvSpPr>
            <p:nvPr/>
          </p:nvSpPr>
          <p:spPr bwMode="auto">
            <a:xfrm>
              <a:off x="249" y="1253"/>
              <a:ext cx="1679" cy="999"/>
            </a:xfrm>
            <a:prstGeom prst="ellipse">
              <a:avLst/>
            </a:prstGeom>
            <a:gradFill rotWithShape="1">
              <a:gsLst>
                <a:gs pos="0">
                  <a:schemeClr val="tx1"/>
                </a:gs>
                <a:gs pos="100000">
                  <a:schemeClr val="tx1">
                    <a:gamma/>
                    <a:tint val="33725"/>
                    <a:invGamma/>
                    <a:alpha val="0"/>
                  </a:schemeClr>
                </a:gs>
              </a:gsLst>
              <a:path path="shape">
                <a:fillToRect l="50000" t="50000" r="50000" b="50000"/>
              </a:path>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3517" name="Freeform 29"/>
            <p:cNvSpPr/>
            <p:nvPr/>
          </p:nvSpPr>
          <p:spPr bwMode="auto">
            <a:xfrm>
              <a:off x="886" y="1514"/>
              <a:ext cx="1002" cy="894"/>
            </a:xfrm>
            <a:custGeom>
              <a:avLst/>
              <a:gdLst/>
              <a:ahLst/>
              <a:cxnLst>
                <a:cxn ang="0">
                  <a:pos x="25" y="366"/>
                </a:cxn>
                <a:cxn ang="0">
                  <a:pos x="517" y="480"/>
                </a:cxn>
                <a:cxn ang="0">
                  <a:pos x="535" y="894"/>
                </a:cxn>
                <a:cxn ang="0">
                  <a:pos x="985" y="474"/>
                </a:cxn>
                <a:cxn ang="0">
                  <a:pos x="637" y="420"/>
                </a:cxn>
                <a:cxn ang="0">
                  <a:pos x="685" y="0"/>
                </a:cxn>
                <a:cxn ang="0">
                  <a:pos x="25" y="366"/>
                </a:cxn>
              </a:cxnLst>
              <a:rect l="0" t="0" r="r" b="b"/>
              <a:pathLst>
                <a:path w="1002" h="894">
                  <a:moveTo>
                    <a:pt x="25" y="366"/>
                  </a:moveTo>
                  <a:cubicBezTo>
                    <a:pt x="0" y="438"/>
                    <a:pt x="409" y="366"/>
                    <a:pt x="517" y="480"/>
                  </a:cubicBezTo>
                  <a:cubicBezTo>
                    <a:pt x="625" y="594"/>
                    <a:pt x="462" y="893"/>
                    <a:pt x="535" y="894"/>
                  </a:cubicBezTo>
                  <a:lnTo>
                    <a:pt x="985" y="474"/>
                  </a:lnTo>
                  <a:cubicBezTo>
                    <a:pt x="1002" y="395"/>
                    <a:pt x="687" y="499"/>
                    <a:pt x="637" y="420"/>
                  </a:cubicBezTo>
                  <a:cubicBezTo>
                    <a:pt x="505" y="282"/>
                    <a:pt x="786" y="5"/>
                    <a:pt x="685" y="0"/>
                  </a:cubicBezTo>
                  <a:lnTo>
                    <a:pt x="25" y="366"/>
                  </a:lnTo>
                  <a:close/>
                </a:path>
              </a:pathLst>
            </a:custGeom>
            <a:gradFill rotWithShape="0">
              <a:gsLst>
                <a:gs pos="0">
                  <a:srgbClr val="993366"/>
                </a:gs>
                <a:gs pos="50000">
                  <a:schemeClr val="tx2"/>
                </a:gs>
                <a:gs pos="100000">
                  <a:srgbClr val="993366"/>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20496" name="Group 30"/>
            <p:cNvGrpSpPr/>
            <p:nvPr/>
          </p:nvGrpSpPr>
          <p:grpSpPr>
            <a:xfrm>
              <a:off x="1394" y="1934"/>
              <a:ext cx="1089" cy="1034"/>
              <a:chOff x="884" y="1253"/>
              <a:chExt cx="2988" cy="998"/>
            </a:xfrm>
          </p:grpSpPr>
          <p:sp>
            <p:nvSpPr>
              <p:cNvPr id="20524" name="Oval 31"/>
              <p:cNvSpPr/>
              <p:nvPr/>
            </p:nvSpPr>
            <p:spPr>
              <a:xfrm>
                <a:off x="884" y="1253"/>
                <a:ext cx="2988" cy="998"/>
              </a:xfrm>
              <a:prstGeom prst="ellipse">
                <a:avLst/>
              </a:prstGeom>
              <a:gradFill rotWithShape="1">
                <a:gsLst>
                  <a:gs pos="0">
                    <a:srgbClr val="993366"/>
                  </a:gs>
                  <a:gs pos="100000">
                    <a:srgbClr val="47182F"/>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63520" name="AutoShape 32"/>
              <p:cNvSpPr>
                <a:spLocks noChangeArrowheads="1"/>
              </p:cNvSpPr>
              <p:nvPr/>
            </p:nvSpPr>
            <p:spPr bwMode="auto">
              <a:xfrm rot="16200000" flipV="1">
                <a:off x="2084" y="321"/>
                <a:ext cx="589" cy="2483"/>
              </a:xfrm>
              <a:prstGeom prst="flowChartDelay">
                <a:avLst/>
              </a:prstGeom>
              <a:gradFill rotWithShape="1">
                <a:gsLst>
                  <a:gs pos="0">
                    <a:schemeClr val="bg1">
                      <a:gamma/>
                      <a:shade val="80000"/>
                      <a:invGamma/>
                      <a:alpha val="0"/>
                    </a:schemeClr>
                  </a:gs>
                  <a:gs pos="100000">
                    <a:schemeClr val="bg1">
                      <a:alpha val="30000"/>
                    </a:schemeClr>
                  </a:gs>
                </a:gsLst>
                <a:lin ang="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3521" name="AutoShape 33"/>
              <p:cNvSpPr>
                <a:spLocks noChangeArrowheads="1"/>
              </p:cNvSpPr>
              <p:nvPr/>
            </p:nvSpPr>
            <p:spPr bwMode="auto">
              <a:xfrm rot="5400000">
                <a:off x="2132" y="860"/>
                <a:ext cx="492" cy="2192"/>
              </a:xfrm>
              <a:prstGeom prst="flowChartDelay">
                <a:avLst/>
              </a:prstGeom>
              <a:gradFill rotWithShape="1">
                <a:gsLst>
                  <a:gs pos="0">
                    <a:schemeClr val="bg1">
                      <a:gamma/>
                      <a:shade val="80000"/>
                      <a:invGamma/>
                      <a:alpha val="0"/>
                    </a:schemeClr>
                  </a:gs>
                  <a:gs pos="100000">
                    <a:schemeClr val="bg1">
                      <a:alpha val="20000"/>
                    </a:schemeClr>
                  </a:gs>
                </a:gsLst>
                <a:lin ang="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20527" name="Group 34"/>
              <p:cNvGrpSpPr/>
              <p:nvPr/>
            </p:nvGrpSpPr>
            <p:grpSpPr>
              <a:xfrm>
                <a:off x="1270" y="1378"/>
                <a:ext cx="2265" cy="714"/>
                <a:chOff x="1138" y="1277"/>
                <a:chExt cx="882" cy="584"/>
              </a:xfrm>
            </p:grpSpPr>
            <p:sp>
              <p:nvSpPr>
                <p:cNvPr id="20529" name="AutoShape 35"/>
                <p:cNvSpPr/>
                <p:nvPr/>
              </p:nvSpPr>
              <p:spPr>
                <a:xfrm rot="5400000">
                  <a:off x="1371" y="1212"/>
                  <a:ext cx="416" cy="882"/>
                </a:xfrm>
                <a:prstGeom prst="flowChartDelay">
                  <a:avLst/>
                </a:prstGeom>
                <a:gradFill rotWithShape="1">
                  <a:gsLst>
                    <a:gs pos="0">
                      <a:srgbClr val="993366"/>
                    </a:gs>
                    <a:gs pos="100000">
                      <a:srgbClr val="47182F"/>
                    </a:gs>
                  </a:gsLst>
                  <a:lin ang="189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20530" name="AutoShape 36"/>
                <p:cNvSpPr/>
                <p:nvPr/>
              </p:nvSpPr>
              <p:spPr>
                <a:xfrm rot="-5400000" flipV="1">
                  <a:off x="1494" y="921"/>
                  <a:ext cx="170" cy="882"/>
                </a:xfrm>
                <a:prstGeom prst="flowChartDelay">
                  <a:avLst/>
                </a:prstGeom>
                <a:gradFill rotWithShape="1">
                  <a:gsLst>
                    <a:gs pos="0">
                      <a:srgbClr val="993366"/>
                    </a:gs>
                    <a:gs pos="100000">
                      <a:srgbClr val="47182F"/>
                    </a:gs>
                  </a:gsLst>
                  <a:lin ang="18900000" scaled="1"/>
                  <a:tileRect/>
                </a:gradFill>
                <a:ln w="9525">
                  <a:noFill/>
                </a:ln>
              </p:spPr>
              <p:txBody>
                <a:bodyPr anchor="ctr" anchorCtr="0">
                  <a:spAutoFit/>
                </a:bodyPr>
                <a:p>
                  <a:endParaRPr lang="zh-CN" altLang="en-US" sz="2400" dirty="0">
                    <a:latin typeface="Times New Roman" panose="02020603050405020304" pitchFamily="18" charset="0"/>
                  </a:endParaRPr>
                </a:p>
              </p:txBody>
            </p:sp>
          </p:grpSp>
          <p:sp>
            <p:nvSpPr>
              <p:cNvPr id="63525" name="Oval 37"/>
              <p:cNvSpPr>
                <a:spLocks noChangeArrowheads="1"/>
              </p:cNvSpPr>
              <p:nvPr/>
            </p:nvSpPr>
            <p:spPr bwMode="auto">
              <a:xfrm>
                <a:off x="1628" y="1378"/>
                <a:ext cx="1501" cy="107"/>
              </a:xfrm>
              <a:prstGeom prst="ellipse">
                <a:avLst/>
              </a:prstGeom>
              <a:gradFill rotWithShape="1">
                <a:gsLst>
                  <a:gs pos="0">
                    <a:schemeClr val="bg1">
                      <a:alpha val="7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20497" name="Group 38"/>
            <p:cNvGrpSpPr/>
            <p:nvPr/>
          </p:nvGrpSpPr>
          <p:grpSpPr>
            <a:xfrm>
              <a:off x="514" y="890"/>
              <a:ext cx="1089" cy="1034"/>
              <a:chOff x="2381" y="799"/>
              <a:chExt cx="938" cy="890"/>
            </a:xfrm>
          </p:grpSpPr>
          <p:sp>
            <p:nvSpPr>
              <p:cNvPr id="20517" name="Oval 39"/>
              <p:cNvSpPr/>
              <p:nvPr/>
            </p:nvSpPr>
            <p:spPr>
              <a:xfrm>
                <a:off x="2381" y="799"/>
                <a:ext cx="938" cy="890"/>
              </a:xfrm>
              <a:prstGeom prst="ellipse">
                <a:avLst/>
              </a:prstGeom>
              <a:gradFill rotWithShape="1">
                <a:gsLst>
                  <a:gs pos="0">
                    <a:srgbClr val="990000"/>
                  </a:gs>
                  <a:gs pos="100000">
                    <a:srgbClr val="470000"/>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63528" name="AutoShape 40"/>
              <p:cNvSpPr>
                <a:spLocks noChangeArrowheads="1"/>
              </p:cNvSpPr>
              <p:nvPr/>
            </p:nvSpPr>
            <p:spPr bwMode="auto">
              <a:xfrm rot="16200000" flipV="1">
                <a:off x="2587" y="685"/>
                <a:ext cx="526" cy="780"/>
              </a:xfrm>
              <a:prstGeom prst="flowChartDelay">
                <a:avLst/>
              </a:prstGeom>
              <a:gradFill rotWithShape="1">
                <a:gsLst>
                  <a:gs pos="0">
                    <a:schemeClr val="bg1">
                      <a:gamma/>
                      <a:shade val="80000"/>
                      <a:invGamma/>
                      <a:alpha val="0"/>
                    </a:schemeClr>
                  </a:gs>
                  <a:gs pos="100000">
                    <a:schemeClr val="bg1">
                      <a:alpha val="30000"/>
                    </a:schemeClr>
                  </a:gs>
                </a:gsLst>
                <a:lin ang="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3529" name="AutoShape 41"/>
              <p:cNvSpPr>
                <a:spLocks noChangeArrowheads="1"/>
              </p:cNvSpPr>
              <p:nvPr/>
            </p:nvSpPr>
            <p:spPr bwMode="auto">
              <a:xfrm rot="5400000">
                <a:off x="2631" y="1082"/>
                <a:ext cx="438" cy="688"/>
              </a:xfrm>
              <a:prstGeom prst="flowChartDelay">
                <a:avLst/>
              </a:prstGeom>
              <a:gradFill rotWithShape="1">
                <a:gsLst>
                  <a:gs pos="0">
                    <a:schemeClr val="bg1">
                      <a:gamma/>
                      <a:shade val="80000"/>
                      <a:invGamma/>
                      <a:alpha val="0"/>
                    </a:schemeClr>
                  </a:gs>
                  <a:gs pos="100000">
                    <a:schemeClr val="bg1">
                      <a:alpha val="20000"/>
                    </a:schemeClr>
                  </a:gs>
                </a:gsLst>
                <a:lin ang="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20520" name="Group 42"/>
              <p:cNvGrpSpPr/>
              <p:nvPr/>
            </p:nvGrpSpPr>
            <p:grpSpPr>
              <a:xfrm>
                <a:off x="2502" y="910"/>
                <a:ext cx="711" cy="637"/>
                <a:chOff x="1138" y="1277"/>
                <a:chExt cx="882" cy="584"/>
              </a:xfrm>
            </p:grpSpPr>
            <p:sp>
              <p:nvSpPr>
                <p:cNvPr id="20522" name="AutoShape 43"/>
                <p:cNvSpPr/>
                <p:nvPr/>
              </p:nvSpPr>
              <p:spPr>
                <a:xfrm rot="5400000">
                  <a:off x="1371" y="1212"/>
                  <a:ext cx="416" cy="882"/>
                </a:xfrm>
                <a:prstGeom prst="flowChartDelay">
                  <a:avLst/>
                </a:prstGeom>
                <a:gradFill rotWithShape="1">
                  <a:gsLst>
                    <a:gs pos="0">
                      <a:srgbClr val="990000"/>
                    </a:gs>
                    <a:gs pos="100000">
                      <a:srgbClr val="470000"/>
                    </a:gs>
                  </a:gsLst>
                  <a:lin ang="189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20523" name="AutoShape 44"/>
                <p:cNvSpPr/>
                <p:nvPr/>
              </p:nvSpPr>
              <p:spPr>
                <a:xfrm rot="-5400000" flipV="1">
                  <a:off x="1494" y="921"/>
                  <a:ext cx="170" cy="882"/>
                </a:xfrm>
                <a:prstGeom prst="flowChartDelay">
                  <a:avLst/>
                </a:prstGeom>
                <a:gradFill rotWithShape="1">
                  <a:gsLst>
                    <a:gs pos="0">
                      <a:srgbClr val="990000"/>
                    </a:gs>
                    <a:gs pos="100000">
                      <a:srgbClr val="470000"/>
                    </a:gs>
                  </a:gsLst>
                  <a:lin ang="18900000" scaled="1"/>
                  <a:tileRect/>
                </a:gradFill>
                <a:ln w="9525">
                  <a:noFill/>
                </a:ln>
              </p:spPr>
              <p:txBody>
                <a:bodyPr anchor="ctr" anchorCtr="0">
                  <a:spAutoFit/>
                </a:bodyPr>
                <a:p>
                  <a:endParaRPr lang="zh-CN" altLang="en-US" sz="2400" dirty="0">
                    <a:latin typeface="Times New Roman" panose="02020603050405020304" pitchFamily="18" charset="0"/>
                  </a:endParaRPr>
                </a:p>
              </p:txBody>
            </p:sp>
          </p:grpSp>
          <p:sp>
            <p:nvSpPr>
              <p:cNvPr id="63533" name="Oval 45"/>
              <p:cNvSpPr>
                <a:spLocks noChangeArrowheads="1"/>
              </p:cNvSpPr>
              <p:nvPr/>
            </p:nvSpPr>
            <p:spPr bwMode="auto">
              <a:xfrm>
                <a:off x="2614" y="910"/>
                <a:ext cx="469" cy="99"/>
              </a:xfrm>
              <a:prstGeom prst="ellipse">
                <a:avLst/>
              </a:prstGeom>
              <a:gradFill rotWithShape="1">
                <a:gsLst>
                  <a:gs pos="0">
                    <a:schemeClr val="bg1">
                      <a:alpha val="7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0498" name="Rectangle 46"/>
            <p:cNvSpPr/>
            <p:nvPr/>
          </p:nvSpPr>
          <p:spPr>
            <a:xfrm>
              <a:off x="1605" y="2249"/>
              <a:ext cx="640" cy="384"/>
            </a:xfrm>
            <a:prstGeom prst="rect">
              <a:avLst/>
            </a:prstGeom>
            <a:noFill/>
            <a:ln w="12700">
              <a:noFill/>
            </a:ln>
            <a:effectLst>
              <a:outerShdw dist="45791" dir="2021404" algn="ctr" rotWithShape="0">
                <a:schemeClr val="tx1"/>
              </a:outerShdw>
            </a:effectLst>
          </p:spPr>
          <p:txBody>
            <a:bodyPr wrap="none" lIns="0" tIns="0" rIns="0" bIns="0" anchor="ctr" anchorCtr="0">
              <a:spAutoFit/>
            </a:bodyPr>
            <a:p>
              <a:pPr algn="ctr" defTabSz="857250" eaLnBrk="0" hangingPunct="0">
                <a:buNone/>
              </a:pPr>
              <a:r>
                <a:rPr lang="zh-CN" altLang="en-US" sz="2000" i="1" dirty="0">
                  <a:solidFill>
                    <a:schemeClr val="bg1"/>
                  </a:solidFill>
                  <a:latin typeface="Arial Black" panose="020B0A04020102020204" pitchFamily="34" charset="0"/>
                  <a:ea typeface="楷体_GB2312" pitchFamily="49" charset="-122"/>
                </a:rPr>
                <a:t>安全检查</a:t>
              </a:r>
              <a:endParaRPr lang="zh-CN" altLang="en-US" sz="2000" i="1" dirty="0">
                <a:solidFill>
                  <a:schemeClr val="bg1"/>
                </a:solidFill>
                <a:latin typeface="Arial Black" panose="020B0A04020102020204" pitchFamily="34" charset="0"/>
                <a:ea typeface="楷体_GB2312" pitchFamily="49" charset="-122"/>
              </a:endParaRPr>
            </a:p>
            <a:p>
              <a:pPr algn="ctr" defTabSz="857250" eaLnBrk="0" hangingPunct="0">
                <a:buNone/>
              </a:pPr>
              <a:r>
                <a:rPr lang="zh-CN" altLang="en-US" sz="2000" i="1" dirty="0">
                  <a:solidFill>
                    <a:schemeClr val="bg1"/>
                  </a:solidFill>
                  <a:latin typeface="Arial Black" panose="020B0A04020102020204" pitchFamily="34" charset="0"/>
                  <a:ea typeface="楷体_GB2312" pitchFamily="49" charset="-122"/>
                </a:rPr>
                <a:t>内容</a:t>
              </a:r>
              <a:endParaRPr lang="zh-CN" altLang="en-US" sz="2000" i="1" dirty="0">
                <a:solidFill>
                  <a:schemeClr val="bg1"/>
                </a:solidFill>
                <a:latin typeface="Arial Black" panose="020B0A04020102020204" pitchFamily="34" charset="0"/>
                <a:ea typeface="楷体_GB2312" pitchFamily="49" charset="-122"/>
              </a:endParaRPr>
            </a:p>
          </p:txBody>
        </p:sp>
        <p:sp>
          <p:nvSpPr>
            <p:cNvPr id="20499" name="Rectangle 47"/>
            <p:cNvSpPr/>
            <p:nvPr/>
          </p:nvSpPr>
          <p:spPr>
            <a:xfrm>
              <a:off x="730" y="1238"/>
              <a:ext cx="640" cy="384"/>
            </a:xfrm>
            <a:prstGeom prst="rect">
              <a:avLst/>
            </a:prstGeom>
            <a:noFill/>
            <a:ln w="12700">
              <a:noFill/>
            </a:ln>
            <a:effectLst>
              <a:outerShdw dist="45791" dir="2021404" algn="ctr" rotWithShape="0">
                <a:schemeClr val="tx1"/>
              </a:outerShdw>
            </a:effectLst>
          </p:spPr>
          <p:txBody>
            <a:bodyPr wrap="none" lIns="0" tIns="0" rIns="0" bIns="0" anchor="ctr" anchorCtr="0">
              <a:spAutoFit/>
            </a:bodyPr>
            <a:p>
              <a:pPr algn="ctr" defTabSz="857250" eaLnBrk="0" hangingPunct="0">
                <a:buNone/>
              </a:pPr>
              <a:r>
                <a:rPr lang="zh-CN" altLang="en-US" sz="2000" i="1" dirty="0">
                  <a:solidFill>
                    <a:schemeClr val="bg1"/>
                  </a:solidFill>
                  <a:latin typeface="Arial Black" panose="020B0A04020102020204" pitchFamily="34" charset="0"/>
                  <a:ea typeface="楷体_GB2312" pitchFamily="49" charset="-122"/>
                </a:rPr>
                <a:t>安全检查</a:t>
              </a:r>
              <a:endParaRPr lang="zh-CN" altLang="en-US" sz="2000" i="1" dirty="0">
                <a:solidFill>
                  <a:schemeClr val="bg1"/>
                </a:solidFill>
                <a:latin typeface="Arial Black" panose="020B0A04020102020204" pitchFamily="34" charset="0"/>
                <a:ea typeface="楷体_GB2312" pitchFamily="49" charset="-122"/>
              </a:endParaRPr>
            </a:p>
            <a:p>
              <a:pPr algn="ctr" defTabSz="857250" eaLnBrk="0" hangingPunct="0">
                <a:buNone/>
              </a:pPr>
              <a:r>
                <a:rPr lang="zh-CN" altLang="en-US" sz="2000" i="1" dirty="0">
                  <a:solidFill>
                    <a:schemeClr val="bg1"/>
                  </a:solidFill>
                  <a:latin typeface="Arial Black" panose="020B0A04020102020204" pitchFamily="34" charset="0"/>
                  <a:ea typeface="楷体_GB2312" pitchFamily="49" charset="-122"/>
                </a:rPr>
                <a:t>类型</a:t>
              </a:r>
              <a:endParaRPr lang="zh-CN" altLang="en-US" sz="2000" i="1" dirty="0">
                <a:solidFill>
                  <a:schemeClr val="bg1"/>
                </a:solidFill>
                <a:latin typeface="Arial Black" panose="020B0A04020102020204" pitchFamily="34" charset="0"/>
                <a:ea typeface="楷体_GB2312" pitchFamily="49" charset="-122"/>
              </a:endParaRPr>
            </a:p>
          </p:txBody>
        </p:sp>
        <p:sp>
          <p:nvSpPr>
            <p:cNvPr id="63536" name="Oval 48"/>
            <p:cNvSpPr>
              <a:spLocks noChangeArrowheads="1"/>
            </p:cNvSpPr>
            <p:nvPr/>
          </p:nvSpPr>
          <p:spPr bwMode="auto">
            <a:xfrm rot="790353">
              <a:off x="1440" y="1939"/>
              <a:ext cx="182" cy="68"/>
            </a:xfrm>
            <a:prstGeom prst="ellipse">
              <a:avLst/>
            </a:prstGeom>
            <a:gradFill rotWithShape="1">
              <a:gsLst>
                <a:gs pos="0">
                  <a:schemeClr val="bg1">
                    <a:alpha val="3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20501" name="Group 49"/>
            <p:cNvGrpSpPr/>
            <p:nvPr/>
          </p:nvGrpSpPr>
          <p:grpSpPr>
            <a:xfrm>
              <a:off x="2273" y="890"/>
              <a:ext cx="1089" cy="1034"/>
              <a:chOff x="2381" y="799"/>
              <a:chExt cx="938" cy="890"/>
            </a:xfrm>
          </p:grpSpPr>
          <p:sp>
            <p:nvSpPr>
              <p:cNvPr id="20510" name="Oval 50"/>
              <p:cNvSpPr/>
              <p:nvPr/>
            </p:nvSpPr>
            <p:spPr>
              <a:xfrm>
                <a:off x="2381" y="799"/>
                <a:ext cx="938" cy="890"/>
              </a:xfrm>
              <a:prstGeom prst="ellipse">
                <a:avLst/>
              </a:prstGeom>
              <a:gradFill rotWithShape="1">
                <a:gsLst>
                  <a:gs pos="0">
                    <a:srgbClr val="990000"/>
                  </a:gs>
                  <a:gs pos="100000">
                    <a:srgbClr val="470000"/>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63539" name="AutoShape 51"/>
              <p:cNvSpPr>
                <a:spLocks noChangeArrowheads="1"/>
              </p:cNvSpPr>
              <p:nvPr/>
            </p:nvSpPr>
            <p:spPr bwMode="auto">
              <a:xfrm rot="16200000" flipV="1">
                <a:off x="2587" y="685"/>
                <a:ext cx="526" cy="780"/>
              </a:xfrm>
              <a:prstGeom prst="flowChartDelay">
                <a:avLst/>
              </a:prstGeom>
              <a:gradFill rotWithShape="1">
                <a:gsLst>
                  <a:gs pos="0">
                    <a:schemeClr val="bg1">
                      <a:gamma/>
                      <a:shade val="80000"/>
                      <a:invGamma/>
                      <a:alpha val="0"/>
                    </a:schemeClr>
                  </a:gs>
                  <a:gs pos="100000">
                    <a:schemeClr val="bg1">
                      <a:alpha val="30000"/>
                    </a:schemeClr>
                  </a:gs>
                </a:gsLst>
                <a:lin ang="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3540" name="AutoShape 52"/>
              <p:cNvSpPr>
                <a:spLocks noChangeArrowheads="1"/>
              </p:cNvSpPr>
              <p:nvPr/>
            </p:nvSpPr>
            <p:spPr bwMode="auto">
              <a:xfrm rot="5400000">
                <a:off x="2631" y="1082"/>
                <a:ext cx="438" cy="688"/>
              </a:xfrm>
              <a:prstGeom prst="flowChartDelay">
                <a:avLst/>
              </a:prstGeom>
              <a:gradFill rotWithShape="1">
                <a:gsLst>
                  <a:gs pos="0">
                    <a:schemeClr val="bg1">
                      <a:gamma/>
                      <a:shade val="80000"/>
                      <a:invGamma/>
                      <a:alpha val="0"/>
                    </a:schemeClr>
                  </a:gs>
                  <a:gs pos="100000">
                    <a:schemeClr val="bg1">
                      <a:alpha val="20000"/>
                    </a:schemeClr>
                  </a:gs>
                </a:gsLst>
                <a:lin ang="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20513" name="Group 53"/>
              <p:cNvGrpSpPr/>
              <p:nvPr/>
            </p:nvGrpSpPr>
            <p:grpSpPr>
              <a:xfrm>
                <a:off x="2502" y="910"/>
                <a:ext cx="711" cy="637"/>
                <a:chOff x="1138" y="1277"/>
                <a:chExt cx="882" cy="584"/>
              </a:xfrm>
            </p:grpSpPr>
            <p:sp>
              <p:nvSpPr>
                <p:cNvPr id="20515" name="AutoShape 54"/>
                <p:cNvSpPr/>
                <p:nvPr/>
              </p:nvSpPr>
              <p:spPr>
                <a:xfrm rot="5400000">
                  <a:off x="1371" y="1212"/>
                  <a:ext cx="416" cy="882"/>
                </a:xfrm>
                <a:prstGeom prst="flowChartDelay">
                  <a:avLst/>
                </a:prstGeom>
                <a:gradFill rotWithShape="1">
                  <a:gsLst>
                    <a:gs pos="0">
                      <a:srgbClr val="990000"/>
                    </a:gs>
                    <a:gs pos="100000">
                      <a:srgbClr val="470000"/>
                    </a:gs>
                  </a:gsLst>
                  <a:lin ang="189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20516" name="AutoShape 55"/>
                <p:cNvSpPr/>
                <p:nvPr/>
              </p:nvSpPr>
              <p:spPr>
                <a:xfrm rot="-5400000" flipV="1">
                  <a:off x="1494" y="921"/>
                  <a:ext cx="170" cy="882"/>
                </a:xfrm>
                <a:prstGeom prst="flowChartDelay">
                  <a:avLst/>
                </a:prstGeom>
                <a:gradFill rotWithShape="1">
                  <a:gsLst>
                    <a:gs pos="0">
                      <a:srgbClr val="990000"/>
                    </a:gs>
                    <a:gs pos="100000">
                      <a:srgbClr val="470000"/>
                    </a:gs>
                  </a:gsLst>
                  <a:lin ang="18900000" scaled="1"/>
                  <a:tileRect/>
                </a:gradFill>
                <a:ln w="9525">
                  <a:noFill/>
                </a:ln>
              </p:spPr>
              <p:txBody>
                <a:bodyPr anchor="ctr" anchorCtr="0">
                  <a:spAutoFit/>
                </a:bodyPr>
                <a:p>
                  <a:endParaRPr lang="zh-CN" altLang="en-US" sz="2400" dirty="0">
                    <a:latin typeface="Times New Roman" panose="02020603050405020304" pitchFamily="18" charset="0"/>
                  </a:endParaRPr>
                </a:p>
              </p:txBody>
            </p:sp>
          </p:grpSp>
          <p:sp>
            <p:nvSpPr>
              <p:cNvPr id="63544" name="Oval 56"/>
              <p:cNvSpPr>
                <a:spLocks noChangeArrowheads="1"/>
              </p:cNvSpPr>
              <p:nvPr/>
            </p:nvSpPr>
            <p:spPr bwMode="auto">
              <a:xfrm>
                <a:off x="2614" y="910"/>
                <a:ext cx="469" cy="99"/>
              </a:xfrm>
              <a:prstGeom prst="ellipse">
                <a:avLst/>
              </a:prstGeom>
              <a:gradFill rotWithShape="1">
                <a:gsLst>
                  <a:gs pos="0">
                    <a:schemeClr val="bg1">
                      <a:alpha val="7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63545" name="Oval 57"/>
            <p:cNvSpPr>
              <a:spLocks noChangeArrowheads="1"/>
            </p:cNvSpPr>
            <p:nvPr/>
          </p:nvSpPr>
          <p:spPr bwMode="auto">
            <a:xfrm rot="20809647" flipH="1">
              <a:off x="2387" y="1922"/>
              <a:ext cx="182" cy="68"/>
            </a:xfrm>
            <a:prstGeom prst="ellipse">
              <a:avLst/>
            </a:prstGeom>
            <a:gradFill rotWithShape="1">
              <a:gsLst>
                <a:gs pos="0">
                  <a:schemeClr val="bg1">
                    <a:alpha val="3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03" name="Rectangle 58"/>
            <p:cNvSpPr/>
            <p:nvPr/>
          </p:nvSpPr>
          <p:spPr>
            <a:xfrm>
              <a:off x="3459" y="2345"/>
              <a:ext cx="480" cy="192"/>
            </a:xfrm>
            <a:prstGeom prst="rect">
              <a:avLst/>
            </a:prstGeom>
            <a:noFill/>
            <a:ln w="12700">
              <a:noFill/>
            </a:ln>
            <a:effectLst>
              <a:outerShdw dist="45791" dir="2021404" algn="ctr" rotWithShape="0">
                <a:schemeClr val="tx1"/>
              </a:outerShdw>
            </a:effectLst>
          </p:spPr>
          <p:txBody>
            <a:bodyPr wrap="none" lIns="0" tIns="0" rIns="0" bIns="0" anchor="ctr" anchorCtr="0">
              <a:spAutoFit/>
            </a:bodyPr>
            <a:p>
              <a:pPr algn="ctr" defTabSz="857250" eaLnBrk="0" hangingPunct="0">
                <a:buNone/>
              </a:pPr>
              <a:r>
                <a:rPr lang="zh-CN" altLang="en-US" sz="2000" i="1" dirty="0">
                  <a:solidFill>
                    <a:schemeClr val="bg1"/>
                  </a:solidFill>
                  <a:latin typeface="Arial Black" panose="020B0A04020102020204" pitchFamily="34" charset="0"/>
                  <a:ea typeface="楷体_GB2312" pitchFamily="49" charset="-122"/>
                </a:rPr>
                <a:t>三检制</a:t>
              </a:r>
              <a:endParaRPr lang="zh-CN" altLang="en-US" sz="2000" i="1" dirty="0">
                <a:solidFill>
                  <a:schemeClr val="bg1"/>
                </a:solidFill>
                <a:latin typeface="Arial Black" panose="020B0A04020102020204" pitchFamily="34" charset="0"/>
                <a:ea typeface="楷体_GB2312" pitchFamily="49" charset="-122"/>
              </a:endParaRPr>
            </a:p>
          </p:txBody>
        </p:sp>
        <p:sp>
          <p:nvSpPr>
            <p:cNvPr id="20504" name="Rectangle 59"/>
            <p:cNvSpPr/>
            <p:nvPr/>
          </p:nvSpPr>
          <p:spPr>
            <a:xfrm>
              <a:off x="2579" y="1238"/>
              <a:ext cx="480" cy="384"/>
            </a:xfrm>
            <a:prstGeom prst="rect">
              <a:avLst/>
            </a:prstGeom>
            <a:noFill/>
            <a:ln w="12700">
              <a:noFill/>
            </a:ln>
            <a:effectLst>
              <a:outerShdw dist="45791" dir="2021404" algn="ctr" rotWithShape="0">
                <a:schemeClr val="tx1"/>
              </a:outerShdw>
            </a:effectLst>
          </p:spPr>
          <p:txBody>
            <a:bodyPr wrap="none" lIns="0" tIns="0" rIns="0" bIns="0" anchor="ctr" anchorCtr="0">
              <a:spAutoFit/>
            </a:bodyPr>
            <a:p>
              <a:pPr algn="ctr" defTabSz="857250" eaLnBrk="0" hangingPunct="0">
                <a:buNone/>
              </a:pPr>
              <a:r>
                <a:rPr lang="zh-CN" altLang="en-US" sz="2000" i="1" dirty="0">
                  <a:solidFill>
                    <a:schemeClr val="bg1"/>
                  </a:solidFill>
                  <a:latin typeface="Arial Black" panose="020B0A04020102020204" pitchFamily="34" charset="0"/>
                  <a:ea typeface="楷体_GB2312" pitchFamily="49" charset="-122"/>
                </a:rPr>
                <a:t>安全</a:t>
              </a:r>
              <a:endParaRPr lang="zh-CN" altLang="en-US" sz="2000" i="1" dirty="0">
                <a:solidFill>
                  <a:schemeClr val="bg1"/>
                </a:solidFill>
                <a:latin typeface="Arial Black" panose="020B0A04020102020204" pitchFamily="34" charset="0"/>
                <a:ea typeface="楷体_GB2312" pitchFamily="49" charset="-122"/>
              </a:endParaRPr>
            </a:p>
            <a:p>
              <a:pPr algn="ctr" defTabSz="857250" eaLnBrk="0" hangingPunct="0">
                <a:buNone/>
              </a:pPr>
              <a:r>
                <a:rPr lang="zh-CN" altLang="en-US" sz="2000" i="1" dirty="0">
                  <a:solidFill>
                    <a:schemeClr val="bg1"/>
                  </a:solidFill>
                  <a:latin typeface="Arial Black" panose="020B0A04020102020204" pitchFamily="34" charset="0"/>
                  <a:ea typeface="楷体_GB2312" pitchFamily="49" charset="-122"/>
                </a:rPr>
                <a:t>检查表</a:t>
              </a:r>
              <a:endParaRPr lang="zh-CN" altLang="en-US" sz="2000" i="1" dirty="0">
                <a:solidFill>
                  <a:schemeClr val="bg1"/>
                </a:solidFill>
                <a:latin typeface="Arial Black" panose="020B0A04020102020204" pitchFamily="34" charset="0"/>
                <a:ea typeface="楷体_GB2312" pitchFamily="49" charset="-122"/>
              </a:endParaRPr>
            </a:p>
          </p:txBody>
        </p:sp>
        <p:sp>
          <p:nvSpPr>
            <p:cNvPr id="20505" name="Rectangle 60"/>
            <p:cNvSpPr/>
            <p:nvPr/>
          </p:nvSpPr>
          <p:spPr>
            <a:xfrm>
              <a:off x="4281" y="1334"/>
              <a:ext cx="640" cy="192"/>
            </a:xfrm>
            <a:prstGeom prst="rect">
              <a:avLst/>
            </a:prstGeom>
            <a:noFill/>
            <a:ln w="12700">
              <a:noFill/>
            </a:ln>
            <a:effectLst>
              <a:outerShdw dist="45791" dir="2021404" algn="ctr" rotWithShape="0">
                <a:schemeClr val="tx1"/>
              </a:outerShdw>
            </a:effectLst>
          </p:spPr>
          <p:txBody>
            <a:bodyPr wrap="none" lIns="0" tIns="0" rIns="0" bIns="0" anchor="ctr" anchorCtr="0">
              <a:spAutoFit/>
            </a:bodyPr>
            <a:p>
              <a:pPr algn="ctr" defTabSz="857250" eaLnBrk="0" hangingPunct="0">
                <a:buNone/>
              </a:pPr>
              <a:r>
                <a:rPr lang="zh-CN" altLang="en-US" sz="2000" i="1" dirty="0">
                  <a:solidFill>
                    <a:schemeClr val="bg1"/>
                  </a:solidFill>
                  <a:latin typeface="Arial Black" panose="020B0A04020102020204" pitchFamily="34" charset="0"/>
                  <a:ea typeface="楷体_GB2312" pitchFamily="49" charset="-122"/>
                </a:rPr>
                <a:t>安全巡检</a:t>
              </a:r>
              <a:endParaRPr lang="zh-CN" altLang="en-US" sz="2000" i="1" dirty="0">
                <a:solidFill>
                  <a:schemeClr val="bg1"/>
                </a:solidFill>
                <a:latin typeface="Arial Black" panose="020B0A04020102020204" pitchFamily="34" charset="0"/>
                <a:ea typeface="楷体_GB2312" pitchFamily="49" charset="-122"/>
              </a:endParaRPr>
            </a:p>
          </p:txBody>
        </p:sp>
        <p:sp>
          <p:nvSpPr>
            <p:cNvPr id="20506" name="AutoShape 61"/>
            <p:cNvSpPr/>
            <p:nvPr/>
          </p:nvSpPr>
          <p:spPr>
            <a:xfrm>
              <a:off x="1207" y="2024"/>
              <a:ext cx="164" cy="164"/>
            </a:xfrm>
            <a:custGeom>
              <a:avLst/>
              <a:gdLst>
                <a:gd name="txL" fmla="*/ 3161 w 21600"/>
                <a:gd name="txT" fmla="*/ 3161 h 21600"/>
                <a:gd name="txR" fmla="*/ 18439 w 21600"/>
                <a:gd name="txB" fmla="*/ 18439 h 21600"/>
              </a:gdLst>
              <a:ahLst/>
              <a:cxnLst>
                <a:cxn ang="0">
                  <a:pos x="133" y="18"/>
                </a:cxn>
                <a:cxn ang="0">
                  <a:pos x="80" y="13"/>
                </a:cxn>
                <a:cxn ang="0">
                  <a:pos x="117" y="38"/>
                </a:cxn>
                <a:cxn ang="0">
                  <a:pos x="183" y="62"/>
                </a:cxn>
                <a:cxn ang="0">
                  <a:pos x="156" y="101"/>
                </a:cxn>
                <a:cxn ang="0">
                  <a:pos x="117" y="75"/>
                </a:cxn>
              </a:cxnLst>
              <a:rect l="txL" t="txT" r="txR" b="txB"/>
              <a:pathLst>
                <a:path w="21600" h="21600">
                  <a:moveTo>
                    <a:pt x="18105" y="9371"/>
                  </a:moveTo>
                  <a:cubicBezTo>
                    <a:pt x="17422" y="5877"/>
                    <a:pt x="14360" y="3356"/>
                    <a:pt x="10800" y="3356"/>
                  </a:cubicBezTo>
                  <a:cubicBezTo>
                    <a:pt x="10735" y="3355"/>
                    <a:pt x="10670" y="3356"/>
                    <a:pt x="10605" y="3358"/>
                  </a:cubicBezTo>
                  <a:lnTo>
                    <a:pt x="10517" y="3"/>
                  </a:lnTo>
                  <a:cubicBezTo>
                    <a:pt x="10611" y="1"/>
                    <a:pt x="10705" y="-1"/>
                    <a:pt x="10800" y="0"/>
                  </a:cubicBezTo>
                  <a:cubicBezTo>
                    <a:pt x="15965" y="0"/>
                    <a:pt x="20407" y="3657"/>
                    <a:pt x="21399" y="8726"/>
                  </a:cubicBezTo>
                  <a:lnTo>
                    <a:pt x="24048" y="8208"/>
                  </a:lnTo>
                  <a:lnTo>
                    <a:pt x="20593" y="13345"/>
                  </a:lnTo>
                  <a:lnTo>
                    <a:pt x="15455" y="9889"/>
                  </a:lnTo>
                  <a:lnTo>
                    <a:pt x="18105" y="9371"/>
                  </a:lnTo>
                  <a:close/>
                </a:path>
              </a:pathLst>
            </a:custGeom>
            <a:solidFill>
              <a:srgbClr val="00FF00">
                <a:alpha val="100000"/>
              </a:srgbClr>
            </a:solidFill>
            <a:ln w="9525">
              <a:noFill/>
            </a:ln>
            <a:effectLst>
              <a:outerShdw dist="25400" dir="5400000" algn="ctr" rotWithShape="0">
                <a:schemeClr val="bg2">
                  <a:alpha val="100000"/>
                </a:schemeClr>
              </a:outerShdw>
            </a:effectLst>
          </p:spPr>
          <p:txBody>
            <a:bodyPr/>
            <a:p>
              <a:endParaRPr lang="zh-CN" altLang="en-US"/>
            </a:p>
          </p:txBody>
        </p:sp>
        <p:sp>
          <p:nvSpPr>
            <p:cNvPr id="20507" name="AutoShape 62"/>
            <p:cNvSpPr/>
            <p:nvPr/>
          </p:nvSpPr>
          <p:spPr>
            <a:xfrm rot="-5400000">
              <a:off x="2505" y="2024"/>
              <a:ext cx="164" cy="164"/>
            </a:xfrm>
            <a:custGeom>
              <a:avLst/>
              <a:gdLst>
                <a:gd name="txL" fmla="*/ 3161 w 21600"/>
                <a:gd name="txT" fmla="*/ 3161 h 21600"/>
                <a:gd name="txR" fmla="*/ 18439 w 21600"/>
                <a:gd name="txB" fmla="*/ 18439 h 21600"/>
              </a:gdLst>
              <a:ahLst/>
              <a:cxnLst>
                <a:cxn ang="0">
                  <a:pos x="133" y="18"/>
                </a:cxn>
                <a:cxn ang="0">
                  <a:pos x="80" y="13"/>
                </a:cxn>
                <a:cxn ang="0">
                  <a:pos x="117" y="38"/>
                </a:cxn>
                <a:cxn ang="0">
                  <a:pos x="183" y="62"/>
                </a:cxn>
                <a:cxn ang="0">
                  <a:pos x="156" y="101"/>
                </a:cxn>
                <a:cxn ang="0">
                  <a:pos x="117" y="75"/>
                </a:cxn>
              </a:cxnLst>
              <a:rect l="txL" t="txT" r="txR" b="txB"/>
              <a:pathLst>
                <a:path w="21600" h="21600">
                  <a:moveTo>
                    <a:pt x="18105" y="9371"/>
                  </a:moveTo>
                  <a:cubicBezTo>
                    <a:pt x="17422" y="5877"/>
                    <a:pt x="14360" y="3356"/>
                    <a:pt x="10800" y="3356"/>
                  </a:cubicBezTo>
                  <a:cubicBezTo>
                    <a:pt x="10735" y="3355"/>
                    <a:pt x="10670" y="3356"/>
                    <a:pt x="10605" y="3358"/>
                  </a:cubicBezTo>
                  <a:lnTo>
                    <a:pt x="10517" y="3"/>
                  </a:lnTo>
                  <a:cubicBezTo>
                    <a:pt x="10611" y="1"/>
                    <a:pt x="10705" y="-1"/>
                    <a:pt x="10800" y="0"/>
                  </a:cubicBezTo>
                  <a:cubicBezTo>
                    <a:pt x="15965" y="0"/>
                    <a:pt x="20407" y="3657"/>
                    <a:pt x="21399" y="8726"/>
                  </a:cubicBezTo>
                  <a:lnTo>
                    <a:pt x="24048" y="8208"/>
                  </a:lnTo>
                  <a:lnTo>
                    <a:pt x="20593" y="13345"/>
                  </a:lnTo>
                  <a:lnTo>
                    <a:pt x="15455" y="9889"/>
                  </a:lnTo>
                  <a:lnTo>
                    <a:pt x="18105" y="9371"/>
                  </a:lnTo>
                  <a:close/>
                </a:path>
              </a:pathLst>
            </a:custGeom>
            <a:solidFill>
              <a:srgbClr val="00FF00">
                <a:alpha val="100000"/>
              </a:srgbClr>
            </a:solidFill>
            <a:ln w="9525">
              <a:noFill/>
            </a:ln>
            <a:effectLst>
              <a:outerShdw dist="25400" dir="5400000" algn="ctr" rotWithShape="0">
                <a:schemeClr val="bg2">
                  <a:alpha val="100000"/>
                </a:schemeClr>
              </a:outerShdw>
            </a:effectLst>
          </p:spPr>
          <p:txBody>
            <a:bodyPr/>
            <a:p>
              <a:endParaRPr lang="zh-CN" altLang="en-US"/>
            </a:p>
          </p:txBody>
        </p:sp>
        <p:sp>
          <p:nvSpPr>
            <p:cNvPr id="20508" name="AutoShape 63"/>
            <p:cNvSpPr/>
            <p:nvPr/>
          </p:nvSpPr>
          <p:spPr>
            <a:xfrm>
              <a:off x="2958" y="2024"/>
              <a:ext cx="164" cy="164"/>
            </a:xfrm>
            <a:custGeom>
              <a:avLst/>
              <a:gdLst>
                <a:gd name="txL" fmla="*/ 3161 w 21600"/>
                <a:gd name="txT" fmla="*/ 3161 h 21600"/>
                <a:gd name="txR" fmla="*/ 18439 w 21600"/>
                <a:gd name="txB" fmla="*/ 18439 h 21600"/>
              </a:gdLst>
              <a:ahLst/>
              <a:cxnLst>
                <a:cxn ang="0">
                  <a:pos x="133" y="18"/>
                </a:cxn>
                <a:cxn ang="0">
                  <a:pos x="80" y="13"/>
                </a:cxn>
                <a:cxn ang="0">
                  <a:pos x="117" y="38"/>
                </a:cxn>
                <a:cxn ang="0">
                  <a:pos x="183" y="62"/>
                </a:cxn>
                <a:cxn ang="0">
                  <a:pos x="156" y="101"/>
                </a:cxn>
                <a:cxn ang="0">
                  <a:pos x="117" y="75"/>
                </a:cxn>
              </a:cxnLst>
              <a:rect l="txL" t="txT" r="txR" b="txB"/>
              <a:pathLst>
                <a:path w="21600" h="21600">
                  <a:moveTo>
                    <a:pt x="18105" y="9371"/>
                  </a:moveTo>
                  <a:cubicBezTo>
                    <a:pt x="17422" y="5877"/>
                    <a:pt x="14360" y="3356"/>
                    <a:pt x="10800" y="3356"/>
                  </a:cubicBezTo>
                  <a:cubicBezTo>
                    <a:pt x="10735" y="3355"/>
                    <a:pt x="10670" y="3356"/>
                    <a:pt x="10605" y="3358"/>
                  </a:cubicBezTo>
                  <a:lnTo>
                    <a:pt x="10517" y="3"/>
                  </a:lnTo>
                  <a:cubicBezTo>
                    <a:pt x="10611" y="1"/>
                    <a:pt x="10705" y="-1"/>
                    <a:pt x="10800" y="0"/>
                  </a:cubicBezTo>
                  <a:cubicBezTo>
                    <a:pt x="15965" y="0"/>
                    <a:pt x="20407" y="3657"/>
                    <a:pt x="21399" y="8726"/>
                  </a:cubicBezTo>
                  <a:lnTo>
                    <a:pt x="24048" y="8208"/>
                  </a:lnTo>
                  <a:lnTo>
                    <a:pt x="20593" y="13345"/>
                  </a:lnTo>
                  <a:lnTo>
                    <a:pt x="15455" y="9889"/>
                  </a:lnTo>
                  <a:lnTo>
                    <a:pt x="18105" y="9371"/>
                  </a:lnTo>
                  <a:close/>
                </a:path>
              </a:pathLst>
            </a:custGeom>
            <a:solidFill>
              <a:srgbClr val="00FF00">
                <a:alpha val="100000"/>
              </a:srgbClr>
            </a:solidFill>
            <a:ln w="9525">
              <a:noFill/>
            </a:ln>
            <a:effectLst>
              <a:outerShdw dist="25400" dir="5400000" algn="ctr" rotWithShape="0">
                <a:schemeClr val="bg2">
                  <a:alpha val="100000"/>
                </a:schemeClr>
              </a:outerShdw>
            </a:effectLst>
          </p:spPr>
          <p:txBody>
            <a:bodyPr/>
            <a:p>
              <a:endParaRPr lang="zh-CN" altLang="en-US"/>
            </a:p>
          </p:txBody>
        </p:sp>
        <p:sp>
          <p:nvSpPr>
            <p:cNvPr id="20509" name="AutoShape 64"/>
            <p:cNvSpPr/>
            <p:nvPr/>
          </p:nvSpPr>
          <p:spPr>
            <a:xfrm rot="-5400000">
              <a:off x="4256" y="2024"/>
              <a:ext cx="164" cy="164"/>
            </a:xfrm>
            <a:custGeom>
              <a:avLst/>
              <a:gdLst>
                <a:gd name="txL" fmla="*/ 3161 w 21600"/>
                <a:gd name="txT" fmla="*/ 3161 h 21600"/>
                <a:gd name="txR" fmla="*/ 18439 w 21600"/>
                <a:gd name="txB" fmla="*/ 18439 h 21600"/>
              </a:gdLst>
              <a:ahLst/>
              <a:cxnLst>
                <a:cxn ang="0">
                  <a:pos x="133" y="18"/>
                </a:cxn>
                <a:cxn ang="0">
                  <a:pos x="80" y="13"/>
                </a:cxn>
                <a:cxn ang="0">
                  <a:pos x="117" y="38"/>
                </a:cxn>
                <a:cxn ang="0">
                  <a:pos x="183" y="62"/>
                </a:cxn>
                <a:cxn ang="0">
                  <a:pos x="156" y="101"/>
                </a:cxn>
                <a:cxn ang="0">
                  <a:pos x="117" y="75"/>
                </a:cxn>
              </a:cxnLst>
              <a:rect l="txL" t="txT" r="txR" b="txB"/>
              <a:pathLst>
                <a:path w="21600" h="21600">
                  <a:moveTo>
                    <a:pt x="18105" y="9371"/>
                  </a:moveTo>
                  <a:cubicBezTo>
                    <a:pt x="17422" y="5877"/>
                    <a:pt x="14360" y="3356"/>
                    <a:pt x="10800" y="3356"/>
                  </a:cubicBezTo>
                  <a:cubicBezTo>
                    <a:pt x="10735" y="3355"/>
                    <a:pt x="10670" y="3356"/>
                    <a:pt x="10605" y="3358"/>
                  </a:cubicBezTo>
                  <a:lnTo>
                    <a:pt x="10517" y="3"/>
                  </a:lnTo>
                  <a:cubicBezTo>
                    <a:pt x="10611" y="1"/>
                    <a:pt x="10705" y="-1"/>
                    <a:pt x="10800" y="0"/>
                  </a:cubicBezTo>
                  <a:cubicBezTo>
                    <a:pt x="15965" y="0"/>
                    <a:pt x="20407" y="3657"/>
                    <a:pt x="21399" y="8726"/>
                  </a:cubicBezTo>
                  <a:lnTo>
                    <a:pt x="24048" y="8208"/>
                  </a:lnTo>
                  <a:lnTo>
                    <a:pt x="20593" y="13345"/>
                  </a:lnTo>
                  <a:lnTo>
                    <a:pt x="15455" y="9889"/>
                  </a:lnTo>
                  <a:lnTo>
                    <a:pt x="18105" y="9371"/>
                  </a:lnTo>
                  <a:close/>
                </a:path>
              </a:pathLst>
            </a:custGeom>
            <a:solidFill>
              <a:srgbClr val="00FF00">
                <a:alpha val="100000"/>
              </a:srgbClr>
            </a:solidFill>
            <a:ln w="9525">
              <a:noFill/>
            </a:ln>
            <a:effectLst>
              <a:outerShdw dist="25400" dir="5400000" algn="ctr" rotWithShape="0">
                <a:schemeClr val="bg2">
                  <a:alpha val="100000"/>
                </a:schemeClr>
              </a:outerShdw>
            </a:effectLst>
          </p:spPr>
          <p:txBody>
            <a:bodyPr/>
            <a:p>
              <a:endParaRPr lang="zh-CN" altLang="en-US"/>
            </a:p>
          </p:txBody>
        </p:sp>
      </p:gr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a 2"/>
          <p:cNvPicPr>
            <a:picLocks noChangeAspect="1"/>
          </p:cNvPicPr>
          <p:nvPr/>
        </p:nvPicPr>
        <p:blipFill>
          <a:blip r:embed="rId1"/>
          <a:stretch>
            <a:fillRect/>
          </a:stretch>
        </p:blipFill>
        <p:spPr>
          <a:xfrm>
            <a:off x="0" y="986790"/>
            <a:ext cx="9144000" cy="4884420"/>
          </a:xfrm>
          <a:prstGeom prst="rect">
            <a:avLst/>
          </a:prstGeom>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5"/>
          <p:cNvSpPr>
            <a:spLocks noGrp="1"/>
          </p:cNvSpPr>
          <p:nvPr>
            <p:ph type="title"/>
          </p:nvPr>
        </p:nvSpPr>
        <p:spPr>
          <a:xfrm>
            <a:off x="395288" y="836613"/>
            <a:ext cx="8229600" cy="649287"/>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grpSp>
        <p:nvGrpSpPr>
          <p:cNvPr id="21507" name="Group 4"/>
          <p:cNvGrpSpPr/>
          <p:nvPr/>
        </p:nvGrpSpPr>
        <p:grpSpPr>
          <a:xfrm>
            <a:off x="250825" y="1916113"/>
            <a:ext cx="5735638" cy="576262"/>
            <a:chOff x="174" y="663"/>
            <a:chExt cx="3613" cy="363"/>
          </a:xfrm>
        </p:grpSpPr>
        <p:grpSp>
          <p:nvGrpSpPr>
            <p:cNvPr id="21510" name="Group 5"/>
            <p:cNvGrpSpPr/>
            <p:nvPr/>
          </p:nvGrpSpPr>
          <p:grpSpPr>
            <a:xfrm>
              <a:off x="174" y="715"/>
              <a:ext cx="205" cy="205"/>
              <a:chOff x="2485" y="949"/>
              <a:chExt cx="918" cy="918"/>
            </a:xfrm>
          </p:grpSpPr>
          <p:sp>
            <p:nvSpPr>
              <p:cNvPr id="21512"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21513"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21514" name="Group 8"/>
              <p:cNvGrpSpPr/>
              <p:nvPr/>
            </p:nvGrpSpPr>
            <p:grpSpPr>
              <a:xfrm>
                <a:off x="2656" y="1155"/>
                <a:ext cx="586" cy="500"/>
                <a:chOff x="511" y="1141"/>
                <a:chExt cx="586" cy="500"/>
              </a:xfrm>
            </p:grpSpPr>
            <p:sp>
              <p:nvSpPr>
                <p:cNvPr id="64521"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4522"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1515"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64524"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1511"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2.2.2</a:t>
              </a:r>
              <a:r>
                <a:rPr lang="zh-CN" altLang="en-US" sz="2800" b="1" dirty="0">
                  <a:latin typeface="楷体_GB2312" pitchFamily="49" charset="-122"/>
                  <a:ea typeface="楷体_GB2312" pitchFamily="49" charset="-122"/>
                </a:rPr>
                <a:t>安全检查的内容</a:t>
              </a:r>
              <a:endParaRPr lang="zh-CN" altLang="en-US" sz="2800" b="1" dirty="0">
                <a:latin typeface="楷体_GB2312" pitchFamily="49" charset="-122"/>
                <a:ea typeface="楷体_GB2312" pitchFamily="49" charset="-122"/>
              </a:endParaRPr>
            </a:p>
          </p:txBody>
        </p:sp>
      </p:grpSp>
      <p:sp>
        <p:nvSpPr>
          <p:cNvPr id="21508" name="Oval 15"/>
          <p:cNvSpPr/>
          <p:nvPr/>
        </p:nvSpPr>
        <p:spPr>
          <a:xfrm>
            <a:off x="827088" y="3644900"/>
            <a:ext cx="1800225" cy="10795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zh-CN" altLang="en-US" sz="2400" b="1" dirty="0">
                <a:latin typeface="Arial" panose="020B0604020202020204" pitchFamily="34" charset="0"/>
                <a:ea typeface="楷体_GB2312" pitchFamily="49" charset="-122"/>
              </a:rPr>
              <a:t>软的方面</a:t>
            </a:r>
            <a:endParaRPr lang="zh-CN" altLang="en-US" sz="2400" b="1" dirty="0">
              <a:latin typeface="Arial" panose="020B0604020202020204" pitchFamily="34" charset="0"/>
              <a:ea typeface="楷体_GB2312" pitchFamily="49" charset="-122"/>
            </a:endParaRPr>
          </a:p>
        </p:txBody>
      </p:sp>
      <p:sp>
        <p:nvSpPr>
          <p:cNvPr id="21509" name="Rectangle 14"/>
          <p:cNvSpPr/>
          <p:nvPr/>
        </p:nvSpPr>
        <p:spPr>
          <a:xfrm>
            <a:off x="2700338" y="3213100"/>
            <a:ext cx="5051425" cy="1944688"/>
          </a:xfrm>
          <a:prstGeom prst="rect">
            <a:avLst/>
          </a:prstGeom>
          <a:noFill/>
          <a:ln w="9525">
            <a:noFill/>
          </a:ln>
        </p:spPr>
        <p:txBody>
          <a:bodyPr/>
          <a:p>
            <a:pPr marL="469900" indent="-469900" eaLnBrk="0" hangingPunct="0">
              <a:spcBef>
                <a:spcPct val="20000"/>
              </a:spcBef>
              <a:buFont typeface="Wingdings" panose="05000000000000000000" pitchFamily="2" charset="2"/>
              <a:buChar char="l"/>
            </a:pPr>
            <a:r>
              <a:rPr lang="zh-CN" altLang="en-US" sz="2400" b="1" dirty="0">
                <a:latin typeface="Arial" panose="020B0604020202020204" pitchFamily="34" charset="0"/>
                <a:ea typeface="楷体_GB2312" pitchFamily="49" charset="-122"/>
              </a:rPr>
              <a:t>查思想、查意识</a:t>
            </a:r>
            <a:endParaRPr lang="zh-CN" altLang="en-US" sz="2400" b="1" dirty="0">
              <a:latin typeface="Arial" panose="020B0604020202020204" pitchFamily="34" charset="0"/>
              <a:ea typeface="楷体_GB2312" pitchFamily="49" charset="-122"/>
            </a:endParaRPr>
          </a:p>
          <a:p>
            <a:pPr marL="469900" indent="-469900" eaLnBrk="0" hangingPunct="0">
              <a:spcBef>
                <a:spcPct val="20000"/>
              </a:spcBef>
              <a:buFont typeface="Wingdings" panose="05000000000000000000" pitchFamily="2" charset="2"/>
              <a:buChar char="l"/>
            </a:pPr>
            <a:r>
              <a:rPr lang="zh-CN" altLang="en-US" sz="2400" b="1" dirty="0">
                <a:latin typeface="Arial" panose="020B0604020202020204" pitchFamily="34" charset="0"/>
                <a:ea typeface="楷体_GB2312" pitchFamily="49" charset="-122"/>
              </a:rPr>
              <a:t>查制度、查管理</a:t>
            </a:r>
            <a:endParaRPr lang="zh-CN" altLang="en-US" sz="2400" b="1" dirty="0">
              <a:latin typeface="Arial" panose="020B0604020202020204" pitchFamily="34" charset="0"/>
              <a:ea typeface="楷体_GB2312" pitchFamily="49" charset="-122"/>
            </a:endParaRPr>
          </a:p>
          <a:p>
            <a:pPr marL="469900" indent="-469900" eaLnBrk="0" hangingPunct="0">
              <a:spcBef>
                <a:spcPct val="20000"/>
              </a:spcBef>
              <a:buFont typeface="Wingdings" panose="05000000000000000000" pitchFamily="2" charset="2"/>
              <a:buChar char="l"/>
            </a:pPr>
            <a:r>
              <a:rPr lang="zh-CN" altLang="en-US" sz="2400" b="1" dirty="0">
                <a:latin typeface="Arial" panose="020B0604020202020204" pitchFamily="34" charset="0"/>
                <a:ea typeface="楷体_GB2312" pitchFamily="49" charset="-122"/>
              </a:rPr>
              <a:t>查事故、查处理</a:t>
            </a:r>
            <a:endParaRPr lang="zh-CN" altLang="en-US" sz="2400" b="1" dirty="0">
              <a:latin typeface="Arial" panose="020B0604020202020204" pitchFamily="34" charset="0"/>
              <a:ea typeface="楷体_GB2312" pitchFamily="49" charset="-122"/>
            </a:endParaRPr>
          </a:p>
          <a:p>
            <a:pPr marL="469900" indent="-469900" eaLnBrk="0" hangingPunct="0">
              <a:spcBef>
                <a:spcPct val="20000"/>
              </a:spcBef>
              <a:buFont typeface="Wingdings" panose="05000000000000000000" pitchFamily="2" charset="2"/>
              <a:buChar char="l"/>
            </a:pPr>
            <a:r>
              <a:rPr lang="zh-CN" altLang="en-US" sz="2400" b="1" dirty="0">
                <a:latin typeface="Arial" panose="020B0604020202020204" pitchFamily="34" charset="0"/>
                <a:ea typeface="楷体_GB2312" pitchFamily="49" charset="-122"/>
              </a:rPr>
              <a:t>查隐患、查整改</a:t>
            </a:r>
            <a:endParaRPr lang="zh-CN" altLang="en-US" sz="2400" b="1" dirty="0">
              <a:latin typeface="Arial" panose="020B0604020202020204" pitchFamily="34" charset="0"/>
              <a:ea typeface="楷体_GB2312" pitchFamily="49" charset="-122"/>
            </a:endParaRP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5"/>
          <p:cNvSpPr>
            <a:spLocks noGrp="1"/>
          </p:cNvSpPr>
          <p:nvPr>
            <p:ph type="title"/>
          </p:nvPr>
        </p:nvSpPr>
        <p:spPr>
          <a:xfrm>
            <a:off x="323850" y="908050"/>
            <a:ext cx="8229600" cy="649288"/>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grpSp>
        <p:nvGrpSpPr>
          <p:cNvPr id="22531" name="Group 6"/>
          <p:cNvGrpSpPr/>
          <p:nvPr/>
        </p:nvGrpSpPr>
        <p:grpSpPr>
          <a:xfrm>
            <a:off x="323850" y="1916113"/>
            <a:ext cx="5735638" cy="576262"/>
            <a:chOff x="174" y="663"/>
            <a:chExt cx="3613" cy="363"/>
          </a:xfrm>
        </p:grpSpPr>
        <p:grpSp>
          <p:nvGrpSpPr>
            <p:cNvPr id="22534" name="Group 7"/>
            <p:cNvGrpSpPr/>
            <p:nvPr/>
          </p:nvGrpSpPr>
          <p:grpSpPr>
            <a:xfrm>
              <a:off x="174" y="715"/>
              <a:ext cx="205" cy="205"/>
              <a:chOff x="2485" y="949"/>
              <a:chExt cx="918" cy="918"/>
            </a:xfrm>
          </p:grpSpPr>
          <p:sp>
            <p:nvSpPr>
              <p:cNvPr id="22536" name="AutoShape 8"/>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22537" name="Oval 9"/>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22538" name="Group 10"/>
              <p:cNvGrpSpPr/>
              <p:nvPr/>
            </p:nvGrpSpPr>
            <p:grpSpPr>
              <a:xfrm>
                <a:off x="2656" y="1155"/>
                <a:ext cx="586" cy="500"/>
                <a:chOff x="511" y="1141"/>
                <a:chExt cx="586" cy="500"/>
              </a:xfrm>
            </p:grpSpPr>
            <p:sp>
              <p:nvSpPr>
                <p:cNvPr id="65547" name="Oval 11"/>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5548" name="Oval 12"/>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2539" name="Oval 13"/>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65550" name="Oval 14"/>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2535" name="AutoShape 15"/>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2.2.2</a:t>
              </a:r>
              <a:r>
                <a:rPr lang="zh-CN" altLang="en-US" sz="2800" b="1" dirty="0">
                  <a:latin typeface="楷体_GB2312" pitchFamily="49" charset="-122"/>
                  <a:ea typeface="楷体_GB2312" pitchFamily="49" charset="-122"/>
                </a:rPr>
                <a:t>安全检查的内容</a:t>
              </a:r>
              <a:endParaRPr lang="zh-CN" altLang="en-US" sz="2800" b="1" dirty="0">
                <a:latin typeface="楷体_GB2312" pitchFamily="49" charset="-122"/>
                <a:ea typeface="楷体_GB2312" pitchFamily="49" charset="-122"/>
              </a:endParaRPr>
            </a:p>
          </p:txBody>
        </p:sp>
      </p:grpSp>
      <p:sp>
        <p:nvSpPr>
          <p:cNvPr id="22532" name="Oval 5"/>
          <p:cNvSpPr/>
          <p:nvPr/>
        </p:nvSpPr>
        <p:spPr>
          <a:xfrm>
            <a:off x="827088" y="3357563"/>
            <a:ext cx="1800225" cy="10795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zh-CN" altLang="en-US" sz="2400" b="1" dirty="0">
                <a:latin typeface="Arial" panose="020B0604020202020204" pitchFamily="34" charset="0"/>
                <a:ea typeface="楷体_GB2312" pitchFamily="49" charset="-122"/>
              </a:rPr>
              <a:t>硬的方面</a:t>
            </a:r>
            <a:endParaRPr lang="zh-CN" altLang="en-US" sz="2400" b="1" dirty="0">
              <a:latin typeface="Arial" panose="020B0604020202020204" pitchFamily="34" charset="0"/>
              <a:ea typeface="楷体_GB2312" pitchFamily="49" charset="-122"/>
            </a:endParaRPr>
          </a:p>
        </p:txBody>
      </p:sp>
      <p:sp>
        <p:nvSpPr>
          <p:cNvPr id="22533" name="Rectangle 4"/>
          <p:cNvSpPr/>
          <p:nvPr/>
        </p:nvSpPr>
        <p:spPr>
          <a:xfrm>
            <a:off x="2987675" y="2997200"/>
            <a:ext cx="5051425" cy="1935163"/>
          </a:xfrm>
          <a:prstGeom prst="rect">
            <a:avLst/>
          </a:prstGeom>
          <a:noFill/>
          <a:ln w="9525">
            <a:noFill/>
          </a:ln>
        </p:spPr>
        <p:txBody>
          <a:bodyPr/>
          <a:p>
            <a:pPr marL="469900" indent="-469900" eaLnBrk="0" hangingPunct="0">
              <a:spcBef>
                <a:spcPct val="20000"/>
              </a:spcBef>
              <a:buFont typeface="Wingdings" panose="05000000000000000000" pitchFamily="2" charset="2"/>
              <a:buChar char="l"/>
            </a:pPr>
            <a:r>
              <a:rPr lang="zh-CN" altLang="en-US" sz="2400" b="1" dirty="0">
                <a:latin typeface="Arial" panose="020B0604020202020204" pitchFamily="34" charset="0"/>
                <a:ea typeface="楷体_GB2312" pitchFamily="49" charset="-122"/>
              </a:rPr>
              <a:t>查生产设备</a:t>
            </a:r>
            <a:endParaRPr lang="zh-CN" altLang="en-US" sz="2400" b="1" dirty="0">
              <a:latin typeface="Arial" panose="020B0604020202020204" pitchFamily="34" charset="0"/>
              <a:ea typeface="楷体_GB2312" pitchFamily="49" charset="-122"/>
            </a:endParaRPr>
          </a:p>
          <a:p>
            <a:pPr marL="469900" indent="-469900" eaLnBrk="0" hangingPunct="0">
              <a:spcBef>
                <a:spcPct val="20000"/>
              </a:spcBef>
              <a:buFont typeface="Wingdings" panose="05000000000000000000" pitchFamily="2" charset="2"/>
              <a:buChar char="l"/>
            </a:pPr>
            <a:r>
              <a:rPr lang="zh-CN" altLang="en-US" sz="2400" b="1" dirty="0">
                <a:latin typeface="Arial" panose="020B0604020202020204" pitchFamily="34" charset="0"/>
                <a:ea typeface="楷体_GB2312" pitchFamily="49" charset="-122"/>
              </a:rPr>
              <a:t>查辅助设施</a:t>
            </a:r>
            <a:endParaRPr lang="zh-CN" altLang="en-US" sz="2400" b="1" dirty="0">
              <a:latin typeface="Arial" panose="020B0604020202020204" pitchFamily="34" charset="0"/>
              <a:ea typeface="楷体_GB2312" pitchFamily="49" charset="-122"/>
            </a:endParaRPr>
          </a:p>
          <a:p>
            <a:pPr marL="469900" indent="-469900" eaLnBrk="0" hangingPunct="0">
              <a:spcBef>
                <a:spcPct val="20000"/>
              </a:spcBef>
              <a:buFont typeface="Wingdings" panose="05000000000000000000" pitchFamily="2" charset="2"/>
              <a:buChar char="l"/>
            </a:pPr>
            <a:r>
              <a:rPr lang="zh-CN" altLang="en-US" sz="2400" b="1" dirty="0">
                <a:latin typeface="Arial" panose="020B0604020202020204" pitchFamily="34" charset="0"/>
                <a:ea typeface="楷体_GB2312" pitchFamily="49" charset="-122"/>
              </a:rPr>
              <a:t>查安全设施</a:t>
            </a:r>
            <a:endParaRPr lang="zh-CN" altLang="en-US" sz="2400" b="1" dirty="0">
              <a:latin typeface="Arial" panose="020B0604020202020204" pitchFamily="34" charset="0"/>
              <a:ea typeface="楷体_GB2312" pitchFamily="49" charset="-122"/>
            </a:endParaRPr>
          </a:p>
          <a:p>
            <a:pPr marL="469900" indent="-469900" eaLnBrk="0" hangingPunct="0">
              <a:spcBef>
                <a:spcPct val="20000"/>
              </a:spcBef>
              <a:buFont typeface="Wingdings" panose="05000000000000000000" pitchFamily="2" charset="2"/>
              <a:buChar char="l"/>
            </a:pPr>
            <a:r>
              <a:rPr lang="zh-CN" altLang="en-US" sz="2400" b="1" dirty="0">
                <a:latin typeface="Arial" panose="020B0604020202020204" pitchFamily="34" charset="0"/>
                <a:ea typeface="楷体_GB2312" pitchFamily="49" charset="-122"/>
              </a:rPr>
              <a:t>查作业环境</a:t>
            </a:r>
            <a:endParaRPr lang="zh-CN" altLang="en-US" sz="2400" b="1" dirty="0">
              <a:latin typeface="Arial" panose="020B0604020202020204" pitchFamily="34" charset="0"/>
              <a:ea typeface="楷体_GB2312" pitchFamily="49" charset="-122"/>
            </a:endParaRP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5"/>
          <p:cNvSpPr>
            <a:spLocks noGrp="1"/>
          </p:cNvSpPr>
          <p:nvPr>
            <p:ph type="title"/>
          </p:nvPr>
        </p:nvSpPr>
        <p:spPr>
          <a:xfrm>
            <a:off x="323850" y="836613"/>
            <a:ext cx="8229600" cy="649287"/>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grpSp>
        <p:nvGrpSpPr>
          <p:cNvPr id="23555" name="Group 4"/>
          <p:cNvGrpSpPr/>
          <p:nvPr/>
        </p:nvGrpSpPr>
        <p:grpSpPr>
          <a:xfrm>
            <a:off x="250825" y="1484313"/>
            <a:ext cx="5702300" cy="781050"/>
            <a:chOff x="195" y="572"/>
            <a:chExt cx="3592" cy="492"/>
          </a:xfrm>
        </p:grpSpPr>
        <p:grpSp>
          <p:nvGrpSpPr>
            <p:cNvPr id="23558" name="Group 5"/>
            <p:cNvGrpSpPr/>
            <p:nvPr/>
          </p:nvGrpSpPr>
          <p:grpSpPr>
            <a:xfrm>
              <a:off x="195" y="572"/>
              <a:ext cx="164" cy="492"/>
              <a:chOff x="2579" y="311"/>
              <a:chExt cx="735" cy="2202"/>
            </a:xfrm>
          </p:grpSpPr>
          <p:sp>
            <p:nvSpPr>
              <p:cNvPr id="23560" name="AutoShape 6"/>
              <p:cNvSpPr/>
              <p:nvPr/>
            </p:nvSpPr>
            <p:spPr>
              <a:xfrm>
                <a:off x="2579" y="311"/>
                <a:ext cx="520" cy="2202"/>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23561" name="Oval 7"/>
              <p:cNvSpPr/>
              <p:nvPr/>
            </p:nvSpPr>
            <p:spPr>
              <a:xfrm>
                <a:off x="2646" y="548"/>
                <a:ext cx="596" cy="1714"/>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23562" name="Group 8"/>
              <p:cNvGrpSpPr/>
              <p:nvPr/>
            </p:nvGrpSpPr>
            <p:grpSpPr>
              <a:xfrm>
                <a:off x="2583" y="445"/>
                <a:ext cx="731" cy="1920"/>
                <a:chOff x="438" y="431"/>
                <a:chExt cx="731" cy="1920"/>
              </a:xfrm>
            </p:grpSpPr>
            <p:sp>
              <p:nvSpPr>
                <p:cNvPr id="3" name="Oval 9"/>
                <p:cNvSpPr>
                  <a:spLocks noChangeArrowheads="1"/>
                </p:cNvSpPr>
                <p:nvPr/>
              </p:nvSpPr>
              <p:spPr bwMode="auto">
                <a:xfrm rot="-2700000">
                  <a:off x="438" y="431"/>
                  <a:ext cx="520" cy="1714"/>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3566" name="Oval 10"/>
                <p:cNvSpPr/>
                <p:nvPr/>
              </p:nvSpPr>
              <p:spPr>
                <a:xfrm rot="-2700000" flipH="1" flipV="1">
                  <a:off x="650" y="641"/>
                  <a:ext cx="519" cy="1710"/>
                </a:xfrm>
                <a:prstGeom prst="ellipse">
                  <a:avLst/>
                </a:prstGeom>
                <a:gradFill rotWithShape="1">
                  <a:gsLst>
                    <a:gs pos="0">
                      <a:schemeClr val="bg1">
                        <a:alpha val="20000"/>
                      </a:schemeClr>
                    </a:gs>
                    <a:gs pos="100000">
                      <a:srgbClr val="767676">
                        <a:alpha val="0"/>
                      </a:srgbClr>
                    </a:gs>
                  </a:gsLst>
                  <a:lin ang="2700000" scaled="1"/>
                  <a:tileRect/>
                </a:gradFill>
                <a:ln w="9525">
                  <a:noFill/>
                </a:ln>
              </p:spPr>
              <p:txBody>
                <a:bodyPr rot="10800000" anchor="ctr" anchorCtr="0">
                  <a:spAutoFit/>
                </a:bodyPr>
                <a:p>
                  <a:endParaRPr lang="zh-CN" altLang="en-US" sz="2400" dirty="0">
                    <a:latin typeface="Times New Roman" panose="02020603050405020304" pitchFamily="18" charset="0"/>
                  </a:endParaRPr>
                </a:p>
              </p:txBody>
            </p:sp>
          </p:grpSp>
          <p:sp>
            <p:nvSpPr>
              <p:cNvPr id="23563" name="Oval 11"/>
              <p:cNvSpPr/>
              <p:nvPr/>
            </p:nvSpPr>
            <p:spPr>
              <a:xfrm>
                <a:off x="2682" y="551"/>
                <a:ext cx="519" cy="1715"/>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66572" name="Oval 12"/>
              <p:cNvSpPr>
                <a:spLocks noChangeArrowheads="1"/>
              </p:cNvSpPr>
              <p:nvPr/>
            </p:nvSpPr>
            <p:spPr bwMode="auto">
              <a:xfrm>
                <a:off x="2687" y="557"/>
                <a:ext cx="520" cy="1714"/>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3559"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2.2.2</a:t>
              </a:r>
              <a:r>
                <a:rPr lang="zh-CN" altLang="en-US" sz="2800" b="1" dirty="0">
                  <a:latin typeface="楷体_GB2312" pitchFamily="49" charset="-122"/>
                  <a:ea typeface="楷体_GB2312" pitchFamily="49" charset="-122"/>
                </a:rPr>
                <a:t>安全检查的内容</a:t>
              </a:r>
              <a:endParaRPr lang="zh-CN" altLang="en-US" sz="2800" b="1" dirty="0">
                <a:latin typeface="楷体_GB2312" pitchFamily="49" charset="-122"/>
                <a:ea typeface="楷体_GB2312" pitchFamily="49" charset="-122"/>
              </a:endParaRPr>
            </a:p>
          </p:txBody>
        </p:sp>
      </p:grpSp>
      <p:sp>
        <p:nvSpPr>
          <p:cNvPr id="23556" name="Oval 15"/>
          <p:cNvSpPr/>
          <p:nvPr/>
        </p:nvSpPr>
        <p:spPr>
          <a:xfrm>
            <a:off x="539750" y="3357563"/>
            <a:ext cx="1800225" cy="10795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zh-CN" altLang="en-US" sz="2400" b="1" dirty="0">
                <a:latin typeface="Arial" panose="020B0604020202020204" pitchFamily="34" charset="0"/>
                <a:ea typeface="楷体_GB2312" pitchFamily="49" charset="-122"/>
              </a:rPr>
              <a:t>重点检查</a:t>
            </a:r>
            <a:endParaRPr lang="zh-CN" altLang="en-US" sz="2400" b="1" dirty="0">
              <a:latin typeface="Arial" panose="020B0604020202020204" pitchFamily="34" charset="0"/>
              <a:ea typeface="楷体_GB2312" pitchFamily="49" charset="-122"/>
            </a:endParaRPr>
          </a:p>
        </p:txBody>
      </p:sp>
      <p:sp>
        <p:nvSpPr>
          <p:cNvPr id="23557" name="Rectangle 14"/>
          <p:cNvSpPr/>
          <p:nvPr/>
        </p:nvSpPr>
        <p:spPr>
          <a:xfrm>
            <a:off x="2411413" y="2636838"/>
            <a:ext cx="6011862" cy="3240087"/>
          </a:xfrm>
          <a:prstGeom prst="rect">
            <a:avLst/>
          </a:prstGeom>
          <a:noFill/>
          <a:ln w="9525">
            <a:noFill/>
          </a:ln>
        </p:spPr>
        <p:txBody>
          <a:bodyPr/>
          <a:p>
            <a:pPr marL="469900" indent="-469900" eaLnBrk="0" hangingPunct="0">
              <a:lnSpc>
                <a:spcPct val="80000"/>
              </a:lnSpc>
              <a:spcBef>
                <a:spcPct val="20000"/>
              </a:spcBef>
              <a:buFont typeface="Wingdings" panose="05000000000000000000" pitchFamily="2" charset="2"/>
              <a:buChar char="l"/>
            </a:pPr>
            <a:r>
              <a:rPr lang="zh-CN" altLang="en-US" sz="2000" b="1" dirty="0">
                <a:latin typeface="Arial" panose="020B0604020202020204" pitchFamily="34" charset="0"/>
                <a:ea typeface="楷体_GB2312" pitchFamily="49" charset="-122"/>
              </a:rPr>
              <a:t>易造成重大损失的易燃易爆危险物品、剧毒品</a:t>
            </a:r>
            <a:endParaRPr lang="zh-CN" altLang="en-US" sz="2000" b="1" dirty="0">
              <a:latin typeface="Arial" panose="020B0604020202020204" pitchFamily="34" charset="0"/>
              <a:ea typeface="楷体_GB2312" pitchFamily="49" charset="-122"/>
            </a:endParaRPr>
          </a:p>
          <a:p>
            <a:pPr marL="469900" indent="-469900" eaLnBrk="0" hangingPunct="0">
              <a:lnSpc>
                <a:spcPct val="80000"/>
              </a:lnSpc>
              <a:spcBef>
                <a:spcPct val="20000"/>
              </a:spcBef>
              <a:buFont typeface="Wingdings" panose="05000000000000000000" pitchFamily="2" charset="2"/>
              <a:buChar char="l"/>
            </a:pPr>
            <a:endParaRPr lang="zh-CN" altLang="en-US" sz="2000" b="1" dirty="0">
              <a:latin typeface="Arial" panose="020B0604020202020204" pitchFamily="34" charset="0"/>
              <a:ea typeface="楷体_GB2312" pitchFamily="49" charset="-122"/>
            </a:endParaRPr>
          </a:p>
          <a:p>
            <a:pPr marL="469900" indent="-469900" eaLnBrk="0" hangingPunct="0">
              <a:lnSpc>
                <a:spcPct val="80000"/>
              </a:lnSpc>
              <a:spcBef>
                <a:spcPct val="20000"/>
              </a:spcBef>
              <a:buFont typeface="Wingdings" panose="05000000000000000000" pitchFamily="2" charset="2"/>
              <a:buChar char="l"/>
            </a:pPr>
            <a:r>
              <a:rPr lang="zh-CN" altLang="en-US" sz="2000" b="1" dirty="0">
                <a:latin typeface="Arial" panose="020B0604020202020204" pitchFamily="34" charset="0"/>
                <a:ea typeface="楷体_GB2312" pitchFamily="49" charset="-122"/>
              </a:rPr>
              <a:t>易造成重大损失的锅炉、压力容器、起重设备、运输设备、冶炼设备、冲压设备、高空作业和本企业易发生工伤、火灾爆炸事故的设备、工种、场所及作业人员</a:t>
            </a:r>
            <a:endParaRPr lang="zh-CN" altLang="en-US" sz="2000" b="1" dirty="0">
              <a:latin typeface="Arial" panose="020B0604020202020204" pitchFamily="34" charset="0"/>
              <a:ea typeface="楷体_GB2312" pitchFamily="49" charset="-122"/>
            </a:endParaRPr>
          </a:p>
          <a:p>
            <a:pPr marL="469900" indent="-469900" eaLnBrk="0" hangingPunct="0">
              <a:lnSpc>
                <a:spcPct val="80000"/>
              </a:lnSpc>
              <a:spcBef>
                <a:spcPct val="20000"/>
              </a:spcBef>
              <a:buFont typeface="Wingdings" panose="05000000000000000000" pitchFamily="2" charset="2"/>
              <a:buChar char="l"/>
            </a:pPr>
            <a:endParaRPr lang="zh-CN" altLang="en-US" sz="2000" b="1" dirty="0">
              <a:latin typeface="Arial" panose="020B0604020202020204" pitchFamily="34" charset="0"/>
              <a:ea typeface="楷体_GB2312" pitchFamily="49" charset="-122"/>
            </a:endParaRPr>
          </a:p>
          <a:p>
            <a:pPr marL="469900" indent="-469900" eaLnBrk="0" hangingPunct="0">
              <a:lnSpc>
                <a:spcPct val="80000"/>
              </a:lnSpc>
              <a:spcBef>
                <a:spcPct val="20000"/>
              </a:spcBef>
              <a:buFont typeface="Wingdings" panose="05000000000000000000" pitchFamily="2" charset="2"/>
              <a:buChar char="l"/>
            </a:pPr>
            <a:r>
              <a:rPr lang="zh-CN" altLang="en-US" sz="2000" b="1" dirty="0">
                <a:latin typeface="Arial" panose="020B0604020202020204" pitchFamily="34" charset="0"/>
                <a:ea typeface="楷体_GB2312" pitchFamily="49" charset="-122"/>
              </a:rPr>
              <a:t>造成职业中毒、职业病的中毒点及其作业人员</a:t>
            </a:r>
            <a:endParaRPr lang="zh-CN" altLang="en-US" sz="2000" b="1" dirty="0">
              <a:latin typeface="Arial" panose="020B0604020202020204" pitchFamily="34" charset="0"/>
              <a:ea typeface="楷体_GB2312" pitchFamily="49" charset="-122"/>
            </a:endParaRPr>
          </a:p>
          <a:p>
            <a:pPr marL="469900" indent="-469900" eaLnBrk="0" hangingPunct="0">
              <a:lnSpc>
                <a:spcPct val="80000"/>
              </a:lnSpc>
              <a:spcBef>
                <a:spcPct val="20000"/>
              </a:spcBef>
              <a:buFont typeface="Wingdings" panose="05000000000000000000" pitchFamily="2" charset="2"/>
              <a:buChar char="l"/>
            </a:pPr>
            <a:endParaRPr lang="zh-CN" altLang="en-US" sz="2000" b="1" dirty="0">
              <a:latin typeface="Arial" panose="020B0604020202020204" pitchFamily="34" charset="0"/>
              <a:ea typeface="楷体_GB2312" pitchFamily="49" charset="-122"/>
            </a:endParaRPr>
          </a:p>
          <a:p>
            <a:pPr marL="469900" indent="-469900" eaLnBrk="0" hangingPunct="0">
              <a:lnSpc>
                <a:spcPct val="80000"/>
              </a:lnSpc>
              <a:spcBef>
                <a:spcPct val="20000"/>
              </a:spcBef>
              <a:buFont typeface="Wingdings" panose="05000000000000000000" pitchFamily="2" charset="2"/>
              <a:buChar char="l"/>
            </a:pPr>
            <a:r>
              <a:rPr lang="zh-CN" altLang="en-US" sz="2000" b="1" dirty="0">
                <a:latin typeface="Arial" panose="020B0604020202020204" pitchFamily="34" charset="0"/>
                <a:ea typeface="楷体_GB2312" pitchFamily="49" charset="-122"/>
              </a:rPr>
              <a:t>直接管理重要作业点和有害点的部门及其负责人</a:t>
            </a:r>
            <a:endParaRPr lang="zh-CN" altLang="en-US" sz="2000" b="1" dirty="0">
              <a:latin typeface="Arial" panose="020B0604020202020204" pitchFamily="34" charset="0"/>
              <a:ea typeface="楷体_GB2312" pitchFamily="49" charset="-122"/>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5"/>
          <p:cNvSpPr>
            <a:spLocks noGrp="1"/>
          </p:cNvSpPr>
          <p:nvPr>
            <p:ph type="title"/>
          </p:nvPr>
        </p:nvSpPr>
        <p:spPr>
          <a:xfrm>
            <a:off x="395288" y="908050"/>
            <a:ext cx="8229600" cy="649288"/>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grpSp>
        <p:nvGrpSpPr>
          <p:cNvPr id="24579" name="Group 4"/>
          <p:cNvGrpSpPr/>
          <p:nvPr/>
        </p:nvGrpSpPr>
        <p:grpSpPr>
          <a:xfrm>
            <a:off x="179388" y="1341438"/>
            <a:ext cx="5702300" cy="781050"/>
            <a:chOff x="195" y="572"/>
            <a:chExt cx="3592" cy="492"/>
          </a:xfrm>
        </p:grpSpPr>
        <p:grpSp>
          <p:nvGrpSpPr>
            <p:cNvPr id="24635" name="Group 5"/>
            <p:cNvGrpSpPr/>
            <p:nvPr/>
          </p:nvGrpSpPr>
          <p:grpSpPr>
            <a:xfrm>
              <a:off x="195" y="572"/>
              <a:ext cx="164" cy="492"/>
              <a:chOff x="2579" y="311"/>
              <a:chExt cx="735" cy="2202"/>
            </a:xfrm>
          </p:grpSpPr>
          <p:sp>
            <p:nvSpPr>
              <p:cNvPr id="24637" name="AutoShape 6"/>
              <p:cNvSpPr/>
              <p:nvPr/>
            </p:nvSpPr>
            <p:spPr>
              <a:xfrm>
                <a:off x="2579" y="311"/>
                <a:ext cx="520" cy="2202"/>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24638" name="Oval 7"/>
              <p:cNvSpPr/>
              <p:nvPr/>
            </p:nvSpPr>
            <p:spPr>
              <a:xfrm>
                <a:off x="2646" y="548"/>
                <a:ext cx="596" cy="1714"/>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24639" name="Group 8"/>
              <p:cNvGrpSpPr/>
              <p:nvPr/>
            </p:nvGrpSpPr>
            <p:grpSpPr>
              <a:xfrm>
                <a:off x="2583" y="445"/>
                <a:ext cx="731" cy="1920"/>
                <a:chOff x="438" y="431"/>
                <a:chExt cx="731" cy="1920"/>
              </a:xfrm>
            </p:grpSpPr>
            <p:sp>
              <p:nvSpPr>
                <p:cNvPr id="67593" name="Oval 9"/>
                <p:cNvSpPr>
                  <a:spLocks noChangeArrowheads="1"/>
                </p:cNvSpPr>
                <p:nvPr/>
              </p:nvSpPr>
              <p:spPr bwMode="auto">
                <a:xfrm rot="-2700000">
                  <a:off x="438" y="431"/>
                  <a:ext cx="520" cy="1714"/>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4643" name="Oval 10"/>
                <p:cNvSpPr/>
                <p:nvPr/>
              </p:nvSpPr>
              <p:spPr>
                <a:xfrm rot="-2700000" flipH="1" flipV="1">
                  <a:off x="650" y="641"/>
                  <a:ext cx="519" cy="1710"/>
                </a:xfrm>
                <a:prstGeom prst="ellipse">
                  <a:avLst/>
                </a:prstGeom>
                <a:gradFill rotWithShape="1">
                  <a:gsLst>
                    <a:gs pos="0">
                      <a:schemeClr val="bg1">
                        <a:alpha val="20000"/>
                      </a:schemeClr>
                    </a:gs>
                    <a:gs pos="100000">
                      <a:srgbClr val="767676">
                        <a:alpha val="0"/>
                      </a:srgbClr>
                    </a:gs>
                  </a:gsLst>
                  <a:lin ang="2700000" scaled="1"/>
                  <a:tileRect/>
                </a:gradFill>
                <a:ln w="9525">
                  <a:noFill/>
                </a:ln>
              </p:spPr>
              <p:txBody>
                <a:bodyPr rot="10800000" anchor="ctr" anchorCtr="0">
                  <a:spAutoFit/>
                </a:bodyPr>
                <a:p>
                  <a:endParaRPr lang="zh-CN" altLang="en-US" sz="2400" dirty="0">
                    <a:latin typeface="Times New Roman" panose="02020603050405020304" pitchFamily="18" charset="0"/>
                  </a:endParaRPr>
                </a:p>
              </p:txBody>
            </p:sp>
          </p:grpSp>
          <p:sp>
            <p:nvSpPr>
              <p:cNvPr id="24640" name="Oval 11"/>
              <p:cNvSpPr/>
              <p:nvPr/>
            </p:nvSpPr>
            <p:spPr>
              <a:xfrm>
                <a:off x="2682" y="551"/>
                <a:ext cx="519" cy="1715"/>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67596" name="Oval 12"/>
              <p:cNvSpPr>
                <a:spLocks noChangeArrowheads="1"/>
              </p:cNvSpPr>
              <p:nvPr/>
            </p:nvSpPr>
            <p:spPr bwMode="auto">
              <a:xfrm>
                <a:off x="2687" y="557"/>
                <a:ext cx="520" cy="1714"/>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4636" name="AutoShape 13"/>
            <p:cNvSpPr/>
            <p:nvPr/>
          </p:nvSpPr>
          <p:spPr>
            <a:xfrm>
              <a:off x="521" y="663"/>
              <a:ext cx="3266" cy="363"/>
            </a:xfrm>
            <a:prstGeom prst="roundRect">
              <a:avLst>
                <a:gd name="adj" fmla="val 16667"/>
              </a:avLst>
            </a:prstGeom>
            <a:noFill/>
            <a:ln w="9525" cap="flat" cmpd="sng">
              <a:solidFill>
                <a:schemeClr val="bg1"/>
              </a:solidFill>
              <a:prstDash val="solid"/>
              <a:headEnd type="none" w="med" len="med"/>
              <a:tailEnd type="none" w="med" len="med"/>
            </a:ln>
          </p:spPr>
          <p:txBody>
            <a:bodyPr wrap="none" anchor="ctr" anchorCtr="0"/>
            <a:p>
              <a:r>
                <a:rPr lang="en-US" altLang="zh-CN" sz="2800" b="1" dirty="0">
                  <a:latin typeface="楷体_GB2312" pitchFamily="49" charset="-122"/>
                  <a:ea typeface="楷体_GB2312" pitchFamily="49" charset="-122"/>
                </a:rPr>
                <a:t>2.2.4</a:t>
              </a:r>
              <a:r>
                <a:rPr lang="zh-CN" altLang="en-US" sz="2800" b="1" dirty="0">
                  <a:latin typeface="楷体_GB2312" pitchFamily="49" charset="-122"/>
                  <a:ea typeface="楷体_GB2312" pitchFamily="49" charset="-122"/>
                </a:rPr>
                <a:t>三检制</a:t>
              </a:r>
              <a:endParaRPr lang="zh-CN" altLang="en-US" sz="2800" b="1" dirty="0">
                <a:latin typeface="楷体_GB2312" pitchFamily="49" charset="-122"/>
                <a:ea typeface="楷体_GB2312" pitchFamily="49" charset="-122"/>
              </a:endParaRPr>
            </a:p>
          </p:txBody>
        </p:sp>
      </p:grpSp>
      <p:sp>
        <p:nvSpPr>
          <p:cNvPr id="24580" name="Oval 47"/>
          <p:cNvSpPr/>
          <p:nvPr/>
        </p:nvSpPr>
        <p:spPr>
          <a:xfrm>
            <a:off x="611188" y="3500438"/>
            <a:ext cx="1763712" cy="1008062"/>
          </a:xfrm>
          <a:prstGeom prst="ellipse">
            <a:avLst/>
          </a:prstGeom>
          <a:gradFill rotWithShape="1">
            <a:gsLst>
              <a:gs pos="0">
                <a:srgbClr val="003366"/>
              </a:gs>
              <a:gs pos="100000">
                <a:schemeClr val="tx1"/>
              </a:gs>
            </a:gsLst>
            <a:path path="shape">
              <a:fillToRect l="50000" t="50000" r="50000" b="50000"/>
            </a:path>
            <a:tileRect/>
          </a:gradFill>
          <a:ln w="9525" cap="flat" cmpd="sng">
            <a:prstDash val="solid"/>
            <a:headEnd type="none" w="med" len="med"/>
            <a:tailEnd type="none" w="med" len="med"/>
          </a:ln>
          <a:scene3d>
            <a:camera prst="legacyObliqueBottomLeft">
              <a:rot lat="0" lon="0" rev="0"/>
            </a:camera>
            <a:lightRig rig="legacyFlat3" dir="b"/>
          </a:scene3d>
          <a:sp3d extrusionH="49200" prstMaterial="legacyMatte">
            <a:bevelT w="13500" h="13500" prst="angle"/>
            <a:bevelB w="13500" h="13500" prst="angle"/>
            <a:extrusionClr>
              <a:srgbClr val="003366"/>
            </a:extrusionClr>
          </a:sp3d>
        </p:spPr>
        <p:txBody>
          <a:bodyPr wrap="none" anchor="ctr" anchorCtr="0">
            <a:flatTx/>
          </a:bodyPr>
          <a:p>
            <a:pPr algn="ctr" latinLnBrk="1"/>
            <a:endParaRPr lang="zh-CN" altLang="en-US" dirty="0">
              <a:solidFill>
                <a:srgbClr val="FFFFFF"/>
              </a:solidFill>
              <a:latin typeface="HY견고딕" pitchFamily="18" charset="-127"/>
              <a:ea typeface="HY견고딕" pitchFamily="18" charset="-127"/>
            </a:endParaRPr>
          </a:p>
        </p:txBody>
      </p:sp>
      <p:sp>
        <p:nvSpPr>
          <p:cNvPr id="24581" name="Freeform 16"/>
          <p:cNvSpPr/>
          <p:nvPr/>
        </p:nvSpPr>
        <p:spPr>
          <a:xfrm>
            <a:off x="2700338" y="2636838"/>
            <a:ext cx="515937" cy="2827337"/>
          </a:xfrm>
          <a:custGeom>
            <a:avLst/>
            <a:gdLst/>
            <a:ahLst/>
            <a:cxnLst>
              <a:cxn ang="0">
                <a:pos x="324" y="0"/>
              </a:cxn>
              <a:cxn ang="0">
                <a:pos x="0" y="0"/>
              </a:cxn>
              <a:cxn ang="0">
                <a:pos x="0" y="1780"/>
              </a:cxn>
              <a:cxn ang="0">
                <a:pos x="314" y="1780"/>
              </a:cxn>
            </a:cxnLst>
            <a:pathLst>
              <a:path w="325" h="1781">
                <a:moveTo>
                  <a:pt x="324" y="0"/>
                </a:moveTo>
                <a:lnTo>
                  <a:pt x="0" y="0"/>
                </a:lnTo>
                <a:lnTo>
                  <a:pt x="0" y="1780"/>
                </a:lnTo>
                <a:lnTo>
                  <a:pt x="314" y="1780"/>
                </a:lnTo>
              </a:path>
            </a:pathLst>
          </a:custGeom>
          <a:noFill/>
          <a:ln w="19050" cap="flat" cmpd="sng">
            <a:solidFill>
              <a:schemeClr val="folHlink">
                <a:alpha val="100000"/>
              </a:schemeClr>
            </a:solidFill>
            <a:prstDash val="sysDot"/>
            <a:round/>
            <a:headEnd type="none" w="sm" len="sm"/>
            <a:tailEnd type="none" w="sm" len="sm"/>
          </a:ln>
          <a:effectLst>
            <a:outerShdw dist="17961" dir="2699999" algn="ctr" rotWithShape="0">
              <a:srgbClr val="2A3210">
                <a:alpha val="50000"/>
              </a:srgbClr>
            </a:outerShdw>
          </a:effectLst>
        </p:spPr>
        <p:txBody>
          <a:bodyPr/>
          <a:p>
            <a:endParaRPr lang="zh-CN" altLang="en-US"/>
          </a:p>
        </p:txBody>
      </p:sp>
      <p:sp>
        <p:nvSpPr>
          <p:cNvPr id="24582" name="Line 14"/>
          <p:cNvSpPr/>
          <p:nvPr/>
        </p:nvSpPr>
        <p:spPr>
          <a:xfrm flipH="1">
            <a:off x="2339975" y="4005263"/>
            <a:ext cx="323850" cy="0"/>
          </a:xfrm>
          <a:prstGeom prst="line">
            <a:avLst/>
          </a:prstGeom>
          <a:ln w="19050" cap="flat" cmpd="sng">
            <a:solidFill>
              <a:schemeClr val="folHlink"/>
            </a:solidFill>
            <a:prstDash val="sysDot"/>
            <a:headEnd type="none" w="sm" len="sm"/>
            <a:tailEnd type="none" w="sm" len="sm"/>
          </a:ln>
          <a:effectLst>
            <a:outerShdw dist="17961" dir="2699999" algn="ctr" rotWithShape="0">
              <a:srgbClr val="2A3210">
                <a:alpha val="50000"/>
              </a:srgbClr>
            </a:outerShdw>
          </a:effectLst>
        </p:spPr>
      </p:sp>
      <p:sp>
        <p:nvSpPr>
          <p:cNvPr id="24583" name="Rectangle 48"/>
          <p:cNvSpPr/>
          <p:nvPr/>
        </p:nvSpPr>
        <p:spPr>
          <a:xfrm>
            <a:off x="1116013" y="3716338"/>
            <a:ext cx="690562" cy="549275"/>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四定</a:t>
            </a:r>
            <a:endParaRPr lang="zh-CN" altLang="en-US" b="1" dirty="0">
              <a:solidFill>
                <a:schemeClr val="bg1"/>
              </a:solidFill>
              <a:latin typeface="Arial" panose="020B0604020202020204" pitchFamily="34" charset="0"/>
              <a:ea typeface="楷体_GB2312" pitchFamily="49" charset="-122"/>
            </a:endParaRPr>
          </a:p>
          <a:p>
            <a:pPr latinLnBrk="1">
              <a:buNone/>
            </a:pPr>
            <a:r>
              <a:rPr lang="zh-CN" altLang="en-US" b="1" dirty="0">
                <a:solidFill>
                  <a:schemeClr val="bg1"/>
                </a:solidFill>
                <a:latin typeface="Arial" panose="020B0604020202020204" pitchFamily="34" charset="0"/>
                <a:ea typeface="楷体_GB2312" pitchFamily="49" charset="-122"/>
              </a:rPr>
              <a:t>四不推</a:t>
            </a:r>
            <a:endParaRPr lang="zh-CN" altLang="en-US" b="1" dirty="0">
              <a:solidFill>
                <a:schemeClr val="bg1"/>
              </a:solidFill>
              <a:latin typeface="Arial" panose="020B0604020202020204" pitchFamily="34" charset="0"/>
              <a:ea typeface="楷体_GB2312" pitchFamily="49" charset="-122"/>
            </a:endParaRPr>
          </a:p>
        </p:txBody>
      </p:sp>
      <p:sp>
        <p:nvSpPr>
          <p:cNvPr id="24584" name="Rectangle 46"/>
          <p:cNvSpPr/>
          <p:nvPr/>
        </p:nvSpPr>
        <p:spPr>
          <a:xfrm>
            <a:off x="3059113" y="2060575"/>
            <a:ext cx="1657350" cy="1079500"/>
          </a:xfrm>
          <a:prstGeom prst="rect">
            <a:avLst/>
          </a:prstGeom>
          <a:gradFill rotWithShape="0">
            <a:gsLst>
              <a:gs pos="0">
                <a:srgbClr val="67312B"/>
              </a:gs>
              <a:gs pos="100000">
                <a:srgbClr val="301714"/>
              </a:gs>
            </a:gsLst>
            <a:path path="rect">
              <a:fillToRect r="100000" b="100000"/>
            </a:path>
            <a:tileRect/>
          </a:gradFill>
          <a:ln w="9525" cap="flat" cmpd="sng">
            <a:prstDash val="solid"/>
            <a:miter/>
            <a:headEnd type="none" w="med" len="med"/>
            <a:tailEnd type="none" w="med" len="med"/>
          </a:ln>
          <a:scene3d>
            <a:camera prst="legacyObliqueBottomLeft">
              <a:rot lat="0" lon="0" rev="0"/>
            </a:camera>
            <a:lightRig rig="legacyFlat3" dir="b"/>
          </a:scene3d>
          <a:sp3d extrusionH="100000" prstMaterial="legacyMatte">
            <a:bevelT w="13500" h="13500" prst="angle"/>
            <a:bevelB w="13500" h="13500" prst="angle"/>
            <a:extrusionClr>
              <a:srgbClr val="67312B"/>
            </a:extrusionClr>
          </a:sp3d>
        </p:spPr>
        <p:txBody>
          <a:bodyPr wrap="none" anchor="ctr" anchorCtr="0">
            <a:flatTx/>
          </a:bodyPr>
          <a:p>
            <a:pPr algn="ctr" latinLnBrk="1"/>
            <a:endParaRPr lang="zh-CN" altLang="en-US" b="1" dirty="0">
              <a:solidFill>
                <a:srgbClr val="FFFFFF"/>
              </a:solidFill>
              <a:latin typeface="Arial" panose="020B0604020202020204" pitchFamily="34" charset="0"/>
              <a:ea typeface="Gulim" panose="020B0600000101010101" pitchFamily="34" charset="-127"/>
            </a:endParaRPr>
          </a:p>
        </p:txBody>
      </p:sp>
      <p:sp>
        <p:nvSpPr>
          <p:cNvPr id="24585" name="Rectangle 49"/>
          <p:cNvSpPr/>
          <p:nvPr/>
        </p:nvSpPr>
        <p:spPr>
          <a:xfrm>
            <a:off x="3635375" y="2420938"/>
            <a:ext cx="460375" cy="274637"/>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四定</a:t>
            </a:r>
            <a:endParaRPr lang="zh-CN" altLang="en-US" b="1" dirty="0">
              <a:solidFill>
                <a:schemeClr val="bg1"/>
              </a:solidFill>
              <a:latin typeface="Arial" panose="020B0604020202020204" pitchFamily="34" charset="0"/>
              <a:ea typeface="楷体_GB2312" pitchFamily="49" charset="-122"/>
            </a:endParaRPr>
          </a:p>
        </p:txBody>
      </p:sp>
      <p:sp>
        <p:nvSpPr>
          <p:cNvPr id="24586" name="Line 64"/>
          <p:cNvSpPr/>
          <p:nvPr/>
        </p:nvSpPr>
        <p:spPr>
          <a:xfrm flipH="1">
            <a:off x="4716463" y="2636838"/>
            <a:ext cx="657225" cy="0"/>
          </a:xfrm>
          <a:prstGeom prst="line">
            <a:avLst/>
          </a:prstGeom>
          <a:ln w="19050" cap="flat" cmpd="sng">
            <a:solidFill>
              <a:schemeClr val="folHlink"/>
            </a:solidFill>
            <a:prstDash val="sysDot"/>
            <a:headEnd type="none" w="sm" len="sm"/>
            <a:tailEnd type="none" w="sm" len="sm"/>
          </a:ln>
          <a:effectLst>
            <a:outerShdw dist="17961" dir="2699999" algn="ctr" rotWithShape="0">
              <a:srgbClr val="2A3210">
                <a:alpha val="50000"/>
              </a:srgbClr>
            </a:outerShdw>
          </a:effectLst>
        </p:spPr>
      </p:sp>
      <p:sp>
        <p:nvSpPr>
          <p:cNvPr id="24587" name="Freeform 17"/>
          <p:cNvSpPr/>
          <p:nvPr/>
        </p:nvSpPr>
        <p:spPr>
          <a:xfrm>
            <a:off x="5364163" y="1989138"/>
            <a:ext cx="363537" cy="1368425"/>
          </a:xfrm>
          <a:custGeom>
            <a:avLst/>
            <a:gdLst/>
            <a:ahLst/>
            <a:cxnLst>
              <a:cxn ang="0">
                <a:pos x="228" y="0"/>
              </a:cxn>
              <a:cxn ang="0">
                <a:pos x="0" y="0"/>
              </a:cxn>
              <a:cxn ang="0">
                <a:pos x="0" y="720"/>
              </a:cxn>
              <a:cxn ang="0">
                <a:pos x="221" y="720"/>
              </a:cxn>
            </a:cxnLst>
            <a:pathLst>
              <a:path w="229" h="721">
                <a:moveTo>
                  <a:pt x="228" y="0"/>
                </a:moveTo>
                <a:lnTo>
                  <a:pt x="0" y="0"/>
                </a:lnTo>
                <a:lnTo>
                  <a:pt x="0" y="720"/>
                </a:lnTo>
                <a:lnTo>
                  <a:pt x="221" y="720"/>
                </a:lnTo>
              </a:path>
            </a:pathLst>
          </a:custGeom>
          <a:noFill/>
          <a:ln w="19050" cap="flat" cmpd="sng">
            <a:solidFill>
              <a:schemeClr val="folHlink">
                <a:alpha val="100000"/>
              </a:schemeClr>
            </a:solidFill>
            <a:prstDash val="sysDot"/>
            <a:round/>
            <a:headEnd type="none" w="sm" len="sm"/>
            <a:tailEnd type="none" w="sm" len="sm"/>
          </a:ln>
          <a:effectLst>
            <a:outerShdw dist="17961" dir="2699999" algn="ctr" rotWithShape="0">
              <a:srgbClr val="2A3210">
                <a:alpha val="50000"/>
              </a:srgbClr>
            </a:outerShdw>
          </a:effectLst>
        </p:spPr>
        <p:txBody>
          <a:bodyPr/>
          <a:p>
            <a:endParaRPr lang="zh-CN" altLang="en-US"/>
          </a:p>
        </p:txBody>
      </p:sp>
      <p:sp>
        <p:nvSpPr>
          <p:cNvPr id="24588" name="Line 14"/>
          <p:cNvSpPr/>
          <p:nvPr/>
        </p:nvSpPr>
        <p:spPr>
          <a:xfrm flipH="1">
            <a:off x="5364163" y="2492375"/>
            <a:ext cx="323850" cy="0"/>
          </a:xfrm>
          <a:prstGeom prst="line">
            <a:avLst/>
          </a:prstGeom>
          <a:ln w="19050" cap="flat" cmpd="sng">
            <a:solidFill>
              <a:schemeClr val="folHlink"/>
            </a:solidFill>
            <a:prstDash val="sysDot"/>
            <a:headEnd type="none" w="sm" len="sm"/>
            <a:tailEnd type="none" w="sm" len="sm"/>
          </a:ln>
          <a:effectLst>
            <a:outerShdw dist="17961" dir="2699999" algn="ctr" rotWithShape="0">
              <a:srgbClr val="2A3210">
                <a:alpha val="50000"/>
              </a:srgbClr>
            </a:outerShdw>
          </a:effectLst>
        </p:spPr>
      </p:sp>
      <p:sp>
        <p:nvSpPr>
          <p:cNvPr id="24589" name="Line 14"/>
          <p:cNvSpPr/>
          <p:nvPr/>
        </p:nvSpPr>
        <p:spPr>
          <a:xfrm flipH="1">
            <a:off x="5364163" y="2924175"/>
            <a:ext cx="323850" cy="0"/>
          </a:xfrm>
          <a:prstGeom prst="line">
            <a:avLst/>
          </a:prstGeom>
          <a:ln w="19050" cap="flat" cmpd="sng">
            <a:solidFill>
              <a:schemeClr val="folHlink"/>
            </a:solidFill>
            <a:prstDash val="sysDot"/>
            <a:headEnd type="none" w="sm" len="sm"/>
            <a:tailEnd type="none" w="sm" len="sm"/>
          </a:ln>
          <a:effectLst>
            <a:outerShdw dist="17961" dir="2699999" algn="ctr" rotWithShape="0">
              <a:srgbClr val="2A3210">
                <a:alpha val="50000"/>
              </a:srgbClr>
            </a:outerShdw>
          </a:effectLst>
        </p:spPr>
      </p:sp>
      <p:grpSp>
        <p:nvGrpSpPr>
          <p:cNvPr id="24590" name="Group 36"/>
          <p:cNvGrpSpPr/>
          <p:nvPr/>
        </p:nvGrpSpPr>
        <p:grpSpPr>
          <a:xfrm>
            <a:off x="5724525" y="1844675"/>
            <a:ext cx="2736850" cy="431800"/>
            <a:chOff x="450" y="1550"/>
            <a:chExt cx="4840" cy="475"/>
          </a:xfrm>
        </p:grpSpPr>
        <p:sp>
          <p:nvSpPr>
            <p:cNvPr id="24633" name="AutoShape 37"/>
            <p:cNvSpPr/>
            <p:nvPr/>
          </p:nvSpPr>
          <p:spPr>
            <a:xfrm>
              <a:off x="450" y="1550"/>
              <a:ext cx="4840" cy="475"/>
            </a:xfrm>
            <a:prstGeom prst="roundRect">
              <a:avLst>
                <a:gd name="adj" fmla="val 9028"/>
              </a:avLst>
            </a:prstGeom>
            <a:gradFill rotWithShape="0">
              <a:gsLst>
                <a:gs pos="0">
                  <a:srgbClr val="CC3300">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24634" name="AutoShape 38"/>
            <p:cNvSpPr/>
            <p:nvPr/>
          </p:nvSpPr>
          <p:spPr>
            <a:xfrm>
              <a:off x="469" y="156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sp>
        <p:nvSpPr>
          <p:cNvPr id="24591" name="Rectangle 40"/>
          <p:cNvSpPr/>
          <p:nvPr/>
        </p:nvSpPr>
        <p:spPr>
          <a:xfrm>
            <a:off x="6227763" y="1916113"/>
            <a:ext cx="1150937" cy="274637"/>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定整改措施</a:t>
            </a:r>
            <a:endParaRPr lang="zh-CN" altLang="en-US" b="1" dirty="0">
              <a:solidFill>
                <a:schemeClr val="bg1"/>
              </a:solidFill>
              <a:latin typeface="Arial" panose="020B0604020202020204" pitchFamily="34" charset="0"/>
              <a:ea typeface="楷体_GB2312" pitchFamily="49" charset="-122"/>
            </a:endParaRPr>
          </a:p>
        </p:txBody>
      </p:sp>
      <p:pic>
        <p:nvPicPr>
          <p:cNvPr id="24592" name="Picture 39" descr="sub"/>
          <p:cNvPicPr>
            <a:picLocks noChangeAspect="1"/>
          </p:cNvPicPr>
          <p:nvPr/>
        </p:nvPicPr>
        <p:blipFill>
          <a:blip r:embed="rId1"/>
          <a:stretch>
            <a:fillRect/>
          </a:stretch>
        </p:blipFill>
        <p:spPr>
          <a:xfrm>
            <a:off x="5867400" y="1989138"/>
            <a:ext cx="160338" cy="150812"/>
          </a:xfrm>
          <a:prstGeom prst="rect">
            <a:avLst/>
          </a:prstGeom>
          <a:noFill/>
          <a:ln w="9525">
            <a:noFill/>
          </a:ln>
        </p:spPr>
      </p:pic>
      <p:grpSp>
        <p:nvGrpSpPr>
          <p:cNvPr id="24593" name="Group 36"/>
          <p:cNvGrpSpPr/>
          <p:nvPr/>
        </p:nvGrpSpPr>
        <p:grpSpPr>
          <a:xfrm>
            <a:off x="5724525" y="2349500"/>
            <a:ext cx="2736850" cy="358775"/>
            <a:chOff x="450" y="1550"/>
            <a:chExt cx="4840" cy="475"/>
          </a:xfrm>
        </p:grpSpPr>
        <p:sp>
          <p:nvSpPr>
            <p:cNvPr id="24631" name="AutoShape 37"/>
            <p:cNvSpPr/>
            <p:nvPr/>
          </p:nvSpPr>
          <p:spPr>
            <a:xfrm>
              <a:off x="450" y="1550"/>
              <a:ext cx="4840" cy="475"/>
            </a:xfrm>
            <a:prstGeom prst="roundRect">
              <a:avLst>
                <a:gd name="adj" fmla="val 9028"/>
              </a:avLst>
            </a:prstGeom>
            <a:gradFill rotWithShape="0">
              <a:gsLst>
                <a:gs pos="0">
                  <a:srgbClr val="CC3300">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24632" name="AutoShape 38"/>
            <p:cNvSpPr/>
            <p:nvPr/>
          </p:nvSpPr>
          <p:spPr>
            <a:xfrm>
              <a:off x="469" y="156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grpSp>
        <p:nvGrpSpPr>
          <p:cNvPr id="24594" name="Group 36"/>
          <p:cNvGrpSpPr/>
          <p:nvPr/>
        </p:nvGrpSpPr>
        <p:grpSpPr>
          <a:xfrm>
            <a:off x="5724525" y="2781300"/>
            <a:ext cx="2736850" cy="358775"/>
            <a:chOff x="450" y="1550"/>
            <a:chExt cx="4840" cy="475"/>
          </a:xfrm>
        </p:grpSpPr>
        <p:sp>
          <p:nvSpPr>
            <p:cNvPr id="24629" name="AutoShape 37"/>
            <p:cNvSpPr/>
            <p:nvPr/>
          </p:nvSpPr>
          <p:spPr>
            <a:xfrm>
              <a:off x="450" y="1550"/>
              <a:ext cx="4840" cy="475"/>
            </a:xfrm>
            <a:prstGeom prst="roundRect">
              <a:avLst>
                <a:gd name="adj" fmla="val 9028"/>
              </a:avLst>
            </a:prstGeom>
            <a:gradFill rotWithShape="0">
              <a:gsLst>
                <a:gs pos="0">
                  <a:srgbClr val="CC3300">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24630" name="AutoShape 38"/>
            <p:cNvSpPr/>
            <p:nvPr/>
          </p:nvSpPr>
          <p:spPr>
            <a:xfrm>
              <a:off x="469" y="156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grpSp>
        <p:nvGrpSpPr>
          <p:cNvPr id="24595" name="Group 36"/>
          <p:cNvGrpSpPr/>
          <p:nvPr/>
        </p:nvGrpSpPr>
        <p:grpSpPr>
          <a:xfrm>
            <a:off x="5724525" y="3213100"/>
            <a:ext cx="2736850" cy="360363"/>
            <a:chOff x="450" y="1550"/>
            <a:chExt cx="4840" cy="475"/>
          </a:xfrm>
        </p:grpSpPr>
        <p:sp>
          <p:nvSpPr>
            <p:cNvPr id="24627" name="AutoShape 37"/>
            <p:cNvSpPr/>
            <p:nvPr/>
          </p:nvSpPr>
          <p:spPr>
            <a:xfrm>
              <a:off x="450" y="1550"/>
              <a:ext cx="4840" cy="475"/>
            </a:xfrm>
            <a:prstGeom prst="roundRect">
              <a:avLst>
                <a:gd name="adj" fmla="val 9028"/>
              </a:avLst>
            </a:prstGeom>
            <a:gradFill rotWithShape="0">
              <a:gsLst>
                <a:gs pos="0">
                  <a:srgbClr val="CC3300">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24628" name="AutoShape 38"/>
            <p:cNvSpPr/>
            <p:nvPr/>
          </p:nvSpPr>
          <p:spPr>
            <a:xfrm>
              <a:off x="469" y="156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pic>
        <p:nvPicPr>
          <p:cNvPr id="24596" name="Picture 39" descr="sub"/>
          <p:cNvPicPr>
            <a:picLocks noChangeAspect="1"/>
          </p:cNvPicPr>
          <p:nvPr/>
        </p:nvPicPr>
        <p:blipFill>
          <a:blip r:embed="rId1"/>
          <a:stretch>
            <a:fillRect/>
          </a:stretch>
        </p:blipFill>
        <p:spPr>
          <a:xfrm>
            <a:off x="5867400" y="2420938"/>
            <a:ext cx="160338" cy="150812"/>
          </a:xfrm>
          <a:prstGeom prst="rect">
            <a:avLst/>
          </a:prstGeom>
          <a:noFill/>
          <a:ln w="9525">
            <a:noFill/>
          </a:ln>
        </p:spPr>
      </p:pic>
      <p:pic>
        <p:nvPicPr>
          <p:cNvPr id="24597" name="Picture 39" descr="sub"/>
          <p:cNvPicPr>
            <a:picLocks noChangeAspect="1"/>
          </p:cNvPicPr>
          <p:nvPr/>
        </p:nvPicPr>
        <p:blipFill>
          <a:blip r:embed="rId1"/>
          <a:stretch>
            <a:fillRect/>
          </a:stretch>
        </p:blipFill>
        <p:spPr>
          <a:xfrm>
            <a:off x="5867400" y="2852738"/>
            <a:ext cx="160338" cy="150812"/>
          </a:xfrm>
          <a:prstGeom prst="rect">
            <a:avLst/>
          </a:prstGeom>
          <a:noFill/>
          <a:ln w="9525">
            <a:noFill/>
          </a:ln>
        </p:spPr>
      </p:pic>
      <p:pic>
        <p:nvPicPr>
          <p:cNvPr id="24598" name="Picture 39" descr="sub"/>
          <p:cNvPicPr>
            <a:picLocks noChangeAspect="1"/>
          </p:cNvPicPr>
          <p:nvPr/>
        </p:nvPicPr>
        <p:blipFill>
          <a:blip r:embed="rId1"/>
          <a:stretch>
            <a:fillRect/>
          </a:stretch>
        </p:blipFill>
        <p:spPr>
          <a:xfrm>
            <a:off x="5867400" y="3284538"/>
            <a:ext cx="160338" cy="150812"/>
          </a:xfrm>
          <a:prstGeom prst="rect">
            <a:avLst/>
          </a:prstGeom>
          <a:noFill/>
          <a:ln w="9525">
            <a:noFill/>
          </a:ln>
        </p:spPr>
      </p:pic>
      <p:sp>
        <p:nvSpPr>
          <p:cNvPr id="24599" name="Rectangle 63"/>
          <p:cNvSpPr/>
          <p:nvPr/>
        </p:nvSpPr>
        <p:spPr>
          <a:xfrm>
            <a:off x="6227763" y="2420938"/>
            <a:ext cx="1150937" cy="274637"/>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定完成时间</a:t>
            </a:r>
            <a:endParaRPr lang="zh-CN" altLang="en-US" b="1" dirty="0">
              <a:solidFill>
                <a:schemeClr val="bg1"/>
              </a:solidFill>
              <a:latin typeface="Arial" panose="020B0604020202020204" pitchFamily="34" charset="0"/>
              <a:ea typeface="楷体_GB2312" pitchFamily="49" charset="-122"/>
            </a:endParaRPr>
          </a:p>
        </p:txBody>
      </p:sp>
      <p:sp>
        <p:nvSpPr>
          <p:cNvPr id="24600" name="Rectangle 63"/>
          <p:cNvSpPr/>
          <p:nvPr/>
        </p:nvSpPr>
        <p:spPr>
          <a:xfrm>
            <a:off x="6227763" y="2852738"/>
            <a:ext cx="1381125" cy="274637"/>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定整改责任人</a:t>
            </a:r>
            <a:endParaRPr lang="zh-CN" altLang="en-US" b="1" dirty="0">
              <a:solidFill>
                <a:schemeClr val="bg1"/>
              </a:solidFill>
              <a:latin typeface="Arial" panose="020B0604020202020204" pitchFamily="34" charset="0"/>
              <a:ea typeface="楷体_GB2312" pitchFamily="49" charset="-122"/>
            </a:endParaRPr>
          </a:p>
        </p:txBody>
      </p:sp>
      <p:sp>
        <p:nvSpPr>
          <p:cNvPr id="24601" name="Rectangle 63"/>
          <p:cNvSpPr/>
          <p:nvPr/>
        </p:nvSpPr>
        <p:spPr>
          <a:xfrm>
            <a:off x="6300788" y="3213100"/>
            <a:ext cx="920750" cy="274638"/>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定验收人</a:t>
            </a:r>
            <a:endParaRPr lang="zh-CN" altLang="en-US" b="1" dirty="0">
              <a:solidFill>
                <a:schemeClr val="bg1"/>
              </a:solidFill>
              <a:latin typeface="Arial" panose="020B0604020202020204" pitchFamily="34" charset="0"/>
              <a:ea typeface="楷体_GB2312" pitchFamily="49" charset="-122"/>
            </a:endParaRPr>
          </a:p>
        </p:txBody>
      </p:sp>
      <p:sp>
        <p:nvSpPr>
          <p:cNvPr id="24602" name="Rectangle 45"/>
          <p:cNvSpPr/>
          <p:nvPr/>
        </p:nvSpPr>
        <p:spPr>
          <a:xfrm>
            <a:off x="3059113" y="4868863"/>
            <a:ext cx="1657350" cy="1079500"/>
          </a:xfrm>
          <a:prstGeom prst="rect">
            <a:avLst/>
          </a:prstGeom>
          <a:gradFill rotWithShape="0">
            <a:gsLst>
              <a:gs pos="0">
                <a:srgbClr val="67312B"/>
              </a:gs>
              <a:gs pos="100000">
                <a:srgbClr val="301714"/>
              </a:gs>
            </a:gsLst>
            <a:path path="rect">
              <a:fillToRect r="100000" b="100000"/>
            </a:path>
            <a:tileRect/>
          </a:gradFill>
          <a:ln w="9525" cap="flat" cmpd="sng">
            <a:prstDash val="solid"/>
            <a:miter/>
            <a:headEnd type="none" w="med" len="med"/>
            <a:tailEnd type="none" w="med" len="med"/>
          </a:ln>
          <a:scene3d>
            <a:camera prst="legacyObliqueBottomLeft">
              <a:rot lat="0" lon="0" rev="0"/>
            </a:camera>
            <a:lightRig rig="legacyFlat3" dir="b"/>
          </a:scene3d>
          <a:sp3d extrusionH="100000" prstMaterial="legacyMatte">
            <a:bevelT w="13500" h="13500" prst="angle"/>
            <a:bevelB w="13500" h="13500" prst="angle"/>
            <a:extrusionClr>
              <a:srgbClr val="67312B"/>
            </a:extrusionClr>
          </a:sp3d>
        </p:spPr>
        <p:txBody>
          <a:bodyPr wrap="none" anchor="ctr" anchorCtr="0">
            <a:flatTx/>
          </a:bodyPr>
          <a:p>
            <a:pPr algn="ctr" latinLnBrk="1"/>
            <a:endParaRPr lang="zh-CN" altLang="en-US" b="1" dirty="0">
              <a:solidFill>
                <a:srgbClr val="FFFFFF"/>
              </a:solidFill>
              <a:latin typeface="Arial" panose="020B0604020202020204" pitchFamily="34" charset="0"/>
              <a:ea typeface="Gulim" panose="020B0600000101010101" pitchFamily="34" charset="-127"/>
            </a:endParaRPr>
          </a:p>
        </p:txBody>
      </p:sp>
      <p:sp>
        <p:nvSpPr>
          <p:cNvPr id="24603" name="Rectangle 50"/>
          <p:cNvSpPr/>
          <p:nvPr/>
        </p:nvSpPr>
        <p:spPr>
          <a:xfrm>
            <a:off x="3492500" y="5300663"/>
            <a:ext cx="690563" cy="274637"/>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四不推</a:t>
            </a:r>
            <a:endParaRPr lang="zh-CN" altLang="en-US" b="1" dirty="0">
              <a:solidFill>
                <a:schemeClr val="bg1"/>
              </a:solidFill>
              <a:latin typeface="Arial" panose="020B0604020202020204" pitchFamily="34" charset="0"/>
              <a:ea typeface="楷体_GB2312" pitchFamily="49" charset="-122"/>
            </a:endParaRPr>
          </a:p>
        </p:txBody>
      </p:sp>
      <p:sp>
        <p:nvSpPr>
          <p:cNvPr id="24604" name="Line 18"/>
          <p:cNvSpPr/>
          <p:nvPr/>
        </p:nvSpPr>
        <p:spPr>
          <a:xfrm flipH="1">
            <a:off x="4716463" y="5445125"/>
            <a:ext cx="863600" cy="0"/>
          </a:xfrm>
          <a:prstGeom prst="line">
            <a:avLst/>
          </a:prstGeom>
          <a:ln w="19050" cap="flat" cmpd="sng">
            <a:solidFill>
              <a:schemeClr val="folHlink"/>
            </a:solidFill>
            <a:prstDash val="sysDot"/>
            <a:headEnd type="none" w="sm" len="sm"/>
            <a:tailEnd type="none" w="sm" len="sm"/>
          </a:ln>
          <a:effectLst>
            <a:outerShdw dist="17961" dir="2699999" algn="ctr" rotWithShape="0">
              <a:srgbClr val="2A3210">
                <a:alpha val="50000"/>
              </a:srgbClr>
            </a:outerShdw>
          </a:effectLst>
        </p:spPr>
      </p:sp>
      <p:sp>
        <p:nvSpPr>
          <p:cNvPr id="24605" name="Freeform 19"/>
          <p:cNvSpPr/>
          <p:nvPr/>
        </p:nvSpPr>
        <p:spPr>
          <a:xfrm>
            <a:off x="5219700" y="4149725"/>
            <a:ext cx="363538" cy="2016125"/>
          </a:xfrm>
          <a:custGeom>
            <a:avLst/>
            <a:gdLst/>
            <a:ahLst/>
            <a:cxnLst>
              <a:cxn ang="0">
                <a:pos x="228" y="0"/>
              </a:cxn>
              <a:cxn ang="0">
                <a:pos x="0" y="0"/>
              </a:cxn>
              <a:cxn ang="0">
                <a:pos x="0" y="1176"/>
              </a:cxn>
              <a:cxn ang="0">
                <a:pos x="221" y="1176"/>
              </a:cxn>
            </a:cxnLst>
            <a:pathLst>
              <a:path w="229" h="1177">
                <a:moveTo>
                  <a:pt x="228" y="0"/>
                </a:moveTo>
                <a:lnTo>
                  <a:pt x="0" y="0"/>
                </a:lnTo>
                <a:lnTo>
                  <a:pt x="0" y="1176"/>
                </a:lnTo>
                <a:lnTo>
                  <a:pt x="221" y="1176"/>
                </a:lnTo>
              </a:path>
            </a:pathLst>
          </a:custGeom>
          <a:noFill/>
          <a:ln w="19050" cap="flat" cmpd="sng">
            <a:solidFill>
              <a:schemeClr val="folHlink">
                <a:alpha val="100000"/>
              </a:schemeClr>
            </a:solidFill>
            <a:prstDash val="sysDot"/>
            <a:round/>
            <a:headEnd type="none" w="sm" len="sm"/>
            <a:tailEnd type="none" w="sm" len="sm"/>
          </a:ln>
          <a:effectLst>
            <a:outerShdw dist="17961" dir="2699999" algn="ctr" rotWithShape="0">
              <a:srgbClr val="2A3210">
                <a:alpha val="50000"/>
              </a:srgbClr>
            </a:outerShdw>
          </a:effectLst>
        </p:spPr>
        <p:txBody>
          <a:bodyPr/>
          <a:p>
            <a:endParaRPr lang="zh-CN" altLang="en-US"/>
          </a:p>
        </p:txBody>
      </p:sp>
      <p:sp>
        <p:nvSpPr>
          <p:cNvPr id="24606" name="Line 65"/>
          <p:cNvSpPr/>
          <p:nvPr/>
        </p:nvSpPr>
        <p:spPr>
          <a:xfrm flipH="1">
            <a:off x="5219700" y="4797425"/>
            <a:ext cx="368300" cy="0"/>
          </a:xfrm>
          <a:prstGeom prst="line">
            <a:avLst/>
          </a:prstGeom>
          <a:ln w="19050" cap="flat" cmpd="sng">
            <a:solidFill>
              <a:schemeClr val="folHlink"/>
            </a:solidFill>
            <a:prstDash val="sysDot"/>
            <a:headEnd type="none" w="sm" len="sm"/>
            <a:tailEnd type="none" w="sm" len="sm"/>
          </a:ln>
          <a:effectLst>
            <a:outerShdw dist="17961" dir="2699999" algn="ctr" rotWithShape="0">
              <a:srgbClr val="2A3210">
                <a:alpha val="50000"/>
              </a:srgbClr>
            </a:outerShdw>
          </a:effectLst>
        </p:spPr>
      </p:sp>
      <p:grpSp>
        <p:nvGrpSpPr>
          <p:cNvPr id="24607" name="Group 54"/>
          <p:cNvGrpSpPr/>
          <p:nvPr/>
        </p:nvGrpSpPr>
        <p:grpSpPr>
          <a:xfrm>
            <a:off x="5580063" y="3860800"/>
            <a:ext cx="2951162" cy="565150"/>
            <a:chOff x="450" y="1550"/>
            <a:chExt cx="4840" cy="475"/>
          </a:xfrm>
        </p:grpSpPr>
        <p:sp>
          <p:nvSpPr>
            <p:cNvPr id="24625" name="AutoShape 55"/>
            <p:cNvSpPr/>
            <p:nvPr/>
          </p:nvSpPr>
          <p:spPr>
            <a:xfrm>
              <a:off x="450" y="1550"/>
              <a:ext cx="4840" cy="475"/>
            </a:xfrm>
            <a:prstGeom prst="roundRect">
              <a:avLst>
                <a:gd name="adj" fmla="val 9028"/>
              </a:avLst>
            </a:prstGeom>
            <a:gradFill rotWithShape="0">
              <a:gsLst>
                <a:gs pos="0">
                  <a:srgbClr val="CC3300">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24626" name="AutoShape 56"/>
            <p:cNvSpPr/>
            <p:nvPr/>
          </p:nvSpPr>
          <p:spPr>
            <a:xfrm>
              <a:off x="469" y="156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grpSp>
        <p:nvGrpSpPr>
          <p:cNvPr id="24608" name="Group 54"/>
          <p:cNvGrpSpPr/>
          <p:nvPr/>
        </p:nvGrpSpPr>
        <p:grpSpPr>
          <a:xfrm>
            <a:off x="5580063" y="4508500"/>
            <a:ext cx="2951162" cy="565150"/>
            <a:chOff x="450" y="1550"/>
            <a:chExt cx="4840" cy="475"/>
          </a:xfrm>
        </p:grpSpPr>
        <p:sp>
          <p:nvSpPr>
            <p:cNvPr id="24623" name="AutoShape 55"/>
            <p:cNvSpPr/>
            <p:nvPr/>
          </p:nvSpPr>
          <p:spPr>
            <a:xfrm>
              <a:off x="450" y="1550"/>
              <a:ext cx="4840" cy="475"/>
            </a:xfrm>
            <a:prstGeom prst="roundRect">
              <a:avLst>
                <a:gd name="adj" fmla="val 9028"/>
              </a:avLst>
            </a:prstGeom>
            <a:gradFill rotWithShape="0">
              <a:gsLst>
                <a:gs pos="0">
                  <a:srgbClr val="CC3300">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24624" name="AutoShape 56"/>
            <p:cNvSpPr/>
            <p:nvPr/>
          </p:nvSpPr>
          <p:spPr>
            <a:xfrm>
              <a:off x="469" y="156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grpSp>
        <p:nvGrpSpPr>
          <p:cNvPr id="24609" name="Group 54"/>
          <p:cNvGrpSpPr/>
          <p:nvPr/>
        </p:nvGrpSpPr>
        <p:grpSpPr>
          <a:xfrm>
            <a:off x="5580063" y="5157788"/>
            <a:ext cx="2951162" cy="565150"/>
            <a:chOff x="450" y="1550"/>
            <a:chExt cx="4840" cy="475"/>
          </a:xfrm>
        </p:grpSpPr>
        <p:sp>
          <p:nvSpPr>
            <p:cNvPr id="24621" name="AutoShape 55"/>
            <p:cNvSpPr/>
            <p:nvPr/>
          </p:nvSpPr>
          <p:spPr>
            <a:xfrm>
              <a:off x="450" y="1550"/>
              <a:ext cx="4840" cy="475"/>
            </a:xfrm>
            <a:prstGeom prst="roundRect">
              <a:avLst>
                <a:gd name="adj" fmla="val 9028"/>
              </a:avLst>
            </a:prstGeom>
            <a:gradFill rotWithShape="0">
              <a:gsLst>
                <a:gs pos="0">
                  <a:srgbClr val="CC3300">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24622" name="AutoShape 56"/>
            <p:cNvSpPr/>
            <p:nvPr/>
          </p:nvSpPr>
          <p:spPr>
            <a:xfrm>
              <a:off x="469" y="156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grpSp>
        <p:nvGrpSpPr>
          <p:cNvPr id="24610" name="Group 54"/>
          <p:cNvGrpSpPr/>
          <p:nvPr/>
        </p:nvGrpSpPr>
        <p:grpSpPr>
          <a:xfrm>
            <a:off x="5580063" y="5805488"/>
            <a:ext cx="2951162" cy="565150"/>
            <a:chOff x="450" y="1550"/>
            <a:chExt cx="4840" cy="475"/>
          </a:xfrm>
        </p:grpSpPr>
        <p:sp>
          <p:nvSpPr>
            <p:cNvPr id="24619" name="AutoShape 55"/>
            <p:cNvSpPr/>
            <p:nvPr/>
          </p:nvSpPr>
          <p:spPr>
            <a:xfrm>
              <a:off x="450" y="1550"/>
              <a:ext cx="4840" cy="475"/>
            </a:xfrm>
            <a:prstGeom prst="roundRect">
              <a:avLst>
                <a:gd name="adj" fmla="val 9028"/>
              </a:avLst>
            </a:prstGeom>
            <a:gradFill rotWithShape="0">
              <a:gsLst>
                <a:gs pos="0">
                  <a:srgbClr val="CC3300">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24620" name="AutoShape 56"/>
            <p:cNvSpPr/>
            <p:nvPr/>
          </p:nvSpPr>
          <p:spPr>
            <a:xfrm>
              <a:off x="469" y="1564"/>
              <a:ext cx="4802" cy="220"/>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pic>
        <p:nvPicPr>
          <p:cNvPr id="24611" name="Picture 39" descr="sub"/>
          <p:cNvPicPr>
            <a:picLocks noChangeAspect="1"/>
          </p:cNvPicPr>
          <p:nvPr/>
        </p:nvPicPr>
        <p:blipFill>
          <a:blip r:embed="rId1"/>
          <a:stretch>
            <a:fillRect/>
          </a:stretch>
        </p:blipFill>
        <p:spPr>
          <a:xfrm>
            <a:off x="5724525" y="4076700"/>
            <a:ext cx="160338" cy="150813"/>
          </a:xfrm>
          <a:prstGeom prst="rect">
            <a:avLst/>
          </a:prstGeom>
          <a:noFill/>
          <a:ln w="9525">
            <a:noFill/>
          </a:ln>
        </p:spPr>
      </p:pic>
      <p:pic>
        <p:nvPicPr>
          <p:cNvPr id="24612" name="Picture 39" descr="sub"/>
          <p:cNvPicPr>
            <a:picLocks noChangeAspect="1"/>
          </p:cNvPicPr>
          <p:nvPr/>
        </p:nvPicPr>
        <p:blipFill>
          <a:blip r:embed="rId1"/>
          <a:stretch>
            <a:fillRect/>
          </a:stretch>
        </p:blipFill>
        <p:spPr>
          <a:xfrm>
            <a:off x="5724525" y="4724400"/>
            <a:ext cx="160338" cy="150813"/>
          </a:xfrm>
          <a:prstGeom prst="rect">
            <a:avLst/>
          </a:prstGeom>
          <a:noFill/>
          <a:ln w="9525">
            <a:noFill/>
          </a:ln>
        </p:spPr>
      </p:pic>
      <p:pic>
        <p:nvPicPr>
          <p:cNvPr id="24613" name="Picture 39" descr="sub"/>
          <p:cNvPicPr>
            <a:picLocks noChangeAspect="1"/>
          </p:cNvPicPr>
          <p:nvPr/>
        </p:nvPicPr>
        <p:blipFill>
          <a:blip r:embed="rId1"/>
          <a:stretch>
            <a:fillRect/>
          </a:stretch>
        </p:blipFill>
        <p:spPr>
          <a:xfrm>
            <a:off x="5724525" y="5373688"/>
            <a:ext cx="160338" cy="150812"/>
          </a:xfrm>
          <a:prstGeom prst="rect">
            <a:avLst/>
          </a:prstGeom>
          <a:noFill/>
          <a:ln w="9525">
            <a:noFill/>
          </a:ln>
        </p:spPr>
      </p:pic>
      <p:pic>
        <p:nvPicPr>
          <p:cNvPr id="24614" name="Picture 39" descr="sub"/>
          <p:cNvPicPr>
            <a:picLocks noChangeAspect="1"/>
          </p:cNvPicPr>
          <p:nvPr/>
        </p:nvPicPr>
        <p:blipFill>
          <a:blip r:embed="rId1"/>
          <a:stretch>
            <a:fillRect/>
          </a:stretch>
        </p:blipFill>
        <p:spPr>
          <a:xfrm>
            <a:off x="5724525" y="6021388"/>
            <a:ext cx="160338" cy="150812"/>
          </a:xfrm>
          <a:prstGeom prst="rect">
            <a:avLst/>
          </a:prstGeom>
          <a:noFill/>
          <a:ln w="9525">
            <a:noFill/>
          </a:ln>
        </p:spPr>
      </p:pic>
      <p:sp>
        <p:nvSpPr>
          <p:cNvPr id="24615" name="Rectangle 58"/>
          <p:cNvSpPr/>
          <p:nvPr/>
        </p:nvSpPr>
        <p:spPr>
          <a:xfrm>
            <a:off x="6011863" y="4005263"/>
            <a:ext cx="2365375" cy="274637"/>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班组能整改不推到工段</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24616" name="Rectangle 42"/>
          <p:cNvSpPr/>
          <p:nvPr/>
        </p:nvSpPr>
        <p:spPr>
          <a:xfrm>
            <a:off x="6011863" y="4652963"/>
            <a:ext cx="2595562" cy="274637"/>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作业区能整改不推到车间</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24617" name="Rectangle 43"/>
          <p:cNvSpPr/>
          <p:nvPr/>
        </p:nvSpPr>
        <p:spPr>
          <a:xfrm>
            <a:off x="5940425" y="5300663"/>
            <a:ext cx="2365375" cy="274637"/>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车间能整改不推到厂里</a:t>
            </a:r>
            <a:r>
              <a:rPr lang="zh-CN" altLang="en-US" b="1" dirty="0">
                <a:solidFill>
                  <a:schemeClr val="bg1"/>
                </a:solidFill>
                <a:latin typeface="Arial" panose="020B0604020202020204" pitchFamily="34" charset="0"/>
              </a:rPr>
              <a:t> </a:t>
            </a:r>
            <a:endParaRPr lang="en-US" altLang="ko-KR" b="1" dirty="0">
              <a:solidFill>
                <a:schemeClr val="bg1"/>
              </a:solidFill>
              <a:latin typeface="Arial" panose="020B0604020202020204" pitchFamily="34" charset="0"/>
            </a:endParaRPr>
          </a:p>
        </p:txBody>
      </p:sp>
      <p:sp>
        <p:nvSpPr>
          <p:cNvPr id="24618" name="Rectangle 44"/>
          <p:cNvSpPr/>
          <p:nvPr/>
        </p:nvSpPr>
        <p:spPr>
          <a:xfrm>
            <a:off x="5940425" y="5949950"/>
            <a:ext cx="2365375" cy="274638"/>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厂里能整改不推到公司</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5"/>
          <p:cNvSpPr>
            <a:spLocks noGrp="1"/>
          </p:cNvSpPr>
          <p:nvPr>
            <p:ph type="title"/>
          </p:nvPr>
        </p:nvSpPr>
        <p:spPr>
          <a:xfrm>
            <a:off x="323850" y="836613"/>
            <a:ext cx="8229600" cy="649287"/>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grpSp>
        <p:nvGrpSpPr>
          <p:cNvPr id="25603" name="Group 66"/>
          <p:cNvGrpSpPr/>
          <p:nvPr/>
        </p:nvGrpSpPr>
        <p:grpSpPr>
          <a:xfrm>
            <a:off x="250825" y="1268413"/>
            <a:ext cx="5735638" cy="576262"/>
            <a:chOff x="174" y="663"/>
            <a:chExt cx="3613" cy="363"/>
          </a:xfrm>
        </p:grpSpPr>
        <p:grpSp>
          <p:nvGrpSpPr>
            <p:cNvPr id="25659" name="Group 67"/>
            <p:cNvGrpSpPr/>
            <p:nvPr/>
          </p:nvGrpSpPr>
          <p:grpSpPr>
            <a:xfrm>
              <a:off x="174" y="715"/>
              <a:ext cx="205" cy="205"/>
              <a:chOff x="2485" y="949"/>
              <a:chExt cx="918" cy="918"/>
            </a:xfrm>
          </p:grpSpPr>
          <p:sp>
            <p:nvSpPr>
              <p:cNvPr id="25661" name="AutoShape 68"/>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25662" name="Oval 69"/>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25663" name="Group 70"/>
              <p:cNvGrpSpPr/>
              <p:nvPr/>
            </p:nvGrpSpPr>
            <p:grpSpPr>
              <a:xfrm>
                <a:off x="2656" y="1155"/>
                <a:ext cx="586" cy="500"/>
                <a:chOff x="511" y="1141"/>
                <a:chExt cx="586" cy="500"/>
              </a:xfrm>
            </p:grpSpPr>
            <p:sp>
              <p:nvSpPr>
                <p:cNvPr id="68679" name="Oval 71"/>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8680" name="Oval 72"/>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5664" name="Oval 73"/>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68682" name="Oval 74"/>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5660" name="AutoShape 75"/>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2.2.4</a:t>
              </a:r>
              <a:r>
                <a:rPr lang="zh-CN" altLang="en-US" sz="2800" b="1" dirty="0">
                  <a:latin typeface="楷体_GB2312" pitchFamily="49" charset="-122"/>
                  <a:ea typeface="楷体_GB2312" pitchFamily="49" charset="-122"/>
                </a:rPr>
                <a:t>三检制</a:t>
              </a:r>
              <a:endParaRPr lang="zh-CN" altLang="en-US" sz="2800" b="1" dirty="0">
                <a:latin typeface="楷体_GB2312" pitchFamily="49" charset="-122"/>
                <a:ea typeface="楷体_GB2312" pitchFamily="49" charset="-122"/>
              </a:endParaRPr>
            </a:p>
          </p:txBody>
        </p:sp>
      </p:grpSp>
      <p:sp>
        <p:nvSpPr>
          <p:cNvPr id="25604" name="AutoShape 5"/>
          <p:cNvSpPr/>
          <p:nvPr/>
        </p:nvSpPr>
        <p:spPr>
          <a:xfrm>
            <a:off x="684213" y="1628775"/>
            <a:ext cx="8077200" cy="1239838"/>
          </a:xfrm>
          <a:prstGeom prst="rightArrow">
            <a:avLst>
              <a:gd name="adj1" fmla="val 42648"/>
              <a:gd name="adj2" fmla="val 98022"/>
            </a:avLst>
          </a:prstGeom>
          <a:gradFill rotWithShape="1">
            <a:gsLst>
              <a:gs pos="0">
                <a:srgbClr val="660033"/>
              </a:gs>
              <a:gs pos="100000">
                <a:srgbClr val="2F0018">
                  <a:alpha val="0"/>
                </a:srgbClr>
              </a:gs>
            </a:gsLst>
            <a:lin ang="5400000" scaled="1"/>
            <a:tileRect/>
          </a:gradFill>
          <a:ln w="9525">
            <a:noFill/>
          </a:ln>
        </p:spPr>
        <p:txBody>
          <a:bodyPr wrap="none" anchor="ctr" anchorCtr="0"/>
          <a:p>
            <a:endParaRPr lang="zh-CN" altLang="en-US" sz="2400" dirty="0">
              <a:latin typeface="Times New Roman" panose="02020603050405020304" pitchFamily="18" charset="0"/>
            </a:endParaRPr>
          </a:p>
        </p:txBody>
      </p:sp>
      <p:grpSp>
        <p:nvGrpSpPr>
          <p:cNvPr id="25605" name="Group 54"/>
          <p:cNvGrpSpPr/>
          <p:nvPr/>
        </p:nvGrpSpPr>
        <p:grpSpPr>
          <a:xfrm>
            <a:off x="323850" y="1916113"/>
            <a:ext cx="796925" cy="619125"/>
            <a:chOff x="4617" y="2523"/>
            <a:chExt cx="918" cy="918"/>
          </a:xfrm>
        </p:grpSpPr>
        <p:sp>
          <p:nvSpPr>
            <p:cNvPr id="25652" name="AutoShape 55"/>
            <p:cNvSpPr/>
            <p:nvPr/>
          </p:nvSpPr>
          <p:spPr>
            <a:xfrm>
              <a:off x="4617" y="2523"/>
              <a:ext cx="918" cy="918"/>
            </a:xfrm>
            <a:prstGeom prst="star16">
              <a:avLst>
                <a:gd name="adj" fmla="val 37500"/>
              </a:avLst>
            </a:prstGeom>
            <a:gradFill rotWithShape="1">
              <a:gsLst>
                <a:gs pos="0">
                  <a:srgbClr val="CC9900"/>
                </a:gs>
                <a:gs pos="100000">
                  <a:srgbClr val="684E00"/>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25653" name="Oval 56"/>
            <p:cNvSpPr/>
            <p:nvPr/>
          </p:nvSpPr>
          <p:spPr>
            <a:xfrm>
              <a:off x="4776" y="2682"/>
              <a:ext cx="600" cy="600"/>
            </a:xfrm>
            <a:prstGeom prst="ellipse">
              <a:avLst/>
            </a:prstGeom>
            <a:gradFill rotWithShape="1">
              <a:gsLst>
                <a:gs pos="0">
                  <a:srgbClr val="5E4700"/>
                </a:gs>
                <a:gs pos="100000">
                  <a:srgbClr val="CC9900"/>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25654" name="Group 57"/>
            <p:cNvGrpSpPr/>
            <p:nvPr/>
          </p:nvGrpSpPr>
          <p:grpSpPr>
            <a:xfrm>
              <a:off x="4788" y="2729"/>
              <a:ext cx="586" cy="500"/>
              <a:chOff x="511" y="1141"/>
              <a:chExt cx="586" cy="500"/>
            </a:xfrm>
          </p:grpSpPr>
          <p:sp>
            <p:nvSpPr>
              <p:cNvPr id="68666" name="Oval 58"/>
              <p:cNvSpPr>
                <a:spLocks noChangeArrowheads="1"/>
              </p:cNvSpPr>
              <p:nvPr/>
            </p:nvSpPr>
            <p:spPr bwMode="auto">
              <a:xfrm rot="-2700000">
                <a:off x="516" y="1142"/>
                <a:ext cx="371" cy="294"/>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8667" name="Oval 59"/>
              <p:cNvSpPr>
                <a:spLocks noChangeArrowheads="1"/>
              </p:cNvSpPr>
              <p:nvPr/>
            </p:nvSpPr>
            <p:spPr bwMode="auto">
              <a:xfrm rot="-2700000" flipH="1" flipV="1">
                <a:off x="722" y="1347"/>
                <a:ext cx="375" cy="294"/>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5655" name="Oval 60"/>
            <p:cNvSpPr/>
            <p:nvPr/>
          </p:nvSpPr>
          <p:spPr>
            <a:xfrm>
              <a:off x="4912" y="2818"/>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68669" name="Oval 61"/>
            <p:cNvSpPr>
              <a:spLocks noChangeArrowheads="1"/>
            </p:cNvSpPr>
            <p:nvPr/>
          </p:nvSpPr>
          <p:spPr bwMode="auto">
            <a:xfrm>
              <a:off x="4921" y="2827"/>
              <a:ext cx="320" cy="320"/>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25606" name="Group 7"/>
          <p:cNvGrpSpPr/>
          <p:nvPr/>
        </p:nvGrpSpPr>
        <p:grpSpPr>
          <a:xfrm>
            <a:off x="473075" y="2420938"/>
            <a:ext cx="2171700" cy="3455987"/>
            <a:chOff x="249" y="1344"/>
            <a:chExt cx="1134" cy="2251"/>
          </a:xfrm>
        </p:grpSpPr>
        <p:sp>
          <p:nvSpPr>
            <p:cNvPr id="68616" name="AutoShape 8"/>
            <p:cNvSpPr>
              <a:spLocks noChangeArrowheads="1"/>
            </p:cNvSpPr>
            <p:nvPr/>
          </p:nvSpPr>
          <p:spPr bwMode="auto">
            <a:xfrm flipV="1">
              <a:off x="249" y="3475"/>
              <a:ext cx="1134" cy="120"/>
            </a:xfrm>
            <a:custGeom>
              <a:avLst/>
              <a:gdLst>
                <a:gd name="G0" fmla="+- 1676 0 0"/>
                <a:gd name="G1" fmla="+- 21600 0 1676"/>
                <a:gd name="G2" fmla="*/ 1676 1 2"/>
                <a:gd name="G3" fmla="+- 21600 0 G2"/>
                <a:gd name="G4" fmla="+/ 1676 21600 2"/>
                <a:gd name="G5" fmla="+/ G1 0 2"/>
                <a:gd name="G6" fmla="*/ 21600 21600 1676"/>
                <a:gd name="G7" fmla="*/ G6 1 2"/>
                <a:gd name="G8" fmla="+- 21600 0 G7"/>
                <a:gd name="G9" fmla="*/ 21600 1 2"/>
                <a:gd name="G10" fmla="+- 1676 0 G9"/>
                <a:gd name="G11" fmla="?: G10 G8 0"/>
                <a:gd name="G12" fmla="?: G10 G7 21600"/>
                <a:gd name="T0" fmla="*/ 20762 w 21600"/>
                <a:gd name="T1" fmla="*/ 10800 h 21600"/>
                <a:gd name="T2" fmla="*/ 10800 w 21600"/>
                <a:gd name="T3" fmla="*/ 21600 h 21600"/>
                <a:gd name="T4" fmla="*/ 838 w 21600"/>
                <a:gd name="T5" fmla="*/ 10800 h 21600"/>
                <a:gd name="T6" fmla="*/ 10800 w 21600"/>
                <a:gd name="T7" fmla="*/ 0 h 21600"/>
                <a:gd name="T8" fmla="*/ 2638 w 21600"/>
                <a:gd name="T9" fmla="*/ 2638 h 21600"/>
                <a:gd name="T10" fmla="*/ 18962 w 21600"/>
                <a:gd name="T11" fmla="*/ 18962 h 21600"/>
              </a:gdLst>
              <a:ahLst/>
              <a:cxnLst>
                <a:cxn ang="0">
                  <a:pos x="T0" y="T1"/>
                </a:cxn>
                <a:cxn ang="0">
                  <a:pos x="T2" y="T3"/>
                </a:cxn>
                <a:cxn ang="0">
                  <a:pos x="T4" y="T5"/>
                </a:cxn>
                <a:cxn ang="0">
                  <a:pos x="T6" y="T7"/>
                </a:cxn>
              </a:cxnLst>
              <a:rect l="T8" t="T9" r="T10" b="T11"/>
              <a:pathLst>
                <a:path w="21600" h="21600">
                  <a:moveTo>
                    <a:pt x="0" y="0"/>
                  </a:moveTo>
                  <a:lnTo>
                    <a:pt x="1676" y="21600"/>
                  </a:lnTo>
                  <a:lnTo>
                    <a:pt x="19924" y="21600"/>
                  </a:lnTo>
                  <a:lnTo>
                    <a:pt x="21600" y="0"/>
                  </a:lnTo>
                  <a:close/>
                </a:path>
              </a:pathLst>
            </a:custGeom>
            <a:gradFill rotWithShape="1">
              <a:gsLst>
                <a:gs pos="0">
                  <a:schemeClr val="tx1">
                    <a:gamma/>
                    <a:tint val="49020"/>
                    <a:invGamma/>
                    <a:alpha val="0"/>
                  </a:schemeClr>
                </a:gs>
                <a:gs pos="100000">
                  <a:schemeClr val="tx1">
                    <a:alpha val="39999"/>
                  </a:schemeClr>
                </a:gs>
              </a:gsLst>
              <a:lin ang="540000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5642" name="Rectangle 9"/>
            <p:cNvSpPr/>
            <p:nvPr/>
          </p:nvSpPr>
          <p:spPr>
            <a:xfrm>
              <a:off x="340" y="1963"/>
              <a:ext cx="953" cy="1512"/>
            </a:xfrm>
            <a:prstGeom prst="rect">
              <a:avLst/>
            </a:prstGeom>
            <a:gradFill rotWithShape="1">
              <a:gsLst>
                <a:gs pos="0">
                  <a:srgbClr val="761800"/>
                </a:gs>
                <a:gs pos="50000">
                  <a:srgbClr val="FF3300"/>
                </a:gs>
                <a:gs pos="100000">
                  <a:srgbClr val="761800"/>
                </a:gs>
              </a:gsLst>
              <a:lin ang="189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68618" name="Freeform 10"/>
            <p:cNvSpPr/>
            <p:nvPr/>
          </p:nvSpPr>
          <p:spPr bwMode="auto">
            <a:xfrm>
              <a:off x="385" y="2024"/>
              <a:ext cx="862" cy="1403"/>
            </a:xfrm>
            <a:custGeom>
              <a:avLst/>
              <a:gdLst/>
              <a:ahLst/>
              <a:cxnLst>
                <a:cxn ang="0">
                  <a:pos x="0" y="0"/>
                </a:cxn>
                <a:cxn ang="0">
                  <a:pos x="998" y="0"/>
                </a:cxn>
                <a:cxn ang="0">
                  <a:pos x="1452" y="454"/>
                </a:cxn>
                <a:cxn ang="0">
                  <a:pos x="1452" y="1497"/>
                </a:cxn>
                <a:cxn ang="0">
                  <a:pos x="0" y="1497"/>
                </a:cxn>
                <a:cxn ang="0">
                  <a:pos x="0" y="0"/>
                </a:cxn>
              </a:cxnLst>
              <a:rect l="0" t="0" r="r" b="b"/>
              <a:pathLst>
                <a:path w="1452" h="1497">
                  <a:moveTo>
                    <a:pt x="0" y="0"/>
                  </a:moveTo>
                  <a:lnTo>
                    <a:pt x="998" y="0"/>
                  </a:lnTo>
                  <a:lnTo>
                    <a:pt x="1452" y="454"/>
                  </a:lnTo>
                  <a:lnTo>
                    <a:pt x="1452" y="1497"/>
                  </a:lnTo>
                  <a:lnTo>
                    <a:pt x="0" y="1497"/>
                  </a:lnTo>
                  <a:lnTo>
                    <a:pt x="0" y="0"/>
                  </a:lnTo>
                  <a:close/>
                </a:path>
              </a:pathLst>
            </a:custGeom>
            <a:gradFill rotWithShape="1">
              <a:gsLst>
                <a:gs pos="0">
                  <a:schemeClr val="tx2"/>
                </a:gs>
                <a:gs pos="50000">
                  <a:srgbClr val="660033"/>
                </a:gs>
                <a:gs pos="100000">
                  <a:schemeClr val="tx2"/>
                </a:gs>
              </a:gsLst>
              <a:lin ang="18900000" scaled="1"/>
            </a:gradFill>
            <a:ln w="9525">
              <a:solidFill>
                <a:schemeClr val="bg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5644" name="Rectangle 11"/>
            <p:cNvSpPr/>
            <p:nvPr/>
          </p:nvSpPr>
          <p:spPr>
            <a:xfrm>
              <a:off x="332" y="2230"/>
              <a:ext cx="955" cy="954"/>
            </a:xfrm>
            <a:prstGeom prst="rect">
              <a:avLst/>
            </a:prstGeom>
            <a:noFill/>
            <a:ln w="9525">
              <a:noFill/>
            </a:ln>
            <a:effectLst>
              <a:outerShdw dist="17961" dir="2699999" algn="ctr" rotWithShape="0">
                <a:srgbClr val="003366"/>
              </a:outerShdw>
            </a:effectLst>
          </p:spPr>
          <p:txBody>
            <a:bodyPr wrap="none" lIns="0" tIns="0" rIns="0" bIns="0" anchor="ctr" anchorCtr="0">
              <a:spAutoFit/>
            </a:bodyPr>
            <a:p>
              <a:pPr algn="ctr" latinLnBrk="1">
                <a:buNone/>
              </a:pPr>
              <a:r>
                <a:rPr lang="zh-CN" altLang="en-US" sz="1600" dirty="0">
                  <a:solidFill>
                    <a:schemeClr val="bg1"/>
                  </a:solidFill>
                  <a:latin typeface="HY견고딕" pitchFamily="18" charset="-127"/>
                  <a:ea typeface="楷体_GB2312" pitchFamily="49" charset="-122"/>
                </a:rPr>
                <a:t>精神、身体、</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服装、劳动保护</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作业危险点、关键点</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应急措施</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整体状况</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与其他人的协作</a:t>
              </a:r>
              <a:endParaRPr lang="zh-CN" altLang="en-US" sz="1600" dirty="0">
                <a:solidFill>
                  <a:schemeClr val="bg1"/>
                </a:solidFill>
                <a:latin typeface="HY견고딕" pitchFamily="18" charset="-127"/>
                <a:ea typeface="楷体_GB2312" pitchFamily="49" charset="-122"/>
              </a:endParaRPr>
            </a:p>
          </p:txBody>
        </p:sp>
        <p:sp>
          <p:nvSpPr>
            <p:cNvPr id="25645" name="AutoShape 12"/>
            <p:cNvSpPr/>
            <p:nvPr/>
          </p:nvSpPr>
          <p:spPr>
            <a:xfrm flipV="1">
              <a:off x="340" y="1842"/>
              <a:ext cx="953" cy="121"/>
            </a:xfrm>
            <a:custGeom>
              <a:avLst/>
              <a:gdLst>
                <a:gd name="txL" fmla="*/ 3604 w 21600"/>
                <a:gd name="txT" fmla="*/ 3570 h 21600"/>
                <a:gd name="txR" fmla="*/ 17996 w 21600"/>
                <a:gd name="txB" fmla="*/ 18030 h 21600"/>
              </a:gdLst>
              <a:ahLst/>
              <a:cxnLst>
                <a:cxn ang="0">
                  <a:pos x="0" y="0"/>
                </a:cxn>
                <a:cxn ang="0">
                  <a:pos x="0" y="0"/>
                </a:cxn>
                <a:cxn ang="0">
                  <a:pos x="0" y="0"/>
                </a:cxn>
                <a:cxn ang="0">
                  <a:pos x="0" y="0"/>
                </a:cxn>
              </a:cxnLst>
              <a:rect l="txL" t="txT" r="txR" b="txB"/>
              <a:pathLst>
                <a:path w="21600" h="21600">
                  <a:moveTo>
                    <a:pt x="0" y="0"/>
                  </a:moveTo>
                  <a:lnTo>
                    <a:pt x="3626" y="21600"/>
                  </a:lnTo>
                  <a:lnTo>
                    <a:pt x="17974" y="21600"/>
                  </a:lnTo>
                  <a:lnTo>
                    <a:pt x="21600" y="0"/>
                  </a:lnTo>
                  <a:lnTo>
                    <a:pt x="0" y="0"/>
                  </a:lnTo>
                  <a:close/>
                </a:path>
              </a:pathLst>
            </a:custGeom>
            <a:gradFill rotWithShape="1">
              <a:gsLst>
                <a:gs pos="0">
                  <a:srgbClr val="FF3300">
                    <a:alpha val="100000"/>
                  </a:srgbClr>
                </a:gs>
                <a:gs pos="100000">
                  <a:srgbClr val="761800">
                    <a:alpha val="100000"/>
                  </a:srgbClr>
                </a:gs>
              </a:gsLst>
              <a:lin ang="2700000" scaled="1"/>
              <a:tileRect/>
            </a:gradFill>
            <a:ln w="9525">
              <a:noFill/>
            </a:ln>
          </p:spPr>
          <p:txBody>
            <a:bodyPr/>
            <a:p>
              <a:endParaRPr lang="zh-CN" altLang="en-US"/>
            </a:p>
          </p:txBody>
        </p:sp>
        <p:grpSp>
          <p:nvGrpSpPr>
            <p:cNvPr id="25646" name="Group 13"/>
            <p:cNvGrpSpPr/>
            <p:nvPr/>
          </p:nvGrpSpPr>
          <p:grpSpPr>
            <a:xfrm>
              <a:off x="431" y="1344"/>
              <a:ext cx="777" cy="594"/>
              <a:chOff x="310" y="2614"/>
              <a:chExt cx="777" cy="594"/>
            </a:xfrm>
          </p:grpSpPr>
          <p:sp>
            <p:nvSpPr>
              <p:cNvPr id="25648" name="AutoShape 14"/>
              <p:cNvSpPr/>
              <p:nvPr/>
            </p:nvSpPr>
            <p:spPr>
              <a:xfrm flipV="1">
                <a:off x="310" y="3162"/>
                <a:ext cx="777" cy="46"/>
              </a:xfrm>
              <a:custGeom>
                <a:avLst/>
                <a:gdLst>
                  <a:gd name="txL" fmla="*/ 2808 w 21600"/>
                  <a:gd name="txT" fmla="*/ 2817 h 21600"/>
                  <a:gd name="txR" fmla="*/ 18792 w 21600"/>
                  <a:gd name="txB" fmla="*/ 18783 h 21600"/>
                </a:gdLst>
                <a:ahLst/>
                <a:cxnLst>
                  <a:cxn ang="0">
                    <a:pos x="0" y="0"/>
                  </a:cxn>
                  <a:cxn ang="0">
                    <a:pos x="0" y="0"/>
                  </a:cxn>
                  <a:cxn ang="0">
                    <a:pos x="0" y="0"/>
                  </a:cxn>
                  <a:cxn ang="0">
                    <a:pos x="0" y="0"/>
                  </a:cxn>
                </a:cxnLst>
                <a:rect l="txL" t="txT" r="txR" b="txB"/>
                <a:pathLst>
                  <a:path w="21600" h="21600">
                    <a:moveTo>
                      <a:pt x="0" y="0"/>
                    </a:moveTo>
                    <a:lnTo>
                      <a:pt x="2032" y="21600"/>
                    </a:lnTo>
                    <a:lnTo>
                      <a:pt x="19568" y="21600"/>
                    </a:lnTo>
                    <a:lnTo>
                      <a:pt x="21600" y="0"/>
                    </a:lnTo>
                    <a:lnTo>
                      <a:pt x="0" y="0"/>
                    </a:lnTo>
                    <a:close/>
                  </a:path>
                </a:pathLst>
              </a:custGeom>
              <a:gradFill rotWithShape="1">
                <a:gsLst>
                  <a:gs pos="0">
                    <a:srgbClr val="005CE4">
                      <a:alpha val="0"/>
                    </a:srgbClr>
                  </a:gs>
                  <a:gs pos="100000">
                    <a:schemeClr val="tx1">
                      <a:alpha val="60001"/>
                    </a:schemeClr>
                  </a:gs>
                </a:gsLst>
                <a:lin ang="5400000" scaled="1"/>
                <a:tileRect/>
              </a:gradFill>
              <a:ln w="9525">
                <a:noFill/>
              </a:ln>
            </p:spPr>
            <p:txBody>
              <a:bodyPr/>
              <a:p>
                <a:endParaRPr lang="zh-CN" altLang="en-US"/>
              </a:p>
            </p:txBody>
          </p:sp>
          <p:sp>
            <p:nvSpPr>
              <p:cNvPr id="25649" name="AutoShape 15"/>
              <p:cNvSpPr/>
              <p:nvPr/>
            </p:nvSpPr>
            <p:spPr>
              <a:xfrm rot="-10800000" flipV="1">
                <a:off x="315" y="3126"/>
                <a:ext cx="768" cy="39"/>
              </a:xfrm>
              <a:custGeom>
                <a:avLst/>
                <a:gdLst>
                  <a:gd name="txL" fmla="*/ 2897 w 21600"/>
                  <a:gd name="txT" fmla="*/ 2769 h 21600"/>
                  <a:gd name="txR" fmla="*/ 18703 w 21600"/>
                  <a:gd name="txB" fmla="*/ 18831 h 21600"/>
                </a:gdLst>
                <a:ahLst/>
                <a:cxnLst>
                  <a:cxn ang="0">
                    <a:pos x="0" y="0"/>
                  </a:cxn>
                  <a:cxn ang="0">
                    <a:pos x="0" y="0"/>
                  </a:cxn>
                  <a:cxn ang="0">
                    <a:pos x="0" y="0"/>
                  </a:cxn>
                  <a:cxn ang="0">
                    <a:pos x="0" y="0"/>
                  </a:cxn>
                </a:cxnLst>
                <a:rect l="txL" t="txT" r="txR" b="txB"/>
                <a:pathLst>
                  <a:path w="21600" h="21600">
                    <a:moveTo>
                      <a:pt x="0" y="0"/>
                    </a:moveTo>
                    <a:lnTo>
                      <a:pt x="2218" y="21600"/>
                    </a:lnTo>
                    <a:lnTo>
                      <a:pt x="19382" y="21600"/>
                    </a:lnTo>
                    <a:lnTo>
                      <a:pt x="21600" y="0"/>
                    </a:lnTo>
                    <a:lnTo>
                      <a:pt x="0" y="0"/>
                    </a:lnTo>
                    <a:close/>
                  </a:path>
                </a:pathLst>
              </a:custGeom>
              <a:solidFill>
                <a:srgbClr val="11030D">
                  <a:alpha val="100000"/>
                </a:srgbClr>
              </a:solidFill>
              <a:ln w="12700">
                <a:noFill/>
              </a:ln>
            </p:spPr>
            <p:txBody>
              <a:bodyPr/>
              <a:p>
                <a:endParaRPr lang="zh-CN" altLang="en-US"/>
              </a:p>
            </p:txBody>
          </p:sp>
          <p:sp>
            <p:nvSpPr>
              <p:cNvPr id="25650" name="AutoShape 16"/>
              <p:cNvSpPr/>
              <p:nvPr/>
            </p:nvSpPr>
            <p:spPr>
              <a:xfrm rot="10800000">
                <a:off x="315" y="2614"/>
                <a:ext cx="768" cy="511"/>
              </a:xfrm>
              <a:custGeom>
                <a:avLst/>
                <a:gdLst>
                  <a:gd name="txL" fmla="*/ 2278 w 21600"/>
                  <a:gd name="txT" fmla="*/ 2283 h 21600"/>
                  <a:gd name="txR" fmla="*/ 19322 w 21600"/>
                  <a:gd name="txB" fmla="*/ 19317 h 21600"/>
                </a:gdLst>
                <a:ahLst/>
                <a:cxnLst>
                  <a:cxn ang="0">
                    <a:pos x="0" y="0"/>
                  </a:cxn>
                  <a:cxn ang="0">
                    <a:pos x="0" y="0"/>
                  </a:cxn>
                  <a:cxn ang="0">
                    <a:pos x="0" y="0"/>
                  </a:cxn>
                  <a:cxn ang="0">
                    <a:pos x="0" y="0"/>
                  </a:cxn>
                </a:cxnLst>
                <a:rect l="txL" t="txT" r="txR" b="txB"/>
                <a:pathLst>
                  <a:path w="21600" h="21600">
                    <a:moveTo>
                      <a:pt x="0" y="0"/>
                    </a:moveTo>
                    <a:lnTo>
                      <a:pt x="943" y="21600"/>
                    </a:lnTo>
                    <a:lnTo>
                      <a:pt x="20657" y="21600"/>
                    </a:lnTo>
                    <a:lnTo>
                      <a:pt x="21600" y="0"/>
                    </a:lnTo>
                    <a:lnTo>
                      <a:pt x="0" y="0"/>
                    </a:lnTo>
                    <a:close/>
                  </a:path>
                </a:pathLst>
              </a:custGeom>
              <a:gradFill rotWithShape="1">
                <a:gsLst>
                  <a:gs pos="0">
                    <a:srgbClr val="755757">
                      <a:alpha val="100000"/>
                    </a:srgbClr>
                  </a:gs>
                  <a:gs pos="100000">
                    <a:schemeClr val="tx2">
                      <a:alpha val="100000"/>
                    </a:schemeClr>
                  </a:gs>
                </a:gsLst>
                <a:path path="rect">
                  <a:fillToRect l="100000" t="100000"/>
                </a:path>
                <a:tileRect/>
              </a:gradFill>
              <a:ln w="12700" cap="flat" cmpd="sng">
                <a:solidFill>
                  <a:srgbClr val="002A29">
                    <a:alpha val="100000"/>
                  </a:srgbClr>
                </a:solidFill>
                <a:prstDash val="solid"/>
                <a:miter lim="800000"/>
                <a:headEnd type="none" w="med" len="med"/>
                <a:tailEnd type="none" w="med" len="med"/>
              </a:ln>
            </p:spPr>
            <p:txBody>
              <a:bodyPr/>
              <a:p>
                <a:endParaRPr lang="zh-CN" altLang="en-US"/>
              </a:p>
            </p:txBody>
          </p:sp>
          <p:sp>
            <p:nvSpPr>
              <p:cNvPr id="25651" name="AutoShape 17"/>
              <p:cNvSpPr/>
              <p:nvPr/>
            </p:nvSpPr>
            <p:spPr>
              <a:xfrm rot="10800000">
                <a:off x="347" y="2620"/>
                <a:ext cx="702" cy="126"/>
              </a:xfrm>
              <a:custGeom>
                <a:avLst/>
                <a:gdLst>
                  <a:gd name="txL" fmla="*/ 1877 w 21600"/>
                  <a:gd name="txT" fmla="*/ 1886 h 21600"/>
                  <a:gd name="txR" fmla="*/ 19723 w 21600"/>
                  <a:gd name="txB" fmla="*/ 19714 h 21600"/>
                </a:gdLst>
                <a:ahLst/>
                <a:cxnLst>
                  <a:cxn ang="0">
                    <a:pos x="0" y="0"/>
                  </a:cxn>
                  <a:cxn ang="0">
                    <a:pos x="0" y="0"/>
                  </a:cxn>
                  <a:cxn ang="0">
                    <a:pos x="0" y="0"/>
                  </a:cxn>
                  <a:cxn ang="0">
                    <a:pos x="0" y="0"/>
                  </a:cxn>
                </a:cxnLst>
                <a:rect l="txL" t="txT" r="txR" b="txB"/>
                <a:pathLst>
                  <a:path w="21600" h="21600">
                    <a:moveTo>
                      <a:pt x="0" y="0"/>
                    </a:moveTo>
                    <a:lnTo>
                      <a:pt x="163" y="21600"/>
                    </a:lnTo>
                    <a:lnTo>
                      <a:pt x="21437" y="21600"/>
                    </a:lnTo>
                    <a:lnTo>
                      <a:pt x="21600" y="0"/>
                    </a:lnTo>
                    <a:lnTo>
                      <a:pt x="0" y="0"/>
                    </a:lnTo>
                    <a:close/>
                  </a:path>
                </a:pathLst>
              </a:custGeom>
              <a:gradFill rotWithShape="1">
                <a:gsLst>
                  <a:gs pos="0">
                    <a:srgbClr val="004240">
                      <a:alpha val="0"/>
                    </a:srgbClr>
                  </a:gs>
                  <a:gs pos="100000">
                    <a:schemeClr val="bg1">
                      <a:alpha val="39998"/>
                    </a:schemeClr>
                  </a:gs>
                </a:gsLst>
                <a:lin ang="5400000" scaled="1"/>
                <a:tileRect/>
              </a:gradFill>
              <a:ln w="12700">
                <a:noFill/>
              </a:ln>
            </p:spPr>
            <p:txBody>
              <a:bodyPr/>
              <a:p>
                <a:endParaRPr lang="zh-CN" altLang="en-US"/>
              </a:p>
            </p:txBody>
          </p:sp>
        </p:grpSp>
        <p:sp>
          <p:nvSpPr>
            <p:cNvPr id="25647" name="Rectangle 18"/>
            <p:cNvSpPr/>
            <p:nvPr/>
          </p:nvSpPr>
          <p:spPr>
            <a:xfrm>
              <a:off x="683" y="1509"/>
              <a:ext cx="239" cy="179"/>
            </a:xfrm>
            <a:prstGeom prst="rect">
              <a:avLst/>
            </a:prstGeom>
            <a:noFill/>
            <a:ln w="9525">
              <a:noFill/>
            </a:ln>
            <a:effectLst>
              <a:outerShdw dist="17961" dir="2699999" algn="ctr" rotWithShape="0">
                <a:schemeClr val="tx1">
                  <a:alpha val="50000"/>
                </a:schemeClr>
              </a:outerShdw>
            </a:effectLst>
          </p:spPr>
          <p:txBody>
            <a:bodyPr wrap="none" lIns="0" tIns="0" rIns="0" bIns="0" anchor="ctr" anchorCtr="0">
              <a:spAutoFit/>
            </a:bodyPr>
            <a:p>
              <a:pPr algn="ctr" latinLnBrk="1">
                <a:buNone/>
              </a:pPr>
              <a:r>
                <a:rPr lang="zh-CN" altLang="en-US" dirty="0">
                  <a:solidFill>
                    <a:schemeClr val="bg1"/>
                  </a:solidFill>
                  <a:latin typeface="Arial Black" panose="020B0A04020102020204" pitchFamily="34" charset="0"/>
                  <a:ea typeface="楷体_GB2312" pitchFamily="49" charset="-122"/>
                </a:rPr>
                <a:t>人员</a:t>
              </a:r>
              <a:endParaRPr lang="zh-CN" altLang="en-US" dirty="0">
                <a:solidFill>
                  <a:schemeClr val="bg1"/>
                </a:solidFill>
                <a:latin typeface="Arial Black" panose="020B0A04020102020204" pitchFamily="34" charset="0"/>
                <a:ea typeface="楷体_GB2312" pitchFamily="49" charset="-122"/>
              </a:endParaRPr>
            </a:p>
          </p:txBody>
        </p:sp>
      </p:grpSp>
      <p:grpSp>
        <p:nvGrpSpPr>
          <p:cNvPr id="25607" name="Group 19"/>
          <p:cNvGrpSpPr/>
          <p:nvPr/>
        </p:nvGrpSpPr>
        <p:grpSpPr>
          <a:xfrm>
            <a:off x="2705100" y="2420938"/>
            <a:ext cx="2171700" cy="3455987"/>
            <a:chOff x="1292" y="1344"/>
            <a:chExt cx="1134" cy="2251"/>
          </a:xfrm>
        </p:grpSpPr>
        <p:sp>
          <p:nvSpPr>
            <p:cNvPr id="25630" name="AutoShape 20"/>
            <p:cNvSpPr/>
            <p:nvPr/>
          </p:nvSpPr>
          <p:spPr>
            <a:xfrm flipV="1">
              <a:off x="1383" y="1842"/>
              <a:ext cx="953" cy="121"/>
            </a:xfrm>
            <a:custGeom>
              <a:avLst/>
              <a:gdLst>
                <a:gd name="txL" fmla="*/ 3604 w 21600"/>
                <a:gd name="txT" fmla="*/ 3570 h 21600"/>
                <a:gd name="txR" fmla="*/ 17996 w 21600"/>
                <a:gd name="txB" fmla="*/ 18030 h 21600"/>
              </a:gdLst>
              <a:ahLst/>
              <a:cxnLst>
                <a:cxn ang="0">
                  <a:pos x="0" y="0"/>
                </a:cxn>
                <a:cxn ang="0">
                  <a:pos x="0" y="0"/>
                </a:cxn>
                <a:cxn ang="0">
                  <a:pos x="0" y="0"/>
                </a:cxn>
                <a:cxn ang="0">
                  <a:pos x="0" y="0"/>
                </a:cxn>
              </a:cxnLst>
              <a:rect l="txL" t="txT" r="txR" b="txB"/>
              <a:pathLst>
                <a:path w="21600" h="21600">
                  <a:moveTo>
                    <a:pt x="0" y="0"/>
                  </a:moveTo>
                  <a:lnTo>
                    <a:pt x="3626" y="21600"/>
                  </a:lnTo>
                  <a:lnTo>
                    <a:pt x="17974" y="21600"/>
                  </a:lnTo>
                  <a:lnTo>
                    <a:pt x="21600" y="0"/>
                  </a:lnTo>
                  <a:lnTo>
                    <a:pt x="0" y="0"/>
                  </a:lnTo>
                  <a:close/>
                </a:path>
              </a:pathLst>
            </a:custGeom>
            <a:gradFill rotWithShape="1">
              <a:gsLst>
                <a:gs pos="0">
                  <a:srgbClr val="FF3300">
                    <a:alpha val="100000"/>
                  </a:srgbClr>
                </a:gs>
                <a:gs pos="100000">
                  <a:srgbClr val="761800">
                    <a:alpha val="100000"/>
                  </a:srgbClr>
                </a:gs>
              </a:gsLst>
              <a:lin ang="2700000" scaled="1"/>
              <a:tileRect/>
            </a:gradFill>
            <a:ln w="9525">
              <a:noFill/>
            </a:ln>
          </p:spPr>
          <p:txBody>
            <a:bodyPr/>
            <a:p>
              <a:endParaRPr lang="zh-CN" altLang="en-US"/>
            </a:p>
          </p:txBody>
        </p:sp>
        <p:sp>
          <p:nvSpPr>
            <p:cNvPr id="25631" name="Rectangle 21"/>
            <p:cNvSpPr/>
            <p:nvPr/>
          </p:nvSpPr>
          <p:spPr>
            <a:xfrm>
              <a:off x="1383" y="1963"/>
              <a:ext cx="953" cy="1512"/>
            </a:xfrm>
            <a:prstGeom prst="rect">
              <a:avLst/>
            </a:prstGeom>
            <a:gradFill rotWithShape="1">
              <a:gsLst>
                <a:gs pos="0">
                  <a:srgbClr val="761800"/>
                </a:gs>
                <a:gs pos="50000">
                  <a:srgbClr val="FF3300"/>
                </a:gs>
                <a:gs pos="100000">
                  <a:srgbClr val="761800"/>
                </a:gs>
              </a:gsLst>
              <a:lin ang="189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68630" name="Freeform 22"/>
            <p:cNvSpPr/>
            <p:nvPr/>
          </p:nvSpPr>
          <p:spPr bwMode="auto">
            <a:xfrm>
              <a:off x="1428" y="2024"/>
              <a:ext cx="862" cy="1403"/>
            </a:xfrm>
            <a:custGeom>
              <a:avLst/>
              <a:gdLst/>
              <a:ahLst/>
              <a:cxnLst>
                <a:cxn ang="0">
                  <a:pos x="0" y="0"/>
                </a:cxn>
                <a:cxn ang="0">
                  <a:pos x="998" y="0"/>
                </a:cxn>
                <a:cxn ang="0">
                  <a:pos x="1452" y="454"/>
                </a:cxn>
                <a:cxn ang="0">
                  <a:pos x="1452" y="1497"/>
                </a:cxn>
                <a:cxn ang="0">
                  <a:pos x="0" y="1497"/>
                </a:cxn>
                <a:cxn ang="0">
                  <a:pos x="0" y="0"/>
                </a:cxn>
              </a:cxnLst>
              <a:rect l="0" t="0" r="r" b="b"/>
              <a:pathLst>
                <a:path w="1452" h="1497">
                  <a:moveTo>
                    <a:pt x="0" y="0"/>
                  </a:moveTo>
                  <a:lnTo>
                    <a:pt x="998" y="0"/>
                  </a:lnTo>
                  <a:lnTo>
                    <a:pt x="1452" y="454"/>
                  </a:lnTo>
                  <a:lnTo>
                    <a:pt x="1452" y="1497"/>
                  </a:lnTo>
                  <a:lnTo>
                    <a:pt x="0" y="1497"/>
                  </a:lnTo>
                  <a:lnTo>
                    <a:pt x="0" y="0"/>
                  </a:lnTo>
                  <a:close/>
                </a:path>
              </a:pathLst>
            </a:custGeom>
            <a:gradFill rotWithShape="1">
              <a:gsLst>
                <a:gs pos="0">
                  <a:schemeClr val="tx2"/>
                </a:gs>
                <a:gs pos="50000">
                  <a:srgbClr val="660033"/>
                </a:gs>
                <a:gs pos="100000">
                  <a:schemeClr val="tx2"/>
                </a:gs>
              </a:gsLst>
              <a:lin ang="18900000" scaled="1"/>
            </a:gradFill>
            <a:ln w="9525">
              <a:solidFill>
                <a:schemeClr val="bg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5633" name="Rectangle 23"/>
            <p:cNvSpPr/>
            <p:nvPr/>
          </p:nvSpPr>
          <p:spPr>
            <a:xfrm>
              <a:off x="1531" y="2483"/>
              <a:ext cx="637" cy="478"/>
            </a:xfrm>
            <a:prstGeom prst="rect">
              <a:avLst/>
            </a:prstGeom>
            <a:noFill/>
            <a:ln w="9525">
              <a:noFill/>
            </a:ln>
            <a:effectLst>
              <a:outerShdw dist="17961" dir="2699999" algn="ctr" rotWithShape="0">
                <a:srgbClr val="003366"/>
              </a:outerShdw>
            </a:effectLst>
          </p:spPr>
          <p:txBody>
            <a:bodyPr wrap="none" lIns="0" tIns="0" rIns="0" bIns="0" anchor="ctr" anchorCtr="0">
              <a:spAutoFit/>
            </a:bodyPr>
            <a:p>
              <a:pPr algn="ctr" latinLnBrk="1">
                <a:buNone/>
              </a:pPr>
              <a:r>
                <a:rPr lang="zh-CN" altLang="en-US" sz="1600" dirty="0">
                  <a:solidFill>
                    <a:schemeClr val="bg1"/>
                  </a:solidFill>
                  <a:latin typeface="HY견고딕" pitchFamily="18" charset="-127"/>
                  <a:ea typeface="楷体_GB2312" pitchFamily="49" charset="-122"/>
                </a:rPr>
                <a:t>经过安全检查</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漏电保护</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与场所适合</a:t>
              </a:r>
              <a:endParaRPr lang="zh-CN" altLang="en-US" sz="1600" dirty="0">
                <a:solidFill>
                  <a:schemeClr val="bg1"/>
                </a:solidFill>
                <a:latin typeface="HY견고딕" pitchFamily="18" charset="-127"/>
                <a:ea typeface="楷体_GB2312" pitchFamily="49" charset="-122"/>
              </a:endParaRPr>
            </a:p>
          </p:txBody>
        </p:sp>
        <p:grpSp>
          <p:nvGrpSpPr>
            <p:cNvPr id="25634" name="Group 24"/>
            <p:cNvGrpSpPr/>
            <p:nvPr/>
          </p:nvGrpSpPr>
          <p:grpSpPr>
            <a:xfrm>
              <a:off x="1474" y="1344"/>
              <a:ext cx="777" cy="594"/>
              <a:chOff x="310" y="2614"/>
              <a:chExt cx="777" cy="594"/>
            </a:xfrm>
          </p:grpSpPr>
          <p:sp>
            <p:nvSpPr>
              <p:cNvPr id="25637" name="AutoShape 25"/>
              <p:cNvSpPr/>
              <p:nvPr/>
            </p:nvSpPr>
            <p:spPr>
              <a:xfrm flipV="1">
                <a:off x="310" y="3162"/>
                <a:ext cx="777" cy="46"/>
              </a:xfrm>
              <a:custGeom>
                <a:avLst/>
                <a:gdLst>
                  <a:gd name="txL" fmla="*/ 2808 w 21600"/>
                  <a:gd name="txT" fmla="*/ 2817 h 21600"/>
                  <a:gd name="txR" fmla="*/ 18792 w 21600"/>
                  <a:gd name="txB" fmla="*/ 18783 h 21600"/>
                </a:gdLst>
                <a:ahLst/>
                <a:cxnLst>
                  <a:cxn ang="0">
                    <a:pos x="0" y="0"/>
                  </a:cxn>
                  <a:cxn ang="0">
                    <a:pos x="0" y="0"/>
                  </a:cxn>
                  <a:cxn ang="0">
                    <a:pos x="0" y="0"/>
                  </a:cxn>
                  <a:cxn ang="0">
                    <a:pos x="0" y="0"/>
                  </a:cxn>
                </a:cxnLst>
                <a:rect l="txL" t="txT" r="txR" b="txB"/>
                <a:pathLst>
                  <a:path w="21600" h="21600">
                    <a:moveTo>
                      <a:pt x="0" y="0"/>
                    </a:moveTo>
                    <a:lnTo>
                      <a:pt x="2032" y="21600"/>
                    </a:lnTo>
                    <a:lnTo>
                      <a:pt x="19568" y="21600"/>
                    </a:lnTo>
                    <a:lnTo>
                      <a:pt x="21600" y="0"/>
                    </a:lnTo>
                    <a:lnTo>
                      <a:pt x="0" y="0"/>
                    </a:lnTo>
                    <a:close/>
                  </a:path>
                </a:pathLst>
              </a:custGeom>
              <a:gradFill rotWithShape="1">
                <a:gsLst>
                  <a:gs pos="0">
                    <a:srgbClr val="005CE4">
                      <a:alpha val="0"/>
                    </a:srgbClr>
                  </a:gs>
                  <a:gs pos="100000">
                    <a:schemeClr val="tx1">
                      <a:alpha val="60001"/>
                    </a:schemeClr>
                  </a:gs>
                </a:gsLst>
                <a:lin ang="5400000" scaled="1"/>
                <a:tileRect/>
              </a:gradFill>
              <a:ln w="9525">
                <a:noFill/>
              </a:ln>
            </p:spPr>
            <p:txBody>
              <a:bodyPr/>
              <a:p>
                <a:endParaRPr lang="zh-CN" altLang="en-US"/>
              </a:p>
            </p:txBody>
          </p:sp>
          <p:sp>
            <p:nvSpPr>
              <p:cNvPr id="25638" name="AutoShape 26"/>
              <p:cNvSpPr/>
              <p:nvPr/>
            </p:nvSpPr>
            <p:spPr>
              <a:xfrm rot="-10800000" flipV="1">
                <a:off x="315" y="3126"/>
                <a:ext cx="768" cy="39"/>
              </a:xfrm>
              <a:custGeom>
                <a:avLst/>
                <a:gdLst>
                  <a:gd name="txL" fmla="*/ 2897 w 21600"/>
                  <a:gd name="txT" fmla="*/ 2769 h 21600"/>
                  <a:gd name="txR" fmla="*/ 18703 w 21600"/>
                  <a:gd name="txB" fmla="*/ 18831 h 21600"/>
                </a:gdLst>
                <a:ahLst/>
                <a:cxnLst>
                  <a:cxn ang="0">
                    <a:pos x="0" y="0"/>
                  </a:cxn>
                  <a:cxn ang="0">
                    <a:pos x="0" y="0"/>
                  </a:cxn>
                  <a:cxn ang="0">
                    <a:pos x="0" y="0"/>
                  </a:cxn>
                  <a:cxn ang="0">
                    <a:pos x="0" y="0"/>
                  </a:cxn>
                </a:cxnLst>
                <a:rect l="txL" t="txT" r="txR" b="txB"/>
                <a:pathLst>
                  <a:path w="21600" h="21600">
                    <a:moveTo>
                      <a:pt x="0" y="0"/>
                    </a:moveTo>
                    <a:lnTo>
                      <a:pt x="2218" y="21600"/>
                    </a:lnTo>
                    <a:lnTo>
                      <a:pt x="19382" y="21600"/>
                    </a:lnTo>
                    <a:lnTo>
                      <a:pt x="21600" y="0"/>
                    </a:lnTo>
                    <a:lnTo>
                      <a:pt x="0" y="0"/>
                    </a:lnTo>
                    <a:close/>
                  </a:path>
                </a:pathLst>
              </a:custGeom>
              <a:solidFill>
                <a:srgbClr val="11030D">
                  <a:alpha val="100000"/>
                </a:srgbClr>
              </a:solidFill>
              <a:ln w="12700">
                <a:noFill/>
              </a:ln>
            </p:spPr>
            <p:txBody>
              <a:bodyPr/>
              <a:p>
                <a:endParaRPr lang="zh-CN" altLang="en-US"/>
              </a:p>
            </p:txBody>
          </p:sp>
          <p:sp>
            <p:nvSpPr>
              <p:cNvPr id="25639" name="AutoShape 27"/>
              <p:cNvSpPr/>
              <p:nvPr/>
            </p:nvSpPr>
            <p:spPr>
              <a:xfrm rot="10800000">
                <a:off x="315" y="2614"/>
                <a:ext cx="768" cy="511"/>
              </a:xfrm>
              <a:custGeom>
                <a:avLst/>
                <a:gdLst>
                  <a:gd name="txL" fmla="*/ 2278 w 21600"/>
                  <a:gd name="txT" fmla="*/ 2283 h 21600"/>
                  <a:gd name="txR" fmla="*/ 19322 w 21600"/>
                  <a:gd name="txB" fmla="*/ 19317 h 21600"/>
                </a:gdLst>
                <a:ahLst/>
                <a:cxnLst>
                  <a:cxn ang="0">
                    <a:pos x="0" y="0"/>
                  </a:cxn>
                  <a:cxn ang="0">
                    <a:pos x="0" y="0"/>
                  </a:cxn>
                  <a:cxn ang="0">
                    <a:pos x="0" y="0"/>
                  </a:cxn>
                  <a:cxn ang="0">
                    <a:pos x="0" y="0"/>
                  </a:cxn>
                </a:cxnLst>
                <a:rect l="txL" t="txT" r="txR" b="txB"/>
                <a:pathLst>
                  <a:path w="21600" h="21600">
                    <a:moveTo>
                      <a:pt x="0" y="0"/>
                    </a:moveTo>
                    <a:lnTo>
                      <a:pt x="943" y="21600"/>
                    </a:lnTo>
                    <a:lnTo>
                      <a:pt x="20657" y="21600"/>
                    </a:lnTo>
                    <a:lnTo>
                      <a:pt x="21600" y="0"/>
                    </a:lnTo>
                    <a:lnTo>
                      <a:pt x="0" y="0"/>
                    </a:lnTo>
                    <a:close/>
                  </a:path>
                </a:pathLst>
              </a:custGeom>
              <a:gradFill rotWithShape="1">
                <a:gsLst>
                  <a:gs pos="0">
                    <a:srgbClr val="755757">
                      <a:alpha val="100000"/>
                    </a:srgbClr>
                  </a:gs>
                  <a:gs pos="100000">
                    <a:schemeClr val="tx2">
                      <a:alpha val="100000"/>
                    </a:schemeClr>
                  </a:gs>
                </a:gsLst>
                <a:path path="rect">
                  <a:fillToRect l="100000" t="100000"/>
                </a:path>
                <a:tileRect/>
              </a:gradFill>
              <a:ln w="12700" cap="flat" cmpd="sng">
                <a:solidFill>
                  <a:srgbClr val="002A29">
                    <a:alpha val="100000"/>
                  </a:srgbClr>
                </a:solidFill>
                <a:prstDash val="solid"/>
                <a:miter lim="800000"/>
                <a:headEnd type="none" w="med" len="med"/>
                <a:tailEnd type="none" w="med" len="med"/>
              </a:ln>
            </p:spPr>
            <p:txBody>
              <a:bodyPr/>
              <a:p>
                <a:endParaRPr lang="zh-CN" altLang="en-US"/>
              </a:p>
            </p:txBody>
          </p:sp>
          <p:sp>
            <p:nvSpPr>
              <p:cNvPr id="25640" name="AutoShape 28"/>
              <p:cNvSpPr/>
              <p:nvPr/>
            </p:nvSpPr>
            <p:spPr>
              <a:xfrm rot="10800000">
                <a:off x="347" y="2620"/>
                <a:ext cx="702" cy="126"/>
              </a:xfrm>
              <a:custGeom>
                <a:avLst/>
                <a:gdLst>
                  <a:gd name="txL" fmla="*/ 1877 w 21600"/>
                  <a:gd name="txT" fmla="*/ 1886 h 21600"/>
                  <a:gd name="txR" fmla="*/ 19723 w 21600"/>
                  <a:gd name="txB" fmla="*/ 19714 h 21600"/>
                </a:gdLst>
                <a:ahLst/>
                <a:cxnLst>
                  <a:cxn ang="0">
                    <a:pos x="0" y="0"/>
                  </a:cxn>
                  <a:cxn ang="0">
                    <a:pos x="0" y="0"/>
                  </a:cxn>
                  <a:cxn ang="0">
                    <a:pos x="0" y="0"/>
                  </a:cxn>
                  <a:cxn ang="0">
                    <a:pos x="0" y="0"/>
                  </a:cxn>
                </a:cxnLst>
                <a:rect l="txL" t="txT" r="txR" b="txB"/>
                <a:pathLst>
                  <a:path w="21600" h="21600">
                    <a:moveTo>
                      <a:pt x="0" y="0"/>
                    </a:moveTo>
                    <a:lnTo>
                      <a:pt x="163" y="21600"/>
                    </a:lnTo>
                    <a:lnTo>
                      <a:pt x="21437" y="21600"/>
                    </a:lnTo>
                    <a:lnTo>
                      <a:pt x="21600" y="0"/>
                    </a:lnTo>
                    <a:lnTo>
                      <a:pt x="0" y="0"/>
                    </a:lnTo>
                    <a:close/>
                  </a:path>
                </a:pathLst>
              </a:custGeom>
              <a:gradFill rotWithShape="1">
                <a:gsLst>
                  <a:gs pos="0">
                    <a:srgbClr val="004240">
                      <a:alpha val="0"/>
                    </a:srgbClr>
                  </a:gs>
                  <a:gs pos="100000">
                    <a:schemeClr val="bg1">
                      <a:alpha val="39998"/>
                    </a:schemeClr>
                  </a:gs>
                </a:gsLst>
                <a:lin ang="5400000" scaled="1"/>
                <a:tileRect/>
              </a:gradFill>
              <a:ln w="12700">
                <a:noFill/>
              </a:ln>
            </p:spPr>
            <p:txBody>
              <a:bodyPr/>
              <a:p>
                <a:endParaRPr lang="zh-CN" altLang="en-US"/>
              </a:p>
            </p:txBody>
          </p:sp>
        </p:grpSp>
        <p:sp>
          <p:nvSpPr>
            <p:cNvPr id="25635" name="Rectangle 29"/>
            <p:cNvSpPr/>
            <p:nvPr/>
          </p:nvSpPr>
          <p:spPr>
            <a:xfrm>
              <a:off x="1733" y="1509"/>
              <a:ext cx="239" cy="159"/>
            </a:xfrm>
            <a:prstGeom prst="rect">
              <a:avLst/>
            </a:prstGeom>
            <a:noFill/>
            <a:ln w="9525">
              <a:noFill/>
            </a:ln>
            <a:effectLst>
              <a:outerShdw dist="17961" dir="2699999" algn="ctr" rotWithShape="0">
                <a:schemeClr val="tx1">
                  <a:alpha val="50000"/>
                </a:schemeClr>
              </a:outerShdw>
            </a:effectLst>
          </p:spPr>
          <p:txBody>
            <a:bodyPr wrap="none" lIns="0" tIns="0" rIns="0" bIns="0" anchor="ctr" anchorCtr="0">
              <a:spAutoFit/>
            </a:bodyPr>
            <a:p>
              <a:pPr algn="ctr" eaLnBrk="0" hangingPunct="0">
                <a:lnSpc>
                  <a:spcPct val="90000"/>
                </a:lnSpc>
                <a:buNone/>
              </a:pPr>
              <a:r>
                <a:rPr lang="zh-CN" altLang="en-US" dirty="0">
                  <a:solidFill>
                    <a:schemeClr val="bg1"/>
                  </a:solidFill>
                  <a:latin typeface="Arial Black" panose="020B0A04020102020204" pitchFamily="34" charset="0"/>
                  <a:ea typeface="楷体_GB2312" pitchFamily="49" charset="-122"/>
                </a:rPr>
                <a:t>工具</a:t>
              </a:r>
              <a:endParaRPr lang="zh-CN" altLang="en-US" dirty="0">
                <a:solidFill>
                  <a:schemeClr val="bg1"/>
                </a:solidFill>
                <a:latin typeface="Arial Black" panose="020B0A04020102020204" pitchFamily="34" charset="0"/>
                <a:ea typeface="楷体_GB2312" pitchFamily="49" charset="-122"/>
              </a:endParaRPr>
            </a:p>
          </p:txBody>
        </p:sp>
        <p:sp>
          <p:nvSpPr>
            <p:cNvPr id="68638" name="AutoShape 30"/>
            <p:cNvSpPr>
              <a:spLocks noChangeArrowheads="1"/>
            </p:cNvSpPr>
            <p:nvPr/>
          </p:nvSpPr>
          <p:spPr bwMode="auto">
            <a:xfrm flipV="1">
              <a:off x="1292" y="3475"/>
              <a:ext cx="1134" cy="120"/>
            </a:xfrm>
            <a:custGeom>
              <a:avLst/>
              <a:gdLst>
                <a:gd name="G0" fmla="+- 1676 0 0"/>
                <a:gd name="G1" fmla="+- 21600 0 1676"/>
                <a:gd name="G2" fmla="*/ 1676 1 2"/>
                <a:gd name="G3" fmla="+- 21600 0 G2"/>
                <a:gd name="G4" fmla="+/ 1676 21600 2"/>
                <a:gd name="G5" fmla="+/ G1 0 2"/>
                <a:gd name="G6" fmla="*/ 21600 21600 1676"/>
                <a:gd name="G7" fmla="*/ G6 1 2"/>
                <a:gd name="G8" fmla="+- 21600 0 G7"/>
                <a:gd name="G9" fmla="*/ 21600 1 2"/>
                <a:gd name="G10" fmla="+- 1676 0 G9"/>
                <a:gd name="G11" fmla="?: G10 G8 0"/>
                <a:gd name="G12" fmla="?: G10 G7 21600"/>
                <a:gd name="T0" fmla="*/ 20762 w 21600"/>
                <a:gd name="T1" fmla="*/ 10800 h 21600"/>
                <a:gd name="T2" fmla="*/ 10800 w 21600"/>
                <a:gd name="T3" fmla="*/ 21600 h 21600"/>
                <a:gd name="T4" fmla="*/ 838 w 21600"/>
                <a:gd name="T5" fmla="*/ 10800 h 21600"/>
                <a:gd name="T6" fmla="*/ 10800 w 21600"/>
                <a:gd name="T7" fmla="*/ 0 h 21600"/>
                <a:gd name="T8" fmla="*/ 2638 w 21600"/>
                <a:gd name="T9" fmla="*/ 2638 h 21600"/>
                <a:gd name="T10" fmla="*/ 18962 w 21600"/>
                <a:gd name="T11" fmla="*/ 18962 h 21600"/>
              </a:gdLst>
              <a:ahLst/>
              <a:cxnLst>
                <a:cxn ang="0">
                  <a:pos x="T0" y="T1"/>
                </a:cxn>
                <a:cxn ang="0">
                  <a:pos x="T2" y="T3"/>
                </a:cxn>
                <a:cxn ang="0">
                  <a:pos x="T4" y="T5"/>
                </a:cxn>
                <a:cxn ang="0">
                  <a:pos x="T6" y="T7"/>
                </a:cxn>
              </a:cxnLst>
              <a:rect l="T8" t="T9" r="T10" b="T11"/>
              <a:pathLst>
                <a:path w="21600" h="21600">
                  <a:moveTo>
                    <a:pt x="0" y="0"/>
                  </a:moveTo>
                  <a:lnTo>
                    <a:pt x="1676" y="21600"/>
                  </a:lnTo>
                  <a:lnTo>
                    <a:pt x="19924" y="21600"/>
                  </a:lnTo>
                  <a:lnTo>
                    <a:pt x="21600" y="0"/>
                  </a:lnTo>
                  <a:close/>
                </a:path>
              </a:pathLst>
            </a:custGeom>
            <a:gradFill rotWithShape="1">
              <a:gsLst>
                <a:gs pos="0">
                  <a:schemeClr val="tx1">
                    <a:gamma/>
                    <a:tint val="49020"/>
                    <a:invGamma/>
                    <a:alpha val="0"/>
                  </a:schemeClr>
                </a:gs>
                <a:gs pos="100000">
                  <a:schemeClr val="tx1">
                    <a:alpha val="39999"/>
                  </a:schemeClr>
                </a:gs>
              </a:gsLst>
              <a:lin ang="540000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25608" name="Group 36"/>
          <p:cNvGrpSpPr/>
          <p:nvPr/>
        </p:nvGrpSpPr>
        <p:grpSpPr>
          <a:xfrm>
            <a:off x="5043488" y="2449513"/>
            <a:ext cx="1490662" cy="911225"/>
            <a:chOff x="310" y="2614"/>
            <a:chExt cx="777" cy="594"/>
          </a:xfrm>
        </p:grpSpPr>
        <p:sp>
          <p:nvSpPr>
            <p:cNvPr id="25626" name="AutoShape 37"/>
            <p:cNvSpPr/>
            <p:nvPr/>
          </p:nvSpPr>
          <p:spPr>
            <a:xfrm flipV="1">
              <a:off x="310" y="3162"/>
              <a:ext cx="777" cy="46"/>
            </a:xfrm>
            <a:custGeom>
              <a:avLst/>
              <a:gdLst>
                <a:gd name="txL" fmla="*/ 2808 w 21600"/>
                <a:gd name="txT" fmla="*/ 2817 h 21600"/>
                <a:gd name="txR" fmla="*/ 18792 w 21600"/>
                <a:gd name="txB" fmla="*/ 18783 h 21600"/>
              </a:gdLst>
              <a:ahLst/>
              <a:cxnLst>
                <a:cxn ang="0">
                  <a:pos x="0" y="0"/>
                </a:cxn>
                <a:cxn ang="0">
                  <a:pos x="0" y="0"/>
                </a:cxn>
                <a:cxn ang="0">
                  <a:pos x="0" y="0"/>
                </a:cxn>
                <a:cxn ang="0">
                  <a:pos x="0" y="0"/>
                </a:cxn>
              </a:cxnLst>
              <a:rect l="txL" t="txT" r="txR" b="txB"/>
              <a:pathLst>
                <a:path w="21600" h="21600">
                  <a:moveTo>
                    <a:pt x="0" y="0"/>
                  </a:moveTo>
                  <a:lnTo>
                    <a:pt x="2032" y="21600"/>
                  </a:lnTo>
                  <a:lnTo>
                    <a:pt x="19568" y="21600"/>
                  </a:lnTo>
                  <a:lnTo>
                    <a:pt x="21600" y="0"/>
                  </a:lnTo>
                  <a:lnTo>
                    <a:pt x="0" y="0"/>
                  </a:lnTo>
                  <a:close/>
                </a:path>
              </a:pathLst>
            </a:custGeom>
            <a:gradFill rotWithShape="1">
              <a:gsLst>
                <a:gs pos="0">
                  <a:srgbClr val="005CE4">
                    <a:alpha val="0"/>
                  </a:srgbClr>
                </a:gs>
                <a:gs pos="100000">
                  <a:schemeClr val="tx1">
                    <a:alpha val="60001"/>
                  </a:schemeClr>
                </a:gs>
              </a:gsLst>
              <a:lin ang="5400000" scaled="1"/>
              <a:tileRect/>
            </a:gradFill>
            <a:ln w="9525">
              <a:noFill/>
            </a:ln>
          </p:spPr>
          <p:txBody>
            <a:bodyPr/>
            <a:p>
              <a:endParaRPr lang="zh-CN" altLang="en-US"/>
            </a:p>
          </p:txBody>
        </p:sp>
        <p:sp>
          <p:nvSpPr>
            <p:cNvPr id="25627" name="AutoShape 38"/>
            <p:cNvSpPr/>
            <p:nvPr/>
          </p:nvSpPr>
          <p:spPr>
            <a:xfrm rot="-10800000" flipV="1">
              <a:off x="315" y="3126"/>
              <a:ext cx="768" cy="39"/>
            </a:xfrm>
            <a:custGeom>
              <a:avLst/>
              <a:gdLst>
                <a:gd name="txL" fmla="*/ 2897 w 21600"/>
                <a:gd name="txT" fmla="*/ 2769 h 21600"/>
                <a:gd name="txR" fmla="*/ 18703 w 21600"/>
                <a:gd name="txB" fmla="*/ 18831 h 21600"/>
              </a:gdLst>
              <a:ahLst/>
              <a:cxnLst>
                <a:cxn ang="0">
                  <a:pos x="0" y="0"/>
                </a:cxn>
                <a:cxn ang="0">
                  <a:pos x="0" y="0"/>
                </a:cxn>
                <a:cxn ang="0">
                  <a:pos x="0" y="0"/>
                </a:cxn>
                <a:cxn ang="0">
                  <a:pos x="0" y="0"/>
                </a:cxn>
              </a:cxnLst>
              <a:rect l="txL" t="txT" r="txR" b="txB"/>
              <a:pathLst>
                <a:path w="21600" h="21600">
                  <a:moveTo>
                    <a:pt x="0" y="0"/>
                  </a:moveTo>
                  <a:lnTo>
                    <a:pt x="2218" y="21600"/>
                  </a:lnTo>
                  <a:lnTo>
                    <a:pt x="19382" y="21600"/>
                  </a:lnTo>
                  <a:lnTo>
                    <a:pt x="21600" y="0"/>
                  </a:lnTo>
                  <a:lnTo>
                    <a:pt x="0" y="0"/>
                  </a:lnTo>
                  <a:close/>
                </a:path>
              </a:pathLst>
            </a:custGeom>
            <a:solidFill>
              <a:srgbClr val="11030D">
                <a:alpha val="100000"/>
              </a:srgbClr>
            </a:solidFill>
            <a:ln w="12700">
              <a:noFill/>
            </a:ln>
          </p:spPr>
          <p:txBody>
            <a:bodyPr/>
            <a:p>
              <a:endParaRPr lang="zh-CN" altLang="en-US"/>
            </a:p>
          </p:txBody>
        </p:sp>
        <p:sp>
          <p:nvSpPr>
            <p:cNvPr id="25628" name="AutoShape 39"/>
            <p:cNvSpPr/>
            <p:nvPr/>
          </p:nvSpPr>
          <p:spPr>
            <a:xfrm rot="10800000">
              <a:off x="315" y="2614"/>
              <a:ext cx="768" cy="511"/>
            </a:xfrm>
            <a:custGeom>
              <a:avLst/>
              <a:gdLst>
                <a:gd name="txL" fmla="*/ 2278 w 21600"/>
                <a:gd name="txT" fmla="*/ 2283 h 21600"/>
                <a:gd name="txR" fmla="*/ 19322 w 21600"/>
                <a:gd name="txB" fmla="*/ 19317 h 21600"/>
              </a:gdLst>
              <a:ahLst/>
              <a:cxnLst>
                <a:cxn ang="0">
                  <a:pos x="0" y="0"/>
                </a:cxn>
                <a:cxn ang="0">
                  <a:pos x="0" y="0"/>
                </a:cxn>
                <a:cxn ang="0">
                  <a:pos x="0" y="0"/>
                </a:cxn>
                <a:cxn ang="0">
                  <a:pos x="0" y="0"/>
                </a:cxn>
              </a:cxnLst>
              <a:rect l="txL" t="txT" r="txR" b="txB"/>
              <a:pathLst>
                <a:path w="21600" h="21600">
                  <a:moveTo>
                    <a:pt x="0" y="0"/>
                  </a:moveTo>
                  <a:lnTo>
                    <a:pt x="943" y="21600"/>
                  </a:lnTo>
                  <a:lnTo>
                    <a:pt x="20657" y="21600"/>
                  </a:lnTo>
                  <a:lnTo>
                    <a:pt x="21600" y="0"/>
                  </a:lnTo>
                  <a:lnTo>
                    <a:pt x="0" y="0"/>
                  </a:lnTo>
                  <a:close/>
                </a:path>
              </a:pathLst>
            </a:custGeom>
            <a:gradFill rotWithShape="1">
              <a:gsLst>
                <a:gs pos="0">
                  <a:srgbClr val="755757">
                    <a:alpha val="100000"/>
                  </a:srgbClr>
                </a:gs>
                <a:gs pos="100000">
                  <a:schemeClr val="tx2">
                    <a:alpha val="100000"/>
                  </a:schemeClr>
                </a:gs>
              </a:gsLst>
              <a:path path="rect">
                <a:fillToRect l="100000" t="100000"/>
              </a:path>
              <a:tileRect/>
            </a:gradFill>
            <a:ln w="12700" cap="flat" cmpd="sng">
              <a:solidFill>
                <a:srgbClr val="002A29">
                  <a:alpha val="100000"/>
                </a:srgbClr>
              </a:solidFill>
              <a:prstDash val="solid"/>
              <a:miter lim="800000"/>
              <a:headEnd type="none" w="med" len="med"/>
              <a:tailEnd type="none" w="med" len="med"/>
            </a:ln>
          </p:spPr>
          <p:txBody>
            <a:bodyPr/>
            <a:p>
              <a:endParaRPr lang="zh-CN" altLang="en-US"/>
            </a:p>
          </p:txBody>
        </p:sp>
        <p:sp>
          <p:nvSpPr>
            <p:cNvPr id="25629" name="AutoShape 40"/>
            <p:cNvSpPr/>
            <p:nvPr/>
          </p:nvSpPr>
          <p:spPr>
            <a:xfrm rot="10800000">
              <a:off x="347" y="2620"/>
              <a:ext cx="702" cy="126"/>
            </a:xfrm>
            <a:custGeom>
              <a:avLst/>
              <a:gdLst>
                <a:gd name="txL" fmla="*/ 1877 w 21600"/>
                <a:gd name="txT" fmla="*/ 1886 h 21600"/>
                <a:gd name="txR" fmla="*/ 19723 w 21600"/>
                <a:gd name="txB" fmla="*/ 19714 h 21600"/>
              </a:gdLst>
              <a:ahLst/>
              <a:cxnLst>
                <a:cxn ang="0">
                  <a:pos x="0" y="0"/>
                </a:cxn>
                <a:cxn ang="0">
                  <a:pos x="0" y="0"/>
                </a:cxn>
                <a:cxn ang="0">
                  <a:pos x="0" y="0"/>
                </a:cxn>
                <a:cxn ang="0">
                  <a:pos x="0" y="0"/>
                </a:cxn>
              </a:cxnLst>
              <a:rect l="txL" t="txT" r="txR" b="txB"/>
              <a:pathLst>
                <a:path w="21600" h="21600">
                  <a:moveTo>
                    <a:pt x="0" y="0"/>
                  </a:moveTo>
                  <a:lnTo>
                    <a:pt x="163" y="21600"/>
                  </a:lnTo>
                  <a:lnTo>
                    <a:pt x="21437" y="21600"/>
                  </a:lnTo>
                  <a:lnTo>
                    <a:pt x="21600" y="0"/>
                  </a:lnTo>
                  <a:lnTo>
                    <a:pt x="0" y="0"/>
                  </a:lnTo>
                  <a:close/>
                </a:path>
              </a:pathLst>
            </a:custGeom>
            <a:gradFill rotWithShape="1">
              <a:gsLst>
                <a:gs pos="0">
                  <a:srgbClr val="004240">
                    <a:alpha val="0"/>
                  </a:srgbClr>
                </a:gs>
                <a:gs pos="100000">
                  <a:schemeClr val="bg1">
                    <a:alpha val="39998"/>
                  </a:schemeClr>
                </a:gs>
              </a:gsLst>
              <a:lin ang="5400000" scaled="1"/>
              <a:tileRect/>
            </a:gradFill>
            <a:ln w="12700">
              <a:noFill/>
            </a:ln>
          </p:spPr>
          <p:txBody>
            <a:bodyPr/>
            <a:p>
              <a:endParaRPr lang="zh-CN" altLang="en-US"/>
            </a:p>
          </p:txBody>
        </p:sp>
      </p:grpSp>
      <p:sp>
        <p:nvSpPr>
          <p:cNvPr id="25609" name="Rectangle 33"/>
          <p:cNvSpPr/>
          <p:nvPr/>
        </p:nvSpPr>
        <p:spPr>
          <a:xfrm>
            <a:off x="4913313" y="3373438"/>
            <a:ext cx="1825625" cy="2320925"/>
          </a:xfrm>
          <a:prstGeom prst="rect">
            <a:avLst/>
          </a:prstGeom>
          <a:gradFill rotWithShape="1">
            <a:gsLst>
              <a:gs pos="0">
                <a:srgbClr val="761800"/>
              </a:gs>
              <a:gs pos="50000">
                <a:srgbClr val="FF3300"/>
              </a:gs>
              <a:gs pos="100000">
                <a:srgbClr val="761800"/>
              </a:gs>
            </a:gsLst>
            <a:lin ang="189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68642" name="Freeform 34"/>
          <p:cNvSpPr/>
          <p:nvPr/>
        </p:nvSpPr>
        <p:spPr bwMode="auto">
          <a:xfrm>
            <a:off x="4976813" y="3467100"/>
            <a:ext cx="1652588" cy="2159000"/>
          </a:xfrm>
          <a:custGeom>
            <a:avLst/>
            <a:gdLst/>
            <a:ahLst/>
            <a:cxnLst>
              <a:cxn ang="0">
                <a:pos x="0" y="0"/>
              </a:cxn>
              <a:cxn ang="0">
                <a:pos x="998" y="0"/>
              </a:cxn>
              <a:cxn ang="0">
                <a:pos x="1452" y="454"/>
              </a:cxn>
              <a:cxn ang="0">
                <a:pos x="1452" y="1497"/>
              </a:cxn>
              <a:cxn ang="0">
                <a:pos x="0" y="1497"/>
              </a:cxn>
              <a:cxn ang="0">
                <a:pos x="0" y="0"/>
              </a:cxn>
            </a:cxnLst>
            <a:rect l="0" t="0" r="r" b="b"/>
            <a:pathLst>
              <a:path w="1452" h="1497">
                <a:moveTo>
                  <a:pt x="0" y="0"/>
                </a:moveTo>
                <a:lnTo>
                  <a:pt x="998" y="0"/>
                </a:lnTo>
                <a:lnTo>
                  <a:pt x="1452" y="454"/>
                </a:lnTo>
                <a:lnTo>
                  <a:pt x="1452" y="1497"/>
                </a:lnTo>
                <a:lnTo>
                  <a:pt x="0" y="1497"/>
                </a:lnTo>
                <a:lnTo>
                  <a:pt x="0" y="0"/>
                </a:lnTo>
                <a:close/>
              </a:path>
            </a:pathLst>
          </a:custGeom>
          <a:gradFill rotWithShape="1">
            <a:gsLst>
              <a:gs pos="0">
                <a:schemeClr val="tx2"/>
              </a:gs>
              <a:gs pos="50000">
                <a:srgbClr val="660033"/>
              </a:gs>
              <a:gs pos="100000">
                <a:schemeClr val="tx2"/>
              </a:gs>
            </a:gsLst>
            <a:lin ang="18900000" scaled="1"/>
          </a:gradFill>
          <a:ln w="9525">
            <a:solidFill>
              <a:schemeClr val="bg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5611" name="Rectangle 35"/>
          <p:cNvSpPr/>
          <p:nvPr/>
        </p:nvSpPr>
        <p:spPr>
          <a:xfrm>
            <a:off x="4967288" y="4054475"/>
            <a:ext cx="1625600" cy="977900"/>
          </a:xfrm>
          <a:prstGeom prst="rect">
            <a:avLst/>
          </a:prstGeom>
          <a:noFill/>
          <a:ln w="9525">
            <a:noFill/>
          </a:ln>
          <a:effectLst>
            <a:outerShdw dist="17961" dir="2699999" algn="ctr" rotWithShape="0">
              <a:srgbClr val="003366"/>
            </a:outerShdw>
          </a:effectLst>
        </p:spPr>
        <p:txBody>
          <a:bodyPr wrap="none" lIns="0" tIns="0" rIns="0" bIns="0" anchor="ctr" anchorCtr="0">
            <a:spAutoFit/>
          </a:bodyPr>
          <a:p>
            <a:pPr algn="ctr" latinLnBrk="1">
              <a:buNone/>
            </a:pPr>
            <a:r>
              <a:rPr lang="zh-CN" altLang="en-US" sz="1600" dirty="0">
                <a:solidFill>
                  <a:schemeClr val="bg1"/>
                </a:solidFill>
                <a:latin typeface="HY견고딕" pitchFamily="18" charset="-127"/>
                <a:ea typeface="楷体_GB2312" pitchFamily="49" charset="-122"/>
              </a:rPr>
              <a:t>设备隐患点</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安全防护措施</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消防设施</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是否需要经过批准</a:t>
            </a:r>
            <a:endParaRPr lang="zh-CN" altLang="en-US" sz="1600" dirty="0">
              <a:solidFill>
                <a:schemeClr val="bg1"/>
              </a:solidFill>
              <a:latin typeface="HY견고딕" pitchFamily="18" charset="-127"/>
              <a:ea typeface="楷体_GB2312" pitchFamily="49" charset="-122"/>
            </a:endParaRPr>
          </a:p>
        </p:txBody>
      </p:sp>
      <p:sp>
        <p:nvSpPr>
          <p:cNvPr id="25612" name="Rectangle 41"/>
          <p:cNvSpPr/>
          <p:nvPr/>
        </p:nvSpPr>
        <p:spPr>
          <a:xfrm>
            <a:off x="5399088" y="2708275"/>
            <a:ext cx="457200" cy="247650"/>
          </a:xfrm>
          <a:prstGeom prst="rect">
            <a:avLst/>
          </a:prstGeom>
          <a:noFill/>
          <a:ln w="9525">
            <a:noFill/>
          </a:ln>
          <a:effectLst>
            <a:outerShdw dist="17961" dir="2699999" algn="ctr" rotWithShape="0">
              <a:schemeClr val="tx1">
                <a:alpha val="50000"/>
              </a:schemeClr>
            </a:outerShdw>
          </a:effectLst>
        </p:spPr>
        <p:txBody>
          <a:bodyPr wrap="none" lIns="0" tIns="0" rIns="0" bIns="0" anchor="ctr" anchorCtr="0">
            <a:spAutoFit/>
          </a:bodyPr>
          <a:p>
            <a:pPr algn="ctr" eaLnBrk="0" hangingPunct="0">
              <a:lnSpc>
                <a:spcPct val="90000"/>
              </a:lnSpc>
              <a:buNone/>
            </a:pPr>
            <a:r>
              <a:rPr lang="zh-CN" altLang="en-US" dirty="0">
                <a:solidFill>
                  <a:schemeClr val="bg1"/>
                </a:solidFill>
                <a:latin typeface="Arial Black" panose="020B0A04020102020204" pitchFamily="34" charset="0"/>
                <a:ea typeface="楷体_GB2312" pitchFamily="49" charset="-122"/>
              </a:rPr>
              <a:t>设备</a:t>
            </a:r>
            <a:endParaRPr lang="zh-CN" altLang="en-US" dirty="0">
              <a:solidFill>
                <a:schemeClr val="bg1"/>
              </a:solidFill>
              <a:latin typeface="Arial Black" panose="020B0A04020102020204" pitchFamily="34" charset="0"/>
              <a:ea typeface="楷体_GB2312" pitchFamily="49" charset="-122"/>
            </a:endParaRPr>
          </a:p>
        </p:txBody>
      </p:sp>
      <p:grpSp>
        <p:nvGrpSpPr>
          <p:cNvPr id="25613" name="Group 47"/>
          <p:cNvGrpSpPr/>
          <p:nvPr/>
        </p:nvGrpSpPr>
        <p:grpSpPr>
          <a:xfrm>
            <a:off x="7113588" y="2449513"/>
            <a:ext cx="1489075" cy="911225"/>
            <a:chOff x="310" y="2614"/>
            <a:chExt cx="777" cy="594"/>
          </a:xfrm>
        </p:grpSpPr>
        <p:sp>
          <p:nvSpPr>
            <p:cNvPr id="25622" name="AutoShape 48"/>
            <p:cNvSpPr/>
            <p:nvPr/>
          </p:nvSpPr>
          <p:spPr>
            <a:xfrm flipV="1">
              <a:off x="310" y="3162"/>
              <a:ext cx="777" cy="46"/>
            </a:xfrm>
            <a:custGeom>
              <a:avLst/>
              <a:gdLst>
                <a:gd name="txL" fmla="*/ 2808 w 21600"/>
                <a:gd name="txT" fmla="*/ 2817 h 21600"/>
                <a:gd name="txR" fmla="*/ 18792 w 21600"/>
                <a:gd name="txB" fmla="*/ 18783 h 21600"/>
              </a:gdLst>
              <a:ahLst/>
              <a:cxnLst>
                <a:cxn ang="0">
                  <a:pos x="0" y="0"/>
                </a:cxn>
                <a:cxn ang="0">
                  <a:pos x="0" y="0"/>
                </a:cxn>
                <a:cxn ang="0">
                  <a:pos x="0" y="0"/>
                </a:cxn>
                <a:cxn ang="0">
                  <a:pos x="0" y="0"/>
                </a:cxn>
              </a:cxnLst>
              <a:rect l="txL" t="txT" r="txR" b="txB"/>
              <a:pathLst>
                <a:path w="21600" h="21600">
                  <a:moveTo>
                    <a:pt x="0" y="0"/>
                  </a:moveTo>
                  <a:lnTo>
                    <a:pt x="2032" y="21600"/>
                  </a:lnTo>
                  <a:lnTo>
                    <a:pt x="19568" y="21600"/>
                  </a:lnTo>
                  <a:lnTo>
                    <a:pt x="21600" y="0"/>
                  </a:lnTo>
                  <a:lnTo>
                    <a:pt x="0" y="0"/>
                  </a:lnTo>
                  <a:close/>
                </a:path>
              </a:pathLst>
            </a:custGeom>
            <a:gradFill rotWithShape="1">
              <a:gsLst>
                <a:gs pos="0">
                  <a:srgbClr val="005CE4">
                    <a:alpha val="0"/>
                  </a:srgbClr>
                </a:gs>
                <a:gs pos="100000">
                  <a:schemeClr val="tx1">
                    <a:alpha val="60001"/>
                  </a:schemeClr>
                </a:gs>
              </a:gsLst>
              <a:lin ang="5400000" scaled="1"/>
              <a:tileRect/>
            </a:gradFill>
            <a:ln w="9525">
              <a:noFill/>
            </a:ln>
          </p:spPr>
          <p:txBody>
            <a:bodyPr/>
            <a:p>
              <a:endParaRPr lang="zh-CN" altLang="en-US"/>
            </a:p>
          </p:txBody>
        </p:sp>
        <p:sp>
          <p:nvSpPr>
            <p:cNvPr id="25623" name="AutoShape 49"/>
            <p:cNvSpPr/>
            <p:nvPr/>
          </p:nvSpPr>
          <p:spPr>
            <a:xfrm rot="-10800000" flipV="1">
              <a:off x="315" y="3126"/>
              <a:ext cx="768" cy="39"/>
            </a:xfrm>
            <a:custGeom>
              <a:avLst/>
              <a:gdLst>
                <a:gd name="txL" fmla="*/ 2897 w 21600"/>
                <a:gd name="txT" fmla="*/ 2769 h 21600"/>
                <a:gd name="txR" fmla="*/ 18703 w 21600"/>
                <a:gd name="txB" fmla="*/ 18831 h 21600"/>
              </a:gdLst>
              <a:ahLst/>
              <a:cxnLst>
                <a:cxn ang="0">
                  <a:pos x="0" y="0"/>
                </a:cxn>
                <a:cxn ang="0">
                  <a:pos x="0" y="0"/>
                </a:cxn>
                <a:cxn ang="0">
                  <a:pos x="0" y="0"/>
                </a:cxn>
                <a:cxn ang="0">
                  <a:pos x="0" y="0"/>
                </a:cxn>
              </a:cxnLst>
              <a:rect l="txL" t="txT" r="txR" b="txB"/>
              <a:pathLst>
                <a:path w="21600" h="21600">
                  <a:moveTo>
                    <a:pt x="0" y="0"/>
                  </a:moveTo>
                  <a:lnTo>
                    <a:pt x="2218" y="21600"/>
                  </a:lnTo>
                  <a:lnTo>
                    <a:pt x="19382" y="21600"/>
                  </a:lnTo>
                  <a:lnTo>
                    <a:pt x="21600" y="0"/>
                  </a:lnTo>
                  <a:lnTo>
                    <a:pt x="0" y="0"/>
                  </a:lnTo>
                  <a:close/>
                </a:path>
              </a:pathLst>
            </a:custGeom>
            <a:solidFill>
              <a:srgbClr val="11030D">
                <a:alpha val="100000"/>
              </a:srgbClr>
            </a:solidFill>
            <a:ln w="12700">
              <a:noFill/>
            </a:ln>
          </p:spPr>
          <p:txBody>
            <a:bodyPr/>
            <a:p>
              <a:endParaRPr lang="zh-CN" altLang="en-US"/>
            </a:p>
          </p:txBody>
        </p:sp>
        <p:sp>
          <p:nvSpPr>
            <p:cNvPr id="25624" name="AutoShape 50"/>
            <p:cNvSpPr/>
            <p:nvPr/>
          </p:nvSpPr>
          <p:spPr>
            <a:xfrm rot="10800000">
              <a:off x="315" y="2614"/>
              <a:ext cx="768" cy="511"/>
            </a:xfrm>
            <a:custGeom>
              <a:avLst/>
              <a:gdLst>
                <a:gd name="txL" fmla="*/ 2278 w 21600"/>
                <a:gd name="txT" fmla="*/ 2283 h 21600"/>
                <a:gd name="txR" fmla="*/ 19322 w 21600"/>
                <a:gd name="txB" fmla="*/ 19317 h 21600"/>
              </a:gdLst>
              <a:ahLst/>
              <a:cxnLst>
                <a:cxn ang="0">
                  <a:pos x="0" y="0"/>
                </a:cxn>
                <a:cxn ang="0">
                  <a:pos x="0" y="0"/>
                </a:cxn>
                <a:cxn ang="0">
                  <a:pos x="0" y="0"/>
                </a:cxn>
                <a:cxn ang="0">
                  <a:pos x="0" y="0"/>
                </a:cxn>
              </a:cxnLst>
              <a:rect l="txL" t="txT" r="txR" b="txB"/>
              <a:pathLst>
                <a:path w="21600" h="21600">
                  <a:moveTo>
                    <a:pt x="0" y="0"/>
                  </a:moveTo>
                  <a:lnTo>
                    <a:pt x="943" y="21600"/>
                  </a:lnTo>
                  <a:lnTo>
                    <a:pt x="20657" y="21600"/>
                  </a:lnTo>
                  <a:lnTo>
                    <a:pt x="21600" y="0"/>
                  </a:lnTo>
                  <a:lnTo>
                    <a:pt x="0" y="0"/>
                  </a:lnTo>
                  <a:close/>
                </a:path>
              </a:pathLst>
            </a:custGeom>
            <a:gradFill rotWithShape="1">
              <a:gsLst>
                <a:gs pos="0">
                  <a:srgbClr val="755757">
                    <a:alpha val="100000"/>
                  </a:srgbClr>
                </a:gs>
                <a:gs pos="100000">
                  <a:schemeClr val="tx2">
                    <a:alpha val="100000"/>
                  </a:schemeClr>
                </a:gs>
              </a:gsLst>
              <a:path path="rect">
                <a:fillToRect l="100000" t="100000"/>
              </a:path>
              <a:tileRect/>
            </a:gradFill>
            <a:ln w="12700" cap="flat" cmpd="sng">
              <a:solidFill>
                <a:srgbClr val="002A29">
                  <a:alpha val="100000"/>
                </a:srgbClr>
              </a:solidFill>
              <a:prstDash val="solid"/>
              <a:miter lim="800000"/>
              <a:headEnd type="none" w="med" len="med"/>
              <a:tailEnd type="none" w="med" len="med"/>
            </a:ln>
          </p:spPr>
          <p:txBody>
            <a:bodyPr/>
            <a:p>
              <a:endParaRPr lang="zh-CN" altLang="en-US"/>
            </a:p>
          </p:txBody>
        </p:sp>
        <p:sp>
          <p:nvSpPr>
            <p:cNvPr id="25625" name="AutoShape 51"/>
            <p:cNvSpPr/>
            <p:nvPr/>
          </p:nvSpPr>
          <p:spPr>
            <a:xfrm rot="10800000">
              <a:off x="347" y="2620"/>
              <a:ext cx="702" cy="126"/>
            </a:xfrm>
            <a:custGeom>
              <a:avLst/>
              <a:gdLst>
                <a:gd name="txL" fmla="*/ 1877 w 21600"/>
                <a:gd name="txT" fmla="*/ 1886 h 21600"/>
                <a:gd name="txR" fmla="*/ 19723 w 21600"/>
                <a:gd name="txB" fmla="*/ 19714 h 21600"/>
              </a:gdLst>
              <a:ahLst/>
              <a:cxnLst>
                <a:cxn ang="0">
                  <a:pos x="0" y="0"/>
                </a:cxn>
                <a:cxn ang="0">
                  <a:pos x="0" y="0"/>
                </a:cxn>
                <a:cxn ang="0">
                  <a:pos x="0" y="0"/>
                </a:cxn>
                <a:cxn ang="0">
                  <a:pos x="0" y="0"/>
                </a:cxn>
              </a:cxnLst>
              <a:rect l="txL" t="txT" r="txR" b="txB"/>
              <a:pathLst>
                <a:path w="21600" h="21600">
                  <a:moveTo>
                    <a:pt x="0" y="0"/>
                  </a:moveTo>
                  <a:lnTo>
                    <a:pt x="163" y="21600"/>
                  </a:lnTo>
                  <a:lnTo>
                    <a:pt x="21437" y="21600"/>
                  </a:lnTo>
                  <a:lnTo>
                    <a:pt x="21600" y="0"/>
                  </a:lnTo>
                  <a:lnTo>
                    <a:pt x="0" y="0"/>
                  </a:lnTo>
                  <a:close/>
                </a:path>
              </a:pathLst>
            </a:custGeom>
            <a:gradFill rotWithShape="1">
              <a:gsLst>
                <a:gs pos="0">
                  <a:srgbClr val="004240">
                    <a:alpha val="0"/>
                  </a:srgbClr>
                </a:gs>
                <a:gs pos="100000">
                  <a:schemeClr val="bg1">
                    <a:alpha val="39998"/>
                  </a:schemeClr>
                </a:gs>
              </a:gsLst>
              <a:lin ang="5400000" scaled="1"/>
              <a:tileRect/>
            </a:gradFill>
            <a:ln w="12700">
              <a:noFill/>
            </a:ln>
          </p:spPr>
          <p:txBody>
            <a:bodyPr/>
            <a:p>
              <a:endParaRPr lang="zh-CN" altLang="en-US"/>
            </a:p>
          </p:txBody>
        </p:sp>
      </p:grpSp>
      <p:sp>
        <p:nvSpPr>
          <p:cNvPr id="25614" name="Rectangle 52"/>
          <p:cNvSpPr/>
          <p:nvPr/>
        </p:nvSpPr>
        <p:spPr>
          <a:xfrm>
            <a:off x="7596188" y="2708275"/>
            <a:ext cx="457200" cy="247650"/>
          </a:xfrm>
          <a:prstGeom prst="rect">
            <a:avLst/>
          </a:prstGeom>
          <a:noFill/>
          <a:ln w="9525">
            <a:noFill/>
          </a:ln>
          <a:effectLst>
            <a:outerShdw dist="17961" dir="2699999" algn="ctr" rotWithShape="0">
              <a:schemeClr val="tx1">
                <a:alpha val="50000"/>
              </a:schemeClr>
            </a:outerShdw>
          </a:effectLst>
        </p:spPr>
        <p:txBody>
          <a:bodyPr wrap="none" lIns="0" tIns="0" rIns="0" bIns="0" anchor="ctr" anchorCtr="0">
            <a:spAutoFit/>
          </a:bodyPr>
          <a:p>
            <a:pPr algn="ctr" eaLnBrk="0" hangingPunct="0">
              <a:lnSpc>
                <a:spcPct val="90000"/>
              </a:lnSpc>
              <a:buNone/>
            </a:pPr>
            <a:r>
              <a:rPr lang="zh-CN" altLang="en-US" dirty="0">
                <a:solidFill>
                  <a:schemeClr val="bg1"/>
                </a:solidFill>
                <a:latin typeface="Arial Black" panose="020B0A04020102020204" pitchFamily="34" charset="0"/>
                <a:ea typeface="楷体_GB2312" pitchFamily="49" charset="-122"/>
              </a:rPr>
              <a:t>环境</a:t>
            </a:r>
            <a:endParaRPr lang="zh-CN" altLang="en-US" dirty="0">
              <a:solidFill>
                <a:schemeClr val="bg1"/>
              </a:solidFill>
              <a:latin typeface="Arial Black" panose="020B0A04020102020204" pitchFamily="34" charset="0"/>
              <a:ea typeface="楷体_GB2312" pitchFamily="49" charset="-122"/>
            </a:endParaRPr>
          </a:p>
        </p:txBody>
      </p:sp>
      <p:sp>
        <p:nvSpPr>
          <p:cNvPr id="25615" name="Rectangle 44"/>
          <p:cNvSpPr/>
          <p:nvPr/>
        </p:nvSpPr>
        <p:spPr>
          <a:xfrm>
            <a:off x="6994525" y="3373438"/>
            <a:ext cx="1825625" cy="2322512"/>
          </a:xfrm>
          <a:prstGeom prst="rect">
            <a:avLst/>
          </a:prstGeom>
          <a:gradFill rotWithShape="1">
            <a:gsLst>
              <a:gs pos="0">
                <a:srgbClr val="761800"/>
              </a:gs>
              <a:gs pos="50000">
                <a:srgbClr val="FF3300"/>
              </a:gs>
              <a:gs pos="100000">
                <a:srgbClr val="761800"/>
              </a:gs>
            </a:gsLst>
            <a:lin ang="189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68653" name="Freeform 45"/>
          <p:cNvSpPr/>
          <p:nvPr/>
        </p:nvSpPr>
        <p:spPr bwMode="auto">
          <a:xfrm>
            <a:off x="7058025" y="3468688"/>
            <a:ext cx="1652588" cy="2159000"/>
          </a:xfrm>
          <a:custGeom>
            <a:avLst/>
            <a:gdLst/>
            <a:ahLst/>
            <a:cxnLst>
              <a:cxn ang="0">
                <a:pos x="0" y="0"/>
              </a:cxn>
              <a:cxn ang="0">
                <a:pos x="998" y="0"/>
              </a:cxn>
              <a:cxn ang="0">
                <a:pos x="1452" y="454"/>
              </a:cxn>
              <a:cxn ang="0">
                <a:pos x="1452" y="1497"/>
              </a:cxn>
              <a:cxn ang="0">
                <a:pos x="0" y="1497"/>
              </a:cxn>
              <a:cxn ang="0">
                <a:pos x="0" y="0"/>
              </a:cxn>
            </a:cxnLst>
            <a:rect l="0" t="0" r="r" b="b"/>
            <a:pathLst>
              <a:path w="1452" h="1497">
                <a:moveTo>
                  <a:pt x="0" y="0"/>
                </a:moveTo>
                <a:lnTo>
                  <a:pt x="998" y="0"/>
                </a:lnTo>
                <a:lnTo>
                  <a:pt x="1452" y="454"/>
                </a:lnTo>
                <a:lnTo>
                  <a:pt x="1452" y="1497"/>
                </a:lnTo>
                <a:lnTo>
                  <a:pt x="0" y="1497"/>
                </a:lnTo>
                <a:lnTo>
                  <a:pt x="0" y="0"/>
                </a:lnTo>
                <a:close/>
              </a:path>
            </a:pathLst>
          </a:custGeom>
          <a:gradFill rotWithShape="1">
            <a:gsLst>
              <a:gs pos="0">
                <a:schemeClr val="tx2"/>
              </a:gs>
              <a:gs pos="50000">
                <a:srgbClr val="660033"/>
              </a:gs>
              <a:gs pos="100000">
                <a:schemeClr val="tx2"/>
              </a:gs>
            </a:gsLst>
            <a:lin ang="18900000" scaled="1"/>
          </a:gradFill>
          <a:ln w="9525">
            <a:solidFill>
              <a:schemeClr val="bg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5617" name="Rectangle 46"/>
          <p:cNvSpPr/>
          <p:nvPr/>
        </p:nvSpPr>
        <p:spPr>
          <a:xfrm>
            <a:off x="7481888" y="4057650"/>
            <a:ext cx="406400" cy="977900"/>
          </a:xfrm>
          <a:prstGeom prst="rect">
            <a:avLst/>
          </a:prstGeom>
          <a:noFill/>
          <a:ln w="9525">
            <a:noFill/>
          </a:ln>
          <a:effectLst>
            <a:outerShdw dist="17961" dir="2699999" algn="ctr" rotWithShape="0">
              <a:srgbClr val="003366"/>
            </a:outerShdw>
          </a:effectLst>
        </p:spPr>
        <p:txBody>
          <a:bodyPr wrap="none" lIns="0" tIns="0" rIns="0" bIns="0" anchor="ctr" anchorCtr="0">
            <a:spAutoFit/>
          </a:bodyPr>
          <a:p>
            <a:pPr algn="ctr" latinLnBrk="1">
              <a:buNone/>
            </a:pPr>
            <a:r>
              <a:rPr lang="zh-CN" altLang="en-US" sz="1600" dirty="0">
                <a:solidFill>
                  <a:schemeClr val="bg1"/>
                </a:solidFill>
                <a:latin typeface="HY견고딕" pitchFamily="18" charset="-127"/>
                <a:ea typeface="楷体_GB2312" pitchFamily="49" charset="-122"/>
              </a:rPr>
              <a:t>照明</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通风</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灰尘</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地面</a:t>
            </a:r>
            <a:endParaRPr lang="zh-CN" altLang="en-US" sz="1600" dirty="0">
              <a:solidFill>
                <a:schemeClr val="bg1"/>
              </a:solidFill>
              <a:latin typeface="HY견고딕" pitchFamily="18" charset="-127"/>
              <a:ea typeface="楷体_GB2312" pitchFamily="49" charset="-122"/>
            </a:endParaRPr>
          </a:p>
        </p:txBody>
      </p:sp>
      <p:sp>
        <p:nvSpPr>
          <p:cNvPr id="25618" name="Rectangle 4"/>
          <p:cNvSpPr/>
          <p:nvPr/>
        </p:nvSpPr>
        <p:spPr>
          <a:xfrm>
            <a:off x="611188" y="5805488"/>
            <a:ext cx="8229600" cy="503237"/>
          </a:xfrm>
          <a:prstGeom prst="rect">
            <a:avLst/>
          </a:prstGeom>
          <a:solidFill>
            <a:srgbClr val="000000">
              <a:alpha val="20000"/>
            </a:srgbClr>
          </a:solidFill>
          <a:ln w="9525" cap="flat" cmpd="sng">
            <a:solidFill>
              <a:srgbClr val="000000"/>
            </a:solidFill>
            <a:prstDash val="solid"/>
            <a:miter/>
            <a:headEnd type="none" w="med" len="med"/>
            <a:tailEnd type="none" w="med" len="med"/>
          </a:ln>
        </p:spPr>
        <p:txBody>
          <a:bodyPr wrap="none" anchor="ctr" anchorCtr="0"/>
          <a:p>
            <a:endParaRPr lang="zh-CN" altLang="en-US" sz="2400" dirty="0">
              <a:latin typeface="Times New Roman" panose="02020603050405020304" pitchFamily="18" charset="0"/>
            </a:endParaRPr>
          </a:p>
        </p:txBody>
      </p:sp>
      <p:sp>
        <p:nvSpPr>
          <p:cNvPr id="25619" name="Rectangle 63"/>
          <p:cNvSpPr/>
          <p:nvPr/>
        </p:nvSpPr>
        <p:spPr>
          <a:xfrm>
            <a:off x="755650" y="5876925"/>
            <a:ext cx="2085975" cy="347663"/>
          </a:xfrm>
          <a:prstGeom prst="rect">
            <a:avLst/>
          </a:prstGeom>
          <a:solidFill>
            <a:schemeClr val="tx1"/>
          </a:solidFill>
          <a:ln w="9525" cap="flat" cmpd="sng">
            <a:solidFill>
              <a:srgbClr val="FFFF00"/>
            </a:solidFill>
            <a:prstDash val="solid"/>
            <a:miter/>
            <a:headEnd type="none" w="med" len="med"/>
            <a:tailEnd type="none" w="med" len="med"/>
          </a:ln>
        </p:spPr>
        <p:txBody>
          <a:bodyPr wrap="none" anchor="ctr" anchorCtr="0"/>
          <a:p>
            <a:endParaRPr lang="zh-CN" altLang="en-US" sz="2400" dirty="0">
              <a:latin typeface="Times New Roman" panose="02020603050405020304" pitchFamily="18" charset="0"/>
            </a:endParaRPr>
          </a:p>
        </p:txBody>
      </p:sp>
      <p:sp>
        <p:nvSpPr>
          <p:cNvPr id="25620" name="Rectangle 64"/>
          <p:cNvSpPr/>
          <p:nvPr/>
        </p:nvSpPr>
        <p:spPr>
          <a:xfrm>
            <a:off x="1346200" y="5899150"/>
            <a:ext cx="819150" cy="244475"/>
          </a:xfrm>
          <a:prstGeom prst="rect">
            <a:avLst/>
          </a:prstGeom>
          <a:noFill/>
          <a:ln w="9525">
            <a:noFill/>
          </a:ln>
          <a:effectLst>
            <a:outerShdw dist="35921" dir="2699999" algn="ctr" rotWithShape="0">
              <a:schemeClr val="tx2"/>
            </a:outerShdw>
          </a:effectLst>
        </p:spPr>
        <p:txBody>
          <a:bodyPr wrap="none" lIns="0" tIns="0" rIns="0" bIns="0" anchor="ctr" anchorCtr="0">
            <a:spAutoFit/>
          </a:bodyPr>
          <a:p>
            <a:pPr algn="ctr" latinLnBrk="1">
              <a:buNone/>
            </a:pPr>
            <a:r>
              <a:rPr lang="zh-CN" altLang="en-US" sz="1600" b="1" dirty="0">
                <a:solidFill>
                  <a:schemeClr val="bg1"/>
                </a:solidFill>
                <a:latin typeface="Arial Black" panose="020B0A04020102020204" pitchFamily="34" charset="0"/>
                <a:ea typeface="楷体_GB2312" pitchFamily="49" charset="-122"/>
              </a:rPr>
              <a:t>班前检查</a:t>
            </a:r>
            <a:endParaRPr lang="zh-CN" altLang="en-US" sz="1600" b="1" dirty="0">
              <a:solidFill>
                <a:schemeClr val="bg1"/>
              </a:solidFill>
              <a:latin typeface="Arial Black" panose="020B0A04020102020204" pitchFamily="34" charset="0"/>
              <a:ea typeface="楷体_GB2312" pitchFamily="49" charset="-122"/>
            </a:endParaRPr>
          </a:p>
        </p:txBody>
      </p:sp>
      <p:sp>
        <p:nvSpPr>
          <p:cNvPr id="25621" name="Line 62"/>
          <p:cNvSpPr/>
          <p:nvPr/>
        </p:nvSpPr>
        <p:spPr>
          <a:xfrm>
            <a:off x="2987675" y="6021388"/>
            <a:ext cx="5711825" cy="1587"/>
          </a:xfrm>
          <a:prstGeom prst="line">
            <a:avLst/>
          </a:prstGeom>
          <a:ln w="12700" cap="flat" cmpd="sng">
            <a:solidFill>
              <a:srgbClr val="008000"/>
            </a:solidFill>
            <a:prstDash val="solid"/>
            <a:headEnd type="none" w="med" len="med"/>
            <a:tailEnd type="triangle" w="med" len="med"/>
          </a:ln>
        </p:spPr>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5"/>
          <p:cNvSpPr>
            <a:spLocks noGrp="1"/>
          </p:cNvSpPr>
          <p:nvPr>
            <p:ph type="title"/>
          </p:nvPr>
        </p:nvSpPr>
        <p:spPr>
          <a:xfrm>
            <a:off x="395288" y="836613"/>
            <a:ext cx="8229600" cy="649287"/>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grpSp>
        <p:nvGrpSpPr>
          <p:cNvPr id="26627" name="Group 65"/>
          <p:cNvGrpSpPr/>
          <p:nvPr/>
        </p:nvGrpSpPr>
        <p:grpSpPr>
          <a:xfrm>
            <a:off x="250825" y="1177925"/>
            <a:ext cx="5735638" cy="781050"/>
            <a:chOff x="195" y="425"/>
            <a:chExt cx="3592" cy="789"/>
          </a:xfrm>
        </p:grpSpPr>
        <p:grpSp>
          <p:nvGrpSpPr>
            <p:cNvPr id="26677" name="Group 66"/>
            <p:cNvGrpSpPr/>
            <p:nvPr/>
          </p:nvGrpSpPr>
          <p:grpSpPr>
            <a:xfrm>
              <a:off x="195" y="425"/>
              <a:ext cx="165" cy="789"/>
              <a:chOff x="2579" y="-348"/>
              <a:chExt cx="739" cy="3529"/>
            </a:xfrm>
          </p:grpSpPr>
          <p:sp>
            <p:nvSpPr>
              <p:cNvPr id="26679" name="AutoShape 67"/>
              <p:cNvSpPr/>
              <p:nvPr/>
            </p:nvSpPr>
            <p:spPr>
              <a:xfrm>
                <a:off x="2579" y="-348"/>
                <a:ext cx="521" cy="3529"/>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26680" name="Oval 68"/>
              <p:cNvSpPr/>
              <p:nvPr/>
            </p:nvSpPr>
            <p:spPr>
              <a:xfrm>
                <a:off x="2646" y="33"/>
                <a:ext cx="596" cy="2746"/>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26681" name="Group 69"/>
              <p:cNvGrpSpPr/>
              <p:nvPr/>
            </p:nvGrpSpPr>
            <p:grpSpPr>
              <a:xfrm>
                <a:off x="2583" y="-75"/>
                <a:ext cx="735" cy="2962"/>
                <a:chOff x="438" y="-89"/>
                <a:chExt cx="735" cy="2962"/>
              </a:xfrm>
            </p:grpSpPr>
            <p:sp>
              <p:nvSpPr>
                <p:cNvPr id="69702" name="Oval 70"/>
                <p:cNvSpPr>
                  <a:spLocks noChangeArrowheads="1"/>
                </p:cNvSpPr>
                <p:nvPr/>
              </p:nvSpPr>
              <p:spPr bwMode="auto">
                <a:xfrm rot="-2700000">
                  <a:off x="438" y="-89"/>
                  <a:ext cx="521" cy="2747"/>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6685" name="Oval 71"/>
                <p:cNvSpPr/>
                <p:nvPr/>
              </p:nvSpPr>
              <p:spPr>
                <a:xfrm rot="-2700000" flipH="1" flipV="1">
                  <a:off x="653" y="126"/>
                  <a:ext cx="520" cy="2747"/>
                </a:xfrm>
                <a:prstGeom prst="ellipse">
                  <a:avLst/>
                </a:prstGeom>
                <a:gradFill rotWithShape="1">
                  <a:gsLst>
                    <a:gs pos="0">
                      <a:schemeClr val="bg1">
                        <a:alpha val="20000"/>
                      </a:schemeClr>
                    </a:gs>
                    <a:gs pos="100000">
                      <a:srgbClr val="767676">
                        <a:alpha val="0"/>
                      </a:srgbClr>
                    </a:gs>
                  </a:gsLst>
                  <a:lin ang="2700000" scaled="1"/>
                  <a:tileRect/>
                </a:gradFill>
                <a:ln w="9525">
                  <a:noFill/>
                </a:ln>
              </p:spPr>
              <p:txBody>
                <a:bodyPr rot="10800000" anchor="ctr" anchorCtr="0">
                  <a:spAutoFit/>
                </a:bodyPr>
                <a:p>
                  <a:endParaRPr lang="zh-CN" altLang="en-US" sz="2400" dirty="0">
                    <a:latin typeface="Times New Roman" panose="02020603050405020304" pitchFamily="18" charset="0"/>
                  </a:endParaRPr>
                </a:p>
              </p:txBody>
            </p:sp>
          </p:grpSp>
          <p:sp>
            <p:nvSpPr>
              <p:cNvPr id="26682" name="Oval 72"/>
              <p:cNvSpPr/>
              <p:nvPr/>
            </p:nvSpPr>
            <p:spPr>
              <a:xfrm>
                <a:off x="2682" y="31"/>
                <a:ext cx="519" cy="2747"/>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69705" name="Oval 73"/>
              <p:cNvSpPr>
                <a:spLocks noChangeArrowheads="1"/>
              </p:cNvSpPr>
              <p:nvPr/>
            </p:nvSpPr>
            <p:spPr bwMode="auto">
              <a:xfrm>
                <a:off x="2686" y="39"/>
                <a:ext cx="521" cy="2747"/>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6678" name="AutoShape 74"/>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2.2.4</a:t>
              </a:r>
              <a:r>
                <a:rPr lang="zh-CN" altLang="en-US" sz="2800" b="1" dirty="0">
                  <a:latin typeface="楷体_GB2312" pitchFamily="49" charset="-122"/>
                  <a:ea typeface="楷体_GB2312" pitchFamily="49" charset="-122"/>
                </a:rPr>
                <a:t>三检制</a:t>
              </a:r>
              <a:endParaRPr lang="zh-CN" altLang="en-US" sz="2800" b="1" dirty="0">
                <a:latin typeface="楷体_GB2312" pitchFamily="49" charset="-122"/>
                <a:ea typeface="楷体_GB2312" pitchFamily="49" charset="-122"/>
              </a:endParaRPr>
            </a:p>
          </p:txBody>
        </p:sp>
      </p:grpSp>
      <p:grpSp>
        <p:nvGrpSpPr>
          <p:cNvPr id="26628" name="Group 64"/>
          <p:cNvGrpSpPr/>
          <p:nvPr/>
        </p:nvGrpSpPr>
        <p:grpSpPr>
          <a:xfrm>
            <a:off x="323850" y="1628775"/>
            <a:ext cx="8675688" cy="4752975"/>
            <a:chOff x="204" y="935"/>
            <a:chExt cx="3991" cy="2994"/>
          </a:xfrm>
        </p:grpSpPr>
        <p:sp>
          <p:nvSpPr>
            <p:cNvPr id="26629" name="Rectangle 4"/>
            <p:cNvSpPr/>
            <p:nvPr/>
          </p:nvSpPr>
          <p:spPr>
            <a:xfrm>
              <a:off x="316" y="3582"/>
              <a:ext cx="3834" cy="347"/>
            </a:xfrm>
            <a:prstGeom prst="rect">
              <a:avLst/>
            </a:prstGeom>
            <a:solidFill>
              <a:srgbClr val="000000">
                <a:alpha val="20000"/>
              </a:srgbClr>
            </a:solidFill>
            <a:ln w="9525" cap="flat" cmpd="sng">
              <a:solidFill>
                <a:srgbClr val="000000"/>
              </a:solidFill>
              <a:prstDash val="solid"/>
              <a:miter/>
              <a:headEnd type="none" w="med" len="med"/>
              <a:tailEnd type="none" w="med" len="med"/>
            </a:ln>
          </p:spPr>
          <p:txBody>
            <a:bodyPr wrap="none" anchor="ctr" anchorCtr="0"/>
            <a:p>
              <a:endParaRPr lang="zh-CN" altLang="en-US" sz="2400" dirty="0">
                <a:latin typeface="Times New Roman" panose="02020603050405020304" pitchFamily="18" charset="0"/>
              </a:endParaRPr>
            </a:p>
          </p:txBody>
        </p:sp>
        <p:sp>
          <p:nvSpPr>
            <p:cNvPr id="26630" name="AutoShape 5"/>
            <p:cNvSpPr/>
            <p:nvPr/>
          </p:nvSpPr>
          <p:spPr>
            <a:xfrm>
              <a:off x="468" y="935"/>
              <a:ext cx="3637" cy="781"/>
            </a:xfrm>
            <a:prstGeom prst="rightArrow">
              <a:avLst>
                <a:gd name="adj1" fmla="val 42648"/>
                <a:gd name="adj2" fmla="val 70068"/>
              </a:avLst>
            </a:prstGeom>
            <a:gradFill rotWithShape="1">
              <a:gsLst>
                <a:gs pos="0">
                  <a:srgbClr val="660033"/>
                </a:gs>
                <a:gs pos="100000">
                  <a:srgbClr val="2F0018">
                    <a:alpha val="0"/>
                  </a:srgbClr>
                </a:gs>
              </a:gsLst>
              <a:lin ang="5400000" scaled="1"/>
              <a:tileRect/>
            </a:gradFill>
            <a:ln w="9525">
              <a:noFill/>
            </a:ln>
          </p:spPr>
          <p:txBody>
            <a:bodyPr wrap="none" anchor="ctr" anchorCtr="0"/>
            <a:p>
              <a:endParaRPr lang="zh-CN" altLang="en-US" sz="2400" dirty="0">
                <a:latin typeface="Times New Roman" panose="02020603050405020304" pitchFamily="18" charset="0"/>
              </a:endParaRPr>
            </a:p>
          </p:txBody>
        </p:sp>
        <p:sp>
          <p:nvSpPr>
            <p:cNvPr id="26631" name="Rectangle 6"/>
            <p:cNvSpPr/>
            <p:nvPr/>
          </p:nvSpPr>
          <p:spPr>
            <a:xfrm>
              <a:off x="923" y="1201"/>
              <a:ext cx="1560" cy="130"/>
            </a:xfrm>
            <a:prstGeom prst="rect">
              <a:avLst/>
            </a:prstGeom>
            <a:noFill/>
            <a:ln w="9525">
              <a:noFill/>
            </a:ln>
            <a:effectLst>
              <a:outerShdw dist="17961" dir="2699999" algn="ctr" rotWithShape="0">
                <a:schemeClr val="tx1"/>
              </a:outerShdw>
            </a:effectLst>
          </p:spPr>
          <p:txBody>
            <a:bodyPr wrap="none" anchor="ctr" anchorCtr="0"/>
            <a:p>
              <a:pPr latinLnBrk="1">
                <a:buNone/>
              </a:pPr>
              <a:r>
                <a:rPr lang="zh-CN" altLang="en-US" sz="2000" b="1" dirty="0">
                  <a:solidFill>
                    <a:schemeClr val="bg1"/>
                  </a:solidFill>
                  <a:latin typeface="HY견고딕" pitchFamily="18" charset="-127"/>
                  <a:ea typeface="楷体_GB2312" pitchFamily="49" charset="-122"/>
                </a:rPr>
                <a:t>班中检查</a:t>
              </a:r>
              <a:endParaRPr lang="zh-CN" altLang="en-US" sz="2000" b="1" dirty="0">
                <a:solidFill>
                  <a:schemeClr val="bg1"/>
                </a:solidFill>
                <a:latin typeface="HY견고딕" pitchFamily="18" charset="-127"/>
                <a:ea typeface="楷体_GB2312" pitchFamily="49" charset="-122"/>
              </a:endParaRPr>
            </a:p>
          </p:txBody>
        </p:sp>
        <p:grpSp>
          <p:nvGrpSpPr>
            <p:cNvPr id="26632" name="Group 7"/>
            <p:cNvGrpSpPr/>
            <p:nvPr/>
          </p:nvGrpSpPr>
          <p:grpSpPr>
            <a:xfrm>
              <a:off x="204" y="1412"/>
              <a:ext cx="1394" cy="2153"/>
              <a:chOff x="249" y="1344"/>
              <a:chExt cx="1134" cy="2251"/>
            </a:xfrm>
          </p:grpSpPr>
          <p:sp>
            <p:nvSpPr>
              <p:cNvPr id="69640" name="AutoShape 8"/>
              <p:cNvSpPr>
                <a:spLocks noChangeArrowheads="1"/>
              </p:cNvSpPr>
              <p:nvPr/>
            </p:nvSpPr>
            <p:spPr bwMode="auto">
              <a:xfrm flipV="1">
                <a:off x="249" y="3475"/>
                <a:ext cx="1134" cy="120"/>
              </a:xfrm>
              <a:custGeom>
                <a:avLst/>
                <a:gdLst>
                  <a:gd name="G0" fmla="+- 1676 0 0"/>
                  <a:gd name="G1" fmla="+- 21600 0 1676"/>
                  <a:gd name="G2" fmla="*/ 1676 1 2"/>
                  <a:gd name="G3" fmla="+- 21600 0 G2"/>
                  <a:gd name="G4" fmla="+/ 1676 21600 2"/>
                  <a:gd name="G5" fmla="+/ G1 0 2"/>
                  <a:gd name="G6" fmla="*/ 21600 21600 1676"/>
                  <a:gd name="G7" fmla="*/ G6 1 2"/>
                  <a:gd name="G8" fmla="+- 21600 0 G7"/>
                  <a:gd name="G9" fmla="*/ 21600 1 2"/>
                  <a:gd name="G10" fmla="+- 1676 0 G9"/>
                  <a:gd name="G11" fmla="?: G10 G8 0"/>
                  <a:gd name="G12" fmla="?: G10 G7 21600"/>
                  <a:gd name="T0" fmla="*/ 20762 w 21600"/>
                  <a:gd name="T1" fmla="*/ 10800 h 21600"/>
                  <a:gd name="T2" fmla="*/ 10800 w 21600"/>
                  <a:gd name="T3" fmla="*/ 21600 h 21600"/>
                  <a:gd name="T4" fmla="*/ 838 w 21600"/>
                  <a:gd name="T5" fmla="*/ 10800 h 21600"/>
                  <a:gd name="T6" fmla="*/ 10800 w 21600"/>
                  <a:gd name="T7" fmla="*/ 0 h 21600"/>
                  <a:gd name="T8" fmla="*/ 2638 w 21600"/>
                  <a:gd name="T9" fmla="*/ 2638 h 21600"/>
                  <a:gd name="T10" fmla="*/ 18962 w 21600"/>
                  <a:gd name="T11" fmla="*/ 18962 h 21600"/>
                </a:gdLst>
                <a:ahLst/>
                <a:cxnLst>
                  <a:cxn ang="0">
                    <a:pos x="T0" y="T1"/>
                  </a:cxn>
                  <a:cxn ang="0">
                    <a:pos x="T2" y="T3"/>
                  </a:cxn>
                  <a:cxn ang="0">
                    <a:pos x="T4" y="T5"/>
                  </a:cxn>
                  <a:cxn ang="0">
                    <a:pos x="T6" y="T7"/>
                  </a:cxn>
                </a:cxnLst>
                <a:rect l="T8" t="T9" r="T10" b="T11"/>
                <a:pathLst>
                  <a:path w="21600" h="21600">
                    <a:moveTo>
                      <a:pt x="0" y="0"/>
                    </a:moveTo>
                    <a:lnTo>
                      <a:pt x="1676" y="21600"/>
                    </a:lnTo>
                    <a:lnTo>
                      <a:pt x="19924" y="21600"/>
                    </a:lnTo>
                    <a:lnTo>
                      <a:pt x="21600" y="0"/>
                    </a:lnTo>
                    <a:close/>
                  </a:path>
                </a:pathLst>
              </a:custGeom>
              <a:gradFill rotWithShape="1">
                <a:gsLst>
                  <a:gs pos="0">
                    <a:schemeClr val="tx1">
                      <a:gamma/>
                      <a:tint val="49020"/>
                      <a:invGamma/>
                      <a:alpha val="0"/>
                    </a:schemeClr>
                  </a:gs>
                  <a:gs pos="100000">
                    <a:schemeClr val="tx1">
                      <a:alpha val="39999"/>
                    </a:schemeClr>
                  </a:gs>
                </a:gsLst>
                <a:lin ang="540000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6667" name="Rectangle 9"/>
              <p:cNvSpPr/>
              <p:nvPr/>
            </p:nvSpPr>
            <p:spPr>
              <a:xfrm>
                <a:off x="340" y="1963"/>
                <a:ext cx="953" cy="1512"/>
              </a:xfrm>
              <a:prstGeom prst="rect">
                <a:avLst/>
              </a:prstGeom>
              <a:gradFill rotWithShape="1">
                <a:gsLst>
                  <a:gs pos="0">
                    <a:srgbClr val="761800"/>
                  </a:gs>
                  <a:gs pos="50000">
                    <a:srgbClr val="FF3300"/>
                  </a:gs>
                  <a:gs pos="100000">
                    <a:srgbClr val="761800"/>
                  </a:gs>
                </a:gsLst>
                <a:lin ang="189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69642" name="Freeform 10"/>
              <p:cNvSpPr/>
              <p:nvPr/>
            </p:nvSpPr>
            <p:spPr bwMode="auto">
              <a:xfrm>
                <a:off x="385" y="2024"/>
                <a:ext cx="862" cy="1406"/>
              </a:xfrm>
              <a:custGeom>
                <a:avLst/>
                <a:gdLst/>
                <a:ahLst/>
                <a:cxnLst>
                  <a:cxn ang="0">
                    <a:pos x="0" y="0"/>
                  </a:cxn>
                  <a:cxn ang="0">
                    <a:pos x="998" y="0"/>
                  </a:cxn>
                  <a:cxn ang="0">
                    <a:pos x="1452" y="454"/>
                  </a:cxn>
                  <a:cxn ang="0">
                    <a:pos x="1452" y="1497"/>
                  </a:cxn>
                  <a:cxn ang="0">
                    <a:pos x="0" y="1497"/>
                  </a:cxn>
                  <a:cxn ang="0">
                    <a:pos x="0" y="0"/>
                  </a:cxn>
                </a:cxnLst>
                <a:rect l="0" t="0" r="r" b="b"/>
                <a:pathLst>
                  <a:path w="1452" h="1497">
                    <a:moveTo>
                      <a:pt x="0" y="0"/>
                    </a:moveTo>
                    <a:lnTo>
                      <a:pt x="998" y="0"/>
                    </a:lnTo>
                    <a:lnTo>
                      <a:pt x="1452" y="454"/>
                    </a:lnTo>
                    <a:lnTo>
                      <a:pt x="1452" y="1497"/>
                    </a:lnTo>
                    <a:lnTo>
                      <a:pt x="0" y="1497"/>
                    </a:lnTo>
                    <a:lnTo>
                      <a:pt x="0" y="0"/>
                    </a:lnTo>
                    <a:close/>
                  </a:path>
                </a:pathLst>
              </a:custGeom>
              <a:gradFill rotWithShape="1">
                <a:gsLst>
                  <a:gs pos="0">
                    <a:schemeClr val="tx2"/>
                  </a:gs>
                  <a:gs pos="50000">
                    <a:srgbClr val="660033"/>
                  </a:gs>
                  <a:gs pos="100000">
                    <a:schemeClr val="tx2"/>
                  </a:gs>
                </a:gsLst>
                <a:lin ang="18900000" scaled="1"/>
              </a:gradFill>
              <a:ln w="9525">
                <a:solidFill>
                  <a:schemeClr val="bg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6669" name="Rectangle 11"/>
              <p:cNvSpPr/>
              <p:nvPr/>
            </p:nvSpPr>
            <p:spPr>
              <a:xfrm>
                <a:off x="506" y="2225"/>
                <a:ext cx="608" cy="966"/>
              </a:xfrm>
              <a:prstGeom prst="rect">
                <a:avLst/>
              </a:prstGeom>
              <a:noFill/>
              <a:ln w="9525">
                <a:noFill/>
              </a:ln>
              <a:effectLst>
                <a:outerShdw dist="17961" dir="2699999" algn="ctr" rotWithShape="0">
                  <a:srgbClr val="003366"/>
                </a:outerShdw>
              </a:effectLst>
            </p:spPr>
            <p:txBody>
              <a:bodyPr wrap="none" lIns="0" tIns="0" rIns="0" bIns="0" anchor="ctr" anchorCtr="0">
                <a:spAutoFit/>
              </a:bodyPr>
              <a:p>
                <a:pPr algn="ctr" latinLnBrk="1">
                  <a:buNone/>
                </a:pPr>
                <a:r>
                  <a:rPr lang="zh-CN" altLang="en-US" sz="1600" dirty="0">
                    <a:solidFill>
                      <a:schemeClr val="bg1"/>
                    </a:solidFill>
                    <a:latin typeface="HY견고딕" pitchFamily="18" charset="-127"/>
                    <a:ea typeface="楷体_GB2312" pitchFamily="49" charset="-122"/>
                  </a:rPr>
                  <a:t>精神、身体、</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分散注意力</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违章违纪</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操作步骤</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劳动保护用品使用</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与他人协作与沟通</a:t>
                </a:r>
                <a:endParaRPr lang="zh-CN" altLang="en-US" sz="1600" dirty="0">
                  <a:solidFill>
                    <a:schemeClr val="bg1"/>
                  </a:solidFill>
                  <a:latin typeface="HY견고딕" pitchFamily="18" charset="-127"/>
                  <a:ea typeface="楷体_GB2312" pitchFamily="49" charset="-122"/>
                </a:endParaRPr>
              </a:p>
            </p:txBody>
          </p:sp>
          <p:sp>
            <p:nvSpPr>
              <p:cNvPr id="26670" name="AutoShape 12"/>
              <p:cNvSpPr/>
              <p:nvPr/>
            </p:nvSpPr>
            <p:spPr>
              <a:xfrm flipV="1">
                <a:off x="340" y="1842"/>
                <a:ext cx="953" cy="121"/>
              </a:xfrm>
              <a:custGeom>
                <a:avLst/>
                <a:gdLst>
                  <a:gd name="txL" fmla="*/ 3604 w 21600"/>
                  <a:gd name="txT" fmla="*/ 3570 h 21600"/>
                  <a:gd name="txR" fmla="*/ 17996 w 21600"/>
                  <a:gd name="txB" fmla="*/ 18030 h 21600"/>
                </a:gdLst>
                <a:ahLst/>
                <a:cxnLst>
                  <a:cxn ang="0">
                    <a:pos x="0" y="0"/>
                  </a:cxn>
                  <a:cxn ang="0">
                    <a:pos x="0" y="0"/>
                  </a:cxn>
                  <a:cxn ang="0">
                    <a:pos x="0" y="0"/>
                  </a:cxn>
                  <a:cxn ang="0">
                    <a:pos x="0" y="0"/>
                  </a:cxn>
                </a:cxnLst>
                <a:rect l="txL" t="txT" r="txR" b="txB"/>
                <a:pathLst>
                  <a:path w="21600" h="21600">
                    <a:moveTo>
                      <a:pt x="0" y="0"/>
                    </a:moveTo>
                    <a:lnTo>
                      <a:pt x="3626" y="21600"/>
                    </a:lnTo>
                    <a:lnTo>
                      <a:pt x="17974" y="21600"/>
                    </a:lnTo>
                    <a:lnTo>
                      <a:pt x="21600" y="0"/>
                    </a:lnTo>
                    <a:lnTo>
                      <a:pt x="0" y="0"/>
                    </a:lnTo>
                    <a:close/>
                  </a:path>
                </a:pathLst>
              </a:custGeom>
              <a:gradFill rotWithShape="1">
                <a:gsLst>
                  <a:gs pos="0">
                    <a:srgbClr val="FF3300">
                      <a:alpha val="100000"/>
                    </a:srgbClr>
                  </a:gs>
                  <a:gs pos="100000">
                    <a:srgbClr val="761800">
                      <a:alpha val="100000"/>
                    </a:srgbClr>
                  </a:gs>
                </a:gsLst>
                <a:lin ang="2700000" scaled="1"/>
                <a:tileRect/>
              </a:gradFill>
              <a:ln w="9525">
                <a:noFill/>
              </a:ln>
            </p:spPr>
            <p:txBody>
              <a:bodyPr/>
              <a:p>
                <a:endParaRPr lang="zh-CN" altLang="en-US"/>
              </a:p>
            </p:txBody>
          </p:sp>
          <p:grpSp>
            <p:nvGrpSpPr>
              <p:cNvPr id="26671" name="Group 13"/>
              <p:cNvGrpSpPr/>
              <p:nvPr/>
            </p:nvGrpSpPr>
            <p:grpSpPr>
              <a:xfrm>
                <a:off x="431" y="1344"/>
                <a:ext cx="777" cy="594"/>
                <a:chOff x="310" y="2614"/>
                <a:chExt cx="777" cy="594"/>
              </a:xfrm>
            </p:grpSpPr>
            <p:sp>
              <p:nvSpPr>
                <p:cNvPr id="26673" name="AutoShape 14"/>
                <p:cNvSpPr/>
                <p:nvPr/>
              </p:nvSpPr>
              <p:spPr>
                <a:xfrm flipV="1">
                  <a:off x="310" y="3162"/>
                  <a:ext cx="777" cy="46"/>
                </a:xfrm>
                <a:custGeom>
                  <a:avLst/>
                  <a:gdLst>
                    <a:gd name="txL" fmla="*/ 2808 w 21600"/>
                    <a:gd name="txT" fmla="*/ 2817 h 21600"/>
                    <a:gd name="txR" fmla="*/ 18792 w 21600"/>
                    <a:gd name="txB" fmla="*/ 18783 h 21600"/>
                  </a:gdLst>
                  <a:ahLst/>
                  <a:cxnLst>
                    <a:cxn ang="0">
                      <a:pos x="0" y="0"/>
                    </a:cxn>
                    <a:cxn ang="0">
                      <a:pos x="0" y="0"/>
                    </a:cxn>
                    <a:cxn ang="0">
                      <a:pos x="0" y="0"/>
                    </a:cxn>
                    <a:cxn ang="0">
                      <a:pos x="0" y="0"/>
                    </a:cxn>
                  </a:cxnLst>
                  <a:rect l="txL" t="txT" r="txR" b="txB"/>
                  <a:pathLst>
                    <a:path w="21600" h="21600">
                      <a:moveTo>
                        <a:pt x="0" y="0"/>
                      </a:moveTo>
                      <a:lnTo>
                        <a:pt x="2032" y="21600"/>
                      </a:lnTo>
                      <a:lnTo>
                        <a:pt x="19568" y="21600"/>
                      </a:lnTo>
                      <a:lnTo>
                        <a:pt x="21600" y="0"/>
                      </a:lnTo>
                      <a:lnTo>
                        <a:pt x="0" y="0"/>
                      </a:lnTo>
                      <a:close/>
                    </a:path>
                  </a:pathLst>
                </a:custGeom>
                <a:gradFill rotWithShape="1">
                  <a:gsLst>
                    <a:gs pos="0">
                      <a:srgbClr val="005CE4">
                        <a:alpha val="0"/>
                      </a:srgbClr>
                    </a:gs>
                    <a:gs pos="100000">
                      <a:schemeClr val="tx1">
                        <a:alpha val="60001"/>
                      </a:schemeClr>
                    </a:gs>
                  </a:gsLst>
                  <a:lin ang="5400000" scaled="1"/>
                  <a:tileRect/>
                </a:gradFill>
                <a:ln w="9525">
                  <a:noFill/>
                </a:ln>
              </p:spPr>
              <p:txBody>
                <a:bodyPr/>
                <a:p>
                  <a:endParaRPr lang="zh-CN" altLang="en-US"/>
                </a:p>
              </p:txBody>
            </p:sp>
            <p:sp>
              <p:nvSpPr>
                <p:cNvPr id="26674" name="AutoShape 15"/>
                <p:cNvSpPr/>
                <p:nvPr/>
              </p:nvSpPr>
              <p:spPr>
                <a:xfrm rot="-10800000" flipV="1">
                  <a:off x="315" y="3126"/>
                  <a:ext cx="768" cy="39"/>
                </a:xfrm>
                <a:custGeom>
                  <a:avLst/>
                  <a:gdLst>
                    <a:gd name="txL" fmla="*/ 2897 w 21600"/>
                    <a:gd name="txT" fmla="*/ 2769 h 21600"/>
                    <a:gd name="txR" fmla="*/ 18703 w 21600"/>
                    <a:gd name="txB" fmla="*/ 18831 h 21600"/>
                  </a:gdLst>
                  <a:ahLst/>
                  <a:cxnLst>
                    <a:cxn ang="0">
                      <a:pos x="0" y="0"/>
                    </a:cxn>
                    <a:cxn ang="0">
                      <a:pos x="0" y="0"/>
                    </a:cxn>
                    <a:cxn ang="0">
                      <a:pos x="0" y="0"/>
                    </a:cxn>
                    <a:cxn ang="0">
                      <a:pos x="0" y="0"/>
                    </a:cxn>
                  </a:cxnLst>
                  <a:rect l="txL" t="txT" r="txR" b="txB"/>
                  <a:pathLst>
                    <a:path w="21600" h="21600">
                      <a:moveTo>
                        <a:pt x="0" y="0"/>
                      </a:moveTo>
                      <a:lnTo>
                        <a:pt x="2218" y="21600"/>
                      </a:lnTo>
                      <a:lnTo>
                        <a:pt x="19382" y="21600"/>
                      </a:lnTo>
                      <a:lnTo>
                        <a:pt x="21600" y="0"/>
                      </a:lnTo>
                      <a:lnTo>
                        <a:pt x="0" y="0"/>
                      </a:lnTo>
                      <a:close/>
                    </a:path>
                  </a:pathLst>
                </a:custGeom>
                <a:solidFill>
                  <a:srgbClr val="11030D">
                    <a:alpha val="100000"/>
                  </a:srgbClr>
                </a:solidFill>
                <a:ln w="12700">
                  <a:noFill/>
                </a:ln>
              </p:spPr>
              <p:txBody>
                <a:bodyPr/>
                <a:p>
                  <a:endParaRPr lang="zh-CN" altLang="en-US"/>
                </a:p>
              </p:txBody>
            </p:sp>
            <p:sp>
              <p:nvSpPr>
                <p:cNvPr id="26675" name="AutoShape 16"/>
                <p:cNvSpPr/>
                <p:nvPr/>
              </p:nvSpPr>
              <p:spPr>
                <a:xfrm rot="10800000">
                  <a:off x="315" y="2614"/>
                  <a:ext cx="768" cy="511"/>
                </a:xfrm>
                <a:custGeom>
                  <a:avLst/>
                  <a:gdLst>
                    <a:gd name="txL" fmla="*/ 2278 w 21600"/>
                    <a:gd name="txT" fmla="*/ 2283 h 21600"/>
                    <a:gd name="txR" fmla="*/ 19322 w 21600"/>
                    <a:gd name="txB" fmla="*/ 19317 h 21600"/>
                  </a:gdLst>
                  <a:ahLst/>
                  <a:cxnLst>
                    <a:cxn ang="0">
                      <a:pos x="0" y="0"/>
                    </a:cxn>
                    <a:cxn ang="0">
                      <a:pos x="0" y="0"/>
                    </a:cxn>
                    <a:cxn ang="0">
                      <a:pos x="0" y="0"/>
                    </a:cxn>
                    <a:cxn ang="0">
                      <a:pos x="0" y="0"/>
                    </a:cxn>
                  </a:cxnLst>
                  <a:rect l="txL" t="txT" r="txR" b="txB"/>
                  <a:pathLst>
                    <a:path w="21600" h="21600">
                      <a:moveTo>
                        <a:pt x="0" y="0"/>
                      </a:moveTo>
                      <a:lnTo>
                        <a:pt x="943" y="21600"/>
                      </a:lnTo>
                      <a:lnTo>
                        <a:pt x="20657" y="21600"/>
                      </a:lnTo>
                      <a:lnTo>
                        <a:pt x="21600" y="0"/>
                      </a:lnTo>
                      <a:lnTo>
                        <a:pt x="0" y="0"/>
                      </a:lnTo>
                      <a:close/>
                    </a:path>
                  </a:pathLst>
                </a:custGeom>
                <a:gradFill rotWithShape="1">
                  <a:gsLst>
                    <a:gs pos="0">
                      <a:srgbClr val="755757">
                        <a:alpha val="100000"/>
                      </a:srgbClr>
                    </a:gs>
                    <a:gs pos="100000">
                      <a:schemeClr val="tx2">
                        <a:alpha val="100000"/>
                      </a:schemeClr>
                    </a:gs>
                  </a:gsLst>
                  <a:path path="rect">
                    <a:fillToRect l="100000" t="100000"/>
                  </a:path>
                  <a:tileRect/>
                </a:gradFill>
                <a:ln w="12700" cap="flat" cmpd="sng">
                  <a:solidFill>
                    <a:srgbClr val="002A29">
                      <a:alpha val="100000"/>
                    </a:srgbClr>
                  </a:solidFill>
                  <a:prstDash val="solid"/>
                  <a:miter lim="800000"/>
                  <a:headEnd type="none" w="med" len="med"/>
                  <a:tailEnd type="none" w="med" len="med"/>
                </a:ln>
              </p:spPr>
              <p:txBody>
                <a:bodyPr/>
                <a:p>
                  <a:endParaRPr lang="zh-CN" altLang="en-US"/>
                </a:p>
              </p:txBody>
            </p:sp>
            <p:sp>
              <p:nvSpPr>
                <p:cNvPr id="26676" name="AutoShape 17"/>
                <p:cNvSpPr/>
                <p:nvPr/>
              </p:nvSpPr>
              <p:spPr>
                <a:xfrm rot="10800000">
                  <a:off x="347" y="2620"/>
                  <a:ext cx="702" cy="126"/>
                </a:xfrm>
                <a:custGeom>
                  <a:avLst/>
                  <a:gdLst>
                    <a:gd name="txL" fmla="*/ 1877 w 21600"/>
                    <a:gd name="txT" fmla="*/ 1886 h 21600"/>
                    <a:gd name="txR" fmla="*/ 19723 w 21600"/>
                    <a:gd name="txB" fmla="*/ 19714 h 21600"/>
                  </a:gdLst>
                  <a:ahLst/>
                  <a:cxnLst>
                    <a:cxn ang="0">
                      <a:pos x="0" y="0"/>
                    </a:cxn>
                    <a:cxn ang="0">
                      <a:pos x="0" y="0"/>
                    </a:cxn>
                    <a:cxn ang="0">
                      <a:pos x="0" y="0"/>
                    </a:cxn>
                    <a:cxn ang="0">
                      <a:pos x="0" y="0"/>
                    </a:cxn>
                  </a:cxnLst>
                  <a:rect l="txL" t="txT" r="txR" b="txB"/>
                  <a:pathLst>
                    <a:path w="21600" h="21600">
                      <a:moveTo>
                        <a:pt x="0" y="0"/>
                      </a:moveTo>
                      <a:lnTo>
                        <a:pt x="163" y="21600"/>
                      </a:lnTo>
                      <a:lnTo>
                        <a:pt x="21437" y="21600"/>
                      </a:lnTo>
                      <a:lnTo>
                        <a:pt x="21600" y="0"/>
                      </a:lnTo>
                      <a:lnTo>
                        <a:pt x="0" y="0"/>
                      </a:lnTo>
                      <a:close/>
                    </a:path>
                  </a:pathLst>
                </a:custGeom>
                <a:gradFill rotWithShape="1">
                  <a:gsLst>
                    <a:gs pos="0">
                      <a:srgbClr val="004240">
                        <a:alpha val="0"/>
                      </a:srgbClr>
                    </a:gs>
                    <a:gs pos="100000">
                      <a:schemeClr val="bg1">
                        <a:alpha val="39998"/>
                      </a:schemeClr>
                    </a:gs>
                  </a:gsLst>
                  <a:lin ang="5400000" scaled="1"/>
                  <a:tileRect/>
                </a:gradFill>
                <a:ln w="12700">
                  <a:noFill/>
                </a:ln>
              </p:spPr>
              <p:txBody>
                <a:bodyPr/>
                <a:p>
                  <a:endParaRPr lang="zh-CN" altLang="en-US"/>
                </a:p>
              </p:txBody>
            </p:sp>
          </p:grpSp>
          <p:sp>
            <p:nvSpPr>
              <p:cNvPr id="26672" name="Rectangle 18"/>
              <p:cNvSpPr/>
              <p:nvPr/>
            </p:nvSpPr>
            <p:spPr>
              <a:xfrm>
                <a:off x="718" y="1508"/>
                <a:ext cx="170" cy="181"/>
              </a:xfrm>
              <a:prstGeom prst="rect">
                <a:avLst/>
              </a:prstGeom>
              <a:noFill/>
              <a:ln w="9525">
                <a:noFill/>
              </a:ln>
              <a:effectLst>
                <a:outerShdw dist="17961" dir="2699999" algn="ctr" rotWithShape="0">
                  <a:schemeClr val="tx1">
                    <a:alpha val="50000"/>
                  </a:schemeClr>
                </a:outerShdw>
              </a:effectLst>
            </p:spPr>
            <p:txBody>
              <a:bodyPr wrap="none" lIns="0" tIns="0" rIns="0" bIns="0" anchor="ctr" anchorCtr="0">
                <a:spAutoFit/>
              </a:bodyPr>
              <a:p>
                <a:pPr algn="ctr" latinLnBrk="1">
                  <a:buNone/>
                </a:pPr>
                <a:r>
                  <a:rPr lang="zh-CN" altLang="en-US" dirty="0">
                    <a:solidFill>
                      <a:schemeClr val="bg1"/>
                    </a:solidFill>
                    <a:latin typeface="Arial Black" panose="020B0A04020102020204" pitchFamily="34" charset="0"/>
                    <a:ea typeface="楷体_GB2312" pitchFamily="49" charset="-122"/>
                  </a:rPr>
                  <a:t>人员</a:t>
                </a:r>
                <a:endParaRPr lang="zh-CN" altLang="en-US" dirty="0">
                  <a:solidFill>
                    <a:schemeClr val="bg1"/>
                  </a:solidFill>
                  <a:latin typeface="Arial Black" panose="020B0A04020102020204" pitchFamily="34" charset="0"/>
                  <a:ea typeface="楷体_GB2312" pitchFamily="49" charset="-122"/>
                </a:endParaRPr>
              </a:p>
            </p:txBody>
          </p:sp>
        </p:grpSp>
        <p:sp>
          <p:nvSpPr>
            <p:cNvPr id="26633" name="AutoShape 31"/>
            <p:cNvSpPr/>
            <p:nvPr/>
          </p:nvSpPr>
          <p:spPr>
            <a:xfrm flipV="1">
              <a:off x="1602" y="1888"/>
              <a:ext cx="1171" cy="116"/>
            </a:xfrm>
            <a:custGeom>
              <a:avLst/>
              <a:gdLst>
                <a:gd name="txL" fmla="*/ 3615 w 21600"/>
                <a:gd name="txT" fmla="*/ 3538 h 21600"/>
                <a:gd name="txR" fmla="*/ 17985 w 21600"/>
                <a:gd name="txB" fmla="*/ 18062 h 21600"/>
              </a:gdLst>
              <a:ahLst/>
              <a:cxnLst>
                <a:cxn ang="0">
                  <a:pos x="0" y="0"/>
                </a:cxn>
                <a:cxn ang="0">
                  <a:pos x="0" y="0"/>
                </a:cxn>
                <a:cxn ang="0">
                  <a:pos x="0" y="0"/>
                </a:cxn>
                <a:cxn ang="0">
                  <a:pos x="0" y="0"/>
                </a:cxn>
              </a:cxnLst>
              <a:rect l="txL" t="txT" r="txR" b="txB"/>
              <a:pathLst>
                <a:path w="21600" h="21600">
                  <a:moveTo>
                    <a:pt x="0" y="0"/>
                  </a:moveTo>
                  <a:lnTo>
                    <a:pt x="3626" y="21600"/>
                  </a:lnTo>
                  <a:lnTo>
                    <a:pt x="17974" y="21600"/>
                  </a:lnTo>
                  <a:lnTo>
                    <a:pt x="21600" y="0"/>
                  </a:lnTo>
                  <a:lnTo>
                    <a:pt x="0" y="0"/>
                  </a:lnTo>
                  <a:close/>
                </a:path>
              </a:pathLst>
            </a:custGeom>
            <a:gradFill rotWithShape="1">
              <a:gsLst>
                <a:gs pos="0">
                  <a:srgbClr val="FF3300">
                    <a:alpha val="100000"/>
                  </a:srgbClr>
                </a:gs>
                <a:gs pos="100000">
                  <a:srgbClr val="761800">
                    <a:alpha val="100000"/>
                  </a:srgbClr>
                </a:gs>
              </a:gsLst>
              <a:lin ang="2700000" scaled="1"/>
              <a:tileRect/>
            </a:gradFill>
            <a:ln w="9525">
              <a:noFill/>
            </a:ln>
          </p:spPr>
          <p:txBody>
            <a:bodyPr/>
            <a:p>
              <a:endParaRPr lang="zh-CN" altLang="en-US"/>
            </a:p>
          </p:txBody>
        </p:sp>
        <p:sp>
          <p:nvSpPr>
            <p:cNvPr id="26634" name="Rectangle 32"/>
            <p:cNvSpPr/>
            <p:nvPr/>
          </p:nvSpPr>
          <p:spPr>
            <a:xfrm>
              <a:off x="1602" y="2004"/>
              <a:ext cx="1171" cy="1446"/>
            </a:xfrm>
            <a:prstGeom prst="rect">
              <a:avLst/>
            </a:prstGeom>
            <a:gradFill rotWithShape="1">
              <a:gsLst>
                <a:gs pos="0">
                  <a:srgbClr val="761800"/>
                </a:gs>
                <a:gs pos="50000">
                  <a:srgbClr val="FF3300"/>
                </a:gs>
                <a:gs pos="100000">
                  <a:srgbClr val="761800"/>
                </a:gs>
              </a:gsLst>
              <a:lin ang="189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69665" name="Freeform 33"/>
            <p:cNvSpPr/>
            <p:nvPr/>
          </p:nvSpPr>
          <p:spPr bwMode="auto">
            <a:xfrm>
              <a:off x="1657" y="2062"/>
              <a:ext cx="1060" cy="1345"/>
            </a:xfrm>
            <a:custGeom>
              <a:avLst/>
              <a:gdLst/>
              <a:ahLst/>
              <a:cxnLst>
                <a:cxn ang="0">
                  <a:pos x="0" y="0"/>
                </a:cxn>
                <a:cxn ang="0">
                  <a:pos x="998" y="0"/>
                </a:cxn>
                <a:cxn ang="0">
                  <a:pos x="1452" y="454"/>
                </a:cxn>
                <a:cxn ang="0">
                  <a:pos x="1452" y="1497"/>
                </a:cxn>
                <a:cxn ang="0">
                  <a:pos x="0" y="1497"/>
                </a:cxn>
                <a:cxn ang="0">
                  <a:pos x="0" y="0"/>
                </a:cxn>
              </a:cxnLst>
              <a:rect l="0" t="0" r="r" b="b"/>
              <a:pathLst>
                <a:path w="1452" h="1497">
                  <a:moveTo>
                    <a:pt x="0" y="0"/>
                  </a:moveTo>
                  <a:lnTo>
                    <a:pt x="998" y="0"/>
                  </a:lnTo>
                  <a:lnTo>
                    <a:pt x="1452" y="454"/>
                  </a:lnTo>
                  <a:lnTo>
                    <a:pt x="1452" y="1497"/>
                  </a:lnTo>
                  <a:lnTo>
                    <a:pt x="0" y="1497"/>
                  </a:lnTo>
                  <a:lnTo>
                    <a:pt x="0" y="0"/>
                  </a:lnTo>
                  <a:close/>
                </a:path>
              </a:pathLst>
            </a:custGeom>
            <a:gradFill rotWithShape="1">
              <a:gsLst>
                <a:gs pos="0">
                  <a:schemeClr val="tx2"/>
                </a:gs>
                <a:gs pos="50000">
                  <a:srgbClr val="660033"/>
                </a:gs>
                <a:gs pos="100000">
                  <a:schemeClr val="tx2"/>
                </a:gs>
              </a:gsLst>
              <a:lin ang="18900000" scaled="1"/>
            </a:gradFill>
            <a:ln w="9525">
              <a:solidFill>
                <a:schemeClr val="bg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6636" name="Rectangle 34"/>
            <p:cNvSpPr/>
            <p:nvPr/>
          </p:nvSpPr>
          <p:spPr>
            <a:xfrm>
              <a:off x="1900" y="2575"/>
              <a:ext cx="562" cy="308"/>
            </a:xfrm>
            <a:prstGeom prst="rect">
              <a:avLst/>
            </a:prstGeom>
            <a:noFill/>
            <a:ln w="9525">
              <a:noFill/>
            </a:ln>
            <a:effectLst>
              <a:outerShdw dist="17961" dir="2699999" algn="ctr" rotWithShape="0">
                <a:srgbClr val="003366"/>
              </a:outerShdw>
            </a:effectLst>
          </p:spPr>
          <p:txBody>
            <a:bodyPr wrap="none" lIns="0" tIns="0" rIns="0" bIns="0" anchor="ctr" anchorCtr="0">
              <a:spAutoFit/>
            </a:bodyPr>
            <a:p>
              <a:pPr algn="ctr" latinLnBrk="1">
                <a:buNone/>
              </a:pPr>
              <a:r>
                <a:rPr lang="zh-CN" altLang="en-US" sz="1600" dirty="0">
                  <a:solidFill>
                    <a:schemeClr val="bg1"/>
                  </a:solidFill>
                  <a:latin typeface="HY견고딕" pitchFamily="18" charset="-127"/>
                  <a:ea typeface="楷体_GB2312" pitchFamily="49" charset="-122"/>
                </a:rPr>
                <a:t>设备运行状况</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安全防护措施</a:t>
              </a:r>
              <a:endParaRPr lang="zh-CN" altLang="en-US" sz="1600" dirty="0">
                <a:solidFill>
                  <a:schemeClr val="bg1"/>
                </a:solidFill>
                <a:latin typeface="HY견고딕" pitchFamily="18" charset="-127"/>
                <a:ea typeface="楷体_GB2312" pitchFamily="49" charset="-122"/>
              </a:endParaRPr>
            </a:p>
          </p:txBody>
        </p:sp>
        <p:grpSp>
          <p:nvGrpSpPr>
            <p:cNvPr id="26637" name="Group 35"/>
            <p:cNvGrpSpPr/>
            <p:nvPr/>
          </p:nvGrpSpPr>
          <p:grpSpPr>
            <a:xfrm>
              <a:off x="1713" y="1412"/>
              <a:ext cx="956" cy="568"/>
              <a:chOff x="310" y="2614"/>
              <a:chExt cx="777" cy="594"/>
            </a:xfrm>
          </p:grpSpPr>
          <p:sp>
            <p:nvSpPr>
              <p:cNvPr id="26662" name="AutoShape 36"/>
              <p:cNvSpPr/>
              <p:nvPr/>
            </p:nvSpPr>
            <p:spPr>
              <a:xfrm flipV="1">
                <a:off x="310" y="3162"/>
                <a:ext cx="777" cy="46"/>
              </a:xfrm>
              <a:custGeom>
                <a:avLst/>
                <a:gdLst>
                  <a:gd name="txL" fmla="*/ 2808 w 21600"/>
                  <a:gd name="txT" fmla="*/ 2817 h 21600"/>
                  <a:gd name="txR" fmla="*/ 18792 w 21600"/>
                  <a:gd name="txB" fmla="*/ 18783 h 21600"/>
                </a:gdLst>
                <a:ahLst/>
                <a:cxnLst>
                  <a:cxn ang="0">
                    <a:pos x="0" y="0"/>
                  </a:cxn>
                  <a:cxn ang="0">
                    <a:pos x="0" y="0"/>
                  </a:cxn>
                  <a:cxn ang="0">
                    <a:pos x="0" y="0"/>
                  </a:cxn>
                  <a:cxn ang="0">
                    <a:pos x="0" y="0"/>
                  </a:cxn>
                </a:cxnLst>
                <a:rect l="txL" t="txT" r="txR" b="txB"/>
                <a:pathLst>
                  <a:path w="21600" h="21600">
                    <a:moveTo>
                      <a:pt x="0" y="0"/>
                    </a:moveTo>
                    <a:lnTo>
                      <a:pt x="2032" y="21600"/>
                    </a:lnTo>
                    <a:lnTo>
                      <a:pt x="19568" y="21600"/>
                    </a:lnTo>
                    <a:lnTo>
                      <a:pt x="21600" y="0"/>
                    </a:lnTo>
                    <a:lnTo>
                      <a:pt x="0" y="0"/>
                    </a:lnTo>
                    <a:close/>
                  </a:path>
                </a:pathLst>
              </a:custGeom>
              <a:gradFill rotWithShape="1">
                <a:gsLst>
                  <a:gs pos="0">
                    <a:srgbClr val="005CE4">
                      <a:alpha val="0"/>
                    </a:srgbClr>
                  </a:gs>
                  <a:gs pos="100000">
                    <a:schemeClr val="tx1">
                      <a:alpha val="60001"/>
                    </a:schemeClr>
                  </a:gs>
                </a:gsLst>
                <a:lin ang="5400000" scaled="1"/>
                <a:tileRect/>
              </a:gradFill>
              <a:ln w="9525">
                <a:noFill/>
              </a:ln>
            </p:spPr>
            <p:txBody>
              <a:bodyPr/>
              <a:p>
                <a:endParaRPr lang="zh-CN" altLang="en-US"/>
              </a:p>
            </p:txBody>
          </p:sp>
          <p:sp>
            <p:nvSpPr>
              <p:cNvPr id="26663" name="AutoShape 37"/>
              <p:cNvSpPr/>
              <p:nvPr/>
            </p:nvSpPr>
            <p:spPr>
              <a:xfrm rot="-10800000" flipV="1">
                <a:off x="315" y="3126"/>
                <a:ext cx="768" cy="39"/>
              </a:xfrm>
              <a:custGeom>
                <a:avLst/>
                <a:gdLst>
                  <a:gd name="txL" fmla="*/ 2897 w 21600"/>
                  <a:gd name="txT" fmla="*/ 2769 h 21600"/>
                  <a:gd name="txR" fmla="*/ 18703 w 21600"/>
                  <a:gd name="txB" fmla="*/ 18831 h 21600"/>
                </a:gdLst>
                <a:ahLst/>
                <a:cxnLst>
                  <a:cxn ang="0">
                    <a:pos x="0" y="0"/>
                  </a:cxn>
                  <a:cxn ang="0">
                    <a:pos x="0" y="0"/>
                  </a:cxn>
                  <a:cxn ang="0">
                    <a:pos x="0" y="0"/>
                  </a:cxn>
                  <a:cxn ang="0">
                    <a:pos x="0" y="0"/>
                  </a:cxn>
                </a:cxnLst>
                <a:rect l="txL" t="txT" r="txR" b="txB"/>
                <a:pathLst>
                  <a:path w="21600" h="21600">
                    <a:moveTo>
                      <a:pt x="0" y="0"/>
                    </a:moveTo>
                    <a:lnTo>
                      <a:pt x="2218" y="21600"/>
                    </a:lnTo>
                    <a:lnTo>
                      <a:pt x="19382" y="21600"/>
                    </a:lnTo>
                    <a:lnTo>
                      <a:pt x="21600" y="0"/>
                    </a:lnTo>
                    <a:lnTo>
                      <a:pt x="0" y="0"/>
                    </a:lnTo>
                    <a:close/>
                  </a:path>
                </a:pathLst>
              </a:custGeom>
              <a:solidFill>
                <a:srgbClr val="11030D">
                  <a:alpha val="100000"/>
                </a:srgbClr>
              </a:solidFill>
              <a:ln w="12700">
                <a:noFill/>
              </a:ln>
            </p:spPr>
            <p:txBody>
              <a:bodyPr/>
              <a:p>
                <a:endParaRPr lang="zh-CN" altLang="en-US"/>
              </a:p>
            </p:txBody>
          </p:sp>
          <p:sp>
            <p:nvSpPr>
              <p:cNvPr id="26664" name="AutoShape 38"/>
              <p:cNvSpPr/>
              <p:nvPr/>
            </p:nvSpPr>
            <p:spPr>
              <a:xfrm rot="10800000">
                <a:off x="315" y="2614"/>
                <a:ext cx="768" cy="511"/>
              </a:xfrm>
              <a:custGeom>
                <a:avLst/>
                <a:gdLst>
                  <a:gd name="txL" fmla="*/ 2278 w 21600"/>
                  <a:gd name="txT" fmla="*/ 2283 h 21600"/>
                  <a:gd name="txR" fmla="*/ 19322 w 21600"/>
                  <a:gd name="txB" fmla="*/ 19317 h 21600"/>
                </a:gdLst>
                <a:ahLst/>
                <a:cxnLst>
                  <a:cxn ang="0">
                    <a:pos x="0" y="0"/>
                  </a:cxn>
                  <a:cxn ang="0">
                    <a:pos x="0" y="0"/>
                  </a:cxn>
                  <a:cxn ang="0">
                    <a:pos x="0" y="0"/>
                  </a:cxn>
                  <a:cxn ang="0">
                    <a:pos x="0" y="0"/>
                  </a:cxn>
                </a:cxnLst>
                <a:rect l="txL" t="txT" r="txR" b="txB"/>
                <a:pathLst>
                  <a:path w="21600" h="21600">
                    <a:moveTo>
                      <a:pt x="0" y="0"/>
                    </a:moveTo>
                    <a:lnTo>
                      <a:pt x="943" y="21600"/>
                    </a:lnTo>
                    <a:lnTo>
                      <a:pt x="20657" y="21600"/>
                    </a:lnTo>
                    <a:lnTo>
                      <a:pt x="21600" y="0"/>
                    </a:lnTo>
                    <a:lnTo>
                      <a:pt x="0" y="0"/>
                    </a:lnTo>
                    <a:close/>
                  </a:path>
                </a:pathLst>
              </a:custGeom>
              <a:gradFill rotWithShape="1">
                <a:gsLst>
                  <a:gs pos="0">
                    <a:srgbClr val="755757">
                      <a:alpha val="100000"/>
                    </a:srgbClr>
                  </a:gs>
                  <a:gs pos="100000">
                    <a:schemeClr val="tx2">
                      <a:alpha val="100000"/>
                    </a:schemeClr>
                  </a:gs>
                </a:gsLst>
                <a:path path="rect">
                  <a:fillToRect l="100000" t="100000"/>
                </a:path>
                <a:tileRect/>
              </a:gradFill>
              <a:ln w="12700" cap="flat" cmpd="sng">
                <a:solidFill>
                  <a:srgbClr val="002A29">
                    <a:alpha val="100000"/>
                  </a:srgbClr>
                </a:solidFill>
                <a:prstDash val="solid"/>
                <a:miter lim="800000"/>
                <a:headEnd type="none" w="med" len="med"/>
                <a:tailEnd type="none" w="med" len="med"/>
              </a:ln>
            </p:spPr>
            <p:txBody>
              <a:bodyPr/>
              <a:p>
                <a:endParaRPr lang="zh-CN" altLang="en-US"/>
              </a:p>
            </p:txBody>
          </p:sp>
          <p:sp>
            <p:nvSpPr>
              <p:cNvPr id="26665" name="AutoShape 39"/>
              <p:cNvSpPr/>
              <p:nvPr/>
            </p:nvSpPr>
            <p:spPr>
              <a:xfrm rot="10800000">
                <a:off x="347" y="2620"/>
                <a:ext cx="702" cy="126"/>
              </a:xfrm>
              <a:custGeom>
                <a:avLst/>
                <a:gdLst>
                  <a:gd name="txL" fmla="*/ 1877 w 21600"/>
                  <a:gd name="txT" fmla="*/ 1886 h 21600"/>
                  <a:gd name="txR" fmla="*/ 19723 w 21600"/>
                  <a:gd name="txB" fmla="*/ 19714 h 21600"/>
                </a:gdLst>
                <a:ahLst/>
                <a:cxnLst>
                  <a:cxn ang="0">
                    <a:pos x="0" y="0"/>
                  </a:cxn>
                  <a:cxn ang="0">
                    <a:pos x="0" y="0"/>
                  </a:cxn>
                  <a:cxn ang="0">
                    <a:pos x="0" y="0"/>
                  </a:cxn>
                  <a:cxn ang="0">
                    <a:pos x="0" y="0"/>
                  </a:cxn>
                </a:cxnLst>
                <a:rect l="txL" t="txT" r="txR" b="txB"/>
                <a:pathLst>
                  <a:path w="21600" h="21600">
                    <a:moveTo>
                      <a:pt x="0" y="0"/>
                    </a:moveTo>
                    <a:lnTo>
                      <a:pt x="163" y="21600"/>
                    </a:lnTo>
                    <a:lnTo>
                      <a:pt x="21437" y="21600"/>
                    </a:lnTo>
                    <a:lnTo>
                      <a:pt x="21600" y="0"/>
                    </a:lnTo>
                    <a:lnTo>
                      <a:pt x="0" y="0"/>
                    </a:lnTo>
                    <a:close/>
                  </a:path>
                </a:pathLst>
              </a:custGeom>
              <a:gradFill rotWithShape="1">
                <a:gsLst>
                  <a:gs pos="0">
                    <a:srgbClr val="004240">
                      <a:alpha val="0"/>
                    </a:srgbClr>
                  </a:gs>
                  <a:gs pos="100000">
                    <a:schemeClr val="bg1">
                      <a:alpha val="39998"/>
                    </a:schemeClr>
                  </a:gs>
                </a:gsLst>
                <a:lin ang="5400000" scaled="1"/>
                <a:tileRect/>
              </a:gradFill>
              <a:ln w="12700">
                <a:noFill/>
              </a:ln>
            </p:spPr>
            <p:txBody>
              <a:bodyPr/>
              <a:p>
                <a:endParaRPr lang="zh-CN" altLang="en-US"/>
              </a:p>
            </p:txBody>
          </p:sp>
        </p:grpSp>
        <p:sp>
          <p:nvSpPr>
            <p:cNvPr id="26638" name="Rectangle 40"/>
            <p:cNvSpPr/>
            <p:nvPr/>
          </p:nvSpPr>
          <p:spPr>
            <a:xfrm>
              <a:off x="2071" y="1570"/>
              <a:ext cx="210" cy="156"/>
            </a:xfrm>
            <a:prstGeom prst="rect">
              <a:avLst/>
            </a:prstGeom>
            <a:noFill/>
            <a:ln w="9525">
              <a:noFill/>
            </a:ln>
            <a:effectLst>
              <a:outerShdw dist="17961" dir="2699999" algn="ctr" rotWithShape="0">
                <a:schemeClr val="tx1">
                  <a:alpha val="50000"/>
                </a:schemeClr>
              </a:outerShdw>
            </a:effectLst>
          </p:spPr>
          <p:txBody>
            <a:bodyPr wrap="none" lIns="0" tIns="0" rIns="0" bIns="0" anchor="ctr" anchorCtr="0">
              <a:spAutoFit/>
            </a:bodyPr>
            <a:p>
              <a:pPr algn="ctr" eaLnBrk="0" hangingPunct="0">
                <a:lnSpc>
                  <a:spcPct val="90000"/>
                </a:lnSpc>
                <a:buNone/>
              </a:pPr>
              <a:r>
                <a:rPr lang="zh-CN" altLang="en-US" dirty="0">
                  <a:solidFill>
                    <a:schemeClr val="bg1"/>
                  </a:solidFill>
                  <a:latin typeface="Arial Black" panose="020B0A04020102020204" pitchFamily="34" charset="0"/>
                  <a:ea typeface="楷体_GB2312" pitchFamily="49" charset="-122"/>
                </a:rPr>
                <a:t>设备</a:t>
              </a:r>
              <a:endParaRPr lang="zh-CN" altLang="en-US" dirty="0">
                <a:solidFill>
                  <a:schemeClr val="bg1"/>
                </a:solidFill>
                <a:latin typeface="Arial Black" panose="020B0A04020102020204" pitchFamily="34" charset="0"/>
                <a:ea typeface="楷体_GB2312" pitchFamily="49" charset="-122"/>
              </a:endParaRPr>
            </a:p>
          </p:txBody>
        </p:sp>
        <p:sp>
          <p:nvSpPr>
            <p:cNvPr id="69673" name="AutoShape 41"/>
            <p:cNvSpPr>
              <a:spLocks noChangeArrowheads="1"/>
            </p:cNvSpPr>
            <p:nvPr/>
          </p:nvSpPr>
          <p:spPr bwMode="auto">
            <a:xfrm flipV="1">
              <a:off x="1491" y="3450"/>
              <a:ext cx="1394" cy="115"/>
            </a:xfrm>
            <a:custGeom>
              <a:avLst/>
              <a:gdLst>
                <a:gd name="G0" fmla="+- 1676 0 0"/>
                <a:gd name="G1" fmla="+- 21600 0 1676"/>
                <a:gd name="G2" fmla="*/ 1676 1 2"/>
                <a:gd name="G3" fmla="+- 21600 0 G2"/>
                <a:gd name="G4" fmla="+/ 1676 21600 2"/>
                <a:gd name="G5" fmla="+/ G1 0 2"/>
                <a:gd name="G6" fmla="*/ 21600 21600 1676"/>
                <a:gd name="G7" fmla="*/ G6 1 2"/>
                <a:gd name="G8" fmla="+- 21600 0 G7"/>
                <a:gd name="G9" fmla="*/ 21600 1 2"/>
                <a:gd name="G10" fmla="+- 1676 0 G9"/>
                <a:gd name="G11" fmla="?: G10 G8 0"/>
                <a:gd name="G12" fmla="?: G10 G7 21600"/>
                <a:gd name="T0" fmla="*/ 20762 w 21600"/>
                <a:gd name="T1" fmla="*/ 10800 h 21600"/>
                <a:gd name="T2" fmla="*/ 10800 w 21600"/>
                <a:gd name="T3" fmla="*/ 21600 h 21600"/>
                <a:gd name="T4" fmla="*/ 838 w 21600"/>
                <a:gd name="T5" fmla="*/ 10800 h 21600"/>
                <a:gd name="T6" fmla="*/ 10800 w 21600"/>
                <a:gd name="T7" fmla="*/ 0 h 21600"/>
                <a:gd name="T8" fmla="*/ 2638 w 21600"/>
                <a:gd name="T9" fmla="*/ 2638 h 21600"/>
                <a:gd name="T10" fmla="*/ 18962 w 21600"/>
                <a:gd name="T11" fmla="*/ 18962 h 21600"/>
              </a:gdLst>
              <a:ahLst/>
              <a:cxnLst>
                <a:cxn ang="0">
                  <a:pos x="T0" y="T1"/>
                </a:cxn>
                <a:cxn ang="0">
                  <a:pos x="T2" y="T3"/>
                </a:cxn>
                <a:cxn ang="0">
                  <a:pos x="T4" y="T5"/>
                </a:cxn>
                <a:cxn ang="0">
                  <a:pos x="T6" y="T7"/>
                </a:cxn>
              </a:cxnLst>
              <a:rect l="T8" t="T9" r="T10" b="T11"/>
              <a:pathLst>
                <a:path w="21600" h="21600">
                  <a:moveTo>
                    <a:pt x="0" y="0"/>
                  </a:moveTo>
                  <a:lnTo>
                    <a:pt x="1676" y="21600"/>
                  </a:lnTo>
                  <a:lnTo>
                    <a:pt x="19924" y="21600"/>
                  </a:lnTo>
                  <a:lnTo>
                    <a:pt x="21600" y="0"/>
                  </a:lnTo>
                  <a:close/>
                </a:path>
              </a:pathLst>
            </a:custGeom>
            <a:gradFill rotWithShape="1">
              <a:gsLst>
                <a:gs pos="0">
                  <a:schemeClr val="tx1">
                    <a:gamma/>
                    <a:tint val="49020"/>
                    <a:invGamma/>
                    <a:alpha val="0"/>
                  </a:schemeClr>
                </a:gs>
                <a:gs pos="100000">
                  <a:schemeClr val="tx1">
                    <a:alpha val="39999"/>
                  </a:schemeClr>
                </a:gs>
              </a:gsLst>
              <a:lin ang="540000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6640" name="AutoShape 42"/>
            <p:cNvSpPr/>
            <p:nvPr/>
          </p:nvSpPr>
          <p:spPr>
            <a:xfrm flipV="1">
              <a:off x="2913" y="1889"/>
              <a:ext cx="1171" cy="115"/>
            </a:xfrm>
            <a:custGeom>
              <a:avLst/>
              <a:gdLst>
                <a:gd name="txL" fmla="*/ 3615 w 21600"/>
                <a:gd name="txT" fmla="*/ 3569 h 21600"/>
                <a:gd name="txR" fmla="*/ 17985 w 21600"/>
                <a:gd name="txB" fmla="*/ 18031 h 21600"/>
              </a:gdLst>
              <a:ahLst/>
              <a:cxnLst>
                <a:cxn ang="0">
                  <a:pos x="0" y="0"/>
                </a:cxn>
                <a:cxn ang="0">
                  <a:pos x="0" y="0"/>
                </a:cxn>
                <a:cxn ang="0">
                  <a:pos x="0" y="0"/>
                </a:cxn>
                <a:cxn ang="0">
                  <a:pos x="0" y="0"/>
                </a:cxn>
              </a:cxnLst>
              <a:rect l="txL" t="txT" r="txR" b="txB"/>
              <a:pathLst>
                <a:path w="21600" h="21600">
                  <a:moveTo>
                    <a:pt x="0" y="0"/>
                  </a:moveTo>
                  <a:lnTo>
                    <a:pt x="3626" y="21600"/>
                  </a:lnTo>
                  <a:lnTo>
                    <a:pt x="17974" y="21600"/>
                  </a:lnTo>
                  <a:lnTo>
                    <a:pt x="21600" y="0"/>
                  </a:lnTo>
                  <a:lnTo>
                    <a:pt x="0" y="0"/>
                  </a:lnTo>
                  <a:close/>
                </a:path>
              </a:pathLst>
            </a:custGeom>
            <a:gradFill rotWithShape="1">
              <a:gsLst>
                <a:gs pos="0">
                  <a:srgbClr val="FF3300">
                    <a:alpha val="100000"/>
                  </a:srgbClr>
                </a:gs>
                <a:gs pos="100000">
                  <a:srgbClr val="761800">
                    <a:alpha val="100000"/>
                  </a:srgbClr>
                </a:gs>
              </a:gsLst>
              <a:lin ang="2700000" scaled="1"/>
              <a:tileRect/>
            </a:gradFill>
            <a:ln w="9525">
              <a:noFill/>
            </a:ln>
          </p:spPr>
          <p:txBody>
            <a:bodyPr/>
            <a:p>
              <a:endParaRPr lang="zh-CN" altLang="en-US"/>
            </a:p>
          </p:txBody>
        </p:sp>
        <p:sp>
          <p:nvSpPr>
            <p:cNvPr id="26641" name="Rectangle 43"/>
            <p:cNvSpPr/>
            <p:nvPr/>
          </p:nvSpPr>
          <p:spPr>
            <a:xfrm>
              <a:off x="2913" y="2004"/>
              <a:ext cx="1171" cy="1447"/>
            </a:xfrm>
            <a:prstGeom prst="rect">
              <a:avLst/>
            </a:prstGeom>
            <a:gradFill rotWithShape="1">
              <a:gsLst>
                <a:gs pos="0">
                  <a:srgbClr val="761800"/>
                </a:gs>
                <a:gs pos="50000">
                  <a:srgbClr val="FF3300"/>
                </a:gs>
                <a:gs pos="100000">
                  <a:srgbClr val="761800"/>
                </a:gs>
              </a:gsLst>
              <a:lin ang="189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69676" name="Freeform 44"/>
            <p:cNvSpPr/>
            <p:nvPr/>
          </p:nvSpPr>
          <p:spPr bwMode="auto">
            <a:xfrm>
              <a:off x="2968" y="2063"/>
              <a:ext cx="1060" cy="1345"/>
            </a:xfrm>
            <a:custGeom>
              <a:avLst/>
              <a:gdLst/>
              <a:ahLst/>
              <a:cxnLst>
                <a:cxn ang="0">
                  <a:pos x="0" y="0"/>
                </a:cxn>
                <a:cxn ang="0">
                  <a:pos x="998" y="0"/>
                </a:cxn>
                <a:cxn ang="0">
                  <a:pos x="1452" y="454"/>
                </a:cxn>
                <a:cxn ang="0">
                  <a:pos x="1452" y="1497"/>
                </a:cxn>
                <a:cxn ang="0">
                  <a:pos x="0" y="1497"/>
                </a:cxn>
                <a:cxn ang="0">
                  <a:pos x="0" y="0"/>
                </a:cxn>
              </a:cxnLst>
              <a:rect l="0" t="0" r="r" b="b"/>
              <a:pathLst>
                <a:path w="1452" h="1497">
                  <a:moveTo>
                    <a:pt x="0" y="0"/>
                  </a:moveTo>
                  <a:lnTo>
                    <a:pt x="998" y="0"/>
                  </a:lnTo>
                  <a:lnTo>
                    <a:pt x="1452" y="454"/>
                  </a:lnTo>
                  <a:lnTo>
                    <a:pt x="1452" y="1497"/>
                  </a:lnTo>
                  <a:lnTo>
                    <a:pt x="0" y="1497"/>
                  </a:lnTo>
                  <a:lnTo>
                    <a:pt x="0" y="0"/>
                  </a:lnTo>
                  <a:close/>
                </a:path>
              </a:pathLst>
            </a:custGeom>
            <a:gradFill rotWithShape="1">
              <a:gsLst>
                <a:gs pos="0">
                  <a:schemeClr val="tx2"/>
                </a:gs>
                <a:gs pos="50000">
                  <a:srgbClr val="660033"/>
                </a:gs>
                <a:gs pos="100000">
                  <a:schemeClr val="tx2"/>
                </a:gs>
              </a:gsLst>
              <a:lin ang="18900000" scaled="1"/>
            </a:gradFill>
            <a:ln w="9525">
              <a:solidFill>
                <a:schemeClr val="bg2"/>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6643" name="Rectangle 45"/>
            <p:cNvSpPr/>
            <p:nvPr/>
          </p:nvSpPr>
          <p:spPr>
            <a:xfrm>
              <a:off x="3198" y="2500"/>
              <a:ext cx="561" cy="462"/>
            </a:xfrm>
            <a:prstGeom prst="rect">
              <a:avLst/>
            </a:prstGeom>
            <a:noFill/>
            <a:ln w="9525">
              <a:noFill/>
            </a:ln>
            <a:effectLst>
              <a:outerShdw dist="17961" dir="2699999" algn="ctr" rotWithShape="0">
                <a:srgbClr val="003366"/>
              </a:outerShdw>
            </a:effectLst>
          </p:spPr>
          <p:txBody>
            <a:bodyPr wrap="none" lIns="0" tIns="0" rIns="0" bIns="0" anchor="ctr" anchorCtr="0">
              <a:spAutoFit/>
            </a:bodyPr>
            <a:p>
              <a:pPr algn="ctr" latinLnBrk="1">
                <a:buNone/>
              </a:pPr>
              <a:r>
                <a:rPr lang="zh-CN" altLang="en-US" sz="1600" dirty="0">
                  <a:solidFill>
                    <a:schemeClr val="bg1"/>
                  </a:solidFill>
                  <a:latin typeface="HY견고딕" pitchFamily="18" charset="-127"/>
                  <a:ea typeface="楷体_GB2312" pitchFamily="49" charset="-122"/>
                </a:rPr>
                <a:t>有害物质产生</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是否乱倒废物</a:t>
              </a:r>
              <a:endParaRPr lang="zh-CN" altLang="en-US" sz="1600" dirty="0">
                <a:solidFill>
                  <a:schemeClr val="bg1"/>
                </a:solidFill>
                <a:latin typeface="HY견고딕" pitchFamily="18" charset="-127"/>
                <a:ea typeface="楷体_GB2312" pitchFamily="49" charset="-122"/>
              </a:endParaRPr>
            </a:p>
            <a:p>
              <a:pPr algn="ctr" latinLnBrk="1">
                <a:buNone/>
              </a:pPr>
              <a:r>
                <a:rPr lang="zh-CN" altLang="en-US" sz="1600" dirty="0">
                  <a:solidFill>
                    <a:schemeClr val="bg1"/>
                  </a:solidFill>
                  <a:latin typeface="HY견고딕" pitchFamily="18" charset="-127"/>
                  <a:ea typeface="楷体_GB2312" pitchFamily="49" charset="-122"/>
                </a:rPr>
                <a:t>现场秩序</a:t>
              </a:r>
              <a:endParaRPr lang="zh-CN" altLang="en-US" sz="1600" dirty="0">
                <a:solidFill>
                  <a:schemeClr val="bg1"/>
                </a:solidFill>
                <a:latin typeface="HY견고딕" pitchFamily="18" charset="-127"/>
                <a:ea typeface="楷体_GB2312" pitchFamily="49" charset="-122"/>
              </a:endParaRPr>
            </a:p>
          </p:txBody>
        </p:sp>
        <p:grpSp>
          <p:nvGrpSpPr>
            <p:cNvPr id="26644" name="Group 46"/>
            <p:cNvGrpSpPr/>
            <p:nvPr/>
          </p:nvGrpSpPr>
          <p:grpSpPr>
            <a:xfrm>
              <a:off x="3017" y="1412"/>
              <a:ext cx="955" cy="568"/>
              <a:chOff x="310" y="2614"/>
              <a:chExt cx="777" cy="594"/>
            </a:xfrm>
          </p:grpSpPr>
          <p:sp>
            <p:nvSpPr>
              <p:cNvPr id="26658" name="AutoShape 47"/>
              <p:cNvSpPr/>
              <p:nvPr/>
            </p:nvSpPr>
            <p:spPr>
              <a:xfrm flipV="1">
                <a:off x="310" y="3162"/>
                <a:ext cx="777" cy="46"/>
              </a:xfrm>
              <a:custGeom>
                <a:avLst/>
                <a:gdLst>
                  <a:gd name="txL" fmla="*/ 2808 w 21600"/>
                  <a:gd name="txT" fmla="*/ 2817 h 21600"/>
                  <a:gd name="txR" fmla="*/ 18792 w 21600"/>
                  <a:gd name="txB" fmla="*/ 18783 h 21600"/>
                </a:gdLst>
                <a:ahLst/>
                <a:cxnLst>
                  <a:cxn ang="0">
                    <a:pos x="0" y="0"/>
                  </a:cxn>
                  <a:cxn ang="0">
                    <a:pos x="0" y="0"/>
                  </a:cxn>
                  <a:cxn ang="0">
                    <a:pos x="0" y="0"/>
                  </a:cxn>
                  <a:cxn ang="0">
                    <a:pos x="0" y="0"/>
                  </a:cxn>
                </a:cxnLst>
                <a:rect l="txL" t="txT" r="txR" b="txB"/>
                <a:pathLst>
                  <a:path w="21600" h="21600">
                    <a:moveTo>
                      <a:pt x="0" y="0"/>
                    </a:moveTo>
                    <a:lnTo>
                      <a:pt x="2032" y="21600"/>
                    </a:lnTo>
                    <a:lnTo>
                      <a:pt x="19568" y="21600"/>
                    </a:lnTo>
                    <a:lnTo>
                      <a:pt x="21600" y="0"/>
                    </a:lnTo>
                    <a:lnTo>
                      <a:pt x="0" y="0"/>
                    </a:lnTo>
                    <a:close/>
                  </a:path>
                </a:pathLst>
              </a:custGeom>
              <a:gradFill rotWithShape="1">
                <a:gsLst>
                  <a:gs pos="0">
                    <a:srgbClr val="005CE4">
                      <a:alpha val="0"/>
                    </a:srgbClr>
                  </a:gs>
                  <a:gs pos="100000">
                    <a:schemeClr val="tx1">
                      <a:alpha val="60001"/>
                    </a:schemeClr>
                  </a:gs>
                </a:gsLst>
                <a:lin ang="5400000" scaled="1"/>
                <a:tileRect/>
              </a:gradFill>
              <a:ln w="9525">
                <a:noFill/>
              </a:ln>
            </p:spPr>
            <p:txBody>
              <a:bodyPr/>
              <a:p>
                <a:endParaRPr lang="zh-CN" altLang="en-US"/>
              </a:p>
            </p:txBody>
          </p:sp>
          <p:sp>
            <p:nvSpPr>
              <p:cNvPr id="26659" name="AutoShape 48"/>
              <p:cNvSpPr/>
              <p:nvPr/>
            </p:nvSpPr>
            <p:spPr>
              <a:xfrm rot="-10800000" flipV="1">
                <a:off x="315" y="3126"/>
                <a:ext cx="768" cy="39"/>
              </a:xfrm>
              <a:custGeom>
                <a:avLst/>
                <a:gdLst>
                  <a:gd name="txL" fmla="*/ 2897 w 21600"/>
                  <a:gd name="txT" fmla="*/ 2769 h 21600"/>
                  <a:gd name="txR" fmla="*/ 18703 w 21600"/>
                  <a:gd name="txB" fmla="*/ 18831 h 21600"/>
                </a:gdLst>
                <a:ahLst/>
                <a:cxnLst>
                  <a:cxn ang="0">
                    <a:pos x="0" y="0"/>
                  </a:cxn>
                  <a:cxn ang="0">
                    <a:pos x="0" y="0"/>
                  </a:cxn>
                  <a:cxn ang="0">
                    <a:pos x="0" y="0"/>
                  </a:cxn>
                  <a:cxn ang="0">
                    <a:pos x="0" y="0"/>
                  </a:cxn>
                </a:cxnLst>
                <a:rect l="txL" t="txT" r="txR" b="txB"/>
                <a:pathLst>
                  <a:path w="21600" h="21600">
                    <a:moveTo>
                      <a:pt x="0" y="0"/>
                    </a:moveTo>
                    <a:lnTo>
                      <a:pt x="2218" y="21600"/>
                    </a:lnTo>
                    <a:lnTo>
                      <a:pt x="19382" y="21600"/>
                    </a:lnTo>
                    <a:lnTo>
                      <a:pt x="21600" y="0"/>
                    </a:lnTo>
                    <a:lnTo>
                      <a:pt x="0" y="0"/>
                    </a:lnTo>
                    <a:close/>
                  </a:path>
                </a:pathLst>
              </a:custGeom>
              <a:solidFill>
                <a:srgbClr val="11030D">
                  <a:alpha val="100000"/>
                </a:srgbClr>
              </a:solidFill>
              <a:ln w="12700">
                <a:noFill/>
              </a:ln>
            </p:spPr>
            <p:txBody>
              <a:bodyPr/>
              <a:p>
                <a:endParaRPr lang="zh-CN" altLang="en-US"/>
              </a:p>
            </p:txBody>
          </p:sp>
          <p:sp>
            <p:nvSpPr>
              <p:cNvPr id="26660" name="AutoShape 49"/>
              <p:cNvSpPr/>
              <p:nvPr/>
            </p:nvSpPr>
            <p:spPr>
              <a:xfrm rot="10800000">
                <a:off x="315" y="2614"/>
                <a:ext cx="768" cy="511"/>
              </a:xfrm>
              <a:custGeom>
                <a:avLst/>
                <a:gdLst>
                  <a:gd name="txL" fmla="*/ 2278 w 21600"/>
                  <a:gd name="txT" fmla="*/ 2283 h 21600"/>
                  <a:gd name="txR" fmla="*/ 19322 w 21600"/>
                  <a:gd name="txB" fmla="*/ 19317 h 21600"/>
                </a:gdLst>
                <a:ahLst/>
                <a:cxnLst>
                  <a:cxn ang="0">
                    <a:pos x="0" y="0"/>
                  </a:cxn>
                  <a:cxn ang="0">
                    <a:pos x="0" y="0"/>
                  </a:cxn>
                  <a:cxn ang="0">
                    <a:pos x="0" y="0"/>
                  </a:cxn>
                  <a:cxn ang="0">
                    <a:pos x="0" y="0"/>
                  </a:cxn>
                </a:cxnLst>
                <a:rect l="txL" t="txT" r="txR" b="txB"/>
                <a:pathLst>
                  <a:path w="21600" h="21600">
                    <a:moveTo>
                      <a:pt x="0" y="0"/>
                    </a:moveTo>
                    <a:lnTo>
                      <a:pt x="943" y="21600"/>
                    </a:lnTo>
                    <a:lnTo>
                      <a:pt x="20657" y="21600"/>
                    </a:lnTo>
                    <a:lnTo>
                      <a:pt x="21600" y="0"/>
                    </a:lnTo>
                    <a:lnTo>
                      <a:pt x="0" y="0"/>
                    </a:lnTo>
                    <a:close/>
                  </a:path>
                </a:pathLst>
              </a:custGeom>
              <a:gradFill rotWithShape="1">
                <a:gsLst>
                  <a:gs pos="0">
                    <a:srgbClr val="755757">
                      <a:alpha val="100000"/>
                    </a:srgbClr>
                  </a:gs>
                  <a:gs pos="100000">
                    <a:schemeClr val="tx2">
                      <a:alpha val="100000"/>
                    </a:schemeClr>
                  </a:gs>
                </a:gsLst>
                <a:path path="rect">
                  <a:fillToRect l="100000" t="100000"/>
                </a:path>
                <a:tileRect/>
              </a:gradFill>
              <a:ln w="12700" cap="flat" cmpd="sng">
                <a:solidFill>
                  <a:srgbClr val="002A29">
                    <a:alpha val="100000"/>
                  </a:srgbClr>
                </a:solidFill>
                <a:prstDash val="solid"/>
                <a:miter lim="800000"/>
                <a:headEnd type="none" w="med" len="med"/>
                <a:tailEnd type="none" w="med" len="med"/>
              </a:ln>
            </p:spPr>
            <p:txBody>
              <a:bodyPr/>
              <a:p>
                <a:endParaRPr lang="zh-CN" altLang="en-US"/>
              </a:p>
            </p:txBody>
          </p:sp>
          <p:sp>
            <p:nvSpPr>
              <p:cNvPr id="26661" name="AutoShape 50"/>
              <p:cNvSpPr/>
              <p:nvPr/>
            </p:nvSpPr>
            <p:spPr>
              <a:xfrm rot="10800000">
                <a:off x="347" y="2620"/>
                <a:ext cx="702" cy="126"/>
              </a:xfrm>
              <a:custGeom>
                <a:avLst/>
                <a:gdLst>
                  <a:gd name="txL" fmla="*/ 1877 w 21600"/>
                  <a:gd name="txT" fmla="*/ 1886 h 21600"/>
                  <a:gd name="txR" fmla="*/ 19723 w 21600"/>
                  <a:gd name="txB" fmla="*/ 19714 h 21600"/>
                </a:gdLst>
                <a:ahLst/>
                <a:cxnLst>
                  <a:cxn ang="0">
                    <a:pos x="0" y="0"/>
                  </a:cxn>
                  <a:cxn ang="0">
                    <a:pos x="0" y="0"/>
                  </a:cxn>
                  <a:cxn ang="0">
                    <a:pos x="0" y="0"/>
                  </a:cxn>
                  <a:cxn ang="0">
                    <a:pos x="0" y="0"/>
                  </a:cxn>
                </a:cxnLst>
                <a:rect l="txL" t="txT" r="txR" b="txB"/>
                <a:pathLst>
                  <a:path w="21600" h="21600">
                    <a:moveTo>
                      <a:pt x="0" y="0"/>
                    </a:moveTo>
                    <a:lnTo>
                      <a:pt x="163" y="21600"/>
                    </a:lnTo>
                    <a:lnTo>
                      <a:pt x="21437" y="21600"/>
                    </a:lnTo>
                    <a:lnTo>
                      <a:pt x="21600" y="0"/>
                    </a:lnTo>
                    <a:lnTo>
                      <a:pt x="0" y="0"/>
                    </a:lnTo>
                    <a:close/>
                  </a:path>
                </a:pathLst>
              </a:custGeom>
              <a:gradFill rotWithShape="1">
                <a:gsLst>
                  <a:gs pos="0">
                    <a:srgbClr val="004240">
                      <a:alpha val="0"/>
                    </a:srgbClr>
                  </a:gs>
                  <a:gs pos="100000">
                    <a:schemeClr val="bg1">
                      <a:alpha val="39998"/>
                    </a:schemeClr>
                  </a:gs>
                </a:gsLst>
                <a:lin ang="5400000" scaled="1"/>
                <a:tileRect/>
              </a:gradFill>
              <a:ln w="12700">
                <a:noFill/>
              </a:ln>
            </p:spPr>
            <p:txBody>
              <a:bodyPr/>
              <a:p>
                <a:endParaRPr lang="zh-CN" altLang="en-US"/>
              </a:p>
            </p:txBody>
          </p:sp>
        </p:grpSp>
        <p:sp>
          <p:nvSpPr>
            <p:cNvPr id="26645" name="Rectangle 51"/>
            <p:cNvSpPr/>
            <p:nvPr/>
          </p:nvSpPr>
          <p:spPr>
            <a:xfrm>
              <a:off x="3375" y="1571"/>
              <a:ext cx="210" cy="156"/>
            </a:xfrm>
            <a:prstGeom prst="rect">
              <a:avLst/>
            </a:prstGeom>
            <a:noFill/>
            <a:ln w="9525">
              <a:noFill/>
            </a:ln>
            <a:effectLst>
              <a:outerShdw dist="17961" dir="2699999" algn="ctr" rotWithShape="0">
                <a:schemeClr val="tx1">
                  <a:alpha val="50000"/>
                </a:schemeClr>
              </a:outerShdw>
            </a:effectLst>
          </p:spPr>
          <p:txBody>
            <a:bodyPr wrap="none" lIns="0" tIns="0" rIns="0" bIns="0" anchor="ctr" anchorCtr="0">
              <a:spAutoFit/>
            </a:bodyPr>
            <a:p>
              <a:pPr algn="ctr" eaLnBrk="0" hangingPunct="0">
                <a:lnSpc>
                  <a:spcPct val="90000"/>
                </a:lnSpc>
                <a:buNone/>
              </a:pPr>
              <a:r>
                <a:rPr lang="zh-CN" altLang="en-US" dirty="0">
                  <a:solidFill>
                    <a:schemeClr val="bg1"/>
                  </a:solidFill>
                  <a:latin typeface="Arial Black" panose="020B0A04020102020204" pitchFamily="34" charset="0"/>
                  <a:ea typeface="楷体_GB2312" pitchFamily="49" charset="-122"/>
                </a:rPr>
                <a:t>环境</a:t>
              </a:r>
              <a:endParaRPr lang="zh-CN" altLang="en-US" dirty="0">
                <a:solidFill>
                  <a:schemeClr val="bg1"/>
                </a:solidFill>
                <a:latin typeface="Arial Black" panose="020B0A04020102020204" pitchFamily="34" charset="0"/>
                <a:ea typeface="楷体_GB2312" pitchFamily="49" charset="-122"/>
              </a:endParaRPr>
            </a:p>
          </p:txBody>
        </p:sp>
        <p:sp>
          <p:nvSpPr>
            <p:cNvPr id="69684" name="AutoShape 52"/>
            <p:cNvSpPr>
              <a:spLocks noChangeArrowheads="1"/>
            </p:cNvSpPr>
            <p:nvPr/>
          </p:nvSpPr>
          <p:spPr bwMode="auto">
            <a:xfrm flipV="1">
              <a:off x="2801" y="3451"/>
              <a:ext cx="1394" cy="114"/>
            </a:xfrm>
            <a:custGeom>
              <a:avLst/>
              <a:gdLst>
                <a:gd name="G0" fmla="+- 1676 0 0"/>
                <a:gd name="G1" fmla="+- 21600 0 1676"/>
                <a:gd name="G2" fmla="*/ 1676 1 2"/>
                <a:gd name="G3" fmla="+- 21600 0 G2"/>
                <a:gd name="G4" fmla="+/ 1676 21600 2"/>
                <a:gd name="G5" fmla="+/ G1 0 2"/>
                <a:gd name="G6" fmla="*/ 21600 21600 1676"/>
                <a:gd name="G7" fmla="*/ G6 1 2"/>
                <a:gd name="G8" fmla="+- 21600 0 G7"/>
                <a:gd name="G9" fmla="*/ 21600 1 2"/>
                <a:gd name="G10" fmla="+- 1676 0 G9"/>
                <a:gd name="G11" fmla="?: G10 G8 0"/>
                <a:gd name="G12" fmla="?: G10 G7 21600"/>
                <a:gd name="T0" fmla="*/ 20762 w 21600"/>
                <a:gd name="T1" fmla="*/ 10800 h 21600"/>
                <a:gd name="T2" fmla="*/ 10800 w 21600"/>
                <a:gd name="T3" fmla="*/ 21600 h 21600"/>
                <a:gd name="T4" fmla="*/ 838 w 21600"/>
                <a:gd name="T5" fmla="*/ 10800 h 21600"/>
                <a:gd name="T6" fmla="*/ 10800 w 21600"/>
                <a:gd name="T7" fmla="*/ 0 h 21600"/>
                <a:gd name="T8" fmla="*/ 2638 w 21600"/>
                <a:gd name="T9" fmla="*/ 2638 h 21600"/>
                <a:gd name="T10" fmla="*/ 18962 w 21600"/>
                <a:gd name="T11" fmla="*/ 18962 h 21600"/>
              </a:gdLst>
              <a:ahLst/>
              <a:cxnLst>
                <a:cxn ang="0">
                  <a:pos x="T0" y="T1"/>
                </a:cxn>
                <a:cxn ang="0">
                  <a:pos x="T2" y="T3"/>
                </a:cxn>
                <a:cxn ang="0">
                  <a:pos x="T4" y="T5"/>
                </a:cxn>
                <a:cxn ang="0">
                  <a:pos x="T6" y="T7"/>
                </a:cxn>
              </a:cxnLst>
              <a:rect l="T8" t="T9" r="T10" b="T11"/>
              <a:pathLst>
                <a:path w="21600" h="21600">
                  <a:moveTo>
                    <a:pt x="0" y="0"/>
                  </a:moveTo>
                  <a:lnTo>
                    <a:pt x="1676" y="21600"/>
                  </a:lnTo>
                  <a:lnTo>
                    <a:pt x="19924" y="21600"/>
                  </a:lnTo>
                  <a:lnTo>
                    <a:pt x="21600" y="0"/>
                  </a:lnTo>
                  <a:close/>
                </a:path>
              </a:pathLst>
            </a:custGeom>
            <a:gradFill rotWithShape="1">
              <a:gsLst>
                <a:gs pos="0">
                  <a:schemeClr val="tx1">
                    <a:gamma/>
                    <a:tint val="49020"/>
                    <a:invGamma/>
                    <a:alpha val="0"/>
                  </a:schemeClr>
                </a:gs>
                <a:gs pos="100000">
                  <a:schemeClr val="tx1">
                    <a:alpha val="39999"/>
                  </a:schemeClr>
                </a:gs>
              </a:gsLst>
              <a:lin ang="5400000" scaled="1"/>
            </a:gradFill>
            <a:ln w="9525" algn="ctr">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26647" name="Group 53"/>
            <p:cNvGrpSpPr/>
            <p:nvPr/>
          </p:nvGrpSpPr>
          <p:grpSpPr>
            <a:xfrm>
              <a:off x="204" y="1021"/>
              <a:ext cx="502" cy="390"/>
              <a:chOff x="4617" y="2523"/>
              <a:chExt cx="918" cy="918"/>
            </a:xfrm>
          </p:grpSpPr>
          <p:sp>
            <p:nvSpPr>
              <p:cNvPr id="26651" name="AutoShape 54"/>
              <p:cNvSpPr/>
              <p:nvPr/>
            </p:nvSpPr>
            <p:spPr>
              <a:xfrm>
                <a:off x="4617" y="2523"/>
                <a:ext cx="916" cy="918"/>
              </a:xfrm>
              <a:prstGeom prst="star16">
                <a:avLst>
                  <a:gd name="adj" fmla="val 37500"/>
                </a:avLst>
              </a:prstGeom>
              <a:gradFill rotWithShape="1">
                <a:gsLst>
                  <a:gs pos="0">
                    <a:srgbClr val="CC9900"/>
                  </a:gs>
                  <a:gs pos="100000">
                    <a:srgbClr val="684E00"/>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26652" name="Oval 55"/>
              <p:cNvSpPr/>
              <p:nvPr/>
            </p:nvSpPr>
            <p:spPr>
              <a:xfrm>
                <a:off x="4776" y="2682"/>
                <a:ext cx="600" cy="600"/>
              </a:xfrm>
              <a:prstGeom prst="ellipse">
                <a:avLst/>
              </a:prstGeom>
              <a:gradFill rotWithShape="1">
                <a:gsLst>
                  <a:gs pos="0">
                    <a:srgbClr val="5E4700"/>
                  </a:gs>
                  <a:gs pos="100000">
                    <a:srgbClr val="CC9900"/>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26653" name="Group 56"/>
              <p:cNvGrpSpPr/>
              <p:nvPr/>
            </p:nvGrpSpPr>
            <p:grpSpPr>
              <a:xfrm>
                <a:off x="4788" y="2729"/>
                <a:ext cx="586" cy="500"/>
                <a:chOff x="511" y="1141"/>
                <a:chExt cx="586" cy="500"/>
              </a:xfrm>
            </p:grpSpPr>
            <p:sp>
              <p:nvSpPr>
                <p:cNvPr id="69689" name="Oval 57"/>
                <p:cNvSpPr>
                  <a:spLocks noChangeArrowheads="1"/>
                </p:cNvSpPr>
                <p:nvPr/>
              </p:nvSpPr>
              <p:spPr bwMode="auto">
                <a:xfrm rot="-2700000">
                  <a:off x="511" y="1142"/>
                  <a:ext cx="377" cy="294"/>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9690" name="Oval 58"/>
                <p:cNvSpPr>
                  <a:spLocks noChangeArrowheads="1"/>
                </p:cNvSpPr>
                <p:nvPr/>
              </p:nvSpPr>
              <p:spPr bwMode="auto">
                <a:xfrm rot="-2700000" flipH="1" flipV="1">
                  <a:off x="721" y="1347"/>
                  <a:ext cx="378" cy="294"/>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6654" name="Oval 59"/>
              <p:cNvSpPr/>
              <p:nvPr/>
            </p:nvSpPr>
            <p:spPr>
              <a:xfrm>
                <a:off x="4912" y="2818"/>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69692" name="Oval 60"/>
              <p:cNvSpPr>
                <a:spLocks noChangeArrowheads="1"/>
              </p:cNvSpPr>
              <p:nvPr/>
            </p:nvSpPr>
            <p:spPr bwMode="auto">
              <a:xfrm>
                <a:off x="4921" y="2827"/>
                <a:ext cx="317" cy="320"/>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6648" name="Line 61"/>
            <p:cNvSpPr/>
            <p:nvPr/>
          </p:nvSpPr>
          <p:spPr>
            <a:xfrm flipV="1">
              <a:off x="1669" y="3748"/>
              <a:ext cx="2481" cy="8"/>
            </a:xfrm>
            <a:prstGeom prst="line">
              <a:avLst/>
            </a:prstGeom>
            <a:ln w="12700" cap="flat" cmpd="sng">
              <a:solidFill>
                <a:srgbClr val="008000"/>
              </a:solidFill>
              <a:prstDash val="solid"/>
              <a:headEnd type="none" w="med" len="med"/>
              <a:tailEnd type="triangle" w="med" len="med"/>
            </a:ln>
          </p:spPr>
        </p:sp>
        <p:sp>
          <p:nvSpPr>
            <p:cNvPr id="26649" name="Rectangle 62"/>
            <p:cNvSpPr/>
            <p:nvPr/>
          </p:nvSpPr>
          <p:spPr>
            <a:xfrm>
              <a:off x="372" y="3651"/>
              <a:ext cx="1338" cy="217"/>
            </a:xfrm>
            <a:prstGeom prst="rect">
              <a:avLst/>
            </a:prstGeom>
            <a:solidFill>
              <a:schemeClr val="tx1"/>
            </a:solidFill>
            <a:ln w="9525" cap="flat" cmpd="sng">
              <a:solidFill>
                <a:srgbClr val="FFFF00"/>
              </a:solidFill>
              <a:prstDash val="solid"/>
              <a:miter/>
              <a:headEnd type="none" w="med" len="med"/>
              <a:tailEnd type="none" w="med" len="med"/>
            </a:ln>
          </p:spPr>
          <p:txBody>
            <a:bodyPr wrap="none" anchor="ctr" anchorCtr="0"/>
            <a:p>
              <a:endParaRPr lang="zh-CN" altLang="en-US" sz="2400" dirty="0">
                <a:latin typeface="Times New Roman" panose="02020603050405020304" pitchFamily="18" charset="0"/>
              </a:endParaRPr>
            </a:p>
          </p:txBody>
        </p:sp>
        <p:sp>
          <p:nvSpPr>
            <p:cNvPr id="26650" name="Rectangle 63"/>
            <p:cNvSpPr/>
            <p:nvPr/>
          </p:nvSpPr>
          <p:spPr>
            <a:xfrm>
              <a:off x="857" y="3683"/>
              <a:ext cx="377" cy="154"/>
            </a:xfrm>
            <a:prstGeom prst="rect">
              <a:avLst/>
            </a:prstGeom>
            <a:noFill/>
            <a:ln w="9525">
              <a:noFill/>
            </a:ln>
            <a:effectLst>
              <a:outerShdw dist="35921" dir="2699999" algn="ctr" rotWithShape="0">
                <a:schemeClr val="tx2"/>
              </a:outerShdw>
            </a:effectLst>
          </p:spPr>
          <p:txBody>
            <a:bodyPr wrap="none" lIns="0" tIns="0" rIns="0" bIns="0" anchor="ctr" anchorCtr="0">
              <a:spAutoFit/>
            </a:bodyPr>
            <a:p>
              <a:pPr algn="ctr" latinLnBrk="1">
                <a:buNone/>
              </a:pPr>
              <a:r>
                <a:rPr lang="zh-CN" altLang="en-US" sz="1600" b="1" dirty="0">
                  <a:solidFill>
                    <a:schemeClr val="bg1"/>
                  </a:solidFill>
                  <a:latin typeface="Arial Black" panose="020B0A04020102020204" pitchFamily="34" charset="0"/>
                  <a:ea typeface="楷体_GB2312" pitchFamily="49" charset="-122"/>
                </a:rPr>
                <a:t>班中检查</a:t>
              </a:r>
              <a:endParaRPr lang="zh-CN" altLang="en-US" sz="1600" b="1" dirty="0">
                <a:solidFill>
                  <a:schemeClr val="bg1"/>
                </a:solidFill>
                <a:latin typeface="Arial Black" panose="020B0A04020102020204" pitchFamily="34" charset="0"/>
                <a:ea typeface="楷体_GB2312" pitchFamily="49" charset="-122"/>
              </a:endParaRPr>
            </a:p>
          </p:txBody>
        </p:sp>
      </p:gr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5"/>
          <p:cNvSpPr>
            <a:spLocks noGrp="1"/>
          </p:cNvSpPr>
          <p:nvPr>
            <p:ph type="title"/>
          </p:nvPr>
        </p:nvSpPr>
        <p:spPr>
          <a:xfrm>
            <a:off x="395288" y="836613"/>
            <a:ext cx="8229600" cy="649287"/>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sp>
        <p:nvSpPr>
          <p:cNvPr id="27651" name="Oval 5"/>
          <p:cNvSpPr/>
          <p:nvPr/>
        </p:nvSpPr>
        <p:spPr>
          <a:xfrm>
            <a:off x="539750" y="3357563"/>
            <a:ext cx="1800225" cy="10795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zh-CN" altLang="en-US" sz="2400" b="1" dirty="0">
                <a:latin typeface="Arial" panose="020B0604020202020204" pitchFamily="34" charset="0"/>
                <a:ea typeface="楷体_GB2312" pitchFamily="49" charset="-122"/>
              </a:rPr>
              <a:t>班后检查</a:t>
            </a:r>
            <a:endParaRPr lang="zh-CN" altLang="en-US" sz="2400" b="1" dirty="0">
              <a:latin typeface="Arial" panose="020B0604020202020204" pitchFamily="34" charset="0"/>
              <a:ea typeface="楷体_GB2312" pitchFamily="49" charset="-122"/>
            </a:endParaRPr>
          </a:p>
        </p:txBody>
      </p:sp>
      <p:sp>
        <p:nvSpPr>
          <p:cNvPr id="27652" name="Rectangle 4"/>
          <p:cNvSpPr/>
          <p:nvPr/>
        </p:nvSpPr>
        <p:spPr>
          <a:xfrm>
            <a:off x="2411413" y="2420938"/>
            <a:ext cx="6011862" cy="3673475"/>
          </a:xfrm>
          <a:prstGeom prst="rect">
            <a:avLst/>
          </a:prstGeom>
          <a:noFill/>
          <a:ln w="9525">
            <a:noFill/>
          </a:ln>
        </p:spPr>
        <p:txBody>
          <a:bodyPr/>
          <a:p>
            <a:pPr marL="908050" lvl="1" indent="-436245" eaLnBrk="1" hangingPunct="1">
              <a:spcBef>
                <a:spcPct val="20000"/>
              </a:spcBef>
              <a:buClr>
                <a:schemeClr val="accent2"/>
              </a:buClr>
              <a:buFont typeface="Wingdings" panose="05000000000000000000" pitchFamily="2" charset="2"/>
              <a:buChar char="n"/>
            </a:pPr>
            <a:r>
              <a:rPr lang="zh-CN" altLang="en-US" sz="2000" b="1" dirty="0">
                <a:latin typeface="楷体_GB2312" pitchFamily="49" charset="-122"/>
                <a:ea typeface="楷体_GB2312" pitchFamily="49" charset="-122"/>
              </a:rPr>
              <a:t>人员：下班后清点人数</a:t>
            </a:r>
            <a:endParaRPr lang="zh-CN" altLang="en-US" sz="2000" b="1" dirty="0">
              <a:latin typeface="楷体_GB2312" pitchFamily="49" charset="-122"/>
              <a:ea typeface="楷体_GB2312" pitchFamily="49" charset="-122"/>
            </a:endParaRPr>
          </a:p>
          <a:p>
            <a:pPr marL="908050" lvl="1" indent="-436245" eaLnBrk="1" hangingPunct="1">
              <a:spcBef>
                <a:spcPct val="20000"/>
              </a:spcBef>
              <a:buClr>
                <a:schemeClr val="accent2"/>
              </a:buClr>
              <a:buFont typeface="Wingdings" panose="05000000000000000000" pitchFamily="2" charset="2"/>
              <a:buChar char="n"/>
            </a:pPr>
            <a:endParaRPr lang="zh-CN" altLang="en-US" sz="2000" b="1" dirty="0">
              <a:latin typeface="楷体_GB2312" pitchFamily="49" charset="-122"/>
              <a:ea typeface="楷体_GB2312" pitchFamily="49" charset="-122"/>
            </a:endParaRPr>
          </a:p>
          <a:p>
            <a:pPr marL="908050" lvl="1" indent="-436245" eaLnBrk="1" hangingPunct="1">
              <a:spcBef>
                <a:spcPct val="20000"/>
              </a:spcBef>
              <a:buClr>
                <a:schemeClr val="accent2"/>
              </a:buClr>
              <a:buFont typeface="Wingdings" panose="05000000000000000000" pitchFamily="2" charset="2"/>
              <a:buChar char="n"/>
            </a:pPr>
            <a:r>
              <a:rPr lang="zh-CN" altLang="en-US" sz="2000" b="1" dirty="0">
                <a:latin typeface="楷体_GB2312" pitchFamily="49" charset="-122"/>
                <a:ea typeface="楷体_GB2312" pitchFamily="49" charset="-122"/>
              </a:rPr>
              <a:t>设备</a:t>
            </a:r>
            <a:endParaRPr lang="zh-CN" altLang="en-US" sz="2000" b="1" dirty="0">
              <a:latin typeface="楷体_GB2312" pitchFamily="49" charset="-122"/>
              <a:ea typeface="楷体_GB2312" pitchFamily="49" charset="-122"/>
            </a:endParaRPr>
          </a:p>
          <a:p>
            <a:pPr marL="1304925" lvl="2" indent="-394970" eaLnBrk="1" hangingPunct="1">
              <a:spcBef>
                <a:spcPct val="20000"/>
              </a:spcBef>
              <a:buClr>
                <a:schemeClr val="accent2"/>
              </a:buClr>
              <a:buFont typeface="Wingdings" panose="05000000000000000000" pitchFamily="2" charset="2"/>
              <a:buChar char="o"/>
            </a:pPr>
            <a:r>
              <a:rPr lang="zh-CN" altLang="en-US" sz="2100" b="1" dirty="0">
                <a:latin typeface="楷体_GB2312" pitchFamily="49" charset="-122"/>
                <a:ea typeface="楷体_GB2312" pitchFamily="49" charset="-122"/>
              </a:rPr>
              <a:t>设备是否摆放整齐</a:t>
            </a:r>
            <a:endParaRPr lang="zh-CN" altLang="en-US" sz="2100" b="1" dirty="0">
              <a:latin typeface="楷体_GB2312" pitchFamily="49" charset="-122"/>
              <a:ea typeface="楷体_GB2312" pitchFamily="49" charset="-122"/>
            </a:endParaRPr>
          </a:p>
          <a:p>
            <a:pPr marL="1304925" lvl="2" indent="-394970" eaLnBrk="1" hangingPunct="1">
              <a:spcBef>
                <a:spcPct val="20000"/>
              </a:spcBef>
              <a:buClr>
                <a:schemeClr val="accent2"/>
              </a:buClr>
              <a:buFont typeface="Wingdings" panose="05000000000000000000" pitchFamily="2" charset="2"/>
              <a:buChar char="o"/>
            </a:pPr>
            <a:r>
              <a:rPr lang="zh-CN" altLang="en-US" sz="2100" b="1" dirty="0">
                <a:latin typeface="楷体_GB2312" pitchFamily="49" charset="-122"/>
                <a:ea typeface="楷体_GB2312" pitchFamily="49" charset="-122"/>
              </a:rPr>
              <a:t>材料</a:t>
            </a:r>
            <a:r>
              <a:rPr lang="en-US" altLang="zh-CN" sz="2100" b="1" dirty="0">
                <a:latin typeface="楷体_GB2312" pitchFamily="49" charset="-122"/>
                <a:ea typeface="楷体_GB2312" pitchFamily="49" charset="-122"/>
              </a:rPr>
              <a:t>(</a:t>
            </a:r>
            <a:r>
              <a:rPr lang="zh-CN" altLang="en-US" sz="2100" b="1" dirty="0">
                <a:latin typeface="楷体_GB2312" pitchFamily="49" charset="-122"/>
                <a:ea typeface="楷体_GB2312" pitchFamily="49" charset="-122"/>
              </a:rPr>
              <a:t>机器零件</a:t>
            </a:r>
            <a:r>
              <a:rPr lang="en-US" altLang="zh-CN" sz="2100" b="1" dirty="0">
                <a:latin typeface="楷体_GB2312" pitchFamily="49" charset="-122"/>
                <a:ea typeface="楷体_GB2312" pitchFamily="49" charset="-122"/>
              </a:rPr>
              <a:t>)</a:t>
            </a:r>
            <a:r>
              <a:rPr lang="zh-CN" altLang="en-US" sz="2100" b="1" dirty="0">
                <a:latin typeface="楷体_GB2312" pitchFamily="49" charset="-122"/>
                <a:ea typeface="楷体_GB2312" pitchFamily="49" charset="-122"/>
              </a:rPr>
              <a:t>是否摆放整齐</a:t>
            </a:r>
            <a:endParaRPr lang="zh-CN" altLang="en-US" sz="2100" b="1" dirty="0">
              <a:latin typeface="楷体_GB2312" pitchFamily="49" charset="-122"/>
              <a:ea typeface="楷体_GB2312" pitchFamily="49" charset="-122"/>
            </a:endParaRPr>
          </a:p>
          <a:p>
            <a:pPr marL="1304925" lvl="2" indent="-394970" eaLnBrk="1" hangingPunct="1">
              <a:spcBef>
                <a:spcPct val="20000"/>
              </a:spcBef>
              <a:buClr>
                <a:schemeClr val="accent2"/>
              </a:buClr>
              <a:buFont typeface="Wingdings" panose="05000000000000000000" pitchFamily="2" charset="2"/>
              <a:buChar char="o"/>
            </a:pPr>
            <a:endParaRPr lang="zh-CN" altLang="en-US" sz="2100" b="1" dirty="0">
              <a:latin typeface="楷体_GB2312" pitchFamily="49" charset="-122"/>
              <a:ea typeface="楷体_GB2312" pitchFamily="49" charset="-122"/>
            </a:endParaRPr>
          </a:p>
          <a:p>
            <a:pPr marL="908050" lvl="1" indent="-436245" eaLnBrk="1" hangingPunct="1">
              <a:spcBef>
                <a:spcPct val="20000"/>
              </a:spcBef>
              <a:buClr>
                <a:schemeClr val="accent2"/>
              </a:buClr>
              <a:buFont typeface="Wingdings" panose="05000000000000000000" pitchFamily="2" charset="2"/>
              <a:buChar char="n"/>
            </a:pPr>
            <a:r>
              <a:rPr lang="zh-CN" altLang="en-US" sz="2000" b="1" dirty="0">
                <a:latin typeface="楷体_GB2312" pitchFamily="49" charset="-122"/>
                <a:ea typeface="楷体_GB2312" pitchFamily="49" charset="-122"/>
              </a:rPr>
              <a:t>环境</a:t>
            </a:r>
            <a:endParaRPr lang="zh-CN" altLang="en-US" sz="2000" b="1" dirty="0">
              <a:latin typeface="楷体_GB2312" pitchFamily="49" charset="-122"/>
              <a:ea typeface="楷体_GB2312" pitchFamily="49" charset="-122"/>
            </a:endParaRPr>
          </a:p>
          <a:p>
            <a:pPr marL="1304925" lvl="2" indent="-394970" eaLnBrk="1" hangingPunct="1">
              <a:spcBef>
                <a:spcPct val="20000"/>
              </a:spcBef>
              <a:buClr>
                <a:schemeClr val="accent2"/>
              </a:buClr>
              <a:buFont typeface="Wingdings" panose="05000000000000000000" pitchFamily="2" charset="2"/>
              <a:buChar char="o"/>
            </a:pPr>
            <a:r>
              <a:rPr lang="zh-CN" altLang="en-US" sz="2100" b="1" dirty="0">
                <a:latin typeface="楷体_GB2312" pitchFamily="49" charset="-122"/>
                <a:ea typeface="楷体_GB2312" pitchFamily="49" charset="-122"/>
              </a:rPr>
              <a:t>工作场地是否清扫干净</a:t>
            </a:r>
            <a:endParaRPr lang="zh-CN" altLang="en-US" sz="2100" b="1" dirty="0">
              <a:latin typeface="楷体_GB2312" pitchFamily="49" charset="-122"/>
              <a:ea typeface="楷体_GB2312" pitchFamily="49" charset="-122"/>
            </a:endParaRPr>
          </a:p>
          <a:p>
            <a:pPr marL="1304925" lvl="2" indent="-394970" eaLnBrk="1" hangingPunct="1">
              <a:spcBef>
                <a:spcPct val="20000"/>
              </a:spcBef>
              <a:buClr>
                <a:schemeClr val="accent2"/>
              </a:buClr>
              <a:buFont typeface="Wingdings" panose="05000000000000000000" pitchFamily="2" charset="2"/>
              <a:buChar char="o"/>
            </a:pPr>
            <a:r>
              <a:rPr lang="zh-CN" altLang="en-US" sz="2100" b="1" dirty="0">
                <a:latin typeface="楷体_GB2312" pitchFamily="49" charset="-122"/>
                <a:ea typeface="楷体_GB2312" pitchFamily="49" charset="-122"/>
              </a:rPr>
              <a:t>动火动土等特殊作业是否留下安全隐患</a:t>
            </a:r>
            <a:endParaRPr lang="zh-CN" altLang="en-US" sz="2100" b="1" dirty="0">
              <a:latin typeface="楷体_GB2312" pitchFamily="49" charset="-122"/>
              <a:ea typeface="楷体_GB2312" pitchFamily="49" charset="-122"/>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5"/>
          <p:cNvSpPr>
            <a:spLocks noGrp="1"/>
          </p:cNvSpPr>
          <p:nvPr>
            <p:ph type="title"/>
          </p:nvPr>
        </p:nvSpPr>
        <p:spPr>
          <a:xfrm>
            <a:off x="395288" y="836613"/>
            <a:ext cx="8229600" cy="649287"/>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grpSp>
        <p:nvGrpSpPr>
          <p:cNvPr id="28675" name="Group 4"/>
          <p:cNvGrpSpPr/>
          <p:nvPr/>
        </p:nvGrpSpPr>
        <p:grpSpPr>
          <a:xfrm>
            <a:off x="395288" y="1412875"/>
            <a:ext cx="5735637" cy="576263"/>
            <a:chOff x="174" y="663"/>
            <a:chExt cx="3613" cy="363"/>
          </a:xfrm>
        </p:grpSpPr>
        <p:grpSp>
          <p:nvGrpSpPr>
            <p:cNvPr id="28679" name="Group 5"/>
            <p:cNvGrpSpPr/>
            <p:nvPr/>
          </p:nvGrpSpPr>
          <p:grpSpPr>
            <a:xfrm>
              <a:off x="174" y="715"/>
              <a:ext cx="205" cy="205"/>
              <a:chOff x="2485" y="949"/>
              <a:chExt cx="918" cy="918"/>
            </a:xfrm>
          </p:grpSpPr>
          <p:sp>
            <p:nvSpPr>
              <p:cNvPr id="28681"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28682"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28683" name="Group 8"/>
              <p:cNvGrpSpPr/>
              <p:nvPr/>
            </p:nvGrpSpPr>
            <p:grpSpPr>
              <a:xfrm>
                <a:off x="2656" y="1155"/>
                <a:ext cx="586" cy="500"/>
                <a:chOff x="511" y="1141"/>
                <a:chExt cx="586" cy="500"/>
              </a:xfrm>
            </p:grpSpPr>
            <p:sp>
              <p:nvSpPr>
                <p:cNvPr id="71689"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1690"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8684"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71692"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8680"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2.2.5</a:t>
              </a:r>
              <a:r>
                <a:rPr lang="zh-CN" altLang="en-US" sz="2800" b="1" dirty="0">
                  <a:latin typeface="楷体_GB2312" pitchFamily="49" charset="-122"/>
                  <a:ea typeface="楷体_GB2312" pitchFamily="49" charset="-122"/>
                </a:rPr>
                <a:t>安全巡检</a:t>
              </a:r>
              <a:endParaRPr lang="zh-CN" altLang="en-US" sz="2800" b="1" dirty="0">
                <a:latin typeface="楷体_GB2312" pitchFamily="49" charset="-122"/>
                <a:ea typeface="楷体_GB2312" pitchFamily="49" charset="-122"/>
              </a:endParaRPr>
            </a:p>
          </p:txBody>
        </p:sp>
      </p:grpSp>
      <p:sp>
        <p:nvSpPr>
          <p:cNvPr id="28676" name="AutoShape 14"/>
          <p:cNvSpPr/>
          <p:nvPr/>
        </p:nvSpPr>
        <p:spPr>
          <a:xfrm>
            <a:off x="1187450" y="2205038"/>
            <a:ext cx="3529013" cy="720725"/>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zh-CN" altLang="en-US" b="1" dirty="0">
                <a:latin typeface="Arial" panose="020B0604020202020204" pitchFamily="34" charset="0"/>
                <a:ea typeface="楷体_GB2312" pitchFamily="49" charset="-122"/>
              </a:rPr>
              <a:t>安全巡检的“四三二一”</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28677" name="Oval 16"/>
          <p:cNvSpPr/>
          <p:nvPr/>
        </p:nvSpPr>
        <p:spPr>
          <a:xfrm>
            <a:off x="1042988" y="4221163"/>
            <a:ext cx="1800225" cy="10795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zh-CN" altLang="en-US" sz="2400" b="1" dirty="0">
                <a:latin typeface="Arial" panose="020B0604020202020204" pitchFamily="34" charset="0"/>
                <a:ea typeface="楷体_GB2312" pitchFamily="49" charset="-122"/>
              </a:rPr>
              <a:t>四查</a:t>
            </a:r>
            <a:endParaRPr lang="zh-CN" altLang="en-US" sz="2400" b="1" dirty="0">
              <a:latin typeface="Arial" panose="020B0604020202020204" pitchFamily="34" charset="0"/>
              <a:ea typeface="楷体_GB2312" pitchFamily="49" charset="-122"/>
            </a:endParaRPr>
          </a:p>
        </p:txBody>
      </p:sp>
      <p:sp>
        <p:nvSpPr>
          <p:cNvPr id="28678" name="Rectangle 15"/>
          <p:cNvSpPr/>
          <p:nvPr/>
        </p:nvSpPr>
        <p:spPr>
          <a:xfrm>
            <a:off x="1908175" y="3429000"/>
            <a:ext cx="6875463" cy="3168650"/>
          </a:xfrm>
          <a:prstGeom prst="rect">
            <a:avLst/>
          </a:prstGeom>
          <a:noFill/>
          <a:ln w="9525">
            <a:noFill/>
          </a:ln>
        </p:spPr>
        <p:txBody>
          <a:bodyPr/>
          <a:p>
            <a:pPr marL="1304925" lvl="2" indent="-394970" eaLnBrk="1" hangingPunct="1">
              <a:spcBef>
                <a:spcPct val="20000"/>
              </a:spcBef>
              <a:buClr>
                <a:schemeClr val="accent2"/>
              </a:buClr>
              <a:buFont typeface="Wingdings" panose="05000000000000000000" pitchFamily="2" charset="2"/>
              <a:buChar char="o"/>
            </a:pPr>
            <a:r>
              <a:rPr lang="zh-CN" altLang="en-US" sz="2100" b="1" dirty="0">
                <a:latin typeface="Verdana" panose="020B0604030504040204" pitchFamily="34" charset="0"/>
                <a:ea typeface="楷体_GB2312" pitchFamily="49" charset="-122"/>
              </a:rPr>
              <a:t>查安全意识强不强</a:t>
            </a:r>
            <a:endParaRPr lang="zh-CN" altLang="en-US" sz="2100" b="1" dirty="0">
              <a:latin typeface="Verdana" panose="020B0604030504040204" pitchFamily="34" charset="0"/>
              <a:ea typeface="楷体_GB2312" pitchFamily="49" charset="-122"/>
            </a:endParaRPr>
          </a:p>
          <a:p>
            <a:pPr marL="1304925" lvl="2" indent="-394970" eaLnBrk="1" hangingPunct="1">
              <a:spcBef>
                <a:spcPct val="20000"/>
              </a:spcBef>
              <a:buClr>
                <a:schemeClr val="accent2"/>
              </a:buClr>
              <a:buFont typeface="Wingdings" panose="05000000000000000000" pitchFamily="2" charset="2"/>
              <a:buChar char="o"/>
            </a:pPr>
            <a:endParaRPr lang="zh-CN" altLang="en-US" sz="2100" b="1" dirty="0">
              <a:latin typeface="Verdana" panose="020B0604030504040204" pitchFamily="34" charset="0"/>
              <a:ea typeface="楷体_GB2312" pitchFamily="49" charset="-122"/>
            </a:endParaRPr>
          </a:p>
          <a:p>
            <a:pPr marL="1304925" lvl="2" indent="-394970" eaLnBrk="1" hangingPunct="1">
              <a:spcBef>
                <a:spcPct val="20000"/>
              </a:spcBef>
              <a:buClr>
                <a:schemeClr val="accent2"/>
              </a:buClr>
              <a:buFont typeface="Wingdings" panose="05000000000000000000" pitchFamily="2" charset="2"/>
              <a:buChar char="o"/>
            </a:pPr>
            <a:r>
              <a:rPr lang="zh-CN" altLang="en-US" sz="2100" b="1" dirty="0">
                <a:latin typeface="Verdana" panose="020B0604030504040204" pitchFamily="34" charset="0"/>
                <a:ea typeface="楷体_GB2312" pitchFamily="49" charset="-122"/>
              </a:rPr>
              <a:t>查安全制度、安全操作规程执行好不好</a:t>
            </a:r>
            <a:endParaRPr lang="zh-CN" altLang="en-US" sz="2100" b="1" dirty="0">
              <a:latin typeface="Verdana" panose="020B0604030504040204" pitchFamily="34" charset="0"/>
              <a:ea typeface="楷体_GB2312" pitchFamily="49" charset="-122"/>
            </a:endParaRPr>
          </a:p>
          <a:p>
            <a:pPr marL="1304925" lvl="2" indent="-394970" eaLnBrk="1" hangingPunct="1">
              <a:spcBef>
                <a:spcPct val="20000"/>
              </a:spcBef>
              <a:buClr>
                <a:schemeClr val="accent2"/>
              </a:buClr>
              <a:buFont typeface="Wingdings" panose="05000000000000000000" pitchFamily="2" charset="2"/>
              <a:buChar char="o"/>
            </a:pPr>
            <a:endParaRPr lang="zh-CN" altLang="en-US" sz="2100" b="1" dirty="0">
              <a:latin typeface="Verdana" panose="020B0604030504040204" pitchFamily="34" charset="0"/>
              <a:ea typeface="楷体_GB2312" pitchFamily="49" charset="-122"/>
            </a:endParaRPr>
          </a:p>
          <a:p>
            <a:pPr marL="1304925" lvl="2" indent="-394970" eaLnBrk="1" hangingPunct="1">
              <a:spcBef>
                <a:spcPct val="20000"/>
              </a:spcBef>
              <a:buClr>
                <a:schemeClr val="accent2"/>
              </a:buClr>
              <a:buFont typeface="Wingdings" panose="05000000000000000000" pitchFamily="2" charset="2"/>
              <a:buChar char="o"/>
            </a:pPr>
            <a:r>
              <a:rPr lang="zh-CN" altLang="en-US" sz="2100" b="1" dirty="0">
                <a:latin typeface="Verdana" panose="020B0604030504040204" pitchFamily="34" charset="0"/>
                <a:ea typeface="楷体_GB2312" pitchFamily="49" charset="-122"/>
              </a:rPr>
              <a:t>查设备、设施运行状况好不好，安全措施、安全防护是否到位，工器具使用是否有隐患</a:t>
            </a:r>
            <a:endParaRPr lang="zh-CN" altLang="en-US" sz="2100" b="1" dirty="0">
              <a:latin typeface="Verdana" panose="020B0604030504040204" pitchFamily="34" charset="0"/>
              <a:ea typeface="楷体_GB2312" pitchFamily="49" charset="-122"/>
            </a:endParaRPr>
          </a:p>
          <a:p>
            <a:pPr marL="1304925" lvl="2" indent="-394970" eaLnBrk="1" hangingPunct="1">
              <a:spcBef>
                <a:spcPct val="20000"/>
              </a:spcBef>
              <a:buClr>
                <a:schemeClr val="accent2"/>
              </a:buClr>
              <a:buFont typeface="Wingdings" panose="05000000000000000000" pitchFamily="2" charset="2"/>
              <a:buChar char="o"/>
            </a:pPr>
            <a:endParaRPr lang="zh-CN" altLang="en-US" sz="2100" b="1" dirty="0">
              <a:latin typeface="Verdana" panose="020B0604030504040204" pitchFamily="34" charset="0"/>
              <a:ea typeface="楷体_GB2312" pitchFamily="49" charset="-122"/>
            </a:endParaRPr>
          </a:p>
          <a:p>
            <a:pPr marL="1304925" lvl="2" indent="-394970" eaLnBrk="1" hangingPunct="1">
              <a:spcBef>
                <a:spcPct val="20000"/>
              </a:spcBef>
              <a:buClr>
                <a:schemeClr val="accent2"/>
              </a:buClr>
              <a:buFont typeface="Wingdings" panose="05000000000000000000" pitchFamily="2" charset="2"/>
              <a:buChar char="o"/>
            </a:pPr>
            <a:r>
              <a:rPr lang="zh-CN" altLang="en-US" sz="2100" b="1" dirty="0">
                <a:latin typeface="Verdana" panose="020B0604030504040204" pitchFamily="34" charset="0"/>
                <a:ea typeface="楷体_GB2312" pitchFamily="49" charset="-122"/>
              </a:rPr>
              <a:t>查作业环境、作业现场是否符合要求</a:t>
            </a:r>
            <a:endParaRPr lang="zh-CN" altLang="en-US" sz="2100" b="1" dirty="0">
              <a:latin typeface="Verdana" panose="020B0604030504040204" pitchFamily="34" charset="0"/>
              <a:ea typeface="楷体_GB2312" pitchFamily="49" charset="-122"/>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5"/>
          <p:cNvSpPr>
            <a:spLocks noGrp="1"/>
          </p:cNvSpPr>
          <p:nvPr>
            <p:ph type="title"/>
          </p:nvPr>
        </p:nvSpPr>
        <p:spPr>
          <a:xfrm>
            <a:off x="395288" y="908050"/>
            <a:ext cx="8229600" cy="649288"/>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grpSp>
        <p:nvGrpSpPr>
          <p:cNvPr id="29699" name="Group 4"/>
          <p:cNvGrpSpPr/>
          <p:nvPr/>
        </p:nvGrpSpPr>
        <p:grpSpPr>
          <a:xfrm>
            <a:off x="250825" y="1628775"/>
            <a:ext cx="5735638" cy="576263"/>
            <a:chOff x="174" y="663"/>
            <a:chExt cx="3613" cy="363"/>
          </a:xfrm>
        </p:grpSpPr>
        <p:grpSp>
          <p:nvGrpSpPr>
            <p:cNvPr id="29706" name="Group 5"/>
            <p:cNvGrpSpPr/>
            <p:nvPr/>
          </p:nvGrpSpPr>
          <p:grpSpPr>
            <a:xfrm>
              <a:off x="174" y="715"/>
              <a:ext cx="205" cy="205"/>
              <a:chOff x="2485" y="949"/>
              <a:chExt cx="918" cy="918"/>
            </a:xfrm>
          </p:grpSpPr>
          <p:sp>
            <p:nvSpPr>
              <p:cNvPr id="29708"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29709"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29710" name="Group 8"/>
              <p:cNvGrpSpPr/>
              <p:nvPr/>
            </p:nvGrpSpPr>
            <p:grpSpPr>
              <a:xfrm>
                <a:off x="2656" y="1155"/>
                <a:ext cx="586" cy="500"/>
                <a:chOff x="511" y="1141"/>
                <a:chExt cx="586" cy="500"/>
              </a:xfrm>
            </p:grpSpPr>
            <p:sp>
              <p:nvSpPr>
                <p:cNvPr id="72713"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2714"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9711"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72716"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29707"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2.2.5</a:t>
              </a:r>
              <a:r>
                <a:rPr lang="zh-CN" altLang="en-US" sz="2800" b="1" dirty="0">
                  <a:latin typeface="楷体_GB2312" pitchFamily="49" charset="-122"/>
                  <a:ea typeface="楷体_GB2312" pitchFamily="49" charset="-122"/>
                </a:rPr>
                <a:t>安全巡检</a:t>
              </a:r>
              <a:endParaRPr lang="zh-CN" altLang="en-US" sz="2800" b="1" dirty="0">
                <a:latin typeface="楷体_GB2312" pitchFamily="49" charset="-122"/>
                <a:ea typeface="楷体_GB2312" pitchFamily="49" charset="-122"/>
              </a:endParaRPr>
            </a:p>
          </p:txBody>
        </p:sp>
      </p:grpSp>
      <p:sp>
        <p:nvSpPr>
          <p:cNvPr id="29700" name="Oval 15"/>
          <p:cNvSpPr/>
          <p:nvPr/>
        </p:nvSpPr>
        <p:spPr>
          <a:xfrm>
            <a:off x="827088" y="2492375"/>
            <a:ext cx="1800225" cy="792163"/>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zh-CN" altLang="en-US" sz="2400" b="1" dirty="0">
                <a:latin typeface="Arial" panose="020B0604020202020204" pitchFamily="34" charset="0"/>
                <a:ea typeface="楷体_GB2312" pitchFamily="49" charset="-122"/>
              </a:rPr>
              <a:t>三掌握</a:t>
            </a:r>
            <a:endParaRPr lang="zh-CN" altLang="en-US" sz="2400" b="1" dirty="0">
              <a:latin typeface="Arial" panose="020B0604020202020204" pitchFamily="34" charset="0"/>
              <a:ea typeface="楷体_GB2312" pitchFamily="49" charset="-122"/>
            </a:endParaRPr>
          </a:p>
        </p:txBody>
      </p:sp>
      <p:sp>
        <p:nvSpPr>
          <p:cNvPr id="29701" name="Rectangle 18"/>
          <p:cNvSpPr/>
          <p:nvPr/>
        </p:nvSpPr>
        <p:spPr>
          <a:xfrm>
            <a:off x="2195513" y="3933825"/>
            <a:ext cx="4608512" cy="863600"/>
          </a:xfrm>
          <a:prstGeom prst="rect">
            <a:avLst/>
          </a:prstGeom>
          <a:noFill/>
          <a:ln w="9525">
            <a:noFill/>
          </a:ln>
        </p:spPr>
        <p:txBody>
          <a:bodyPr/>
          <a:p>
            <a:pPr marL="1304925" lvl="2" indent="-394970" eaLnBrk="1" hangingPunct="1">
              <a:spcBef>
                <a:spcPct val="20000"/>
              </a:spcBef>
              <a:buClr>
                <a:schemeClr val="accent2"/>
              </a:buClr>
              <a:buFont typeface="Wingdings" panose="05000000000000000000" pitchFamily="2" charset="2"/>
              <a:buChar char="o"/>
            </a:pPr>
            <a:r>
              <a:rPr lang="zh-CN" altLang="en-US" b="1" dirty="0">
                <a:latin typeface="Verdana" panose="020B0604030504040204" pitchFamily="34" charset="0"/>
                <a:ea typeface="楷体_GB2312" pitchFamily="49" charset="-122"/>
              </a:rPr>
              <a:t>抓安全生产责任制落实与否</a:t>
            </a:r>
            <a:endParaRPr lang="zh-CN" altLang="en-US" b="1" dirty="0">
              <a:latin typeface="Verdana" panose="020B0604030504040204" pitchFamily="34" charset="0"/>
              <a:ea typeface="楷体_GB2312" pitchFamily="49" charset="-122"/>
            </a:endParaRPr>
          </a:p>
          <a:p>
            <a:pPr marL="1304925" lvl="2" indent="-394970" eaLnBrk="1" hangingPunct="1">
              <a:spcBef>
                <a:spcPct val="20000"/>
              </a:spcBef>
              <a:buClr>
                <a:schemeClr val="accent2"/>
              </a:buClr>
              <a:buFont typeface="Wingdings" panose="05000000000000000000" pitchFamily="2" charset="2"/>
              <a:buChar char="o"/>
            </a:pPr>
            <a:r>
              <a:rPr lang="zh-CN" altLang="en-US" b="1" dirty="0">
                <a:latin typeface="Verdana" panose="020B0604030504040204" pitchFamily="34" charset="0"/>
                <a:ea typeface="楷体_GB2312" pitchFamily="49" charset="-122"/>
              </a:rPr>
              <a:t>抓隐患整改是否落实</a:t>
            </a:r>
            <a:endParaRPr lang="zh-CN" altLang="en-US" b="1" dirty="0">
              <a:latin typeface="Verdana" panose="020B0604030504040204" pitchFamily="34" charset="0"/>
              <a:ea typeface="楷体_GB2312" pitchFamily="49" charset="-122"/>
            </a:endParaRPr>
          </a:p>
        </p:txBody>
      </p:sp>
      <p:sp>
        <p:nvSpPr>
          <p:cNvPr id="29702" name="Oval 16"/>
          <p:cNvSpPr/>
          <p:nvPr/>
        </p:nvSpPr>
        <p:spPr>
          <a:xfrm>
            <a:off x="684213" y="4005263"/>
            <a:ext cx="1800225" cy="79216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zh-CN" altLang="en-US" sz="2400" b="1" dirty="0">
                <a:latin typeface="Arial" panose="020B0604020202020204" pitchFamily="34" charset="0"/>
                <a:ea typeface="楷体_GB2312" pitchFamily="49" charset="-122"/>
              </a:rPr>
              <a:t>二抓</a:t>
            </a:r>
            <a:endParaRPr lang="zh-CN" altLang="en-US" sz="2400" b="1" dirty="0">
              <a:latin typeface="Arial" panose="020B0604020202020204" pitchFamily="34" charset="0"/>
              <a:ea typeface="楷体_GB2312" pitchFamily="49" charset="-122"/>
            </a:endParaRPr>
          </a:p>
        </p:txBody>
      </p:sp>
      <p:sp>
        <p:nvSpPr>
          <p:cNvPr id="29703" name="Oval 17"/>
          <p:cNvSpPr/>
          <p:nvPr/>
        </p:nvSpPr>
        <p:spPr>
          <a:xfrm>
            <a:off x="611188" y="5373688"/>
            <a:ext cx="1800225" cy="79216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zh-CN" altLang="en-US" sz="2400" b="1" dirty="0">
                <a:latin typeface="Arial" panose="020B0604020202020204" pitchFamily="34" charset="0"/>
                <a:ea typeface="楷体_GB2312" pitchFamily="49" charset="-122"/>
              </a:rPr>
              <a:t>一严</a:t>
            </a:r>
            <a:endParaRPr lang="zh-CN" altLang="en-US" sz="2400" b="1" dirty="0">
              <a:latin typeface="Arial" panose="020B0604020202020204" pitchFamily="34" charset="0"/>
              <a:ea typeface="楷体_GB2312" pitchFamily="49" charset="-122"/>
            </a:endParaRPr>
          </a:p>
        </p:txBody>
      </p:sp>
      <p:sp>
        <p:nvSpPr>
          <p:cNvPr id="29704" name="Rectangle 14"/>
          <p:cNvSpPr/>
          <p:nvPr/>
        </p:nvSpPr>
        <p:spPr>
          <a:xfrm>
            <a:off x="2700338" y="2133600"/>
            <a:ext cx="5472112" cy="1584325"/>
          </a:xfrm>
          <a:prstGeom prst="rect">
            <a:avLst/>
          </a:prstGeom>
          <a:noFill/>
          <a:ln w="9525">
            <a:noFill/>
          </a:ln>
        </p:spPr>
        <p:txBody>
          <a:bodyPr/>
          <a:p>
            <a:pPr marL="1304925" lvl="2" indent="-394970" eaLnBrk="1" hangingPunct="1">
              <a:spcBef>
                <a:spcPct val="20000"/>
              </a:spcBef>
              <a:buClr>
                <a:schemeClr val="accent2"/>
              </a:buClr>
              <a:buFont typeface="Wingdings" panose="05000000000000000000" pitchFamily="2" charset="2"/>
            </a:pPr>
            <a:r>
              <a:rPr lang="zh-CN" altLang="en-US" sz="2100" b="1" dirty="0">
                <a:latin typeface="Verdana" panose="020B0604030504040204" pitchFamily="34" charset="0"/>
              </a:rPr>
              <a:t>	</a:t>
            </a:r>
            <a:endParaRPr lang="zh-CN" altLang="en-US" sz="2100" b="1" dirty="0">
              <a:latin typeface="Verdana" panose="020B0604030504040204" pitchFamily="34" charset="0"/>
            </a:endParaRPr>
          </a:p>
          <a:p>
            <a:pPr marL="908050" lvl="1" indent="-436245" eaLnBrk="1" hangingPunct="1">
              <a:spcBef>
                <a:spcPct val="20000"/>
              </a:spcBef>
              <a:buClr>
                <a:schemeClr val="accent2"/>
              </a:buClr>
              <a:buFont typeface="Wingdings" panose="05000000000000000000" pitchFamily="2" charset="2"/>
              <a:buChar char="n"/>
            </a:pPr>
            <a:r>
              <a:rPr lang="zh-CN" altLang="en-US" sz="1700" b="1" dirty="0">
                <a:latin typeface="Verdana" panose="020B0604030504040204" pitchFamily="34" charset="0"/>
                <a:ea typeface="楷体_GB2312" pitchFamily="49" charset="-122"/>
              </a:rPr>
              <a:t>掌握本班组个人家庭情况</a:t>
            </a:r>
            <a:endParaRPr lang="zh-CN" altLang="en-US" sz="1700" b="1" dirty="0">
              <a:latin typeface="Verdana" panose="020B0604030504040204" pitchFamily="34" charset="0"/>
              <a:ea typeface="楷体_GB2312" pitchFamily="49" charset="-122"/>
            </a:endParaRPr>
          </a:p>
          <a:p>
            <a:pPr marL="908050" lvl="1" indent="-436245" eaLnBrk="1" hangingPunct="1">
              <a:spcBef>
                <a:spcPct val="20000"/>
              </a:spcBef>
              <a:buClr>
                <a:schemeClr val="accent2"/>
              </a:buClr>
              <a:buFont typeface="Wingdings" panose="05000000000000000000" pitchFamily="2" charset="2"/>
              <a:buChar char="n"/>
            </a:pPr>
            <a:r>
              <a:rPr lang="zh-CN" altLang="en-US" sz="1700" b="1" dirty="0">
                <a:latin typeface="Verdana" panose="020B0604030504040204" pitchFamily="34" charset="0"/>
                <a:ea typeface="楷体_GB2312" pitchFamily="49" charset="-122"/>
              </a:rPr>
              <a:t>掌握本班组人员近期精神状况和思想倾向</a:t>
            </a:r>
            <a:endParaRPr lang="zh-CN" altLang="en-US" sz="1700" b="1" dirty="0">
              <a:latin typeface="Verdana" panose="020B0604030504040204" pitchFamily="34" charset="0"/>
              <a:ea typeface="楷体_GB2312" pitchFamily="49" charset="-122"/>
            </a:endParaRPr>
          </a:p>
          <a:p>
            <a:pPr marL="908050" lvl="1" indent="-436245" eaLnBrk="1" hangingPunct="1">
              <a:spcBef>
                <a:spcPct val="20000"/>
              </a:spcBef>
              <a:buClr>
                <a:schemeClr val="accent2"/>
              </a:buClr>
              <a:buFont typeface="Wingdings" panose="05000000000000000000" pitchFamily="2" charset="2"/>
              <a:buChar char="n"/>
            </a:pPr>
            <a:r>
              <a:rPr lang="zh-CN" altLang="en-US" sz="1700" b="1" dirty="0">
                <a:latin typeface="Verdana" panose="020B0604030504040204" pitchFamily="34" charset="0"/>
                <a:ea typeface="楷体_GB2312" pitchFamily="49" charset="-122"/>
              </a:rPr>
              <a:t>掌握本班组人员个性特点</a:t>
            </a:r>
            <a:endParaRPr lang="zh-CN" altLang="en-US" sz="1700" b="1" dirty="0">
              <a:latin typeface="Verdana" panose="020B0604030504040204" pitchFamily="34" charset="0"/>
              <a:ea typeface="楷体_GB2312" pitchFamily="49" charset="-122"/>
            </a:endParaRPr>
          </a:p>
          <a:p>
            <a:pPr marL="908050" lvl="1" indent="-436245" eaLnBrk="1" hangingPunct="1">
              <a:spcBef>
                <a:spcPct val="20000"/>
              </a:spcBef>
              <a:buClr>
                <a:schemeClr val="accent2"/>
              </a:buClr>
              <a:buFont typeface="Wingdings" panose="05000000000000000000" pitchFamily="2" charset="2"/>
              <a:buChar char="n"/>
            </a:pPr>
            <a:endParaRPr lang="zh-CN" altLang="en-US" sz="1700" b="1" dirty="0">
              <a:latin typeface="Verdana" panose="020B0604030504040204" pitchFamily="34" charset="0"/>
              <a:ea typeface="楷体_GB2312" pitchFamily="49" charset="-122"/>
            </a:endParaRPr>
          </a:p>
          <a:p>
            <a:pPr marL="908050" lvl="1" indent="-436245" eaLnBrk="1" hangingPunct="1">
              <a:spcBef>
                <a:spcPct val="20000"/>
              </a:spcBef>
              <a:buClr>
                <a:schemeClr val="accent2"/>
              </a:buClr>
              <a:buFont typeface="Wingdings" panose="05000000000000000000" pitchFamily="2" charset="2"/>
            </a:pPr>
            <a:endParaRPr lang="zh-CN" altLang="en-US" sz="1700" b="1" dirty="0">
              <a:latin typeface="Verdana" panose="020B0604030504040204" pitchFamily="34" charset="0"/>
              <a:ea typeface="楷体_GB2312" pitchFamily="49" charset="-122"/>
            </a:endParaRPr>
          </a:p>
        </p:txBody>
      </p:sp>
      <p:sp>
        <p:nvSpPr>
          <p:cNvPr id="29705" name="Rectangle 19"/>
          <p:cNvSpPr/>
          <p:nvPr/>
        </p:nvSpPr>
        <p:spPr>
          <a:xfrm>
            <a:off x="2124075" y="5589588"/>
            <a:ext cx="5256213" cy="863600"/>
          </a:xfrm>
          <a:prstGeom prst="rect">
            <a:avLst/>
          </a:prstGeom>
          <a:noFill/>
          <a:ln w="9525">
            <a:noFill/>
          </a:ln>
        </p:spPr>
        <p:txBody>
          <a:bodyPr/>
          <a:p>
            <a:pPr marL="1304925" lvl="2" indent="-394970" eaLnBrk="1" hangingPunct="1">
              <a:spcBef>
                <a:spcPct val="20000"/>
              </a:spcBef>
              <a:buClr>
                <a:schemeClr val="accent2"/>
              </a:buClr>
              <a:buFont typeface="Wingdings" panose="05000000000000000000" pitchFamily="2" charset="2"/>
              <a:buChar char="o"/>
            </a:pPr>
            <a:r>
              <a:rPr lang="zh-CN" altLang="en-US" b="1" dirty="0">
                <a:latin typeface="Verdana" panose="020B0604030504040204" pitchFamily="34" charset="0"/>
                <a:ea typeface="楷体_GB2312" pitchFamily="49" charset="-122"/>
              </a:rPr>
              <a:t>严格执行安全生产考核制度</a:t>
            </a:r>
            <a:endParaRPr lang="zh-CN" altLang="en-US" b="1" dirty="0">
              <a:latin typeface="Verdana" panose="020B0604030504040204" pitchFamily="34" charset="0"/>
              <a:ea typeface="楷体_GB2312" pitchFamily="49" charset="-122"/>
            </a:endParaRP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5"/>
          <p:cNvSpPr>
            <a:spLocks noGrp="1"/>
          </p:cNvSpPr>
          <p:nvPr>
            <p:ph type="title"/>
          </p:nvPr>
        </p:nvSpPr>
        <p:spPr>
          <a:xfrm>
            <a:off x="395288" y="836613"/>
            <a:ext cx="8229600" cy="649287"/>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grpSp>
        <p:nvGrpSpPr>
          <p:cNvPr id="30723" name="Group 4"/>
          <p:cNvGrpSpPr/>
          <p:nvPr/>
        </p:nvGrpSpPr>
        <p:grpSpPr>
          <a:xfrm>
            <a:off x="250825" y="1700213"/>
            <a:ext cx="5735638" cy="576262"/>
            <a:chOff x="174" y="663"/>
            <a:chExt cx="3613" cy="363"/>
          </a:xfrm>
        </p:grpSpPr>
        <p:grpSp>
          <p:nvGrpSpPr>
            <p:cNvPr id="30726" name="Group 5"/>
            <p:cNvGrpSpPr/>
            <p:nvPr/>
          </p:nvGrpSpPr>
          <p:grpSpPr>
            <a:xfrm>
              <a:off x="174" y="715"/>
              <a:ext cx="205" cy="205"/>
              <a:chOff x="2485" y="949"/>
              <a:chExt cx="918" cy="918"/>
            </a:xfrm>
          </p:grpSpPr>
          <p:sp>
            <p:nvSpPr>
              <p:cNvPr id="30728"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30729"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30730" name="Group 8"/>
              <p:cNvGrpSpPr/>
              <p:nvPr/>
            </p:nvGrpSpPr>
            <p:grpSpPr>
              <a:xfrm>
                <a:off x="2656" y="1155"/>
                <a:ext cx="586" cy="500"/>
                <a:chOff x="511" y="1141"/>
                <a:chExt cx="586" cy="500"/>
              </a:xfrm>
            </p:grpSpPr>
            <p:sp>
              <p:nvSpPr>
                <p:cNvPr id="74761"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4762"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0731"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74764"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0727"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2.2.5</a:t>
              </a:r>
              <a:r>
                <a:rPr lang="zh-CN" altLang="en-US" sz="2800" b="1" dirty="0">
                  <a:latin typeface="楷体_GB2312" pitchFamily="49" charset="-122"/>
                  <a:ea typeface="楷体_GB2312" pitchFamily="49" charset="-122"/>
                </a:rPr>
                <a:t>安全巡检</a:t>
              </a:r>
              <a:endParaRPr lang="zh-CN" altLang="en-US" sz="2800" b="1" dirty="0">
                <a:latin typeface="楷体_GB2312" pitchFamily="49" charset="-122"/>
                <a:ea typeface="楷体_GB2312" pitchFamily="49" charset="-122"/>
              </a:endParaRPr>
            </a:p>
          </p:txBody>
        </p:sp>
      </p:grpSp>
      <p:sp>
        <p:nvSpPr>
          <p:cNvPr id="30724" name="AutoShape 14"/>
          <p:cNvSpPr/>
          <p:nvPr/>
        </p:nvSpPr>
        <p:spPr>
          <a:xfrm>
            <a:off x="827088" y="2924175"/>
            <a:ext cx="1944687" cy="187325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zh-CN" altLang="en-US" sz="2400" b="1" dirty="0">
                <a:latin typeface="Arial" panose="020B0604020202020204" pitchFamily="34" charset="0"/>
              </a:rPr>
              <a:t>安</a:t>
            </a:r>
            <a:r>
              <a:rPr lang="zh-CN" altLang="en-US" sz="2400" b="1" dirty="0">
                <a:latin typeface="Arial" panose="020B0604020202020204" pitchFamily="34" charset="0"/>
                <a:ea typeface="楷体_GB2312" pitchFamily="49" charset="-122"/>
              </a:rPr>
              <a:t>全</a:t>
            </a:r>
            <a:endParaRPr lang="zh-CN" altLang="en-US" sz="2400" b="1" dirty="0">
              <a:latin typeface="Arial" panose="020B0604020202020204" pitchFamily="34" charset="0"/>
              <a:ea typeface="楷体_GB2312" pitchFamily="49" charset="-122"/>
            </a:endParaRPr>
          </a:p>
          <a:p>
            <a:pPr algn="ctr"/>
            <a:r>
              <a:rPr lang="zh-CN" altLang="en-US" sz="2400" b="1" dirty="0">
                <a:latin typeface="Arial" panose="020B0604020202020204" pitchFamily="34" charset="0"/>
                <a:ea typeface="楷体_GB2312" pitchFamily="49" charset="-122"/>
              </a:rPr>
              <a:t>巡检</a:t>
            </a:r>
            <a:endParaRPr lang="zh-CN" altLang="en-US" sz="2400" b="1" dirty="0">
              <a:latin typeface="Arial" panose="020B0604020202020204" pitchFamily="34" charset="0"/>
              <a:ea typeface="楷体_GB2312" pitchFamily="49" charset="-122"/>
            </a:endParaRPr>
          </a:p>
          <a:p>
            <a:pPr algn="ctr"/>
            <a:r>
              <a:rPr lang="zh-CN" altLang="en-US" sz="2400" b="1" dirty="0">
                <a:latin typeface="Arial" panose="020B0604020202020204" pitchFamily="34" charset="0"/>
                <a:ea typeface="楷体_GB2312" pitchFamily="49" charset="-122"/>
              </a:rPr>
              <a:t>中的</a:t>
            </a:r>
            <a:endParaRPr lang="zh-CN" altLang="en-US" sz="2400" b="1" dirty="0">
              <a:latin typeface="Arial" panose="020B0604020202020204" pitchFamily="34" charset="0"/>
              <a:ea typeface="楷体_GB2312" pitchFamily="49" charset="-122"/>
            </a:endParaRPr>
          </a:p>
          <a:p>
            <a:pPr algn="ctr"/>
            <a:r>
              <a:rPr lang="zh-CN" altLang="en-US" sz="2400" b="1" dirty="0">
                <a:latin typeface="Arial" panose="020B0604020202020204" pitchFamily="34" charset="0"/>
                <a:ea typeface="楷体_GB2312" pitchFamily="49" charset="-122"/>
              </a:rPr>
              <a:t>“望、闻、</a:t>
            </a:r>
            <a:endParaRPr lang="zh-CN" altLang="en-US" sz="2400" b="1" dirty="0">
              <a:latin typeface="Arial" panose="020B0604020202020204" pitchFamily="34" charset="0"/>
              <a:ea typeface="楷体_GB2312" pitchFamily="49" charset="-122"/>
            </a:endParaRPr>
          </a:p>
          <a:p>
            <a:pPr algn="ctr"/>
            <a:r>
              <a:rPr lang="zh-CN" altLang="en-US" sz="2400" b="1" dirty="0">
                <a:latin typeface="Arial" panose="020B0604020202020204" pitchFamily="34" charset="0"/>
                <a:ea typeface="楷体_GB2312" pitchFamily="49" charset="-122"/>
              </a:rPr>
              <a:t>听、问”</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30725" name="Rectangle 3"/>
          <p:cNvSpPr/>
          <p:nvPr/>
        </p:nvSpPr>
        <p:spPr>
          <a:xfrm>
            <a:off x="3132138" y="2636838"/>
            <a:ext cx="4668837" cy="2879725"/>
          </a:xfrm>
          <a:prstGeom prst="rect">
            <a:avLst/>
          </a:prstGeom>
          <a:noFill/>
          <a:ln w="9525">
            <a:noFill/>
          </a:ln>
        </p:spPr>
        <p:txBody>
          <a:bodyPr/>
          <a:p>
            <a:pPr marL="469900" indent="-469900" eaLnBrk="0" hangingPunct="0">
              <a:spcBef>
                <a:spcPct val="20000"/>
              </a:spcBef>
              <a:buFont typeface="Wingdings" panose="05000000000000000000" pitchFamily="2" charset="2"/>
              <a:buChar char="l"/>
            </a:pPr>
            <a:r>
              <a:rPr lang="zh-CN" altLang="en-US" sz="2400" dirty="0">
                <a:latin typeface="Arial" panose="020B0604020202020204" pitchFamily="34" charset="0"/>
                <a:ea typeface="楷体_GB2312" pitchFamily="49" charset="-122"/>
              </a:rPr>
              <a:t>望：要害部位、巡检点，望人员状态、员工行为</a:t>
            </a:r>
            <a:endParaRPr lang="zh-CN" altLang="en-US" sz="2400" dirty="0">
              <a:latin typeface="Arial" panose="020B0604020202020204" pitchFamily="34" charset="0"/>
              <a:ea typeface="楷体_GB2312" pitchFamily="49" charset="-122"/>
            </a:endParaRPr>
          </a:p>
          <a:p>
            <a:pPr marL="469900" indent="-469900" eaLnBrk="0" hangingPunct="0">
              <a:spcBef>
                <a:spcPct val="20000"/>
              </a:spcBef>
              <a:buFont typeface="Wingdings" panose="05000000000000000000" pitchFamily="2" charset="2"/>
              <a:buChar char="l"/>
            </a:pPr>
            <a:r>
              <a:rPr lang="zh-CN" altLang="en-US" sz="2400" dirty="0">
                <a:latin typeface="Arial" panose="020B0604020202020204" pitchFamily="34" charset="0"/>
                <a:ea typeface="楷体_GB2312" pitchFamily="49" charset="-122"/>
              </a:rPr>
              <a:t>闻：是否有特殊气味</a:t>
            </a:r>
            <a:endParaRPr lang="zh-CN" altLang="en-US" sz="2400" dirty="0">
              <a:latin typeface="Arial" panose="020B0604020202020204" pitchFamily="34" charset="0"/>
              <a:ea typeface="楷体_GB2312" pitchFamily="49" charset="-122"/>
            </a:endParaRPr>
          </a:p>
          <a:p>
            <a:pPr marL="469900" indent="-469900" eaLnBrk="0" hangingPunct="0">
              <a:spcBef>
                <a:spcPct val="20000"/>
              </a:spcBef>
              <a:buFont typeface="Wingdings" panose="05000000000000000000" pitchFamily="2" charset="2"/>
              <a:buChar char="l"/>
            </a:pPr>
            <a:r>
              <a:rPr lang="zh-CN" altLang="en-US" sz="2400" dirty="0">
                <a:latin typeface="Arial" panose="020B0604020202020204" pitchFamily="34" charset="0"/>
                <a:ea typeface="楷体_GB2312" pitchFamily="49" charset="-122"/>
              </a:rPr>
              <a:t>听：是否有特殊或者不正常的声音</a:t>
            </a:r>
            <a:endParaRPr lang="zh-CN" altLang="en-US" sz="2400" dirty="0">
              <a:latin typeface="Arial" panose="020B0604020202020204" pitchFamily="34" charset="0"/>
              <a:ea typeface="楷体_GB2312" pitchFamily="49" charset="-122"/>
            </a:endParaRPr>
          </a:p>
          <a:p>
            <a:pPr marL="469900" indent="-469900" eaLnBrk="0" hangingPunct="0">
              <a:spcBef>
                <a:spcPct val="20000"/>
              </a:spcBef>
              <a:buFont typeface="Wingdings" panose="05000000000000000000" pitchFamily="2" charset="2"/>
              <a:buChar char="l"/>
            </a:pPr>
            <a:r>
              <a:rPr lang="zh-CN" altLang="en-US" sz="2400" dirty="0">
                <a:latin typeface="Arial" panose="020B0604020202020204" pitchFamily="34" charset="0"/>
                <a:ea typeface="楷体_GB2312" pitchFamily="49" charset="-122"/>
              </a:rPr>
              <a:t>问：工作情况、时间、地点</a:t>
            </a:r>
            <a:endParaRPr lang="zh-CN" altLang="en-US" sz="2400" dirty="0">
              <a:latin typeface="Arial" panose="020B0604020202020204" pitchFamily="34" charset="0"/>
              <a:ea typeface="楷体_GB2312" pitchFamily="49" charset="-122"/>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内容占位符 3"/>
          <p:cNvSpPr>
            <a:spLocks noGrp="1"/>
          </p:cNvSpPr>
          <p:nvPr>
            <p:ph idx="1"/>
          </p:nvPr>
        </p:nvSpPr>
        <p:spPr>
          <a:xfrm>
            <a:off x="539750" y="908050"/>
            <a:ext cx="8010525" cy="4851400"/>
          </a:xfrm>
          <a:ln/>
        </p:spPr>
        <p:txBody>
          <a:bodyPr vert="horz" wrap="square" lIns="91440" tIns="45720" rIns="91440" bIns="45720" anchor="t" anchorCtr="0"/>
          <a:p>
            <a:pPr algn="ctr">
              <a:buFont typeface="Wingdings" panose="05000000000000000000" pitchFamily="2" charset="2"/>
              <a:buNone/>
            </a:pPr>
            <a:r>
              <a:rPr lang="zh-CN" altLang="en-US" sz="7200" kern="1200" dirty="0">
                <a:solidFill>
                  <a:srgbClr val="FF00FF"/>
                </a:solidFill>
                <a:latin typeface="+mn-lt"/>
                <a:ea typeface="楷体_GB2312" pitchFamily="49" charset="-122"/>
                <a:cs typeface="+mn-cs"/>
              </a:rPr>
              <a:t>在学习中成长</a:t>
            </a:r>
            <a:endParaRPr lang="zh-CN" altLang="en-US" sz="7200" kern="1200" dirty="0">
              <a:solidFill>
                <a:srgbClr val="FF00FF"/>
              </a:solidFill>
              <a:latin typeface="+mn-lt"/>
              <a:ea typeface="楷体_GB2312" pitchFamily="49" charset="-122"/>
              <a:cs typeface="+mn-cs"/>
            </a:endParaRPr>
          </a:p>
          <a:p>
            <a:pPr algn="ctr">
              <a:buFont typeface="Wingdings" panose="05000000000000000000" pitchFamily="2" charset="2"/>
              <a:buNone/>
            </a:pPr>
            <a:r>
              <a:rPr lang="zh-CN" altLang="en-US" sz="7200" kern="1200" dirty="0">
                <a:solidFill>
                  <a:srgbClr val="FF00FF"/>
                </a:solidFill>
                <a:latin typeface="+mn-lt"/>
                <a:ea typeface="楷体_GB2312" pitchFamily="49" charset="-122"/>
                <a:cs typeface="+mn-cs"/>
              </a:rPr>
              <a:t>在创新中发展</a:t>
            </a:r>
            <a:endParaRPr lang="zh-CN" altLang="en-US" sz="7200" kern="1200" dirty="0">
              <a:solidFill>
                <a:srgbClr val="FF00FF"/>
              </a:solidFill>
              <a:latin typeface="+mn-lt"/>
              <a:ea typeface="楷体_GB2312" pitchFamily="49" charset="-122"/>
              <a:cs typeface="+mn-cs"/>
            </a:endParaRPr>
          </a:p>
        </p:txBody>
      </p:sp>
      <p:grpSp>
        <p:nvGrpSpPr>
          <p:cNvPr id="4099" name="组合 2"/>
          <p:cNvGrpSpPr/>
          <p:nvPr/>
        </p:nvGrpSpPr>
        <p:grpSpPr>
          <a:xfrm>
            <a:off x="3635375" y="3773488"/>
            <a:ext cx="1800225" cy="1982787"/>
            <a:chOff x="3599892" y="2995513"/>
            <a:chExt cx="1800493" cy="1982133"/>
          </a:xfrm>
        </p:grpSpPr>
        <p:sp>
          <p:nvSpPr>
            <p:cNvPr id="4100" name="TextBox 1"/>
            <p:cNvSpPr txBox="1"/>
            <p:nvPr/>
          </p:nvSpPr>
          <p:spPr>
            <a:xfrm>
              <a:off x="3599892" y="4454426"/>
              <a:ext cx="1800493" cy="523220"/>
            </a:xfrm>
            <a:prstGeom prst="rect">
              <a:avLst/>
            </a:prstGeom>
            <a:noFill/>
            <a:ln w="9525">
              <a:noFill/>
            </a:ln>
          </p:spPr>
          <p:txBody>
            <a:bodyPr wrap="none">
              <a:spAutoFit/>
            </a:bodyPr>
            <a:p>
              <a:pPr algn="ctr">
                <a:buNone/>
              </a:pPr>
              <a:r>
                <a:rPr lang="zh-CN" altLang="en-US" sz="1400" b="1" dirty="0">
                  <a:latin typeface="微软雅黑" panose="020B0503020204020204" pitchFamily="34" charset="-122"/>
                  <a:ea typeface="微软雅黑" panose="020B0503020204020204" pitchFamily="34" charset="-122"/>
                </a:rPr>
                <a:t>更多知识请扫码关注</a:t>
              </a:r>
              <a:endParaRPr lang="en-US" altLang="zh-CN" sz="1400" b="1" dirty="0">
                <a:latin typeface="微软雅黑" panose="020B0503020204020204" pitchFamily="34" charset="-122"/>
                <a:ea typeface="微软雅黑" panose="020B0503020204020204" pitchFamily="34" charset="-122"/>
              </a:endParaRPr>
            </a:p>
            <a:p>
              <a:pPr algn="ctr">
                <a:buNone/>
              </a:pPr>
              <a:r>
                <a:rPr lang="zh-CN" altLang="en-US" sz="1400" b="1" dirty="0">
                  <a:latin typeface="微软雅黑" panose="020B0503020204020204" pitchFamily="34" charset="-122"/>
                  <a:ea typeface="微软雅黑" panose="020B0503020204020204" pitchFamily="34" charset="-122"/>
                </a:rPr>
                <a:t>安全小课桌</a:t>
              </a:r>
              <a:endParaRPr lang="zh-CN" altLang="en-US" sz="1400" b="1" dirty="0">
                <a:latin typeface="微软雅黑" panose="020B0503020204020204" pitchFamily="34" charset="-122"/>
                <a:ea typeface="微软雅黑" panose="020B0503020204020204" pitchFamily="34" charset="-122"/>
              </a:endParaRPr>
            </a:p>
          </p:txBody>
        </p:sp>
        <p:pic>
          <p:nvPicPr>
            <p:cNvPr id="5" name="Picture 6" descr="E:\素材\2018公总号\素材库\qrcode_for_gh_620bce09f631_258.jpg"/>
            <p:cNvPicPr>
              <a:picLocks noChangeAspect="1" noChangeArrowheads="1"/>
            </p:cNvPicPr>
            <p:nvPr/>
          </p:nvPicPr>
          <p:blipFill>
            <a:blip r:embed="rId1"/>
            <a:srcRect/>
            <a:stretch>
              <a:fillRect/>
            </a:stretch>
          </p:blipFill>
          <p:spPr bwMode="auto">
            <a:xfrm>
              <a:off x="3849263" y="2995513"/>
              <a:ext cx="1301750" cy="1300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5"/>
          <p:cNvSpPr>
            <a:spLocks noGrp="1"/>
          </p:cNvSpPr>
          <p:nvPr>
            <p:ph type="title"/>
          </p:nvPr>
        </p:nvSpPr>
        <p:spPr>
          <a:xfrm>
            <a:off x="395288" y="908050"/>
            <a:ext cx="8229600" cy="649288"/>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grpSp>
        <p:nvGrpSpPr>
          <p:cNvPr id="31747" name="Group 5"/>
          <p:cNvGrpSpPr/>
          <p:nvPr/>
        </p:nvGrpSpPr>
        <p:grpSpPr>
          <a:xfrm>
            <a:off x="684213" y="1838325"/>
            <a:ext cx="3325812" cy="1004888"/>
            <a:chOff x="521" y="980"/>
            <a:chExt cx="2095" cy="633"/>
          </a:xfrm>
        </p:grpSpPr>
        <p:sp>
          <p:nvSpPr>
            <p:cNvPr id="31771" name="AutoShape 6"/>
            <p:cNvSpPr>
              <a:spLocks noChangeAspect="1"/>
            </p:cNvSpPr>
            <p:nvPr/>
          </p:nvSpPr>
          <p:spPr>
            <a:xfrm rot="-5400000">
              <a:off x="1472" y="29"/>
              <a:ext cx="193" cy="2094"/>
            </a:xfrm>
            <a:prstGeom prst="flowChartDelay">
              <a:avLst/>
            </a:prstGeom>
            <a:gradFill rotWithShape="1">
              <a:gsLst>
                <a:gs pos="0">
                  <a:srgbClr val="FFFFFF"/>
                </a:gs>
                <a:gs pos="100000">
                  <a:srgbClr val="333333"/>
                </a:gs>
              </a:gsLst>
              <a:lin ang="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75783" name="Oval 7"/>
            <p:cNvSpPr>
              <a:spLocks noChangeAspect="1" noChangeArrowheads="1"/>
            </p:cNvSpPr>
            <p:nvPr/>
          </p:nvSpPr>
          <p:spPr bwMode="auto">
            <a:xfrm>
              <a:off x="1135" y="986"/>
              <a:ext cx="867" cy="60"/>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1773" name="AutoShape 8"/>
            <p:cNvSpPr>
              <a:spLocks noChangeAspect="1"/>
            </p:cNvSpPr>
            <p:nvPr/>
          </p:nvSpPr>
          <p:spPr>
            <a:xfrm rot="5400000" flipV="1">
              <a:off x="1512" y="510"/>
              <a:ext cx="111" cy="2094"/>
            </a:xfrm>
            <a:prstGeom prst="flowChartDelay">
              <a:avLst/>
            </a:prstGeom>
            <a:gradFill rotWithShape="1">
              <a:gsLst>
                <a:gs pos="0">
                  <a:srgbClr val="FFFFFF"/>
                </a:gs>
                <a:gs pos="100000">
                  <a:srgbClr val="333333"/>
                </a:gs>
              </a:gsLst>
              <a:lin ang="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1774" name="Rectangle 9"/>
            <p:cNvSpPr>
              <a:spLocks noChangeAspect="1"/>
            </p:cNvSpPr>
            <p:nvPr/>
          </p:nvSpPr>
          <p:spPr>
            <a:xfrm>
              <a:off x="522" y="1171"/>
              <a:ext cx="2093" cy="337"/>
            </a:xfrm>
            <a:prstGeom prst="rect">
              <a:avLst/>
            </a:prstGeom>
            <a:solidFill>
              <a:schemeClr val="bg1"/>
            </a:solidFill>
            <a:ln w="9525">
              <a:noFill/>
            </a:ln>
          </p:spPr>
          <p:txBody>
            <a:bodyPr anchor="ctr" anchorCtr="0">
              <a:spAutoFit/>
            </a:bodyPr>
            <a:p>
              <a:endParaRPr lang="zh-CN" altLang="en-US" sz="2400" dirty="0">
                <a:latin typeface="Times New Roman" panose="02020603050405020304" pitchFamily="18" charset="0"/>
              </a:endParaRPr>
            </a:p>
          </p:txBody>
        </p:sp>
        <p:sp>
          <p:nvSpPr>
            <p:cNvPr id="31775" name="AutoShape 10"/>
            <p:cNvSpPr>
              <a:spLocks noChangeAspect="1"/>
            </p:cNvSpPr>
            <p:nvPr/>
          </p:nvSpPr>
          <p:spPr>
            <a:xfrm>
              <a:off x="562" y="1127"/>
              <a:ext cx="2014" cy="404"/>
            </a:xfrm>
            <a:prstGeom prst="roundRect">
              <a:avLst>
                <a:gd name="adj" fmla="val 16667"/>
              </a:avLst>
            </a:prstGeom>
            <a:gradFill rotWithShape="1">
              <a:gsLst>
                <a:gs pos="0">
                  <a:srgbClr val="00182F"/>
                </a:gs>
                <a:gs pos="100000">
                  <a:srgbClr val="003366"/>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grpSp>
      <p:sp>
        <p:nvSpPr>
          <p:cNvPr id="31748" name="Rectangle 23"/>
          <p:cNvSpPr/>
          <p:nvPr/>
        </p:nvSpPr>
        <p:spPr>
          <a:xfrm>
            <a:off x="1439863" y="2176463"/>
            <a:ext cx="2143125" cy="427037"/>
          </a:xfrm>
          <a:prstGeom prst="rect">
            <a:avLst/>
          </a:prstGeom>
          <a:noFill/>
          <a:ln w="9525">
            <a:noFill/>
          </a:ln>
          <a:effectLst>
            <a:outerShdw dist="25400" dir="5400000" algn="ctr" rotWithShape="0">
              <a:schemeClr val="tx1"/>
            </a:outerShdw>
          </a:effectLst>
        </p:spPr>
        <p:txBody>
          <a:bodyPr wrap="none" lIns="0" tIns="0" rIns="0" bIns="0" anchor="ctr" anchorCtr="0">
            <a:spAutoFit/>
          </a:bodyPr>
          <a:p>
            <a:pPr latinLnBrk="1">
              <a:buNone/>
            </a:pPr>
            <a:r>
              <a:rPr lang="zh-CN" altLang="en-US" sz="2800" b="1" dirty="0">
                <a:solidFill>
                  <a:schemeClr val="bg1"/>
                </a:solidFill>
                <a:latin typeface="Arial" panose="020B0604020202020204" pitchFamily="34" charset="0"/>
                <a:ea typeface="楷体_GB2312" pitchFamily="49" charset="-122"/>
              </a:rPr>
              <a:t>安全教育特点</a:t>
            </a:r>
            <a:endParaRPr lang="zh-CN" altLang="en-US" sz="2800" b="1" dirty="0">
              <a:solidFill>
                <a:schemeClr val="bg1"/>
              </a:solidFill>
              <a:latin typeface="Arial" panose="020B0604020202020204" pitchFamily="34" charset="0"/>
              <a:ea typeface="楷体_GB2312" pitchFamily="49" charset="-122"/>
            </a:endParaRPr>
          </a:p>
        </p:txBody>
      </p:sp>
      <p:grpSp>
        <p:nvGrpSpPr>
          <p:cNvPr id="31749" name="Group 11"/>
          <p:cNvGrpSpPr/>
          <p:nvPr/>
        </p:nvGrpSpPr>
        <p:grpSpPr>
          <a:xfrm>
            <a:off x="684213" y="3381375"/>
            <a:ext cx="3325812" cy="1004888"/>
            <a:chOff x="431" y="1952"/>
            <a:chExt cx="2095" cy="633"/>
          </a:xfrm>
        </p:grpSpPr>
        <p:sp>
          <p:nvSpPr>
            <p:cNvPr id="31766" name="AutoShape 12"/>
            <p:cNvSpPr>
              <a:spLocks noChangeAspect="1"/>
            </p:cNvSpPr>
            <p:nvPr/>
          </p:nvSpPr>
          <p:spPr>
            <a:xfrm rot="-5400000">
              <a:off x="1382" y="1001"/>
              <a:ext cx="193" cy="2094"/>
            </a:xfrm>
            <a:prstGeom prst="flowChartDelay">
              <a:avLst/>
            </a:prstGeom>
            <a:gradFill rotWithShape="1">
              <a:gsLst>
                <a:gs pos="0">
                  <a:srgbClr val="FFFFFF"/>
                </a:gs>
                <a:gs pos="100000">
                  <a:srgbClr val="333333"/>
                </a:gs>
              </a:gsLst>
              <a:lin ang="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75789" name="Oval 13"/>
            <p:cNvSpPr>
              <a:spLocks noChangeAspect="1" noChangeArrowheads="1"/>
            </p:cNvSpPr>
            <p:nvPr/>
          </p:nvSpPr>
          <p:spPr bwMode="auto">
            <a:xfrm>
              <a:off x="1045" y="1958"/>
              <a:ext cx="867" cy="60"/>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1768" name="AutoShape 14"/>
            <p:cNvSpPr>
              <a:spLocks noChangeAspect="1"/>
            </p:cNvSpPr>
            <p:nvPr/>
          </p:nvSpPr>
          <p:spPr>
            <a:xfrm rot="5400000" flipV="1">
              <a:off x="1422" y="1482"/>
              <a:ext cx="111" cy="2094"/>
            </a:xfrm>
            <a:prstGeom prst="flowChartDelay">
              <a:avLst/>
            </a:prstGeom>
            <a:gradFill rotWithShape="1">
              <a:gsLst>
                <a:gs pos="0">
                  <a:srgbClr val="FFFFFF"/>
                </a:gs>
                <a:gs pos="100000">
                  <a:srgbClr val="333333"/>
                </a:gs>
              </a:gsLst>
              <a:lin ang="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1769" name="Rectangle 15"/>
            <p:cNvSpPr>
              <a:spLocks noChangeAspect="1"/>
            </p:cNvSpPr>
            <p:nvPr/>
          </p:nvSpPr>
          <p:spPr>
            <a:xfrm>
              <a:off x="432" y="2143"/>
              <a:ext cx="2093" cy="337"/>
            </a:xfrm>
            <a:prstGeom prst="rect">
              <a:avLst/>
            </a:prstGeom>
            <a:solidFill>
              <a:schemeClr val="bg1"/>
            </a:solidFill>
            <a:ln w="9525">
              <a:noFill/>
            </a:ln>
          </p:spPr>
          <p:txBody>
            <a:bodyPr anchor="ctr" anchorCtr="0">
              <a:spAutoFit/>
            </a:bodyPr>
            <a:p>
              <a:endParaRPr lang="zh-CN" altLang="en-US" sz="2400" dirty="0">
                <a:latin typeface="Times New Roman" panose="02020603050405020304" pitchFamily="18" charset="0"/>
              </a:endParaRPr>
            </a:p>
          </p:txBody>
        </p:sp>
        <p:sp>
          <p:nvSpPr>
            <p:cNvPr id="31770" name="AutoShape 16"/>
            <p:cNvSpPr>
              <a:spLocks noChangeAspect="1"/>
            </p:cNvSpPr>
            <p:nvPr/>
          </p:nvSpPr>
          <p:spPr>
            <a:xfrm>
              <a:off x="472" y="2099"/>
              <a:ext cx="2014" cy="404"/>
            </a:xfrm>
            <a:prstGeom prst="roundRect">
              <a:avLst>
                <a:gd name="adj" fmla="val 16667"/>
              </a:avLst>
            </a:prstGeom>
            <a:gradFill rotWithShape="1">
              <a:gsLst>
                <a:gs pos="0">
                  <a:srgbClr val="001800"/>
                </a:gs>
                <a:gs pos="100000">
                  <a:srgbClr val="003300"/>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grpSp>
      <p:sp>
        <p:nvSpPr>
          <p:cNvPr id="31750" name="Rectangle 24"/>
          <p:cNvSpPr/>
          <p:nvPr/>
        </p:nvSpPr>
        <p:spPr>
          <a:xfrm>
            <a:off x="1441450" y="3725863"/>
            <a:ext cx="2143125" cy="427037"/>
          </a:xfrm>
          <a:prstGeom prst="rect">
            <a:avLst/>
          </a:prstGeom>
          <a:noFill/>
          <a:ln w="9525">
            <a:noFill/>
          </a:ln>
          <a:effectLst>
            <a:outerShdw dist="25400" dir="5400000" algn="ctr" rotWithShape="0">
              <a:schemeClr val="tx1"/>
            </a:outerShdw>
          </a:effectLst>
        </p:spPr>
        <p:txBody>
          <a:bodyPr wrap="none" lIns="0" tIns="0" rIns="0" bIns="0" anchor="ctr" anchorCtr="0">
            <a:spAutoFit/>
          </a:bodyPr>
          <a:p>
            <a:pPr latinLnBrk="1">
              <a:buNone/>
            </a:pPr>
            <a:r>
              <a:rPr lang="zh-CN" altLang="en-US" sz="2800" b="1" dirty="0">
                <a:solidFill>
                  <a:schemeClr val="bg1"/>
                </a:solidFill>
                <a:latin typeface="Arial" panose="020B0604020202020204" pitchFamily="34" charset="0"/>
                <a:ea typeface="楷体_GB2312" pitchFamily="49" charset="-122"/>
              </a:rPr>
              <a:t>安全教育内容</a:t>
            </a:r>
            <a:endParaRPr lang="zh-CN" altLang="en-US" sz="2800" b="1" dirty="0">
              <a:solidFill>
                <a:schemeClr val="bg1"/>
              </a:solidFill>
              <a:latin typeface="Arial" panose="020B0604020202020204" pitchFamily="34" charset="0"/>
              <a:ea typeface="楷体_GB2312" pitchFamily="49" charset="-122"/>
            </a:endParaRPr>
          </a:p>
        </p:txBody>
      </p:sp>
      <p:grpSp>
        <p:nvGrpSpPr>
          <p:cNvPr id="31751" name="Group 17"/>
          <p:cNvGrpSpPr>
            <a:grpSpLocks noChangeAspect="1"/>
          </p:cNvGrpSpPr>
          <p:nvPr/>
        </p:nvGrpSpPr>
        <p:grpSpPr>
          <a:xfrm>
            <a:off x="684213" y="4935538"/>
            <a:ext cx="3325812" cy="1014412"/>
            <a:chOff x="567" y="2121"/>
            <a:chExt cx="1743" cy="532"/>
          </a:xfrm>
        </p:grpSpPr>
        <p:sp>
          <p:nvSpPr>
            <p:cNvPr id="31761" name="AutoShape 18"/>
            <p:cNvSpPr>
              <a:spLocks noChangeAspect="1"/>
            </p:cNvSpPr>
            <p:nvPr/>
          </p:nvSpPr>
          <p:spPr>
            <a:xfrm rot="-5400000">
              <a:off x="1358" y="1330"/>
              <a:ext cx="161" cy="1742"/>
            </a:xfrm>
            <a:prstGeom prst="flowChartDelay">
              <a:avLst/>
            </a:prstGeom>
            <a:gradFill rotWithShape="1">
              <a:gsLst>
                <a:gs pos="0">
                  <a:srgbClr val="FFFFFF"/>
                </a:gs>
                <a:gs pos="100000">
                  <a:srgbClr val="333333"/>
                </a:gs>
              </a:gsLst>
              <a:lin ang="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75795" name="Oval 19"/>
            <p:cNvSpPr>
              <a:spLocks noChangeAspect="1" noChangeArrowheads="1"/>
            </p:cNvSpPr>
            <p:nvPr/>
          </p:nvSpPr>
          <p:spPr bwMode="auto">
            <a:xfrm>
              <a:off x="1078" y="2126"/>
              <a:ext cx="721" cy="50"/>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1763" name="AutoShape 20"/>
            <p:cNvSpPr>
              <a:spLocks noChangeAspect="1"/>
            </p:cNvSpPr>
            <p:nvPr/>
          </p:nvSpPr>
          <p:spPr>
            <a:xfrm rot="5400000" flipV="1">
              <a:off x="1392" y="1736"/>
              <a:ext cx="92" cy="1742"/>
            </a:xfrm>
            <a:prstGeom prst="flowChartDelay">
              <a:avLst/>
            </a:prstGeom>
            <a:gradFill rotWithShape="1">
              <a:gsLst>
                <a:gs pos="0">
                  <a:srgbClr val="FFFFFF"/>
                </a:gs>
                <a:gs pos="100000">
                  <a:srgbClr val="333333"/>
                </a:gs>
              </a:gsLst>
              <a:lin ang="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1764" name="Rectangle 21"/>
            <p:cNvSpPr>
              <a:spLocks noChangeAspect="1"/>
            </p:cNvSpPr>
            <p:nvPr/>
          </p:nvSpPr>
          <p:spPr>
            <a:xfrm>
              <a:off x="568" y="2280"/>
              <a:ext cx="1741" cy="281"/>
            </a:xfrm>
            <a:prstGeom prst="rect">
              <a:avLst/>
            </a:prstGeom>
            <a:solidFill>
              <a:schemeClr val="bg1"/>
            </a:solidFill>
            <a:ln w="9525">
              <a:noFill/>
            </a:ln>
          </p:spPr>
          <p:txBody>
            <a:bodyPr anchor="ctr" anchorCtr="0">
              <a:spAutoFit/>
            </a:bodyPr>
            <a:p>
              <a:endParaRPr lang="zh-CN" altLang="en-US" sz="2400" dirty="0">
                <a:latin typeface="Times New Roman" panose="02020603050405020304" pitchFamily="18" charset="0"/>
              </a:endParaRPr>
            </a:p>
          </p:txBody>
        </p:sp>
        <p:sp>
          <p:nvSpPr>
            <p:cNvPr id="31765" name="AutoShape 22"/>
            <p:cNvSpPr>
              <a:spLocks noChangeAspect="1"/>
            </p:cNvSpPr>
            <p:nvPr/>
          </p:nvSpPr>
          <p:spPr>
            <a:xfrm>
              <a:off x="601" y="2243"/>
              <a:ext cx="1676" cy="337"/>
            </a:xfrm>
            <a:prstGeom prst="roundRect">
              <a:avLst>
                <a:gd name="adj" fmla="val 16667"/>
              </a:avLst>
            </a:prstGeom>
            <a:gradFill rotWithShape="1">
              <a:gsLst>
                <a:gs pos="0">
                  <a:srgbClr val="2F002F"/>
                </a:gs>
                <a:gs pos="100000">
                  <a:srgbClr val="660066"/>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grpSp>
      <p:sp>
        <p:nvSpPr>
          <p:cNvPr id="31752" name="Rectangle 25"/>
          <p:cNvSpPr/>
          <p:nvPr/>
        </p:nvSpPr>
        <p:spPr>
          <a:xfrm>
            <a:off x="1476375" y="5267325"/>
            <a:ext cx="2143125" cy="427038"/>
          </a:xfrm>
          <a:prstGeom prst="rect">
            <a:avLst/>
          </a:prstGeom>
          <a:noFill/>
          <a:ln w="9525">
            <a:noFill/>
          </a:ln>
          <a:effectLst>
            <a:outerShdw dist="25400" dir="5400000" algn="ctr" rotWithShape="0">
              <a:schemeClr val="tx1"/>
            </a:outerShdw>
          </a:effectLst>
        </p:spPr>
        <p:txBody>
          <a:bodyPr wrap="none" lIns="0" tIns="0" rIns="0" bIns="0" anchor="ctr" anchorCtr="0">
            <a:spAutoFit/>
          </a:bodyPr>
          <a:p>
            <a:pPr latinLnBrk="1">
              <a:buNone/>
            </a:pPr>
            <a:r>
              <a:rPr lang="zh-CN" altLang="en-US" sz="2800" b="1" dirty="0">
                <a:solidFill>
                  <a:schemeClr val="bg1"/>
                </a:solidFill>
                <a:latin typeface="Arial" panose="020B0604020202020204" pitchFamily="34" charset="0"/>
                <a:ea typeface="楷体_GB2312" pitchFamily="49" charset="-122"/>
              </a:rPr>
              <a:t>安全教育方法</a:t>
            </a:r>
            <a:endParaRPr lang="zh-CN" altLang="en-US" sz="2800" b="1" dirty="0">
              <a:solidFill>
                <a:schemeClr val="bg1"/>
              </a:solidFill>
              <a:latin typeface="Arial" panose="020B0604020202020204" pitchFamily="34" charset="0"/>
              <a:ea typeface="楷体_GB2312" pitchFamily="49" charset="-122"/>
            </a:endParaRPr>
          </a:p>
        </p:txBody>
      </p:sp>
      <p:sp>
        <p:nvSpPr>
          <p:cNvPr id="31753" name="Freeform 4"/>
          <p:cNvSpPr/>
          <p:nvPr/>
        </p:nvSpPr>
        <p:spPr>
          <a:xfrm>
            <a:off x="3995738" y="2276475"/>
            <a:ext cx="1392237" cy="3321050"/>
          </a:xfrm>
          <a:custGeom>
            <a:avLst/>
            <a:gdLst>
              <a:gd name="txL" fmla="*/ 0 w 877"/>
              <a:gd name="txT" fmla="*/ 0 h 2092"/>
              <a:gd name="txR" fmla="*/ 877 w 877"/>
              <a:gd name="txB" fmla="*/ 2092 h 2092"/>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Lst>
            <a:rect l="txL" t="txT" r="txR" b="txB"/>
            <a:pathLst>
              <a:path w="877" h="2092">
                <a:moveTo>
                  <a:pt x="15" y="0"/>
                </a:moveTo>
                <a:lnTo>
                  <a:pt x="477" y="0"/>
                </a:lnTo>
                <a:lnTo>
                  <a:pt x="477" y="1012"/>
                </a:lnTo>
                <a:lnTo>
                  <a:pt x="714" y="1012"/>
                </a:lnTo>
                <a:lnTo>
                  <a:pt x="714" y="951"/>
                </a:lnTo>
                <a:lnTo>
                  <a:pt x="877" y="1074"/>
                </a:lnTo>
                <a:lnTo>
                  <a:pt x="714" y="1196"/>
                </a:lnTo>
                <a:lnTo>
                  <a:pt x="714" y="1135"/>
                </a:lnTo>
                <a:lnTo>
                  <a:pt x="477" y="1135"/>
                </a:lnTo>
                <a:lnTo>
                  <a:pt x="477" y="2092"/>
                </a:lnTo>
                <a:lnTo>
                  <a:pt x="22" y="2092"/>
                </a:lnTo>
                <a:lnTo>
                  <a:pt x="22" y="1970"/>
                </a:lnTo>
                <a:lnTo>
                  <a:pt x="365" y="1969"/>
                </a:lnTo>
                <a:lnTo>
                  <a:pt x="365" y="1141"/>
                </a:lnTo>
                <a:lnTo>
                  <a:pt x="18" y="1141"/>
                </a:lnTo>
                <a:lnTo>
                  <a:pt x="22" y="1012"/>
                </a:lnTo>
                <a:lnTo>
                  <a:pt x="365" y="1015"/>
                </a:lnTo>
                <a:lnTo>
                  <a:pt x="365" y="127"/>
                </a:lnTo>
                <a:lnTo>
                  <a:pt x="0" y="127"/>
                </a:lnTo>
                <a:lnTo>
                  <a:pt x="15" y="0"/>
                </a:lnTo>
              </a:path>
            </a:pathLst>
          </a:custGeom>
          <a:gradFill rotWithShape="1">
            <a:gsLst>
              <a:gs pos="0">
                <a:schemeClr val="bg1">
                  <a:alpha val="100000"/>
                </a:schemeClr>
              </a:gs>
              <a:gs pos="100000">
                <a:schemeClr val="bg2">
                  <a:alpha val="100000"/>
                </a:schemeClr>
              </a:gs>
            </a:gsLst>
            <a:lin ang="0" scaled="1"/>
            <a:tileRect/>
          </a:gradFill>
          <a:ln w="9525" cap="flat" cmpd="sng">
            <a:prstDash val="solid"/>
            <a:headEnd type="none" w="med" len="med"/>
            <a:tailEnd type="none" w="med" len="med"/>
          </a:ln>
          <a:scene3d>
            <a:camera prst="legacyPerspectiveBottomLeft">
              <a:rot lat="0" lon="0" rev="0"/>
            </a:camera>
            <a:lightRig rig="legacyFlat3" dir="b"/>
          </a:scene3d>
          <a:sp3d extrusionH="49200" prstMaterial="legacyMatte">
            <a:bevelT w="13500" h="13500" prst="angle"/>
            <a:bevelB w="13500" h="13500" prst="angle"/>
            <a:extrusionClr>
              <a:schemeClr val="bg1"/>
            </a:extrusionClr>
          </a:sp3d>
        </p:spPr>
        <p:txBody>
          <a:bodyPr/>
          <a:p>
            <a:endParaRPr lang="zh-CN" altLang="en-US"/>
          </a:p>
        </p:txBody>
      </p:sp>
      <p:grpSp>
        <p:nvGrpSpPr>
          <p:cNvPr id="31754" name="Group 26"/>
          <p:cNvGrpSpPr/>
          <p:nvPr/>
        </p:nvGrpSpPr>
        <p:grpSpPr>
          <a:xfrm>
            <a:off x="5364163" y="3500438"/>
            <a:ext cx="3325812" cy="931862"/>
            <a:chOff x="431" y="1952"/>
            <a:chExt cx="2095" cy="633"/>
          </a:xfrm>
        </p:grpSpPr>
        <p:sp>
          <p:nvSpPr>
            <p:cNvPr id="31756" name="AutoShape 27"/>
            <p:cNvSpPr>
              <a:spLocks noChangeAspect="1"/>
            </p:cNvSpPr>
            <p:nvPr/>
          </p:nvSpPr>
          <p:spPr>
            <a:xfrm rot="-5400000">
              <a:off x="1382" y="1001"/>
              <a:ext cx="193" cy="2094"/>
            </a:xfrm>
            <a:prstGeom prst="flowChartDelay">
              <a:avLst/>
            </a:prstGeom>
            <a:gradFill rotWithShape="1">
              <a:gsLst>
                <a:gs pos="0">
                  <a:srgbClr val="FFFFFF"/>
                </a:gs>
                <a:gs pos="100000">
                  <a:srgbClr val="333333"/>
                </a:gs>
              </a:gsLst>
              <a:lin ang="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75804" name="Oval 28"/>
            <p:cNvSpPr>
              <a:spLocks noChangeAspect="1" noChangeArrowheads="1"/>
            </p:cNvSpPr>
            <p:nvPr/>
          </p:nvSpPr>
          <p:spPr bwMode="auto">
            <a:xfrm>
              <a:off x="1045" y="1958"/>
              <a:ext cx="867" cy="57"/>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1758" name="AutoShape 29"/>
            <p:cNvSpPr>
              <a:spLocks noChangeAspect="1"/>
            </p:cNvSpPr>
            <p:nvPr/>
          </p:nvSpPr>
          <p:spPr>
            <a:xfrm rot="5400000" flipV="1">
              <a:off x="1422" y="1482"/>
              <a:ext cx="111" cy="2094"/>
            </a:xfrm>
            <a:prstGeom prst="flowChartDelay">
              <a:avLst/>
            </a:prstGeom>
            <a:gradFill rotWithShape="1">
              <a:gsLst>
                <a:gs pos="0">
                  <a:srgbClr val="FFFFFF"/>
                </a:gs>
                <a:gs pos="100000">
                  <a:srgbClr val="333333"/>
                </a:gs>
              </a:gsLst>
              <a:lin ang="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1759" name="Rectangle 30"/>
            <p:cNvSpPr>
              <a:spLocks noChangeAspect="1"/>
            </p:cNvSpPr>
            <p:nvPr/>
          </p:nvSpPr>
          <p:spPr>
            <a:xfrm>
              <a:off x="432" y="2143"/>
              <a:ext cx="2093" cy="337"/>
            </a:xfrm>
            <a:prstGeom prst="rect">
              <a:avLst/>
            </a:prstGeom>
            <a:solidFill>
              <a:schemeClr val="bg1"/>
            </a:solidFill>
            <a:ln w="9525">
              <a:noFill/>
            </a:ln>
          </p:spPr>
          <p:txBody>
            <a:bodyPr anchor="ctr" anchorCtr="0">
              <a:spAutoFit/>
            </a:bodyPr>
            <a:p>
              <a:endParaRPr lang="zh-CN" altLang="en-US" sz="2400" dirty="0">
                <a:latin typeface="Times New Roman" panose="02020603050405020304" pitchFamily="18" charset="0"/>
              </a:endParaRPr>
            </a:p>
          </p:txBody>
        </p:sp>
        <p:sp>
          <p:nvSpPr>
            <p:cNvPr id="31760" name="AutoShape 31"/>
            <p:cNvSpPr>
              <a:spLocks noChangeAspect="1"/>
            </p:cNvSpPr>
            <p:nvPr/>
          </p:nvSpPr>
          <p:spPr>
            <a:xfrm>
              <a:off x="472" y="2099"/>
              <a:ext cx="2014" cy="404"/>
            </a:xfrm>
            <a:prstGeom prst="roundRect">
              <a:avLst>
                <a:gd name="adj" fmla="val 16667"/>
              </a:avLst>
            </a:prstGeom>
            <a:gradFill rotWithShape="1">
              <a:gsLst>
                <a:gs pos="0">
                  <a:srgbClr val="001800"/>
                </a:gs>
                <a:gs pos="100000">
                  <a:srgbClr val="003300"/>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grpSp>
      <p:sp>
        <p:nvSpPr>
          <p:cNvPr id="31755" name="Rectangle 32"/>
          <p:cNvSpPr/>
          <p:nvPr/>
        </p:nvSpPr>
        <p:spPr>
          <a:xfrm>
            <a:off x="5943600" y="3702050"/>
            <a:ext cx="1581150" cy="457200"/>
          </a:xfrm>
          <a:prstGeom prst="rect">
            <a:avLst/>
          </a:prstGeom>
          <a:noFill/>
          <a:ln w="9525">
            <a:noFill/>
          </a:ln>
          <a:effectLst>
            <a:outerShdw dist="25400" dir="5400000" algn="ctr" rotWithShape="0">
              <a:schemeClr val="tx1"/>
            </a:outerShdw>
          </a:effectLst>
        </p:spPr>
        <p:txBody>
          <a:bodyPr lIns="0" tIns="0" rIns="0" bIns="0" anchor="ctr" anchorCtr="0">
            <a:spAutoFit/>
          </a:bodyPr>
          <a:p>
            <a:pPr latinLnBrk="1">
              <a:buNone/>
            </a:pPr>
            <a:r>
              <a:rPr lang="zh-CN" altLang="en-US" sz="3000" b="1" dirty="0">
                <a:solidFill>
                  <a:srgbClr val="FFFF00"/>
                </a:solidFill>
                <a:latin typeface="Arial" panose="020B0604020202020204" pitchFamily="34" charset="0"/>
                <a:ea typeface="楷体_GB2312" pitchFamily="49" charset="-122"/>
              </a:rPr>
              <a:t>安全教育</a:t>
            </a:r>
            <a:endParaRPr lang="zh-CN" altLang="en-US" sz="3000" b="1" dirty="0">
              <a:solidFill>
                <a:srgbClr val="FFFF00"/>
              </a:solidFill>
              <a:latin typeface="Arial" panose="020B0604020202020204" pitchFamily="34" charset="0"/>
              <a:ea typeface="楷体_GB2312" pitchFamily="49" charset="-122"/>
            </a:endParaRP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5"/>
          <p:cNvSpPr>
            <a:spLocks noGrp="1"/>
          </p:cNvSpPr>
          <p:nvPr>
            <p:ph type="title"/>
          </p:nvPr>
        </p:nvSpPr>
        <p:spPr>
          <a:xfrm>
            <a:off x="468313" y="836613"/>
            <a:ext cx="8229600" cy="649287"/>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grpSp>
        <p:nvGrpSpPr>
          <p:cNvPr id="32771" name="Group 4"/>
          <p:cNvGrpSpPr/>
          <p:nvPr/>
        </p:nvGrpSpPr>
        <p:grpSpPr>
          <a:xfrm>
            <a:off x="250825" y="1341438"/>
            <a:ext cx="5735638" cy="576262"/>
            <a:chOff x="174" y="663"/>
            <a:chExt cx="3613" cy="363"/>
          </a:xfrm>
        </p:grpSpPr>
        <p:grpSp>
          <p:nvGrpSpPr>
            <p:cNvPr id="32901" name="Group 5"/>
            <p:cNvGrpSpPr/>
            <p:nvPr/>
          </p:nvGrpSpPr>
          <p:grpSpPr>
            <a:xfrm>
              <a:off x="174" y="715"/>
              <a:ext cx="205" cy="205"/>
              <a:chOff x="2485" y="949"/>
              <a:chExt cx="918" cy="918"/>
            </a:xfrm>
          </p:grpSpPr>
          <p:sp>
            <p:nvSpPr>
              <p:cNvPr id="32903"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32904"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32905" name="Group 8"/>
              <p:cNvGrpSpPr/>
              <p:nvPr/>
            </p:nvGrpSpPr>
            <p:grpSpPr>
              <a:xfrm>
                <a:off x="2656" y="1155"/>
                <a:ext cx="586" cy="500"/>
                <a:chOff x="511" y="1141"/>
                <a:chExt cx="586" cy="500"/>
              </a:xfrm>
            </p:grpSpPr>
            <p:sp>
              <p:nvSpPr>
                <p:cNvPr id="76809"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810"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2906"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76812"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2902"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2.3.3</a:t>
              </a:r>
              <a:r>
                <a:rPr lang="zh-CN" altLang="en-US" sz="2800" b="1" dirty="0">
                  <a:latin typeface="楷体_GB2312" pitchFamily="49" charset="-122"/>
                  <a:ea typeface="楷体_GB2312" pitchFamily="49" charset="-122"/>
                </a:rPr>
                <a:t>安全教育方法</a:t>
              </a:r>
              <a:endParaRPr lang="zh-CN" altLang="en-US" sz="2800" b="1" dirty="0">
                <a:latin typeface="楷体_GB2312" pitchFamily="49" charset="-122"/>
                <a:ea typeface="楷体_GB2312" pitchFamily="49" charset="-122"/>
              </a:endParaRPr>
            </a:p>
          </p:txBody>
        </p:sp>
      </p:grpSp>
      <p:grpSp>
        <p:nvGrpSpPr>
          <p:cNvPr id="32772" name="Group 142"/>
          <p:cNvGrpSpPr/>
          <p:nvPr/>
        </p:nvGrpSpPr>
        <p:grpSpPr>
          <a:xfrm>
            <a:off x="1331913" y="2060575"/>
            <a:ext cx="7054850" cy="4248150"/>
            <a:chOff x="431" y="664"/>
            <a:chExt cx="4852" cy="3537"/>
          </a:xfrm>
        </p:grpSpPr>
        <p:sp>
          <p:nvSpPr>
            <p:cNvPr id="32773" name="Freeform 14"/>
            <p:cNvSpPr/>
            <p:nvPr/>
          </p:nvSpPr>
          <p:spPr>
            <a:xfrm>
              <a:off x="1275" y="849"/>
              <a:ext cx="3192" cy="3289"/>
            </a:xfrm>
            <a:custGeom>
              <a:avLst/>
              <a:gdLst/>
              <a:ahLst/>
              <a:cxnLst>
                <a:cxn ang="0">
                  <a:pos x="0" y="150"/>
                </a:cxn>
                <a:cxn ang="0">
                  <a:pos x="684" y="3282"/>
                </a:cxn>
                <a:cxn ang="0">
                  <a:pos x="1974" y="3288"/>
                </a:cxn>
                <a:cxn ang="0">
                  <a:pos x="1350" y="0"/>
                </a:cxn>
                <a:cxn ang="0">
                  <a:pos x="2586" y="0"/>
                </a:cxn>
                <a:cxn ang="0">
                  <a:pos x="3192" y="2658"/>
                </a:cxn>
              </a:cxnLst>
              <a:pathLst>
                <a:path w="3192" h="3288">
                  <a:moveTo>
                    <a:pt x="0" y="150"/>
                  </a:moveTo>
                  <a:lnTo>
                    <a:pt x="684" y="3282"/>
                  </a:lnTo>
                  <a:lnTo>
                    <a:pt x="1974" y="3288"/>
                  </a:lnTo>
                  <a:lnTo>
                    <a:pt x="1350" y="0"/>
                  </a:lnTo>
                  <a:lnTo>
                    <a:pt x="2586" y="0"/>
                  </a:lnTo>
                  <a:lnTo>
                    <a:pt x="3192" y="2658"/>
                  </a:lnTo>
                </a:path>
              </a:pathLst>
            </a:custGeom>
            <a:noFill/>
            <a:ln w="19050" cap="flat" cmpd="sng">
              <a:solidFill>
                <a:srgbClr val="FF9900">
                  <a:alpha val="100000"/>
                </a:srgbClr>
              </a:solidFill>
              <a:prstDash val="solid"/>
              <a:round/>
              <a:headEnd type="none" w="sm" len="sm"/>
              <a:tailEnd type="none" w="sm" len="sm"/>
            </a:ln>
            <a:effectLst>
              <a:outerShdw dist="17961" dir="2699999" algn="ctr" rotWithShape="0">
                <a:schemeClr val="tx1">
                  <a:alpha val="100000"/>
                </a:schemeClr>
              </a:outerShdw>
            </a:effectLst>
          </p:spPr>
          <p:txBody>
            <a:bodyPr/>
            <a:p>
              <a:endParaRPr lang="zh-CN" altLang="en-US"/>
            </a:p>
          </p:txBody>
        </p:sp>
        <p:sp>
          <p:nvSpPr>
            <p:cNvPr id="32774" name="AutoShape 15"/>
            <p:cNvSpPr/>
            <p:nvPr/>
          </p:nvSpPr>
          <p:spPr>
            <a:xfrm rot="-5400000">
              <a:off x="1205" y="-106"/>
              <a:ext cx="175" cy="1716"/>
            </a:xfrm>
            <a:prstGeom prst="flowChartDelay">
              <a:avLst/>
            </a:prstGeom>
            <a:gradFill rotWithShape="1">
              <a:gsLst>
                <a:gs pos="0">
                  <a:srgbClr val="FFFFFF"/>
                </a:gs>
                <a:gs pos="100000">
                  <a:srgbClr val="333333"/>
                </a:gs>
              </a:gsLst>
              <a:lin ang="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775" name="AutoShape 16"/>
            <p:cNvSpPr/>
            <p:nvPr/>
          </p:nvSpPr>
          <p:spPr>
            <a:xfrm>
              <a:off x="431" y="750"/>
              <a:ext cx="1723" cy="480"/>
            </a:xfrm>
            <a:prstGeom prst="roundRect">
              <a:avLst>
                <a:gd name="adj" fmla="val 16667"/>
              </a:avLst>
            </a:prstGeom>
            <a:gradFill rotWithShape="1">
              <a:gsLst>
                <a:gs pos="0">
                  <a:srgbClr val="003366"/>
                </a:gs>
                <a:gs pos="100000">
                  <a:srgbClr val="00182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776" name="AutoShape 17"/>
            <p:cNvSpPr/>
            <p:nvPr/>
          </p:nvSpPr>
          <p:spPr>
            <a:xfrm>
              <a:off x="447" y="767"/>
              <a:ext cx="1690" cy="447"/>
            </a:xfrm>
            <a:prstGeom prst="roundRect">
              <a:avLst>
                <a:gd name="adj" fmla="val 16667"/>
              </a:avLst>
            </a:prstGeom>
            <a:gradFill rotWithShape="1">
              <a:gsLst>
                <a:gs pos="0">
                  <a:srgbClr val="00182F"/>
                </a:gs>
                <a:gs pos="100000">
                  <a:srgbClr val="003366"/>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76818" name="Oval 18"/>
            <p:cNvSpPr>
              <a:spLocks noChangeArrowheads="1"/>
            </p:cNvSpPr>
            <p:nvPr/>
          </p:nvSpPr>
          <p:spPr bwMode="auto">
            <a:xfrm>
              <a:off x="1148" y="671"/>
              <a:ext cx="711" cy="53"/>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32778" name="Group 19"/>
            <p:cNvGrpSpPr/>
            <p:nvPr/>
          </p:nvGrpSpPr>
          <p:grpSpPr>
            <a:xfrm>
              <a:off x="464" y="896"/>
              <a:ext cx="181" cy="182"/>
              <a:chOff x="1111" y="664"/>
              <a:chExt cx="181" cy="182"/>
            </a:xfrm>
          </p:grpSpPr>
          <p:sp>
            <p:nvSpPr>
              <p:cNvPr id="32894" name="AutoShape 20"/>
              <p:cNvSpPr/>
              <p:nvPr/>
            </p:nvSpPr>
            <p:spPr>
              <a:xfrm rot="8100000">
                <a:off x="1111" y="667"/>
                <a:ext cx="181" cy="178"/>
              </a:xfrm>
              <a:custGeom>
                <a:avLst/>
                <a:gdLst>
                  <a:gd name="txL" fmla="*/ 0 w 21600"/>
                  <a:gd name="txT" fmla="*/ 0 h 21600"/>
                  <a:gd name="txR" fmla="*/ 21600 w 21600"/>
                  <a:gd name="txB" fmla="*/ 19901 h 21600"/>
                </a:gdLst>
                <a:ahLst/>
                <a:cxnLst>
                  <a:cxn ang="0">
                    <a:pos x="91" y="0"/>
                  </a:cxn>
                  <a:cxn ang="0">
                    <a:pos x="60" y="162"/>
                  </a:cxn>
                  <a:cxn ang="0">
                    <a:pos x="91" y="20"/>
                  </a:cxn>
                  <a:cxn ang="0">
                    <a:pos x="121" y="162"/>
                  </a:cxn>
                </a:cxnLst>
                <a:rect l="txL" t="txT" r="txR" b="txB"/>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lnTo>
                      <a:pt x="7606" y="18487"/>
                    </a:lnTo>
                    <a:close/>
                  </a:path>
                </a:pathLst>
              </a:custGeom>
              <a:gradFill rotWithShape="1">
                <a:gsLst>
                  <a:gs pos="0">
                    <a:srgbClr val="FFFFCC">
                      <a:alpha val="100000"/>
                    </a:srgbClr>
                  </a:gs>
                  <a:gs pos="100000">
                    <a:srgbClr val="76765E">
                      <a:alpha val="100000"/>
                    </a:srgbClr>
                  </a:gs>
                </a:gsLst>
                <a:lin ang="5400000" scaled="1"/>
                <a:tileRect/>
              </a:gradFill>
              <a:ln w="9525">
                <a:noFill/>
              </a:ln>
              <a:effectLst>
                <a:outerShdw dist="35921" dir="2699999" algn="ctr" rotWithShape="0">
                  <a:schemeClr val="bg2">
                    <a:alpha val="100000"/>
                  </a:schemeClr>
                </a:outerShdw>
              </a:effectLst>
            </p:spPr>
            <p:txBody>
              <a:bodyPr/>
              <a:p>
                <a:endParaRPr lang="zh-CN" altLang="en-US"/>
              </a:p>
            </p:txBody>
          </p:sp>
          <p:sp>
            <p:nvSpPr>
              <p:cNvPr id="32895" name="Oval 21"/>
              <p:cNvSpPr/>
              <p:nvPr/>
            </p:nvSpPr>
            <p:spPr>
              <a:xfrm>
                <a:off x="1130" y="684"/>
                <a:ext cx="142" cy="142"/>
              </a:xfrm>
              <a:prstGeom prst="ellipse">
                <a:avLst/>
              </a:prstGeom>
              <a:gradFill rotWithShape="1">
                <a:gsLst>
                  <a:gs pos="0">
                    <a:srgbClr val="0033CC"/>
                  </a:gs>
                  <a:gs pos="100000">
                    <a:srgbClr val="00185E"/>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96" name="AutoShape 22"/>
              <p:cNvSpPr/>
              <p:nvPr/>
            </p:nvSpPr>
            <p:spPr>
              <a:xfrm rot="-5400000">
                <a:off x="1116" y="670"/>
                <a:ext cx="170" cy="169"/>
              </a:xfrm>
              <a:custGeom>
                <a:avLst/>
                <a:gdLst>
                  <a:gd name="txL" fmla="*/ 0 w 21600"/>
                  <a:gd name="txT" fmla="*/ 0 h 21600"/>
                  <a:gd name="txR" fmla="*/ 21600 w 21600"/>
                  <a:gd name="txB" fmla="*/ 19811 h 21600"/>
                </a:gdLst>
                <a:ahLst/>
                <a:cxnLst>
                  <a:cxn ang="0">
                    <a:pos x="0" y="0"/>
                  </a:cxn>
                  <a:cxn ang="0">
                    <a:pos x="0" y="0"/>
                  </a:cxn>
                  <a:cxn ang="0">
                    <a:pos x="0" y="0"/>
                  </a:cxn>
                  <a:cxn ang="0">
                    <a:pos x="0" y="0"/>
                  </a:cxn>
                </a:cxnLst>
                <a:rect l="txL" t="txT" r="txR" b="txB"/>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lnTo>
                      <a:pt x="7456" y="18612"/>
                    </a:lnTo>
                    <a:close/>
                  </a:path>
                </a:pathLst>
              </a:custGeom>
              <a:gradFill rotWithShape="1">
                <a:gsLst>
                  <a:gs pos="0">
                    <a:srgbClr val="FFFFCC">
                      <a:alpha val="100000"/>
                    </a:srgbClr>
                  </a:gs>
                  <a:gs pos="100000">
                    <a:srgbClr val="76765E">
                      <a:alpha val="100000"/>
                    </a:srgbClr>
                  </a:gs>
                </a:gsLst>
                <a:lin ang="5400000" scaled="1"/>
                <a:tileRect/>
              </a:gradFill>
              <a:ln w="9525">
                <a:noFill/>
              </a:ln>
            </p:spPr>
            <p:txBody>
              <a:bodyPr/>
              <a:p>
                <a:endParaRPr lang="zh-CN" altLang="en-US"/>
              </a:p>
            </p:txBody>
          </p:sp>
          <p:grpSp>
            <p:nvGrpSpPr>
              <p:cNvPr id="32897" name="Group 23"/>
              <p:cNvGrpSpPr/>
              <p:nvPr/>
            </p:nvGrpSpPr>
            <p:grpSpPr>
              <a:xfrm>
                <a:off x="1137" y="692"/>
                <a:ext cx="130" cy="114"/>
                <a:chOff x="2280" y="1569"/>
                <a:chExt cx="638" cy="556"/>
              </a:xfrm>
            </p:grpSpPr>
            <p:sp>
              <p:nvSpPr>
                <p:cNvPr id="76824" name="Oval 24"/>
                <p:cNvSpPr>
                  <a:spLocks noChangeArrowheads="1"/>
                </p:cNvSpPr>
                <p:nvPr/>
              </p:nvSpPr>
              <p:spPr bwMode="auto">
                <a:xfrm>
                  <a:off x="2403" y="1571"/>
                  <a:ext cx="386" cy="258"/>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825" name="Oval 25"/>
                <p:cNvSpPr>
                  <a:spLocks noChangeArrowheads="1"/>
                </p:cNvSpPr>
                <p:nvPr/>
              </p:nvSpPr>
              <p:spPr bwMode="auto">
                <a:xfrm rot="-2388105">
                  <a:off x="2280" y="1629"/>
                  <a:ext cx="332" cy="129"/>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826" name="Oval 26"/>
                <p:cNvSpPr>
                  <a:spLocks noChangeArrowheads="1"/>
                </p:cNvSpPr>
                <p:nvPr/>
              </p:nvSpPr>
              <p:spPr bwMode="auto">
                <a:xfrm rot="-2388105" flipH="1" flipV="1">
                  <a:off x="2585" y="1996"/>
                  <a:ext cx="332" cy="129"/>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grpSp>
          <p:nvGrpSpPr>
            <p:cNvPr id="32779" name="Group 27"/>
            <p:cNvGrpSpPr/>
            <p:nvPr/>
          </p:nvGrpSpPr>
          <p:grpSpPr>
            <a:xfrm>
              <a:off x="567" y="1344"/>
              <a:ext cx="1723" cy="566"/>
              <a:chOff x="606" y="1152"/>
              <a:chExt cx="1321" cy="963"/>
            </a:xfrm>
          </p:grpSpPr>
          <p:sp>
            <p:nvSpPr>
              <p:cNvPr id="32890" name="AutoShape 28"/>
              <p:cNvSpPr/>
              <p:nvPr/>
            </p:nvSpPr>
            <p:spPr>
              <a:xfrm rot="-5400000">
                <a:off x="1118" y="642"/>
                <a:ext cx="297" cy="1316"/>
              </a:xfrm>
              <a:prstGeom prst="flowChartDelay">
                <a:avLst/>
              </a:prstGeom>
              <a:gradFill rotWithShape="1">
                <a:gsLst>
                  <a:gs pos="0">
                    <a:srgbClr val="FFFFFF"/>
                  </a:gs>
                  <a:gs pos="100000">
                    <a:srgbClr val="333333"/>
                  </a:gs>
                </a:gsLst>
                <a:lin ang="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91" name="AutoShape 29"/>
              <p:cNvSpPr/>
              <p:nvPr/>
            </p:nvSpPr>
            <p:spPr>
              <a:xfrm>
                <a:off x="606" y="1298"/>
                <a:ext cx="1321" cy="817"/>
              </a:xfrm>
              <a:prstGeom prst="roundRect">
                <a:avLst>
                  <a:gd name="adj" fmla="val 16667"/>
                </a:avLst>
              </a:prstGeom>
              <a:gradFill rotWithShape="1">
                <a:gsLst>
                  <a:gs pos="0">
                    <a:srgbClr val="003366"/>
                  </a:gs>
                  <a:gs pos="100000">
                    <a:srgbClr val="00182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92" name="AutoShape 30"/>
              <p:cNvSpPr/>
              <p:nvPr/>
            </p:nvSpPr>
            <p:spPr>
              <a:xfrm>
                <a:off x="618" y="1328"/>
                <a:ext cx="1296" cy="760"/>
              </a:xfrm>
              <a:prstGeom prst="roundRect">
                <a:avLst>
                  <a:gd name="adj" fmla="val 16667"/>
                </a:avLst>
              </a:prstGeom>
              <a:gradFill rotWithShape="1">
                <a:gsLst>
                  <a:gs pos="0">
                    <a:srgbClr val="00182F"/>
                  </a:gs>
                  <a:gs pos="100000">
                    <a:srgbClr val="003366"/>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76831" name="Oval 31"/>
              <p:cNvSpPr>
                <a:spLocks noChangeArrowheads="1"/>
              </p:cNvSpPr>
              <p:nvPr/>
            </p:nvSpPr>
            <p:spPr bwMode="auto">
              <a:xfrm>
                <a:off x="1156" y="1160"/>
                <a:ext cx="545" cy="92"/>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32780" name="Group 32"/>
            <p:cNvGrpSpPr/>
            <p:nvPr/>
          </p:nvGrpSpPr>
          <p:grpSpPr>
            <a:xfrm>
              <a:off x="600" y="1576"/>
              <a:ext cx="181" cy="182"/>
              <a:chOff x="1343" y="1035"/>
              <a:chExt cx="880" cy="882"/>
            </a:xfrm>
          </p:grpSpPr>
          <p:sp>
            <p:nvSpPr>
              <p:cNvPr id="32883" name="AutoShape 33"/>
              <p:cNvSpPr/>
              <p:nvPr/>
            </p:nvSpPr>
            <p:spPr>
              <a:xfrm rot="8100000">
                <a:off x="1344" y="1035"/>
                <a:ext cx="881" cy="884"/>
              </a:xfrm>
              <a:custGeom>
                <a:avLst/>
                <a:gdLst>
                  <a:gd name="txL" fmla="*/ 0 w 21600"/>
                  <a:gd name="txT" fmla="*/ 0 h 21600"/>
                  <a:gd name="txR" fmla="*/ 21600 w 21600"/>
                  <a:gd name="txB" fmla="*/ 19865 h 21600"/>
                </a:gdLst>
                <a:ahLst/>
                <a:cxnLst>
                  <a:cxn ang="0">
                    <a:pos x="441" y="0"/>
                  </a:cxn>
                  <a:cxn ang="0">
                    <a:pos x="291" y="803"/>
                  </a:cxn>
                  <a:cxn ang="0">
                    <a:pos x="441" y="101"/>
                  </a:cxn>
                  <a:cxn ang="0">
                    <a:pos x="590" y="803"/>
                  </a:cxn>
                </a:cxnLst>
                <a:rect l="txL" t="txT" r="txR" b="txB"/>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lnTo>
                      <a:pt x="7606" y="18487"/>
                    </a:lnTo>
                    <a:close/>
                  </a:path>
                </a:pathLst>
              </a:custGeom>
              <a:gradFill rotWithShape="1">
                <a:gsLst>
                  <a:gs pos="0">
                    <a:srgbClr val="FFFFCC">
                      <a:alpha val="100000"/>
                    </a:srgbClr>
                  </a:gs>
                  <a:gs pos="100000">
                    <a:srgbClr val="76765E">
                      <a:alpha val="100000"/>
                    </a:srgbClr>
                  </a:gs>
                </a:gsLst>
                <a:lin ang="5400000" scaled="1"/>
                <a:tileRect/>
              </a:gradFill>
              <a:ln w="9525">
                <a:noFill/>
              </a:ln>
              <a:effectLst>
                <a:outerShdw dist="35921" dir="2699999" algn="ctr" rotWithShape="0">
                  <a:schemeClr val="bg2">
                    <a:alpha val="100000"/>
                  </a:schemeClr>
                </a:outerShdw>
              </a:effectLst>
            </p:spPr>
            <p:txBody>
              <a:bodyPr/>
              <a:p>
                <a:endParaRPr lang="zh-CN" altLang="en-US"/>
              </a:p>
            </p:txBody>
          </p:sp>
          <p:sp>
            <p:nvSpPr>
              <p:cNvPr id="32884" name="Oval 34"/>
              <p:cNvSpPr/>
              <p:nvPr/>
            </p:nvSpPr>
            <p:spPr>
              <a:xfrm>
                <a:off x="1437" y="1130"/>
                <a:ext cx="690" cy="690"/>
              </a:xfrm>
              <a:prstGeom prst="ellipse">
                <a:avLst/>
              </a:prstGeom>
              <a:gradFill rotWithShape="1">
                <a:gsLst>
                  <a:gs pos="0">
                    <a:srgbClr val="0033CC"/>
                  </a:gs>
                  <a:gs pos="100000">
                    <a:srgbClr val="00185E"/>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85" name="AutoShape 35"/>
              <p:cNvSpPr/>
              <p:nvPr/>
            </p:nvSpPr>
            <p:spPr>
              <a:xfrm rot="-5400000">
                <a:off x="1372" y="1065"/>
                <a:ext cx="821" cy="820"/>
              </a:xfrm>
              <a:custGeom>
                <a:avLst/>
                <a:gdLst>
                  <a:gd name="txL" fmla="*/ 0 w 21600"/>
                  <a:gd name="txT" fmla="*/ 0 h 21600"/>
                  <a:gd name="txR" fmla="*/ 21600 w 21600"/>
                  <a:gd name="txB" fmla="*/ 19782 h 21600"/>
                </a:gdLst>
                <a:ahLst/>
                <a:cxnLst>
                  <a:cxn ang="0">
                    <a:pos x="0" y="0"/>
                  </a:cxn>
                  <a:cxn ang="0">
                    <a:pos x="0" y="0"/>
                  </a:cxn>
                  <a:cxn ang="0">
                    <a:pos x="0" y="0"/>
                  </a:cxn>
                  <a:cxn ang="0">
                    <a:pos x="0" y="0"/>
                  </a:cxn>
                </a:cxnLst>
                <a:rect l="txL" t="txT" r="txR" b="txB"/>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lnTo>
                      <a:pt x="7456" y="18612"/>
                    </a:lnTo>
                    <a:close/>
                  </a:path>
                </a:pathLst>
              </a:custGeom>
              <a:gradFill rotWithShape="1">
                <a:gsLst>
                  <a:gs pos="0">
                    <a:srgbClr val="FFFFCC">
                      <a:alpha val="100000"/>
                    </a:srgbClr>
                  </a:gs>
                  <a:gs pos="100000">
                    <a:srgbClr val="76765E">
                      <a:alpha val="100000"/>
                    </a:srgbClr>
                  </a:gs>
                </a:gsLst>
                <a:lin ang="5400000" scaled="1"/>
                <a:tileRect/>
              </a:gradFill>
              <a:ln w="9525">
                <a:noFill/>
              </a:ln>
            </p:spPr>
            <p:txBody>
              <a:bodyPr/>
              <a:p>
                <a:endParaRPr lang="zh-CN" altLang="en-US"/>
              </a:p>
            </p:txBody>
          </p:sp>
          <p:grpSp>
            <p:nvGrpSpPr>
              <p:cNvPr id="32886" name="Group 36"/>
              <p:cNvGrpSpPr/>
              <p:nvPr/>
            </p:nvGrpSpPr>
            <p:grpSpPr>
              <a:xfrm>
                <a:off x="1471" y="1173"/>
                <a:ext cx="630" cy="549"/>
                <a:chOff x="2280" y="1569"/>
                <a:chExt cx="638" cy="556"/>
              </a:xfrm>
            </p:grpSpPr>
            <p:sp>
              <p:nvSpPr>
                <p:cNvPr id="76837" name="Oval 37"/>
                <p:cNvSpPr>
                  <a:spLocks noChangeArrowheads="1"/>
                </p:cNvSpPr>
                <p:nvPr/>
              </p:nvSpPr>
              <p:spPr bwMode="auto">
                <a:xfrm>
                  <a:off x="2404" y="1572"/>
                  <a:ext cx="387" cy="253"/>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838" name="Oval 38"/>
                <p:cNvSpPr>
                  <a:spLocks noChangeArrowheads="1"/>
                </p:cNvSpPr>
                <p:nvPr/>
              </p:nvSpPr>
              <p:spPr bwMode="auto">
                <a:xfrm rot="-2388105">
                  <a:off x="2281" y="1630"/>
                  <a:ext cx="333" cy="130"/>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839" name="Oval 39"/>
                <p:cNvSpPr>
                  <a:spLocks noChangeArrowheads="1"/>
                </p:cNvSpPr>
                <p:nvPr/>
              </p:nvSpPr>
              <p:spPr bwMode="auto">
                <a:xfrm rot="-2388105" flipH="1" flipV="1">
                  <a:off x="2587" y="1994"/>
                  <a:ext cx="333" cy="130"/>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grpSp>
          <p:nvGrpSpPr>
            <p:cNvPr id="32781" name="Group 40"/>
            <p:cNvGrpSpPr/>
            <p:nvPr/>
          </p:nvGrpSpPr>
          <p:grpSpPr>
            <a:xfrm>
              <a:off x="839" y="2704"/>
              <a:ext cx="1723" cy="566"/>
              <a:chOff x="606" y="1152"/>
              <a:chExt cx="1321" cy="963"/>
            </a:xfrm>
          </p:grpSpPr>
          <p:sp>
            <p:nvSpPr>
              <p:cNvPr id="32879" name="AutoShape 41"/>
              <p:cNvSpPr/>
              <p:nvPr/>
            </p:nvSpPr>
            <p:spPr>
              <a:xfrm rot="-5400000">
                <a:off x="1118" y="642"/>
                <a:ext cx="297" cy="1316"/>
              </a:xfrm>
              <a:prstGeom prst="flowChartDelay">
                <a:avLst/>
              </a:prstGeom>
              <a:gradFill rotWithShape="1">
                <a:gsLst>
                  <a:gs pos="0">
                    <a:srgbClr val="FFFFFF"/>
                  </a:gs>
                  <a:gs pos="100000">
                    <a:srgbClr val="333333"/>
                  </a:gs>
                </a:gsLst>
                <a:lin ang="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80" name="AutoShape 42"/>
              <p:cNvSpPr/>
              <p:nvPr/>
            </p:nvSpPr>
            <p:spPr>
              <a:xfrm>
                <a:off x="606" y="1298"/>
                <a:ext cx="1321" cy="817"/>
              </a:xfrm>
              <a:prstGeom prst="roundRect">
                <a:avLst>
                  <a:gd name="adj" fmla="val 16667"/>
                </a:avLst>
              </a:prstGeom>
              <a:gradFill rotWithShape="1">
                <a:gsLst>
                  <a:gs pos="0">
                    <a:srgbClr val="003366"/>
                  </a:gs>
                  <a:gs pos="100000">
                    <a:srgbClr val="00182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81" name="AutoShape 43"/>
              <p:cNvSpPr/>
              <p:nvPr/>
            </p:nvSpPr>
            <p:spPr>
              <a:xfrm>
                <a:off x="618" y="1328"/>
                <a:ext cx="1296" cy="760"/>
              </a:xfrm>
              <a:prstGeom prst="roundRect">
                <a:avLst>
                  <a:gd name="adj" fmla="val 16667"/>
                </a:avLst>
              </a:prstGeom>
              <a:gradFill rotWithShape="1">
                <a:gsLst>
                  <a:gs pos="0">
                    <a:srgbClr val="00182F"/>
                  </a:gs>
                  <a:gs pos="100000">
                    <a:srgbClr val="003366"/>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76844" name="Oval 44"/>
              <p:cNvSpPr>
                <a:spLocks noChangeArrowheads="1"/>
              </p:cNvSpPr>
              <p:nvPr/>
            </p:nvSpPr>
            <p:spPr bwMode="auto">
              <a:xfrm>
                <a:off x="1156" y="1160"/>
                <a:ext cx="545" cy="92"/>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32782" name="Group 45"/>
            <p:cNvGrpSpPr/>
            <p:nvPr/>
          </p:nvGrpSpPr>
          <p:grpSpPr>
            <a:xfrm>
              <a:off x="872" y="2936"/>
              <a:ext cx="181" cy="182"/>
              <a:chOff x="1343" y="1035"/>
              <a:chExt cx="880" cy="882"/>
            </a:xfrm>
          </p:grpSpPr>
          <p:sp>
            <p:nvSpPr>
              <p:cNvPr id="32872" name="AutoShape 46"/>
              <p:cNvSpPr/>
              <p:nvPr/>
            </p:nvSpPr>
            <p:spPr>
              <a:xfrm rot="8100000">
                <a:off x="1343" y="1035"/>
                <a:ext cx="881" cy="884"/>
              </a:xfrm>
              <a:custGeom>
                <a:avLst/>
                <a:gdLst>
                  <a:gd name="txL" fmla="*/ 0 w 21600"/>
                  <a:gd name="txT" fmla="*/ 0 h 21600"/>
                  <a:gd name="txR" fmla="*/ 21600 w 21600"/>
                  <a:gd name="txB" fmla="*/ 19865 h 21600"/>
                </a:gdLst>
                <a:ahLst/>
                <a:cxnLst>
                  <a:cxn ang="0">
                    <a:pos x="441" y="0"/>
                  </a:cxn>
                  <a:cxn ang="0">
                    <a:pos x="291" y="803"/>
                  </a:cxn>
                  <a:cxn ang="0">
                    <a:pos x="441" y="101"/>
                  </a:cxn>
                  <a:cxn ang="0">
                    <a:pos x="590" y="803"/>
                  </a:cxn>
                </a:cxnLst>
                <a:rect l="txL" t="txT" r="txR" b="txB"/>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lnTo>
                      <a:pt x="7606" y="18487"/>
                    </a:lnTo>
                    <a:close/>
                  </a:path>
                </a:pathLst>
              </a:custGeom>
              <a:gradFill rotWithShape="1">
                <a:gsLst>
                  <a:gs pos="0">
                    <a:srgbClr val="FFFFCC">
                      <a:alpha val="100000"/>
                    </a:srgbClr>
                  </a:gs>
                  <a:gs pos="100000">
                    <a:srgbClr val="76765E">
                      <a:alpha val="100000"/>
                    </a:srgbClr>
                  </a:gs>
                </a:gsLst>
                <a:lin ang="5400000" scaled="1"/>
                <a:tileRect/>
              </a:gradFill>
              <a:ln w="9525">
                <a:noFill/>
              </a:ln>
              <a:effectLst>
                <a:outerShdw dist="35921" dir="2699999" algn="ctr" rotWithShape="0">
                  <a:schemeClr val="bg2">
                    <a:alpha val="100000"/>
                  </a:schemeClr>
                </a:outerShdw>
              </a:effectLst>
            </p:spPr>
            <p:txBody>
              <a:bodyPr/>
              <a:p>
                <a:endParaRPr lang="zh-CN" altLang="en-US"/>
              </a:p>
            </p:txBody>
          </p:sp>
          <p:sp>
            <p:nvSpPr>
              <p:cNvPr id="32873" name="Oval 47"/>
              <p:cNvSpPr/>
              <p:nvPr/>
            </p:nvSpPr>
            <p:spPr>
              <a:xfrm>
                <a:off x="1437" y="1130"/>
                <a:ext cx="690" cy="690"/>
              </a:xfrm>
              <a:prstGeom prst="ellipse">
                <a:avLst/>
              </a:prstGeom>
              <a:gradFill rotWithShape="1">
                <a:gsLst>
                  <a:gs pos="0">
                    <a:srgbClr val="0033CC"/>
                  </a:gs>
                  <a:gs pos="100000">
                    <a:srgbClr val="00185E"/>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74" name="AutoShape 48"/>
              <p:cNvSpPr/>
              <p:nvPr/>
            </p:nvSpPr>
            <p:spPr>
              <a:xfrm rot="-5400000">
                <a:off x="1372" y="1065"/>
                <a:ext cx="821" cy="820"/>
              </a:xfrm>
              <a:custGeom>
                <a:avLst/>
                <a:gdLst>
                  <a:gd name="txL" fmla="*/ 0 w 21600"/>
                  <a:gd name="txT" fmla="*/ 0 h 21600"/>
                  <a:gd name="txR" fmla="*/ 21600 w 21600"/>
                  <a:gd name="txB" fmla="*/ 19782 h 21600"/>
                </a:gdLst>
                <a:ahLst/>
                <a:cxnLst>
                  <a:cxn ang="0">
                    <a:pos x="0" y="0"/>
                  </a:cxn>
                  <a:cxn ang="0">
                    <a:pos x="0" y="0"/>
                  </a:cxn>
                  <a:cxn ang="0">
                    <a:pos x="0" y="0"/>
                  </a:cxn>
                  <a:cxn ang="0">
                    <a:pos x="0" y="0"/>
                  </a:cxn>
                </a:cxnLst>
                <a:rect l="txL" t="txT" r="txR" b="txB"/>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lnTo>
                      <a:pt x="7456" y="18612"/>
                    </a:lnTo>
                    <a:close/>
                  </a:path>
                </a:pathLst>
              </a:custGeom>
              <a:gradFill rotWithShape="1">
                <a:gsLst>
                  <a:gs pos="0">
                    <a:srgbClr val="FFFFCC">
                      <a:alpha val="100000"/>
                    </a:srgbClr>
                  </a:gs>
                  <a:gs pos="100000">
                    <a:srgbClr val="76765E">
                      <a:alpha val="100000"/>
                    </a:srgbClr>
                  </a:gs>
                </a:gsLst>
                <a:lin ang="5400000" scaled="1"/>
                <a:tileRect/>
              </a:gradFill>
              <a:ln w="9525">
                <a:noFill/>
              </a:ln>
            </p:spPr>
            <p:txBody>
              <a:bodyPr/>
              <a:p>
                <a:endParaRPr lang="zh-CN" altLang="en-US"/>
              </a:p>
            </p:txBody>
          </p:sp>
          <p:grpSp>
            <p:nvGrpSpPr>
              <p:cNvPr id="32875" name="Group 49"/>
              <p:cNvGrpSpPr/>
              <p:nvPr/>
            </p:nvGrpSpPr>
            <p:grpSpPr>
              <a:xfrm>
                <a:off x="1471" y="1173"/>
                <a:ext cx="630" cy="549"/>
                <a:chOff x="2280" y="1569"/>
                <a:chExt cx="638" cy="556"/>
              </a:xfrm>
            </p:grpSpPr>
            <p:sp>
              <p:nvSpPr>
                <p:cNvPr id="76850" name="Oval 50"/>
                <p:cNvSpPr>
                  <a:spLocks noChangeArrowheads="1"/>
                </p:cNvSpPr>
                <p:nvPr/>
              </p:nvSpPr>
              <p:spPr bwMode="auto">
                <a:xfrm>
                  <a:off x="2403" y="1572"/>
                  <a:ext cx="387" cy="253"/>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851" name="Oval 51"/>
                <p:cNvSpPr>
                  <a:spLocks noChangeArrowheads="1"/>
                </p:cNvSpPr>
                <p:nvPr/>
              </p:nvSpPr>
              <p:spPr bwMode="auto">
                <a:xfrm rot="-2388105">
                  <a:off x="2280" y="1631"/>
                  <a:ext cx="333" cy="130"/>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852" name="Oval 52"/>
                <p:cNvSpPr>
                  <a:spLocks noChangeArrowheads="1"/>
                </p:cNvSpPr>
                <p:nvPr/>
              </p:nvSpPr>
              <p:spPr bwMode="auto">
                <a:xfrm rot="-2388105" flipH="1" flipV="1">
                  <a:off x="2586" y="1994"/>
                  <a:ext cx="333" cy="130"/>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grpSp>
          <p:nvGrpSpPr>
            <p:cNvPr id="32783" name="Group 53"/>
            <p:cNvGrpSpPr/>
            <p:nvPr/>
          </p:nvGrpSpPr>
          <p:grpSpPr>
            <a:xfrm>
              <a:off x="975" y="3385"/>
              <a:ext cx="1723" cy="566"/>
              <a:chOff x="606" y="1152"/>
              <a:chExt cx="1321" cy="963"/>
            </a:xfrm>
          </p:grpSpPr>
          <p:sp>
            <p:nvSpPr>
              <p:cNvPr id="32868" name="AutoShape 54"/>
              <p:cNvSpPr/>
              <p:nvPr/>
            </p:nvSpPr>
            <p:spPr>
              <a:xfrm rot="-5400000">
                <a:off x="1118" y="642"/>
                <a:ext cx="297" cy="1316"/>
              </a:xfrm>
              <a:prstGeom prst="flowChartDelay">
                <a:avLst/>
              </a:prstGeom>
              <a:gradFill rotWithShape="1">
                <a:gsLst>
                  <a:gs pos="0">
                    <a:srgbClr val="FFFFFF"/>
                  </a:gs>
                  <a:gs pos="100000">
                    <a:srgbClr val="333333"/>
                  </a:gs>
                </a:gsLst>
                <a:lin ang="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69" name="AutoShape 55"/>
              <p:cNvSpPr/>
              <p:nvPr/>
            </p:nvSpPr>
            <p:spPr>
              <a:xfrm>
                <a:off x="606" y="1298"/>
                <a:ext cx="1321" cy="817"/>
              </a:xfrm>
              <a:prstGeom prst="roundRect">
                <a:avLst>
                  <a:gd name="adj" fmla="val 16667"/>
                </a:avLst>
              </a:prstGeom>
              <a:gradFill rotWithShape="1">
                <a:gsLst>
                  <a:gs pos="0">
                    <a:srgbClr val="003366"/>
                  </a:gs>
                  <a:gs pos="100000">
                    <a:srgbClr val="00182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70" name="AutoShape 56"/>
              <p:cNvSpPr/>
              <p:nvPr/>
            </p:nvSpPr>
            <p:spPr>
              <a:xfrm>
                <a:off x="618" y="1328"/>
                <a:ext cx="1296" cy="760"/>
              </a:xfrm>
              <a:prstGeom prst="roundRect">
                <a:avLst>
                  <a:gd name="adj" fmla="val 16667"/>
                </a:avLst>
              </a:prstGeom>
              <a:gradFill rotWithShape="1">
                <a:gsLst>
                  <a:gs pos="0">
                    <a:srgbClr val="00182F"/>
                  </a:gs>
                  <a:gs pos="100000">
                    <a:srgbClr val="003366"/>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76857" name="Oval 57"/>
              <p:cNvSpPr>
                <a:spLocks noChangeArrowheads="1"/>
              </p:cNvSpPr>
              <p:nvPr/>
            </p:nvSpPr>
            <p:spPr bwMode="auto">
              <a:xfrm>
                <a:off x="1156" y="1162"/>
                <a:ext cx="545" cy="92"/>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32784" name="Group 58"/>
            <p:cNvGrpSpPr/>
            <p:nvPr/>
          </p:nvGrpSpPr>
          <p:grpSpPr>
            <a:xfrm>
              <a:off x="1008" y="3617"/>
              <a:ext cx="181" cy="182"/>
              <a:chOff x="1343" y="1035"/>
              <a:chExt cx="880" cy="882"/>
            </a:xfrm>
          </p:grpSpPr>
          <p:sp>
            <p:nvSpPr>
              <p:cNvPr id="32861" name="AutoShape 59"/>
              <p:cNvSpPr/>
              <p:nvPr/>
            </p:nvSpPr>
            <p:spPr>
              <a:xfrm rot="8100000">
                <a:off x="1330" y="1034"/>
                <a:ext cx="892" cy="884"/>
              </a:xfrm>
              <a:custGeom>
                <a:avLst/>
                <a:gdLst>
                  <a:gd name="txL" fmla="*/ 0 w 21600"/>
                  <a:gd name="txT" fmla="*/ 0 h 21600"/>
                  <a:gd name="txR" fmla="*/ 21600 w 21600"/>
                  <a:gd name="txB" fmla="*/ 19865 h 21600"/>
                </a:gdLst>
                <a:ahLst/>
                <a:cxnLst>
                  <a:cxn ang="0">
                    <a:pos x="446" y="0"/>
                  </a:cxn>
                  <a:cxn ang="0">
                    <a:pos x="294" y="803"/>
                  </a:cxn>
                  <a:cxn ang="0">
                    <a:pos x="446" y="101"/>
                  </a:cxn>
                  <a:cxn ang="0">
                    <a:pos x="598" y="803"/>
                  </a:cxn>
                </a:cxnLst>
                <a:rect l="txL" t="txT" r="txR" b="txB"/>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lnTo>
                      <a:pt x="7606" y="18487"/>
                    </a:lnTo>
                    <a:close/>
                  </a:path>
                </a:pathLst>
              </a:custGeom>
              <a:gradFill rotWithShape="1">
                <a:gsLst>
                  <a:gs pos="0">
                    <a:srgbClr val="FFFFCC">
                      <a:alpha val="100000"/>
                    </a:srgbClr>
                  </a:gs>
                  <a:gs pos="100000">
                    <a:srgbClr val="76765E">
                      <a:alpha val="100000"/>
                    </a:srgbClr>
                  </a:gs>
                </a:gsLst>
                <a:lin ang="5400000" scaled="1"/>
                <a:tileRect/>
              </a:gradFill>
              <a:ln w="9525">
                <a:noFill/>
              </a:ln>
              <a:effectLst>
                <a:outerShdw dist="35921" dir="2699999" algn="ctr" rotWithShape="0">
                  <a:schemeClr val="bg2">
                    <a:alpha val="100000"/>
                  </a:schemeClr>
                </a:outerShdw>
              </a:effectLst>
            </p:spPr>
            <p:txBody>
              <a:bodyPr/>
              <a:p>
                <a:endParaRPr lang="zh-CN" altLang="en-US"/>
              </a:p>
            </p:txBody>
          </p:sp>
          <p:sp>
            <p:nvSpPr>
              <p:cNvPr id="32862" name="Oval 60"/>
              <p:cNvSpPr/>
              <p:nvPr/>
            </p:nvSpPr>
            <p:spPr>
              <a:xfrm>
                <a:off x="1437" y="1130"/>
                <a:ext cx="690" cy="690"/>
              </a:xfrm>
              <a:prstGeom prst="ellipse">
                <a:avLst/>
              </a:prstGeom>
              <a:gradFill rotWithShape="1">
                <a:gsLst>
                  <a:gs pos="0">
                    <a:srgbClr val="0033CC"/>
                  </a:gs>
                  <a:gs pos="100000">
                    <a:srgbClr val="00185E"/>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63" name="AutoShape 61"/>
              <p:cNvSpPr/>
              <p:nvPr/>
            </p:nvSpPr>
            <p:spPr>
              <a:xfrm rot="-5400000">
                <a:off x="1372" y="1065"/>
                <a:ext cx="821" cy="820"/>
              </a:xfrm>
              <a:custGeom>
                <a:avLst/>
                <a:gdLst>
                  <a:gd name="txL" fmla="*/ 0 w 21600"/>
                  <a:gd name="txT" fmla="*/ 0 h 21600"/>
                  <a:gd name="txR" fmla="*/ 21600 w 21600"/>
                  <a:gd name="txB" fmla="*/ 19782 h 21600"/>
                </a:gdLst>
                <a:ahLst/>
                <a:cxnLst>
                  <a:cxn ang="0">
                    <a:pos x="0" y="0"/>
                  </a:cxn>
                  <a:cxn ang="0">
                    <a:pos x="0" y="0"/>
                  </a:cxn>
                  <a:cxn ang="0">
                    <a:pos x="0" y="0"/>
                  </a:cxn>
                  <a:cxn ang="0">
                    <a:pos x="0" y="0"/>
                  </a:cxn>
                </a:cxnLst>
                <a:rect l="txL" t="txT" r="txR" b="txB"/>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lnTo>
                      <a:pt x="7456" y="18612"/>
                    </a:lnTo>
                    <a:close/>
                  </a:path>
                </a:pathLst>
              </a:custGeom>
              <a:gradFill rotWithShape="1">
                <a:gsLst>
                  <a:gs pos="0">
                    <a:srgbClr val="FFFFCC">
                      <a:alpha val="100000"/>
                    </a:srgbClr>
                  </a:gs>
                  <a:gs pos="100000">
                    <a:srgbClr val="76765E">
                      <a:alpha val="100000"/>
                    </a:srgbClr>
                  </a:gs>
                </a:gsLst>
                <a:lin ang="5400000" scaled="1"/>
                <a:tileRect/>
              </a:gradFill>
              <a:ln w="9525">
                <a:noFill/>
              </a:ln>
            </p:spPr>
            <p:txBody>
              <a:bodyPr/>
              <a:p>
                <a:endParaRPr lang="zh-CN" altLang="en-US"/>
              </a:p>
            </p:txBody>
          </p:sp>
          <p:grpSp>
            <p:nvGrpSpPr>
              <p:cNvPr id="32864" name="Group 62"/>
              <p:cNvGrpSpPr/>
              <p:nvPr/>
            </p:nvGrpSpPr>
            <p:grpSpPr>
              <a:xfrm>
                <a:off x="1471" y="1173"/>
                <a:ext cx="630" cy="549"/>
                <a:chOff x="2280" y="1569"/>
                <a:chExt cx="638" cy="556"/>
              </a:xfrm>
            </p:grpSpPr>
            <p:sp>
              <p:nvSpPr>
                <p:cNvPr id="76863" name="Oval 63"/>
                <p:cNvSpPr>
                  <a:spLocks noChangeArrowheads="1"/>
                </p:cNvSpPr>
                <p:nvPr/>
              </p:nvSpPr>
              <p:spPr bwMode="auto">
                <a:xfrm>
                  <a:off x="2390" y="1571"/>
                  <a:ext cx="398" cy="253"/>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864" name="Oval 64"/>
                <p:cNvSpPr>
                  <a:spLocks noChangeArrowheads="1"/>
                </p:cNvSpPr>
                <p:nvPr/>
              </p:nvSpPr>
              <p:spPr bwMode="auto">
                <a:xfrm rot="-2388105">
                  <a:off x="2266" y="1629"/>
                  <a:ext cx="344" cy="130"/>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865" name="Oval 65"/>
                <p:cNvSpPr>
                  <a:spLocks noChangeArrowheads="1"/>
                </p:cNvSpPr>
                <p:nvPr/>
              </p:nvSpPr>
              <p:spPr bwMode="auto">
                <a:xfrm rot="-2388105" flipH="1" flipV="1">
                  <a:off x="2583" y="1993"/>
                  <a:ext cx="333" cy="130"/>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grpSp>
          <p:nvGrpSpPr>
            <p:cNvPr id="32785" name="Group 66"/>
            <p:cNvGrpSpPr/>
            <p:nvPr/>
          </p:nvGrpSpPr>
          <p:grpSpPr>
            <a:xfrm>
              <a:off x="703" y="2024"/>
              <a:ext cx="1723" cy="566"/>
              <a:chOff x="606" y="1152"/>
              <a:chExt cx="1321" cy="963"/>
            </a:xfrm>
          </p:grpSpPr>
          <p:sp>
            <p:nvSpPr>
              <p:cNvPr id="32857" name="AutoShape 67"/>
              <p:cNvSpPr/>
              <p:nvPr/>
            </p:nvSpPr>
            <p:spPr>
              <a:xfrm rot="-5400000">
                <a:off x="1118" y="642"/>
                <a:ext cx="297" cy="1316"/>
              </a:xfrm>
              <a:prstGeom prst="flowChartDelay">
                <a:avLst/>
              </a:prstGeom>
              <a:gradFill rotWithShape="1">
                <a:gsLst>
                  <a:gs pos="0">
                    <a:srgbClr val="FFFFFF"/>
                  </a:gs>
                  <a:gs pos="100000">
                    <a:srgbClr val="333333"/>
                  </a:gs>
                </a:gsLst>
                <a:lin ang="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58" name="AutoShape 68"/>
              <p:cNvSpPr/>
              <p:nvPr/>
            </p:nvSpPr>
            <p:spPr>
              <a:xfrm>
                <a:off x="606" y="1298"/>
                <a:ext cx="1321" cy="817"/>
              </a:xfrm>
              <a:prstGeom prst="roundRect">
                <a:avLst>
                  <a:gd name="adj" fmla="val 16667"/>
                </a:avLst>
              </a:prstGeom>
              <a:gradFill rotWithShape="1">
                <a:gsLst>
                  <a:gs pos="0">
                    <a:srgbClr val="003366"/>
                  </a:gs>
                  <a:gs pos="100000">
                    <a:srgbClr val="00182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59" name="AutoShape 69"/>
              <p:cNvSpPr/>
              <p:nvPr/>
            </p:nvSpPr>
            <p:spPr>
              <a:xfrm>
                <a:off x="618" y="1328"/>
                <a:ext cx="1296" cy="760"/>
              </a:xfrm>
              <a:prstGeom prst="roundRect">
                <a:avLst>
                  <a:gd name="adj" fmla="val 16667"/>
                </a:avLst>
              </a:prstGeom>
              <a:gradFill rotWithShape="1">
                <a:gsLst>
                  <a:gs pos="0">
                    <a:srgbClr val="00182F"/>
                  </a:gs>
                  <a:gs pos="100000">
                    <a:srgbClr val="003366"/>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76870" name="Oval 70"/>
              <p:cNvSpPr>
                <a:spLocks noChangeArrowheads="1"/>
              </p:cNvSpPr>
              <p:nvPr/>
            </p:nvSpPr>
            <p:spPr bwMode="auto">
              <a:xfrm>
                <a:off x="1156" y="1161"/>
                <a:ext cx="545" cy="92"/>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2786" name="AutoShape 71"/>
            <p:cNvSpPr/>
            <p:nvPr/>
          </p:nvSpPr>
          <p:spPr>
            <a:xfrm rot="-5400000">
              <a:off x="3926" y="211"/>
              <a:ext cx="175" cy="1716"/>
            </a:xfrm>
            <a:prstGeom prst="flowChartDelay">
              <a:avLst/>
            </a:prstGeom>
            <a:gradFill rotWithShape="1">
              <a:gsLst>
                <a:gs pos="0">
                  <a:srgbClr val="FFFFFF"/>
                </a:gs>
                <a:gs pos="100000">
                  <a:srgbClr val="333333"/>
                </a:gs>
              </a:gsLst>
              <a:lin ang="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787" name="AutoShape 72"/>
            <p:cNvSpPr/>
            <p:nvPr/>
          </p:nvSpPr>
          <p:spPr>
            <a:xfrm>
              <a:off x="3152" y="1068"/>
              <a:ext cx="1723" cy="480"/>
            </a:xfrm>
            <a:prstGeom prst="roundRect">
              <a:avLst>
                <a:gd name="adj" fmla="val 16667"/>
              </a:avLst>
            </a:prstGeom>
            <a:gradFill rotWithShape="1">
              <a:gsLst>
                <a:gs pos="0">
                  <a:srgbClr val="003366"/>
                </a:gs>
                <a:gs pos="100000">
                  <a:srgbClr val="00182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788" name="AutoShape 73"/>
            <p:cNvSpPr/>
            <p:nvPr/>
          </p:nvSpPr>
          <p:spPr>
            <a:xfrm>
              <a:off x="3168" y="1085"/>
              <a:ext cx="1690" cy="447"/>
            </a:xfrm>
            <a:prstGeom prst="roundRect">
              <a:avLst>
                <a:gd name="adj" fmla="val 16667"/>
              </a:avLst>
            </a:prstGeom>
            <a:gradFill rotWithShape="1">
              <a:gsLst>
                <a:gs pos="0">
                  <a:srgbClr val="00182F"/>
                </a:gs>
                <a:gs pos="100000">
                  <a:srgbClr val="003366"/>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76874" name="Oval 74"/>
            <p:cNvSpPr>
              <a:spLocks noChangeArrowheads="1"/>
            </p:cNvSpPr>
            <p:nvPr/>
          </p:nvSpPr>
          <p:spPr bwMode="auto">
            <a:xfrm>
              <a:off x="3869" y="988"/>
              <a:ext cx="711" cy="53"/>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32790" name="Group 75"/>
            <p:cNvGrpSpPr/>
            <p:nvPr/>
          </p:nvGrpSpPr>
          <p:grpSpPr>
            <a:xfrm>
              <a:off x="3185" y="1214"/>
              <a:ext cx="181" cy="182"/>
              <a:chOff x="1111" y="664"/>
              <a:chExt cx="181" cy="182"/>
            </a:xfrm>
          </p:grpSpPr>
          <p:sp>
            <p:nvSpPr>
              <p:cNvPr id="32850" name="AutoShape 76"/>
              <p:cNvSpPr/>
              <p:nvPr/>
            </p:nvSpPr>
            <p:spPr>
              <a:xfrm rot="8100000">
                <a:off x="1111" y="664"/>
                <a:ext cx="181" cy="182"/>
              </a:xfrm>
              <a:custGeom>
                <a:avLst/>
                <a:gdLst>
                  <a:gd name="txL" fmla="*/ 0 w 21600"/>
                  <a:gd name="txT" fmla="*/ 0 h 21600"/>
                  <a:gd name="txR" fmla="*/ 21600 w 21600"/>
                  <a:gd name="txB" fmla="*/ 19820 h 21600"/>
                </a:gdLst>
                <a:ahLst/>
                <a:cxnLst>
                  <a:cxn ang="0">
                    <a:pos x="91" y="0"/>
                  </a:cxn>
                  <a:cxn ang="0">
                    <a:pos x="60" y="165"/>
                  </a:cxn>
                  <a:cxn ang="0">
                    <a:pos x="91" y="21"/>
                  </a:cxn>
                  <a:cxn ang="0">
                    <a:pos x="121" y="165"/>
                  </a:cxn>
                </a:cxnLst>
                <a:rect l="txL" t="txT" r="txR" b="txB"/>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lnTo>
                      <a:pt x="7606" y="18487"/>
                    </a:lnTo>
                    <a:close/>
                  </a:path>
                </a:pathLst>
              </a:custGeom>
              <a:gradFill rotWithShape="1">
                <a:gsLst>
                  <a:gs pos="0">
                    <a:srgbClr val="FFFFCC">
                      <a:alpha val="100000"/>
                    </a:srgbClr>
                  </a:gs>
                  <a:gs pos="100000">
                    <a:srgbClr val="76765E">
                      <a:alpha val="100000"/>
                    </a:srgbClr>
                  </a:gs>
                </a:gsLst>
                <a:lin ang="5400000" scaled="1"/>
                <a:tileRect/>
              </a:gradFill>
              <a:ln w="9525">
                <a:noFill/>
              </a:ln>
              <a:effectLst>
                <a:outerShdw dist="35921" dir="2699999" algn="ctr" rotWithShape="0">
                  <a:schemeClr val="bg2">
                    <a:alpha val="100000"/>
                  </a:schemeClr>
                </a:outerShdw>
              </a:effectLst>
            </p:spPr>
            <p:txBody>
              <a:bodyPr/>
              <a:p>
                <a:endParaRPr lang="zh-CN" altLang="en-US"/>
              </a:p>
            </p:txBody>
          </p:sp>
          <p:sp>
            <p:nvSpPr>
              <p:cNvPr id="32851" name="Oval 77"/>
              <p:cNvSpPr/>
              <p:nvPr/>
            </p:nvSpPr>
            <p:spPr>
              <a:xfrm>
                <a:off x="1130" y="684"/>
                <a:ext cx="142" cy="142"/>
              </a:xfrm>
              <a:prstGeom prst="ellipse">
                <a:avLst/>
              </a:prstGeom>
              <a:gradFill rotWithShape="1">
                <a:gsLst>
                  <a:gs pos="0">
                    <a:srgbClr val="0033CC"/>
                  </a:gs>
                  <a:gs pos="100000">
                    <a:srgbClr val="00185E"/>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52" name="AutoShape 78"/>
              <p:cNvSpPr/>
              <p:nvPr/>
            </p:nvSpPr>
            <p:spPr>
              <a:xfrm rot="-5400000">
                <a:off x="1116" y="670"/>
                <a:ext cx="170" cy="169"/>
              </a:xfrm>
              <a:custGeom>
                <a:avLst/>
                <a:gdLst>
                  <a:gd name="txL" fmla="*/ 0 w 21600"/>
                  <a:gd name="txT" fmla="*/ 0 h 21600"/>
                  <a:gd name="txR" fmla="*/ 21600 w 21600"/>
                  <a:gd name="txB" fmla="*/ 19811 h 21600"/>
                </a:gdLst>
                <a:ahLst/>
                <a:cxnLst>
                  <a:cxn ang="0">
                    <a:pos x="0" y="0"/>
                  </a:cxn>
                  <a:cxn ang="0">
                    <a:pos x="0" y="0"/>
                  </a:cxn>
                  <a:cxn ang="0">
                    <a:pos x="0" y="0"/>
                  </a:cxn>
                  <a:cxn ang="0">
                    <a:pos x="0" y="0"/>
                  </a:cxn>
                </a:cxnLst>
                <a:rect l="txL" t="txT" r="txR" b="txB"/>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lnTo>
                      <a:pt x="7456" y="18612"/>
                    </a:lnTo>
                    <a:close/>
                  </a:path>
                </a:pathLst>
              </a:custGeom>
              <a:gradFill rotWithShape="1">
                <a:gsLst>
                  <a:gs pos="0">
                    <a:srgbClr val="FFFFCC">
                      <a:alpha val="100000"/>
                    </a:srgbClr>
                  </a:gs>
                  <a:gs pos="100000">
                    <a:srgbClr val="76765E">
                      <a:alpha val="100000"/>
                    </a:srgbClr>
                  </a:gs>
                </a:gsLst>
                <a:lin ang="5400000" scaled="1"/>
                <a:tileRect/>
              </a:gradFill>
              <a:ln w="9525">
                <a:noFill/>
              </a:ln>
            </p:spPr>
            <p:txBody>
              <a:bodyPr/>
              <a:p>
                <a:endParaRPr lang="zh-CN" altLang="en-US"/>
              </a:p>
            </p:txBody>
          </p:sp>
          <p:grpSp>
            <p:nvGrpSpPr>
              <p:cNvPr id="32853" name="Group 79"/>
              <p:cNvGrpSpPr/>
              <p:nvPr/>
            </p:nvGrpSpPr>
            <p:grpSpPr>
              <a:xfrm>
                <a:off x="1137" y="692"/>
                <a:ext cx="130" cy="114"/>
                <a:chOff x="2280" y="1569"/>
                <a:chExt cx="638" cy="556"/>
              </a:xfrm>
            </p:grpSpPr>
            <p:sp>
              <p:nvSpPr>
                <p:cNvPr id="76880" name="Oval 80"/>
                <p:cNvSpPr>
                  <a:spLocks noChangeArrowheads="1"/>
                </p:cNvSpPr>
                <p:nvPr/>
              </p:nvSpPr>
              <p:spPr bwMode="auto">
                <a:xfrm>
                  <a:off x="2402" y="1567"/>
                  <a:ext cx="386" cy="258"/>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881" name="Oval 81"/>
                <p:cNvSpPr>
                  <a:spLocks noChangeArrowheads="1"/>
                </p:cNvSpPr>
                <p:nvPr/>
              </p:nvSpPr>
              <p:spPr bwMode="auto">
                <a:xfrm rot="-2388105">
                  <a:off x="2279" y="1625"/>
                  <a:ext cx="332" cy="135"/>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882" name="Oval 82"/>
                <p:cNvSpPr>
                  <a:spLocks noChangeArrowheads="1"/>
                </p:cNvSpPr>
                <p:nvPr/>
              </p:nvSpPr>
              <p:spPr bwMode="auto">
                <a:xfrm rot="-2388105" flipH="1" flipV="1">
                  <a:off x="2584" y="1993"/>
                  <a:ext cx="332" cy="135"/>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grpSp>
          <p:nvGrpSpPr>
            <p:cNvPr id="32791" name="Group 83"/>
            <p:cNvGrpSpPr/>
            <p:nvPr/>
          </p:nvGrpSpPr>
          <p:grpSpPr>
            <a:xfrm>
              <a:off x="3288" y="1662"/>
              <a:ext cx="1723" cy="566"/>
              <a:chOff x="606" y="1152"/>
              <a:chExt cx="1321" cy="963"/>
            </a:xfrm>
          </p:grpSpPr>
          <p:sp>
            <p:nvSpPr>
              <p:cNvPr id="32846" name="AutoShape 84"/>
              <p:cNvSpPr/>
              <p:nvPr/>
            </p:nvSpPr>
            <p:spPr>
              <a:xfrm rot="-5400000">
                <a:off x="1118" y="642"/>
                <a:ext cx="297" cy="1316"/>
              </a:xfrm>
              <a:prstGeom prst="flowChartDelay">
                <a:avLst/>
              </a:prstGeom>
              <a:gradFill rotWithShape="1">
                <a:gsLst>
                  <a:gs pos="0">
                    <a:srgbClr val="FFFFFF"/>
                  </a:gs>
                  <a:gs pos="100000">
                    <a:srgbClr val="333333"/>
                  </a:gs>
                </a:gsLst>
                <a:lin ang="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47" name="AutoShape 85"/>
              <p:cNvSpPr/>
              <p:nvPr/>
            </p:nvSpPr>
            <p:spPr>
              <a:xfrm>
                <a:off x="606" y="1298"/>
                <a:ext cx="1321" cy="817"/>
              </a:xfrm>
              <a:prstGeom prst="roundRect">
                <a:avLst>
                  <a:gd name="adj" fmla="val 16667"/>
                </a:avLst>
              </a:prstGeom>
              <a:gradFill rotWithShape="1">
                <a:gsLst>
                  <a:gs pos="0">
                    <a:srgbClr val="003366"/>
                  </a:gs>
                  <a:gs pos="100000">
                    <a:srgbClr val="00182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48" name="AutoShape 86"/>
              <p:cNvSpPr/>
              <p:nvPr/>
            </p:nvSpPr>
            <p:spPr>
              <a:xfrm>
                <a:off x="618" y="1328"/>
                <a:ext cx="1296" cy="760"/>
              </a:xfrm>
              <a:prstGeom prst="roundRect">
                <a:avLst>
                  <a:gd name="adj" fmla="val 16667"/>
                </a:avLst>
              </a:prstGeom>
              <a:gradFill rotWithShape="1">
                <a:gsLst>
                  <a:gs pos="0">
                    <a:srgbClr val="00182F"/>
                  </a:gs>
                  <a:gs pos="100000">
                    <a:srgbClr val="003366"/>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76887" name="Oval 87"/>
              <p:cNvSpPr>
                <a:spLocks noChangeArrowheads="1"/>
              </p:cNvSpPr>
              <p:nvPr/>
            </p:nvSpPr>
            <p:spPr bwMode="auto">
              <a:xfrm>
                <a:off x="1156" y="1161"/>
                <a:ext cx="545" cy="92"/>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32792" name="Group 88"/>
            <p:cNvGrpSpPr/>
            <p:nvPr/>
          </p:nvGrpSpPr>
          <p:grpSpPr>
            <a:xfrm>
              <a:off x="3321" y="1894"/>
              <a:ext cx="181" cy="182"/>
              <a:chOff x="1343" y="1035"/>
              <a:chExt cx="880" cy="882"/>
            </a:xfrm>
          </p:grpSpPr>
          <p:sp>
            <p:nvSpPr>
              <p:cNvPr id="32839" name="AutoShape 89"/>
              <p:cNvSpPr/>
              <p:nvPr/>
            </p:nvSpPr>
            <p:spPr>
              <a:xfrm rot="8100000">
                <a:off x="1343" y="1038"/>
                <a:ext cx="881" cy="878"/>
              </a:xfrm>
              <a:custGeom>
                <a:avLst/>
                <a:gdLst>
                  <a:gd name="txL" fmla="*/ 0 w 21600"/>
                  <a:gd name="txT" fmla="*/ 0 h 21600"/>
                  <a:gd name="txR" fmla="*/ 21600 w 21600"/>
                  <a:gd name="txB" fmla="*/ 19853 h 21600"/>
                </a:gdLst>
                <a:ahLst/>
                <a:cxnLst>
                  <a:cxn ang="0">
                    <a:pos x="441" y="0"/>
                  </a:cxn>
                  <a:cxn ang="0">
                    <a:pos x="291" y="798"/>
                  </a:cxn>
                  <a:cxn ang="0">
                    <a:pos x="441" y="101"/>
                  </a:cxn>
                  <a:cxn ang="0">
                    <a:pos x="590" y="798"/>
                  </a:cxn>
                </a:cxnLst>
                <a:rect l="txL" t="txT" r="txR" b="txB"/>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lnTo>
                      <a:pt x="7606" y="18487"/>
                    </a:lnTo>
                    <a:close/>
                  </a:path>
                </a:pathLst>
              </a:custGeom>
              <a:gradFill rotWithShape="1">
                <a:gsLst>
                  <a:gs pos="0">
                    <a:srgbClr val="FFFFCC">
                      <a:alpha val="100000"/>
                    </a:srgbClr>
                  </a:gs>
                  <a:gs pos="100000">
                    <a:srgbClr val="76765E">
                      <a:alpha val="100000"/>
                    </a:srgbClr>
                  </a:gs>
                </a:gsLst>
                <a:lin ang="5400000" scaled="1"/>
                <a:tileRect/>
              </a:gradFill>
              <a:ln w="9525">
                <a:noFill/>
              </a:ln>
              <a:effectLst>
                <a:outerShdw dist="35921" dir="2699999" algn="ctr" rotWithShape="0">
                  <a:schemeClr val="bg2">
                    <a:alpha val="100000"/>
                  </a:schemeClr>
                </a:outerShdw>
              </a:effectLst>
            </p:spPr>
            <p:txBody>
              <a:bodyPr/>
              <a:p>
                <a:endParaRPr lang="zh-CN" altLang="en-US"/>
              </a:p>
            </p:txBody>
          </p:sp>
          <p:sp>
            <p:nvSpPr>
              <p:cNvPr id="32840" name="Oval 90"/>
              <p:cNvSpPr/>
              <p:nvPr/>
            </p:nvSpPr>
            <p:spPr>
              <a:xfrm>
                <a:off x="1437" y="1130"/>
                <a:ext cx="690" cy="690"/>
              </a:xfrm>
              <a:prstGeom prst="ellipse">
                <a:avLst/>
              </a:prstGeom>
              <a:gradFill rotWithShape="1">
                <a:gsLst>
                  <a:gs pos="0">
                    <a:srgbClr val="0033CC"/>
                  </a:gs>
                  <a:gs pos="100000">
                    <a:srgbClr val="00185E"/>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41" name="AutoShape 91"/>
              <p:cNvSpPr/>
              <p:nvPr/>
            </p:nvSpPr>
            <p:spPr>
              <a:xfrm rot="-5400000">
                <a:off x="1372" y="1065"/>
                <a:ext cx="821" cy="820"/>
              </a:xfrm>
              <a:custGeom>
                <a:avLst/>
                <a:gdLst>
                  <a:gd name="txL" fmla="*/ 0 w 21600"/>
                  <a:gd name="txT" fmla="*/ 0 h 21600"/>
                  <a:gd name="txR" fmla="*/ 21600 w 21600"/>
                  <a:gd name="txB" fmla="*/ 19782 h 21600"/>
                </a:gdLst>
                <a:ahLst/>
                <a:cxnLst>
                  <a:cxn ang="0">
                    <a:pos x="0" y="0"/>
                  </a:cxn>
                  <a:cxn ang="0">
                    <a:pos x="0" y="0"/>
                  </a:cxn>
                  <a:cxn ang="0">
                    <a:pos x="0" y="0"/>
                  </a:cxn>
                  <a:cxn ang="0">
                    <a:pos x="0" y="0"/>
                  </a:cxn>
                </a:cxnLst>
                <a:rect l="txL" t="txT" r="txR" b="txB"/>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lnTo>
                      <a:pt x="7456" y="18612"/>
                    </a:lnTo>
                    <a:close/>
                  </a:path>
                </a:pathLst>
              </a:custGeom>
              <a:gradFill rotWithShape="1">
                <a:gsLst>
                  <a:gs pos="0">
                    <a:srgbClr val="FFFFCC">
                      <a:alpha val="100000"/>
                    </a:srgbClr>
                  </a:gs>
                  <a:gs pos="100000">
                    <a:srgbClr val="76765E">
                      <a:alpha val="100000"/>
                    </a:srgbClr>
                  </a:gs>
                </a:gsLst>
                <a:lin ang="5400000" scaled="1"/>
                <a:tileRect/>
              </a:gradFill>
              <a:ln w="9525">
                <a:noFill/>
              </a:ln>
            </p:spPr>
            <p:txBody>
              <a:bodyPr/>
              <a:p>
                <a:endParaRPr lang="zh-CN" altLang="en-US"/>
              </a:p>
            </p:txBody>
          </p:sp>
          <p:grpSp>
            <p:nvGrpSpPr>
              <p:cNvPr id="32842" name="Group 92"/>
              <p:cNvGrpSpPr/>
              <p:nvPr/>
            </p:nvGrpSpPr>
            <p:grpSpPr>
              <a:xfrm>
                <a:off x="1471" y="1173"/>
                <a:ext cx="630" cy="549"/>
                <a:chOff x="2280" y="1569"/>
                <a:chExt cx="638" cy="556"/>
              </a:xfrm>
            </p:grpSpPr>
            <p:sp>
              <p:nvSpPr>
                <p:cNvPr id="76893" name="Oval 93"/>
                <p:cNvSpPr>
                  <a:spLocks noChangeArrowheads="1"/>
                </p:cNvSpPr>
                <p:nvPr/>
              </p:nvSpPr>
              <p:spPr bwMode="auto">
                <a:xfrm>
                  <a:off x="2403" y="1568"/>
                  <a:ext cx="387" cy="259"/>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894" name="Oval 94"/>
                <p:cNvSpPr>
                  <a:spLocks noChangeArrowheads="1"/>
                </p:cNvSpPr>
                <p:nvPr/>
              </p:nvSpPr>
              <p:spPr bwMode="auto">
                <a:xfrm rot="-2388105">
                  <a:off x="2279" y="1627"/>
                  <a:ext cx="333" cy="130"/>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895" name="Oval 95"/>
                <p:cNvSpPr>
                  <a:spLocks noChangeArrowheads="1"/>
                </p:cNvSpPr>
                <p:nvPr/>
              </p:nvSpPr>
              <p:spPr bwMode="auto">
                <a:xfrm rot="-2388105" flipH="1" flipV="1">
                  <a:off x="2586" y="1996"/>
                  <a:ext cx="333" cy="130"/>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grpSp>
          <p:nvGrpSpPr>
            <p:cNvPr id="32793" name="Group 96"/>
            <p:cNvGrpSpPr/>
            <p:nvPr/>
          </p:nvGrpSpPr>
          <p:grpSpPr>
            <a:xfrm>
              <a:off x="3560" y="3022"/>
              <a:ext cx="1723" cy="566"/>
              <a:chOff x="606" y="1152"/>
              <a:chExt cx="1321" cy="963"/>
            </a:xfrm>
          </p:grpSpPr>
          <p:sp>
            <p:nvSpPr>
              <p:cNvPr id="32835" name="AutoShape 97"/>
              <p:cNvSpPr/>
              <p:nvPr/>
            </p:nvSpPr>
            <p:spPr>
              <a:xfrm rot="-5400000">
                <a:off x="1118" y="642"/>
                <a:ext cx="297" cy="1316"/>
              </a:xfrm>
              <a:prstGeom prst="flowChartDelay">
                <a:avLst/>
              </a:prstGeom>
              <a:gradFill rotWithShape="1">
                <a:gsLst>
                  <a:gs pos="0">
                    <a:srgbClr val="FFFFFF"/>
                  </a:gs>
                  <a:gs pos="100000">
                    <a:srgbClr val="333333"/>
                  </a:gs>
                </a:gsLst>
                <a:lin ang="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36" name="AutoShape 98"/>
              <p:cNvSpPr/>
              <p:nvPr/>
            </p:nvSpPr>
            <p:spPr>
              <a:xfrm>
                <a:off x="606" y="1298"/>
                <a:ext cx="1321" cy="817"/>
              </a:xfrm>
              <a:prstGeom prst="roundRect">
                <a:avLst>
                  <a:gd name="adj" fmla="val 16667"/>
                </a:avLst>
              </a:prstGeom>
              <a:gradFill rotWithShape="1">
                <a:gsLst>
                  <a:gs pos="0">
                    <a:srgbClr val="003366"/>
                  </a:gs>
                  <a:gs pos="100000">
                    <a:srgbClr val="00182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37" name="AutoShape 99"/>
              <p:cNvSpPr/>
              <p:nvPr/>
            </p:nvSpPr>
            <p:spPr>
              <a:xfrm>
                <a:off x="618" y="1328"/>
                <a:ext cx="1296" cy="760"/>
              </a:xfrm>
              <a:prstGeom prst="roundRect">
                <a:avLst>
                  <a:gd name="adj" fmla="val 16667"/>
                </a:avLst>
              </a:prstGeom>
              <a:gradFill rotWithShape="1">
                <a:gsLst>
                  <a:gs pos="0">
                    <a:srgbClr val="00182F"/>
                  </a:gs>
                  <a:gs pos="100000">
                    <a:srgbClr val="003366"/>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76900" name="Oval 100"/>
              <p:cNvSpPr>
                <a:spLocks noChangeArrowheads="1"/>
              </p:cNvSpPr>
              <p:nvPr/>
            </p:nvSpPr>
            <p:spPr bwMode="auto">
              <a:xfrm>
                <a:off x="1156" y="1161"/>
                <a:ext cx="545" cy="92"/>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32794" name="Group 101"/>
            <p:cNvGrpSpPr/>
            <p:nvPr/>
          </p:nvGrpSpPr>
          <p:grpSpPr>
            <a:xfrm>
              <a:off x="3593" y="3254"/>
              <a:ext cx="181" cy="182"/>
              <a:chOff x="1343" y="1035"/>
              <a:chExt cx="880" cy="882"/>
            </a:xfrm>
          </p:grpSpPr>
          <p:sp>
            <p:nvSpPr>
              <p:cNvPr id="32828" name="AutoShape 102"/>
              <p:cNvSpPr/>
              <p:nvPr/>
            </p:nvSpPr>
            <p:spPr>
              <a:xfrm rot="8100000">
                <a:off x="1342" y="1038"/>
                <a:ext cx="881" cy="878"/>
              </a:xfrm>
              <a:custGeom>
                <a:avLst/>
                <a:gdLst>
                  <a:gd name="txL" fmla="*/ 0 w 21600"/>
                  <a:gd name="txT" fmla="*/ 0 h 21600"/>
                  <a:gd name="txR" fmla="*/ 21600 w 21600"/>
                  <a:gd name="txB" fmla="*/ 19853 h 21600"/>
                </a:gdLst>
                <a:ahLst/>
                <a:cxnLst>
                  <a:cxn ang="0">
                    <a:pos x="441" y="0"/>
                  </a:cxn>
                  <a:cxn ang="0">
                    <a:pos x="291" y="798"/>
                  </a:cxn>
                  <a:cxn ang="0">
                    <a:pos x="441" y="101"/>
                  </a:cxn>
                  <a:cxn ang="0">
                    <a:pos x="590" y="798"/>
                  </a:cxn>
                </a:cxnLst>
                <a:rect l="txL" t="txT" r="txR" b="txB"/>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lnTo>
                      <a:pt x="7606" y="18487"/>
                    </a:lnTo>
                    <a:close/>
                  </a:path>
                </a:pathLst>
              </a:custGeom>
              <a:gradFill rotWithShape="1">
                <a:gsLst>
                  <a:gs pos="0">
                    <a:srgbClr val="FFFFCC">
                      <a:alpha val="100000"/>
                    </a:srgbClr>
                  </a:gs>
                  <a:gs pos="100000">
                    <a:srgbClr val="76765E">
                      <a:alpha val="100000"/>
                    </a:srgbClr>
                  </a:gs>
                </a:gsLst>
                <a:lin ang="5400000" scaled="1"/>
                <a:tileRect/>
              </a:gradFill>
              <a:ln w="9525">
                <a:noFill/>
              </a:ln>
              <a:effectLst>
                <a:outerShdw dist="35921" dir="2699999" algn="ctr" rotWithShape="0">
                  <a:schemeClr val="bg2">
                    <a:alpha val="100000"/>
                  </a:schemeClr>
                </a:outerShdw>
              </a:effectLst>
            </p:spPr>
            <p:txBody>
              <a:bodyPr/>
              <a:p>
                <a:endParaRPr lang="zh-CN" altLang="en-US"/>
              </a:p>
            </p:txBody>
          </p:sp>
          <p:sp>
            <p:nvSpPr>
              <p:cNvPr id="32829" name="Oval 103"/>
              <p:cNvSpPr/>
              <p:nvPr/>
            </p:nvSpPr>
            <p:spPr>
              <a:xfrm>
                <a:off x="1437" y="1130"/>
                <a:ext cx="690" cy="690"/>
              </a:xfrm>
              <a:prstGeom prst="ellipse">
                <a:avLst/>
              </a:prstGeom>
              <a:gradFill rotWithShape="1">
                <a:gsLst>
                  <a:gs pos="0">
                    <a:srgbClr val="0033CC"/>
                  </a:gs>
                  <a:gs pos="100000">
                    <a:srgbClr val="00185E"/>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30" name="AutoShape 104"/>
              <p:cNvSpPr/>
              <p:nvPr/>
            </p:nvSpPr>
            <p:spPr>
              <a:xfrm rot="-5400000">
                <a:off x="1372" y="1065"/>
                <a:ext cx="821" cy="820"/>
              </a:xfrm>
              <a:custGeom>
                <a:avLst/>
                <a:gdLst>
                  <a:gd name="txL" fmla="*/ 0 w 21600"/>
                  <a:gd name="txT" fmla="*/ 0 h 21600"/>
                  <a:gd name="txR" fmla="*/ 21600 w 21600"/>
                  <a:gd name="txB" fmla="*/ 19782 h 21600"/>
                </a:gdLst>
                <a:ahLst/>
                <a:cxnLst>
                  <a:cxn ang="0">
                    <a:pos x="0" y="0"/>
                  </a:cxn>
                  <a:cxn ang="0">
                    <a:pos x="0" y="0"/>
                  </a:cxn>
                  <a:cxn ang="0">
                    <a:pos x="0" y="0"/>
                  </a:cxn>
                  <a:cxn ang="0">
                    <a:pos x="0" y="0"/>
                  </a:cxn>
                </a:cxnLst>
                <a:rect l="txL" t="txT" r="txR" b="txB"/>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lnTo>
                      <a:pt x="7456" y="18612"/>
                    </a:lnTo>
                    <a:close/>
                  </a:path>
                </a:pathLst>
              </a:custGeom>
              <a:gradFill rotWithShape="1">
                <a:gsLst>
                  <a:gs pos="0">
                    <a:srgbClr val="FFFFCC">
                      <a:alpha val="100000"/>
                    </a:srgbClr>
                  </a:gs>
                  <a:gs pos="100000">
                    <a:srgbClr val="76765E">
                      <a:alpha val="100000"/>
                    </a:srgbClr>
                  </a:gs>
                </a:gsLst>
                <a:lin ang="5400000" scaled="1"/>
                <a:tileRect/>
              </a:gradFill>
              <a:ln w="9525">
                <a:noFill/>
              </a:ln>
            </p:spPr>
            <p:txBody>
              <a:bodyPr/>
              <a:p>
                <a:endParaRPr lang="zh-CN" altLang="en-US"/>
              </a:p>
            </p:txBody>
          </p:sp>
          <p:grpSp>
            <p:nvGrpSpPr>
              <p:cNvPr id="32831" name="Group 105"/>
              <p:cNvGrpSpPr/>
              <p:nvPr/>
            </p:nvGrpSpPr>
            <p:grpSpPr>
              <a:xfrm>
                <a:off x="1471" y="1173"/>
                <a:ext cx="630" cy="549"/>
                <a:chOff x="2280" y="1569"/>
                <a:chExt cx="638" cy="556"/>
              </a:xfrm>
            </p:grpSpPr>
            <p:sp>
              <p:nvSpPr>
                <p:cNvPr id="76906" name="Oval 106"/>
                <p:cNvSpPr>
                  <a:spLocks noChangeArrowheads="1"/>
                </p:cNvSpPr>
                <p:nvPr/>
              </p:nvSpPr>
              <p:spPr bwMode="auto">
                <a:xfrm>
                  <a:off x="2402" y="1569"/>
                  <a:ext cx="387" cy="259"/>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907" name="Oval 107"/>
                <p:cNvSpPr>
                  <a:spLocks noChangeArrowheads="1"/>
                </p:cNvSpPr>
                <p:nvPr/>
              </p:nvSpPr>
              <p:spPr bwMode="auto">
                <a:xfrm rot="-2388105">
                  <a:off x="2279" y="1627"/>
                  <a:ext cx="333" cy="130"/>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908" name="Oval 108"/>
                <p:cNvSpPr>
                  <a:spLocks noChangeArrowheads="1"/>
                </p:cNvSpPr>
                <p:nvPr/>
              </p:nvSpPr>
              <p:spPr bwMode="auto">
                <a:xfrm rot="-2388105" flipH="1" flipV="1">
                  <a:off x="2585" y="1997"/>
                  <a:ext cx="333" cy="130"/>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grpSp>
          <p:nvGrpSpPr>
            <p:cNvPr id="32795" name="Group 109"/>
            <p:cNvGrpSpPr/>
            <p:nvPr/>
          </p:nvGrpSpPr>
          <p:grpSpPr>
            <a:xfrm>
              <a:off x="3424" y="2342"/>
              <a:ext cx="1723" cy="566"/>
              <a:chOff x="606" y="1152"/>
              <a:chExt cx="1321" cy="963"/>
            </a:xfrm>
          </p:grpSpPr>
          <p:sp>
            <p:nvSpPr>
              <p:cNvPr id="32824" name="AutoShape 110"/>
              <p:cNvSpPr/>
              <p:nvPr/>
            </p:nvSpPr>
            <p:spPr>
              <a:xfrm rot="-5400000">
                <a:off x="1118" y="642"/>
                <a:ext cx="297" cy="1316"/>
              </a:xfrm>
              <a:prstGeom prst="flowChartDelay">
                <a:avLst/>
              </a:prstGeom>
              <a:gradFill rotWithShape="1">
                <a:gsLst>
                  <a:gs pos="0">
                    <a:srgbClr val="FFFFFF"/>
                  </a:gs>
                  <a:gs pos="100000">
                    <a:srgbClr val="333333"/>
                  </a:gs>
                </a:gsLst>
                <a:lin ang="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25" name="AutoShape 111"/>
              <p:cNvSpPr/>
              <p:nvPr/>
            </p:nvSpPr>
            <p:spPr>
              <a:xfrm>
                <a:off x="606" y="1298"/>
                <a:ext cx="1321" cy="817"/>
              </a:xfrm>
              <a:prstGeom prst="roundRect">
                <a:avLst>
                  <a:gd name="adj" fmla="val 16667"/>
                </a:avLst>
              </a:prstGeom>
              <a:gradFill rotWithShape="1">
                <a:gsLst>
                  <a:gs pos="0">
                    <a:srgbClr val="003366"/>
                  </a:gs>
                  <a:gs pos="100000">
                    <a:srgbClr val="00182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26" name="AutoShape 112"/>
              <p:cNvSpPr/>
              <p:nvPr/>
            </p:nvSpPr>
            <p:spPr>
              <a:xfrm>
                <a:off x="618" y="1328"/>
                <a:ext cx="1296" cy="760"/>
              </a:xfrm>
              <a:prstGeom prst="roundRect">
                <a:avLst>
                  <a:gd name="adj" fmla="val 16667"/>
                </a:avLst>
              </a:prstGeom>
              <a:gradFill rotWithShape="1">
                <a:gsLst>
                  <a:gs pos="0">
                    <a:srgbClr val="00182F"/>
                  </a:gs>
                  <a:gs pos="100000">
                    <a:srgbClr val="003366"/>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76913" name="Oval 113"/>
              <p:cNvSpPr>
                <a:spLocks noChangeArrowheads="1"/>
              </p:cNvSpPr>
              <p:nvPr/>
            </p:nvSpPr>
            <p:spPr bwMode="auto">
              <a:xfrm>
                <a:off x="1156" y="1162"/>
                <a:ext cx="545" cy="92"/>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32796" name="Group 114"/>
            <p:cNvGrpSpPr/>
            <p:nvPr/>
          </p:nvGrpSpPr>
          <p:grpSpPr>
            <a:xfrm>
              <a:off x="3457" y="2574"/>
              <a:ext cx="181" cy="182"/>
              <a:chOff x="1343" y="1035"/>
              <a:chExt cx="880" cy="882"/>
            </a:xfrm>
          </p:grpSpPr>
          <p:sp>
            <p:nvSpPr>
              <p:cNvPr id="32817" name="AutoShape 115"/>
              <p:cNvSpPr/>
              <p:nvPr/>
            </p:nvSpPr>
            <p:spPr>
              <a:xfrm rot="8100000">
                <a:off x="1345" y="1035"/>
                <a:ext cx="876" cy="884"/>
              </a:xfrm>
              <a:custGeom>
                <a:avLst/>
                <a:gdLst>
                  <a:gd name="txL" fmla="*/ 0 w 21600"/>
                  <a:gd name="txT" fmla="*/ 0 h 21600"/>
                  <a:gd name="txR" fmla="*/ 21600 w 21600"/>
                  <a:gd name="txB" fmla="*/ 19865 h 21600"/>
                </a:gdLst>
                <a:ahLst/>
                <a:cxnLst>
                  <a:cxn ang="0">
                    <a:pos x="438" y="0"/>
                  </a:cxn>
                  <a:cxn ang="0">
                    <a:pos x="289" y="803"/>
                  </a:cxn>
                  <a:cxn ang="0">
                    <a:pos x="438" y="101"/>
                  </a:cxn>
                  <a:cxn ang="0">
                    <a:pos x="587" y="803"/>
                  </a:cxn>
                </a:cxnLst>
                <a:rect l="txL" t="txT" r="txR" b="txB"/>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lnTo>
                      <a:pt x="7606" y="18487"/>
                    </a:lnTo>
                    <a:close/>
                  </a:path>
                </a:pathLst>
              </a:custGeom>
              <a:gradFill rotWithShape="1">
                <a:gsLst>
                  <a:gs pos="0">
                    <a:srgbClr val="FFFFCC">
                      <a:alpha val="100000"/>
                    </a:srgbClr>
                  </a:gs>
                  <a:gs pos="100000">
                    <a:srgbClr val="76765E">
                      <a:alpha val="100000"/>
                    </a:srgbClr>
                  </a:gs>
                </a:gsLst>
                <a:lin ang="5400000" scaled="1"/>
                <a:tileRect/>
              </a:gradFill>
              <a:ln w="9525">
                <a:noFill/>
              </a:ln>
              <a:effectLst>
                <a:outerShdw dist="35921" dir="2699999" algn="ctr" rotWithShape="0">
                  <a:schemeClr val="bg2">
                    <a:alpha val="100000"/>
                  </a:schemeClr>
                </a:outerShdw>
              </a:effectLst>
            </p:spPr>
            <p:txBody>
              <a:bodyPr/>
              <a:p>
                <a:endParaRPr lang="zh-CN" altLang="en-US"/>
              </a:p>
            </p:txBody>
          </p:sp>
          <p:sp>
            <p:nvSpPr>
              <p:cNvPr id="32818" name="Oval 116"/>
              <p:cNvSpPr/>
              <p:nvPr/>
            </p:nvSpPr>
            <p:spPr>
              <a:xfrm>
                <a:off x="1437" y="1130"/>
                <a:ext cx="690" cy="690"/>
              </a:xfrm>
              <a:prstGeom prst="ellipse">
                <a:avLst/>
              </a:prstGeom>
              <a:gradFill rotWithShape="1">
                <a:gsLst>
                  <a:gs pos="0">
                    <a:srgbClr val="0033CC"/>
                  </a:gs>
                  <a:gs pos="100000">
                    <a:srgbClr val="00185E"/>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19" name="AutoShape 117"/>
              <p:cNvSpPr/>
              <p:nvPr/>
            </p:nvSpPr>
            <p:spPr>
              <a:xfrm rot="-5400000">
                <a:off x="1372" y="1065"/>
                <a:ext cx="821" cy="820"/>
              </a:xfrm>
              <a:custGeom>
                <a:avLst/>
                <a:gdLst>
                  <a:gd name="txL" fmla="*/ 0 w 21600"/>
                  <a:gd name="txT" fmla="*/ 0 h 21600"/>
                  <a:gd name="txR" fmla="*/ 21600 w 21600"/>
                  <a:gd name="txB" fmla="*/ 19782 h 21600"/>
                </a:gdLst>
                <a:ahLst/>
                <a:cxnLst>
                  <a:cxn ang="0">
                    <a:pos x="0" y="0"/>
                  </a:cxn>
                  <a:cxn ang="0">
                    <a:pos x="0" y="0"/>
                  </a:cxn>
                  <a:cxn ang="0">
                    <a:pos x="0" y="0"/>
                  </a:cxn>
                  <a:cxn ang="0">
                    <a:pos x="0" y="0"/>
                  </a:cxn>
                </a:cxnLst>
                <a:rect l="txL" t="txT" r="txR" b="txB"/>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lnTo>
                      <a:pt x="7456" y="18612"/>
                    </a:lnTo>
                    <a:close/>
                  </a:path>
                </a:pathLst>
              </a:custGeom>
              <a:gradFill rotWithShape="1">
                <a:gsLst>
                  <a:gs pos="0">
                    <a:srgbClr val="FFFFCC">
                      <a:alpha val="100000"/>
                    </a:srgbClr>
                  </a:gs>
                  <a:gs pos="100000">
                    <a:srgbClr val="76765E">
                      <a:alpha val="100000"/>
                    </a:srgbClr>
                  </a:gs>
                </a:gsLst>
                <a:lin ang="5400000" scaled="1"/>
                <a:tileRect/>
              </a:gradFill>
              <a:ln w="9525">
                <a:noFill/>
              </a:ln>
            </p:spPr>
            <p:txBody>
              <a:bodyPr/>
              <a:p>
                <a:endParaRPr lang="zh-CN" altLang="en-US"/>
              </a:p>
            </p:txBody>
          </p:sp>
          <p:grpSp>
            <p:nvGrpSpPr>
              <p:cNvPr id="32820" name="Group 118"/>
              <p:cNvGrpSpPr/>
              <p:nvPr/>
            </p:nvGrpSpPr>
            <p:grpSpPr>
              <a:xfrm>
                <a:off x="1471" y="1173"/>
                <a:ext cx="630" cy="549"/>
                <a:chOff x="2280" y="1569"/>
                <a:chExt cx="638" cy="556"/>
              </a:xfrm>
            </p:grpSpPr>
            <p:sp>
              <p:nvSpPr>
                <p:cNvPr id="76919" name="Oval 119"/>
                <p:cNvSpPr>
                  <a:spLocks noChangeArrowheads="1"/>
                </p:cNvSpPr>
                <p:nvPr/>
              </p:nvSpPr>
              <p:spPr bwMode="auto">
                <a:xfrm>
                  <a:off x="2405" y="1572"/>
                  <a:ext cx="382" cy="253"/>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920" name="Oval 120"/>
                <p:cNvSpPr>
                  <a:spLocks noChangeArrowheads="1"/>
                </p:cNvSpPr>
                <p:nvPr/>
              </p:nvSpPr>
              <p:spPr bwMode="auto">
                <a:xfrm rot="-2388105">
                  <a:off x="2282" y="1630"/>
                  <a:ext cx="328" cy="130"/>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921" name="Oval 121"/>
                <p:cNvSpPr>
                  <a:spLocks noChangeArrowheads="1"/>
                </p:cNvSpPr>
                <p:nvPr/>
              </p:nvSpPr>
              <p:spPr bwMode="auto">
                <a:xfrm rot="-2388105" flipH="1" flipV="1">
                  <a:off x="2588" y="1993"/>
                  <a:ext cx="328" cy="130"/>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grpSp>
          <p:nvGrpSpPr>
            <p:cNvPr id="32797" name="Group 122"/>
            <p:cNvGrpSpPr/>
            <p:nvPr/>
          </p:nvGrpSpPr>
          <p:grpSpPr>
            <a:xfrm>
              <a:off x="748" y="2251"/>
              <a:ext cx="181" cy="182"/>
              <a:chOff x="1111" y="664"/>
              <a:chExt cx="181" cy="182"/>
            </a:xfrm>
          </p:grpSpPr>
          <p:sp>
            <p:nvSpPr>
              <p:cNvPr id="32810" name="AutoShape 123"/>
              <p:cNvSpPr/>
              <p:nvPr/>
            </p:nvSpPr>
            <p:spPr>
              <a:xfrm rot="8100000">
                <a:off x="1111" y="664"/>
                <a:ext cx="181" cy="178"/>
              </a:xfrm>
              <a:custGeom>
                <a:avLst/>
                <a:gdLst>
                  <a:gd name="txL" fmla="*/ 0 w 21600"/>
                  <a:gd name="txT" fmla="*/ 0 h 21600"/>
                  <a:gd name="txR" fmla="*/ 21600 w 21600"/>
                  <a:gd name="txB" fmla="*/ 19901 h 21600"/>
                </a:gdLst>
                <a:ahLst/>
                <a:cxnLst>
                  <a:cxn ang="0">
                    <a:pos x="91" y="0"/>
                  </a:cxn>
                  <a:cxn ang="0">
                    <a:pos x="60" y="162"/>
                  </a:cxn>
                  <a:cxn ang="0">
                    <a:pos x="91" y="20"/>
                  </a:cxn>
                  <a:cxn ang="0">
                    <a:pos x="121" y="162"/>
                  </a:cxn>
                </a:cxnLst>
                <a:rect l="txL" t="txT" r="txR" b="txB"/>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lnTo>
                      <a:pt x="7606" y="18487"/>
                    </a:lnTo>
                    <a:close/>
                  </a:path>
                </a:pathLst>
              </a:custGeom>
              <a:gradFill rotWithShape="1">
                <a:gsLst>
                  <a:gs pos="0">
                    <a:srgbClr val="FFFFCC">
                      <a:alpha val="100000"/>
                    </a:srgbClr>
                  </a:gs>
                  <a:gs pos="100000">
                    <a:srgbClr val="76765E">
                      <a:alpha val="100000"/>
                    </a:srgbClr>
                  </a:gs>
                </a:gsLst>
                <a:lin ang="5400000" scaled="1"/>
                <a:tileRect/>
              </a:gradFill>
              <a:ln w="9525">
                <a:noFill/>
              </a:ln>
              <a:effectLst>
                <a:outerShdw dist="35921" dir="2699999" algn="ctr" rotWithShape="0">
                  <a:schemeClr val="bg2">
                    <a:alpha val="100000"/>
                  </a:schemeClr>
                </a:outerShdw>
              </a:effectLst>
            </p:spPr>
            <p:txBody>
              <a:bodyPr/>
              <a:p>
                <a:endParaRPr lang="zh-CN" altLang="en-US"/>
              </a:p>
            </p:txBody>
          </p:sp>
          <p:sp>
            <p:nvSpPr>
              <p:cNvPr id="32811" name="Oval 124"/>
              <p:cNvSpPr/>
              <p:nvPr/>
            </p:nvSpPr>
            <p:spPr>
              <a:xfrm>
                <a:off x="1130" y="684"/>
                <a:ext cx="142" cy="142"/>
              </a:xfrm>
              <a:prstGeom prst="ellipse">
                <a:avLst/>
              </a:prstGeom>
              <a:gradFill rotWithShape="1">
                <a:gsLst>
                  <a:gs pos="0">
                    <a:srgbClr val="0033CC"/>
                  </a:gs>
                  <a:gs pos="100000">
                    <a:srgbClr val="00185E"/>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2812" name="AutoShape 125"/>
              <p:cNvSpPr/>
              <p:nvPr/>
            </p:nvSpPr>
            <p:spPr>
              <a:xfrm rot="-5400000">
                <a:off x="1116" y="670"/>
                <a:ext cx="170" cy="169"/>
              </a:xfrm>
              <a:custGeom>
                <a:avLst/>
                <a:gdLst>
                  <a:gd name="txL" fmla="*/ 0 w 21600"/>
                  <a:gd name="txT" fmla="*/ 0 h 21600"/>
                  <a:gd name="txR" fmla="*/ 21600 w 21600"/>
                  <a:gd name="txB" fmla="*/ 19811 h 21600"/>
                </a:gdLst>
                <a:ahLst/>
                <a:cxnLst>
                  <a:cxn ang="0">
                    <a:pos x="0" y="0"/>
                  </a:cxn>
                  <a:cxn ang="0">
                    <a:pos x="0" y="0"/>
                  </a:cxn>
                  <a:cxn ang="0">
                    <a:pos x="0" y="0"/>
                  </a:cxn>
                  <a:cxn ang="0">
                    <a:pos x="0" y="0"/>
                  </a:cxn>
                </a:cxnLst>
                <a:rect l="txL" t="txT" r="txR" b="txB"/>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lnTo>
                      <a:pt x="7456" y="18612"/>
                    </a:lnTo>
                    <a:close/>
                  </a:path>
                </a:pathLst>
              </a:custGeom>
              <a:gradFill rotWithShape="1">
                <a:gsLst>
                  <a:gs pos="0">
                    <a:srgbClr val="FFFFCC">
                      <a:alpha val="100000"/>
                    </a:srgbClr>
                  </a:gs>
                  <a:gs pos="100000">
                    <a:srgbClr val="76765E">
                      <a:alpha val="100000"/>
                    </a:srgbClr>
                  </a:gs>
                </a:gsLst>
                <a:lin ang="5400000" scaled="1"/>
                <a:tileRect/>
              </a:gradFill>
              <a:ln w="9525">
                <a:noFill/>
              </a:ln>
            </p:spPr>
            <p:txBody>
              <a:bodyPr/>
              <a:p>
                <a:endParaRPr lang="zh-CN" altLang="en-US"/>
              </a:p>
            </p:txBody>
          </p:sp>
          <p:grpSp>
            <p:nvGrpSpPr>
              <p:cNvPr id="32813" name="Group 126"/>
              <p:cNvGrpSpPr/>
              <p:nvPr/>
            </p:nvGrpSpPr>
            <p:grpSpPr>
              <a:xfrm>
                <a:off x="1137" y="692"/>
                <a:ext cx="130" cy="114"/>
                <a:chOff x="2280" y="1569"/>
                <a:chExt cx="638" cy="556"/>
              </a:xfrm>
            </p:grpSpPr>
            <p:sp>
              <p:nvSpPr>
                <p:cNvPr id="76927" name="Oval 127"/>
                <p:cNvSpPr>
                  <a:spLocks noChangeArrowheads="1"/>
                </p:cNvSpPr>
                <p:nvPr/>
              </p:nvSpPr>
              <p:spPr bwMode="auto">
                <a:xfrm>
                  <a:off x="2402" y="1570"/>
                  <a:ext cx="386" cy="258"/>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928" name="Oval 128"/>
                <p:cNvSpPr>
                  <a:spLocks noChangeArrowheads="1"/>
                </p:cNvSpPr>
                <p:nvPr/>
              </p:nvSpPr>
              <p:spPr bwMode="auto">
                <a:xfrm rot="-2388105">
                  <a:off x="2279" y="1628"/>
                  <a:ext cx="332" cy="129"/>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929" name="Oval 129"/>
                <p:cNvSpPr>
                  <a:spLocks noChangeArrowheads="1"/>
                </p:cNvSpPr>
                <p:nvPr/>
              </p:nvSpPr>
              <p:spPr bwMode="auto">
                <a:xfrm rot="-2388105" flipH="1" flipV="1">
                  <a:off x="2585" y="1995"/>
                  <a:ext cx="332" cy="129"/>
                </a:xfrm>
                <a:prstGeom prst="ellipse">
                  <a:avLst/>
                </a:prstGeom>
                <a:gradFill rotWithShape="1">
                  <a:gsLst>
                    <a:gs pos="0">
                      <a:schemeClr val="bg1">
                        <a:alpha val="2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sp>
          <p:nvSpPr>
            <p:cNvPr id="32798" name="Text Box 130"/>
            <p:cNvSpPr txBox="1"/>
            <p:nvPr/>
          </p:nvSpPr>
          <p:spPr>
            <a:xfrm>
              <a:off x="929" y="882"/>
              <a:ext cx="393" cy="190"/>
            </a:xfrm>
            <a:prstGeom prst="rect">
              <a:avLst/>
            </a:prstGeom>
            <a:noFill/>
            <a:ln w="9525">
              <a:noFill/>
            </a:ln>
            <a:effectLst>
              <a:outerShdw dist="17961" dir="2699999" algn="ctr" rotWithShape="0">
                <a:schemeClr val="tx1">
                  <a:alpha val="50000"/>
                </a:schemeClr>
              </a:outerShdw>
            </a:effectLst>
          </p:spPr>
          <p:txBody>
            <a:bodyPr wrap="none" lIns="0" tIns="0" rIns="0" bIns="0">
              <a:spAutoFit/>
            </a:bodyPr>
            <a:p>
              <a:pPr marL="85725" indent="-85725" latinLnBrk="1">
                <a:buNone/>
              </a:pPr>
              <a:r>
                <a:rPr lang="zh-CN" altLang="en-US" sz="1500" b="1" dirty="0">
                  <a:solidFill>
                    <a:schemeClr val="bg1"/>
                  </a:solidFill>
                  <a:latin typeface="Arial" panose="020B0604020202020204" pitchFamily="34" charset="0"/>
                </a:rPr>
                <a:t>理性法</a:t>
              </a:r>
              <a:endParaRPr lang="en-US" altLang="zh-CN" sz="1500" b="1" dirty="0">
                <a:solidFill>
                  <a:schemeClr val="bg1"/>
                </a:solidFill>
                <a:latin typeface="Arial" panose="020B0604020202020204" pitchFamily="34" charset="0"/>
              </a:endParaRPr>
            </a:p>
          </p:txBody>
        </p:sp>
        <p:sp>
          <p:nvSpPr>
            <p:cNvPr id="32799" name="Text Box 131"/>
            <p:cNvSpPr txBox="1"/>
            <p:nvPr/>
          </p:nvSpPr>
          <p:spPr>
            <a:xfrm>
              <a:off x="1383" y="2878"/>
              <a:ext cx="655" cy="190"/>
            </a:xfrm>
            <a:prstGeom prst="rect">
              <a:avLst/>
            </a:prstGeom>
            <a:noFill/>
            <a:ln w="9525">
              <a:noFill/>
            </a:ln>
            <a:effectLst>
              <a:outerShdw dist="17961" dir="2699999" algn="ctr" rotWithShape="0">
                <a:schemeClr val="tx1">
                  <a:alpha val="50000"/>
                </a:schemeClr>
              </a:outerShdw>
            </a:effectLst>
          </p:spPr>
          <p:txBody>
            <a:bodyPr wrap="none" lIns="0" tIns="0" rIns="0" bIns="0">
              <a:spAutoFit/>
            </a:bodyPr>
            <a:p>
              <a:pPr marL="85725" indent="-85725" latinLnBrk="1">
                <a:buNone/>
              </a:pPr>
              <a:r>
                <a:rPr lang="zh-CN" altLang="en-US" sz="1500" b="1" dirty="0">
                  <a:solidFill>
                    <a:schemeClr val="bg1"/>
                  </a:solidFill>
                  <a:latin typeface="Arial" panose="020B0604020202020204" pitchFamily="34" charset="0"/>
                </a:rPr>
                <a:t>情景模拟法</a:t>
              </a:r>
              <a:endParaRPr lang="en-US" altLang="zh-CN" sz="1500" b="1" dirty="0">
                <a:solidFill>
                  <a:schemeClr val="bg1"/>
                </a:solidFill>
                <a:latin typeface="Arial" panose="020B0604020202020204" pitchFamily="34" charset="0"/>
              </a:endParaRPr>
            </a:p>
          </p:txBody>
        </p:sp>
        <p:sp>
          <p:nvSpPr>
            <p:cNvPr id="32800" name="Text Box 132"/>
            <p:cNvSpPr txBox="1"/>
            <p:nvPr/>
          </p:nvSpPr>
          <p:spPr>
            <a:xfrm>
              <a:off x="3787" y="1154"/>
              <a:ext cx="393" cy="189"/>
            </a:xfrm>
            <a:prstGeom prst="rect">
              <a:avLst/>
            </a:prstGeom>
            <a:noFill/>
            <a:ln w="9525">
              <a:noFill/>
            </a:ln>
            <a:effectLst>
              <a:outerShdw dist="17961" dir="2699999" algn="ctr" rotWithShape="0">
                <a:schemeClr val="tx1">
                  <a:alpha val="50000"/>
                </a:schemeClr>
              </a:outerShdw>
            </a:effectLst>
          </p:spPr>
          <p:txBody>
            <a:bodyPr wrap="none" lIns="0" tIns="0" rIns="0" bIns="0">
              <a:spAutoFit/>
            </a:bodyPr>
            <a:p>
              <a:pPr marL="85725" indent="-85725" latinLnBrk="1">
                <a:buNone/>
              </a:pPr>
              <a:r>
                <a:rPr lang="zh-CN" altLang="en-US" sz="1500" b="1" dirty="0">
                  <a:solidFill>
                    <a:schemeClr val="bg1"/>
                  </a:solidFill>
                  <a:latin typeface="Arial" panose="020B0604020202020204" pitchFamily="34" charset="0"/>
                </a:rPr>
                <a:t>感染法</a:t>
              </a:r>
              <a:endParaRPr lang="en-US" altLang="zh-CN" sz="1500" b="1" dirty="0">
                <a:solidFill>
                  <a:schemeClr val="bg1"/>
                </a:solidFill>
                <a:latin typeface="Arial" panose="020B0604020202020204" pitchFamily="34" charset="0"/>
              </a:endParaRPr>
            </a:p>
          </p:txBody>
        </p:sp>
        <p:sp>
          <p:nvSpPr>
            <p:cNvPr id="32801" name="Text Box 133"/>
            <p:cNvSpPr txBox="1"/>
            <p:nvPr/>
          </p:nvSpPr>
          <p:spPr>
            <a:xfrm>
              <a:off x="1019" y="1606"/>
              <a:ext cx="393" cy="189"/>
            </a:xfrm>
            <a:prstGeom prst="rect">
              <a:avLst/>
            </a:prstGeom>
            <a:noFill/>
            <a:ln w="9525">
              <a:noFill/>
            </a:ln>
            <a:effectLst>
              <a:outerShdw dist="17961" dir="2699999" algn="ctr" rotWithShape="0">
                <a:schemeClr val="tx1">
                  <a:alpha val="50000"/>
                </a:schemeClr>
              </a:outerShdw>
            </a:effectLst>
          </p:spPr>
          <p:txBody>
            <a:bodyPr wrap="none" lIns="0" tIns="0" rIns="0" bIns="0">
              <a:spAutoFit/>
            </a:bodyPr>
            <a:p>
              <a:pPr marL="85725" indent="-85725" latinLnBrk="1">
                <a:buNone/>
              </a:pPr>
              <a:r>
                <a:rPr lang="zh-CN" altLang="en-US" sz="1500" b="1" dirty="0">
                  <a:solidFill>
                    <a:schemeClr val="bg1"/>
                  </a:solidFill>
                  <a:latin typeface="Arial" panose="020B0604020202020204" pitchFamily="34" charset="0"/>
                </a:rPr>
                <a:t>情感法</a:t>
              </a:r>
              <a:endParaRPr lang="zh-CN" altLang="en-US" sz="1500" b="1" dirty="0">
                <a:solidFill>
                  <a:schemeClr val="bg1"/>
                </a:solidFill>
                <a:latin typeface="Arial" panose="020B0604020202020204" pitchFamily="34" charset="0"/>
              </a:endParaRPr>
            </a:p>
          </p:txBody>
        </p:sp>
        <p:sp>
          <p:nvSpPr>
            <p:cNvPr id="32802" name="Text Box 134"/>
            <p:cNvSpPr txBox="1"/>
            <p:nvPr/>
          </p:nvSpPr>
          <p:spPr>
            <a:xfrm>
              <a:off x="1518" y="3560"/>
              <a:ext cx="655" cy="190"/>
            </a:xfrm>
            <a:prstGeom prst="rect">
              <a:avLst/>
            </a:prstGeom>
            <a:noFill/>
            <a:ln w="9525">
              <a:noFill/>
            </a:ln>
            <a:effectLst>
              <a:outerShdw dist="17961" dir="2699999" algn="ctr" rotWithShape="0">
                <a:schemeClr val="tx1">
                  <a:alpha val="50000"/>
                </a:schemeClr>
              </a:outerShdw>
            </a:effectLst>
          </p:spPr>
          <p:txBody>
            <a:bodyPr wrap="none" lIns="0" tIns="0" rIns="0" bIns="0">
              <a:spAutoFit/>
            </a:bodyPr>
            <a:p>
              <a:pPr marL="85725" indent="-85725" latinLnBrk="1">
                <a:buNone/>
              </a:pPr>
              <a:r>
                <a:rPr lang="zh-CN" altLang="en-US" sz="1500" b="1" dirty="0">
                  <a:solidFill>
                    <a:schemeClr val="bg1"/>
                  </a:solidFill>
                  <a:latin typeface="Arial" panose="020B0604020202020204" pitchFamily="34" charset="0"/>
                </a:rPr>
                <a:t>言传身教法</a:t>
              </a:r>
              <a:endParaRPr lang="en-US" altLang="zh-CN" sz="1500" b="1" dirty="0">
                <a:solidFill>
                  <a:schemeClr val="bg1"/>
                </a:solidFill>
                <a:latin typeface="Arial" panose="020B0604020202020204" pitchFamily="34" charset="0"/>
              </a:endParaRPr>
            </a:p>
          </p:txBody>
        </p:sp>
        <p:sp>
          <p:nvSpPr>
            <p:cNvPr id="32803" name="Text Box 135"/>
            <p:cNvSpPr txBox="1"/>
            <p:nvPr/>
          </p:nvSpPr>
          <p:spPr>
            <a:xfrm>
              <a:off x="3878" y="1835"/>
              <a:ext cx="393" cy="190"/>
            </a:xfrm>
            <a:prstGeom prst="rect">
              <a:avLst/>
            </a:prstGeom>
            <a:noFill/>
            <a:ln w="9525">
              <a:noFill/>
            </a:ln>
            <a:effectLst>
              <a:outerShdw dist="17961" dir="2699999" algn="ctr" rotWithShape="0">
                <a:schemeClr val="tx1">
                  <a:alpha val="50000"/>
                </a:schemeClr>
              </a:outerShdw>
            </a:effectLst>
          </p:spPr>
          <p:txBody>
            <a:bodyPr wrap="none" lIns="0" tIns="0" rIns="0" bIns="0">
              <a:spAutoFit/>
            </a:bodyPr>
            <a:p>
              <a:pPr marL="85725" indent="-85725" latinLnBrk="1">
                <a:buNone/>
              </a:pPr>
              <a:r>
                <a:rPr lang="zh-CN" altLang="en-US" sz="1500" b="1" dirty="0">
                  <a:solidFill>
                    <a:schemeClr val="bg1"/>
                  </a:solidFill>
                  <a:latin typeface="Arial" panose="020B0604020202020204" pitchFamily="34" charset="0"/>
                </a:rPr>
                <a:t>激励法</a:t>
              </a:r>
              <a:endParaRPr lang="en-US" altLang="zh-CN" sz="1500" b="1" dirty="0">
                <a:solidFill>
                  <a:schemeClr val="bg1"/>
                </a:solidFill>
                <a:latin typeface="Arial" panose="020B0604020202020204" pitchFamily="34" charset="0"/>
              </a:endParaRPr>
            </a:p>
          </p:txBody>
        </p:sp>
        <p:sp>
          <p:nvSpPr>
            <p:cNvPr id="32804" name="Text Box 136"/>
            <p:cNvSpPr txBox="1"/>
            <p:nvPr/>
          </p:nvSpPr>
          <p:spPr>
            <a:xfrm>
              <a:off x="1292" y="2199"/>
              <a:ext cx="393" cy="190"/>
            </a:xfrm>
            <a:prstGeom prst="rect">
              <a:avLst/>
            </a:prstGeom>
            <a:noFill/>
            <a:ln w="9525">
              <a:noFill/>
            </a:ln>
            <a:effectLst>
              <a:outerShdw dist="17961" dir="2699999" algn="ctr" rotWithShape="0">
                <a:schemeClr val="tx1">
                  <a:alpha val="50000"/>
                </a:schemeClr>
              </a:outerShdw>
            </a:effectLst>
          </p:spPr>
          <p:txBody>
            <a:bodyPr wrap="none" lIns="0" tIns="0" rIns="0" bIns="0">
              <a:spAutoFit/>
            </a:bodyPr>
            <a:p>
              <a:pPr marL="85725" indent="-85725" latinLnBrk="1">
                <a:buNone/>
              </a:pPr>
              <a:r>
                <a:rPr lang="zh-CN" altLang="en-US" sz="1500" b="1" dirty="0">
                  <a:solidFill>
                    <a:schemeClr val="bg1"/>
                  </a:solidFill>
                  <a:latin typeface="Arial" panose="020B0604020202020204" pitchFamily="34" charset="0"/>
                </a:rPr>
                <a:t>活动法</a:t>
              </a:r>
              <a:endParaRPr lang="en-US" altLang="zh-CN" sz="1500" b="1" dirty="0">
                <a:solidFill>
                  <a:schemeClr val="bg1"/>
                </a:solidFill>
                <a:latin typeface="Arial" panose="020B0604020202020204" pitchFamily="34" charset="0"/>
              </a:endParaRPr>
            </a:p>
          </p:txBody>
        </p:sp>
        <p:sp>
          <p:nvSpPr>
            <p:cNvPr id="32805" name="Text Box 137"/>
            <p:cNvSpPr txBox="1"/>
            <p:nvPr/>
          </p:nvSpPr>
          <p:spPr>
            <a:xfrm>
              <a:off x="4114" y="3253"/>
              <a:ext cx="655" cy="190"/>
            </a:xfrm>
            <a:prstGeom prst="rect">
              <a:avLst/>
            </a:prstGeom>
            <a:noFill/>
            <a:ln w="9525">
              <a:noFill/>
            </a:ln>
            <a:effectLst>
              <a:outerShdw dist="17961" dir="2699999" algn="ctr" rotWithShape="0">
                <a:schemeClr val="tx1">
                  <a:alpha val="50000"/>
                </a:schemeClr>
              </a:outerShdw>
            </a:effectLst>
          </p:spPr>
          <p:txBody>
            <a:bodyPr wrap="none" lIns="0" tIns="0" rIns="0" bIns="0">
              <a:spAutoFit/>
            </a:bodyPr>
            <a:p>
              <a:pPr marL="85725" indent="-85725" latinLnBrk="1">
                <a:buNone/>
              </a:pPr>
              <a:r>
                <a:rPr lang="zh-CN" altLang="en-US" sz="1500" b="1" dirty="0">
                  <a:solidFill>
                    <a:schemeClr val="bg1"/>
                  </a:solidFill>
                  <a:latin typeface="Arial" panose="020B0604020202020204" pitchFamily="34" charset="0"/>
                </a:rPr>
                <a:t>心理调适法</a:t>
              </a:r>
              <a:endParaRPr lang="en-US" altLang="zh-CN" sz="1500" b="1" dirty="0">
                <a:solidFill>
                  <a:schemeClr val="bg1"/>
                </a:solidFill>
                <a:latin typeface="Arial" panose="020B0604020202020204" pitchFamily="34" charset="0"/>
              </a:endParaRPr>
            </a:p>
          </p:txBody>
        </p:sp>
        <p:sp>
          <p:nvSpPr>
            <p:cNvPr id="32806" name="Text Box 138"/>
            <p:cNvSpPr txBox="1"/>
            <p:nvPr/>
          </p:nvSpPr>
          <p:spPr>
            <a:xfrm>
              <a:off x="3968" y="2606"/>
              <a:ext cx="654" cy="190"/>
            </a:xfrm>
            <a:prstGeom prst="rect">
              <a:avLst/>
            </a:prstGeom>
            <a:noFill/>
            <a:ln w="9525">
              <a:noFill/>
            </a:ln>
            <a:effectLst>
              <a:outerShdw dist="17961" dir="2699999" algn="ctr" rotWithShape="0">
                <a:schemeClr val="tx1">
                  <a:alpha val="50000"/>
                </a:schemeClr>
              </a:outerShdw>
            </a:effectLst>
          </p:spPr>
          <p:txBody>
            <a:bodyPr wrap="none" lIns="0" tIns="0" rIns="0" bIns="0">
              <a:spAutoFit/>
            </a:bodyPr>
            <a:p>
              <a:pPr marL="85725" indent="-85725" latinLnBrk="1">
                <a:buNone/>
              </a:pPr>
              <a:r>
                <a:rPr lang="zh-CN" altLang="en-US" sz="1500" b="1" dirty="0">
                  <a:solidFill>
                    <a:schemeClr val="bg1"/>
                  </a:solidFill>
                  <a:latin typeface="Arial" panose="020B0604020202020204" pitchFamily="34" charset="0"/>
                </a:rPr>
                <a:t>自我教育法</a:t>
              </a:r>
              <a:endParaRPr lang="zh-CN" altLang="en-US" sz="1500" b="1" dirty="0">
                <a:solidFill>
                  <a:schemeClr val="bg1"/>
                </a:solidFill>
                <a:latin typeface="Arial" panose="020B0604020202020204" pitchFamily="34" charset="0"/>
              </a:endParaRPr>
            </a:p>
          </p:txBody>
        </p:sp>
        <p:sp>
          <p:nvSpPr>
            <p:cNvPr id="32807" name="AutoShape 139"/>
            <p:cNvSpPr/>
            <p:nvPr/>
          </p:nvSpPr>
          <p:spPr>
            <a:xfrm rot="5400000">
              <a:off x="2518" y="4066"/>
              <a:ext cx="136" cy="134"/>
            </a:xfrm>
            <a:prstGeom prst="triangle">
              <a:avLst>
                <a:gd name="adj" fmla="val 50000"/>
              </a:avLst>
            </a:prstGeom>
            <a:gradFill rotWithShape="1">
              <a:gsLst>
                <a:gs pos="0">
                  <a:srgbClr val="FFFF00"/>
                </a:gs>
                <a:gs pos="100000">
                  <a:srgbClr val="767600"/>
                </a:gs>
              </a:gsLst>
              <a:lin ang="5400000" scaled="1"/>
              <a:tileRect/>
            </a:gradFill>
            <a:ln w="19050" cap="flat" cmpd="sng">
              <a:solidFill>
                <a:srgbClr val="FF9900"/>
              </a:solidFill>
              <a:prstDash val="solid"/>
              <a:miter/>
              <a:headEnd type="none" w="med" len="med"/>
              <a:tailEnd type="none" w="med" len="med"/>
            </a:ln>
            <a:effectLst>
              <a:outerShdw dist="17961" dir="2699999" algn="ctr" rotWithShape="0">
                <a:schemeClr val="tx1"/>
              </a:outerShdw>
            </a:effectLst>
          </p:spPr>
          <p:txBody>
            <a:bodyPr wrap="none" anchor="ctr" anchorCtr="0"/>
            <a:p>
              <a:pPr>
                <a:buNone/>
              </a:pPr>
              <a:endParaRPr lang="zh-CN" altLang="en-US" sz="2400" dirty="0">
                <a:latin typeface="Times New Roman" panose="02020603050405020304" pitchFamily="18" charset="0"/>
              </a:endParaRPr>
            </a:p>
          </p:txBody>
        </p:sp>
        <p:sp>
          <p:nvSpPr>
            <p:cNvPr id="32808" name="AutoShape 140"/>
            <p:cNvSpPr/>
            <p:nvPr/>
          </p:nvSpPr>
          <p:spPr>
            <a:xfrm rot="5400000">
              <a:off x="3170" y="779"/>
              <a:ext cx="136" cy="133"/>
            </a:xfrm>
            <a:prstGeom prst="triangle">
              <a:avLst>
                <a:gd name="adj" fmla="val 50000"/>
              </a:avLst>
            </a:prstGeom>
            <a:gradFill rotWithShape="1">
              <a:gsLst>
                <a:gs pos="0">
                  <a:srgbClr val="FFFF00"/>
                </a:gs>
                <a:gs pos="100000">
                  <a:srgbClr val="767600"/>
                </a:gs>
              </a:gsLst>
              <a:lin ang="5400000" scaled="1"/>
              <a:tileRect/>
            </a:gradFill>
            <a:ln w="19050" cap="flat" cmpd="sng">
              <a:solidFill>
                <a:srgbClr val="FF9900"/>
              </a:solidFill>
              <a:prstDash val="solid"/>
              <a:miter/>
              <a:headEnd type="none" w="med" len="med"/>
              <a:tailEnd type="none" w="med" len="med"/>
            </a:ln>
            <a:effectLst>
              <a:outerShdw dist="17961" dir="2699999" algn="ctr" rotWithShape="0">
                <a:schemeClr val="tx1"/>
              </a:outerShdw>
            </a:effectLst>
          </p:spPr>
          <p:txBody>
            <a:bodyPr wrap="none" anchor="ctr" anchorCtr="0"/>
            <a:p>
              <a:pPr>
                <a:buNone/>
              </a:pPr>
              <a:endParaRPr lang="zh-CN" altLang="en-US" sz="2400" dirty="0">
                <a:latin typeface="Times New Roman" panose="02020603050405020304" pitchFamily="18" charset="0"/>
              </a:endParaRPr>
            </a:p>
          </p:txBody>
        </p:sp>
        <p:sp>
          <p:nvSpPr>
            <p:cNvPr id="32809" name="AutoShape 141"/>
            <p:cNvSpPr/>
            <p:nvPr/>
          </p:nvSpPr>
          <p:spPr>
            <a:xfrm rot="-748433">
              <a:off x="2853" y="2303"/>
              <a:ext cx="136" cy="136"/>
            </a:xfrm>
            <a:prstGeom prst="triangle">
              <a:avLst>
                <a:gd name="adj" fmla="val 50000"/>
              </a:avLst>
            </a:prstGeom>
            <a:gradFill rotWithShape="1">
              <a:gsLst>
                <a:gs pos="0">
                  <a:srgbClr val="FFFF00"/>
                </a:gs>
                <a:gs pos="100000">
                  <a:srgbClr val="767600"/>
                </a:gs>
              </a:gsLst>
              <a:lin ang="5400000" scaled="1"/>
              <a:tileRect/>
            </a:gradFill>
            <a:ln w="19050" cap="flat" cmpd="sng">
              <a:solidFill>
                <a:srgbClr val="FF9900"/>
              </a:solidFill>
              <a:prstDash val="solid"/>
              <a:miter/>
              <a:headEnd type="none" w="med" len="med"/>
              <a:tailEnd type="none" w="med" len="med"/>
            </a:ln>
            <a:effectLst>
              <a:outerShdw dist="17961" dir="2699999" algn="ctr" rotWithShape="0">
                <a:schemeClr val="tx1"/>
              </a:outerShdw>
            </a:effectLst>
          </p:spPr>
          <p:txBody>
            <a:bodyPr wrap="none" anchor="ctr" anchorCtr="0"/>
            <a:p>
              <a:pPr>
                <a:buNone/>
              </a:pPr>
              <a:endParaRPr lang="zh-CN" altLang="en-US" sz="2400" dirty="0">
                <a:latin typeface="Times New Roman" panose="02020603050405020304" pitchFamily="18" charset="0"/>
              </a:endParaRPr>
            </a:p>
          </p:txBody>
        </p:sp>
      </p:gr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5"/>
          <p:cNvSpPr>
            <a:spLocks noGrp="1"/>
          </p:cNvSpPr>
          <p:nvPr>
            <p:ph type="title"/>
          </p:nvPr>
        </p:nvSpPr>
        <p:spPr>
          <a:xfrm>
            <a:off x="323850" y="836613"/>
            <a:ext cx="8229600" cy="649287"/>
          </a:xfrm>
          <a:ln/>
        </p:spPr>
        <p:txBody>
          <a:bodyPr vert="horz" wrap="square" lIns="91440" tIns="45720" rIns="91440" bIns="45720" anchor="ctr" anchorCtr="0"/>
          <a:p>
            <a:pPr algn="ctr"/>
            <a:r>
              <a:rPr lang="zh-CN" altLang="en-US" sz="3200" dirty="0">
                <a:ea typeface="楷体_GB2312" pitchFamily="49" charset="-122"/>
              </a:rPr>
              <a:t>班组基础和现场安全管理</a:t>
            </a:r>
            <a:endParaRPr lang="zh-CN" altLang="en-US" sz="3200" dirty="0">
              <a:ea typeface="楷体_GB2312" pitchFamily="49" charset="-122"/>
            </a:endParaRPr>
          </a:p>
        </p:txBody>
      </p:sp>
      <p:sp>
        <p:nvSpPr>
          <p:cNvPr id="33795" name="Freeform 4"/>
          <p:cNvSpPr/>
          <p:nvPr/>
        </p:nvSpPr>
        <p:spPr>
          <a:xfrm>
            <a:off x="900113" y="2559050"/>
            <a:ext cx="765175" cy="3389313"/>
          </a:xfrm>
          <a:custGeom>
            <a:avLst/>
            <a:gdLst/>
            <a:ahLst/>
            <a:cxnLst>
              <a:cxn ang="0">
                <a:pos x="228" y="0"/>
              </a:cxn>
              <a:cxn ang="0">
                <a:pos x="0" y="0"/>
              </a:cxn>
              <a:cxn ang="0">
                <a:pos x="0" y="1176"/>
              </a:cxn>
              <a:cxn ang="0">
                <a:pos x="221" y="1176"/>
              </a:cxn>
            </a:cxnLst>
            <a:pathLst>
              <a:path w="229" h="1177">
                <a:moveTo>
                  <a:pt x="228" y="0"/>
                </a:moveTo>
                <a:lnTo>
                  <a:pt x="0" y="0"/>
                </a:lnTo>
                <a:lnTo>
                  <a:pt x="0" y="1176"/>
                </a:lnTo>
                <a:lnTo>
                  <a:pt x="221" y="1176"/>
                </a:lnTo>
              </a:path>
            </a:pathLst>
          </a:custGeom>
          <a:noFill/>
          <a:ln w="19050" cap="flat" cmpd="sng">
            <a:solidFill>
              <a:srgbClr val="FFFF00">
                <a:alpha val="100000"/>
              </a:srgbClr>
            </a:solidFill>
            <a:prstDash val="dash"/>
            <a:round/>
            <a:headEnd type="none" w="sm" len="sm"/>
            <a:tailEnd type="none" w="sm" len="sm"/>
          </a:ln>
          <a:effectLst>
            <a:outerShdw dist="17961" dir="2699999" algn="ctr" rotWithShape="0">
              <a:srgbClr val="2A3210">
                <a:alpha val="100000"/>
              </a:srgbClr>
            </a:outerShdw>
          </a:effectLst>
        </p:spPr>
        <p:txBody>
          <a:bodyPr/>
          <a:p>
            <a:endParaRPr lang="zh-CN" altLang="en-US"/>
          </a:p>
        </p:txBody>
      </p:sp>
      <p:sp>
        <p:nvSpPr>
          <p:cNvPr id="33796" name="Rectangle 20"/>
          <p:cNvSpPr/>
          <p:nvPr/>
        </p:nvSpPr>
        <p:spPr>
          <a:xfrm>
            <a:off x="1692275" y="1916113"/>
            <a:ext cx="4283075" cy="1260475"/>
          </a:xfrm>
          <a:prstGeom prst="rect">
            <a:avLst/>
          </a:prstGeom>
          <a:gradFill rotWithShape="0">
            <a:gsLst>
              <a:gs pos="0">
                <a:srgbClr val="00CC00"/>
              </a:gs>
              <a:gs pos="100000">
                <a:srgbClr val="005E00"/>
              </a:gs>
            </a:gsLst>
            <a:path path="rect">
              <a:fillToRect r="100000" b="100000"/>
            </a:path>
            <a:tileRect/>
          </a:gradFill>
          <a:ln w="9525" cap="flat" cmpd="sng">
            <a:prstDash val="solid"/>
            <a:miter/>
            <a:headEnd type="none" w="med" len="med"/>
            <a:tailEnd type="none" w="med" len="med"/>
          </a:ln>
          <a:scene3d>
            <a:camera prst="legacyObliqueBottomLeft">
              <a:rot lat="0" lon="0" rev="0"/>
            </a:camera>
            <a:lightRig rig="legacyFlat3" dir="b"/>
          </a:scene3d>
          <a:sp3d extrusionH="100000" prstMaterial="legacyMatte">
            <a:bevelT w="13500" h="13500" prst="angle"/>
            <a:bevelB w="13500" h="13500" prst="angle"/>
            <a:extrusionClr>
              <a:srgbClr val="00CC00"/>
            </a:extrusionClr>
          </a:sp3d>
        </p:spPr>
        <p:txBody>
          <a:bodyPr wrap="none" anchor="ctr" anchorCtr="0">
            <a:flatTx/>
          </a:bodyPr>
          <a:p>
            <a:pPr algn="ctr" latinLnBrk="1"/>
            <a:endParaRPr lang="zh-CN" altLang="en-US" b="1" dirty="0">
              <a:solidFill>
                <a:srgbClr val="FFFFFF"/>
              </a:solidFill>
              <a:latin typeface="Arial" panose="020B0604020202020204" pitchFamily="34" charset="0"/>
              <a:ea typeface="Gulim" panose="020B0600000101010101" pitchFamily="34" charset="-127"/>
            </a:endParaRPr>
          </a:p>
        </p:txBody>
      </p:sp>
      <p:sp>
        <p:nvSpPr>
          <p:cNvPr id="33797" name="Rectangle 29"/>
          <p:cNvSpPr/>
          <p:nvPr/>
        </p:nvSpPr>
        <p:spPr>
          <a:xfrm>
            <a:off x="2484438" y="2349500"/>
            <a:ext cx="1800225" cy="334963"/>
          </a:xfrm>
          <a:prstGeom prst="rect">
            <a:avLst/>
          </a:prstGeom>
          <a:noFill/>
          <a:ln w="9525">
            <a:noFill/>
          </a:ln>
          <a:effectLst>
            <a:outerShdw dist="28398" dir="3806096" algn="ctr" rotWithShape="0">
              <a:schemeClr val="tx1"/>
            </a:outerShdw>
          </a:effectLst>
        </p:spPr>
        <p:txBody>
          <a:bodyPr lIns="0" tIns="0" rIns="0" bIns="0">
            <a:spAutoFit/>
          </a:bodyPr>
          <a:p>
            <a:pPr algn="ctr" latinLnBrk="1">
              <a:buNone/>
            </a:pPr>
            <a:r>
              <a:rPr lang="zh-CN" altLang="en-US" sz="2200" b="1" dirty="0">
                <a:solidFill>
                  <a:schemeClr val="bg1"/>
                </a:solidFill>
                <a:latin typeface="Arial" panose="020B0604020202020204" pitchFamily="34" charset="0"/>
                <a:ea typeface="楷体_GB2312" pitchFamily="49" charset="-122"/>
              </a:rPr>
              <a:t>标准化作业</a:t>
            </a:r>
            <a:endParaRPr lang="zh-CN" altLang="en-US" sz="2200" b="1" dirty="0">
              <a:solidFill>
                <a:schemeClr val="bg1"/>
              </a:solidFill>
              <a:latin typeface="Arial" panose="020B0604020202020204" pitchFamily="34" charset="0"/>
              <a:ea typeface="楷体_GB2312" pitchFamily="49" charset="-122"/>
            </a:endParaRPr>
          </a:p>
        </p:txBody>
      </p:sp>
      <p:grpSp>
        <p:nvGrpSpPr>
          <p:cNvPr id="33798" name="Group 7"/>
          <p:cNvGrpSpPr/>
          <p:nvPr/>
        </p:nvGrpSpPr>
        <p:grpSpPr>
          <a:xfrm>
            <a:off x="1692275" y="3357563"/>
            <a:ext cx="5995988" cy="503237"/>
            <a:chOff x="900" y="1482"/>
            <a:chExt cx="3885" cy="996"/>
          </a:xfrm>
        </p:grpSpPr>
        <p:sp>
          <p:nvSpPr>
            <p:cNvPr id="33825" name="AutoShape 8"/>
            <p:cNvSpPr/>
            <p:nvPr/>
          </p:nvSpPr>
          <p:spPr>
            <a:xfrm>
              <a:off x="900" y="1482"/>
              <a:ext cx="3885" cy="996"/>
            </a:xfrm>
            <a:prstGeom prst="roundRect">
              <a:avLst>
                <a:gd name="adj" fmla="val 9028"/>
              </a:avLst>
            </a:prstGeom>
            <a:gradFill rotWithShape="0">
              <a:gsLst>
                <a:gs pos="0">
                  <a:srgbClr val="333399">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33826" name="AutoShape 9"/>
            <p:cNvSpPr/>
            <p:nvPr/>
          </p:nvSpPr>
          <p:spPr>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grpSp>
        <p:nvGrpSpPr>
          <p:cNvPr id="33799" name="Group 7"/>
          <p:cNvGrpSpPr/>
          <p:nvPr/>
        </p:nvGrpSpPr>
        <p:grpSpPr>
          <a:xfrm>
            <a:off x="1692275" y="3933825"/>
            <a:ext cx="5995988" cy="503238"/>
            <a:chOff x="900" y="1482"/>
            <a:chExt cx="3885" cy="996"/>
          </a:xfrm>
        </p:grpSpPr>
        <p:sp>
          <p:nvSpPr>
            <p:cNvPr id="33823" name="AutoShape 8"/>
            <p:cNvSpPr/>
            <p:nvPr/>
          </p:nvSpPr>
          <p:spPr>
            <a:xfrm>
              <a:off x="900" y="1482"/>
              <a:ext cx="3885" cy="996"/>
            </a:xfrm>
            <a:prstGeom prst="roundRect">
              <a:avLst>
                <a:gd name="adj" fmla="val 9028"/>
              </a:avLst>
            </a:prstGeom>
            <a:gradFill rotWithShape="0">
              <a:gsLst>
                <a:gs pos="0">
                  <a:srgbClr val="333399">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33824" name="AutoShape 9"/>
            <p:cNvSpPr/>
            <p:nvPr/>
          </p:nvSpPr>
          <p:spPr>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grpSp>
        <p:nvGrpSpPr>
          <p:cNvPr id="33800" name="Group 7"/>
          <p:cNvGrpSpPr/>
          <p:nvPr/>
        </p:nvGrpSpPr>
        <p:grpSpPr>
          <a:xfrm>
            <a:off x="1692275" y="4508500"/>
            <a:ext cx="5995988" cy="503238"/>
            <a:chOff x="900" y="1482"/>
            <a:chExt cx="3885" cy="996"/>
          </a:xfrm>
        </p:grpSpPr>
        <p:sp>
          <p:nvSpPr>
            <p:cNvPr id="33821" name="AutoShape 8"/>
            <p:cNvSpPr/>
            <p:nvPr/>
          </p:nvSpPr>
          <p:spPr>
            <a:xfrm>
              <a:off x="900" y="1482"/>
              <a:ext cx="3885" cy="996"/>
            </a:xfrm>
            <a:prstGeom prst="roundRect">
              <a:avLst>
                <a:gd name="adj" fmla="val 9028"/>
              </a:avLst>
            </a:prstGeom>
            <a:gradFill rotWithShape="0">
              <a:gsLst>
                <a:gs pos="0">
                  <a:srgbClr val="333399">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33822" name="AutoShape 9"/>
            <p:cNvSpPr/>
            <p:nvPr/>
          </p:nvSpPr>
          <p:spPr>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grpSp>
        <p:nvGrpSpPr>
          <p:cNvPr id="33801" name="Group 7"/>
          <p:cNvGrpSpPr/>
          <p:nvPr/>
        </p:nvGrpSpPr>
        <p:grpSpPr>
          <a:xfrm>
            <a:off x="1692275" y="5084763"/>
            <a:ext cx="5995988" cy="503237"/>
            <a:chOff x="900" y="1482"/>
            <a:chExt cx="3885" cy="996"/>
          </a:xfrm>
        </p:grpSpPr>
        <p:sp>
          <p:nvSpPr>
            <p:cNvPr id="33819" name="AutoShape 8"/>
            <p:cNvSpPr/>
            <p:nvPr/>
          </p:nvSpPr>
          <p:spPr>
            <a:xfrm>
              <a:off x="900" y="1482"/>
              <a:ext cx="3885" cy="996"/>
            </a:xfrm>
            <a:prstGeom prst="roundRect">
              <a:avLst>
                <a:gd name="adj" fmla="val 9028"/>
              </a:avLst>
            </a:prstGeom>
            <a:gradFill rotWithShape="0">
              <a:gsLst>
                <a:gs pos="0">
                  <a:srgbClr val="333399">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33820" name="AutoShape 9"/>
            <p:cNvSpPr/>
            <p:nvPr/>
          </p:nvSpPr>
          <p:spPr>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grpSp>
        <p:nvGrpSpPr>
          <p:cNvPr id="33802" name="Group 7"/>
          <p:cNvGrpSpPr/>
          <p:nvPr/>
        </p:nvGrpSpPr>
        <p:grpSpPr>
          <a:xfrm>
            <a:off x="1692275" y="5661025"/>
            <a:ext cx="5995988" cy="503238"/>
            <a:chOff x="900" y="1482"/>
            <a:chExt cx="3885" cy="996"/>
          </a:xfrm>
        </p:grpSpPr>
        <p:sp>
          <p:nvSpPr>
            <p:cNvPr id="33817" name="AutoShape 8"/>
            <p:cNvSpPr/>
            <p:nvPr/>
          </p:nvSpPr>
          <p:spPr>
            <a:xfrm>
              <a:off x="900" y="1482"/>
              <a:ext cx="3885" cy="996"/>
            </a:xfrm>
            <a:prstGeom prst="roundRect">
              <a:avLst>
                <a:gd name="adj" fmla="val 9028"/>
              </a:avLst>
            </a:prstGeom>
            <a:gradFill rotWithShape="0">
              <a:gsLst>
                <a:gs pos="0">
                  <a:srgbClr val="333399">
                    <a:alpha val="81000"/>
                  </a:srgbClr>
                </a:gs>
                <a:gs pos="100000">
                  <a:schemeClr val="tx2"/>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sp>
          <p:nvSpPr>
            <p:cNvPr id="33818" name="AutoShape 9"/>
            <p:cNvSpPr/>
            <p:nvPr/>
          </p:nvSpPr>
          <p:spPr>
            <a:xfrm>
              <a:off x="912" y="1490"/>
              <a:ext cx="3855" cy="462"/>
            </a:xfrm>
            <a:prstGeom prst="roundRect">
              <a:avLst>
                <a:gd name="adj" fmla="val 13880"/>
              </a:avLst>
            </a:prstGeom>
            <a:gradFill rotWithShape="0">
              <a:gsLst>
                <a:gs pos="0">
                  <a:schemeClr val="bg1">
                    <a:alpha val="67000"/>
                  </a:schemeClr>
                </a:gs>
                <a:gs pos="100000">
                  <a:schemeClr val="tx2">
                    <a:alpha val="0"/>
                  </a:schemeClr>
                </a:gs>
              </a:gsLst>
              <a:lin ang="5400000" scaled="1"/>
              <a:tileRect/>
            </a:gradFill>
            <a:ln w="9525">
              <a:noFill/>
            </a:ln>
          </p:spPr>
          <p:txBody>
            <a:bodyPr wrap="none" anchor="ctr" anchorCtr="0"/>
            <a:p>
              <a:pPr algn="ctr" latinLnBrk="1">
                <a:lnSpc>
                  <a:spcPct val="140000"/>
                </a:lnSpc>
                <a:buClr>
                  <a:schemeClr val="bg1"/>
                </a:buClr>
                <a:buFont typeface="Wingdings" panose="05000000000000000000" pitchFamily="2" charset="2"/>
              </a:pPr>
              <a:endParaRPr lang="zh-CN" altLang="en-US" sz="8800" b="1" dirty="0">
                <a:solidFill>
                  <a:srgbClr val="FFFF00"/>
                </a:solidFill>
                <a:latin typeface="Times New Roman" panose="02020603050405020304" pitchFamily="18" charset="0"/>
                <a:ea typeface="Gulim" panose="020B0600000101010101" pitchFamily="34" charset="-127"/>
              </a:endParaRPr>
            </a:p>
          </p:txBody>
        </p:sp>
      </p:grpSp>
      <p:sp>
        <p:nvSpPr>
          <p:cNvPr id="33803" name="Rectangle 22"/>
          <p:cNvSpPr/>
          <p:nvPr/>
        </p:nvSpPr>
        <p:spPr>
          <a:xfrm>
            <a:off x="3419475" y="3500438"/>
            <a:ext cx="523875" cy="274637"/>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定义</a:t>
            </a:r>
            <a:r>
              <a:rPr lang="zh-CN" altLang="en-US" dirty="0">
                <a:latin typeface="Arial" panose="020B0604020202020204" pitchFamily="34" charset="0"/>
              </a:rPr>
              <a:t> </a:t>
            </a:r>
            <a:endParaRPr lang="ko-KR" altLang="en-US" dirty="0">
              <a:latin typeface="Arial" panose="020B0604020202020204" pitchFamily="34" charset="0"/>
              <a:ea typeface="Gulim" panose="020B0600000101010101" pitchFamily="34" charset="-127"/>
            </a:endParaRPr>
          </a:p>
        </p:txBody>
      </p:sp>
      <p:pic>
        <p:nvPicPr>
          <p:cNvPr id="33804" name="Picture 21" descr="sub"/>
          <p:cNvPicPr>
            <a:picLocks noChangeAspect="1"/>
          </p:cNvPicPr>
          <p:nvPr/>
        </p:nvPicPr>
        <p:blipFill>
          <a:blip r:embed="rId1"/>
          <a:stretch>
            <a:fillRect/>
          </a:stretch>
        </p:blipFill>
        <p:spPr>
          <a:xfrm>
            <a:off x="1908175" y="3500438"/>
            <a:ext cx="317500" cy="300037"/>
          </a:xfrm>
          <a:prstGeom prst="rect">
            <a:avLst/>
          </a:prstGeom>
          <a:noFill/>
          <a:ln w="9525">
            <a:noFill/>
          </a:ln>
        </p:spPr>
      </p:pic>
      <p:pic>
        <p:nvPicPr>
          <p:cNvPr id="33805" name="Picture 21" descr="sub"/>
          <p:cNvPicPr>
            <a:picLocks noChangeAspect="1"/>
          </p:cNvPicPr>
          <p:nvPr/>
        </p:nvPicPr>
        <p:blipFill>
          <a:blip r:embed="rId1"/>
          <a:stretch>
            <a:fillRect/>
          </a:stretch>
        </p:blipFill>
        <p:spPr>
          <a:xfrm>
            <a:off x="1908175" y="4076700"/>
            <a:ext cx="317500" cy="300038"/>
          </a:xfrm>
          <a:prstGeom prst="rect">
            <a:avLst/>
          </a:prstGeom>
          <a:noFill/>
          <a:ln w="9525">
            <a:noFill/>
          </a:ln>
        </p:spPr>
      </p:pic>
      <p:pic>
        <p:nvPicPr>
          <p:cNvPr id="33806" name="Picture 21" descr="sub"/>
          <p:cNvPicPr>
            <a:picLocks noChangeAspect="1"/>
          </p:cNvPicPr>
          <p:nvPr/>
        </p:nvPicPr>
        <p:blipFill>
          <a:blip r:embed="rId1"/>
          <a:stretch>
            <a:fillRect/>
          </a:stretch>
        </p:blipFill>
        <p:spPr>
          <a:xfrm>
            <a:off x="1908175" y="4652963"/>
            <a:ext cx="317500" cy="300037"/>
          </a:xfrm>
          <a:prstGeom prst="rect">
            <a:avLst/>
          </a:prstGeom>
          <a:noFill/>
          <a:ln w="9525">
            <a:noFill/>
          </a:ln>
        </p:spPr>
      </p:pic>
      <p:pic>
        <p:nvPicPr>
          <p:cNvPr id="33807" name="Picture 21" descr="sub"/>
          <p:cNvPicPr>
            <a:picLocks noChangeAspect="1"/>
          </p:cNvPicPr>
          <p:nvPr/>
        </p:nvPicPr>
        <p:blipFill>
          <a:blip r:embed="rId1"/>
          <a:stretch>
            <a:fillRect/>
          </a:stretch>
        </p:blipFill>
        <p:spPr>
          <a:xfrm>
            <a:off x="1908175" y="5229225"/>
            <a:ext cx="317500" cy="300038"/>
          </a:xfrm>
          <a:prstGeom prst="rect">
            <a:avLst/>
          </a:prstGeom>
          <a:noFill/>
          <a:ln w="9525">
            <a:noFill/>
          </a:ln>
        </p:spPr>
      </p:pic>
      <p:pic>
        <p:nvPicPr>
          <p:cNvPr id="33808" name="Picture 21" descr="sub"/>
          <p:cNvPicPr>
            <a:picLocks noChangeAspect="1"/>
          </p:cNvPicPr>
          <p:nvPr/>
        </p:nvPicPr>
        <p:blipFill>
          <a:blip r:embed="rId1"/>
          <a:stretch>
            <a:fillRect/>
          </a:stretch>
        </p:blipFill>
        <p:spPr>
          <a:xfrm>
            <a:off x="1908175" y="5805488"/>
            <a:ext cx="317500" cy="300037"/>
          </a:xfrm>
          <a:prstGeom prst="rect">
            <a:avLst/>
          </a:prstGeom>
          <a:noFill/>
          <a:ln w="9525">
            <a:noFill/>
          </a:ln>
        </p:spPr>
      </p:pic>
      <p:sp>
        <p:nvSpPr>
          <p:cNvPr id="33809" name="Rectangle 24"/>
          <p:cNvSpPr/>
          <p:nvPr/>
        </p:nvSpPr>
        <p:spPr>
          <a:xfrm>
            <a:off x="2555875" y="4076700"/>
            <a:ext cx="2365375" cy="274638"/>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推行作业标准化的意义</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33810" name="Rectangle 26"/>
          <p:cNvSpPr/>
          <p:nvPr/>
        </p:nvSpPr>
        <p:spPr>
          <a:xfrm>
            <a:off x="2555875" y="4652963"/>
            <a:ext cx="2301875" cy="274637"/>
          </a:xfrm>
          <a:prstGeom prst="rect">
            <a:avLst/>
          </a:prstGeom>
          <a:noFill/>
          <a:ln w="9525">
            <a:noFill/>
          </a:ln>
          <a:effectLst>
            <a:outerShdw dist="28398" dir="3806096" algn="ctr" rotWithShape="0">
              <a:schemeClr val="tx1"/>
            </a:outerShdw>
          </a:effectLst>
        </p:spPr>
        <p:txBody>
          <a:bodyPr wrap="none" lIns="0" tIns="0" rIns="0" bIns="0">
            <a:spAutoFit/>
          </a:bodyPr>
          <a:p>
            <a:pPr marL="342900" indent="-342900" latinLnBrk="1">
              <a:buNone/>
            </a:pPr>
            <a:r>
              <a:rPr lang="zh-CN" altLang="ko-KR" b="1" dirty="0">
                <a:solidFill>
                  <a:schemeClr val="bg1"/>
                </a:solidFill>
                <a:latin typeface="Arial" panose="020B0604020202020204" pitchFamily="34" charset="0"/>
                <a:ea typeface="楷体_GB2312" pitchFamily="49" charset="-122"/>
              </a:rPr>
              <a:t>执行作业标准的重要性</a:t>
            </a:r>
            <a:endParaRPr lang="en-US" altLang="ko-KR" b="1" dirty="0">
              <a:solidFill>
                <a:schemeClr val="bg1"/>
              </a:solidFill>
              <a:latin typeface="Arial" panose="020B0604020202020204" pitchFamily="34" charset="0"/>
              <a:ea typeface="楷体_GB2312" pitchFamily="49" charset="-122"/>
            </a:endParaRPr>
          </a:p>
        </p:txBody>
      </p:sp>
      <p:sp>
        <p:nvSpPr>
          <p:cNvPr id="33811" name="Rectangle 28"/>
          <p:cNvSpPr/>
          <p:nvPr/>
        </p:nvSpPr>
        <p:spPr>
          <a:xfrm>
            <a:off x="2555875" y="5157788"/>
            <a:ext cx="2663825" cy="274637"/>
          </a:xfrm>
          <a:prstGeom prst="rect">
            <a:avLst/>
          </a:prstGeom>
          <a:noFill/>
          <a:ln w="9525">
            <a:noFill/>
          </a:ln>
          <a:effectLst>
            <a:outerShdw dist="28398" dir="3806096" algn="ctr" rotWithShape="0">
              <a:schemeClr val="tx1"/>
            </a:outerShdw>
          </a:effectLst>
        </p:spPr>
        <p:txBody>
          <a:bodyPr lIns="0" tIns="0" rIns="0" bIns="0">
            <a:spAutoFit/>
          </a:bodyPr>
          <a:p>
            <a:pPr marL="342900" indent="-342900" latinLnBrk="1">
              <a:buNone/>
            </a:pPr>
            <a:r>
              <a:rPr lang="zh-CN" altLang="ko-KR" b="1" dirty="0">
                <a:solidFill>
                  <a:schemeClr val="bg1"/>
                </a:solidFill>
                <a:latin typeface="Arial" panose="020B0604020202020204" pitchFamily="34" charset="0"/>
                <a:ea typeface="楷体_GB2312" pitchFamily="49" charset="-122"/>
              </a:rPr>
              <a:t>制定作业标</a:t>
            </a:r>
            <a:r>
              <a:rPr lang="ko-KR" altLang="en-US" b="1" dirty="0">
                <a:solidFill>
                  <a:schemeClr val="bg1"/>
                </a:solidFill>
                <a:latin typeface="Arial" panose="020B0604020202020204" pitchFamily="34" charset="0"/>
                <a:ea typeface="楷体_GB2312" pitchFamily="49" charset="-122"/>
              </a:rPr>
              <a:t>准</a:t>
            </a:r>
            <a:r>
              <a:rPr lang="zh-CN" altLang="ko-KR" b="1" dirty="0">
                <a:solidFill>
                  <a:schemeClr val="bg1"/>
                </a:solidFill>
                <a:latin typeface="Arial" panose="020B0604020202020204" pitchFamily="34" charset="0"/>
                <a:ea typeface="楷体_GB2312" pitchFamily="49" charset="-122"/>
              </a:rPr>
              <a:t>的注意事项</a:t>
            </a:r>
            <a:endParaRPr lang="en-US" altLang="ko-KR" b="1" dirty="0">
              <a:solidFill>
                <a:schemeClr val="bg1"/>
              </a:solidFill>
              <a:latin typeface="Arial" panose="020B0604020202020204" pitchFamily="34" charset="0"/>
              <a:ea typeface="楷体_GB2312" pitchFamily="49" charset="-122"/>
            </a:endParaRPr>
          </a:p>
        </p:txBody>
      </p:sp>
      <p:sp>
        <p:nvSpPr>
          <p:cNvPr id="33812" name="Rectangle 34"/>
          <p:cNvSpPr/>
          <p:nvPr/>
        </p:nvSpPr>
        <p:spPr>
          <a:xfrm>
            <a:off x="2555875" y="5734050"/>
            <a:ext cx="1905000" cy="274638"/>
          </a:xfrm>
          <a:prstGeom prst="rect">
            <a:avLst/>
          </a:prstGeom>
          <a:noFill/>
          <a:ln w="9525">
            <a:noFill/>
          </a:ln>
          <a:effectLst>
            <a:outerShdw dist="28398" dir="3806096" algn="ctr" rotWithShape="0">
              <a:schemeClr val="tx1"/>
            </a:outerShdw>
          </a:effectLst>
        </p:spPr>
        <p:txBody>
          <a:bodyPr wrap="none" lIns="0" tIns="0" rIns="0" bIns="0">
            <a:spAutoFit/>
          </a:bodyPr>
          <a:p>
            <a:pPr latinLnBrk="1">
              <a:buNone/>
            </a:pPr>
            <a:r>
              <a:rPr lang="zh-CN" altLang="en-US" b="1" dirty="0">
                <a:solidFill>
                  <a:schemeClr val="bg1"/>
                </a:solidFill>
                <a:latin typeface="Arial" panose="020B0604020202020204" pitchFamily="34" charset="0"/>
                <a:ea typeface="楷体_GB2312" pitchFamily="49" charset="-122"/>
              </a:rPr>
              <a:t>一个好的作业标准</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33813" name="Line 6"/>
          <p:cNvSpPr/>
          <p:nvPr/>
        </p:nvSpPr>
        <p:spPr>
          <a:xfrm flipH="1">
            <a:off x="944563" y="4721225"/>
            <a:ext cx="717550" cy="1588"/>
          </a:xfrm>
          <a:prstGeom prst="line">
            <a:avLst/>
          </a:prstGeom>
          <a:ln w="19050" cap="flat" cmpd="sng">
            <a:solidFill>
              <a:srgbClr val="FFFF00"/>
            </a:solidFill>
            <a:prstDash val="dash"/>
            <a:headEnd type="none" w="sm" len="sm"/>
            <a:tailEnd type="none" w="sm" len="sm"/>
          </a:ln>
          <a:effectLst>
            <a:outerShdw dist="17961" dir="2699999" algn="ctr" rotWithShape="0">
              <a:srgbClr val="2A3210"/>
            </a:outerShdw>
          </a:effectLst>
        </p:spPr>
      </p:sp>
      <p:sp>
        <p:nvSpPr>
          <p:cNvPr id="33814" name="Line 6"/>
          <p:cNvSpPr/>
          <p:nvPr/>
        </p:nvSpPr>
        <p:spPr>
          <a:xfrm flipH="1">
            <a:off x="971550" y="4221163"/>
            <a:ext cx="717550" cy="1587"/>
          </a:xfrm>
          <a:prstGeom prst="line">
            <a:avLst/>
          </a:prstGeom>
          <a:ln w="19050" cap="flat" cmpd="sng">
            <a:solidFill>
              <a:srgbClr val="FFFF00"/>
            </a:solidFill>
            <a:prstDash val="dash"/>
            <a:headEnd type="none" w="sm" len="sm"/>
            <a:tailEnd type="none" w="sm" len="sm"/>
          </a:ln>
          <a:effectLst>
            <a:outerShdw dist="17961" dir="2699999" algn="ctr" rotWithShape="0">
              <a:srgbClr val="2A3210"/>
            </a:outerShdw>
          </a:effectLst>
        </p:spPr>
      </p:sp>
      <p:sp>
        <p:nvSpPr>
          <p:cNvPr id="33815" name="Line 6"/>
          <p:cNvSpPr/>
          <p:nvPr/>
        </p:nvSpPr>
        <p:spPr>
          <a:xfrm flipH="1">
            <a:off x="900113" y="5300663"/>
            <a:ext cx="717550" cy="1587"/>
          </a:xfrm>
          <a:prstGeom prst="line">
            <a:avLst/>
          </a:prstGeom>
          <a:ln w="19050" cap="flat" cmpd="sng">
            <a:solidFill>
              <a:srgbClr val="FFFF00"/>
            </a:solidFill>
            <a:prstDash val="dash"/>
            <a:headEnd type="none" w="sm" len="sm"/>
            <a:tailEnd type="none" w="sm" len="sm"/>
          </a:ln>
          <a:effectLst>
            <a:outerShdw dist="17961" dir="2699999" algn="ctr" rotWithShape="0">
              <a:srgbClr val="2A3210"/>
            </a:outerShdw>
          </a:effectLst>
        </p:spPr>
      </p:sp>
      <p:sp>
        <p:nvSpPr>
          <p:cNvPr id="33816" name="Line 6"/>
          <p:cNvSpPr/>
          <p:nvPr/>
        </p:nvSpPr>
        <p:spPr>
          <a:xfrm flipH="1">
            <a:off x="971550" y="3644900"/>
            <a:ext cx="717550" cy="1588"/>
          </a:xfrm>
          <a:prstGeom prst="line">
            <a:avLst/>
          </a:prstGeom>
          <a:ln w="19050" cap="flat" cmpd="sng">
            <a:solidFill>
              <a:srgbClr val="FFFF00"/>
            </a:solidFill>
            <a:prstDash val="dash"/>
            <a:headEnd type="none" w="sm" len="sm"/>
            <a:tailEnd type="none" w="sm" len="sm"/>
          </a:ln>
          <a:effectLst>
            <a:outerShdw dist="17961" dir="2699999" algn="ctr" rotWithShape="0">
              <a:srgbClr val="2A3210"/>
            </a:outerShdw>
          </a:effectLst>
        </p:spPr>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6"/>
          <p:cNvSpPr/>
          <p:nvPr/>
        </p:nvSpPr>
        <p:spPr>
          <a:xfrm>
            <a:off x="1619250" y="836613"/>
            <a:ext cx="6303963" cy="579437"/>
          </a:xfrm>
          <a:prstGeom prst="rect">
            <a:avLst/>
          </a:prstGeom>
          <a:noFill/>
          <a:ln w="9525">
            <a:noFill/>
          </a:ln>
        </p:spPr>
        <p:txBody>
          <a:bodyPr wrap="none">
            <a:spAutoFit/>
          </a:bodyPr>
          <a:p>
            <a:r>
              <a:rPr lang="zh-CN" altLang="en-US" sz="3200" b="1" dirty="0">
                <a:latin typeface="Arial" panose="020B0604020202020204" pitchFamily="34" charset="0"/>
                <a:ea typeface="楷体_GB2312" pitchFamily="49" charset="-122"/>
              </a:rPr>
              <a:t>辨识控制危险源，消除习惯性违章</a:t>
            </a:r>
            <a:endParaRPr lang="zh-CN" altLang="en-US" sz="3200" b="1" dirty="0">
              <a:latin typeface="Arial" panose="020B0604020202020204" pitchFamily="34" charset="0"/>
              <a:ea typeface="楷体_GB2312" pitchFamily="49" charset="-122"/>
            </a:endParaRPr>
          </a:p>
        </p:txBody>
      </p:sp>
      <p:sp>
        <p:nvSpPr>
          <p:cNvPr id="34819" name="Freeform 10"/>
          <p:cNvSpPr/>
          <p:nvPr/>
        </p:nvSpPr>
        <p:spPr>
          <a:xfrm>
            <a:off x="1365250" y="1900238"/>
            <a:ext cx="6375400" cy="1023937"/>
          </a:xfrm>
          <a:custGeom>
            <a:avLst/>
            <a:gdLst/>
            <a:ahLst/>
            <a:cxnLst>
              <a:cxn ang="0">
                <a:pos x="0" y="774"/>
              </a:cxn>
              <a:cxn ang="0">
                <a:pos x="362" y="0"/>
              </a:cxn>
              <a:cxn ang="0">
                <a:pos x="2444" y="6"/>
              </a:cxn>
              <a:cxn ang="0">
                <a:pos x="2857" y="760"/>
              </a:cxn>
            </a:cxnLst>
            <a:pathLst>
              <a:path w="2857" h="774">
                <a:moveTo>
                  <a:pt x="0" y="774"/>
                </a:moveTo>
                <a:lnTo>
                  <a:pt x="362" y="0"/>
                </a:lnTo>
                <a:lnTo>
                  <a:pt x="2444" y="6"/>
                </a:lnTo>
                <a:lnTo>
                  <a:pt x="2857" y="760"/>
                </a:lnTo>
              </a:path>
            </a:pathLst>
          </a:custGeom>
          <a:noFill/>
          <a:ln w="19050" cap="rnd" cmpd="sng">
            <a:solidFill>
              <a:schemeClr val="tx1">
                <a:alpha val="100000"/>
              </a:schemeClr>
            </a:solidFill>
            <a:prstDash val="solid"/>
            <a:round/>
            <a:headEnd type="none" w="sm" len="sm"/>
            <a:tailEnd type="none" w="sm" len="sm"/>
          </a:ln>
          <a:effectLst>
            <a:outerShdw dist="17961" dir="2699999" algn="ctr" rotWithShape="0">
              <a:schemeClr val="bg1">
                <a:alpha val="100000"/>
              </a:schemeClr>
            </a:outerShdw>
          </a:effectLst>
        </p:spPr>
        <p:txBody>
          <a:bodyPr/>
          <a:p>
            <a:endParaRPr lang="zh-CN" altLang="en-US"/>
          </a:p>
        </p:txBody>
      </p:sp>
      <p:grpSp>
        <p:nvGrpSpPr>
          <p:cNvPr id="34820" name="Group 20"/>
          <p:cNvGrpSpPr/>
          <p:nvPr/>
        </p:nvGrpSpPr>
        <p:grpSpPr>
          <a:xfrm>
            <a:off x="2698750" y="1555750"/>
            <a:ext cx="3438525" cy="538163"/>
            <a:chOff x="744" y="1487"/>
            <a:chExt cx="1280" cy="385"/>
          </a:xfrm>
        </p:grpSpPr>
        <p:sp>
          <p:nvSpPr>
            <p:cNvPr id="34907" name="AutoShape 21"/>
            <p:cNvSpPr/>
            <p:nvPr/>
          </p:nvSpPr>
          <p:spPr>
            <a:xfrm>
              <a:off x="744" y="1487"/>
              <a:ext cx="1280" cy="385"/>
            </a:xfrm>
            <a:prstGeom prst="roundRect">
              <a:avLst>
                <a:gd name="adj" fmla="val 49153"/>
              </a:avLst>
            </a:prstGeom>
            <a:gradFill rotWithShape="1">
              <a:gsLst>
                <a:gs pos="0">
                  <a:srgbClr val="003366"/>
                </a:gs>
                <a:gs pos="100000">
                  <a:srgbClr val="00182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82966" name="AutoShape 22"/>
            <p:cNvSpPr>
              <a:spLocks noChangeArrowheads="1"/>
            </p:cNvSpPr>
            <p:nvPr/>
          </p:nvSpPr>
          <p:spPr bwMode="auto">
            <a:xfrm>
              <a:off x="815" y="1559"/>
              <a:ext cx="1133" cy="242"/>
            </a:xfrm>
            <a:prstGeom prst="roundRect">
              <a:avLst>
                <a:gd name="adj" fmla="val 49153"/>
              </a:avLst>
            </a:prstGeom>
            <a:gradFill rotWithShape="1">
              <a:gsLst>
                <a:gs pos="0">
                  <a:schemeClr val="bg1"/>
                </a:gs>
                <a:gs pos="50000">
                  <a:schemeClr val="bg1">
                    <a:gamma/>
                    <a:tint val="0"/>
                    <a:invGamma/>
                    <a:alpha val="60001"/>
                  </a:schemeClr>
                </a:gs>
                <a:gs pos="100000">
                  <a:schemeClr val="bg1"/>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967" name="Oval 23"/>
            <p:cNvSpPr>
              <a:spLocks noChangeArrowheads="1"/>
            </p:cNvSpPr>
            <p:nvPr/>
          </p:nvSpPr>
          <p:spPr bwMode="auto">
            <a:xfrm rot="5400000">
              <a:off x="1420" y="1130"/>
              <a:ext cx="28" cy="744"/>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4821" name="Rectangle 24"/>
          <p:cNvSpPr/>
          <p:nvPr/>
        </p:nvSpPr>
        <p:spPr>
          <a:xfrm>
            <a:off x="2952750" y="1700213"/>
            <a:ext cx="2867025" cy="244475"/>
          </a:xfrm>
          <a:prstGeom prst="rect">
            <a:avLst/>
          </a:prstGeom>
          <a:noFill/>
          <a:ln w="9525">
            <a:noFill/>
          </a:ln>
        </p:spPr>
        <p:txBody>
          <a:bodyPr wrap="none" lIns="0" tIns="0" rIns="0" bIns="0">
            <a:spAutoFit/>
          </a:bodyPr>
          <a:p>
            <a:pPr latinLnBrk="1"/>
            <a:r>
              <a:rPr lang="zh-CN" altLang="en-US" sz="1600" b="1" dirty="0">
                <a:latin typeface="Arial" panose="020B0604020202020204" pitchFamily="34" charset="0"/>
              </a:rPr>
              <a:t>辨识控制危险源消除习惯性违章</a:t>
            </a:r>
            <a:endParaRPr lang="zh-CN" altLang="en-US" sz="1600" b="1" dirty="0">
              <a:latin typeface="Arial" panose="020B0604020202020204" pitchFamily="34" charset="0"/>
            </a:endParaRPr>
          </a:p>
        </p:txBody>
      </p:sp>
      <p:grpSp>
        <p:nvGrpSpPr>
          <p:cNvPr id="34822" name="Group 157"/>
          <p:cNvGrpSpPr/>
          <p:nvPr/>
        </p:nvGrpSpPr>
        <p:grpSpPr>
          <a:xfrm>
            <a:off x="465138" y="2924175"/>
            <a:ext cx="1854200" cy="538163"/>
            <a:chOff x="744" y="1487"/>
            <a:chExt cx="1280" cy="385"/>
          </a:xfrm>
        </p:grpSpPr>
        <p:sp>
          <p:nvSpPr>
            <p:cNvPr id="34904" name="AutoShape 158"/>
            <p:cNvSpPr/>
            <p:nvPr/>
          </p:nvSpPr>
          <p:spPr>
            <a:xfrm>
              <a:off x="744" y="1487"/>
              <a:ext cx="1280" cy="385"/>
            </a:xfrm>
            <a:prstGeom prst="roundRect">
              <a:avLst>
                <a:gd name="adj" fmla="val 49153"/>
              </a:avLst>
            </a:prstGeom>
            <a:gradFill rotWithShape="1">
              <a:gsLst>
                <a:gs pos="0">
                  <a:srgbClr val="003366"/>
                </a:gs>
                <a:gs pos="100000">
                  <a:srgbClr val="00182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83103" name="AutoShape 159"/>
            <p:cNvSpPr>
              <a:spLocks noChangeArrowheads="1"/>
            </p:cNvSpPr>
            <p:nvPr/>
          </p:nvSpPr>
          <p:spPr bwMode="auto">
            <a:xfrm>
              <a:off x="815" y="1559"/>
              <a:ext cx="1133" cy="242"/>
            </a:xfrm>
            <a:prstGeom prst="roundRect">
              <a:avLst>
                <a:gd name="adj" fmla="val 49153"/>
              </a:avLst>
            </a:prstGeom>
            <a:gradFill rotWithShape="1">
              <a:gsLst>
                <a:gs pos="0">
                  <a:schemeClr val="bg1"/>
                </a:gs>
                <a:gs pos="50000">
                  <a:schemeClr val="bg1">
                    <a:gamma/>
                    <a:tint val="0"/>
                    <a:invGamma/>
                    <a:alpha val="60001"/>
                  </a:schemeClr>
                </a:gs>
                <a:gs pos="100000">
                  <a:schemeClr val="bg1"/>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3104" name="Oval 160"/>
            <p:cNvSpPr>
              <a:spLocks noChangeArrowheads="1"/>
            </p:cNvSpPr>
            <p:nvPr/>
          </p:nvSpPr>
          <p:spPr bwMode="auto">
            <a:xfrm rot="5400000">
              <a:off x="1420" y="1130"/>
              <a:ext cx="28" cy="744"/>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4823" name="Rectangle 161"/>
          <p:cNvSpPr/>
          <p:nvPr/>
        </p:nvSpPr>
        <p:spPr>
          <a:xfrm>
            <a:off x="825500" y="3033713"/>
            <a:ext cx="1228725" cy="244475"/>
          </a:xfrm>
          <a:prstGeom prst="rect">
            <a:avLst/>
          </a:prstGeom>
          <a:noFill/>
          <a:ln w="9525">
            <a:noFill/>
          </a:ln>
        </p:spPr>
        <p:txBody>
          <a:bodyPr wrap="none" lIns="0" tIns="0" rIns="0" bIns="0">
            <a:spAutoFit/>
          </a:bodyPr>
          <a:p>
            <a:pPr latinLnBrk="1"/>
            <a:r>
              <a:rPr lang="zh-CN" altLang="en-US" sz="1600" b="1" dirty="0">
                <a:solidFill>
                  <a:srgbClr val="0000CC"/>
                </a:solidFill>
                <a:latin typeface="Arial" panose="020B0604020202020204" pitchFamily="34" charset="0"/>
              </a:rPr>
              <a:t>事故预防原理</a:t>
            </a:r>
            <a:endParaRPr lang="zh-CN" altLang="en-US" sz="1600" b="1" dirty="0">
              <a:solidFill>
                <a:srgbClr val="0000CC"/>
              </a:solidFill>
              <a:latin typeface="Arial" panose="020B0604020202020204" pitchFamily="34" charset="0"/>
            </a:endParaRPr>
          </a:p>
        </p:txBody>
      </p:sp>
      <p:grpSp>
        <p:nvGrpSpPr>
          <p:cNvPr id="34824" name="Group 62"/>
          <p:cNvGrpSpPr/>
          <p:nvPr/>
        </p:nvGrpSpPr>
        <p:grpSpPr>
          <a:xfrm>
            <a:off x="6961188" y="2924175"/>
            <a:ext cx="1855787" cy="538163"/>
            <a:chOff x="744" y="1487"/>
            <a:chExt cx="1280" cy="385"/>
          </a:xfrm>
        </p:grpSpPr>
        <p:sp>
          <p:nvSpPr>
            <p:cNvPr id="34901" name="AutoShape 63"/>
            <p:cNvSpPr/>
            <p:nvPr/>
          </p:nvSpPr>
          <p:spPr>
            <a:xfrm>
              <a:off x="744" y="1487"/>
              <a:ext cx="1280" cy="385"/>
            </a:xfrm>
            <a:prstGeom prst="roundRect">
              <a:avLst>
                <a:gd name="adj" fmla="val 49153"/>
              </a:avLst>
            </a:prstGeom>
            <a:gradFill rotWithShape="1">
              <a:gsLst>
                <a:gs pos="0">
                  <a:srgbClr val="003366"/>
                </a:gs>
                <a:gs pos="100000">
                  <a:srgbClr val="00182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83008" name="AutoShape 64"/>
            <p:cNvSpPr>
              <a:spLocks noChangeArrowheads="1"/>
            </p:cNvSpPr>
            <p:nvPr/>
          </p:nvSpPr>
          <p:spPr bwMode="auto">
            <a:xfrm>
              <a:off x="815" y="1559"/>
              <a:ext cx="1133" cy="242"/>
            </a:xfrm>
            <a:prstGeom prst="roundRect">
              <a:avLst>
                <a:gd name="adj" fmla="val 49153"/>
              </a:avLst>
            </a:prstGeom>
            <a:gradFill rotWithShape="1">
              <a:gsLst>
                <a:gs pos="0">
                  <a:schemeClr val="bg1"/>
                </a:gs>
                <a:gs pos="50000">
                  <a:schemeClr val="bg1">
                    <a:gamma/>
                    <a:tint val="0"/>
                    <a:invGamma/>
                    <a:alpha val="60001"/>
                  </a:schemeClr>
                </a:gs>
                <a:gs pos="100000">
                  <a:schemeClr val="bg1"/>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3009" name="Oval 65"/>
            <p:cNvSpPr>
              <a:spLocks noChangeArrowheads="1"/>
            </p:cNvSpPr>
            <p:nvPr/>
          </p:nvSpPr>
          <p:spPr bwMode="auto">
            <a:xfrm rot="5400000">
              <a:off x="1421" y="1132"/>
              <a:ext cx="26" cy="745"/>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4825" name="Rectangle 66"/>
          <p:cNvSpPr/>
          <p:nvPr/>
        </p:nvSpPr>
        <p:spPr>
          <a:xfrm>
            <a:off x="7323138" y="3033713"/>
            <a:ext cx="1228725" cy="244475"/>
          </a:xfrm>
          <a:prstGeom prst="rect">
            <a:avLst/>
          </a:prstGeom>
          <a:noFill/>
          <a:ln w="9525">
            <a:noFill/>
          </a:ln>
        </p:spPr>
        <p:txBody>
          <a:bodyPr wrap="none" lIns="0" tIns="0" rIns="0" bIns="0">
            <a:spAutoFit/>
          </a:bodyPr>
          <a:p>
            <a:pPr latinLnBrk="1"/>
            <a:r>
              <a:rPr lang="zh-CN" altLang="en-US" sz="1600" b="1" dirty="0">
                <a:solidFill>
                  <a:srgbClr val="0000CC"/>
                </a:solidFill>
                <a:latin typeface="Arial" panose="020B0604020202020204" pitchFamily="34" charset="0"/>
              </a:rPr>
              <a:t>反习惯性违章</a:t>
            </a:r>
            <a:endParaRPr lang="zh-CN" altLang="en-US" sz="1600" b="1" dirty="0">
              <a:solidFill>
                <a:srgbClr val="0000CC"/>
              </a:solidFill>
              <a:latin typeface="Arial" panose="020B0604020202020204" pitchFamily="34" charset="0"/>
            </a:endParaRPr>
          </a:p>
        </p:txBody>
      </p:sp>
      <p:sp>
        <p:nvSpPr>
          <p:cNvPr id="34826" name="Line 164"/>
          <p:cNvSpPr/>
          <p:nvPr/>
        </p:nvSpPr>
        <p:spPr>
          <a:xfrm>
            <a:off x="4356100" y="2060575"/>
            <a:ext cx="0" cy="863600"/>
          </a:xfrm>
          <a:prstGeom prst="line">
            <a:avLst/>
          </a:prstGeom>
          <a:ln w="9525" cap="flat" cmpd="sng">
            <a:solidFill>
              <a:schemeClr val="tx1"/>
            </a:solidFill>
            <a:prstDash val="solid"/>
            <a:headEnd type="none" w="med" len="med"/>
            <a:tailEnd type="none" w="med" len="med"/>
          </a:ln>
        </p:spPr>
      </p:sp>
      <p:grpSp>
        <p:nvGrpSpPr>
          <p:cNvPr id="34827" name="Group 15"/>
          <p:cNvGrpSpPr/>
          <p:nvPr/>
        </p:nvGrpSpPr>
        <p:grpSpPr>
          <a:xfrm>
            <a:off x="3409950" y="2595563"/>
            <a:ext cx="1874838" cy="900112"/>
            <a:chOff x="737" y="517"/>
            <a:chExt cx="1294" cy="644"/>
          </a:xfrm>
        </p:grpSpPr>
        <p:sp>
          <p:nvSpPr>
            <p:cNvPr id="34898" name="AutoShape 16"/>
            <p:cNvSpPr/>
            <p:nvPr/>
          </p:nvSpPr>
          <p:spPr>
            <a:xfrm>
              <a:off x="737" y="728"/>
              <a:ext cx="1294" cy="433"/>
            </a:xfrm>
            <a:prstGeom prst="roundRect">
              <a:avLst>
                <a:gd name="adj" fmla="val 49153"/>
              </a:avLst>
            </a:prstGeom>
            <a:gradFill rotWithShape="1">
              <a:gsLst>
                <a:gs pos="0">
                  <a:srgbClr val="660033"/>
                </a:gs>
                <a:gs pos="100000">
                  <a:srgbClr val="2F0018"/>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82961" name="AutoShape 17"/>
            <p:cNvSpPr>
              <a:spLocks noChangeArrowheads="1"/>
            </p:cNvSpPr>
            <p:nvPr/>
          </p:nvSpPr>
          <p:spPr bwMode="auto">
            <a:xfrm>
              <a:off x="788" y="728"/>
              <a:ext cx="1187" cy="433"/>
            </a:xfrm>
            <a:prstGeom prst="roundRect">
              <a:avLst>
                <a:gd name="adj" fmla="val 49153"/>
              </a:avLst>
            </a:prstGeom>
            <a:gradFill rotWithShape="1">
              <a:gsLst>
                <a:gs pos="0">
                  <a:schemeClr val="bg1"/>
                </a:gs>
                <a:gs pos="50000">
                  <a:schemeClr val="bg1">
                    <a:gamma/>
                    <a:tint val="0"/>
                    <a:invGamma/>
                    <a:alpha val="60001"/>
                  </a:schemeClr>
                </a:gs>
                <a:gs pos="100000">
                  <a:schemeClr val="bg1"/>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4900" name="Oval 18"/>
            <p:cNvSpPr/>
            <p:nvPr/>
          </p:nvSpPr>
          <p:spPr>
            <a:xfrm rot="5400000">
              <a:off x="1183" y="395"/>
              <a:ext cx="501" cy="744"/>
            </a:xfrm>
            <a:prstGeom prst="ellipse">
              <a:avLst/>
            </a:prstGeom>
            <a:gradFill rotWithShape="1">
              <a:gsLst>
                <a:gs pos="0">
                  <a:schemeClr val="bg1">
                    <a:alpha val="79999"/>
                  </a:schemeClr>
                </a:gs>
                <a:gs pos="100000">
                  <a:srgbClr val="767676">
                    <a:alpha val="0"/>
                  </a:srgbClr>
                </a:gs>
              </a:gsLst>
              <a:path path="shape">
                <a:fillToRect l="50000" t="50000" r="50000" b="50000"/>
              </a:path>
              <a:tileRect/>
            </a:gradFill>
            <a:ln w="9525">
              <a:noFill/>
            </a:ln>
          </p:spPr>
          <p:txBody>
            <a:bodyPr rot="10800000" vert="eaVert" anchor="ctr" anchorCtr="0">
              <a:spAutoFit/>
            </a:bodyPr>
            <a:p>
              <a:endParaRPr lang="zh-CN" altLang="en-US" sz="2400" dirty="0">
                <a:latin typeface="Times New Roman" panose="02020603050405020304" pitchFamily="18" charset="0"/>
              </a:endParaRPr>
            </a:p>
          </p:txBody>
        </p:sp>
      </p:grpSp>
      <p:sp>
        <p:nvSpPr>
          <p:cNvPr id="34828" name="Rectangle 19"/>
          <p:cNvSpPr/>
          <p:nvPr/>
        </p:nvSpPr>
        <p:spPr>
          <a:xfrm>
            <a:off x="3706813" y="3055938"/>
            <a:ext cx="1433512" cy="244475"/>
          </a:xfrm>
          <a:prstGeom prst="rect">
            <a:avLst/>
          </a:prstGeom>
          <a:noFill/>
          <a:ln w="9525">
            <a:noFill/>
          </a:ln>
        </p:spPr>
        <p:txBody>
          <a:bodyPr wrap="none" lIns="0" tIns="0" rIns="0" bIns="0">
            <a:spAutoFit/>
          </a:bodyPr>
          <a:p>
            <a:pPr latinLnBrk="1"/>
            <a:r>
              <a:rPr lang="zh-CN" altLang="en-US" sz="1600" b="1" dirty="0">
                <a:solidFill>
                  <a:srgbClr val="660033"/>
                </a:solidFill>
                <a:latin typeface="Arial" panose="020B0604020202020204" pitchFamily="34" charset="0"/>
              </a:rPr>
              <a:t>辨识控制危险源</a:t>
            </a:r>
            <a:endParaRPr lang="zh-CN" altLang="en-US" sz="1600" b="1" dirty="0">
              <a:solidFill>
                <a:srgbClr val="660033"/>
              </a:solidFill>
              <a:latin typeface="Arial" panose="020B0604020202020204" pitchFamily="34" charset="0"/>
            </a:endParaRPr>
          </a:p>
        </p:txBody>
      </p:sp>
      <p:sp>
        <p:nvSpPr>
          <p:cNvPr id="34829" name="Freeform 142"/>
          <p:cNvSpPr/>
          <p:nvPr/>
        </p:nvSpPr>
        <p:spPr>
          <a:xfrm flipH="1">
            <a:off x="1258888" y="3429000"/>
            <a:ext cx="69850" cy="647700"/>
          </a:xfrm>
          <a:custGeom>
            <a:avLst/>
            <a:gdLst/>
            <a:ahLst/>
            <a:cxnLst>
              <a:cxn ang="0">
                <a:pos x="0" y="0"/>
              </a:cxn>
              <a:cxn ang="0">
                <a:pos x="1" y="836"/>
              </a:cxn>
            </a:cxnLst>
            <a:pathLst>
              <a:path w="1" h="836">
                <a:moveTo>
                  <a:pt x="0" y="0"/>
                </a:moveTo>
                <a:lnTo>
                  <a:pt x="1" y="836"/>
                </a:lnTo>
              </a:path>
            </a:pathLst>
          </a:custGeom>
          <a:noFill/>
          <a:ln w="19050" cap="flat" cmpd="sng">
            <a:solidFill>
              <a:schemeClr val="tx1">
                <a:alpha val="100000"/>
              </a:schemeClr>
            </a:solidFill>
            <a:prstDash val="solid"/>
            <a:round/>
            <a:headEnd type="none" w="sm" len="sm"/>
            <a:tailEnd type="none" w="sm" len="sm"/>
          </a:ln>
          <a:effectLst>
            <a:outerShdw dist="17961" dir="2699999" algn="ctr" rotWithShape="0">
              <a:schemeClr val="bg1">
                <a:alpha val="100000"/>
              </a:schemeClr>
            </a:outerShdw>
          </a:effectLst>
        </p:spPr>
        <p:txBody>
          <a:bodyPr/>
          <a:p>
            <a:endParaRPr lang="zh-CN" altLang="en-US"/>
          </a:p>
        </p:txBody>
      </p:sp>
      <p:sp>
        <p:nvSpPr>
          <p:cNvPr id="34830" name="Freeform 141"/>
          <p:cNvSpPr/>
          <p:nvPr/>
        </p:nvSpPr>
        <p:spPr>
          <a:xfrm>
            <a:off x="539750" y="4076700"/>
            <a:ext cx="1428750" cy="660400"/>
          </a:xfrm>
          <a:custGeom>
            <a:avLst/>
            <a:gdLst/>
            <a:ahLst/>
            <a:cxnLst>
              <a:cxn ang="0">
                <a:pos x="0" y="1980"/>
              </a:cxn>
              <a:cxn ang="0">
                <a:pos x="0" y="0"/>
              </a:cxn>
              <a:cxn ang="0">
                <a:pos x="2718" y="0"/>
              </a:cxn>
              <a:cxn ang="0">
                <a:pos x="2719" y="1938"/>
              </a:cxn>
            </a:cxnLst>
            <a:pathLst>
              <a:path w="2719" h="1980">
                <a:moveTo>
                  <a:pt x="0" y="1980"/>
                </a:moveTo>
                <a:lnTo>
                  <a:pt x="0" y="0"/>
                </a:lnTo>
                <a:lnTo>
                  <a:pt x="2718" y="0"/>
                </a:lnTo>
                <a:lnTo>
                  <a:pt x="2719" y="1938"/>
                </a:lnTo>
              </a:path>
            </a:pathLst>
          </a:custGeom>
          <a:noFill/>
          <a:ln w="19050" cap="flat" cmpd="sng">
            <a:solidFill>
              <a:schemeClr val="tx1">
                <a:alpha val="100000"/>
              </a:schemeClr>
            </a:solidFill>
            <a:prstDash val="solid"/>
            <a:round/>
            <a:headEnd type="none" w="sm" len="sm"/>
            <a:tailEnd type="none" w="sm" len="sm"/>
          </a:ln>
          <a:effectLst>
            <a:outerShdw dist="17961" dir="2699999" algn="ctr" rotWithShape="0">
              <a:schemeClr val="bg1">
                <a:alpha val="100000"/>
              </a:schemeClr>
            </a:outerShdw>
          </a:effectLst>
        </p:spPr>
        <p:txBody>
          <a:bodyPr/>
          <a:p>
            <a:endParaRPr lang="zh-CN" altLang="en-US"/>
          </a:p>
        </p:txBody>
      </p:sp>
      <p:sp>
        <p:nvSpPr>
          <p:cNvPr id="34831" name="AutoShape 140"/>
          <p:cNvSpPr/>
          <p:nvPr/>
        </p:nvSpPr>
        <p:spPr>
          <a:xfrm>
            <a:off x="107950" y="4365625"/>
            <a:ext cx="1062038" cy="1457325"/>
          </a:xfrm>
          <a:prstGeom prst="roundRect">
            <a:avLst>
              <a:gd name="adj" fmla="val 16667"/>
            </a:avLst>
          </a:prstGeom>
          <a:gradFill rotWithShape="1">
            <a:gsLst>
              <a:gs pos="0">
                <a:schemeClr val="tx1">
                  <a:alpha val="70000"/>
                </a:schemeClr>
              </a:gs>
              <a:gs pos="100000">
                <a:srgbClr val="1D4447"/>
              </a:gs>
            </a:gsLst>
            <a:lin ang="5400000" scaled="1"/>
            <a:tileRect/>
          </a:gradFill>
          <a:ln w="12700" cap="flat" cmpd="sng">
            <a:solidFill>
              <a:srgbClr val="000000"/>
            </a:solidFill>
            <a:prstDash val="solid"/>
            <a:headEnd type="none" w="med" len="med"/>
            <a:tailEnd type="none" w="med" len="med"/>
          </a:ln>
        </p:spPr>
        <p:txBody>
          <a:bodyPr wrap="none" lIns="87313" tIns="44450" rIns="87313" bIns="44450" anchor="ctr" anchorCtr="0"/>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p:txBody>
      </p:sp>
      <p:grpSp>
        <p:nvGrpSpPr>
          <p:cNvPr id="34832" name="Group 150"/>
          <p:cNvGrpSpPr/>
          <p:nvPr/>
        </p:nvGrpSpPr>
        <p:grpSpPr>
          <a:xfrm>
            <a:off x="71438" y="4189413"/>
            <a:ext cx="1095375" cy="838200"/>
            <a:chOff x="2445" y="1089"/>
            <a:chExt cx="912" cy="708"/>
          </a:xfrm>
        </p:grpSpPr>
        <p:sp>
          <p:nvSpPr>
            <p:cNvPr id="34892" name="AutoShape 151"/>
            <p:cNvSpPr/>
            <p:nvPr/>
          </p:nvSpPr>
          <p:spPr>
            <a:xfrm>
              <a:off x="2445" y="1089"/>
              <a:ext cx="912" cy="580"/>
            </a:xfrm>
            <a:prstGeom prst="roundRect">
              <a:avLst>
                <a:gd name="adj" fmla="val 16667"/>
              </a:avLst>
            </a:prstGeom>
            <a:gradFill rotWithShape="1">
              <a:gsLst>
                <a:gs pos="0">
                  <a:srgbClr val="333333"/>
                </a:gs>
                <a:gs pos="100000">
                  <a:srgbClr val="0F0F0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4893" name="AutoShape 152"/>
            <p:cNvSpPr/>
            <p:nvPr/>
          </p:nvSpPr>
          <p:spPr>
            <a:xfrm>
              <a:off x="2557" y="1669"/>
              <a:ext cx="688" cy="128"/>
            </a:xfrm>
            <a:custGeom>
              <a:avLst/>
              <a:gdLst>
                <a:gd name="txL" fmla="*/ 4490 w 21600"/>
                <a:gd name="txT" fmla="*/ 4556 h 21600"/>
                <a:gd name="txR" fmla="*/ 17110 w 21600"/>
                <a:gd name="txB" fmla="*/ 17044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lnTo>
                    <a:pt x="0" y="0"/>
                  </a:lnTo>
                  <a:close/>
                </a:path>
              </a:pathLst>
            </a:custGeom>
            <a:gradFill rotWithShape="1">
              <a:gsLst>
                <a:gs pos="0">
                  <a:srgbClr val="333333">
                    <a:alpha val="100000"/>
                  </a:srgbClr>
                </a:gs>
                <a:gs pos="100000">
                  <a:srgbClr val="242424">
                    <a:alpha val="0"/>
                  </a:srgbClr>
                </a:gs>
              </a:gsLst>
              <a:lin ang="5400000" scaled="1"/>
              <a:tileRect/>
            </a:gradFill>
            <a:ln w="9525">
              <a:noFill/>
            </a:ln>
          </p:spPr>
          <p:txBody>
            <a:bodyPr/>
            <a:p>
              <a:endParaRPr lang="zh-CN" altLang="en-US"/>
            </a:p>
          </p:txBody>
        </p:sp>
        <p:sp>
          <p:nvSpPr>
            <p:cNvPr id="34894" name="Rectangle 153"/>
            <p:cNvSpPr/>
            <p:nvPr/>
          </p:nvSpPr>
          <p:spPr>
            <a:xfrm>
              <a:off x="2554" y="1090"/>
              <a:ext cx="694" cy="580"/>
            </a:xfrm>
            <a:prstGeom prst="rect">
              <a:avLst/>
            </a:prstGeom>
            <a:gradFill rotWithShape="1">
              <a:gsLst>
                <a:gs pos="0">
                  <a:srgbClr val="003399"/>
                </a:gs>
                <a:gs pos="100000">
                  <a:srgbClr val="000F2C"/>
                </a:gs>
              </a:gsLst>
              <a:path path="rect">
                <a:fillToRect l="100000" b="10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83098" name="AutoShape 154"/>
            <p:cNvSpPr>
              <a:spLocks noChangeArrowheads="1"/>
            </p:cNvSpPr>
            <p:nvPr/>
          </p:nvSpPr>
          <p:spPr bwMode="auto">
            <a:xfrm>
              <a:off x="2584" y="1117"/>
              <a:ext cx="634" cy="93"/>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3099" name="AutoShape 155"/>
            <p:cNvSpPr>
              <a:spLocks noChangeArrowheads="1"/>
            </p:cNvSpPr>
            <p:nvPr/>
          </p:nvSpPr>
          <p:spPr bwMode="auto">
            <a:xfrm flipV="1">
              <a:off x="2584" y="1544"/>
              <a:ext cx="634" cy="94"/>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3100" name="Oval 156"/>
            <p:cNvSpPr>
              <a:spLocks noChangeArrowheads="1"/>
            </p:cNvSpPr>
            <p:nvPr/>
          </p:nvSpPr>
          <p:spPr bwMode="auto">
            <a:xfrm rot="-2700000">
              <a:off x="2461" y="1131"/>
              <a:ext cx="87" cy="44"/>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4833" name="Rectangle 162"/>
          <p:cNvSpPr/>
          <p:nvPr/>
        </p:nvSpPr>
        <p:spPr>
          <a:xfrm>
            <a:off x="306388" y="4341813"/>
            <a:ext cx="812800" cy="244475"/>
          </a:xfrm>
          <a:prstGeom prst="rect">
            <a:avLst/>
          </a:prstGeom>
          <a:noFill/>
          <a:ln w="9525">
            <a:noFill/>
          </a:ln>
          <a:effectLst>
            <a:outerShdw dist="12700" dir="5400000" algn="ctr" rotWithShape="0">
              <a:schemeClr val="tx1"/>
            </a:outerShdw>
          </a:effectLst>
        </p:spPr>
        <p:txBody>
          <a:bodyPr wrap="none" lIns="0" tIns="0" rIns="0" bIns="0">
            <a:spAutoFit/>
          </a:bodyPr>
          <a:p>
            <a:pPr latinLnBrk="1">
              <a:buNone/>
            </a:pPr>
            <a:r>
              <a:rPr lang="zh-CN" altLang="en-US" sz="1600" dirty="0">
                <a:solidFill>
                  <a:schemeClr val="bg1"/>
                </a:solidFill>
                <a:latin typeface="HY헤드라인M" pitchFamily="18" charset="-127"/>
              </a:rPr>
              <a:t>安全概念</a:t>
            </a:r>
            <a:endParaRPr lang="en-US" altLang="zh-CN" sz="1600" dirty="0">
              <a:solidFill>
                <a:schemeClr val="bg1"/>
              </a:solidFill>
              <a:latin typeface="HY헤드라인M" pitchFamily="18" charset="-127"/>
            </a:endParaRPr>
          </a:p>
        </p:txBody>
      </p:sp>
      <p:sp>
        <p:nvSpPr>
          <p:cNvPr id="34834" name="AutoShape 139"/>
          <p:cNvSpPr/>
          <p:nvPr/>
        </p:nvSpPr>
        <p:spPr>
          <a:xfrm>
            <a:off x="1465263" y="4418013"/>
            <a:ext cx="1063625" cy="1457325"/>
          </a:xfrm>
          <a:prstGeom prst="roundRect">
            <a:avLst>
              <a:gd name="adj" fmla="val 16667"/>
            </a:avLst>
          </a:prstGeom>
          <a:gradFill rotWithShape="1">
            <a:gsLst>
              <a:gs pos="0">
                <a:schemeClr val="tx1">
                  <a:alpha val="70000"/>
                </a:schemeClr>
              </a:gs>
              <a:gs pos="100000">
                <a:srgbClr val="1D4447"/>
              </a:gs>
            </a:gsLst>
            <a:lin ang="5400000" scaled="1"/>
            <a:tileRect/>
          </a:gradFill>
          <a:ln w="12700" cap="flat" cmpd="sng">
            <a:solidFill>
              <a:srgbClr val="000000"/>
            </a:solidFill>
            <a:prstDash val="solid"/>
            <a:headEnd type="none" w="med" len="med"/>
            <a:tailEnd type="none" w="med" len="med"/>
          </a:ln>
        </p:spPr>
        <p:txBody>
          <a:bodyPr wrap="none" lIns="87313" tIns="44450" rIns="87313" bIns="44450" anchor="ctr" anchorCtr="0"/>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p:txBody>
      </p:sp>
      <p:grpSp>
        <p:nvGrpSpPr>
          <p:cNvPr id="34835" name="Group 143"/>
          <p:cNvGrpSpPr/>
          <p:nvPr/>
        </p:nvGrpSpPr>
        <p:grpSpPr>
          <a:xfrm>
            <a:off x="1444625" y="4189413"/>
            <a:ext cx="1095375" cy="838200"/>
            <a:chOff x="2445" y="1089"/>
            <a:chExt cx="912" cy="708"/>
          </a:xfrm>
        </p:grpSpPr>
        <p:sp>
          <p:nvSpPr>
            <p:cNvPr id="34886" name="AutoShape 144"/>
            <p:cNvSpPr/>
            <p:nvPr/>
          </p:nvSpPr>
          <p:spPr>
            <a:xfrm>
              <a:off x="2445" y="1089"/>
              <a:ext cx="912" cy="580"/>
            </a:xfrm>
            <a:prstGeom prst="roundRect">
              <a:avLst>
                <a:gd name="adj" fmla="val 16667"/>
              </a:avLst>
            </a:prstGeom>
            <a:gradFill rotWithShape="1">
              <a:gsLst>
                <a:gs pos="0">
                  <a:srgbClr val="333333"/>
                </a:gs>
                <a:gs pos="100000">
                  <a:srgbClr val="0F0F0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4887" name="AutoShape 145"/>
            <p:cNvSpPr/>
            <p:nvPr/>
          </p:nvSpPr>
          <p:spPr>
            <a:xfrm>
              <a:off x="2557" y="1669"/>
              <a:ext cx="688" cy="128"/>
            </a:xfrm>
            <a:custGeom>
              <a:avLst/>
              <a:gdLst>
                <a:gd name="txL" fmla="*/ 4490 w 21600"/>
                <a:gd name="txT" fmla="*/ 4556 h 21600"/>
                <a:gd name="txR" fmla="*/ 17110 w 21600"/>
                <a:gd name="txB" fmla="*/ 17044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lnTo>
                    <a:pt x="0" y="0"/>
                  </a:lnTo>
                  <a:close/>
                </a:path>
              </a:pathLst>
            </a:custGeom>
            <a:gradFill rotWithShape="1">
              <a:gsLst>
                <a:gs pos="0">
                  <a:srgbClr val="333333">
                    <a:alpha val="100000"/>
                  </a:srgbClr>
                </a:gs>
                <a:gs pos="100000">
                  <a:srgbClr val="242424">
                    <a:alpha val="0"/>
                  </a:srgbClr>
                </a:gs>
              </a:gsLst>
              <a:lin ang="5400000" scaled="1"/>
              <a:tileRect/>
            </a:gradFill>
            <a:ln w="9525">
              <a:noFill/>
            </a:ln>
          </p:spPr>
          <p:txBody>
            <a:bodyPr/>
            <a:p>
              <a:endParaRPr lang="zh-CN" altLang="en-US"/>
            </a:p>
          </p:txBody>
        </p:sp>
        <p:sp>
          <p:nvSpPr>
            <p:cNvPr id="34888" name="Rectangle 146"/>
            <p:cNvSpPr/>
            <p:nvPr/>
          </p:nvSpPr>
          <p:spPr>
            <a:xfrm>
              <a:off x="2554" y="1090"/>
              <a:ext cx="694" cy="580"/>
            </a:xfrm>
            <a:prstGeom prst="rect">
              <a:avLst/>
            </a:prstGeom>
            <a:gradFill rotWithShape="1">
              <a:gsLst>
                <a:gs pos="0">
                  <a:srgbClr val="003399"/>
                </a:gs>
                <a:gs pos="100000">
                  <a:srgbClr val="000F2C"/>
                </a:gs>
              </a:gsLst>
              <a:path path="rect">
                <a:fillToRect l="100000" b="10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83091" name="AutoShape 147"/>
            <p:cNvSpPr>
              <a:spLocks noChangeArrowheads="1"/>
            </p:cNvSpPr>
            <p:nvPr/>
          </p:nvSpPr>
          <p:spPr bwMode="auto">
            <a:xfrm>
              <a:off x="2584" y="1117"/>
              <a:ext cx="634" cy="93"/>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3092" name="AutoShape 148"/>
            <p:cNvSpPr>
              <a:spLocks noChangeArrowheads="1"/>
            </p:cNvSpPr>
            <p:nvPr/>
          </p:nvSpPr>
          <p:spPr bwMode="auto">
            <a:xfrm flipV="1">
              <a:off x="2584" y="1544"/>
              <a:ext cx="634" cy="94"/>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3093" name="Oval 149"/>
            <p:cNvSpPr>
              <a:spLocks noChangeArrowheads="1"/>
            </p:cNvSpPr>
            <p:nvPr/>
          </p:nvSpPr>
          <p:spPr bwMode="auto">
            <a:xfrm rot="-2700000">
              <a:off x="2461" y="1131"/>
              <a:ext cx="87" cy="44"/>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4836" name="Rectangle 163"/>
          <p:cNvSpPr/>
          <p:nvPr/>
        </p:nvSpPr>
        <p:spPr>
          <a:xfrm>
            <a:off x="1676400" y="4341813"/>
            <a:ext cx="812800" cy="244475"/>
          </a:xfrm>
          <a:prstGeom prst="rect">
            <a:avLst/>
          </a:prstGeom>
          <a:noFill/>
          <a:ln w="9525">
            <a:noFill/>
          </a:ln>
          <a:effectLst>
            <a:outerShdw dist="12700" dir="5400000" algn="ctr" rotWithShape="0">
              <a:schemeClr val="tx1"/>
            </a:outerShdw>
          </a:effectLst>
        </p:spPr>
        <p:txBody>
          <a:bodyPr wrap="none" lIns="0" tIns="0" rIns="0" bIns="0">
            <a:spAutoFit/>
          </a:bodyPr>
          <a:p>
            <a:pPr latinLnBrk="1">
              <a:buNone/>
            </a:pPr>
            <a:r>
              <a:rPr lang="zh-CN" altLang="en-US" sz="1600" dirty="0">
                <a:solidFill>
                  <a:schemeClr val="bg1"/>
                </a:solidFill>
                <a:latin typeface="HY헤드라인M" pitchFamily="18" charset="-127"/>
              </a:rPr>
              <a:t>安全原理</a:t>
            </a:r>
            <a:endParaRPr lang="en-US" altLang="zh-CN" sz="1600" dirty="0">
              <a:solidFill>
                <a:schemeClr val="bg1"/>
              </a:solidFill>
              <a:latin typeface="HY헤드라인M" pitchFamily="18" charset="-127"/>
            </a:endParaRPr>
          </a:p>
        </p:txBody>
      </p:sp>
      <p:sp>
        <p:nvSpPr>
          <p:cNvPr id="34837" name="Freeform 14"/>
          <p:cNvSpPr/>
          <p:nvPr/>
        </p:nvSpPr>
        <p:spPr>
          <a:xfrm>
            <a:off x="4356100" y="3284538"/>
            <a:ext cx="1588" cy="1168400"/>
          </a:xfrm>
          <a:custGeom>
            <a:avLst/>
            <a:gdLst/>
            <a:ahLst/>
            <a:cxnLst>
              <a:cxn ang="0">
                <a:pos x="0" y="0"/>
              </a:cxn>
              <a:cxn ang="0">
                <a:pos x="1" y="836"/>
              </a:cxn>
            </a:cxnLst>
            <a:pathLst>
              <a:path w="1" h="836">
                <a:moveTo>
                  <a:pt x="0" y="0"/>
                </a:moveTo>
                <a:lnTo>
                  <a:pt x="1" y="836"/>
                </a:lnTo>
              </a:path>
            </a:pathLst>
          </a:custGeom>
          <a:noFill/>
          <a:ln w="19050" cap="flat" cmpd="sng">
            <a:solidFill>
              <a:schemeClr val="tx1">
                <a:alpha val="100000"/>
              </a:schemeClr>
            </a:solidFill>
            <a:prstDash val="solid"/>
            <a:round/>
            <a:headEnd type="none" w="sm" len="sm"/>
            <a:tailEnd type="none" w="sm" len="sm"/>
          </a:ln>
          <a:effectLst>
            <a:outerShdw dist="17961" dir="2699999" algn="ctr" rotWithShape="0">
              <a:schemeClr val="bg1">
                <a:alpha val="100000"/>
              </a:schemeClr>
            </a:outerShdw>
          </a:effectLst>
        </p:spPr>
        <p:txBody>
          <a:bodyPr/>
          <a:p>
            <a:endParaRPr lang="zh-CN" altLang="en-US"/>
          </a:p>
        </p:txBody>
      </p:sp>
      <p:sp>
        <p:nvSpPr>
          <p:cNvPr id="34838" name="Freeform 13"/>
          <p:cNvSpPr/>
          <p:nvPr/>
        </p:nvSpPr>
        <p:spPr>
          <a:xfrm>
            <a:off x="3197225" y="4027488"/>
            <a:ext cx="2555875" cy="571500"/>
          </a:xfrm>
          <a:custGeom>
            <a:avLst/>
            <a:gdLst/>
            <a:ahLst/>
            <a:cxnLst>
              <a:cxn ang="0">
                <a:pos x="0" y="1980"/>
              </a:cxn>
              <a:cxn ang="0">
                <a:pos x="0" y="0"/>
              </a:cxn>
              <a:cxn ang="0">
                <a:pos x="2718" y="0"/>
              </a:cxn>
              <a:cxn ang="0">
                <a:pos x="2719" y="1938"/>
              </a:cxn>
            </a:cxnLst>
            <a:pathLst>
              <a:path w="2719" h="1980">
                <a:moveTo>
                  <a:pt x="0" y="1980"/>
                </a:moveTo>
                <a:lnTo>
                  <a:pt x="0" y="0"/>
                </a:lnTo>
                <a:lnTo>
                  <a:pt x="2718" y="0"/>
                </a:lnTo>
                <a:lnTo>
                  <a:pt x="2719" y="1938"/>
                </a:lnTo>
              </a:path>
            </a:pathLst>
          </a:custGeom>
          <a:noFill/>
          <a:ln w="19050" cap="flat" cmpd="sng">
            <a:solidFill>
              <a:schemeClr val="tx1">
                <a:alpha val="100000"/>
              </a:schemeClr>
            </a:solidFill>
            <a:prstDash val="solid"/>
            <a:round/>
            <a:headEnd type="none" w="sm" len="sm"/>
            <a:tailEnd type="none" w="sm" len="sm"/>
          </a:ln>
          <a:effectLst>
            <a:outerShdw dist="17961" dir="2699999" algn="ctr" rotWithShape="0">
              <a:schemeClr val="bg1">
                <a:alpha val="100000"/>
              </a:schemeClr>
            </a:outerShdw>
          </a:effectLst>
        </p:spPr>
        <p:txBody>
          <a:bodyPr/>
          <a:p>
            <a:endParaRPr lang="zh-CN" altLang="en-US"/>
          </a:p>
        </p:txBody>
      </p:sp>
      <p:sp>
        <p:nvSpPr>
          <p:cNvPr id="34839" name="AutoShape 9"/>
          <p:cNvSpPr/>
          <p:nvPr/>
        </p:nvSpPr>
        <p:spPr>
          <a:xfrm>
            <a:off x="2657475" y="4418013"/>
            <a:ext cx="1063625" cy="1457325"/>
          </a:xfrm>
          <a:prstGeom prst="roundRect">
            <a:avLst>
              <a:gd name="adj" fmla="val 16667"/>
            </a:avLst>
          </a:prstGeom>
          <a:gradFill rotWithShape="1">
            <a:gsLst>
              <a:gs pos="0">
                <a:schemeClr val="tx1">
                  <a:alpha val="70000"/>
                </a:schemeClr>
              </a:gs>
              <a:gs pos="100000">
                <a:srgbClr val="1D4447"/>
              </a:gs>
            </a:gsLst>
            <a:lin ang="5400000" scaled="1"/>
            <a:tileRect/>
          </a:gradFill>
          <a:ln w="12700" cap="flat" cmpd="sng">
            <a:solidFill>
              <a:srgbClr val="000000"/>
            </a:solidFill>
            <a:prstDash val="solid"/>
            <a:headEnd type="none" w="med" len="med"/>
            <a:tailEnd type="none" w="med" len="med"/>
          </a:ln>
        </p:spPr>
        <p:txBody>
          <a:bodyPr wrap="none" lIns="87313" tIns="44450" rIns="87313" bIns="44450" anchor="ctr" anchorCtr="0"/>
          <a:p>
            <a:pPr algn="ctr" latinLnBrk="1"/>
            <a:endParaRPr lang="ko-KR" altLang="en-US" sz="1100" dirty="0">
              <a:latin typeface="Gulim" panose="020B0600000101010101" pitchFamily="34" charset="-127"/>
              <a:ea typeface="Gulim" panose="020B0600000101010101" pitchFamily="34" charset="-127"/>
            </a:endParaRPr>
          </a:p>
          <a:p>
            <a:pPr algn="ctr" latinLnBrk="1"/>
            <a:endParaRPr lang="ko-KR" altLang="en-US" sz="1100" dirty="0">
              <a:latin typeface="Gulim" panose="020B0600000101010101" pitchFamily="34" charset="-127"/>
              <a:ea typeface="Gulim" panose="020B0600000101010101" pitchFamily="34" charset="-127"/>
            </a:endParaRPr>
          </a:p>
          <a:p>
            <a:pPr algn="ctr" latinLnBrk="1"/>
            <a:endParaRPr lang="ko-KR" altLang="en-US" sz="1100" dirty="0">
              <a:latin typeface="Gulim" panose="020B0600000101010101" pitchFamily="34" charset="-127"/>
              <a:ea typeface="Gulim" panose="020B0600000101010101" pitchFamily="34" charset="-127"/>
            </a:endParaRPr>
          </a:p>
          <a:p>
            <a:pPr algn="ctr" latinLnBrk="1"/>
            <a:endParaRPr lang="ko-KR" altLang="en-US" sz="1100" dirty="0">
              <a:latin typeface="Gulim" panose="020B0600000101010101" pitchFamily="34" charset="-127"/>
              <a:ea typeface="Gulim" panose="020B0600000101010101" pitchFamily="34" charset="-127"/>
            </a:endParaRPr>
          </a:p>
        </p:txBody>
      </p:sp>
      <p:grpSp>
        <p:nvGrpSpPr>
          <p:cNvPr id="34840" name="Group 25"/>
          <p:cNvGrpSpPr/>
          <p:nvPr/>
        </p:nvGrpSpPr>
        <p:grpSpPr>
          <a:xfrm>
            <a:off x="2643188" y="4189413"/>
            <a:ext cx="1095375" cy="838200"/>
            <a:chOff x="274" y="1028"/>
            <a:chExt cx="948" cy="735"/>
          </a:xfrm>
        </p:grpSpPr>
        <p:sp>
          <p:nvSpPr>
            <p:cNvPr id="34880" name="AutoShape 26"/>
            <p:cNvSpPr/>
            <p:nvPr/>
          </p:nvSpPr>
          <p:spPr>
            <a:xfrm>
              <a:off x="274" y="1028"/>
              <a:ext cx="948" cy="602"/>
            </a:xfrm>
            <a:prstGeom prst="roundRect">
              <a:avLst>
                <a:gd name="adj" fmla="val 16667"/>
              </a:avLst>
            </a:prstGeom>
            <a:gradFill rotWithShape="1">
              <a:gsLst>
                <a:gs pos="0">
                  <a:srgbClr val="333333"/>
                </a:gs>
                <a:gs pos="100000">
                  <a:srgbClr val="0F0F0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4881" name="AutoShape 27"/>
            <p:cNvSpPr/>
            <p:nvPr/>
          </p:nvSpPr>
          <p:spPr>
            <a:xfrm>
              <a:off x="390" y="1630"/>
              <a:ext cx="716" cy="133"/>
            </a:xfrm>
            <a:custGeom>
              <a:avLst/>
              <a:gdLst>
                <a:gd name="txL" fmla="*/ 4495 w 21600"/>
                <a:gd name="txT" fmla="*/ 4547 h 21600"/>
                <a:gd name="txR" fmla="*/ 17105 w 21600"/>
                <a:gd name="txB" fmla="*/ 17053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lnTo>
                    <a:pt x="0" y="0"/>
                  </a:lnTo>
                  <a:close/>
                </a:path>
              </a:pathLst>
            </a:custGeom>
            <a:gradFill rotWithShape="1">
              <a:gsLst>
                <a:gs pos="0">
                  <a:srgbClr val="333333">
                    <a:alpha val="100000"/>
                  </a:srgbClr>
                </a:gs>
                <a:gs pos="100000">
                  <a:srgbClr val="242424">
                    <a:alpha val="0"/>
                  </a:srgbClr>
                </a:gs>
              </a:gsLst>
              <a:lin ang="5400000" scaled="1"/>
              <a:tileRect/>
            </a:gradFill>
            <a:ln w="9525">
              <a:noFill/>
            </a:ln>
          </p:spPr>
          <p:txBody>
            <a:bodyPr/>
            <a:p>
              <a:endParaRPr lang="zh-CN" altLang="en-US"/>
            </a:p>
          </p:txBody>
        </p:sp>
        <p:sp>
          <p:nvSpPr>
            <p:cNvPr id="34882" name="Rectangle 28"/>
            <p:cNvSpPr/>
            <p:nvPr/>
          </p:nvSpPr>
          <p:spPr>
            <a:xfrm>
              <a:off x="387" y="1029"/>
              <a:ext cx="722" cy="602"/>
            </a:xfrm>
            <a:prstGeom prst="rect">
              <a:avLst/>
            </a:prstGeom>
            <a:gradFill rotWithShape="1">
              <a:gsLst>
                <a:gs pos="0">
                  <a:srgbClr val="990099"/>
                </a:gs>
                <a:gs pos="100000">
                  <a:srgbClr val="2C002C"/>
                </a:gs>
              </a:gsLst>
              <a:path path="rect">
                <a:fillToRect l="100000" b="10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82973" name="AutoShape 29"/>
            <p:cNvSpPr>
              <a:spLocks noChangeArrowheads="1"/>
            </p:cNvSpPr>
            <p:nvPr/>
          </p:nvSpPr>
          <p:spPr bwMode="auto">
            <a:xfrm>
              <a:off x="418" y="1057"/>
              <a:ext cx="658" cy="97"/>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974" name="AutoShape 30"/>
            <p:cNvSpPr>
              <a:spLocks noChangeArrowheads="1"/>
            </p:cNvSpPr>
            <p:nvPr/>
          </p:nvSpPr>
          <p:spPr bwMode="auto">
            <a:xfrm flipV="1">
              <a:off x="418" y="1500"/>
              <a:ext cx="658" cy="97"/>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975" name="Oval 31"/>
            <p:cNvSpPr>
              <a:spLocks noChangeArrowheads="1"/>
            </p:cNvSpPr>
            <p:nvPr/>
          </p:nvSpPr>
          <p:spPr bwMode="auto">
            <a:xfrm rot="-2700000">
              <a:off x="290" y="1073"/>
              <a:ext cx="91" cy="46"/>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4841" name="Rectangle 32"/>
          <p:cNvSpPr/>
          <p:nvPr/>
        </p:nvSpPr>
        <p:spPr>
          <a:xfrm>
            <a:off x="2878138" y="4371975"/>
            <a:ext cx="609600" cy="488950"/>
          </a:xfrm>
          <a:prstGeom prst="rect">
            <a:avLst/>
          </a:prstGeom>
          <a:noFill/>
          <a:ln w="9525">
            <a:noFill/>
          </a:ln>
          <a:effectLst>
            <a:outerShdw dist="12700" dir="5400000" algn="ctr" rotWithShape="0">
              <a:schemeClr val="tx1"/>
            </a:outerShdw>
          </a:effectLst>
        </p:spPr>
        <p:txBody>
          <a:bodyPr wrap="none" lIns="0" tIns="0" rIns="0" bIns="0">
            <a:spAutoFit/>
          </a:bodyPr>
          <a:p>
            <a:pPr latinLnBrk="1">
              <a:buNone/>
            </a:pPr>
            <a:r>
              <a:rPr lang="zh-CN" altLang="en-US" sz="1600" dirty="0">
                <a:solidFill>
                  <a:schemeClr val="bg1"/>
                </a:solidFill>
                <a:latin typeface="HY헤드라인M" pitchFamily="18" charset="-127"/>
              </a:rPr>
              <a:t>危险源</a:t>
            </a:r>
            <a:endParaRPr lang="zh-CN" altLang="en-US" sz="1600" dirty="0">
              <a:solidFill>
                <a:schemeClr val="bg1"/>
              </a:solidFill>
              <a:latin typeface="HY헤드라인M" pitchFamily="18" charset="-127"/>
            </a:endParaRPr>
          </a:p>
          <a:p>
            <a:pPr latinLnBrk="1">
              <a:buNone/>
            </a:pPr>
            <a:r>
              <a:rPr lang="zh-CN" altLang="en-US" sz="1600" dirty="0">
                <a:solidFill>
                  <a:schemeClr val="bg1"/>
                </a:solidFill>
                <a:latin typeface="HY헤드라인M" pitchFamily="18" charset="-127"/>
              </a:rPr>
              <a:t>概述 </a:t>
            </a:r>
            <a:endParaRPr lang="zh-CN" altLang="en-US" sz="1600" dirty="0">
              <a:solidFill>
                <a:schemeClr val="bg1"/>
              </a:solidFill>
              <a:latin typeface="HY헤드라인M" pitchFamily="18" charset="-127"/>
            </a:endParaRPr>
          </a:p>
        </p:txBody>
      </p:sp>
      <p:sp>
        <p:nvSpPr>
          <p:cNvPr id="34842" name="AutoShape 7"/>
          <p:cNvSpPr/>
          <p:nvPr/>
        </p:nvSpPr>
        <p:spPr>
          <a:xfrm>
            <a:off x="3935413" y="4418013"/>
            <a:ext cx="1065212" cy="1457325"/>
          </a:xfrm>
          <a:prstGeom prst="roundRect">
            <a:avLst>
              <a:gd name="adj" fmla="val 16667"/>
            </a:avLst>
          </a:prstGeom>
          <a:gradFill rotWithShape="1">
            <a:gsLst>
              <a:gs pos="0">
                <a:schemeClr val="tx1">
                  <a:alpha val="70000"/>
                </a:schemeClr>
              </a:gs>
              <a:gs pos="100000">
                <a:srgbClr val="1D4447"/>
              </a:gs>
            </a:gsLst>
            <a:lin ang="5400000" scaled="1"/>
            <a:tileRect/>
          </a:gradFill>
          <a:ln w="12700" cap="flat" cmpd="sng">
            <a:solidFill>
              <a:srgbClr val="000000"/>
            </a:solidFill>
            <a:prstDash val="solid"/>
            <a:headEnd type="none" w="med" len="med"/>
            <a:tailEnd type="none" w="med" len="med"/>
          </a:ln>
        </p:spPr>
        <p:txBody>
          <a:bodyPr wrap="none" lIns="87313" tIns="44450" rIns="87313" bIns="44450" anchor="ctr" anchorCtr="0"/>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p:txBody>
      </p:sp>
      <p:grpSp>
        <p:nvGrpSpPr>
          <p:cNvPr id="34843" name="Group 40"/>
          <p:cNvGrpSpPr/>
          <p:nvPr/>
        </p:nvGrpSpPr>
        <p:grpSpPr>
          <a:xfrm>
            <a:off x="3911600" y="4189413"/>
            <a:ext cx="1095375" cy="838200"/>
            <a:chOff x="274" y="1028"/>
            <a:chExt cx="948" cy="735"/>
          </a:xfrm>
        </p:grpSpPr>
        <p:sp>
          <p:nvSpPr>
            <p:cNvPr id="34874" name="AutoShape 41"/>
            <p:cNvSpPr/>
            <p:nvPr/>
          </p:nvSpPr>
          <p:spPr>
            <a:xfrm>
              <a:off x="274" y="1028"/>
              <a:ext cx="948" cy="602"/>
            </a:xfrm>
            <a:prstGeom prst="roundRect">
              <a:avLst>
                <a:gd name="adj" fmla="val 16667"/>
              </a:avLst>
            </a:prstGeom>
            <a:gradFill rotWithShape="1">
              <a:gsLst>
                <a:gs pos="0">
                  <a:srgbClr val="333333"/>
                </a:gs>
                <a:gs pos="100000">
                  <a:srgbClr val="0F0F0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4875" name="AutoShape 42"/>
            <p:cNvSpPr/>
            <p:nvPr/>
          </p:nvSpPr>
          <p:spPr>
            <a:xfrm>
              <a:off x="390" y="1630"/>
              <a:ext cx="716" cy="133"/>
            </a:xfrm>
            <a:custGeom>
              <a:avLst/>
              <a:gdLst>
                <a:gd name="txL" fmla="*/ 4495 w 21600"/>
                <a:gd name="txT" fmla="*/ 4547 h 21600"/>
                <a:gd name="txR" fmla="*/ 17105 w 21600"/>
                <a:gd name="txB" fmla="*/ 17053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lnTo>
                    <a:pt x="0" y="0"/>
                  </a:lnTo>
                  <a:close/>
                </a:path>
              </a:pathLst>
            </a:custGeom>
            <a:gradFill rotWithShape="1">
              <a:gsLst>
                <a:gs pos="0">
                  <a:srgbClr val="333333">
                    <a:alpha val="100000"/>
                  </a:srgbClr>
                </a:gs>
                <a:gs pos="100000">
                  <a:srgbClr val="242424">
                    <a:alpha val="0"/>
                  </a:srgbClr>
                </a:gs>
              </a:gsLst>
              <a:lin ang="5400000" scaled="1"/>
              <a:tileRect/>
            </a:gradFill>
            <a:ln w="9525">
              <a:noFill/>
            </a:ln>
          </p:spPr>
          <p:txBody>
            <a:bodyPr/>
            <a:p>
              <a:endParaRPr lang="zh-CN" altLang="en-US"/>
            </a:p>
          </p:txBody>
        </p:sp>
        <p:sp>
          <p:nvSpPr>
            <p:cNvPr id="34876" name="Rectangle 43"/>
            <p:cNvSpPr/>
            <p:nvPr/>
          </p:nvSpPr>
          <p:spPr>
            <a:xfrm>
              <a:off x="387" y="1029"/>
              <a:ext cx="722" cy="602"/>
            </a:xfrm>
            <a:prstGeom prst="rect">
              <a:avLst/>
            </a:prstGeom>
            <a:gradFill rotWithShape="1">
              <a:gsLst>
                <a:gs pos="0">
                  <a:srgbClr val="990099"/>
                </a:gs>
                <a:gs pos="100000">
                  <a:srgbClr val="2C002C"/>
                </a:gs>
              </a:gsLst>
              <a:path path="rect">
                <a:fillToRect l="100000" b="10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82988" name="AutoShape 44"/>
            <p:cNvSpPr>
              <a:spLocks noChangeArrowheads="1"/>
            </p:cNvSpPr>
            <p:nvPr/>
          </p:nvSpPr>
          <p:spPr bwMode="auto">
            <a:xfrm>
              <a:off x="418" y="1057"/>
              <a:ext cx="658" cy="97"/>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989" name="AutoShape 45"/>
            <p:cNvSpPr>
              <a:spLocks noChangeArrowheads="1"/>
            </p:cNvSpPr>
            <p:nvPr/>
          </p:nvSpPr>
          <p:spPr bwMode="auto">
            <a:xfrm flipV="1">
              <a:off x="418" y="1500"/>
              <a:ext cx="658" cy="97"/>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990" name="Oval 46"/>
            <p:cNvSpPr>
              <a:spLocks noChangeArrowheads="1"/>
            </p:cNvSpPr>
            <p:nvPr/>
          </p:nvSpPr>
          <p:spPr bwMode="auto">
            <a:xfrm rot="-2700000">
              <a:off x="290" y="1073"/>
              <a:ext cx="91" cy="46"/>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4844" name="Rectangle 54"/>
          <p:cNvSpPr/>
          <p:nvPr/>
        </p:nvSpPr>
        <p:spPr>
          <a:xfrm>
            <a:off x="4157663" y="4371975"/>
            <a:ext cx="812800" cy="488950"/>
          </a:xfrm>
          <a:prstGeom prst="rect">
            <a:avLst/>
          </a:prstGeom>
          <a:noFill/>
          <a:ln w="9525">
            <a:noFill/>
          </a:ln>
          <a:effectLst>
            <a:outerShdw dist="12700" dir="5400000" algn="ctr" rotWithShape="0">
              <a:schemeClr val="tx1"/>
            </a:outerShdw>
          </a:effectLst>
        </p:spPr>
        <p:txBody>
          <a:bodyPr wrap="none" lIns="0" tIns="0" rIns="0" bIns="0">
            <a:spAutoFit/>
          </a:bodyPr>
          <a:p>
            <a:pPr latinLnBrk="1">
              <a:buNone/>
            </a:pPr>
            <a:r>
              <a:rPr lang="zh-CN" altLang="en-US" sz="1600" dirty="0">
                <a:solidFill>
                  <a:schemeClr val="bg1"/>
                </a:solidFill>
                <a:latin typeface="HY헤드라인M" pitchFamily="18" charset="-127"/>
              </a:rPr>
              <a:t>危险源辨</a:t>
            </a:r>
            <a:endParaRPr lang="zh-CN" altLang="en-US" sz="1600" dirty="0">
              <a:solidFill>
                <a:schemeClr val="bg1"/>
              </a:solidFill>
              <a:latin typeface="HY헤드라인M" pitchFamily="18" charset="-127"/>
            </a:endParaRPr>
          </a:p>
          <a:p>
            <a:pPr latinLnBrk="1">
              <a:buNone/>
            </a:pPr>
            <a:r>
              <a:rPr lang="zh-CN" altLang="en-US" sz="1600" dirty="0">
                <a:solidFill>
                  <a:schemeClr val="bg1"/>
                </a:solidFill>
                <a:latin typeface="HY헤드라인M" pitchFamily="18" charset="-127"/>
              </a:rPr>
              <a:t>识与评价</a:t>
            </a:r>
            <a:endParaRPr lang="en-US" altLang="zh-CN" sz="1600" dirty="0">
              <a:solidFill>
                <a:schemeClr val="bg1"/>
              </a:solidFill>
              <a:latin typeface="HY헤드라인M" pitchFamily="18" charset="-127"/>
            </a:endParaRPr>
          </a:p>
        </p:txBody>
      </p:sp>
      <p:sp>
        <p:nvSpPr>
          <p:cNvPr id="34845" name="AutoShape 8"/>
          <p:cNvSpPr/>
          <p:nvPr/>
        </p:nvSpPr>
        <p:spPr>
          <a:xfrm>
            <a:off x="5213350" y="4418013"/>
            <a:ext cx="1065213" cy="1457325"/>
          </a:xfrm>
          <a:prstGeom prst="roundRect">
            <a:avLst>
              <a:gd name="adj" fmla="val 16667"/>
            </a:avLst>
          </a:prstGeom>
          <a:gradFill rotWithShape="1">
            <a:gsLst>
              <a:gs pos="0">
                <a:schemeClr val="tx1">
                  <a:alpha val="70000"/>
                </a:schemeClr>
              </a:gs>
              <a:gs pos="100000">
                <a:srgbClr val="1D4447"/>
              </a:gs>
            </a:gsLst>
            <a:lin ang="5400000" scaled="1"/>
            <a:tileRect/>
          </a:gradFill>
          <a:ln w="12700" cap="flat" cmpd="sng">
            <a:solidFill>
              <a:srgbClr val="000000"/>
            </a:solidFill>
            <a:prstDash val="solid"/>
            <a:headEnd type="none" w="med" len="med"/>
            <a:tailEnd type="none" w="med" len="med"/>
          </a:ln>
        </p:spPr>
        <p:txBody>
          <a:bodyPr wrap="none" lIns="87313" tIns="44450" rIns="87313" bIns="44450" anchor="ctr" anchorCtr="0"/>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p:txBody>
      </p:sp>
      <p:grpSp>
        <p:nvGrpSpPr>
          <p:cNvPr id="34846" name="Group 47"/>
          <p:cNvGrpSpPr/>
          <p:nvPr/>
        </p:nvGrpSpPr>
        <p:grpSpPr>
          <a:xfrm>
            <a:off x="5205413" y="4189413"/>
            <a:ext cx="1095375" cy="838200"/>
            <a:chOff x="274" y="1028"/>
            <a:chExt cx="948" cy="735"/>
          </a:xfrm>
        </p:grpSpPr>
        <p:sp>
          <p:nvSpPr>
            <p:cNvPr id="34868" name="AutoShape 48"/>
            <p:cNvSpPr/>
            <p:nvPr/>
          </p:nvSpPr>
          <p:spPr>
            <a:xfrm>
              <a:off x="274" y="1028"/>
              <a:ext cx="948" cy="602"/>
            </a:xfrm>
            <a:prstGeom prst="roundRect">
              <a:avLst>
                <a:gd name="adj" fmla="val 16667"/>
              </a:avLst>
            </a:prstGeom>
            <a:gradFill rotWithShape="1">
              <a:gsLst>
                <a:gs pos="0">
                  <a:srgbClr val="333333"/>
                </a:gs>
                <a:gs pos="100000">
                  <a:srgbClr val="0F0F0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4869" name="AutoShape 49"/>
            <p:cNvSpPr/>
            <p:nvPr/>
          </p:nvSpPr>
          <p:spPr>
            <a:xfrm>
              <a:off x="390" y="1630"/>
              <a:ext cx="716" cy="133"/>
            </a:xfrm>
            <a:custGeom>
              <a:avLst/>
              <a:gdLst>
                <a:gd name="txL" fmla="*/ 4495 w 21600"/>
                <a:gd name="txT" fmla="*/ 4547 h 21600"/>
                <a:gd name="txR" fmla="*/ 17105 w 21600"/>
                <a:gd name="txB" fmla="*/ 17053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lnTo>
                    <a:pt x="0" y="0"/>
                  </a:lnTo>
                  <a:close/>
                </a:path>
              </a:pathLst>
            </a:custGeom>
            <a:gradFill rotWithShape="1">
              <a:gsLst>
                <a:gs pos="0">
                  <a:srgbClr val="333333">
                    <a:alpha val="100000"/>
                  </a:srgbClr>
                </a:gs>
                <a:gs pos="100000">
                  <a:srgbClr val="242424">
                    <a:alpha val="0"/>
                  </a:srgbClr>
                </a:gs>
              </a:gsLst>
              <a:lin ang="5400000" scaled="1"/>
              <a:tileRect/>
            </a:gradFill>
            <a:ln w="9525">
              <a:noFill/>
            </a:ln>
          </p:spPr>
          <p:txBody>
            <a:bodyPr/>
            <a:p>
              <a:endParaRPr lang="zh-CN" altLang="en-US"/>
            </a:p>
          </p:txBody>
        </p:sp>
        <p:sp>
          <p:nvSpPr>
            <p:cNvPr id="34870" name="Rectangle 50"/>
            <p:cNvSpPr/>
            <p:nvPr/>
          </p:nvSpPr>
          <p:spPr>
            <a:xfrm>
              <a:off x="387" y="1029"/>
              <a:ext cx="722" cy="602"/>
            </a:xfrm>
            <a:prstGeom prst="rect">
              <a:avLst/>
            </a:prstGeom>
            <a:gradFill rotWithShape="1">
              <a:gsLst>
                <a:gs pos="0">
                  <a:srgbClr val="990099"/>
                </a:gs>
                <a:gs pos="100000">
                  <a:srgbClr val="2C002C"/>
                </a:gs>
              </a:gsLst>
              <a:path path="rect">
                <a:fillToRect l="100000" b="10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82995" name="AutoShape 51"/>
            <p:cNvSpPr>
              <a:spLocks noChangeArrowheads="1"/>
            </p:cNvSpPr>
            <p:nvPr/>
          </p:nvSpPr>
          <p:spPr bwMode="auto">
            <a:xfrm>
              <a:off x="418" y="1057"/>
              <a:ext cx="658" cy="97"/>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996" name="AutoShape 52"/>
            <p:cNvSpPr>
              <a:spLocks noChangeArrowheads="1"/>
            </p:cNvSpPr>
            <p:nvPr/>
          </p:nvSpPr>
          <p:spPr bwMode="auto">
            <a:xfrm flipV="1">
              <a:off x="418" y="1500"/>
              <a:ext cx="658" cy="97"/>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997" name="Oval 53"/>
            <p:cNvSpPr>
              <a:spLocks noChangeArrowheads="1"/>
            </p:cNvSpPr>
            <p:nvPr/>
          </p:nvSpPr>
          <p:spPr bwMode="auto">
            <a:xfrm rot="-2700000">
              <a:off x="290" y="1073"/>
              <a:ext cx="91" cy="46"/>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4847" name="Rectangle 69"/>
          <p:cNvSpPr/>
          <p:nvPr/>
        </p:nvSpPr>
        <p:spPr>
          <a:xfrm>
            <a:off x="5435600" y="4371975"/>
            <a:ext cx="609600" cy="488950"/>
          </a:xfrm>
          <a:prstGeom prst="rect">
            <a:avLst/>
          </a:prstGeom>
          <a:noFill/>
          <a:ln w="9525">
            <a:noFill/>
          </a:ln>
          <a:effectLst>
            <a:outerShdw dist="12700" dir="5400000" algn="ctr" rotWithShape="0">
              <a:schemeClr val="tx1"/>
            </a:outerShdw>
          </a:effectLst>
        </p:spPr>
        <p:txBody>
          <a:bodyPr wrap="none" lIns="0" tIns="0" rIns="0" bIns="0">
            <a:spAutoFit/>
          </a:bodyPr>
          <a:p>
            <a:pPr latinLnBrk="1">
              <a:buNone/>
            </a:pPr>
            <a:r>
              <a:rPr lang="zh-CN" altLang="en-US" sz="1600" dirty="0">
                <a:solidFill>
                  <a:schemeClr val="bg1"/>
                </a:solidFill>
                <a:latin typeface="HY헤드라인M" pitchFamily="18" charset="-127"/>
              </a:rPr>
              <a:t>危险源</a:t>
            </a:r>
            <a:endParaRPr lang="zh-CN" altLang="en-US" sz="1600" dirty="0">
              <a:solidFill>
                <a:schemeClr val="bg1"/>
              </a:solidFill>
              <a:latin typeface="HY헤드라인M" pitchFamily="18" charset="-127"/>
            </a:endParaRPr>
          </a:p>
          <a:p>
            <a:pPr latinLnBrk="1">
              <a:buNone/>
            </a:pPr>
            <a:r>
              <a:rPr lang="zh-CN" altLang="en-US" sz="1600" dirty="0">
                <a:solidFill>
                  <a:schemeClr val="bg1"/>
                </a:solidFill>
                <a:latin typeface="HY헤드라인M" pitchFamily="18" charset="-127"/>
              </a:rPr>
              <a:t>控制</a:t>
            </a:r>
            <a:endParaRPr lang="en-US" altLang="zh-CN" sz="1600" dirty="0">
              <a:solidFill>
                <a:schemeClr val="bg1"/>
              </a:solidFill>
              <a:latin typeface="HY헤드라인M" pitchFamily="18" charset="-127"/>
            </a:endParaRPr>
          </a:p>
        </p:txBody>
      </p:sp>
      <p:sp>
        <p:nvSpPr>
          <p:cNvPr id="34848" name="Freeform 12"/>
          <p:cNvSpPr/>
          <p:nvPr/>
        </p:nvSpPr>
        <p:spPr>
          <a:xfrm>
            <a:off x="7885113" y="3429000"/>
            <a:ext cx="71437" cy="576263"/>
          </a:xfrm>
          <a:custGeom>
            <a:avLst/>
            <a:gdLst/>
            <a:ahLst/>
            <a:cxnLst>
              <a:cxn ang="0">
                <a:pos x="0" y="0"/>
              </a:cxn>
              <a:cxn ang="0">
                <a:pos x="1" y="836"/>
              </a:cxn>
            </a:cxnLst>
            <a:pathLst>
              <a:path w="1" h="836">
                <a:moveTo>
                  <a:pt x="0" y="0"/>
                </a:moveTo>
                <a:lnTo>
                  <a:pt x="1" y="836"/>
                </a:lnTo>
              </a:path>
            </a:pathLst>
          </a:custGeom>
          <a:noFill/>
          <a:ln w="19050" cap="flat" cmpd="sng">
            <a:solidFill>
              <a:schemeClr val="tx1">
                <a:alpha val="100000"/>
              </a:schemeClr>
            </a:solidFill>
            <a:prstDash val="solid"/>
            <a:round/>
            <a:headEnd type="none" w="sm" len="sm"/>
            <a:tailEnd type="none" w="sm" len="sm"/>
          </a:ln>
          <a:effectLst>
            <a:outerShdw dist="17961" dir="2699999" algn="ctr" rotWithShape="0">
              <a:schemeClr val="bg1">
                <a:alpha val="100000"/>
              </a:schemeClr>
            </a:outerShdw>
          </a:effectLst>
        </p:spPr>
        <p:txBody>
          <a:bodyPr/>
          <a:p>
            <a:endParaRPr lang="zh-CN" altLang="en-US"/>
          </a:p>
        </p:txBody>
      </p:sp>
      <p:sp>
        <p:nvSpPr>
          <p:cNvPr id="34849" name="Freeform 11"/>
          <p:cNvSpPr/>
          <p:nvPr/>
        </p:nvSpPr>
        <p:spPr>
          <a:xfrm>
            <a:off x="7115175" y="4011613"/>
            <a:ext cx="1430338" cy="587375"/>
          </a:xfrm>
          <a:custGeom>
            <a:avLst/>
            <a:gdLst/>
            <a:ahLst/>
            <a:cxnLst>
              <a:cxn ang="0">
                <a:pos x="0" y="1980"/>
              </a:cxn>
              <a:cxn ang="0">
                <a:pos x="0" y="0"/>
              </a:cxn>
              <a:cxn ang="0">
                <a:pos x="2718" y="0"/>
              </a:cxn>
              <a:cxn ang="0">
                <a:pos x="2719" y="1938"/>
              </a:cxn>
            </a:cxnLst>
            <a:pathLst>
              <a:path w="2719" h="1980">
                <a:moveTo>
                  <a:pt x="0" y="1980"/>
                </a:moveTo>
                <a:lnTo>
                  <a:pt x="0" y="0"/>
                </a:lnTo>
                <a:lnTo>
                  <a:pt x="2718" y="0"/>
                </a:lnTo>
                <a:lnTo>
                  <a:pt x="2719" y="1938"/>
                </a:lnTo>
              </a:path>
            </a:pathLst>
          </a:custGeom>
          <a:noFill/>
          <a:ln w="19050" cap="flat" cmpd="sng">
            <a:solidFill>
              <a:schemeClr val="tx1">
                <a:alpha val="100000"/>
              </a:schemeClr>
            </a:solidFill>
            <a:prstDash val="solid"/>
            <a:round/>
            <a:headEnd type="none" w="sm" len="sm"/>
            <a:tailEnd type="none" w="sm" len="sm"/>
          </a:ln>
          <a:effectLst>
            <a:outerShdw dist="17961" dir="2699999" algn="ctr" rotWithShape="0">
              <a:schemeClr val="bg1">
                <a:alpha val="100000"/>
              </a:schemeClr>
            </a:outerShdw>
          </a:effectLst>
        </p:spPr>
        <p:txBody>
          <a:bodyPr/>
          <a:p>
            <a:endParaRPr lang="zh-CN" altLang="en-US"/>
          </a:p>
        </p:txBody>
      </p:sp>
      <p:sp>
        <p:nvSpPr>
          <p:cNvPr id="34850" name="AutoShape 6"/>
          <p:cNvSpPr/>
          <p:nvPr/>
        </p:nvSpPr>
        <p:spPr>
          <a:xfrm>
            <a:off x="6581775" y="4418013"/>
            <a:ext cx="1063625" cy="1457325"/>
          </a:xfrm>
          <a:prstGeom prst="roundRect">
            <a:avLst>
              <a:gd name="adj" fmla="val 16667"/>
            </a:avLst>
          </a:prstGeom>
          <a:gradFill rotWithShape="1">
            <a:gsLst>
              <a:gs pos="0">
                <a:schemeClr val="tx1">
                  <a:alpha val="70000"/>
                </a:schemeClr>
              </a:gs>
              <a:gs pos="100000">
                <a:srgbClr val="1D4447"/>
              </a:gs>
            </a:gsLst>
            <a:lin ang="5400000" scaled="1"/>
            <a:tileRect/>
          </a:gradFill>
          <a:ln w="12700" cap="flat" cmpd="sng">
            <a:solidFill>
              <a:srgbClr val="000000"/>
            </a:solidFill>
            <a:prstDash val="solid"/>
            <a:headEnd type="none" w="med" len="med"/>
            <a:tailEnd type="none" w="med" len="med"/>
          </a:ln>
        </p:spPr>
        <p:txBody>
          <a:bodyPr wrap="none" lIns="87313" tIns="44450" rIns="87313" bIns="44450" anchor="ctr" anchorCtr="0"/>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p:txBody>
      </p:sp>
      <p:grpSp>
        <p:nvGrpSpPr>
          <p:cNvPr id="34851" name="Group 55"/>
          <p:cNvGrpSpPr/>
          <p:nvPr/>
        </p:nvGrpSpPr>
        <p:grpSpPr>
          <a:xfrm>
            <a:off x="6567488" y="4189413"/>
            <a:ext cx="1095375" cy="838200"/>
            <a:chOff x="2445" y="1089"/>
            <a:chExt cx="912" cy="708"/>
          </a:xfrm>
        </p:grpSpPr>
        <p:sp>
          <p:nvSpPr>
            <p:cNvPr id="34862" name="AutoShape 56"/>
            <p:cNvSpPr/>
            <p:nvPr/>
          </p:nvSpPr>
          <p:spPr>
            <a:xfrm>
              <a:off x="2445" y="1089"/>
              <a:ext cx="912" cy="580"/>
            </a:xfrm>
            <a:prstGeom prst="roundRect">
              <a:avLst>
                <a:gd name="adj" fmla="val 16667"/>
              </a:avLst>
            </a:prstGeom>
            <a:gradFill rotWithShape="1">
              <a:gsLst>
                <a:gs pos="0">
                  <a:srgbClr val="333333"/>
                </a:gs>
                <a:gs pos="100000">
                  <a:srgbClr val="0F0F0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4863" name="AutoShape 57"/>
            <p:cNvSpPr/>
            <p:nvPr/>
          </p:nvSpPr>
          <p:spPr>
            <a:xfrm>
              <a:off x="2557" y="1669"/>
              <a:ext cx="688" cy="128"/>
            </a:xfrm>
            <a:custGeom>
              <a:avLst/>
              <a:gdLst>
                <a:gd name="txL" fmla="*/ 4490 w 21600"/>
                <a:gd name="txT" fmla="*/ 4556 h 21600"/>
                <a:gd name="txR" fmla="*/ 17110 w 21600"/>
                <a:gd name="txB" fmla="*/ 17044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lnTo>
                    <a:pt x="0" y="0"/>
                  </a:lnTo>
                  <a:close/>
                </a:path>
              </a:pathLst>
            </a:custGeom>
            <a:gradFill rotWithShape="1">
              <a:gsLst>
                <a:gs pos="0">
                  <a:srgbClr val="333333">
                    <a:alpha val="100000"/>
                  </a:srgbClr>
                </a:gs>
                <a:gs pos="100000">
                  <a:srgbClr val="242424">
                    <a:alpha val="0"/>
                  </a:srgbClr>
                </a:gs>
              </a:gsLst>
              <a:lin ang="5400000" scaled="1"/>
              <a:tileRect/>
            </a:gradFill>
            <a:ln w="9525">
              <a:noFill/>
            </a:ln>
          </p:spPr>
          <p:txBody>
            <a:bodyPr/>
            <a:p>
              <a:endParaRPr lang="zh-CN" altLang="en-US"/>
            </a:p>
          </p:txBody>
        </p:sp>
        <p:sp>
          <p:nvSpPr>
            <p:cNvPr id="34864" name="Rectangle 58"/>
            <p:cNvSpPr/>
            <p:nvPr/>
          </p:nvSpPr>
          <p:spPr>
            <a:xfrm>
              <a:off x="2554" y="1090"/>
              <a:ext cx="694" cy="580"/>
            </a:xfrm>
            <a:prstGeom prst="rect">
              <a:avLst/>
            </a:prstGeom>
            <a:gradFill rotWithShape="1">
              <a:gsLst>
                <a:gs pos="0">
                  <a:srgbClr val="003399"/>
                </a:gs>
                <a:gs pos="100000">
                  <a:srgbClr val="000F2C"/>
                </a:gs>
              </a:gsLst>
              <a:path path="rect">
                <a:fillToRect l="100000" b="10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83003" name="AutoShape 59"/>
            <p:cNvSpPr>
              <a:spLocks noChangeArrowheads="1"/>
            </p:cNvSpPr>
            <p:nvPr/>
          </p:nvSpPr>
          <p:spPr bwMode="auto">
            <a:xfrm>
              <a:off x="2584" y="1117"/>
              <a:ext cx="634" cy="93"/>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3004" name="AutoShape 60"/>
            <p:cNvSpPr>
              <a:spLocks noChangeArrowheads="1"/>
            </p:cNvSpPr>
            <p:nvPr/>
          </p:nvSpPr>
          <p:spPr bwMode="auto">
            <a:xfrm flipV="1">
              <a:off x="2584" y="1544"/>
              <a:ext cx="634" cy="94"/>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3005" name="Oval 61"/>
            <p:cNvSpPr>
              <a:spLocks noChangeArrowheads="1"/>
            </p:cNvSpPr>
            <p:nvPr/>
          </p:nvSpPr>
          <p:spPr bwMode="auto">
            <a:xfrm rot="-2700000">
              <a:off x="2461" y="1131"/>
              <a:ext cx="87" cy="44"/>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4852" name="Rectangle 67"/>
          <p:cNvSpPr/>
          <p:nvPr/>
        </p:nvSpPr>
        <p:spPr>
          <a:xfrm>
            <a:off x="6802438" y="4371975"/>
            <a:ext cx="609600" cy="488950"/>
          </a:xfrm>
          <a:prstGeom prst="rect">
            <a:avLst/>
          </a:prstGeom>
          <a:noFill/>
          <a:ln w="9525">
            <a:noFill/>
          </a:ln>
          <a:effectLst>
            <a:outerShdw dist="12700" dir="5400000" algn="ctr" rotWithShape="0">
              <a:schemeClr val="tx1"/>
            </a:outerShdw>
          </a:effectLst>
        </p:spPr>
        <p:txBody>
          <a:bodyPr wrap="none" lIns="0" tIns="0" rIns="0" bIns="0">
            <a:spAutoFit/>
          </a:bodyPr>
          <a:p>
            <a:pPr latinLnBrk="1">
              <a:buNone/>
            </a:pPr>
            <a:r>
              <a:rPr lang="zh-CN" altLang="en-US" sz="1600" dirty="0">
                <a:solidFill>
                  <a:schemeClr val="bg1"/>
                </a:solidFill>
                <a:latin typeface="HY헤드라인M" pitchFamily="18" charset="-127"/>
              </a:rPr>
              <a:t>反习惯</a:t>
            </a:r>
            <a:endParaRPr lang="zh-CN" altLang="en-US" sz="1600" dirty="0">
              <a:solidFill>
                <a:schemeClr val="bg1"/>
              </a:solidFill>
              <a:latin typeface="HY헤드라인M" pitchFamily="18" charset="-127"/>
            </a:endParaRPr>
          </a:p>
          <a:p>
            <a:pPr latinLnBrk="1">
              <a:buNone/>
            </a:pPr>
            <a:r>
              <a:rPr lang="zh-CN" altLang="en-US" sz="1600" dirty="0">
                <a:solidFill>
                  <a:schemeClr val="bg1"/>
                </a:solidFill>
                <a:latin typeface="HY헤드라인M" pitchFamily="18" charset="-127"/>
              </a:rPr>
              <a:t>性违章</a:t>
            </a:r>
            <a:endParaRPr lang="en-US" altLang="zh-CN" sz="1600" dirty="0">
              <a:solidFill>
                <a:schemeClr val="bg1"/>
              </a:solidFill>
              <a:latin typeface="HY헤드라인M" pitchFamily="18" charset="-127"/>
            </a:endParaRPr>
          </a:p>
        </p:txBody>
      </p:sp>
      <p:sp>
        <p:nvSpPr>
          <p:cNvPr id="34853" name="AutoShape 5"/>
          <p:cNvSpPr/>
          <p:nvPr/>
        </p:nvSpPr>
        <p:spPr>
          <a:xfrm>
            <a:off x="7961313" y="4418013"/>
            <a:ext cx="1063625" cy="1457325"/>
          </a:xfrm>
          <a:prstGeom prst="roundRect">
            <a:avLst>
              <a:gd name="adj" fmla="val 16667"/>
            </a:avLst>
          </a:prstGeom>
          <a:gradFill rotWithShape="1">
            <a:gsLst>
              <a:gs pos="0">
                <a:schemeClr val="tx1">
                  <a:alpha val="70000"/>
                </a:schemeClr>
              </a:gs>
              <a:gs pos="100000">
                <a:srgbClr val="1D4447"/>
              </a:gs>
            </a:gsLst>
            <a:lin ang="5400000" scaled="1"/>
            <a:tileRect/>
          </a:gradFill>
          <a:ln w="12700" cap="flat" cmpd="sng">
            <a:solidFill>
              <a:srgbClr val="000000"/>
            </a:solidFill>
            <a:prstDash val="solid"/>
            <a:headEnd type="none" w="med" len="med"/>
            <a:tailEnd type="none" w="med" len="med"/>
          </a:ln>
        </p:spPr>
        <p:txBody>
          <a:bodyPr wrap="none" lIns="87313" tIns="44450" rIns="87313" bIns="44450" anchor="ctr" anchorCtr="0"/>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a:p>
            <a:pPr algn="ctr" latinLnBrk="1"/>
            <a:endParaRPr lang="ko-KR" altLang="en-US" sz="1100" dirty="0">
              <a:solidFill>
                <a:schemeClr val="bg1"/>
              </a:solidFill>
              <a:latin typeface="Gulim" panose="020B0600000101010101" pitchFamily="34" charset="-127"/>
              <a:ea typeface="Gulim" panose="020B0600000101010101" pitchFamily="34" charset="-127"/>
            </a:endParaRPr>
          </a:p>
        </p:txBody>
      </p:sp>
      <p:grpSp>
        <p:nvGrpSpPr>
          <p:cNvPr id="34854" name="Group 33"/>
          <p:cNvGrpSpPr/>
          <p:nvPr/>
        </p:nvGrpSpPr>
        <p:grpSpPr>
          <a:xfrm>
            <a:off x="7940675" y="4189413"/>
            <a:ext cx="1095375" cy="838200"/>
            <a:chOff x="2445" y="1089"/>
            <a:chExt cx="912" cy="708"/>
          </a:xfrm>
        </p:grpSpPr>
        <p:sp>
          <p:nvSpPr>
            <p:cNvPr id="34856" name="AutoShape 34"/>
            <p:cNvSpPr/>
            <p:nvPr/>
          </p:nvSpPr>
          <p:spPr>
            <a:xfrm>
              <a:off x="2445" y="1089"/>
              <a:ext cx="912" cy="580"/>
            </a:xfrm>
            <a:prstGeom prst="roundRect">
              <a:avLst>
                <a:gd name="adj" fmla="val 16667"/>
              </a:avLst>
            </a:prstGeom>
            <a:gradFill rotWithShape="1">
              <a:gsLst>
                <a:gs pos="0">
                  <a:srgbClr val="333333"/>
                </a:gs>
                <a:gs pos="100000">
                  <a:srgbClr val="0F0F0F"/>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4857" name="AutoShape 35"/>
            <p:cNvSpPr/>
            <p:nvPr/>
          </p:nvSpPr>
          <p:spPr>
            <a:xfrm>
              <a:off x="2557" y="1669"/>
              <a:ext cx="688" cy="128"/>
            </a:xfrm>
            <a:custGeom>
              <a:avLst/>
              <a:gdLst>
                <a:gd name="txL" fmla="*/ 4490 w 21600"/>
                <a:gd name="txT" fmla="*/ 4556 h 21600"/>
                <a:gd name="txR" fmla="*/ 17110 w 21600"/>
                <a:gd name="txB" fmla="*/ 17044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lnTo>
                    <a:pt x="0" y="0"/>
                  </a:lnTo>
                  <a:close/>
                </a:path>
              </a:pathLst>
            </a:custGeom>
            <a:gradFill rotWithShape="1">
              <a:gsLst>
                <a:gs pos="0">
                  <a:srgbClr val="333333">
                    <a:alpha val="100000"/>
                  </a:srgbClr>
                </a:gs>
                <a:gs pos="100000">
                  <a:srgbClr val="242424">
                    <a:alpha val="0"/>
                  </a:srgbClr>
                </a:gs>
              </a:gsLst>
              <a:lin ang="5400000" scaled="1"/>
              <a:tileRect/>
            </a:gradFill>
            <a:ln w="9525">
              <a:noFill/>
            </a:ln>
          </p:spPr>
          <p:txBody>
            <a:bodyPr/>
            <a:p>
              <a:endParaRPr lang="zh-CN" altLang="en-US"/>
            </a:p>
          </p:txBody>
        </p:sp>
        <p:sp>
          <p:nvSpPr>
            <p:cNvPr id="34858" name="Rectangle 36"/>
            <p:cNvSpPr/>
            <p:nvPr/>
          </p:nvSpPr>
          <p:spPr>
            <a:xfrm>
              <a:off x="2554" y="1090"/>
              <a:ext cx="694" cy="580"/>
            </a:xfrm>
            <a:prstGeom prst="rect">
              <a:avLst/>
            </a:prstGeom>
            <a:gradFill rotWithShape="1">
              <a:gsLst>
                <a:gs pos="0">
                  <a:srgbClr val="003399"/>
                </a:gs>
                <a:gs pos="100000">
                  <a:srgbClr val="000F2C"/>
                </a:gs>
              </a:gsLst>
              <a:path path="rect">
                <a:fillToRect l="100000" b="10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82981" name="AutoShape 37"/>
            <p:cNvSpPr>
              <a:spLocks noChangeArrowheads="1"/>
            </p:cNvSpPr>
            <p:nvPr/>
          </p:nvSpPr>
          <p:spPr bwMode="auto">
            <a:xfrm>
              <a:off x="2584" y="1117"/>
              <a:ext cx="634" cy="93"/>
            </a:xfrm>
            <a:prstGeom prst="roundRect">
              <a:avLst>
                <a:gd name="adj" fmla="val 16667"/>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982" name="AutoShape 38"/>
            <p:cNvSpPr>
              <a:spLocks noChangeArrowheads="1"/>
            </p:cNvSpPr>
            <p:nvPr/>
          </p:nvSpPr>
          <p:spPr bwMode="auto">
            <a:xfrm flipV="1">
              <a:off x="2584" y="1544"/>
              <a:ext cx="634" cy="94"/>
            </a:xfrm>
            <a:prstGeom prst="roundRect">
              <a:avLst>
                <a:gd name="adj" fmla="val 16667"/>
              </a:avLst>
            </a:prstGeom>
            <a:gradFill rotWithShape="1">
              <a:gsLst>
                <a:gs pos="0">
                  <a:schemeClr val="tx2">
                    <a:alpha val="20000"/>
                  </a:schemeClr>
                </a:gs>
                <a:gs pos="100000">
                  <a:schemeClr val="tx2">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2983" name="Oval 39"/>
            <p:cNvSpPr>
              <a:spLocks noChangeArrowheads="1"/>
            </p:cNvSpPr>
            <p:nvPr/>
          </p:nvSpPr>
          <p:spPr bwMode="auto">
            <a:xfrm rot="-2700000">
              <a:off x="2461" y="1131"/>
              <a:ext cx="87" cy="44"/>
            </a:xfrm>
            <a:prstGeom prst="ellipse">
              <a:avLst/>
            </a:prstGeom>
            <a:gradFill rotWithShape="1">
              <a:gsLst>
                <a:gs pos="0">
                  <a:schemeClr val="bg1">
                    <a:alpha val="60001"/>
                  </a:schemeClr>
                </a:gs>
                <a:gs pos="100000">
                  <a:schemeClr val="bg1">
                    <a:gamma/>
                    <a:shade val="46275"/>
                    <a:invGamma/>
                    <a:alpha val="0"/>
                  </a:schemeClr>
                </a:gs>
              </a:gsLst>
              <a:lin ang="5400000" scaled="1"/>
            </a:gradFill>
            <a:ln w="9525"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4855" name="Rectangle 68"/>
          <p:cNvSpPr/>
          <p:nvPr/>
        </p:nvSpPr>
        <p:spPr>
          <a:xfrm>
            <a:off x="8172450" y="4400550"/>
            <a:ext cx="812800" cy="733425"/>
          </a:xfrm>
          <a:prstGeom prst="rect">
            <a:avLst/>
          </a:prstGeom>
          <a:noFill/>
          <a:ln w="9525">
            <a:noFill/>
          </a:ln>
          <a:effectLst>
            <a:outerShdw dist="12700" dir="5400000" algn="ctr" rotWithShape="0">
              <a:schemeClr val="tx1"/>
            </a:outerShdw>
          </a:effectLst>
        </p:spPr>
        <p:txBody>
          <a:bodyPr wrap="none" lIns="0" tIns="0" rIns="0" bIns="0">
            <a:spAutoFit/>
          </a:bodyPr>
          <a:p>
            <a:pPr latinLnBrk="1">
              <a:buNone/>
            </a:pPr>
            <a:r>
              <a:rPr lang="zh-CN" altLang="en-US" sz="1600" dirty="0">
                <a:solidFill>
                  <a:schemeClr val="bg1"/>
                </a:solidFill>
                <a:latin typeface="HY헤드라인M" pitchFamily="18" charset="-127"/>
              </a:rPr>
              <a:t>习惯性违</a:t>
            </a:r>
            <a:endParaRPr lang="zh-CN" altLang="en-US" sz="1600" dirty="0">
              <a:solidFill>
                <a:schemeClr val="bg1"/>
              </a:solidFill>
              <a:latin typeface="HY헤드라인M" pitchFamily="18" charset="-127"/>
            </a:endParaRPr>
          </a:p>
          <a:p>
            <a:pPr latinLnBrk="1">
              <a:buNone/>
            </a:pPr>
            <a:r>
              <a:rPr lang="zh-CN" altLang="en-US" sz="1600" dirty="0">
                <a:solidFill>
                  <a:schemeClr val="bg1"/>
                </a:solidFill>
                <a:latin typeface="HY헤드라인M" pitchFamily="18" charset="-127"/>
              </a:rPr>
              <a:t>章引发</a:t>
            </a:r>
            <a:endParaRPr lang="zh-CN" altLang="en-US" sz="1600" dirty="0">
              <a:solidFill>
                <a:schemeClr val="bg1"/>
              </a:solidFill>
              <a:latin typeface="HY헤드라인M" pitchFamily="18" charset="-127"/>
            </a:endParaRPr>
          </a:p>
          <a:p>
            <a:pPr latinLnBrk="1">
              <a:buNone/>
            </a:pPr>
            <a:r>
              <a:rPr lang="zh-CN" altLang="en-US" sz="1600" dirty="0">
                <a:solidFill>
                  <a:schemeClr val="bg1"/>
                </a:solidFill>
                <a:latin typeface="HY헤드라인M" pitchFamily="18" charset="-127"/>
              </a:rPr>
              <a:t>事故</a:t>
            </a:r>
            <a:endParaRPr lang="en-US" altLang="zh-CN" sz="1600" dirty="0">
              <a:solidFill>
                <a:schemeClr val="bg1"/>
              </a:solidFill>
              <a:latin typeface="HY헤드라인M" pitchFamily="18" charset="-127"/>
            </a:endParaRP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5"/>
          <p:cNvSpPr/>
          <p:nvPr>
            <p:ph type="title"/>
          </p:nvPr>
        </p:nvSpPr>
        <p:spPr>
          <a:xfrm>
            <a:off x="395288" y="836613"/>
            <a:ext cx="8229600" cy="649287"/>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sp>
        <p:nvSpPr>
          <p:cNvPr id="35843" name="AutoShape 18"/>
          <p:cNvSpPr>
            <a:spLocks noChangeAspect="1"/>
          </p:cNvSpPr>
          <p:nvPr/>
        </p:nvSpPr>
        <p:spPr>
          <a:xfrm>
            <a:off x="4475163" y="1619250"/>
            <a:ext cx="4418012" cy="4273550"/>
          </a:xfrm>
          <a:custGeom>
            <a:avLst/>
            <a:gdLst>
              <a:gd name="txL" fmla="*/ 3163 w 21600"/>
              <a:gd name="txT" fmla="*/ 3163 h 21600"/>
              <a:gd name="txR" fmla="*/ 18437 w 21600"/>
              <a:gd name="txB" fmla="*/ 18437 h 21600"/>
            </a:gdLst>
            <a:ahLst/>
            <a:cxnLst>
              <a:cxn ang="0">
                <a:pos x="2147483647" y="0"/>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46" y="10800"/>
                </a:moveTo>
                <a:cubicBezTo>
                  <a:pt x="2546" y="15359"/>
                  <a:pt x="6241" y="19054"/>
                  <a:pt x="10800" y="19054"/>
                </a:cubicBezTo>
                <a:cubicBezTo>
                  <a:pt x="15359" y="19054"/>
                  <a:pt x="19054" y="15359"/>
                  <a:pt x="19054" y="10800"/>
                </a:cubicBezTo>
                <a:cubicBezTo>
                  <a:pt x="19054" y="6241"/>
                  <a:pt x="15359" y="2546"/>
                  <a:pt x="10800" y="2546"/>
                </a:cubicBezTo>
                <a:cubicBezTo>
                  <a:pt x="6241" y="2546"/>
                  <a:pt x="2546" y="6241"/>
                  <a:pt x="2546" y="10800"/>
                </a:cubicBezTo>
                <a:close/>
              </a:path>
            </a:pathLst>
          </a:custGeom>
          <a:solidFill>
            <a:srgbClr val="FFFFFF">
              <a:alpha val="50195"/>
            </a:srgbClr>
          </a:solidFill>
          <a:ln w="12700">
            <a:noFill/>
          </a:ln>
        </p:spPr>
        <p:txBody>
          <a:bodyPr/>
          <a:p>
            <a:endParaRPr lang="zh-CN" altLang="en-US"/>
          </a:p>
        </p:txBody>
      </p:sp>
      <p:sp>
        <p:nvSpPr>
          <p:cNvPr id="35844" name="AutoShape 19"/>
          <p:cNvSpPr>
            <a:spLocks noChangeAspect="1"/>
          </p:cNvSpPr>
          <p:nvPr/>
        </p:nvSpPr>
        <p:spPr>
          <a:xfrm>
            <a:off x="4632325" y="1771650"/>
            <a:ext cx="4103688" cy="3968750"/>
          </a:xfrm>
          <a:custGeom>
            <a:avLst/>
            <a:gdLst>
              <a:gd name="txL" fmla="*/ 3163 w 21600"/>
              <a:gd name="txT" fmla="*/ 3163 h 21600"/>
              <a:gd name="txR" fmla="*/ 18437 w 21600"/>
              <a:gd name="txB" fmla="*/ 18437 h 21600"/>
            </a:gdLst>
            <a:ahLst/>
            <a:cxnLst>
              <a:cxn ang="0">
                <a:pos x="2147483647" y="0"/>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57" y="10800"/>
                </a:moveTo>
                <a:cubicBezTo>
                  <a:pt x="1157" y="16126"/>
                  <a:pt x="5474" y="20443"/>
                  <a:pt x="10800" y="20443"/>
                </a:cubicBezTo>
                <a:cubicBezTo>
                  <a:pt x="16126" y="20443"/>
                  <a:pt x="20443" y="16126"/>
                  <a:pt x="20443" y="10800"/>
                </a:cubicBezTo>
                <a:cubicBezTo>
                  <a:pt x="20443" y="5474"/>
                  <a:pt x="16126" y="1157"/>
                  <a:pt x="10800" y="1157"/>
                </a:cubicBezTo>
                <a:cubicBezTo>
                  <a:pt x="5474" y="1157"/>
                  <a:pt x="1157" y="5474"/>
                  <a:pt x="1157" y="10800"/>
                </a:cubicBezTo>
                <a:close/>
              </a:path>
            </a:pathLst>
          </a:custGeom>
          <a:solidFill>
            <a:srgbClr val="ABEFDF">
              <a:alpha val="59999"/>
            </a:srgbClr>
          </a:solidFill>
          <a:ln w="12700">
            <a:noFill/>
          </a:ln>
        </p:spPr>
        <p:txBody>
          <a:bodyPr/>
          <a:p>
            <a:endParaRPr lang="zh-CN" altLang="en-US"/>
          </a:p>
        </p:txBody>
      </p:sp>
      <p:sp>
        <p:nvSpPr>
          <p:cNvPr id="35845" name="Oval 32"/>
          <p:cNvSpPr/>
          <p:nvPr/>
        </p:nvSpPr>
        <p:spPr>
          <a:xfrm>
            <a:off x="5495925" y="2727325"/>
            <a:ext cx="2376488" cy="2295525"/>
          </a:xfrm>
          <a:prstGeom prst="ellipse">
            <a:avLst/>
          </a:prstGeom>
          <a:gradFill rotWithShape="1">
            <a:gsLst>
              <a:gs pos="0">
                <a:schemeClr val="bg1">
                  <a:alpha val="0"/>
                </a:schemeClr>
              </a:gs>
              <a:gs pos="100000">
                <a:schemeClr val="tx1">
                  <a:alpha val="20000"/>
                </a:schemeClr>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35846" name="Rectangle 33"/>
          <p:cNvSpPr/>
          <p:nvPr/>
        </p:nvSpPr>
        <p:spPr>
          <a:xfrm>
            <a:off x="5969000" y="3659188"/>
            <a:ext cx="1428750" cy="427037"/>
          </a:xfrm>
          <a:prstGeom prst="rect">
            <a:avLst/>
          </a:prstGeom>
          <a:noFill/>
          <a:ln w="12700">
            <a:noFill/>
          </a:ln>
          <a:effectLst>
            <a:outerShdw dist="17961" dir="2699999" algn="ctr" rotWithShape="0">
              <a:schemeClr val="tx1">
                <a:alpha val="50000"/>
              </a:schemeClr>
            </a:outerShdw>
          </a:effectLst>
        </p:spPr>
        <p:txBody>
          <a:bodyPr wrap="none" lIns="0" tIns="0" rIns="0" bIns="0" anchor="ctr" anchorCtr="0">
            <a:spAutoFit/>
          </a:bodyPr>
          <a:p>
            <a:pPr algn="ctr" defTabSz="857250" eaLnBrk="0" hangingPunct="0">
              <a:buNone/>
            </a:pPr>
            <a:r>
              <a:rPr lang="zh-CN" altLang="en-US" sz="2800" b="1" dirty="0">
                <a:solidFill>
                  <a:srgbClr val="FFFF00"/>
                </a:solidFill>
                <a:latin typeface="Arial Black" panose="020B0A04020102020204" pitchFamily="34" charset="0"/>
                <a:ea typeface="楷体_GB2312" pitchFamily="49" charset="-122"/>
              </a:rPr>
              <a:t>安全原理</a:t>
            </a:r>
            <a:endParaRPr lang="zh-CN" altLang="en-US" sz="2800" b="1" dirty="0">
              <a:solidFill>
                <a:srgbClr val="FFFF00"/>
              </a:solidFill>
              <a:latin typeface="Arial Black" panose="020B0A04020102020204" pitchFamily="34" charset="0"/>
              <a:ea typeface="楷体_GB2312" pitchFamily="49" charset="-122"/>
            </a:endParaRPr>
          </a:p>
        </p:txBody>
      </p:sp>
      <p:sp>
        <p:nvSpPr>
          <p:cNvPr id="84006" name="AutoShape 38"/>
          <p:cNvSpPr>
            <a:spLocks noChangeArrowheads="1"/>
          </p:cNvSpPr>
          <p:nvPr/>
        </p:nvSpPr>
        <p:spPr bwMode="auto">
          <a:xfrm rot="-5400000">
            <a:off x="2115344" y="164306"/>
            <a:ext cx="593725" cy="3887788"/>
          </a:xfrm>
          <a:prstGeom prst="roundRect">
            <a:avLst>
              <a:gd name="adj" fmla="val 16667"/>
            </a:avLst>
          </a:prstGeom>
          <a:gradFill rotWithShape="1">
            <a:gsLst>
              <a:gs pos="0">
                <a:schemeClr val="bg1">
                  <a:gamma/>
                  <a:shade val="6275"/>
                  <a:invGamma/>
                  <a:alpha val="39999"/>
                </a:schemeClr>
              </a:gs>
              <a:gs pos="100000">
                <a:schemeClr val="bg1">
                  <a:alpha val="80000"/>
                </a:schemeClr>
              </a:gs>
            </a:gsLst>
            <a:lin ang="5400000" scaled="1"/>
          </a:gradFill>
          <a:ln w="9525" algn="ctr">
            <a:solidFill>
              <a:schemeClr val="bg1"/>
            </a:solid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5848" name="Rectangle 39"/>
          <p:cNvSpPr/>
          <p:nvPr/>
        </p:nvSpPr>
        <p:spPr>
          <a:xfrm>
            <a:off x="755650" y="1916113"/>
            <a:ext cx="3063875" cy="365125"/>
          </a:xfrm>
          <a:prstGeom prst="rect">
            <a:avLst/>
          </a:prstGeom>
          <a:noFill/>
          <a:ln w="12700">
            <a:noFill/>
          </a:ln>
          <a:effectLst>
            <a:outerShdw dist="17961" dir="2699999" algn="ctr" rotWithShape="0">
              <a:schemeClr val="bg2"/>
            </a:outerShdw>
          </a:effectLst>
        </p:spPr>
        <p:txBody>
          <a:bodyPr wrap="none" lIns="0" tIns="0" rIns="0" bIns="0" anchor="ctr" anchorCtr="0">
            <a:spAutoFit/>
          </a:bodyPr>
          <a:p>
            <a:pPr defTabSz="857250" eaLnBrk="0" hangingPunct="0">
              <a:buNone/>
            </a:pPr>
            <a:r>
              <a:rPr lang="zh-CN" altLang="en-US" sz="2400" b="1" dirty="0">
                <a:latin typeface="Arial Black" panose="020B0A04020102020204" pitchFamily="34" charset="0"/>
                <a:ea typeface="楷体_GB2312" pitchFamily="49" charset="-122"/>
              </a:rPr>
              <a:t>海因里希事故连锁理论</a:t>
            </a:r>
            <a:endParaRPr lang="zh-CN" altLang="en-US" sz="2400" b="1" dirty="0">
              <a:latin typeface="Arial Black" panose="020B0A04020102020204" pitchFamily="34" charset="0"/>
              <a:ea typeface="楷体_GB2312" pitchFamily="49" charset="-122"/>
            </a:endParaRPr>
          </a:p>
        </p:txBody>
      </p:sp>
      <p:sp>
        <p:nvSpPr>
          <p:cNvPr id="84005" name="AutoShape 37"/>
          <p:cNvSpPr>
            <a:spLocks noChangeArrowheads="1"/>
          </p:cNvSpPr>
          <p:nvPr/>
        </p:nvSpPr>
        <p:spPr bwMode="auto">
          <a:xfrm rot="-5400000">
            <a:off x="1781175" y="1666875"/>
            <a:ext cx="593725" cy="3219450"/>
          </a:xfrm>
          <a:prstGeom prst="roundRect">
            <a:avLst>
              <a:gd name="adj" fmla="val 16667"/>
            </a:avLst>
          </a:prstGeom>
          <a:gradFill rotWithShape="1">
            <a:gsLst>
              <a:gs pos="0">
                <a:schemeClr val="bg1">
                  <a:gamma/>
                  <a:shade val="6275"/>
                  <a:invGamma/>
                  <a:alpha val="39999"/>
                </a:schemeClr>
              </a:gs>
              <a:gs pos="100000">
                <a:schemeClr val="bg1">
                  <a:alpha val="80000"/>
                </a:schemeClr>
              </a:gs>
            </a:gsLst>
            <a:lin ang="5400000" scaled="1"/>
          </a:gradFill>
          <a:ln w="9525" algn="ctr">
            <a:solidFill>
              <a:schemeClr val="bg1"/>
            </a:solid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5850" name="Rectangle 40"/>
          <p:cNvSpPr/>
          <p:nvPr/>
        </p:nvSpPr>
        <p:spPr>
          <a:xfrm>
            <a:off x="1116013" y="3094038"/>
            <a:ext cx="1289050" cy="365125"/>
          </a:xfrm>
          <a:prstGeom prst="rect">
            <a:avLst/>
          </a:prstGeom>
          <a:noFill/>
          <a:ln w="12700">
            <a:noFill/>
          </a:ln>
          <a:effectLst>
            <a:outerShdw dist="17961" dir="2699999" algn="ctr" rotWithShape="0">
              <a:schemeClr val="bg2"/>
            </a:outerShdw>
          </a:effectLst>
        </p:spPr>
        <p:txBody>
          <a:bodyPr wrap="none" lIns="0" tIns="0" rIns="0" bIns="0" anchor="ctr" anchorCtr="0">
            <a:spAutoFit/>
          </a:bodyPr>
          <a:p>
            <a:pPr defTabSz="857250" eaLnBrk="0" hangingPunct="0">
              <a:buNone/>
            </a:pPr>
            <a:r>
              <a:rPr lang="zh-CN" altLang="en-US" sz="2400" b="1" dirty="0">
                <a:latin typeface="Arial Black" panose="020B0A04020102020204" pitchFamily="34" charset="0"/>
                <a:ea typeface="楷体_GB2312" pitchFamily="49" charset="-122"/>
              </a:rPr>
              <a:t>墨菲定律</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84004" name="AutoShape 36"/>
          <p:cNvSpPr>
            <a:spLocks noChangeArrowheads="1"/>
          </p:cNvSpPr>
          <p:nvPr/>
        </p:nvSpPr>
        <p:spPr bwMode="auto">
          <a:xfrm rot="-5400000">
            <a:off x="1781175" y="2847975"/>
            <a:ext cx="593725" cy="3219450"/>
          </a:xfrm>
          <a:prstGeom prst="roundRect">
            <a:avLst>
              <a:gd name="adj" fmla="val 16667"/>
            </a:avLst>
          </a:prstGeom>
          <a:gradFill rotWithShape="1">
            <a:gsLst>
              <a:gs pos="0">
                <a:schemeClr val="bg1">
                  <a:gamma/>
                  <a:shade val="6275"/>
                  <a:invGamma/>
                  <a:alpha val="39999"/>
                </a:schemeClr>
              </a:gs>
              <a:gs pos="100000">
                <a:schemeClr val="bg1">
                  <a:alpha val="80000"/>
                </a:schemeClr>
              </a:gs>
            </a:gsLst>
            <a:lin ang="5400000" scaled="1"/>
          </a:gradFill>
          <a:ln w="9525" algn="ctr">
            <a:solidFill>
              <a:schemeClr val="bg1"/>
            </a:solid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5852" name="Rectangle 41"/>
          <p:cNvSpPr/>
          <p:nvPr/>
        </p:nvSpPr>
        <p:spPr>
          <a:xfrm>
            <a:off x="1116013" y="4268788"/>
            <a:ext cx="1289050" cy="365125"/>
          </a:xfrm>
          <a:prstGeom prst="rect">
            <a:avLst/>
          </a:prstGeom>
          <a:noFill/>
          <a:ln w="12700">
            <a:noFill/>
          </a:ln>
          <a:effectLst>
            <a:outerShdw dist="17961" dir="2699999" algn="ctr" rotWithShape="0">
              <a:schemeClr val="bg2"/>
            </a:outerShdw>
          </a:effectLst>
        </p:spPr>
        <p:txBody>
          <a:bodyPr wrap="none" lIns="0" tIns="0" rIns="0" bIns="0" anchor="ctr" anchorCtr="0">
            <a:spAutoFit/>
          </a:bodyPr>
          <a:p>
            <a:pPr defTabSz="857250" eaLnBrk="0" hangingPunct="0">
              <a:buNone/>
            </a:pPr>
            <a:r>
              <a:rPr lang="zh-CN" altLang="en-US" sz="2400" b="1" dirty="0">
                <a:latin typeface="Arial Black" panose="020B0A04020102020204" pitchFamily="34" charset="0"/>
                <a:ea typeface="楷体_GB2312" pitchFamily="49" charset="-122"/>
              </a:rPr>
              <a:t>预防为主</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83994" name="AutoShape 26"/>
          <p:cNvSpPr>
            <a:spLocks noChangeArrowheads="1"/>
          </p:cNvSpPr>
          <p:nvPr/>
        </p:nvSpPr>
        <p:spPr bwMode="auto">
          <a:xfrm rot="-5400000">
            <a:off x="2115344" y="3672681"/>
            <a:ext cx="593725" cy="3887788"/>
          </a:xfrm>
          <a:prstGeom prst="roundRect">
            <a:avLst>
              <a:gd name="adj" fmla="val 16667"/>
            </a:avLst>
          </a:prstGeom>
          <a:gradFill rotWithShape="1">
            <a:gsLst>
              <a:gs pos="0">
                <a:schemeClr val="bg1">
                  <a:gamma/>
                  <a:shade val="6275"/>
                  <a:invGamma/>
                  <a:alpha val="39999"/>
                </a:schemeClr>
              </a:gs>
              <a:gs pos="100000">
                <a:schemeClr val="bg1">
                  <a:alpha val="80000"/>
                </a:schemeClr>
              </a:gs>
            </a:gsLst>
            <a:lin ang="5400000" scaled="1"/>
          </a:gradFill>
          <a:ln w="9525" algn="ctr">
            <a:solidFill>
              <a:schemeClr val="bg1"/>
            </a:solid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5854" name="Rectangle 27"/>
          <p:cNvSpPr/>
          <p:nvPr/>
        </p:nvSpPr>
        <p:spPr>
          <a:xfrm>
            <a:off x="1116013" y="5434013"/>
            <a:ext cx="1633537" cy="365125"/>
          </a:xfrm>
          <a:prstGeom prst="rect">
            <a:avLst/>
          </a:prstGeom>
          <a:noFill/>
          <a:ln w="12700">
            <a:noFill/>
          </a:ln>
          <a:effectLst>
            <a:outerShdw dist="17961" dir="2699999" algn="ctr" rotWithShape="0">
              <a:schemeClr val="bg2"/>
            </a:outerShdw>
          </a:effectLst>
        </p:spPr>
        <p:txBody>
          <a:bodyPr wrap="none" lIns="0" tIns="0" rIns="0" bIns="0" anchor="ctr" anchorCtr="0">
            <a:spAutoFit/>
          </a:bodyPr>
          <a:p>
            <a:pPr defTabSz="857250" eaLnBrk="0" hangingPunct="0">
              <a:buNone/>
            </a:pPr>
            <a:r>
              <a:rPr lang="zh-CN" altLang="en-US" sz="2400" b="1" dirty="0">
                <a:latin typeface="Arial Black" panose="020B0A04020102020204" pitchFamily="34" charset="0"/>
                <a:ea typeface="楷体_GB2312" pitchFamily="49" charset="-122"/>
              </a:rPr>
              <a:t>轨迹交叉论</a:t>
            </a:r>
            <a:r>
              <a:rPr lang="zh-CN" altLang="en-US" sz="2400" b="1" dirty="0">
                <a:latin typeface="Arial Black" panose="020B0A04020102020204" pitchFamily="34" charset="0"/>
                <a:ea typeface="Gulim" panose="020B0600000101010101" pitchFamily="34" charset="-127"/>
              </a:rPr>
              <a:t> </a:t>
            </a:r>
            <a:endParaRPr lang="en-US" altLang="ko-KR" sz="2400" b="1" dirty="0">
              <a:latin typeface="Arial Black" panose="020B0A04020102020204" pitchFamily="34" charset="0"/>
              <a:ea typeface="Gulim" panose="020B0600000101010101" pitchFamily="34" charset="-127"/>
            </a:endParaRP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5"/>
          <p:cNvSpPr/>
          <p:nvPr>
            <p:ph type="title"/>
          </p:nvPr>
        </p:nvSpPr>
        <p:spPr>
          <a:xfrm>
            <a:off x="395288" y="836613"/>
            <a:ext cx="8229600" cy="649287"/>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pic>
        <p:nvPicPr>
          <p:cNvPr id="36867" name="Picture 14"/>
          <p:cNvPicPr>
            <a:picLocks noChangeAspect="1"/>
          </p:cNvPicPr>
          <p:nvPr/>
        </p:nvPicPr>
        <p:blipFill>
          <a:blip r:embed="rId1"/>
          <a:stretch>
            <a:fillRect/>
          </a:stretch>
        </p:blipFill>
        <p:spPr>
          <a:xfrm>
            <a:off x="1476375" y="2133600"/>
            <a:ext cx="6911975" cy="4213225"/>
          </a:xfrm>
          <a:prstGeom prst="rect">
            <a:avLst/>
          </a:prstGeom>
          <a:noFill/>
          <a:ln w="9525">
            <a:noFill/>
          </a:ln>
        </p:spPr>
      </p:pic>
      <p:grpSp>
        <p:nvGrpSpPr>
          <p:cNvPr id="36868" name="Group 4"/>
          <p:cNvGrpSpPr/>
          <p:nvPr/>
        </p:nvGrpSpPr>
        <p:grpSpPr>
          <a:xfrm>
            <a:off x="539750" y="1484313"/>
            <a:ext cx="5735638" cy="576262"/>
            <a:chOff x="174" y="663"/>
            <a:chExt cx="3613" cy="363"/>
          </a:xfrm>
        </p:grpSpPr>
        <p:grpSp>
          <p:nvGrpSpPr>
            <p:cNvPr id="36869" name="Group 5"/>
            <p:cNvGrpSpPr/>
            <p:nvPr/>
          </p:nvGrpSpPr>
          <p:grpSpPr>
            <a:xfrm>
              <a:off x="174" y="715"/>
              <a:ext cx="205" cy="205"/>
              <a:chOff x="2485" y="949"/>
              <a:chExt cx="918" cy="918"/>
            </a:xfrm>
          </p:grpSpPr>
          <p:sp>
            <p:nvSpPr>
              <p:cNvPr id="36871"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36872"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36873" name="Group 8"/>
              <p:cNvGrpSpPr/>
              <p:nvPr/>
            </p:nvGrpSpPr>
            <p:grpSpPr>
              <a:xfrm>
                <a:off x="2656" y="1155"/>
                <a:ext cx="586" cy="500"/>
                <a:chOff x="511" y="1141"/>
                <a:chExt cx="586" cy="500"/>
              </a:xfrm>
            </p:grpSpPr>
            <p:sp>
              <p:nvSpPr>
                <p:cNvPr id="87049"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7050"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6874"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87052"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6870"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3.2.1 </a:t>
              </a:r>
              <a:r>
                <a:rPr lang="zh-CN" altLang="en-US" sz="2800" b="1" dirty="0">
                  <a:latin typeface="楷体_GB2312" pitchFamily="49" charset="-122"/>
                  <a:ea typeface="楷体_GB2312" pitchFamily="49" charset="-122"/>
                </a:rPr>
                <a:t>海因里希因果连锁理论</a:t>
              </a:r>
              <a:r>
                <a:rPr lang="zh-CN" altLang="en-US" dirty="0">
                  <a:latin typeface="Arial" panose="020B0604020202020204" pitchFamily="34" charset="0"/>
                </a:rPr>
                <a:t> </a:t>
              </a:r>
              <a:endParaRPr lang="zh-CN" altLang="en-US" dirty="0">
                <a:latin typeface="Arial" panose="020B0604020202020204" pitchFamily="34" charset="0"/>
              </a:endParaRPr>
            </a:p>
          </p:txBody>
        </p:sp>
      </p:gr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5"/>
          <p:cNvSpPr/>
          <p:nvPr>
            <p:ph type="title"/>
          </p:nvPr>
        </p:nvSpPr>
        <p:spPr>
          <a:xfrm>
            <a:off x="395288" y="765175"/>
            <a:ext cx="8229600" cy="649288"/>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grpSp>
        <p:nvGrpSpPr>
          <p:cNvPr id="37891" name="Group 4"/>
          <p:cNvGrpSpPr/>
          <p:nvPr/>
        </p:nvGrpSpPr>
        <p:grpSpPr>
          <a:xfrm>
            <a:off x="539750" y="1484313"/>
            <a:ext cx="5735638" cy="576262"/>
            <a:chOff x="174" y="663"/>
            <a:chExt cx="3613" cy="363"/>
          </a:xfrm>
        </p:grpSpPr>
        <p:grpSp>
          <p:nvGrpSpPr>
            <p:cNvPr id="37893" name="Group 5"/>
            <p:cNvGrpSpPr/>
            <p:nvPr/>
          </p:nvGrpSpPr>
          <p:grpSpPr>
            <a:xfrm>
              <a:off x="174" y="715"/>
              <a:ext cx="205" cy="205"/>
              <a:chOff x="2485" y="949"/>
              <a:chExt cx="918" cy="918"/>
            </a:xfrm>
          </p:grpSpPr>
          <p:sp>
            <p:nvSpPr>
              <p:cNvPr id="37895"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37896"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37897" name="Group 8"/>
              <p:cNvGrpSpPr/>
              <p:nvPr/>
            </p:nvGrpSpPr>
            <p:grpSpPr>
              <a:xfrm>
                <a:off x="2656" y="1155"/>
                <a:ext cx="586" cy="500"/>
                <a:chOff x="511" y="1141"/>
                <a:chExt cx="586" cy="500"/>
              </a:xfrm>
            </p:grpSpPr>
            <p:sp>
              <p:nvSpPr>
                <p:cNvPr id="87049"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7050"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7898"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87052"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7894"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3.2.1 </a:t>
              </a:r>
              <a:r>
                <a:rPr lang="zh-CN" altLang="en-US" sz="2800" b="1" dirty="0">
                  <a:latin typeface="楷体_GB2312" pitchFamily="49" charset="-122"/>
                  <a:ea typeface="楷体_GB2312" pitchFamily="49" charset="-122"/>
                </a:rPr>
                <a:t>海因里希因果连锁理论</a:t>
              </a: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p:txBody>
        </p:sp>
      </p:grpSp>
      <p:pic>
        <p:nvPicPr>
          <p:cNvPr id="37892" name="Picture 14"/>
          <p:cNvPicPr>
            <a:picLocks noChangeAspect="1"/>
          </p:cNvPicPr>
          <p:nvPr/>
        </p:nvPicPr>
        <p:blipFill>
          <a:blip r:embed="rId1"/>
          <a:stretch>
            <a:fillRect/>
          </a:stretch>
        </p:blipFill>
        <p:spPr>
          <a:xfrm>
            <a:off x="1116013" y="2119313"/>
            <a:ext cx="7056437" cy="4217987"/>
          </a:xfrm>
          <a:prstGeom prst="rect">
            <a:avLst/>
          </a:prstGeom>
          <a:noFill/>
          <a:ln w="9525">
            <a:noFill/>
          </a:ln>
        </p:spPr>
      </p:pic>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5"/>
          <p:cNvSpPr/>
          <p:nvPr>
            <p:ph type="title"/>
          </p:nvPr>
        </p:nvSpPr>
        <p:spPr>
          <a:xfrm>
            <a:off x="395288" y="765175"/>
            <a:ext cx="8229600" cy="649288"/>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grpSp>
        <p:nvGrpSpPr>
          <p:cNvPr id="38915" name="Group 4"/>
          <p:cNvGrpSpPr/>
          <p:nvPr/>
        </p:nvGrpSpPr>
        <p:grpSpPr>
          <a:xfrm>
            <a:off x="539750" y="1412875"/>
            <a:ext cx="5735638" cy="576263"/>
            <a:chOff x="174" y="663"/>
            <a:chExt cx="3613" cy="363"/>
          </a:xfrm>
        </p:grpSpPr>
        <p:grpSp>
          <p:nvGrpSpPr>
            <p:cNvPr id="38918" name="Group 5"/>
            <p:cNvGrpSpPr/>
            <p:nvPr/>
          </p:nvGrpSpPr>
          <p:grpSpPr>
            <a:xfrm>
              <a:off x="174" y="715"/>
              <a:ext cx="205" cy="205"/>
              <a:chOff x="2485" y="949"/>
              <a:chExt cx="918" cy="918"/>
            </a:xfrm>
          </p:grpSpPr>
          <p:sp>
            <p:nvSpPr>
              <p:cNvPr id="38920"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38921"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38922" name="Group 8"/>
              <p:cNvGrpSpPr/>
              <p:nvPr/>
            </p:nvGrpSpPr>
            <p:grpSpPr>
              <a:xfrm>
                <a:off x="2656" y="1155"/>
                <a:ext cx="586" cy="500"/>
                <a:chOff x="511" y="1141"/>
                <a:chExt cx="586" cy="500"/>
              </a:xfrm>
            </p:grpSpPr>
            <p:sp>
              <p:nvSpPr>
                <p:cNvPr id="88073"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8074"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8923"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88076"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8919"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3.2.4 </a:t>
              </a:r>
              <a:r>
                <a:rPr lang="zh-CN" altLang="en-US" sz="2800" b="1" dirty="0">
                  <a:latin typeface="楷体_GB2312" pitchFamily="49" charset="-122"/>
                  <a:ea typeface="楷体_GB2312" pitchFamily="49" charset="-122"/>
                </a:rPr>
                <a:t>轨迹交叉论</a:t>
              </a:r>
              <a:endParaRPr lang="zh-CN" altLang="en-US" dirty="0">
                <a:latin typeface="楷体_GB2312" pitchFamily="49" charset="-122"/>
                <a:ea typeface="楷体_GB2312" pitchFamily="49" charset="-122"/>
              </a:endParaRPr>
            </a:p>
          </p:txBody>
        </p:sp>
      </p:grpSp>
      <p:pic>
        <p:nvPicPr>
          <p:cNvPr id="38916" name="Picture 14"/>
          <p:cNvPicPr>
            <a:picLocks noChangeAspect="1"/>
          </p:cNvPicPr>
          <p:nvPr/>
        </p:nvPicPr>
        <p:blipFill>
          <a:blip r:embed="rId1"/>
          <a:stretch>
            <a:fillRect/>
          </a:stretch>
        </p:blipFill>
        <p:spPr>
          <a:xfrm>
            <a:off x="1116013" y="2133600"/>
            <a:ext cx="7419975" cy="3168650"/>
          </a:xfrm>
          <a:prstGeom prst="rect">
            <a:avLst/>
          </a:prstGeom>
          <a:noFill/>
          <a:ln w="9525">
            <a:noFill/>
          </a:ln>
        </p:spPr>
      </p:pic>
      <p:sp>
        <p:nvSpPr>
          <p:cNvPr id="38917" name="AutoShape 15"/>
          <p:cNvSpPr/>
          <p:nvPr/>
        </p:nvSpPr>
        <p:spPr>
          <a:xfrm>
            <a:off x="1116013" y="5300663"/>
            <a:ext cx="7561262" cy="1008062"/>
          </a:xfrm>
          <a:prstGeom prst="roundRect">
            <a:avLst>
              <a:gd name="adj" fmla="val 16667"/>
            </a:avLst>
          </a:prstGeom>
          <a:solidFill>
            <a:srgbClr val="808000"/>
          </a:solidFill>
          <a:ln w="9525" cap="flat" cmpd="sng">
            <a:solidFill>
              <a:schemeClr val="tx1"/>
            </a:solidFill>
            <a:prstDash val="solid"/>
            <a:headEnd type="none" w="med" len="med"/>
            <a:tailEnd type="none" w="med" len="med"/>
          </a:ln>
        </p:spPr>
        <p:txBody>
          <a:bodyPr anchor="ctr" anchorCtr="0"/>
          <a:p>
            <a:r>
              <a:rPr lang="zh-CN" altLang="en-US" b="1" dirty="0">
                <a:latin typeface="楷体_GB2312" pitchFamily="49" charset="-122"/>
                <a:ea typeface="楷体_GB2312" pitchFamily="49" charset="-122"/>
              </a:rPr>
              <a:t>轨迹交叉论认为，在一个系统中，人的不安全行为和物的不安全状态的形成过程中，一旦发生时间和空间的运动轨迹交叉，就会造成事故</a:t>
            </a: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5"/>
          <p:cNvSpPr/>
          <p:nvPr>
            <p:ph type="title"/>
          </p:nvPr>
        </p:nvSpPr>
        <p:spPr>
          <a:xfrm>
            <a:off x="395288" y="836613"/>
            <a:ext cx="8229600" cy="649287"/>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grpSp>
        <p:nvGrpSpPr>
          <p:cNvPr id="39939" name="Group 4"/>
          <p:cNvGrpSpPr/>
          <p:nvPr/>
        </p:nvGrpSpPr>
        <p:grpSpPr>
          <a:xfrm>
            <a:off x="539750" y="1412875"/>
            <a:ext cx="5735638" cy="576263"/>
            <a:chOff x="174" y="663"/>
            <a:chExt cx="3613" cy="363"/>
          </a:xfrm>
        </p:grpSpPr>
        <p:grpSp>
          <p:nvGrpSpPr>
            <p:cNvPr id="39944" name="Group 5"/>
            <p:cNvGrpSpPr/>
            <p:nvPr/>
          </p:nvGrpSpPr>
          <p:grpSpPr>
            <a:xfrm>
              <a:off x="174" y="715"/>
              <a:ext cx="205" cy="205"/>
              <a:chOff x="2485" y="949"/>
              <a:chExt cx="918" cy="918"/>
            </a:xfrm>
          </p:grpSpPr>
          <p:sp>
            <p:nvSpPr>
              <p:cNvPr id="39946"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39947"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39948" name="Group 8"/>
              <p:cNvGrpSpPr/>
              <p:nvPr/>
            </p:nvGrpSpPr>
            <p:grpSpPr>
              <a:xfrm>
                <a:off x="2656" y="1155"/>
                <a:ext cx="586" cy="500"/>
                <a:chOff x="511" y="1141"/>
                <a:chExt cx="586" cy="500"/>
              </a:xfrm>
            </p:grpSpPr>
            <p:sp>
              <p:nvSpPr>
                <p:cNvPr id="88073"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8074"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9949"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88076"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39945"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3.2.4 </a:t>
              </a:r>
              <a:r>
                <a:rPr lang="zh-CN" altLang="en-US" sz="2800" b="1" dirty="0">
                  <a:latin typeface="楷体_GB2312" pitchFamily="49" charset="-122"/>
                  <a:ea typeface="楷体_GB2312" pitchFamily="49" charset="-122"/>
                </a:rPr>
                <a:t>轨迹交叉论</a:t>
              </a:r>
              <a:endParaRPr lang="zh-CN" altLang="en-US" dirty="0">
                <a:latin typeface="楷体_GB2312" pitchFamily="49" charset="-122"/>
                <a:ea typeface="楷体_GB2312" pitchFamily="49" charset="-122"/>
              </a:endParaRPr>
            </a:p>
          </p:txBody>
        </p:sp>
      </p:grpSp>
      <p:sp>
        <p:nvSpPr>
          <p:cNvPr id="39940" name="Oval 29"/>
          <p:cNvSpPr/>
          <p:nvPr/>
        </p:nvSpPr>
        <p:spPr>
          <a:xfrm>
            <a:off x="1258888" y="2565400"/>
            <a:ext cx="1800225" cy="3024188"/>
          </a:xfrm>
          <a:prstGeom prst="ellipse">
            <a:avLst/>
          </a:prstGeom>
          <a:solidFill>
            <a:srgbClr val="003366"/>
          </a:solidFill>
          <a:ln w="9525" cap="flat" cmpd="sng">
            <a:solidFill>
              <a:schemeClr val="tx1"/>
            </a:solidFill>
            <a:prstDash val="solid"/>
            <a:headEnd type="none" w="med" len="med"/>
            <a:tailEnd type="none" w="med" len="med"/>
          </a:ln>
        </p:spPr>
        <p:txBody>
          <a:bodyPr wrap="none" anchor="ctr" anchorCtr="0"/>
          <a:p>
            <a:pPr algn="ctr"/>
            <a:r>
              <a:rPr lang="zh-CN" altLang="en-US" b="1" dirty="0">
                <a:solidFill>
                  <a:srgbClr val="FFFFFF"/>
                </a:solidFill>
                <a:latin typeface="Arial" panose="020B0604020202020204" pitchFamily="34" charset="0"/>
                <a:ea typeface="楷体_GB2312" pitchFamily="49" charset="-122"/>
              </a:rPr>
              <a:t>预防事故</a:t>
            </a:r>
            <a:endParaRPr lang="zh-CN" altLang="en-US" b="1" dirty="0">
              <a:solidFill>
                <a:srgbClr val="FFFFFF"/>
              </a:solidFill>
              <a:latin typeface="Arial" panose="020B0604020202020204" pitchFamily="34" charset="0"/>
              <a:ea typeface="楷体_GB2312" pitchFamily="49" charset="-122"/>
            </a:endParaRPr>
          </a:p>
          <a:p>
            <a:pPr algn="ctr"/>
            <a:r>
              <a:rPr lang="zh-CN" altLang="en-US" b="1" dirty="0">
                <a:solidFill>
                  <a:srgbClr val="FFFFFF"/>
                </a:solidFill>
                <a:latin typeface="Arial" panose="020B0604020202020204" pitchFamily="34" charset="0"/>
                <a:ea typeface="楷体_GB2312" pitchFamily="49" charset="-122"/>
              </a:rPr>
              <a:t>的三个</a:t>
            </a:r>
            <a:endParaRPr lang="zh-CN" altLang="en-US" b="1" dirty="0">
              <a:solidFill>
                <a:srgbClr val="FFFFFF"/>
              </a:solidFill>
              <a:latin typeface="Arial" panose="020B0604020202020204" pitchFamily="34" charset="0"/>
              <a:ea typeface="楷体_GB2312" pitchFamily="49" charset="-122"/>
            </a:endParaRPr>
          </a:p>
          <a:p>
            <a:pPr algn="ctr"/>
            <a:r>
              <a:rPr lang="zh-CN" altLang="en-US" b="1" dirty="0">
                <a:solidFill>
                  <a:srgbClr val="FFFFFF"/>
                </a:solidFill>
                <a:latin typeface="Arial" panose="020B0604020202020204" pitchFamily="34" charset="0"/>
                <a:ea typeface="楷体_GB2312" pitchFamily="49" charset="-122"/>
              </a:rPr>
              <a:t>方面</a:t>
            </a:r>
            <a:endParaRPr lang="zh-CN" altLang="en-US" b="1" dirty="0">
              <a:solidFill>
                <a:srgbClr val="FFFFFF"/>
              </a:solidFill>
              <a:latin typeface="Arial" panose="020B0604020202020204" pitchFamily="34" charset="0"/>
              <a:ea typeface="楷体_GB2312" pitchFamily="49" charset="-122"/>
            </a:endParaRPr>
          </a:p>
        </p:txBody>
      </p:sp>
      <p:sp>
        <p:nvSpPr>
          <p:cNvPr id="39941" name="AutoShape 27"/>
          <p:cNvSpPr/>
          <p:nvPr/>
        </p:nvSpPr>
        <p:spPr>
          <a:xfrm>
            <a:off x="3851275" y="2276475"/>
            <a:ext cx="4679950" cy="1081088"/>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nchor="ctr" anchorCtr="0"/>
          <a:p>
            <a:r>
              <a:rPr lang="zh-CN" altLang="en-US" dirty="0">
                <a:solidFill>
                  <a:schemeClr val="tx2"/>
                </a:solidFill>
                <a:latin typeface="Arial" panose="020B0604020202020204" pitchFamily="34" charset="0"/>
                <a:ea typeface="楷体_GB2312" pitchFamily="49" charset="-122"/>
              </a:rPr>
              <a:t>防止和避免人和物的运动轨迹的交叉是避免事故发生的根本出路</a:t>
            </a:r>
            <a:r>
              <a:rPr lang="zh-CN" altLang="en-US" dirty="0">
                <a:solidFill>
                  <a:schemeClr val="tx2"/>
                </a:solidFill>
                <a:latin typeface="Arial" panose="020B0604020202020204" pitchFamily="34" charset="0"/>
              </a:rPr>
              <a:t> </a:t>
            </a:r>
            <a:endParaRPr lang="zh-CN" altLang="en-US" dirty="0">
              <a:solidFill>
                <a:schemeClr val="tx2"/>
              </a:solidFill>
              <a:latin typeface="Arial" panose="020B0604020202020204" pitchFamily="34" charset="0"/>
            </a:endParaRPr>
          </a:p>
        </p:txBody>
      </p:sp>
      <p:sp>
        <p:nvSpPr>
          <p:cNvPr id="39942" name="AutoShape 24"/>
          <p:cNvSpPr/>
          <p:nvPr/>
        </p:nvSpPr>
        <p:spPr>
          <a:xfrm>
            <a:off x="3924300" y="3644900"/>
            <a:ext cx="4679950" cy="1081088"/>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nchor="ctr" anchorCtr="0"/>
          <a:p>
            <a:r>
              <a:rPr lang="zh-CN" altLang="en-US" dirty="0">
                <a:solidFill>
                  <a:schemeClr val="tx2"/>
                </a:solidFill>
                <a:latin typeface="Arial" panose="020B0604020202020204" pitchFamily="34" charset="0"/>
                <a:ea typeface="楷体_GB2312" pitchFamily="49" charset="-122"/>
              </a:rPr>
              <a:t>控制人的不安全行为</a:t>
            </a:r>
            <a:endParaRPr lang="zh-CN" altLang="en-US" dirty="0">
              <a:solidFill>
                <a:schemeClr val="tx2"/>
              </a:solidFill>
              <a:latin typeface="Arial" panose="020B0604020202020204" pitchFamily="34" charset="0"/>
              <a:ea typeface="楷体_GB2312" pitchFamily="49" charset="-122"/>
            </a:endParaRPr>
          </a:p>
        </p:txBody>
      </p:sp>
      <p:sp>
        <p:nvSpPr>
          <p:cNvPr id="39943" name="AutoShape 28"/>
          <p:cNvSpPr/>
          <p:nvPr/>
        </p:nvSpPr>
        <p:spPr>
          <a:xfrm>
            <a:off x="3924300" y="4941888"/>
            <a:ext cx="4679950" cy="1081087"/>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nchor="ctr" anchorCtr="0"/>
          <a:p>
            <a:r>
              <a:rPr lang="zh-CN" altLang="en-US" dirty="0">
                <a:solidFill>
                  <a:schemeClr val="tx2"/>
                </a:solidFill>
                <a:latin typeface="Arial" panose="020B0604020202020204" pitchFamily="34" charset="0"/>
                <a:ea typeface="楷体_GB2312" pitchFamily="49" charset="-122"/>
              </a:rPr>
              <a:t>控制物的不安全状态</a:t>
            </a:r>
            <a:endParaRPr lang="zh-CN" altLang="en-US" dirty="0">
              <a:solidFill>
                <a:schemeClr val="tx2"/>
              </a:solidFill>
              <a:latin typeface="Arial" panose="020B0604020202020204" pitchFamily="34" charset="0"/>
              <a:ea typeface="楷体_GB2312" pitchFamily="49" charset="-122"/>
            </a:endParaRP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5"/>
          <p:cNvSpPr/>
          <p:nvPr>
            <p:ph type="title"/>
          </p:nvPr>
        </p:nvSpPr>
        <p:spPr>
          <a:xfrm>
            <a:off x="395288" y="765175"/>
            <a:ext cx="8229600" cy="649288"/>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grpSp>
        <p:nvGrpSpPr>
          <p:cNvPr id="40963" name="Group 4"/>
          <p:cNvGrpSpPr/>
          <p:nvPr/>
        </p:nvGrpSpPr>
        <p:grpSpPr>
          <a:xfrm>
            <a:off x="468313" y="1700213"/>
            <a:ext cx="5735637" cy="576262"/>
            <a:chOff x="174" y="663"/>
            <a:chExt cx="3613" cy="363"/>
          </a:xfrm>
        </p:grpSpPr>
        <p:grpSp>
          <p:nvGrpSpPr>
            <p:cNvPr id="40966" name="Group 5"/>
            <p:cNvGrpSpPr/>
            <p:nvPr/>
          </p:nvGrpSpPr>
          <p:grpSpPr>
            <a:xfrm>
              <a:off x="174" y="715"/>
              <a:ext cx="205" cy="205"/>
              <a:chOff x="2485" y="949"/>
              <a:chExt cx="918" cy="918"/>
            </a:xfrm>
          </p:grpSpPr>
          <p:sp>
            <p:nvSpPr>
              <p:cNvPr id="40968"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40969"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40970" name="Group 8"/>
              <p:cNvGrpSpPr/>
              <p:nvPr/>
            </p:nvGrpSpPr>
            <p:grpSpPr>
              <a:xfrm>
                <a:off x="2656" y="1155"/>
                <a:ext cx="586" cy="500"/>
                <a:chOff x="511" y="1141"/>
                <a:chExt cx="586" cy="500"/>
              </a:xfrm>
            </p:grpSpPr>
            <p:sp>
              <p:nvSpPr>
                <p:cNvPr id="90121"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0122"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40971"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90124"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40967"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3.3.2 </a:t>
              </a:r>
              <a:r>
                <a:rPr lang="zh-CN" altLang="en-US" sz="2800" b="1" dirty="0">
                  <a:latin typeface="楷体_GB2312" pitchFamily="49" charset="-122"/>
                  <a:ea typeface="楷体_GB2312" pitchFamily="49" charset="-122"/>
                </a:rPr>
                <a:t>危险源特征</a:t>
              </a:r>
              <a:endParaRPr lang="zh-CN" altLang="en-US" dirty="0">
                <a:latin typeface="楷体_GB2312" pitchFamily="49" charset="-122"/>
                <a:ea typeface="楷体_GB2312" pitchFamily="49" charset="-122"/>
              </a:endParaRPr>
            </a:p>
          </p:txBody>
        </p:sp>
      </p:grpSp>
      <p:sp>
        <p:nvSpPr>
          <p:cNvPr id="40964" name="AutoShape 15"/>
          <p:cNvSpPr/>
          <p:nvPr/>
        </p:nvSpPr>
        <p:spPr>
          <a:xfrm>
            <a:off x="1187450" y="3141663"/>
            <a:ext cx="1584325" cy="1873250"/>
          </a:xfrm>
          <a:prstGeom prst="roundRect">
            <a:avLst>
              <a:gd name="adj" fmla="val 16667"/>
            </a:avLst>
          </a:prstGeom>
          <a:solidFill>
            <a:schemeClr val="bg2"/>
          </a:solidFill>
          <a:ln w="9525" cap="flat" cmpd="sng">
            <a:solidFill>
              <a:schemeClr val="tx1"/>
            </a:solidFill>
            <a:prstDash val="solid"/>
            <a:headEnd type="none" w="med" len="med"/>
            <a:tailEnd type="none" w="med" len="med"/>
          </a:ln>
        </p:spPr>
        <p:txBody>
          <a:bodyPr wrap="none" anchor="ctr" anchorCtr="0"/>
          <a:p>
            <a:pPr algn="ctr"/>
            <a:r>
              <a:rPr lang="zh-CN" altLang="en-US" sz="2400" b="1" dirty="0">
                <a:latin typeface="Arial" panose="020B0604020202020204" pitchFamily="34" charset="0"/>
                <a:ea typeface="楷体_GB2312" pitchFamily="49" charset="-122"/>
              </a:rPr>
              <a:t>危险源</a:t>
            </a:r>
            <a:endParaRPr lang="zh-CN" altLang="en-US" sz="2400" b="1" dirty="0">
              <a:latin typeface="Arial" panose="020B0604020202020204" pitchFamily="34" charset="0"/>
              <a:ea typeface="楷体_GB2312" pitchFamily="49" charset="-122"/>
            </a:endParaRPr>
          </a:p>
          <a:p>
            <a:pPr algn="ctr"/>
            <a:r>
              <a:rPr lang="zh-CN" altLang="en-US" sz="2400" b="1" dirty="0">
                <a:latin typeface="Arial" panose="020B0604020202020204" pitchFamily="34" charset="0"/>
                <a:ea typeface="楷体_GB2312" pitchFamily="49" charset="-122"/>
              </a:rPr>
              <a:t>的实质</a:t>
            </a:r>
            <a:endParaRPr lang="zh-CN" altLang="en-US" sz="2400" b="1" dirty="0">
              <a:latin typeface="Arial" panose="020B0604020202020204" pitchFamily="34" charset="0"/>
              <a:ea typeface="楷体_GB2312" pitchFamily="49" charset="-122"/>
            </a:endParaRPr>
          </a:p>
          <a:p>
            <a:pPr algn="ctr"/>
            <a:r>
              <a:rPr lang="zh-CN" altLang="en-US" sz="2400" dirty="0">
                <a:latin typeface="Arial" panose="020B0604020202020204" pitchFamily="34" charset="0"/>
              </a:rPr>
              <a:t> </a:t>
            </a:r>
            <a:endParaRPr lang="zh-CN" altLang="en-US" sz="2400" dirty="0">
              <a:latin typeface="Arial" panose="020B0604020202020204" pitchFamily="34" charset="0"/>
            </a:endParaRPr>
          </a:p>
        </p:txBody>
      </p:sp>
      <p:sp>
        <p:nvSpPr>
          <p:cNvPr id="40965" name="Rectangle 14"/>
          <p:cNvSpPr/>
          <p:nvPr/>
        </p:nvSpPr>
        <p:spPr>
          <a:xfrm>
            <a:off x="2987675" y="3213100"/>
            <a:ext cx="5781675" cy="2305050"/>
          </a:xfrm>
          <a:prstGeom prst="rect">
            <a:avLst/>
          </a:prstGeom>
          <a:noFill/>
          <a:ln w="9525">
            <a:noFill/>
          </a:ln>
        </p:spPr>
        <p:txBody>
          <a:bodyPr/>
          <a:p>
            <a:pPr marL="908050" lvl="1" indent="-436245" eaLnBrk="1" hangingPunct="1">
              <a:spcBef>
                <a:spcPct val="20000"/>
              </a:spcBef>
              <a:buClr>
                <a:schemeClr val="accent2"/>
              </a:buClr>
              <a:buFont typeface="Wingdings" panose="05000000000000000000" pitchFamily="2" charset="2"/>
              <a:buChar char="n"/>
            </a:pPr>
            <a:r>
              <a:rPr lang="zh-CN" altLang="en-US" sz="2200" b="1" dirty="0">
                <a:latin typeface="Verdana" panose="020B0604030504040204" pitchFamily="34" charset="0"/>
                <a:ea typeface="楷体_GB2312" pitchFamily="49" charset="-122"/>
              </a:rPr>
              <a:t>是具有潜在危险的源点或部位，是爆发事故的源头，是能量、危险物质集中的核心，是能量从那里传出来或爆发的地方。</a:t>
            </a:r>
            <a:r>
              <a:rPr lang="zh-CN" altLang="en-US" sz="3000" dirty="0">
                <a:latin typeface="Verdana" panose="020B0604030504040204" pitchFamily="34" charset="0"/>
              </a:rPr>
              <a:t> </a:t>
            </a:r>
            <a:endParaRPr lang="zh-CN" altLang="en-US" sz="3000" dirty="0">
              <a:latin typeface="Verdana" panose="020B0604030504040204" pitchFamily="34" charset="0"/>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Rectangle 6"/>
          <p:cNvSpPr>
            <a:spLocks noChangeArrowheads="1"/>
          </p:cNvSpPr>
          <p:nvPr/>
        </p:nvSpPr>
        <p:spPr bwMode="auto">
          <a:xfrm>
            <a:off x="0" y="3357563"/>
            <a:ext cx="2665413" cy="457200"/>
          </a:xfrm>
          <a:prstGeom prst="rect">
            <a:avLst/>
          </a:prstGeom>
          <a:noFill/>
          <a:ln w="9525">
            <a:noFill/>
            <a:miter lim="800000"/>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080808"/>
                </a:solidFill>
                <a:effectLst>
                  <a:outerShdw blurRad="38100" dist="38100" dir="2700000" algn="tl">
                    <a:srgbClr val="C0C0C0"/>
                  </a:outerShdw>
                </a:effectLst>
                <a:uLnTx/>
                <a:uFillTx/>
                <a:latin typeface="Arial" panose="020B0604020202020204" pitchFamily="34" charset="0"/>
                <a:ea typeface="楷体_GB2312" pitchFamily="49" charset="-122"/>
                <a:cs typeface="+mn-cs"/>
              </a:rPr>
              <a:t>班组安全管理</a:t>
            </a:r>
            <a:endParaRPr kumimoji="0" lang="zh-CN" altLang="en-US" sz="2400" b="1" i="0" u="none" strike="noStrike" kern="1200" cap="none" spc="0" normalizeH="0" baseline="0" noProof="0">
              <a:ln>
                <a:noFill/>
              </a:ln>
              <a:solidFill>
                <a:srgbClr val="080808"/>
              </a:solidFill>
              <a:effectLst>
                <a:outerShdw blurRad="38100" dist="38100" dir="2700000" algn="tl">
                  <a:srgbClr val="C0C0C0"/>
                </a:outerShdw>
              </a:effectLst>
              <a:uLnTx/>
              <a:uFillTx/>
              <a:latin typeface="Arial" panose="020B0604020202020204" pitchFamily="34" charset="0"/>
              <a:ea typeface="楷体_GB2312" pitchFamily="49" charset="-122"/>
              <a:cs typeface="+mn-cs"/>
            </a:endParaRPr>
          </a:p>
        </p:txBody>
      </p:sp>
      <p:sp>
        <p:nvSpPr>
          <p:cNvPr id="5123" name="AutoShape 8"/>
          <p:cNvSpPr/>
          <p:nvPr/>
        </p:nvSpPr>
        <p:spPr>
          <a:xfrm>
            <a:off x="1979613" y="1844675"/>
            <a:ext cx="4419600" cy="508000"/>
          </a:xfrm>
          <a:prstGeom prst="roundRect">
            <a:avLst>
              <a:gd name="adj" fmla="val 50000"/>
            </a:avLst>
          </a:prstGeom>
          <a:noFill/>
          <a:ln w="28575" cap="flat" cmpd="sng">
            <a:solidFill>
              <a:schemeClr val="folHlink"/>
            </a:solidFill>
            <a:prstDash val="solid"/>
            <a:headEnd type="none" w="med" len="med"/>
            <a:tailEnd type="none" w="med" len="med"/>
          </a:ln>
        </p:spPr>
        <p:txBody>
          <a:bodyPr wrap="none" anchor="ctr" anchorCtr="0"/>
          <a:p>
            <a:pPr eaLnBrk="0" hangingPunct="0"/>
            <a:r>
              <a:rPr lang="zh-CN" altLang="en-US" b="1" dirty="0">
                <a:latin typeface="楷体_GB2312" pitchFamily="49" charset="-122"/>
                <a:ea typeface="楷体_GB2312" pitchFamily="49" charset="-122"/>
              </a:rPr>
              <a:t>班组长安全角色认知</a:t>
            </a:r>
            <a:r>
              <a:rPr lang="zh-CN" altLang="en-US" dirty="0">
                <a:latin typeface="楷体_GB2312" pitchFamily="49" charset="-122"/>
                <a:ea typeface="楷体_GB2312" pitchFamily="49" charset="-122"/>
              </a:rPr>
              <a:t> </a:t>
            </a:r>
            <a:endParaRPr lang="zh-CN" altLang="en-US" dirty="0">
              <a:latin typeface="楷体_GB2312" pitchFamily="49" charset="-122"/>
              <a:ea typeface="楷体_GB2312" pitchFamily="49" charset="-122"/>
            </a:endParaRPr>
          </a:p>
        </p:txBody>
      </p:sp>
      <p:sp>
        <p:nvSpPr>
          <p:cNvPr id="5124" name="AutoShape 6"/>
          <p:cNvSpPr/>
          <p:nvPr/>
        </p:nvSpPr>
        <p:spPr>
          <a:xfrm>
            <a:off x="2700338" y="3357563"/>
            <a:ext cx="4419600" cy="508000"/>
          </a:xfrm>
          <a:prstGeom prst="roundRect">
            <a:avLst>
              <a:gd name="adj" fmla="val 50000"/>
            </a:avLst>
          </a:prstGeom>
          <a:noFill/>
          <a:ln w="28575" cap="flat" cmpd="sng">
            <a:solidFill>
              <a:schemeClr val="folHlink"/>
            </a:solidFill>
            <a:prstDash val="solid"/>
            <a:headEnd type="none" w="med" len="med"/>
            <a:tailEnd type="none" w="med" len="med"/>
          </a:ln>
        </p:spPr>
        <p:txBody>
          <a:bodyPr wrap="none" anchor="ctr" anchorCtr="0"/>
          <a:p>
            <a:pPr eaLnBrk="0" hangingPunct="0"/>
            <a:r>
              <a:rPr lang="zh-CN" altLang="en-US" b="1" dirty="0">
                <a:latin typeface="Arial" panose="020B0604020202020204" pitchFamily="34" charset="0"/>
                <a:ea typeface="楷体_GB2312" pitchFamily="49" charset="-122"/>
              </a:rPr>
              <a:t>班组基础和现场安全管理</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5125" name="AutoShape 4"/>
          <p:cNvSpPr/>
          <p:nvPr/>
        </p:nvSpPr>
        <p:spPr>
          <a:xfrm>
            <a:off x="2411413" y="4868863"/>
            <a:ext cx="4419600" cy="508000"/>
          </a:xfrm>
          <a:prstGeom prst="roundRect">
            <a:avLst>
              <a:gd name="adj" fmla="val 50000"/>
            </a:avLst>
          </a:prstGeom>
          <a:noFill/>
          <a:ln w="28575" cap="flat" cmpd="sng">
            <a:solidFill>
              <a:schemeClr val="folHlink"/>
            </a:solidFill>
            <a:prstDash val="solid"/>
            <a:headEnd type="none" w="med" len="med"/>
            <a:tailEnd type="none" w="med" len="med"/>
          </a:ln>
        </p:spPr>
        <p:txBody>
          <a:bodyPr wrap="none" anchor="ctr" anchorCtr="0"/>
          <a:p>
            <a:pPr eaLnBrk="0" hangingPunct="0"/>
            <a:r>
              <a:rPr lang="zh-CN" altLang="en-US" b="1" dirty="0">
                <a:latin typeface="Arial" panose="020B0604020202020204" pitchFamily="34" charset="0"/>
                <a:ea typeface="楷体_GB2312" pitchFamily="49" charset="-122"/>
              </a:rPr>
              <a:t>辨识控制危险源，消除习惯性违章</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4" name="AutoShape 3"/>
          <p:cNvSpPr>
            <a:spLocks noChangeArrowheads="1"/>
          </p:cNvSpPr>
          <p:nvPr/>
        </p:nvSpPr>
        <p:spPr bwMode="ltGray">
          <a:xfrm rot="5400000">
            <a:off x="-2224087" y="1439863"/>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tx2">
                  <a:gamma/>
                  <a:tint val="45490"/>
                  <a:invGamma/>
                  <a:alpha val="60001"/>
                </a:schemeClr>
              </a:gs>
              <a:gs pos="100000">
                <a:schemeClr val="tx2">
                  <a:alpha val="60001"/>
                </a:schemeClr>
              </a:gs>
            </a:gsLst>
            <a:lin ang="0" scaled="1"/>
          </a:gradFill>
          <a:ln w="9525"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nvGrpSpPr>
          <p:cNvPr id="5127" name="Group 23"/>
          <p:cNvGrpSpPr/>
          <p:nvPr/>
        </p:nvGrpSpPr>
        <p:grpSpPr>
          <a:xfrm>
            <a:off x="2339975" y="3284538"/>
            <a:ext cx="431800" cy="609600"/>
            <a:chOff x="2078" y="1195"/>
            <a:chExt cx="1615" cy="2585"/>
          </a:xfrm>
        </p:grpSpPr>
        <p:sp>
          <p:nvSpPr>
            <p:cNvPr id="5143" name="Oval 24"/>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p>
              <a:endParaRPr lang="zh-CN" altLang="en-US" sz="2400" dirty="0">
                <a:latin typeface="Times New Roman" panose="02020603050405020304" pitchFamily="18" charset="0"/>
              </a:endParaRPr>
            </a:p>
          </p:txBody>
        </p:sp>
        <p:sp>
          <p:nvSpPr>
            <p:cNvPr id="5144" name="Oval 25"/>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endParaRPr lang="zh-CN" altLang="en-US" sz="2400" dirty="0">
                <a:latin typeface="Times New Roman" panose="02020603050405020304" pitchFamily="18" charset="0"/>
              </a:endParaRPr>
            </a:p>
          </p:txBody>
        </p:sp>
        <p:sp>
          <p:nvSpPr>
            <p:cNvPr id="6170" name="Oval 26"/>
            <p:cNvSpPr>
              <a:spLocks noChangeArrowheads="1"/>
            </p:cNvSpPr>
            <p:nvPr/>
          </p:nvSpPr>
          <p:spPr bwMode="gray">
            <a:xfrm>
              <a:off x="2339" y="1195"/>
              <a:ext cx="689" cy="257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171" name="Oval 27"/>
            <p:cNvSpPr>
              <a:spLocks noChangeArrowheads="1"/>
            </p:cNvSpPr>
            <p:nvPr/>
          </p:nvSpPr>
          <p:spPr bwMode="gray">
            <a:xfrm>
              <a:off x="2339" y="1195"/>
              <a:ext cx="689" cy="2578"/>
            </a:xfrm>
            <a:prstGeom prst="ellipse">
              <a:avLst/>
            </a:prstGeom>
            <a:gradFill rotWithShape="1">
              <a:gsLst>
                <a:gs pos="0">
                  <a:schemeClr val="accent1"/>
                </a:gs>
                <a:gs pos="100000">
                  <a:schemeClr val="accent1">
                    <a:gamma/>
                    <a:shade val="46275"/>
                    <a:invGamma/>
                  </a:schemeClr>
                </a:gs>
              </a:gsLst>
              <a:lin ang="54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172" name="Oval 28"/>
            <p:cNvSpPr>
              <a:spLocks noChangeArrowheads="1"/>
            </p:cNvSpPr>
            <p:nvPr/>
          </p:nvSpPr>
          <p:spPr bwMode="gray">
            <a:xfrm>
              <a:off x="2333" y="1202"/>
              <a:ext cx="1098" cy="257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173" name="Oval 29"/>
            <p:cNvSpPr>
              <a:spLocks noChangeArrowheads="1"/>
            </p:cNvSpPr>
            <p:nvPr/>
          </p:nvSpPr>
          <p:spPr bwMode="gray">
            <a:xfrm>
              <a:off x="2333" y="1202"/>
              <a:ext cx="1098" cy="2578"/>
            </a:xfrm>
            <a:prstGeom prst="ellipse">
              <a:avLst/>
            </a:prstGeom>
            <a:gradFill rotWithShape="1">
              <a:gsLst>
                <a:gs pos="0">
                  <a:schemeClr val="accent1"/>
                </a:gs>
                <a:gs pos="100000">
                  <a:schemeClr val="accent1">
                    <a:gamma/>
                    <a:shade val="48627"/>
                    <a:invGamma/>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5128" name="Group 9"/>
          <p:cNvGrpSpPr/>
          <p:nvPr/>
        </p:nvGrpSpPr>
        <p:grpSpPr>
          <a:xfrm>
            <a:off x="1619250" y="1773238"/>
            <a:ext cx="503238" cy="609600"/>
            <a:chOff x="2078" y="1195"/>
            <a:chExt cx="1615" cy="2585"/>
          </a:xfrm>
        </p:grpSpPr>
        <p:sp>
          <p:nvSpPr>
            <p:cNvPr id="5137" name="Oval 10"/>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p>
              <a:endParaRPr lang="zh-CN" altLang="en-US" sz="2400" dirty="0">
                <a:latin typeface="Times New Roman" panose="02020603050405020304" pitchFamily="18" charset="0"/>
              </a:endParaRPr>
            </a:p>
          </p:txBody>
        </p:sp>
        <p:sp>
          <p:nvSpPr>
            <p:cNvPr id="5138" name="Oval 11"/>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endParaRPr lang="zh-CN" altLang="en-US" sz="2400" dirty="0">
                <a:latin typeface="Times New Roman" panose="02020603050405020304" pitchFamily="18" charset="0"/>
              </a:endParaRPr>
            </a:p>
          </p:txBody>
        </p:sp>
        <p:sp>
          <p:nvSpPr>
            <p:cNvPr id="2" name="Oval 12"/>
            <p:cNvSpPr>
              <a:spLocks noChangeArrowheads="1"/>
            </p:cNvSpPr>
            <p:nvPr/>
          </p:nvSpPr>
          <p:spPr bwMode="gray">
            <a:xfrm>
              <a:off x="2353" y="1195"/>
              <a:ext cx="591" cy="257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157" name="Oval 13"/>
            <p:cNvSpPr>
              <a:spLocks noChangeArrowheads="1"/>
            </p:cNvSpPr>
            <p:nvPr/>
          </p:nvSpPr>
          <p:spPr bwMode="gray">
            <a:xfrm>
              <a:off x="2353" y="1195"/>
              <a:ext cx="591" cy="2578"/>
            </a:xfrm>
            <a:prstGeom prst="ellipse">
              <a:avLst/>
            </a:prstGeom>
            <a:gradFill rotWithShape="1">
              <a:gsLst>
                <a:gs pos="0">
                  <a:schemeClr val="hlink">
                    <a:gamma/>
                    <a:shade val="0"/>
                    <a:invGamma/>
                  </a:schemeClr>
                </a:gs>
                <a:gs pos="100000">
                  <a:schemeClr val="hlink"/>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Oval 14"/>
            <p:cNvSpPr>
              <a:spLocks noChangeArrowheads="1"/>
            </p:cNvSpPr>
            <p:nvPr/>
          </p:nvSpPr>
          <p:spPr bwMode="gray">
            <a:xfrm>
              <a:off x="2333" y="1202"/>
              <a:ext cx="1100" cy="257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159" name="Oval 15"/>
            <p:cNvSpPr>
              <a:spLocks noChangeArrowheads="1"/>
            </p:cNvSpPr>
            <p:nvPr/>
          </p:nvSpPr>
          <p:spPr bwMode="gray">
            <a:xfrm>
              <a:off x="2333" y="1202"/>
              <a:ext cx="1100" cy="2578"/>
            </a:xfrm>
            <a:prstGeom prst="ellipse">
              <a:avLst/>
            </a:prstGeom>
            <a:gradFill rotWithShape="1">
              <a:gsLst>
                <a:gs pos="0">
                  <a:schemeClr val="hlink"/>
                </a:gs>
                <a:gs pos="100000">
                  <a:schemeClr val="hlink">
                    <a:gamma/>
                    <a:shade val="48627"/>
                    <a:invGamma/>
                  </a:schemeClr>
                </a:gs>
              </a:gsLst>
              <a:lin ang="27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5129" name="Group 37"/>
          <p:cNvGrpSpPr/>
          <p:nvPr/>
        </p:nvGrpSpPr>
        <p:grpSpPr>
          <a:xfrm>
            <a:off x="1979613" y="4797425"/>
            <a:ext cx="500062" cy="609600"/>
            <a:chOff x="2078" y="1195"/>
            <a:chExt cx="1615" cy="2585"/>
          </a:xfrm>
        </p:grpSpPr>
        <p:sp>
          <p:nvSpPr>
            <p:cNvPr id="5131" name="Oval 38"/>
            <p:cNvSpPr/>
            <p:nvPr/>
          </p:nvSpPr>
          <p:spPr>
            <a:xfrm>
              <a:off x="2078" y="1680"/>
              <a:ext cx="1615" cy="1615"/>
            </a:xfrm>
            <a:prstGeom prst="ellipse">
              <a:avLst/>
            </a:prstGeom>
            <a:gradFill rotWithShape="1">
              <a:gsLst>
                <a:gs pos="0">
                  <a:srgbClr val="767676"/>
                </a:gs>
                <a:gs pos="50000">
                  <a:srgbClr val="FFFFFF"/>
                </a:gs>
                <a:gs pos="100000">
                  <a:srgbClr val="767676"/>
                </a:gs>
              </a:gsLst>
              <a:lin ang="5400000" scaled="1"/>
              <a:tileRect/>
            </a:gradFill>
            <a:ln w="57150">
              <a:noFill/>
            </a:ln>
          </p:spPr>
          <p:txBody>
            <a:bodyPr wrap="none" anchor="ctr" anchorCtr="0"/>
            <a:p>
              <a:endParaRPr lang="zh-CN" altLang="en-US" sz="2400" dirty="0">
                <a:latin typeface="Times New Roman" panose="02020603050405020304" pitchFamily="18" charset="0"/>
              </a:endParaRPr>
            </a:p>
          </p:txBody>
        </p:sp>
        <p:sp>
          <p:nvSpPr>
            <p:cNvPr id="5132" name="Oval 39"/>
            <p:cNvSpPr/>
            <p:nvPr/>
          </p:nvSpPr>
          <p:spPr>
            <a:xfrm>
              <a:off x="2170" y="1771"/>
              <a:ext cx="1430" cy="1430"/>
            </a:xfrm>
            <a:prstGeom prst="ellipse">
              <a:avLst/>
            </a:prstGeom>
            <a:gradFill rotWithShape="1">
              <a:gsLst>
                <a:gs pos="0">
                  <a:srgbClr val="A2A2A2"/>
                </a:gs>
                <a:gs pos="50000">
                  <a:srgbClr val="FFFFFF"/>
                </a:gs>
                <a:gs pos="100000">
                  <a:srgbClr val="A2A2A2"/>
                </a:gs>
              </a:gsLst>
              <a:lin ang="0" scaled="1"/>
              <a:tileRect/>
            </a:gradFill>
            <a:ln w="9525">
              <a:noFill/>
            </a:ln>
          </p:spPr>
          <p:txBody>
            <a:bodyPr wrap="none" anchor="ctr" anchorCtr="0"/>
            <a:p>
              <a:endParaRPr lang="zh-CN" altLang="en-US" sz="2400" dirty="0">
                <a:latin typeface="Times New Roman" panose="02020603050405020304" pitchFamily="18" charset="0"/>
              </a:endParaRPr>
            </a:p>
          </p:txBody>
        </p:sp>
        <p:sp>
          <p:nvSpPr>
            <p:cNvPr id="6184" name="Oval 40"/>
            <p:cNvSpPr>
              <a:spLocks noChangeArrowheads="1"/>
            </p:cNvSpPr>
            <p:nvPr/>
          </p:nvSpPr>
          <p:spPr bwMode="gray">
            <a:xfrm>
              <a:off x="2355" y="1195"/>
              <a:ext cx="595" cy="257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34" name="Oval 41"/>
            <p:cNvSpPr/>
            <p:nvPr/>
          </p:nvSpPr>
          <p:spPr>
            <a:xfrm>
              <a:off x="2355" y="1195"/>
              <a:ext cx="595" cy="2578"/>
            </a:xfrm>
            <a:prstGeom prst="ellipse">
              <a:avLst/>
            </a:prstGeom>
            <a:gradFill rotWithShape="1">
              <a:gsLst>
                <a:gs pos="0">
                  <a:srgbClr val="000000"/>
                </a:gs>
                <a:gs pos="100000">
                  <a:srgbClr val="E35E23"/>
                </a:gs>
              </a:gsLst>
              <a:lin ang="2700000" scaled="1"/>
              <a:tileRect/>
            </a:gradFill>
            <a:ln w="38100">
              <a:noFill/>
            </a:ln>
          </p:spPr>
          <p:txBody>
            <a:bodyPr wrap="none" anchor="ctr" anchorCtr="0">
              <a:spAutoFit/>
            </a:bodyPr>
            <a:p>
              <a:endParaRPr lang="zh-CN" altLang="en-US" sz="2400" dirty="0">
                <a:latin typeface="Times New Roman" panose="02020603050405020304" pitchFamily="18" charset="0"/>
              </a:endParaRPr>
            </a:p>
          </p:txBody>
        </p:sp>
        <p:sp>
          <p:nvSpPr>
            <p:cNvPr id="6186" name="Oval 42"/>
            <p:cNvSpPr>
              <a:spLocks noChangeArrowheads="1"/>
            </p:cNvSpPr>
            <p:nvPr/>
          </p:nvSpPr>
          <p:spPr bwMode="gray">
            <a:xfrm>
              <a:off x="2345" y="1202"/>
              <a:ext cx="1087" cy="257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36" name="Oval 43"/>
            <p:cNvSpPr/>
            <p:nvPr/>
          </p:nvSpPr>
          <p:spPr>
            <a:xfrm>
              <a:off x="2345" y="1202"/>
              <a:ext cx="1088" cy="2578"/>
            </a:xfrm>
            <a:prstGeom prst="ellipse">
              <a:avLst/>
            </a:prstGeom>
            <a:gradFill rotWithShape="1">
              <a:gsLst>
                <a:gs pos="0">
                  <a:srgbClr val="E35E23"/>
                </a:gs>
                <a:gs pos="100000">
                  <a:srgbClr val="6E2E11"/>
                </a:gs>
              </a:gsLst>
              <a:lin ang="2700000" scaled="1"/>
              <a:tileRect/>
            </a:gradFill>
            <a:ln w="38100">
              <a:noFill/>
            </a:ln>
          </p:spPr>
          <p:txBody>
            <a:bodyPr anchor="ctr" anchorCtr="0">
              <a:spAutoFit/>
            </a:bodyPr>
            <a:p>
              <a:endParaRPr lang="zh-CN" altLang="en-US" sz="2400" dirty="0">
                <a:latin typeface="Times New Roman" panose="02020603050405020304" pitchFamily="18" charset="0"/>
              </a:endParaRPr>
            </a:p>
          </p:txBody>
        </p:sp>
      </p:grpSp>
      <p:sp>
        <p:nvSpPr>
          <p:cNvPr id="5130" name="Rectangle 54"/>
          <p:cNvSpPr/>
          <p:nvPr/>
        </p:nvSpPr>
        <p:spPr>
          <a:xfrm>
            <a:off x="3059113" y="1052513"/>
            <a:ext cx="2952750" cy="579437"/>
          </a:xfrm>
          <a:prstGeom prst="rect">
            <a:avLst/>
          </a:prstGeom>
          <a:noFill/>
          <a:ln w="9525">
            <a:noFill/>
          </a:ln>
        </p:spPr>
        <p:txBody>
          <a:bodyPr>
            <a:spAutoFit/>
          </a:bodyPr>
          <a:p>
            <a:pPr algn="ctr"/>
            <a:r>
              <a:rPr lang="zh-CN" altLang="en-US" sz="3200" b="1" dirty="0">
                <a:latin typeface="Arial" panose="020B0604020202020204" pitchFamily="34" charset="0"/>
                <a:ea typeface="楷体_GB2312" pitchFamily="49" charset="-122"/>
              </a:rPr>
              <a:t>主要内容</a:t>
            </a:r>
            <a:endParaRPr lang="zh-CN" altLang="en-US" sz="3200" b="1" dirty="0">
              <a:latin typeface="Arial" panose="020B0604020202020204" pitchFamily="34" charset="0"/>
              <a:ea typeface="楷体_GB2312" pitchFamily="49" charset="-122"/>
            </a:endParaRP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5"/>
          <p:cNvSpPr/>
          <p:nvPr>
            <p:ph type="title"/>
          </p:nvPr>
        </p:nvSpPr>
        <p:spPr>
          <a:xfrm>
            <a:off x="323850" y="908050"/>
            <a:ext cx="8229600" cy="649288"/>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grpSp>
        <p:nvGrpSpPr>
          <p:cNvPr id="41987" name="Group 8"/>
          <p:cNvGrpSpPr/>
          <p:nvPr/>
        </p:nvGrpSpPr>
        <p:grpSpPr>
          <a:xfrm>
            <a:off x="250825" y="1412875"/>
            <a:ext cx="5735638" cy="576263"/>
            <a:chOff x="174" y="663"/>
            <a:chExt cx="3613" cy="363"/>
          </a:xfrm>
        </p:grpSpPr>
        <p:grpSp>
          <p:nvGrpSpPr>
            <p:cNvPr id="41992" name="Group 9"/>
            <p:cNvGrpSpPr/>
            <p:nvPr/>
          </p:nvGrpSpPr>
          <p:grpSpPr>
            <a:xfrm>
              <a:off x="174" y="715"/>
              <a:ext cx="205" cy="205"/>
              <a:chOff x="2485" y="949"/>
              <a:chExt cx="918" cy="918"/>
            </a:xfrm>
          </p:grpSpPr>
          <p:sp>
            <p:nvSpPr>
              <p:cNvPr id="41994" name="AutoShape 10"/>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41995" name="Oval 11"/>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41996" name="Group 12"/>
              <p:cNvGrpSpPr/>
              <p:nvPr/>
            </p:nvGrpSpPr>
            <p:grpSpPr>
              <a:xfrm>
                <a:off x="2656" y="1155"/>
                <a:ext cx="586" cy="500"/>
                <a:chOff x="511" y="1141"/>
                <a:chExt cx="586" cy="500"/>
              </a:xfrm>
            </p:grpSpPr>
            <p:sp>
              <p:nvSpPr>
                <p:cNvPr id="91149" name="Oval 13"/>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1150" name="Oval 14"/>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41997" name="Oval 15"/>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91152" name="Oval 16"/>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41993" name="AutoShape 17"/>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3.3.2 </a:t>
              </a:r>
              <a:r>
                <a:rPr lang="zh-CN" altLang="en-US" sz="2800" b="1" dirty="0">
                  <a:latin typeface="楷体_GB2312" pitchFamily="49" charset="-122"/>
                  <a:ea typeface="楷体_GB2312" pitchFamily="49" charset="-122"/>
                </a:rPr>
                <a:t>危险源特征</a:t>
              </a:r>
              <a:endParaRPr lang="zh-CN" altLang="en-US" dirty="0">
                <a:latin typeface="楷体_GB2312" pitchFamily="49" charset="-122"/>
                <a:ea typeface="楷体_GB2312" pitchFamily="49" charset="-122"/>
              </a:endParaRPr>
            </a:p>
          </p:txBody>
        </p:sp>
      </p:grpSp>
      <p:sp>
        <p:nvSpPr>
          <p:cNvPr id="41988" name="Oval 7"/>
          <p:cNvSpPr/>
          <p:nvPr/>
        </p:nvSpPr>
        <p:spPr>
          <a:xfrm>
            <a:off x="1331913" y="2565400"/>
            <a:ext cx="1800225" cy="3024188"/>
          </a:xfrm>
          <a:prstGeom prst="ellipse">
            <a:avLst/>
          </a:prstGeom>
          <a:solidFill>
            <a:srgbClr val="008000"/>
          </a:solidFill>
          <a:ln w="9525" cap="flat" cmpd="sng">
            <a:solidFill>
              <a:schemeClr val="tx1"/>
            </a:solidFill>
            <a:prstDash val="solid"/>
            <a:headEnd type="none" w="med" len="med"/>
            <a:tailEnd type="none" w="med" len="med"/>
          </a:ln>
        </p:spPr>
        <p:txBody>
          <a:bodyPr wrap="none" anchor="ctr" anchorCtr="0"/>
          <a:p>
            <a:pPr algn="ctr"/>
            <a:r>
              <a:rPr lang="zh-CN" altLang="en-US" b="1" dirty="0">
                <a:solidFill>
                  <a:srgbClr val="FFFFFF"/>
                </a:solidFill>
                <a:latin typeface="Arial" panose="020B0604020202020204" pitchFamily="34" charset="0"/>
                <a:ea typeface="楷体_GB2312" pitchFamily="49" charset="-122"/>
              </a:rPr>
              <a:t>预防事故</a:t>
            </a:r>
            <a:endParaRPr lang="zh-CN" altLang="en-US" b="1" dirty="0">
              <a:solidFill>
                <a:srgbClr val="FFFFFF"/>
              </a:solidFill>
              <a:latin typeface="Arial" panose="020B0604020202020204" pitchFamily="34" charset="0"/>
              <a:ea typeface="楷体_GB2312" pitchFamily="49" charset="-122"/>
            </a:endParaRPr>
          </a:p>
          <a:p>
            <a:pPr algn="ctr"/>
            <a:r>
              <a:rPr lang="zh-CN" altLang="en-US" b="1" dirty="0">
                <a:solidFill>
                  <a:srgbClr val="FFFFFF"/>
                </a:solidFill>
                <a:latin typeface="Arial" panose="020B0604020202020204" pitchFamily="34" charset="0"/>
                <a:ea typeface="楷体_GB2312" pitchFamily="49" charset="-122"/>
              </a:rPr>
              <a:t>的三个</a:t>
            </a:r>
            <a:endParaRPr lang="zh-CN" altLang="en-US" b="1" dirty="0">
              <a:solidFill>
                <a:srgbClr val="FFFFFF"/>
              </a:solidFill>
              <a:latin typeface="Arial" panose="020B0604020202020204" pitchFamily="34" charset="0"/>
              <a:ea typeface="楷体_GB2312" pitchFamily="49" charset="-122"/>
            </a:endParaRPr>
          </a:p>
          <a:p>
            <a:pPr algn="ctr"/>
            <a:r>
              <a:rPr lang="zh-CN" altLang="en-US" b="1" dirty="0">
                <a:solidFill>
                  <a:srgbClr val="FFFFFF"/>
                </a:solidFill>
                <a:latin typeface="Arial" panose="020B0604020202020204" pitchFamily="34" charset="0"/>
                <a:ea typeface="楷体_GB2312" pitchFamily="49" charset="-122"/>
              </a:rPr>
              <a:t>方面</a:t>
            </a:r>
            <a:endParaRPr lang="zh-CN" altLang="en-US" b="1" dirty="0">
              <a:solidFill>
                <a:srgbClr val="FFFFFF"/>
              </a:solidFill>
              <a:latin typeface="Arial" panose="020B0604020202020204" pitchFamily="34" charset="0"/>
              <a:ea typeface="楷体_GB2312" pitchFamily="49" charset="-122"/>
            </a:endParaRPr>
          </a:p>
        </p:txBody>
      </p:sp>
      <p:sp>
        <p:nvSpPr>
          <p:cNvPr id="41989" name="AutoShape 5"/>
          <p:cNvSpPr/>
          <p:nvPr/>
        </p:nvSpPr>
        <p:spPr>
          <a:xfrm>
            <a:off x="3779838" y="2205038"/>
            <a:ext cx="4679950" cy="1081087"/>
          </a:xfrm>
          <a:prstGeom prst="roundRect">
            <a:avLst>
              <a:gd name="adj" fmla="val 16667"/>
            </a:avLst>
          </a:prstGeom>
          <a:solidFill>
            <a:schemeClr val="bg2"/>
          </a:solidFill>
          <a:ln w="9525" cap="flat" cmpd="sng">
            <a:solidFill>
              <a:schemeClr val="tx1"/>
            </a:solidFill>
            <a:prstDash val="solid"/>
            <a:headEnd type="none" w="med" len="med"/>
            <a:tailEnd type="none" w="med" len="med"/>
          </a:ln>
        </p:spPr>
        <p:txBody>
          <a:bodyPr anchor="ctr" anchorCtr="0"/>
          <a:p>
            <a:r>
              <a:rPr lang="zh-CN" altLang="en-US" b="1" dirty="0">
                <a:latin typeface="Arial" panose="020B0604020202020204" pitchFamily="34" charset="0"/>
                <a:ea typeface="楷体_GB2312" pitchFamily="49" charset="-122"/>
              </a:rPr>
              <a:t>潜在危险性</a:t>
            </a:r>
            <a:r>
              <a:rPr lang="zh-CN" altLang="en-US" dirty="0">
                <a:latin typeface="Arial" panose="020B0604020202020204" pitchFamily="34" charset="0"/>
                <a:ea typeface="楷体_GB2312" pitchFamily="49" charset="-122"/>
              </a:rPr>
              <a:t>是指一旦触发事故，可能带来的危害程度或损失大小，或者说危险源可能释放的能量强度或危险物质量的大小。</a:t>
            </a:r>
            <a:endParaRPr lang="zh-CN" altLang="en-US" dirty="0">
              <a:latin typeface="Arial" panose="020B0604020202020204" pitchFamily="34" charset="0"/>
              <a:ea typeface="楷体_GB2312" pitchFamily="49" charset="-122"/>
            </a:endParaRPr>
          </a:p>
        </p:txBody>
      </p:sp>
      <p:sp>
        <p:nvSpPr>
          <p:cNvPr id="41990" name="AutoShape 4"/>
          <p:cNvSpPr/>
          <p:nvPr/>
        </p:nvSpPr>
        <p:spPr>
          <a:xfrm>
            <a:off x="3779838" y="3500438"/>
            <a:ext cx="4679950" cy="1081087"/>
          </a:xfrm>
          <a:prstGeom prst="roundRect">
            <a:avLst>
              <a:gd name="adj" fmla="val 16667"/>
            </a:avLst>
          </a:prstGeom>
          <a:solidFill>
            <a:srgbClr val="808000"/>
          </a:solidFill>
          <a:ln w="9525" cap="flat" cmpd="sng">
            <a:solidFill>
              <a:schemeClr val="tx1"/>
            </a:solidFill>
            <a:prstDash val="solid"/>
            <a:headEnd type="none" w="med" len="med"/>
            <a:tailEnd type="none" w="med" len="med"/>
          </a:ln>
        </p:spPr>
        <p:txBody>
          <a:bodyPr anchor="ctr" anchorCtr="0"/>
          <a:p>
            <a:r>
              <a:rPr lang="zh-CN" altLang="en-US" b="1" dirty="0">
                <a:latin typeface="Arial" panose="020B0604020202020204" pitchFamily="34" charset="0"/>
                <a:ea typeface="楷体_GB2312" pitchFamily="49" charset="-122"/>
              </a:rPr>
              <a:t>存在条件是</a:t>
            </a:r>
            <a:r>
              <a:rPr lang="zh-CN" altLang="en-US" dirty="0">
                <a:latin typeface="Arial" panose="020B0604020202020204" pitchFamily="34" charset="0"/>
                <a:ea typeface="楷体_GB2312" pitchFamily="49" charset="-122"/>
              </a:rPr>
              <a:t>指危险源所处的物理、化学状态和约束条件状态。</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41991" name="AutoShape 6"/>
          <p:cNvSpPr/>
          <p:nvPr/>
        </p:nvSpPr>
        <p:spPr>
          <a:xfrm>
            <a:off x="3779838" y="4797425"/>
            <a:ext cx="4679950" cy="1081088"/>
          </a:xfrm>
          <a:prstGeom prst="roundRect">
            <a:avLst>
              <a:gd name="adj" fmla="val 16667"/>
            </a:avLst>
          </a:prstGeom>
          <a:solidFill>
            <a:srgbClr val="000080"/>
          </a:solidFill>
          <a:ln w="9525" cap="flat" cmpd="sng">
            <a:solidFill>
              <a:schemeClr val="tx1"/>
            </a:solidFill>
            <a:prstDash val="solid"/>
            <a:headEnd type="none" w="med" len="med"/>
            <a:tailEnd type="none" w="med" len="med"/>
          </a:ln>
        </p:spPr>
        <p:txBody>
          <a:bodyPr anchor="ctr" anchorCtr="0"/>
          <a:p>
            <a:r>
              <a:rPr lang="zh-CN" altLang="en-US" b="1" dirty="0">
                <a:solidFill>
                  <a:srgbClr val="FFFFFF"/>
                </a:solidFill>
                <a:latin typeface="Arial" panose="020B0604020202020204" pitchFamily="34" charset="0"/>
                <a:ea typeface="楷体_GB2312" pitchFamily="49" charset="-122"/>
              </a:rPr>
              <a:t>触发因素</a:t>
            </a:r>
            <a:r>
              <a:rPr lang="zh-CN" altLang="en-US" dirty="0">
                <a:solidFill>
                  <a:srgbClr val="FFFFFF"/>
                </a:solidFill>
                <a:latin typeface="Arial" panose="020B0604020202020204" pitchFamily="34" charset="0"/>
                <a:ea typeface="楷体_GB2312" pitchFamily="49" charset="-122"/>
              </a:rPr>
              <a:t>虽然不属于危险源的固有属性，但它是危险源转化为事故的外因，而且每一类型的危险源都有相应的敏感触发因素</a:t>
            </a:r>
            <a:r>
              <a:rPr lang="zh-CN" altLang="en-US" dirty="0">
                <a:solidFill>
                  <a:srgbClr val="FFFFFF"/>
                </a:solidFill>
                <a:latin typeface="Arial" panose="020B0604020202020204" pitchFamily="34" charset="0"/>
              </a:rPr>
              <a:t> </a:t>
            </a:r>
            <a:endParaRPr lang="zh-CN" altLang="en-US" dirty="0">
              <a:solidFill>
                <a:srgbClr val="FFFFFF"/>
              </a:solidFill>
              <a:latin typeface="Arial" panose="020B0604020202020204" pitchFamily="34" charset="0"/>
            </a:endParaRP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5"/>
          <p:cNvSpPr/>
          <p:nvPr>
            <p:ph type="title"/>
          </p:nvPr>
        </p:nvSpPr>
        <p:spPr>
          <a:xfrm>
            <a:off x="323850" y="908050"/>
            <a:ext cx="8229600" cy="649288"/>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grpSp>
        <p:nvGrpSpPr>
          <p:cNvPr id="43011" name="Group 4"/>
          <p:cNvGrpSpPr/>
          <p:nvPr/>
        </p:nvGrpSpPr>
        <p:grpSpPr>
          <a:xfrm>
            <a:off x="539750" y="1844675"/>
            <a:ext cx="5735638" cy="576263"/>
            <a:chOff x="174" y="663"/>
            <a:chExt cx="3613" cy="363"/>
          </a:xfrm>
        </p:grpSpPr>
        <p:grpSp>
          <p:nvGrpSpPr>
            <p:cNvPr id="43014" name="Group 5"/>
            <p:cNvGrpSpPr/>
            <p:nvPr/>
          </p:nvGrpSpPr>
          <p:grpSpPr>
            <a:xfrm>
              <a:off x="174" y="715"/>
              <a:ext cx="205" cy="205"/>
              <a:chOff x="2485" y="949"/>
              <a:chExt cx="918" cy="918"/>
            </a:xfrm>
          </p:grpSpPr>
          <p:sp>
            <p:nvSpPr>
              <p:cNvPr id="43016"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43017"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43018" name="Group 8"/>
              <p:cNvGrpSpPr/>
              <p:nvPr/>
            </p:nvGrpSpPr>
            <p:grpSpPr>
              <a:xfrm>
                <a:off x="2656" y="1155"/>
                <a:ext cx="586" cy="500"/>
                <a:chOff x="511" y="1141"/>
                <a:chExt cx="586" cy="500"/>
              </a:xfrm>
            </p:grpSpPr>
            <p:sp>
              <p:nvSpPr>
                <p:cNvPr id="92169"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2170"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43019"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92172"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43015"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3.4.1 </a:t>
              </a:r>
              <a:r>
                <a:rPr lang="zh-CN" altLang="en-US" sz="2800" b="1" dirty="0">
                  <a:latin typeface="楷体_GB2312" pitchFamily="49" charset="-122"/>
                  <a:ea typeface="楷体_GB2312" pitchFamily="49" charset="-122"/>
                </a:rPr>
                <a:t>划分作业活动</a:t>
              </a:r>
              <a:endParaRPr lang="zh-CN" altLang="en-US" dirty="0">
                <a:latin typeface="楷体_GB2312" pitchFamily="49" charset="-122"/>
                <a:ea typeface="楷体_GB2312" pitchFamily="49" charset="-122"/>
              </a:endParaRPr>
            </a:p>
          </p:txBody>
        </p:sp>
      </p:grpSp>
      <p:sp>
        <p:nvSpPr>
          <p:cNvPr id="43012" name="AutoShape 16"/>
          <p:cNvSpPr/>
          <p:nvPr/>
        </p:nvSpPr>
        <p:spPr>
          <a:xfrm>
            <a:off x="1258888" y="3213100"/>
            <a:ext cx="1584325" cy="1873250"/>
          </a:xfrm>
          <a:prstGeom prst="roundRect">
            <a:avLst>
              <a:gd name="adj" fmla="val 16667"/>
            </a:avLst>
          </a:prstGeom>
          <a:solidFill>
            <a:srgbClr val="99CCFF"/>
          </a:solidFill>
          <a:ln w="9525" cap="flat" cmpd="sng">
            <a:solidFill>
              <a:schemeClr val="tx1"/>
            </a:solidFill>
            <a:prstDash val="solid"/>
            <a:headEnd type="none" w="med" len="med"/>
            <a:tailEnd type="none" w="med" len="med"/>
          </a:ln>
        </p:spPr>
        <p:txBody>
          <a:bodyPr wrap="none" anchor="ctr" anchorCtr="0"/>
          <a:p>
            <a:pPr algn="ctr"/>
            <a:r>
              <a:rPr lang="zh-CN" altLang="en-US" sz="2400" b="1" dirty="0">
                <a:latin typeface="Arial" panose="020B0604020202020204" pitchFamily="34" charset="0"/>
                <a:ea typeface="楷体_GB2312" pitchFamily="49" charset="-122"/>
              </a:rPr>
              <a:t>定义</a:t>
            </a:r>
            <a:endParaRPr lang="zh-CN" altLang="en-US" sz="2400" b="1" dirty="0">
              <a:latin typeface="Arial" panose="020B0604020202020204" pitchFamily="34" charset="0"/>
              <a:ea typeface="楷体_GB2312" pitchFamily="49" charset="-122"/>
            </a:endParaRPr>
          </a:p>
          <a:p>
            <a:pPr algn="ctr"/>
            <a:r>
              <a:rPr lang="zh-CN" altLang="en-US" sz="2400" dirty="0">
                <a:latin typeface="Arial" panose="020B0604020202020204" pitchFamily="34" charset="0"/>
              </a:rPr>
              <a:t> </a:t>
            </a:r>
            <a:endParaRPr lang="zh-CN" altLang="en-US" sz="2400" dirty="0">
              <a:latin typeface="Arial" panose="020B0604020202020204" pitchFamily="34" charset="0"/>
            </a:endParaRPr>
          </a:p>
        </p:txBody>
      </p:sp>
      <p:sp>
        <p:nvSpPr>
          <p:cNvPr id="43013" name="Rectangle 15"/>
          <p:cNvSpPr/>
          <p:nvPr/>
        </p:nvSpPr>
        <p:spPr>
          <a:xfrm>
            <a:off x="2987675" y="3141663"/>
            <a:ext cx="5781675" cy="2305050"/>
          </a:xfrm>
          <a:prstGeom prst="rect">
            <a:avLst/>
          </a:prstGeom>
          <a:noFill/>
          <a:ln w="9525">
            <a:noFill/>
          </a:ln>
        </p:spPr>
        <p:txBody>
          <a:bodyPr/>
          <a:p>
            <a:pPr marL="908050" lvl="1" indent="-436245" eaLnBrk="1" hangingPunct="1">
              <a:spcBef>
                <a:spcPct val="20000"/>
              </a:spcBef>
              <a:buClr>
                <a:schemeClr val="accent2"/>
              </a:buClr>
              <a:buFont typeface="Wingdings" panose="05000000000000000000" pitchFamily="2" charset="2"/>
              <a:buChar char="n"/>
            </a:pPr>
            <a:r>
              <a:rPr lang="zh-CN" altLang="en-US" sz="2600" b="1" dirty="0">
                <a:latin typeface="楷体_GB2312" pitchFamily="49" charset="-122"/>
                <a:ea typeface="楷体_GB2312" pitchFamily="49" charset="-122"/>
              </a:rPr>
              <a:t>在特定工作系统中，为了完成特定任务或特定功能而进行的活动。作业活动中一般包括人、物、作业环境、管理等几个方面的要素</a:t>
            </a:r>
            <a:r>
              <a:rPr lang="zh-CN" altLang="en-US" sz="3000" dirty="0">
                <a:latin typeface="楷体_GB2312" pitchFamily="49" charset="-122"/>
                <a:ea typeface="楷体_GB2312" pitchFamily="49" charset="-122"/>
              </a:rPr>
              <a:t> </a:t>
            </a:r>
            <a:endParaRPr lang="zh-CN" altLang="en-US" sz="3000" dirty="0">
              <a:latin typeface="楷体_GB2312" pitchFamily="49" charset="-122"/>
              <a:ea typeface="楷体_GB2312" pitchFamily="49" charset="-122"/>
            </a:endParaRP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5"/>
          <p:cNvSpPr/>
          <p:nvPr>
            <p:ph type="title"/>
          </p:nvPr>
        </p:nvSpPr>
        <p:spPr>
          <a:xfrm>
            <a:off x="395288" y="836613"/>
            <a:ext cx="8229600" cy="649287"/>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grpSp>
        <p:nvGrpSpPr>
          <p:cNvPr id="44035" name="Group 4"/>
          <p:cNvGrpSpPr/>
          <p:nvPr/>
        </p:nvGrpSpPr>
        <p:grpSpPr>
          <a:xfrm>
            <a:off x="573088" y="1484313"/>
            <a:ext cx="5702300" cy="781050"/>
            <a:chOff x="195" y="572"/>
            <a:chExt cx="3592" cy="492"/>
          </a:xfrm>
        </p:grpSpPr>
        <p:grpSp>
          <p:nvGrpSpPr>
            <p:cNvPr id="44063" name="Group 5"/>
            <p:cNvGrpSpPr/>
            <p:nvPr/>
          </p:nvGrpSpPr>
          <p:grpSpPr>
            <a:xfrm>
              <a:off x="195" y="572"/>
              <a:ext cx="164" cy="492"/>
              <a:chOff x="2579" y="311"/>
              <a:chExt cx="735" cy="2202"/>
            </a:xfrm>
          </p:grpSpPr>
          <p:sp>
            <p:nvSpPr>
              <p:cNvPr id="44065" name="AutoShape 6"/>
              <p:cNvSpPr/>
              <p:nvPr/>
            </p:nvSpPr>
            <p:spPr>
              <a:xfrm>
                <a:off x="2579" y="311"/>
                <a:ext cx="520" cy="2202"/>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44066" name="Oval 7"/>
              <p:cNvSpPr/>
              <p:nvPr/>
            </p:nvSpPr>
            <p:spPr>
              <a:xfrm>
                <a:off x="2646" y="548"/>
                <a:ext cx="596" cy="1714"/>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44067" name="Group 8"/>
              <p:cNvGrpSpPr/>
              <p:nvPr/>
            </p:nvGrpSpPr>
            <p:grpSpPr>
              <a:xfrm>
                <a:off x="2583" y="445"/>
                <a:ext cx="731" cy="1920"/>
                <a:chOff x="438" y="431"/>
                <a:chExt cx="731" cy="1920"/>
              </a:xfrm>
            </p:grpSpPr>
            <p:sp>
              <p:nvSpPr>
                <p:cNvPr id="92169" name="Oval 9"/>
                <p:cNvSpPr>
                  <a:spLocks noChangeArrowheads="1"/>
                </p:cNvSpPr>
                <p:nvPr/>
              </p:nvSpPr>
              <p:spPr bwMode="auto">
                <a:xfrm rot="-2700000">
                  <a:off x="438" y="431"/>
                  <a:ext cx="520" cy="1714"/>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4071" name="Oval 10"/>
                <p:cNvSpPr/>
                <p:nvPr/>
              </p:nvSpPr>
              <p:spPr>
                <a:xfrm rot="-2700000" flipH="1" flipV="1">
                  <a:off x="650" y="641"/>
                  <a:ext cx="519" cy="1710"/>
                </a:xfrm>
                <a:prstGeom prst="ellipse">
                  <a:avLst/>
                </a:prstGeom>
                <a:gradFill rotWithShape="1">
                  <a:gsLst>
                    <a:gs pos="0">
                      <a:schemeClr val="bg1">
                        <a:alpha val="20000"/>
                      </a:schemeClr>
                    </a:gs>
                    <a:gs pos="100000">
                      <a:srgbClr val="767676">
                        <a:alpha val="0"/>
                      </a:srgbClr>
                    </a:gs>
                  </a:gsLst>
                  <a:lin ang="2700000" scaled="1"/>
                  <a:tileRect/>
                </a:gradFill>
                <a:ln w="9525">
                  <a:noFill/>
                </a:ln>
              </p:spPr>
              <p:txBody>
                <a:bodyPr rot="10800000" anchor="ctr" anchorCtr="0">
                  <a:spAutoFit/>
                </a:bodyPr>
                <a:p>
                  <a:endParaRPr lang="zh-CN" altLang="en-US" sz="2400" dirty="0">
                    <a:latin typeface="Times New Roman" panose="02020603050405020304" pitchFamily="18" charset="0"/>
                  </a:endParaRPr>
                </a:p>
              </p:txBody>
            </p:sp>
          </p:grpSp>
          <p:sp>
            <p:nvSpPr>
              <p:cNvPr id="44068" name="Oval 11"/>
              <p:cNvSpPr/>
              <p:nvPr/>
            </p:nvSpPr>
            <p:spPr>
              <a:xfrm>
                <a:off x="2682" y="551"/>
                <a:ext cx="519" cy="1715"/>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92172" name="Oval 12"/>
              <p:cNvSpPr>
                <a:spLocks noChangeArrowheads="1"/>
              </p:cNvSpPr>
              <p:nvPr/>
            </p:nvSpPr>
            <p:spPr bwMode="auto">
              <a:xfrm>
                <a:off x="2687" y="557"/>
                <a:ext cx="520" cy="1714"/>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44064"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3.4.1 </a:t>
              </a:r>
              <a:r>
                <a:rPr lang="zh-CN" altLang="en-US" sz="2800" b="1" dirty="0">
                  <a:latin typeface="楷体_GB2312" pitchFamily="49" charset="-122"/>
                  <a:ea typeface="楷体_GB2312" pitchFamily="49" charset="-122"/>
                </a:rPr>
                <a:t>划分作业活动</a:t>
              </a:r>
              <a:endParaRPr lang="zh-CN" altLang="en-US" dirty="0">
                <a:latin typeface="楷体_GB2312" pitchFamily="49" charset="-122"/>
                <a:ea typeface="楷体_GB2312" pitchFamily="49" charset="-122"/>
              </a:endParaRPr>
            </a:p>
          </p:txBody>
        </p:sp>
      </p:grpSp>
      <p:grpSp>
        <p:nvGrpSpPr>
          <p:cNvPr id="44036" name="Group 40"/>
          <p:cNvGrpSpPr/>
          <p:nvPr/>
        </p:nvGrpSpPr>
        <p:grpSpPr>
          <a:xfrm>
            <a:off x="1403350" y="2276475"/>
            <a:ext cx="7232650" cy="4105275"/>
            <a:chOff x="249" y="754"/>
            <a:chExt cx="5191" cy="3266"/>
          </a:xfrm>
        </p:grpSpPr>
        <p:sp>
          <p:nvSpPr>
            <p:cNvPr id="44037" name="Oval 14"/>
            <p:cNvSpPr/>
            <p:nvPr/>
          </p:nvSpPr>
          <p:spPr>
            <a:xfrm>
              <a:off x="249" y="762"/>
              <a:ext cx="5191" cy="3242"/>
            </a:xfrm>
            <a:prstGeom prst="ellipse">
              <a:avLst/>
            </a:prstGeom>
            <a:gradFill rotWithShape="1">
              <a:gsLst>
                <a:gs pos="0">
                  <a:schemeClr val="tx1"/>
                </a:gs>
                <a:gs pos="100000">
                  <a:schemeClr val="bg2">
                    <a:alpha val="20000"/>
                  </a:schemeClr>
                </a:gs>
              </a:gsLst>
              <a:path path="shape">
                <a:fillToRect l="50000" t="50000" r="50000" b="50000"/>
              </a:path>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44038" name="Oval 15"/>
            <p:cNvSpPr>
              <a:spLocks noChangeAspect="1"/>
            </p:cNvSpPr>
            <p:nvPr/>
          </p:nvSpPr>
          <p:spPr>
            <a:xfrm>
              <a:off x="1592" y="1610"/>
              <a:ext cx="2540" cy="1555"/>
            </a:xfrm>
            <a:prstGeom prst="ellipse">
              <a:avLst/>
            </a:prstGeom>
            <a:gradFill rotWithShape="1">
              <a:gsLst>
                <a:gs pos="0">
                  <a:schemeClr val="tx1">
                    <a:alpha val="20000"/>
                  </a:schemeClr>
                </a:gs>
                <a:gs pos="100000">
                  <a:schemeClr val="bg1">
                    <a:alpha val="20000"/>
                  </a:schemeClr>
                </a:gs>
              </a:gsLst>
              <a:path path="shape">
                <a:fillToRect l="50000" t="50000" r="50000" b="50000"/>
              </a:path>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44039" name="AutoShape 16"/>
            <p:cNvSpPr/>
            <p:nvPr/>
          </p:nvSpPr>
          <p:spPr>
            <a:xfrm rot="-2304850">
              <a:off x="3703" y="1601"/>
              <a:ext cx="642" cy="468"/>
            </a:xfrm>
            <a:prstGeom prst="rightArrow">
              <a:avLst>
                <a:gd name="adj1" fmla="val 49861"/>
                <a:gd name="adj2" fmla="val 62403"/>
              </a:avLst>
            </a:prstGeom>
            <a:gradFill rotWithShape="1">
              <a:gsLst>
                <a:gs pos="0">
                  <a:srgbClr val="000066"/>
                </a:gs>
                <a:gs pos="100000">
                  <a:srgbClr val="FFCC00"/>
                </a:gs>
              </a:gsLst>
              <a:lin ang="0" scaled="1"/>
              <a:tileRect/>
            </a:gradFill>
            <a:ln w="9525" cap="flat" cmpd="sng">
              <a:prstDash val="solid"/>
              <a:miter/>
              <a:headEnd type="none" w="med" len="med"/>
              <a:tailEnd type="none" w="med" len="med"/>
            </a:ln>
            <a:scene3d>
              <a:camera prst="legacyObliqueBottomLeft">
                <a:rot lat="0" lon="0" rev="0"/>
              </a:camera>
              <a:lightRig rig="legacyFlat1" dir="t"/>
            </a:scene3d>
            <a:sp3d extrusionH="74600" prstMaterial="legacyPlastic">
              <a:bevelT w="13500" h="13500" prst="angle"/>
              <a:bevelB w="13500" h="13500" prst="angle"/>
              <a:extrusionClr>
                <a:srgbClr val="FFCC00"/>
              </a:extrusionClr>
            </a:sp3d>
          </p:spPr>
          <p:txBody>
            <a:bodyPr wrap="none" lIns="87313" tIns="44450" rIns="87313" bIns="44450" anchor="ctr" anchorCtr="0">
              <a:flatTx/>
            </a:bodyPr>
            <a:p>
              <a:endParaRPr lang="zh-CN" altLang="en-US" sz="2400" dirty="0">
                <a:latin typeface="Times New Roman" panose="02020603050405020304" pitchFamily="18" charset="0"/>
              </a:endParaRPr>
            </a:p>
          </p:txBody>
        </p:sp>
        <p:sp>
          <p:nvSpPr>
            <p:cNvPr id="44040" name="AutoShape 17"/>
            <p:cNvSpPr/>
            <p:nvPr/>
          </p:nvSpPr>
          <p:spPr>
            <a:xfrm rot="2304850" flipV="1">
              <a:off x="3703" y="2705"/>
              <a:ext cx="642" cy="468"/>
            </a:xfrm>
            <a:prstGeom prst="rightArrow">
              <a:avLst>
                <a:gd name="adj1" fmla="val 49861"/>
                <a:gd name="adj2" fmla="val 62403"/>
              </a:avLst>
            </a:prstGeom>
            <a:gradFill rotWithShape="1">
              <a:gsLst>
                <a:gs pos="0">
                  <a:srgbClr val="000066"/>
                </a:gs>
                <a:gs pos="100000">
                  <a:srgbClr val="FFCC00"/>
                </a:gs>
              </a:gsLst>
              <a:lin ang="0" scaled="1"/>
              <a:tileRect/>
            </a:gradFill>
            <a:ln w="9525" cap="flat" cmpd="sng">
              <a:prstDash val="solid"/>
              <a:miter/>
              <a:headEnd type="none" w="med" len="med"/>
              <a:tailEnd type="none" w="med" len="med"/>
            </a:ln>
            <a:scene3d>
              <a:camera prst="legacyObliqueTopLeft">
                <a:rot lat="0" lon="0" rev="0"/>
              </a:camera>
              <a:lightRig rig="legacyFlat1" dir="t"/>
            </a:scene3d>
            <a:sp3d extrusionH="74600" prstMaterial="legacyPlastic">
              <a:bevelT w="13500" h="13500" prst="angle"/>
              <a:bevelB w="13500" h="13500" prst="angle"/>
              <a:extrusionClr>
                <a:srgbClr val="FFCC00"/>
              </a:extrusionClr>
            </a:sp3d>
          </p:spPr>
          <p:txBody>
            <a:bodyPr wrap="none" lIns="87313" tIns="44450" rIns="87313" bIns="44450" anchor="ctr" anchorCtr="0">
              <a:flatTx/>
            </a:bodyPr>
            <a:p>
              <a:endParaRPr lang="zh-CN" altLang="en-US" sz="2400" dirty="0">
                <a:latin typeface="Times New Roman" panose="02020603050405020304" pitchFamily="18" charset="0"/>
              </a:endParaRPr>
            </a:p>
          </p:txBody>
        </p:sp>
        <p:sp>
          <p:nvSpPr>
            <p:cNvPr id="44041" name="AutoShape 18"/>
            <p:cNvSpPr/>
            <p:nvPr/>
          </p:nvSpPr>
          <p:spPr>
            <a:xfrm rot="2304850" flipH="1">
              <a:off x="1376" y="1601"/>
              <a:ext cx="642" cy="468"/>
            </a:xfrm>
            <a:prstGeom prst="rightArrow">
              <a:avLst>
                <a:gd name="adj1" fmla="val 49861"/>
                <a:gd name="adj2" fmla="val 62403"/>
              </a:avLst>
            </a:prstGeom>
            <a:gradFill rotWithShape="1">
              <a:gsLst>
                <a:gs pos="0">
                  <a:srgbClr val="000066"/>
                </a:gs>
                <a:gs pos="100000">
                  <a:srgbClr val="FFCC00"/>
                </a:gs>
              </a:gsLst>
              <a:lin ang="0" scaled="1"/>
              <a:tileRect/>
            </a:gradFill>
            <a:ln w="9525" cap="flat" cmpd="sng">
              <a:prstDash val="solid"/>
              <a:miter/>
              <a:headEnd type="none" w="med" len="med"/>
              <a:tailEnd type="none" w="med" len="med"/>
            </a:ln>
            <a:scene3d>
              <a:camera prst="legacyObliqueBottomRight">
                <a:rot lat="0" lon="0" rev="0"/>
              </a:camera>
              <a:lightRig rig="legacyFlat1" dir="t"/>
            </a:scene3d>
            <a:sp3d extrusionH="74600" prstMaterial="legacyPlastic">
              <a:bevelT w="13500" h="13500" prst="angle"/>
              <a:bevelB w="13500" h="13500" prst="angle"/>
              <a:extrusionClr>
                <a:srgbClr val="FFCC00"/>
              </a:extrusionClr>
            </a:sp3d>
          </p:spPr>
          <p:txBody>
            <a:bodyPr wrap="none" lIns="87313" tIns="44450" rIns="87313" bIns="44450" anchor="ctr" anchorCtr="0">
              <a:flatTx/>
            </a:bodyPr>
            <a:p>
              <a:endParaRPr lang="zh-CN" altLang="en-US" sz="2400" dirty="0">
                <a:latin typeface="Times New Roman" panose="02020603050405020304" pitchFamily="18" charset="0"/>
              </a:endParaRPr>
            </a:p>
          </p:txBody>
        </p:sp>
        <p:sp>
          <p:nvSpPr>
            <p:cNvPr id="44042" name="AutoShape 19"/>
            <p:cNvSpPr/>
            <p:nvPr/>
          </p:nvSpPr>
          <p:spPr>
            <a:xfrm rot="-2304850" flipH="1" flipV="1">
              <a:off x="1376" y="2705"/>
              <a:ext cx="642" cy="468"/>
            </a:xfrm>
            <a:prstGeom prst="rightArrow">
              <a:avLst>
                <a:gd name="adj1" fmla="val 49861"/>
                <a:gd name="adj2" fmla="val 62403"/>
              </a:avLst>
            </a:prstGeom>
            <a:gradFill rotWithShape="1">
              <a:gsLst>
                <a:gs pos="0">
                  <a:srgbClr val="000066"/>
                </a:gs>
                <a:gs pos="100000">
                  <a:srgbClr val="FFCC00"/>
                </a:gs>
              </a:gsLst>
              <a:lin ang="0" scaled="1"/>
              <a:tileRect/>
            </a:gradFill>
            <a:ln w="9525" cap="flat" cmpd="sng">
              <a:prstDash val="solid"/>
              <a:miter/>
              <a:headEnd type="none" w="med" len="med"/>
              <a:tailEnd type="none" w="med" len="med"/>
            </a:ln>
            <a:scene3d>
              <a:camera prst="legacyObliqueTopRight">
                <a:rot lat="0" lon="0" rev="0"/>
              </a:camera>
              <a:lightRig rig="legacyFlat1" dir="t"/>
            </a:scene3d>
            <a:sp3d extrusionH="74600" prstMaterial="legacyPlastic">
              <a:bevelT w="13500" h="13500" prst="angle"/>
              <a:bevelB w="13500" h="13500" prst="angle"/>
              <a:extrusionClr>
                <a:srgbClr val="FFCC00"/>
              </a:extrusionClr>
            </a:sp3d>
          </p:spPr>
          <p:txBody>
            <a:bodyPr wrap="none" lIns="87313" tIns="44450" rIns="87313" bIns="44450" anchor="ctr" anchorCtr="0">
              <a:flatTx/>
            </a:bodyPr>
            <a:p>
              <a:endParaRPr lang="zh-CN" altLang="en-US" sz="2400" dirty="0">
                <a:latin typeface="Times New Roman" panose="02020603050405020304" pitchFamily="18" charset="0"/>
              </a:endParaRPr>
            </a:p>
          </p:txBody>
        </p:sp>
        <p:sp>
          <p:nvSpPr>
            <p:cNvPr id="44043" name="Oval 20"/>
            <p:cNvSpPr/>
            <p:nvPr/>
          </p:nvSpPr>
          <p:spPr>
            <a:xfrm>
              <a:off x="1751" y="1707"/>
              <a:ext cx="2222" cy="1361"/>
            </a:xfrm>
            <a:prstGeom prst="ellipse">
              <a:avLst/>
            </a:prstGeom>
            <a:gradFill rotWithShape="1">
              <a:gsLst>
                <a:gs pos="0">
                  <a:srgbClr val="3366FF"/>
                </a:gs>
                <a:gs pos="100000">
                  <a:srgbClr val="000066"/>
                </a:gs>
              </a:gsLst>
              <a:path path="shape">
                <a:fillToRect l="50000" t="50000" r="50000" b="50000"/>
              </a:path>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44044" name="AutoShape 21"/>
            <p:cNvSpPr/>
            <p:nvPr/>
          </p:nvSpPr>
          <p:spPr>
            <a:xfrm>
              <a:off x="347" y="3219"/>
              <a:ext cx="2102" cy="800"/>
            </a:xfrm>
            <a:prstGeom prst="roundRect">
              <a:avLst>
                <a:gd name="adj" fmla="val 16667"/>
              </a:avLst>
            </a:prstGeom>
            <a:gradFill rotWithShape="1">
              <a:gsLst>
                <a:gs pos="0">
                  <a:srgbClr val="336699"/>
                </a:gs>
                <a:gs pos="100000">
                  <a:srgbClr val="182F47"/>
                </a:gs>
              </a:gsLst>
              <a:lin ang="5400000" scaled="1"/>
              <a:tileRect/>
            </a:gradFill>
            <a:ln w="28575" cap="flat" cmpd="sng">
              <a:solidFill>
                <a:schemeClr val="bg1"/>
              </a:solidFill>
              <a:prstDash val="solid"/>
              <a:headEnd type="none" w="med" len="med"/>
              <a:tailEnd type="none" w="med" len="med"/>
            </a:ln>
          </p:spPr>
          <p:txBody>
            <a:bodyPr anchor="ctr" anchorCtr="0">
              <a:spAutoFit/>
            </a:bodyPr>
            <a:p>
              <a:endParaRPr lang="zh-CN" altLang="en-US" sz="2400" dirty="0">
                <a:latin typeface="Times New Roman" panose="02020603050405020304" pitchFamily="18" charset="0"/>
              </a:endParaRPr>
            </a:p>
          </p:txBody>
        </p:sp>
        <p:sp>
          <p:nvSpPr>
            <p:cNvPr id="44045" name="AutoShape 22"/>
            <p:cNvSpPr/>
            <p:nvPr/>
          </p:nvSpPr>
          <p:spPr>
            <a:xfrm>
              <a:off x="367" y="3248"/>
              <a:ext cx="2061" cy="744"/>
            </a:xfrm>
            <a:prstGeom prst="roundRect">
              <a:avLst>
                <a:gd name="adj" fmla="val 16667"/>
              </a:avLst>
            </a:prstGeom>
            <a:gradFill rotWithShape="1">
              <a:gsLst>
                <a:gs pos="0">
                  <a:srgbClr val="182F47"/>
                </a:gs>
                <a:gs pos="100000">
                  <a:srgbClr val="336699"/>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44046" name="Group 23"/>
            <p:cNvGrpSpPr/>
            <p:nvPr/>
          </p:nvGrpSpPr>
          <p:grpSpPr>
            <a:xfrm>
              <a:off x="346" y="754"/>
              <a:ext cx="2102" cy="800"/>
              <a:chOff x="386" y="1188"/>
              <a:chExt cx="2038" cy="775"/>
            </a:xfrm>
          </p:grpSpPr>
          <p:sp>
            <p:nvSpPr>
              <p:cNvPr id="44061" name="AutoShape 24"/>
              <p:cNvSpPr/>
              <p:nvPr/>
            </p:nvSpPr>
            <p:spPr>
              <a:xfrm>
                <a:off x="386" y="1188"/>
                <a:ext cx="2038" cy="775"/>
              </a:xfrm>
              <a:prstGeom prst="roundRect">
                <a:avLst>
                  <a:gd name="adj" fmla="val 16667"/>
                </a:avLst>
              </a:prstGeom>
              <a:gradFill rotWithShape="1">
                <a:gsLst>
                  <a:gs pos="0">
                    <a:srgbClr val="666633"/>
                  </a:gs>
                  <a:gs pos="100000">
                    <a:srgbClr val="2F2F18"/>
                  </a:gs>
                </a:gsLst>
                <a:lin ang="5400000" scaled="1"/>
                <a:tileRect/>
              </a:gradFill>
              <a:ln w="28575" cap="flat" cmpd="sng">
                <a:solidFill>
                  <a:schemeClr val="bg1"/>
                </a:solidFill>
                <a:prstDash val="solid"/>
                <a:headEnd type="none" w="med" len="med"/>
                <a:tailEnd type="none" w="med" len="med"/>
              </a:ln>
            </p:spPr>
            <p:txBody>
              <a:bodyPr anchor="ctr" anchorCtr="0">
                <a:spAutoFit/>
              </a:bodyPr>
              <a:p>
                <a:endParaRPr lang="zh-CN" altLang="en-US" sz="2400" dirty="0">
                  <a:latin typeface="Times New Roman" panose="02020603050405020304" pitchFamily="18" charset="0"/>
                </a:endParaRPr>
              </a:p>
            </p:txBody>
          </p:sp>
          <p:sp>
            <p:nvSpPr>
              <p:cNvPr id="44062" name="AutoShape 25"/>
              <p:cNvSpPr/>
              <p:nvPr/>
            </p:nvSpPr>
            <p:spPr>
              <a:xfrm>
                <a:off x="405" y="1216"/>
                <a:ext cx="1999" cy="721"/>
              </a:xfrm>
              <a:prstGeom prst="roundRect">
                <a:avLst>
                  <a:gd name="adj" fmla="val 16667"/>
                </a:avLst>
              </a:prstGeom>
              <a:gradFill rotWithShape="1">
                <a:gsLst>
                  <a:gs pos="0">
                    <a:srgbClr val="2F2F18"/>
                  </a:gs>
                  <a:gs pos="100000">
                    <a:srgbClr val="666633"/>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grpSp>
        <p:grpSp>
          <p:nvGrpSpPr>
            <p:cNvPr id="44047" name="Group 26"/>
            <p:cNvGrpSpPr/>
            <p:nvPr/>
          </p:nvGrpSpPr>
          <p:grpSpPr>
            <a:xfrm>
              <a:off x="3318" y="754"/>
              <a:ext cx="2102" cy="800"/>
              <a:chOff x="385" y="2662"/>
              <a:chExt cx="2038" cy="775"/>
            </a:xfrm>
          </p:grpSpPr>
          <p:sp>
            <p:nvSpPr>
              <p:cNvPr id="44059" name="AutoShape 27"/>
              <p:cNvSpPr/>
              <p:nvPr/>
            </p:nvSpPr>
            <p:spPr>
              <a:xfrm>
                <a:off x="385" y="2662"/>
                <a:ext cx="2038" cy="775"/>
              </a:xfrm>
              <a:prstGeom prst="roundRect">
                <a:avLst>
                  <a:gd name="adj" fmla="val 16667"/>
                </a:avLst>
              </a:prstGeom>
              <a:gradFill rotWithShape="1">
                <a:gsLst>
                  <a:gs pos="0">
                    <a:srgbClr val="336699"/>
                  </a:gs>
                  <a:gs pos="100000">
                    <a:srgbClr val="182F47"/>
                  </a:gs>
                </a:gsLst>
                <a:lin ang="5400000" scaled="1"/>
                <a:tileRect/>
              </a:gradFill>
              <a:ln w="28575" cap="flat" cmpd="sng">
                <a:solidFill>
                  <a:schemeClr val="bg1"/>
                </a:solidFill>
                <a:prstDash val="solid"/>
                <a:headEnd type="none" w="med" len="med"/>
                <a:tailEnd type="none" w="med" len="med"/>
              </a:ln>
            </p:spPr>
            <p:txBody>
              <a:bodyPr anchor="ctr" anchorCtr="0">
                <a:spAutoFit/>
              </a:bodyPr>
              <a:p>
                <a:endParaRPr lang="zh-CN" altLang="en-US" sz="2400" dirty="0">
                  <a:latin typeface="Times New Roman" panose="02020603050405020304" pitchFamily="18" charset="0"/>
                </a:endParaRPr>
              </a:p>
            </p:txBody>
          </p:sp>
          <p:sp>
            <p:nvSpPr>
              <p:cNvPr id="44060" name="AutoShape 28"/>
              <p:cNvSpPr/>
              <p:nvPr/>
            </p:nvSpPr>
            <p:spPr>
              <a:xfrm>
                <a:off x="404" y="2690"/>
                <a:ext cx="1999" cy="721"/>
              </a:xfrm>
              <a:prstGeom prst="roundRect">
                <a:avLst>
                  <a:gd name="adj" fmla="val 16667"/>
                </a:avLst>
              </a:prstGeom>
              <a:gradFill rotWithShape="1">
                <a:gsLst>
                  <a:gs pos="0">
                    <a:srgbClr val="182F47"/>
                  </a:gs>
                  <a:gs pos="100000">
                    <a:srgbClr val="336699"/>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grpSp>
        <p:grpSp>
          <p:nvGrpSpPr>
            <p:cNvPr id="44048" name="Group 29"/>
            <p:cNvGrpSpPr/>
            <p:nvPr/>
          </p:nvGrpSpPr>
          <p:grpSpPr>
            <a:xfrm>
              <a:off x="3317" y="3220"/>
              <a:ext cx="2102" cy="800"/>
              <a:chOff x="386" y="1188"/>
              <a:chExt cx="2038" cy="775"/>
            </a:xfrm>
          </p:grpSpPr>
          <p:sp>
            <p:nvSpPr>
              <p:cNvPr id="44057" name="AutoShape 30"/>
              <p:cNvSpPr/>
              <p:nvPr/>
            </p:nvSpPr>
            <p:spPr>
              <a:xfrm>
                <a:off x="386" y="1188"/>
                <a:ext cx="2038" cy="775"/>
              </a:xfrm>
              <a:prstGeom prst="roundRect">
                <a:avLst>
                  <a:gd name="adj" fmla="val 16667"/>
                </a:avLst>
              </a:prstGeom>
              <a:gradFill rotWithShape="1">
                <a:gsLst>
                  <a:gs pos="0">
                    <a:srgbClr val="666633"/>
                  </a:gs>
                  <a:gs pos="100000">
                    <a:srgbClr val="2F2F18"/>
                  </a:gs>
                </a:gsLst>
                <a:lin ang="5400000" scaled="1"/>
                <a:tileRect/>
              </a:gradFill>
              <a:ln w="28575" cap="flat" cmpd="sng">
                <a:solidFill>
                  <a:schemeClr val="bg1"/>
                </a:solidFill>
                <a:prstDash val="solid"/>
                <a:headEnd type="none" w="med" len="med"/>
                <a:tailEnd type="none" w="med" len="med"/>
              </a:ln>
            </p:spPr>
            <p:txBody>
              <a:bodyPr anchor="ctr" anchorCtr="0">
                <a:spAutoFit/>
              </a:bodyPr>
              <a:p>
                <a:endParaRPr lang="zh-CN" altLang="en-US" sz="2400" dirty="0">
                  <a:latin typeface="Times New Roman" panose="02020603050405020304" pitchFamily="18" charset="0"/>
                </a:endParaRPr>
              </a:p>
            </p:txBody>
          </p:sp>
          <p:sp>
            <p:nvSpPr>
              <p:cNvPr id="44058" name="AutoShape 31"/>
              <p:cNvSpPr/>
              <p:nvPr/>
            </p:nvSpPr>
            <p:spPr>
              <a:xfrm>
                <a:off x="405" y="1216"/>
                <a:ext cx="1999" cy="721"/>
              </a:xfrm>
              <a:prstGeom prst="roundRect">
                <a:avLst>
                  <a:gd name="adj" fmla="val 16667"/>
                </a:avLst>
              </a:prstGeom>
              <a:gradFill rotWithShape="1">
                <a:gsLst>
                  <a:gs pos="0">
                    <a:srgbClr val="2F2F18"/>
                  </a:gs>
                  <a:gs pos="100000">
                    <a:srgbClr val="666633"/>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grpSp>
        <p:sp>
          <p:nvSpPr>
            <p:cNvPr id="44049" name="Oval 32"/>
            <p:cNvSpPr>
              <a:spLocks noChangeAspect="1"/>
            </p:cNvSpPr>
            <p:nvPr/>
          </p:nvSpPr>
          <p:spPr>
            <a:xfrm>
              <a:off x="1882" y="1787"/>
              <a:ext cx="1961" cy="1201"/>
            </a:xfrm>
            <a:prstGeom prst="ellipse">
              <a:avLst/>
            </a:prstGeom>
            <a:gradFill rotWithShape="1">
              <a:gsLst>
                <a:gs pos="0">
                  <a:srgbClr val="3366FF">
                    <a:alpha val="60001"/>
                  </a:srgbClr>
                </a:gs>
                <a:gs pos="100000">
                  <a:srgbClr val="000066">
                    <a:alpha val="20000"/>
                  </a:srgbClr>
                </a:gs>
              </a:gsLst>
              <a:path path="shape">
                <a:fillToRect l="50000" t="50000" r="50000" b="50000"/>
              </a:path>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44050" name="Oval 33"/>
            <p:cNvSpPr/>
            <p:nvPr/>
          </p:nvSpPr>
          <p:spPr>
            <a:xfrm rot="-1800000">
              <a:off x="1797" y="1915"/>
              <a:ext cx="772" cy="272"/>
            </a:xfrm>
            <a:prstGeom prst="ellipse">
              <a:avLst/>
            </a:prstGeom>
            <a:gradFill rotWithShape="1">
              <a:gsLst>
                <a:gs pos="0">
                  <a:schemeClr val="bg1">
                    <a:alpha val="39998"/>
                  </a:schemeClr>
                </a:gs>
                <a:gs pos="100000">
                  <a:srgbClr val="3366FF">
                    <a:alpha val="0"/>
                  </a:srgbClr>
                </a:gs>
              </a:gsLst>
              <a:lin ang="5400000" scaled="1"/>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44051" name="Oval 34"/>
            <p:cNvSpPr/>
            <p:nvPr/>
          </p:nvSpPr>
          <p:spPr>
            <a:xfrm rot="-1800000">
              <a:off x="1870" y="1933"/>
              <a:ext cx="590" cy="208"/>
            </a:xfrm>
            <a:prstGeom prst="ellipse">
              <a:avLst/>
            </a:prstGeom>
            <a:gradFill rotWithShape="1">
              <a:gsLst>
                <a:gs pos="0">
                  <a:schemeClr val="bg1">
                    <a:alpha val="39998"/>
                  </a:schemeClr>
                </a:gs>
                <a:gs pos="100000">
                  <a:srgbClr val="3366FF">
                    <a:alpha val="0"/>
                  </a:srgbClr>
                </a:gs>
              </a:gsLst>
              <a:lin ang="5400000" scaled="1"/>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44052" name="Text Box 35"/>
            <p:cNvSpPr txBox="1"/>
            <p:nvPr/>
          </p:nvSpPr>
          <p:spPr>
            <a:xfrm>
              <a:off x="1096" y="3487"/>
              <a:ext cx="510" cy="340"/>
            </a:xfrm>
            <a:prstGeom prst="rect">
              <a:avLst/>
            </a:prstGeom>
            <a:noFill/>
            <a:ln w="9525">
              <a:noFill/>
            </a:ln>
            <a:effectLst>
              <a:outerShdw dist="28398" dir="3806096" algn="ctr" rotWithShape="0">
                <a:schemeClr val="tx1"/>
              </a:outerShdw>
            </a:effectLst>
          </p:spPr>
          <p:txBody>
            <a:bodyPr wrap="none" lIns="0" tIns="0" rIns="0" bIns="0">
              <a:spAutoFit/>
            </a:bodyPr>
            <a:p>
              <a:pPr algn="ctr" latinLnBrk="1">
                <a:buNone/>
              </a:pPr>
              <a:r>
                <a:rPr lang="zh-CN" altLang="en-US" sz="2800" dirty="0">
                  <a:solidFill>
                    <a:schemeClr val="bg1"/>
                  </a:solidFill>
                  <a:latin typeface="HY견고딕" pitchFamily="18" charset="-127"/>
                  <a:ea typeface="楷体_GB2312" pitchFamily="49" charset="-122"/>
                </a:rPr>
                <a:t>环境</a:t>
              </a:r>
              <a:endParaRPr lang="zh-CN" altLang="en-US" sz="2800" dirty="0">
                <a:solidFill>
                  <a:schemeClr val="bg1"/>
                </a:solidFill>
                <a:latin typeface="HY견고딕" pitchFamily="18" charset="-127"/>
                <a:ea typeface="楷体_GB2312" pitchFamily="49" charset="-122"/>
              </a:endParaRPr>
            </a:p>
          </p:txBody>
        </p:sp>
        <p:sp>
          <p:nvSpPr>
            <p:cNvPr id="44053" name="Text Box 36"/>
            <p:cNvSpPr txBox="1"/>
            <p:nvPr/>
          </p:nvSpPr>
          <p:spPr>
            <a:xfrm>
              <a:off x="4163" y="3487"/>
              <a:ext cx="510" cy="340"/>
            </a:xfrm>
            <a:prstGeom prst="rect">
              <a:avLst/>
            </a:prstGeom>
            <a:noFill/>
            <a:ln w="9525">
              <a:noFill/>
            </a:ln>
            <a:effectLst>
              <a:outerShdw dist="28398" dir="3806096" algn="ctr" rotWithShape="0">
                <a:schemeClr val="tx1"/>
              </a:outerShdw>
            </a:effectLst>
          </p:spPr>
          <p:txBody>
            <a:bodyPr wrap="none" lIns="0" tIns="0" rIns="0" bIns="0">
              <a:spAutoFit/>
            </a:bodyPr>
            <a:p>
              <a:pPr algn="ctr" latinLnBrk="1">
                <a:buNone/>
              </a:pPr>
              <a:r>
                <a:rPr lang="zh-CN" altLang="en-US" sz="2800" dirty="0">
                  <a:solidFill>
                    <a:schemeClr val="bg1"/>
                  </a:solidFill>
                  <a:latin typeface="HY견고딕" pitchFamily="18" charset="-127"/>
                  <a:ea typeface="楷体_GB2312" pitchFamily="49" charset="-122"/>
                </a:rPr>
                <a:t>管理</a:t>
              </a:r>
              <a:endParaRPr lang="zh-CN" altLang="en-US" sz="2800" dirty="0">
                <a:solidFill>
                  <a:schemeClr val="bg1"/>
                </a:solidFill>
                <a:latin typeface="HY견고딕" pitchFamily="18" charset="-127"/>
                <a:ea typeface="楷体_GB2312" pitchFamily="49" charset="-122"/>
              </a:endParaRPr>
            </a:p>
          </p:txBody>
        </p:sp>
        <p:sp>
          <p:nvSpPr>
            <p:cNvPr id="44054" name="Text Box 37"/>
            <p:cNvSpPr txBox="1"/>
            <p:nvPr/>
          </p:nvSpPr>
          <p:spPr>
            <a:xfrm>
              <a:off x="2278" y="2201"/>
              <a:ext cx="1171" cy="388"/>
            </a:xfrm>
            <a:prstGeom prst="rect">
              <a:avLst/>
            </a:prstGeom>
            <a:noFill/>
            <a:ln w="9525">
              <a:noFill/>
            </a:ln>
            <a:effectLst>
              <a:outerShdw dist="25400" dir="5400000" algn="ctr" rotWithShape="0">
                <a:schemeClr val="tx1"/>
              </a:outerShdw>
            </a:effectLst>
          </p:spPr>
          <p:txBody>
            <a:bodyPr wrap="none" lIns="0" tIns="0" rIns="0" bIns="0">
              <a:spAutoFit/>
            </a:bodyPr>
            <a:p>
              <a:pPr algn="ctr" latinLnBrk="1">
                <a:buNone/>
              </a:pPr>
              <a:r>
                <a:rPr lang="zh-CN" altLang="en-US" sz="3200" b="1" dirty="0">
                  <a:solidFill>
                    <a:schemeClr val="bg1"/>
                  </a:solidFill>
                  <a:latin typeface="Arial" panose="020B0604020202020204" pitchFamily="34" charset="0"/>
                  <a:ea typeface="楷体_GB2312" pitchFamily="49" charset="-122"/>
                </a:rPr>
                <a:t>作业活动</a:t>
              </a:r>
              <a:endParaRPr lang="zh-CN" altLang="en-US" sz="3200" b="1" dirty="0">
                <a:solidFill>
                  <a:schemeClr val="bg1"/>
                </a:solidFill>
                <a:latin typeface="Arial" panose="020B0604020202020204" pitchFamily="34" charset="0"/>
                <a:ea typeface="楷体_GB2312" pitchFamily="49" charset="-122"/>
              </a:endParaRPr>
            </a:p>
          </p:txBody>
        </p:sp>
        <p:sp>
          <p:nvSpPr>
            <p:cNvPr id="44055" name="Text Box 38"/>
            <p:cNvSpPr txBox="1"/>
            <p:nvPr/>
          </p:nvSpPr>
          <p:spPr>
            <a:xfrm>
              <a:off x="4276" y="1039"/>
              <a:ext cx="255" cy="340"/>
            </a:xfrm>
            <a:prstGeom prst="rect">
              <a:avLst/>
            </a:prstGeom>
            <a:noFill/>
            <a:ln w="9525">
              <a:noFill/>
            </a:ln>
            <a:effectLst>
              <a:outerShdw dist="28398" dir="3806096" algn="ctr" rotWithShape="0">
                <a:schemeClr val="tx1"/>
              </a:outerShdw>
            </a:effectLst>
          </p:spPr>
          <p:txBody>
            <a:bodyPr wrap="none" lIns="0" tIns="0" rIns="0" bIns="0">
              <a:spAutoFit/>
            </a:bodyPr>
            <a:p>
              <a:pPr algn="ctr" latinLnBrk="1">
                <a:buNone/>
              </a:pPr>
              <a:r>
                <a:rPr lang="zh-CN" altLang="en-US" sz="2800" dirty="0">
                  <a:solidFill>
                    <a:schemeClr val="bg1"/>
                  </a:solidFill>
                  <a:latin typeface="HY견고딕" pitchFamily="18" charset="-127"/>
                  <a:ea typeface="楷体_GB2312" pitchFamily="49" charset="-122"/>
                </a:rPr>
                <a:t>物</a:t>
              </a:r>
              <a:endParaRPr lang="zh-CN" altLang="en-US" sz="2800" dirty="0">
                <a:solidFill>
                  <a:schemeClr val="bg1"/>
                </a:solidFill>
                <a:latin typeface="HY견고딕" pitchFamily="18" charset="-127"/>
                <a:ea typeface="楷体_GB2312" pitchFamily="49" charset="-122"/>
              </a:endParaRPr>
            </a:p>
          </p:txBody>
        </p:sp>
        <p:sp>
          <p:nvSpPr>
            <p:cNvPr id="44056" name="Text Box 39"/>
            <p:cNvSpPr txBox="1"/>
            <p:nvPr/>
          </p:nvSpPr>
          <p:spPr>
            <a:xfrm>
              <a:off x="1257" y="996"/>
              <a:ext cx="255" cy="340"/>
            </a:xfrm>
            <a:prstGeom prst="rect">
              <a:avLst/>
            </a:prstGeom>
            <a:noFill/>
            <a:ln w="9525">
              <a:noFill/>
            </a:ln>
            <a:effectLst>
              <a:outerShdw dist="28398" dir="3806096" algn="ctr" rotWithShape="0">
                <a:schemeClr val="tx1"/>
              </a:outerShdw>
            </a:effectLst>
          </p:spPr>
          <p:txBody>
            <a:bodyPr wrap="none" lIns="0" tIns="0" rIns="0" bIns="0">
              <a:spAutoFit/>
            </a:bodyPr>
            <a:p>
              <a:pPr algn="ctr" latinLnBrk="1">
                <a:buNone/>
              </a:pPr>
              <a:r>
                <a:rPr lang="zh-CN" altLang="en-US" sz="2800" dirty="0">
                  <a:solidFill>
                    <a:schemeClr val="bg1"/>
                  </a:solidFill>
                  <a:latin typeface="HY견고딕" pitchFamily="18" charset="-127"/>
                  <a:ea typeface="楷体_GB2312" pitchFamily="49" charset="-122"/>
                </a:rPr>
                <a:t>人</a:t>
              </a:r>
              <a:endParaRPr lang="zh-CN" altLang="en-US" sz="2800" dirty="0">
                <a:solidFill>
                  <a:schemeClr val="bg1"/>
                </a:solidFill>
                <a:latin typeface="HY견고딕" pitchFamily="18" charset="-127"/>
                <a:ea typeface="楷体_GB2312" pitchFamily="49" charset="-122"/>
              </a:endParaRPr>
            </a:p>
          </p:txBody>
        </p:sp>
      </p:gr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5"/>
          <p:cNvSpPr/>
          <p:nvPr>
            <p:ph type="title"/>
          </p:nvPr>
        </p:nvSpPr>
        <p:spPr>
          <a:xfrm>
            <a:off x="395288" y="765175"/>
            <a:ext cx="8229600" cy="649288"/>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grpSp>
        <p:nvGrpSpPr>
          <p:cNvPr id="45059" name="Group 4"/>
          <p:cNvGrpSpPr/>
          <p:nvPr/>
        </p:nvGrpSpPr>
        <p:grpSpPr>
          <a:xfrm>
            <a:off x="539750" y="1844675"/>
            <a:ext cx="5735638" cy="576263"/>
            <a:chOff x="174" y="663"/>
            <a:chExt cx="3613" cy="363"/>
          </a:xfrm>
        </p:grpSpPr>
        <p:grpSp>
          <p:nvGrpSpPr>
            <p:cNvPr id="45062" name="Group 5"/>
            <p:cNvGrpSpPr/>
            <p:nvPr/>
          </p:nvGrpSpPr>
          <p:grpSpPr>
            <a:xfrm>
              <a:off x="174" y="715"/>
              <a:ext cx="205" cy="205"/>
              <a:chOff x="2485" y="949"/>
              <a:chExt cx="918" cy="918"/>
            </a:xfrm>
          </p:grpSpPr>
          <p:sp>
            <p:nvSpPr>
              <p:cNvPr id="45064"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45065"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45066" name="Group 8"/>
              <p:cNvGrpSpPr/>
              <p:nvPr/>
            </p:nvGrpSpPr>
            <p:grpSpPr>
              <a:xfrm>
                <a:off x="2656" y="1155"/>
                <a:ext cx="586" cy="500"/>
                <a:chOff x="511" y="1141"/>
                <a:chExt cx="586" cy="500"/>
              </a:xfrm>
            </p:grpSpPr>
            <p:sp>
              <p:nvSpPr>
                <p:cNvPr id="92169"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2170"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45067"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92172"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45063"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3.4.1 </a:t>
              </a:r>
              <a:r>
                <a:rPr lang="zh-CN" altLang="en-US" sz="2800" b="1" dirty="0">
                  <a:latin typeface="楷体_GB2312" pitchFamily="49" charset="-122"/>
                  <a:ea typeface="楷体_GB2312" pitchFamily="49" charset="-122"/>
                </a:rPr>
                <a:t>划分作业活动</a:t>
              </a:r>
              <a:endParaRPr lang="zh-CN" altLang="en-US" dirty="0">
                <a:latin typeface="楷体_GB2312" pitchFamily="49" charset="-122"/>
                <a:ea typeface="楷体_GB2312" pitchFamily="49" charset="-122"/>
              </a:endParaRPr>
            </a:p>
          </p:txBody>
        </p:sp>
      </p:grpSp>
      <p:sp>
        <p:nvSpPr>
          <p:cNvPr id="45060" name="Oval 4"/>
          <p:cNvSpPr/>
          <p:nvPr/>
        </p:nvSpPr>
        <p:spPr>
          <a:xfrm>
            <a:off x="827088" y="3716338"/>
            <a:ext cx="2160587" cy="1223962"/>
          </a:xfrm>
          <a:prstGeom prst="ellipse">
            <a:avLst/>
          </a:prstGeom>
          <a:solidFill>
            <a:srgbClr val="008000"/>
          </a:solidFill>
          <a:ln w="9525" cap="flat" cmpd="sng">
            <a:solidFill>
              <a:schemeClr val="tx1"/>
            </a:solidFill>
            <a:prstDash val="solid"/>
            <a:headEnd type="none" w="med" len="med"/>
            <a:tailEnd type="none" w="med" len="med"/>
          </a:ln>
        </p:spPr>
        <p:txBody>
          <a:bodyPr wrap="none" anchor="ctr" anchorCtr="0"/>
          <a:p>
            <a:pPr algn="ctr"/>
            <a:r>
              <a:rPr lang="zh-CN" altLang="en-US" sz="2400" b="1" dirty="0">
                <a:solidFill>
                  <a:srgbClr val="FFFFFF"/>
                </a:solidFill>
                <a:latin typeface="Arial" panose="020B0604020202020204" pitchFamily="34" charset="0"/>
                <a:ea typeface="楷体_GB2312" pitchFamily="49" charset="-122"/>
              </a:rPr>
              <a:t>划分原则</a:t>
            </a:r>
            <a:endParaRPr lang="zh-CN" altLang="en-US" sz="2400" b="1" dirty="0">
              <a:solidFill>
                <a:srgbClr val="FFFFFF"/>
              </a:solidFill>
              <a:latin typeface="Arial" panose="020B0604020202020204" pitchFamily="34" charset="0"/>
              <a:ea typeface="楷体_GB2312" pitchFamily="49" charset="-122"/>
            </a:endParaRPr>
          </a:p>
        </p:txBody>
      </p:sp>
      <p:sp>
        <p:nvSpPr>
          <p:cNvPr id="45061" name="Rectangle 6"/>
          <p:cNvSpPr/>
          <p:nvPr/>
        </p:nvSpPr>
        <p:spPr>
          <a:xfrm>
            <a:off x="2987675" y="3860800"/>
            <a:ext cx="5781675" cy="1582738"/>
          </a:xfrm>
          <a:prstGeom prst="rect">
            <a:avLst/>
          </a:prstGeom>
          <a:noFill/>
          <a:ln w="9525">
            <a:noFill/>
          </a:ln>
        </p:spPr>
        <p:txBody>
          <a:bodyPr/>
          <a:p>
            <a:pPr marL="908050" lvl="1" indent="-436245" eaLnBrk="1" hangingPunct="1">
              <a:spcBef>
                <a:spcPct val="20000"/>
              </a:spcBef>
              <a:buClr>
                <a:schemeClr val="accent2"/>
              </a:buClr>
              <a:buFont typeface="Wingdings" panose="05000000000000000000" pitchFamily="2" charset="2"/>
              <a:buChar char="n"/>
            </a:pPr>
            <a:r>
              <a:rPr lang="zh-CN" altLang="en-US" sz="2200" b="1" dirty="0">
                <a:latin typeface="Verdana" panose="020B0604030504040204" pitchFamily="34" charset="0"/>
                <a:ea typeface="楷体_GB2312" pitchFamily="49" charset="-122"/>
              </a:rPr>
              <a:t>划分作业活动应以合理性为原则</a:t>
            </a:r>
            <a:endParaRPr lang="zh-CN" altLang="en-US" sz="2200" b="1" dirty="0">
              <a:latin typeface="Verdana" panose="020B0604030504040204" pitchFamily="34" charset="0"/>
              <a:ea typeface="楷体_GB2312" pitchFamily="49" charset="-122"/>
            </a:endParaRPr>
          </a:p>
          <a:p>
            <a:pPr marL="908050" lvl="1" indent="-436245" eaLnBrk="1" hangingPunct="1">
              <a:spcBef>
                <a:spcPct val="20000"/>
              </a:spcBef>
              <a:buClr>
                <a:schemeClr val="accent2"/>
              </a:buClr>
              <a:buFont typeface="Wingdings" panose="05000000000000000000" pitchFamily="2" charset="2"/>
              <a:buChar char="n"/>
            </a:pPr>
            <a:r>
              <a:rPr lang="zh-CN" altLang="en-US" sz="2200" b="1" dirty="0">
                <a:latin typeface="Verdana" panose="020B0604030504040204" pitchFamily="34" charset="0"/>
                <a:ea typeface="楷体_GB2312" pitchFamily="49" charset="-122"/>
              </a:rPr>
              <a:t>应符合员工作业习惯和客观实际情况</a:t>
            </a:r>
            <a:endParaRPr lang="zh-CN" altLang="en-US" sz="2200" b="1" dirty="0">
              <a:latin typeface="Verdana" panose="020B0604030504040204" pitchFamily="34" charset="0"/>
              <a:ea typeface="楷体_GB2312" pitchFamily="49" charset="-122"/>
            </a:endParaRP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5"/>
          <p:cNvSpPr/>
          <p:nvPr>
            <p:ph type="title"/>
          </p:nvPr>
        </p:nvSpPr>
        <p:spPr>
          <a:xfrm>
            <a:off x="323850" y="836613"/>
            <a:ext cx="8229600" cy="649287"/>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grpSp>
        <p:nvGrpSpPr>
          <p:cNvPr id="46083" name="Group 4"/>
          <p:cNvGrpSpPr/>
          <p:nvPr/>
        </p:nvGrpSpPr>
        <p:grpSpPr>
          <a:xfrm>
            <a:off x="539750" y="1844675"/>
            <a:ext cx="5735638" cy="576263"/>
            <a:chOff x="174" y="663"/>
            <a:chExt cx="3613" cy="363"/>
          </a:xfrm>
        </p:grpSpPr>
        <p:grpSp>
          <p:nvGrpSpPr>
            <p:cNvPr id="46100" name="Group 5"/>
            <p:cNvGrpSpPr/>
            <p:nvPr/>
          </p:nvGrpSpPr>
          <p:grpSpPr>
            <a:xfrm>
              <a:off x="174" y="715"/>
              <a:ext cx="205" cy="205"/>
              <a:chOff x="2485" y="949"/>
              <a:chExt cx="918" cy="918"/>
            </a:xfrm>
          </p:grpSpPr>
          <p:sp>
            <p:nvSpPr>
              <p:cNvPr id="46102"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46103"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46104" name="Group 8"/>
              <p:cNvGrpSpPr/>
              <p:nvPr/>
            </p:nvGrpSpPr>
            <p:grpSpPr>
              <a:xfrm>
                <a:off x="2656" y="1155"/>
                <a:ext cx="586" cy="500"/>
                <a:chOff x="511" y="1141"/>
                <a:chExt cx="586" cy="500"/>
              </a:xfrm>
            </p:grpSpPr>
            <p:sp>
              <p:nvSpPr>
                <p:cNvPr id="92169"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2170"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46105"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92172"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46101"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3.4.1 </a:t>
              </a:r>
              <a:r>
                <a:rPr lang="zh-CN" altLang="en-US" sz="2800" b="1" dirty="0">
                  <a:latin typeface="楷体_GB2312" pitchFamily="49" charset="-122"/>
                  <a:ea typeface="楷体_GB2312" pitchFamily="49" charset="-122"/>
                </a:rPr>
                <a:t>划分作业活动</a:t>
              </a:r>
              <a:endParaRPr lang="zh-CN" altLang="en-US" dirty="0">
                <a:latin typeface="楷体_GB2312" pitchFamily="49" charset="-122"/>
                <a:ea typeface="楷体_GB2312" pitchFamily="49" charset="-122"/>
              </a:endParaRPr>
            </a:p>
          </p:txBody>
        </p:sp>
      </p:grpSp>
      <p:grpSp>
        <p:nvGrpSpPr>
          <p:cNvPr id="46084" name="Group 33"/>
          <p:cNvGrpSpPr/>
          <p:nvPr/>
        </p:nvGrpSpPr>
        <p:grpSpPr>
          <a:xfrm>
            <a:off x="1258888" y="2492375"/>
            <a:ext cx="6553200" cy="3960813"/>
            <a:chOff x="670" y="981"/>
            <a:chExt cx="4297" cy="2767"/>
          </a:xfrm>
        </p:grpSpPr>
        <p:sp>
          <p:nvSpPr>
            <p:cNvPr id="46085" name="Rectangle 4"/>
            <p:cNvSpPr/>
            <p:nvPr/>
          </p:nvSpPr>
          <p:spPr>
            <a:xfrm>
              <a:off x="670" y="981"/>
              <a:ext cx="4297" cy="2767"/>
            </a:xfrm>
            <a:prstGeom prst="rect">
              <a:avLst/>
            </a:prstGeom>
            <a:solidFill>
              <a:srgbClr val="FFDF00">
                <a:alpha val="20000"/>
              </a:srgbClr>
            </a:solidFill>
            <a:ln w="9525" cap="flat" cmpd="sng">
              <a:prstDash val="solid"/>
              <a:miter/>
              <a:headEnd type="none" w="med" len="med"/>
              <a:tailEnd type="none" w="med" len="med"/>
            </a:ln>
            <a:scene3d>
              <a:camera prst="legacyObliqueTopRight">
                <a:rot lat="0" lon="0" rev="0"/>
              </a:camera>
              <a:lightRig rig="legacyFlat3" dir="b"/>
            </a:scene3d>
            <a:sp3d extrusionH="36500" prstMaterial="legacyMatte">
              <a:bevelT w="13500" h="13500" prst="angle"/>
              <a:bevelB w="13500" h="13500" prst="angle"/>
              <a:extrusionClr>
                <a:srgbClr val="FFDF00"/>
              </a:extrusionClr>
            </a:sp3d>
          </p:spPr>
          <p:txBody>
            <a:bodyPr wrap="none" lIns="87313" tIns="44450" rIns="87313" bIns="44450" anchor="ctr" anchorCtr="0">
              <a:flatTx/>
            </a:bodyPr>
            <a:p>
              <a:endParaRPr lang="zh-CN" altLang="en-US" sz="2400" dirty="0">
                <a:latin typeface="Times New Roman" panose="02020603050405020304" pitchFamily="18" charset="0"/>
              </a:endParaRPr>
            </a:p>
          </p:txBody>
        </p:sp>
        <p:sp>
          <p:nvSpPr>
            <p:cNvPr id="46086" name="Rectangle 5"/>
            <p:cNvSpPr/>
            <p:nvPr/>
          </p:nvSpPr>
          <p:spPr>
            <a:xfrm>
              <a:off x="866" y="1169"/>
              <a:ext cx="1089" cy="2404"/>
            </a:xfrm>
            <a:prstGeom prst="rect">
              <a:avLst/>
            </a:prstGeom>
            <a:solidFill>
              <a:srgbClr val="E01721">
                <a:alpha val="59999"/>
              </a:srgbClr>
            </a:solidFill>
            <a:ln w="9525" cap="flat" cmpd="sng">
              <a:prstDash val="solid"/>
              <a:miter/>
              <a:headEnd type="none" w="med" len="med"/>
              <a:tailEnd type="none" w="med" len="med"/>
            </a:ln>
            <a:scene3d>
              <a:camera prst="legacyObliqueTopRight">
                <a:rot lat="0" lon="0" rev="0"/>
              </a:camera>
              <a:lightRig rig="legacyFlat3" dir="b"/>
            </a:scene3d>
            <a:sp3d extrusionH="100000" prstMaterial="legacyMatte">
              <a:bevelT w="13500" h="13500" prst="angle"/>
              <a:bevelB w="13500" h="13500" prst="angle"/>
              <a:extrusionClr>
                <a:srgbClr val="E01721"/>
              </a:extrusionClr>
            </a:sp3d>
          </p:spPr>
          <p:txBody>
            <a:bodyPr wrap="none" lIns="87313" tIns="44450" rIns="87313" bIns="44450" anchor="ctr" anchorCtr="0">
              <a:flatTx/>
            </a:bodyPr>
            <a:p>
              <a:endParaRPr lang="zh-CN" altLang="en-US" sz="2400" dirty="0">
                <a:latin typeface="Times New Roman" panose="02020603050405020304" pitchFamily="18" charset="0"/>
              </a:endParaRPr>
            </a:p>
          </p:txBody>
        </p:sp>
        <p:sp>
          <p:nvSpPr>
            <p:cNvPr id="46087" name="Freeform 6"/>
            <p:cNvSpPr/>
            <p:nvPr/>
          </p:nvSpPr>
          <p:spPr>
            <a:xfrm flipH="1" flipV="1">
              <a:off x="2063" y="2976"/>
              <a:ext cx="2737" cy="596"/>
            </a:xfrm>
            <a:custGeom>
              <a:avLst/>
              <a:gdLst>
                <a:gd name="txL" fmla="*/ 0 w 2737"/>
                <a:gd name="txT" fmla="*/ 0 h 525"/>
                <a:gd name="txR" fmla="*/ 2737 w 2737"/>
                <a:gd name="txB" fmla="*/ 525 h 525"/>
              </a:gdLst>
              <a:ahLst/>
              <a:cxnLst>
                <a:cxn ang="0">
                  <a:pos x="0" y="0"/>
                </a:cxn>
                <a:cxn ang="0">
                  <a:pos x="241" y="764"/>
                </a:cxn>
                <a:cxn ang="0">
                  <a:pos x="2737" y="769"/>
                </a:cxn>
                <a:cxn ang="0">
                  <a:pos x="2737" y="3"/>
                </a:cxn>
                <a:cxn ang="0">
                  <a:pos x="0" y="0"/>
                </a:cxn>
              </a:cxnLst>
              <a:rect l="txL" t="txT" r="txR" b="txB"/>
              <a:pathLst>
                <a:path w="2737" h="525">
                  <a:moveTo>
                    <a:pt x="0" y="0"/>
                  </a:moveTo>
                  <a:lnTo>
                    <a:pt x="241" y="522"/>
                  </a:lnTo>
                  <a:lnTo>
                    <a:pt x="2737" y="525"/>
                  </a:lnTo>
                  <a:lnTo>
                    <a:pt x="2737" y="3"/>
                  </a:lnTo>
                  <a:lnTo>
                    <a:pt x="0" y="0"/>
                  </a:lnTo>
                  <a:close/>
                </a:path>
              </a:pathLst>
            </a:custGeom>
            <a:gradFill rotWithShape="1">
              <a:gsLst>
                <a:gs pos="0">
                  <a:srgbClr val="FF5050">
                    <a:alpha val="79999"/>
                  </a:srgbClr>
                </a:gs>
                <a:gs pos="100000">
                  <a:srgbClr val="FF9999">
                    <a:alpha val="79999"/>
                  </a:srgbClr>
                </a:gs>
              </a:gsLst>
              <a:lin ang="2700000" scaled="1"/>
              <a:tileRect/>
            </a:gradFill>
            <a:ln w="9525" cap="flat" cmpd="sng">
              <a:prstDash val="solid"/>
              <a:headEnd type="none" w="med" len="med"/>
              <a:tailEnd type="none" w="med" len="med"/>
            </a:ln>
            <a:scene3d>
              <a:camera prst="legacyObliqueTopRight">
                <a:rot lat="0" lon="0" rev="0"/>
              </a:camera>
              <a:lightRig rig="legacyFlat3" dir="b"/>
            </a:scene3d>
            <a:sp3d extrusionH="227000" prstMaterial="legacyMatte">
              <a:bevelT w="13500" h="13500" prst="angle"/>
              <a:bevelB w="13500" h="13500" prst="angle"/>
              <a:extrusionClr>
                <a:srgbClr val="FF5050"/>
              </a:extrusionClr>
            </a:sp3d>
          </p:spPr>
          <p:txBody>
            <a:bodyPr/>
            <a:p>
              <a:endParaRPr lang="zh-CN" altLang="en-US"/>
            </a:p>
          </p:txBody>
        </p:sp>
        <p:sp>
          <p:nvSpPr>
            <p:cNvPr id="46088" name="Freeform 7"/>
            <p:cNvSpPr/>
            <p:nvPr/>
          </p:nvSpPr>
          <p:spPr>
            <a:xfrm flipH="1" flipV="1">
              <a:off x="2063" y="2376"/>
              <a:ext cx="2737" cy="596"/>
            </a:xfrm>
            <a:custGeom>
              <a:avLst/>
              <a:gdLst>
                <a:gd name="txL" fmla="*/ 0 w 2737"/>
                <a:gd name="txT" fmla="*/ 0 h 525"/>
                <a:gd name="txR" fmla="*/ 2737 w 2737"/>
                <a:gd name="txB" fmla="*/ 525 h 525"/>
              </a:gdLst>
              <a:ahLst/>
              <a:cxnLst>
                <a:cxn ang="0">
                  <a:pos x="0" y="0"/>
                </a:cxn>
                <a:cxn ang="0">
                  <a:pos x="241" y="764"/>
                </a:cxn>
                <a:cxn ang="0">
                  <a:pos x="2737" y="769"/>
                </a:cxn>
                <a:cxn ang="0">
                  <a:pos x="2737" y="3"/>
                </a:cxn>
                <a:cxn ang="0">
                  <a:pos x="0" y="0"/>
                </a:cxn>
              </a:cxnLst>
              <a:rect l="txL" t="txT" r="txR" b="txB"/>
              <a:pathLst>
                <a:path w="2737" h="525">
                  <a:moveTo>
                    <a:pt x="0" y="0"/>
                  </a:moveTo>
                  <a:lnTo>
                    <a:pt x="241" y="522"/>
                  </a:lnTo>
                  <a:lnTo>
                    <a:pt x="2737" y="525"/>
                  </a:lnTo>
                  <a:lnTo>
                    <a:pt x="2737" y="3"/>
                  </a:lnTo>
                  <a:lnTo>
                    <a:pt x="0" y="0"/>
                  </a:lnTo>
                  <a:close/>
                </a:path>
              </a:pathLst>
            </a:custGeom>
            <a:gradFill rotWithShape="1">
              <a:gsLst>
                <a:gs pos="0">
                  <a:srgbClr val="FF9933">
                    <a:alpha val="79999"/>
                  </a:srgbClr>
                </a:gs>
                <a:gs pos="100000">
                  <a:srgbClr val="FFFF66">
                    <a:alpha val="79999"/>
                  </a:srgbClr>
                </a:gs>
              </a:gsLst>
              <a:lin ang="2700000" scaled="1"/>
              <a:tileRect/>
            </a:gradFill>
            <a:ln w="9525" cap="flat" cmpd="sng">
              <a:prstDash val="solid"/>
              <a:headEnd type="none" w="med" len="med"/>
              <a:tailEnd type="none" w="med" len="med"/>
            </a:ln>
            <a:scene3d>
              <a:camera prst="legacyObliqueTopRight">
                <a:rot lat="0" lon="0" rev="0"/>
              </a:camera>
              <a:lightRig rig="legacyFlat3" dir="b"/>
            </a:scene3d>
            <a:sp3d extrusionH="227000" prstMaterial="legacyMatte">
              <a:bevelT w="13500" h="13500" prst="angle"/>
              <a:bevelB w="13500" h="13500" prst="angle"/>
              <a:extrusionClr>
                <a:srgbClr val="FF9933"/>
              </a:extrusionClr>
            </a:sp3d>
          </p:spPr>
          <p:txBody>
            <a:bodyPr/>
            <a:p>
              <a:endParaRPr lang="zh-CN" altLang="en-US"/>
            </a:p>
          </p:txBody>
        </p:sp>
        <p:sp>
          <p:nvSpPr>
            <p:cNvPr id="46089" name="Freeform 8"/>
            <p:cNvSpPr/>
            <p:nvPr/>
          </p:nvSpPr>
          <p:spPr>
            <a:xfrm flipH="1" flipV="1">
              <a:off x="2063" y="1776"/>
              <a:ext cx="2737" cy="596"/>
            </a:xfrm>
            <a:custGeom>
              <a:avLst/>
              <a:gdLst>
                <a:gd name="txL" fmla="*/ 0 w 2737"/>
                <a:gd name="txT" fmla="*/ 0 h 525"/>
                <a:gd name="txR" fmla="*/ 2737 w 2737"/>
                <a:gd name="txB" fmla="*/ 525 h 525"/>
              </a:gdLst>
              <a:ahLst/>
              <a:cxnLst>
                <a:cxn ang="0">
                  <a:pos x="0" y="0"/>
                </a:cxn>
                <a:cxn ang="0">
                  <a:pos x="241" y="764"/>
                </a:cxn>
                <a:cxn ang="0">
                  <a:pos x="2737" y="769"/>
                </a:cxn>
                <a:cxn ang="0">
                  <a:pos x="2737" y="3"/>
                </a:cxn>
                <a:cxn ang="0">
                  <a:pos x="0" y="0"/>
                </a:cxn>
              </a:cxnLst>
              <a:rect l="txL" t="txT" r="txR" b="txB"/>
              <a:pathLst>
                <a:path w="2737" h="525">
                  <a:moveTo>
                    <a:pt x="0" y="0"/>
                  </a:moveTo>
                  <a:lnTo>
                    <a:pt x="241" y="522"/>
                  </a:lnTo>
                  <a:lnTo>
                    <a:pt x="2737" y="525"/>
                  </a:lnTo>
                  <a:lnTo>
                    <a:pt x="2737" y="3"/>
                  </a:lnTo>
                  <a:lnTo>
                    <a:pt x="0" y="0"/>
                  </a:lnTo>
                  <a:close/>
                </a:path>
              </a:pathLst>
            </a:custGeom>
            <a:gradFill rotWithShape="1">
              <a:gsLst>
                <a:gs pos="0">
                  <a:srgbClr val="33CC33">
                    <a:alpha val="79999"/>
                  </a:srgbClr>
                </a:gs>
                <a:gs pos="100000">
                  <a:srgbClr val="99FF66">
                    <a:alpha val="79999"/>
                  </a:srgbClr>
                </a:gs>
              </a:gsLst>
              <a:lin ang="2700000" scaled="1"/>
              <a:tileRect/>
            </a:gradFill>
            <a:ln w="9525" cap="flat" cmpd="sng">
              <a:prstDash val="solid"/>
              <a:headEnd type="none" w="med" len="med"/>
              <a:tailEnd type="none" w="med" len="med"/>
            </a:ln>
            <a:scene3d>
              <a:camera prst="legacyObliqueTopRight">
                <a:rot lat="0" lon="0" rev="0"/>
              </a:camera>
              <a:lightRig rig="legacyFlat3" dir="b"/>
            </a:scene3d>
            <a:sp3d extrusionH="227000" prstMaterial="legacyMatte">
              <a:bevelT w="13500" h="13500" prst="angle"/>
              <a:bevelB w="13500" h="13500" prst="angle"/>
              <a:extrusionClr>
                <a:srgbClr val="33CC33"/>
              </a:extrusionClr>
            </a:sp3d>
          </p:spPr>
          <p:txBody>
            <a:bodyPr/>
            <a:p>
              <a:endParaRPr lang="zh-CN" altLang="en-US"/>
            </a:p>
          </p:txBody>
        </p:sp>
        <p:sp>
          <p:nvSpPr>
            <p:cNvPr id="46090" name="Freeform 9"/>
            <p:cNvSpPr/>
            <p:nvPr/>
          </p:nvSpPr>
          <p:spPr>
            <a:xfrm flipH="1" flipV="1">
              <a:off x="2063" y="1177"/>
              <a:ext cx="2737" cy="596"/>
            </a:xfrm>
            <a:custGeom>
              <a:avLst/>
              <a:gdLst>
                <a:gd name="txL" fmla="*/ 0 w 2737"/>
                <a:gd name="txT" fmla="*/ 0 h 525"/>
                <a:gd name="txR" fmla="*/ 2737 w 2737"/>
                <a:gd name="txB" fmla="*/ 525 h 525"/>
              </a:gdLst>
              <a:ahLst/>
              <a:cxnLst>
                <a:cxn ang="0">
                  <a:pos x="0" y="0"/>
                </a:cxn>
                <a:cxn ang="0">
                  <a:pos x="241" y="764"/>
                </a:cxn>
                <a:cxn ang="0">
                  <a:pos x="2737" y="769"/>
                </a:cxn>
                <a:cxn ang="0">
                  <a:pos x="2737" y="3"/>
                </a:cxn>
                <a:cxn ang="0">
                  <a:pos x="0" y="0"/>
                </a:cxn>
              </a:cxnLst>
              <a:rect l="txL" t="txT" r="txR" b="txB"/>
              <a:pathLst>
                <a:path w="2737" h="525">
                  <a:moveTo>
                    <a:pt x="0" y="0"/>
                  </a:moveTo>
                  <a:lnTo>
                    <a:pt x="241" y="522"/>
                  </a:lnTo>
                  <a:lnTo>
                    <a:pt x="2737" y="525"/>
                  </a:lnTo>
                  <a:lnTo>
                    <a:pt x="2737" y="3"/>
                  </a:lnTo>
                  <a:lnTo>
                    <a:pt x="0" y="0"/>
                  </a:lnTo>
                  <a:close/>
                </a:path>
              </a:pathLst>
            </a:custGeom>
            <a:gradFill rotWithShape="1">
              <a:gsLst>
                <a:gs pos="0">
                  <a:srgbClr val="0099FF">
                    <a:alpha val="79999"/>
                  </a:srgbClr>
                </a:gs>
                <a:gs pos="100000">
                  <a:srgbClr val="66FFFF">
                    <a:alpha val="79999"/>
                  </a:srgbClr>
                </a:gs>
              </a:gsLst>
              <a:lin ang="2700000" scaled="1"/>
              <a:tileRect/>
            </a:gradFill>
            <a:ln w="9525" cap="flat" cmpd="sng">
              <a:prstDash val="solid"/>
              <a:headEnd type="none" w="med" len="med"/>
              <a:tailEnd type="none" w="med" len="med"/>
            </a:ln>
            <a:scene3d>
              <a:camera prst="legacyObliqueTopRight">
                <a:rot lat="0" lon="0" rev="0"/>
              </a:camera>
              <a:lightRig rig="legacyFlat3" dir="b"/>
            </a:scene3d>
            <a:sp3d extrusionH="227000" prstMaterial="legacyMatte">
              <a:bevelT w="13500" h="13500" prst="angle"/>
              <a:bevelB w="13500" h="13500" prst="angle"/>
              <a:extrusionClr>
                <a:srgbClr val="0099FF"/>
              </a:extrusionClr>
            </a:sp3d>
          </p:spPr>
          <p:txBody>
            <a:bodyPr/>
            <a:p>
              <a:endParaRPr lang="zh-CN" altLang="en-US"/>
            </a:p>
          </p:txBody>
        </p:sp>
        <p:sp>
          <p:nvSpPr>
            <p:cNvPr id="46091" name="Text Box 10"/>
            <p:cNvSpPr txBox="1"/>
            <p:nvPr/>
          </p:nvSpPr>
          <p:spPr>
            <a:xfrm>
              <a:off x="2381" y="1376"/>
              <a:ext cx="1734" cy="213"/>
            </a:xfrm>
            <a:prstGeom prst="rect">
              <a:avLst/>
            </a:prstGeom>
            <a:noFill/>
            <a:ln w="9525">
              <a:noFill/>
            </a:ln>
            <a:effectLst>
              <a:outerShdw dist="17961" dir="2699999" algn="ctr" rotWithShape="0">
                <a:schemeClr val="bg2">
                  <a:alpha val="50000"/>
                </a:schemeClr>
              </a:outerShdw>
            </a:effectLst>
          </p:spPr>
          <p:txBody>
            <a:bodyPr wrap="none" lIns="0" tIns="0" rIns="0" bIns="0">
              <a:spAutoFit/>
            </a:bodyPr>
            <a:p>
              <a:pPr marL="85725" indent="-85725" latinLnBrk="1">
                <a:buNone/>
              </a:pPr>
              <a:r>
                <a:rPr lang="zh-CN" altLang="en-US" b="1" dirty="0">
                  <a:latin typeface="Arial" panose="020B0604020202020204" pitchFamily="34" charset="0"/>
                  <a:ea typeface="楷体_GB2312" pitchFamily="49" charset="-122"/>
                </a:rPr>
                <a:t>按</a:t>
              </a:r>
              <a:r>
                <a:rPr lang="zh-CN" altLang="en-US" sz="2000" b="1" dirty="0">
                  <a:latin typeface="Arial" panose="020B0604020202020204" pitchFamily="34" charset="0"/>
                  <a:ea typeface="楷体_GB2312" pitchFamily="49" charset="-122"/>
                </a:rPr>
                <a:t>生产</a:t>
              </a:r>
              <a:r>
                <a:rPr lang="zh-CN" altLang="en-US" b="1" dirty="0">
                  <a:latin typeface="Arial" panose="020B0604020202020204" pitchFamily="34" charset="0"/>
                  <a:ea typeface="楷体_GB2312" pitchFamily="49" charset="-122"/>
                </a:rPr>
                <a:t>流程阶段名称划分</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46092" name="Text Box 11"/>
            <p:cNvSpPr txBox="1"/>
            <p:nvPr/>
          </p:nvSpPr>
          <p:spPr>
            <a:xfrm>
              <a:off x="2381" y="1996"/>
              <a:ext cx="1400" cy="192"/>
            </a:xfrm>
            <a:prstGeom prst="rect">
              <a:avLst/>
            </a:prstGeom>
            <a:noFill/>
            <a:ln w="9525">
              <a:noFill/>
            </a:ln>
            <a:effectLst>
              <a:outerShdw dist="17961" dir="2699999" algn="ctr" rotWithShape="0">
                <a:schemeClr val="bg2">
                  <a:alpha val="50000"/>
                </a:schemeClr>
              </a:outerShdw>
            </a:effectLst>
          </p:spPr>
          <p:txBody>
            <a:bodyPr wrap="none" lIns="0" tIns="0" rIns="0" bIns="0">
              <a:spAutoFit/>
            </a:bodyPr>
            <a:p>
              <a:pPr marL="85725" indent="-85725" latinLnBrk="1">
                <a:buNone/>
              </a:pPr>
              <a:r>
                <a:rPr lang="zh-CN" altLang="en-US" b="1" dirty="0">
                  <a:latin typeface="Arial" panose="020B0604020202020204" pitchFamily="34" charset="0"/>
                  <a:ea typeface="楷体_GB2312" pitchFamily="49" charset="-122"/>
                </a:rPr>
                <a:t>按作业任务名称划分</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46093" name="Text Box 12"/>
            <p:cNvSpPr txBox="1"/>
            <p:nvPr/>
          </p:nvSpPr>
          <p:spPr>
            <a:xfrm>
              <a:off x="2381" y="2599"/>
              <a:ext cx="1702" cy="192"/>
            </a:xfrm>
            <a:prstGeom prst="rect">
              <a:avLst/>
            </a:prstGeom>
            <a:noFill/>
            <a:ln w="9525">
              <a:noFill/>
            </a:ln>
            <a:effectLst>
              <a:outerShdw dist="17961" dir="2699999" algn="ctr" rotWithShape="0">
                <a:schemeClr val="bg2">
                  <a:alpha val="50000"/>
                </a:schemeClr>
              </a:outerShdw>
            </a:effectLst>
          </p:spPr>
          <p:txBody>
            <a:bodyPr wrap="none" lIns="0" tIns="0" rIns="0" bIns="0">
              <a:spAutoFit/>
            </a:bodyPr>
            <a:p>
              <a:pPr marL="85725" indent="-85725" latinLnBrk="1">
                <a:buNone/>
              </a:pPr>
              <a:r>
                <a:rPr lang="zh-CN" altLang="en-US" b="1" dirty="0">
                  <a:latin typeface="Arial" panose="020B0604020202020204" pitchFamily="34" charset="0"/>
                  <a:ea typeface="楷体_GB2312" pitchFamily="49" charset="-122"/>
                </a:rPr>
                <a:t>按工艺装置控制名称划分</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46094" name="Text Box 13"/>
            <p:cNvSpPr txBox="1"/>
            <p:nvPr/>
          </p:nvSpPr>
          <p:spPr>
            <a:xfrm>
              <a:off x="2381" y="3202"/>
              <a:ext cx="1551" cy="192"/>
            </a:xfrm>
            <a:prstGeom prst="rect">
              <a:avLst/>
            </a:prstGeom>
            <a:noFill/>
            <a:ln w="9525">
              <a:noFill/>
            </a:ln>
            <a:effectLst>
              <a:outerShdw dist="17961" dir="2699999" algn="ctr" rotWithShape="0">
                <a:schemeClr val="bg2">
                  <a:alpha val="50000"/>
                </a:schemeClr>
              </a:outerShdw>
            </a:effectLst>
          </p:spPr>
          <p:txBody>
            <a:bodyPr wrap="none" lIns="0" tIns="0" rIns="0" bIns="0">
              <a:spAutoFit/>
            </a:bodyPr>
            <a:p>
              <a:pPr marL="85725" indent="-85725" latinLnBrk="1">
                <a:buNone/>
              </a:pPr>
              <a:r>
                <a:rPr lang="zh-CN" altLang="en-US" b="1" dirty="0">
                  <a:latin typeface="Arial" panose="020B0604020202020204" pitchFamily="34" charset="0"/>
                  <a:ea typeface="楷体_GB2312" pitchFamily="49" charset="-122"/>
                </a:rPr>
                <a:t>按照作业区域名称划分</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46095" name="AutoShape 14"/>
            <p:cNvSpPr/>
            <p:nvPr/>
          </p:nvSpPr>
          <p:spPr>
            <a:xfrm>
              <a:off x="1967" y="1431"/>
              <a:ext cx="302" cy="74"/>
            </a:xfrm>
            <a:prstGeom prst="rightArrow">
              <a:avLst>
                <a:gd name="adj1" fmla="val 50000"/>
                <a:gd name="adj2" fmla="val 149318"/>
              </a:avLst>
            </a:prstGeom>
            <a:solidFill>
              <a:srgbClr val="E01721">
                <a:alpha val="70195"/>
              </a:srgbClr>
            </a:solidFill>
            <a:ln w="9525" cap="flat" cmpd="sng">
              <a:prstDash val="solid"/>
              <a:miter/>
              <a:headEnd type="none" w="med" len="med"/>
              <a:tailEnd type="none" w="med" len="med"/>
            </a:ln>
            <a:scene3d>
              <a:camera prst="legacyObliqueBottom">
                <a:rot lat="0" lon="0" rev="0"/>
              </a:camera>
              <a:lightRig rig="legacyFlat3" dir="b"/>
            </a:scene3d>
            <a:sp3d extrusionH="11100" prstMaterial="legacyPlastic">
              <a:bevelT w="13500" h="13500" prst="angle"/>
              <a:bevelB w="13500" h="13500" prst="angle"/>
              <a:extrusionClr>
                <a:srgbClr val="E01721"/>
              </a:extrusionClr>
            </a:sp3d>
          </p:spPr>
          <p:txBody>
            <a:bodyPr wrap="none" anchor="ctr" anchorCtr="0">
              <a:flatTx/>
            </a:bodyPr>
            <a:p>
              <a:endParaRPr lang="zh-CN" altLang="en-US" sz="2400" dirty="0">
                <a:latin typeface="Times New Roman" panose="02020603050405020304" pitchFamily="18" charset="0"/>
              </a:endParaRPr>
            </a:p>
          </p:txBody>
        </p:sp>
        <p:sp>
          <p:nvSpPr>
            <p:cNvPr id="46096" name="Text Box 15"/>
            <p:cNvSpPr txBox="1"/>
            <p:nvPr/>
          </p:nvSpPr>
          <p:spPr>
            <a:xfrm>
              <a:off x="975" y="2023"/>
              <a:ext cx="937" cy="895"/>
            </a:xfrm>
            <a:prstGeom prst="rect">
              <a:avLst/>
            </a:prstGeom>
            <a:noFill/>
            <a:ln w="9525">
              <a:noFill/>
            </a:ln>
            <a:effectLst>
              <a:outerShdw dist="35921" dir="2699999" algn="ctr" rotWithShape="0">
                <a:schemeClr val="tx1">
                  <a:alpha val="50000"/>
                </a:schemeClr>
              </a:outerShdw>
            </a:effectLst>
          </p:spPr>
          <p:txBody>
            <a:bodyPr wrap="none" lIns="0" tIns="0" rIns="0" bIns="0">
              <a:spAutoFit/>
            </a:bodyPr>
            <a:p>
              <a:pPr marL="85725" indent="-85725" latinLnBrk="1">
                <a:buNone/>
              </a:pPr>
              <a:r>
                <a:rPr lang="zh-CN" altLang="en-US" sz="2800" b="1" dirty="0">
                  <a:solidFill>
                    <a:schemeClr val="bg1"/>
                  </a:solidFill>
                  <a:latin typeface="Arial" panose="020B0604020202020204" pitchFamily="34" charset="0"/>
                  <a:ea typeface="楷体_GB2312" pitchFamily="49" charset="-122"/>
                </a:rPr>
                <a:t>划分作业</a:t>
              </a:r>
              <a:endParaRPr lang="zh-CN" altLang="en-US" sz="2800" b="1" dirty="0">
                <a:solidFill>
                  <a:schemeClr val="bg1"/>
                </a:solidFill>
                <a:latin typeface="Arial" panose="020B0604020202020204" pitchFamily="34" charset="0"/>
                <a:ea typeface="楷体_GB2312" pitchFamily="49" charset="-122"/>
              </a:endParaRPr>
            </a:p>
            <a:p>
              <a:pPr marL="85725" indent="-85725" latinLnBrk="1">
                <a:buNone/>
              </a:pPr>
              <a:r>
                <a:rPr lang="zh-CN" altLang="en-US" sz="2800" b="1" dirty="0">
                  <a:solidFill>
                    <a:schemeClr val="bg1"/>
                  </a:solidFill>
                  <a:latin typeface="Arial" panose="020B0604020202020204" pitchFamily="34" charset="0"/>
                  <a:ea typeface="楷体_GB2312" pitchFamily="49" charset="-122"/>
                </a:rPr>
                <a:t>活动的</a:t>
              </a:r>
              <a:endParaRPr lang="zh-CN" altLang="en-US" sz="2800" b="1" dirty="0">
                <a:solidFill>
                  <a:schemeClr val="bg1"/>
                </a:solidFill>
                <a:latin typeface="Arial" panose="020B0604020202020204" pitchFamily="34" charset="0"/>
                <a:ea typeface="楷体_GB2312" pitchFamily="49" charset="-122"/>
              </a:endParaRPr>
            </a:p>
            <a:p>
              <a:pPr marL="85725" indent="-85725" latinLnBrk="1">
                <a:buNone/>
              </a:pPr>
              <a:r>
                <a:rPr lang="zh-CN" altLang="en-US" sz="2800" b="1" dirty="0">
                  <a:solidFill>
                    <a:schemeClr val="bg1"/>
                  </a:solidFill>
                  <a:latin typeface="Arial" panose="020B0604020202020204" pitchFamily="34" charset="0"/>
                  <a:ea typeface="楷体_GB2312" pitchFamily="49" charset="-122"/>
                </a:rPr>
                <a:t>方法</a:t>
              </a:r>
              <a:endParaRPr lang="zh-CN" altLang="en-US" sz="2800" b="1" dirty="0">
                <a:solidFill>
                  <a:schemeClr val="bg1"/>
                </a:solidFill>
                <a:latin typeface="Arial" panose="020B0604020202020204" pitchFamily="34" charset="0"/>
                <a:ea typeface="楷体_GB2312" pitchFamily="49" charset="-122"/>
              </a:endParaRPr>
            </a:p>
          </p:txBody>
        </p:sp>
        <p:sp>
          <p:nvSpPr>
            <p:cNvPr id="46097" name="AutoShape 16"/>
            <p:cNvSpPr/>
            <p:nvPr/>
          </p:nvSpPr>
          <p:spPr>
            <a:xfrm>
              <a:off x="1967" y="2033"/>
              <a:ext cx="302" cy="74"/>
            </a:xfrm>
            <a:prstGeom prst="rightArrow">
              <a:avLst>
                <a:gd name="adj1" fmla="val 50000"/>
                <a:gd name="adj2" fmla="val 149318"/>
              </a:avLst>
            </a:prstGeom>
            <a:solidFill>
              <a:srgbClr val="E01721">
                <a:alpha val="70195"/>
              </a:srgbClr>
            </a:solidFill>
            <a:ln w="9525" cap="flat" cmpd="sng">
              <a:prstDash val="solid"/>
              <a:miter/>
              <a:headEnd type="none" w="med" len="med"/>
              <a:tailEnd type="none" w="med" len="med"/>
            </a:ln>
            <a:scene3d>
              <a:camera prst="legacyObliqueBottom">
                <a:rot lat="0" lon="0" rev="0"/>
              </a:camera>
              <a:lightRig rig="legacyFlat3" dir="b"/>
            </a:scene3d>
            <a:sp3d extrusionH="11100" prstMaterial="legacyPlastic">
              <a:bevelT w="13500" h="13500" prst="angle"/>
              <a:bevelB w="13500" h="13500" prst="angle"/>
              <a:extrusionClr>
                <a:srgbClr val="E01721"/>
              </a:extrusionClr>
            </a:sp3d>
          </p:spPr>
          <p:txBody>
            <a:bodyPr wrap="none" anchor="ctr" anchorCtr="0">
              <a:flatTx/>
            </a:bodyPr>
            <a:p>
              <a:endParaRPr lang="zh-CN" altLang="en-US" sz="2400" dirty="0">
                <a:latin typeface="Times New Roman" panose="02020603050405020304" pitchFamily="18" charset="0"/>
              </a:endParaRPr>
            </a:p>
          </p:txBody>
        </p:sp>
        <p:sp>
          <p:nvSpPr>
            <p:cNvPr id="46098" name="AutoShape 17"/>
            <p:cNvSpPr/>
            <p:nvPr/>
          </p:nvSpPr>
          <p:spPr>
            <a:xfrm>
              <a:off x="1967" y="2635"/>
              <a:ext cx="302" cy="74"/>
            </a:xfrm>
            <a:prstGeom prst="rightArrow">
              <a:avLst>
                <a:gd name="adj1" fmla="val 50000"/>
                <a:gd name="adj2" fmla="val 149318"/>
              </a:avLst>
            </a:prstGeom>
            <a:solidFill>
              <a:srgbClr val="E01721">
                <a:alpha val="70195"/>
              </a:srgbClr>
            </a:solidFill>
            <a:ln w="9525" cap="flat" cmpd="sng">
              <a:prstDash val="solid"/>
              <a:miter/>
              <a:headEnd type="none" w="med" len="med"/>
              <a:tailEnd type="none" w="med" len="med"/>
            </a:ln>
            <a:scene3d>
              <a:camera prst="legacyObliqueBottom">
                <a:rot lat="0" lon="0" rev="0"/>
              </a:camera>
              <a:lightRig rig="legacyFlat3" dir="b"/>
            </a:scene3d>
            <a:sp3d extrusionH="11100" prstMaterial="legacyPlastic">
              <a:bevelT w="13500" h="13500" prst="angle"/>
              <a:bevelB w="13500" h="13500" prst="angle"/>
              <a:extrusionClr>
                <a:srgbClr val="E01721"/>
              </a:extrusionClr>
            </a:sp3d>
          </p:spPr>
          <p:txBody>
            <a:bodyPr wrap="none" anchor="ctr" anchorCtr="0">
              <a:flatTx/>
            </a:bodyPr>
            <a:p>
              <a:endParaRPr lang="zh-CN" altLang="en-US" sz="2400" dirty="0">
                <a:latin typeface="Times New Roman" panose="02020603050405020304" pitchFamily="18" charset="0"/>
              </a:endParaRPr>
            </a:p>
          </p:txBody>
        </p:sp>
        <p:sp>
          <p:nvSpPr>
            <p:cNvPr id="46099" name="AutoShape 18"/>
            <p:cNvSpPr/>
            <p:nvPr/>
          </p:nvSpPr>
          <p:spPr>
            <a:xfrm>
              <a:off x="1967" y="3237"/>
              <a:ext cx="302" cy="74"/>
            </a:xfrm>
            <a:prstGeom prst="rightArrow">
              <a:avLst>
                <a:gd name="adj1" fmla="val 50000"/>
                <a:gd name="adj2" fmla="val 149318"/>
              </a:avLst>
            </a:prstGeom>
            <a:solidFill>
              <a:srgbClr val="E01721">
                <a:alpha val="70195"/>
              </a:srgbClr>
            </a:solidFill>
            <a:ln w="9525" cap="flat" cmpd="sng">
              <a:prstDash val="solid"/>
              <a:miter/>
              <a:headEnd type="none" w="med" len="med"/>
              <a:tailEnd type="none" w="med" len="med"/>
            </a:ln>
            <a:scene3d>
              <a:camera prst="legacyObliqueBottom">
                <a:rot lat="0" lon="0" rev="0"/>
              </a:camera>
              <a:lightRig rig="legacyFlat3" dir="b"/>
            </a:scene3d>
            <a:sp3d extrusionH="11100" prstMaterial="legacyPlastic">
              <a:bevelT w="13500" h="13500" prst="angle"/>
              <a:bevelB w="13500" h="13500" prst="angle"/>
              <a:extrusionClr>
                <a:srgbClr val="E01721"/>
              </a:extrusionClr>
            </a:sp3d>
          </p:spPr>
          <p:txBody>
            <a:bodyPr wrap="none" anchor="ctr" anchorCtr="0">
              <a:flatTx/>
            </a:bodyPr>
            <a:p>
              <a:endParaRPr lang="zh-CN" altLang="en-US" sz="2400" dirty="0">
                <a:latin typeface="Times New Roman" panose="02020603050405020304" pitchFamily="18" charset="0"/>
              </a:endParaRPr>
            </a:p>
          </p:txBody>
        </p:sp>
      </p:grpSp>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5"/>
          <p:cNvSpPr/>
          <p:nvPr>
            <p:ph type="title"/>
          </p:nvPr>
        </p:nvSpPr>
        <p:spPr>
          <a:xfrm>
            <a:off x="323850" y="765175"/>
            <a:ext cx="8229600" cy="649288"/>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sp>
        <p:nvSpPr>
          <p:cNvPr id="47107" name="Freeform 5"/>
          <p:cNvSpPr/>
          <p:nvPr/>
        </p:nvSpPr>
        <p:spPr>
          <a:xfrm>
            <a:off x="622300" y="2022475"/>
            <a:ext cx="7607300" cy="2117725"/>
          </a:xfrm>
          <a:custGeom>
            <a:avLst/>
            <a:gdLst>
              <a:gd name="txL" fmla="*/ 0 w 3796"/>
              <a:gd name="txT" fmla="*/ 0 h 816"/>
              <a:gd name="txR" fmla="*/ 3796 w 3796"/>
              <a:gd name="txB" fmla="*/ 816 h 816"/>
            </a:gdLst>
            <a:ahLst/>
            <a:cxnLst>
              <a:cxn ang="0">
                <a:pos x="7463010" y="747432"/>
              </a:cxn>
              <a:cxn ang="0">
                <a:pos x="2697425" y="752623"/>
              </a:cxn>
              <a:cxn ang="0">
                <a:pos x="2497022" y="669575"/>
              </a:cxn>
              <a:cxn ang="0">
                <a:pos x="2136297" y="205025"/>
              </a:cxn>
              <a:cxn ang="0">
                <a:pos x="1849720" y="10381"/>
              </a:cxn>
              <a:cxn ang="0">
                <a:pos x="206415" y="10381"/>
              </a:cxn>
              <a:cxn ang="0">
                <a:pos x="4008" y="228382"/>
              </a:cxn>
              <a:cxn ang="0">
                <a:pos x="4008" y="1891938"/>
              </a:cxn>
              <a:cxn ang="0">
                <a:pos x="206415" y="2086582"/>
              </a:cxn>
              <a:cxn ang="0">
                <a:pos x="7390865" y="2086582"/>
              </a:cxn>
              <a:cxn ang="0">
                <a:pos x="7595276" y="1858200"/>
              </a:cxn>
              <a:cxn ang="0">
                <a:pos x="7595276" y="923909"/>
              </a:cxn>
              <a:cxn ang="0">
                <a:pos x="7463010" y="747432"/>
              </a:cxn>
            </a:cxnLst>
            <a:rect l="txL" t="txT" r="txR" b="txB"/>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solidFill>
            <a:schemeClr val="bg2">
              <a:alpha val="100000"/>
            </a:schemeClr>
          </a:solidFill>
          <a:ln w="9525">
            <a:noFill/>
          </a:ln>
          <a:effectLst>
            <a:outerShdw dist="35921" dir="2699999" algn="ctr" rotWithShape="0">
              <a:schemeClr val="bg2">
                <a:alpha val="100000"/>
              </a:schemeClr>
            </a:outerShdw>
          </a:effectLst>
        </p:spPr>
        <p:txBody>
          <a:bodyPr/>
          <a:p>
            <a:endParaRPr lang="zh-CN" altLang="en-US"/>
          </a:p>
        </p:txBody>
      </p:sp>
      <p:sp>
        <p:nvSpPr>
          <p:cNvPr id="107524" name="Freeform 4"/>
          <p:cNvSpPr/>
          <p:nvPr/>
        </p:nvSpPr>
        <p:spPr bwMode="gray">
          <a:xfrm flipH="1" flipV="1">
            <a:off x="636588" y="4076700"/>
            <a:ext cx="7607300" cy="1944688"/>
          </a:xfrm>
          <a:custGeom>
            <a:avLst/>
            <a:gdLst/>
            <a:ahLst/>
            <a:cxnLst>
              <a:cxn ang="0">
                <a:pos x="3724" y="288"/>
              </a:cxn>
              <a:cxn ang="0">
                <a:pos x="1346" y="290"/>
              </a:cxn>
              <a:cxn ang="0">
                <a:pos x="1246" y="258"/>
              </a:cxn>
              <a:cxn ang="0">
                <a:pos x="1066" y="79"/>
              </a:cxn>
              <a:cxn ang="0">
                <a:pos x="923" y="4"/>
              </a:cxn>
              <a:cxn ang="0">
                <a:pos x="103" y="4"/>
              </a:cxn>
              <a:cxn ang="0">
                <a:pos x="2" y="88"/>
              </a:cxn>
              <a:cxn ang="0">
                <a:pos x="2" y="729"/>
              </a:cxn>
              <a:cxn ang="0">
                <a:pos x="103" y="804"/>
              </a:cxn>
              <a:cxn ang="0">
                <a:pos x="3688" y="804"/>
              </a:cxn>
              <a:cxn ang="0">
                <a:pos x="3790" y="716"/>
              </a:cxn>
              <a:cxn ang="0">
                <a:pos x="3790" y="356"/>
              </a:cxn>
              <a:cxn ang="0">
                <a:pos x="3724" y="288"/>
              </a:cxn>
            </a:cxnLst>
            <a:rect l="0" t="0" r="r" b="b"/>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chemeClr val="hlink"/>
              </a:gs>
              <a:gs pos="100000">
                <a:schemeClr val="hlink">
                  <a:gamma/>
                  <a:shade val="46275"/>
                  <a:invGamma/>
                </a:schemeClr>
              </a:gs>
            </a:gsLst>
            <a:lin ang="5400000" scaled="1"/>
          </a:gradFill>
          <a:ln w="9525">
            <a:noFill/>
            <a:round/>
          </a:ln>
          <a:effectLst>
            <a:outerShdw dist="35921" dir="2700000" algn="ctr" rotWithShape="0">
              <a:schemeClr val="bg2"/>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7109" name="Rectangle 10"/>
          <p:cNvSpPr/>
          <p:nvPr/>
        </p:nvSpPr>
        <p:spPr>
          <a:xfrm>
            <a:off x="663575" y="2151063"/>
            <a:ext cx="2219325" cy="457200"/>
          </a:xfrm>
          <a:prstGeom prst="rect">
            <a:avLst/>
          </a:prstGeom>
          <a:noFill/>
          <a:ln w="9525">
            <a:noFill/>
          </a:ln>
          <a:effectLst>
            <a:outerShdw dist="35921" dir="2699999" algn="ctr" rotWithShape="0">
              <a:srgbClr val="333333">
                <a:alpha val="50000"/>
              </a:srgbClr>
            </a:outerShdw>
          </a:effectLst>
        </p:spPr>
        <p:txBody>
          <a:bodyPr>
            <a:spAutoFit/>
          </a:bodyPr>
          <a:p>
            <a:pPr>
              <a:buNone/>
            </a:pPr>
            <a:r>
              <a:rPr lang="zh-CN" altLang="en-US" sz="2400" b="1" i="1" dirty="0">
                <a:solidFill>
                  <a:schemeClr val="tx2"/>
                </a:solidFill>
                <a:latin typeface="Arial" panose="020B0604020202020204" pitchFamily="34" charset="0"/>
                <a:ea typeface="楷体_GB2312" pitchFamily="49" charset="-122"/>
              </a:rPr>
              <a:t>危险源控制</a:t>
            </a:r>
            <a:endParaRPr lang="zh-CN" altLang="en-US" sz="2400" b="1" i="1" dirty="0">
              <a:solidFill>
                <a:schemeClr val="tx2"/>
              </a:solidFill>
              <a:latin typeface="Arial" panose="020B0604020202020204" pitchFamily="34" charset="0"/>
              <a:ea typeface="楷体_GB2312" pitchFamily="49" charset="-122"/>
            </a:endParaRPr>
          </a:p>
        </p:txBody>
      </p:sp>
      <p:sp>
        <p:nvSpPr>
          <p:cNvPr id="47110" name="Rectangle 6"/>
          <p:cNvSpPr/>
          <p:nvPr/>
        </p:nvSpPr>
        <p:spPr>
          <a:xfrm>
            <a:off x="842963" y="3302000"/>
            <a:ext cx="1643062" cy="1639888"/>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a:buNone/>
            </a:pPr>
            <a:endParaRPr lang="zh-CN" altLang="en-US" sz="2400" dirty="0">
              <a:latin typeface="Times New Roman" panose="02020603050405020304" pitchFamily="18" charset="0"/>
            </a:endParaRPr>
          </a:p>
        </p:txBody>
      </p:sp>
      <p:sp>
        <p:nvSpPr>
          <p:cNvPr id="47111" name="Rectangle 21"/>
          <p:cNvSpPr/>
          <p:nvPr/>
        </p:nvSpPr>
        <p:spPr>
          <a:xfrm>
            <a:off x="931863" y="3490913"/>
            <a:ext cx="438150" cy="366712"/>
          </a:xfrm>
          <a:prstGeom prst="rect">
            <a:avLst/>
          </a:prstGeom>
          <a:noFill/>
          <a:ln w="9525">
            <a:noFill/>
          </a:ln>
        </p:spPr>
        <p:txBody>
          <a:bodyPr wrap="none">
            <a:spAutoFit/>
          </a:bodyPr>
          <a:p>
            <a:r>
              <a:rPr lang="en-US" altLang="zh-CN" b="1" dirty="0">
                <a:solidFill>
                  <a:schemeClr val="tx2"/>
                </a:solidFill>
                <a:latin typeface="Arial" panose="020B0604020202020204" pitchFamily="34" charset="0"/>
              </a:rPr>
              <a:t>1. </a:t>
            </a:r>
            <a:endParaRPr lang="en-US" altLang="zh-CN" b="1" dirty="0">
              <a:solidFill>
                <a:schemeClr val="tx2"/>
              </a:solidFill>
              <a:latin typeface="Arial" panose="020B0604020202020204" pitchFamily="34" charset="0"/>
            </a:endParaRPr>
          </a:p>
        </p:txBody>
      </p:sp>
      <p:sp>
        <p:nvSpPr>
          <p:cNvPr id="47112" name="Rectangle 11"/>
          <p:cNvSpPr/>
          <p:nvPr/>
        </p:nvSpPr>
        <p:spPr>
          <a:xfrm>
            <a:off x="865188" y="3857625"/>
            <a:ext cx="1635125" cy="641350"/>
          </a:xfrm>
          <a:prstGeom prst="rect">
            <a:avLst/>
          </a:prstGeom>
          <a:noFill/>
          <a:ln w="9525">
            <a:noFill/>
          </a:ln>
        </p:spPr>
        <p:txBody>
          <a:bodyPr>
            <a:spAutoFit/>
          </a:bodyPr>
          <a:p>
            <a:pPr algn="ctr">
              <a:spcBef>
                <a:spcPct val="50000"/>
              </a:spcBef>
            </a:pPr>
            <a:r>
              <a:rPr lang="zh-CN" altLang="en-US" b="1" dirty="0">
                <a:latin typeface="Arial" panose="020B0604020202020204" pitchFamily="34" charset="0"/>
                <a:ea typeface="楷体_GB2312" pitchFamily="49" charset="-122"/>
              </a:rPr>
              <a:t>安全对策措施基本要求</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47113" name="AutoShape 25"/>
          <p:cNvSpPr/>
          <p:nvPr/>
        </p:nvSpPr>
        <p:spPr>
          <a:xfrm rot="5400000">
            <a:off x="1557338" y="4591050"/>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nchorCtr="0"/>
          <a:p>
            <a:pPr algn="ctr">
              <a:buNone/>
            </a:pPr>
            <a:endParaRPr lang="zh-CN" altLang="en-US" dirty="0">
              <a:effectLst>
                <a:outerShdw blurRad="38100" dist="38100" dir="2700000">
                  <a:srgbClr val="FFFFFF"/>
                </a:outerShdw>
              </a:effectLst>
              <a:latin typeface="Arial" panose="020B0604020202020204" pitchFamily="34" charset="0"/>
            </a:endParaRPr>
          </a:p>
        </p:txBody>
      </p:sp>
      <p:cxnSp>
        <p:nvCxnSpPr>
          <p:cNvPr id="47114" name="AutoShape 14"/>
          <p:cNvCxnSpPr/>
          <p:nvPr/>
        </p:nvCxnSpPr>
        <p:spPr>
          <a:xfrm rot="-5400000">
            <a:off x="2201863" y="2468563"/>
            <a:ext cx="296862" cy="1370012"/>
          </a:xfrm>
          <a:prstGeom prst="bentConnector2">
            <a:avLst/>
          </a:prstGeom>
          <a:ln w="9525" cap="flat" cmpd="sng">
            <a:solidFill>
              <a:srgbClr val="FF00FF"/>
            </a:solidFill>
            <a:prstDash val="solid"/>
            <a:miter/>
            <a:headEnd type="none" w="med" len="med"/>
            <a:tailEnd type="triangle" w="med" len="med"/>
          </a:ln>
        </p:spPr>
      </p:cxnSp>
      <p:sp>
        <p:nvSpPr>
          <p:cNvPr id="47115" name="Rectangle 13"/>
          <p:cNvSpPr/>
          <p:nvPr/>
        </p:nvSpPr>
        <p:spPr>
          <a:xfrm>
            <a:off x="3035300" y="2836863"/>
            <a:ext cx="1681163" cy="336550"/>
          </a:xfrm>
          <a:prstGeom prst="rect">
            <a:avLst/>
          </a:prstGeom>
          <a:noFill/>
          <a:ln w="9525">
            <a:noFill/>
          </a:ln>
        </p:spPr>
        <p:txBody>
          <a:bodyPr>
            <a:spAutoFit/>
          </a:bodyPr>
          <a:p>
            <a:pPr algn="ctr">
              <a:spcBef>
                <a:spcPct val="50000"/>
              </a:spcBef>
            </a:pPr>
            <a:r>
              <a:rPr lang="zh-CN" altLang="en-US" sz="1600" dirty="0">
                <a:latin typeface="Arial" panose="020B0604020202020204" pitchFamily="34" charset="0"/>
                <a:ea typeface="楷体_GB2312" pitchFamily="49" charset="-122"/>
              </a:rPr>
              <a:t>危险源控制</a:t>
            </a:r>
            <a:endParaRPr lang="zh-CN" altLang="en-US" sz="1600" dirty="0">
              <a:latin typeface="Arial" panose="020B0604020202020204" pitchFamily="34" charset="0"/>
              <a:ea typeface="楷体_GB2312" pitchFamily="49" charset="-122"/>
            </a:endParaRPr>
          </a:p>
        </p:txBody>
      </p:sp>
      <p:cxnSp>
        <p:nvCxnSpPr>
          <p:cNvPr id="47116" name="AutoShape 15"/>
          <p:cNvCxnSpPr/>
          <p:nvPr/>
        </p:nvCxnSpPr>
        <p:spPr>
          <a:xfrm rot="5400000" flipH="1">
            <a:off x="5799138" y="1922463"/>
            <a:ext cx="296862" cy="2462212"/>
          </a:xfrm>
          <a:prstGeom prst="bentConnector2">
            <a:avLst/>
          </a:prstGeom>
          <a:ln w="9525" cap="flat" cmpd="sng">
            <a:solidFill>
              <a:srgbClr val="FF00FF"/>
            </a:solidFill>
            <a:prstDash val="solid"/>
            <a:miter/>
            <a:headEnd type="none" w="med" len="med"/>
            <a:tailEnd type="triangle" w="med" len="med"/>
          </a:ln>
        </p:spPr>
      </p:cxnSp>
      <p:sp>
        <p:nvSpPr>
          <p:cNvPr id="47117" name="Rectangle 9"/>
          <p:cNvSpPr/>
          <p:nvPr/>
        </p:nvSpPr>
        <p:spPr>
          <a:xfrm>
            <a:off x="6356350" y="3302000"/>
            <a:ext cx="1643063" cy="1639888"/>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a:buNone/>
            </a:pPr>
            <a:endParaRPr lang="zh-CN" altLang="en-US" sz="2400" dirty="0">
              <a:latin typeface="Times New Roman" panose="02020603050405020304" pitchFamily="18" charset="0"/>
            </a:endParaRPr>
          </a:p>
        </p:txBody>
      </p:sp>
      <p:sp>
        <p:nvSpPr>
          <p:cNvPr id="47118" name="Rectangle 24"/>
          <p:cNvSpPr/>
          <p:nvPr/>
        </p:nvSpPr>
        <p:spPr>
          <a:xfrm>
            <a:off x="6445250" y="3490913"/>
            <a:ext cx="438150" cy="366712"/>
          </a:xfrm>
          <a:prstGeom prst="rect">
            <a:avLst/>
          </a:prstGeom>
          <a:noFill/>
          <a:ln w="9525">
            <a:noFill/>
          </a:ln>
        </p:spPr>
        <p:txBody>
          <a:bodyPr wrap="none">
            <a:spAutoFit/>
          </a:bodyPr>
          <a:p>
            <a:r>
              <a:rPr lang="en-US" altLang="zh-CN" b="1" dirty="0">
                <a:solidFill>
                  <a:schemeClr val="tx2"/>
                </a:solidFill>
                <a:latin typeface="Arial" panose="020B0604020202020204" pitchFamily="34" charset="0"/>
              </a:rPr>
              <a:t>4. </a:t>
            </a:r>
            <a:endParaRPr lang="en-US" altLang="zh-CN" b="1" dirty="0">
              <a:solidFill>
                <a:schemeClr val="tx2"/>
              </a:solidFill>
              <a:latin typeface="Arial" panose="020B0604020202020204" pitchFamily="34" charset="0"/>
            </a:endParaRPr>
          </a:p>
        </p:txBody>
      </p:sp>
      <p:sp>
        <p:nvSpPr>
          <p:cNvPr id="47119" name="Rectangle 20"/>
          <p:cNvSpPr/>
          <p:nvPr/>
        </p:nvSpPr>
        <p:spPr>
          <a:xfrm>
            <a:off x="6369050" y="3857625"/>
            <a:ext cx="1635125" cy="641350"/>
          </a:xfrm>
          <a:prstGeom prst="rect">
            <a:avLst/>
          </a:prstGeom>
          <a:noFill/>
          <a:ln w="9525">
            <a:noFill/>
          </a:ln>
        </p:spPr>
        <p:txBody>
          <a:bodyPr>
            <a:spAutoFit/>
          </a:bodyPr>
          <a:p>
            <a:pPr algn="ctr">
              <a:spcBef>
                <a:spcPct val="50000"/>
              </a:spcBef>
            </a:pPr>
            <a:r>
              <a:rPr lang="zh-CN" altLang="en-US" b="1" dirty="0">
                <a:latin typeface="Arial" panose="020B0604020202020204" pitchFamily="34" charset="0"/>
                <a:ea typeface="楷体_GB2312" pitchFamily="49" charset="-122"/>
              </a:rPr>
              <a:t>安全对策措施概要内容</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47120" name="Rectangle 28"/>
          <p:cNvSpPr/>
          <p:nvPr/>
        </p:nvSpPr>
        <p:spPr>
          <a:xfrm rot="5400000">
            <a:off x="7085013" y="4591050"/>
            <a:ext cx="177800" cy="152400"/>
          </a:xfrm>
          <a:prstGeom prst="rect">
            <a:avLst/>
          </a:prstGeom>
          <a:solidFill>
            <a:srgbClr val="FF3300"/>
          </a:solidFill>
          <a:ln w="9525">
            <a:noFill/>
          </a:ln>
          <a:effectLst>
            <a:outerShdw dist="35921" dir="2699999" algn="ctr" rotWithShape="0">
              <a:schemeClr val="bg2"/>
            </a:outerShdw>
          </a:effectLst>
        </p:spPr>
        <p:txBody>
          <a:bodyPr rot="10800000" vert="eaVert" wrap="none" anchor="ctr" anchorCtr="0"/>
          <a:p>
            <a:pPr algn="ctr">
              <a:buNone/>
            </a:pPr>
            <a:endParaRPr lang="zh-CN" altLang="en-US" dirty="0">
              <a:effectLst>
                <a:outerShdw blurRad="38100" dist="38100" dir="2700000">
                  <a:srgbClr val="FFFFFF"/>
                </a:outerShdw>
              </a:effectLst>
              <a:latin typeface="Arial" panose="020B0604020202020204" pitchFamily="34" charset="0"/>
            </a:endParaRPr>
          </a:p>
        </p:txBody>
      </p:sp>
      <p:sp>
        <p:nvSpPr>
          <p:cNvPr id="47121" name="Rectangle 7"/>
          <p:cNvSpPr/>
          <p:nvPr/>
        </p:nvSpPr>
        <p:spPr>
          <a:xfrm>
            <a:off x="2700338" y="3284538"/>
            <a:ext cx="1643062" cy="1639887"/>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a:buNone/>
            </a:pPr>
            <a:endParaRPr lang="zh-CN" altLang="en-US" sz="2400" dirty="0">
              <a:latin typeface="Times New Roman" panose="02020603050405020304" pitchFamily="18" charset="0"/>
            </a:endParaRPr>
          </a:p>
        </p:txBody>
      </p:sp>
      <p:sp>
        <p:nvSpPr>
          <p:cNvPr id="47122" name="Rectangle 8"/>
          <p:cNvSpPr/>
          <p:nvPr/>
        </p:nvSpPr>
        <p:spPr>
          <a:xfrm>
            <a:off x="4514850" y="3302000"/>
            <a:ext cx="1643063" cy="1639888"/>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nchorCtr="0"/>
          <a:p>
            <a:pPr>
              <a:buNone/>
            </a:pPr>
            <a:endParaRPr lang="zh-CN" altLang="en-US" sz="2400" dirty="0">
              <a:latin typeface="Times New Roman" panose="02020603050405020304" pitchFamily="18" charset="0"/>
            </a:endParaRPr>
          </a:p>
        </p:txBody>
      </p:sp>
      <p:sp>
        <p:nvSpPr>
          <p:cNvPr id="47123" name="Rectangle 22"/>
          <p:cNvSpPr/>
          <p:nvPr/>
        </p:nvSpPr>
        <p:spPr>
          <a:xfrm>
            <a:off x="2776538" y="3490913"/>
            <a:ext cx="438150" cy="366712"/>
          </a:xfrm>
          <a:prstGeom prst="rect">
            <a:avLst/>
          </a:prstGeom>
          <a:noFill/>
          <a:ln w="9525">
            <a:noFill/>
          </a:ln>
        </p:spPr>
        <p:txBody>
          <a:bodyPr wrap="none">
            <a:spAutoFit/>
          </a:bodyPr>
          <a:p>
            <a:r>
              <a:rPr lang="en-US" altLang="zh-CN" b="1" dirty="0">
                <a:solidFill>
                  <a:schemeClr val="tx2"/>
                </a:solidFill>
                <a:latin typeface="Arial" panose="020B0604020202020204" pitchFamily="34" charset="0"/>
              </a:rPr>
              <a:t>2. </a:t>
            </a:r>
            <a:endParaRPr lang="en-US" altLang="zh-CN" b="1" dirty="0">
              <a:solidFill>
                <a:schemeClr val="tx2"/>
              </a:solidFill>
              <a:latin typeface="Arial" panose="020B0604020202020204" pitchFamily="34" charset="0"/>
            </a:endParaRPr>
          </a:p>
        </p:txBody>
      </p:sp>
      <p:sp>
        <p:nvSpPr>
          <p:cNvPr id="47124" name="Rectangle 23"/>
          <p:cNvSpPr/>
          <p:nvPr/>
        </p:nvSpPr>
        <p:spPr>
          <a:xfrm>
            <a:off x="4606925" y="3490913"/>
            <a:ext cx="438150" cy="366712"/>
          </a:xfrm>
          <a:prstGeom prst="rect">
            <a:avLst/>
          </a:prstGeom>
          <a:noFill/>
          <a:ln w="9525">
            <a:noFill/>
          </a:ln>
        </p:spPr>
        <p:txBody>
          <a:bodyPr wrap="none">
            <a:spAutoFit/>
          </a:bodyPr>
          <a:p>
            <a:r>
              <a:rPr lang="en-US" altLang="zh-CN" b="1" dirty="0">
                <a:solidFill>
                  <a:schemeClr val="tx2"/>
                </a:solidFill>
                <a:latin typeface="Arial" panose="020B0604020202020204" pitchFamily="34" charset="0"/>
              </a:rPr>
              <a:t>3. </a:t>
            </a:r>
            <a:endParaRPr lang="en-US" altLang="zh-CN" b="1" dirty="0">
              <a:solidFill>
                <a:schemeClr val="tx2"/>
              </a:solidFill>
              <a:latin typeface="Arial" panose="020B0604020202020204" pitchFamily="34" charset="0"/>
            </a:endParaRPr>
          </a:p>
        </p:txBody>
      </p:sp>
      <p:sp>
        <p:nvSpPr>
          <p:cNvPr id="47125" name="Rectangle 18"/>
          <p:cNvSpPr/>
          <p:nvPr/>
        </p:nvSpPr>
        <p:spPr>
          <a:xfrm>
            <a:off x="2690813" y="3857625"/>
            <a:ext cx="1635125" cy="641350"/>
          </a:xfrm>
          <a:prstGeom prst="rect">
            <a:avLst/>
          </a:prstGeom>
          <a:noFill/>
          <a:ln w="9525">
            <a:noFill/>
          </a:ln>
        </p:spPr>
        <p:txBody>
          <a:bodyPr>
            <a:spAutoFit/>
          </a:bodyPr>
          <a:p>
            <a:pPr algn="ctr">
              <a:spcBef>
                <a:spcPct val="50000"/>
              </a:spcBef>
            </a:pPr>
            <a:r>
              <a:rPr lang="zh-CN" altLang="en-US" b="1" dirty="0">
                <a:latin typeface="Arial" panose="020B0604020202020204" pitchFamily="34" charset="0"/>
                <a:ea typeface="楷体_GB2312" pitchFamily="49" charset="-122"/>
              </a:rPr>
              <a:t>安全技术措施等级顺序</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47126" name="Rectangle 19"/>
          <p:cNvSpPr/>
          <p:nvPr/>
        </p:nvSpPr>
        <p:spPr>
          <a:xfrm>
            <a:off x="4519613" y="3857625"/>
            <a:ext cx="1635125" cy="641350"/>
          </a:xfrm>
          <a:prstGeom prst="rect">
            <a:avLst/>
          </a:prstGeom>
          <a:noFill/>
          <a:ln w="9525">
            <a:noFill/>
          </a:ln>
        </p:spPr>
        <p:txBody>
          <a:bodyPr>
            <a:spAutoFit/>
          </a:bodyPr>
          <a:p>
            <a:pPr algn="ctr">
              <a:spcBef>
                <a:spcPct val="50000"/>
              </a:spcBef>
            </a:pPr>
            <a:r>
              <a:rPr lang="zh-CN" altLang="en-US" b="1" dirty="0">
                <a:latin typeface="Arial" panose="020B0604020202020204" pitchFamily="34" charset="0"/>
                <a:ea typeface="楷体_GB2312" pitchFamily="49" charset="-122"/>
              </a:rPr>
              <a:t>安全技术措施具体原则</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47127" name="AutoShape 26"/>
          <p:cNvSpPr/>
          <p:nvPr/>
        </p:nvSpPr>
        <p:spPr>
          <a:xfrm rot="5400000">
            <a:off x="3375025" y="4591050"/>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nchorCtr="0"/>
          <a:p>
            <a:pPr algn="ctr">
              <a:buNone/>
            </a:pPr>
            <a:endParaRPr lang="zh-CN" altLang="en-US" dirty="0">
              <a:effectLst>
                <a:outerShdw blurRad="38100" dist="38100" dir="2700000">
                  <a:srgbClr val="FFFFFF"/>
                </a:outerShdw>
              </a:effectLst>
              <a:latin typeface="Arial" panose="020B0604020202020204" pitchFamily="34" charset="0"/>
            </a:endParaRPr>
          </a:p>
        </p:txBody>
      </p:sp>
      <p:sp>
        <p:nvSpPr>
          <p:cNvPr id="47128" name="AutoShape 27"/>
          <p:cNvSpPr/>
          <p:nvPr/>
        </p:nvSpPr>
        <p:spPr>
          <a:xfrm rot="5400000">
            <a:off x="5280025" y="4591050"/>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nchorCtr="0"/>
          <a:p>
            <a:pPr algn="ctr">
              <a:buNone/>
            </a:pPr>
            <a:endParaRPr lang="zh-CN" altLang="en-US" dirty="0">
              <a:effectLst>
                <a:outerShdw blurRad="38100" dist="38100" dir="2700000">
                  <a:srgbClr val="FFFFFF"/>
                </a:outerShdw>
              </a:effectLst>
              <a:latin typeface="Arial" panose="020B0604020202020204" pitchFamily="34" charset="0"/>
            </a:endParaRPr>
          </a:p>
        </p:txBody>
      </p:sp>
      <p:cxnSp>
        <p:nvCxnSpPr>
          <p:cNvPr id="47129" name="AutoShape 16"/>
          <p:cNvCxnSpPr/>
          <p:nvPr/>
        </p:nvCxnSpPr>
        <p:spPr>
          <a:xfrm rot="5400000" flipH="1" flipV="1">
            <a:off x="2584450" y="4003675"/>
            <a:ext cx="17463" cy="1857375"/>
          </a:xfrm>
          <a:prstGeom prst="bentConnector3">
            <a:avLst>
              <a:gd name="adj1" fmla="val -1300000"/>
            </a:avLst>
          </a:prstGeom>
          <a:ln w="9525" cap="flat" cmpd="sng">
            <a:solidFill>
              <a:srgbClr val="EAEAEA"/>
            </a:solidFill>
            <a:prstDash val="solid"/>
            <a:miter/>
            <a:headEnd type="triangle" w="med" len="med"/>
            <a:tailEnd type="triangle" w="med" len="med"/>
          </a:ln>
        </p:spPr>
      </p:cxnSp>
      <p:cxnSp>
        <p:nvCxnSpPr>
          <p:cNvPr id="47130" name="AutoShape 17"/>
          <p:cNvCxnSpPr/>
          <p:nvPr/>
        </p:nvCxnSpPr>
        <p:spPr>
          <a:xfrm rot="-5400000" flipH="1">
            <a:off x="6256338" y="4021138"/>
            <a:ext cx="1587" cy="1841500"/>
          </a:xfrm>
          <a:prstGeom prst="bentConnector3">
            <a:avLst>
              <a:gd name="adj1" fmla="val 14300005"/>
            </a:avLst>
          </a:prstGeom>
          <a:ln w="9525" cap="flat" cmpd="sng">
            <a:solidFill>
              <a:srgbClr val="EAEAEA"/>
            </a:solidFill>
            <a:prstDash val="solid"/>
            <a:miter/>
            <a:headEnd type="triangle" w="med" len="med"/>
            <a:tailEnd type="triangle" w="med" len="med"/>
          </a:ln>
        </p:spPr>
      </p:cxnSp>
      <p:sp>
        <p:nvSpPr>
          <p:cNvPr id="47131" name="Rectangle 12"/>
          <p:cNvSpPr/>
          <p:nvPr/>
        </p:nvSpPr>
        <p:spPr>
          <a:xfrm>
            <a:off x="5954713" y="5546725"/>
            <a:ext cx="2219325" cy="366713"/>
          </a:xfrm>
          <a:prstGeom prst="rect">
            <a:avLst/>
          </a:prstGeom>
          <a:noFill/>
          <a:ln w="9525">
            <a:noFill/>
          </a:ln>
          <a:effectLst>
            <a:outerShdw dist="17961" dir="2699999" algn="ctr" rotWithShape="0">
              <a:srgbClr val="333333">
                <a:alpha val="50000"/>
              </a:srgbClr>
            </a:outerShdw>
          </a:effectLst>
        </p:spPr>
        <p:txBody>
          <a:bodyPr>
            <a:spAutoFit/>
          </a:bodyPr>
          <a:p>
            <a:pPr algn="r">
              <a:buNone/>
            </a:pPr>
            <a:r>
              <a:rPr lang="zh-CN" altLang="en-US" i="1" dirty="0">
                <a:solidFill>
                  <a:srgbClr val="F8F8F8"/>
                </a:solidFill>
                <a:latin typeface="Arial" panose="020B0604020202020204" pitchFamily="34" charset="0"/>
                <a:ea typeface="楷体_GB2312" pitchFamily="49" charset="-122"/>
              </a:rPr>
              <a:t>危险源控制</a:t>
            </a:r>
            <a:endParaRPr lang="zh-CN" altLang="en-US" i="1" dirty="0">
              <a:solidFill>
                <a:srgbClr val="F8F8F8"/>
              </a:solidFill>
              <a:latin typeface="Arial" panose="020B0604020202020204" pitchFamily="34" charset="0"/>
              <a:ea typeface="楷体_GB2312" pitchFamily="49" charset="-122"/>
            </a:endParaRP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5"/>
          <p:cNvSpPr/>
          <p:nvPr>
            <p:ph type="title"/>
          </p:nvPr>
        </p:nvSpPr>
        <p:spPr>
          <a:xfrm>
            <a:off x="395288" y="765175"/>
            <a:ext cx="8229600" cy="649288"/>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grpSp>
        <p:nvGrpSpPr>
          <p:cNvPr id="48131" name="Group 32"/>
          <p:cNvGrpSpPr/>
          <p:nvPr/>
        </p:nvGrpSpPr>
        <p:grpSpPr>
          <a:xfrm>
            <a:off x="250825" y="1412875"/>
            <a:ext cx="5735638" cy="576263"/>
            <a:chOff x="174" y="663"/>
            <a:chExt cx="3613" cy="363"/>
          </a:xfrm>
        </p:grpSpPr>
        <p:grpSp>
          <p:nvGrpSpPr>
            <p:cNvPr id="48162" name="Group 33"/>
            <p:cNvGrpSpPr/>
            <p:nvPr/>
          </p:nvGrpSpPr>
          <p:grpSpPr>
            <a:xfrm>
              <a:off x="174" y="715"/>
              <a:ext cx="205" cy="205"/>
              <a:chOff x="2485" y="949"/>
              <a:chExt cx="918" cy="918"/>
            </a:xfrm>
          </p:grpSpPr>
          <p:sp>
            <p:nvSpPr>
              <p:cNvPr id="48164" name="AutoShape 34"/>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48165" name="Oval 35"/>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48166" name="Group 36"/>
              <p:cNvGrpSpPr/>
              <p:nvPr/>
            </p:nvGrpSpPr>
            <p:grpSpPr>
              <a:xfrm>
                <a:off x="2656" y="1155"/>
                <a:ext cx="586" cy="500"/>
                <a:chOff x="511" y="1141"/>
                <a:chExt cx="586" cy="500"/>
              </a:xfrm>
            </p:grpSpPr>
            <p:sp>
              <p:nvSpPr>
                <p:cNvPr id="103461" name="Oval 37"/>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3462" name="Oval 38"/>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48167" name="Oval 39"/>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103464" name="Oval 40"/>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48163" name="AutoShape 41"/>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3.5.1</a:t>
              </a:r>
              <a:r>
                <a:rPr lang="zh-CN" altLang="en-US" sz="2800" b="1" dirty="0">
                  <a:latin typeface="楷体_GB2312" pitchFamily="49" charset="-122"/>
                  <a:ea typeface="楷体_GB2312" pitchFamily="49" charset="-122"/>
                </a:rPr>
                <a:t>安全对策措施基本要求</a:t>
              </a:r>
              <a:r>
                <a:rPr lang="zh-CN" altLang="en-US" dirty="0">
                  <a:latin typeface="Arial" panose="020B0604020202020204" pitchFamily="34" charset="0"/>
                </a:rPr>
                <a:t> </a:t>
              </a:r>
              <a:endParaRPr lang="zh-CN" altLang="en-US" dirty="0">
                <a:latin typeface="Arial" panose="020B0604020202020204" pitchFamily="34" charset="0"/>
              </a:endParaRPr>
            </a:p>
          </p:txBody>
        </p:sp>
      </p:grpSp>
      <p:grpSp>
        <p:nvGrpSpPr>
          <p:cNvPr id="48132" name="Group 42"/>
          <p:cNvGrpSpPr/>
          <p:nvPr/>
        </p:nvGrpSpPr>
        <p:grpSpPr>
          <a:xfrm>
            <a:off x="1116013" y="1916113"/>
            <a:ext cx="7272337" cy="4797425"/>
            <a:chOff x="558" y="1000"/>
            <a:chExt cx="4817" cy="3201"/>
          </a:xfrm>
        </p:grpSpPr>
        <p:grpSp>
          <p:nvGrpSpPr>
            <p:cNvPr id="48133" name="Group 2"/>
            <p:cNvGrpSpPr/>
            <p:nvPr/>
          </p:nvGrpSpPr>
          <p:grpSpPr>
            <a:xfrm>
              <a:off x="884" y="3204"/>
              <a:ext cx="1828" cy="997"/>
              <a:chOff x="1082" y="2355"/>
              <a:chExt cx="3406" cy="1993"/>
            </a:xfrm>
          </p:grpSpPr>
          <p:sp>
            <p:nvSpPr>
              <p:cNvPr id="48159" name="Freeform 3"/>
              <p:cNvSpPr/>
              <p:nvPr/>
            </p:nvSpPr>
            <p:spPr>
              <a:xfrm>
                <a:off x="1082" y="3026"/>
                <a:ext cx="1338" cy="1322"/>
              </a:xfrm>
              <a:custGeom>
                <a:avLst/>
                <a:gdLst>
                  <a:gd name="txL" fmla="*/ 0 w 1323"/>
                  <a:gd name="txT" fmla="*/ 0 h 1322"/>
                  <a:gd name="txR" fmla="*/ 1323 w 1323"/>
                  <a:gd name="txB" fmla="*/ 1322 h 1322"/>
                </a:gdLst>
                <a:ahLst/>
                <a:cxnLst>
                  <a:cxn ang="0">
                    <a:pos x="54" y="367"/>
                  </a:cxn>
                  <a:cxn ang="0">
                    <a:pos x="1368" y="1322"/>
                  </a:cxn>
                  <a:cxn ang="0">
                    <a:pos x="1368" y="974"/>
                  </a:cxn>
                  <a:cxn ang="0">
                    <a:pos x="0" y="0"/>
                  </a:cxn>
                  <a:cxn ang="0">
                    <a:pos x="54" y="367"/>
                  </a:cxn>
                </a:cxnLst>
                <a:rect l="txL" t="txT" r="txR" b="txB"/>
                <a:pathLst>
                  <a:path w="1323" h="1322">
                    <a:moveTo>
                      <a:pt x="51" y="367"/>
                    </a:moveTo>
                    <a:lnTo>
                      <a:pt x="1323" y="1322"/>
                    </a:lnTo>
                    <a:lnTo>
                      <a:pt x="1323" y="974"/>
                    </a:lnTo>
                    <a:lnTo>
                      <a:pt x="0" y="0"/>
                    </a:lnTo>
                    <a:lnTo>
                      <a:pt x="51" y="367"/>
                    </a:lnTo>
                    <a:close/>
                  </a:path>
                </a:pathLst>
              </a:custGeom>
              <a:solidFill>
                <a:srgbClr val="C0C0C0">
                  <a:alpha val="100000"/>
                </a:srgbClr>
              </a:solidFill>
              <a:ln w="9525">
                <a:noFill/>
              </a:ln>
            </p:spPr>
            <p:txBody>
              <a:bodyPr/>
              <a:p>
                <a:endParaRPr lang="zh-CN" altLang="en-US"/>
              </a:p>
            </p:txBody>
          </p:sp>
          <p:sp>
            <p:nvSpPr>
              <p:cNvPr id="48160" name="Freeform 4"/>
              <p:cNvSpPr/>
              <p:nvPr/>
            </p:nvSpPr>
            <p:spPr>
              <a:xfrm>
                <a:off x="2405" y="2924"/>
                <a:ext cx="2083" cy="1418"/>
              </a:xfrm>
              <a:custGeom>
                <a:avLst/>
                <a:gdLst>
                  <a:gd name="txL" fmla="*/ 0 w 2083"/>
                  <a:gd name="txT" fmla="*/ 0 h 1418"/>
                  <a:gd name="txR" fmla="*/ 2083 w 2083"/>
                  <a:gd name="txB" fmla="*/ 1418 h 1418"/>
                </a:gdLst>
                <a:ahLst/>
                <a:cxnLst>
                  <a:cxn ang="0">
                    <a:pos x="0" y="1070"/>
                  </a:cxn>
                  <a:cxn ang="0">
                    <a:pos x="2083" y="0"/>
                  </a:cxn>
                  <a:cxn ang="0">
                    <a:pos x="2045" y="355"/>
                  </a:cxn>
                  <a:cxn ang="0">
                    <a:pos x="7" y="1418"/>
                  </a:cxn>
                  <a:cxn ang="0">
                    <a:pos x="0" y="1070"/>
                  </a:cxn>
                </a:cxnLst>
                <a:rect l="txL" t="txT" r="txR" b="txB"/>
                <a:pathLst>
                  <a:path w="2083" h="1418">
                    <a:moveTo>
                      <a:pt x="0" y="1070"/>
                    </a:moveTo>
                    <a:lnTo>
                      <a:pt x="2083" y="0"/>
                    </a:lnTo>
                    <a:lnTo>
                      <a:pt x="2045" y="355"/>
                    </a:lnTo>
                    <a:lnTo>
                      <a:pt x="7" y="1418"/>
                    </a:lnTo>
                    <a:lnTo>
                      <a:pt x="0" y="1070"/>
                    </a:lnTo>
                    <a:close/>
                  </a:path>
                </a:pathLst>
              </a:custGeom>
              <a:solidFill>
                <a:srgbClr val="FE8D48">
                  <a:alpha val="100000"/>
                </a:srgbClr>
              </a:solidFill>
              <a:ln w="9525">
                <a:noFill/>
              </a:ln>
            </p:spPr>
            <p:txBody>
              <a:bodyPr/>
              <a:p>
                <a:endParaRPr lang="zh-CN" altLang="en-US"/>
              </a:p>
            </p:txBody>
          </p:sp>
          <p:sp>
            <p:nvSpPr>
              <p:cNvPr id="48161" name="Freeform 5"/>
              <p:cNvSpPr/>
              <p:nvPr/>
            </p:nvSpPr>
            <p:spPr>
              <a:xfrm>
                <a:off x="1082" y="2355"/>
                <a:ext cx="3406" cy="1639"/>
              </a:xfrm>
              <a:custGeom>
                <a:avLst/>
                <a:gdLst>
                  <a:gd name="txL" fmla="*/ 0 w 3406"/>
                  <a:gd name="txT" fmla="*/ 0 h 1639"/>
                  <a:gd name="txR" fmla="*/ 3406 w 3406"/>
                  <a:gd name="txB" fmla="*/ 1639 h 1639"/>
                </a:gdLst>
                <a:ahLst/>
                <a:cxnLst>
                  <a:cxn ang="0">
                    <a:pos x="1323" y="1639"/>
                  </a:cxn>
                  <a:cxn ang="0">
                    <a:pos x="0" y="671"/>
                  </a:cxn>
                  <a:cxn ang="0">
                    <a:pos x="1969" y="0"/>
                  </a:cxn>
                  <a:cxn ang="0">
                    <a:pos x="3406" y="569"/>
                  </a:cxn>
                  <a:cxn ang="0">
                    <a:pos x="1323" y="1639"/>
                  </a:cxn>
                </a:cxnLst>
                <a:rect l="txL" t="txT" r="txR" b="txB"/>
                <a:pathLst>
                  <a:path w="3406" h="1639">
                    <a:moveTo>
                      <a:pt x="1323" y="1639"/>
                    </a:moveTo>
                    <a:lnTo>
                      <a:pt x="0" y="671"/>
                    </a:lnTo>
                    <a:lnTo>
                      <a:pt x="1969" y="0"/>
                    </a:lnTo>
                    <a:lnTo>
                      <a:pt x="3406" y="569"/>
                    </a:lnTo>
                    <a:lnTo>
                      <a:pt x="1323" y="1639"/>
                    </a:lnTo>
                    <a:close/>
                  </a:path>
                </a:pathLst>
              </a:custGeom>
              <a:solidFill>
                <a:srgbClr val="DDDDDD">
                  <a:alpha val="100000"/>
                </a:srgbClr>
              </a:solidFill>
              <a:ln w="9525">
                <a:noFill/>
              </a:ln>
            </p:spPr>
            <p:txBody>
              <a:bodyPr/>
              <a:p>
                <a:endParaRPr lang="zh-CN" altLang="en-US"/>
              </a:p>
            </p:txBody>
          </p:sp>
        </p:grpSp>
        <p:sp>
          <p:nvSpPr>
            <p:cNvPr id="48134" name="AutoShape 7"/>
            <p:cNvSpPr/>
            <p:nvPr/>
          </p:nvSpPr>
          <p:spPr>
            <a:xfrm flipH="1">
              <a:off x="2068" y="1581"/>
              <a:ext cx="627" cy="526"/>
            </a:xfrm>
            <a:prstGeom prst="curvedRightArrow">
              <a:avLst>
                <a:gd name="adj1" fmla="val 16541"/>
                <a:gd name="adj2" fmla="val 38977"/>
                <a:gd name="adj3" fmla="val 33845"/>
              </a:avLst>
            </a:prstGeom>
            <a:gradFill rotWithShape="1">
              <a:gsLst>
                <a:gs pos="0">
                  <a:srgbClr val="03D4A8">
                    <a:alpha val="100000"/>
                  </a:srgbClr>
                </a:gs>
                <a:gs pos="25000">
                  <a:srgbClr val="21D6E0">
                    <a:alpha val="100000"/>
                  </a:srgbClr>
                </a:gs>
                <a:gs pos="75000">
                  <a:srgbClr val="0087E6">
                    <a:alpha val="100000"/>
                  </a:srgbClr>
                </a:gs>
                <a:gs pos="100000">
                  <a:srgbClr val="005CBF">
                    <a:alpha val="100000"/>
                  </a:srgbClr>
                </a:gs>
              </a:gsLst>
              <a:lin ang="0" scaled="1"/>
              <a:tileRect/>
            </a:gradFill>
            <a:ln w="9525">
              <a:noFill/>
            </a:ln>
          </p:spPr>
          <p:txBody>
            <a:bodyPr wrap="none" anchor="ctr" anchorCtr="0"/>
            <a:p>
              <a:endParaRPr lang="zh-CN" altLang="en-US" sz="2400" dirty="0">
                <a:latin typeface="Times New Roman" panose="02020603050405020304" pitchFamily="18" charset="0"/>
              </a:endParaRPr>
            </a:p>
          </p:txBody>
        </p:sp>
        <p:sp>
          <p:nvSpPr>
            <p:cNvPr id="48135" name="AutoShape 8"/>
            <p:cNvSpPr/>
            <p:nvPr/>
          </p:nvSpPr>
          <p:spPr>
            <a:xfrm>
              <a:off x="867" y="1604"/>
              <a:ext cx="627" cy="526"/>
            </a:xfrm>
            <a:prstGeom prst="curvedRightArrow">
              <a:avLst>
                <a:gd name="adj1" fmla="val 19584"/>
                <a:gd name="adj2" fmla="val 44676"/>
                <a:gd name="adj3" fmla="val 33652"/>
              </a:avLst>
            </a:prstGeom>
            <a:gradFill rotWithShape="1">
              <a:gsLst>
                <a:gs pos="0">
                  <a:srgbClr val="03D4A8">
                    <a:alpha val="100000"/>
                  </a:srgbClr>
                </a:gs>
                <a:gs pos="25000">
                  <a:srgbClr val="21D6E0">
                    <a:alpha val="100000"/>
                  </a:srgbClr>
                </a:gs>
                <a:gs pos="75000">
                  <a:srgbClr val="0087E6">
                    <a:alpha val="100000"/>
                  </a:srgbClr>
                </a:gs>
                <a:gs pos="100000">
                  <a:srgbClr val="005CBF">
                    <a:alpha val="100000"/>
                  </a:srgbClr>
                </a:gs>
              </a:gsLst>
              <a:lin ang="0" scaled="1"/>
              <a:tileRect/>
            </a:gradFill>
            <a:ln w="9525">
              <a:noFill/>
            </a:ln>
          </p:spPr>
          <p:txBody>
            <a:bodyPr wrap="none" anchor="ctr" anchorCtr="0"/>
            <a:p>
              <a:endParaRPr lang="zh-CN" altLang="en-US" sz="2400" dirty="0">
                <a:latin typeface="Times New Roman" panose="02020603050405020304" pitchFamily="18" charset="0"/>
              </a:endParaRPr>
            </a:p>
          </p:txBody>
        </p:sp>
        <p:grpSp>
          <p:nvGrpSpPr>
            <p:cNvPr id="48136" name="Group 9"/>
            <p:cNvGrpSpPr/>
            <p:nvPr/>
          </p:nvGrpSpPr>
          <p:grpSpPr>
            <a:xfrm>
              <a:off x="939" y="2987"/>
              <a:ext cx="1705" cy="997"/>
              <a:chOff x="1082" y="2355"/>
              <a:chExt cx="3406" cy="1993"/>
            </a:xfrm>
          </p:grpSpPr>
          <p:sp>
            <p:nvSpPr>
              <p:cNvPr id="48156" name="Freeform 10"/>
              <p:cNvSpPr/>
              <p:nvPr/>
            </p:nvSpPr>
            <p:spPr>
              <a:xfrm>
                <a:off x="1082" y="3026"/>
                <a:ext cx="1338" cy="1322"/>
              </a:xfrm>
              <a:custGeom>
                <a:avLst/>
                <a:gdLst>
                  <a:gd name="txL" fmla="*/ 0 w 1323"/>
                  <a:gd name="txT" fmla="*/ 0 h 1322"/>
                  <a:gd name="txR" fmla="*/ 1323 w 1323"/>
                  <a:gd name="txB" fmla="*/ 1322 h 1322"/>
                </a:gdLst>
                <a:ahLst/>
                <a:cxnLst>
                  <a:cxn ang="0">
                    <a:pos x="54" y="367"/>
                  </a:cxn>
                  <a:cxn ang="0">
                    <a:pos x="1368" y="1322"/>
                  </a:cxn>
                  <a:cxn ang="0">
                    <a:pos x="1368" y="974"/>
                  </a:cxn>
                  <a:cxn ang="0">
                    <a:pos x="0" y="0"/>
                  </a:cxn>
                  <a:cxn ang="0">
                    <a:pos x="54" y="367"/>
                  </a:cxn>
                </a:cxnLst>
                <a:rect l="txL" t="txT" r="txR" b="txB"/>
                <a:pathLst>
                  <a:path w="1323" h="1322">
                    <a:moveTo>
                      <a:pt x="51" y="367"/>
                    </a:moveTo>
                    <a:lnTo>
                      <a:pt x="1323" y="1322"/>
                    </a:lnTo>
                    <a:lnTo>
                      <a:pt x="1323" y="974"/>
                    </a:lnTo>
                    <a:lnTo>
                      <a:pt x="0" y="0"/>
                    </a:lnTo>
                    <a:lnTo>
                      <a:pt x="51" y="367"/>
                    </a:lnTo>
                    <a:close/>
                  </a:path>
                </a:pathLst>
              </a:custGeom>
              <a:solidFill>
                <a:srgbClr val="808080">
                  <a:alpha val="100000"/>
                </a:srgbClr>
              </a:solidFill>
              <a:ln w="9525">
                <a:noFill/>
              </a:ln>
            </p:spPr>
            <p:txBody>
              <a:bodyPr/>
              <a:p>
                <a:endParaRPr lang="zh-CN" altLang="en-US"/>
              </a:p>
            </p:txBody>
          </p:sp>
          <p:sp>
            <p:nvSpPr>
              <p:cNvPr id="48157" name="Freeform 11"/>
              <p:cNvSpPr/>
              <p:nvPr/>
            </p:nvSpPr>
            <p:spPr>
              <a:xfrm>
                <a:off x="2405" y="2924"/>
                <a:ext cx="2083" cy="1418"/>
              </a:xfrm>
              <a:custGeom>
                <a:avLst/>
                <a:gdLst>
                  <a:gd name="txL" fmla="*/ 0 w 2083"/>
                  <a:gd name="txT" fmla="*/ 0 h 1418"/>
                  <a:gd name="txR" fmla="*/ 2083 w 2083"/>
                  <a:gd name="txB" fmla="*/ 1418 h 1418"/>
                </a:gdLst>
                <a:ahLst/>
                <a:cxnLst>
                  <a:cxn ang="0">
                    <a:pos x="0" y="1070"/>
                  </a:cxn>
                  <a:cxn ang="0">
                    <a:pos x="2083" y="0"/>
                  </a:cxn>
                  <a:cxn ang="0">
                    <a:pos x="2045" y="355"/>
                  </a:cxn>
                  <a:cxn ang="0">
                    <a:pos x="7" y="1418"/>
                  </a:cxn>
                  <a:cxn ang="0">
                    <a:pos x="0" y="1070"/>
                  </a:cxn>
                </a:cxnLst>
                <a:rect l="txL" t="txT" r="txR" b="txB"/>
                <a:pathLst>
                  <a:path w="2083" h="1418">
                    <a:moveTo>
                      <a:pt x="0" y="1070"/>
                    </a:moveTo>
                    <a:lnTo>
                      <a:pt x="2083" y="0"/>
                    </a:lnTo>
                    <a:lnTo>
                      <a:pt x="2045" y="355"/>
                    </a:lnTo>
                    <a:lnTo>
                      <a:pt x="7" y="1418"/>
                    </a:lnTo>
                    <a:lnTo>
                      <a:pt x="0" y="1070"/>
                    </a:lnTo>
                    <a:close/>
                  </a:path>
                </a:pathLst>
              </a:custGeom>
              <a:solidFill>
                <a:schemeClr val="hlink">
                  <a:alpha val="100000"/>
                </a:schemeClr>
              </a:solidFill>
              <a:ln w="9525">
                <a:noFill/>
              </a:ln>
            </p:spPr>
            <p:txBody>
              <a:bodyPr/>
              <a:p>
                <a:endParaRPr lang="zh-CN" altLang="en-US"/>
              </a:p>
            </p:txBody>
          </p:sp>
          <p:sp>
            <p:nvSpPr>
              <p:cNvPr id="48158" name="Freeform 12"/>
              <p:cNvSpPr/>
              <p:nvPr/>
            </p:nvSpPr>
            <p:spPr>
              <a:xfrm>
                <a:off x="1082" y="2355"/>
                <a:ext cx="3406" cy="1639"/>
              </a:xfrm>
              <a:custGeom>
                <a:avLst/>
                <a:gdLst>
                  <a:gd name="txL" fmla="*/ 0 w 3406"/>
                  <a:gd name="txT" fmla="*/ 0 h 1639"/>
                  <a:gd name="txR" fmla="*/ 3406 w 3406"/>
                  <a:gd name="txB" fmla="*/ 1639 h 1639"/>
                </a:gdLst>
                <a:ahLst/>
                <a:cxnLst>
                  <a:cxn ang="0">
                    <a:pos x="1323" y="1639"/>
                  </a:cxn>
                  <a:cxn ang="0">
                    <a:pos x="0" y="671"/>
                  </a:cxn>
                  <a:cxn ang="0">
                    <a:pos x="1969" y="0"/>
                  </a:cxn>
                  <a:cxn ang="0">
                    <a:pos x="3406" y="569"/>
                  </a:cxn>
                  <a:cxn ang="0">
                    <a:pos x="1323" y="1639"/>
                  </a:cxn>
                </a:cxnLst>
                <a:rect l="txL" t="txT" r="txR" b="txB"/>
                <a:pathLst>
                  <a:path w="3406" h="1639">
                    <a:moveTo>
                      <a:pt x="1323" y="1639"/>
                    </a:moveTo>
                    <a:lnTo>
                      <a:pt x="0" y="671"/>
                    </a:lnTo>
                    <a:lnTo>
                      <a:pt x="1969" y="0"/>
                    </a:lnTo>
                    <a:lnTo>
                      <a:pt x="3406" y="569"/>
                    </a:lnTo>
                    <a:lnTo>
                      <a:pt x="1323" y="1639"/>
                    </a:lnTo>
                    <a:close/>
                  </a:path>
                </a:pathLst>
              </a:custGeom>
              <a:solidFill>
                <a:srgbClr val="969696">
                  <a:alpha val="100000"/>
                </a:srgbClr>
              </a:solidFill>
              <a:ln w="9525">
                <a:noFill/>
              </a:ln>
            </p:spPr>
            <p:txBody>
              <a:bodyPr/>
              <a:p>
                <a:endParaRPr lang="zh-CN" altLang="en-US"/>
              </a:p>
            </p:txBody>
          </p:sp>
        </p:grpSp>
        <p:grpSp>
          <p:nvGrpSpPr>
            <p:cNvPr id="48137" name="Group 13"/>
            <p:cNvGrpSpPr/>
            <p:nvPr/>
          </p:nvGrpSpPr>
          <p:grpSpPr>
            <a:xfrm>
              <a:off x="903" y="2743"/>
              <a:ext cx="1765" cy="997"/>
              <a:chOff x="1082" y="2355"/>
              <a:chExt cx="3406" cy="1993"/>
            </a:xfrm>
          </p:grpSpPr>
          <p:sp>
            <p:nvSpPr>
              <p:cNvPr id="48153" name="Freeform 14"/>
              <p:cNvSpPr/>
              <p:nvPr/>
            </p:nvSpPr>
            <p:spPr>
              <a:xfrm>
                <a:off x="1082" y="3026"/>
                <a:ext cx="1338" cy="1322"/>
              </a:xfrm>
              <a:custGeom>
                <a:avLst/>
                <a:gdLst>
                  <a:gd name="txL" fmla="*/ 0 w 1323"/>
                  <a:gd name="txT" fmla="*/ 0 h 1322"/>
                  <a:gd name="txR" fmla="*/ 1323 w 1323"/>
                  <a:gd name="txB" fmla="*/ 1322 h 1322"/>
                </a:gdLst>
                <a:ahLst/>
                <a:cxnLst>
                  <a:cxn ang="0">
                    <a:pos x="54" y="367"/>
                  </a:cxn>
                  <a:cxn ang="0">
                    <a:pos x="1368" y="1322"/>
                  </a:cxn>
                  <a:cxn ang="0">
                    <a:pos x="1368" y="974"/>
                  </a:cxn>
                  <a:cxn ang="0">
                    <a:pos x="0" y="0"/>
                  </a:cxn>
                  <a:cxn ang="0">
                    <a:pos x="54" y="367"/>
                  </a:cxn>
                </a:cxnLst>
                <a:rect l="txL" t="txT" r="txR" b="txB"/>
                <a:pathLst>
                  <a:path w="1323" h="1322">
                    <a:moveTo>
                      <a:pt x="51" y="367"/>
                    </a:moveTo>
                    <a:lnTo>
                      <a:pt x="1323" y="1322"/>
                    </a:lnTo>
                    <a:lnTo>
                      <a:pt x="1323" y="974"/>
                    </a:lnTo>
                    <a:lnTo>
                      <a:pt x="0" y="0"/>
                    </a:lnTo>
                    <a:lnTo>
                      <a:pt x="51" y="367"/>
                    </a:lnTo>
                    <a:close/>
                  </a:path>
                </a:pathLst>
              </a:custGeom>
              <a:solidFill>
                <a:srgbClr val="B2B2B2">
                  <a:alpha val="100000"/>
                </a:srgbClr>
              </a:solidFill>
              <a:ln w="9525">
                <a:noFill/>
              </a:ln>
            </p:spPr>
            <p:txBody>
              <a:bodyPr/>
              <a:p>
                <a:endParaRPr lang="zh-CN" altLang="en-US"/>
              </a:p>
            </p:txBody>
          </p:sp>
          <p:sp>
            <p:nvSpPr>
              <p:cNvPr id="48154" name="Freeform 15"/>
              <p:cNvSpPr/>
              <p:nvPr/>
            </p:nvSpPr>
            <p:spPr>
              <a:xfrm>
                <a:off x="2405" y="2924"/>
                <a:ext cx="2083" cy="1418"/>
              </a:xfrm>
              <a:custGeom>
                <a:avLst/>
                <a:gdLst>
                  <a:gd name="txL" fmla="*/ 0 w 2083"/>
                  <a:gd name="txT" fmla="*/ 0 h 1418"/>
                  <a:gd name="txR" fmla="*/ 2083 w 2083"/>
                  <a:gd name="txB" fmla="*/ 1418 h 1418"/>
                </a:gdLst>
                <a:ahLst/>
                <a:cxnLst>
                  <a:cxn ang="0">
                    <a:pos x="0" y="1070"/>
                  </a:cxn>
                  <a:cxn ang="0">
                    <a:pos x="2083" y="0"/>
                  </a:cxn>
                  <a:cxn ang="0">
                    <a:pos x="2045" y="355"/>
                  </a:cxn>
                  <a:cxn ang="0">
                    <a:pos x="7" y="1418"/>
                  </a:cxn>
                  <a:cxn ang="0">
                    <a:pos x="0" y="1070"/>
                  </a:cxn>
                </a:cxnLst>
                <a:rect l="txL" t="txT" r="txR" b="txB"/>
                <a:pathLst>
                  <a:path w="2083" h="1418">
                    <a:moveTo>
                      <a:pt x="0" y="1070"/>
                    </a:moveTo>
                    <a:lnTo>
                      <a:pt x="2083" y="0"/>
                    </a:lnTo>
                    <a:lnTo>
                      <a:pt x="2045" y="355"/>
                    </a:lnTo>
                    <a:lnTo>
                      <a:pt x="7" y="1418"/>
                    </a:lnTo>
                    <a:lnTo>
                      <a:pt x="0" y="1070"/>
                    </a:lnTo>
                    <a:close/>
                  </a:path>
                </a:pathLst>
              </a:custGeom>
              <a:solidFill>
                <a:schemeClr val="accent1">
                  <a:alpha val="100000"/>
                </a:schemeClr>
              </a:solidFill>
              <a:ln w="9525">
                <a:noFill/>
              </a:ln>
            </p:spPr>
            <p:txBody>
              <a:bodyPr/>
              <a:p>
                <a:endParaRPr lang="zh-CN" altLang="en-US"/>
              </a:p>
            </p:txBody>
          </p:sp>
          <p:sp>
            <p:nvSpPr>
              <p:cNvPr id="48155" name="Freeform 16"/>
              <p:cNvSpPr/>
              <p:nvPr/>
            </p:nvSpPr>
            <p:spPr>
              <a:xfrm>
                <a:off x="1082" y="2355"/>
                <a:ext cx="3406" cy="1639"/>
              </a:xfrm>
              <a:custGeom>
                <a:avLst/>
                <a:gdLst>
                  <a:gd name="txL" fmla="*/ 0 w 3406"/>
                  <a:gd name="txT" fmla="*/ 0 h 1639"/>
                  <a:gd name="txR" fmla="*/ 3406 w 3406"/>
                  <a:gd name="txB" fmla="*/ 1639 h 1639"/>
                </a:gdLst>
                <a:ahLst/>
                <a:cxnLst>
                  <a:cxn ang="0">
                    <a:pos x="1323" y="1639"/>
                  </a:cxn>
                  <a:cxn ang="0">
                    <a:pos x="0" y="671"/>
                  </a:cxn>
                  <a:cxn ang="0">
                    <a:pos x="1969" y="0"/>
                  </a:cxn>
                  <a:cxn ang="0">
                    <a:pos x="3406" y="569"/>
                  </a:cxn>
                  <a:cxn ang="0">
                    <a:pos x="1323" y="1639"/>
                  </a:cxn>
                </a:cxnLst>
                <a:rect l="txL" t="txT" r="txR" b="txB"/>
                <a:pathLst>
                  <a:path w="3406" h="1639">
                    <a:moveTo>
                      <a:pt x="1323" y="1639"/>
                    </a:moveTo>
                    <a:lnTo>
                      <a:pt x="0" y="671"/>
                    </a:lnTo>
                    <a:lnTo>
                      <a:pt x="1969" y="0"/>
                    </a:lnTo>
                    <a:lnTo>
                      <a:pt x="3406" y="569"/>
                    </a:lnTo>
                    <a:lnTo>
                      <a:pt x="1323" y="1639"/>
                    </a:lnTo>
                    <a:close/>
                  </a:path>
                </a:pathLst>
              </a:custGeom>
              <a:solidFill>
                <a:srgbClr val="B4B4B4">
                  <a:alpha val="100000"/>
                </a:srgbClr>
              </a:solidFill>
              <a:ln w="9525">
                <a:noFill/>
              </a:ln>
            </p:spPr>
            <p:txBody>
              <a:bodyPr/>
              <a:p>
                <a:endParaRPr lang="zh-CN" altLang="en-US"/>
              </a:p>
            </p:txBody>
          </p:sp>
        </p:grpSp>
        <p:grpSp>
          <p:nvGrpSpPr>
            <p:cNvPr id="48138" name="Group 17"/>
            <p:cNvGrpSpPr/>
            <p:nvPr/>
          </p:nvGrpSpPr>
          <p:grpSpPr>
            <a:xfrm>
              <a:off x="866" y="2491"/>
              <a:ext cx="1828" cy="997"/>
              <a:chOff x="1082" y="2355"/>
              <a:chExt cx="3406" cy="1993"/>
            </a:xfrm>
          </p:grpSpPr>
          <p:sp>
            <p:nvSpPr>
              <p:cNvPr id="48150" name="Freeform 18"/>
              <p:cNvSpPr/>
              <p:nvPr/>
            </p:nvSpPr>
            <p:spPr>
              <a:xfrm>
                <a:off x="1082" y="3026"/>
                <a:ext cx="1338" cy="1322"/>
              </a:xfrm>
              <a:custGeom>
                <a:avLst/>
                <a:gdLst>
                  <a:gd name="txL" fmla="*/ 0 w 1323"/>
                  <a:gd name="txT" fmla="*/ 0 h 1322"/>
                  <a:gd name="txR" fmla="*/ 1323 w 1323"/>
                  <a:gd name="txB" fmla="*/ 1322 h 1322"/>
                </a:gdLst>
                <a:ahLst/>
                <a:cxnLst>
                  <a:cxn ang="0">
                    <a:pos x="54" y="367"/>
                  </a:cxn>
                  <a:cxn ang="0">
                    <a:pos x="1368" y="1322"/>
                  </a:cxn>
                  <a:cxn ang="0">
                    <a:pos x="1368" y="974"/>
                  </a:cxn>
                  <a:cxn ang="0">
                    <a:pos x="0" y="0"/>
                  </a:cxn>
                  <a:cxn ang="0">
                    <a:pos x="54" y="367"/>
                  </a:cxn>
                </a:cxnLst>
                <a:rect l="txL" t="txT" r="txR" b="txB"/>
                <a:pathLst>
                  <a:path w="1323" h="1322">
                    <a:moveTo>
                      <a:pt x="51" y="367"/>
                    </a:moveTo>
                    <a:lnTo>
                      <a:pt x="1323" y="1322"/>
                    </a:lnTo>
                    <a:lnTo>
                      <a:pt x="1323" y="974"/>
                    </a:lnTo>
                    <a:lnTo>
                      <a:pt x="0" y="0"/>
                    </a:lnTo>
                    <a:lnTo>
                      <a:pt x="51" y="367"/>
                    </a:lnTo>
                    <a:close/>
                  </a:path>
                </a:pathLst>
              </a:custGeom>
              <a:solidFill>
                <a:srgbClr val="C0C0C0">
                  <a:alpha val="100000"/>
                </a:srgbClr>
              </a:solidFill>
              <a:ln w="9525">
                <a:noFill/>
              </a:ln>
            </p:spPr>
            <p:txBody>
              <a:bodyPr/>
              <a:p>
                <a:endParaRPr lang="zh-CN" altLang="en-US"/>
              </a:p>
            </p:txBody>
          </p:sp>
          <p:sp>
            <p:nvSpPr>
              <p:cNvPr id="48151" name="Freeform 19"/>
              <p:cNvSpPr/>
              <p:nvPr/>
            </p:nvSpPr>
            <p:spPr>
              <a:xfrm>
                <a:off x="2405" y="2924"/>
                <a:ext cx="2083" cy="1418"/>
              </a:xfrm>
              <a:custGeom>
                <a:avLst/>
                <a:gdLst>
                  <a:gd name="txL" fmla="*/ 0 w 2083"/>
                  <a:gd name="txT" fmla="*/ 0 h 1418"/>
                  <a:gd name="txR" fmla="*/ 2083 w 2083"/>
                  <a:gd name="txB" fmla="*/ 1418 h 1418"/>
                </a:gdLst>
                <a:ahLst/>
                <a:cxnLst>
                  <a:cxn ang="0">
                    <a:pos x="0" y="1070"/>
                  </a:cxn>
                  <a:cxn ang="0">
                    <a:pos x="2083" y="0"/>
                  </a:cxn>
                  <a:cxn ang="0">
                    <a:pos x="2045" y="355"/>
                  </a:cxn>
                  <a:cxn ang="0">
                    <a:pos x="7" y="1418"/>
                  </a:cxn>
                  <a:cxn ang="0">
                    <a:pos x="0" y="1070"/>
                  </a:cxn>
                </a:cxnLst>
                <a:rect l="txL" t="txT" r="txR" b="txB"/>
                <a:pathLst>
                  <a:path w="2083" h="1418">
                    <a:moveTo>
                      <a:pt x="0" y="1070"/>
                    </a:moveTo>
                    <a:lnTo>
                      <a:pt x="2083" y="0"/>
                    </a:lnTo>
                    <a:lnTo>
                      <a:pt x="2045" y="355"/>
                    </a:lnTo>
                    <a:lnTo>
                      <a:pt x="7" y="1418"/>
                    </a:lnTo>
                    <a:lnTo>
                      <a:pt x="0" y="1070"/>
                    </a:lnTo>
                    <a:close/>
                  </a:path>
                </a:pathLst>
              </a:custGeom>
              <a:solidFill>
                <a:schemeClr val="folHlink">
                  <a:alpha val="100000"/>
                </a:schemeClr>
              </a:solidFill>
              <a:ln w="9525">
                <a:noFill/>
              </a:ln>
            </p:spPr>
            <p:txBody>
              <a:bodyPr/>
              <a:p>
                <a:endParaRPr lang="zh-CN" altLang="en-US"/>
              </a:p>
            </p:txBody>
          </p:sp>
          <p:sp>
            <p:nvSpPr>
              <p:cNvPr id="48152" name="Freeform 20"/>
              <p:cNvSpPr/>
              <p:nvPr/>
            </p:nvSpPr>
            <p:spPr>
              <a:xfrm>
                <a:off x="1082" y="2355"/>
                <a:ext cx="3406" cy="1639"/>
              </a:xfrm>
              <a:custGeom>
                <a:avLst/>
                <a:gdLst>
                  <a:gd name="txL" fmla="*/ 0 w 3406"/>
                  <a:gd name="txT" fmla="*/ 0 h 1639"/>
                  <a:gd name="txR" fmla="*/ 3406 w 3406"/>
                  <a:gd name="txB" fmla="*/ 1639 h 1639"/>
                </a:gdLst>
                <a:ahLst/>
                <a:cxnLst>
                  <a:cxn ang="0">
                    <a:pos x="1323" y="1639"/>
                  </a:cxn>
                  <a:cxn ang="0">
                    <a:pos x="0" y="671"/>
                  </a:cxn>
                  <a:cxn ang="0">
                    <a:pos x="1969" y="0"/>
                  </a:cxn>
                  <a:cxn ang="0">
                    <a:pos x="3406" y="569"/>
                  </a:cxn>
                  <a:cxn ang="0">
                    <a:pos x="1323" y="1639"/>
                  </a:cxn>
                </a:cxnLst>
                <a:rect l="txL" t="txT" r="txR" b="txB"/>
                <a:pathLst>
                  <a:path w="3406" h="1639">
                    <a:moveTo>
                      <a:pt x="1323" y="1639"/>
                    </a:moveTo>
                    <a:lnTo>
                      <a:pt x="0" y="671"/>
                    </a:lnTo>
                    <a:lnTo>
                      <a:pt x="1969" y="0"/>
                    </a:lnTo>
                    <a:lnTo>
                      <a:pt x="3406" y="569"/>
                    </a:lnTo>
                    <a:lnTo>
                      <a:pt x="1323" y="1639"/>
                    </a:lnTo>
                    <a:close/>
                  </a:path>
                </a:pathLst>
              </a:custGeom>
              <a:solidFill>
                <a:srgbClr val="DDDDDD">
                  <a:alpha val="100000"/>
                </a:srgbClr>
              </a:solidFill>
              <a:ln w="9525">
                <a:noFill/>
              </a:ln>
            </p:spPr>
            <p:txBody>
              <a:bodyPr/>
              <a:p>
                <a:endParaRPr lang="zh-CN" altLang="en-US"/>
              </a:p>
            </p:txBody>
          </p:sp>
        </p:grpSp>
        <p:grpSp>
          <p:nvGrpSpPr>
            <p:cNvPr id="48139" name="Group 21"/>
            <p:cNvGrpSpPr/>
            <p:nvPr/>
          </p:nvGrpSpPr>
          <p:grpSpPr>
            <a:xfrm>
              <a:off x="829" y="2238"/>
              <a:ext cx="1892" cy="997"/>
              <a:chOff x="1082" y="2355"/>
              <a:chExt cx="3406" cy="1993"/>
            </a:xfrm>
          </p:grpSpPr>
          <p:sp>
            <p:nvSpPr>
              <p:cNvPr id="48147" name="Freeform 22"/>
              <p:cNvSpPr/>
              <p:nvPr/>
            </p:nvSpPr>
            <p:spPr>
              <a:xfrm>
                <a:off x="1082" y="3026"/>
                <a:ext cx="1338" cy="1322"/>
              </a:xfrm>
              <a:custGeom>
                <a:avLst/>
                <a:gdLst>
                  <a:gd name="txL" fmla="*/ 0 w 1323"/>
                  <a:gd name="txT" fmla="*/ 0 h 1322"/>
                  <a:gd name="txR" fmla="*/ 1323 w 1323"/>
                  <a:gd name="txB" fmla="*/ 1322 h 1322"/>
                </a:gdLst>
                <a:ahLst/>
                <a:cxnLst>
                  <a:cxn ang="0">
                    <a:pos x="54" y="367"/>
                  </a:cxn>
                  <a:cxn ang="0">
                    <a:pos x="1368" y="1322"/>
                  </a:cxn>
                  <a:cxn ang="0">
                    <a:pos x="1368" y="974"/>
                  </a:cxn>
                  <a:cxn ang="0">
                    <a:pos x="0" y="0"/>
                  </a:cxn>
                  <a:cxn ang="0">
                    <a:pos x="54" y="367"/>
                  </a:cxn>
                </a:cxnLst>
                <a:rect l="txL" t="txT" r="txR" b="txB"/>
                <a:pathLst>
                  <a:path w="1323" h="1322">
                    <a:moveTo>
                      <a:pt x="51" y="367"/>
                    </a:moveTo>
                    <a:lnTo>
                      <a:pt x="1323" y="1322"/>
                    </a:lnTo>
                    <a:lnTo>
                      <a:pt x="1323" y="974"/>
                    </a:lnTo>
                    <a:lnTo>
                      <a:pt x="0" y="0"/>
                    </a:lnTo>
                    <a:lnTo>
                      <a:pt x="51" y="367"/>
                    </a:lnTo>
                    <a:close/>
                  </a:path>
                </a:pathLst>
              </a:custGeom>
              <a:solidFill>
                <a:srgbClr val="DDDDDD">
                  <a:alpha val="100000"/>
                </a:srgbClr>
              </a:solidFill>
              <a:ln w="9525">
                <a:noFill/>
              </a:ln>
            </p:spPr>
            <p:txBody>
              <a:bodyPr/>
              <a:p>
                <a:endParaRPr lang="zh-CN" altLang="en-US"/>
              </a:p>
            </p:txBody>
          </p:sp>
          <p:sp>
            <p:nvSpPr>
              <p:cNvPr id="48148" name="Freeform 23"/>
              <p:cNvSpPr/>
              <p:nvPr/>
            </p:nvSpPr>
            <p:spPr>
              <a:xfrm>
                <a:off x="2405" y="2924"/>
                <a:ext cx="2083" cy="1418"/>
              </a:xfrm>
              <a:custGeom>
                <a:avLst/>
                <a:gdLst>
                  <a:gd name="txL" fmla="*/ 0 w 2083"/>
                  <a:gd name="txT" fmla="*/ 0 h 1418"/>
                  <a:gd name="txR" fmla="*/ 2083 w 2083"/>
                  <a:gd name="txB" fmla="*/ 1418 h 1418"/>
                </a:gdLst>
                <a:ahLst/>
                <a:cxnLst>
                  <a:cxn ang="0">
                    <a:pos x="0" y="1070"/>
                  </a:cxn>
                  <a:cxn ang="0">
                    <a:pos x="2083" y="0"/>
                  </a:cxn>
                  <a:cxn ang="0">
                    <a:pos x="2045" y="355"/>
                  </a:cxn>
                  <a:cxn ang="0">
                    <a:pos x="7" y="1418"/>
                  </a:cxn>
                  <a:cxn ang="0">
                    <a:pos x="0" y="1070"/>
                  </a:cxn>
                </a:cxnLst>
                <a:rect l="txL" t="txT" r="txR" b="txB"/>
                <a:pathLst>
                  <a:path w="2083" h="1418">
                    <a:moveTo>
                      <a:pt x="0" y="1070"/>
                    </a:moveTo>
                    <a:lnTo>
                      <a:pt x="2083" y="0"/>
                    </a:lnTo>
                    <a:lnTo>
                      <a:pt x="2045" y="355"/>
                    </a:lnTo>
                    <a:lnTo>
                      <a:pt x="7" y="1418"/>
                    </a:lnTo>
                    <a:lnTo>
                      <a:pt x="0" y="1070"/>
                    </a:lnTo>
                    <a:close/>
                  </a:path>
                </a:pathLst>
              </a:custGeom>
              <a:solidFill>
                <a:schemeClr val="accent2">
                  <a:alpha val="100000"/>
                </a:schemeClr>
              </a:solidFill>
              <a:ln w="9525">
                <a:noFill/>
              </a:ln>
            </p:spPr>
            <p:txBody>
              <a:bodyPr/>
              <a:p>
                <a:endParaRPr lang="zh-CN" altLang="en-US"/>
              </a:p>
            </p:txBody>
          </p:sp>
          <p:sp>
            <p:nvSpPr>
              <p:cNvPr id="48149" name="Freeform 24"/>
              <p:cNvSpPr/>
              <p:nvPr/>
            </p:nvSpPr>
            <p:spPr>
              <a:xfrm>
                <a:off x="1082" y="2355"/>
                <a:ext cx="3406" cy="1639"/>
              </a:xfrm>
              <a:custGeom>
                <a:avLst/>
                <a:gdLst>
                  <a:gd name="txL" fmla="*/ 0 w 3406"/>
                  <a:gd name="txT" fmla="*/ 0 h 1639"/>
                  <a:gd name="txR" fmla="*/ 3406 w 3406"/>
                  <a:gd name="txB" fmla="*/ 1639 h 1639"/>
                </a:gdLst>
                <a:ahLst/>
                <a:cxnLst>
                  <a:cxn ang="0">
                    <a:pos x="1323" y="1639"/>
                  </a:cxn>
                  <a:cxn ang="0">
                    <a:pos x="0" y="671"/>
                  </a:cxn>
                  <a:cxn ang="0">
                    <a:pos x="1969" y="0"/>
                  </a:cxn>
                  <a:cxn ang="0">
                    <a:pos x="3406" y="569"/>
                  </a:cxn>
                  <a:cxn ang="0">
                    <a:pos x="1323" y="1639"/>
                  </a:cxn>
                </a:cxnLst>
                <a:rect l="txL" t="txT" r="txR" b="txB"/>
                <a:pathLst>
                  <a:path w="3406" h="1639">
                    <a:moveTo>
                      <a:pt x="1323" y="1639"/>
                    </a:moveTo>
                    <a:lnTo>
                      <a:pt x="0" y="671"/>
                    </a:lnTo>
                    <a:lnTo>
                      <a:pt x="1969" y="0"/>
                    </a:lnTo>
                    <a:lnTo>
                      <a:pt x="3406" y="569"/>
                    </a:lnTo>
                    <a:lnTo>
                      <a:pt x="1323" y="1639"/>
                    </a:lnTo>
                    <a:close/>
                  </a:path>
                </a:pathLst>
              </a:custGeom>
              <a:gradFill rotWithShape="1">
                <a:gsLst>
                  <a:gs pos="0">
                    <a:srgbClr val="D6D6D6">
                      <a:alpha val="100000"/>
                    </a:srgbClr>
                  </a:gs>
                  <a:gs pos="100000">
                    <a:srgbClr val="F8F8F8">
                      <a:alpha val="100000"/>
                    </a:srgbClr>
                  </a:gs>
                </a:gsLst>
                <a:lin ang="5400000" scaled="1"/>
                <a:tileRect/>
              </a:gradFill>
              <a:ln w="9525">
                <a:noFill/>
              </a:ln>
            </p:spPr>
            <p:txBody>
              <a:bodyPr/>
              <a:p>
                <a:endParaRPr lang="zh-CN" altLang="en-US"/>
              </a:p>
            </p:txBody>
          </p:sp>
        </p:grpSp>
        <p:sp>
          <p:nvSpPr>
            <p:cNvPr id="48140" name="AutoShape 25"/>
            <p:cNvSpPr/>
            <p:nvPr/>
          </p:nvSpPr>
          <p:spPr>
            <a:xfrm>
              <a:off x="3258" y="1802"/>
              <a:ext cx="2102" cy="325"/>
            </a:xfrm>
            <a:prstGeom prst="callout2">
              <a:avLst>
                <a:gd name="adj1" fmla="val 22153"/>
                <a:gd name="adj2" fmla="val -2282"/>
                <a:gd name="adj3" fmla="val 22153"/>
                <a:gd name="adj4" fmla="val -15889"/>
                <a:gd name="adj5" fmla="val 265847"/>
                <a:gd name="adj6" fmla="val -30306"/>
              </a:avLst>
            </a:prstGeom>
            <a:solidFill>
              <a:schemeClr val="accent2"/>
            </a:solidFill>
            <a:ln w="9525" cap="flat" cmpd="sng">
              <a:solidFill>
                <a:srgbClr val="000000"/>
              </a:solidFill>
              <a:prstDash val="solid"/>
              <a:miter/>
              <a:headEnd type="diamond" w="med" len="med"/>
              <a:tailEnd type="none" w="med" len="med"/>
            </a:ln>
          </p:spPr>
          <p:txBody>
            <a:bodyPr anchor="ctr" anchorCtr="0"/>
            <a:p>
              <a:pPr eaLnBrk="0" hangingPunct="0"/>
              <a:r>
                <a:rPr lang="zh-CN" altLang="en-US" b="1" dirty="0">
                  <a:solidFill>
                    <a:srgbClr val="FF00FF"/>
                  </a:solidFill>
                  <a:latin typeface="楷体_GB2312" pitchFamily="49" charset="-122"/>
                  <a:ea typeface="楷体_GB2312" pitchFamily="49" charset="-122"/>
                </a:rPr>
                <a:t>能消除或减弱生产过程中产生的危险、危害</a:t>
              </a:r>
              <a:r>
                <a:rPr lang="zh-CN" altLang="en-US" b="1" dirty="0">
                  <a:solidFill>
                    <a:srgbClr val="FFFFFF"/>
                  </a:solidFill>
                  <a:latin typeface="楷体_GB2312" pitchFamily="49" charset="-122"/>
                  <a:ea typeface="楷体_GB2312" pitchFamily="49" charset="-122"/>
                </a:rPr>
                <a:t> </a:t>
              </a:r>
              <a:endParaRPr lang="zh-CN" altLang="en-US" b="1" dirty="0">
                <a:solidFill>
                  <a:srgbClr val="FFFFFF"/>
                </a:solidFill>
                <a:latin typeface="楷体_GB2312" pitchFamily="49" charset="-122"/>
                <a:ea typeface="楷体_GB2312" pitchFamily="49" charset="-122"/>
              </a:endParaRPr>
            </a:p>
          </p:txBody>
        </p:sp>
        <p:sp>
          <p:nvSpPr>
            <p:cNvPr id="48141" name="AutoShape 26"/>
            <p:cNvSpPr/>
            <p:nvPr/>
          </p:nvSpPr>
          <p:spPr>
            <a:xfrm>
              <a:off x="3248" y="2251"/>
              <a:ext cx="2112" cy="329"/>
            </a:xfrm>
            <a:prstGeom prst="callout2">
              <a:avLst>
                <a:gd name="adj1" fmla="val 21884"/>
                <a:gd name="adj2" fmla="val -2273"/>
                <a:gd name="adj3" fmla="val 21884"/>
                <a:gd name="adj4" fmla="val -15435"/>
                <a:gd name="adj5" fmla="val 200306"/>
                <a:gd name="adj6" fmla="val -29023"/>
              </a:avLst>
            </a:prstGeom>
            <a:solidFill>
              <a:schemeClr val="folHlink"/>
            </a:solidFill>
            <a:ln w="9525" cap="flat" cmpd="sng">
              <a:solidFill>
                <a:srgbClr val="000000"/>
              </a:solidFill>
              <a:prstDash val="solid"/>
              <a:miter/>
              <a:headEnd type="diamond" w="med" len="med"/>
              <a:tailEnd type="none" w="med" len="med"/>
            </a:ln>
          </p:spPr>
          <p:txBody>
            <a:bodyPr anchor="ctr" anchorCtr="0"/>
            <a:p>
              <a:pPr eaLnBrk="0" hangingPunct="0"/>
              <a:r>
                <a:rPr lang="zh-CN" altLang="en-US" b="1" dirty="0">
                  <a:latin typeface="楷体_GB2312" pitchFamily="49" charset="-122"/>
                  <a:ea typeface="楷体_GB2312" pitchFamily="49" charset="-122"/>
                </a:rPr>
                <a:t>处置危险和有害物，并降低到国家规定的限值内</a:t>
              </a:r>
              <a:r>
                <a:rPr lang="zh-CN" altLang="en-US" b="1" dirty="0">
                  <a:solidFill>
                    <a:srgbClr val="FFFFFF"/>
                  </a:solidFill>
                  <a:latin typeface="楷体_GB2312" pitchFamily="49" charset="-122"/>
                  <a:ea typeface="楷体_GB2312" pitchFamily="49" charset="-122"/>
                </a:rPr>
                <a:t> </a:t>
              </a:r>
              <a:endParaRPr lang="zh-CN" altLang="en-US" b="1" dirty="0">
                <a:solidFill>
                  <a:srgbClr val="FFFFFF"/>
                </a:solidFill>
                <a:latin typeface="楷体_GB2312" pitchFamily="49" charset="-122"/>
                <a:ea typeface="楷体_GB2312" pitchFamily="49" charset="-122"/>
              </a:endParaRPr>
            </a:p>
          </p:txBody>
        </p:sp>
        <p:sp>
          <p:nvSpPr>
            <p:cNvPr id="48142" name="AutoShape 27"/>
            <p:cNvSpPr/>
            <p:nvPr/>
          </p:nvSpPr>
          <p:spPr>
            <a:xfrm>
              <a:off x="3242" y="3099"/>
              <a:ext cx="2118" cy="283"/>
            </a:xfrm>
            <a:prstGeom prst="callout2">
              <a:avLst>
                <a:gd name="adj1" fmla="val 25440"/>
                <a:gd name="adj2" fmla="val -2269"/>
                <a:gd name="adj3" fmla="val 25440"/>
                <a:gd name="adj4" fmla="val -17231"/>
                <a:gd name="adj5" fmla="val 107773"/>
                <a:gd name="adj6" fmla="val -32625"/>
              </a:avLst>
            </a:prstGeom>
            <a:solidFill>
              <a:schemeClr val="hlink"/>
            </a:solidFill>
            <a:ln w="9525" cap="flat" cmpd="sng">
              <a:solidFill>
                <a:srgbClr val="000000"/>
              </a:solidFill>
              <a:prstDash val="solid"/>
              <a:miter/>
              <a:headEnd type="diamond" w="med" len="med"/>
              <a:tailEnd type="none" w="med" len="med"/>
            </a:ln>
          </p:spPr>
          <p:txBody>
            <a:bodyPr anchor="ctr" anchorCtr="0"/>
            <a:p>
              <a:pPr eaLnBrk="0" hangingPunct="0"/>
              <a:r>
                <a:rPr lang="zh-CN" altLang="en-US" b="1" dirty="0">
                  <a:latin typeface="楷体_GB2312" pitchFamily="49" charset="-122"/>
                  <a:ea typeface="楷体_GB2312" pitchFamily="49" charset="-122"/>
                </a:rPr>
                <a:t>能有效地预防重大事故和职业危害的发生 </a:t>
              </a:r>
              <a:endParaRPr lang="zh-CN" altLang="en-US" b="1" dirty="0">
                <a:latin typeface="楷体_GB2312" pitchFamily="49" charset="-122"/>
                <a:ea typeface="楷体_GB2312" pitchFamily="49" charset="-122"/>
              </a:endParaRPr>
            </a:p>
          </p:txBody>
        </p:sp>
        <p:sp>
          <p:nvSpPr>
            <p:cNvPr id="48143" name="AutoShape 28"/>
            <p:cNvSpPr/>
            <p:nvPr/>
          </p:nvSpPr>
          <p:spPr>
            <a:xfrm>
              <a:off x="3242" y="2693"/>
              <a:ext cx="2133" cy="304"/>
            </a:xfrm>
            <a:prstGeom prst="callout2">
              <a:avLst>
                <a:gd name="adj1" fmla="val 23685"/>
                <a:gd name="adj2" fmla="val -2250"/>
                <a:gd name="adj3" fmla="val 23685"/>
                <a:gd name="adj4" fmla="val -16782"/>
                <a:gd name="adj5" fmla="val 157894"/>
                <a:gd name="adj6" fmla="val -31644"/>
              </a:avLst>
            </a:prstGeom>
            <a:solidFill>
              <a:schemeClr val="accent1"/>
            </a:solidFill>
            <a:ln w="9525" cap="flat" cmpd="sng">
              <a:solidFill>
                <a:srgbClr val="000000"/>
              </a:solidFill>
              <a:prstDash val="solid"/>
              <a:miter/>
              <a:headEnd type="diamond" w="med" len="med"/>
              <a:tailEnd type="none" w="med" len="med"/>
            </a:ln>
          </p:spPr>
          <p:txBody>
            <a:bodyPr anchor="ctr" anchorCtr="0"/>
            <a:p>
              <a:pPr eaLnBrk="0" hangingPunct="0"/>
              <a:r>
                <a:rPr lang="zh-CN" altLang="en-US" b="1" dirty="0">
                  <a:latin typeface="楷体_GB2312" pitchFamily="49" charset="-122"/>
                  <a:ea typeface="楷体_GB2312" pitchFamily="49" charset="-122"/>
                </a:rPr>
                <a:t>预防生产装置失灵和操作失误产生的危险、危害</a:t>
              </a:r>
              <a:r>
                <a:rPr lang="zh-CN" altLang="en-US" b="1" dirty="0">
                  <a:solidFill>
                    <a:srgbClr val="FFFFFF"/>
                  </a:solidFill>
                  <a:latin typeface="Arial" panose="020B0604020202020204" pitchFamily="34" charset="0"/>
                </a:rPr>
                <a:t> </a:t>
              </a:r>
              <a:endParaRPr lang="zh-CN" altLang="en-US" b="1" dirty="0">
                <a:solidFill>
                  <a:srgbClr val="FFFFFF"/>
                </a:solidFill>
                <a:latin typeface="Arial" panose="020B0604020202020204" pitchFamily="34" charset="0"/>
              </a:endParaRPr>
            </a:p>
          </p:txBody>
        </p:sp>
        <p:sp>
          <p:nvSpPr>
            <p:cNvPr id="48144" name="AutoShape 29"/>
            <p:cNvSpPr/>
            <p:nvPr/>
          </p:nvSpPr>
          <p:spPr>
            <a:xfrm rot="-544120">
              <a:off x="558" y="2364"/>
              <a:ext cx="248" cy="1210"/>
            </a:xfrm>
            <a:prstGeom prst="upArrow">
              <a:avLst>
                <a:gd name="adj1" fmla="val 50194"/>
                <a:gd name="adj2" fmla="val 74947"/>
              </a:avLst>
            </a:prstGeom>
            <a:gradFill rotWithShape="1">
              <a:gsLst>
                <a:gs pos="0">
                  <a:schemeClr val="accent2"/>
                </a:gs>
                <a:gs pos="100000">
                  <a:srgbClr val="FFFFFF">
                    <a:alpha val="0"/>
                  </a:srgbClr>
                </a:gs>
              </a:gsLst>
              <a:lin ang="5400000" scaled="1"/>
              <a:tileRect/>
            </a:gradFill>
            <a:ln w="9525">
              <a:noFill/>
            </a:ln>
          </p:spPr>
          <p:txBody>
            <a:bodyPr wrap="none" anchor="ctr" anchorCtr="0"/>
            <a:p>
              <a:endParaRPr lang="zh-CN" altLang="en-US" sz="2400" dirty="0">
                <a:latin typeface="Times New Roman" panose="02020603050405020304" pitchFamily="18" charset="0"/>
              </a:endParaRPr>
            </a:p>
          </p:txBody>
        </p:sp>
        <p:pic>
          <p:nvPicPr>
            <p:cNvPr id="48145" name="Picture 30" descr="num11"/>
            <p:cNvPicPr>
              <a:picLocks noChangeAspect="1"/>
            </p:cNvPicPr>
            <p:nvPr/>
          </p:nvPicPr>
          <p:blipFill>
            <a:blip r:embed="rId1">
              <a:clrChange>
                <a:clrFrom>
                  <a:srgbClr val="000000"/>
                </a:clrFrom>
                <a:clrTo>
                  <a:srgbClr val="000000">
                    <a:alpha val="0"/>
                  </a:srgbClr>
                </a:clrTo>
              </a:clrChange>
            </a:blip>
            <a:stretch>
              <a:fillRect/>
            </a:stretch>
          </p:blipFill>
          <p:spPr>
            <a:xfrm>
              <a:off x="646" y="1000"/>
              <a:ext cx="1542" cy="1738"/>
            </a:xfrm>
            <a:prstGeom prst="rect">
              <a:avLst/>
            </a:prstGeom>
            <a:noFill/>
            <a:ln w="9525">
              <a:noFill/>
            </a:ln>
          </p:spPr>
        </p:pic>
        <p:sp>
          <p:nvSpPr>
            <p:cNvPr id="48146" name="AutoShape 31"/>
            <p:cNvSpPr/>
            <p:nvPr/>
          </p:nvSpPr>
          <p:spPr>
            <a:xfrm>
              <a:off x="3243" y="3566"/>
              <a:ext cx="2118" cy="283"/>
            </a:xfrm>
            <a:prstGeom prst="callout2">
              <a:avLst>
                <a:gd name="adj1" fmla="val 25440"/>
                <a:gd name="adj2" fmla="val -2269"/>
                <a:gd name="adj3" fmla="val 25440"/>
                <a:gd name="adj4" fmla="val -14069"/>
                <a:gd name="adj5" fmla="val -9185"/>
                <a:gd name="adj6" fmla="val -26250"/>
              </a:avLst>
            </a:prstGeom>
            <a:solidFill>
              <a:srgbClr val="FE8D48"/>
            </a:solidFill>
            <a:ln w="9525" cap="flat" cmpd="sng">
              <a:solidFill>
                <a:srgbClr val="000000"/>
              </a:solidFill>
              <a:prstDash val="solid"/>
              <a:miter/>
              <a:headEnd type="diamond" w="med" len="med"/>
              <a:tailEnd type="none" w="med" len="med"/>
            </a:ln>
          </p:spPr>
          <p:txBody>
            <a:bodyPr anchor="ctr" anchorCtr="0"/>
            <a:p>
              <a:pPr eaLnBrk="0" hangingPunct="0"/>
              <a:r>
                <a:rPr lang="zh-CN" altLang="en-US" b="1" dirty="0">
                  <a:latin typeface="楷体_GB2312" pitchFamily="49" charset="-122"/>
                  <a:ea typeface="楷体_GB2312" pitchFamily="49" charset="-122"/>
                </a:rPr>
                <a:t>发生意外事故时，能为遇险人员提供自救和互救条件</a:t>
              </a:r>
              <a:r>
                <a:rPr lang="zh-CN" altLang="en-US" b="1" dirty="0">
                  <a:solidFill>
                    <a:srgbClr val="FFFFFF"/>
                  </a:solidFill>
                  <a:latin typeface="楷体_GB2312" pitchFamily="49" charset="-122"/>
                  <a:ea typeface="楷体_GB2312" pitchFamily="49" charset="-122"/>
                </a:rPr>
                <a:t> </a:t>
              </a:r>
              <a:endParaRPr lang="zh-CN" altLang="en-US" b="1" dirty="0">
                <a:solidFill>
                  <a:srgbClr val="FFFFFF"/>
                </a:solidFill>
                <a:latin typeface="楷体_GB2312" pitchFamily="49" charset="-122"/>
                <a:ea typeface="楷体_GB2312" pitchFamily="49" charset="-122"/>
              </a:endParaRPr>
            </a:p>
          </p:txBody>
        </p:sp>
      </p:gr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5"/>
          <p:cNvSpPr/>
          <p:nvPr>
            <p:ph type="title"/>
          </p:nvPr>
        </p:nvSpPr>
        <p:spPr>
          <a:xfrm>
            <a:off x="395288" y="836613"/>
            <a:ext cx="8229600" cy="649287"/>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grpSp>
        <p:nvGrpSpPr>
          <p:cNvPr id="49155" name="Group 40"/>
          <p:cNvGrpSpPr/>
          <p:nvPr/>
        </p:nvGrpSpPr>
        <p:grpSpPr>
          <a:xfrm>
            <a:off x="250825" y="1557338"/>
            <a:ext cx="5735638" cy="576262"/>
            <a:chOff x="174" y="663"/>
            <a:chExt cx="3613" cy="363"/>
          </a:xfrm>
        </p:grpSpPr>
        <p:grpSp>
          <p:nvGrpSpPr>
            <p:cNvPr id="49179" name="Group 41"/>
            <p:cNvGrpSpPr/>
            <p:nvPr/>
          </p:nvGrpSpPr>
          <p:grpSpPr>
            <a:xfrm>
              <a:off x="174" y="715"/>
              <a:ext cx="205" cy="205"/>
              <a:chOff x="2485" y="949"/>
              <a:chExt cx="918" cy="918"/>
            </a:xfrm>
          </p:grpSpPr>
          <p:sp>
            <p:nvSpPr>
              <p:cNvPr id="49181" name="AutoShape 42"/>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49182" name="Oval 43"/>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49183" name="Group 44"/>
              <p:cNvGrpSpPr/>
              <p:nvPr/>
            </p:nvGrpSpPr>
            <p:grpSpPr>
              <a:xfrm>
                <a:off x="2656" y="1155"/>
                <a:ext cx="586" cy="500"/>
                <a:chOff x="511" y="1141"/>
                <a:chExt cx="586" cy="500"/>
              </a:xfrm>
            </p:grpSpPr>
            <p:sp>
              <p:nvSpPr>
                <p:cNvPr id="96301" name="Oval 45"/>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6302" name="Oval 46"/>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49184" name="Oval 47"/>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96304" name="Oval 48"/>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49180" name="AutoShape 49"/>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3.5.2</a:t>
              </a:r>
              <a:r>
                <a:rPr lang="zh-CN" altLang="en-US" sz="2800" b="1" dirty="0">
                  <a:latin typeface="楷体_GB2312" pitchFamily="49" charset="-122"/>
                  <a:ea typeface="楷体_GB2312" pitchFamily="49" charset="-122"/>
                </a:rPr>
                <a:t>安全技术措施等级顺序</a:t>
              </a:r>
              <a:r>
                <a:rPr lang="zh-CN" altLang="en-US" dirty="0">
                  <a:latin typeface="Arial" panose="020B0604020202020204" pitchFamily="34" charset="0"/>
                </a:rPr>
                <a:t> </a:t>
              </a:r>
              <a:endParaRPr lang="zh-CN" altLang="en-US" dirty="0">
                <a:latin typeface="Arial" panose="020B0604020202020204" pitchFamily="34" charset="0"/>
              </a:endParaRPr>
            </a:p>
          </p:txBody>
        </p:sp>
      </p:grpSp>
      <p:grpSp>
        <p:nvGrpSpPr>
          <p:cNvPr id="49156" name="Group 50"/>
          <p:cNvGrpSpPr/>
          <p:nvPr/>
        </p:nvGrpSpPr>
        <p:grpSpPr>
          <a:xfrm>
            <a:off x="542925" y="2420938"/>
            <a:ext cx="8132763" cy="3887787"/>
            <a:chOff x="116" y="1207"/>
            <a:chExt cx="5486" cy="2767"/>
          </a:xfrm>
        </p:grpSpPr>
        <p:sp>
          <p:nvSpPr>
            <p:cNvPr id="49157" name="Rectangle 4"/>
            <p:cNvSpPr/>
            <p:nvPr/>
          </p:nvSpPr>
          <p:spPr>
            <a:xfrm>
              <a:off x="116" y="2840"/>
              <a:ext cx="5486" cy="1134"/>
            </a:xfrm>
            <a:prstGeom prst="rect">
              <a:avLst/>
            </a:prstGeom>
            <a:solidFill>
              <a:srgbClr val="000000">
                <a:alpha val="30196"/>
              </a:srgbClr>
            </a:solidFill>
            <a:ln w="12700" cap="flat" cmpd="sng">
              <a:solidFill>
                <a:srgbClr val="000000"/>
              </a:solidFill>
              <a:prstDash val="solid"/>
              <a:miter/>
              <a:headEnd type="none" w="med" len="med"/>
              <a:tailEnd type="none" w="med" len="med"/>
            </a:ln>
          </p:spPr>
          <p:txBody>
            <a:bodyPr wrap="none" lIns="87313" tIns="44450" rIns="87313" bIns="44450" anchor="ctr" anchorCtr="0"/>
            <a:p>
              <a:endParaRPr lang="zh-CN" altLang="en-US" sz="2400" dirty="0">
                <a:latin typeface="Times New Roman" panose="02020603050405020304" pitchFamily="18" charset="0"/>
              </a:endParaRPr>
            </a:p>
          </p:txBody>
        </p:sp>
        <p:sp>
          <p:nvSpPr>
            <p:cNvPr id="49158" name="AutoShape 5"/>
            <p:cNvSpPr/>
            <p:nvPr/>
          </p:nvSpPr>
          <p:spPr>
            <a:xfrm>
              <a:off x="116" y="1207"/>
              <a:ext cx="5486" cy="1269"/>
            </a:xfrm>
            <a:prstGeom prst="chevron">
              <a:avLst>
                <a:gd name="adj" fmla="val 23576"/>
              </a:avLst>
            </a:prstGeom>
            <a:gradFill rotWithShape="1">
              <a:gsLst>
                <a:gs pos="0">
                  <a:srgbClr val="660033"/>
                </a:gs>
                <a:gs pos="100000">
                  <a:schemeClr val="tx2"/>
                </a:gs>
              </a:gsLst>
              <a:lin ang="5400000" scaled="1"/>
              <a:tileRect/>
            </a:gradFill>
            <a:ln w="6350" cap="flat" cmpd="sng">
              <a:solidFill>
                <a:srgbClr val="FFFFFF"/>
              </a:solidFill>
              <a:prstDash val="solid"/>
              <a:miter/>
              <a:headEnd type="none" w="med" len="med"/>
              <a:tailEnd type="none" w="med" len="med"/>
            </a:ln>
          </p:spPr>
          <p:txBody>
            <a:bodyPr wrap="none" anchor="ctr" anchorCtr="0"/>
            <a:p>
              <a:endParaRPr lang="zh-CN" altLang="en-US" sz="2400" dirty="0">
                <a:latin typeface="Times New Roman" panose="02020603050405020304" pitchFamily="18" charset="0"/>
              </a:endParaRPr>
            </a:p>
          </p:txBody>
        </p:sp>
        <p:sp>
          <p:nvSpPr>
            <p:cNvPr id="49159" name="AutoShape 8"/>
            <p:cNvSpPr/>
            <p:nvPr/>
          </p:nvSpPr>
          <p:spPr>
            <a:xfrm>
              <a:off x="3972" y="1549"/>
              <a:ext cx="1315" cy="589"/>
            </a:xfrm>
            <a:prstGeom prst="chevron">
              <a:avLst>
                <a:gd name="adj" fmla="val 17447"/>
              </a:avLst>
            </a:prstGeom>
            <a:gradFill rotWithShape="1">
              <a:gsLst>
                <a:gs pos="0">
                  <a:srgbClr val="FF8585"/>
                </a:gs>
                <a:gs pos="100000">
                  <a:schemeClr val="tx1"/>
                </a:gs>
              </a:gsLst>
              <a:lin ang="5400000" scaled="1"/>
              <a:tileRect/>
            </a:gradFill>
            <a:ln w="6350" cap="flat" cmpd="sng">
              <a:solidFill>
                <a:schemeClr val="bg1"/>
              </a:solidFill>
              <a:prstDash val="solid"/>
              <a:miter/>
              <a:headEnd type="none" w="med" len="med"/>
              <a:tailEnd type="none" w="med" len="med"/>
            </a:ln>
            <a:effectLst>
              <a:outerShdw dist="63500" dir="2212193" algn="ctr" rotWithShape="0">
                <a:srgbClr val="111111"/>
              </a:outerShdw>
            </a:effectLst>
          </p:spPr>
          <p:txBody>
            <a:bodyPr wrap="none" anchor="ctr" anchorCtr="0"/>
            <a:p>
              <a:pPr>
                <a:buNone/>
              </a:pPr>
              <a:endParaRPr lang="zh-CN" altLang="en-US" sz="2400" dirty="0">
                <a:latin typeface="Times New Roman" panose="02020603050405020304" pitchFamily="18" charset="0"/>
              </a:endParaRPr>
            </a:p>
          </p:txBody>
        </p:sp>
        <p:sp>
          <p:nvSpPr>
            <p:cNvPr id="49160" name="AutoShape 9"/>
            <p:cNvSpPr/>
            <p:nvPr/>
          </p:nvSpPr>
          <p:spPr>
            <a:xfrm>
              <a:off x="2747" y="1549"/>
              <a:ext cx="1355" cy="589"/>
            </a:xfrm>
            <a:prstGeom prst="chevron">
              <a:avLst>
                <a:gd name="adj" fmla="val 23835"/>
              </a:avLst>
            </a:prstGeom>
            <a:gradFill rotWithShape="1">
              <a:gsLst>
                <a:gs pos="0">
                  <a:srgbClr val="A80054"/>
                </a:gs>
                <a:gs pos="100000">
                  <a:srgbClr val="4E0027"/>
                </a:gs>
              </a:gsLst>
              <a:lin ang="5400000" scaled="1"/>
              <a:tileRect/>
            </a:gradFill>
            <a:ln w="6350" cap="flat" cmpd="sng">
              <a:solidFill>
                <a:srgbClr val="FFFFFF"/>
              </a:solidFill>
              <a:prstDash val="solid"/>
              <a:miter/>
              <a:headEnd type="none" w="med" len="med"/>
              <a:tailEnd type="none" w="med" len="med"/>
            </a:ln>
            <a:effectLst>
              <a:outerShdw dist="56796" dir="1593903" algn="ctr" rotWithShape="0">
                <a:srgbClr val="111111"/>
              </a:outerShdw>
            </a:effectLst>
          </p:spPr>
          <p:txBody>
            <a:bodyPr wrap="none" anchor="ctr" anchorCtr="0"/>
            <a:p>
              <a:pPr>
                <a:buNone/>
              </a:pPr>
              <a:endParaRPr lang="zh-CN" altLang="en-US" sz="2400" dirty="0">
                <a:latin typeface="Times New Roman" panose="02020603050405020304" pitchFamily="18" charset="0"/>
              </a:endParaRPr>
            </a:p>
          </p:txBody>
        </p:sp>
        <p:sp>
          <p:nvSpPr>
            <p:cNvPr id="49161" name="AutoShape 10"/>
            <p:cNvSpPr/>
            <p:nvPr/>
          </p:nvSpPr>
          <p:spPr>
            <a:xfrm>
              <a:off x="3019" y="1623"/>
              <a:ext cx="961" cy="434"/>
            </a:xfrm>
            <a:prstGeom prst="chevron">
              <a:avLst>
                <a:gd name="adj" fmla="val 55357"/>
              </a:avLst>
            </a:prstGeom>
            <a:noFill/>
            <a:ln w="9525">
              <a:noFill/>
            </a:ln>
            <a:effectLst>
              <a:outerShdw dist="17961" dir="2699999" algn="ctr" rotWithShape="0">
                <a:schemeClr val="tx1"/>
              </a:outerShdw>
            </a:effectLst>
          </p:spPr>
          <p:txBody>
            <a:bodyPr wrap="none" lIns="0" tIns="0" rIns="0" bIns="0" anchor="ctr" anchorCtr="0">
              <a:spAutoFit/>
            </a:bodyPr>
            <a:p>
              <a:pPr latinLnBrk="1">
                <a:buNone/>
              </a:pPr>
              <a:r>
                <a:rPr lang="zh-CN" altLang="en-US" sz="2000" b="1" dirty="0">
                  <a:solidFill>
                    <a:schemeClr val="bg1"/>
                  </a:solidFill>
                  <a:latin typeface="Gulim" panose="020B0600000101010101" pitchFamily="34" charset="-127"/>
                  <a:ea typeface="Gulim" panose="020B0600000101010101" pitchFamily="34" charset="-127"/>
                </a:rPr>
                <a:t>指示性安全</a:t>
              </a:r>
              <a:endParaRPr lang="zh-CN" altLang="en-US" sz="2000" b="1" dirty="0">
                <a:solidFill>
                  <a:schemeClr val="bg1"/>
                </a:solidFill>
                <a:latin typeface="Gulim" panose="020B0600000101010101" pitchFamily="34" charset="-127"/>
                <a:ea typeface="Gulim" panose="020B0600000101010101" pitchFamily="34" charset="-127"/>
              </a:endParaRPr>
            </a:p>
            <a:p>
              <a:pPr latinLnBrk="1">
                <a:buNone/>
              </a:pPr>
              <a:r>
                <a:rPr lang="zh-CN" altLang="en-US" sz="2000" b="1" dirty="0">
                  <a:solidFill>
                    <a:schemeClr val="bg1"/>
                  </a:solidFill>
                  <a:latin typeface="Gulim" panose="020B0600000101010101" pitchFamily="34" charset="-127"/>
                  <a:ea typeface="Gulim" panose="020B0600000101010101" pitchFamily="34" charset="-127"/>
                </a:rPr>
                <a:t>技术措施</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49162" name="AutoShape 11"/>
            <p:cNvSpPr/>
            <p:nvPr/>
          </p:nvSpPr>
          <p:spPr>
            <a:xfrm>
              <a:off x="4289" y="1622"/>
              <a:ext cx="769" cy="434"/>
            </a:xfrm>
            <a:prstGeom prst="chevron">
              <a:avLst>
                <a:gd name="adj" fmla="val 44297"/>
              </a:avLst>
            </a:prstGeom>
            <a:noFill/>
            <a:ln w="9525">
              <a:noFill/>
            </a:ln>
            <a:effectLst>
              <a:outerShdw dist="17961" dir="2699999" algn="ctr" rotWithShape="0">
                <a:schemeClr val="tx1"/>
              </a:outerShdw>
            </a:effectLst>
          </p:spPr>
          <p:txBody>
            <a:bodyPr wrap="none" lIns="0" tIns="0" rIns="0" bIns="0" anchor="ctr" anchorCtr="0">
              <a:spAutoFit/>
            </a:bodyPr>
            <a:p>
              <a:pPr latinLnBrk="1">
                <a:buNone/>
              </a:pPr>
              <a:r>
                <a:rPr lang="zh-CN" altLang="en-US" sz="2000" b="1" dirty="0">
                  <a:solidFill>
                    <a:schemeClr val="bg1"/>
                  </a:solidFill>
                  <a:latin typeface="Gulim" panose="020B0600000101010101" pitchFamily="34" charset="-127"/>
                  <a:ea typeface="Gulim" panose="020B0600000101010101" pitchFamily="34" charset="-127"/>
                </a:rPr>
                <a:t>管理安全</a:t>
              </a:r>
              <a:endParaRPr lang="zh-CN" altLang="en-US" sz="2000" b="1" dirty="0">
                <a:solidFill>
                  <a:schemeClr val="bg1"/>
                </a:solidFill>
                <a:latin typeface="Gulim" panose="020B0600000101010101" pitchFamily="34" charset="-127"/>
                <a:ea typeface="Gulim" panose="020B0600000101010101" pitchFamily="34" charset="-127"/>
              </a:endParaRPr>
            </a:p>
            <a:p>
              <a:pPr latinLnBrk="1">
                <a:buNone/>
              </a:pPr>
              <a:r>
                <a:rPr lang="zh-CN" altLang="en-US" sz="2000" b="1" dirty="0">
                  <a:solidFill>
                    <a:schemeClr val="bg1"/>
                  </a:solidFill>
                  <a:latin typeface="Gulim" panose="020B0600000101010101" pitchFamily="34" charset="-127"/>
                  <a:ea typeface="Gulim" panose="020B0600000101010101" pitchFamily="34" charset="-127"/>
                </a:rPr>
                <a:t>措施</a:t>
              </a:r>
              <a:endParaRPr lang="zh-CN" altLang="en-US" sz="2000" b="1" dirty="0">
                <a:solidFill>
                  <a:schemeClr val="bg1"/>
                </a:solidFill>
                <a:latin typeface="Gulim" panose="020B0600000101010101" pitchFamily="34" charset="-127"/>
                <a:ea typeface="Gulim" panose="020B0600000101010101" pitchFamily="34" charset="-127"/>
              </a:endParaRPr>
            </a:p>
          </p:txBody>
        </p:sp>
        <p:sp>
          <p:nvSpPr>
            <p:cNvPr id="49163" name="AutoShape 14"/>
            <p:cNvSpPr/>
            <p:nvPr/>
          </p:nvSpPr>
          <p:spPr>
            <a:xfrm>
              <a:off x="1568" y="1549"/>
              <a:ext cx="1315" cy="589"/>
            </a:xfrm>
            <a:prstGeom prst="chevron">
              <a:avLst>
                <a:gd name="adj" fmla="val 17447"/>
              </a:avLst>
            </a:prstGeom>
            <a:gradFill rotWithShape="1">
              <a:gsLst>
                <a:gs pos="0">
                  <a:srgbClr val="CC0000"/>
                </a:gs>
                <a:gs pos="100000">
                  <a:schemeClr val="tx1"/>
                </a:gs>
              </a:gsLst>
              <a:lin ang="5400000" scaled="1"/>
              <a:tileRect/>
            </a:gradFill>
            <a:ln w="6350" cap="flat" cmpd="sng">
              <a:solidFill>
                <a:schemeClr val="bg1"/>
              </a:solidFill>
              <a:prstDash val="solid"/>
              <a:miter/>
              <a:headEnd type="none" w="med" len="med"/>
              <a:tailEnd type="none" w="med" len="med"/>
            </a:ln>
            <a:effectLst>
              <a:outerShdw dist="63500" dir="2212193" algn="ctr" rotWithShape="0">
                <a:srgbClr val="111111"/>
              </a:outerShdw>
            </a:effectLst>
          </p:spPr>
          <p:txBody>
            <a:bodyPr wrap="none" anchor="ctr" anchorCtr="0"/>
            <a:p>
              <a:pPr>
                <a:buNone/>
              </a:pPr>
              <a:endParaRPr lang="zh-CN" altLang="en-US" sz="2400" dirty="0">
                <a:latin typeface="Times New Roman" panose="02020603050405020304" pitchFamily="18" charset="0"/>
              </a:endParaRPr>
            </a:p>
          </p:txBody>
        </p:sp>
        <p:sp>
          <p:nvSpPr>
            <p:cNvPr id="49164" name="AutoShape 15"/>
            <p:cNvSpPr/>
            <p:nvPr/>
          </p:nvSpPr>
          <p:spPr>
            <a:xfrm>
              <a:off x="349" y="1549"/>
              <a:ext cx="1355" cy="589"/>
            </a:xfrm>
            <a:prstGeom prst="chevron">
              <a:avLst>
                <a:gd name="adj" fmla="val 23835"/>
              </a:avLst>
            </a:prstGeom>
            <a:gradFill rotWithShape="1">
              <a:gsLst>
                <a:gs pos="0">
                  <a:srgbClr val="660033"/>
                </a:gs>
                <a:gs pos="100000">
                  <a:schemeClr val="tx2"/>
                </a:gs>
              </a:gsLst>
              <a:lin ang="5400000" scaled="1"/>
              <a:tileRect/>
            </a:gradFill>
            <a:ln w="6350" cap="flat" cmpd="sng">
              <a:solidFill>
                <a:srgbClr val="FFFFFF"/>
              </a:solidFill>
              <a:prstDash val="solid"/>
              <a:miter/>
              <a:headEnd type="none" w="med" len="med"/>
              <a:tailEnd type="none" w="med" len="med"/>
            </a:ln>
            <a:effectLst>
              <a:outerShdw dist="56796" dir="1593903" algn="ctr" rotWithShape="0">
                <a:srgbClr val="111111"/>
              </a:outerShdw>
            </a:effectLst>
          </p:spPr>
          <p:txBody>
            <a:bodyPr wrap="none" anchor="ctr" anchorCtr="0"/>
            <a:p>
              <a:pPr>
                <a:buNone/>
              </a:pPr>
              <a:endParaRPr lang="zh-CN" altLang="en-US" sz="2400" dirty="0">
                <a:latin typeface="Times New Roman" panose="02020603050405020304" pitchFamily="18" charset="0"/>
              </a:endParaRPr>
            </a:p>
          </p:txBody>
        </p:sp>
        <p:sp>
          <p:nvSpPr>
            <p:cNvPr id="49165" name="AutoShape 16"/>
            <p:cNvSpPr/>
            <p:nvPr/>
          </p:nvSpPr>
          <p:spPr>
            <a:xfrm>
              <a:off x="576" y="1624"/>
              <a:ext cx="819" cy="434"/>
            </a:xfrm>
            <a:prstGeom prst="homePlate">
              <a:avLst>
                <a:gd name="adj" fmla="val 47352"/>
              </a:avLst>
            </a:prstGeom>
            <a:noFill/>
            <a:ln w="9525">
              <a:noFill/>
            </a:ln>
            <a:effectLst>
              <a:outerShdw dist="17961" dir="2699999" algn="ctr" rotWithShape="0">
                <a:schemeClr val="tx1"/>
              </a:outerShdw>
            </a:effectLst>
          </p:spPr>
          <p:txBody>
            <a:bodyPr wrap="none" lIns="0" tIns="0" rIns="0" bIns="0" anchor="ctr" anchorCtr="0">
              <a:spAutoFit/>
            </a:bodyPr>
            <a:p>
              <a:pPr latinLnBrk="1">
                <a:buFont typeface="Wingdings" panose="05000000000000000000" pitchFamily="2" charset="2"/>
                <a:buChar char=""/>
              </a:pPr>
              <a:r>
                <a:rPr lang="zh-CN" altLang="en-US" sz="2000" b="1" dirty="0">
                  <a:solidFill>
                    <a:schemeClr val="bg1"/>
                  </a:solidFill>
                  <a:latin typeface="Gulim" panose="020B0600000101010101" pitchFamily="34" charset="-127"/>
                  <a:ea typeface="Gulim" panose="020B0600000101010101" pitchFamily="34" charset="-127"/>
                </a:rPr>
                <a:t>直接安全</a:t>
              </a:r>
              <a:endParaRPr lang="zh-CN" altLang="en-US" sz="2000" b="1" dirty="0">
                <a:solidFill>
                  <a:schemeClr val="bg1"/>
                </a:solidFill>
                <a:latin typeface="Gulim" panose="020B0600000101010101" pitchFamily="34" charset="-127"/>
                <a:ea typeface="Gulim" panose="020B0600000101010101" pitchFamily="34" charset="-127"/>
              </a:endParaRPr>
            </a:p>
            <a:p>
              <a:pPr latinLnBrk="1">
                <a:buFont typeface="Wingdings" panose="05000000000000000000" pitchFamily="2" charset="2"/>
                <a:buChar char=""/>
              </a:pPr>
              <a:r>
                <a:rPr lang="zh-CN" altLang="en-US" sz="2000" b="1" dirty="0">
                  <a:solidFill>
                    <a:schemeClr val="bg1"/>
                  </a:solidFill>
                  <a:latin typeface="Gulim" panose="020B0600000101010101" pitchFamily="34" charset="-127"/>
                  <a:ea typeface="Gulim" panose="020B0600000101010101" pitchFamily="34" charset="-127"/>
                </a:rPr>
                <a:t>技术措施</a:t>
              </a:r>
              <a:r>
                <a:rPr lang="zh-CN" altLang="en-US" dirty="0">
                  <a:latin typeface="Arial" panose="020B0604020202020204" pitchFamily="34" charset="0"/>
                </a:rPr>
                <a:t> </a:t>
              </a:r>
              <a:endParaRPr lang="ko-KR" altLang="en-US" dirty="0">
                <a:latin typeface="Arial" panose="020B0604020202020204" pitchFamily="34" charset="0"/>
                <a:ea typeface="Gulim" panose="020B0600000101010101" pitchFamily="34" charset="-127"/>
              </a:endParaRPr>
            </a:p>
          </p:txBody>
        </p:sp>
        <p:sp>
          <p:nvSpPr>
            <p:cNvPr id="49166" name="AutoShape 17"/>
            <p:cNvSpPr/>
            <p:nvPr/>
          </p:nvSpPr>
          <p:spPr>
            <a:xfrm>
              <a:off x="1796" y="1623"/>
              <a:ext cx="821" cy="434"/>
            </a:xfrm>
            <a:prstGeom prst="chevron">
              <a:avLst>
                <a:gd name="adj" fmla="val 47353"/>
              </a:avLst>
            </a:prstGeom>
            <a:noFill/>
            <a:ln w="9525">
              <a:noFill/>
            </a:ln>
            <a:effectLst>
              <a:outerShdw dist="17961" dir="2699999" algn="ctr" rotWithShape="0">
                <a:schemeClr val="tx1"/>
              </a:outerShdw>
            </a:effectLst>
          </p:spPr>
          <p:txBody>
            <a:bodyPr wrap="none" lIns="0" tIns="0" rIns="0" bIns="0" anchor="ctr" anchorCtr="0">
              <a:spAutoFit/>
            </a:bodyPr>
            <a:p>
              <a:pPr latinLnBrk="1">
                <a:buNone/>
              </a:pPr>
              <a:r>
                <a:rPr lang="zh-CN" altLang="en-US" sz="2000" b="1" dirty="0">
                  <a:solidFill>
                    <a:schemeClr val="bg1"/>
                  </a:solidFill>
                  <a:latin typeface="Gulim" panose="020B0600000101010101" pitchFamily="34" charset="-127"/>
                  <a:ea typeface="Gulim" panose="020B0600000101010101" pitchFamily="34" charset="-127"/>
                </a:rPr>
                <a:t>间接安全</a:t>
              </a:r>
              <a:endParaRPr lang="zh-CN" altLang="en-US" sz="2000" b="1" dirty="0">
                <a:solidFill>
                  <a:schemeClr val="bg1"/>
                </a:solidFill>
                <a:latin typeface="Gulim" panose="020B0600000101010101" pitchFamily="34" charset="-127"/>
                <a:ea typeface="Gulim" panose="020B0600000101010101" pitchFamily="34" charset="-127"/>
              </a:endParaRPr>
            </a:p>
            <a:p>
              <a:pPr latinLnBrk="1">
                <a:buNone/>
              </a:pPr>
              <a:r>
                <a:rPr lang="zh-CN" altLang="en-US" sz="2000" b="1" dirty="0">
                  <a:solidFill>
                    <a:schemeClr val="bg1"/>
                  </a:solidFill>
                  <a:latin typeface="Gulim" panose="020B0600000101010101" pitchFamily="34" charset="-127"/>
                  <a:ea typeface="Gulim" panose="020B0600000101010101" pitchFamily="34" charset="-127"/>
                </a:rPr>
                <a:t>技术措施</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49167" name="AutoShape 18"/>
            <p:cNvSpPr/>
            <p:nvPr/>
          </p:nvSpPr>
          <p:spPr>
            <a:xfrm>
              <a:off x="434" y="2522"/>
              <a:ext cx="1043" cy="1315"/>
            </a:xfrm>
            <a:prstGeom prst="upArrowCallout">
              <a:avLst>
                <a:gd name="adj1" fmla="val 25000"/>
                <a:gd name="adj2" fmla="val 25000"/>
                <a:gd name="adj3" fmla="val 21013"/>
                <a:gd name="adj4" fmla="val 66667"/>
              </a:avLst>
            </a:prstGeom>
            <a:gradFill rotWithShape="0">
              <a:gsLst>
                <a:gs pos="0">
                  <a:srgbClr val="7C9DBD"/>
                </a:gs>
                <a:gs pos="100000">
                  <a:srgbClr val="336699"/>
                </a:gs>
              </a:gsLst>
              <a:lin ang="5400000" scaled="1"/>
              <a:tileRect/>
            </a:gradFill>
            <a:ln w="9525" cap="flat" cmpd="sng">
              <a:prstDash val="solid"/>
              <a:miter/>
              <a:headEnd type="none" w="med" len="med"/>
              <a:tailEnd type="none" w="med" len="med"/>
            </a:ln>
            <a:scene3d>
              <a:camera prst="legacyObliqueBottom">
                <a:rot lat="0" lon="0" rev="0"/>
              </a:camera>
              <a:lightRig rig="legacyFlat3" dir="b"/>
            </a:scene3d>
            <a:sp3d extrusionH="100000" prstMaterial="legacyMatte">
              <a:bevelT w="13500" h="13500" prst="angle"/>
              <a:bevelB w="13500" h="13500" prst="angle"/>
              <a:extrusionClr>
                <a:srgbClr val="336699"/>
              </a:extrusionClr>
            </a:sp3d>
          </p:spPr>
          <p:txBody>
            <a:bodyPr wrap="none" lIns="87313" tIns="44450" rIns="87313" bIns="44450" anchor="ctr" anchorCtr="0">
              <a:flatTx/>
            </a:bodyPr>
            <a:p>
              <a:endParaRPr lang="zh-CN" altLang="en-US" sz="2400" dirty="0">
                <a:latin typeface="Times New Roman" panose="02020603050405020304" pitchFamily="18" charset="0"/>
              </a:endParaRPr>
            </a:p>
          </p:txBody>
        </p:sp>
        <p:sp>
          <p:nvSpPr>
            <p:cNvPr id="49168" name="AutoShape 19"/>
            <p:cNvSpPr/>
            <p:nvPr/>
          </p:nvSpPr>
          <p:spPr>
            <a:xfrm>
              <a:off x="457" y="2544"/>
              <a:ext cx="997" cy="1270"/>
            </a:xfrm>
            <a:prstGeom prst="upArrowCallout">
              <a:avLst>
                <a:gd name="adj1" fmla="val 22564"/>
                <a:gd name="adj2" fmla="val 23217"/>
                <a:gd name="adj3" fmla="val 18853"/>
                <a:gd name="adj4" fmla="val 65750"/>
              </a:avLst>
            </a:prstGeom>
            <a:solidFill>
              <a:schemeClr val="bg1"/>
            </a:soli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49169" name="AutoShape 20"/>
            <p:cNvSpPr/>
            <p:nvPr/>
          </p:nvSpPr>
          <p:spPr>
            <a:xfrm>
              <a:off x="1726" y="2522"/>
              <a:ext cx="1043" cy="1315"/>
            </a:xfrm>
            <a:prstGeom prst="upArrowCallout">
              <a:avLst>
                <a:gd name="adj1" fmla="val 25000"/>
                <a:gd name="adj2" fmla="val 25000"/>
                <a:gd name="adj3" fmla="val 21013"/>
                <a:gd name="adj4" fmla="val 66667"/>
              </a:avLst>
            </a:prstGeom>
            <a:gradFill rotWithShape="0">
              <a:gsLst>
                <a:gs pos="0">
                  <a:srgbClr val="7C9DBD"/>
                </a:gs>
                <a:gs pos="100000">
                  <a:srgbClr val="336699"/>
                </a:gs>
              </a:gsLst>
              <a:lin ang="5400000" scaled="1"/>
              <a:tileRect/>
            </a:gradFill>
            <a:ln w="9525" cap="flat" cmpd="sng">
              <a:prstDash val="solid"/>
              <a:miter/>
              <a:headEnd type="none" w="med" len="med"/>
              <a:tailEnd type="none" w="med" len="med"/>
            </a:ln>
            <a:scene3d>
              <a:camera prst="legacyObliqueBottom">
                <a:rot lat="0" lon="0" rev="0"/>
              </a:camera>
              <a:lightRig rig="legacyFlat3" dir="b"/>
            </a:scene3d>
            <a:sp3d extrusionH="100000" prstMaterial="legacyMatte">
              <a:bevelT w="13500" h="13500" prst="angle"/>
              <a:bevelB w="13500" h="13500" prst="angle"/>
              <a:extrusionClr>
                <a:srgbClr val="336699"/>
              </a:extrusionClr>
            </a:sp3d>
          </p:spPr>
          <p:txBody>
            <a:bodyPr wrap="none" lIns="87313" tIns="44450" rIns="87313" bIns="44450" anchor="ctr" anchorCtr="0">
              <a:flatTx/>
            </a:bodyPr>
            <a:p>
              <a:endParaRPr lang="zh-CN" altLang="en-US" sz="2400" dirty="0">
                <a:latin typeface="Times New Roman" panose="02020603050405020304" pitchFamily="18" charset="0"/>
              </a:endParaRPr>
            </a:p>
          </p:txBody>
        </p:sp>
        <p:sp>
          <p:nvSpPr>
            <p:cNvPr id="49170" name="AutoShape 21"/>
            <p:cNvSpPr/>
            <p:nvPr/>
          </p:nvSpPr>
          <p:spPr>
            <a:xfrm>
              <a:off x="1749" y="2544"/>
              <a:ext cx="997" cy="1270"/>
            </a:xfrm>
            <a:prstGeom prst="upArrowCallout">
              <a:avLst>
                <a:gd name="adj1" fmla="val 22564"/>
                <a:gd name="adj2" fmla="val 23217"/>
                <a:gd name="adj3" fmla="val 18853"/>
                <a:gd name="adj4" fmla="val 65750"/>
              </a:avLst>
            </a:prstGeom>
            <a:solidFill>
              <a:schemeClr val="bg1"/>
            </a:soli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49171" name="AutoShape 22"/>
            <p:cNvSpPr/>
            <p:nvPr/>
          </p:nvSpPr>
          <p:spPr>
            <a:xfrm>
              <a:off x="2951" y="2522"/>
              <a:ext cx="1043" cy="1315"/>
            </a:xfrm>
            <a:prstGeom prst="upArrowCallout">
              <a:avLst>
                <a:gd name="adj1" fmla="val 25000"/>
                <a:gd name="adj2" fmla="val 25000"/>
                <a:gd name="adj3" fmla="val 21013"/>
                <a:gd name="adj4" fmla="val 66667"/>
              </a:avLst>
            </a:prstGeom>
            <a:gradFill rotWithShape="0">
              <a:gsLst>
                <a:gs pos="0">
                  <a:srgbClr val="7C9DBD"/>
                </a:gs>
                <a:gs pos="100000">
                  <a:srgbClr val="336699"/>
                </a:gs>
              </a:gsLst>
              <a:lin ang="5400000" scaled="1"/>
              <a:tileRect/>
            </a:gradFill>
            <a:ln w="9525" cap="flat" cmpd="sng">
              <a:prstDash val="solid"/>
              <a:miter/>
              <a:headEnd type="none" w="med" len="med"/>
              <a:tailEnd type="none" w="med" len="med"/>
            </a:ln>
            <a:scene3d>
              <a:camera prst="legacyObliqueBottom">
                <a:rot lat="0" lon="0" rev="0"/>
              </a:camera>
              <a:lightRig rig="legacyFlat3" dir="b"/>
            </a:scene3d>
            <a:sp3d extrusionH="100000" prstMaterial="legacyMatte">
              <a:bevelT w="13500" h="13500" prst="angle"/>
              <a:bevelB w="13500" h="13500" prst="angle"/>
              <a:extrusionClr>
                <a:srgbClr val="336699"/>
              </a:extrusionClr>
            </a:sp3d>
          </p:spPr>
          <p:txBody>
            <a:bodyPr wrap="none" lIns="87313" tIns="44450" rIns="87313" bIns="44450" anchor="ctr" anchorCtr="0">
              <a:flatTx/>
            </a:bodyPr>
            <a:p>
              <a:endParaRPr lang="zh-CN" altLang="en-US" sz="2400" dirty="0">
                <a:latin typeface="Times New Roman" panose="02020603050405020304" pitchFamily="18" charset="0"/>
              </a:endParaRPr>
            </a:p>
          </p:txBody>
        </p:sp>
        <p:sp>
          <p:nvSpPr>
            <p:cNvPr id="49172" name="AutoShape 23"/>
            <p:cNvSpPr/>
            <p:nvPr/>
          </p:nvSpPr>
          <p:spPr>
            <a:xfrm>
              <a:off x="2974" y="2544"/>
              <a:ext cx="997" cy="1270"/>
            </a:xfrm>
            <a:prstGeom prst="upArrowCallout">
              <a:avLst>
                <a:gd name="adj1" fmla="val 22564"/>
                <a:gd name="adj2" fmla="val 23217"/>
                <a:gd name="adj3" fmla="val 18853"/>
                <a:gd name="adj4" fmla="val 65750"/>
              </a:avLst>
            </a:prstGeom>
            <a:solidFill>
              <a:schemeClr val="bg1"/>
            </a:soli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49173" name="AutoShape 24"/>
            <p:cNvSpPr/>
            <p:nvPr/>
          </p:nvSpPr>
          <p:spPr>
            <a:xfrm>
              <a:off x="4221" y="2522"/>
              <a:ext cx="1043" cy="1315"/>
            </a:xfrm>
            <a:prstGeom prst="upArrowCallout">
              <a:avLst>
                <a:gd name="adj1" fmla="val 25000"/>
                <a:gd name="adj2" fmla="val 25000"/>
                <a:gd name="adj3" fmla="val 21013"/>
                <a:gd name="adj4" fmla="val 66667"/>
              </a:avLst>
            </a:prstGeom>
            <a:gradFill rotWithShape="0">
              <a:gsLst>
                <a:gs pos="0">
                  <a:srgbClr val="7C9DBD"/>
                </a:gs>
                <a:gs pos="100000">
                  <a:srgbClr val="336699"/>
                </a:gs>
              </a:gsLst>
              <a:lin ang="5400000" scaled="1"/>
              <a:tileRect/>
            </a:gradFill>
            <a:ln w="9525" cap="flat" cmpd="sng">
              <a:prstDash val="solid"/>
              <a:miter/>
              <a:headEnd type="none" w="med" len="med"/>
              <a:tailEnd type="none" w="med" len="med"/>
            </a:ln>
            <a:scene3d>
              <a:camera prst="legacyObliqueBottom">
                <a:rot lat="0" lon="0" rev="0"/>
              </a:camera>
              <a:lightRig rig="legacyFlat3" dir="b"/>
            </a:scene3d>
            <a:sp3d extrusionH="100000" prstMaterial="legacyMatte">
              <a:bevelT w="13500" h="13500" prst="angle"/>
              <a:bevelB w="13500" h="13500" prst="angle"/>
              <a:extrusionClr>
                <a:srgbClr val="336699"/>
              </a:extrusionClr>
            </a:sp3d>
          </p:spPr>
          <p:txBody>
            <a:bodyPr wrap="none" lIns="87313" tIns="44450" rIns="87313" bIns="44450" anchor="ctr" anchorCtr="0">
              <a:flatTx/>
            </a:bodyPr>
            <a:p>
              <a:endParaRPr lang="zh-CN" altLang="en-US" sz="2400" dirty="0">
                <a:latin typeface="Times New Roman" panose="02020603050405020304" pitchFamily="18" charset="0"/>
              </a:endParaRPr>
            </a:p>
          </p:txBody>
        </p:sp>
        <p:sp>
          <p:nvSpPr>
            <p:cNvPr id="49174" name="AutoShape 25"/>
            <p:cNvSpPr/>
            <p:nvPr/>
          </p:nvSpPr>
          <p:spPr>
            <a:xfrm>
              <a:off x="4195" y="2523"/>
              <a:ext cx="997" cy="1270"/>
            </a:xfrm>
            <a:prstGeom prst="upArrowCallout">
              <a:avLst>
                <a:gd name="adj1" fmla="val 22564"/>
                <a:gd name="adj2" fmla="val 23217"/>
                <a:gd name="adj3" fmla="val 18853"/>
                <a:gd name="adj4" fmla="val 65750"/>
              </a:avLst>
            </a:prstGeom>
            <a:solidFill>
              <a:schemeClr val="bg1"/>
            </a:soli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49175" name="AutoShape 26"/>
            <p:cNvSpPr/>
            <p:nvPr/>
          </p:nvSpPr>
          <p:spPr>
            <a:xfrm>
              <a:off x="3016" y="3242"/>
              <a:ext cx="862" cy="325"/>
            </a:xfrm>
            <a:prstGeom prst="chevron">
              <a:avLst>
                <a:gd name="adj" fmla="val 0"/>
              </a:avLst>
            </a:prstGeom>
            <a:noFill/>
            <a:ln w="9525">
              <a:noFill/>
            </a:ln>
          </p:spPr>
          <p:txBody>
            <a:bodyPr lIns="0" tIns="0" rIns="0" bIns="0" anchor="ctr" anchorCtr="0">
              <a:spAutoFit/>
            </a:bodyPr>
            <a:p>
              <a:pPr algn="ctr" latinLnBrk="1"/>
              <a:r>
                <a:rPr lang="zh-CN" altLang="en-US" sz="1200" b="1" dirty="0">
                  <a:latin typeface="Gulim" panose="020B0600000101010101" pitchFamily="34" charset="-127"/>
                </a:rPr>
                <a:t>检测报警装置</a:t>
              </a:r>
              <a:endParaRPr lang="zh-CN" altLang="en-US" sz="1200" b="1" dirty="0">
                <a:latin typeface="Gulim" panose="020B0600000101010101" pitchFamily="34" charset="-127"/>
              </a:endParaRPr>
            </a:p>
            <a:p>
              <a:pPr algn="ctr" latinLnBrk="1"/>
              <a:r>
                <a:rPr lang="zh-CN" altLang="en-US" sz="1200" b="1" dirty="0">
                  <a:latin typeface="Gulim" panose="020B0600000101010101" pitchFamily="34" charset="-127"/>
                </a:rPr>
                <a:t>警示标志等措施</a:t>
              </a:r>
              <a:r>
                <a:rPr lang="zh-CN" altLang="en-US" dirty="0">
                  <a:latin typeface="Arial" panose="020B0604020202020204" pitchFamily="34" charset="0"/>
                </a:rPr>
                <a:t> </a:t>
              </a:r>
              <a:endParaRPr lang="ko-KR" altLang="en-US" dirty="0">
                <a:latin typeface="Arial" panose="020B0604020202020204" pitchFamily="34" charset="0"/>
                <a:ea typeface="Gulim" panose="020B0600000101010101" pitchFamily="34" charset="-127"/>
              </a:endParaRPr>
            </a:p>
          </p:txBody>
        </p:sp>
        <p:sp>
          <p:nvSpPr>
            <p:cNvPr id="49176" name="AutoShape 27"/>
            <p:cNvSpPr/>
            <p:nvPr/>
          </p:nvSpPr>
          <p:spPr>
            <a:xfrm>
              <a:off x="4320" y="3186"/>
              <a:ext cx="816" cy="390"/>
            </a:xfrm>
            <a:prstGeom prst="chevron">
              <a:avLst>
                <a:gd name="adj" fmla="val 0"/>
              </a:avLst>
            </a:prstGeom>
            <a:noFill/>
            <a:ln w="9525">
              <a:noFill/>
            </a:ln>
          </p:spPr>
          <p:txBody>
            <a:bodyPr lIns="0" tIns="0" rIns="0" bIns="0" anchor="ctr" anchorCtr="0">
              <a:spAutoFit/>
            </a:bodyPr>
            <a:p>
              <a:pPr algn="ctr" latinLnBrk="1"/>
              <a:r>
                <a:rPr lang="zh-CN" altLang="en-US" sz="1200" b="1" dirty="0">
                  <a:latin typeface="Gulim" panose="020B0600000101010101" pitchFamily="34" charset="-127"/>
                </a:rPr>
                <a:t>安全操作规程</a:t>
              </a:r>
              <a:endParaRPr lang="zh-CN" altLang="en-US" sz="1200" b="1" dirty="0">
                <a:latin typeface="Gulim" panose="020B0600000101010101" pitchFamily="34" charset="-127"/>
              </a:endParaRPr>
            </a:p>
            <a:p>
              <a:pPr algn="ctr" latinLnBrk="1"/>
              <a:r>
                <a:rPr lang="zh-CN" altLang="en-US" sz="1200" b="1" dirty="0">
                  <a:latin typeface="Gulim" panose="020B0600000101010101" pitchFamily="34" charset="-127"/>
                </a:rPr>
                <a:t>安全教育培训</a:t>
              </a:r>
              <a:endParaRPr lang="zh-CN" altLang="en-US" sz="1200" b="1" dirty="0">
                <a:latin typeface="Gulim" panose="020B0600000101010101" pitchFamily="34" charset="-127"/>
              </a:endParaRPr>
            </a:p>
            <a:p>
              <a:pPr algn="ctr" latinLnBrk="1"/>
              <a:r>
                <a:rPr lang="zh-CN" altLang="en-US" sz="1200" b="1" dirty="0">
                  <a:latin typeface="Gulim" panose="020B0600000101010101" pitchFamily="34" charset="-127"/>
                </a:rPr>
                <a:t>个体防护用品</a:t>
              </a:r>
              <a:endParaRPr lang="ko-KR" altLang="en-US" sz="1200" b="1" dirty="0">
                <a:latin typeface="Gulim" panose="020B0600000101010101" pitchFamily="34" charset="-127"/>
              </a:endParaRPr>
            </a:p>
          </p:txBody>
        </p:sp>
        <p:sp>
          <p:nvSpPr>
            <p:cNvPr id="49177" name="AutoShape 28"/>
            <p:cNvSpPr/>
            <p:nvPr/>
          </p:nvSpPr>
          <p:spPr>
            <a:xfrm>
              <a:off x="534" y="3339"/>
              <a:ext cx="810" cy="130"/>
            </a:xfrm>
            <a:prstGeom prst="homePlate">
              <a:avLst>
                <a:gd name="adj" fmla="val 0"/>
              </a:avLst>
            </a:prstGeom>
            <a:noFill/>
            <a:ln w="9525">
              <a:noFill/>
            </a:ln>
          </p:spPr>
          <p:txBody>
            <a:bodyPr lIns="0" tIns="0" rIns="0" bIns="0" anchor="ctr" anchorCtr="0">
              <a:spAutoFit/>
            </a:bodyPr>
            <a:p>
              <a:pPr algn="ctr" latinLnBrk="1"/>
              <a:r>
                <a:rPr lang="zh-CN" altLang="en-US" sz="1200" b="1" dirty="0">
                  <a:latin typeface="Gulim" panose="020B0600000101010101" pitchFamily="34" charset="-127"/>
                </a:rPr>
                <a:t>本质安全</a:t>
              </a:r>
              <a:endParaRPr lang="zh-CN" altLang="en-US" sz="1200" b="1" dirty="0">
                <a:latin typeface="Gulim" panose="020B0600000101010101" pitchFamily="34" charset="-127"/>
              </a:endParaRPr>
            </a:p>
          </p:txBody>
        </p:sp>
        <p:sp>
          <p:nvSpPr>
            <p:cNvPr id="49178" name="AutoShape 29"/>
            <p:cNvSpPr/>
            <p:nvPr/>
          </p:nvSpPr>
          <p:spPr>
            <a:xfrm>
              <a:off x="1791" y="3338"/>
              <a:ext cx="899" cy="130"/>
            </a:xfrm>
            <a:prstGeom prst="chevron">
              <a:avLst>
                <a:gd name="adj" fmla="val 0"/>
              </a:avLst>
            </a:prstGeom>
            <a:noFill/>
            <a:ln w="9525">
              <a:noFill/>
            </a:ln>
          </p:spPr>
          <p:txBody>
            <a:bodyPr lIns="0" tIns="0" rIns="0" bIns="0" anchor="ctr" anchorCtr="0">
              <a:spAutoFit/>
            </a:bodyPr>
            <a:p>
              <a:pPr algn="ctr" latinLnBrk="1"/>
              <a:r>
                <a:rPr lang="zh-CN" altLang="en-US" sz="1200" b="1" dirty="0">
                  <a:latin typeface="Gulim" panose="020B0600000101010101" pitchFamily="34" charset="-127"/>
                </a:rPr>
                <a:t>安全防护装置</a:t>
              </a:r>
              <a:endParaRPr lang="zh-CN" altLang="en-US" sz="1200" b="1" dirty="0">
                <a:latin typeface="Gulim" panose="020B0600000101010101" pitchFamily="34" charset="-127"/>
              </a:endParaRPr>
            </a:p>
          </p:txBody>
        </p:sp>
      </p:gr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5"/>
          <p:cNvSpPr/>
          <p:nvPr>
            <p:ph type="title"/>
          </p:nvPr>
        </p:nvSpPr>
        <p:spPr>
          <a:xfrm>
            <a:off x="395288" y="765175"/>
            <a:ext cx="8229600" cy="649288"/>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grpSp>
        <p:nvGrpSpPr>
          <p:cNvPr id="50179" name="Group 4"/>
          <p:cNvGrpSpPr/>
          <p:nvPr/>
        </p:nvGrpSpPr>
        <p:grpSpPr>
          <a:xfrm>
            <a:off x="250825" y="1700213"/>
            <a:ext cx="6672263" cy="576262"/>
            <a:chOff x="174" y="663"/>
            <a:chExt cx="3613" cy="363"/>
          </a:xfrm>
        </p:grpSpPr>
        <p:grpSp>
          <p:nvGrpSpPr>
            <p:cNvPr id="50235" name="Group 5"/>
            <p:cNvGrpSpPr/>
            <p:nvPr/>
          </p:nvGrpSpPr>
          <p:grpSpPr>
            <a:xfrm>
              <a:off x="174" y="715"/>
              <a:ext cx="205" cy="205"/>
              <a:chOff x="2485" y="949"/>
              <a:chExt cx="918" cy="918"/>
            </a:xfrm>
          </p:grpSpPr>
          <p:sp>
            <p:nvSpPr>
              <p:cNvPr id="50237" name="AutoShape 6"/>
              <p:cNvSpPr/>
              <p:nvPr/>
            </p:nvSpPr>
            <p:spPr>
              <a:xfrm>
                <a:off x="2485" y="949"/>
                <a:ext cx="90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50238"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50239" name="Group 8"/>
              <p:cNvGrpSpPr/>
              <p:nvPr/>
            </p:nvGrpSpPr>
            <p:grpSpPr>
              <a:xfrm>
                <a:off x="2656" y="1155"/>
                <a:ext cx="586" cy="500"/>
                <a:chOff x="511" y="1141"/>
                <a:chExt cx="586" cy="500"/>
              </a:xfrm>
            </p:grpSpPr>
            <p:sp>
              <p:nvSpPr>
                <p:cNvPr id="97289" name="Oval 9"/>
                <p:cNvSpPr>
                  <a:spLocks noChangeArrowheads="1"/>
                </p:cNvSpPr>
                <p:nvPr/>
              </p:nvSpPr>
              <p:spPr bwMode="auto">
                <a:xfrm rot="-2700000">
                  <a:off x="506" y="1141"/>
                  <a:ext cx="373"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7290" name="Oval 10"/>
                <p:cNvSpPr>
                  <a:spLocks noChangeArrowheads="1"/>
                </p:cNvSpPr>
                <p:nvPr/>
              </p:nvSpPr>
              <p:spPr bwMode="auto">
                <a:xfrm rot="-2700000" flipH="1" flipV="1">
                  <a:off x="710" y="1347"/>
                  <a:ext cx="377"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50240"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97292" name="Oval 12"/>
              <p:cNvSpPr>
                <a:spLocks noChangeArrowheads="1"/>
              </p:cNvSpPr>
              <p:nvPr/>
            </p:nvSpPr>
            <p:spPr bwMode="auto">
              <a:xfrm>
                <a:off x="2789" y="1254"/>
                <a:ext cx="320"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50236"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3.5.3</a:t>
              </a:r>
              <a:r>
                <a:rPr lang="zh-CN" altLang="en-US" sz="2800" b="1" dirty="0">
                  <a:latin typeface="楷体_GB2312" pitchFamily="49" charset="-122"/>
                  <a:ea typeface="楷体_GB2312" pitchFamily="49" charset="-122"/>
                </a:rPr>
                <a:t>安全技术措施应遵循的具体原则</a:t>
              </a:r>
              <a:r>
                <a:rPr lang="zh-CN" altLang="en-US" dirty="0">
                  <a:latin typeface="Arial" panose="020B0604020202020204" pitchFamily="34" charset="0"/>
                </a:rPr>
                <a:t> </a:t>
              </a:r>
              <a:endParaRPr lang="zh-CN" altLang="en-US" dirty="0">
                <a:latin typeface="Arial" panose="020B0604020202020204" pitchFamily="34" charset="0"/>
              </a:endParaRPr>
            </a:p>
          </p:txBody>
        </p:sp>
      </p:grpSp>
      <p:grpSp>
        <p:nvGrpSpPr>
          <p:cNvPr id="50180" name="Group 56"/>
          <p:cNvGrpSpPr/>
          <p:nvPr/>
        </p:nvGrpSpPr>
        <p:grpSpPr>
          <a:xfrm>
            <a:off x="107950" y="2492375"/>
            <a:ext cx="8934450" cy="3671888"/>
            <a:chOff x="-1021" y="1525"/>
            <a:chExt cx="6656" cy="2132"/>
          </a:xfrm>
        </p:grpSpPr>
        <p:sp>
          <p:nvSpPr>
            <p:cNvPr id="97294" name="AutoShape 14"/>
            <p:cNvSpPr>
              <a:spLocks noChangeArrowheads="1"/>
            </p:cNvSpPr>
            <p:nvPr/>
          </p:nvSpPr>
          <p:spPr bwMode="auto">
            <a:xfrm>
              <a:off x="-1021" y="2432"/>
              <a:ext cx="6656" cy="1225"/>
            </a:xfrm>
            <a:prstGeom prst="flowChartAlternateProcess">
              <a:avLst/>
            </a:prstGeom>
            <a:gradFill rotWithShape="1">
              <a:gsLst>
                <a:gs pos="0">
                  <a:schemeClr val="bg2">
                    <a:gamma/>
                    <a:shade val="34902"/>
                    <a:invGamma/>
                    <a:alpha val="60001"/>
                  </a:schemeClr>
                </a:gs>
                <a:gs pos="100000">
                  <a:schemeClr val="bg2">
                    <a:alpha val="60001"/>
                  </a:schemeClr>
                </a:gs>
              </a:gsLst>
              <a:lin ang="5400000" scaled="1"/>
            </a:gradFill>
            <a:ln w="6350">
              <a:solidFill>
                <a:schemeClr val="bg2"/>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182" name="Text Box 15"/>
            <p:cNvSpPr txBox="1"/>
            <p:nvPr/>
          </p:nvSpPr>
          <p:spPr>
            <a:xfrm>
              <a:off x="4792" y="2545"/>
              <a:ext cx="620" cy="361"/>
            </a:xfrm>
            <a:prstGeom prst="rect">
              <a:avLst/>
            </a:prstGeom>
            <a:noFill/>
            <a:ln w="28575">
              <a:noFill/>
            </a:ln>
            <a:effectLst>
              <a:outerShdw dist="17961" dir="2699999" algn="ctr" rotWithShape="0">
                <a:srgbClr val="4D4D4D"/>
              </a:outerShdw>
            </a:effectLst>
          </p:spPr>
          <p:txBody>
            <a:bodyPr wrap="none" lIns="0" tIns="0" rIns="0" bIns="0">
              <a:spAutoFit/>
            </a:bodyPr>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安全色</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安全标志</a:t>
              </a:r>
              <a:r>
                <a:rPr lang="zh-CN" altLang="en-US" dirty="0">
                  <a:latin typeface="Arial" panose="020B0604020202020204" pitchFamily="34" charset="0"/>
                </a:rPr>
                <a:t> </a:t>
              </a:r>
              <a:endParaRPr lang="ko-KR" altLang="en-US" dirty="0">
                <a:latin typeface="Arial" panose="020B0604020202020204" pitchFamily="34" charset="0"/>
                <a:ea typeface="Gulim" panose="020B0600000101010101" pitchFamily="34" charset="-127"/>
              </a:endParaRPr>
            </a:p>
          </p:txBody>
        </p:sp>
        <p:sp>
          <p:nvSpPr>
            <p:cNvPr id="50183" name="Text Box 16"/>
            <p:cNvSpPr txBox="1"/>
            <p:nvPr/>
          </p:nvSpPr>
          <p:spPr>
            <a:xfrm>
              <a:off x="1405" y="2545"/>
              <a:ext cx="835" cy="1050"/>
            </a:xfrm>
            <a:prstGeom prst="rect">
              <a:avLst/>
            </a:prstGeom>
            <a:noFill/>
            <a:ln w="28575">
              <a:noFill/>
            </a:ln>
            <a:effectLst>
              <a:outerShdw dist="17961" dir="2699999" algn="ctr" rotWithShape="0">
                <a:srgbClr val="4D4D4D"/>
              </a:outerShdw>
            </a:effectLst>
          </p:spPr>
          <p:txBody>
            <a:bodyPr wrap="none" lIns="0" tIns="0" rIns="0" bIns="0">
              <a:spAutoFit/>
            </a:bodyPr>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局部通风排毒</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低毒代替高毒</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降温措施</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避雷装置</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消除静电装置</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减振装置</a:t>
              </a:r>
              <a:endParaRPr lang="en-US" altLang="ko-KR" sz="1400" b="1" dirty="0">
                <a:solidFill>
                  <a:srgbClr val="FFFF00"/>
                </a:solidFill>
                <a:latin typeface="Gulim" panose="020B0600000101010101" pitchFamily="34" charset="-127"/>
                <a:ea typeface="Gulim" panose="020B0600000101010101" pitchFamily="34" charset="-127"/>
              </a:endParaRPr>
            </a:p>
          </p:txBody>
        </p:sp>
        <p:sp>
          <p:nvSpPr>
            <p:cNvPr id="50184" name="Line 17"/>
            <p:cNvSpPr/>
            <p:nvPr/>
          </p:nvSpPr>
          <p:spPr>
            <a:xfrm>
              <a:off x="5093" y="2159"/>
              <a:ext cx="0" cy="272"/>
            </a:xfrm>
            <a:prstGeom prst="line">
              <a:avLst/>
            </a:prstGeom>
            <a:ln w="76200" cap="flat" cmpd="sng">
              <a:solidFill>
                <a:srgbClr val="FF3300"/>
              </a:solidFill>
              <a:prstDash val="dash"/>
              <a:headEnd type="none" w="med" len="med"/>
              <a:tailEnd type="none" w="med" len="med"/>
            </a:ln>
          </p:spPr>
        </p:sp>
        <p:sp>
          <p:nvSpPr>
            <p:cNvPr id="50185" name="Line 18"/>
            <p:cNvSpPr/>
            <p:nvPr/>
          </p:nvSpPr>
          <p:spPr>
            <a:xfrm>
              <a:off x="1791" y="2159"/>
              <a:ext cx="0" cy="272"/>
            </a:xfrm>
            <a:prstGeom prst="line">
              <a:avLst/>
            </a:prstGeom>
            <a:ln w="57150" cap="flat" cmpd="sng">
              <a:solidFill>
                <a:srgbClr val="FF3300"/>
              </a:solidFill>
              <a:prstDash val="dash"/>
              <a:headEnd type="none" w="med" len="med"/>
              <a:tailEnd type="none" w="med" len="med"/>
            </a:ln>
          </p:spPr>
        </p:sp>
        <p:sp>
          <p:nvSpPr>
            <p:cNvPr id="50186" name="AutoShape 19"/>
            <p:cNvSpPr/>
            <p:nvPr/>
          </p:nvSpPr>
          <p:spPr>
            <a:xfrm>
              <a:off x="-976" y="1525"/>
              <a:ext cx="6607" cy="725"/>
            </a:xfrm>
            <a:prstGeom prst="flowChartAlternateProcess">
              <a:avLst/>
            </a:prstGeom>
            <a:gradFill rotWithShape="1">
              <a:gsLst>
                <a:gs pos="0">
                  <a:srgbClr val="FFFFFF">
                    <a:alpha val="100000"/>
                  </a:srgbClr>
                </a:gs>
                <a:gs pos="7001">
                  <a:srgbClr val="E6E6E6">
                    <a:alpha val="100000"/>
                  </a:srgbClr>
                </a:gs>
                <a:gs pos="32001">
                  <a:srgbClr val="7D8496">
                    <a:alpha val="100000"/>
                  </a:srgbClr>
                </a:gs>
                <a:gs pos="47000">
                  <a:srgbClr val="E6E6E6">
                    <a:alpha val="100000"/>
                  </a:srgbClr>
                </a:gs>
                <a:gs pos="85001">
                  <a:srgbClr val="7D8496">
                    <a:alpha val="100000"/>
                  </a:srgbClr>
                </a:gs>
                <a:gs pos="100000">
                  <a:srgbClr val="E6E6E6">
                    <a:alpha val="100000"/>
                  </a:srgbClr>
                </a:gs>
              </a:gsLst>
              <a:lin ang="2700000" scaled="1"/>
              <a:tileRect/>
            </a:gradFill>
            <a:ln w="28575">
              <a:noFill/>
            </a:ln>
          </p:spPr>
          <p:txBody>
            <a:bodyPr wrap="none" anchor="ctr" anchorCtr="0"/>
            <a:p>
              <a:endParaRPr lang="zh-CN" altLang="en-US" sz="2400" dirty="0">
                <a:latin typeface="Times New Roman" panose="02020603050405020304" pitchFamily="18" charset="0"/>
              </a:endParaRPr>
            </a:p>
          </p:txBody>
        </p:sp>
        <p:sp>
          <p:nvSpPr>
            <p:cNvPr id="50187" name="AutoShape 20"/>
            <p:cNvSpPr/>
            <p:nvPr/>
          </p:nvSpPr>
          <p:spPr>
            <a:xfrm>
              <a:off x="224" y="1619"/>
              <a:ext cx="926" cy="548"/>
            </a:xfrm>
            <a:prstGeom prst="roundRect">
              <a:avLst>
                <a:gd name="adj" fmla="val 49153"/>
              </a:avLst>
            </a:prstGeom>
            <a:gradFill rotWithShape="1">
              <a:gsLst>
                <a:gs pos="0">
                  <a:srgbClr val="003300"/>
                </a:gs>
                <a:gs pos="100000">
                  <a:srgbClr val="001800"/>
                </a:gs>
              </a:gsLst>
              <a:lin ang="5400000" scaled="1"/>
              <a:tileRect/>
            </a:gradFill>
            <a:ln w="9525">
              <a:noFill/>
            </a:ln>
            <a:effectLst>
              <a:outerShdw dist="12700" dir="5400000" algn="ctr" rotWithShape="0">
                <a:schemeClr val="bg1">
                  <a:alpha val="50000"/>
                </a:schemeClr>
              </a:outerShdw>
            </a:effectLst>
          </p:spPr>
          <p:txBody>
            <a:bodyPr anchor="ctr" anchorCtr="0">
              <a:spAutoFit/>
            </a:bodyPr>
            <a:p>
              <a:pPr>
                <a:buNone/>
              </a:pPr>
              <a:endParaRPr lang="zh-CN" altLang="en-US" sz="2400" dirty="0">
                <a:latin typeface="Times New Roman" panose="02020603050405020304" pitchFamily="18" charset="0"/>
              </a:endParaRPr>
            </a:p>
          </p:txBody>
        </p:sp>
        <p:sp>
          <p:nvSpPr>
            <p:cNvPr id="97301" name="Oval 21"/>
            <p:cNvSpPr>
              <a:spLocks noChangeArrowheads="1"/>
            </p:cNvSpPr>
            <p:nvPr/>
          </p:nvSpPr>
          <p:spPr bwMode="auto">
            <a:xfrm rot="5400000">
              <a:off x="681" y="1367"/>
              <a:ext cx="41" cy="537"/>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7302" name="AutoShape 22"/>
            <p:cNvSpPr>
              <a:spLocks noChangeArrowheads="1"/>
            </p:cNvSpPr>
            <p:nvPr/>
          </p:nvSpPr>
          <p:spPr bwMode="auto">
            <a:xfrm>
              <a:off x="295" y="1661"/>
              <a:ext cx="785" cy="465"/>
            </a:xfrm>
            <a:prstGeom prst="roundRect">
              <a:avLst>
                <a:gd name="adj" fmla="val 49153"/>
              </a:avLst>
            </a:prstGeom>
            <a:gradFill rotWithShape="1">
              <a:gsLst>
                <a:gs pos="0">
                  <a:srgbClr val="03D4A8">
                    <a:alpha val="39999"/>
                  </a:srgbClr>
                </a:gs>
                <a:gs pos="25000">
                  <a:srgbClr val="21D6E0">
                    <a:alpha val="55000"/>
                  </a:srgbClr>
                </a:gs>
                <a:gs pos="75000">
                  <a:srgbClr val="0087E6">
                    <a:alpha val="85000"/>
                  </a:srgbClr>
                </a:gs>
                <a:gs pos="100000">
                  <a:srgbClr val="005CBF"/>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192" name="Rectangle 23"/>
            <p:cNvSpPr/>
            <p:nvPr/>
          </p:nvSpPr>
          <p:spPr>
            <a:xfrm>
              <a:off x="479" y="1802"/>
              <a:ext cx="427" cy="177"/>
            </a:xfrm>
            <a:prstGeom prst="rect">
              <a:avLst/>
            </a:prstGeom>
            <a:noFill/>
            <a:ln w="9525">
              <a:noFill/>
            </a:ln>
            <a:effectLst>
              <a:outerShdw dist="17961" dir="2699999" algn="ctr" rotWithShape="0">
                <a:schemeClr val="tx1">
                  <a:alpha val="50000"/>
                </a:schemeClr>
              </a:outerShdw>
            </a:effectLst>
          </p:spPr>
          <p:txBody>
            <a:bodyPr wrap="none" lIns="0" tIns="0" rIns="0" bIns="0" anchor="ctr" anchorCtr="0">
              <a:spAutoFit/>
            </a:bodyPr>
            <a:p>
              <a:pPr algn="ctr" latinLnBrk="1">
                <a:buNone/>
              </a:pPr>
              <a:r>
                <a:rPr lang="zh-CN" altLang="en-US" sz="2000" b="1" dirty="0">
                  <a:solidFill>
                    <a:schemeClr val="bg1"/>
                  </a:solidFill>
                  <a:latin typeface="HY견고딕" pitchFamily="18" charset="-127"/>
                  <a:ea typeface="HY견고딕" pitchFamily="18" charset="-127"/>
                </a:rPr>
                <a:t>预防</a:t>
              </a:r>
              <a:r>
                <a:rPr lang="zh-CN" altLang="en-US" dirty="0">
                  <a:latin typeface="Arial" panose="020B0604020202020204" pitchFamily="34" charset="0"/>
                </a:rPr>
                <a:t> </a:t>
              </a:r>
              <a:endParaRPr lang="ko-KR" altLang="en-US" dirty="0">
                <a:latin typeface="Arial" panose="020B0604020202020204" pitchFamily="34" charset="0"/>
                <a:ea typeface="Gulim" panose="020B0600000101010101" pitchFamily="34" charset="-127"/>
              </a:endParaRPr>
            </a:p>
          </p:txBody>
        </p:sp>
        <p:sp>
          <p:nvSpPr>
            <p:cNvPr id="50193" name="AutoShape 24"/>
            <p:cNvSpPr/>
            <p:nvPr/>
          </p:nvSpPr>
          <p:spPr>
            <a:xfrm>
              <a:off x="1323" y="1619"/>
              <a:ext cx="926" cy="548"/>
            </a:xfrm>
            <a:prstGeom prst="roundRect">
              <a:avLst>
                <a:gd name="adj" fmla="val 49153"/>
              </a:avLst>
            </a:prstGeom>
            <a:gradFill rotWithShape="1">
              <a:gsLst>
                <a:gs pos="0">
                  <a:srgbClr val="003300"/>
                </a:gs>
                <a:gs pos="100000">
                  <a:srgbClr val="001800"/>
                </a:gs>
              </a:gsLst>
              <a:lin ang="5400000" scaled="1"/>
              <a:tileRect/>
            </a:gradFill>
            <a:ln w="9525">
              <a:noFill/>
            </a:ln>
            <a:effectLst>
              <a:outerShdw dist="12700" dir="5400000" algn="ctr" rotWithShape="0">
                <a:schemeClr val="bg1">
                  <a:alpha val="50000"/>
                </a:schemeClr>
              </a:outerShdw>
            </a:effectLst>
          </p:spPr>
          <p:txBody>
            <a:bodyPr anchor="ctr" anchorCtr="0">
              <a:spAutoFit/>
            </a:bodyPr>
            <a:p>
              <a:pPr>
                <a:buNone/>
              </a:pPr>
              <a:endParaRPr lang="zh-CN" altLang="en-US" sz="2400" dirty="0">
                <a:latin typeface="Times New Roman" panose="02020603050405020304" pitchFamily="18" charset="0"/>
              </a:endParaRPr>
            </a:p>
          </p:txBody>
        </p:sp>
        <p:sp>
          <p:nvSpPr>
            <p:cNvPr id="97305" name="Oval 25"/>
            <p:cNvSpPr>
              <a:spLocks noChangeArrowheads="1"/>
            </p:cNvSpPr>
            <p:nvPr/>
          </p:nvSpPr>
          <p:spPr bwMode="auto">
            <a:xfrm rot="5400000">
              <a:off x="1782" y="1367"/>
              <a:ext cx="41" cy="538"/>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7306" name="AutoShape 26"/>
            <p:cNvSpPr>
              <a:spLocks noChangeArrowheads="1"/>
            </p:cNvSpPr>
            <p:nvPr/>
          </p:nvSpPr>
          <p:spPr bwMode="auto">
            <a:xfrm>
              <a:off x="1394" y="1661"/>
              <a:ext cx="785" cy="465"/>
            </a:xfrm>
            <a:prstGeom prst="roundRect">
              <a:avLst>
                <a:gd name="adj" fmla="val 49153"/>
              </a:avLst>
            </a:prstGeom>
            <a:gradFill rotWithShape="1">
              <a:gsLst>
                <a:gs pos="0">
                  <a:srgbClr val="03D4A8">
                    <a:alpha val="39999"/>
                  </a:srgbClr>
                </a:gs>
                <a:gs pos="25000">
                  <a:srgbClr val="21D6E0">
                    <a:alpha val="55000"/>
                  </a:srgbClr>
                </a:gs>
                <a:gs pos="75000">
                  <a:srgbClr val="0087E6">
                    <a:alpha val="85000"/>
                  </a:srgbClr>
                </a:gs>
                <a:gs pos="100000">
                  <a:srgbClr val="005CBF"/>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198" name="Rectangle 27"/>
            <p:cNvSpPr/>
            <p:nvPr/>
          </p:nvSpPr>
          <p:spPr>
            <a:xfrm>
              <a:off x="1590" y="1803"/>
              <a:ext cx="426" cy="177"/>
            </a:xfrm>
            <a:prstGeom prst="rect">
              <a:avLst/>
            </a:prstGeom>
            <a:noFill/>
            <a:ln w="9525">
              <a:noFill/>
            </a:ln>
            <a:effectLst>
              <a:outerShdw dist="17961" dir="2699999" algn="ctr" rotWithShape="0">
                <a:schemeClr val="tx1">
                  <a:alpha val="50000"/>
                </a:schemeClr>
              </a:outerShdw>
            </a:effectLst>
          </p:spPr>
          <p:txBody>
            <a:bodyPr wrap="none" lIns="0" tIns="0" rIns="0" bIns="0" anchor="ctr" anchorCtr="0">
              <a:spAutoFit/>
            </a:bodyPr>
            <a:p>
              <a:pPr algn="ctr" latinLnBrk="1">
                <a:buNone/>
              </a:pPr>
              <a:r>
                <a:rPr lang="zh-CN" altLang="en-US" sz="2000" b="1" dirty="0">
                  <a:solidFill>
                    <a:schemeClr val="bg1"/>
                  </a:solidFill>
                  <a:latin typeface="HY견고딕" pitchFamily="18" charset="-127"/>
                  <a:ea typeface="HY견고딕" pitchFamily="18" charset="-127"/>
                </a:rPr>
                <a:t>减弱</a:t>
              </a:r>
              <a:r>
                <a:rPr lang="zh-CN" altLang="en-US" dirty="0">
                  <a:latin typeface="Arial" panose="020B0604020202020204" pitchFamily="34" charset="0"/>
                </a:rPr>
                <a:t> </a:t>
              </a:r>
              <a:endParaRPr lang="ko-KR" altLang="en-US" dirty="0">
                <a:latin typeface="Arial" panose="020B0604020202020204" pitchFamily="34" charset="0"/>
                <a:ea typeface="Gulim" panose="020B0600000101010101" pitchFamily="34" charset="-127"/>
              </a:endParaRPr>
            </a:p>
          </p:txBody>
        </p:sp>
        <p:sp>
          <p:nvSpPr>
            <p:cNvPr id="50199" name="AutoShape 28"/>
            <p:cNvSpPr/>
            <p:nvPr/>
          </p:nvSpPr>
          <p:spPr>
            <a:xfrm>
              <a:off x="2423" y="1619"/>
              <a:ext cx="926" cy="548"/>
            </a:xfrm>
            <a:prstGeom prst="roundRect">
              <a:avLst>
                <a:gd name="adj" fmla="val 49153"/>
              </a:avLst>
            </a:prstGeom>
            <a:gradFill rotWithShape="1">
              <a:gsLst>
                <a:gs pos="0">
                  <a:srgbClr val="003300"/>
                </a:gs>
                <a:gs pos="100000">
                  <a:srgbClr val="001800"/>
                </a:gs>
              </a:gsLst>
              <a:lin ang="5400000" scaled="1"/>
              <a:tileRect/>
            </a:gradFill>
            <a:ln w="9525">
              <a:noFill/>
            </a:ln>
            <a:effectLst>
              <a:outerShdw dist="12700" dir="5400000" algn="ctr" rotWithShape="0">
                <a:schemeClr val="bg1">
                  <a:alpha val="50000"/>
                </a:schemeClr>
              </a:outerShdw>
            </a:effectLst>
          </p:spPr>
          <p:txBody>
            <a:bodyPr anchor="ctr" anchorCtr="0">
              <a:spAutoFit/>
            </a:bodyPr>
            <a:p>
              <a:pPr>
                <a:buNone/>
              </a:pPr>
              <a:endParaRPr lang="zh-CN" altLang="en-US" sz="2400" dirty="0">
                <a:latin typeface="Times New Roman" panose="02020603050405020304" pitchFamily="18" charset="0"/>
              </a:endParaRPr>
            </a:p>
          </p:txBody>
        </p:sp>
        <p:sp>
          <p:nvSpPr>
            <p:cNvPr id="97309" name="Oval 29"/>
            <p:cNvSpPr>
              <a:spLocks noChangeArrowheads="1"/>
            </p:cNvSpPr>
            <p:nvPr/>
          </p:nvSpPr>
          <p:spPr bwMode="auto">
            <a:xfrm rot="5400000">
              <a:off x="2880" y="1366"/>
              <a:ext cx="41" cy="539"/>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7310" name="AutoShape 30"/>
            <p:cNvSpPr>
              <a:spLocks noChangeArrowheads="1"/>
            </p:cNvSpPr>
            <p:nvPr/>
          </p:nvSpPr>
          <p:spPr bwMode="auto">
            <a:xfrm>
              <a:off x="2494" y="1661"/>
              <a:ext cx="785" cy="465"/>
            </a:xfrm>
            <a:prstGeom prst="roundRect">
              <a:avLst>
                <a:gd name="adj" fmla="val 49153"/>
              </a:avLst>
            </a:prstGeom>
            <a:gradFill rotWithShape="1">
              <a:gsLst>
                <a:gs pos="0">
                  <a:srgbClr val="03D4A8">
                    <a:alpha val="39999"/>
                  </a:srgbClr>
                </a:gs>
                <a:gs pos="25000">
                  <a:srgbClr val="21D6E0">
                    <a:alpha val="55000"/>
                  </a:srgbClr>
                </a:gs>
                <a:gs pos="75000">
                  <a:srgbClr val="0087E6">
                    <a:alpha val="85000"/>
                  </a:srgbClr>
                </a:gs>
                <a:gs pos="100000">
                  <a:srgbClr val="005CBF"/>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204" name="Rectangle 31"/>
            <p:cNvSpPr/>
            <p:nvPr/>
          </p:nvSpPr>
          <p:spPr>
            <a:xfrm>
              <a:off x="2668" y="1803"/>
              <a:ext cx="473" cy="177"/>
            </a:xfrm>
            <a:prstGeom prst="rect">
              <a:avLst/>
            </a:prstGeom>
            <a:noFill/>
            <a:ln w="9525">
              <a:noFill/>
            </a:ln>
            <a:effectLst>
              <a:outerShdw dist="17961" dir="2699999" algn="ctr" rotWithShape="0">
                <a:schemeClr val="tx1">
                  <a:alpha val="50000"/>
                </a:schemeClr>
              </a:outerShdw>
            </a:effectLst>
          </p:spPr>
          <p:txBody>
            <a:bodyPr wrap="none" lIns="0" tIns="0" rIns="0" bIns="0" anchor="ctr" anchorCtr="0">
              <a:spAutoFit/>
            </a:bodyPr>
            <a:p>
              <a:pPr algn="ctr" latinLnBrk="1">
                <a:buNone/>
              </a:pPr>
              <a:r>
                <a:rPr lang="zh-CN" altLang="en-US" sz="2000" b="1" dirty="0">
                  <a:solidFill>
                    <a:schemeClr val="bg1"/>
                  </a:solidFill>
                  <a:latin typeface="HY견고딕" pitchFamily="18" charset="-127"/>
                  <a:ea typeface="HY견고딕" pitchFamily="18" charset="-127"/>
                </a:rPr>
                <a:t>隔离 </a:t>
              </a:r>
              <a:endParaRPr lang="ko-KR" altLang="en-US" sz="2000" b="1" dirty="0">
                <a:solidFill>
                  <a:schemeClr val="bg1"/>
                </a:solidFill>
                <a:latin typeface="HY견고딕" pitchFamily="18" charset="-127"/>
                <a:ea typeface="HY견고딕" pitchFamily="18" charset="-127"/>
              </a:endParaRPr>
            </a:p>
          </p:txBody>
        </p:sp>
        <p:sp>
          <p:nvSpPr>
            <p:cNvPr id="50205" name="AutoShape 32"/>
            <p:cNvSpPr/>
            <p:nvPr/>
          </p:nvSpPr>
          <p:spPr>
            <a:xfrm>
              <a:off x="3523" y="1619"/>
              <a:ext cx="926" cy="548"/>
            </a:xfrm>
            <a:prstGeom prst="roundRect">
              <a:avLst>
                <a:gd name="adj" fmla="val 49153"/>
              </a:avLst>
            </a:prstGeom>
            <a:gradFill rotWithShape="1">
              <a:gsLst>
                <a:gs pos="0">
                  <a:srgbClr val="003300"/>
                </a:gs>
                <a:gs pos="100000">
                  <a:srgbClr val="001800"/>
                </a:gs>
              </a:gsLst>
              <a:lin ang="5400000" scaled="1"/>
              <a:tileRect/>
            </a:gradFill>
            <a:ln w="9525">
              <a:noFill/>
            </a:ln>
            <a:effectLst>
              <a:outerShdw dist="12700" dir="5400000" algn="ctr" rotWithShape="0">
                <a:schemeClr val="bg1">
                  <a:alpha val="50000"/>
                </a:schemeClr>
              </a:outerShdw>
            </a:effectLst>
          </p:spPr>
          <p:txBody>
            <a:bodyPr anchor="ctr" anchorCtr="0">
              <a:spAutoFit/>
            </a:bodyPr>
            <a:p>
              <a:pPr>
                <a:buNone/>
              </a:pPr>
              <a:endParaRPr lang="zh-CN" altLang="en-US" sz="2400" dirty="0">
                <a:latin typeface="Times New Roman" panose="02020603050405020304" pitchFamily="18" charset="0"/>
              </a:endParaRPr>
            </a:p>
          </p:txBody>
        </p:sp>
        <p:sp>
          <p:nvSpPr>
            <p:cNvPr id="97313" name="Oval 33"/>
            <p:cNvSpPr>
              <a:spLocks noChangeArrowheads="1"/>
            </p:cNvSpPr>
            <p:nvPr/>
          </p:nvSpPr>
          <p:spPr bwMode="auto">
            <a:xfrm rot="5400000">
              <a:off x="3980" y="1366"/>
              <a:ext cx="41" cy="539"/>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7314" name="AutoShape 34"/>
            <p:cNvSpPr>
              <a:spLocks noChangeArrowheads="1"/>
            </p:cNvSpPr>
            <p:nvPr/>
          </p:nvSpPr>
          <p:spPr bwMode="auto">
            <a:xfrm>
              <a:off x="3594" y="1661"/>
              <a:ext cx="785" cy="465"/>
            </a:xfrm>
            <a:prstGeom prst="roundRect">
              <a:avLst>
                <a:gd name="adj" fmla="val 49153"/>
              </a:avLst>
            </a:prstGeom>
            <a:gradFill rotWithShape="1">
              <a:gsLst>
                <a:gs pos="0">
                  <a:srgbClr val="03D4A8">
                    <a:alpha val="39999"/>
                  </a:srgbClr>
                </a:gs>
                <a:gs pos="25000">
                  <a:srgbClr val="21D6E0">
                    <a:alpha val="55000"/>
                  </a:srgbClr>
                </a:gs>
                <a:gs pos="75000">
                  <a:srgbClr val="0087E6">
                    <a:alpha val="85000"/>
                  </a:srgbClr>
                </a:gs>
                <a:gs pos="100000">
                  <a:srgbClr val="005CBF"/>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210" name="Rectangle 35"/>
            <p:cNvSpPr/>
            <p:nvPr/>
          </p:nvSpPr>
          <p:spPr>
            <a:xfrm>
              <a:off x="3792" y="1803"/>
              <a:ext cx="426" cy="177"/>
            </a:xfrm>
            <a:prstGeom prst="rect">
              <a:avLst/>
            </a:prstGeom>
            <a:noFill/>
            <a:ln w="9525">
              <a:noFill/>
            </a:ln>
            <a:effectLst>
              <a:outerShdw dist="17961" dir="2699999" algn="ctr" rotWithShape="0">
                <a:schemeClr val="tx1">
                  <a:alpha val="50000"/>
                </a:schemeClr>
              </a:outerShdw>
            </a:effectLst>
          </p:spPr>
          <p:txBody>
            <a:bodyPr wrap="none" lIns="0" tIns="0" rIns="0" bIns="0" anchor="ctr" anchorCtr="0">
              <a:spAutoFit/>
            </a:bodyPr>
            <a:p>
              <a:pPr algn="ctr" latinLnBrk="1">
                <a:buNone/>
              </a:pPr>
              <a:r>
                <a:rPr lang="zh-CN" altLang="en-US" sz="2000" b="1" dirty="0">
                  <a:solidFill>
                    <a:schemeClr val="bg1"/>
                  </a:solidFill>
                  <a:latin typeface="HY견고딕" pitchFamily="18" charset="-127"/>
                  <a:ea typeface="HY견고딕" pitchFamily="18" charset="-127"/>
                </a:rPr>
                <a:t>连锁</a:t>
              </a:r>
              <a:r>
                <a:rPr lang="zh-CN" altLang="en-US" dirty="0">
                  <a:latin typeface="Arial" panose="020B0604020202020204" pitchFamily="34" charset="0"/>
                </a:rPr>
                <a:t> </a:t>
              </a:r>
              <a:endParaRPr lang="ko-KR" altLang="en-US" dirty="0">
                <a:latin typeface="Arial" panose="020B0604020202020204" pitchFamily="34" charset="0"/>
                <a:ea typeface="Gulim" panose="020B0600000101010101" pitchFamily="34" charset="-127"/>
              </a:endParaRPr>
            </a:p>
          </p:txBody>
        </p:sp>
        <p:sp>
          <p:nvSpPr>
            <p:cNvPr id="50211" name="AutoShape 36"/>
            <p:cNvSpPr/>
            <p:nvPr/>
          </p:nvSpPr>
          <p:spPr>
            <a:xfrm>
              <a:off x="4623" y="1619"/>
              <a:ext cx="926" cy="548"/>
            </a:xfrm>
            <a:prstGeom prst="roundRect">
              <a:avLst>
                <a:gd name="adj" fmla="val 49153"/>
              </a:avLst>
            </a:prstGeom>
            <a:gradFill rotWithShape="1">
              <a:gsLst>
                <a:gs pos="0">
                  <a:srgbClr val="003300"/>
                </a:gs>
                <a:gs pos="100000">
                  <a:srgbClr val="001800"/>
                </a:gs>
              </a:gsLst>
              <a:lin ang="5400000" scaled="1"/>
              <a:tileRect/>
            </a:gradFill>
            <a:ln w="9525">
              <a:noFill/>
            </a:ln>
            <a:effectLst>
              <a:outerShdw dist="12700" dir="5400000" algn="ctr" rotWithShape="0">
                <a:schemeClr val="bg1">
                  <a:alpha val="50000"/>
                </a:schemeClr>
              </a:outerShdw>
            </a:effectLst>
          </p:spPr>
          <p:txBody>
            <a:bodyPr anchor="ctr" anchorCtr="0">
              <a:spAutoFit/>
            </a:bodyPr>
            <a:p>
              <a:pPr>
                <a:buNone/>
              </a:pPr>
              <a:endParaRPr lang="zh-CN" altLang="en-US" sz="2400" dirty="0">
                <a:latin typeface="Times New Roman" panose="02020603050405020304" pitchFamily="18" charset="0"/>
              </a:endParaRPr>
            </a:p>
          </p:txBody>
        </p:sp>
        <p:sp>
          <p:nvSpPr>
            <p:cNvPr id="97317" name="Oval 37"/>
            <p:cNvSpPr>
              <a:spLocks noChangeArrowheads="1"/>
            </p:cNvSpPr>
            <p:nvPr/>
          </p:nvSpPr>
          <p:spPr bwMode="auto">
            <a:xfrm rot="5400000">
              <a:off x="5080" y="1366"/>
              <a:ext cx="41" cy="539"/>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7318" name="AutoShape 38"/>
            <p:cNvSpPr>
              <a:spLocks noChangeArrowheads="1"/>
            </p:cNvSpPr>
            <p:nvPr/>
          </p:nvSpPr>
          <p:spPr bwMode="auto">
            <a:xfrm>
              <a:off x="4694" y="1661"/>
              <a:ext cx="785" cy="465"/>
            </a:xfrm>
            <a:prstGeom prst="roundRect">
              <a:avLst>
                <a:gd name="adj" fmla="val 49153"/>
              </a:avLst>
            </a:prstGeom>
            <a:gradFill rotWithShape="1">
              <a:gsLst>
                <a:gs pos="0">
                  <a:srgbClr val="03D4A8">
                    <a:alpha val="39999"/>
                  </a:srgbClr>
                </a:gs>
                <a:gs pos="25000">
                  <a:srgbClr val="21D6E0">
                    <a:alpha val="55000"/>
                  </a:srgbClr>
                </a:gs>
                <a:gs pos="75000">
                  <a:srgbClr val="0087E6">
                    <a:alpha val="85000"/>
                  </a:srgbClr>
                </a:gs>
                <a:gs pos="100000">
                  <a:srgbClr val="005CBF"/>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216" name="Rectangle 39"/>
            <p:cNvSpPr/>
            <p:nvPr/>
          </p:nvSpPr>
          <p:spPr>
            <a:xfrm>
              <a:off x="4895" y="1803"/>
              <a:ext cx="426" cy="177"/>
            </a:xfrm>
            <a:prstGeom prst="rect">
              <a:avLst/>
            </a:prstGeom>
            <a:noFill/>
            <a:ln w="9525">
              <a:noFill/>
            </a:ln>
            <a:effectLst>
              <a:outerShdw dist="17961" dir="2699999" algn="ctr" rotWithShape="0">
                <a:schemeClr val="tx1">
                  <a:alpha val="50000"/>
                </a:schemeClr>
              </a:outerShdw>
            </a:effectLst>
          </p:spPr>
          <p:txBody>
            <a:bodyPr wrap="none" lIns="0" tIns="0" rIns="0" bIns="0" anchor="ctr" anchorCtr="0">
              <a:spAutoFit/>
            </a:bodyPr>
            <a:p>
              <a:pPr algn="ctr" latinLnBrk="1">
                <a:buNone/>
              </a:pPr>
              <a:r>
                <a:rPr lang="zh-CN" altLang="en-US" sz="2000" b="1" dirty="0">
                  <a:solidFill>
                    <a:schemeClr val="bg1"/>
                  </a:solidFill>
                  <a:latin typeface="HY견고딕" pitchFamily="18" charset="-127"/>
                  <a:ea typeface="HY견고딕" pitchFamily="18" charset="-127"/>
                </a:rPr>
                <a:t>警告</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50217" name="Line 40"/>
            <p:cNvSpPr/>
            <p:nvPr/>
          </p:nvSpPr>
          <p:spPr>
            <a:xfrm>
              <a:off x="1159" y="1887"/>
              <a:ext cx="158" cy="0"/>
            </a:xfrm>
            <a:prstGeom prst="line">
              <a:avLst/>
            </a:prstGeom>
            <a:ln w="57150" cap="flat" cmpd="sng">
              <a:solidFill>
                <a:schemeClr val="tx1"/>
              </a:solidFill>
              <a:prstDash val="solid"/>
              <a:headEnd type="none" w="med" len="med"/>
              <a:tailEnd type="triangle" w="med" len="med"/>
            </a:ln>
            <a:effectLst>
              <a:outerShdw dist="12700" dir="5400000" algn="ctr" rotWithShape="0">
                <a:schemeClr val="bg1">
                  <a:alpha val="50000"/>
                </a:schemeClr>
              </a:outerShdw>
            </a:effectLst>
          </p:spPr>
        </p:sp>
        <p:sp>
          <p:nvSpPr>
            <p:cNvPr id="50218" name="Line 41"/>
            <p:cNvSpPr/>
            <p:nvPr/>
          </p:nvSpPr>
          <p:spPr>
            <a:xfrm>
              <a:off x="2257" y="1887"/>
              <a:ext cx="156" cy="0"/>
            </a:xfrm>
            <a:prstGeom prst="line">
              <a:avLst/>
            </a:prstGeom>
            <a:ln w="57150" cap="flat" cmpd="sng">
              <a:solidFill>
                <a:schemeClr val="tx1"/>
              </a:solidFill>
              <a:prstDash val="solid"/>
              <a:headEnd type="none" w="med" len="med"/>
              <a:tailEnd type="triangle" w="med" len="med"/>
            </a:ln>
            <a:effectLst>
              <a:outerShdw dist="12700" dir="5400000" algn="ctr" rotWithShape="0">
                <a:schemeClr val="bg1">
                  <a:alpha val="50000"/>
                </a:schemeClr>
              </a:outerShdw>
            </a:effectLst>
          </p:spPr>
        </p:sp>
        <p:sp>
          <p:nvSpPr>
            <p:cNvPr id="50219" name="Line 42"/>
            <p:cNvSpPr/>
            <p:nvPr/>
          </p:nvSpPr>
          <p:spPr>
            <a:xfrm>
              <a:off x="3363" y="1887"/>
              <a:ext cx="158" cy="0"/>
            </a:xfrm>
            <a:prstGeom prst="line">
              <a:avLst/>
            </a:prstGeom>
            <a:ln w="57150" cap="flat" cmpd="sng">
              <a:solidFill>
                <a:schemeClr val="tx1"/>
              </a:solidFill>
              <a:prstDash val="solid"/>
              <a:headEnd type="none" w="med" len="med"/>
              <a:tailEnd type="triangle" w="med" len="med"/>
            </a:ln>
            <a:effectLst>
              <a:outerShdw dist="12700" dir="5400000" algn="ctr" rotWithShape="0">
                <a:schemeClr val="bg1">
                  <a:alpha val="50000"/>
                </a:schemeClr>
              </a:outerShdw>
            </a:effectLst>
          </p:spPr>
        </p:sp>
        <p:sp>
          <p:nvSpPr>
            <p:cNvPr id="50220" name="Line 43"/>
            <p:cNvSpPr/>
            <p:nvPr/>
          </p:nvSpPr>
          <p:spPr>
            <a:xfrm>
              <a:off x="4458" y="1887"/>
              <a:ext cx="157" cy="0"/>
            </a:xfrm>
            <a:prstGeom prst="line">
              <a:avLst/>
            </a:prstGeom>
            <a:ln w="57150" cap="flat" cmpd="sng">
              <a:solidFill>
                <a:schemeClr val="tx1"/>
              </a:solidFill>
              <a:prstDash val="solid"/>
              <a:headEnd type="none" w="med" len="med"/>
              <a:tailEnd type="triangle" w="med" len="med"/>
            </a:ln>
            <a:effectLst>
              <a:outerShdw dist="12700" dir="5400000" algn="ctr" rotWithShape="0">
                <a:schemeClr val="bg1">
                  <a:alpha val="50000"/>
                </a:schemeClr>
              </a:outerShdw>
            </a:effectLst>
          </p:spPr>
        </p:sp>
        <p:sp>
          <p:nvSpPr>
            <p:cNvPr id="50221" name="Text Box 44"/>
            <p:cNvSpPr txBox="1"/>
            <p:nvPr/>
          </p:nvSpPr>
          <p:spPr>
            <a:xfrm>
              <a:off x="2476" y="2545"/>
              <a:ext cx="700" cy="1102"/>
            </a:xfrm>
            <a:prstGeom prst="rect">
              <a:avLst/>
            </a:prstGeom>
            <a:noFill/>
            <a:ln w="28575">
              <a:noFill/>
            </a:ln>
            <a:effectLst>
              <a:outerShdw dist="17961" dir="2699999" algn="ctr" rotWithShape="0">
                <a:srgbClr val="4D4D4D"/>
              </a:outerShdw>
            </a:effectLst>
          </p:spPr>
          <p:txBody>
            <a:bodyPr wrap="none" lIns="0" tIns="0" rIns="0" bIns="0">
              <a:spAutoFit/>
            </a:bodyPr>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遥控作业</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安全罩</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防护屏</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隔离操作室</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安全距离</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防毒面具</a:t>
              </a:r>
              <a:r>
                <a:rPr lang="zh-CN" altLang="en-US" dirty="0">
                  <a:latin typeface="Arial" panose="020B0604020202020204" pitchFamily="34" charset="0"/>
                </a:rPr>
                <a:t> </a:t>
              </a:r>
              <a:endParaRPr lang="ko-KR" altLang="en-US" dirty="0">
                <a:latin typeface="Arial" panose="020B0604020202020204" pitchFamily="34" charset="0"/>
                <a:ea typeface="Gulim" panose="020B0600000101010101" pitchFamily="34" charset="-127"/>
              </a:endParaRPr>
            </a:p>
          </p:txBody>
        </p:sp>
        <p:sp>
          <p:nvSpPr>
            <p:cNvPr id="50222" name="Text Box 45"/>
            <p:cNvSpPr txBox="1"/>
            <p:nvPr/>
          </p:nvSpPr>
          <p:spPr>
            <a:xfrm>
              <a:off x="3611" y="2545"/>
              <a:ext cx="575" cy="124"/>
            </a:xfrm>
            <a:prstGeom prst="rect">
              <a:avLst/>
            </a:prstGeom>
            <a:noFill/>
            <a:ln w="28575">
              <a:noFill/>
            </a:ln>
            <a:effectLst>
              <a:outerShdw dist="17961" dir="2699999" algn="ctr" rotWithShape="0">
                <a:srgbClr val="4D4D4D"/>
              </a:outerShdw>
            </a:effectLst>
          </p:spPr>
          <p:txBody>
            <a:bodyPr wrap="none" lIns="0" tIns="0" rIns="0" bIns="0">
              <a:spAutoFit/>
            </a:bodyPr>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连锁装置</a:t>
              </a:r>
              <a:endParaRPr lang="en-US" altLang="zh-CN" sz="1400" b="1" dirty="0">
                <a:solidFill>
                  <a:srgbClr val="FFFF00"/>
                </a:solidFill>
                <a:latin typeface="Gulim" panose="020B0600000101010101" pitchFamily="34" charset="-127"/>
                <a:ea typeface="Gulim" panose="020B0600000101010101" pitchFamily="34" charset="-127"/>
              </a:endParaRPr>
            </a:p>
          </p:txBody>
        </p:sp>
        <p:sp>
          <p:nvSpPr>
            <p:cNvPr id="50223" name="Line 46"/>
            <p:cNvSpPr/>
            <p:nvPr/>
          </p:nvSpPr>
          <p:spPr>
            <a:xfrm>
              <a:off x="3969" y="2159"/>
              <a:ext cx="0" cy="272"/>
            </a:xfrm>
            <a:prstGeom prst="line">
              <a:avLst/>
            </a:prstGeom>
            <a:ln w="76200" cap="flat" cmpd="sng">
              <a:solidFill>
                <a:srgbClr val="FF3300"/>
              </a:solidFill>
              <a:prstDash val="dash"/>
              <a:headEnd type="none" w="med" len="med"/>
              <a:tailEnd type="none" w="med" len="med"/>
            </a:ln>
          </p:spPr>
        </p:sp>
        <p:sp>
          <p:nvSpPr>
            <p:cNvPr id="50224" name="Line 47"/>
            <p:cNvSpPr/>
            <p:nvPr/>
          </p:nvSpPr>
          <p:spPr>
            <a:xfrm>
              <a:off x="2901" y="2159"/>
              <a:ext cx="0" cy="272"/>
            </a:xfrm>
            <a:prstGeom prst="line">
              <a:avLst/>
            </a:prstGeom>
            <a:ln w="57150" cap="flat" cmpd="sng">
              <a:solidFill>
                <a:srgbClr val="FF3300"/>
              </a:solidFill>
              <a:prstDash val="dash"/>
              <a:headEnd type="none" w="med" len="med"/>
              <a:tailEnd type="none" w="med" len="med"/>
            </a:ln>
          </p:spPr>
        </p:sp>
        <p:sp>
          <p:nvSpPr>
            <p:cNvPr id="50225" name="Text Box 48"/>
            <p:cNvSpPr txBox="1"/>
            <p:nvPr/>
          </p:nvSpPr>
          <p:spPr>
            <a:xfrm>
              <a:off x="317" y="2545"/>
              <a:ext cx="835" cy="1102"/>
            </a:xfrm>
            <a:prstGeom prst="rect">
              <a:avLst/>
            </a:prstGeom>
            <a:noFill/>
            <a:ln w="28575">
              <a:noFill/>
            </a:ln>
            <a:effectLst>
              <a:outerShdw dist="17961" dir="2699999" algn="ctr" rotWithShape="0">
                <a:srgbClr val="4D4D4D"/>
              </a:outerShdw>
            </a:effectLst>
          </p:spPr>
          <p:txBody>
            <a:bodyPr wrap="none" lIns="0" tIns="0" rIns="0" bIns="0">
              <a:spAutoFit/>
            </a:bodyPr>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安全阀</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安全屏护</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漏电保护装置</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安全电压</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熔断器</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防爆膜</a:t>
              </a:r>
              <a:r>
                <a:rPr lang="zh-CN" altLang="en-US" dirty="0">
                  <a:latin typeface="Arial" panose="020B0604020202020204" pitchFamily="34" charset="0"/>
                </a:rPr>
                <a:t> </a:t>
              </a:r>
              <a:endParaRPr lang="ko-KR" altLang="en-US" dirty="0">
                <a:latin typeface="Arial" panose="020B0604020202020204" pitchFamily="34" charset="0"/>
                <a:ea typeface="Gulim" panose="020B0600000101010101" pitchFamily="34" charset="-127"/>
              </a:endParaRPr>
            </a:p>
          </p:txBody>
        </p:sp>
        <p:sp>
          <p:nvSpPr>
            <p:cNvPr id="50226" name="Line 49"/>
            <p:cNvSpPr/>
            <p:nvPr/>
          </p:nvSpPr>
          <p:spPr>
            <a:xfrm>
              <a:off x="703" y="2159"/>
              <a:ext cx="0" cy="272"/>
            </a:xfrm>
            <a:prstGeom prst="line">
              <a:avLst/>
            </a:prstGeom>
            <a:ln w="76200" cap="flat" cmpd="sng">
              <a:solidFill>
                <a:srgbClr val="FF3300"/>
              </a:solidFill>
              <a:prstDash val="dash"/>
              <a:headEnd type="none" w="med" len="med"/>
              <a:tailEnd type="none" w="med" len="med"/>
            </a:ln>
          </p:spPr>
        </p:sp>
        <p:sp>
          <p:nvSpPr>
            <p:cNvPr id="50227" name="Text Box 50"/>
            <p:cNvSpPr txBox="1"/>
            <p:nvPr/>
          </p:nvSpPr>
          <p:spPr>
            <a:xfrm>
              <a:off x="-839" y="2568"/>
              <a:ext cx="964" cy="677"/>
            </a:xfrm>
            <a:prstGeom prst="rect">
              <a:avLst/>
            </a:prstGeom>
            <a:noFill/>
            <a:ln w="28575">
              <a:noFill/>
            </a:ln>
            <a:effectLst>
              <a:outerShdw dist="17961" dir="2699999" algn="ctr" rotWithShape="0">
                <a:srgbClr val="4D4D4D"/>
              </a:outerShdw>
            </a:effectLst>
          </p:spPr>
          <p:txBody>
            <a:bodyPr wrap="none" lIns="0" tIns="0" rIns="0" bIns="0">
              <a:spAutoFit/>
            </a:bodyPr>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无害化工艺技术</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无害代替有害</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自动化作业</a:t>
              </a:r>
              <a:endParaRPr lang="zh-CN" altLang="en-US" sz="1400" b="1" dirty="0">
                <a:solidFill>
                  <a:srgbClr val="FFFF00"/>
                </a:solidFill>
                <a:latin typeface="Gulim" panose="020B0600000101010101" pitchFamily="34" charset="-127"/>
                <a:ea typeface="Gulim" panose="020B0600000101010101" pitchFamily="34" charset="-127"/>
              </a:endParaRPr>
            </a:p>
            <a:p>
              <a:pPr latinLnBrk="1">
                <a:spcBef>
                  <a:spcPct val="50000"/>
                </a:spcBef>
                <a:buChar char="•"/>
              </a:pPr>
              <a:r>
                <a:rPr lang="zh-CN" altLang="en-US" sz="1400" b="1" dirty="0">
                  <a:solidFill>
                    <a:srgbClr val="FFFF00"/>
                  </a:solidFill>
                  <a:latin typeface="Gulim" panose="020B0600000101010101" pitchFamily="34" charset="-127"/>
                  <a:ea typeface="Gulim" panose="020B0600000101010101" pitchFamily="34" charset="-127"/>
                </a:rPr>
                <a:t>遥控技术</a:t>
              </a:r>
              <a:r>
                <a:rPr lang="zh-CN" altLang="en-US" sz="1400" dirty="0">
                  <a:solidFill>
                    <a:srgbClr val="FFFF00"/>
                  </a:solidFill>
                  <a:latin typeface="Arial" panose="020B0604020202020204" pitchFamily="34" charset="0"/>
                </a:rPr>
                <a:t> </a:t>
              </a:r>
              <a:endParaRPr lang="ko-KR" altLang="en-US" sz="1400" dirty="0">
                <a:solidFill>
                  <a:srgbClr val="FFFF00"/>
                </a:solidFill>
                <a:latin typeface="Arial" panose="020B0604020202020204" pitchFamily="34" charset="0"/>
                <a:ea typeface="Gulim" panose="020B0600000101010101" pitchFamily="34" charset="-127"/>
              </a:endParaRPr>
            </a:p>
          </p:txBody>
        </p:sp>
        <p:sp>
          <p:nvSpPr>
            <p:cNvPr id="50228" name="AutoShape 51"/>
            <p:cNvSpPr/>
            <p:nvPr/>
          </p:nvSpPr>
          <p:spPr>
            <a:xfrm>
              <a:off x="-885" y="1620"/>
              <a:ext cx="926" cy="548"/>
            </a:xfrm>
            <a:prstGeom prst="roundRect">
              <a:avLst>
                <a:gd name="adj" fmla="val 49153"/>
              </a:avLst>
            </a:prstGeom>
            <a:gradFill rotWithShape="1">
              <a:gsLst>
                <a:gs pos="0">
                  <a:srgbClr val="003300"/>
                </a:gs>
                <a:gs pos="100000">
                  <a:srgbClr val="001800"/>
                </a:gs>
              </a:gsLst>
              <a:lin ang="5400000" scaled="1"/>
              <a:tileRect/>
            </a:gradFill>
            <a:ln w="9525">
              <a:noFill/>
            </a:ln>
            <a:effectLst>
              <a:outerShdw dist="12700" dir="5400000" algn="ctr" rotWithShape="0">
                <a:schemeClr val="bg1">
                  <a:alpha val="50000"/>
                </a:schemeClr>
              </a:outerShdw>
            </a:effectLst>
          </p:spPr>
          <p:txBody>
            <a:bodyPr anchor="ctr" anchorCtr="0">
              <a:spAutoFit/>
            </a:bodyPr>
            <a:p>
              <a:pPr>
                <a:buNone/>
              </a:pPr>
              <a:endParaRPr lang="zh-CN" altLang="en-US" sz="2400" dirty="0">
                <a:latin typeface="Times New Roman" panose="02020603050405020304" pitchFamily="18" charset="0"/>
              </a:endParaRPr>
            </a:p>
          </p:txBody>
        </p:sp>
        <p:sp>
          <p:nvSpPr>
            <p:cNvPr id="97332" name="Oval 52"/>
            <p:cNvSpPr>
              <a:spLocks noChangeArrowheads="1"/>
            </p:cNvSpPr>
            <p:nvPr/>
          </p:nvSpPr>
          <p:spPr bwMode="auto">
            <a:xfrm rot="5400000">
              <a:off x="-429" y="1367"/>
              <a:ext cx="41" cy="539"/>
            </a:xfrm>
            <a:prstGeom prst="ellipse">
              <a:avLst/>
            </a:prstGeom>
            <a:gradFill rotWithShape="1">
              <a:gsLst>
                <a:gs pos="0">
                  <a:schemeClr val="bg1">
                    <a:alpha val="80000"/>
                  </a:schemeClr>
                </a:gs>
                <a:gs pos="100000">
                  <a:schemeClr val="bg1">
                    <a:gamma/>
                    <a:shade val="46275"/>
                    <a:invGamma/>
                    <a:alpha val="0"/>
                  </a:schemeClr>
                </a:gs>
              </a:gsLst>
              <a:path path="shape">
                <a:fillToRect l="50000" t="50000" r="50000" b="50000"/>
              </a:path>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7333" name="AutoShape 53"/>
            <p:cNvSpPr>
              <a:spLocks noChangeArrowheads="1"/>
            </p:cNvSpPr>
            <p:nvPr/>
          </p:nvSpPr>
          <p:spPr bwMode="auto">
            <a:xfrm>
              <a:off x="-814" y="1662"/>
              <a:ext cx="785" cy="465"/>
            </a:xfrm>
            <a:prstGeom prst="roundRect">
              <a:avLst>
                <a:gd name="adj" fmla="val 49153"/>
              </a:avLst>
            </a:prstGeom>
            <a:gradFill rotWithShape="1">
              <a:gsLst>
                <a:gs pos="0">
                  <a:srgbClr val="03D4A8">
                    <a:alpha val="39999"/>
                  </a:srgbClr>
                </a:gs>
                <a:gs pos="25000">
                  <a:srgbClr val="21D6E0">
                    <a:alpha val="55000"/>
                  </a:srgbClr>
                </a:gs>
                <a:gs pos="75000">
                  <a:srgbClr val="0087E6">
                    <a:alpha val="85000"/>
                  </a:srgbClr>
                </a:gs>
                <a:gs pos="100000">
                  <a:srgbClr val="005CBF"/>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233" name="Rectangle 54"/>
            <p:cNvSpPr/>
            <p:nvPr/>
          </p:nvSpPr>
          <p:spPr>
            <a:xfrm>
              <a:off x="-633" y="1803"/>
              <a:ext cx="426" cy="177"/>
            </a:xfrm>
            <a:prstGeom prst="rect">
              <a:avLst/>
            </a:prstGeom>
            <a:noFill/>
            <a:ln w="9525">
              <a:noFill/>
            </a:ln>
            <a:effectLst>
              <a:outerShdw dist="17961" dir="2699999" algn="ctr" rotWithShape="0">
                <a:schemeClr val="tx1">
                  <a:alpha val="50000"/>
                </a:schemeClr>
              </a:outerShdw>
            </a:effectLst>
          </p:spPr>
          <p:txBody>
            <a:bodyPr wrap="none" lIns="0" tIns="0" rIns="0" bIns="0" anchor="ctr" anchorCtr="0">
              <a:spAutoFit/>
            </a:bodyPr>
            <a:p>
              <a:pPr algn="ctr" latinLnBrk="1">
                <a:buNone/>
              </a:pPr>
              <a:r>
                <a:rPr lang="zh-CN" altLang="en-US" sz="2000" b="1" dirty="0">
                  <a:solidFill>
                    <a:schemeClr val="bg1"/>
                  </a:solidFill>
                  <a:latin typeface="HY견고딕" pitchFamily="18" charset="-127"/>
                  <a:ea typeface="HY견고딕" pitchFamily="18" charset="-127"/>
                </a:rPr>
                <a:t>消除</a:t>
              </a:r>
              <a:r>
                <a:rPr lang="zh-CN" altLang="en-US" dirty="0">
                  <a:latin typeface="Arial" panose="020B0604020202020204" pitchFamily="34" charset="0"/>
                </a:rPr>
                <a:t> </a:t>
              </a:r>
              <a:endParaRPr lang="ko-KR" altLang="en-US" dirty="0">
                <a:latin typeface="Arial" panose="020B0604020202020204" pitchFamily="34" charset="0"/>
                <a:ea typeface="Gulim" panose="020B0600000101010101" pitchFamily="34" charset="-127"/>
              </a:endParaRPr>
            </a:p>
          </p:txBody>
        </p:sp>
        <p:sp>
          <p:nvSpPr>
            <p:cNvPr id="50234" name="Line 55"/>
            <p:cNvSpPr/>
            <p:nvPr/>
          </p:nvSpPr>
          <p:spPr>
            <a:xfrm>
              <a:off x="50" y="1888"/>
              <a:ext cx="155" cy="0"/>
            </a:xfrm>
            <a:prstGeom prst="line">
              <a:avLst/>
            </a:prstGeom>
            <a:ln w="57150" cap="flat" cmpd="sng">
              <a:solidFill>
                <a:schemeClr val="tx1"/>
              </a:solidFill>
              <a:prstDash val="solid"/>
              <a:headEnd type="none" w="med" len="med"/>
              <a:tailEnd type="triangle" w="med" len="med"/>
            </a:ln>
            <a:effectLst>
              <a:outerShdw dist="12700" dir="5400000" algn="ctr" rotWithShape="0">
                <a:schemeClr val="bg1">
                  <a:alpha val="50000"/>
                </a:schemeClr>
              </a:outerShdw>
            </a:effectLst>
          </p:spPr>
        </p:sp>
      </p:gr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5"/>
          <p:cNvSpPr/>
          <p:nvPr>
            <p:ph type="title"/>
          </p:nvPr>
        </p:nvSpPr>
        <p:spPr>
          <a:xfrm>
            <a:off x="395288" y="836613"/>
            <a:ext cx="8229600" cy="649287"/>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sp>
        <p:nvSpPr>
          <p:cNvPr id="51203" name="AutoShape 69"/>
          <p:cNvSpPr/>
          <p:nvPr/>
        </p:nvSpPr>
        <p:spPr>
          <a:xfrm>
            <a:off x="395288" y="1557338"/>
            <a:ext cx="2339975" cy="792162"/>
          </a:xfrm>
          <a:prstGeom prst="flowChartDocument">
            <a:avLst/>
          </a:prstGeom>
          <a:solidFill>
            <a:srgbClr val="008000"/>
          </a:solidFill>
          <a:ln w="9525" cap="flat" cmpd="sng">
            <a:solidFill>
              <a:schemeClr val="tx1"/>
            </a:solidFill>
            <a:prstDash val="solid"/>
            <a:miter/>
            <a:headEnd type="none" w="med" len="med"/>
            <a:tailEnd type="none" w="med" len="med"/>
          </a:ln>
        </p:spPr>
        <p:txBody>
          <a:bodyPr wrap="none" anchor="ctr" anchorCtr="0"/>
          <a:p>
            <a:r>
              <a:rPr lang="zh-CN" altLang="en-US" b="1" dirty="0">
                <a:solidFill>
                  <a:srgbClr val="FFFF00"/>
                </a:solidFill>
                <a:latin typeface="Arial" panose="020B0604020202020204" pitchFamily="34" charset="0"/>
                <a:ea typeface="楷体_GB2312" pitchFamily="49" charset="-122"/>
              </a:rPr>
              <a:t>反习惯性违章</a:t>
            </a:r>
            <a:endParaRPr lang="zh-CN" altLang="en-US" b="1" dirty="0">
              <a:solidFill>
                <a:srgbClr val="FFFF00"/>
              </a:solidFill>
              <a:latin typeface="Arial" panose="020B0604020202020204" pitchFamily="34" charset="0"/>
              <a:ea typeface="楷体_GB2312" pitchFamily="49" charset="-122"/>
            </a:endParaRPr>
          </a:p>
        </p:txBody>
      </p:sp>
      <p:grpSp>
        <p:nvGrpSpPr>
          <p:cNvPr id="51204" name="Group 70"/>
          <p:cNvGrpSpPr/>
          <p:nvPr/>
        </p:nvGrpSpPr>
        <p:grpSpPr>
          <a:xfrm>
            <a:off x="1404938" y="2349500"/>
            <a:ext cx="6910387" cy="3887788"/>
            <a:chOff x="703" y="1137"/>
            <a:chExt cx="4535" cy="2701"/>
          </a:xfrm>
        </p:grpSpPr>
        <p:grpSp>
          <p:nvGrpSpPr>
            <p:cNvPr id="51205" name="Group 14"/>
            <p:cNvGrpSpPr/>
            <p:nvPr/>
          </p:nvGrpSpPr>
          <p:grpSpPr>
            <a:xfrm>
              <a:off x="703" y="1137"/>
              <a:ext cx="2029" cy="748"/>
              <a:chOff x="567" y="1069"/>
              <a:chExt cx="2029" cy="748"/>
            </a:xfrm>
          </p:grpSpPr>
          <p:sp>
            <p:nvSpPr>
              <p:cNvPr id="51254" name="AutoShape 15"/>
              <p:cNvSpPr/>
              <p:nvPr/>
            </p:nvSpPr>
            <p:spPr>
              <a:xfrm rot="-5400000">
                <a:off x="1168" y="468"/>
                <a:ext cx="748" cy="1950"/>
              </a:xfrm>
              <a:prstGeom prst="can">
                <a:avLst>
                  <a:gd name="adj" fmla="val 33236"/>
                </a:avLst>
              </a:prstGeom>
              <a:gradFill rotWithShape="0">
                <a:gsLst>
                  <a:gs pos="0">
                    <a:srgbClr val="FFFFFF">
                      <a:alpha val="60001"/>
                    </a:srgbClr>
                  </a:gs>
                  <a:gs pos="100000">
                    <a:srgbClr val="767676">
                      <a:alpha val="0"/>
                    </a:srgbClr>
                  </a:gs>
                </a:gsLst>
                <a:lin ang="0" scaled="1"/>
                <a:tileRect/>
              </a:gradFill>
              <a:ln w="9525">
                <a:noFill/>
              </a:ln>
            </p:spPr>
            <p:txBody>
              <a:bodyPr wrap="none" anchor="ctr" anchorCtr="0"/>
              <a:p>
                <a:endParaRPr lang="zh-CN" altLang="en-US" sz="2400" dirty="0">
                  <a:latin typeface="Times New Roman" panose="02020603050405020304" pitchFamily="18" charset="0"/>
                </a:endParaRPr>
              </a:p>
            </p:txBody>
          </p:sp>
          <p:sp>
            <p:nvSpPr>
              <p:cNvPr id="99344" name="AutoShape 16"/>
              <p:cNvSpPr>
                <a:spLocks noChangeArrowheads="1"/>
              </p:cNvSpPr>
              <p:nvPr/>
            </p:nvSpPr>
            <p:spPr bwMode="auto">
              <a:xfrm rot="5400000">
                <a:off x="1202" y="525"/>
                <a:ext cx="677" cy="1838"/>
              </a:xfrm>
              <a:prstGeom prst="can">
                <a:avLst>
                  <a:gd name="adj" fmla="val 31488"/>
                </a:avLst>
              </a:prstGeom>
              <a:gradFill rotWithShape="1">
                <a:gsLst>
                  <a:gs pos="0">
                    <a:schemeClr val="tx1"/>
                  </a:gs>
                  <a:gs pos="50000">
                    <a:srgbClr val="660033"/>
                  </a:gs>
                  <a:gs pos="100000">
                    <a:schemeClr val="tx1"/>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56" name="Oval 17"/>
              <p:cNvSpPr/>
              <p:nvPr/>
            </p:nvSpPr>
            <p:spPr>
              <a:xfrm>
                <a:off x="721" y="1116"/>
                <a:ext cx="1393" cy="37"/>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nchorCtr="0"/>
              <a:p>
                <a:endParaRPr lang="zh-CN" altLang="en-US" sz="2400" dirty="0">
                  <a:latin typeface="Times New Roman" panose="02020603050405020304" pitchFamily="18" charset="0"/>
                </a:endParaRPr>
              </a:p>
            </p:txBody>
          </p:sp>
          <p:sp>
            <p:nvSpPr>
              <p:cNvPr id="51257" name="Oval 18"/>
              <p:cNvSpPr/>
              <p:nvPr/>
            </p:nvSpPr>
            <p:spPr>
              <a:xfrm>
                <a:off x="715" y="1708"/>
                <a:ext cx="763" cy="38"/>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nchorCtr="0"/>
              <a:p>
                <a:endParaRPr lang="zh-CN" altLang="en-US" sz="2400" dirty="0">
                  <a:latin typeface="Times New Roman" panose="02020603050405020304" pitchFamily="18" charset="0"/>
                </a:endParaRPr>
              </a:p>
            </p:txBody>
          </p:sp>
          <p:sp>
            <p:nvSpPr>
              <p:cNvPr id="51258" name="Oval 19"/>
              <p:cNvSpPr/>
              <p:nvPr/>
            </p:nvSpPr>
            <p:spPr>
              <a:xfrm>
                <a:off x="2239" y="1103"/>
                <a:ext cx="227" cy="680"/>
              </a:xfrm>
              <a:prstGeom prst="ellipse">
                <a:avLst/>
              </a:prstGeom>
              <a:gradFill rotWithShape="1">
                <a:gsLst>
                  <a:gs pos="0">
                    <a:schemeClr val="tx1"/>
                  </a:gs>
                  <a:gs pos="100000">
                    <a:srgbClr val="660033"/>
                  </a:gs>
                </a:gsLst>
                <a:lin ang="2700000" scaled="1"/>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51259" name="AutoShape 20"/>
              <p:cNvSpPr/>
              <p:nvPr/>
            </p:nvSpPr>
            <p:spPr>
              <a:xfrm rot="5400000">
                <a:off x="1927" y="1148"/>
                <a:ext cx="748" cy="589"/>
              </a:xfrm>
              <a:prstGeom prst="can">
                <a:avLst>
                  <a:gd name="adj" fmla="val 50000"/>
                </a:avLst>
              </a:prstGeom>
              <a:gradFill rotWithShape="0">
                <a:gsLst>
                  <a:gs pos="0">
                    <a:srgbClr val="767676">
                      <a:alpha val="0"/>
                    </a:srgbClr>
                  </a:gs>
                  <a:gs pos="100000">
                    <a:srgbClr val="FFFFFF">
                      <a:alpha val="50000"/>
                    </a:srgbClr>
                  </a:gs>
                </a:gsLst>
                <a:lin ang="0" scaled="1"/>
                <a:tileRect/>
              </a:gradFill>
              <a:ln w="9525">
                <a:noFill/>
              </a:ln>
            </p:spPr>
            <p:txBody>
              <a:bodyPr wrap="none" anchor="ctr" anchorCtr="0"/>
              <a:p>
                <a:endParaRPr lang="zh-CN" altLang="en-US" sz="2400" dirty="0">
                  <a:latin typeface="Times New Roman" panose="02020603050405020304" pitchFamily="18" charset="0"/>
                </a:endParaRPr>
              </a:p>
            </p:txBody>
          </p:sp>
        </p:grpSp>
        <p:grpSp>
          <p:nvGrpSpPr>
            <p:cNvPr id="51206" name="Group 21"/>
            <p:cNvGrpSpPr/>
            <p:nvPr/>
          </p:nvGrpSpPr>
          <p:grpSpPr>
            <a:xfrm>
              <a:off x="703" y="2113"/>
              <a:ext cx="2029" cy="748"/>
              <a:chOff x="567" y="1069"/>
              <a:chExt cx="2029" cy="748"/>
            </a:xfrm>
          </p:grpSpPr>
          <p:sp>
            <p:nvSpPr>
              <p:cNvPr id="51248" name="AutoShape 22"/>
              <p:cNvSpPr/>
              <p:nvPr/>
            </p:nvSpPr>
            <p:spPr>
              <a:xfrm rot="-5400000">
                <a:off x="1168" y="468"/>
                <a:ext cx="748" cy="1950"/>
              </a:xfrm>
              <a:prstGeom prst="can">
                <a:avLst>
                  <a:gd name="adj" fmla="val 33236"/>
                </a:avLst>
              </a:prstGeom>
              <a:gradFill rotWithShape="0">
                <a:gsLst>
                  <a:gs pos="0">
                    <a:srgbClr val="FFFFFF">
                      <a:alpha val="60001"/>
                    </a:srgbClr>
                  </a:gs>
                  <a:gs pos="100000">
                    <a:srgbClr val="767676">
                      <a:alpha val="0"/>
                    </a:srgbClr>
                  </a:gs>
                </a:gsLst>
                <a:lin ang="0" scaled="1"/>
                <a:tileRect/>
              </a:gradFill>
              <a:ln w="9525">
                <a:noFill/>
              </a:ln>
            </p:spPr>
            <p:txBody>
              <a:bodyPr wrap="none" anchor="ctr" anchorCtr="0"/>
              <a:p>
                <a:endParaRPr lang="zh-CN" altLang="en-US" sz="2400" dirty="0">
                  <a:latin typeface="Times New Roman" panose="02020603050405020304" pitchFamily="18" charset="0"/>
                </a:endParaRPr>
              </a:p>
            </p:txBody>
          </p:sp>
          <p:sp>
            <p:nvSpPr>
              <p:cNvPr id="99351" name="AutoShape 23"/>
              <p:cNvSpPr>
                <a:spLocks noChangeArrowheads="1"/>
              </p:cNvSpPr>
              <p:nvPr/>
            </p:nvSpPr>
            <p:spPr bwMode="auto">
              <a:xfrm rot="5400000">
                <a:off x="1202" y="525"/>
                <a:ext cx="677" cy="1838"/>
              </a:xfrm>
              <a:prstGeom prst="can">
                <a:avLst>
                  <a:gd name="adj" fmla="val 31488"/>
                </a:avLst>
              </a:prstGeom>
              <a:gradFill rotWithShape="1">
                <a:gsLst>
                  <a:gs pos="0">
                    <a:schemeClr val="tx1"/>
                  </a:gs>
                  <a:gs pos="50000">
                    <a:srgbClr val="660033"/>
                  </a:gs>
                  <a:gs pos="100000">
                    <a:schemeClr val="tx1"/>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50" name="Oval 24"/>
              <p:cNvSpPr/>
              <p:nvPr/>
            </p:nvSpPr>
            <p:spPr>
              <a:xfrm>
                <a:off x="721" y="1116"/>
                <a:ext cx="1393" cy="37"/>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nchorCtr="0"/>
              <a:p>
                <a:endParaRPr lang="zh-CN" altLang="en-US" sz="2400" dirty="0">
                  <a:latin typeface="Times New Roman" panose="02020603050405020304" pitchFamily="18" charset="0"/>
                </a:endParaRPr>
              </a:p>
            </p:txBody>
          </p:sp>
          <p:sp>
            <p:nvSpPr>
              <p:cNvPr id="51251" name="Oval 25"/>
              <p:cNvSpPr/>
              <p:nvPr/>
            </p:nvSpPr>
            <p:spPr>
              <a:xfrm>
                <a:off x="715" y="1708"/>
                <a:ext cx="763" cy="38"/>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nchorCtr="0"/>
              <a:p>
                <a:endParaRPr lang="zh-CN" altLang="en-US" sz="2400" dirty="0">
                  <a:latin typeface="Times New Roman" panose="02020603050405020304" pitchFamily="18" charset="0"/>
                </a:endParaRPr>
              </a:p>
            </p:txBody>
          </p:sp>
          <p:sp>
            <p:nvSpPr>
              <p:cNvPr id="51252" name="Oval 26"/>
              <p:cNvSpPr/>
              <p:nvPr/>
            </p:nvSpPr>
            <p:spPr>
              <a:xfrm>
                <a:off x="2239" y="1103"/>
                <a:ext cx="227" cy="680"/>
              </a:xfrm>
              <a:prstGeom prst="ellipse">
                <a:avLst/>
              </a:prstGeom>
              <a:gradFill rotWithShape="1">
                <a:gsLst>
                  <a:gs pos="0">
                    <a:schemeClr val="tx1"/>
                  </a:gs>
                  <a:gs pos="100000">
                    <a:srgbClr val="660033"/>
                  </a:gs>
                </a:gsLst>
                <a:lin ang="2700000" scaled="1"/>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51253" name="AutoShape 27"/>
              <p:cNvSpPr/>
              <p:nvPr/>
            </p:nvSpPr>
            <p:spPr>
              <a:xfrm rot="5400000">
                <a:off x="1927" y="1148"/>
                <a:ext cx="748" cy="589"/>
              </a:xfrm>
              <a:prstGeom prst="can">
                <a:avLst>
                  <a:gd name="adj" fmla="val 50000"/>
                </a:avLst>
              </a:prstGeom>
              <a:gradFill rotWithShape="0">
                <a:gsLst>
                  <a:gs pos="0">
                    <a:srgbClr val="767676">
                      <a:alpha val="0"/>
                    </a:srgbClr>
                  </a:gs>
                  <a:gs pos="100000">
                    <a:srgbClr val="FFFFFF">
                      <a:alpha val="50000"/>
                    </a:srgbClr>
                  </a:gs>
                </a:gsLst>
                <a:lin ang="0" scaled="1"/>
                <a:tileRect/>
              </a:gradFill>
              <a:ln w="9525">
                <a:noFill/>
              </a:ln>
            </p:spPr>
            <p:txBody>
              <a:bodyPr wrap="none" anchor="ctr" anchorCtr="0"/>
              <a:p>
                <a:endParaRPr lang="zh-CN" altLang="en-US" sz="2400" dirty="0">
                  <a:latin typeface="Times New Roman" panose="02020603050405020304" pitchFamily="18" charset="0"/>
                </a:endParaRPr>
              </a:p>
            </p:txBody>
          </p:sp>
        </p:grpSp>
        <p:grpSp>
          <p:nvGrpSpPr>
            <p:cNvPr id="51207" name="Group 28"/>
            <p:cNvGrpSpPr/>
            <p:nvPr/>
          </p:nvGrpSpPr>
          <p:grpSpPr>
            <a:xfrm>
              <a:off x="703" y="3090"/>
              <a:ext cx="2029" cy="748"/>
              <a:chOff x="567" y="1069"/>
              <a:chExt cx="2029" cy="748"/>
            </a:xfrm>
          </p:grpSpPr>
          <p:sp>
            <p:nvSpPr>
              <p:cNvPr id="51242" name="AutoShape 29"/>
              <p:cNvSpPr/>
              <p:nvPr/>
            </p:nvSpPr>
            <p:spPr>
              <a:xfrm rot="-5400000">
                <a:off x="1168" y="468"/>
                <a:ext cx="748" cy="1950"/>
              </a:xfrm>
              <a:prstGeom prst="can">
                <a:avLst>
                  <a:gd name="adj" fmla="val 33236"/>
                </a:avLst>
              </a:prstGeom>
              <a:gradFill rotWithShape="0">
                <a:gsLst>
                  <a:gs pos="0">
                    <a:srgbClr val="FFFFFF">
                      <a:alpha val="60001"/>
                    </a:srgbClr>
                  </a:gs>
                  <a:gs pos="100000">
                    <a:srgbClr val="767676">
                      <a:alpha val="0"/>
                    </a:srgbClr>
                  </a:gs>
                </a:gsLst>
                <a:lin ang="0" scaled="1"/>
                <a:tileRect/>
              </a:gradFill>
              <a:ln w="9525">
                <a:noFill/>
              </a:ln>
            </p:spPr>
            <p:txBody>
              <a:bodyPr wrap="none" anchor="ctr" anchorCtr="0"/>
              <a:p>
                <a:endParaRPr lang="zh-CN" altLang="en-US" sz="2400" dirty="0">
                  <a:latin typeface="Times New Roman" panose="02020603050405020304" pitchFamily="18" charset="0"/>
                </a:endParaRPr>
              </a:p>
            </p:txBody>
          </p:sp>
          <p:sp>
            <p:nvSpPr>
              <p:cNvPr id="99358" name="AutoShape 30"/>
              <p:cNvSpPr>
                <a:spLocks noChangeArrowheads="1"/>
              </p:cNvSpPr>
              <p:nvPr/>
            </p:nvSpPr>
            <p:spPr bwMode="auto">
              <a:xfrm rot="5400000">
                <a:off x="1202" y="525"/>
                <a:ext cx="677" cy="1838"/>
              </a:xfrm>
              <a:prstGeom prst="can">
                <a:avLst>
                  <a:gd name="adj" fmla="val 31488"/>
                </a:avLst>
              </a:prstGeom>
              <a:gradFill rotWithShape="1">
                <a:gsLst>
                  <a:gs pos="0">
                    <a:schemeClr val="tx1"/>
                  </a:gs>
                  <a:gs pos="50000">
                    <a:srgbClr val="660033"/>
                  </a:gs>
                  <a:gs pos="100000">
                    <a:schemeClr val="tx1"/>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44" name="Oval 31"/>
              <p:cNvSpPr/>
              <p:nvPr/>
            </p:nvSpPr>
            <p:spPr>
              <a:xfrm>
                <a:off x="721" y="1116"/>
                <a:ext cx="1393" cy="37"/>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nchorCtr="0"/>
              <a:p>
                <a:endParaRPr lang="zh-CN" altLang="en-US" sz="2400" dirty="0">
                  <a:latin typeface="Times New Roman" panose="02020603050405020304" pitchFamily="18" charset="0"/>
                </a:endParaRPr>
              </a:p>
            </p:txBody>
          </p:sp>
          <p:sp>
            <p:nvSpPr>
              <p:cNvPr id="51245" name="Oval 32"/>
              <p:cNvSpPr/>
              <p:nvPr/>
            </p:nvSpPr>
            <p:spPr>
              <a:xfrm>
                <a:off x="715" y="1708"/>
                <a:ext cx="763" cy="38"/>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nchorCtr="0"/>
              <a:p>
                <a:endParaRPr lang="zh-CN" altLang="en-US" sz="2400" dirty="0">
                  <a:latin typeface="Times New Roman" panose="02020603050405020304" pitchFamily="18" charset="0"/>
                </a:endParaRPr>
              </a:p>
            </p:txBody>
          </p:sp>
          <p:sp>
            <p:nvSpPr>
              <p:cNvPr id="51246" name="Oval 33"/>
              <p:cNvSpPr/>
              <p:nvPr/>
            </p:nvSpPr>
            <p:spPr>
              <a:xfrm>
                <a:off x="2239" y="1103"/>
                <a:ext cx="227" cy="680"/>
              </a:xfrm>
              <a:prstGeom prst="ellipse">
                <a:avLst/>
              </a:prstGeom>
              <a:gradFill rotWithShape="1">
                <a:gsLst>
                  <a:gs pos="0">
                    <a:schemeClr val="tx1"/>
                  </a:gs>
                  <a:gs pos="100000">
                    <a:srgbClr val="660033"/>
                  </a:gs>
                </a:gsLst>
                <a:lin ang="2700000" scaled="1"/>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51247" name="AutoShape 34"/>
              <p:cNvSpPr/>
              <p:nvPr/>
            </p:nvSpPr>
            <p:spPr>
              <a:xfrm rot="5400000">
                <a:off x="1927" y="1148"/>
                <a:ext cx="748" cy="589"/>
              </a:xfrm>
              <a:prstGeom prst="can">
                <a:avLst>
                  <a:gd name="adj" fmla="val 50000"/>
                </a:avLst>
              </a:prstGeom>
              <a:gradFill rotWithShape="0">
                <a:gsLst>
                  <a:gs pos="0">
                    <a:srgbClr val="767676">
                      <a:alpha val="0"/>
                    </a:srgbClr>
                  </a:gs>
                  <a:gs pos="100000">
                    <a:srgbClr val="FFFFFF">
                      <a:alpha val="50000"/>
                    </a:srgbClr>
                  </a:gs>
                </a:gsLst>
                <a:lin ang="0" scaled="1"/>
                <a:tileRect/>
              </a:gradFill>
              <a:ln w="9525">
                <a:noFill/>
              </a:ln>
            </p:spPr>
            <p:txBody>
              <a:bodyPr wrap="none" anchor="ctr" anchorCtr="0"/>
              <a:p>
                <a:endParaRPr lang="zh-CN" altLang="en-US" sz="2400" dirty="0">
                  <a:latin typeface="Times New Roman" panose="02020603050405020304" pitchFamily="18" charset="0"/>
                </a:endParaRPr>
              </a:p>
            </p:txBody>
          </p:sp>
        </p:grpSp>
        <p:sp>
          <p:nvSpPr>
            <p:cNvPr id="51208" name="AutoShape 35"/>
            <p:cNvSpPr/>
            <p:nvPr/>
          </p:nvSpPr>
          <p:spPr>
            <a:xfrm>
              <a:off x="2562" y="2364"/>
              <a:ext cx="567" cy="233"/>
            </a:xfrm>
            <a:prstGeom prst="rightArrow">
              <a:avLst>
                <a:gd name="adj1" fmla="val 50000"/>
                <a:gd name="adj2" fmla="val 60836"/>
              </a:avLst>
            </a:prstGeom>
            <a:gradFill rotWithShape="0">
              <a:gsLst>
                <a:gs pos="0">
                  <a:schemeClr val="bg1"/>
                </a:gs>
                <a:gs pos="100000">
                  <a:srgbClr val="660033"/>
                </a:gs>
              </a:gsLst>
              <a:lin ang="0" scaled="1"/>
              <a:tileRect/>
            </a:gradFill>
            <a:ln w="9525" cap="flat" cmpd="sng">
              <a:prstDash val="solid"/>
              <a:miter/>
              <a:headEnd type="none" w="med" len="med"/>
              <a:tailEnd type="none" w="med" len="med"/>
            </a:ln>
            <a:scene3d>
              <a:camera prst="legacyPerspectiveBottom">
                <a:rot lat="0" lon="0" rev="0"/>
              </a:camera>
              <a:lightRig rig="legacyFlat3" dir="b"/>
            </a:scene3d>
            <a:sp3d extrusionH="176200" prstMaterial="legacyMatte">
              <a:bevelT w="13500" h="13500" prst="angle"/>
              <a:bevelB w="13500" h="13500" prst="angle"/>
              <a:extrusionClr>
                <a:schemeClr val="bg1"/>
              </a:extrusionClr>
            </a:sp3d>
          </p:spPr>
          <p:txBody>
            <a:bodyPr wrap="none" lIns="87313" tIns="44450" rIns="87313" bIns="44450" anchor="ctr" anchorCtr="0">
              <a:flatTx/>
            </a:bodyPr>
            <a:p>
              <a:endParaRPr lang="zh-CN" altLang="en-US" sz="2400" dirty="0">
                <a:latin typeface="Times New Roman" panose="02020603050405020304" pitchFamily="18" charset="0"/>
              </a:endParaRPr>
            </a:p>
          </p:txBody>
        </p:sp>
        <p:sp>
          <p:nvSpPr>
            <p:cNvPr id="99364" name="Oval 36"/>
            <p:cNvSpPr>
              <a:spLocks noChangeArrowheads="1"/>
            </p:cNvSpPr>
            <p:nvPr/>
          </p:nvSpPr>
          <p:spPr bwMode="auto">
            <a:xfrm>
              <a:off x="2472" y="2137"/>
              <a:ext cx="227" cy="677"/>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12700" algn="ctr">
              <a:noFill/>
              <a:round/>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10" name="AutoShape 37"/>
            <p:cNvSpPr/>
            <p:nvPr/>
          </p:nvSpPr>
          <p:spPr>
            <a:xfrm>
              <a:off x="2562" y="1390"/>
              <a:ext cx="567" cy="233"/>
            </a:xfrm>
            <a:prstGeom prst="rightArrow">
              <a:avLst>
                <a:gd name="adj1" fmla="val 50000"/>
                <a:gd name="adj2" fmla="val 60836"/>
              </a:avLst>
            </a:prstGeom>
            <a:gradFill rotWithShape="0">
              <a:gsLst>
                <a:gs pos="0">
                  <a:schemeClr val="bg1"/>
                </a:gs>
                <a:gs pos="100000">
                  <a:srgbClr val="660033"/>
                </a:gs>
              </a:gsLst>
              <a:lin ang="0" scaled="1"/>
              <a:tileRect/>
            </a:gradFill>
            <a:ln w="9525" cap="flat" cmpd="sng">
              <a:prstDash val="solid"/>
              <a:miter/>
              <a:headEnd type="none" w="med" len="med"/>
              <a:tailEnd type="none" w="med" len="med"/>
            </a:ln>
            <a:scene3d>
              <a:camera prst="legacyPerspectiveBottom">
                <a:rot lat="0" lon="0" rev="0"/>
              </a:camera>
              <a:lightRig rig="legacyFlat3" dir="b"/>
            </a:scene3d>
            <a:sp3d extrusionH="176200" prstMaterial="legacyMatte">
              <a:bevelT w="13500" h="13500" prst="angle"/>
              <a:bevelB w="13500" h="13500" prst="angle"/>
              <a:extrusionClr>
                <a:schemeClr val="bg1"/>
              </a:extrusionClr>
            </a:sp3d>
          </p:spPr>
          <p:txBody>
            <a:bodyPr wrap="none" lIns="87313" tIns="44450" rIns="87313" bIns="44450" anchor="ctr" anchorCtr="0">
              <a:flatTx/>
            </a:bodyPr>
            <a:p>
              <a:endParaRPr lang="zh-CN" altLang="en-US" sz="2400" dirty="0">
                <a:latin typeface="Times New Roman" panose="02020603050405020304" pitchFamily="18" charset="0"/>
              </a:endParaRPr>
            </a:p>
          </p:txBody>
        </p:sp>
        <p:sp>
          <p:nvSpPr>
            <p:cNvPr id="99366" name="Oval 38"/>
            <p:cNvSpPr>
              <a:spLocks noChangeArrowheads="1"/>
            </p:cNvSpPr>
            <p:nvPr/>
          </p:nvSpPr>
          <p:spPr bwMode="auto">
            <a:xfrm>
              <a:off x="2472" y="1163"/>
              <a:ext cx="227" cy="677"/>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12700" algn="ctr">
              <a:noFill/>
              <a:round/>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12" name="AutoShape 39"/>
            <p:cNvSpPr/>
            <p:nvPr/>
          </p:nvSpPr>
          <p:spPr>
            <a:xfrm>
              <a:off x="2562" y="3311"/>
              <a:ext cx="567" cy="233"/>
            </a:xfrm>
            <a:prstGeom prst="rightArrow">
              <a:avLst>
                <a:gd name="adj1" fmla="val 50000"/>
                <a:gd name="adj2" fmla="val 60836"/>
              </a:avLst>
            </a:prstGeom>
            <a:gradFill rotWithShape="0">
              <a:gsLst>
                <a:gs pos="0">
                  <a:schemeClr val="bg1"/>
                </a:gs>
                <a:gs pos="100000">
                  <a:srgbClr val="660033"/>
                </a:gs>
              </a:gsLst>
              <a:lin ang="0" scaled="1"/>
              <a:tileRect/>
            </a:gradFill>
            <a:ln w="9525" cap="flat" cmpd="sng">
              <a:prstDash val="solid"/>
              <a:miter/>
              <a:headEnd type="none" w="med" len="med"/>
              <a:tailEnd type="none" w="med" len="med"/>
            </a:ln>
            <a:scene3d>
              <a:camera prst="legacyPerspectiveBottom">
                <a:rot lat="0" lon="0" rev="0"/>
              </a:camera>
              <a:lightRig rig="legacyFlat3" dir="b"/>
            </a:scene3d>
            <a:sp3d extrusionH="176200" prstMaterial="legacyMatte">
              <a:bevelT w="13500" h="13500" prst="angle"/>
              <a:bevelB w="13500" h="13500" prst="angle"/>
              <a:extrusionClr>
                <a:schemeClr val="bg1"/>
              </a:extrusionClr>
            </a:sp3d>
          </p:spPr>
          <p:txBody>
            <a:bodyPr wrap="none" lIns="87313" tIns="44450" rIns="87313" bIns="44450" anchor="ctr" anchorCtr="0">
              <a:flatTx/>
            </a:bodyPr>
            <a:p>
              <a:endParaRPr lang="zh-CN" altLang="en-US" sz="2400" dirty="0">
                <a:latin typeface="Times New Roman" panose="02020603050405020304" pitchFamily="18" charset="0"/>
              </a:endParaRPr>
            </a:p>
          </p:txBody>
        </p:sp>
        <p:sp>
          <p:nvSpPr>
            <p:cNvPr id="99368" name="Oval 40"/>
            <p:cNvSpPr>
              <a:spLocks noChangeArrowheads="1"/>
            </p:cNvSpPr>
            <p:nvPr/>
          </p:nvSpPr>
          <p:spPr bwMode="auto">
            <a:xfrm>
              <a:off x="2472" y="3084"/>
              <a:ext cx="227" cy="680"/>
            </a:xfrm>
            <a:prstGeom prst="ellipse">
              <a:avLst/>
            </a:prstGeom>
            <a:gradFill rotWithShape="1">
              <a:gsLst>
                <a:gs pos="0">
                  <a:schemeClr val="bg1"/>
                </a:gs>
                <a:gs pos="100000">
                  <a:schemeClr val="bg1">
                    <a:gamma/>
                    <a:shade val="46275"/>
                    <a:invGamma/>
                    <a:alpha val="0"/>
                  </a:schemeClr>
                </a:gs>
              </a:gsLst>
              <a:path path="shape">
                <a:fillToRect l="50000" t="50000" r="50000" b="50000"/>
              </a:path>
            </a:gradFill>
            <a:ln w="12700" algn="ctr">
              <a:noFill/>
              <a:round/>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14" name="Rectangle 41"/>
            <p:cNvSpPr/>
            <p:nvPr/>
          </p:nvSpPr>
          <p:spPr>
            <a:xfrm>
              <a:off x="1156" y="1343"/>
              <a:ext cx="904" cy="286"/>
            </a:xfrm>
            <a:prstGeom prst="rect">
              <a:avLst/>
            </a:prstGeom>
            <a:noFill/>
            <a:ln w="9525">
              <a:noFill/>
            </a:ln>
            <a:effectLst>
              <a:outerShdw dist="12700" dir="5400000" algn="ctr" rotWithShape="0">
                <a:schemeClr val="tx1"/>
              </a:outerShdw>
            </a:effectLst>
          </p:spPr>
          <p:txBody>
            <a:bodyPr wrap="none" lIns="0" tIns="0" rIns="0" bIns="0" anchor="ctr" anchorCtr="0">
              <a:spAutoFit/>
            </a:bodyPr>
            <a:p>
              <a:pPr algn="ctr" latinLnBrk="1">
                <a:buNone/>
              </a:pPr>
              <a:r>
                <a:rPr lang="zh-CN" altLang="en-US" sz="2700" b="1" dirty="0">
                  <a:solidFill>
                    <a:schemeClr val="bg1"/>
                  </a:solidFill>
                  <a:latin typeface="Arial" panose="020B0604020202020204" pitchFamily="34" charset="0"/>
                  <a:ea typeface="楷体_GB2312" pitchFamily="49" charset="-122"/>
                </a:rPr>
                <a:t>违章含义</a:t>
              </a:r>
              <a:endParaRPr lang="zh-CN" altLang="en-US" sz="2700" b="1" dirty="0">
                <a:solidFill>
                  <a:schemeClr val="bg1"/>
                </a:solidFill>
                <a:latin typeface="Arial" panose="020B0604020202020204" pitchFamily="34" charset="0"/>
                <a:ea typeface="楷体_GB2312" pitchFamily="49" charset="-122"/>
              </a:endParaRPr>
            </a:p>
          </p:txBody>
        </p:sp>
        <p:sp>
          <p:nvSpPr>
            <p:cNvPr id="51215" name="Rectangle 42"/>
            <p:cNvSpPr/>
            <p:nvPr/>
          </p:nvSpPr>
          <p:spPr>
            <a:xfrm>
              <a:off x="1043" y="2323"/>
              <a:ext cx="1130" cy="288"/>
            </a:xfrm>
            <a:prstGeom prst="rect">
              <a:avLst/>
            </a:prstGeom>
            <a:noFill/>
            <a:ln w="9525">
              <a:noFill/>
            </a:ln>
            <a:effectLst>
              <a:outerShdw dist="12700" dir="5400000" algn="ctr" rotWithShape="0">
                <a:schemeClr val="tx1"/>
              </a:outerShdw>
            </a:effectLst>
          </p:spPr>
          <p:txBody>
            <a:bodyPr wrap="none" lIns="0" tIns="0" rIns="0" bIns="0" anchor="ctr" anchorCtr="0">
              <a:spAutoFit/>
            </a:bodyPr>
            <a:p>
              <a:pPr algn="ctr" latinLnBrk="1">
                <a:buNone/>
              </a:pPr>
              <a:r>
                <a:rPr lang="zh-CN" altLang="en-US" sz="2700" b="1" dirty="0">
                  <a:solidFill>
                    <a:schemeClr val="bg1"/>
                  </a:solidFill>
                  <a:latin typeface="Arial" panose="020B0604020202020204" pitchFamily="34" charset="0"/>
                  <a:ea typeface="楷体_GB2312" pitchFamily="49" charset="-122"/>
                </a:rPr>
                <a:t>习惯性违章</a:t>
              </a:r>
              <a:endParaRPr lang="zh-CN" altLang="en-US" sz="2700" b="1" dirty="0">
                <a:solidFill>
                  <a:schemeClr val="bg1"/>
                </a:solidFill>
                <a:latin typeface="Arial" panose="020B0604020202020204" pitchFamily="34" charset="0"/>
                <a:ea typeface="楷体_GB2312" pitchFamily="49" charset="-122"/>
              </a:endParaRPr>
            </a:p>
          </p:txBody>
        </p:sp>
        <p:sp>
          <p:nvSpPr>
            <p:cNvPr id="51216" name="Rectangle 43"/>
            <p:cNvSpPr/>
            <p:nvPr/>
          </p:nvSpPr>
          <p:spPr>
            <a:xfrm>
              <a:off x="816" y="3305"/>
              <a:ext cx="1585" cy="286"/>
            </a:xfrm>
            <a:prstGeom prst="rect">
              <a:avLst/>
            </a:prstGeom>
            <a:noFill/>
            <a:ln w="9525">
              <a:noFill/>
            </a:ln>
            <a:effectLst>
              <a:outerShdw dist="12700" dir="5400000" algn="ctr" rotWithShape="0">
                <a:schemeClr val="tx1"/>
              </a:outerShdw>
            </a:effectLst>
          </p:spPr>
          <p:txBody>
            <a:bodyPr wrap="none" lIns="0" tIns="0" rIns="0" bIns="0" anchor="ctr" anchorCtr="0">
              <a:spAutoFit/>
            </a:bodyPr>
            <a:p>
              <a:pPr algn="ctr" latinLnBrk="1">
                <a:buNone/>
              </a:pPr>
              <a:r>
                <a:rPr lang="zh-CN" altLang="en-US" sz="2700" b="1" dirty="0">
                  <a:solidFill>
                    <a:schemeClr val="bg1"/>
                  </a:solidFill>
                  <a:latin typeface="Arial" panose="020B0604020202020204" pitchFamily="34" charset="0"/>
                  <a:ea typeface="楷体_GB2312" pitchFamily="49" charset="-122"/>
                </a:rPr>
                <a:t>习惯性违章特征</a:t>
              </a:r>
              <a:endParaRPr lang="zh-CN" altLang="en-US" sz="2700" b="1" dirty="0">
                <a:solidFill>
                  <a:schemeClr val="bg1"/>
                </a:solidFill>
                <a:latin typeface="Arial" panose="020B0604020202020204" pitchFamily="34" charset="0"/>
                <a:ea typeface="楷体_GB2312" pitchFamily="49" charset="-122"/>
              </a:endParaRPr>
            </a:p>
          </p:txBody>
        </p:sp>
        <p:grpSp>
          <p:nvGrpSpPr>
            <p:cNvPr id="51217" name="Group 44"/>
            <p:cNvGrpSpPr/>
            <p:nvPr/>
          </p:nvGrpSpPr>
          <p:grpSpPr>
            <a:xfrm>
              <a:off x="3198" y="2137"/>
              <a:ext cx="2040" cy="748"/>
              <a:chOff x="3334" y="2092"/>
              <a:chExt cx="2040" cy="748"/>
            </a:xfrm>
          </p:grpSpPr>
          <p:sp>
            <p:nvSpPr>
              <p:cNvPr id="51236" name="AutoShape 45"/>
              <p:cNvSpPr/>
              <p:nvPr/>
            </p:nvSpPr>
            <p:spPr>
              <a:xfrm rot="-5400000">
                <a:off x="3935" y="1491"/>
                <a:ext cx="748" cy="1950"/>
              </a:xfrm>
              <a:prstGeom prst="can">
                <a:avLst>
                  <a:gd name="adj" fmla="val 33236"/>
                </a:avLst>
              </a:prstGeom>
              <a:gradFill rotWithShape="0">
                <a:gsLst>
                  <a:gs pos="0">
                    <a:srgbClr val="FFFFFF">
                      <a:alpha val="60001"/>
                    </a:srgbClr>
                  </a:gs>
                  <a:gs pos="100000">
                    <a:srgbClr val="767676">
                      <a:alpha val="0"/>
                    </a:srgbClr>
                  </a:gs>
                </a:gsLst>
                <a:lin ang="0" scaled="1"/>
                <a:tileRect/>
              </a:gradFill>
              <a:ln w="9525">
                <a:noFill/>
              </a:ln>
            </p:spPr>
            <p:txBody>
              <a:bodyPr wrap="none" anchor="ctr" anchorCtr="0"/>
              <a:p>
                <a:endParaRPr lang="zh-CN" altLang="en-US" sz="2400" dirty="0">
                  <a:latin typeface="Times New Roman" panose="02020603050405020304" pitchFamily="18" charset="0"/>
                </a:endParaRPr>
              </a:p>
            </p:txBody>
          </p:sp>
          <p:sp>
            <p:nvSpPr>
              <p:cNvPr id="99374" name="AutoShape 46"/>
              <p:cNvSpPr>
                <a:spLocks noChangeArrowheads="1"/>
              </p:cNvSpPr>
              <p:nvPr/>
            </p:nvSpPr>
            <p:spPr bwMode="auto">
              <a:xfrm rot="5400000">
                <a:off x="3969" y="1548"/>
                <a:ext cx="677" cy="1836"/>
              </a:xfrm>
              <a:prstGeom prst="can">
                <a:avLst>
                  <a:gd name="adj" fmla="val 31488"/>
                </a:avLst>
              </a:prstGeom>
              <a:gradFill rotWithShape="1">
                <a:gsLst>
                  <a:gs pos="0">
                    <a:schemeClr val="tx1"/>
                  </a:gs>
                  <a:gs pos="50000">
                    <a:srgbClr val="000066"/>
                  </a:gs>
                  <a:gs pos="100000">
                    <a:schemeClr val="tx1"/>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38" name="Oval 47"/>
              <p:cNvSpPr/>
              <p:nvPr/>
            </p:nvSpPr>
            <p:spPr>
              <a:xfrm>
                <a:off x="3488" y="2139"/>
                <a:ext cx="1393" cy="37"/>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nchorCtr="0"/>
              <a:p>
                <a:endParaRPr lang="zh-CN" altLang="en-US" sz="2400" dirty="0">
                  <a:latin typeface="Times New Roman" panose="02020603050405020304" pitchFamily="18" charset="0"/>
                </a:endParaRPr>
              </a:p>
            </p:txBody>
          </p:sp>
          <p:sp>
            <p:nvSpPr>
              <p:cNvPr id="51239" name="Oval 48"/>
              <p:cNvSpPr/>
              <p:nvPr/>
            </p:nvSpPr>
            <p:spPr>
              <a:xfrm>
                <a:off x="3482" y="2731"/>
                <a:ext cx="763" cy="38"/>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nchorCtr="0"/>
              <a:p>
                <a:endParaRPr lang="zh-CN" altLang="en-US" sz="2400" dirty="0">
                  <a:latin typeface="Times New Roman" panose="02020603050405020304" pitchFamily="18" charset="0"/>
                </a:endParaRPr>
              </a:p>
            </p:txBody>
          </p:sp>
          <p:sp>
            <p:nvSpPr>
              <p:cNvPr id="51240" name="Oval 49"/>
              <p:cNvSpPr/>
              <p:nvPr/>
            </p:nvSpPr>
            <p:spPr>
              <a:xfrm>
                <a:off x="5006" y="2126"/>
                <a:ext cx="227" cy="680"/>
              </a:xfrm>
              <a:prstGeom prst="ellipse">
                <a:avLst/>
              </a:prstGeom>
              <a:gradFill rotWithShape="1">
                <a:gsLst>
                  <a:gs pos="0">
                    <a:schemeClr val="tx1"/>
                  </a:gs>
                  <a:gs pos="100000">
                    <a:srgbClr val="000066"/>
                  </a:gs>
                </a:gsLst>
                <a:lin ang="2700000" scaled="1"/>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51241" name="AutoShape 50"/>
              <p:cNvSpPr/>
              <p:nvPr/>
            </p:nvSpPr>
            <p:spPr>
              <a:xfrm rot="5400000">
                <a:off x="4705" y="2171"/>
                <a:ext cx="748" cy="589"/>
              </a:xfrm>
              <a:prstGeom prst="can">
                <a:avLst>
                  <a:gd name="adj" fmla="val 50000"/>
                </a:avLst>
              </a:prstGeom>
              <a:gradFill rotWithShape="0">
                <a:gsLst>
                  <a:gs pos="0">
                    <a:srgbClr val="767676">
                      <a:alpha val="0"/>
                    </a:srgbClr>
                  </a:gs>
                  <a:gs pos="100000">
                    <a:srgbClr val="FFFFFF">
                      <a:alpha val="50000"/>
                    </a:srgbClr>
                  </a:gs>
                </a:gsLst>
                <a:lin ang="0" scaled="1"/>
                <a:tileRect/>
              </a:gradFill>
              <a:ln w="9525">
                <a:noFill/>
              </a:ln>
            </p:spPr>
            <p:txBody>
              <a:bodyPr wrap="none" anchor="ctr" anchorCtr="0"/>
              <a:p>
                <a:endParaRPr lang="zh-CN" altLang="en-US" sz="2400" dirty="0">
                  <a:latin typeface="Times New Roman" panose="02020603050405020304" pitchFamily="18" charset="0"/>
                </a:endParaRPr>
              </a:p>
            </p:txBody>
          </p:sp>
        </p:grpSp>
        <p:grpSp>
          <p:nvGrpSpPr>
            <p:cNvPr id="51218" name="Group 51"/>
            <p:cNvGrpSpPr/>
            <p:nvPr/>
          </p:nvGrpSpPr>
          <p:grpSpPr>
            <a:xfrm>
              <a:off x="3198" y="1137"/>
              <a:ext cx="2040" cy="748"/>
              <a:chOff x="3334" y="1083"/>
              <a:chExt cx="2040" cy="748"/>
            </a:xfrm>
          </p:grpSpPr>
          <p:sp>
            <p:nvSpPr>
              <p:cNvPr id="51230" name="AutoShape 52"/>
              <p:cNvSpPr/>
              <p:nvPr/>
            </p:nvSpPr>
            <p:spPr>
              <a:xfrm rot="-5400000">
                <a:off x="3935" y="482"/>
                <a:ext cx="748" cy="1950"/>
              </a:xfrm>
              <a:prstGeom prst="can">
                <a:avLst>
                  <a:gd name="adj" fmla="val 33236"/>
                </a:avLst>
              </a:prstGeom>
              <a:gradFill rotWithShape="0">
                <a:gsLst>
                  <a:gs pos="0">
                    <a:srgbClr val="FFFFFF">
                      <a:alpha val="60001"/>
                    </a:srgbClr>
                  </a:gs>
                  <a:gs pos="100000">
                    <a:srgbClr val="767676">
                      <a:alpha val="0"/>
                    </a:srgbClr>
                  </a:gs>
                </a:gsLst>
                <a:lin ang="0" scaled="1"/>
                <a:tileRect/>
              </a:gradFill>
              <a:ln w="9525">
                <a:noFill/>
              </a:ln>
            </p:spPr>
            <p:txBody>
              <a:bodyPr wrap="none" anchor="ctr" anchorCtr="0"/>
              <a:p>
                <a:endParaRPr lang="zh-CN" altLang="en-US" sz="2400" dirty="0">
                  <a:latin typeface="Times New Roman" panose="02020603050405020304" pitchFamily="18" charset="0"/>
                </a:endParaRPr>
              </a:p>
            </p:txBody>
          </p:sp>
          <p:sp>
            <p:nvSpPr>
              <p:cNvPr id="99381" name="AutoShape 53"/>
              <p:cNvSpPr>
                <a:spLocks noChangeArrowheads="1"/>
              </p:cNvSpPr>
              <p:nvPr/>
            </p:nvSpPr>
            <p:spPr bwMode="auto">
              <a:xfrm rot="5400000">
                <a:off x="3969" y="538"/>
                <a:ext cx="677" cy="1836"/>
              </a:xfrm>
              <a:prstGeom prst="can">
                <a:avLst>
                  <a:gd name="adj" fmla="val 31488"/>
                </a:avLst>
              </a:prstGeom>
              <a:gradFill rotWithShape="1">
                <a:gsLst>
                  <a:gs pos="0">
                    <a:schemeClr val="tx1"/>
                  </a:gs>
                  <a:gs pos="50000">
                    <a:srgbClr val="000066"/>
                  </a:gs>
                  <a:gs pos="100000">
                    <a:schemeClr val="tx1"/>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32" name="Oval 54"/>
              <p:cNvSpPr/>
              <p:nvPr/>
            </p:nvSpPr>
            <p:spPr>
              <a:xfrm>
                <a:off x="3488" y="1130"/>
                <a:ext cx="1393" cy="37"/>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nchorCtr="0"/>
              <a:p>
                <a:endParaRPr lang="zh-CN" altLang="en-US" sz="2400" dirty="0">
                  <a:latin typeface="Times New Roman" panose="02020603050405020304" pitchFamily="18" charset="0"/>
                </a:endParaRPr>
              </a:p>
            </p:txBody>
          </p:sp>
          <p:sp>
            <p:nvSpPr>
              <p:cNvPr id="51233" name="Oval 55"/>
              <p:cNvSpPr/>
              <p:nvPr/>
            </p:nvSpPr>
            <p:spPr>
              <a:xfrm>
                <a:off x="3482" y="1722"/>
                <a:ext cx="763" cy="38"/>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nchorCtr="0"/>
              <a:p>
                <a:endParaRPr lang="zh-CN" altLang="en-US" sz="2400" dirty="0">
                  <a:latin typeface="Times New Roman" panose="02020603050405020304" pitchFamily="18" charset="0"/>
                </a:endParaRPr>
              </a:p>
            </p:txBody>
          </p:sp>
          <p:sp>
            <p:nvSpPr>
              <p:cNvPr id="51234" name="Oval 56"/>
              <p:cNvSpPr/>
              <p:nvPr/>
            </p:nvSpPr>
            <p:spPr>
              <a:xfrm>
                <a:off x="5006" y="1117"/>
                <a:ext cx="227" cy="680"/>
              </a:xfrm>
              <a:prstGeom prst="ellipse">
                <a:avLst/>
              </a:prstGeom>
              <a:gradFill rotWithShape="1">
                <a:gsLst>
                  <a:gs pos="0">
                    <a:schemeClr val="tx1"/>
                  </a:gs>
                  <a:gs pos="100000">
                    <a:srgbClr val="000066"/>
                  </a:gs>
                </a:gsLst>
                <a:lin ang="2700000" scaled="1"/>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51235" name="AutoShape 57"/>
              <p:cNvSpPr/>
              <p:nvPr/>
            </p:nvSpPr>
            <p:spPr>
              <a:xfrm rot="5400000">
                <a:off x="4705" y="1162"/>
                <a:ext cx="748" cy="589"/>
              </a:xfrm>
              <a:prstGeom prst="can">
                <a:avLst>
                  <a:gd name="adj" fmla="val 50000"/>
                </a:avLst>
              </a:prstGeom>
              <a:gradFill rotWithShape="0">
                <a:gsLst>
                  <a:gs pos="0">
                    <a:srgbClr val="767676">
                      <a:alpha val="0"/>
                    </a:srgbClr>
                  </a:gs>
                  <a:gs pos="100000">
                    <a:srgbClr val="FFFFFF">
                      <a:alpha val="50000"/>
                    </a:srgbClr>
                  </a:gs>
                </a:gsLst>
                <a:lin ang="0" scaled="1"/>
                <a:tileRect/>
              </a:gradFill>
              <a:ln w="9525">
                <a:noFill/>
              </a:ln>
            </p:spPr>
            <p:txBody>
              <a:bodyPr wrap="none" anchor="ctr" anchorCtr="0"/>
              <a:p>
                <a:endParaRPr lang="zh-CN" altLang="en-US" sz="2400" dirty="0">
                  <a:latin typeface="Times New Roman" panose="02020603050405020304" pitchFamily="18" charset="0"/>
                </a:endParaRPr>
              </a:p>
            </p:txBody>
          </p:sp>
        </p:grpSp>
        <p:grpSp>
          <p:nvGrpSpPr>
            <p:cNvPr id="51219" name="Group 58"/>
            <p:cNvGrpSpPr/>
            <p:nvPr/>
          </p:nvGrpSpPr>
          <p:grpSpPr>
            <a:xfrm>
              <a:off x="3198" y="3090"/>
              <a:ext cx="2040" cy="748"/>
              <a:chOff x="3334" y="2092"/>
              <a:chExt cx="2040" cy="748"/>
            </a:xfrm>
          </p:grpSpPr>
          <p:sp>
            <p:nvSpPr>
              <p:cNvPr id="51224" name="AutoShape 59"/>
              <p:cNvSpPr/>
              <p:nvPr/>
            </p:nvSpPr>
            <p:spPr>
              <a:xfrm rot="-5400000">
                <a:off x="3935" y="1491"/>
                <a:ext cx="748" cy="1950"/>
              </a:xfrm>
              <a:prstGeom prst="can">
                <a:avLst>
                  <a:gd name="adj" fmla="val 33236"/>
                </a:avLst>
              </a:prstGeom>
              <a:gradFill rotWithShape="0">
                <a:gsLst>
                  <a:gs pos="0">
                    <a:srgbClr val="FFFFFF">
                      <a:alpha val="60001"/>
                    </a:srgbClr>
                  </a:gs>
                  <a:gs pos="100000">
                    <a:srgbClr val="767676">
                      <a:alpha val="0"/>
                    </a:srgbClr>
                  </a:gs>
                </a:gsLst>
                <a:lin ang="0" scaled="1"/>
                <a:tileRect/>
              </a:gradFill>
              <a:ln w="9525">
                <a:noFill/>
              </a:ln>
            </p:spPr>
            <p:txBody>
              <a:bodyPr wrap="none" anchor="ctr" anchorCtr="0"/>
              <a:p>
                <a:endParaRPr lang="zh-CN" altLang="en-US" sz="2400" dirty="0">
                  <a:latin typeface="Times New Roman" panose="02020603050405020304" pitchFamily="18" charset="0"/>
                </a:endParaRPr>
              </a:p>
            </p:txBody>
          </p:sp>
          <p:sp>
            <p:nvSpPr>
              <p:cNvPr id="99388" name="AutoShape 60"/>
              <p:cNvSpPr>
                <a:spLocks noChangeArrowheads="1"/>
              </p:cNvSpPr>
              <p:nvPr/>
            </p:nvSpPr>
            <p:spPr bwMode="auto">
              <a:xfrm rot="5400000">
                <a:off x="3969" y="1548"/>
                <a:ext cx="677" cy="1836"/>
              </a:xfrm>
              <a:prstGeom prst="can">
                <a:avLst>
                  <a:gd name="adj" fmla="val 31488"/>
                </a:avLst>
              </a:prstGeom>
              <a:gradFill rotWithShape="1">
                <a:gsLst>
                  <a:gs pos="0">
                    <a:schemeClr val="tx1"/>
                  </a:gs>
                  <a:gs pos="50000">
                    <a:srgbClr val="000066"/>
                  </a:gs>
                  <a:gs pos="100000">
                    <a:schemeClr val="tx1"/>
                  </a:gs>
                </a:gsLst>
                <a:lin ang="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26" name="Oval 61"/>
              <p:cNvSpPr/>
              <p:nvPr/>
            </p:nvSpPr>
            <p:spPr>
              <a:xfrm>
                <a:off x="3488" y="2139"/>
                <a:ext cx="1393" cy="37"/>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nchorCtr="0"/>
              <a:p>
                <a:endParaRPr lang="zh-CN" altLang="en-US" sz="2400" dirty="0">
                  <a:latin typeface="Times New Roman" panose="02020603050405020304" pitchFamily="18" charset="0"/>
                </a:endParaRPr>
              </a:p>
            </p:txBody>
          </p:sp>
          <p:sp>
            <p:nvSpPr>
              <p:cNvPr id="51227" name="Oval 62"/>
              <p:cNvSpPr/>
              <p:nvPr/>
            </p:nvSpPr>
            <p:spPr>
              <a:xfrm>
                <a:off x="3482" y="2731"/>
                <a:ext cx="763" cy="38"/>
              </a:xfrm>
              <a:prstGeom prst="ellipse">
                <a:avLst/>
              </a:prstGeom>
              <a:gradFill rotWithShape="1">
                <a:gsLst>
                  <a:gs pos="0">
                    <a:srgbClr val="FFFFFF">
                      <a:alpha val="70000"/>
                    </a:srgbClr>
                  </a:gs>
                  <a:gs pos="100000">
                    <a:srgbClr val="767676">
                      <a:alpha val="0"/>
                    </a:srgbClr>
                  </a:gs>
                </a:gsLst>
                <a:path path="shape">
                  <a:fillToRect l="50000" t="50000" r="50000" b="50000"/>
                </a:path>
                <a:tileRect/>
              </a:gradFill>
              <a:ln w="9525">
                <a:noFill/>
              </a:ln>
            </p:spPr>
            <p:txBody>
              <a:bodyPr wrap="none" anchor="ctr" anchorCtr="0"/>
              <a:p>
                <a:endParaRPr lang="zh-CN" altLang="en-US" sz="2400" dirty="0">
                  <a:latin typeface="Times New Roman" panose="02020603050405020304" pitchFamily="18" charset="0"/>
                </a:endParaRPr>
              </a:p>
            </p:txBody>
          </p:sp>
          <p:sp>
            <p:nvSpPr>
              <p:cNvPr id="51228" name="Oval 63"/>
              <p:cNvSpPr/>
              <p:nvPr/>
            </p:nvSpPr>
            <p:spPr>
              <a:xfrm>
                <a:off x="5006" y="2126"/>
                <a:ext cx="227" cy="680"/>
              </a:xfrm>
              <a:prstGeom prst="ellipse">
                <a:avLst/>
              </a:prstGeom>
              <a:gradFill rotWithShape="1">
                <a:gsLst>
                  <a:gs pos="0">
                    <a:schemeClr val="tx1"/>
                  </a:gs>
                  <a:gs pos="100000">
                    <a:srgbClr val="000066"/>
                  </a:gs>
                </a:gsLst>
                <a:lin ang="2700000" scaled="1"/>
                <a:tileRect/>
              </a:gradFill>
              <a:ln w="12700">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51229" name="AutoShape 64"/>
              <p:cNvSpPr/>
              <p:nvPr/>
            </p:nvSpPr>
            <p:spPr>
              <a:xfrm rot="5400000">
                <a:off x="4705" y="2171"/>
                <a:ext cx="748" cy="589"/>
              </a:xfrm>
              <a:prstGeom prst="can">
                <a:avLst>
                  <a:gd name="adj" fmla="val 50000"/>
                </a:avLst>
              </a:prstGeom>
              <a:gradFill rotWithShape="0">
                <a:gsLst>
                  <a:gs pos="0">
                    <a:srgbClr val="767676">
                      <a:alpha val="0"/>
                    </a:srgbClr>
                  </a:gs>
                  <a:gs pos="100000">
                    <a:srgbClr val="FFFFFF">
                      <a:alpha val="50000"/>
                    </a:srgbClr>
                  </a:gs>
                </a:gsLst>
                <a:lin ang="0" scaled="1"/>
                <a:tileRect/>
              </a:gradFill>
              <a:ln w="9525">
                <a:noFill/>
              </a:ln>
            </p:spPr>
            <p:txBody>
              <a:bodyPr wrap="none" anchor="ctr" anchorCtr="0"/>
              <a:p>
                <a:endParaRPr lang="zh-CN" altLang="en-US" sz="2400" dirty="0">
                  <a:latin typeface="Times New Roman" panose="02020603050405020304" pitchFamily="18" charset="0"/>
                </a:endParaRPr>
              </a:p>
            </p:txBody>
          </p:sp>
        </p:grpSp>
        <p:sp>
          <p:nvSpPr>
            <p:cNvPr id="51220" name="Rectangle 65"/>
            <p:cNvSpPr/>
            <p:nvPr/>
          </p:nvSpPr>
          <p:spPr>
            <a:xfrm>
              <a:off x="3965" y="1311"/>
              <a:ext cx="267" cy="170"/>
            </a:xfrm>
            <a:prstGeom prst="rect">
              <a:avLst/>
            </a:prstGeom>
            <a:noFill/>
            <a:ln w="9525">
              <a:noFill/>
            </a:ln>
            <a:effectLst>
              <a:outerShdw dist="12700" dir="5400000" algn="ctr" rotWithShape="0">
                <a:schemeClr val="tx1"/>
              </a:outerShdw>
            </a:effectLst>
          </p:spPr>
          <p:txBody>
            <a:bodyPr wrap="none" lIns="0" tIns="0" rIns="0" bIns="0" anchor="ctr" anchorCtr="0">
              <a:spAutoFit/>
            </a:bodyPr>
            <a:p>
              <a:pPr algn="ctr" latinLnBrk="1">
                <a:buNone/>
              </a:pPr>
              <a:r>
                <a:rPr lang="zh-CN" altLang="en-US" sz="1600" dirty="0">
                  <a:solidFill>
                    <a:schemeClr val="bg1"/>
                  </a:solidFill>
                  <a:latin typeface="HY견고딕" pitchFamily="18" charset="-127"/>
                  <a:ea typeface="楷体_GB2312" pitchFamily="49" charset="-122"/>
                </a:rPr>
                <a:t>班组</a:t>
              </a:r>
              <a:endParaRPr lang="zh-CN" altLang="en-US" sz="1600" dirty="0">
                <a:solidFill>
                  <a:schemeClr val="bg1"/>
                </a:solidFill>
                <a:latin typeface="HY견고딕" pitchFamily="18" charset="-127"/>
                <a:ea typeface="楷体_GB2312" pitchFamily="49" charset="-122"/>
              </a:endParaRPr>
            </a:p>
          </p:txBody>
        </p:sp>
        <p:sp>
          <p:nvSpPr>
            <p:cNvPr id="51221" name="Rectangle 66"/>
            <p:cNvSpPr/>
            <p:nvPr/>
          </p:nvSpPr>
          <p:spPr>
            <a:xfrm>
              <a:off x="3559" y="1515"/>
              <a:ext cx="1075" cy="170"/>
            </a:xfrm>
            <a:prstGeom prst="rect">
              <a:avLst/>
            </a:prstGeom>
            <a:noFill/>
            <a:ln w="9525">
              <a:noFill/>
            </a:ln>
            <a:effectLst>
              <a:outerShdw dist="12700" dir="5400000" algn="ctr" rotWithShape="0">
                <a:schemeClr val="tx1"/>
              </a:outerShdw>
            </a:effectLst>
          </p:spPr>
          <p:txBody>
            <a:bodyPr wrap="none" lIns="0" tIns="0" rIns="0" bIns="0" anchor="ctr" anchorCtr="0">
              <a:spAutoFit/>
            </a:bodyPr>
            <a:p>
              <a:pPr algn="ctr" latinLnBrk="1">
                <a:buNone/>
              </a:pPr>
              <a:r>
                <a:rPr lang="zh-CN" altLang="en-US" sz="1600" b="1" dirty="0">
                  <a:solidFill>
                    <a:schemeClr val="bg1"/>
                  </a:solidFill>
                  <a:latin typeface="Arial" panose="020B0604020202020204" pitchFamily="34" charset="0"/>
                  <a:ea typeface="楷体_GB2312" pitchFamily="49" charset="-122"/>
                </a:rPr>
                <a:t>反习惯性违章重点</a:t>
              </a:r>
              <a:endParaRPr lang="zh-CN" altLang="en-US" sz="1600" b="1" dirty="0">
                <a:solidFill>
                  <a:schemeClr val="bg1"/>
                </a:solidFill>
                <a:latin typeface="Arial" panose="020B0604020202020204" pitchFamily="34" charset="0"/>
                <a:ea typeface="楷体_GB2312" pitchFamily="49" charset="-122"/>
              </a:endParaRPr>
            </a:p>
          </p:txBody>
        </p:sp>
        <p:sp>
          <p:nvSpPr>
            <p:cNvPr id="51222" name="Rectangle 67"/>
            <p:cNvSpPr/>
            <p:nvPr/>
          </p:nvSpPr>
          <p:spPr>
            <a:xfrm>
              <a:off x="3318" y="2414"/>
              <a:ext cx="1600" cy="170"/>
            </a:xfrm>
            <a:prstGeom prst="rect">
              <a:avLst/>
            </a:prstGeom>
            <a:noFill/>
            <a:ln w="9525">
              <a:noFill/>
            </a:ln>
            <a:effectLst>
              <a:outerShdw dist="12700" dir="5400000" algn="ctr" rotWithShape="0">
                <a:schemeClr val="tx1"/>
              </a:outerShdw>
            </a:effectLst>
          </p:spPr>
          <p:txBody>
            <a:bodyPr wrap="none" lIns="0" tIns="0" rIns="0" bIns="0" anchor="ctr" anchorCtr="0">
              <a:spAutoFit/>
            </a:bodyPr>
            <a:p>
              <a:pPr algn="ctr" latinLnBrk="1">
                <a:buNone/>
              </a:pPr>
              <a:r>
                <a:rPr lang="zh-CN" altLang="en-US" sz="1600" dirty="0">
                  <a:solidFill>
                    <a:schemeClr val="bg1"/>
                  </a:solidFill>
                  <a:latin typeface="HY견고딕" pitchFamily="18" charset="-127"/>
                  <a:ea typeface="楷体_GB2312" pitchFamily="49" charset="-122"/>
                </a:rPr>
                <a:t>班组反习惯性违章重要环节</a:t>
              </a:r>
              <a:endParaRPr lang="zh-CN" altLang="en-US" sz="1600" dirty="0">
                <a:solidFill>
                  <a:schemeClr val="bg1"/>
                </a:solidFill>
                <a:latin typeface="HY견고딕" pitchFamily="18" charset="-127"/>
                <a:ea typeface="楷体_GB2312" pitchFamily="49" charset="-122"/>
              </a:endParaRPr>
            </a:p>
          </p:txBody>
        </p:sp>
        <p:sp>
          <p:nvSpPr>
            <p:cNvPr id="51223" name="Rectangle 68"/>
            <p:cNvSpPr/>
            <p:nvPr/>
          </p:nvSpPr>
          <p:spPr>
            <a:xfrm>
              <a:off x="3380" y="3395"/>
              <a:ext cx="1476" cy="170"/>
            </a:xfrm>
            <a:prstGeom prst="rect">
              <a:avLst/>
            </a:prstGeom>
            <a:noFill/>
            <a:ln w="9525">
              <a:noFill/>
            </a:ln>
            <a:effectLst>
              <a:outerShdw dist="12700" dir="5400000" algn="ctr" rotWithShape="0">
                <a:schemeClr val="tx1"/>
              </a:outerShdw>
            </a:effectLst>
          </p:spPr>
          <p:txBody>
            <a:bodyPr wrap="none" lIns="0" tIns="0" rIns="0" bIns="0" anchor="ctr" anchorCtr="0">
              <a:spAutoFit/>
            </a:bodyPr>
            <a:p>
              <a:pPr algn="ctr" latinLnBrk="1">
                <a:buNone/>
              </a:pPr>
              <a:r>
                <a:rPr lang="zh-CN" altLang="en-US" sz="1600" b="1" dirty="0">
                  <a:solidFill>
                    <a:schemeClr val="bg1"/>
                  </a:solidFill>
                  <a:latin typeface="Arial" panose="020B0604020202020204" pitchFamily="34" charset="0"/>
                  <a:ea typeface="楷体_GB2312" pitchFamily="49" charset="-122"/>
                </a:rPr>
                <a:t>指挥性违章和作业性违章</a:t>
              </a:r>
              <a:endParaRPr lang="zh-CN" altLang="en-US" sz="1600" b="1" dirty="0">
                <a:solidFill>
                  <a:schemeClr val="bg1"/>
                </a:solidFill>
                <a:latin typeface="Arial" panose="020B0604020202020204" pitchFamily="34" charset="0"/>
                <a:ea typeface="楷体_GB2312" pitchFamily="49" charset="-122"/>
              </a:endParaRPr>
            </a:p>
          </p:txBody>
        </p:sp>
      </p:gr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4"/>
          <p:cNvSpPr>
            <a:spLocks noGrp="1"/>
          </p:cNvSpPr>
          <p:nvPr>
            <p:ph type="title"/>
          </p:nvPr>
        </p:nvSpPr>
        <p:spPr>
          <a:xfrm>
            <a:off x="395288" y="908050"/>
            <a:ext cx="4608512" cy="1081088"/>
          </a:xfrm>
          <a:ln/>
        </p:spPr>
        <p:txBody>
          <a:bodyPr vert="horz" wrap="square" lIns="91440" tIns="45720" rIns="91440" bIns="45720" anchor="ctr" anchorCtr="0"/>
          <a:p>
            <a:r>
              <a:rPr lang="zh-CN" altLang="en-US" sz="3600" dirty="0">
                <a:ea typeface="楷体_GB2312" pitchFamily="49" charset="-122"/>
              </a:rPr>
              <a:t>班组长安全角色认知</a:t>
            </a:r>
            <a:br>
              <a:rPr lang="zh-CN" altLang="en-US" sz="3600" dirty="0">
                <a:ea typeface="楷体_GB2312" pitchFamily="49" charset="-122"/>
              </a:rPr>
            </a:br>
            <a:endParaRPr lang="zh-CN" altLang="en-US" sz="3600" dirty="0">
              <a:ea typeface="楷体_GB2312" pitchFamily="49" charset="-122"/>
            </a:endParaRPr>
          </a:p>
        </p:txBody>
      </p:sp>
      <p:grpSp>
        <p:nvGrpSpPr>
          <p:cNvPr id="6147" name="Group 197"/>
          <p:cNvGrpSpPr/>
          <p:nvPr/>
        </p:nvGrpSpPr>
        <p:grpSpPr>
          <a:xfrm>
            <a:off x="3563938" y="1700213"/>
            <a:ext cx="4608512" cy="4752975"/>
            <a:chOff x="1519" y="1038"/>
            <a:chExt cx="2903" cy="2901"/>
          </a:xfrm>
        </p:grpSpPr>
        <p:grpSp>
          <p:nvGrpSpPr>
            <p:cNvPr id="6148" name="Group 146"/>
            <p:cNvGrpSpPr/>
            <p:nvPr/>
          </p:nvGrpSpPr>
          <p:grpSpPr>
            <a:xfrm>
              <a:off x="1519" y="1038"/>
              <a:ext cx="2903" cy="2901"/>
              <a:chOff x="860" y="815"/>
              <a:chExt cx="1697" cy="1696"/>
            </a:xfrm>
          </p:grpSpPr>
          <p:grpSp>
            <p:nvGrpSpPr>
              <p:cNvPr id="6155" name="Group 147"/>
              <p:cNvGrpSpPr/>
              <p:nvPr/>
            </p:nvGrpSpPr>
            <p:grpSpPr>
              <a:xfrm>
                <a:off x="975" y="832"/>
                <a:ext cx="1582" cy="1576"/>
                <a:chOff x="-508" y="873"/>
                <a:chExt cx="1642" cy="1636"/>
              </a:xfrm>
            </p:grpSpPr>
            <p:sp>
              <p:nvSpPr>
                <p:cNvPr id="6194" name="AutoShape 148"/>
                <p:cNvSpPr/>
                <p:nvPr/>
              </p:nvSpPr>
              <p:spPr>
                <a:xfrm rot="-776">
                  <a:off x="279" y="1614"/>
                  <a:ext cx="853" cy="206"/>
                </a:xfrm>
                <a:prstGeom prst="parallelogram">
                  <a:avLst>
                    <a:gd name="adj" fmla="val 16621"/>
                  </a:avLst>
                </a:prstGeom>
                <a:gradFill rotWithShape="1">
                  <a:gsLst>
                    <a:gs pos="0">
                      <a:srgbClr val="333333">
                        <a:alpha val="70000"/>
                      </a:srgbClr>
                    </a:gs>
                    <a:gs pos="100000">
                      <a:srgbClr val="181818">
                        <a:alpha val="0"/>
                      </a:srgbClr>
                    </a:gs>
                  </a:gsLst>
                  <a:lin ang="5400000" scaled="1"/>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6195" name="AutoShape 149"/>
                <p:cNvSpPr/>
                <p:nvPr/>
              </p:nvSpPr>
              <p:spPr>
                <a:xfrm rot="3600000">
                  <a:off x="-505" y="870"/>
                  <a:ext cx="1636" cy="1642"/>
                </a:xfrm>
                <a:custGeom>
                  <a:avLst/>
                  <a:gdLst>
                    <a:gd name="txL" fmla="*/ 3525 w 21600"/>
                    <a:gd name="txT" fmla="*/ 0 h 21600"/>
                    <a:gd name="txR" fmla="*/ 18075 w 21600"/>
                    <a:gd name="txB" fmla="*/ 10708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000000">
                        <a:alpha val="100000"/>
                      </a:srgbClr>
                    </a:gs>
                    <a:gs pos="100000">
                      <a:srgbClr val="0066FF">
                        <a:alpha val="100000"/>
                      </a:srgbClr>
                    </a:gs>
                  </a:gsLst>
                  <a:lin ang="2700000" scaled="1"/>
                  <a:tileRect/>
                </a:gradFill>
                <a:ln w="9525">
                  <a:noFill/>
                </a:ln>
              </p:spPr>
              <p:txBody>
                <a:bodyPr/>
                <a:p>
                  <a:endParaRPr lang="zh-CN" altLang="en-US"/>
                </a:p>
              </p:txBody>
            </p:sp>
            <p:sp>
              <p:nvSpPr>
                <p:cNvPr id="6196" name="Oval 150"/>
                <p:cNvSpPr/>
                <p:nvPr/>
              </p:nvSpPr>
              <p:spPr>
                <a:xfrm rot="-8126034">
                  <a:off x="755" y="1021"/>
                  <a:ext cx="226" cy="225"/>
                </a:xfrm>
                <a:prstGeom prst="ellipse">
                  <a:avLst/>
                </a:prstGeom>
                <a:gradFill rotWithShape="1">
                  <a:gsLst>
                    <a:gs pos="0">
                      <a:srgbClr val="DCDCDC">
                        <a:alpha val="0"/>
                      </a:srgbClr>
                    </a:gs>
                    <a:gs pos="100000">
                      <a:schemeClr val="bg1">
                        <a:alpha val="39998"/>
                      </a:schemeClr>
                    </a:gs>
                  </a:gsLst>
                  <a:lin ang="5400000" scaled="1"/>
                  <a:tileRect/>
                </a:gradFill>
                <a:ln w="9525">
                  <a:noFill/>
                </a:ln>
              </p:spPr>
              <p:txBody>
                <a:bodyPr rot="10800000" anchor="ctr" anchorCtr="0">
                  <a:spAutoFit/>
                </a:bodyPr>
                <a:p>
                  <a:endParaRPr lang="zh-CN" altLang="en-US" sz="2400" dirty="0">
                    <a:latin typeface="Times New Roman" panose="02020603050405020304" pitchFamily="18" charset="0"/>
                  </a:endParaRPr>
                </a:p>
              </p:txBody>
            </p:sp>
            <p:sp>
              <p:nvSpPr>
                <p:cNvPr id="6197" name="AutoShape 151"/>
                <p:cNvSpPr/>
                <p:nvPr/>
              </p:nvSpPr>
              <p:spPr>
                <a:xfrm rot="3600000">
                  <a:off x="-293" y="979"/>
                  <a:ext cx="1348" cy="1352"/>
                </a:xfrm>
                <a:custGeom>
                  <a:avLst/>
                  <a:gdLst>
                    <a:gd name="txL" fmla="*/ 3525 w 21600"/>
                    <a:gd name="txT" fmla="*/ 0 h 21600"/>
                    <a:gd name="txR" fmla="*/ 18075 w 21600"/>
                    <a:gd name="txB" fmla="*/ 10704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EAEAEA">
                        <a:alpha val="100000"/>
                      </a:srgbClr>
                    </a:gs>
                    <a:gs pos="100000">
                      <a:srgbClr val="000000">
                        <a:alpha val="100000"/>
                      </a:srgbClr>
                    </a:gs>
                  </a:gsLst>
                  <a:lin ang="2700000" scaled="1"/>
                  <a:tileRect/>
                </a:gradFill>
                <a:ln w="9525">
                  <a:noFill/>
                </a:ln>
              </p:spPr>
              <p:txBody>
                <a:bodyPr/>
                <a:p>
                  <a:endParaRPr lang="zh-CN" altLang="en-US"/>
                </a:p>
              </p:txBody>
            </p:sp>
            <p:sp>
              <p:nvSpPr>
                <p:cNvPr id="6198" name="AutoShape 152"/>
                <p:cNvSpPr/>
                <p:nvPr/>
              </p:nvSpPr>
              <p:spPr>
                <a:xfrm rot="3600000">
                  <a:off x="87" y="1464"/>
                  <a:ext cx="452" cy="454"/>
                </a:xfrm>
                <a:custGeom>
                  <a:avLst/>
                  <a:gdLst>
                    <a:gd name="txL" fmla="*/ 3536 w 21600"/>
                    <a:gd name="txT" fmla="*/ 0 h 21600"/>
                    <a:gd name="txR" fmla="*/ 18064 w 21600"/>
                    <a:gd name="txB" fmla="*/ 10705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0044AA">
                        <a:alpha val="100000"/>
                      </a:srgbClr>
                    </a:gs>
                    <a:gs pos="100000">
                      <a:srgbClr val="0066FF">
                        <a:alpha val="100000"/>
                      </a:srgbClr>
                    </a:gs>
                  </a:gsLst>
                  <a:lin ang="2700000" scaled="1"/>
                  <a:tileRect/>
                </a:gradFill>
                <a:ln w="9525">
                  <a:noFill/>
                </a:ln>
              </p:spPr>
              <p:txBody>
                <a:bodyPr/>
                <a:p>
                  <a:endParaRPr lang="zh-CN" altLang="en-US"/>
                </a:p>
              </p:txBody>
            </p:sp>
          </p:grpSp>
          <p:grpSp>
            <p:nvGrpSpPr>
              <p:cNvPr id="6156" name="Group 153"/>
              <p:cNvGrpSpPr/>
              <p:nvPr/>
            </p:nvGrpSpPr>
            <p:grpSpPr>
              <a:xfrm rot="3600000">
                <a:off x="972" y="893"/>
                <a:ext cx="1582" cy="1576"/>
                <a:chOff x="-508" y="873"/>
                <a:chExt cx="1642" cy="1636"/>
              </a:xfrm>
            </p:grpSpPr>
            <p:sp>
              <p:nvSpPr>
                <p:cNvPr id="6189" name="AutoShape 154"/>
                <p:cNvSpPr/>
                <p:nvPr/>
              </p:nvSpPr>
              <p:spPr>
                <a:xfrm rot="-776">
                  <a:off x="586" y="1691"/>
                  <a:ext cx="240" cy="51"/>
                </a:xfrm>
                <a:prstGeom prst="parallelogram">
                  <a:avLst>
                    <a:gd name="adj" fmla="val 18889"/>
                  </a:avLst>
                </a:prstGeom>
                <a:gradFill rotWithShape="1">
                  <a:gsLst>
                    <a:gs pos="0">
                      <a:srgbClr val="333333">
                        <a:alpha val="70000"/>
                      </a:srgbClr>
                    </a:gs>
                    <a:gs pos="100000">
                      <a:srgbClr val="181818">
                        <a:alpha val="0"/>
                      </a:srgbClr>
                    </a:gs>
                  </a:gsLst>
                  <a:lin ang="5400000" scaled="1"/>
                  <a:tileRect/>
                </a:gradFill>
                <a:ln w="9525">
                  <a:noFill/>
                </a:ln>
              </p:spPr>
              <p:txBody>
                <a:bodyPr rot="10800000" vert="eaVert" anchor="ctr" anchorCtr="0">
                  <a:spAutoFit/>
                </a:bodyPr>
                <a:p>
                  <a:endParaRPr lang="zh-CN" altLang="en-US" sz="2400" dirty="0">
                    <a:latin typeface="Times New Roman" panose="02020603050405020304" pitchFamily="18" charset="0"/>
                  </a:endParaRPr>
                </a:p>
              </p:txBody>
            </p:sp>
            <p:sp>
              <p:nvSpPr>
                <p:cNvPr id="6190" name="AutoShape 155"/>
                <p:cNvSpPr/>
                <p:nvPr/>
              </p:nvSpPr>
              <p:spPr>
                <a:xfrm rot="3600000">
                  <a:off x="-505" y="870"/>
                  <a:ext cx="1636" cy="1642"/>
                </a:xfrm>
                <a:custGeom>
                  <a:avLst/>
                  <a:gdLst>
                    <a:gd name="txL" fmla="*/ 3525 w 21600"/>
                    <a:gd name="txT" fmla="*/ 0 h 21600"/>
                    <a:gd name="txR" fmla="*/ 18075 w 21600"/>
                    <a:gd name="txB" fmla="*/ 10708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000000">
                        <a:alpha val="100000"/>
                      </a:srgbClr>
                    </a:gs>
                    <a:gs pos="100000">
                      <a:srgbClr val="0066FF">
                        <a:alpha val="100000"/>
                      </a:srgbClr>
                    </a:gs>
                  </a:gsLst>
                  <a:lin ang="2700000" scaled="1"/>
                  <a:tileRect/>
                </a:gradFill>
                <a:ln w="9525">
                  <a:noFill/>
                </a:ln>
              </p:spPr>
              <p:txBody>
                <a:bodyPr/>
                <a:p>
                  <a:endParaRPr lang="zh-CN" altLang="en-US"/>
                </a:p>
              </p:txBody>
            </p:sp>
            <p:sp>
              <p:nvSpPr>
                <p:cNvPr id="6191" name="Oval 156"/>
                <p:cNvSpPr/>
                <p:nvPr/>
              </p:nvSpPr>
              <p:spPr>
                <a:xfrm rot="-8126034">
                  <a:off x="738" y="1108"/>
                  <a:ext cx="259" cy="49"/>
                </a:xfrm>
                <a:prstGeom prst="ellipse">
                  <a:avLst/>
                </a:prstGeom>
                <a:gradFill rotWithShape="1">
                  <a:gsLst>
                    <a:gs pos="0">
                      <a:srgbClr val="DCDCDC">
                        <a:alpha val="0"/>
                      </a:srgbClr>
                    </a:gs>
                    <a:gs pos="100000">
                      <a:schemeClr val="bg1">
                        <a:alpha val="39998"/>
                      </a:schemeClr>
                    </a:gs>
                  </a:gsLst>
                  <a:lin ang="5400000" scaled="1"/>
                  <a:tileRect/>
                </a:gradFill>
                <a:ln w="9525">
                  <a:noFill/>
                </a:ln>
              </p:spPr>
              <p:txBody>
                <a:bodyPr vert="eaVert" anchor="ctr" anchorCtr="0">
                  <a:spAutoFit/>
                </a:bodyPr>
                <a:p>
                  <a:endParaRPr lang="zh-CN" altLang="en-US" sz="2400" dirty="0">
                    <a:latin typeface="Times New Roman" panose="02020603050405020304" pitchFamily="18" charset="0"/>
                  </a:endParaRPr>
                </a:p>
              </p:txBody>
            </p:sp>
            <p:sp>
              <p:nvSpPr>
                <p:cNvPr id="6192" name="AutoShape 157"/>
                <p:cNvSpPr/>
                <p:nvPr/>
              </p:nvSpPr>
              <p:spPr>
                <a:xfrm rot="3600000">
                  <a:off x="-293" y="979"/>
                  <a:ext cx="1348" cy="1352"/>
                </a:xfrm>
                <a:custGeom>
                  <a:avLst/>
                  <a:gdLst>
                    <a:gd name="txL" fmla="*/ 3525 w 21600"/>
                    <a:gd name="txT" fmla="*/ 0 h 21600"/>
                    <a:gd name="txR" fmla="*/ 18075 w 21600"/>
                    <a:gd name="txB" fmla="*/ 10704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EAEAEA">
                        <a:alpha val="100000"/>
                      </a:srgbClr>
                    </a:gs>
                    <a:gs pos="100000">
                      <a:srgbClr val="000000">
                        <a:alpha val="100000"/>
                      </a:srgbClr>
                    </a:gs>
                  </a:gsLst>
                  <a:lin ang="2700000" scaled="1"/>
                  <a:tileRect/>
                </a:gradFill>
                <a:ln w="9525">
                  <a:noFill/>
                </a:ln>
              </p:spPr>
              <p:txBody>
                <a:bodyPr/>
                <a:p>
                  <a:endParaRPr lang="zh-CN" altLang="en-US"/>
                </a:p>
              </p:txBody>
            </p:sp>
            <p:sp>
              <p:nvSpPr>
                <p:cNvPr id="6193" name="AutoShape 158"/>
                <p:cNvSpPr/>
                <p:nvPr/>
              </p:nvSpPr>
              <p:spPr>
                <a:xfrm rot="3600000">
                  <a:off x="87" y="1464"/>
                  <a:ext cx="452" cy="454"/>
                </a:xfrm>
                <a:custGeom>
                  <a:avLst/>
                  <a:gdLst>
                    <a:gd name="txL" fmla="*/ 3536 w 21600"/>
                    <a:gd name="txT" fmla="*/ 0 h 21600"/>
                    <a:gd name="txR" fmla="*/ 18064 w 21600"/>
                    <a:gd name="txB" fmla="*/ 10705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0044AA">
                        <a:alpha val="100000"/>
                      </a:srgbClr>
                    </a:gs>
                    <a:gs pos="100000">
                      <a:srgbClr val="0066FF">
                        <a:alpha val="100000"/>
                      </a:srgbClr>
                    </a:gs>
                  </a:gsLst>
                  <a:lin ang="2700000" scaled="1"/>
                  <a:tileRect/>
                </a:gradFill>
                <a:ln w="9525">
                  <a:noFill/>
                </a:ln>
              </p:spPr>
              <p:txBody>
                <a:bodyPr/>
                <a:p>
                  <a:endParaRPr lang="zh-CN" altLang="en-US"/>
                </a:p>
              </p:txBody>
            </p:sp>
          </p:grpSp>
          <p:grpSp>
            <p:nvGrpSpPr>
              <p:cNvPr id="6157" name="Group 159"/>
              <p:cNvGrpSpPr/>
              <p:nvPr/>
            </p:nvGrpSpPr>
            <p:grpSpPr>
              <a:xfrm rot="7200000">
                <a:off x="926" y="932"/>
                <a:ext cx="1582" cy="1576"/>
                <a:chOff x="-508" y="873"/>
                <a:chExt cx="1642" cy="1636"/>
              </a:xfrm>
            </p:grpSpPr>
            <p:sp>
              <p:nvSpPr>
                <p:cNvPr id="6184" name="AutoShape 160"/>
                <p:cNvSpPr/>
                <p:nvPr/>
              </p:nvSpPr>
              <p:spPr>
                <a:xfrm rot="-776">
                  <a:off x="587" y="1692"/>
                  <a:ext cx="240" cy="51"/>
                </a:xfrm>
                <a:prstGeom prst="parallelogram">
                  <a:avLst>
                    <a:gd name="adj" fmla="val 18889"/>
                  </a:avLst>
                </a:prstGeom>
                <a:gradFill rotWithShape="1">
                  <a:gsLst>
                    <a:gs pos="0">
                      <a:srgbClr val="333333">
                        <a:alpha val="70000"/>
                      </a:srgbClr>
                    </a:gs>
                    <a:gs pos="100000">
                      <a:srgbClr val="181818">
                        <a:alpha val="0"/>
                      </a:srgbClr>
                    </a:gs>
                  </a:gsLst>
                  <a:lin ang="5400000" scaled="1"/>
                  <a:tileRect/>
                </a:gradFill>
                <a:ln w="9525">
                  <a:noFill/>
                </a:ln>
              </p:spPr>
              <p:txBody>
                <a:bodyPr rot="10800000" vert="eaVert" anchor="ctr" anchorCtr="0">
                  <a:spAutoFit/>
                </a:bodyPr>
                <a:p>
                  <a:endParaRPr lang="zh-CN" altLang="en-US" sz="2400" dirty="0">
                    <a:latin typeface="Times New Roman" panose="02020603050405020304" pitchFamily="18" charset="0"/>
                  </a:endParaRPr>
                </a:p>
              </p:txBody>
            </p:sp>
            <p:sp>
              <p:nvSpPr>
                <p:cNvPr id="6185" name="AutoShape 161"/>
                <p:cNvSpPr/>
                <p:nvPr/>
              </p:nvSpPr>
              <p:spPr>
                <a:xfrm rot="3600000">
                  <a:off x="-505" y="870"/>
                  <a:ext cx="1636" cy="1642"/>
                </a:xfrm>
                <a:custGeom>
                  <a:avLst/>
                  <a:gdLst>
                    <a:gd name="txL" fmla="*/ 3525 w 21600"/>
                    <a:gd name="txT" fmla="*/ 0 h 21600"/>
                    <a:gd name="txR" fmla="*/ 18075 w 21600"/>
                    <a:gd name="txB" fmla="*/ 10708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000000">
                        <a:alpha val="100000"/>
                      </a:srgbClr>
                    </a:gs>
                    <a:gs pos="100000">
                      <a:srgbClr val="0066FF">
                        <a:alpha val="100000"/>
                      </a:srgbClr>
                    </a:gs>
                  </a:gsLst>
                  <a:lin ang="2700000" scaled="1"/>
                  <a:tileRect/>
                </a:gradFill>
                <a:ln w="9525">
                  <a:noFill/>
                </a:ln>
              </p:spPr>
              <p:txBody>
                <a:bodyPr/>
                <a:p>
                  <a:endParaRPr lang="zh-CN" altLang="en-US"/>
                </a:p>
              </p:txBody>
            </p:sp>
            <p:sp>
              <p:nvSpPr>
                <p:cNvPr id="46242" name="Oval 162"/>
                <p:cNvSpPr>
                  <a:spLocks noChangeArrowheads="1"/>
                </p:cNvSpPr>
                <p:nvPr/>
              </p:nvSpPr>
              <p:spPr bwMode="auto">
                <a:xfrm rot="13473966">
                  <a:off x="754" y="1018"/>
                  <a:ext cx="227" cy="232"/>
                </a:xfrm>
                <a:prstGeom prst="ellipse">
                  <a:avLst/>
                </a:prstGeom>
                <a:gradFill rotWithShape="1">
                  <a:gsLst>
                    <a:gs pos="0">
                      <a:schemeClr val="bg1">
                        <a:gamma/>
                        <a:shade val="86275"/>
                        <a:invGamma/>
                        <a:alpha val="0"/>
                      </a:schemeClr>
                    </a:gs>
                    <a:gs pos="100000">
                      <a:schemeClr val="bg1">
                        <a:alpha val="39999"/>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187" name="AutoShape 163"/>
                <p:cNvSpPr/>
                <p:nvPr/>
              </p:nvSpPr>
              <p:spPr>
                <a:xfrm rot="3600000">
                  <a:off x="-293" y="979"/>
                  <a:ext cx="1348" cy="1352"/>
                </a:xfrm>
                <a:custGeom>
                  <a:avLst/>
                  <a:gdLst>
                    <a:gd name="txL" fmla="*/ 3525 w 21600"/>
                    <a:gd name="txT" fmla="*/ 0 h 21600"/>
                    <a:gd name="txR" fmla="*/ 18075 w 21600"/>
                    <a:gd name="txB" fmla="*/ 10704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EAEAEA">
                        <a:alpha val="100000"/>
                      </a:srgbClr>
                    </a:gs>
                    <a:gs pos="100000">
                      <a:srgbClr val="000000">
                        <a:alpha val="100000"/>
                      </a:srgbClr>
                    </a:gs>
                  </a:gsLst>
                  <a:lin ang="2700000" scaled="1"/>
                  <a:tileRect/>
                </a:gradFill>
                <a:ln w="9525">
                  <a:noFill/>
                </a:ln>
              </p:spPr>
              <p:txBody>
                <a:bodyPr/>
                <a:p>
                  <a:endParaRPr lang="zh-CN" altLang="en-US"/>
                </a:p>
              </p:txBody>
            </p:sp>
            <p:sp>
              <p:nvSpPr>
                <p:cNvPr id="6188" name="AutoShape 164"/>
                <p:cNvSpPr/>
                <p:nvPr/>
              </p:nvSpPr>
              <p:spPr>
                <a:xfrm rot="3600000">
                  <a:off x="87" y="1464"/>
                  <a:ext cx="452" cy="454"/>
                </a:xfrm>
                <a:custGeom>
                  <a:avLst/>
                  <a:gdLst>
                    <a:gd name="txL" fmla="*/ 3536 w 21600"/>
                    <a:gd name="txT" fmla="*/ 0 h 21600"/>
                    <a:gd name="txR" fmla="*/ 18064 w 21600"/>
                    <a:gd name="txB" fmla="*/ 10705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0044AA">
                        <a:alpha val="100000"/>
                      </a:srgbClr>
                    </a:gs>
                    <a:gs pos="100000">
                      <a:srgbClr val="0066FF">
                        <a:alpha val="100000"/>
                      </a:srgbClr>
                    </a:gs>
                  </a:gsLst>
                  <a:lin ang="2700000" scaled="1"/>
                  <a:tileRect/>
                </a:gradFill>
                <a:ln w="9525">
                  <a:noFill/>
                </a:ln>
              </p:spPr>
              <p:txBody>
                <a:bodyPr/>
                <a:p>
                  <a:endParaRPr lang="zh-CN" altLang="en-US"/>
                </a:p>
              </p:txBody>
            </p:sp>
          </p:grpSp>
          <p:grpSp>
            <p:nvGrpSpPr>
              <p:cNvPr id="6158" name="Group 165"/>
              <p:cNvGrpSpPr/>
              <p:nvPr/>
            </p:nvGrpSpPr>
            <p:grpSpPr>
              <a:xfrm rot="10800000">
                <a:off x="860" y="917"/>
                <a:ext cx="1582" cy="1576"/>
                <a:chOff x="-508" y="873"/>
                <a:chExt cx="1642" cy="1636"/>
              </a:xfrm>
            </p:grpSpPr>
            <p:sp>
              <p:nvSpPr>
                <p:cNvPr id="6179" name="AutoShape 166"/>
                <p:cNvSpPr/>
                <p:nvPr/>
              </p:nvSpPr>
              <p:spPr>
                <a:xfrm rot="-776">
                  <a:off x="280" y="1613"/>
                  <a:ext cx="853" cy="206"/>
                </a:xfrm>
                <a:prstGeom prst="parallelogram">
                  <a:avLst>
                    <a:gd name="adj" fmla="val 16621"/>
                  </a:avLst>
                </a:prstGeom>
                <a:gradFill rotWithShape="1">
                  <a:gsLst>
                    <a:gs pos="0">
                      <a:srgbClr val="333333">
                        <a:alpha val="70000"/>
                      </a:srgbClr>
                    </a:gs>
                    <a:gs pos="100000">
                      <a:srgbClr val="181818">
                        <a:alpha val="0"/>
                      </a:srgbClr>
                    </a:gs>
                  </a:gsLst>
                  <a:lin ang="5400000" scaled="1"/>
                  <a:tileRect/>
                </a:gradFill>
                <a:ln w="9525">
                  <a:noFill/>
                </a:ln>
              </p:spPr>
              <p:txBody>
                <a:bodyPr rot="10800000" anchor="ctr" anchorCtr="0">
                  <a:spAutoFit/>
                </a:bodyPr>
                <a:p>
                  <a:endParaRPr lang="zh-CN" altLang="en-US" sz="2400" dirty="0">
                    <a:latin typeface="Times New Roman" panose="02020603050405020304" pitchFamily="18" charset="0"/>
                  </a:endParaRPr>
                </a:p>
              </p:txBody>
            </p:sp>
            <p:sp>
              <p:nvSpPr>
                <p:cNvPr id="6180" name="AutoShape 167"/>
                <p:cNvSpPr/>
                <p:nvPr/>
              </p:nvSpPr>
              <p:spPr>
                <a:xfrm rot="3600000">
                  <a:off x="-505" y="870"/>
                  <a:ext cx="1636" cy="1642"/>
                </a:xfrm>
                <a:custGeom>
                  <a:avLst/>
                  <a:gdLst>
                    <a:gd name="txL" fmla="*/ 3525 w 21600"/>
                    <a:gd name="txT" fmla="*/ 0 h 21600"/>
                    <a:gd name="txR" fmla="*/ 18075 w 21600"/>
                    <a:gd name="txB" fmla="*/ 10708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000000">
                        <a:alpha val="100000"/>
                      </a:srgbClr>
                    </a:gs>
                    <a:gs pos="100000">
                      <a:srgbClr val="0066FF">
                        <a:alpha val="100000"/>
                      </a:srgbClr>
                    </a:gs>
                  </a:gsLst>
                  <a:lin ang="2700000" scaled="1"/>
                  <a:tileRect/>
                </a:gradFill>
                <a:ln w="9525">
                  <a:noFill/>
                </a:ln>
              </p:spPr>
              <p:txBody>
                <a:bodyPr/>
                <a:p>
                  <a:endParaRPr lang="zh-CN" altLang="en-US"/>
                </a:p>
              </p:txBody>
            </p:sp>
            <p:sp>
              <p:nvSpPr>
                <p:cNvPr id="46248" name="Oval 168"/>
                <p:cNvSpPr>
                  <a:spLocks noChangeArrowheads="1"/>
                </p:cNvSpPr>
                <p:nvPr/>
              </p:nvSpPr>
              <p:spPr bwMode="auto">
                <a:xfrm rot="13473966">
                  <a:off x="755" y="1021"/>
                  <a:ext cx="226" cy="225"/>
                </a:xfrm>
                <a:prstGeom prst="ellipse">
                  <a:avLst/>
                </a:prstGeom>
                <a:gradFill rotWithShape="1">
                  <a:gsLst>
                    <a:gs pos="0">
                      <a:schemeClr val="bg1">
                        <a:gamma/>
                        <a:shade val="86275"/>
                        <a:invGamma/>
                        <a:alpha val="0"/>
                      </a:schemeClr>
                    </a:gs>
                    <a:gs pos="100000">
                      <a:schemeClr val="bg1">
                        <a:alpha val="39999"/>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182" name="AutoShape 169"/>
                <p:cNvSpPr/>
                <p:nvPr/>
              </p:nvSpPr>
              <p:spPr>
                <a:xfrm rot="3600000">
                  <a:off x="-293" y="979"/>
                  <a:ext cx="1348" cy="1352"/>
                </a:xfrm>
                <a:custGeom>
                  <a:avLst/>
                  <a:gdLst>
                    <a:gd name="txL" fmla="*/ 3525 w 21600"/>
                    <a:gd name="txT" fmla="*/ 0 h 21600"/>
                    <a:gd name="txR" fmla="*/ 18075 w 21600"/>
                    <a:gd name="txB" fmla="*/ 10704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EAEAEA">
                        <a:alpha val="100000"/>
                      </a:srgbClr>
                    </a:gs>
                    <a:gs pos="100000">
                      <a:srgbClr val="000000">
                        <a:alpha val="100000"/>
                      </a:srgbClr>
                    </a:gs>
                  </a:gsLst>
                  <a:lin ang="2700000" scaled="1"/>
                  <a:tileRect/>
                </a:gradFill>
                <a:ln w="9525">
                  <a:noFill/>
                </a:ln>
              </p:spPr>
              <p:txBody>
                <a:bodyPr/>
                <a:p>
                  <a:endParaRPr lang="zh-CN" altLang="en-US"/>
                </a:p>
              </p:txBody>
            </p:sp>
            <p:sp>
              <p:nvSpPr>
                <p:cNvPr id="6183" name="AutoShape 170"/>
                <p:cNvSpPr/>
                <p:nvPr/>
              </p:nvSpPr>
              <p:spPr>
                <a:xfrm rot="3600000">
                  <a:off x="87" y="1464"/>
                  <a:ext cx="452" cy="454"/>
                </a:xfrm>
                <a:custGeom>
                  <a:avLst/>
                  <a:gdLst>
                    <a:gd name="txL" fmla="*/ 3536 w 21600"/>
                    <a:gd name="txT" fmla="*/ 0 h 21600"/>
                    <a:gd name="txR" fmla="*/ 18064 w 21600"/>
                    <a:gd name="txB" fmla="*/ 10705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0044AA">
                        <a:alpha val="100000"/>
                      </a:srgbClr>
                    </a:gs>
                    <a:gs pos="100000">
                      <a:srgbClr val="0066FF">
                        <a:alpha val="100000"/>
                      </a:srgbClr>
                    </a:gs>
                  </a:gsLst>
                  <a:lin ang="2700000" scaled="1"/>
                  <a:tileRect/>
                </a:gradFill>
                <a:ln w="9525">
                  <a:noFill/>
                </a:ln>
              </p:spPr>
              <p:txBody>
                <a:bodyPr/>
                <a:p>
                  <a:endParaRPr lang="zh-CN" altLang="en-US"/>
                </a:p>
              </p:txBody>
            </p:sp>
          </p:grpSp>
          <p:grpSp>
            <p:nvGrpSpPr>
              <p:cNvPr id="6159" name="Group 171"/>
              <p:cNvGrpSpPr/>
              <p:nvPr/>
            </p:nvGrpSpPr>
            <p:grpSpPr>
              <a:xfrm rot="-7200000">
                <a:off x="863" y="851"/>
                <a:ext cx="1582" cy="1576"/>
                <a:chOff x="-508" y="873"/>
                <a:chExt cx="1642" cy="1636"/>
              </a:xfrm>
            </p:grpSpPr>
            <p:sp>
              <p:nvSpPr>
                <p:cNvPr id="6174" name="AutoShape 172"/>
                <p:cNvSpPr/>
                <p:nvPr/>
              </p:nvSpPr>
              <p:spPr>
                <a:xfrm rot="-776">
                  <a:off x="587" y="1691"/>
                  <a:ext cx="240" cy="51"/>
                </a:xfrm>
                <a:prstGeom prst="parallelogram">
                  <a:avLst>
                    <a:gd name="adj" fmla="val 18889"/>
                  </a:avLst>
                </a:prstGeom>
                <a:gradFill rotWithShape="1">
                  <a:gsLst>
                    <a:gs pos="0">
                      <a:srgbClr val="333333">
                        <a:alpha val="70000"/>
                      </a:srgbClr>
                    </a:gs>
                    <a:gs pos="100000">
                      <a:srgbClr val="181818">
                        <a:alpha val="0"/>
                      </a:srgbClr>
                    </a:gs>
                  </a:gsLst>
                  <a:lin ang="5400000" scaled="1"/>
                  <a:tileRect/>
                </a:gradFill>
                <a:ln w="9525">
                  <a:noFill/>
                </a:ln>
              </p:spPr>
              <p:txBody>
                <a:bodyPr vert="eaVert" anchor="ctr" anchorCtr="0">
                  <a:spAutoFit/>
                </a:bodyPr>
                <a:p>
                  <a:endParaRPr lang="zh-CN" altLang="en-US" sz="2400" dirty="0">
                    <a:latin typeface="Times New Roman" panose="02020603050405020304" pitchFamily="18" charset="0"/>
                  </a:endParaRPr>
                </a:p>
              </p:txBody>
            </p:sp>
            <p:sp>
              <p:nvSpPr>
                <p:cNvPr id="6175" name="AutoShape 173"/>
                <p:cNvSpPr/>
                <p:nvPr/>
              </p:nvSpPr>
              <p:spPr>
                <a:xfrm rot="3600000">
                  <a:off x="-505" y="870"/>
                  <a:ext cx="1636" cy="1642"/>
                </a:xfrm>
                <a:custGeom>
                  <a:avLst/>
                  <a:gdLst>
                    <a:gd name="txL" fmla="*/ 3525 w 21600"/>
                    <a:gd name="txT" fmla="*/ 0 h 21600"/>
                    <a:gd name="txR" fmla="*/ 18075 w 21600"/>
                    <a:gd name="txB" fmla="*/ 10708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000000">
                        <a:alpha val="100000"/>
                      </a:srgbClr>
                    </a:gs>
                    <a:gs pos="100000">
                      <a:srgbClr val="0066FF">
                        <a:alpha val="100000"/>
                      </a:srgbClr>
                    </a:gs>
                  </a:gsLst>
                  <a:lin ang="2700000" scaled="1"/>
                  <a:tileRect/>
                </a:gradFill>
                <a:ln w="9525">
                  <a:noFill/>
                </a:ln>
              </p:spPr>
              <p:txBody>
                <a:bodyPr/>
                <a:p>
                  <a:endParaRPr lang="zh-CN" altLang="en-US"/>
                </a:p>
              </p:txBody>
            </p:sp>
            <p:sp>
              <p:nvSpPr>
                <p:cNvPr id="6176" name="Oval 174"/>
                <p:cNvSpPr/>
                <p:nvPr/>
              </p:nvSpPr>
              <p:spPr>
                <a:xfrm rot="-8126034">
                  <a:off x="739" y="1108"/>
                  <a:ext cx="259" cy="49"/>
                </a:xfrm>
                <a:prstGeom prst="ellipse">
                  <a:avLst/>
                </a:prstGeom>
                <a:gradFill rotWithShape="1">
                  <a:gsLst>
                    <a:gs pos="0">
                      <a:srgbClr val="DCDCDC">
                        <a:alpha val="0"/>
                      </a:srgbClr>
                    </a:gs>
                    <a:gs pos="100000">
                      <a:schemeClr val="bg1">
                        <a:alpha val="39998"/>
                      </a:schemeClr>
                    </a:gs>
                  </a:gsLst>
                  <a:lin ang="5400000" scaled="1"/>
                  <a:tileRect/>
                </a:gradFill>
                <a:ln w="9525">
                  <a:noFill/>
                </a:ln>
              </p:spPr>
              <p:txBody>
                <a:bodyPr rot="10800000" vert="eaVert" anchor="ctr" anchorCtr="0">
                  <a:spAutoFit/>
                </a:bodyPr>
                <a:p>
                  <a:endParaRPr lang="zh-CN" altLang="en-US" sz="2400" dirty="0">
                    <a:latin typeface="Times New Roman" panose="02020603050405020304" pitchFamily="18" charset="0"/>
                  </a:endParaRPr>
                </a:p>
              </p:txBody>
            </p:sp>
            <p:sp>
              <p:nvSpPr>
                <p:cNvPr id="6177" name="AutoShape 175"/>
                <p:cNvSpPr/>
                <p:nvPr/>
              </p:nvSpPr>
              <p:spPr>
                <a:xfrm rot="3600000">
                  <a:off x="-293" y="979"/>
                  <a:ext cx="1348" cy="1352"/>
                </a:xfrm>
                <a:custGeom>
                  <a:avLst/>
                  <a:gdLst>
                    <a:gd name="txL" fmla="*/ 3525 w 21600"/>
                    <a:gd name="txT" fmla="*/ 0 h 21600"/>
                    <a:gd name="txR" fmla="*/ 18075 w 21600"/>
                    <a:gd name="txB" fmla="*/ 10704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EAEAEA">
                        <a:alpha val="100000"/>
                      </a:srgbClr>
                    </a:gs>
                    <a:gs pos="100000">
                      <a:srgbClr val="000000">
                        <a:alpha val="100000"/>
                      </a:srgbClr>
                    </a:gs>
                  </a:gsLst>
                  <a:lin ang="2700000" scaled="1"/>
                  <a:tileRect/>
                </a:gradFill>
                <a:ln w="9525">
                  <a:noFill/>
                </a:ln>
              </p:spPr>
              <p:txBody>
                <a:bodyPr/>
                <a:p>
                  <a:endParaRPr lang="zh-CN" altLang="en-US"/>
                </a:p>
              </p:txBody>
            </p:sp>
            <p:sp>
              <p:nvSpPr>
                <p:cNvPr id="6178" name="AutoShape 176"/>
                <p:cNvSpPr/>
                <p:nvPr/>
              </p:nvSpPr>
              <p:spPr>
                <a:xfrm rot="3600000">
                  <a:off x="87" y="1464"/>
                  <a:ext cx="452" cy="454"/>
                </a:xfrm>
                <a:custGeom>
                  <a:avLst/>
                  <a:gdLst>
                    <a:gd name="txL" fmla="*/ 3536 w 21600"/>
                    <a:gd name="txT" fmla="*/ 0 h 21600"/>
                    <a:gd name="txR" fmla="*/ 18064 w 21600"/>
                    <a:gd name="txB" fmla="*/ 10705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0044AA">
                        <a:alpha val="100000"/>
                      </a:srgbClr>
                    </a:gs>
                    <a:gs pos="100000">
                      <a:srgbClr val="0066FF">
                        <a:alpha val="100000"/>
                      </a:srgbClr>
                    </a:gs>
                  </a:gsLst>
                  <a:lin ang="2700000" scaled="1"/>
                  <a:tileRect/>
                </a:gradFill>
                <a:ln w="9525">
                  <a:noFill/>
                </a:ln>
              </p:spPr>
              <p:txBody>
                <a:bodyPr/>
                <a:p>
                  <a:endParaRPr lang="zh-CN" altLang="en-US"/>
                </a:p>
              </p:txBody>
            </p:sp>
          </p:grpSp>
          <p:grpSp>
            <p:nvGrpSpPr>
              <p:cNvPr id="6160" name="Group 177"/>
              <p:cNvGrpSpPr/>
              <p:nvPr/>
            </p:nvGrpSpPr>
            <p:grpSpPr>
              <a:xfrm rot="-3600000">
                <a:off x="914" y="818"/>
                <a:ext cx="1582" cy="1576"/>
                <a:chOff x="-508" y="873"/>
                <a:chExt cx="1642" cy="1636"/>
              </a:xfrm>
            </p:grpSpPr>
            <p:sp>
              <p:nvSpPr>
                <p:cNvPr id="6169" name="AutoShape 178"/>
                <p:cNvSpPr/>
                <p:nvPr/>
              </p:nvSpPr>
              <p:spPr>
                <a:xfrm rot="-776">
                  <a:off x="588" y="1690"/>
                  <a:ext cx="240" cy="51"/>
                </a:xfrm>
                <a:prstGeom prst="parallelogram">
                  <a:avLst>
                    <a:gd name="adj" fmla="val 18889"/>
                  </a:avLst>
                </a:prstGeom>
                <a:gradFill rotWithShape="1">
                  <a:gsLst>
                    <a:gs pos="0">
                      <a:srgbClr val="333333">
                        <a:alpha val="70000"/>
                      </a:srgbClr>
                    </a:gs>
                    <a:gs pos="100000">
                      <a:srgbClr val="181818">
                        <a:alpha val="0"/>
                      </a:srgbClr>
                    </a:gs>
                  </a:gsLst>
                  <a:lin ang="5400000" scaled="1"/>
                  <a:tileRect/>
                </a:gradFill>
                <a:ln w="9525">
                  <a:noFill/>
                </a:ln>
              </p:spPr>
              <p:txBody>
                <a:bodyPr vert="eaVert" anchor="ctr" anchorCtr="0">
                  <a:spAutoFit/>
                </a:bodyPr>
                <a:p>
                  <a:endParaRPr lang="zh-CN" altLang="en-US" sz="2400" dirty="0">
                    <a:latin typeface="Times New Roman" panose="02020603050405020304" pitchFamily="18" charset="0"/>
                  </a:endParaRPr>
                </a:p>
              </p:txBody>
            </p:sp>
            <p:sp>
              <p:nvSpPr>
                <p:cNvPr id="6170" name="AutoShape 179"/>
                <p:cNvSpPr/>
                <p:nvPr/>
              </p:nvSpPr>
              <p:spPr>
                <a:xfrm rot="3600000">
                  <a:off x="-505" y="870"/>
                  <a:ext cx="1636" cy="1642"/>
                </a:xfrm>
                <a:custGeom>
                  <a:avLst/>
                  <a:gdLst>
                    <a:gd name="txL" fmla="*/ 3525 w 21600"/>
                    <a:gd name="txT" fmla="*/ 0 h 21600"/>
                    <a:gd name="txR" fmla="*/ 18075 w 21600"/>
                    <a:gd name="txB" fmla="*/ 10708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000000">
                        <a:alpha val="100000"/>
                      </a:srgbClr>
                    </a:gs>
                    <a:gs pos="100000">
                      <a:srgbClr val="0066FF">
                        <a:alpha val="100000"/>
                      </a:srgbClr>
                    </a:gs>
                  </a:gsLst>
                  <a:lin ang="2700000" scaled="1"/>
                  <a:tileRect/>
                </a:gradFill>
                <a:ln w="9525">
                  <a:noFill/>
                </a:ln>
              </p:spPr>
              <p:txBody>
                <a:bodyPr/>
                <a:p>
                  <a:endParaRPr lang="zh-CN" altLang="en-US"/>
                </a:p>
              </p:txBody>
            </p:sp>
            <p:sp>
              <p:nvSpPr>
                <p:cNvPr id="6171" name="Oval 180"/>
                <p:cNvSpPr/>
                <p:nvPr/>
              </p:nvSpPr>
              <p:spPr>
                <a:xfrm rot="-8126034">
                  <a:off x="754" y="1017"/>
                  <a:ext cx="227" cy="233"/>
                </a:xfrm>
                <a:prstGeom prst="ellipse">
                  <a:avLst/>
                </a:prstGeom>
                <a:gradFill rotWithShape="1">
                  <a:gsLst>
                    <a:gs pos="0">
                      <a:srgbClr val="DCDCDC">
                        <a:alpha val="0"/>
                      </a:srgbClr>
                    </a:gs>
                    <a:gs pos="100000">
                      <a:schemeClr val="bg1">
                        <a:alpha val="39998"/>
                      </a:schemeClr>
                    </a:gs>
                  </a:gsLst>
                  <a:lin ang="5400000" scaled="1"/>
                  <a:tileRect/>
                </a:gradFill>
                <a:ln w="9525">
                  <a:noFill/>
                </a:ln>
              </p:spPr>
              <p:txBody>
                <a:bodyPr rot="10800000" anchor="ctr" anchorCtr="0">
                  <a:spAutoFit/>
                </a:bodyPr>
                <a:p>
                  <a:endParaRPr lang="zh-CN" altLang="en-US" sz="2400" dirty="0">
                    <a:latin typeface="Times New Roman" panose="02020603050405020304" pitchFamily="18" charset="0"/>
                  </a:endParaRPr>
                </a:p>
              </p:txBody>
            </p:sp>
            <p:sp>
              <p:nvSpPr>
                <p:cNvPr id="6172" name="AutoShape 181"/>
                <p:cNvSpPr/>
                <p:nvPr/>
              </p:nvSpPr>
              <p:spPr>
                <a:xfrm rot="3600000">
                  <a:off x="-293" y="979"/>
                  <a:ext cx="1348" cy="1352"/>
                </a:xfrm>
                <a:custGeom>
                  <a:avLst/>
                  <a:gdLst>
                    <a:gd name="txL" fmla="*/ 3525 w 21600"/>
                    <a:gd name="txT" fmla="*/ 0 h 21600"/>
                    <a:gd name="txR" fmla="*/ 18075 w 21600"/>
                    <a:gd name="txB" fmla="*/ 10704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EAEAEA">
                        <a:alpha val="100000"/>
                      </a:srgbClr>
                    </a:gs>
                    <a:gs pos="100000">
                      <a:srgbClr val="000000">
                        <a:alpha val="100000"/>
                      </a:srgbClr>
                    </a:gs>
                  </a:gsLst>
                  <a:lin ang="2700000" scaled="1"/>
                  <a:tileRect/>
                </a:gradFill>
                <a:ln w="9525">
                  <a:noFill/>
                </a:ln>
              </p:spPr>
              <p:txBody>
                <a:bodyPr/>
                <a:p>
                  <a:endParaRPr lang="zh-CN" altLang="en-US"/>
                </a:p>
              </p:txBody>
            </p:sp>
            <p:sp>
              <p:nvSpPr>
                <p:cNvPr id="6173" name="AutoShape 182"/>
                <p:cNvSpPr/>
                <p:nvPr/>
              </p:nvSpPr>
              <p:spPr>
                <a:xfrm rot="3600000">
                  <a:off x="87" y="1464"/>
                  <a:ext cx="452" cy="454"/>
                </a:xfrm>
                <a:custGeom>
                  <a:avLst/>
                  <a:gdLst>
                    <a:gd name="txL" fmla="*/ 3536 w 21600"/>
                    <a:gd name="txT" fmla="*/ 0 h 21600"/>
                    <a:gd name="txR" fmla="*/ 18064 w 21600"/>
                    <a:gd name="txB" fmla="*/ 10705 h 21600"/>
                  </a:gdLst>
                  <a:ahLst/>
                  <a:cxnLst>
                    <a:cxn ang="0">
                      <a:pos x="0" y="0"/>
                    </a:cxn>
                    <a:cxn ang="0">
                      <a:pos x="0" y="0"/>
                    </a:cxn>
                    <a:cxn ang="0">
                      <a:pos x="0" y="0"/>
                    </a:cxn>
                    <a:cxn ang="0">
                      <a:pos x="0" y="0"/>
                    </a:cxn>
                  </a:cxnLst>
                  <a:rect l="txL" t="txT" r="txR" b="txB"/>
                  <a:pathLst>
                    <a:path w="21600" h="21600">
                      <a:moveTo>
                        <a:pt x="10736" y="10694"/>
                      </a:moveTo>
                      <a:cubicBezTo>
                        <a:pt x="10755" y="10683"/>
                        <a:pt x="10777" y="10676"/>
                        <a:pt x="10800" y="10677"/>
                      </a:cubicBezTo>
                      <a:cubicBezTo>
                        <a:pt x="10822" y="10677"/>
                        <a:pt x="10844" y="10683"/>
                        <a:pt x="10863" y="10694"/>
                      </a:cubicBezTo>
                      <a:lnTo>
                        <a:pt x="16382" y="1554"/>
                      </a:lnTo>
                      <a:cubicBezTo>
                        <a:pt x="14697" y="537"/>
                        <a:pt x="12767" y="-1"/>
                        <a:pt x="10799" y="0"/>
                      </a:cubicBezTo>
                      <a:cubicBezTo>
                        <a:pt x="8832" y="0"/>
                        <a:pt x="6902" y="537"/>
                        <a:pt x="5217" y="1554"/>
                      </a:cubicBezTo>
                      <a:lnTo>
                        <a:pt x="10736" y="10694"/>
                      </a:lnTo>
                      <a:close/>
                    </a:path>
                  </a:pathLst>
                </a:custGeom>
                <a:gradFill rotWithShape="1">
                  <a:gsLst>
                    <a:gs pos="0">
                      <a:srgbClr val="0044AA">
                        <a:alpha val="100000"/>
                      </a:srgbClr>
                    </a:gs>
                    <a:gs pos="100000">
                      <a:srgbClr val="0066FF">
                        <a:alpha val="100000"/>
                      </a:srgbClr>
                    </a:gs>
                  </a:gsLst>
                  <a:lin ang="2700000" scaled="1"/>
                  <a:tileRect/>
                </a:gradFill>
                <a:ln w="9525">
                  <a:noFill/>
                </a:ln>
              </p:spPr>
              <p:txBody>
                <a:bodyPr/>
                <a:p>
                  <a:endParaRPr lang="zh-CN" altLang="en-US"/>
                </a:p>
              </p:txBody>
            </p:sp>
          </p:grpSp>
          <p:grpSp>
            <p:nvGrpSpPr>
              <p:cNvPr id="6161" name="Group 183"/>
              <p:cNvGrpSpPr/>
              <p:nvPr/>
            </p:nvGrpSpPr>
            <p:grpSpPr>
              <a:xfrm>
                <a:off x="1519" y="1466"/>
                <a:ext cx="361" cy="366"/>
                <a:chOff x="1343" y="1031"/>
                <a:chExt cx="880" cy="889"/>
              </a:xfrm>
            </p:grpSpPr>
            <p:sp>
              <p:nvSpPr>
                <p:cNvPr id="6162" name="AutoShape 184"/>
                <p:cNvSpPr/>
                <p:nvPr/>
              </p:nvSpPr>
              <p:spPr>
                <a:xfrm rot="8100000">
                  <a:off x="1343" y="1035"/>
                  <a:ext cx="882" cy="881"/>
                </a:xfrm>
                <a:custGeom>
                  <a:avLst/>
                  <a:gdLst>
                    <a:gd name="txL" fmla="*/ 0 w 21600"/>
                    <a:gd name="txT" fmla="*/ 0 h 21600"/>
                    <a:gd name="txR" fmla="*/ 21600 w 21600"/>
                    <a:gd name="txB" fmla="*/ 19859 h 21600"/>
                  </a:gdLst>
                  <a:ahLst/>
                  <a:cxnLst>
                    <a:cxn ang="0">
                      <a:pos x="441" y="0"/>
                    </a:cxn>
                    <a:cxn ang="0">
                      <a:pos x="291" y="801"/>
                    </a:cxn>
                    <a:cxn ang="0">
                      <a:pos x="441" y="101"/>
                    </a:cxn>
                    <a:cxn ang="0">
                      <a:pos x="591" y="801"/>
                    </a:cxn>
                  </a:cxnLst>
                  <a:rect l="txL" t="txT" r="txR" b="txB"/>
                  <a:pathLst>
                    <a:path w="21600" h="21600">
                      <a:moveTo>
                        <a:pt x="7606" y="18487"/>
                      </a:moveTo>
                      <a:cubicBezTo>
                        <a:pt x="4499" y="17197"/>
                        <a:pt x="2475" y="14163"/>
                        <a:pt x="2475" y="10800"/>
                      </a:cubicBezTo>
                      <a:cubicBezTo>
                        <a:pt x="2475" y="6202"/>
                        <a:pt x="6202" y="2475"/>
                        <a:pt x="10800" y="2475"/>
                      </a:cubicBezTo>
                      <a:cubicBezTo>
                        <a:pt x="15397" y="2475"/>
                        <a:pt x="19125" y="6202"/>
                        <a:pt x="19125" y="10800"/>
                      </a:cubicBezTo>
                      <a:cubicBezTo>
                        <a:pt x="19125" y="14163"/>
                        <a:pt x="17100" y="17197"/>
                        <a:pt x="13993" y="18487"/>
                      </a:cubicBezTo>
                      <a:lnTo>
                        <a:pt x="14943" y="20773"/>
                      </a:lnTo>
                      <a:cubicBezTo>
                        <a:pt x="18973" y="19099"/>
                        <a:pt x="21600" y="15164"/>
                        <a:pt x="21600" y="10800"/>
                      </a:cubicBezTo>
                      <a:cubicBezTo>
                        <a:pt x="21600" y="4835"/>
                        <a:pt x="16764" y="0"/>
                        <a:pt x="10800" y="0"/>
                      </a:cubicBezTo>
                      <a:cubicBezTo>
                        <a:pt x="4835" y="0"/>
                        <a:pt x="0" y="4835"/>
                        <a:pt x="0" y="10800"/>
                      </a:cubicBezTo>
                      <a:cubicBezTo>
                        <a:pt x="-1" y="15164"/>
                        <a:pt x="2626" y="19099"/>
                        <a:pt x="6656" y="20773"/>
                      </a:cubicBezTo>
                      <a:lnTo>
                        <a:pt x="7606" y="18487"/>
                      </a:lnTo>
                      <a:close/>
                    </a:path>
                  </a:pathLst>
                </a:custGeom>
                <a:gradFill rotWithShape="1">
                  <a:gsLst>
                    <a:gs pos="0">
                      <a:srgbClr val="FFFFCC">
                        <a:alpha val="100000"/>
                      </a:srgbClr>
                    </a:gs>
                    <a:gs pos="100000">
                      <a:srgbClr val="76765E">
                        <a:alpha val="100000"/>
                      </a:srgbClr>
                    </a:gs>
                  </a:gsLst>
                  <a:lin ang="5400000" scaled="1"/>
                  <a:tileRect/>
                </a:gradFill>
                <a:ln w="9525">
                  <a:noFill/>
                </a:ln>
                <a:effectLst>
                  <a:outerShdw dist="35921" dir="2699999" algn="ctr" rotWithShape="0">
                    <a:schemeClr val="bg2">
                      <a:alpha val="100000"/>
                    </a:schemeClr>
                  </a:outerShdw>
                </a:effectLst>
              </p:spPr>
              <p:txBody>
                <a:bodyPr/>
                <a:p>
                  <a:endParaRPr lang="zh-CN" altLang="en-US"/>
                </a:p>
              </p:txBody>
            </p:sp>
            <p:sp>
              <p:nvSpPr>
                <p:cNvPr id="6163" name="Oval 185"/>
                <p:cNvSpPr/>
                <p:nvPr/>
              </p:nvSpPr>
              <p:spPr>
                <a:xfrm>
                  <a:off x="1437" y="1210"/>
                  <a:ext cx="689" cy="527"/>
                </a:xfrm>
                <a:prstGeom prst="ellipse">
                  <a:avLst/>
                </a:prstGeom>
                <a:gradFill rotWithShape="1">
                  <a:gsLst>
                    <a:gs pos="0">
                      <a:srgbClr val="0033CC"/>
                    </a:gs>
                    <a:gs pos="100000">
                      <a:srgbClr val="00185E"/>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sp>
              <p:nvSpPr>
                <p:cNvPr id="6164" name="AutoShape 186"/>
                <p:cNvSpPr/>
                <p:nvPr/>
              </p:nvSpPr>
              <p:spPr>
                <a:xfrm rot="-5400000">
                  <a:off x="1372" y="1065"/>
                  <a:ext cx="821" cy="820"/>
                </a:xfrm>
                <a:custGeom>
                  <a:avLst/>
                  <a:gdLst>
                    <a:gd name="txL" fmla="*/ 0 w 21600"/>
                    <a:gd name="txT" fmla="*/ 0 h 21600"/>
                    <a:gd name="txR" fmla="*/ 21600 w 21600"/>
                    <a:gd name="txB" fmla="*/ 19782 h 21600"/>
                  </a:gdLst>
                  <a:ahLst/>
                  <a:cxnLst>
                    <a:cxn ang="0">
                      <a:pos x="0" y="0"/>
                    </a:cxn>
                    <a:cxn ang="0">
                      <a:pos x="0" y="0"/>
                    </a:cxn>
                    <a:cxn ang="0">
                      <a:pos x="0" y="0"/>
                    </a:cxn>
                    <a:cxn ang="0">
                      <a:pos x="0" y="0"/>
                    </a:cxn>
                  </a:cxnLst>
                  <a:rect l="txL" t="txT" r="txR" b="txB"/>
                  <a:pathLst>
                    <a:path w="21600" h="21600">
                      <a:moveTo>
                        <a:pt x="7456" y="18612"/>
                      </a:moveTo>
                      <a:cubicBezTo>
                        <a:pt x="4329" y="17274"/>
                        <a:pt x="2302" y="14200"/>
                        <a:pt x="2302" y="10800"/>
                      </a:cubicBezTo>
                      <a:cubicBezTo>
                        <a:pt x="2302" y="6106"/>
                        <a:pt x="6106" y="2302"/>
                        <a:pt x="10800" y="2302"/>
                      </a:cubicBezTo>
                      <a:cubicBezTo>
                        <a:pt x="15493" y="2302"/>
                        <a:pt x="19298" y="6106"/>
                        <a:pt x="19298" y="10800"/>
                      </a:cubicBezTo>
                      <a:cubicBezTo>
                        <a:pt x="19298" y="14200"/>
                        <a:pt x="17270" y="17274"/>
                        <a:pt x="14143" y="18612"/>
                      </a:cubicBezTo>
                      <a:lnTo>
                        <a:pt x="15049" y="20728"/>
                      </a:lnTo>
                      <a:cubicBezTo>
                        <a:pt x="19023" y="19028"/>
                        <a:pt x="21600" y="15122"/>
                        <a:pt x="21600" y="10800"/>
                      </a:cubicBezTo>
                      <a:cubicBezTo>
                        <a:pt x="21600" y="4835"/>
                        <a:pt x="16764" y="0"/>
                        <a:pt x="10800" y="0"/>
                      </a:cubicBezTo>
                      <a:cubicBezTo>
                        <a:pt x="4835" y="0"/>
                        <a:pt x="0" y="4835"/>
                        <a:pt x="0" y="10800"/>
                      </a:cubicBezTo>
                      <a:cubicBezTo>
                        <a:pt x="-1" y="15122"/>
                        <a:pt x="2576" y="19028"/>
                        <a:pt x="6550" y="20728"/>
                      </a:cubicBezTo>
                      <a:lnTo>
                        <a:pt x="7456" y="18612"/>
                      </a:lnTo>
                      <a:close/>
                    </a:path>
                  </a:pathLst>
                </a:custGeom>
                <a:gradFill rotWithShape="1">
                  <a:gsLst>
                    <a:gs pos="0">
                      <a:srgbClr val="FFFFCC">
                        <a:alpha val="100000"/>
                      </a:srgbClr>
                    </a:gs>
                    <a:gs pos="100000">
                      <a:srgbClr val="76765E">
                        <a:alpha val="100000"/>
                      </a:srgbClr>
                    </a:gs>
                  </a:gsLst>
                  <a:lin ang="5400000" scaled="1"/>
                  <a:tileRect/>
                </a:gradFill>
                <a:ln w="9525">
                  <a:noFill/>
                </a:ln>
              </p:spPr>
              <p:txBody>
                <a:bodyPr/>
                <a:p>
                  <a:endParaRPr lang="zh-CN" altLang="en-US"/>
                </a:p>
              </p:txBody>
            </p:sp>
            <p:grpSp>
              <p:nvGrpSpPr>
                <p:cNvPr id="6165" name="Group 187"/>
                <p:cNvGrpSpPr/>
                <p:nvPr/>
              </p:nvGrpSpPr>
              <p:grpSpPr>
                <a:xfrm>
                  <a:off x="1471" y="1031"/>
                  <a:ext cx="630" cy="889"/>
                  <a:chOff x="2280" y="1425"/>
                  <a:chExt cx="638" cy="901"/>
                </a:xfrm>
              </p:grpSpPr>
              <p:sp>
                <p:nvSpPr>
                  <p:cNvPr id="46268" name="Oval 188"/>
                  <p:cNvSpPr>
                    <a:spLocks noChangeArrowheads="1"/>
                  </p:cNvSpPr>
                  <p:nvPr/>
                </p:nvSpPr>
                <p:spPr bwMode="auto">
                  <a:xfrm>
                    <a:off x="2402" y="1430"/>
                    <a:ext cx="387" cy="533"/>
                  </a:xfrm>
                  <a:prstGeom prst="ellipse">
                    <a:avLst/>
                  </a:prstGeom>
                  <a:gradFill rotWithShape="1">
                    <a:gsLst>
                      <a:gs pos="0">
                        <a:schemeClr val="bg1">
                          <a:alpha val="3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6269" name="Oval 189"/>
                  <p:cNvSpPr>
                    <a:spLocks noChangeArrowheads="1"/>
                  </p:cNvSpPr>
                  <p:nvPr/>
                </p:nvSpPr>
                <p:spPr bwMode="auto">
                  <a:xfrm rot="-2388105">
                    <a:off x="2280" y="1425"/>
                    <a:ext cx="329" cy="535"/>
                  </a:xfrm>
                  <a:prstGeom prst="ellipse">
                    <a:avLst/>
                  </a:prstGeom>
                  <a:gradFill rotWithShape="1">
                    <a:gsLst>
                      <a:gs pos="0">
                        <a:schemeClr val="bg1">
                          <a:alpha val="80000"/>
                        </a:schemeClr>
                      </a:gs>
                      <a:gs pos="100000">
                        <a:schemeClr val="bg1">
                          <a:gamma/>
                          <a:shade val="46275"/>
                          <a:invGamma/>
                          <a:alpha val="0"/>
                        </a:schemeClr>
                      </a:gs>
                    </a:gsLst>
                    <a:lin ang="54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168" name="Oval 190"/>
                  <p:cNvSpPr/>
                  <p:nvPr/>
                </p:nvSpPr>
                <p:spPr>
                  <a:xfrm rot="-2388105" flipH="1" flipV="1">
                    <a:off x="2589" y="1792"/>
                    <a:ext cx="329" cy="534"/>
                  </a:xfrm>
                  <a:prstGeom prst="ellipse">
                    <a:avLst/>
                  </a:prstGeom>
                  <a:gradFill rotWithShape="1">
                    <a:gsLst>
                      <a:gs pos="0">
                        <a:schemeClr val="bg1">
                          <a:alpha val="20000"/>
                        </a:schemeClr>
                      </a:gs>
                      <a:gs pos="100000">
                        <a:srgbClr val="767676">
                          <a:alpha val="0"/>
                        </a:srgbClr>
                      </a:gs>
                    </a:gsLst>
                    <a:lin ang="5400000" scaled="1"/>
                    <a:tileRect/>
                  </a:gradFill>
                  <a:ln w="9525">
                    <a:noFill/>
                  </a:ln>
                </p:spPr>
                <p:txBody>
                  <a:bodyPr rot="10800000" anchor="ctr" anchorCtr="0">
                    <a:spAutoFit/>
                  </a:bodyPr>
                  <a:p>
                    <a:endParaRPr lang="zh-CN" altLang="en-US" sz="2400" dirty="0">
                      <a:latin typeface="Times New Roman" panose="02020603050405020304" pitchFamily="18" charset="0"/>
                    </a:endParaRPr>
                  </a:p>
                </p:txBody>
              </p:sp>
            </p:grpSp>
          </p:grpSp>
        </p:grpSp>
        <p:sp>
          <p:nvSpPr>
            <p:cNvPr id="6149" name="AutoShape 191"/>
            <p:cNvSpPr/>
            <p:nvPr/>
          </p:nvSpPr>
          <p:spPr>
            <a:xfrm>
              <a:off x="2607" y="1387"/>
              <a:ext cx="760" cy="335"/>
            </a:xfrm>
            <a:prstGeom prst="homePlate">
              <a:avLst>
                <a:gd name="adj" fmla="val 0"/>
              </a:avLst>
            </a:prstGeom>
            <a:noFill/>
            <a:ln w="9525">
              <a:noFill/>
            </a:ln>
            <a:effectLst>
              <a:outerShdw dist="17961" dir="2699999" algn="ctr" rotWithShape="0">
                <a:schemeClr val="bg2"/>
              </a:outerShdw>
            </a:effectLst>
          </p:spPr>
          <p:txBody>
            <a:bodyPr wrap="none" lIns="0" tIns="0" rIns="0" bIns="0" anchor="ctr" anchorCtr="0">
              <a:spAutoFit/>
            </a:bodyPr>
            <a:p>
              <a:pPr algn="ctr" latinLnBrk="1">
                <a:buNone/>
              </a:pPr>
              <a:r>
                <a:rPr lang="zh-CN" altLang="en-US" b="1" dirty="0">
                  <a:latin typeface="Arial" panose="020B0604020202020204" pitchFamily="34" charset="0"/>
                </a:rPr>
                <a:t>班组长的</a:t>
              </a:r>
              <a:endParaRPr lang="zh-CN" altLang="en-US" b="1" dirty="0">
                <a:latin typeface="Arial" panose="020B0604020202020204" pitchFamily="34" charset="0"/>
              </a:endParaRPr>
            </a:p>
            <a:p>
              <a:pPr algn="ctr" latinLnBrk="1">
                <a:buNone/>
              </a:pPr>
              <a:r>
                <a:rPr lang="zh-CN" altLang="en-US" b="1" dirty="0">
                  <a:latin typeface="Arial" panose="020B0604020202020204" pitchFamily="34" charset="0"/>
                </a:rPr>
                <a:t>地位和作用</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6150" name="AutoShape 192"/>
            <p:cNvSpPr/>
            <p:nvPr/>
          </p:nvSpPr>
          <p:spPr>
            <a:xfrm>
              <a:off x="3456" y="1928"/>
              <a:ext cx="720" cy="334"/>
            </a:xfrm>
            <a:prstGeom prst="homePlate">
              <a:avLst>
                <a:gd name="adj" fmla="val 0"/>
              </a:avLst>
            </a:prstGeom>
            <a:noFill/>
            <a:ln w="9525">
              <a:noFill/>
            </a:ln>
            <a:effectLst>
              <a:outerShdw dist="17961" dir="2699999" algn="ctr" rotWithShape="0">
                <a:schemeClr val="bg2"/>
              </a:outerShdw>
            </a:effectLst>
          </p:spPr>
          <p:txBody>
            <a:bodyPr wrap="none" lIns="0" tIns="0" rIns="0" bIns="0" anchor="ctr" anchorCtr="0">
              <a:spAutoFit/>
            </a:bodyPr>
            <a:p>
              <a:pPr algn="ctr" latinLnBrk="1">
                <a:buNone/>
              </a:pPr>
              <a:r>
                <a:rPr lang="zh-CN" altLang="en-US" b="1" dirty="0">
                  <a:latin typeface="Arial" panose="020B0604020202020204" pitchFamily="34" charset="0"/>
                </a:rPr>
                <a:t>班组长安全</a:t>
              </a:r>
              <a:endParaRPr lang="zh-CN" altLang="en-US" b="1" dirty="0">
                <a:latin typeface="Arial" panose="020B0604020202020204" pitchFamily="34" charset="0"/>
              </a:endParaRPr>
            </a:p>
            <a:p>
              <a:pPr algn="ctr" latinLnBrk="1">
                <a:buNone/>
              </a:pPr>
              <a:r>
                <a:rPr lang="zh-CN" altLang="en-US" b="1" dirty="0">
                  <a:latin typeface="Arial" panose="020B0604020202020204" pitchFamily="34" charset="0"/>
                </a:rPr>
                <a:t>角色定位</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6151" name="AutoShape 193"/>
            <p:cNvSpPr/>
            <p:nvPr/>
          </p:nvSpPr>
          <p:spPr>
            <a:xfrm>
              <a:off x="3352" y="2699"/>
              <a:ext cx="904" cy="335"/>
            </a:xfrm>
            <a:prstGeom prst="homePlate">
              <a:avLst>
                <a:gd name="adj" fmla="val 0"/>
              </a:avLst>
            </a:prstGeom>
            <a:noFill/>
            <a:ln w="9525">
              <a:noFill/>
            </a:ln>
            <a:effectLst>
              <a:outerShdw dist="17961" dir="2699999" algn="ctr" rotWithShape="0">
                <a:schemeClr val="bg2"/>
              </a:outerShdw>
            </a:effectLst>
          </p:spPr>
          <p:txBody>
            <a:bodyPr wrap="none" lIns="0" tIns="0" rIns="0" bIns="0" anchor="ctr" anchorCtr="0">
              <a:spAutoFit/>
            </a:bodyPr>
            <a:p>
              <a:pPr algn="ctr" latinLnBrk="1">
                <a:buNone/>
              </a:pPr>
              <a:r>
                <a:rPr lang="zh-CN" altLang="en-US" b="1" dirty="0">
                  <a:latin typeface="Arial" panose="020B0604020202020204" pitchFamily="34" charset="0"/>
                </a:rPr>
                <a:t>班组长应具备</a:t>
              </a:r>
              <a:endParaRPr lang="zh-CN" altLang="en-US" b="1" dirty="0">
                <a:latin typeface="Arial" panose="020B0604020202020204" pitchFamily="34" charset="0"/>
              </a:endParaRPr>
            </a:p>
            <a:p>
              <a:pPr algn="ctr" latinLnBrk="1">
                <a:buNone/>
              </a:pPr>
              <a:r>
                <a:rPr lang="zh-CN" altLang="en-US" b="1" dirty="0">
                  <a:latin typeface="Arial" panose="020B0604020202020204" pitchFamily="34" charset="0"/>
                </a:rPr>
                <a:t>安全管理素质</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6152" name="AutoShape 194"/>
            <p:cNvSpPr/>
            <p:nvPr/>
          </p:nvSpPr>
          <p:spPr>
            <a:xfrm>
              <a:off x="2675" y="3337"/>
              <a:ext cx="616" cy="334"/>
            </a:xfrm>
            <a:prstGeom prst="homePlate">
              <a:avLst>
                <a:gd name="adj" fmla="val 0"/>
              </a:avLst>
            </a:prstGeom>
            <a:noFill/>
            <a:ln w="9525">
              <a:noFill/>
            </a:ln>
            <a:effectLst>
              <a:outerShdw dist="17961" dir="2699999" algn="ctr" rotWithShape="0">
                <a:schemeClr val="bg2"/>
              </a:outerShdw>
            </a:effectLst>
          </p:spPr>
          <p:txBody>
            <a:bodyPr wrap="none" lIns="0" tIns="0" rIns="0" bIns="0" anchor="ctr" anchorCtr="0">
              <a:spAutoFit/>
            </a:bodyPr>
            <a:p>
              <a:pPr algn="ctr" latinLnBrk="1">
                <a:buNone/>
              </a:pPr>
              <a:r>
                <a:rPr lang="zh-CN" altLang="en-US" b="1" dirty="0">
                  <a:latin typeface="Arial" panose="020B0604020202020204" pitchFamily="34" charset="0"/>
                </a:rPr>
                <a:t>如何做好</a:t>
              </a:r>
              <a:endParaRPr lang="zh-CN" altLang="en-US" b="1" dirty="0">
                <a:latin typeface="Arial" panose="020B0604020202020204" pitchFamily="34" charset="0"/>
              </a:endParaRPr>
            </a:p>
            <a:p>
              <a:pPr algn="ctr" latinLnBrk="1">
                <a:buNone/>
              </a:pPr>
              <a:r>
                <a:rPr lang="zh-CN" altLang="en-US" b="1" dirty="0">
                  <a:latin typeface="Arial" panose="020B0604020202020204" pitchFamily="34" charset="0"/>
                </a:rPr>
                <a:t>安全管理</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6153" name="AutoShape 195"/>
            <p:cNvSpPr/>
            <p:nvPr/>
          </p:nvSpPr>
          <p:spPr>
            <a:xfrm>
              <a:off x="1770" y="1861"/>
              <a:ext cx="720" cy="335"/>
            </a:xfrm>
            <a:prstGeom prst="homePlate">
              <a:avLst>
                <a:gd name="adj" fmla="val 0"/>
              </a:avLst>
            </a:prstGeom>
            <a:noFill/>
            <a:ln w="9525">
              <a:noFill/>
            </a:ln>
            <a:effectLst>
              <a:outerShdw dist="17961" dir="2699999" algn="ctr" rotWithShape="0">
                <a:schemeClr val="bg2"/>
              </a:outerShdw>
            </a:effectLst>
          </p:spPr>
          <p:txBody>
            <a:bodyPr wrap="none" lIns="0" tIns="0" rIns="0" bIns="0" anchor="ctr" anchorCtr="0">
              <a:spAutoFit/>
            </a:bodyPr>
            <a:p>
              <a:pPr algn="ctr" latinLnBrk="1">
                <a:buNone/>
              </a:pPr>
              <a:r>
                <a:rPr lang="zh-CN" altLang="en-US" b="1" dirty="0">
                  <a:latin typeface="Arial" panose="020B0604020202020204" pitchFamily="34" charset="0"/>
                </a:rPr>
                <a:t>班组长安全</a:t>
              </a:r>
              <a:endParaRPr lang="zh-CN" altLang="en-US" b="1" dirty="0">
                <a:latin typeface="Arial" panose="020B0604020202020204" pitchFamily="34" charset="0"/>
              </a:endParaRPr>
            </a:p>
            <a:p>
              <a:pPr algn="ctr" latinLnBrk="1">
                <a:buNone/>
              </a:pPr>
              <a:r>
                <a:rPr lang="zh-CN" altLang="en-US" b="1" dirty="0">
                  <a:latin typeface="Arial" panose="020B0604020202020204" pitchFamily="34" charset="0"/>
                </a:rPr>
                <a:t>管理职责</a:t>
              </a:r>
              <a:r>
                <a:rPr lang="zh-CN" altLang="en-US" dirty="0">
                  <a:latin typeface="Arial" panose="020B0604020202020204" pitchFamily="34" charset="0"/>
                </a:rPr>
                <a:t> </a:t>
              </a:r>
              <a:endParaRPr lang="en-US" altLang="ko-KR" dirty="0">
                <a:latin typeface="Arial" panose="020B0604020202020204" pitchFamily="34" charset="0"/>
                <a:ea typeface="Gulim" panose="020B0600000101010101" pitchFamily="34" charset="-127"/>
              </a:endParaRPr>
            </a:p>
          </p:txBody>
        </p:sp>
        <p:sp>
          <p:nvSpPr>
            <p:cNvPr id="6154" name="AutoShape 196"/>
            <p:cNvSpPr/>
            <p:nvPr/>
          </p:nvSpPr>
          <p:spPr>
            <a:xfrm>
              <a:off x="1767" y="2864"/>
              <a:ext cx="781" cy="297"/>
            </a:xfrm>
            <a:prstGeom prst="homePlate">
              <a:avLst>
                <a:gd name="adj" fmla="val 0"/>
              </a:avLst>
            </a:prstGeom>
            <a:noFill/>
            <a:ln w="9525">
              <a:noFill/>
            </a:ln>
            <a:effectLst>
              <a:outerShdw dist="17961" dir="2699999" algn="ctr" rotWithShape="0">
                <a:schemeClr val="bg2"/>
              </a:outerShdw>
            </a:effectLst>
          </p:spPr>
          <p:txBody>
            <a:bodyPr lIns="0" tIns="0" rIns="0" bIns="0" anchor="ctr" anchorCtr="0">
              <a:spAutoFit/>
            </a:bodyPr>
            <a:p>
              <a:pPr algn="ctr" latinLnBrk="1">
                <a:buNone/>
              </a:pPr>
              <a:r>
                <a:rPr lang="zh-CN" altLang="en-US" sz="1600" b="1" dirty="0">
                  <a:latin typeface="Arial" panose="020B0604020202020204" pitchFamily="34" charset="0"/>
                </a:rPr>
                <a:t>班组安全教育</a:t>
              </a:r>
              <a:endParaRPr lang="zh-CN" altLang="en-US" sz="1600" b="1" dirty="0">
                <a:latin typeface="Arial" panose="020B0604020202020204" pitchFamily="34" charset="0"/>
              </a:endParaRPr>
            </a:p>
            <a:p>
              <a:pPr algn="ctr" latinLnBrk="1">
                <a:buNone/>
              </a:pPr>
              <a:r>
                <a:rPr lang="zh-CN" altLang="en-US" sz="1600" b="1" dirty="0">
                  <a:latin typeface="Arial" panose="020B0604020202020204" pitchFamily="34" charset="0"/>
                </a:rPr>
                <a:t>的意义</a:t>
              </a:r>
              <a:r>
                <a:rPr lang="zh-CN" altLang="en-US" sz="1600" dirty="0">
                  <a:latin typeface="Arial" panose="020B0604020202020204" pitchFamily="34" charset="0"/>
                </a:rPr>
                <a:t> </a:t>
              </a:r>
              <a:endParaRPr lang="en-US" altLang="ko-KR" sz="1600" dirty="0">
                <a:latin typeface="Arial" panose="020B0604020202020204" pitchFamily="34" charset="0"/>
                <a:ea typeface="Gulim" panose="020B0600000101010101" pitchFamily="34" charset="-127"/>
              </a:endParaRPr>
            </a:p>
          </p:txBody>
        </p:sp>
      </p:gr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5"/>
          <p:cNvSpPr/>
          <p:nvPr>
            <p:ph type="title"/>
          </p:nvPr>
        </p:nvSpPr>
        <p:spPr>
          <a:xfrm>
            <a:off x="468313" y="765175"/>
            <a:ext cx="8229600" cy="649288"/>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grpSp>
        <p:nvGrpSpPr>
          <p:cNvPr id="52227" name="Group 4"/>
          <p:cNvGrpSpPr/>
          <p:nvPr/>
        </p:nvGrpSpPr>
        <p:grpSpPr>
          <a:xfrm>
            <a:off x="323850" y="1557338"/>
            <a:ext cx="5735638" cy="576262"/>
            <a:chOff x="174" y="663"/>
            <a:chExt cx="3613" cy="363"/>
          </a:xfrm>
        </p:grpSpPr>
        <p:grpSp>
          <p:nvGrpSpPr>
            <p:cNvPr id="52249" name="Group 5"/>
            <p:cNvGrpSpPr/>
            <p:nvPr/>
          </p:nvGrpSpPr>
          <p:grpSpPr>
            <a:xfrm>
              <a:off x="174" y="715"/>
              <a:ext cx="205" cy="205"/>
              <a:chOff x="2485" y="949"/>
              <a:chExt cx="918" cy="918"/>
            </a:xfrm>
          </p:grpSpPr>
          <p:sp>
            <p:nvSpPr>
              <p:cNvPr id="52251"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52252"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52253" name="Group 8"/>
              <p:cNvGrpSpPr/>
              <p:nvPr/>
            </p:nvGrpSpPr>
            <p:grpSpPr>
              <a:xfrm>
                <a:off x="2656" y="1155"/>
                <a:ext cx="586" cy="500"/>
                <a:chOff x="511" y="1141"/>
                <a:chExt cx="586" cy="500"/>
              </a:xfrm>
            </p:grpSpPr>
            <p:sp>
              <p:nvSpPr>
                <p:cNvPr id="104457"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458"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52254"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104460"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52250"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400" b="1" dirty="0">
                  <a:latin typeface="楷体_GB2312" pitchFamily="49" charset="-122"/>
                  <a:ea typeface="楷体_GB2312" pitchFamily="49" charset="-122"/>
                </a:rPr>
                <a:t>3.6.1</a:t>
              </a:r>
              <a:r>
                <a:rPr lang="zh-CN" altLang="en-US" sz="2400" b="1" dirty="0">
                  <a:latin typeface="楷体_GB2312" pitchFamily="49" charset="-122"/>
                  <a:ea typeface="楷体_GB2312" pitchFamily="49" charset="-122"/>
                </a:rPr>
                <a:t>反习惯性违章班组是重点</a:t>
              </a:r>
              <a:r>
                <a:rPr lang="zh-CN" altLang="en-US" dirty="0">
                  <a:latin typeface="Arial" panose="020B0604020202020204" pitchFamily="34" charset="0"/>
                </a:rPr>
                <a:t> </a:t>
              </a:r>
              <a:endParaRPr lang="zh-CN" altLang="en-US" dirty="0">
                <a:latin typeface="Arial" panose="020B0604020202020204" pitchFamily="34" charset="0"/>
              </a:endParaRPr>
            </a:p>
          </p:txBody>
        </p:sp>
      </p:grpSp>
      <p:grpSp>
        <p:nvGrpSpPr>
          <p:cNvPr id="52228" name="Group 34"/>
          <p:cNvGrpSpPr/>
          <p:nvPr/>
        </p:nvGrpSpPr>
        <p:grpSpPr>
          <a:xfrm>
            <a:off x="1042988" y="2276475"/>
            <a:ext cx="7729537" cy="4343400"/>
            <a:chOff x="384" y="1200"/>
            <a:chExt cx="5142" cy="2925"/>
          </a:xfrm>
        </p:grpSpPr>
        <p:sp>
          <p:nvSpPr>
            <p:cNvPr id="52229" name="AutoShape 14"/>
            <p:cNvSpPr/>
            <p:nvPr/>
          </p:nvSpPr>
          <p:spPr>
            <a:xfrm>
              <a:off x="2288" y="3142"/>
              <a:ext cx="3015" cy="746"/>
            </a:xfrm>
            <a:prstGeom prst="roundRect">
              <a:avLst>
                <a:gd name="adj" fmla="val 16667"/>
              </a:avLst>
            </a:prstGeom>
            <a:solidFill>
              <a:schemeClr val="bg1"/>
            </a:solidFill>
            <a:ln w="57150" cap="flat" cmpd="sng">
              <a:solidFill>
                <a:schemeClr val="bg2"/>
              </a:solidFill>
              <a:prstDash val="solid"/>
              <a:headEnd type="none" w="med" len="med"/>
              <a:tailEnd type="none" w="med" len="med"/>
            </a:ln>
          </p:spPr>
          <p:txBody>
            <a:bodyPr wrap="none" anchor="ctr" anchorCtr="0"/>
            <a:p>
              <a:endParaRPr lang="zh-CN" altLang="en-US" sz="2400" dirty="0">
                <a:latin typeface="Times New Roman" panose="02020603050405020304" pitchFamily="18" charset="0"/>
              </a:endParaRPr>
            </a:p>
          </p:txBody>
        </p:sp>
        <p:sp>
          <p:nvSpPr>
            <p:cNvPr id="52230" name="Freeform 15"/>
            <p:cNvSpPr/>
            <p:nvPr/>
          </p:nvSpPr>
          <p:spPr>
            <a:xfrm>
              <a:off x="612" y="1955"/>
              <a:ext cx="1197" cy="867"/>
            </a:xfrm>
            <a:custGeom>
              <a:avLst/>
              <a:gdLst>
                <a:gd name="txL" fmla="*/ 0 w 735"/>
                <a:gd name="txT" fmla="*/ 0 h 532"/>
                <a:gd name="txR" fmla="*/ 735 w 735"/>
                <a:gd name="txB" fmla="*/ 532 h 532"/>
              </a:gdLst>
              <a:ahLst/>
              <a:cxnLst>
                <a:cxn ang="0">
                  <a:pos x="0" y="0"/>
                </a:cxn>
                <a:cxn ang="0">
                  <a:pos x="1650" y="874"/>
                </a:cxn>
                <a:cxn ang="0">
                  <a:pos x="2493" y="874"/>
                </a:cxn>
                <a:cxn ang="0">
                  <a:pos x="2751" y="1079"/>
                </a:cxn>
                <a:cxn ang="0">
                  <a:pos x="2760" y="1739"/>
                </a:cxn>
                <a:cxn ang="0">
                  <a:pos x="2583" y="1732"/>
                </a:cxn>
                <a:cxn ang="0">
                  <a:pos x="2891" y="2303"/>
                </a:cxn>
                <a:cxn ang="0">
                  <a:pos x="3174" y="1739"/>
                </a:cxn>
                <a:cxn ang="0">
                  <a:pos x="3005" y="1739"/>
                </a:cxn>
                <a:cxn ang="0">
                  <a:pos x="2997" y="978"/>
                </a:cxn>
                <a:cxn ang="0">
                  <a:pos x="2659" y="649"/>
                </a:cxn>
                <a:cxn ang="0">
                  <a:pos x="1448" y="645"/>
                </a:cxn>
                <a:cxn ang="0">
                  <a:pos x="296" y="0"/>
                </a:cxn>
                <a:cxn ang="0">
                  <a:pos x="0" y="0"/>
                </a:cxn>
              </a:cxnLst>
              <a:rect l="txL" t="txT" r="txR" b="tx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bg2">
                    <a:alpha val="100000"/>
                  </a:schemeClr>
                </a:gs>
              </a:gsLst>
              <a:lin ang="5400000" scaled="1"/>
              <a:tileRect/>
            </a:gradFill>
            <a:ln w="9525">
              <a:noFill/>
            </a:ln>
          </p:spPr>
          <p:txBody>
            <a:bodyPr/>
            <a:p>
              <a:endParaRPr lang="zh-CN" altLang="en-US"/>
            </a:p>
          </p:txBody>
        </p:sp>
        <p:sp>
          <p:nvSpPr>
            <p:cNvPr id="52231" name="Freeform 16"/>
            <p:cNvSpPr/>
            <p:nvPr/>
          </p:nvSpPr>
          <p:spPr>
            <a:xfrm>
              <a:off x="1821" y="1914"/>
              <a:ext cx="231" cy="984"/>
            </a:xfrm>
            <a:custGeom>
              <a:avLst/>
              <a:gdLst>
                <a:gd name="txL" fmla="*/ 0 w 142"/>
                <a:gd name="txT" fmla="*/ 0 h 604"/>
                <a:gd name="txR" fmla="*/ 142 w 142"/>
                <a:gd name="txB" fmla="*/ 604 h 604"/>
              </a:gdLst>
              <a:ahLst/>
              <a:cxnLst>
                <a:cxn ang="0">
                  <a:pos x="159" y="5"/>
                </a:cxn>
                <a:cxn ang="0">
                  <a:pos x="194" y="2041"/>
                </a:cxn>
                <a:cxn ang="0">
                  <a:pos x="0" y="2049"/>
                </a:cxn>
                <a:cxn ang="0">
                  <a:pos x="309" y="2612"/>
                </a:cxn>
                <a:cxn ang="0">
                  <a:pos x="612" y="2049"/>
                </a:cxn>
                <a:cxn ang="0">
                  <a:pos x="431" y="2049"/>
                </a:cxn>
                <a:cxn ang="0">
                  <a:pos x="426" y="0"/>
                </a:cxn>
                <a:cxn ang="0">
                  <a:pos x="159" y="5"/>
                </a:cxn>
              </a:cxnLst>
              <a:rect l="txL" t="txT" r="txR" b="tx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chemeClr val="bg2">
                    <a:alpha val="100000"/>
                  </a:schemeClr>
                </a:gs>
              </a:gsLst>
              <a:lin ang="5400000" scaled="1"/>
              <a:tileRect/>
            </a:gradFill>
            <a:ln w="9525">
              <a:noFill/>
            </a:ln>
          </p:spPr>
          <p:txBody>
            <a:bodyPr/>
            <a:p>
              <a:endParaRPr lang="zh-CN" altLang="en-US"/>
            </a:p>
          </p:txBody>
        </p:sp>
        <p:sp>
          <p:nvSpPr>
            <p:cNvPr id="52232" name="Freeform 17"/>
            <p:cNvSpPr/>
            <p:nvPr/>
          </p:nvSpPr>
          <p:spPr>
            <a:xfrm flipH="1">
              <a:off x="2073" y="1955"/>
              <a:ext cx="1197" cy="867"/>
            </a:xfrm>
            <a:custGeom>
              <a:avLst/>
              <a:gdLst>
                <a:gd name="txL" fmla="*/ 0 w 735"/>
                <a:gd name="txT" fmla="*/ 0 h 532"/>
                <a:gd name="txR" fmla="*/ 735 w 735"/>
                <a:gd name="txB" fmla="*/ 532 h 532"/>
              </a:gdLst>
              <a:ahLst/>
              <a:cxnLst>
                <a:cxn ang="0">
                  <a:pos x="0" y="0"/>
                </a:cxn>
                <a:cxn ang="0">
                  <a:pos x="1650" y="874"/>
                </a:cxn>
                <a:cxn ang="0">
                  <a:pos x="2493" y="874"/>
                </a:cxn>
                <a:cxn ang="0">
                  <a:pos x="2751" y="1079"/>
                </a:cxn>
                <a:cxn ang="0">
                  <a:pos x="2760" y="1739"/>
                </a:cxn>
                <a:cxn ang="0">
                  <a:pos x="2583" y="1732"/>
                </a:cxn>
                <a:cxn ang="0">
                  <a:pos x="2891" y="2303"/>
                </a:cxn>
                <a:cxn ang="0">
                  <a:pos x="3174" y="1739"/>
                </a:cxn>
                <a:cxn ang="0">
                  <a:pos x="3005" y="1739"/>
                </a:cxn>
                <a:cxn ang="0">
                  <a:pos x="2997" y="978"/>
                </a:cxn>
                <a:cxn ang="0">
                  <a:pos x="2659" y="649"/>
                </a:cxn>
                <a:cxn ang="0">
                  <a:pos x="1448" y="645"/>
                </a:cxn>
                <a:cxn ang="0">
                  <a:pos x="296" y="0"/>
                </a:cxn>
                <a:cxn ang="0">
                  <a:pos x="0" y="0"/>
                </a:cxn>
              </a:cxnLst>
              <a:rect l="txL" t="txT" r="txR" b="tx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chemeClr val="bg2">
                    <a:alpha val="100000"/>
                  </a:schemeClr>
                </a:gs>
              </a:gsLst>
              <a:lin ang="5400000" scaled="1"/>
              <a:tileRect/>
            </a:gradFill>
            <a:ln w="9525">
              <a:noFill/>
            </a:ln>
          </p:spPr>
          <p:txBody>
            <a:bodyPr/>
            <a:p>
              <a:endParaRPr lang="zh-CN" altLang="en-US"/>
            </a:p>
          </p:txBody>
        </p:sp>
        <p:grpSp>
          <p:nvGrpSpPr>
            <p:cNvPr id="52233" name="Group 18"/>
            <p:cNvGrpSpPr/>
            <p:nvPr/>
          </p:nvGrpSpPr>
          <p:grpSpPr>
            <a:xfrm>
              <a:off x="384" y="1200"/>
              <a:ext cx="858" cy="833"/>
              <a:chOff x="4320" y="1152"/>
              <a:chExt cx="414" cy="402"/>
            </a:xfrm>
          </p:grpSpPr>
          <p:sp>
            <p:nvSpPr>
              <p:cNvPr id="104467" name="AutoShape 19"/>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468" name="Freeform 20"/>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52234" name="Rectangle 21"/>
            <p:cNvSpPr/>
            <p:nvPr/>
          </p:nvSpPr>
          <p:spPr>
            <a:xfrm>
              <a:off x="545" y="1430"/>
              <a:ext cx="581" cy="247"/>
            </a:xfrm>
            <a:prstGeom prst="rect">
              <a:avLst/>
            </a:prstGeom>
            <a:noFill/>
            <a:ln w="9525">
              <a:noFill/>
            </a:ln>
          </p:spPr>
          <p:txBody>
            <a:bodyPr wrap="none">
              <a:spAutoFit/>
            </a:bodyPr>
            <a:p>
              <a:pPr algn="ctr"/>
              <a:r>
                <a:rPr lang="zh-CN" altLang="en-US" b="1" dirty="0">
                  <a:solidFill>
                    <a:srgbClr val="FFFFFF"/>
                  </a:solidFill>
                  <a:latin typeface="Arial" panose="020B0604020202020204" pitchFamily="34" charset="0"/>
                  <a:ea typeface="楷体_GB2312" pitchFamily="49" charset="-122"/>
                </a:rPr>
                <a:t>受益者</a:t>
              </a:r>
              <a:endParaRPr lang="zh-CN" altLang="en-US" b="1" dirty="0">
                <a:solidFill>
                  <a:srgbClr val="FFFFFF"/>
                </a:solidFill>
                <a:latin typeface="Arial" panose="020B0604020202020204" pitchFamily="34" charset="0"/>
                <a:ea typeface="楷体_GB2312" pitchFamily="49" charset="-122"/>
              </a:endParaRPr>
            </a:p>
          </p:txBody>
        </p:sp>
        <p:grpSp>
          <p:nvGrpSpPr>
            <p:cNvPr id="52235" name="Group 22"/>
            <p:cNvGrpSpPr/>
            <p:nvPr/>
          </p:nvGrpSpPr>
          <p:grpSpPr>
            <a:xfrm>
              <a:off x="1505" y="1200"/>
              <a:ext cx="858" cy="833"/>
              <a:chOff x="4320" y="1152"/>
              <a:chExt cx="414" cy="402"/>
            </a:xfrm>
          </p:grpSpPr>
          <p:sp>
            <p:nvSpPr>
              <p:cNvPr id="104471" name="AutoShape 23"/>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472" name="Freeform 24"/>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grpSp>
          <p:nvGrpSpPr>
            <p:cNvPr id="52236" name="Group 25"/>
            <p:cNvGrpSpPr/>
            <p:nvPr/>
          </p:nvGrpSpPr>
          <p:grpSpPr>
            <a:xfrm>
              <a:off x="2631" y="1206"/>
              <a:ext cx="858" cy="833"/>
              <a:chOff x="4320" y="1152"/>
              <a:chExt cx="414" cy="402"/>
            </a:xfrm>
          </p:grpSpPr>
          <p:sp>
            <p:nvSpPr>
              <p:cNvPr id="104474" name="AutoShape 26"/>
              <p:cNvSpPr>
                <a:spLocks noChangeArrowheads="1"/>
              </p:cNvSpPr>
              <p:nvPr/>
            </p:nvSpPr>
            <p:spPr bwMode="gray">
              <a:xfrm>
                <a:off x="4320"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475" name="Freeform 27"/>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52237" name="Rectangle 28"/>
            <p:cNvSpPr/>
            <p:nvPr/>
          </p:nvSpPr>
          <p:spPr>
            <a:xfrm>
              <a:off x="1638" y="1430"/>
              <a:ext cx="581" cy="247"/>
            </a:xfrm>
            <a:prstGeom prst="rect">
              <a:avLst/>
            </a:prstGeom>
            <a:noFill/>
            <a:ln w="9525">
              <a:noFill/>
            </a:ln>
          </p:spPr>
          <p:txBody>
            <a:bodyPr wrap="none">
              <a:spAutoFit/>
            </a:bodyPr>
            <a:p>
              <a:pPr algn="ctr"/>
              <a:r>
                <a:rPr lang="zh-CN" altLang="en-US" b="1" dirty="0">
                  <a:solidFill>
                    <a:srgbClr val="FFFFFF"/>
                  </a:solidFill>
                  <a:latin typeface="Arial" panose="020B0604020202020204" pitchFamily="34" charset="0"/>
                  <a:ea typeface="楷体_GB2312" pitchFamily="49" charset="-122"/>
                </a:rPr>
                <a:t>导致者</a:t>
              </a:r>
              <a:endParaRPr lang="zh-CN" altLang="en-US" b="1" dirty="0">
                <a:solidFill>
                  <a:srgbClr val="FFFFFF"/>
                </a:solidFill>
                <a:latin typeface="Arial" panose="020B0604020202020204" pitchFamily="34" charset="0"/>
                <a:ea typeface="楷体_GB2312" pitchFamily="49" charset="-122"/>
              </a:endParaRPr>
            </a:p>
          </p:txBody>
        </p:sp>
        <p:sp>
          <p:nvSpPr>
            <p:cNvPr id="52238" name="Rectangle 29"/>
            <p:cNvSpPr/>
            <p:nvPr/>
          </p:nvSpPr>
          <p:spPr>
            <a:xfrm>
              <a:off x="2707" y="1436"/>
              <a:ext cx="735" cy="247"/>
            </a:xfrm>
            <a:prstGeom prst="rect">
              <a:avLst/>
            </a:prstGeom>
            <a:noFill/>
            <a:ln w="9525">
              <a:noFill/>
            </a:ln>
          </p:spPr>
          <p:txBody>
            <a:bodyPr wrap="none">
              <a:spAutoFit/>
            </a:bodyPr>
            <a:p>
              <a:pPr algn="ctr"/>
              <a:r>
                <a:rPr lang="zh-CN" altLang="en-US" b="1" dirty="0">
                  <a:solidFill>
                    <a:srgbClr val="FFFFFF"/>
                  </a:solidFill>
                  <a:latin typeface="Arial" panose="020B0604020202020204" pitchFamily="34" charset="0"/>
                  <a:ea typeface="楷体_GB2312" pitchFamily="49" charset="-122"/>
                </a:rPr>
                <a:t>现实状况</a:t>
              </a:r>
              <a:endParaRPr lang="zh-CN" altLang="en-US" b="1" dirty="0">
                <a:solidFill>
                  <a:srgbClr val="FFFFFF"/>
                </a:solidFill>
                <a:latin typeface="Arial" panose="020B0604020202020204" pitchFamily="34" charset="0"/>
                <a:ea typeface="楷体_GB2312" pitchFamily="49" charset="-122"/>
              </a:endParaRPr>
            </a:p>
          </p:txBody>
        </p:sp>
        <p:sp>
          <p:nvSpPr>
            <p:cNvPr id="52239" name="Rectangle 30"/>
            <p:cNvSpPr/>
            <p:nvPr/>
          </p:nvSpPr>
          <p:spPr>
            <a:xfrm>
              <a:off x="2726" y="3252"/>
              <a:ext cx="2352" cy="226"/>
            </a:xfrm>
            <a:prstGeom prst="rect">
              <a:avLst/>
            </a:prstGeom>
            <a:noFill/>
            <a:ln w="9525">
              <a:noFill/>
            </a:ln>
          </p:spPr>
          <p:txBody>
            <a:bodyPr>
              <a:spAutoFit/>
            </a:bodyPr>
            <a:p>
              <a:pPr eaLnBrk="0" hangingPunct="0">
                <a:buClr>
                  <a:srgbClr val="D7181F"/>
                </a:buClr>
                <a:buFont typeface="Wingdings" panose="05000000000000000000" pitchFamily="2" charset="2"/>
              </a:pPr>
              <a:r>
                <a:rPr lang="zh-CN" altLang="en-US" sz="1600" b="1" dirty="0">
                  <a:latin typeface="Arial" panose="020B0604020202020204" pitchFamily="34" charset="0"/>
                </a:rPr>
                <a:t> </a:t>
              </a:r>
              <a:r>
                <a:rPr lang="zh-CN" altLang="en-US" sz="1600" b="1" dirty="0">
                  <a:latin typeface="Arial" panose="020B0604020202020204" pitchFamily="34" charset="0"/>
                  <a:ea typeface="楷体_GB2312" pitchFamily="49" charset="-122"/>
                </a:rPr>
                <a:t>反习惯性违章，班组是重点</a:t>
              </a:r>
              <a:endParaRPr lang="zh-CN" altLang="en-US" sz="1600" dirty="0">
                <a:latin typeface="Arial" panose="020B0604020202020204" pitchFamily="34" charset="0"/>
                <a:ea typeface="楷体_GB2312" pitchFamily="49" charset="-122"/>
              </a:endParaRPr>
            </a:p>
          </p:txBody>
        </p:sp>
        <p:sp>
          <p:nvSpPr>
            <p:cNvPr id="52240" name="Rectangle 31"/>
            <p:cNvSpPr/>
            <p:nvPr/>
          </p:nvSpPr>
          <p:spPr>
            <a:xfrm>
              <a:off x="3672" y="1257"/>
              <a:ext cx="1854" cy="1230"/>
            </a:xfrm>
            <a:prstGeom prst="rect">
              <a:avLst/>
            </a:prstGeom>
            <a:noFill/>
            <a:ln w="9525">
              <a:noFill/>
            </a:ln>
          </p:spPr>
          <p:txBody>
            <a:bodyPr>
              <a:spAutoFit/>
            </a:bodyPr>
            <a:p>
              <a:pPr eaLnBrk="0" hangingPunct="0">
                <a:lnSpc>
                  <a:spcPct val="110000"/>
                </a:lnSpc>
              </a:pPr>
              <a:endParaRPr lang="zh-CN" altLang="en-US" sz="2000" b="1" dirty="0">
                <a:solidFill>
                  <a:schemeClr val="tx2"/>
                </a:solidFill>
                <a:latin typeface="Arial" panose="020B0604020202020204" pitchFamily="34" charset="0"/>
              </a:endParaRPr>
            </a:p>
            <a:p>
              <a:pPr eaLnBrk="0" hangingPunct="0">
                <a:lnSpc>
                  <a:spcPct val="110000"/>
                </a:lnSpc>
              </a:pPr>
              <a:endParaRPr lang="zh-CN" altLang="en-US" sz="1400" b="1" dirty="0">
                <a:latin typeface="Arial" panose="020B0604020202020204" pitchFamily="34" charset="0"/>
              </a:endParaRPr>
            </a:p>
            <a:p>
              <a:pPr eaLnBrk="0" hangingPunct="0">
                <a:lnSpc>
                  <a:spcPct val="110000"/>
                </a:lnSpc>
              </a:pPr>
              <a:r>
                <a:rPr lang="en-US" altLang="zh-CN" sz="1400" b="1" dirty="0">
                  <a:latin typeface="楷体_GB2312" pitchFamily="49" charset="-122"/>
                  <a:ea typeface="楷体_GB2312" pitchFamily="49" charset="-122"/>
                </a:rPr>
                <a:t>1. </a:t>
              </a:r>
              <a:r>
                <a:rPr lang="zh-CN" altLang="en-US" sz="1400" b="1" dirty="0">
                  <a:latin typeface="楷体_GB2312" pitchFamily="49" charset="-122"/>
                  <a:ea typeface="楷体_GB2312" pitchFamily="49" charset="-122"/>
                </a:rPr>
                <a:t>受害者多是操作者，班组聚集了操作者 </a:t>
              </a:r>
              <a:endParaRPr lang="zh-CN" altLang="en-US" sz="1400" b="1" dirty="0">
                <a:latin typeface="楷体_GB2312" pitchFamily="49" charset="-122"/>
                <a:ea typeface="楷体_GB2312" pitchFamily="49" charset="-122"/>
              </a:endParaRPr>
            </a:p>
            <a:p>
              <a:pPr eaLnBrk="0" hangingPunct="0">
                <a:lnSpc>
                  <a:spcPct val="110000"/>
                </a:lnSpc>
              </a:pPr>
              <a:r>
                <a:rPr lang="en-US" altLang="zh-CN" sz="1400" b="1" dirty="0">
                  <a:latin typeface="楷体_GB2312" pitchFamily="49" charset="-122"/>
                  <a:ea typeface="楷体_GB2312" pitchFamily="49" charset="-122"/>
                </a:rPr>
                <a:t>2. </a:t>
              </a:r>
              <a:r>
                <a:rPr lang="zh-CN" altLang="en-US" sz="1400" b="1" dirty="0">
                  <a:latin typeface="楷体_GB2312" pitchFamily="49" charset="-122"/>
                  <a:ea typeface="楷体_GB2312" pitchFamily="49" charset="-122"/>
                </a:rPr>
                <a:t>大部分违章在班组</a:t>
              </a:r>
              <a:endParaRPr lang="zh-CN" altLang="en-US" sz="1400" b="1" dirty="0">
                <a:latin typeface="楷体_GB2312" pitchFamily="49" charset="-122"/>
                <a:ea typeface="楷体_GB2312" pitchFamily="49" charset="-122"/>
              </a:endParaRPr>
            </a:p>
            <a:p>
              <a:pPr eaLnBrk="0" hangingPunct="0">
                <a:lnSpc>
                  <a:spcPct val="110000"/>
                </a:lnSpc>
              </a:pPr>
              <a:r>
                <a:rPr lang="en-US" altLang="zh-CN" sz="1400" b="1" dirty="0">
                  <a:latin typeface="楷体_GB2312" pitchFamily="49" charset="-122"/>
                  <a:ea typeface="楷体_GB2312" pitchFamily="49" charset="-122"/>
                </a:rPr>
                <a:t>3. </a:t>
              </a:r>
              <a:r>
                <a:rPr lang="zh-CN" altLang="en-US" sz="1400" b="1" dirty="0">
                  <a:latin typeface="楷体_GB2312" pitchFamily="49" charset="-122"/>
                  <a:ea typeface="楷体_GB2312" pitchFamily="49" charset="-122"/>
                </a:rPr>
                <a:t>安全生产上紧下松</a:t>
              </a:r>
              <a:endParaRPr lang="zh-CN" altLang="en-US" sz="1400" b="1" dirty="0">
                <a:latin typeface="楷体_GB2312" pitchFamily="49" charset="-122"/>
                <a:ea typeface="楷体_GB2312" pitchFamily="49" charset="-122"/>
              </a:endParaRPr>
            </a:p>
            <a:p>
              <a:pPr eaLnBrk="0" hangingPunct="0">
                <a:lnSpc>
                  <a:spcPct val="110000"/>
                </a:lnSpc>
              </a:pPr>
              <a:endParaRPr lang="zh-CN" altLang="en-US" sz="1400" b="1" dirty="0">
                <a:latin typeface="楷体_GB2312" pitchFamily="49" charset="-122"/>
                <a:ea typeface="楷体_GB2312" pitchFamily="49" charset="-122"/>
              </a:endParaRPr>
            </a:p>
          </p:txBody>
        </p:sp>
        <p:pic>
          <p:nvPicPr>
            <p:cNvPr id="52241" name="Picture 32" descr="YG_circle001"/>
            <p:cNvPicPr>
              <a:picLocks noChangeAspect="1"/>
            </p:cNvPicPr>
            <p:nvPr/>
          </p:nvPicPr>
          <p:blipFill>
            <a:blip r:embed="rId1"/>
            <a:stretch>
              <a:fillRect/>
            </a:stretch>
          </p:blipFill>
          <p:spPr>
            <a:xfrm>
              <a:off x="1360" y="2905"/>
              <a:ext cx="1220" cy="1220"/>
            </a:xfrm>
            <a:prstGeom prst="rect">
              <a:avLst/>
            </a:prstGeom>
            <a:noFill/>
            <a:ln w="9525">
              <a:noFill/>
            </a:ln>
          </p:spPr>
        </p:pic>
        <p:sp>
          <p:nvSpPr>
            <p:cNvPr id="52242" name="Text Box 33"/>
            <p:cNvSpPr txBox="1"/>
            <p:nvPr/>
          </p:nvSpPr>
          <p:spPr>
            <a:xfrm>
              <a:off x="1554" y="3314"/>
              <a:ext cx="812" cy="226"/>
            </a:xfrm>
            <a:prstGeom prst="rect">
              <a:avLst/>
            </a:prstGeom>
            <a:noFill/>
            <a:ln w="9525">
              <a:noFill/>
            </a:ln>
          </p:spPr>
          <p:txBody>
            <a:bodyPr>
              <a:spAutoFit/>
            </a:bodyPr>
            <a:p>
              <a:pPr algn="ctr" eaLnBrk="0" hangingPunct="0"/>
              <a:r>
                <a:rPr lang="zh-CN" altLang="en-US" sz="1600" b="1" dirty="0">
                  <a:latin typeface="Arial" panose="020B0604020202020204" pitchFamily="34" charset="0"/>
                  <a:ea typeface="楷体_GB2312" pitchFamily="49" charset="-122"/>
                </a:rPr>
                <a:t>班组是重点</a:t>
              </a:r>
              <a:endParaRPr lang="zh-CN" altLang="en-US" sz="1600" b="1" dirty="0">
                <a:latin typeface="Arial" panose="020B0604020202020204" pitchFamily="34" charset="0"/>
                <a:ea typeface="楷体_GB2312" pitchFamily="49" charset="-122"/>
              </a:endParaRPr>
            </a:p>
          </p:txBody>
        </p:sp>
      </p:gr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5"/>
          <p:cNvSpPr/>
          <p:nvPr>
            <p:ph type="title"/>
          </p:nvPr>
        </p:nvSpPr>
        <p:spPr>
          <a:xfrm>
            <a:off x="395288" y="836613"/>
            <a:ext cx="8229600" cy="649287"/>
          </a:xfrm>
          <a:ln/>
        </p:spPr>
        <p:txBody>
          <a:bodyPr vert="horz" wrap="square" lIns="91440" tIns="45720" rIns="91440" bIns="45720" anchor="ctr" anchorCtr="0"/>
          <a:p>
            <a:pPr algn="ctr" eaLnBrk="1" hangingPunct="1"/>
            <a:r>
              <a:rPr lang="zh-CN" altLang="en-US" sz="3200" dirty="0">
                <a:ea typeface="楷体_GB2312" pitchFamily="49" charset="-122"/>
              </a:rPr>
              <a:t>辨识控制危险源，消除习惯性违章</a:t>
            </a:r>
            <a:endParaRPr lang="zh-CN" altLang="en-US" sz="3200" dirty="0">
              <a:ea typeface="楷体_GB2312" pitchFamily="49" charset="-122"/>
            </a:endParaRPr>
          </a:p>
        </p:txBody>
      </p:sp>
      <p:grpSp>
        <p:nvGrpSpPr>
          <p:cNvPr id="53251" name="Group 4"/>
          <p:cNvGrpSpPr/>
          <p:nvPr/>
        </p:nvGrpSpPr>
        <p:grpSpPr>
          <a:xfrm>
            <a:off x="323850" y="1484313"/>
            <a:ext cx="5735638" cy="576262"/>
            <a:chOff x="174" y="663"/>
            <a:chExt cx="3613" cy="363"/>
          </a:xfrm>
        </p:grpSpPr>
        <p:grpSp>
          <p:nvGrpSpPr>
            <p:cNvPr id="53308" name="Group 5"/>
            <p:cNvGrpSpPr/>
            <p:nvPr/>
          </p:nvGrpSpPr>
          <p:grpSpPr>
            <a:xfrm>
              <a:off x="174" y="715"/>
              <a:ext cx="205" cy="205"/>
              <a:chOff x="2485" y="949"/>
              <a:chExt cx="918" cy="918"/>
            </a:xfrm>
          </p:grpSpPr>
          <p:sp>
            <p:nvSpPr>
              <p:cNvPr id="53310" name="AutoShape 6"/>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53311" name="Oval 7"/>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53312" name="Group 8"/>
              <p:cNvGrpSpPr/>
              <p:nvPr/>
            </p:nvGrpSpPr>
            <p:grpSpPr>
              <a:xfrm>
                <a:off x="2656" y="1155"/>
                <a:ext cx="586" cy="500"/>
                <a:chOff x="511" y="1141"/>
                <a:chExt cx="586" cy="500"/>
              </a:xfrm>
            </p:grpSpPr>
            <p:sp>
              <p:nvSpPr>
                <p:cNvPr id="105481" name="Oval 9"/>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5482" name="Oval 10"/>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53313" name="Oval 11"/>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105484" name="Oval 12"/>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53309" name="AutoShape 13"/>
            <p:cNvSpPr/>
            <p:nvPr/>
          </p:nvSpPr>
          <p:spPr>
            <a:xfrm>
              <a:off x="521" y="663"/>
              <a:ext cx="3266" cy="363"/>
            </a:xfrm>
            <a:prstGeom prst="roundRect">
              <a:avLst>
                <a:gd name="adj" fmla="val 16667"/>
              </a:avLst>
            </a:prstGeom>
            <a:noFill/>
            <a:ln w="9525">
              <a:noFill/>
            </a:ln>
          </p:spPr>
          <p:txBody>
            <a:bodyPr wrap="none" anchor="ctr" anchorCtr="0"/>
            <a:p>
              <a:r>
                <a:rPr lang="en-US" altLang="zh-CN" sz="2400" b="1" dirty="0">
                  <a:latin typeface="楷体_GB2312" pitchFamily="49" charset="-122"/>
                  <a:ea typeface="楷体_GB2312" pitchFamily="49" charset="-122"/>
                </a:rPr>
                <a:t>3.6.5</a:t>
              </a:r>
              <a:r>
                <a:rPr lang="zh-CN" altLang="en-US" sz="2400" b="1" dirty="0">
                  <a:latin typeface="楷体_GB2312" pitchFamily="49" charset="-122"/>
                  <a:ea typeface="楷体_GB2312" pitchFamily="49" charset="-122"/>
                </a:rPr>
                <a:t>班组反习惯性违章重点环节</a:t>
              </a:r>
              <a:endParaRPr lang="zh-CN" altLang="en-US" sz="2400" dirty="0">
                <a:latin typeface="楷体_GB2312" pitchFamily="49" charset="-122"/>
                <a:ea typeface="楷体_GB2312" pitchFamily="49" charset="-122"/>
              </a:endParaRPr>
            </a:p>
          </p:txBody>
        </p:sp>
      </p:grpSp>
      <p:grpSp>
        <p:nvGrpSpPr>
          <p:cNvPr id="53252" name="Group 20"/>
          <p:cNvGrpSpPr/>
          <p:nvPr/>
        </p:nvGrpSpPr>
        <p:grpSpPr>
          <a:xfrm>
            <a:off x="4189413" y="2028825"/>
            <a:ext cx="4319587" cy="495300"/>
            <a:chOff x="2472" y="1026"/>
            <a:chExt cx="2721" cy="416"/>
          </a:xfrm>
        </p:grpSpPr>
        <p:sp>
          <p:nvSpPr>
            <p:cNvPr id="53303" name="Rectangle 21"/>
            <p:cNvSpPr/>
            <p:nvPr/>
          </p:nvSpPr>
          <p:spPr>
            <a:xfrm>
              <a:off x="2472" y="1135"/>
              <a:ext cx="575" cy="307"/>
            </a:xfrm>
            <a:prstGeom prst="rect">
              <a:avLst/>
            </a:prstGeom>
            <a:gradFill rotWithShape="1">
              <a:gsLst>
                <a:gs pos="0">
                  <a:schemeClr val="tx2"/>
                </a:gs>
                <a:gs pos="100000">
                  <a:srgbClr val="800000"/>
                </a:gs>
              </a:gsLst>
              <a:lin ang="5400000" scaled="1"/>
              <a:tileRect/>
            </a:gra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05494" name="Rectangle 22"/>
            <p:cNvSpPr>
              <a:spLocks noChangeArrowheads="1"/>
            </p:cNvSpPr>
            <p:nvPr/>
          </p:nvSpPr>
          <p:spPr bwMode="auto">
            <a:xfrm>
              <a:off x="3047" y="1135"/>
              <a:ext cx="1954" cy="307"/>
            </a:xfrm>
            <a:prstGeom prst="rect">
              <a:avLst/>
            </a:prstGeom>
            <a:gradFill rotWithShape="1">
              <a:gsLst>
                <a:gs pos="0">
                  <a:schemeClr val="tx1">
                    <a:alpha val="60001"/>
                  </a:schemeClr>
                </a:gs>
                <a:gs pos="100000">
                  <a:schemeClr val="tx1">
                    <a:gamma/>
                    <a:tint val="73725"/>
                    <a:invGamma/>
                    <a:alpha val="0"/>
                  </a:schemeClr>
                </a:gs>
              </a:gsLst>
              <a:lin ang="0" scaled="1"/>
            </a:gradFill>
            <a:ln w="3175" algn="ctr">
              <a:noFill/>
              <a:miter lim="800000"/>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305" name="AutoShape 23"/>
            <p:cNvSpPr/>
            <p:nvPr/>
          </p:nvSpPr>
          <p:spPr>
            <a:xfrm>
              <a:off x="2472" y="1026"/>
              <a:ext cx="2721" cy="115"/>
            </a:xfrm>
            <a:prstGeom prst="parallelogram">
              <a:avLst>
                <a:gd name="adj" fmla="val 179964"/>
              </a:avLst>
            </a:prstGeom>
            <a:solidFill>
              <a:schemeClr val="bg2"/>
            </a:soli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53306" name="AutoShape 24"/>
            <p:cNvSpPr/>
            <p:nvPr/>
          </p:nvSpPr>
          <p:spPr>
            <a:xfrm>
              <a:off x="2567" y="1044"/>
              <a:ext cx="2544" cy="61"/>
            </a:xfrm>
            <a:prstGeom prst="parallelogram">
              <a:avLst>
                <a:gd name="adj" fmla="val 202143"/>
              </a:avLst>
            </a:prstGeom>
            <a:gradFill rotWithShape="1">
              <a:gsLst>
                <a:gs pos="0">
                  <a:schemeClr val="tx1">
                    <a:alpha val="39998"/>
                  </a:schemeClr>
                </a:gs>
                <a:gs pos="100000">
                  <a:srgbClr val="800000">
                    <a:alpha val="0"/>
                  </a:srgbClr>
                </a:gs>
              </a:gsLst>
              <a:lin ang="5400000" scaled="1"/>
              <a:tileRect/>
            </a:gra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05497" name="Rectangle 25"/>
            <p:cNvSpPr>
              <a:spLocks noChangeArrowheads="1"/>
            </p:cNvSpPr>
            <p:nvPr/>
          </p:nvSpPr>
          <p:spPr bwMode="auto">
            <a:xfrm>
              <a:off x="2498" y="1177"/>
              <a:ext cx="521" cy="249"/>
            </a:xfrm>
            <a:prstGeom prst="rect">
              <a:avLst/>
            </a:prstGeom>
            <a:gradFill rotWithShape="1">
              <a:gsLst>
                <a:gs pos="0">
                  <a:schemeClr val="tx1">
                    <a:gamma/>
                    <a:tint val="33725"/>
                    <a:invGamma/>
                    <a:alpha val="0"/>
                  </a:schemeClr>
                </a:gs>
                <a:gs pos="100000">
                  <a:schemeClr val="tx1">
                    <a:alpha val="39999"/>
                  </a:schemeClr>
                </a:gs>
              </a:gsLst>
              <a:lin ang="5400000" scaled="1"/>
            </a:gradFill>
            <a:ln w="3175" algn="ctr">
              <a:noFill/>
              <a:miter lim="800000"/>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53253" name="Text Box 26"/>
          <p:cNvSpPr txBox="1"/>
          <p:nvPr/>
        </p:nvSpPr>
        <p:spPr>
          <a:xfrm>
            <a:off x="4379913" y="2271713"/>
            <a:ext cx="495300" cy="198437"/>
          </a:xfrm>
          <a:prstGeom prst="rect">
            <a:avLst/>
          </a:prstGeom>
          <a:noFill/>
          <a:ln w="9525">
            <a:noFill/>
          </a:ln>
          <a:effectLst>
            <a:outerShdw dist="17961" dir="2699999" algn="ctr" rotWithShape="0">
              <a:schemeClr val="tx1">
                <a:alpha val="50000"/>
              </a:schemeClr>
            </a:outerShdw>
          </a:effectLst>
        </p:spPr>
        <p:txBody>
          <a:bodyPr wrap="none" lIns="0" tIns="0" rIns="0" bIns="0">
            <a:spAutoFit/>
          </a:bodyPr>
          <a:p>
            <a:pPr marL="85725" indent="-85725" algn="ctr" latinLnBrk="1">
              <a:buNone/>
            </a:pPr>
            <a:r>
              <a:rPr lang="zh-CN" altLang="en-US" sz="1300" dirty="0">
                <a:solidFill>
                  <a:srgbClr val="FFFF66"/>
                </a:solidFill>
                <a:latin typeface="Arial Black" panose="020B0A04020102020204" pitchFamily="34" charset="0"/>
                <a:ea typeface="楷体_GB2312" pitchFamily="49" charset="-122"/>
              </a:rPr>
              <a:t>第七步</a:t>
            </a:r>
            <a:endParaRPr lang="zh-CN" altLang="en-US" sz="1300" dirty="0">
              <a:solidFill>
                <a:srgbClr val="FFFF66"/>
              </a:solidFill>
              <a:latin typeface="Arial Black" panose="020B0A04020102020204" pitchFamily="34" charset="0"/>
              <a:ea typeface="楷体_GB2312" pitchFamily="49" charset="-122"/>
            </a:endParaRPr>
          </a:p>
        </p:txBody>
      </p:sp>
      <p:sp>
        <p:nvSpPr>
          <p:cNvPr id="53254" name="Text Box 76"/>
          <p:cNvSpPr txBox="1"/>
          <p:nvPr/>
        </p:nvSpPr>
        <p:spPr>
          <a:xfrm>
            <a:off x="5219700" y="2205038"/>
            <a:ext cx="1381125" cy="274637"/>
          </a:xfrm>
          <a:prstGeom prst="rect">
            <a:avLst/>
          </a:prstGeom>
          <a:noFill/>
          <a:ln w="9525">
            <a:noFill/>
          </a:ln>
          <a:effectLst>
            <a:outerShdw dist="17961" dir="2699999" algn="ctr" rotWithShape="0">
              <a:schemeClr val="tx1"/>
            </a:outerShdw>
          </a:effectLst>
        </p:spPr>
        <p:txBody>
          <a:bodyPr wrap="none" lIns="0" tIns="0" rIns="0" bIns="0">
            <a:spAutoFit/>
          </a:bodyPr>
          <a:p>
            <a:pPr latinLnBrk="1">
              <a:spcBef>
                <a:spcPct val="50000"/>
              </a:spcBef>
              <a:buNone/>
            </a:pPr>
            <a:r>
              <a:rPr lang="zh-CN" altLang="en-US" b="1" dirty="0">
                <a:solidFill>
                  <a:schemeClr val="bg1"/>
                </a:solidFill>
                <a:latin typeface="Verdana" panose="020B0604030504040204" pitchFamily="34" charset="0"/>
                <a:ea typeface="楷体_GB2312" pitchFamily="49" charset="-122"/>
              </a:rPr>
              <a:t>进行事故演练</a:t>
            </a:r>
            <a:endParaRPr lang="zh-CN" altLang="en-US" b="1" dirty="0">
              <a:solidFill>
                <a:schemeClr val="bg1"/>
              </a:solidFill>
              <a:latin typeface="Verdana" panose="020B0604030504040204" pitchFamily="34" charset="0"/>
              <a:ea typeface="楷体_GB2312" pitchFamily="49" charset="-122"/>
            </a:endParaRPr>
          </a:p>
        </p:txBody>
      </p:sp>
      <p:grpSp>
        <p:nvGrpSpPr>
          <p:cNvPr id="53255" name="Group 27"/>
          <p:cNvGrpSpPr/>
          <p:nvPr/>
        </p:nvGrpSpPr>
        <p:grpSpPr>
          <a:xfrm>
            <a:off x="3846513" y="2695575"/>
            <a:ext cx="4319587" cy="495300"/>
            <a:chOff x="2472" y="1026"/>
            <a:chExt cx="2721" cy="416"/>
          </a:xfrm>
        </p:grpSpPr>
        <p:sp>
          <p:nvSpPr>
            <p:cNvPr id="53298" name="Rectangle 28"/>
            <p:cNvSpPr/>
            <p:nvPr/>
          </p:nvSpPr>
          <p:spPr>
            <a:xfrm>
              <a:off x="2472" y="1135"/>
              <a:ext cx="575" cy="307"/>
            </a:xfrm>
            <a:prstGeom prst="rect">
              <a:avLst/>
            </a:prstGeom>
            <a:gradFill rotWithShape="1">
              <a:gsLst>
                <a:gs pos="0">
                  <a:schemeClr val="tx2"/>
                </a:gs>
                <a:gs pos="100000">
                  <a:srgbClr val="800000"/>
                </a:gs>
              </a:gsLst>
              <a:lin ang="5400000" scaled="1"/>
              <a:tileRect/>
            </a:gra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05501" name="Rectangle 29"/>
            <p:cNvSpPr>
              <a:spLocks noChangeArrowheads="1"/>
            </p:cNvSpPr>
            <p:nvPr/>
          </p:nvSpPr>
          <p:spPr bwMode="auto">
            <a:xfrm>
              <a:off x="3047" y="1135"/>
              <a:ext cx="1954" cy="307"/>
            </a:xfrm>
            <a:prstGeom prst="rect">
              <a:avLst/>
            </a:prstGeom>
            <a:gradFill rotWithShape="1">
              <a:gsLst>
                <a:gs pos="0">
                  <a:schemeClr val="tx1">
                    <a:alpha val="60001"/>
                  </a:schemeClr>
                </a:gs>
                <a:gs pos="100000">
                  <a:schemeClr val="tx1">
                    <a:gamma/>
                    <a:tint val="73725"/>
                    <a:invGamma/>
                    <a:alpha val="0"/>
                  </a:schemeClr>
                </a:gs>
              </a:gsLst>
              <a:lin ang="0" scaled="1"/>
            </a:gradFill>
            <a:ln w="3175" algn="ctr">
              <a:noFill/>
              <a:miter lim="800000"/>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300" name="AutoShape 30"/>
            <p:cNvSpPr/>
            <p:nvPr/>
          </p:nvSpPr>
          <p:spPr>
            <a:xfrm>
              <a:off x="2472" y="1026"/>
              <a:ext cx="2721" cy="115"/>
            </a:xfrm>
            <a:prstGeom prst="parallelogram">
              <a:avLst>
                <a:gd name="adj" fmla="val 179964"/>
              </a:avLst>
            </a:prstGeom>
            <a:solidFill>
              <a:schemeClr val="bg2"/>
            </a:soli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53301" name="AutoShape 31"/>
            <p:cNvSpPr/>
            <p:nvPr/>
          </p:nvSpPr>
          <p:spPr>
            <a:xfrm>
              <a:off x="2567" y="1044"/>
              <a:ext cx="2544" cy="61"/>
            </a:xfrm>
            <a:prstGeom prst="parallelogram">
              <a:avLst>
                <a:gd name="adj" fmla="val 202143"/>
              </a:avLst>
            </a:prstGeom>
            <a:gradFill rotWithShape="1">
              <a:gsLst>
                <a:gs pos="0">
                  <a:schemeClr val="tx1">
                    <a:alpha val="39998"/>
                  </a:schemeClr>
                </a:gs>
                <a:gs pos="100000">
                  <a:srgbClr val="800000">
                    <a:alpha val="0"/>
                  </a:srgbClr>
                </a:gs>
              </a:gsLst>
              <a:lin ang="5400000" scaled="1"/>
              <a:tileRect/>
            </a:gra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05504" name="Rectangle 32"/>
            <p:cNvSpPr>
              <a:spLocks noChangeArrowheads="1"/>
            </p:cNvSpPr>
            <p:nvPr/>
          </p:nvSpPr>
          <p:spPr bwMode="auto">
            <a:xfrm>
              <a:off x="2498" y="1177"/>
              <a:ext cx="521" cy="249"/>
            </a:xfrm>
            <a:prstGeom prst="rect">
              <a:avLst/>
            </a:prstGeom>
            <a:gradFill rotWithShape="1">
              <a:gsLst>
                <a:gs pos="0">
                  <a:schemeClr val="tx1">
                    <a:gamma/>
                    <a:tint val="33725"/>
                    <a:invGamma/>
                    <a:alpha val="0"/>
                  </a:schemeClr>
                </a:gs>
                <a:gs pos="100000">
                  <a:schemeClr val="tx1">
                    <a:alpha val="39999"/>
                  </a:schemeClr>
                </a:gs>
              </a:gsLst>
              <a:lin ang="5400000" scaled="1"/>
            </a:gradFill>
            <a:ln w="3175" algn="ctr">
              <a:noFill/>
              <a:miter lim="800000"/>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53256" name="Text Box 33"/>
          <p:cNvSpPr txBox="1"/>
          <p:nvPr/>
        </p:nvSpPr>
        <p:spPr>
          <a:xfrm>
            <a:off x="4071938" y="2905125"/>
            <a:ext cx="495300" cy="198438"/>
          </a:xfrm>
          <a:prstGeom prst="rect">
            <a:avLst/>
          </a:prstGeom>
          <a:noFill/>
          <a:ln w="9525">
            <a:noFill/>
          </a:ln>
          <a:effectLst>
            <a:outerShdw dist="17961" dir="2699999" algn="ctr" rotWithShape="0">
              <a:schemeClr val="tx1">
                <a:alpha val="50000"/>
              </a:schemeClr>
            </a:outerShdw>
          </a:effectLst>
        </p:spPr>
        <p:txBody>
          <a:bodyPr wrap="none" lIns="0" tIns="0" rIns="0" bIns="0">
            <a:spAutoFit/>
          </a:bodyPr>
          <a:p>
            <a:pPr marL="85725" indent="-85725" algn="ctr" latinLnBrk="1">
              <a:buNone/>
            </a:pPr>
            <a:r>
              <a:rPr lang="zh-CN" altLang="en-US" sz="1300" dirty="0">
                <a:solidFill>
                  <a:srgbClr val="FFFF66"/>
                </a:solidFill>
                <a:latin typeface="Arial Black" panose="020B0A04020102020204" pitchFamily="34" charset="0"/>
                <a:ea typeface="楷体_GB2312" pitchFamily="49" charset="-122"/>
              </a:rPr>
              <a:t>第六步</a:t>
            </a:r>
            <a:endParaRPr lang="zh-CN" altLang="en-US" sz="1300" dirty="0">
              <a:solidFill>
                <a:srgbClr val="FFFF66"/>
              </a:solidFill>
              <a:latin typeface="Arial Black" panose="020B0A04020102020204" pitchFamily="34" charset="0"/>
              <a:ea typeface="楷体_GB2312" pitchFamily="49" charset="-122"/>
            </a:endParaRPr>
          </a:p>
        </p:txBody>
      </p:sp>
      <p:sp>
        <p:nvSpPr>
          <p:cNvPr id="53257" name="Text Box 63"/>
          <p:cNvSpPr txBox="1"/>
          <p:nvPr/>
        </p:nvSpPr>
        <p:spPr>
          <a:xfrm>
            <a:off x="4932363" y="2852738"/>
            <a:ext cx="1612900" cy="274637"/>
          </a:xfrm>
          <a:prstGeom prst="rect">
            <a:avLst/>
          </a:prstGeom>
          <a:noFill/>
          <a:ln w="9525">
            <a:noFill/>
          </a:ln>
          <a:effectLst>
            <a:outerShdw dist="17961" dir="2699999" algn="ctr" rotWithShape="0">
              <a:schemeClr val="tx1"/>
            </a:outerShdw>
          </a:effectLst>
        </p:spPr>
        <p:txBody>
          <a:bodyPr wrap="none" lIns="0" tIns="0" rIns="0" bIns="0">
            <a:spAutoFit/>
          </a:bodyPr>
          <a:p>
            <a:pPr latinLnBrk="1">
              <a:spcBef>
                <a:spcPct val="50000"/>
              </a:spcBef>
              <a:buNone/>
            </a:pPr>
            <a:r>
              <a:rPr lang="zh-CN" altLang="en-US" b="1" dirty="0">
                <a:solidFill>
                  <a:schemeClr val="bg1"/>
                </a:solidFill>
                <a:latin typeface="楷体_GB2312" pitchFamily="49" charset="-122"/>
                <a:ea typeface="楷体_GB2312" pitchFamily="49" charset="-122"/>
              </a:rPr>
              <a:t>搞好</a:t>
            </a:r>
            <a:r>
              <a:rPr lang="en-US" altLang="zh-CN" b="1" dirty="0">
                <a:solidFill>
                  <a:schemeClr val="bg1"/>
                </a:solidFill>
                <a:latin typeface="楷体_GB2312" pitchFamily="49" charset="-122"/>
                <a:ea typeface="楷体_GB2312" pitchFamily="49" charset="-122"/>
              </a:rPr>
              <a:t>6S</a:t>
            </a:r>
            <a:r>
              <a:rPr lang="zh-CN" altLang="en-US" b="1" dirty="0">
                <a:solidFill>
                  <a:schemeClr val="bg1"/>
                </a:solidFill>
                <a:latin typeface="楷体_GB2312" pitchFamily="49" charset="-122"/>
                <a:ea typeface="楷体_GB2312" pitchFamily="49" charset="-122"/>
              </a:rPr>
              <a:t>现场管理</a:t>
            </a:r>
            <a:endParaRPr lang="zh-CN" altLang="en-US" b="1" dirty="0">
              <a:solidFill>
                <a:schemeClr val="bg1"/>
              </a:solidFill>
              <a:latin typeface="楷体_GB2312" pitchFamily="49" charset="-122"/>
              <a:ea typeface="楷体_GB2312" pitchFamily="49" charset="-122"/>
            </a:endParaRPr>
          </a:p>
        </p:txBody>
      </p:sp>
      <p:grpSp>
        <p:nvGrpSpPr>
          <p:cNvPr id="53258" name="Group 34"/>
          <p:cNvGrpSpPr/>
          <p:nvPr/>
        </p:nvGrpSpPr>
        <p:grpSpPr>
          <a:xfrm>
            <a:off x="3503613" y="3362325"/>
            <a:ext cx="4319587" cy="495300"/>
            <a:chOff x="2472" y="1026"/>
            <a:chExt cx="2721" cy="416"/>
          </a:xfrm>
        </p:grpSpPr>
        <p:sp>
          <p:nvSpPr>
            <p:cNvPr id="53293" name="Rectangle 35"/>
            <p:cNvSpPr/>
            <p:nvPr/>
          </p:nvSpPr>
          <p:spPr>
            <a:xfrm>
              <a:off x="2472" y="1135"/>
              <a:ext cx="575" cy="307"/>
            </a:xfrm>
            <a:prstGeom prst="rect">
              <a:avLst/>
            </a:prstGeom>
            <a:gradFill rotWithShape="1">
              <a:gsLst>
                <a:gs pos="0">
                  <a:schemeClr val="tx2"/>
                </a:gs>
                <a:gs pos="100000">
                  <a:srgbClr val="800000"/>
                </a:gs>
              </a:gsLst>
              <a:lin ang="5400000" scaled="1"/>
              <a:tileRect/>
            </a:gra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05508" name="Rectangle 36"/>
            <p:cNvSpPr>
              <a:spLocks noChangeArrowheads="1"/>
            </p:cNvSpPr>
            <p:nvPr/>
          </p:nvSpPr>
          <p:spPr bwMode="auto">
            <a:xfrm>
              <a:off x="3047" y="1135"/>
              <a:ext cx="1954" cy="307"/>
            </a:xfrm>
            <a:prstGeom prst="rect">
              <a:avLst/>
            </a:prstGeom>
            <a:gradFill rotWithShape="1">
              <a:gsLst>
                <a:gs pos="0">
                  <a:schemeClr val="tx1">
                    <a:alpha val="60001"/>
                  </a:schemeClr>
                </a:gs>
                <a:gs pos="100000">
                  <a:schemeClr val="tx1">
                    <a:gamma/>
                    <a:tint val="73725"/>
                    <a:invGamma/>
                    <a:alpha val="0"/>
                  </a:schemeClr>
                </a:gs>
              </a:gsLst>
              <a:lin ang="0" scaled="1"/>
            </a:gradFill>
            <a:ln w="3175" algn="ctr">
              <a:noFill/>
              <a:miter lim="800000"/>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95" name="AutoShape 37"/>
            <p:cNvSpPr/>
            <p:nvPr/>
          </p:nvSpPr>
          <p:spPr>
            <a:xfrm>
              <a:off x="2472" y="1026"/>
              <a:ext cx="2721" cy="115"/>
            </a:xfrm>
            <a:prstGeom prst="parallelogram">
              <a:avLst>
                <a:gd name="adj" fmla="val 179964"/>
              </a:avLst>
            </a:prstGeom>
            <a:solidFill>
              <a:schemeClr val="bg2"/>
            </a:soli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53296" name="AutoShape 38"/>
            <p:cNvSpPr/>
            <p:nvPr/>
          </p:nvSpPr>
          <p:spPr>
            <a:xfrm>
              <a:off x="2567" y="1044"/>
              <a:ext cx="2544" cy="61"/>
            </a:xfrm>
            <a:prstGeom prst="parallelogram">
              <a:avLst>
                <a:gd name="adj" fmla="val 202143"/>
              </a:avLst>
            </a:prstGeom>
            <a:gradFill rotWithShape="1">
              <a:gsLst>
                <a:gs pos="0">
                  <a:schemeClr val="tx1">
                    <a:alpha val="39998"/>
                  </a:schemeClr>
                </a:gs>
                <a:gs pos="100000">
                  <a:srgbClr val="800000">
                    <a:alpha val="0"/>
                  </a:srgbClr>
                </a:gs>
              </a:gsLst>
              <a:lin ang="5400000" scaled="1"/>
              <a:tileRect/>
            </a:gra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05511" name="Rectangle 39"/>
            <p:cNvSpPr>
              <a:spLocks noChangeArrowheads="1"/>
            </p:cNvSpPr>
            <p:nvPr/>
          </p:nvSpPr>
          <p:spPr bwMode="auto">
            <a:xfrm>
              <a:off x="2498" y="1177"/>
              <a:ext cx="521" cy="249"/>
            </a:xfrm>
            <a:prstGeom prst="rect">
              <a:avLst/>
            </a:prstGeom>
            <a:gradFill rotWithShape="1">
              <a:gsLst>
                <a:gs pos="0">
                  <a:schemeClr val="tx1">
                    <a:gamma/>
                    <a:tint val="33725"/>
                    <a:invGamma/>
                    <a:alpha val="0"/>
                  </a:schemeClr>
                </a:gs>
                <a:gs pos="100000">
                  <a:schemeClr val="tx1">
                    <a:alpha val="39999"/>
                  </a:schemeClr>
                </a:gs>
              </a:gsLst>
              <a:lin ang="5400000" scaled="1"/>
            </a:gradFill>
            <a:ln w="3175" algn="ctr">
              <a:noFill/>
              <a:miter lim="800000"/>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53259" name="Text Box 40"/>
          <p:cNvSpPr txBox="1"/>
          <p:nvPr/>
        </p:nvSpPr>
        <p:spPr>
          <a:xfrm>
            <a:off x="3729038" y="3571875"/>
            <a:ext cx="495300" cy="198438"/>
          </a:xfrm>
          <a:prstGeom prst="rect">
            <a:avLst/>
          </a:prstGeom>
          <a:noFill/>
          <a:ln w="9525">
            <a:noFill/>
          </a:ln>
          <a:effectLst>
            <a:outerShdw dist="17961" dir="2699999" algn="ctr" rotWithShape="0">
              <a:schemeClr val="tx1">
                <a:alpha val="50000"/>
              </a:schemeClr>
            </a:outerShdw>
          </a:effectLst>
        </p:spPr>
        <p:txBody>
          <a:bodyPr wrap="none" lIns="0" tIns="0" rIns="0" bIns="0">
            <a:spAutoFit/>
          </a:bodyPr>
          <a:p>
            <a:pPr marL="85725" indent="-85725" algn="ctr" latinLnBrk="1">
              <a:buNone/>
            </a:pPr>
            <a:r>
              <a:rPr lang="zh-CN" altLang="en-US" sz="1300" dirty="0">
                <a:solidFill>
                  <a:srgbClr val="FFFF66"/>
                </a:solidFill>
                <a:latin typeface="Arial Black" panose="020B0A04020102020204" pitchFamily="34" charset="0"/>
                <a:ea typeface="楷体_GB2312" pitchFamily="49" charset="-122"/>
              </a:rPr>
              <a:t>第五步</a:t>
            </a:r>
            <a:endParaRPr lang="zh-CN" altLang="en-US" sz="1300" dirty="0">
              <a:solidFill>
                <a:srgbClr val="FFFF66"/>
              </a:solidFill>
              <a:latin typeface="Arial Black" panose="020B0A04020102020204" pitchFamily="34" charset="0"/>
              <a:ea typeface="楷体_GB2312" pitchFamily="49" charset="-122"/>
            </a:endParaRPr>
          </a:p>
        </p:txBody>
      </p:sp>
      <p:sp>
        <p:nvSpPr>
          <p:cNvPr id="53260" name="Text Box 55"/>
          <p:cNvSpPr txBox="1"/>
          <p:nvPr/>
        </p:nvSpPr>
        <p:spPr>
          <a:xfrm>
            <a:off x="4603750" y="3568700"/>
            <a:ext cx="1611313" cy="274638"/>
          </a:xfrm>
          <a:prstGeom prst="rect">
            <a:avLst/>
          </a:prstGeom>
          <a:noFill/>
          <a:ln w="9525">
            <a:noFill/>
          </a:ln>
          <a:effectLst>
            <a:outerShdw dist="17961" dir="2699999" algn="ctr" rotWithShape="0">
              <a:schemeClr val="tx1"/>
            </a:outerShdw>
          </a:effectLst>
        </p:spPr>
        <p:txBody>
          <a:bodyPr wrap="none" lIns="0" tIns="0" rIns="0" bIns="0">
            <a:spAutoFit/>
          </a:bodyPr>
          <a:p>
            <a:pPr latinLnBrk="1">
              <a:spcBef>
                <a:spcPct val="50000"/>
              </a:spcBef>
              <a:buNone/>
            </a:pPr>
            <a:r>
              <a:rPr lang="zh-CN" altLang="en-US" b="1" dirty="0">
                <a:solidFill>
                  <a:schemeClr val="bg1"/>
                </a:solidFill>
                <a:latin typeface="Verdana" panose="020B0604030504040204" pitchFamily="34" charset="0"/>
                <a:ea typeface="楷体_GB2312" pitchFamily="49" charset="-122"/>
              </a:rPr>
              <a:t>搞好危险源控制</a:t>
            </a:r>
            <a:endParaRPr lang="zh-CN" altLang="en-US" b="1" dirty="0">
              <a:solidFill>
                <a:schemeClr val="bg1"/>
              </a:solidFill>
              <a:latin typeface="Verdana" panose="020B0604030504040204" pitchFamily="34" charset="0"/>
              <a:ea typeface="楷体_GB2312" pitchFamily="49" charset="-122"/>
            </a:endParaRPr>
          </a:p>
        </p:txBody>
      </p:sp>
      <p:grpSp>
        <p:nvGrpSpPr>
          <p:cNvPr id="53261" name="Group 41"/>
          <p:cNvGrpSpPr/>
          <p:nvPr/>
        </p:nvGrpSpPr>
        <p:grpSpPr>
          <a:xfrm>
            <a:off x="3160713" y="4029075"/>
            <a:ext cx="4319587" cy="495300"/>
            <a:chOff x="2472" y="1026"/>
            <a:chExt cx="2721" cy="416"/>
          </a:xfrm>
        </p:grpSpPr>
        <p:sp>
          <p:nvSpPr>
            <p:cNvPr id="53288" name="Rectangle 42"/>
            <p:cNvSpPr/>
            <p:nvPr/>
          </p:nvSpPr>
          <p:spPr>
            <a:xfrm>
              <a:off x="2472" y="1135"/>
              <a:ext cx="575" cy="307"/>
            </a:xfrm>
            <a:prstGeom prst="rect">
              <a:avLst/>
            </a:prstGeom>
            <a:gradFill rotWithShape="1">
              <a:gsLst>
                <a:gs pos="0">
                  <a:schemeClr val="tx2"/>
                </a:gs>
                <a:gs pos="100000">
                  <a:srgbClr val="800000"/>
                </a:gs>
              </a:gsLst>
              <a:lin ang="5400000" scaled="1"/>
              <a:tileRect/>
            </a:gra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05515" name="Rectangle 43"/>
            <p:cNvSpPr>
              <a:spLocks noChangeArrowheads="1"/>
            </p:cNvSpPr>
            <p:nvPr/>
          </p:nvSpPr>
          <p:spPr bwMode="auto">
            <a:xfrm>
              <a:off x="3047" y="1135"/>
              <a:ext cx="1954" cy="307"/>
            </a:xfrm>
            <a:prstGeom prst="rect">
              <a:avLst/>
            </a:prstGeom>
            <a:gradFill rotWithShape="1">
              <a:gsLst>
                <a:gs pos="0">
                  <a:schemeClr val="tx1">
                    <a:alpha val="60001"/>
                  </a:schemeClr>
                </a:gs>
                <a:gs pos="100000">
                  <a:schemeClr val="tx1">
                    <a:gamma/>
                    <a:tint val="73725"/>
                    <a:invGamma/>
                    <a:alpha val="0"/>
                  </a:schemeClr>
                </a:gs>
              </a:gsLst>
              <a:lin ang="0" scaled="1"/>
            </a:gradFill>
            <a:ln w="3175" algn="ctr">
              <a:noFill/>
              <a:miter lim="800000"/>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90" name="AutoShape 44"/>
            <p:cNvSpPr/>
            <p:nvPr/>
          </p:nvSpPr>
          <p:spPr>
            <a:xfrm>
              <a:off x="2472" y="1026"/>
              <a:ext cx="2721" cy="115"/>
            </a:xfrm>
            <a:prstGeom prst="parallelogram">
              <a:avLst>
                <a:gd name="adj" fmla="val 179964"/>
              </a:avLst>
            </a:prstGeom>
            <a:solidFill>
              <a:schemeClr val="bg2"/>
            </a:soli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53291" name="AutoShape 45"/>
            <p:cNvSpPr/>
            <p:nvPr/>
          </p:nvSpPr>
          <p:spPr>
            <a:xfrm>
              <a:off x="2567" y="1044"/>
              <a:ext cx="2544" cy="61"/>
            </a:xfrm>
            <a:prstGeom prst="parallelogram">
              <a:avLst>
                <a:gd name="adj" fmla="val 202143"/>
              </a:avLst>
            </a:prstGeom>
            <a:gradFill rotWithShape="1">
              <a:gsLst>
                <a:gs pos="0">
                  <a:schemeClr val="tx1">
                    <a:alpha val="39998"/>
                  </a:schemeClr>
                </a:gs>
                <a:gs pos="100000">
                  <a:srgbClr val="800000">
                    <a:alpha val="0"/>
                  </a:srgbClr>
                </a:gs>
              </a:gsLst>
              <a:lin ang="5400000" scaled="1"/>
              <a:tileRect/>
            </a:gra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05518" name="Rectangle 46"/>
            <p:cNvSpPr>
              <a:spLocks noChangeArrowheads="1"/>
            </p:cNvSpPr>
            <p:nvPr/>
          </p:nvSpPr>
          <p:spPr bwMode="auto">
            <a:xfrm>
              <a:off x="2498" y="1177"/>
              <a:ext cx="521" cy="249"/>
            </a:xfrm>
            <a:prstGeom prst="rect">
              <a:avLst/>
            </a:prstGeom>
            <a:gradFill rotWithShape="1">
              <a:gsLst>
                <a:gs pos="0">
                  <a:schemeClr val="tx1">
                    <a:gamma/>
                    <a:tint val="33725"/>
                    <a:invGamma/>
                    <a:alpha val="0"/>
                  </a:schemeClr>
                </a:gs>
                <a:gs pos="100000">
                  <a:schemeClr val="tx1">
                    <a:alpha val="39999"/>
                  </a:schemeClr>
                </a:gs>
              </a:gsLst>
              <a:lin ang="5400000" scaled="1"/>
            </a:gradFill>
            <a:ln w="3175" algn="ctr">
              <a:noFill/>
              <a:miter lim="800000"/>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53262" name="Text Box 48"/>
          <p:cNvSpPr txBox="1"/>
          <p:nvPr/>
        </p:nvSpPr>
        <p:spPr>
          <a:xfrm>
            <a:off x="3386138" y="4238625"/>
            <a:ext cx="495300" cy="198438"/>
          </a:xfrm>
          <a:prstGeom prst="rect">
            <a:avLst/>
          </a:prstGeom>
          <a:noFill/>
          <a:ln w="9525">
            <a:noFill/>
          </a:ln>
          <a:effectLst>
            <a:outerShdw dist="17961" dir="2699999" algn="ctr" rotWithShape="0">
              <a:schemeClr val="tx1">
                <a:alpha val="50000"/>
              </a:schemeClr>
            </a:outerShdw>
          </a:effectLst>
        </p:spPr>
        <p:txBody>
          <a:bodyPr wrap="none" lIns="0" tIns="0" rIns="0" bIns="0">
            <a:spAutoFit/>
          </a:bodyPr>
          <a:p>
            <a:pPr marL="85725" indent="-85725" algn="ctr" latinLnBrk="1">
              <a:buNone/>
            </a:pPr>
            <a:r>
              <a:rPr lang="zh-CN" altLang="en-US" sz="1300" dirty="0">
                <a:solidFill>
                  <a:srgbClr val="FFFF66"/>
                </a:solidFill>
                <a:latin typeface="Arial Black" panose="020B0A04020102020204" pitchFamily="34" charset="0"/>
                <a:ea typeface="楷体_GB2312" pitchFamily="49" charset="-122"/>
              </a:rPr>
              <a:t>第四步</a:t>
            </a:r>
            <a:endParaRPr lang="zh-CN" altLang="en-US" sz="1300" dirty="0">
              <a:solidFill>
                <a:srgbClr val="FFFF66"/>
              </a:solidFill>
              <a:latin typeface="Arial Black" panose="020B0A04020102020204" pitchFamily="34" charset="0"/>
              <a:ea typeface="楷体_GB2312" pitchFamily="49" charset="-122"/>
            </a:endParaRPr>
          </a:p>
        </p:txBody>
      </p:sp>
      <p:sp>
        <p:nvSpPr>
          <p:cNvPr id="53263" name="Text Box 47"/>
          <p:cNvSpPr txBox="1"/>
          <p:nvPr/>
        </p:nvSpPr>
        <p:spPr>
          <a:xfrm>
            <a:off x="4313238" y="4219575"/>
            <a:ext cx="1381125" cy="274638"/>
          </a:xfrm>
          <a:prstGeom prst="rect">
            <a:avLst/>
          </a:prstGeom>
          <a:noFill/>
          <a:ln w="9525">
            <a:noFill/>
          </a:ln>
          <a:effectLst>
            <a:outerShdw dist="17961" dir="2699999" algn="ctr" rotWithShape="0">
              <a:schemeClr val="tx1"/>
            </a:outerShdw>
          </a:effectLst>
        </p:spPr>
        <p:txBody>
          <a:bodyPr wrap="none" lIns="0" tIns="0" rIns="0" bIns="0">
            <a:spAutoFit/>
          </a:bodyPr>
          <a:p>
            <a:pPr latinLnBrk="1">
              <a:spcBef>
                <a:spcPct val="50000"/>
              </a:spcBef>
              <a:buNone/>
            </a:pPr>
            <a:r>
              <a:rPr lang="zh-CN" altLang="en-US" b="1" dirty="0">
                <a:solidFill>
                  <a:schemeClr val="bg1"/>
                </a:solidFill>
                <a:latin typeface="Verdana" panose="020B0604030504040204" pitchFamily="34" charset="0"/>
                <a:ea typeface="楷体_GB2312" pitchFamily="49" charset="-122"/>
              </a:rPr>
              <a:t>搞好安全教育</a:t>
            </a:r>
            <a:endParaRPr lang="zh-CN" altLang="en-US" b="1" dirty="0">
              <a:solidFill>
                <a:schemeClr val="bg1"/>
              </a:solidFill>
              <a:latin typeface="Verdana" panose="020B0604030504040204" pitchFamily="34" charset="0"/>
              <a:ea typeface="楷体_GB2312" pitchFamily="49" charset="-122"/>
            </a:endParaRPr>
          </a:p>
        </p:txBody>
      </p:sp>
      <p:grpSp>
        <p:nvGrpSpPr>
          <p:cNvPr id="53264" name="Group 49"/>
          <p:cNvGrpSpPr/>
          <p:nvPr/>
        </p:nvGrpSpPr>
        <p:grpSpPr>
          <a:xfrm>
            <a:off x="2827338" y="4695825"/>
            <a:ext cx="4319587" cy="495300"/>
            <a:chOff x="2472" y="1026"/>
            <a:chExt cx="2721" cy="416"/>
          </a:xfrm>
        </p:grpSpPr>
        <p:sp>
          <p:nvSpPr>
            <p:cNvPr id="53283" name="Rectangle 50"/>
            <p:cNvSpPr/>
            <p:nvPr/>
          </p:nvSpPr>
          <p:spPr>
            <a:xfrm>
              <a:off x="2472" y="1135"/>
              <a:ext cx="575" cy="307"/>
            </a:xfrm>
            <a:prstGeom prst="rect">
              <a:avLst/>
            </a:prstGeom>
            <a:gradFill rotWithShape="1">
              <a:gsLst>
                <a:gs pos="0">
                  <a:schemeClr val="tx2"/>
                </a:gs>
                <a:gs pos="100000">
                  <a:srgbClr val="800000"/>
                </a:gs>
              </a:gsLst>
              <a:lin ang="5400000" scaled="1"/>
              <a:tileRect/>
            </a:gra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05523" name="Rectangle 51"/>
            <p:cNvSpPr>
              <a:spLocks noChangeArrowheads="1"/>
            </p:cNvSpPr>
            <p:nvPr/>
          </p:nvSpPr>
          <p:spPr bwMode="auto">
            <a:xfrm>
              <a:off x="3047" y="1135"/>
              <a:ext cx="1954" cy="307"/>
            </a:xfrm>
            <a:prstGeom prst="rect">
              <a:avLst/>
            </a:prstGeom>
            <a:gradFill rotWithShape="1">
              <a:gsLst>
                <a:gs pos="0">
                  <a:schemeClr val="tx1">
                    <a:alpha val="60001"/>
                  </a:schemeClr>
                </a:gs>
                <a:gs pos="100000">
                  <a:schemeClr val="tx1">
                    <a:gamma/>
                    <a:tint val="73725"/>
                    <a:invGamma/>
                    <a:alpha val="0"/>
                  </a:schemeClr>
                </a:gs>
              </a:gsLst>
              <a:lin ang="0" scaled="1"/>
            </a:gradFill>
            <a:ln w="3175" algn="ctr">
              <a:noFill/>
              <a:miter lim="800000"/>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85" name="AutoShape 52"/>
            <p:cNvSpPr/>
            <p:nvPr/>
          </p:nvSpPr>
          <p:spPr>
            <a:xfrm>
              <a:off x="2472" y="1026"/>
              <a:ext cx="2721" cy="115"/>
            </a:xfrm>
            <a:prstGeom prst="parallelogram">
              <a:avLst>
                <a:gd name="adj" fmla="val 179964"/>
              </a:avLst>
            </a:prstGeom>
            <a:solidFill>
              <a:schemeClr val="bg2"/>
            </a:soli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53286" name="AutoShape 53"/>
            <p:cNvSpPr/>
            <p:nvPr/>
          </p:nvSpPr>
          <p:spPr>
            <a:xfrm>
              <a:off x="2567" y="1044"/>
              <a:ext cx="2544" cy="61"/>
            </a:xfrm>
            <a:prstGeom prst="parallelogram">
              <a:avLst>
                <a:gd name="adj" fmla="val 202143"/>
              </a:avLst>
            </a:prstGeom>
            <a:gradFill rotWithShape="1">
              <a:gsLst>
                <a:gs pos="0">
                  <a:schemeClr val="tx1">
                    <a:alpha val="39998"/>
                  </a:schemeClr>
                </a:gs>
                <a:gs pos="100000">
                  <a:srgbClr val="800000">
                    <a:alpha val="0"/>
                  </a:srgbClr>
                </a:gs>
              </a:gsLst>
              <a:lin ang="5400000" scaled="1"/>
              <a:tileRect/>
            </a:gra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05526" name="Rectangle 54"/>
            <p:cNvSpPr>
              <a:spLocks noChangeArrowheads="1"/>
            </p:cNvSpPr>
            <p:nvPr/>
          </p:nvSpPr>
          <p:spPr bwMode="auto">
            <a:xfrm>
              <a:off x="2498" y="1177"/>
              <a:ext cx="521" cy="249"/>
            </a:xfrm>
            <a:prstGeom prst="rect">
              <a:avLst/>
            </a:prstGeom>
            <a:gradFill rotWithShape="1">
              <a:gsLst>
                <a:gs pos="0">
                  <a:schemeClr val="tx1">
                    <a:gamma/>
                    <a:tint val="33725"/>
                    <a:invGamma/>
                    <a:alpha val="0"/>
                  </a:schemeClr>
                </a:gs>
                <a:gs pos="100000">
                  <a:schemeClr val="tx1">
                    <a:alpha val="39999"/>
                  </a:schemeClr>
                </a:gs>
              </a:gsLst>
              <a:lin ang="5400000" scaled="1"/>
            </a:gradFill>
            <a:ln w="3175" algn="ctr">
              <a:noFill/>
              <a:miter lim="800000"/>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53265" name="Text Box 56"/>
          <p:cNvSpPr txBox="1"/>
          <p:nvPr/>
        </p:nvSpPr>
        <p:spPr>
          <a:xfrm>
            <a:off x="3052763" y="4905375"/>
            <a:ext cx="495300" cy="198438"/>
          </a:xfrm>
          <a:prstGeom prst="rect">
            <a:avLst/>
          </a:prstGeom>
          <a:noFill/>
          <a:ln w="9525">
            <a:noFill/>
          </a:ln>
          <a:effectLst>
            <a:outerShdw dist="17961" dir="2699999" algn="ctr" rotWithShape="0">
              <a:schemeClr val="tx1">
                <a:alpha val="50000"/>
              </a:schemeClr>
            </a:outerShdw>
          </a:effectLst>
        </p:spPr>
        <p:txBody>
          <a:bodyPr wrap="none" lIns="0" tIns="0" rIns="0" bIns="0">
            <a:spAutoFit/>
          </a:bodyPr>
          <a:p>
            <a:pPr marL="85725" indent="-85725" algn="ctr" latinLnBrk="1">
              <a:buNone/>
            </a:pPr>
            <a:r>
              <a:rPr lang="zh-CN" altLang="en-US" sz="1300" dirty="0">
                <a:solidFill>
                  <a:srgbClr val="FFFF66"/>
                </a:solidFill>
                <a:latin typeface="Arial Black" panose="020B0A04020102020204" pitchFamily="34" charset="0"/>
                <a:ea typeface="楷体_GB2312" pitchFamily="49" charset="-122"/>
              </a:rPr>
              <a:t>第三步</a:t>
            </a:r>
            <a:endParaRPr lang="zh-CN" altLang="en-US" sz="1300" dirty="0">
              <a:solidFill>
                <a:srgbClr val="FFFF66"/>
              </a:solidFill>
              <a:latin typeface="Arial Black" panose="020B0A04020102020204" pitchFamily="34" charset="0"/>
              <a:ea typeface="楷体_GB2312" pitchFamily="49" charset="-122"/>
            </a:endParaRPr>
          </a:p>
        </p:txBody>
      </p:sp>
      <p:sp>
        <p:nvSpPr>
          <p:cNvPr id="53266" name="Text Box 75"/>
          <p:cNvSpPr txBox="1"/>
          <p:nvPr/>
        </p:nvSpPr>
        <p:spPr>
          <a:xfrm>
            <a:off x="3875088" y="4876800"/>
            <a:ext cx="1611312" cy="274638"/>
          </a:xfrm>
          <a:prstGeom prst="rect">
            <a:avLst/>
          </a:prstGeom>
          <a:noFill/>
          <a:ln w="9525">
            <a:noFill/>
          </a:ln>
          <a:effectLst>
            <a:outerShdw dist="17961" dir="2699999" algn="ctr" rotWithShape="0">
              <a:schemeClr val="tx1"/>
            </a:outerShdw>
          </a:effectLst>
        </p:spPr>
        <p:txBody>
          <a:bodyPr wrap="none" lIns="0" tIns="0" rIns="0" bIns="0">
            <a:spAutoFit/>
          </a:bodyPr>
          <a:p>
            <a:pPr latinLnBrk="1">
              <a:spcBef>
                <a:spcPct val="50000"/>
              </a:spcBef>
              <a:buNone/>
            </a:pPr>
            <a:r>
              <a:rPr lang="zh-CN" altLang="en-US" b="1" dirty="0">
                <a:solidFill>
                  <a:schemeClr val="bg1"/>
                </a:solidFill>
                <a:latin typeface="Verdana" panose="020B0604030504040204" pitchFamily="34" charset="0"/>
                <a:ea typeface="楷体_GB2312" pitchFamily="49" charset="-122"/>
              </a:rPr>
              <a:t>实行标准化作业</a:t>
            </a:r>
            <a:endParaRPr lang="zh-CN" altLang="en-US" b="1" dirty="0">
              <a:solidFill>
                <a:schemeClr val="bg1"/>
              </a:solidFill>
              <a:latin typeface="Verdana" panose="020B0604030504040204" pitchFamily="34" charset="0"/>
              <a:ea typeface="楷体_GB2312" pitchFamily="49" charset="-122"/>
            </a:endParaRPr>
          </a:p>
        </p:txBody>
      </p:sp>
      <p:grpSp>
        <p:nvGrpSpPr>
          <p:cNvPr id="53267" name="Group 57"/>
          <p:cNvGrpSpPr/>
          <p:nvPr/>
        </p:nvGrpSpPr>
        <p:grpSpPr>
          <a:xfrm>
            <a:off x="2484438" y="5362575"/>
            <a:ext cx="4319587" cy="495300"/>
            <a:chOff x="2472" y="1026"/>
            <a:chExt cx="2721" cy="416"/>
          </a:xfrm>
        </p:grpSpPr>
        <p:sp>
          <p:nvSpPr>
            <p:cNvPr id="53278" name="Rectangle 58"/>
            <p:cNvSpPr/>
            <p:nvPr/>
          </p:nvSpPr>
          <p:spPr>
            <a:xfrm>
              <a:off x="2472" y="1135"/>
              <a:ext cx="575" cy="307"/>
            </a:xfrm>
            <a:prstGeom prst="rect">
              <a:avLst/>
            </a:prstGeom>
            <a:gradFill rotWithShape="1">
              <a:gsLst>
                <a:gs pos="0">
                  <a:schemeClr val="tx2"/>
                </a:gs>
                <a:gs pos="100000">
                  <a:srgbClr val="800000"/>
                </a:gs>
              </a:gsLst>
              <a:lin ang="5400000" scaled="1"/>
              <a:tileRect/>
            </a:gra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05531" name="Rectangle 59"/>
            <p:cNvSpPr>
              <a:spLocks noChangeArrowheads="1"/>
            </p:cNvSpPr>
            <p:nvPr/>
          </p:nvSpPr>
          <p:spPr bwMode="auto">
            <a:xfrm>
              <a:off x="3047" y="1135"/>
              <a:ext cx="1954" cy="307"/>
            </a:xfrm>
            <a:prstGeom prst="rect">
              <a:avLst/>
            </a:prstGeom>
            <a:gradFill rotWithShape="1">
              <a:gsLst>
                <a:gs pos="0">
                  <a:schemeClr val="tx1">
                    <a:alpha val="60001"/>
                  </a:schemeClr>
                </a:gs>
                <a:gs pos="100000">
                  <a:schemeClr val="tx1">
                    <a:gamma/>
                    <a:tint val="73725"/>
                    <a:invGamma/>
                    <a:alpha val="0"/>
                  </a:schemeClr>
                </a:gs>
              </a:gsLst>
              <a:lin ang="0" scaled="1"/>
            </a:gradFill>
            <a:ln w="3175" algn="ctr">
              <a:noFill/>
              <a:miter lim="800000"/>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80" name="AutoShape 60"/>
            <p:cNvSpPr/>
            <p:nvPr/>
          </p:nvSpPr>
          <p:spPr>
            <a:xfrm>
              <a:off x="2472" y="1026"/>
              <a:ext cx="2721" cy="115"/>
            </a:xfrm>
            <a:prstGeom prst="parallelogram">
              <a:avLst>
                <a:gd name="adj" fmla="val 179964"/>
              </a:avLst>
            </a:prstGeom>
            <a:solidFill>
              <a:schemeClr val="bg2"/>
            </a:soli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53281" name="AutoShape 61"/>
            <p:cNvSpPr/>
            <p:nvPr/>
          </p:nvSpPr>
          <p:spPr>
            <a:xfrm>
              <a:off x="2567" y="1044"/>
              <a:ext cx="2544" cy="61"/>
            </a:xfrm>
            <a:prstGeom prst="parallelogram">
              <a:avLst>
                <a:gd name="adj" fmla="val 202143"/>
              </a:avLst>
            </a:prstGeom>
            <a:gradFill rotWithShape="1">
              <a:gsLst>
                <a:gs pos="0">
                  <a:schemeClr val="tx1">
                    <a:alpha val="39998"/>
                  </a:schemeClr>
                </a:gs>
                <a:gs pos="100000">
                  <a:srgbClr val="800000">
                    <a:alpha val="0"/>
                  </a:srgbClr>
                </a:gs>
              </a:gsLst>
              <a:lin ang="5400000" scaled="1"/>
              <a:tileRect/>
            </a:gra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05534" name="Rectangle 62"/>
            <p:cNvSpPr>
              <a:spLocks noChangeArrowheads="1"/>
            </p:cNvSpPr>
            <p:nvPr/>
          </p:nvSpPr>
          <p:spPr bwMode="auto">
            <a:xfrm>
              <a:off x="2498" y="1177"/>
              <a:ext cx="521" cy="249"/>
            </a:xfrm>
            <a:prstGeom prst="rect">
              <a:avLst/>
            </a:prstGeom>
            <a:gradFill rotWithShape="1">
              <a:gsLst>
                <a:gs pos="0">
                  <a:schemeClr val="tx1">
                    <a:gamma/>
                    <a:tint val="33725"/>
                    <a:invGamma/>
                    <a:alpha val="0"/>
                  </a:schemeClr>
                </a:gs>
                <a:gs pos="100000">
                  <a:schemeClr val="tx1">
                    <a:alpha val="39999"/>
                  </a:schemeClr>
                </a:gs>
              </a:gsLst>
              <a:lin ang="5400000" scaled="1"/>
            </a:gradFill>
            <a:ln w="3175" algn="ctr">
              <a:noFill/>
              <a:miter lim="800000"/>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53268" name="Text Box 64"/>
          <p:cNvSpPr txBox="1"/>
          <p:nvPr/>
        </p:nvSpPr>
        <p:spPr>
          <a:xfrm>
            <a:off x="2709863" y="5572125"/>
            <a:ext cx="495300" cy="198438"/>
          </a:xfrm>
          <a:prstGeom prst="rect">
            <a:avLst/>
          </a:prstGeom>
          <a:noFill/>
          <a:ln w="9525">
            <a:noFill/>
          </a:ln>
          <a:effectLst>
            <a:outerShdw dist="17961" dir="2699999" algn="ctr" rotWithShape="0">
              <a:schemeClr val="tx1">
                <a:alpha val="50000"/>
              </a:schemeClr>
            </a:outerShdw>
          </a:effectLst>
        </p:spPr>
        <p:txBody>
          <a:bodyPr wrap="none" lIns="0" tIns="0" rIns="0" bIns="0">
            <a:spAutoFit/>
          </a:bodyPr>
          <a:p>
            <a:pPr marL="85725" indent="-85725" algn="ctr" latinLnBrk="1">
              <a:buNone/>
            </a:pPr>
            <a:r>
              <a:rPr lang="zh-CN" altLang="en-US" sz="1300" dirty="0">
                <a:solidFill>
                  <a:srgbClr val="FFFF66"/>
                </a:solidFill>
                <a:latin typeface="Arial Black" panose="020B0A04020102020204" pitchFamily="34" charset="0"/>
                <a:ea typeface="楷体_GB2312" pitchFamily="49" charset="-122"/>
              </a:rPr>
              <a:t>第二步</a:t>
            </a:r>
            <a:endParaRPr lang="zh-CN" altLang="en-US" sz="1300" dirty="0">
              <a:solidFill>
                <a:srgbClr val="FFFF66"/>
              </a:solidFill>
              <a:latin typeface="Arial Black" panose="020B0A04020102020204" pitchFamily="34" charset="0"/>
              <a:ea typeface="楷体_GB2312" pitchFamily="49" charset="-122"/>
            </a:endParaRPr>
          </a:p>
        </p:txBody>
      </p:sp>
      <p:sp>
        <p:nvSpPr>
          <p:cNvPr id="53269" name="Text Box 74"/>
          <p:cNvSpPr txBox="1"/>
          <p:nvPr/>
        </p:nvSpPr>
        <p:spPr>
          <a:xfrm>
            <a:off x="3540125" y="5551488"/>
            <a:ext cx="2187575" cy="274637"/>
          </a:xfrm>
          <a:prstGeom prst="rect">
            <a:avLst/>
          </a:prstGeom>
          <a:noFill/>
          <a:ln w="9525">
            <a:noFill/>
          </a:ln>
          <a:effectLst>
            <a:outerShdw dist="17961" dir="2699999" algn="ctr" rotWithShape="0">
              <a:schemeClr val="tx1"/>
            </a:outerShdw>
          </a:effectLst>
        </p:spPr>
        <p:txBody>
          <a:bodyPr wrap="none" lIns="0" tIns="0" rIns="0" bIns="0">
            <a:spAutoFit/>
          </a:bodyPr>
          <a:p>
            <a:pPr latinLnBrk="1">
              <a:spcBef>
                <a:spcPct val="50000"/>
              </a:spcBef>
              <a:buNone/>
            </a:pPr>
            <a:r>
              <a:rPr lang="zh-CN" altLang="en-US" b="1" dirty="0">
                <a:solidFill>
                  <a:schemeClr val="bg1"/>
                </a:solidFill>
                <a:latin typeface="楷体_GB2312" pitchFamily="49" charset="-122"/>
                <a:ea typeface="楷体_GB2312" pitchFamily="49" charset="-122"/>
              </a:rPr>
              <a:t>搞好每周 安全日活动</a:t>
            </a:r>
            <a:endParaRPr lang="zh-CN" altLang="en-US" b="1" dirty="0">
              <a:solidFill>
                <a:schemeClr val="bg1"/>
              </a:solidFill>
              <a:latin typeface="楷体_GB2312" pitchFamily="49" charset="-122"/>
              <a:ea typeface="楷体_GB2312" pitchFamily="49" charset="-122"/>
            </a:endParaRPr>
          </a:p>
        </p:txBody>
      </p:sp>
      <p:grpSp>
        <p:nvGrpSpPr>
          <p:cNvPr id="53270" name="Group 65"/>
          <p:cNvGrpSpPr/>
          <p:nvPr/>
        </p:nvGrpSpPr>
        <p:grpSpPr>
          <a:xfrm>
            <a:off x="1979613" y="6092825"/>
            <a:ext cx="4319587" cy="495300"/>
            <a:chOff x="2472" y="1026"/>
            <a:chExt cx="2721" cy="416"/>
          </a:xfrm>
        </p:grpSpPr>
        <p:sp>
          <p:nvSpPr>
            <p:cNvPr id="53273" name="Rectangle 66"/>
            <p:cNvSpPr/>
            <p:nvPr/>
          </p:nvSpPr>
          <p:spPr>
            <a:xfrm>
              <a:off x="2472" y="1135"/>
              <a:ext cx="575" cy="307"/>
            </a:xfrm>
            <a:prstGeom prst="rect">
              <a:avLst/>
            </a:prstGeom>
            <a:gradFill rotWithShape="1">
              <a:gsLst>
                <a:gs pos="0">
                  <a:schemeClr val="tx2"/>
                </a:gs>
                <a:gs pos="100000">
                  <a:srgbClr val="800000"/>
                </a:gs>
              </a:gsLst>
              <a:lin ang="5400000" scaled="1"/>
              <a:tileRect/>
            </a:gra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05539" name="Rectangle 67"/>
            <p:cNvSpPr>
              <a:spLocks noChangeArrowheads="1"/>
            </p:cNvSpPr>
            <p:nvPr/>
          </p:nvSpPr>
          <p:spPr bwMode="auto">
            <a:xfrm>
              <a:off x="3047" y="1135"/>
              <a:ext cx="1954" cy="307"/>
            </a:xfrm>
            <a:prstGeom prst="rect">
              <a:avLst/>
            </a:prstGeom>
            <a:gradFill rotWithShape="1">
              <a:gsLst>
                <a:gs pos="0">
                  <a:schemeClr val="tx1">
                    <a:alpha val="60001"/>
                  </a:schemeClr>
                </a:gs>
                <a:gs pos="100000">
                  <a:schemeClr val="tx1">
                    <a:gamma/>
                    <a:tint val="73725"/>
                    <a:invGamma/>
                    <a:alpha val="0"/>
                  </a:schemeClr>
                </a:gs>
              </a:gsLst>
              <a:lin ang="0" scaled="1"/>
            </a:gradFill>
            <a:ln w="3175" algn="ctr">
              <a:noFill/>
              <a:miter lim="800000"/>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75" name="AutoShape 68"/>
            <p:cNvSpPr/>
            <p:nvPr/>
          </p:nvSpPr>
          <p:spPr>
            <a:xfrm>
              <a:off x="2472" y="1026"/>
              <a:ext cx="2721" cy="115"/>
            </a:xfrm>
            <a:prstGeom prst="parallelogram">
              <a:avLst>
                <a:gd name="adj" fmla="val 179964"/>
              </a:avLst>
            </a:prstGeom>
            <a:solidFill>
              <a:schemeClr val="bg2"/>
            </a:soli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53276" name="AutoShape 69"/>
            <p:cNvSpPr/>
            <p:nvPr/>
          </p:nvSpPr>
          <p:spPr>
            <a:xfrm>
              <a:off x="2567" y="1044"/>
              <a:ext cx="2544" cy="61"/>
            </a:xfrm>
            <a:prstGeom prst="parallelogram">
              <a:avLst>
                <a:gd name="adj" fmla="val 202143"/>
              </a:avLst>
            </a:prstGeom>
            <a:gradFill rotWithShape="1">
              <a:gsLst>
                <a:gs pos="0">
                  <a:schemeClr val="tx1">
                    <a:alpha val="39998"/>
                  </a:schemeClr>
                </a:gs>
                <a:gs pos="100000">
                  <a:srgbClr val="800000">
                    <a:alpha val="0"/>
                  </a:srgbClr>
                </a:gs>
              </a:gsLst>
              <a:lin ang="5400000" scaled="1"/>
              <a:tileRect/>
            </a:gradFill>
            <a:ln w="3175">
              <a:noFill/>
            </a:ln>
          </p:spPr>
          <p:txBody>
            <a:bodyPr wrap="none" lIns="87313" tIns="44450" rIns="87313" bIns="44450" anchor="ctr" anchorCtr="0"/>
            <a:p>
              <a:endParaRPr lang="zh-CN" altLang="en-US" sz="2400" dirty="0">
                <a:latin typeface="Times New Roman" panose="02020603050405020304" pitchFamily="18" charset="0"/>
              </a:endParaRPr>
            </a:p>
          </p:txBody>
        </p:sp>
        <p:sp>
          <p:nvSpPr>
            <p:cNvPr id="105542" name="Rectangle 70"/>
            <p:cNvSpPr>
              <a:spLocks noChangeArrowheads="1"/>
            </p:cNvSpPr>
            <p:nvPr/>
          </p:nvSpPr>
          <p:spPr bwMode="auto">
            <a:xfrm>
              <a:off x="2498" y="1177"/>
              <a:ext cx="521" cy="249"/>
            </a:xfrm>
            <a:prstGeom prst="rect">
              <a:avLst/>
            </a:prstGeom>
            <a:gradFill rotWithShape="1">
              <a:gsLst>
                <a:gs pos="0">
                  <a:schemeClr val="tx1">
                    <a:gamma/>
                    <a:tint val="33725"/>
                    <a:invGamma/>
                    <a:alpha val="0"/>
                  </a:schemeClr>
                </a:gs>
                <a:gs pos="100000">
                  <a:schemeClr val="tx1">
                    <a:alpha val="39999"/>
                  </a:schemeClr>
                </a:gs>
              </a:gsLst>
              <a:lin ang="5400000" scaled="1"/>
            </a:gradFill>
            <a:ln w="3175" algn="ctr">
              <a:noFill/>
              <a:miter lim="800000"/>
            </a:ln>
            <a:effectLst/>
          </p:spPr>
          <p:txBody>
            <a:bodyPr wrap="none" lIns="87313" tIns="44450" rIns="87313" bIns="4445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53271" name="Text Box 72"/>
          <p:cNvSpPr txBox="1"/>
          <p:nvPr/>
        </p:nvSpPr>
        <p:spPr>
          <a:xfrm>
            <a:off x="2195513" y="6308725"/>
            <a:ext cx="495300" cy="198438"/>
          </a:xfrm>
          <a:prstGeom prst="rect">
            <a:avLst/>
          </a:prstGeom>
          <a:noFill/>
          <a:ln w="9525">
            <a:noFill/>
          </a:ln>
          <a:effectLst>
            <a:outerShdw dist="17961" dir="2699999" algn="ctr" rotWithShape="0">
              <a:schemeClr val="tx1">
                <a:alpha val="50000"/>
              </a:schemeClr>
            </a:outerShdw>
          </a:effectLst>
        </p:spPr>
        <p:txBody>
          <a:bodyPr wrap="none" lIns="0" tIns="0" rIns="0" bIns="0">
            <a:spAutoFit/>
          </a:bodyPr>
          <a:p>
            <a:pPr marL="85725" indent="-85725" algn="ctr" latinLnBrk="1">
              <a:buNone/>
            </a:pPr>
            <a:r>
              <a:rPr lang="zh-CN" altLang="en-US" sz="1300" dirty="0">
                <a:solidFill>
                  <a:srgbClr val="FFFF66"/>
                </a:solidFill>
                <a:latin typeface="Arial Black" panose="020B0A04020102020204" pitchFamily="34" charset="0"/>
                <a:ea typeface="楷体_GB2312" pitchFamily="49" charset="-122"/>
              </a:rPr>
              <a:t>第一步</a:t>
            </a:r>
            <a:endParaRPr lang="zh-CN" altLang="en-US" sz="1300" dirty="0">
              <a:solidFill>
                <a:srgbClr val="FFFF66"/>
              </a:solidFill>
              <a:latin typeface="Arial Black" panose="020B0A04020102020204" pitchFamily="34" charset="0"/>
              <a:ea typeface="楷体_GB2312" pitchFamily="49" charset="-122"/>
            </a:endParaRPr>
          </a:p>
        </p:txBody>
      </p:sp>
      <p:sp>
        <p:nvSpPr>
          <p:cNvPr id="53272" name="Text Box 73"/>
          <p:cNvSpPr txBox="1"/>
          <p:nvPr/>
        </p:nvSpPr>
        <p:spPr>
          <a:xfrm>
            <a:off x="3194050" y="6246813"/>
            <a:ext cx="1611313" cy="274637"/>
          </a:xfrm>
          <a:prstGeom prst="rect">
            <a:avLst/>
          </a:prstGeom>
          <a:noFill/>
          <a:ln w="9525">
            <a:noFill/>
          </a:ln>
          <a:effectLst>
            <a:outerShdw dist="17961" dir="2699999" algn="ctr" rotWithShape="0">
              <a:schemeClr val="tx1"/>
            </a:outerShdw>
          </a:effectLst>
        </p:spPr>
        <p:txBody>
          <a:bodyPr wrap="none" lIns="0" tIns="0" rIns="0" bIns="0">
            <a:spAutoFit/>
          </a:bodyPr>
          <a:p>
            <a:pPr latinLnBrk="1">
              <a:spcBef>
                <a:spcPct val="50000"/>
              </a:spcBef>
              <a:buNone/>
            </a:pPr>
            <a:r>
              <a:rPr lang="zh-CN" altLang="en-US" b="1" dirty="0">
                <a:solidFill>
                  <a:schemeClr val="bg1"/>
                </a:solidFill>
                <a:latin typeface="Verdana" panose="020B0604030504040204" pitchFamily="34" charset="0"/>
                <a:ea typeface="楷体_GB2312" pitchFamily="49" charset="-122"/>
              </a:rPr>
              <a:t>开好班前班后会</a:t>
            </a:r>
            <a:endParaRPr lang="zh-CN" altLang="en-US" b="1" dirty="0">
              <a:solidFill>
                <a:schemeClr val="bg1"/>
              </a:solidFill>
              <a:latin typeface="Verdana" panose="020B0604030504040204" pitchFamily="34" charset="0"/>
              <a:ea typeface="楷体_GB2312" pitchFamily="49" charset="-122"/>
            </a:endParaRPr>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5"/>
          <p:cNvSpPr>
            <a:spLocks noGrp="1"/>
          </p:cNvSpPr>
          <p:nvPr>
            <p:ph type="title"/>
          </p:nvPr>
        </p:nvSpPr>
        <p:spPr>
          <a:xfrm>
            <a:off x="468313" y="908050"/>
            <a:ext cx="8229600" cy="649288"/>
          </a:xfrm>
          <a:ln/>
        </p:spPr>
        <p:txBody>
          <a:bodyPr vert="horz" wrap="square" lIns="91440" tIns="45720" rIns="91440" bIns="45720" anchor="ctr" anchorCtr="0"/>
          <a:p>
            <a:pPr algn="ctr"/>
            <a:r>
              <a:rPr lang="zh-CN" altLang="en-US" sz="3200" dirty="0">
                <a:ea typeface="楷体_GB2312" pitchFamily="49" charset="-122"/>
              </a:rPr>
              <a:t>二、班组安全事故应急救援</a:t>
            </a:r>
            <a:endParaRPr lang="zh-CN" altLang="en-US" sz="3200" dirty="0">
              <a:ea typeface="楷体_GB2312" pitchFamily="49" charset="-122"/>
            </a:endParaRPr>
          </a:p>
        </p:txBody>
      </p:sp>
      <p:sp>
        <p:nvSpPr>
          <p:cNvPr id="54275" name="Rectangle 6"/>
          <p:cNvSpPr/>
          <p:nvPr/>
        </p:nvSpPr>
        <p:spPr>
          <a:xfrm>
            <a:off x="323850" y="2349500"/>
            <a:ext cx="4392613" cy="487363"/>
          </a:xfrm>
          <a:prstGeom prst="rect">
            <a:avLst/>
          </a:prstGeom>
          <a:noFill/>
          <a:ln w="6350">
            <a:noFill/>
          </a:ln>
        </p:spPr>
        <p:txBody>
          <a:bodyPr lIns="0" tIns="0" rIns="0" bIns="0" anchor="ctr" anchorCtr="0">
            <a:spAutoFit/>
          </a:bodyPr>
          <a:p>
            <a:pPr algn="ctr"/>
            <a:r>
              <a:rPr lang="zh-CN" altLang="en-US" sz="3200" b="1" dirty="0">
                <a:latin typeface="楷体_GB2312" pitchFamily="49" charset="-122"/>
                <a:ea typeface="楷体_GB2312" pitchFamily="49" charset="-122"/>
              </a:rPr>
              <a:t>班组急救的目的和原则</a:t>
            </a:r>
            <a:endParaRPr lang="zh-CN" altLang="en-US" sz="3200" b="1" dirty="0">
              <a:latin typeface="楷体_GB2312" pitchFamily="49" charset="-122"/>
              <a:ea typeface="楷体_GB2312" pitchFamily="49" charset="-122"/>
            </a:endParaRPr>
          </a:p>
        </p:txBody>
      </p:sp>
      <p:sp>
        <p:nvSpPr>
          <p:cNvPr id="54276" name="Rectangle 7"/>
          <p:cNvSpPr/>
          <p:nvPr/>
        </p:nvSpPr>
        <p:spPr>
          <a:xfrm>
            <a:off x="250825" y="3284538"/>
            <a:ext cx="8569325" cy="2663825"/>
          </a:xfrm>
          <a:prstGeom prst="rect">
            <a:avLst/>
          </a:prstGeom>
          <a:noFill/>
          <a:ln w="9525">
            <a:noFill/>
          </a:ln>
        </p:spPr>
        <p:txBody>
          <a:bodyPr/>
          <a:p>
            <a:pPr algn="just" eaLnBrk="0" hangingPunct="0">
              <a:spcBef>
                <a:spcPct val="20000"/>
              </a:spcBef>
              <a:buFont typeface="Wingdings" panose="05000000000000000000" pitchFamily="2" charset="2"/>
            </a:pPr>
            <a:r>
              <a:rPr lang="zh-CN" altLang="en-US" sz="3200" dirty="0">
                <a:solidFill>
                  <a:srgbClr val="FF0000"/>
                </a:solidFill>
                <a:latin typeface="Times New Roman" panose="02020603050405020304" pitchFamily="18" charset="0"/>
                <a:ea typeface="楷体_GB2312" pitchFamily="49" charset="-122"/>
              </a:rPr>
              <a:t>目的：最大限度的降低死亡率和伤残率，提高伤者愈后的生存质量。</a:t>
            </a:r>
            <a:endParaRPr lang="zh-CN" altLang="en-US" sz="3200" dirty="0">
              <a:solidFill>
                <a:srgbClr val="FF0000"/>
              </a:solidFill>
              <a:latin typeface="Times New Roman" panose="02020603050405020304" pitchFamily="18" charset="0"/>
              <a:ea typeface="楷体_GB2312" pitchFamily="49" charset="-122"/>
            </a:endParaRPr>
          </a:p>
          <a:p>
            <a:pPr algn="just" eaLnBrk="0" hangingPunct="0">
              <a:spcBef>
                <a:spcPct val="20000"/>
              </a:spcBef>
              <a:buFont typeface="Wingdings" panose="05000000000000000000" pitchFamily="2" charset="2"/>
            </a:pPr>
            <a:endParaRPr lang="zh-CN" altLang="en-US" sz="2000" dirty="0">
              <a:solidFill>
                <a:srgbClr val="FF0000"/>
              </a:solidFill>
              <a:latin typeface="Times New Roman" panose="02020603050405020304" pitchFamily="18" charset="0"/>
              <a:ea typeface="黑体" panose="02010609060101010101" pitchFamily="49" charset="-122"/>
            </a:endParaRPr>
          </a:p>
          <a:p>
            <a:pPr algn="just" eaLnBrk="0" hangingPunct="0">
              <a:spcBef>
                <a:spcPct val="20000"/>
              </a:spcBef>
              <a:buFont typeface="Wingdings" panose="05000000000000000000" pitchFamily="2" charset="2"/>
            </a:pPr>
            <a:r>
              <a:rPr lang="zh-CN" altLang="en-US" sz="3200" dirty="0">
                <a:solidFill>
                  <a:srgbClr val="0000FF"/>
                </a:solidFill>
                <a:latin typeface="楷体_GB2312" pitchFamily="49" charset="-122"/>
                <a:ea typeface="楷体_GB2312" pitchFamily="49" charset="-122"/>
              </a:rPr>
              <a:t>救人原则：快抢、快救、快送，即</a:t>
            </a:r>
            <a:r>
              <a:rPr lang="zh-CN" altLang="en-US" sz="3200" dirty="0">
                <a:solidFill>
                  <a:srgbClr val="0000FF"/>
                </a:solidFill>
                <a:latin typeface="Arial" panose="020B0604020202020204" pitchFamily="34" charset="0"/>
                <a:ea typeface="楷体_GB2312" pitchFamily="49" charset="-122"/>
              </a:rPr>
              <a:t>“</a:t>
            </a:r>
            <a:r>
              <a:rPr lang="zh-CN" altLang="en-US" sz="3200" dirty="0">
                <a:solidFill>
                  <a:srgbClr val="0000FF"/>
                </a:solidFill>
                <a:latin typeface="楷体_GB2312" pitchFamily="49" charset="-122"/>
                <a:ea typeface="楷体_GB2312" pitchFamily="49" charset="-122"/>
              </a:rPr>
              <a:t>三快</a:t>
            </a:r>
            <a:r>
              <a:rPr lang="zh-CN" altLang="en-US" sz="3200" dirty="0">
                <a:solidFill>
                  <a:srgbClr val="0000FF"/>
                </a:solidFill>
                <a:latin typeface="Arial" panose="020B0604020202020204" pitchFamily="34" charset="0"/>
                <a:ea typeface="楷体_GB2312" pitchFamily="49" charset="-122"/>
              </a:rPr>
              <a:t>”</a:t>
            </a:r>
            <a:r>
              <a:rPr lang="zh-CN" altLang="en-US" sz="3200" dirty="0">
                <a:solidFill>
                  <a:srgbClr val="0000FF"/>
                </a:solidFill>
                <a:latin typeface="楷体_GB2312" pitchFamily="49" charset="-122"/>
                <a:ea typeface="楷体_GB2312" pitchFamily="49" charset="-122"/>
              </a:rPr>
              <a:t>。</a:t>
            </a:r>
            <a:endParaRPr lang="zh-CN" altLang="en-US" sz="3200" dirty="0">
              <a:solidFill>
                <a:srgbClr val="0000FF"/>
              </a:solidFill>
              <a:latin typeface="楷体_GB2312" pitchFamily="49" charset="-122"/>
              <a:ea typeface="楷体_GB2312" pitchFamily="49" charset="-122"/>
            </a:endParaRPr>
          </a:p>
          <a:p>
            <a:pPr algn="just" eaLnBrk="0" hangingPunct="0">
              <a:spcBef>
                <a:spcPct val="20000"/>
              </a:spcBef>
              <a:buFont typeface="Wingdings" panose="05000000000000000000" pitchFamily="2" charset="2"/>
            </a:pPr>
            <a:r>
              <a:rPr lang="zh-CN" altLang="en-US" sz="3200" dirty="0">
                <a:solidFill>
                  <a:srgbClr val="0000FF"/>
                </a:solidFill>
                <a:latin typeface="楷体_GB2312" pitchFamily="49" charset="-122"/>
                <a:ea typeface="楷体_GB2312" pitchFamily="49" charset="-122"/>
              </a:rPr>
              <a:t>                 先救命后救伤</a:t>
            </a:r>
            <a:endParaRPr lang="zh-CN" altLang="en-US" sz="3200" dirty="0">
              <a:solidFill>
                <a:srgbClr val="0000FF"/>
              </a:solidFill>
              <a:latin typeface="楷体_GB2312" pitchFamily="49" charset="-122"/>
              <a:ea typeface="楷体_GB2312" pitchFamily="49" charset="-122"/>
            </a:endParaRPr>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Text Box 5"/>
          <p:cNvSpPr/>
          <p:nvPr>
            <p:ph type="title"/>
          </p:nvPr>
        </p:nvSpPr>
        <p:spPr>
          <a:xfrm>
            <a:off x="323850" y="836613"/>
            <a:ext cx="8229600" cy="649287"/>
          </a:xfrm>
          <a:ln/>
        </p:spPr>
        <p:txBody>
          <a:bodyPr vert="horz" wrap="square" lIns="91440" tIns="45720" rIns="91440" bIns="45720" anchor="ctr" anchorCtr="0"/>
          <a:p>
            <a:pPr eaLnBrk="1" hangingPunct="1">
              <a:lnSpc>
                <a:spcPct val="150000"/>
              </a:lnSpc>
            </a:pPr>
            <a:r>
              <a:rPr lang="zh-CN" altLang="en-US" dirty="0">
                <a:ea typeface="楷体_GB2312" pitchFamily="49" charset="-122"/>
              </a:rPr>
              <a:t>第一项、班组安全事故的应急处置流程</a:t>
            </a:r>
            <a:endParaRPr lang="zh-CN" altLang="en-US" dirty="0">
              <a:ea typeface="楷体_GB2312" pitchFamily="49" charset="-122"/>
            </a:endParaRPr>
          </a:p>
        </p:txBody>
      </p:sp>
      <p:grpSp>
        <p:nvGrpSpPr>
          <p:cNvPr id="55299" name="Group 6"/>
          <p:cNvGrpSpPr/>
          <p:nvPr/>
        </p:nvGrpSpPr>
        <p:grpSpPr>
          <a:xfrm>
            <a:off x="468313" y="2349500"/>
            <a:ext cx="8496300" cy="3024188"/>
            <a:chOff x="249" y="799"/>
            <a:chExt cx="5035" cy="1905"/>
          </a:xfrm>
        </p:grpSpPr>
        <p:sp>
          <p:nvSpPr>
            <p:cNvPr id="55300" name="AutoShape 7"/>
            <p:cNvSpPr/>
            <p:nvPr/>
          </p:nvSpPr>
          <p:spPr>
            <a:xfrm>
              <a:off x="249" y="1389"/>
              <a:ext cx="1452" cy="726"/>
            </a:xfrm>
            <a:prstGeom prst="flowChartDecision">
              <a:avLst/>
            </a:prstGeom>
            <a:noFill/>
            <a:ln w="9525" cap="flat" cmpd="sng">
              <a:solidFill>
                <a:schemeClr val="tx1"/>
              </a:solidFill>
              <a:prstDash val="solid"/>
              <a:miter/>
              <a:headEnd type="none" w="med" len="med"/>
              <a:tailEnd type="none" w="med" len="med"/>
            </a:ln>
          </p:spPr>
          <p:txBody>
            <a:bodyPr anchor="ctr" anchorCtr="0"/>
            <a:p>
              <a:pPr algn="ctr"/>
              <a:r>
                <a:rPr lang="zh-CN" altLang="en-US" sz="1600" b="1" dirty="0">
                  <a:latin typeface="Arial" panose="020B0604020202020204" pitchFamily="34" charset="0"/>
                  <a:ea typeface="楷体_GB2312" pitchFamily="49" charset="-122"/>
                </a:rPr>
                <a:t>班组发生安全事故</a:t>
              </a:r>
              <a:endParaRPr lang="zh-CN" altLang="en-US" sz="1600" b="1" dirty="0">
                <a:latin typeface="Arial" panose="020B0604020202020204" pitchFamily="34" charset="0"/>
                <a:ea typeface="楷体_GB2312" pitchFamily="49" charset="-122"/>
              </a:endParaRPr>
            </a:p>
          </p:txBody>
        </p:sp>
        <p:sp>
          <p:nvSpPr>
            <p:cNvPr id="55301" name="Line 8"/>
            <p:cNvSpPr/>
            <p:nvPr/>
          </p:nvSpPr>
          <p:spPr>
            <a:xfrm>
              <a:off x="975" y="981"/>
              <a:ext cx="1179" cy="0"/>
            </a:xfrm>
            <a:prstGeom prst="line">
              <a:avLst/>
            </a:prstGeom>
            <a:ln w="63500" cap="flat" cmpd="sng">
              <a:solidFill>
                <a:schemeClr val="tx1"/>
              </a:solidFill>
              <a:prstDash val="solid"/>
              <a:headEnd type="none" w="med" len="med"/>
              <a:tailEnd type="triangle" w="med" len="med"/>
            </a:ln>
          </p:spPr>
        </p:sp>
        <p:sp>
          <p:nvSpPr>
            <p:cNvPr id="55302" name="Line 9"/>
            <p:cNvSpPr/>
            <p:nvPr/>
          </p:nvSpPr>
          <p:spPr>
            <a:xfrm>
              <a:off x="1655" y="1752"/>
              <a:ext cx="545" cy="0"/>
            </a:xfrm>
            <a:prstGeom prst="line">
              <a:avLst/>
            </a:prstGeom>
            <a:ln w="63500" cap="flat" cmpd="sng">
              <a:solidFill>
                <a:schemeClr val="tx1"/>
              </a:solidFill>
              <a:prstDash val="solid"/>
              <a:headEnd type="none" w="med" len="med"/>
              <a:tailEnd type="triangle" w="med" len="med"/>
            </a:ln>
          </p:spPr>
        </p:sp>
        <p:sp>
          <p:nvSpPr>
            <p:cNvPr id="55303" name="Line 10"/>
            <p:cNvSpPr/>
            <p:nvPr/>
          </p:nvSpPr>
          <p:spPr>
            <a:xfrm>
              <a:off x="975" y="2523"/>
              <a:ext cx="1271" cy="0"/>
            </a:xfrm>
            <a:prstGeom prst="line">
              <a:avLst/>
            </a:prstGeom>
            <a:ln w="63500" cap="flat" cmpd="sng">
              <a:solidFill>
                <a:schemeClr val="tx1"/>
              </a:solidFill>
              <a:prstDash val="solid"/>
              <a:headEnd type="none" w="med" len="med"/>
              <a:tailEnd type="triangle" w="med" len="med"/>
            </a:ln>
          </p:spPr>
        </p:sp>
        <p:sp>
          <p:nvSpPr>
            <p:cNvPr id="55304" name="Line 11"/>
            <p:cNvSpPr/>
            <p:nvPr/>
          </p:nvSpPr>
          <p:spPr>
            <a:xfrm>
              <a:off x="975" y="981"/>
              <a:ext cx="0" cy="408"/>
            </a:xfrm>
            <a:prstGeom prst="line">
              <a:avLst/>
            </a:prstGeom>
            <a:ln w="63500" cap="flat" cmpd="sng">
              <a:solidFill>
                <a:schemeClr val="tx1"/>
              </a:solidFill>
              <a:prstDash val="solid"/>
              <a:headEnd type="none" w="med" len="med"/>
              <a:tailEnd type="none" w="med" len="med"/>
            </a:ln>
          </p:spPr>
        </p:sp>
        <p:sp>
          <p:nvSpPr>
            <p:cNvPr id="55305" name="Line 12"/>
            <p:cNvSpPr/>
            <p:nvPr/>
          </p:nvSpPr>
          <p:spPr>
            <a:xfrm>
              <a:off x="975" y="2115"/>
              <a:ext cx="0" cy="408"/>
            </a:xfrm>
            <a:prstGeom prst="line">
              <a:avLst/>
            </a:prstGeom>
            <a:ln w="63500" cap="flat" cmpd="sng">
              <a:solidFill>
                <a:schemeClr val="tx1"/>
              </a:solidFill>
              <a:prstDash val="solid"/>
              <a:headEnd type="none" w="med" len="med"/>
              <a:tailEnd type="none" w="med" len="med"/>
            </a:ln>
          </p:spPr>
        </p:sp>
        <p:sp>
          <p:nvSpPr>
            <p:cNvPr id="55306" name="Rectangle 13"/>
            <p:cNvSpPr/>
            <p:nvPr/>
          </p:nvSpPr>
          <p:spPr>
            <a:xfrm>
              <a:off x="2154" y="799"/>
              <a:ext cx="3130" cy="408"/>
            </a:xfrm>
            <a:prstGeom prst="rect">
              <a:avLst/>
            </a:prstGeom>
            <a:noFill/>
            <a:ln w="9525" cap="flat" cmpd="sng">
              <a:solidFill>
                <a:schemeClr val="tx1"/>
              </a:solidFill>
              <a:prstDash val="solid"/>
              <a:miter/>
              <a:headEnd type="none" w="med" len="med"/>
              <a:tailEnd type="none" w="med" len="med"/>
            </a:ln>
          </p:spPr>
          <p:txBody>
            <a:bodyPr anchor="ctr" anchorCtr="0"/>
            <a:p>
              <a:r>
                <a:rPr lang="zh-CN" altLang="en-US" b="1" dirty="0">
                  <a:latin typeface="楷体_GB2312" pitchFamily="49" charset="-122"/>
                  <a:ea typeface="楷体_GB2312" pitchFamily="49" charset="-122"/>
                </a:rPr>
                <a:t>立即采取自救，如果涉及到人员受伤，</a:t>
              </a:r>
              <a:endParaRPr lang="zh-CN" altLang="en-US" b="1" dirty="0">
                <a:latin typeface="楷体_GB2312" pitchFamily="49" charset="-122"/>
                <a:ea typeface="楷体_GB2312" pitchFamily="49" charset="-122"/>
              </a:endParaRPr>
            </a:p>
            <a:p>
              <a:r>
                <a:rPr lang="zh-CN" altLang="en-US" b="1" dirty="0">
                  <a:latin typeface="楷体_GB2312" pitchFamily="49" charset="-122"/>
                  <a:ea typeface="楷体_GB2312" pitchFamily="49" charset="-122"/>
                </a:rPr>
                <a:t>立即送往公司医疗点或立即拨打</a:t>
              </a:r>
              <a:r>
                <a:rPr lang="zh-CN" altLang="en-US" b="1" dirty="0">
                  <a:latin typeface="Arial" panose="020B0604020202020204" pitchFamily="34" charset="0"/>
                  <a:ea typeface="楷体_GB2312" pitchFamily="49" charset="-122"/>
                </a:rPr>
                <a:t>“</a:t>
              </a:r>
              <a:r>
                <a:rPr lang="en-US" altLang="zh-CN" b="1" dirty="0">
                  <a:latin typeface="楷体_GB2312" pitchFamily="49" charset="-122"/>
                  <a:ea typeface="楷体_GB2312" pitchFamily="49" charset="-122"/>
                </a:rPr>
                <a:t>120</a:t>
              </a:r>
              <a:r>
                <a:rPr lang="en-US" altLang="zh-CN" b="1" dirty="0">
                  <a:latin typeface="Arial" panose="020B0604020202020204" pitchFamily="34" charset="0"/>
                  <a:ea typeface="楷体_GB2312" pitchFamily="49" charset="-122"/>
                </a:rPr>
                <a:t>”</a:t>
              </a:r>
              <a:r>
                <a:rPr lang="zh-CN" altLang="en-US" b="1" dirty="0">
                  <a:latin typeface="楷体_GB2312" pitchFamily="49" charset="-122"/>
                  <a:ea typeface="楷体_GB2312" pitchFamily="49" charset="-122"/>
                </a:rPr>
                <a:t>急救</a:t>
              </a:r>
              <a:endParaRPr lang="zh-CN" altLang="en-US" b="1" dirty="0">
                <a:latin typeface="楷体_GB2312" pitchFamily="49" charset="-122"/>
                <a:ea typeface="楷体_GB2312" pitchFamily="49" charset="-122"/>
              </a:endParaRPr>
            </a:p>
          </p:txBody>
        </p:sp>
        <p:sp>
          <p:nvSpPr>
            <p:cNvPr id="55307" name="Rectangle 14"/>
            <p:cNvSpPr/>
            <p:nvPr/>
          </p:nvSpPr>
          <p:spPr>
            <a:xfrm>
              <a:off x="2200" y="1570"/>
              <a:ext cx="2358" cy="363"/>
            </a:xfrm>
            <a:prstGeom prst="rect">
              <a:avLst/>
            </a:prstGeom>
            <a:noFill/>
            <a:ln w="9525" cap="flat" cmpd="sng">
              <a:solidFill>
                <a:schemeClr val="tx1"/>
              </a:solidFill>
              <a:prstDash val="solid"/>
              <a:miter/>
              <a:headEnd type="none" w="med" len="med"/>
              <a:tailEnd type="none" w="med" len="med"/>
            </a:ln>
          </p:spPr>
          <p:txBody>
            <a:bodyPr anchor="ctr" anchorCtr="0"/>
            <a:p>
              <a:r>
                <a:rPr lang="zh-CN" altLang="en-US" b="1" dirty="0">
                  <a:latin typeface="Arial" panose="020B0604020202020204" pitchFamily="34" charset="0"/>
                  <a:ea typeface="楷体_GB2312" pitchFamily="49" charset="-122"/>
                </a:rPr>
                <a:t>立即上报工段长、车间安全管理员和车间领导</a:t>
              </a:r>
              <a:endParaRPr lang="zh-CN" altLang="en-US" b="1" dirty="0">
                <a:latin typeface="Arial" panose="020B0604020202020204" pitchFamily="34" charset="0"/>
                <a:ea typeface="楷体_GB2312" pitchFamily="49" charset="-122"/>
              </a:endParaRPr>
            </a:p>
          </p:txBody>
        </p:sp>
        <p:sp>
          <p:nvSpPr>
            <p:cNvPr id="55308" name="Rectangle 15"/>
            <p:cNvSpPr/>
            <p:nvPr/>
          </p:nvSpPr>
          <p:spPr>
            <a:xfrm>
              <a:off x="2245" y="2341"/>
              <a:ext cx="2585" cy="363"/>
            </a:xfrm>
            <a:prstGeom prst="rect">
              <a:avLst/>
            </a:prstGeom>
            <a:noFill/>
            <a:ln w="9525" cap="flat" cmpd="sng">
              <a:solidFill>
                <a:schemeClr val="tx1"/>
              </a:solidFill>
              <a:prstDash val="solid"/>
              <a:miter/>
              <a:headEnd type="none" w="med" len="med"/>
              <a:tailEnd type="none" w="med" len="med"/>
            </a:ln>
          </p:spPr>
          <p:txBody>
            <a:bodyPr anchor="ctr" anchorCtr="0"/>
            <a:p>
              <a:r>
                <a:rPr lang="zh-CN" altLang="en-US" b="1" dirty="0">
                  <a:latin typeface="Arial" panose="020B0604020202020204" pitchFamily="34" charset="0"/>
                  <a:ea typeface="楷体_GB2312" pitchFamily="49" charset="-122"/>
                </a:rPr>
                <a:t>维护现场秩序和保护事发现场以备调查</a:t>
              </a:r>
              <a:endParaRPr lang="zh-CN" altLang="en-US" b="1" dirty="0">
                <a:latin typeface="Arial" panose="020B0604020202020204" pitchFamily="34" charset="0"/>
                <a:ea typeface="楷体_GB2312" pitchFamily="49" charset="-122"/>
              </a:endParaRPr>
            </a:p>
          </p:txBody>
        </p:sp>
      </p:gr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5"/>
          <p:cNvSpPr/>
          <p:nvPr>
            <p:ph type="title"/>
          </p:nvPr>
        </p:nvSpPr>
        <p:spPr>
          <a:xfrm>
            <a:off x="468313" y="1125538"/>
            <a:ext cx="8229600" cy="4608512"/>
          </a:xfrm>
          <a:ln/>
        </p:spPr>
        <p:txBody>
          <a:bodyPr vert="horz" wrap="square" lIns="91440" tIns="45720" rIns="91440" bIns="45720" anchor="ctr" anchorCtr="0"/>
          <a:p>
            <a:r>
              <a:rPr lang="zh-CN" altLang="en-US" b="0" dirty="0">
                <a:latin typeface="楷体_GB2312" pitchFamily="49" charset="-122"/>
                <a:ea typeface="楷体_GB2312" pitchFamily="49" charset="-122"/>
              </a:rPr>
              <a:t>一、基本急救知识与技术</a:t>
            </a:r>
            <a:br>
              <a:rPr lang="zh-CN" altLang="en-US" dirty="0">
                <a:latin typeface="楷体_GB2312" pitchFamily="49" charset="-122"/>
                <a:ea typeface="楷体_GB2312" pitchFamily="49" charset="-122"/>
              </a:rPr>
            </a:br>
            <a:r>
              <a:rPr lang="zh-CN" altLang="en-US" dirty="0">
                <a:latin typeface="楷体_GB2312" pitchFamily="49" charset="-122"/>
                <a:ea typeface="楷体_GB2312" pitchFamily="49" charset="-122"/>
              </a:rPr>
              <a:t>     </a:t>
            </a:r>
            <a:br>
              <a:rPr lang="zh-CN" altLang="en-US" dirty="0">
                <a:latin typeface="楷体_GB2312" pitchFamily="49" charset="-122"/>
                <a:ea typeface="楷体_GB2312" pitchFamily="49" charset="-122"/>
              </a:rPr>
            </a:b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1</a:t>
            </a:r>
            <a:r>
              <a:rPr lang="zh-CN" altLang="en-US" dirty="0">
                <a:latin typeface="楷体_GB2312" pitchFamily="49" charset="-122"/>
                <a:ea typeface="楷体_GB2312" pitchFamily="49" charset="-122"/>
              </a:rPr>
              <a:t>、呼吸中断急救法</a:t>
            </a:r>
            <a:r>
              <a:rPr lang="en-US" altLang="zh-CN" dirty="0">
                <a:ea typeface="楷体_GB2312" pitchFamily="49" charset="-122"/>
              </a:rPr>
              <a:t>——</a:t>
            </a:r>
            <a:r>
              <a:rPr lang="zh-CN" altLang="en-US" dirty="0">
                <a:latin typeface="楷体_GB2312" pitchFamily="49" charset="-122"/>
                <a:ea typeface="楷体_GB2312" pitchFamily="49" charset="-122"/>
              </a:rPr>
              <a:t>人工呼吸法</a:t>
            </a:r>
            <a:br>
              <a:rPr lang="zh-CN" altLang="en-US" dirty="0">
                <a:latin typeface="楷体_GB2312" pitchFamily="49" charset="-122"/>
                <a:ea typeface="楷体_GB2312" pitchFamily="49" charset="-122"/>
              </a:rPr>
            </a:b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2</a:t>
            </a:r>
            <a:r>
              <a:rPr lang="zh-CN" altLang="en-US" dirty="0">
                <a:latin typeface="楷体_GB2312" pitchFamily="49" charset="-122"/>
                <a:ea typeface="楷体_GB2312" pitchFamily="49" charset="-122"/>
              </a:rPr>
              <a:t>、心脏停止跳动急救法</a:t>
            </a:r>
            <a:r>
              <a:rPr lang="en-US" altLang="zh-CN" dirty="0">
                <a:ea typeface="楷体_GB2312" pitchFamily="49" charset="-122"/>
              </a:rPr>
              <a:t>——</a:t>
            </a:r>
            <a:r>
              <a:rPr lang="zh-CN" altLang="en-US" dirty="0">
                <a:latin typeface="楷体_GB2312" pitchFamily="49" charset="-122"/>
                <a:ea typeface="楷体_GB2312" pitchFamily="49" charset="-122"/>
              </a:rPr>
              <a:t>胸外心脏挤压法 </a:t>
            </a:r>
            <a:br>
              <a:rPr lang="zh-CN" altLang="en-US" dirty="0">
                <a:latin typeface="楷体_GB2312" pitchFamily="49" charset="-122"/>
                <a:ea typeface="楷体_GB2312" pitchFamily="49" charset="-122"/>
              </a:rPr>
            </a:b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3</a:t>
            </a:r>
            <a:r>
              <a:rPr lang="zh-CN" altLang="en-US" dirty="0">
                <a:latin typeface="楷体_GB2312" pitchFamily="49" charset="-122"/>
                <a:ea typeface="楷体_GB2312" pitchFamily="49" charset="-122"/>
              </a:rPr>
              <a:t>、止血法</a:t>
            </a:r>
            <a:br>
              <a:rPr lang="zh-CN" altLang="en-US" dirty="0">
                <a:latin typeface="楷体_GB2312" pitchFamily="49" charset="-122"/>
                <a:ea typeface="楷体_GB2312" pitchFamily="49" charset="-122"/>
              </a:rPr>
            </a:b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4</a:t>
            </a:r>
            <a:r>
              <a:rPr lang="zh-CN" altLang="en-US" dirty="0">
                <a:latin typeface="楷体_GB2312" pitchFamily="49" charset="-122"/>
                <a:ea typeface="楷体_GB2312" pitchFamily="49" charset="-122"/>
              </a:rPr>
              <a:t>、骨折急救</a:t>
            </a:r>
            <a:br>
              <a:rPr lang="zh-CN" altLang="en-US" dirty="0">
                <a:latin typeface="楷体_GB2312" pitchFamily="49" charset="-122"/>
                <a:ea typeface="楷体_GB2312" pitchFamily="49" charset="-122"/>
              </a:rPr>
            </a:b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5</a:t>
            </a:r>
            <a:r>
              <a:rPr lang="zh-CN" altLang="en-US" dirty="0">
                <a:latin typeface="楷体_GB2312" pitchFamily="49" charset="-122"/>
                <a:ea typeface="楷体_GB2312" pitchFamily="49" charset="-122"/>
              </a:rPr>
              <a:t>、中暑急救</a:t>
            </a:r>
            <a:br>
              <a:rPr lang="zh-CN" altLang="en-US" dirty="0">
                <a:latin typeface="楷体_GB2312" pitchFamily="49" charset="-122"/>
                <a:ea typeface="楷体_GB2312" pitchFamily="49" charset="-122"/>
              </a:rPr>
            </a:b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6</a:t>
            </a:r>
            <a:r>
              <a:rPr lang="zh-CN" altLang="en-US" dirty="0">
                <a:latin typeface="楷体_GB2312" pitchFamily="49" charset="-122"/>
                <a:ea typeface="楷体_GB2312" pitchFamily="49" charset="-122"/>
              </a:rPr>
              <a:t>、触电急救</a:t>
            </a:r>
            <a:br>
              <a:rPr lang="zh-CN" altLang="en-US" dirty="0">
                <a:latin typeface="楷体_GB2312" pitchFamily="49" charset="-122"/>
                <a:ea typeface="楷体_GB2312" pitchFamily="49" charset="-122"/>
              </a:rPr>
            </a:b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7</a:t>
            </a:r>
            <a:r>
              <a:rPr lang="zh-CN" altLang="en-US" dirty="0">
                <a:latin typeface="楷体_GB2312" pitchFamily="49" charset="-122"/>
                <a:ea typeface="楷体_GB2312" pitchFamily="49" charset="-122"/>
              </a:rPr>
              <a:t>、煤气中毒急救</a:t>
            </a:r>
            <a:br>
              <a:rPr lang="zh-CN" altLang="en-US" dirty="0">
                <a:latin typeface="楷体_GB2312" pitchFamily="49" charset="-122"/>
                <a:ea typeface="楷体_GB2312" pitchFamily="49" charset="-122"/>
              </a:rPr>
            </a:br>
            <a:r>
              <a:rPr lang="zh-CN" altLang="en-US" dirty="0">
                <a:latin typeface="楷体_GB2312" pitchFamily="49" charset="-122"/>
                <a:ea typeface="楷体_GB2312" pitchFamily="49" charset="-122"/>
              </a:rPr>
              <a:t>      </a:t>
            </a:r>
            <a:r>
              <a:rPr lang="en-US" altLang="zh-CN" dirty="0">
                <a:latin typeface="楷体_GB2312" pitchFamily="49" charset="-122"/>
                <a:ea typeface="楷体_GB2312" pitchFamily="49" charset="-122"/>
              </a:rPr>
              <a:t>8</a:t>
            </a:r>
            <a:r>
              <a:rPr lang="zh-CN" altLang="en-US" dirty="0">
                <a:latin typeface="楷体_GB2312" pitchFamily="49" charset="-122"/>
                <a:ea typeface="楷体_GB2312" pitchFamily="49" charset="-122"/>
              </a:rPr>
              <a:t>、烧伤急救</a:t>
            </a:r>
            <a:endParaRPr lang="zh-CN" altLang="en-US" dirty="0">
              <a:latin typeface="楷体_GB2312" pitchFamily="49" charset="-122"/>
              <a:ea typeface="楷体_GB2312" pitchFamily="49" charset="-122"/>
            </a:endParaRP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5"/>
          <p:cNvSpPr/>
          <p:nvPr>
            <p:ph type="title"/>
          </p:nvPr>
        </p:nvSpPr>
        <p:spPr>
          <a:xfrm>
            <a:off x="395288" y="836613"/>
            <a:ext cx="8229600" cy="649287"/>
          </a:xfrm>
          <a:ln/>
        </p:spPr>
        <p:txBody>
          <a:bodyPr vert="horz" wrap="square" lIns="91440" tIns="45720" rIns="91440" bIns="45720" anchor="ctr" anchorCtr="0"/>
          <a:p>
            <a:pPr eaLnBrk="1" hangingPunct="1"/>
            <a:r>
              <a:rPr lang="zh-CN" altLang="en-US" dirty="0"/>
              <a:t> </a:t>
            </a:r>
            <a:r>
              <a:rPr lang="zh-CN" altLang="en-US" dirty="0">
                <a:ea typeface="楷体_GB2312" pitchFamily="49" charset="-122"/>
              </a:rPr>
              <a:t>（一）、呼吸中断急救法</a:t>
            </a:r>
            <a:r>
              <a:rPr lang="en-US" altLang="zh-CN" dirty="0">
                <a:ea typeface="楷体_GB2312" pitchFamily="49" charset="-122"/>
              </a:rPr>
              <a:t>——</a:t>
            </a:r>
            <a:r>
              <a:rPr lang="zh-CN" altLang="en-US" dirty="0">
                <a:ea typeface="楷体_GB2312" pitchFamily="49" charset="-122"/>
              </a:rPr>
              <a:t>人工呼吸法</a:t>
            </a:r>
            <a:endParaRPr lang="zh-CN" altLang="en-US" dirty="0">
              <a:ea typeface="楷体_GB2312" pitchFamily="49" charset="-122"/>
            </a:endParaRPr>
          </a:p>
        </p:txBody>
      </p:sp>
      <p:sp>
        <p:nvSpPr>
          <p:cNvPr id="57347" name="Rectangle 6"/>
          <p:cNvSpPr/>
          <p:nvPr/>
        </p:nvSpPr>
        <p:spPr>
          <a:xfrm>
            <a:off x="1331913" y="1557338"/>
            <a:ext cx="5400675" cy="576262"/>
          </a:xfrm>
          <a:prstGeom prst="rect">
            <a:avLst/>
          </a:prstGeom>
          <a:noFill/>
          <a:ln w="9525">
            <a:noFill/>
          </a:ln>
        </p:spPr>
        <p:txBody>
          <a:bodyPr lIns="92075" tIns="46038" rIns="92075" bIns="46038" anchor="ctr" anchorCtr="0"/>
          <a:p>
            <a:pPr algn="ctr" eaLnBrk="0" hangingPunct="0"/>
            <a:r>
              <a:rPr lang="zh-CN" altLang="en-US" sz="2000" b="1" dirty="0">
                <a:latin typeface="Arial" panose="020B0604020202020204" pitchFamily="34" charset="0"/>
                <a:ea typeface="楷体_GB2312" pitchFamily="49" charset="-122"/>
              </a:rPr>
              <a:t>心跳呼吸突然停止时的表现</a:t>
            </a:r>
            <a:endParaRPr lang="zh-CN" altLang="en-US" sz="2000" b="1" dirty="0">
              <a:latin typeface="Arial" panose="020B0604020202020204" pitchFamily="34" charset="0"/>
              <a:ea typeface="楷体_GB2312" pitchFamily="49" charset="-122"/>
            </a:endParaRPr>
          </a:p>
        </p:txBody>
      </p:sp>
      <p:sp>
        <p:nvSpPr>
          <p:cNvPr id="57348" name="Rectangle 7"/>
          <p:cNvSpPr/>
          <p:nvPr/>
        </p:nvSpPr>
        <p:spPr>
          <a:xfrm>
            <a:off x="684213" y="2282825"/>
            <a:ext cx="7842250" cy="3836988"/>
          </a:xfrm>
          <a:prstGeom prst="rect">
            <a:avLst/>
          </a:prstGeom>
          <a:noFill/>
          <a:ln w="9525">
            <a:noFill/>
          </a:ln>
        </p:spPr>
        <p:txBody>
          <a:bodyPr/>
          <a:p>
            <a:pPr marL="342900" indent="-342900" eaLnBrk="0" hangingPunct="0">
              <a:lnSpc>
                <a:spcPct val="150000"/>
              </a:lnSpc>
              <a:spcBef>
                <a:spcPct val="20000"/>
              </a:spcBef>
              <a:buFont typeface="Wingdings" panose="05000000000000000000" pitchFamily="2" charset="2"/>
            </a:pPr>
            <a:r>
              <a:rPr lang="en-US" altLang="zh-CN" sz="2000" dirty="0">
                <a:latin typeface="楷体_GB2312" pitchFamily="49" charset="-122"/>
                <a:ea typeface="楷体_GB2312" pitchFamily="49" charset="-122"/>
              </a:rPr>
              <a:t>1</a:t>
            </a:r>
            <a:r>
              <a:rPr lang="zh-CN" altLang="en-US" sz="2000" dirty="0">
                <a:latin typeface="楷体_GB2312" pitchFamily="49" charset="-122"/>
                <a:ea typeface="楷体_GB2312" pitchFamily="49" charset="-122"/>
              </a:rPr>
              <a:t>）、意识突然丧失，病人昏倒于各种场合</a:t>
            </a:r>
            <a:endParaRPr lang="zh-CN" altLang="en-US" sz="2000" dirty="0">
              <a:latin typeface="楷体_GB2312" pitchFamily="49" charset="-122"/>
              <a:ea typeface="楷体_GB2312" pitchFamily="49" charset="-122"/>
            </a:endParaRPr>
          </a:p>
          <a:p>
            <a:pPr marL="342900" indent="-342900" eaLnBrk="0" hangingPunct="0">
              <a:lnSpc>
                <a:spcPct val="150000"/>
              </a:lnSpc>
              <a:spcBef>
                <a:spcPct val="20000"/>
              </a:spcBef>
              <a:buFont typeface="Wingdings" panose="05000000000000000000" pitchFamily="2" charset="2"/>
            </a:pPr>
            <a:r>
              <a:rPr lang="en-US" altLang="zh-CN" sz="2000" dirty="0">
                <a:latin typeface="楷体_GB2312" pitchFamily="49" charset="-122"/>
                <a:ea typeface="楷体_GB2312" pitchFamily="49" charset="-122"/>
              </a:rPr>
              <a:t>2</a:t>
            </a:r>
            <a:r>
              <a:rPr lang="zh-CN" altLang="en-US" sz="2000" dirty="0">
                <a:latin typeface="楷体_GB2312" pitchFamily="49" charset="-122"/>
                <a:ea typeface="楷体_GB2312" pitchFamily="49" charset="-122"/>
              </a:rPr>
              <a:t>）、大动脉搏动消失（颈、股动脉）</a:t>
            </a:r>
            <a:endParaRPr lang="zh-CN" altLang="en-US" sz="2000" dirty="0">
              <a:latin typeface="楷体_GB2312" pitchFamily="49" charset="-122"/>
              <a:ea typeface="楷体_GB2312" pitchFamily="49" charset="-122"/>
            </a:endParaRPr>
          </a:p>
          <a:p>
            <a:pPr marL="342900" indent="-342900" eaLnBrk="0" hangingPunct="0">
              <a:lnSpc>
                <a:spcPct val="150000"/>
              </a:lnSpc>
              <a:spcBef>
                <a:spcPct val="20000"/>
              </a:spcBef>
              <a:buFont typeface="Wingdings" panose="05000000000000000000" pitchFamily="2" charset="2"/>
            </a:pPr>
            <a:r>
              <a:rPr lang="en-US" altLang="zh-CN" sz="2000" dirty="0">
                <a:latin typeface="楷体_GB2312" pitchFamily="49" charset="-122"/>
                <a:ea typeface="楷体_GB2312" pitchFamily="49" charset="-122"/>
              </a:rPr>
              <a:t>3</a:t>
            </a:r>
            <a:r>
              <a:rPr lang="zh-CN" altLang="en-US" sz="2000" dirty="0">
                <a:latin typeface="楷体_GB2312" pitchFamily="49" charset="-122"/>
                <a:ea typeface="楷体_GB2312" pitchFamily="49" charset="-122"/>
              </a:rPr>
              <a:t>）、病人有临终呼吸，倒气、叹息样呼吸</a:t>
            </a:r>
            <a:endParaRPr lang="zh-CN" altLang="en-US" sz="2000" dirty="0">
              <a:latin typeface="楷体_GB2312" pitchFamily="49" charset="-122"/>
              <a:ea typeface="楷体_GB2312" pitchFamily="49" charset="-122"/>
            </a:endParaRPr>
          </a:p>
          <a:p>
            <a:pPr marL="342900" indent="-342900" eaLnBrk="0" hangingPunct="0">
              <a:lnSpc>
                <a:spcPct val="150000"/>
              </a:lnSpc>
              <a:spcBef>
                <a:spcPct val="20000"/>
              </a:spcBef>
              <a:buFont typeface="Wingdings" panose="05000000000000000000" pitchFamily="2" charset="2"/>
            </a:pPr>
            <a:r>
              <a:rPr lang="en-US" altLang="zh-CN" sz="2000" dirty="0">
                <a:latin typeface="楷体_GB2312" pitchFamily="49" charset="-122"/>
                <a:ea typeface="楷体_GB2312" pitchFamily="49" charset="-122"/>
              </a:rPr>
              <a:t>4</a:t>
            </a:r>
            <a:r>
              <a:rPr lang="zh-CN" altLang="en-US" sz="2000" dirty="0">
                <a:latin typeface="楷体_GB2312" pitchFamily="49" charset="-122"/>
                <a:ea typeface="楷体_GB2312" pitchFamily="49" charset="-122"/>
              </a:rPr>
              <a:t>）、面色苍白或转为紫绀</a:t>
            </a:r>
            <a:endParaRPr lang="zh-CN" altLang="en-US" sz="2000" dirty="0">
              <a:latin typeface="楷体_GB2312" pitchFamily="49" charset="-122"/>
              <a:ea typeface="楷体_GB2312" pitchFamily="49" charset="-122"/>
            </a:endParaRPr>
          </a:p>
          <a:p>
            <a:pPr marL="342900" indent="-342900" eaLnBrk="0" hangingPunct="0">
              <a:lnSpc>
                <a:spcPct val="150000"/>
              </a:lnSpc>
              <a:spcBef>
                <a:spcPct val="20000"/>
              </a:spcBef>
              <a:buFont typeface="Wingdings" panose="05000000000000000000" pitchFamily="2" charset="2"/>
            </a:pPr>
            <a:r>
              <a:rPr lang="en-US" altLang="zh-CN" sz="2000" dirty="0">
                <a:latin typeface="楷体_GB2312" pitchFamily="49" charset="-122"/>
                <a:ea typeface="楷体_GB2312" pitchFamily="49" charset="-122"/>
              </a:rPr>
              <a:t>5</a:t>
            </a:r>
            <a:r>
              <a:rPr lang="zh-CN" altLang="en-US" sz="2000" dirty="0">
                <a:latin typeface="楷体_GB2312" pitchFamily="49" charset="-122"/>
                <a:ea typeface="楷体_GB2312" pitchFamily="49" charset="-122"/>
              </a:rPr>
              <a:t>）、瞳孔散大</a:t>
            </a:r>
            <a:endParaRPr lang="zh-CN" altLang="en-US" sz="2000" dirty="0">
              <a:latin typeface="楷体_GB2312" pitchFamily="49" charset="-122"/>
              <a:ea typeface="楷体_GB2312" pitchFamily="49" charset="-122"/>
            </a:endParaRPr>
          </a:p>
          <a:p>
            <a:pPr marL="342900" indent="-342900" eaLnBrk="0" hangingPunct="0">
              <a:lnSpc>
                <a:spcPct val="150000"/>
              </a:lnSpc>
              <a:spcBef>
                <a:spcPct val="20000"/>
              </a:spcBef>
              <a:buFont typeface="Wingdings" panose="05000000000000000000" pitchFamily="2" charset="2"/>
            </a:pPr>
            <a:r>
              <a:rPr lang="en-US" altLang="zh-CN" sz="2000" dirty="0">
                <a:latin typeface="楷体_GB2312" pitchFamily="49" charset="-122"/>
                <a:ea typeface="楷体_GB2312" pitchFamily="49" charset="-122"/>
              </a:rPr>
              <a:t>6</a:t>
            </a:r>
            <a:r>
              <a:rPr lang="zh-CN" altLang="en-US" sz="2000" dirty="0">
                <a:latin typeface="楷体_GB2312" pitchFamily="49" charset="-122"/>
                <a:ea typeface="楷体_GB2312" pitchFamily="49" charset="-122"/>
              </a:rPr>
              <a:t>）、部分病人有短暂抽搐</a:t>
            </a:r>
            <a:r>
              <a:rPr lang="en-US" altLang="zh-CN" sz="2000" dirty="0">
                <a:latin typeface="楷体_GB2312" pitchFamily="49" charset="-122"/>
                <a:ea typeface="楷体_GB2312" pitchFamily="49" charset="-122"/>
              </a:rPr>
              <a:t>,</a:t>
            </a:r>
            <a:r>
              <a:rPr lang="zh-CN" altLang="en-US" sz="2000" dirty="0">
                <a:latin typeface="楷体_GB2312" pitchFamily="49" charset="-122"/>
                <a:ea typeface="楷体_GB2312" pitchFamily="49" charset="-122"/>
              </a:rPr>
              <a:t>随即全身肌肉松软</a:t>
            </a:r>
            <a:endParaRPr lang="zh-CN" altLang="en-US" sz="2000" dirty="0">
              <a:latin typeface="楷体_GB2312" pitchFamily="49" charset="-122"/>
              <a:ea typeface="楷体_GB2312" pitchFamily="49" charset="-122"/>
            </a:endParaRPr>
          </a:p>
        </p:txBody>
      </p:sp>
      <p:grpSp>
        <p:nvGrpSpPr>
          <p:cNvPr id="57349" name="组合 4"/>
          <p:cNvGrpSpPr/>
          <p:nvPr/>
        </p:nvGrpSpPr>
        <p:grpSpPr>
          <a:xfrm>
            <a:off x="7019925" y="2492375"/>
            <a:ext cx="1800225" cy="1982788"/>
            <a:chOff x="3599892" y="2995513"/>
            <a:chExt cx="1800493" cy="1982133"/>
          </a:xfrm>
        </p:grpSpPr>
        <p:sp>
          <p:nvSpPr>
            <p:cNvPr id="57350" name="TextBox 1"/>
            <p:cNvSpPr txBox="1"/>
            <p:nvPr/>
          </p:nvSpPr>
          <p:spPr>
            <a:xfrm>
              <a:off x="3599892" y="4454426"/>
              <a:ext cx="1800493" cy="523220"/>
            </a:xfrm>
            <a:prstGeom prst="rect">
              <a:avLst/>
            </a:prstGeom>
            <a:noFill/>
            <a:ln w="9525">
              <a:noFill/>
            </a:ln>
          </p:spPr>
          <p:txBody>
            <a:bodyPr wrap="none">
              <a:spAutoFit/>
            </a:bodyPr>
            <a:p>
              <a:pPr algn="ctr">
                <a:buNone/>
              </a:pPr>
              <a:r>
                <a:rPr lang="zh-CN" altLang="en-US" sz="1400" b="1" dirty="0">
                  <a:latin typeface="微软雅黑" panose="020B0503020204020204" pitchFamily="34" charset="-122"/>
                  <a:ea typeface="微软雅黑" panose="020B0503020204020204" pitchFamily="34" charset="-122"/>
                </a:rPr>
                <a:t>更多知识请扫码关注</a:t>
              </a:r>
              <a:endParaRPr lang="en-US" altLang="zh-CN" sz="1400" b="1" dirty="0">
                <a:latin typeface="微软雅黑" panose="020B0503020204020204" pitchFamily="34" charset="-122"/>
                <a:ea typeface="微软雅黑" panose="020B0503020204020204" pitchFamily="34" charset="-122"/>
              </a:endParaRPr>
            </a:p>
            <a:p>
              <a:pPr algn="ctr">
                <a:buNone/>
              </a:pPr>
              <a:r>
                <a:rPr lang="zh-CN" altLang="en-US" sz="1400" b="1" dirty="0">
                  <a:latin typeface="微软雅黑" panose="020B0503020204020204" pitchFamily="34" charset="-122"/>
                  <a:ea typeface="微软雅黑" panose="020B0503020204020204" pitchFamily="34" charset="-122"/>
                </a:rPr>
                <a:t>安全小课桌</a:t>
              </a:r>
              <a:endParaRPr lang="zh-CN" altLang="en-US" sz="1400" b="1" dirty="0">
                <a:latin typeface="微软雅黑" panose="020B0503020204020204" pitchFamily="34" charset="-122"/>
                <a:ea typeface="微软雅黑" panose="020B0503020204020204" pitchFamily="34" charset="-122"/>
              </a:endParaRPr>
            </a:p>
          </p:txBody>
        </p:sp>
        <p:pic>
          <p:nvPicPr>
            <p:cNvPr id="7" name="Picture 6" descr="E:\素材\2018公总号\素材库\qrcode_for_gh_620bce09f631_258.jpg"/>
            <p:cNvPicPr>
              <a:picLocks noChangeAspect="1" noChangeArrowheads="1"/>
            </p:cNvPicPr>
            <p:nvPr/>
          </p:nvPicPr>
          <p:blipFill>
            <a:blip r:embed="rId1"/>
            <a:srcRect/>
            <a:stretch>
              <a:fillRect/>
            </a:stretch>
          </p:blipFill>
          <p:spPr bwMode="auto">
            <a:xfrm>
              <a:off x="3849263" y="2995513"/>
              <a:ext cx="1301750" cy="1300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5"/>
          <p:cNvSpPr/>
          <p:nvPr>
            <p:ph type="title"/>
          </p:nvPr>
        </p:nvSpPr>
        <p:spPr>
          <a:xfrm>
            <a:off x="395288" y="765175"/>
            <a:ext cx="8229600" cy="649288"/>
          </a:xfrm>
          <a:ln/>
        </p:spPr>
        <p:txBody>
          <a:bodyPr vert="horz" wrap="square" lIns="91440" tIns="45720" rIns="91440" bIns="45720" anchor="ctr" anchorCtr="0"/>
          <a:p>
            <a:r>
              <a:rPr lang="zh-CN" altLang="en-US" dirty="0">
                <a:ea typeface="楷体_GB2312" pitchFamily="49" charset="-122"/>
              </a:rPr>
              <a:t>具体操作步骤如下</a:t>
            </a:r>
            <a:r>
              <a:rPr lang="en-US" altLang="zh-CN" dirty="0">
                <a:ea typeface="楷体_GB2312" pitchFamily="49" charset="-122"/>
              </a:rPr>
              <a:t>——</a:t>
            </a:r>
            <a:endParaRPr lang="en-US" altLang="zh-CN" dirty="0">
              <a:ea typeface="楷体_GB2312" pitchFamily="49" charset="-122"/>
            </a:endParaRPr>
          </a:p>
        </p:txBody>
      </p:sp>
      <p:sp>
        <p:nvSpPr>
          <p:cNvPr id="58371" name="Rectangle 6"/>
          <p:cNvSpPr/>
          <p:nvPr/>
        </p:nvSpPr>
        <p:spPr>
          <a:xfrm>
            <a:off x="684213" y="1628775"/>
            <a:ext cx="3527425" cy="457200"/>
          </a:xfrm>
          <a:prstGeom prst="rect">
            <a:avLst/>
          </a:prstGeom>
          <a:noFill/>
          <a:ln w="9525">
            <a:noFill/>
          </a:ln>
        </p:spPr>
        <p:txBody>
          <a:bodyPr>
            <a:spAutoFit/>
          </a:bodyPr>
          <a:p>
            <a:pPr>
              <a:spcBef>
                <a:spcPct val="20000"/>
              </a:spcBef>
            </a:pPr>
            <a:r>
              <a:rPr lang="zh-CN" altLang="en-US" sz="2400" b="1" dirty="0">
                <a:latin typeface="楷体_GB2312" pitchFamily="49" charset="-122"/>
                <a:ea typeface="楷体_GB2312" pitchFamily="49" charset="-122"/>
              </a:rPr>
              <a:t>判断意识和畅通气道</a:t>
            </a:r>
            <a:endParaRPr lang="zh-CN" altLang="en-US" sz="2400" b="1" dirty="0">
              <a:latin typeface="楷体_GB2312" pitchFamily="49" charset="-122"/>
              <a:ea typeface="楷体_GB2312" pitchFamily="49" charset="-122"/>
            </a:endParaRPr>
          </a:p>
        </p:txBody>
      </p:sp>
      <p:sp>
        <p:nvSpPr>
          <p:cNvPr id="58372" name="Rectangle 7"/>
          <p:cNvSpPr/>
          <p:nvPr/>
        </p:nvSpPr>
        <p:spPr>
          <a:xfrm>
            <a:off x="468313" y="2276475"/>
            <a:ext cx="4302125" cy="1882775"/>
          </a:xfrm>
          <a:prstGeom prst="rect">
            <a:avLst/>
          </a:prstGeom>
          <a:noFill/>
          <a:ln w="9525" cap="flat" cmpd="sng">
            <a:solidFill>
              <a:srgbClr val="FF3300"/>
            </a:solidFill>
            <a:prstDash val="solid"/>
            <a:miter/>
            <a:headEnd type="none" w="med" len="med"/>
            <a:tailEnd type="none" w="med" len="med"/>
          </a:ln>
        </p:spPr>
        <p:txBody>
          <a:bodyPr/>
          <a:p>
            <a:pPr marL="342900" indent="-342900" eaLnBrk="0" hangingPunct="0">
              <a:spcBef>
                <a:spcPct val="20000"/>
              </a:spcBef>
              <a:buFont typeface="Wingdings" panose="05000000000000000000" pitchFamily="2" charset="2"/>
            </a:pPr>
            <a:r>
              <a:rPr lang="en-US" altLang="zh-CN" dirty="0">
                <a:latin typeface="楷体_GB2312" pitchFamily="49" charset="-122"/>
                <a:ea typeface="楷体_GB2312" pitchFamily="49" charset="-122"/>
              </a:rPr>
              <a:t>(1) </a:t>
            </a:r>
            <a:r>
              <a:rPr lang="zh-CN" altLang="en-US" dirty="0">
                <a:latin typeface="楷体_GB2312" pitchFamily="49" charset="-122"/>
                <a:ea typeface="楷体_GB2312" pitchFamily="49" charset="-122"/>
              </a:rPr>
              <a:t>判定病人有无意识</a:t>
            </a:r>
            <a:endParaRPr lang="zh-CN" altLang="en-US" dirty="0">
              <a:latin typeface="楷体_GB2312" pitchFamily="49" charset="-122"/>
              <a:ea typeface="楷体_GB2312" pitchFamily="49" charset="-122"/>
            </a:endParaRPr>
          </a:p>
          <a:p>
            <a:pPr marL="342900" indent="-342900" eaLnBrk="0" hangingPunct="0">
              <a:spcBef>
                <a:spcPct val="20000"/>
              </a:spcBef>
              <a:buFont typeface="Wingdings" panose="05000000000000000000" pitchFamily="2" charset="2"/>
            </a:pPr>
            <a:r>
              <a:rPr lang="zh-CN" altLang="en-US" dirty="0">
                <a:latin typeface="楷体_GB2312" pitchFamily="49" charset="-122"/>
                <a:ea typeface="楷体_GB2312" pitchFamily="49" charset="-122"/>
              </a:rPr>
              <a:t>     轻摇动病人肩部，高声喊叫</a:t>
            </a:r>
            <a:r>
              <a:rPr lang="zh-CN" altLang="en-US" dirty="0">
                <a:latin typeface="Arial" panose="020B0604020202020204" pitchFamily="34" charset="0"/>
                <a:ea typeface="楷体_GB2312" pitchFamily="49" charset="-122"/>
              </a:rPr>
              <a:t>“</a:t>
            </a:r>
            <a:r>
              <a:rPr lang="zh-CN" altLang="en-US" dirty="0">
                <a:latin typeface="楷体_GB2312" pitchFamily="49" charset="-122"/>
                <a:ea typeface="楷体_GB2312" pitchFamily="49" charset="-122"/>
              </a:rPr>
              <a:t>喂，你怎么啦？</a:t>
            </a:r>
            <a:r>
              <a:rPr lang="zh-CN" altLang="en-US" dirty="0">
                <a:latin typeface="Arial" panose="020B0604020202020204" pitchFamily="34" charset="0"/>
                <a:ea typeface="楷体_GB2312" pitchFamily="49" charset="-122"/>
              </a:rPr>
              <a:t>”</a:t>
            </a:r>
            <a:endParaRPr lang="zh-CN" altLang="en-US" dirty="0">
              <a:latin typeface="楷体_GB2312" pitchFamily="49" charset="-122"/>
              <a:ea typeface="楷体_GB2312" pitchFamily="49" charset="-122"/>
            </a:endParaRPr>
          </a:p>
          <a:p>
            <a:pPr marL="342900" indent="-342900" eaLnBrk="0" hangingPunct="0">
              <a:spcBef>
                <a:spcPct val="20000"/>
              </a:spcBef>
              <a:buFont typeface="Wingdings" panose="05000000000000000000" pitchFamily="2" charset="2"/>
            </a:pPr>
            <a:r>
              <a:rPr lang="zh-CN" altLang="en-US" dirty="0">
                <a:latin typeface="楷体_GB2312" pitchFamily="49" charset="-122"/>
                <a:ea typeface="楷体_GB2312" pitchFamily="49" charset="-122"/>
              </a:rPr>
              <a:t>   若无反应，立即用手指按人中穴约</a:t>
            </a:r>
            <a:r>
              <a:rPr lang="en-US" altLang="zh-CN" dirty="0">
                <a:latin typeface="楷体_GB2312" pitchFamily="49" charset="-122"/>
                <a:ea typeface="楷体_GB2312" pitchFamily="49" charset="-122"/>
              </a:rPr>
              <a:t>5</a:t>
            </a:r>
            <a:r>
              <a:rPr lang="zh-CN" altLang="en-US" dirty="0">
                <a:latin typeface="楷体_GB2312" pitchFamily="49" charset="-122"/>
                <a:ea typeface="楷体_GB2312" pitchFamily="49" charset="-122"/>
              </a:rPr>
              <a:t>秒钟</a:t>
            </a:r>
            <a:endParaRPr lang="zh-CN" altLang="en-US" dirty="0">
              <a:latin typeface="楷体_GB2312" pitchFamily="49" charset="-122"/>
              <a:ea typeface="楷体_GB2312" pitchFamily="49" charset="-122"/>
            </a:endParaRPr>
          </a:p>
        </p:txBody>
      </p:sp>
      <p:sp>
        <p:nvSpPr>
          <p:cNvPr id="58373" name="Rectangle 8"/>
          <p:cNvSpPr/>
          <p:nvPr/>
        </p:nvSpPr>
        <p:spPr>
          <a:xfrm>
            <a:off x="5076825" y="1916113"/>
            <a:ext cx="3816350" cy="2232025"/>
          </a:xfrm>
          <a:prstGeom prst="rect">
            <a:avLst/>
          </a:prstGeom>
          <a:noFill/>
          <a:ln w="9525" cap="flat" cmpd="sng">
            <a:solidFill>
              <a:srgbClr val="FF3300"/>
            </a:solidFill>
            <a:prstDash val="solid"/>
            <a:miter/>
            <a:headEnd type="none" w="med" len="med"/>
            <a:tailEnd type="none" w="med" len="med"/>
          </a:ln>
        </p:spPr>
        <p:txBody>
          <a:bodyPr/>
          <a:p>
            <a:pPr marL="342900" indent="-342900" eaLnBrk="0" hangingPunct="0">
              <a:spcBef>
                <a:spcPct val="20000"/>
              </a:spcBef>
              <a:buFont typeface="Wingdings" panose="05000000000000000000" pitchFamily="2" charset="2"/>
            </a:pPr>
            <a:r>
              <a:rPr lang="zh-CN" altLang="en-US" sz="1400" dirty="0">
                <a:latin typeface="黑体" panose="02010609060101010101" pitchFamily="49" charset="-122"/>
                <a:ea typeface="黑体" panose="02010609060101010101" pitchFamily="49" charset="-122"/>
              </a:rPr>
              <a:t>（</a:t>
            </a:r>
            <a:r>
              <a:rPr lang="en-US" altLang="zh-CN" dirty="0">
                <a:latin typeface="楷体_GB2312" pitchFamily="49" charset="-122"/>
                <a:ea typeface="楷体_GB2312" pitchFamily="49" charset="-122"/>
              </a:rPr>
              <a:t>2</a:t>
            </a:r>
            <a:r>
              <a:rPr lang="zh-CN" altLang="en-US" dirty="0">
                <a:latin typeface="楷体_GB2312" pitchFamily="49" charset="-122"/>
                <a:ea typeface="楷体_GB2312" pitchFamily="49" charset="-122"/>
              </a:rPr>
              <a:t>）将病人放置呈仰卧位，头、颈、躯干平直无扭曲，双手放于躯干两侧；整体转动时要注意保护颈部，一手托住颈部，另一手扶住肩部使病人平稳地转动至仰卧位</a:t>
            </a:r>
            <a:endParaRPr lang="zh-CN" altLang="en-US" dirty="0">
              <a:latin typeface="楷体_GB2312" pitchFamily="49" charset="-122"/>
              <a:ea typeface="楷体_GB2312" pitchFamily="49" charset="-122"/>
            </a:endParaRPr>
          </a:p>
        </p:txBody>
      </p:sp>
      <p:pic>
        <p:nvPicPr>
          <p:cNvPr id="58374" name="Picture 9" descr="1"/>
          <p:cNvPicPr>
            <a:picLocks noChangeAspect="1"/>
          </p:cNvPicPr>
          <p:nvPr/>
        </p:nvPicPr>
        <p:blipFill>
          <a:blip r:embed="rId1"/>
          <a:stretch>
            <a:fillRect/>
          </a:stretch>
        </p:blipFill>
        <p:spPr>
          <a:xfrm>
            <a:off x="395288" y="4365625"/>
            <a:ext cx="4608512" cy="2060575"/>
          </a:xfrm>
          <a:prstGeom prst="rect">
            <a:avLst/>
          </a:prstGeom>
          <a:noFill/>
          <a:ln w="9525">
            <a:noFill/>
          </a:ln>
        </p:spPr>
      </p:pic>
      <p:pic>
        <p:nvPicPr>
          <p:cNvPr id="58375" name="Picture 10" descr="图片1"/>
          <p:cNvPicPr>
            <a:picLocks noChangeAspect="1"/>
          </p:cNvPicPr>
          <p:nvPr/>
        </p:nvPicPr>
        <p:blipFill>
          <a:blip r:embed="rId2"/>
          <a:stretch>
            <a:fillRect/>
          </a:stretch>
        </p:blipFill>
        <p:spPr>
          <a:xfrm>
            <a:off x="4860925" y="4365625"/>
            <a:ext cx="4283075" cy="2109788"/>
          </a:xfrm>
          <a:prstGeom prst="rect">
            <a:avLst/>
          </a:prstGeom>
          <a:noFill/>
          <a:ln w="9525">
            <a:noFill/>
          </a:ln>
        </p:spPr>
      </p:pic>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Text Box 5"/>
          <p:cNvSpPr/>
          <p:nvPr>
            <p:ph type="title"/>
          </p:nvPr>
        </p:nvSpPr>
        <p:spPr>
          <a:xfrm>
            <a:off x="395288" y="765175"/>
            <a:ext cx="8229600" cy="649288"/>
          </a:xfrm>
          <a:ln/>
        </p:spPr>
        <p:txBody>
          <a:bodyPr vert="horz" wrap="square" lIns="91440" tIns="45720" rIns="91440" bIns="45720" anchor="ctr" anchorCtr="0"/>
          <a:p>
            <a:pPr eaLnBrk="1" hangingPunct="1"/>
            <a:r>
              <a:rPr lang="zh-CN" altLang="en-US" dirty="0">
                <a:ea typeface="楷体_GB2312" pitchFamily="49" charset="-122"/>
              </a:rPr>
              <a:t>保持呼吸道通畅和判断呼吸</a:t>
            </a:r>
            <a:endParaRPr lang="zh-CN" altLang="en-US" dirty="0">
              <a:ea typeface="楷体_GB2312" pitchFamily="49" charset="-122"/>
            </a:endParaRPr>
          </a:p>
        </p:txBody>
      </p:sp>
      <p:sp>
        <p:nvSpPr>
          <p:cNvPr id="59395" name="Rectangle 6"/>
          <p:cNvSpPr/>
          <p:nvPr/>
        </p:nvSpPr>
        <p:spPr>
          <a:xfrm>
            <a:off x="395288" y="1844675"/>
            <a:ext cx="4427537" cy="2087563"/>
          </a:xfrm>
          <a:prstGeom prst="rect">
            <a:avLst/>
          </a:prstGeom>
          <a:noFill/>
          <a:ln w="9525" cap="flat" cmpd="sng">
            <a:solidFill>
              <a:srgbClr val="FF3300"/>
            </a:solidFill>
            <a:prstDash val="solid"/>
            <a:miter/>
            <a:headEnd type="none" w="med" len="med"/>
            <a:tailEnd type="none" w="med" len="med"/>
          </a:ln>
        </p:spPr>
        <p:txBody>
          <a:bodyPr/>
          <a:p>
            <a:pPr marL="342900" indent="-342900" eaLnBrk="0" hangingPunct="0">
              <a:lnSpc>
                <a:spcPct val="90000"/>
              </a:lnSpc>
              <a:spcBef>
                <a:spcPct val="20000"/>
              </a:spcBef>
              <a:buFont typeface="Wingdings" panose="05000000000000000000" pitchFamily="2" charset="2"/>
            </a:pP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3</a:t>
            </a:r>
            <a:r>
              <a:rPr lang="zh-CN" altLang="en-US" dirty="0">
                <a:latin typeface="楷体_GB2312" pitchFamily="49" charset="-122"/>
                <a:ea typeface="楷体_GB2312" pitchFamily="49" charset="-122"/>
              </a:rPr>
              <a:t>）畅通气道</a:t>
            </a:r>
            <a:endParaRPr lang="zh-CN" altLang="en-US" dirty="0">
              <a:latin typeface="楷体_GB2312" pitchFamily="49" charset="-122"/>
              <a:ea typeface="楷体_GB2312" pitchFamily="49" charset="-122"/>
            </a:endParaRPr>
          </a:p>
          <a:p>
            <a:pPr marL="342900" indent="-342900" eaLnBrk="0" hangingPunct="0">
              <a:lnSpc>
                <a:spcPct val="90000"/>
              </a:lnSpc>
              <a:spcBef>
                <a:spcPct val="20000"/>
              </a:spcBef>
              <a:buFont typeface="Wingdings" panose="05000000000000000000" pitchFamily="2" charset="2"/>
            </a:pPr>
            <a:r>
              <a:rPr lang="zh-CN" altLang="en-US" dirty="0">
                <a:latin typeface="楷体_GB2312" pitchFamily="49" charset="-122"/>
                <a:ea typeface="楷体_GB2312" pitchFamily="49" charset="-122"/>
              </a:rPr>
              <a:t>  仰头举颏法（或仰头举颌从法）：一手置于前额使头部后仰，另一手的食指与中指置于下颌骨近下颏或下颌处，抬起下颏（颌）</a:t>
            </a:r>
            <a:endParaRPr lang="zh-CN" altLang="en-US" dirty="0">
              <a:latin typeface="楷体_GB2312" pitchFamily="49" charset="-122"/>
              <a:ea typeface="楷体_GB2312" pitchFamily="49" charset="-122"/>
            </a:endParaRPr>
          </a:p>
        </p:txBody>
      </p:sp>
      <p:sp>
        <p:nvSpPr>
          <p:cNvPr id="59396" name="Rectangle 7"/>
          <p:cNvSpPr/>
          <p:nvPr/>
        </p:nvSpPr>
        <p:spPr>
          <a:xfrm>
            <a:off x="5508625" y="1989138"/>
            <a:ext cx="3313113" cy="3673475"/>
          </a:xfrm>
          <a:prstGeom prst="rect">
            <a:avLst/>
          </a:prstGeom>
          <a:noFill/>
          <a:ln w="9525" cap="flat" cmpd="sng">
            <a:solidFill>
              <a:srgbClr val="FF3300"/>
            </a:solidFill>
            <a:prstDash val="solid"/>
            <a:miter/>
            <a:headEnd type="none" w="med" len="med"/>
            <a:tailEnd type="none" w="med" len="med"/>
          </a:ln>
        </p:spPr>
        <p:txBody>
          <a:bodyPr/>
          <a:p>
            <a:pPr marL="342900" indent="-342900" eaLnBrk="0" hangingPunct="0">
              <a:spcBef>
                <a:spcPct val="20000"/>
              </a:spcBef>
              <a:buFont typeface="Wingdings" panose="05000000000000000000" pitchFamily="2" charset="2"/>
            </a:pPr>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4</a:t>
            </a:r>
            <a:r>
              <a:rPr lang="zh-CN" altLang="en-US" dirty="0">
                <a:latin typeface="楷体_GB2312" pitchFamily="49" charset="-122"/>
                <a:ea typeface="楷体_GB2312" pitchFamily="49" charset="-122"/>
              </a:rPr>
              <a:t>）判断呼吸</a:t>
            </a:r>
            <a:endParaRPr lang="zh-CN" altLang="en-US" dirty="0">
              <a:latin typeface="楷体_GB2312" pitchFamily="49" charset="-122"/>
              <a:ea typeface="楷体_GB2312" pitchFamily="49" charset="-122"/>
            </a:endParaRPr>
          </a:p>
          <a:p>
            <a:pPr marL="342900" indent="-342900" eaLnBrk="0" hangingPunct="0">
              <a:spcBef>
                <a:spcPct val="20000"/>
              </a:spcBef>
              <a:buFont typeface="Wingdings" panose="05000000000000000000" pitchFamily="2" charset="2"/>
            </a:pPr>
            <a:r>
              <a:rPr lang="zh-CN" altLang="en-US" dirty="0">
                <a:latin typeface="楷体_GB2312" pitchFamily="49" charset="-122"/>
                <a:ea typeface="楷体_GB2312" pitchFamily="49" charset="-122"/>
              </a:rPr>
              <a:t>  在畅通气道之后用耳贴近病人口鼻，面部侧向病人胸腹部，目视病人胸腹部有无起伏、感觉病人呼吸道有无气体排出、耳听病人呼吸道有无气流通过的声音，观察</a:t>
            </a:r>
            <a:r>
              <a:rPr lang="en-US" altLang="zh-CN" dirty="0">
                <a:latin typeface="楷体_GB2312" pitchFamily="49" charset="-122"/>
                <a:ea typeface="楷体_GB2312" pitchFamily="49" charset="-122"/>
              </a:rPr>
              <a:t>5</a:t>
            </a:r>
            <a:r>
              <a:rPr lang="zh-CN" altLang="en-US" dirty="0">
                <a:latin typeface="楷体_GB2312" pitchFamily="49" charset="-122"/>
                <a:ea typeface="楷体_GB2312" pitchFamily="49" charset="-122"/>
              </a:rPr>
              <a:t>秒钟，无呼吸者，立即作人工呼吸。</a:t>
            </a:r>
            <a:endParaRPr lang="zh-CN" altLang="en-US" dirty="0">
              <a:latin typeface="楷体_GB2312" pitchFamily="49" charset="-122"/>
              <a:ea typeface="楷体_GB2312" pitchFamily="49" charset="-122"/>
            </a:endParaRPr>
          </a:p>
        </p:txBody>
      </p:sp>
      <p:pic>
        <p:nvPicPr>
          <p:cNvPr id="59397" name="Picture 8" descr="4"/>
          <p:cNvPicPr>
            <a:picLocks noChangeAspect="1"/>
          </p:cNvPicPr>
          <p:nvPr/>
        </p:nvPicPr>
        <p:blipFill>
          <a:blip r:embed="rId1"/>
          <a:stretch>
            <a:fillRect/>
          </a:stretch>
        </p:blipFill>
        <p:spPr>
          <a:xfrm>
            <a:off x="323850" y="4221163"/>
            <a:ext cx="4608513" cy="2211387"/>
          </a:xfrm>
          <a:prstGeom prst="rect">
            <a:avLst/>
          </a:prstGeom>
          <a:noFill/>
          <a:ln w="9525">
            <a:noFill/>
          </a:ln>
        </p:spPr>
      </p:pic>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5"/>
          <p:cNvSpPr/>
          <p:nvPr>
            <p:ph type="title"/>
          </p:nvPr>
        </p:nvSpPr>
        <p:spPr>
          <a:xfrm>
            <a:off x="395288" y="908050"/>
            <a:ext cx="8229600" cy="649288"/>
          </a:xfrm>
          <a:ln/>
        </p:spPr>
        <p:txBody>
          <a:bodyPr vert="horz" wrap="square" lIns="91440" tIns="45720" rIns="91440" bIns="45720" anchor="ctr" anchorCtr="0"/>
          <a:p>
            <a:pPr eaLnBrk="1" hangingPunct="1"/>
            <a:r>
              <a:rPr lang="zh-CN" altLang="en-US" dirty="0"/>
              <a:t> </a:t>
            </a:r>
            <a:r>
              <a:rPr lang="zh-CN" altLang="en-US" sz="3200" dirty="0">
                <a:ea typeface="楷体_GB2312" pitchFamily="49" charset="-122"/>
              </a:rPr>
              <a:t>口对口人工呼吸</a:t>
            </a:r>
            <a:endParaRPr lang="zh-CN" altLang="en-US" sz="3200" dirty="0">
              <a:ea typeface="楷体_GB2312" pitchFamily="49" charset="-122"/>
            </a:endParaRPr>
          </a:p>
        </p:txBody>
      </p:sp>
      <p:sp>
        <p:nvSpPr>
          <p:cNvPr id="148486" name="Rectangle 6"/>
          <p:cNvSpPr>
            <a:spLocks noChangeArrowheads="1"/>
          </p:cNvSpPr>
          <p:nvPr/>
        </p:nvSpPr>
        <p:spPr bwMode="auto">
          <a:xfrm>
            <a:off x="179388" y="2060575"/>
            <a:ext cx="8785225" cy="1655763"/>
          </a:xfrm>
          <a:prstGeom prst="rect">
            <a:avLst/>
          </a:prstGeom>
          <a:noFill/>
          <a:ln w="9525" algn="ctr">
            <a:solidFill>
              <a:srgbClr val="FF3300"/>
            </a:solidFill>
            <a:miter lim="800000"/>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0" lang="zh-CN" altLang="en-US" sz="1400" b="0" i="0" u="none" strike="noStrike" kern="1200" cap="none" spc="0" normalizeH="0" baseline="0" noProof="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a:t>
            </a: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在保持呼吸道畅通和病人口部张开的位置下进行：用扶按前额之手的拇指与食指，捏闭病人的鼻孔，抢救者深吸气后吹气两口，每次吹入的气体量为</a:t>
            </a: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800-1200</a:t>
            </a: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毫升</a:t>
            </a:r>
            <a:endPar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进行救治时，每按压胸部</a:t>
            </a: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30</a:t>
            </a: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次，吹气两口即</a:t>
            </a: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30∶2</a:t>
            </a:r>
            <a:endPar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pic>
        <p:nvPicPr>
          <p:cNvPr id="60420" name="Picture 7"/>
          <p:cNvPicPr>
            <a:picLocks noChangeAspect="1"/>
          </p:cNvPicPr>
          <p:nvPr/>
        </p:nvPicPr>
        <p:blipFill>
          <a:blip r:embed="rId1"/>
          <a:stretch>
            <a:fillRect/>
          </a:stretch>
        </p:blipFill>
        <p:spPr>
          <a:xfrm>
            <a:off x="827088" y="4076700"/>
            <a:ext cx="7704137" cy="2179638"/>
          </a:xfrm>
          <a:prstGeom prst="rect">
            <a:avLst/>
          </a:prstGeom>
          <a:noFill/>
          <a:ln w="6350">
            <a:noFill/>
          </a:ln>
        </p:spPr>
      </p:pic>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5"/>
          <p:cNvSpPr/>
          <p:nvPr>
            <p:ph type="title"/>
          </p:nvPr>
        </p:nvSpPr>
        <p:spPr>
          <a:xfrm>
            <a:off x="395288" y="836613"/>
            <a:ext cx="8229600" cy="649287"/>
          </a:xfrm>
          <a:ln/>
        </p:spPr>
        <p:txBody>
          <a:bodyPr vert="horz" wrap="square" lIns="91440" tIns="45720" rIns="91440" bIns="45720" anchor="ctr" anchorCtr="0"/>
          <a:p>
            <a:pPr eaLnBrk="1" hangingPunct="1"/>
            <a:r>
              <a:rPr lang="zh-CN" altLang="en-US" sz="2800" dirty="0">
                <a:ea typeface="楷体_GB2312" pitchFamily="49" charset="-122"/>
              </a:rPr>
              <a:t>（二）、心脏停止跳动急救法</a:t>
            </a:r>
            <a:r>
              <a:rPr lang="en-US" altLang="zh-CN" sz="2800" dirty="0">
                <a:ea typeface="楷体_GB2312" pitchFamily="49" charset="-122"/>
              </a:rPr>
              <a:t>——</a:t>
            </a:r>
            <a:r>
              <a:rPr lang="zh-CN" altLang="en-US" sz="2800" dirty="0">
                <a:ea typeface="楷体_GB2312" pitchFamily="49" charset="-122"/>
              </a:rPr>
              <a:t>胸外心脏挤压法</a:t>
            </a:r>
            <a:r>
              <a:rPr lang="zh-CN" altLang="en-US" sz="2000" dirty="0"/>
              <a:t> </a:t>
            </a:r>
            <a:endParaRPr lang="zh-CN" altLang="en-US" sz="2000" dirty="0"/>
          </a:p>
        </p:txBody>
      </p:sp>
      <p:sp>
        <p:nvSpPr>
          <p:cNvPr id="61443" name="Rectangle 6"/>
          <p:cNvSpPr/>
          <p:nvPr/>
        </p:nvSpPr>
        <p:spPr>
          <a:xfrm>
            <a:off x="468313" y="1484313"/>
            <a:ext cx="4032250" cy="647700"/>
          </a:xfrm>
          <a:prstGeom prst="rect">
            <a:avLst/>
          </a:prstGeom>
          <a:noFill/>
          <a:ln w="9525">
            <a:noFill/>
          </a:ln>
        </p:spPr>
        <p:txBody>
          <a:bodyPr lIns="92075" tIns="46038" rIns="92075" bIns="46038" anchor="ctr" anchorCtr="0"/>
          <a:p>
            <a:pPr eaLnBrk="0" hangingPunct="0"/>
            <a:r>
              <a:rPr lang="zh-CN" altLang="en-US" sz="3200" b="1" dirty="0">
                <a:latin typeface="楷体_GB2312" pitchFamily="49" charset="-122"/>
                <a:ea typeface="楷体_GB2312" pitchFamily="49" charset="-122"/>
              </a:rPr>
              <a:t>胸外按压术</a:t>
            </a:r>
            <a:endParaRPr lang="zh-CN" altLang="en-US" sz="3200" b="1" dirty="0">
              <a:latin typeface="楷体_GB2312" pitchFamily="49" charset="-122"/>
              <a:ea typeface="楷体_GB2312" pitchFamily="49" charset="-122"/>
            </a:endParaRPr>
          </a:p>
        </p:txBody>
      </p:sp>
      <p:sp>
        <p:nvSpPr>
          <p:cNvPr id="147463" name="Rectangle 7"/>
          <p:cNvSpPr>
            <a:spLocks noChangeArrowheads="1"/>
          </p:cNvSpPr>
          <p:nvPr/>
        </p:nvSpPr>
        <p:spPr bwMode="auto">
          <a:xfrm>
            <a:off x="539750" y="2205038"/>
            <a:ext cx="3744913" cy="1277938"/>
          </a:xfrm>
          <a:prstGeom prst="rect">
            <a:avLst/>
          </a:prstGeom>
          <a:noFill/>
          <a:ln w="9525">
            <a:solidFill>
              <a:srgbClr val="FF3300"/>
            </a:solidFill>
            <a:miter lim="800000"/>
          </a:ln>
          <a:effectLst/>
        </p:spPr>
        <p:txBody>
          <a:bodyPr/>
          <a:lstStyle/>
          <a:p>
            <a:pPr marL="0" marR="0" lvl="0" indent="0" algn="l" defTabSz="914400" rtl="0" eaLnBrk="0" fontAlgn="base" latinLnBrk="0" hangingPunct="0">
              <a:lnSpc>
                <a:spcPct val="120000"/>
              </a:lnSpc>
              <a:spcBef>
                <a:spcPct val="20000"/>
              </a:spcBef>
              <a:spcAft>
                <a:spcPct val="0"/>
              </a:spcAft>
              <a:buClrTx/>
              <a:buSzTx/>
              <a:buFont typeface="Wingdings" panose="05000000000000000000" pitchFamily="2" charset="2"/>
              <a:buNone/>
              <a:defRPr/>
            </a:pPr>
            <a:r>
              <a:rPr kumimoji="0" lang="zh-CN" altLang="en-US" sz="14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部位：胸骨中下</a:t>
            </a: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1/3</a:t>
            </a: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交界处或胸骨下切迹上方二横指上方的胸骨正中部位即位按压区</a:t>
            </a:r>
            <a:endPar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sp>
        <p:nvSpPr>
          <p:cNvPr id="147464" name="Rectangle 8"/>
          <p:cNvSpPr>
            <a:spLocks noChangeArrowheads="1"/>
          </p:cNvSpPr>
          <p:nvPr/>
        </p:nvSpPr>
        <p:spPr bwMode="auto">
          <a:xfrm>
            <a:off x="5148263" y="2133600"/>
            <a:ext cx="3455988" cy="1439863"/>
          </a:xfrm>
          <a:prstGeom prst="rect">
            <a:avLst/>
          </a:prstGeom>
          <a:noFill/>
          <a:ln w="9525" algn="ctr">
            <a:solidFill>
              <a:srgbClr val="FF3300"/>
            </a:solidFill>
            <a:miter lim="800000"/>
          </a:ln>
          <a:effectLst/>
        </p:spPr>
        <p:txBody>
          <a:bodyPr/>
          <a:lstStyle/>
          <a:p>
            <a:pPr marL="342900" marR="0" lvl="0" indent="-342900" algn="l" defTabSz="914400" rtl="0" eaLnBrk="0" fontAlgn="base" latinLnBrk="0" hangingPunct="0">
              <a:lnSpc>
                <a:spcPct val="120000"/>
              </a:lnSpc>
              <a:spcBef>
                <a:spcPct val="20000"/>
              </a:spcBef>
              <a:spcAft>
                <a:spcPct val="0"/>
              </a:spcAft>
              <a:buClrTx/>
              <a:buSzTx/>
              <a:buFont typeface="Wingdings" panose="05000000000000000000" pitchFamily="2" charset="2"/>
              <a:buNone/>
              <a:defRPr/>
            </a:pP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按压频率：</a:t>
            </a: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80-100</a:t>
            </a: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次</a:t>
            </a: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a:t>
            </a: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分</a:t>
            </a:r>
            <a:endPar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342900" marR="0" lvl="0" indent="-342900" algn="l" defTabSz="914400" rtl="0" eaLnBrk="0" fontAlgn="base" latinLnBrk="0" hangingPunct="0">
              <a:lnSpc>
                <a:spcPct val="120000"/>
              </a:lnSpc>
              <a:spcBef>
                <a:spcPct val="20000"/>
              </a:spcBef>
              <a:spcAft>
                <a:spcPct val="0"/>
              </a:spcAft>
              <a:buClrTx/>
              <a:buSzTx/>
              <a:buFont typeface="Wingdings" panose="05000000000000000000" pitchFamily="2" charset="2"/>
              <a:buNone/>
              <a:defRPr/>
            </a:pP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按压深度：成人  </a:t>
            </a: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4-5CM</a:t>
            </a:r>
            <a:endPar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342900" marR="0" lvl="0" indent="-342900" algn="l" defTabSz="914400" rtl="0" eaLnBrk="0" fontAlgn="base" latinLnBrk="0" hangingPunct="0">
              <a:lnSpc>
                <a:spcPct val="120000"/>
              </a:lnSpc>
              <a:spcBef>
                <a:spcPct val="20000"/>
              </a:spcBef>
              <a:spcAft>
                <a:spcPct val="0"/>
              </a:spcAft>
              <a:buClrTx/>
              <a:buSzTx/>
              <a:buFont typeface="Wingdings" panose="05000000000000000000" pitchFamily="2" charset="2"/>
              <a:buNone/>
              <a:defRPr/>
            </a:pP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5-13</a:t>
            </a: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岁   </a:t>
            </a: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3CM</a:t>
            </a:r>
            <a:endPar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pic>
        <p:nvPicPr>
          <p:cNvPr id="61446" name="Picture 9" descr="7"/>
          <p:cNvPicPr>
            <a:picLocks noChangeAspect="1"/>
          </p:cNvPicPr>
          <p:nvPr/>
        </p:nvPicPr>
        <p:blipFill>
          <a:blip r:embed="rId1"/>
          <a:stretch>
            <a:fillRect/>
          </a:stretch>
        </p:blipFill>
        <p:spPr>
          <a:xfrm>
            <a:off x="34925" y="3716338"/>
            <a:ext cx="5688013" cy="2736850"/>
          </a:xfrm>
          <a:prstGeom prst="rect">
            <a:avLst/>
          </a:prstGeom>
          <a:noFill/>
          <a:ln w="9525">
            <a:noFill/>
          </a:ln>
        </p:spPr>
      </p:pic>
      <p:pic>
        <p:nvPicPr>
          <p:cNvPr id="61447" name="Picture 10"/>
          <p:cNvPicPr>
            <a:picLocks noChangeAspect="1"/>
          </p:cNvPicPr>
          <p:nvPr/>
        </p:nvPicPr>
        <p:blipFill>
          <a:blip r:embed="rId2"/>
          <a:stretch>
            <a:fillRect/>
          </a:stretch>
        </p:blipFill>
        <p:spPr>
          <a:xfrm>
            <a:off x="5292725" y="3716338"/>
            <a:ext cx="3167063" cy="2736850"/>
          </a:xfrm>
          <a:prstGeom prst="rect">
            <a:avLst/>
          </a:prstGeom>
          <a:noFill/>
          <a:ln w="6350">
            <a:noFill/>
          </a:ln>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4"/>
          <p:cNvSpPr>
            <a:spLocks noGrp="1"/>
          </p:cNvSpPr>
          <p:nvPr>
            <p:ph type="title"/>
          </p:nvPr>
        </p:nvSpPr>
        <p:spPr>
          <a:xfrm>
            <a:off x="395288" y="908050"/>
            <a:ext cx="8229600" cy="720725"/>
          </a:xfrm>
          <a:ln/>
        </p:spPr>
        <p:txBody>
          <a:bodyPr vert="horz" wrap="square" lIns="91440" tIns="45720" rIns="91440" bIns="45720" anchor="ctr" anchorCtr="0"/>
          <a:p>
            <a:pPr algn="ctr"/>
            <a:r>
              <a:rPr lang="zh-CN" altLang="en-US" sz="2800" dirty="0">
                <a:ea typeface="楷体_GB2312" pitchFamily="49" charset="-122"/>
              </a:rPr>
              <a:t>班组长安全角色认知</a:t>
            </a:r>
            <a:br>
              <a:rPr lang="zh-CN" altLang="en-US" sz="2800" dirty="0">
                <a:ea typeface="楷体_GB2312" pitchFamily="49" charset="-122"/>
              </a:rPr>
            </a:br>
            <a:endParaRPr lang="zh-CN" altLang="en-US" sz="2800" dirty="0">
              <a:ea typeface="楷体_GB2312" pitchFamily="49" charset="-122"/>
            </a:endParaRPr>
          </a:p>
        </p:txBody>
      </p:sp>
      <p:sp>
        <p:nvSpPr>
          <p:cNvPr id="7171" name="AutoShape 16"/>
          <p:cNvSpPr/>
          <p:nvPr/>
        </p:nvSpPr>
        <p:spPr>
          <a:xfrm>
            <a:off x="395288" y="1557338"/>
            <a:ext cx="5184775" cy="576262"/>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1.1</a:t>
            </a:r>
            <a:r>
              <a:rPr lang="zh-CN" altLang="en-US" sz="2800" b="1" dirty="0">
                <a:latin typeface="楷体_GB2312" pitchFamily="49" charset="-122"/>
                <a:ea typeface="楷体_GB2312" pitchFamily="49" charset="-122"/>
              </a:rPr>
              <a:t>班组安全教育的意义</a:t>
            </a:r>
            <a:endParaRPr lang="zh-CN" altLang="en-US" b="1" dirty="0">
              <a:latin typeface="楷体_GB2312" pitchFamily="49" charset="-122"/>
              <a:ea typeface="楷体_GB2312" pitchFamily="49" charset="-122"/>
            </a:endParaRPr>
          </a:p>
        </p:txBody>
      </p:sp>
      <p:sp>
        <p:nvSpPr>
          <p:cNvPr id="7172" name="矩形 4"/>
          <p:cNvSpPr/>
          <p:nvPr/>
        </p:nvSpPr>
        <p:spPr>
          <a:xfrm>
            <a:off x="611188" y="2205038"/>
            <a:ext cx="7643812" cy="762000"/>
          </a:xfrm>
          <a:prstGeom prst="rect">
            <a:avLst/>
          </a:prstGeom>
          <a:noFill/>
          <a:ln w="9525">
            <a:noFill/>
          </a:ln>
        </p:spPr>
        <p:txBody>
          <a:bodyPr>
            <a:spAutoFit/>
          </a:bodyPr>
          <a:p>
            <a:r>
              <a:rPr lang="zh-CN" altLang="en-US" sz="2400" b="1" dirty="0">
                <a:solidFill>
                  <a:schemeClr val="tx2"/>
                </a:solidFill>
                <a:latin typeface="楷体_GB2312" pitchFamily="49" charset="-122"/>
                <a:ea typeface="楷体_GB2312" pitchFamily="49" charset="-122"/>
              </a:rPr>
              <a:t>什么是安全？</a:t>
            </a:r>
            <a:endParaRPr lang="zh-CN" altLang="en-US" sz="2400" b="1" dirty="0">
              <a:latin typeface="楷体_GB2312" pitchFamily="49" charset="-122"/>
              <a:ea typeface="楷体_GB2312" pitchFamily="49" charset="-122"/>
            </a:endParaRPr>
          </a:p>
          <a:p>
            <a:r>
              <a:rPr lang="zh-CN" altLang="en-US" sz="2000" b="1" dirty="0">
                <a:latin typeface="楷体_GB2312" pitchFamily="49" charset="-122"/>
                <a:ea typeface="楷体_GB2312" pitchFamily="49" charset="-122"/>
              </a:rPr>
              <a:t>    安全是指没有发生导致伤亡、职业病、中毒和财产损失的状态。</a:t>
            </a:r>
            <a:endParaRPr lang="zh-CN" altLang="en-US" sz="2000" b="1" dirty="0">
              <a:latin typeface="楷体_GB2312" pitchFamily="49" charset="-122"/>
              <a:ea typeface="楷体_GB2312" pitchFamily="49" charset="-122"/>
            </a:endParaRPr>
          </a:p>
        </p:txBody>
      </p:sp>
      <p:sp>
        <p:nvSpPr>
          <p:cNvPr id="7173" name="矩形 7"/>
          <p:cNvSpPr/>
          <p:nvPr/>
        </p:nvSpPr>
        <p:spPr>
          <a:xfrm>
            <a:off x="611188" y="3141663"/>
            <a:ext cx="3714750" cy="457200"/>
          </a:xfrm>
          <a:prstGeom prst="rect">
            <a:avLst/>
          </a:prstGeom>
          <a:noFill/>
          <a:ln w="9525">
            <a:noFill/>
          </a:ln>
        </p:spPr>
        <p:txBody>
          <a:bodyPr>
            <a:spAutoFit/>
          </a:bodyPr>
          <a:p>
            <a:r>
              <a:rPr lang="zh-CN" altLang="en-US" sz="2400" b="1" dirty="0">
                <a:latin typeface="楷体_GB2312" pitchFamily="49" charset="-122"/>
                <a:ea typeface="楷体_GB2312" pitchFamily="49" charset="-122"/>
              </a:rPr>
              <a:t>班组安全教育的意义？</a:t>
            </a:r>
            <a:endParaRPr lang="zh-CN" altLang="en-US" sz="2400" b="1" dirty="0">
              <a:latin typeface="楷体_GB2312" pitchFamily="49" charset="-122"/>
              <a:ea typeface="楷体_GB2312" pitchFamily="49" charset="-122"/>
            </a:endParaRPr>
          </a:p>
        </p:txBody>
      </p:sp>
      <p:sp>
        <p:nvSpPr>
          <p:cNvPr id="7174" name="矩形 9"/>
          <p:cNvSpPr/>
          <p:nvPr/>
        </p:nvSpPr>
        <p:spPr>
          <a:xfrm>
            <a:off x="755650" y="3644900"/>
            <a:ext cx="7715250" cy="2225675"/>
          </a:xfrm>
          <a:prstGeom prst="rect">
            <a:avLst/>
          </a:prstGeom>
          <a:noFill/>
          <a:ln w="9525">
            <a:noFill/>
          </a:ln>
        </p:spPr>
        <p:txBody>
          <a:bodyPr>
            <a:spAutoFit/>
          </a:bodyPr>
          <a:p>
            <a:r>
              <a:rPr lang="zh-CN" altLang="en-US" sz="2000" b="1" dirty="0">
                <a:latin typeface="Times New Roman" panose="02020603050405020304" pitchFamily="18" charset="0"/>
              </a:rPr>
              <a:t>       </a:t>
            </a:r>
            <a:r>
              <a:rPr lang="zh-CN" altLang="en-US" sz="2000" b="1" dirty="0">
                <a:latin typeface="楷体_GB2312" pitchFamily="49" charset="-122"/>
                <a:ea typeface="楷体_GB2312" pitchFamily="49" charset="-122"/>
              </a:rPr>
              <a:t> </a:t>
            </a:r>
            <a:r>
              <a:rPr lang="zh-CN" altLang="zh-CN" sz="2000" b="1" dirty="0">
                <a:latin typeface="楷体_GB2312" pitchFamily="49" charset="-122"/>
                <a:ea typeface="楷体_GB2312" pitchFamily="49" charset="-122"/>
              </a:rPr>
              <a:t>安全是一个涉及到社会、家庭、个人安危的极为严肃的问题，搞好安全生产从大处讲，是确保企业的生产长周期稳定运行，创造良好经济效益的前提；从小处讲，就是保障每个家庭、每个成员的健康幸福生活。安全贯穿于每个人的日常工作和生活之中，无论是在工作岗位上还是在下班后，一旦发生事故，受到伤害最大的是我们自己，因此要时刻保持安全警觉。新职工要从思想意识上转变观念，由</a:t>
            </a:r>
            <a:r>
              <a:rPr lang="zh-CN" altLang="en-US" sz="2000" b="1" dirty="0">
                <a:latin typeface="楷体_GB2312" pitchFamily="49" charset="-122"/>
                <a:ea typeface="楷体_GB2312" pitchFamily="49" charset="-122"/>
              </a:rPr>
              <a:t>“</a:t>
            </a:r>
            <a:r>
              <a:rPr lang="zh-CN" altLang="zh-CN" sz="2000" b="1" dirty="0">
                <a:latin typeface="楷体_GB2312" pitchFamily="49" charset="-122"/>
                <a:ea typeface="楷体_GB2312" pitchFamily="49" charset="-122"/>
              </a:rPr>
              <a:t>要我安全</a:t>
            </a:r>
            <a:r>
              <a:rPr lang="zh-CN" altLang="en-US" sz="2000" b="1" dirty="0">
                <a:latin typeface="楷体_GB2312" pitchFamily="49" charset="-122"/>
                <a:ea typeface="楷体_GB2312" pitchFamily="49" charset="-122"/>
              </a:rPr>
              <a:t>”</a:t>
            </a:r>
            <a:r>
              <a:rPr lang="zh-CN" altLang="zh-CN" sz="2000" b="1" dirty="0">
                <a:latin typeface="楷体_GB2312" pitchFamily="49" charset="-122"/>
                <a:ea typeface="楷体_GB2312" pitchFamily="49" charset="-122"/>
              </a:rPr>
              <a:t>转向</a:t>
            </a:r>
            <a:r>
              <a:rPr lang="zh-CN" altLang="en-US" sz="2000" b="1" dirty="0">
                <a:latin typeface="楷体_GB2312" pitchFamily="49" charset="-122"/>
                <a:ea typeface="楷体_GB2312" pitchFamily="49" charset="-122"/>
              </a:rPr>
              <a:t>“</a:t>
            </a:r>
            <a:r>
              <a:rPr lang="zh-CN" altLang="zh-CN" sz="2000" b="1" dirty="0">
                <a:latin typeface="楷体_GB2312" pitchFamily="49" charset="-122"/>
                <a:ea typeface="楷体_GB2312" pitchFamily="49" charset="-122"/>
              </a:rPr>
              <a:t>我要安全</a:t>
            </a:r>
            <a:r>
              <a:rPr lang="zh-CN" altLang="en-US" sz="2000" b="1" dirty="0">
                <a:latin typeface="楷体_GB2312" pitchFamily="49" charset="-122"/>
                <a:ea typeface="楷体_GB2312" pitchFamily="49" charset="-122"/>
              </a:rPr>
              <a:t>”。</a:t>
            </a:r>
            <a:endParaRPr lang="zh-CN" altLang="en-US" sz="2000" dirty="0">
              <a:latin typeface="楷体_GB2312" pitchFamily="49" charset="-122"/>
              <a:ea typeface="楷体_GB2312" pitchFamily="49" charset="-122"/>
            </a:endParaRPr>
          </a:p>
        </p:txBody>
      </p:sp>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Text Box 5"/>
          <p:cNvSpPr/>
          <p:nvPr>
            <p:ph type="title"/>
          </p:nvPr>
        </p:nvSpPr>
        <p:spPr>
          <a:xfrm>
            <a:off x="250825" y="908050"/>
            <a:ext cx="8229600" cy="649288"/>
          </a:xfrm>
          <a:ln/>
        </p:spPr>
        <p:txBody>
          <a:bodyPr vert="horz" wrap="square" lIns="91440" tIns="45720" rIns="91440" bIns="45720" anchor="ctr" anchorCtr="0"/>
          <a:p>
            <a:pPr eaLnBrk="1" hangingPunct="1"/>
            <a:r>
              <a:rPr lang="zh-CN" altLang="en-US" sz="3200" dirty="0">
                <a:ea typeface="楷体_GB2312" pitchFamily="49" charset="-122"/>
              </a:rPr>
              <a:t>（三）、止血法</a:t>
            </a:r>
            <a:endParaRPr lang="zh-CN" altLang="en-US" sz="3200" dirty="0">
              <a:ea typeface="楷体_GB2312" pitchFamily="49" charset="-122"/>
            </a:endParaRPr>
          </a:p>
        </p:txBody>
      </p:sp>
      <p:sp>
        <p:nvSpPr>
          <p:cNvPr id="62467" name="Rectangle 6"/>
          <p:cNvSpPr/>
          <p:nvPr/>
        </p:nvSpPr>
        <p:spPr>
          <a:xfrm>
            <a:off x="468313" y="1773238"/>
            <a:ext cx="8375650" cy="3852862"/>
          </a:xfrm>
          <a:prstGeom prst="rect">
            <a:avLst/>
          </a:prstGeom>
          <a:noFill/>
          <a:ln w="9525">
            <a:noFill/>
          </a:ln>
        </p:spPr>
        <p:txBody>
          <a:bodyPr>
            <a:spAutoFit/>
          </a:bodyPr>
          <a:p>
            <a:pPr algn="ctr">
              <a:lnSpc>
                <a:spcPct val="135000"/>
              </a:lnSpc>
              <a:spcBef>
                <a:spcPct val="50000"/>
              </a:spcBef>
              <a:buClr>
                <a:schemeClr val="folHlink"/>
              </a:buClr>
              <a:buSzPct val="80000"/>
              <a:buFont typeface="Wingdings" panose="05000000000000000000" pitchFamily="2" charset="2"/>
            </a:pPr>
            <a:r>
              <a:rPr lang="zh-CN" altLang="en-US" sz="3200" b="1" dirty="0">
                <a:latin typeface="楷体_GB2312" pitchFamily="49" charset="-122"/>
                <a:ea typeface="楷体_GB2312" pitchFamily="49" charset="-122"/>
              </a:rPr>
              <a:t>止血的重要性</a:t>
            </a:r>
            <a:endParaRPr lang="zh-CN" altLang="en-US" sz="3200" b="1" dirty="0">
              <a:latin typeface="楷体_GB2312" pitchFamily="49" charset="-122"/>
              <a:ea typeface="楷体_GB2312" pitchFamily="49" charset="-122"/>
            </a:endParaRPr>
          </a:p>
          <a:p>
            <a:pPr>
              <a:lnSpc>
                <a:spcPct val="200000"/>
              </a:lnSpc>
              <a:spcBef>
                <a:spcPct val="50000"/>
              </a:spcBef>
              <a:buClr>
                <a:schemeClr val="folHlink"/>
              </a:buClr>
              <a:buSzPct val="80000"/>
              <a:buFont typeface="Wingdings" panose="05000000000000000000" pitchFamily="2" charset="2"/>
            </a:pPr>
            <a:r>
              <a:rPr lang="zh-CN" altLang="en-US" sz="2400" dirty="0">
                <a:latin typeface="楷体_GB2312" pitchFamily="49" charset="-122"/>
                <a:ea typeface="楷体_GB2312" pitchFamily="49" charset="-122"/>
              </a:rPr>
              <a:t>    动脉损伤，会引起大出血，如果抢救不及时或处理不当，就因失血性休克而危及生命，一般失血达到总血量的</a:t>
            </a:r>
            <a:r>
              <a:rPr lang="en-US" altLang="zh-CN" sz="2400" dirty="0">
                <a:latin typeface="楷体_GB2312" pitchFamily="49" charset="-122"/>
                <a:ea typeface="楷体_GB2312" pitchFamily="49" charset="-122"/>
              </a:rPr>
              <a:t>20</a:t>
            </a:r>
            <a:r>
              <a:rPr lang="zh-CN" altLang="en-US" sz="2400" dirty="0">
                <a:latin typeface="楷体_GB2312" pitchFamily="49" charset="-122"/>
                <a:ea typeface="楷体_GB2312" pitchFamily="49" charset="-122"/>
              </a:rPr>
              <a:t>％以上，就会出现血压下降、休克等严重症状；失血超过总量的</a:t>
            </a:r>
            <a:r>
              <a:rPr lang="en-US" altLang="zh-CN" sz="2400" dirty="0">
                <a:latin typeface="楷体_GB2312" pitchFamily="49" charset="-122"/>
                <a:ea typeface="楷体_GB2312" pitchFamily="49" charset="-122"/>
              </a:rPr>
              <a:t>40</a:t>
            </a:r>
            <a:r>
              <a:rPr lang="zh-CN" altLang="en-US" sz="2400" dirty="0">
                <a:latin typeface="楷体_GB2312" pitchFamily="49" charset="-122"/>
                <a:ea typeface="楷体_GB2312" pitchFamily="49" charset="-122"/>
              </a:rPr>
              <a:t>％以上就会危及生命；及时止血，可挽救伤员的生命。</a:t>
            </a:r>
            <a:endParaRPr lang="zh-CN" altLang="en-US" sz="2400" dirty="0">
              <a:latin typeface="楷体_GB2312" pitchFamily="49" charset="-122"/>
              <a:ea typeface="楷体_GB2312" pitchFamily="49" charset="-122"/>
            </a:endParaRPr>
          </a:p>
        </p:txBody>
      </p:sp>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5"/>
          <p:cNvSpPr/>
          <p:nvPr>
            <p:ph type="title"/>
          </p:nvPr>
        </p:nvSpPr>
        <p:spPr>
          <a:xfrm>
            <a:off x="395288" y="765175"/>
            <a:ext cx="8229600" cy="649288"/>
          </a:xfrm>
          <a:ln/>
        </p:spPr>
        <p:txBody>
          <a:bodyPr vert="horz" wrap="square" lIns="91440" tIns="45720" rIns="91440" bIns="45720" anchor="ctr" anchorCtr="0"/>
          <a:p>
            <a:r>
              <a:rPr lang="zh-CN" altLang="en-US" sz="3200" dirty="0">
                <a:ea typeface="楷体_GB2312" pitchFamily="49" charset="-122"/>
              </a:rPr>
              <a:t>止血的方法</a:t>
            </a:r>
            <a:r>
              <a:rPr lang="zh-CN" altLang="en-US" dirty="0"/>
              <a:t> </a:t>
            </a:r>
            <a:endParaRPr lang="zh-CN" altLang="en-US" dirty="0"/>
          </a:p>
        </p:txBody>
      </p:sp>
      <p:sp>
        <p:nvSpPr>
          <p:cNvPr id="63491" name="Rectangle 6"/>
          <p:cNvSpPr/>
          <p:nvPr/>
        </p:nvSpPr>
        <p:spPr>
          <a:xfrm>
            <a:off x="179388" y="1628775"/>
            <a:ext cx="8785225" cy="1728788"/>
          </a:xfrm>
          <a:prstGeom prst="rect">
            <a:avLst/>
          </a:prstGeom>
          <a:noFill/>
          <a:ln w="9525">
            <a:noFill/>
          </a:ln>
        </p:spPr>
        <p:txBody>
          <a:bodyPr/>
          <a:p>
            <a:pPr marL="342900" indent="-342900" eaLnBrk="0" hangingPunct="0">
              <a:lnSpc>
                <a:spcPct val="120000"/>
              </a:lnSpc>
              <a:buFont typeface="Wingdings" panose="05000000000000000000" pitchFamily="2" charset="2"/>
            </a:pPr>
            <a:r>
              <a:rPr lang="zh-CN" altLang="en-US" sz="1600" dirty="0">
                <a:latin typeface="黑体" panose="02010609060101010101" pitchFamily="49" charset="-122"/>
                <a:ea typeface="黑体" panose="02010609060101010101"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、加压包扎止血法</a:t>
            </a:r>
            <a:endParaRPr lang="zh-CN" altLang="en-US" sz="2400" dirty="0">
              <a:latin typeface="楷体_GB2312" pitchFamily="49" charset="-122"/>
              <a:ea typeface="楷体_GB2312" pitchFamily="49" charset="-122"/>
            </a:endParaRPr>
          </a:p>
          <a:p>
            <a:pPr marL="342900" indent="-342900" eaLnBrk="0" hangingPunct="0">
              <a:lnSpc>
                <a:spcPct val="120000"/>
              </a:lnSpc>
              <a:buFont typeface="Wingdings" panose="05000000000000000000" pitchFamily="2" charset="2"/>
            </a:pPr>
            <a:r>
              <a:rPr lang="zh-CN" altLang="en-US" sz="2400" dirty="0">
                <a:latin typeface="楷体_GB2312" pitchFamily="49" charset="-122"/>
                <a:ea typeface="楷体_GB2312" pitchFamily="49" charset="-122"/>
              </a:rPr>
              <a:t>  用消毒纱布（垫）覆盖伤口后，再用较大纱布覆盖在伤口上直接加压或用三角巾、 绷带加压包扎</a:t>
            </a:r>
            <a:r>
              <a:rPr lang="zh-CN" altLang="en-US" sz="2000" b="1" dirty="0">
                <a:latin typeface="黑体" panose="02010609060101010101" pitchFamily="49" charset="-122"/>
                <a:ea typeface="黑体" panose="02010609060101010101" pitchFamily="49" charset="-122"/>
              </a:rPr>
              <a:t>                                       </a:t>
            </a:r>
            <a:endParaRPr lang="zh-CN" altLang="en-US" sz="2000" b="1" dirty="0">
              <a:latin typeface="黑体" panose="02010609060101010101" pitchFamily="49" charset="-122"/>
              <a:ea typeface="黑体" panose="02010609060101010101" pitchFamily="49" charset="-122"/>
            </a:endParaRPr>
          </a:p>
        </p:txBody>
      </p:sp>
      <p:pic>
        <p:nvPicPr>
          <p:cNvPr id="63492" name="Picture 7" descr="1"/>
          <p:cNvPicPr>
            <a:picLocks noChangeAspect="1"/>
          </p:cNvPicPr>
          <p:nvPr/>
        </p:nvPicPr>
        <p:blipFill>
          <a:blip r:embed="rId1"/>
          <a:stretch>
            <a:fillRect/>
          </a:stretch>
        </p:blipFill>
        <p:spPr>
          <a:xfrm>
            <a:off x="323850" y="3500438"/>
            <a:ext cx="8358188" cy="2781300"/>
          </a:xfrm>
          <a:prstGeom prst="rect">
            <a:avLst/>
          </a:prstGeom>
          <a:noFill/>
          <a:ln w="9525">
            <a:noFill/>
          </a:ln>
        </p:spPr>
      </p:pic>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5"/>
          <p:cNvSpPr/>
          <p:nvPr>
            <p:ph type="title"/>
          </p:nvPr>
        </p:nvSpPr>
        <p:spPr>
          <a:xfrm>
            <a:off x="395288" y="836613"/>
            <a:ext cx="8229600" cy="2087562"/>
          </a:xfrm>
          <a:ln/>
        </p:spPr>
        <p:txBody>
          <a:bodyPr vert="horz" wrap="square" lIns="91440" tIns="45720" rIns="91440" bIns="45720" anchor="ctr" anchorCtr="0"/>
          <a:p>
            <a:pPr>
              <a:lnSpc>
                <a:spcPct val="120000"/>
              </a:lnSpc>
            </a:pPr>
            <a:r>
              <a:rPr lang="en-US" altLang="zh-CN" dirty="0">
                <a:latin typeface="楷体_GB2312" pitchFamily="49" charset="-122"/>
                <a:ea typeface="楷体_GB2312" pitchFamily="49" charset="-122"/>
              </a:rPr>
              <a:t>2</a:t>
            </a:r>
            <a:r>
              <a:rPr lang="zh-CN" altLang="en-US" dirty="0">
                <a:latin typeface="楷体_GB2312" pitchFamily="49" charset="-122"/>
                <a:ea typeface="楷体_GB2312" pitchFamily="49" charset="-122"/>
              </a:rPr>
              <a:t>、指压止血法</a:t>
            </a:r>
            <a:br>
              <a:rPr lang="zh-CN" altLang="en-US" dirty="0">
                <a:latin typeface="楷体_GB2312" pitchFamily="49" charset="-122"/>
                <a:ea typeface="楷体_GB2312" pitchFamily="49" charset="-122"/>
              </a:rPr>
            </a:br>
            <a:r>
              <a:rPr lang="zh-CN" altLang="en-US" dirty="0">
                <a:latin typeface="楷体_GB2312" pitchFamily="49" charset="-122"/>
                <a:ea typeface="楷体_GB2312" pitchFamily="49" charset="-122"/>
              </a:rPr>
              <a:t>  用手指压在伤口出血之上的主要动脉部位，阻断血流。压迫</a:t>
            </a:r>
            <a:r>
              <a:rPr lang="en-US" altLang="zh-CN" dirty="0">
                <a:latin typeface="楷体_GB2312" pitchFamily="49" charset="-122"/>
                <a:ea typeface="楷体_GB2312" pitchFamily="49" charset="-122"/>
              </a:rPr>
              <a:t>10-15</a:t>
            </a:r>
            <a:r>
              <a:rPr lang="zh-CN" altLang="en-US" dirty="0">
                <a:latin typeface="楷体_GB2312" pitchFamily="49" charset="-122"/>
                <a:ea typeface="楷体_GB2312" pitchFamily="49" charset="-122"/>
              </a:rPr>
              <a:t>分钟，时间不宜过久；救护人员要熟悉各个部位血管出血的压点，力度要适中，尽可能保持患处举高，减慢流血速度</a:t>
            </a:r>
            <a:r>
              <a:rPr lang="zh-CN" altLang="en-US" dirty="0"/>
              <a:t> </a:t>
            </a:r>
            <a:endParaRPr lang="zh-CN" altLang="en-US" dirty="0"/>
          </a:p>
        </p:txBody>
      </p:sp>
      <p:sp>
        <p:nvSpPr>
          <p:cNvPr id="64515" name="Text Box 6"/>
          <p:cNvSpPr txBox="1"/>
          <p:nvPr/>
        </p:nvSpPr>
        <p:spPr>
          <a:xfrm>
            <a:off x="193675" y="2997200"/>
            <a:ext cx="2586038" cy="457200"/>
          </a:xfrm>
          <a:prstGeom prst="rect">
            <a:avLst/>
          </a:prstGeom>
          <a:noFill/>
          <a:ln w="9525">
            <a:noFill/>
          </a:ln>
        </p:spPr>
        <p:txBody>
          <a:bodyPr wrap="none">
            <a:spAutoFit/>
          </a:bodyPr>
          <a:p>
            <a:pPr algn="ctr"/>
            <a:r>
              <a:rPr lang="zh-CN" altLang="en-US" sz="2400" b="1" dirty="0">
                <a:latin typeface="楷体_GB2312" pitchFamily="49" charset="-122"/>
                <a:ea typeface="楷体_GB2312" pitchFamily="49" charset="-122"/>
              </a:rPr>
              <a:t>头部动脉压迫点</a:t>
            </a:r>
            <a:r>
              <a:rPr lang="zh-CN" altLang="en-US" sz="2000" b="1" dirty="0">
                <a:latin typeface="黑体" panose="02010609060101010101" pitchFamily="49" charset="-122"/>
                <a:ea typeface="黑体" panose="02010609060101010101" pitchFamily="49" charset="-122"/>
              </a:rPr>
              <a:t>  </a:t>
            </a:r>
            <a:endParaRPr lang="zh-CN" altLang="en-US" sz="2000" b="1" dirty="0">
              <a:latin typeface="黑体" panose="02010609060101010101" pitchFamily="49" charset="-122"/>
              <a:ea typeface="黑体" panose="02010609060101010101" pitchFamily="49" charset="-122"/>
            </a:endParaRPr>
          </a:p>
        </p:txBody>
      </p:sp>
      <p:pic>
        <p:nvPicPr>
          <p:cNvPr id="64516" name="Picture 7"/>
          <p:cNvPicPr>
            <a:picLocks noChangeAspect="1"/>
          </p:cNvPicPr>
          <p:nvPr/>
        </p:nvPicPr>
        <p:blipFill>
          <a:blip r:embed="rId1"/>
          <a:stretch>
            <a:fillRect/>
          </a:stretch>
        </p:blipFill>
        <p:spPr>
          <a:xfrm>
            <a:off x="395288" y="3716338"/>
            <a:ext cx="2157412" cy="2325687"/>
          </a:xfrm>
          <a:prstGeom prst="rect">
            <a:avLst/>
          </a:prstGeom>
          <a:noFill/>
          <a:ln w="9525">
            <a:noFill/>
          </a:ln>
        </p:spPr>
      </p:pic>
      <p:sp>
        <p:nvSpPr>
          <p:cNvPr id="64517" name="Text Box 8"/>
          <p:cNvSpPr txBox="1"/>
          <p:nvPr/>
        </p:nvSpPr>
        <p:spPr>
          <a:xfrm>
            <a:off x="2692400" y="2751138"/>
            <a:ext cx="2587625" cy="822325"/>
          </a:xfrm>
          <a:prstGeom prst="rect">
            <a:avLst/>
          </a:prstGeom>
          <a:noFill/>
          <a:ln w="9525">
            <a:noFill/>
          </a:ln>
        </p:spPr>
        <p:txBody>
          <a:bodyPr wrap="none">
            <a:spAutoFit/>
          </a:bodyPr>
          <a:p>
            <a:pPr algn="ctr"/>
            <a:r>
              <a:rPr lang="zh-CN" altLang="en-US" sz="2400" b="1" dirty="0">
                <a:latin typeface="楷体_GB2312" pitchFamily="49" charset="-122"/>
                <a:ea typeface="楷体_GB2312" pitchFamily="49" charset="-122"/>
              </a:rPr>
              <a:t>上臂出血</a:t>
            </a:r>
            <a:endParaRPr lang="zh-CN" altLang="en-US" sz="2400" b="1" dirty="0">
              <a:latin typeface="楷体_GB2312" pitchFamily="49" charset="-122"/>
              <a:ea typeface="楷体_GB2312" pitchFamily="49" charset="-122"/>
            </a:endParaRPr>
          </a:p>
          <a:p>
            <a:pPr algn="ctr"/>
            <a:r>
              <a:rPr lang="zh-CN" altLang="en-US" sz="2400" b="1" dirty="0">
                <a:latin typeface="楷体_GB2312" pitchFamily="49" charset="-122"/>
                <a:ea typeface="楷体_GB2312" pitchFamily="49" charset="-122"/>
              </a:rPr>
              <a:t>  肱动脉压迫点</a:t>
            </a:r>
            <a:r>
              <a:rPr lang="zh-CN" altLang="en-US" sz="2000" b="1" dirty="0">
                <a:latin typeface="黑体" panose="02010609060101010101" pitchFamily="49" charset="-122"/>
                <a:ea typeface="黑体" panose="02010609060101010101" pitchFamily="49" charset="-122"/>
              </a:rPr>
              <a:t>  </a:t>
            </a:r>
            <a:endParaRPr lang="zh-CN" altLang="en-US" sz="2000" b="1" dirty="0">
              <a:latin typeface="黑体" panose="02010609060101010101" pitchFamily="49" charset="-122"/>
              <a:ea typeface="黑体" panose="02010609060101010101" pitchFamily="49" charset="-122"/>
            </a:endParaRPr>
          </a:p>
        </p:txBody>
      </p:sp>
      <p:pic>
        <p:nvPicPr>
          <p:cNvPr id="64518" name="Picture 9" descr="DSC01420"/>
          <p:cNvPicPr>
            <a:picLocks noChangeAspect="1"/>
          </p:cNvPicPr>
          <p:nvPr/>
        </p:nvPicPr>
        <p:blipFill>
          <a:blip r:embed="rId2"/>
          <a:stretch>
            <a:fillRect/>
          </a:stretch>
        </p:blipFill>
        <p:spPr>
          <a:xfrm>
            <a:off x="2916238" y="3644900"/>
            <a:ext cx="2139950" cy="2520950"/>
          </a:xfrm>
          <a:prstGeom prst="rect">
            <a:avLst/>
          </a:prstGeom>
          <a:noFill/>
          <a:ln w="9525">
            <a:noFill/>
          </a:ln>
        </p:spPr>
      </p:pic>
      <p:sp>
        <p:nvSpPr>
          <p:cNvPr id="64519" name="Text Box 10"/>
          <p:cNvSpPr txBox="1"/>
          <p:nvPr/>
        </p:nvSpPr>
        <p:spPr>
          <a:xfrm>
            <a:off x="5867400" y="2894013"/>
            <a:ext cx="2665413" cy="822325"/>
          </a:xfrm>
          <a:prstGeom prst="rect">
            <a:avLst/>
          </a:prstGeom>
          <a:noFill/>
          <a:ln w="9525">
            <a:noFill/>
          </a:ln>
        </p:spPr>
        <p:txBody>
          <a:bodyPr>
            <a:spAutoFit/>
          </a:bodyPr>
          <a:p>
            <a:r>
              <a:rPr lang="zh-CN" altLang="en-US" sz="2400" b="1" dirty="0">
                <a:latin typeface="楷体_GB2312" pitchFamily="49" charset="-122"/>
                <a:ea typeface="楷体_GB2312" pitchFamily="49" charset="-122"/>
              </a:rPr>
              <a:t>下肢</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大腿</a:t>
            </a:r>
            <a:r>
              <a:rPr lang="en-US" altLang="zh-CN" sz="2400" b="1" dirty="0">
                <a:latin typeface="楷体_GB2312" pitchFamily="49" charset="-122"/>
                <a:ea typeface="楷体_GB2312" pitchFamily="49" charset="-122"/>
              </a:rPr>
              <a:t>) </a:t>
            </a:r>
            <a:r>
              <a:rPr lang="zh-CN" altLang="en-US" sz="2400" b="1" dirty="0">
                <a:latin typeface="楷体_GB2312" pitchFamily="49" charset="-122"/>
                <a:ea typeface="楷体_GB2312" pitchFamily="49" charset="-122"/>
              </a:rPr>
              <a:t>出血</a:t>
            </a:r>
            <a:endParaRPr lang="zh-CN" altLang="en-US" sz="2400" b="1" dirty="0">
              <a:latin typeface="楷体_GB2312" pitchFamily="49" charset="-122"/>
              <a:ea typeface="楷体_GB2312" pitchFamily="49" charset="-122"/>
            </a:endParaRPr>
          </a:p>
          <a:p>
            <a:r>
              <a:rPr lang="zh-CN" altLang="en-US" sz="2400" b="1" dirty="0">
                <a:latin typeface="楷体_GB2312" pitchFamily="49" charset="-122"/>
                <a:ea typeface="楷体_GB2312" pitchFamily="49" charset="-122"/>
              </a:rPr>
              <a:t>股动脉压迫点</a:t>
            </a:r>
            <a:endParaRPr lang="zh-CN" altLang="en-US" sz="2400" dirty="0">
              <a:latin typeface="楷体_GB2312" pitchFamily="49" charset="-122"/>
              <a:ea typeface="楷体_GB2312" pitchFamily="49" charset="-122"/>
            </a:endParaRPr>
          </a:p>
        </p:txBody>
      </p:sp>
      <p:pic>
        <p:nvPicPr>
          <p:cNvPr id="64520" name="Picture 11" descr="DSC01421"/>
          <p:cNvPicPr>
            <a:picLocks noChangeAspect="1"/>
          </p:cNvPicPr>
          <p:nvPr/>
        </p:nvPicPr>
        <p:blipFill>
          <a:blip r:embed="rId3"/>
          <a:stretch>
            <a:fillRect/>
          </a:stretch>
        </p:blipFill>
        <p:spPr>
          <a:xfrm>
            <a:off x="5508625" y="4076700"/>
            <a:ext cx="3281363" cy="2052638"/>
          </a:xfrm>
          <a:prstGeom prst="rect">
            <a:avLst/>
          </a:prstGeom>
          <a:noFill/>
          <a:ln w="9525">
            <a:noFill/>
          </a:ln>
        </p:spPr>
      </p:pic>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Text Box 5"/>
          <p:cNvSpPr/>
          <p:nvPr>
            <p:ph type="title"/>
          </p:nvPr>
        </p:nvSpPr>
        <p:spPr>
          <a:xfrm>
            <a:off x="395288" y="836613"/>
            <a:ext cx="8229600" cy="649287"/>
          </a:xfrm>
          <a:ln/>
        </p:spPr>
        <p:txBody>
          <a:bodyPr vert="horz" wrap="square" lIns="91440" tIns="45720" rIns="91440" bIns="45720" anchor="ctr" anchorCtr="0"/>
          <a:p>
            <a:pPr eaLnBrk="1" hangingPunct="1"/>
            <a:r>
              <a:rPr lang="zh-CN" altLang="en-US" sz="3200" dirty="0">
                <a:ea typeface="楷体_GB2312" pitchFamily="49" charset="-122"/>
              </a:rPr>
              <a:t>四、中暑急救</a:t>
            </a:r>
            <a:endParaRPr lang="zh-CN" altLang="en-US" sz="3200" dirty="0">
              <a:ea typeface="楷体_GB2312" pitchFamily="49" charset="-122"/>
            </a:endParaRPr>
          </a:p>
        </p:txBody>
      </p:sp>
      <p:sp>
        <p:nvSpPr>
          <p:cNvPr id="65539" name="Rectangle 6"/>
          <p:cNvSpPr/>
          <p:nvPr/>
        </p:nvSpPr>
        <p:spPr>
          <a:xfrm>
            <a:off x="250825" y="1196975"/>
            <a:ext cx="8591550" cy="1143000"/>
          </a:xfrm>
          <a:prstGeom prst="rect">
            <a:avLst/>
          </a:prstGeom>
          <a:noFill/>
          <a:ln w="9525">
            <a:noFill/>
          </a:ln>
        </p:spPr>
        <p:txBody>
          <a:bodyPr anchor="ctr" anchorCtr="0"/>
          <a:p>
            <a:pPr algn="ctr" eaLnBrk="0" hangingPunct="0"/>
            <a:r>
              <a:rPr lang="zh-CN" altLang="en-US" sz="3200" dirty="0">
                <a:latin typeface="Arial" panose="020B0604020202020204" pitchFamily="34" charset="0"/>
                <a:ea typeface="楷体_GB2312" pitchFamily="49" charset="-122"/>
              </a:rPr>
              <a:t>中暑的表现</a:t>
            </a:r>
            <a:endParaRPr lang="zh-CN" altLang="en-US" sz="3200" dirty="0">
              <a:latin typeface="Arial" panose="020B0604020202020204" pitchFamily="34" charset="0"/>
              <a:ea typeface="楷体_GB2312" pitchFamily="49" charset="-122"/>
            </a:endParaRPr>
          </a:p>
        </p:txBody>
      </p:sp>
      <p:sp>
        <p:nvSpPr>
          <p:cNvPr id="65540" name="Rectangle 7"/>
          <p:cNvSpPr/>
          <p:nvPr/>
        </p:nvSpPr>
        <p:spPr>
          <a:xfrm>
            <a:off x="395288" y="2060575"/>
            <a:ext cx="8424862" cy="4176713"/>
          </a:xfrm>
          <a:prstGeom prst="rect">
            <a:avLst/>
          </a:prstGeom>
          <a:noFill/>
          <a:ln w="9525">
            <a:noFill/>
          </a:ln>
        </p:spPr>
        <p:txBody>
          <a:bodyPr/>
          <a:p>
            <a:pPr eaLnBrk="0" hangingPunct="0">
              <a:lnSpc>
                <a:spcPct val="80000"/>
              </a:lnSpc>
              <a:spcBef>
                <a:spcPct val="20000"/>
              </a:spcBef>
              <a:buClr>
                <a:schemeClr val="tx1"/>
              </a:buClr>
              <a:buFont typeface="Wingdings" panose="05000000000000000000" pitchFamily="2" charset="2"/>
            </a:pPr>
            <a:r>
              <a:rPr lang="zh-CN" altLang="en-US" sz="2400" dirty="0">
                <a:latin typeface="楷体_GB2312" pitchFamily="49" charset="-122"/>
                <a:ea typeface="楷体_GB2312" pitchFamily="49" charset="-122"/>
              </a:rPr>
              <a:t>先兆中暑：</a:t>
            </a:r>
            <a:endParaRPr lang="zh-CN" altLang="en-US" sz="2400" dirty="0">
              <a:latin typeface="楷体_GB2312" pitchFamily="49" charset="-122"/>
              <a:ea typeface="楷体_GB2312" pitchFamily="49" charset="-122"/>
            </a:endParaRPr>
          </a:p>
          <a:p>
            <a:pPr eaLnBrk="0" hangingPunct="0">
              <a:lnSpc>
                <a:spcPct val="80000"/>
              </a:lnSpc>
              <a:spcBef>
                <a:spcPct val="20000"/>
              </a:spcBef>
              <a:buClr>
                <a:schemeClr val="tx1"/>
              </a:buClr>
              <a:buFont typeface="Wingdings" panose="05000000000000000000" pitchFamily="2" charset="2"/>
            </a:pPr>
            <a:r>
              <a:rPr lang="zh-CN" altLang="en-US" sz="2400" dirty="0">
                <a:latin typeface="楷体_GB2312" pitchFamily="49" charset="-122"/>
                <a:ea typeface="楷体_GB2312" pitchFamily="49" charset="-122"/>
              </a:rPr>
              <a:t>高温下出现大汗、口渴、无力、头晕、眼花、耳鸣、恶心、心悸、注意力不集中、四肢发麻等，体温不超过</a:t>
            </a:r>
            <a:r>
              <a:rPr lang="en-US" altLang="zh-CN" sz="2400" dirty="0">
                <a:latin typeface="楷体_GB2312" pitchFamily="49" charset="-122"/>
                <a:ea typeface="楷体_GB2312" pitchFamily="49" charset="-122"/>
              </a:rPr>
              <a:t>38℃</a:t>
            </a:r>
            <a:r>
              <a:rPr lang="zh-CN" altLang="en-US" sz="2400" dirty="0">
                <a:latin typeface="楷体_GB2312" pitchFamily="49" charset="-122"/>
                <a:ea typeface="楷体_GB2312" pitchFamily="49" charset="-122"/>
              </a:rPr>
              <a:t>。</a:t>
            </a:r>
            <a:endParaRPr lang="zh-CN" altLang="en-US" sz="2400" dirty="0">
              <a:latin typeface="楷体_GB2312" pitchFamily="49" charset="-122"/>
              <a:ea typeface="楷体_GB2312" pitchFamily="49" charset="-122"/>
            </a:endParaRPr>
          </a:p>
          <a:p>
            <a:pPr eaLnBrk="0" hangingPunct="0">
              <a:lnSpc>
                <a:spcPct val="80000"/>
              </a:lnSpc>
              <a:spcBef>
                <a:spcPct val="20000"/>
              </a:spcBef>
              <a:buClr>
                <a:schemeClr val="tx1"/>
              </a:buClr>
              <a:buFont typeface="Wingdings" panose="05000000000000000000" pitchFamily="2" charset="2"/>
            </a:pPr>
            <a:r>
              <a:rPr lang="zh-CN" altLang="en-US" sz="2400" dirty="0">
                <a:latin typeface="楷体_GB2312" pitchFamily="49" charset="-122"/>
                <a:ea typeface="楷体_GB2312" pitchFamily="49" charset="-122"/>
              </a:rPr>
              <a:t>轻度中暑：</a:t>
            </a:r>
            <a:endParaRPr lang="zh-CN" altLang="en-US" sz="2400" dirty="0">
              <a:latin typeface="楷体_GB2312" pitchFamily="49" charset="-122"/>
              <a:ea typeface="楷体_GB2312" pitchFamily="49" charset="-122"/>
            </a:endParaRPr>
          </a:p>
          <a:p>
            <a:pPr eaLnBrk="0" hangingPunct="0">
              <a:lnSpc>
                <a:spcPct val="80000"/>
              </a:lnSpc>
              <a:spcBef>
                <a:spcPct val="20000"/>
              </a:spcBef>
              <a:buClr>
                <a:schemeClr val="tx1"/>
              </a:buClr>
              <a:buFont typeface="Wingdings" panose="05000000000000000000" pitchFamily="2" charset="2"/>
            </a:pPr>
            <a:r>
              <a:rPr lang="zh-CN" altLang="en-US" sz="2400" dirty="0">
                <a:latin typeface="楷体_GB2312" pitchFamily="49" charset="-122"/>
                <a:ea typeface="楷体_GB2312" pitchFamily="49" charset="-122"/>
              </a:rPr>
              <a:t>上述症状加重，体温在</a:t>
            </a:r>
            <a:r>
              <a:rPr lang="en-US" altLang="zh-CN" sz="2400" dirty="0">
                <a:latin typeface="楷体_GB2312" pitchFamily="49" charset="-122"/>
                <a:ea typeface="楷体_GB2312" pitchFamily="49" charset="-122"/>
              </a:rPr>
              <a:t>38℃</a:t>
            </a:r>
            <a:r>
              <a:rPr lang="zh-CN" altLang="en-US" sz="2400" dirty="0">
                <a:latin typeface="楷体_GB2312" pitchFamily="49" charset="-122"/>
                <a:ea typeface="楷体_GB2312" pitchFamily="49" charset="-122"/>
              </a:rPr>
              <a:t>以上，面色潮红或苍白，大汗，皮肤湿冷，脉搏细弱，心率快，血压下降等呼吸及循环衰竭的症状及体征。</a:t>
            </a:r>
            <a:endParaRPr lang="zh-CN" altLang="en-US" sz="2400" dirty="0">
              <a:latin typeface="楷体_GB2312" pitchFamily="49" charset="-122"/>
              <a:ea typeface="楷体_GB2312" pitchFamily="49" charset="-122"/>
            </a:endParaRPr>
          </a:p>
          <a:p>
            <a:pPr eaLnBrk="0" hangingPunct="0">
              <a:lnSpc>
                <a:spcPct val="80000"/>
              </a:lnSpc>
              <a:spcBef>
                <a:spcPct val="20000"/>
              </a:spcBef>
              <a:buClr>
                <a:schemeClr val="tx1"/>
              </a:buClr>
              <a:buFont typeface="Wingdings" panose="05000000000000000000" pitchFamily="2" charset="2"/>
            </a:pPr>
            <a:r>
              <a:rPr lang="zh-CN" altLang="en-US" sz="2400" dirty="0">
                <a:latin typeface="楷体_GB2312" pitchFamily="49" charset="-122"/>
                <a:ea typeface="楷体_GB2312" pitchFamily="49" charset="-122"/>
              </a:rPr>
              <a:t>重度中暑： </a:t>
            </a:r>
            <a:endParaRPr lang="zh-CN" altLang="en-US" sz="2400" dirty="0">
              <a:latin typeface="楷体_GB2312" pitchFamily="49" charset="-122"/>
              <a:ea typeface="楷体_GB2312" pitchFamily="49" charset="-122"/>
            </a:endParaRPr>
          </a:p>
          <a:p>
            <a:pPr eaLnBrk="0" hangingPunct="0">
              <a:lnSpc>
                <a:spcPct val="80000"/>
              </a:lnSpc>
              <a:spcBef>
                <a:spcPct val="20000"/>
              </a:spcBef>
              <a:buClr>
                <a:schemeClr val="tx1"/>
              </a:buClr>
              <a:buFont typeface="Wingdings" panose="05000000000000000000" pitchFamily="2" charset="2"/>
            </a:pP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l</a:t>
            </a:r>
            <a:r>
              <a:rPr lang="zh-CN" altLang="en-US" sz="2400" dirty="0">
                <a:latin typeface="楷体_GB2312" pitchFamily="49" charset="-122"/>
                <a:ea typeface="楷体_GB2312" pitchFamily="49" charset="-122"/>
              </a:rPr>
              <a:t>）中暑高热：开始有先兆中暑症状，以后出现头痛、不安、嗜睡、甚至昏迷。面色潮红，皮肤干热。血压下降，呼吸急促，心率快。体温在 </a:t>
            </a:r>
            <a:r>
              <a:rPr lang="en-US" altLang="zh-CN" sz="2400" dirty="0">
                <a:latin typeface="楷体_GB2312" pitchFamily="49" charset="-122"/>
                <a:ea typeface="楷体_GB2312" pitchFamily="49" charset="-122"/>
              </a:rPr>
              <a:t>40℃</a:t>
            </a:r>
            <a:r>
              <a:rPr lang="zh-CN" altLang="en-US" sz="2400" dirty="0">
                <a:latin typeface="楷体_GB2312" pitchFamily="49" charset="-122"/>
                <a:ea typeface="楷体_GB2312" pitchFamily="49" charset="-122"/>
              </a:rPr>
              <a:t>以上。 （</a:t>
            </a:r>
            <a:r>
              <a:rPr lang="en-US" altLang="zh-CN" sz="2400" dirty="0">
                <a:latin typeface="楷体_GB2312" pitchFamily="49" charset="-122"/>
                <a:ea typeface="楷体_GB2312" pitchFamily="49" charset="-122"/>
              </a:rPr>
              <a:t>2</a:t>
            </a:r>
            <a:r>
              <a:rPr lang="zh-CN" altLang="en-US" sz="2400" dirty="0">
                <a:latin typeface="楷体_GB2312" pitchFamily="49" charset="-122"/>
                <a:ea typeface="楷体_GB2312" pitchFamily="49" charset="-122"/>
              </a:rPr>
              <a:t>）中暑衰竭：表现为面色苍白，皮肤湿冷，脉搏细弱，血压降低，呼吸快而浅，神志不清，腋温低，肛温在</a:t>
            </a:r>
            <a:r>
              <a:rPr lang="en-US" altLang="zh-CN" sz="2400" dirty="0">
                <a:latin typeface="楷体_GB2312" pitchFamily="49" charset="-122"/>
                <a:ea typeface="楷体_GB2312" pitchFamily="49" charset="-122"/>
              </a:rPr>
              <a:t>38.5℃</a:t>
            </a:r>
            <a:r>
              <a:rPr lang="zh-CN" altLang="en-US" sz="2400" dirty="0">
                <a:latin typeface="楷体_GB2312" pitchFamily="49" charset="-122"/>
                <a:ea typeface="楷体_GB2312" pitchFamily="49" charset="-122"/>
              </a:rPr>
              <a:t>左右。 　　　　</a:t>
            </a:r>
            <a:endParaRPr lang="zh-CN" altLang="en-US" sz="2400" dirty="0">
              <a:latin typeface="楷体_GB2312" pitchFamily="49" charset="-122"/>
              <a:ea typeface="楷体_GB2312" pitchFamily="49" charset="-122"/>
            </a:endParaRPr>
          </a:p>
        </p:txBody>
      </p:sp>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5"/>
          <p:cNvSpPr/>
          <p:nvPr>
            <p:ph type="title"/>
          </p:nvPr>
        </p:nvSpPr>
        <p:spPr>
          <a:xfrm>
            <a:off x="395288" y="981075"/>
            <a:ext cx="3816350" cy="1511300"/>
          </a:xfrm>
          <a:ln/>
        </p:spPr>
        <p:txBody>
          <a:bodyPr vert="horz" wrap="square" lIns="91440" tIns="45720" rIns="91440" bIns="45720" anchor="ctr" anchorCtr="0"/>
          <a:p>
            <a:pPr eaLnBrk="1" hangingPunct="1">
              <a:lnSpc>
                <a:spcPct val="140000"/>
              </a:lnSpc>
            </a:pPr>
            <a:r>
              <a:rPr lang="zh-CN" altLang="en-US" sz="2000" b="0" dirty="0">
                <a:latin typeface="楷体_GB2312" pitchFamily="49" charset="-122"/>
                <a:ea typeface="楷体_GB2312" pitchFamily="49" charset="-122"/>
              </a:rPr>
              <a:t>一、移</a:t>
            </a:r>
            <a:r>
              <a:rPr lang="en-US" altLang="zh-CN" sz="2000" b="0" dirty="0">
                <a:latin typeface="楷体_GB2312" pitchFamily="49" charset="-122"/>
                <a:ea typeface="楷体_GB2312" pitchFamily="49" charset="-122"/>
              </a:rPr>
              <a:t>.</a:t>
            </a:r>
            <a:r>
              <a:rPr lang="zh-CN" altLang="en-US" sz="2000" b="0" dirty="0">
                <a:latin typeface="楷体_GB2312" pitchFamily="49" charset="-122"/>
                <a:ea typeface="楷体_GB2312" pitchFamily="49" charset="-122"/>
              </a:rPr>
              <a:t>迅速将病人移至阴凉、通风的地方，解开衣裤，以利呼吸和散热。</a:t>
            </a:r>
            <a:br>
              <a:rPr lang="zh-CN" altLang="en-US" sz="2000" b="0" dirty="0">
                <a:latin typeface="楷体_GB2312" pitchFamily="49" charset="-122"/>
                <a:ea typeface="楷体_GB2312" pitchFamily="49" charset="-122"/>
              </a:rPr>
            </a:br>
            <a:endParaRPr lang="zh-CN" altLang="en-US" sz="2000" b="0" dirty="0">
              <a:latin typeface="楷体_GB2312" pitchFamily="49" charset="-122"/>
              <a:ea typeface="楷体_GB2312" pitchFamily="49" charset="-122"/>
            </a:endParaRPr>
          </a:p>
        </p:txBody>
      </p:sp>
      <p:sp>
        <p:nvSpPr>
          <p:cNvPr id="66563" name="Rectangle 6"/>
          <p:cNvSpPr/>
          <p:nvPr/>
        </p:nvSpPr>
        <p:spPr>
          <a:xfrm>
            <a:off x="4284663" y="908050"/>
            <a:ext cx="4572000" cy="1800225"/>
          </a:xfrm>
          <a:prstGeom prst="rect">
            <a:avLst/>
          </a:prstGeom>
          <a:noFill/>
          <a:ln w="9525">
            <a:noFill/>
          </a:ln>
        </p:spPr>
        <p:txBody>
          <a:bodyPr>
            <a:spAutoFit/>
          </a:bodyPr>
          <a:p>
            <a:pPr>
              <a:lnSpc>
                <a:spcPct val="140000"/>
              </a:lnSpc>
            </a:pPr>
            <a:r>
              <a:rPr lang="zh-CN" altLang="en-US" sz="2000" dirty="0">
                <a:latin typeface="楷体_GB2312" pitchFamily="49" charset="-122"/>
                <a:ea typeface="楷体_GB2312" pitchFamily="49" charset="-122"/>
              </a:rPr>
              <a:t>二、擦。用毛巾擦拭患者身体四周，把皮肤擦红，一般擦</a:t>
            </a:r>
            <a:r>
              <a:rPr lang="en-US" altLang="zh-CN" sz="2000" dirty="0">
                <a:latin typeface="楷体_GB2312" pitchFamily="49" charset="-122"/>
                <a:ea typeface="楷体_GB2312" pitchFamily="49" charset="-122"/>
              </a:rPr>
              <a:t>15</a:t>
            </a:r>
            <a:r>
              <a:rPr lang="en-US" altLang="zh-CN" sz="2000" dirty="0">
                <a:latin typeface="Times New Roman" panose="02020603050405020304" pitchFamily="18" charset="0"/>
                <a:ea typeface="楷体_GB2312" pitchFamily="49" charset="-122"/>
              </a:rPr>
              <a:t>—</a:t>
            </a:r>
            <a:r>
              <a:rPr lang="en-US" altLang="zh-CN" sz="2000" dirty="0">
                <a:latin typeface="楷体_GB2312" pitchFamily="49" charset="-122"/>
                <a:ea typeface="楷体_GB2312" pitchFamily="49" charset="-122"/>
              </a:rPr>
              <a:t>30</a:t>
            </a:r>
            <a:r>
              <a:rPr lang="zh-CN" altLang="en-US" sz="2000" dirty="0">
                <a:latin typeface="楷体_GB2312" pitchFamily="49" charset="-122"/>
                <a:ea typeface="楷体_GB2312" pitchFamily="49" charset="-122"/>
              </a:rPr>
              <a:t>分钟左右，即可把体温降至</a:t>
            </a:r>
            <a:r>
              <a:rPr lang="en-US" altLang="zh-CN" sz="2000" dirty="0">
                <a:latin typeface="楷体_GB2312" pitchFamily="49" charset="-122"/>
                <a:ea typeface="楷体_GB2312" pitchFamily="49" charset="-122"/>
              </a:rPr>
              <a:t>37</a:t>
            </a:r>
            <a:r>
              <a:rPr lang="en-US" altLang="zh-CN" sz="2000" dirty="0">
                <a:latin typeface="Times New Roman" panose="02020603050405020304" pitchFamily="18" charset="0"/>
                <a:ea typeface="楷体_GB2312" pitchFamily="49" charset="-122"/>
              </a:rPr>
              <a:t>—</a:t>
            </a:r>
            <a:r>
              <a:rPr lang="en-US" altLang="zh-CN" sz="2000" dirty="0">
                <a:latin typeface="楷体_GB2312" pitchFamily="49" charset="-122"/>
                <a:ea typeface="楷体_GB2312" pitchFamily="49" charset="-122"/>
              </a:rPr>
              <a:t>38℃</a:t>
            </a:r>
            <a:r>
              <a:rPr lang="zh-CN" altLang="en-US" sz="2000" dirty="0">
                <a:latin typeface="楷体_GB2312" pitchFamily="49" charset="-122"/>
                <a:ea typeface="楷体_GB2312" pitchFamily="49" charset="-122"/>
              </a:rPr>
              <a:t>，大脑未受严重损害者多能迅速清醒。</a:t>
            </a:r>
            <a:endParaRPr lang="zh-CN" altLang="en-US" sz="2000" dirty="0">
              <a:latin typeface="楷体_GB2312" pitchFamily="49" charset="-122"/>
              <a:ea typeface="楷体_GB2312" pitchFamily="49" charset="-122"/>
            </a:endParaRPr>
          </a:p>
        </p:txBody>
      </p:sp>
      <p:pic>
        <p:nvPicPr>
          <p:cNvPr id="66564" name="Picture 7" descr="200567141718"/>
          <p:cNvPicPr>
            <a:picLocks noChangeAspect="1"/>
          </p:cNvPicPr>
          <p:nvPr/>
        </p:nvPicPr>
        <p:blipFill>
          <a:blip r:embed="rId1"/>
          <a:stretch>
            <a:fillRect/>
          </a:stretch>
        </p:blipFill>
        <p:spPr>
          <a:xfrm>
            <a:off x="468313" y="2708275"/>
            <a:ext cx="2859087" cy="2830513"/>
          </a:xfrm>
          <a:prstGeom prst="rect">
            <a:avLst/>
          </a:prstGeom>
          <a:noFill/>
          <a:ln w="9525">
            <a:noFill/>
          </a:ln>
        </p:spPr>
      </p:pic>
      <p:pic>
        <p:nvPicPr>
          <p:cNvPr id="66565" name="Picture 8" descr="4"/>
          <p:cNvPicPr>
            <a:picLocks noChangeAspect="1"/>
          </p:cNvPicPr>
          <p:nvPr/>
        </p:nvPicPr>
        <p:blipFill>
          <a:blip r:embed="rId2"/>
          <a:stretch>
            <a:fillRect/>
          </a:stretch>
        </p:blipFill>
        <p:spPr>
          <a:xfrm>
            <a:off x="5292725" y="2924175"/>
            <a:ext cx="3600450" cy="2792413"/>
          </a:xfrm>
          <a:prstGeom prst="rect">
            <a:avLst/>
          </a:prstGeom>
          <a:noFill/>
          <a:ln w="9525">
            <a:noFill/>
          </a:ln>
        </p:spPr>
      </p:pic>
      <p:sp>
        <p:nvSpPr>
          <p:cNvPr id="66566" name="Text Box 9"/>
          <p:cNvSpPr txBox="1"/>
          <p:nvPr/>
        </p:nvSpPr>
        <p:spPr>
          <a:xfrm>
            <a:off x="250825" y="5734050"/>
            <a:ext cx="8516938" cy="574675"/>
          </a:xfrm>
          <a:prstGeom prst="rect">
            <a:avLst/>
          </a:prstGeom>
          <a:noFill/>
          <a:ln w="9525" cap="flat" cmpd="sng">
            <a:solidFill>
              <a:srgbClr val="FF3300"/>
            </a:solidFill>
            <a:prstDash val="solid"/>
            <a:miter/>
            <a:headEnd type="none" w="med" len="med"/>
            <a:tailEnd type="none" w="med" len="med"/>
          </a:ln>
        </p:spPr>
        <p:txBody>
          <a:bodyPr>
            <a:spAutoFit/>
          </a:bodyPr>
          <a:p>
            <a:pPr>
              <a:lnSpc>
                <a:spcPct val="155000"/>
              </a:lnSpc>
            </a:pPr>
            <a:r>
              <a:rPr lang="zh-CN" altLang="en-US" sz="2000" dirty="0">
                <a:latin typeface="楷体_GB2312" pitchFamily="49" charset="-122"/>
                <a:ea typeface="楷体_GB2312" pitchFamily="49" charset="-122"/>
              </a:rPr>
              <a:t>出现中暑症状的患者应立即就医，以免症状加重，危及身体健康和生命</a:t>
            </a:r>
            <a:endParaRPr lang="zh-CN" altLang="en-US" sz="2000" dirty="0">
              <a:latin typeface="楷体_GB2312" pitchFamily="49" charset="-122"/>
              <a:ea typeface="楷体_GB2312" pitchFamily="49" charset="-122"/>
            </a:endParaRPr>
          </a:p>
        </p:txBody>
      </p:sp>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Text Box 5"/>
          <p:cNvSpPr/>
          <p:nvPr>
            <p:ph type="title"/>
          </p:nvPr>
        </p:nvSpPr>
        <p:spPr>
          <a:xfrm>
            <a:off x="323850" y="908050"/>
            <a:ext cx="8229600" cy="649288"/>
          </a:xfrm>
          <a:ln/>
        </p:spPr>
        <p:txBody>
          <a:bodyPr vert="horz" wrap="square" lIns="91440" tIns="45720" rIns="91440" bIns="45720" anchor="ctr" anchorCtr="0"/>
          <a:p>
            <a:pPr eaLnBrk="1" hangingPunct="1"/>
            <a:r>
              <a:rPr lang="zh-CN" altLang="en-US" sz="3200" dirty="0">
                <a:ea typeface="楷体_GB2312" pitchFamily="49" charset="-122"/>
              </a:rPr>
              <a:t>五、骨折急救</a:t>
            </a:r>
            <a:endParaRPr lang="zh-CN" altLang="en-US" sz="3200" dirty="0">
              <a:ea typeface="楷体_GB2312" pitchFamily="49" charset="-122"/>
            </a:endParaRPr>
          </a:p>
        </p:txBody>
      </p:sp>
      <p:sp>
        <p:nvSpPr>
          <p:cNvPr id="141318" name="Rectangle 6"/>
          <p:cNvSpPr>
            <a:spLocks noChangeArrowheads="1"/>
          </p:cNvSpPr>
          <p:nvPr/>
        </p:nvSpPr>
        <p:spPr bwMode="auto">
          <a:xfrm>
            <a:off x="323850" y="1844675"/>
            <a:ext cx="3959225" cy="3327400"/>
          </a:xfrm>
          <a:prstGeom prst="rect">
            <a:avLst/>
          </a:prstGeom>
          <a:noFill/>
          <a:ln w="9525">
            <a:solidFill>
              <a:srgbClr val="FF3300"/>
            </a:solidFill>
            <a:miter lim="800000"/>
          </a:ln>
          <a:effectLst/>
        </p:spPr>
        <p:txBody>
          <a:bodyPr>
            <a:spAutoFit/>
          </a:bodyPr>
          <a:lstStyle/>
          <a:p>
            <a:pPr marL="0" marR="0" lvl="0" indent="0" algn="l" defTabSz="914400" rtl="0" eaLnBrk="1" fontAlgn="base" latinLnBrk="0" hangingPunct="1">
              <a:lnSpc>
                <a:spcPct val="100000"/>
              </a:lnSpc>
              <a:spcBef>
                <a:spcPct val="50000"/>
              </a:spcBef>
              <a:spcAft>
                <a:spcPct val="0"/>
              </a:spcAft>
              <a:buClr>
                <a:schemeClr val="tx2"/>
              </a:buClr>
              <a:buSzTx/>
              <a:buFontTx/>
              <a:buNone/>
              <a:defRPr/>
            </a:pPr>
            <a:r>
              <a:rPr kumimoji="0" lang="zh-CN" altLang="en-US" sz="3200" b="1"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32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骨折</a:t>
            </a:r>
            <a:r>
              <a:rPr kumimoji="0" lang="zh-CN" altLang="en-US" sz="32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判断</a:t>
            </a:r>
            <a:endParaRPr kumimoji="0" lang="zh-CN" altLang="en-US" sz="3200" b="1"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50000"/>
              </a:spcBef>
              <a:spcAft>
                <a:spcPct val="0"/>
              </a:spcAft>
              <a:buClr>
                <a:schemeClr val="tx2"/>
              </a:buClr>
              <a:buSzTx/>
              <a:buFontTx/>
              <a:buNone/>
              <a:defRPr/>
            </a:pPr>
            <a:r>
              <a:rPr kumimoji="0" lang="en-US" altLang="zh-CN"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一</a:t>
            </a:r>
            <a:r>
              <a:rPr kumimoji="0" lang="en-US" altLang="zh-CN"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疼痛、肿胀</a:t>
            </a:r>
            <a:endParaRPr kumimoji="0" lang="zh-CN" altLang="en-US"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50000"/>
              </a:spcBef>
              <a:spcAft>
                <a:spcPct val="0"/>
              </a:spcAft>
              <a:buClr>
                <a:schemeClr val="tx2"/>
              </a:buClr>
              <a:buSzTx/>
              <a:buFontTx/>
              <a:buNone/>
              <a:defRPr/>
            </a:pPr>
            <a:r>
              <a:rPr kumimoji="0" lang="en-US" altLang="zh-CN"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二</a:t>
            </a:r>
            <a:r>
              <a:rPr kumimoji="0" lang="en-US" altLang="zh-CN"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畸形</a:t>
            </a:r>
            <a:endParaRPr kumimoji="0" lang="zh-CN" altLang="en-US"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50000"/>
              </a:spcBef>
              <a:spcAft>
                <a:spcPct val="0"/>
              </a:spcAft>
              <a:buClr>
                <a:schemeClr val="tx2"/>
              </a:buClr>
              <a:buSzTx/>
              <a:buFontTx/>
              <a:buNone/>
              <a:defRPr/>
            </a:pPr>
            <a:r>
              <a:rPr kumimoji="0" lang="en-US" altLang="zh-CN"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三</a:t>
            </a:r>
            <a:r>
              <a:rPr kumimoji="0" lang="en-US" altLang="zh-CN"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骨摩擦感和摩擦音</a:t>
            </a:r>
            <a:endParaRPr kumimoji="0" lang="zh-CN" altLang="en-US"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50000"/>
              </a:spcBef>
              <a:spcAft>
                <a:spcPct val="0"/>
              </a:spcAft>
              <a:buClr>
                <a:schemeClr val="tx2"/>
              </a:buClr>
              <a:buSzTx/>
              <a:buFontTx/>
              <a:buNone/>
              <a:defRPr/>
            </a:pPr>
            <a:r>
              <a:rPr kumimoji="0" lang="en-US" altLang="zh-CN"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四</a:t>
            </a:r>
            <a:r>
              <a:rPr kumimoji="0" lang="en-US" altLang="zh-CN"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功能障碍</a:t>
            </a:r>
            <a:endParaRPr kumimoji="0" lang="zh-CN" altLang="en-US"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50000"/>
              </a:spcBef>
              <a:spcAft>
                <a:spcPct val="0"/>
              </a:spcAft>
              <a:buClr>
                <a:schemeClr val="tx2"/>
              </a:buClr>
              <a:buSzTx/>
              <a:buFontTx/>
              <a:buNone/>
              <a:defRPr/>
            </a:pPr>
            <a:r>
              <a:rPr kumimoji="0" lang="en-US" altLang="zh-CN"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五</a:t>
            </a:r>
            <a:r>
              <a:rPr kumimoji="0" lang="en-US" altLang="zh-CN"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a:t>
            </a:r>
            <a:r>
              <a:rPr kumimoji="0" lang="zh-CN" altLang="en-US"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rPr>
              <a:t>循环、神经损伤的检查</a:t>
            </a:r>
            <a:endParaRPr kumimoji="0" lang="zh-CN" altLang="en-US" sz="2400" b="0" i="0" u="none" strike="noStrike" kern="1200" cap="none" spc="0" normalizeH="0" baseline="0" noProof="0">
              <a:ln>
                <a:noFill/>
              </a:ln>
              <a:solidFill>
                <a:schemeClr val="tx1"/>
              </a:solidFill>
              <a:effectLst/>
              <a:uLnTx/>
              <a:uFillTx/>
              <a:latin typeface="楷体_GB2312" pitchFamily="49" charset="-122"/>
              <a:ea typeface="楷体_GB2312" pitchFamily="49" charset="-122"/>
              <a:cs typeface="+mn-cs"/>
            </a:endParaRPr>
          </a:p>
        </p:txBody>
      </p:sp>
      <p:sp>
        <p:nvSpPr>
          <p:cNvPr id="67588" name="Rectangle 7"/>
          <p:cNvSpPr/>
          <p:nvPr/>
        </p:nvSpPr>
        <p:spPr>
          <a:xfrm>
            <a:off x="4427538" y="1844675"/>
            <a:ext cx="4537075" cy="3960813"/>
          </a:xfrm>
          <a:prstGeom prst="rect">
            <a:avLst/>
          </a:prstGeom>
          <a:noFill/>
          <a:ln w="9525" cap="flat" cmpd="sng">
            <a:solidFill>
              <a:srgbClr val="FF3300"/>
            </a:solidFill>
            <a:prstDash val="solid"/>
            <a:miter/>
            <a:headEnd type="none" w="med" len="med"/>
            <a:tailEnd type="none" w="med" len="med"/>
          </a:ln>
        </p:spPr>
        <p:txBody>
          <a:bodyPr/>
          <a:p>
            <a:pPr marL="342900" indent="-342900" algn="ctr" eaLnBrk="0" hangingPunct="0">
              <a:lnSpc>
                <a:spcPct val="90000"/>
              </a:lnSpc>
              <a:spcBef>
                <a:spcPct val="20000"/>
              </a:spcBef>
              <a:buFont typeface="Wingdings" panose="05000000000000000000" pitchFamily="2" charset="2"/>
            </a:pPr>
            <a:r>
              <a:rPr lang="zh-CN" altLang="en-US" sz="2400" b="1" dirty="0">
                <a:latin typeface="楷体_GB2312" pitchFamily="49" charset="-122"/>
                <a:ea typeface="楷体_GB2312" pitchFamily="49" charset="-122"/>
              </a:rPr>
              <a:t>现场骨折临时固定</a:t>
            </a:r>
            <a:endParaRPr lang="zh-CN" altLang="en-US" sz="2400" b="1" dirty="0">
              <a:latin typeface="楷体_GB2312" pitchFamily="49" charset="-122"/>
              <a:ea typeface="楷体_GB2312" pitchFamily="49" charset="-122"/>
            </a:endParaRPr>
          </a:p>
          <a:p>
            <a:pPr marL="342900" indent="-342900" eaLnBrk="0" hangingPunct="0">
              <a:lnSpc>
                <a:spcPct val="90000"/>
              </a:lnSpc>
              <a:spcBef>
                <a:spcPct val="20000"/>
              </a:spcBef>
              <a:buFont typeface="Wingdings" panose="05000000000000000000" pitchFamily="2" charset="2"/>
            </a:pP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一</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就地取材，例如树枝、竹竿、硬纸板等</a:t>
            </a:r>
            <a:endParaRPr lang="zh-CN" altLang="en-US" sz="2400" dirty="0">
              <a:latin typeface="楷体_GB2312" pitchFamily="49" charset="-122"/>
              <a:ea typeface="楷体_GB2312" pitchFamily="49" charset="-122"/>
            </a:endParaRPr>
          </a:p>
          <a:p>
            <a:pPr marL="342900" indent="-342900" eaLnBrk="0" hangingPunct="0">
              <a:lnSpc>
                <a:spcPct val="90000"/>
              </a:lnSpc>
              <a:spcBef>
                <a:spcPct val="20000"/>
              </a:spcBef>
              <a:buFont typeface="Wingdings" panose="05000000000000000000" pitchFamily="2" charset="2"/>
            </a:pP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二</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以健肢固定伤肢，达到稳定骨折部位的作用，使骨折端不能随便移动以防骨折端刺伤血管、神经</a:t>
            </a:r>
            <a:endParaRPr lang="zh-CN" altLang="en-US" sz="2400" dirty="0">
              <a:latin typeface="楷体_GB2312" pitchFamily="49" charset="-122"/>
              <a:ea typeface="楷体_GB2312" pitchFamily="49" charset="-122"/>
            </a:endParaRPr>
          </a:p>
          <a:p>
            <a:pPr marL="342900" indent="-342900" eaLnBrk="0" hangingPunct="0">
              <a:lnSpc>
                <a:spcPct val="90000"/>
              </a:lnSpc>
              <a:spcBef>
                <a:spcPct val="20000"/>
              </a:spcBef>
              <a:buFont typeface="Wingdings" panose="05000000000000000000" pitchFamily="2" charset="2"/>
            </a:pP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三</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对开放性骨折，首先要处理伤口、包扎止血，然后固定 </a:t>
            </a:r>
            <a:endParaRPr lang="zh-CN" altLang="en-US" sz="2400" dirty="0">
              <a:latin typeface="楷体_GB2312" pitchFamily="49" charset="-122"/>
              <a:ea typeface="楷体_GB2312" pitchFamily="49" charset="-122"/>
            </a:endParaRPr>
          </a:p>
        </p:txBody>
      </p:sp>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5"/>
          <p:cNvSpPr/>
          <p:nvPr>
            <p:ph type="title"/>
          </p:nvPr>
        </p:nvSpPr>
        <p:spPr>
          <a:xfrm>
            <a:off x="468313" y="908050"/>
            <a:ext cx="8229600" cy="649288"/>
          </a:xfrm>
          <a:ln/>
        </p:spPr>
        <p:txBody>
          <a:bodyPr vert="horz" wrap="square" lIns="91440" tIns="45720" rIns="91440" bIns="45720" anchor="ctr" anchorCtr="0"/>
          <a:p>
            <a:r>
              <a:rPr lang="en-US" altLang="zh-CN" sz="3200" b="0" dirty="0">
                <a:latin typeface="楷体_GB2312" pitchFamily="49" charset="-122"/>
                <a:ea typeface="楷体_GB2312" pitchFamily="49" charset="-122"/>
              </a:rPr>
              <a:t>1</a:t>
            </a:r>
            <a:r>
              <a:rPr lang="zh-CN" altLang="en-US" sz="3200" b="0" dirty="0">
                <a:latin typeface="楷体_GB2312" pitchFamily="49" charset="-122"/>
                <a:ea typeface="楷体_GB2312" pitchFamily="49" charset="-122"/>
              </a:rPr>
              <a:t>、上肢骨折固定法</a:t>
            </a:r>
            <a:r>
              <a:rPr lang="zh-CN" altLang="en-US" dirty="0"/>
              <a:t> </a:t>
            </a:r>
            <a:endParaRPr lang="zh-CN" altLang="en-US" dirty="0"/>
          </a:p>
        </p:txBody>
      </p:sp>
      <p:pic>
        <p:nvPicPr>
          <p:cNvPr id="68611" name="Picture 6"/>
          <p:cNvPicPr>
            <a:picLocks noChangeAspect="1"/>
          </p:cNvPicPr>
          <p:nvPr/>
        </p:nvPicPr>
        <p:blipFill>
          <a:blip r:embed="rId1"/>
          <a:stretch>
            <a:fillRect/>
          </a:stretch>
        </p:blipFill>
        <p:spPr>
          <a:xfrm>
            <a:off x="1619250" y="1700213"/>
            <a:ext cx="5856288" cy="4559300"/>
          </a:xfrm>
          <a:prstGeom prst="rect">
            <a:avLst/>
          </a:prstGeom>
          <a:noFill/>
          <a:ln w="6350">
            <a:noFill/>
          </a:ln>
        </p:spPr>
      </p:pic>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5"/>
          <p:cNvSpPr/>
          <p:nvPr>
            <p:ph type="title"/>
          </p:nvPr>
        </p:nvSpPr>
        <p:spPr>
          <a:xfrm>
            <a:off x="395288" y="836613"/>
            <a:ext cx="8229600" cy="1079500"/>
          </a:xfrm>
          <a:ln/>
        </p:spPr>
        <p:txBody>
          <a:bodyPr vert="horz" wrap="square" lIns="91440" tIns="45720" rIns="91440" bIns="45720" anchor="ctr" anchorCtr="0"/>
          <a:p>
            <a:r>
              <a:rPr lang="en-US" altLang="zh-CN" sz="3200" b="0" dirty="0">
                <a:latin typeface="楷体_GB2312" pitchFamily="49" charset="-122"/>
                <a:ea typeface="楷体_GB2312" pitchFamily="49" charset="-122"/>
              </a:rPr>
              <a:t>2</a:t>
            </a:r>
            <a:r>
              <a:rPr lang="zh-CN" altLang="en-US" sz="3200" b="0" dirty="0">
                <a:latin typeface="楷体_GB2312" pitchFamily="49" charset="-122"/>
                <a:ea typeface="楷体_GB2312" pitchFamily="49" charset="-122"/>
              </a:rPr>
              <a:t>、下肢骨折固定法 </a:t>
            </a:r>
            <a:br>
              <a:rPr lang="zh-CN" altLang="en-US" sz="3200" b="0" dirty="0">
                <a:latin typeface="楷体_GB2312" pitchFamily="49" charset="-122"/>
                <a:ea typeface="楷体_GB2312" pitchFamily="49" charset="-122"/>
              </a:rPr>
            </a:br>
            <a:br>
              <a:rPr lang="zh-CN" altLang="en-US" b="0" dirty="0"/>
            </a:br>
            <a:r>
              <a:rPr lang="zh-CN" altLang="en-US" dirty="0"/>
              <a:t>     </a:t>
            </a:r>
            <a:endParaRPr lang="zh-CN" altLang="en-US" dirty="0"/>
          </a:p>
        </p:txBody>
      </p:sp>
      <p:pic>
        <p:nvPicPr>
          <p:cNvPr id="69635" name="Picture 6" descr="2"/>
          <p:cNvPicPr>
            <a:picLocks noChangeAspect="1"/>
          </p:cNvPicPr>
          <p:nvPr/>
        </p:nvPicPr>
        <p:blipFill>
          <a:blip r:embed="rId1">
            <a:lum contrast="6000"/>
          </a:blip>
          <a:stretch>
            <a:fillRect/>
          </a:stretch>
        </p:blipFill>
        <p:spPr>
          <a:xfrm>
            <a:off x="1619250" y="1557338"/>
            <a:ext cx="5694363" cy="4559300"/>
          </a:xfrm>
          <a:prstGeom prst="rect">
            <a:avLst/>
          </a:prstGeom>
          <a:noFill/>
          <a:ln w="9525">
            <a:noFill/>
          </a:ln>
        </p:spPr>
      </p:pic>
    </p:spTree>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5"/>
          <p:cNvSpPr/>
          <p:nvPr>
            <p:ph type="title"/>
          </p:nvPr>
        </p:nvSpPr>
        <p:spPr>
          <a:xfrm>
            <a:off x="323850" y="908050"/>
            <a:ext cx="8229600" cy="649288"/>
          </a:xfrm>
          <a:ln/>
        </p:spPr>
        <p:txBody>
          <a:bodyPr vert="horz" wrap="square" lIns="91440" tIns="45720" rIns="91440" bIns="45720" anchor="ctr" anchorCtr="0"/>
          <a:p>
            <a:r>
              <a:rPr lang="en-US" altLang="zh-CN" sz="3200" b="0" dirty="0">
                <a:latin typeface="楷体_GB2312" pitchFamily="49" charset="-122"/>
                <a:ea typeface="楷体_GB2312" pitchFamily="49" charset="-122"/>
              </a:rPr>
              <a:t>3</a:t>
            </a:r>
            <a:r>
              <a:rPr lang="zh-CN" altLang="en-US" sz="3200" b="0" dirty="0">
                <a:latin typeface="楷体_GB2312" pitchFamily="49" charset="-122"/>
                <a:ea typeface="楷体_GB2312" pitchFamily="49" charset="-122"/>
              </a:rPr>
              <a:t>、锁骨骨折固定法</a:t>
            </a:r>
            <a:endParaRPr lang="zh-CN" altLang="en-US" sz="3200" b="0" dirty="0">
              <a:latin typeface="楷体_GB2312" pitchFamily="49" charset="-122"/>
              <a:ea typeface="楷体_GB2312" pitchFamily="49" charset="-122"/>
            </a:endParaRPr>
          </a:p>
        </p:txBody>
      </p:sp>
      <p:pic>
        <p:nvPicPr>
          <p:cNvPr id="70659" name="Picture 6" descr="3"/>
          <p:cNvPicPr>
            <a:picLocks noChangeAspect="1"/>
          </p:cNvPicPr>
          <p:nvPr/>
        </p:nvPicPr>
        <p:blipFill>
          <a:blip r:embed="rId1"/>
          <a:stretch>
            <a:fillRect/>
          </a:stretch>
        </p:blipFill>
        <p:spPr>
          <a:xfrm>
            <a:off x="900113" y="1700213"/>
            <a:ext cx="7566025" cy="4129087"/>
          </a:xfrm>
          <a:prstGeom prst="rect">
            <a:avLst/>
          </a:prstGeom>
          <a:noFill/>
          <a:ln w="9525">
            <a:noFill/>
          </a:ln>
        </p:spPr>
      </p:pic>
    </p:spTree>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5"/>
          <p:cNvSpPr/>
          <p:nvPr>
            <p:ph type="title"/>
          </p:nvPr>
        </p:nvSpPr>
        <p:spPr>
          <a:xfrm>
            <a:off x="395288" y="836613"/>
            <a:ext cx="8229600" cy="649287"/>
          </a:xfrm>
          <a:ln/>
        </p:spPr>
        <p:txBody>
          <a:bodyPr vert="horz" wrap="square" lIns="91440" tIns="45720" rIns="91440" bIns="45720" anchor="ctr" anchorCtr="0"/>
          <a:p>
            <a:pPr marL="342900" indent="-342900">
              <a:spcBef>
                <a:spcPct val="20000"/>
              </a:spcBef>
            </a:pPr>
            <a:r>
              <a:rPr lang="en-US" altLang="zh-CN" sz="3200" b="0" dirty="0">
                <a:latin typeface="楷体_GB2312" pitchFamily="49" charset="-122"/>
                <a:ea typeface="楷体_GB2312" pitchFamily="49" charset="-122"/>
              </a:rPr>
              <a:t>4</a:t>
            </a:r>
            <a:r>
              <a:rPr lang="zh-CN" altLang="en-US" sz="3200" b="0" dirty="0">
                <a:latin typeface="楷体_GB2312" pitchFamily="49" charset="-122"/>
                <a:ea typeface="楷体_GB2312" pitchFamily="49" charset="-122"/>
              </a:rPr>
              <a:t>、胸腰椎骨折</a:t>
            </a:r>
            <a:endParaRPr lang="zh-CN" altLang="en-US" sz="3200" b="0" dirty="0">
              <a:latin typeface="楷体_GB2312" pitchFamily="49" charset="-122"/>
              <a:ea typeface="楷体_GB2312" pitchFamily="49" charset="-122"/>
            </a:endParaRPr>
          </a:p>
        </p:txBody>
      </p:sp>
      <p:pic>
        <p:nvPicPr>
          <p:cNvPr id="71683" name="Picture 6" descr="DSC01494"/>
          <p:cNvPicPr>
            <a:picLocks noChangeAspect="1"/>
          </p:cNvPicPr>
          <p:nvPr/>
        </p:nvPicPr>
        <p:blipFill>
          <a:blip r:embed="rId1"/>
          <a:stretch>
            <a:fillRect/>
          </a:stretch>
        </p:blipFill>
        <p:spPr>
          <a:xfrm>
            <a:off x="611188" y="1700213"/>
            <a:ext cx="6626225" cy="1725612"/>
          </a:xfrm>
          <a:prstGeom prst="rect">
            <a:avLst/>
          </a:prstGeom>
          <a:noFill/>
          <a:ln w="9525">
            <a:noFill/>
          </a:ln>
        </p:spPr>
      </p:pic>
      <p:sp>
        <p:nvSpPr>
          <p:cNvPr id="71684" name="Rectangle 7"/>
          <p:cNvSpPr/>
          <p:nvPr/>
        </p:nvSpPr>
        <p:spPr>
          <a:xfrm>
            <a:off x="250825" y="3500438"/>
            <a:ext cx="3048000" cy="431800"/>
          </a:xfrm>
          <a:prstGeom prst="rect">
            <a:avLst/>
          </a:prstGeom>
          <a:noFill/>
          <a:ln w="9525">
            <a:noFill/>
          </a:ln>
        </p:spPr>
        <p:txBody>
          <a:bodyPr/>
          <a:p>
            <a:pPr marL="342900" indent="-342900" eaLnBrk="0" hangingPunct="0">
              <a:spcBef>
                <a:spcPct val="20000"/>
              </a:spcBef>
            </a:pPr>
            <a:r>
              <a:rPr lang="en-US" altLang="zh-CN" sz="3200" dirty="0">
                <a:latin typeface="楷体_GB2312" pitchFamily="49" charset="-122"/>
                <a:ea typeface="楷体_GB2312" pitchFamily="49" charset="-122"/>
              </a:rPr>
              <a:t>5</a:t>
            </a:r>
            <a:r>
              <a:rPr lang="zh-CN" altLang="en-US" sz="3200" dirty="0">
                <a:latin typeface="楷体_GB2312" pitchFamily="49" charset="-122"/>
                <a:ea typeface="楷体_GB2312" pitchFamily="49" charset="-122"/>
              </a:rPr>
              <a:t>、骨盆骨折</a:t>
            </a:r>
            <a:endParaRPr lang="zh-CN" altLang="en-US" sz="3200" dirty="0">
              <a:latin typeface="楷体_GB2312" pitchFamily="49" charset="-122"/>
              <a:ea typeface="楷体_GB2312" pitchFamily="49" charset="-122"/>
            </a:endParaRPr>
          </a:p>
        </p:txBody>
      </p:sp>
      <p:pic>
        <p:nvPicPr>
          <p:cNvPr id="71685" name="Picture 8" descr="DSC01495"/>
          <p:cNvPicPr>
            <a:picLocks noChangeAspect="1"/>
          </p:cNvPicPr>
          <p:nvPr/>
        </p:nvPicPr>
        <p:blipFill>
          <a:blip r:embed="rId2"/>
          <a:stretch>
            <a:fillRect/>
          </a:stretch>
        </p:blipFill>
        <p:spPr>
          <a:xfrm>
            <a:off x="611188" y="4221163"/>
            <a:ext cx="3384550" cy="2292350"/>
          </a:xfrm>
          <a:prstGeom prst="rect">
            <a:avLst/>
          </a:prstGeom>
          <a:noFill/>
          <a:ln w="9525">
            <a:noFill/>
          </a:ln>
        </p:spPr>
      </p:pic>
      <p:pic>
        <p:nvPicPr>
          <p:cNvPr id="71686" name="Picture 9" descr="DSC01496"/>
          <p:cNvPicPr>
            <a:picLocks noChangeAspect="1"/>
          </p:cNvPicPr>
          <p:nvPr/>
        </p:nvPicPr>
        <p:blipFill>
          <a:blip r:embed="rId3"/>
          <a:stretch>
            <a:fillRect/>
          </a:stretch>
        </p:blipFill>
        <p:spPr>
          <a:xfrm>
            <a:off x="4356100" y="3663950"/>
            <a:ext cx="3522663" cy="2500313"/>
          </a:xfrm>
          <a:prstGeom prst="rect">
            <a:avLst/>
          </a:prstGeom>
          <a:noFill/>
          <a:ln w="9525">
            <a:noFill/>
          </a:ln>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xfrm>
            <a:off x="468313" y="836613"/>
            <a:ext cx="8229600" cy="576262"/>
          </a:xfrm>
          <a:ln/>
        </p:spPr>
        <p:txBody>
          <a:bodyPr vert="horz" wrap="square" lIns="91440" tIns="45720" rIns="91440" bIns="45720" anchor="ctr" anchorCtr="0"/>
          <a:p>
            <a:pPr algn="ctr"/>
            <a:r>
              <a:rPr lang="zh-CN" altLang="en-US" sz="2500" kern="1200" dirty="0">
                <a:solidFill>
                  <a:schemeClr val="tx1"/>
                </a:solidFill>
                <a:latin typeface="+mj-lt"/>
                <a:ea typeface="楷体_GB2312" pitchFamily="49" charset="-122"/>
                <a:cs typeface="+mj-cs"/>
              </a:rPr>
              <a:t>班组长安全角色认知</a:t>
            </a:r>
            <a:endParaRPr lang="zh-CN" altLang="en-US" sz="2500" kern="1200" dirty="0">
              <a:solidFill>
                <a:schemeClr val="tx1"/>
              </a:solidFill>
              <a:latin typeface="+mj-lt"/>
              <a:ea typeface="楷体_GB2312" pitchFamily="49" charset="-122"/>
              <a:cs typeface="+mj-cs"/>
            </a:endParaRPr>
          </a:p>
        </p:txBody>
      </p:sp>
      <p:sp>
        <p:nvSpPr>
          <p:cNvPr id="8195" name="Rectangle 3"/>
          <p:cNvSpPr>
            <a:spLocks noGrp="1"/>
          </p:cNvSpPr>
          <p:nvPr>
            <p:ph idx="1"/>
          </p:nvPr>
        </p:nvSpPr>
        <p:spPr>
          <a:xfrm>
            <a:off x="395288" y="1341438"/>
            <a:ext cx="8229600" cy="5400675"/>
          </a:xfrm>
          <a:ln/>
        </p:spPr>
        <p:txBody>
          <a:bodyPr vert="horz" wrap="square" lIns="91440" tIns="45720" rIns="91440" bIns="45720" anchor="t" anchorCtr="0"/>
          <a:p>
            <a:pPr eaLnBrk="1" hangingPunct="1">
              <a:spcBef>
                <a:spcPct val="0"/>
              </a:spcBef>
              <a:buFontTx/>
              <a:buNone/>
            </a:pPr>
            <a:r>
              <a:rPr lang="en-US" altLang="zh-CN" b="1" kern="1200" dirty="0">
                <a:solidFill>
                  <a:schemeClr val="tx1"/>
                </a:solidFill>
                <a:latin typeface="楷体_GB2312" pitchFamily="49" charset="-122"/>
                <a:ea typeface="楷体_GB2312" pitchFamily="49" charset="-122"/>
                <a:cs typeface="+mn-cs"/>
              </a:rPr>
              <a:t>1.2</a:t>
            </a:r>
            <a:r>
              <a:rPr lang="zh-CN" altLang="en-US" b="1" kern="1200" dirty="0">
                <a:solidFill>
                  <a:schemeClr val="tx1"/>
                </a:solidFill>
                <a:latin typeface="楷体_GB2312" pitchFamily="49" charset="-122"/>
                <a:ea typeface="楷体_GB2312" pitchFamily="49" charset="-122"/>
                <a:cs typeface="+mn-cs"/>
              </a:rPr>
              <a:t>班组长安全管理职责</a:t>
            </a:r>
            <a:endParaRPr lang="zh-CN" altLang="en-US" b="1" kern="1200" dirty="0">
              <a:solidFill>
                <a:schemeClr val="tx1"/>
              </a:solidFill>
              <a:latin typeface="楷体_GB2312" pitchFamily="49" charset="-122"/>
              <a:ea typeface="楷体_GB2312" pitchFamily="49" charset="-122"/>
              <a:cs typeface="+mn-cs"/>
            </a:endParaRPr>
          </a:p>
          <a:p>
            <a:pPr/>
            <a:r>
              <a:rPr lang="zh-CN" altLang="zh-CN" b="1" kern="1200" dirty="0">
                <a:solidFill>
                  <a:schemeClr val="tx1"/>
                </a:solidFill>
                <a:latin typeface="楷体_GB2312" pitchFamily="49" charset="-122"/>
                <a:ea typeface="楷体_GB2312" pitchFamily="49" charset="-122"/>
                <a:cs typeface="+mn-cs"/>
              </a:rPr>
              <a:t>公司</a:t>
            </a:r>
            <a:r>
              <a:rPr lang="zh-CN" altLang="en-US" b="1" kern="1200" dirty="0">
                <a:solidFill>
                  <a:schemeClr val="tx1"/>
                </a:solidFill>
                <a:latin typeface="楷体_GB2312" pitchFamily="49" charset="-122"/>
                <a:ea typeface="楷体_GB2312" pitchFamily="49" charset="-122"/>
                <a:cs typeface="+mn-cs"/>
              </a:rPr>
              <a:t>作业现场安全作业</a:t>
            </a:r>
            <a:r>
              <a:rPr lang="zh-CN" altLang="zh-CN" b="1" kern="1200" dirty="0">
                <a:solidFill>
                  <a:schemeClr val="tx1"/>
                </a:solidFill>
                <a:latin typeface="楷体_GB2312" pitchFamily="49" charset="-122"/>
                <a:ea typeface="楷体_GB2312" pitchFamily="49" charset="-122"/>
                <a:cs typeface="+mn-cs"/>
              </a:rPr>
              <a:t>禁令</a:t>
            </a:r>
            <a:r>
              <a:rPr lang="zh-CN" altLang="zh-CN" kern="1200" dirty="0">
                <a:solidFill>
                  <a:schemeClr val="tx1"/>
                </a:solidFill>
                <a:latin typeface="楷体_GB2312" pitchFamily="49" charset="-122"/>
                <a:ea typeface="楷体_GB2312" pitchFamily="49" charset="-122"/>
                <a:cs typeface="+mn-cs"/>
              </a:rPr>
              <a:t>（或红线、底线制度）</a:t>
            </a:r>
            <a:r>
              <a:rPr lang="zh-CN" altLang="zh-CN" b="1" kern="1200" dirty="0">
                <a:solidFill>
                  <a:schemeClr val="tx1"/>
                </a:solidFill>
                <a:latin typeface="楷体_GB2312" pitchFamily="49" charset="-122"/>
                <a:ea typeface="楷体_GB2312" pitchFamily="49" charset="-122"/>
                <a:cs typeface="+mn-cs"/>
              </a:rPr>
              <a:t>：</a:t>
            </a:r>
            <a:endParaRPr lang="zh-CN" altLang="zh-CN" kern="1200" dirty="0">
              <a:solidFill>
                <a:schemeClr val="tx1"/>
              </a:solidFill>
              <a:latin typeface="楷体_GB2312" pitchFamily="49" charset="-122"/>
              <a:ea typeface="楷体_GB2312" pitchFamily="49" charset="-122"/>
              <a:cs typeface="+mn-cs"/>
            </a:endParaRPr>
          </a:p>
          <a:p>
            <a:pPr/>
            <a:r>
              <a:rPr lang="zh-CN" altLang="en-US" sz="1600" kern="1200" dirty="0">
                <a:solidFill>
                  <a:schemeClr val="tx1"/>
                </a:solidFill>
                <a:latin typeface="楷体_GB2312" pitchFamily="49" charset="-122"/>
                <a:ea typeface="楷体_GB2312" pitchFamily="49" charset="-122"/>
                <a:cs typeface="+mn-cs"/>
              </a:rPr>
              <a:t>严禁不穿戴劳动保护用品或不正确穿戴劳动保护用品进入作业现场和作业。</a:t>
            </a:r>
            <a:endParaRPr lang="zh-CN" altLang="en-US" sz="1600" kern="1200" dirty="0">
              <a:solidFill>
                <a:schemeClr val="tx1"/>
              </a:solidFill>
              <a:latin typeface="楷体_GB2312" pitchFamily="49" charset="-122"/>
              <a:ea typeface="楷体_GB2312" pitchFamily="49" charset="-122"/>
              <a:cs typeface="+mn-cs"/>
            </a:endParaRPr>
          </a:p>
          <a:p>
            <a:pPr/>
            <a:r>
              <a:rPr lang="zh-CN" altLang="en-US" sz="1600" kern="1200" dirty="0">
                <a:solidFill>
                  <a:schemeClr val="tx1"/>
                </a:solidFill>
                <a:latin typeface="楷体_GB2312" pitchFamily="49" charset="-122"/>
                <a:ea typeface="楷体_GB2312" pitchFamily="49" charset="-122"/>
                <a:cs typeface="+mn-cs"/>
              </a:rPr>
              <a:t>严禁未经培训、未取得资证上岗和进行特种作业；外来人员未经培训禁止进入作业现场。</a:t>
            </a:r>
            <a:endParaRPr lang="zh-CN" altLang="en-US" sz="1600" kern="1200" dirty="0">
              <a:solidFill>
                <a:schemeClr val="tx1"/>
              </a:solidFill>
              <a:latin typeface="楷体_GB2312" pitchFamily="49" charset="-122"/>
              <a:ea typeface="楷体_GB2312" pitchFamily="49" charset="-122"/>
              <a:cs typeface="+mn-cs"/>
            </a:endParaRPr>
          </a:p>
          <a:p>
            <a:pPr/>
            <a:r>
              <a:rPr lang="zh-CN" altLang="en-US" sz="1600" kern="1200" dirty="0">
                <a:solidFill>
                  <a:schemeClr val="tx1"/>
                </a:solidFill>
                <a:latin typeface="楷体_GB2312" pitchFamily="49" charset="-122"/>
                <a:ea typeface="楷体_GB2312" pitchFamily="49" charset="-122"/>
                <a:cs typeface="+mn-cs"/>
              </a:rPr>
              <a:t>严禁在无安全技术操作规程（作业指导书、施工作业方案）和未开展针对培训就进行作业。</a:t>
            </a:r>
            <a:endParaRPr lang="zh-CN" altLang="en-US" sz="1600" kern="1200" dirty="0">
              <a:solidFill>
                <a:schemeClr val="tx1"/>
              </a:solidFill>
              <a:latin typeface="楷体_GB2312" pitchFamily="49" charset="-122"/>
              <a:ea typeface="楷体_GB2312" pitchFamily="49" charset="-122"/>
              <a:cs typeface="+mn-cs"/>
            </a:endParaRPr>
          </a:p>
          <a:p>
            <a:pPr/>
            <a:r>
              <a:rPr lang="zh-CN" altLang="en-US" sz="1600" kern="1200" dirty="0">
                <a:solidFill>
                  <a:schemeClr val="tx1"/>
                </a:solidFill>
                <a:latin typeface="楷体_GB2312" pitchFamily="49" charset="-122"/>
                <a:ea typeface="楷体_GB2312" pitchFamily="49" charset="-122"/>
                <a:cs typeface="+mn-cs"/>
              </a:rPr>
              <a:t>严禁拆除（取消）后不及时恢复设备设施的安全保护装置（功能），或者降低安全保护装置（功能）的安全保护作用。</a:t>
            </a:r>
            <a:endParaRPr lang="zh-CN" altLang="en-US" sz="1600" kern="1200" dirty="0">
              <a:solidFill>
                <a:schemeClr val="tx1"/>
              </a:solidFill>
              <a:latin typeface="楷体_GB2312" pitchFamily="49" charset="-122"/>
              <a:ea typeface="楷体_GB2312" pitchFamily="49" charset="-122"/>
              <a:cs typeface="+mn-cs"/>
            </a:endParaRPr>
          </a:p>
          <a:p>
            <a:pPr/>
            <a:r>
              <a:rPr lang="zh-CN" altLang="en-US" sz="1600" kern="1200" dirty="0">
                <a:solidFill>
                  <a:schemeClr val="tx1"/>
                </a:solidFill>
                <a:latin typeface="楷体_GB2312" pitchFamily="49" charset="-122"/>
                <a:ea typeface="楷体_GB2312" pitchFamily="49" charset="-122"/>
                <a:cs typeface="+mn-cs"/>
              </a:rPr>
              <a:t>严禁在高处临边（含孔洞、坑道、边坡等）、临水、深基坑、隧道等环境中作业时不对人和物等采取有效的防坠（滚）落、防砸措施。</a:t>
            </a:r>
            <a:endParaRPr lang="zh-CN" altLang="en-US" sz="1600" kern="1200" dirty="0">
              <a:solidFill>
                <a:schemeClr val="tx1"/>
              </a:solidFill>
              <a:latin typeface="楷体_GB2312" pitchFamily="49" charset="-122"/>
              <a:ea typeface="楷体_GB2312" pitchFamily="49" charset="-122"/>
              <a:cs typeface="+mn-cs"/>
            </a:endParaRPr>
          </a:p>
          <a:p>
            <a:pPr/>
            <a:r>
              <a:rPr lang="zh-CN" altLang="en-US" sz="1600" kern="1200" dirty="0">
                <a:solidFill>
                  <a:schemeClr val="tx1"/>
                </a:solidFill>
                <a:latin typeface="楷体_GB2312" pitchFamily="49" charset="-122"/>
                <a:ea typeface="楷体_GB2312" pitchFamily="49" charset="-122"/>
                <a:cs typeface="+mn-cs"/>
              </a:rPr>
              <a:t>严禁在易燃易爆、有毒有害介质（固、液、气三相介质）区域或受限空间内作业不监</a:t>
            </a:r>
            <a:endParaRPr lang="zh-CN" altLang="en-US" sz="1600" kern="1200" dirty="0">
              <a:solidFill>
                <a:schemeClr val="tx1"/>
              </a:solidFill>
              <a:latin typeface="楷体_GB2312" pitchFamily="49" charset="-122"/>
              <a:ea typeface="楷体_GB2312" pitchFamily="49" charset="-122"/>
              <a:cs typeface="+mn-cs"/>
            </a:endParaRPr>
          </a:p>
          <a:p>
            <a:pPr>
              <a:buFont typeface="Wingdings" panose="05000000000000000000" pitchFamily="2" charset="2"/>
              <a:buNone/>
            </a:pPr>
            <a:r>
              <a:rPr lang="zh-CN" altLang="en-US" sz="1600" kern="1200" dirty="0">
                <a:solidFill>
                  <a:schemeClr val="tx1"/>
                </a:solidFill>
                <a:latin typeface="楷体_GB2312" pitchFamily="49" charset="-122"/>
                <a:ea typeface="楷体_GB2312" pitchFamily="49" charset="-122"/>
                <a:cs typeface="+mn-cs"/>
              </a:rPr>
              <a:t>   测作业点区域危险介质和依据监测结果采取必须的安全防范措施。</a:t>
            </a:r>
            <a:endParaRPr lang="zh-CN" altLang="en-US" sz="1600" kern="1200" dirty="0">
              <a:solidFill>
                <a:schemeClr val="tx1"/>
              </a:solidFill>
              <a:latin typeface="楷体_GB2312" pitchFamily="49" charset="-122"/>
              <a:ea typeface="楷体_GB2312" pitchFamily="49" charset="-122"/>
              <a:cs typeface="+mn-cs"/>
            </a:endParaRPr>
          </a:p>
          <a:p>
            <a:pPr/>
            <a:r>
              <a:rPr lang="zh-CN" altLang="en-US" sz="1600" kern="1200" dirty="0">
                <a:solidFill>
                  <a:schemeClr val="tx1"/>
                </a:solidFill>
                <a:latin typeface="楷体_GB2312" pitchFamily="49" charset="-122"/>
                <a:ea typeface="楷体_GB2312" pitchFamily="49" charset="-122"/>
                <a:cs typeface="+mn-cs"/>
              </a:rPr>
              <a:t>严禁在吊物（悬挂物）下方或设备的运行轨迹内作业、行走或逗留，禁止跨（钻）越、触摸运行中的设备或物体。</a:t>
            </a:r>
            <a:endParaRPr lang="zh-CN" altLang="en-US" sz="1600" kern="1200" dirty="0">
              <a:solidFill>
                <a:schemeClr val="tx1"/>
              </a:solidFill>
              <a:latin typeface="楷体_GB2312" pitchFamily="49" charset="-122"/>
              <a:ea typeface="楷体_GB2312" pitchFamily="49" charset="-122"/>
              <a:cs typeface="+mn-cs"/>
            </a:endParaRPr>
          </a:p>
          <a:p>
            <a:pPr/>
            <a:r>
              <a:rPr lang="zh-CN" altLang="en-US" sz="1600" kern="1200" dirty="0">
                <a:solidFill>
                  <a:schemeClr val="tx1"/>
                </a:solidFill>
                <a:latin typeface="楷体_GB2312" pitchFamily="49" charset="-122"/>
                <a:ea typeface="楷体_GB2312" pitchFamily="49" charset="-122"/>
                <a:cs typeface="+mn-cs"/>
              </a:rPr>
              <a:t>严禁带电、带压作业。</a:t>
            </a:r>
            <a:endParaRPr lang="zh-CN" altLang="en-US" sz="1600" kern="1200" dirty="0">
              <a:solidFill>
                <a:schemeClr val="tx1"/>
              </a:solidFill>
              <a:latin typeface="楷体_GB2312" pitchFamily="49" charset="-122"/>
              <a:ea typeface="楷体_GB2312" pitchFamily="49" charset="-122"/>
              <a:cs typeface="+mn-cs"/>
            </a:endParaRPr>
          </a:p>
          <a:p>
            <a:pPr/>
            <a:r>
              <a:rPr lang="zh-CN" altLang="en-US" sz="1600" kern="1200" dirty="0">
                <a:solidFill>
                  <a:schemeClr val="tx1"/>
                </a:solidFill>
                <a:latin typeface="楷体_GB2312" pitchFamily="49" charset="-122"/>
                <a:ea typeface="楷体_GB2312" pitchFamily="49" charset="-122"/>
                <a:cs typeface="+mn-cs"/>
              </a:rPr>
              <a:t>严禁处以</a:t>
            </a:r>
            <a:r>
              <a:rPr lang="en-US" altLang="zh-CN" sz="1600" kern="1200" dirty="0">
                <a:solidFill>
                  <a:schemeClr val="tx1"/>
                </a:solidFill>
                <a:latin typeface="楷体_GB2312" pitchFamily="49" charset="-122"/>
                <a:ea typeface="楷体_GB2312" pitchFamily="49" charset="-122"/>
                <a:cs typeface="+mn-cs"/>
              </a:rPr>
              <a:t>6</a:t>
            </a:r>
            <a:r>
              <a:rPr lang="zh-CN" altLang="en-US" sz="1600" kern="1200" dirty="0">
                <a:solidFill>
                  <a:schemeClr val="tx1"/>
                </a:solidFill>
                <a:latin typeface="楷体_GB2312" pitchFamily="49" charset="-122"/>
                <a:ea typeface="楷体_GB2312" pitchFamily="49" charset="-122"/>
                <a:cs typeface="+mn-cs"/>
              </a:rPr>
              <a:t>分及以上的驾驶操作行为（详细见</a:t>
            </a:r>
            <a:r>
              <a:rPr lang="en-US" altLang="zh-CN" sz="1600" kern="1200" dirty="0">
                <a:solidFill>
                  <a:schemeClr val="tx1"/>
                </a:solidFill>
                <a:latin typeface="楷体_GB2312" pitchFamily="49" charset="-122"/>
                <a:ea typeface="楷体_GB2312" pitchFamily="49" charset="-122"/>
                <a:cs typeface="+mn-cs"/>
              </a:rPr>
              <a:t>《</a:t>
            </a:r>
            <a:r>
              <a:rPr lang="zh-CN" altLang="en-US" sz="1600" kern="1200" dirty="0">
                <a:solidFill>
                  <a:schemeClr val="tx1"/>
                </a:solidFill>
                <a:latin typeface="楷体_GB2312" pitchFamily="49" charset="-122"/>
                <a:ea typeface="楷体_GB2312" pitchFamily="49" charset="-122"/>
                <a:cs typeface="+mn-cs"/>
              </a:rPr>
              <a:t>机动车驾驶证申领和使用规定</a:t>
            </a:r>
            <a:r>
              <a:rPr lang="en-US" altLang="zh-CN" sz="1600" kern="1200" dirty="0">
                <a:solidFill>
                  <a:schemeClr val="tx1"/>
                </a:solidFill>
                <a:latin typeface="楷体_GB2312" pitchFamily="49" charset="-122"/>
                <a:ea typeface="楷体_GB2312" pitchFamily="49" charset="-122"/>
                <a:cs typeface="+mn-cs"/>
              </a:rPr>
              <a:t>》</a:t>
            </a:r>
            <a:r>
              <a:rPr lang="zh-CN" altLang="en-US" sz="1600" kern="1200" dirty="0">
                <a:solidFill>
                  <a:schemeClr val="tx1"/>
                </a:solidFill>
                <a:latin typeface="楷体_GB2312" pitchFamily="49" charset="-122"/>
                <a:ea typeface="楷体_GB2312" pitchFamily="49" charset="-122"/>
                <a:cs typeface="+mn-cs"/>
              </a:rPr>
              <a:t>）。</a:t>
            </a:r>
            <a:endParaRPr lang="zh-CN" altLang="en-US" sz="1600" kern="1200" dirty="0">
              <a:solidFill>
                <a:schemeClr val="tx1"/>
              </a:solidFill>
              <a:latin typeface="楷体_GB2312" pitchFamily="49" charset="-122"/>
              <a:ea typeface="楷体_GB2312" pitchFamily="49" charset="-122"/>
              <a:cs typeface="+mn-cs"/>
            </a:endParaRPr>
          </a:p>
          <a:p>
            <a:pPr/>
            <a:r>
              <a:rPr lang="zh-CN" altLang="en-US" sz="1600" kern="1200" dirty="0">
                <a:solidFill>
                  <a:schemeClr val="tx1"/>
                </a:solidFill>
                <a:latin typeface="楷体_GB2312" pitchFamily="49" charset="-122"/>
                <a:ea typeface="楷体_GB2312" pitchFamily="49" charset="-122"/>
                <a:cs typeface="+mn-cs"/>
              </a:rPr>
              <a:t>严禁违章指挥、违反安全技术操作规程、违反劳动纪律。</a:t>
            </a:r>
            <a:endParaRPr lang="zh-CN" altLang="en-US" sz="1600" kern="1200" dirty="0">
              <a:solidFill>
                <a:schemeClr val="tx1"/>
              </a:solidFill>
              <a:latin typeface="楷体_GB2312" pitchFamily="49" charset="-122"/>
              <a:ea typeface="楷体_GB2312" pitchFamily="49" charset="-122"/>
              <a:cs typeface="+mn-cs"/>
            </a:endParaRPr>
          </a:p>
        </p:txBody>
      </p:sp>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4"/>
          <p:cNvSpPr>
            <a:spLocks noGrp="1"/>
          </p:cNvSpPr>
          <p:nvPr>
            <p:ph type="title"/>
          </p:nvPr>
        </p:nvSpPr>
        <p:spPr>
          <a:xfrm>
            <a:off x="468313" y="908050"/>
            <a:ext cx="8229600" cy="649288"/>
          </a:xfrm>
          <a:ln/>
        </p:spPr>
        <p:txBody>
          <a:bodyPr vert="horz" wrap="square" lIns="91440" tIns="45720" rIns="91440" bIns="45720" anchor="ctr" anchorCtr="0"/>
          <a:p>
            <a:r>
              <a:rPr lang="zh-CN" altLang="en-US" sz="3200" dirty="0">
                <a:ea typeface="楷体_GB2312" pitchFamily="49" charset="-122"/>
              </a:rPr>
              <a:t>六、触电急救</a:t>
            </a:r>
            <a:endParaRPr lang="zh-CN" altLang="en-US" sz="3200" dirty="0">
              <a:ea typeface="楷体_GB2312" pitchFamily="49" charset="-122"/>
            </a:endParaRPr>
          </a:p>
        </p:txBody>
      </p:sp>
      <p:sp>
        <p:nvSpPr>
          <p:cNvPr id="72707" name="Rectangle 5"/>
          <p:cNvSpPr/>
          <p:nvPr/>
        </p:nvSpPr>
        <p:spPr>
          <a:xfrm>
            <a:off x="457200" y="1600200"/>
            <a:ext cx="8229600" cy="5068888"/>
          </a:xfrm>
          <a:prstGeom prst="rect">
            <a:avLst/>
          </a:prstGeom>
          <a:noFill/>
          <a:ln w="9525">
            <a:noFill/>
          </a:ln>
        </p:spPr>
        <p:txBody>
          <a:bodyPr/>
          <a:p>
            <a:pPr marL="342900" indent="-342900" eaLnBrk="0" hangingPunct="0">
              <a:lnSpc>
                <a:spcPct val="90000"/>
              </a:lnSpc>
              <a:spcBef>
                <a:spcPct val="20000"/>
              </a:spcBef>
              <a:buFont typeface="Wingdings" panose="05000000000000000000" pitchFamily="2" charset="2"/>
            </a:pPr>
            <a:r>
              <a:rPr lang="zh-CN" altLang="en-US" sz="2000" dirty="0">
                <a:latin typeface="Arial" panose="020B0604020202020204" pitchFamily="34" charset="0"/>
                <a:ea typeface="黑体" panose="02010609060101010101" pitchFamily="49" charset="-122"/>
              </a:rPr>
              <a:t>          </a:t>
            </a:r>
            <a:r>
              <a:rPr lang="zh-CN" altLang="en-US" sz="2400" dirty="0">
                <a:latin typeface="楷体_GB2312" pitchFamily="49" charset="-122"/>
                <a:ea typeface="楷体_GB2312" pitchFamily="49" charset="-122"/>
              </a:rPr>
              <a:t>触电急救必须分秒必争，立即就地迅速用心肺复苏法进行抢救，并坚持不断地进行，同时及早与医疗部门联系，争取医务人员接替救治，在医务人员未接替救治前，不应放弃现场抢救，更不能只根据没有呼吸或脉搏擅自判定伤员死亡，放弃抢救。只有医生有权做出伤员死亡的诊断。</a:t>
            </a:r>
            <a:endParaRPr lang="zh-CN" altLang="en-US" sz="2400" dirty="0">
              <a:latin typeface="楷体_GB2312" pitchFamily="49" charset="-122"/>
              <a:ea typeface="楷体_GB2312" pitchFamily="49" charset="-122"/>
            </a:endParaRPr>
          </a:p>
          <a:p>
            <a:pPr marL="342900" indent="-342900" eaLnBrk="0" hangingPunct="0">
              <a:lnSpc>
                <a:spcPct val="90000"/>
              </a:lnSpc>
              <a:spcBef>
                <a:spcPct val="20000"/>
              </a:spcBef>
              <a:buFont typeface="Wingdings" panose="05000000000000000000" pitchFamily="2" charset="2"/>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、脱离电源</a:t>
            </a:r>
            <a:endParaRPr lang="zh-CN" altLang="en-US" sz="2400" dirty="0">
              <a:latin typeface="楷体_GB2312" pitchFamily="49" charset="-122"/>
              <a:ea typeface="楷体_GB2312" pitchFamily="49" charset="-122"/>
            </a:endParaRPr>
          </a:p>
          <a:p>
            <a:pPr marL="342900" indent="-342900" eaLnBrk="0" hangingPunct="0">
              <a:lnSpc>
                <a:spcPct val="90000"/>
              </a:lnSpc>
              <a:spcBef>
                <a:spcPct val="20000"/>
              </a:spcBef>
              <a:buFont typeface="Wingdings" panose="05000000000000000000" pitchFamily="2" charset="2"/>
            </a:pPr>
            <a:r>
              <a:rPr lang="zh-CN" altLang="en-US" sz="2400" dirty="0">
                <a:latin typeface="楷体_GB2312" pitchFamily="49" charset="-122"/>
                <a:ea typeface="楷体_GB2312" pitchFamily="49" charset="-122"/>
              </a:rPr>
              <a:t>        触电急救，首先要使触电者迅速脱离电源，越快越好。因为电流作用的时间越长，伤害越重。</a:t>
            </a:r>
            <a:endParaRPr lang="zh-CN" altLang="en-US" sz="2400" dirty="0">
              <a:latin typeface="楷体_GB2312" pitchFamily="49" charset="-122"/>
              <a:ea typeface="楷体_GB2312" pitchFamily="49" charset="-122"/>
            </a:endParaRPr>
          </a:p>
          <a:p>
            <a:pPr marL="342900" indent="-342900" eaLnBrk="0" hangingPunct="0">
              <a:lnSpc>
                <a:spcPct val="90000"/>
              </a:lnSpc>
              <a:spcBef>
                <a:spcPct val="20000"/>
              </a:spcBef>
              <a:buFont typeface="Wingdings" panose="05000000000000000000" pitchFamily="2" charset="2"/>
            </a:pPr>
            <a:r>
              <a:rPr lang="zh-CN" altLang="en-US" sz="2400" dirty="0">
                <a:latin typeface="楷体_GB2312" pitchFamily="49" charset="-122"/>
                <a:ea typeface="楷体_GB2312" pitchFamily="49" charset="-122"/>
              </a:rPr>
              <a:t>        </a:t>
            </a:r>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）脱离电源就是要把触电者接触的那一部分带电设备的开关、刀闸或其他断路设备断开；或设法将触电者与带电设备脱离。在脱离电源中，救护人员既要救人，也要注意保护自己。 </a:t>
            </a:r>
            <a:endParaRPr lang="zh-CN" altLang="en-US" sz="2400" dirty="0">
              <a:latin typeface="楷体_GB2312" pitchFamily="49" charset="-122"/>
              <a:ea typeface="楷体_GB2312" pitchFamily="49" charset="-122"/>
            </a:endParaRPr>
          </a:p>
          <a:p>
            <a:pPr marL="342900" indent="-342900" eaLnBrk="0" hangingPunct="0">
              <a:lnSpc>
                <a:spcPct val="90000"/>
              </a:lnSpc>
              <a:spcBef>
                <a:spcPct val="20000"/>
              </a:spcBef>
              <a:buFont typeface="Wingdings" panose="05000000000000000000" pitchFamily="2" charset="2"/>
            </a:pPr>
            <a:r>
              <a:rPr lang="en-US" altLang="zh-CN" sz="2400" dirty="0">
                <a:latin typeface="楷体_GB2312" pitchFamily="49" charset="-122"/>
                <a:ea typeface="楷体_GB2312" pitchFamily="49" charset="-122"/>
              </a:rPr>
              <a:t>        2</a:t>
            </a:r>
            <a:r>
              <a:rPr lang="zh-CN" altLang="en-US" sz="2400" dirty="0">
                <a:latin typeface="楷体_GB2312" pitchFamily="49" charset="-122"/>
                <a:ea typeface="楷体_GB2312" pitchFamily="49" charset="-122"/>
              </a:rPr>
              <a:t>）触电者未脱离电源前，救护人员不准直接用手触及伤员，因为有触电的危险。</a:t>
            </a:r>
            <a:endParaRPr lang="zh-CN" altLang="en-US" sz="2400" dirty="0">
              <a:latin typeface="楷体_GB2312" pitchFamily="49" charset="-122"/>
              <a:ea typeface="楷体_GB2312" pitchFamily="49" charset="-122"/>
            </a:endParaRPr>
          </a:p>
        </p:txBody>
      </p:sp>
    </p:spTree>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3" name="Rectangle 5"/>
          <p:cNvSpPr>
            <a:spLocks noChangeArrowheads="1"/>
          </p:cNvSpPr>
          <p:nvPr/>
        </p:nvSpPr>
        <p:spPr bwMode="auto">
          <a:xfrm>
            <a:off x="684213" y="1628775"/>
            <a:ext cx="7920038" cy="405447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       </a:t>
            </a: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3</a:t>
            </a: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）如触电者处于高处，解脱电源后会自高处坠落，因此，要采取预防措施。</a:t>
            </a:r>
            <a:endPar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a:t>
            </a: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4</a:t>
            </a: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触电者触及低压带电设备，救护人员应设法迅速切断电源，如拉开电源开关或刀闸，拔除电源插头等；或使用绝缘工具、干燥的木棒、木板、绳索等不导电的东西解脱触电者；也可抓住触电者干燥而不贴身的衣服，将其拖开，切记要避免碰到金属物体和触电者的裸露身躯；也可戴绝缘手套或将手用干燥衣物等包起绝缘后解脱触电者；救护人员也可站在绝缘垫上或干木板上，绝缘自己进行救护。为使触电者与导电体解脱，最好用一只手进行。</a:t>
            </a:r>
            <a:endPar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a:t>
            </a: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5</a:t>
            </a: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如果电流通过触电者入地，并且触电者紧握电线，可设法用干木板塞到身下，与地隔离，也可用干木把斧子或有绝缘柄的钳子等将电线剪断。剪断电线要分相，一根一根地剪断，并尽可能站在绝缘物体或干木板上。</a:t>
            </a:r>
            <a:endPar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sp>
        <p:nvSpPr>
          <p:cNvPr id="73731" name="Rectangle 6"/>
          <p:cNvSpPr>
            <a:spLocks noGrp="1"/>
          </p:cNvSpPr>
          <p:nvPr>
            <p:ph type="title"/>
          </p:nvPr>
        </p:nvSpPr>
        <p:spPr>
          <a:xfrm>
            <a:off x="395288" y="836613"/>
            <a:ext cx="8229600" cy="647700"/>
          </a:xfrm>
          <a:ln/>
        </p:spPr>
        <p:txBody>
          <a:bodyPr vert="horz" wrap="square" lIns="91440" tIns="45720" rIns="91440" bIns="45720" anchor="ctr" anchorCtr="0"/>
          <a:p>
            <a:r>
              <a:rPr lang="zh-CN" altLang="en-US" sz="3200" dirty="0">
                <a:ea typeface="楷体_GB2312" pitchFamily="49" charset="-122"/>
              </a:rPr>
              <a:t>六、触电急救</a:t>
            </a:r>
            <a:endParaRPr lang="zh-CN" altLang="en-US" sz="3200" dirty="0">
              <a:ea typeface="楷体_GB2312" pitchFamily="49" charset="-122"/>
            </a:endParaRPr>
          </a:p>
        </p:txBody>
      </p:sp>
    </p:spTree>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5"/>
          <p:cNvSpPr>
            <a:spLocks noGrp="1"/>
          </p:cNvSpPr>
          <p:nvPr>
            <p:ph type="title"/>
          </p:nvPr>
        </p:nvSpPr>
        <p:spPr>
          <a:xfrm>
            <a:off x="395288" y="908050"/>
            <a:ext cx="8229600" cy="649288"/>
          </a:xfrm>
          <a:ln/>
        </p:spPr>
        <p:txBody>
          <a:bodyPr vert="horz" wrap="square" lIns="91440" tIns="45720" rIns="91440" bIns="45720" anchor="ctr" anchorCtr="0"/>
          <a:p>
            <a:r>
              <a:rPr lang="zh-CN" altLang="en-US" sz="3200" dirty="0">
                <a:ea typeface="楷体_GB2312" pitchFamily="49" charset="-122"/>
              </a:rPr>
              <a:t>六、触电急救</a:t>
            </a:r>
            <a:endParaRPr lang="zh-CN" altLang="en-US" sz="3200" dirty="0">
              <a:ea typeface="楷体_GB2312" pitchFamily="49" charset="-122"/>
            </a:endParaRPr>
          </a:p>
        </p:txBody>
      </p:sp>
      <p:sp>
        <p:nvSpPr>
          <p:cNvPr id="175110" name="Rectangle 6"/>
          <p:cNvSpPr>
            <a:spLocks noChangeArrowheads="1"/>
          </p:cNvSpPr>
          <p:nvPr/>
        </p:nvSpPr>
        <p:spPr bwMode="auto">
          <a:xfrm>
            <a:off x="900113" y="1700213"/>
            <a:ext cx="7632700" cy="4760913"/>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6</a:t>
            </a:r>
            <a:r>
              <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触电者触及高压带电设备，救护人员应迅速切断电源，或用适合该电压等级的绝缘工具（戴绝缘手套、穿绝缘靴并用绝缘棒）解脱触电者。救护人员在抢救过程中应注意保持自身与周围带电部分必要的安全距离。</a:t>
            </a:r>
            <a:endPar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a:t>
            </a:r>
            <a:r>
              <a:rPr kumimoji="0" lang="en-US" altLang="zh-CN" sz="18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7</a:t>
            </a:r>
            <a:r>
              <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如果触电发生在架空线杆塔上，如系低压带电线路，若可能立即切断线路电源的，应迅速切断电源，或者由救护人员迅速登杆，束好自己的安全皮带后，用带电绝缘胶柄的钢丝钳、干燥的不导电物体或绝缘物体将触电者拉离电源；如系高压带电线路，又不可能迅速切断电源开关的，可采用抛挂足够截面的适当长度的金属短路线方法，使电源开关跳闸。抛挂前，将短路线一端固定在铁塔或接地引下线上，另一端每重物，但抛掷短路线时，应注意防止电弧伤人或断线危及人员安全。不论是何级电压线路上触电，救护人员在使触电者脱离电源时要注意防止发生高处坠落的可能和再次触及其它有电线路的可能。</a:t>
            </a:r>
            <a:endPar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a:t>
            </a:r>
            <a:r>
              <a:rPr kumimoji="0" lang="en-US" altLang="zh-CN" sz="18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8)</a:t>
            </a:r>
            <a:r>
              <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如果触电者触及断落在地上的带电高压导线，且尚未确证线路无电，救护人员在未做好安全措施（如穿绝缘靴或临时双脚并紧跳跃地接近触电者）前，不能接近断线点至</a:t>
            </a:r>
            <a:r>
              <a:rPr kumimoji="0" lang="en-US" altLang="zh-CN" sz="18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8~10m</a:t>
            </a:r>
            <a:r>
              <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范围内，防止跨步电压伤人。触电者脱离带电导线后亦应迅速带至</a:t>
            </a:r>
            <a:r>
              <a:rPr kumimoji="0" lang="en-US" altLang="zh-CN" sz="18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8~10m</a:t>
            </a:r>
            <a:r>
              <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以外后立即开始触电急救。只有在确证线路已经无电，才可在触电者离开触电导线后，立即就地进行急救。</a:t>
            </a:r>
            <a:endParaRPr kumimoji="0" lang="zh-CN" altLang="en-US" sz="18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spTree>
  </p:cSld>
  <p:clrMapOvr>
    <a:masterClrMapping/>
  </p:clrMapOvr>
  <p:transition>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5"/>
          <p:cNvSpPr>
            <a:spLocks noGrp="1"/>
          </p:cNvSpPr>
          <p:nvPr>
            <p:ph type="title"/>
          </p:nvPr>
        </p:nvSpPr>
        <p:spPr>
          <a:xfrm>
            <a:off x="468313" y="836613"/>
            <a:ext cx="8229600" cy="649287"/>
          </a:xfrm>
          <a:ln/>
        </p:spPr>
        <p:txBody>
          <a:bodyPr vert="horz" wrap="square" lIns="91440" tIns="45720" rIns="91440" bIns="45720" anchor="ctr" anchorCtr="0"/>
          <a:p>
            <a:r>
              <a:rPr lang="zh-CN" altLang="en-US" sz="3200" dirty="0">
                <a:ea typeface="楷体_GB2312" pitchFamily="49" charset="-122"/>
              </a:rPr>
              <a:t>六、触电急救</a:t>
            </a:r>
            <a:endParaRPr lang="zh-CN" altLang="en-US" sz="3200" dirty="0">
              <a:ea typeface="楷体_GB2312" pitchFamily="49" charset="-122"/>
            </a:endParaRPr>
          </a:p>
        </p:txBody>
      </p:sp>
      <p:sp>
        <p:nvSpPr>
          <p:cNvPr id="174087" name="Rectangle 7"/>
          <p:cNvSpPr>
            <a:spLocks noChangeArrowheads="1"/>
          </p:cNvSpPr>
          <p:nvPr/>
        </p:nvSpPr>
        <p:spPr bwMode="auto">
          <a:xfrm>
            <a:off x="1116013" y="1484313"/>
            <a:ext cx="7127875" cy="435927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9</a:t>
            </a: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）救护触电伤员切除电源时，有时会同时使照明失电，因此应考虑事故照明、应急灯等临时照明。新的照明要符合使用场所防火、防爆的要求。但不能因此延误切除电源和进行急救。</a:t>
            </a:r>
            <a:endPar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a:t>
            </a: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2</a:t>
            </a: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、伤员脱离电源后的处理</a:t>
            </a:r>
            <a:endPar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a:t>
            </a: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1</a:t>
            </a: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）伤员的应急处置</a:t>
            </a:r>
            <a:endPar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触电伤员如神志清醒者，应使其就地躺平，严密观察，暂时不要站立或走动。触电伤员如神志不清者，应就地仰面躺平，且确保气道通畅，并用</a:t>
            </a: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5s</a:t>
            </a: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时间，呼叫伤员或轻拍其肩部，以判定伤员是否意识丧失。禁止摇动伤员头部呼叫伤员。</a:t>
            </a:r>
            <a:endPar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需要抢救的伤员，应立即就地坚持正确抢救，并设法联系医疗部门接替救治。</a:t>
            </a:r>
            <a:endPar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a:t>
            </a: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2)</a:t>
            </a: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呼吸、心跳情况的判定</a:t>
            </a:r>
            <a:endPar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触电伤员如意识丧失，应在</a:t>
            </a:r>
            <a:r>
              <a:rPr kumimoji="0" lang="en-US" altLang="zh-CN"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10s</a:t>
            </a: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内，用看、听、试的方法判定伤员呼吸心跳情况。</a:t>
            </a:r>
            <a:endPar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spTree>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4"/>
          <p:cNvSpPr>
            <a:spLocks noGrp="1"/>
          </p:cNvSpPr>
          <p:nvPr>
            <p:ph type="title"/>
          </p:nvPr>
        </p:nvSpPr>
        <p:spPr>
          <a:xfrm>
            <a:off x="323850" y="908050"/>
            <a:ext cx="8229600" cy="649288"/>
          </a:xfrm>
          <a:ln/>
        </p:spPr>
        <p:txBody>
          <a:bodyPr vert="horz" wrap="square" lIns="91440" tIns="45720" rIns="91440" bIns="45720" anchor="ctr" anchorCtr="0"/>
          <a:p>
            <a:r>
              <a:rPr lang="zh-CN" altLang="en-US" sz="3200" dirty="0">
                <a:ea typeface="楷体_GB2312" pitchFamily="49" charset="-122"/>
              </a:rPr>
              <a:t>七、煤气安全与救护</a:t>
            </a:r>
            <a:endParaRPr lang="zh-CN" altLang="en-US" sz="3200" dirty="0">
              <a:ea typeface="楷体_GB2312" pitchFamily="49" charset="-122"/>
            </a:endParaRPr>
          </a:p>
        </p:txBody>
      </p:sp>
      <p:sp>
        <p:nvSpPr>
          <p:cNvPr id="173061" name="Rectangle 5"/>
          <p:cNvSpPr>
            <a:spLocks noChangeArrowheads="1"/>
          </p:cNvSpPr>
          <p:nvPr/>
        </p:nvSpPr>
        <p:spPr bwMode="auto">
          <a:xfrm>
            <a:off x="1187450" y="1916113"/>
            <a:ext cx="6769100" cy="374967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楷体_GB2312" pitchFamily="49" charset="-122"/>
                <a:cs typeface="+mn-cs"/>
              </a:rPr>
              <a:t>       煤气在给我们带来方便的同时，由于煤气具有易燃、易爆、易中毒的特性也给我们带来了不少的麻烦甚至是灾难。所以我们在了解煤气的性质的同时，掌握一些煤气安全与救护知识，对我们的生产和生活是十分有帮助的。首先我们要严格按各项管理规定去做，不在煤气区域逗留，不乱动煤气设备，不冒险处理煤气设备故障。使用煤气时应先点火后给煤气。一旦发生煤气中毒事故时，要沉着冷静，迅速将中毒者移到空气新鲜的地方，迅速通知煤气救护站，同时解开中毒者身上阻碍呼吸的物体，对其实施人工呼吸或体外心脏按摩，直到救护或医务人员到场抢救为止。施行人工呼吸的方法很多如：口对口人工呼吸法、仰卧压胸法、举臂压胸法、府卧压背法等。</a:t>
            </a:r>
            <a:endParaRPr kumimoji="0" lang="zh-CN" altLang="en-US" sz="2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楷体_GB2312" pitchFamily="49" charset="-122"/>
              <a:cs typeface="+mn-cs"/>
            </a:endParaRPr>
          </a:p>
        </p:txBody>
      </p:sp>
    </p:spTree>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5"/>
          <p:cNvSpPr>
            <a:spLocks noGrp="1"/>
          </p:cNvSpPr>
          <p:nvPr>
            <p:ph type="title"/>
          </p:nvPr>
        </p:nvSpPr>
        <p:spPr>
          <a:xfrm>
            <a:off x="395288" y="836613"/>
            <a:ext cx="8229600" cy="649287"/>
          </a:xfrm>
          <a:ln/>
        </p:spPr>
        <p:txBody>
          <a:bodyPr vert="horz" wrap="square" lIns="91440" tIns="45720" rIns="91440" bIns="45720" anchor="ctr" anchorCtr="0"/>
          <a:p>
            <a:r>
              <a:rPr lang="zh-CN" altLang="en-US" sz="3200" dirty="0">
                <a:ea typeface="楷体_GB2312" pitchFamily="49" charset="-122"/>
              </a:rPr>
              <a:t>七、煤气安全与救护</a:t>
            </a:r>
            <a:endParaRPr lang="zh-CN" altLang="en-US" sz="3200" dirty="0">
              <a:ea typeface="楷体_GB2312" pitchFamily="49" charset="-122"/>
            </a:endParaRPr>
          </a:p>
        </p:txBody>
      </p:sp>
      <p:sp>
        <p:nvSpPr>
          <p:cNvPr id="183302" name="Rectangle 6"/>
          <p:cNvSpPr>
            <a:spLocks noChangeArrowheads="1"/>
          </p:cNvSpPr>
          <p:nvPr/>
        </p:nvSpPr>
        <p:spPr bwMode="auto">
          <a:xfrm>
            <a:off x="1116013" y="1654175"/>
            <a:ext cx="6840538" cy="3749675"/>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2"/>
                </a:solidFill>
                <a:effectLst>
                  <a:outerShdw blurRad="38100" dist="38100" dir="2700000" algn="tl">
                    <a:srgbClr val="C0C0C0"/>
                  </a:outerShdw>
                </a:effectLst>
                <a:uLnTx/>
                <a:uFillTx/>
                <a:latin typeface="楷体_GB2312" pitchFamily="49" charset="-122"/>
                <a:ea typeface="楷体_GB2312" pitchFamily="49" charset="-122"/>
                <a:cs typeface="+mn-cs"/>
              </a:rPr>
              <a:t>    </a:t>
            </a: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煤气的着火、爆炸事故多发生在有煤气泄漏，且相对密闭的空间或容器设备内，煤气与空气充分混合达到一定的浓度、遇明火或高温就会发生着火或爆炸。煤气着火事故可引起爆炸事故发生，爆炸事故同样也可能引发着火事故。这些事故多发生在有煤气泄漏的场合如：停送气作业、点停炉作业、带煤气作业等场合。一旦发生煤气着火或爆炸事故，应当立即抢救受伤人员，通知煤气救护站、医院、消防人员到现场。然后再对事故进行处理。如果只是着火，可以渐关煤气阀门，通入大量的</a:t>
            </a:r>
            <a:r>
              <a:rPr kumimoji="0" lang="en-US" altLang="zh-CN" sz="20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N2</a:t>
            </a: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或蒸汽进行灭火，处理净残余煤气，将煤气可靠切断。若是爆炸后引起着火，可按着火事故的处理程序进行处理。</a:t>
            </a:r>
            <a:b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b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spTree>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4"/>
          <p:cNvSpPr>
            <a:spLocks noGrp="1"/>
          </p:cNvSpPr>
          <p:nvPr>
            <p:ph type="title"/>
          </p:nvPr>
        </p:nvSpPr>
        <p:spPr>
          <a:xfrm>
            <a:off x="468313" y="836613"/>
            <a:ext cx="8229600" cy="649287"/>
          </a:xfrm>
          <a:ln/>
        </p:spPr>
        <p:txBody>
          <a:bodyPr vert="horz" wrap="square" lIns="91440" tIns="45720" rIns="91440" bIns="45720" anchor="ctr" anchorCtr="0"/>
          <a:p>
            <a:r>
              <a:rPr lang="zh-CN" altLang="en-US" sz="3200" dirty="0">
                <a:ea typeface="楷体_GB2312" pitchFamily="49" charset="-122"/>
              </a:rPr>
              <a:t>八、烧伤急救</a:t>
            </a:r>
            <a:endParaRPr lang="zh-CN" altLang="en-US" sz="3200" dirty="0">
              <a:ea typeface="楷体_GB2312" pitchFamily="49" charset="-122"/>
            </a:endParaRPr>
          </a:p>
        </p:txBody>
      </p:sp>
      <p:sp>
        <p:nvSpPr>
          <p:cNvPr id="185349" name="Rectangle 5"/>
          <p:cNvSpPr>
            <a:spLocks noChangeArrowheads="1"/>
          </p:cNvSpPr>
          <p:nvPr/>
        </p:nvSpPr>
        <p:spPr bwMode="auto">
          <a:xfrm>
            <a:off x="611188" y="1557338"/>
            <a:ext cx="7705725" cy="4108450"/>
          </a:xfrm>
          <a:prstGeom prst="rect">
            <a:avLst/>
          </a:prstGeom>
          <a:noFill/>
          <a:ln w="9525">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1</a:t>
            </a: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、烫伤与烧伤时，最重要的是冷却。</a:t>
            </a:r>
            <a:endPar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a:t>
            </a:r>
            <a:r>
              <a:rPr kumimoji="0" lang="en-US" altLang="zh-CN"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2</a:t>
            </a: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、轻度烫伤：一般明显红肿的要立即用冷水冲洗几分钟，用干净纱布包好即可。</a:t>
            </a:r>
            <a:endPar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a:t>
            </a:r>
            <a:r>
              <a:rPr kumimoji="0" lang="en-US" altLang="zh-CN"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3</a:t>
            </a: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、重度烫伤：局部起水泡、疼痛难忍、发热，立即用冷水冲洗</a:t>
            </a:r>
            <a:r>
              <a:rPr kumimoji="0" lang="en-US" altLang="zh-CN"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30</a:t>
            </a: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分钟以上</a:t>
            </a:r>
            <a:r>
              <a:rPr kumimoji="0" lang="en-US" altLang="zh-CN"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a:t>
            </a: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为了使患部不留下痕迹。  如烫伤的局部很脏，可用肥皂水冲洗，不可用力擦洗。蘸干水后，盖上消毒纱现布。</a:t>
            </a:r>
            <a:endPar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    </a:t>
            </a:r>
            <a:r>
              <a:rPr kumimoji="0" lang="en-US" altLang="zh-CN"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4</a:t>
            </a:r>
            <a:r>
              <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rPr>
              <a:t>、烧伤：包括热力烧伤、电击伤、和化学灼伤，如水泡已破，局部被脏物污染，洗用生理盐水处理，清洁周围皮肤。再盖上消毒纱布，用绷带加压包扎，最好到医院诊治。</a:t>
            </a:r>
            <a:endParaRPr kumimoji="0" lang="zh-CN" altLang="en-US" sz="2400" b="0" i="0" u="none" strike="noStrike" kern="1200" cap="none" spc="0" normalizeH="0" baseline="0" noProof="0">
              <a:ln>
                <a:noFill/>
              </a:ln>
              <a:solidFill>
                <a:schemeClr val="tx1"/>
              </a:solidFill>
              <a:effectLst>
                <a:outerShdw blurRad="38100" dist="38100" dir="2700000" algn="tl">
                  <a:srgbClr val="C0C0C0"/>
                </a:outerShdw>
              </a:effectLst>
              <a:uLnTx/>
              <a:uFillTx/>
              <a:latin typeface="楷体_GB2312" pitchFamily="49" charset="-122"/>
              <a:ea typeface="楷体_GB2312" pitchFamily="49" charset="-122"/>
              <a:cs typeface="+mn-cs"/>
            </a:endParaRPr>
          </a:p>
        </p:txBody>
      </p:sp>
    </p:spTree>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5"/>
          <p:cNvSpPr>
            <a:spLocks noGrp="1"/>
          </p:cNvSpPr>
          <p:nvPr>
            <p:ph type="title"/>
          </p:nvPr>
        </p:nvSpPr>
        <p:spPr>
          <a:xfrm>
            <a:off x="395288" y="836613"/>
            <a:ext cx="8229600" cy="649287"/>
          </a:xfrm>
          <a:ln/>
        </p:spPr>
        <p:txBody>
          <a:bodyPr vert="horz" wrap="square" lIns="91440" tIns="45720" rIns="91440" bIns="45720" anchor="ctr" anchorCtr="0"/>
          <a:p>
            <a:r>
              <a:rPr lang="zh-CN" altLang="en-US" sz="3200" dirty="0">
                <a:ea typeface="楷体_GB2312" pitchFamily="49" charset="-122"/>
              </a:rPr>
              <a:t>六、班组长应规避的安全法律风险</a:t>
            </a:r>
            <a:endParaRPr lang="zh-CN" altLang="en-US" sz="3200" dirty="0">
              <a:ea typeface="楷体_GB2312" pitchFamily="49" charset="-122"/>
            </a:endParaRPr>
          </a:p>
        </p:txBody>
      </p:sp>
      <p:sp>
        <p:nvSpPr>
          <p:cNvPr id="79875" name="Rectangle 6"/>
          <p:cNvSpPr/>
          <p:nvPr/>
        </p:nvSpPr>
        <p:spPr>
          <a:xfrm>
            <a:off x="468313" y="2133600"/>
            <a:ext cx="8229600" cy="4525963"/>
          </a:xfrm>
          <a:prstGeom prst="rect">
            <a:avLst/>
          </a:prstGeom>
          <a:noFill/>
          <a:ln w="9525">
            <a:noFill/>
          </a:ln>
        </p:spPr>
        <p:txBody>
          <a:bodyPr/>
          <a:p>
            <a:pPr eaLnBrk="0" hangingPunct="0">
              <a:spcBef>
                <a:spcPct val="20000"/>
              </a:spcBef>
              <a:buFont typeface="Wingdings" panose="05000000000000000000" pitchFamily="2" charset="2"/>
              <a:buChar char="l"/>
            </a:pPr>
            <a:r>
              <a:rPr lang="zh-CN" altLang="en-US" sz="2000" b="1" dirty="0">
                <a:latin typeface="楷体_GB2312" pitchFamily="49" charset="-122"/>
                <a:ea typeface="楷体_GB2312" pitchFamily="49" charset="-122"/>
              </a:rPr>
              <a:t>基础法</a:t>
            </a:r>
            <a:endParaRPr lang="zh-CN" altLang="en-US" sz="2000" b="1" dirty="0">
              <a:latin typeface="楷体_GB2312" pitchFamily="49" charset="-122"/>
              <a:ea typeface="楷体_GB2312" pitchFamily="49" charset="-122"/>
            </a:endParaRPr>
          </a:p>
          <a:p>
            <a:pPr eaLnBrk="0" hangingPunct="0">
              <a:spcBef>
                <a:spcPct val="20000"/>
              </a:spcBef>
              <a:buFont typeface="Wingdings" panose="05000000000000000000" pitchFamily="2" charset="2"/>
            </a:pPr>
            <a:endParaRPr lang="zh-CN" altLang="en-US" sz="2000" b="1" dirty="0">
              <a:latin typeface="楷体_GB2312" pitchFamily="49" charset="-122"/>
              <a:ea typeface="楷体_GB2312" pitchFamily="49" charset="-122"/>
            </a:endParaRPr>
          </a:p>
          <a:p>
            <a:pPr eaLnBrk="0" hangingPunct="0">
              <a:spcBef>
                <a:spcPct val="20000"/>
              </a:spcBef>
              <a:buFont typeface="Wingdings" panose="05000000000000000000" pitchFamily="2" charset="2"/>
            </a:pPr>
            <a:r>
              <a:rPr lang="en-US" altLang="zh-CN"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中华人民共和国安全生产法</a:t>
            </a:r>
            <a:r>
              <a:rPr lang="en-US" altLang="zh-CN" sz="2000" b="1" dirty="0">
                <a:latin typeface="楷体_GB2312" pitchFamily="49" charset="-122"/>
                <a:ea typeface="楷体_GB2312" pitchFamily="49" charset="-122"/>
              </a:rPr>
              <a:t>》</a:t>
            </a:r>
            <a:endParaRPr lang="en-US" altLang="zh-CN" sz="2000" b="1" dirty="0">
              <a:latin typeface="楷体_GB2312" pitchFamily="49" charset="-122"/>
              <a:ea typeface="楷体_GB2312" pitchFamily="49" charset="-122"/>
            </a:endParaRPr>
          </a:p>
          <a:p>
            <a:pPr eaLnBrk="0" hangingPunct="0">
              <a:spcBef>
                <a:spcPct val="20000"/>
              </a:spcBef>
              <a:buFont typeface="Wingdings" panose="05000000000000000000" pitchFamily="2" charset="2"/>
            </a:pPr>
            <a:endParaRPr lang="en-US" altLang="zh-CN" sz="2000" b="1" dirty="0">
              <a:latin typeface="楷体_GB2312" pitchFamily="49" charset="-122"/>
              <a:ea typeface="楷体_GB2312" pitchFamily="49" charset="-122"/>
            </a:endParaRPr>
          </a:p>
          <a:p>
            <a:pPr eaLnBrk="0" hangingPunct="0">
              <a:spcBef>
                <a:spcPct val="20000"/>
              </a:spcBef>
              <a:buFont typeface="Wingdings" panose="05000000000000000000" pitchFamily="2" charset="2"/>
              <a:buChar char="l"/>
            </a:pPr>
            <a:r>
              <a:rPr lang="zh-CN" altLang="en-US" sz="2000" b="1" dirty="0">
                <a:latin typeface="楷体_GB2312" pitchFamily="49" charset="-122"/>
                <a:ea typeface="楷体_GB2312" pitchFamily="49" charset="-122"/>
              </a:rPr>
              <a:t>专门法律</a:t>
            </a:r>
            <a:endParaRPr lang="zh-CN" altLang="en-US" sz="2000" b="1" dirty="0">
              <a:latin typeface="楷体_GB2312" pitchFamily="49" charset="-122"/>
              <a:ea typeface="楷体_GB2312" pitchFamily="49" charset="-122"/>
            </a:endParaRPr>
          </a:p>
          <a:p>
            <a:pPr eaLnBrk="0" hangingPunct="0">
              <a:spcBef>
                <a:spcPct val="20000"/>
              </a:spcBef>
              <a:buFont typeface="Wingdings" panose="05000000000000000000" pitchFamily="2" charset="2"/>
            </a:pPr>
            <a:endParaRPr lang="zh-CN" altLang="en-US" sz="2000" b="1" dirty="0">
              <a:latin typeface="楷体_GB2312" pitchFamily="49" charset="-122"/>
              <a:ea typeface="楷体_GB2312" pitchFamily="49" charset="-122"/>
            </a:endParaRPr>
          </a:p>
          <a:p>
            <a:pPr eaLnBrk="0" hangingPunct="0">
              <a:spcBef>
                <a:spcPct val="20000"/>
              </a:spcBef>
              <a:buFont typeface="Wingdings" panose="05000000000000000000" pitchFamily="2" charset="2"/>
            </a:pPr>
            <a:r>
              <a:rPr lang="en-US" altLang="zh-CN"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中华人民共和国消防法</a:t>
            </a:r>
            <a:r>
              <a:rPr lang="en-US" altLang="zh-CN" sz="2000" b="1" dirty="0">
                <a:latin typeface="楷体_GB2312" pitchFamily="49" charset="-122"/>
                <a:ea typeface="楷体_GB2312" pitchFamily="49" charset="-122"/>
              </a:rPr>
              <a:t>》</a:t>
            </a:r>
            <a:endParaRPr lang="en-US" altLang="zh-CN" sz="2000" b="1" dirty="0">
              <a:latin typeface="楷体_GB2312" pitchFamily="49" charset="-122"/>
              <a:ea typeface="楷体_GB2312" pitchFamily="49" charset="-122"/>
            </a:endParaRPr>
          </a:p>
          <a:p>
            <a:pPr eaLnBrk="0" hangingPunct="0">
              <a:spcBef>
                <a:spcPct val="20000"/>
              </a:spcBef>
              <a:buFont typeface="Wingdings" panose="05000000000000000000" pitchFamily="2" charset="2"/>
            </a:pPr>
            <a:r>
              <a:rPr lang="en-US" altLang="zh-CN" sz="2000" b="1" dirty="0">
                <a:latin typeface="楷体_GB2312" pitchFamily="49" charset="-122"/>
                <a:ea typeface="楷体_GB2312" pitchFamily="49" charset="-122"/>
              </a:rPr>
              <a:t>《</a:t>
            </a:r>
            <a:r>
              <a:rPr lang="zh-CN" altLang="en-US" sz="2000" b="1" dirty="0">
                <a:latin typeface="楷体_GB2312" pitchFamily="49" charset="-122"/>
                <a:ea typeface="楷体_GB2312" pitchFamily="49" charset="-122"/>
              </a:rPr>
              <a:t>中华人民共和国道路交通安全法</a:t>
            </a:r>
            <a:r>
              <a:rPr lang="en-US" altLang="zh-CN" sz="2000" b="1" dirty="0">
                <a:latin typeface="楷体_GB2312" pitchFamily="49" charset="-122"/>
                <a:ea typeface="楷体_GB2312" pitchFamily="49" charset="-122"/>
              </a:rPr>
              <a:t>》</a:t>
            </a:r>
            <a:endParaRPr lang="en-US" altLang="zh-CN" sz="2000" b="1" dirty="0">
              <a:latin typeface="楷体_GB2312" pitchFamily="49" charset="-122"/>
              <a:ea typeface="楷体_GB2312" pitchFamily="49" charset="-122"/>
            </a:endParaRPr>
          </a:p>
        </p:txBody>
      </p:sp>
      <p:pic>
        <p:nvPicPr>
          <p:cNvPr id="79876" name="Picture 7" descr="安全漫画、安全图库"/>
          <p:cNvPicPr>
            <a:picLocks noChangeAspect="1"/>
          </p:cNvPicPr>
          <p:nvPr/>
        </p:nvPicPr>
        <p:blipFill>
          <a:blip r:embed="rId1">
            <a:lum bright="-6000" contrast="6000"/>
          </a:blip>
          <a:stretch>
            <a:fillRect/>
          </a:stretch>
        </p:blipFill>
        <p:spPr>
          <a:xfrm>
            <a:off x="5003800" y="2060575"/>
            <a:ext cx="3067050" cy="3886200"/>
          </a:xfrm>
          <a:prstGeom prst="rect">
            <a:avLst/>
          </a:prstGeom>
          <a:noFill/>
          <a:ln w="9525" cap="flat" cmpd="sng">
            <a:solidFill>
              <a:srgbClr val="FF3300"/>
            </a:solidFill>
            <a:prstDash val="solid"/>
            <a:miter/>
            <a:headEnd type="none" w="med" len="med"/>
            <a:tailEnd type="none" w="med" len="med"/>
          </a:ln>
        </p:spPr>
      </p:pic>
    </p:spTree>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Text Box 5"/>
          <p:cNvSpPr/>
          <p:nvPr>
            <p:ph type="title"/>
          </p:nvPr>
        </p:nvSpPr>
        <p:spPr>
          <a:xfrm>
            <a:off x="323850" y="908050"/>
            <a:ext cx="8229600" cy="4968875"/>
          </a:xfrm>
          <a:ln/>
        </p:spPr>
        <p:txBody>
          <a:bodyPr vert="horz" wrap="square" lIns="91440" tIns="45720" rIns="91440" bIns="45720" anchor="ctr" anchorCtr="0"/>
          <a:p>
            <a:pPr eaLnBrk="1" hangingPunct="1">
              <a:lnSpc>
                <a:spcPct val="150000"/>
              </a:lnSpc>
              <a:spcBef>
                <a:spcPct val="50000"/>
              </a:spcBef>
            </a:pPr>
            <a:r>
              <a:rPr lang="zh-CN" altLang="en-US" sz="2000" dirty="0">
                <a:ea typeface="楷体_GB2312" pitchFamily="49" charset="-122"/>
              </a:rPr>
              <a:t>（一）、安全生产法关注点：</a:t>
            </a:r>
            <a:br>
              <a:rPr lang="zh-CN" altLang="en-US" sz="2000" dirty="0">
                <a:ea typeface="楷体_GB2312" pitchFamily="49" charset="-122"/>
              </a:rPr>
            </a:br>
            <a:r>
              <a:rPr lang="zh-CN" altLang="en-US" sz="2000" dirty="0">
                <a:ea typeface="楷体_GB2312" pitchFamily="49" charset="-122"/>
              </a:rPr>
              <a:t>第四十六条：</a:t>
            </a:r>
            <a:r>
              <a:rPr lang="zh-CN" altLang="en-US" sz="2000" b="0" dirty="0">
                <a:ea typeface="楷体_GB2312" pitchFamily="49" charset="-122"/>
              </a:rPr>
              <a:t>从业人员有权对本单位的安全生产工作中存在的问题提出批评、检举、控告；有权拒绝违章指挥和强令冒险作业。</a:t>
            </a:r>
            <a:br>
              <a:rPr lang="zh-CN" altLang="en-US" sz="2000" b="0" dirty="0">
                <a:ea typeface="楷体_GB2312" pitchFamily="49" charset="-122"/>
              </a:rPr>
            </a:br>
            <a:r>
              <a:rPr lang="zh-CN" altLang="en-US" sz="2000" dirty="0">
                <a:ea typeface="楷体_GB2312" pitchFamily="49" charset="-122"/>
              </a:rPr>
              <a:t>第四十九条：</a:t>
            </a:r>
            <a:r>
              <a:rPr lang="zh-CN" altLang="en-US" sz="2000" b="0" dirty="0">
                <a:ea typeface="楷体_GB2312" pitchFamily="49" charset="-122"/>
              </a:rPr>
              <a:t>从业人员在作业过程中，应当遵守本单位的安全生产规章制度和操作规程，服从管理，正确佩带和使用劳动防护用品。</a:t>
            </a:r>
            <a:br>
              <a:rPr lang="zh-CN" altLang="en-US" sz="2000" b="0" dirty="0">
                <a:ea typeface="楷体_GB2312" pitchFamily="49" charset="-122"/>
              </a:rPr>
            </a:br>
            <a:r>
              <a:rPr lang="zh-CN" altLang="en-US" sz="2000" b="0" dirty="0">
                <a:ea typeface="楷体_GB2312" pitchFamily="49" charset="-122"/>
              </a:rPr>
              <a:t>从业人员应当接受安全生产教育和培训，掌握本职工作所需的安全生产知识，提高安全生产技能，增强事故预防和应急处理能力。</a:t>
            </a:r>
            <a:br>
              <a:rPr lang="zh-CN" altLang="en-US" sz="2000" b="0" dirty="0">
                <a:ea typeface="楷体_GB2312" pitchFamily="49" charset="-122"/>
              </a:rPr>
            </a:br>
            <a:r>
              <a:rPr lang="zh-CN" altLang="en-US" sz="2000" dirty="0">
                <a:ea typeface="楷体_GB2312" pitchFamily="49" charset="-122"/>
              </a:rPr>
              <a:t>第七十条：</a:t>
            </a:r>
            <a:r>
              <a:rPr lang="zh-CN" altLang="en-US" sz="2000" b="0" dirty="0">
                <a:ea typeface="楷体_GB2312" pitchFamily="49" charset="-122"/>
              </a:rPr>
              <a:t>生产经营单位发生生产安全事故后，事故现场有关人员应当立即报告本单位负责人。单位负责人接到报告后，应迅速采取措施，组织抢救，防止事故扩大，减少人员伤亡和财产损失。</a:t>
            </a:r>
            <a:endParaRPr lang="zh-CN" altLang="en-US" sz="2000" b="0" dirty="0">
              <a:ea typeface="楷体_GB2312" pitchFamily="49" charset="-122"/>
            </a:endParaRPr>
          </a:p>
        </p:txBody>
      </p:sp>
    </p:spTree>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Text Box 5"/>
          <p:cNvSpPr/>
          <p:nvPr>
            <p:ph type="title"/>
          </p:nvPr>
        </p:nvSpPr>
        <p:spPr>
          <a:xfrm>
            <a:off x="395288" y="1196975"/>
            <a:ext cx="4248150" cy="4968875"/>
          </a:xfrm>
          <a:ln/>
        </p:spPr>
        <p:txBody>
          <a:bodyPr vert="horz" wrap="square" lIns="91440" tIns="45720" rIns="91440" bIns="45720" anchor="ctr" anchorCtr="0"/>
          <a:p>
            <a:pPr eaLnBrk="1" hangingPunct="1">
              <a:lnSpc>
                <a:spcPct val="150000"/>
              </a:lnSpc>
              <a:spcBef>
                <a:spcPct val="50000"/>
              </a:spcBef>
            </a:pPr>
            <a:r>
              <a:rPr lang="zh-CN" altLang="en-US" sz="2000" dirty="0"/>
              <a:t>（一）、安全生产法关注点：</a:t>
            </a:r>
            <a:br>
              <a:rPr lang="zh-CN" altLang="en-US" sz="2000" dirty="0"/>
            </a:br>
            <a:br>
              <a:rPr lang="zh-CN" altLang="en-US" sz="2000" b="0" dirty="0"/>
            </a:br>
            <a:r>
              <a:rPr lang="zh-CN" altLang="en-US" sz="2000" dirty="0"/>
              <a:t>第九十条：</a:t>
            </a:r>
            <a:r>
              <a:rPr lang="zh-CN" altLang="en-US" sz="2000" b="0" dirty="0"/>
              <a:t>生产经营单位的从业人员不服从管理，违反安全规章制度或者安全操作规程的，由生产经营单位给予批评教育，依照有关规章制度，给予处分；造成重大事故，构成犯罪的，依照刑法有关规定追究刑事责任。</a:t>
            </a:r>
            <a:br>
              <a:rPr lang="zh-CN" altLang="en-US" sz="2000" b="0" dirty="0"/>
            </a:br>
            <a:r>
              <a:rPr lang="zh-CN" altLang="en-US" sz="2000" b="0" dirty="0"/>
              <a:t>生产经营单位主要负责人对生产安全事故隐瞒不报、慌报或者拖延不报的，依照前款规定处罚。</a:t>
            </a:r>
            <a:endParaRPr lang="zh-CN" altLang="en-US" sz="2000" b="0" dirty="0"/>
          </a:p>
        </p:txBody>
      </p:sp>
      <p:pic>
        <p:nvPicPr>
          <p:cNvPr id="81923" name="Picture 6"/>
          <p:cNvPicPr>
            <a:picLocks noChangeAspect="1"/>
          </p:cNvPicPr>
          <p:nvPr/>
        </p:nvPicPr>
        <p:blipFill>
          <a:blip r:embed="rId1"/>
          <a:stretch>
            <a:fillRect/>
          </a:stretch>
        </p:blipFill>
        <p:spPr>
          <a:xfrm>
            <a:off x="4835525" y="1420813"/>
            <a:ext cx="4057650" cy="4600575"/>
          </a:xfrm>
          <a:prstGeom prst="rect">
            <a:avLst/>
          </a:prstGeom>
          <a:noFill/>
          <a:ln w="9525" cap="flat" cmpd="sng">
            <a:solidFill>
              <a:srgbClr val="FF3300"/>
            </a:solidFill>
            <a:prstDash val="solid"/>
            <a:miter/>
            <a:headEnd type="none" w="med" len="med"/>
            <a:tailEnd type="none" w="med" len="med"/>
          </a:ln>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8" name="Group 7"/>
          <p:cNvGrpSpPr/>
          <p:nvPr/>
        </p:nvGrpSpPr>
        <p:grpSpPr>
          <a:xfrm>
            <a:off x="250825" y="1557338"/>
            <a:ext cx="5735638" cy="576262"/>
            <a:chOff x="174" y="663"/>
            <a:chExt cx="3613" cy="363"/>
          </a:xfrm>
        </p:grpSpPr>
        <p:grpSp>
          <p:nvGrpSpPr>
            <p:cNvPr id="9223" name="Group 8"/>
            <p:cNvGrpSpPr/>
            <p:nvPr/>
          </p:nvGrpSpPr>
          <p:grpSpPr>
            <a:xfrm>
              <a:off x="174" y="715"/>
              <a:ext cx="205" cy="205"/>
              <a:chOff x="2485" y="949"/>
              <a:chExt cx="918" cy="918"/>
            </a:xfrm>
          </p:grpSpPr>
          <p:sp>
            <p:nvSpPr>
              <p:cNvPr id="9225" name="AutoShape 9"/>
              <p:cNvSpPr/>
              <p:nvPr/>
            </p:nvSpPr>
            <p:spPr>
              <a:xfrm>
                <a:off x="2485" y="949"/>
                <a:ext cx="918" cy="918"/>
              </a:xfrm>
              <a:prstGeom prst="star16">
                <a:avLst>
                  <a:gd name="adj" fmla="val 37500"/>
                </a:avLst>
              </a:prstGeom>
              <a:gradFill rotWithShape="1">
                <a:gsLst>
                  <a:gs pos="0">
                    <a:srgbClr val="003366"/>
                  </a:gs>
                  <a:gs pos="100000">
                    <a:srgbClr val="001A34"/>
                  </a:gs>
                </a:gsLst>
                <a:path path="shape">
                  <a:fillToRect l="50000" t="50000" r="50000" b="50000"/>
                </a:path>
                <a:tileRect/>
              </a:gradFill>
              <a:ln w="9525">
                <a:noFill/>
              </a:ln>
              <a:effectLst>
                <a:outerShdw dist="35921" dir="2699999" algn="ctr" rotWithShape="0">
                  <a:schemeClr val="tx2">
                    <a:alpha val="50000"/>
                  </a:schemeClr>
                </a:outerShdw>
              </a:effectLst>
            </p:spPr>
            <p:txBody>
              <a:bodyPr wrap="none" anchor="ctr" anchorCtr="0">
                <a:spAutoFit/>
              </a:bodyPr>
              <a:p>
                <a:pPr>
                  <a:buNone/>
                </a:pPr>
                <a:endParaRPr lang="zh-CN" altLang="en-US" sz="2400" dirty="0">
                  <a:latin typeface="Times New Roman" panose="02020603050405020304" pitchFamily="18" charset="0"/>
                </a:endParaRPr>
              </a:p>
            </p:txBody>
          </p:sp>
          <p:sp>
            <p:nvSpPr>
              <p:cNvPr id="9226" name="Oval 10"/>
              <p:cNvSpPr/>
              <p:nvPr/>
            </p:nvSpPr>
            <p:spPr>
              <a:xfrm>
                <a:off x="2644" y="1108"/>
                <a:ext cx="600" cy="600"/>
              </a:xfrm>
              <a:prstGeom prst="ellipse">
                <a:avLst/>
              </a:prstGeom>
              <a:gradFill rotWithShape="1">
                <a:gsLst>
                  <a:gs pos="0">
                    <a:srgbClr val="00182F"/>
                  </a:gs>
                  <a:gs pos="100000">
                    <a:srgbClr val="003366"/>
                  </a:gs>
                </a:gsLst>
                <a:path path="shape">
                  <a:fillToRect l="50000" t="50000" r="50000" b="50000"/>
                </a:path>
                <a:tileRect/>
              </a:gradFill>
              <a:ln w="9525">
                <a:noFill/>
              </a:ln>
            </p:spPr>
            <p:txBody>
              <a:bodyPr anchor="ctr" anchorCtr="0">
                <a:spAutoFit/>
              </a:bodyPr>
              <a:p>
                <a:endParaRPr lang="zh-CN" altLang="en-US" sz="2400" dirty="0">
                  <a:latin typeface="Times New Roman" panose="02020603050405020304" pitchFamily="18" charset="0"/>
                </a:endParaRPr>
              </a:p>
            </p:txBody>
          </p:sp>
          <p:grpSp>
            <p:nvGrpSpPr>
              <p:cNvPr id="9227" name="Group 11"/>
              <p:cNvGrpSpPr/>
              <p:nvPr/>
            </p:nvGrpSpPr>
            <p:grpSpPr>
              <a:xfrm>
                <a:off x="2656" y="1155"/>
                <a:ext cx="586" cy="500"/>
                <a:chOff x="511" y="1141"/>
                <a:chExt cx="586" cy="500"/>
              </a:xfrm>
            </p:grpSpPr>
            <p:sp>
              <p:nvSpPr>
                <p:cNvPr id="53260" name="Oval 12"/>
                <p:cNvSpPr>
                  <a:spLocks noChangeArrowheads="1"/>
                </p:cNvSpPr>
                <p:nvPr/>
              </p:nvSpPr>
              <p:spPr bwMode="auto">
                <a:xfrm rot="-2700000">
                  <a:off x="510" y="1141"/>
                  <a:ext cx="376" cy="296"/>
                </a:xfrm>
                <a:prstGeom prst="ellipse">
                  <a:avLst/>
                </a:prstGeom>
                <a:gradFill rotWithShape="1">
                  <a:gsLst>
                    <a:gs pos="0">
                      <a:schemeClr val="bg1">
                        <a:alpha val="39999"/>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61" name="Oval 13"/>
                <p:cNvSpPr>
                  <a:spLocks noChangeArrowheads="1"/>
                </p:cNvSpPr>
                <p:nvPr/>
              </p:nvSpPr>
              <p:spPr bwMode="auto">
                <a:xfrm rot="-2700000" flipH="1" flipV="1">
                  <a:off x="721" y="1347"/>
                  <a:ext cx="376" cy="296"/>
                </a:xfrm>
                <a:prstGeom prst="ellipse">
                  <a:avLst/>
                </a:prstGeom>
                <a:gradFill rotWithShape="1">
                  <a:gsLst>
                    <a:gs pos="0">
                      <a:schemeClr val="bg1">
                        <a:alpha val="20000"/>
                      </a:schemeClr>
                    </a:gs>
                    <a:gs pos="100000">
                      <a:schemeClr val="bg1">
                        <a:gamma/>
                        <a:shade val="46275"/>
                        <a:invGamma/>
                        <a:alpha val="0"/>
                      </a:schemeClr>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9228" name="Oval 14"/>
              <p:cNvSpPr/>
              <p:nvPr/>
            </p:nvSpPr>
            <p:spPr>
              <a:xfrm>
                <a:off x="2780" y="1244"/>
                <a:ext cx="328" cy="328"/>
              </a:xfrm>
              <a:prstGeom prst="ellipse">
                <a:avLst/>
              </a:prstGeom>
              <a:solidFill>
                <a:schemeClr val="tx1"/>
              </a:solidFill>
              <a:ln w="9525">
                <a:noFill/>
              </a:ln>
            </p:spPr>
            <p:txBody>
              <a:bodyPr anchor="ctr" anchorCtr="0">
                <a:spAutoFit/>
              </a:bodyPr>
              <a:p>
                <a:endParaRPr lang="zh-CN" altLang="en-US" sz="2400" dirty="0">
                  <a:latin typeface="Times New Roman" panose="02020603050405020304" pitchFamily="18" charset="0"/>
                </a:endParaRPr>
              </a:p>
            </p:txBody>
          </p:sp>
          <p:sp>
            <p:nvSpPr>
              <p:cNvPr id="53263" name="Oval 15"/>
              <p:cNvSpPr>
                <a:spLocks noChangeArrowheads="1"/>
              </p:cNvSpPr>
              <p:nvPr/>
            </p:nvSpPr>
            <p:spPr bwMode="auto">
              <a:xfrm>
                <a:off x="2790" y="1254"/>
                <a:ext cx="318" cy="318"/>
              </a:xfrm>
              <a:prstGeom prst="ellipse">
                <a:avLst/>
              </a:prstGeom>
              <a:gradFill rotWithShape="1">
                <a:gsLst>
                  <a:gs pos="0">
                    <a:schemeClr val="bg1"/>
                  </a:gs>
                  <a:gs pos="50000">
                    <a:schemeClr val="bg1">
                      <a:gamma/>
                      <a:shade val="76078"/>
                      <a:invGamma/>
                    </a:schemeClr>
                  </a:gs>
                  <a:gs pos="100000">
                    <a:schemeClr val="bg1"/>
                  </a:gs>
                </a:gsLst>
                <a:lin ang="2700000" scaled="1"/>
              </a:gradFill>
              <a:ln w="9525" algn="ctr">
                <a:noFill/>
                <a:rou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pSp>
        <p:sp>
          <p:nvSpPr>
            <p:cNvPr id="9224" name="AutoShape 16"/>
            <p:cNvSpPr/>
            <p:nvPr/>
          </p:nvSpPr>
          <p:spPr>
            <a:xfrm>
              <a:off x="521" y="663"/>
              <a:ext cx="3266" cy="363"/>
            </a:xfrm>
            <a:prstGeom prst="roundRect">
              <a:avLst>
                <a:gd name="adj" fmla="val 16667"/>
              </a:avLst>
            </a:prstGeom>
            <a:noFill/>
            <a:ln w="9525">
              <a:noFill/>
            </a:ln>
          </p:spPr>
          <p:txBody>
            <a:bodyPr wrap="none" anchor="ctr" anchorCtr="0"/>
            <a:p>
              <a:r>
                <a:rPr lang="en-US" altLang="zh-CN" sz="2800" b="1" dirty="0">
                  <a:latin typeface="楷体_GB2312" pitchFamily="49" charset="-122"/>
                  <a:ea typeface="楷体_GB2312" pitchFamily="49" charset="-122"/>
                </a:rPr>
                <a:t>1.3</a:t>
              </a:r>
              <a:r>
                <a:rPr lang="zh-CN" altLang="en-US" sz="2800" b="1" dirty="0">
                  <a:latin typeface="楷体_GB2312" pitchFamily="49" charset="-122"/>
                  <a:ea typeface="楷体_GB2312" pitchFamily="49" charset="-122"/>
                </a:rPr>
                <a:t>班组长的地位和作用</a:t>
              </a:r>
              <a:endParaRPr lang="zh-CN" altLang="en-US" b="1" dirty="0">
                <a:latin typeface="楷体_GB2312" pitchFamily="49" charset="-122"/>
                <a:ea typeface="楷体_GB2312" pitchFamily="49" charset="-122"/>
              </a:endParaRPr>
            </a:p>
          </p:txBody>
        </p:sp>
      </p:grpSp>
      <p:sp>
        <p:nvSpPr>
          <p:cNvPr id="9219" name="Rectangle 4"/>
          <p:cNvSpPr/>
          <p:nvPr/>
        </p:nvSpPr>
        <p:spPr>
          <a:xfrm>
            <a:off x="971550" y="2133600"/>
            <a:ext cx="6480175" cy="792163"/>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zh-CN" altLang="en-US" sz="2000" b="1" dirty="0">
                <a:solidFill>
                  <a:srgbClr val="FFFFFF"/>
                </a:solidFill>
                <a:latin typeface="Arial" panose="020B0604020202020204" pitchFamily="34" charset="0"/>
                <a:ea typeface="楷体_GB2312" pitchFamily="49" charset="-122"/>
              </a:rPr>
              <a:t>“火车跑得快，全靠车头带”</a:t>
            </a:r>
            <a:endParaRPr lang="zh-CN" altLang="en-US" sz="2000" b="1" dirty="0">
              <a:solidFill>
                <a:srgbClr val="FFFFFF"/>
              </a:solidFill>
              <a:latin typeface="Arial" panose="020B0604020202020204" pitchFamily="34" charset="0"/>
              <a:ea typeface="楷体_GB2312" pitchFamily="49" charset="-122"/>
            </a:endParaRPr>
          </a:p>
        </p:txBody>
      </p:sp>
      <p:sp>
        <p:nvSpPr>
          <p:cNvPr id="9220" name="Rectangle 3"/>
          <p:cNvSpPr/>
          <p:nvPr/>
        </p:nvSpPr>
        <p:spPr>
          <a:xfrm>
            <a:off x="1042988" y="3213100"/>
            <a:ext cx="7497762" cy="1079500"/>
          </a:xfrm>
          <a:prstGeom prst="rect">
            <a:avLst/>
          </a:prstGeom>
          <a:noFill/>
          <a:ln w="9525">
            <a:noFill/>
          </a:ln>
        </p:spPr>
        <p:txBody>
          <a:bodyPr/>
          <a:p>
            <a:pPr marL="469900" indent="-469900" eaLnBrk="0" hangingPunct="0">
              <a:spcBef>
                <a:spcPct val="20000"/>
              </a:spcBef>
              <a:buFont typeface="Wingdings" panose="05000000000000000000" pitchFamily="2" charset="2"/>
              <a:buChar char="l"/>
            </a:pPr>
            <a:r>
              <a:rPr lang="zh-CN" altLang="en-US" sz="2000" b="1" dirty="0">
                <a:latin typeface="Arial" panose="020B0604020202020204" pitchFamily="34" charset="0"/>
                <a:ea typeface="楷体_GB2312" pitchFamily="49" charset="-122"/>
              </a:rPr>
              <a:t>班组长是生产一线的指挥者</a:t>
            </a:r>
            <a:endParaRPr lang="zh-CN" altLang="en-US" sz="2000" b="1" dirty="0">
              <a:latin typeface="Arial" panose="020B0604020202020204" pitchFamily="34" charset="0"/>
              <a:ea typeface="楷体_GB2312" pitchFamily="49" charset="-122"/>
            </a:endParaRPr>
          </a:p>
          <a:p>
            <a:pPr marL="469900" indent="-469900" eaLnBrk="0" hangingPunct="0">
              <a:spcBef>
                <a:spcPct val="20000"/>
              </a:spcBef>
              <a:buFont typeface="Wingdings" panose="05000000000000000000" pitchFamily="2" charset="2"/>
              <a:buChar char="l"/>
            </a:pPr>
            <a:r>
              <a:rPr lang="zh-CN" altLang="en-US" sz="2000" b="1" dirty="0">
                <a:latin typeface="Arial" panose="020B0604020202020204" pitchFamily="34" charset="0"/>
                <a:ea typeface="楷体_GB2312" pitchFamily="49" charset="-122"/>
              </a:rPr>
              <a:t>班组长是班组建设的组织者</a:t>
            </a:r>
            <a:endParaRPr lang="zh-CN" altLang="en-US" sz="2000" b="1" dirty="0">
              <a:latin typeface="Arial" panose="020B0604020202020204" pitchFamily="34" charset="0"/>
              <a:ea typeface="楷体_GB2312" pitchFamily="49" charset="-122"/>
            </a:endParaRPr>
          </a:p>
        </p:txBody>
      </p:sp>
      <p:sp>
        <p:nvSpPr>
          <p:cNvPr id="9221" name="AutoShape 5"/>
          <p:cNvSpPr/>
          <p:nvPr/>
        </p:nvSpPr>
        <p:spPr>
          <a:xfrm>
            <a:off x="611188" y="4437063"/>
            <a:ext cx="8064500" cy="647700"/>
          </a:xfrm>
          <a:prstGeom prst="roundRect">
            <a:avLst>
              <a:gd name="adj" fmla="val 16667"/>
            </a:avLst>
          </a:prstGeom>
          <a:solidFill>
            <a:srgbClr val="008000"/>
          </a:solidFill>
          <a:ln w="9525" cap="flat" cmpd="sng">
            <a:solidFill>
              <a:schemeClr val="tx1"/>
            </a:solidFill>
            <a:prstDash val="solid"/>
            <a:headEnd type="none" w="med" len="med"/>
            <a:tailEnd type="none" w="med" len="med"/>
          </a:ln>
        </p:spPr>
        <p:txBody>
          <a:bodyPr wrap="none" anchor="ctr" anchorCtr="0"/>
          <a:p>
            <a:pPr algn="ctr"/>
            <a:r>
              <a:rPr lang="zh-CN" altLang="en-US" sz="2400" b="1" dirty="0">
                <a:solidFill>
                  <a:srgbClr val="FFFFFF"/>
                </a:solidFill>
                <a:latin typeface="Arial" panose="020B0604020202020204" pitchFamily="34" charset="0"/>
                <a:ea typeface="楷体_GB2312" pitchFamily="49" charset="-122"/>
              </a:rPr>
              <a:t>最基层的管理者、组织者、教育者、领导者、指挥者</a:t>
            </a:r>
            <a:endParaRPr lang="zh-CN" altLang="en-US" sz="2400" b="1" dirty="0">
              <a:solidFill>
                <a:srgbClr val="FFFFFF"/>
              </a:solidFill>
              <a:latin typeface="Arial" panose="020B0604020202020204" pitchFamily="34" charset="0"/>
              <a:ea typeface="楷体_GB2312" pitchFamily="49" charset="-122"/>
            </a:endParaRPr>
          </a:p>
        </p:txBody>
      </p:sp>
      <p:sp>
        <p:nvSpPr>
          <p:cNvPr id="9222" name="Rectangle 19"/>
          <p:cNvSpPr/>
          <p:nvPr/>
        </p:nvSpPr>
        <p:spPr>
          <a:xfrm>
            <a:off x="2843213" y="836613"/>
            <a:ext cx="3856037" cy="579437"/>
          </a:xfrm>
          <a:prstGeom prst="rect">
            <a:avLst/>
          </a:prstGeom>
          <a:noFill/>
          <a:ln w="9525">
            <a:noFill/>
          </a:ln>
        </p:spPr>
        <p:txBody>
          <a:bodyPr wrap="none">
            <a:spAutoFit/>
          </a:bodyPr>
          <a:p>
            <a:r>
              <a:rPr lang="zh-CN" altLang="en-US" sz="3200" b="1" dirty="0">
                <a:latin typeface="Arial" panose="020B0604020202020204" pitchFamily="34" charset="0"/>
                <a:ea typeface="楷体_GB2312" pitchFamily="49" charset="-122"/>
              </a:rPr>
              <a:t>班组长安全角色认知</a:t>
            </a:r>
            <a:endParaRPr lang="zh-CN" altLang="en-US" sz="3200" b="1" dirty="0">
              <a:latin typeface="Arial" panose="020B0604020202020204" pitchFamily="34" charset="0"/>
              <a:ea typeface="楷体_GB2312" pitchFamily="49" charset="-122"/>
            </a:endParaRPr>
          </a:p>
        </p:txBody>
      </p:sp>
    </p:spTree>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Text Box 5"/>
          <p:cNvSpPr/>
          <p:nvPr>
            <p:ph type="title"/>
          </p:nvPr>
        </p:nvSpPr>
        <p:spPr>
          <a:xfrm>
            <a:off x="395288" y="908050"/>
            <a:ext cx="5040312" cy="5616575"/>
          </a:xfrm>
          <a:ln/>
        </p:spPr>
        <p:txBody>
          <a:bodyPr vert="horz" wrap="square" lIns="91440" tIns="45720" rIns="91440" bIns="45720" anchor="ctr" anchorCtr="0"/>
          <a:p>
            <a:pPr eaLnBrk="1" hangingPunct="1">
              <a:lnSpc>
                <a:spcPct val="150000"/>
              </a:lnSpc>
              <a:spcBef>
                <a:spcPct val="50000"/>
              </a:spcBef>
            </a:pPr>
            <a:r>
              <a:rPr lang="zh-CN" altLang="en-US" sz="2000" dirty="0"/>
              <a:t>（二）、消防法关注点：</a:t>
            </a:r>
            <a:br>
              <a:rPr lang="zh-CN" altLang="en-US" sz="2000" dirty="0"/>
            </a:br>
            <a:r>
              <a:rPr lang="zh-CN" altLang="en-US" sz="2000" dirty="0"/>
              <a:t>第五条</a:t>
            </a:r>
            <a:r>
              <a:rPr lang="zh-CN" altLang="en-US" sz="2000" b="0" dirty="0"/>
              <a:t> 任何单位和个人都有维护消防安全、保护消防设施、预防火灾、报告火警的义务。任何单位和成年人都有参加有组织的灭火工作的义务。</a:t>
            </a:r>
            <a:br>
              <a:rPr lang="zh-CN" altLang="en-US" sz="2000" b="0" dirty="0"/>
            </a:br>
            <a:r>
              <a:rPr lang="zh-CN" altLang="en-US" sz="2000" dirty="0"/>
              <a:t>第六十三条</a:t>
            </a:r>
            <a:r>
              <a:rPr lang="zh-CN" altLang="en-US" sz="2000" b="0" dirty="0"/>
              <a:t> 违反本法规定，有下列行为之一的，处警告或者五百元以下罚款；情节严重的，处五日以下拘留： </a:t>
            </a:r>
            <a:br>
              <a:rPr lang="zh-CN" altLang="en-US" sz="2000" b="0" dirty="0"/>
            </a:br>
            <a:r>
              <a:rPr lang="zh-CN" altLang="en-US" sz="2000" b="0" dirty="0"/>
              <a:t>（一）违反消防安全规定进入生产、储存易燃易爆危险品场所的； </a:t>
            </a:r>
            <a:br>
              <a:rPr lang="zh-CN" altLang="en-US" sz="2000" b="0" dirty="0"/>
            </a:br>
            <a:r>
              <a:rPr lang="zh-CN" altLang="en-US" sz="2000" b="0" dirty="0"/>
              <a:t>（二）违反规定使用明火作业或者在具有火灾、爆炸危险的场所吸烟、使用明火的。</a:t>
            </a:r>
            <a:r>
              <a:rPr lang="zh-CN" altLang="en-US" sz="2000" dirty="0"/>
              <a:t> </a:t>
            </a:r>
            <a:endParaRPr lang="zh-CN" altLang="en-US" sz="2000" dirty="0"/>
          </a:p>
        </p:txBody>
      </p:sp>
      <p:pic>
        <p:nvPicPr>
          <p:cNvPr id="82947" name="Picture 6"/>
          <p:cNvPicPr>
            <a:picLocks noChangeAspect="1"/>
          </p:cNvPicPr>
          <p:nvPr/>
        </p:nvPicPr>
        <p:blipFill>
          <a:blip r:embed="rId1"/>
          <a:stretch>
            <a:fillRect/>
          </a:stretch>
        </p:blipFill>
        <p:spPr>
          <a:xfrm>
            <a:off x="5724525" y="1341438"/>
            <a:ext cx="3230563" cy="4392612"/>
          </a:xfrm>
          <a:prstGeom prst="rect">
            <a:avLst/>
          </a:prstGeom>
          <a:noFill/>
          <a:ln w="9525" cap="flat" cmpd="sng">
            <a:solidFill>
              <a:srgbClr val="FF3300"/>
            </a:solidFill>
            <a:prstDash val="solid"/>
            <a:miter/>
            <a:headEnd type="none" w="med" len="med"/>
            <a:tailEnd type="none" w="med" len="med"/>
          </a:ln>
        </p:spPr>
      </p:pic>
    </p:spTree>
  </p:cSld>
  <p:clrMapOvr>
    <a:masterClrMapping/>
  </p:clrMapOvr>
  <p:transition>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Text Box 5"/>
          <p:cNvSpPr/>
          <p:nvPr>
            <p:ph type="title"/>
          </p:nvPr>
        </p:nvSpPr>
        <p:spPr>
          <a:xfrm>
            <a:off x="323850" y="908050"/>
            <a:ext cx="7848600" cy="5616575"/>
          </a:xfrm>
          <a:ln/>
        </p:spPr>
        <p:txBody>
          <a:bodyPr vert="horz" wrap="square" lIns="91440" tIns="45720" rIns="91440" bIns="45720" anchor="ctr" anchorCtr="0"/>
          <a:p>
            <a:pPr eaLnBrk="1" hangingPunct="1">
              <a:lnSpc>
                <a:spcPct val="120000"/>
              </a:lnSpc>
              <a:spcBef>
                <a:spcPct val="50000"/>
              </a:spcBef>
            </a:pPr>
            <a:r>
              <a:rPr lang="zh-CN" altLang="en-US" sz="2000" dirty="0"/>
              <a:t>（二）、消防法关注点：</a:t>
            </a:r>
            <a:br>
              <a:rPr lang="zh-CN" altLang="en-US" sz="2000" dirty="0"/>
            </a:br>
            <a:r>
              <a:rPr lang="zh-CN" altLang="en-US" sz="2000" b="0" dirty="0"/>
              <a:t>第六十四条 违反本法规定，有下列行为之一，尚不构成犯罪的，处十日以上十五日以下拘留，可以并处五百元以下罚款；情节较轻的，处警告或者五百元以下罚款： </a:t>
            </a:r>
            <a:br>
              <a:rPr lang="zh-CN" altLang="en-US" sz="2000" b="0" dirty="0"/>
            </a:br>
            <a:r>
              <a:rPr lang="zh-CN" altLang="en-US" sz="2000" b="0" dirty="0"/>
              <a:t>（一）指使或者强令他人违反消防安全规定，冒险作业的； </a:t>
            </a:r>
            <a:br>
              <a:rPr lang="zh-CN" altLang="en-US" sz="2000" b="0" dirty="0"/>
            </a:br>
            <a:r>
              <a:rPr lang="zh-CN" altLang="en-US" sz="2000" b="0" dirty="0"/>
              <a:t>（二）过失引起火灾的； </a:t>
            </a:r>
            <a:br>
              <a:rPr lang="zh-CN" altLang="en-US" sz="2000" b="0" dirty="0"/>
            </a:br>
            <a:r>
              <a:rPr lang="zh-CN" altLang="en-US" sz="2000" b="0" dirty="0"/>
              <a:t>（三）在火灾发生后阻拦报警，或者负有报告职责的人员不及时报警的；</a:t>
            </a:r>
            <a:br>
              <a:rPr lang="zh-CN" altLang="en-US" sz="2000" b="0" dirty="0"/>
            </a:br>
            <a:r>
              <a:rPr lang="zh-CN" altLang="en-US" sz="2000" b="0" dirty="0"/>
              <a:t>（四）扰乱火灾现场秩序，或者拒不执行火灾现场指挥员指挥，影响灭火救援的； </a:t>
            </a:r>
            <a:br>
              <a:rPr lang="zh-CN" altLang="en-US" sz="2000" b="0" dirty="0"/>
            </a:br>
            <a:r>
              <a:rPr lang="zh-CN" altLang="en-US" sz="2000" b="0" dirty="0"/>
              <a:t>（五）故意破坏或者伪造火灾现场的； </a:t>
            </a:r>
            <a:br>
              <a:rPr lang="zh-CN" altLang="en-US" sz="2000" b="0" dirty="0"/>
            </a:br>
            <a:r>
              <a:rPr lang="zh-CN" altLang="en-US" sz="2000" b="0" dirty="0"/>
              <a:t>（六）擅自拆封或者使用被公安机关消防机构查封的场所、部位的。</a:t>
            </a:r>
            <a:r>
              <a:rPr lang="zh-CN" altLang="en-US" sz="2000" dirty="0"/>
              <a:t> </a:t>
            </a:r>
            <a:endParaRPr lang="zh-CN" altLang="en-US" sz="2000" dirty="0"/>
          </a:p>
        </p:txBody>
      </p:sp>
    </p:spTree>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Text Box 5"/>
          <p:cNvSpPr/>
          <p:nvPr>
            <p:ph type="title"/>
          </p:nvPr>
        </p:nvSpPr>
        <p:spPr>
          <a:xfrm>
            <a:off x="323850" y="908050"/>
            <a:ext cx="4968875" cy="5761038"/>
          </a:xfrm>
          <a:ln/>
        </p:spPr>
        <p:txBody>
          <a:bodyPr vert="horz" wrap="square" lIns="91440" tIns="45720" rIns="91440" bIns="45720" anchor="ctr" anchorCtr="0"/>
          <a:p>
            <a:pPr eaLnBrk="1" hangingPunct="1">
              <a:lnSpc>
                <a:spcPct val="120000"/>
              </a:lnSpc>
              <a:spcBef>
                <a:spcPct val="50000"/>
              </a:spcBef>
            </a:pPr>
            <a:r>
              <a:rPr lang="zh-CN" altLang="en-US" sz="2000" dirty="0"/>
              <a:t>（三）、道路交通法关注点：</a:t>
            </a:r>
            <a:br>
              <a:rPr lang="zh-CN" altLang="en-US" sz="2000" dirty="0"/>
            </a:br>
            <a:r>
              <a:rPr lang="zh-CN" altLang="en-US" sz="2000" b="0" dirty="0"/>
              <a:t>第二十一条 驾驶人驾驶机动车上道路行驶前，应当对机动车的安全技术性能进行认真检查；不得驾驶安全设施不全或者机件不符合技术标准等具有安全隐患的机动车。</a:t>
            </a:r>
            <a:br>
              <a:rPr lang="zh-CN" altLang="en-US" sz="2000" b="0" dirty="0"/>
            </a:br>
            <a:br>
              <a:rPr lang="zh-CN" altLang="en-US" sz="2000" b="0" dirty="0"/>
            </a:br>
            <a:r>
              <a:rPr lang="zh-CN" altLang="en-US" sz="2000" b="0" dirty="0"/>
              <a:t>第二十二条 机动车驾驶人应当遵守道路交通安全法律、法规的规定，按照操作规范安全驾驶、文明驾驶。</a:t>
            </a:r>
            <a:br>
              <a:rPr lang="zh-CN" altLang="en-US" sz="2000" b="0" dirty="0"/>
            </a:br>
            <a:r>
              <a:rPr lang="zh-CN" altLang="en-US" sz="2000" b="0" dirty="0"/>
              <a:t>　　饮酒、服用国家管制的精神药品或者麻醉药品，或者患有妨碍安全驾驶机动车的疾病，或者过度疲劳影响安全驾驶的，不得驾驶机动车。</a:t>
            </a:r>
            <a:br>
              <a:rPr lang="zh-CN" altLang="en-US" sz="2000" b="0" dirty="0"/>
            </a:br>
            <a:r>
              <a:rPr lang="zh-CN" altLang="en-US" sz="2000" b="0" dirty="0"/>
              <a:t>    任何人不得强迫、指使、纵容驾驶人违反道路交通安全法律、法规和机动车安全驾驶要求驾驶机动车。</a:t>
            </a:r>
            <a:r>
              <a:rPr lang="zh-CN" altLang="en-US" sz="2000" dirty="0"/>
              <a:t> </a:t>
            </a:r>
            <a:endParaRPr lang="zh-CN" altLang="en-US" sz="2000" dirty="0"/>
          </a:p>
        </p:txBody>
      </p:sp>
      <p:pic>
        <p:nvPicPr>
          <p:cNvPr id="84995" name="Picture 6"/>
          <p:cNvPicPr>
            <a:picLocks noChangeAspect="1"/>
          </p:cNvPicPr>
          <p:nvPr/>
        </p:nvPicPr>
        <p:blipFill>
          <a:blip r:embed="rId1"/>
          <a:stretch>
            <a:fillRect/>
          </a:stretch>
        </p:blipFill>
        <p:spPr>
          <a:xfrm>
            <a:off x="5219700" y="1341438"/>
            <a:ext cx="3673475" cy="4824412"/>
          </a:xfrm>
          <a:prstGeom prst="rect">
            <a:avLst/>
          </a:prstGeom>
          <a:noFill/>
          <a:ln w="9525">
            <a:noFill/>
          </a:ln>
        </p:spPr>
      </p:pic>
    </p:spTree>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6018" name="Picture 5"/>
          <p:cNvPicPr>
            <a:picLocks noChangeAspect="1"/>
          </p:cNvPicPr>
          <p:nvPr>
            <p:ph type="title"/>
          </p:nvPr>
        </p:nvPicPr>
        <p:blipFill>
          <a:blip r:embed="rId1"/>
          <a:srcRect/>
          <a:stretch>
            <a:fillRect/>
          </a:stretch>
        </p:blipFill>
        <p:spPr>
          <a:xfrm>
            <a:off x="611188" y="1989138"/>
            <a:ext cx="4681537" cy="3024187"/>
          </a:xfrm>
          <a:ln>
            <a:solidFill>
              <a:srgbClr val="FF3300">
                <a:alpha val="100000"/>
              </a:srgbClr>
            </a:solidFill>
            <a:miter lim="800000"/>
            <a:headEnd/>
            <a:tailEnd/>
          </a:ln>
        </p:spPr>
      </p:pic>
      <p:sp>
        <p:nvSpPr>
          <p:cNvPr id="86019" name="WordArt 6"/>
          <p:cNvSpPr>
            <a:spLocks noTextEdit="1"/>
          </p:cNvSpPr>
          <p:nvPr/>
        </p:nvSpPr>
        <p:spPr>
          <a:xfrm>
            <a:off x="5435600" y="2349500"/>
            <a:ext cx="3419475" cy="358775"/>
          </a:xfrm>
          <a:prstGeom prst="rect">
            <a:avLst/>
          </a:prstGeom>
        </p:spPr>
        <p:txBody>
          <a:bodyPr wrap="none" fromWordArt="1">
            <a:prstTxWarp prst="textPlain">
              <a:avLst>
                <a:gd name="adj" fmla="val 50000"/>
              </a:avLst>
            </a:prstTxWarp>
            <a:normAutofit/>
          </a:bodyPr>
          <a:p>
            <a:pPr algn="ctr" eaLnBrk="0" hangingPunct="0"/>
            <a:r>
              <a:rPr lang="zh-CN" altLang="en-US" sz="3600">
                <a:ln w="9525" cap="flat" cmpd="sng">
                  <a:solidFill>
                    <a:srgbClr val="0000FF"/>
                  </a:solidFill>
                  <a:prstDash val="solid"/>
                  <a:headEnd type="none" w="med" len="med"/>
                  <a:tailEnd type="none" w="med" len="med"/>
                </a:ln>
                <a:solidFill>
                  <a:srgbClr val="0000FF"/>
                </a:solidFill>
                <a:effectLst>
                  <a:outerShdw dist="35921" dir="2699999" algn="ctr" rotWithShape="0">
                    <a:srgbClr val="C0C0C0">
                      <a:alpha val="79999"/>
                    </a:srgbClr>
                  </a:outerShdw>
                </a:effectLst>
                <a:latin typeface="黑体" panose="02010609060101010101" pitchFamily="49" charset="-122"/>
                <a:ea typeface="黑体" panose="02010609060101010101" pitchFamily="49" charset="-122"/>
              </a:rPr>
              <a:t>约束人的行为；</a:t>
            </a:r>
            <a:endParaRPr lang="zh-CN" altLang="en-US" sz="3600">
              <a:ln w="9525" cap="flat" cmpd="sng">
                <a:solidFill>
                  <a:srgbClr val="0000FF"/>
                </a:solidFill>
                <a:prstDash val="solid"/>
                <a:headEnd type="none" w="med" len="med"/>
                <a:tailEnd type="none" w="med" len="med"/>
              </a:ln>
              <a:solidFill>
                <a:srgbClr val="0000FF"/>
              </a:solidFill>
              <a:effectLst>
                <a:outerShdw dist="35921" dir="2699999" algn="ctr" rotWithShape="0">
                  <a:srgbClr val="C0C0C0">
                    <a:alpha val="79999"/>
                  </a:srgbClr>
                </a:outerShdw>
              </a:effectLst>
              <a:latin typeface="黑体" panose="02010609060101010101" pitchFamily="49" charset="-122"/>
              <a:ea typeface="黑体" panose="02010609060101010101" pitchFamily="49" charset="-122"/>
            </a:endParaRPr>
          </a:p>
        </p:txBody>
      </p:sp>
      <p:sp>
        <p:nvSpPr>
          <p:cNvPr id="86020" name="WordArt 7"/>
          <p:cNvSpPr>
            <a:spLocks noTextEdit="1"/>
          </p:cNvSpPr>
          <p:nvPr/>
        </p:nvSpPr>
        <p:spPr>
          <a:xfrm>
            <a:off x="5435600" y="2997200"/>
            <a:ext cx="3419475" cy="431800"/>
          </a:xfrm>
          <a:prstGeom prst="rect">
            <a:avLst/>
          </a:prstGeom>
        </p:spPr>
        <p:txBody>
          <a:bodyPr wrap="none" fromWordArt="1">
            <a:prstTxWarp prst="textPlain">
              <a:avLst>
                <a:gd name="adj" fmla="val 50000"/>
              </a:avLst>
            </a:prstTxWarp>
            <a:normAutofit/>
          </a:bodyPr>
          <a:p>
            <a:pPr algn="ctr" eaLnBrk="0" hangingPunct="0"/>
            <a:r>
              <a:rPr lang="zh-CN" altLang="en-US" sz="3600">
                <a:ln w="9525" cap="flat" cmpd="sng">
                  <a:solidFill>
                    <a:srgbClr val="0000FF"/>
                  </a:solidFill>
                  <a:prstDash val="solid"/>
                  <a:headEnd type="none" w="med" len="med"/>
                  <a:tailEnd type="none" w="med" len="med"/>
                </a:ln>
                <a:solidFill>
                  <a:srgbClr val="0000FF"/>
                </a:solidFill>
                <a:effectLst>
                  <a:outerShdw dist="35921" dir="2699999" algn="ctr" rotWithShape="0">
                    <a:srgbClr val="C0C0C0">
                      <a:alpha val="79999"/>
                    </a:srgbClr>
                  </a:outerShdw>
                </a:effectLst>
                <a:latin typeface="黑体" panose="02010609060101010101" pitchFamily="49" charset="-122"/>
                <a:ea typeface="黑体" panose="02010609060101010101" pitchFamily="49" charset="-122"/>
              </a:rPr>
              <a:t>消除物的不安全状态；</a:t>
            </a:r>
            <a:endParaRPr lang="zh-CN" altLang="en-US" sz="3600">
              <a:ln w="9525" cap="flat" cmpd="sng">
                <a:solidFill>
                  <a:srgbClr val="0000FF"/>
                </a:solidFill>
                <a:prstDash val="solid"/>
                <a:headEnd type="none" w="med" len="med"/>
                <a:tailEnd type="none" w="med" len="med"/>
              </a:ln>
              <a:solidFill>
                <a:srgbClr val="0000FF"/>
              </a:solidFill>
              <a:effectLst>
                <a:outerShdw dist="35921" dir="2699999" algn="ctr" rotWithShape="0">
                  <a:srgbClr val="C0C0C0">
                    <a:alpha val="79999"/>
                  </a:srgbClr>
                </a:outerShdw>
              </a:effectLst>
              <a:latin typeface="黑体" panose="02010609060101010101" pitchFamily="49" charset="-122"/>
              <a:ea typeface="黑体" panose="02010609060101010101" pitchFamily="49" charset="-122"/>
            </a:endParaRPr>
          </a:p>
        </p:txBody>
      </p:sp>
      <p:sp>
        <p:nvSpPr>
          <p:cNvPr id="86021" name="WordArt 8"/>
          <p:cNvSpPr>
            <a:spLocks noTextEdit="1"/>
          </p:cNvSpPr>
          <p:nvPr/>
        </p:nvSpPr>
        <p:spPr>
          <a:xfrm>
            <a:off x="5435600" y="3644900"/>
            <a:ext cx="3419475" cy="358775"/>
          </a:xfrm>
          <a:prstGeom prst="rect">
            <a:avLst/>
          </a:prstGeom>
        </p:spPr>
        <p:txBody>
          <a:bodyPr wrap="none" fromWordArt="1">
            <a:prstTxWarp prst="textPlain">
              <a:avLst>
                <a:gd name="adj" fmla="val 50000"/>
              </a:avLst>
            </a:prstTxWarp>
            <a:normAutofit/>
          </a:bodyPr>
          <a:p>
            <a:pPr algn="ctr" eaLnBrk="0" hangingPunct="0"/>
            <a:r>
              <a:rPr lang="zh-CN" altLang="en-US" sz="3600">
                <a:ln w="9525" cap="flat" cmpd="sng">
                  <a:solidFill>
                    <a:srgbClr val="0000FF"/>
                  </a:solidFill>
                  <a:prstDash val="solid"/>
                  <a:headEnd type="none" w="med" len="med"/>
                  <a:tailEnd type="none" w="med" len="med"/>
                </a:ln>
                <a:solidFill>
                  <a:srgbClr val="0000FF"/>
                </a:solidFill>
                <a:effectLst>
                  <a:outerShdw dist="35921" dir="2699999" algn="ctr" rotWithShape="0">
                    <a:srgbClr val="C0C0C0">
                      <a:alpha val="79999"/>
                    </a:srgbClr>
                  </a:outerShdw>
                </a:effectLst>
                <a:latin typeface="黑体" panose="02010609060101010101" pitchFamily="49" charset="-122"/>
                <a:ea typeface="黑体" panose="02010609060101010101" pitchFamily="49" charset="-122"/>
              </a:rPr>
              <a:t>懂得急救知识；</a:t>
            </a:r>
            <a:endParaRPr lang="zh-CN" altLang="en-US" sz="3600">
              <a:ln w="9525" cap="flat" cmpd="sng">
                <a:solidFill>
                  <a:srgbClr val="0000FF"/>
                </a:solidFill>
                <a:prstDash val="solid"/>
                <a:headEnd type="none" w="med" len="med"/>
                <a:tailEnd type="none" w="med" len="med"/>
              </a:ln>
              <a:solidFill>
                <a:srgbClr val="0000FF"/>
              </a:solidFill>
              <a:effectLst>
                <a:outerShdw dist="35921" dir="2699999" algn="ctr" rotWithShape="0">
                  <a:srgbClr val="C0C0C0">
                    <a:alpha val="79999"/>
                  </a:srgbClr>
                </a:outerShdw>
              </a:effectLst>
              <a:latin typeface="黑体" panose="02010609060101010101" pitchFamily="49" charset="-122"/>
              <a:ea typeface="黑体" panose="02010609060101010101" pitchFamily="49" charset="-122"/>
            </a:endParaRPr>
          </a:p>
        </p:txBody>
      </p:sp>
      <p:sp>
        <p:nvSpPr>
          <p:cNvPr id="86022" name="WordArt 9"/>
          <p:cNvSpPr>
            <a:spLocks noTextEdit="1"/>
          </p:cNvSpPr>
          <p:nvPr/>
        </p:nvSpPr>
        <p:spPr>
          <a:xfrm>
            <a:off x="5435600" y="4292600"/>
            <a:ext cx="3419475" cy="431800"/>
          </a:xfrm>
          <a:prstGeom prst="rect">
            <a:avLst/>
          </a:prstGeom>
        </p:spPr>
        <p:txBody>
          <a:bodyPr wrap="none" fromWordArt="1">
            <a:prstTxWarp prst="textPlain">
              <a:avLst>
                <a:gd name="adj" fmla="val 50000"/>
              </a:avLst>
            </a:prstTxWarp>
            <a:normAutofit/>
          </a:bodyPr>
          <a:p>
            <a:pPr algn="ctr" eaLnBrk="0" hangingPunct="0"/>
            <a:r>
              <a:rPr lang="zh-CN" altLang="en-US" sz="3600">
                <a:ln w="9525" cap="flat" cmpd="sng">
                  <a:solidFill>
                    <a:srgbClr val="0000FF"/>
                  </a:solidFill>
                  <a:prstDash val="solid"/>
                  <a:headEnd type="none" w="med" len="med"/>
                  <a:tailEnd type="none" w="med" len="med"/>
                </a:ln>
                <a:solidFill>
                  <a:srgbClr val="0000FF"/>
                </a:solidFill>
                <a:effectLst>
                  <a:outerShdw dist="35921" dir="2699999" algn="ctr" rotWithShape="0">
                    <a:srgbClr val="C0C0C0">
                      <a:alpha val="79999"/>
                    </a:srgbClr>
                  </a:outerShdw>
                </a:effectLst>
                <a:latin typeface="黑体" panose="02010609060101010101" pitchFamily="49" charset="-122"/>
                <a:ea typeface="黑体" panose="02010609060101010101" pitchFamily="49" charset="-122"/>
              </a:rPr>
              <a:t>规避一些法律风险。</a:t>
            </a:r>
            <a:endParaRPr lang="zh-CN" altLang="en-US" sz="3600">
              <a:ln w="9525" cap="flat" cmpd="sng">
                <a:solidFill>
                  <a:srgbClr val="0000FF"/>
                </a:solidFill>
                <a:prstDash val="solid"/>
                <a:headEnd type="none" w="med" len="med"/>
                <a:tailEnd type="none" w="med" len="med"/>
              </a:ln>
              <a:solidFill>
                <a:srgbClr val="0000FF"/>
              </a:solidFill>
              <a:effectLst>
                <a:outerShdw dist="35921" dir="2699999" algn="ctr" rotWithShape="0">
                  <a:srgbClr val="C0C0C0">
                    <a:alpha val="79999"/>
                  </a:srgbClr>
                </a:outerShdw>
              </a:effectLst>
              <a:latin typeface="黑体" panose="02010609060101010101" pitchFamily="49" charset="-122"/>
              <a:ea typeface="黑体" panose="02010609060101010101" pitchFamily="49" charset="-122"/>
            </a:endParaRPr>
          </a:p>
        </p:txBody>
      </p:sp>
      <p:sp>
        <p:nvSpPr>
          <p:cNvPr id="86023" name="WordArt 10"/>
          <p:cNvSpPr>
            <a:spLocks noTextEdit="1"/>
          </p:cNvSpPr>
          <p:nvPr/>
        </p:nvSpPr>
        <p:spPr>
          <a:xfrm>
            <a:off x="2268538" y="5589588"/>
            <a:ext cx="5832475" cy="503237"/>
          </a:xfrm>
          <a:prstGeom prst="rect">
            <a:avLst/>
          </a:prstGeom>
        </p:spPr>
        <p:txBody>
          <a:bodyPr wrap="none" fromWordArt="1">
            <a:prstTxWarp prst="textPlain">
              <a:avLst>
                <a:gd name="adj" fmla="val 50000"/>
              </a:avLst>
            </a:prstTxWarp>
            <a:normAutofit/>
          </a:bodyPr>
          <a:p>
            <a:pPr algn="ctr" eaLnBrk="0" hangingPunct="0"/>
            <a:r>
              <a:rPr lang="zh-CN" altLang="en-US" sz="3600">
                <a:ln w="9525" cap="flat" cmpd="sng">
                  <a:solidFill>
                    <a:srgbClr val="FF0000"/>
                  </a:solidFill>
                  <a:prstDash val="solid"/>
                  <a:headEnd type="none" w="med" len="med"/>
                  <a:tailEnd type="none" w="med" len="med"/>
                </a:ln>
                <a:solidFill>
                  <a:srgbClr val="FF0000"/>
                </a:solidFill>
                <a:effectLst>
                  <a:outerShdw dist="35921" dir="2699999" algn="ctr" rotWithShape="0">
                    <a:srgbClr val="C0C0C0">
                      <a:alpha val="79999"/>
                    </a:srgbClr>
                  </a:outerShdw>
                </a:effectLst>
                <a:latin typeface="黑体" panose="02010609060101010101" pitchFamily="49" charset="-122"/>
                <a:ea typeface="黑体" panose="02010609060101010101" pitchFamily="49" charset="-122"/>
              </a:rPr>
              <a:t>努力去做好上述几点，才能夯实班组安全管理。</a:t>
            </a:r>
            <a:endParaRPr lang="zh-CN" altLang="en-US" sz="3600">
              <a:ln w="9525" cap="flat" cmpd="sng">
                <a:solidFill>
                  <a:srgbClr val="FF0000"/>
                </a:solidFill>
                <a:prstDash val="solid"/>
                <a:headEnd type="none" w="med" len="med"/>
                <a:tailEnd type="none" w="med" len="med"/>
              </a:ln>
              <a:solidFill>
                <a:srgbClr val="FF0000"/>
              </a:solidFill>
              <a:effectLst>
                <a:outerShdw dist="35921" dir="2699999" algn="ctr" rotWithShape="0">
                  <a:srgbClr val="C0C0C0">
                    <a:alpha val="79999"/>
                  </a:srgbClr>
                </a:outerShdw>
              </a:effectLst>
              <a:latin typeface="黑体" panose="02010609060101010101" pitchFamily="49" charset="-122"/>
              <a:ea typeface="黑体" panose="02010609060101010101" pitchFamily="49"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anim calcmode="lin" valueType="num">
                                      <p:cBhvr additive="base">
                                        <p:cTn id="7" dur="500" fill="hold"/>
                                        <p:tgtEl>
                                          <p:spTgt spid="86019"/>
                                        </p:tgtEl>
                                        <p:attrNameLst>
                                          <p:attrName>ppt_x</p:attrName>
                                        </p:attrNameLst>
                                      </p:cBhvr>
                                      <p:tavLst>
                                        <p:tav tm="0">
                                          <p:val>
                                            <p:strVal val="#ppt_x"/>
                                          </p:val>
                                        </p:tav>
                                        <p:tav tm="100000">
                                          <p:val>
                                            <p:strVal val="#ppt_x"/>
                                          </p:val>
                                        </p:tav>
                                      </p:tavLst>
                                    </p:anim>
                                    <p:anim calcmode="lin" valueType="num">
                                      <p:cBhvr additive="base">
                                        <p:cTn id="8" dur="500" fill="hold"/>
                                        <p:tgtEl>
                                          <p:spTgt spid="860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020"/>
                                        </p:tgtEl>
                                        <p:attrNameLst>
                                          <p:attrName>style.visibility</p:attrName>
                                        </p:attrNameLst>
                                      </p:cBhvr>
                                      <p:to>
                                        <p:strVal val="visible"/>
                                      </p:to>
                                    </p:set>
                                    <p:anim calcmode="lin" valueType="num">
                                      <p:cBhvr additive="base">
                                        <p:cTn id="13" dur="500" fill="hold"/>
                                        <p:tgtEl>
                                          <p:spTgt spid="86020"/>
                                        </p:tgtEl>
                                        <p:attrNameLst>
                                          <p:attrName>ppt_x</p:attrName>
                                        </p:attrNameLst>
                                      </p:cBhvr>
                                      <p:tavLst>
                                        <p:tav tm="0">
                                          <p:val>
                                            <p:strVal val="#ppt_x"/>
                                          </p:val>
                                        </p:tav>
                                        <p:tav tm="100000">
                                          <p:val>
                                            <p:strVal val="#ppt_x"/>
                                          </p:val>
                                        </p:tav>
                                      </p:tavLst>
                                    </p:anim>
                                    <p:anim calcmode="lin" valueType="num">
                                      <p:cBhvr additive="base">
                                        <p:cTn id="14" dur="500" fill="hold"/>
                                        <p:tgtEl>
                                          <p:spTgt spid="860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6021"/>
                                        </p:tgtEl>
                                        <p:attrNameLst>
                                          <p:attrName>style.visibility</p:attrName>
                                        </p:attrNameLst>
                                      </p:cBhvr>
                                      <p:to>
                                        <p:strVal val="visible"/>
                                      </p:to>
                                    </p:set>
                                    <p:anim calcmode="lin" valueType="num">
                                      <p:cBhvr additive="base">
                                        <p:cTn id="19" dur="500" fill="hold"/>
                                        <p:tgtEl>
                                          <p:spTgt spid="86021"/>
                                        </p:tgtEl>
                                        <p:attrNameLst>
                                          <p:attrName>ppt_x</p:attrName>
                                        </p:attrNameLst>
                                      </p:cBhvr>
                                      <p:tavLst>
                                        <p:tav tm="0">
                                          <p:val>
                                            <p:strVal val="#ppt_x"/>
                                          </p:val>
                                        </p:tav>
                                        <p:tav tm="100000">
                                          <p:val>
                                            <p:strVal val="#ppt_x"/>
                                          </p:val>
                                        </p:tav>
                                      </p:tavLst>
                                    </p:anim>
                                    <p:anim calcmode="lin" valueType="num">
                                      <p:cBhvr additive="base">
                                        <p:cTn id="20" dur="500" fill="hold"/>
                                        <p:tgtEl>
                                          <p:spTgt spid="860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6022"/>
                                        </p:tgtEl>
                                        <p:attrNameLst>
                                          <p:attrName>style.visibility</p:attrName>
                                        </p:attrNameLst>
                                      </p:cBhvr>
                                      <p:to>
                                        <p:strVal val="visible"/>
                                      </p:to>
                                    </p:set>
                                    <p:anim calcmode="lin" valueType="num">
                                      <p:cBhvr additive="base">
                                        <p:cTn id="25" dur="500" fill="hold"/>
                                        <p:tgtEl>
                                          <p:spTgt spid="86022"/>
                                        </p:tgtEl>
                                        <p:attrNameLst>
                                          <p:attrName>ppt_x</p:attrName>
                                        </p:attrNameLst>
                                      </p:cBhvr>
                                      <p:tavLst>
                                        <p:tav tm="0">
                                          <p:val>
                                            <p:strVal val="#ppt_x"/>
                                          </p:val>
                                        </p:tav>
                                        <p:tav tm="100000">
                                          <p:val>
                                            <p:strVal val="#ppt_x"/>
                                          </p:val>
                                        </p:tav>
                                      </p:tavLst>
                                    </p:anim>
                                    <p:anim calcmode="lin" valueType="num">
                                      <p:cBhvr additive="base">
                                        <p:cTn id="26" dur="500" fill="hold"/>
                                        <p:tgtEl>
                                          <p:spTgt spid="860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6023"/>
                                        </p:tgtEl>
                                        <p:attrNameLst>
                                          <p:attrName>style.visibility</p:attrName>
                                        </p:attrNameLst>
                                      </p:cBhvr>
                                      <p:to>
                                        <p:strVal val="visible"/>
                                      </p:to>
                                    </p:set>
                                    <p:anim calcmode="lin" valueType="num">
                                      <p:cBhvr additive="base">
                                        <p:cTn id="31" dur="500" fill="hold"/>
                                        <p:tgtEl>
                                          <p:spTgt spid="86023"/>
                                        </p:tgtEl>
                                        <p:attrNameLst>
                                          <p:attrName>ppt_x</p:attrName>
                                        </p:attrNameLst>
                                      </p:cBhvr>
                                      <p:tavLst>
                                        <p:tav tm="0">
                                          <p:val>
                                            <p:strVal val="#ppt_x"/>
                                          </p:val>
                                        </p:tav>
                                        <p:tav tm="100000">
                                          <p:val>
                                            <p:strVal val="#ppt_x"/>
                                          </p:val>
                                        </p:tav>
                                      </p:tavLst>
                                    </p:anim>
                                    <p:anim calcmode="lin" valueType="num">
                                      <p:cBhvr additive="base">
                                        <p:cTn id="32" dur="500" fill="hold"/>
                                        <p:tgtEl>
                                          <p:spTgt spid="860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2" name="图片 1" descr="a 尾"/>
          <p:cNvPicPr>
            <a:picLocks noChangeAspect="1"/>
          </p:cNvPicPr>
          <p:nvPr/>
        </p:nvPicPr>
        <p:blipFill>
          <a:blip r:embed="rId2"/>
          <a:stretch>
            <a:fillRect/>
          </a:stretch>
        </p:blipFill>
        <p:spPr>
          <a:xfrm>
            <a:off x="0" y="1256030"/>
            <a:ext cx="9144000" cy="4345940"/>
          </a:xfrm>
          <a:prstGeom prst="rect">
            <a:avLst/>
          </a:prstGeom>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4"/>
          <p:cNvSpPr>
            <a:spLocks noGrp="1"/>
          </p:cNvSpPr>
          <p:nvPr>
            <p:ph type="title"/>
          </p:nvPr>
        </p:nvSpPr>
        <p:spPr>
          <a:xfrm>
            <a:off x="468313" y="908050"/>
            <a:ext cx="8229600" cy="649288"/>
          </a:xfrm>
          <a:ln/>
        </p:spPr>
        <p:txBody>
          <a:bodyPr vert="horz" wrap="square" lIns="91440" tIns="45720" rIns="91440" bIns="45720" anchor="ctr" anchorCtr="0"/>
          <a:p>
            <a:pPr algn="ctr"/>
            <a:r>
              <a:rPr lang="zh-CN" altLang="en-US" sz="3200" dirty="0">
                <a:ea typeface="楷体_GB2312" pitchFamily="49" charset="-122"/>
              </a:rPr>
              <a:t>班组长安全角色认知</a:t>
            </a:r>
            <a:endParaRPr lang="zh-CN" altLang="en-US" sz="3200" dirty="0">
              <a:ea typeface="楷体_GB2312" pitchFamily="49" charset="-122"/>
            </a:endParaRPr>
          </a:p>
        </p:txBody>
      </p:sp>
      <p:sp>
        <p:nvSpPr>
          <p:cNvPr id="10243" name="AutoShape 8"/>
          <p:cNvSpPr/>
          <p:nvPr/>
        </p:nvSpPr>
        <p:spPr>
          <a:xfrm rot="10800000">
            <a:off x="1476375" y="1844675"/>
            <a:ext cx="6038850" cy="747713"/>
          </a:xfrm>
          <a:custGeom>
            <a:avLst/>
            <a:gdLst>
              <a:gd name="txL" fmla="*/ 2272 w 21600"/>
              <a:gd name="txT" fmla="*/ 2272 h 21600"/>
              <a:gd name="txR" fmla="*/ 19328 w 21600"/>
              <a:gd name="txB" fmla="*/ 19328 h 21600"/>
            </a:gdLst>
            <a:ahLst/>
            <a:cxnLst>
              <a:cxn ang="0">
                <a:pos x="2147483647" y="2147483647"/>
              </a:cxn>
              <a:cxn ang="0">
                <a:pos x="2147483647" y="2147483647"/>
              </a:cxn>
              <a:cxn ang="0">
                <a:pos x="2147483647" y="2147483647"/>
              </a:cxn>
              <a:cxn ang="0">
                <a:pos x="2147483647" y="0"/>
              </a:cxn>
            </a:cxnLst>
            <a:rect l="txL" t="txT" r="txR" b="txB"/>
            <a:pathLst>
              <a:path w="21600" h="21600">
                <a:moveTo>
                  <a:pt x="0" y="0"/>
                </a:moveTo>
                <a:lnTo>
                  <a:pt x="943" y="21600"/>
                </a:lnTo>
                <a:lnTo>
                  <a:pt x="20657" y="21600"/>
                </a:lnTo>
                <a:lnTo>
                  <a:pt x="21600" y="0"/>
                </a:lnTo>
                <a:lnTo>
                  <a:pt x="0" y="0"/>
                </a:lnTo>
                <a:close/>
              </a:path>
            </a:pathLst>
          </a:custGeom>
          <a:gradFill rotWithShape="1">
            <a:gsLst>
              <a:gs pos="0">
                <a:srgbClr val="3366CC">
                  <a:alpha val="100000"/>
                </a:srgbClr>
              </a:gs>
              <a:gs pos="100000">
                <a:srgbClr val="004240">
                  <a:alpha val="100000"/>
                </a:srgbClr>
              </a:gs>
            </a:gsLst>
            <a:path path="rect">
              <a:fillToRect l="100000" t="100000"/>
            </a:path>
            <a:tileRect/>
          </a:gradFill>
          <a:ln w="12700" cap="flat" cmpd="sng">
            <a:solidFill>
              <a:srgbClr val="002A29">
                <a:alpha val="100000"/>
              </a:srgbClr>
            </a:solidFill>
            <a:prstDash val="solid"/>
            <a:miter lim="800000"/>
            <a:headEnd type="none" w="med" len="med"/>
            <a:tailEnd type="none" w="med" len="med"/>
          </a:ln>
        </p:spPr>
        <p:txBody>
          <a:bodyPr/>
          <a:p>
            <a:endParaRPr lang="zh-CN" altLang="en-US"/>
          </a:p>
        </p:txBody>
      </p:sp>
      <p:sp>
        <p:nvSpPr>
          <p:cNvPr id="10244" name="Rectangle 9"/>
          <p:cNvSpPr/>
          <p:nvPr/>
        </p:nvSpPr>
        <p:spPr>
          <a:xfrm>
            <a:off x="2195513" y="1963738"/>
            <a:ext cx="4537075" cy="396875"/>
          </a:xfrm>
          <a:prstGeom prst="rect">
            <a:avLst/>
          </a:prstGeom>
          <a:noFill/>
          <a:ln w="9525">
            <a:noFill/>
          </a:ln>
        </p:spPr>
        <p:txBody>
          <a:bodyPr>
            <a:spAutoFit/>
          </a:bodyPr>
          <a:p>
            <a:pPr algn="ctr" latinLnBrk="1"/>
            <a:r>
              <a:rPr lang="en-US" altLang="zh-CN" sz="2000" b="1" dirty="0">
                <a:solidFill>
                  <a:srgbClr val="FF00FF"/>
                </a:solidFill>
                <a:latin typeface="楷体_GB2312" pitchFamily="49" charset="-122"/>
                <a:ea typeface="楷体_GB2312" pitchFamily="49" charset="-122"/>
              </a:rPr>
              <a:t>1.4 </a:t>
            </a:r>
            <a:r>
              <a:rPr lang="zh-CN" altLang="en-US" sz="2000" b="1" dirty="0">
                <a:solidFill>
                  <a:srgbClr val="FF00FF"/>
                </a:solidFill>
                <a:latin typeface="楷体_GB2312" pitchFamily="49" charset="-122"/>
                <a:ea typeface="楷体_GB2312" pitchFamily="49" charset="-122"/>
              </a:rPr>
              <a:t>班组长的安全角色定位</a:t>
            </a:r>
            <a:r>
              <a:rPr lang="zh-CN" altLang="en-US" sz="2000" dirty="0">
                <a:latin typeface="Arial" panose="020B0604020202020204" pitchFamily="34" charset="0"/>
              </a:rPr>
              <a:t> </a:t>
            </a:r>
            <a:endParaRPr lang="en-US" altLang="ko-KR" sz="2000" dirty="0">
              <a:latin typeface="Arial" panose="020B0604020202020204" pitchFamily="34" charset="0"/>
            </a:endParaRPr>
          </a:p>
        </p:txBody>
      </p:sp>
      <p:sp>
        <p:nvSpPr>
          <p:cNvPr id="10245" name="Arc 4"/>
          <p:cNvSpPr/>
          <p:nvPr/>
        </p:nvSpPr>
        <p:spPr>
          <a:xfrm rot="-1520335" flipH="1" flipV="1">
            <a:off x="468313" y="2636838"/>
            <a:ext cx="2014537" cy="2374900"/>
          </a:xfrm>
          <a:custGeom>
            <a:avLst/>
            <a:gdLst>
              <a:gd name="txL" fmla="*/ 0 w 21600"/>
              <a:gd name="txT" fmla="*/ 0 h 37708"/>
              <a:gd name="txR" fmla="*/ 21600 w 21600"/>
              <a:gd name="txB" fmla="*/ 37708 h 37708"/>
            </a:gdLst>
            <a:ahLst/>
            <a:cxnLst>
              <a:cxn ang="0">
                <a:pos x="118342670" y="0"/>
              </a:cxn>
              <a:cxn ang="0">
                <a:pos x="46406352" y="149574361"/>
              </a:cxn>
              <a:cxn ang="0">
                <a:pos x="0" y="66548467"/>
              </a:cxn>
            </a:cxnLst>
            <a:rect l="txL" t="txT" r="txR" b="txB"/>
            <a:pathLst>
              <a:path w="21600" h="37708" fill="none">
                <a:moveTo>
                  <a:pt x="13604" y="0"/>
                </a:moveTo>
                <a:cubicBezTo>
                  <a:pt x="18662" y="4101"/>
                  <a:pt x="21600" y="10265"/>
                  <a:pt x="21600" y="16777"/>
                </a:cubicBezTo>
                <a:cubicBezTo>
                  <a:pt x="21600" y="26651"/>
                  <a:pt x="14903" y="35268"/>
                  <a:pt x="5334" y="37707"/>
                </a:cubicBezTo>
              </a:path>
              <a:path w="21600" h="37708" stroke="0">
                <a:moveTo>
                  <a:pt x="13604" y="0"/>
                </a:moveTo>
                <a:cubicBezTo>
                  <a:pt x="18662" y="4101"/>
                  <a:pt x="21600" y="10265"/>
                  <a:pt x="21600" y="16777"/>
                </a:cubicBezTo>
                <a:cubicBezTo>
                  <a:pt x="21600" y="26651"/>
                  <a:pt x="14903" y="35268"/>
                  <a:pt x="5334" y="37707"/>
                </a:cubicBezTo>
                <a:lnTo>
                  <a:pt x="0" y="16777"/>
                </a:lnTo>
                <a:lnTo>
                  <a:pt x="13604" y="0"/>
                </a:lnTo>
                <a:close/>
              </a:path>
            </a:pathLst>
          </a:custGeom>
          <a:noFill/>
          <a:ln w="57150" cap="flat" cmpd="sng">
            <a:solidFill>
              <a:srgbClr val="FFCC00">
                <a:alpha val="100000"/>
              </a:srgbClr>
            </a:solidFill>
            <a:prstDash val="sysDot"/>
            <a:round/>
            <a:headEnd type="triangle" w="med" len="med"/>
            <a:tailEnd type="none" w="med" len="med"/>
          </a:ln>
          <a:effectLst>
            <a:outerShdw dist="17961" dir="2699999" algn="ctr" rotWithShape="0">
              <a:schemeClr val="tx1">
                <a:alpha val="100000"/>
              </a:schemeClr>
            </a:outerShdw>
          </a:effectLst>
        </p:spPr>
        <p:txBody>
          <a:bodyPr/>
          <a:p>
            <a:endParaRPr lang="zh-CN" altLang="en-US"/>
          </a:p>
        </p:txBody>
      </p:sp>
      <p:sp>
        <p:nvSpPr>
          <p:cNvPr id="10246" name="AutoShape 14"/>
          <p:cNvSpPr/>
          <p:nvPr/>
        </p:nvSpPr>
        <p:spPr>
          <a:xfrm rot="10800000">
            <a:off x="1763713" y="4076700"/>
            <a:ext cx="2332037" cy="1563688"/>
          </a:xfrm>
          <a:custGeom>
            <a:avLst/>
            <a:gdLst>
              <a:gd name="txL" fmla="*/ 2272 w 21600"/>
              <a:gd name="txT" fmla="*/ 2272 h 21600"/>
              <a:gd name="txR" fmla="*/ 19328 w 21600"/>
              <a:gd name="txB" fmla="*/ 19328 h 21600"/>
            </a:gdLst>
            <a:ahLst/>
            <a:cxnLst>
              <a:cxn ang="0">
                <a:pos x="2147483647" y="2147483647"/>
              </a:cxn>
              <a:cxn ang="0">
                <a:pos x="2147483647" y="2147483647"/>
              </a:cxn>
              <a:cxn ang="0">
                <a:pos x="2147483647" y="2147483647"/>
              </a:cxn>
              <a:cxn ang="0">
                <a:pos x="2147483647" y="0"/>
              </a:cxn>
            </a:cxnLst>
            <a:rect l="txL" t="txT" r="txR" b="txB"/>
            <a:pathLst>
              <a:path w="21600" h="21600">
                <a:moveTo>
                  <a:pt x="0" y="0"/>
                </a:moveTo>
                <a:lnTo>
                  <a:pt x="943" y="21600"/>
                </a:lnTo>
                <a:lnTo>
                  <a:pt x="20657" y="21600"/>
                </a:lnTo>
                <a:lnTo>
                  <a:pt x="21600" y="0"/>
                </a:lnTo>
                <a:lnTo>
                  <a:pt x="0" y="0"/>
                </a:lnTo>
                <a:close/>
              </a:path>
            </a:pathLst>
          </a:custGeom>
          <a:gradFill rotWithShape="1">
            <a:gsLst>
              <a:gs pos="0">
                <a:srgbClr val="41206E">
                  <a:alpha val="100000"/>
                </a:srgbClr>
              </a:gs>
              <a:gs pos="100000">
                <a:schemeClr val="tx2">
                  <a:alpha val="100000"/>
                </a:schemeClr>
              </a:gs>
            </a:gsLst>
            <a:path path="rect">
              <a:fillToRect l="100000" t="100000"/>
            </a:path>
            <a:tileRect/>
          </a:gradFill>
          <a:ln w="12700" cap="flat" cmpd="sng">
            <a:solidFill>
              <a:srgbClr val="002A29">
                <a:alpha val="100000"/>
              </a:srgbClr>
            </a:solidFill>
            <a:prstDash val="solid"/>
            <a:miter lim="800000"/>
            <a:headEnd type="none" w="med" len="med"/>
            <a:tailEnd type="none" w="med" len="med"/>
          </a:ln>
        </p:spPr>
        <p:txBody>
          <a:bodyPr/>
          <a:p>
            <a:endParaRPr lang="zh-CN" altLang="en-US"/>
          </a:p>
        </p:txBody>
      </p:sp>
      <p:sp>
        <p:nvSpPr>
          <p:cNvPr id="10247" name="Rectangle 12"/>
          <p:cNvSpPr/>
          <p:nvPr/>
        </p:nvSpPr>
        <p:spPr>
          <a:xfrm>
            <a:off x="2124075" y="4724400"/>
            <a:ext cx="1565275" cy="366713"/>
          </a:xfrm>
          <a:prstGeom prst="rect">
            <a:avLst/>
          </a:prstGeom>
          <a:noFill/>
          <a:ln w="9525">
            <a:noFill/>
          </a:ln>
        </p:spPr>
        <p:txBody>
          <a:bodyPr wrap="none">
            <a:spAutoFit/>
          </a:bodyPr>
          <a:p>
            <a:pPr latinLnBrk="1"/>
            <a:r>
              <a:rPr lang="zh-CN" altLang="en-US" b="1" dirty="0">
                <a:latin typeface="Arial" panose="020B0604020202020204" pitchFamily="34" charset="0"/>
                <a:ea typeface="楷体_GB2312" pitchFamily="49" charset="-122"/>
              </a:rPr>
              <a:t>了解上级期望</a:t>
            </a:r>
            <a:endParaRPr lang="en-US" altLang="ko-KR" b="1" dirty="0">
              <a:latin typeface="Arial" panose="020B0604020202020204" pitchFamily="34" charset="0"/>
              <a:ea typeface="楷体_GB2312" pitchFamily="49" charset="-122"/>
            </a:endParaRPr>
          </a:p>
        </p:txBody>
      </p:sp>
      <p:sp>
        <p:nvSpPr>
          <p:cNvPr id="10248" name="Arc 5"/>
          <p:cNvSpPr/>
          <p:nvPr/>
        </p:nvSpPr>
        <p:spPr>
          <a:xfrm rot="1569186" flipV="1">
            <a:off x="6443663" y="2708275"/>
            <a:ext cx="1863725" cy="2373313"/>
          </a:xfrm>
          <a:custGeom>
            <a:avLst/>
            <a:gdLst>
              <a:gd name="txL" fmla="*/ 0 w 21600"/>
              <a:gd name="txT" fmla="*/ 0 h 37708"/>
              <a:gd name="txR" fmla="*/ 21600 w 21600"/>
              <a:gd name="txB" fmla="*/ 37708 h 37708"/>
            </a:gdLst>
            <a:ahLst/>
            <a:cxnLst>
              <a:cxn ang="0">
                <a:pos x="101287241" y="0"/>
              </a:cxn>
              <a:cxn ang="0">
                <a:pos x="39718309" y="149374525"/>
              </a:cxn>
              <a:cxn ang="0">
                <a:pos x="0" y="66459561"/>
              </a:cxn>
            </a:cxnLst>
            <a:rect l="txL" t="txT" r="txR" b="txB"/>
            <a:pathLst>
              <a:path w="21600" h="37708" fill="none">
                <a:moveTo>
                  <a:pt x="13604" y="0"/>
                </a:moveTo>
                <a:cubicBezTo>
                  <a:pt x="18662" y="4101"/>
                  <a:pt x="21600" y="10265"/>
                  <a:pt x="21600" y="16777"/>
                </a:cubicBezTo>
                <a:cubicBezTo>
                  <a:pt x="21600" y="26651"/>
                  <a:pt x="14903" y="35268"/>
                  <a:pt x="5334" y="37707"/>
                </a:cubicBezTo>
              </a:path>
              <a:path w="21600" h="37708" stroke="0">
                <a:moveTo>
                  <a:pt x="13604" y="0"/>
                </a:moveTo>
                <a:cubicBezTo>
                  <a:pt x="18662" y="4101"/>
                  <a:pt x="21600" y="10265"/>
                  <a:pt x="21600" y="16777"/>
                </a:cubicBezTo>
                <a:cubicBezTo>
                  <a:pt x="21600" y="26651"/>
                  <a:pt x="14903" y="35268"/>
                  <a:pt x="5334" y="37707"/>
                </a:cubicBezTo>
                <a:lnTo>
                  <a:pt x="0" y="16777"/>
                </a:lnTo>
                <a:lnTo>
                  <a:pt x="13604" y="0"/>
                </a:lnTo>
                <a:close/>
              </a:path>
            </a:pathLst>
          </a:custGeom>
          <a:noFill/>
          <a:ln w="57150" cap="flat" cmpd="sng">
            <a:solidFill>
              <a:srgbClr val="FFCC00">
                <a:alpha val="100000"/>
              </a:srgbClr>
            </a:solidFill>
            <a:prstDash val="sysDot"/>
            <a:round/>
            <a:headEnd type="triangle" w="med" len="med"/>
            <a:tailEnd type="none" w="med" len="med"/>
          </a:ln>
          <a:effectLst>
            <a:outerShdw dist="17961" dir="2699999" algn="ctr" rotWithShape="0">
              <a:schemeClr val="tx1">
                <a:alpha val="100000"/>
              </a:schemeClr>
            </a:outerShdw>
          </a:effectLst>
        </p:spPr>
        <p:txBody>
          <a:bodyPr/>
          <a:p>
            <a:endParaRPr lang="zh-CN" altLang="en-US"/>
          </a:p>
        </p:txBody>
      </p:sp>
      <p:sp>
        <p:nvSpPr>
          <p:cNvPr id="10249" name="AutoShape 18"/>
          <p:cNvSpPr/>
          <p:nvPr/>
        </p:nvSpPr>
        <p:spPr>
          <a:xfrm rot="10800000">
            <a:off x="4787900" y="4076700"/>
            <a:ext cx="2332038" cy="1563688"/>
          </a:xfrm>
          <a:custGeom>
            <a:avLst/>
            <a:gdLst>
              <a:gd name="txL" fmla="*/ 2272 w 21600"/>
              <a:gd name="txT" fmla="*/ 2272 h 21600"/>
              <a:gd name="txR" fmla="*/ 19328 w 21600"/>
              <a:gd name="txB" fmla="*/ 19328 h 21600"/>
            </a:gdLst>
            <a:ahLst/>
            <a:cxnLst>
              <a:cxn ang="0">
                <a:pos x="2147483647" y="2147483647"/>
              </a:cxn>
              <a:cxn ang="0">
                <a:pos x="2147483647" y="2147483647"/>
              </a:cxn>
              <a:cxn ang="0">
                <a:pos x="2147483647" y="2147483647"/>
              </a:cxn>
              <a:cxn ang="0">
                <a:pos x="2147483647" y="0"/>
              </a:cxn>
            </a:cxnLst>
            <a:rect l="txL" t="txT" r="txR" b="txB"/>
            <a:pathLst>
              <a:path w="21600" h="21600">
                <a:moveTo>
                  <a:pt x="0" y="0"/>
                </a:moveTo>
                <a:lnTo>
                  <a:pt x="943" y="21600"/>
                </a:lnTo>
                <a:lnTo>
                  <a:pt x="20657" y="21600"/>
                </a:lnTo>
                <a:lnTo>
                  <a:pt x="21600" y="0"/>
                </a:lnTo>
                <a:lnTo>
                  <a:pt x="0" y="0"/>
                </a:lnTo>
                <a:close/>
              </a:path>
            </a:pathLst>
          </a:custGeom>
          <a:gradFill rotWithShape="1">
            <a:gsLst>
              <a:gs pos="0">
                <a:srgbClr val="41206E">
                  <a:alpha val="100000"/>
                </a:srgbClr>
              </a:gs>
              <a:gs pos="100000">
                <a:schemeClr val="tx2">
                  <a:alpha val="100000"/>
                </a:schemeClr>
              </a:gs>
            </a:gsLst>
            <a:path path="rect">
              <a:fillToRect l="100000" t="100000"/>
            </a:path>
            <a:tileRect/>
          </a:gradFill>
          <a:ln w="12700" cap="flat" cmpd="sng">
            <a:solidFill>
              <a:srgbClr val="002A29">
                <a:alpha val="100000"/>
              </a:srgbClr>
            </a:solidFill>
            <a:prstDash val="solid"/>
            <a:miter lim="800000"/>
            <a:headEnd type="none" w="med" len="med"/>
            <a:tailEnd type="none" w="med" len="med"/>
          </a:ln>
        </p:spPr>
        <p:txBody>
          <a:bodyPr/>
          <a:p>
            <a:endParaRPr lang="zh-CN" altLang="en-US"/>
          </a:p>
        </p:txBody>
      </p:sp>
      <p:sp>
        <p:nvSpPr>
          <p:cNvPr id="10250" name="Rectangle 15"/>
          <p:cNvSpPr/>
          <p:nvPr/>
        </p:nvSpPr>
        <p:spPr>
          <a:xfrm>
            <a:off x="5219700" y="4508500"/>
            <a:ext cx="1565275" cy="641350"/>
          </a:xfrm>
          <a:prstGeom prst="rect">
            <a:avLst/>
          </a:prstGeom>
          <a:noFill/>
          <a:ln w="9525">
            <a:noFill/>
          </a:ln>
        </p:spPr>
        <p:txBody>
          <a:bodyPr>
            <a:spAutoFit/>
          </a:bodyPr>
          <a:p>
            <a:r>
              <a:rPr lang="zh-CN" altLang="en-US" b="1" dirty="0">
                <a:latin typeface="Arial" panose="020B0604020202020204" pitchFamily="34" charset="0"/>
                <a:ea typeface="楷体_GB2312" pitchFamily="49" charset="-122"/>
              </a:rPr>
              <a:t>了解班组成员</a:t>
            </a:r>
            <a:endParaRPr lang="zh-CN" altLang="en-US" b="1" dirty="0">
              <a:latin typeface="Arial" panose="020B0604020202020204" pitchFamily="34" charset="0"/>
              <a:ea typeface="楷体_GB2312" pitchFamily="49" charset="-122"/>
            </a:endParaRPr>
          </a:p>
          <a:p>
            <a:r>
              <a:rPr lang="zh-CN" altLang="en-US" b="1" dirty="0">
                <a:latin typeface="Arial" panose="020B0604020202020204" pitchFamily="34" charset="0"/>
                <a:ea typeface="楷体_GB2312" pitchFamily="49" charset="-122"/>
              </a:rPr>
              <a:t>对自己的期望</a:t>
            </a:r>
            <a:endParaRPr lang="zh-CN" altLang="en-US" b="1" dirty="0">
              <a:latin typeface="Arial" panose="020B0604020202020204" pitchFamily="34" charset="0"/>
              <a:ea typeface="楷体_GB2312" pitchFamily="49" charset="-122"/>
            </a:endParaRPr>
          </a:p>
        </p:txBody>
      </p:sp>
    </p:spTree>
  </p:cSld>
  <p:clrMapOvr>
    <a:masterClrMapping/>
  </p:clrMapOvr>
  <p:transition>
    <p:wipe dir="r"/>
  </p:transition>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Office 主题">
  <a:themeElements>
    <a:clrScheme name="Office 主题 1">
      <a:dk1>
        <a:srgbClr val="000000"/>
      </a:dk1>
      <a:lt1>
        <a:srgbClr val="FFFFFF"/>
      </a:lt1>
      <a:dk2>
        <a:srgbClr val="FF9933"/>
      </a:dk2>
      <a:lt2>
        <a:srgbClr val="DCDCDC"/>
      </a:lt2>
      <a:accent1>
        <a:srgbClr val="0066CC"/>
      </a:accent1>
      <a:accent2>
        <a:srgbClr val="003366"/>
      </a:accent2>
      <a:accent3>
        <a:srgbClr val="FFFFFF"/>
      </a:accent3>
      <a:accent4>
        <a:srgbClr val="000000"/>
      </a:accent4>
      <a:accent5>
        <a:srgbClr val="AAB8E2"/>
      </a:accent5>
      <a:accent6>
        <a:srgbClr val="002D5C"/>
      </a:accent6>
      <a:hlink>
        <a:srgbClr val="0099FF"/>
      </a:hlink>
      <a:folHlink>
        <a:srgbClr val="0066FF"/>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顶峰">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ffice 主题 1">
        <a:dk1>
          <a:srgbClr val="000000"/>
        </a:dk1>
        <a:lt1>
          <a:srgbClr val="FFFFFF"/>
        </a:lt1>
        <a:dk2>
          <a:srgbClr val="E73B05"/>
        </a:dk2>
        <a:lt2>
          <a:srgbClr val="DCDCDC"/>
        </a:lt2>
        <a:accent1>
          <a:srgbClr val="B40000"/>
        </a:accent1>
        <a:accent2>
          <a:srgbClr val="1A63BC"/>
        </a:accent2>
        <a:accent3>
          <a:srgbClr val="FFFFFF"/>
        </a:accent3>
        <a:accent4>
          <a:srgbClr val="000000"/>
        </a:accent4>
        <a:accent5>
          <a:srgbClr val="D6AAAA"/>
        </a:accent5>
        <a:accent6>
          <a:srgbClr val="1659AA"/>
        </a:accent6>
        <a:hlink>
          <a:srgbClr val="47721C"/>
        </a:hlink>
        <a:folHlink>
          <a:srgbClr val="E28304"/>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E8AC04"/>
        </a:dk2>
        <a:lt2>
          <a:srgbClr val="DCDCDC"/>
        </a:lt2>
        <a:accent1>
          <a:srgbClr val="053275"/>
        </a:accent1>
        <a:accent2>
          <a:srgbClr val="1759A9"/>
        </a:accent2>
        <a:accent3>
          <a:srgbClr val="FFFFFF"/>
        </a:accent3>
        <a:accent4>
          <a:srgbClr val="000000"/>
        </a:accent4>
        <a:accent5>
          <a:srgbClr val="AAADBD"/>
        </a:accent5>
        <a:accent6>
          <a:srgbClr val="145099"/>
        </a:accent6>
        <a:hlink>
          <a:srgbClr val="0077DA"/>
        </a:hlink>
        <a:folHlink>
          <a:srgbClr val="53A9F7"/>
        </a:folHlink>
      </a:clrScheme>
      <a:clrMap bg1="lt1" tx1="dk1" bg2="lt2" tx2="dk2" accent1="accent1" accent2="accent2" accent3="accent3" accent4="accent4" accent5="accent5" accent6="accent6" hlink="hlink" folHlink="folHlink"/>
    </a:extraClrScheme>
    <a:extraClrScheme>
      <a:clrScheme name="Office 主题 1">
        <a:dk1>
          <a:srgbClr val="000000"/>
        </a:dk1>
        <a:lt1>
          <a:srgbClr val="FFFFFF"/>
        </a:lt1>
        <a:dk2>
          <a:srgbClr val="FF9933"/>
        </a:dk2>
        <a:lt2>
          <a:srgbClr val="DCDCDC"/>
        </a:lt2>
        <a:accent1>
          <a:srgbClr val="0066CC"/>
        </a:accent1>
        <a:accent2>
          <a:srgbClr val="003366"/>
        </a:accent2>
        <a:accent3>
          <a:srgbClr val="FFFFFF"/>
        </a:accent3>
        <a:accent4>
          <a:srgbClr val="000000"/>
        </a:accent4>
        <a:accent5>
          <a:srgbClr val="AAB8E2"/>
        </a:accent5>
        <a:accent6>
          <a:srgbClr val="002D5C"/>
        </a:accent6>
        <a:hlink>
          <a:srgbClr val="0099FF"/>
        </a:hlink>
        <a:folHlink>
          <a:srgbClr val="0066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10180</Words>
  <Application>WPS 演示</Application>
  <PresentationFormat/>
  <Paragraphs>1056</Paragraphs>
  <Slides>84</Slides>
  <Notes>2</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84</vt:i4>
      </vt:variant>
    </vt:vector>
  </HeadingPairs>
  <TitlesOfParts>
    <vt:vector size="102" baseType="lpstr">
      <vt:lpstr>Arial</vt:lpstr>
      <vt:lpstr>宋体</vt:lpstr>
      <vt:lpstr>Wingdings</vt:lpstr>
      <vt:lpstr>黑体</vt:lpstr>
      <vt:lpstr>Calibri</vt:lpstr>
      <vt:lpstr>楷体_GB2312</vt:lpstr>
      <vt:lpstr>新宋体</vt:lpstr>
      <vt:lpstr>微软雅黑</vt:lpstr>
      <vt:lpstr>Times New Roman</vt:lpstr>
      <vt:lpstr>Gulim</vt:lpstr>
      <vt:lpstr>Verdana</vt:lpstr>
      <vt:lpstr>HY헤드라인M</vt:lpstr>
      <vt:lpstr>Malgun Gothic</vt:lpstr>
      <vt:lpstr>HY견고딕</vt:lpstr>
      <vt:lpstr>Arial Black</vt:lpstr>
      <vt:lpstr>Arial Unicode MS</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党建</dc:title>
  <dc:creator>攀冶文化</dc:creator>
  <cp:lastModifiedBy>Vivian</cp:lastModifiedBy>
  <cp:revision>427</cp:revision>
  <dcterms:created xsi:type="dcterms:W3CDTF">2023-12-01T06:06:30Z</dcterms:created>
  <dcterms:modified xsi:type="dcterms:W3CDTF">2023-12-01T06:08:11Z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606B687B47BA43349F82A1DF59AC3C09_12</vt:lpwstr>
  </property>
  <property fmtid="{D5CDD505-2E9C-101B-9397-08002B2CF9AE}" pid="3" name="KSOProductBuildVer">
    <vt:lpwstr>2052-12.1.0.15712</vt:lpwstr>
  </property>
</Properties>
</file>