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369" r:id="rId4"/>
    <p:sldId id="370" r:id="rId5"/>
    <p:sldId id="352" r:id="rId6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1" r:id="rId23"/>
  </p:sldIdLst>
  <p:sldSz cx="12192000" cy="6858000"/>
  <p:notesSz cx="6797675" cy="9928225"/>
  <p:custDataLst>
    <p:tags r:id="rId28"/>
  </p:custDataLst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D4"/>
    <a:srgbClr val="FF4141"/>
    <a:srgbClr val="009999"/>
    <a:srgbClr val="5B5BFF"/>
    <a:srgbClr val="624FAC"/>
    <a:srgbClr val="A6CAF0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60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占位符 3073"/>
          <p:cNvSpPr>
            <a:spLocks noGrp="1" noTextEdit="1"/>
          </p:cNvSpPr>
          <p:nvPr>
            <p:ph type="body" sz="quarter" idx="3"/>
          </p:nvPr>
        </p:nvSpPr>
        <p:spPr>
          <a:xfrm>
            <a:off x="906463" y="4714875"/>
            <a:ext cx="4984750" cy="4468813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202" tIns="46766" rIns="95202" bIns="46766" anchor="ctr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075" name="幻灯片图像占位符 3074"/>
          <p:cNvSpPr>
            <a:spLocks noGrp="1" noTextEdit="1"/>
          </p:cNvSpPr>
          <p:nvPr>
            <p:ph type="sldImg" idx="2"/>
          </p:nvPr>
        </p:nvSpPr>
        <p:spPr>
          <a:xfrm>
            <a:off x="91987" y="744538"/>
            <a:ext cx="6615289" cy="3721100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 Rounded MT Bold" panose="020F07040305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幻灯片图像占位符 7169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先简单介绍一下该课程的内容，一：人工搬运，这又包括了人工搬运可能造成的伤害和如何控制这种伤害。 二、是讲个人防护用品的使用，不仅仅是人工搬运，其他的工作活动中，如何使用个人防护用品。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幻灯片图像占位符 27649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一些特殊的搬运，如一只手太重物，在这种状态下，你需要注意。。。。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幻灯片图像占位符 29697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团队搬运，就要注意。。。。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幻灯片图像占位符 31745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最后，我们来回顾以下人工搬运的要点：首先，我们考虑是否避免人工搬运。。。。。。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幻灯片图像占位符 9217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先来讲讲什么是人工搬运。人工搬运就是通过人力搬运物体。人工搬运不是一个动作，而是一个过程。它包括了推、拉、拿、放、保持等一系列的动作。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幻灯片图像占位符 11265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那么，人工搬运可能会造成什么伤害呢？一般来说，。。。。。，其中，。。。。。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幻灯片图像占位符 13313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接下来，我们来看看你对人工搬运的认识，第一个，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幻灯片图像占位符 16385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好，接下来，我们就具体讲讲人工搬运的过程。第一步，评估，就是在搬运之前。。。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幻灯片图像占位符 18433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接下来开始正式搬运了，靠近物体。。。。。。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幻灯片图像占位符 20481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第二步，运送。在搬运之前，也需要做一些事先的准备，如。。。。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22529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接下来，我们介绍一下人工搬运的要点：</a:t>
            </a:r>
            <a:r>
              <a:rPr lang="en-US" altLang="zh-CN" dirty="0">
                <a:ea typeface="宋体" panose="02010600030101010101" pitchFamily="2" charset="-122"/>
              </a:rPr>
              <a:t>1 </a:t>
            </a:r>
            <a:r>
              <a:rPr lang="zh-CN" altLang="en-US" dirty="0">
                <a:ea typeface="宋体" panose="02010600030101010101" pitchFamily="2" charset="-122"/>
              </a:rPr>
              <a:t>如果参与搬运的。。。。，二、保持良好的视线，防止碰撞、摔交。。。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幻灯片图像占位符 24577"/>
          <p:cNvSpPr>
            <a:spLocks noGrp="1" noTextEdit="1"/>
          </p:cNvSpPr>
          <p:nvPr>
            <p:ph type="sldImg"/>
          </p:nvPr>
        </p:nvSpPr>
        <p:spPr>
          <a:xfrm>
            <a:off x="90576" y="744538"/>
            <a:ext cx="6618110" cy="3722687"/>
          </a:xfrm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ln/>
        </p:spPr>
        <p:txBody>
          <a:bodyPr lIns="95202" tIns="46766" rIns="95202" bIns="46766" anchor="ctr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既然人工搬运在我们工作中不可避免，那么，我们又什么办法可以预防和减少这种风险呢？以下，是我们给出的建议。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。。。。。。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2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3" Type="http://schemas.openxmlformats.org/officeDocument/2006/relationships/image" Target="../media/image1.png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5" Type="http://schemas.openxmlformats.org/officeDocument/2006/relationships/image" Target="../media/image1.png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rgbClr val="FFFFD9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 userDrawn="1"/>
        </p:nvSpPr>
        <p:spPr>
          <a:xfrm>
            <a:off x="0" y="0"/>
            <a:ext cx="12192000" cy="293528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855133" y="3414713"/>
            <a:ext cx="9230784" cy="1465262"/>
          </a:xfrm>
          <a:prstGeom prst="rect">
            <a:avLst/>
          </a:prstGeom>
          <a:noFill/>
          <a:ln w="9525">
            <a:noFill/>
          </a:ln>
        </p:spPr>
        <p:txBody>
          <a:bodyPr lIns="90487" tIns="44450" rIns="90487" bIns="44450" anchor="t" anchorCtr="0"/>
          <a:lstStyle>
            <a:lvl1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1pPr>
            <a:lvl2pPr marL="45720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2pPr>
            <a:lvl3pPr marL="803275" lvl="2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3pPr>
            <a:lvl4pPr marL="1143000" lvl="3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4pPr>
            <a:lvl5pPr marL="1539875" lvl="4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5pPr>
          </a:lstStyle>
          <a:p>
            <a:pPr lvl="0"/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2052" name="矩形 2051"/>
          <p:cNvSpPr/>
          <p:nvPr userDrawn="1"/>
        </p:nvSpPr>
        <p:spPr>
          <a:xfrm>
            <a:off x="0" y="2909888"/>
            <a:ext cx="12192000" cy="1174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D9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标题 2052"/>
          <p:cNvSpPr>
            <a:spLocks noGrp="1"/>
          </p:cNvSpPr>
          <p:nvPr>
            <p:ph type="ctrTitle"/>
          </p:nvPr>
        </p:nvSpPr>
        <p:spPr>
          <a:xfrm>
            <a:off x="814917" y="136525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lIns="90487" tIns="44450" rIns="90487" bIns="44450" anchor="t" anchorCtr="0"/>
          <a:lstStyle>
            <a:lvl1pPr lvl="0">
              <a:lnSpc>
                <a:spcPct val="100000"/>
              </a:lnSpc>
              <a:buClrTx/>
              <a:buSzTx/>
              <a:buFontTx/>
              <a:defRPr sz="400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4" name="日期占位符 2053"/>
          <p:cNvSpPr>
            <a:spLocks noGrp="1"/>
          </p:cNvSpPr>
          <p:nvPr>
            <p:ph type="dt" sz="half" idx="2"/>
          </p:nvPr>
        </p:nvSpPr>
        <p:spPr>
          <a:xfrm>
            <a:off x="973667" y="6172200"/>
            <a:ext cx="1930400" cy="301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>
              <a:defRPr sz="1000" b="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5400" y="365125"/>
            <a:ext cx="281093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2600" y="365125"/>
            <a:ext cx="8269847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2600" y="1470025"/>
            <a:ext cx="5509429" cy="4457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6904" y="1470025"/>
            <a:ext cx="5509429" cy="4457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1025"/>
          <p:cNvSpPr>
            <a:spLocks noGrp="1"/>
          </p:cNvSpPr>
          <p:nvPr>
            <p:ph type="body" idx="1"/>
          </p:nvPr>
        </p:nvSpPr>
        <p:spPr>
          <a:xfrm>
            <a:off x="482600" y="1470025"/>
            <a:ext cx="11243733" cy="4457700"/>
          </a:xfrm>
          <a:prstGeom prst="rect">
            <a:avLst/>
          </a:prstGeom>
          <a:noFill/>
          <a:ln w="9525">
            <a:noFill/>
          </a:ln>
        </p:spPr>
        <p:txBody>
          <a:bodyPr lIns="90487" tIns="44450" rIns="90487" bIns="44450" anchor="t" anchorCtr="1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</p:txBody>
      </p:sp>
      <p:sp>
        <p:nvSpPr>
          <p:cNvPr id="1027" name="矩形 1026"/>
          <p:cNvSpPr/>
          <p:nvPr userDrawn="1"/>
        </p:nvSpPr>
        <p:spPr>
          <a:xfrm flipV="1">
            <a:off x="0" y="6169025"/>
            <a:ext cx="12192000" cy="74613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10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矩形 1027"/>
          <p:cNvSpPr/>
          <p:nvPr userDrawn="1"/>
        </p:nvSpPr>
        <p:spPr>
          <a:xfrm flipV="1">
            <a:off x="0" y="1065213"/>
            <a:ext cx="12192000" cy="7461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D9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3048000" y="6380163"/>
            <a:ext cx="1930400" cy="301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>
              <a:defRPr sz="1000" b="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5283200" y="6380163"/>
            <a:ext cx="40640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>
              <a:defRPr sz="1000" b="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1117600" y="6380163"/>
            <a:ext cx="609600" cy="301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 algn="r">
              <a:defRPr sz="1000" b="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31775" lvl="0" indent="-231775" algn="l" defTabSz="914400" eaLnBrk="0" fontAlgn="base" latinLnBrk="0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50000"/>
        <a:buFont typeface="Marlett" pitchFamily="2" charset="2"/>
        <a:buChar char="n"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5475" lvl="1" indent="-223520" algn="l" defTabSz="914400" eaLnBrk="0" fontAlgn="base" latinLnBrk="0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95000"/>
        <a:buFont typeface="Webdings" panose="05030102010509060703" pitchFamily="2" charset="2"/>
        <a:buChar char="4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67105" lvl="2" indent="-163830" algn="l" defTabSz="914400" eaLnBrk="0" fontAlgn="base" latinLnBrk="0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115000"/>
        <a:buFontTx/>
        <a:buChar char="-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575" lvl="3" indent="-282575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-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4pPr>
      <a:lvl5pPr marL="1768475" lvl="4" indent="-228600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•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•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•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•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FontTx/>
        <a:buChar char="•"/>
        <a:defRPr sz="2200" b="1" i="0" u="none" kern="1200" baseline="0">
          <a:solidFill>
            <a:srgbClr val="000000"/>
          </a:solidFill>
          <a:latin typeface="Arial Rounded MT Bold" panose="020F0704030504030204" pitchFamily="2" charset="0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8.xml"/><Relationship Id="rId6" Type="http://schemas.openxmlformats.org/officeDocument/2006/relationships/image" Target="../media/image27.jpeg"/><Relationship Id="rId5" Type="http://schemas.openxmlformats.org/officeDocument/2006/relationships/tags" Target="../tags/tag157.xml"/><Relationship Id="rId4" Type="http://schemas.openxmlformats.org/officeDocument/2006/relationships/image" Target="../media/image26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5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84505" y="1673225"/>
            <a:ext cx="6363335" cy="9023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人工搬运培训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9457"/>
          <p:cNvSpPr/>
          <p:nvPr/>
        </p:nvSpPr>
        <p:spPr>
          <a:xfrm>
            <a:off x="2057400" y="381000"/>
            <a:ext cx="7423150" cy="455613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800" i="0" dirty="0">
                <a:ea typeface="宋体" panose="02010600030101010101" pitchFamily="2" charset="-122"/>
              </a:rPr>
              <a:t>运送</a:t>
            </a:r>
            <a:endParaRPr lang="zh-CN" altLang="en-US" sz="4800" i="0" dirty="0">
              <a:ea typeface="宋体" panose="02010600030101010101" pitchFamily="2" charset="-122"/>
            </a:endParaRPr>
          </a:p>
        </p:txBody>
      </p:sp>
      <p:sp>
        <p:nvSpPr>
          <p:cNvPr id="19459" name="矩形 19458"/>
          <p:cNvSpPr/>
          <p:nvPr/>
        </p:nvSpPr>
        <p:spPr>
          <a:xfrm>
            <a:off x="1828800" y="1143000"/>
            <a:ext cx="5638800" cy="4818063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0"/>
              </a:spcBef>
            </a:pPr>
            <a:r>
              <a:rPr lang="zh-CN" altLang="en-US" sz="3200" i="0" u="sng" dirty="0">
                <a:solidFill>
                  <a:srgbClr val="3102DC"/>
                </a:solidFill>
                <a:ea typeface="宋体" panose="02010600030101010101" pitchFamily="2" charset="-122"/>
              </a:rPr>
              <a:t>下列步骤为安全搬运物品的准备工作的一部分</a:t>
            </a:r>
            <a:br>
              <a:rPr lang="zh-CN" altLang="en-US" sz="3200" b="0" i="0" u="sng" dirty="0">
                <a:solidFill>
                  <a:srgbClr val="3102DC"/>
                </a:solidFill>
                <a:ea typeface="宋体" panose="02010600030101010101" pitchFamily="2" charset="-122"/>
              </a:rPr>
            </a:br>
            <a:endParaRPr lang="zh-CN" altLang="en-US" sz="3200" b="0" i="0" u="sng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计划你的行进路线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清除区域的所有危险和障碍。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知道该如何放下物体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防滑安全鞋、宽松的工作服－－有利于移动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19460" name="图片 19459" descr="Manual Handling - Plan the Rou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1371600"/>
            <a:ext cx="2754313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3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charRg st="31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4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charRg st="45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5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charRg st="55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1828800" y="381000"/>
            <a:ext cx="7702550" cy="4572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800" i="0" dirty="0">
                <a:ea typeface="宋体" panose="02010600030101010101" pitchFamily="2" charset="-122"/>
              </a:rPr>
              <a:t>人工搬运要点</a:t>
            </a:r>
            <a:endParaRPr lang="zh-CN" altLang="en-US" sz="4800" i="0" dirty="0">
              <a:ea typeface="宋体" panose="02010600030101010101" pitchFamily="2" charset="-122"/>
            </a:endParaRPr>
          </a:p>
        </p:txBody>
      </p:sp>
      <p:sp>
        <p:nvSpPr>
          <p:cNvPr id="21507" name="矩形 21506"/>
          <p:cNvSpPr/>
          <p:nvPr/>
        </p:nvSpPr>
        <p:spPr>
          <a:xfrm>
            <a:off x="2057400" y="1524000"/>
            <a:ext cx="4191000" cy="48006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如果参与搬运的人员超过一名，应由一名人员负责并协助团队工作。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搬运货物时保持良好的视线非常关键。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21508" name="图片 21507" descr="Manual Handling - Te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7563" y="685800"/>
            <a:ext cx="2994025" cy="303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1508" descr="AG00275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573463"/>
            <a:ext cx="1828800" cy="2605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3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charRg st="31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1778000" y="381000"/>
            <a:ext cx="7702550" cy="4953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400" i="0" dirty="0">
                <a:ea typeface="宋体" panose="02010600030101010101" pitchFamily="2" charset="-122"/>
              </a:rPr>
              <a:t>如何预防、减少人工搬运风险</a:t>
            </a:r>
            <a:endParaRPr lang="zh-CN" altLang="en-US" sz="4400" i="0" dirty="0">
              <a:ea typeface="宋体" panose="02010600030101010101" pitchFamily="2" charset="-122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2057400" y="1524000"/>
            <a:ext cx="4724400" cy="48006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0"/>
              </a:spcBef>
              <a:spcAft>
                <a:spcPct val="55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避免抬起重物时，弯曲和扭曲躯干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55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使用手推车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55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使用起重机械设备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55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在提起前，先抬动重物的一个角以测试重量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55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如果太重，找人帮忙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23556" name="图片 23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1981200"/>
            <a:ext cx="3116263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charRg st="5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1778000" y="381000"/>
            <a:ext cx="7702550" cy="4953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400" i="0" dirty="0">
                <a:ea typeface="宋体" panose="02010600030101010101" pitchFamily="2" charset="-122"/>
              </a:rPr>
              <a:t>如何预防、减少人工搬运风险</a:t>
            </a:r>
            <a:endParaRPr lang="zh-CN" altLang="en-US" sz="4400" i="0" dirty="0">
              <a:ea typeface="宋体" panose="02010600030101010101" pitchFamily="2" charset="-122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2057400" y="1524000"/>
            <a:ext cx="4724400" cy="48006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选择其他适当的工具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小心搬运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经常停一下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25604" name="图片 25603" descr="approach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2438400"/>
            <a:ext cx="3006725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1778000" y="381000"/>
            <a:ext cx="7702550" cy="4953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3200" i="0" dirty="0">
                <a:ea typeface="宋体" panose="02010600030101010101" pitchFamily="2" charset="-122"/>
              </a:rPr>
              <a:t>一些特殊的搬运之一－－一只手抬重物</a:t>
            </a:r>
            <a:endParaRPr lang="zh-CN" altLang="en-US" sz="3200" i="0" dirty="0">
              <a:ea typeface="宋体" panose="02010600030101010101" pitchFamily="2" charset="-122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2057400" y="1524000"/>
            <a:ext cx="4724400" cy="48006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支撑你的身体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屈膝去拿物体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抓牢物体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用腿部力量提升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保持肩膀水平－－换手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50000"/>
              </a:spcBef>
            </a:pPr>
            <a:r>
              <a:rPr lang="zh-CN" altLang="en-US" sz="3200" i="0" dirty="0">
                <a:solidFill>
                  <a:srgbClr val="3102DC"/>
                </a:solidFill>
                <a:ea typeface="宋体" panose="02010600030101010101" pitchFamily="2" charset="-122"/>
              </a:rPr>
              <a:t>如可能，分开重物</a:t>
            </a:r>
            <a:endParaRPr lang="zh-CN" altLang="en-US" sz="32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26628" name="图片 26627" descr="Manual Handling - One Ar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1371600"/>
            <a:ext cx="33147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627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2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27">
                                            <p:txEl>
                                              <p:charRg st="38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1778000" y="381000"/>
            <a:ext cx="7702550" cy="4953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3600" i="0" dirty="0">
                <a:ea typeface="宋体" panose="02010600030101010101" pitchFamily="2" charset="-122"/>
              </a:rPr>
              <a:t>一些特殊的搬运之二－－团队搬运</a:t>
            </a:r>
            <a:endParaRPr lang="zh-CN" altLang="en-US" sz="3600" i="0" dirty="0">
              <a:ea typeface="宋体" panose="02010600030101010101" pitchFamily="2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2057400" y="1524000"/>
            <a:ext cx="4724400" cy="29718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10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找身高体形相同的人一起工作</a:t>
            </a:r>
            <a:endParaRPr lang="zh-CN" altLang="en-US" sz="40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10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选择一人发号令</a:t>
            </a:r>
            <a:endParaRPr lang="zh-CN" altLang="en-US" sz="40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10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一起起身抬起重物</a:t>
            </a:r>
            <a:endParaRPr lang="zh-CN" altLang="en-US" sz="40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10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移动要平稳协调</a:t>
            </a:r>
            <a:endParaRPr lang="zh-CN" altLang="en-US" sz="28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28676" name="图片 28675" descr="Manual Handling - Te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2895600"/>
            <a:ext cx="2994025" cy="3033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>
            <a:off x="1919288" y="261938"/>
            <a:ext cx="7702550" cy="646112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800" i="0" dirty="0">
                <a:ea typeface="宋体" panose="02010600030101010101" pitchFamily="2" charset="-122"/>
              </a:rPr>
              <a:t>抬物和运送的行为规范</a:t>
            </a:r>
            <a:endParaRPr lang="zh-CN" altLang="en-US" sz="4800" i="0" dirty="0">
              <a:ea typeface="宋体" panose="02010600030101010101" pitchFamily="2" charset="-122"/>
            </a:endParaRPr>
          </a:p>
        </p:txBody>
      </p:sp>
      <p:sp>
        <p:nvSpPr>
          <p:cNvPr id="30723" name="矩形 30722"/>
          <p:cNvSpPr/>
          <p:nvPr/>
        </p:nvSpPr>
        <p:spPr>
          <a:xfrm>
            <a:off x="1524000" y="2490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0724" name="对象 30723"/>
          <p:cNvGraphicFramePr>
            <a:graphicFrameLocks noChangeAspect="1"/>
          </p:cNvGraphicFramePr>
          <p:nvPr/>
        </p:nvGraphicFramePr>
        <p:xfrm>
          <a:off x="3810000" y="1412875"/>
          <a:ext cx="388620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101330" imgH="5508625" progId="MS_ClipArt_Gallery.5">
                  <p:embed/>
                </p:oleObj>
              </mc:Choice>
              <mc:Fallback>
                <p:oleObj name="" r:id="rId1" imgW="8101330" imgH="5508625" progId="MS_ClipArt_Gallery.5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0" y="1412875"/>
                        <a:ext cx="3886200" cy="2649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矩形 30724"/>
          <p:cNvSpPr/>
          <p:nvPr/>
        </p:nvSpPr>
        <p:spPr>
          <a:xfrm>
            <a:off x="1524000" y="436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6" name="矩形 30725"/>
          <p:cNvSpPr/>
          <p:nvPr/>
        </p:nvSpPr>
        <p:spPr>
          <a:xfrm>
            <a:off x="1828800" y="4149725"/>
            <a:ext cx="2286000" cy="1828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是否可以避免用人工搬运？</a:t>
            </a:r>
            <a:r>
              <a:rPr lang="zh-CN" altLang="en-US" sz="1400" dirty="0">
                <a:latin typeface="TPG Gill Sans" pitchFamily="2" charset="0"/>
                <a:ea typeface="宋体" panose="02010600030101010101" pitchFamily="2" charset="-122"/>
              </a:rPr>
              <a:t>  </a:t>
            </a:r>
            <a:endParaRPr lang="en-US" altLang="zh-CN" sz="14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0727" name="矩形 30726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8" name="矩形 30727"/>
          <p:cNvSpPr/>
          <p:nvPr/>
        </p:nvSpPr>
        <p:spPr>
          <a:xfrm>
            <a:off x="1524000" y="447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30728"/>
          <p:cNvSpPr/>
          <p:nvPr/>
        </p:nvSpPr>
        <p:spPr>
          <a:xfrm>
            <a:off x="5928360" y="2974976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sz="2400" b="0" i="0" dirty="0"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endParaRPr lang="zh-CN" altLang="en-US" sz="24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30730" name="对象 30729"/>
          <p:cNvGraphicFramePr>
            <a:graphicFrameLocks noChangeAspect="1"/>
          </p:cNvGraphicFramePr>
          <p:nvPr/>
        </p:nvGraphicFramePr>
        <p:xfrm>
          <a:off x="4114800" y="4365625"/>
          <a:ext cx="3238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8322945" imgH="6341745" progId="MS_ClipArt_Gallery.5">
                  <p:embed/>
                </p:oleObj>
              </mc:Choice>
              <mc:Fallback>
                <p:oleObj name="" r:id="rId3" imgW="8322945" imgH="6341745" progId="MS_ClipArt_Gallery.5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4365625"/>
                        <a:ext cx="323850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矩形 30730"/>
          <p:cNvSpPr/>
          <p:nvPr/>
        </p:nvSpPr>
        <p:spPr>
          <a:xfrm>
            <a:off x="4495800" y="4149725"/>
            <a:ext cx="2895600" cy="1828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估计工作量</a:t>
            </a:r>
            <a:endParaRPr lang="zh-CN" altLang="en-US" sz="2000" dirty="0">
              <a:latin typeface="TPG Gill Sans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检查货物重量、重心和稳定性</a:t>
            </a:r>
            <a:endParaRPr lang="zh-CN" altLang="en-US" sz="2000" dirty="0">
              <a:latin typeface="TPG Gill Sans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如果太重，寻求帮助</a:t>
            </a:r>
            <a:endParaRPr lang="en-US" altLang="zh-CN" sz="20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0732" name="矩形 30731"/>
          <p:cNvSpPr/>
          <p:nvPr/>
        </p:nvSpPr>
        <p:spPr>
          <a:xfrm>
            <a:off x="1524000" y="38719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33" name="矩形 30732"/>
          <p:cNvSpPr/>
          <p:nvPr/>
        </p:nvSpPr>
        <p:spPr>
          <a:xfrm>
            <a:off x="1524000" y="38719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34" name="矩形 30733"/>
          <p:cNvSpPr/>
          <p:nvPr/>
        </p:nvSpPr>
        <p:spPr>
          <a:xfrm>
            <a:off x="7772400" y="4149725"/>
            <a:ext cx="2667000" cy="17526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安排一条没有跌倒或者滑倒危险的路线</a:t>
            </a:r>
            <a:endParaRPr lang="zh-CN" altLang="en-US" sz="2000" dirty="0">
              <a:latin typeface="TPG Gill Sans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寻找机会休息和恢复</a:t>
            </a:r>
            <a:endParaRPr lang="zh-CN" altLang="en-US" sz="2000" dirty="0">
              <a:latin typeface="TPG Gill Sans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TPG Gill Sans" pitchFamily="2" charset="0"/>
                <a:ea typeface="宋体" panose="02010600030101010101" pitchFamily="2" charset="-122"/>
              </a:rPr>
              <a:t>了解在哪里卸载货物</a:t>
            </a:r>
            <a:endParaRPr lang="zh-CN" altLang="en-US" sz="20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30735" name="对象 30734"/>
          <p:cNvGraphicFramePr>
            <a:graphicFrameLocks noChangeAspect="1"/>
          </p:cNvGraphicFramePr>
          <p:nvPr/>
        </p:nvGraphicFramePr>
        <p:xfrm>
          <a:off x="7391400" y="4437063"/>
          <a:ext cx="3238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8322945" imgH="6341745" progId="MS_ClipArt_Gallery.5">
                  <p:embed/>
                </p:oleObj>
              </mc:Choice>
              <mc:Fallback>
                <p:oleObj name="" r:id="rId5" imgW="8322945" imgH="6341745" progId="MS_ClipArt_Gallery.5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437063"/>
                        <a:ext cx="323850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31" grpId="0" bldLvl="0" animBg="1"/>
      <p:bldP spid="3073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32769"/>
          <p:cNvSpPr/>
          <p:nvPr/>
        </p:nvSpPr>
        <p:spPr>
          <a:xfrm>
            <a:off x="1905000" y="1219200"/>
            <a:ext cx="2560638" cy="2819400"/>
          </a:xfrm>
          <a:prstGeom prst="rect">
            <a:avLst/>
          </a:prstGeom>
          <a:solidFill>
            <a:srgbClr val="FFFFFF"/>
          </a:solidFill>
          <a:ln w="508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just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8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000" b="0" i="0" dirty="0">
                <a:latin typeface="Times New Roman" panose="02020603050405020304" pitchFamily="2" charset="0"/>
                <a:ea typeface="宋体" panose="02010600030101010101" pitchFamily="2" charset="-122"/>
              </a:rPr>
              <a:t>	    </a:t>
            </a:r>
            <a:endParaRPr lang="zh-CN" altLang="en-US" sz="8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000" b="0" i="0" dirty="0">
                <a:latin typeface="Times New Roman" panose="02020603050405020304" pitchFamily="2" charset="0"/>
                <a:ea typeface="宋体" panose="02010600030101010101" pitchFamily="2" charset="-122"/>
              </a:rPr>
              <a:t>	  </a:t>
            </a:r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1000" b="0" i="0" dirty="0">
                <a:latin typeface="Times New Roman" panose="02020603050405020304" pitchFamily="2" charset="0"/>
                <a:ea typeface="宋体" panose="02010600030101010101" pitchFamily="2" charset="-122"/>
              </a:rPr>
              <a:t>			</a:t>
            </a:r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1" hangingPunct="1"/>
            <a:endParaRPr lang="zh-CN" altLang="en-US" sz="10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1" hangingPunct="1"/>
            <a:endParaRPr lang="zh-CN" altLang="en-US" sz="24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1" name="矩形 32770"/>
          <p:cNvSpPr/>
          <p:nvPr/>
        </p:nvSpPr>
        <p:spPr>
          <a:xfrm>
            <a:off x="1828800" y="4114800"/>
            <a:ext cx="2560638" cy="36671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r>
              <a:rPr lang="zh-CN" altLang="en-US" sz="1200" i="0" dirty="0">
                <a:latin typeface="Times New Roman" panose="02020603050405020304" pitchFamily="2" charset="0"/>
                <a:ea typeface="宋体" panose="02010600030101010101" pitchFamily="2" charset="-122"/>
              </a:rPr>
              <a:t>稳定抓住货物</a:t>
            </a:r>
            <a:endParaRPr lang="zh-CN" altLang="en-US" sz="12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2" name="椭圆 32771"/>
          <p:cNvSpPr/>
          <p:nvPr/>
        </p:nvSpPr>
        <p:spPr>
          <a:xfrm>
            <a:off x="2179638" y="1768475"/>
            <a:ext cx="365125" cy="457200"/>
          </a:xfrm>
          <a:prstGeom prst="ellipse">
            <a:avLst/>
          </a:prstGeom>
          <a:solidFill>
            <a:srgbClr val="D9D9D9"/>
          </a:solidFill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直接连接符 32772"/>
          <p:cNvSpPr/>
          <p:nvPr/>
        </p:nvSpPr>
        <p:spPr>
          <a:xfrm>
            <a:off x="2362200" y="2225675"/>
            <a:ext cx="0" cy="1006475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4" name="直接连接符 32773"/>
          <p:cNvSpPr/>
          <p:nvPr/>
        </p:nvSpPr>
        <p:spPr>
          <a:xfrm>
            <a:off x="2362200" y="3230563"/>
            <a:ext cx="366713" cy="366712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5" name="直接连接符 32774"/>
          <p:cNvSpPr/>
          <p:nvPr/>
        </p:nvSpPr>
        <p:spPr>
          <a:xfrm flipH="1">
            <a:off x="2452688" y="3597275"/>
            <a:ext cx="276225" cy="274638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6" name="直接连接符 32775"/>
          <p:cNvSpPr/>
          <p:nvPr/>
        </p:nvSpPr>
        <p:spPr>
          <a:xfrm>
            <a:off x="2452688" y="3870325"/>
            <a:ext cx="184150" cy="92075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7" name="直接连接符 32776"/>
          <p:cNvSpPr/>
          <p:nvPr/>
        </p:nvSpPr>
        <p:spPr>
          <a:xfrm>
            <a:off x="2362200" y="3230563"/>
            <a:ext cx="457200" cy="366712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8" name="直接连接符 32777"/>
          <p:cNvSpPr/>
          <p:nvPr/>
        </p:nvSpPr>
        <p:spPr>
          <a:xfrm flipH="1">
            <a:off x="2636838" y="3597275"/>
            <a:ext cx="182562" cy="182563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9" name="直接连接符 32778"/>
          <p:cNvSpPr/>
          <p:nvPr/>
        </p:nvSpPr>
        <p:spPr>
          <a:xfrm>
            <a:off x="2362200" y="2408238"/>
            <a:ext cx="92075" cy="92075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0" name="直接连接符 32779"/>
          <p:cNvSpPr/>
          <p:nvPr/>
        </p:nvSpPr>
        <p:spPr>
          <a:xfrm>
            <a:off x="2362200" y="2408238"/>
            <a:ext cx="182563" cy="45720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1" name="直接连接符 32780"/>
          <p:cNvSpPr/>
          <p:nvPr/>
        </p:nvSpPr>
        <p:spPr>
          <a:xfrm>
            <a:off x="2544763" y="2865438"/>
            <a:ext cx="274637" cy="274637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2" name="直接连接符 32781"/>
          <p:cNvSpPr/>
          <p:nvPr/>
        </p:nvSpPr>
        <p:spPr>
          <a:xfrm>
            <a:off x="2636838" y="3779838"/>
            <a:ext cx="182562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3" name="直接连接符 32782"/>
          <p:cNvSpPr/>
          <p:nvPr/>
        </p:nvSpPr>
        <p:spPr>
          <a:xfrm>
            <a:off x="1905000" y="3505200"/>
            <a:ext cx="2560638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4" name="矩形 32783"/>
          <p:cNvSpPr/>
          <p:nvPr/>
        </p:nvSpPr>
        <p:spPr>
          <a:xfrm>
            <a:off x="2895600" y="1401763"/>
            <a:ext cx="1447800" cy="766762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r>
              <a:rPr lang="zh-CN" altLang="en-US" sz="1100" b="0" dirty="0">
                <a:latin typeface="TPG Gill Sans" pitchFamily="2" charset="0"/>
                <a:ea typeface="宋体" panose="02010600030101010101" pitchFamily="2" charset="-122"/>
              </a:rPr>
              <a:t>抓紧抬起，平衡姿势，用腿使劲</a:t>
            </a:r>
            <a:endParaRPr lang="zh-CN" altLang="en-US" sz="24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2785" name="直接连接符 32784"/>
          <p:cNvSpPr/>
          <p:nvPr/>
        </p:nvSpPr>
        <p:spPr>
          <a:xfrm flipH="1">
            <a:off x="2544763" y="1951038"/>
            <a:ext cx="92075" cy="920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6" name="矩形 32785"/>
          <p:cNvSpPr/>
          <p:nvPr/>
        </p:nvSpPr>
        <p:spPr>
          <a:xfrm>
            <a:off x="1524000" y="2986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2787" name="对象 32786"/>
          <p:cNvGraphicFramePr>
            <a:graphicFrameLocks noChangeAspect="1"/>
          </p:cNvGraphicFramePr>
          <p:nvPr/>
        </p:nvGraphicFramePr>
        <p:xfrm>
          <a:off x="2514600" y="2209800"/>
          <a:ext cx="695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624705" imgH="4914900" progId="MS_ClipArt_Gallery.5">
                  <p:embed/>
                </p:oleObj>
              </mc:Choice>
              <mc:Fallback>
                <p:oleObj name="" r:id="rId1" imgW="4624705" imgH="4914900" progId="MS_ClipArt_Gallery.5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0" y="2209800"/>
                        <a:ext cx="695325" cy="885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矩形 32787"/>
          <p:cNvSpPr/>
          <p:nvPr/>
        </p:nvSpPr>
        <p:spPr>
          <a:xfrm>
            <a:off x="1524000" y="38719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89" name="矩形 32788"/>
          <p:cNvSpPr/>
          <p:nvPr/>
        </p:nvSpPr>
        <p:spPr>
          <a:xfrm>
            <a:off x="1524000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2790" name="对象 32789"/>
          <p:cNvGraphicFramePr>
            <a:graphicFrameLocks noChangeAspect="1"/>
          </p:cNvGraphicFramePr>
          <p:nvPr/>
        </p:nvGraphicFramePr>
        <p:xfrm>
          <a:off x="3276600" y="3505200"/>
          <a:ext cx="1000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8322945" imgH="6341745" progId="MS_ClipArt_Gallery.5">
                  <p:embed/>
                </p:oleObj>
              </mc:Choice>
              <mc:Fallback>
                <p:oleObj name="" r:id="rId3" imgW="8322945" imgH="6341745" progId="MS_ClipArt_Gallery.5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505200"/>
                        <a:ext cx="1000125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1" name="矩形 32790"/>
          <p:cNvSpPr/>
          <p:nvPr/>
        </p:nvSpPr>
        <p:spPr>
          <a:xfrm>
            <a:off x="1524000" y="3557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92" name="矩形 32791"/>
          <p:cNvSpPr/>
          <p:nvPr/>
        </p:nvSpPr>
        <p:spPr>
          <a:xfrm>
            <a:off x="1828800" y="4508500"/>
            <a:ext cx="2743200" cy="1676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>
              <a:lnSpc>
                <a:spcPct val="65000"/>
              </a:lnSpc>
            </a:pPr>
            <a:endParaRPr lang="zh-CN" altLang="en-US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r>
              <a:rPr lang="zh-CN" altLang="en-US" sz="1600" dirty="0">
                <a:latin typeface="TPG Gill Sans" pitchFamily="2" charset="0"/>
                <a:ea typeface="宋体" panose="02010600030101010101" pitchFamily="2" charset="-122"/>
              </a:rPr>
              <a:t>提前决定如何抓起货物</a:t>
            </a:r>
            <a:endParaRPr lang="zh-CN" altLang="en-US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endParaRPr lang="en-US" altLang="zh-CN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r>
              <a:rPr lang="zh-CN" altLang="en-US" sz="1600" dirty="0">
                <a:latin typeface="TPG Gill Sans" pitchFamily="2" charset="0"/>
                <a:ea typeface="宋体" panose="02010600030101010101" pitchFamily="2" charset="-122"/>
              </a:rPr>
              <a:t>是否需要手套</a:t>
            </a:r>
            <a:endParaRPr lang="zh-CN" altLang="en-US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endParaRPr lang="en-US" altLang="zh-CN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r>
              <a:rPr lang="zh-CN" altLang="en-US" sz="1600" dirty="0">
                <a:latin typeface="TPG Gill Sans" pitchFamily="2" charset="0"/>
                <a:ea typeface="宋体" panose="02010600030101010101" pitchFamily="2" charset="-122"/>
              </a:rPr>
              <a:t>用双手牢固抓住货物</a:t>
            </a:r>
            <a:endParaRPr lang="zh-CN" altLang="en-US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endParaRPr lang="en-US" altLang="zh-CN" sz="160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65000"/>
              </a:lnSpc>
            </a:pPr>
            <a:r>
              <a:rPr lang="zh-CN" altLang="en-US" sz="1600" dirty="0">
                <a:latin typeface="TPG Gill Sans" pitchFamily="2" charset="0"/>
                <a:ea typeface="宋体" panose="02010600030101010101" pitchFamily="2" charset="-122"/>
              </a:rPr>
              <a:t>主要不要卡出你的手指</a:t>
            </a:r>
            <a:endParaRPr lang="zh-CN" altLang="en-US" sz="16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2793" name="矩形 32792"/>
          <p:cNvSpPr/>
          <p:nvPr/>
        </p:nvSpPr>
        <p:spPr>
          <a:xfrm>
            <a:off x="4572000" y="1219200"/>
            <a:ext cx="2927350" cy="36512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/>
            <a:r>
              <a:rPr lang="zh-CN" altLang="en-US" sz="2200" i="0" dirty="0">
                <a:latin typeface="Times New Roman" panose="02020603050405020304" pitchFamily="2" charset="0"/>
                <a:ea typeface="宋体" panose="02010600030101010101" pitchFamily="2" charset="-122"/>
              </a:rPr>
              <a:t>牢记！</a:t>
            </a:r>
            <a:endParaRPr lang="zh-CN" altLang="en-US" sz="2400" b="0" i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94" name="矩形 32793"/>
          <p:cNvSpPr/>
          <p:nvPr/>
        </p:nvSpPr>
        <p:spPr>
          <a:xfrm>
            <a:off x="4572000" y="1752600"/>
            <a:ext cx="3352800" cy="1905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0" tIns="0" rIns="0" bIns="0"/>
          <a:p>
            <a:pPr marL="116205" lvl="1" indent="-1905" algn="just" eaLnBrk="1" hangingPunct="1">
              <a:lnSpc>
                <a:spcPct val="70000"/>
              </a:lnSpc>
            </a:pPr>
            <a:endParaRPr lang="en-US" altLang="zh-CN" sz="1600" b="1" i="0" dirty="0">
              <a:latin typeface="TPG Gill Sans" pitchFamily="2" charset="0"/>
              <a:ea typeface="宋体" panose="02010600030101010101" pitchFamily="2" charset="-122"/>
            </a:endParaRPr>
          </a:p>
          <a:p>
            <a:pPr marL="116205" lvl="1" indent="-1905" algn="ctr" eaLnBrk="1" hangingPunct="1"/>
            <a:r>
              <a:rPr lang="zh-CN" altLang="en-US" sz="1600" b="1" i="1" dirty="0">
                <a:latin typeface="TPG Gill Sans" pitchFamily="2" charset="0"/>
                <a:ea typeface="宋体" panose="02010600030101010101" pitchFamily="2" charset="-122"/>
              </a:rPr>
              <a:t>靠近货物站立，脚与肩平，一只脚在另一只脚稍前方</a:t>
            </a:r>
            <a:endParaRPr lang="zh-CN" altLang="en-US" sz="1600" b="1" i="1" dirty="0">
              <a:latin typeface="TPG Gill Sans" pitchFamily="2" charset="0"/>
              <a:ea typeface="宋体" panose="02010600030101010101" pitchFamily="2" charset="-122"/>
            </a:endParaRPr>
          </a:p>
          <a:p>
            <a:pPr marL="116205" lvl="1" indent="-1905" algn="ctr" eaLnBrk="1" hangingPunct="1"/>
            <a:r>
              <a:rPr lang="zh-CN" altLang="en-US" sz="1600" b="1" i="1" dirty="0">
                <a:latin typeface="TPG Gill Sans" pitchFamily="2" charset="0"/>
                <a:ea typeface="宋体" panose="02010600030101010101" pitchFamily="2" charset="-122"/>
              </a:rPr>
              <a:t>弯曲膝盖而不是你的背。保持背部尽可能笔直，脚后跟接触地板。</a:t>
            </a:r>
            <a:endParaRPr lang="zh-CN" altLang="en-US" sz="1600" b="0" i="1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2795" name="矩形 32794"/>
          <p:cNvSpPr/>
          <p:nvPr/>
        </p:nvSpPr>
        <p:spPr>
          <a:xfrm>
            <a:off x="4724400" y="3933825"/>
            <a:ext cx="4495800" cy="2133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0" tIns="0" rIns="0" bIns="0"/>
          <a:p>
            <a:pPr marL="114300" lvl="1" indent="1905" algn="ctr" eaLnBrk="1" hangingPunct="1"/>
            <a:r>
              <a:rPr lang="zh-CN" altLang="en-US" sz="2000" b="1" i="1" dirty="0">
                <a:latin typeface="TPG Gill Sans" pitchFamily="2" charset="0"/>
                <a:ea typeface="宋体" panose="02010600030101010101" pitchFamily="2" charset="-122"/>
              </a:rPr>
              <a:t>用你的腿和大腿肌肉抬起重物，而不要用你的背或者肚子。抬头，站直腿抬起物品。缓慢进行。</a:t>
            </a:r>
            <a:endParaRPr lang="zh-CN" altLang="en-US" sz="2000" b="1" i="1" dirty="0">
              <a:latin typeface="TPG Gill Sans" pitchFamily="2" charset="0"/>
              <a:ea typeface="宋体" panose="02010600030101010101" pitchFamily="2" charset="-122"/>
            </a:endParaRPr>
          </a:p>
          <a:p>
            <a:pPr marL="114300" lvl="1" indent="1905" algn="ctr" eaLnBrk="1" hangingPunct="1"/>
            <a:r>
              <a:rPr lang="zh-CN" altLang="en-US" sz="2000" b="1" i="1" dirty="0">
                <a:latin typeface="TPG Gill Sans" pitchFamily="2" charset="0"/>
                <a:ea typeface="宋体" panose="02010600030101010101" pitchFamily="2" charset="-122"/>
              </a:rPr>
              <a:t>平稳上移和前移。将货物靠近你身体的中心。</a:t>
            </a:r>
            <a:endParaRPr lang="zh-CN" altLang="en-US" sz="2000" b="1" i="1" dirty="0">
              <a:latin typeface="TPG Gill Sans" pitchFamily="2" charset="0"/>
              <a:ea typeface="宋体" panose="02010600030101010101" pitchFamily="2" charset="-122"/>
            </a:endParaRPr>
          </a:p>
          <a:p>
            <a:pPr marL="114300" lvl="1" indent="1905" algn="ctr" eaLnBrk="1" hangingPunct="1"/>
            <a:r>
              <a:rPr lang="zh-CN" altLang="en-US" sz="2000" b="1" i="1" dirty="0">
                <a:latin typeface="TPG Gill Sans" pitchFamily="2" charset="0"/>
                <a:ea typeface="宋体" panose="02010600030101010101" pitchFamily="2" charset="-122"/>
              </a:rPr>
              <a:t>在抬物和运送时不要扭或者弯曲你的脊椎。</a:t>
            </a:r>
            <a:endParaRPr lang="zh-CN" altLang="en-US" sz="2000" b="0" i="0" dirty="0"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2796" name="矩形 32795"/>
          <p:cNvSpPr/>
          <p:nvPr/>
        </p:nvSpPr>
        <p:spPr>
          <a:xfrm>
            <a:off x="8153400" y="2209800"/>
            <a:ext cx="2209800" cy="1066800"/>
          </a:xfrm>
          <a:prstGeom prst="rect">
            <a:avLst/>
          </a:prstGeom>
          <a:solidFill>
            <a:srgbClr val="FFFFFF"/>
          </a:solidFill>
          <a:ln w="508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p>
            <a:pPr algn="ctr" eaLnBrk="1" hangingPunct="1">
              <a:lnSpc>
                <a:spcPct val="70000"/>
              </a:lnSpc>
            </a:pPr>
            <a:endParaRPr lang="zh-CN" altLang="en-US" i="0" dirty="0">
              <a:latin typeface="TPG Gill Sans" pitchFamily="2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PG Gill Sans" pitchFamily="2" charset="0"/>
                <a:ea typeface="宋体" panose="02010600030101010101" pitchFamily="2" charset="-122"/>
              </a:rPr>
              <a:t>如果存在疑问，请寻求帮助！</a:t>
            </a:r>
            <a:endParaRPr lang="zh-CN" altLang="en-US" sz="2400" dirty="0">
              <a:solidFill>
                <a:srgbClr val="FF0000"/>
              </a:solidFill>
              <a:latin typeface="TPG Gill Sans" pitchFamily="2" charset="0"/>
              <a:ea typeface="宋体" panose="02010600030101010101" pitchFamily="2" charset="-122"/>
            </a:endParaRPr>
          </a:p>
        </p:txBody>
      </p:sp>
      <p:sp>
        <p:nvSpPr>
          <p:cNvPr id="32797" name="矩形 32796"/>
          <p:cNvSpPr/>
          <p:nvPr/>
        </p:nvSpPr>
        <p:spPr>
          <a:xfrm>
            <a:off x="2133600" y="228600"/>
            <a:ext cx="7702550" cy="646113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800" i="0" dirty="0">
                <a:ea typeface="宋体" panose="02010600030101010101" pitchFamily="2" charset="-122"/>
              </a:rPr>
              <a:t>抬物和运送的行为规范</a:t>
            </a:r>
            <a:endParaRPr lang="zh-CN" altLang="en-US" sz="4800" i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84" grpId="0" bldLvl="0" animBg="1"/>
      <p:bldP spid="32792" grpId="0" bldLvl="0" animBg="1"/>
      <p:bldP spid="32793" grpId="0" bldLvl="0" animBg="1"/>
      <p:bldP spid="32794" grpId="0" bldLvl="0" animBg="1"/>
      <p:bldP spid="32795" grpId="0" bldLvl="0" animBg="1"/>
      <p:bldP spid="327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/>
          <p:nvPr>
            <p:ph type="title"/>
          </p:nvPr>
        </p:nvSpPr>
        <p:spPr>
          <a:xfrm>
            <a:off x="1919288" y="117475"/>
            <a:ext cx="8432800" cy="911225"/>
          </a:xfrm>
          <a:noFill/>
          <a:ln>
            <a:noFill/>
          </a:ln>
        </p:spPr>
        <p:txBody>
          <a:bodyPr/>
          <a:p>
            <a:r>
              <a:rPr lang="zh-CN" altLang="en-US" dirty="0">
                <a:ea typeface="宋体" panose="02010600030101010101" pitchFamily="2" charset="-122"/>
              </a:rPr>
              <a:t>手工搬运6</a:t>
            </a:r>
            <a:r>
              <a:rPr lang="zh-CN" altLang="en-US" dirty="0">
                <a:ea typeface="宋体" panose="02010600030101010101" pitchFamily="2" charset="-122"/>
              </a:rPr>
              <a:t>个基本步骤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487" tIns="44450" rIns="90487" bIns="44450" anchor="t" anchorCtr="1"/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靠近要搬运的物体，想一想：估计重量、尺寸以及形状。在您开始前，考虑您自身的体力。确定：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您怎样抬起物体；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您要去哪里去；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您将走的路径；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物体将放在哪里。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将一只脚靠近物体侧面，另一只脚放在物体后，保持双脚舒适地展开并稳固地站着，将物体的重量集中在双脚；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双膝弯曲，用双手的手掌抓起物体，收紧下巴，保持背部伸直；抬起物体的同时估计它的重量，考虑您搬运物体的自身能力。不要试图搬运超过您自身能力的重物。如果物体太重，应寻求帮助，或者使用一辆双轮手推车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直立地将物体抬起。用您腿部的肌肉而不是背部平稳慢慢地抬起。保持物体紧紧地靠着身体；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抬起物体开始移动。搬运重物时，不要扭动或转动躯体。在确保前方通道无滑倒或跌倒危险时，身体随脚步一起往前移动。上下楼梯要特别当心，缓慢而小心地抬动脚步；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下放物体时非常重要，将物体缓慢地放在桌面。如果要放在地面上，弯曲膝盖，利用腿部和背部肌肉放下物体。物体放好后，放松双手。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特别注意： </a:t>
            </a:r>
            <a:endParaRPr lang="zh-CN" altLang="en-US" sz="1400" dirty="0">
              <a:ea typeface="宋体" panose="02010600030101010101" pitchFamily="2" charset="-122"/>
            </a:endParaRPr>
          </a:p>
          <a:p>
            <a:pPr lvl="1">
              <a:lnSpc>
                <a:spcPct val="75000"/>
              </a:lnSpc>
            </a:pPr>
            <a:r>
              <a:rPr lang="zh-CN" altLang="en-US" sz="1000" dirty="0">
                <a:ea typeface="宋体" panose="02010600030101010101" pitchFamily="2" charset="-122"/>
              </a:rPr>
              <a:t>不要试图超过您所能搬运的能力，必要时，多搬运几次；</a:t>
            </a:r>
            <a:endParaRPr lang="zh-CN" altLang="en-US" sz="1000" dirty="0">
              <a:ea typeface="宋体" panose="02010600030101010101" pitchFamily="2" charset="-122"/>
            </a:endParaRPr>
          </a:p>
          <a:p>
            <a:pPr lvl="1">
              <a:lnSpc>
                <a:spcPct val="75000"/>
              </a:lnSpc>
            </a:pPr>
            <a:r>
              <a:rPr lang="zh-CN" altLang="en-US" sz="1000" dirty="0">
                <a:ea typeface="宋体" panose="02010600030101010101" pitchFamily="2" charset="-122"/>
              </a:rPr>
              <a:t>不要让搬运的物体挡住您的视线，清楚您所要走的路径；</a:t>
            </a:r>
            <a:endParaRPr lang="zh-CN" altLang="en-US" sz="1000" dirty="0">
              <a:ea typeface="宋体" panose="02010600030101010101" pitchFamily="2" charset="-122"/>
            </a:endParaRPr>
          </a:p>
          <a:p>
            <a:pPr lvl="1">
              <a:lnSpc>
                <a:spcPct val="75000"/>
              </a:lnSpc>
            </a:pPr>
            <a:r>
              <a:rPr lang="zh-CN" altLang="en-US" sz="1000" dirty="0">
                <a:ea typeface="宋体" panose="02010600030101010101" pitchFamily="2" charset="-122"/>
              </a:rPr>
              <a:t>不要站在椅子或箱子上去取放在头顶上方的物体。必要时使用梯子。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pic>
        <p:nvPicPr>
          <p:cNvPr id="33796" name="图片 33795" descr="b219ebc4302c3c888226ac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725" y="4508500"/>
            <a:ext cx="3289300" cy="162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/>
          <p:nvPr>
            <p:ph type="title"/>
          </p:nvPr>
        </p:nvSpPr>
        <p:spPr>
          <a:xfrm>
            <a:off x="4943475" y="188913"/>
            <a:ext cx="1717675" cy="911225"/>
          </a:xfrm>
          <a:noFill/>
          <a:ln>
            <a:noFill/>
          </a:ln>
        </p:spPr>
        <p:txBody>
          <a:bodyPr/>
          <a:p>
            <a:r>
              <a:rPr lang="zh-CN" altLang="en-US" sz="4800" dirty="0">
                <a:ea typeface="宋体" panose="02010600030101010101" pitchFamily="2" charset="-122"/>
              </a:rPr>
              <a:t>目录</a:t>
            </a:r>
            <a:endParaRPr lang="zh-CN" altLang="en-US" sz="4800" dirty="0">
              <a:ea typeface="宋体" panose="02010600030101010101" pitchFamily="2" charset="-122"/>
            </a:endParaRP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1885950" y="1470025"/>
            <a:ext cx="7305675" cy="4457700"/>
          </a:xfrm>
          <a:ln/>
        </p:spPr>
        <p:txBody>
          <a:bodyPr lIns="90487" tIns="44450" rIns="90487" bIns="44450" anchor="t" anchorCtr="1"/>
          <a:p>
            <a:pPr marL="381000" indent="-381000">
              <a:buFont typeface="TPG Gill Sans" pitchFamily="2" charset="0"/>
              <a:buAutoNum type="arabicPeriod"/>
            </a:pPr>
            <a:r>
              <a:rPr lang="zh-CN" altLang="en-US" sz="2800" dirty="0">
                <a:solidFill>
                  <a:srgbClr val="3102DC"/>
                </a:solidFill>
                <a:ea typeface="宋体" panose="02010600030101010101" pitchFamily="2" charset="-122"/>
              </a:rPr>
              <a:t>人工搬运				第3</a:t>
            </a:r>
            <a:r>
              <a:rPr lang="zh-CN" altLang="en-US" sz="2800" dirty="0">
                <a:solidFill>
                  <a:srgbClr val="3102DC"/>
                </a:solidFill>
                <a:ea typeface="宋体" panose="02010600030101010101" pitchFamily="2" charset="-122"/>
              </a:rPr>
              <a:t>～16页</a:t>
            </a:r>
            <a:endParaRPr lang="zh-CN" altLang="en-US" sz="28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827405" lvl="1" indent="-381000">
              <a:buClr>
                <a:schemeClr val="tx1"/>
              </a:buClr>
              <a:buFont typeface="TPG Gill Sans" pitchFamily="2" charset="0"/>
              <a:buAutoNum type="circleNumDbPlain"/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可能的损伤			第3</a:t>
            </a: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～7页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827405" lvl="1" indent="-381000">
              <a:buClr>
                <a:schemeClr val="tx1"/>
              </a:buClr>
              <a:buFont typeface="TPG Gill Sans" pitchFamily="2" charset="0"/>
              <a:buAutoNum type="circleNumDbPlain"/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控制措施			第8～16页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2057400" y="260350"/>
            <a:ext cx="7467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i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什么是人工搬运</a:t>
            </a:r>
            <a:endParaRPr lang="zh-CN" altLang="en-US" sz="4800" i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矩形 8194"/>
          <p:cNvSpPr/>
          <p:nvPr/>
        </p:nvSpPr>
        <p:spPr>
          <a:xfrm>
            <a:off x="1905000" y="1143000"/>
            <a:ext cx="8001000" cy="49530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lnSpc>
                <a:spcPct val="90000"/>
              </a:lnSpc>
              <a:spcBef>
                <a:spcPct val="6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人工搬运是指通过人力搬运东西</a:t>
            </a:r>
            <a:endParaRPr lang="zh-CN" altLang="en-US" sz="28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lnSpc>
                <a:spcPct val="90000"/>
              </a:lnSpc>
              <a:spcBef>
                <a:spcPct val="60000"/>
              </a:spcBef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人工搬运，不只是把一个物体抬起，还包括人员在用力时的任何活动，包括以下一些活动：</a:t>
            </a:r>
            <a:endParaRPr lang="zh-CN" altLang="en-US" sz="28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lnSpc>
                <a:spcPct val="90000"/>
              </a:lnSpc>
              <a:spcBef>
                <a:spcPct val="0"/>
              </a:spcBef>
            </a:pPr>
            <a:endParaRPr lang="zh-CN" altLang="en-US" sz="2800" i="0" dirty="0">
              <a:solidFill>
                <a:srgbClr val="063DE8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lnSpc>
                <a:spcPct val="90000"/>
              </a:lnSpc>
              <a:spcBef>
                <a:spcPct val="40000"/>
              </a:spcBef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推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lnSpc>
                <a:spcPct val="90000"/>
              </a:lnSpc>
              <a:spcBef>
                <a:spcPct val="40000"/>
              </a:spcBef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拉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lnSpc>
                <a:spcPct val="90000"/>
              </a:lnSpc>
              <a:spcBef>
                <a:spcPct val="40000"/>
              </a:spcBef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拿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lnSpc>
                <a:spcPct val="90000"/>
              </a:lnSpc>
              <a:spcBef>
                <a:spcPct val="40000"/>
              </a:spcBef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放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lnSpc>
                <a:spcPct val="90000"/>
              </a:lnSpc>
              <a:spcBef>
                <a:spcPct val="40000"/>
              </a:spcBef>
            </a:pPr>
            <a:r>
              <a:rPr lang="zh-CN" altLang="en-US" sz="2000" b="1" dirty="0">
                <a:solidFill>
                  <a:srgbClr val="3102DC"/>
                </a:solidFill>
                <a:ea typeface="宋体" panose="02010600030101010101" pitchFamily="2" charset="-122"/>
              </a:rPr>
              <a:t>保持等</a:t>
            </a:r>
            <a:endParaRPr lang="zh-CN" altLang="en-US" sz="2000" b="1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grpSp>
        <p:nvGrpSpPr>
          <p:cNvPr id="8196" name="组合 8195"/>
          <p:cNvGrpSpPr/>
          <p:nvPr/>
        </p:nvGrpSpPr>
        <p:grpSpPr>
          <a:xfrm>
            <a:off x="6019800" y="3124200"/>
            <a:ext cx="2425700" cy="2438400"/>
            <a:chOff x="0" y="0"/>
            <a:chExt cx="1528" cy="1536"/>
          </a:xfrm>
        </p:grpSpPr>
        <p:pic>
          <p:nvPicPr>
            <p:cNvPr id="8197" name="图片 8196" descr="liftingwrong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528" cy="153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8" name="组合 8197"/>
            <p:cNvGrpSpPr/>
            <p:nvPr/>
          </p:nvGrpSpPr>
          <p:grpSpPr>
            <a:xfrm>
              <a:off x="0" y="48"/>
              <a:ext cx="1488" cy="1440"/>
              <a:chOff x="0" y="0"/>
              <a:chExt cx="2304" cy="2256"/>
            </a:xfrm>
          </p:grpSpPr>
          <p:sp>
            <p:nvSpPr>
              <p:cNvPr id="8199" name="椭圆 8198"/>
              <p:cNvSpPr/>
              <p:nvPr/>
            </p:nvSpPr>
            <p:spPr>
              <a:xfrm>
                <a:off x="0" y="0"/>
                <a:ext cx="2304" cy="2256"/>
              </a:xfrm>
              <a:prstGeom prst="ellipse">
                <a:avLst/>
              </a:prstGeom>
              <a:noFill/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00" name="直接连接符 8199"/>
              <p:cNvSpPr/>
              <p:nvPr/>
            </p:nvSpPr>
            <p:spPr>
              <a:xfrm>
                <a:off x="432" y="240"/>
                <a:ext cx="1440" cy="1728"/>
              </a:xfrm>
              <a:prstGeom prst="line">
                <a:avLst/>
              </a:prstGeom>
              <a:ln w="1270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charRg st="1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charRg st="1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5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charRg st="5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charRg st="5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charRg st="59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charRg st="6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charRg st="6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charRg st="63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charRg st="65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/>
          <p:cNvPicPr/>
          <p:nvPr/>
        </p:nvPicPr>
        <p:blipFill>
          <a:blip r:embed="rId1"/>
          <a:stretch>
            <a:fillRect/>
          </a:stretch>
        </p:blipFill>
        <p:spPr>
          <a:xfrm>
            <a:off x="6970713" y="1295400"/>
            <a:ext cx="37338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0242"/>
          <p:cNvSpPr/>
          <p:nvPr/>
        </p:nvSpPr>
        <p:spPr>
          <a:xfrm>
            <a:off x="1828800" y="152400"/>
            <a:ext cx="7975600" cy="989013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 anchor="ctr" anchorCtr="0"/>
          <a:lstStyle>
            <a:lvl1pPr marL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000" b="1" u="none" kern="120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sz="4800" i="0" dirty="0">
                <a:ea typeface="宋体" panose="02010600030101010101" pitchFamily="2" charset="-122"/>
              </a:rPr>
              <a:t>人工搬运可能造成的损伤</a:t>
            </a:r>
            <a:endParaRPr lang="zh-CN" altLang="en-US" sz="4800" i="0" dirty="0">
              <a:ea typeface="宋体" panose="02010600030101010101" pitchFamily="2" charset="-122"/>
            </a:endParaRPr>
          </a:p>
        </p:txBody>
      </p:sp>
      <p:sp>
        <p:nvSpPr>
          <p:cNvPr id="10244" name="矩形 10243"/>
          <p:cNvSpPr/>
          <p:nvPr/>
        </p:nvSpPr>
        <p:spPr>
          <a:xfrm>
            <a:off x="1847850" y="1524000"/>
            <a:ext cx="5610225" cy="42672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人工搬运可能造成的损伤：肌肉扭伤或拉伤，颈或背的损伤，跌倒或滑倒，割伤、擦伤或骨折，重复性劳损。</a:t>
            </a:r>
            <a:endParaRPr lang="zh-CN" altLang="en-US" sz="28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176530" lvl="0" indent="-176530" defTabSz="694055">
              <a:spcBef>
                <a:spcPct val="0"/>
              </a:spcBef>
              <a:spcAft>
                <a:spcPct val="100000"/>
              </a:spcAft>
            </a:pPr>
            <a:r>
              <a:rPr lang="zh-CN" altLang="en-US" sz="2800" i="0" dirty="0">
                <a:solidFill>
                  <a:srgbClr val="3102DC"/>
                </a:solidFill>
                <a:ea typeface="宋体" panose="02010600030101010101" pitchFamily="2" charset="-122"/>
              </a:rPr>
              <a:t>其中，背部损伤占所有工作损伤的20％，以及人工搬运损伤的60％。</a:t>
            </a:r>
            <a:endParaRPr lang="zh-CN" altLang="en-US" sz="2800" i="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4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charRg st="4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charRg st="4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/>
          <p:nvPr>
            <p:ph type="title"/>
          </p:nvPr>
        </p:nvSpPr>
        <p:spPr>
          <a:xfrm>
            <a:off x="2063750" y="188913"/>
            <a:ext cx="8061325" cy="720725"/>
          </a:xfrm>
          <a:noFill/>
          <a:ln>
            <a:noFill/>
          </a:ln>
        </p:spPr>
        <p:txBody>
          <a:bodyPr/>
          <a:p>
            <a:r>
              <a:rPr lang="zh-CN" altLang="en-US" sz="4400" dirty="0">
                <a:ea typeface="宋体" panose="02010600030101010101" pitchFamily="2" charset="-122"/>
              </a:rPr>
              <a:t>测试你的人工搬运知识 （1</a:t>
            </a:r>
            <a:r>
              <a:rPr lang="zh-CN" altLang="en-US" sz="4400" dirty="0">
                <a:ea typeface="宋体" panose="02010600030101010101" pitchFamily="2" charset="-122"/>
              </a:rPr>
              <a:t>）</a:t>
            </a:r>
            <a:endParaRPr lang="zh-CN" altLang="en-US" sz="4400" dirty="0">
              <a:ea typeface="宋体" panose="02010600030101010101" pitchFamily="2" charset="-122"/>
            </a:endParaRPr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1941513" y="1914525"/>
            <a:ext cx="7491412" cy="3729038"/>
          </a:xfrm>
          <a:ln/>
        </p:spPr>
        <p:txBody>
          <a:bodyPr lIns="90487" tIns="44450" rIns="90487" bIns="44450" anchor="t" anchorCtr="1"/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1.在你移动物体之前进行检查	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</a:t>
            </a: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错误</a:t>
            </a: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	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2.当你把东西送达后，可以把它扔下去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	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3.当重物太高而挡住你的视线时，可以从旁边看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	正确	错误</a:t>
            </a: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4.当你搬运重物时，尽量使它靠近你的身体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	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42900" indent="-342900">
              <a:buFontTx/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5. 培训后，回到你自己原来的操作方法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7642225" y="1916113"/>
            <a:ext cx="6858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8616950" y="2708275"/>
            <a:ext cx="8382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错误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8616950" y="3500438"/>
            <a:ext cx="6477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错误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7715250" y="4244975"/>
            <a:ext cx="6858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8582025" y="5060950"/>
            <a:ext cx="609600" cy="3124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错误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7" name="图片 12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3663" y="3284538"/>
            <a:ext cx="1684337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2293" grpId="0" bldLvl="0" animBg="1"/>
      <p:bldP spid="12294" grpId="0" bldLvl="0" animBg="1"/>
      <p:bldP spid="12295" grpId="0" bldLvl="0" animBg="1"/>
      <p:bldP spid="1229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/>
          <p:nvPr>
            <p:ph type="title"/>
          </p:nvPr>
        </p:nvSpPr>
        <p:spPr>
          <a:xfrm>
            <a:off x="1981200" y="333375"/>
            <a:ext cx="8061325" cy="576263"/>
          </a:xfrm>
          <a:noFill/>
          <a:ln>
            <a:noFill/>
          </a:ln>
        </p:spPr>
        <p:txBody>
          <a:bodyPr/>
          <a:p>
            <a:r>
              <a:rPr lang="zh-CN" altLang="en-US" sz="4800" dirty="0">
                <a:ea typeface="宋体" panose="02010600030101010101" pitchFamily="2" charset="-122"/>
              </a:rPr>
              <a:t>测试你的人工搬运知识（2</a:t>
            </a:r>
            <a:r>
              <a:rPr lang="zh-CN" altLang="en-US" sz="4800" dirty="0">
                <a:ea typeface="宋体" panose="02010600030101010101" pitchFamily="2" charset="-122"/>
              </a:rPr>
              <a:t>）</a:t>
            </a:r>
            <a:endParaRPr lang="zh-CN" altLang="en-US" sz="4800" dirty="0">
              <a:ea typeface="宋体" panose="02010600030101010101" pitchFamily="2" charset="-122"/>
            </a:endParaRPr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2063750" y="1341438"/>
            <a:ext cx="7493000" cy="5516562"/>
          </a:xfrm>
          <a:ln/>
        </p:spPr>
        <p:txBody>
          <a:bodyPr lIns="90487" tIns="44450" rIns="90487" bIns="44450" anchor="t" anchorCtr="1"/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6. 在搬运重物时考虑身体是否合适和健康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16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	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7.  当团队工作时，应有一个人指挥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/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8.  穿合适的衣服以防止受伤	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/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9.  如果用车搬运，身体应适当的倾斜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None/>
            </a:pPr>
            <a:r>
              <a:rPr lang="zh-CN" altLang="en-US" sz="2000" dirty="0">
                <a:solidFill>
                  <a:srgbClr val="3102DC"/>
                </a:solidFill>
                <a:ea typeface="宋体" panose="02010600030101010101" pitchFamily="2" charset="-122"/>
              </a:rPr>
              <a:t>10. 举重物时弯曲而不是膝盖			</a:t>
            </a:r>
            <a:r>
              <a:rPr lang="zh-CN" altLang="en-US" sz="1600" dirty="0">
                <a:solidFill>
                  <a:srgbClr val="3102DC"/>
                </a:solidFill>
                <a:ea typeface="宋体" panose="02010600030101010101" pitchFamily="2" charset="-122"/>
              </a:rPr>
              <a:t>正确	错误</a:t>
            </a:r>
            <a:endParaRPr lang="zh-CN" altLang="en-US" sz="20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81000" indent="-381000">
              <a:buFontTx/>
              <a:buNone/>
            </a:pPr>
            <a:r>
              <a:rPr lang="zh-CN" altLang="en-US" sz="1200" dirty="0">
                <a:ea typeface="宋体" panose="02010600030101010101" pitchFamily="2" charset="-122"/>
              </a:rPr>
              <a:t>	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7786688" y="1341438"/>
            <a:ext cx="6858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7751763" y="2133600"/>
            <a:ext cx="685800" cy="3371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7751763" y="2997200"/>
            <a:ext cx="685800" cy="3124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7751763" y="3789363"/>
            <a:ext cx="685800" cy="2882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8688388" y="4581525"/>
            <a:ext cx="838200" cy="2882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i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错误</a:t>
            </a:r>
            <a:endParaRPr lang="zh-CN" altLang="en-US" sz="1600" i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  <p:bldP spid="14341" grpId="0" bldLvl="0" animBg="1"/>
      <p:bldP spid="14342" grpId="0" bldLvl="0" animBg="1"/>
      <p:bldP spid="14343" grpId="0" bldLvl="0" animBg="1"/>
      <p:bldP spid="143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15361"/>
          <p:cNvSpPr/>
          <p:nvPr/>
        </p:nvSpPr>
        <p:spPr>
          <a:xfrm>
            <a:off x="2057400" y="304800"/>
            <a:ext cx="7467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i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人工搬运过程－－评估</a:t>
            </a:r>
            <a:endParaRPr lang="zh-CN" altLang="en-US" sz="4800" i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矩形 15362"/>
          <p:cNvSpPr/>
          <p:nvPr/>
        </p:nvSpPr>
        <p:spPr>
          <a:xfrm>
            <a:off x="1905000" y="1600200"/>
            <a:ext cx="8001000" cy="3733800"/>
          </a:xfrm>
          <a:prstGeom prst="rect">
            <a:avLst/>
          </a:prstGeom>
          <a:noFill/>
          <a:ln w="9525">
            <a:noFill/>
          </a:ln>
        </p:spPr>
        <p:txBody>
          <a:bodyPr lIns="85709" tIns="42855" rIns="85709" bIns="42855"/>
          <a:lstStyle>
            <a:lvl1pPr marL="231775" lvl="0" indent="-231775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Char char="n"/>
              <a:defRPr sz="2400" b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lvl="1" indent="-22352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95000"/>
              <a:buFont typeface="Webdings" panose="05030102010509060703" pitchFamily="2" charset="2"/>
              <a:buChar char="4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105" lvl="2" indent="-163830" algn="l" defTabSz="91440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115000"/>
              <a:buFontTx/>
              <a:buChar char="-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 lvl="3" indent="-282575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-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4pPr>
            <a:lvl5pPr marL="1768475" lvl="4" indent="-2286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E0326"/>
              </a:buClr>
              <a:buSzPct val="120000"/>
              <a:buFontTx/>
              <a:buChar char="•"/>
              <a:defRPr sz="2200" b="1" i="0" u="none" kern="1200" baseline="0">
                <a:solidFill>
                  <a:srgbClr val="000000"/>
                </a:solidFill>
                <a:latin typeface="Arial Rounded MT Bold" panose="020F0704030504030204" pitchFamily="2" charset="0"/>
              </a:defRPr>
            </a:lvl5pPr>
          </a:lstStyle>
          <a:p>
            <a:pPr marL="176530" lvl="0" indent="-176530" defTabSz="694055">
              <a:spcBef>
                <a:spcPct val="100000"/>
              </a:spcBef>
            </a:pPr>
            <a:r>
              <a:rPr lang="zh-CN" altLang="en-US" sz="3600" i="0" dirty="0">
                <a:solidFill>
                  <a:srgbClr val="3102DC"/>
                </a:solidFill>
                <a:ea typeface="宋体" panose="02010600030101010101" pitchFamily="2" charset="-122"/>
              </a:rPr>
              <a:t>搬运之前，请先确认是否有以下风险</a:t>
            </a:r>
            <a:endParaRPr lang="zh-CN" altLang="en-US" sz="3600" i="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100000"/>
              </a:spcBef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需要过分用力－拉伤或扭伤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100000"/>
              </a:spcBef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是否有坠落－－骨折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100000"/>
              </a:spcBef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是否有尖锐粗糙的表面－－割伤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587375" lvl="1" indent="-234950" defTabSz="694055">
              <a:spcBef>
                <a:spcPct val="100000"/>
              </a:spcBef>
            </a:pPr>
            <a:r>
              <a:rPr lang="zh-CN" altLang="en-US" sz="2400" b="1" dirty="0">
                <a:solidFill>
                  <a:srgbClr val="3102DC"/>
                </a:solidFill>
                <a:ea typeface="宋体" panose="02010600030101010101" pitchFamily="2" charset="-122"/>
              </a:rPr>
              <a:t>需要过度用力抬起－－疝气</a:t>
            </a:r>
            <a:endParaRPr lang="zh-CN" altLang="en-US" sz="2400" b="1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15364" name="图片 15363"/>
          <p:cNvPicPr>
            <a:picLocks noChangeAspect="1"/>
          </p:cNvPicPr>
          <p:nvPr/>
        </p:nvPicPr>
        <p:blipFill>
          <a:blip r:embed="rId1"/>
          <a:srcRect l="4567" t="3105" r="3957" b="2777"/>
          <a:stretch>
            <a:fillRect/>
          </a:stretch>
        </p:blipFill>
        <p:spPr>
          <a:xfrm>
            <a:off x="7507288" y="2327275"/>
            <a:ext cx="2289175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/>
          <p:nvPr>
            <p:ph type="title"/>
          </p:nvPr>
        </p:nvSpPr>
        <p:spPr>
          <a:xfrm>
            <a:off x="2063750" y="260350"/>
            <a:ext cx="8061325" cy="576263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lang="zh-CN" altLang="en-US" sz="4800" dirty="0">
                <a:ea typeface="宋体" panose="02010600030101010101" pitchFamily="2" charset="-122"/>
              </a:rPr>
              <a:t>如何抬起物体</a:t>
            </a:r>
            <a:endParaRPr lang="zh-CN" altLang="en-US" sz="4800" dirty="0">
              <a:ea typeface="宋体" panose="02010600030101010101" pitchFamily="2" charset="-122"/>
            </a:endParaRPr>
          </a:p>
        </p:txBody>
      </p:sp>
      <p:sp>
        <p:nvSpPr>
          <p:cNvPr id="17411" name="文本占位符 17410"/>
          <p:cNvSpPr>
            <a:spLocks noGrp="1"/>
          </p:cNvSpPr>
          <p:nvPr>
            <p:ph type="body" sz="half" idx="1"/>
          </p:nvPr>
        </p:nvSpPr>
        <p:spPr>
          <a:xfrm>
            <a:off x="1847850" y="1484313"/>
            <a:ext cx="4822825" cy="3886200"/>
          </a:xfrm>
          <a:ln/>
        </p:spPr>
        <p:txBody>
          <a:bodyPr lIns="90487" tIns="44450" rIns="90487" bIns="44450" anchor="t" anchorCtr="1"/>
          <a:p>
            <a:pPr marL="377825" indent="-377825">
              <a:spcBef>
                <a:spcPct val="100000"/>
              </a:spcBef>
              <a:buClr>
                <a:schemeClr val="hlink"/>
              </a:buClr>
              <a:buSzPct val="50000"/>
              <a:buFont typeface="Marlett" pitchFamily="2" charset="2"/>
            </a:pPr>
            <a:r>
              <a:rPr lang="zh-CN" altLang="en-US" sz="3200" dirty="0">
                <a:solidFill>
                  <a:srgbClr val="3102DC"/>
                </a:solidFill>
                <a:ea typeface="宋体" panose="02010600030101010101" pitchFamily="2" charset="-122"/>
              </a:rPr>
              <a:t>靠近物体</a:t>
            </a:r>
            <a:endParaRPr lang="zh-CN" altLang="en-US" sz="32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77825" indent="-377825">
              <a:spcBef>
                <a:spcPct val="100000"/>
              </a:spcBef>
              <a:buClr>
                <a:schemeClr val="hlink"/>
              </a:buClr>
              <a:buSzPct val="50000"/>
              <a:buFont typeface="Marlett" pitchFamily="2" charset="2"/>
            </a:pPr>
            <a:r>
              <a:rPr lang="zh-CN" altLang="en-US" sz="3200" dirty="0">
                <a:solidFill>
                  <a:srgbClr val="3102DC"/>
                </a:solidFill>
                <a:ea typeface="宋体" panose="02010600030101010101" pitchFamily="2" charset="-122"/>
              </a:rPr>
              <a:t>蹲下</a:t>
            </a:r>
            <a:endParaRPr lang="zh-CN" altLang="en-US" sz="32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77825" indent="-377825">
              <a:spcBef>
                <a:spcPct val="100000"/>
              </a:spcBef>
              <a:buClr>
                <a:schemeClr val="hlink"/>
              </a:buClr>
              <a:buSzPct val="50000"/>
              <a:buFont typeface="Marlett" pitchFamily="2" charset="2"/>
            </a:pPr>
            <a:r>
              <a:rPr lang="zh-CN" altLang="en-US" sz="3200" dirty="0">
                <a:solidFill>
                  <a:srgbClr val="3102DC"/>
                </a:solidFill>
                <a:ea typeface="宋体" panose="02010600030101010101" pitchFamily="2" charset="-122"/>
              </a:rPr>
              <a:t>抓紧物体</a:t>
            </a:r>
            <a:endParaRPr lang="zh-CN" altLang="en-US" sz="32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77825" indent="-377825">
              <a:spcBef>
                <a:spcPct val="100000"/>
              </a:spcBef>
              <a:buClr>
                <a:schemeClr val="hlink"/>
              </a:buClr>
              <a:buSzPct val="50000"/>
              <a:buFont typeface="Marlett" pitchFamily="2" charset="2"/>
            </a:pPr>
            <a:r>
              <a:rPr lang="zh-CN" altLang="en-US" sz="3200" dirty="0">
                <a:solidFill>
                  <a:srgbClr val="3102DC"/>
                </a:solidFill>
                <a:ea typeface="宋体" panose="02010600030101010101" pitchFamily="2" charset="-122"/>
              </a:rPr>
              <a:t>用腿部力量抬起物体举</a:t>
            </a:r>
            <a:endParaRPr lang="zh-CN" altLang="en-US" sz="3200" dirty="0">
              <a:solidFill>
                <a:srgbClr val="3102DC"/>
              </a:solidFill>
              <a:ea typeface="宋体" panose="02010600030101010101" pitchFamily="2" charset="-122"/>
            </a:endParaRPr>
          </a:p>
          <a:p>
            <a:pPr marL="377825" indent="-377825">
              <a:spcBef>
                <a:spcPct val="100000"/>
              </a:spcBef>
              <a:buClr>
                <a:schemeClr val="hlink"/>
              </a:buClr>
              <a:buSzPct val="50000"/>
              <a:buFont typeface="Marlett" pitchFamily="2" charset="2"/>
            </a:pPr>
            <a:r>
              <a:rPr lang="zh-CN" altLang="en-US" sz="3200" dirty="0">
                <a:solidFill>
                  <a:srgbClr val="3102DC"/>
                </a:solidFill>
                <a:ea typeface="宋体" panose="02010600030101010101" pitchFamily="2" charset="-122"/>
              </a:rPr>
              <a:t>拿起物体并靠近身体</a:t>
            </a:r>
            <a:endParaRPr lang="zh-CN" altLang="en-US" sz="1800" dirty="0">
              <a:solidFill>
                <a:srgbClr val="3102DC"/>
              </a:solidFill>
              <a:ea typeface="宋体" panose="02010600030101010101" pitchFamily="2" charset="-122"/>
            </a:endParaRPr>
          </a:p>
        </p:txBody>
      </p:sp>
      <p:pic>
        <p:nvPicPr>
          <p:cNvPr id="17412" name="图片 174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0613" y="908050"/>
            <a:ext cx="90487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1068388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200400"/>
            <a:ext cx="722313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4095750"/>
            <a:ext cx="928688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1">
                                            <p:txEl>
                                              <p:charRg st="13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char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char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1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Nutrition">
  <a:themeElements>
    <a:clrScheme name="">
      <a:dk1>
        <a:srgbClr val="000000"/>
      </a:dk1>
      <a:lt1>
        <a:srgbClr val="FFFFD9"/>
      </a:lt1>
      <a:dk2>
        <a:srgbClr val="FF0000"/>
      </a:dk2>
      <a:lt2>
        <a:srgbClr val="8C0000"/>
      </a:lt2>
      <a:accent1>
        <a:srgbClr val="5B5BFF"/>
      </a:accent1>
      <a:accent2>
        <a:srgbClr val="32C632"/>
      </a:accent2>
      <a:accent3>
        <a:srgbClr val="FFFFE9"/>
      </a:accent3>
      <a:accent4>
        <a:srgbClr val="000000"/>
      </a:accent4>
      <a:accent5>
        <a:srgbClr val="B6B6FF"/>
      </a:accent5>
      <a:accent6>
        <a:srgbClr val="2CB12C"/>
      </a:accent6>
      <a:hlink>
        <a:srgbClr val="FF0000"/>
      </a:hlink>
      <a:folHlink>
        <a:srgbClr val="FF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D9"/>
        </a:lt1>
        <a:dk2>
          <a:srgbClr val="FF0000"/>
        </a:dk2>
        <a:lt2>
          <a:srgbClr val="8C0000"/>
        </a:lt2>
        <a:accent1>
          <a:srgbClr val="5B5BFF"/>
        </a:accent1>
        <a:accent2>
          <a:srgbClr val="45FF83"/>
        </a:accent2>
        <a:accent3>
          <a:srgbClr val="FFFFE9"/>
        </a:accent3>
        <a:accent4>
          <a:srgbClr val="000000"/>
        </a:accent4>
        <a:accent5>
          <a:srgbClr val="B6B6FF"/>
        </a:accent5>
        <a:accent6>
          <a:srgbClr val="3DE575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Settings\Wyeth\Application Data\Microsoft\Templates\Wyeth\Nutrition.pot</Template>
  <TotalTime>0</TotalTime>
  <Words>2118</Words>
  <Application>WPS 演示</Application>
  <PresentationFormat>在屏幕上显示</PresentationFormat>
  <Paragraphs>235</Paragraphs>
  <Slides>19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Arial Rounded MT Bold</vt:lpstr>
      <vt:lpstr>Marlett</vt:lpstr>
      <vt:lpstr>Webdings</vt:lpstr>
      <vt:lpstr>TPG Gill Sans</vt:lpstr>
      <vt:lpstr>Segoe Print</vt:lpstr>
      <vt:lpstr>Times New Roman</vt:lpstr>
      <vt:lpstr>Latha</vt:lpstr>
      <vt:lpstr>AMGDT</vt:lpstr>
      <vt:lpstr>微软雅黑</vt:lpstr>
      <vt:lpstr>Arial Unicode MS</vt:lpstr>
      <vt:lpstr>隶书</vt:lpstr>
      <vt:lpstr>汉仪旗黑-85S</vt:lpstr>
      <vt:lpstr>黑体</vt:lpstr>
      <vt:lpstr>李旭科毛笔行书</vt:lpstr>
      <vt:lpstr>楷体</vt:lpstr>
      <vt:lpstr>Nutrition</vt:lpstr>
      <vt:lpstr>3_Office 主题​​</vt:lpstr>
      <vt:lpstr>MS_ClipArt_Gallery.5</vt:lpstr>
      <vt:lpstr>MS_ClipArt_Gallery.5</vt:lpstr>
      <vt:lpstr>MS_ClipArt_Gallery.5</vt:lpstr>
      <vt:lpstr>MS_ClipArt_Gallery.5</vt:lpstr>
      <vt:lpstr>MS_ClipArt_Gallery.5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AHP</Company>
  <LinksUpToDate>false</LinksUpToDate>
  <SharedDoc>false</SharedDoc>
  <HyperlinksChanged>false</HyperlinksChanged>
  <AppVersion>14.0000</AppVersion>
  <Pages>10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Wyeth</dc:creator>
  <cp:lastModifiedBy>monkeyhappy</cp:lastModifiedBy>
  <cp:revision>336</cp:revision>
  <cp:lastPrinted>2002-03-28T20:01:28Z</cp:lastPrinted>
  <dcterms:created xsi:type="dcterms:W3CDTF">2004-05-10T03:42:33Z</dcterms:created>
  <dcterms:modified xsi:type="dcterms:W3CDTF">2023-11-22T08:21:18Z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CC1A5B3E43984744AC46A85D72ECE7DA_12</vt:lpwstr>
  </property>
</Properties>
</file>