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handoutMasterIdLst>
    <p:handoutMasterId r:id="rId29"/>
  </p:handoutMasterIdLst>
  <p:sldIdLst>
    <p:sldId id="256" r:id="rId3"/>
    <p:sldId id="309" r:id="rId4"/>
    <p:sldId id="257" r:id="rId5"/>
    <p:sldId id="258" r:id="rId6"/>
    <p:sldId id="278" r:id="rId8"/>
    <p:sldId id="259" r:id="rId9"/>
    <p:sldId id="260" r:id="rId10"/>
    <p:sldId id="261" r:id="rId11"/>
    <p:sldId id="262" r:id="rId12"/>
    <p:sldId id="263" r:id="rId13"/>
    <p:sldId id="264" r:id="rId14"/>
    <p:sldId id="265" r:id="rId15"/>
    <p:sldId id="266" r:id="rId16"/>
    <p:sldId id="267" r:id="rId17"/>
    <p:sldId id="268" r:id="rId18"/>
    <p:sldId id="269" r:id="rId19"/>
    <p:sldId id="279" r:id="rId20"/>
    <p:sldId id="270" r:id="rId21"/>
    <p:sldId id="271" r:id="rId22"/>
    <p:sldId id="272" r:id="rId23"/>
    <p:sldId id="273" r:id="rId24"/>
    <p:sldId id="274" r:id="rId25"/>
    <p:sldId id="275" r:id="rId26"/>
    <p:sldId id="276" r:id="rId27"/>
    <p:sldId id="280" r:id="rId28"/>
  </p:sldIdLst>
  <p:sldSz cx="12192000" cy="6858000"/>
  <p:notesSz cx="6735445" cy="9865995"/>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60" userDrawn="1">
          <p15:clr>
            <a:srgbClr val="A4A3A4"/>
          </p15:clr>
        </p15:guide>
        <p15:guide id="2" pos="3840" userDrawn="1">
          <p15:clr>
            <a:srgbClr val="A4A3A4"/>
          </p15:clr>
        </p15:guide>
        <p15:guide id="3" pos="170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15" d="100"/>
          <a:sy n="115" d="100"/>
        </p:scale>
        <p:origin x="396" y="102"/>
      </p:cViewPr>
      <p:guideLst>
        <p:guide orient="horz" pos="2260"/>
        <p:guide pos="3840"/>
        <p:guide pos="170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4" Type="http://schemas.openxmlformats.org/officeDocument/2006/relationships/tags" Target="tags/tag21.xml"/><Relationship Id="rId33" Type="http://schemas.openxmlformats.org/officeDocument/2006/relationships/commentAuthors" Target="commentAuthors.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handoutMaster" Target="handoutMasters/handoutMaster1.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A6599B27-D378-4D3E-BFA4-AAE98A3270E7}" type="doc">
      <dgm:prSet loTypeId="urn:microsoft.com/office/officeart/2005/8/layout/gear1" loCatId="process" qsTypeId="urn:microsoft.com/office/officeart/2005/8/quickstyle/simple5" qsCatId="simple" csTypeId="urn:microsoft.com/office/officeart/2005/8/colors/colorful5" csCatId="colorful" phldr="1"/>
      <dgm:spPr/>
    </dgm:pt>
    <dgm:pt modelId="{71040B37-34C5-4B95-B84C-222A60157D13}">
      <dgm:prSet phldrT="[文本]" custT="1"/>
      <dgm:spPr>
        <a:solidFill>
          <a:schemeClr val="tx2">
            <a:lumMod val="75000"/>
          </a:schemeClr>
        </a:solidFill>
        <a:scene3d>
          <a:camera prst="orthographicFront">
            <a:rot lat="0" lon="0" rev="0"/>
          </a:camera>
          <a:lightRig rig="threePt" dir="t">
            <a:rot lat="0" lon="0" rev="1200000"/>
          </a:lightRig>
        </a:scene3d>
      </dgm:spPr>
      <dgm:t>
        <a:bodyPr/>
        <a:lstStyle/>
        <a:p>
          <a:r>
            <a:rPr lang="zh-CN" altLang="en-US" sz="1800" dirty="0" smtClean="0">
              <a:latin typeface="微软雅黑" panose="020B0503020204020204" pitchFamily="34" charset="-122"/>
              <a:ea typeface="微软雅黑" panose="020B0503020204020204" pitchFamily="34" charset="-122"/>
            </a:rPr>
            <a:t>隐患排查治理</a:t>
          </a:r>
          <a:endParaRPr lang="zh-CN" altLang="en-US" sz="1800" dirty="0">
            <a:latin typeface="微软雅黑" panose="020B0503020204020204" pitchFamily="34" charset="-122"/>
            <a:ea typeface="微软雅黑" panose="020B0503020204020204" pitchFamily="34" charset="-122"/>
          </a:endParaRPr>
        </a:p>
      </dgm:t>
    </dgm:pt>
    <dgm:pt modelId="{FFB3F65E-6850-4F81-BDE1-4548D5C87ABD}" cxnId="{B0EE298E-195D-4D04-9A2B-9C035511ECA1}" type="parTrans">
      <dgm:prSet/>
      <dgm:spPr/>
      <dgm:t>
        <a:bodyPr/>
        <a:lstStyle/>
        <a:p>
          <a:endParaRPr lang="zh-CN" altLang="en-US"/>
        </a:p>
      </dgm:t>
    </dgm:pt>
    <dgm:pt modelId="{1975DAEA-DD0C-4D15-BE56-C5D100965BB3}" cxnId="{B0EE298E-195D-4D04-9A2B-9C035511ECA1}" type="sibTrans">
      <dgm:prSet/>
      <dgm:spPr>
        <a:solidFill>
          <a:schemeClr val="tx2">
            <a:lumMod val="75000"/>
          </a:schemeClr>
        </a:solidFill>
        <a:scene3d>
          <a:camera prst="orthographicFront">
            <a:rot lat="0" lon="0" rev="0"/>
          </a:camera>
          <a:lightRig rig="threePt" dir="t">
            <a:rot lat="0" lon="0" rev="1200000"/>
          </a:lightRig>
        </a:scene3d>
      </dgm:spPr>
      <dgm:t>
        <a:bodyPr/>
        <a:lstStyle/>
        <a:p>
          <a:endParaRPr lang="zh-CN" altLang="en-US"/>
        </a:p>
      </dgm:t>
    </dgm:pt>
    <dgm:pt modelId="{87808693-736A-4BCB-B262-05567FA63624}">
      <dgm:prSet phldrT="[文本]" custT="1"/>
      <dgm:spPr>
        <a:solidFill>
          <a:schemeClr val="tx1">
            <a:lumMod val="50000"/>
            <a:lumOff val="50000"/>
          </a:schemeClr>
        </a:solidFill>
        <a:scene3d>
          <a:camera prst="orthographicFront">
            <a:rot lat="0" lon="0" rev="0"/>
          </a:camera>
          <a:lightRig rig="threePt" dir="t">
            <a:rot lat="0" lon="0" rev="1200000"/>
          </a:lightRig>
        </a:scene3d>
      </dgm:spPr>
      <dgm:t>
        <a:bodyPr/>
        <a:lstStyle/>
        <a:p>
          <a:r>
            <a:rPr lang="zh-CN" altLang="en-US" sz="1800" dirty="0" smtClean="0">
              <a:latin typeface="微软雅黑" panose="020B0503020204020204" pitchFamily="34" charset="-122"/>
              <a:ea typeface="微软雅黑" panose="020B0503020204020204" pitchFamily="34" charset="-122"/>
            </a:rPr>
            <a:t>隐患排查实施</a:t>
          </a:r>
          <a:endParaRPr lang="zh-CN" altLang="en-US" sz="1800" dirty="0">
            <a:latin typeface="微软雅黑" panose="020B0503020204020204" pitchFamily="34" charset="-122"/>
            <a:ea typeface="微软雅黑" panose="020B0503020204020204" pitchFamily="34" charset="-122"/>
          </a:endParaRPr>
        </a:p>
      </dgm:t>
    </dgm:pt>
    <dgm:pt modelId="{4B4A6E25-6CCF-4C90-A4EA-D1A95CA28340}" cxnId="{0B31F8B1-53A1-43ED-BC2C-57DE0FFA7B47}" type="parTrans">
      <dgm:prSet/>
      <dgm:spPr/>
      <dgm:t>
        <a:bodyPr/>
        <a:lstStyle/>
        <a:p>
          <a:endParaRPr lang="zh-CN" altLang="en-US"/>
        </a:p>
      </dgm:t>
    </dgm:pt>
    <dgm:pt modelId="{CB952384-D7BF-4921-82E8-5D31DE19D709}" cxnId="{0B31F8B1-53A1-43ED-BC2C-57DE0FFA7B47}" type="sibTrans">
      <dgm:prSet/>
      <dgm:spPr>
        <a:solidFill>
          <a:schemeClr val="tx1">
            <a:lumMod val="50000"/>
            <a:lumOff val="50000"/>
          </a:schemeClr>
        </a:solidFill>
        <a:scene3d>
          <a:camera prst="orthographicFront">
            <a:rot lat="0" lon="0" rev="0"/>
          </a:camera>
          <a:lightRig rig="threePt" dir="t">
            <a:rot lat="0" lon="0" rev="1200000"/>
          </a:lightRig>
        </a:scene3d>
      </dgm:spPr>
      <dgm:t>
        <a:bodyPr/>
        <a:lstStyle/>
        <a:p>
          <a:endParaRPr lang="zh-CN" altLang="en-US"/>
        </a:p>
      </dgm:t>
    </dgm:pt>
    <dgm:pt modelId="{F60A3281-8E0C-440C-8AE6-A72C64D67E01}">
      <dgm:prSet phldrT="[文本]" custT="1"/>
      <dgm:spPr>
        <a:solidFill>
          <a:schemeClr val="accent6">
            <a:lumMod val="75000"/>
          </a:schemeClr>
        </a:solidFill>
        <a:scene3d>
          <a:camera prst="orthographicFront">
            <a:rot lat="0" lon="0" rev="0"/>
          </a:camera>
          <a:lightRig rig="threePt" dir="t">
            <a:rot lat="0" lon="0" rev="1200000"/>
          </a:lightRig>
        </a:scene3d>
      </dgm:spPr>
      <dgm:t>
        <a:bodyPr/>
        <a:lstStyle/>
        <a:p>
          <a:r>
            <a:rPr lang="zh-CN" altLang="en-US" sz="1800" dirty="0" smtClean="0">
              <a:latin typeface="微软雅黑" panose="020B0503020204020204" pitchFamily="34" charset="-122"/>
              <a:ea typeface="微软雅黑" panose="020B0503020204020204" pitchFamily="34" charset="-122"/>
            </a:rPr>
            <a:t>确定排查计划</a:t>
          </a:r>
          <a:endParaRPr lang="zh-CN" altLang="en-US" sz="1800" dirty="0">
            <a:latin typeface="微软雅黑" panose="020B0503020204020204" pitchFamily="34" charset="-122"/>
            <a:ea typeface="微软雅黑" panose="020B0503020204020204" pitchFamily="34" charset="-122"/>
          </a:endParaRPr>
        </a:p>
      </dgm:t>
    </dgm:pt>
    <dgm:pt modelId="{151865F5-13FB-4216-8552-1789CCFDFCEE}" cxnId="{2F37DD64-AA4F-4B0A-879B-506FDDA927C8}" type="parTrans">
      <dgm:prSet/>
      <dgm:spPr/>
      <dgm:t>
        <a:bodyPr/>
        <a:lstStyle/>
        <a:p>
          <a:endParaRPr lang="zh-CN" altLang="en-US"/>
        </a:p>
      </dgm:t>
    </dgm:pt>
    <dgm:pt modelId="{3BAE087E-E3CB-45A2-A52A-D5B14D84171B}" cxnId="{2F37DD64-AA4F-4B0A-879B-506FDDA927C8}" type="sibTrans">
      <dgm:prSet/>
      <dgm:spPr>
        <a:solidFill>
          <a:schemeClr val="accent6">
            <a:lumMod val="75000"/>
          </a:schemeClr>
        </a:solidFill>
        <a:scene3d>
          <a:camera prst="orthographicFront">
            <a:rot lat="0" lon="0" rev="0"/>
          </a:camera>
          <a:lightRig rig="threePt" dir="t">
            <a:rot lat="0" lon="0" rev="1200000"/>
          </a:lightRig>
        </a:scene3d>
      </dgm:spPr>
      <dgm:t>
        <a:bodyPr/>
        <a:lstStyle/>
        <a:p>
          <a:endParaRPr lang="zh-CN" altLang="en-US"/>
        </a:p>
      </dgm:t>
    </dgm:pt>
    <dgm:pt modelId="{DE8C48D1-E539-4A06-9649-A18EA8485325}" type="pres">
      <dgm:prSet presAssocID="{A6599B27-D378-4D3E-BFA4-AAE98A3270E7}" presName="composite" presStyleCnt="0">
        <dgm:presLayoutVars>
          <dgm:chMax val="3"/>
          <dgm:animLvl val="lvl"/>
          <dgm:resizeHandles val="exact"/>
        </dgm:presLayoutVars>
      </dgm:prSet>
      <dgm:spPr/>
    </dgm:pt>
    <dgm:pt modelId="{196E92AF-7474-44E4-A45F-4DAB5F859DA0}" type="pres">
      <dgm:prSet presAssocID="{71040B37-34C5-4B95-B84C-222A60157D13}" presName="gear1" presStyleLbl="node1" presStyleIdx="0" presStyleCnt="3">
        <dgm:presLayoutVars>
          <dgm:chMax val="1"/>
          <dgm:bulletEnabled val="1"/>
        </dgm:presLayoutVars>
      </dgm:prSet>
      <dgm:spPr/>
      <dgm:t>
        <a:bodyPr/>
        <a:lstStyle/>
        <a:p>
          <a:endParaRPr lang="zh-CN" altLang="en-US"/>
        </a:p>
      </dgm:t>
    </dgm:pt>
    <dgm:pt modelId="{8B998D48-B7EE-4D31-AA7B-A55742E52477}" type="pres">
      <dgm:prSet presAssocID="{71040B37-34C5-4B95-B84C-222A60157D13}" presName="gear1srcNode" presStyleLbl="node1" presStyleIdx="0" presStyleCnt="3"/>
      <dgm:spPr/>
      <dgm:t>
        <a:bodyPr/>
        <a:lstStyle/>
        <a:p>
          <a:endParaRPr lang="zh-CN" altLang="en-US"/>
        </a:p>
      </dgm:t>
    </dgm:pt>
    <dgm:pt modelId="{6663308E-D213-4E96-929D-79EBB174E13E}" type="pres">
      <dgm:prSet presAssocID="{71040B37-34C5-4B95-B84C-222A60157D13}" presName="gear1dstNode" presStyleLbl="node1" presStyleIdx="0" presStyleCnt="3"/>
      <dgm:spPr/>
      <dgm:t>
        <a:bodyPr/>
        <a:lstStyle/>
        <a:p>
          <a:endParaRPr lang="zh-CN" altLang="en-US"/>
        </a:p>
      </dgm:t>
    </dgm:pt>
    <dgm:pt modelId="{14413F3C-E37C-4077-97DB-BE0ED8139B1A}" type="pres">
      <dgm:prSet presAssocID="{87808693-736A-4BCB-B262-05567FA63624}" presName="gear2" presStyleLbl="node1" presStyleIdx="1" presStyleCnt="3">
        <dgm:presLayoutVars>
          <dgm:chMax val="1"/>
          <dgm:bulletEnabled val="1"/>
        </dgm:presLayoutVars>
      </dgm:prSet>
      <dgm:spPr/>
      <dgm:t>
        <a:bodyPr/>
        <a:lstStyle/>
        <a:p>
          <a:endParaRPr lang="zh-CN" altLang="en-US"/>
        </a:p>
      </dgm:t>
    </dgm:pt>
    <dgm:pt modelId="{6CEA49FE-17D9-4739-B3CC-D40166E6349E}" type="pres">
      <dgm:prSet presAssocID="{87808693-736A-4BCB-B262-05567FA63624}" presName="gear2srcNode" presStyleLbl="node1" presStyleIdx="1" presStyleCnt="3"/>
      <dgm:spPr/>
      <dgm:t>
        <a:bodyPr/>
        <a:lstStyle/>
        <a:p>
          <a:endParaRPr lang="zh-CN" altLang="en-US"/>
        </a:p>
      </dgm:t>
    </dgm:pt>
    <dgm:pt modelId="{805DAB41-7780-41D5-9440-E8E1741336E8}" type="pres">
      <dgm:prSet presAssocID="{87808693-736A-4BCB-B262-05567FA63624}" presName="gear2dstNode" presStyleLbl="node1" presStyleIdx="1" presStyleCnt="3"/>
      <dgm:spPr/>
      <dgm:t>
        <a:bodyPr/>
        <a:lstStyle/>
        <a:p>
          <a:endParaRPr lang="zh-CN" altLang="en-US"/>
        </a:p>
      </dgm:t>
    </dgm:pt>
    <dgm:pt modelId="{DB73F6CB-E48A-47B1-B823-7A39421C1A54}" type="pres">
      <dgm:prSet presAssocID="{F60A3281-8E0C-440C-8AE6-A72C64D67E01}" presName="gear3" presStyleLbl="node1" presStyleIdx="2" presStyleCnt="3"/>
      <dgm:spPr/>
      <dgm:t>
        <a:bodyPr/>
        <a:lstStyle/>
        <a:p>
          <a:endParaRPr lang="zh-CN" altLang="en-US"/>
        </a:p>
      </dgm:t>
    </dgm:pt>
    <dgm:pt modelId="{FD12EE31-9A06-4D4D-AB4B-909E968D6B80}" type="pres">
      <dgm:prSet presAssocID="{F60A3281-8E0C-440C-8AE6-A72C64D67E01}" presName="gear3tx" presStyleLbl="node1" presStyleIdx="2" presStyleCnt="3">
        <dgm:presLayoutVars>
          <dgm:chMax val="1"/>
          <dgm:bulletEnabled val="1"/>
        </dgm:presLayoutVars>
      </dgm:prSet>
      <dgm:spPr/>
      <dgm:t>
        <a:bodyPr/>
        <a:lstStyle/>
        <a:p>
          <a:endParaRPr lang="zh-CN" altLang="en-US"/>
        </a:p>
      </dgm:t>
    </dgm:pt>
    <dgm:pt modelId="{88CD3EEC-5818-410C-84FE-7C04C04A4649}" type="pres">
      <dgm:prSet presAssocID="{F60A3281-8E0C-440C-8AE6-A72C64D67E01}" presName="gear3srcNode" presStyleLbl="node1" presStyleIdx="2" presStyleCnt="3"/>
      <dgm:spPr/>
      <dgm:t>
        <a:bodyPr/>
        <a:lstStyle/>
        <a:p>
          <a:endParaRPr lang="zh-CN" altLang="en-US"/>
        </a:p>
      </dgm:t>
    </dgm:pt>
    <dgm:pt modelId="{43B42A65-7FCC-4D68-8CA7-F4DBDA81A5C4}" type="pres">
      <dgm:prSet presAssocID="{F60A3281-8E0C-440C-8AE6-A72C64D67E01}" presName="gear3dstNode" presStyleLbl="node1" presStyleIdx="2" presStyleCnt="3"/>
      <dgm:spPr/>
      <dgm:t>
        <a:bodyPr/>
        <a:lstStyle/>
        <a:p>
          <a:endParaRPr lang="zh-CN" altLang="en-US"/>
        </a:p>
      </dgm:t>
    </dgm:pt>
    <dgm:pt modelId="{16F54028-0D12-4B14-96CB-89F7E3A958A8}" type="pres">
      <dgm:prSet presAssocID="{1975DAEA-DD0C-4D15-BE56-C5D100965BB3}" presName="connector1" presStyleLbl="sibTrans2D1" presStyleIdx="0" presStyleCnt="3"/>
      <dgm:spPr/>
      <dgm:t>
        <a:bodyPr/>
        <a:lstStyle/>
        <a:p>
          <a:endParaRPr lang="zh-CN" altLang="en-US"/>
        </a:p>
      </dgm:t>
    </dgm:pt>
    <dgm:pt modelId="{09894E7E-18FE-4F8A-9482-594D8CE585D8}" type="pres">
      <dgm:prSet presAssocID="{CB952384-D7BF-4921-82E8-5D31DE19D709}" presName="connector2" presStyleLbl="sibTrans2D1" presStyleIdx="1" presStyleCnt="3"/>
      <dgm:spPr/>
      <dgm:t>
        <a:bodyPr/>
        <a:lstStyle/>
        <a:p>
          <a:endParaRPr lang="zh-CN" altLang="en-US"/>
        </a:p>
      </dgm:t>
    </dgm:pt>
    <dgm:pt modelId="{A513C396-4C9E-4F20-AB2B-8F447CDFBF26}" type="pres">
      <dgm:prSet presAssocID="{3BAE087E-E3CB-45A2-A52A-D5B14D84171B}" presName="connector3" presStyleLbl="sibTrans2D1" presStyleIdx="2" presStyleCnt="3"/>
      <dgm:spPr/>
      <dgm:t>
        <a:bodyPr/>
        <a:lstStyle/>
        <a:p>
          <a:endParaRPr lang="zh-CN" altLang="en-US"/>
        </a:p>
      </dgm:t>
    </dgm:pt>
  </dgm:ptLst>
  <dgm:cxnLst>
    <dgm:cxn modelId="{D1C5981C-1FBE-461C-AA26-402E9811F620}" type="presOf" srcId="{71040B37-34C5-4B95-B84C-222A60157D13}" destId="{196E92AF-7474-44E4-A45F-4DAB5F859DA0}" srcOrd="0" destOrd="0" presId="urn:microsoft.com/office/officeart/2005/8/layout/gear1"/>
    <dgm:cxn modelId="{007A60B2-196D-4C4E-845B-1A3D7847BC57}" type="presOf" srcId="{3BAE087E-E3CB-45A2-A52A-D5B14D84171B}" destId="{A513C396-4C9E-4F20-AB2B-8F447CDFBF26}" srcOrd="0" destOrd="0" presId="urn:microsoft.com/office/officeart/2005/8/layout/gear1"/>
    <dgm:cxn modelId="{0B31F8B1-53A1-43ED-BC2C-57DE0FFA7B47}" srcId="{A6599B27-D378-4D3E-BFA4-AAE98A3270E7}" destId="{87808693-736A-4BCB-B262-05567FA63624}" srcOrd="1" destOrd="0" parTransId="{4B4A6E25-6CCF-4C90-A4EA-D1A95CA28340}" sibTransId="{CB952384-D7BF-4921-82E8-5D31DE19D709}"/>
    <dgm:cxn modelId="{432A22B6-EE92-4713-A0CD-6B08A64B327A}" type="presOf" srcId="{A6599B27-D378-4D3E-BFA4-AAE98A3270E7}" destId="{DE8C48D1-E539-4A06-9649-A18EA8485325}" srcOrd="0" destOrd="0" presId="urn:microsoft.com/office/officeart/2005/8/layout/gear1"/>
    <dgm:cxn modelId="{194566B0-6ADD-4936-9ABF-C3F0A9E6DDF6}" type="presOf" srcId="{F60A3281-8E0C-440C-8AE6-A72C64D67E01}" destId="{DB73F6CB-E48A-47B1-B823-7A39421C1A54}" srcOrd="0" destOrd="0" presId="urn:microsoft.com/office/officeart/2005/8/layout/gear1"/>
    <dgm:cxn modelId="{DA5364A0-3AD6-46F4-82EE-753CF6A49049}" type="presOf" srcId="{F60A3281-8E0C-440C-8AE6-A72C64D67E01}" destId="{43B42A65-7FCC-4D68-8CA7-F4DBDA81A5C4}" srcOrd="3" destOrd="0" presId="urn:microsoft.com/office/officeart/2005/8/layout/gear1"/>
    <dgm:cxn modelId="{2F37DD64-AA4F-4B0A-879B-506FDDA927C8}" srcId="{A6599B27-D378-4D3E-BFA4-AAE98A3270E7}" destId="{F60A3281-8E0C-440C-8AE6-A72C64D67E01}" srcOrd="2" destOrd="0" parTransId="{151865F5-13FB-4216-8552-1789CCFDFCEE}" sibTransId="{3BAE087E-E3CB-45A2-A52A-D5B14D84171B}"/>
    <dgm:cxn modelId="{DC965CCD-69E7-476D-AA35-C7FB65955C81}" type="presOf" srcId="{87808693-736A-4BCB-B262-05567FA63624}" destId="{14413F3C-E37C-4077-97DB-BE0ED8139B1A}" srcOrd="0" destOrd="0" presId="urn:microsoft.com/office/officeart/2005/8/layout/gear1"/>
    <dgm:cxn modelId="{A931FC07-09D9-4E46-BA29-A08442D37D43}" type="presOf" srcId="{F60A3281-8E0C-440C-8AE6-A72C64D67E01}" destId="{88CD3EEC-5818-410C-84FE-7C04C04A4649}" srcOrd="2" destOrd="0" presId="urn:microsoft.com/office/officeart/2005/8/layout/gear1"/>
    <dgm:cxn modelId="{112DAFD0-DE16-4295-872C-A44851D6B863}" type="presOf" srcId="{F60A3281-8E0C-440C-8AE6-A72C64D67E01}" destId="{FD12EE31-9A06-4D4D-AB4B-909E968D6B80}" srcOrd="1" destOrd="0" presId="urn:microsoft.com/office/officeart/2005/8/layout/gear1"/>
    <dgm:cxn modelId="{C12130A3-F2D9-4E3E-8F5B-6E15CE113642}" type="presOf" srcId="{CB952384-D7BF-4921-82E8-5D31DE19D709}" destId="{09894E7E-18FE-4F8A-9482-594D8CE585D8}" srcOrd="0" destOrd="0" presId="urn:microsoft.com/office/officeart/2005/8/layout/gear1"/>
    <dgm:cxn modelId="{126FA696-1E95-4D7F-9BEA-F30E35850440}" type="presOf" srcId="{87808693-736A-4BCB-B262-05567FA63624}" destId="{805DAB41-7780-41D5-9440-E8E1741336E8}" srcOrd="2" destOrd="0" presId="urn:microsoft.com/office/officeart/2005/8/layout/gear1"/>
    <dgm:cxn modelId="{B0EE298E-195D-4D04-9A2B-9C035511ECA1}" srcId="{A6599B27-D378-4D3E-BFA4-AAE98A3270E7}" destId="{71040B37-34C5-4B95-B84C-222A60157D13}" srcOrd="0" destOrd="0" parTransId="{FFB3F65E-6850-4F81-BDE1-4548D5C87ABD}" sibTransId="{1975DAEA-DD0C-4D15-BE56-C5D100965BB3}"/>
    <dgm:cxn modelId="{40709AF0-BFAF-4A72-BFB7-8AD26ED98DC6}" type="presOf" srcId="{71040B37-34C5-4B95-B84C-222A60157D13}" destId="{6663308E-D213-4E96-929D-79EBB174E13E}" srcOrd="2" destOrd="0" presId="urn:microsoft.com/office/officeart/2005/8/layout/gear1"/>
    <dgm:cxn modelId="{84D017E1-C53D-40D9-B552-58C0FF732B4F}" type="presOf" srcId="{87808693-736A-4BCB-B262-05567FA63624}" destId="{6CEA49FE-17D9-4739-B3CC-D40166E6349E}" srcOrd="1" destOrd="0" presId="urn:microsoft.com/office/officeart/2005/8/layout/gear1"/>
    <dgm:cxn modelId="{745F8174-BD68-40FD-B92C-66A83F5E6053}" type="presOf" srcId="{1975DAEA-DD0C-4D15-BE56-C5D100965BB3}" destId="{16F54028-0D12-4B14-96CB-89F7E3A958A8}" srcOrd="0" destOrd="0" presId="urn:microsoft.com/office/officeart/2005/8/layout/gear1"/>
    <dgm:cxn modelId="{1E28929B-DB50-418C-AAAE-F9B0111764EE}" type="presOf" srcId="{71040B37-34C5-4B95-B84C-222A60157D13}" destId="{8B998D48-B7EE-4D31-AA7B-A55742E52477}" srcOrd="1" destOrd="0" presId="urn:microsoft.com/office/officeart/2005/8/layout/gear1"/>
    <dgm:cxn modelId="{B1CB637B-1AEE-44D7-91FD-7B437624C9F7}" type="presParOf" srcId="{DE8C48D1-E539-4A06-9649-A18EA8485325}" destId="{196E92AF-7474-44E4-A45F-4DAB5F859DA0}" srcOrd="0" destOrd="0" presId="urn:microsoft.com/office/officeart/2005/8/layout/gear1"/>
    <dgm:cxn modelId="{C10E6CB8-68FC-414B-8117-A5402BD654C8}" type="presParOf" srcId="{DE8C48D1-E539-4A06-9649-A18EA8485325}" destId="{8B998D48-B7EE-4D31-AA7B-A55742E52477}" srcOrd="1" destOrd="0" presId="urn:microsoft.com/office/officeart/2005/8/layout/gear1"/>
    <dgm:cxn modelId="{200BC776-AE38-44C4-8C3F-C915A33AAC6F}" type="presParOf" srcId="{DE8C48D1-E539-4A06-9649-A18EA8485325}" destId="{6663308E-D213-4E96-929D-79EBB174E13E}" srcOrd="2" destOrd="0" presId="urn:microsoft.com/office/officeart/2005/8/layout/gear1"/>
    <dgm:cxn modelId="{DDD5C5F0-214A-441B-B143-27435B86477A}" type="presParOf" srcId="{DE8C48D1-E539-4A06-9649-A18EA8485325}" destId="{14413F3C-E37C-4077-97DB-BE0ED8139B1A}" srcOrd="3" destOrd="0" presId="urn:microsoft.com/office/officeart/2005/8/layout/gear1"/>
    <dgm:cxn modelId="{1E218629-6958-4B8C-8931-0A363BA0C741}" type="presParOf" srcId="{DE8C48D1-E539-4A06-9649-A18EA8485325}" destId="{6CEA49FE-17D9-4739-B3CC-D40166E6349E}" srcOrd="4" destOrd="0" presId="urn:microsoft.com/office/officeart/2005/8/layout/gear1"/>
    <dgm:cxn modelId="{9C586B49-780E-4926-8024-EB315F108F79}" type="presParOf" srcId="{DE8C48D1-E539-4A06-9649-A18EA8485325}" destId="{805DAB41-7780-41D5-9440-E8E1741336E8}" srcOrd="5" destOrd="0" presId="urn:microsoft.com/office/officeart/2005/8/layout/gear1"/>
    <dgm:cxn modelId="{953BAC7A-2964-456B-A8E7-AB07FA985593}" type="presParOf" srcId="{DE8C48D1-E539-4A06-9649-A18EA8485325}" destId="{DB73F6CB-E48A-47B1-B823-7A39421C1A54}" srcOrd="6" destOrd="0" presId="urn:microsoft.com/office/officeart/2005/8/layout/gear1"/>
    <dgm:cxn modelId="{B39CE9E0-C1AC-4F8C-BD6C-07C4E76167C6}" type="presParOf" srcId="{DE8C48D1-E539-4A06-9649-A18EA8485325}" destId="{FD12EE31-9A06-4D4D-AB4B-909E968D6B80}" srcOrd="7" destOrd="0" presId="urn:microsoft.com/office/officeart/2005/8/layout/gear1"/>
    <dgm:cxn modelId="{1A33107E-0092-48B9-9C1C-212EC5346CA1}" type="presParOf" srcId="{DE8C48D1-E539-4A06-9649-A18EA8485325}" destId="{88CD3EEC-5818-410C-84FE-7C04C04A4649}" srcOrd="8" destOrd="0" presId="urn:microsoft.com/office/officeart/2005/8/layout/gear1"/>
    <dgm:cxn modelId="{3B4104B5-8CA0-4A07-AA2A-F54B8944BA82}" type="presParOf" srcId="{DE8C48D1-E539-4A06-9649-A18EA8485325}" destId="{43B42A65-7FCC-4D68-8CA7-F4DBDA81A5C4}" srcOrd="9" destOrd="0" presId="urn:microsoft.com/office/officeart/2005/8/layout/gear1"/>
    <dgm:cxn modelId="{6101E048-AB16-4771-BD65-280435A23CF1}" type="presParOf" srcId="{DE8C48D1-E539-4A06-9649-A18EA8485325}" destId="{16F54028-0D12-4B14-96CB-89F7E3A958A8}" srcOrd="10" destOrd="0" presId="urn:microsoft.com/office/officeart/2005/8/layout/gear1"/>
    <dgm:cxn modelId="{3D4764C6-5FD2-4B0C-A4EB-7D190181EF10}" type="presParOf" srcId="{DE8C48D1-E539-4A06-9649-A18EA8485325}" destId="{09894E7E-18FE-4F8A-9482-594D8CE585D8}" srcOrd="11" destOrd="0" presId="urn:microsoft.com/office/officeart/2005/8/layout/gear1"/>
    <dgm:cxn modelId="{64B0EDF9-2551-47FB-98A9-D9FA2C9D9DA2}" type="presParOf" srcId="{DE8C48D1-E539-4A06-9649-A18EA8485325}" destId="{A513C396-4C9E-4F20-AB2B-8F447CDFBF26}" srcOrd="12" destOrd="0" presId="urn:microsoft.com/office/officeart/2005/8/layout/gear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4339835" cy="4339835"/>
        <a:chOff x="0" y="0"/>
        <a:chExt cx="4339835" cy="4339835"/>
      </a:xfrm>
    </dsp:grpSpPr>
    <dsp:sp modelId="{196E92AF-7474-44E4-A45F-4DAB5F859DA0}">
      <dsp:nvSpPr>
        <dsp:cNvPr id="3" name="形状 2"/>
        <dsp:cNvSpPr/>
      </dsp:nvSpPr>
      <dsp:spPr bwMode="white">
        <a:xfrm>
          <a:off x="2707233" y="1952926"/>
          <a:ext cx="2386909" cy="2386909"/>
        </a:xfrm>
        <a:prstGeom prst="gear9">
          <a:avLst/>
        </a:prstGeom>
        <a:solidFill>
          <a:schemeClr val="tx2">
            <a:lumMod val="75000"/>
          </a:schemeClr>
        </a:solidFill>
        <a:scene3d>
          <a:camera prst="orthographicFront">
            <a:rot lat="0" lon="0" rev="0"/>
          </a:camera>
          <a:lightRig rig="threePt" dir="t">
            <a:rot lat="0" lon="0" rev="1200000"/>
          </a:lightRig>
        </a:scene3d>
      </dsp:spPr>
      <dsp:style>
        <a:lnRef idx="0">
          <a:schemeClr val="lt1"/>
        </a:lnRef>
        <a:fillRef idx="3">
          <a:schemeClr val="accent5">
            <a:hueOff val="0"/>
            <a:satOff val="0"/>
            <a:lumOff val="0"/>
            <a:alpha val="100000"/>
          </a:schemeClr>
        </a:fillRef>
        <a:effectRef idx="3">
          <a:scrgbClr r="0" g="0" b="0"/>
        </a:effectRef>
        <a:fontRef idx="minor">
          <a:schemeClr val="lt1"/>
        </a:fontRef>
      </dsp:style>
      <dsp:txBody>
        <a:bodyPr lIns="22860" tIns="22860" rIns="22860" bIns="228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800" dirty="0" smtClean="0">
              <a:latin typeface="微软雅黑" panose="020B0503020204020204" pitchFamily="34" charset="-122"/>
              <a:ea typeface="微软雅黑" panose="020B0503020204020204" pitchFamily="34" charset="-122"/>
            </a:rPr>
            <a:t>隐患排查治理</a:t>
          </a:r>
          <a:endParaRPr lang="zh-CN" altLang="en-US" sz="1800" dirty="0">
            <a:latin typeface="微软雅黑" panose="020B0503020204020204" pitchFamily="34" charset="-122"/>
            <a:ea typeface="微软雅黑" panose="020B0503020204020204" pitchFamily="34" charset="-122"/>
          </a:endParaRPr>
        </a:p>
      </dsp:txBody>
      <dsp:txXfrm>
        <a:off x="2707233" y="1952926"/>
        <a:ext cx="2386909" cy="2386909"/>
      </dsp:txXfrm>
    </dsp:sp>
    <dsp:sp modelId="{14413F3C-E37C-4077-97DB-BE0ED8139B1A}">
      <dsp:nvSpPr>
        <dsp:cNvPr id="6" name="形状 5"/>
        <dsp:cNvSpPr/>
      </dsp:nvSpPr>
      <dsp:spPr bwMode="white">
        <a:xfrm>
          <a:off x="1318486" y="1388747"/>
          <a:ext cx="1735934" cy="1735934"/>
        </a:xfrm>
        <a:prstGeom prst="gear6">
          <a:avLst/>
        </a:prstGeom>
        <a:solidFill>
          <a:schemeClr val="tx1">
            <a:lumMod val="50000"/>
            <a:lumOff val="50000"/>
          </a:schemeClr>
        </a:solidFill>
        <a:scene3d>
          <a:camera prst="orthographicFront">
            <a:rot lat="0" lon="0" rev="0"/>
          </a:camera>
          <a:lightRig rig="threePt" dir="t">
            <a:rot lat="0" lon="0" rev="1200000"/>
          </a:lightRig>
        </a:scene3d>
      </dsp:spPr>
      <dsp:style>
        <a:lnRef idx="0">
          <a:schemeClr val="lt1"/>
        </a:lnRef>
        <a:fillRef idx="3">
          <a:schemeClr val="accent5">
            <a:hueOff val="-4950000"/>
            <a:satOff val="20000"/>
            <a:lumOff val="4314"/>
            <a:alpha val="100000"/>
          </a:schemeClr>
        </a:fillRef>
        <a:effectRef idx="3">
          <a:scrgbClr r="0" g="0" b="0"/>
        </a:effectRef>
        <a:fontRef idx="minor">
          <a:schemeClr val="lt1"/>
        </a:fontRef>
      </dsp:style>
      <dsp:txBody>
        <a:bodyPr lIns="22860" tIns="22860" rIns="22860" bIns="228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800" dirty="0" smtClean="0">
              <a:latin typeface="微软雅黑" panose="020B0503020204020204" pitchFamily="34" charset="-122"/>
              <a:ea typeface="微软雅黑" panose="020B0503020204020204" pitchFamily="34" charset="-122"/>
            </a:rPr>
            <a:t>隐患排查实施</a:t>
          </a:r>
          <a:endParaRPr lang="zh-CN" altLang="en-US" sz="1800" dirty="0">
            <a:latin typeface="微软雅黑" panose="020B0503020204020204" pitchFamily="34" charset="-122"/>
            <a:ea typeface="微软雅黑" panose="020B0503020204020204" pitchFamily="34" charset="-122"/>
          </a:endParaRPr>
        </a:p>
      </dsp:txBody>
      <dsp:txXfrm>
        <a:off x="1318486" y="1388747"/>
        <a:ext cx="1735934" cy="1735934"/>
      </dsp:txXfrm>
    </dsp:sp>
    <dsp:sp modelId="{DB73F6CB-E48A-47B1-B823-7A39421C1A54}">
      <dsp:nvSpPr>
        <dsp:cNvPr id="9" name="形状 8"/>
        <dsp:cNvSpPr/>
      </dsp:nvSpPr>
      <dsp:spPr bwMode="white">
        <a:xfrm rot="-900000">
          <a:off x="2290786" y="191130"/>
          <a:ext cx="1700861" cy="1700861"/>
        </a:xfrm>
        <a:prstGeom prst="gear6">
          <a:avLst/>
        </a:prstGeom>
        <a:solidFill>
          <a:schemeClr val="accent6">
            <a:lumMod val="75000"/>
          </a:schemeClr>
        </a:solidFill>
        <a:scene3d>
          <a:camera prst="orthographicFront">
            <a:rot lat="0" lon="0" rev="0"/>
          </a:camera>
          <a:lightRig rig="threePt" dir="t">
            <a:rot lat="0" lon="0" rev="1200000"/>
          </a:lightRig>
        </a:scene3d>
      </dsp:spPr>
      <dsp:style>
        <a:lnRef idx="0">
          <a:schemeClr val="lt1"/>
        </a:lnRef>
        <a:fillRef idx="3">
          <a:schemeClr val="accent5">
            <a:hueOff val="-9900000"/>
            <a:satOff val="40000"/>
            <a:lumOff val="8627"/>
            <a:alpha val="100000"/>
          </a:schemeClr>
        </a:fillRef>
        <a:effectRef idx="3">
          <a:scrgbClr r="0" g="0" b="0"/>
        </a:effectRef>
        <a:fontRef idx="minor">
          <a:schemeClr val="lt1"/>
        </a:fontRef>
      </dsp:style>
      <dsp:txBody>
        <a:bodyPr lIns="22860" tIns="22860" rIns="22860" bIns="228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800" dirty="0" smtClean="0">
              <a:latin typeface="微软雅黑" panose="020B0503020204020204" pitchFamily="34" charset="-122"/>
              <a:ea typeface="微软雅黑" panose="020B0503020204020204" pitchFamily="34" charset="-122"/>
            </a:rPr>
            <a:t>确定排查计划</a:t>
          </a:r>
          <a:endParaRPr lang="zh-CN" altLang="en-US" sz="1800" dirty="0">
            <a:latin typeface="微软雅黑" panose="020B0503020204020204" pitchFamily="34" charset="-122"/>
            <a:ea typeface="微软雅黑" panose="020B0503020204020204" pitchFamily="34" charset="-122"/>
          </a:endParaRPr>
        </a:p>
      </dsp:txBody>
      <dsp:txXfrm rot="-900000">
        <a:off x="2290786" y="191130"/>
        <a:ext cx="1700861" cy="1700861"/>
      </dsp:txXfrm>
    </dsp:sp>
    <dsp:sp modelId="{16F54028-0D12-4B14-96CB-89F7E3A958A8}">
      <dsp:nvSpPr>
        <dsp:cNvPr id="12" name="环形箭头 11"/>
        <dsp:cNvSpPr/>
      </dsp:nvSpPr>
      <dsp:spPr bwMode="white">
        <a:xfrm>
          <a:off x="2529470" y="1596014"/>
          <a:ext cx="3046890" cy="3046890"/>
        </a:xfrm>
        <a:prstGeom prst="circularArrow">
          <a:avLst>
            <a:gd name="adj1" fmla="val 5000"/>
            <a:gd name="adj2" fmla="val 360000"/>
            <a:gd name="adj3" fmla="val 2458610"/>
            <a:gd name="adj4" fmla="val 15853938"/>
            <a:gd name="adj5" fmla="val 5500"/>
          </a:avLst>
        </a:prstGeom>
        <a:solidFill>
          <a:schemeClr val="tx2">
            <a:lumMod val="75000"/>
          </a:schemeClr>
        </a:solidFill>
        <a:scene3d>
          <a:camera prst="orthographicFront">
            <a:rot lat="0" lon="0" rev="0"/>
          </a:camera>
          <a:lightRig rig="threePt" dir="t">
            <a:rot lat="0" lon="0" rev="1200000"/>
          </a:lightRig>
        </a:scene3d>
      </dsp:spPr>
      <dsp:style>
        <a:lnRef idx="0">
          <a:schemeClr val="lt1"/>
        </a:lnRef>
        <a:fillRef idx="3">
          <a:schemeClr val="accent5">
            <a:hueOff val="0"/>
            <a:satOff val="0"/>
            <a:lumOff val="0"/>
            <a:alpha val="100000"/>
          </a:schemeClr>
        </a:fillRef>
        <a:effectRef idx="3">
          <a:scrgbClr r="0" g="0" b="0"/>
        </a:effectRef>
        <a:fontRef idx="minor">
          <a:schemeClr val="lt1"/>
        </a:fontRef>
      </dsp:style>
      <dsp:txXfrm>
        <a:off x="2529470" y="1596014"/>
        <a:ext cx="3046890" cy="3046890"/>
      </dsp:txXfrm>
    </dsp:sp>
    <dsp:sp modelId="{09894E7E-18FE-4F8A-9482-594D8CE585D8}">
      <dsp:nvSpPr>
        <dsp:cNvPr id="13" name="形状 12"/>
        <dsp:cNvSpPr/>
      </dsp:nvSpPr>
      <dsp:spPr bwMode="white">
        <a:xfrm>
          <a:off x="1061180" y="1054151"/>
          <a:ext cx="2119575" cy="2119575"/>
        </a:xfrm>
        <a:prstGeom prst="leftCircularArrow">
          <a:avLst>
            <a:gd name="adj1" fmla="val 5000"/>
            <a:gd name="adj2" fmla="val -360000"/>
            <a:gd name="adj3" fmla="val 10419125"/>
            <a:gd name="adj4" fmla="val 14837806"/>
            <a:gd name="adj5" fmla="val 5500"/>
          </a:avLst>
        </a:prstGeom>
        <a:solidFill>
          <a:schemeClr val="tx1">
            <a:lumMod val="50000"/>
            <a:lumOff val="50000"/>
          </a:schemeClr>
        </a:solidFill>
        <a:scene3d>
          <a:camera prst="orthographicFront">
            <a:rot lat="0" lon="0" rev="0"/>
          </a:camera>
          <a:lightRig rig="threePt" dir="t">
            <a:rot lat="0" lon="0" rev="1200000"/>
          </a:lightRig>
        </a:scene3d>
      </dsp:spPr>
      <dsp:style>
        <a:lnRef idx="0">
          <a:schemeClr val="lt1"/>
        </a:lnRef>
        <a:fillRef idx="3">
          <a:schemeClr val="accent5">
            <a:hueOff val="-4950000"/>
            <a:satOff val="20000"/>
            <a:lumOff val="4314"/>
            <a:alpha val="100000"/>
          </a:schemeClr>
        </a:fillRef>
        <a:effectRef idx="3">
          <a:scrgbClr r="0" g="0" b="0"/>
        </a:effectRef>
        <a:fontRef idx="minor">
          <a:schemeClr val="lt1"/>
        </a:fontRef>
      </dsp:style>
      <dsp:txXfrm>
        <a:off x="1061180" y="1054151"/>
        <a:ext cx="2119575" cy="2119575"/>
      </dsp:txXfrm>
    </dsp:sp>
    <dsp:sp modelId="{A513C396-4C9E-4F20-AB2B-8F447CDFBF26}">
      <dsp:nvSpPr>
        <dsp:cNvPr id="14" name="环形箭头 13"/>
        <dsp:cNvSpPr/>
      </dsp:nvSpPr>
      <dsp:spPr bwMode="white">
        <a:xfrm>
          <a:off x="1937937" y="-141470"/>
          <a:ext cx="2312264" cy="2312264"/>
        </a:xfrm>
        <a:prstGeom prst="circularArrow">
          <a:avLst>
            <a:gd name="adj1" fmla="val 5000"/>
            <a:gd name="adj2" fmla="val 360000"/>
            <a:gd name="adj3" fmla="val 13347948"/>
            <a:gd name="adj4" fmla="val 10508220"/>
            <a:gd name="adj5" fmla="val 5500"/>
          </a:avLst>
        </a:prstGeom>
        <a:solidFill>
          <a:schemeClr val="accent6">
            <a:lumMod val="75000"/>
          </a:schemeClr>
        </a:solidFill>
        <a:scene3d>
          <a:camera prst="orthographicFront">
            <a:rot lat="0" lon="0" rev="0"/>
          </a:camera>
          <a:lightRig rig="threePt" dir="t">
            <a:rot lat="0" lon="0" rev="1200000"/>
          </a:lightRig>
        </a:scene3d>
      </dsp:spPr>
      <dsp:style>
        <a:lnRef idx="0">
          <a:schemeClr val="lt1"/>
        </a:lnRef>
        <a:fillRef idx="3">
          <a:schemeClr val="accent5">
            <a:hueOff val="-9900000"/>
            <a:satOff val="40000"/>
            <a:lumOff val="8627"/>
            <a:alpha val="100000"/>
          </a:schemeClr>
        </a:fillRef>
        <a:effectRef idx="3">
          <a:scrgbClr r="0" g="0" b="0"/>
        </a:effectRef>
        <a:fontRef idx="minor">
          <a:schemeClr val="lt1"/>
        </a:fontRef>
      </dsp:style>
      <dsp:txXfrm>
        <a:off x="1937937" y="-141470"/>
        <a:ext cx="2312264" cy="2312264"/>
      </dsp:txXfrm>
    </dsp:sp>
    <dsp:sp modelId="{8B998D48-B7EE-4D31-AA7B-A55742E52477}">
      <dsp:nvSpPr>
        <dsp:cNvPr id="4" name="矩形 3" hidden="1"/>
        <dsp:cNvSpPr/>
      </dsp:nvSpPr>
      <dsp:spPr>
        <a:xfrm>
          <a:off x="3878988" y="1735934"/>
          <a:ext cx="36000" cy="36000"/>
        </a:xfrm>
        <a:prstGeom prst="rect">
          <a:avLst/>
        </a:prstGeom>
      </dsp:spPr>
      <dsp:txXfrm>
        <a:off x="3878988" y="1735934"/>
        <a:ext cx="36000" cy="36000"/>
      </dsp:txXfrm>
    </dsp:sp>
    <dsp:sp modelId="{6663308E-D213-4E96-929D-79EBB174E13E}">
      <dsp:nvSpPr>
        <dsp:cNvPr id="5" name="矩形 4" hidden="1"/>
        <dsp:cNvSpPr/>
      </dsp:nvSpPr>
      <dsp:spPr>
        <a:xfrm>
          <a:off x="4971345" y="4122843"/>
          <a:ext cx="36000" cy="36000"/>
        </a:xfrm>
        <a:prstGeom prst="rect">
          <a:avLst/>
        </a:prstGeom>
      </dsp:spPr>
      <dsp:txXfrm>
        <a:off x="4971345" y="4122843"/>
        <a:ext cx="36000" cy="36000"/>
      </dsp:txXfrm>
    </dsp:sp>
    <dsp:sp modelId="{6CEA49FE-17D9-4739-B3CC-D40166E6349E}">
      <dsp:nvSpPr>
        <dsp:cNvPr id="7" name="矩形 6" hidden="1"/>
        <dsp:cNvSpPr/>
      </dsp:nvSpPr>
      <dsp:spPr>
        <a:xfrm>
          <a:off x="1752469" y="1215154"/>
          <a:ext cx="36000" cy="36000"/>
        </a:xfrm>
        <a:prstGeom prst="rect">
          <a:avLst/>
        </a:prstGeom>
      </dsp:spPr>
      <dsp:txXfrm>
        <a:off x="1752469" y="1215154"/>
        <a:ext cx="36000" cy="36000"/>
      </dsp:txXfrm>
    </dsp:sp>
    <dsp:sp modelId="{805DAB41-7780-41D5-9440-E8E1741336E8}">
      <dsp:nvSpPr>
        <dsp:cNvPr id="8" name="矩形 7" hidden="1"/>
        <dsp:cNvSpPr/>
      </dsp:nvSpPr>
      <dsp:spPr>
        <a:xfrm>
          <a:off x="1188291" y="2300113"/>
          <a:ext cx="36000" cy="36000"/>
        </a:xfrm>
        <a:prstGeom prst="rect">
          <a:avLst/>
        </a:prstGeom>
      </dsp:spPr>
      <dsp:txXfrm>
        <a:off x="1188291" y="2300113"/>
        <a:ext cx="36000" cy="36000"/>
      </dsp:txXfrm>
    </dsp:sp>
    <dsp:sp modelId="{88CD3EEC-5818-410C-84FE-7C04C04A4649}">
      <dsp:nvSpPr>
        <dsp:cNvPr id="10" name="矩形 9" hidden="1"/>
        <dsp:cNvSpPr/>
      </dsp:nvSpPr>
      <dsp:spPr>
        <a:xfrm>
          <a:off x="2056257" y="1084959"/>
          <a:ext cx="36000" cy="36000"/>
        </a:xfrm>
        <a:prstGeom prst="rect">
          <a:avLst/>
        </a:prstGeom>
      </dsp:spPr>
      <dsp:txXfrm>
        <a:off x="2056257" y="1084959"/>
        <a:ext cx="36000" cy="36000"/>
      </dsp:txXfrm>
    </dsp:sp>
    <dsp:sp modelId="{43B42A65-7FCC-4D68-8CA7-F4DBDA81A5C4}">
      <dsp:nvSpPr>
        <dsp:cNvPr id="11" name="矩形 10" hidden="1"/>
        <dsp:cNvSpPr/>
      </dsp:nvSpPr>
      <dsp:spPr>
        <a:xfrm>
          <a:off x="2403444" y="216992"/>
          <a:ext cx="36000" cy="36000"/>
        </a:xfrm>
        <a:prstGeom prst="rect">
          <a:avLst/>
        </a:prstGeom>
      </dsp:spPr>
      <dsp:txXfrm>
        <a:off x="2403444" y="216992"/>
        <a:ext cx="36000" cy="36000"/>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type="gear6" r:blip="" rot="-15">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srcNode" val="gear1srcNode"/>
          <dgm:param type="dstNode" val="gear1dstNode"/>
          <dgm:param type="connRout" val="curv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srcNode" val="gear2srcNode"/>
          <dgm:param type="dstNode" val="gear2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srcNode" val="gear3srcNode"/>
          <dgm:param type="dstNode" val="gear3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866535" cy="534099"/>
          </a:xfrm>
          <a:prstGeom prst="rect">
            <a:avLst/>
          </a:prstGeom>
        </p:spPr>
        <p:txBody>
          <a:bodyPr vert="horz" lIns="91440" tIns="45720" rIns="91440" bIns="45720" rtlCol="0"/>
          <a:lstStyle>
            <a:lvl1pPr algn="l">
              <a:defRPr sz="1160"/>
            </a:lvl1pPr>
          </a:lstStyle>
          <a:p>
            <a:endParaRPr lang="zh-CN" altLang="en-US"/>
          </a:p>
        </p:txBody>
      </p:sp>
      <p:sp>
        <p:nvSpPr>
          <p:cNvPr id="3" name="日期占位符 2"/>
          <p:cNvSpPr>
            <a:spLocks noGrp="1"/>
          </p:cNvSpPr>
          <p:nvPr>
            <p:ph type="dt" sz="quarter" idx="1"/>
          </p:nvPr>
        </p:nvSpPr>
        <p:spPr>
          <a:xfrm>
            <a:off x="3747015" y="0"/>
            <a:ext cx="2866535" cy="534099"/>
          </a:xfrm>
          <a:prstGeom prst="rect">
            <a:avLst/>
          </a:prstGeom>
        </p:spPr>
        <p:txBody>
          <a:bodyPr vert="horz" lIns="91440" tIns="45720" rIns="91440" bIns="45720" rtlCol="0"/>
          <a:lstStyle>
            <a:lvl1pPr algn="r">
              <a:defRPr sz="116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10110900"/>
            <a:ext cx="2866535" cy="534097"/>
          </a:xfrm>
          <a:prstGeom prst="rect">
            <a:avLst/>
          </a:prstGeom>
        </p:spPr>
        <p:txBody>
          <a:bodyPr vert="horz" lIns="91440" tIns="45720" rIns="91440" bIns="45720" rtlCol="0" anchor="b"/>
          <a:lstStyle>
            <a:lvl1pPr algn="l">
              <a:defRPr sz="1160"/>
            </a:lvl1pPr>
          </a:lstStyle>
          <a:p>
            <a:endParaRPr lang="zh-CN" altLang="en-US"/>
          </a:p>
        </p:txBody>
      </p:sp>
      <p:sp>
        <p:nvSpPr>
          <p:cNvPr id="5" name="灯片编号占位符 4"/>
          <p:cNvSpPr>
            <a:spLocks noGrp="1"/>
          </p:cNvSpPr>
          <p:nvPr>
            <p:ph type="sldNum" sz="quarter" idx="3"/>
          </p:nvPr>
        </p:nvSpPr>
        <p:spPr>
          <a:xfrm>
            <a:off x="3747015" y="10110900"/>
            <a:ext cx="2866535" cy="534097"/>
          </a:xfrm>
          <a:prstGeom prst="rect">
            <a:avLst/>
          </a:prstGeom>
        </p:spPr>
        <p:txBody>
          <a:bodyPr vert="horz" lIns="91440" tIns="45720" rIns="91440" bIns="45720" rtlCol="0" anchor="b"/>
          <a:lstStyle>
            <a:lvl1pPr algn="r">
              <a:defRPr sz="116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9E01489E-AF82-47E4-B296-BE9F2594D85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22D0E71B-5DB3-4159-9B7D-8485111345F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70046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2D0E71B-5DB3-4159-9B7D-8485111345F0}"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70046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2D0E71B-5DB3-4159-9B7D-8485111345F0}"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70046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2D0E71B-5DB3-4159-9B7D-8485111345F0}"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70046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2D0E71B-5DB3-4159-9B7D-8485111345F0}"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70046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2D0E71B-5DB3-4159-9B7D-8485111345F0}"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70046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2D0E71B-5DB3-4159-9B7D-8485111345F0}"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70046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2D0E71B-5DB3-4159-9B7D-8485111345F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70046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2D0E71B-5DB3-4159-9B7D-8485111345F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70046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2D0E71B-5DB3-4159-9B7D-8485111345F0}"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70046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2D0E71B-5DB3-4159-9B7D-8485111345F0}"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70046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2D0E71B-5DB3-4159-9B7D-8485111345F0}"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70046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2D0E71B-5DB3-4159-9B7D-8485111345F0}"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70046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2D0E71B-5DB3-4159-9B7D-8485111345F0}"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70046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2D0E71B-5DB3-4159-9B7D-8485111345F0}"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70046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2D0E71B-5DB3-4159-9B7D-8485111345F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tags" Target="../tags/tag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pic>
        <p:nvPicPr>
          <p:cNvPr id="8" name="图片 7"/>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1.png"/><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7.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8.xml"/><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tags" Target="../tags/tag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9" Type="http://schemas.openxmlformats.org/officeDocument/2006/relationships/tags" Target="../tags/tag14.xml"/><Relationship Id="rId8" Type="http://schemas.openxmlformats.org/officeDocument/2006/relationships/tags" Target="../tags/tag13.xml"/><Relationship Id="rId7" Type="http://schemas.openxmlformats.org/officeDocument/2006/relationships/image" Target="../media/image8.jpeg"/><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image" Target="../media/image7.jpeg"/><Relationship Id="rId3" Type="http://schemas.openxmlformats.org/officeDocument/2006/relationships/tags" Target="../tags/tag10.xml"/><Relationship Id="rId2" Type="http://schemas.openxmlformats.org/officeDocument/2006/relationships/tags" Target="../tags/tag9.xml"/><Relationship Id="rId18" Type="http://schemas.openxmlformats.org/officeDocument/2006/relationships/slideLayout" Target="../slideLayouts/slideLayout1.xml"/><Relationship Id="rId17" Type="http://schemas.openxmlformats.org/officeDocument/2006/relationships/image" Target="../media/image1.png"/><Relationship Id="rId16" Type="http://schemas.openxmlformats.org/officeDocument/2006/relationships/tags" Target="../tags/tag20.xml"/><Relationship Id="rId15" Type="http://schemas.openxmlformats.org/officeDocument/2006/relationships/hyperlink" Target="http://www.bofety.com/" TargetMode="External"/><Relationship Id="rId14" Type="http://schemas.openxmlformats.org/officeDocument/2006/relationships/tags" Target="../tags/tag19.xml"/><Relationship Id="rId13" Type="http://schemas.openxmlformats.org/officeDocument/2006/relationships/tags" Target="../tags/tag18.xml"/><Relationship Id="rId12" Type="http://schemas.openxmlformats.org/officeDocument/2006/relationships/tags" Target="../tags/tag17.xml"/><Relationship Id="rId11" Type="http://schemas.openxmlformats.org/officeDocument/2006/relationships/tags" Target="../tags/tag16.xml"/><Relationship Id="rId10" Type="http://schemas.openxmlformats.org/officeDocument/2006/relationships/tags" Target="../tags/tag15.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t="7633" b="6473"/>
          <a:stretch>
            <a:fillRect/>
          </a:stretch>
        </p:blipFill>
        <p:spPr>
          <a:xfrm>
            <a:off x="0" y="0"/>
            <a:ext cx="12192000" cy="6858000"/>
          </a:xfrm>
          <a:prstGeom prst="rect">
            <a:avLst/>
          </a:prstGeom>
        </p:spPr>
      </p:pic>
      <p:sp>
        <p:nvSpPr>
          <p:cNvPr id="7" name="TextBox 6"/>
          <p:cNvSpPr txBox="1"/>
          <p:nvPr/>
        </p:nvSpPr>
        <p:spPr>
          <a:xfrm>
            <a:off x="5663952" y="1488073"/>
            <a:ext cx="6120680" cy="1107996"/>
          </a:xfrm>
          <a:prstGeom prst="rect">
            <a:avLst/>
          </a:prstGeom>
          <a:noFill/>
        </p:spPr>
        <p:txBody>
          <a:bodyPr wrap="square" rtlCol="0">
            <a:spAutoFit/>
          </a:bodyPr>
          <a:lstStyle/>
          <a:p>
            <a:pPr algn="ctr"/>
            <a:r>
              <a:rPr lang="zh-CN" altLang="en-US" sz="6600" b="1" dirty="0">
                <a:solidFill>
                  <a:schemeClr val="bg1"/>
                </a:solidFill>
                <a:effectLst>
                  <a:outerShdw blurRad="38100" dist="38100" dir="2700000" algn="tl">
                    <a:srgbClr val="000000">
                      <a:alpha val="43137"/>
                    </a:srgbClr>
                  </a:outerShdw>
                </a:effectLst>
                <a:latin typeface="华文中宋" pitchFamily="2" charset="-122"/>
                <a:ea typeface="华文中宋" pitchFamily="2" charset="-122"/>
              </a:rPr>
              <a:t>双体系检查</a:t>
            </a:r>
            <a:r>
              <a:rPr lang="zh-CN" altLang="en-US" sz="6600" b="1" dirty="0" smtClean="0">
                <a:solidFill>
                  <a:schemeClr val="bg1"/>
                </a:solidFill>
                <a:effectLst>
                  <a:outerShdw blurRad="38100" dist="38100" dir="2700000" algn="tl">
                    <a:srgbClr val="000000">
                      <a:alpha val="43137"/>
                    </a:srgbClr>
                  </a:outerShdw>
                </a:effectLst>
                <a:latin typeface="华文中宋" pitchFamily="2" charset="-122"/>
                <a:ea typeface="华文中宋" pitchFamily="2" charset="-122"/>
              </a:rPr>
              <a:t>重点</a:t>
            </a:r>
            <a:r>
              <a:rPr lang="en-US" altLang="zh-CN" sz="6600" b="1" dirty="0" smtClean="0">
                <a:solidFill>
                  <a:schemeClr val="bg1"/>
                </a:solidFill>
                <a:effectLst>
                  <a:outerShdw blurRad="38100" dist="38100" dir="2700000" algn="tl">
                    <a:srgbClr val="000000">
                      <a:alpha val="43137"/>
                    </a:srgbClr>
                  </a:outerShdw>
                </a:effectLst>
                <a:latin typeface="华文中宋" pitchFamily="2" charset="-122"/>
                <a:ea typeface="华文中宋" pitchFamily="2" charset="-122"/>
              </a:rPr>
              <a:t>                                    </a:t>
            </a:r>
            <a:endParaRPr lang="zh-CN" altLang="en-US" sz="6600" b="1" dirty="0">
              <a:solidFill>
                <a:schemeClr val="bg1"/>
              </a:solidFill>
              <a:effectLst>
                <a:outerShdw blurRad="38100" dist="38100" dir="2700000" algn="tl">
                  <a:srgbClr val="000000">
                    <a:alpha val="43137"/>
                  </a:srgbClr>
                </a:outerShdw>
              </a:effectLst>
              <a:latin typeface="华文中宋" pitchFamily="2" charset="-122"/>
              <a:ea typeface="华文中宋" pitchFamily="2" charset="-122"/>
            </a:endParaRPr>
          </a:p>
        </p:txBody>
      </p:sp>
      <p:sp>
        <p:nvSpPr>
          <p:cNvPr id="4" name="平行四边形 3"/>
          <p:cNvSpPr/>
          <p:nvPr/>
        </p:nvSpPr>
        <p:spPr>
          <a:xfrm>
            <a:off x="3143672" y="-34032"/>
            <a:ext cx="3113575" cy="5184576"/>
          </a:xfrm>
          <a:prstGeom prst="parallelogram">
            <a:avLst>
              <a:gd name="adj" fmla="val 72553"/>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平行四边形 14"/>
          <p:cNvSpPr/>
          <p:nvPr/>
        </p:nvSpPr>
        <p:spPr>
          <a:xfrm>
            <a:off x="3647728" y="4260920"/>
            <a:ext cx="1826952" cy="3201132"/>
          </a:xfrm>
          <a:prstGeom prst="parallelogram">
            <a:avLst>
              <a:gd name="adj" fmla="val 76092"/>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descr="7b0a2020202022776f7264617274223a20227b5c2269645c223a32353030343531362c5c227469645c223a31333439377d220a7d0a"/>
          <p:cNvSpPr txBox="1"/>
          <p:nvPr>
            <p:custDataLst>
              <p:tags r:id="rId2"/>
            </p:custDataLst>
          </p:nvPr>
        </p:nvSpPr>
        <p:spPr>
          <a:xfrm>
            <a:off x="7553960" y="3693661"/>
            <a:ext cx="2364740" cy="47752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20" name="椭圆 19"/>
          <p:cNvSpPr/>
          <p:nvPr>
            <p:custDataLst>
              <p:tags r:id="rId3"/>
            </p:custDataLst>
          </p:nvPr>
        </p:nvSpPr>
        <p:spPr>
          <a:xfrm>
            <a:off x="7103960" y="4941592"/>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21" name="椭圆 20"/>
          <p:cNvSpPr/>
          <p:nvPr>
            <p:custDataLst>
              <p:tags r:id="rId4"/>
            </p:custDataLst>
          </p:nvPr>
        </p:nvSpPr>
        <p:spPr>
          <a:xfrm>
            <a:off x="8347075" y="4942205"/>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22" name="椭圆 21"/>
          <p:cNvSpPr/>
          <p:nvPr>
            <p:custDataLst>
              <p:tags r:id="rId5"/>
            </p:custDataLst>
          </p:nvPr>
        </p:nvSpPr>
        <p:spPr>
          <a:xfrm>
            <a:off x="9590190" y="4941592"/>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pic>
        <p:nvPicPr>
          <p:cNvPr id="23" name="图片 22"/>
          <p:cNvPicPr>
            <a:picLocks noChangeAspect="1"/>
          </p:cNvPicPr>
          <p:nvPr>
            <p:custDataLst>
              <p:tags r:id="rId6"/>
            </p:custDataLst>
          </p:nvPr>
        </p:nvPicPr>
        <p:blipFill>
          <a:blip r:embed="rId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流程图: 手动输入 13"/>
          <p:cNvSpPr/>
          <p:nvPr/>
        </p:nvSpPr>
        <p:spPr>
          <a:xfrm rot="5400000" flipH="1">
            <a:off x="1147225" y="-569637"/>
            <a:ext cx="564161" cy="2207568"/>
          </a:xfrm>
          <a:prstGeom prst="flowChartManualInpu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流程图: 手动输入 15"/>
          <p:cNvSpPr/>
          <p:nvPr/>
        </p:nvSpPr>
        <p:spPr>
          <a:xfrm rot="5400000" flipH="1">
            <a:off x="821704" y="-569636"/>
            <a:ext cx="564161" cy="2207568"/>
          </a:xfrm>
          <a:prstGeom prst="flowChartManualInpu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711450" y="276501"/>
            <a:ext cx="3057248" cy="584775"/>
          </a:xfrm>
          <a:prstGeom prst="rect">
            <a:avLst/>
          </a:prstGeom>
        </p:spPr>
        <p:txBody>
          <a:bodyPr wrap="none">
            <a:spAutoFit/>
          </a:bodyPr>
          <a:lstStyle/>
          <a:p>
            <a:pPr algn="ctr"/>
            <a:r>
              <a:rPr lang="zh-CN" altLang="en-US" sz="3200" b="1" dirty="0">
                <a:solidFill>
                  <a:schemeClr val="tx1">
                    <a:lumMod val="85000"/>
                    <a:lumOff val="15000"/>
                  </a:schemeClr>
                </a:solidFill>
                <a:latin typeface="华文中宋" pitchFamily="2" charset="-122"/>
                <a:ea typeface="华文中宋" pitchFamily="2" charset="-122"/>
              </a:rPr>
              <a:t>风险点排查确定</a:t>
            </a:r>
            <a:endParaRPr lang="zh-CN" altLang="en-US" sz="3200" b="1" dirty="0">
              <a:solidFill>
                <a:schemeClr val="tx1">
                  <a:lumMod val="85000"/>
                  <a:lumOff val="15000"/>
                </a:schemeClr>
              </a:solidFill>
              <a:latin typeface="华文中宋" pitchFamily="2" charset="-122"/>
              <a:ea typeface="华文中宋" pitchFamily="2" charset="-122"/>
            </a:endParaRPr>
          </a:p>
        </p:txBody>
      </p:sp>
      <p:sp>
        <p:nvSpPr>
          <p:cNvPr id="12" name="椭圆 11"/>
          <p:cNvSpPr/>
          <p:nvPr/>
        </p:nvSpPr>
        <p:spPr>
          <a:xfrm>
            <a:off x="1626197" y="2694609"/>
            <a:ext cx="2088232" cy="208823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4511824" y="1957177"/>
            <a:ext cx="656136" cy="65613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3998135" y="2511935"/>
            <a:ext cx="365347" cy="365347"/>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3647728" y="2888717"/>
            <a:ext cx="185817" cy="185817"/>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5003489" y="3408056"/>
            <a:ext cx="656136" cy="65613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4360070" y="3553451"/>
            <a:ext cx="365347" cy="365347"/>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3896181" y="3645816"/>
            <a:ext cx="185817" cy="185817"/>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3993611" y="4676262"/>
            <a:ext cx="365347" cy="365347"/>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3650675" y="4416616"/>
            <a:ext cx="185817" cy="185817"/>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4511824" y="5055877"/>
            <a:ext cx="656136" cy="65613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5519936" y="1910971"/>
            <a:ext cx="4176464" cy="671684"/>
          </a:xfrm>
          <a:prstGeom prst="roundRect">
            <a:avLst>
              <a:gd name="adj" fmla="val 5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27"/>
          <p:cNvSpPr/>
          <p:nvPr/>
        </p:nvSpPr>
        <p:spPr>
          <a:xfrm>
            <a:off x="5937697" y="3408056"/>
            <a:ext cx="4176464" cy="671684"/>
          </a:xfrm>
          <a:prstGeom prst="roundRect">
            <a:avLst>
              <a:gd name="adj" fmla="val 5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a:off x="5519936" y="5085184"/>
            <a:ext cx="4176464" cy="671684"/>
          </a:xfrm>
          <a:prstGeom prst="roundRect">
            <a:avLst>
              <a:gd name="adj" fmla="val 5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6592505" y="2071664"/>
            <a:ext cx="2031326" cy="369332"/>
          </a:xfrm>
          <a:prstGeom prst="rect">
            <a:avLst/>
          </a:prstGeom>
        </p:spPr>
        <p:txBody>
          <a:bodyPr wrap="none">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建立</a:t>
            </a:r>
            <a:r>
              <a:rPr lang="zh-CN" altLang="en-US" dirty="0" smtClean="0">
                <a:solidFill>
                  <a:schemeClr val="bg1"/>
                </a:solidFill>
                <a:latin typeface="微软雅黑" panose="020B0503020204020204" pitchFamily="34" charset="-122"/>
                <a:ea typeface="微软雅黑" panose="020B0503020204020204" pitchFamily="34" charset="-122"/>
              </a:rPr>
              <a:t>作业</a:t>
            </a:r>
            <a:r>
              <a:rPr lang="zh-CN" altLang="en-US" dirty="0">
                <a:solidFill>
                  <a:schemeClr val="bg1"/>
                </a:solidFill>
                <a:latin typeface="微软雅黑" panose="020B0503020204020204" pitchFamily="34" charset="-122"/>
                <a:ea typeface="微软雅黑" panose="020B0503020204020204" pitchFamily="34" charset="-122"/>
              </a:rPr>
              <a:t>活动清单</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7241099" y="3565185"/>
            <a:ext cx="1569660" cy="369332"/>
          </a:xfrm>
          <a:prstGeom prst="rect">
            <a:avLst/>
          </a:prstGeom>
        </p:spPr>
        <p:txBody>
          <a:bodyPr wrap="none">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设备设施清单</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2" name="矩形 31"/>
          <p:cNvSpPr/>
          <p:nvPr/>
        </p:nvSpPr>
        <p:spPr>
          <a:xfrm>
            <a:off x="6477089" y="5236360"/>
            <a:ext cx="2262158" cy="369332"/>
          </a:xfrm>
          <a:prstGeom prst="rect">
            <a:avLst/>
          </a:prstGeom>
        </p:spPr>
        <p:txBody>
          <a:bodyPr wrap="none">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职业病危害风险清单</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2137701" y="3518688"/>
            <a:ext cx="1075557" cy="400110"/>
          </a:xfrm>
          <a:prstGeom prst="rect">
            <a:avLst/>
          </a:prstGeom>
          <a:noFill/>
        </p:spPr>
        <p:txBody>
          <a:bodyPr wrap="square"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要求</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箭头连接符 17"/>
          <p:cNvCxnSpPr/>
          <p:nvPr/>
        </p:nvCxnSpPr>
        <p:spPr>
          <a:xfrm flipH="1" flipV="1">
            <a:off x="7752183" y="3015415"/>
            <a:ext cx="1534788" cy="1421698"/>
          </a:xfrm>
          <a:prstGeom prst="straightConnector1">
            <a:avLst/>
          </a:prstGeom>
          <a:ln>
            <a:solidFill>
              <a:schemeClr val="tx1">
                <a:lumMod val="50000"/>
                <a:lumOff val="50000"/>
              </a:schemeClr>
            </a:solidFill>
            <a:tailEnd type="arrow"/>
          </a:ln>
        </p:spPr>
        <p:style>
          <a:lnRef idx="3">
            <a:schemeClr val="accent2"/>
          </a:lnRef>
          <a:fillRef idx="0">
            <a:schemeClr val="accent2"/>
          </a:fillRef>
          <a:effectRef idx="2">
            <a:schemeClr val="accent2"/>
          </a:effectRef>
          <a:fontRef idx="minor">
            <a:schemeClr val="tx1"/>
          </a:fontRef>
        </p:style>
      </p:cxnSp>
      <p:cxnSp>
        <p:nvCxnSpPr>
          <p:cNvPr id="19" name="直接箭头连接符 18"/>
          <p:cNvCxnSpPr/>
          <p:nvPr/>
        </p:nvCxnSpPr>
        <p:spPr>
          <a:xfrm flipH="1">
            <a:off x="7752183" y="4437112"/>
            <a:ext cx="1534788" cy="1"/>
          </a:xfrm>
          <a:prstGeom prst="straightConnector1">
            <a:avLst/>
          </a:prstGeom>
          <a:ln>
            <a:solidFill>
              <a:schemeClr val="tx1">
                <a:lumMod val="50000"/>
                <a:lumOff val="50000"/>
              </a:schemeClr>
            </a:solidFill>
            <a:tailEnd type="arrow"/>
          </a:ln>
        </p:spPr>
        <p:style>
          <a:lnRef idx="3">
            <a:schemeClr val="accent2"/>
          </a:lnRef>
          <a:fillRef idx="0">
            <a:schemeClr val="accent2"/>
          </a:fillRef>
          <a:effectRef idx="2">
            <a:schemeClr val="accent2"/>
          </a:effectRef>
          <a:fontRef idx="minor">
            <a:schemeClr val="tx1"/>
          </a:fontRef>
        </p:style>
      </p:cxnSp>
      <p:cxnSp>
        <p:nvCxnSpPr>
          <p:cNvPr id="20" name="直接箭头连接符 19"/>
          <p:cNvCxnSpPr/>
          <p:nvPr/>
        </p:nvCxnSpPr>
        <p:spPr>
          <a:xfrm flipH="1">
            <a:off x="7752184" y="4437112"/>
            <a:ext cx="1534787" cy="1349911"/>
          </a:xfrm>
          <a:prstGeom prst="straightConnector1">
            <a:avLst/>
          </a:prstGeom>
          <a:ln>
            <a:solidFill>
              <a:schemeClr val="tx1">
                <a:lumMod val="50000"/>
                <a:lumOff val="50000"/>
              </a:schemeClr>
            </a:solidFill>
            <a:tailEnd type="arrow"/>
          </a:ln>
        </p:spPr>
        <p:style>
          <a:lnRef idx="3">
            <a:schemeClr val="accent2"/>
          </a:lnRef>
          <a:fillRef idx="0">
            <a:schemeClr val="accent2"/>
          </a:fillRef>
          <a:effectRef idx="2">
            <a:schemeClr val="accent2"/>
          </a:effectRef>
          <a:fontRef idx="minor">
            <a:schemeClr val="tx1"/>
          </a:fontRef>
        </p:style>
      </p:cxnSp>
      <p:sp>
        <p:nvSpPr>
          <p:cNvPr id="21" name="流程图: 手动输入 20"/>
          <p:cNvSpPr/>
          <p:nvPr/>
        </p:nvSpPr>
        <p:spPr>
          <a:xfrm rot="5400000" flipH="1">
            <a:off x="1147225" y="-569637"/>
            <a:ext cx="564161" cy="2207568"/>
          </a:xfrm>
          <a:prstGeom prst="flowChartManualInpu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流程图: 手动输入 21"/>
          <p:cNvSpPr/>
          <p:nvPr/>
        </p:nvSpPr>
        <p:spPr>
          <a:xfrm rot="5400000" flipH="1">
            <a:off x="821704" y="-569636"/>
            <a:ext cx="564161" cy="2207568"/>
          </a:xfrm>
          <a:prstGeom prst="flowChartManualInpu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711450" y="252066"/>
            <a:ext cx="3057248" cy="584775"/>
          </a:xfrm>
          <a:prstGeom prst="rect">
            <a:avLst/>
          </a:prstGeom>
        </p:spPr>
        <p:txBody>
          <a:bodyPr wrap="none">
            <a:spAutoFit/>
          </a:bodyPr>
          <a:lstStyle/>
          <a:p>
            <a:pPr algn="ctr"/>
            <a:r>
              <a:rPr lang="zh-CN" altLang="en-US" sz="3200" b="1" dirty="0">
                <a:solidFill>
                  <a:schemeClr val="tx1">
                    <a:lumMod val="85000"/>
                    <a:lumOff val="15000"/>
                  </a:schemeClr>
                </a:solidFill>
                <a:latin typeface="华文中宋" pitchFamily="2" charset="-122"/>
                <a:ea typeface="华文中宋" pitchFamily="2" charset="-122"/>
              </a:rPr>
              <a:t>危险源辨识分析</a:t>
            </a:r>
            <a:endParaRPr lang="zh-CN" altLang="en-US" sz="3200" b="1" dirty="0">
              <a:solidFill>
                <a:schemeClr val="tx1">
                  <a:lumMod val="85000"/>
                  <a:lumOff val="15000"/>
                </a:schemeClr>
              </a:solidFill>
              <a:latin typeface="华文中宋" pitchFamily="2" charset="-122"/>
              <a:ea typeface="华文中宋" pitchFamily="2" charset="-122"/>
            </a:endParaRPr>
          </a:p>
        </p:txBody>
      </p:sp>
      <p:sp>
        <p:nvSpPr>
          <p:cNvPr id="13" name="矩形 12"/>
          <p:cNvSpPr/>
          <p:nvPr/>
        </p:nvSpPr>
        <p:spPr>
          <a:xfrm>
            <a:off x="746810" y="3136456"/>
            <a:ext cx="1368152" cy="72008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3669204" y="1458735"/>
            <a:ext cx="2869029" cy="72008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3669204" y="3164314"/>
            <a:ext cx="2869029" cy="72008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3669204" y="4802431"/>
            <a:ext cx="2869029" cy="72008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3669204" y="1455669"/>
            <a:ext cx="2869029" cy="757130"/>
          </a:xfrm>
          <a:prstGeom prst="rect">
            <a:avLst/>
          </a:prstGeom>
        </p:spPr>
        <p:txBody>
          <a:bodyPr wrap="square">
            <a:spAutoFit/>
          </a:bodyPr>
          <a:lstStyle/>
          <a:p>
            <a:pPr>
              <a:lnSpc>
                <a:spcPct val="120000"/>
              </a:lnSpc>
            </a:pPr>
            <a:r>
              <a:rPr lang="en-US" altLang="zh-CN" dirty="0">
                <a:solidFill>
                  <a:schemeClr val="bg1"/>
                </a:solidFill>
                <a:latin typeface="微软雅黑" panose="020B0503020204020204" pitchFamily="34" charset="-122"/>
                <a:ea typeface="微软雅黑" panose="020B0503020204020204" pitchFamily="34" charset="-122"/>
              </a:rPr>
              <a:t>1</a:t>
            </a:r>
            <a:r>
              <a:rPr lang="zh-CN" altLang="en-US" dirty="0">
                <a:solidFill>
                  <a:schemeClr val="bg1"/>
                </a:solidFill>
                <a:latin typeface="微软雅黑" panose="020B0503020204020204" pitchFamily="34" charset="-122"/>
                <a:ea typeface="微软雅黑" panose="020B0503020204020204" pitchFamily="34" charset="-122"/>
              </a:rPr>
              <a:t>、对作业活动清单逐个进行危险源辨识分析</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3" name="矩形 22"/>
          <p:cNvSpPr/>
          <p:nvPr/>
        </p:nvSpPr>
        <p:spPr>
          <a:xfrm>
            <a:off x="3669203" y="3145789"/>
            <a:ext cx="2869029" cy="757130"/>
          </a:xfrm>
          <a:prstGeom prst="rect">
            <a:avLst/>
          </a:prstGeom>
        </p:spPr>
        <p:txBody>
          <a:bodyPr wrap="square">
            <a:spAutoFit/>
          </a:bodyPr>
          <a:lstStyle/>
          <a:p>
            <a:pPr>
              <a:lnSpc>
                <a:spcPct val="120000"/>
              </a:lnSpc>
            </a:pPr>
            <a:r>
              <a:rPr lang="en-US" altLang="zh-CN" dirty="0">
                <a:solidFill>
                  <a:schemeClr val="bg1"/>
                </a:solidFill>
                <a:latin typeface="微软雅黑" panose="020B0503020204020204" pitchFamily="34" charset="-122"/>
                <a:ea typeface="微软雅黑" panose="020B0503020204020204" pitchFamily="34" charset="-122"/>
              </a:rPr>
              <a:t>2</a:t>
            </a:r>
            <a:r>
              <a:rPr lang="zh-CN" altLang="en-US" dirty="0">
                <a:solidFill>
                  <a:schemeClr val="bg1"/>
                </a:solidFill>
                <a:latin typeface="微软雅黑" panose="020B0503020204020204" pitchFamily="34" charset="-122"/>
                <a:ea typeface="微软雅黑" panose="020B0503020204020204" pitchFamily="34" charset="-122"/>
              </a:rPr>
              <a:t>、对设备设施对个进行危险源分析</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8" name="矩形 27"/>
          <p:cNvSpPr/>
          <p:nvPr/>
        </p:nvSpPr>
        <p:spPr>
          <a:xfrm>
            <a:off x="3669202" y="4811062"/>
            <a:ext cx="2869029" cy="757130"/>
          </a:xfrm>
          <a:prstGeom prst="rect">
            <a:avLst/>
          </a:prstGeom>
        </p:spPr>
        <p:txBody>
          <a:bodyPr wrap="square">
            <a:spAutoFit/>
          </a:bodyPr>
          <a:lstStyle/>
          <a:p>
            <a:pPr algn="just">
              <a:lnSpc>
                <a:spcPct val="120000"/>
              </a:lnSpc>
            </a:pPr>
            <a:r>
              <a:rPr lang="en-US" altLang="zh-CN" dirty="0">
                <a:solidFill>
                  <a:schemeClr val="bg1"/>
                </a:solidFill>
                <a:latin typeface="微软雅黑" panose="020B0503020204020204" pitchFamily="34" charset="-122"/>
                <a:ea typeface="微软雅黑" panose="020B0503020204020204" pitchFamily="34" charset="-122"/>
              </a:rPr>
              <a:t>3</a:t>
            </a:r>
            <a:r>
              <a:rPr lang="zh-CN" altLang="en-US" dirty="0">
                <a:solidFill>
                  <a:schemeClr val="bg1"/>
                </a:solidFill>
                <a:latin typeface="微软雅黑" panose="020B0503020204020204" pitchFamily="34" charset="-122"/>
                <a:ea typeface="微软雅黑" panose="020B0503020204020204" pitchFamily="34" charset="-122"/>
              </a:rPr>
              <a:t>、对职业病危害因素进行识别</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2" name="矩形 31"/>
          <p:cNvSpPr/>
          <p:nvPr/>
        </p:nvSpPr>
        <p:spPr>
          <a:xfrm>
            <a:off x="4499509" y="2314577"/>
            <a:ext cx="2869029" cy="72008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4696679" y="2444588"/>
            <a:ext cx="2492990" cy="424732"/>
          </a:xfrm>
          <a:prstGeom prst="rect">
            <a:avLst/>
          </a:prstGeom>
        </p:spPr>
        <p:txBody>
          <a:bodyPr wrap="square">
            <a:spAutoFit/>
          </a:bodyPr>
          <a:lstStyle/>
          <a:p>
            <a:pPr>
              <a:lnSpc>
                <a:spcPct val="120000"/>
              </a:lnSpc>
            </a:pPr>
            <a:r>
              <a:rPr lang="zh-CN" altLang="en-US" dirty="0">
                <a:solidFill>
                  <a:schemeClr val="bg1"/>
                </a:solidFill>
                <a:latin typeface="微软雅黑" panose="020B0503020204020204" pitchFamily="34" charset="-122"/>
                <a:ea typeface="微软雅黑" panose="020B0503020204020204" pitchFamily="34" charset="-122"/>
              </a:rPr>
              <a:t>作业活动分析评价记录</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4" name="矩形 33"/>
          <p:cNvSpPr/>
          <p:nvPr/>
        </p:nvSpPr>
        <p:spPr>
          <a:xfrm>
            <a:off x="4512895" y="3983703"/>
            <a:ext cx="2869029" cy="72008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4481422" y="4102359"/>
            <a:ext cx="2958380" cy="424732"/>
          </a:xfrm>
          <a:prstGeom prst="rect">
            <a:avLst/>
          </a:prstGeom>
        </p:spPr>
        <p:txBody>
          <a:bodyPr wrap="square">
            <a:spAutoFit/>
          </a:bodyPr>
          <a:lstStyle/>
          <a:p>
            <a:pPr algn="ctr">
              <a:lnSpc>
                <a:spcPct val="120000"/>
              </a:lnSpc>
            </a:pPr>
            <a:r>
              <a:rPr lang="zh-CN" altLang="en-US" dirty="0">
                <a:solidFill>
                  <a:schemeClr val="bg1"/>
                </a:solidFill>
                <a:latin typeface="微软雅黑" panose="020B0503020204020204" pitchFamily="34" charset="-122"/>
                <a:ea typeface="微软雅黑" panose="020B0503020204020204" pitchFamily="34" charset="-122"/>
              </a:rPr>
              <a:t>对职业病危害因素进行识别</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6" name="矩形 35"/>
          <p:cNvSpPr/>
          <p:nvPr/>
        </p:nvSpPr>
        <p:spPr>
          <a:xfrm>
            <a:off x="4526097" y="5607470"/>
            <a:ext cx="2869029" cy="72008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4504667" y="5568192"/>
            <a:ext cx="2963233" cy="757130"/>
          </a:xfrm>
          <a:prstGeom prst="rect">
            <a:avLst/>
          </a:prstGeom>
        </p:spPr>
        <p:txBody>
          <a:bodyPr wrap="square">
            <a:spAutoFit/>
          </a:bodyPr>
          <a:lstStyle/>
          <a:p>
            <a:pPr>
              <a:lnSpc>
                <a:spcPct val="120000"/>
              </a:lnSpc>
            </a:pPr>
            <a:r>
              <a:rPr lang="zh-CN" altLang="en-US" dirty="0">
                <a:solidFill>
                  <a:schemeClr val="bg1"/>
                </a:solidFill>
                <a:latin typeface="微软雅黑" panose="020B0503020204020204" pitchFamily="34" charset="-122"/>
                <a:ea typeface="微软雅黑" panose="020B0503020204020204" pitchFamily="34" charset="-122"/>
              </a:rPr>
              <a:t>职业病危害因素清单</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职业病危害因素检测报告</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8" name="矩形 37"/>
          <p:cNvSpPr/>
          <p:nvPr/>
        </p:nvSpPr>
        <p:spPr>
          <a:xfrm>
            <a:off x="9553118" y="4082351"/>
            <a:ext cx="1613077" cy="72008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10060257" y="4230025"/>
            <a:ext cx="646331" cy="424732"/>
          </a:xfrm>
          <a:prstGeom prst="rect">
            <a:avLst/>
          </a:prstGeom>
        </p:spPr>
        <p:txBody>
          <a:bodyPr wrap="square">
            <a:spAutoFit/>
          </a:bodyPr>
          <a:lstStyle/>
          <a:p>
            <a:pPr>
              <a:lnSpc>
                <a:spcPct val="120000"/>
              </a:lnSpc>
            </a:pPr>
            <a:r>
              <a:rPr lang="zh-CN" altLang="en-US" b="1" dirty="0">
                <a:solidFill>
                  <a:schemeClr val="bg1"/>
                </a:solidFill>
                <a:latin typeface="微软雅黑" panose="020B0503020204020204" pitchFamily="34" charset="-122"/>
                <a:ea typeface="微软雅黑" panose="020B0503020204020204" pitchFamily="34" charset="-122"/>
              </a:rPr>
              <a:t>检查</a:t>
            </a:r>
            <a:endParaRPr lang="zh-CN" altLang="en-US" b="1" dirty="0">
              <a:solidFill>
                <a:schemeClr val="bg1"/>
              </a:solidFill>
              <a:latin typeface="微软雅黑" panose="020B0503020204020204" pitchFamily="34" charset="-122"/>
              <a:ea typeface="微软雅黑" panose="020B0503020204020204" pitchFamily="34" charset="-122"/>
            </a:endParaRPr>
          </a:p>
        </p:txBody>
      </p:sp>
      <p:cxnSp>
        <p:nvCxnSpPr>
          <p:cNvPr id="40" name="直接箭头连接符 39"/>
          <p:cNvCxnSpPr/>
          <p:nvPr/>
        </p:nvCxnSpPr>
        <p:spPr>
          <a:xfrm flipV="1">
            <a:off x="2318621" y="2047832"/>
            <a:ext cx="1146924" cy="1404310"/>
          </a:xfrm>
          <a:prstGeom prst="straightConnector1">
            <a:avLst/>
          </a:prstGeom>
          <a:ln>
            <a:solidFill>
              <a:schemeClr val="accent6">
                <a:lumMod val="75000"/>
              </a:schemeClr>
            </a:solidFill>
            <a:tailEnd type="arrow"/>
          </a:ln>
        </p:spPr>
        <p:style>
          <a:lnRef idx="3">
            <a:schemeClr val="accent3"/>
          </a:lnRef>
          <a:fillRef idx="0">
            <a:schemeClr val="accent3"/>
          </a:fillRef>
          <a:effectRef idx="2">
            <a:schemeClr val="accent3"/>
          </a:effectRef>
          <a:fontRef idx="minor">
            <a:schemeClr val="tx1"/>
          </a:fontRef>
        </p:style>
      </p:cxnSp>
      <p:cxnSp>
        <p:nvCxnSpPr>
          <p:cNvPr id="42" name="直接箭头连接符 41"/>
          <p:cNvCxnSpPr/>
          <p:nvPr/>
        </p:nvCxnSpPr>
        <p:spPr>
          <a:xfrm flipV="1">
            <a:off x="2318621" y="3439338"/>
            <a:ext cx="1146924" cy="12805"/>
          </a:xfrm>
          <a:prstGeom prst="straightConnector1">
            <a:avLst/>
          </a:prstGeom>
          <a:ln>
            <a:solidFill>
              <a:schemeClr val="accent6">
                <a:lumMod val="75000"/>
              </a:schemeClr>
            </a:solidFill>
            <a:tailEnd type="arrow"/>
          </a:ln>
        </p:spPr>
        <p:style>
          <a:lnRef idx="3">
            <a:schemeClr val="accent3"/>
          </a:lnRef>
          <a:fillRef idx="0">
            <a:schemeClr val="accent3"/>
          </a:fillRef>
          <a:effectRef idx="2">
            <a:schemeClr val="accent3"/>
          </a:effectRef>
          <a:fontRef idx="minor">
            <a:schemeClr val="tx1"/>
          </a:fontRef>
        </p:style>
      </p:cxnSp>
      <p:cxnSp>
        <p:nvCxnSpPr>
          <p:cNvPr id="43" name="直接箭头连接符 42"/>
          <p:cNvCxnSpPr/>
          <p:nvPr/>
        </p:nvCxnSpPr>
        <p:spPr>
          <a:xfrm>
            <a:off x="2318621" y="3452143"/>
            <a:ext cx="1146924" cy="1358919"/>
          </a:xfrm>
          <a:prstGeom prst="straightConnector1">
            <a:avLst/>
          </a:prstGeom>
          <a:ln>
            <a:solidFill>
              <a:schemeClr val="accent6">
                <a:lumMod val="75000"/>
              </a:schemeClr>
            </a:solidFill>
            <a:tailEnd type="arrow"/>
          </a:ln>
        </p:spPr>
        <p:style>
          <a:lnRef idx="3">
            <a:schemeClr val="accent3"/>
          </a:lnRef>
          <a:fillRef idx="0">
            <a:schemeClr val="accent3"/>
          </a:fillRef>
          <a:effectRef idx="2">
            <a:schemeClr val="accent3"/>
          </a:effectRef>
          <a:fontRef idx="minor">
            <a:schemeClr val="tx1"/>
          </a:fontRef>
        </p:style>
      </p:cxnSp>
      <p:sp>
        <p:nvSpPr>
          <p:cNvPr id="35" name="矩形 34"/>
          <p:cNvSpPr/>
          <p:nvPr/>
        </p:nvSpPr>
        <p:spPr>
          <a:xfrm>
            <a:off x="1090067" y="3296441"/>
            <a:ext cx="697627" cy="40011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要求</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4" name="圆角右箭头 43"/>
          <p:cNvSpPr/>
          <p:nvPr/>
        </p:nvSpPr>
        <p:spPr>
          <a:xfrm flipV="1">
            <a:off x="3931761" y="2256667"/>
            <a:ext cx="444222" cy="554743"/>
          </a:xfrm>
          <a:prstGeom prst="ben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5" name="圆角右箭头 44"/>
          <p:cNvSpPr/>
          <p:nvPr/>
        </p:nvSpPr>
        <p:spPr>
          <a:xfrm flipV="1">
            <a:off x="3993164" y="3966672"/>
            <a:ext cx="444222" cy="554743"/>
          </a:xfrm>
          <a:prstGeom prst="ben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6" name="圆角右箭头 45"/>
          <p:cNvSpPr/>
          <p:nvPr/>
        </p:nvSpPr>
        <p:spPr>
          <a:xfrm flipV="1">
            <a:off x="4049730" y="5560329"/>
            <a:ext cx="444222" cy="554743"/>
          </a:xfrm>
          <a:prstGeom prst="ben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流程图: 手动输入 5"/>
          <p:cNvSpPr/>
          <p:nvPr/>
        </p:nvSpPr>
        <p:spPr>
          <a:xfrm rot="5400000" flipH="1">
            <a:off x="1147225" y="-569637"/>
            <a:ext cx="564161" cy="2207568"/>
          </a:xfrm>
          <a:prstGeom prst="flowChartManualInpu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流程图: 手动输入 6"/>
          <p:cNvSpPr/>
          <p:nvPr/>
        </p:nvSpPr>
        <p:spPr>
          <a:xfrm rot="5400000" flipH="1">
            <a:off x="821704" y="-569636"/>
            <a:ext cx="564161" cy="2207568"/>
          </a:xfrm>
          <a:prstGeom prst="flowChartManualInpu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734345" y="252066"/>
            <a:ext cx="1826142" cy="584775"/>
          </a:xfrm>
          <a:prstGeom prst="rect">
            <a:avLst/>
          </a:prstGeom>
        </p:spPr>
        <p:txBody>
          <a:bodyPr wrap="none">
            <a:spAutoFit/>
          </a:bodyPr>
          <a:lstStyle/>
          <a:p>
            <a:pPr algn="ctr"/>
            <a:r>
              <a:rPr lang="zh-CN" altLang="en-US" sz="3200" b="1" dirty="0">
                <a:solidFill>
                  <a:schemeClr val="tx1">
                    <a:lumMod val="85000"/>
                    <a:lumOff val="15000"/>
                  </a:schemeClr>
                </a:solidFill>
                <a:latin typeface="华文中宋" pitchFamily="2" charset="-122"/>
                <a:ea typeface="华文中宋" pitchFamily="2" charset="-122"/>
              </a:rPr>
              <a:t>风险评价</a:t>
            </a:r>
            <a:endParaRPr lang="zh-CN" altLang="en-US" sz="3200" b="1" dirty="0">
              <a:solidFill>
                <a:schemeClr val="tx1">
                  <a:lumMod val="85000"/>
                  <a:lumOff val="15000"/>
                </a:schemeClr>
              </a:solidFill>
              <a:latin typeface="华文中宋" pitchFamily="2" charset="-122"/>
              <a:ea typeface="华文中宋" pitchFamily="2" charset="-122"/>
            </a:endParaRPr>
          </a:p>
        </p:txBody>
      </p:sp>
      <p:grpSp>
        <p:nvGrpSpPr>
          <p:cNvPr id="9" name="组合 8"/>
          <p:cNvGrpSpPr/>
          <p:nvPr/>
        </p:nvGrpSpPr>
        <p:grpSpPr>
          <a:xfrm>
            <a:off x="5022021" y="2852936"/>
            <a:ext cx="2147958" cy="1789967"/>
            <a:chOff x="5242139" y="2575138"/>
            <a:chExt cx="1728191" cy="1440160"/>
          </a:xfrm>
        </p:grpSpPr>
        <p:sp>
          <p:nvSpPr>
            <p:cNvPr id="5" name="直角三角形 4"/>
            <p:cNvSpPr/>
            <p:nvPr/>
          </p:nvSpPr>
          <p:spPr>
            <a:xfrm rot="2700000">
              <a:off x="5242139" y="2575138"/>
              <a:ext cx="1440159" cy="1440160"/>
            </a:xfrm>
            <a:prstGeom prst="r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18900000" flipH="1">
              <a:off x="5530171" y="2575138"/>
              <a:ext cx="1440159" cy="1440160"/>
            </a:xfrm>
            <a:prstGeom prst="r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矩形 11"/>
          <p:cNvSpPr/>
          <p:nvPr/>
        </p:nvSpPr>
        <p:spPr>
          <a:xfrm>
            <a:off x="559111" y="1731695"/>
            <a:ext cx="3913198" cy="86965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559111" y="2754732"/>
            <a:ext cx="3913198" cy="86965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559111" y="3777769"/>
            <a:ext cx="3913198" cy="86965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559111" y="4800806"/>
            <a:ext cx="3913198" cy="86965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7752184" y="2319905"/>
            <a:ext cx="3913198" cy="86965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7752184" y="3342942"/>
            <a:ext cx="3913198" cy="86965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7752184" y="4365979"/>
            <a:ext cx="3913198" cy="86965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5009298" y="3547864"/>
            <a:ext cx="697627" cy="400110"/>
          </a:xfrm>
          <a:prstGeom prst="rect">
            <a:avLst/>
          </a:prstGeom>
        </p:spPr>
        <p:txBody>
          <a:bodyPr wrap="none">
            <a:spAutoFit/>
          </a:bodyPr>
          <a:lstStyle/>
          <a:p>
            <a:pPr lvl="0" algn="r"/>
            <a:r>
              <a:rPr lang="zh-CN" altLang="en-US" sz="2000" b="1" dirty="0">
                <a:solidFill>
                  <a:schemeClr val="bg1"/>
                </a:solidFill>
                <a:latin typeface="微软雅黑" panose="020B0503020204020204" pitchFamily="34" charset="-122"/>
                <a:ea typeface="微软雅黑" panose="020B0503020204020204" pitchFamily="34" charset="-122"/>
              </a:rPr>
              <a:t>要求</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4" name="矩形 23"/>
          <p:cNvSpPr/>
          <p:nvPr/>
        </p:nvSpPr>
        <p:spPr>
          <a:xfrm>
            <a:off x="6485074" y="3547864"/>
            <a:ext cx="697628" cy="400110"/>
          </a:xfrm>
          <a:prstGeom prst="rect">
            <a:avLst/>
          </a:prstGeom>
        </p:spPr>
        <p:txBody>
          <a:bodyPr wrap="none">
            <a:spAutoFit/>
          </a:bodyPr>
          <a:lstStyle/>
          <a:p>
            <a:pPr algn="r"/>
            <a:r>
              <a:rPr lang="zh-CN" altLang="en-US" sz="2000" b="1" dirty="0">
                <a:solidFill>
                  <a:schemeClr val="bg1"/>
                </a:solidFill>
                <a:latin typeface="微软雅黑" panose="020B0503020204020204" pitchFamily="34" charset="-122"/>
                <a:ea typeface="微软雅黑" panose="020B0503020204020204" pitchFamily="34" charset="-122"/>
              </a:rPr>
              <a:t>检查</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5" name="矩形 24"/>
          <p:cNvSpPr/>
          <p:nvPr/>
        </p:nvSpPr>
        <p:spPr>
          <a:xfrm>
            <a:off x="692270" y="1843356"/>
            <a:ext cx="3459514" cy="646331"/>
          </a:xfrm>
          <a:prstGeom prst="rect">
            <a:avLst/>
          </a:prstGeom>
        </p:spPr>
        <p:txBody>
          <a:bodyPr wrap="square">
            <a:spAutoFit/>
          </a:bodyPr>
          <a:lstStyle/>
          <a:p>
            <a:pPr lvl="0" algn="just"/>
            <a:r>
              <a:rPr lang="zh-CN" altLang="en-US" dirty="0">
                <a:solidFill>
                  <a:schemeClr val="bg1"/>
                </a:solidFill>
                <a:latin typeface="微软雅黑" panose="020B0503020204020204" pitchFamily="34" charset="-122"/>
                <a:ea typeface="微软雅黑" panose="020B0503020204020204" pitchFamily="34" charset="-122"/>
              </a:rPr>
              <a:t>结合企业安全生产实际制定风险评价准则；</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6" name="矩形 25"/>
          <p:cNvSpPr/>
          <p:nvPr/>
        </p:nvSpPr>
        <p:spPr>
          <a:xfrm>
            <a:off x="694179" y="2849872"/>
            <a:ext cx="3599134" cy="646331"/>
          </a:xfrm>
          <a:prstGeom prst="rect">
            <a:avLst/>
          </a:prstGeom>
        </p:spPr>
        <p:txBody>
          <a:bodyPr wrap="square">
            <a:spAutoFit/>
          </a:bodyPr>
          <a:lstStyle/>
          <a:p>
            <a:pPr algn="just"/>
            <a:r>
              <a:rPr lang="zh-CN" altLang="en-US" dirty="0">
                <a:solidFill>
                  <a:schemeClr val="bg1"/>
                </a:solidFill>
                <a:latin typeface="微软雅黑" panose="020B0503020204020204" pitchFamily="34" charset="-122"/>
                <a:ea typeface="微软雅黑" panose="020B0503020204020204" pitchFamily="34" charset="-122"/>
              </a:rPr>
              <a:t>参与评价人员应熟知企业评价准则，合理评价，评价级别准确；</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7" name="矩形 26"/>
          <p:cNvSpPr/>
          <p:nvPr/>
        </p:nvSpPr>
        <p:spPr>
          <a:xfrm>
            <a:off x="703064" y="3889430"/>
            <a:ext cx="3590249" cy="646331"/>
          </a:xfrm>
          <a:prstGeom prst="rect">
            <a:avLst/>
          </a:prstGeom>
        </p:spPr>
        <p:txBody>
          <a:bodyPr wrap="square">
            <a:spAutoFit/>
          </a:bodyPr>
          <a:lstStyle/>
          <a:p>
            <a:pPr algn="just"/>
            <a:r>
              <a:rPr lang="zh-CN" altLang="en-US" dirty="0">
                <a:solidFill>
                  <a:schemeClr val="bg1"/>
                </a:solidFill>
                <a:latin typeface="微软雅黑" panose="020B0503020204020204" pitchFamily="34" charset="-122"/>
                <a:ea typeface="微软雅黑" panose="020B0503020204020204" pitchFamily="34" charset="-122"/>
              </a:rPr>
              <a:t>重大风险的确定要依据细则、实施指南进行判定；</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8" name="矩形 27"/>
          <p:cNvSpPr/>
          <p:nvPr/>
        </p:nvSpPr>
        <p:spPr>
          <a:xfrm>
            <a:off x="692270" y="4912467"/>
            <a:ext cx="3601043" cy="646331"/>
          </a:xfrm>
          <a:prstGeom prst="rect">
            <a:avLst/>
          </a:prstGeom>
        </p:spPr>
        <p:txBody>
          <a:bodyPr wrap="square">
            <a:spAutoFit/>
          </a:bodyPr>
          <a:lstStyle/>
          <a:p>
            <a:pPr algn="just"/>
            <a:r>
              <a:rPr lang="zh-CN" altLang="en-US" dirty="0">
                <a:solidFill>
                  <a:schemeClr val="bg1"/>
                </a:solidFill>
                <a:latin typeface="微软雅黑" panose="020B0503020204020204" pitchFamily="34" charset="-122"/>
                <a:ea typeface="微软雅黑" panose="020B0503020204020204" pitchFamily="34" charset="-122"/>
              </a:rPr>
              <a:t>按照</a:t>
            </a:r>
            <a:r>
              <a:rPr lang="en-US" altLang="zh-CN" dirty="0">
                <a:solidFill>
                  <a:schemeClr val="bg1"/>
                </a:solidFill>
                <a:latin typeface="微软雅黑" panose="020B0503020204020204" pitchFamily="34" charset="-122"/>
                <a:ea typeface="微软雅黑" panose="020B0503020204020204" pitchFamily="34" charset="-122"/>
              </a:rPr>
              <a:t>DB/2973-2017</a:t>
            </a:r>
            <a:r>
              <a:rPr lang="zh-CN" altLang="en-US" dirty="0">
                <a:solidFill>
                  <a:schemeClr val="bg1"/>
                </a:solidFill>
                <a:latin typeface="微软雅黑" panose="020B0503020204020204" pitchFamily="34" charset="-122"/>
                <a:ea typeface="微软雅黑" panose="020B0503020204020204" pitchFamily="34" charset="-122"/>
              </a:rPr>
              <a:t>中</a:t>
            </a:r>
            <a:r>
              <a:rPr lang="en-US" altLang="zh-CN" dirty="0">
                <a:solidFill>
                  <a:schemeClr val="bg1"/>
                </a:solidFill>
                <a:latin typeface="微软雅黑" panose="020B0503020204020204" pitchFamily="34" charset="-122"/>
                <a:ea typeface="微软雅黑" panose="020B0503020204020204" pitchFamily="34" charset="-122"/>
              </a:rPr>
              <a:t>5.5.1</a:t>
            </a:r>
            <a:r>
              <a:rPr lang="zh-CN" altLang="en-US" dirty="0">
                <a:solidFill>
                  <a:schemeClr val="bg1"/>
                </a:solidFill>
                <a:latin typeface="微软雅黑" panose="020B0503020204020204" pitchFamily="34" charset="-122"/>
                <a:ea typeface="微软雅黑" panose="020B0503020204020204" pitchFamily="34" charset="-122"/>
              </a:rPr>
              <a:t>进行作业岗位职业病危害风险分级。</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9" name="矩形 28"/>
          <p:cNvSpPr/>
          <p:nvPr/>
        </p:nvSpPr>
        <p:spPr>
          <a:xfrm>
            <a:off x="7998886" y="2570066"/>
            <a:ext cx="1800493" cy="369332"/>
          </a:xfrm>
          <a:prstGeom prst="rect">
            <a:avLst/>
          </a:prstGeom>
        </p:spPr>
        <p:txBody>
          <a:bodyPr wrap="square">
            <a:spAutoFit/>
          </a:bodyPr>
          <a:lstStyle/>
          <a:p>
            <a:pPr algn="just"/>
            <a:r>
              <a:rPr lang="zh-CN" altLang="en-US" dirty="0">
                <a:solidFill>
                  <a:schemeClr val="bg1"/>
                </a:solidFill>
                <a:latin typeface="微软雅黑" panose="020B0503020204020204" pitchFamily="34" charset="-122"/>
                <a:ea typeface="微软雅黑" panose="020B0503020204020204" pitchFamily="34" charset="-122"/>
              </a:rPr>
              <a:t>风险评价准则；</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7998886" y="3444872"/>
            <a:ext cx="3535749" cy="646331"/>
          </a:xfrm>
          <a:prstGeom prst="rect">
            <a:avLst/>
          </a:prstGeom>
        </p:spPr>
        <p:txBody>
          <a:bodyPr wrap="square">
            <a:spAutoFit/>
          </a:bodyPr>
          <a:lstStyle/>
          <a:p>
            <a:pPr algn="just"/>
            <a:r>
              <a:rPr lang="zh-CN" altLang="en-US" dirty="0">
                <a:solidFill>
                  <a:schemeClr val="bg1"/>
                </a:solidFill>
                <a:latin typeface="微软雅黑" panose="020B0503020204020204" pitchFamily="34" charset="-122"/>
                <a:ea typeface="微软雅黑" panose="020B0503020204020204" pitchFamily="34" charset="-122"/>
              </a:rPr>
              <a:t>工作危害分析及安全检查表分析等分析记录；</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7998886" y="4616140"/>
            <a:ext cx="3877985" cy="369332"/>
          </a:xfrm>
          <a:prstGeom prst="rect">
            <a:avLst/>
          </a:prstGeom>
        </p:spPr>
        <p:txBody>
          <a:bodyPr wrap="square">
            <a:spAutoFit/>
          </a:bodyPr>
          <a:lstStyle/>
          <a:p>
            <a:pPr algn="just"/>
            <a:r>
              <a:rPr lang="zh-CN" altLang="en-US" dirty="0">
                <a:solidFill>
                  <a:schemeClr val="bg1"/>
                </a:solidFill>
                <a:latin typeface="微软雅黑" panose="020B0503020204020204" pitchFamily="34" charset="-122"/>
                <a:ea typeface="微软雅黑" panose="020B0503020204020204" pitchFamily="34" charset="-122"/>
              </a:rPr>
              <a:t>作业岗位职业病危害风险分级报告。</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流程图: 手动输入 13"/>
          <p:cNvSpPr/>
          <p:nvPr/>
        </p:nvSpPr>
        <p:spPr>
          <a:xfrm rot="5400000" flipH="1">
            <a:off x="1147225" y="-569637"/>
            <a:ext cx="564161" cy="2207568"/>
          </a:xfrm>
          <a:prstGeom prst="flowChartManualInpu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流程图: 手动输入 14"/>
          <p:cNvSpPr/>
          <p:nvPr/>
        </p:nvSpPr>
        <p:spPr>
          <a:xfrm rot="5400000" flipH="1">
            <a:off x="821704" y="-569636"/>
            <a:ext cx="564161" cy="2207568"/>
          </a:xfrm>
          <a:prstGeom prst="flowChartManualInpu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730906" y="252066"/>
            <a:ext cx="1826142" cy="584775"/>
          </a:xfrm>
          <a:prstGeom prst="rect">
            <a:avLst/>
          </a:prstGeom>
        </p:spPr>
        <p:txBody>
          <a:bodyPr wrap="none">
            <a:spAutoFit/>
          </a:bodyPr>
          <a:lstStyle/>
          <a:p>
            <a:pPr algn="ctr"/>
            <a:r>
              <a:rPr lang="zh-CN" altLang="en-US" sz="3200" b="1" dirty="0">
                <a:solidFill>
                  <a:schemeClr val="tx1">
                    <a:lumMod val="85000"/>
                    <a:lumOff val="15000"/>
                  </a:schemeClr>
                </a:solidFill>
                <a:latin typeface="华文中宋" pitchFamily="2" charset="-122"/>
                <a:ea typeface="华文中宋" pitchFamily="2" charset="-122"/>
              </a:rPr>
              <a:t>控制措施</a:t>
            </a:r>
            <a:endParaRPr lang="zh-CN" altLang="en-US" sz="3200" b="1" dirty="0">
              <a:solidFill>
                <a:schemeClr val="tx1">
                  <a:lumMod val="85000"/>
                  <a:lumOff val="15000"/>
                </a:schemeClr>
              </a:solidFill>
              <a:latin typeface="华文中宋" pitchFamily="2" charset="-122"/>
              <a:ea typeface="华文中宋" pitchFamily="2" charset="-122"/>
            </a:endParaRPr>
          </a:p>
        </p:txBody>
      </p:sp>
      <p:sp>
        <p:nvSpPr>
          <p:cNvPr id="2" name="五角星 1"/>
          <p:cNvSpPr/>
          <p:nvPr/>
        </p:nvSpPr>
        <p:spPr>
          <a:xfrm>
            <a:off x="4819330" y="1762279"/>
            <a:ext cx="2592288" cy="2592288"/>
          </a:xfrm>
          <a:prstGeom prst="star5">
            <a:avLst/>
          </a:prstGeom>
          <a:noFill/>
          <a:ln>
            <a:solidFill>
              <a:schemeClr val="tx1">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
          <p:cNvSpPr/>
          <p:nvPr/>
        </p:nvSpPr>
        <p:spPr>
          <a:xfrm>
            <a:off x="4780271" y="1484784"/>
            <a:ext cx="2670407" cy="576064"/>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5"/>
          <p:cNvSpPr/>
          <p:nvPr/>
        </p:nvSpPr>
        <p:spPr>
          <a:xfrm>
            <a:off x="2556987" y="2482359"/>
            <a:ext cx="2670407" cy="576064"/>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16"/>
          <p:cNvSpPr/>
          <p:nvPr/>
        </p:nvSpPr>
        <p:spPr>
          <a:xfrm>
            <a:off x="7003554" y="2482359"/>
            <a:ext cx="2670407" cy="576064"/>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7"/>
          <p:cNvSpPr/>
          <p:nvPr/>
        </p:nvSpPr>
        <p:spPr>
          <a:xfrm>
            <a:off x="2999656" y="3933056"/>
            <a:ext cx="2670407" cy="576064"/>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18"/>
          <p:cNvSpPr/>
          <p:nvPr/>
        </p:nvSpPr>
        <p:spPr>
          <a:xfrm>
            <a:off x="6546022" y="3933056"/>
            <a:ext cx="2670407" cy="576064"/>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5311170" y="1607726"/>
            <a:ext cx="1569660" cy="369332"/>
          </a:xfrm>
          <a:prstGeom prst="rect">
            <a:avLst/>
          </a:prstGeom>
        </p:spPr>
        <p:txBody>
          <a:bodyPr wrap="none">
            <a:spAutoFit/>
          </a:bodyPr>
          <a:lstStyle/>
          <a:p>
            <a:pPr algn="ctr">
              <a:defRPr/>
            </a:pPr>
            <a:r>
              <a:rPr lang="zh-CN" altLang="en-US" b="1" noProof="1">
                <a:solidFill>
                  <a:srgbClr val="FFFFFF"/>
                </a:solidFill>
                <a:latin typeface="微软雅黑" panose="020B0503020204020204" pitchFamily="34" charset="-122"/>
                <a:ea typeface="微软雅黑" panose="020B0503020204020204" pitchFamily="34" charset="-122"/>
              </a:rPr>
              <a:t>工程技术措施</a:t>
            </a:r>
            <a:endParaRPr lang="zh-CN" altLang="en-US" b="1" noProof="1">
              <a:solidFill>
                <a:srgbClr val="FFFFFF"/>
              </a:solidFill>
              <a:latin typeface="微软雅黑" panose="020B0503020204020204" pitchFamily="34" charset="-122"/>
              <a:ea typeface="微软雅黑" panose="020B0503020204020204" pitchFamily="34" charset="-122"/>
            </a:endParaRPr>
          </a:p>
        </p:txBody>
      </p:sp>
      <p:sp>
        <p:nvSpPr>
          <p:cNvPr id="21" name="矩形 20"/>
          <p:cNvSpPr/>
          <p:nvPr/>
        </p:nvSpPr>
        <p:spPr>
          <a:xfrm>
            <a:off x="3338192" y="2585725"/>
            <a:ext cx="1107996" cy="369332"/>
          </a:xfrm>
          <a:prstGeom prst="rect">
            <a:avLst/>
          </a:prstGeom>
        </p:spPr>
        <p:txBody>
          <a:bodyPr wrap="none">
            <a:spAutoFit/>
          </a:bodyPr>
          <a:lstStyle/>
          <a:p>
            <a:pPr algn="ctr"/>
            <a:r>
              <a:rPr lang="zh-CN" altLang="en-US" b="1" noProof="1">
                <a:solidFill>
                  <a:srgbClr val="FFFFFF"/>
                </a:solidFill>
                <a:latin typeface="微软雅黑" panose="020B0503020204020204" pitchFamily="34" charset="-122"/>
                <a:ea typeface="微软雅黑" panose="020B0503020204020204" pitchFamily="34" charset="-122"/>
              </a:rPr>
              <a:t>管理措施</a:t>
            </a:r>
            <a:endParaRPr lang="zh-CN" altLang="en-US" b="1" noProof="1">
              <a:solidFill>
                <a:srgbClr val="FFFFFF"/>
              </a:solidFill>
              <a:latin typeface="微软雅黑" panose="020B0503020204020204" pitchFamily="34" charset="-122"/>
              <a:ea typeface="微软雅黑" panose="020B0503020204020204" pitchFamily="34" charset="-122"/>
            </a:endParaRPr>
          </a:p>
        </p:txBody>
      </p:sp>
      <p:sp>
        <p:nvSpPr>
          <p:cNvPr id="22" name="矩形 21"/>
          <p:cNvSpPr/>
          <p:nvPr/>
        </p:nvSpPr>
        <p:spPr>
          <a:xfrm>
            <a:off x="7559598" y="2585725"/>
            <a:ext cx="1569660" cy="369332"/>
          </a:xfrm>
          <a:prstGeom prst="rect">
            <a:avLst/>
          </a:prstGeom>
        </p:spPr>
        <p:txBody>
          <a:bodyPr wrap="none">
            <a:spAutoFit/>
          </a:bodyPr>
          <a:lstStyle/>
          <a:p>
            <a:pPr algn="ctr"/>
            <a:r>
              <a:rPr lang="zh-CN" altLang="en-US" b="1" noProof="1">
                <a:solidFill>
                  <a:srgbClr val="FFFFFF"/>
                </a:solidFill>
                <a:latin typeface="微软雅黑" panose="020B0503020204020204" pitchFamily="34" charset="-122"/>
                <a:ea typeface="微软雅黑" panose="020B0503020204020204" pitchFamily="34" charset="-122"/>
              </a:rPr>
              <a:t>培训教育措施</a:t>
            </a:r>
            <a:endParaRPr lang="zh-CN" altLang="en-US" b="1" noProof="1">
              <a:solidFill>
                <a:srgbClr val="FFFFFF"/>
              </a:solidFill>
              <a:latin typeface="微软雅黑" panose="020B0503020204020204" pitchFamily="34" charset="-122"/>
              <a:ea typeface="微软雅黑" panose="020B0503020204020204" pitchFamily="34" charset="-122"/>
            </a:endParaRPr>
          </a:p>
        </p:txBody>
      </p:sp>
      <p:sp>
        <p:nvSpPr>
          <p:cNvPr id="23" name="矩形 22"/>
          <p:cNvSpPr/>
          <p:nvPr/>
        </p:nvSpPr>
        <p:spPr>
          <a:xfrm>
            <a:off x="3550029" y="4041807"/>
            <a:ext cx="1569660" cy="369332"/>
          </a:xfrm>
          <a:prstGeom prst="rect">
            <a:avLst/>
          </a:prstGeom>
        </p:spPr>
        <p:txBody>
          <a:bodyPr wrap="none">
            <a:spAutoFit/>
          </a:bodyPr>
          <a:lstStyle/>
          <a:p>
            <a:pPr algn="ctr"/>
            <a:r>
              <a:rPr lang="zh-CN" altLang="en-US" b="1" noProof="1">
                <a:solidFill>
                  <a:srgbClr val="FFFFFF"/>
                </a:solidFill>
                <a:latin typeface="微软雅黑" panose="020B0503020204020204" pitchFamily="34" charset="-122"/>
                <a:ea typeface="微软雅黑" panose="020B0503020204020204" pitchFamily="34" charset="-122"/>
              </a:rPr>
              <a:t>个体防护措施</a:t>
            </a:r>
            <a:endParaRPr lang="zh-CN" altLang="en-US" b="1" noProof="1">
              <a:solidFill>
                <a:srgbClr val="FFFFFF"/>
              </a:solidFill>
              <a:latin typeface="微软雅黑" panose="020B0503020204020204" pitchFamily="34" charset="-122"/>
              <a:ea typeface="微软雅黑" panose="020B0503020204020204" pitchFamily="34" charset="-122"/>
            </a:endParaRPr>
          </a:p>
        </p:txBody>
      </p:sp>
      <p:sp>
        <p:nvSpPr>
          <p:cNvPr id="24" name="矩形 23"/>
          <p:cNvSpPr/>
          <p:nvPr/>
        </p:nvSpPr>
        <p:spPr>
          <a:xfrm>
            <a:off x="7096395" y="4036422"/>
            <a:ext cx="1569660" cy="369332"/>
          </a:xfrm>
          <a:prstGeom prst="rect">
            <a:avLst/>
          </a:prstGeom>
        </p:spPr>
        <p:txBody>
          <a:bodyPr wrap="none">
            <a:spAutoFit/>
          </a:bodyPr>
          <a:lstStyle/>
          <a:p>
            <a:pPr algn="ctr"/>
            <a:r>
              <a:rPr lang="zh-CN" altLang="en-US" b="1" noProof="1">
                <a:solidFill>
                  <a:srgbClr val="FFFFFF"/>
                </a:solidFill>
                <a:latin typeface="微软雅黑" panose="020B0503020204020204" pitchFamily="34" charset="-122"/>
                <a:ea typeface="微软雅黑" panose="020B0503020204020204" pitchFamily="34" charset="-122"/>
              </a:rPr>
              <a:t>应急处置措施</a:t>
            </a:r>
            <a:endParaRPr lang="zh-CN" altLang="en-US" b="1" noProof="1">
              <a:solidFill>
                <a:srgbClr val="FFFFFF"/>
              </a:solidFill>
              <a:latin typeface="微软雅黑" panose="020B0503020204020204" pitchFamily="34" charset="-122"/>
              <a:ea typeface="微软雅黑" panose="020B0503020204020204" pitchFamily="34" charset="-122"/>
            </a:endParaRPr>
          </a:p>
        </p:txBody>
      </p:sp>
      <p:sp>
        <p:nvSpPr>
          <p:cNvPr id="25" name="平行四边形 24"/>
          <p:cNvSpPr/>
          <p:nvPr/>
        </p:nvSpPr>
        <p:spPr>
          <a:xfrm>
            <a:off x="1452427" y="5229200"/>
            <a:ext cx="1729394" cy="1152128"/>
          </a:xfrm>
          <a:prstGeom prst="parallelogram">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平行四边形 25"/>
          <p:cNvSpPr/>
          <p:nvPr/>
        </p:nvSpPr>
        <p:spPr>
          <a:xfrm>
            <a:off x="3018451" y="5229200"/>
            <a:ext cx="7970206" cy="1152128"/>
          </a:xfrm>
          <a:prstGeom prst="parallelogram">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3428406" y="5229200"/>
            <a:ext cx="7150296" cy="1172629"/>
          </a:xfrm>
          <a:prstGeom prst="rect">
            <a:avLst/>
          </a:prstGeom>
        </p:spPr>
        <p:txBody>
          <a:bodyPr wrap="square">
            <a:spAutoFit/>
          </a:bodyPr>
          <a:lstStyle/>
          <a:p>
            <a:pPr algn="just">
              <a:lnSpc>
                <a:spcPct val="130000"/>
              </a:lnSpc>
            </a:pPr>
            <a:r>
              <a:rPr lang="zh-CN" altLang="en-US" dirty="0">
                <a:latin typeface="微软雅黑" panose="020B0503020204020204" pitchFamily="34" charset="-122"/>
                <a:ea typeface="微软雅黑" panose="020B0503020204020204" pitchFamily="34" charset="-122"/>
              </a:rPr>
              <a:t>针对辨识出的危险源，从工程技术、管理、培训教育、个体防护、应急处置五个方面，提出风险控制措施，并经过评审确定，具有可操作性，并得到有效落实。</a:t>
            </a:r>
            <a:endParaRPr lang="zh-CN" altLang="en-US" dirty="0">
              <a:latin typeface="微软雅黑" panose="020B0503020204020204" pitchFamily="34" charset="-122"/>
              <a:ea typeface="微软雅黑" panose="020B0503020204020204" pitchFamily="34" charset="-122"/>
            </a:endParaRPr>
          </a:p>
        </p:txBody>
      </p:sp>
      <p:sp>
        <p:nvSpPr>
          <p:cNvPr id="28" name="矩形 27"/>
          <p:cNvSpPr/>
          <p:nvPr/>
        </p:nvSpPr>
        <p:spPr>
          <a:xfrm>
            <a:off x="2033279" y="5605209"/>
            <a:ext cx="697627" cy="400110"/>
          </a:xfrm>
          <a:prstGeom prst="rect">
            <a:avLst/>
          </a:prstGeom>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要求</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2453826" y="1932849"/>
            <a:ext cx="3456384" cy="145052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流程图: 手动输入 9"/>
          <p:cNvSpPr/>
          <p:nvPr/>
        </p:nvSpPr>
        <p:spPr>
          <a:xfrm rot="5400000" flipH="1">
            <a:off x="1147225" y="-569637"/>
            <a:ext cx="564161" cy="2207568"/>
          </a:xfrm>
          <a:prstGeom prst="flowChartManualInpu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流程图: 手动输入 11"/>
          <p:cNvSpPr/>
          <p:nvPr/>
        </p:nvSpPr>
        <p:spPr>
          <a:xfrm rot="5400000" flipH="1">
            <a:off x="821704" y="-569636"/>
            <a:ext cx="564161" cy="2207568"/>
          </a:xfrm>
          <a:prstGeom prst="flowChartManualInpu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711450" y="252066"/>
            <a:ext cx="2646879" cy="584775"/>
          </a:xfrm>
          <a:prstGeom prst="rect">
            <a:avLst/>
          </a:prstGeom>
        </p:spPr>
        <p:txBody>
          <a:bodyPr wrap="none">
            <a:spAutoFit/>
          </a:bodyPr>
          <a:lstStyle/>
          <a:p>
            <a:pPr algn="ctr"/>
            <a:r>
              <a:rPr lang="zh-CN" altLang="en-US" sz="3200" b="1" dirty="0">
                <a:solidFill>
                  <a:schemeClr val="tx1">
                    <a:lumMod val="85000"/>
                    <a:lumOff val="15000"/>
                  </a:schemeClr>
                </a:solidFill>
                <a:latin typeface="华文中宋" pitchFamily="2" charset="-122"/>
                <a:ea typeface="华文中宋" pitchFamily="2" charset="-122"/>
              </a:rPr>
              <a:t>风险分级管控</a:t>
            </a:r>
            <a:endParaRPr lang="zh-CN" altLang="en-US" sz="3200" b="1" dirty="0">
              <a:solidFill>
                <a:schemeClr val="tx1">
                  <a:lumMod val="85000"/>
                  <a:lumOff val="15000"/>
                </a:schemeClr>
              </a:solidFill>
              <a:latin typeface="华文中宋" pitchFamily="2" charset="-122"/>
              <a:ea typeface="华文中宋" pitchFamily="2" charset="-122"/>
            </a:endParaRPr>
          </a:p>
        </p:txBody>
      </p:sp>
      <p:sp>
        <p:nvSpPr>
          <p:cNvPr id="13" name="矩形 12"/>
          <p:cNvSpPr/>
          <p:nvPr/>
        </p:nvSpPr>
        <p:spPr>
          <a:xfrm>
            <a:off x="1378005" y="1950692"/>
            <a:ext cx="973594" cy="143268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2570271" y="2200408"/>
            <a:ext cx="3163185" cy="812530"/>
          </a:xfrm>
          <a:prstGeom prst="rect">
            <a:avLst/>
          </a:prstGeom>
        </p:spPr>
        <p:txBody>
          <a:bodyPr wrap="square">
            <a:spAutoFit/>
          </a:bodyPr>
          <a:lstStyle/>
          <a:p>
            <a:pPr lvl="0">
              <a:lnSpc>
                <a:spcPct val="130000"/>
              </a:lnSpc>
            </a:pPr>
            <a:r>
              <a:rPr lang="zh-CN" altLang="en-US" dirty="0">
                <a:solidFill>
                  <a:schemeClr val="bg1"/>
                </a:solidFill>
                <a:latin typeface="微软雅黑" panose="020B0503020204020204" pitchFamily="34" charset="-122"/>
                <a:ea typeface="微软雅黑" panose="020B0503020204020204" pitchFamily="34" charset="-122"/>
              </a:rPr>
              <a:t>结合企业机构设置情况，合理确定各等级风险的管控层级。</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2453826" y="3650936"/>
            <a:ext cx="3456384" cy="145052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2572854" y="3866432"/>
            <a:ext cx="3163185" cy="1172629"/>
          </a:xfrm>
          <a:prstGeom prst="rect">
            <a:avLst/>
          </a:prstGeom>
        </p:spPr>
        <p:txBody>
          <a:bodyPr wrap="square">
            <a:spAutoFit/>
          </a:bodyPr>
          <a:lstStyle/>
          <a:p>
            <a:pPr algn="just">
              <a:lnSpc>
                <a:spcPct val="130000"/>
              </a:lnSpc>
            </a:pPr>
            <a:r>
              <a:rPr lang="zh-CN" altLang="en-US" dirty="0">
                <a:solidFill>
                  <a:schemeClr val="bg1"/>
                </a:solidFill>
                <a:latin typeface="微软雅黑" panose="020B0503020204020204" pitchFamily="34" charset="-122"/>
                <a:ea typeface="微软雅黑" panose="020B0503020204020204" pitchFamily="34" charset="-122"/>
              </a:rPr>
              <a:t>根据风险分级管控原则，确定风险点、危险源的管控层级，落实管控责任。</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9" name="矩形 18"/>
          <p:cNvSpPr/>
          <p:nvPr/>
        </p:nvSpPr>
        <p:spPr>
          <a:xfrm>
            <a:off x="1378005" y="3650936"/>
            <a:ext cx="973594" cy="145148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287966" y="1950692"/>
            <a:ext cx="973594" cy="310279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1657544" y="2436201"/>
            <a:ext cx="356187" cy="461665"/>
          </a:xfrm>
          <a:prstGeom prst="rect">
            <a:avLst/>
          </a:prstGeom>
        </p:spPr>
        <p:txBody>
          <a:bodyPr wrap="none">
            <a:spAutoFit/>
          </a:bodyPr>
          <a:lstStyle/>
          <a:p>
            <a:pPr algn="ctr"/>
            <a:r>
              <a:rPr lang="en-US" altLang="zh-CN" sz="2400" b="1" dirty="0">
                <a:solidFill>
                  <a:schemeClr val="bg1"/>
                </a:solidFill>
                <a:latin typeface="Arial" panose="020B0604020202020204" pitchFamily="34" charset="0"/>
                <a:ea typeface="华文中宋" pitchFamily="2" charset="-122"/>
                <a:cs typeface="Arial" panose="020B0604020202020204" pitchFamily="34" charset="0"/>
              </a:rPr>
              <a:t>1</a:t>
            </a:r>
            <a:endParaRPr lang="zh-CN" altLang="en-US" sz="2400" b="1" dirty="0">
              <a:solidFill>
                <a:schemeClr val="bg1"/>
              </a:solidFill>
              <a:latin typeface="Arial" panose="020B0604020202020204" pitchFamily="34" charset="0"/>
              <a:ea typeface="华文中宋" pitchFamily="2" charset="-122"/>
              <a:cs typeface="Arial" panose="020B0604020202020204" pitchFamily="34" charset="0"/>
            </a:endParaRPr>
          </a:p>
        </p:txBody>
      </p:sp>
      <p:sp>
        <p:nvSpPr>
          <p:cNvPr id="22" name="矩形 21"/>
          <p:cNvSpPr/>
          <p:nvPr/>
        </p:nvSpPr>
        <p:spPr>
          <a:xfrm>
            <a:off x="1657544" y="4145367"/>
            <a:ext cx="356187" cy="461665"/>
          </a:xfrm>
          <a:prstGeom prst="rect">
            <a:avLst/>
          </a:prstGeom>
        </p:spPr>
        <p:txBody>
          <a:bodyPr wrap="none">
            <a:spAutoFit/>
          </a:bodyPr>
          <a:lstStyle/>
          <a:p>
            <a:pPr algn="ctr"/>
            <a:r>
              <a:rPr lang="en-US" altLang="zh-CN" sz="2400" b="1" dirty="0" smtClean="0">
                <a:solidFill>
                  <a:schemeClr val="bg1"/>
                </a:solidFill>
                <a:latin typeface="Arial" panose="020B0604020202020204" pitchFamily="34" charset="0"/>
                <a:ea typeface="华文中宋" pitchFamily="2" charset="-122"/>
                <a:cs typeface="Arial" panose="020B0604020202020204" pitchFamily="34" charset="0"/>
              </a:rPr>
              <a:t>2</a:t>
            </a:r>
            <a:endParaRPr lang="zh-CN" altLang="en-US" sz="2400" b="1" dirty="0">
              <a:solidFill>
                <a:schemeClr val="bg1"/>
              </a:solidFill>
              <a:latin typeface="Arial" panose="020B0604020202020204" pitchFamily="34" charset="0"/>
              <a:ea typeface="华文中宋" pitchFamily="2" charset="-122"/>
              <a:cs typeface="Arial" panose="020B0604020202020204" pitchFamily="34" charset="0"/>
            </a:endParaRPr>
          </a:p>
        </p:txBody>
      </p:sp>
      <p:sp>
        <p:nvSpPr>
          <p:cNvPr id="23" name="矩形 22"/>
          <p:cNvSpPr/>
          <p:nvPr/>
        </p:nvSpPr>
        <p:spPr>
          <a:xfrm>
            <a:off x="433059" y="3228945"/>
            <a:ext cx="697627" cy="400110"/>
          </a:xfrm>
          <a:prstGeom prst="rect">
            <a:avLst/>
          </a:prstGeom>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要求</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4" name="矩形 23"/>
          <p:cNvSpPr/>
          <p:nvPr/>
        </p:nvSpPr>
        <p:spPr>
          <a:xfrm>
            <a:off x="10992544" y="1950692"/>
            <a:ext cx="973594" cy="310279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9888076" y="1950692"/>
            <a:ext cx="973594" cy="143268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6300818" y="1932849"/>
            <a:ext cx="3456384" cy="145052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9888076" y="3639952"/>
            <a:ext cx="973594" cy="143268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6300818" y="3622109"/>
            <a:ext cx="3456384" cy="145052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11258768" y="3281604"/>
            <a:ext cx="441147" cy="400110"/>
          </a:xfrm>
          <a:prstGeom prst="rect">
            <a:avLst/>
          </a:prstGeom>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查</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7003584" y="2482367"/>
            <a:ext cx="2031325" cy="369332"/>
          </a:xfrm>
          <a:prstGeom prst="rect">
            <a:avLst/>
          </a:prstGeom>
        </p:spPr>
        <p:txBody>
          <a:bodyPr wrap="square">
            <a:spAutoFit/>
          </a:bodyPr>
          <a:lstStyle/>
          <a:p>
            <a:r>
              <a:rPr lang="zh-CN" altLang="en-US" dirty="0">
                <a:solidFill>
                  <a:schemeClr val="bg1"/>
                </a:solidFill>
                <a:latin typeface="微软雅黑" panose="020B0503020204020204" pitchFamily="34" charset="-122"/>
                <a:ea typeface="微软雅黑" panose="020B0503020204020204" pitchFamily="34" charset="-122"/>
              </a:rPr>
              <a:t>工作危害分析记录</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6897931" y="4162707"/>
            <a:ext cx="2262158" cy="369332"/>
          </a:xfrm>
          <a:prstGeom prst="rect">
            <a:avLst/>
          </a:prstGeom>
        </p:spPr>
        <p:txBody>
          <a:bodyPr wrap="square">
            <a:spAutoFit/>
          </a:bodyPr>
          <a:lstStyle/>
          <a:p>
            <a:r>
              <a:rPr lang="zh-CN" altLang="en-US" dirty="0">
                <a:solidFill>
                  <a:schemeClr val="bg1"/>
                </a:solidFill>
                <a:latin typeface="微软雅黑" panose="020B0503020204020204" pitchFamily="34" charset="-122"/>
                <a:ea typeface="微软雅黑" panose="020B0503020204020204" pitchFamily="34" charset="-122"/>
              </a:rPr>
              <a:t>安全检查表分析记录</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2" name="矩形 31"/>
          <p:cNvSpPr/>
          <p:nvPr/>
        </p:nvSpPr>
        <p:spPr>
          <a:xfrm>
            <a:off x="10196779" y="2436200"/>
            <a:ext cx="356187" cy="461665"/>
          </a:xfrm>
          <a:prstGeom prst="rect">
            <a:avLst/>
          </a:prstGeom>
        </p:spPr>
        <p:txBody>
          <a:bodyPr wrap="none">
            <a:spAutoFit/>
          </a:bodyPr>
          <a:lstStyle/>
          <a:p>
            <a:pPr algn="ctr"/>
            <a:r>
              <a:rPr lang="en-US" altLang="zh-CN" sz="2400" b="1" dirty="0">
                <a:solidFill>
                  <a:schemeClr val="bg1"/>
                </a:solidFill>
                <a:latin typeface="Arial" panose="020B0604020202020204" pitchFamily="34" charset="0"/>
                <a:ea typeface="华文中宋" pitchFamily="2" charset="-122"/>
                <a:cs typeface="Arial" panose="020B0604020202020204" pitchFamily="34" charset="0"/>
              </a:rPr>
              <a:t>1</a:t>
            </a:r>
            <a:endParaRPr lang="zh-CN" altLang="en-US" sz="2400" b="1" dirty="0">
              <a:solidFill>
                <a:schemeClr val="bg1"/>
              </a:solidFill>
              <a:latin typeface="Arial" panose="020B0604020202020204" pitchFamily="34" charset="0"/>
              <a:ea typeface="华文中宋" pitchFamily="2" charset="-122"/>
              <a:cs typeface="Arial" panose="020B0604020202020204" pitchFamily="34" charset="0"/>
            </a:endParaRPr>
          </a:p>
        </p:txBody>
      </p:sp>
      <p:sp>
        <p:nvSpPr>
          <p:cNvPr id="33" name="矩形 32"/>
          <p:cNvSpPr/>
          <p:nvPr/>
        </p:nvSpPr>
        <p:spPr>
          <a:xfrm>
            <a:off x="10196779" y="4145367"/>
            <a:ext cx="356187" cy="461665"/>
          </a:xfrm>
          <a:prstGeom prst="rect">
            <a:avLst/>
          </a:prstGeom>
        </p:spPr>
        <p:txBody>
          <a:bodyPr wrap="none">
            <a:spAutoFit/>
          </a:bodyPr>
          <a:lstStyle/>
          <a:p>
            <a:pPr algn="ctr"/>
            <a:r>
              <a:rPr lang="en-US" altLang="zh-CN" sz="2400" b="1" dirty="0" smtClean="0">
                <a:solidFill>
                  <a:schemeClr val="bg1"/>
                </a:solidFill>
                <a:latin typeface="Arial" panose="020B0604020202020204" pitchFamily="34" charset="0"/>
                <a:ea typeface="华文中宋" pitchFamily="2" charset="-122"/>
                <a:cs typeface="Arial" panose="020B0604020202020204" pitchFamily="34" charset="0"/>
              </a:rPr>
              <a:t>2</a:t>
            </a:r>
            <a:endParaRPr lang="zh-CN" altLang="en-US" sz="2400" b="1" dirty="0">
              <a:solidFill>
                <a:schemeClr val="bg1"/>
              </a:solidFill>
              <a:latin typeface="Arial" panose="020B0604020202020204" pitchFamily="34" charset="0"/>
              <a:ea typeface="华文中宋" pitchFamily="2"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流程图: 手动输入 11"/>
          <p:cNvSpPr/>
          <p:nvPr/>
        </p:nvSpPr>
        <p:spPr>
          <a:xfrm rot="5400000" flipH="1">
            <a:off x="1147225" y="-569637"/>
            <a:ext cx="564161" cy="2207568"/>
          </a:xfrm>
          <a:prstGeom prst="flowChartManualInpu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流程图: 手动输入 12"/>
          <p:cNvSpPr/>
          <p:nvPr/>
        </p:nvSpPr>
        <p:spPr>
          <a:xfrm rot="5400000" flipH="1">
            <a:off x="821704" y="-569636"/>
            <a:ext cx="564161" cy="2207568"/>
          </a:xfrm>
          <a:prstGeom prst="flowChartManualInpu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711450" y="241759"/>
            <a:ext cx="3467616" cy="584775"/>
          </a:xfrm>
          <a:prstGeom prst="rect">
            <a:avLst/>
          </a:prstGeom>
        </p:spPr>
        <p:txBody>
          <a:bodyPr wrap="none">
            <a:spAutoFit/>
          </a:bodyPr>
          <a:lstStyle/>
          <a:p>
            <a:pPr algn="ctr"/>
            <a:r>
              <a:rPr lang="zh-CN" altLang="en-US" sz="3200" b="1" dirty="0">
                <a:solidFill>
                  <a:schemeClr val="tx1">
                    <a:lumMod val="85000"/>
                    <a:lumOff val="15000"/>
                  </a:schemeClr>
                </a:solidFill>
                <a:latin typeface="华文中宋" pitchFamily="2" charset="-122"/>
                <a:ea typeface="华文中宋" pitchFamily="2" charset="-122"/>
              </a:rPr>
              <a:t>风险分级管控清单</a:t>
            </a:r>
            <a:endParaRPr lang="zh-CN" altLang="en-US" sz="3200" b="1" dirty="0">
              <a:solidFill>
                <a:schemeClr val="tx1">
                  <a:lumMod val="85000"/>
                  <a:lumOff val="15000"/>
                </a:schemeClr>
              </a:solidFill>
              <a:latin typeface="华文中宋" pitchFamily="2" charset="-122"/>
              <a:ea typeface="华文中宋" pitchFamily="2" charset="-122"/>
            </a:endParaRPr>
          </a:p>
        </p:txBody>
      </p:sp>
      <p:sp>
        <p:nvSpPr>
          <p:cNvPr id="14" name="矩形 13"/>
          <p:cNvSpPr/>
          <p:nvPr/>
        </p:nvSpPr>
        <p:spPr>
          <a:xfrm>
            <a:off x="2019542" y="1908660"/>
            <a:ext cx="3287754" cy="83023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2015241" y="2903807"/>
            <a:ext cx="3292055" cy="153272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2015241" y="4618325"/>
            <a:ext cx="3292055" cy="145052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2070321" y="2903806"/>
            <a:ext cx="3181893" cy="1532727"/>
          </a:xfrm>
          <a:prstGeom prst="rect">
            <a:avLst/>
          </a:prstGeom>
        </p:spPr>
        <p:txBody>
          <a:bodyPr wrap="square">
            <a:spAutoFit/>
          </a:bodyPr>
          <a:lstStyle/>
          <a:p>
            <a:pPr lvl="0" algn="just">
              <a:lnSpc>
                <a:spcPct val="130000"/>
              </a:lnSpc>
            </a:pPr>
            <a:r>
              <a:rPr lang="zh-CN" altLang="en-US" dirty="0">
                <a:solidFill>
                  <a:schemeClr val="bg1"/>
                </a:solidFill>
                <a:latin typeface="微软雅黑" panose="020B0503020204020204" pitchFamily="34" charset="-122"/>
                <a:ea typeface="微软雅黑" panose="020B0503020204020204" pitchFamily="34" charset="-122"/>
              </a:rPr>
              <a:t>企业应编制风险分级管控清单，清单应由企业组织相关部门、岗位人员按程序评审，并由企业主要负责人审定发布。</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2070321" y="4937324"/>
            <a:ext cx="3181893" cy="812530"/>
          </a:xfrm>
          <a:prstGeom prst="rect">
            <a:avLst/>
          </a:prstGeom>
        </p:spPr>
        <p:txBody>
          <a:bodyPr wrap="square">
            <a:spAutoFit/>
          </a:bodyPr>
          <a:lstStyle/>
          <a:p>
            <a:pPr algn="just">
              <a:lnSpc>
                <a:spcPct val="130000"/>
              </a:lnSpc>
            </a:pPr>
            <a:r>
              <a:rPr lang="zh-CN" altLang="en-US" dirty="0">
                <a:solidFill>
                  <a:schemeClr val="bg1"/>
                </a:solidFill>
                <a:latin typeface="微软雅黑" panose="020B0503020204020204" pitchFamily="34" charset="-122"/>
                <a:ea typeface="微软雅黑" panose="020B0503020204020204" pitchFamily="34" charset="-122"/>
              </a:rPr>
              <a:t>风险分级管控清单的形式、内容应符合相关地方标准。</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9" name="矩形 18"/>
          <p:cNvSpPr/>
          <p:nvPr/>
        </p:nvSpPr>
        <p:spPr>
          <a:xfrm>
            <a:off x="6892389" y="1908660"/>
            <a:ext cx="3287754" cy="83023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6892389" y="2875853"/>
            <a:ext cx="3292055" cy="96924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7123777" y="2938717"/>
            <a:ext cx="2824977" cy="812530"/>
          </a:xfrm>
          <a:prstGeom prst="rect">
            <a:avLst/>
          </a:prstGeom>
        </p:spPr>
        <p:txBody>
          <a:bodyPr wrap="square">
            <a:spAutoFit/>
          </a:bodyPr>
          <a:lstStyle/>
          <a:p>
            <a:pPr algn="just">
              <a:lnSpc>
                <a:spcPct val="130000"/>
              </a:lnSpc>
            </a:pPr>
            <a:r>
              <a:rPr lang="zh-CN" altLang="en-US" dirty="0">
                <a:solidFill>
                  <a:schemeClr val="bg1"/>
                </a:solidFill>
                <a:latin typeface="微软雅黑" panose="020B0503020204020204" pitchFamily="34" charset="-122"/>
                <a:ea typeface="微软雅黑" panose="020B0503020204020204" pitchFamily="34" charset="-122"/>
              </a:rPr>
              <a:t>作业活动类风险分级管控清单</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4" name="矩形 23"/>
          <p:cNvSpPr/>
          <p:nvPr/>
        </p:nvSpPr>
        <p:spPr>
          <a:xfrm>
            <a:off x="6888088" y="3961192"/>
            <a:ext cx="3292055" cy="96924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6994656" y="4197990"/>
            <a:ext cx="3185487" cy="452432"/>
          </a:xfrm>
          <a:prstGeom prst="rect">
            <a:avLst/>
          </a:prstGeom>
        </p:spPr>
        <p:txBody>
          <a:bodyPr wrap="square">
            <a:spAutoFit/>
          </a:bodyPr>
          <a:lstStyle/>
          <a:p>
            <a:pPr algn="just">
              <a:lnSpc>
                <a:spcPct val="130000"/>
              </a:lnSpc>
            </a:pPr>
            <a:r>
              <a:rPr lang="zh-CN" altLang="en-US" dirty="0">
                <a:solidFill>
                  <a:schemeClr val="bg1"/>
                </a:solidFill>
                <a:latin typeface="微软雅黑" panose="020B0503020204020204" pitchFamily="34" charset="-122"/>
                <a:ea typeface="微软雅黑" panose="020B0503020204020204" pitchFamily="34" charset="-122"/>
              </a:rPr>
              <a:t>设备设施类风险分级管控清单</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6" name="矩形 25"/>
          <p:cNvSpPr/>
          <p:nvPr/>
        </p:nvSpPr>
        <p:spPr>
          <a:xfrm>
            <a:off x="6888088" y="5085184"/>
            <a:ext cx="3292055" cy="96924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6952844" y="5343589"/>
            <a:ext cx="3185487" cy="452432"/>
          </a:xfrm>
          <a:prstGeom prst="rect">
            <a:avLst/>
          </a:prstGeom>
        </p:spPr>
        <p:txBody>
          <a:bodyPr wrap="square">
            <a:spAutoFit/>
          </a:bodyPr>
          <a:lstStyle/>
          <a:p>
            <a:pPr algn="just">
              <a:lnSpc>
                <a:spcPct val="130000"/>
              </a:lnSpc>
            </a:pPr>
            <a:r>
              <a:rPr lang="zh-CN" altLang="en-US" dirty="0">
                <a:solidFill>
                  <a:schemeClr val="bg1"/>
                </a:solidFill>
                <a:latin typeface="微软雅黑" panose="020B0503020204020204" pitchFamily="34" charset="-122"/>
                <a:ea typeface="微软雅黑" panose="020B0503020204020204" pitchFamily="34" charset="-122"/>
              </a:rPr>
              <a:t>职业病危害风险分级管控清单</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8" name="矩形 27"/>
          <p:cNvSpPr/>
          <p:nvPr/>
        </p:nvSpPr>
        <p:spPr>
          <a:xfrm>
            <a:off x="3312453" y="2123723"/>
            <a:ext cx="697627" cy="400110"/>
          </a:xfrm>
          <a:prstGeom prst="rect">
            <a:avLst/>
          </a:prstGeom>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要求</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9" name="矩形 28"/>
          <p:cNvSpPr/>
          <p:nvPr/>
        </p:nvSpPr>
        <p:spPr>
          <a:xfrm>
            <a:off x="8313541" y="2123723"/>
            <a:ext cx="441147" cy="400110"/>
          </a:xfrm>
          <a:prstGeom prst="rect">
            <a:avLst/>
          </a:prstGeom>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查</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5159896" y="4869160"/>
            <a:ext cx="5400600" cy="1307463"/>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6458773" y="5035473"/>
            <a:ext cx="861364" cy="97344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5163185" y="3098357"/>
            <a:ext cx="5400600" cy="1307463"/>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6462062" y="3264670"/>
            <a:ext cx="861364" cy="97344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5159896" y="1461026"/>
            <a:ext cx="5400600" cy="1307463"/>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连接符 23"/>
          <p:cNvCxnSpPr/>
          <p:nvPr/>
        </p:nvCxnSpPr>
        <p:spPr>
          <a:xfrm>
            <a:off x="2399927" y="3734969"/>
            <a:ext cx="108012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2" name="左中括号 21"/>
          <p:cNvSpPr/>
          <p:nvPr/>
        </p:nvSpPr>
        <p:spPr>
          <a:xfrm>
            <a:off x="2223481" y="2060786"/>
            <a:ext cx="1136215" cy="3456383"/>
          </a:xfrm>
          <a:prstGeom prst="leftBracket">
            <a:avLst>
              <a:gd name="adj" fmla="val 222655"/>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流程图: 手动输入 12"/>
          <p:cNvSpPr/>
          <p:nvPr/>
        </p:nvSpPr>
        <p:spPr>
          <a:xfrm rot="5400000" flipH="1">
            <a:off x="1147225" y="-569637"/>
            <a:ext cx="564161" cy="2207568"/>
          </a:xfrm>
          <a:prstGeom prst="flowChartManualInpu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流程图: 手动输入 13"/>
          <p:cNvSpPr/>
          <p:nvPr/>
        </p:nvSpPr>
        <p:spPr>
          <a:xfrm rot="5400000" flipH="1">
            <a:off x="821704" y="-569636"/>
            <a:ext cx="564161" cy="2207568"/>
          </a:xfrm>
          <a:prstGeom prst="flowChartManualInpu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711450" y="266342"/>
            <a:ext cx="1826142" cy="584775"/>
          </a:xfrm>
          <a:prstGeom prst="rect">
            <a:avLst/>
          </a:prstGeom>
        </p:spPr>
        <p:txBody>
          <a:bodyPr wrap="none">
            <a:spAutoFit/>
          </a:bodyPr>
          <a:lstStyle/>
          <a:p>
            <a:pPr algn="ctr"/>
            <a:r>
              <a:rPr lang="zh-CN" altLang="en-US" sz="3200" b="1" dirty="0">
                <a:solidFill>
                  <a:schemeClr val="tx1">
                    <a:lumMod val="85000"/>
                    <a:lumOff val="15000"/>
                  </a:schemeClr>
                </a:solidFill>
                <a:latin typeface="华文中宋" pitchFamily="2" charset="-122"/>
                <a:ea typeface="华文中宋" pitchFamily="2" charset="-122"/>
              </a:rPr>
              <a:t>风险告知</a:t>
            </a:r>
            <a:endParaRPr lang="zh-CN" altLang="en-US" sz="3200" b="1" dirty="0">
              <a:solidFill>
                <a:schemeClr val="tx1">
                  <a:lumMod val="85000"/>
                  <a:lumOff val="15000"/>
                </a:schemeClr>
              </a:solidFill>
              <a:latin typeface="华文中宋" pitchFamily="2" charset="-122"/>
              <a:ea typeface="华文中宋" pitchFamily="2" charset="-122"/>
            </a:endParaRPr>
          </a:p>
        </p:txBody>
      </p:sp>
      <p:sp>
        <p:nvSpPr>
          <p:cNvPr id="8" name="椭圆 7"/>
          <p:cNvSpPr/>
          <p:nvPr/>
        </p:nvSpPr>
        <p:spPr>
          <a:xfrm>
            <a:off x="1103784" y="3086898"/>
            <a:ext cx="1296143" cy="1296143"/>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117246" y="1628738"/>
            <a:ext cx="3194779" cy="97204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3117246" y="3248949"/>
            <a:ext cx="3194779" cy="97204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3117245" y="5031148"/>
            <a:ext cx="3194779" cy="97204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3278037" y="1791593"/>
            <a:ext cx="2995423" cy="646331"/>
          </a:xfrm>
          <a:prstGeom prst="rect">
            <a:avLst/>
          </a:prstGeom>
        </p:spPr>
        <p:txBody>
          <a:bodyPr wrap="square">
            <a:spAutoFit/>
          </a:bodyPr>
          <a:lstStyle/>
          <a:p>
            <a:pPr lvl="0"/>
            <a:r>
              <a:rPr lang="zh-CN" altLang="en-US" dirty="0">
                <a:solidFill>
                  <a:schemeClr val="bg1"/>
                </a:solidFill>
                <a:latin typeface="微软雅黑" panose="020B0503020204020204" pitchFamily="34" charset="-122"/>
                <a:ea typeface="微软雅黑" panose="020B0503020204020204" pitchFamily="34" charset="-122"/>
              </a:rPr>
              <a:t>企业通过有效方式告知企业主要风险相关内容</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6" name="矩形 25"/>
          <p:cNvSpPr/>
          <p:nvPr/>
        </p:nvSpPr>
        <p:spPr>
          <a:xfrm>
            <a:off x="3278037" y="3281606"/>
            <a:ext cx="2870817" cy="923330"/>
          </a:xfrm>
          <a:prstGeom prst="rect">
            <a:avLst/>
          </a:prstGeom>
        </p:spPr>
        <p:txBody>
          <a:bodyPr wrap="square">
            <a:spAutoFit/>
          </a:bodyPr>
          <a:lstStyle/>
          <a:p>
            <a:pPr algn="just"/>
            <a:r>
              <a:rPr lang="zh-CN" altLang="en-US" dirty="0">
                <a:solidFill>
                  <a:schemeClr val="bg1"/>
                </a:solidFill>
                <a:latin typeface="微软雅黑" panose="020B0503020204020204" pitchFamily="34" charset="-122"/>
                <a:ea typeface="微软雅黑" panose="020B0503020204020204" pitchFamily="34" charset="-122"/>
              </a:rPr>
              <a:t>对存在重大风险和重大职业病危害风险的工作场所岗位，设置警示标识；</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7" name="矩形 26"/>
          <p:cNvSpPr/>
          <p:nvPr/>
        </p:nvSpPr>
        <p:spPr>
          <a:xfrm>
            <a:off x="3268691" y="5177948"/>
            <a:ext cx="3043333" cy="646331"/>
          </a:xfrm>
          <a:prstGeom prst="rect">
            <a:avLst/>
          </a:prstGeom>
        </p:spPr>
        <p:txBody>
          <a:bodyPr wrap="square">
            <a:spAutoFit/>
          </a:bodyPr>
          <a:lstStyle/>
          <a:p>
            <a:pPr algn="just"/>
            <a:r>
              <a:rPr lang="zh-CN" altLang="en-US" dirty="0">
                <a:solidFill>
                  <a:schemeClr val="bg1"/>
                </a:solidFill>
                <a:latin typeface="微软雅黑" panose="020B0503020204020204" pitchFamily="34" charset="-122"/>
                <a:ea typeface="微软雅黑" panose="020B0503020204020204" pitchFamily="34" charset="-122"/>
              </a:rPr>
              <a:t>应组织各层级、各岗位进行风险评价结果的告知培训</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9" name="矩形 28"/>
          <p:cNvSpPr/>
          <p:nvPr/>
        </p:nvSpPr>
        <p:spPr>
          <a:xfrm>
            <a:off x="6458773" y="1627339"/>
            <a:ext cx="861364" cy="97344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7564814" y="1790894"/>
            <a:ext cx="1502591" cy="646331"/>
          </a:xfrm>
          <a:prstGeom prst="rect">
            <a:avLst/>
          </a:prstGeom>
        </p:spPr>
        <p:txBody>
          <a:bodyPr wrap="square">
            <a:spAutoFit/>
          </a:bodyPr>
          <a:lstStyle/>
          <a:p>
            <a:pPr lvl="0"/>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风险告知</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a:p>
            <a:pPr lvl="0"/>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相关文件</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3" name="矩形 32"/>
          <p:cNvSpPr/>
          <p:nvPr/>
        </p:nvSpPr>
        <p:spPr>
          <a:xfrm>
            <a:off x="7564814" y="3420105"/>
            <a:ext cx="2844546" cy="646331"/>
          </a:xfrm>
          <a:prstGeom prst="rect">
            <a:avLst/>
          </a:prstGeom>
        </p:spPr>
        <p:txBody>
          <a:bodyPr wrap="square">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安全风险和职业病危害风险公告栏及安全警示标志</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6" name="矩形 35"/>
          <p:cNvSpPr/>
          <p:nvPr/>
        </p:nvSpPr>
        <p:spPr>
          <a:xfrm>
            <a:off x="7562295" y="5332503"/>
            <a:ext cx="1800493" cy="369332"/>
          </a:xfrm>
          <a:prstGeom prst="rect">
            <a:avLst/>
          </a:prstGeom>
        </p:spPr>
        <p:txBody>
          <a:bodyPr wrap="square">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培训记录等资料</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7" name="矩形 36"/>
          <p:cNvSpPr/>
          <p:nvPr/>
        </p:nvSpPr>
        <p:spPr>
          <a:xfrm>
            <a:off x="1383911" y="3534914"/>
            <a:ext cx="697627" cy="400110"/>
          </a:xfrm>
          <a:prstGeom prst="rect">
            <a:avLst/>
          </a:prstGeom>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要求</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8" name="矩形 37"/>
          <p:cNvSpPr/>
          <p:nvPr/>
        </p:nvSpPr>
        <p:spPr>
          <a:xfrm>
            <a:off x="6668881" y="1914004"/>
            <a:ext cx="441147" cy="400110"/>
          </a:xfrm>
          <a:prstGeom prst="rect">
            <a:avLst/>
          </a:prstGeom>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查</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9" name="矩形 38"/>
          <p:cNvSpPr/>
          <p:nvPr/>
        </p:nvSpPr>
        <p:spPr>
          <a:xfrm>
            <a:off x="6668880" y="3534914"/>
            <a:ext cx="441147" cy="400110"/>
          </a:xfrm>
          <a:prstGeom prst="rect">
            <a:avLst/>
          </a:prstGeom>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查</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0" name="矩形 39"/>
          <p:cNvSpPr/>
          <p:nvPr/>
        </p:nvSpPr>
        <p:spPr>
          <a:xfrm>
            <a:off x="6668879" y="5304899"/>
            <a:ext cx="441147" cy="400110"/>
          </a:xfrm>
          <a:prstGeom prst="rect">
            <a:avLst/>
          </a:prstGeom>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查</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1552" y="332656"/>
            <a:ext cx="3240360" cy="5386090"/>
          </a:xfrm>
          <a:prstGeom prst="rect">
            <a:avLst/>
          </a:prstGeom>
          <a:noFill/>
        </p:spPr>
        <p:txBody>
          <a:bodyPr wrap="square" rtlCol="0">
            <a:spAutoFit/>
          </a:bodyPr>
          <a:lstStyle/>
          <a:p>
            <a:r>
              <a:rPr lang="en-US" altLang="zh-CN" sz="34400" dirty="0" smtClean="0">
                <a:solidFill>
                  <a:schemeClr val="accent6">
                    <a:lumMod val="75000"/>
                  </a:schemeClr>
                </a:solidFill>
                <a:latin typeface="Arial" panose="020B0604020202020204" pitchFamily="34" charset="0"/>
                <a:ea typeface="Kozuka Mincho Pr6N H" panose="02020900000000000000" pitchFamily="18" charset="-128"/>
                <a:cs typeface="Arial" panose="020B0604020202020204" pitchFamily="34" charset="0"/>
              </a:rPr>
              <a:t>2</a:t>
            </a:r>
            <a:endParaRPr lang="zh-CN" altLang="en-US" sz="34400" dirty="0">
              <a:solidFill>
                <a:schemeClr val="accent6">
                  <a:lumMod val="75000"/>
                </a:schemeClr>
              </a:solidFill>
              <a:latin typeface="Arial" panose="020B0604020202020204" pitchFamily="34" charset="0"/>
              <a:ea typeface="Kozuka Mincho Pr6N H" panose="02020900000000000000" pitchFamily="18" charset="-128"/>
              <a:cs typeface="Arial" panose="020B0604020202020204" pitchFamily="34" charset="0"/>
            </a:endParaRPr>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rcRect l="20000" r="22069" b="140"/>
          <a:stretch>
            <a:fillRect/>
          </a:stretch>
        </p:blipFill>
        <p:spPr>
          <a:xfrm>
            <a:off x="695400" y="-48224"/>
            <a:ext cx="6048672" cy="6954448"/>
          </a:xfrm>
          <a:custGeom>
            <a:avLst/>
            <a:gdLst>
              <a:gd name="connsiteX0" fmla="*/ 2938989 w 6048672"/>
              <a:gd name="connsiteY0" fmla="*/ 0 h 6954448"/>
              <a:gd name="connsiteX1" fmla="*/ 6048672 w 6048672"/>
              <a:gd name="connsiteY1" fmla="*/ 0 h 6954448"/>
              <a:gd name="connsiteX2" fmla="*/ 3109683 w 6048672"/>
              <a:gd name="connsiteY2" fmla="*/ 6954448 h 6954448"/>
              <a:gd name="connsiteX3" fmla="*/ 0 w 6048672"/>
              <a:gd name="connsiteY3" fmla="*/ 6954448 h 6954448"/>
            </a:gdLst>
            <a:ahLst/>
            <a:cxnLst>
              <a:cxn ang="0">
                <a:pos x="connsiteX0" y="connsiteY0"/>
              </a:cxn>
              <a:cxn ang="0">
                <a:pos x="connsiteX1" y="connsiteY1"/>
              </a:cxn>
              <a:cxn ang="0">
                <a:pos x="connsiteX2" y="connsiteY2"/>
              </a:cxn>
              <a:cxn ang="0">
                <a:pos x="connsiteX3" y="connsiteY3"/>
              </a:cxn>
            </a:cxnLst>
            <a:rect l="l" t="t" r="r" b="b"/>
            <a:pathLst>
              <a:path w="6048672" h="6954448">
                <a:moveTo>
                  <a:pt x="2938989" y="0"/>
                </a:moveTo>
                <a:lnTo>
                  <a:pt x="6048672" y="0"/>
                </a:lnTo>
                <a:lnTo>
                  <a:pt x="3109683" y="6954448"/>
                </a:lnTo>
                <a:lnTo>
                  <a:pt x="0" y="6954448"/>
                </a:lnTo>
                <a:close/>
              </a:path>
            </a:pathLst>
          </a:custGeom>
        </p:spPr>
      </p:pic>
      <p:sp>
        <p:nvSpPr>
          <p:cNvPr id="2" name="矩形 1"/>
          <p:cNvSpPr/>
          <p:nvPr/>
        </p:nvSpPr>
        <p:spPr>
          <a:xfrm>
            <a:off x="5591944" y="3075057"/>
            <a:ext cx="6340197" cy="707886"/>
          </a:xfrm>
          <a:prstGeom prst="rect">
            <a:avLst/>
          </a:prstGeom>
        </p:spPr>
        <p:txBody>
          <a:bodyPr wrap="none">
            <a:spAutoFit/>
          </a:bodyPr>
          <a:lstStyle/>
          <a:p>
            <a:r>
              <a:rPr lang="zh-CN" altLang="en-US" sz="4000" b="1" dirty="0">
                <a:solidFill>
                  <a:schemeClr val="tx1">
                    <a:lumMod val="85000"/>
                    <a:lumOff val="15000"/>
                  </a:schemeClr>
                </a:solidFill>
                <a:latin typeface="华文中宋" pitchFamily="2" charset="-122"/>
                <a:ea typeface="华文中宋" pitchFamily="2" charset="-122"/>
              </a:rPr>
              <a:t>隐患排查治理体系检查重点</a:t>
            </a:r>
            <a:endParaRPr lang="zh-CN" altLang="en-US" sz="4000" b="1" dirty="0">
              <a:solidFill>
                <a:schemeClr val="tx1">
                  <a:lumMod val="85000"/>
                  <a:lumOff val="15000"/>
                </a:schemeClr>
              </a:solidFill>
              <a:latin typeface="华文中宋" pitchFamily="2" charset="-122"/>
              <a:ea typeface="华文中宋" pitchFamily="2"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流程图: 手动输入 22"/>
          <p:cNvSpPr/>
          <p:nvPr/>
        </p:nvSpPr>
        <p:spPr>
          <a:xfrm rot="5400000" flipH="1">
            <a:off x="1147225" y="-569637"/>
            <a:ext cx="564161" cy="2207568"/>
          </a:xfrm>
          <a:prstGeom prst="flowChartManualInpu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流程图: 手动输入 23"/>
          <p:cNvSpPr/>
          <p:nvPr/>
        </p:nvSpPr>
        <p:spPr>
          <a:xfrm rot="5400000" flipH="1">
            <a:off x="821704" y="-569636"/>
            <a:ext cx="564161" cy="2207568"/>
          </a:xfrm>
          <a:prstGeom prst="flowChartManualInpu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711624" y="252066"/>
            <a:ext cx="2236510" cy="584775"/>
          </a:xfrm>
          <a:prstGeom prst="rect">
            <a:avLst/>
          </a:prstGeom>
        </p:spPr>
        <p:txBody>
          <a:bodyPr wrap="none">
            <a:spAutoFit/>
          </a:bodyPr>
          <a:lstStyle/>
          <a:p>
            <a:pPr algn="ctr"/>
            <a:r>
              <a:rPr lang="zh-CN" altLang="en-US" sz="3200" b="1" dirty="0">
                <a:solidFill>
                  <a:schemeClr val="tx1">
                    <a:lumMod val="85000"/>
                    <a:lumOff val="15000"/>
                  </a:schemeClr>
                </a:solidFill>
                <a:latin typeface="华文中宋" pitchFamily="2" charset="-122"/>
                <a:ea typeface="华文中宋" pitchFamily="2" charset="-122"/>
              </a:rPr>
              <a:t>编制排查表</a:t>
            </a:r>
            <a:endParaRPr lang="zh-CN" altLang="en-US" sz="3200" b="1" dirty="0">
              <a:solidFill>
                <a:schemeClr val="tx1">
                  <a:lumMod val="85000"/>
                  <a:lumOff val="15000"/>
                </a:schemeClr>
              </a:solidFill>
              <a:latin typeface="华文中宋" pitchFamily="2" charset="-122"/>
              <a:ea typeface="华文中宋" pitchFamily="2" charset="-122"/>
            </a:endParaRPr>
          </a:p>
        </p:txBody>
      </p:sp>
      <p:sp>
        <p:nvSpPr>
          <p:cNvPr id="5" name="矩形 4"/>
          <p:cNvSpPr/>
          <p:nvPr/>
        </p:nvSpPr>
        <p:spPr>
          <a:xfrm>
            <a:off x="1298240" y="1685874"/>
            <a:ext cx="4698522" cy="115212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1298240" y="3141426"/>
            <a:ext cx="4698522" cy="115212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1298240" y="4596978"/>
            <a:ext cx="4698522" cy="115212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108615" y="1701897"/>
            <a:ext cx="3640096" cy="1172629"/>
          </a:xfrm>
          <a:prstGeom prst="rect">
            <a:avLst/>
          </a:prstGeom>
        </p:spPr>
        <p:txBody>
          <a:bodyPr wrap="square">
            <a:spAutoFit/>
          </a:bodyPr>
          <a:lstStyle/>
          <a:p>
            <a:pPr lvl="0">
              <a:lnSpc>
                <a:spcPct val="130000"/>
              </a:lnSpc>
            </a:pPr>
            <a:r>
              <a:rPr lang="zh-CN" altLang="en-US" dirty="0">
                <a:solidFill>
                  <a:schemeClr val="bg1"/>
                </a:solidFill>
                <a:latin typeface="微软雅黑" panose="020B0503020204020204" pitchFamily="34" charset="-122"/>
                <a:ea typeface="微软雅黑" panose="020B0503020204020204" pitchFamily="34" charset="-122"/>
              </a:rPr>
              <a:t>生产现场类隐患排查清单排查内容及标准应包含风险分级管控清单中各风险点、危险源及控制措施</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2108615" y="3112218"/>
            <a:ext cx="3640096" cy="1172629"/>
          </a:xfrm>
          <a:prstGeom prst="rect">
            <a:avLst/>
          </a:prstGeom>
        </p:spPr>
        <p:txBody>
          <a:bodyPr wrap="square">
            <a:spAutoFit/>
          </a:bodyPr>
          <a:lstStyle/>
          <a:p>
            <a:pPr>
              <a:lnSpc>
                <a:spcPct val="130000"/>
              </a:lnSpc>
            </a:pPr>
            <a:r>
              <a:rPr lang="zh-CN" altLang="en-US" dirty="0">
                <a:solidFill>
                  <a:schemeClr val="bg1"/>
                </a:solidFill>
                <a:latin typeface="微软雅黑" panose="020B0503020204020204" pitchFamily="34" charset="-122"/>
                <a:ea typeface="微软雅黑" panose="020B0503020204020204" pitchFamily="34" charset="-122"/>
              </a:rPr>
              <a:t>基础管理类隐患排查清单内的排查项目及标准应符合“两个体系”相关地方标准要求。</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2108615" y="4727750"/>
            <a:ext cx="3640096" cy="812530"/>
          </a:xfrm>
          <a:prstGeom prst="rect">
            <a:avLst/>
          </a:prstGeom>
        </p:spPr>
        <p:txBody>
          <a:bodyPr wrap="square">
            <a:spAutoFit/>
          </a:bodyPr>
          <a:lstStyle/>
          <a:p>
            <a:pPr>
              <a:lnSpc>
                <a:spcPct val="130000"/>
              </a:lnSpc>
            </a:pPr>
            <a:r>
              <a:rPr lang="zh-CN" altLang="en-US" dirty="0">
                <a:solidFill>
                  <a:schemeClr val="bg1"/>
                </a:solidFill>
                <a:latin typeface="微软雅黑" panose="020B0503020204020204" pitchFamily="34" charset="-122"/>
                <a:ea typeface="微软雅黑" panose="020B0503020204020204" pitchFamily="34" charset="-122"/>
              </a:rPr>
              <a:t>排查清单中应明确排查类型、组织级别、排查周期等内容。</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9" name="椭圆 8"/>
          <p:cNvSpPr/>
          <p:nvPr/>
        </p:nvSpPr>
        <p:spPr>
          <a:xfrm>
            <a:off x="1415396" y="1992168"/>
            <a:ext cx="576064" cy="5760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1415396" y="3410500"/>
            <a:ext cx="576064" cy="5760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1415396" y="4908290"/>
            <a:ext cx="576064" cy="5760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1519360" y="2063415"/>
            <a:ext cx="368135" cy="461665"/>
          </a:xfrm>
          <a:prstGeom prst="rect">
            <a:avLst/>
          </a:prstGeom>
          <a:noFill/>
        </p:spPr>
        <p:txBody>
          <a:bodyPr wrap="square" rtlCol="0">
            <a:spAutoFit/>
          </a:bodyPr>
          <a:lstStyle/>
          <a:p>
            <a:pPr algn="ctr"/>
            <a:r>
              <a:rPr lang="en-US" altLang="zh-CN" sz="2400" b="1" dirty="0" smtClean="0">
                <a:solidFill>
                  <a:schemeClr val="tx1">
                    <a:lumMod val="85000"/>
                    <a:lumOff val="15000"/>
                  </a:schemeClr>
                </a:solidFill>
                <a:latin typeface="Arial" panose="020B0604020202020204" pitchFamily="34" charset="0"/>
                <a:cs typeface="Arial" panose="020B0604020202020204" pitchFamily="34" charset="0"/>
              </a:rPr>
              <a:t>1</a:t>
            </a:r>
            <a:endParaRPr lang="zh-CN" altLang="en-US" sz="2400" b="1"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9" name="文本框 28"/>
          <p:cNvSpPr txBox="1"/>
          <p:nvPr/>
        </p:nvSpPr>
        <p:spPr>
          <a:xfrm>
            <a:off x="1519360" y="3471391"/>
            <a:ext cx="368135" cy="461665"/>
          </a:xfrm>
          <a:prstGeom prst="rect">
            <a:avLst/>
          </a:prstGeom>
          <a:noFill/>
        </p:spPr>
        <p:txBody>
          <a:bodyPr wrap="square" rtlCol="0">
            <a:spAutoFit/>
          </a:bodyPr>
          <a:lstStyle/>
          <a:p>
            <a:pPr algn="ctr"/>
            <a:r>
              <a:rPr lang="en-US" altLang="zh-CN" sz="2400" b="1" dirty="0" smtClean="0">
                <a:solidFill>
                  <a:schemeClr val="tx1">
                    <a:lumMod val="85000"/>
                    <a:lumOff val="15000"/>
                  </a:schemeClr>
                </a:solidFill>
                <a:latin typeface="Arial" panose="020B0604020202020204" pitchFamily="34" charset="0"/>
                <a:cs typeface="Arial" panose="020B0604020202020204" pitchFamily="34" charset="0"/>
              </a:rPr>
              <a:t>2</a:t>
            </a:r>
            <a:endParaRPr lang="zh-CN" altLang="en-US" sz="2400" b="1"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30" name="文本框 29"/>
          <p:cNvSpPr txBox="1"/>
          <p:nvPr/>
        </p:nvSpPr>
        <p:spPr>
          <a:xfrm>
            <a:off x="1534964" y="4965489"/>
            <a:ext cx="368135" cy="461665"/>
          </a:xfrm>
          <a:prstGeom prst="rect">
            <a:avLst/>
          </a:prstGeom>
          <a:noFill/>
        </p:spPr>
        <p:txBody>
          <a:bodyPr wrap="square" rtlCol="0">
            <a:spAutoFit/>
          </a:bodyPr>
          <a:lstStyle/>
          <a:p>
            <a:pPr algn="ctr"/>
            <a:r>
              <a:rPr lang="en-US" altLang="zh-CN" sz="2400" b="1" dirty="0" smtClean="0">
                <a:solidFill>
                  <a:schemeClr val="tx1">
                    <a:lumMod val="85000"/>
                    <a:lumOff val="15000"/>
                  </a:schemeClr>
                </a:solidFill>
                <a:latin typeface="Arial" panose="020B0604020202020204" pitchFamily="34" charset="0"/>
                <a:cs typeface="Arial" panose="020B0604020202020204" pitchFamily="34" charset="0"/>
              </a:rPr>
              <a:t>3</a:t>
            </a:r>
            <a:endParaRPr lang="zh-CN" altLang="en-US" sz="2400" b="1"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1" name="右箭头 10"/>
          <p:cNvSpPr/>
          <p:nvPr/>
        </p:nvSpPr>
        <p:spPr>
          <a:xfrm>
            <a:off x="6165750" y="1701897"/>
            <a:ext cx="2009598" cy="4047209"/>
          </a:xfrm>
          <a:prstGeom prst="rightArrow">
            <a:avLst/>
          </a:prstGeom>
          <a:gradFill>
            <a:gsLst>
              <a:gs pos="0">
                <a:schemeClr val="tx1">
                  <a:lumMod val="65000"/>
                  <a:lumOff val="35000"/>
                  <a:alpha val="2000"/>
                </a:schemeClr>
              </a:gs>
              <a:gs pos="100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6949975" y="3471391"/>
            <a:ext cx="441147" cy="400110"/>
          </a:xfrm>
          <a:prstGeom prst="rect">
            <a:avLst/>
          </a:prstGeom>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查</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2" name="矩形 31"/>
          <p:cNvSpPr/>
          <p:nvPr/>
        </p:nvSpPr>
        <p:spPr>
          <a:xfrm>
            <a:off x="8380202" y="2352722"/>
            <a:ext cx="3168411" cy="115212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8380202" y="3933056"/>
            <a:ext cx="3168411" cy="115212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8620889" y="2702570"/>
            <a:ext cx="2723823" cy="452432"/>
          </a:xfrm>
          <a:prstGeom prst="rect">
            <a:avLst/>
          </a:prstGeom>
        </p:spPr>
        <p:txBody>
          <a:bodyPr wrap="square">
            <a:spAutoFit/>
          </a:bodyPr>
          <a:lstStyle/>
          <a:p>
            <a:pPr>
              <a:lnSpc>
                <a:spcPct val="130000"/>
              </a:lnSpc>
            </a:pPr>
            <a:r>
              <a:rPr lang="zh-CN" altLang="en-US" dirty="0">
                <a:solidFill>
                  <a:schemeClr val="bg1"/>
                </a:solidFill>
                <a:latin typeface="微软雅黑" panose="020B0503020204020204" pitchFamily="34" charset="-122"/>
                <a:ea typeface="微软雅黑" panose="020B0503020204020204" pitchFamily="34" charset="-122"/>
              </a:rPr>
              <a:t>生产现场类隐患排查清单</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5" name="矩形 34"/>
          <p:cNvSpPr/>
          <p:nvPr/>
        </p:nvSpPr>
        <p:spPr>
          <a:xfrm>
            <a:off x="8620889" y="4261412"/>
            <a:ext cx="2723823" cy="452432"/>
          </a:xfrm>
          <a:prstGeom prst="rect">
            <a:avLst/>
          </a:prstGeom>
        </p:spPr>
        <p:txBody>
          <a:bodyPr wrap="square">
            <a:spAutoFit/>
          </a:bodyPr>
          <a:lstStyle/>
          <a:p>
            <a:pPr>
              <a:lnSpc>
                <a:spcPct val="130000"/>
              </a:lnSpc>
            </a:pPr>
            <a:r>
              <a:rPr lang="zh-CN" altLang="en-US" dirty="0">
                <a:solidFill>
                  <a:schemeClr val="bg1"/>
                </a:solidFill>
                <a:latin typeface="微软雅黑" panose="020B0503020204020204" pitchFamily="34" charset="-122"/>
                <a:ea typeface="微软雅黑" panose="020B0503020204020204" pitchFamily="34" charset="-122"/>
              </a:rPr>
              <a:t>基础管理类隐患排查清单</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6" name="矩形 35"/>
          <p:cNvSpPr/>
          <p:nvPr/>
        </p:nvSpPr>
        <p:spPr>
          <a:xfrm>
            <a:off x="300730" y="3471391"/>
            <a:ext cx="697627" cy="400110"/>
          </a:xfrm>
          <a:prstGeom prst="rect">
            <a:avLst/>
          </a:prstGeom>
        </p:spPr>
        <p:txBody>
          <a:bodyPr wrap="none">
            <a:spAutoFit/>
          </a:bodyPr>
          <a:lstStyle/>
          <a:p>
            <a:pPr algn="ct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要求</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p:cNvGraphicFramePr/>
          <p:nvPr/>
        </p:nvGraphicFramePr>
        <p:xfrm>
          <a:off x="3171775" y="1259082"/>
          <a:ext cx="5848449" cy="433983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8" name="形状 7"/>
          <p:cNvSpPr/>
          <p:nvPr/>
        </p:nvSpPr>
        <p:spPr>
          <a:xfrm rot="12952160">
            <a:off x="4848311" y="4856679"/>
            <a:ext cx="2927428" cy="2341813"/>
          </a:xfrm>
          <a:prstGeom prst="swooshArrow">
            <a:avLst>
              <a:gd name="adj1" fmla="val 16310"/>
              <a:gd name="adj2" fmla="val 31370"/>
            </a:avLst>
          </a:prstGeom>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sp>
      <p:sp>
        <p:nvSpPr>
          <p:cNvPr id="7" name="流程图: 手动输入 6"/>
          <p:cNvSpPr/>
          <p:nvPr/>
        </p:nvSpPr>
        <p:spPr>
          <a:xfrm rot="5400000" flipH="1">
            <a:off x="1147225" y="-569637"/>
            <a:ext cx="564161" cy="2207568"/>
          </a:xfrm>
          <a:prstGeom prst="flowChartManualInpu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流程图: 手动输入 8"/>
          <p:cNvSpPr/>
          <p:nvPr/>
        </p:nvSpPr>
        <p:spPr>
          <a:xfrm rot="5400000" flipH="1">
            <a:off x="821704" y="-569636"/>
            <a:ext cx="564161" cy="2207568"/>
          </a:xfrm>
          <a:prstGeom prst="flowChartManualInpu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711450" y="256253"/>
            <a:ext cx="2646879" cy="584775"/>
          </a:xfrm>
          <a:prstGeom prst="rect">
            <a:avLst/>
          </a:prstGeom>
        </p:spPr>
        <p:txBody>
          <a:bodyPr wrap="none">
            <a:spAutoFit/>
          </a:bodyPr>
          <a:lstStyle/>
          <a:p>
            <a:pPr algn="ctr"/>
            <a:r>
              <a:rPr lang="zh-CN" altLang="en-US" sz="3200" b="1" dirty="0">
                <a:solidFill>
                  <a:schemeClr val="tx1">
                    <a:lumMod val="85000"/>
                    <a:lumOff val="15000"/>
                  </a:schemeClr>
                </a:solidFill>
                <a:latin typeface="华文中宋" pitchFamily="2" charset="-122"/>
                <a:ea typeface="华文中宋" pitchFamily="2" charset="-122"/>
              </a:rPr>
              <a:t>全员排查隐患</a:t>
            </a:r>
            <a:endParaRPr lang="zh-CN" altLang="en-US" sz="3200" b="1" dirty="0">
              <a:solidFill>
                <a:schemeClr val="tx1">
                  <a:lumMod val="85000"/>
                  <a:lumOff val="15000"/>
                </a:schemeClr>
              </a:solidFill>
              <a:latin typeface="华文中宋" pitchFamily="2" charset="-122"/>
              <a:ea typeface="华文中宋"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691" y="1143000"/>
            <a:ext cx="7421880" cy="241490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8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pitchFamily="34" charset="-122"/>
              <a:sym typeface="宋体" panose="02010600030101010101" pitchFamily="2" charset="-122"/>
            </a:endParaRPr>
          </a:p>
        </p:txBody>
      </p:sp>
    </p:spTree>
    <p:custDataLst>
      <p:tags r:id="rId4"/>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流程图: 手动输入 10"/>
          <p:cNvSpPr/>
          <p:nvPr/>
        </p:nvSpPr>
        <p:spPr>
          <a:xfrm rot="5400000" flipH="1">
            <a:off x="1147225" y="-569637"/>
            <a:ext cx="564161" cy="2207568"/>
          </a:xfrm>
          <a:prstGeom prst="flowChartManualInpu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流程图: 手动输入 11"/>
          <p:cNvSpPr/>
          <p:nvPr/>
        </p:nvSpPr>
        <p:spPr>
          <a:xfrm rot="5400000" flipH="1">
            <a:off x="821704" y="-569636"/>
            <a:ext cx="564161" cy="2207568"/>
          </a:xfrm>
          <a:prstGeom prst="flowChartManualInpu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732666" y="241759"/>
            <a:ext cx="1826142" cy="584775"/>
          </a:xfrm>
          <a:prstGeom prst="rect">
            <a:avLst/>
          </a:prstGeom>
        </p:spPr>
        <p:txBody>
          <a:bodyPr wrap="none">
            <a:spAutoFit/>
          </a:bodyPr>
          <a:lstStyle/>
          <a:p>
            <a:pPr algn="ctr"/>
            <a:r>
              <a:rPr lang="zh-CN" altLang="en-US" sz="3200" b="1" dirty="0">
                <a:solidFill>
                  <a:schemeClr val="tx1">
                    <a:lumMod val="85000"/>
                    <a:lumOff val="15000"/>
                  </a:schemeClr>
                </a:solidFill>
                <a:latin typeface="华文中宋" pitchFamily="2" charset="-122"/>
                <a:ea typeface="华文中宋" pitchFamily="2" charset="-122"/>
              </a:rPr>
              <a:t>排查计划</a:t>
            </a:r>
            <a:endParaRPr lang="zh-CN" altLang="en-US" sz="3200" b="1" dirty="0">
              <a:solidFill>
                <a:schemeClr val="tx1">
                  <a:lumMod val="85000"/>
                  <a:lumOff val="15000"/>
                </a:schemeClr>
              </a:solidFill>
              <a:latin typeface="华文中宋" pitchFamily="2" charset="-122"/>
              <a:ea typeface="华文中宋" pitchFamily="2" charset="-122"/>
            </a:endParaRPr>
          </a:p>
        </p:txBody>
      </p:sp>
      <p:sp>
        <p:nvSpPr>
          <p:cNvPr id="13" name="平行四边形 12"/>
          <p:cNvSpPr/>
          <p:nvPr/>
        </p:nvSpPr>
        <p:spPr>
          <a:xfrm>
            <a:off x="4539212" y="-6355"/>
            <a:ext cx="3113575" cy="5184576"/>
          </a:xfrm>
          <a:prstGeom prst="parallelogram">
            <a:avLst>
              <a:gd name="adj" fmla="val 72553"/>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平行四边形 13"/>
          <p:cNvSpPr/>
          <p:nvPr/>
        </p:nvSpPr>
        <p:spPr>
          <a:xfrm>
            <a:off x="4939380" y="2834926"/>
            <a:ext cx="2313403" cy="4053477"/>
          </a:xfrm>
          <a:prstGeom prst="parallelogram">
            <a:avLst>
              <a:gd name="adj" fmla="val 76092"/>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132980" y="2290285"/>
            <a:ext cx="800219" cy="461665"/>
          </a:xfrm>
          <a:prstGeom prst="rect">
            <a:avLst/>
          </a:prstGeom>
        </p:spPr>
        <p:txBody>
          <a:bodyPr wrap="none">
            <a:spAutoFit/>
          </a:bodyPr>
          <a:lstStyle/>
          <a:p>
            <a:pPr algn="ct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要求</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645659" y="3340704"/>
            <a:ext cx="3774862" cy="1754326"/>
          </a:xfrm>
          <a:prstGeom prst="rect">
            <a:avLst/>
          </a:prstGeom>
        </p:spPr>
        <p:txBody>
          <a:bodyPr wrap="square">
            <a:spAutoFit/>
          </a:bodyPr>
          <a:lstStyle/>
          <a:p>
            <a:pPr algn="just">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企业应根据生产运行特点，制定隐患排查计划，明确各类型隐患排查的排查时间、排查目的、排查要求、排查范围、组织级别及排查人员等。</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9393306" y="2290284"/>
            <a:ext cx="492444" cy="461665"/>
          </a:xfrm>
          <a:prstGeom prst="rect">
            <a:avLst/>
          </a:prstGeom>
        </p:spPr>
        <p:txBody>
          <a:bodyPr wrap="none">
            <a:spAutoFit/>
          </a:bodyPr>
          <a:lstStyle/>
          <a:p>
            <a:pPr algn="ctr"/>
            <a:r>
              <a:rPr lang="zh-CN" altLang="en-US" sz="2400" b="1" dirty="0" smtClean="0">
                <a:solidFill>
                  <a:schemeClr val="tx1">
                    <a:lumMod val="85000"/>
                    <a:lumOff val="15000"/>
                  </a:schemeClr>
                </a:solidFill>
                <a:latin typeface="微软雅黑" panose="020B0503020204020204" pitchFamily="34" charset="-122"/>
                <a:ea typeface="微软雅黑" panose="020B0503020204020204" pitchFamily="34" charset="-122"/>
              </a:rPr>
              <a:t>查</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8508449" y="3848535"/>
            <a:ext cx="2262158" cy="369332"/>
          </a:xfrm>
          <a:prstGeom prst="rect">
            <a:avLst/>
          </a:prstGeom>
        </p:spPr>
        <p:txBody>
          <a:bodyPr wrap="square">
            <a:spAutoFit/>
          </a:bodyPr>
          <a:lstStyle/>
          <a:p>
            <a:pPr algn="just"/>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隐患排查计划等资料</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流程图: 手动输入 9"/>
          <p:cNvSpPr/>
          <p:nvPr/>
        </p:nvSpPr>
        <p:spPr>
          <a:xfrm rot="5400000" flipH="1">
            <a:off x="1147225" y="-569637"/>
            <a:ext cx="564161" cy="2207568"/>
          </a:xfrm>
          <a:prstGeom prst="flowChartManualInpu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流程图: 手动输入 10"/>
          <p:cNvSpPr/>
          <p:nvPr/>
        </p:nvSpPr>
        <p:spPr>
          <a:xfrm rot="5400000" flipH="1">
            <a:off x="821704" y="-569636"/>
            <a:ext cx="564161" cy="2207568"/>
          </a:xfrm>
          <a:prstGeom prst="flowChartManualInpu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711450" y="252066"/>
            <a:ext cx="2646879" cy="584775"/>
          </a:xfrm>
          <a:prstGeom prst="rect">
            <a:avLst/>
          </a:prstGeom>
        </p:spPr>
        <p:txBody>
          <a:bodyPr wrap="none">
            <a:spAutoFit/>
          </a:bodyPr>
          <a:lstStyle/>
          <a:p>
            <a:pPr algn="ctr"/>
            <a:r>
              <a:rPr lang="zh-CN" altLang="en-US" sz="3200" b="1" dirty="0">
                <a:solidFill>
                  <a:schemeClr val="tx1">
                    <a:lumMod val="85000"/>
                    <a:lumOff val="15000"/>
                  </a:schemeClr>
                </a:solidFill>
                <a:latin typeface="华文中宋" pitchFamily="2" charset="-122"/>
                <a:ea typeface="华文中宋" pitchFamily="2" charset="-122"/>
              </a:rPr>
              <a:t>隐患排查实施</a:t>
            </a:r>
            <a:endParaRPr lang="zh-CN" altLang="en-US" sz="3200" b="1" dirty="0">
              <a:solidFill>
                <a:schemeClr val="tx1">
                  <a:lumMod val="85000"/>
                  <a:lumOff val="15000"/>
                </a:schemeClr>
              </a:solidFill>
              <a:latin typeface="华文中宋" pitchFamily="2" charset="-122"/>
              <a:ea typeface="华文中宋" pitchFamily="2" charset="-122"/>
            </a:endParaRPr>
          </a:p>
        </p:txBody>
      </p:sp>
      <p:sp>
        <p:nvSpPr>
          <p:cNvPr id="12" name="矩形 11"/>
          <p:cNvSpPr/>
          <p:nvPr/>
        </p:nvSpPr>
        <p:spPr>
          <a:xfrm>
            <a:off x="1298240" y="1685874"/>
            <a:ext cx="4698522" cy="115212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298240" y="3141426"/>
            <a:ext cx="4698522" cy="115212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298240" y="4596978"/>
            <a:ext cx="4698522" cy="115212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415396" y="1992168"/>
            <a:ext cx="576064" cy="5760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1415396" y="3410500"/>
            <a:ext cx="576064" cy="5760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415396" y="4908290"/>
            <a:ext cx="576064" cy="5760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1519360" y="2063415"/>
            <a:ext cx="368135" cy="461665"/>
          </a:xfrm>
          <a:prstGeom prst="rect">
            <a:avLst/>
          </a:prstGeom>
          <a:noFill/>
        </p:spPr>
        <p:txBody>
          <a:bodyPr wrap="square" rtlCol="0">
            <a:spAutoFit/>
          </a:bodyPr>
          <a:lstStyle/>
          <a:p>
            <a:pPr algn="ctr"/>
            <a:r>
              <a:rPr lang="en-US" altLang="zh-CN" sz="2400" b="1" dirty="0" smtClean="0">
                <a:solidFill>
                  <a:schemeClr val="tx1">
                    <a:lumMod val="85000"/>
                    <a:lumOff val="15000"/>
                  </a:schemeClr>
                </a:solidFill>
                <a:latin typeface="Arial" panose="020B0604020202020204" pitchFamily="34" charset="0"/>
                <a:cs typeface="Arial" panose="020B0604020202020204" pitchFamily="34" charset="0"/>
              </a:rPr>
              <a:t>1</a:t>
            </a:r>
            <a:endParaRPr lang="zh-CN" altLang="en-US" sz="2400" b="1"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2" name="文本框 21"/>
          <p:cNvSpPr txBox="1"/>
          <p:nvPr/>
        </p:nvSpPr>
        <p:spPr>
          <a:xfrm>
            <a:off x="1519360" y="3471391"/>
            <a:ext cx="368135" cy="461665"/>
          </a:xfrm>
          <a:prstGeom prst="rect">
            <a:avLst/>
          </a:prstGeom>
          <a:noFill/>
        </p:spPr>
        <p:txBody>
          <a:bodyPr wrap="square" rtlCol="0">
            <a:spAutoFit/>
          </a:bodyPr>
          <a:lstStyle/>
          <a:p>
            <a:pPr algn="ctr"/>
            <a:r>
              <a:rPr lang="en-US" altLang="zh-CN" sz="2400" b="1" dirty="0" smtClean="0">
                <a:solidFill>
                  <a:schemeClr val="tx1">
                    <a:lumMod val="85000"/>
                    <a:lumOff val="15000"/>
                  </a:schemeClr>
                </a:solidFill>
                <a:latin typeface="Arial" panose="020B0604020202020204" pitchFamily="34" charset="0"/>
                <a:cs typeface="Arial" panose="020B0604020202020204" pitchFamily="34" charset="0"/>
              </a:rPr>
              <a:t>2</a:t>
            </a:r>
            <a:endParaRPr lang="zh-CN" altLang="en-US" sz="2400" b="1"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3" name="文本框 22"/>
          <p:cNvSpPr txBox="1"/>
          <p:nvPr/>
        </p:nvSpPr>
        <p:spPr>
          <a:xfrm>
            <a:off x="1534964" y="4965489"/>
            <a:ext cx="368135" cy="461665"/>
          </a:xfrm>
          <a:prstGeom prst="rect">
            <a:avLst/>
          </a:prstGeom>
          <a:noFill/>
        </p:spPr>
        <p:txBody>
          <a:bodyPr wrap="square" rtlCol="0">
            <a:spAutoFit/>
          </a:bodyPr>
          <a:lstStyle/>
          <a:p>
            <a:pPr algn="ctr"/>
            <a:r>
              <a:rPr lang="en-US" altLang="zh-CN" sz="2400" b="1" dirty="0" smtClean="0">
                <a:solidFill>
                  <a:schemeClr val="tx1">
                    <a:lumMod val="85000"/>
                    <a:lumOff val="15000"/>
                  </a:schemeClr>
                </a:solidFill>
                <a:latin typeface="Arial" panose="020B0604020202020204" pitchFamily="34" charset="0"/>
                <a:cs typeface="Arial" panose="020B0604020202020204" pitchFamily="34" charset="0"/>
              </a:rPr>
              <a:t>3</a:t>
            </a:r>
            <a:endParaRPr lang="zh-CN" altLang="en-US" sz="2400" b="1"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4" name="右箭头 23"/>
          <p:cNvSpPr/>
          <p:nvPr/>
        </p:nvSpPr>
        <p:spPr>
          <a:xfrm>
            <a:off x="6165750" y="1701897"/>
            <a:ext cx="2009598" cy="4047209"/>
          </a:xfrm>
          <a:prstGeom prst="rightArrow">
            <a:avLst/>
          </a:prstGeom>
          <a:gradFill>
            <a:gsLst>
              <a:gs pos="0">
                <a:schemeClr val="tx1">
                  <a:lumMod val="65000"/>
                  <a:lumOff val="35000"/>
                  <a:alpha val="2000"/>
                </a:schemeClr>
              </a:gs>
              <a:gs pos="100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6949975" y="3471391"/>
            <a:ext cx="441147" cy="400110"/>
          </a:xfrm>
          <a:prstGeom prst="rect">
            <a:avLst/>
          </a:prstGeom>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查</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6" name="矩形 25"/>
          <p:cNvSpPr/>
          <p:nvPr/>
        </p:nvSpPr>
        <p:spPr>
          <a:xfrm>
            <a:off x="8365688" y="3141426"/>
            <a:ext cx="3168411" cy="115212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300730" y="3471391"/>
            <a:ext cx="697627" cy="400110"/>
          </a:xfrm>
          <a:prstGeom prst="rect">
            <a:avLst/>
          </a:prstGeom>
        </p:spPr>
        <p:txBody>
          <a:bodyPr wrap="none">
            <a:spAutoFit/>
          </a:bodyPr>
          <a:lstStyle/>
          <a:p>
            <a:pPr algn="ct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要求</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2020538" y="1693885"/>
            <a:ext cx="3954872" cy="1172629"/>
          </a:xfrm>
          <a:prstGeom prst="rect">
            <a:avLst/>
          </a:prstGeom>
        </p:spPr>
        <p:txBody>
          <a:bodyPr wrap="square">
            <a:spAutoFit/>
          </a:bodyPr>
          <a:lstStyle/>
          <a:p>
            <a:pPr>
              <a:lnSpc>
                <a:spcPct val="130000"/>
              </a:lnSpc>
            </a:pPr>
            <a:r>
              <a:rPr lang="zh-CN" altLang="en-US" dirty="0">
                <a:solidFill>
                  <a:schemeClr val="bg1"/>
                </a:solidFill>
                <a:latin typeface="微软雅黑" panose="020B0503020204020204" pitchFamily="34" charset="-122"/>
                <a:ea typeface="微软雅黑" panose="020B0503020204020204" pitchFamily="34" charset="-122"/>
              </a:rPr>
              <a:t>企业应按照排查计划，结合安全生产的需要和特点，按要求组织隐患排查，并及时、准确填写相关排查记录</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2" name="矩形 31"/>
          <p:cNvSpPr/>
          <p:nvPr/>
        </p:nvSpPr>
        <p:spPr>
          <a:xfrm>
            <a:off x="2020538" y="3312797"/>
            <a:ext cx="3940358" cy="812530"/>
          </a:xfrm>
          <a:prstGeom prst="rect">
            <a:avLst/>
          </a:prstGeom>
        </p:spPr>
        <p:txBody>
          <a:bodyPr wrap="square">
            <a:spAutoFit/>
          </a:bodyPr>
          <a:lstStyle/>
          <a:p>
            <a:pPr>
              <a:lnSpc>
                <a:spcPct val="130000"/>
              </a:lnSpc>
            </a:pPr>
            <a:r>
              <a:rPr lang="zh-CN" altLang="en-US" dirty="0">
                <a:solidFill>
                  <a:schemeClr val="bg1"/>
                </a:solidFill>
                <a:latin typeface="微软雅黑" panose="020B0503020204020204" pitchFamily="34" charset="-122"/>
                <a:ea typeface="微软雅黑" panose="020B0503020204020204" pitchFamily="34" charset="-122"/>
              </a:rPr>
              <a:t>隐患排查类型、周期、实施主体应符合通则、细则等地方标准要求</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3" name="矩形 32"/>
          <p:cNvSpPr/>
          <p:nvPr/>
        </p:nvSpPr>
        <p:spPr>
          <a:xfrm>
            <a:off x="1991460" y="4790056"/>
            <a:ext cx="3932470" cy="812530"/>
          </a:xfrm>
          <a:prstGeom prst="rect">
            <a:avLst/>
          </a:prstGeom>
        </p:spPr>
        <p:txBody>
          <a:bodyPr wrap="square">
            <a:spAutoFit/>
          </a:bodyPr>
          <a:lstStyle/>
          <a:p>
            <a:pPr>
              <a:lnSpc>
                <a:spcPct val="130000"/>
              </a:lnSpc>
            </a:pPr>
            <a:r>
              <a:rPr lang="zh-CN" altLang="en-US" dirty="0">
                <a:solidFill>
                  <a:schemeClr val="bg1"/>
                </a:solidFill>
                <a:latin typeface="微软雅黑" panose="020B0503020204020204" pitchFamily="34" charset="-122"/>
                <a:ea typeface="微软雅黑" panose="020B0503020204020204" pitchFamily="34" charset="-122"/>
              </a:rPr>
              <a:t>不能立即整改或危害较高的隐患应记录详实。条件允许，应保留影像资料</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4" name="矩形 33"/>
          <p:cNvSpPr/>
          <p:nvPr/>
        </p:nvSpPr>
        <p:spPr>
          <a:xfrm>
            <a:off x="8470409" y="3328761"/>
            <a:ext cx="2958968" cy="777457"/>
          </a:xfrm>
          <a:prstGeom prst="rect">
            <a:avLst/>
          </a:prstGeom>
        </p:spPr>
        <p:txBody>
          <a:bodyPr wrap="square">
            <a:spAutoFit/>
          </a:bodyPr>
          <a:lstStyle/>
          <a:p>
            <a:pPr algn="just">
              <a:lnSpc>
                <a:spcPct val="130000"/>
              </a:lnSpc>
            </a:pPr>
            <a:r>
              <a:rPr lang="zh-CN" altLang="en-US" dirty="0">
                <a:solidFill>
                  <a:schemeClr val="bg1"/>
                </a:solidFill>
                <a:latin typeface="微软雅黑" panose="020B0503020204020204" pitchFamily="34" charset="-122"/>
                <a:ea typeface="微软雅黑" panose="020B0503020204020204" pitchFamily="34" charset="-122"/>
              </a:rPr>
              <a:t>隐患排查表、排查记录、隐患登记表等记录。</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右箭头 15"/>
          <p:cNvSpPr/>
          <p:nvPr/>
        </p:nvSpPr>
        <p:spPr>
          <a:xfrm rot="16200000">
            <a:off x="4541938" y="2399114"/>
            <a:ext cx="3108125" cy="4447818"/>
          </a:xfrm>
          <a:custGeom>
            <a:avLst/>
            <a:gdLst>
              <a:gd name="connsiteX0" fmla="*/ 0 w 2880320"/>
              <a:gd name="connsiteY0" fmla="*/ 578372 h 2313488"/>
              <a:gd name="connsiteX1" fmla="*/ 1723576 w 2880320"/>
              <a:gd name="connsiteY1" fmla="*/ 578372 h 2313488"/>
              <a:gd name="connsiteX2" fmla="*/ 1723576 w 2880320"/>
              <a:gd name="connsiteY2" fmla="*/ 0 h 2313488"/>
              <a:gd name="connsiteX3" fmla="*/ 2880320 w 2880320"/>
              <a:gd name="connsiteY3" fmla="*/ 1156744 h 2313488"/>
              <a:gd name="connsiteX4" fmla="*/ 1723576 w 2880320"/>
              <a:gd name="connsiteY4" fmla="*/ 2313488 h 2313488"/>
              <a:gd name="connsiteX5" fmla="*/ 1723576 w 2880320"/>
              <a:gd name="connsiteY5" fmla="*/ 1735116 h 2313488"/>
              <a:gd name="connsiteX6" fmla="*/ 0 w 2880320"/>
              <a:gd name="connsiteY6" fmla="*/ 1735116 h 2313488"/>
              <a:gd name="connsiteX7" fmla="*/ 0 w 2880320"/>
              <a:gd name="connsiteY7" fmla="*/ 578372 h 2313488"/>
              <a:gd name="connsiteX0-1" fmla="*/ 0 w 2893020"/>
              <a:gd name="connsiteY0-2" fmla="*/ 44972 h 2313488"/>
              <a:gd name="connsiteX1-3" fmla="*/ 1736276 w 2893020"/>
              <a:gd name="connsiteY1-4" fmla="*/ 578372 h 2313488"/>
              <a:gd name="connsiteX2-5" fmla="*/ 1736276 w 2893020"/>
              <a:gd name="connsiteY2-6" fmla="*/ 0 h 2313488"/>
              <a:gd name="connsiteX3-7" fmla="*/ 2893020 w 2893020"/>
              <a:gd name="connsiteY3-8" fmla="*/ 1156744 h 2313488"/>
              <a:gd name="connsiteX4-9" fmla="*/ 1736276 w 2893020"/>
              <a:gd name="connsiteY4-10" fmla="*/ 2313488 h 2313488"/>
              <a:gd name="connsiteX5-11" fmla="*/ 1736276 w 2893020"/>
              <a:gd name="connsiteY5-12" fmla="*/ 1735116 h 2313488"/>
              <a:gd name="connsiteX6-13" fmla="*/ 12700 w 2893020"/>
              <a:gd name="connsiteY6-14" fmla="*/ 1735116 h 2313488"/>
              <a:gd name="connsiteX7-15" fmla="*/ 0 w 2893020"/>
              <a:gd name="connsiteY7-16" fmla="*/ 44972 h 2313488"/>
              <a:gd name="connsiteX0-17" fmla="*/ 0 w 2893020"/>
              <a:gd name="connsiteY0-18" fmla="*/ 44972 h 2313488"/>
              <a:gd name="connsiteX1-19" fmla="*/ 1736276 w 2893020"/>
              <a:gd name="connsiteY1-20" fmla="*/ 578372 h 2313488"/>
              <a:gd name="connsiteX2-21" fmla="*/ 1736276 w 2893020"/>
              <a:gd name="connsiteY2-22" fmla="*/ 0 h 2313488"/>
              <a:gd name="connsiteX3-23" fmla="*/ 2893020 w 2893020"/>
              <a:gd name="connsiteY3-24" fmla="*/ 1156744 h 2313488"/>
              <a:gd name="connsiteX4-25" fmla="*/ 1736276 w 2893020"/>
              <a:gd name="connsiteY4-26" fmla="*/ 2313488 h 2313488"/>
              <a:gd name="connsiteX5-27" fmla="*/ 1736276 w 2893020"/>
              <a:gd name="connsiteY5-28" fmla="*/ 1735116 h 2313488"/>
              <a:gd name="connsiteX6-29" fmla="*/ 12700 w 2893020"/>
              <a:gd name="connsiteY6-30" fmla="*/ 2192316 h 2313488"/>
              <a:gd name="connsiteX7-31" fmla="*/ 0 w 2893020"/>
              <a:gd name="connsiteY7-32" fmla="*/ 44972 h 2313488"/>
              <a:gd name="connsiteX0-33" fmla="*/ 1222 w 2881542"/>
              <a:gd name="connsiteY0-34" fmla="*/ 32272 h 2313488"/>
              <a:gd name="connsiteX1-35" fmla="*/ 1724798 w 2881542"/>
              <a:gd name="connsiteY1-36" fmla="*/ 578372 h 2313488"/>
              <a:gd name="connsiteX2-37" fmla="*/ 1724798 w 2881542"/>
              <a:gd name="connsiteY2-38" fmla="*/ 0 h 2313488"/>
              <a:gd name="connsiteX3-39" fmla="*/ 2881542 w 2881542"/>
              <a:gd name="connsiteY3-40" fmla="*/ 1156744 h 2313488"/>
              <a:gd name="connsiteX4-41" fmla="*/ 1724798 w 2881542"/>
              <a:gd name="connsiteY4-42" fmla="*/ 2313488 h 2313488"/>
              <a:gd name="connsiteX5-43" fmla="*/ 1724798 w 2881542"/>
              <a:gd name="connsiteY5-44" fmla="*/ 1735116 h 2313488"/>
              <a:gd name="connsiteX6-45" fmla="*/ 1222 w 2881542"/>
              <a:gd name="connsiteY6-46" fmla="*/ 2192316 h 2313488"/>
              <a:gd name="connsiteX7-47" fmla="*/ 1222 w 2881542"/>
              <a:gd name="connsiteY7-48" fmla="*/ 32272 h 2313488"/>
              <a:gd name="connsiteX0-49" fmla="*/ 1222 w 2881542"/>
              <a:gd name="connsiteY0-50" fmla="*/ 32272 h 2313488"/>
              <a:gd name="connsiteX1-51" fmla="*/ 1724798 w 2881542"/>
              <a:gd name="connsiteY1-52" fmla="*/ 578372 h 2313488"/>
              <a:gd name="connsiteX2-53" fmla="*/ 1724798 w 2881542"/>
              <a:gd name="connsiteY2-54" fmla="*/ 0 h 2313488"/>
              <a:gd name="connsiteX3-55" fmla="*/ 2881542 w 2881542"/>
              <a:gd name="connsiteY3-56" fmla="*/ 1156744 h 2313488"/>
              <a:gd name="connsiteX4-57" fmla="*/ 1724798 w 2881542"/>
              <a:gd name="connsiteY4-58" fmla="*/ 2313488 h 2313488"/>
              <a:gd name="connsiteX5-59" fmla="*/ 1724798 w 2881542"/>
              <a:gd name="connsiteY5-60" fmla="*/ 1735116 h 2313488"/>
              <a:gd name="connsiteX6-61" fmla="*/ 1222 w 2881542"/>
              <a:gd name="connsiteY6-62" fmla="*/ 2192316 h 2313488"/>
              <a:gd name="connsiteX7-63" fmla="*/ 1222 w 2881542"/>
              <a:gd name="connsiteY7-64" fmla="*/ 32272 h 2313488"/>
              <a:gd name="connsiteX0-65" fmla="*/ 1222 w 2881542"/>
              <a:gd name="connsiteY0-66" fmla="*/ 32272 h 2313488"/>
              <a:gd name="connsiteX1-67" fmla="*/ 1724798 w 2881542"/>
              <a:gd name="connsiteY1-68" fmla="*/ 578372 h 2313488"/>
              <a:gd name="connsiteX2-69" fmla="*/ 1724798 w 2881542"/>
              <a:gd name="connsiteY2-70" fmla="*/ 0 h 2313488"/>
              <a:gd name="connsiteX3-71" fmla="*/ 2881542 w 2881542"/>
              <a:gd name="connsiteY3-72" fmla="*/ 1156744 h 2313488"/>
              <a:gd name="connsiteX4-73" fmla="*/ 1724798 w 2881542"/>
              <a:gd name="connsiteY4-74" fmla="*/ 2313488 h 2313488"/>
              <a:gd name="connsiteX5-75" fmla="*/ 1724798 w 2881542"/>
              <a:gd name="connsiteY5-76" fmla="*/ 1735116 h 2313488"/>
              <a:gd name="connsiteX6-77" fmla="*/ 1222 w 2881542"/>
              <a:gd name="connsiteY6-78" fmla="*/ 2192316 h 2313488"/>
              <a:gd name="connsiteX7-79" fmla="*/ 1222 w 2881542"/>
              <a:gd name="connsiteY7-80" fmla="*/ 32272 h 2313488"/>
              <a:gd name="connsiteX0-81" fmla="*/ 1222 w 2881542"/>
              <a:gd name="connsiteY0-82" fmla="*/ 32272 h 2313488"/>
              <a:gd name="connsiteX1-83" fmla="*/ 1724798 w 2881542"/>
              <a:gd name="connsiteY1-84" fmla="*/ 578372 h 2313488"/>
              <a:gd name="connsiteX2-85" fmla="*/ 1724798 w 2881542"/>
              <a:gd name="connsiteY2-86" fmla="*/ 0 h 2313488"/>
              <a:gd name="connsiteX3-87" fmla="*/ 2881542 w 2881542"/>
              <a:gd name="connsiteY3-88" fmla="*/ 1156744 h 2313488"/>
              <a:gd name="connsiteX4-89" fmla="*/ 1724798 w 2881542"/>
              <a:gd name="connsiteY4-90" fmla="*/ 2313488 h 2313488"/>
              <a:gd name="connsiteX5-91" fmla="*/ 1724798 w 2881542"/>
              <a:gd name="connsiteY5-92" fmla="*/ 1735116 h 2313488"/>
              <a:gd name="connsiteX6-93" fmla="*/ 1222 w 2881542"/>
              <a:gd name="connsiteY6-94" fmla="*/ 2192316 h 2313488"/>
              <a:gd name="connsiteX7-95" fmla="*/ 1222 w 2881542"/>
              <a:gd name="connsiteY7-96" fmla="*/ 32272 h 2313488"/>
              <a:gd name="connsiteX0-97" fmla="*/ 1222 w 2881542"/>
              <a:gd name="connsiteY0-98" fmla="*/ 32272 h 2313488"/>
              <a:gd name="connsiteX1-99" fmla="*/ 1724798 w 2881542"/>
              <a:gd name="connsiteY1-100" fmla="*/ 578372 h 2313488"/>
              <a:gd name="connsiteX2-101" fmla="*/ 1724798 w 2881542"/>
              <a:gd name="connsiteY2-102" fmla="*/ 0 h 2313488"/>
              <a:gd name="connsiteX3-103" fmla="*/ 2881542 w 2881542"/>
              <a:gd name="connsiteY3-104" fmla="*/ 1156744 h 2313488"/>
              <a:gd name="connsiteX4-105" fmla="*/ 1724798 w 2881542"/>
              <a:gd name="connsiteY4-106" fmla="*/ 2313488 h 2313488"/>
              <a:gd name="connsiteX5-107" fmla="*/ 1724798 w 2881542"/>
              <a:gd name="connsiteY5-108" fmla="*/ 1735116 h 2313488"/>
              <a:gd name="connsiteX6-109" fmla="*/ 1222 w 2881542"/>
              <a:gd name="connsiteY6-110" fmla="*/ 2192316 h 2313488"/>
              <a:gd name="connsiteX7-111" fmla="*/ 1222 w 2881542"/>
              <a:gd name="connsiteY7-112" fmla="*/ 32272 h 23134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1542" h="2313488">
                <a:moveTo>
                  <a:pt x="1222" y="32272"/>
                </a:moveTo>
                <a:cubicBezTo>
                  <a:pt x="702747" y="531805"/>
                  <a:pt x="1137573" y="574139"/>
                  <a:pt x="1724798" y="578372"/>
                </a:cubicBezTo>
                <a:lnTo>
                  <a:pt x="1724798" y="0"/>
                </a:lnTo>
                <a:lnTo>
                  <a:pt x="2881542" y="1156744"/>
                </a:lnTo>
                <a:lnTo>
                  <a:pt x="1724798" y="2313488"/>
                </a:lnTo>
                <a:lnTo>
                  <a:pt x="1724798" y="1735116"/>
                </a:lnTo>
                <a:cubicBezTo>
                  <a:pt x="1124873" y="1684316"/>
                  <a:pt x="626547" y="1798616"/>
                  <a:pt x="1222" y="2192316"/>
                </a:cubicBezTo>
                <a:cubicBezTo>
                  <a:pt x="-3011" y="1628935"/>
                  <a:pt x="5455" y="595653"/>
                  <a:pt x="1222" y="32272"/>
                </a:cubicBezTo>
                <a:close/>
              </a:path>
            </a:pathLst>
          </a:custGeom>
          <a:gradFill>
            <a:gsLst>
              <a:gs pos="0">
                <a:schemeClr val="tx1">
                  <a:lumMod val="50000"/>
                  <a:lumOff val="50000"/>
                  <a:alpha val="2000"/>
                </a:schemeClr>
              </a:gs>
              <a:gs pos="100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流程图: 手动输入 10"/>
          <p:cNvSpPr/>
          <p:nvPr/>
        </p:nvSpPr>
        <p:spPr>
          <a:xfrm rot="5400000" flipH="1">
            <a:off x="1147225" y="-569637"/>
            <a:ext cx="564161" cy="2207568"/>
          </a:xfrm>
          <a:prstGeom prst="flowChartManualInpu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流程图: 手动输入 11"/>
          <p:cNvSpPr/>
          <p:nvPr/>
        </p:nvSpPr>
        <p:spPr>
          <a:xfrm rot="5400000" flipH="1">
            <a:off x="821704" y="-569636"/>
            <a:ext cx="564161" cy="2207568"/>
          </a:xfrm>
          <a:prstGeom prst="flowChartManualInpu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735232" y="267700"/>
            <a:ext cx="2646879" cy="584775"/>
          </a:xfrm>
          <a:prstGeom prst="rect">
            <a:avLst/>
          </a:prstGeom>
        </p:spPr>
        <p:txBody>
          <a:bodyPr wrap="none">
            <a:spAutoFit/>
          </a:bodyPr>
          <a:lstStyle/>
          <a:p>
            <a:pPr algn="ctr"/>
            <a:r>
              <a:rPr lang="zh-CN" altLang="en-US" sz="3200" b="1" dirty="0">
                <a:solidFill>
                  <a:schemeClr val="tx1">
                    <a:lumMod val="85000"/>
                    <a:lumOff val="15000"/>
                  </a:schemeClr>
                </a:solidFill>
                <a:latin typeface="华文中宋" pitchFamily="2" charset="-122"/>
                <a:ea typeface="华文中宋" pitchFamily="2" charset="-122"/>
              </a:rPr>
              <a:t>隐患排查治理</a:t>
            </a:r>
            <a:endParaRPr lang="zh-CN" altLang="en-US" sz="3200" b="1" dirty="0">
              <a:solidFill>
                <a:schemeClr val="tx1">
                  <a:lumMod val="85000"/>
                  <a:lumOff val="15000"/>
                </a:schemeClr>
              </a:solidFill>
              <a:latin typeface="华文中宋" pitchFamily="2" charset="-122"/>
              <a:ea typeface="华文中宋" pitchFamily="2" charset="-122"/>
            </a:endParaRPr>
          </a:p>
        </p:txBody>
      </p:sp>
      <p:sp>
        <p:nvSpPr>
          <p:cNvPr id="5" name="椭圆 4"/>
          <p:cNvSpPr/>
          <p:nvPr/>
        </p:nvSpPr>
        <p:spPr>
          <a:xfrm>
            <a:off x="3440082" y="4631356"/>
            <a:ext cx="1656184" cy="165618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6900590" y="4584805"/>
            <a:ext cx="1656184" cy="165618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4972485" y="1337857"/>
            <a:ext cx="2247032" cy="224703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5256077" y="2107430"/>
            <a:ext cx="1679848" cy="707886"/>
          </a:xfrm>
          <a:prstGeom prst="rect">
            <a:avLst/>
          </a:prstGeom>
        </p:spPr>
        <p:txBody>
          <a:bodyPr wrap="squar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隐患排查</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治理</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3680121" y="5136282"/>
            <a:ext cx="1145368" cy="646331"/>
          </a:xfrm>
          <a:prstGeom prst="rect">
            <a:avLst/>
          </a:prstGeom>
        </p:spPr>
        <p:txBody>
          <a:bodyPr wrap="square">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一般事故隐患治理</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7091791" y="5089731"/>
            <a:ext cx="1228119" cy="646331"/>
          </a:xfrm>
          <a:prstGeom prst="rect">
            <a:avLst/>
          </a:prstGeom>
        </p:spPr>
        <p:txBody>
          <a:bodyPr wrap="square">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重大事故隐患治理</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9" name="加号 18"/>
          <p:cNvSpPr/>
          <p:nvPr/>
        </p:nvSpPr>
        <p:spPr>
          <a:xfrm>
            <a:off x="5638950" y="5089731"/>
            <a:ext cx="864096" cy="864096"/>
          </a:xfrm>
          <a:prstGeom prst="mathPlus">
            <a:avLst>
              <a:gd name="adj1" fmla="val 1293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流程图: 手动输入 12"/>
          <p:cNvSpPr/>
          <p:nvPr/>
        </p:nvSpPr>
        <p:spPr>
          <a:xfrm rot="5400000" flipH="1">
            <a:off x="1147225" y="-569637"/>
            <a:ext cx="564161" cy="2207568"/>
          </a:xfrm>
          <a:prstGeom prst="flowChartManualInpu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流程图: 手动输入 13"/>
          <p:cNvSpPr/>
          <p:nvPr/>
        </p:nvSpPr>
        <p:spPr>
          <a:xfrm rot="5400000" flipH="1">
            <a:off x="821704" y="-569636"/>
            <a:ext cx="564161" cy="2207568"/>
          </a:xfrm>
          <a:prstGeom prst="flowChartManualInpu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2743994" y="252066"/>
            <a:ext cx="4288353" cy="584775"/>
          </a:xfrm>
          <a:prstGeom prst="rect">
            <a:avLst/>
          </a:prstGeom>
        </p:spPr>
        <p:txBody>
          <a:bodyPr wrap="none">
            <a:spAutoFit/>
          </a:bodyPr>
          <a:lstStyle/>
          <a:p>
            <a:pPr algn="ctr"/>
            <a:r>
              <a:rPr lang="zh-CN" altLang="en-US" sz="3200" b="1" dirty="0">
                <a:solidFill>
                  <a:schemeClr val="tx1">
                    <a:lumMod val="85000"/>
                    <a:lumOff val="15000"/>
                  </a:schemeClr>
                </a:solidFill>
                <a:latin typeface="华文中宋" pitchFamily="2" charset="-122"/>
                <a:ea typeface="华文中宋" pitchFamily="2" charset="-122"/>
              </a:rPr>
              <a:t>一般事故隐患排查治理</a:t>
            </a:r>
            <a:endParaRPr lang="zh-CN" altLang="en-US" sz="3200" b="1" dirty="0">
              <a:solidFill>
                <a:schemeClr val="tx1">
                  <a:lumMod val="85000"/>
                  <a:lumOff val="15000"/>
                </a:schemeClr>
              </a:solidFill>
              <a:latin typeface="华文中宋" pitchFamily="2" charset="-122"/>
              <a:ea typeface="华文中宋" pitchFamily="2" charset="-122"/>
            </a:endParaRPr>
          </a:p>
        </p:txBody>
      </p:sp>
      <p:sp>
        <p:nvSpPr>
          <p:cNvPr id="16" name="矩形 15"/>
          <p:cNvSpPr/>
          <p:nvPr/>
        </p:nvSpPr>
        <p:spPr>
          <a:xfrm>
            <a:off x="911425" y="1516722"/>
            <a:ext cx="697627" cy="400110"/>
          </a:xfrm>
          <a:prstGeom prst="rect">
            <a:avLst/>
          </a:prstGeom>
        </p:spPr>
        <p:txBody>
          <a:bodyPr wrap="none">
            <a:spAutoFit/>
          </a:bodyPr>
          <a:lstStyle/>
          <a:p>
            <a:pPr algn="ctr"/>
            <a:r>
              <a:rPr lang="zh-CN" altLang="en-US" sz="2000" b="1" dirty="0">
                <a:solidFill>
                  <a:schemeClr val="accent6">
                    <a:lumMod val="75000"/>
                  </a:schemeClr>
                </a:solidFill>
                <a:latin typeface="微软雅黑" panose="020B0503020204020204" pitchFamily="34" charset="-122"/>
                <a:ea typeface="微软雅黑" panose="020B0503020204020204" pitchFamily="34" charset="-122"/>
              </a:rPr>
              <a:t>要求</a:t>
            </a:r>
            <a:endParaRPr lang="zh-CN" altLang="en-US" sz="2000" b="1" dirty="0">
              <a:solidFill>
                <a:schemeClr val="accent6">
                  <a:lumMod val="7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911424" y="1916832"/>
            <a:ext cx="10513167" cy="1338828"/>
          </a:xfrm>
          <a:prstGeom prst="rect">
            <a:avLst/>
          </a:prstGeom>
        </p:spPr>
        <p:txBody>
          <a:bodyPr wrap="square">
            <a:spAutoFit/>
          </a:bodyPr>
          <a:lstStyle/>
          <a:p>
            <a:pPr algn="just">
              <a:lnSpc>
                <a:spcPct val="150000"/>
              </a:lnSpc>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1</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隐患排查结束后，对于当场不能立即整改的，由隐患排查组织部门下达隐患整改通知，并填写如下内容：隐患描述、隐患等级、建议整改措施、治理责任单位和主要责任人、治理期限等内容。以适当形式向从业人员通报。</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矩形 17"/>
          <p:cNvSpPr/>
          <p:nvPr/>
        </p:nvSpPr>
        <p:spPr>
          <a:xfrm>
            <a:off x="911424" y="3211307"/>
            <a:ext cx="10513169" cy="923330"/>
          </a:xfrm>
          <a:prstGeom prst="rect">
            <a:avLst/>
          </a:prstGeom>
        </p:spPr>
        <p:txBody>
          <a:bodyPr wrap="square">
            <a:spAutoFit/>
          </a:bodyPr>
          <a:lstStyle/>
          <a:p>
            <a:pPr algn="just">
              <a:lnSpc>
                <a:spcPct val="150000"/>
              </a:lnSpc>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2</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、隐患存在单位在实施隐患治理前应当对隐患存在的原因进行分析，制定可靠的治理措施和应急措施或预案，估算整改资金并按规定时限落实整改，并将整改情况及时反馈至隐患排查组织部门。</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911424" y="4134637"/>
            <a:ext cx="10009112" cy="507831"/>
          </a:xfrm>
          <a:prstGeom prst="rect">
            <a:avLst/>
          </a:prstGeom>
        </p:spPr>
        <p:txBody>
          <a:bodyPr wrap="square">
            <a:spAutoFit/>
          </a:bodyPr>
          <a:lstStyle/>
          <a:p>
            <a:pPr algn="just">
              <a:lnSpc>
                <a:spcPct val="150000"/>
              </a:lnSpc>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3</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、隐患排查组织部门应当对隐患整改效果组织验收并出具验收意见。</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909035" y="5061524"/>
            <a:ext cx="441147" cy="400110"/>
          </a:xfrm>
          <a:prstGeom prst="rect">
            <a:avLst/>
          </a:prstGeom>
        </p:spPr>
        <p:txBody>
          <a:bodyPr wrap="none">
            <a:spAutoFit/>
          </a:bodyPr>
          <a:lstStyle/>
          <a:p>
            <a:pPr algn="ctr"/>
            <a:r>
              <a:rPr lang="zh-CN" altLang="en-US" sz="2000" b="1" dirty="0">
                <a:solidFill>
                  <a:schemeClr val="accent6">
                    <a:lumMod val="75000"/>
                  </a:schemeClr>
                </a:solidFill>
                <a:latin typeface="微软雅黑" panose="020B0503020204020204" pitchFamily="34" charset="-122"/>
                <a:ea typeface="微软雅黑" panose="020B0503020204020204" pitchFamily="34" charset="-122"/>
              </a:rPr>
              <a:t>查</a:t>
            </a:r>
            <a:endParaRPr lang="zh-CN" altLang="en-US" sz="2000" b="1" dirty="0">
              <a:solidFill>
                <a:schemeClr val="accent6">
                  <a:lumMod val="75000"/>
                </a:schemeClr>
              </a:solidFill>
              <a:latin typeface="微软雅黑" panose="020B0503020204020204" pitchFamily="34" charset="-122"/>
              <a:ea typeface="微软雅黑" panose="020B0503020204020204" pitchFamily="34" charset="-122"/>
            </a:endParaRPr>
          </a:p>
        </p:txBody>
      </p:sp>
      <p:sp>
        <p:nvSpPr>
          <p:cNvPr id="21" name="矩形 20"/>
          <p:cNvSpPr/>
          <p:nvPr/>
        </p:nvSpPr>
        <p:spPr>
          <a:xfrm>
            <a:off x="909035" y="5521445"/>
            <a:ext cx="9802531" cy="507831"/>
          </a:xfrm>
          <a:prstGeom prst="rect">
            <a:avLst/>
          </a:prstGeom>
        </p:spPr>
        <p:txBody>
          <a:bodyPr wrap="square">
            <a:spAutoFit/>
          </a:bodyPr>
          <a:lstStyle/>
          <a:p>
            <a:pPr algn="just">
              <a:lnSpc>
                <a:spcPct val="150000"/>
              </a:lnSpc>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1</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、隐患通报</a:t>
            </a: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rPr>
              <a:t>；</a:t>
            </a:r>
            <a:r>
              <a:rPr lang="en-US" altLang="zh-CN" dirty="0" smtClean="0">
                <a:solidFill>
                  <a:schemeClr val="tx1">
                    <a:lumMod val="85000"/>
                    <a:lumOff val="15000"/>
                  </a:schemeClr>
                </a:solidFill>
                <a:latin typeface="微软雅黑" panose="020B0503020204020204" pitchFamily="34" charset="-122"/>
                <a:ea typeface="微软雅黑" panose="020B0503020204020204" pitchFamily="34" charset="-122"/>
              </a:rPr>
              <a:t>          2</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、隐患整改通知单</a:t>
            </a: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rPr>
              <a:t>；</a:t>
            </a:r>
            <a:r>
              <a:rPr lang="en-US" altLang="zh-CN" dirty="0" smtClean="0">
                <a:solidFill>
                  <a:schemeClr val="tx1">
                    <a:lumMod val="85000"/>
                    <a:lumOff val="15000"/>
                  </a:schemeClr>
                </a:solidFill>
                <a:latin typeface="微软雅黑" panose="020B0503020204020204" pitchFamily="34" charset="-122"/>
                <a:ea typeface="微软雅黑" panose="020B0503020204020204" pitchFamily="34" charset="-122"/>
              </a:rPr>
              <a:t>         3</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、隐患排查治理台账</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流程图: 手动输入 11"/>
          <p:cNvSpPr/>
          <p:nvPr/>
        </p:nvSpPr>
        <p:spPr>
          <a:xfrm rot="5400000" flipH="1">
            <a:off x="1147225" y="-569637"/>
            <a:ext cx="564161" cy="2207568"/>
          </a:xfrm>
          <a:prstGeom prst="flowChartManualInpu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流程图: 手动输入 12"/>
          <p:cNvSpPr/>
          <p:nvPr/>
        </p:nvSpPr>
        <p:spPr>
          <a:xfrm rot="5400000" flipH="1">
            <a:off x="821704" y="-569636"/>
            <a:ext cx="564161" cy="2207568"/>
          </a:xfrm>
          <a:prstGeom prst="flowChartManualInpu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739743" y="252066"/>
            <a:ext cx="3467616" cy="584775"/>
          </a:xfrm>
          <a:prstGeom prst="rect">
            <a:avLst/>
          </a:prstGeom>
        </p:spPr>
        <p:txBody>
          <a:bodyPr wrap="none">
            <a:spAutoFit/>
          </a:bodyPr>
          <a:lstStyle/>
          <a:p>
            <a:pPr algn="ctr"/>
            <a:r>
              <a:rPr lang="zh-CN" altLang="en-US" sz="3200" b="1" dirty="0">
                <a:solidFill>
                  <a:schemeClr val="tx1">
                    <a:lumMod val="85000"/>
                    <a:lumOff val="15000"/>
                  </a:schemeClr>
                </a:solidFill>
                <a:latin typeface="华文中宋" pitchFamily="2" charset="-122"/>
                <a:ea typeface="华文中宋" pitchFamily="2" charset="-122"/>
              </a:rPr>
              <a:t>重大事故隐患治理</a:t>
            </a:r>
            <a:endParaRPr lang="zh-CN" altLang="en-US" sz="3200" b="1" dirty="0">
              <a:solidFill>
                <a:schemeClr val="tx1">
                  <a:lumMod val="85000"/>
                  <a:lumOff val="15000"/>
                </a:schemeClr>
              </a:solidFill>
              <a:latin typeface="华文中宋" pitchFamily="2" charset="-122"/>
              <a:ea typeface="华文中宋" pitchFamily="2" charset="-122"/>
            </a:endParaRPr>
          </a:p>
        </p:txBody>
      </p:sp>
      <p:sp>
        <p:nvSpPr>
          <p:cNvPr id="14" name="椭圆 13"/>
          <p:cNvSpPr/>
          <p:nvPr/>
        </p:nvSpPr>
        <p:spPr>
          <a:xfrm>
            <a:off x="325521" y="3035052"/>
            <a:ext cx="1728192" cy="172819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空心弧 14"/>
          <p:cNvSpPr/>
          <p:nvPr/>
        </p:nvSpPr>
        <p:spPr>
          <a:xfrm>
            <a:off x="-547386" y="2162145"/>
            <a:ext cx="3474006" cy="3474006"/>
          </a:xfrm>
          <a:prstGeom prst="blockArc">
            <a:avLst>
              <a:gd name="adj1" fmla="val 16149965"/>
              <a:gd name="adj2" fmla="val 5285282"/>
              <a:gd name="adj3" fmla="val 664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椭圆 15"/>
          <p:cNvSpPr/>
          <p:nvPr/>
        </p:nvSpPr>
        <p:spPr>
          <a:xfrm>
            <a:off x="1512934" y="2106689"/>
            <a:ext cx="614164" cy="61416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2416151" y="2945702"/>
            <a:ext cx="614164" cy="61416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2382670" y="4178504"/>
            <a:ext cx="614164" cy="61416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1516168" y="5077443"/>
            <a:ext cx="614164" cy="61416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2533090" y="1909221"/>
            <a:ext cx="4811907" cy="777457"/>
          </a:xfrm>
          <a:prstGeom prst="rect">
            <a:avLst/>
          </a:prstGeom>
        </p:spPr>
        <p:txBody>
          <a:bodyPr wrap="square">
            <a:spAutoFit/>
          </a:bodyPr>
          <a:lstStyle/>
          <a:p>
            <a:pPr lvl="0">
              <a:lnSpc>
                <a:spcPct val="13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经判定属于重大事故隐患的，企业应当及时组织评估，并编制事故隐患评估报告书。</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1" name="矩形 20"/>
          <p:cNvSpPr/>
          <p:nvPr/>
        </p:nvSpPr>
        <p:spPr>
          <a:xfrm>
            <a:off x="3143672" y="2720853"/>
            <a:ext cx="4497223" cy="1172629"/>
          </a:xfrm>
          <a:prstGeom prst="rect">
            <a:avLst/>
          </a:prstGeom>
        </p:spPr>
        <p:txBody>
          <a:bodyPr wrap="square">
            <a:spAutoFit/>
          </a:bodyPr>
          <a:lstStyle/>
          <a:p>
            <a:pPr>
              <a:lnSpc>
                <a:spcPct val="13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企业应根据评估报告书制定重大事故隐患治理方案，治理方案内容应符合细则的规定，并将治理方案上报。</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2" name="矩形 21"/>
          <p:cNvSpPr/>
          <p:nvPr/>
        </p:nvSpPr>
        <p:spPr>
          <a:xfrm>
            <a:off x="3143672" y="3941555"/>
            <a:ext cx="4185638" cy="1172629"/>
          </a:xfrm>
          <a:prstGeom prst="rect">
            <a:avLst/>
          </a:prstGeom>
        </p:spPr>
        <p:txBody>
          <a:bodyPr wrap="square">
            <a:spAutoFit/>
          </a:bodyPr>
          <a:lstStyle/>
          <a:p>
            <a:pPr>
              <a:lnSpc>
                <a:spcPct val="13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重大事故隐患治理工作结束后，企业应组织对治理情况进行复查评估，并将治理结果按规定上报有关部门</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a:off x="2533090" y="5222190"/>
            <a:ext cx="4811907" cy="812530"/>
          </a:xfrm>
          <a:prstGeom prst="rect">
            <a:avLst/>
          </a:prstGeom>
        </p:spPr>
        <p:txBody>
          <a:bodyPr wrap="square">
            <a:spAutoFit/>
          </a:bodyPr>
          <a:lstStyle/>
          <a:p>
            <a:pPr>
              <a:lnSpc>
                <a:spcPct val="13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重大事故隐患排查、评估报告，治理方案、整改验收等应保留纸质记录，单独建档管理。</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800135" y="3662649"/>
            <a:ext cx="800219" cy="461665"/>
          </a:xfrm>
          <a:prstGeom prst="rect">
            <a:avLst/>
          </a:prstGeom>
        </p:spPr>
        <p:txBody>
          <a:bodyPr wrap="none">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要求</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5" name="菱形 24"/>
          <p:cNvSpPr/>
          <p:nvPr/>
        </p:nvSpPr>
        <p:spPr>
          <a:xfrm>
            <a:off x="9492152" y="1702119"/>
            <a:ext cx="984559" cy="984559"/>
          </a:xfrm>
          <a:prstGeom prst="diamond">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8616279" y="2948260"/>
            <a:ext cx="2736304" cy="274590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8719974" y="3391287"/>
            <a:ext cx="2568116" cy="1892826"/>
          </a:xfrm>
          <a:prstGeom prst="rect">
            <a:avLst/>
          </a:prstGeom>
        </p:spPr>
        <p:txBody>
          <a:bodyPr wrap="square">
            <a:spAutoFit/>
          </a:bodyPr>
          <a:lstStyle/>
          <a:p>
            <a:pPr algn="just">
              <a:lnSpc>
                <a:spcPct val="130000"/>
              </a:lnSpc>
            </a:pPr>
            <a:r>
              <a:rPr lang="en-US" altLang="zh-CN" dirty="0">
                <a:solidFill>
                  <a:schemeClr val="bg1"/>
                </a:solidFill>
                <a:latin typeface="微软雅黑" panose="020B0503020204020204" pitchFamily="34" charset="-122"/>
                <a:ea typeface="微软雅黑" panose="020B0503020204020204" pitchFamily="34" charset="-122"/>
              </a:rPr>
              <a:t>1</a:t>
            </a:r>
            <a:r>
              <a:rPr lang="zh-CN" altLang="en-US" dirty="0">
                <a:solidFill>
                  <a:schemeClr val="bg1"/>
                </a:solidFill>
                <a:latin typeface="微软雅黑" panose="020B0503020204020204" pitchFamily="34" charset="-122"/>
                <a:ea typeface="微软雅黑" panose="020B0503020204020204" pitchFamily="34" charset="-122"/>
              </a:rPr>
              <a:t>、重大事故隐患档案（含排查记录、评估报告书、整改方案、复查验收记录等）；</a:t>
            </a:r>
            <a:endParaRPr lang="en-US" altLang="zh-CN" dirty="0">
              <a:solidFill>
                <a:schemeClr val="bg1"/>
              </a:solidFill>
              <a:latin typeface="微软雅黑" panose="020B0503020204020204" pitchFamily="34" charset="-122"/>
              <a:ea typeface="微软雅黑" panose="020B0503020204020204" pitchFamily="34" charset="-122"/>
            </a:endParaRPr>
          </a:p>
          <a:p>
            <a:pPr algn="just">
              <a:lnSpc>
                <a:spcPct val="130000"/>
              </a:lnSpc>
            </a:pPr>
            <a:r>
              <a:rPr lang="en-US" altLang="zh-CN" dirty="0">
                <a:solidFill>
                  <a:schemeClr val="bg1"/>
                </a:solidFill>
                <a:latin typeface="微软雅黑" panose="020B0503020204020204" pitchFamily="34" charset="-122"/>
                <a:ea typeface="微软雅黑" panose="020B0503020204020204" pitchFamily="34" charset="-122"/>
              </a:rPr>
              <a:t>2</a:t>
            </a:r>
            <a:r>
              <a:rPr lang="zh-CN" altLang="en-US" dirty="0">
                <a:solidFill>
                  <a:schemeClr val="bg1"/>
                </a:solidFill>
                <a:latin typeface="微软雅黑" panose="020B0503020204020204" pitchFamily="34" charset="-122"/>
                <a:ea typeface="微软雅黑" panose="020B0503020204020204" pitchFamily="34" charset="-122"/>
              </a:rPr>
              <a:t>、隐患排查治理台账。</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8" name="矩形 27"/>
          <p:cNvSpPr/>
          <p:nvPr/>
        </p:nvSpPr>
        <p:spPr>
          <a:xfrm>
            <a:off x="9738209" y="1952106"/>
            <a:ext cx="492444" cy="461665"/>
          </a:xfrm>
          <a:prstGeom prst="rect">
            <a:avLst/>
          </a:prstGeom>
        </p:spPr>
        <p:txBody>
          <a:bodyPr wrap="none">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查</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1621665" y="2194398"/>
            <a:ext cx="432048" cy="400110"/>
          </a:xfrm>
          <a:prstGeom prst="rect">
            <a:avLst/>
          </a:prstGeom>
          <a:noFill/>
        </p:spPr>
        <p:txBody>
          <a:bodyPr wrap="square" rtlCol="0">
            <a:spAutoFit/>
          </a:bodyPr>
          <a:lstStyle/>
          <a:p>
            <a:pPr algn="ctr"/>
            <a:r>
              <a:rPr lang="en-US" altLang="zh-CN" sz="2000" b="1" dirty="0" smtClean="0">
                <a:solidFill>
                  <a:schemeClr val="bg1"/>
                </a:solidFill>
                <a:latin typeface="Arial" panose="020B0604020202020204" pitchFamily="34" charset="0"/>
                <a:cs typeface="Arial" panose="020B0604020202020204" pitchFamily="34" charset="0"/>
              </a:rPr>
              <a:t>1</a:t>
            </a:r>
            <a:endParaRPr lang="zh-CN" altLang="en-US" sz="2000" b="1" dirty="0">
              <a:solidFill>
                <a:schemeClr val="bg1"/>
              </a:solidFill>
              <a:latin typeface="Arial" panose="020B0604020202020204" pitchFamily="34" charset="0"/>
              <a:cs typeface="Arial" panose="020B0604020202020204" pitchFamily="34" charset="0"/>
            </a:endParaRPr>
          </a:p>
        </p:txBody>
      </p:sp>
      <p:sp>
        <p:nvSpPr>
          <p:cNvPr id="30" name="文本框 29"/>
          <p:cNvSpPr txBox="1"/>
          <p:nvPr/>
        </p:nvSpPr>
        <p:spPr>
          <a:xfrm>
            <a:off x="2507209" y="3035052"/>
            <a:ext cx="432048" cy="400110"/>
          </a:xfrm>
          <a:prstGeom prst="rect">
            <a:avLst/>
          </a:prstGeom>
          <a:noFill/>
        </p:spPr>
        <p:txBody>
          <a:bodyPr wrap="square" rtlCol="0">
            <a:spAutoFit/>
          </a:bodyPr>
          <a:lstStyle/>
          <a:p>
            <a:pPr algn="ctr"/>
            <a:r>
              <a:rPr lang="en-US" altLang="zh-CN" sz="2000" b="1" dirty="0" smtClean="0">
                <a:solidFill>
                  <a:schemeClr val="bg1"/>
                </a:solidFill>
                <a:latin typeface="Arial" panose="020B0604020202020204" pitchFamily="34" charset="0"/>
                <a:cs typeface="Arial" panose="020B0604020202020204" pitchFamily="34" charset="0"/>
              </a:rPr>
              <a:t>2</a:t>
            </a:r>
            <a:endParaRPr lang="zh-CN" altLang="en-US" sz="2000" b="1" dirty="0">
              <a:solidFill>
                <a:schemeClr val="bg1"/>
              </a:solidFill>
              <a:latin typeface="Arial" panose="020B0604020202020204" pitchFamily="34" charset="0"/>
              <a:cs typeface="Arial" panose="020B0604020202020204" pitchFamily="34" charset="0"/>
            </a:endParaRPr>
          </a:p>
        </p:txBody>
      </p:sp>
      <p:sp>
        <p:nvSpPr>
          <p:cNvPr id="31" name="文本框 30"/>
          <p:cNvSpPr txBox="1"/>
          <p:nvPr/>
        </p:nvSpPr>
        <p:spPr>
          <a:xfrm>
            <a:off x="2478314" y="4285531"/>
            <a:ext cx="432048" cy="400110"/>
          </a:xfrm>
          <a:prstGeom prst="rect">
            <a:avLst/>
          </a:prstGeom>
          <a:noFill/>
        </p:spPr>
        <p:txBody>
          <a:bodyPr wrap="square" rtlCol="0">
            <a:spAutoFit/>
          </a:bodyPr>
          <a:lstStyle/>
          <a:p>
            <a:pPr algn="ctr"/>
            <a:r>
              <a:rPr lang="en-US" altLang="zh-CN" sz="2000" b="1" dirty="0" smtClean="0">
                <a:solidFill>
                  <a:schemeClr val="bg1"/>
                </a:solidFill>
                <a:latin typeface="Arial" panose="020B0604020202020204" pitchFamily="34" charset="0"/>
                <a:cs typeface="Arial" panose="020B0604020202020204" pitchFamily="34" charset="0"/>
              </a:rPr>
              <a:t>3</a:t>
            </a:r>
            <a:endParaRPr lang="zh-CN" altLang="en-US" sz="2000" b="1" dirty="0">
              <a:solidFill>
                <a:schemeClr val="bg1"/>
              </a:solidFill>
              <a:latin typeface="Arial" panose="020B0604020202020204" pitchFamily="34" charset="0"/>
              <a:cs typeface="Arial" panose="020B0604020202020204" pitchFamily="34" charset="0"/>
            </a:endParaRPr>
          </a:p>
        </p:txBody>
      </p:sp>
      <p:sp>
        <p:nvSpPr>
          <p:cNvPr id="32" name="文本框 31"/>
          <p:cNvSpPr txBox="1"/>
          <p:nvPr/>
        </p:nvSpPr>
        <p:spPr>
          <a:xfrm>
            <a:off x="1605992" y="5184470"/>
            <a:ext cx="432048" cy="400110"/>
          </a:xfrm>
          <a:prstGeom prst="rect">
            <a:avLst/>
          </a:prstGeom>
          <a:noFill/>
        </p:spPr>
        <p:txBody>
          <a:bodyPr wrap="square" rtlCol="0">
            <a:spAutoFit/>
          </a:bodyPr>
          <a:lstStyle/>
          <a:p>
            <a:pPr algn="ctr"/>
            <a:r>
              <a:rPr lang="en-US" altLang="zh-CN" sz="2000" b="1" dirty="0" smtClean="0">
                <a:solidFill>
                  <a:schemeClr val="bg1"/>
                </a:solidFill>
                <a:latin typeface="Arial" panose="020B0604020202020204" pitchFamily="34" charset="0"/>
                <a:cs typeface="Arial" panose="020B0604020202020204" pitchFamily="34" charset="0"/>
              </a:rPr>
              <a:t>4</a:t>
            </a:r>
            <a:endParaRPr lang="zh-CN" altLang="en-US" sz="2000" b="1" dirty="0">
              <a:solidFill>
                <a:schemeClr val="bg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t="7633" b="6473"/>
          <a:stretch>
            <a:fillRect/>
          </a:stretch>
        </p:blipFill>
        <p:spPr>
          <a:xfrm>
            <a:off x="0" y="0"/>
            <a:ext cx="12192000" cy="6858000"/>
          </a:xfrm>
          <a:prstGeom prst="rect">
            <a:avLst/>
          </a:prstGeom>
        </p:spPr>
      </p:pic>
      <p:sp>
        <p:nvSpPr>
          <p:cNvPr id="4" name="平行四边形 3"/>
          <p:cNvSpPr/>
          <p:nvPr/>
        </p:nvSpPr>
        <p:spPr>
          <a:xfrm>
            <a:off x="3143672" y="-34032"/>
            <a:ext cx="3113575" cy="5184576"/>
          </a:xfrm>
          <a:prstGeom prst="parallelogram">
            <a:avLst>
              <a:gd name="adj" fmla="val 72553"/>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平行四边形 14"/>
          <p:cNvSpPr/>
          <p:nvPr/>
        </p:nvSpPr>
        <p:spPr>
          <a:xfrm>
            <a:off x="3647728" y="4260920"/>
            <a:ext cx="1826952" cy="3201132"/>
          </a:xfrm>
          <a:prstGeom prst="parallelogram">
            <a:avLst>
              <a:gd name="adj" fmla="val 76092"/>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custDataLst>
              <p:tags r:id="rId2"/>
            </p:custDataLst>
          </p:nvPr>
        </p:nvSpPr>
        <p:spPr>
          <a:xfrm>
            <a:off x="7978140" y="4149080"/>
            <a:ext cx="3793491" cy="1584176"/>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pic>
        <p:nvPicPr>
          <p:cNvPr id="5" name="图片 4" descr="公众号二维码"/>
          <p:cNvPicPr>
            <a:picLocks noChangeAspect="1"/>
          </p:cNvPicPr>
          <p:nvPr>
            <p:custDataLst>
              <p:tags r:id="rId3"/>
            </p:custDataLst>
          </p:nvPr>
        </p:nvPicPr>
        <p:blipFill>
          <a:blip r:embed="rId4"/>
          <a:stretch>
            <a:fillRect/>
          </a:stretch>
        </p:blipFill>
        <p:spPr>
          <a:xfrm>
            <a:off x="9281795" y="4213215"/>
            <a:ext cx="1188000" cy="1188000"/>
          </a:xfrm>
          <a:prstGeom prst="rect">
            <a:avLst/>
          </a:prstGeom>
        </p:spPr>
      </p:pic>
      <p:sp>
        <p:nvSpPr>
          <p:cNvPr id="2" name="文本框 1"/>
          <p:cNvSpPr txBox="1"/>
          <p:nvPr>
            <p:custDataLst>
              <p:tags r:id="rId5"/>
            </p:custDataLst>
          </p:nvPr>
        </p:nvSpPr>
        <p:spPr>
          <a:xfrm>
            <a:off x="8088488" y="4498587"/>
            <a:ext cx="1257935" cy="869315"/>
          </a:xfrm>
          <a:prstGeom prst="rect">
            <a:avLst/>
          </a:prstGeom>
          <a:solidFill>
            <a:schemeClr val="lt2"/>
          </a:solidFill>
        </p:spPr>
        <p:txBody>
          <a:bodyPr wrap="square" rtlCol="0">
            <a:noAutofit/>
          </a:bodyPr>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custDataLst>
              <p:tags r:id="rId6"/>
            </p:custDataLst>
          </p:nvPr>
        </p:nvPicPr>
        <p:blipFill rotWithShape="1">
          <a:blip r:embed="rId7"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11" name="文本框 10"/>
          <p:cNvSpPr txBox="1"/>
          <p:nvPr>
            <p:custDataLst>
              <p:tags r:id="rId8"/>
            </p:custDataLst>
          </p:nvPr>
        </p:nvSpPr>
        <p:spPr>
          <a:xfrm>
            <a:off x="9408368" y="5401215"/>
            <a:ext cx="936104" cy="260350"/>
          </a:xfrm>
          <a:prstGeom prst="rect">
            <a:avLst/>
          </a:prstGeom>
          <a:noFill/>
        </p:spPr>
        <p:txBody>
          <a:bodyPr wrap="square" rtlCol="0">
            <a:spAutoFit/>
          </a:bodyPr>
          <a:p>
            <a:pPr algn="ctr"/>
            <a:r>
              <a:rPr lang="zh-CN" altLang="en-US" sz="1100" dirty="0"/>
              <a:t>微信公众号</a:t>
            </a:r>
            <a:endParaRPr lang="zh-CN" altLang="en-US" sz="1100" dirty="0"/>
          </a:p>
        </p:txBody>
      </p:sp>
      <p:sp>
        <p:nvSpPr>
          <p:cNvPr id="12" name="文本框 11"/>
          <p:cNvSpPr txBox="1"/>
          <p:nvPr>
            <p:custDataLst>
              <p:tags r:id="rId9"/>
            </p:custDataLst>
          </p:nvPr>
        </p:nvSpPr>
        <p:spPr>
          <a:xfrm>
            <a:off x="10589999" y="5399960"/>
            <a:ext cx="936104" cy="260350"/>
          </a:xfrm>
          <a:prstGeom prst="rect">
            <a:avLst/>
          </a:prstGeom>
          <a:noFill/>
        </p:spPr>
        <p:txBody>
          <a:bodyPr wrap="square" rtlCol="0">
            <a:spAutoFit/>
          </a:bodyPr>
          <a:p>
            <a:pPr algn="ctr"/>
            <a:r>
              <a:rPr lang="zh-CN" altLang="en-US" sz="1100" dirty="0"/>
              <a:t>抖音</a:t>
            </a:r>
            <a:endParaRPr lang="zh-CN" altLang="en-US" sz="1100" dirty="0"/>
          </a:p>
        </p:txBody>
      </p:sp>
      <p:sp>
        <p:nvSpPr>
          <p:cNvPr id="18" name="椭圆 17"/>
          <p:cNvSpPr/>
          <p:nvPr userDrawn="1">
            <p:custDataLst>
              <p:tags r:id="rId10"/>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19" name="弧形 18"/>
          <p:cNvSpPr/>
          <p:nvPr userDrawn="1">
            <p:custDataLst>
              <p:tags r:id="rId11"/>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20" name="标题 19"/>
          <p:cNvSpPr>
            <a:spLocks noGrp="1"/>
          </p:cNvSpPr>
          <p:nvPr>
            <p:ph type="title"/>
            <p:custDataLst>
              <p:tags r:id="rId12"/>
            </p:custDataLst>
          </p:nvPr>
        </p:nvSpPr>
        <p:spPr>
          <a:xfrm>
            <a:off x="1055279" y="1484741"/>
            <a:ext cx="5284399" cy="1179607"/>
          </a:xfrm>
        </p:spPr>
        <p:txBody>
          <a:bodyPr>
            <a:noAutofit/>
          </a:bodyPr>
          <a:p>
            <a:r>
              <a:rPr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1" name="文本框 20"/>
          <p:cNvSpPr txBox="1"/>
          <p:nvPr>
            <p:custDataLst>
              <p:tags r:id="rId13"/>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22" name="文本框 21"/>
          <p:cNvSpPr txBox="1"/>
          <p:nvPr>
            <p:custDataLst>
              <p:tags r:id="rId14"/>
            </p:custDataLst>
          </p:nvPr>
        </p:nvSpPr>
        <p:spPr>
          <a:xfrm>
            <a:off x="2124711" y="2996952"/>
            <a:ext cx="3146425" cy="1048385"/>
          </a:xfrm>
          <a:prstGeom prst="rect">
            <a:avLst/>
          </a:prstGeom>
          <a:noFill/>
        </p:spPr>
        <p:txBody>
          <a:bodyPr wrap="square" rtlCol="0">
            <a:noAutofit/>
            <a:scene3d>
              <a:camera prst="orthographicFront"/>
              <a:lightRig rig="threePt" dir="t"/>
            </a:scene3d>
          </a:bodyPr>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15"/>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pic>
        <p:nvPicPr>
          <p:cNvPr id="23" name="图片 22"/>
          <p:cNvPicPr>
            <a:picLocks noChangeAspect="1"/>
          </p:cNvPicPr>
          <p:nvPr>
            <p:custDataLst>
              <p:tags r:id="rId16"/>
            </p:custDataLst>
          </p:nvPr>
        </p:nvPicPr>
        <p:blipFill>
          <a:blip r:embed="rId1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0" y="0"/>
            <a:ext cx="1907704" cy="6858000"/>
          </a:xfrm>
          <a:prstGeom prst="rect">
            <a:avLst/>
          </a:prstGeom>
          <a:no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5" name="TextBox 4"/>
          <p:cNvSpPr txBox="1"/>
          <p:nvPr/>
        </p:nvSpPr>
        <p:spPr>
          <a:xfrm>
            <a:off x="1847528" y="2961927"/>
            <a:ext cx="1872208" cy="1015663"/>
          </a:xfrm>
          <a:prstGeom prst="rect">
            <a:avLst/>
          </a:prstGeom>
          <a:noFill/>
        </p:spPr>
        <p:txBody>
          <a:bodyPr wrap="square" rtlCol="0">
            <a:spAutoFit/>
          </a:bodyPr>
          <a:lstStyle/>
          <a:p>
            <a:pPr algn="ctr"/>
            <a:r>
              <a:rPr lang="zh-CN" altLang="en-US" sz="6000" b="1" dirty="0">
                <a:solidFill>
                  <a:schemeClr val="tx1">
                    <a:lumMod val="85000"/>
                    <a:lumOff val="15000"/>
                  </a:schemeClr>
                </a:solidFill>
                <a:latin typeface="华文中宋" pitchFamily="2" charset="-122"/>
                <a:ea typeface="华文中宋" pitchFamily="2" charset="-122"/>
              </a:rPr>
              <a:t>目录</a:t>
            </a:r>
            <a:endParaRPr lang="zh-CN" altLang="en-US" sz="6000" b="1" dirty="0">
              <a:solidFill>
                <a:schemeClr val="tx1">
                  <a:lumMod val="85000"/>
                  <a:lumOff val="15000"/>
                </a:schemeClr>
              </a:solidFill>
              <a:latin typeface="华文中宋" pitchFamily="2" charset="-122"/>
              <a:ea typeface="华文中宋" pitchFamily="2" charset="-122"/>
            </a:endParaRPr>
          </a:p>
        </p:txBody>
      </p:sp>
      <p:sp>
        <p:nvSpPr>
          <p:cNvPr id="11" name="平行四边形 10"/>
          <p:cNvSpPr/>
          <p:nvPr/>
        </p:nvSpPr>
        <p:spPr>
          <a:xfrm>
            <a:off x="119336" y="0"/>
            <a:ext cx="3113575" cy="5184576"/>
          </a:xfrm>
          <a:prstGeom prst="parallelogram">
            <a:avLst>
              <a:gd name="adj" fmla="val 72553"/>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平行四边形 11"/>
          <p:cNvSpPr/>
          <p:nvPr/>
        </p:nvSpPr>
        <p:spPr>
          <a:xfrm>
            <a:off x="1991544" y="4016378"/>
            <a:ext cx="2313403" cy="4053477"/>
          </a:xfrm>
          <a:prstGeom prst="parallelogram">
            <a:avLst>
              <a:gd name="adj" fmla="val 76092"/>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5614256" y="1998439"/>
            <a:ext cx="963488" cy="96348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614256" y="4002831"/>
            <a:ext cx="963488" cy="963488"/>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6888088" y="2218573"/>
            <a:ext cx="4493538" cy="523220"/>
          </a:xfrm>
          <a:prstGeom prst="rect">
            <a:avLst/>
          </a:prstGeom>
        </p:spPr>
        <p:txBody>
          <a:bodyPr wrap="none">
            <a:spAutoFit/>
          </a:bodyPr>
          <a:lstStyle/>
          <a:p>
            <a:pPr lvl="0"/>
            <a:r>
              <a:rPr lang="zh-CN" altLang="en-US" sz="2800" b="1" dirty="0">
                <a:solidFill>
                  <a:schemeClr val="tx1">
                    <a:lumMod val="85000"/>
                    <a:lumOff val="15000"/>
                  </a:schemeClr>
                </a:solidFill>
                <a:latin typeface="华文中宋" pitchFamily="2" charset="-122"/>
                <a:ea typeface="华文中宋" pitchFamily="2" charset="-122"/>
              </a:rPr>
              <a:t>风险分级管控体系检查重点</a:t>
            </a:r>
            <a:endParaRPr lang="zh-CN" altLang="en-US" sz="2800" b="1" dirty="0">
              <a:solidFill>
                <a:schemeClr val="tx1">
                  <a:lumMod val="85000"/>
                  <a:lumOff val="15000"/>
                </a:schemeClr>
              </a:solidFill>
              <a:latin typeface="华文中宋" pitchFamily="2" charset="-122"/>
              <a:ea typeface="华文中宋" pitchFamily="2" charset="-122"/>
            </a:endParaRPr>
          </a:p>
        </p:txBody>
      </p:sp>
      <p:sp>
        <p:nvSpPr>
          <p:cNvPr id="14" name="矩形 13"/>
          <p:cNvSpPr/>
          <p:nvPr/>
        </p:nvSpPr>
        <p:spPr>
          <a:xfrm>
            <a:off x="6888088" y="4222965"/>
            <a:ext cx="4493538" cy="523220"/>
          </a:xfrm>
          <a:prstGeom prst="rect">
            <a:avLst/>
          </a:prstGeom>
        </p:spPr>
        <p:txBody>
          <a:bodyPr wrap="none">
            <a:spAutoFit/>
          </a:bodyPr>
          <a:lstStyle/>
          <a:p>
            <a:r>
              <a:rPr lang="zh-CN" altLang="en-US" sz="2800" b="1" dirty="0">
                <a:solidFill>
                  <a:schemeClr val="tx1">
                    <a:lumMod val="85000"/>
                    <a:lumOff val="15000"/>
                  </a:schemeClr>
                </a:solidFill>
                <a:latin typeface="华文中宋" pitchFamily="2" charset="-122"/>
                <a:ea typeface="华文中宋" pitchFamily="2" charset="-122"/>
              </a:rPr>
              <a:t>隐患排查治理体系检查重点</a:t>
            </a:r>
            <a:endParaRPr lang="zh-CN" altLang="en-US" sz="2800" b="1" dirty="0">
              <a:solidFill>
                <a:schemeClr val="tx1">
                  <a:lumMod val="85000"/>
                  <a:lumOff val="15000"/>
                </a:schemeClr>
              </a:solidFill>
              <a:latin typeface="华文中宋" pitchFamily="2" charset="-122"/>
              <a:ea typeface="华文中宋" pitchFamily="2" charset="-122"/>
            </a:endParaRPr>
          </a:p>
        </p:txBody>
      </p:sp>
      <p:sp>
        <p:nvSpPr>
          <p:cNvPr id="15" name="文本框 14"/>
          <p:cNvSpPr txBox="1"/>
          <p:nvPr/>
        </p:nvSpPr>
        <p:spPr>
          <a:xfrm>
            <a:off x="5724804" y="2063503"/>
            <a:ext cx="742392" cy="830997"/>
          </a:xfrm>
          <a:prstGeom prst="rect">
            <a:avLst/>
          </a:prstGeom>
          <a:noFill/>
        </p:spPr>
        <p:txBody>
          <a:bodyPr wrap="square" rtlCol="0">
            <a:spAutoFit/>
          </a:bodyPr>
          <a:lstStyle/>
          <a:p>
            <a:pPr algn="ctr"/>
            <a:r>
              <a:rPr lang="en-US" altLang="zh-CN" sz="4800" dirty="0" smtClean="0">
                <a:solidFill>
                  <a:schemeClr val="bg1"/>
                </a:solidFill>
                <a:latin typeface="Kozuka Mincho Pr6N H" panose="02020900000000000000" pitchFamily="18" charset="-128"/>
                <a:ea typeface="Kozuka Mincho Pr6N H" panose="02020900000000000000" pitchFamily="18" charset="-128"/>
              </a:rPr>
              <a:t>1</a:t>
            </a:r>
            <a:endParaRPr lang="zh-CN" altLang="en-US" sz="4800" dirty="0">
              <a:solidFill>
                <a:schemeClr val="bg1"/>
              </a:solidFill>
              <a:latin typeface="Kozuka Mincho Pr6N H" panose="02020900000000000000" pitchFamily="18" charset="-128"/>
              <a:ea typeface="Kozuka Mincho Pr6N H" panose="02020900000000000000" pitchFamily="18" charset="-128"/>
            </a:endParaRPr>
          </a:p>
        </p:txBody>
      </p:sp>
      <p:sp>
        <p:nvSpPr>
          <p:cNvPr id="16" name="文本框 15"/>
          <p:cNvSpPr txBox="1"/>
          <p:nvPr/>
        </p:nvSpPr>
        <p:spPr>
          <a:xfrm>
            <a:off x="5724804" y="4069076"/>
            <a:ext cx="742392" cy="830997"/>
          </a:xfrm>
          <a:prstGeom prst="rect">
            <a:avLst/>
          </a:prstGeom>
          <a:noFill/>
        </p:spPr>
        <p:txBody>
          <a:bodyPr wrap="square" rtlCol="0">
            <a:spAutoFit/>
          </a:bodyPr>
          <a:lstStyle/>
          <a:p>
            <a:pPr algn="ctr"/>
            <a:r>
              <a:rPr lang="en-US" altLang="zh-CN" sz="4800" dirty="0" smtClean="0">
                <a:solidFill>
                  <a:schemeClr val="bg1"/>
                </a:solidFill>
                <a:latin typeface="Kozuka Mincho Pr6N H" panose="02020900000000000000" pitchFamily="18" charset="-128"/>
                <a:ea typeface="Kozuka Mincho Pr6N H" panose="02020900000000000000" pitchFamily="18" charset="-128"/>
              </a:rPr>
              <a:t>2</a:t>
            </a:r>
            <a:endParaRPr lang="zh-CN" altLang="en-US" sz="4800" dirty="0">
              <a:solidFill>
                <a:schemeClr val="bg1"/>
              </a:solidFill>
              <a:latin typeface="Kozuka Mincho Pr6N H" panose="02020900000000000000" pitchFamily="18" charset="-128"/>
              <a:ea typeface="Kozuka Mincho Pr6N H" panose="02020900000000000000" pitchFamily="18" charset="-128"/>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流程图: 手动输入 30"/>
          <p:cNvSpPr/>
          <p:nvPr/>
        </p:nvSpPr>
        <p:spPr>
          <a:xfrm rot="5400000" flipH="1">
            <a:off x="1147225" y="-569637"/>
            <a:ext cx="564161" cy="2207568"/>
          </a:xfrm>
          <a:prstGeom prst="flowChartManualInpu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760876" y="2790019"/>
            <a:ext cx="1512168" cy="864096"/>
          </a:xfrm>
          <a:prstGeom prst="rect">
            <a:avLst/>
          </a:prstGeom>
          <a:solidFill>
            <a:schemeClr val="accent6">
              <a:lumMod val="75000"/>
            </a:schemeClr>
          </a:solidFill>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dirty="0">
              <a:latin typeface="华文中宋" pitchFamily="2" charset="-122"/>
              <a:ea typeface="华文中宋" pitchFamily="2" charset="-122"/>
            </a:endParaRPr>
          </a:p>
        </p:txBody>
      </p:sp>
      <p:sp>
        <p:nvSpPr>
          <p:cNvPr id="6" name="右箭头 5"/>
          <p:cNvSpPr/>
          <p:nvPr/>
        </p:nvSpPr>
        <p:spPr>
          <a:xfrm>
            <a:off x="3347986" y="3074432"/>
            <a:ext cx="432048" cy="288032"/>
          </a:xfrm>
          <a:prstGeom prst="rightArrow">
            <a:avLst/>
          </a:prstGeom>
          <a:solidFill>
            <a:schemeClr val="accent6">
              <a:lumMod val="75000"/>
            </a:schemeClr>
          </a:solidFill>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a:latin typeface="华文中宋" pitchFamily="2" charset="-122"/>
              <a:ea typeface="华文中宋" pitchFamily="2" charset="-122"/>
            </a:endParaRPr>
          </a:p>
        </p:txBody>
      </p:sp>
      <p:sp>
        <p:nvSpPr>
          <p:cNvPr id="7" name="矩形 6"/>
          <p:cNvSpPr/>
          <p:nvPr/>
        </p:nvSpPr>
        <p:spPr>
          <a:xfrm>
            <a:off x="3792710" y="2662691"/>
            <a:ext cx="1076828" cy="1152128"/>
          </a:xfrm>
          <a:prstGeom prst="rect">
            <a:avLst/>
          </a:prstGeom>
          <a:solidFill>
            <a:schemeClr val="accent6">
              <a:lumMod val="75000"/>
            </a:schemeClr>
          </a:solidFill>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dirty="0">
              <a:latin typeface="华文中宋" pitchFamily="2" charset="-122"/>
              <a:ea typeface="华文中宋" pitchFamily="2" charset="-122"/>
            </a:endParaRPr>
          </a:p>
        </p:txBody>
      </p:sp>
      <p:sp>
        <p:nvSpPr>
          <p:cNvPr id="9" name="直角上箭头 8"/>
          <p:cNvSpPr/>
          <p:nvPr/>
        </p:nvSpPr>
        <p:spPr>
          <a:xfrm rot="5400000">
            <a:off x="4186015" y="4040673"/>
            <a:ext cx="828092" cy="792088"/>
          </a:xfrm>
          <a:prstGeom prst="bentUpArrow">
            <a:avLst/>
          </a:prstGeom>
          <a:solidFill>
            <a:schemeClr val="tx1">
              <a:lumMod val="50000"/>
              <a:lumOff val="50000"/>
            </a:schemeClr>
          </a:solidFill>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a:latin typeface="华文中宋" pitchFamily="2" charset="-122"/>
              <a:ea typeface="华文中宋" pitchFamily="2" charset="-122"/>
            </a:endParaRPr>
          </a:p>
        </p:txBody>
      </p:sp>
      <p:sp>
        <p:nvSpPr>
          <p:cNvPr id="10" name="右箭头 9"/>
          <p:cNvSpPr/>
          <p:nvPr/>
        </p:nvSpPr>
        <p:spPr>
          <a:xfrm>
            <a:off x="5045985" y="3074652"/>
            <a:ext cx="432048" cy="288032"/>
          </a:xfrm>
          <a:prstGeom prst="rightArrow">
            <a:avLst/>
          </a:prstGeom>
          <a:solidFill>
            <a:schemeClr val="accent6">
              <a:lumMod val="75000"/>
            </a:schemeClr>
          </a:solidFill>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a:latin typeface="华文中宋" pitchFamily="2" charset="-122"/>
              <a:ea typeface="华文中宋" pitchFamily="2" charset="-122"/>
            </a:endParaRPr>
          </a:p>
        </p:txBody>
      </p:sp>
      <p:sp>
        <p:nvSpPr>
          <p:cNvPr id="11" name="矩形 10"/>
          <p:cNvSpPr/>
          <p:nvPr/>
        </p:nvSpPr>
        <p:spPr>
          <a:xfrm>
            <a:off x="5569643" y="2831274"/>
            <a:ext cx="936104" cy="792088"/>
          </a:xfrm>
          <a:prstGeom prst="rect">
            <a:avLst/>
          </a:prstGeom>
          <a:solidFill>
            <a:schemeClr val="accent6">
              <a:lumMod val="75000"/>
            </a:schemeClr>
          </a:solidFill>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dirty="0">
              <a:latin typeface="华文中宋" pitchFamily="2" charset="-122"/>
              <a:ea typeface="华文中宋" pitchFamily="2" charset="-122"/>
            </a:endParaRPr>
          </a:p>
        </p:txBody>
      </p:sp>
      <p:sp>
        <p:nvSpPr>
          <p:cNvPr id="12" name="右箭头 11"/>
          <p:cNvSpPr/>
          <p:nvPr/>
        </p:nvSpPr>
        <p:spPr>
          <a:xfrm>
            <a:off x="6625677" y="3076870"/>
            <a:ext cx="432048" cy="288032"/>
          </a:xfrm>
          <a:prstGeom prst="rightArrow">
            <a:avLst/>
          </a:prstGeom>
          <a:solidFill>
            <a:schemeClr val="tx2">
              <a:lumMod val="75000"/>
            </a:schemeClr>
          </a:solidFill>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a:latin typeface="华文中宋" pitchFamily="2" charset="-122"/>
              <a:ea typeface="华文中宋" pitchFamily="2" charset="-122"/>
            </a:endParaRPr>
          </a:p>
        </p:txBody>
      </p:sp>
      <p:sp>
        <p:nvSpPr>
          <p:cNvPr id="13" name="右箭头 12"/>
          <p:cNvSpPr/>
          <p:nvPr/>
        </p:nvSpPr>
        <p:spPr>
          <a:xfrm>
            <a:off x="8076468" y="2819965"/>
            <a:ext cx="432048" cy="288032"/>
          </a:xfrm>
          <a:prstGeom prst="rightArrow">
            <a:avLst/>
          </a:prstGeom>
          <a:solidFill>
            <a:schemeClr val="tx2">
              <a:lumMod val="75000"/>
            </a:schemeClr>
          </a:solidFill>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a:latin typeface="华文中宋" pitchFamily="2" charset="-122"/>
              <a:ea typeface="华文中宋" pitchFamily="2" charset="-122"/>
            </a:endParaRPr>
          </a:p>
        </p:txBody>
      </p:sp>
      <p:sp>
        <p:nvSpPr>
          <p:cNvPr id="14" name="矩形 13"/>
          <p:cNvSpPr/>
          <p:nvPr/>
        </p:nvSpPr>
        <p:spPr>
          <a:xfrm>
            <a:off x="7146617" y="2817701"/>
            <a:ext cx="936104" cy="792088"/>
          </a:xfrm>
          <a:prstGeom prst="rect">
            <a:avLst/>
          </a:prstGeom>
          <a:solidFill>
            <a:schemeClr val="tx2">
              <a:lumMod val="75000"/>
            </a:schemeClr>
          </a:solidFill>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ltLang="zh-CN" dirty="0">
              <a:latin typeface="华文中宋" pitchFamily="2" charset="-122"/>
              <a:ea typeface="华文中宋" pitchFamily="2" charset="-122"/>
            </a:endParaRPr>
          </a:p>
        </p:txBody>
      </p:sp>
      <p:sp>
        <p:nvSpPr>
          <p:cNvPr id="15" name="矩形 14"/>
          <p:cNvSpPr/>
          <p:nvPr/>
        </p:nvSpPr>
        <p:spPr>
          <a:xfrm>
            <a:off x="5053818" y="4261569"/>
            <a:ext cx="1264685" cy="792088"/>
          </a:xfrm>
          <a:prstGeom prst="rect">
            <a:avLst/>
          </a:prstGeom>
          <a:solidFill>
            <a:schemeClr val="tx1">
              <a:lumMod val="50000"/>
              <a:lumOff val="50000"/>
            </a:schemeClr>
          </a:solidFill>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dirty="0">
              <a:latin typeface="华文中宋" pitchFamily="2" charset="-122"/>
              <a:ea typeface="华文中宋" pitchFamily="2" charset="-122"/>
            </a:endParaRPr>
          </a:p>
        </p:txBody>
      </p:sp>
      <p:sp>
        <p:nvSpPr>
          <p:cNvPr id="16" name="右箭头 15"/>
          <p:cNvSpPr/>
          <p:nvPr/>
        </p:nvSpPr>
        <p:spPr>
          <a:xfrm>
            <a:off x="6462519" y="4521905"/>
            <a:ext cx="432048" cy="288032"/>
          </a:xfrm>
          <a:prstGeom prst="rightArrow">
            <a:avLst/>
          </a:prstGeom>
          <a:solidFill>
            <a:schemeClr val="tx1">
              <a:lumMod val="50000"/>
              <a:lumOff val="50000"/>
            </a:schemeClr>
          </a:solidFill>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a:latin typeface="华文中宋" pitchFamily="2" charset="-122"/>
              <a:ea typeface="华文中宋" pitchFamily="2" charset="-122"/>
            </a:endParaRPr>
          </a:p>
        </p:txBody>
      </p:sp>
      <p:sp>
        <p:nvSpPr>
          <p:cNvPr id="17" name="矩形 16"/>
          <p:cNvSpPr/>
          <p:nvPr/>
        </p:nvSpPr>
        <p:spPr>
          <a:xfrm>
            <a:off x="6940345" y="4269877"/>
            <a:ext cx="1031187" cy="792088"/>
          </a:xfrm>
          <a:prstGeom prst="rect">
            <a:avLst/>
          </a:prstGeom>
          <a:solidFill>
            <a:schemeClr val="tx1">
              <a:lumMod val="50000"/>
              <a:lumOff val="50000"/>
            </a:schemeClr>
          </a:solidFill>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dirty="0">
              <a:latin typeface="华文中宋" pitchFamily="2" charset="-122"/>
              <a:ea typeface="华文中宋" pitchFamily="2" charset="-122"/>
            </a:endParaRPr>
          </a:p>
        </p:txBody>
      </p:sp>
      <p:sp>
        <p:nvSpPr>
          <p:cNvPr id="18" name="右箭头 17"/>
          <p:cNvSpPr/>
          <p:nvPr/>
        </p:nvSpPr>
        <p:spPr>
          <a:xfrm>
            <a:off x="8061315" y="4513597"/>
            <a:ext cx="432048" cy="288032"/>
          </a:xfrm>
          <a:prstGeom prst="rightArrow">
            <a:avLst/>
          </a:prstGeom>
          <a:solidFill>
            <a:schemeClr val="tx1">
              <a:lumMod val="50000"/>
              <a:lumOff val="50000"/>
            </a:schemeClr>
          </a:solidFill>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a:latin typeface="华文中宋" pitchFamily="2" charset="-122"/>
              <a:ea typeface="华文中宋" pitchFamily="2" charset="-122"/>
            </a:endParaRPr>
          </a:p>
        </p:txBody>
      </p:sp>
      <p:sp>
        <p:nvSpPr>
          <p:cNvPr id="19" name="矩形 18"/>
          <p:cNvSpPr/>
          <p:nvPr/>
        </p:nvSpPr>
        <p:spPr>
          <a:xfrm>
            <a:off x="8547596" y="4261569"/>
            <a:ext cx="1031187" cy="792088"/>
          </a:xfrm>
          <a:prstGeom prst="rect">
            <a:avLst/>
          </a:prstGeom>
          <a:solidFill>
            <a:schemeClr val="tx1">
              <a:lumMod val="50000"/>
              <a:lumOff val="50000"/>
            </a:schemeClr>
          </a:solidFill>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dirty="0">
              <a:latin typeface="华文中宋" pitchFamily="2" charset="-122"/>
              <a:ea typeface="华文中宋" pitchFamily="2" charset="-122"/>
            </a:endParaRPr>
          </a:p>
        </p:txBody>
      </p:sp>
      <p:sp>
        <p:nvSpPr>
          <p:cNvPr id="20" name="矩形 19"/>
          <p:cNvSpPr/>
          <p:nvPr/>
        </p:nvSpPr>
        <p:spPr>
          <a:xfrm>
            <a:off x="8782826" y="2824842"/>
            <a:ext cx="936104" cy="792088"/>
          </a:xfrm>
          <a:prstGeom prst="rect">
            <a:avLst/>
          </a:prstGeom>
          <a:solidFill>
            <a:schemeClr val="tx2">
              <a:lumMod val="75000"/>
            </a:schemeClr>
          </a:solidFill>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ltLang="zh-CN" dirty="0">
              <a:latin typeface="华文中宋" pitchFamily="2" charset="-122"/>
              <a:ea typeface="华文中宋" pitchFamily="2" charset="-122"/>
            </a:endParaRPr>
          </a:p>
        </p:txBody>
      </p:sp>
      <p:cxnSp>
        <p:nvCxnSpPr>
          <p:cNvPr id="23" name="直接箭头连接符 22"/>
          <p:cNvCxnSpPr/>
          <p:nvPr/>
        </p:nvCxnSpPr>
        <p:spPr>
          <a:xfrm flipH="1">
            <a:off x="6418514" y="3625682"/>
            <a:ext cx="639327" cy="648072"/>
          </a:xfrm>
          <a:prstGeom prst="straightConnector1">
            <a:avLst/>
          </a:prstGeom>
          <a:ln>
            <a:solidFill>
              <a:schemeClr val="tx2">
                <a:lumMod val="75000"/>
              </a:schemeClr>
            </a:solidFill>
            <a:tailEnd type="arrow"/>
          </a:ln>
        </p:spPr>
        <p:style>
          <a:lnRef idx="3">
            <a:schemeClr val="accent5"/>
          </a:lnRef>
          <a:fillRef idx="0">
            <a:schemeClr val="accent5"/>
          </a:fillRef>
          <a:effectRef idx="2">
            <a:schemeClr val="accent5"/>
          </a:effectRef>
          <a:fontRef idx="minor">
            <a:schemeClr val="tx1"/>
          </a:fontRef>
        </p:style>
      </p:cxnSp>
      <p:cxnSp>
        <p:nvCxnSpPr>
          <p:cNvPr id="26" name="直接箭头连接符 25"/>
          <p:cNvCxnSpPr/>
          <p:nvPr/>
        </p:nvCxnSpPr>
        <p:spPr>
          <a:xfrm flipH="1" flipV="1">
            <a:off x="9209652" y="3625683"/>
            <a:ext cx="41226" cy="39698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27" name="右大括号 26"/>
          <p:cNvSpPr/>
          <p:nvPr/>
        </p:nvSpPr>
        <p:spPr>
          <a:xfrm rot="16200000">
            <a:off x="4077451" y="494892"/>
            <a:ext cx="360040" cy="3528390"/>
          </a:xfrm>
          <a:prstGeom prst="rightBrace">
            <a:avLst/>
          </a:prstGeom>
          <a:ln>
            <a:solidFill>
              <a:schemeClr val="accent6">
                <a:lumMod val="75000"/>
              </a:schemeClr>
            </a:solidFill>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zh-CN" altLang="en-US"/>
          </a:p>
        </p:txBody>
      </p:sp>
      <p:sp>
        <p:nvSpPr>
          <p:cNvPr id="28" name="右大括号 27"/>
          <p:cNvSpPr/>
          <p:nvPr/>
        </p:nvSpPr>
        <p:spPr>
          <a:xfrm rot="16200000">
            <a:off x="8182228" y="1155346"/>
            <a:ext cx="360040" cy="2263747"/>
          </a:xfrm>
          <a:prstGeom prst="rightBrace">
            <a:avLst/>
          </a:prstGeom>
          <a:ln>
            <a:solidFill>
              <a:schemeClr val="tx2">
                <a:lumMod val="75000"/>
              </a:schemeClr>
            </a:solidFill>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zh-CN" altLang="en-US"/>
          </a:p>
        </p:txBody>
      </p:sp>
      <p:sp>
        <p:nvSpPr>
          <p:cNvPr id="29" name="右大括号 28"/>
          <p:cNvSpPr/>
          <p:nvPr/>
        </p:nvSpPr>
        <p:spPr>
          <a:xfrm rot="5400000">
            <a:off x="7256782" y="3636370"/>
            <a:ext cx="360040" cy="3545701"/>
          </a:xfrm>
          <a:prstGeom prst="rightBrace">
            <a:avLst/>
          </a:prstGeom>
          <a:ln>
            <a:solidFill>
              <a:schemeClr val="tx1">
                <a:lumMod val="50000"/>
                <a:lumOff val="50000"/>
              </a:schemeClr>
            </a:solidFill>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zh-CN" altLang="en-US"/>
          </a:p>
        </p:txBody>
      </p:sp>
      <p:sp>
        <p:nvSpPr>
          <p:cNvPr id="30" name="矩形 29"/>
          <p:cNvSpPr/>
          <p:nvPr/>
        </p:nvSpPr>
        <p:spPr>
          <a:xfrm>
            <a:off x="3612236" y="1597942"/>
            <a:ext cx="1338828" cy="369332"/>
          </a:xfrm>
          <a:prstGeom prst="rect">
            <a:avLst/>
          </a:prstGeom>
        </p:spPr>
        <p:txBody>
          <a:bodyPr wrap="none">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①前期准备</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7462001" y="1571967"/>
            <a:ext cx="1800493" cy="369332"/>
          </a:xfrm>
          <a:prstGeom prst="rect">
            <a:avLst/>
          </a:prstGeom>
        </p:spPr>
        <p:txBody>
          <a:bodyPr wrap="none">
            <a:spAutoFit/>
          </a:bodyPr>
          <a:lstStyle>
            <a:defPPr>
              <a:defRPr lang="zh-CN"/>
            </a:defPPr>
            <a:lvl1pPr>
              <a:defRPr>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dirty="0" smtClean="0"/>
              <a:t>②</a:t>
            </a:r>
            <a:r>
              <a:rPr lang="zh-CN" altLang="en-US" dirty="0"/>
              <a:t>风险分级管控</a:t>
            </a:r>
            <a:endParaRPr lang="zh-CN" altLang="en-US" dirty="0"/>
          </a:p>
        </p:txBody>
      </p:sp>
      <p:sp>
        <p:nvSpPr>
          <p:cNvPr id="34" name="TextBox 33"/>
          <p:cNvSpPr txBox="1"/>
          <p:nvPr/>
        </p:nvSpPr>
        <p:spPr>
          <a:xfrm>
            <a:off x="6511725" y="5738523"/>
            <a:ext cx="1797403" cy="369332"/>
          </a:xfrm>
          <a:prstGeom prst="rect">
            <a:avLst/>
          </a:prstGeom>
        </p:spPr>
        <p:txBody>
          <a:bodyPr wrap="none">
            <a:spAutoFit/>
          </a:bodyPr>
          <a:lstStyle>
            <a:defPPr>
              <a:defRPr lang="zh-CN"/>
            </a:defPPr>
            <a:lvl1pPr>
              <a:defRPr>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dirty="0"/>
              <a:t>③隐患排查治理</a:t>
            </a:r>
            <a:endParaRPr lang="zh-CN" altLang="en-US" dirty="0"/>
          </a:p>
        </p:txBody>
      </p:sp>
      <p:sp>
        <p:nvSpPr>
          <p:cNvPr id="2" name="流程图: 手动输入 1"/>
          <p:cNvSpPr/>
          <p:nvPr/>
        </p:nvSpPr>
        <p:spPr>
          <a:xfrm rot="5400000" flipH="1">
            <a:off x="821704" y="-569636"/>
            <a:ext cx="564161" cy="2207568"/>
          </a:xfrm>
          <a:prstGeom prst="flowChartManualInpu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729753" y="271337"/>
            <a:ext cx="3877985" cy="584775"/>
          </a:xfrm>
          <a:prstGeom prst="rect">
            <a:avLst/>
          </a:prstGeom>
        </p:spPr>
        <p:txBody>
          <a:bodyPr wrap="none">
            <a:spAutoFit/>
          </a:bodyPr>
          <a:lstStyle/>
          <a:p>
            <a:pPr algn="ctr"/>
            <a:r>
              <a:rPr lang="zh-CN" altLang="en-US" sz="3200" b="1" dirty="0">
                <a:solidFill>
                  <a:schemeClr val="tx1">
                    <a:lumMod val="85000"/>
                    <a:lumOff val="15000"/>
                  </a:schemeClr>
                </a:solidFill>
                <a:latin typeface="华文中宋" pitchFamily="2" charset="-122"/>
                <a:ea typeface="华文中宋" pitchFamily="2" charset="-122"/>
              </a:rPr>
              <a:t>双体系工作开展流程</a:t>
            </a:r>
            <a:endParaRPr lang="zh-CN" altLang="en-US" sz="3200" b="1" dirty="0">
              <a:solidFill>
                <a:schemeClr val="tx1">
                  <a:lumMod val="85000"/>
                  <a:lumOff val="15000"/>
                </a:schemeClr>
              </a:solidFill>
              <a:latin typeface="华文中宋" pitchFamily="2" charset="-122"/>
              <a:ea typeface="华文中宋" pitchFamily="2" charset="-122"/>
            </a:endParaRPr>
          </a:p>
        </p:txBody>
      </p:sp>
      <p:sp>
        <p:nvSpPr>
          <p:cNvPr id="8" name="矩形 7"/>
          <p:cNvSpPr/>
          <p:nvPr/>
        </p:nvSpPr>
        <p:spPr>
          <a:xfrm>
            <a:off x="1887493" y="2872579"/>
            <a:ext cx="1271470" cy="757130"/>
          </a:xfrm>
          <a:prstGeom prst="rect">
            <a:avLst/>
          </a:prstGeom>
        </p:spPr>
        <p:txBody>
          <a:bodyPr wrap="square">
            <a:spAutoFit/>
          </a:bodyPr>
          <a:lstStyle/>
          <a:p>
            <a:pPr algn="ctr">
              <a:lnSpc>
                <a:spcPct val="120000"/>
              </a:lnSpc>
            </a:pPr>
            <a:r>
              <a:rPr lang="zh-CN" altLang="en-US" b="1" dirty="0">
                <a:solidFill>
                  <a:schemeClr val="bg1"/>
                </a:solidFill>
                <a:latin typeface="微软雅黑" panose="020B0503020204020204" pitchFamily="34" charset="-122"/>
                <a:ea typeface="微软雅黑" panose="020B0503020204020204" pitchFamily="34" charset="-122"/>
              </a:rPr>
              <a:t>成立组织</a:t>
            </a:r>
            <a:endParaRPr lang="en-US" altLang="zh-CN" b="1" dirty="0">
              <a:solidFill>
                <a:schemeClr val="bg1"/>
              </a:solidFill>
              <a:latin typeface="微软雅黑" panose="020B0503020204020204" pitchFamily="34" charset="-122"/>
              <a:ea typeface="微软雅黑" panose="020B0503020204020204" pitchFamily="34" charset="-122"/>
            </a:endParaRPr>
          </a:p>
          <a:p>
            <a:pPr algn="ctr">
              <a:lnSpc>
                <a:spcPct val="120000"/>
              </a:lnSpc>
            </a:pPr>
            <a:r>
              <a:rPr lang="zh-CN" altLang="en-US" b="1" dirty="0">
                <a:solidFill>
                  <a:schemeClr val="bg1"/>
                </a:solidFill>
                <a:latin typeface="微软雅黑" panose="020B0503020204020204" pitchFamily="34" charset="-122"/>
                <a:ea typeface="微软雅黑" panose="020B0503020204020204" pitchFamily="34" charset="-122"/>
              </a:rPr>
              <a:t>机构</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1" name="矩形 20"/>
          <p:cNvSpPr/>
          <p:nvPr/>
        </p:nvSpPr>
        <p:spPr>
          <a:xfrm>
            <a:off x="3761853" y="2884217"/>
            <a:ext cx="1159900" cy="728982"/>
          </a:xfrm>
          <a:prstGeom prst="rect">
            <a:avLst/>
          </a:prstGeom>
        </p:spPr>
        <p:txBody>
          <a:bodyPr wrap="square">
            <a:spAutoFit/>
          </a:bodyPr>
          <a:lstStyle/>
          <a:p>
            <a:pPr algn="ctr">
              <a:lnSpc>
                <a:spcPct val="120000"/>
              </a:lnSpc>
            </a:pPr>
            <a:r>
              <a:rPr lang="zh-CN" altLang="en-US" b="1" dirty="0">
                <a:solidFill>
                  <a:schemeClr val="bg1"/>
                </a:solidFill>
                <a:latin typeface="微软雅黑" panose="020B0503020204020204" pitchFamily="34" charset="-122"/>
                <a:ea typeface="微软雅黑" panose="020B0503020204020204" pitchFamily="34" charset="-122"/>
              </a:rPr>
              <a:t>编制指导性文件</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2" name="矩形 21"/>
          <p:cNvSpPr/>
          <p:nvPr/>
        </p:nvSpPr>
        <p:spPr>
          <a:xfrm>
            <a:off x="5580883" y="2860190"/>
            <a:ext cx="954878" cy="757130"/>
          </a:xfrm>
          <a:prstGeom prst="rect">
            <a:avLst/>
          </a:prstGeom>
        </p:spPr>
        <p:txBody>
          <a:bodyPr wrap="square">
            <a:spAutoFit/>
          </a:bodyPr>
          <a:lstStyle/>
          <a:p>
            <a:pPr algn="ctr">
              <a:lnSpc>
                <a:spcPct val="120000"/>
              </a:lnSpc>
            </a:pPr>
            <a:r>
              <a:rPr lang="zh-CN" altLang="en-US" b="1" dirty="0">
                <a:solidFill>
                  <a:schemeClr val="bg1"/>
                </a:solidFill>
                <a:latin typeface="微软雅黑" panose="020B0503020204020204" pitchFamily="34" charset="-122"/>
                <a:ea typeface="微软雅黑" panose="020B0503020204020204" pitchFamily="34" charset="-122"/>
              </a:rPr>
              <a:t>培训</a:t>
            </a:r>
            <a:endParaRPr lang="en-US" altLang="zh-CN" b="1" dirty="0">
              <a:solidFill>
                <a:schemeClr val="bg1"/>
              </a:solidFill>
              <a:latin typeface="微软雅黑" panose="020B0503020204020204" pitchFamily="34" charset="-122"/>
              <a:ea typeface="微软雅黑" panose="020B0503020204020204" pitchFamily="34" charset="-122"/>
            </a:endParaRPr>
          </a:p>
          <a:p>
            <a:pPr algn="ctr">
              <a:lnSpc>
                <a:spcPct val="120000"/>
              </a:lnSpc>
            </a:pPr>
            <a:r>
              <a:rPr lang="zh-CN" altLang="en-US" b="1" dirty="0">
                <a:solidFill>
                  <a:schemeClr val="bg1"/>
                </a:solidFill>
                <a:latin typeface="微软雅黑" panose="020B0503020204020204" pitchFamily="34" charset="-122"/>
                <a:ea typeface="微软雅黑" panose="020B0503020204020204" pitchFamily="34" charset="-122"/>
              </a:rPr>
              <a:t>教育</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4" name="矩形 23"/>
          <p:cNvSpPr/>
          <p:nvPr/>
        </p:nvSpPr>
        <p:spPr>
          <a:xfrm>
            <a:off x="7170314" y="2817701"/>
            <a:ext cx="919286" cy="728854"/>
          </a:xfrm>
          <a:prstGeom prst="rect">
            <a:avLst/>
          </a:prstGeom>
        </p:spPr>
        <p:txBody>
          <a:bodyPr wrap="square">
            <a:spAutoFit/>
          </a:bodyPr>
          <a:lstStyle/>
          <a:p>
            <a:pPr algn="ctr">
              <a:lnSpc>
                <a:spcPct val="120000"/>
              </a:lnSpc>
            </a:pPr>
            <a:r>
              <a:rPr lang="zh-CN" altLang="en-US" b="1" dirty="0">
                <a:solidFill>
                  <a:schemeClr val="bg1"/>
                </a:solidFill>
                <a:latin typeface="微软雅黑" panose="020B0503020204020204" pitchFamily="34" charset="-122"/>
                <a:ea typeface="微软雅黑" panose="020B0503020204020204" pitchFamily="34" charset="-122"/>
              </a:rPr>
              <a:t>风险识别评价</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25" name="矩形 24"/>
          <p:cNvSpPr/>
          <p:nvPr/>
        </p:nvSpPr>
        <p:spPr>
          <a:xfrm>
            <a:off x="8810676" y="2835180"/>
            <a:ext cx="912658" cy="757130"/>
          </a:xfrm>
          <a:prstGeom prst="rect">
            <a:avLst/>
          </a:prstGeom>
        </p:spPr>
        <p:txBody>
          <a:bodyPr wrap="square">
            <a:spAutoFit/>
          </a:bodyPr>
          <a:lstStyle/>
          <a:p>
            <a:pPr algn="ctr">
              <a:lnSpc>
                <a:spcPct val="120000"/>
              </a:lnSpc>
            </a:pPr>
            <a:r>
              <a:rPr lang="zh-CN" altLang="en-US" b="1" dirty="0" smtClean="0">
                <a:solidFill>
                  <a:schemeClr val="bg1"/>
                </a:solidFill>
                <a:latin typeface="微软雅黑" panose="020B0503020204020204" pitchFamily="34" charset="-122"/>
                <a:ea typeface="微软雅黑" panose="020B0503020204020204" pitchFamily="34" charset="-122"/>
              </a:rPr>
              <a:t>成果</a:t>
            </a:r>
            <a:endParaRPr lang="en-US" altLang="zh-CN" b="1" dirty="0" smtClean="0">
              <a:solidFill>
                <a:schemeClr val="bg1"/>
              </a:solidFill>
              <a:latin typeface="微软雅黑" panose="020B0503020204020204" pitchFamily="34" charset="-122"/>
              <a:ea typeface="微软雅黑" panose="020B0503020204020204" pitchFamily="34" charset="-122"/>
            </a:endParaRPr>
          </a:p>
          <a:p>
            <a:pPr algn="ctr">
              <a:lnSpc>
                <a:spcPct val="120000"/>
              </a:lnSpc>
            </a:pPr>
            <a:r>
              <a:rPr lang="zh-CN" altLang="en-US" b="1" dirty="0" smtClean="0">
                <a:solidFill>
                  <a:schemeClr val="bg1"/>
                </a:solidFill>
                <a:latin typeface="微软雅黑" panose="020B0503020204020204" pitchFamily="34" charset="-122"/>
                <a:ea typeface="微软雅黑" panose="020B0503020204020204" pitchFamily="34" charset="-122"/>
              </a:rPr>
              <a:t>与</a:t>
            </a:r>
            <a:r>
              <a:rPr lang="zh-CN" altLang="en-US" b="1" dirty="0">
                <a:solidFill>
                  <a:schemeClr val="bg1"/>
                </a:solidFill>
                <a:latin typeface="微软雅黑" panose="020B0503020204020204" pitchFamily="34" charset="-122"/>
                <a:ea typeface="微软雅黑" panose="020B0503020204020204" pitchFamily="34" charset="-122"/>
              </a:rPr>
              <a:t>应用</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37" name="矩形 36"/>
          <p:cNvSpPr/>
          <p:nvPr/>
        </p:nvSpPr>
        <p:spPr>
          <a:xfrm>
            <a:off x="5150848" y="4288207"/>
            <a:ext cx="1089351" cy="757130"/>
          </a:xfrm>
          <a:prstGeom prst="rect">
            <a:avLst/>
          </a:prstGeom>
        </p:spPr>
        <p:txBody>
          <a:bodyPr wrap="square">
            <a:spAutoFit/>
          </a:bodyPr>
          <a:lstStyle/>
          <a:p>
            <a:pPr algn="ctr">
              <a:lnSpc>
                <a:spcPct val="120000"/>
              </a:lnSpc>
            </a:pPr>
            <a:r>
              <a:rPr lang="zh-CN" altLang="en-US" b="1" dirty="0">
                <a:solidFill>
                  <a:schemeClr val="bg1"/>
                </a:solidFill>
                <a:latin typeface="微软雅黑" panose="020B0503020204020204" pitchFamily="34" charset="-122"/>
                <a:ea typeface="微软雅黑" panose="020B0503020204020204" pitchFamily="34" charset="-122"/>
              </a:rPr>
              <a:t>编制</a:t>
            </a:r>
            <a:endParaRPr lang="en-US" altLang="zh-CN" b="1" dirty="0">
              <a:solidFill>
                <a:schemeClr val="bg1"/>
              </a:solidFill>
              <a:latin typeface="微软雅黑" panose="020B0503020204020204" pitchFamily="34" charset="-122"/>
              <a:ea typeface="微软雅黑" panose="020B0503020204020204" pitchFamily="34" charset="-122"/>
            </a:endParaRPr>
          </a:p>
          <a:p>
            <a:pPr algn="ctr">
              <a:lnSpc>
                <a:spcPct val="120000"/>
              </a:lnSpc>
            </a:pPr>
            <a:r>
              <a:rPr lang="zh-CN" altLang="en-US" b="1" dirty="0">
                <a:solidFill>
                  <a:schemeClr val="bg1"/>
                </a:solidFill>
                <a:latin typeface="微软雅黑" panose="020B0503020204020204" pitchFamily="34" charset="-122"/>
                <a:ea typeface="微软雅黑" panose="020B0503020204020204" pitchFamily="34" charset="-122"/>
              </a:rPr>
              <a:t>排查表</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8" name="矩形 37"/>
          <p:cNvSpPr/>
          <p:nvPr/>
        </p:nvSpPr>
        <p:spPr>
          <a:xfrm>
            <a:off x="6894567" y="4289294"/>
            <a:ext cx="1143035" cy="757130"/>
          </a:xfrm>
          <a:prstGeom prst="rect">
            <a:avLst/>
          </a:prstGeom>
        </p:spPr>
        <p:txBody>
          <a:bodyPr wrap="square">
            <a:spAutoFit/>
          </a:bodyPr>
          <a:lstStyle/>
          <a:p>
            <a:pPr algn="ctr">
              <a:lnSpc>
                <a:spcPct val="120000"/>
              </a:lnSpc>
            </a:pPr>
            <a:r>
              <a:rPr lang="zh-CN" altLang="en-US" b="1" dirty="0">
                <a:solidFill>
                  <a:schemeClr val="bg1"/>
                </a:solidFill>
                <a:latin typeface="微软雅黑" panose="020B0503020204020204" pitchFamily="34" charset="-122"/>
                <a:ea typeface="微软雅黑" panose="020B0503020204020204" pitchFamily="34" charset="-122"/>
              </a:rPr>
              <a:t>开展全员隐患排查</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9" name="矩形 38"/>
          <p:cNvSpPr/>
          <p:nvPr/>
        </p:nvSpPr>
        <p:spPr>
          <a:xfrm>
            <a:off x="8672724" y="4296527"/>
            <a:ext cx="815041" cy="757130"/>
          </a:xfrm>
          <a:prstGeom prst="rect">
            <a:avLst/>
          </a:prstGeom>
        </p:spPr>
        <p:txBody>
          <a:bodyPr wrap="square">
            <a:spAutoFit/>
          </a:bodyPr>
          <a:lstStyle/>
          <a:p>
            <a:pPr algn="ctr">
              <a:lnSpc>
                <a:spcPct val="120000"/>
              </a:lnSpc>
            </a:pPr>
            <a:r>
              <a:rPr lang="zh-CN" altLang="en-US" b="1" dirty="0">
                <a:solidFill>
                  <a:schemeClr val="bg1"/>
                </a:solidFill>
                <a:latin typeface="微软雅黑" panose="020B0503020204020204" pitchFamily="34" charset="-122"/>
                <a:ea typeface="微软雅黑" panose="020B0503020204020204" pitchFamily="34" charset="-122"/>
              </a:rPr>
              <a:t>隐患</a:t>
            </a:r>
            <a:endParaRPr lang="en-US" altLang="zh-CN" b="1" dirty="0">
              <a:solidFill>
                <a:schemeClr val="bg1"/>
              </a:solidFill>
              <a:latin typeface="微软雅黑" panose="020B0503020204020204" pitchFamily="34" charset="-122"/>
              <a:ea typeface="微软雅黑" panose="020B0503020204020204" pitchFamily="34" charset="-122"/>
            </a:endParaRPr>
          </a:p>
          <a:p>
            <a:pPr algn="ctr">
              <a:lnSpc>
                <a:spcPct val="120000"/>
              </a:lnSpc>
            </a:pPr>
            <a:r>
              <a:rPr lang="zh-CN" altLang="en-US" b="1" dirty="0">
                <a:solidFill>
                  <a:schemeClr val="bg1"/>
                </a:solidFill>
                <a:latin typeface="微软雅黑" panose="020B0503020204020204" pitchFamily="34" charset="-122"/>
                <a:ea typeface="微软雅黑" panose="020B0503020204020204" pitchFamily="34" charset="-122"/>
              </a:rPr>
              <a:t>治理</a:t>
            </a:r>
            <a:endParaRPr lang="zh-CN" altLang="en-US"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68696" y="0"/>
            <a:ext cx="3240360" cy="6447919"/>
          </a:xfrm>
          <a:prstGeom prst="rect">
            <a:avLst/>
          </a:prstGeom>
          <a:noFill/>
        </p:spPr>
        <p:txBody>
          <a:bodyPr wrap="square" rtlCol="0">
            <a:spAutoFit/>
          </a:bodyPr>
          <a:lstStyle/>
          <a:p>
            <a:r>
              <a:rPr lang="en-US" altLang="zh-CN" sz="41300" dirty="0" smtClean="0">
                <a:solidFill>
                  <a:schemeClr val="accent6">
                    <a:lumMod val="75000"/>
                  </a:schemeClr>
                </a:solidFill>
                <a:latin typeface="Arial" panose="020B0604020202020204" pitchFamily="34" charset="0"/>
                <a:ea typeface="Kozuka Mincho Pr6N H" panose="02020900000000000000" pitchFamily="18" charset="-128"/>
                <a:cs typeface="Arial" panose="020B0604020202020204" pitchFamily="34" charset="0"/>
              </a:rPr>
              <a:t>1</a:t>
            </a:r>
            <a:endParaRPr lang="zh-CN" altLang="en-US" sz="41300" dirty="0">
              <a:solidFill>
                <a:schemeClr val="accent6">
                  <a:lumMod val="75000"/>
                </a:schemeClr>
              </a:solidFill>
              <a:latin typeface="Arial" panose="020B0604020202020204" pitchFamily="34" charset="0"/>
              <a:ea typeface="Kozuka Mincho Pr6N H" panose="02020900000000000000" pitchFamily="18" charset="-128"/>
              <a:cs typeface="Arial" panose="020B0604020202020204" pitchFamily="34" charset="0"/>
            </a:endParaRPr>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rcRect l="20000" r="22069" b="140"/>
          <a:stretch>
            <a:fillRect/>
          </a:stretch>
        </p:blipFill>
        <p:spPr>
          <a:xfrm>
            <a:off x="695400" y="-48224"/>
            <a:ext cx="6048672" cy="6954448"/>
          </a:xfrm>
          <a:custGeom>
            <a:avLst/>
            <a:gdLst>
              <a:gd name="connsiteX0" fmla="*/ 2938989 w 6048672"/>
              <a:gd name="connsiteY0" fmla="*/ 0 h 6954448"/>
              <a:gd name="connsiteX1" fmla="*/ 6048672 w 6048672"/>
              <a:gd name="connsiteY1" fmla="*/ 0 h 6954448"/>
              <a:gd name="connsiteX2" fmla="*/ 3109683 w 6048672"/>
              <a:gd name="connsiteY2" fmla="*/ 6954448 h 6954448"/>
              <a:gd name="connsiteX3" fmla="*/ 0 w 6048672"/>
              <a:gd name="connsiteY3" fmla="*/ 6954448 h 6954448"/>
            </a:gdLst>
            <a:ahLst/>
            <a:cxnLst>
              <a:cxn ang="0">
                <a:pos x="connsiteX0" y="connsiteY0"/>
              </a:cxn>
              <a:cxn ang="0">
                <a:pos x="connsiteX1" y="connsiteY1"/>
              </a:cxn>
              <a:cxn ang="0">
                <a:pos x="connsiteX2" y="connsiteY2"/>
              </a:cxn>
              <a:cxn ang="0">
                <a:pos x="connsiteX3" y="connsiteY3"/>
              </a:cxn>
            </a:cxnLst>
            <a:rect l="l" t="t" r="r" b="b"/>
            <a:pathLst>
              <a:path w="6048672" h="6954448">
                <a:moveTo>
                  <a:pt x="2938989" y="0"/>
                </a:moveTo>
                <a:lnTo>
                  <a:pt x="6048672" y="0"/>
                </a:lnTo>
                <a:lnTo>
                  <a:pt x="3109683" y="6954448"/>
                </a:lnTo>
                <a:lnTo>
                  <a:pt x="0" y="6954448"/>
                </a:lnTo>
                <a:close/>
              </a:path>
            </a:pathLst>
          </a:custGeom>
        </p:spPr>
      </p:pic>
      <p:sp>
        <p:nvSpPr>
          <p:cNvPr id="6" name="矩形 5"/>
          <p:cNvSpPr/>
          <p:nvPr/>
        </p:nvSpPr>
        <p:spPr>
          <a:xfrm>
            <a:off x="5591944" y="3212976"/>
            <a:ext cx="6340197" cy="707886"/>
          </a:xfrm>
          <a:prstGeom prst="rect">
            <a:avLst/>
          </a:prstGeom>
        </p:spPr>
        <p:txBody>
          <a:bodyPr wrap="none">
            <a:spAutoFit/>
          </a:bodyPr>
          <a:lstStyle/>
          <a:p>
            <a:pPr lvl="0"/>
            <a:r>
              <a:rPr lang="zh-CN" altLang="en-US" sz="4000" b="1" dirty="0">
                <a:solidFill>
                  <a:schemeClr val="tx1">
                    <a:lumMod val="85000"/>
                    <a:lumOff val="15000"/>
                  </a:schemeClr>
                </a:solidFill>
                <a:latin typeface="华文中宋" pitchFamily="2" charset="-122"/>
                <a:ea typeface="华文中宋" pitchFamily="2" charset="-122"/>
              </a:rPr>
              <a:t>风险分级管控体系检查重点</a:t>
            </a:r>
            <a:endParaRPr lang="zh-CN" altLang="en-US" sz="4000" b="1" dirty="0">
              <a:solidFill>
                <a:schemeClr val="tx1">
                  <a:lumMod val="85000"/>
                  <a:lumOff val="15000"/>
                </a:schemeClr>
              </a:solidFill>
              <a:latin typeface="华文中宋" pitchFamily="2" charset="-122"/>
              <a:ea typeface="华文中宋" pitchFamily="2"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平行四边形 45"/>
          <p:cNvSpPr/>
          <p:nvPr/>
        </p:nvSpPr>
        <p:spPr>
          <a:xfrm>
            <a:off x="1386530" y="5468859"/>
            <a:ext cx="1278605" cy="1174738"/>
          </a:xfrm>
          <a:prstGeom prst="parallelogram">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平行四边形 46"/>
          <p:cNvSpPr/>
          <p:nvPr/>
        </p:nvSpPr>
        <p:spPr>
          <a:xfrm>
            <a:off x="2746405" y="5459126"/>
            <a:ext cx="8297255" cy="1199512"/>
          </a:xfrm>
          <a:prstGeom prst="parallelogram">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流程图: 手动输入 18"/>
          <p:cNvSpPr/>
          <p:nvPr/>
        </p:nvSpPr>
        <p:spPr>
          <a:xfrm rot="5400000" flipH="1">
            <a:off x="1147225" y="-569637"/>
            <a:ext cx="564161" cy="2207568"/>
          </a:xfrm>
          <a:prstGeom prst="flowChartManualInpu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流程图: 手动输入 20"/>
          <p:cNvSpPr/>
          <p:nvPr/>
        </p:nvSpPr>
        <p:spPr>
          <a:xfrm rot="5400000" flipH="1">
            <a:off x="821704" y="-569636"/>
            <a:ext cx="564161" cy="2207568"/>
          </a:xfrm>
          <a:prstGeom prst="flowChartManualInpu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726443" y="238000"/>
            <a:ext cx="2646879" cy="584775"/>
          </a:xfrm>
          <a:prstGeom prst="rect">
            <a:avLst/>
          </a:prstGeom>
        </p:spPr>
        <p:txBody>
          <a:bodyPr wrap="none">
            <a:spAutoFit/>
          </a:bodyPr>
          <a:lstStyle/>
          <a:p>
            <a:pPr algn="ctr"/>
            <a:r>
              <a:rPr lang="zh-CN" altLang="en-US" sz="3200" b="1" dirty="0">
                <a:solidFill>
                  <a:schemeClr val="tx1">
                    <a:lumMod val="85000"/>
                    <a:lumOff val="15000"/>
                  </a:schemeClr>
                </a:solidFill>
                <a:latin typeface="华文中宋" pitchFamily="2" charset="-122"/>
                <a:ea typeface="华文中宋" pitchFamily="2" charset="-122"/>
              </a:rPr>
              <a:t>成立组织机构</a:t>
            </a:r>
            <a:endParaRPr lang="zh-CN" altLang="en-US" sz="3200" b="1" dirty="0">
              <a:solidFill>
                <a:schemeClr val="tx1">
                  <a:lumMod val="85000"/>
                  <a:lumOff val="15000"/>
                </a:schemeClr>
              </a:solidFill>
              <a:latin typeface="华文中宋" pitchFamily="2" charset="-122"/>
              <a:ea typeface="华文中宋" pitchFamily="2" charset="-122"/>
            </a:endParaRPr>
          </a:p>
        </p:txBody>
      </p:sp>
      <p:sp>
        <p:nvSpPr>
          <p:cNvPr id="7" name="矩形 6"/>
          <p:cNvSpPr/>
          <p:nvPr/>
        </p:nvSpPr>
        <p:spPr>
          <a:xfrm>
            <a:off x="2943324" y="1389547"/>
            <a:ext cx="6324167" cy="369332"/>
          </a:xfrm>
          <a:prstGeom prst="rect">
            <a:avLst/>
          </a:prstGeom>
        </p:spPr>
        <p:txBody>
          <a:bodyPr wrap="none">
            <a:spAutoFit/>
          </a:bodyPr>
          <a:lstStyle/>
          <a:p>
            <a:pPr lvl="0"/>
            <a:r>
              <a:rPr lang="zh-CN" altLang="en-US" dirty="0">
                <a:solidFill>
                  <a:prstClr val="black"/>
                </a:solidFill>
                <a:latin typeface="微软雅黑" panose="020B0503020204020204" pitchFamily="34" charset="-122"/>
                <a:ea typeface="微软雅黑" panose="020B0503020204020204" pitchFamily="34" charset="-122"/>
              </a:rPr>
              <a:t>以正式文件（红头文</a:t>
            </a:r>
            <a:r>
              <a:rPr lang="en-US" altLang="zh-CN" dirty="0">
                <a:solidFill>
                  <a:prstClr val="black"/>
                </a:solidFill>
                <a:latin typeface="微软雅黑" panose="020B0503020204020204" pitchFamily="34" charset="-122"/>
                <a:ea typeface="微软雅黑" panose="020B0503020204020204" pitchFamily="34" charset="-122"/>
              </a:rPr>
              <a:t>+</a:t>
            </a:r>
            <a:r>
              <a:rPr lang="zh-CN" altLang="en-US" dirty="0">
                <a:solidFill>
                  <a:prstClr val="black"/>
                </a:solidFill>
                <a:latin typeface="微软雅黑" panose="020B0503020204020204" pitchFamily="34" charset="-122"/>
                <a:ea typeface="微软雅黑" panose="020B0503020204020204" pitchFamily="34" charset="-122"/>
              </a:rPr>
              <a:t>公章）明确建立双体系建设领导机构。</a:t>
            </a:r>
            <a:endParaRPr lang="en-US" altLang="zh-CN" dirty="0">
              <a:solidFill>
                <a:prstClr val="black"/>
              </a:solidFill>
              <a:latin typeface="微软雅黑" panose="020B0503020204020204" pitchFamily="34" charset="-122"/>
              <a:ea typeface="微软雅黑" panose="020B0503020204020204" pitchFamily="34" charset="-122"/>
            </a:endParaRPr>
          </a:p>
        </p:txBody>
      </p:sp>
      <p:sp>
        <p:nvSpPr>
          <p:cNvPr id="22" name="矩形 21"/>
          <p:cNvSpPr/>
          <p:nvPr/>
        </p:nvSpPr>
        <p:spPr>
          <a:xfrm>
            <a:off x="2943324" y="1978516"/>
            <a:ext cx="9187130" cy="369332"/>
          </a:xfrm>
          <a:prstGeom prst="rect">
            <a:avLst/>
          </a:prstGeom>
        </p:spPr>
        <p:txBody>
          <a:bodyPr wrap="none">
            <a:spAutoFit/>
          </a:bodyPr>
          <a:lstStyle/>
          <a:p>
            <a:r>
              <a:rPr lang="zh-CN" altLang="en-US" dirty="0">
                <a:solidFill>
                  <a:prstClr val="black"/>
                </a:solidFill>
                <a:latin typeface="微软雅黑" panose="020B0503020204020204" pitchFamily="34" charset="-122"/>
                <a:ea typeface="微软雅黑" panose="020B0503020204020204" pitchFamily="34" charset="-122"/>
              </a:rPr>
              <a:t>领导机构组成人员包括企业主要负责人、分管负责人、各部门负责人以及重要岗位人员。</a:t>
            </a:r>
            <a:endParaRPr lang="zh-CN" altLang="en-US" dirty="0">
              <a:solidFill>
                <a:prstClr val="black"/>
              </a:solidFill>
              <a:latin typeface="微软雅黑" panose="020B0503020204020204" pitchFamily="34" charset="-122"/>
              <a:ea typeface="微软雅黑" panose="020B0503020204020204" pitchFamily="34" charset="-122"/>
            </a:endParaRPr>
          </a:p>
        </p:txBody>
      </p:sp>
      <p:sp>
        <p:nvSpPr>
          <p:cNvPr id="25" name="矩形 24"/>
          <p:cNvSpPr/>
          <p:nvPr/>
        </p:nvSpPr>
        <p:spPr>
          <a:xfrm>
            <a:off x="2943324" y="2513571"/>
            <a:ext cx="6878806" cy="369332"/>
          </a:xfrm>
          <a:prstGeom prst="rect">
            <a:avLst/>
          </a:prstGeom>
        </p:spPr>
        <p:txBody>
          <a:bodyPr wrap="none">
            <a:spAutoFit/>
          </a:bodyPr>
          <a:lstStyle/>
          <a:p>
            <a:r>
              <a:rPr lang="zh-CN" altLang="en-US" dirty="0">
                <a:solidFill>
                  <a:prstClr val="black"/>
                </a:solidFill>
                <a:latin typeface="微软雅黑" panose="020B0503020204020204" pitchFamily="34" charset="-122"/>
                <a:ea typeface="微软雅黑" panose="020B0503020204020204" pitchFamily="34" charset="-122"/>
              </a:rPr>
              <a:t>企业主要负责人担任主要领导职务，全面负责企业两个体系建设。</a:t>
            </a:r>
            <a:endParaRPr lang="en-US" altLang="zh-CN" dirty="0">
              <a:solidFill>
                <a:prstClr val="black"/>
              </a:solidFill>
              <a:latin typeface="微软雅黑" panose="020B0503020204020204" pitchFamily="34" charset="-122"/>
              <a:ea typeface="微软雅黑" panose="020B0503020204020204" pitchFamily="34" charset="-122"/>
            </a:endParaRPr>
          </a:p>
        </p:txBody>
      </p:sp>
      <p:sp>
        <p:nvSpPr>
          <p:cNvPr id="27" name="矩形 26"/>
          <p:cNvSpPr/>
          <p:nvPr/>
        </p:nvSpPr>
        <p:spPr>
          <a:xfrm>
            <a:off x="2947562" y="3021994"/>
            <a:ext cx="8977625" cy="728982"/>
          </a:xfrm>
          <a:prstGeom prst="rect">
            <a:avLst/>
          </a:prstGeom>
        </p:spPr>
        <p:txBody>
          <a:bodyPr wrap="square">
            <a:spAutoFit/>
          </a:bodyPr>
          <a:lstStyle/>
          <a:p>
            <a:pPr algn="just">
              <a:lnSpc>
                <a:spcPct val="120000"/>
              </a:lnSpc>
            </a:pPr>
            <a:r>
              <a:rPr lang="zh-CN" altLang="en-US" dirty="0">
                <a:solidFill>
                  <a:prstClr val="black"/>
                </a:solidFill>
                <a:latin typeface="微软雅黑" panose="020B0503020204020204" pitchFamily="34" charset="-122"/>
                <a:ea typeface="微软雅黑" panose="020B0503020204020204" pitchFamily="34" charset="-122"/>
              </a:rPr>
              <a:t>明确企业主要负责人、分管负责人、各部门负责人以及重要岗位人员在两个体系建设中应该履行的职责。</a:t>
            </a:r>
            <a:endParaRPr lang="en-US" altLang="zh-CN" dirty="0">
              <a:solidFill>
                <a:prstClr val="black"/>
              </a:solidFill>
              <a:latin typeface="微软雅黑" panose="020B0503020204020204" pitchFamily="34" charset="-122"/>
              <a:ea typeface="微软雅黑" panose="020B0503020204020204" pitchFamily="34" charset="-122"/>
            </a:endParaRPr>
          </a:p>
        </p:txBody>
      </p:sp>
      <p:sp>
        <p:nvSpPr>
          <p:cNvPr id="28" name="矩形 27"/>
          <p:cNvSpPr/>
          <p:nvPr/>
        </p:nvSpPr>
        <p:spPr>
          <a:xfrm>
            <a:off x="2947562" y="3898651"/>
            <a:ext cx="8640959" cy="424732"/>
          </a:xfrm>
          <a:prstGeom prst="rect">
            <a:avLst/>
          </a:prstGeom>
        </p:spPr>
        <p:txBody>
          <a:bodyPr wrap="square">
            <a:spAutoFit/>
          </a:bodyPr>
          <a:lstStyle/>
          <a:p>
            <a:pPr algn="just">
              <a:lnSpc>
                <a:spcPct val="120000"/>
              </a:lnSpc>
            </a:pPr>
            <a:r>
              <a:rPr lang="zh-CN" altLang="en-US" dirty="0">
                <a:solidFill>
                  <a:prstClr val="black"/>
                </a:solidFill>
                <a:latin typeface="微软雅黑" panose="020B0503020204020204" pitchFamily="34" charset="-122"/>
                <a:ea typeface="微软雅黑" panose="020B0503020204020204" pitchFamily="34" charset="-122"/>
              </a:rPr>
              <a:t>在安全生产管理制度中增加安委会、安全领导小组“两个体系”建设的相关职责。</a:t>
            </a:r>
            <a:endParaRPr lang="en-US" altLang="zh-CN" dirty="0">
              <a:solidFill>
                <a:prstClr val="black"/>
              </a:solidFill>
              <a:latin typeface="微软雅黑" panose="020B0503020204020204" pitchFamily="34" charset="-122"/>
              <a:ea typeface="微软雅黑" panose="020B0503020204020204" pitchFamily="34" charset="-122"/>
            </a:endParaRPr>
          </a:p>
        </p:txBody>
      </p:sp>
      <p:sp>
        <p:nvSpPr>
          <p:cNvPr id="29" name="矩形 28"/>
          <p:cNvSpPr/>
          <p:nvPr/>
        </p:nvSpPr>
        <p:spPr>
          <a:xfrm>
            <a:off x="2977852" y="4509120"/>
            <a:ext cx="9007915" cy="757130"/>
          </a:xfrm>
          <a:prstGeom prst="rect">
            <a:avLst/>
          </a:prstGeom>
        </p:spPr>
        <p:txBody>
          <a:bodyPr wrap="square">
            <a:spAutoFit/>
          </a:bodyPr>
          <a:lstStyle/>
          <a:p>
            <a:pPr algn="just">
              <a:lnSpc>
                <a:spcPct val="120000"/>
              </a:lnSpc>
            </a:pPr>
            <a:r>
              <a:rPr lang="zh-CN" altLang="en-US" dirty="0">
                <a:solidFill>
                  <a:prstClr val="black"/>
                </a:solidFill>
                <a:latin typeface="微软雅黑" panose="020B0503020204020204" pitchFamily="34" charset="-122"/>
                <a:ea typeface="微软雅黑" panose="020B0503020204020204" pitchFamily="34" charset="-122"/>
              </a:rPr>
              <a:t>制定两个体系建设实施方案，并在方案中明确工作分工、工作目标、实施步骤、工作任务、进度安排等。</a:t>
            </a:r>
            <a:endParaRPr lang="en-US" altLang="zh-CN" dirty="0">
              <a:solidFill>
                <a:prstClr val="black"/>
              </a:solidFill>
              <a:latin typeface="微软雅黑" panose="020B0503020204020204" pitchFamily="34" charset="-122"/>
              <a:ea typeface="微软雅黑" panose="020B0503020204020204" pitchFamily="34" charset="-122"/>
            </a:endParaRPr>
          </a:p>
        </p:txBody>
      </p:sp>
      <p:pic>
        <p:nvPicPr>
          <p:cNvPr id="31" name="图片 30"/>
          <p:cNvPicPr>
            <a:picLocks noChangeAspect="1"/>
          </p:cNvPicPr>
          <p:nvPr/>
        </p:nvPicPr>
        <p:blipFill rotWithShape="1">
          <a:blip r:embed="rId1" cstate="print">
            <a:extLst>
              <a:ext uri="{28A0092B-C50C-407E-A947-70E740481C1C}">
                <a14:useLocalDpi xmlns:a14="http://schemas.microsoft.com/office/drawing/2010/main" val="0"/>
              </a:ext>
            </a:extLst>
          </a:blip>
          <a:srcRect l="11849" r="37408"/>
          <a:stretch>
            <a:fillRect/>
          </a:stretch>
        </p:blipFill>
        <p:spPr>
          <a:xfrm>
            <a:off x="169825" y="1388850"/>
            <a:ext cx="2577369" cy="3809433"/>
          </a:xfrm>
          <a:prstGeom prst="rect">
            <a:avLst/>
          </a:prstGeom>
        </p:spPr>
      </p:pic>
      <p:sp>
        <p:nvSpPr>
          <p:cNvPr id="32" name="矩形 31"/>
          <p:cNvSpPr/>
          <p:nvPr/>
        </p:nvSpPr>
        <p:spPr>
          <a:xfrm>
            <a:off x="169825" y="1401513"/>
            <a:ext cx="2577369" cy="3796769"/>
          </a:xfrm>
          <a:prstGeom prst="rect">
            <a:avLst/>
          </a:prstGeom>
          <a:solidFill>
            <a:schemeClr val="tx1">
              <a:lumMod val="85000"/>
              <a:lumOff val="1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 name="矩形 4"/>
          <p:cNvSpPr/>
          <p:nvPr/>
        </p:nvSpPr>
        <p:spPr>
          <a:xfrm>
            <a:off x="1058399" y="2983250"/>
            <a:ext cx="800219" cy="461665"/>
          </a:xfrm>
          <a:prstGeom prst="rect">
            <a:avLst/>
          </a:prstGeom>
        </p:spPr>
        <p:txBody>
          <a:bodyPr wrap="none">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要求</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33" name="平行四边形 32"/>
          <p:cNvSpPr/>
          <p:nvPr/>
        </p:nvSpPr>
        <p:spPr>
          <a:xfrm>
            <a:off x="2463453" y="1423885"/>
            <a:ext cx="498207" cy="315863"/>
          </a:xfrm>
          <a:prstGeom prst="parallelogram">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平行四边形 33"/>
          <p:cNvSpPr/>
          <p:nvPr/>
        </p:nvSpPr>
        <p:spPr>
          <a:xfrm>
            <a:off x="2445117" y="2005250"/>
            <a:ext cx="498207" cy="315863"/>
          </a:xfrm>
          <a:prstGeom prst="parallelogram">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平行四边形 34"/>
          <p:cNvSpPr/>
          <p:nvPr/>
        </p:nvSpPr>
        <p:spPr>
          <a:xfrm>
            <a:off x="2440040" y="2544495"/>
            <a:ext cx="498207" cy="315863"/>
          </a:xfrm>
          <a:prstGeom prst="parallelogram">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平行四边形 35"/>
          <p:cNvSpPr/>
          <p:nvPr/>
        </p:nvSpPr>
        <p:spPr>
          <a:xfrm>
            <a:off x="2440039" y="3088453"/>
            <a:ext cx="498207" cy="315863"/>
          </a:xfrm>
          <a:prstGeom prst="parallelogram">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平行四边形 36"/>
          <p:cNvSpPr/>
          <p:nvPr/>
        </p:nvSpPr>
        <p:spPr>
          <a:xfrm>
            <a:off x="2449355" y="3953085"/>
            <a:ext cx="498207" cy="315863"/>
          </a:xfrm>
          <a:prstGeom prst="parallelogram">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平行四边形 37"/>
          <p:cNvSpPr/>
          <p:nvPr/>
        </p:nvSpPr>
        <p:spPr>
          <a:xfrm>
            <a:off x="2449355" y="4575683"/>
            <a:ext cx="498207" cy="315863"/>
          </a:xfrm>
          <a:prstGeom prst="parallelogram">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p:nvPr/>
        </p:nvSpPr>
        <p:spPr>
          <a:xfrm>
            <a:off x="2567174" y="1366761"/>
            <a:ext cx="360040" cy="400110"/>
          </a:xfrm>
          <a:prstGeom prst="rect">
            <a:avLst/>
          </a:prstGeom>
          <a:noFill/>
        </p:spPr>
        <p:txBody>
          <a:bodyPr wrap="square" rtlCol="0">
            <a:spAutoFit/>
          </a:bodyPr>
          <a:lstStyle/>
          <a:p>
            <a:r>
              <a:rPr lang="en-US" altLang="zh-CN" sz="2000" b="1" dirty="0" smtClean="0">
                <a:solidFill>
                  <a:schemeClr val="bg1"/>
                </a:solidFill>
                <a:latin typeface="Arial" panose="020B0604020202020204" pitchFamily="34" charset="0"/>
                <a:cs typeface="Arial" panose="020B0604020202020204" pitchFamily="34" charset="0"/>
              </a:rPr>
              <a:t>1</a:t>
            </a:r>
            <a:endParaRPr lang="zh-CN" altLang="en-US" sz="2000" b="1" dirty="0">
              <a:solidFill>
                <a:schemeClr val="bg1"/>
              </a:solidFill>
              <a:latin typeface="Arial" panose="020B0604020202020204" pitchFamily="34" charset="0"/>
              <a:cs typeface="Arial" panose="020B0604020202020204" pitchFamily="34" charset="0"/>
            </a:endParaRPr>
          </a:p>
        </p:txBody>
      </p:sp>
      <p:sp>
        <p:nvSpPr>
          <p:cNvPr id="40" name="文本框 39"/>
          <p:cNvSpPr txBox="1"/>
          <p:nvPr/>
        </p:nvSpPr>
        <p:spPr>
          <a:xfrm>
            <a:off x="2537636" y="1967843"/>
            <a:ext cx="360040" cy="400110"/>
          </a:xfrm>
          <a:prstGeom prst="rect">
            <a:avLst/>
          </a:prstGeom>
          <a:noFill/>
        </p:spPr>
        <p:txBody>
          <a:bodyPr wrap="square" rtlCol="0">
            <a:spAutoFit/>
          </a:bodyPr>
          <a:lstStyle/>
          <a:p>
            <a:r>
              <a:rPr lang="en-US" altLang="zh-CN" sz="2000" b="1" dirty="0" smtClean="0">
                <a:solidFill>
                  <a:schemeClr val="bg1"/>
                </a:solidFill>
                <a:latin typeface="Arial" panose="020B0604020202020204" pitchFamily="34" charset="0"/>
                <a:cs typeface="Arial" panose="020B0604020202020204" pitchFamily="34" charset="0"/>
              </a:rPr>
              <a:t>2</a:t>
            </a:r>
            <a:endParaRPr lang="zh-CN" altLang="en-US" sz="2000" b="1" dirty="0">
              <a:solidFill>
                <a:schemeClr val="bg1"/>
              </a:solidFill>
              <a:latin typeface="Arial" panose="020B0604020202020204" pitchFamily="34" charset="0"/>
              <a:cs typeface="Arial" panose="020B0604020202020204" pitchFamily="34" charset="0"/>
            </a:endParaRPr>
          </a:p>
        </p:txBody>
      </p:sp>
      <p:sp>
        <p:nvSpPr>
          <p:cNvPr id="41" name="文本框 40"/>
          <p:cNvSpPr txBox="1"/>
          <p:nvPr/>
        </p:nvSpPr>
        <p:spPr>
          <a:xfrm>
            <a:off x="2537636" y="2489867"/>
            <a:ext cx="360040" cy="400110"/>
          </a:xfrm>
          <a:prstGeom prst="rect">
            <a:avLst/>
          </a:prstGeom>
          <a:noFill/>
        </p:spPr>
        <p:txBody>
          <a:bodyPr wrap="square" rtlCol="0">
            <a:spAutoFit/>
          </a:bodyPr>
          <a:lstStyle/>
          <a:p>
            <a:r>
              <a:rPr lang="en-US" altLang="zh-CN" sz="2000" b="1" dirty="0" smtClean="0">
                <a:solidFill>
                  <a:schemeClr val="bg1"/>
                </a:solidFill>
                <a:latin typeface="Arial" panose="020B0604020202020204" pitchFamily="34" charset="0"/>
                <a:cs typeface="Arial" panose="020B0604020202020204" pitchFamily="34" charset="0"/>
              </a:rPr>
              <a:t>3</a:t>
            </a:r>
            <a:endParaRPr lang="zh-CN" altLang="en-US" sz="2000" b="1" dirty="0">
              <a:solidFill>
                <a:schemeClr val="bg1"/>
              </a:solidFill>
              <a:latin typeface="Arial" panose="020B0604020202020204" pitchFamily="34" charset="0"/>
              <a:cs typeface="Arial" panose="020B0604020202020204" pitchFamily="34" charset="0"/>
            </a:endParaRPr>
          </a:p>
        </p:txBody>
      </p:sp>
      <p:sp>
        <p:nvSpPr>
          <p:cNvPr id="42" name="文本框 41"/>
          <p:cNvSpPr txBox="1"/>
          <p:nvPr/>
        </p:nvSpPr>
        <p:spPr>
          <a:xfrm>
            <a:off x="2537636" y="3038025"/>
            <a:ext cx="360040" cy="400110"/>
          </a:xfrm>
          <a:prstGeom prst="rect">
            <a:avLst/>
          </a:prstGeom>
          <a:noFill/>
        </p:spPr>
        <p:txBody>
          <a:bodyPr wrap="square" rtlCol="0">
            <a:spAutoFit/>
          </a:bodyPr>
          <a:lstStyle/>
          <a:p>
            <a:r>
              <a:rPr lang="en-US" altLang="zh-CN" sz="2000" b="1" dirty="0" smtClean="0">
                <a:solidFill>
                  <a:schemeClr val="bg1"/>
                </a:solidFill>
                <a:latin typeface="Arial" panose="020B0604020202020204" pitchFamily="34" charset="0"/>
                <a:cs typeface="Arial" panose="020B0604020202020204" pitchFamily="34" charset="0"/>
              </a:rPr>
              <a:t>4</a:t>
            </a:r>
            <a:endParaRPr lang="zh-CN" altLang="en-US" sz="2000" b="1" dirty="0">
              <a:solidFill>
                <a:schemeClr val="bg1"/>
              </a:solidFill>
              <a:latin typeface="Arial" panose="020B0604020202020204" pitchFamily="34" charset="0"/>
              <a:cs typeface="Arial" panose="020B0604020202020204" pitchFamily="34" charset="0"/>
            </a:endParaRPr>
          </a:p>
        </p:txBody>
      </p:sp>
      <p:sp>
        <p:nvSpPr>
          <p:cNvPr id="43" name="文本框 42"/>
          <p:cNvSpPr txBox="1"/>
          <p:nvPr/>
        </p:nvSpPr>
        <p:spPr>
          <a:xfrm>
            <a:off x="2537636" y="3898651"/>
            <a:ext cx="360040" cy="400110"/>
          </a:xfrm>
          <a:prstGeom prst="rect">
            <a:avLst/>
          </a:prstGeom>
          <a:noFill/>
        </p:spPr>
        <p:txBody>
          <a:bodyPr wrap="square" rtlCol="0">
            <a:spAutoFit/>
          </a:bodyPr>
          <a:lstStyle/>
          <a:p>
            <a:r>
              <a:rPr lang="en-US" altLang="zh-CN" sz="2000" b="1" dirty="0" smtClean="0">
                <a:solidFill>
                  <a:schemeClr val="bg1"/>
                </a:solidFill>
                <a:latin typeface="Arial" panose="020B0604020202020204" pitchFamily="34" charset="0"/>
                <a:cs typeface="Arial" panose="020B0604020202020204" pitchFamily="34" charset="0"/>
              </a:rPr>
              <a:t>5</a:t>
            </a:r>
            <a:endParaRPr lang="zh-CN" altLang="en-US" sz="2000" b="1" dirty="0">
              <a:solidFill>
                <a:schemeClr val="bg1"/>
              </a:solidFill>
              <a:latin typeface="Arial" panose="020B0604020202020204" pitchFamily="34" charset="0"/>
              <a:cs typeface="Arial" panose="020B0604020202020204" pitchFamily="34" charset="0"/>
            </a:endParaRPr>
          </a:p>
        </p:txBody>
      </p:sp>
      <p:sp>
        <p:nvSpPr>
          <p:cNvPr id="44" name="文本框 43"/>
          <p:cNvSpPr txBox="1"/>
          <p:nvPr/>
        </p:nvSpPr>
        <p:spPr>
          <a:xfrm>
            <a:off x="2541568" y="4533559"/>
            <a:ext cx="360040" cy="400110"/>
          </a:xfrm>
          <a:prstGeom prst="rect">
            <a:avLst/>
          </a:prstGeom>
          <a:noFill/>
        </p:spPr>
        <p:txBody>
          <a:bodyPr wrap="square" rtlCol="0">
            <a:spAutoFit/>
          </a:bodyPr>
          <a:lstStyle/>
          <a:p>
            <a:r>
              <a:rPr lang="en-US" altLang="zh-CN" sz="2000" b="1" dirty="0" smtClean="0">
                <a:solidFill>
                  <a:schemeClr val="bg1"/>
                </a:solidFill>
                <a:latin typeface="Arial" panose="020B0604020202020204" pitchFamily="34" charset="0"/>
                <a:cs typeface="Arial" panose="020B0604020202020204" pitchFamily="34" charset="0"/>
              </a:rPr>
              <a:t>6</a:t>
            </a:r>
            <a:endParaRPr lang="zh-CN" altLang="en-US" sz="2000" b="1" dirty="0">
              <a:solidFill>
                <a:schemeClr val="bg1"/>
              </a:solidFill>
              <a:latin typeface="Arial" panose="020B0604020202020204" pitchFamily="34" charset="0"/>
              <a:cs typeface="Arial" panose="020B0604020202020204" pitchFamily="34" charset="0"/>
            </a:endParaRPr>
          </a:p>
        </p:txBody>
      </p:sp>
      <p:sp>
        <p:nvSpPr>
          <p:cNvPr id="45" name="矩形 44"/>
          <p:cNvSpPr/>
          <p:nvPr/>
        </p:nvSpPr>
        <p:spPr>
          <a:xfrm>
            <a:off x="3532976" y="5527093"/>
            <a:ext cx="3960440" cy="1089529"/>
          </a:xfrm>
          <a:prstGeom prst="rect">
            <a:avLst/>
          </a:prstGeom>
        </p:spPr>
        <p:txBody>
          <a:bodyPr wrap="square">
            <a:spAutoFit/>
          </a:bodyPr>
          <a:lstStyle/>
          <a:p>
            <a:pPr>
              <a:lnSpc>
                <a:spcPct val="120000"/>
              </a:lnSpc>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1</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、双体系建设领导机构（红头文）</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20000"/>
              </a:lnSpc>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2</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、安全生产责任制</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20000"/>
              </a:lnSpc>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3</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、双体系建设实施方案</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8" name="矩形 47"/>
          <p:cNvSpPr/>
          <p:nvPr/>
        </p:nvSpPr>
        <p:spPr>
          <a:xfrm>
            <a:off x="1792071" y="5770904"/>
            <a:ext cx="492443" cy="461665"/>
          </a:xfrm>
          <a:prstGeom prst="rect">
            <a:avLst/>
          </a:prstGeom>
        </p:spPr>
        <p:txBody>
          <a:bodyPr wrap="none">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查</a:t>
            </a:r>
            <a:endParaRPr lang="zh-CN" altLang="en-US" sz="24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圆角矩形 46"/>
          <p:cNvSpPr/>
          <p:nvPr/>
        </p:nvSpPr>
        <p:spPr>
          <a:xfrm>
            <a:off x="8472264" y="1324398"/>
            <a:ext cx="3408109" cy="5023638"/>
          </a:xfrm>
          <a:prstGeom prst="roundRect">
            <a:avLst>
              <a:gd name="adj" fmla="val 381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1631504" y="3794881"/>
            <a:ext cx="1117696"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3" name="左中括号 22"/>
          <p:cNvSpPr/>
          <p:nvPr/>
        </p:nvSpPr>
        <p:spPr>
          <a:xfrm>
            <a:off x="1418457" y="2274723"/>
            <a:ext cx="1103785" cy="3100642"/>
          </a:xfrm>
          <a:prstGeom prst="leftBracket">
            <a:avLst>
              <a:gd name="adj" fmla="val 203239"/>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7" name="左中括号 26"/>
          <p:cNvSpPr/>
          <p:nvPr/>
        </p:nvSpPr>
        <p:spPr>
          <a:xfrm>
            <a:off x="1429305" y="3010206"/>
            <a:ext cx="1103785" cy="1652023"/>
          </a:xfrm>
          <a:prstGeom prst="leftBracket">
            <a:avLst>
              <a:gd name="adj" fmla="val 203239"/>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左中括号 9"/>
          <p:cNvSpPr/>
          <p:nvPr/>
        </p:nvSpPr>
        <p:spPr>
          <a:xfrm>
            <a:off x="1429305" y="1581723"/>
            <a:ext cx="1103785" cy="4486642"/>
          </a:xfrm>
          <a:prstGeom prst="leftBracket">
            <a:avLst>
              <a:gd name="adj" fmla="val 203239"/>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0" name="流程图: 手动输入 19"/>
          <p:cNvSpPr/>
          <p:nvPr/>
        </p:nvSpPr>
        <p:spPr>
          <a:xfrm rot="5400000" flipH="1">
            <a:off x="1147225" y="-569637"/>
            <a:ext cx="564161" cy="2207568"/>
          </a:xfrm>
          <a:prstGeom prst="flowChartManualInpu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流程图: 手动输入 20"/>
          <p:cNvSpPr/>
          <p:nvPr/>
        </p:nvSpPr>
        <p:spPr>
          <a:xfrm rot="5400000" flipH="1">
            <a:off x="821704" y="-569636"/>
            <a:ext cx="564161" cy="2207568"/>
          </a:xfrm>
          <a:prstGeom prst="flowChartManualInpu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711450" y="238771"/>
            <a:ext cx="3057248" cy="584775"/>
          </a:xfrm>
          <a:prstGeom prst="rect">
            <a:avLst/>
          </a:prstGeom>
        </p:spPr>
        <p:txBody>
          <a:bodyPr wrap="none">
            <a:spAutoFit/>
          </a:bodyPr>
          <a:lstStyle/>
          <a:p>
            <a:pPr algn="ctr"/>
            <a:r>
              <a:rPr lang="zh-CN" altLang="en-US" sz="3200" b="1" dirty="0">
                <a:solidFill>
                  <a:schemeClr val="tx1">
                    <a:lumMod val="85000"/>
                    <a:lumOff val="15000"/>
                  </a:schemeClr>
                </a:solidFill>
                <a:latin typeface="华文中宋" pitchFamily="2" charset="-122"/>
                <a:ea typeface="华文中宋" pitchFamily="2" charset="-122"/>
              </a:rPr>
              <a:t>编制指导性文件</a:t>
            </a:r>
            <a:endParaRPr lang="zh-CN" altLang="en-US" sz="3200" b="1" dirty="0">
              <a:solidFill>
                <a:schemeClr val="tx1">
                  <a:lumMod val="85000"/>
                  <a:lumOff val="15000"/>
                </a:schemeClr>
              </a:solidFill>
              <a:latin typeface="华文中宋" pitchFamily="2" charset="-122"/>
              <a:ea typeface="华文中宋" pitchFamily="2" charset="-122"/>
            </a:endParaRPr>
          </a:p>
        </p:txBody>
      </p:sp>
      <p:sp>
        <p:nvSpPr>
          <p:cNvPr id="9" name="椭圆 8"/>
          <p:cNvSpPr/>
          <p:nvPr/>
        </p:nvSpPr>
        <p:spPr>
          <a:xfrm>
            <a:off x="325521" y="2852936"/>
            <a:ext cx="1944216" cy="1944216"/>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2533090" y="1257686"/>
            <a:ext cx="648072" cy="648072"/>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2522242" y="1948538"/>
            <a:ext cx="648072" cy="648072"/>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2516818" y="5044977"/>
            <a:ext cx="648072" cy="648072"/>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2514106" y="2660492"/>
            <a:ext cx="648072" cy="648072"/>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2531492" y="4315168"/>
            <a:ext cx="648072" cy="648072"/>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2516634" y="3487830"/>
            <a:ext cx="648072" cy="648072"/>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3359696" y="1397056"/>
            <a:ext cx="3416320" cy="369332"/>
          </a:xfrm>
          <a:prstGeom prst="rect">
            <a:avLst/>
          </a:prstGeom>
        </p:spPr>
        <p:txBody>
          <a:bodyPr wrap="none">
            <a:spAutoFit/>
          </a:bodyPr>
          <a:lstStyle/>
          <a:p>
            <a:r>
              <a:rPr lang="zh-CN" altLang="en-US" dirty="0">
                <a:latin typeface="微软雅黑" panose="020B0503020204020204" pitchFamily="34" charset="-122"/>
                <a:ea typeface="微软雅黑" panose="020B0503020204020204" pitchFamily="34" charset="-122"/>
              </a:rPr>
              <a:t>编制安全生产风险分级管控制</a:t>
            </a:r>
            <a:r>
              <a:rPr lang="zh-CN" altLang="en-US" dirty="0" smtClean="0">
                <a:latin typeface="微软雅黑" panose="020B0503020204020204" pitchFamily="34" charset="-122"/>
                <a:ea typeface="微软雅黑" panose="020B0503020204020204" pitchFamily="34" charset="-122"/>
              </a:rPr>
              <a:t>度</a:t>
            </a:r>
            <a:endParaRPr lang="zh-CN" altLang="en-US" dirty="0">
              <a:latin typeface="微软雅黑" panose="020B0503020204020204" pitchFamily="34" charset="-122"/>
              <a:ea typeface="微软雅黑" panose="020B0503020204020204" pitchFamily="34" charset="-122"/>
            </a:endParaRPr>
          </a:p>
        </p:txBody>
      </p:sp>
      <p:sp>
        <p:nvSpPr>
          <p:cNvPr id="32" name="矩形 31"/>
          <p:cNvSpPr/>
          <p:nvPr/>
        </p:nvSpPr>
        <p:spPr>
          <a:xfrm>
            <a:off x="3359696" y="2066019"/>
            <a:ext cx="4108817" cy="369332"/>
          </a:xfrm>
          <a:prstGeom prst="rect">
            <a:avLst/>
          </a:prstGeom>
        </p:spPr>
        <p:txBody>
          <a:bodyPr wrap="none">
            <a:spAutoFit/>
          </a:bodyPr>
          <a:lstStyle/>
          <a:p>
            <a:r>
              <a:rPr lang="zh-CN" altLang="en-US" dirty="0">
                <a:latin typeface="微软雅黑" panose="020B0503020204020204" pitchFamily="34" charset="-122"/>
                <a:ea typeface="微软雅黑" panose="020B0503020204020204" pitchFamily="34" charset="-122"/>
              </a:rPr>
              <a:t>编制安全生产风险分级管控作业指导书</a:t>
            </a:r>
            <a:endParaRPr lang="zh-CN" altLang="en-US" dirty="0">
              <a:latin typeface="微软雅黑" panose="020B0503020204020204" pitchFamily="34" charset="-122"/>
              <a:ea typeface="微软雅黑" panose="020B0503020204020204" pitchFamily="34" charset="-122"/>
            </a:endParaRPr>
          </a:p>
        </p:txBody>
      </p:sp>
      <p:sp>
        <p:nvSpPr>
          <p:cNvPr id="33" name="矩形 32"/>
          <p:cNvSpPr/>
          <p:nvPr/>
        </p:nvSpPr>
        <p:spPr>
          <a:xfrm>
            <a:off x="3362673" y="2804948"/>
            <a:ext cx="1569660" cy="369332"/>
          </a:xfrm>
          <a:prstGeom prst="rect">
            <a:avLst/>
          </a:prstGeom>
        </p:spPr>
        <p:txBody>
          <a:bodyPr wrap="none">
            <a:spAutoFit/>
          </a:bodyPr>
          <a:lstStyle/>
          <a:p>
            <a:r>
              <a:rPr lang="zh-CN" altLang="en-US" dirty="0">
                <a:latin typeface="微软雅黑" panose="020B0503020204020204" pitchFamily="34" charset="-122"/>
                <a:ea typeface="微软雅黑" panose="020B0503020204020204" pitchFamily="34" charset="-122"/>
              </a:rPr>
              <a:t>编制七个清单</a:t>
            </a:r>
            <a:endParaRPr lang="zh-CN" altLang="en-US" dirty="0">
              <a:latin typeface="微软雅黑" panose="020B0503020204020204" pitchFamily="34" charset="-122"/>
              <a:ea typeface="微软雅黑" panose="020B0503020204020204" pitchFamily="34" charset="-122"/>
            </a:endParaRPr>
          </a:p>
        </p:txBody>
      </p:sp>
      <p:sp>
        <p:nvSpPr>
          <p:cNvPr id="34" name="矩形 33"/>
          <p:cNvSpPr/>
          <p:nvPr/>
        </p:nvSpPr>
        <p:spPr>
          <a:xfrm>
            <a:off x="3357288" y="3627200"/>
            <a:ext cx="2723823" cy="369332"/>
          </a:xfrm>
          <a:prstGeom prst="rect">
            <a:avLst/>
          </a:prstGeom>
        </p:spPr>
        <p:txBody>
          <a:bodyPr wrap="none">
            <a:spAutoFit/>
          </a:bodyPr>
          <a:lstStyle/>
          <a:p>
            <a:r>
              <a:rPr lang="zh-CN" altLang="en-US" dirty="0">
                <a:latin typeface="微软雅黑" panose="020B0503020204020204" pitchFamily="34" charset="-122"/>
                <a:ea typeface="微软雅黑" panose="020B0503020204020204" pitchFamily="34" charset="-122"/>
              </a:rPr>
              <a:t>双体系建设奖惩管理制度</a:t>
            </a:r>
            <a:endParaRPr lang="zh-CN" altLang="en-US" dirty="0">
              <a:latin typeface="微软雅黑" panose="020B0503020204020204" pitchFamily="34" charset="-122"/>
              <a:ea typeface="微软雅黑" panose="020B0503020204020204" pitchFamily="34" charset="-122"/>
            </a:endParaRPr>
          </a:p>
        </p:txBody>
      </p:sp>
      <p:sp>
        <p:nvSpPr>
          <p:cNvPr id="35" name="矩形 34"/>
          <p:cNvSpPr/>
          <p:nvPr/>
        </p:nvSpPr>
        <p:spPr>
          <a:xfrm>
            <a:off x="3357288" y="4425541"/>
            <a:ext cx="5262979" cy="369332"/>
          </a:xfrm>
          <a:prstGeom prst="rect">
            <a:avLst/>
          </a:prstGeom>
        </p:spPr>
        <p:txBody>
          <a:bodyPr wrap="none">
            <a:spAutoFit/>
          </a:bodyPr>
          <a:lstStyle/>
          <a:p>
            <a:r>
              <a:rPr lang="zh-CN" altLang="en-US" dirty="0">
                <a:latin typeface="微软雅黑" panose="020B0503020204020204" pitchFamily="34" charset="-122"/>
                <a:ea typeface="微软雅黑" panose="020B0503020204020204" pitchFamily="34" charset="-122"/>
              </a:rPr>
              <a:t>编制安全检查与生产安全事故隐患排查管理制度；</a:t>
            </a:r>
            <a:endParaRPr lang="en-US" altLang="zh-CN" dirty="0">
              <a:latin typeface="微软雅黑" panose="020B0503020204020204" pitchFamily="34" charset="-122"/>
              <a:ea typeface="微软雅黑" panose="020B0503020204020204" pitchFamily="34" charset="-122"/>
            </a:endParaRPr>
          </a:p>
        </p:txBody>
      </p:sp>
      <p:sp>
        <p:nvSpPr>
          <p:cNvPr id="36" name="矩形 35"/>
          <p:cNvSpPr/>
          <p:nvPr/>
        </p:nvSpPr>
        <p:spPr>
          <a:xfrm>
            <a:off x="3359696" y="5197410"/>
            <a:ext cx="4108817" cy="369332"/>
          </a:xfrm>
          <a:prstGeom prst="rect">
            <a:avLst/>
          </a:prstGeom>
        </p:spPr>
        <p:txBody>
          <a:bodyPr wrap="none">
            <a:spAutoFit/>
          </a:bodyPr>
          <a:lstStyle/>
          <a:p>
            <a:r>
              <a:rPr lang="zh-CN" altLang="en-US" dirty="0">
                <a:latin typeface="微软雅黑" panose="020B0503020204020204" pitchFamily="34" charset="-122"/>
                <a:ea typeface="微软雅黑" panose="020B0503020204020204" pitchFamily="34" charset="-122"/>
              </a:rPr>
              <a:t>编制生产安全事故隐患排查作业指导书</a:t>
            </a:r>
            <a:endParaRPr lang="zh-CN" altLang="en-US" dirty="0">
              <a:latin typeface="微软雅黑" panose="020B0503020204020204" pitchFamily="34" charset="-122"/>
              <a:ea typeface="微软雅黑" panose="020B0503020204020204" pitchFamily="34" charset="-122"/>
            </a:endParaRPr>
          </a:p>
        </p:txBody>
      </p:sp>
      <p:sp>
        <p:nvSpPr>
          <p:cNvPr id="37" name="矩形 36"/>
          <p:cNvSpPr/>
          <p:nvPr/>
        </p:nvSpPr>
        <p:spPr>
          <a:xfrm>
            <a:off x="3357288" y="5883699"/>
            <a:ext cx="1800493" cy="369332"/>
          </a:xfrm>
          <a:prstGeom prst="rect">
            <a:avLst/>
          </a:prstGeom>
        </p:spPr>
        <p:txBody>
          <a:bodyPr wrap="none">
            <a:spAutoFit/>
          </a:bodyPr>
          <a:lstStyle/>
          <a:p>
            <a:r>
              <a:rPr lang="zh-CN" altLang="en-US" dirty="0">
                <a:latin typeface="微软雅黑" panose="020B0503020204020204" pitchFamily="34" charset="-122"/>
                <a:ea typeface="微软雅黑" panose="020B0503020204020204" pitchFamily="34" charset="-122"/>
              </a:rPr>
              <a:t>编制隐患排查表</a:t>
            </a:r>
            <a:endParaRPr lang="zh-CN" altLang="en-US" dirty="0">
              <a:latin typeface="微软雅黑" panose="020B0503020204020204" pitchFamily="34" charset="-122"/>
              <a:ea typeface="微软雅黑" panose="020B0503020204020204" pitchFamily="34" charset="-122"/>
            </a:endParaRPr>
          </a:p>
        </p:txBody>
      </p:sp>
      <p:sp>
        <p:nvSpPr>
          <p:cNvPr id="38" name="椭圆 37"/>
          <p:cNvSpPr/>
          <p:nvPr/>
        </p:nvSpPr>
        <p:spPr>
          <a:xfrm>
            <a:off x="2531492" y="5744329"/>
            <a:ext cx="648072" cy="648072"/>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p:nvPr/>
        </p:nvSpPr>
        <p:spPr>
          <a:xfrm>
            <a:off x="2595046" y="1350889"/>
            <a:ext cx="522562" cy="461665"/>
          </a:xfrm>
          <a:prstGeom prst="rect">
            <a:avLst/>
          </a:prstGeom>
          <a:noFill/>
        </p:spPr>
        <p:txBody>
          <a:bodyPr wrap="square" rtlCol="0">
            <a:spAutoFit/>
          </a:bodyPr>
          <a:lstStyle/>
          <a:p>
            <a:pPr algn="ctr"/>
            <a:r>
              <a:rPr lang="en-US" altLang="zh-CN" sz="2400" b="1" dirty="0" smtClean="0">
                <a:solidFill>
                  <a:schemeClr val="bg1"/>
                </a:solidFill>
                <a:latin typeface="Arial" panose="020B0604020202020204" pitchFamily="34" charset="0"/>
                <a:cs typeface="Arial" panose="020B0604020202020204" pitchFamily="34" charset="0"/>
              </a:rPr>
              <a:t>1</a:t>
            </a:r>
            <a:endParaRPr lang="zh-CN" altLang="en-US" sz="2400" b="1" dirty="0">
              <a:solidFill>
                <a:schemeClr val="bg1"/>
              </a:solidFill>
              <a:latin typeface="Arial" panose="020B0604020202020204" pitchFamily="34" charset="0"/>
              <a:cs typeface="Arial" panose="020B0604020202020204" pitchFamily="34" charset="0"/>
            </a:endParaRPr>
          </a:p>
        </p:txBody>
      </p:sp>
      <p:sp>
        <p:nvSpPr>
          <p:cNvPr id="40" name="文本框 39"/>
          <p:cNvSpPr txBox="1"/>
          <p:nvPr/>
        </p:nvSpPr>
        <p:spPr>
          <a:xfrm>
            <a:off x="2581286" y="2015395"/>
            <a:ext cx="522562" cy="461665"/>
          </a:xfrm>
          <a:prstGeom prst="rect">
            <a:avLst/>
          </a:prstGeom>
          <a:noFill/>
        </p:spPr>
        <p:txBody>
          <a:bodyPr wrap="square" rtlCol="0">
            <a:spAutoFit/>
          </a:bodyPr>
          <a:lstStyle/>
          <a:p>
            <a:pPr algn="ctr"/>
            <a:r>
              <a:rPr lang="en-US" altLang="zh-CN" sz="2400" b="1" dirty="0" smtClean="0">
                <a:solidFill>
                  <a:schemeClr val="bg1"/>
                </a:solidFill>
                <a:latin typeface="Arial" panose="020B0604020202020204" pitchFamily="34" charset="0"/>
                <a:cs typeface="Arial" panose="020B0604020202020204" pitchFamily="34" charset="0"/>
              </a:rPr>
              <a:t>2</a:t>
            </a:r>
            <a:endParaRPr lang="zh-CN" altLang="en-US" sz="2400" b="1" dirty="0">
              <a:solidFill>
                <a:schemeClr val="bg1"/>
              </a:solidFill>
              <a:latin typeface="Arial" panose="020B0604020202020204" pitchFamily="34" charset="0"/>
              <a:cs typeface="Arial" panose="020B0604020202020204" pitchFamily="34" charset="0"/>
            </a:endParaRPr>
          </a:p>
        </p:txBody>
      </p:sp>
      <p:sp>
        <p:nvSpPr>
          <p:cNvPr id="41" name="文本框 40"/>
          <p:cNvSpPr txBox="1"/>
          <p:nvPr/>
        </p:nvSpPr>
        <p:spPr>
          <a:xfrm>
            <a:off x="2569329" y="2730670"/>
            <a:ext cx="522562" cy="461665"/>
          </a:xfrm>
          <a:prstGeom prst="rect">
            <a:avLst/>
          </a:prstGeom>
          <a:noFill/>
        </p:spPr>
        <p:txBody>
          <a:bodyPr wrap="square" rtlCol="0">
            <a:spAutoFit/>
          </a:bodyPr>
          <a:lstStyle/>
          <a:p>
            <a:pPr algn="ctr"/>
            <a:r>
              <a:rPr lang="en-US" altLang="zh-CN" sz="2400" b="1" dirty="0" smtClean="0">
                <a:solidFill>
                  <a:schemeClr val="bg1"/>
                </a:solidFill>
                <a:latin typeface="Arial" panose="020B0604020202020204" pitchFamily="34" charset="0"/>
                <a:cs typeface="Arial" panose="020B0604020202020204" pitchFamily="34" charset="0"/>
              </a:rPr>
              <a:t>3</a:t>
            </a:r>
            <a:endParaRPr lang="zh-CN" altLang="en-US" sz="2400" b="1" dirty="0">
              <a:solidFill>
                <a:schemeClr val="bg1"/>
              </a:solidFill>
              <a:latin typeface="Arial" panose="020B0604020202020204" pitchFamily="34" charset="0"/>
              <a:cs typeface="Arial" panose="020B0604020202020204" pitchFamily="34" charset="0"/>
            </a:endParaRPr>
          </a:p>
        </p:txBody>
      </p:sp>
      <p:sp>
        <p:nvSpPr>
          <p:cNvPr id="42" name="文本框 41"/>
          <p:cNvSpPr txBox="1"/>
          <p:nvPr/>
        </p:nvSpPr>
        <p:spPr>
          <a:xfrm>
            <a:off x="2581286" y="3581802"/>
            <a:ext cx="522562" cy="461665"/>
          </a:xfrm>
          <a:prstGeom prst="rect">
            <a:avLst/>
          </a:prstGeom>
          <a:noFill/>
        </p:spPr>
        <p:txBody>
          <a:bodyPr wrap="square" rtlCol="0">
            <a:spAutoFit/>
          </a:bodyPr>
          <a:lstStyle/>
          <a:p>
            <a:pPr algn="ctr"/>
            <a:r>
              <a:rPr lang="en-US" altLang="zh-CN" sz="2400" b="1" dirty="0" smtClean="0">
                <a:solidFill>
                  <a:schemeClr val="bg1"/>
                </a:solidFill>
                <a:latin typeface="Arial" panose="020B0604020202020204" pitchFamily="34" charset="0"/>
                <a:cs typeface="Arial" panose="020B0604020202020204" pitchFamily="34" charset="0"/>
              </a:rPr>
              <a:t>4</a:t>
            </a:r>
            <a:endParaRPr lang="zh-CN" altLang="en-US" sz="2400" b="1" dirty="0">
              <a:solidFill>
                <a:schemeClr val="bg1"/>
              </a:solidFill>
              <a:latin typeface="Arial" panose="020B0604020202020204" pitchFamily="34" charset="0"/>
              <a:cs typeface="Arial" panose="020B0604020202020204" pitchFamily="34" charset="0"/>
            </a:endParaRPr>
          </a:p>
        </p:txBody>
      </p:sp>
      <p:sp>
        <p:nvSpPr>
          <p:cNvPr id="43" name="文本框 42"/>
          <p:cNvSpPr txBox="1"/>
          <p:nvPr/>
        </p:nvSpPr>
        <p:spPr>
          <a:xfrm>
            <a:off x="2594247" y="4423600"/>
            <a:ext cx="522562" cy="461665"/>
          </a:xfrm>
          <a:prstGeom prst="rect">
            <a:avLst/>
          </a:prstGeom>
          <a:noFill/>
        </p:spPr>
        <p:txBody>
          <a:bodyPr wrap="square" rtlCol="0">
            <a:spAutoFit/>
          </a:bodyPr>
          <a:lstStyle/>
          <a:p>
            <a:pPr algn="ctr"/>
            <a:r>
              <a:rPr lang="en-US" altLang="zh-CN" sz="2400" b="1" dirty="0" smtClean="0">
                <a:solidFill>
                  <a:schemeClr val="bg1"/>
                </a:solidFill>
                <a:latin typeface="Arial" panose="020B0604020202020204" pitchFamily="34" charset="0"/>
                <a:cs typeface="Arial" panose="020B0604020202020204" pitchFamily="34" charset="0"/>
              </a:rPr>
              <a:t>5</a:t>
            </a:r>
            <a:endParaRPr lang="zh-CN" altLang="en-US" sz="2400" b="1" dirty="0">
              <a:solidFill>
                <a:schemeClr val="bg1"/>
              </a:solidFill>
              <a:latin typeface="Arial" panose="020B0604020202020204" pitchFamily="34" charset="0"/>
              <a:cs typeface="Arial" panose="020B0604020202020204" pitchFamily="34" charset="0"/>
            </a:endParaRPr>
          </a:p>
        </p:txBody>
      </p:sp>
      <p:sp>
        <p:nvSpPr>
          <p:cNvPr id="44" name="文本框 43"/>
          <p:cNvSpPr txBox="1"/>
          <p:nvPr/>
        </p:nvSpPr>
        <p:spPr>
          <a:xfrm>
            <a:off x="2581286" y="5144532"/>
            <a:ext cx="522562" cy="461665"/>
          </a:xfrm>
          <a:prstGeom prst="rect">
            <a:avLst/>
          </a:prstGeom>
          <a:noFill/>
        </p:spPr>
        <p:txBody>
          <a:bodyPr wrap="square" rtlCol="0">
            <a:spAutoFit/>
          </a:bodyPr>
          <a:lstStyle/>
          <a:p>
            <a:pPr algn="ctr"/>
            <a:r>
              <a:rPr lang="en-US" altLang="zh-CN" sz="2400" b="1" dirty="0" smtClean="0">
                <a:solidFill>
                  <a:schemeClr val="bg1"/>
                </a:solidFill>
                <a:latin typeface="Arial" panose="020B0604020202020204" pitchFamily="34" charset="0"/>
                <a:cs typeface="Arial" panose="020B0604020202020204" pitchFamily="34" charset="0"/>
              </a:rPr>
              <a:t>6</a:t>
            </a:r>
            <a:endParaRPr lang="zh-CN" altLang="en-US" sz="2400" b="1" dirty="0">
              <a:solidFill>
                <a:schemeClr val="bg1"/>
              </a:solidFill>
              <a:latin typeface="Arial" panose="020B0604020202020204" pitchFamily="34" charset="0"/>
              <a:cs typeface="Arial" panose="020B0604020202020204" pitchFamily="34" charset="0"/>
            </a:endParaRPr>
          </a:p>
        </p:txBody>
      </p:sp>
      <p:sp>
        <p:nvSpPr>
          <p:cNvPr id="45" name="文本框 44"/>
          <p:cNvSpPr txBox="1"/>
          <p:nvPr/>
        </p:nvSpPr>
        <p:spPr>
          <a:xfrm>
            <a:off x="2594247" y="5837532"/>
            <a:ext cx="522562" cy="461665"/>
          </a:xfrm>
          <a:prstGeom prst="rect">
            <a:avLst/>
          </a:prstGeom>
          <a:noFill/>
        </p:spPr>
        <p:txBody>
          <a:bodyPr wrap="square" rtlCol="0">
            <a:spAutoFit/>
          </a:bodyPr>
          <a:lstStyle/>
          <a:p>
            <a:pPr algn="ctr"/>
            <a:r>
              <a:rPr lang="en-US" altLang="zh-CN" sz="2400" b="1" dirty="0" smtClean="0">
                <a:solidFill>
                  <a:schemeClr val="bg1"/>
                </a:solidFill>
                <a:latin typeface="Arial" panose="020B0604020202020204" pitchFamily="34" charset="0"/>
                <a:cs typeface="Arial" panose="020B0604020202020204" pitchFamily="34" charset="0"/>
              </a:rPr>
              <a:t>7</a:t>
            </a:r>
            <a:endParaRPr lang="zh-CN" altLang="en-US" sz="2400" b="1" dirty="0">
              <a:solidFill>
                <a:schemeClr val="bg1"/>
              </a:solidFill>
              <a:latin typeface="Arial" panose="020B0604020202020204" pitchFamily="34" charset="0"/>
              <a:cs typeface="Arial" panose="020B0604020202020204" pitchFamily="34" charset="0"/>
            </a:endParaRPr>
          </a:p>
        </p:txBody>
      </p:sp>
      <p:sp>
        <p:nvSpPr>
          <p:cNvPr id="46" name="文本框 45"/>
          <p:cNvSpPr txBox="1"/>
          <p:nvPr/>
        </p:nvSpPr>
        <p:spPr>
          <a:xfrm>
            <a:off x="714582" y="3611811"/>
            <a:ext cx="1075557" cy="400110"/>
          </a:xfrm>
          <a:prstGeom prst="rect">
            <a:avLst/>
          </a:prstGeom>
          <a:noFill/>
        </p:spPr>
        <p:txBody>
          <a:bodyPr wrap="square"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要求</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8" name="矩形 47"/>
          <p:cNvSpPr/>
          <p:nvPr/>
        </p:nvSpPr>
        <p:spPr>
          <a:xfrm>
            <a:off x="8697814" y="1859661"/>
            <a:ext cx="2957008" cy="4413516"/>
          </a:xfrm>
          <a:prstGeom prst="rect">
            <a:avLst/>
          </a:prstGeom>
        </p:spPr>
        <p:txBody>
          <a:bodyPr wrap="square">
            <a:spAutoFit/>
          </a:bodyPr>
          <a:lstStyle/>
          <a:p>
            <a:pPr algn="just">
              <a:lnSpc>
                <a:spcPct val="130000"/>
              </a:lnSpc>
            </a:pPr>
            <a:r>
              <a:rPr lang="en-US" altLang="zh-CN" dirty="0">
                <a:solidFill>
                  <a:schemeClr val="bg1"/>
                </a:solidFill>
                <a:latin typeface="微软雅黑" panose="020B0503020204020204" pitchFamily="34" charset="-122"/>
                <a:ea typeface="微软雅黑" panose="020B0503020204020204" pitchFamily="34" charset="-122"/>
              </a:rPr>
              <a:t>1</a:t>
            </a:r>
            <a:r>
              <a:rPr lang="zh-CN" altLang="en-US" dirty="0">
                <a:solidFill>
                  <a:schemeClr val="bg1"/>
                </a:solidFill>
                <a:latin typeface="微软雅黑" panose="020B0503020204020204" pitchFamily="34" charset="-122"/>
                <a:ea typeface="微软雅黑" panose="020B0503020204020204" pitchFamily="34" charset="-122"/>
              </a:rPr>
              <a:t>、三项制度（</a:t>
            </a:r>
            <a:r>
              <a:rPr lang="en-US" altLang="zh-CN" dirty="0">
                <a:solidFill>
                  <a:schemeClr val="bg1"/>
                </a:solidFill>
                <a:latin typeface="微软雅黑" panose="020B0503020204020204" pitchFamily="34" charset="-122"/>
                <a:ea typeface="微软雅黑" panose="020B0503020204020204" pitchFamily="34" charset="-122"/>
              </a:rPr>
              <a:t>1/4/7</a:t>
            </a:r>
            <a:r>
              <a:rPr lang="zh-CN" altLang="en-US" dirty="0">
                <a:solidFill>
                  <a:schemeClr val="bg1"/>
                </a:solidFill>
                <a:latin typeface="微软雅黑" panose="020B0503020204020204" pitchFamily="34" charset="-122"/>
                <a:ea typeface="微软雅黑" panose="020B0503020204020204" pitchFamily="34" charset="-122"/>
              </a:rPr>
              <a:t>）</a:t>
            </a:r>
            <a:endParaRPr lang="en-US" altLang="zh-CN" dirty="0">
              <a:solidFill>
                <a:schemeClr val="bg1"/>
              </a:solidFill>
              <a:latin typeface="微软雅黑" panose="020B0503020204020204" pitchFamily="34" charset="-122"/>
              <a:ea typeface="微软雅黑" panose="020B0503020204020204" pitchFamily="34" charset="-122"/>
            </a:endParaRPr>
          </a:p>
          <a:p>
            <a:pPr algn="just">
              <a:lnSpc>
                <a:spcPct val="130000"/>
              </a:lnSpc>
            </a:pPr>
            <a:r>
              <a:rPr lang="en-US" altLang="zh-CN" dirty="0">
                <a:solidFill>
                  <a:schemeClr val="bg1"/>
                </a:solidFill>
                <a:latin typeface="微软雅黑" panose="020B0503020204020204" pitchFamily="34" charset="-122"/>
                <a:ea typeface="微软雅黑" panose="020B0503020204020204" pitchFamily="34" charset="-122"/>
              </a:rPr>
              <a:t>2</a:t>
            </a:r>
            <a:r>
              <a:rPr lang="zh-CN" altLang="en-US" dirty="0">
                <a:solidFill>
                  <a:schemeClr val="bg1"/>
                </a:solidFill>
                <a:latin typeface="微软雅黑" panose="020B0503020204020204" pitchFamily="34" charset="-122"/>
                <a:ea typeface="微软雅黑" panose="020B0503020204020204" pitchFamily="34" charset="-122"/>
              </a:rPr>
              <a:t>、两个作业指导书（</a:t>
            </a:r>
            <a:r>
              <a:rPr lang="en-US" altLang="zh-CN" dirty="0">
                <a:solidFill>
                  <a:schemeClr val="bg1"/>
                </a:solidFill>
                <a:latin typeface="微软雅黑" panose="020B0503020204020204" pitchFamily="34" charset="-122"/>
                <a:ea typeface="微软雅黑" panose="020B0503020204020204" pitchFamily="34" charset="-122"/>
              </a:rPr>
              <a:t>2/6</a:t>
            </a:r>
            <a:r>
              <a:rPr lang="zh-CN" altLang="en-US" dirty="0">
                <a:solidFill>
                  <a:schemeClr val="bg1"/>
                </a:solidFill>
                <a:latin typeface="微软雅黑" panose="020B0503020204020204" pitchFamily="34" charset="-122"/>
                <a:ea typeface="微软雅黑" panose="020B0503020204020204" pitchFamily="34" charset="-122"/>
              </a:rPr>
              <a:t>）</a:t>
            </a:r>
            <a:endParaRPr lang="en-US" altLang="zh-CN" dirty="0">
              <a:solidFill>
                <a:schemeClr val="bg1"/>
              </a:solidFill>
              <a:latin typeface="微软雅黑" panose="020B0503020204020204" pitchFamily="34" charset="-122"/>
              <a:ea typeface="微软雅黑" panose="020B0503020204020204" pitchFamily="34" charset="-122"/>
            </a:endParaRPr>
          </a:p>
          <a:p>
            <a:pPr algn="just">
              <a:lnSpc>
                <a:spcPct val="130000"/>
              </a:lnSpc>
            </a:pPr>
            <a:r>
              <a:rPr lang="en-US" altLang="zh-CN" dirty="0">
                <a:solidFill>
                  <a:schemeClr val="bg1"/>
                </a:solidFill>
                <a:latin typeface="微软雅黑" panose="020B0503020204020204" pitchFamily="34" charset="-122"/>
                <a:ea typeface="微软雅黑" panose="020B0503020204020204" pitchFamily="34" charset="-122"/>
              </a:rPr>
              <a:t>3</a:t>
            </a:r>
            <a:r>
              <a:rPr lang="zh-CN" altLang="en-US" dirty="0">
                <a:solidFill>
                  <a:schemeClr val="bg1"/>
                </a:solidFill>
                <a:latin typeface="微软雅黑" panose="020B0503020204020204" pitchFamily="34" charset="-122"/>
                <a:ea typeface="微软雅黑" panose="020B0503020204020204" pitchFamily="34" charset="-122"/>
              </a:rPr>
              <a:t>、七个清单（风险点清单、作业活动清单、设备设施清单、工作危害分析表、安全检查表、作业活动风险分级管控清单、设备设施风险分级管控清单）</a:t>
            </a:r>
            <a:endParaRPr lang="en-US" altLang="zh-CN" dirty="0">
              <a:solidFill>
                <a:schemeClr val="bg1"/>
              </a:solidFill>
              <a:latin typeface="微软雅黑" panose="020B0503020204020204" pitchFamily="34" charset="-122"/>
              <a:ea typeface="微软雅黑" panose="020B0503020204020204" pitchFamily="34" charset="-122"/>
            </a:endParaRPr>
          </a:p>
          <a:p>
            <a:pPr algn="just">
              <a:lnSpc>
                <a:spcPct val="130000"/>
              </a:lnSpc>
            </a:pPr>
            <a:r>
              <a:rPr lang="en-US" altLang="zh-CN" dirty="0">
                <a:solidFill>
                  <a:schemeClr val="bg1"/>
                </a:solidFill>
                <a:latin typeface="微软雅黑" panose="020B0503020204020204" pitchFamily="34" charset="-122"/>
                <a:ea typeface="微软雅黑" panose="020B0503020204020204" pitchFamily="34" charset="-122"/>
              </a:rPr>
              <a:t>4</a:t>
            </a:r>
            <a:r>
              <a:rPr lang="zh-CN" altLang="en-US" dirty="0">
                <a:solidFill>
                  <a:schemeClr val="bg1"/>
                </a:solidFill>
                <a:latin typeface="微软雅黑" panose="020B0503020204020204" pitchFamily="34" charset="-122"/>
                <a:ea typeface="微软雅黑" panose="020B0503020204020204" pitchFamily="34" charset="-122"/>
              </a:rPr>
              <a:t>、五类隐患排查表（公司级、专业级、车间级、班组级、岗位级）</a:t>
            </a:r>
            <a:endParaRPr lang="en-US" altLang="zh-CN" dirty="0">
              <a:solidFill>
                <a:schemeClr val="bg1"/>
              </a:solidFill>
              <a:latin typeface="微软雅黑" panose="020B0503020204020204" pitchFamily="34" charset="-122"/>
              <a:ea typeface="微软雅黑" panose="020B0503020204020204" pitchFamily="34" charset="-122"/>
            </a:endParaRPr>
          </a:p>
          <a:p>
            <a:pPr algn="just">
              <a:lnSpc>
                <a:spcPct val="130000"/>
              </a:lnSpc>
            </a:pPr>
            <a:r>
              <a:rPr lang="en-US" altLang="zh-CN" dirty="0">
                <a:solidFill>
                  <a:schemeClr val="bg1"/>
                </a:solidFill>
                <a:latin typeface="微软雅黑" panose="020B0503020204020204" pitchFamily="34" charset="-122"/>
                <a:ea typeface="微软雅黑" panose="020B0503020204020204" pitchFamily="34" charset="-122"/>
              </a:rPr>
              <a:t>5</a:t>
            </a:r>
            <a:r>
              <a:rPr lang="zh-CN" altLang="en-US" dirty="0">
                <a:solidFill>
                  <a:schemeClr val="bg1"/>
                </a:solidFill>
                <a:latin typeface="微软雅黑" panose="020B0503020204020204" pitchFamily="34" charset="-122"/>
                <a:ea typeface="微软雅黑" panose="020B0503020204020204" pitchFamily="34" charset="-122"/>
              </a:rPr>
              <a:t>、文件发放记录</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9" name="矩形 48"/>
          <p:cNvSpPr/>
          <p:nvPr/>
        </p:nvSpPr>
        <p:spPr>
          <a:xfrm>
            <a:off x="9984781" y="1360996"/>
            <a:ext cx="492443" cy="461665"/>
          </a:xfrm>
          <a:prstGeom prst="rect">
            <a:avLst/>
          </a:prstGeom>
        </p:spPr>
        <p:txBody>
          <a:bodyPr wrap="none">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查</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任意多边形 11"/>
          <p:cNvSpPr/>
          <p:nvPr/>
        </p:nvSpPr>
        <p:spPr>
          <a:xfrm>
            <a:off x="1558531" y="2116453"/>
            <a:ext cx="2006600" cy="838200"/>
          </a:xfrm>
          <a:custGeom>
            <a:avLst/>
            <a:gdLst>
              <a:gd name="connsiteX0" fmla="*/ 0 w 2006600"/>
              <a:gd name="connsiteY0" fmla="*/ 838200 h 838200"/>
              <a:gd name="connsiteX1" fmla="*/ 774700 w 2006600"/>
              <a:gd name="connsiteY1" fmla="*/ 0 h 838200"/>
              <a:gd name="connsiteX2" fmla="*/ 2006600 w 2006600"/>
              <a:gd name="connsiteY2" fmla="*/ 0 h 838200"/>
            </a:gdLst>
            <a:ahLst/>
            <a:cxnLst>
              <a:cxn ang="0">
                <a:pos x="connsiteX0" y="connsiteY0"/>
              </a:cxn>
              <a:cxn ang="0">
                <a:pos x="connsiteX1" y="connsiteY1"/>
              </a:cxn>
              <a:cxn ang="0">
                <a:pos x="connsiteX2" y="connsiteY2"/>
              </a:cxn>
            </a:cxnLst>
            <a:rect l="l" t="t" r="r" b="b"/>
            <a:pathLst>
              <a:path w="2006600" h="838200">
                <a:moveTo>
                  <a:pt x="0" y="838200"/>
                </a:moveTo>
                <a:lnTo>
                  <a:pt x="774700" y="0"/>
                </a:lnTo>
                <a:lnTo>
                  <a:pt x="2006600" y="0"/>
                </a:lnTo>
              </a:path>
            </a:pathLst>
          </a:cu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1558531" y="3069659"/>
            <a:ext cx="2006600" cy="838200"/>
          </a:xfrm>
          <a:custGeom>
            <a:avLst/>
            <a:gdLst>
              <a:gd name="connsiteX0" fmla="*/ 0 w 2006600"/>
              <a:gd name="connsiteY0" fmla="*/ 838200 h 838200"/>
              <a:gd name="connsiteX1" fmla="*/ 774700 w 2006600"/>
              <a:gd name="connsiteY1" fmla="*/ 0 h 838200"/>
              <a:gd name="connsiteX2" fmla="*/ 2006600 w 2006600"/>
              <a:gd name="connsiteY2" fmla="*/ 0 h 838200"/>
            </a:gdLst>
            <a:ahLst/>
            <a:cxnLst>
              <a:cxn ang="0">
                <a:pos x="connsiteX0" y="connsiteY0"/>
              </a:cxn>
              <a:cxn ang="0">
                <a:pos x="connsiteX1" y="connsiteY1"/>
              </a:cxn>
              <a:cxn ang="0">
                <a:pos x="connsiteX2" y="connsiteY2"/>
              </a:cxn>
            </a:cxnLst>
            <a:rect l="l" t="t" r="r" b="b"/>
            <a:pathLst>
              <a:path w="2006600" h="838200">
                <a:moveTo>
                  <a:pt x="0" y="838200"/>
                </a:moveTo>
                <a:lnTo>
                  <a:pt x="774700" y="0"/>
                </a:lnTo>
                <a:lnTo>
                  <a:pt x="2006600" y="0"/>
                </a:lnTo>
              </a:path>
            </a:pathLst>
          </a:cu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flipV="1">
            <a:off x="1558531" y="3737398"/>
            <a:ext cx="2006600" cy="838200"/>
          </a:xfrm>
          <a:custGeom>
            <a:avLst/>
            <a:gdLst>
              <a:gd name="connsiteX0" fmla="*/ 0 w 2006600"/>
              <a:gd name="connsiteY0" fmla="*/ 838200 h 838200"/>
              <a:gd name="connsiteX1" fmla="*/ 774700 w 2006600"/>
              <a:gd name="connsiteY1" fmla="*/ 0 h 838200"/>
              <a:gd name="connsiteX2" fmla="*/ 2006600 w 2006600"/>
              <a:gd name="connsiteY2" fmla="*/ 0 h 838200"/>
            </a:gdLst>
            <a:ahLst/>
            <a:cxnLst>
              <a:cxn ang="0">
                <a:pos x="connsiteX0" y="connsiteY0"/>
              </a:cxn>
              <a:cxn ang="0">
                <a:pos x="connsiteX1" y="connsiteY1"/>
              </a:cxn>
              <a:cxn ang="0">
                <a:pos x="connsiteX2" y="connsiteY2"/>
              </a:cxn>
            </a:cxnLst>
            <a:rect l="l" t="t" r="r" b="b"/>
            <a:pathLst>
              <a:path w="2006600" h="838200">
                <a:moveTo>
                  <a:pt x="0" y="838200"/>
                </a:moveTo>
                <a:lnTo>
                  <a:pt x="774700" y="0"/>
                </a:lnTo>
                <a:lnTo>
                  <a:pt x="2006600" y="0"/>
                </a:lnTo>
              </a:path>
            </a:pathLst>
          </a:cu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flipV="1">
            <a:off x="1558531" y="4690604"/>
            <a:ext cx="2006600" cy="838200"/>
          </a:xfrm>
          <a:custGeom>
            <a:avLst/>
            <a:gdLst>
              <a:gd name="connsiteX0" fmla="*/ 0 w 2006600"/>
              <a:gd name="connsiteY0" fmla="*/ 838200 h 838200"/>
              <a:gd name="connsiteX1" fmla="*/ 774700 w 2006600"/>
              <a:gd name="connsiteY1" fmla="*/ 0 h 838200"/>
              <a:gd name="connsiteX2" fmla="*/ 2006600 w 2006600"/>
              <a:gd name="connsiteY2" fmla="*/ 0 h 838200"/>
            </a:gdLst>
            <a:ahLst/>
            <a:cxnLst>
              <a:cxn ang="0">
                <a:pos x="connsiteX0" y="connsiteY0"/>
              </a:cxn>
              <a:cxn ang="0">
                <a:pos x="connsiteX1" y="connsiteY1"/>
              </a:cxn>
              <a:cxn ang="0">
                <a:pos x="connsiteX2" y="connsiteY2"/>
              </a:cxn>
            </a:cxnLst>
            <a:rect l="l" t="t" r="r" b="b"/>
            <a:pathLst>
              <a:path w="2006600" h="838200">
                <a:moveTo>
                  <a:pt x="0" y="838200"/>
                </a:moveTo>
                <a:lnTo>
                  <a:pt x="774700" y="0"/>
                </a:lnTo>
                <a:lnTo>
                  <a:pt x="2006600" y="0"/>
                </a:lnTo>
              </a:path>
            </a:pathLst>
          </a:cu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流程图: 手动输入 15"/>
          <p:cNvSpPr/>
          <p:nvPr/>
        </p:nvSpPr>
        <p:spPr>
          <a:xfrm rot="5400000" flipH="1">
            <a:off x="1147225" y="-569637"/>
            <a:ext cx="564161" cy="2207568"/>
          </a:xfrm>
          <a:prstGeom prst="flowChartManualInpu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流程图: 手动输入 16"/>
          <p:cNvSpPr/>
          <p:nvPr/>
        </p:nvSpPr>
        <p:spPr>
          <a:xfrm rot="5400000" flipH="1">
            <a:off x="821704" y="-569636"/>
            <a:ext cx="564161" cy="2207568"/>
          </a:xfrm>
          <a:prstGeom prst="flowChartManualInpu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711450" y="241759"/>
            <a:ext cx="2646879" cy="584775"/>
          </a:xfrm>
          <a:prstGeom prst="rect">
            <a:avLst/>
          </a:prstGeom>
        </p:spPr>
        <p:txBody>
          <a:bodyPr wrap="none">
            <a:spAutoFit/>
          </a:bodyPr>
          <a:lstStyle/>
          <a:p>
            <a:pPr algn="ctr"/>
            <a:r>
              <a:rPr lang="zh-CN" altLang="en-US" sz="3200" b="1" dirty="0">
                <a:solidFill>
                  <a:schemeClr val="tx1">
                    <a:lumMod val="85000"/>
                    <a:lumOff val="15000"/>
                  </a:schemeClr>
                </a:solidFill>
                <a:latin typeface="华文中宋" pitchFamily="2" charset="-122"/>
                <a:ea typeface="华文中宋" pitchFamily="2" charset="-122"/>
              </a:rPr>
              <a:t>全员培训教育</a:t>
            </a:r>
            <a:endParaRPr lang="zh-CN" altLang="en-US" sz="3200" b="1" dirty="0">
              <a:solidFill>
                <a:schemeClr val="tx1">
                  <a:lumMod val="85000"/>
                  <a:lumOff val="15000"/>
                </a:schemeClr>
              </a:solidFill>
              <a:latin typeface="华文中宋" pitchFamily="2" charset="-122"/>
              <a:ea typeface="华文中宋" pitchFamily="2" charset="-122"/>
            </a:endParaRPr>
          </a:p>
        </p:txBody>
      </p:sp>
      <p:sp>
        <p:nvSpPr>
          <p:cNvPr id="10" name="菱形 9"/>
          <p:cNvSpPr/>
          <p:nvPr/>
        </p:nvSpPr>
        <p:spPr>
          <a:xfrm>
            <a:off x="-242309" y="2346465"/>
            <a:ext cx="2952328" cy="2952328"/>
          </a:xfrm>
          <a:prstGeom prst="diamond">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3565131" y="1865287"/>
            <a:ext cx="502331" cy="50233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3565131" y="2818493"/>
            <a:ext cx="502331" cy="50233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3565130" y="4269537"/>
            <a:ext cx="502331" cy="50233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3565130" y="5244270"/>
            <a:ext cx="502331" cy="50233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4161234" y="1654787"/>
            <a:ext cx="4311030" cy="923330"/>
          </a:xfrm>
          <a:prstGeom prst="rect">
            <a:avLst/>
          </a:prstGeom>
        </p:spPr>
        <p:txBody>
          <a:bodyPr wrap="square">
            <a:spAutoFit/>
          </a:bodyPr>
          <a:lstStyle/>
          <a:p>
            <a:pPr algn="just">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制定双体系培训计划（明确学时、培训内容、参加人员、考核方式、相关奖惩等</a:t>
            </a: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矩形 17"/>
          <p:cNvSpPr/>
          <p:nvPr/>
        </p:nvSpPr>
        <p:spPr>
          <a:xfrm>
            <a:off x="4161234" y="2884992"/>
            <a:ext cx="2723823" cy="369332"/>
          </a:xfrm>
          <a:prstGeom prst="rect">
            <a:avLst/>
          </a:prstGeom>
        </p:spPr>
        <p:txBody>
          <a:bodyPr wrap="square">
            <a:spAutoFit/>
          </a:bodyPr>
          <a:lstStyle/>
          <a:p>
            <a:pPr algn="just"/>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分层次、分阶段组织培训</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4161234" y="4321272"/>
            <a:ext cx="1107996" cy="369332"/>
          </a:xfrm>
          <a:prstGeom prst="rect">
            <a:avLst/>
          </a:prstGeom>
        </p:spPr>
        <p:txBody>
          <a:bodyPr wrap="square">
            <a:spAutoFit/>
          </a:bodyPr>
          <a:lstStyle/>
          <a:p>
            <a:pPr algn="just"/>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全员培训</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4147179" y="5033770"/>
            <a:ext cx="4231312" cy="923330"/>
          </a:xfrm>
          <a:prstGeom prst="rect">
            <a:avLst/>
          </a:prstGeom>
        </p:spPr>
        <p:txBody>
          <a:bodyPr wrap="square">
            <a:spAutoFit/>
          </a:bodyPr>
          <a:lstStyle/>
          <a:p>
            <a:pPr algn="just">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培训结束进行闭卷考试，考核结果计入培训档案。</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696076" y="3616648"/>
            <a:ext cx="1075557" cy="400110"/>
          </a:xfrm>
          <a:prstGeom prst="rect">
            <a:avLst/>
          </a:prstGeom>
          <a:noFill/>
        </p:spPr>
        <p:txBody>
          <a:bodyPr wrap="square"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要求</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4" name="圆角矩形 33"/>
          <p:cNvSpPr/>
          <p:nvPr/>
        </p:nvSpPr>
        <p:spPr>
          <a:xfrm>
            <a:off x="8472264" y="1324398"/>
            <a:ext cx="3408109" cy="5023638"/>
          </a:xfrm>
          <a:prstGeom prst="roundRect">
            <a:avLst>
              <a:gd name="adj" fmla="val 381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TextBox 31"/>
          <p:cNvSpPr txBox="1"/>
          <p:nvPr/>
        </p:nvSpPr>
        <p:spPr>
          <a:xfrm>
            <a:off x="9614025" y="2346465"/>
            <a:ext cx="1152128" cy="369332"/>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培训档案</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4" name="矩形 23"/>
          <p:cNvSpPr/>
          <p:nvPr/>
        </p:nvSpPr>
        <p:spPr>
          <a:xfrm>
            <a:off x="9300390" y="2892546"/>
            <a:ext cx="1751856" cy="3000821"/>
          </a:xfrm>
          <a:prstGeom prst="rect">
            <a:avLst/>
          </a:prstGeom>
        </p:spPr>
        <p:txBody>
          <a:bodyPr wrap="square">
            <a:spAutoFit/>
          </a:bodyPr>
          <a:lstStyle/>
          <a:p>
            <a:pPr>
              <a:lnSpc>
                <a:spcPct val="150000"/>
              </a:lnSpc>
            </a:pPr>
            <a:r>
              <a:rPr lang="en-US" altLang="zh-CN" dirty="0">
                <a:solidFill>
                  <a:schemeClr val="bg1"/>
                </a:solidFill>
                <a:latin typeface="微软雅黑" panose="020B0503020204020204" pitchFamily="34" charset="-122"/>
                <a:ea typeface="微软雅黑" panose="020B0503020204020204" pitchFamily="34" charset="-122"/>
              </a:rPr>
              <a:t>1</a:t>
            </a:r>
            <a:r>
              <a:rPr lang="zh-CN" altLang="en-US" dirty="0">
                <a:solidFill>
                  <a:schemeClr val="bg1"/>
                </a:solidFill>
                <a:latin typeface="微软雅黑" panose="020B0503020204020204" pitchFamily="34" charset="-122"/>
                <a:ea typeface="微软雅黑" panose="020B0503020204020204" pitchFamily="34" charset="-122"/>
              </a:rPr>
              <a:t>、培训计划</a:t>
            </a:r>
            <a:endParaRPr lang="en-US" altLang="zh-CN" dirty="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bg1"/>
                </a:solidFill>
                <a:latin typeface="微软雅黑" panose="020B0503020204020204" pitchFamily="34" charset="-122"/>
                <a:ea typeface="微软雅黑" panose="020B0503020204020204" pitchFamily="34" charset="-122"/>
              </a:rPr>
              <a:t>2</a:t>
            </a:r>
            <a:r>
              <a:rPr lang="zh-CN" altLang="en-US" dirty="0">
                <a:solidFill>
                  <a:schemeClr val="bg1"/>
                </a:solidFill>
                <a:latin typeface="微软雅黑" panose="020B0503020204020204" pitchFamily="34" charset="-122"/>
                <a:ea typeface="微软雅黑" panose="020B0503020204020204" pitchFamily="34" charset="-122"/>
              </a:rPr>
              <a:t>、培训通知</a:t>
            </a:r>
            <a:endParaRPr lang="en-US" altLang="zh-CN" dirty="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bg1"/>
                </a:solidFill>
                <a:latin typeface="微软雅黑" panose="020B0503020204020204" pitchFamily="34" charset="-122"/>
                <a:ea typeface="微软雅黑" panose="020B0503020204020204" pitchFamily="34" charset="-122"/>
              </a:rPr>
              <a:t>3</a:t>
            </a:r>
            <a:r>
              <a:rPr lang="zh-CN" altLang="en-US" dirty="0">
                <a:solidFill>
                  <a:schemeClr val="bg1"/>
                </a:solidFill>
                <a:latin typeface="微软雅黑" panose="020B0503020204020204" pitchFamily="34" charset="-122"/>
                <a:ea typeface="微软雅黑" panose="020B0503020204020204" pitchFamily="34" charset="-122"/>
              </a:rPr>
              <a:t>、培训材料</a:t>
            </a:r>
            <a:endParaRPr lang="en-US" altLang="zh-CN" dirty="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bg1"/>
                </a:solidFill>
                <a:latin typeface="微软雅黑" panose="020B0503020204020204" pitchFamily="34" charset="-122"/>
                <a:ea typeface="微软雅黑" panose="020B0503020204020204" pitchFamily="34" charset="-122"/>
              </a:rPr>
              <a:t>4</a:t>
            </a:r>
            <a:r>
              <a:rPr lang="zh-CN" altLang="en-US" dirty="0">
                <a:solidFill>
                  <a:schemeClr val="bg1"/>
                </a:solidFill>
                <a:latin typeface="微软雅黑" panose="020B0503020204020204" pitchFamily="34" charset="-122"/>
                <a:ea typeface="微软雅黑" panose="020B0503020204020204" pitchFamily="34" charset="-122"/>
              </a:rPr>
              <a:t>、培训图片</a:t>
            </a:r>
            <a:endParaRPr lang="en-US" altLang="zh-CN" dirty="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bg1"/>
                </a:solidFill>
                <a:latin typeface="微软雅黑" panose="020B0503020204020204" pitchFamily="34" charset="-122"/>
                <a:ea typeface="微软雅黑" panose="020B0503020204020204" pitchFamily="34" charset="-122"/>
              </a:rPr>
              <a:t>5</a:t>
            </a:r>
            <a:r>
              <a:rPr lang="zh-CN" altLang="en-US" dirty="0">
                <a:solidFill>
                  <a:schemeClr val="bg1"/>
                </a:solidFill>
                <a:latin typeface="微软雅黑" panose="020B0503020204020204" pitchFamily="34" charset="-122"/>
                <a:ea typeface="微软雅黑" panose="020B0503020204020204" pitchFamily="34" charset="-122"/>
              </a:rPr>
              <a:t>、考试试卷</a:t>
            </a:r>
            <a:endParaRPr lang="en-US" altLang="zh-CN" dirty="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bg1"/>
                </a:solidFill>
                <a:latin typeface="微软雅黑" panose="020B0503020204020204" pitchFamily="34" charset="-122"/>
                <a:ea typeface="微软雅黑" panose="020B0503020204020204" pitchFamily="34" charset="-122"/>
              </a:rPr>
              <a:t>6</a:t>
            </a:r>
            <a:r>
              <a:rPr lang="zh-CN" altLang="en-US" dirty="0">
                <a:solidFill>
                  <a:schemeClr val="bg1"/>
                </a:solidFill>
                <a:latin typeface="微软雅黑" panose="020B0503020204020204" pitchFamily="34" charset="-122"/>
                <a:ea typeface="微软雅黑" panose="020B0503020204020204" pitchFamily="34" charset="-122"/>
              </a:rPr>
              <a:t>、成绩汇总表</a:t>
            </a:r>
            <a:endParaRPr lang="en-US" altLang="zh-CN" dirty="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bg1"/>
                </a:solidFill>
                <a:latin typeface="微软雅黑" panose="020B0503020204020204" pitchFamily="34" charset="-122"/>
                <a:ea typeface="微软雅黑" panose="020B0503020204020204" pitchFamily="34" charset="-122"/>
              </a:rPr>
              <a:t>7</a:t>
            </a:r>
            <a:r>
              <a:rPr lang="zh-CN" altLang="en-US" dirty="0">
                <a:solidFill>
                  <a:schemeClr val="bg1"/>
                </a:solidFill>
                <a:latin typeface="微软雅黑" panose="020B0503020204020204" pitchFamily="34" charset="-122"/>
                <a:ea typeface="微软雅黑" panose="020B0503020204020204" pitchFamily="34" charset="-122"/>
              </a:rPr>
              <a:t>、效果评估表</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5" name="矩形 34"/>
          <p:cNvSpPr/>
          <p:nvPr/>
        </p:nvSpPr>
        <p:spPr>
          <a:xfrm>
            <a:off x="9949469" y="1565593"/>
            <a:ext cx="492443" cy="461665"/>
          </a:xfrm>
          <a:prstGeom prst="rect">
            <a:avLst/>
          </a:prstGeom>
        </p:spPr>
        <p:txBody>
          <a:bodyPr wrap="none">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查</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3628320" y="1917014"/>
            <a:ext cx="355315" cy="400110"/>
          </a:xfrm>
          <a:prstGeom prst="rect">
            <a:avLst/>
          </a:prstGeom>
          <a:noFill/>
        </p:spPr>
        <p:txBody>
          <a:bodyPr wrap="square" rtlCol="0">
            <a:spAutoFit/>
          </a:bodyPr>
          <a:lstStyle/>
          <a:p>
            <a:pPr algn="ctr"/>
            <a:r>
              <a:rPr lang="en-US" altLang="zh-CN" sz="2000" b="1" dirty="0" smtClean="0">
                <a:solidFill>
                  <a:schemeClr val="bg1"/>
                </a:solidFill>
                <a:latin typeface="Arial" panose="020B0604020202020204" pitchFamily="34" charset="0"/>
                <a:cs typeface="Arial" panose="020B0604020202020204" pitchFamily="34" charset="0"/>
              </a:rPr>
              <a:t>1</a:t>
            </a:r>
            <a:endParaRPr lang="zh-CN" altLang="en-US" sz="2000" b="1" dirty="0">
              <a:solidFill>
                <a:schemeClr val="bg1"/>
              </a:solidFill>
              <a:latin typeface="Arial" panose="020B0604020202020204" pitchFamily="34" charset="0"/>
              <a:cs typeface="Arial" panose="020B0604020202020204" pitchFamily="34" charset="0"/>
            </a:endParaRPr>
          </a:p>
        </p:txBody>
      </p:sp>
      <p:sp>
        <p:nvSpPr>
          <p:cNvPr id="37" name="文本框 36"/>
          <p:cNvSpPr txBox="1"/>
          <p:nvPr/>
        </p:nvSpPr>
        <p:spPr>
          <a:xfrm>
            <a:off x="3638639" y="2869603"/>
            <a:ext cx="355315" cy="400110"/>
          </a:xfrm>
          <a:prstGeom prst="rect">
            <a:avLst/>
          </a:prstGeom>
          <a:noFill/>
        </p:spPr>
        <p:txBody>
          <a:bodyPr wrap="square" rtlCol="0">
            <a:spAutoFit/>
          </a:bodyPr>
          <a:lstStyle/>
          <a:p>
            <a:pPr algn="ctr"/>
            <a:r>
              <a:rPr lang="en-US" altLang="zh-CN" sz="2000" b="1" dirty="0" smtClean="0">
                <a:solidFill>
                  <a:schemeClr val="bg1"/>
                </a:solidFill>
                <a:latin typeface="Arial" panose="020B0604020202020204" pitchFamily="34" charset="0"/>
                <a:cs typeface="Arial" panose="020B0604020202020204" pitchFamily="34" charset="0"/>
              </a:rPr>
              <a:t>2</a:t>
            </a:r>
            <a:endParaRPr lang="zh-CN" altLang="en-US" sz="2000" b="1" dirty="0">
              <a:solidFill>
                <a:schemeClr val="bg1"/>
              </a:solidFill>
              <a:latin typeface="Arial" panose="020B0604020202020204" pitchFamily="34" charset="0"/>
              <a:cs typeface="Arial" panose="020B0604020202020204" pitchFamily="34" charset="0"/>
            </a:endParaRPr>
          </a:p>
        </p:txBody>
      </p:sp>
      <p:sp>
        <p:nvSpPr>
          <p:cNvPr id="38" name="文本框 37"/>
          <p:cNvSpPr txBox="1"/>
          <p:nvPr/>
        </p:nvSpPr>
        <p:spPr>
          <a:xfrm>
            <a:off x="3638639" y="4320647"/>
            <a:ext cx="355315" cy="400110"/>
          </a:xfrm>
          <a:prstGeom prst="rect">
            <a:avLst/>
          </a:prstGeom>
          <a:noFill/>
        </p:spPr>
        <p:txBody>
          <a:bodyPr wrap="square" rtlCol="0">
            <a:spAutoFit/>
          </a:bodyPr>
          <a:lstStyle/>
          <a:p>
            <a:pPr algn="ctr"/>
            <a:r>
              <a:rPr lang="en-US" altLang="zh-CN" sz="2000" b="1" dirty="0" smtClean="0">
                <a:solidFill>
                  <a:schemeClr val="bg1"/>
                </a:solidFill>
                <a:latin typeface="Arial" panose="020B0604020202020204" pitchFamily="34" charset="0"/>
                <a:cs typeface="Arial" panose="020B0604020202020204" pitchFamily="34" charset="0"/>
              </a:rPr>
              <a:t>3</a:t>
            </a:r>
            <a:endParaRPr lang="zh-CN" altLang="en-US" sz="2000" b="1" dirty="0">
              <a:solidFill>
                <a:schemeClr val="bg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流程图: 手动输入 7"/>
          <p:cNvSpPr/>
          <p:nvPr/>
        </p:nvSpPr>
        <p:spPr>
          <a:xfrm rot="5400000" flipH="1">
            <a:off x="1147225" y="-569637"/>
            <a:ext cx="564161" cy="2207568"/>
          </a:xfrm>
          <a:prstGeom prst="flowChartManualInpu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流程图: 手动输入 9"/>
          <p:cNvSpPr/>
          <p:nvPr/>
        </p:nvSpPr>
        <p:spPr>
          <a:xfrm rot="5400000" flipH="1">
            <a:off x="821704" y="-569636"/>
            <a:ext cx="564161" cy="2207568"/>
          </a:xfrm>
          <a:prstGeom prst="flowChartManualInpu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724648" y="253981"/>
            <a:ext cx="2646879" cy="584775"/>
          </a:xfrm>
          <a:prstGeom prst="rect">
            <a:avLst/>
          </a:prstGeom>
        </p:spPr>
        <p:txBody>
          <a:bodyPr wrap="none">
            <a:spAutoFit/>
          </a:bodyPr>
          <a:lstStyle/>
          <a:p>
            <a:pPr algn="ctr"/>
            <a:r>
              <a:rPr lang="zh-CN" altLang="en-US" sz="3200" b="1" dirty="0">
                <a:solidFill>
                  <a:schemeClr val="tx1">
                    <a:lumMod val="85000"/>
                    <a:lumOff val="15000"/>
                  </a:schemeClr>
                </a:solidFill>
                <a:latin typeface="华文中宋" pitchFamily="2" charset="-122"/>
                <a:ea typeface="华文中宋" pitchFamily="2" charset="-122"/>
              </a:rPr>
              <a:t>风险识别评价</a:t>
            </a:r>
            <a:endParaRPr lang="zh-CN" altLang="en-US" sz="3200" b="1" dirty="0">
              <a:solidFill>
                <a:schemeClr val="tx1">
                  <a:lumMod val="85000"/>
                  <a:lumOff val="15000"/>
                </a:schemeClr>
              </a:solidFill>
              <a:latin typeface="华文中宋" pitchFamily="2" charset="-122"/>
              <a:ea typeface="华文中宋" pitchFamily="2" charset="-122"/>
            </a:endParaRPr>
          </a:p>
        </p:txBody>
      </p:sp>
      <p:sp>
        <p:nvSpPr>
          <p:cNvPr id="5" name="圆角矩形 4"/>
          <p:cNvSpPr/>
          <p:nvPr/>
        </p:nvSpPr>
        <p:spPr>
          <a:xfrm>
            <a:off x="2209430" y="1628800"/>
            <a:ext cx="2218423" cy="1080120"/>
          </a:xfrm>
          <a:prstGeom prst="roundRect">
            <a:avLst>
              <a:gd name="adj" fmla="val 255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4972092" y="1628800"/>
            <a:ext cx="2218423" cy="1080120"/>
          </a:xfrm>
          <a:prstGeom prst="roundRect">
            <a:avLst>
              <a:gd name="adj" fmla="val 2558"/>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7734754" y="1628800"/>
            <a:ext cx="2218423" cy="1080120"/>
          </a:xfrm>
          <a:prstGeom prst="roundRect">
            <a:avLst>
              <a:gd name="adj" fmla="val 255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7734754" y="3284984"/>
            <a:ext cx="2218423" cy="1080120"/>
          </a:xfrm>
          <a:prstGeom prst="roundRect">
            <a:avLst>
              <a:gd name="adj" fmla="val 2558"/>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4972092" y="3284984"/>
            <a:ext cx="2218423" cy="1080120"/>
          </a:xfrm>
          <a:prstGeom prst="roundRect">
            <a:avLst>
              <a:gd name="adj" fmla="val 255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2209430" y="3268092"/>
            <a:ext cx="2218423" cy="1080120"/>
          </a:xfrm>
          <a:prstGeom prst="roundRect">
            <a:avLst>
              <a:gd name="adj" fmla="val 2558"/>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5"/>
          <p:cNvSpPr/>
          <p:nvPr/>
        </p:nvSpPr>
        <p:spPr>
          <a:xfrm>
            <a:off x="2209429" y="4843884"/>
            <a:ext cx="2218423" cy="1080120"/>
          </a:xfrm>
          <a:prstGeom prst="roundRect">
            <a:avLst>
              <a:gd name="adj" fmla="val 255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764642" y="1762595"/>
            <a:ext cx="1107996" cy="812530"/>
          </a:xfrm>
          <a:prstGeom prst="rect">
            <a:avLst/>
          </a:prstGeom>
        </p:spPr>
        <p:txBody>
          <a:bodyPr wrap="none">
            <a:spAutoFit/>
          </a:bodyPr>
          <a:lstStyle/>
          <a:p>
            <a:pPr lvl="0" algn="ct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风险</a:t>
            </a:r>
            <a:r>
              <a:rPr lang="zh-CN" altLang="en-US" b="1" dirty="0" smtClean="0">
                <a:solidFill>
                  <a:schemeClr val="bg1"/>
                </a:solidFill>
                <a:latin typeface="微软雅黑" panose="020B0503020204020204" pitchFamily="34" charset="-122"/>
                <a:ea typeface="微软雅黑" panose="020B0503020204020204" pitchFamily="34" charset="-122"/>
              </a:rPr>
              <a:t>点</a:t>
            </a:r>
            <a:endParaRPr lang="en-US" altLang="zh-CN" b="1" dirty="0" smtClean="0">
              <a:solidFill>
                <a:schemeClr val="bg1"/>
              </a:solidFill>
              <a:latin typeface="微软雅黑" panose="020B0503020204020204" pitchFamily="34" charset="-122"/>
              <a:ea typeface="微软雅黑" panose="020B0503020204020204" pitchFamily="34" charset="-122"/>
            </a:endParaRPr>
          </a:p>
          <a:p>
            <a:pPr lvl="0" algn="ctr">
              <a:lnSpc>
                <a:spcPct val="130000"/>
              </a:lnSpc>
            </a:pPr>
            <a:r>
              <a:rPr lang="zh-CN" altLang="en-US" b="1" dirty="0" smtClean="0">
                <a:solidFill>
                  <a:schemeClr val="bg1"/>
                </a:solidFill>
                <a:latin typeface="微软雅黑" panose="020B0503020204020204" pitchFamily="34" charset="-122"/>
                <a:ea typeface="微软雅黑" panose="020B0503020204020204" pitchFamily="34" charset="-122"/>
              </a:rPr>
              <a:t>排</a:t>
            </a:r>
            <a:r>
              <a:rPr lang="zh-CN" altLang="en-US" b="1" dirty="0">
                <a:solidFill>
                  <a:schemeClr val="bg1"/>
                </a:solidFill>
                <a:latin typeface="微软雅黑" panose="020B0503020204020204" pitchFamily="34" charset="-122"/>
                <a:ea typeface="微软雅黑" panose="020B0503020204020204" pitchFamily="34" charset="-122"/>
              </a:rPr>
              <a:t>查确定</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5065640" y="1960245"/>
            <a:ext cx="2031325" cy="417230"/>
          </a:xfrm>
          <a:prstGeom prst="rect">
            <a:avLst/>
          </a:prstGeom>
        </p:spPr>
        <p:txBody>
          <a:bodyPr wrap="none">
            <a:spAutoFit/>
          </a:bodyPr>
          <a:lstStyle/>
          <a:p>
            <a:pPr algn="ct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危险源辨识、分析</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8289966" y="1984194"/>
            <a:ext cx="1107996" cy="369332"/>
          </a:xfrm>
          <a:prstGeom prst="rect">
            <a:avLst/>
          </a:prstGeom>
        </p:spPr>
        <p:txBody>
          <a:bodyPr wrap="non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风险评价</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9" name="矩形 18"/>
          <p:cNvSpPr/>
          <p:nvPr/>
        </p:nvSpPr>
        <p:spPr>
          <a:xfrm>
            <a:off x="7828302" y="3616429"/>
            <a:ext cx="2031325" cy="417230"/>
          </a:xfrm>
          <a:prstGeom prst="rect">
            <a:avLst/>
          </a:prstGeom>
        </p:spPr>
        <p:txBody>
          <a:bodyPr wrap="none">
            <a:spAutoFit/>
          </a:bodyPr>
          <a:lstStyle/>
          <a:p>
            <a:pPr algn="ct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风险分级管控清单</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0" name="矩形 19"/>
          <p:cNvSpPr/>
          <p:nvPr/>
        </p:nvSpPr>
        <p:spPr>
          <a:xfrm>
            <a:off x="5339175" y="3599537"/>
            <a:ext cx="1569660" cy="417230"/>
          </a:xfrm>
          <a:prstGeom prst="rect">
            <a:avLst/>
          </a:prstGeom>
        </p:spPr>
        <p:txBody>
          <a:bodyPr wrap="none">
            <a:spAutoFit/>
          </a:bodyPr>
          <a:lstStyle/>
          <a:p>
            <a:pPr algn="ct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风险分级管控</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1" name="矩形 20"/>
          <p:cNvSpPr/>
          <p:nvPr/>
        </p:nvSpPr>
        <p:spPr>
          <a:xfrm>
            <a:off x="2764642" y="3571066"/>
            <a:ext cx="1107996" cy="417230"/>
          </a:xfrm>
          <a:prstGeom prst="rect">
            <a:avLst/>
          </a:prstGeom>
        </p:spPr>
        <p:txBody>
          <a:bodyPr wrap="none">
            <a:spAutoFit/>
          </a:bodyPr>
          <a:lstStyle/>
          <a:p>
            <a:pPr algn="ct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控制措施</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2" name="矩形 21"/>
          <p:cNvSpPr/>
          <p:nvPr/>
        </p:nvSpPr>
        <p:spPr>
          <a:xfrm>
            <a:off x="2764642" y="5175329"/>
            <a:ext cx="1107996" cy="417230"/>
          </a:xfrm>
          <a:prstGeom prst="rect">
            <a:avLst/>
          </a:prstGeom>
        </p:spPr>
        <p:txBody>
          <a:bodyPr wrap="none">
            <a:spAutoFit/>
          </a:bodyPr>
          <a:lstStyle/>
          <a:p>
            <a:pPr algn="ct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风险告知</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3" name="燕尾形 22"/>
          <p:cNvSpPr/>
          <p:nvPr/>
        </p:nvSpPr>
        <p:spPr>
          <a:xfrm>
            <a:off x="4597448" y="2008143"/>
            <a:ext cx="216024" cy="369332"/>
          </a:xfrm>
          <a:prstGeom prst="chevron">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燕尾形 24"/>
          <p:cNvSpPr/>
          <p:nvPr/>
        </p:nvSpPr>
        <p:spPr>
          <a:xfrm>
            <a:off x="7360110" y="2008143"/>
            <a:ext cx="216024" cy="369332"/>
          </a:xfrm>
          <a:prstGeom prst="chevron">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 name="燕尾形 25"/>
          <p:cNvSpPr/>
          <p:nvPr/>
        </p:nvSpPr>
        <p:spPr>
          <a:xfrm flipH="1">
            <a:off x="7354622" y="3664327"/>
            <a:ext cx="216024" cy="369332"/>
          </a:xfrm>
          <a:prstGeom prst="chevron">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燕尾形 26"/>
          <p:cNvSpPr/>
          <p:nvPr/>
        </p:nvSpPr>
        <p:spPr>
          <a:xfrm flipH="1">
            <a:off x="4601282" y="3640378"/>
            <a:ext cx="216024" cy="369332"/>
          </a:xfrm>
          <a:prstGeom prst="chevron">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燕尾形 27"/>
          <p:cNvSpPr/>
          <p:nvPr/>
        </p:nvSpPr>
        <p:spPr>
          <a:xfrm rot="16200000" flipH="1">
            <a:off x="3210628" y="4417411"/>
            <a:ext cx="216024" cy="369332"/>
          </a:xfrm>
          <a:prstGeom prst="chevron">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
</p:tagLst>
</file>

<file path=ppt/tags/tag17.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
  <p:tag name="KSO_WM_UNIT_PRESET_TEXT" val="感谢观看"/>
</p:tagLst>
</file>

<file path=ppt/tags/tag18.xml><?xml version="1.0" encoding="utf-8"?>
<p:tagLst xmlns:p="http://schemas.openxmlformats.org/presentationml/2006/main">
  <p:tag name="KSO_WM_UNIT_TEXT_FILL_FORE_SCHEMECOLOR_INDEX_BRIGHTNESS" val="-0.25"/>
  <p:tag name="KSO_WM_UNIT_TEXT_FILL_FORE_SCHEMECOLOR_INDEX" val="9"/>
  <p:tag name="KSO_WM_UNIT_TEXT_FILL_TYPE" val="1"/>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COMMONDATA" val="eyJoZGlkIjoiNDY1MmY4MTY3YzFkZTg4NGM1MWI4N2I1NTA1MWI4MWEifQ=="/>
</p:tagLst>
</file>

<file path=ppt/tags/tag3.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4.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5.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xml><?xml version="1.0" encoding="utf-8"?>
<p:tagLst xmlns:p="http://schemas.openxmlformats.org/presentationml/2006/main">
  <p:tag name="KSO_WM_SPECIAL_SOURCE" val="bdnull"/>
</p:tagLst>
</file>

<file path=ppt/tags/tag9.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 name="KSO_WM_BEAUTIFY_FLAG" val=""/>
</p:tagLst>
</file>

<file path=ppt/theme/theme1.xml><?xml version="1.0" encoding="utf-8"?>
<a:theme xmlns:a="http://schemas.openxmlformats.org/drawingml/2006/main" name="博富特咨询">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2857</Words>
  <Application>WPS 演示</Application>
  <PresentationFormat>宽屏</PresentationFormat>
  <Paragraphs>429</Paragraphs>
  <Slides>25</Slides>
  <Notes>15</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25</vt:i4>
      </vt:variant>
    </vt:vector>
  </HeadingPairs>
  <TitlesOfParts>
    <vt:vector size="38" baseType="lpstr">
      <vt:lpstr>Arial</vt:lpstr>
      <vt:lpstr>宋体</vt:lpstr>
      <vt:lpstr>Wingdings</vt:lpstr>
      <vt:lpstr>华文中宋</vt:lpstr>
      <vt:lpstr>微软雅黑</vt:lpstr>
      <vt:lpstr>Kozuka Mincho Pr6N H</vt:lpstr>
      <vt:lpstr>Yu Gothic UI Semibold</vt:lpstr>
      <vt:lpstr>Calibri</vt:lpstr>
      <vt:lpstr>Arial Unicode MS</vt:lpstr>
      <vt:lpstr>汉仪旗黑-85S</vt:lpstr>
      <vt:lpstr>黑体</vt:lpstr>
      <vt:lpstr>楷体</vt:lpstr>
      <vt:lpstr>博富特咨询</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双体系检查重点</dc:title>
  <dc:creator>玺猫PPT</dc:creator>
  <cp:lastModifiedBy>little fairy</cp:lastModifiedBy>
  <cp:revision>104</cp:revision>
  <cp:lastPrinted>2017-11-19T00:44:00Z</cp:lastPrinted>
  <dcterms:created xsi:type="dcterms:W3CDTF">2017-11-17T02:51:00Z</dcterms:created>
  <dcterms:modified xsi:type="dcterms:W3CDTF">2023-08-02T03:42:17Z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35708AC33C524E7F9699F74D2EA9C162_12</vt:lpwstr>
  </property>
  <property fmtid="{D5CDD505-2E9C-101B-9397-08002B2CF9AE}" pid="3" name="KSOProductBuildVer">
    <vt:lpwstr>2052-12.1.0.15120</vt:lpwstr>
  </property>
</Properties>
</file>