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414" r:id="rId4"/>
    <p:sldId id="415" r:id="rId5"/>
    <p:sldId id="269" r:id="rId6"/>
    <p:sldId id="273" r:id="rId7"/>
    <p:sldId id="276" r:id="rId8"/>
    <p:sldId id="307" r:id="rId9"/>
    <p:sldId id="308" r:id="rId10"/>
    <p:sldId id="309" r:id="rId11"/>
    <p:sldId id="311" r:id="rId12"/>
    <p:sldId id="310" r:id="rId13"/>
    <p:sldId id="312" r:id="rId14"/>
    <p:sldId id="279" r:id="rId15"/>
    <p:sldId id="313" r:id="rId16"/>
    <p:sldId id="314" r:id="rId17"/>
    <p:sldId id="315" r:id="rId18"/>
    <p:sldId id="316" r:id="rId19"/>
    <p:sldId id="317" r:id="rId20"/>
    <p:sldId id="319" r:id="rId21"/>
    <p:sldId id="318" r:id="rId22"/>
    <p:sldId id="320" r:id="rId23"/>
    <p:sldId id="281" r:id="rId24"/>
    <p:sldId id="321" r:id="rId25"/>
    <p:sldId id="282" r:id="rId26"/>
    <p:sldId id="322" r:id="rId27"/>
    <p:sldId id="323" r:id="rId28"/>
    <p:sldId id="324" r:id="rId29"/>
    <p:sldId id="325" r:id="rId30"/>
    <p:sldId id="368" r:id="rId31"/>
    <p:sldId id="326" r:id="rId32"/>
    <p:sldId id="327" r:id="rId33"/>
    <p:sldId id="285" r:id="rId34"/>
    <p:sldId id="328" r:id="rId35"/>
    <p:sldId id="329" r:id="rId36"/>
    <p:sldId id="330" r:id="rId37"/>
    <p:sldId id="287"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9" r:id="rId74"/>
    <p:sldId id="366" r:id="rId75"/>
    <p:sldId id="416" r:id="rId76"/>
  </p:sldIdLst>
  <p:sldSz cx="12192000" cy="6858000"/>
  <p:notesSz cx="6858000" cy="9144000"/>
  <p:custDataLst>
    <p:tags r:id="rId8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5" d="100"/>
          <a:sy n="85" d="100"/>
        </p:scale>
        <p:origin x="-498" y="-84"/>
      </p:cViewPr>
      <p:guideLst>
        <p:guide orient="horz" pos="218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1" Type="http://schemas.openxmlformats.org/officeDocument/2006/relationships/tags" Target="tags/tag167.xml"/><Relationship Id="rId80" Type="http://schemas.openxmlformats.org/officeDocument/2006/relationships/commentAuthors" Target="commentAuthors.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tags" Target="../tags/tag29.xml"/><Relationship Id="rId10"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3" Type="http://schemas.openxmlformats.org/officeDocument/2006/relationships/image" Target="../media/image2.png"/><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5" Type="http://schemas.openxmlformats.org/officeDocument/2006/relationships/image" Target="../media/image2.png"/><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2050" name="日期占位符 2049"/>
          <p:cNvSpPr>
            <a:spLocks noGrp="1"/>
          </p:cNvSpPr>
          <p:nvPr>
            <p:ph type="dt" sz="half" idx="2"/>
          </p:nvPr>
        </p:nvSpPr>
        <p:spPr>
          <a:xfrm>
            <a:off x="609600" y="6245225"/>
            <a:ext cx="2844800" cy="476250"/>
          </a:xfrm>
          <a:prstGeom prst="rect">
            <a:avLst/>
          </a:prstGeom>
          <a:noFill/>
          <a:ln w="9525">
            <a:noFill/>
          </a:ln>
        </p:spPr>
        <p:txBody>
          <a:bodyPr anchor="t" anchorCtr="0"/>
          <a:lstStyle>
            <a:lvl1pPr>
              <a:defRPr sz="1400">
                <a:solidFill>
                  <a:srgbClr val="000066"/>
                </a:solidFill>
              </a:defRPr>
            </a:lvl1pPr>
          </a:lstStyle>
          <a:p>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2051" name="页脚占位符 2050"/>
          <p:cNvSpPr>
            <a:spLocks noGrp="1"/>
          </p:cNvSpPr>
          <p:nvPr>
            <p:ph type="ftr" sz="quarter" idx="3"/>
          </p:nvPr>
        </p:nvSpPr>
        <p:spPr>
          <a:xfrm>
            <a:off x="4165600" y="6245225"/>
            <a:ext cx="3860800" cy="476250"/>
          </a:xfrm>
          <a:prstGeom prst="rect">
            <a:avLst/>
          </a:prstGeom>
          <a:noFill/>
          <a:ln w="9525">
            <a:noFill/>
          </a:ln>
        </p:spPr>
        <p:txBody>
          <a:bodyPr anchor="t" anchorCtr="0"/>
          <a:lstStyle>
            <a:lvl1pPr algn="ctr">
              <a:defRPr sz="1400">
                <a:solidFill>
                  <a:srgbClr val="000066"/>
                </a:solidFill>
              </a:defRPr>
            </a:lvl1pPr>
          </a:lstStyle>
          <a:p>
            <a:endParaRPr lang="zh-CN" altLang="en-US" dirty="0">
              <a:latin typeface="Arial" panose="020B0604020202020204" pitchFamily="34" charset="0"/>
            </a:endParaRPr>
          </a:p>
        </p:txBody>
      </p:sp>
      <p:sp>
        <p:nvSpPr>
          <p:cNvPr id="2052" name="灯片编号占位符 2051"/>
          <p:cNvSpPr>
            <a:spLocks noGrp="1"/>
          </p:cNvSpPr>
          <p:nvPr>
            <p:ph type="sldNum" sz="quarter" idx="4"/>
          </p:nvPr>
        </p:nvSpPr>
        <p:spPr>
          <a:xfrm>
            <a:off x="8737600" y="6245225"/>
            <a:ext cx="2844800" cy="476250"/>
          </a:xfrm>
          <a:prstGeom prst="rect">
            <a:avLst/>
          </a:prstGeom>
          <a:noFill/>
          <a:ln w="9525">
            <a:noFill/>
          </a:ln>
        </p:spPr>
        <p:txBody>
          <a:bodyPr anchor="t" anchorCtr="0"/>
          <a:lstStyle>
            <a:lvl1pPr algn="r">
              <a:defRPr sz="1400">
                <a:solidFill>
                  <a:srgbClr val="000066"/>
                </a:solidFill>
              </a:defRPr>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2053" name="标题 2052"/>
          <p:cNvSpPr/>
          <p:nvPr>
            <p:ph type="ctrTitle"/>
          </p:nvPr>
        </p:nvSpPr>
        <p:spPr>
          <a:xfrm>
            <a:off x="914400" y="2130425"/>
            <a:ext cx="10363200" cy="1154113"/>
          </a:xfrm>
          <a:prstGeom prst="rect">
            <a:avLst/>
          </a:prstGeom>
          <a:noFill/>
          <a:ln w="9525">
            <a:noFill/>
          </a:ln>
        </p:spPr>
        <p:txBody>
          <a:bodyPr anchor="ctr" anchorCtr="0"/>
          <a:lstStyle>
            <a:lvl1pPr lvl="0" algn="ctr">
              <a:buClrTx/>
              <a:buSzTx/>
              <a:buFontTx/>
              <a:defRPr sz="4000" b="1">
                <a:solidFill>
                  <a:srgbClr val="000066"/>
                </a:solidFill>
              </a:defRPr>
            </a:lvl1pPr>
          </a:lstStyle>
          <a:p>
            <a:pPr lvl="0"/>
            <a:r>
              <a:rPr lang="zh-CN" altLang="en-US"/>
              <a:t>单击此处编辑母版标题样式</a:t>
            </a:r>
            <a:endParaRPr lang="zh-CN" altLang="en-US"/>
          </a:p>
        </p:txBody>
      </p:sp>
      <p:sp>
        <p:nvSpPr>
          <p:cNvPr id="2054" name="副标题 2053"/>
          <p:cNvSpPr/>
          <p:nvPr>
            <p:ph type="subTitle" idx="1"/>
          </p:nvPr>
        </p:nvSpPr>
        <p:spPr>
          <a:xfrm>
            <a:off x="1842478" y="3502025"/>
            <a:ext cx="8534400" cy="982663"/>
          </a:xfrm>
          <a:prstGeom prst="rect">
            <a:avLst/>
          </a:prstGeom>
          <a:noFill/>
          <a:ln w="9525">
            <a:noFill/>
          </a:ln>
        </p:spPr>
        <p:txBody>
          <a:bodyPr anchor="t" anchorCtr="0"/>
          <a:lstStyle>
            <a:lvl1pPr marL="0" lvl="0" indent="0" algn="ctr">
              <a:buClrTx/>
              <a:buSzTx/>
              <a:buFontTx/>
              <a:buNone/>
              <a:defRPr sz="3200">
                <a:solidFill>
                  <a:srgbClr val="000066"/>
                </a:solidFill>
              </a:defRPr>
            </a:lvl1pPr>
            <a:lvl2pPr marL="457200" lvl="1" indent="0" algn="ctr">
              <a:buClrTx/>
              <a:buSzTx/>
              <a:buFontTx/>
              <a:buNone/>
              <a:defRPr sz="3200">
                <a:solidFill>
                  <a:srgbClr val="000066"/>
                </a:solidFill>
              </a:defRPr>
            </a:lvl2pPr>
            <a:lvl3pPr marL="914400" lvl="2" indent="0" algn="ctr">
              <a:buClrTx/>
              <a:buSzTx/>
              <a:buFontTx/>
              <a:buNone/>
              <a:defRPr sz="3200">
                <a:solidFill>
                  <a:srgbClr val="000066"/>
                </a:solidFill>
              </a:defRPr>
            </a:lvl3pPr>
            <a:lvl4pPr marL="1371600" lvl="3" indent="0" algn="ctr">
              <a:buClr>
                <a:srgbClr val="6699FF"/>
              </a:buClr>
              <a:buSzTx/>
              <a:buFont typeface="Arial" panose="020B0604020202020204" pitchFamily="34" charset="0"/>
              <a:buNone/>
              <a:defRPr sz="3200">
                <a:solidFill>
                  <a:srgbClr val="000066"/>
                </a:solidFill>
              </a:defRPr>
            </a:lvl4pPr>
            <a:lvl5pPr marL="1828800" lvl="4" indent="0" algn="ctr">
              <a:buClr>
                <a:srgbClr val="6699FF"/>
              </a:buClr>
              <a:buSzTx/>
              <a:buFont typeface="Arial" panose="020B0604020202020204" pitchFamily="34" charset="0"/>
              <a:buNone/>
              <a:defRPr sz="3200">
                <a:solidFill>
                  <a:srgbClr val="000066"/>
                </a:solidFill>
              </a:defRPr>
            </a:lvl5pPr>
          </a:lstStyle>
          <a:p>
            <a:pPr lvl="0"/>
            <a:r>
              <a:rPr lang="zh-CN" altLang="en-US"/>
              <a:t>单击此处编辑母版副标题样式</a:t>
            </a:r>
            <a:endParaRPr lang="zh-CN" altLang="en-US"/>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13850" y="274638"/>
            <a:ext cx="23685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108201" y="274638"/>
            <a:ext cx="6968342"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87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08201" y="1600200"/>
            <a:ext cx="464235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940042" y="1600200"/>
            <a:ext cx="464235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6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6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image" Target="../media/image2.png"/><Relationship Id="rId14" Type="http://schemas.openxmlformats.org/officeDocument/2006/relationships/tags" Target="../tags/tag9.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2.png"/><Relationship Id="rId26" Type="http://schemas.openxmlformats.org/officeDocument/2006/relationships/tags" Target="../tags/tag153.xml"/><Relationship Id="rId25" Type="http://schemas.openxmlformats.org/officeDocument/2006/relationships/tags" Target="../tags/tag152.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slideLayout" Target="../slideLayouts/slideLayout14.xml"/><Relationship Id="rId19" Type="http://schemas.openxmlformats.org/officeDocument/2006/relationships/image" Target="../media/image8.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日期占位符 1025"/>
          <p:cNvSpPr>
            <a:spLocks noGrp="1"/>
          </p:cNvSpPr>
          <p:nvPr>
            <p:ph type="dt" sz="half" idx="2"/>
          </p:nvPr>
        </p:nvSpPr>
        <p:spPr>
          <a:xfrm>
            <a:off x="2375877" y="6245225"/>
            <a:ext cx="28448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7" name="页脚占位符 1026"/>
          <p:cNvSpPr>
            <a:spLocks noGrp="1"/>
          </p:cNvSpPr>
          <p:nvPr>
            <p:ph type="ftr" sz="quarter" idx="3"/>
          </p:nvPr>
        </p:nvSpPr>
        <p:spPr>
          <a:xfrm>
            <a:off x="5298831" y="6245225"/>
            <a:ext cx="38608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28" name="灯片编号占位符 1027"/>
          <p:cNvSpPr>
            <a:spLocks noGrp="1"/>
          </p:cNvSpPr>
          <p:nvPr>
            <p:ph type="sldNum" sz="quarter" idx="4"/>
          </p:nvPr>
        </p:nvSpPr>
        <p:spPr>
          <a:xfrm>
            <a:off x="9286631" y="6245225"/>
            <a:ext cx="2295769"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029" name="标题 1028"/>
          <p:cNvSpPr/>
          <p:nvPr>
            <p:ph type="title"/>
          </p:nvPr>
        </p:nvSpPr>
        <p:spPr>
          <a:xfrm>
            <a:off x="2108201" y="274638"/>
            <a:ext cx="9474199"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30" name="文本占位符 1029"/>
          <p:cNvSpPr/>
          <p:nvPr>
            <p:ph type="body" idx="1"/>
          </p:nvPr>
        </p:nvSpPr>
        <p:spPr>
          <a:xfrm>
            <a:off x="2108201" y="1600200"/>
            <a:ext cx="9474199"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lvl1pPr marL="0" lvl="0" indent="0" algn="l" defTabSz="914400" rtl="0" eaLnBrk="1" fontAlgn="base" latinLnBrk="0" hangingPunct="1">
        <a:lnSpc>
          <a:spcPct val="100000"/>
        </a:lnSpc>
        <a:spcBef>
          <a:spcPct val="0"/>
        </a:spcBef>
        <a:spcAft>
          <a:spcPct val="0"/>
        </a:spcAft>
        <a:buNone/>
        <a:defRPr sz="32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Blip>
          <a:blip r:embed="rId16"/>
        </a:buBlip>
        <a:defRPr sz="24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Blip>
          <a:blip r:embed="rId17"/>
        </a:buBlip>
        <a:defRPr sz="20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Blip>
          <a:blip r:embed="rId18"/>
        </a:buBlip>
        <a:defRPr sz="18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6699FF"/>
        </a:buClr>
        <a:buFont typeface="Arial" panose="020B0604020202020204" pitchFamily="34" charset="0"/>
        <a:buChar char="▪"/>
        <a:defRPr sz="16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6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16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5.jpeg"/><Relationship Id="rId4" Type="http://schemas.openxmlformats.org/officeDocument/2006/relationships/tags" Target="../tags/tag164.xml"/><Relationship Id="rId3" Type="http://schemas.openxmlformats.org/officeDocument/2006/relationships/image" Target="../media/image14.jpeg"/><Relationship Id="rId2" Type="http://schemas.openxmlformats.org/officeDocument/2006/relationships/tags" Target="../tags/tag163.xml"/><Relationship Id="rId1" Type="http://schemas.openxmlformats.org/officeDocument/2006/relationships/tags" Target="../tags/tag16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8450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安全生产法</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及相关法律知识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56323" name="文本占位符 56322"/>
          <p:cNvSpPr>
            <a:spLocks noGrp="1"/>
          </p:cNvSpPr>
          <p:nvPr>
            <p:ph type="body" idx="1"/>
          </p:nvPr>
        </p:nvSpPr>
        <p:spPr>
          <a:xfrm>
            <a:off x="2351088" y="1341438"/>
            <a:ext cx="8013700" cy="4741862"/>
          </a:xfrm>
          <a:ln/>
        </p:spPr>
        <p:txBody>
          <a:bodyPr vert="horz" wrap="square" anchor="t" anchorCtr="0"/>
          <a:p>
            <a:pPr>
              <a:lnSpc>
                <a:spcPct val="150000"/>
              </a:lnSpc>
              <a:buNone/>
            </a:pPr>
            <a:r>
              <a:rPr lang="zh-CN" altLang="en-US" sz="1800" dirty="0">
                <a:solidFill>
                  <a:srgbClr val="000000"/>
                </a:solidFill>
                <a:latin typeface="华文新魏" panose="02010800040101010101" charset="-122"/>
                <a:ea typeface="华文新魏" panose="02010800040101010101" charset="-122"/>
              </a:rPr>
              <a:t>5.根据《建设项目安全设施“三同时”监督管理暂行办法》，关于建设项目安全条件论证与安全预评价的规定，下述正确的是（　）</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A.军工行业的国家和省级重点建设项目无需进行安全预评价</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B.对建设项目进行安全条件论证可以由生产经营单位负责</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C.对规定需进行安全条件论证与安全预评价以外的建设项目，生产经营单位应当对其安全生产条件和设施进行综合分析</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D.进行安全生产条件论证和安全预评价的建设项目范围不包</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括与建筑、民爆物品相关的建设项目</a:t>
            </a:r>
            <a:endParaRPr lang="zh-CN" altLang="en-US" sz="1800" dirty="0">
              <a:solidFill>
                <a:srgbClr val="000000"/>
              </a:solidFill>
              <a:latin typeface="华文新魏" panose="02010800040101010101" charset="-122"/>
              <a:ea typeface="华文新魏" panose="02010800040101010101" charset="-122"/>
            </a:endParaRPr>
          </a:p>
        </p:txBody>
      </p:sp>
      <p:pic>
        <p:nvPicPr>
          <p:cNvPr id="56324" name="图片 56323"/>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59395" name="文本占位符 59394"/>
          <p:cNvSpPr>
            <a:spLocks noGrp="1"/>
          </p:cNvSpPr>
          <p:nvPr>
            <p:ph type="body" idx="1"/>
          </p:nvPr>
        </p:nvSpPr>
        <p:spPr>
          <a:xfrm>
            <a:off x="2351088" y="1341438"/>
            <a:ext cx="8013700" cy="4741862"/>
          </a:xfrm>
          <a:ln/>
        </p:spPr>
        <p:txBody>
          <a:bodyPr vert="horz" wrap="square" anchor="t" anchorCtr="0"/>
          <a:p>
            <a:pPr>
              <a:lnSpc>
                <a:spcPct val="150000"/>
              </a:lnSpc>
              <a:buNone/>
            </a:pPr>
            <a:r>
              <a:rPr lang="zh-CN" altLang="en-US" sz="1800" dirty="0">
                <a:solidFill>
                  <a:srgbClr val="000000"/>
                </a:solidFill>
                <a:latin typeface="华文新魏" panose="02010800040101010101" charset="-122"/>
                <a:ea typeface="华文新魏" panose="02010800040101010101" charset="-122"/>
              </a:rPr>
              <a:t>5.根据《建设项目安全设施“三同时”监督管理暂行办法》，关于建设项目安全条件论证与安全预评价的规定，下述正确的是（　）</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A.军工行业的国家和省级重点建设项目无需进行安全预评价</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B.对建设项目进行安全条件论证可以由生产经营单位负责</a:t>
            </a:r>
            <a:endParaRPr lang="zh-CN" altLang="en-US" sz="1800" dirty="0">
              <a:solidFill>
                <a:srgbClr val="000000"/>
              </a:solidFill>
              <a:latin typeface="华文新魏" panose="02010800040101010101" charset="-122"/>
              <a:ea typeface="华文新魏" panose="02010800040101010101" charset="-122"/>
            </a:endParaRPr>
          </a:p>
          <a:p>
            <a:pPr>
              <a:lnSpc>
                <a:spcPct val="150000"/>
              </a:lnSpc>
              <a:buNone/>
            </a:pPr>
            <a:r>
              <a:rPr lang="zh-CN" altLang="en-US" sz="1800" b="1" dirty="0">
                <a:solidFill>
                  <a:srgbClr val="800000"/>
                </a:solidFill>
                <a:latin typeface="华文新魏" panose="02010800040101010101" charset="-122"/>
                <a:ea typeface="华文新魏" panose="02010800040101010101" charset="-122"/>
              </a:rPr>
              <a:t>C.对规定需进行安全条件论证与安全预评价以外的建设项目，生产经营单位应当对其安全生产条件和设施进行综合分析</a:t>
            </a:r>
            <a:endParaRPr lang="zh-CN" altLang="en-US" sz="1800" b="1" dirty="0">
              <a:solidFill>
                <a:srgbClr val="800000"/>
              </a:solidFill>
              <a:latin typeface="华文新魏" panose="02010800040101010101" charset="-122"/>
              <a:ea typeface="华文新魏" panose="02010800040101010101" charset="-122"/>
            </a:endParaRPr>
          </a:p>
          <a:p>
            <a:pPr>
              <a:lnSpc>
                <a:spcPct val="150000"/>
              </a:lnSpc>
              <a:buNone/>
            </a:pPr>
            <a:r>
              <a:rPr lang="zh-CN" altLang="en-US" sz="1800" dirty="0">
                <a:solidFill>
                  <a:srgbClr val="000000"/>
                </a:solidFill>
                <a:latin typeface="华文新魏" panose="02010800040101010101" charset="-122"/>
                <a:ea typeface="华文新魏" panose="02010800040101010101" charset="-122"/>
              </a:rPr>
              <a:t>D.进行安全生产条件论证和安全预评价的建设项目范围不包括与建筑、民爆物品相关的建设项目</a:t>
            </a:r>
            <a:endParaRPr lang="zh-CN" altLang="en-US" sz="1800" dirty="0">
              <a:solidFill>
                <a:srgbClr val="000000"/>
              </a:solidFill>
              <a:latin typeface="华文新魏" panose="02010800040101010101" charset="-122"/>
              <a:ea typeface="华文新魏" panose="02010800040101010101" charset="-122"/>
            </a:endParaRPr>
          </a:p>
        </p:txBody>
      </p:sp>
      <p:pic>
        <p:nvPicPr>
          <p:cNvPr id="59396" name="图片 59395"/>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教材第346页</a:t>
            </a:r>
            <a:endParaRPr lang="zh-CN" altLang="en-US" sz="2800" dirty="0">
              <a:latin typeface="华文新魏" panose="02010800040101010101" charset="-122"/>
              <a:ea typeface="华文新魏" panose="02010800040101010101" charset="-122"/>
            </a:endParaRPr>
          </a:p>
        </p:txBody>
      </p:sp>
      <p:sp>
        <p:nvSpPr>
          <p:cNvPr id="26627"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26632" name="矩形 25"/>
          <p:cNvSpPr/>
          <p:nvPr/>
        </p:nvSpPr>
        <p:spPr>
          <a:xfrm>
            <a:off x="2424113" y="1341438"/>
            <a:ext cx="7993062" cy="4392612"/>
          </a:xfrm>
          <a:prstGeom prst="rect">
            <a:avLst/>
          </a:prstGeom>
          <a:noFill/>
          <a:ln w="9525">
            <a:noFill/>
          </a:ln>
        </p:spPr>
        <p:txBody>
          <a:bodyPr/>
          <a:p>
            <a:pPr>
              <a:lnSpc>
                <a:spcPct val="150000"/>
              </a:lnSpc>
            </a:pPr>
            <a:r>
              <a:rPr lang="en-US" altLang="zh-CN">
                <a:latin typeface="宋体" panose="02010600030101010101" pitchFamily="2" charset="-122"/>
              </a:rPr>
              <a:t>1</a:t>
            </a:r>
            <a:r>
              <a:rPr lang="zh-CN" altLang="en-US" dirty="0">
                <a:latin typeface="宋体" panose="02010600030101010101" pitchFamily="2" charset="-122"/>
              </a:rPr>
              <a:t>、生产经营单位在建设项目初步设计时，应当委托有相应</a:t>
            </a:r>
            <a:r>
              <a:rPr lang="zh-CN" altLang="en-US" dirty="0">
                <a:solidFill>
                  <a:srgbClr val="800000"/>
                </a:solidFill>
                <a:latin typeface="宋体" panose="02010600030101010101" pitchFamily="2" charset="-122"/>
              </a:rPr>
              <a:t>资质的设计单位</a:t>
            </a:r>
            <a:r>
              <a:rPr lang="zh-CN" altLang="en-US" dirty="0">
                <a:latin typeface="宋体" panose="02010600030101010101" pitchFamily="2" charset="-122"/>
              </a:rPr>
              <a:t>对建设项目安全设施进行设计，</a:t>
            </a:r>
            <a:r>
              <a:rPr lang="zh-CN" altLang="en-US" dirty="0">
                <a:solidFill>
                  <a:srgbClr val="800000"/>
                </a:solidFill>
                <a:latin typeface="宋体" panose="02010600030101010101" pitchFamily="2" charset="-122"/>
              </a:rPr>
              <a:t>编制安全专篇</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、安全设施设计必须符合有关</a:t>
            </a:r>
            <a:r>
              <a:rPr lang="zh-CN" altLang="en-US" dirty="0">
                <a:solidFill>
                  <a:srgbClr val="800000"/>
                </a:solidFill>
                <a:latin typeface="宋体" panose="02010600030101010101" pitchFamily="2" charset="-122"/>
              </a:rPr>
              <a:t>法律、法规、规章和国家标准或者行业标准、技术规范</a:t>
            </a:r>
            <a:r>
              <a:rPr lang="zh-CN" altLang="en-US" dirty="0">
                <a:latin typeface="宋体" panose="02010600030101010101" pitchFamily="2" charset="-122"/>
              </a:rPr>
              <a:t>的规定，并尽可能采用先进适用的工艺、技术和可靠的设备、设施。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、高危建设项目及国家、省级重点建设项目的安全设施设计还应当充分考虑建设项目安全预评价报告提出的</a:t>
            </a:r>
            <a:r>
              <a:rPr lang="zh-CN" altLang="en-US" dirty="0">
                <a:solidFill>
                  <a:srgbClr val="800000"/>
                </a:solidFill>
                <a:latin typeface="宋体" panose="02010600030101010101" pitchFamily="2" charset="-122"/>
              </a:rPr>
              <a:t>安全对策措施</a:t>
            </a:r>
            <a:r>
              <a:rPr lang="zh-CN" altLang="en-US" dirty="0">
                <a:latin typeface="宋体" panose="02010600030101010101" pitchFamily="2" charset="-122"/>
              </a:rPr>
              <a:t>。</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 </a:t>
            </a:r>
            <a:r>
              <a:rPr lang="en-US" altLang="zh-CN">
                <a:latin typeface="宋体" panose="02010600030101010101" pitchFamily="2" charset="-122"/>
              </a:rPr>
              <a:t>4</a:t>
            </a:r>
            <a:r>
              <a:rPr lang="zh-CN" altLang="en-US" dirty="0">
                <a:latin typeface="宋体" panose="02010600030101010101" pitchFamily="2" charset="-122"/>
              </a:rPr>
              <a:t>、安全设施设计单位、设计人应当对其编制的设计文件</a:t>
            </a:r>
            <a:r>
              <a:rPr lang="zh-CN" altLang="en-US" dirty="0">
                <a:solidFill>
                  <a:srgbClr val="800000"/>
                </a:solidFill>
                <a:latin typeface="宋体" panose="02010600030101010101" pitchFamily="2" charset="-122"/>
              </a:rPr>
              <a:t>负责</a:t>
            </a:r>
            <a:r>
              <a:rPr lang="zh-CN" altLang="en-US" dirty="0">
                <a:latin typeface="宋体" panose="02010600030101010101" pitchFamily="2" charset="-122"/>
              </a:rPr>
              <a:t>。</a:t>
            </a:r>
            <a:endParaRPr lang="zh-CN" altLang="en-US" dirty="0">
              <a:latin typeface="宋体" panose="02010600030101010101" pitchFamily="2" charset="-122"/>
            </a:endParaRPr>
          </a:p>
        </p:txBody>
      </p:sp>
      <p:sp>
        <p:nvSpPr>
          <p:cNvPr id="26633" name="文本框 26632"/>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四、建设项目安全设施设计审查</a:t>
            </a:r>
            <a:endParaRPr lang="zh-CN" altLang="en-US" dirty="0">
              <a:latin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教材第346页</a:t>
            </a:r>
            <a:endParaRPr lang="zh-CN" altLang="en-US" sz="2800" dirty="0">
              <a:latin typeface="华文新魏" panose="02010800040101010101" charset="-122"/>
              <a:ea typeface="华文新魏" panose="02010800040101010101" charset="-122"/>
            </a:endParaRPr>
          </a:p>
        </p:txBody>
      </p:sp>
      <p:sp>
        <p:nvSpPr>
          <p:cNvPr id="60419"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60420" name="矩形 25"/>
          <p:cNvSpPr/>
          <p:nvPr/>
        </p:nvSpPr>
        <p:spPr>
          <a:xfrm>
            <a:off x="1774825" y="1052513"/>
            <a:ext cx="8642350" cy="4537075"/>
          </a:xfrm>
          <a:prstGeom prst="rect">
            <a:avLst/>
          </a:prstGeom>
          <a:noFill/>
          <a:ln w="9525">
            <a:noFill/>
          </a:ln>
        </p:spPr>
        <p:txBody>
          <a:bodyPr/>
          <a:p>
            <a:pPr>
              <a:lnSpc>
                <a:spcPct val="150000"/>
              </a:lnSpc>
            </a:pPr>
            <a:r>
              <a:rPr lang="zh-CN" altLang="en-US" b="1" dirty="0">
                <a:latin typeface="宋体" panose="02010600030101010101" pitchFamily="2" charset="-122"/>
              </a:rPr>
              <a:t>（二）安全专篇编制</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建设项目安全专篇应当包括下列内容：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、设计依据； </a:t>
            </a:r>
            <a:r>
              <a:rPr lang="en-US" altLang="zh-CN">
                <a:latin typeface="宋体" panose="02010600030101010101" pitchFamily="2" charset="-122"/>
              </a:rPr>
              <a:t>2</a:t>
            </a:r>
            <a:r>
              <a:rPr lang="zh-CN" altLang="en-US" dirty="0">
                <a:latin typeface="宋体" panose="02010600030101010101" pitchFamily="2" charset="-122"/>
              </a:rPr>
              <a:t>、建设项目概述；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、建设项目涉及的危险、有害因素和危险、有害程度及周边环境安全分析；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4</a:t>
            </a:r>
            <a:r>
              <a:rPr lang="zh-CN" altLang="en-US" dirty="0">
                <a:latin typeface="宋体" panose="02010600030101010101" pitchFamily="2" charset="-122"/>
              </a:rPr>
              <a:t>、建筑及场地布置； </a:t>
            </a:r>
            <a:r>
              <a:rPr lang="en-US" altLang="zh-CN">
                <a:latin typeface="宋体" panose="02010600030101010101" pitchFamily="2" charset="-122"/>
              </a:rPr>
              <a:t>5</a:t>
            </a:r>
            <a:r>
              <a:rPr lang="zh-CN" altLang="en-US" dirty="0">
                <a:latin typeface="宋体" panose="02010600030101010101" pitchFamily="2" charset="-122"/>
              </a:rPr>
              <a:t>、重大危险源分析及检测监控；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6</a:t>
            </a:r>
            <a:r>
              <a:rPr lang="zh-CN" altLang="en-US" dirty="0">
                <a:latin typeface="宋体" panose="02010600030101010101" pitchFamily="2" charset="-122"/>
              </a:rPr>
              <a:t>、安全设施设计采取的防范措施；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7</a:t>
            </a:r>
            <a:r>
              <a:rPr lang="zh-CN" altLang="en-US" dirty="0">
                <a:latin typeface="宋体" panose="02010600030101010101" pitchFamily="2" charset="-122"/>
              </a:rPr>
              <a:t>、安全生产管理机构设置或者安全生产管理人员配备情况；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8</a:t>
            </a:r>
            <a:r>
              <a:rPr lang="zh-CN" altLang="en-US" dirty="0">
                <a:latin typeface="宋体" panose="02010600030101010101" pitchFamily="2" charset="-122"/>
              </a:rPr>
              <a:t>、从业人员教育培训情况； </a:t>
            </a:r>
            <a:r>
              <a:rPr lang="en-US" altLang="zh-CN">
                <a:latin typeface="宋体" panose="02010600030101010101" pitchFamily="2" charset="-122"/>
              </a:rPr>
              <a:t>9</a:t>
            </a:r>
            <a:r>
              <a:rPr lang="zh-CN" altLang="en-US" dirty="0">
                <a:latin typeface="宋体" panose="02010600030101010101" pitchFamily="2" charset="-122"/>
              </a:rPr>
              <a:t>、工艺、技术和设备、设施的先进性和可靠性分析；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10</a:t>
            </a:r>
            <a:r>
              <a:rPr lang="zh-CN" altLang="en-US" dirty="0">
                <a:latin typeface="宋体" panose="02010600030101010101" pitchFamily="2" charset="-122"/>
              </a:rPr>
              <a:t>、安全设施专项投资概算； </a:t>
            </a:r>
            <a:r>
              <a:rPr lang="en-US" altLang="zh-CN">
                <a:latin typeface="宋体" panose="02010600030101010101" pitchFamily="2" charset="-122"/>
              </a:rPr>
              <a:t>11</a:t>
            </a:r>
            <a:r>
              <a:rPr lang="zh-CN" altLang="en-US" dirty="0">
                <a:latin typeface="宋体" panose="02010600030101010101" pitchFamily="2" charset="-122"/>
              </a:rPr>
              <a:t>、安全预评价报告中的安全对策及建议采纳情况；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12</a:t>
            </a:r>
            <a:r>
              <a:rPr lang="zh-CN" altLang="en-US" dirty="0">
                <a:latin typeface="宋体" panose="02010600030101010101" pitchFamily="2" charset="-122"/>
              </a:rPr>
              <a:t>、预期效果以及存在的问题与建议； </a:t>
            </a:r>
            <a:r>
              <a:rPr lang="en-US" altLang="zh-CN">
                <a:latin typeface="宋体" panose="02010600030101010101" pitchFamily="2" charset="-122"/>
              </a:rPr>
              <a:t>13</a:t>
            </a:r>
            <a:r>
              <a:rPr lang="zh-CN" altLang="en-US" dirty="0">
                <a:latin typeface="宋体" panose="02010600030101010101" pitchFamily="2" charset="-122"/>
              </a:rPr>
              <a:t>、可能出现的事故预防及应急救援措施；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14</a:t>
            </a:r>
            <a:r>
              <a:rPr lang="zh-CN" altLang="en-US" dirty="0">
                <a:latin typeface="宋体" panose="02010600030101010101" pitchFamily="2" charset="-122"/>
              </a:rPr>
              <a:t>、法律、法规、规章、标准规定需要说明的其他事项</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60421" name="文本框 60420"/>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四、建设项目安全设施设计审查</a:t>
            </a:r>
            <a:endParaRPr lang="zh-CN" altLang="en-US" dirty="0">
              <a:latin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7</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61443"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61444" name="矩形 25"/>
          <p:cNvSpPr/>
          <p:nvPr/>
        </p:nvSpPr>
        <p:spPr>
          <a:xfrm>
            <a:off x="2424113" y="908050"/>
            <a:ext cx="8064500" cy="5545138"/>
          </a:xfrm>
          <a:prstGeom prst="rect">
            <a:avLst/>
          </a:prstGeom>
          <a:noFill/>
          <a:ln w="9525">
            <a:noFill/>
          </a:ln>
        </p:spPr>
        <p:txBody>
          <a:bodyPr/>
          <a:p>
            <a:pPr>
              <a:lnSpc>
                <a:spcPct val="150000"/>
              </a:lnSpc>
            </a:pPr>
            <a:r>
              <a:rPr lang="zh-CN" altLang="en-US" sz="1600" b="1" dirty="0">
                <a:latin typeface="宋体" panose="02010600030101010101" pitchFamily="2" charset="-122"/>
              </a:rPr>
              <a:t>（三）高危建设项目安全设施设计审查</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1</a:t>
            </a:r>
            <a:r>
              <a:rPr lang="zh-CN" altLang="en-US" sz="1600" b="1" dirty="0">
                <a:latin typeface="宋体" panose="02010600030101010101" pitchFamily="2" charset="-122"/>
              </a:rPr>
              <a:t>、提交文件资料 </a:t>
            </a:r>
            <a:endParaRPr lang="zh-CN" altLang="en-US" sz="1600" b="1" dirty="0">
              <a:latin typeface="宋体" panose="02010600030101010101" pitchFamily="2" charset="-122"/>
            </a:endParaRPr>
          </a:p>
          <a:p>
            <a:pPr>
              <a:lnSpc>
                <a:spcPct val="150000"/>
              </a:lnSpc>
            </a:pPr>
            <a:r>
              <a:rPr lang="zh-CN" altLang="en-US" sz="1600" dirty="0">
                <a:solidFill>
                  <a:srgbClr val="800000"/>
                </a:solidFill>
                <a:latin typeface="宋体" panose="02010600030101010101" pitchFamily="2" charset="-122"/>
              </a:rPr>
              <a:t>生产经营单位</a:t>
            </a:r>
            <a:r>
              <a:rPr lang="zh-CN" altLang="en-US" sz="1600" dirty="0">
                <a:latin typeface="宋体" panose="02010600030101010101" pitchFamily="2" charset="-122"/>
              </a:rPr>
              <a:t>应按规定向</a:t>
            </a:r>
            <a:r>
              <a:rPr lang="zh-CN" altLang="en-US" sz="1600" dirty="0">
                <a:solidFill>
                  <a:srgbClr val="800000"/>
                </a:solidFill>
                <a:latin typeface="宋体" panose="02010600030101010101" pitchFamily="2" charset="-122"/>
              </a:rPr>
              <a:t>安全生产监督管理部门</a:t>
            </a:r>
            <a:r>
              <a:rPr lang="zh-CN" altLang="en-US" sz="1600" dirty="0">
                <a:latin typeface="宋体" panose="02010600030101010101" pitchFamily="2" charset="-122"/>
              </a:rPr>
              <a:t>提出审查申请，并提交下列文件资料： </a:t>
            </a:r>
            <a:r>
              <a:rPr lang="en-US" altLang="zh-CN" sz="1600">
                <a:latin typeface="宋体" panose="02010600030101010101" pitchFamily="2" charset="-122"/>
              </a:rPr>
              <a:t>1</a:t>
            </a:r>
            <a:r>
              <a:rPr lang="zh-CN" altLang="en-US" sz="1600" dirty="0">
                <a:latin typeface="宋体" panose="02010600030101010101" pitchFamily="2" charset="-122"/>
              </a:rPr>
              <a:t>）建设项目审批、核准或者备案的文件； </a:t>
            </a:r>
            <a:r>
              <a:rPr lang="en-US" altLang="zh-CN" sz="1600">
                <a:latin typeface="宋体" panose="02010600030101010101" pitchFamily="2" charset="-122"/>
              </a:rPr>
              <a:t>2</a:t>
            </a:r>
            <a:r>
              <a:rPr lang="zh-CN" altLang="en-US" sz="1600" dirty="0">
                <a:latin typeface="宋体" panose="02010600030101010101" pitchFamily="2" charset="-122"/>
              </a:rPr>
              <a:t>）建设项目安全设施设计审查申请；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）设计单位的设计资质证明文件； </a:t>
            </a:r>
            <a:r>
              <a:rPr lang="en-US" altLang="zh-CN" sz="1600">
                <a:latin typeface="宋体" panose="02010600030101010101" pitchFamily="2" charset="-122"/>
              </a:rPr>
              <a:t>4</a:t>
            </a:r>
            <a:r>
              <a:rPr lang="zh-CN" altLang="en-US" sz="1600" dirty="0">
                <a:latin typeface="宋体" panose="02010600030101010101" pitchFamily="2" charset="-122"/>
              </a:rPr>
              <a:t>）建设项目初步设计报告及安全专篇；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5</a:t>
            </a:r>
            <a:r>
              <a:rPr lang="zh-CN" altLang="en-US" sz="1600" dirty="0">
                <a:latin typeface="宋体" panose="02010600030101010101" pitchFamily="2" charset="-122"/>
              </a:rPr>
              <a:t>）建设项目安全预评价报告及相关文件资料；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6</a:t>
            </a:r>
            <a:r>
              <a:rPr lang="zh-CN" altLang="en-US" sz="1600" dirty="0">
                <a:latin typeface="宋体" panose="02010600030101010101" pitchFamily="2" charset="-122"/>
              </a:rPr>
              <a:t>）法律、行政法规、规章规定的其他文件资料。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2</a:t>
            </a:r>
            <a:r>
              <a:rPr lang="zh-CN" altLang="en-US" sz="1600" b="1" dirty="0">
                <a:latin typeface="宋体" panose="02010600030101010101" pitchFamily="2" charset="-122"/>
              </a:rPr>
              <a:t>、受理</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安监部门收到申请后，对属于本部门职责范围内的，应当及时进行审查，并在收到申请后</a:t>
            </a:r>
            <a:r>
              <a:rPr lang="en-US" altLang="zh-CN" sz="1600">
                <a:solidFill>
                  <a:srgbClr val="800000"/>
                </a:solidFill>
                <a:latin typeface="宋体" panose="02010600030101010101" pitchFamily="2" charset="-122"/>
              </a:rPr>
              <a:t>5</a:t>
            </a:r>
            <a:r>
              <a:rPr lang="zh-CN" altLang="en-US" sz="1600" dirty="0">
                <a:solidFill>
                  <a:srgbClr val="800000"/>
                </a:solidFill>
                <a:latin typeface="宋体" panose="02010600030101010101" pitchFamily="2" charset="-122"/>
              </a:rPr>
              <a:t>个工作日内作出受理或者不予受理的决定</a:t>
            </a:r>
            <a:r>
              <a:rPr lang="zh-CN" altLang="en-US" sz="1600" dirty="0">
                <a:latin typeface="宋体" panose="02010600030101010101" pitchFamily="2" charset="-122"/>
              </a:rPr>
              <a:t>，书面告知申请人；对不属于本部门职责范围内的，应当将有关文件资料转送有审查权的安监部门，并书面告知申请人。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3</a:t>
            </a:r>
            <a:r>
              <a:rPr lang="zh-CN" altLang="en-US" sz="1600" b="1" dirty="0">
                <a:latin typeface="宋体" panose="02010600030101010101" pitchFamily="2" charset="-122"/>
              </a:rPr>
              <a:t>、审查及决定 </a:t>
            </a:r>
            <a:endParaRPr lang="zh-CN" altLang="en-US" sz="1600" b="1" dirty="0">
              <a:latin typeface="宋体" panose="02010600030101010101" pitchFamily="2" charset="-122"/>
            </a:endParaRPr>
          </a:p>
          <a:p>
            <a:pPr>
              <a:lnSpc>
                <a:spcPct val="150000"/>
              </a:lnSpc>
            </a:pPr>
            <a:r>
              <a:rPr lang="zh-CN" altLang="en-US" sz="1600" dirty="0">
                <a:latin typeface="宋体" panose="02010600030101010101" pitchFamily="2" charset="-122"/>
              </a:rPr>
              <a:t>对已经受理的申请，安监部门应当自受理之日起</a:t>
            </a:r>
            <a:r>
              <a:rPr lang="en-US" altLang="zh-CN" sz="1600">
                <a:solidFill>
                  <a:srgbClr val="800000"/>
                </a:solidFill>
                <a:latin typeface="宋体" panose="02010600030101010101" pitchFamily="2" charset="-122"/>
              </a:rPr>
              <a:t>20</a:t>
            </a:r>
            <a:r>
              <a:rPr lang="zh-CN" altLang="en-US" sz="1600" dirty="0">
                <a:solidFill>
                  <a:srgbClr val="800000"/>
                </a:solidFill>
                <a:latin typeface="宋体" panose="02010600030101010101" pitchFamily="2" charset="-122"/>
              </a:rPr>
              <a:t>个工作日内作出是否批准的决定</a:t>
            </a:r>
            <a:r>
              <a:rPr lang="zh-CN" altLang="en-US" sz="1600" dirty="0">
                <a:latin typeface="宋体" panose="02010600030101010101" pitchFamily="2" charset="-122"/>
              </a:rPr>
              <a:t>，并书面告知申请人。</a:t>
            </a:r>
            <a:r>
              <a:rPr lang="en-US" altLang="zh-CN" sz="1600">
                <a:latin typeface="宋体" panose="02010600030101010101" pitchFamily="2" charset="-122"/>
              </a:rPr>
              <a:t>20</a:t>
            </a:r>
            <a:r>
              <a:rPr lang="zh-CN" altLang="en-US" sz="1600" dirty="0">
                <a:latin typeface="宋体" panose="02010600030101010101" pitchFamily="2" charset="-122"/>
              </a:rPr>
              <a:t>个工作日内不能作出决定的，经本部门负责人批准，</a:t>
            </a:r>
            <a:r>
              <a:rPr lang="zh-CN" altLang="en-US" sz="1600" dirty="0">
                <a:solidFill>
                  <a:srgbClr val="800000"/>
                </a:solidFill>
                <a:latin typeface="宋体" panose="02010600030101010101" pitchFamily="2" charset="-122"/>
              </a:rPr>
              <a:t>可以延长</a:t>
            </a:r>
            <a:r>
              <a:rPr lang="en-US" altLang="zh-CN" sz="1600">
                <a:solidFill>
                  <a:srgbClr val="800000"/>
                </a:solidFill>
                <a:latin typeface="宋体" panose="02010600030101010101" pitchFamily="2" charset="-122"/>
              </a:rPr>
              <a:t>10</a:t>
            </a:r>
            <a:r>
              <a:rPr lang="zh-CN" altLang="en-US" sz="1600" dirty="0">
                <a:solidFill>
                  <a:srgbClr val="800000"/>
                </a:solidFill>
                <a:latin typeface="宋体" panose="02010600030101010101" pitchFamily="2" charset="-122"/>
              </a:rPr>
              <a:t>个工作日</a:t>
            </a:r>
            <a:r>
              <a:rPr lang="zh-CN" altLang="en-US" sz="1600" dirty="0">
                <a:latin typeface="宋体" panose="02010600030101010101" pitchFamily="2" charset="-122"/>
              </a:rPr>
              <a:t>，并应当将延长期限的理由书面告知申请人。 </a:t>
            </a:r>
            <a:endParaRPr lang="zh-CN" altLang="en-US" sz="1600" dirty="0">
              <a:latin typeface="宋体" panose="02010600030101010101" pitchFamily="2" charset="-122"/>
            </a:endParaRPr>
          </a:p>
        </p:txBody>
      </p:sp>
      <p:sp>
        <p:nvSpPr>
          <p:cNvPr id="61445" name="文本框 61444"/>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四、建设项目安全设施设计审查</a:t>
            </a:r>
            <a:endParaRPr lang="zh-CN" altLang="en-US" dirty="0">
              <a:latin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7</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62467"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62468" name="矩形 25"/>
          <p:cNvSpPr/>
          <p:nvPr/>
        </p:nvSpPr>
        <p:spPr>
          <a:xfrm>
            <a:off x="2351088" y="1412875"/>
            <a:ext cx="8064500" cy="4465638"/>
          </a:xfrm>
          <a:prstGeom prst="rect">
            <a:avLst/>
          </a:prstGeom>
          <a:noFill/>
          <a:ln w="9525">
            <a:noFill/>
          </a:ln>
        </p:spPr>
        <p:txBody>
          <a:bodyPr/>
          <a:p>
            <a:pPr>
              <a:lnSpc>
                <a:spcPct val="150000"/>
              </a:lnSpc>
            </a:pPr>
            <a:r>
              <a:rPr lang="zh-CN" altLang="en-US" b="1" dirty="0">
                <a:latin typeface="宋体" panose="02010600030101010101" pitchFamily="2" charset="-122"/>
              </a:rPr>
              <a:t>（四）国家、省级重点建设项目安全设施设计备案 </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国家、省级重点建设项目安全设施设计完成后，生产经营单位应当按照监管权限规定向安全生产监督管理部门备案，并提交下列文件资料：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、建设项目</a:t>
            </a:r>
            <a:r>
              <a:rPr lang="zh-CN" altLang="en-US" dirty="0">
                <a:solidFill>
                  <a:srgbClr val="800000"/>
                </a:solidFill>
                <a:latin typeface="宋体" panose="02010600030101010101" pitchFamily="2" charset="-122"/>
              </a:rPr>
              <a:t>审批、核准或者备案的文件</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、建设项目</a:t>
            </a:r>
            <a:r>
              <a:rPr lang="zh-CN" altLang="en-US" dirty="0">
                <a:solidFill>
                  <a:srgbClr val="800000"/>
                </a:solidFill>
                <a:latin typeface="宋体" panose="02010600030101010101" pitchFamily="2" charset="-122"/>
              </a:rPr>
              <a:t>初步设计报告及安全专篇</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、建设项目</a:t>
            </a:r>
            <a:r>
              <a:rPr lang="zh-CN" altLang="en-US" dirty="0">
                <a:solidFill>
                  <a:srgbClr val="800000"/>
                </a:solidFill>
                <a:latin typeface="宋体" panose="02010600030101010101" pitchFamily="2" charset="-122"/>
              </a:rPr>
              <a:t>安全预评价报告及相关文件资料</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b="1" dirty="0">
                <a:latin typeface="宋体" panose="02010600030101010101" pitchFamily="2" charset="-122"/>
              </a:rPr>
              <a:t>（五）其他建设项目安全设施设计的备案</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高危建设项目及国家、省级重点建设项目以外的其他建设项目安全设施设计，由</a:t>
            </a:r>
            <a:r>
              <a:rPr lang="zh-CN" altLang="en-US" dirty="0">
                <a:solidFill>
                  <a:srgbClr val="800000"/>
                </a:solidFill>
                <a:latin typeface="宋体" panose="02010600030101010101" pitchFamily="2" charset="-122"/>
              </a:rPr>
              <a:t>生产经营单位</a:t>
            </a:r>
            <a:r>
              <a:rPr lang="zh-CN" altLang="en-US" dirty="0">
                <a:latin typeface="宋体" panose="02010600030101010101" pitchFamily="2" charset="-122"/>
              </a:rPr>
              <a:t>组织审查，形成书面报告，并按照监管权限的规定报安全生产监督管理部门备案。 </a:t>
            </a:r>
            <a:endParaRPr lang="zh-CN" altLang="en-US" dirty="0">
              <a:latin typeface="宋体" panose="02010600030101010101" pitchFamily="2" charset="-122"/>
            </a:endParaRPr>
          </a:p>
        </p:txBody>
      </p:sp>
      <p:sp>
        <p:nvSpPr>
          <p:cNvPr id="62469" name="文本框 62468"/>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四、建设项目安全设施设计审查</a:t>
            </a:r>
            <a:endParaRPr lang="zh-CN" altLang="en-US" dirty="0">
              <a:latin typeface="Arial" panose="020B0604020202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8</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63491"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63492" name="矩形 25"/>
          <p:cNvSpPr/>
          <p:nvPr/>
        </p:nvSpPr>
        <p:spPr>
          <a:xfrm>
            <a:off x="2424113" y="908050"/>
            <a:ext cx="8064500" cy="5545138"/>
          </a:xfrm>
          <a:prstGeom prst="rect">
            <a:avLst/>
          </a:prstGeom>
          <a:noFill/>
          <a:ln w="9525">
            <a:noFill/>
          </a:ln>
        </p:spPr>
        <p:txBody>
          <a:bodyPr/>
          <a:p>
            <a:pPr>
              <a:lnSpc>
                <a:spcPct val="150000"/>
              </a:lnSpc>
            </a:pPr>
            <a:r>
              <a:rPr lang="zh-CN" altLang="en-US" sz="1600" b="1" dirty="0">
                <a:latin typeface="宋体" panose="02010600030101010101" pitchFamily="2" charset="-122"/>
              </a:rPr>
              <a:t>（六）建设项目安全设施设计不予批准的情形 </a:t>
            </a:r>
            <a:endParaRPr lang="zh-CN" altLang="en-US" sz="1600" b="1" dirty="0">
              <a:latin typeface="宋体" panose="02010600030101010101" pitchFamily="2" charset="-122"/>
            </a:endParaRPr>
          </a:p>
          <a:p>
            <a:pPr>
              <a:lnSpc>
                <a:spcPct val="150000"/>
              </a:lnSpc>
            </a:pPr>
            <a:r>
              <a:rPr lang="zh-CN" altLang="en-US" sz="1600" dirty="0">
                <a:latin typeface="宋体" panose="02010600030101010101" pitchFamily="2" charset="-122"/>
              </a:rPr>
              <a:t>有下列情形之一的，不予批准，并不得开工建设：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、无建设项目审批、核准或者备案文件的；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、未委托具有相应资质的设计单位进行设计的；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、安全预评价报告由未取得相应资质的安全评价机构编制的；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4</a:t>
            </a:r>
            <a:r>
              <a:rPr lang="zh-CN" altLang="en-US" sz="1600" dirty="0">
                <a:latin typeface="宋体" panose="02010600030101010101" pitchFamily="2" charset="-122"/>
              </a:rPr>
              <a:t>、未按照有关安全生产的法律、法规、规章和国家标准或者行业标准、技术规范的规定进行设计的；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5</a:t>
            </a:r>
            <a:r>
              <a:rPr lang="zh-CN" altLang="en-US" sz="1600" dirty="0">
                <a:latin typeface="宋体" panose="02010600030101010101" pitchFamily="2" charset="-122"/>
              </a:rPr>
              <a:t>、未采纳安全预评价报告中的安全对策和建议，且未作充分论证说明的；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6</a:t>
            </a:r>
            <a:r>
              <a:rPr lang="zh-CN" altLang="en-US" sz="1600" dirty="0">
                <a:latin typeface="宋体" panose="02010600030101010101" pitchFamily="2" charset="-122"/>
              </a:rPr>
              <a:t>、不符合法律、行政法规规定的其他条件的。 建设项目安全设施设计审查未予批准的，生产经营单位经过整</a:t>
            </a:r>
            <a:r>
              <a:rPr lang="zh-CN" altLang="en-US" dirty="0">
                <a:latin typeface="Arial" panose="020B0604020202020204" pitchFamily="34" charset="0"/>
              </a:rPr>
              <a:t>改后可以向原审查部门申请再审。 </a:t>
            </a:r>
            <a:endParaRPr lang="zh-CN" altLang="en-US" dirty="0">
              <a:latin typeface="Arial" panose="020B0604020202020204" pitchFamily="34" charset="0"/>
            </a:endParaRPr>
          </a:p>
          <a:p>
            <a:pPr>
              <a:lnSpc>
                <a:spcPct val="150000"/>
              </a:lnSpc>
            </a:pPr>
            <a:r>
              <a:rPr lang="zh-CN" altLang="en-US" sz="1600" b="1" dirty="0">
                <a:latin typeface="宋体" panose="02010600030101010101" pitchFamily="2" charset="-122"/>
              </a:rPr>
              <a:t>（七）建设项目安全设施设计的变更</a:t>
            </a:r>
            <a:endParaRPr lang="zh-CN" altLang="en-US" sz="1600" b="1"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、建设项目的规模、生产工艺、原料、设备发生重大变更的</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、改变安全设施设计且可能降低安全性能的</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、在施工期间重新设计的</a:t>
            </a:r>
            <a:endParaRPr lang="zh-CN" altLang="en-US" sz="1600" dirty="0">
              <a:latin typeface="宋体" panose="02010600030101010101" pitchFamily="2" charset="-122"/>
            </a:endParaRPr>
          </a:p>
        </p:txBody>
      </p:sp>
      <p:sp>
        <p:nvSpPr>
          <p:cNvPr id="63493" name="文本框 63492"/>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四、建设项目安全设施设计审查</a:t>
            </a:r>
            <a:endParaRPr lang="zh-CN" altLang="en-US" dirty="0">
              <a:latin typeface="Arial" panose="020B0604020202020204"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64515" name="文本占位符 64514"/>
          <p:cNvSpPr>
            <a:spLocks noGrp="1"/>
          </p:cNvSpPr>
          <p:nvPr>
            <p:ph type="body" idx="1"/>
          </p:nvPr>
        </p:nvSpPr>
        <p:spPr>
          <a:xfrm>
            <a:off x="1919288" y="1600200"/>
            <a:ext cx="8424862" cy="4525963"/>
          </a:xfrm>
          <a:ln/>
        </p:spPr>
        <p:txBody>
          <a:bodyPr vert="horz" wrap="square" anchor="t" anchorCtr="0"/>
          <a:p>
            <a:pPr>
              <a:lnSpc>
                <a:spcPct val="130000"/>
              </a:lnSpc>
              <a:buNone/>
            </a:pPr>
            <a:r>
              <a:rPr lang="zh-CN" altLang="en-US" dirty="0">
                <a:solidFill>
                  <a:srgbClr val="000000"/>
                </a:solidFill>
                <a:latin typeface="华文新魏" panose="02010800040101010101" charset="-122"/>
                <a:ea typeface="华文新魏" panose="02010800040101010101" charset="-122"/>
              </a:rPr>
              <a:t>1、生产经营单位在建设项目初步设计时，应当委托有相应</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资质的设计单位对建设项目安全设施进行设计，编制（　）。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A.安全论证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B.安全设施专项投资概算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C.安全专篇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D.设计依据 </a:t>
            </a:r>
            <a:endParaRPr lang="zh-CN" altLang="en-US" dirty="0">
              <a:solidFill>
                <a:srgbClr val="000000"/>
              </a:solidFill>
              <a:latin typeface="华文新魏" panose="02010800040101010101" charset="-122"/>
              <a:ea typeface="华文新魏" panose="02010800040101010101" charset="-122"/>
            </a:endParaRPr>
          </a:p>
        </p:txBody>
      </p:sp>
      <p:pic>
        <p:nvPicPr>
          <p:cNvPr id="64516" name="图片 64515"/>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66563" name="文本占位符 66562"/>
          <p:cNvSpPr>
            <a:spLocks noGrp="1"/>
          </p:cNvSpPr>
          <p:nvPr>
            <p:ph type="body" idx="1"/>
          </p:nvPr>
        </p:nvSpPr>
        <p:spPr>
          <a:xfrm>
            <a:off x="1992313" y="1600200"/>
            <a:ext cx="8280400" cy="4525963"/>
          </a:xfrm>
          <a:ln/>
        </p:spPr>
        <p:txBody>
          <a:bodyPr vert="horz" wrap="square" anchor="t" anchorCtr="0"/>
          <a:p>
            <a:pPr>
              <a:lnSpc>
                <a:spcPct val="130000"/>
              </a:lnSpc>
              <a:buNone/>
            </a:pPr>
            <a:r>
              <a:rPr lang="zh-CN" altLang="en-US" dirty="0">
                <a:solidFill>
                  <a:srgbClr val="000000"/>
                </a:solidFill>
                <a:latin typeface="华文新魏" panose="02010800040101010101" charset="-122"/>
                <a:ea typeface="华文新魏" panose="02010800040101010101" charset="-122"/>
              </a:rPr>
              <a:t>1、生产经营单位在建设项目初步设计时，应当委托有相应</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资质的设计单位对建设项目安全设施进行设计，编制（　</a:t>
            </a:r>
            <a:r>
              <a:rPr lang="en-US" altLang="zh-CN">
                <a:solidFill>
                  <a:srgbClr val="000000"/>
                </a:solidFill>
                <a:latin typeface="华文新魏" panose="02010800040101010101" charset="-122"/>
                <a:ea typeface="华文新魏" panose="02010800040101010101" charset="-122"/>
              </a:rPr>
              <a:t>)</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A.安全论证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B.安全设施专项投资概算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zh-CN" altLang="en-US" b="1" dirty="0">
                <a:solidFill>
                  <a:srgbClr val="800000"/>
                </a:solidFill>
                <a:latin typeface="华文新魏" panose="02010800040101010101" charset="-122"/>
                <a:ea typeface="华文新魏" panose="02010800040101010101" charset="-122"/>
              </a:rPr>
              <a:t>C.安全专篇</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D.设计依据 </a:t>
            </a:r>
            <a:endParaRPr lang="zh-CN" altLang="en-US" dirty="0">
              <a:solidFill>
                <a:srgbClr val="000000"/>
              </a:solidFill>
              <a:latin typeface="华文新魏" panose="02010800040101010101" charset="-122"/>
              <a:ea typeface="华文新魏" panose="02010800040101010101" charset="-122"/>
            </a:endParaRPr>
          </a:p>
        </p:txBody>
      </p:sp>
      <p:pic>
        <p:nvPicPr>
          <p:cNvPr id="66564" name="图片 66563"/>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65539" name="文本占位符 65538"/>
          <p:cNvSpPr>
            <a:spLocks noGrp="1"/>
          </p:cNvSpPr>
          <p:nvPr>
            <p:ph type="body" idx="1"/>
          </p:nvPr>
        </p:nvSpPr>
        <p:spPr>
          <a:xfrm>
            <a:off x="1600200" y="1600200"/>
            <a:ext cx="8816975" cy="4525963"/>
          </a:xfrm>
          <a:ln/>
        </p:spPr>
        <p:txBody>
          <a:bodyPr vert="horz" wrap="square" anchor="t" anchorCtr="0"/>
          <a:p>
            <a:pPr>
              <a:lnSpc>
                <a:spcPct val="130000"/>
              </a:lnSpc>
              <a:buNone/>
            </a:pPr>
            <a:r>
              <a:rPr lang="zh-CN" altLang="en-US" dirty="0">
                <a:solidFill>
                  <a:srgbClr val="000000"/>
                </a:solidFill>
                <a:latin typeface="华文新魏" panose="02010800040101010101" charset="-122"/>
                <a:ea typeface="华文新魏" panose="02010800040101010101" charset="-122"/>
              </a:rPr>
              <a:t>2、依据</a:t>
            </a:r>
            <a:r>
              <a:rPr lang="en-US" altLang="zh-CN">
                <a:solidFill>
                  <a:srgbClr val="000000"/>
                </a:solidFill>
                <a:latin typeface="华文新魏" panose="02010800040101010101" charset="-122"/>
                <a:ea typeface="华文新魏" panose="02010800040101010101" charset="-122"/>
              </a:rPr>
              <a:t>《</a:t>
            </a:r>
            <a:r>
              <a:rPr lang="zh-CN" altLang="en-US" dirty="0">
                <a:solidFill>
                  <a:srgbClr val="000000"/>
                </a:solidFill>
                <a:latin typeface="华文新魏" panose="02010800040101010101" charset="-122"/>
                <a:ea typeface="华文新魏" panose="02010800040101010101" charset="-122"/>
              </a:rPr>
              <a:t>建设项目安全设施“三同时”监督管理暂行办法</a:t>
            </a:r>
            <a:r>
              <a:rPr lang="en-US" altLang="zh-CN">
                <a:solidFill>
                  <a:srgbClr val="000000"/>
                </a:solidFill>
                <a:latin typeface="华文新魏" panose="02010800040101010101" charset="-122"/>
                <a:ea typeface="华文新魏" panose="02010800040101010101" charset="-122"/>
              </a:rPr>
              <a:t>》</a:t>
            </a:r>
            <a:r>
              <a:rPr lang="zh-CN" altLang="en-US" dirty="0">
                <a:solidFill>
                  <a:srgbClr val="000000"/>
                </a:solidFill>
                <a:latin typeface="华文新魏" panose="02010800040101010101" charset="-122"/>
                <a:ea typeface="华文新魏" panose="02010800040101010101" charset="-122"/>
              </a:rPr>
              <a:t>，国家对国家、省级重点建设项目安全设施设计实行备案管理。备案需要提交的文件资料不包括（　）。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A.</a:t>
            </a:r>
            <a:r>
              <a:rPr lang="zh-CN" altLang="en-US" dirty="0">
                <a:solidFill>
                  <a:srgbClr val="000000"/>
                </a:solidFill>
                <a:latin typeface="华文新魏" panose="02010800040101010101" charset="-122"/>
                <a:ea typeface="华文新魏" panose="02010800040101010101" charset="-122"/>
              </a:rPr>
              <a:t>建设项目的安全验收评价报告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B.</a:t>
            </a:r>
            <a:r>
              <a:rPr lang="zh-CN" altLang="en-US" dirty="0">
                <a:solidFill>
                  <a:srgbClr val="000000"/>
                </a:solidFill>
                <a:latin typeface="华文新魏" panose="02010800040101010101" charset="-122"/>
                <a:ea typeface="华文新魏" panose="02010800040101010101" charset="-122"/>
              </a:rPr>
              <a:t>建设项目审批、核准或者备案的文件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C.</a:t>
            </a:r>
            <a:r>
              <a:rPr lang="zh-CN" altLang="en-US" dirty="0">
                <a:solidFill>
                  <a:srgbClr val="000000"/>
                </a:solidFill>
                <a:latin typeface="华文新魏" panose="02010800040101010101" charset="-122"/>
                <a:ea typeface="华文新魏" panose="02010800040101010101" charset="-122"/>
              </a:rPr>
              <a:t>建设项目初步设计报告及安全专篇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D.</a:t>
            </a:r>
            <a:r>
              <a:rPr lang="zh-CN" altLang="en-US" dirty="0">
                <a:solidFill>
                  <a:srgbClr val="000000"/>
                </a:solidFill>
                <a:latin typeface="华文新魏" panose="02010800040101010101" charset="-122"/>
                <a:ea typeface="华文新魏" panose="02010800040101010101" charset="-122"/>
              </a:rPr>
              <a:t>建设项目安全预评价报告及相关文件资料 </a:t>
            </a:r>
            <a:endParaRPr lang="zh-CN" altLang="en-US" dirty="0">
              <a:solidFill>
                <a:srgbClr val="000000"/>
              </a:solidFill>
              <a:latin typeface="华文新魏" panose="02010800040101010101" charset="-122"/>
              <a:ea typeface="华文新魏" panose="02010800040101010101" charset="-122"/>
            </a:endParaRPr>
          </a:p>
        </p:txBody>
      </p:sp>
      <p:pic>
        <p:nvPicPr>
          <p:cNvPr id="65540" name="图片 65539"/>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xfrm>
            <a:off x="1487488" y="260350"/>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67587" name="文本占位符 67586"/>
          <p:cNvSpPr>
            <a:spLocks noGrp="1"/>
          </p:cNvSpPr>
          <p:nvPr>
            <p:ph type="body" idx="1"/>
          </p:nvPr>
        </p:nvSpPr>
        <p:spPr>
          <a:xfrm>
            <a:off x="1600200" y="1600200"/>
            <a:ext cx="8816975" cy="4525963"/>
          </a:xfrm>
          <a:ln/>
        </p:spPr>
        <p:txBody>
          <a:bodyPr vert="horz" wrap="square" anchor="t" anchorCtr="0"/>
          <a:p>
            <a:pPr>
              <a:lnSpc>
                <a:spcPct val="130000"/>
              </a:lnSpc>
              <a:buNone/>
            </a:pPr>
            <a:r>
              <a:rPr lang="zh-CN" altLang="en-US" dirty="0">
                <a:solidFill>
                  <a:srgbClr val="000000"/>
                </a:solidFill>
                <a:latin typeface="华文新魏" panose="02010800040101010101" charset="-122"/>
                <a:ea typeface="华文新魏" panose="02010800040101010101" charset="-122"/>
              </a:rPr>
              <a:t>2、依据</a:t>
            </a:r>
            <a:r>
              <a:rPr lang="en-US" altLang="zh-CN">
                <a:solidFill>
                  <a:srgbClr val="000000"/>
                </a:solidFill>
                <a:latin typeface="华文新魏" panose="02010800040101010101" charset="-122"/>
                <a:ea typeface="华文新魏" panose="02010800040101010101" charset="-122"/>
              </a:rPr>
              <a:t>《</a:t>
            </a:r>
            <a:r>
              <a:rPr lang="zh-CN" altLang="en-US" dirty="0">
                <a:solidFill>
                  <a:srgbClr val="000000"/>
                </a:solidFill>
                <a:latin typeface="华文新魏" panose="02010800040101010101" charset="-122"/>
                <a:ea typeface="华文新魏" panose="02010800040101010101" charset="-122"/>
              </a:rPr>
              <a:t>建设项目安全设施“三同时”监督管理暂行办法</a:t>
            </a:r>
            <a:r>
              <a:rPr lang="en-US" altLang="zh-CN">
                <a:solidFill>
                  <a:srgbClr val="000000"/>
                </a:solidFill>
                <a:latin typeface="华文新魏" panose="02010800040101010101" charset="-122"/>
                <a:ea typeface="华文新魏" panose="02010800040101010101" charset="-122"/>
              </a:rPr>
              <a:t>》</a:t>
            </a:r>
            <a:r>
              <a:rPr lang="zh-CN" altLang="en-US" dirty="0">
                <a:solidFill>
                  <a:srgbClr val="000000"/>
                </a:solidFill>
                <a:latin typeface="华文新魏" panose="02010800040101010101" charset="-122"/>
                <a:ea typeface="华文新魏" panose="02010800040101010101" charset="-122"/>
              </a:rPr>
              <a:t>，国家对国家、省级重点建设项目安全设施设计实行备案管理。备案需要提交的文件资料不包括（　）。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b="1">
                <a:solidFill>
                  <a:srgbClr val="800000"/>
                </a:solidFill>
                <a:latin typeface="华文新魏" panose="02010800040101010101" charset="-122"/>
                <a:ea typeface="华文新魏" panose="02010800040101010101" charset="-122"/>
              </a:rPr>
              <a:t>A.</a:t>
            </a:r>
            <a:r>
              <a:rPr lang="zh-CN" altLang="en-US" b="1" dirty="0">
                <a:solidFill>
                  <a:srgbClr val="800000"/>
                </a:solidFill>
                <a:latin typeface="华文新魏" panose="02010800040101010101" charset="-122"/>
                <a:ea typeface="华文新魏" panose="02010800040101010101" charset="-122"/>
              </a:rPr>
              <a:t>建设项目的安全验收评价报告</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B.</a:t>
            </a:r>
            <a:r>
              <a:rPr lang="zh-CN" altLang="en-US" dirty="0">
                <a:solidFill>
                  <a:srgbClr val="000000"/>
                </a:solidFill>
                <a:latin typeface="华文新魏" panose="02010800040101010101" charset="-122"/>
                <a:ea typeface="华文新魏" panose="02010800040101010101" charset="-122"/>
              </a:rPr>
              <a:t>建设项目审批、核准或者备案的文件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C.</a:t>
            </a:r>
            <a:r>
              <a:rPr lang="zh-CN" altLang="en-US" dirty="0">
                <a:solidFill>
                  <a:srgbClr val="000000"/>
                </a:solidFill>
                <a:latin typeface="华文新魏" panose="02010800040101010101" charset="-122"/>
                <a:ea typeface="华文新魏" panose="02010800040101010101" charset="-122"/>
              </a:rPr>
              <a:t>建设项目初步设计报告及安全专篇 </a:t>
            </a:r>
            <a:endParaRPr lang="zh-CN" altLang="en-US" dirty="0">
              <a:solidFill>
                <a:srgbClr val="000000"/>
              </a:solidFill>
              <a:latin typeface="华文新魏" panose="02010800040101010101" charset="-122"/>
              <a:ea typeface="华文新魏" panose="02010800040101010101" charset="-122"/>
            </a:endParaRPr>
          </a:p>
          <a:p>
            <a:pPr>
              <a:lnSpc>
                <a:spcPct val="130000"/>
              </a:lnSpc>
              <a:buNone/>
            </a:pPr>
            <a:r>
              <a:rPr lang="zh-CN" altLang="en-US" dirty="0">
                <a:solidFill>
                  <a:srgbClr val="000000"/>
                </a:solidFill>
                <a:latin typeface="华文新魏" panose="02010800040101010101" charset="-122"/>
                <a:ea typeface="华文新魏" panose="02010800040101010101" charset="-122"/>
              </a:rPr>
              <a:t> </a:t>
            </a:r>
            <a:r>
              <a:rPr lang="en-US" altLang="zh-CN">
                <a:solidFill>
                  <a:srgbClr val="000000"/>
                </a:solidFill>
                <a:latin typeface="华文新魏" panose="02010800040101010101" charset="-122"/>
                <a:ea typeface="华文新魏" panose="02010800040101010101" charset="-122"/>
              </a:rPr>
              <a:t>D.</a:t>
            </a:r>
            <a:r>
              <a:rPr lang="zh-CN" altLang="en-US" dirty="0">
                <a:solidFill>
                  <a:srgbClr val="000000"/>
                </a:solidFill>
                <a:latin typeface="华文新魏" panose="02010800040101010101" charset="-122"/>
                <a:ea typeface="华文新魏" panose="02010800040101010101" charset="-122"/>
              </a:rPr>
              <a:t>建设项目安全预评价报告及相关文件资料 </a:t>
            </a:r>
            <a:endParaRPr lang="zh-CN" altLang="en-US" dirty="0">
              <a:solidFill>
                <a:srgbClr val="000000"/>
              </a:solidFill>
              <a:latin typeface="华文新魏" panose="02010800040101010101" charset="-122"/>
              <a:ea typeface="华文新魏" panose="02010800040101010101" charset="-122"/>
            </a:endParaRPr>
          </a:p>
        </p:txBody>
      </p:sp>
      <p:pic>
        <p:nvPicPr>
          <p:cNvPr id="67588" name="图片 67587"/>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28673"/>
          <p:cNvSpPr/>
          <p:nvPr>
            <p:ph type="title"/>
          </p:nvPr>
        </p:nvSpPr>
        <p:spPr>
          <a:xfrm>
            <a:off x="1827213" y="274638"/>
            <a:ext cx="8002587" cy="1143000"/>
          </a:xfrm>
          <a:ln/>
        </p:spPr>
        <p:txBody>
          <a:bodyPr vert="horz" wrap="square"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28675" name="文本占位符 28674"/>
          <p:cNvSpPr/>
          <p:nvPr>
            <p:ph type="body" idx="1"/>
          </p:nvPr>
        </p:nvSpPr>
        <p:spPr>
          <a:xfrm>
            <a:off x="1827213" y="1600200"/>
            <a:ext cx="8445500" cy="4525963"/>
          </a:xfrm>
          <a:ln/>
        </p:spPr>
        <p:txBody>
          <a:bodyPr vert="horz" wrap="square" anchor="t" anchorCtr="0"/>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69.</a:t>
            </a:r>
            <a:r>
              <a:rPr lang="zh-CN" altLang="en-US" sz="2000" dirty="0">
                <a:latin typeface="宋体" panose="02010600030101010101" pitchFamily="2" charset="-122"/>
                <a:ea typeface="宋体" panose="02010600030101010101" pitchFamily="2" charset="-122"/>
                <a:sym typeface="Calibri" panose="020F0502020204030204" pitchFamily="34" charset="0"/>
              </a:rPr>
              <a:t>某市拟建设炼钢、化工、水泥和汽车制造</a:t>
            </a:r>
            <a:r>
              <a:rPr lang="en-US" altLang="zh-CN" sz="2000">
                <a:latin typeface="宋体" panose="02010600030101010101" pitchFamily="2" charset="-122"/>
                <a:ea typeface="宋体" panose="02010600030101010101" pitchFamily="2" charset="-122"/>
                <a:sym typeface="Calibri" panose="020F0502020204030204" pitchFamily="34" charset="0"/>
              </a:rPr>
              <a:t>4</a:t>
            </a:r>
            <a:r>
              <a:rPr lang="zh-CN" altLang="en-US" sz="2000" dirty="0">
                <a:latin typeface="宋体" panose="02010600030101010101" pitchFamily="2" charset="-122"/>
                <a:ea typeface="宋体" panose="02010600030101010101" pitchFamily="2" charset="-122"/>
                <a:sym typeface="Calibri" panose="020F0502020204030204" pitchFamily="34" charset="0"/>
              </a:rPr>
              <a:t>个重点建设项目。依据</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建设项目安全设施“三同时”监督管理暂行办法</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这些建设项目在初步设计阶段都必须编制安全设施设计专篇，其中（  ）建设项目的安全设施设计须经安全生产监管部门审查批准后才能开工建设。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A</a:t>
            </a:r>
            <a:r>
              <a:rPr lang="zh-CN" altLang="en-US" sz="2000" dirty="0">
                <a:latin typeface="宋体" panose="02010600030101010101" pitchFamily="2" charset="-122"/>
                <a:ea typeface="宋体" panose="02010600030101010101" pitchFamily="2" charset="-122"/>
                <a:sym typeface="Calibri" panose="020F0502020204030204" pitchFamily="34" charset="0"/>
              </a:rPr>
              <a:t>炼钢厂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B</a:t>
            </a:r>
            <a:r>
              <a:rPr lang="zh-CN" altLang="en-US" sz="2000" dirty="0">
                <a:latin typeface="宋体" panose="02010600030101010101" pitchFamily="2" charset="-122"/>
                <a:ea typeface="宋体" panose="02010600030101010101" pitchFamily="2" charset="-122"/>
                <a:sym typeface="Calibri" panose="020F0502020204030204" pitchFamily="34" charset="0"/>
              </a:rPr>
              <a:t>化工厂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C</a:t>
            </a:r>
            <a:r>
              <a:rPr lang="zh-CN" altLang="en-US" sz="2000" dirty="0">
                <a:latin typeface="宋体" panose="02010600030101010101" pitchFamily="2" charset="-122"/>
                <a:ea typeface="宋体" panose="02010600030101010101" pitchFamily="2" charset="-122"/>
                <a:sym typeface="Calibri" panose="020F0502020204030204" pitchFamily="34" charset="0"/>
              </a:rPr>
              <a:t>水泥厂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D</a:t>
            </a:r>
            <a:r>
              <a:rPr lang="zh-CN" altLang="en-US" sz="2000" dirty="0">
                <a:latin typeface="宋体" panose="02010600030101010101" pitchFamily="2" charset="-122"/>
                <a:ea typeface="宋体" panose="02010600030101010101" pitchFamily="2" charset="-122"/>
                <a:sym typeface="Calibri" panose="020F0502020204030204" pitchFamily="34" charset="0"/>
              </a:rPr>
              <a:t>汽车厂</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p:txBody>
      </p:sp>
      <p:pic>
        <p:nvPicPr>
          <p:cNvPr id="28676" name="图片 28675"/>
          <p:cNvPicPr>
            <a:picLocks noChangeAspect="1"/>
          </p:cNvPicPr>
          <p:nvPr/>
        </p:nvPicPr>
        <p:blipFill>
          <a:blip r:embed="rId1"/>
          <a:stretch>
            <a:fillRect/>
          </a:stretch>
        </p:blipFill>
        <p:spPr>
          <a:xfrm>
            <a:off x="1322388" y="117475"/>
            <a:ext cx="2255837" cy="1298575"/>
          </a:xfrm>
          <a:prstGeom prst="rect">
            <a:avLst/>
          </a:prstGeom>
          <a:noFill/>
          <a:ln w="9525">
            <a:noFill/>
          </a:ln>
        </p:spPr>
      </p:pic>
      <p:sp>
        <p:nvSpPr>
          <p:cNvPr id="28677" name="文本框 28676"/>
          <p:cNvSpPr txBox="1"/>
          <p:nvPr/>
        </p:nvSpPr>
        <p:spPr>
          <a:xfrm>
            <a:off x="182721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p:nvPr>
            <p:ph type="title"/>
          </p:nvPr>
        </p:nvSpPr>
        <p:spPr>
          <a:xfrm>
            <a:off x="1827213" y="274638"/>
            <a:ext cx="8002587" cy="1143000"/>
          </a:xfrm>
          <a:ln/>
        </p:spPr>
        <p:txBody>
          <a:bodyPr vert="horz" wrap="square"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68611" name="文本占位符 68610"/>
          <p:cNvSpPr/>
          <p:nvPr>
            <p:ph type="body" idx="1"/>
          </p:nvPr>
        </p:nvSpPr>
        <p:spPr>
          <a:xfrm>
            <a:off x="1827213" y="1600200"/>
            <a:ext cx="8661400" cy="4525963"/>
          </a:xfrm>
          <a:ln/>
        </p:spPr>
        <p:txBody>
          <a:bodyPr vert="horz" wrap="square" anchor="t" anchorCtr="0"/>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69.</a:t>
            </a:r>
            <a:r>
              <a:rPr lang="zh-CN" altLang="en-US" sz="2000" dirty="0">
                <a:latin typeface="宋体" panose="02010600030101010101" pitchFamily="2" charset="-122"/>
                <a:ea typeface="宋体" panose="02010600030101010101" pitchFamily="2" charset="-122"/>
                <a:sym typeface="Calibri" panose="020F0502020204030204" pitchFamily="34" charset="0"/>
              </a:rPr>
              <a:t>某市拟建设炼钢、化工、水泥和汽车制造</a:t>
            </a:r>
            <a:r>
              <a:rPr lang="en-US" altLang="zh-CN" sz="2000">
                <a:latin typeface="宋体" panose="02010600030101010101" pitchFamily="2" charset="-122"/>
                <a:ea typeface="宋体" panose="02010600030101010101" pitchFamily="2" charset="-122"/>
                <a:sym typeface="Calibri" panose="020F0502020204030204" pitchFamily="34" charset="0"/>
              </a:rPr>
              <a:t>4</a:t>
            </a:r>
            <a:r>
              <a:rPr lang="zh-CN" altLang="en-US" sz="2000" dirty="0">
                <a:latin typeface="宋体" panose="02010600030101010101" pitchFamily="2" charset="-122"/>
                <a:ea typeface="宋体" panose="02010600030101010101" pitchFamily="2" charset="-122"/>
                <a:sym typeface="Calibri" panose="020F0502020204030204" pitchFamily="34" charset="0"/>
              </a:rPr>
              <a:t>个重点建设项目。依据</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建设项目安全设施“三同时”监督管理暂行办法</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这些建设项目在初步设计阶段都必须编制安全设施设计专篇，其中（  ）建设项目的安全设施设计须经安全生产监管部门审查批准后才能开工建设。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A</a:t>
            </a:r>
            <a:r>
              <a:rPr lang="zh-CN" altLang="en-US" sz="2000" dirty="0">
                <a:latin typeface="宋体" panose="02010600030101010101" pitchFamily="2" charset="-122"/>
                <a:ea typeface="宋体" panose="02010600030101010101" pitchFamily="2" charset="-122"/>
                <a:sym typeface="Calibri" panose="020F0502020204030204" pitchFamily="34" charset="0"/>
              </a:rPr>
              <a:t>炼钢厂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b="1">
                <a:solidFill>
                  <a:srgbClr val="800000"/>
                </a:solidFill>
                <a:latin typeface="宋体" panose="02010600030101010101" pitchFamily="2" charset="-122"/>
                <a:ea typeface="宋体" panose="02010600030101010101" pitchFamily="2" charset="-122"/>
                <a:sym typeface="Calibri" panose="020F0502020204030204" pitchFamily="34" charset="0"/>
              </a:rPr>
              <a:t>B</a:t>
            </a:r>
            <a:r>
              <a:rPr lang="zh-CN" altLang="en-US" sz="2000" b="1" dirty="0">
                <a:solidFill>
                  <a:srgbClr val="800000"/>
                </a:solidFill>
                <a:latin typeface="宋体" panose="02010600030101010101" pitchFamily="2" charset="-122"/>
                <a:ea typeface="宋体" panose="02010600030101010101" pitchFamily="2" charset="-122"/>
                <a:sym typeface="Calibri" panose="020F0502020204030204" pitchFamily="34" charset="0"/>
              </a:rPr>
              <a:t>化工厂 </a:t>
            </a:r>
            <a:endParaRPr lang="zh-CN" altLang="en-US" sz="2000" b="1" dirty="0">
              <a:solidFill>
                <a:srgbClr val="800000"/>
              </a:solidFill>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C</a:t>
            </a:r>
            <a:r>
              <a:rPr lang="zh-CN" altLang="en-US" sz="2000" dirty="0">
                <a:latin typeface="宋体" panose="02010600030101010101" pitchFamily="2" charset="-122"/>
                <a:ea typeface="宋体" panose="02010600030101010101" pitchFamily="2" charset="-122"/>
                <a:sym typeface="Calibri" panose="020F0502020204030204" pitchFamily="34" charset="0"/>
              </a:rPr>
              <a:t>水泥厂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sz="2000">
                <a:latin typeface="宋体" panose="02010600030101010101" pitchFamily="2" charset="-122"/>
                <a:ea typeface="宋体" panose="02010600030101010101" pitchFamily="2" charset="-122"/>
                <a:sym typeface="Calibri" panose="020F0502020204030204" pitchFamily="34" charset="0"/>
              </a:rPr>
              <a:t>D</a:t>
            </a:r>
            <a:r>
              <a:rPr lang="zh-CN" altLang="en-US" sz="2000" dirty="0">
                <a:latin typeface="宋体" panose="02010600030101010101" pitchFamily="2" charset="-122"/>
                <a:ea typeface="宋体" panose="02010600030101010101" pitchFamily="2" charset="-122"/>
                <a:sym typeface="Calibri" panose="020F0502020204030204" pitchFamily="34" charset="0"/>
              </a:rPr>
              <a:t>汽车厂</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p:txBody>
      </p:sp>
      <p:pic>
        <p:nvPicPr>
          <p:cNvPr id="68612" name="图片 68611"/>
          <p:cNvPicPr>
            <a:picLocks noChangeAspect="1"/>
          </p:cNvPicPr>
          <p:nvPr/>
        </p:nvPicPr>
        <p:blipFill>
          <a:blip r:embed="rId1"/>
          <a:stretch>
            <a:fillRect/>
          </a:stretch>
        </p:blipFill>
        <p:spPr>
          <a:xfrm>
            <a:off x="1322388" y="117475"/>
            <a:ext cx="2255837" cy="1298575"/>
          </a:xfrm>
          <a:prstGeom prst="rect">
            <a:avLst/>
          </a:prstGeom>
          <a:noFill/>
          <a:ln w="9525">
            <a:noFill/>
          </a:ln>
        </p:spPr>
      </p:pic>
      <p:sp>
        <p:nvSpPr>
          <p:cNvPr id="68613" name="文本框 68612"/>
          <p:cNvSpPr txBox="1"/>
          <p:nvPr/>
        </p:nvSpPr>
        <p:spPr>
          <a:xfrm>
            <a:off x="182721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教材第348页</a:t>
            </a:r>
            <a:endParaRPr lang="zh-CN" altLang="en-US" sz="2800" dirty="0">
              <a:latin typeface="华文新魏" panose="02010800040101010101" charset="-122"/>
              <a:ea typeface="华文新魏" panose="02010800040101010101" charset="-122"/>
            </a:endParaRPr>
          </a:p>
        </p:txBody>
      </p:sp>
      <p:sp>
        <p:nvSpPr>
          <p:cNvPr id="29699"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29704" name="矩形 25"/>
          <p:cNvSpPr/>
          <p:nvPr/>
        </p:nvSpPr>
        <p:spPr>
          <a:xfrm>
            <a:off x="2782888" y="981075"/>
            <a:ext cx="7416800" cy="5184775"/>
          </a:xfrm>
          <a:prstGeom prst="rect">
            <a:avLst/>
          </a:prstGeom>
          <a:noFill/>
          <a:ln w="9525">
            <a:noFill/>
          </a:ln>
        </p:spPr>
        <p:txBody>
          <a:bodyPr/>
          <a:p>
            <a:pPr>
              <a:lnSpc>
                <a:spcPct val="150000"/>
              </a:lnSpc>
            </a:pPr>
            <a:r>
              <a:rPr lang="zh-CN" altLang="en-US" b="1" dirty="0">
                <a:latin typeface="宋体" panose="02010600030101010101" pitchFamily="2" charset="-122"/>
              </a:rPr>
              <a:t>（一）施工管理</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、建设项目安全设施的施工应当由取得</a:t>
            </a:r>
            <a:r>
              <a:rPr lang="zh-CN" altLang="en-US" dirty="0">
                <a:solidFill>
                  <a:srgbClr val="800000"/>
                </a:solidFill>
                <a:latin typeface="宋体" panose="02010600030101010101" pitchFamily="2" charset="-122"/>
              </a:rPr>
              <a:t>相应资质</a:t>
            </a:r>
            <a:r>
              <a:rPr lang="zh-CN" altLang="en-US" dirty="0">
                <a:latin typeface="宋体" panose="02010600030101010101" pitchFamily="2" charset="-122"/>
              </a:rPr>
              <a:t>的施工单位进行，并与建设项目主体工程同时施工。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、施工单位应当在施工组织设计中编制</a:t>
            </a:r>
            <a:r>
              <a:rPr lang="zh-CN" altLang="en-US" dirty="0">
                <a:solidFill>
                  <a:srgbClr val="800000"/>
                </a:solidFill>
                <a:latin typeface="宋体" panose="02010600030101010101" pitchFamily="2" charset="-122"/>
              </a:rPr>
              <a:t>安全技术措施</a:t>
            </a:r>
            <a:r>
              <a:rPr lang="zh-CN" altLang="en-US" dirty="0">
                <a:latin typeface="宋体" panose="02010600030101010101" pitchFamily="2" charset="-122"/>
              </a:rPr>
              <a:t>和</a:t>
            </a:r>
            <a:r>
              <a:rPr lang="zh-CN" altLang="en-US" dirty="0">
                <a:solidFill>
                  <a:srgbClr val="800000"/>
                </a:solidFill>
                <a:latin typeface="宋体" panose="02010600030101010101" pitchFamily="2" charset="-122"/>
              </a:rPr>
              <a:t>施工现场临时用电方案</a:t>
            </a:r>
            <a:r>
              <a:rPr lang="zh-CN" altLang="en-US" dirty="0">
                <a:latin typeface="宋体" panose="02010600030101010101" pitchFamily="2" charset="-122"/>
              </a:rPr>
              <a:t>，同时对危险性较大的分部分项工程依法编制</a:t>
            </a:r>
            <a:r>
              <a:rPr lang="zh-CN" altLang="en-US" dirty="0">
                <a:solidFill>
                  <a:srgbClr val="800000"/>
                </a:solidFill>
                <a:latin typeface="宋体" panose="02010600030101010101" pitchFamily="2" charset="-122"/>
              </a:rPr>
              <a:t>专项施工方案</a:t>
            </a:r>
            <a:r>
              <a:rPr lang="zh-CN" altLang="en-US" dirty="0">
                <a:latin typeface="宋体" panose="02010600030101010101" pitchFamily="2" charset="-122"/>
              </a:rPr>
              <a:t>，并附具安全验算结果，经施工单位技术负责人、总监理工程师签字后实施。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、施工单位应当严格按照安全设施设计和相关施工技术标准、规范施工，并对安全设施的工程质量负责。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4</a:t>
            </a:r>
            <a:r>
              <a:rPr lang="zh-CN" altLang="en-US" dirty="0">
                <a:latin typeface="宋体" panose="02010600030101010101" pitchFamily="2" charset="-122"/>
              </a:rPr>
              <a:t>、施工单位</a:t>
            </a:r>
            <a:r>
              <a:rPr lang="zh-CN" altLang="en-US" dirty="0">
                <a:solidFill>
                  <a:srgbClr val="800000"/>
                </a:solidFill>
                <a:latin typeface="宋体" panose="02010600030101010101" pitchFamily="2" charset="-122"/>
              </a:rPr>
              <a:t>发现</a:t>
            </a:r>
            <a:r>
              <a:rPr lang="zh-CN" altLang="en-US" dirty="0">
                <a:latin typeface="宋体" panose="02010600030101010101" pitchFamily="2" charset="-122"/>
              </a:rPr>
              <a:t>安全设施</a:t>
            </a:r>
            <a:r>
              <a:rPr lang="zh-CN" altLang="en-US" dirty="0">
                <a:solidFill>
                  <a:srgbClr val="800000"/>
                </a:solidFill>
                <a:latin typeface="宋体" panose="02010600030101010101" pitchFamily="2" charset="-122"/>
              </a:rPr>
              <a:t>设计文件有错漏</a:t>
            </a:r>
            <a:r>
              <a:rPr lang="zh-CN" altLang="en-US" dirty="0">
                <a:latin typeface="宋体" panose="02010600030101010101" pitchFamily="2" charset="-122"/>
              </a:rPr>
              <a:t>的，应当及时向生产经营单位、设计单位提出。生产经营单位、设计单位应当及时处理。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5</a:t>
            </a:r>
            <a:r>
              <a:rPr lang="zh-CN" altLang="en-US" dirty="0">
                <a:latin typeface="宋体" panose="02010600030101010101" pitchFamily="2" charset="-122"/>
              </a:rPr>
              <a:t>、施工单位发现</a:t>
            </a:r>
            <a:r>
              <a:rPr lang="zh-CN" altLang="en-US" dirty="0">
                <a:solidFill>
                  <a:srgbClr val="800000"/>
                </a:solidFill>
                <a:latin typeface="宋体" panose="02010600030101010101" pitchFamily="2" charset="-122"/>
              </a:rPr>
              <a:t>安全设施存在重大事故隐患</a:t>
            </a:r>
            <a:r>
              <a:rPr lang="zh-CN" altLang="en-US" dirty="0">
                <a:latin typeface="宋体" panose="02010600030101010101" pitchFamily="2" charset="-122"/>
              </a:rPr>
              <a:t>时，应当立即停止施工并报告生产经营单位进行整改。整改合格后，方可恢复施工。</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29705" name="文本框 29704"/>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五、建设项目安全设施施工和竣工验收</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9</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69635"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69636" name="矩形 25"/>
          <p:cNvSpPr/>
          <p:nvPr/>
        </p:nvSpPr>
        <p:spPr>
          <a:xfrm>
            <a:off x="2351088" y="981075"/>
            <a:ext cx="8137525" cy="5543550"/>
          </a:xfrm>
          <a:prstGeom prst="rect">
            <a:avLst/>
          </a:prstGeom>
          <a:noFill/>
          <a:ln w="9525">
            <a:noFill/>
          </a:ln>
        </p:spPr>
        <p:txBody>
          <a:bodyPr/>
          <a:p>
            <a:pPr>
              <a:lnSpc>
                <a:spcPct val="150000"/>
              </a:lnSpc>
            </a:pPr>
            <a:r>
              <a:rPr lang="zh-CN" altLang="en-US" sz="1600" b="1" dirty="0">
                <a:latin typeface="宋体" panose="02010600030101010101" pitchFamily="2" charset="-122"/>
              </a:rPr>
              <a:t>（二）监理管理 </a:t>
            </a:r>
            <a:endParaRPr lang="zh-CN" altLang="en-US" sz="1600" b="1"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、工程监理单位应当审查施工组织设计中的安全技术措施或者专项施工方案</a:t>
            </a:r>
            <a:r>
              <a:rPr lang="zh-CN" altLang="en-US" sz="1600" dirty="0">
                <a:solidFill>
                  <a:srgbClr val="800000"/>
                </a:solidFill>
                <a:latin typeface="宋体" panose="02010600030101010101" pitchFamily="2" charset="-122"/>
              </a:rPr>
              <a:t>是否符合工程建设强制性标准。 </a:t>
            </a:r>
            <a:endParaRPr lang="zh-CN" altLang="en-US" sz="1600" dirty="0">
              <a:solidFill>
                <a:srgbClr val="800000"/>
              </a:solidFill>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、工程监理单位在实施监理过程中，发现存在</a:t>
            </a:r>
            <a:r>
              <a:rPr lang="zh-CN" altLang="en-US" sz="1600" dirty="0">
                <a:solidFill>
                  <a:srgbClr val="800000"/>
                </a:solidFill>
                <a:latin typeface="宋体" panose="02010600030101010101" pitchFamily="2" charset="-122"/>
              </a:rPr>
              <a:t>事故隐患的</a:t>
            </a:r>
            <a:r>
              <a:rPr lang="zh-CN" altLang="en-US" sz="1600" dirty="0">
                <a:latin typeface="宋体" panose="02010600030101010101" pitchFamily="2" charset="-122"/>
              </a:rPr>
              <a:t>，应当要求施工单位整改；情况严重的，应当要求施工单位暂时停止施工，并及时报告生产经营单位。施工单位拒不整改或者不停止施工的，工程监理单位应当及时向有关主管部门报告。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、工程监理单位、监理人员应当按照法律、法规和工程建设强制性标准实施监理，并对安全设施工程的工程质量承担监理</a:t>
            </a:r>
            <a:r>
              <a:rPr lang="zh-CN" altLang="en-US" sz="1600" dirty="0">
                <a:solidFill>
                  <a:srgbClr val="800000"/>
                </a:solidFill>
                <a:latin typeface="宋体" panose="02010600030101010101" pitchFamily="2" charset="-122"/>
              </a:rPr>
              <a:t>责任</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b="1" dirty="0">
                <a:latin typeface="宋体" panose="02010600030101010101" pitchFamily="2" charset="-122"/>
              </a:rPr>
              <a:t>（三）试运行管理 </a:t>
            </a:r>
            <a:endParaRPr lang="zh-CN" altLang="en-US" sz="1600" b="1"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、高危建设项目及国家、省级重点建设项目竣工后，根据规定建设项目需要试运行（包括生产、使用，下同）的，应当在</a:t>
            </a:r>
            <a:r>
              <a:rPr lang="zh-CN" altLang="en-US" sz="1600" dirty="0">
                <a:solidFill>
                  <a:srgbClr val="800000"/>
                </a:solidFill>
                <a:latin typeface="宋体" panose="02010600030101010101" pitchFamily="2" charset="-122"/>
              </a:rPr>
              <a:t>正式投入生产或者使用前</a:t>
            </a:r>
            <a:r>
              <a:rPr lang="zh-CN" altLang="en-US" sz="1600" dirty="0">
                <a:latin typeface="宋体" panose="02010600030101010101" pitchFamily="2" charset="-122"/>
              </a:rPr>
              <a:t>进行试运行。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、试运行时间应当</a:t>
            </a:r>
            <a:r>
              <a:rPr lang="zh-CN" altLang="en-US" sz="1600" dirty="0">
                <a:solidFill>
                  <a:srgbClr val="800000"/>
                </a:solidFill>
                <a:latin typeface="宋体" panose="02010600030101010101" pitchFamily="2" charset="-122"/>
              </a:rPr>
              <a:t>不少于</a:t>
            </a:r>
            <a:r>
              <a:rPr lang="en-US" altLang="zh-CN" sz="1600">
                <a:solidFill>
                  <a:srgbClr val="800000"/>
                </a:solidFill>
                <a:latin typeface="宋体" panose="02010600030101010101" pitchFamily="2" charset="-122"/>
              </a:rPr>
              <a:t>30</a:t>
            </a:r>
            <a:r>
              <a:rPr lang="zh-CN" altLang="en-US" sz="1600" dirty="0">
                <a:solidFill>
                  <a:srgbClr val="800000"/>
                </a:solidFill>
                <a:latin typeface="宋体" panose="02010600030101010101" pitchFamily="2" charset="-122"/>
              </a:rPr>
              <a:t>日，最长不得超过</a:t>
            </a:r>
            <a:r>
              <a:rPr lang="en-US" altLang="zh-CN" sz="1600">
                <a:solidFill>
                  <a:srgbClr val="800000"/>
                </a:solidFill>
                <a:latin typeface="宋体" panose="02010600030101010101" pitchFamily="2" charset="-122"/>
              </a:rPr>
              <a:t>180</a:t>
            </a:r>
            <a:r>
              <a:rPr lang="zh-CN" altLang="en-US" sz="1600" dirty="0">
                <a:solidFill>
                  <a:srgbClr val="800000"/>
                </a:solidFill>
                <a:latin typeface="宋体" panose="02010600030101010101" pitchFamily="2" charset="-122"/>
              </a:rPr>
              <a:t>日</a:t>
            </a:r>
            <a:r>
              <a:rPr lang="zh-CN" altLang="en-US" sz="1600" dirty="0">
                <a:latin typeface="宋体" panose="02010600030101010101" pitchFamily="2" charset="-122"/>
              </a:rPr>
              <a:t>，国家有关部门有规定或者特殊要求的行业除外。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、生产、储存危险化学品的建设项目，应当在建设项目试运行前将试运行方案报负责建设项目安全许可的</a:t>
            </a:r>
            <a:r>
              <a:rPr lang="zh-CN" altLang="en-US" sz="1600" dirty="0">
                <a:solidFill>
                  <a:srgbClr val="800000"/>
                </a:solidFill>
                <a:latin typeface="宋体" panose="02010600030101010101" pitchFamily="2" charset="-122"/>
              </a:rPr>
              <a:t>安全生产监督管理部门备案</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69637" name="文本框 69636"/>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五、建设项目安全设施施工和竣工验收</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9</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0659"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70660" name="矩形 25"/>
          <p:cNvSpPr/>
          <p:nvPr/>
        </p:nvSpPr>
        <p:spPr>
          <a:xfrm>
            <a:off x="1774825" y="836613"/>
            <a:ext cx="8713788" cy="5543550"/>
          </a:xfrm>
          <a:prstGeom prst="rect">
            <a:avLst/>
          </a:prstGeom>
          <a:noFill/>
          <a:ln w="9525">
            <a:noFill/>
          </a:ln>
        </p:spPr>
        <p:txBody>
          <a:bodyPr/>
          <a:p>
            <a:pPr>
              <a:lnSpc>
                <a:spcPct val="150000"/>
              </a:lnSpc>
            </a:pPr>
            <a:r>
              <a:rPr lang="zh-CN" altLang="en-US" sz="1600" b="1" dirty="0">
                <a:latin typeface="宋体" panose="02010600030101010101" pitchFamily="2" charset="-122"/>
              </a:rPr>
              <a:t>（四）安全验收评价管理 </a:t>
            </a:r>
            <a:endParaRPr lang="zh-CN" altLang="en-US" sz="1600" b="1"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、建设项目安全设施竣工或者试运行完成后，生产经营单位应当委托具有相应资质的安全评价机构对安全设施进行</a:t>
            </a:r>
            <a:r>
              <a:rPr lang="zh-CN" altLang="en-US" sz="1600" dirty="0">
                <a:solidFill>
                  <a:srgbClr val="800000"/>
                </a:solidFill>
                <a:latin typeface="宋体" panose="02010600030101010101" pitchFamily="2" charset="-122"/>
              </a:rPr>
              <a:t>验收评价</a:t>
            </a:r>
            <a:r>
              <a:rPr lang="zh-CN" altLang="en-US" sz="1600" dirty="0">
                <a:latin typeface="宋体" panose="02010600030101010101" pitchFamily="2" charset="-122"/>
              </a:rPr>
              <a:t>，并编制建设项目安全验收评价报告。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、建设项目安全验收评价报告应当符合</a:t>
            </a:r>
            <a:r>
              <a:rPr lang="zh-CN" altLang="en-US" sz="1600" dirty="0">
                <a:solidFill>
                  <a:srgbClr val="800000"/>
                </a:solidFill>
                <a:latin typeface="宋体" panose="02010600030101010101" pitchFamily="2" charset="-122"/>
              </a:rPr>
              <a:t>国家标准或者行业标准</a:t>
            </a:r>
            <a:r>
              <a:rPr lang="zh-CN" altLang="en-US" sz="1600" dirty="0">
                <a:latin typeface="宋体" panose="02010600030101010101" pitchFamily="2" charset="-122"/>
              </a:rPr>
              <a:t>的规定。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a:t>
            </a:r>
            <a:r>
              <a:rPr lang="zh-CN" altLang="en-US" sz="1600" dirty="0">
                <a:solidFill>
                  <a:srgbClr val="800000"/>
                </a:solidFill>
                <a:latin typeface="宋体" panose="02010600030101010101" pitchFamily="2" charset="-122"/>
              </a:rPr>
              <a:t>生产、储存危险化学品的建设项目</a:t>
            </a:r>
            <a:r>
              <a:rPr lang="zh-CN" altLang="en-US" sz="1600" dirty="0">
                <a:latin typeface="宋体" panose="02010600030101010101" pitchFamily="2" charset="-122"/>
              </a:rPr>
              <a:t>安全验收评价报告除符合第</a:t>
            </a:r>
            <a:r>
              <a:rPr lang="en-US" altLang="zh-CN" sz="1600">
                <a:latin typeface="宋体" panose="02010600030101010101" pitchFamily="2" charset="-122"/>
              </a:rPr>
              <a:t>2</a:t>
            </a:r>
            <a:r>
              <a:rPr lang="zh-CN" altLang="en-US" sz="1600" dirty="0">
                <a:latin typeface="宋体" panose="02010600030101010101" pitchFamily="2" charset="-122"/>
              </a:rPr>
              <a:t>款的规定外，还应当符合有关危险化学品建设项目的规定。 </a:t>
            </a:r>
            <a:endParaRPr lang="zh-CN" altLang="en-US" sz="1600" dirty="0">
              <a:latin typeface="宋体" panose="02010600030101010101" pitchFamily="2" charset="-122"/>
            </a:endParaRPr>
          </a:p>
          <a:p>
            <a:pPr>
              <a:lnSpc>
                <a:spcPct val="150000"/>
              </a:lnSpc>
            </a:pPr>
            <a:r>
              <a:rPr lang="zh-CN" altLang="en-US" sz="1600" b="1" dirty="0">
                <a:latin typeface="宋体" panose="02010600030101010101" pitchFamily="2" charset="-122"/>
              </a:rPr>
              <a:t>（五）高危建设项目竣工验收管理</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1</a:t>
            </a:r>
            <a:r>
              <a:rPr lang="zh-CN" altLang="en-US" sz="1600" b="1" dirty="0">
                <a:latin typeface="宋体" panose="02010600030101010101" pitchFamily="2" charset="-122"/>
              </a:rPr>
              <a:t>、提交材料</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高危建设项目竣工投入生产或者使用前，生产经营单位应当按照监管权限的规定向安全生产监督管理部门申请安全设施竣工验收，并提交下列文件资料： </a:t>
            </a:r>
            <a:r>
              <a:rPr lang="en-US" altLang="zh-CN" sz="1600">
                <a:latin typeface="宋体" panose="02010600030101010101" pitchFamily="2" charset="-122"/>
              </a:rPr>
              <a:t>1</a:t>
            </a:r>
            <a:r>
              <a:rPr lang="zh-CN" altLang="en-US" sz="1600" dirty="0">
                <a:latin typeface="宋体" panose="02010600030101010101" pitchFamily="2" charset="-122"/>
              </a:rPr>
              <a:t>）安全设施竣工验收申请； </a:t>
            </a:r>
            <a:r>
              <a:rPr lang="en-US" altLang="zh-CN" sz="1600">
                <a:latin typeface="宋体" panose="02010600030101010101" pitchFamily="2" charset="-122"/>
              </a:rPr>
              <a:t>2</a:t>
            </a:r>
            <a:r>
              <a:rPr lang="zh-CN" altLang="en-US" sz="1600" dirty="0">
                <a:latin typeface="宋体" panose="02010600030101010101" pitchFamily="2" charset="-122"/>
              </a:rPr>
              <a:t>）安全设施设计审查意见书（复印件）； </a:t>
            </a:r>
            <a:r>
              <a:rPr lang="en-US" altLang="zh-CN" sz="1600">
                <a:latin typeface="宋体" panose="02010600030101010101" pitchFamily="2" charset="-122"/>
              </a:rPr>
              <a:t>3</a:t>
            </a:r>
            <a:r>
              <a:rPr lang="zh-CN" altLang="en-US" sz="1600" dirty="0">
                <a:latin typeface="宋体" panose="02010600030101010101" pitchFamily="2" charset="-122"/>
              </a:rPr>
              <a:t>）施工单位的资质证明文件（复印件）； </a:t>
            </a:r>
            <a:r>
              <a:rPr lang="en-US" altLang="zh-CN" sz="1600">
                <a:latin typeface="宋体" panose="02010600030101010101" pitchFamily="2" charset="-122"/>
              </a:rPr>
              <a:t>4</a:t>
            </a:r>
            <a:r>
              <a:rPr lang="zh-CN" altLang="en-US" sz="1600" dirty="0">
                <a:latin typeface="宋体" panose="02010600030101010101" pitchFamily="2" charset="-122"/>
              </a:rPr>
              <a:t>）建设项目安全验收评价报告及其存在问题的整改确认材料； </a:t>
            </a:r>
            <a:r>
              <a:rPr lang="en-US" altLang="zh-CN" sz="1600">
                <a:latin typeface="宋体" panose="02010600030101010101" pitchFamily="2" charset="-122"/>
              </a:rPr>
              <a:t>5</a:t>
            </a:r>
            <a:r>
              <a:rPr lang="zh-CN" altLang="en-US" sz="1600" dirty="0">
                <a:latin typeface="宋体" panose="02010600030101010101" pitchFamily="2" charset="-122"/>
              </a:rPr>
              <a:t>）安全生产管理机构设置或者安全生产管理人员配备情况； </a:t>
            </a:r>
            <a:r>
              <a:rPr lang="en-US" altLang="zh-CN" sz="1600">
                <a:latin typeface="宋体" panose="02010600030101010101" pitchFamily="2" charset="-122"/>
              </a:rPr>
              <a:t>6</a:t>
            </a:r>
            <a:r>
              <a:rPr lang="zh-CN" altLang="en-US" sz="1600" dirty="0">
                <a:latin typeface="宋体" panose="02010600030101010101" pitchFamily="2" charset="-122"/>
              </a:rPr>
              <a:t>）从业人员安全培训教育及资格情况； </a:t>
            </a:r>
            <a:r>
              <a:rPr lang="en-US" altLang="zh-CN" sz="1600">
                <a:latin typeface="宋体" panose="02010600030101010101" pitchFamily="2" charset="-122"/>
              </a:rPr>
              <a:t>7</a:t>
            </a:r>
            <a:r>
              <a:rPr lang="zh-CN" altLang="en-US" sz="1600" dirty="0">
                <a:latin typeface="宋体" panose="02010600030101010101" pitchFamily="2" charset="-122"/>
              </a:rPr>
              <a:t>）法律、行政法规、规章规定的其他文件资料。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安全设施需要试运行（生产、使用）的，还应当提供自查报告。设项目试运行前将试运行方案报负责建设项目安全许可的</a:t>
            </a:r>
            <a:r>
              <a:rPr lang="zh-CN" altLang="en-US" sz="1600" dirty="0">
                <a:solidFill>
                  <a:srgbClr val="800000"/>
                </a:solidFill>
                <a:latin typeface="宋体" panose="02010600030101010101" pitchFamily="2" charset="-122"/>
              </a:rPr>
              <a:t>安全生产监督管理部门备案</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70661" name="文本框 70660"/>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五、建设项目安全设施施工和竣工验收</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a:t>
            </a:r>
            <a:r>
              <a:rPr lang="en-US" altLang="zh-CN" sz="2800">
                <a:latin typeface="华文新魏" panose="02010800040101010101" charset="-122"/>
                <a:ea typeface="华文新魏" panose="02010800040101010101" charset="-122"/>
              </a:rPr>
              <a:t>350</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1683"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71684" name="矩形 25"/>
          <p:cNvSpPr/>
          <p:nvPr/>
        </p:nvSpPr>
        <p:spPr>
          <a:xfrm>
            <a:off x="1774825" y="836613"/>
            <a:ext cx="8713788" cy="5543550"/>
          </a:xfrm>
          <a:prstGeom prst="rect">
            <a:avLst/>
          </a:prstGeom>
          <a:noFill/>
          <a:ln w="9525">
            <a:noFill/>
          </a:ln>
        </p:spPr>
        <p:txBody>
          <a:bodyPr/>
          <a:p>
            <a:pPr>
              <a:lnSpc>
                <a:spcPct val="150000"/>
              </a:lnSpc>
            </a:pPr>
            <a:r>
              <a:rPr lang="en-US" altLang="zh-CN" sz="1600">
                <a:solidFill>
                  <a:srgbClr val="800000"/>
                </a:solidFill>
                <a:latin typeface="宋体" panose="02010600030101010101" pitchFamily="2" charset="-122"/>
              </a:rPr>
              <a:t>2</a:t>
            </a:r>
            <a:r>
              <a:rPr lang="zh-CN" altLang="en-US" sz="1600" dirty="0">
                <a:solidFill>
                  <a:srgbClr val="800000"/>
                </a:solidFill>
                <a:latin typeface="宋体" panose="02010600030101010101" pitchFamily="2" charset="-122"/>
              </a:rPr>
              <a:t>、受理（与安全设施设计审查同）</a:t>
            </a:r>
            <a:r>
              <a:rPr lang="zh-CN" altLang="en-US" sz="1600" dirty="0">
                <a:latin typeface="宋体" panose="02010600030101010101" pitchFamily="2" charset="-122"/>
              </a:rPr>
              <a:t> 提交材料</a:t>
            </a:r>
            <a:r>
              <a:rPr lang="en-US" altLang="zh-CN" sz="1600">
                <a:latin typeface="宋体" panose="02010600030101010101" pitchFamily="2" charset="-122"/>
              </a:rPr>
              <a:t>——5</a:t>
            </a:r>
            <a:r>
              <a:rPr lang="zh-CN" altLang="en-US" sz="1600" dirty="0">
                <a:latin typeface="宋体" panose="02010600030101010101" pitchFamily="2" charset="-122"/>
              </a:rPr>
              <a:t>决定</a:t>
            </a:r>
            <a:r>
              <a:rPr lang="en-US" altLang="zh-CN" sz="1600">
                <a:latin typeface="宋体" panose="02010600030101010101" pitchFamily="2" charset="-122"/>
              </a:rPr>
              <a:t>——20</a:t>
            </a:r>
            <a:endParaRPr lang="en-US" altLang="zh-CN" sz="1600">
              <a:latin typeface="宋体" panose="02010600030101010101" pitchFamily="2" charset="-122"/>
            </a:endParaRPr>
          </a:p>
          <a:p>
            <a:pPr>
              <a:lnSpc>
                <a:spcPct val="150000"/>
              </a:lnSpc>
            </a:pPr>
            <a:r>
              <a:rPr lang="zh-CN" altLang="en-US" b="1" dirty="0">
                <a:latin typeface="宋体" panose="02010600030101010101" pitchFamily="2" charset="-122"/>
              </a:rPr>
              <a:t>（六）国家、省级重点建设项目备案 </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国家、省级重点建设项目竣工投入生产或者使用前，生产经营单位应当按照监管权限的规定向安全生产监督管理部门备案，并提交下列文件资料：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、安全设施设计备案意见书（复印件）；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、施工单位的施工资质证明文件（复印件）；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、建设项目安全验收评价报告及其存在问题的整改确认材料；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4</a:t>
            </a:r>
            <a:r>
              <a:rPr lang="zh-CN" altLang="en-US" dirty="0">
                <a:latin typeface="宋体" panose="02010600030101010101" pitchFamily="2" charset="-122"/>
              </a:rPr>
              <a:t>、安全生产管理机构设置或者安全生产管理人员配备情况；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5</a:t>
            </a:r>
            <a:r>
              <a:rPr lang="zh-CN" altLang="en-US" dirty="0">
                <a:latin typeface="宋体" panose="02010600030101010101" pitchFamily="2" charset="-122"/>
              </a:rPr>
              <a:t>、从业人员安全教育培训及资格情况。 安全设施需要试运行（生产、使用）的，还应当提供自查报告。 </a:t>
            </a:r>
            <a:endParaRPr lang="zh-CN" altLang="en-US" dirty="0">
              <a:latin typeface="宋体" panose="02010600030101010101" pitchFamily="2" charset="-122"/>
            </a:endParaRPr>
          </a:p>
        </p:txBody>
      </p:sp>
      <p:sp>
        <p:nvSpPr>
          <p:cNvPr id="71685" name="文本框 71684"/>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五、建设项目安全设施施工和竣工验收</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日期占位符 3"/>
          <p:cNvSpPr txBox="1">
            <a:spLocks noGrp="1"/>
          </p:cNvSpPr>
          <p:nvPr/>
        </p:nvSpPr>
        <p:spPr>
          <a:xfrm>
            <a:off x="7680325" y="6492875"/>
            <a:ext cx="2884488"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a:t>
            </a:r>
            <a:r>
              <a:rPr lang="en-US" altLang="zh-CN" sz="2800">
                <a:latin typeface="华文新魏" panose="02010800040101010101" charset="-122"/>
                <a:ea typeface="华文新魏" panose="02010800040101010101" charset="-122"/>
              </a:rPr>
              <a:t>350</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2707"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72708" name="矩形 25"/>
          <p:cNvSpPr/>
          <p:nvPr/>
        </p:nvSpPr>
        <p:spPr>
          <a:xfrm>
            <a:off x="1774825" y="836613"/>
            <a:ext cx="8858250" cy="5543550"/>
          </a:xfrm>
          <a:prstGeom prst="rect">
            <a:avLst/>
          </a:prstGeom>
          <a:noFill/>
          <a:ln w="9525">
            <a:noFill/>
          </a:ln>
        </p:spPr>
        <p:txBody>
          <a:bodyPr/>
          <a:p>
            <a:pPr>
              <a:lnSpc>
                <a:spcPct val="150000"/>
              </a:lnSpc>
            </a:pPr>
            <a:r>
              <a:rPr lang="en-US" altLang="en-US" sz="1600" b="1">
                <a:latin typeface="宋体" panose="02010600030101010101" pitchFamily="2" charset="-122"/>
              </a:rPr>
              <a:t>（</a:t>
            </a:r>
            <a:r>
              <a:rPr lang="en-US" altLang="en-US" sz="1600" b="1" err="1">
                <a:latin typeface="宋体" panose="02010600030101010101" pitchFamily="2" charset="-122"/>
              </a:rPr>
              <a:t>七）其他建设项目的备案</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err="1">
                <a:latin typeface="宋体" panose="02010600030101010101" pitchFamily="2" charset="-122"/>
              </a:rPr>
              <a:t>高危建设项目及国家、省级重点建设项目以外的建设项目安全设施竣工验收，由生产经营单位组织实施，形成书面报告，并按照本办法第五条的规定报安全生产监督管理部门备案</a:t>
            </a:r>
            <a:r>
              <a:rPr lang="en-US" altLang="en-US" sz="1600">
                <a:latin typeface="宋体" panose="02010600030101010101" pitchFamily="2" charset="-122"/>
              </a:rPr>
              <a:t>。 （</a:t>
            </a:r>
            <a:r>
              <a:rPr lang="en-US" altLang="en-US" sz="1600" err="1">
                <a:latin typeface="宋体" panose="02010600030101010101" pitchFamily="2" charset="-122"/>
              </a:rPr>
              <a:t>与其它项目安全设施设计备案规定同</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b="1">
                <a:latin typeface="宋体" panose="02010600030101010101" pitchFamily="2" charset="-122"/>
              </a:rPr>
              <a:t>（</a:t>
            </a:r>
            <a:r>
              <a:rPr lang="en-US" altLang="en-US" sz="1600" b="1" err="1">
                <a:latin typeface="宋体" panose="02010600030101010101" pitchFamily="2" charset="-122"/>
              </a:rPr>
              <a:t>九）建设项目的安全设施有下列情形之一的，竣工验收不合格，并不得投入生产或者使用</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1、未选择具有相应资质的施工单位施工的；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2、未按照建设项目安全设施设计文件施工或者施工质量未达到建设项目安全设施设计文件要求的3、建设项目安全设施的施工不符合国家有关施工技术标准的；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4、未选择具有相应资质的安全评价机构进行安全验收评价或者安全验收评价不合格的；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5、安全设施和安全生产条件不符合有关安全生产法律、法规、规章和国家标准或者行业标准、技术规范规定的； 6、发现建设项目试运行期间存在事故隐患未整改的；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7、未依法设置安全生产管理机构或者配备安全生产管理人员的；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8、从业人员未经过安全教育培训或者不具备相应资格的；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9、不符合法律、行政法规规定的其他条件的。 </a:t>
            </a:r>
            <a:endParaRPr lang="en-US" altLang="zh-CN" sz="1600">
              <a:latin typeface="宋体" panose="02010600030101010101" pitchFamily="2" charset="-122"/>
            </a:endParaRPr>
          </a:p>
          <a:p>
            <a:pPr>
              <a:lnSpc>
                <a:spcPct val="150000"/>
              </a:lnSpc>
            </a:pPr>
            <a:r>
              <a:rPr lang="en-US" altLang="en-US" sz="1600" err="1">
                <a:solidFill>
                  <a:srgbClr val="800000"/>
                </a:solidFill>
                <a:latin typeface="宋体" panose="02010600030101010101" pitchFamily="2" charset="-122"/>
              </a:rPr>
              <a:t>建设项目安全设施竣工验收未通过的，生产经营单位经过整改后可以向原验收部门再次申请验收</a:t>
            </a:r>
            <a:r>
              <a:rPr lang="en-US" altLang="en-US" sz="1600">
                <a:latin typeface="宋体" panose="02010600030101010101" pitchFamily="2" charset="-122"/>
              </a:rPr>
              <a:t>。 </a:t>
            </a:r>
            <a:endParaRPr lang="zh-CN" altLang="en-US" sz="1600" dirty="0">
              <a:latin typeface="宋体" panose="02010600030101010101" pitchFamily="2" charset="-122"/>
            </a:endParaRPr>
          </a:p>
        </p:txBody>
      </p:sp>
      <p:sp>
        <p:nvSpPr>
          <p:cNvPr id="72709" name="文本框 72708"/>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五、建设项目安全设施施工和竣工验收</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9" name="文本占位符 116738"/>
          <p:cNvSpPr/>
          <p:nvPr>
            <p:ph type="body" idx="1"/>
          </p:nvPr>
        </p:nvSpPr>
        <p:spPr>
          <a:xfrm>
            <a:off x="2855913" y="908050"/>
            <a:ext cx="7697787" cy="5218113"/>
          </a:xfrm>
          <a:ln/>
        </p:spPr>
        <p:txBody>
          <a:bodyPr/>
          <a:p>
            <a:pPr>
              <a:buNone/>
            </a:pPr>
            <a:r>
              <a:rPr lang="zh-CN" altLang="en-US" dirty="0"/>
              <a:t>论证、预评价：高危；国家、省级</a:t>
            </a:r>
            <a:endParaRPr lang="zh-CN" altLang="en-US" dirty="0"/>
          </a:p>
          <a:p>
            <a:pPr>
              <a:buNone/>
            </a:pPr>
            <a:r>
              <a:rPr lang="zh-CN" altLang="en-US" dirty="0"/>
              <a:t>                         其他：备案</a:t>
            </a:r>
            <a:endParaRPr lang="zh-CN" altLang="en-US" dirty="0"/>
          </a:p>
          <a:p>
            <a:pPr>
              <a:buNone/>
            </a:pPr>
            <a:r>
              <a:rPr lang="zh-CN" altLang="en-US" dirty="0"/>
              <a:t>设计审核：高危</a:t>
            </a:r>
            <a:endParaRPr lang="zh-CN" altLang="en-US" dirty="0"/>
          </a:p>
          <a:p>
            <a:pPr>
              <a:buNone/>
            </a:pPr>
            <a:r>
              <a:rPr lang="zh-CN" altLang="en-US" dirty="0"/>
              <a:t>                  国家省级</a:t>
            </a:r>
            <a:r>
              <a:rPr lang="en-US" altLang="zh-CN"/>
              <a:t>+</a:t>
            </a:r>
            <a:r>
              <a:rPr lang="zh-CN" altLang="en-US" dirty="0"/>
              <a:t>其他：备案</a:t>
            </a:r>
            <a:endParaRPr lang="zh-CN" altLang="en-US" dirty="0"/>
          </a:p>
          <a:p>
            <a:pPr>
              <a:buNone/>
            </a:pPr>
            <a:r>
              <a:rPr lang="zh-CN" altLang="en-US" dirty="0"/>
              <a:t>竣工验收：高危</a:t>
            </a:r>
            <a:endParaRPr lang="zh-CN" altLang="en-US" dirty="0"/>
          </a:p>
          <a:p>
            <a:pPr>
              <a:buNone/>
            </a:pPr>
            <a:r>
              <a:rPr lang="zh-CN" altLang="en-US" dirty="0"/>
              <a:t>                  国家省级</a:t>
            </a:r>
            <a:r>
              <a:rPr lang="en-US" altLang="zh-CN"/>
              <a:t>+</a:t>
            </a:r>
            <a:r>
              <a:rPr lang="zh-CN" altLang="en-US" dirty="0"/>
              <a:t>其他：备案</a:t>
            </a:r>
            <a:endParaRPr lang="zh-CN" altLang="en-US" dirty="0"/>
          </a:p>
          <a:p>
            <a:pPr>
              <a:buNone/>
            </a:pPr>
            <a:endParaRPr lang="zh-CN" altLang="en-US" dirty="0"/>
          </a:p>
          <a:p>
            <a:pPr>
              <a:buNone/>
            </a:pPr>
            <a:endParaRPr lang="zh-CN" altLang="en-US" dirty="0"/>
          </a:p>
          <a:p>
            <a:pPr>
              <a:buNone/>
            </a:pPr>
            <a:endParaRPr lang="zh-CN" alt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73731" name="文本占位符 73730"/>
          <p:cNvSpPr>
            <a:spLocks noGrp="1"/>
          </p:cNvSpPr>
          <p:nvPr>
            <p:ph type="body" idx="1"/>
          </p:nvPr>
        </p:nvSpPr>
        <p:spPr>
          <a:xfrm>
            <a:off x="1774825" y="1600200"/>
            <a:ext cx="8569325" cy="4525963"/>
          </a:xfrm>
          <a:ln/>
        </p:spPr>
        <p:txBody>
          <a:bodyPr vert="horz" wrap="square" anchor="t" anchorCtr="0"/>
          <a:p>
            <a:pPr>
              <a:buNone/>
            </a:pPr>
            <a:r>
              <a:rPr lang="zh-CN" altLang="en-US" dirty="0">
                <a:solidFill>
                  <a:srgbClr val="000000"/>
                </a:solidFill>
                <a:latin typeface="华文新魏" panose="02010800040101010101" charset="-122"/>
                <a:ea typeface="华文新魏" panose="02010800040101010101" charset="-122"/>
              </a:rPr>
              <a:t>3.依据《建设项目安全设施“三同时”监督管理暂行办法》</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的规定，高危建设项目和国家、省级重点建设项目竣工后实</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行试运行，试运行时间应当不少于（　）日，最长不得超过</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）日。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A.30，60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B.60，180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C.30，180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D.60，180 </a:t>
            </a:r>
            <a:endParaRPr lang="zh-CN" altLang="en-US" dirty="0">
              <a:solidFill>
                <a:srgbClr val="000000"/>
              </a:solidFill>
              <a:latin typeface="华文新魏" panose="02010800040101010101" charset="-122"/>
              <a:ea typeface="华文新魏" panose="02010800040101010101" charset="-122"/>
            </a:endParaRPr>
          </a:p>
        </p:txBody>
      </p:sp>
      <p:pic>
        <p:nvPicPr>
          <p:cNvPr id="73732" name="图片 73731"/>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1489075" y="260350"/>
            <a:ext cx="8785225" cy="1076325"/>
          </a:xfrm>
          <a:prstGeom prst="rect">
            <a:avLst/>
          </a:prstGeom>
          <a:noFill/>
          <a:ln w="9525">
            <a:noFill/>
          </a:ln>
        </p:spPr>
        <p:txBody>
          <a:bodyPr>
            <a:spAutoFit/>
          </a:bodyPr>
          <a:p>
            <a:r>
              <a:rPr lang="zh-CN" altLang="en-US" sz="3200" dirty="0">
                <a:latin typeface="华文楷体" panose="02010600040101010101" charset="-122"/>
                <a:ea typeface="华文楷体" panose="02010600040101010101" charset="-122"/>
              </a:rPr>
              <a:t>第十二节  建设项目安全设施“三同时”监督管   </a:t>
            </a:r>
            <a:endParaRPr lang="zh-CN" altLang="en-US" sz="3200" dirty="0">
              <a:latin typeface="华文楷体" panose="02010600040101010101" charset="-122"/>
              <a:ea typeface="华文楷体" panose="02010600040101010101" charset="-122"/>
            </a:endParaRPr>
          </a:p>
          <a:p>
            <a:r>
              <a:rPr lang="zh-CN" altLang="en-US" sz="3200" dirty="0">
                <a:latin typeface="华文楷体" panose="02010600040101010101" charset="-122"/>
                <a:ea typeface="华文楷体" panose="02010600040101010101" charset="-122"/>
              </a:rPr>
              <a:t>                   理暂行办法</a:t>
            </a:r>
            <a:endParaRPr lang="zh-CN" altLang="en-US" dirty="0">
              <a:latin typeface="Arial" panose="020B0604020202020204" pitchFamily="34" charset="0"/>
            </a:endParaRPr>
          </a:p>
        </p:txBody>
      </p:sp>
      <p:sp>
        <p:nvSpPr>
          <p:cNvPr id="17411" name="日期占位符 3"/>
          <p:cNvSpPr txBox="1">
            <a:spLocks noGrp="1"/>
          </p:cNvSpPr>
          <p:nvPr/>
        </p:nvSpPr>
        <p:spPr>
          <a:xfrm>
            <a:off x="8164513"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教材第344页</a:t>
            </a:r>
            <a:endParaRPr lang="zh-CN" altLang="en-US" sz="2800" dirty="0">
              <a:latin typeface="华文新魏" panose="02010800040101010101" charset="-122"/>
              <a:ea typeface="华文新魏" panose="02010800040101010101" charset="-122"/>
            </a:endParaRPr>
          </a:p>
        </p:txBody>
      </p:sp>
      <p:sp>
        <p:nvSpPr>
          <p:cNvPr id="17412"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17417" name="矩形 25"/>
          <p:cNvSpPr/>
          <p:nvPr/>
        </p:nvSpPr>
        <p:spPr>
          <a:xfrm>
            <a:off x="1847850" y="1989138"/>
            <a:ext cx="8569325" cy="4176712"/>
          </a:xfrm>
          <a:prstGeom prst="rect">
            <a:avLst/>
          </a:prstGeom>
          <a:noFill/>
          <a:ln w="9525">
            <a:noFill/>
          </a:ln>
        </p:spPr>
        <p:txBody>
          <a:bodyPr/>
          <a:p>
            <a:pPr>
              <a:lnSpc>
                <a:spcPct val="150000"/>
              </a:lnSpc>
            </a:pPr>
            <a:r>
              <a:rPr lang="zh-CN" altLang="en-US" dirty="0">
                <a:latin typeface="宋体" panose="02010600030101010101" pitchFamily="2" charset="-122"/>
              </a:rPr>
              <a:t>经县级以上人民政府及其有关主管部门依法审批、核准或者备案的生产经营单位新建、改建、扩建工程项目（统称建设项目）安全设施的建设及其监督管理，适用本办法。 </a:t>
            </a:r>
            <a:endParaRPr lang="zh-CN" altLang="en-US" dirty="0">
              <a:latin typeface="宋体" panose="02010600030101010101" pitchFamily="2" charset="-122"/>
            </a:endParaRPr>
          </a:p>
          <a:p>
            <a:pPr>
              <a:lnSpc>
                <a:spcPct val="150000"/>
              </a:lnSpc>
            </a:pP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法律、行政法规及国务院对建设项目安全设施建设及其监督管理另有规定的，依照其规定。</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所称的建设项目安全设施，是指生产经营单位在生产经营活动中用于预防生产安全事故的设备、设施、装置、构（建）筑物和其他技术措施的总称。 </a:t>
            </a:r>
            <a:endParaRPr lang="zh-CN" altLang="en-US" dirty="0">
              <a:latin typeface="宋体" panose="02010600030101010101" pitchFamily="2" charset="-122"/>
            </a:endParaRPr>
          </a:p>
        </p:txBody>
      </p:sp>
      <p:sp>
        <p:nvSpPr>
          <p:cNvPr id="17418" name="文本框 17417"/>
          <p:cNvSpPr txBox="1"/>
          <p:nvPr/>
        </p:nvSpPr>
        <p:spPr>
          <a:xfrm>
            <a:off x="1271588" y="1339850"/>
            <a:ext cx="7200900"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一、适用范围</a:t>
            </a:r>
            <a:endParaRPr lang="zh-CN" altLang="en-US" dirty="0">
              <a:latin typeface="Arial" panose="020B0604020202020204" pitchFamily="34"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a:t>
            </a:r>
            <a:endParaRPr lang="zh-CN" altLang="en-US" sz="3600" dirty="0">
              <a:solidFill>
                <a:srgbClr val="000000"/>
              </a:solidFill>
              <a:ea typeface="华文新魏" panose="02010800040101010101" charset="-122"/>
            </a:endParaRPr>
          </a:p>
        </p:txBody>
      </p:sp>
      <p:sp>
        <p:nvSpPr>
          <p:cNvPr id="74755" name="文本占位符 74754"/>
          <p:cNvSpPr>
            <a:spLocks noGrp="1"/>
          </p:cNvSpPr>
          <p:nvPr>
            <p:ph type="body" idx="1"/>
          </p:nvPr>
        </p:nvSpPr>
        <p:spPr>
          <a:xfrm>
            <a:off x="1847850" y="1600200"/>
            <a:ext cx="8496300" cy="4525963"/>
          </a:xfrm>
          <a:ln/>
        </p:spPr>
        <p:txBody>
          <a:bodyPr vert="horz" wrap="square" anchor="t" anchorCtr="0"/>
          <a:p>
            <a:pPr>
              <a:buNone/>
            </a:pPr>
            <a:r>
              <a:rPr lang="zh-CN" altLang="en-US" dirty="0">
                <a:solidFill>
                  <a:srgbClr val="000000"/>
                </a:solidFill>
                <a:latin typeface="华文新魏" panose="02010800040101010101" charset="-122"/>
                <a:ea typeface="华文新魏" panose="02010800040101010101" charset="-122"/>
              </a:rPr>
              <a:t>3.依据《建设项目安全设施“三同时”监督管理暂行办法》</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的规定，高危建设项目和国家、省级重点建设项目竣工后实</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行试运行，试运行时间应当不少于（　）日，最长不得超过</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）日。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A.30，60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B.60，180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a:t>
            </a:r>
            <a:r>
              <a:rPr lang="zh-CN" altLang="en-US" b="1" dirty="0">
                <a:solidFill>
                  <a:srgbClr val="800000"/>
                </a:solidFill>
                <a:latin typeface="华文新魏" panose="02010800040101010101" charset="-122"/>
                <a:ea typeface="华文新魏" panose="02010800040101010101" charset="-122"/>
              </a:rPr>
              <a:t>C.30，180</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a:p>
            <a:pPr>
              <a:buNone/>
            </a:pPr>
            <a:r>
              <a:rPr lang="zh-CN" altLang="en-US" dirty="0">
                <a:solidFill>
                  <a:srgbClr val="000000"/>
                </a:solidFill>
                <a:latin typeface="华文新魏" panose="02010800040101010101" charset="-122"/>
                <a:ea typeface="华文新魏" panose="02010800040101010101" charset="-122"/>
              </a:rPr>
              <a:t> D.60，180 </a:t>
            </a:r>
            <a:endParaRPr lang="zh-CN" altLang="en-US" dirty="0">
              <a:solidFill>
                <a:srgbClr val="000000"/>
              </a:solidFill>
              <a:latin typeface="华文新魏" panose="02010800040101010101" charset="-122"/>
              <a:ea typeface="华文新魏" panose="02010800040101010101" charset="-122"/>
            </a:endParaRPr>
          </a:p>
        </p:txBody>
      </p:sp>
      <p:pic>
        <p:nvPicPr>
          <p:cNvPr id="74756" name="图片 74755"/>
          <p:cNvPicPr>
            <a:picLocks noChangeAspect="1"/>
          </p:cNvPicPr>
          <p:nvPr/>
        </p:nvPicPr>
        <p:blipFill>
          <a:blip r:embed="rId1"/>
          <a:stretch>
            <a:fillRect/>
          </a:stretch>
        </p:blipFill>
        <p:spPr>
          <a:xfrm>
            <a:off x="3554413" y="188913"/>
            <a:ext cx="1719262" cy="1289050"/>
          </a:xfrm>
          <a:prstGeom prst="rect">
            <a:avLst/>
          </a:prstGeom>
          <a:noFill/>
          <a:ln w="9525">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3"/>
          <p:cNvSpPr txBox="1">
            <a:spLocks noGrp="1"/>
          </p:cNvSpPr>
          <p:nvPr/>
        </p:nvSpPr>
        <p:spPr>
          <a:xfrm>
            <a:off x="8164513"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教材第351页</a:t>
            </a:r>
            <a:endParaRPr lang="zh-CN" altLang="en-US" sz="2800" dirty="0">
              <a:latin typeface="华文新魏" panose="02010800040101010101" charset="-122"/>
              <a:ea typeface="华文新魏" panose="02010800040101010101" charset="-122"/>
            </a:endParaRPr>
          </a:p>
        </p:txBody>
      </p:sp>
      <p:sp>
        <p:nvSpPr>
          <p:cNvPr id="32771" name="矩形 20"/>
          <p:cNvSpPr/>
          <p:nvPr/>
        </p:nvSpPr>
        <p:spPr>
          <a:xfrm>
            <a:off x="1143000" y="6334125"/>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❤对比记忆</a:t>
            </a:r>
            <a:endParaRPr lang="zh-CN" altLang="en-US" dirty="0">
              <a:solidFill>
                <a:srgbClr val="800000"/>
              </a:solidFill>
              <a:latin typeface="Arial" panose="020B0604020202020204" pitchFamily="34" charset="0"/>
            </a:endParaRPr>
          </a:p>
        </p:txBody>
      </p:sp>
      <p:sp>
        <p:nvSpPr>
          <p:cNvPr id="32776" name="矩形 25"/>
          <p:cNvSpPr/>
          <p:nvPr/>
        </p:nvSpPr>
        <p:spPr>
          <a:xfrm>
            <a:off x="2424113" y="1052513"/>
            <a:ext cx="7993062" cy="4464050"/>
          </a:xfrm>
          <a:prstGeom prst="rect">
            <a:avLst/>
          </a:prstGeom>
          <a:noFill/>
          <a:ln w="9525">
            <a:noFill/>
          </a:ln>
        </p:spPr>
        <p:txBody>
          <a:bodyPr/>
          <a:p>
            <a:pPr>
              <a:lnSpc>
                <a:spcPct val="150000"/>
              </a:lnSpc>
            </a:pPr>
            <a:r>
              <a:rPr lang="zh-CN" altLang="en-US" b="1" dirty="0">
                <a:latin typeface="宋体" panose="02010600030101010101" pitchFamily="2" charset="-122"/>
              </a:rPr>
              <a:t>（一）建设项目安全设施未与主体工程“三同时”的处罚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安全生产监督管理部门对与此有关的行政许可一律</a:t>
            </a:r>
            <a:r>
              <a:rPr lang="zh-CN" altLang="en-US" dirty="0">
                <a:solidFill>
                  <a:srgbClr val="800000"/>
                </a:solidFill>
                <a:latin typeface="宋体" panose="02010600030101010101" pitchFamily="2" charset="-122"/>
              </a:rPr>
              <a:t>不予审批</a:t>
            </a:r>
            <a:r>
              <a:rPr lang="zh-CN" altLang="en-US" dirty="0">
                <a:latin typeface="宋体" panose="02010600030101010101" pitchFamily="2" charset="-122"/>
              </a:rPr>
              <a:t>，同时责令生产经营单位立即</a:t>
            </a:r>
            <a:r>
              <a:rPr lang="zh-CN" altLang="en-US" dirty="0">
                <a:solidFill>
                  <a:srgbClr val="800000"/>
                </a:solidFill>
                <a:latin typeface="宋体" panose="02010600030101010101" pitchFamily="2" charset="-122"/>
              </a:rPr>
              <a:t>停止施工、限期改正违法行为</a:t>
            </a:r>
            <a:r>
              <a:rPr lang="zh-CN" altLang="en-US" dirty="0">
                <a:latin typeface="宋体" panose="02010600030101010101" pitchFamily="2" charset="-122"/>
              </a:rPr>
              <a:t>，对有关生产经营单位和人员依法给予行政处罚。 </a:t>
            </a:r>
            <a:r>
              <a:rPr lang="zh-CN" altLang="en-US" b="1" dirty="0">
                <a:latin typeface="宋体" panose="02010600030101010101" pitchFamily="2" charset="-122"/>
              </a:rPr>
              <a:t>（二）违反安全生产条件论证和安全预评价的处罚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高危及国家、省级建设项目未进行安全生产条件论证和安全预评价的，</a:t>
            </a:r>
            <a:r>
              <a:rPr lang="zh-CN" altLang="en-US" dirty="0">
                <a:solidFill>
                  <a:srgbClr val="800000"/>
                </a:solidFill>
                <a:latin typeface="宋体" panose="02010600030101010101" pitchFamily="2" charset="-122"/>
              </a:rPr>
              <a:t>给予警告，可以并处</a:t>
            </a:r>
            <a:r>
              <a:rPr lang="en-US" altLang="zh-CN">
                <a:solidFill>
                  <a:srgbClr val="800000"/>
                </a:solidFill>
                <a:latin typeface="宋体" panose="02010600030101010101" pitchFamily="2" charset="-122"/>
              </a:rPr>
              <a:t>1</a:t>
            </a:r>
            <a:r>
              <a:rPr lang="zh-CN" altLang="en-US" dirty="0">
                <a:solidFill>
                  <a:srgbClr val="800000"/>
                </a:solidFill>
                <a:latin typeface="宋体" panose="02010600030101010101" pitchFamily="2" charset="-122"/>
              </a:rPr>
              <a:t>万元以上</a:t>
            </a:r>
            <a:r>
              <a:rPr lang="en-US" altLang="zh-CN">
                <a:solidFill>
                  <a:srgbClr val="800000"/>
                </a:solidFill>
                <a:latin typeface="宋体" panose="02010600030101010101" pitchFamily="2" charset="-122"/>
              </a:rPr>
              <a:t>3</a:t>
            </a:r>
            <a:r>
              <a:rPr lang="zh-CN" altLang="en-US" dirty="0">
                <a:solidFill>
                  <a:srgbClr val="800000"/>
                </a:solidFill>
                <a:latin typeface="宋体" panose="02010600030101010101" pitchFamily="2" charset="-122"/>
              </a:rPr>
              <a:t>万元以下的罚款。 </a:t>
            </a:r>
            <a:endParaRPr lang="zh-CN" altLang="en-US" dirty="0">
              <a:solidFill>
                <a:srgbClr val="800000"/>
              </a:solidFill>
              <a:latin typeface="宋体" panose="02010600030101010101" pitchFamily="2" charset="-122"/>
            </a:endParaRPr>
          </a:p>
          <a:p>
            <a:pPr>
              <a:lnSpc>
                <a:spcPct val="150000"/>
              </a:lnSpc>
            </a:pPr>
            <a:r>
              <a:rPr lang="zh-CN" altLang="en-US" b="1" dirty="0">
                <a:latin typeface="宋体" panose="02010600030101010101" pitchFamily="2" charset="-122"/>
              </a:rPr>
              <a:t>（三）违反安全生产条件和设施综合分析的处罚 </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高危及国家、省级建设项目以外的建设项目</a:t>
            </a:r>
            <a:r>
              <a:rPr lang="zh-CN" altLang="en-US" dirty="0">
                <a:solidFill>
                  <a:srgbClr val="800000"/>
                </a:solidFill>
                <a:latin typeface="宋体" panose="02010600030101010101" pitchFamily="2" charset="-122"/>
              </a:rPr>
              <a:t>未进行安全生产条件和设施综合分析</a:t>
            </a:r>
            <a:r>
              <a:rPr lang="zh-CN" altLang="en-US" dirty="0">
                <a:latin typeface="宋体" panose="02010600030101010101" pitchFamily="2" charset="-122"/>
              </a:rPr>
              <a:t>，形成书面报告，并报安全生产监督管理部门备案的，</a:t>
            </a:r>
            <a:r>
              <a:rPr lang="zh-CN" altLang="en-US" dirty="0">
                <a:solidFill>
                  <a:srgbClr val="800000"/>
                </a:solidFill>
                <a:latin typeface="宋体" panose="02010600030101010101" pitchFamily="2" charset="-122"/>
              </a:rPr>
              <a:t>给予警告，可以并处</a:t>
            </a:r>
            <a:r>
              <a:rPr lang="en-US" altLang="zh-CN">
                <a:solidFill>
                  <a:srgbClr val="800000"/>
                </a:solidFill>
                <a:latin typeface="宋体" panose="02010600030101010101" pitchFamily="2" charset="-122"/>
              </a:rPr>
              <a:t>5000</a:t>
            </a:r>
            <a:r>
              <a:rPr lang="zh-CN" altLang="en-US" dirty="0">
                <a:solidFill>
                  <a:srgbClr val="800000"/>
                </a:solidFill>
                <a:latin typeface="宋体" panose="02010600030101010101" pitchFamily="2" charset="-122"/>
              </a:rPr>
              <a:t>元以上</a:t>
            </a:r>
            <a:r>
              <a:rPr lang="en-US" altLang="zh-CN">
                <a:solidFill>
                  <a:srgbClr val="800000"/>
                </a:solidFill>
                <a:latin typeface="宋体" panose="02010600030101010101" pitchFamily="2" charset="-122"/>
              </a:rPr>
              <a:t>2</a:t>
            </a:r>
            <a:r>
              <a:rPr lang="zh-CN" altLang="en-US" dirty="0">
                <a:solidFill>
                  <a:srgbClr val="800000"/>
                </a:solidFill>
                <a:latin typeface="宋体" panose="02010600030101010101" pitchFamily="2" charset="-122"/>
              </a:rPr>
              <a:t>万元以下的罚款。 </a:t>
            </a:r>
            <a:endParaRPr lang="zh-CN" altLang="en-US" dirty="0">
              <a:solidFill>
                <a:srgbClr val="800000"/>
              </a:solidFill>
              <a:latin typeface="宋体" panose="02010600030101010101" pitchFamily="2" charset="-122"/>
            </a:endParaRPr>
          </a:p>
        </p:txBody>
      </p:sp>
      <p:sp>
        <p:nvSpPr>
          <p:cNvPr id="32777" name="文本框 32776"/>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六、建设项目违反“三同时”管理的处罚</a:t>
            </a:r>
            <a:endParaRPr lang="zh-CN" altLang="en-US" dirty="0">
              <a:latin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日期占位符 3"/>
          <p:cNvSpPr txBox="1">
            <a:spLocks noGrp="1"/>
          </p:cNvSpPr>
          <p:nvPr/>
        </p:nvSpPr>
        <p:spPr>
          <a:xfrm>
            <a:off x="8164513"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a:t>
            </a:r>
            <a:r>
              <a:rPr lang="en-US" altLang="zh-CN" sz="2800">
                <a:latin typeface="华文新魏" panose="02010800040101010101" charset="-122"/>
                <a:ea typeface="华文新魏" panose="02010800040101010101" charset="-122"/>
              </a:rPr>
              <a:t>2</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5779" name="矩形 20"/>
          <p:cNvSpPr/>
          <p:nvPr/>
        </p:nvSpPr>
        <p:spPr>
          <a:xfrm>
            <a:off x="1143000" y="6334125"/>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❤对比掌握</a:t>
            </a:r>
            <a:endParaRPr lang="zh-CN" altLang="en-US" dirty="0">
              <a:solidFill>
                <a:srgbClr val="800000"/>
              </a:solidFill>
              <a:latin typeface="Arial" panose="020B0604020202020204" pitchFamily="34" charset="0"/>
            </a:endParaRPr>
          </a:p>
        </p:txBody>
      </p:sp>
      <p:sp>
        <p:nvSpPr>
          <p:cNvPr id="75780" name="矩形 25"/>
          <p:cNvSpPr/>
          <p:nvPr/>
        </p:nvSpPr>
        <p:spPr>
          <a:xfrm>
            <a:off x="2424113" y="908050"/>
            <a:ext cx="7993062" cy="5256213"/>
          </a:xfrm>
          <a:prstGeom prst="rect">
            <a:avLst/>
          </a:prstGeom>
          <a:noFill/>
          <a:ln w="9525">
            <a:noFill/>
          </a:ln>
        </p:spPr>
        <p:txBody>
          <a:bodyPr/>
          <a:p>
            <a:pPr>
              <a:lnSpc>
                <a:spcPct val="150000"/>
              </a:lnSpc>
            </a:pPr>
            <a:r>
              <a:rPr lang="zh-CN" altLang="en-US" b="1" dirty="0">
                <a:latin typeface="宋体" panose="02010600030101010101" pitchFamily="2" charset="-122"/>
              </a:rPr>
              <a:t>（四）高危建设项目安全设施违反规定的处罚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高危建设项目有下列情形之一的，责令限期改正；逾期未改正的，责令停止建设或者停产停业整顿，可以并处</a:t>
            </a:r>
            <a:r>
              <a:rPr lang="en-US" altLang="zh-CN">
                <a:latin typeface="宋体" panose="02010600030101010101" pitchFamily="2" charset="-122"/>
              </a:rPr>
              <a:t>5</a:t>
            </a:r>
            <a:r>
              <a:rPr lang="zh-CN" altLang="en-US" dirty="0">
                <a:latin typeface="宋体" panose="02010600030101010101" pitchFamily="2" charset="-122"/>
              </a:rPr>
              <a:t>万元以下的罚款：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、没有安全设施设计或者安全设施设计未按照规定报经安全生产监督管理部门审查同意，擅自开工的；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、施工单位未按照批准的安全设施设计施工的；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、投入生产或者使用前，安全设施未经验收合格的。 </a:t>
            </a:r>
            <a:endParaRPr lang="zh-CN" altLang="en-US" dirty="0">
              <a:latin typeface="宋体" panose="02010600030101010101" pitchFamily="2" charset="-122"/>
            </a:endParaRPr>
          </a:p>
          <a:p>
            <a:pPr>
              <a:lnSpc>
                <a:spcPct val="150000"/>
              </a:lnSpc>
            </a:pPr>
            <a:r>
              <a:rPr lang="zh-CN" altLang="en-US" b="1" dirty="0">
                <a:latin typeface="宋体" panose="02010600030101010101" pitchFamily="2" charset="-122"/>
              </a:rPr>
              <a:t>（五）国家、省级建设项目安全设施违反规定的处罚 有下列情形之一的，给予警告，并处</a:t>
            </a:r>
            <a:r>
              <a:rPr lang="en-US" altLang="zh-CN" b="1">
                <a:latin typeface="宋体" panose="02010600030101010101" pitchFamily="2" charset="-122"/>
              </a:rPr>
              <a:t>1</a:t>
            </a:r>
            <a:r>
              <a:rPr lang="zh-CN" altLang="en-US" b="1" dirty="0">
                <a:latin typeface="宋体" panose="02010600030101010101" pitchFamily="2" charset="-122"/>
              </a:rPr>
              <a:t>万元以上</a:t>
            </a:r>
            <a:r>
              <a:rPr lang="en-US" altLang="zh-CN" b="1">
                <a:latin typeface="宋体" panose="02010600030101010101" pitchFamily="2" charset="-122"/>
              </a:rPr>
              <a:t>3</a:t>
            </a:r>
            <a:r>
              <a:rPr lang="zh-CN" altLang="en-US" b="1" dirty="0">
                <a:latin typeface="宋体" panose="02010600030101010101" pitchFamily="2" charset="-122"/>
              </a:rPr>
              <a:t>万元以下的罚款： </a:t>
            </a:r>
            <a:endParaRPr lang="zh-CN" altLang="en-US" b="1"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、没有安全设施设计或者安全设施设计未按照规定向安全生产监督管理部门备案的； </a:t>
            </a:r>
            <a:r>
              <a:rPr lang="en-US" altLang="zh-CN">
                <a:latin typeface="宋体" panose="02010600030101010101" pitchFamily="2" charset="-122"/>
              </a:rPr>
              <a:t>2</a:t>
            </a:r>
            <a:r>
              <a:rPr lang="zh-CN" altLang="en-US" dirty="0">
                <a:latin typeface="宋体" panose="02010600030101010101" pitchFamily="2" charset="-122"/>
              </a:rPr>
              <a:t>、施工单位未按照安全设施设计施工的；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、投入生产或者使用前，安全设施竣工验收情况未按照规定向安全生产监督管理部门备案的。 </a:t>
            </a:r>
            <a:endParaRPr lang="zh-CN" altLang="en-US" dirty="0">
              <a:latin typeface="宋体" panose="02010600030101010101" pitchFamily="2" charset="-122"/>
            </a:endParaRPr>
          </a:p>
        </p:txBody>
      </p:sp>
      <p:sp>
        <p:nvSpPr>
          <p:cNvPr id="75781" name="文本框 75780"/>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六、建设项目违反“三同时”管理的处罚</a:t>
            </a:r>
            <a:endParaRPr lang="zh-CN" altLang="en-US" dirty="0">
              <a:latin typeface="Arial" panose="020B0604020202020204"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日期占位符 3"/>
          <p:cNvSpPr txBox="1">
            <a:spLocks noGrp="1"/>
          </p:cNvSpPr>
          <p:nvPr/>
        </p:nvSpPr>
        <p:spPr>
          <a:xfrm>
            <a:off x="8164513"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a:t>
            </a:r>
            <a:r>
              <a:rPr lang="en-US" altLang="zh-CN" sz="2800">
                <a:latin typeface="华文新魏" panose="02010800040101010101" charset="-122"/>
                <a:ea typeface="华文新魏" panose="02010800040101010101" charset="-122"/>
              </a:rPr>
              <a:t>2</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6803" name="矩形 20"/>
          <p:cNvSpPr/>
          <p:nvPr/>
        </p:nvSpPr>
        <p:spPr>
          <a:xfrm>
            <a:off x="1143000" y="6334125"/>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❤对比掌握</a:t>
            </a:r>
            <a:endParaRPr lang="zh-CN" altLang="en-US" dirty="0">
              <a:solidFill>
                <a:srgbClr val="800000"/>
              </a:solidFill>
              <a:latin typeface="Arial" panose="020B0604020202020204" pitchFamily="34" charset="0"/>
            </a:endParaRPr>
          </a:p>
        </p:txBody>
      </p:sp>
      <p:sp>
        <p:nvSpPr>
          <p:cNvPr id="76804" name="矩形 25"/>
          <p:cNvSpPr/>
          <p:nvPr/>
        </p:nvSpPr>
        <p:spPr>
          <a:xfrm>
            <a:off x="2424113" y="836613"/>
            <a:ext cx="7993062" cy="5256212"/>
          </a:xfrm>
          <a:prstGeom prst="rect">
            <a:avLst/>
          </a:prstGeom>
          <a:noFill/>
          <a:ln w="9525">
            <a:noFill/>
          </a:ln>
        </p:spPr>
        <p:txBody>
          <a:bodyPr/>
          <a:p>
            <a:pPr>
              <a:lnSpc>
                <a:spcPct val="150000"/>
              </a:lnSpc>
            </a:pPr>
            <a:r>
              <a:rPr lang="zh-CN" altLang="en-US" b="1" dirty="0">
                <a:latin typeface="宋体" panose="02010600030101010101" pitchFamily="2" charset="-122"/>
              </a:rPr>
              <a:t>（六）建设项目安全设施设计违反变更规定的处罚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已经批准的建设项目安全设施设计发生重大变更，生产经营单位未报原批准部门审查同意擅自开工建设的，责令限期改正，可以并处</a:t>
            </a:r>
            <a:r>
              <a:rPr lang="en-US" altLang="zh-CN">
                <a:latin typeface="宋体" panose="02010600030101010101" pitchFamily="2" charset="-122"/>
              </a:rPr>
              <a:t>1</a:t>
            </a:r>
            <a:r>
              <a:rPr lang="zh-CN" altLang="en-US" dirty="0">
                <a:latin typeface="宋体" panose="02010600030101010101" pitchFamily="2" charset="-122"/>
              </a:rPr>
              <a:t>万元以上</a:t>
            </a:r>
            <a:r>
              <a:rPr lang="en-US" altLang="zh-CN">
                <a:latin typeface="宋体" panose="02010600030101010101" pitchFamily="2" charset="-122"/>
              </a:rPr>
              <a:t>3</a:t>
            </a:r>
            <a:r>
              <a:rPr lang="zh-CN" altLang="en-US" dirty="0">
                <a:latin typeface="宋体" panose="02010600030101010101" pitchFamily="2" charset="-122"/>
              </a:rPr>
              <a:t>万元以下的罚款。 </a:t>
            </a:r>
            <a:endParaRPr lang="zh-CN" altLang="en-US" dirty="0">
              <a:latin typeface="宋体" panose="02010600030101010101" pitchFamily="2" charset="-122"/>
            </a:endParaRPr>
          </a:p>
          <a:p>
            <a:pPr>
              <a:lnSpc>
                <a:spcPct val="150000"/>
              </a:lnSpc>
            </a:pPr>
            <a:r>
              <a:rPr lang="zh-CN" altLang="en-US" b="1" dirty="0">
                <a:latin typeface="宋体" panose="02010600030101010101" pitchFamily="2" charset="-122"/>
              </a:rPr>
              <a:t>（七）其他建设项目违反备案规定的处罚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其他设项目有下列情形之一的，对生产经营单位责令限期改正，可以并处</a:t>
            </a:r>
            <a:r>
              <a:rPr lang="en-US" altLang="zh-CN">
                <a:latin typeface="宋体" panose="02010600030101010101" pitchFamily="2" charset="-122"/>
              </a:rPr>
              <a:t>5000</a:t>
            </a:r>
            <a:r>
              <a:rPr lang="zh-CN" altLang="en-US" dirty="0">
                <a:latin typeface="宋体" panose="02010600030101010101" pitchFamily="2" charset="-122"/>
              </a:rPr>
              <a:t>元以上</a:t>
            </a:r>
            <a:r>
              <a:rPr lang="en-US" altLang="zh-CN">
                <a:latin typeface="宋体" panose="02010600030101010101" pitchFamily="2" charset="-122"/>
              </a:rPr>
              <a:t>3</a:t>
            </a:r>
            <a:r>
              <a:rPr lang="zh-CN" altLang="en-US" dirty="0">
                <a:latin typeface="宋体" panose="02010600030101010101" pitchFamily="2" charset="-122"/>
              </a:rPr>
              <a:t>万元以下的罚款：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、没有安全设施设计的；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、安全设施设计未组织审查，形成书面审查报告，并报安全生产监督管理部门备案的；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、施工单位未按照安全设施设计施工的；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4</a:t>
            </a:r>
            <a:r>
              <a:rPr lang="zh-CN" altLang="en-US" dirty="0">
                <a:latin typeface="宋体" panose="02010600030101010101" pitchFamily="2" charset="-122"/>
              </a:rPr>
              <a:t>、未组织安全设施竣工验收，形成书面报告，并报安全生产监督管理部门备案的。</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76805" name="文本框 76804"/>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六、建设项目违反“三同时”管理的处罚</a:t>
            </a:r>
            <a:endParaRPr lang="zh-CN" altLang="en-US" dirty="0">
              <a:latin typeface="Arial" panose="020B0604020202020204" pitchFamily="34" charset="0"/>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日期占位符 3"/>
          <p:cNvSpPr txBox="1">
            <a:spLocks noGrp="1"/>
          </p:cNvSpPr>
          <p:nvPr/>
        </p:nvSpPr>
        <p:spPr>
          <a:xfrm>
            <a:off x="8164513"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a:t>
            </a:r>
            <a:r>
              <a:rPr lang="en-US" altLang="zh-CN" sz="2800">
                <a:latin typeface="华文新魏" panose="02010800040101010101" charset="-122"/>
                <a:ea typeface="华文新魏" panose="02010800040101010101" charset="-122"/>
              </a:rPr>
              <a:t>3</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77827" name="矩形 20"/>
          <p:cNvSpPr/>
          <p:nvPr/>
        </p:nvSpPr>
        <p:spPr>
          <a:xfrm>
            <a:off x="1143000" y="6334125"/>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❤对比掌握</a:t>
            </a:r>
            <a:endParaRPr lang="zh-CN" altLang="en-US" dirty="0">
              <a:solidFill>
                <a:srgbClr val="800000"/>
              </a:solidFill>
              <a:latin typeface="Arial" panose="020B0604020202020204" pitchFamily="34" charset="0"/>
            </a:endParaRPr>
          </a:p>
        </p:txBody>
      </p:sp>
      <p:sp>
        <p:nvSpPr>
          <p:cNvPr id="77828" name="矩形 25"/>
          <p:cNvSpPr/>
          <p:nvPr/>
        </p:nvSpPr>
        <p:spPr>
          <a:xfrm>
            <a:off x="2424113" y="836613"/>
            <a:ext cx="7993062" cy="4608512"/>
          </a:xfrm>
          <a:prstGeom prst="rect">
            <a:avLst/>
          </a:prstGeom>
          <a:noFill/>
          <a:ln w="9525">
            <a:noFill/>
          </a:ln>
        </p:spPr>
        <p:txBody>
          <a:bodyPr/>
          <a:p>
            <a:pPr>
              <a:lnSpc>
                <a:spcPct val="150000"/>
              </a:lnSpc>
            </a:pPr>
            <a:r>
              <a:rPr lang="zh-CN" altLang="en-US" b="1" dirty="0">
                <a:latin typeface="宋体" panose="02010600030101010101" pitchFamily="2" charset="-122"/>
              </a:rPr>
              <a:t>（八）安全评价机构出具虚假证明的处罚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承担建设项目安全评价的机构弄虚作假、出具虚假报告，尚未构成犯罪的，</a:t>
            </a:r>
            <a:r>
              <a:rPr lang="zh-CN" altLang="en-US" dirty="0">
                <a:solidFill>
                  <a:srgbClr val="800000"/>
                </a:solidFill>
                <a:latin typeface="宋体" panose="02010600030101010101" pitchFamily="2" charset="-122"/>
              </a:rPr>
              <a:t>没收违法所得，</a:t>
            </a:r>
            <a:r>
              <a:rPr lang="zh-CN" altLang="en-US" dirty="0">
                <a:latin typeface="宋体" panose="02010600030101010101" pitchFamily="2" charset="-122"/>
              </a:rPr>
              <a:t>违法所得在</a:t>
            </a:r>
            <a:r>
              <a:rPr lang="en-US" altLang="zh-CN">
                <a:latin typeface="宋体" panose="02010600030101010101" pitchFamily="2" charset="-122"/>
              </a:rPr>
              <a:t>5000</a:t>
            </a:r>
            <a:r>
              <a:rPr lang="zh-CN" altLang="en-US" dirty="0">
                <a:latin typeface="宋体" panose="02010600030101010101" pitchFamily="2" charset="-122"/>
              </a:rPr>
              <a:t>元以上的，并处违法所得二倍以上五倍以下的罚款；</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没有违法所得或者违法所得不足</a:t>
            </a:r>
            <a:r>
              <a:rPr lang="en-US" altLang="zh-CN">
                <a:latin typeface="宋体" panose="02010600030101010101" pitchFamily="2" charset="-122"/>
              </a:rPr>
              <a:t>5000</a:t>
            </a:r>
            <a:r>
              <a:rPr lang="zh-CN" altLang="en-US" dirty="0">
                <a:latin typeface="宋体" panose="02010600030101010101" pitchFamily="2" charset="-122"/>
              </a:rPr>
              <a:t>元的，单处或者并处</a:t>
            </a:r>
            <a:r>
              <a:rPr lang="en-US" altLang="zh-CN">
                <a:latin typeface="宋体" panose="02010600030101010101" pitchFamily="2" charset="-122"/>
              </a:rPr>
              <a:t>5000</a:t>
            </a:r>
            <a:r>
              <a:rPr lang="zh-CN" altLang="en-US" dirty="0">
                <a:latin typeface="宋体" panose="02010600030101010101" pitchFamily="2" charset="-122"/>
              </a:rPr>
              <a:t>元以上</a:t>
            </a:r>
            <a:r>
              <a:rPr lang="en-US" altLang="zh-CN">
                <a:latin typeface="宋体" panose="02010600030101010101" pitchFamily="2" charset="-122"/>
              </a:rPr>
              <a:t>2</a:t>
            </a:r>
            <a:r>
              <a:rPr lang="zh-CN" altLang="en-US" dirty="0">
                <a:latin typeface="宋体" panose="02010600030101010101" pitchFamily="2" charset="-122"/>
              </a:rPr>
              <a:t>万元以下的罚款，对其直接负责的主管人员和其他直接责任人员处</a:t>
            </a:r>
            <a:r>
              <a:rPr lang="en-US" altLang="zh-CN">
                <a:latin typeface="宋体" panose="02010600030101010101" pitchFamily="2" charset="-122"/>
              </a:rPr>
              <a:t>5000</a:t>
            </a:r>
            <a:r>
              <a:rPr lang="zh-CN" altLang="en-US" dirty="0">
                <a:latin typeface="宋体" panose="02010600030101010101" pitchFamily="2" charset="-122"/>
              </a:rPr>
              <a:t>元以上</a:t>
            </a:r>
            <a:r>
              <a:rPr lang="en-US" altLang="zh-CN">
                <a:latin typeface="宋体" panose="02010600030101010101" pitchFamily="2" charset="-122"/>
              </a:rPr>
              <a:t>5</a:t>
            </a:r>
            <a:r>
              <a:rPr lang="zh-CN" altLang="en-US" dirty="0">
                <a:latin typeface="宋体" panose="02010600030101010101" pitchFamily="2" charset="-122"/>
              </a:rPr>
              <a:t>万元以下的罚款；</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给他人造成损害的，与生产经营单位承担连带赔偿责任。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对有上述违法行为的机构，撤销其相应资格。（与</a:t>
            </a:r>
            <a:r>
              <a:rPr lang="en-US" altLang="zh-CN">
                <a:latin typeface="宋体" panose="02010600030101010101" pitchFamily="2" charset="-122"/>
              </a:rPr>
              <a:t>《</a:t>
            </a:r>
            <a:r>
              <a:rPr lang="zh-CN" altLang="en-US" dirty="0">
                <a:latin typeface="宋体" panose="02010600030101010101" pitchFamily="2" charset="-122"/>
              </a:rPr>
              <a:t>安全评价机构管理规定</a:t>
            </a:r>
            <a:r>
              <a:rPr lang="en-US" altLang="zh-CN">
                <a:latin typeface="宋体" panose="02010600030101010101" pitchFamily="2" charset="-122"/>
              </a:rPr>
              <a:t>》</a:t>
            </a:r>
            <a:r>
              <a:rPr lang="zh-CN" altLang="en-US" dirty="0">
                <a:latin typeface="宋体" panose="02010600030101010101" pitchFamily="2" charset="-122"/>
              </a:rPr>
              <a:t>同）</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77829" name="文本框 77828"/>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六、建设项目违反“三同时”管理的处罚</a:t>
            </a:r>
            <a:endParaRPr lang="zh-CN" altLang="en-US" dirty="0">
              <a:latin typeface="Arial" panose="020B0604020202020204"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p:nvPr>
            <p:ph type="title"/>
          </p:nvPr>
        </p:nvSpPr>
        <p:spPr>
          <a:xfrm>
            <a:off x="1827213" y="274638"/>
            <a:ext cx="8002587" cy="1143000"/>
          </a:xfrm>
          <a:ln/>
        </p:spPr>
        <p:txBody>
          <a:bodyPr vert="horz" wrap="square"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34819" name="文本占位符 34818"/>
          <p:cNvSpPr/>
          <p:nvPr>
            <p:ph type="body" idx="1"/>
          </p:nvPr>
        </p:nvSpPr>
        <p:spPr>
          <a:xfrm>
            <a:off x="1827213" y="1600200"/>
            <a:ext cx="8372475" cy="4525963"/>
          </a:xfrm>
          <a:ln/>
        </p:spPr>
        <p:txBody>
          <a:bodyPr vert="horz" wrap="square" anchor="t" anchorCtr="0"/>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68.</a:t>
            </a:r>
            <a:r>
              <a:rPr lang="zh-CN" altLang="en-US" sz="2000" dirty="0">
                <a:latin typeface="宋体" panose="02010600030101010101" pitchFamily="2" charset="-122"/>
                <a:ea typeface="宋体" panose="02010600030101010101" pitchFamily="2" charset="-122"/>
                <a:sym typeface="Calibri" panose="020F0502020204030204" pitchFamily="34" charset="0"/>
              </a:rPr>
              <a:t>依据</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建设项目安全设施“三同时”监督管理暂行办法</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，对生产储存危险化学品的建设项目未进行安全生产条件和安全预评价的，给予建设单位（  ）的处罚，并被处罚款。</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A </a:t>
            </a:r>
            <a:r>
              <a:rPr lang="zh-CN" altLang="en-US" sz="2000" dirty="0">
                <a:latin typeface="宋体" panose="02010600030101010101" pitchFamily="2" charset="-122"/>
                <a:ea typeface="宋体" panose="02010600030101010101" pitchFamily="2" charset="-122"/>
                <a:sym typeface="Calibri" panose="020F0502020204030204" pitchFamily="34" charset="0"/>
              </a:rPr>
              <a:t>责令限期改正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B</a:t>
            </a:r>
            <a:r>
              <a:rPr lang="zh-CN" altLang="en-US" sz="2000" dirty="0">
                <a:latin typeface="宋体" panose="02010600030101010101" pitchFamily="2" charset="-122"/>
                <a:ea typeface="宋体" panose="02010600030101010101" pitchFamily="2" charset="-122"/>
                <a:sym typeface="Calibri" panose="020F0502020204030204" pitchFamily="34" charset="0"/>
              </a:rPr>
              <a:t>警告</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C</a:t>
            </a:r>
            <a:r>
              <a:rPr lang="zh-CN" altLang="en-US" sz="2000" dirty="0">
                <a:latin typeface="宋体" panose="02010600030101010101" pitchFamily="2" charset="-122"/>
                <a:ea typeface="宋体" panose="02010600030101010101" pitchFamily="2" charset="-122"/>
                <a:sym typeface="Calibri" panose="020F0502020204030204" pitchFamily="34" charset="0"/>
              </a:rPr>
              <a:t>停产停业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D</a:t>
            </a:r>
            <a:r>
              <a:rPr lang="zh-CN" altLang="en-US" sz="2000" dirty="0">
                <a:latin typeface="宋体" panose="02010600030101010101" pitchFamily="2" charset="-122"/>
                <a:ea typeface="宋体" panose="02010600030101010101" pitchFamily="2" charset="-122"/>
                <a:sym typeface="Calibri" panose="020F0502020204030204" pitchFamily="34" charset="0"/>
              </a:rPr>
              <a:t>暂扣建设资质</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p:txBody>
      </p:sp>
      <p:pic>
        <p:nvPicPr>
          <p:cNvPr id="34820" name="图片 34819"/>
          <p:cNvPicPr>
            <a:picLocks noChangeAspect="1"/>
          </p:cNvPicPr>
          <p:nvPr/>
        </p:nvPicPr>
        <p:blipFill>
          <a:blip r:embed="rId1"/>
          <a:stretch>
            <a:fillRect/>
          </a:stretch>
        </p:blipFill>
        <p:spPr>
          <a:xfrm>
            <a:off x="1322388" y="117475"/>
            <a:ext cx="2255837" cy="1298575"/>
          </a:xfrm>
          <a:prstGeom prst="rect">
            <a:avLst/>
          </a:prstGeom>
          <a:noFill/>
          <a:ln w="9525">
            <a:noFill/>
          </a:ln>
        </p:spPr>
      </p:pic>
      <p:sp>
        <p:nvSpPr>
          <p:cNvPr id="34821" name="文本框 34820"/>
          <p:cNvSpPr txBox="1"/>
          <p:nvPr/>
        </p:nvSpPr>
        <p:spPr>
          <a:xfrm>
            <a:off x="182721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78849"/>
          <p:cNvSpPr/>
          <p:nvPr>
            <p:ph type="title"/>
          </p:nvPr>
        </p:nvSpPr>
        <p:spPr>
          <a:xfrm>
            <a:off x="1827213" y="274638"/>
            <a:ext cx="8002587" cy="1143000"/>
          </a:xfrm>
          <a:ln/>
        </p:spPr>
        <p:txBody>
          <a:bodyPr vert="horz" wrap="square"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78851" name="文本占位符 78850"/>
          <p:cNvSpPr/>
          <p:nvPr>
            <p:ph type="body" idx="1"/>
          </p:nvPr>
        </p:nvSpPr>
        <p:spPr>
          <a:xfrm>
            <a:off x="1827213" y="1600200"/>
            <a:ext cx="8516937" cy="4525963"/>
          </a:xfrm>
          <a:ln/>
        </p:spPr>
        <p:txBody>
          <a:bodyPr vert="horz" wrap="square" anchor="t" anchorCtr="0"/>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68.</a:t>
            </a:r>
            <a:r>
              <a:rPr lang="zh-CN" altLang="en-US" sz="2000" dirty="0">
                <a:latin typeface="宋体" panose="02010600030101010101" pitchFamily="2" charset="-122"/>
                <a:ea typeface="宋体" panose="02010600030101010101" pitchFamily="2" charset="-122"/>
                <a:sym typeface="Calibri" panose="020F0502020204030204" pitchFamily="34" charset="0"/>
              </a:rPr>
              <a:t>依据</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建设项目安全设施“三同时”监督管理暂行办法</a:t>
            </a:r>
            <a:r>
              <a:rPr lang="en-US" altLang="zh-CN" sz="2000">
                <a:latin typeface="宋体" panose="02010600030101010101" pitchFamily="2" charset="-122"/>
                <a:ea typeface="宋体" panose="02010600030101010101" pitchFamily="2" charset="-122"/>
                <a:sym typeface="Calibri" panose="020F0502020204030204" pitchFamily="34" charset="0"/>
              </a:rPr>
              <a:t>》</a:t>
            </a:r>
            <a:r>
              <a:rPr lang="zh-CN" altLang="en-US" sz="2000" dirty="0">
                <a:latin typeface="宋体" panose="02010600030101010101" pitchFamily="2" charset="-122"/>
                <a:ea typeface="宋体" panose="02010600030101010101" pitchFamily="2" charset="-122"/>
                <a:sym typeface="Calibri" panose="020F0502020204030204" pitchFamily="34" charset="0"/>
              </a:rPr>
              <a:t>，对生产储存危险化学品的建设项目未进行安全生产条件和安全预评价的，给予建设单位（  ）的处罚，并被处罚款。</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  A </a:t>
            </a:r>
            <a:r>
              <a:rPr lang="zh-CN" altLang="en-US" sz="2000" dirty="0">
                <a:latin typeface="宋体" panose="02010600030101010101" pitchFamily="2" charset="-122"/>
                <a:ea typeface="宋体" panose="02010600030101010101" pitchFamily="2" charset="-122"/>
                <a:sym typeface="Calibri" panose="020F0502020204030204" pitchFamily="34" charset="0"/>
              </a:rPr>
              <a:t>责令限期改正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b="1">
                <a:solidFill>
                  <a:srgbClr val="800000"/>
                </a:solidFill>
                <a:latin typeface="宋体" panose="02010600030101010101" pitchFamily="2" charset="-122"/>
                <a:ea typeface="宋体" panose="02010600030101010101" pitchFamily="2" charset="-122"/>
                <a:sym typeface="Calibri" panose="020F0502020204030204" pitchFamily="34" charset="0"/>
              </a:rPr>
              <a:t>  B </a:t>
            </a:r>
            <a:r>
              <a:rPr lang="zh-CN" altLang="en-US" sz="2000" b="1" dirty="0">
                <a:solidFill>
                  <a:srgbClr val="800000"/>
                </a:solidFill>
                <a:latin typeface="宋体" panose="02010600030101010101" pitchFamily="2" charset="-122"/>
                <a:ea typeface="宋体" panose="02010600030101010101" pitchFamily="2" charset="-122"/>
                <a:sym typeface="Calibri" panose="020F0502020204030204" pitchFamily="34" charset="0"/>
              </a:rPr>
              <a:t>警告</a:t>
            </a:r>
            <a:endParaRPr lang="zh-CN" altLang="en-US" sz="2000" b="1" dirty="0">
              <a:solidFill>
                <a:srgbClr val="800000"/>
              </a:solidFill>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  C </a:t>
            </a:r>
            <a:r>
              <a:rPr lang="zh-CN" altLang="en-US" sz="2000" dirty="0">
                <a:latin typeface="宋体" panose="02010600030101010101" pitchFamily="2" charset="-122"/>
                <a:ea typeface="宋体" panose="02010600030101010101" pitchFamily="2" charset="-122"/>
                <a:sym typeface="Calibri" panose="020F0502020204030204" pitchFamily="34" charset="0"/>
              </a:rPr>
              <a:t>停产停业 </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a:p>
            <a:pPr>
              <a:lnSpc>
                <a:spcPct val="130000"/>
              </a:lnSpc>
            </a:pPr>
            <a:r>
              <a:rPr lang="en-US" altLang="zh-CN" sz="2000">
                <a:latin typeface="宋体" panose="02010600030101010101" pitchFamily="2" charset="-122"/>
                <a:ea typeface="宋体" panose="02010600030101010101" pitchFamily="2" charset="-122"/>
                <a:sym typeface="Calibri" panose="020F0502020204030204" pitchFamily="34" charset="0"/>
              </a:rPr>
              <a:t>  D </a:t>
            </a:r>
            <a:r>
              <a:rPr lang="zh-CN" altLang="en-US" sz="2000" dirty="0">
                <a:latin typeface="宋体" panose="02010600030101010101" pitchFamily="2" charset="-122"/>
                <a:ea typeface="宋体" panose="02010600030101010101" pitchFamily="2" charset="-122"/>
                <a:sym typeface="Calibri" panose="020F0502020204030204" pitchFamily="34" charset="0"/>
              </a:rPr>
              <a:t>暂扣建设资质</a:t>
            </a:r>
            <a:endParaRPr lang="zh-CN" altLang="en-US" sz="2000" dirty="0">
              <a:latin typeface="宋体" panose="02010600030101010101" pitchFamily="2" charset="-122"/>
              <a:ea typeface="宋体" panose="02010600030101010101" pitchFamily="2" charset="-122"/>
              <a:sym typeface="Calibri" panose="020F0502020204030204" pitchFamily="34" charset="0"/>
            </a:endParaRPr>
          </a:p>
        </p:txBody>
      </p:sp>
      <p:pic>
        <p:nvPicPr>
          <p:cNvPr id="78852" name="图片 78851"/>
          <p:cNvPicPr>
            <a:picLocks noChangeAspect="1"/>
          </p:cNvPicPr>
          <p:nvPr/>
        </p:nvPicPr>
        <p:blipFill>
          <a:blip r:embed="rId1"/>
          <a:stretch>
            <a:fillRect/>
          </a:stretch>
        </p:blipFill>
        <p:spPr>
          <a:xfrm>
            <a:off x="1322388" y="117475"/>
            <a:ext cx="2255837" cy="1298575"/>
          </a:xfrm>
          <a:prstGeom prst="rect">
            <a:avLst/>
          </a:prstGeom>
          <a:noFill/>
          <a:ln w="9525">
            <a:noFill/>
          </a:ln>
        </p:spPr>
      </p:pic>
      <p:sp>
        <p:nvSpPr>
          <p:cNvPr id="78853" name="文本框 78852"/>
          <p:cNvSpPr txBox="1"/>
          <p:nvPr/>
        </p:nvSpPr>
        <p:spPr>
          <a:xfrm>
            <a:off x="182721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p:nvPr/>
        </p:nvSpPr>
        <p:spPr>
          <a:xfrm>
            <a:off x="1571625" y="188913"/>
            <a:ext cx="8669338" cy="1143000"/>
          </a:xfrm>
          <a:prstGeom prst="rect">
            <a:avLst/>
          </a:prstGeom>
          <a:noFill/>
          <a:ln w="9525">
            <a:noFill/>
          </a:ln>
        </p:spPr>
        <p:txBody>
          <a:bodyPr anchor="ctr" anchorCtr="0"/>
          <a:p>
            <a:pPr eaLnBrk="0" hangingPunct="0">
              <a:buFontTx/>
            </a:pPr>
            <a:r>
              <a:rPr lang="zh-CN" altLang="en-US" sz="3600" dirty="0">
                <a:latin typeface="华文楷体" panose="02010600040101010101" charset="-122"/>
                <a:ea typeface="华文楷体" panose="02010600040101010101" charset="-122"/>
              </a:rPr>
              <a:t>第七章   安全生产标准体系</a:t>
            </a:r>
            <a:endParaRPr lang="zh-CN" altLang="en-US" sz="3600" dirty="0">
              <a:latin typeface="华文楷体" panose="02010600040101010101" charset="-122"/>
              <a:ea typeface="华文楷体" panose="02010600040101010101" charset="-122"/>
            </a:endParaRPr>
          </a:p>
        </p:txBody>
      </p:sp>
      <p:sp>
        <p:nvSpPr>
          <p:cNvPr id="79875" name="Rectangle 3"/>
          <p:cNvSpPr/>
          <p:nvPr>
            <p:ph type="body" idx="4294967295"/>
          </p:nvPr>
        </p:nvSpPr>
        <p:spPr>
          <a:xfrm>
            <a:off x="1493838" y="1557338"/>
            <a:ext cx="3041650" cy="3743325"/>
          </a:xfrm>
          <a:ln w="38100">
            <a:solidFill>
              <a:schemeClr val="accent2">
                <a:alpha val="100000"/>
              </a:schemeClr>
            </a:solidFill>
            <a:miter/>
          </a:ln>
        </p:spPr>
        <p:txBody>
          <a:bodyPr vert="horz" wrap="square" lIns="91440" tIns="45720" rIns="91440" bIns="45720" anchor="t" anchorCtr="0"/>
          <a:p>
            <a:pPr>
              <a:lnSpc>
                <a:spcPct val="120000"/>
              </a:lnSpc>
              <a:buNone/>
            </a:pPr>
            <a:r>
              <a:rPr lang="zh-CN" altLang="en-US" sz="1800" dirty="0">
                <a:solidFill>
                  <a:srgbClr val="FF0000"/>
                </a:solidFill>
                <a:latin typeface="华文楷体" panose="02010600040101010101" charset="-122"/>
                <a:ea typeface="华文行楷" panose="02010800040101010101" pitchFamily="2" charset="-122"/>
              </a:rPr>
              <a:t>大纲要求</a:t>
            </a:r>
            <a:endParaRPr lang="zh-CN" altLang="en-US" sz="1800" dirty="0">
              <a:solidFill>
                <a:srgbClr val="FF0000"/>
              </a:solidFill>
              <a:latin typeface="华文楷体" panose="02010600040101010101" charset="-122"/>
              <a:ea typeface="华文行楷" panose="02010800040101010101" pitchFamily="2" charset="-122"/>
            </a:endParaRPr>
          </a:p>
          <a:p>
            <a:pPr>
              <a:lnSpc>
                <a:spcPct val="120000"/>
              </a:lnSpc>
              <a:buNone/>
            </a:pPr>
            <a:r>
              <a:rPr lang="zh-CN" altLang="en-US" sz="1800" dirty="0">
                <a:latin typeface="华文行楷" panose="02010800040101010101" pitchFamily="2" charset="-122"/>
                <a:ea typeface="华文行楷" panose="02010800040101010101" pitchFamily="2" charset="-122"/>
              </a:rPr>
              <a:t>本章是书中最后一章，考</a:t>
            </a:r>
            <a:endParaRPr lang="zh-CN" altLang="en-US" sz="1800" dirty="0">
              <a:latin typeface="华文行楷" panose="02010800040101010101" pitchFamily="2" charset="-122"/>
              <a:ea typeface="华文行楷" panose="02010800040101010101" pitchFamily="2" charset="-122"/>
            </a:endParaRPr>
          </a:p>
          <a:p>
            <a:pPr>
              <a:lnSpc>
                <a:spcPct val="120000"/>
              </a:lnSpc>
              <a:buNone/>
            </a:pPr>
            <a:r>
              <a:rPr lang="zh-CN" altLang="en-US" sz="1800" dirty="0">
                <a:latin typeface="华文行楷" panose="02010800040101010101" pitchFamily="2" charset="-122"/>
                <a:ea typeface="华文行楷" panose="02010800040101010101" pitchFamily="2" charset="-122"/>
              </a:rPr>
              <a:t>试中涉及的内容不多。为</a:t>
            </a:r>
            <a:endParaRPr lang="zh-CN" altLang="en-US" sz="1800" dirty="0">
              <a:latin typeface="华文行楷" panose="02010800040101010101" pitchFamily="2" charset="-122"/>
              <a:ea typeface="华文行楷" panose="02010800040101010101" pitchFamily="2" charset="-122"/>
            </a:endParaRPr>
          </a:p>
          <a:p>
            <a:pPr>
              <a:lnSpc>
                <a:spcPct val="120000"/>
              </a:lnSpc>
              <a:buNone/>
            </a:pPr>
            <a:r>
              <a:rPr lang="zh-CN" altLang="en-US" sz="1800" dirty="0">
                <a:latin typeface="华文行楷" panose="02010800040101010101" pitchFamily="2" charset="-122"/>
                <a:ea typeface="华文行楷" panose="02010800040101010101" pitchFamily="2" charset="-122"/>
              </a:rPr>
              <a:t>了我避免考试中丢分，要</a:t>
            </a:r>
            <a:endParaRPr lang="zh-CN" altLang="en-US" sz="1800" dirty="0">
              <a:latin typeface="华文行楷" panose="02010800040101010101" pitchFamily="2" charset="-122"/>
              <a:ea typeface="华文行楷" panose="02010800040101010101" pitchFamily="2" charset="-122"/>
            </a:endParaRPr>
          </a:p>
          <a:p>
            <a:pPr>
              <a:lnSpc>
                <a:spcPct val="120000"/>
              </a:lnSpc>
              <a:buNone/>
            </a:pPr>
            <a:r>
              <a:rPr lang="zh-CN" altLang="en-US" sz="1800" dirty="0">
                <a:latin typeface="华文行楷" panose="02010800040101010101" pitchFamily="2" charset="-122"/>
                <a:ea typeface="华文行楷" panose="02010800040101010101" pitchFamily="2" charset="-122"/>
              </a:rPr>
              <a:t>了解安全生产标准体系的 </a:t>
            </a:r>
            <a:endParaRPr lang="zh-CN" altLang="en-US" sz="1800" dirty="0">
              <a:latin typeface="华文行楷" panose="02010800040101010101" pitchFamily="2" charset="-122"/>
              <a:ea typeface="华文行楷" panose="02010800040101010101" pitchFamily="2" charset="-122"/>
            </a:endParaRPr>
          </a:p>
          <a:p>
            <a:pPr>
              <a:lnSpc>
                <a:spcPct val="120000"/>
              </a:lnSpc>
              <a:buNone/>
            </a:pPr>
            <a:r>
              <a:rPr lang="zh-CN" altLang="en-US" sz="1800" dirty="0">
                <a:latin typeface="华文行楷" panose="02010800040101010101" pitchFamily="2" charset="-122"/>
                <a:ea typeface="华文行楷" panose="02010800040101010101" pitchFamily="2" charset="-122"/>
              </a:rPr>
              <a:t>有关内容。</a:t>
            </a:r>
            <a:endParaRPr lang="zh-CN" altLang="en-US" sz="1800" dirty="0">
              <a:latin typeface="华文行楷" panose="02010800040101010101" pitchFamily="2" charset="-122"/>
              <a:ea typeface="华文行楷" panose="02010800040101010101" pitchFamily="2" charset="-122"/>
            </a:endParaRPr>
          </a:p>
        </p:txBody>
      </p:sp>
      <p:sp>
        <p:nvSpPr>
          <p:cNvPr id="79876" name="Line 4"/>
          <p:cNvSpPr/>
          <p:nvPr/>
        </p:nvSpPr>
        <p:spPr>
          <a:xfrm>
            <a:off x="4692650" y="1196975"/>
            <a:ext cx="0" cy="5040313"/>
          </a:xfrm>
          <a:prstGeom prst="line">
            <a:avLst/>
          </a:prstGeom>
          <a:ln w="9525" cap="flat" cmpd="sng">
            <a:solidFill>
              <a:schemeClr val="tx1"/>
            </a:solidFill>
            <a:prstDash val="solid"/>
            <a:headEnd type="none" w="med" len="med"/>
            <a:tailEnd type="none" w="med" len="med"/>
          </a:ln>
        </p:spPr>
      </p:sp>
      <p:sp>
        <p:nvSpPr>
          <p:cNvPr id="79877" name="Text Box 5"/>
          <p:cNvSpPr txBox="1"/>
          <p:nvPr/>
        </p:nvSpPr>
        <p:spPr>
          <a:xfrm>
            <a:off x="4692650" y="1557338"/>
            <a:ext cx="5541963" cy="1198880"/>
          </a:xfrm>
          <a:prstGeom prst="rect">
            <a:avLst/>
          </a:prstGeom>
          <a:noFill/>
          <a:ln w="28575" cap="flat" cmpd="sng">
            <a:solidFill>
              <a:schemeClr val="accent1"/>
            </a:solidFill>
            <a:prstDash val="solid"/>
            <a:miter/>
            <a:headEnd type="none" w="med" len="med"/>
            <a:tailEnd type="none" w="med" len="med"/>
          </a:ln>
        </p:spPr>
        <p:txBody>
          <a:bodyPr>
            <a:spAutoFit/>
          </a:bodyPr>
          <a:p>
            <a:pPr>
              <a:lnSpc>
                <a:spcPct val="150000"/>
              </a:lnSpc>
            </a:pPr>
            <a:r>
              <a:rPr lang="zh-CN" altLang="en-US" sz="2400" dirty="0">
                <a:latin typeface="华文楷体" panose="02010600040101010101" charset="-122"/>
                <a:ea typeface="华文楷体" panose="02010600040101010101" charset="-122"/>
              </a:rPr>
              <a:t>第一节    安全生产标准体系</a:t>
            </a:r>
            <a:endParaRPr lang="zh-CN" altLang="en-US" sz="2400" dirty="0">
              <a:latin typeface="华文楷体" panose="02010600040101010101" charset="-122"/>
              <a:ea typeface="华文楷体" panose="02010600040101010101" charset="-122"/>
            </a:endParaRPr>
          </a:p>
          <a:p>
            <a:pPr>
              <a:lnSpc>
                <a:spcPct val="150000"/>
              </a:lnSpc>
            </a:pPr>
            <a:r>
              <a:rPr lang="zh-CN" altLang="en-US" sz="2400" dirty="0">
                <a:latin typeface="华文楷体" panose="02010600040101010101" charset="-122"/>
                <a:ea typeface="华文楷体" panose="02010600040101010101" charset="-122"/>
              </a:rPr>
              <a:t>第二节    安全生产标准、修订程序</a:t>
            </a:r>
            <a:endParaRPr lang="zh-CN" altLang="en-US" sz="2400" dirty="0">
              <a:latin typeface="华文楷体" panose="02010600040101010101" charset="-122"/>
              <a:ea typeface="华文楷体" panose="02010600040101010101" charset="-122"/>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p:nvPr>
            <p:ph type="title" idx="4294967295"/>
          </p:nvPr>
        </p:nvSpPr>
        <p:spPr>
          <a:xfrm>
            <a:off x="1181100" y="44450"/>
            <a:ext cx="8669338" cy="1143000"/>
          </a:xfrm>
          <a:ln/>
        </p:spPr>
        <p:txBody>
          <a:bodyPr vert="horz" wrap="square" lIns="91440" tIns="45720" rIns="91440" bIns="45720" anchor="ctr" anchorCtr="0"/>
          <a:p>
            <a:r>
              <a:rPr lang="zh-CN" altLang="en-US" dirty="0">
                <a:solidFill>
                  <a:schemeClr val="tx1"/>
                </a:solidFill>
                <a:ea typeface="华文楷体" panose="02010600040101010101" charset="-122"/>
              </a:rPr>
              <a:t>本次课程</a:t>
            </a:r>
            <a:endParaRPr lang="zh-CN" altLang="en-US" dirty="0">
              <a:solidFill>
                <a:schemeClr val="tx1"/>
              </a:solidFill>
              <a:ea typeface="华文楷体" panose="02010600040101010101" charset="-122"/>
            </a:endParaRPr>
          </a:p>
        </p:txBody>
      </p:sp>
      <p:sp>
        <p:nvSpPr>
          <p:cNvPr id="80899" name="Text Box 87"/>
          <p:cNvSpPr txBox="1"/>
          <p:nvPr/>
        </p:nvSpPr>
        <p:spPr>
          <a:xfrm>
            <a:off x="2195513" y="1196975"/>
            <a:ext cx="6003925" cy="460375"/>
          </a:xfrm>
          <a:prstGeom prst="rect">
            <a:avLst/>
          </a:prstGeom>
          <a:noFill/>
          <a:ln w="9525">
            <a:noFill/>
          </a:ln>
        </p:spPr>
        <p:txBody>
          <a:bodyPr>
            <a:spAutoFit/>
          </a:bodyPr>
          <a:p>
            <a:r>
              <a:rPr lang="zh-CN" altLang="en-US" sz="2400" b="1" dirty="0">
                <a:latin typeface="华文新魏" panose="02010800040101010101" charset="-122"/>
                <a:ea typeface="华文新魏" panose="02010800040101010101" charset="-122"/>
              </a:rPr>
              <a:t>   第七章    安全生产标准体系</a:t>
            </a:r>
            <a:endParaRPr lang="zh-CN" altLang="en-US" dirty="0">
              <a:latin typeface="Arial" panose="020B0604020202020204" pitchFamily="34" charset="0"/>
            </a:endParaRPr>
          </a:p>
        </p:txBody>
      </p:sp>
      <p:sp>
        <p:nvSpPr>
          <p:cNvPr id="80900" name="Text Box 88"/>
          <p:cNvSpPr txBox="1"/>
          <p:nvPr/>
        </p:nvSpPr>
        <p:spPr>
          <a:xfrm>
            <a:off x="2897188" y="1989138"/>
            <a:ext cx="4913312" cy="3784600"/>
          </a:xfrm>
          <a:prstGeom prst="rect">
            <a:avLst/>
          </a:prstGeom>
          <a:noFill/>
          <a:ln w="9525">
            <a:noFill/>
          </a:ln>
        </p:spPr>
        <p:txBody>
          <a:bodyPr>
            <a:spAutoFit/>
          </a:bodyPr>
          <a:p>
            <a:pPr>
              <a:lnSpc>
                <a:spcPct val="150000"/>
              </a:lnSpc>
            </a:pPr>
            <a:r>
              <a:rPr lang="zh-CN" altLang="en-US" sz="2000" b="1" dirty="0">
                <a:solidFill>
                  <a:srgbClr val="CC0000"/>
                </a:solidFill>
                <a:latin typeface="华文新魏" panose="02010800040101010101" charset="-122"/>
                <a:ea typeface="华文新魏" panose="02010800040101010101" charset="-122"/>
              </a:rPr>
              <a:t>第一节    安全标准概述</a:t>
            </a:r>
            <a:endParaRPr lang="zh-CN" altLang="en-US" sz="2000" b="1" dirty="0">
              <a:solidFill>
                <a:srgbClr val="CC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一、安全标准的定义和作用</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二、安全标准的范围</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三、有关标准化组织</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800000"/>
                </a:solidFill>
                <a:latin typeface="华文新魏" panose="02010800040101010101" charset="-122"/>
                <a:ea typeface="华文新魏" panose="02010800040101010101" charset="-122"/>
              </a:rPr>
              <a:t>四、安全生产标准的种类</a:t>
            </a:r>
            <a:endParaRPr lang="zh-CN" altLang="en-US" sz="2000" dirty="0">
              <a:solidFill>
                <a:srgbClr val="800000"/>
              </a:solidFill>
              <a:latin typeface="华文新魏" panose="02010800040101010101" charset="-122"/>
              <a:ea typeface="华文新魏" panose="02010800040101010101" charset="-122"/>
            </a:endParaRPr>
          </a:p>
          <a:p>
            <a:pPr>
              <a:lnSpc>
                <a:spcPct val="150000"/>
              </a:lnSpc>
            </a:pPr>
            <a:r>
              <a:rPr lang="zh-CN" altLang="en-US" sz="2000" b="1" dirty="0">
                <a:solidFill>
                  <a:srgbClr val="CC0000"/>
                </a:solidFill>
                <a:latin typeface="华文新魏" panose="02010800040101010101" charset="-122"/>
                <a:ea typeface="华文新魏" panose="02010800040101010101" charset="-122"/>
              </a:rPr>
              <a:t>第二节    安全生产标准体系</a:t>
            </a:r>
            <a:endParaRPr lang="zh-CN" altLang="en-US" sz="2000" b="1" dirty="0">
              <a:solidFill>
                <a:srgbClr val="CC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一、安全生产标准体系</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800000"/>
                </a:solidFill>
                <a:latin typeface="华文新魏" panose="02010800040101010101" charset="-122"/>
                <a:ea typeface="华文新魏" panose="02010800040101010101" charset="-122"/>
              </a:rPr>
              <a:t>二、安全生产标准制定、修订程序</a:t>
            </a:r>
            <a:endParaRPr lang="zh-CN" altLang="en-US" sz="2000" dirty="0">
              <a:solidFill>
                <a:srgbClr val="800000"/>
              </a:solidFill>
              <a:latin typeface="华文新魏" panose="02010800040101010101" charset="-122"/>
              <a:ea typeface="华文新魏" panose="02010800040101010101" charset="-122"/>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Text Box 2"/>
          <p:cNvSpPr txBox="1"/>
          <p:nvPr/>
        </p:nvSpPr>
        <p:spPr>
          <a:xfrm>
            <a:off x="1517650" y="260350"/>
            <a:ext cx="9517063" cy="583565"/>
          </a:xfrm>
          <a:prstGeom prst="rect">
            <a:avLst/>
          </a:prstGeom>
          <a:noFill/>
          <a:ln w="9525">
            <a:noFill/>
          </a:ln>
        </p:spPr>
        <p:txBody>
          <a:bodyPr>
            <a:spAutoFit/>
          </a:bodyPr>
          <a:p>
            <a:r>
              <a:rPr lang="zh-CN" altLang="en-US" sz="3200" dirty="0">
                <a:latin typeface="华文楷体" panose="02010600040101010101" charset="-122"/>
                <a:ea typeface="华文楷体" panose="02010600040101010101" charset="-122"/>
              </a:rPr>
              <a:t>      第一节   安全标准概述</a:t>
            </a:r>
            <a:endParaRPr lang="zh-CN" altLang="en-US" dirty="0">
              <a:latin typeface="Arial" panose="020B0604020202020204" pitchFamily="34" charset="0"/>
            </a:endParaRPr>
          </a:p>
        </p:txBody>
      </p:sp>
      <p:sp>
        <p:nvSpPr>
          <p:cNvPr id="81923"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教材第354页</a:t>
            </a:r>
            <a:endParaRPr lang="zh-CN" altLang="en-US" sz="2800" dirty="0">
              <a:latin typeface="华文新魏" panose="02010800040101010101" charset="-122"/>
              <a:ea typeface="华文新魏" panose="02010800040101010101" charset="-122"/>
            </a:endParaRPr>
          </a:p>
        </p:txBody>
      </p:sp>
      <p:sp>
        <p:nvSpPr>
          <p:cNvPr id="81924" name="矩形 20"/>
          <p:cNvSpPr/>
          <p:nvPr/>
        </p:nvSpPr>
        <p:spPr>
          <a:xfrm>
            <a:off x="1260475" y="6165850"/>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en-US" altLang="zh-CN">
              <a:solidFill>
                <a:srgbClr val="800000"/>
              </a:solidFill>
              <a:latin typeface="Arial" panose="020B0604020202020204" pitchFamily="34" charset="0"/>
            </a:endParaRPr>
          </a:p>
        </p:txBody>
      </p:sp>
      <p:sp>
        <p:nvSpPr>
          <p:cNvPr id="81925" name="矩形 25"/>
          <p:cNvSpPr/>
          <p:nvPr/>
        </p:nvSpPr>
        <p:spPr>
          <a:xfrm>
            <a:off x="1884363" y="1700213"/>
            <a:ext cx="8502650" cy="4176712"/>
          </a:xfrm>
          <a:prstGeom prst="rect">
            <a:avLst/>
          </a:prstGeom>
          <a:noFill/>
          <a:ln w="9525">
            <a:noFill/>
          </a:ln>
        </p:spPr>
        <p:txBody>
          <a:bodyPr/>
          <a:p>
            <a:pPr>
              <a:lnSpc>
                <a:spcPct val="150000"/>
              </a:lnSpc>
            </a:pPr>
            <a:r>
              <a:rPr lang="zh-CN" altLang="en-US" sz="1600" b="1" dirty="0">
                <a:latin typeface="宋体" panose="02010600030101010101" pitchFamily="2" charset="-122"/>
              </a:rPr>
              <a:t>安全生产标准主要指国家标准和行业标准，大部分是强制性标准。</a:t>
            </a:r>
            <a:endParaRPr lang="zh-CN" altLang="en-US" sz="1600" b="1" dirty="0">
              <a:latin typeface="宋体" panose="02010600030101010101" pitchFamily="2" charset="-122"/>
            </a:endParaRPr>
          </a:p>
          <a:p>
            <a:pPr>
              <a:lnSpc>
                <a:spcPct val="150000"/>
              </a:lnSpc>
            </a:pPr>
            <a:r>
              <a:rPr lang="en-US" altLang="zh-CN" sz="1600" b="1">
                <a:latin typeface="宋体" panose="02010600030101010101" pitchFamily="2" charset="-122"/>
              </a:rPr>
              <a:t>1</a:t>
            </a:r>
            <a:r>
              <a:rPr lang="zh-CN" altLang="en-US" sz="1600" b="1" dirty="0">
                <a:latin typeface="宋体" panose="02010600030101010101" pitchFamily="2" charset="-122"/>
              </a:rPr>
              <a:t>、定义</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标准：为在一定范围内获得最佳秩序，并协商一致制定并经一个公认机构的批准，共同使用和重复使用的一种规范性文件。</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安全生产标准：安全生产方面的准则和依据。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2</a:t>
            </a:r>
            <a:r>
              <a:rPr lang="zh-CN" altLang="en-US" sz="1600" b="1" dirty="0">
                <a:latin typeface="宋体" panose="02010600030101010101" pitchFamily="2" charset="-122"/>
              </a:rPr>
              <a:t>、作用</a:t>
            </a:r>
            <a:endParaRPr lang="zh-CN" altLang="en-US" sz="1600" b="1" dirty="0">
              <a:latin typeface="宋体" panose="02010600030101010101" pitchFamily="2" charset="-122"/>
            </a:endParaRPr>
          </a:p>
          <a:p>
            <a:pPr>
              <a:lnSpc>
                <a:spcPct val="150000"/>
              </a:lnSpc>
            </a:pPr>
            <a:r>
              <a:rPr lang="zh-CN" altLang="en-US" sz="1600" dirty="0">
                <a:latin typeface="宋体" panose="02010600030101010101" pitchFamily="2" charset="-122"/>
              </a:rPr>
              <a:t>（</a:t>
            </a:r>
            <a:r>
              <a:rPr lang="en-US" altLang="zh-CN" sz="1600">
                <a:latin typeface="宋体" panose="02010600030101010101" pitchFamily="2" charset="-122"/>
              </a:rPr>
              <a:t>1</a:t>
            </a:r>
            <a:r>
              <a:rPr lang="zh-CN" altLang="en-US" sz="1600" dirty="0">
                <a:latin typeface="宋体" panose="02010600030101010101" pitchFamily="2" charset="-122"/>
              </a:rPr>
              <a:t>）完善我国安全生产法律体系的重要组成部分；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a:t>
            </a:r>
            <a:r>
              <a:rPr lang="en-US" altLang="zh-CN" sz="1600">
                <a:latin typeface="宋体" panose="02010600030101010101" pitchFamily="2" charset="-122"/>
              </a:rPr>
              <a:t>2</a:t>
            </a:r>
            <a:r>
              <a:rPr lang="zh-CN" altLang="en-US" sz="1600" dirty="0">
                <a:latin typeface="宋体" panose="02010600030101010101" pitchFamily="2" charset="-122"/>
              </a:rPr>
              <a:t>）保障生产经营单位安全生产的重要技术规范；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a:t>
            </a:r>
            <a:r>
              <a:rPr lang="en-US" altLang="zh-CN" sz="1600">
                <a:latin typeface="宋体" panose="02010600030101010101" pitchFamily="2" charset="-122"/>
              </a:rPr>
              <a:t>3</a:t>
            </a:r>
            <a:r>
              <a:rPr lang="zh-CN" altLang="en-US" sz="1600" dirty="0">
                <a:latin typeface="宋体" panose="02010600030101010101" pitchFamily="2" charset="-122"/>
              </a:rPr>
              <a:t>）安全监督管理和依法行政的重要依据。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a:t>
            </a:r>
            <a:r>
              <a:rPr lang="en-US" altLang="zh-CN" sz="1600">
                <a:latin typeface="宋体" panose="02010600030101010101" pitchFamily="2" charset="-122"/>
              </a:rPr>
              <a:t>4</a:t>
            </a:r>
            <a:r>
              <a:rPr lang="zh-CN" altLang="en-US" sz="1600" dirty="0">
                <a:latin typeface="宋体" panose="02010600030101010101" pitchFamily="2" charset="-122"/>
              </a:rPr>
              <a:t>）规范市场准入的必要条件。 </a:t>
            </a:r>
            <a:endParaRPr lang="zh-CN" altLang="en-US" sz="1600" dirty="0">
              <a:latin typeface="宋体" panose="02010600030101010101" pitchFamily="2" charset="-122"/>
            </a:endParaRPr>
          </a:p>
        </p:txBody>
      </p:sp>
      <p:sp>
        <p:nvSpPr>
          <p:cNvPr id="81926" name="Text Box 10"/>
          <p:cNvSpPr txBox="1"/>
          <p:nvPr/>
        </p:nvSpPr>
        <p:spPr>
          <a:xfrm>
            <a:off x="1260475" y="1052513"/>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一、安全标准的定义和作用</a:t>
            </a:r>
            <a:endParaRPr lang="zh-CN" altLang="en-US" dirty="0">
              <a:latin typeface="Arial" panose="020B0604020202020204"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nvSpPr>
        <p:spPr>
          <a:xfrm>
            <a:off x="7608888"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教材第344页</a:t>
            </a:r>
            <a:endParaRPr lang="zh-CN" altLang="en-US" sz="2800" dirty="0">
              <a:latin typeface="华文新魏" panose="02010800040101010101" charset="-122"/>
              <a:ea typeface="华文新魏" panose="02010800040101010101" charset="-122"/>
            </a:endParaRPr>
          </a:p>
        </p:txBody>
      </p:sp>
      <p:sp>
        <p:nvSpPr>
          <p:cNvPr id="20488" name="矩形 25"/>
          <p:cNvSpPr/>
          <p:nvPr/>
        </p:nvSpPr>
        <p:spPr>
          <a:xfrm>
            <a:off x="1992313" y="836613"/>
            <a:ext cx="8424862" cy="5400675"/>
          </a:xfrm>
          <a:prstGeom prst="rect">
            <a:avLst/>
          </a:prstGeom>
          <a:noFill/>
          <a:ln w="9525">
            <a:noFill/>
          </a:ln>
        </p:spPr>
        <p:txBody>
          <a:bodyPr/>
          <a:p>
            <a:pPr>
              <a:lnSpc>
                <a:spcPct val="150000"/>
              </a:lnSpc>
            </a:pPr>
            <a:r>
              <a:rPr lang="en-US" altLang="zh-CN" b="1">
                <a:latin typeface="宋体" panose="02010600030101010101" pitchFamily="2" charset="-122"/>
              </a:rPr>
              <a:t>1</a:t>
            </a:r>
            <a:r>
              <a:rPr lang="zh-CN" altLang="en-US" b="1" dirty="0">
                <a:latin typeface="宋体" panose="02010600030101010101" pitchFamily="2" charset="-122"/>
              </a:rPr>
              <a:t>、统一监管</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solidFill>
                  <a:srgbClr val="800000"/>
                </a:solidFill>
                <a:latin typeface="宋体" panose="02010600030101010101" pitchFamily="2" charset="-122"/>
              </a:rPr>
              <a:t>国家安全生产监督管理总局</a:t>
            </a:r>
            <a:r>
              <a:rPr lang="zh-CN" altLang="en-US" dirty="0">
                <a:latin typeface="宋体" panose="02010600030101010101" pitchFamily="2" charset="-122"/>
              </a:rPr>
              <a:t>对全国建设项目安全设施“三同时”实施综合监督管理，并在国务院规定的职责范围内承担国务院及其有关主管部门审批、核准或者备案的建设项目安全设施“三同时”的监督管理。 </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2</a:t>
            </a:r>
            <a:r>
              <a:rPr lang="zh-CN" altLang="en-US" b="1" dirty="0">
                <a:latin typeface="宋体" panose="02010600030101010101" pitchFamily="2" charset="-122"/>
              </a:rPr>
              <a:t>、分级负责、属地为主</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solidFill>
                  <a:srgbClr val="800000"/>
                </a:solidFill>
                <a:latin typeface="宋体" panose="02010600030101010101" pitchFamily="2" charset="-122"/>
              </a:rPr>
              <a:t>    县级</a:t>
            </a:r>
            <a:r>
              <a:rPr lang="zh-CN" altLang="en-US" dirty="0">
                <a:latin typeface="宋体" panose="02010600030101010101" pitchFamily="2" charset="-122"/>
              </a:rPr>
              <a:t>以上地方各级安全生产监督管理部门对</a:t>
            </a:r>
            <a:r>
              <a:rPr lang="zh-CN" altLang="en-US" dirty="0">
                <a:solidFill>
                  <a:srgbClr val="800000"/>
                </a:solidFill>
                <a:latin typeface="宋体" panose="02010600030101010101" pitchFamily="2" charset="-122"/>
              </a:rPr>
              <a:t>本行政区域内</a:t>
            </a:r>
            <a:r>
              <a:rPr lang="zh-CN" altLang="en-US" dirty="0">
                <a:latin typeface="宋体" panose="02010600030101010101" pitchFamily="2" charset="-122"/>
              </a:rPr>
              <a:t>的建设项目安全设施“三同时”实施综合监督管理，并在本级人民政府规定的职责范围内承担本级人民政府及其有关主管部门审批、核准或者备案的建设项目安全设施“三同时”的监督管理。 </a:t>
            </a:r>
            <a:endParaRPr lang="zh-CN" altLang="en-US" dirty="0">
              <a:latin typeface="宋体" panose="02010600030101010101" pitchFamily="2" charset="-122"/>
            </a:endParaRPr>
          </a:p>
          <a:p>
            <a:pPr>
              <a:lnSpc>
                <a:spcPct val="150000"/>
              </a:lnSpc>
            </a:pPr>
            <a:r>
              <a:rPr lang="zh-CN" altLang="en-US" dirty="0">
                <a:solidFill>
                  <a:srgbClr val="800000"/>
                </a:solidFill>
                <a:latin typeface="宋体" panose="02010600030101010101" pitchFamily="2" charset="-122"/>
              </a:rPr>
              <a:t>    跨两个及两个以上行政区域</a:t>
            </a:r>
            <a:r>
              <a:rPr lang="zh-CN" altLang="en-US" dirty="0">
                <a:latin typeface="宋体" panose="02010600030101010101" pitchFamily="2" charset="-122"/>
              </a:rPr>
              <a:t>的建设项目安全设施“三同时”由其</a:t>
            </a:r>
            <a:r>
              <a:rPr lang="zh-CN" altLang="en-US" dirty="0">
                <a:solidFill>
                  <a:srgbClr val="800000"/>
                </a:solidFill>
                <a:latin typeface="宋体" panose="02010600030101010101" pitchFamily="2" charset="-122"/>
              </a:rPr>
              <a:t>共同的上一级</a:t>
            </a:r>
            <a:r>
              <a:rPr lang="zh-CN" altLang="en-US" dirty="0">
                <a:latin typeface="宋体" panose="02010600030101010101" pitchFamily="2" charset="-122"/>
              </a:rPr>
              <a:t>人民政府安全生产监督管理部门实施监督管理。 </a:t>
            </a:r>
            <a:endParaRPr lang="zh-CN" altLang="en-US" dirty="0">
              <a:latin typeface="宋体" panose="02010600030101010101" pitchFamily="2" charset="-122"/>
            </a:endParaRPr>
          </a:p>
          <a:p>
            <a:pPr>
              <a:lnSpc>
                <a:spcPct val="150000"/>
              </a:lnSpc>
            </a:pPr>
            <a:r>
              <a:rPr lang="zh-CN" altLang="en-US" dirty="0">
                <a:solidFill>
                  <a:srgbClr val="800000"/>
                </a:solidFill>
                <a:latin typeface="宋体" panose="02010600030101010101" pitchFamily="2" charset="-122"/>
              </a:rPr>
              <a:t>上一级</a:t>
            </a:r>
            <a:r>
              <a:rPr lang="zh-CN" altLang="en-US" dirty="0">
                <a:latin typeface="宋体" panose="02010600030101010101" pitchFamily="2" charset="-122"/>
              </a:rPr>
              <a:t>人民政府安全生产监督管理部门根据工作需要，可以将其负责监督管理的建设项目安全设施“三同时”工作</a:t>
            </a:r>
            <a:r>
              <a:rPr lang="zh-CN" altLang="en-US" dirty="0">
                <a:solidFill>
                  <a:srgbClr val="800000"/>
                </a:solidFill>
                <a:latin typeface="宋体" panose="02010600030101010101" pitchFamily="2" charset="-122"/>
              </a:rPr>
              <a:t>委托下一级</a:t>
            </a:r>
            <a:r>
              <a:rPr lang="zh-CN" altLang="en-US" dirty="0">
                <a:latin typeface="宋体" panose="02010600030101010101" pitchFamily="2" charset="-122"/>
              </a:rPr>
              <a:t>人民政府安全生产监督管理部门实施监督管理。 </a:t>
            </a:r>
            <a:endParaRPr lang="zh-CN" altLang="en-US" dirty="0">
              <a:latin typeface="宋体" panose="02010600030101010101" pitchFamily="2" charset="-122"/>
            </a:endParaRPr>
          </a:p>
        </p:txBody>
      </p:sp>
      <p:sp>
        <p:nvSpPr>
          <p:cNvPr id="20489" name="文本框 20488"/>
          <p:cNvSpPr txBox="1"/>
          <p:nvPr/>
        </p:nvSpPr>
        <p:spPr>
          <a:xfrm>
            <a:off x="1271588" y="333375"/>
            <a:ext cx="7921625" cy="953135"/>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二、建设项目安全设施“三同时”监管的职权划分</a:t>
            </a:r>
            <a:endParaRPr lang="zh-CN" altLang="en-US" dirty="0">
              <a:latin typeface="Arial" panose="020B0604020202020204" pitchFamily="34"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82947"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2.</a:t>
            </a:r>
            <a:r>
              <a:rPr lang="zh-CN" altLang="en-US" dirty="0">
                <a:latin typeface="华文新魏" panose="02010800040101010101" charset="-122"/>
                <a:ea typeface="华文新魏" panose="02010800040101010101" charset="-122"/>
              </a:rPr>
              <a:t>安全生产标准主要是（　），大部分是强制性标准。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国家标准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行业标准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地方标准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企业标准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部门标准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83971"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2.</a:t>
            </a:r>
            <a:r>
              <a:rPr lang="zh-CN" altLang="en-US" dirty="0">
                <a:latin typeface="华文新魏" panose="02010800040101010101" charset="-122"/>
                <a:ea typeface="华文新魏" panose="02010800040101010101" charset="-122"/>
              </a:rPr>
              <a:t>安全生产标准主要是（　），大部分是强制性标准。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国家标准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行业标准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地方标准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企业标准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部门标准 </a:t>
            </a:r>
            <a:endParaRPr lang="zh-CN" altLang="en-US" dirty="0">
              <a:latin typeface="华文新魏" panose="02010800040101010101" charset="-122"/>
              <a:ea typeface="华文新魏" panose="02010800040101010101" charset="-122"/>
            </a:endParaRPr>
          </a:p>
        </p:txBody>
      </p:sp>
      <p:sp>
        <p:nvSpPr>
          <p:cNvPr id="83972" name="Text Box 4"/>
          <p:cNvSpPr txBox="1"/>
          <p:nvPr/>
        </p:nvSpPr>
        <p:spPr>
          <a:xfrm>
            <a:off x="1906588" y="5157788"/>
            <a:ext cx="1630045"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：AB</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84995"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3.</a:t>
            </a:r>
            <a:r>
              <a:rPr lang="zh-CN" altLang="en-US" dirty="0">
                <a:latin typeface="华文新魏" panose="02010800040101010101" charset="-122"/>
                <a:ea typeface="华文新魏" panose="02010800040101010101" charset="-122"/>
              </a:rPr>
              <a:t>安全标准的作用包括（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是安全生产法律体系的重要组成部分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是安全监督检查和依法行政的重要依据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是保障企业安全生产的重要技术规范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是规范市场准入的充要条件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是规范市场准入的必要条件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86019"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3.</a:t>
            </a:r>
            <a:r>
              <a:rPr lang="zh-CN" altLang="en-US" dirty="0">
                <a:latin typeface="华文新魏" panose="02010800040101010101" charset="-122"/>
                <a:ea typeface="华文新魏" panose="02010800040101010101" charset="-122"/>
              </a:rPr>
              <a:t>安全标准的作用包括（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是安全生产法律体系的重要组成部分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是安全监督检查和依法行政的重要依据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是保障企业安全生产的重要技术规范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是规范市场准入的充要条件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是规范市场准入的必要条件 </a:t>
            </a:r>
            <a:endParaRPr lang="zh-CN" altLang="en-US" dirty="0">
              <a:latin typeface="华文新魏" panose="02010800040101010101" charset="-122"/>
              <a:ea typeface="华文新魏" panose="02010800040101010101" charset="-122"/>
            </a:endParaRPr>
          </a:p>
        </p:txBody>
      </p:sp>
      <p:sp>
        <p:nvSpPr>
          <p:cNvPr id="86020" name="Text Box 4"/>
          <p:cNvSpPr txBox="1"/>
          <p:nvPr/>
        </p:nvSpPr>
        <p:spPr>
          <a:xfrm>
            <a:off x="1906588" y="5157788"/>
            <a:ext cx="190881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：ABCE</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教材第356页</a:t>
            </a:r>
            <a:endParaRPr lang="zh-CN" altLang="en-US" sz="2800" dirty="0">
              <a:latin typeface="华文新魏" panose="02010800040101010101" charset="-122"/>
              <a:ea typeface="华文新魏" panose="02010800040101010101" charset="-122"/>
            </a:endParaRPr>
          </a:p>
        </p:txBody>
      </p:sp>
      <p:sp>
        <p:nvSpPr>
          <p:cNvPr id="87043" name="矩形 20"/>
          <p:cNvSpPr/>
          <p:nvPr/>
        </p:nvSpPr>
        <p:spPr>
          <a:xfrm>
            <a:off x="1260475" y="6021388"/>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87044" name="矩形 25"/>
          <p:cNvSpPr/>
          <p:nvPr/>
        </p:nvSpPr>
        <p:spPr>
          <a:xfrm>
            <a:off x="1884363" y="1628775"/>
            <a:ext cx="8580437" cy="4176713"/>
          </a:xfrm>
          <a:prstGeom prst="rect">
            <a:avLst/>
          </a:prstGeom>
          <a:noFill/>
          <a:ln w="9525">
            <a:noFill/>
          </a:ln>
        </p:spPr>
        <p:txBody>
          <a:bodyPr/>
          <a:p>
            <a:pPr>
              <a:lnSpc>
                <a:spcPct val="150000"/>
              </a:lnSpc>
            </a:pPr>
            <a:r>
              <a:rPr lang="en-US" altLang="zh-CN" b="1">
                <a:latin typeface="宋体" panose="02010600030101010101" pitchFamily="2" charset="-122"/>
              </a:rPr>
              <a:t>1</a:t>
            </a:r>
            <a:r>
              <a:rPr lang="zh-CN" altLang="en-US" b="1" dirty="0">
                <a:latin typeface="宋体" panose="02010600030101010101" pitchFamily="2" charset="-122"/>
              </a:rPr>
              <a:t>、从适用范围分为</a:t>
            </a:r>
            <a:r>
              <a:rPr lang="zh-CN" altLang="en-US" dirty="0">
                <a:latin typeface="宋体" panose="02010600030101010101" pitchFamily="2" charset="-122"/>
              </a:rPr>
              <a:t>：</a:t>
            </a:r>
            <a:r>
              <a:rPr lang="zh-CN" altLang="en-US" dirty="0">
                <a:solidFill>
                  <a:srgbClr val="A50021"/>
                </a:solidFill>
                <a:latin typeface="宋体" panose="02010600030101010101" pitchFamily="2" charset="-122"/>
              </a:rPr>
              <a:t>国家标准、地方标准、行业标准、企业标准</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2</a:t>
            </a:r>
            <a:r>
              <a:rPr lang="zh-CN" altLang="en-US" b="1" dirty="0">
                <a:latin typeface="宋体" panose="02010600030101010101" pitchFamily="2" charset="-122"/>
              </a:rPr>
              <a:t>、从性质或法律效力分为</a:t>
            </a:r>
            <a:r>
              <a:rPr lang="zh-CN" altLang="en-US" dirty="0">
                <a:latin typeface="宋体" panose="02010600030101010101" pitchFamily="2" charset="-122"/>
              </a:rPr>
              <a:t>：</a:t>
            </a:r>
            <a:r>
              <a:rPr lang="zh-CN" altLang="en-US" dirty="0">
                <a:solidFill>
                  <a:srgbClr val="A50021"/>
                </a:solidFill>
                <a:latin typeface="宋体" panose="02010600030101010101" pitchFamily="2" charset="-122"/>
              </a:rPr>
              <a:t>强制性标准和推荐性标准</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国家标准，简称国标，是全国范围内统一的技术要求。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GB</a:t>
            </a:r>
            <a:r>
              <a:rPr lang="zh-CN" altLang="en-US" dirty="0">
                <a:latin typeface="宋体" panose="02010600030101010101" pitchFamily="2" charset="-122"/>
              </a:rPr>
              <a:t>为强制性标准 </a:t>
            </a:r>
            <a:r>
              <a:rPr lang="en-US" altLang="zh-CN">
                <a:latin typeface="宋体" panose="02010600030101010101" pitchFamily="2" charset="-122"/>
              </a:rPr>
              <a:t>GB/T</a:t>
            </a:r>
            <a:r>
              <a:rPr lang="zh-CN" altLang="en-US" dirty="0">
                <a:latin typeface="宋体" panose="02010600030101010101" pitchFamily="2" charset="-122"/>
              </a:rPr>
              <a:t>为推荐性标准 </a:t>
            </a:r>
            <a:r>
              <a:rPr lang="en-US" altLang="zh-CN">
                <a:latin typeface="宋体" panose="02010600030101010101" pitchFamily="2" charset="-122"/>
              </a:rPr>
              <a:t>GB/Z</a:t>
            </a:r>
            <a:r>
              <a:rPr lang="zh-CN" altLang="en-US" dirty="0">
                <a:latin typeface="宋体" panose="02010600030101010101" pitchFamily="2" charset="-122"/>
              </a:rPr>
              <a:t>为与国标有关的指导性文件，有的能升格为</a:t>
            </a:r>
            <a:r>
              <a:rPr lang="en-US" altLang="zh-CN">
                <a:latin typeface="宋体" panose="02010600030101010101" pitchFamily="2" charset="-122"/>
              </a:rPr>
              <a:t>GB</a:t>
            </a:r>
            <a:r>
              <a:rPr lang="zh-CN" altLang="en-US" dirty="0">
                <a:latin typeface="宋体" panose="02010600030101010101" pitchFamily="2" charset="-122"/>
              </a:rPr>
              <a:t>或</a:t>
            </a:r>
            <a:r>
              <a:rPr lang="en-US" altLang="zh-CN">
                <a:latin typeface="宋体" panose="02010600030101010101" pitchFamily="2" charset="-122"/>
              </a:rPr>
              <a:t>GB/T</a:t>
            </a:r>
            <a:r>
              <a:rPr lang="zh-CN" altLang="en-US" dirty="0">
                <a:latin typeface="宋体" panose="02010600030101010101" pitchFamily="2" charset="-122"/>
              </a:rPr>
              <a:t>，有的废止。 国家标准的代号为“</a:t>
            </a:r>
            <a:r>
              <a:rPr lang="en-US" altLang="zh-CN">
                <a:latin typeface="宋体" panose="02010600030101010101" pitchFamily="2" charset="-122"/>
              </a:rPr>
              <a:t>GB”</a:t>
            </a:r>
            <a:r>
              <a:rPr lang="zh-CN" altLang="en-US" dirty="0">
                <a:latin typeface="宋体" panose="02010600030101010101" pitchFamily="2" charset="-122"/>
              </a:rPr>
              <a:t>。 如： </a:t>
            </a:r>
            <a:r>
              <a:rPr lang="en-US" altLang="zh-CN">
                <a:latin typeface="宋体" panose="02010600030101010101" pitchFamily="2" charset="-122"/>
              </a:rPr>
              <a:t>GB18218—2009 </a:t>
            </a:r>
            <a:r>
              <a:rPr lang="zh-CN" altLang="en-US" dirty="0">
                <a:latin typeface="宋体" panose="02010600030101010101" pitchFamily="2" charset="-122"/>
              </a:rPr>
              <a:t>危险化学品重大危险源辨识 </a:t>
            </a:r>
            <a:endParaRPr lang="zh-CN" altLang="en-US" dirty="0">
              <a:latin typeface="宋体" panose="02010600030101010101" pitchFamily="2" charset="-122"/>
            </a:endParaRPr>
          </a:p>
        </p:txBody>
      </p:sp>
      <p:sp>
        <p:nvSpPr>
          <p:cNvPr id="87045"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二、安全标准的范围</a:t>
            </a:r>
            <a:endParaRPr lang="zh-CN" altLang="en-US" dirty="0">
              <a:latin typeface="Arial" panose="020B0604020202020204" pitchFamily="34" charset="0"/>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教材第356页</a:t>
            </a:r>
            <a:endParaRPr lang="zh-CN" altLang="en-US" sz="2800" dirty="0">
              <a:latin typeface="华文新魏" panose="02010800040101010101" charset="-122"/>
              <a:ea typeface="华文新魏" panose="02010800040101010101" charset="-122"/>
            </a:endParaRPr>
          </a:p>
        </p:txBody>
      </p:sp>
      <p:sp>
        <p:nvSpPr>
          <p:cNvPr id="88067" name="矩形 20"/>
          <p:cNvSpPr/>
          <p:nvPr/>
        </p:nvSpPr>
        <p:spPr>
          <a:xfrm>
            <a:off x="1260475" y="6021388"/>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88068" name="矩形 25"/>
          <p:cNvSpPr/>
          <p:nvPr/>
        </p:nvSpPr>
        <p:spPr>
          <a:xfrm>
            <a:off x="1884363" y="1628775"/>
            <a:ext cx="8580437" cy="4176713"/>
          </a:xfrm>
          <a:prstGeom prst="rect">
            <a:avLst/>
          </a:prstGeom>
          <a:noFill/>
          <a:ln w="9525">
            <a:noFill/>
          </a:ln>
        </p:spPr>
        <p:txBody>
          <a:bodyPr/>
          <a:p>
            <a:pPr>
              <a:lnSpc>
                <a:spcPct val="150000"/>
              </a:lnSpc>
            </a:pPr>
            <a:r>
              <a:rPr lang="en-US" altLang="zh-CN" b="1">
                <a:latin typeface="宋体" panose="02010600030101010101" pitchFamily="2" charset="-122"/>
              </a:rPr>
              <a:t>1</a:t>
            </a:r>
            <a:r>
              <a:rPr lang="zh-CN" altLang="en-US" b="1" dirty="0">
                <a:latin typeface="宋体" panose="02010600030101010101" pitchFamily="2" charset="-122"/>
              </a:rPr>
              <a:t>、从适用范围分为</a:t>
            </a:r>
            <a:r>
              <a:rPr lang="zh-CN" altLang="en-US" dirty="0">
                <a:latin typeface="宋体" panose="02010600030101010101" pitchFamily="2" charset="-122"/>
              </a:rPr>
              <a:t>：</a:t>
            </a:r>
            <a:r>
              <a:rPr lang="zh-CN" altLang="en-US" dirty="0">
                <a:solidFill>
                  <a:srgbClr val="A50021"/>
                </a:solidFill>
                <a:latin typeface="宋体" panose="02010600030101010101" pitchFamily="2" charset="-122"/>
              </a:rPr>
              <a:t>国家标准、地方标准、行业标准、企业标准</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2</a:t>
            </a:r>
            <a:r>
              <a:rPr lang="zh-CN" altLang="en-US" b="1" dirty="0">
                <a:latin typeface="宋体" panose="02010600030101010101" pitchFamily="2" charset="-122"/>
              </a:rPr>
              <a:t>、从性质或法律效力分为</a:t>
            </a:r>
            <a:r>
              <a:rPr lang="zh-CN" altLang="en-US" dirty="0">
                <a:latin typeface="宋体" panose="02010600030101010101" pitchFamily="2" charset="-122"/>
              </a:rPr>
              <a:t>：</a:t>
            </a:r>
            <a:r>
              <a:rPr lang="zh-CN" altLang="en-US" dirty="0">
                <a:solidFill>
                  <a:srgbClr val="A50021"/>
                </a:solidFill>
                <a:latin typeface="宋体" panose="02010600030101010101" pitchFamily="2" charset="-122"/>
              </a:rPr>
              <a:t>强制性标准和推荐性标准</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solidFill>
                  <a:srgbClr val="A50021"/>
                </a:solidFill>
                <a:latin typeface="宋体" panose="02010600030101010101" pitchFamily="2" charset="-122"/>
              </a:rPr>
              <a:t>国家标准</a:t>
            </a:r>
            <a:r>
              <a:rPr lang="zh-CN" altLang="en-US" dirty="0">
                <a:latin typeface="宋体" panose="02010600030101010101" pitchFamily="2" charset="-122"/>
              </a:rPr>
              <a:t>，简称国标，是全国范围内统一的技术要求。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GB</a:t>
            </a:r>
            <a:r>
              <a:rPr lang="zh-CN" altLang="en-US" dirty="0">
                <a:latin typeface="宋体" panose="02010600030101010101" pitchFamily="2" charset="-122"/>
              </a:rPr>
              <a:t>为强制性标准 </a:t>
            </a:r>
            <a:r>
              <a:rPr lang="en-US" altLang="zh-CN">
                <a:latin typeface="宋体" panose="02010600030101010101" pitchFamily="2" charset="-122"/>
              </a:rPr>
              <a:t>GB/T</a:t>
            </a:r>
            <a:r>
              <a:rPr lang="zh-CN" altLang="en-US" dirty="0">
                <a:latin typeface="宋体" panose="02010600030101010101" pitchFamily="2" charset="-122"/>
              </a:rPr>
              <a:t>为推荐性标准 </a:t>
            </a:r>
            <a:r>
              <a:rPr lang="en-US" altLang="zh-CN">
                <a:latin typeface="宋体" panose="02010600030101010101" pitchFamily="2" charset="-122"/>
              </a:rPr>
              <a:t>GB/Z</a:t>
            </a:r>
            <a:r>
              <a:rPr lang="zh-CN" altLang="en-US" dirty="0">
                <a:latin typeface="宋体" panose="02010600030101010101" pitchFamily="2" charset="-122"/>
              </a:rPr>
              <a:t>为与国标有关的指导性文件，有的能升格为</a:t>
            </a:r>
            <a:r>
              <a:rPr lang="en-US" altLang="zh-CN">
                <a:latin typeface="宋体" panose="02010600030101010101" pitchFamily="2" charset="-122"/>
              </a:rPr>
              <a:t>GB</a:t>
            </a:r>
            <a:r>
              <a:rPr lang="zh-CN" altLang="en-US" dirty="0">
                <a:latin typeface="宋体" panose="02010600030101010101" pitchFamily="2" charset="-122"/>
              </a:rPr>
              <a:t>或</a:t>
            </a:r>
            <a:r>
              <a:rPr lang="en-US" altLang="zh-CN">
                <a:latin typeface="宋体" panose="02010600030101010101" pitchFamily="2" charset="-122"/>
              </a:rPr>
              <a:t>GB/T</a:t>
            </a:r>
            <a:r>
              <a:rPr lang="zh-CN" altLang="en-US" dirty="0">
                <a:latin typeface="宋体" panose="02010600030101010101" pitchFamily="2" charset="-122"/>
              </a:rPr>
              <a:t>，有的废止。 国家标准的代号为“</a:t>
            </a:r>
            <a:r>
              <a:rPr lang="en-US" altLang="zh-CN">
                <a:latin typeface="宋体" panose="02010600030101010101" pitchFamily="2" charset="-122"/>
              </a:rPr>
              <a:t>GB”</a:t>
            </a:r>
            <a:r>
              <a:rPr lang="zh-CN" altLang="en-US" dirty="0">
                <a:latin typeface="宋体" panose="02010600030101010101" pitchFamily="2" charset="-122"/>
              </a:rPr>
              <a:t>。 如： </a:t>
            </a:r>
            <a:r>
              <a:rPr lang="en-US" altLang="zh-CN">
                <a:latin typeface="宋体" panose="02010600030101010101" pitchFamily="2" charset="-122"/>
              </a:rPr>
              <a:t>GB18218—2009 </a:t>
            </a:r>
            <a:r>
              <a:rPr lang="zh-CN" altLang="en-US" dirty="0">
                <a:latin typeface="宋体" panose="02010600030101010101" pitchFamily="2" charset="-122"/>
              </a:rPr>
              <a:t>危险化学品重大危险源辨识 </a:t>
            </a:r>
            <a:endParaRPr lang="zh-CN" altLang="en-US" dirty="0">
              <a:latin typeface="宋体" panose="02010600030101010101" pitchFamily="2" charset="-122"/>
            </a:endParaRPr>
          </a:p>
          <a:p>
            <a:pPr>
              <a:lnSpc>
                <a:spcPct val="150000"/>
              </a:lnSpc>
            </a:pPr>
            <a:r>
              <a:rPr lang="zh-CN" altLang="en-US" dirty="0">
                <a:solidFill>
                  <a:srgbClr val="A50021"/>
                </a:solidFill>
                <a:latin typeface="宋体" panose="02010600030101010101" pitchFamily="2" charset="-122"/>
              </a:rPr>
              <a:t>行业标准</a:t>
            </a:r>
            <a:r>
              <a:rPr lang="zh-CN" altLang="en-US" dirty="0">
                <a:latin typeface="宋体" panose="02010600030101010101" pitchFamily="2" charset="-122"/>
              </a:rPr>
              <a:t> 指对没有国家标准而需要在全国某个行业、范围内统一的技术要求。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如：</a:t>
            </a:r>
            <a:r>
              <a:rPr lang="en-US" altLang="zh-CN">
                <a:latin typeface="宋体" panose="02010600030101010101" pitchFamily="2" charset="-122"/>
              </a:rPr>
              <a:t>AQ 1025——2006 </a:t>
            </a:r>
            <a:r>
              <a:rPr lang="zh-CN" altLang="en-US" dirty="0">
                <a:latin typeface="宋体" panose="02010600030101010101" pitchFamily="2" charset="-122"/>
              </a:rPr>
              <a:t>矿井瓦斯等级鉴定规范 常见行业标准的代号。 </a:t>
            </a:r>
            <a:r>
              <a:rPr lang="en-US" altLang="zh-CN">
                <a:latin typeface="宋体" panose="02010600030101010101" pitchFamily="2" charset="-122"/>
              </a:rPr>
              <a:t>AQ ——</a:t>
            </a:r>
            <a:r>
              <a:rPr lang="zh-CN" altLang="en-US" dirty="0">
                <a:latin typeface="宋体" panose="02010600030101010101" pitchFamily="2" charset="-122"/>
              </a:rPr>
              <a:t>安全 </a:t>
            </a:r>
            <a:r>
              <a:rPr lang="en-US" altLang="zh-CN">
                <a:latin typeface="宋体" panose="02010600030101010101" pitchFamily="2" charset="-122"/>
              </a:rPr>
              <a:t>SY —— </a:t>
            </a:r>
            <a:r>
              <a:rPr lang="zh-CN" altLang="en-US" dirty="0">
                <a:latin typeface="宋体" panose="02010600030101010101" pitchFamily="2" charset="-122"/>
              </a:rPr>
              <a:t>石油天然气 </a:t>
            </a:r>
            <a:r>
              <a:rPr lang="en-US" altLang="zh-CN">
                <a:latin typeface="宋体" panose="02010600030101010101" pitchFamily="2" charset="-122"/>
              </a:rPr>
              <a:t>HG —— </a:t>
            </a:r>
            <a:r>
              <a:rPr lang="zh-CN" altLang="en-US" dirty="0">
                <a:latin typeface="宋体" panose="02010600030101010101" pitchFamily="2" charset="-122"/>
              </a:rPr>
              <a:t>化工 </a:t>
            </a:r>
            <a:r>
              <a:rPr lang="en-US" altLang="zh-CN">
                <a:latin typeface="宋体" panose="02010600030101010101" pitchFamily="2" charset="-122"/>
              </a:rPr>
              <a:t>JT —— </a:t>
            </a:r>
            <a:r>
              <a:rPr lang="zh-CN" altLang="en-US" dirty="0">
                <a:latin typeface="宋体" panose="02010600030101010101" pitchFamily="2" charset="-122"/>
              </a:rPr>
              <a:t>交通 </a:t>
            </a:r>
            <a:r>
              <a:rPr lang="en-US" altLang="zh-CN">
                <a:latin typeface="宋体" panose="02010600030101010101" pitchFamily="2" charset="-122"/>
              </a:rPr>
              <a:t>LD —— </a:t>
            </a:r>
            <a:r>
              <a:rPr lang="zh-CN" altLang="en-US" dirty="0">
                <a:latin typeface="宋体" panose="02010600030101010101" pitchFamily="2" charset="-122"/>
              </a:rPr>
              <a:t>劳动和劳动安全 </a:t>
            </a:r>
            <a:r>
              <a:rPr lang="en-US" altLang="zh-CN">
                <a:latin typeface="宋体" panose="02010600030101010101" pitchFamily="2" charset="-122"/>
              </a:rPr>
              <a:t>CJ —— </a:t>
            </a:r>
            <a:r>
              <a:rPr lang="zh-CN" altLang="en-US" dirty="0">
                <a:latin typeface="宋体" panose="02010600030101010101" pitchFamily="2" charset="-122"/>
              </a:rPr>
              <a:t>城镇建设 </a:t>
            </a:r>
            <a:r>
              <a:rPr lang="en-US" altLang="zh-CN">
                <a:latin typeface="宋体" panose="02010600030101010101" pitchFamily="2" charset="-122"/>
              </a:rPr>
              <a:t>HJ —— </a:t>
            </a:r>
            <a:r>
              <a:rPr lang="zh-CN" altLang="en-US" dirty="0">
                <a:latin typeface="宋体" panose="02010600030101010101" pitchFamily="2" charset="-122"/>
              </a:rPr>
              <a:t>环境保护 </a:t>
            </a:r>
            <a:r>
              <a:rPr lang="en-US" altLang="zh-CN">
                <a:latin typeface="宋体" panose="02010600030101010101" pitchFamily="2" charset="-122"/>
              </a:rPr>
              <a:t>GA —— </a:t>
            </a:r>
            <a:r>
              <a:rPr lang="zh-CN" altLang="en-US" dirty="0">
                <a:latin typeface="宋体" panose="02010600030101010101" pitchFamily="2" charset="-122"/>
              </a:rPr>
              <a:t>公安 </a:t>
            </a:r>
            <a:endParaRPr lang="zh-CN" altLang="en-US" dirty="0">
              <a:latin typeface="宋体" panose="02010600030101010101" pitchFamily="2" charset="-122"/>
            </a:endParaRPr>
          </a:p>
        </p:txBody>
      </p:sp>
      <p:sp>
        <p:nvSpPr>
          <p:cNvPr id="88069"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二、安全标准的范围</a:t>
            </a:r>
            <a:endParaRPr lang="zh-CN" altLang="en-US" dirty="0">
              <a:latin typeface="Arial" panose="020B0604020202020204" pitchFamily="34" charset="0"/>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教材第356页</a:t>
            </a:r>
            <a:endParaRPr lang="zh-CN" altLang="en-US" sz="2800" dirty="0">
              <a:latin typeface="华文新魏" panose="02010800040101010101" charset="-122"/>
              <a:ea typeface="华文新魏" panose="02010800040101010101" charset="-122"/>
            </a:endParaRPr>
          </a:p>
        </p:txBody>
      </p:sp>
      <p:sp>
        <p:nvSpPr>
          <p:cNvPr id="89091" name="矩形 20"/>
          <p:cNvSpPr/>
          <p:nvPr/>
        </p:nvSpPr>
        <p:spPr>
          <a:xfrm>
            <a:off x="1143000" y="60928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89092" name="矩形 25"/>
          <p:cNvSpPr/>
          <p:nvPr/>
        </p:nvSpPr>
        <p:spPr>
          <a:xfrm>
            <a:off x="1884363" y="1412875"/>
            <a:ext cx="8580437" cy="4176713"/>
          </a:xfrm>
          <a:prstGeom prst="rect">
            <a:avLst/>
          </a:prstGeom>
          <a:noFill/>
          <a:ln w="9525">
            <a:noFill/>
          </a:ln>
        </p:spPr>
        <p:txBody>
          <a:bodyPr/>
          <a:p>
            <a:pPr>
              <a:lnSpc>
                <a:spcPct val="150000"/>
              </a:lnSpc>
            </a:pPr>
            <a:r>
              <a:rPr lang="en-US" altLang="en-US" err="1">
                <a:solidFill>
                  <a:srgbClr val="A50021"/>
                </a:solidFill>
                <a:latin typeface="宋体" panose="02010600030101010101" pitchFamily="2" charset="-122"/>
              </a:rPr>
              <a:t>地方标准</a:t>
            </a:r>
            <a:r>
              <a:rPr lang="en-US" altLang="en-US">
                <a:latin typeface="宋体" panose="02010600030101010101" pitchFamily="2" charset="-122"/>
              </a:rPr>
              <a:t> </a:t>
            </a:r>
            <a:r>
              <a:rPr lang="en-US" altLang="en-US" err="1">
                <a:latin typeface="宋体" panose="02010600030101010101" pitchFamily="2" charset="-122"/>
              </a:rPr>
              <a:t>指对没有国家标准和行业标准而又需要在省、自治区、直辖市范围内统一的工业产品的安全、卫生要求或其他要求</a:t>
            </a:r>
            <a:r>
              <a:rPr lang="en-US" altLang="en-US">
                <a:latin typeface="宋体" panose="02010600030101010101" pitchFamily="2" charset="-122"/>
              </a:rPr>
              <a:t>。</a:t>
            </a:r>
            <a:endParaRPr lang="en-US" altLang="zh-CN">
              <a:latin typeface="宋体" panose="02010600030101010101" pitchFamily="2" charset="-122"/>
            </a:endParaRPr>
          </a:p>
          <a:p>
            <a:pPr>
              <a:lnSpc>
                <a:spcPct val="150000"/>
              </a:lnSpc>
            </a:pPr>
            <a:r>
              <a:rPr lang="en-US" altLang="en-US">
                <a:latin typeface="宋体" panose="02010600030101010101" pitchFamily="2" charset="-122"/>
              </a:rPr>
              <a:t>地方标准的代号为汉语拼音字母“DB”加区域代码前两位数再加斜线。</a:t>
            </a:r>
            <a:endParaRPr lang="en-US" altLang="zh-CN">
              <a:latin typeface="宋体" panose="02010600030101010101" pitchFamily="2" charset="-122"/>
            </a:endParaRPr>
          </a:p>
          <a:p>
            <a:pPr>
              <a:lnSpc>
                <a:spcPct val="150000"/>
              </a:lnSpc>
            </a:pPr>
            <a:r>
              <a:rPr lang="en-US" altLang="en-US" err="1">
                <a:latin typeface="宋体" panose="02010600030101010101" pitchFamily="2" charset="-122"/>
              </a:rPr>
              <a:t>分强制和推荐两类</a:t>
            </a:r>
            <a:r>
              <a:rPr lang="en-US" altLang="en-US">
                <a:latin typeface="宋体" panose="02010600030101010101" pitchFamily="2" charset="-122"/>
              </a:rPr>
              <a:t>。 如：DB21/ ——</a:t>
            </a:r>
            <a:r>
              <a:rPr lang="en-US" altLang="en-US" err="1">
                <a:latin typeface="宋体" panose="02010600030101010101" pitchFamily="2" charset="-122"/>
              </a:rPr>
              <a:t>辽宁省强制性地方标准</a:t>
            </a:r>
            <a:r>
              <a:rPr lang="en-US" altLang="en-US">
                <a:latin typeface="宋体" panose="02010600030101010101" pitchFamily="2" charset="-122"/>
              </a:rPr>
              <a:t> DB21/T ——</a:t>
            </a:r>
            <a:r>
              <a:rPr lang="en-US" altLang="en-US" err="1">
                <a:latin typeface="宋体" panose="02010600030101010101" pitchFamily="2" charset="-122"/>
              </a:rPr>
              <a:t>辽宁省推荐性地方标准</a:t>
            </a:r>
            <a:r>
              <a:rPr lang="en-US" altLang="en-US">
                <a:latin typeface="宋体" panose="02010600030101010101" pitchFamily="2" charset="-122"/>
              </a:rPr>
              <a:t> DB37/ ——</a:t>
            </a:r>
            <a:r>
              <a:rPr lang="en-US" altLang="en-US" err="1">
                <a:latin typeface="宋体" panose="02010600030101010101" pitchFamily="2" charset="-122"/>
              </a:rPr>
              <a:t>山东省强制性地方标准</a:t>
            </a:r>
            <a:r>
              <a:rPr lang="en-US" altLang="en-US">
                <a:latin typeface="宋体" panose="02010600030101010101" pitchFamily="2" charset="-122"/>
              </a:rPr>
              <a:t> DB37/T ——</a:t>
            </a:r>
            <a:r>
              <a:rPr lang="en-US" altLang="en-US" err="1">
                <a:latin typeface="宋体" panose="02010600030101010101" pitchFamily="2" charset="-122"/>
              </a:rPr>
              <a:t>山东省推荐性地方标准</a:t>
            </a:r>
            <a:r>
              <a:rPr lang="en-US" altLang="en-US">
                <a:latin typeface="宋体" panose="02010600030101010101" pitchFamily="2" charset="-122"/>
              </a:rPr>
              <a:t> ▲企业标准（Q/ ） </a:t>
            </a:r>
            <a:r>
              <a:rPr lang="en-US" altLang="en-US" err="1">
                <a:latin typeface="宋体" panose="02010600030101010101" pitchFamily="2" charset="-122"/>
              </a:rPr>
              <a:t>指对企业内需要协调、统一的技术要求、管理要求和工作要求所制定的标准。国家鼓励企业制定严于国家标准或者行业标准的企业标准，在企业内部适用</a:t>
            </a:r>
            <a:r>
              <a:rPr lang="en-US" altLang="en-US">
                <a:latin typeface="宋体" panose="02010600030101010101" pitchFamily="2" charset="-122"/>
              </a:rPr>
              <a:t>。</a:t>
            </a:r>
            <a:endParaRPr lang="en-US" altLang="zh-CN">
              <a:latin typeface="宋体" panose="02010600030101010101" pitchFamily="2" charset="-122"/>
            </a:endParaRPr>
          </a:p>
          <a:p>
            <a:pPr>
              <a:lnSpc>
                <a:spcPct val="150000"/>
              </a:lnSpc>
            </a:pPr>
            <a:r>
              <a:rPr lang="en-US" altLang="zh-CN" b="1">
                <a:latin typeface="宋体" panose="02010600030101010101" pitchFamily="2" charset="-122"/>
              </a:rPr>
              <a:t>3</a:t>
            </a:r>
            <a:r>
              <a:rPr lang="zh-CN" altLang="en-US" b="1" dirty="0">
                <a:latin typeface="宋体" panose="02010600030101010101" pitchFamily="2" charset="-122"/>
              </a:rPr>
              <a:t>、</a:t>
            </a:r>
            <a:r>
              <a:rPr lang="en-US" altLang="zh-CN" b="1">
                <a:latin typeface="宋体" panose="02010600030101010101" pitchFamily="2" charset="-122"/>
              </a:rPr>
              <a:t>AQ</a:t>
            </a:r>
            <a:r>
              <a:rPr lang="zh-CN" altLang="en-US" b="1" dirty="0">
                <a:latin typeface="宋体" panose="02010600030101010101" pitchFamily="2" charset="-122"/>
              </a:rPr>
              <a:t>标准从安全生产领域分为</a:t>
            </a:r>
            <a:r>
              <a:rPr lang="zh-CN" altLang="en-US" dirty="0">
                <a:latin typeface="宋体" panose="02010600030101010101" pitchFamily="2" charset="-122"/>
              </a:rPr>
              <a:t>： 通用、煤矿、非煤矿山、危险化学品、粉尘防爆、防尘防毒、涂装作业、烟花爆竹、个体防护装备和机械安全等</a:t>
            </a:r>
            <a:r>
              <a:rPr lang="en-US" altLang="zh-CN">
                <a:latin typeface="宋体" panose="02010600030101010101" pitchFamily="2" charset="-122"/>
              </a:rPr>
              <a:t>10</a:t>
            </a:r>
            <a:r>
              <a:rPr lang="zh-CN" altLang="en-US" dirty="0">
                <a:latin typeface="宋体" panose="02010600030101010101" pitchFamily="2" charset="-122"/>
              </a:rPr>
              <a:t>个领域。 </a:t>
            </a:r>
            <a:endParaRPr lang="zh-CN" altLang="en-US" dirty="0">
              <a:latin typeface="宋体" panose="02010600030101010101" pitchFamily="2" charset="-122"/>
            </a:endParaRPr>
          </a:p>
        </p:txBody>
      </p:sp>
      <p:sp>
        <p:nvSpPr>
          <p:cNvPr id="89093"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二、安全标准的范围</a:t>
            </a:r>
            <a:endParaRPr lang="zh-CN" altLang="en-US" dirty="0">
              <a:latin typeface="Arial" panose="020B0604020202020204" pitchFamily="34" charset="0"/>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教材第356页</a:t>
            </a:r>
            <a:endParaRPr lang="zh-CN" altLang="en-US" sz="2800" dirty="0">
              <a:latin typeface="华文新魏" panose="02010800040101010101" charset="-122"/>
              <a:ea typeface="华文新魏" panose="02010800040101010101" charset="-122"/>
            </a:endParaRPr>
          </a:p>
        </p:txBody>
      </p:sp>
      <p:sp>
        <p:nvSpPr>
          <p:cNvPr id="90115" name="矩形 20"/>
          <p:cNvSpPr/>
          <p:nvPr/>
        </p:nvSpPr>
        <p:spPr>
          <a:xfrm>
            <a:off x="1260475" y="6021388"/>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90116" name="矩形 25"/>
          <p:cNvSpPr/>
          <p:nvPr/>
        </p:nvSpPr>
        <p:spPr>
          <a:xfrm>
            <a:off x="1884363" y="1557338"/>
            <a:ext cx="8656637" cy="3887787"/>
          </a:xfrm>
          <a:prstGeom prst="rect">
            <a:avLst/>
          </a:prstGeom>
          <a:noFill/>
          <a:ln w="9525">
            <a:noFill/>
          </a:ln>
        </p:spPr>
        <p:txBody>
          <a:bodyPr/>
          <a:p>
            <a:endParaRPr lang="zh-CN" altLang="en-US" dirty="0">
              <a:latin typeface="Arial" panose="020B0604020202020204" pitchFamily="34" charset="0"/>
            </a:endParaRPr>
          </a:p>
          <a:p>
            <a:pPr>
              <a:lnSpc>
                <a:spcPct val="150000"/>
              </a:lnSpc>
            </a:pPr>
            <a:r>
              <a:rPr lang="en-US" altLang="zh-CN">
                <a:latin typeface="宋体" panose="02010600030101010101" pitchFamily="2" charset="-122"/>
              </a:rPr>
              <a:t>ISO——</a:t>
            </a:r>
            <a:r>
              <a:rPr lang="zh-CN" altLang="en-US" dirty="0">
                <a:latin typeface="宋体" panose="02010600030101010101" pitchFamily="2" charset="-122"/>
              </a:rPr>
              <a:t>国际标准化组织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IEC——</a:t>
            </a:r>
            <a:r>
              <a:rPr lang="zh-CN" altLang="en-US" dirty="0">
                <a:latin typeface="宋体" panose="02010600030101010101" pitchFamily="2" charset="-122"/>
              </a:rPr>
              <a:t>国际电工委员会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ITU——</a:t>
            </a:r>
            <a:r>
              <a:rPr lang="zh-CN" altLang="en-US" dirty="0">
                <a:latin typeface="宋体" panose="02010600030101010101" pitchFamily="2" charset="-122"/>
              </a:rPr>
              <a:t>国际电信联盟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SAC——</a:t>
            </a:r>
            <a:r>
              <a:rPr lang="zh-CN" altLang="en-US" dirty="0">
                <a:latin typeface="宋体" panose="02010600030101010101" pitchFamily="2" charset="-122"/>
              </a:rPr>
              <a:t>中国国家标准化管理委员会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安全生产标准化技术委员会（</a:t>
            </a:r>
            <a:r>
              <a:rPr lang="en-US" altLang="zh-CN">
                <a:latin typeface="宋体" panose="02010600030101010101" pitchFamily="2" charset="-122"/>
              </a:rPr>
              <a:t>SAC/TC288</a:t>
            </a:r>
            <a:r>
              <a:rPr lang="zh-CN" altLang="en-US" dirty="0">
                <a:latin typeface="宋体" panose="02010600030101010101" pitchFamily="2" charset="-122"/>
              </a:rPr>
              <a:t>）</a:t>
            </a:r>
            <a:r>
              <a:rPr lang="en-US" altLang="zh-CN">
                <a:latin typeface="宋体" panose="02010600030101010101" pitchFamily="2" charset="-122"/>
              </a:rPr>
              <a:t>2006</a:t>
            </a:r>
            <a:r>
              <a:rPr lang="zh-CN" altLang="en-US" dirty="0">
                <a:latin typeface="宋体" panose="02010600030101010101" pitchFamily="2" charset="-122"/>
              </a:rPr>
              <a:t>年成立，下设煤矿安全、非煤矿山安全、化学品安全、烟花爆竹安全、粉尘防爆安全、涂装作业安全、防尘防毒安全等</a:t>
            </a:r>
            <a:r>
              <a:rPr lang="en-US" altLang="zh-CN">
                <a:latin typeface="宋体" panose="02010600030101010101" pitchFamily="2" charset="-122"/>
              </a:rPr>
              <a:t>7</a:t>
            </a:r>
            <a:r>
              <a:rPr lang="zh-CN" altLang="en-US" dirty="0">
                <a:latin typeface="宋体" panose="02010600030101010101" pitchFamily="2" charset="-122"/>
              </a:rPr>
              <a:t>个分技术委员会。 </a:t>
            </a:r>
            <a:endParaRPr lang="zh-CN" altLang="en-US" dirty="0">
              <a:latin typeface="宋体" panose="02010600030101010101" pitchFamily="2" charset="-122"/>
            </a:endParaRPr>
          </a:p>
        </p:txBody>
      </p:sp>
      <p:sp>
        <p:nvSpPr>
          <p:cNvPr id="90117"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三、有关标准化组织</a:t>
            </a:r>
            <a:endParaRPr lang="zh-CN" altLang="en-US" dirty="0">
              <a:latin typeface="Arial" panose="020B0604020202020204" pitchFamily="34" charset="0"/>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a:t>
            </a:r>
            <a:r>
              <a:rPr lang="en-US" altLang="zh-CN" sz="2800">
                <a:latin typeface="华文新魏" panose="02010800040101010101" charset="-122"/>
                <a:ea typeface="华文新魏" panose="02010800040101010101" charset="-122"/>
              </a:rPr>
              <a:t>7</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91139" name="矩形 20"/>
          <p:cNvSpPr/>
          <p:nvPr/>
        </p:nvSpPr>
        <p:spPr>
          <a:xfrm>
            <a:off x="1143000" y="6237288"/>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❤理解掌握</a:t>
            </a:r>
            <a:endParaRPr lang="zh-CN" altLang="en-US" dirty="0">
              <a:solidFill>
                <a:srgbClr val="800000"/>
              </a:solidFill>
              <a:latin typeface="Arial" panose="020B0604020202020204" pitchFamily="34" charset="0"/>
            </a:endParaRPr>
          </a:p>
        </p:txBody>
      </p:sp>
      <p:sp>
        <p:nvSpPr>
          <p:cNvPr id="91140" name="矩形 25"/>
          <p:cNvSpPr/>
          <p:nvPr/>
        </p:nvSpPr>
        <p:spPr>
          <a:xfrm>
            <a:off x="1884363" y="1412875"/>
            <a:ext cx="8736012" cy="4535488"/>
          </a:xfrm>
          <a:prstGeom prst="rect">
            <a:avLst/>
          </a:prstGeom>
          <a:noFill/>
          <a:ln w="9525">
            <a:noFill/>
          </a:ln>
        </p:spPr>
        <p:txBody>
          <a:bodyPr/>
          <a:p>
            <a:pPr>
              <a:lnSpc>
                <a:spcPct val="130000"/>
              </a:lnSpc>
            </a:pPr>
            <a:r>
              <a:rPr lang="en-US" altLang="zh-CN" b="1">
                <a:latin typeface="宋体" panose="02010600030101010101" pitchFamily="2" charset="-122"/>
              </a:rPr>
              <a:t>1</a:t>
            </a:r>
            <a:r>
              <a:rPr lang="zh-CN" altLang="en-US" b="1" dirty="0">
                <a:latin typeface="宋体" panose="02010600030101010101" pitchFamily="2" charset="-122"/>
              </a:rPr>
              <a:t>、基础标准</a:t>
            </a:r>
            <a:endParaRPr lang="zh-CN" altLang="en-US" b="1" dirty="0">
              <a:latin typeface="宋体" panose="02010600030101010101" pitchFamily="2" charset="-122"/>
            </a:endParaRPr>
          </a:p>
          <a:p>
            <a:pPr>
              <a:lnSpc>
                <a:spcPct val="130000"/>
              </a:lnSpc>
            </a:pPr>
            <a:r>
              <a:rPr lang="zh-CN" altLang="en-US" dirty="0">
                <a:latin typeface="宋体" panose="02010600030101010101" pitchFamily="2" charset="-122"/>
              </a:rPr>
              <a:t>安全生产领域不同范围内，对普遍的、广泛通用的共性认识所做的同意规定。</a:t>
            </a:r>
            <a:endParaRPr lang="zh-CN" altLang="en-US" dirty="0">
              <a:latin typeface="宋体" panose="02010600030101010101" pitchFamily="2" charset="-122"/>
            </a:endParaRPr>
          </a:p>
          <a:p>
            <a:pPr>
              <a:lnSpc>
                <a:spcPct val="130000"/>
              </a:lnSpc>
            </a:pPr>
            <a:r>
              <a:rPr lang="zh-CN" altLang="en-US" dirty="0">
                <a:latin typeface="宋体" panose="02010600030101010101" pitchFamily="2" charset="-122"/>
              </a:rPr>
              <a:t>内容：制定安全彼岸准必须遵循的基本原则、要求、属于、符号；各项应用标准、综合标准赖以制定的技术规定；物质的危险性和有害性的基本规定；材料的安全基本性质以及基本闫策方法等。</a:t>
            </a:r>
            <a:endParaRPr lang="zh-CN" altLang="en-US" dirty="0">
              <a:latin typeface="宋体" panose="02010600030101010101" pitchFamily="2" charset="-122"/>
            </a:endParaRPr>
          </a:p>
          <a:p>
            <a:pPr>
              <a:lnSpc>
                <a:spcPct val="130000"/>
              </a:lnSpc>
            </a:pPr>
            <a:r>
              <a:rPr lang="en-US" altLang="zh-CN" b="1">
                <a:latin typeface="宋体" panose="02010600030101010101" pitchFamily="2" charset="-122"/>
              </a:rPr>
              <a:t>2</a:t>
            </a:r>
            <a:r>
              <a:rPr lang="zh-CN" altLang="en-US" b="1" dirty="0">
                <a:latin typeface="宋体" panose="02010600030101010101" pitchFamily="2" charset="-122"/>
              </a:rPr>
              <a:t>、管理标准</a:t>
            </a:r>
            <a:endParaRPr lang="zh-CN" altLang="en-US" b="1" dirty="0">
              <a:latin typeface="宋体" panose="02010600030101010101" pitchFamily="2" charset="-122"/>
            </a:endParaRPr>
          </a:p>
          <a:p>
            <a:pPr>
              <a:lnSpc>
                <a:spcPct val="130000"/>
              </a:lnSpc>
            </a:pPr>
            <a:r>
              <a:rPr lang="zh-CN" altLang="en-US" dirty="0">
                <a:latin typeface="宋体" panose="02010600030101010101" pitchFamily="2" charset="-122"/>
              </a:rPr>
              <a:t>直接服务于生产经营科学管理的准则和规定</a:t>
            </a:r>
            <a:endParaRPr lang="zh-CN" altLang="en-US" dirty="0">
              <a:latin typeface="宋体" panose="02010600030101010101" pitchFamily="2" charset="-122"/>
            </a:endParaRPr>
          </a:p>
          <a:p>
            <a:pPr>
              <a:lnSpc>
                <a:spcPct val="130000"/>
              </a:lnSpc>
            </a:pPr>
            <a:r>
              <a:rPr lang="zh-CN" altLang="en-US" dirty="0">
                <a:latin typeface="宋体" panose="02010600030101010101" pitchFamily="2" charset="-122"/>
              </a:rPr>
              <a:t>内容：安全教育、培训和考核等标准，重大事故隐患评价方法及分级等标准，事故统计、分析等标准，安全系统工程标准，人机工程标准，以及有关激励与惩处标准等。</a:t>
            </a:r>
            <a:endParaRPr lang="zh-CN" altLang="en-US" dirty="0">
              <a:latin typeface="宋体" panose="02010600030101010101" pitchFamily="2" charset="-122"/>
            </a:endParaRPr>
          </a:p>
          <a:p>
            <a:pPr>
              <a:lnSpc>
                <a:spcPct val="130000"/>
              </a:lnSpc>
            </a:pPr>
            <a:r>
              <a:rPr lang="en-US" altLang="zh-CN" b="1">
                <a:latin typeface="宋体" panose="02010600030101010101" pitchFamily="2" charset="-122"/>
              </a:rPr>
              <a:t>3</a:t>
            </a:r>
            <a:r>
              <a:rPr lang="zh-CN" altLang="en-US" b="1" dirty="0">
                <a:latin typeface="宋体" panose="02010600030101010101" pitchFamily="2" charset="-122"/>
              </a:rPr>
              <a:t>、技术标准</a:t>
            </a:r>
            <a:endParaRPr lang="zh-CN" altLang="en-US" b="1" dirty="0">
              <a:latin typeface="宋体" panose="02010600030101010101" pitchFamily="2" charset="-122"/>
            </a:endParaRPr>
          </a:p>
          <a:p>
            <a:pPr>
              <a:lnSpc>
                <a:spcPct val="130000"/>
              </a:lnSpc>
            </a:pPr>
            <a:r>
              <a:rPr lang="zh-CN" altLang="en-US" dirty="0">
                <a:latin typeface="宋体" panose="02010600030101010101" pitchFamily="2" charset="-122"/>
              </a:rPr>
              <a:t>对于生产过程中的设计、施工、操作、安装等具体技术要求和实施程序中设立的必须符合一定安全要求以及能达到此要求的实施技术和规范的总称。</a:t>
            </a:r>
            <a:endParaRPr lang="zh-CN" altLang="en-US" dirty="0">
              <a:latin typeface="宋体" panose="02010600030101010101" pitchFamily="2" charset="-122"/>
            </a:endParaRPr>
          </a:p>
        </p:txBody>
      </p:sp>
      <p:sp>
        <p:nvSpPr>
          <p:cNvPr id="91141"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四、安全生产标准的种类</a:t>
            </a:r>
            <a:endParaRPr lang="zh-CN" altLang="en-US" dirty="0">
              <a:latin typeface="Arial" panose="020B0604020202020204" pitchFamily="34" charset="0"/>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教材第35</a:t>
            </a:r>
            <a:r>
              <a:rPr lang="en-US" altLang="zh-CN" sz="2800">
                <a:latin typeface="华文新魏" panose="02010800040101010101" charset="-122"/>
                <a:ea typeface="华文新魏" panose="02010800040101010101" charset="-122"/>
              </a:rPr>
              <a:t>7</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92163" name="矩形 20"/>
          <p:cNvSpPr/>
          <p:nvPr/>
        </p:nvSpPr>
        <p:spPr>
          <a:xfrm>
            <a:off x="1143000" y="6237288"/>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❤理解掌握</a:t>
            </a:r>
            <a:endParaRPr lang="zh-CN" altLang="en-US" dirty="0">
              <a:solidFill>
                <a:srgbClr val="800000"/>
              </a:solidFill>
              <a:latin typeface="Arial" panose="020B0604020202020204" pitchFamily="34" charset="0"/>
            </a:endParaRPr>
          </a:p>
        </p:txBody>
      </p:sp>
      <p:sp>
        <p:nvSpPr>
          <p:cNvPr id="92164" name="矩形 25"/>
          <p:cNvSpPr/>
          <p:nvPr/>
        </p:nvSpPr>
        <p:spPr>
          <a:xfrm>
            <a:off x="1804988" y="1557338"/>
            <a:ext cx="8736012" cy="4535487"/>
          </a:xfrm>
          <a:prstGeom prst="rect">
            <a:avLst/>
          </a:prstGeom>
          <a:noFill/>
          <a:ln w="9525">
            <a:noFill/>
          </a:ln>
        </p:spPr>
        <p:txBody>
          <a:bodyPr/>
          <a:p>
            <a:pPr>
              <a:lnSpc>
                <a:spcPct val="150000"/>
              </a:lnSpc>
            </a:pPr>
            <a:r>
              <a:rPr lang="en-US" altLang="zh-CN" b="1">
                <a:latin typeface="宋体" panose="02010600030101010101" pitchFamily="2" charset="-122"/>
              </a:rPr>
              <a:t>4</a:t>
            </a:r>
            <a:r>
              <a:rPr lang="zh-CN" altLang="en-US" b="1" dirty="0">
                <a:latin typeface="宋体" panose="02010600030101010101" pitchFamily="2" charset="-122"/>
              </a:rPr>
              <a:t>、方法标准</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a:t>
            </a:r>
            <a:r>
              <a:rPr lang="en-US" altLang="zh-CN">
                <a:latin typeface="宋体" panose="02010600030101010101" pitchFamily="2" charset="-122"/>
              </a:rPr>
              <a:t>1</a:t>
            </a:r>
            <a:r>
              <a:rPr lang="zh-CN" altLang="en-US" dirty="0">
                <a:latin typeface="宋体" panose="02010600030101010101" pitchFamily="2" charset="-122"/>
              </a:rPr>
              <a:t>）以试验、检查、分析、抽样、统计、计算、测定、作业等方法为对象制定的标准。（普遍）</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a:t>
            </a:r>
            <a:r>
              <a:rPr lang="en-US" altLang="zh-CN">
                <a:latin typeface="宋体" panose="02010600030101010101" pitchFamily="2" charset="-122"/>
              </a:rPr>
              <a:t>2</a:t>
            </a:r>
            <a:r>
              <a:rPr lang="zh-CN" altLang="en-US" dirty="0">
                <a:latin typeface="宋体" panose="02010600030101010101" pitchFamily="2" charset="-122"/>
              </a:rPr>
              <a:t>）为合理生产优质产品，并在生产、作业、试验、业务处理等方面为提高效率而制定的标准。（针对性）</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5</a:t>
            </a:r>
            <a:r>
              <a:rPr lang="zh-CN" altLang="en-US" b="1" dirty="0">
                <a:latin typeface="宋体" panose="02010600030101010101" pitchFamily="2" charset="-122"/>
              </a:rPr>
              <a:t>、产品标准</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产品适用范围；产品的品种、规格和结构形式；产品的主要性能；产品的试验、检验方法和验收规则；产品的包装、储存和运输方面的要求。</a:t>
            </a:r>
            <a:endParaRPr lang="zh-CN" altLang="en-US" dirty="0">
              <a:latin typeface="宋体" panose="02010600030101010101" pitchFamily="2" charset="-122"/>
            </a:endParaRPr>
          </a:p>
        </p:txBody>
      </p:sp>
      <p:sp>
        <p:nvSpPr>
          <p:cNvPr id="92165" name="Text Box 9"/>
          <p:cNvSpPr txBox="1"/>
          <p:nvPr/>
        </p:nvSpPr>
        <p:spPr>
          <a:xfrm>
            <a:off x="1339850" y="549275"/>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四、安全生产标准的种类</a:t>
            </a:r>
            <a:endParaRPr lang="zh-CN" altLang="en-US" dirty="0">
              <a:latin typeface="Arial" panose="020B060402020202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nvSpPr>
        <p:spPr>
          <a:xfrm>
            <a:off x="8040688"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教材第345页</a:t>
            </a:r>
            <a:endParaRPr lang="zh-CN" altLang="en-US" sz="2800" dirty="0">
              <a:latin typeface="华文新魏" panose="02010800040101010101" charset="-122"/>
              <a:ea typeface="华文新魏" panose="02010800040101010101" charset="-122"/>
            </a:endParaRPr>
          </a:p>
        </p:txBody>
      </p:sp>
      <p:sp>
        <p:nvSpPr>
          <p:cNvPr id="23555" name="矩形 20"/>
          <p:cNvSpPr/>
          <p:nvPr/>
        </p:nvSpPr>
        <p:spPr>
          <a:xfrm>
            <a:off x="1143000" y="6334125"/>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❤理解掌握</a:t>
            </a:r>
            <a:endParaRPr lang="zh-CN" altLang="en-US" dirty="0">
              <a:solidFill>
                <a:srgbClr val="800000"/>
              </a:solidFill>
              <a:latin typeface="Arial" panose="020B0604020202020204" pitchFamily="34" charset="0"/>
            </a:endParaRPr>
          </a:p>
        </p:txBody>
      </p:sp>
      <p:sp>
        <p:nvSpPr>
          <p:cNvPr id="23560" name="矩形 25"/>
          <p:cNvSpPr/>
          <p:nvPr/>
        </p:nvSpPr>
        <p:spPr>
          <a:xfrm>
            <a:off x="2782888" y="1125538"/>
            <a:ext cx="7634287" cy="5111750"/>
          </a:xfrm>
          <a:prstGeom prst="rect">
            <a:avLst/>
          </a:prstGeom>
          <a:noFill/>
          <a:ln w="9525">
            <a:noFill/>
          </a:ln>
        </p:spPr>
        <p:txBody>
          <a:bodyPr/>
          <a:p>
            <a:pPr>
              <a:lnSpc>
                <a:spcPct val="150000"/>
              </a:lnSpc>
            </a:pPr>
            <a:r>
              <a:rPr lang="zh-CN" altLang="en-US" b="1" dirty="0">
                <a:latin typeface="宋体" panose="02010600030101010101" pitchFamily="2" charset="-122"/>
              </a:rPr>
              <a:t>（一）应当进行安全生产条件论证和安全预评价的范围</a:t>
            </a:r>
            <a:endParaRPr lang="zh-CN" altLang="en-US" b="1" dirty="0">
              <a:latin typeface="宋体" panose="02010600030101010101" pitchFamily="2" charset="-122"/>
            </a:endParaRPr>
          </a:p>
          <a:p>
            <a:pPr>
              <a:lnSpc>
                <a:spcPct val="150000"/>
              </a:lnSpc>
            </a:pPr>
            <a:r>
              <a:rPr lang="zh-CN" altLang="en-US" dirty="0">
                <a:latin typeface="宋体" panose="02010600030101010101" pitchFamily="2" charset="-122"/>
              </a:rPr>
              <a:t>（</a:t>
            </a:r>
            <a:r>
              <a:rPr lang="zh-CN" altLang="en-US" dirty="0">
                <a:solidFill>
                  <a:srgbClr val="800000"/>
                </a:solidFill>
                <a:latin typeface="宋体" panose="02010600030101010101" pitchFamily="2" charset="-122"/>
              </a:rPr>
              <a:t>不含煤矿、建筑、民爆等范围</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1</a:t>
            </a:r>
            <a:r>
              <a:rPr lang="zh-CN" altLang="en-US" dirty="0">
                <a:latin typeface="宋体" panose="02010600030101010101" pitchFamily="2" charset="-122"/>
              </a:rPr>
              <a:t>、非煤矿矿山建设项目；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2</a:t>
            </a:r>
            <a:r>
              <a:rPr lang="zh-CN" altLang="en-US" dirty="0">
                <a:latin typeface="宋体" panose="02010600030101010101" pitchFamily="2" charset="-122"/>
              </a:rPr>
              <a:t>、</a:t>
            </a:r>
            <a:r>
              <a:rPr lang="zh-CN" altLang="en-US" dirty="0">
                <a:solidFill>
                  <a:srgbClr val="800000"/>
                </a:solidFill>
                <a:latin typeface="宋体" panose="02010600030101010101" pitchFamily="2" charset="-122"/>
              </a:rPr>
              <a:t>生产、储存危险化学品（包括使用长输管道输送危险化学品）的建设项目</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3</a:t>
            </a:r>
            <a:r>
              <a:rPr lang="zh-CN" altLang="en-US" dirty="0">
                <a:latin typeface="宋体" panose="02010600030101010101" pitchFamily="2" charset="-122"/>
              </a:rPr>
              <a:t>、生产、储存烟花爆竹的建设项目；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4</a:t>
            </a:r>
            <a:r>
              <a:rPr lang="zh-CN" altLang="en-US" dirty="0">
                <a:latin typeface="宋体" panose="02010600030101010101" pitchFamily="2" charset="-122"/>
              </a:rPr>
              <a:t>、化工、冶金、有色、建材、机械、轻工、纺织、烟草、商贸、军工、公路、水运、轨道交通、电力等行业的国家和省级重点建设项目； </a:t>
            </a:r>
            <a:endParaRPr lang="zh-CN" altLang="en-US" dirty="0">
              <a:latin typeface="宋体" panose="02010600030101010101" pitchFamily="2" charset="-122"/>
            </a:endParaRPr>
          </a:p>
          <a:p>
            <a:pPr>
              <a:lnSpc>
                <a:spcPct val="150000"/>
              </a:lnSpc>
            </a:pPr>
            <a:r>
              <a:rPr lang="en-US" altLang="zh-CN">
                <a:latin typeface="宋体" panose="02010600030101010101" pitchFamily="2" charset="-122"/>
              </a:rPr>
              <a:t>5</a:t>
            </a:r>
            <a:r>
              <a:rPr lang="zh-CN" altLang="en-US" dirty="0">
                <a:latin typeface="宋体" panose="02010600030101010101" pitchFamily="2" charset="-122"/>
              </a:rPr>
              <a:t>、法律、行政法规和国务院规定的其他建设项目。 </a:t>
            </a:r>
            <a:endParaRPr lang="zh-CN" altLang="en-US" dirty="0">
              <a:latin typeface="宋体" panose="02010600030101010101" pitchFamily="2" charset="-122"/>
            </a:endParaRPr>
          </a:p>
        </p:txBody>
      </p:sp>
      <p:sp>
        <p:nvSpPr>
          <p:cNvPr id="23561" name="文本框 23560"/>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三、建设项目安全条件论证与安全预评价</a:t>
            </a:r>
            <a:endParaRPr lang="zh-CN" altLang="en-US" dirty="0">
              <a:latin typeface="Arial" panose="020B0604020202020204" pitchFamily="34"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3187"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1.</a:t>
            </a:r>
            <a:r>
              <a:rPr lang="zh-CN" altLang="en-US" dirty="0">
                <a:latin typeface="华文新魏" panose="02010800040101010101" charset="-122"/>
                <a:ea typeface="华文新魏" panose="02010800040101010101" charset="-122"/>
              </a:rPr>
              <a:t>依据标准的内容，我国现行的安全生产标准可以分为（　 ）等类别。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基础标准、技术标准、产品标准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技术标准、方法标准、产品标准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基础标准、管理标准、技术标准、方法标准、产品标准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国家标准、行业标准、地方标准、强制标准、推荐标准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4211"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1.</a:t>
            </a:r>
            <a:r>
              <a:rPr lang="zh-CN" altLang="en-US" dirty="0">
                <a:latin typeface="华文新魏" panose="02010800040101010101" charset="-122"/>
                <a:ea typeface="华文新魏" panose="02010800040101010101" charset="-122"/>
              </a:rPr>
              <a:t>依据标准的内容，我国现行的安全生产标准可以分为（　 ）等类别。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基础标准、技术标准、产品标准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技术标准、方法标准、产品标准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基础标准、管理标准、技术标准、方法标准、产品标准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国家标准、行业标准、地方标准、强制标准、推荐标准 </a:t>
            </a:r>
            <a:endParaRPr lang="zh-CN" altLang="en-US" dirty="0">
              <a:latin typeface="华文新魏" panose="02010800040101010101" charset="-122"/>
              <a:ea typeface="华文新魏" panose="02010800040101010101" charset="-122"/>
            </a:endParaRPr>
          </a:p>
        </p:txBody>
      </p:sp>
      <p:sp>
        <p:nvSpPr>
          <p:cNvPr id="94212" name="Text Box 4"/>
          <p:cNvSpPr txBox="1"/>
          <p:nvPr/>
        </p:nvSpPr>
        <p:spPr>
          <a:xfrm>
            <a:off x="1906588" y="5157788"/>
            <a:ext cx="1478915"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：C</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5235"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3.</a:t>
            </a:r>
            <a:r>
              <a:rPr lang="zh-CN" altLang="en-US" dirty="0">
                <a:latin typeface="华文新魏" panose="02010800040101010101" charset="-122"/>
                <a:ea typeface="华文新魏" panose="02010800040101010101" charset="-122"/>
              </a:rPr>
              <a:t>根据安全生产标准内容的分类，对防护服装机械性能、材料抗刺穿性及动态撕裂性的试验标准，属于（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基础标准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技术标准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方法标准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6259"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3.</a:t>
            </a:r>
            <a:r>
              <a:rPr lang="zh-CN" altLang="en-US" dirty="0">
                <a:latin typeface="华文新魏" panose="02010800040101010101" charset="-122"/>
                <a:ea typeface="华文新魏" panose="02010800040101010101" charset="-122"/>
              </a:rPr>
              <a:t>根据安全生产标准内容的分类，对防护服装机械性能、材料抗刺穿性及动态撕裂性的试验标准，属于（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基础标准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技术标准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方法标准 </a:t>
            </a:r>
            <a:endParaRPr lang="zh-CN" altLang="en-US" dirty="0">
              <a:latin typeface="华文新魏" panose="02010800040101010101" charset="-122"/>
              <a:ea typeface="华文新魏" panose="02010800040101010101" charset="-122"/>
            </a:endParaRPr>
          </a:p>
        </p:txBody>
      </p:sp>
      <p:sp>
        <p:nvSpPr>
          <p:cNvPr id="96260" name="Text Box 4"/>
          <p:cNvSpPr txBox="1"/>
          <p:nvPr/>
        </p:nvSpPr>
        <p:spPr>
          <a:xfrm>
            <a:off x="1906588" y="5157788"/>
            <a:ext cx="149987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：D</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7283"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4.</a:t>
            </a:r>
            <a:r>
              <a:rPr lang="zh-CN" altLang="en-US" dirty="0">
                <a:latin typeface="华文新魏" panose="02010800040101010101" charset="-122"/>
                <a:ea typeface="华文新魏" panose="02010800040101010101" charset="-122"/>
              </a:rPr>
              <a:t>下列不属于产品标准的内容的是（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产品的包装、储存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产品的品种、规格和结构形式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产品的主要性能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产品的使用说明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8307"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4.</a:t>
            </a:r>
            <a:r>
              <a:rPr lang="zh-CN" altLang="en-US" dirty="0">
                <a:latin typeface="华文新魏" panose="02010800040101010101" charset="-122"/>
                <a:ea typeface="华文新魏" panose="02010800040101010101" charset="-122"/>
              </a:rPr>
              <a:t>下列不属于产品标准的内容的是（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产品的包装、储存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产品的品种、规格和结构形式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产品的主要性能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产品的使用说明 </a:t>
            </a:r>
            <a:endParaRPr lang="zh-CN" altLang="en-US" dirty="0">
              <a:latin typeface="华文新魏" panose="02010800040101010101" charset="-122"/>
              <a:ea typeface="华文新魏" panose="02010800040101010101" charset="-122"/>
            </a:endParaRPr>
          </a:p>
        </p:txBody>
      </p:sp>
      <p:sp>
        <p:nvSpPr>
          <p:cNvPr id="98308" name="Text Box 4"/>
          <p:cNvSpPr txBox="1"/>
          <p:nvPr/>
        </p:nvSpPr>
        <p:spPr>
          <a:xfrm>
            <a:off x="1906588" y="5157788"/>
            <a:ext cx="149987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：D</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99331"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5.</a:t>
            </a:r>
            <a:r>
              <a:rPr lang="zh-CN" altLang="en-US" dirty="0">
                <a:latin typeface="华文新魏" panose="02010800040101010101" charset="-122"/>
                <a:ea typeface="华文新魏" panose="02010800040101010101" charset="-122"/>
              </a:rPr>
              <a:t>为合理生产优质产品，并在生产、作业、试验、业务处理等方面为提高效率而制定的标准属于（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技术标准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方法标准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基础标准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a:t>
            </a:r>
            <a:endParaRPr lang="zh-CN" altLang="en-US" sz="3600" dirty="0">
              <a:ea typeface="华文行楷" panose="02010800040101010101" pitchFamily="2" charset="-122"/>
            </a:endParaRPr>
          </a:p>
        </p:txBody>
      </p:sp>
      <p:sp>
        <p:nvSpPr>
          <p:cNvPr id="100355"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5.</a:t>
            </a:r>
            <a:r>
              <a:rPr lang="zh-CN" altLang="en-US" dirty="0">
                <a:latin typeface="华文新魏" panose="02010800040101010101" charset="-122"/>
                <a:ea typeface="华文新魏" panose="02010800040101010101" charset="-122"/>
              </a:rPr>
              <a:t>为合理生产优质产品，并在生产、作业、试验、业务处理等方面为提高效率而制定的标准属于（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技术标准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方法标准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基础标准 </a:t>
            </a:r>
            <a:endParaRPr lang="zh-CN" altLang="en-US" dirty="0">
              <a:latin typeface="华文新魏" panose="02010800040101010101" charset="-122"/>
              <a:ea typeface="华文新魏" panose="02010800040101010101" charset="-122"/>
            </a:endParaRPr>
          </a:p>
        </p:txBody>
      </p:sp>
      <p:sp>
        <p:nvSpPr>
          <p:cNvPr id="100356" name="Text Box 4"/>
          <p:cNvSpPr txBox="1"/>
          <p:nvPr/>
        </p:nvSpPr>
        <p:spPr>
          <a:xfrm>
            <a:off x="1906588" y="5157788"/>
            <a:ext cx="1478915"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：C</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p:nvPr>
            <p:ph type="title" idx="4294967295"/>
          </p:nvPr>
        </p:nvSpPr>
        <p:spPr>
          <a:xfrm>
            <a:off x="1884363" y="274638"/>
            <a:ext cx="8669337" cy="1143000"/>
          </a:xfrm>
          <a:ln/>
        </p:spPr>
        <p:txBody>
          <a:bodyPr vert="horz" wrap="square" lIns="91440" tIns="45720" rIns="91440" bIns="45720"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101379" name="Rectangle 3"/>
          <p:cNvSpPr/>
          <p:nvPr>
            <p:ph type="body" idx="4294967295"/>
          </p:nvPr>
        </p:nvSpPr>
        <p:spPr>
          <a:xfrm>
            <a:off x="3067050" y="1600200"/>
            <a:ext cx="7486650" cy="4525963"/>
          </a:xfrm>
          <a:ln/>
        </p:spPr>
        <p:txBody>
          <a:bodyPr vert="horz" wrap="square" lIns="91440" tIns="45720" rIns="91440" bIns="45720" anchor="t" anchorCtr="0"/>
          <a:p>
            <a:pPr>
              <a:lnSpc>
                <a:spcPct val="150000"/>
              </a:lnSpc>
            </a:pPr>
            <a:r>
              <a:rPr lang="en-US" altLang="zh-CN">
                <a:latin typeface="宋体" panose="02010600030101010101" pitchFamily="2" charset="-122"/>
                <a:ea typeface="宋体" panose="02010600030101010101" pitchFamily="2" charset="-122"/>
                <a:sym typeface="Calibri" panose="020F0502020204030204" pitchFamily="34" charset="0"/>
              </a:rPr>
              <a:t>70.</a:t>
            </a:r>
            <a:r>
              <a:rPr lang="zh-CN" altLang="en-US" dirty="0">
                <a:latin typeface="宋体" panose="02010600030101010101" pitchFamily="2" charset="-122"/>
                <a:ea typeface="宋体" panose="02010600030101010101" pitchFamily="2" charset="-122"/>
                <a:sym typeface="Calibri" panose="020F0502020204030204" pitchFamily="34" charset="0"/>
              </a:rPr>
              <a:t>为规范安全生产教育、培训的考核工作，安全生产监管部门发布了一系列有关安全生产教育、培训和考核方面的标准。根据安全生产标准分类原则，上述标准属于（  ）。 </a:t>
            </a:r>
            <a:endParaRPr lang="zh-CN" altLang="en-US"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a:latin typeface="宋体" panose="02010600030101010101" pitchFamily="2" charset="-122"/>
                <a:ea typeface="宋体" panose="02010600030101010101" pitchFamily="2" charset="-122"/>
                <a:sym typeface="Calibri" panose="020F0502020204030204" pitchFamily="34" charset="0"/>
              </a:rPr>
              <a:t>A </a:t>
            </a:r>
            <a:r>
              <a:rPr lang="zh-CN" altLang="en-US" dirty="0">
                <a:latin typeface="宋体" panose="02010600030101010101" pitchFamily="2" charset="-122"/>
                <a:ea typeface="宋体" panose="02010600030101010101" pitchFamily="2" charset="-122"/>
                <a:sym typeface="Calibri" panose="020F0502020204030204" pitchFamily="34" charset="0"/>
              </a:rPr>
              <a:t>基础标准 </a:t>
            </a:r>
            <a:r>
              <a:rPr lang="en-US" altLang="zh-CN">
                <a:latin typeface="宋体" panose="02010600030101010101" pitchFamily="2" charset="-122"/>
                <a:ea typeface="宋体" panose="02010600030101010101" pitchFamily="2" charset="-122"/>
                <a:sym typeface="Calibri" panose="020F0502020204030204" pitchFamily="34" charset="0"/>
              </a:rPr>
              <a:t>B</a:t>
            </a:r>
            <a:r>
              <a:rPr lang="zh-CN" altLang="en-US" dirty="0">
                <a:latin typeface="宋体" panose="02010600030101010101" pitchFamily="2" charset="-122"/>
                <a:ea typeface="宋体" panose="02010600030101010101" pitchFamily="2" charset="-122"/>
                <a:sym typeface="Calibri" panose="020F0502020204030204" pitchFamily="34" charset="0"/>
              </a:rPr>
              <a:t>管理标准 </a:t>
            </a:r>
            <a:r>
              <a:rPr lang="en-US" altLang="zh-CN">
                <a:latin typeface="宋体" panose="02010600030101010101" pitchFamily="2" charset="-122"/>
                <a:ea typeface="宋体" panose="02010600030101010101" pitchFamily="2" charset="-122"/>
                <a:sym typeface="Calibri" panose="020F0502020204030204" pitchFamily="34" charset="0"/>
              </a:rPr>
              <a:t>C</a:t>
            </a:r>
            <a:r>
              <a:rPr lang="zh-CN" altLang="en-US" dirty="0">
                <a:latin typeface="宋体" panose="02010600030101010101" pitchFamily="2" charset="-122"/>
                <a:ea typeface="宋体" panose="02010600030101010101" pitchFamily="2" charset="-122"/>
                <a:sym typeface="Calibri" panose="020F0502020204030204" pitchFamily="34" charset="0"/>
              </a:rPr>
              <a:t>方法标准 </a:t>
            </a:r>
            <a:r>
              <a:rPr lang="en-US" altLang="zh-CN">
                <a:latin typeface="宋体" panose="02010600030101010101" pitchFamily="2" charset="-122"/>
                <a:ea typeface="宋体" panose="02010600030101010101" pitchFamily="2" charset="-122"/>
                <a:sym typeface="Calibri" panose="020F0502020204030204" pitchFamily="34" charset="0"/>
              </a:rPr>
              <a:t>D</a:t>
            </a:r>
            <a:r>
              <a:rPr lang="zh-CN" altLang="en-US" dirty="0">
                <a:latin typeface="宋体" panose="02010600030101010101" pitchFamily="2" charset="-122"/>
                <a:ea typeface="宋体" panose="02010600030101010101" pitchFamily="2" charset="-122"/>
                <a:sym typeface="Calibri" panose="020F0502020204030204" pitchFamily="34" charset="0"/>
              </a:rPr>
              <a:t>技术标准</a:t>
            </a:r>
            <a:endParaRPr lang="zh-CN" altLang="en-US" dirty="0">
              <a:latin typeface="宋体" panose="02010600030101010101" pitchFamily="2" charset="-122"/>
              <a:ea typeface="宋体" panose="02010600030101010101" pitchFamily="2" charset="-122"/>
              <a:sym typeface="Calibri" panose="020F0502020204030204" pitchFamily="34" charset="0"/>
            </a:endParaRPr>
          </a:p>
        </p:txBody>
      </p:sp>
      <p:pic>
        <p:nvPicPr>
          <p:cNvPr id="101380" name="Picture 4"/>
          <p:cNvPicPr>
            <a:picLocks noChangeAspect="1"/>
          </p:cNvPicPr>
          <p:nvPr/>
        </p:nvPicPr>
        <p:blipFill>
          <a:blip r:embed="rId1"/>
          <a:stretch>
            <a:fillRect/>
          </a:stretch>
        </p:blipFill>
        <p:spPr>
          <a:xfrm>
            <a:off x="1336675" y="117475"/>
            <a:ext cx="2444750" cy="1298575"/>
          </a:xfrm>
          <a:prstGeom prst="rect">
            <a:avLst/>
          </a:prstGeom>
          <a:noFill/>
          <a:ln w="9525">
            <a:noFill/>
          </a:ln>
        </p:spPr>
      </p:pic>
      <p:sp>
        <p:nvSpPr>
          <p:cNvPr id="101381" name="Text Box 5"/>
          <p:cNvSpPr txBox="1"/>
          <p:nvPr/>
        </p:nvSpPr>
        <p:spPr>
          <a:xfrm>
            <a:off x="188436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p:nvPr>
            <p:ph type="title" idx="4294967295"/>
          </p:nvPr>
        </p:nvSpPr>
        <p:spPr>
          <a:xfrm>
            <a:off x="1884363" y="274638"/>
            <a:ext cx="8669337" cy="1143000"/>
          </a:xfrm>
          <a:ln/>
        </p:spPr>
        <p:txBody>
          <a:bodyPr vert="horz" wrap="square" lIns="91440" tIns="45720" rIns="91440" bIns="45720"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102403" name="Rectangle 3"/>
          <p:cNvSpPr/>
          <p:nvPr>
            <p:ph type="body" idx="4294967295"/>
          </p:nvPr>
        </p:nvSpPr>
        <p:spPr>
          <a:xfrm>
            <a:off x="3067050" y="1600200"/>
            <a:ext cx="7486650" cy="4525963"/>
          </a:xfrm>
          <a:ln/>
        </p:spPr>
        <p:txBody>
          <a:bodyPr vert="horz" wrap="square" lIns="91440" tIns="45720" rIns="91440" bIns="45720" anchor="t" anchorCtr="0"/>
          <a:p>
            <a:pPr>
              <a:lnSpc>
                <a:spcPct val="150000"/>
              </a:lnSpc>
            </a:pPr>
            <a:r>
              <a:rPr lang="en-US" altLang="zh-CN">
                <a:latin typeface="宋体" panose="02010600030101010101" pitchFamily="2" charset="-122"/>
                <a:ea typeface="宋体" panose="02010600030101010101" pitchFamily="2" charset="-122"/>
                <a:sym typeface="Calibri" panose="020F0502020204030204" pitchFamily="34" charset="0"/>
              </a:rPr>
              <a:t>70.</a:t>
            </a:r>
            <a:r>
              <a:rPr lang="zh-CN" altLang="en-US" dirty="0">
                <a:latin typeface="宋体" panose="02010600030101010101" pitchFamily="2" charset="-122"/>
                <a:ea typeface="宋体" panose="02010600030101010101" pitchFamily="2" charset="-122"/>
                <a:sym typeface="Calibri" panose="020F0502020204030204" pitchFamily="34" charset="0"/>
              </a:rPr>
              <a:t>为规范安全生产教育、培训的考核工作，安全生产监管部门发布了一系列有关安全生产教育、培训和考核方面的标准。根据安全生产标准分类原则，上述标准属于（  ）。 </a:t>
            </a:r>
            <a:endParaRPr lang="zh-CN" altLang="en-US" dirty="0">
              <a:latin typeface="宋体" panose="02010600030101010101" pitchFamily="2" charset="-122"/>
              <a:ea typeface="宋体" panose="02010600030101010101" pitchFamily="2" charset="-122"/>
              <a:sym typeface="Calibri" panose="020F0502020204030204" pitchFamily="34" charset="0"/>
            </a:endParaRPr>
          </a:p>
          <a:p>
            <a:pPr>
              <a:lnSpc>
                <a:spcPct val="150000"/>
              </a:lnSpc>
            </a:pPr>
            <a:r>
              <a:rPr lang="en-US" altLang="zh-CN">
                <a:latin typeface="宋体" panose="02010600030101010101" pitchFamily="2" charset="-122"/>
                <a:ea typeface="宋体" panose="02010600030101010101" pitchFamily="2" charset="-122"/>
                <a:sym typeface="Calibri" panose="020F0502020204030204" pitchFamily="34" charset="0"/>
              </a:rPr>
              <a:t>A </a:t>
            </a:r>
            <a:r>
              <a:rPr lang="zh-CN" altLang="en-US" dirty="0">
                <a:latin typeface="宋体" panose="02010600030101010101" pitchFamily="2" charset="-122"/>
                <a:ea typeface="宋体" panose="02010600030101010101" pitchFamily="2" charset="-122"/>
                <a:sym typeface="Calibri" panose="020F0502020204030204" pitchFamily="34" charset="0"/>
              </a:rPr>
              <a:t>基础标准 </a:t>
            </a:r>
            <a:r>
              <a:rPr lang="en-US" altLang="zh-CN" b="1">
                <a:solidFill>
                  <a:srgbClr val="A50021"/>
                </a:solidFill>
                <a:latin typeface="宋体" panose="02010600030101010101" pitchFamily="2" charset="-122"/>
                <a:ea typeface="宋体" panose="02010600030101010101" pitchFamily="2" charset="-122"/>
                <a:sym typeface="Calibri" panose="020F0502020204030204" pitchFamily="34" charset="0"/>
              </a:rPr>
              <a:t>B</a:t>
            </a:r>
            <a:r>
              <a:rPr lang="zh-CN" altLang="en-US" b="1" dirty="0">
                <a:solidFill>
                  <a:srgbClr val="A50021"/>
                </a:solidFill>
                <a:latin typeface="宋体" panose="02010600030101010101" pitchFamily="2" charset="-122"/>
                <a:ea typeface="宋体" panose="02010600030101010101" pitchFamily="2" charset="-122"/>
                <a:sym typeface="Calibri" panose="020F0502020204030204" pitchFamily="34" charset="0"/>
              </a:rPr>
              <a:t>管理标准</a:t>
            </a:r>
            <a:r>
              <a:rPr lang="zh-CN" altLang="en-US" dirty="0">
                <a:latin typeface="宋体" panose="02010600030101010101" pitchFamily="2" charset="-122"/>
                <a:ea typeface="宋体" panose="02010600030101010101" pitchFamily="2" charset="-122"/>
                <a:sym typeface="Calibri" panose="020F0502020204030204" pitchFamily="34" charset="0"/>
              </a:rPr>
              <a:t> </a:t>
            </a:r>
            <a:r>
              <a:rPr lang="en-US" altLang="zh-CN">
                <a:latin typeface="宋体" panose="02010600030101010101" pitchFamily="2" charset="-122"/>
                <a:ea typeface="宋体" panose="02010600030101010101" pitchFamily="2" charset="-122"/>
                <a:sym typeface="Calibri" panose="020F0502020204030204" pitchFamily="34" charset="0"/>
              </a:rPr>
              <a:t>C</a:t>
            </a:r>
            <a:r>
              <a:rPr lang="zh-CN" altLang="en-US" dirty="0">
                <a:latin typeface="宋体" panose="02010600030101010101" pitchFamily="2" charset="-122"/>
                <a:ea typeface="宋体" panose="02010600030101010101" pitchFamily="2" charset="-122"/>
                <a:sym typeface="Calibri" panose="020F0502020204030204" pitchFamily="34" charset="0"/>
              </a:rPr>
              <a:t>方法标准 </a:t>
            </a:r>
            <a:r>
              <a:rPr lang="en-US" altLang="zh-CN">
                <a:latin typeface="宋体" panose="02010600030101010101" pitchFamily="2" charset="-122"/>
                <a:ea typeface="宋体" panose="02010600030101010101" pitchFamily="2" charset="-122"/>
                <a:sym typeface="Calibri" panose="020F0502020204030204" pitchFamily="34" charset="0"/>
              </a:rPr>
              <a:t>D</a:t>
            </a:r>
            <a:r>
              <a:rPr lang="zh-CN" altLang="en-US" dirty="0">
                <a:latin typeface="宋体" panose="02010600030101010101" pitchFamily="2" charset="-122"/>
                <a:ea typeface="宋体" panose="02010600030101010101" pitchFamily="2" charset="-122"/>
                <a:sym typeface="Calibri" panose="020F0502020204030204" pitchFamily="34" charset="0"/>
              </a:rPr>
              <a:t>技术标准</a:t>
            </a:r>
            <a:endParaRPr lang="zh-CN" altLang="en-US" dirty="0">
              <a:latin typeface="宋体" panose="02010600030101010101" pitchFamily="2" charset="-122"/>
              <a:ea typeface="宋体" panose="02010600030101010101" pitchFamily="2" charset="-122"/>
              <a:sym typeface="Calibri" panose="020F0502020204030204" pitchFamily="34" charset="0"/>
            </a:endParaRPr>
          </a:p>
        </p:txBody>
      </p:sp>
      <p:pic>
        <p:nvPicPr>
          <p:cNvPr id="102404" name="Picture 4"/>
          <p:cNvPicPr>
            <a:picLocks noChangeAspect="1"/>
          </p:cNvPicPr>
          <p:nvPr/>
        </p:nvPicPr>
        <p:blipFill>
          <a:blip r:embed="rId1"/>
          <a:stretch>
            <a:fillRect/>
          </a:stretch>
        </p:blipFill>
        <p:spPr>
          <a:xfrm>
            <a:off x="1336675" y="117475"/>
            <a:ext cx="2444750" cy="1298575"/>
          </a:xfrm>
          <a:prstGeom prst="rect">
            <a:avLst/>
          </a:prstGeom>
          <a:noFill/>
          <a:ln w="9525">
            <a:noFill/>
          </a:ln>
        </p:spPr>
      </p:pic>
      <p:sp>
        <p:nvSpPr>
          <p:cNvPr id="102405" name="Text Box 5"/>
          <p:cNvSpPr txBox="1"/>
          <p:nvPr/>
        </p:nvSpPr>
        <p:spPr>
          <a:xfrm>
            <a:off x="1884363" y="404813"/>
            <a:ext cx="1421130" cy="521970"/>
          </a:xfrm>
          <a:prstGeom prst="rect">
            <a:avLst/>
          </a:prstGeom>
          <a:noFill/>
          <a:ln w="9525">
            <a:noFill/>
          </a:ln>
        </p:spPr>
        <p:txBody>
          <a:bodyPr wrap="none">
            <a:spAutoFit/>
          </a:bodyPr>
          <a:p>
            <a:r>
              <a:rPr lang="zh-CN" altLang="en-US" sz="2800" dirty="0">
                <a:latin typeface="微软雅黑" panose="020B0503020204020204" pitchFamily="34" charset="-122"/>
                <a:ea typeface="华文行楷" panose="02010800040101010101" pitchFamily="2" charset="-122"/>
              </a:rPr>
              <a:t>习     题</a:t>
            </a:r>
            <a:endParaRPr lang="zh-CN" altLang="en-US" sz="2800" dirty="0">
              <a:latin typeface="微软雅黑" panose="020B0503020204020204" pitchFamily="34" charset="-122"/>
              <a:ea typeface="华文行楷" panose="02010800040101010101"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2" name="矩形 25"/>
          <p:cNvSpPr/>
          <p:nvPr/>
        </p:nvSpPr>
        <p:spPr>
          <a:xfrm>
            <a:off x="1774825" y="1125538"/>
            <a:ext cx="8642350" cy="5327650"/>
          </a:xfrm>
          <a:prstGeom prst="rect">
            <a:avLst/>
          </a:prstGeom>
          <a:noFill/>
          <a:ln w="9525">
            <a:noFill/>
          </a:ln>
        </p:spPr>
        <p:txBody>
          <a:bodyPr/>
          <a:p>
            <a:pPr>
              <a:lnSpc>
                <a:spcPct val="140000"/>
              </a:lnSpc>
            </a:pPr>
            <a:r>
              <a:rPr lang="zh-CN" altLang="en-US" b="1" dirty="0">
                <a:latin typeface="宋体" panose="02010600030101010101" pitchFamily="2" charset="-122"/>
              </a:rPr>
              <a:t>（二）安全论证报告内容</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40000"/>
              </a:lnSpc>
            </a:pPr>
            <a:r>
              <a:rPr lang="zh-CN" altLang="en-US" dirty="0">
                <a:latin typeface="宋体" panose="02010600030101010101" pitchFamily="2" charset="-122"/>
              </a:rPr>
              <a:t>生产经营单位对规定的建设项目进行安全条件论证时，应当编制安全条件论证报告。安全条件论证报告应当包括下列内容： </a:t>
            </a:r>
            <a:endParaRPr lang="zh-CN" altLang="en-US" dirty="0">
              <a:latin typeface="宋体" panose="02010600030101010101" pitchFamily="2" charset="-122"/>
            </a:endParaRPr>
          </a:p>
          <a:p>
            <a:pPr>
              <a:lnSpc>
                <a:spcPct val="140000"/>
              </a:lnSpc>
            </a:pPr>
            <a:r>
              <a:rPr lang="en-US" altLang="zh-CN">
                <a:latin typeface="宋体" panose="02010600030101010101" pitchFamily="2" charset="-122"/>
              </a:rPr>
              <a:t>1</a:t>
            </a:r>
            <a:r>
              <a:rPr lang="zh-CN" altLang="en-US" dirty="0">
                <a:latin typeface="宋体" panose="02010600030101010101" pitchFamily="2" charset="-122"/>
              </a:rPr>
              <a:t>、建设项目</a:t>
            </a:r>
            <a:r>
              <a:rPr lang="zh-CN" altLang="en-US" dirty="0">
                <a:solidFill>
                  <a:srgbClr val="800000"/>
                </a:solidFill>
                <a:latin typeface="宋体" panose="02010600030101010101" pitchFamily="2" charset="-122"/>
              </a:rPr>
              <a:t>内在</a:t>
            </a:r>
            <a:r>
              <a:rPr lang="zh-CN" altLang="en-US" dirty="0">
                <a:latin typeface="宋体" panose="02010600030101010101" pitchFamily="2" charset="-122"/>
              </a:rPr>
              <a:t>的危险和有害因素及对安全生产的</a:t>
            </a:r>
            <a:r>
              <a:rPr lang="zh-CN" altLang="en-US" dirty="0">
                <a:solidFill>
                  <a:srgbClr val="800000"/>
                </a:solidFill>
                <a:latin typeface="宋体" panose="02010600030101010101" pitchFamily="2" charset="-122"/>
              </a:rPr>
              <a:t>影响</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40000"/>
              </a:lnSpc>
            </a:pPr>
            <a:r>
              <a:rPr lang="en-US" altLang="zh-CN">
                <a:latin typeface="宋体" panose="02010600030101010101" pitchFamily="2" charset="-122"/>
              </a:rPr>
              <a:t>2</a:t>
            </a:r>
            <a:r>
              <a:rPr lang="zh-CN" altLang="en-US" dirty="0">
                <a:latin typeface="宋体" panose="02010600030101010101" pitchFamily="2" charset="-122"/>
              </a:rPr>
              <a:t>、建设项目</a:t>
            </a:r>
            <a:r>
              <a:rPr lang="zh-CN" altLang="en-US" dirty="0">
                <a:solidFill>
                  <a:srgbClr val="800000"/>
                </a:solidFill>
                <a:latin typeface="宋体" panose="02010600030101010101" pitchFamily="2" charset="-122"/>
              </a:rPr>
              <a:t>与周边</a:t>
            </a:r>
            <a:r>
              <a:rPr lang="zh-CN" altLang="en-US" dirty="0">
                <a:latin typeface="宋体" panose="02010600030101010101" pitchFamily="2" charset="-122"/>
              </a:rPr>
              <a:t>设施（单位）生产、经营活动和居民生活在安全方面的相互影响</a:t>
            </a:r>
            <a:endParaRPr lang="zh-CN" altLang="en-US" dirty="0">
              <a:latin typeface="宋体" panose="02010600030101010101" pitchFamily="2" charset="-122"/>
            </a:endParaRPr>
          </a:p>
          <a:p>
            <a:pPr>
              <a:lnSpc>
                <a:spcPct val="140000"/>
              </a:lnSpc>
            </a:pPr>
            <a:r>
              <a:rPr lang="en-US" altLang="zh-CN">
                <a:latin typeface="宋体" panose="02010600030101010101" pitchFamily="2" charset="-122"/>
              </a:rPr>
              <a:t>3</a:t>
            </a:r>
            <a:r>
              <a:rPr lang="zh-CN" altLang="en-US" dirty="0">
                <a:latin typeface="宋体" panose="02010600030101010101" pitchFamily="2" charset="-122"/>
              </a:rPr>
              <a:t>、</a:t>
            </a:r>
            <a:r>
              <a:rPr lang="zh-CN" altLang="en-US" dirty="0">
                <a:solidFill>
                  <a:srgbClr val="800000"/>
                </a:solidFill>
                <a:latin typeface="宋体" panose="02010600030101010101" pitchFamily="2" charset="-122"/>
              </a:rPr>
              <a:t>当地自然条件</a:t>
            </a:r>
            <a:r>
              <a:rPr lang="zh-CN" altLang="en-US" dirty="0">
                <a:latin typeface="宋体" panose="02010600030101010101" pitchFamily="2" charset="-122"/>
              </a:rPr>
              <a:t>对建设项目安全生产的影响； </a:t>
            </a:r>
            <a:endParaRPr lang="zh-CN" altLang="en-US" dirty="0">
              <a:latin typeface="宋体" panose="02010600030101010101" pitchFamily="2" charset="-122"/>
            </a:endParaRPr>
          </a:p>
          <a:p>
            <a:pPr>
              <a:lnSpc>
                <a:spcPct val="140000"/>
              </a:lnSpc>
            </a:pPr>
            <a:r>
              <a:rPr lang="en-US" altLang="zh-CN">
                <a:latin typeface="宋体" panose="02010600030101010101" pitchFamily="2" charset="-122"/>
              </a:rPr>
              <a:t>4</a:t>
            </a:r>
            <a:r>
              <a:rPr lang="zh-CN" altLang="en-US" dirty="0">
                <a:latin typeface="宋体" panose="02010600030101010101" pitchFamily="2" charset="-122"/>
              </a:rPr>
              <a:t>、其他需要论证的内容。 </a:t>
            </a:r>
            <a:endParaRPr lang="zh-CN" altLang="en-US" dirty="0">
              <a:latin typeface="宋体" panose="02010600030101010101" pitchFamily="2" charset="-122"/>
            </a:endParaRPr>
          </a:p>
          <a:p>
            <a:pPr>
              <a:lnSpc>
                <a:spcPct val="140000"/>
              </a:lnSpc>
            </a:pPr>
            <a:r>
              <a:rPr lang="zh-CN" altLang="en-US" b="1" dirty="0">
                <a:latin typeface="宋体" panose="02010600030101010101" pitchFamily="2" charset="-122"/>
              </a:rPr>
              <a:t>（三）安全预评价规定</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40000"/>
              </a:lnSpc>
            </a:pPr>
            <a:r>
              <a:rPr lang="zh-CN" altLang="en-US" dirty="0">
                <a:latin typeface="宋体" panose="02010600030101010101" pitchFamily="2" charset="-122"/>
              </a:rPr>
              <a:t>生产经营单位应当委托具有相应资质的安全评价机构，对其建设项目进行安全预评价，并编制安全预评价报告。 </a:t>
            </a:r>
            <a:endParaRPr lang="zh-CN" altLang="en-US" dirty="0">
              <a:latin typeface="宋体" panose="02010600030101010101" pitchFamily="2" charset="-122"/>
            </a:endParaRPr>
          </a:p>
          <a:p>
            <a:pPr>
              <a:lnSpc>
                <a:spcPct val="140000"/>
              </a:lnSpc>
            </a:pPr>
            <a:r>
              <a:rPr lang="zh-CN" altLang="en-US" dirty="0">
                <a:latin typeface="宋体" panose="02010600030101010101" pitchFamily="2" charset="-122"/>
              </a:rPr>
              <a:t>建设项目安全预评价报告应当符合</a:t>
            </a:r>
            <a:r>
              <a:rPr lang="zh-CN" altLang="en-US" dirty="0">
                <a:solidFill>
                  <a:srgbClr val="800000"/>
                </a:solidFill>
                <a:latin typeface="宋体" panose="02010600030101010101" pitchFamily="2" charset="-122"/>
              </a:rPr>
              <a:t>国家标准</a:t>
            </a:r>
            <a:r>
              <a:rPr lang="zh-CN" altLang="en-US" dirty="0">
                <a:latin typeface="宋体" panose="02010600030101010101" pitchFamily="2" charset="-122"/>
              </a:rPr>
              <a:t>或者</a:t>
            </a:r>
            <a:r>
              <a:rPr lang="zh-CN" altLang="en-US" dirty="0">
                <a:solidFill>
                  <a:srgbClr val="800000"/>
                </a:solidFill>
                <a:latin typeface="宋体" panose="02010600030101010101" pitchFamily="2" charset="-122"/>
              </a:rPr>
              <a:t>行业标准</a:t>
            </a:r>
            <a:r>
              <a:rPr lang="zh-CN" altLang="en-US" dirty="0">
                <a:latin typeface="宋体" panose="02010600030101010101" pitchFamily="2" charset="-122"/>
              </a:rPr>
              <a:t>的规定。 </a:t>
            </a:r>
            <a:endParaRPr lang="zh-CN" altLang="en-US" dirty="0">
              <a:latin typeface="宋体" panose="02010600030101010101" pitchFamily="2" charset="-122"/>
            </a:endParaRPr>
          </a:p>
          <a:p>
            <a:pPr>
              <a:lnSpc>
                <a:spcPct val="140000"/>
              </a:lnSpc>
            </a:pPr>
            <a:r>
              <a:rPr lang="zh-CN" altLang="en-US" dirty="0">
                <a:latin typeface="宋体" panose="02010600030101010101" pitchFamily="2" charset="-122"/>
              </a:rPr>
              <a:t>生产、储存危险化学品的建设项目安全预评价报告除符合上述规定外，还应当符合有关</a:t>
            </a:r>
            <a:r>
              <a:rPr lang="zh-CN" altLang="en-US" dirty="0">
                <a:solidFill>
                  <a:srgbClr val="800000"/>
                </a:solidFill>
                <a:latin typeface="宋体" panose="02010600030101010101" pitchFamily="2" charset="-122"/>
              </a:rPr>
              <a:t>危险化学品建设项目的规定</a:t>
            </a:r>
            <a:r>
              <a:rPr lang="zh-CN" altLang="en-US" dirty="0">
                <a:latin typeface="宋体" panose="02010600030101010101" pitchFamily="2" charset="-122"/>
              </a:rPr>
              <a:t>（主要是</a:t>
            </a:r>
            <a:r>
              <a:rPr lang="en-US" altLang="zh-CN">
                <a:latin typeface="宋体" panose="02010600030101010101" pitchFamily="2" charset="-122"/>
              </a:rPr>
              <a:t>《</a:t>
            </a:r>
            <a:r>
              <a:rPr lang="zh-CN" altLang="en-US" dirty="0">
                <a:latin typeface="宋体" panose="02010600030101010101" pitchFamily="2" charset="-122"/>
              </a:rPr>
              <a:t>危险化学品安全管理条例</a:t>
            </a:r>
            <a:r>
              <a:rPr lang="en-US" altLang="zh-CN">
                <a:latin typeface="宋体" panose="02010600030101010101" pitchFamily="2" charset="-122"/>
              </a:rPr>
              <a:t>》</a:t>
            </a:r>
            <a:r>
              <a:rPr lang="zh-CN" altLang="en-US" dirty="0">
                <a:latin typeface="宋体" panose="02010600030101010101" pitchFamily="2" charset="-122"/>
              </a:rPr>
              <a:t>等）。 </a:t>
            </a:r>
            <a:endParaRPr lang="zh-CN" altLang="en-US" dirty="0">
              <a:latin typeface="宋体" panose="02010600030101010101" pitchFamily="2" charset="-122"/>
            </a:endParaRPr>
          </a:p>
        </p:txBody>
      </p:sp>
      <p:sp>
        <p:nvSpPr>
          <p:cNvPr id="53253" name="文本框 53252"/>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三、建设项目安全条件论证与安全预评价</a:t>
            </a:r>
            <a:endParaRPr lang="zh-CN" altLang="en-US" dirty="0">
              <a:latin typeface="Arial" panose="020B0604020202020204" pitchFamily="34" charset="0"/>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103427"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1.</a:t>
            </a:r>
            <a:r>
              <a:rPr lang="zh-CN" altLang="en-US" dirty="0">
                <a:latin typeface="华文新魏" panose="02010800040101010101" charset="-122"/>
                <a:ea typeface="华文新魏" panose="02010800040101010101" charset="-122"/>
              </a:rPr>
              <a:t>产品标准的主要内容包括有（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产品的适用范围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产品的试验、检验方法和验收规则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产品的包装、储存和运输要求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产品的结构形式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产品的使用要求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练习（多选）</a:t>
            </a:r>
            <a:endParaRPr lang="zh-CN" altLang="en-US" sz="3600" dirty="0">
              <a:ea typeface="华文行楷" panose="02010800040101010101" pitchFamily="2" charset="-122"/>
            </a:endParaRPr>
          </a:p>
        </p:txBody>
      </p:sp>
      <p:sp>
        <p:nvSpPr>
          <p:cNvPr id="104451"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1.</a:t>
            </a:r>
            <a:r>
              <a:rPr lang="zh-CN" altLang="en-US" dirty="0">
                <a:latin typeface="华文新魏" panose="02010800040101010101" charset="-122"/>
                <a:ea typeface="华文新魏" panose="02010800040101010101" charset="-122"/>
              </a:rPr>
              <a:t>产品标准的主要内容包括有（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产品的适用范围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产品的试验、检验方法和验收规则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产品的包装、储存和运输要求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产品的结构形式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E.</a:t>
            </a:r>
            <a:r>
              <a:rPr lang="zh-CN" altLang="en-US" dirty="0">
                <a:latin typeface="华文新魏" panose="02010800040101010101" charset="-122"/>
                <a:ea typeface="华文新魏" panose="02010800040101010101" charset="-122"/>
              </a:rPr>
              <a:t>产品的使用要求 </a:t>
            </a:r>
            <a:endParaRPr lang="zh-CN" altLang="en-US" dirty="0">
              <a:latin typeface="华文新魏" panose="02010800040101010101" charset="-122"/>
              <a:ea typeface="华文新魏" panose="02010800040101010101" charset="-122"/>
            </a:endParaRPr>
          </a:p>
        </p:txBody>
      </p:sp>
      <p:sp>
        <p:nvSpPr>
          <p:cNvPr id="104452" name="Text Box 4"/>
          <p:cNvSpPr txBox="1"/>
          <p:nvPr/>
        </p:nvSpPr>
        <p:spPr>
          <a:xfrm>
            <a:off x="1906588" y="5157788"/>
            <a:ext cx="195707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：ABCD</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矩形 20"/>
          <p:cNvSpPr/>
          <p:nvPr/>
        </p:nvSpPr>
        <p:spPr>
          <a:xfrm>
            <a:off x="1260475" y="6237288"/>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105475" name="矩形 25"/>
          <p:cNvSpPr/>
          <p:nvPr/>
        </p:nvSpPr>
        <p:spPr>
          <a:xfrm>
            <a:off x="1804988" y="1557338"/>
            <a:ext cx="8580437" cy="4608512"/>
          </a:xfrm>
          <a:prstGeom prst="rect">
            <a:avLst/>
          </a:prstGeom>
          <a:noFill/>
          <a:ln w="9525">
            <a:noFill/>
          </a:ln>
        </p:spPr>
        <p:txBody>
          <a:bodyPr/>
          <a:p>
            <a:pPr>
              <a:lnSpc>
                <a:spcPct val="150000"/>
              </a:lnSpc>
            </a:pPr>
            <a:r>
              <a:rPr lang="zh-CN" altLang="en-US" sz="1600" dirty="0">
                <a:latin typeface="宋体" panose="02010600030101010101" pitchFamily="2" charset="-122"/>
              </a:rPr>
              <a:t>不同生产领域都有本领域内的安全生产标准，自成体系；各领域的安全生产标准子体系构成了统一的安全生产标准体系。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1</a:t>
            </a:r>
            <a:r>
              <a:rPr lang="zh-CN" altLang="en-US" sz="1600" b="1" dirty="0">
                <a:latin typeface="宋体" panose="02010600030101010101" pitchFamily="2" charset="-122"/>
              </a:rPr>
              <a:t>、煤矿安全生产标准体系</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分为井工开采安全标准、露天开采安全标准、职业危害安全标准和综合管理安全标准等</a:t>
            </a:r>
            <a:r>
              <a:rPr lang="en-US" altLang="zh-CN" sz="1600">
                <a:latin typeface="宋体" panose="02010600030101010101" pitchFamily="2" charset="-122"/>
              </a:rPr>
              <a:t>4</a:t>
            </a:r>
            <a:r>
              <a:rPr lang="zh-CN" altLang="en-US" sz="1600" dirty="0">
                <a:latin typeface="宋体" panose="02010600030101010101" pitchFamily="2" charset="-122"/>
              </a:rPr>
              <a:t>个子系统。 目前煤矿安全标准有</a:t>
            </a:r>
            <a:r>
              <a:rPr lang="en-US" altLang="zh-CN" sz="1600">
                <a:latin typeface="宋体" panose="02010600030101010101" pitchFamily="2" charset="-122"/>
              </a:rPr>
              <a:t>151</a:t>
            </a:r>
            <a:r>
              <a:rPr lang="zh-CN" altLang="en-US" sz="1600" dirty="0">
                <a:latin typeface="宋体" panose="02010600030101010101" pitchFamily="2" charset="-122"/>
              </a:rPr>
              <a:t>项。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2</a:t>
            </a:r>
            <a:r>
              <a:rPr lang="zh-CN" altLang="en-US" sz="1600" b="1" dirty="0">
                <a:latin typeface="宋体" panose="02010600030101010101" pitchFamily="2" charset="-122"/>
              </a:rPr>
              <a:t>、非煤矿山安全生产标准体系</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包括固体矿山、石油天然气、冶金、建材、有色等领域。 目前，非煤矿山安全标准有</a:t>
            </a:r>
            <a:r>
              <a:rPr lang="en-US" altLang="zh-CN" sz="1600">
                <a:latin typeface="宋体" panose="02010600030101010101" pitchFamily="2" charset="-122"/>
              </a:rPr>
              <a:t>208</a:t>
            </a:r>
            <a:r>
              <a:rPr lang="zh-CN" altLang="en-US" sz="1600" dirty="0">
                <a:latin typeface="宋体" panose="02010600030101010101" pitchFamily="2" charset="-122"/>
              </a:rPr>
              <a:t>项。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3</a:t>
            </a:r>
            <a:r>
              <a:rPr lang="zh-CN" altLang="en-US" sz="1600" b="1" dirty="0">
                <a:latin typeface="宋体" panose="02010600030101010101" pitchFamily="2" charset="-122"/>
              </a:rPr>
              <a:t>、危险化学品安全生产标准体系</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包括基础安全生产标准、安全技术标准和安全管理标准。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4</a:t>
            </a:r>
            <a:r>
              <a:rPr lang="zh-CN" altLang="en-US" sz="1600" b="1" dirty="0">
                <a:latin typeface="宋体" panose="02010600030101010101" pitchFamily="2" charset="-122"/>
              </a:rPr>
              <a:t>、烟花爆竹安全生产标准体系 </a:t>
            </a:r>
            <a:endParaRPr lang="zh-CN" altLang="en-US" sz="1600" b="1" dirty="0">
              <a:latin typeface="宋体" panose="02010600030101010101" pitchFamily="2" charset="-122"/>
            </a:endParaRPr>
          </a:p>
          <a:p>
            <a:pPr>
              <a:lnSpc>
                <a:spcPct val="150000"/>
              </a:lnSpc>
            </a:pPr>
            <a:r>
              <a:rPr lang="en-US" altLang="zh-CN" sz="1600" b="1">
                <a:latin typeface="宋体" panose="02010600030101010101" pitchFamily="2" charset="-122"/>
              </a:rPr>
              <a:t>5</a:t>
            </a:r>
            <a:r>
              <a:rPr lang="zh-CN" altLang="en-US" sz="1600" b="1" dirty="0">
                <a:latin typeface="宋体" panose="02010600030101010101" pitchFamily="2" charset="-122"/>
              </a:rPr>
              <a:t>、个体防护装备安全生产标准体系</a:t>
            </a:r>
            <a:r>
              <a:rPr lang="zh-CN" altLang="en-US" sz="1600" dirty="0">
                <a:latin typeface="宋体" panose="02010600030101010101" pitchFamily="2" charset="-122"/>
              </a:rPr>
              <a:t> 九大类防护用品都有相应的安全标准。</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05476" name="Text Box 9"/>
          <p:cNvSpPr txBox="1"/>
          <p:nvPr/>
        </p:nvSpPr>
        <p:spPr>
          <a:xfrm>
            <a:off x="1336675" y="404813"/>
            <a:ext cx="780097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                 第二节    安全生产标准体系</a:t>
            </a:r>
            <a:endParaRPr lang="zh-CN" altLang="en-US" dirty="0">
              <a:latin typeface="Arial" panose="020B0604020202020204" pitchFamily="34" charset="0"/>
            </a:endParaRPr>
          </a:p>
        </p:txBody>
      </p:sp>
      <p:sp>
        <p:nvSpPr>
          <p:cNvPr id="105477" name="Text Box 10"/>
          <p:cNvSpPr txBox="1"/>
          <p:nvPr/>
        </p:nvSpPr>
        <p:spPr>
          <a:xfrm>
            <a:off x="1414463" y="1052513"/>
            <a:ext cx="4591050" cy="460375"/>
          </a:xfrm>
          <a:prstGeom prst="rect">
            <a:avLst/>
          </a:prstGeom>
          <a:noFill/>
          <a:ln w="9525">
            <a:noFill/>
          </a:ln>
        </p:spPr>
        <p:txBody>
          <a:bodyPr>
            <a:spAutoFit/>
          </a:bodyPr>
          <a:p>
            <a:r>
              <a:rPr lang="zh-CN" altLang="en-US" sz="2400" b="1" dirty="0">
                <a:latin typeface="Arial" panose="020B0604020202020204" pitchFamily="34" charset="0"/>
                <a:ea typeface="华文楷体" panose="02010600040101010101" charset="-122"/>
              </a:rPr>
              <a:t>一、安全生产标准体系</a:t>
            </a:r>
            <a:endParaRPr lang="zh-CN" altLang="en-US" sz="2400" b="1"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教材第360页</a:t>
            </a:r>
            <a:endParaRPr lang="zh-CN" altLang="en-US" sz="2800" dirty="0">
              <a:latin typeface="华文新魏" panose="02010800040101010101" charset="-122"/>
              <a:ea typeface="华文新魏" panose="02010800040101010101" charset="-122"/>
            </a:endParaRPr>
          </a:p>
        </p:txBody>
      </p:sp>
      <p:sp>
        <p:nvSpPr>
          <p:cNvPr id="106499" name="矩形 20"/>
          <p:cNvSpPr/>
          <p:nvPr/>
        </p:nvSpPr>
        <p:spPr>
          <a:xfrm>
            <a:off x="1260475" y="6021388"/>
            <a:ext cx="13258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❤对比掌握</a:t>
            </a:r>
            <a:endParaRPr lang="zh-CN" altLang="en-US" dirty="0">
              <a:solidFill>
                <a:srgbClr val="800000"/>
              </a:solidFill>
              <a:latin typeface="Arial" panose="020B0604020202020204" pitchFamily="34" charset="0"/>
            </a:endParaRPr>
          </a:p>
        </p:txBody>
      </p:sp>
      <p:sp>
        <p:nvSpPr>
          <p:cNvPr id="106500" name="矩形 25"/>
          <p:cNvSpPr/>
          <p:nvPr/>
        </p:nvSpPr>
        <p:spPr>
          <a:xfrm>
            <a:off x="1804988" y="1557338"/>
            <a:ext cx="8659812" cy="4319587"/>
          </a:xfrm>
          <a:prstGeom prst="rect">
            <a:avLst/>
          </a:prstGeom>
          <a:noFill/>
          <a:ln w="9525">
            <a:noFill/>
          </a:ln>
        </p:spPr>
        <p:txBody>
          <a:bodyPr/>
          <a:p>
            <a:pPr>
              <a:lnSpc>
                <a:spcPct val="150000"/>
              </a:lnSpc>
            </a:pPr>
            <a:r>
              <a:rPr lang="en-US" altLang="zh-CN" b="1">
                <a:latin typeface="宋体" panose="02010600030101010101" pitchFamily="2" charset="-122"/>
              </a:rPr>
              <a:t>1</a:t>
            </a:r>
            <a:r>
              <a:rPr lang="zh-CN" altLang="en-US" b="1" dirty="0">
                <a:latin typeface="宋体" panose="02010600030101010101" pitchFamily="2" charset="-122"/>
              </a:rPr>
              <a:t>、国家标准的制订分</a:t>
            </a:r>
            <a:r>
              <a:rPr lang="zh-CN" altLang="en-US" dirty="0">
                <a:latin typeface="宋体" panose="02010600030101010101" pitchFamily="2" charset="-122"/>
              </a:rPr>
              <a:t>：</a:t>
            </a:r>
            <a:endParaRPr lang="zh-CN" altLang="en-US" dirty="0">
              <a:latin typeface="宋体" panose="02010600030101010101" pitchFamily="2" charset="-122"/>
            </a:endParaRPr>
          </a:p>
          <a:p>
            <a:pPr>
              <a:lnSpc>
                <a:spcPct val="150000"/>
              </a:lnSpc>
            </a:pPr>
            <a:r>
              <a:rPr lang="zh-CN" altLang="en-US" dirty="0">
                <a:solidFill>
                  <a:srgbClr val="A50021"/>
                </a:solidFill>
                <a:latin typeface="宋体" panose="02010600030101010101" pitchFamily="2" charset="-122"/>
              </a:rPr>
              <a:t>预阶段、立项阶段、起草阶段、征求意见阶段、审查阶段、批准阶段、出版阶段、复审阶段、废止阶段</a:t>
            </a:r>
            <a:r>
              <a:rPr lang="zh-CN" altLang="en-US" dirty="0">
                <a:latin typeface="宋体" panose="02010600030101010101" pitchFamily="2" charset="-122"/>
              </a:rPr>
              <a:t>等</a:t>
            </a:r>
            <a:r>
              <a:rPr lang="en-US" altLang="zh-CN">
                <a:latin typeface="宋体" panose="02010600030101010101" pitchFamily="2" charset="-122"/>
              </a:rPr>
              <a:t>9</a:t>
            </a:r>
            <a:r>
              <a:rPr lang="zh-CN" altLang="en-US" dirty="0">
                <a:latin typeface="宋体" panose="02010600030101010101" pitchFamily="2" charset="-122"/>
              </a:rPr>
              <a:t>个阶段。 </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2</a:t>
            </a:r>
            <a:r>
              <a:rPr lang="zh-CN" altLang="en-US" b="1" dirty="0">
                <a:latin typeface="宋体" panose="02010600030101010101" pitchFamily="2" charset="-122"/>
              </a:rPr>
              <a:t>、国家标准的修订分</a:t>
            </a:r>
            <a:r>
              <a:rPr lang="zh-CN" altLang="en-US" dirty="0">
                <a:latin typeface="宋体" panose="02010600030101010101" pitchFamily="2" charset="-122"/>
              </a:rPr>
              <a:t>：</a:t>
            </a:r>
            <a:endParaRPr lang="zh-CN" altLang="en-US" dirty="0">
              <a:latin typeface="宋体" panose="02010600030101010101" pitchFamily="2" charset="-122"/>
            </a:endParaRPr>
          </a:p>
          <a:p>
            <a:pPr>
              <a:lnSpc>
                <a:spcPct val="150000"/>
              </a:lnSpc>
            </a:pPr>
            <a:r>
              <a:rPr lang="zh-CN" altLang="en-US" dirty="0">
                <a:solidFill>
                  <a:srgbClr val="A50021"/>
                </a:solidFill>
                <a:latin typeface="宋体" panose="02010600030101010101" pitchFamily="2" charset="-122"/>
              </a:rPr>
              <a:t>立项阶段、修订阶段、征求意见阶段、审查阶段、批准阶段、出版阶段、复审阶段、废止阶段</a:t>
            </a:r>
            <a:r>
              <a:rPr lang="zh-CN" altLang="en-US" dirty="0">
                <a:latin typeface="宋体" panose="02010600030101010101" pitchFamily="2" charset="-122"/>
              </a:rPr>
              <a:t>等</a:t>
            </a:r>
            <a:r>
              <a:rPr lang="en-US" altLang="zh-CN">
                <a:latin typeface="宋体" panose="02010600030101010101" pitchFamily="2" charset="-122"/>
              </a:rPr>
              <a:t>8</a:t>
            </a:r>
            <a:r>
              <a:rPr lang="zh-CN" altLang="en-US" dirty="0">
                <a:latin typeface="宋体" panose="02010600030101010101" pitchFamily="2" charset="-122"/>
              </a:rPr>
              <a:t>个阶段。 </a:t>
            </a:r>
            <a:endParaRPr lang="zh-CN" altLang="en-US" dirty="0">
              <a:latin typeface="宋体" panose="02010600030101010101" pitchFamily="2" charset="-122"/>
            </a:endParaRPr>
          </a:p>
          <a:p>
            <a:pPr>
              <a:lnSpc>
                <a:spcPct val="150000"/>
              </a:lnSpc>
            </a:pPr>
            <a:r>
              <a:rPr lang="en-US" altLang="zh-CN" b="1">
                <a:latin typeface="宋体" panose="02010600030101010101" pitchFamily="2" charset="-122"/>
              </a:rPr>
              <a:t>3</a:t>
            </a:r>
            <a:r>
              <a:rPr lang="zh-CN" altLang="en-US" b="1" dirty="0">
                <a:latin typeface="宋体" panose="02010600030101010101" pitchFamily="2" charset="-122"/>
              </a:rPr>
              <a:t>、行业标准的制、修订程序</a:t>
            </a:r>
            <a:r>
              <a:rPr lang="zh-CN" altLang="en-US" dirty="0">
                <a:solidFill>
                  <a:srgbClr val="A50021"/>
                </a:solidFill>
                <a:latin typeface="宋体" panose="02010600030101010101" pitchFamily="2" charset="-122"/>
              </a:rPr>
              <a:t>和</a:t>
            </a:r>
            <a:r>
              <a:rPr lang="en-US" altLang="zh-CN">
                <a:solidFill>
                  <a:srgbClr val="A50021"/>
                </a:solidFill>
                <a:latin typeface="宋体" panose="02010600030101010101" pitchFamily="2" charset="-122"/>
              </a:rPr>
              <a:t>GB</a:t>
            </a:r>
            <a:r>
              <a:rPr lang="zh-CN" altLang="en-US" dirty="0">
                <a:solidFill>
                  <a:srgbClr val="A50021"/>
                </a:solidFill>
                <a:latin typeface="宋体" panose="02010600030101010101" pitchFamily="2" charset="-122"/>
              </a:rPr>
              <a:t>基本相同，但行业标准必须报国务院标准化行政主管部门备案</a:t>
            </a:r>
            <a:r>
              <a:rPr lang="zh-CN" altLang="en-US" dirty="0">
                <a:latin typeface="宋体" panose="02010600030101010101" pitchFamily="2" charset="-122"/>
              </a:rPr>
              <a:t>；在公布相关的国家标准之后，该项行业标准即行废止。</a:t>
            </a:r>
            <a:r>
              <a:rPr lang="zh-CN" altLang="en-US" sz="1600" dirty="0">
                <a:latin typeface="宋体" panose="02010600030101010101" pitchFamily="2" charset="-122"/>
              </a:rPr>
              <a:t> </a:t>
            </a:r>
            <a:endParaRPr lang="zh-CN" altLang="en-US" sz="1600" dirty="0">
              <a:latin typeface="宋体" panose="02010600030101010101" pitchFamily="2" charset="-122"/>
            </a:endParaRPr>
          </a:p>
        </p:txBody>
      </p:sp>
      <p:sp>
        <p:nvSpPr>
          <p:cNvPr id="106501" name="Text Box 9"/>
          <p:cNvSpPr txBox="1"/>
          <p:nvPr/>
        </p:nvSpPr>
        <p:spPr>
          <a:xfrm>
            <a:off x="1416050" y="549275"/>
            <a:ext cx="80359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二、安全生产标准制定、修订程序</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日期占位符 3"/>
          <p:cNvSpPr txBox="1">
            <a:spLocks noGrp="1"/>
          </p:cNvSpPr>
          <p:nvPr/>
        </p:nvSpPr>
        <p:spPr>
          <a:xfrm>
            <a:off x="8047038" y="6165850"/>
            <a:ext cx="3124200"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教材第360页</a:t>
            </a:r>
            <a:endParaRPr lang="zh-CN" altLang="en-US" sz="2800" dirty="0">
              <a:latin typeface="华文新魏" panose="02010800040101010101" charset="-122"/>
              <a:ea typeface="华文新魏" panose="02010800040101010101" charset="-122"/>
            </a:endParaRPr>
          </a:p>
        </p:txBody>
      </p:sp>
      <p:sp>
        <p:nvSpPr>
          <p:cNvPr id="107523" name="矩形 20"/>
          <p:cNvSpPr/>
          <p:nvPr/>
        </p:nvSpPr>
        <p:spPr>
          <a:xfrm>
            <a:off x="1336675" y="6165850"/>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❤了解</a:t>
            </a:r>
            <a:endParaRPr lang="zh-CN" altLang="en-US" dirty="0">
              <a:solidFill>
                <a:srgbClr val="800000"/>
              </a:solidFill>
              <a:latin typeface="Arial" panose="020B0604020202020204" pitchFamily="34" charset="0"/>
            </a:endParaRPr>
          </a:p>
        </p:txBody>
      </p:sp>
      <p:sp>
        <p:nvSpPr>
          <p:cNvPr id="107524" name="矩形 25"/>
          <p:cNvSpPr/>
          <p:nvPr/>
        </p:nvSpPr>
        <p:spPr>
          <a:xfrm>
            <a:off x="1804988" y="1268413"/>
            <a:ext cx="8659812" cy="4897437"/>
          </a:xfrm>
          <a:prstGeom prst="rect">
            <a:avLst/>
          </a:prstGeom>
          <a:noFill/>
          <a:ln w="9525">
            <a:noFill/>
          </a:ln>
        </p:spPr>
        <p:txBody>
          <a:bodyPr/>
          <a:p>
            <a:pPr>
              <a:lnSpc>
                <a:spcPct val="150000"/>
              </a:lnSpc>
            </a:pPr>
            <a:r>
              <a:rPr lang="en-US" altLang="en-US" sz="1600" b="1">
                <a:latin typeface="宋体" panose="02010600030101010101" pitchFamily="2" charset="-122"/>
              </a:rPr>
              <a:t>1、预阶段</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err="1">
                <a:latin typeface="宋体" panose="02010600030101010101" pitchFamily="2" charset="-122"/>
              </a:rPr>
              <a:t>项目提出（企业、科研院所、协会、学会、中介机构等都可以提出）到项目建议书上报国务院</a:t>
            </a:r>
            <a:r>
              <a:rPr lang="en-US" altLang="en-US" sz="1600">
                <a:latin typeface="宋体" panose="02010600030101010101" pitchFamily="2" charset="-122"/>
              </a:rPr>
              <a:t> </a:t>
            </a:r>
            <a:r>
              <a:rPr lang="en-US" altLang="en-US" sz="1600" err="1">
                <a:latin typeface="宋体" panose="02010600030101010101" pitchFamily="2" charset="-122"/>
              </a:rPr>
              <a:t>标准化行政主管部门或安监总局止的一段时间</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a:solidFill>
                  <a:srgbClr val="A50021"/>
                </a:solidFill>
                <a:latin typeface="宋体" panose="02010600030101010101" pitchFamily="2" charset="-122"/>
              </a:rPr>
              <a:t>1）制修订标准的范围</a:t>
            </a:r>
            <a:r>
              <a:rPr lang="en-US" altLang="en-US" sz="1600">
                <a:latin typeface="宋体" panose="02010600030101010101" pitchFamily="2" charset="-122"/>
              </a:rPr>
              <a:t> </a:t>
            </a:r>
            <a:r>
              <a:rPr lang="en-US" altLang="en-US" sz="1600" err="1">
                <a:latin typeface="宋体" panose="02010600030101010101" pitchFamily="2" charset="-122"/>
              </a:rPr>
              <a:t>安全生产标准可以从以下范围内立项</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1）符合国家现行有关安全生产法律法规和标准化工作规定的；（2）在安全生产标准范围内的；（3）市场和企业急需、符合国家产业政策，对提高安全生产水平有促进作用的；（4）对安全生产专项整治有推动作用的；（5）规范安全生产监督监察和行政执法的；（6）规范安全生产行政许可和市场准入的。 </a:t>
            </a:r>
            <a:endParaRPr lang="en-US" altLang="zh-CN" sz="1600">
              <a:latin typeface="宋体" panose="02010600030101010101" pitchFamily="2" charset="-122"/>
            </a:endParaRPr>
          </a:p>
          <a:p>
            <a:pPr>
              <a:lnSpc>
                <a:spcPct val="150000"/>
              </a:lnSpc>
            </a:pPr>
            <a:r>
              <a:rPr lang="en-US" altLang="en-US" sz="1600">
                <a:solidFill>
                  <a:srgbClr val="A50021"/>
                </a:solidFill>
                <a:latin typeface="宋体" panose="02010600030101010101" pitchFamily="2" charset="-122"/>
              </a:rPr>
              <a:t>2）制修订标准的建议</a:t>
            </a:r>
            <a:r>
              <a:rPr lang="en-US" altLang="en-US" sz="1600">
                <a:latin typeface="宋体" panose="02010600030101010101" pitchFamily="2" charset="-122"/>
              </a:rPr>
              <a:t> </a:t>
            </a:r>
            <a:r>
              <a:rPr lang="en-US" altLang="en-US" sz="1600" err="1">
                <a:latin typeface="宋体" panose="02010600030101010101" pitchFamily="2" charset="-122"/>
              </a:rPr>
              <a:t>提出制修订标准，应提供立项建议书，内容主要包括</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a:latin typeface="宋体" panose="02010600030101010101" pitchFamily="2" charset="-122"/>
              </a:rPr>
              <a:t>（1）制修订的必要性；（2）相关国家标准或行业标准的情况；（3）标准的主要内容；（4）完成期限；（5）其它有关情况。 </a:t>
            </a:r>
            <a:endParaRPr lang="en-US" altLang="zh-CN" sz="1600">
              <a:latin typeface="宋体" panose="02010600030101010101" pitchFamily="2" charset="-122"/>
            </a:endParaRPr>
          </a:p>
          <a:p>
            <a:pPr>
              <a:lnSpc>
                <a:spcPct val="150000"/>
              </a:lnSpc>
            </a:pPr>
            <a:r>
              <a:rPr lang="en-US" altLang="en-US" sz="1600">
                <a:solidFill>
                  <a:srgbClr val="A50021"/>
                </a:solidFill>
                <a:latin typeface="宋体" panose="02010600030101010101" pitchFamily="2" charset="-122"/>
              </a:rPr>
              <a:t>3）审查</a:t>
            </a:r>
            <a:r>
              <a:rPr lang="en-US" altLang="en-US" sz="1600">
                <a:latin typeface="宋体" panose="02010600030101010101" pitchFamily="2" charset="-122"/>
              </a:rPr>
              <a:t> </a:t>
            </a:r>
            <a:r>
              <a:rPr lang="en-US" altLang="en-US" sz="1600" err="1">
                <a:latin typeface="宋体" panose="02010600030101010101" pitchFamily="2" charset="-122"/>
              </a:rPr>
              <a:t>制修订单位向有关的分标委提出申请，如涉及的安全标准不能归入相应分标委的，可直接向安全生产标委会秘书处申请（设在安监总局</a:t>
            </a:r>
            <a:r>
              <a:rPr lang="en-US" altLang="en-US" sz="1600">
                <a:latin typeface="宋体" panose="02010600030101010101" pitchFamily="2" charset="-122"/>
              </a:rPr>
              <a:t>）。 </a:t>
            </a:r>
            <a:endParaRPr lang="zh-CN" altLang="en-US" sz="1600" dirty="0">
              <a:latin typeface="宋体" panose="02010600030101010101" pitchFamily="2" charset="-122"/>
            </a:endParaRPr>
          </a:p>
        </p:txBody>
      </p:sp>
      <p:sp>
        <p:nvSpPr>
          <p:cNvPr id="107525" name="Text Box 9"/>
          <p:cNvSpPr txBox="1"/>
          <p:nvPr/>
        </p:nvSpPr>
        <p:spPr>
          <a:xfrm>
            <a:off x="1416050" y="549275"/>
            <a:ext cx="80359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二、安全生产标准制定、修订程序</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矩形 25"/>
          <p:cNvSpPr/>
          <p:nvPr/>
        </p:nvSpPr>
        <p:spPr>
          <a:xfrm>
            <a:off x="1727200" y="1052513"/>
            <a:ext cx="8737600" cy="5184775"/>
          </a:xfrm>
          <a:prstGeom prst="rect">
            <a:avLst/>
          </a:prstGeom>
          <a:noFill/>
          <a:ln w="9525">
            <a:noFill/>
          </a:ln>
        </p:spPr>
        <p:txBody>
          <a:bodyPr/>
          <a:p>
            <a:pPr>
              <a:lnSpc>
                <a:spcPct val="150000"/>
              </a:lnSpc>
            </a:pPr>
            <a:r>
              <a:rPr lang="en-US" altLang="zh-CN" sz="1600" b="1">
                <a:latin typeface="宋体" panose="02010600030101010101" pitchFamily="2" charset="-122"/>
              </a:rPr>
              <a:t>2</a:t>
            </a:r>
            <a:r>
              <a:rPr lang="zh-CN" altLang="en-US" sz="1600" b="1" dirty="0">
                <a:latin typeface="宋体" panose="02010600030101010101" pitchFamily="2" charset="-122"/>
              </a:rPr>
              <a:t>、立项阶段</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国务院标准化行政主管部门或安监总局收到立项申请到批准实施（下达新的标准制修订计划）止的一段时间。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3</a:t>
            </a:r>
            <a:r>
              <a:rPr lang="zh-CN" altLang="en-US" sz="1600" b="1" dirty="0">
                <a:latin typeface="宋体" panose="02010600030101010101" pitchFamily="2" charset="-122"/>
              </a:rPr>
              <a:t>、起草阶段</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标委会或分标委收到新的标准制修订计划起，到标准起草单位完成标准征求意见稿为止的一段时间。 起草阶段需做的工作：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1</a:t>
            </a:r>
            <a:r>
              <a:rPr lang="zh-CN" altLang="en-US" sz="1600" dirty="0">
                <a:latin typeface="宋体" panose="02010600030101010101" pitchFamily="2" charset="-122"/>
              </a:rPr>
              <a:t>）成立标准起草工作组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2</a:t>
            </a:r>
            <a:r>
              <a:rPr lang="zh-CN" altLang="en-US" sz="1600" dirty="0">
                <a:latin typeface="宋体" panose="02010600030101010101" pitchFamily="2" charset="-122"/>
              </a:rPr>
              <a:t>）拟定工作计划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3</a:t>
            </a:r>
            <a:r>
              <a:rPr lang="zh-CN" altLang="en-US" sz="1600" dirty="0">
                <a:latin typeface="宋体" panose="02010600030101010101" pitchFamily="2" charset="-122"/>
              </a:rPr>
              <a:t>）调研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4</a:t>
            </a:r>
            <a:r>
              <a:rPr lang="zh-CN" altLang="en-US" sz="1600" dirty="0">
                <a:latin typeface="宋体" panose="02010600030101010101" pitchFamily="2" charset="-122"/>
              </a:rPr>
              <a:t>）安排试验或验证 </a:t>
            </a:r>
            <a:endParaRPr lang="zh-CN" altLang="en-US" sz="1600" dirty="0">
              <a:latin typeface="宋体" panose="02010600030101010101" pitchFamily="2" charset="-122"/>
            </a:endParaRPr>
          </a:p>
          <a:p>
            <a:pPr>
              <a:lnSpc>
                <a:spcPct val="150000"/>
              </a:lnSpc>
            </a:pPr>
            <a:r>
              <a:rPr lang="en-US" altLang="zh-CN" sz="1600">
                <a:latin typeface="宋体" panose="02010600030101010101" pitchFamily="2" charset="-122"/>
              </a:rPr>
              <a:t>5</a:t>
            </a:r>
            <a:r>
              <a:rPr lang="zh-CN" altLang="en-US" sz="1600" dirty="0">
                <a:latin typeface="宋体" panose="02010600030101010101" pitchFamily="2" charset="-122"/>
              </a:rPr>
              <a:t>）完成征求意见稿 </a:t>
            </a:r>
            <a:endParaRPr lang="zh-CN" altLang="en-US" sz="1600" dirty="0">
              <a:latin typeface="宋体" panose="02010600030101010101" pitchFamily="2" charset="-122"/>
            </a:endParaRPr>
          </a:p>
          <a:p>
            <a:pPr>
              <a:lnSpc>
                <a:spcPct val="150000"/>
              </a:lnSpc>
            </a:pPr>
            <a:r>
              <a:rPr lang="en-US" altLang="zh-CN" sz="1600" b="1">
                <a:latin typeface="宋体" panose="02010600030101010101" pitchFamily="2" charset="-122"/>
              </a:rPr>
              <a:t>4</a:t>
            </a:r>
            <a:r>
              <a:rPr lang="zh-CN" altLang="en-US" sz="1600" b="1" dirty="0">
                <a:latin typeface="宋体" panose="02010600030101010101" pitchFamily="2" charset="-122"/>
              </a:rPr>
              <a:t>、征求意见阶段</a:t>
            </a:r>
            <a:r>
              <a:rPr lang="zh-CN" altLang="en-US" sz="1600" dirty="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zh-CN" altLang="en-US" sz="1600" dirty="0">
                <a:latin typeface="宋体" panose="02010600030101010101" pitchFamily="2" charset="-122"/>
              </a:rPr>
              <a:t>自征求意见稿及编制说明发送到审查单位起，至制、修订单位回收整理意见、完成送审稿（提交标委会或分标委秘书处审阅同意）为止的一段时间。 </a:t>
            </a:r>
            <a:endParaRPr lang="zh-CN" altLang="en-US" sz="1600" dirty="0">
              <a:latin typeface="宋体" panose="02010600030101010101" pitchFamily="2" charset="-122"/>
            </a:endParaRPr>
          </a:p>
        </p:txBody>
      </p:sp>
      <p:sp>
        <p:nvSpPr>
          <p:cNvPr id="108547" name="Text Box 9"/>
          <p:cNvSpPr txBox="1"/>
          <p:nvPr/>
        </p:nvSpPr>
        <p:spPr>
          <a:xfrm>
            <a:off x="1416050" y="549275"/>
            <a:ext cx="80359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二、安全生产标准制定、修订程序</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矩形 25"/>
          <p:cNvSpPr/>
          <p:nvPr/>
        </p:nvSpPr>
        <p:spPr>
          <a:xfrm>
            <a:off x="1727200" y="1052513"/>
            <a:ext cx="8737600" cy="5184775"/>
          </a:xfrm>
          <a:prstGeom prst="rect">
            <a:avLst/>
          </a:prstGeom>
          <a:noFill/>
          <a:ln w="9525">
            <a:noFill/>
          </a:ln>
        </p:spPr>
        <p:txBody>
          <a:bodyPr/>
          <a:p>
            <a:pPr>
              <a:lnSpc>
                <a:spcPct val="150000"/>
              </a:lnSpc>
            </a:pPr>
            <a:r>
              <a:rPr lang="en-US" altLang="en-US" sz="1600" b="1">
                <a:latin typeface="宋体" panose="02010600030101010101" pitchFamily="2" charset="-122"/>
              </a:rPr>
              <a:t>5、审查阶段</a:t>
            </a:r>
            <a:r>
              <a:rPr lang="en-US" altLang="zh-CN" sz="1600" b="1">
                <a:latin typeface="宋体" panose="02010600030101010101" pitchFamily="2" charset="-122"/>
              </a:rPr>
              <a:t>（</a:t>
            </a:r>
            <a:r>
              <a:rPr lang="zh-CN" altLang="en-US" sz="1600" dirty="0">
                <a:latin typeface="宋体" panose="02010600030101010101" pitchFamily="2" charset="-122"/>
              </a:rPr>
              <a:t>代表出席率不足</a:t>
            </a:r>
            <a:r>
              <a:rPr lang="zh-CN" altLang="en-US" sz="1600" dirty="0">
                <a:solidFill>
                  <a:srgbClr val="A50021"/>
                </a:solidFill>
                <a:latin typeface="宋体" panose="02010600030101010101" pitchFamily="2" charset="-122"/>
              </a:rPr>
              <a:t>三分之二</a:t>
            </a:r>
            <a:r>
              <a:rPr lang="zh-CN" altLang="en-US" sz="1600" dirty="0">
                <a:latin typeface="宋体" panose="02010600030101010101" pitchFamily="2" charset="-122"/>
              </a:rPr>
              <a:t>时，应重新组织审查</a:t>
            </a:r>
            <a:r>
              <a:rPr lang="zh-CN" altLang="en-US" sz="1600" b="1" dirty="0">
                <a:latin typeface="宋体" panose="02010600030101010101" pitchFamily="2" charset="-122"/>
              </a:rPr>
              <a:t>）</a:t>
            </a:r>
            <a:r>
              <a:rPr lang="en-US" altLang="en-US" sz="1600">
                <a:latin typeface="宋体" panose="02010600030101010101" pitchFamily="2" charset="-122"/>
              </a:rPr>
              <a:t> </a:t>
            </a:r>
            <a:endParaRPr lang="zh-CN" altLang="en-US" sz="1600" dirty="0">
              <a:latin typeface="宋体" panose="02010600030101010101" pitchFamily="2" charset="-122"/>
            </a:endParaRPr>
          </a:p>
          <a:p>
            <a:pPr>
              <a:lnSpc>
                <a:spcPct val="150000"/>
              </a:lnSpc>
            </a:pPr>
            <a:r>
              <a:rPr lang="en-US" altLang="en-US" sz="1600" err="1">
                <a:latin typeface="宋体" panose="02010600030101010101" pitchFamily="2" charset="-122"/>
              </a:rPr>
              <a:t>标委会或分标委秘书处自收到送审稿起，至完成审核，形成报批稿为止的一段时间</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b="1">
                <a:latin typeface="宋体" panose="02010600030101010101" pitchFamily="2" charset="-122"/>
              </a:rPr>
              <a:t>6、批准阶段</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err="1">
                <a:latin typeface="宋体" panose="02010600030101010101" pitchFamily="2" charset="-122"/>
              </a:rPr>
              <a:t>国务院标准化行政主管部门或安监总局自收到标准报批稿起，至批准发布标准为止的一段时间</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b="1">
                <a:latin typeface="宋体" panose="02010600030101010101" pitchFamily="2" charset="-122"/>
              </a:rPr>
              <a:t>7、出版阶段</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err="1">
                <a:latin typeface="宋体" panose="02010600030101010101" pitchFamily="2" charset="-122"/>
              </a:rPr>
              <a:t>国家标准由国务院标准化行政主管部门规定的国家标准出版社出版，行业标准由安监总局规定的煤炭工业出版社出版</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b="1">
                <a:latin typeface="宋体" panose="02010600030101010101" pitchFamily="2" charset="-122"/>
              </a:rPr>
              <a:t>8、复审阶段</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a:solidFill>
                  <a:srgbClr val="A50021"/>
                </a:solidFill>
                <a:latin typeface="宋体" panose="02010600030101010101" pitchFamily="2" charset="-122"/>
              </a:rPr>
              <a:t>原则上国家标准和行业标准每5年进行一次复审、企业标准每3年进行一次复审</a:t>
            </a:r>
            <a:r>
              <a:rPr lang="en-US" altLang="en-US" sz="1600">
                <a:latin typeface="宋体" panose="02010600030101010101" pitchFamily="2" charset="-122"/>
              </a:rPr>
              <a:t>。经复审需要修订的列入修订计划、需要废止的则提请国务院标准化行政主管部门或安监总局予以废止。 </a:t>
            </a:r>
            <a:endParaRPr lang="en-US" altLang="en-US" sz="1600">
              <a:latin typeface="宋体" panose="02010600030101010101" pitchFamily="2" charset="-122"/>
            </a:endParaRPr>
          </a:p>
          <a:p>
            <a:pPr>
              <a:lnSpc>
                <a:spcPct val="150000"/>
              </a:lnSpc>
            </a:pPr>
            <a:r>
              <a:rPr lang="en-US" altLang="en-US" sz="1600" b="1">
                <a:latin typeface="宋体" panose="02010600030101010101" pitchFamily="2" charset="-122"/>
              </a:rPr>
              <a:t>9、废止阶段</a:t>
            </a:r>
            <a:r>
              <a:rPr lang="en-US" altLang="en-US" sz="1600">
                <a:latin typeface="宋体" panose="02010600030101010101" pitchFamily="2" charset="-122"/>
              </a:rPr>
              <a:t> </a:t>
            </a:r>
            <a:endParaRPr lang="en-US" altLang="zh-CN" sz="1600">
              <a:latin typeface="宋体" panose="02010600030101010101" pitchFamily="2" charset="-122"/>
            </a:endParaRPr>
          </a:p>
          <a:p>
            <a:pPr>
              <a:lnSpc>
                <a:spcPct val="150000"/>
              </a:lnSpc>
            </a:pPr>
            <a:r>
              <a:rPr lang="en-US" altLang="en-US" sz="1600" b="1">
                <a:latin typeface="宋体" panose="02010600030101010101" pitchFamily="2" charset="-122"/>
              </a:rPr>
              <a:t>10、备案</a:t>
            </a:r>
            <a:r>
              <a:rPr lang="en-US" altLang="en-US" sz="1600">
                <a:latin typeface="宋体" panose="02010600030101010101" pitchFamily="2" charset="-122"/>
              </a:rPr>
              <a:t> 行业标准应当在发布后</a:t>
            </a:r>
            <a:r>
              <a:rPr lang="en-US" altLang="en-US" sz="1600">
                <a:solidFill>
                  <a:srgbClr val="A50021"/>
                </a:solidFill>
                <a:latin typeface="宋体" panose="02010600030101010101" pitchFamily="2" charset="-122"/>
              </a:rPr>
              <a:t>30日内依法报国务院标准化行政主管部门备案</a:t>
            </a:r>
            <a:r>
              <a:rPr lang="en-US" altLang="en-US" sz="1600">
                <a:latin typeface="宋体" panose="02010600030101010101" pitchFamily="2" charset="-122"/>
              </a:rPr>
              <a:t>。 </a:t>
            </a:r>
            <a:endParaRPr lang="zh-CN" altLang="en-US" sz="1600" dirty="0">
              <a:latin typeface="宋体" panose="02010600030101010101" pitchFamily="2" charset="-122"/>
            </a:endParaRPr>
          </a:p>
        </p:txBody>
      </p:sp>
      <p:sp>
        <p:nvSpPr>
          <p:cNvPr id="109571" name="Text Box 9"/>
          <p:cNvSpPr txBox="1"/>
          <p:nvPr/>
        </p:nvSpPr>
        <p:spPr>
          <a:xfrm>
            <a:off x="1416050" y="549275"/>
            <a:ext cx="80359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二、安全生产标准制定、修订程序</a:t>
            </a:r>
            <a:endParaRPr lang="zh-CN" altLang="en-US" sz="2800" dirty="0">
              <a:latin typeface="Arial" panose="020B0604020202020204" pitchFamily="34" charset="0"/>
              <a:ea typeface="华文楷体" panose="02010600040101010101" charset="-122"/>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习题</a:t>
            </a:r>
            <a:endParaRPr lang="zh-CN" altLang="en-US" sz="3600" dirty="0">
              <a:ea typeface="华文行楷" panose="02010800040101010101" pitchFamily="2" charset="-122"/>
            </a:endParaRPr>
          </a:p>
        </p:txBody>
      </p:sp>
      <p:sp>
        <p:nvSpPr>
          <p:cNvPr id="110595"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6.</a:t>
            </a:r>
            <a:r>
              <a:rPr lang="zh-CN" altLang="en-US" dirty="0">
                <a:latin typeface="华文新魏" panose="02010800040101010101" charset="-122"/>
                <a:ea typeface="华文新魏" panose="02010800040101010101" charset="-122"/>
              </a:rPr>
              <a:t>国家标准的修订程序和制定程序的区别是（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没有立项阶段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没有预阶段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多了一个备案阶段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审查阶段改为修订阶段 </a:t>
            </a:r>
            <a:endParaRPr lang="zh-CN" altLang="en-US"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习题</a:t>
            </a:r>
            <a:endParaRPr lang="zh-CN" altLang="en-US" sz="3600" dirty="0">
              <a:ea typeface="华文行楷" panose="02010800040101010101" pitchFamily="2" charset="-122"/>
            </a:endParaRPr>
          </a:p>
        </p:txBody>
      </p:sp>
      <p:sp>
        <p:nvSpPr>
          <p:cNvPr id="111619"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6.</a:t>
            </a:r>
            <a:r>
              <a:rPr lang="zh-CN" altLang="en-US" dirty="0">
                <a:latin typeface="华文新魏" panose="02010800040101010101" charset="-122"/>
                <a:ea typeface="华文新魏" panose="02010800040101010101" charset="-122"/>
              </a:rPr>
              <a:t>国家标准的修订程序和制定程序的区别是（　）。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a:t>
            </a:r>
            <a:r>
              <a:rPr lang="zh-CN" altLang="en-US" dirty="0">
                <a:latin typeface="华文新魏" panose="02010800040101010101" charset="-122"/>
                <a:ea typeface="华文新魏" panose="02010800040101010101" charset="-122"/>
              </a:rPr>
              <a:t>没有立项阶段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a:t>
            </a:r>
            <a:r>
              <a:rPr lang="zh-CN" altLang="en-US" dirty="0">
                <a:latin typeface="华文新魏" panose="02010800040101010101" charset="-122"/>
                <a:ea typeface="华文新魏" panose="02010800040101010101" charset="-122"/>
              </a:rPr>
              <a:t>没有预阶段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a:t>
            </a:r>
            <a:r>
              <a:rPr lang="zh-CN" altLang="en-US" dirty="0">
                <a:latin typeface="华文新魏" panose="02010800040101010101" charset="-122"/>
                <a:ea typeface="华文新魏" panose="02010800040101010101" charset="-122"/>
              </a:rPr>
              <a:t>多了一个备案阶段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a:t>
            </a:r>
            <a:r>
              <a:rPr lang="zh-CN" altLang="en-US" dirty="0">
                <a:latin typeface="华文新魏" panose="02010800040101010101" charset="-122"/>
                <a:ea typeface="华文新魏" panose="02010800040101010101" charset="-122"/>
              </a:rPr>
              <a:t>审查阶段改为修订阶段 </a:t>
            </a:r>
            <a:endParaRPr lang="zh-CN" altLang="en-US" dirty="0">
              <a:latin typeface="华文新魏" panose="02010800040101010101" charset="-122"/>
              <a:ea typeface="华文新魏" panose="02010800040101010101" charset="-122"/>
            </a:endParaRPr>
          </a:p>
        </p:txBody>
      </p:sp>
      <p:sp>
        <p:nvSpPr>
          <p:cNvPr id="111620" name="Text Box 4"/>
          <p:cNvSpPr txBox="1"/>
          <p:nvPr/>
        </p:nvSpPr>
        <p:spPr>
          <a:xfrm>
            <a:off x="1906588" y="5157788"/>
            <a:ext cx="146939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：B</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习题</a:t>
            </a:r>
            <a:endParaRPr lang="zh-CN" altLang="en-US" sz="3600" dirty="0">
              <a:ea typeface="华文行楷" panose="02010800040101010101" pitchFamily="2" charset="-122"/>
            </a:endParaRPr>
          </a:p>
        </p:txBody>
      </p:sp>
      <p:sp>
        <p:nvSpPr>
          <p:cNvPr id="112643"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7.</a:t>
            </a:r>
            <a:r>
              <a:rPr lang="zh-CN" altLang="en-US" dirty="0">
                <a:latin typeface="华文新魏" panose="02010800040101010101" charset="-122"/>
                <a:ea typeface="华文新魏" panose="02010800040101010101" charset="-122"/>
              </a:rPr>
              <a:t>审查阶段的会审时，未出席也未说明意见者为弃权，会议代表出席率不足（　）时，应重新组织审查。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A.1/2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B.2/3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C.3/4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D.4/5 </a:t>
            </a:r>
            <a:endParaRPr lang="zh-CN" altLang="zh-CN" dirty="0">
              <a:latin typeface="华文新魏" panose="02010800040101010101" charset="-122"/>
              <a:ea typeface="华文新魏" panose="02010800040101010101" charset="-122"/>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日期占位符 3"/>
          <p:cNvSpPr txBox="1">
            <a:spLocks noGrp="1"/>
          </p:cNvSpPr>
          <p:nvPr/>
        </p:nvSpPr>
        <p:spPr>
          <a:xfrm>
            <a:off x="8040688" y="6492875"/>
            <a:ext cx="2884487" cy="365125"/>
          </a:xfrm>
          <a:prstGeom prst="rect">
            <a:avLst/>
          </a:prstGeom>
          <a:noFill/>
          <a:ln w="9525">
            <a:noFill/>
          </a:ln>
        </p:spPr>
        <p:txBody>
          <a:bodyPr anchor="ctr" anchorCtr="0"/>
          <a:p>
            <a:r>
              <a:rPr lang="zh-CN" altLang="en-US" sz="2800" dirty="0">
                <a:latin typeface="华文新魏" panose="02010800040101010101" charset="-122"/>
                <a:ea typeface="华文新魏" panose="02010800040101010101" charset="-122"/>
              </a:rPr>
              <a:t>教材第34</a:t>
            </a:r>
            <a:r>
              <a:rPr lang="en-US" altLang="zh-CN" sz="2800">
                <a:latin typeface="华文新魏" panose="02010800040101010101" charset="-122"/>
                <a:ea typeface="华文新魏" panose="02010800040101010101" charset="-122"/>
              </a:rPr>
              <a:t>6</a:t>
            </a:r>
            <a:r>
              <a:rPr lang="zh-CN" altLang="en-US" sz="2800" dirty="0">
                <a:latin typeface="华文新魏" panose="02010800040101010101" charset="-122"/>
                <a:ea typeface="华文新魏" panose="02010800040101010101" charset="-122"/>
              </a:rPr>
              <a:t>页</a:t>
            </a:r>
            <a:endParaRPr lang="zh-CN" altLang="en-US" sz="2800" dirty="0">
              <a:latin typeface="华文新魏" panose="02010800040101010101" charset="-122"/>
              <a:ea typeface="华文新魏" panose="02010800040101010101" charset="-122"/>
            </a:endParaRPr>
          </a:p>
        </p:txBody>
      </p:sp>
      <p:sp>
        <p:nvSpPr>
          <p:cNvPr id="54275" name="矩形 20"/>
          <p:cNvSpPr/>
          <p:nvPr/>
        </p:nvSpPr>
        <p:spPr>
          <a:xfrm>
            <a:off x="1143000" y="6334125"/>
            <a:ext cx="868680" cy="368300"/>
          </a:xfrm>
          <a:prstGeom prst="rect">
            <a:avLst/>
          </a:prstGeom>
          <a:noFill/>
          <a:ln w="9525">
            <a:noFill/>
          </a:ln>
        </p:spPr>
        <p:txBody>
          <a:bodyPr wrap="none">
            <a:spAutoFit/>
          </a:bodyPr>
          <a:p>
            <a:r>
              <a:rPr lang="zh-CN" altLang="en-US" dirty="0">
                <a:solidFill>
                  <a:srgbClr val="800000"/>
                </a:solidFill>
                <a:latin typeface="Arial" panose="020B0604020202020204" pitchFamily="34" charset="0"/>
              </a:rPr>
              <a:t>❤理解</a:t>
            </a:r>
            <a:endParaRPr lang="zh-CN" altLang="en-US" dirty="0">
              <a:solidFill>
                <a:srgbClr val="800000"/>
              </a:solidFill>
              <a:latin typeface="Arial" panose="020B0604020202020204" pitchFamily="34" charset="0"/>
            </a:endParaRPr>
          </a:p>
        </p:txBody>
      </p:sp>
      <p:sp>
        <p:nvSpPr>
          <p:cNvPr id="54276" name="矩形 25"/>
          <p:cNvSpPr/>
          <p:nvPr/>
        </p:nvSpPr>
        <p:spPr>
          <a:xfrm>
            <a:off x="2424113" y="1125538"/>
            <a:ext cx="7993062" cy="5327650"/>
          </a:xfrm>
          <a:prstGeom prst="rect">
            <a:avLst/>
          </a:prstGeom>
          <a:noFill/>
          <a:ln w="9525">
            <a:noFill/>
          </a:ln>
        </p:spPr>
        <p:txBody>
          <a:bodyPr/>
          <a:p>
            <a:pPr>
              <a:lnSpc>
                <a:spcPct val="150000"/>
              </a:lnSpc>
            </a:pPr>
            <a:r>
              <a:rPr lang="zh-CN" altLang="en-US" b="1" dirty="0">
                <a:latin typeface="宋体" panose="02010600030101010101" pitchFamily="2" charset="-122"/>
              </a:rPr>
              <a:t>（四）其他建设项目的安全生产条件和设施</a:t>
            </a:r>
            <a:r>
              <a:rPr lang="zh-CN" altLang="en-US" b="1" dirty="0">
                <a:solidFill>
                  <a:srgbClr val="800000"/>
                </a:solidFill>
                <a:latin typeface="宋体" panose="02010600030101010101" pitchFamily="2" charset="-122"/>
              </a:rPr>
              <a:t>综合分析</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50000"/>
              </a:lnSpc>
            </a:pPr>
            <a:r>
              <a:rPr lang="zh-CN" altLang="en-US" dirty="0">
                <a:latin typeface="宋体" panose="02010600030101010101" pitchFamily="2" charset="-122"/>
              </a:rPr>
              <a:t>对上述</a:t>
            </a:r>
            <a:r>
              <a:rPr lang="zh-CN" altLang="en-US" dirty="0">
                <a:solidFill>
                  <a:srgbClr val="800000"/>
                </a:solidFill>
                <a:latin typeface="宋体" panose="02010600030101010101" pitchFamily="2" charset="-122"/>
              </a:rPr>
              <a:t>高危建设项目</a:t>
            </a:r>
            <a:r>
              <a:rPr lang="zh-CN" altLang="en-US" dirty="0">
                <a:latin typeface="宋体" panose="02010600030101010101" pitchFamily="2" charset="-122"/>
              </a:rPr>
              <a:t>及</a:t>
            </a:r>
            <a:r>
              <a:rPr lang="zh-CN" altLang="en-US" dirty="0">
                <a:solidFill>
                  <a:srgbClr val="800000"/>
                </a:solidFill>
                <a:latin typeface="宋体" panose="02010600030101010101" pitchFamily="2" charset="-122"/>
              </a:rPr>
              <a:t>国家、省级重点建设项目以外</a:t>
            </a:r>
            <a:r>
              <a:rPr lang="zh-CN" altLang="en-US" dirty="0">
                <a:latin typeface="宋体" panose="02010600030101010101" pitchFamily="2" charset="-122"/>
              </a:rPr>
              <a:t>的其他建设项目，生产经营单位应当对其安全生产条件和设施进行综合分析，形成书面报告，并按照监管权限的规定报安全生产监督管理部门</a:t>
            </a:r>
            <a:r>
              <a:rPr lang="zh-CN" altLang="en-US" dirty="0">
                <a:solidFill>
                  <a:srgbClr val="800000"/>
                </a:solidFill>
                <a:latin typeface="宋体" panose="02010600030101010101" pitchFamily="2" charset="-122"/>
              </a:rPr>
              <a:t>备案。</a:t>
            </a:r>
            <a:endParaRPr lang="zh-CN" altLang="en-US" dirty="0">
              <a:solidFill>
                <a:srgbClr val="800000"/>
              </a:solidFill>
              <a:latin typeface="宋体" panose="02010600030101010101" pitchFamily="2" charset="-122"/>
            </a:endParaRPr>
          </a:p>
          <a:p>
            <a:pPr>
              <a:lnSpc>
                <a:spcPct val="150000"/>
              </a:lnSpc>
            </a:pPr>
            <a:endParaRPr lang="zh-CN" altLang="en-US" dirty="0">
              <a:solidFill>
                <a:srgbClr val="800000"/>
              </a:solidFill>
              <a:latin typeface="宋体" panose="02010600030101010101" pitchFamily="2" charset="-122"/>
            </a:endParaRPr>
          </a:p>
          <a:p>
            <a:pPr>
              <a:lnSpc>
                <a:spcPct val="150000"/>
              </a:lnSpc>
            </a:pPr>
            <a:endParaRPr lang="zh-CN" altLang="en-US" dirty="0">
              <a:solidFill>
                <a:srgbClr val="800000"/>
              </a:solidFill>
              <a:latin typeface="宋体" panose="02010600030101010101" pitchFamily="2" charset="-122"/>
            </a:endParaRPr>
          </a:p>
          <a:p>
            <a:pPr>
              <a:lnSpc>
                <a:spcPct val="150000"/>
              </a:lnSpc>
            </a:pPr>
            <a:r>
              <a:rPr lang="en-US" altLang="zh-CN">
                <a:solidFill>
                  <a:srgbClr val="800000"/>
                </a:solidFill>
                <a:latin typeface="宋体" panose="02010600030101010101" pitchFamily="2" charset="-122"/>
              </a:rPr>
              <a:t>1</a:t>
            </a:r>
            <a:r>
              <a:rPr lang="zh-CN" altLang="en-US" dirty="0">
                <a:solidFill>
                  <a:srgbClr val="800000"/>
                </a:solidFill>
                <a:latin typeface="宋体" panose="02010600030101010101" pitchFamily="2" charset="-122"/>
              </a:rPr>
              <a:t>、高危</a:t>
            </a:r>
            <a:r>
              <a:rPr lang="en-US" altLang="zh-CN">
                <a:solidFill>
                  <a:srgbClr val="800000"/>
                </a:solidFill>
                <a:latin typeface="宋体" panose="02010600030101010101" pitchFamily="2" charset="-122"/>
              </a:rPr>
              <a:t>+</a:t>
            </a:r>
            <a:r>
              <a:rPr lang="zh-CN" altLang="en-US" dirty="0">
                <a:solidFill>
                  <a:srgbClr val="800000"/>
                </a:solidFill>
                <a:latin typeface="宋体" panose="02010600030101010101" pitchFamily="2" charset="-122"/>
              </a:rPr>
              <a:t>国家省级重点：论证、预评价</a:t>
            </a:r>
            <a:endParaRPr lang="zh-CN" altLang="en-US" dirty="0">
              <a:solidFill>
                <a:srgbClr val="800000"/>
              </a:solidFill>
              <a:latin typeface="宋体" panose="02010600030101010101" pitchFamily="2" charset="-122"/>
            </a:endParaRPr>
          </a:p>
          <a:p>
            <a:pPr>
              <a:lnSpc>
                <a:spcPct val="150000"/>
              </a:lnSpc>
            </a:pPr>
            <a:endParaRPr lang="zh-CN" altLang="en-US" dirty="0">
              <a:solidFill>
                <a:srgbClr val="800000"/>
              </a:solidFill>
              <a:latin typeface="宋体" panose="02010600030101010101" pitchFamily="2" charset="-122"/>
            </a:endParaRPr>
          </a:p>
          <a:p>
            <a:pPr>
              <a:lnSpc>
                <a:spcPct val="150000"/>
              </a:lnSpc>
            </a:pPr>
            <a:r>
              <a:rPr lang="en-US" altLang="zh-CN">
                <a:solidFill>
                  <a:srgbClr val="800000"/>
                </a:solidFill>
                <a:latin typeface="宋体" panose="02010600030101010101" pitchFamily="2" charset="-122"/>
              </a:rPr>
              <a:t>2</a:t>
            </a:r>
            <a:r>
              <a:rPr lang="zh-CN" altLang="en-US" dirty="0">
                <a:solidFill>
                  <a:srgbClr val="800000"/>
                </a:solidFill>
                <a:latin typeface="宋体" panose="02010600030101010101" pitchFamily="2" charset="-122"/>
              </a:rPr>
              <a:t>、其他：综合分析备案</a:t>
            </a:r>
            <a:endParaRPr lang="zh-CN" altLang="en-US" dirty="0">
              <a:solidFill>
                <a:srgbClr val="800000"/>
              </a:solidFill>
              <a:latin typeface="宋体" panose="02010600030101010101" pitchFamily="2" charset="-122"/>
            </a:endParaRPr>
          </a:p>
        </p:txBody>
      </p:sp>
      <p:sp>
        <p:nvSpPr>
          <p:cNvPr id="54277" name="文本框 54276"/>
          <p:cNvSpPr txBox="1"/>
          <p:nvPr/>
        </p:nvSpPr>
        <p:spPr>
          <a:xfrm>
            <a:off x="1271588" y="333375"/>
            <a:ext cx="7921625" cy="521970"/>
          </a:xfrm>
          <a:prstGeom prst="rect">
            <a:avLst/>
          </a:prstGeom>
          <a:noFill/>
          <a:ln w="9525">
            <a:noFill/>
          </a:ln>
        </p:spPr>
        <p:txBody>
          <a:bodyPr>
            <a:spAutoFit/>
          </a:bodyPr>
          <a:p>
            <a:r>
              <a:rPr lang="zh-CN" altLang="en-US" sz="2800" dirty="0">
                <a:latin typeface="Arial" panose="020B0604020202020204" pitchFamily="34" charset="0"/>
                <a:ea typeface="华文楷体" panose="02010600040101010101" charset="-122"/>
              </a:rPr>
              <a:t>三、建设项目安全条件论证与安全预评价</a:t>
            </a:r>
            <a:endParaRPr lang="zh-CN" altLang="en-US" dirty="0">
              <a:latin typeface="Arial" panose="020B0604020202020204" pitchFamily="34" charset="0"/>
            </a:endParaRP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idx="4294967295"/>
          </p:nvPr>
        </p:nvSpPr>
        <p:spPr>
          <a:ln/>
        </p:spPr>
        <p:txBody>
          <a:bodyPr vert="horz" wrap="square" lIns="91440" tIns="45720" rIns="91440" bIns="45720" anchor="ctr" anchorCtr="0"/>
          <a:p>
            <a:r>
              <a:rPr lang="zh-CN" altLang="en-US" sz="3600" dirty="0">
                <a:ea typeface="华文行楷" panose="02010800040101010101" pitchFamily="2" charset="-122"/>
              </a:rPr>
              <a:t>习题</a:t>
            </a:r>
            <a:endParaRPr lang="zh-CN" altLang="en-US" sz="3600" dirty="0">
              <a:ea typeface="华文行楷" panose="02010800040101010101" pitchFamily="2" charset="-122"/>
            </a:endParaRPr>
          </a:p>
        </p:txBody>
      </p:sp>
      <p:sp>
        <p:nvSpPr>
          <p:cNvPr id="113667" name="Rectangle 3"/>
          <p:cNvSpPr>
            <a:spLocks noGrp="1"/>
          </p:cNvSpPr>
          <p:nvPr>
            <p:ph type="body" idx="4294967295"/>
          </p:nvPr>
        </p:nvSpPr>
        <p:spPr>
          <a:ln/>
        </p:spPr>
        <p:txBody>
          <a:bodyPr vert="horz" wrap="square" lIns="91440" tIns="45720" rIns="91440" bIns="45720" anchor="t" anchorCtr="0"/>
          <a:p>
            <a:r>
              <a:rPr lang="zh-CN" altLang="zh-CN" dirty="0">
                <a:latin typeface="华文新魏" panose="02010800040101010101" charset="-122"/>
                <a:ea typeface="华文新魏" panose="02010800040101010101" charset="-122"/>
              </a:rPr>
              <a:t>7.</a:t>
            </a:r>
            <a:r>
              <a:rPr lang="zh-CN" altLang="en-US" dirty="0">
                <a:latin typeface="华文新魏" panose="02010800040101010101" charset="-122"/>
                <a:ea typeface="华文新魏" panose="02010800040101010101" charset="-122"/>
              </a:rPr>
              <a:t>审查阶段的会审时，未出席也未说明意见者为弃权，会议代表出席率不足（　）时，应重新组织审查。 </a:t>
            </a:r>
            <a:endParaRPr lang="zh-CN" altLang="en-US"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A.1/2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B.2/3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C.3/4 </a:t>
            </a:r>
            <a:endParaRPr lang="zh-CN" altLang="zh-CN" dirty="0">
              <a:latin typeface="华文新魏" panose="02010800040101010101" charset="-122"/>
              <a:ea typeface="华文新魏" panose="02010800040101010101" charset="-122"/>
            </a:endParaRPr>
          </a:p>
          <a:p>
            <a:r>
              <a:rPr lang="zh-CN" altLang="zh-CN" dirty="0">
                <a:latin typeface="华文新魏" panose="02010800040101010101" charset="-122"/>
                <a:ea typeface="华文新魏" panose="02010800040101010101" charset="-122"/>
              </a:rPr>
              <a:t> D.4/5 </a:t>
            </a:r>
            <a:endParaRPr lang="zh-CN" altLang="zh-CN" dirty="0">
              <a:latin typeface="华文新魏" panose="02010800040101010101" charset="-122"/>
              <a:ea typeface="华文新魏" panose="02010800040101010101" charset="-122"/>
            </a:endParaRPr>
          </a:p>
        </p:txBody>
      </p:sp>
      <p:sp>
        <p:nvSpPr>
          <p:cNvPr id="113668" name="Text Box 4"/>
          <p:cNvSpPr txBox="1"/>
          <p:nvPr/>
        </p:nvSpPr>
        <p:spPr>
          <a:xfrm>
            <a:off x="1906588" y="5157788"/>
            <a:ext cx="1469390" cy="645160"/>
          </a:xfrm>
          <a:prstGeom prst="rect">
            <a:avLst/>
          </a:prstGeom>
          <a:noFill/>
          <a:ln w="9525">
            <a:noFill/>
          </a:ln>
        </p:spPr>
        <p:txBody>
          <a:bodyPr wrap="none">
            <a:spAutoFit/>
          </a:bodyPr>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答案</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：B</a:t>
            </a:r>
            <a:endParaRPr lang="zh-CN" altLang="en-US" dirty="0">
              <a:solidFill>
                <a:srgbClr val="FF0000"/>
              </a:solidFill>
              <a:latin typeface="微软雅黑" panose="020B0503020204020204" pitchFamily="34" charset="-122"/>
              <a:ea typeface="微软雅黑" panose="020B0503020204020204" pitchFamily="34" charset="-122"/>
            </a:endParaRPr>
          </a:p>
          <a:p>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解析</a:t>
            </a:r>
            <a:r>
              <a:rPr lang="en-US" altLang="zh-CN">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3" name="文本占位符 117762"/>
          <p:cNvSpPr/>
          <p:nvPr>
            <p:ph type="body" idx="1"/>
          </p:nvPr>
        </p:nvSpPr>
        <p:spPr>
          <a:ln/>
        </p:spPr>
        <p:txBody>
          <a:bodyPr/>
          <a:p>
            <a:pPr>
              <a:buNone/>
            </a:pPr>
            <a:r>
              <a:rPr lang="zh-CN" altLang="en-US" dirty="0"/>
              <a:t>第七章</a:t>
            </a:r>
            <a:endParaRPr lang="zh-CN" altLang="en-US" dirty="0"/>
          </a:p>
          <a:p>
            <a:pPr>
              <a:buNone/>
            </a:pPr>
            <a:r>
              <a:rPr lang="en-US" altLang="zh-CN"/>
              <a:t>1</a:t>
            </a:r>
            <a:r>
              <a:rPr lang="zh-CN" altLang="en-US" dirty="0"/>
              <a:t>、标准：</a:t>
            </a:r>
            <a:r>
              <a:rPr lang="en-US" altLang="zh-CN"/>
              <a:t>5</a:t>
            </a:r>
            <a:r>
              <a:rPr lang="zh-CN" altLang="en-US" dirty="0"/>
              <a:t>种</a:t>
            </a:r>
            <a:endParaRPr lang="zh-CN" altLang="en-US" dirty="0"/>
          </a:p>
          <a:p>
            <a:pPr>
              <a:buNone/>
            </a:pPr>
            <a:endParaRPr lang="zh-CN" altLang="en-US" dirty="0"/>
          </a:p>
          <a:p>
            <a:pPr>
              <a:buNone/>
            </a:pPr>
            <a:r>
              <a:rPr lang="en-US" altLang="zh-CN"/>
              <a:t>2</a:t>
            </a:r>
            <a:r>
              <a:rPr lang="zh-CN" altLang="en-US" dirty="0"/>
              <a:t>、</a:t>
            </a:r>
            <a:r>
              <a:rPr lang="en-US" altLang="zh-CN"/>
              <a:t>5</a:t>
            </a:r>
            <a:r>
              <a:rPr lang="zh-CN" altLang="en-US" dirty="0"/>
              <a:t>大体系：</a:t>
            </a:r>
            <a:endParaRPr lang="zh-CN" altLang="en-US" dirty="0"/>
          </a:p>
          <a:p>
            <a:pPr>
              <a:buNone/>
            </a:pPr>
            <a:r>
              <a:rPr lang="en-US" altLang="zh-CN"/>
              <a:t>3</a:t>
            </a:r>
            <a:r>
              <a:rPr lang="zh-CN" altLang="en-US" dirty="0"/>
              <a:t>、国家制定、修订：预阶段</a:t>
            </a:r>
            <a:endParaRPr lang="zh-CN" altLang="en-US" dirty="0"/>
          </a:p>
          <a:p>
            <a:pPr>
              <a:buNone/>
            </a:pPr>
            <a:r>
              <a:rPr lang="en-US" altLang="zh-CN"/>
              <a:t>4</a:t>
            </a:r>
            <a:r>
              <a:rPr lang="zh-CN" altLang="en-US" dirty="0"/>
              <a:t>、国标和行标：备案（</a:t>
            </a:r>
            <a:r>
              <a:rPr lang="en-US" altLang="zh-CN"/>
              <a:t>30</a:t>
            </a:r>
            <a:r>
              <a:rPr lang="zh-CN" altLang="en-US" dirty="0"/>
              <a:t>）</a:t>
            </a:r>
            <a:endParaRPr lang="zh-CN" altLang="en-US" dirty="0"/>
          </a:p>
          <a:p>
            <a:pPr>
              <a:buNone/>
            </a:pPr>
            <a:r>
              <a:rPr lang="en-US" altLang="zh-CN"/>
              <a:t>5</a:t>
            </a:r>
            <a:r>
              <a:rPr lang="zh-CN" altLang="en-US" dirty="0"/>
              <a:t>、代表出席率：</a:t>
            </a:r>
            <a:r>
              <a:rPr lang="en-US" altLang="zh-CN"/>
              <a:t>2/3</a:t>
            </a:r>
            <a:endParaRPr lang="en-US" altLang="zh-CN"/>
          </a:p>
          <a:p>
            <a:pPr>
              <a:buNone/>
            </a:pPr>
            <a:r>
              <a:rPr lang="en-US" altLang="zh-CN"/>
              <a:t>6</a:t>
            </a:r>
            <a:r>
              <a:rPr lang="zh-CN" altLang="en-US" dirty="0"/>
              <a:t>、复审：</a:t>
            </a:r>
            <a:r>
              <a:rPr lang="en-US" altLang="zh-CN"/>
              <a:t>5</a:t>
            </a:r>
            <a:r>
              <a:rPr lang="zh-CN" altLang="en-US" dirty="0"/>
              <a:t>年</a:t>
            </a:r>
            <a:endParaRPr lang="zh-CN" altLang="en-US" dirty="0"/>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p:nvPr>
            <p:ph type="title" idx="4294967295"/>
          </p:nvPr>
        </p:nvSpPr>
        <p:spPr>
          <a:xfrm>
            <a:off x="1884363" y="274638"/>
            <a:ext cx="8669337" cy="1143000"/>
          </a:xfrm>
          <a:ln/>
        </p:spPr>
        <p:txBody>
          <a:bodyPr vert="horz" wrap="square" lIns="91440" tIns="45720" rIns="91440" bIns="45720" anchor="ctr" anchorCtr="0"/>
          <a:p>
            <a:r>
              <a:rPr lang="zh-CN" altLang="en-US" dirty="0">
                <a:solidFill>
                  <a:schemeClr val="tx1"/>
                </a:solidFill>
                <a:latin typeface="微软雅黑" panose="020B0503020204020204" pitchFamily="34" charset="-122"/>
                <a:ea typeface="华文行楷" panose="02010800040101010101" pitchFamily="2" charset="-122"/>
              </a:rPr>
              <a:t>          </a:t>
            </a:r>
            <a:endParaRPr lang="zh-CN" altLang="en-US" dirty="0"/>
          </a:p>
        </p:txBody>
      </p:sp>
      <p:sp>
        <p:nvSpPr>
          <p:cNvPr id="114691" name="Rectangle 3"/>
          <p:cNvSpPr/>
          <p:nvPr/>
        </p:nvSpPr>
        <p:spPr>
          <a:xfrm>
            <a:off x="1181100" y="44450"/>
            <a:ext cx="8669338" cy="1143000"/>
          </a:xfrm>
          <a:prstGeom prst="rect">
            <a:avLst/>
          </a:prstGeom>
          <a:noFill/>
          <a:ln w="9525">
            <a:noFill/>
          </a:ln>
        </p:spPr>
        <p:txBody>
          <a:bodyPr anchor="ctr" anchorCtr="0"/>
          <a:p>
            <a:pPr eaLnBrk="0" hangingPunct="0">
              <a:buFontTx/>
            </a:pPr>
            <a:r>
              <a:rPr lang="zh-CN" altLang="en-US" sz="3200" dirty="0">
                <a:latin typeface="Verdana" panose="020B0604030504040204" pitchFamily="34" charset="0"/>
                <a:ea typeface="华文楷体" panose="02010600040101010101" charset="-122"/>
              </a:rPr>
              <a:t>本次课程</a:t>
            </a:r>
            <a:endParaRPr lang="zh-CN" altLang="en-US" sz="3200" dirty="0">
              <a:solidFill>
                <a:srgbClr val="E75C01"/>
              </a:solidFill>
              <a:latin typeface="Verdana" panose="020B0604030504040204" pitchFamily="34" charset="0"/>
              <a:ea typeface="微软雅黑" panose="020B0503020204020204" pitchFamily="34" charset="-122"/>
            </a:endParaRPr>
          </a:p>
        </p:txBody>
      </p:sp>
      <p:sp>
        <p:nvSpPr>
          <p:cNvPr id="114692" name="Text Box 8"/>
          <p:cNvSpPr txBox="1"/>
          <p:nvPr/>
        </p:nvSpPr>
        <p:spPr>
          <a:xfrm>
            <a:off x="1027113" y="1196975"/>
            <a:ext cx="5537200" cy="460375"/>
          </a:xfrm>
          <a:prstGeom prst="rect">
            <a:avLst/>
          </a:prstGeom>
          <a:noFill/>
          <a:ln w="9525">
            <a:noFill/>
          </a:ln>
        </p:spPr>
        <p:txBody>
          <a:bodyPr>
            <a:spAutoFit/>
          </a:bodyPr>
          <a:p>
            <a:r>
              <a:rPr lang="zh-CN" altLang="en-US" sz="2400" b="1" dirty="0">
                <a:latin typeface="华文新魏" panose="02010800040101010101" charset="-122"/>
                <a:ea typeface="华文新魏" panose="02010800040101010101" charset="-122"/>
              </a:rPr>
              <a:t>      第七章   安全生产标准体系</a:t>
            </a:r>
            <a:endParaRPr lang="zh-CN" altLang="en-US" dirty="0">
              <a:latin typeface="Arial" panose="020B0604020202020204" pitchFamily="34" charset="0"/>
            </a:endParaRPr>
          </a:p>
        </p:txBody>
      </p:sp>
      <p:sp>
        <p:nvSpPr>
          <p:cNvPr id="114693" name="Text Box 9"/>
          <p:cNvSpPr txBox="1"/>
          <p:nvPr/>
        </p:nvSpPr>
        <p:spPr>
          <a:xfrm>
            <a:off x="1727200" y="1844675"/>
            <a:ext cx="4913313" cy="3784600"/>
          </a:xfrm>
          <a:prstGeom prst="rect">
            <a:avLst/>
          </a:prstGeom>
          <a:noFill/>
          <a:ln w="9525">
            <a:noFill/>
          </a:ln>
        </p:spPr>
        <p:txBody>
          <a:bodyPr>
            <a:spAutoFit/>
          </a:bodyPr>
          <a:p>
            <a:pPr>
              <a:lnSpc>
                <a:spcPct val="150000"/>
              </a:lnSpc>
            </a:pPr>
            <a:r>
              <a:rPr lang="zh-CN" altLang="en-US" sz="2000" b="1" dirty="0">
                <a:solidFill>
                  <a:srgbClr val="CC0000"/>
                </a:solidFill>
                <a:latin typeface="华文新魏" panose="02010800040101010101" charset="-122"/>
                <a:ea typeface="华文新魏" panose="02010800040101010101" charset="-122"/>
              </a:rPr>
              <a:t>第一节    安全标准概述</a:t>
            </a:r>
            <a:endParaRPr lang="zh-CN" altLang="en-US" sz="2000" b="1" dirty="0">
              <a:solidFill>
                <a:srgbClr val="CC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一、安全标准的定义和作用</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二、安全标准的范围</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三、有关标准化组织</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四、安全生产标准的种类</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b="1" dirty="0">
                <a:solidFill>
                  <a:srgbClr val="CC0000"/>
                </a:solidFill>
                <a:latin typeface="华文新魏" panose="02010800040101010101" charset="-122"/>
                <a:ea typeface="华文新魏" panose="02010800040101010101" charset="-122"/>
              </a:rPr>
              <a:t>第二节    安全生产标准体系</a:t>
            </a:r>
            <a:endParaRPr lang="zh-CN" altLang="en-US" sz="2000" b="1" dirty="0">
              <a:solidFill>
                <a:srgbClr val="CC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一、安全生产标准体系</a:t>
            </a:r>
            <a:endParaRPr lang="zh-CN" altLang="en-US" sz="2000" dirty="0">
              <a:solidFill>
                <a:srgbClr val="000000"/>
              </a:solidFill>
              <a:latin typeface="华文新魏" panose="02010800040101010101" charset="-122"/>
              <a:ea typeface="华文新魏" panose="02010800040101010101" charset="-122"/>
            </a:endParaRPr>
          </a:p>
          <a:p>
            <a:pPr>
              <a:lnSpc>
                <a:spcPct val="150000"/>
              </a:lnSpc>
            </a:pPr>
            <a:r>
              <a:rPr lang="zh-CN" altLang="en-US" sz="2000" dirty="0">
                <a:solidFill>
                  <a:srgbClr val="000000"/>
                </a:solidFill>
                <a:latin typeface="华文新魏" panose="02010800040101010101" charset="-122"/>
                <a:ea typeface="华文新魏" panose="02010800040101010101" charset="-122"/>
              </a:rPr>
              <a:t>二、安全生产标准制定、修订程序</a:t>
            </a:r>
            <a:endParaRPr lang="zh-CN" altLang="en-US" sz="2000" dirty="0">
              <a:solidFill>
                <a:srgbClr val="000000"/>
              </a:solidFill>
              <a:latin typeface="华文新魏" panose="02010800040101010101" charset="-122"/>
              <a:ea typeface="华文新魏" panose="02010800040101010101" charset="-122"/>
            </a:endParaRP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练习题(多选)</a:t>
            </a:r>
            <a:endParaRPr lang="zh-CN" altLang="en-US" sz="3600" dirty="0">
              <a:solidFill>
                <a:srgbClr val="000000"/>
              </a:solidFill>
              <a:ea typeface="华文新魏" panose="02010800040101010101" charset="-122"/>
            </a:endParaRPr>
          </a:p>
        </p:txBody>
      </p:sp>
      <p:sp>
        <p:nvSpPr>
          <p:cNvPr id="55299" name="文本占位符 55298"/>
          <p:cNvSpPr>
            <a:spLocks noGrp="1"/>
          </p:cNvSpPr>
          <p:nvPr>
            <p:ph type="body" idx="1"/>
          </p:nvPr>
        </p:nvSpPr>
        <p:spPr>
          <a:xfrm>
            <a:off x="2135188" y="1557338"/>
            <a:ext cx="8229600" cy="4525962"/>
          </a:xfrm>
          <a:ln/>
        </p:spPr>
        <p:txBody>
          <a:bodyPr vert="horz" wrap="square" anchor="t" anchorCtr="0"/>
          <a:p>
            <a:pPr>
              <a:lnSpc>
                <a:spcPct val="150000"/>
              </a:lnSpc>
              <a:buNone/>
            </a:pPr>
            <a:r>
              <a:rPr lang="zh-CN" altLang="en-US" sz="2000" dirty="0">
                <a:solidFill>
                  <a:srgbClr val="000000"/>
                </a:solidFill>
                <a:latin typeface="华文新魏" panose="02010800040101010101" charset="-122"/>
                <a:ea typeface="华文新魏" panose="02010800040101010101" charset="-122"/>
              </a:rPr>
              <a:t>4.依据《建设项目安全设施“三同时”监督管理暂行办法》，生产经营单位编制的安全条件论证应包括（　）。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A.安全设施设计采取的防范措施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B.建设项目内在的危险和有害因素及对安全生产的影响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C.建设项目与周边设施（单位）生产、经营活动和居民生活在安全方面的相互影响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D.预期效果以及存在的问题与建议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E.当地自然条件对建设项目安全生产的影响</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p:txBody>
      </p:sp>
      <p:pic>
        <p:nvPicPr>
          <p:cNvPr id="55300" name="图片 55299"/>
          <p:cNvPicPr>
            <a:picLocks noChangeAspect="1"/>
          </p:cNvPicPr>
          <p:nvPr/>
        </p:nvPicPr>
        <p:blipFill>
          <a:blip r:embed="rId1"/>
          <a:stretch>
            <a:fillRect/>
          </a:stretch>
        </p:blipFill>
        <p:spPr>
          <a:xfrm>
            <a:off x="4872038" y="260350"/>
            <a:ext cx="1719262" cy="1289050"/>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xfrm>
            <a:off x="1600200" y="274638"/>
            <a:ext cx="8229600" cy="1143000"/>
          </a:xfrm>
          <a:ln/>
        </p:spPr>
        <p:txBody>
          <a:bodyPr vert="horz" wrap="square" anchor="ctr" anchorCtr="0"/>
          <a:p>
            <a:r>
              <a:rPr lang="zh-CN" altLang="en-US" sz="3600" dirty="0">
                <a:solidFill>
                  <a:srgbClr val="000000"/>
                </a:solidFill>
                <a:ea typeface="华文新魏" panose="02010800040101010101" charset="-122"/>
              </a:rPr>
              <a:t>练习题(多选)</a:t>
            </a:r>
            <a:endParaRPr lang="zh-CN" altLang="en-US" sz="3600" dirty="0">
              <a:solidFill>
                <a:srgbClr val="000000"/>
              </a:solidFill>
              <a:ea typeface="华文新魏" panose="02010800040101010101" charset="-122"/>
            </a:endParaRPr>
          </a:p>
        </p:txBody>
      </p:sp>
      <p:sp>
        <p:nvSpPr>
          <p:cNvPr id="57347" name="文本占位符 57346"/>
          <p:cNvSpPr>
            <a:spLocks noGrp="1"/>
          </p:cNvSpPr>
          <p:nvPr>
            <p:ph type="body" idx="1"/>
          </p:nvPr>
        </p:nvSpPr>
        <p:spPr>
          <a:xfrm>
            <a:off x="2135188" y="1557338"/>
            <a:ext cx="8229600" cy="4525962"/>
          </a:xfrm>
          <a:ln/>
        </p:spPr>
        <p:txBody>
          <a:bodyPr vert="horz" wrap="square" anchor="t" anchorCtr="0"/>
          <a:p>
            <a:pPr>
              <a:lnSpc>
                <a:spcPct val="150000"/>
              </a:lnSpc>
              <a:buNone/>
            </a:pPr>
            <a:r>
              <a:rPr lang="zh-CN" altLang="en-US" sz="2000" dirty="0">
                <a:solidFill>
                  <a:srgbClr val="000000"/>
                </a:solidFill>
                <a:latin typeface="华文新魏" panose="02010800040101010101" charset="-122"/>
                <a:ea typeface="华文新魏" panose="02010800040101010101" charset="-122"/>
              </a:rPr>
              <a:t>4.依据《建设项目安全设施“三同时”监督管理暂行办法》，生产经营单位编制的安全条件论证包括应包括（　）。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A.安全设施设计采取的防范措施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a:t>
            </a:r>
            <a:r>
              <a:rPr lang="zh-CN" altLang="en-US" sz="2000" b="1" dirty="0">
                <a:solidFill>
                  <a:srgbClr val="800000"/>
                </a:solidFill>
                <a:latin typeface="华文新魏" panose="02010800040101010101" charset="-122"/>
                <a:ea typeface="华文新魏" panose="02010800040101010101" charset="-122"/>
              </a:rPr>
              <a:t>B.建设项目内在的危险和有害因素及对安全生产的影响 </a:t>
            </a:r>
            <a:endParaRPr lang="zh-CN" altLang="en-US" sz="2000" b="1" dirty="0">
              <a:solidFill>
                <a:srgbClr val="800000"/>
              </a:solidFill>
              <a:latin typeface="华文新魏" panose="02010800040101010101" charset="-122"/>
              <a:ea typeface="华文新魏" panose="02010800040101010101" charset="-122"/>
            </a:endParaRPr>
          </a:p>
          <a:p>
            <a:pPr>
              <a:lnSpc>
                <a:spcPct val="150000"/>
              </a:lnSpc>
              <a:buNone/>
            </a:pPr>
            <a:r>
              <a:rPr lang="zh-CN" altLang="en-US" sz="2000" b="1" dirty="0">
                <a:solidFill>
                  <a:srgbClr val="800000"/>
                </a:solidFill>
                <a:latin typeface="华文新魏" panose="02010800040101010101" charset="-122"/>
                <a:ea typeface="华文新魏" panose="02010800040101010101" charset="-122"/>
              </a:rPr>
              <a:t> C.建设项目与周边设施（单位）生产、经营活动和居民生活在安全方面的相互影响</a:t>
            </a:r>
            <a:r>
              <a:rPr lang="zh-CN" altLang="en-US" sz="2000" dirty="0">
                <a:solidFill>
                  <a:srgbClr val="000000"/>
                </a:solidFill>
                <a:latin typeface="华文新魏" panose="02010800040101010101" charset="-122"/>
                <a:ea typeface="华文新魏" panose="02010800040101010101" charset="-122"/>
              </a:rPr>
              <a:t>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D.预期效果以及存在的问题与建议 </a:t>
            </a:r>
            <a:endParaRPr lang="zh-CN" altLang="en-US" sz="2000" dirty="0">
              <a:solidFill>
                <a:srgbClr val="000000"/>
              </a:solidFill>
              <a:latin typeface="华文新魏" panose="02010800040101010101" charset="-122"/>
              <a:ea typeface="华文新魏" panose="02010800040101010101" charset="-122"/>
            </a:endParaRPr>
          </a:p>
          <a:p>
            <a:pPr>
              <a:lnSpc>
                <a:spcPct val="150000"/>
              </a:lnSpc>
              <a:buNone/>
            </a:pPr>
            <a:r>
              <a:rPr lang="zh-CN" altLang="en-US" sz="2000" dirty="0">
                <a:solidFill>
                  <a:srgbClr val="000000"/>
                </a:solidFill>
                <a:latin typeface="华文新魏" panose="02010800040101010101" charset="-122"/>
                <a:ea typeface="华文新魏" panose="02010800040101010101" charset="-122"/>
              </a:rPr>
              <a:t> </a:t>
            </a:r>
            <a:r>
              <a:rPr lang="zh-CN" altLang="en-US" sz="2000" b="1" dirty="0">
                <a:solidFill>
                  <a:srgbClr val="800000"/>
                </a:solidFill>
                <a:latin typeface="华文新魏" panose="02010800040101010101" charset="-122"/>
                <a:ea typeface="华文新魏" panose="02010800040101010101" charset="-122"/>
              </a:rPr>
              <a:t>E.当地自然条件对建设项目安全生产的影响</a:t>
            </a:r>
            <a:r>
              <a:rPr lang="zh-CN" altLang="en-US" dirty="0">
                <a:solidFill>
                  <a:srgbClr val="000000"/>
                </a:solidFill>
                <a:latin typeface="华文新魏" panose="02010800040101010101" charset="-122"/>
                <a:ea typeface="华文新魏" panose="02010800040101010101" charset="-122"/>
              </a:rPr>
              <a:t> </a:t>
            </a:r>
            <a:endParaRPr lang="zh-CN" altLang="en-US" dirty="0">
              <a:solidFill>
                <a:srgbClr val="000000"/>
              </a:solidFill>
              <a:latin typeface="华文新魏" panose="02010800040101010101" charset="-122"/>
              <a:ea typeface="华文新魏" panose="02010800040101010101" charset="-122"/>
            </a:endParaRPr>
          </a:p>
        </p:txBody>
      </p:sp>
      <p:pic>
        <p:nvPicPr>
          <p:cNvPr id="57348" name="图片 57347"/>
          <p:cNvPicPr>
            <a:picLocks noChangeAspect="1"/>
          </p:cNvPicPr>
          <p:nvPr/>
        </p:nvPicPr>
        <p:blipFill>
          <a:blip r:embed="rId1"/>
          <a:stretch>
            <a:fillRect/>
          </a:stretch>
        </p:blipFill>
        <p:spPr>
          <a:xfrm>
            <a:off x="4872038" y="260350"/>
            <a:ext cx="1719262" cy="1289050"/>
          </a:xfrm>
          <a:prstGeom prst="rect">
            <a:avLst/>
          </a:prstGeom>
          <a:noFill/>
          <a:ln w="9525">
            <a:noFill/>
          </a:ln>
        </p:spPr>
      </p:pic>
    </p:spTree>
  </p:cSld>
  <p:clrMapOvr>
    <a:masterClrMapping/>
  </p:clrMapOvr>
  <p:transition>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梦幻蓝方格">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14662</Words>
  <Application>WPS 演示</Application>
  <PresentationFormat>A4 纸张(210x297 毫米)</PresentationFormat>
  <Paragraphs>852</Paragraphs>
  <Slides>73</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73</vt:i4>
      </vt:variant>
    </vt:vector>
  </HeadingPairs>
  <TitlesOfParts>
    <vt:vector size="90" baseType="lpstr">
      <vt:lpstr>Arial</vt:lpstr>
      <vt:lpstr>宋体</vt:lpstr>
      <vt:lpstr>Wingdings</vt:lpstr>
      <vt:lpstr>微软雅黑</vt:lpstr>
      <vt:lpstr>华文行楷</vt:lpstr>
      <vt:lpstr>华文楷体</vt:lpstr>
      <vt:lpstr>Calibri</vt:lpstr>
      <vt:lpstr>华文新魏</vt:lpstr>
      <vt:lpstr>Verdana</vt:lpstr>
      <vt:lpstr>Arial Unicode MS</vt:lpstr>
      <vt:lpstr>隶书</vt:lpstr>
      <vt:lpstr>汉仪旗黑-85S</vt:lpstr>
      <vt:lpstr>黑体</vt:lpstr>
      <vt:lpstr>李旭科毛笔行书</vt:lpstr>
      <vt:lpstr>楷体</vt:lpstr>
      <vt:lpstr>梦幻蓝方格</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安全生产法                             及相关法律知识   </dc:title>
  <dc:creator>Administrator</dc:creator>
  <cp:lastModifiedBy>monkeyhappy</cp:lastModifiedBy>
  <cp:revision>62</cp:revision>
  <dcterms:created xsi:type="dcterms:W3CDTF">2012-06-06T01:30:27Z</dcterms:created>
  <dcterms:modified xsi:type="dcterms:W3CDTF">2023-11-22T08:36:36Z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C4A13F2FF0AA4DFBA1BD6348A4784B9E_12</vt:lpwstr>
  </property>
</Properties>
</file>