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321" r:id="rId4"/>
    <p:sldId id="264" r:id="rId5"/>
    <p:sldId id="261" r:id="rId6"/>
    <p:sldId id="305" r:id="rId7"/>
    <p:sldId id="263" r:id="rId8"/>
    <p:sldId id="271" r:id="rId9"/>
    <p:sldId id="303" r:id="rId10"/>
    <p:sldId id="302" r:id="rId11"/>
    <p:sldId id="301" r:id="rId12"/>
    <p:sldId id="304" r:id="rId13"/>
    <p:sldId id="284" r:id="rId14"/>
    <p:sldId id="294" r:id="rId15"/>
    <p:sldId id="323" r:id="rId16"/>
  </p:sldIdLst>
  <p:sldSz cx="9144000" cy="6096000"/>
  <p:notesSz cx="6858000" cy="9144000"/>
  <p:custDataLst>
    <p:tags r:id="rId23"/>
  </p:custDataLst>
  <p:defaultTextStyle>
    <a:defPPr>
      <a:defRPr lang="zh-TW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71"/>
    <p:restoredTop sz="94589"/>
  </p:normalViewPr>
  <p:slideViewPr>
    <p:cSldViewPr showGuides="1">
      <p:cViewPr varScale="1">
        <p:scale>
          <a:sx n="75" d="100"/>
          <a:sy n="75" d="100"/>
        </p:scale>
        <p:origin x="-1212" y="-102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b="0" dirty="0">
                <a:ea typeface="PMingLiU" pitchFamily="18" charset="-120"/>
              </a:rPr>
            </a:fld>
            <a:endParaRPr lang="zh-CN" altLang="en-US" sz="1200" b="0" dirty="0"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8436" name="Rectangle 4"/>
          <p:cNvSpPr>
            <a:spLocks noGrp="1" noRo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按一下以編輯母片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第二層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第三層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第四層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第五層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TW" altLang="en-US" sz="1200" b="0" dirty="0">
                <a:ea typeface="PMingLiU" pitchFamily="18" charset="-120"/>
              </a:rPr>
            </a:fld>
            <a:endParaRPr lang="zh-TW" altLang="en-US" sz="1200" b="0" dirty="0"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3081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TW" altLang="en-US" noProof="0" smtClean="0"/>
              <a:t>单击此处编辑母版标题样式</a:t>
            </a:r>
            <a:endParaRPr lang="zh-TW" alt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32100"/>
            <a:ext cx="6400800" cy="838200"/>
          </a:xfrm>
        </p:spPr>
        <p:txBody>
          <a:bodyPr/>
          <a:lstStyle>
            <a:lvl1pPr marL="0" indent="0">
              <a:buFontTx/>
              <a:buNone/>
              <a:defRPr b="1">
                <a:ea typeface="黑体" panose="02010609060101010101" pitchFamily="2" charset="-122"/>
              </a:defRPr>
            </a:lvl1pPr>
          </a:lstStyle>
          <a:p>
            <a:pPr lvl="0"/>
            <a:r>
              <a:rPr lang="zh-TW" altLang="en-US" noProof="0" smtClean="0"/>
              <a:t>单击此处编辑母版副标题样式</a:t>
            </a:r>
            <a:endParaRPr lang="zh-TW" altLang="en-US" noProof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44475"/>
            <a:ext cx="2057400" cy="5200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019800" cy="5200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229600" cy="101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22400"/>
            <a:ext cx="4038600" cy="1935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22400"/>
            <a:ext cx="4038600" cy="1935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509963"/>
            <a:ext cx="8229600" cy="1935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pattFill prst="ltHorz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714726"/>
            <a:ext cx="4051700" cy="4802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600328"/>
            <a:ext cx="2683069" cy="3179933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366808"/>
            <a:ext cx="3963299" cy="1048540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511443"/>
            <a:ext cx="3963299" cy="728134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917950"/>
            <a:ext cx="7772400" cy="12096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84450"/>
            <a:ext cx="7772400" cy="13335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22400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65250"/>
            <a:ext cx="4040188" cy="56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933575"/>
            <a:ext cx="4040188" cy="3511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365250"/>
            <a:ext cx="4041775" cy="56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933575"/>
            <a:ext cx="4041775" cy="3511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3008313" cy="10334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42888"/>
            <a:ext cx="5111750" cy="5202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76350"/>
            <a:ext cx="3008313" cy="4168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267200"/>
            <a:ext cx="5486400" cy="503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44513"/>
            <a:ext cx="5486400" cy="3657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770438"/>
            <a:ext cx="5486400" cy="715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image" Target="../media/image1.png"/><Relationship Id="rId15" Type="http://schemas.openxmlformats.org/officeDocument/2006/relationships/tags" Target="../tags/tag8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689600"/>
            <a:ext cx="2895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689600"/>
            <a:ext cx="2133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689600"/>
            <a:ext cx="2133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ea typeface="PMingLiU" pitchFamily="18" charset="-120"/>
              </a:defRPr>
            </a:lvl1pPr>
          </a:lstStyle>
          <a:p>
            <a:pPr lvl="0" eaLnBrk="1" hangingPunct="1"/>
            <a:fld id="{9A0DB2DC-4C9A-4742-B13C-FB6460FD3503}" type="slidenum">
              <a:rPr lang="zh-TW" altLang="en-US" dirty="0">
                <a:latin typeface="Arial" panose="020B0604020202020204" pitchFamily="34" charset="0"/>
              </a:rPr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4475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单击此处编辑母版标题样式</a:t>
            </a:r>
            <a:endParaRPr lang="zh-TW" altLang="en-US" smtClean="0"/>
          </a:p>
        </p:txBody>
      </p:sp>
      <p:sp>
        <p:nvSpPr>
          <p:cNvPr id="1030" name="Rectangle 6"/>
          <p:cNvSpPr/>
          <p:nvPr>
            <p:ph type="body" idx="1"/>
          </p:nvPr>
        </p:nvSpPr>
        <p:spPr>
          <a:xfrm>
            <a:off x="457200" y="1422400"/>
            <a:ext cx="8229600" cy="4022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单击此处编辑母版文本样式</a:t>
            </a:r>
            <a:endParaRPr lang="zh-TW" altLang="en-US" dirty="0"/>
          </a:p>
          <a:p>
            <a:pPr lvl="1"/>
            <a:r>
              <a:rPr lang="zh-TW" altLang="en-US" dirty="0"/>
              <a:t>第二级</a:t>
            </a:r>
            <a:endParaRPr lang="zh-TW" altLang="en-US" dirty="0"/>
          </a:p>
          <a:p>
            <a:pPr lvl="2"/>
            <a:r>
              <a:rPr lang="zh-TW" altLang="en-US" dirty="0"/>
              <a:t>第三级</a:t>
            </a:r>
            <a:endParaRPr lang="zh-TW" altLang="en-US" dirty="0"/>
          </a:p>
          <a:p>
            <a:pPr lvl="3"/>
            <a:r>
              <a:rPr lang="zh-TW" altLang="en-US" dirty="0"/>
              <a:t>第四级</a:t>
            </a:r>
            <a:endParaRPr lang="zh-TW" altLang="en-US" dirty="0"/>
          </a:p>
          <a:p>
            <a:pPr lvl="4"/>
            <a:r>
              <a:rPr lang="zh-TW" altLang="en-US" dirty="0"/>
              <a:t>第五级</a:t>
            </a:r>
            <a:endParaRPr lang="zh-TW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17.jpeg"/><Relationship Id="rId4" Type="http://schemas.openxmlformats.org/officeDocument/2006/relationships/tags" Target="../tags/tag18.xml"/><Relationship Id="rId3" Type="http://schemas.openxmlformats.org/officeDocument/2006/relationships/image" Target="../media/image16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447800"/>
            <a:ext cx="6781800" cy="14906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中暑的急救与预防</a:t>
            </a:r>
            <a:endParaRPr kumimoji="0" lang="zh-CN" altLang="zh-CN" sz="48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590699" y="31239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253199" y="4059889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185535" y="40603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117871" y="40598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灯片编号占位符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016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中暑的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现场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救护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2" name="Rectangle 5"/>
          <p:cNvSpPr/>
          <p:nvPr/>
        </p:nvSpPr>
        <p:spPr>
          <a:xfrm>
            <a:off x="152400" y="1447800"/>
            <a:ext cx="89916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第四步    </a:t>
            </a:r>
            <a:r>
              <a:rPr lang="zh-TW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按摩穴位</a:t>
            </a:r>
            <a:endParaRPr lang="zh-TW" altLang="zh-CN" sz="2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zh-TW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若病人昏迷不醒，则可用大拇指按压病人的人中、</a:t>
            </a:r>
            <a:endParaRPr lang="zh-TW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合谷等穴位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3276600"/>
            <a:ext cx="23622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7"/>
          <p:cNvPicPr>
            <a:picLocks noChangeAspect="1"/>
          </p:cNvPicPr>
          <p:nvPr/>
        </p:nvPicPr>
        <p:blipFill>
          <a:blip r:embed="rId2"/>
          <a:srcRect l="-2089" b="16089"/>
          <a:stretch>
            <a:fillRect/>
          </a:stretch>
        </p:blipFill>
        <p:spPr>
          <a:xfrm>
            <a:off x="5410200" y="3276600"/>
            <a:ext cx="2917825" cy="2398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灯片编号占位符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016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中暑的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现场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救护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3"/>
          <p:cNvSpPr/>
          <p:nvPr/>
        </p:nvSpPr>
        <p:spPr>
          <a:xfrm>
            <a:off x="457200" y="1422400"/>
            <a:ext cx="8229600" cy="4022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   第五步    </a:t>
            </a: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补充体液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   温开水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   淡盐水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   鲜果汁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981200"/>
            <a:ext cx="4438650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016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夏季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如何预防中暑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40" name="Picture 3" descr="20171246900634803[1]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0" y="1219200"/>
            <a:ext cx="4953000" cy="4876800"/>
          </a:xfrm>
          <a:ln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016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夏季如何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预防中暑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3"/>
          <p:cNvSpPr/>
          <p:nvPr>
            <p:ph idx="1"/>
          </p:nvPr>
        </p:nvSpPr>
        <p:spPr>
          <a:xfrm>
            <a:off x="457200" y="1447800"/>
            <a:ext cx="8229600" cy="402272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zh-CN" dirty="0"/>
              <a:t>      </a:t>
            </a:r>
            <a:r>
              <a:rPr lang="zh-CN" altLang="zh-CN" b="1" dirty="0">
                <a:solidFill>
                  <a:srgbClr val="FF3300"/>
                </a:solidFill>
              </a:rPr>
              <a:t>避免长时间高温作用</a:t>
            </a:r>
            <a:endParaRPr lang="zh-CN" altLang="zh-CN" b="1" dirty="0">
              <a:solidFill>
                <a:srgbClr val="FF3300"/>
              </a:solidFill>
            </a:endParaRPr>
          </a:p>
          <a:p>
            <a:pPr eaLnBrk="1" hangingPunct="1"/>
            <a:r>
              <a:rPr lang="zh-CN" altLang="en-US" b="1" dirty="0"/>
              <a:t>      </a:t>
            </a:r>
            <a:r>
              <a:rPr lang="zh-CN" altLang="zh-CN" b="1" dirty="0"/>
              <a:t>防止热源直接照射</a:t>
            </a:r>
            <a:endParaRPr lang="zh-CN" altLang="en-US" b="1" dirty="0"/>
          </a:p>
          <a:p>
            <a:pPr eaLnBrk="1" hangingPunct="1"/>
            <a:r>
              <a:rPr lang="zh-CN" altLang="en-US" b="1" dirty="0"/>
              <a:t>      </a:t>
            </a:r>
            <a:r>
              <a:rPr lang="zh-CN" altLang="zh-CN" b="1" dirty="0"/>
              <a:t>注意耐热锻炼</a:t>
            </a:r>
            <a:r>
              <a:rPr lang="zh-CN" altLang="en-US" b="1" dirty="0"/>
              <a:t>      </a:t>
            </a:r>
            <a:endParaRPr lang="zh-CN" altLang="zh-CN" b="1" dirty="0"/>
          </a:p>
          <a:p>
            <a:pPr eaLnBrk="1" hangingPunct="1"/>
            <a:r>
              <a:rPr lang="zh-CN" altLang="en-US" b="1" dirty="0"/>
              <a:t>      </a:t>
            </a:r>
            <a:r>
              <a:rPr lang="zh-CN" altLang="zh-CN" b="1" dirty="0"/>
              <a:t>合理调节生活，保证充足的睡眠与休息</a:t>
            </a:r>
            <a:endParaRPr lang="zh-CN" altLang="zh-CN" b="1" dirty="0"/>
          </a:p>
          <a:p>
            <a:pPr eaLnBrk="1" hangingPunct="1"/>
            <a:r>
              <a:rPr lang="zh-CN" altLang="en-US" b="1" dirty="0"/>
              <a:t>      </a:t>
            </a:r>
            <a:r>
              <a:rPr lang="zh-CN" altLang="zh-CN" b="1" dirty="0"/>
              <a:t>饮食富含维生素，易消化</a:t>
            </a:r>
            <a:endParaRPr lang="zh-CN" altLang="zh-CN" b="1" dirty="0"/>
          </a:p>
          <a:p>
            <a:pPr eaLnBrk="1" hangingPunct="1"/>
            <a:r>
              <a:rPr lang="zh-CN" altLang="zh-CN" b="1" dirty="0"/>
              <a:t>      注意年老体弱、孕产妇的生活保健</a:t>
            </a:r>
            <a:endParaRPr lang="zh-CN" altLang="zh-CN" b="1" dirty="0"/>
          </a:p>
          <a:p>
            <a:pPr eaLnBrk="1" hangingPunct="1"/>
            <a:endParaRPr lang="zh-CN" altLang="zh-CN" b="1" dirty="0"/>
          </a:p>
          <a:p>
            <a:pPr eaLnBrk="1" hangingPunct="1"/>
            <a:endParaRPr lang="zh-CN" altLang="zh-CN" b="1" dirty="0"/>
          </a:p>
          <a:p>
            <a:pPr eaLnBrk="1" hangingPunct="1"/>
            <a:endParaRPr lang="zh-CN" altLang="zh-CN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589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35650" y="3587750"/>
            <a:ext cx="299339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636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34075" y="3850005"/>
            <a:ext cx="100330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676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695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723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526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526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240" y="1333500"/>
            <a:ext cx="593915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733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448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333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617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定      义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4" name="Rectangle 3"/>
          <p:cNvSpPr/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zh-CN" b="1" dirty="0"/>
              <a:t>是由于高温环境或烈日暴晒，引起人的体温调节</a:t>
            </a:r>
            <a:endParaRPr lang="zh-CN" altLang="zh-CN" b="1" dirty="0"/>
          </a:p>
          <a:p>
            <a:pPr eaLnBrk="1" hangingPunct="1">
              <a:buNone/>
            </a:pPr>
            <a:endParaRPr lang="zh-CN" altLang="zh-CN" b="1" dirty="0"/>
          </a:p>
          <a:p>
            <a:pPr eaLnBrk="1" hangingPunct="1">
              <a:buNone/>
            </a:pPr>
            <a:r>
              <a:rPr lang="zh-CN" altLang="zh-CN" b="1" dirty="0"/>
              <a:t>   中枢功能障碍、汗腺功能衰竭和水、电解质丢失</a:t>
            </a:r>
            <a:endParaRPr lang="zh-CN" altLang="zh-CN" b="1" dirty="0"/>
          </a:p>
          <a:p>
            <a:pPr eaLnBrk="1" hangingPunct="1"/>
            <a:endParaRPr lang="zh-CN" altLang="zh-CN" b="1" dirty="0"/>
          </a:p>
          <a:p>
            <a:pPr eaLnBrk="1" hangingPunct="1">
              <a:buNone/>
            </a:pPr>
            <a:r>
              <a:rPr lang="zh-CN" altLang="zh-CN" b="1" dirty="0"/>
              <a:t>   过多，从而导致代谢失常而</a:t>
            </a:r>
            <a:r>
              <a:rPr lang="zh-CN" altLang="en-US" b="1" dirty="0"/>
              <a:t>发病</a:t>
            </a:r>
            <a:r>
              <a:rPr lang="zh-CN" altLang="zh-CN" b="1" dirty="0"/>
              <a:t>。</a:t>
            </a:r>
            <a:endParaRPr lang="zh-CN" altLang="zh-CN" b="1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16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病        因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8" name="Rectangle 3"/>
          <p:cNvSpPr/>
          <p:nvPr>
            <p:ph idx="1"/>
          </p:nvPr>
        </p:nvSpPr>
        <p:spPr>
          <a:xfrm>
            <a:off x="457200" y="1447800"/>
            <a:ext cx="8229600" cy="402272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zh-CN" b="1" dirty="0">
                <a:solidFill>
                  <a:srgbClr val="FF3300"/>
                </a:solidFill>
              </a:rPr>
              <a:t>高温环境</a:t>
            </a:r>
            <a:r>
              <a:rPr lang="zh-CN" altLang="zh-CN" b="1" dirty="0"/>
              <a:t>&gt;35°C</a:t>
            </a:r>
            <a:endParaRPr lang="zh-CN" altLang="zh-CN" b="1" dirty="0"/>
          </a:p>
          <a:p>
            <a:pPr eaLnBrk="1" hangingPunct="1"/>
            <a:r>
              <a:rPr lang="zh-CN" altLang="zh-CN" b="1" dirty="0"/>
              <a:t>超负荷的体力活动、剧烈运动</a:t>
            </a:r>
            <a:endParaRPr lang="zh-CN" altLang="zh-CN" b="1" dirty="0"/>
          </a:p>
          <a:p>
            <a:pPr eaLnBrk="1" hangingPunct="1"/>
            <a:r>
              <a:rPr lang="zh-CN" altLang="zh-CN" b="1" dirty="0"/>
              <a:t>缺少防暑降温措施</a:t>
            </a:r>
            <a:endParaRPr lang="zh-CN" altLang="zh-CN" b="1" dirty="0"/>
          </a:p>
          <a:p>
            <a:pPr eaLnBrk="1" hangingPunct="1"/>
            <a:r>
              <a:rPr lang="zh-CN" altLang="zh-CN" b="1" dirty="0"/>
              <a:t>疾病影响：发热、心血管疾病、甲亢等</a:t>
            </a:r>
            <a:endParaRPr lang="zh-CN" altLang="zh-CN" b="1" dirty="0"/>
          </a:p>
          <a:p>
            <a:pPr eaLnBrk="1" hangingPunct="1"/>
            <a:r>
              <a:rPr lang="zh-CN" altLang="zh-CN" b="1" dirty="0"/>
              <a:t>其他因素：老年人、儿童、产妇、肥胖者等</a:t>
            </a:r>
            <a:endParaRPr lang="zh-CN" altLang="zh-CN" b="1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临    床    表    现</a:t>
            </a:r>
            <a:endParaRPr kumimoji="0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395" name="Rectangle 3"/>
          <p:cNvSpPr/>
          <p:nvPr>
            <p:ph idx="1"/>
          </p:nvPr>
        </p:nvSpPr>
        <p:spPr>
          <a:xfrm>
            <a:off x="533400" y="1447800"/>
            <a:ext cx="8229600" cy="402272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zh-CN" b="1" dirty="0"/>
              <a:t>先兆中暑</a:t>
            </a:r>
            <a:endParaRPr lang="zh-CN" altLang="en-US" b="1" dirty="0"/>
          </a:p>
          <a:p>
            <a:pPr eaLnBrk="1" hangingPunct="1">
              <a:buNone/>
            </a:pPr>
            <a:endParaRPr lang="zh-CN" altLang="zh-CN" b="1" dirty="0">
              <a:solidFill>
                <a:srgbClr val="FF3300"/>
              </a:solidFill>
            </a:endParaRPr>
          </a:p>
          <a:p>
            <a:pPr eaLnBrk="1" hangingPunct="1"/>
            <a:r>
              <a:rPr lang="zh-CN" altLang="zh-CN" b="1" dirty="0"/>
              <a:t>轻症中暑</a:t>
            </a:r>
            <a:endParaRPr lang="zh-CN" altLang="en-US" b="1" dirty="0"/>
          </a:p>
          <a:p>
            <a:pPr eaLnBrk="1" hangingPunct="1">
              <a:buNone/>
            </a:pPr>
            <a:endParaRPr lang="zh-CN" altLang="zh-CN" b="1" dirty="0"/>
          </a:p>
          <a:p>
            <a:pPr eaLnBrk="1" hangingPunct="1"/>
            <a:r>
              <a:rPr lang="zh-CN" altLang="zh-CN" b="1" dirty="0"/>
              <a:t>重症</a:t>
            </a:r>
            <a:r>
              <a:rPr lang="zh-CN" altLang="en-US" b="1" dirty="0"/>
              <a:t>重</a:t>
            </a:r>
            <a:r>
              <a:rPr lang="zh-CN" altLang="zh-CN" b="1" dirty="0"/>
              <a:t>暑</a:t>
            </a:r>
            <a:endParaRPr lang="zh-CN" altLang="en-US" dirty="0"/>
          </a:p>
        </p:txBody>
      </p:sp>
      <p:sp>
        <p:nvSpPr>
          <p:cNvPr id="7173" name="Text Box 5"/>
          <p:cNvSpPr txBox="1"/>
          <p:nvPr/>
        </p:nvSpPr>
        <p:spPr>
          <a:xfrm>
            <a:off x="2590800" y="838200"/>
            <a:ext cx="548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399" name="Text Box 7"/>
          <p:cNvSpPr txBox="1"/>
          <p:nvPr/>
        </p:nvSpPr>
        <p:spPr>
          <a:xfrm>
            <a:off x="2667000" y="1447800"/>
            <a:ext cx="609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：大量出汗、口渴、</a:t>
            </a: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体温轻度升高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401" name="Text Box 9"/>
          <p:cNvSpPr txBox="1"/>
          <p:nvPr/>
        </p:nvSpPr>
        <p:spPr>
          <a:xfrm>
            <a:off x="2667000" y="2438400"/>
            <a:ext cx="62484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体温&gt;38°C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脉快而弱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面色苍白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血压下降     周围循环衰竭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2" name="Text Box 10"/>
          <p:cNvSpPr txBox="1"/>
          <p:nvPr/>
        </p:nvSpPr>
        <p:spPr>
          <a:xfrm>
            <a:off x="2667000" y="3505200"/>
            <a:ext cx="57150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晕厥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昏迷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高热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体温</a:t>
            </a:r>
            <a:r>
              <a:rPr lang="en-US" altLang="zh-CN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&gt;41°C</a:t>
            </a:r>
            <a:endParaRPr lang="en-US" altLang="zh-CN" sz="2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严重者出现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病、日射病、热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痉挛、热衰竭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12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charRg st="12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0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charRg st="1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2">
                                            <p:txEl>
                                              <p:charRg st="1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02">
                                            <p:txEl>
                                              <p:charRg st="1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charRg st="3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402">
                                            <p:txEl>
                                              <p:charRg st="3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2">
                                            <p:txEl>
                                              <p:charRg st="3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灯片编号占位符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16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中暑的救护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6" name="Rectangle 3"/>
          <p:cNvSpPr/>
          <p:nvPr>
            <p:ph sz="quarter" idx="1"/>
          </p:nvPr>
        </p:nvSpPr>
        <p:spPr>
          <a:xfrm>
            <a:off x="457200" y="1422400"/>
            <a:ext cx="4038600" cy="19431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  <a:buNone/>
            </a:pPr>
            <a:endParaRPr lang="zh-CN" altLang="zh-CN" sz="2400" dirty="0"/>
          </a:p>
          <a:p>
            <a:pPr eaLnBrk="1" hangingPunct="1">
              <a:buClrTx/>
              <a:buSzTx/>
              <a:buFontTx/>
              <a:buNone/>
            </a:pPr>
            <a:endParaRPr lang="zh-CN" altLang="zh-CN" sz="2400" dirty="0"/>
          </a:p>
        </p:txBody>
      </p:sp>
      <p:sp>
        <p:nvSpPr>
          <p:cNvPr id="8197" name="Rectangle 4"/>
          <p:cNvSpPr/>
          <p:nvPr>
            <p:ph type="body" sz="half" idx="3"/>
          </p:nvPr>
        </p:nvSpPr>
        <p:spPr>
          <a:xfrm>
            <a:off x="381000" y="1295400"/>
            <a:ext cx="3811588" cy="17589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dirty="0">
              <a:solidFill>
                <a:srgbClr val="FF3300"/>
              </a:solidFill>
            </a:endParaRPr>
          </a:p>
          <a:p>
            <a:pPr eaLnBrk="1" hangingPunct="1">
              <a:buClrTx/>
              <a:buSzTx/>
              <a:buFontTx/>
            </a:pPr>
            <a:r>
              <a:rPr lang="zh-CN" altLang="zh-CN" b="1" dirty="0">
                <a:solidFill>
                  <a:srgbClr val="FF3300"/>
                </a:solidFill>
              </a:rPr>
              <a:t>现场救护</a:t>
            </a:r>
            <a:endParaRPr lang="zh-CN" altLang="en-US" b="1" dirty="0">
              <a:solidFill>
                <a:srgbClr val="FF33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zh-CN" altLang="zh-CN" b="1" dirty="0"/>
          </a:p>
          <a:p>
            <a:pPr eaLnBrk="1" hangingPunct="1">
              <a:buClrTx/>
              <a:buSzTx/>
              <a:buFontTx/>
            </a:pPr>
            <a:r>
              <a:rPr lang="zh-CN" altLang="zh-CN" b="1" dirty="0"/>
              <a:t>转运途中的救护</a:t>
            </a:r>
            <a:endParaRPr lang="zh-CN" altLang="en-US" b="1" dirty="0"/>
          </a:p>
          <a:p>
            <a:pPr eaLnBrk="1" hangingPunct="1">
              <a:buClrTx/>
              <a:buSzTx/>
              <a:buFontTx/>
              <a:buNone/>
            </a:pPr>
            <a:endParaRPr lang="zh-CN" altLang="zh-CN" b="1" dirty="0"/>
          </a:p>
          <a:p>
            <a:pPr eaLnBrk="1" hangingPunct="1">
              <a:buClrTx/>
              <a:buSzTx/>
              <a:buFontTx/>
            </a:pPr>
            <a:r>
              <a:rPr lang="zh-CN" altLang="zh-CN" b="1" dirty="0"/>
              <a:t>院内救护</a:t>
            </a:r>
            <a:endParaRPr lang="zh-CN" altLang="zh-CN" b="1" dirty="0"/>
          </a:p>
        </p:txBody>
      </p:sp>
      <p:pic>
        <p:nvPicPr>
          <p:cNvPr id="8198" name="Picture 6" descr="0069080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1752600"/>
            <a:ext cx="459105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灯片编号占位符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016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中暑的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现场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救护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20" name="Rectangle 3"/>
          <p:cNvSpPr/>
          <p:nvPr>
            <p:ph type="subTitle" idx="4294967295"/>
          </p:nvPr>
        </p:nvSpPr>
        <p:spPr>
          <a:xfrm>
            <a:off x="990600" y="1447800"/>
            <a:ext cx="6553200" cy="2057400"/>
          </a:xfrm>
          <a:ln/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algn="l" eaLnBrk="1" hangingPunct="1"/>
            <a:r>
              <a:rPr lang="zh-CN" altLang="en-US" b="1" dirty="0">
                <a:latin typeface="微软雅黑" panose="020B0503020204020204" pitchFamily="34" charset="-122"/>
              </a:rPr>
              <a:t>第一步    </a:t>
            </a:r>
            <a:r>
              <a:rPr lang="zh-CN" altLang="en-US" b="1" dirty="0">
                <a:solidFill>
                  <a:srgbClr val="FF3300"/>
                </a:solidFill>
                <a:latin typeface="微软雅黑" panose="020B0503020204020204" pitchFamily="34" charset="-122"/>
              </a:rPr>
              <a:t>转移病人</a:t>
            </a:r>
            <a:endParaRPr lang="zh-CN" altLang="en-US" b="1" dirty="0">
              <a:solidFill>
                <a:srgbClr val="FF3300"/>
              </a:solidFill>
              <a:latin typeface="微软雅黑" panose="020B0503020204020204" pitchFamily="34" charset="-122"/>
            </a:endParaRPr>
          </a:p>
          <a:p>
            <a:pPr lvl="0" algn="l" eaLnBrk="1" hangingPunct="1"/>
            <a:r>
              <a:rPr lang="zh-CN" altLang="en-US" b="1" dirty="0">
                <a:latin typeface="微软雅黑" panose="020B0503020204020204" pitchFamily="34" charset="-122"/>
              </a:rPr>
              <a:t> </a:t>
            </a:r>
            <a:endParaRPr lang="zh-CN" altLang="en-US" b="1" dirty="0">
              <a:latin typeface="微软雅黑" panose="020B0503020204020204" pitchFamily="34" charset="-122"/>
            </a:endParaRPr>
          </a:p>
          <a:p>
            <a:pPr lvl="0" algn="l" eaLnBrk="1" hangingPunct="1"/>
            <a:r>
              <a:rPr lang="zh-CN" altLang="en-US" b="1" dirty="0">
                <a:latin typeface="微软雅黑" panose="020B0503020204020204" pitchFamily="34" charset="-122"/>
              </a:rPr>
              <a:t>脱离高温环境、</a:t>
            </a:r>
            <a:r>
              <a:rPr lang="zh-CN" altLang="zh-CN" b="1" dirty="0">
                <a:latin typeface="微软雅黑" panose="020B0503020204020204" pitchFamily="34" charset="-122"/>
              </a:rPr>
              <a:t>迅速将病人移至通风处、</a:t>
            </a:r>
            <a:endParaRPr lang="zh-CN" altLang="en-US" b="1" dirty="0">
              <a:latin typeface="微软雅黑" panose="020B0503020204020204" pitchFamily="34" charset="-122"/>
            </a:endParaRPr>
          </a:p>
          <a:p>
            <a:pPr lvl="0" algn="l" eaLnBrk="1" hangingPunct="1"/>
            <a:r>
              <a:rPr lang="zh-CN" altLang="zh-CN" b="1" dirty="0">
                <a:latin typeface="微软雅黑" panose="020B0503020204020204" pitchFamily="34" charset="-122"/>
              </a:rPr>
              <a:t>就地平</a:t>
            </a:r>
            <a:r>
              <a:rPr lang="zh-CN" altLang="en-US" b="1" dirty="0">
                <a:latin typeface="微软雅黑" panose="020B0503020204020204" pitchFamily="34" charset="-122"/>
              </a:rPr>
              <a:t>卧、</a:t>
            </a:r>
            <a:r>
              <a:rPr lang="zh-CN" altLang="zh-CN" b="1" dirty="0">
                <a:latin typeface="微软雅黑" panose="020B0503020204020204" pitchFamily="34" charset="-122"/>
              </a:rPr>
              <a:t>揭开衣扣、以利呼吸及散热。</a:t>
            </a:r>
            <a:endParaRPr lang="zh-CN" altLang="zh-CN" b="1" dirty="0">
              <a:latin typeface="微软雅黑" panose="020B0503020204020204" pitchFamily="34" charset="-122"/>
            </a:endParaRPr>
          </a:p>
        </p:txBody>
      </p:sp>
      <p:pic>
        <p:nvPicPr>
          <p:cNvPr id="9221" name="Picture 4"/>
          <p:cNvPicPr>
            <a:picLocks noChangeAspect="1"/>
          </p:cNvPicPr>
          <p:nvPr>
            <p:ph sz="half"/>
          </p:nvPr>
        </p:nvPicPr>
        <p:blipFill>
          <a:blip r:embed="rId1"/>
          <a:srcRect/>
          <a:stretch>
            <a:fillRect/>
          </a:stretch>
        </p:blipFill>
        <p:spPr>
          <a:xfrm>
            <a:off x="5638800" y="3429000"/>
            <a:ext cx="3505200" cy="234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灯片编号占位符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016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中暑的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现场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救护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4" name="Rectangle 3"/>
          <p:cNvSpPr/>
          <p:nvPr/>
        </p:nvSpPr>
        <p:spPr>
          <a:xfrm>
            <a:off x="381000" y="1371600"/>
            <a:ext cx="8229600" cy="4022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  第二步    </a:t>
            </a: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物理降温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  冷水或稀释的酒精擦浴，或用冷水毛巾或冰袋、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  冰块放在患者颈部、腋窝或大腿根部腹股沟处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  等大动脉血管部位，帮助患者散热。 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灯片编号占位符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TW" altLang="en-US" sz="1400" b="0" dirty="0">
                <a:ea typeface="PMingLiU" pitchFamily="18" charset="-120"/>
              </a:rPr>
            </a:fld>
            <a:endParaRPr lang="zh-TW" altLang="en-US" sz="1400" b="0" dirty="0">
              <a:ea typeface="PMingLiU" pitchFamily="18" charset="-12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016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中暑的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现场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救护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8" name="Rectangle 3"/>
          <p:cNvSpPr/>
          <p:nvPr/>
        </p:nvSpPr>
        <p:spPr>
          <a:xfrm>
            <a:off x="228600" y="1066800"/>
            <a:ext cx="8229600" cy="4022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</a:pPr>
            <a:endParaRPr lang="zh-CN" altLang="zh-CN" sz="2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第三步    </a:t>
            </a: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使用药物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zh-CN" altLang="zh-CN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269" name="图片 17" descr="2008_7_10_10_30_23_646.jpg"/>
          <p:cNvPicPr>
            <a:picLocks noChangeAspect="1"/>
          </p:cNvPicPr>
          <p:nvPr/>
        </p:nvPicPr>
        <p:blipFill>
          <a:blip r:embed="rId1"/>
          <a:srcRect b="14285"/>
          <a:stretch>
            <a:fillRect/>
          </a:stretch>
        </p:blipFill>
        <p:spPr>
          <a:xfrm>
            <a:off x="609600" y="3048000"/>
            <a:ext cx="16002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8" descr="u=832717473,1781571725&amp;fm=0&amp;gp=0.jpg"/>
          <p:cNvPicPr>
            <a:picLocks noChangeAspect="1"/>
          </p:cNvPicPr>
          <p:nvPr/>
        </p:nvPicPr>
        <p:blipFill>
          <a:blip r:embed="rId2"/>
          <a:srcRect r="2856" b="8571"/>
          <a:stretch>
            <a:fillRect/>
          </a:stretch>
        </p:blipFill>
        <p:spPr>
          <a:xfrm>
            <a:off x="2209800" y="2819400"/>
            <a:ext cx="1447800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21" descr="0961714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6670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19" descr="ae10edde79503c1495ee3705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7338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图片 20" descr="566d0fdfef53442a6227985e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743200"/>
            <a:ext cx="1804988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TIMING" val="|2.9|7.1|6.7|16.4|8.6|2.7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演示设计">
  <a:themeElements>
    <a:clrScheme name="演示设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演示设计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TW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TW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设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设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设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设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设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WPS 演示</Application>
  <PresentationFormat>自定义</PresentationFormat>
  <Paragraphs>155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PMingLiU</vt:lpstr>
      <vt:lpstr>MingLiU-ExtB</vt:lpstr>
      <vt:lpstr>黑体</vt:lpstr>
      <vt:lpstr>Arial Unicode MS</vt:lpstr>
      <vt:lpstr>楷体</vt:lpstr>
      <vt:lpstr>汉仪旗黑-85S</vt:lpstr>
      <vt:lpstr>演示设计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中暑的急救与预防</dc:title>
  <dc:creator/>
  <cp:lastModifiedBy>little fairy</cp:lastModifiedBy>
  <cp:revision>49</cp:revision>
  <dcterms:created xsi:type="dcterms:W3CDTF">2023-11-24T03:08:37Z</dcterms:created>
  <dcterms:modified xsi:type="dcterms:W3CDTF">2023-11-24T03:10:43Z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2052-12.1.0.15990</vt:lpwstr>
  </property>
  <property fmtid="{D5CDD505-2E9C-101B-9397-08002B2CF9AE}" pid="4" name="ICV">
    <vt:lpwstr>D471B1060F444A22BB6D9B8CEFF84D9A_13</vt:lpwstr>
  </property>
</Properties>
</file>