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4" r:id="rId3"/>
    <p:sldId id="1055" r:id="rId4"/>
    <p:sldId id="268" r:id="rId5"/>
    <p:sldId id="269" r:id="rId6"/>
    <p:sldId id="270" r:id="rId7"/>
    <p:sldId id="951" r:id="rId8"/>
    <p:sldId id="952" r:id="rId9"/>
    <p:sldId id="953" r:id="rId10"/>
    <p:sldId id="955" r:id="rId11"/>
    <p:sldId id="956" r:id="rId12"/>
    <p:sldId id="957" r:id="rId13"/>
    <p:sldId id="958" r:id="rId14"/>
    <p:sldId id="959" r:id="rId15"/>
    <p:sldId id="960" r:id="rId16"/>
    <p:sldId id="961" r:id="rId17"/>
    <p:sldId id="1011" r:id="rId18"/>
    <p:sldId id="1012" r:id="rId19"/>
    <p:sldId id="1013" r:id="rId20"/>
    <p:sldId id="1014" r:id="rId21"/>
    <p:sldId id="1015" r:id="rId22"/>
    <p:sldId id="1016" r:id="rId23"/>
    <p:sldId id="1018" r:id="rId24"/>
    <p:sldId id="1019" r:id="rId25"/>
    <p:sldId id="977" r:id="rId26"/>
    <p:sldId id="978" r:id="rId27"/>
    <p:sldId id="979" r:id="rId28"/>
    <p:sldId id="962" r:id="rId29"/>
    <p:sldId id="963" r:id="rId30"/>
    <p:sldId id="964" r:id="rId31"/>
    <p:sldId id="965" r:id="rId32"/>
    <p:sldId id="966" r:id="rId33"/>
    <p:sldId id="967" r:id="rId34"/>
    <p:sldId id="994" r:id="rId35"/>
    <p:sldId id="968" r:id="rId36"/>
    <p:sldId id="970" r:id="rId37"/>
    <p:sldId id="971" r:id="rId38"/>
    <p:sldId id="972" r:id="rId39"/>
    <p:sldId id="973" r:id="rId40"/>
    <p:sldId id="974" r:id="rId41"/>
    <p:sldId id="995" r:id="rId42"/>
    <p:sldId id="996" r:id="rId43"/>
    <p:sldId id="997" r:id="rId44"/>
    <p:sldId id="998" r:id="rId45"/>
    <p:sldId id="999" r:id="rId46"/>
    <p:sldId id="1000" r:id="rId47"/>
    <p:sldId id="1001" r:id="rId48"/>
    <p:sldId id="1002" r:id="rId49"/>
    <p:sldId id="1003" r:id="rId50"/>
    <p:sldId id="1004" r:id="rId51"/>
    <p:sldId id="1005" r:id="rId52"/>
    <p:sldId id="1006" r:id="rId53"/>
    <p:sldId id="1007" r:id="rId54"/>
    <p:sldId id="1008" r:id="rId55"/>
    <p:sldId id="1009" r:id="rId56"/>
    <p:sldId id="1010" r:id="rId57"/>
    <p:sldId id="975" r:id="rId58"/>
    <p:sldId id="1057" r:id="rId59"/>
  </p:sldIdLst>
  <p:sldSz cx="9144000" cy="6858000" type="screen4x3"/>
  <p:notesSz cx="6858000" cy="9144000"/>
  <p:custDataLst>
    <p:tags r:id="rId64"/>
  </p:custDataLst>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CC00"/>
    <a:srgbClr val="FF6699"/>
    <a:srgbClr val="99FF33"/>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4" Type="http://schemas.openxmlformats.org/officeDocument/2006/relationships/tags" Target="tags/tag21.xml"/><Relationship Id="rId63" Type="http://schemas.openxmlformats.org/officeDocument/2006/relationships/commentAuthors" Target="commentAuthors.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pic>
        <p:nvPicPr>
          <p:cNvPr id="2050" name="图片 2049" descr="a8ab0f64e10974dea0988d47e92c8311"/>
          <p:cNvPicPr>
            <a:picLocks noChangeAspect="1"/>
          </p:cNvPicPr>
          <p:nvPr userDrawn="1"/>
        </p:nvPicPr>
        <p:blipFill>
          <a:blip r:embed="rId2"/>
          <a:stretch>
            <a:fillRect/>
          </a:stretch>
        </p:blipFill>
        <p:spPr>
          <a:xfrm>
            <a:off x="0" y="606425"/>
            <a:ext cx="9140825" cy="6240463"/>
          </a:xfrm>
          <a:prstGeom prst="rect">
            <a:avLst/>
          </a:prstGeom>
          <a:noFill/>
          <a:ln w="9525">
            <a:noFill/>
          </a:ln>
        </p:spPr>
      </p:pic>
      <p:sp>
        <p:nvSpPr>
          <p:cNvPr id="2051" name="标题 2050"/>
          <p:cNvSpPr>
            <a:spLocks noGrp="1"/>
          </p:cNvSpPr>
          <p:nvPr>
            <p:ph type="ctrTitle" sz="quarter"/>
          </p:nvPr>
        </p:nvSpPr>
        <p:spPr>
          <a:xfrm>
            <a:off x="612775" y="1557338"/>
            <a:ext cx="7772400" cy="1223962"/>
          </a:xfrm>
          <a:prstGeom prst="rect">
            <a:avLst/>
          </a:prstGeom>
          <a:solidFill>
            <a:schemeClr val="bg1">
              <a:alpha val="20000"/>
            </a:schemeClr>
          </a:solidFill>
          <a:ln w="9525">
            <a:noFill/>
          </a:ln>
        </p:spPr>
        <p:txBody>
          <a:bodyPr anchor="ctr"/>
          <a:lstStyle>
            <a:lvl1pPr lvl="0" algn="ctr">
              <a:defRPr sz="3200" kern="1200"/>
            </a:lvl1pPr>
          </a:lstStyle>
          <a:p>
            <a:pPr lvl="0" fontAlgn="base"/>
            <a:r>
              <a:rPr lang="zh-CN" altLang="en-US" strike="noStrike" noProof="1"/>
              <a:t>单击此处编辑母版标题样式</a:t>
            </a:r>
            <a:endParaRPr lang="zh-CN" altLang="en-US" strike="noStrike" noProof="1"/>
          </a:p>
        </p:txBody>
      </p:sp>
      <p:sp>
        <p:nvSpPr>
          <p:cNvPr id="2052" name="副标题 2051"/>
          <p:cNvSpPr>
            <a:spLocks noGrp="1"/>
          </p:cNvSpPr>
          <p:nvPr>
            <p:ph type="subTitle" sz="quarter" idx="1"/>
          </p:nvPr>
        </p:nvSpPr>
        <p:spPr>
          <a:xfrm>
            <a:off x="1331913" y="2781300"/>
            <a:ext cx="6400800" cy="1198563"/>
          </a:xfrm>
          <a:prstGeom prst="rect">
            <a:avLst/>
          </a:prstGeom>
          <a:solidFill>
            <a:schemeClr val="bg1">
              <a:alpha val="20000"/>
            </a:schemeClr>
          </a:solidFill>
          <a:ln w="9525">
            <a:noFill/>
          </a:ln>
        </p:spPr>
        <p:txBody>
          <a:bodyPr anchor="t"/>
          <a:lstStyle>
            <a:lvl1pPr marL="0" lvl="0" indent="0" algn="ctr">
              <a:buNone/>
              <a:defRPr sz="1800" kern="1200"/>
            </a:lvl1pPr>
            <a:lvl2pPr marL="457200" lvl="1" indent="-457200" algn="ctr">
              <a:buNone/>
              <a:defRPr sz="1800" kern="1200"/>
            </a:lvl2pPr>
            <a:lvl3pPr marL="914400" lvl="2" indent="-914400" algn="ctr">
              <a:buNone/>
              <a:defRPr sz="1800" kern="1200"/>
            </a:lvl3pPr>
            <a:lvl4pPr marL="1371600" lvl="3" indent="-1371600" algn="ctr">
              <a:buNone/>
              <a:defRPr sz="1800" kern="1200"/>
            </a:lvl4pPr>
            <a:lvl5pPr marL="1828800" lvl="4" indent="-1828800" algn="ctr">
              <a:buNone/>
              <a:defRPr sz="1800" kern="1200"/>
            </a:lvl5pPr>
          </a:lstStyle>
          <a:p>
            <a:pPr lvl="0" fontAlgn="base"/>
            <a:r>
              <a:rPr lang="zh-CN" altLang="en-US" strike="noStrike" noProof="1"/>
              <a:t>单击此处编辑母版副标题样式</a:t>
            </a:r>
            <a:endParaRPr lang="zh-CN" altLang="en-US" strike="noStrike" noProof="1"/>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tags" Target="../tags/tag9.xml"/><Relationship Id="rId13" Type="http://schemas.openxmlformats.org/officeDocument/2006/relationships/image" Target="../media/image4.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图片 1025" descr="8a44f4a30fbe060e567739157c5baa9a"/>
          <p:cNvPicPr>
            <a:picLocks noChangeAspect="1"/>
          </p:cNvPicPr>
          <p:nvPr userDrawn="1"/>
        </p:nvPicPr>
        <p:blipFill>
          <a:blip r:embed="rId13">
            <a:lum bright="70001" contrast="-70000"/>
          </a:blip>
          <a:stretch>
            <a:fillRect/>
          </a:stretch>
        </p:blipFill>
        <p:spPr>
          <a:xfrm>
            <a:off x="1588" y="1125538"/>
            <a:ext cx="9142412" cy="5713412"/>
          </a:xfrm>
          <a:prstGeom prst="rect">
            <a:avLst/>
          </a:prstGeom>
          <a:noFill/>
          <a:ln w="9525">
            <a:noFill/>
          </a:ln>
        </p:spPr>
      </p:pic>
      <p:sp>
        <p:nvSpPr>
          <p:cNvPr id="1027" name="标题 1026"/>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8" name="文本占位符 1027"/>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2400" b="1" i="0" u="none" kern="1200" baseline="0">
          <a:solidFill>
            <a:srgbClr val="7CA4BA"/>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2000" b="0" i="0" u="none" kern="1200" baseline="0">
          <a:solidFill>
            <a:srgbClr val="7CA4BA"/>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1800" b="0" i="0" u="none" kern="1200" baseline="0">
          <a:solidFill>
            <a:srgbClr val="7CA4BA"/>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1600" b="0" i="0" u="none" kern="1200" baseline="0">
          <a:solidFill>
            <a:srgbClr val="7CA4BA"/>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400" b="0" i="0" u="none" kern="1200" baseline="0">
          <a:solidFill>
            <a:srgbClr val="7CA4BA"/>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400" b="0" i="0" u="none" kern="1200" baseline="0">
          <a:solidFill>
            <a:srgbClr val="7CA4BA"/>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1400" b="0" i="0" u="none" kern="1200" baseline="0">
          <a:solidFill>
            <a:srgbClr val="7CA4BA"/>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1400" b="0" i="0" u="none" kern="1200" baseline="0">
          <a:solidFill>
            <a:srgbClr val="7CA4BA"/>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1400" b="0" i="0" u="none" kern="1200" baseline="0">
          <a:solidFill>
            <a:srgbClr val="7CA4BA"/>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1400" b="0" i="0" u="none" kern="1200" baseline="0">
          <a:solidFill>
            <a:srgbClr val="7CA4BA"/>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image" Target="../media/image2.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5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18.jpeg"/><Relationship Id="rId4" Type="http://schemas.openxmlformats.org/officeDocument/2006/relationships/tags" Target="../tags/tag18.xml"/><Relationship Id="rId3" Type="http://schemas.openxmlformats.org/officeDocument/2006/relationships/image" Target="../media/image17.jpeg"/><Relationship Id="rId2" Type="http://schemas.openxmlformats.org/officeDocument/2006/relationships/tags" Target="../tags/tag17.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4097"/>
          <p:cNvSpPr>
            <a:spLocks noGrp="1"/>
          </p:cNvSpPr>
          <p:nvPr>
            <p:ph type="ctrTitle" sz="quarter"/>
          </p:nvPr>
        </p:nvSpPr>
        <p:spPr>
          <a:xfrm>
            <a:off x="611188" y="2276475"/>
            <a:ext cx="7772400" cy="1223963"/>
          </a:xfrm>
          <a:solidFill>
            <a:schemeClr val="bg1">
              <a:alpha val="20000"/>
            </a:schemeClr>
          </a:solidFill>
          <a:ln/>
        </p:spPr>
        <p:txBody>
          <a:bodyPr anchor="ctr" anchorCtr="0"/>
          <a:p>
            <a:pPr defTabSz="914400">
              <a:buClrTx/>
              <a:buSzTx/>
              <a:buFontTx/>
              <a:buNone/>
            </a:pPr>
            <a:r>
              <a:rPr lang="zh-CN" altLang="en-US" sz="6000" kern="1200" baseline="0" dirty="0">
                <a:solidFill>
                  <a:schemeClr val="accent2"/>
                </a:solidFill>
                <a:latin typeface="Arial" panose="020B0604020202020204" pitchFamily="34" charset="0"/>
                <a:ea typeface="楷体" panose="02010609060101010101" pitchFamily="1" charset="-122"/>
                <a:cs typeface="+mj-cs"/>
              </a:rPr>
              <a:t>主要负责人和安全管理人员培训课件</a:t>
            </a:r>
            <a:endParaRPr lang="zh-CN" altLang="en-US" sz="6000" kern="1200" baseline="0" dirty="0">
              <a:solidFill>
                <a:schemeClr val="accent2"/>
              </a:solidFill>
              <a:latin typeface="Arial" panose="020B0604020202020204" pitchFamily="34" charset="0"/>
              <a:ea typeface="楷体" panose="02010609060101010101" pitchFamily="1" charset="-122"/>
              <a:cs typeface="+mj-cs"/>
            </a:endParaRPr>
          </a:p>
        </p:txBody>
      </p:sp>
      <p:sp>
        <p:nvSpPr>
          <p:cNvPr id="3" name="文本框 2" descr="7b0a2020202022776f7264617274223a20227b5c2269645c223a32353030343531362c5c227469645c223a31333439377d220a7d0a"/>
          <p:cNvSpPr txBox="1"/>
          <p:nvPr>
            <p:custDataLst>
              <p:tags r:id="rId1"/>
            </p:custDataLst>
          </p:nvPr>
        </p:nvSpPr>
        <p:spPr>
          <a:xfrm>
            <a:off x="5580539" y="386117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000" b="1" dirty="0">
                <a:solidFill>
                  <a:schemeClr val="lt1"/>
                </a:solidFill>
                <a:effectLst/>
                <a:latin typeface="微软雅黑" panose="020B0503020204020204" pitchFamily="2" charset="-122"/>
                <a:ea typeface="微软雅黑" panose="020B0503020204020204" pitchFamily="2" charset="-122"/>
              </a:rPr>
              <a:t>博富特咨询</a:t>
            </a:r>
            <a:r>
              <a:rPr lang="en-US" altLang="zh-CN" sz="2000" b="1" dirty="0">
                <a:solidFill>
                  <a:schemeClr val="lt1"/>
                </a:solidFill>
                <a:effectLst/>
                <a:latin typeface="微软雅黑" panose="020B0503020204020204" pitchFamily="2" charset="-122"/>
                <a:ea typeface="微软雅黑" panose="020B0503020204020204" pitchFamily="2" charset="-122"/>
              </a:rPr>
              <a:t> </a:t>
            </a:r>
            <a:endParaRPr lang="en-US" altLang="zh-CN" sz="2000" b="1" dirty="0">
              <a:solidFill>
                <a:schemeClr val="lt1"/>
              </a:solidFill>
              <a:effectLst/>
              <a:latin typeface="微软雅黑" panose="020B0503020204020204" pitchFamily="2" charset="-122"/>
              <a:ea typeface="微软雅黑" panose="020B0503020204020204" pitchFamily="2" charset="-122"/>
            </a:endParaRPr>
          </a:p>
        </p:txBody>
      </p:sp>
      <p:sp>
        <p:nvSpPr>
          <p:cNvPr id="8" name="椭圆 7"/>
          <p:cNvSpPr/>
          <p:nvPr>
            <p:custDataLst>
              <p:tags r:id="rId2"/>
            </p:custDataLst>
          </p:nvPr>
        </p:nvSpPr>
        <p:spPr>
          <a:xfrm>
            <a:off x="5243039" y="4797124"/>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175375" y="479758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107711" y="479712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Rectangle 2"/>
          <p:cNvSpPr>
            <a:spLocks noGrp="1"/>
          </p:cNvSpPr>
          <p:nvPr>
            <p:ph type="body" idx="4294967295"/>
          </p:nvPr>
        </p:nvSpPr>
        <p:spPr>
          <a:xfrm>
            <a:off x="469900" y="1125538"/>
            <a:ext cx="8181975" cy="4392612"/>
          </a:xfrm>
          <a:ln/>
        </p:spPr>
        <p:txBody>
          <a:bodyPr wrap="square" anchor="t" anchorCtr="0"/>
          <a:p>
            <a:pPr marL="1905" indent="-1905">
              <a:lnSpc>
                <a:spcPct val="110000"/>
              </a:lnSpc>
              <a:buNone/>
            </a:pPr>
            <a:r>
              <a:rPr lang="zh-CN" altLang="en-US" sz="3200" b="1" dirty="0">
                <a:solidFill>
                  <a:schemeClr val="accent2"/>
                </a:solidFill>
                <a:latin typeface="楷体" panose="02010609060101010101" pitchFamily="1" charset="-122"/>
                <a:ea typeface="楷体" panose="02010609060101010101" pitchFamily="1" charset="-122"/>
              </a:rPr>
              <a:t>安全第一的涵义:</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a:lnSpc>
                <a:spcPct val="130000"/>
              </a:lnSpc>
              <a:buNone/>
            </a:pPr>
            <a:r>
              <a:rPr lang="zh-CN" altLang="en-US" sz="2400" dirty="0">
                <a:solidFill>
                  <a:srgbClr val="FF3300"/>
                </a:solidFill>
                <a:latin typeface="楷体" panose="02010609060101010101" pitchFamily="1" charset="-122"/>
                <a:ea typeface="楷体" panose="02010609060101010101" pitchFamily="1" charset="-122"/>
              </a:rPr>
              <a:t>1、生命安全第一</a:t>
            </a:r>
            <a:r>
              <a:rPr lang="zh-CN" altLang="en-US" sz="2400" dirty="0">
                <a:solidFill>
                  <a:srgbClr val="00CC00"/>
                </a:solidFill>
                <a:latin typeface="楷体" panose="02010609060101010101" pitchFamily="1" charset="-122"/>
                <a:ea typeface="楷体" panose="02010609060101010101" pitchFamily="1" charset="-122"/>
              </a:rPr>
              <a:t>(生命第一重要)</a:t>
            </a:r>
            <a:endParaRPr lang="zh-CN" altLang="en-US" sz="2400" dirty="0">
              <a:solidFill>
                <a:srgbClr val="00CC00"/>
              </a:solidFill>
              <a:latin typeface="楷体" panose="02010609060101010101" pitchFamily="1" charset="-122"/>
              <a:ea typeface="楷体" panose="02010609060101010101" pitchFamily="1" charset="-122"/>
            </a:endParaRPr>
          </a:p>
          <a:p>
            <a:pPr marL="1905" indent="-1905">
              <a:lnSpc>
                <a:spcPct val="130000"/>
              </a:lnSpc>
              <a:buNone/>
            </a:pPr>
            <a:r>
              <a:rPr lang="zh-CN" altLang="en-US" sz="2400" dirty="0">
                <a:solidFill>
                  <a:srgbClr val="FF3300"/>
                </a:solidFill>
                <a:latin typeface="楷体" panose="02010609060101010101" pitchFamily="1" charset="-122"/>
                <a:ea typeface="楷体" panose="02010609060101010101" pitchFamily="1" charset="-122"/>
              </a:rPr>
              <a:t>2、危险识别第一</a:t>
            </a:r>
            <a:r>
              <a:rPr lang="zh-CN" altLang="en-US" sz="2400" dirty="0">
                <a:solidFill>
                  <a:srgbClr val="00CC00"/>
                </a:solidFill>
                <a:latin typeface="楷体" panose="02010609060101010101" pitchFamily="1" charset="-122"/>
                <a:ea typeface="楷体" panose="02010609060101010101" pitchFamily="1" charset="-122"/>
              </a:rPr>
              <a:t>(要保护生命首先要知道危险在哪里)</a:t>
            </a:r>
            <a:endParaRPr lang="zh-CN" altLang="en-US" sz="2800" dirty="0">
              <a:solidFill>
                <a:srgbClr val="00CC00"/>
              </a:solidFill>
              <a:latin typeface="楷体" panose="02010609060101010101" pitchFamily="1" charset="-122"/>
              <a:ea typeface="楷体" panose="02010609060101010101" pitchFamily="1" charset="-122"/>
            </a:endParaRPr>
          </a:p>
          <a:p>
            <a:pPr marL="1905" indent="-1905">
              <a:lnSpc>
                <a:spcPct val="130000"/>
              </a:lnSpc>
              <a:buNone/>
            </a:pPr>
            <a:r>
              <a:rPr lang="zh-CN" altLang="en-US" sz="2400" dirty="0">
                <a:solidFill>
                  <a:srgbClr val="FF3300"/>
                </a:solidFill>
                <a:latin typeface="楷体" panose="02010609060101010101" pitchFamily="1" charset="-122"/>
                <a:ea typeface="楷体" panose="02010609060101010101" pitchFamily="1" charset="-122"/>
              </a:rPr>
              <a:t>3、安全条件第一</a:t>
            </a:r>
            <a:r>
              <a:rPr lang="zh-CN" altLang="en-US" sz="2400" dirty="0">
                <a:solidFill>
                  <a:srgbClr val="00CC00"/>
                </a:solidFill>
                <a:latin typeface="楷体" panose="02010609060101010101" pitchFamily="1" charset="-122"/>
                <a:ea typeface="楷体" panose="02010609060101010101" pitchFamily="1" charset="-122"/>
              </a:rPr>
              <a:t>(要消除场所危险就要改善安全设施)</a:t>
            </a:r>
            <a:endParaRPr lang="zh-CN" altLang="en-US" sz="2400" dirty="0">
              <a:solidFill>
                <a:srgbClr val="00CC00"/>
              </a:solidFill>
              <a:latin typeface="楷体" panose="02010609060101010101" pitchFamily="1" charset="-122"/>
              <a:ea typeface="楷体" panose="02010609060101010101" pitchFamily="1" charset="-122"/>
            </a:endParaRPr>
          </a:p>
          <a:p>
            <a:pPr marL="1905" indent="-1905">
              <a:lnSpc>
                <a:spcPct val="130000"/>
              </a:lnSpc>
              <a:buNone/>
            </a:pPr>
            <a:r>
              <a:rPr lang="zh-CN" altLang="en-US" sz="2400" dirty="0">
                <a:solidFill>
                  <a:srgbClr val="FF3300"/>
                </a:solidFill>
                <a:latin typeface="楷体" panose="02010609060101010101" pitchFamily="1" charset="-122"/>
                <a:ea typeface="楷体" panose="02010609060101010101" pitchFamily="1" charset="-122"/>
              </a:rPr>
              <a:t>4、教育培训第一</a:t>
            </a:r>
            <a:r>
              <a:rPr lang="zh-CN" altLang="en-US" sz="2400" dirty="0">
                <a:solidFill>
                  <a:srgbClr val="00CC00"/>
                </a:solidFill>
                <a:latin typeface="楷体" panose="02010609060101010101" pitchFamily="1" charset="-122"/>
                <a:ea typeface="楷体" panose="02010609060101010101" pitchFamily="1" charset="-122"/>
              </a:rPr>
              <a:t>(要消除不安全行为就要加强教育培训)</a:t>
            </a:r>
            <a:endParaRPr lang="zh-CN" altLang="en-US" sz="2400" dirty="0">
              <a:solidFill>
                <a:srgbClr val="00CC00"/>
              </a:solidFill>
              <a:latin typeface="楷体" panose="02010609060101010101" pitchFamily="1" charset="-122"/>
              <a:ea typeface="楷体" panose="02010609060101010101" pitchFamily="1" charset="-122"/>
            </a:endParaRPr>
          </a:p>
          <a:p>
            <a:pPr marL="1905" indent="-1905">
              <a:lnSpc>
                <a:spcPct val="130000"/>
              </a:lnSpc>
              <a:buNone/>
            </a:pPr>
            <a:r>
              <a:rPr lang="zh-CN" altLang="en-US" sz="2400" dirty="0">
                <a:solidFill>
                  <a:srgbClr val="FF3300"/>
                </a:solidFill>
                <a:latin typeface="楷体" panose="02010609060101010101" pitchFamily="1" charset="-122"/>
                <a:ea typeface="楷体" panose="02010609060101010101" pitchFamily="1" charset="-122"/>
              </a:rPr>
              <a:t>5、安全投入第一</a:t>
            </a:r>
            <a:r>
              <a:rPr lang="zh-CN" altLang="en-US" sz="2400" dirty="0">
                <a:solidFill>
                  <a:srgbClr val="00CC00"/>
                </a:solidFill>
                <a:latin typeface="楷体" panose="02010609060101010101" pitchFamily="1" charset="-122"/>
                <a:ea typeface="楷体" panose="02010609060101010101" pitchFamily="1" charset="-122"/>
              </a:rPr>
              <a:t>(要增加安全就要保证投入充足)</a:t>
            </a:r>
            <a:endParaRPr lang="zh-CN" altLang="en-US" sz="2400" dirty="0">
              <a:solidFill>
                <a:srgbClr val="00CC00"/>
              </a:solidFill>
              <a:latin typeface="楷体" panose="02010609060101010101" pitchFamily="1" charset="-122"/>
              <a:ea typeface="楷体" panose="02010609060101010101" pitchFamily="1" charset="-122"/>
            </a:endParaRPr>
          </a:p>
          <a:p>
            <a:pPr marL="1905" indent="-1905">
              <a:lnSpc>
                <a:spcPct val="130000"/>
              </a:lnSpc>
              <a:buNone/>
            </a:pPr>
            <a:r>
              <a:rPr lang="zh-CN" altLang="en-US" sz="2400" dirty="0">
                <a:solidFill>
                  <a:srgbClr val="FF3300"/>
                </a:solidFill>
                <a:latin typeface="楷体" panose="02010609060101010101" pitchFamily="1" charset="-122"/>
                <a:ea typeface="楷体" panose="02010609060101010101" pitchFamily="1" charset="-122"/>
              </a:rPr>
              <a:t>6、安全标准第一</a:t>
            </a:r>
            <a:r>
              <a:rPr lang="zh-CN" altLang="en-US" sz="2400" dirty="0">
                <a:solidFill>
                  <a:srgbClr val="00CC00"/>
                </a:solidFill>
                <a:latin typeface="楷体" panose="02010609060101010101" pitchFamily="1" charset="-122"/>
                <a:ea typeface="楷体" panose="02010609060101010101" pitchFamily="1" charset="-122"/>
              </a:rPr>
              <a:t>(生命第一重要,所以安全是第一评价标准)</a:t>
            </a:r>
            <a:endParaRPr lang="zh-CN" altLang="en-US" sz="2400" dirty="0">
              <a:solidFill>
                <a:srgbClr val="00CC00"/>
              </a:solidFill>
              <a:latin typeface="楷体" panose="02010609060101010101" pitchFamily="1" charset="-122"/>
              <a:ea typeface="楷体" panose="02010609060101010101" pitchFamily="1" charset="-122"/>
            </a:endParaRPr>
          </a:p>
          <a:p>
            <a:pPr marL="1905" indent="-1905">
              <a:lnSpc>
                <a:spcPct val="80000"/>
              </a:lnSpc>
              <a:buNone/>
            </a:pPr>
            <a:endParaRPr lang="zh-CN" altLang="en-US" b="1" dirty="0">
              <a:solidFill>
                <a:schemeClr val="tx1"/>
              </a:solidFill>
              <a:latin typeface="隶书" charset="-122"/>
              <a:ea typeface="楷体" panose="02010609060101010101" pitchFamily="1" charset="-122"/>
            </a:endParaRPr>
          </a:p>
          <a:p>
            <a:pPr marL="1905" indent="-1905">
              <a:lnSpc>
                <a:spcPct val="80000"/>
              </a:lnSpc>
              <a:buNone/>
            </a:pPr>
            <a:r>
              <a:rPr lang="zh-CN" altLang="en-US" sz="900" dirty="0">
                <a:latin typeface="隶书" charset="-122"/>
                <a:ea typeface="隶书" charset="-122"/>
              </a:rPr>
              <a:t>　</a:t>
            </a:r>
            <a:endParaRPr lang="zh-CN" altLang="en-US" sz="900" dirty="0">
              <a:latin typeface="隶书" charset="-122"/>
              <a:ea typeface="隶书" charset="-122"/>
            </a:endParaRPr>
          </a:p>
        </p:txBody>
      </p:sp>
      <p:sp>
        <p:nvSpPr>
          <p:cNvPr id="11266" name="Text Box 3"/>
          <p:cNvSpPr txBox="1"/>
          <p:nvPr/>
        </p:nvSpPr>
        <p:spPr>
          <a:xfrm>
            <a:off x="468313" y="287338"/>
            <a:ext cx="4967287" cy="701675"/>
          </a:xfrm>
          <a:prstGeom prst="rect">
            <a:avLst/>
          </a:prstGeom>
          <a:noFill/>
          <a:ln w="9525">
            <a:noFill/>
          </a:ln>
        </p:spPr>
        <p:txBody>
          <a:bodyPr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Arial" panose="020B0604020202020204" pitchFamily="34" charset="0"/>
                <a:ea typeface="楷体" panose="02010609060101010101" pitchFamily="1" charset="-122"/>
              </a:rPr>
              <a:t>安全第一</a:t>
            </a:r>
            <a:endParaRPr lang="zh-CN" altLang="en-US" sz="4000" b="1" dirty="0">
              <a:solidFill>
                <a:schemeClr val="accent2"/>
              </a:solidFill>
              <a:latin typeface="Arial" panose="020B0604020202020204" pitchFamily="34" charset="0"/>
              <a:ea typeface="楷体" panose="02010609060101010101" pitchFamily="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2"/>
          <p:cNvSpPr>
            <a:spLocks noGrp="1"/>
          </p:cNvSpPr>
          <p:nvPr>
            <p:ph type="body" idx="4294967295"/>
          </p:nvPr>
        </p:nvSpPr>
        <p:spPr>
          <a:xfrm>
            <a:off x="469900" y="1125538"/>
            <a:ext cx="8181975" cy="4392612"/>
          </a:xfrm>
          <a:ln/>
        </p:spPr>
        <p:txBody>
          <a:bodyPr wrap="square" anchor="t" anchorCtr="0"/>
          <a:p>
            <a:pPr marL="1905" indent="-1905">
              <a:lnSpc>
                <a:spcPct val="120000"/>
              </a:lnSpc>
              <a:buNone/>
            </a:pPr>
            <a:r>
              <a:rPr lang="zh-CN" altLang="en-US" sz="3200" b="1" dirty="0">
                <a:solidFill>
                  <a:schemeClr val="accent2"/>
                </a:solidFill>
                <a:latin typeface="楷体" panose="02010609060101010101" pitchFamily="1" charset="-122"/>
                <a:ea typeface="楷体" panose="02010609060101010101" pitchFamily="1" charset="-122"/>
              </a:rPr>
              <a:t>预防为主的涵义：</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a:lnSpc>
                <a:spcPct val="80000"/>
              </a:lnSpc>
              <a:buNone/>
            </a:pPr>
            <a:r>
              <a:rPr lang="en-US" altLang="zh-CN" sz="3200" dirty="0">
                <a:solidFill>
                  <a:srgbClr val="FF3300"/>
                </a:solidFill>
                <a:latin typeface="楷体" panose="02010609060101010101" pitchFamily="1" charset="-122"/>
                <a:ea typeface="楷体" panose="02010609060101010101" pitchFamily="1" charset="-122"/>
              </a:rPr>
              <a:t>1</a:t>
            </a:r>
            <a:r>
              <a:rPr lang="zh-CN" altLang="en-US" sz="3200" dirty="0">
                <a:solidFill>
                  <a:srgbClr val="FF3300"/>
                </a:solidFill>
                <a:latin typeface="楷体" panose="02010609060101010101" pitchFamily="1" charset="-122"/>
                <a:ea typeface="楷体" panose="02010609060101010101" pitchFamily="1" charset="-122"/>
              </a:rPr>
              <a:t>、预防的第一关键：</a:t>
            </a:r>
            <a:endParaRPr lang="zh-CN" altLang="en-US" sz="3200" dirty="0">
              <a:solidFill>
                <a:srgbClr val="FF3300"/>
              </a:solidFill>
              <a:latin typeface="楷体" panose="02010609060101010101" pitchFamily="1" charset="-122"/>
              <a:ea typeface="楷体" panose="02010609060101010101" pitchFamily="1" charset="-122"/>
            </a:endParaRPr>
          </a:p>
          <a:p>
            <a:pPr marL="1905" indent="-1905">
              <a:lnSpc>
                <a:spcPct val="80000"/>
              </a:lnSpc>
              <a:buNone/>
            </a:pPr>
            <a:r>
              <a:rPr lang="zh-CN" altLang="en-US" sz="3200" dirty="0">
                <a:solidFill>
                  <a:srgbClr val="FF3300"/>
                </a:solidFill>
                <a:latin typeface="楷体" panose="02010609060101010101" pitchFamily="1" charset="-122"/>
                <a:ea typeface="楷体" panose="02010609060101010101" pitchFamily="1" charset="-122"/>
              </a:rPr>
              <a:t>         避免事故的发生           消除事故隐患  </a:t>
            </a:r>
            <a:endParaRPr lang="zh-CN" altLang="en-US" sz="3200" dirty="0">
              <a:solidFill>
                <a:srgbClr val="FF3300"/>
              </a:solidFill>
              <a:latin typeface="楷体" panose="02010609060101010101" pitchFamily="1" charset="-122"/>
              <a:ea typeface="楷体" panose="02010609060101010101" pitchFamily="1" charset="-122"/>
            </a:endParaRPr>
          </a:p>
          <a:p>
            <a:pPr marL="1905" indent="-1905">
              <a:lnSpc>
                <a:spcPct val="80000"/>
              </a:lnSpc>
              <a:buNone/>
            </a:pPr>
            <a:r>
              <a:rPr lang="en-US" altLang="zh-CN" sz="3200" dirty="0">
                <a:solidFill>
                  <a:srgbClr val="FF3300"/>
                </a:solidFill>
                <a:latin typeface="楷体" panose="02010609060101010101" pitchFamily="1" charset="-122"/>
                <a:ea typeface="楷体" panose="02010609060101010101" pitchFamily="1" charset="-122"/>
              </a:rPr>
              <a:t>2</a:t>
            </a:r>
            <a:r>
              <a:rPr lang="zh-CN" altLang="en-US" sz="3200" dirty="0">
                <a:solidFill>
                  <a:srgbClr val="FF3300"/>
                </a:solidFill>
                <a:latin typeface="楷体" panose="02010609060101010101" pitchFamily="1" charset="-122"/>
                <a:ea typeface="楷体" panose="02010609060101010101" pitchFamily="1" charset="-122"/>
              </a:rPr>
              <a:t>、预防的第二关键：</a:t>
            </a:r>
            <a:endParaRPr lang="zh-CN" altLang="en-US" sz="3200" dirty="0">
              <a:solidFill>
                <a:srgbClr val="FF3300"/>
              </a:solidFill>
              <a:latin typeface="楷体" panose="02010609060101010101" pitchFamily="1" charset="-122"/>
              <a:ea typeface="楷体" panose="02010609060101010101" pitchFamily="1" charset="-122"/>
            </a:endParaRPr>
          </a:p>
          <a:p>
            <a:pPr marL="1905" indent="-1905">
              <a:lnSpc>
                <a:spcPct val="80000"/>
              </a:lnSpc>
              <a:buNone/>
            </a:pPr>
            <a:r>
              <a:rPr lang="zh-CN" altLang="en-US" sz="3200" dirty="0">
                <a:solidFill>
                  <a:srgbClr val="FF3300"/>
                </a:solidFill>
                <a:latin typeface="楷体" panose="02010609060101010101" pitchFamily="1" charset="-122"/>
                <a:ea typeface="楷体" panose="02010609060101010101" pitchFamily="1" charset="-122"/>
              </a:rPr>
              <a:t>         防止事故的扩大           落实应急预案</a:t>
            </a:r>
            <a:endParaRPr lang="zh-CN" altLang="en-US" sz="3200" dirty="0">
              <a:solidFill>
                <a:srgbClr val="FF3300"/>
              </a:solidFill>
              <a:latin typeface="楷体" panose="02010609060101010101" pitchFamily="1" charset="-122"/>
              <a:ea typeface="楷体" panose="02010609060101010101" pitchFamily="1" charset="-122"/>
            </a:endParaRPr>
          </a:p>
          <a:p>
            <a:pPr marL="1905" indent="-1905">
              <a:lnSpc>
                <a:spcPct val="80000"/>
              </a:lnSpc>
              <a:buNone/>
            </a:pPr>
            <a:endParaRPr lang="zh-CN" altLang="en-US" b="1" dirty="0">
              <a:solidFill>
                <a:schemeClr val="tx1"/>
              </a:solidFill>
              <a:latin typeface="隶书" charset="-122"/>
              <a:ea typeface="楷体" panose="02010609060101010101" pitchFamily="1" charset="-122"/>
            </a:endParaRPr>
          </a:p>
          <a:p>
            <a:pPr marL="1905" indent="-1905">
              <a:lnSpc>
                <a:spcPct val="80000"/>
              </a:lnSpc>
              <a:buNone/>
            </a:pPr>
            <a:r>
              <a:rPr lang="zh-CN" altLang="en-US" sz="900" dirty="0">
                <a:latin typeface="隶书" charset="-122"/>
                <a:ea typeface="隶书" charset="-122"/>
              </a:rPr>
              <a:t>　</a:t>
            </a:r>
            <a:endParaRPr lang="zh-CN" altLang="en-US" sz="900" dirty="0">
              <a:latin typeface="隶书" charset="-122"/>
              <a:ea typeface="隶书" charset="-122"/>
            </a:endParaRPr>
          </a:p>
        </p:txBody>
      </p:sp>
      <p:sp>
        <p:nvSpPr>
          <p:cNvPr id="12290" name="Text Box 3"/>
          <p:cNvSpPr txBox="1"/>
          <p:nvPr/>
        </p:nvSpPr>
        <p:spPr>
          <a:xfrm>
            <a:off x="468313" y="287338"/>
            <a:ext cx="4967287" cy="701675"/>
          </a:xfrm>
          <a:prstGeom prst="rect">
            <a:avLst/>
          </a:prstGeom>
          <a:noFill/>
          <a:ln w="9525">
            <a:noFill/>
          </a:ln>
        </p:spPr>
        <p:txBody>
          <a:bodyPr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楷体" panose="02010609060101010101" pitchFamily="1" charset="-122"/>
                <a:ea typeface="楷体" panose="02010609060101010101" pitchFamily="1" charset="-122"/>
              </a:rPr>
              <a:t>预防为主</a:t>
            </a:r>
            <a:endParaRPr lang="zh-CN" altLang="en-US" sz="4000" b="1" dirty="0">
              <a:solidFill>
                <a:schemeClr val="accent2"/>
              </a:solidFill>
              <a:latin typeface="楷体" panose="02010609060101010101" pitchFamily="1" charset="-122"/>
              <a:ea typeface="楷体" panose="02010609060101010101" pitchFamily="1" charset="-122"/>
            </a:endParaRPr>
          </a:p>
        </p:txBody>
      </p:sp>
      <p:sp>
        <p:nvSpPr>
          <p:cNvPr id="12291" name="右箭头 13315"/>
          <p:cNvSpPr/>
          <p:nvPr/>
        </p:nvSpPr>
        <p:spPr>
          <a:xfrm>
            <a:off x="5724525" y="2493963"/>
            <a:ext cx="1223963" cy="215900"/>
          </a:xfrm>
          <a:prstGeom prst="rightArrow">
            <a:avLst>
              <a:gd name="adj1" fmla="val 50000"/>
              <a:gd name="adj2" fmla="val 141701"/>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2292" name="右箭头 13316"/>
          <p:cNvSpPr/>
          <p:nvPr/>
        </p:nvSpPr>
        <p:spPr>
          <a:xfrm>
            <a:off x="5724525" y="3789363"/>
            <a:ext cx="1223963" cy="215900"/>
          </a:xfrm>
          <a:prstGeom prst="rightArrow">
            <a:avLst>
              <a:gd name="adj1" fmla="val 50000"/>
              <a:gd name="adj2" fmla="val 141701"/>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2"/>
          <p:cNvSpPr>
            <a:spLocks noGrp="1"/>
          </p:cNvSpPr>
          <p:nvPr>
            <p:ph type="body" idx="4294967295"/>
          </p:nvPr>
        </p:nvSpPr>
        <p:spPr>
          <a:xfrm>
            <a:off x="469900" y="1125538"/>
            <a:ext cx="8181975" cy="5184775"/>
          </a:xfrm>
          <a:ln/>
        </p:spPr>
        <p:txBody>
          <a:bodyPr wrap="square" anchor="t" anchorCtr="0"/>
          <a:p>
            <a:pPr marL="1905" indent="-1905">
              <a:lnSpc>
                <a:spcPct val="110000"/>
              </a:lnSpc>
              <a:buNone/>
            </a:pPr>
            <a:r>
              <a:rPr lang="zh-CN" altLang="en-US" sz="3200" b="1" dirty="0">
                <a:solidFill>
                  <a:schemeClr val="accent2"/>
                </a:solidFill>
                <a:ea typeface="楷体" panose="02010609060101010101" pitchFamily="1" charset="-122"/>
              </a:rPr>
              <a:t>综合治理</a:t>
            </a:r>
            <a:r>
              <a:rPr lang="zh-CN" altLang="en-US" sz="3200" b="1" dirty="0">
                <a:solidFill>
                  <a:schemeClr val="accent2"/>
                </a:solidFill>
                <a:latin typeface="楷体" panose="02010609060101010101" pitchFamily="1" charset="-122"/>
                <a:ea typeface="楷体" panose="02010609060101010101" pitchFamily="1" charset="-122"/>
              </a:rPr>
              <a:t>的涵义：</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a:lnSpc>
                <a:spcPct val="130000"/>
              </a:lnSpc>
              <a:buNone/>
            </a:pPr>
            <a:r>
              <a:rPr lang="zh-CN" altLang="en-US" sz="2800" dirty="0">
                <a:solidFill>
                  <a:srgbClr val="00CC00"/>
                </a:solidFill>
                <a:latin typeface="仿宋_GB2312" pitchFamily="1" charset="-122"/>
                <a:ea typeface="仿宋_GB2312" pitchFamily="1" charset="-122"/>
                <a:sym typeface="Arial" panose="020B0604020202020204" pitchFamily="34" charset="0"/>
              </a:rPr>
              <a:t>   </a:t>
            </a:r>
            <a:r>
              <a:rPr lang="zh-CN" altLang="en-US" sz="2400" b="1" dirty="0">
                <a:solidFill>
                  <a:srgbClr val="FF6600"/>
                </a:solidFill>
                <a:latin typeface="楷体" panose="02010609060101010101" pitchFamily="1" charset="-122"/>
                <a:ea typeface="楷体" panose="02010609060101010101" pitchFamily="1" charset="-122"/>
                <a:sym typeface="Arial" panose="020B0604020202020204" pitchFamily="34" charset="0"/>
              </a:rPr>
              <a:t>实施综合治理;只有认真治理隐患，有效防范事故，才能把“安全第一”落到实处。事故发生后组织开展抢险救灾，依法追究责任，深刻吸取教训，固然十分重要，但对于生命个体来说，伤亡一旦发生，就不再有改变的可能。事故源于隐患，防范事故的有效办法，就是主动排查、综合治理各类隐患，把事故消灭在萌芽状态。不能等到付出了生命代价、有了血的教训之后再去改进工作。从这个意义上说，综合治理是安全生产方针的基石，是安全生产工作的重心所在。</a:t>
            </a:r>
            <a:endParaRPr lang="zh-CN" altLang="en-US" sz="2400" b="1" dirty="0">
              <a:solidFill>
                <a:srgbClr val="FF6600"/>
              </a:solidFill>
              <a:latin typeface="楷体" panose="02010609060101010101" pitchFamily="1" charset="-122"/>
              <a:ea typeface="楷体" panose="02010609060101010101" pitchFamily="1" charset="-122"/>
              <a:sym typeface="Arial" panose="020B0604020202020204" pitchFamily="34" charset="0"/>
            </a:endParaRPr>
          </a:p>
          <a:p>
            <a:pPr marL="1905" indent="-1905">
              <a:buNone/>
            </a:pPr>
            <a:endParaRPr lang="zh-CN" altLang="en-US" sz="1800" b="1" dirty="0">
              <a:solidFill>
                <a:schemeClr val="tx1"/>
              </a:solidFill>
              <a:latin typeface="隶书" charset="-122"/>
              <a:ea typeface="楷体" panose="02010609060101010101" pitchFamily="1" charset="-122"/>
            </a:endParaRPr>
          </a:p>
          <a:p>
            <a:pPr marL="1905" indent="-1905">
              <a:buNone/>
            </a:pPr>
            <a:r>
              <a:rPr lang="zh-CN" altLang="en-US" sz="800" dirty="0">
                <a:latin typeface="隶书" charset="-122"/>
                <a:ea typeface="隶书" charset="-122"/>
              </a:rPr>
              <a:t>　</a:t>
            </a:r>
            <a:endParaRPr lang="zh-CN" altLang="en-US" sz="800" dirty="0">
              <a:latin typeface="隶书" charset="-122"/>
              <a:ea typeface="隶书" charset="-122"/>
            </a:endParaRPr>
          </a:p>
        </p:txBody>
      </p:sp>
      <p:sp>
        <p:nvSpPr>
          <p:cNvPr id="13314" name="Text Box 3"/>
          <p:cNvSpPr txBox="1"/>
          <p:nvPr/>
        </p:nvSpPr>
        <p:spPr>
          <a:xfrm>
            <a:off x="468313" y="287338"/>
            <a:ext cx="4967287" cy="701675"/>
          </a:xfrm>
          <a:prstGeom prst="rect">
            <a:avLst/>
          </a:prstGeom>
          <a:noFill/>
          <a:ln w="9525">
            <a:noFill/>
          </a:ln>
        </p:spPr>
        <p:txBody>
          <a:bodyPr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Arial" panose="020B0604020202020204" pitchFamily="34" charset="0"/>
                <a:ea typeface="楷体" panose="02010609060101010101" pitchFamily="1" charset="-122"/>
              </a:rPr>
              <a:t>综合治理</a:t>
            </a:r>
            <a:endParaRPr lang="zh-CN" altLang="en-US" sz="4000" b="1" dirty="0">
              <a:solidFill>
                <a:schemeClr val="accent2"/>
              </a:solidFill>
              <a:latin typeface="Arial" panose="020B0604020202020204" pitchFamily="34" charset="0"/>
              <a:ea typeface="楷体" panose="02010609060101010101" pitchFamily="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337" name="组合 15361"/>
          <p:cNvGrpSpPr/>
          <p:nvPr/>
        </p:nvGrpSpPr>
        <p:grpSpPr>
          <a:xfrm>
            <a:off x="2339975" y="2709863"/>
            <a:ext cx="4362450" cy="3975100"/>
            <a:chOff x="0" y="0"/>
            <a:chExt cx="8276" cy="7824"/>
          </a:xfrm>
        </p:grpSpPr>
        <p:sp>
          <p:nvSpPr>
            <p:cNvPr id="14338" name="Oval 2"/>
            <p:cNvSpPr/>
            <p:nvPr/>
          </p:nvSpPr>
          <p:spPr>
            <a:xfrm>
              <a:off x="0" y="0"/>
              <a:ext cx="8277" cy="7825"/>
            </a:xfrm>
            <a:prstGeom prst="ellipse">
              <a:avLst/>
            </a:prstGeom>
            <a:solidFill>
              <a:schemeClr val="bg1"/>
            </a:solidFill>
            <a:ln w="9525" cap="flat" cmpd="sng">
              <a:solidFill>
                <a:srgbClr val="0066FF"/>
              </a:solidFill>
              <a:prstDash val="solid"/>
              <a:round/>
              <a:headEnd type="none" w="med" len="med"/>
              <a:tailEnd type="none" w="med" len="med"/>
            </a:ln>
          </p:spPr>
          <p:txBody>
            <a:bodyPr wrap="none" lIns="90170" tIns="46990" rIns="90170" bIns="46990" anchor="ctr" anchorCtr="0"/>
            <a:p>
              <a:pPr algn="ctr"/>
              <a:endParaRPr lang="zh-CN" altLang="en-US" dirty="0">
                <a:solidFill>
                  <a:srgbClr val="00CC00"/>
                </a:solidFill>
                <a:latin typeface="Arial" panose="020B0604020202020204" pitchFamily="34" charset="0"/>
                <a:ea typeface="宋体" panose="02010600030101010101" pitchFamily="2" charset="-122"/>
              </a:endParaRPr>
            </a:p>
          </p:txBody>
        </p:sp>
        <p:sp>
          <p:nvSpPr>
            <p:cNvPr id="14339" name="Oval 3"/>
            <p:cNvSpPr/>
            <p:nvPr/>
          </p:nvSpPr>
          <p:spPr>
            <a:xfrm>
              <a:off x="910" y="1020"/>
              <a:ext cx="6237" cy="5783"/>
            </a:xfrm>
            <a:prstGeom prst="ellipse">
              <a:avLst/>
            </a:prstGeom>
            <a:gradFill rotWithShape="1">
              <a:gsLst>
                <a:gs pos="0">
                  <a:schemeClr val="bg1"/>
                </a:gs>
                <a:gs pos="100000">
                  <a:srgbClr val="0066FF"/>
                </a:gs>
              </a:gsLst>
              <a:lin ang="5400000" scaled="1"/>
              <a:tileRect/>
            </a:gradFill>
            <a:ln w="38100" cap="flat" cmpd="sng">
              <a:solidFill>
                <a:schemeClr val="accent2"/>
              </a:solidFill>
              <a:prstDash val="solid"/>
              <a:round/>
              <a:headEnd type="none" w="med" len="med"/>
              <a:tailEnd type="none" w="med" len="med"/>
            </a:ln>
          </p:spPr>
          <p:txBody>
            <a:bodyPr wrap="none" lIns="90170" tIns="46990" rIns="90170" bIns="46990" anchor="ctr" anchorCtr="0"/>
            <a:p>
              <a:endParaRPr lang="zh-CN" altLang="en-US" dirty="0">
                <a:latin typeface="Arial" panose="020B0604020202020204" pitchFamily="34" charset="0"/>
                <a:ea typeface="宋体" panose="02010600030101010101" pitchFamily="2" charset="-122"/>
              </a:endParaRPr>
            </a:p>
          </p:txBody>
        </p:sp>
        <p:sp>
          <p:nvSpPr>
            <p:cNvPr id="14340" name="WordArt 4"/>
            <p:cNvSpPr/>
            <p:nvPr/>
          </p:nvSpPr>
          <p:spPr>
            <a:xfrm rot="-3655594">
              <a:off x="661" y="2381"/>
              <a:ext cx="587" cy="348"/>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华文中宋" charset="0"/>
                  <a:ea typeface="华文中宋" charset="0"/>
                </a:rPr>
                <a:t>安</a:t>
              </a:r>
              <a:endParaRPr lang="zh-CN" altLang="en-US" sz="3600" b="1">
                <a:ln w="9525" cap="flat" cmpd="sng">
                  <a:solidFill>
                    <a:srgbClr val="0000FF"/>
                  </a:solidFill>
                  <a:prstDash val="solid"/>
                  <a:round/>
                  <a:headEnd type="none" w="med" len="med"/>
                  <a:tailEnd type="none" w="med" len="med"/>
                </a:ln>
                <a:solidFill>
                  <a:srgbClr val="0066FF"/>
                </a:solidFill>
                <a:latin typeface="华文中宋" charset="0"/>
                <a:ea typeface="华文中宋" charset="0"/>
              </a:endParaRPr>
            </a:p>
          </p:txBody>
        </p:sp>
        <p:sp>
          <p:nvSpPr>
            <p:cNvPr id="14341" name="WordArt 5"/>
            <p:cNvSpPr/>
            <p:nvPr/>
          </p:nvSpPr>
          <p:spPr>
            <a:xfrm>
              <a:off x="3835" y="568"/>
              <a:ext cx="587" cy="347"/>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理</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14342" name="WordArt 6"/>
            <p:cNvSpPr/>
            <p:nvPr/>
          </p:nvSpPr>
          <p:spPr>
            <a:xfrm rot="-2970872">
              <a:off x="1344" y="1362"/>
              <a:ext cx="587" cy="347"/>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全</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14343" name="WordArt 7"/>
            <p:cNvSpPr/>
            <p:nvPr/>
          </p:nvSpPr>
          <p:spPr>
            <a:xfrm rot="-1600349">
              <a:off x="2475" y="785"/>
              <a:ext cx="587" cy="348"/>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管</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14344" name="WordArt 8"/>
            <p:cNvSpPr/>
            <p:nvPr/>
          </p:nvSpPr>
          <p:spPr>
            <a:xfrm rot="1881516">
              <a:off x="5197" y="785"/>
              <a:ext cx="588" cy="348"/>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培</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14345" name="WordArt 9"/>
            <p:cNvSpPr/>
            <p:nvPr/>
          </p:nvSpPr>
          <p:spPr>
            <a:xfrm rot="3682655">
              <a:off x="6899" y="2362"/>
              <a:ext cx="587" cy="347"/>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课</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14346" name="WordArt 10"/>
            <p:cNvSpPr/>
            <p:nvPr/>
          </p:nvSpPr>
          <p:spPr>
            <a:xfrm rot="2850963">
              <a:off x="6218" y="1454"/>
              <a:ext cx="588" cy="347"/>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训</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14347" name="WordArt 11"/>
            <p:cNvSpPr/>
            <p:nvPr/>
          </p:nvSpPr>
          <p:spPr>
            <a:xfrm>
              <a:off x="1700" y="2695"/>
              <a:ext cx="4535" cy="2068"/>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3300"/>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安全职责篇</a:t>
              </a:r>
              <a:endParaRPr lang="zh-CN" altLang="en-US" sz="3600" b="1">
                <a:ln w="9525" cap="flat" cmpd="sng">
                  <a:solidFill>
                    <a:srgbClr val="003300"/>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14348" name="AutoShape 12"/>
            <p:cNvSpPr/>
            <p:nvPr/>
          </p:nvSpPr>
          <p:spPr>
            <a:xfrm>
              <a:off x="3630" y="6918"/>
              <a:ext cx="795" cy="792"/>
            </a:xfrm>
            <a:custGeom>
              <a:avLst/>
              <a:gdLst/>
              <a:ahLst/>
              <a:cxnLst>
                <a:cxn ang="17694720">
                  <a:pos x="252413" y="0"/>
                </a:cxn>
                <a:cxn ang="11796480">
                  <a:pos x="1" y="192219"/>
                </a:cxn>
                <a:cxn ang="5898240">
                  <a:pos x="96413" y="503235"/>
                </a:cxn>
                <a:cxn ang="5898240">
                  <a:pos x="408412" y="503235"/>
                </a:cxn>
                <a:cxn ang="0">
                  <a:pos x="504824" y="192219"/>
                </a:cxn>
              </a:cxnLst>
              <a:pathLst>
                <a:path w="504825" h="503237">
                  <a:moveTo>
                    <a:pt x="1" y="192219"/>
                  </a:moveTo>
                  <a:lnTo>
                    <a:pt x="192827" y="192220"/>
                  </a:lnTo>
                  <a:lnTo>
                    <a:pt x="252413" y="0"/>
                  </a:lnTo>
                  <a:lnTo>
                    <a:pt x="311998" y="192220"/>
                  </a:lnTo>
                  <a:lnTo>
                    <a:pt x="504824" y="192219"/>
                  </a:lnTo>
                  <a:lnTo>
                    <a:pt x="348824" y="311016"/>
                  </a:lnTo>
                  <a:lnTo>
                    <a:pt x="408412" y="503235"/>
                  </a:lnTo>
                  <a:lnTo>
                    <a:pt x="252413" y="384436"/>
                  </a:lnTo>
                  <a:lnTo>
                    <a:pt x="96413" y="503235"/>
                  </a:lnTo>
                  <a:lnTo>
                    <a:pt x="156001" y="311016"/>
                  </a:lnTo>
                  <a:close/>
                </a:path>
              </a:pathLst>
            </a:custGeom>
            <a:solidFill>
              <a:srgbClr val="0066FF"/>
            </a:solidFill>
            <a:ln w="9525" cap="flat" cmpd="sng">
              <a:solidFill>
                <a:srgbClr val="0066FF"/>
              </a:solidFill>
              <a:prstDash val="solid"/>
              <a:miter/>
              <a:headEnd type="none" w="med" len="med"/>
              <a:tailEnd type="none" w="med" len="med"/>
            </a:ln>
          </p:spPr>
          <p:txBody>
            <a:bodyPr/>
            <a:p>
              <a:endParaRPr lang="zh-CN" altLang="en-US"/>
            </a:p>
          </p:txBody>
        </p:sp>
        <p:sp>
          <p:nvSpPr>
            <p:cNvPr id="14349" name="AutoShape 13"/>
            <p:cNvSpPr/>
            <p:nvPr/>
          </p:nvSpPr>
          <p:spPr>
            <a:xfrm rot="-1757095">
              <a:off x="5782" y="6238"/>
              <a:ext cx="795" cy="792"/>
            </a:xfrm>
            <a:custGeom>
              <a:avLst/>
              <a:gdLst/>
              <a:ahLst/>
              <a:cxnLst>
                <a:cxn ang="17694720">
                  <a:pos x="252413" y="0"/>
                </a:cxn>
                <a:cxn ang="11796480">
                  <a:pos x="1" y="192219"/>
                </a:cxn>
                <a:cxn ang="5898240">
                  <a:pos x="96413" y="503235"/>
                </a:cxn>
                <a:cxn ang="5898240">
                  <a:pos x="408412" y="503235"/>
                </a:cxn>
                <a:cxn ang="0">
                  <a:pos x="504824" y="192219"/>
                </a:cxn>
              </a:cxnLst>
              <a:pathLst>
                <a:path w="504825" h="503237">
                  <a:moveTo>
                    <a:pt x="1" y="192219"/>
                  </a:moveTo>
                  <a:lnTo>
                    <a:pt x="192827" y="192220"/>
                  </a:lnTo>
                  <a:lnTo>
                    <a:pt x="252413" y="0"/>
                  </a:lnTo>
                  <a:lnTo>
                    <a:pt x="311998" y="192220"/>
                  </a:lnTo>
                  <a:lnTo>
                    <a:pt x="504824" y="192219"/>
                  </a:lnTo>
                  <a:lnTo>
                    <a:pt x="348824" y="311016"/>
                  </a:lnTo>
                  <a:lnTo>
                    <a:pt x="408412" y="503235"/>
                  </a:lnTo>
                  <a:lnTo>
                    <a:pt x="252413" y="384436"/>
                  </a:lnTo>
                  <a:lnTo>
                    <a:pt x="96413" y="503235"/>
                  </a:lnTo>
                  <a:lnTo>
                    <a:pt x="156001" y="311016"/>
                  </a:lnTo>
                  <a:close/>
                </a:path>
              </a:pathLst>
            </a:custGeom>
            <a:solidFill>
              <a:srgbClr val="0066FF"/>
            </a:solidFill>
            <a:ln w="9525" cap="flat" cmpd="sng">
              <a:solidFill>
                <a:srgbClr val="0066FF"/>
              </a:solidFill>
              <a:prstDash val="solid"/>
              <a:miter/>
              <a:headEnd type="none" w="med" len="med"/>
              <a:tailEnd type="none" w="med" len="med"/>
            </a:ln>
          </p:spPr>
          <p:txBody>
            <a:bodyPr/>
            <a:p>
              <a:endParaRPr lang="zh-CN" altLang="en-US"/>
            </a:p>
          </p:txBody>
        </p:sp>
        <p:sp>
          <p:nvSpPr>
            <p:cNvPr id="14350" name="AutoShape 14"/>
            <p:cNvSpPr/>
            <p:nvPr/>
          </p:nvSpPr>
          <p:spPr>
            <a:xfrm rot="2073423">
              <a:off x="1475" y="6238"/>
              <a:ext cx="795" cy="792"/>
            </a:xfrm>
            <a:custGeom>
              <a:avLst/>
              <a:gdLst/>
              <a:ahLst/>
              <a:cxnLst>
                <a:cxn ang="17694720">
                  <a:pos x="252413" y="0"/>
                </a:cxn>
                <a:cxn ang="11796480">
                  <a:pos x="1" y="192219"/>
                </a:cxn>
                <a:cxn ang="5898240">
                  <a:pos x="96413" y="503235"/>
                </a:cxn>
                <a:cxn ang="5898240">
                  <a:pos x="408412" y="503235"/>
                </a:cxn>
                <a:cxn ang="0">
                  <a:pos x="504824" y="192219"/>
                </a:cxn>
              </a:cxnLst>
              <a:pathLst>
                <a:path w="504825" h="503237">
                  <a:moveTo>
                    <a:pt x="1" y="192219"/>
                  </a:moveTo>
                  <a:lnTo>
                    <a:pt x="192827" y="192220"/>
                  </a:lnTo>
                  <a:lnTo>
                    <a:pt x="252413" y="0"/>
                  </a:lnTo>
                  <a:lnTo>
                    <a:pt x="311998" y="192220"/>
                  </a:lnTo>
                  <a:lnTo>
                    <a:pt x="504824" y="192219"/>
                  </a:lnTo>
                  <a:lnTo>
                    <a:pt x="348824" y="311016"/>
                  </a:lnTo>
                  <a:lnTo>
                    <a:pt x="408412" y="503235"/>
                  </a:lnTo>
                  <a:lnTo>
                    <a:pt x="252413" y="384436"/>
                  </a:lnTo>
                  <a:lnTo>
                    <a:pt x="96413" y="503235"/>
                  </a:lnTo>
                  <a:lnTo>
                    <a:pt x="156001" y="311016"/>
                  </a:lnTo>
                  <a:close/>
                </a:path>
              </a:pathLst>
            </a:custGeom>
            <a:solidFill>
              <a:srgbClr val="0066FF"/>
            </a:solidFill>
            <a:ln w="9525" cap="flat" cmpd="sng">
              <a:solidFill>
                <a:srgbClr val="0066FF"/>
              </a:solidFill>
              <a:prstDash val="solid"/>
              <a:miter/>
              <a:headEnd type="none" w="med" len="med"/>
              <a:tailEnd type="none" w="med" len="med"/>
            </a:ln>
          </p:spPr>
          <p:txBody>
            <a:bodyPr/>
            <a:p>
              <a:endParaRPr lang="zh-CN" altLang="en-US"/>
            </a:p>
          </p:txBody>
        </p:sp>
        <p:sp>
          <p:nvSpPr>
            <p:cNvPr id="14351" name="AutoShape 15"/>
            <p:cNvSpPr/>
            <p:nvPr/>
          </p:nvSpPr>
          <p:spPr>
            <a:xfrm rot="-1244883">
              <a:off x="4762" y="6690"/>
              <a:ext cx="795" cy="793"/>
            </a:xfrm>
            <a:custGeom>
              <a:avLst/>
              <a:gdLst/>
              <a:ahLst/>
              <a:cxnLst>
                <a:cxn ang="17694720">
                  <a:pos x="252413" y="0"/>
                </a:cxn>
                <a:cxn ang="11796480">
                  <a:pos x="1" y="192219"/>
                </a:cxn>
                <a:cxn ang="5898240">
                  <a:pos x="96413" y="503236"/>
                </a:cxn>
                <a:cxn ang="5898240">
                  <a:pos x="408412" y="503236"/>
                </a:cxn>
                <a:cxn ang="0">
                  <a:pos x="504824" y="192219"/>
                </a:cxn>
              </a:cxnLst>
              <a:pathLst>
                <a:path w="504825" h="503238">
                  <a:moveTo>
                    <a:pt x="1" y="192219"/>
                  </a:moveTo>
                  <a:lnTo>
                    <a:pt x="192827" y="192221"/>
                  </a:lnTo>
                  <a:lnTo>
                    <a:pt x="252413" y="0"/>
                  </a:lnTo>
                  <a:lnTo>
                    <a:pt x="311998" y="192221"/>
                  </a:lnTo>
                  <a:lnTo>
                    <a:pt x="504824" y="192219"/>
                  </a:lnTo>
                  <a:lnTo>
                    <a:pt x="348824" y="311017"/>
                  </a:lnTo>
                  <a:lnTo>
                    <a:pt x="408412" y="503236"/>
                  </a:lnTo>
                  <a:lnTo>
                    <a:pt x="252413" y="384437"/>
                  </a:lnTo>
                  <a:lnTo>
                    <a:pt x="96413" y="503236"/>
                  </a:lnTo>
                  <a:lnTo>
                    <a:pt x="156001" y="311017"/>
                  </a:lnTo>
                  <a:close/>
                </a:path>
              </a:pathLst>
            </a:custGeom>
            <a:solidFill>
              <a:srgbClr val="0066FF"/>
            </a:solidFill>
            <a:ln w="9525" cap="flat" cmpd="sng">
              <a:solidFill>
                <a:srgbClr val="0066FF"/>
              </a:solidFill>
              <a:prstDash val="solid"/>
              <a:miter/>
              <a:headEnd type="none" w="med" len="med"/>
              <a:tailEnd type="none" w="med" len="med"/>
            </a:ln>
          </p:spPr>
          <p:txBody>
            <a:bodyPr/>
            <a:p>
              <a:endParaRPr lang="zh-CN" altLang="en-US"/>
            </a:p>
          </p:txBody>
        </p:sp>
        <p:sp>
          <p:nvSpPr>
            <p:cNvPr id="14352" name="AutoShape 16"/>
            <p:cNvSpPr/>
            <p:nvPr/>
          </p:nvSpPr>
          <p:spPr>
            <a:xfrm rot="1119738">
              <a:off x="2495" y="6690"/>
              <a:ext cx="795" cy="793"/>
            </a:xfrm>
            <a:custGeom>
              <a:avLst/>
              <a:gdLst/>
              <a:ahLst/>
              <a:cxnLst>
                <a:cxn ang="17694720">
                  <a:pos x="252413" y="0"/>
                </a:cxn>
                <a:cxn ang="11796480">
                  <a:pos x="1" y="192219"/>
                </a:cxn>
                <a:cxn ang="5898240">
                  <a:pos x="96413" y="503236"/>
                </a:cxn>
                <a:cxn ang="5898240">
                  <a:pos x="408412" y="503236"/>
                </a:cxn>
                <a:cxn ang="0">
                  <a:pos x="504824" y="192219"/>
                </a:cxn>
              </a:cxnLst>
              <a:pathLst>
                <a:path w="504825" h="503238">
                  <a:moveTo>
                    <a:pt x="1" y="192219"/>
                  </a:moveTo>
                  <a:lnTo>
                    <a:pt x="192827" y="192221"/>
                  </a:lnTo>
                  <a:lnTo>
                    <a:pt x="252413" y="0"/>
                  </a:lnTo>
                  <a:lnTo>
                    <a:pt x="311998" y="192221"/>
                  </a:lnTo>
                  <a:lnTo>
                    <a:pt x="504824" y="192219"/>
                  </a:lnTo>
                  <a:lnTo>
                    <a:pt x="348824" y="311017"/>
                  </a:lnTo>
                  <a:lnTo>
                    <a:pt x="408412" y="503236"/>
                  </a:lnTo>
                  <a:lnTo>
                    <a:pt x="252413" y="384437"/>
                  </a:lnTo>
                  <a:lnTo>
                    <a:pt x="96413" y="503236"/>
                  </a:lnTo>
                  <a:lnTo>
                    <a:pt x="156001" y="311017"/>
                  </a:lnTo>
                  <a:close/>
                </a:path>
              </a:pathLst>
            </a:custGeom>
            <a:solidFill>
              <a:srgbClr val="0066FF"/>
            </a:solidFill>
            <a:ln w="9525" cap="flat" cmpd="sng">
              <a:solidFill>
                <a:srgbClr val="0066FF"/>
              </a:solidFill>
              <a:prstDash val="solid"/>
              <a:miter/>
              <a:headEnd type="none" w="med" len="med"/>
              <a:tailEnd type="none" w="med" len="med"/>
            </a:ln>
          </p:spPr>
          <p:txBody>
            <a:bodyPr/>
            <a:p>
              <a:endParaRPr lang="zh-CN" altLang="en-US"/>
            </a:p>
          </p:txBody>
        </p:sp>
      </p:grpSp>
      <p:sp>
        <p:nvSpPr>
          <p:cNvPr id="14353" name="Rectangle 2"/>
          <p:cNvSpPr/>
          <p:nvPr/>
        </p:nvSpPr>
        <p:spPr>
          <a:xfrm>
            <a:off x="468313" y="1341438"/>
            <a:ext cx="8115300" cy="2236787"/>
          </a:xfrm>
          <a:prstGeom prst="rect">
            <a:avLst/>
          </a:prstGeom>
          <a:noFill/>
          <a:ln w="9525">
            <a:noFill/>
          </a:ln>
        </p:spPr>
        <p:txBody>
          <a:bodyPr wrap="square" anchor="t" anchorCtr="0">
            <a:spAutoFit/>
          </a:bodyPr>
          <a:p>
            <a:pPr>
              <a:spcBef>
                <a:spcPct val="20000"/>
              </a:spcBef>
            </a:pPr>
            <a:r>
              <a:rPr lang="zh-CN" altLang="en-US" sz="4000" b="1" dirty="0">
                <a:solidFill>
                  <a:schemeClr val="accent2"/>
                </a:solidFill>
                <a:latin typeface="Arial" panose="020B0604020202020204" pitchFamily="34" charset="0"/>
                <a:ea typeface="楷体" panose="02010609060101010101" pitchFamily="1" charset="-122"/>
              </a:rPr>
              <a:t>第二章、</a:t>
            </a:r>
            <a:r>
              <a:rPr lang="zh-CN" altLang="en-US" sz="4400" b="1" dirty="0">
                <a:solidFill>
                  <a:schemeClr val="accent2"/>
                </a:solidFill>
                <a:latin typeface="楷体" panose="02010609060101010101" pitchFamily="1" charset="-122"/>
                <a:ea typeface="楷体" panose="02010609060101010101" pitchFamily="1" charset="-122"/>
              </a:rPr>
              <a:t>主要负责人和安全管理       人员必须履行的职责</a:t>
            </a:r>
            <a:endParaRPr lang="zh-CN" altLang="en-US" sz="4400" b="1" dirty="0">
              <a:solidFill>
                <a:schemeClr val="accent2"/>
              </a:solidFill>
              <a:latin typeface="楷体" panose="02010609060101010101" pitchFamily="1" charset="-122"/>
              <a:ea typeface="楷体" panose="02010609060101010101" pitchFamily="1" charset="-122"/>
            </a:endParaRPr>
          </a:p>
          <a:p>
            <a:pPr>
              <a:spcBef>
                <a:spcPct val="20000"/>
              </a:spcBef>
            </a:pPr>
            <a:endParaRPr lang="zh-CN" altLang="en-US" sz="4400" b="1" dirty="0">
              <a:solidFill>
                <a:schemeClr val="accent2"/>
              </a:solidFill>
              <a:latin typeface="楷体" panose="02010609060101010101" pitchFamily="1" charset="-122"/>
              <a:ea typeface="楷体" panose="02010609060101010101" pitchFamily="1" charset="-122"/>
            </a:endParaRPr>
          </a:p>
        </p:txBody>
      </p:sp>
      <p:sp>
        <p:nvSpPr>
          <p:cNvPr id="14354" name="文本框 15378"/>
          <p:cNvSpPr txBox="1"/>
          <p:nvPr/>
        </p:nvSpPr>
        <p:spPr>
          <a:xfrm>
            <a:off x="3536950" y="4491038"/>
            <a:ext cx="309563" cy="366712"/>
          </a:xfrm>
          <a:prstGeom prst="rect">
            <a:avLst/>
          </a:prstGeom>
          <a:noFill/>
          <a:ln w="9525">
            <a:noFill/>
          </a:ln>
        </p:spPr>
        <p:txBody>
          <a:bodyPr wrap="none" anchor="t" anchorCtr="0">
            <a:spAutoFit/>
          </a:bodyPr>
          <a:p>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body" idx="4294967295"/>
          </p:nvPr>
        </p:nvSpPr>
        <p:spPr>
          <a:xfrm>
            <a:off x="469900" y="1125538"/>
            <a:ext cx="8181975" cy="5184775"/>
          </a:xfrm>
        </p:spPr>
        <p:txBody>
          <a:bodyPr vert="horz" wrap="square" anchor="t"/>
          <a:p>
            <a:pPr marL="1905" indent="-344805">
              <a:buNone/>
            </a:pPr>
            <a:r>
              <a:rPr lang="zh-CN" altLang="en-US" sz="2800" b="1" dirty="0">
                <a:solidFill>
                  <a:srgbClr val="FF6600"/>
                </a:solidFill>
                <a:latin typeface="楷体" panose="02010609060101010101" pitchFamily="1" charset="-122"/>
                <a:ea typeface="楷体" panose="02010609060101010101" pitchFamily="1" charset="-122"/>
              </a:rPr>
              <a:t>新安全法第十八条  生产经营单位的主要负责人对本单位安全生产工作负有下列职责：</a:t>
            </a:r>
            <a:endParaRPr lang="zh-CN" altLang="en-US" sz="2800" b="1" dirty="0">
              <a:solidFill>
                <a:srgbClr val="FF6600"/>
              </a:solidFill>
              <a:latin typeface="楷体" panose="02010609060101010101" pitchFamily="1" charset="-122"/>
              <a:ea typeface="楷体" panose="02010609060101010101" pitchFamily="1" charset="-122"/>
            </a:endParaRPr>
          </a:p>
          <a:p>
            <a:pPr marL="1905" indent="-344805">
              <a:buNone/>
            </a:pPr>
            <a:r>
              <a:rPr lang="zh-CN" altLang="en-US" sz="2400" dirty="0">
                <a:solidFill>
                  <a:schemeClr val="accent2"/>
                </a:solidFill>
                <a:latin typeface="楷体" panose="02010609060101010101" pitchFamily="1" charset="-122"/>
                <a:ea typeface="楷体" panose="02010609060101010101" pitchFamily="1" charset="-122"/>
              </a:rPr>
              <a:t>（一）建立、健全本单位安全生产责任制</a:t>
            </a:r>
            <a:endParaRPr lang="zh-CN" altLang="en-US" sz="2400" dirty="0">
              <a:solidFill>
                <a:schemeClr val="accent2"/>
              </a:solidFill>
              <a:latin typeface="楷体" panose="02010609060101010101" pitchFamily="1" charset="-122"/>
              <a:ea typeface="楷体" panose="02010609060101010101" pitchFamily="1" charset="-122"/>
            </a:endParaRPr>
          </a:p>
          <a:p>
            <a:pPr marL="1905" indent="-344805">
              <a:buNone/>
            </a:pPr>
            <a:r>
              <a:rPr lang="zh-CN" altLang="en-US" sz="2400" dirty="0">
                <a:solidFill>
                  <a:schemeClr val="accent2"/>
                </a:solidFill>
                <a:latin typeface="楷体" panose="02010609060101010101" pitchFamily="1" charset="-122"/>
                <a:ea typeface="楷体" panose="02010609060101010101" pitchFamily="1" charset="-122"/>
              </a:rPr>
              <a:t>（二）组织制定本单位安全生产规章制度和操作规程</a:t>
            </a:r>
            <a:endParaRPr lang="zh-CN" altLang="en-US" sz="2400" dirty="0">
              <a:solidFill>
                <a:schemeClr val="accent2"/>
              </a:solidFill>
              <a:latin typeface="楷体" panose="02010609060101010101" pitchFamily="1" charset="-122"/>
              <a:ea typeface="楷体" panose="02010609060101010101" pitchFamily="1" charset="-122"/>
            </a:endParaRPr>
          </a:p>
          <a:p>
            <a:pPr marL="1905" indent="-344805">
              <a:buNone/>
            </a:pPr>
            <a:r>
              <a:rPr lang="zh-CN" altLang="en-US" sz="2400" dirty="0">
                <a:solidFill>
                  <a:schemeClr val="accent2"/>
                </a:solidFill>
                <a:latin typeface="楷体" panose="02010609060101010101" pitchFamily="1" charset="-122"/>
                <a:ea typeface="楷体" panose="02010609060101010101" pitchFamily="1" charset="-122"/>
              </a:rPr>
              <a:t>（三）组织制定并实施本单位安全生产教育和培训计划</a:t>
            </a:r>
            <a:endParaRPr lang="zh-CN" altLang="en-US" sz="2400" dirty="0">
              <a:solidFill>
                <a:schemeClr val="accent2"/>
              </a:solidFill>
              <a:latin typeface="楷体" panose="02010609060101010101" pitchFamily="1" charset="-122"/>
              <a:ea typeface="楷体" panose="02010609060101010101" pitchFamily="1" charset="-122"/>
            </a:endParaRPr>
          </a:p>
          <a:p>
            <a:pPr marL="1905" indent="-344805">
              <a:buNone/>
            </a:pPr>
            <a:r>
              <a:rPr lang="zh-CN" altLang="en-US" sz="2400" dirty="0">
                <a:solidFill>
                  <a:schemeClr val="accent2"/>
                </a:solidFill>
                <a:latin typeface="楷体" panose="02010609060101010101" pitchFamily="1" charset="-122"/>
                <a:ea typeface="楷体" panose="02010609060101010101" pitchFamily="1" charset="-122"/>
              </a:rPr>
              <a:t>（四）保证本单位安全生产投入的有效实施</a:t>
            </a:r>
            <a:endParaRPr lang="zh-CN" altLang="en-US" sz="2400" dirty="0">
              <a:solidFill>
                <a:schemeClr val="accent2"/>
              </a:solidFill>
              <a:latin typeface="楷体" panose="02010609060101010101" pitchFamily="1" charset="-122"/>
              <a:ea typeface="楷体" panose="02010609060101010101" pitchFamily="1" charset="-122"/>
            </a:endParaRPr>
          </a:p>
          <a:p>
            <a:pPr marL="1905" indent="-344805">
              <a:buNone/>
            </a:pPr>
            <a:r>
              <a:rPr lang="zh-CN" altLang="en-US" sz="2400" dirty="0">
                <a:solidFill>
                  <a:schemeClr val="accent2"/>
                </a:solidFill>
                <a:latin typeface="楷体" panose="02010609060101010101" pitchFamily="1" charset="-122"/>
                <a:ea typeface="楷体" panose="02010609060101010101" pitchFamily="1" charset="-122"/>
              </a:rPr>
              <a:t>（五）督促、检查本单位的安全生产工作，及时消除生产安全事故隐患</a:t>
            </a:r>
            <a:endParaRPr lang="zh-CN" altLang="en-US" sz="2400" dirty="0">
              <a:solidFill>
                <a:schemeClr val="accent2"/>
              </a:solidFill>
              <a:latin typeface="楷体" panose="02010609060101010101" pitchFamily="1" charset="-122"/>
              <a:ea typeface="楷体" panose="02010609060101010101" pitchFamily="1" charset="-122"/>
            </a:endParaRPr>
          </a:p>
          <a:p>
            <a:pPr marL="1905" indent="-344805">
              <a:buNone/>
            </a:pPr>
            <a:r>
              <a:rPr lang="zh-CN" altLang="en-US" sz="2400" dirty="0">
                <a:solidFill>
                  <a:schemeClr val="accent2"/>
                </a:solidFill>
                <a:latin typeface="楷体" panose="02010609060101010101" pitchFamily="1" charset="-122"/>
                <a:ea typeface="楷体" panose="02010609060101010101" pitchFamily="1" charset="-122"/>
              </a:rPr>
              <a:t>（六）组织制定并实施本单位的生产安全事故应急救援预案</a:t>
            </a:r>
            <a:endParaRPr lang="zh-CN" altLang="en-US" sz="2400" dirty="0">
              <a:solidFill>
                <a:schemeClr val="accent2"/>
              </a:solidFill>
              <a:latin typeface="楷体" panose="02010609060101010101" pitchFamily="1" charset="-122"/>
              <a:ea typeface="楷体" panose="02010609060101010101" pitchFamily="1" charset="-122"/>
            </a:endParaRPr>
          </a:p>
          <a:p>
            <a:pPr marL="1905" indent="-344805">
              <a:buNone/>
            </a:pPr>
            <a:r>
              <a:rPr lang="zh-CN" altLang="en-US" sz="2400" dirty="0">
                <a:solidFill>
                  <a:schemeClr val="accent2"/>
                </a:solidFill>
                <a:latin typeface="楷体" panose="02010609060101010101" pitchFamily="1" charset="-122"/>
                <a:ea typeface="楷体" panose="02010609060101010101" pitchFamily="1" charset="-122"/>
              </a:rPr>
              <a:t>（七）及时、如实报告生产安全事故 </a:t>
            </a:r>
            <a:endParaRPr lang="zh-CN" altLang="en-US" sz="2400" dirty="0">
              <a:solidFill>
                <a:schemeClr val="accent2"/>
              </a:solidFill>
              <a:latin typeface="楷体" panose="02010609060101010101" pitchFamily="1" charset="-122"/>
              <a:ea typeface="楷体" panose="02010609060101010101" pitchFamily="1" charset="-122"/>
            </a:endParaRPr>
          </a:p>
          <a:p>
            <a:pPr marL="1905" indent="-344805">
              <a:buNone/>
            </a:pPr>
            <a:endParaRPr lang="zh-CN" altLang="en-US" sz="1600" b="1" dirty="0">
              <a:solidFill>
                <a:schemeClr val="tx1"/>
              </a:solidFill>
              <a:latin typeface="隶书" charset="-122"/>
              <a:ea typeface="楷体" panose="02010609060101010101" pitchFamily="1" charset="-122"/>
            </a:endParaRPr>
          </a:p>
          <a:p>
            <a:pPr marL="1905" indent="-344805">
              <a:buNone/>
            </a:pPr>
            <a:r>
              <a:rPr lang="zh-CN" altLang="en-US" sz="700" dirty="0">
                <a:latin typeface="隶书" charset="-122"/>
                <a:ea typeface="隶书" charset="-122"/>
              </a:rPr>
              <a:t>　</a:t>
            </a:r>
            <a:endParaRPr lang="zh-CN" altLang="en-US" sz="700" dirty="0">
              <a:latin typeface="隶书" charset="-122"/>
              <a:ea typeface="隶书" charset="-122"/>
            </a:endParaRPr>
          </a:p>
        </p:txBody>
      </p:sp>
      <p:sp>
        <p:nvSpPr>
          <p:cNvPr id="15362" name="Text Box 3"/>
          <p:cNvSpPr txBox="1"/>
          <p:nvPr/>
        </p:nvSpPr>
        <p:spPr>
          <a:xfrm>
            <a:off x="469900" y="287338"/>
            <a:ext cx="5902325"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Arial" panose="020B0604020202020204" pitchFamily="34" charset="0"/>
                <a:ea typeface="楷体" panose="02010609060101010101" pitchFamily="1" charset="-122"/>
              </a:rPr>
              <a:t>主要负责人履行的职责</a:t>
            </a:r>
            <a:endParaRPr lang="zh-CN" altLang="en-US" sz="4000" b="1" dirty="0">
              <a:solidFill>
                <a:schemeClr val="accent2"/>
              </a:solidFill>
              <a:latin typeface="Arial" panose="020B0604020202020204" pitchFamily="34" charset="0"/>
              <a:ea typeface="楷体" panose="02010609060101010101" pitchFamily="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2"/>
          <p:cNvSpPr>
            <a:spLocks noGrp="1"/>
          </p:cNvSpPr>
          <p:nvPr>
            <p:ph type="body" idx="4294967295"/>
          </p:nvPr>
        </p:nvSpPr>
        <p:spPr>
          <a:xfrm>
            <a:off x="469900" y="1125538"/>
            <a:ext cx="8181975" cy="5184775"/>
          </a:xfrm>
          <a:ln/>
        </p:spPr>
        <p:txBody>
          <a:bodyPr wrap="square" anchor="t" anchorCtr="0"/>
          <a:p>
            <a:pPr marL="1905" indent="-1905">
              <a:lnSpc>
                <a:spcPct val="80000"/>
              </a:lnSpc>
              <a:buNone/>
            </a:pPr>
            <a:r>
              <a:rPr lang="zh-CN" altLang="en-US" sz="2800" b="1" dirty="0">
                <a:solidFill>
                  <a:srgbClr val="FF6600"/>
                </a:solidFill>
                <a:latin typeface="楷体" panose="02010609060101010101" pitchFamily="1" charset="-122"/>
                <a:ea typeface="楷体" panose="02010609060101010101" pitchFamily="1" charset="-122"/>
              </a:rPr>
              <a:t> 新安全法第第二十二条安全生产管理机构以及安全生产管理人员履行下列职责：</a:t>
            </a:r>
            <a:endParaRPr lang="zh-CN" altLang="en-US" sz="2800" b="1" dirty="0">
              <a:solidFill>
                <a:srgbClr val="FF6600"/>
              </a:solidFill>
              <a:latin typeface="楷体" panose="02010609060101010101" pitchFamily="1" charset="-122"/>
              <a:ea typeface="楷体" panose="02010609060101010101" pitchFamily="1" charset="-122"/>
            </a:endParaRPr>
          </a:p>
          <a:p>
            <a:pPr marL="1905" indent="-1905">
              <a:lnSpc>
                <a:spcPct val="80000"/>
              </a:lnSpc>
              <a:buNone/>
            </a:pPr>
            <a:r>
              <a:rPr lang="zh-CN" altLang="en-US" sz="2800" dirty="0">
                <a:solidFill>
                  <a:schemeClr val="accent2"/>
                </a:solidFill>
                <a:latin typeface="楷体" panose="02010609060101010101" pitchFamily="1" charset="-122"/>
                <a:ea typeface="楷体" panose="02010609060101010101" pitchFamily="1" charset="-122"/>
                <a:sym typeface="Arial" panose="020B0604020202020204" pitchFamily="34" charset="0"/>
              </a:rPr>
              <a:t> (一)</a:t>
            </a:r>
            <a:r>
              <a:rPr lang="zh-CN" altLang="en-US" sz="2800" dirty="0">
                <a:solidFill>
                  <a:schemeClr val="accent2"/>
                </a:solidFill>
                <a:latin typeface="楷体" panose="02010609060101010101" pitchFamily="1" charset="-122"/>
                <a:ea typeface="楷体" panose="02010609060101010101" pitchFamily="1" charset="-122"/>
              </a:rPr>
              <a:t>组织或者参与拟定本单位安全生产规章制度、操作规程和生产安全事故应急救援预案；</a:t>
            </a:r>
            <a:endParaRPr lang="zh-CN" altLang="en-US" sz="2800" dirty="0">
              <a:solidFill>
                <a:schemeClr val="accent2"/>
              </a:solidFill>
              <a:latin typeface="楷体" panose="02010609060101010101" pitchFamily="1" charset="-122"/>
              <a:ea typeface="楷体" panose="02010609060101010101" pitchFamily="1" charset="-122"/>
            </a:endParaRPr>
          </a:p>
          <a:p>
            <a:pPr marL="1905" indent="-1905">
              <a:lnSpc>
                <a:spcPct val="80000"/>
              </a:lnSpc>
              <a:buNone/>
            </a:pPr>
            <a:r>
              <a:rPr lang="zh-CN" altLang="en-US" sz="2800" dirty="0">
                <a:solidFill>
                  <a:schemeClr val="accent2"/>
                </a:solidFill>
                <a:latin typeface="楷体" panose="02010609060101010101" pitchFamily="1" charset="-122"/>
                <a:ea typeface="楷体" panose="02010609060101010101" pitchFamily="1" charset="-122"/>
                <a:sym typeface="Arial" panose="020B0604020202020204" pitchFamily="34" charset="0"/>
              </a:rPr>
              <a:t>（二）</a:t>
            </a:r>
            <a:r>
              <a:rPr lang="zh-CN" altLang="en-US" sz="2800" dirty="0">
                <a:solidFill>
                  <a:schemeClr val="accent2"/>
                </a:solidFill>
                <a:latin typeface="楷体" panose="02010609060101010101" pitchFamily="1" charset="-122"/>
                <a:ea typeface="楷体" panose="02010609060101010101" pitchFamily="1" charset="-122"/>
              </a:rPr>
              <a:t>组织或者参与拟定本单位安全生产教育和培训，如实记录安全生产教育和培训情况；</a:t>
            </a:r>
            <a:endParaRPr lang="zh-CN" altLang="en-US" sz="2800" dirty="0">
              <a:solidFill>
                <a:schemeClr val="accent2"/>
              </a:solidFill>
              <a:latin typeface="楷体" panose="02010609060101010101" pitchFamily="1" charset="-122"/>
              <a:ea typeface="楷体" panose="02010609060101010101" pitchFamily="1" charset="-122"/>
            </a:endParaRPr>
          </a:p>
          <a:p>
            <a:pPr marL="1905" indent="-1905">
              <a:lnSpc>
                <a:spcPct val="80000"/>
              </a:lnSpc>
              <a:buNone/>
            </a:pPr>
            <a:r>
              <a:rPr lang="zh-CN" altLang="en-US" sz="2800" dirty="0">
                <a:solidFill>
                  <a:schemeClr val="accent2"/>
                </a:solidFill>
                <a:latin typeface="楷体" panose="02010609060101010101" pitchFamily="1" charset="-122"/>
                <a:ea typeface="楷体" panose="02010609060101010101" pitchFamily="1" charset="-122"/>
              </a:rPr>
              <a:t>（三）督促落实本单位重大危险源的安全管理措施</a:t>
            </a:r>
            <a:endParaRPr lang="zh-CN" altLang="en-US" sz="2800" dirty="0">
              <a:solidFill>
                <a:schemeClr val="accent2"/>
              </a:solidFill>
              <a:latin typeface="楷体" panose="02010609060101010101" pitchFamily="1" charset="-122"/>
              <a:ea typeface="楷体" panose="02010609060101010101" pitchFamily="1" charset="-122"/>
            </a:endParaRPr>
          </a:p>
          <a:p>
            <a:pPr marL="1905" indent="-1905">
              <a:lnSpc>
                <a:spcPct val="80000"/>
              </a:lnSpc>
              <a:buNone/>
            </a:pPr>
            <a:r>
              <a:rPr lang="zh-CN" altLang="en-US" sz="2800" dirty="0">
                <a:solidFill>
                  <a:schemeClr val="accent2"/>
                </a:solidFill>
                <a:latin typeface="楷体" panose="02010609060101010101" pitchFamily="1" charset="-122"/>
                <a:ea typeface="楷体" panose="02010609060101010101" pitchFamily="1" charset="-122"/>
              </a:rPr>
              <a:t>（四）组织或者参与本单位应急救援演练</a:t>
            </a:r>
            <a:endParaRPr lang="zh-CN" altLang="en-US" sz="2800" dirty="0">
              <a:solidFill>
                <a:schemeClr val="accent2"/>
              </a:solidFill>
              <a:latin typeface="楷体" panose="02010609060101010101" pitchFamily="1" charset="-122"/>
              <a:ea typeface="楷体" panose="02010609060101010101" pitchFamily="1" charset="-122"/>
            </a:endParaRPr>
          </a:p>
          <a:p>
            <a:pPr marL="1905" indent="-1905">
              <a:lnSpc>
                <a:spcPct val="80000"/>
              </a:lnSpc>
              <a:buNone/>
            </a:pPr>
            <a:r>
              <a:rPr lang="zh-CN" altLang="en-US" sz="2800" dirty="0">
                <a:solidFill>
                  <a:schemeClr val="accent2"/>
                </a:solidFill>
                <a:latin typeface="楷体" panose="02010609060101010101" pitchFamily="1" charset="-122"/>
                <a:ea typeface="楷体" panose="02010609060101010101" pitchFamily="1" charset="-122"/>
              </a:rPr>
              <a:t>（五）检查本单位安全生产状况，及时排查生产安全事故隐患，提出改进安全生产管理的建议</a:t>
            </a:r>
            <a:endParaRPr lang="zh-CN" altLang="en-US" sz="2800" dirty="0">
              <a:solidFill>
                <a:schemeClr val="accent2"/>
              </a:solidFill>
              <a:latin typeface="楷体" panose="02010609060101010101" pitchFamily="1" charset="-122"/>
              <a:ea typeface="楷体" panose="02010609060101010101" pitchFamily="1" charset="-122"/>
            </a:endParaRPr>
          </a:p>
          <a:p>
            <a:pPr marL="1905" indent="-1905">
              <a:lnSpc>
                <a:spcPct val="80000"/>
              </a:lnSpc>
              <a:buNone/>
            </a:pPr>
            <a:r>
              <a:rPr lang="zh-CN" altLang="en-US" sz="2800" dirty="0">
                <a:solidFill>
                  <a:schemeClr val="accent2"/>
                </a:solidFill>
                <a:latin typeface="楷体" panose="02010609060101010101" pitchFamily="1" charset="-122"/>
                <a:ea typeface="楷体" panose="02010609060101010101" pitchFamily="1" charset="-122"/>
              </a:rPr>
              <a:t>（六）制止和纠正违章指挥、强令冒险作业、违反操作规程行为</a:t>
            </a:r>
            <a:endParaRPr lang="zh-CN" altLang="en-US" sz="2800" dirty="0">
              <a:solidFill>
                <a:schemeClr val="accent2"/>
              </a:solidFill>
              <a:latin typeface="楷体" panose="02010609060101010101" pitchFamily="1" charset="-122"/>
              <a:ea typeface="楷体" panose="02010609060101010101" pitchFamily="1" charset="-122"/>
            </a:endParaRPr>
          </a:p>
          <a:p>
            <a:pPr marL="1905" indent="-1905">
              <a:lnSpc>
                <a:spcPct val="80000"/>
              </a:lnSpc>
              <a:buNone/>
            </a:pPr>
            <a:r>
              <a:rPr lang="zh-CN" altLang="en-US" sz="2800" dirty="0">
                <a:solidFill>
                  <a:schemeClr val="accent2"/>
                </a:solidFill>
                <a:latin typeface="楷体" panose="02010609060101010101" pitchFamily="1" charset="-122"/>
                <a:ea typeface="楷体" panose="02010609060101010101" pitchFamily="1" charset="-122"/>
              </a:rPr>
              <a:t>（七）督促落实本单位安全生产整改措施</a:t>
            </a:r>
            <a:endParaRPr lang="zh-CN" altLang="en-US" sz="2800" dirty="0">
              <a:solidFill>
                <a:schemeClr val="accent2"/>
              </a:solidFill>
              <a:latin typeface="楷体" panose="02010609060101010101" pitchFamily="1" charset="-122"/>
              <a:ea typeface="楷体" panose="02010609060101010101" pitchFamily="1" charset="-122"/>
            </a:endParaRPr>
          </a:p>
          <a:p>
            <a:pPr marL="1905" indent="-1905">
              <a:lnSpc>
                <a:spcPct val="90000"/>
              </a:lnSpc>
              <a:buNone/>
            </a:pPr>
            <a:endParaRPr lang="zh-CN" altLang="en-US" sz="1600" b="1" dirty="0">
              <a:solidFill>
                <a:schemeClr val="tx1"/>
              </a:solidFill>
              <a:latin typeface="隶书" charset="-122"/>
              <a:ea typeface="楷体" panose="02010609060101010101" pitchFamily="1" charset="-122"/>
            </a:endParaRPr>
          </a:p>
          <a:p>
            <a:pPr marL="1905" indent="-1905">
              <a:lnSpc>
                <a:spcPct val="90000"/>
              </a:lnSpc>
              <a:buNone/>
            </a:pPr>
            <a:r>
              <a:rPr lang="zh-CN" altLang="en-US" sz="700" dirty="0">
                <a:latin typeface="隶书" charset="-122"/>
                <a:ea typeface="隶书" charset="-122"/>
              </a:rPr>
              <a:t>　</a:t>
            </a:r>
            <a:endParaRPr lang="zh-CN" altLang="en-US" sz="700" dirty="0">
              <a:latin typeface="隶书" charset="-122"/>
              <a:ea typeface="隶书" charset="-122"/>
            </a:endParaRPr>
          </a:p>
        </p:txBody>
      </p:sp>
      <p:sp>
        <p:nvSpPr>
          <p:cNvPr id="16386" name="Text Box 3"/>
          <p:cNvSpPr txBox="1"/>
          <p:nvPr/>
        </p:nvSpPr>
        <p:spPr>
          <a:xfrm>
            <a:off x="469900" y="287338"/>
            <a:ext cx="8207375"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楷体" panose="02010609060101010101" pitchFamily="1" charset="-122"/>
                <a:ea typeface="楷体" panose="02010609060101010101" pitchFamily="1" charset="-122"/>
              </a:rPr>
              <a:t>安全生产管理人员履行职责</a:t>
            </a:r>
            <a:endParaRPr lang="zh-CN" altLang="en-US" sz="4000" b="1" dirty="0">
              <a:solidFill>
                <a:schemeClr val="accent2"/>
              </a:solidFill>
              <a:latin typeface="楷体" panose="02010609060101010101" pitchFamily="1" charset="-122"/>
              <a:ea typeface="楷体" panose="02010609060101010101" pitchFamily="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2"/>
          <p:cNvSpPr>
            <a:spLocks noGrp="1"/>
          </p:cNvSpPr>
          <p:nvPr>
            <p:ph type="body" idx="4294967295"/>
          </p:nvPr>
        </p:nvSpPr>
        <p:spPr>
          <a:xfrm>
            <a:off x="469900" y="1125538"/>
            <a:ext cx="8181975" cy="5184775"/>
          </a:xfrm>
          <a:ln/>
        </p:spPr>
        <p:txBody>
          <a:bodyPr wrap="square" anchor="t" anchorCtr="0"/>
          <a:p>
            <a:pPr marL="1905" indent="-1905">
              <a:buNone/>
            </a:pPr>
            <a:r>
              <a:rPr lang="zh-CN" altLang="en-US" sz="3600" dirty="0">
                <a:solidFill>
                  <a:srgbClr val="FF6600"/>
                </a:solidFill>
                <a:latin typeface="楷体" panose="02010609060101010101" pitchFamily="1" charset="-122"/>
                <a:ea typeface="楷体" panose="02010609060101010101" pitchFamily="1" charset="-122"/>
              </a:rPr>
              <a:t>（一）强化了对生产经营单位处罚</a:t>
            </a:r>
            <a:r>
              <a:rPr lang="zh-CN" altLang="en-US" sz="3600" dirty="0">
                <a:solidFill>
                  <a:schemeClr val="accent2"/>
                </a:solidFill>
                <a:latin typeface="楷体" panose="02010609060101010101" pitchFamily="1" charset="-122"/>
                <a:ea typeface="楷体" panose="02010609060101010101" pitchFamily="1" charset="-122"/>
              </a:rPr>
              <a:t> </a:t>
            </a:r>
            <a:endParaRPr lang="zh-CN" altLang="en-US" sz="3600" dirty="0">
              <a:solidFill>
                <a:schemeClr val="accent2"/>
              </a:solidFill>
              <a:latin typeface="楷体" panose="02010609060101010101" pitchFamily="1" charset="-122"/>
              <a:ea typeface="楷体" panose="02010609060101010101" pitchFamily="1" charset="-122"/>
            </a:endParaRPr>
          </a:p>
          <a:p>
            <a:pPr marL="1905" indent="-1905">
              <a:buNone/>
            </a:pPr>
            <a:r>
              <a:rPr lang="zh-CN" altLang="en-US" sz="3600" dirty="0">
                <a:solidFill>
                  <a:schemeClr val="accent2"/>
                </a:solidFill>
                <a:latin typeface="楷体" panose="02010609060101010101" pitchFamily="1" charset="-122"/>
                <a:ea typeface="楷体" panose="02010609060101010101" pitchFamily="1" charset="-122"/>
              </a:rPr>
              <a:t>    新安全法结合经济社会发展的实际，扩大了行政处罚对象的范围，将罚款上限提高了2-5倍，并且多数罚则不再将整改作为前置条件，加大了对非法、违法行为的震慑力度，促进生产经营单位落实主体责任。</a:t>
            </a:r>
            <a:endParaRPr lang="zh-CN" altLang="en-US" sz="3600" dirty="0">
              <a:solidFill>
                <a:schemeClr val="accent2"/>
              </a:solidFill>
              <a:latin typeface="楷体" panose="02010609060101010101" pitchFamily="1" charset="-122"/>
              <a:ea typeface="楷体" panose="02010609060101010101" pitchFamily="1" charset="-122"/>
            </a:endParaRPr>
          </a:p>
          <a:p>
            <a:pPr marL="1905" indent="-1905"/>
            <a:endParaRPr lang="zh-CN" altLang="en-US" sz="1600" dirty="0">
              <a:latin typeface="楷体" panose="02010609060101010101" pitchFamily="1" charset="-122"/>
              <a:ea typeface="楷体" panose="02010609060101010101" pitchFamily="1" charset="-122"/>
            </a:endParaRPr>
          </a:p>
        </p:txBody>
      </p:sp>
      <p:sp>
        <p:nvSpPr>
          <p:cNvPr id="17410" name="Text Box 3"/>
          <p:cNvSpPr txBox="1"/>
          <p:nvPr/>
        </p:nvSpPr>
        <p:spPr>
          <a:xfrm>
            <a:off x="469900" y="287338"/>
            <a:ext cx="8207375"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Arial" panose="020B0604020202020204" pitchFamily="34" charset="0"/>
                <a:ea typeface="楷体" panose="02010609060101010101" pitchFamily="1" charset="-122"/>
              </a:rPr>
              <a:t>新安全法的处罚规定</a:t>
            </a:r>
            <a:endParaRPr lang="zh-CN" altLang="en-US" sz="4000" b="1" dirty="0">
              <a:solidFill>
                <a:schemeClr val="accent2"/>
              </a:solidFill>
              <a:latin typeface="Arial" panose="020B0604020202020204" pitchFamily="34" charset="0"/>
              <a:ea typeface="楷体" panose="02010609060101010101" pitchFamily="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2"/>
          <p:cNvSpPr>
            <a:spLocks noGrp="1"/>
          </p:cNvSpPr>
          <p:nvPr>
            <p:ph type="body" idx="4294967295"/>
          </p:nvPr>
        </p:nvSpPr>
        <p:spPr>
          <a:xfrm>
            <a:off x="469900" y="1125538"/>
            <a:ext cx="8181975" cy="5184775"/>
          </a:xfrm>
          <a:ln/>
        </p:spPr>
        <p:txBody>
          <a:bodyPr wrap="square" anchor="t" anchorCtr="0"/>
          <a:p>
            <a:pPr marL="1905" indent="-1905">
              <a:buNone/>
            </a:pPr>
            <a:endParaRPr lang="zh-CN" altLang="en-US" dirty="0">
              <a:solidFill>
                <a:schemeClr val="accent2"/>
              </a:solidFill>
              <a:latin typeface="楷体" panose="02010609060101010101" pitchFamily="1" charset="-122"/>
              <a:ea typeface="楷体" panose="02010609060101010101" pitchFamily="1" charset="-122"/>
            </a:endParaRPr>
          </a:p>
          <a:p>
            <a:pPr marL="1905" indent="-1905">
              <a:buNone/>
            </a:pPr>
            <a:r>
              <a:rPr lang="zh-CN" altLang="en-US" sz="3200" dirty="0">
                <a:solidFill>
                  <a:srgbClr val="FF6600"/>
                </a:solidFill>
                <a:latin typeface="楷体" panose="02010609060101010101" pitchFamily="1" charset="-122"/>
                <a:ea typeface="楷体" panose="02010609060101010101" pitchFamily="1" charset="-122"/>
              </a:rPr>
              <a:t>1、强化了对事故企业的处罚</a:t>
            </a:r>
            <a:endParaRPr lang="zh-CN" altLang="en-US" sz="3200" dirty="0">
              <a:solidFill>
                <a:srgbClr val="FF6600"/>
              </a:solidFill>
              <a:latin typeface="楷体" panose="02010609060101010101" pitchFamily="1" charset="-122"/>
              <a:ea typeface="楷体" panose="02010609060101010101" pitchFamily="1" charset="-122"/>
            </a:endParaRPr>
          </a:p>
          <a:p>
            <a:pPr marL="1905" indent="-1905">
              <a:buNone/>
            </a:pPr>
            <a:r>
              <a:rPr lang="zh-CN" altLang="en-US" sz="3200" dirty="0">
                <a:solidFill>
                  <a:schemeClr val="accent2"/>
                </a:solidFill>
                <a:latin typeface="楷体" panose="02010609060101010101" pitchFamily="1" charset="-122"/>
                <a:ea typeface="楷体" panose="02010609060101010101" pitchFamily="1" charset="-122"/>
              </a:rPr>
              <a:t>    新安法第一百零九条规定，对发生事故负有责任的生产经营单位除要求依法承担相应的赔偿等责任外，对发生一般、较大、重大、特别重大事故负有责任的生产经营单位，由安监部门处以二十万到一千万的罚款，发生特别重大事故情节特别严重的，处一千万元以上二千万以下的罚款</a:t>
            </a:r>
            <a:endParaRPr lang="zh-CN" altLang="en-US" dirty="0">
              <a:solidFill>
                <a:schemeClr val="accent2"/>
              </a:solidFill>
              <a:latin typeface="楷体" panose="02010609060101010101" pitchFamily="1" charset="-122"/>
              <a:ea typeface="楷体" panose="02010609060101010101" pitchFamily="1" charset="-122"/>
            </a:endParaRPr>
          </a:p>
          <a:p>
            <a:pPr marL="1905" indent="-1905">
              <a:buNone/>
            </a:pPr>
            <a:endParaRPr lang="zh-CN" altLang="en-US" dirty="0">
              <a:solidFill>
                <a:schemeClr val="accent2"/>
              </a:solidFill>
              <a:latin typeface="楷体" panose="02010609060101010101" pitchFamily="1" charset="-122"/>
              <a:ea typeface="楷体" panose="02010609060101010101" pitchFamily="1" charset="-122"/>
            </a:endParaRPr>
          </a:p>
        </p:txBody>
      </p:sp>
      <p:sp>
        <p:nvSpPr>
          <p:cNvPr id="18434" name="Text Box 3"/>
          <p:cNvSpPr txBox="1"/>
          <p:nvPr/>
        </p:nvSpPr>
        <p:spPr>
          <a:xfrm>
            <a:off x="469900" y="287338"/>
            <a:ext cx="8207375"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Arial" panose="020B0604020202020204" pitchFamily="34" charset="0"/>
                <a:ea typeface="楷体" panose="02010609060101010101" pitchFamily="1" charset="-122"/>
              </a:rPr>
              <a:t>新安全法的处罚规定</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2"/>
          <p:cNvSpPr>
            <a:spLocks noGrp="1"/>
          </p:cNvSpPr>
          <p:nvPr>
            <p:ph type="body" idx="4294967295"/>
          </p:nvPr>
        </p:nvSpPr>
        <p:spPr>
          <a:xfrm>
            <a:off x="469900" y="1125538"/>
            <a:ext cx="8181975" cy="5184775"/>
          </a:xfrm>
          <a:ln/>
        </p:spPr>
        <p:txBody>
          <a:bodyPr wrap="square" anchor="t" anchorCtr="0"/>
          <a:p>
            <a:pPr marL="1905" indent="-1905">
              <a:buNone/>
            </a:pPr>
            <a:endParaRPr lang="zh-CN" altLang="en-US" sz="1600" dirty="0">
              <a:latin typeface="楷体" panose="02010609060101010101" pitchFamily="1" charset="-122"/>
              <a:ea typeface="楷体" panose="02010609060101010101" pitchFamily="1" charset="-122"/>
            </a:endParaRPr>
          </a:p>
          <a:p>
            <a:pPr marL="1905" indent="-1905">
              <a:buNone/>
            </a:pPr>
            <a:r>
              <a:rPr lang="zh-CN" altLang="en-US" sz="3200" dirty="0">
                <a:solidFill>
                  <a:srgbClr val="FF6600"/>
                </a:solidFill>
                <a:latin typeface="楷体" panose="02010609060101010101" pitchFamily="1" charset="-122"/>
                <a:ea typeface="楷体" panose="02010609060101010101" pitchFamily="1" charset="-122"/>
              </a:rPr>
              <a:t>2、强化了对拒不执行采取措施消除事故隐患指令的处罚</a:t>
            </a:r>
            <a:endParaRPr lang="zh-CN" altLang="en-US" sz="3200" dirty="0">
              <a:solidFill>
                <a:srgbClr val="FF6600"/>
              </a:solidFill>
              <a:latin typeface="楷体" panose="02010609060101010101" pitchFamily="1" charset="-122"/>
              <a:ea typeface="楷体" panose="02010609060101010101" pitchFamily="1" charset="-122"/>
            </a:endParaRPr>
          </a:p>
          <a:p>
            <a:pPr marL="1905" indent="-1905">
              <a:buNone/>
            </a:pPr>
            <a:r>
              <a:rPr lang="zh-CN" altLang="en-US" sz="3200" dirty="0">
                <a:solidFill>
                  <a:schemeClr val="accent2"/>
                </a:solidFill>
                <a:latin typeface="楷体" panose="02010609060101010101" pitchFamily="1" charset="-122"/>
                <a:ea typeface="楷体" panose="02010609060101010101" pitchFamily="1" charset="-122"/>
              </a:rPr>
              <a:t>    新安法第九十九条规定，生产经营单位未采取措施消除隐患的，责令立即消除或者限期消除，生产经营单位拒不执行的，责令停产停业整顿，并处十万元以上五十万元以下罚款，对直接负责主管人员处一万元以上二万元以下罚款，构成犯罪的，依照刑法有关规定追究刑事责任</a:t>
            </a:r>
            <a:endParaRPr lang="zh-CN" altLang="en-US" sz="3200" dirty="0">
              <a:solidFill>
                <a:schemeClr val="accent2"/>
              </a:solidFill>
              <a:latin typeface="楷体" panose="02010609060101010101" pitchFamily="1" charset="-122"/>
              <a:ea typeface="楷体" panose="02010609060101010101" pitchFamily="1" charset="-122"/>
            </a:endParaRPr>
          </a:p>
        </p:txBody>
      </p:sp>
      <p:sp>
        <p:nvSpPr>
          <p:cNvPr id="19458" name="Text Box 3"/>
          <p:cNvSpPr txBox="1"/>
          <p:nvPr/>
        </p:nvSpPr>
        <p:spPr>
          <a:xfrm>
            <a:off x="469900" y="287338"/>
            <a:ext cx="8207375"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Arial" panose="020B0604020202020204" pitchFamily="34" charset="0"/>
                <a:ea typeface="楷体" panose="02010609060101010101" pitchFamily="1" charset="-122"/>
              </a:rPr>
              <a:t>新安全法的处罚规定</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2"/>
          <p:cNvSpPr>
            <a:spLocks noGrp="1"/>
          </p:cNvSpPr>
          <p:nvPr>
            <p:ph type="body" idx="4294967295"/>
          </p:nvPr>
        </p:nvSpPr>
        <p:spPr>
          <a:xfrm>
            <a:off x="469900" y="1125538"/>
            <a:ext cx="8181975" cy="5184775"/>
          </a:xfrm>
          <a:ln/>
        </p:spPr>
        <p:txBody>
          <a:bodyPr wrap="square" anchor="t" anchorCtr="0"/>
          <a:p>
            <a:pPr marL="1905" indent="-1905">
              <a:buNone/>
            </a:pPr>
            <a:endParaRPr lang="zh-CN" altLang="en-US" sz="1600" dirty="0">
              <a:latin typeface="楷体" panose="02010609060101010101" pitchFamily="1" charset="-122"/>
              <a:ea typeface="楷体" panose="02010609060101010101" pitchFamily="1" charset="-122"/>
            </a:endParaRPr>
          </a:p>
          <a:p>
            <a:pPr marL="1905" indent="-1905">
              <a:buNone/>
            </a:pPr>
            <a:r>
              <a:rPr lang="zh-CN" altLang="en-US" sz="3600" dirty="0">
                <a:solidFill>
                  <a:srgbClr val="FF6600"/>
                </a:solidFill>
                <a:latin typeface="楷体" panose="02010609060101010101" pitchFamily="1" charset="-122"/>
                <a:ea typeface="楷体" panose="02010609060101010101" pitchFamily="1" charset="-122"/>
              </a:rPr>
              <a:t>（二）强化了对生产经营单位主要负责人和安全管理人员的责任追究和处罚</a:t>
            </a:r>
            <a:endParaRPr lang="zh-CN" altLang="en-US" sz="3600" dirty="0">
              <a:solidFill>
                <a:srgbClr val="FF6600"/>
              </a:solidFill>
              <a:latin typeface="楷体" panose="02010609060101010101" pitchFamily="1" charset="-122"/>
              <a:ea typeface="楷体" panose="02010609060101010101" pitchFamily="1" charset="-122"/>
            </a:endParaRPr>
          </a:p>
          <a:p>
            <a:pPr marL="1905" indent="-1905">
              <a:buNone/>
            </a:pPr>
            <a:r>
              <a:rPr lang="zh-CN" altLang="en-US" sz="3600" dirty="0">
                <a:solidFill>
                  <a:schemeClr val="accent2"/>
                </a:solidFill>
                <a:latin typeface="楷体" panose="02010609060101010101" pitchFamily="1" charset="-122"/>
                <a:ea typeface="楷体" panose="02010609060101010101" pitchFamily="1" charset="-122"/>
              </a:rPr>
              <a:t>    新安全法加大了对主要负责人和企业安全管理人员的处罚力度</a:t>
            </a:r>
            <a:endParaRPr lang="zh-CN" altLang="en-US" sz="3600" dirty="0">
              <a:solidFill>
                <a:schemeClr val="accent2"/>
              </a:solidFill>
              <a:latin typeface="楷体" panose="02010609060101010101" pitchFamily="1" charset="-122"/>
              <a:ea typeface="楷体" panose="02010609060101010101" pitchFamily="1" charset="-122"/>
            </a:endParaRPr>
          </a:p>
        </p:txBody>
      </p:sp>
      <p:sp>
        <p:nvSpPr>
          <p:cNvPr id="20482" name="Text Box 3"/>
          <p:cNvSpPr txBox="1"/>
          <p:nvPr/>
        </p:nvSpPr>
        <p:spPr>
          <a:xfrm>
            <a:off x="469900" y="287338"/>
            <a:ext cx="8207375"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Arial" panose="020B0604020202020204" pitchFamily="34" charset="0"/>
                <a:ea typeface="楷体" panose="02010609060101010101" pitchFamily="1" charset="-122"/>
              </a:rPr>
              <a:t>新安全法的处罚规定</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0335" y="1714500"/>
            <a:ext cx="596011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a:t>
            </a:r>
            <a:r>
              <a:rPr lang="zh-CN" sz="140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 </a:t>
            </a:r>
            <a:r>
              <a:rPr lang="zh-CN" sz="140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pitchFamily="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2" charset="-122"/>
                <a:cs typeface="+mj-cs"/>
              </a:defRPr>
            </a:lvl1pPr>
          </a:lstStyle>
          <a:p>
            <a:pPr>
              <a:spcAft>
                <a:spcPts val="0"/>
              </a:spcAft>
            </a:pPr>
            <a:r>
              <a:rPr lang="zh-CN" altLang="en-US" sz="2100" dirty="0">
                <a:solidFill>
                  <a:schemeClr val="accent1">
                    <a:lumMod val="75000"/>
                  </a:schemeClr>
                </a:solidFill>
                <a:latin typeface="微软雅黑" panose="020B0503020204020204" pitchFamily="2"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2"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2"/>
          <p:cNvSpPr>
            <a:spLocks noGrp="1"/>
          </p:cNvSpPr>
          <p:nvPr>
            <p:ph type="body" idx="4294967295"/>
          </p:nvPr>
        </p:nvSpPr>
        <p:spPr>
          <a:xfrm>
            <a:off x="469900" y="1125538"/>
            <a:ext cx="8181975" cy="5184775"/>
          </a:xfrm>
          <a:ln/>
        </p:spPr>
        <p:txBody>
          <a:bodyPr wrap="square" anchor="t" anchorCtr="0"/>
          <a:p>
            <a:pPr marL="1905" indent="-1905">
              <a:lnSpc>
                <a:spcPct val="80000"/>
              </a:lnSpc>
              <a:buNone/>
            </a:pPr>
            <a:endParaRPr lang="zh-CN" altLang="en-US" sz="1400" dirty="0">
              <a:latin typeface="楷体" panose="02010609060101010101" pitchFamily="1" charset="-122"/>
              <a:ea typeface="楷体" panose="02010609060101010101" pitchFamily="1" charset="-122"/>
            </a:endParaRPr>
          </a:p>
          <a:p>
            <a:pPr marL="1905" indent="-1905">
              <a:lnSpc>
                <a:spcPct val="80000"/>
              </a:lnSpc>
              <a:buNone/>
            </a:pPr>
            <a:r>
              <a:rPr lang="zh-CN" altLang="en-US" sz="2400" dirty="0">
                <a:solidFill>
                  <a:srgbClr val="FF6600"/>
                </a:solidFill>
                <a:latin typeface="楷体" panose="02010609060101010101" pitchFamily="1" charset="-122"/>
                <a:ea typeface="楷体" panose="02010609060101010101" pitchFamily="1" charset="-122"/>
              </a:rPr>
              <a:t>1、强化了对事故企业主要负责人的处罚</a:t>
            </a:r>
            <a:endParaRPr lang="zh-CN" altLang="en-US" sz="2400" dirty="0">
              <a:solidFill>
                <a:srgbClr val="FF6600"/>
              </a:solidFill>
              <a:latin typeface="楷体" panose="02010609060101010101" pitchFamily="1" charset="-122"/>
              <a:ea typeface="楷体" panose="02010609060101010101" pitchFamily="1" charset="-122"/>
            </a:endParaRPr>
          </a:p>
          <a:p>
            <a:pPr marL="1905" indent="-1905">
              <a:lnSpc>
                <a:spcPct val="80000"/>
              </a:lnSpc>
              <a:buNone/>
            </a:pPr>
            <a:r>
              <a:rPr lang="zh-CN" altLang="en-US" sz="2400" dirty="0">
                <a:solidFill>
                  <a:schemeClr val="accent2"/>
                </a:solidFill>
                <a:latin typeface="楷体" panose="02010609060101010101" pitchFamily="1" charset="-122"/>
                <a:ea typeface="楷体" panose="02010609060101010101" pitchFamily="1" charset="-122"/>
              </a:rPr>
              <a:t>    新安法第九十一条规定：生产经营单位主要负责人未履行本法规定的安全生产管理职责的，责令限期整改；逾期未改正的，处二万元以上五万元以下罚款，责令生产经营单位停产停业整顿。</a:t>
            </a:r>
            <a:endParaRPr lang="zh-CN" altLang="en-US" sz="2400" dirty="0">
              <a:solidFill>
                <a:schemeClr val="accent2"/>
              </a:solidFill>
              <a:latin typeface="楷体" panose="02010609060101010101" pitchFamily="1" charset="-122"/>
              <a:ea typeface="楷体" panose="02010609060101010101" pitchFamily="1" charset="-122"/>
            </a:endParaRPr>
          </a:p>
          <a:p>
            <a:pPr marL="1905" indent="-1905">
              <a:lnSpc>
                <a:spcPct val="80000"/>
              </a:lnSpc>
              <a:buNone/>
            </a:pPr>
            <a:r>
              <a:rPr lang="zh-CN" altLang="en-US" sz="2400" dirty="0">
                <a:solidFill>
                  <a:srgbClr val="FF6600"/>
                </a:solidFill>
                <a:latin typeface="楷体" panose="02010609060101010101" pitchFamily="1" charset="-122"/>
                <a:ea typeface="楷体" panose="02010609060101010101" pitchFamily="1" charset="-122"/>
              </a:rPr>
              <a:t>强化了对事故企业主要负责人的处罚</a:t>
            </a:r>
            <a:endParaRPr lang="zh-CN" altLang="en-US" sz="2400" dirty="0">
              <a:solidFill>
                <a:srgbClr val="FF6600"/>
              </a:solidFill>
              <a:latin typeface="楷体" panose="02010609060101010101" pitchFamily="1" charset="-122"/>
              <a:ea typeface="楷体" panose="02010609060101010101" pitchFamily="1" charset="-122"/>
            </a:endParaRPr>
          </a:p>
          <a:p>
            <a:pPr marL="1905" indent="-1905">
              <a:lnSpc>
                <a:spcPct val="80000"/>
              </a:lnSpc>
              <a:buNone/>
            </a:pPr>
            <a:r>
              <a:rPr lang="zh-CN" altLang="en-US" sz="2400" dirty="0">
                <a:solidFill>
                  <a:schemeClr val="accent2"/>
                </a:solidFill>
                <a:latin typeface="楷体" panose="02010609060101010101" pitchFamily="1" charset="-122"/>
                <a:ea typeface="楷体" panose="02010609060101010101" pitchFamily="1" charset="-122"/>
              </a:rPr>
              <a:t>    </a:t>
            </a:r>
            <a:r>
              <a:rPr lang="zh-CN" altLang="en-US" sz="2400" dirty="0">
                <a:solidFill>
                  <a:schemeClr val="accent2"/>
                </a:solidFill>
                <a:latin typeface="楷体" panose="02010609060101010101" pitchFamily="1" charset="-122"/>
                <a:ea typeface="楷体" panose="02010609060101010101" pitchFamily="1" charset="-122"/>
                <a:sym typeface="Arial" panose="020B0604020202020204" pitchFamily="34" charset="0"/>
              </a:rPr>
              <a:t>生产经营单位的主要负责人有前款违法行为，导致发生生产安全事故的，给予撤职处分；构成犯罪的，依法追究刑事责任。</a:t>
            </a:r>
            <a:endParaRPr lang="zh-CN" altLang="en-US" sz="24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a:lnSpc>
                <a:spcPct val="80000"/>
              </a:lnSpc>
              <a:buNone/>
            </a:pPr>
            <a:r>
              <a:rPr lang="zh-CN" altLang="en-US" sz="2400" dirty="0">
                <a:solidFill>
                  <a:schemeClr val="accent2"/>
                </a:solidFill>
                <a:latin typeface="楷体" panose="02010609060101010101" pitchFamily="1" charset="-122"/>
                <a:ea typeface="楷体" panose="02010609060101010101" pitchFamily="1" charset="-122"/>
                <a:sym typeface="Arial" panose="020B0604020202020204" pitchFamily="34" charset="0"/>
              </a:rPr>
              <a:t>    生产经营单位主要负责人依照前款规定受刑事处罚或撤职处分的，自刑罚执行完毕或者受处分之日起，五年内不得担任任何生产经营单位主要负责人；对重大、特别重大生产安全事故负有责任的，终身不得担任本行业生产经营单位的主要负责人</a:t>
            </a:r>
            <a:endParaRPr lang="zh-CN" altLang="en-US" sz="24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p:txBody>
      </p:sp>
      <p:sp>
        <p:nvSpPr>
          <p:cNvPr id="21506" name="Text Box 3"/>
          <p:cNvSpPr txBox="1"/>
          <p:nvPr/>
        </p:nvSpPr>
        <p:spPr>
          <a:xfrm>
            <a:off x="469900" y="287338"/>
            <a:ext cx="8207375"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Arial" panose="020B0604020202020204" pitchFamily="34" charset="0"/>
                <a:ea typeface="楷体" panose="02010609060101010101" pitchFamily="1" charset="-122"/>
              </a:rPr>
              <a:t>新安全法的处罚规定</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2"/>
          <p:cNvSpPr>
            <a:spLocks noGrp="1"/>
          </p:cNvSpPr>
          <p:nvPr>
            <p:ph type="body" idx="4294967295"/>
          </p:nvPr>
        </p:nvSpPr>
        <p:spPr>
          <a:xfrm>
            <a:off x="469900" y="1125538"/>
            <a:ext cx="8181975" cy="5184775"/>
          </a:xfrm>
          <a:ln/>
        </p:spPr>
        <p:txBody>
          <a:bodyPr wrap="square" anchor="t" anchorCtr="0"/>
          <a:p>
            <a:pPr marL="1905" indent="-1905">
              <a:buNone/>
            </a:pPr>
            <a:endParaRPr lang="zh-CN" altLang="en-US" sz="1400" dirty="0">
              <a:latin typeface="楷体" panose="02010609060101010101" pitchFamily="1" charset="-122"/>
              <a:ea typeface="楷体" panose="02010609060101010101" pitchFamily="1" charset="-122"/>
            </a:endParaRPr>
          </a:p>
          <a:p>
            <a:pPr marL="1905" indent="-1905">
              <a:buNone/>
            </a:pPr>
            <a:r>
              <a:rPr lang="zh-CN" altLang="en-US" sz="3600" dirty="0">
                <a:solidFill>
                  <a:schemeClr val="accent2"/>
                </a:solidFill>
                <a:latin typeface="楷体" panose="02010609060101010101" pitchFamily="1" charset="-122"/>
                <a:ea typeface="楷体" panose="02010609060101010101" pitchFamily="1" charset="-122"/>
              </a:rPr>
              <a:t>2、强化了对安全管理人员责任追究    </a:t>
            </a:r>
            <a:r>
              <a:rPr lang="zh-CN" altLang="en-US" sz="3600" dirty="0">
                <a:solidFill>
                  <a:schemeClr val="accent2"/>
                </a:solidFill>
                <a:latin typeface="楷体" panose="02010609060101010101" pitchFamily="1" charset="-122"/>
                <a:ea typeface="楷体" panose="02010609060101010101" pitchFamily="1" charset="-122"/>
                <a:sym typeface="Arial" panose="020B0604020202020204" pitchFamily="34" charset="0"/>
              </a:rPr>
              <a:t> </a:t>
            </a:r>
            <a:endParaRPr lang="zh-CN" altLang="en-US" sz="36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a:buNone/>
            </a:pPr>
            <a:r>
              <a:rPr lang="zh-CN" altLang="en-US" sz="3600" dirty="0">
                <a:solidFill>
                  <a:schemeClr val="accent2"/>
                </a:solidFill>
                <a:latin typeface="楷体" panose="02010609060101010101" pitchFamily="1" charset="-122"/>
                <a:ea typeface="楷体" panose="02010609060101010101" pitchFamily="1" charset="-122"/>
                <a:sym typeface="Arial" panose="020B0604020202020204" pitchFamily="34" charset="0"/>
              </a:rPr>
              <a:t>    新安全法第九十三条规定：生产经营单位的安全管理人员未履行本法规定安全生产管理职责的，责令限期改正；导致发生生产安全事故的，暂停或者撤销其与安全生产有关的资格；构成犯罪的，依照刑法有关规定追究刑事责任。</a:t>
            </a:r>
            <a:endParaRPr lang="zh-CN" altLang="en-US" sz="36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p:txBody>
      </p:sp>
      <p:sp>
        <p:nvSpPr>
          <p:cNvPr id="22530" name="Text Box 3"/>
          <p:cNvSpPr txBox="1"/>
          <p:nvPr/>
        </p:nvSpPr>
        <p:spPr>
          <a:xfrm>
            <a:off x="469900" y="287338"/>
            <a:ext cx="8207375"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Arial" panose="020B0604020202020204" pitchFamily="34" charset="0"/>
                <a:ea typeface="楷体" panose="02010609060101010101" pitchFamily="1" charset="-122"/>
              </a:rPr>
              <a:t>新安全法的处罚规定</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2"/>
          <p:cNvSpPr>
            <a:spLocks noGrp="1"/>
          </p:cNvSpPr>
          <p:nvPr>
            <p:ph type="body" idx="4294967295"/>
          </p:nvPr>
        </p:nvSpPr>
        <p:spPr>
          <a:xfrm>
            <a:off x="471488" y="982663"/>
            <a:ext cx="8181975" cy="5759450"/>
          </a:xfrm>
          <a:ln/>
        </p:spPr>
        <p:txBody>
          <a:bodyPr wrap="square" anchor="t" anchorCtr="0"/>
          <a:p>
            <a:pPr marL="1905" indent="-1905">
              <a:buNone/>
            </a:pPr>
            <a:r>
              <a:rPr lang="zh-CN" altLang="en-US" dirty="0">
                <a:solidFill>
                  <a:srgbClr val="FF6600"/>
                </a:solidFill>
                <a:latin typeface="楷体" panose="02010609060101010101" pitchFamily="1" charset="-122"/>
                <a:ea typeface="楷体" panose="02010609060101010101" pitchFamily="1" charset="-122"/>
              </a:rPr>
              <a:t>（三）新安法第九十四条：</a:t>
            </a:r>
            <a:r>
              <a:rPr lang="zh-CN" altLang="en-US" dirty="0">
                <a:solidFill>
                  <a:srgbClr val="FF6600"/>
                </a:solidFill>
                <a:latin typeface="楷体" panose="02010609060101010101" pitchFamily="1" charset="-122"/>
                <a:ea typeface="楷体" panose="02010609060101010101" pitchFamily="1" charset="-122"/>
                <a:sym typeface="Arial" panose="020B0604020202020204" pitchFamily="34" charset="0"/>
              </a:rPr>
              <a:t>生产经营单位有下列行为之一，责令限期整改，可处5万罚款：逾期未整改的，责令停产停业整顿，并处五万元以上十万元以下的罚款，对其直接负责主管人员和其他直接责任人员处一万元以上二万元以下的罚款：</a:t>
            </a:r>
            <a:endParaRPr lang="zh-CN" altLang="en-US" dirty="0">
              <a:solidFill>
                <a:srgbClr val="FF6600"/>
              </a:solidFill>
              <a:latin typeface="楷体" panose="02010609060101010101" pitchFamily="1" charset="-122"/>
              <a:ea typeface="楷体" panose="02010609060101010101" pitchFamily="1" charset="-122"/>
              <a:sym typeface="Arial" panose="020B0604020202020204" pitchFamily="34" charset="0"/>
            </a:endParaRPr>
          </a:p>
          <a:p>
            <a:pPr marL="1905" indent="-1905">
              <a:buNone/>
            </a:pPr>
            <a:r>
              <a:rPr lang="zh-CN" altLang="en-US" dirty="0">
                <a:solidFill>
                  <a:schemeClr val="accent2"/>
                </a:solidFill>
                <a:latin typeface="楷体" panose="02010609060101010101" pitchFamily="1" charset="-122"/>
                <a:ea typeface="楷体" panose="02010609060101010101" pitchFamily="1" charset="-122"/>
                <a:sym typeface="Arial" panose="020B0604020202020204" pitchFamily="34" charset="0"/>
              </a:rPr>
              <a:t>1、未按照规定设置安全生产管理机构或者配备安全生产管理人员的；</a:t>
            </a:r>
            <a:endParaRPr lang="zh-CN" altLang="en-US"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a:buNone/>
            </a:pPr>
            <a:r>
              <a:rPr lang="zh-CN" altLang="en-US" dirty="0">
                <a:solidFill>
                  <a:schemeClr val="accent2"/>
                </a:solidFill>
                <a:latin typeface="楷体" panose="02010609060101010101" pitchFamily="1" charset="-122"/>
                <a:ea typeface="楷体" panose="02010609060101010101" pitchFamily="1" charset="-122"/>
                <a:sym typeface="Arial" panose="020B0604020202020204" pitchFamily="34" charset="0"/>
              </a:rPr>
              <a:t>2、未按照规定对从业人员、被派遣劳动者、实习学生进行安全生产教育和培训，或者未按照规定如实告知有关的安全生产事项的；</a:t>
            </a:r>
            <a:endParaRPr lang="zh-CN" altLang="en-US"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a:buNone/>
            </a:pPr>
            <a:r>
              <a:rPr lang="zh-CN" altLang="en-US" dirty="0">
                <a:solidFill>
                  <a:schemeClr val="accent2"/>
                </a:solidFill>
                <a:latin typeface="楷体" panose="02010609060101010101" pitchFamily="1" charset="-122"/>
                <a:ea typeface="楷体" panose="02010609060101010101" pitchFamily="1" charset="-122"/>
                <a:sym typeface="Arial" panose="020B0604020202020204" pitchFamily="34" charset="0"/>
              </a:rPr>
              <a:t>3、未如实记录安全生产教育和培训情况的；</a:t>
            </a:r>
            <a:endParaRPr lang="zh-CN" altLang="en-US"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a:buNone/>
            </a:pPr>
            <a:r>
              <a:rPr lang="zh-CN" altLang="en-US" dirty="0">
                <a:solidFill>
                  <a:schemeClr val="accent2"/>
                </a:solidFill>
                <a:latin typeface="楷体" panose="02010609060101010101" pitchFamily="1" charset="-122"/>
                <a:ea typeface="楷体" panose="02010609060101010101" pitchFamily="1" charset="-122"/>
                <a:sym typeface="Arial" panose="020B0604020202020204" pitchFamily="34" charset="0"/>
              </a:rPr>
              <a:t>4、未将事故隐患排查治理情况如实记录或者未向从业人员通报的；</a:t>
            </a:r>
            <a:endParaRPr lang="zh-CN" altLang="en-US"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a:buNone/>
            </a:pPr>
            <a:r>
              <a:rPr lang="zh-CN" altLang="en-US" dirty="0">
                <a:solidFill>
                  <a:schemeClr val="accent2"/>
                </a:solidFill>
                <a:latin typeface="楷体" panose="02010609060101010101" pitchFamily="1" charset="-122"/>
                <a:ea typeface="楷体" panose="02010609060101010101" pitchFamily="1" charset="-122"/>
                <a:sym typeface="Arial" panose="020B0604020202020204" pitchFamily="34" charset="0"/>
              </a:rPr>
              <a:t>5、未按照规定制定生产安全事故应急救援预案或者未定期组织演练的；</a:t>
            </a:r>
            <a:endParaRPr lang="zh-CN" altLang="en-US"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a:buNone/>
            </a:pPr>
            <a:r>
              <a:rPr lang="zh-CN" altLang="en-US" dirty="0">
                <a:solidFill>
                  <a:schemeClr val="accent2"/>
                </a:solidFill>
                <a:latin typeface="楷体" panose="02010609060101010101" pitchFamily="1" charset="-122"/>
                <a:ea typeface="楷体" panose="02010609060101010101" pitchFamily="1" charset="-122"/>
                <a:sym typeface="Arial" panose="020B0604020202020204" pitchFamily="34" charset="0"/>
              </a:rPr>
              <a:t>6、特种作业人员未按照规定经专门的安全作业培训并取得相应资格、上岗作业的</a:t>
            </a:r>
            <a:endParaRPr lang="zh-CN" altLang="en-US" dirty="0">
              <a:solidFill>
                <a:schemeClr val="accent2"/>
              </a:solidFill>
              <a:latin typeface="楷体" panose="02010609060101010101" pitchFamily="1" charset="-122"/>
              <a:ea typeface="楷体" panose="02010609060101010101" pitchFamily="1" charset="-122"/>
              <a:sym typeface="Arial" panose="020B0604020202020204" pitchFamily="34" charset="0"/>
            </a:endParaRPr>
          </a:p>
        </p:txBody>
      </p:sp>
      <p:sp>
        <p:nvSpPr>
          <p:cNvPr id="23554" name="Text Box 3"/>
          <p:cNvSpPr txBox="1"/>
          <p:nvPr/>
        </p:nvSpPr>
        <p:spPr>
          <a:xfrm>
            <a:off x="469900" y="287338"/>
            <a:ext cx="8207375"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Arial" panose="020B0604020202020204" pitchFamily="34" charset="0"/>
                <a:ea typeface="楷体" panose="02010609060101010101" pitchFamily="1" charset="-122"/>
              </a:rPr>
              <a:t>新安全法的处罚规定</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2"/>
          <p:cNvSpPr>
            <a:spLocks noGrp="1"/>
          </p:cNvSpPr>
          <p:nvPr>
            <p:ph type="body" idx="4294967295"/>
          </p:nvPr>
        </p:nvSpPr>
        <p:spPr>
          <a:xfrm>
            <a:off x="471488" y="982663"/>
            <a:ext cx="8181975" cy="5759450"/>
          </a:xfrm>
          <a:ln/>
        </p:spPr>
        <p:txBody>
          <a:bodyPr wrap="square" anchor="t" anchorCtr="0"/>
          <a:p>
            <a:pPr marL="1905" indent="-344805">
              <a:lnSpc>
                <a:spcPct val="90000"/>
              </a:lnSpc>
              <a:buNone/>
            </a:pPr>
            <a:r>
              <a:rPr lang="zh-CN" altLang="en-US" sz="2400" dirty="0">
                <a:solidFill>
                  <a:srgbClr val="FF6600"/>
                </a:solidFill>
                <a:latin typeface="楷体" panose="02010609060101010101" pitchFamily="1" charset="-122"/>
                <a:ea typeface="楷体" panose="02010609060101010101" pitchFamily="1" charset="-122"/>
              </a:rPr>
              <a:t>（四）新安法第九十六条：</a:t>
            </a:r>
            <a:r>
              <a:rPr lang="zh-CN" altLang="en-US" sz="2400" dirty="0">
                <a:solidFill>
                  <a:srgbClr val="FF6600"/>
                </a:solidFill>
                <a:latin typeface="楷体" panose="02010609060101010101" pitchFamily="1" charset="-122"/>
                <a:ea typeface="楷体" panose="02010609060101010101" pitchFamily="1" charset="-122"/>
                <a:sym typeface="Arial" panose="020B0604020202020204" pitchFamily="34" charset="0"/>
              </a:rPr>
              <a:t>生产经营单位有下列行为之一，责令限期整改，可处5万以下罚款：逾期未改正的，处五万元以上二十万元以下的罚款，对其直接负责主管人员和其他直接责任人员处一万元以上二万元以下的罚款；情节严重的，责令停产停业整顿；构成犯罪的，依照刑法有关规定追究刑事责任：</a:t>
            </a:r>
            <a:endParaRPr lang="zh-CN" altLang="en-US" sz="2400" dirty="0">
              <a:solidFill>
                <a:srgbClr val="FF6600"/>
              </a:solidFill>
              <a:latin typeface="楷体" panose="02010609060101010101" pitchFamily="1" charset="-122"/>
              <a:ea typeface="楷体" panose="02010609060101010101" pitchFamily="1" charset="-122"/>
              <a:sym typeface="Arial" panose="020B0604020202020204" pitchFamily="34" charset="0"/>
            </a:endParaRPr>
          </a:p>
          <a:p>
            <a:pPr marL="1905" indent="-344805">
              <a:lnSpc>
                <a:spcPct val="90000"/>
              </a:lnSpc>
              <a:buNone/>
            </a:pPr>
            <a:r>
              <a:rPr lang="zh-CN" altLang="en-US" sz="2400" dirty="0">
                <a:solidFill>
                  <a:schemeClr val="accent2"/>
                </a:solidFill>
                <a:latin typeface="楷体" panose="02010609060101010101" pitchFamily="1" charset="-122"/>
                <a:ea typeface="楷体" panose="02010609060101010101" pitchFamily="1" charset="-122"/>
                <a:sym typeface="Arial" panose="020B0604020202020204" pitchFamily="34" charset="0"/>
              </a:rPr>
              <a:t>1、未在有较大危险因素生产经营场所和有关设施、设备上设置明显的安全警示标志；</a:t>
            </a:r>
            <a:endParaRPr lang="zh-CN" altLang="en-US" sz="24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344805">
              <a:lnSpc>
                <a:spcPct val="90000"/>
              </a:lnSpc>
              <a:buNone/>
            </a:pPr>
            <a:r>
              <a:rPr lang="zh-CN" altLang="en-US" sz="2400" dirty="0">
                <a:solidFill>
                  <a:schemeClr val="accent2"/>
                </a:solidFill>
                <a:latin typeface="楷体" panose="02010609060101010101" pitchFamily="1" charset="-122"/>
                <a:ea typeface="楷体" panose="02010609060101010101" pitchFamily="1" charset="-122"/>
                <a:sym typeface="Arial" panose="020B0604020202020204" pitchFamily="34" charset="0"/>
              </a:rPr>
              <a:t>2、</a:t>
            </a:r>
            <a:r>
              <a:rPr lang="zh-CN" altLang="en-US" sz="2400" dirty="0">
                <a:solidFill>
                  <a:schemeClr val="accent2"/>
                </a:solidFill>
                <a:latin typeface="楷体" panose="02010609060101010101" pitchFamily="1" charset="-122"/>
                <a:ea typeface="楷体" panose="02010609060101010101" pitchFamily="1" charset="-122"/>
              </a:rPr>
              <a:t>安全设备的安装、使用、检测、改造不符合国家标准和行业标准。（昆山镁粉尘爆炸）</a:t>
            </a:r>
            <a:r>
              <a:rPr lang="zh-CN" altLang="en-US" sz="2400" dirty="0">
                <a:solidFill>
                  <a:schemeClr val="accent2"/>
                </a:solidFill>
                <a:latin typeface="楷体" panose="02010609060101010101" pitchFamily="1" charset="-122"/>
                <a:ea typeface="楷体" panose="02010609060101010101" pitchFamily="1" charset="-122"/>
                <a:sym typeface="Arial" panose="020B0604020202020204" pitchFamily="34" charset="0"/>
              </a:rPr>
              <a:t>；</a:t>
            </a:r>
            <a:endParaRPr lang="zh-CN" altLang="en-US" sz="24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344805">
              <a:lnSpc>
                <a:spcPct val="90000"/>
              </a:lnSpc>
              <a:buNone/>
            </a:pPr>
            <a:r>
              <a:rPr lang="zh-CN" altLang="en-US" sz="2400" dirty="0">
                <a:solidFill>
                  <a:schemeClr val="accent2"/>
                </a:solidFill>
                <a:latin typeface="楷体" panose="02010609060101010101" pitchFamily="1" charset="-122"/>
                <a:ea typeface="楷体" panose="02010609060101010101" pitchFamily="1" charset="-122"/>
                <a:sym typeface="Arial" panose="020B0604020202020204" pitchFamily="34" charset="0"/>
              </a:rPr>
              <a:t>3、</a:t>
            </a:r>
            <a:r>
              <a:rPr lang="zh-CN" altLang="en-US" sz="2400" dirty="0">
                <a:solidFill>
                  <a:schemeClr val="accent2"/>
                </a:solidFill>
                <a:latin typeface="楷体" panose="02010609060101010101" pitchFamily="1" charset="-122"/>
                <a:ea typeface="楷体" panose="02010609060101010101" pitchFamily="1" charset="-122"/>
              </a:rPr>
              <a:t>未对安全设备进行定期经常性维护、保养和定期检测的；（烟感、燃气探头联动、漏电保护及接地电阻方面）</a:t>
            </a:r>
            <a:endParaRPr lang="zh-CN" altLang="en-US" sz="2400" dirty="0">
              <a:solidFill>
                <a:schemeClr val="accent2"/>
              </a:solidFill>
              <a:latin typeface="楷体" panose="02010609060101010101" pitchFamily="1" charset="-122"/>
              <a:ea typeface="楷体" panose="02010609060101010101" pitchFamily="1" charset="-122"/>
            </a:endParaRPr>
          </a:p>
          <a:p>
            <a:pPr marL="1905" indent="-344805">
              <a:lnSpc>
                <a:spcPct val="90000"/>
              </a:lnSpc>
              <a:buNone/>
            </a:pPr>
            <a:r>
              <a:rPr lang="zh-CN" altLang="en-US" sz="2400" dirty="0">
                <a:solidFill>
                  <a:schemeClr val="accent2"/>
                </a:solidFill>
                <a:latin typeface="楷体" panose="02010609060101010101" pitchFamily="1" charset="-122"/>
                <a:ea typeface="楷体" panose="02010609060101010101" pitchFamily="1" charset="-122"/>
                <a:sym typeface="Arial" panose="020B0604020202020204" pitchFamily="34" charset="0"/>
              </a:rPr>
              <a:t>4、</a:t>
            </a:r>
            <a:r>
              <a:rPr lang="zh-CN" altLang="en-US" sz="2400" dirty="0">
                <a:solidFill>
                  <a:schemeClr val="accent2"/>
                </a:solidFill>
                <a:latin typeface="楷体" panose="02010609060101010101" pitchFamily="1" charset="-122"/>
                <a:ea typeface="楷体" panose="02010609060101010101" pitchFamily="1" charset="-122"/>
              </a:rPr>
              <a:t>未对从业人员提供符合国家标准的或者行业标准的劳动防护用品的</a:t>
            </a:r>
            <a:r>
              <a:rPr lang="zh-CN" altLang="en-US" sz="2400" dirty="0">
                <a:solidFill>
                  <a:schemeClr val="accent2"/>
                </a:solidFill>
                <a:latin typeface="楷体" panose="02010609060101010101" pitchFamily="1" charset="-122"/>
                <a:ea typeface="楷体" panose="02010609060101010101" pitchFamily="1" charset="-122"/>
                <a:sym typeface="Arial" panose="020B0604020202020204" pitchFamily="34" charset="0"/>
              </a:rPr>
              <a:t>；</a:t>
            </a:r>
            <a:endParaRPr lang="zh-CN" altLang="en-US" sz="24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344805">
              <a:lnSpc>
                <a:spcPct val="90000"/>
              </a:lnSpc>
              <a:buNone/>
            </a:pPr>
            <a:r>
              <a:rPr lang="zh-CN" altLang="en-US" sz="2400" dirty="0">
                <a:solidFill>
                  <a:schemeClr val="accent2"/>
                </a:solidFill>
                <a:latin typeface="楷体" panose="02010609060101010101" pitchFamily="1" charset="-122"/>
                <a:ea typeface="楷体" panose="02010609060101010101" pitchFamily="1" charset="-122"/>
                <a:sym typeface="Arial" panose="020B0604020202020204" pitchFamily="34" charset="0"/>
              </a:rPr>
              <a:t>5、使用应当淘汰的危及生产安全的工艺、设备；</a:t>
            </a:r>
            <a:endParaRPr lang="zh-CN" altLang="en-US" sz="24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p:txBody>
      </p:sp>
      <p:sp>
        <p:nvSpPr>
          <p:cNvPr id="24578" name="Text Box 3"/>
          <p:cNvSpPr txBox="1"/>
          <p:nvPr/>
        </p:nvSpPr>
        <p:spPr>
          <a:xfrm>
            <a:off x="469900" y="287338"/>
            <a:ext cx="8207375"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Arial" panose="020B0604020202020204" pitchFamily="34" charset="0"/>
                <a:ea typeface="楷体" panose="02010609060101010101" pitchFamily="1" charset="-122"/>
              </a:rPr>
              <a:t>新安全法的处罚规定</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body" idx="4294967295"/>
          </p:nvPr>
        </p:nvSpPr>
        <p:spPr>
          <a:xfrm>
            <a:off x="469900" y="1125538"/>
            <a:ext cx="8181975" cy="5184775"/>
          </a:xfrm>
        </p:spPr>
        <p:txBody>
          <a:bodyPr vert="horz" wrap="square" anchor="t"/>
          <a:p>
            <a:pPr marL="1905" indent="-344805">
              <a:lnSpc>
                <a:spcPct val="90000"/>
              </a:lnSpc>
              <a:buNone/>
            </a:pPr>
            <a:r>
              <a:rPr lang="zh-CN" altLang="en-US" sz="3200" b="1" dirty="0">
                <a:solidFill>
                  <a:srgbClr val="FF6600"/>
                </a:solidFill>
                <a:latin typeface="楷体" panose="02010609060101010101" pitchFamily="1" charset="-122"/>
                <a:ea typeface="楷体" panose="02010609060101010101" pitchFamily="1" charset="-122"/>
              </a:rPr>
              <a:t> </a:t>
            </a:r>
            <a:r>
              <a:rPr lang="zh-CN" altLang="en-US" sz="3200" b="1" dirty="0">
                <a:solidFill>
                  <a:schemeClr val="tx1"/>
                </a:solidFill>
                <a:latin typeface="楷体" panose="02010609060101010101" pitchFamily="1" charset="-122"/>
                <a:ea typeface="楷体" panose="02010609060101010101" pitchFamily="1" charset="-122"/>
              </a:rPr>
              <a:t>   </a:t>
            </a:r>
            <a:r>
              <a:rPr lang="zh-CN" altLang="en-US" sz="3200" b="1" dirty="0">
                <a:solidFill>
                  <a:schemeClr val="accent2"/>
                </a:solidFill>
                <a:latin typeface="楷体" panose="02010609060101010101" pitchFamily="1" charset="-122"/>
                <a:ea typeface="楷体" panose="02010609060101010101" pitchFamily="1" charset="-122"/>
              </a:rPr>
              <a:t>2009年2月9日，在建的中央电视台新台址园区文化中心发生特别重大火灾事故。</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344805">
              <a:lnSpc>
                <a:spcPct val="90000"/>
              </a:lnSpc>
              <a:buNone/>
            </a:pPr>
            <a:r>
              <a:rPr lang="zh-CN" altLang="en-US" sz="3200" b="1" dirty="0">
                <a:solidFill>
                  <a:schemeClr val="accent2"/>
                </a:solidFill>
                <a:latin typeface="楷体" panose="02010609060101010101" pitchFamily="1" charset="-122"/>
                <a:ea typeface="楷体" panose="02010609060101010101" pitchFamily="1" charset="-122"/>
              </a:rPr>
              <a:t>在救援过程中造成1名消防队员牺牲，6名消防队员和2名施工人员受伤。建筑物过火、过烟面积21333平方米，其中过火面积8490平方米，造成直接经济损失16383万元。这是一起责任事故。</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344805">
              <a:lnSpc>
                <a:spcPct val="90000"/>
              </a:lnSpc>
              <a:buNone/>
            </a:pPr>
            <a:endParaRPr lang="zh-CN" altLang="en-US" sz="3200" b="1" dirty="0">
              <a:solidFill>
                <a:schemeClr val="accent2"/>
              </a:solidFill>
              <a:latin typeface="楷体" panose="02010609060101010101" pitchFamily="1" charset="-122"/>
              <a:ea typeface="楷体" panose="02010609060101010101" pitchFamily="1" charset="-122"/>
            </a:endParaRPr>
          </a:p>
          <a:p>
            <a:pPr marL="1905" indent="-344805">
              <a:lnSpc>
                <a:spcPct val="90000"/>
              </a:lnSpc>
              <a:buNone/>
            </a:pPr>
            <a:endParaRPr lang="zh-CN" altLang="en-US" sz="1600" b="1" dirty="0">
              <a:solidFill>
                <a:schemeClr val="tx1"/>
              </a:solidFill>
              <a:latin typeface="隶书" charset="-122"/>
              <a:ea typeface="楷体" panose="02010609060101010101" pitchFamily="1" charset="-122"/>
            </a:endParaRPr>
          </a:p>
          <a:p>
            <a:pPr marL="1905" indent="-344805">
              <a:lnSpc>
                <a:spcPct val="90000"/>
              </a:lnSpc>
              <a:buNone/>
            </a:pPr>
            <a:r>
              <a:rPr lang="zh-CN" altLang="en-US" sz="700" dirty="0">
                <a:latin typeface="隶书" charset="-122"/>
                <a:ea typeface="隶书" charset="-122"/>
              </a:rPr>
              <a:t>　</a:t>
            </a:r>
            <a:endParaRPr lang="zh-CN" altLang="en-US" sz="700" dirty="0">
              <a:latin typeface="隶书" charset="-122"/>
              <a:ea typeface="隶书" charset="-122"/>
            </a:endParaRPr>
          </a:p>
        </p:txBody>
      </p:sp>
      <p:sp>
        <p:nvSpPr>
          <p:cNvPr id="25602" name="Text Box 3"/>
          <p:cNvSpPr txBox="1"/>
          <p:nvPr/>
        </p:nvSpPr>
        <p:spPr>
          <a:xfrm>
            <a:off x="469900" y="287338"/>
            <a:ext cx="8207375"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楷体" panose="02010609060101010101" pitchFamily="1" charset="-122"/>
                <a:ea typeface="楷体" panose="02010609060101010101" pitchFamily="1" charset="-122"/>
              </a:rPr>
              <a:t>事故案例及责任追究：</a:t>
            </a:r>
            <a:endParaRPr lang="zh-CN" altLang="en-US" sz="4000" b="1" dirty="0">
              <a:solidFill>
                <a:schemeClr val="accent2"/>
              </a:solidFill>
              <a:latin typeface="楷体" panose="02010609060101010101" pitchFamily="1" charset="-122"/>
              <a:ea typeface="楷体" panose="02010609060101010101" pitchFamily="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body" idx="4294967295"/>
          </p:nvPr>
        </p:nvSpPr>
        <p:spPr>
          <a:xfrm>
            <a:off x="469900" y="1125538"/>
            <a:ext cx="8181975" cy="5184775"/>
          </a:xfrm>
        </p:spPr>
        <p:txBody>
          <a:bodyPr vert="horz" wrap="square" anchor="t"/>
          <a:p>
            <a:pPr marL="1905" indent="-344805">
              <a:lnSpc>
                <a:spcPct val="90000"/>
              </a:lnSpc>
              <a:buNone/>
            </a:pPr>
            <a:r>
              <a:rPr lang="zh-CN" altLang="en-US" sz="3200" b="1" dirty="0">
                <a:solidFill>
                  <a:srgbClr val="FF6600"/>
                </a:solidFill>
                <a:latin typeface="楷体" panose="02010609060101010101" pitchFamily="1" charset="-122"/>
                <a:ea typeface="楷体" panose="02010609060101010101" pitchFamily="1" charset="-122"/>
              </a:rPr>
              <a:t> </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344805">
              <a:lnSpc>
                <a:spcPct val="90000"/>
              </a:lnSpc>
              <a:buNone/>
            </a:pPr>
            <a:endParaRPr lang="zh-CN" altLang="en-US" sz="3200" b="1" dirty="0">
              <a:solidFill>
                <a:schemeClr val="accent2"/>
              </a:solidFill>
              <a:latin typeface="楷体" panose="02010609060101010101" pitchFamily="1" charset="-122"/>
              <a:ea typeface="楷体" panose="02010609060101010101" pitchFamily="1" charset="-122"/>
            </a:endParaRPr>
          </a:p>
          <a:p>
            <a:pPr marL="1905" indent="-344805">
              <a:lnSpc>
                <a:spcPct val="90000"/>
              </a:lnSpc>
              <a:buNone/>
            </a:pPr>
            <a:endParaRPr lang="zh-CN" altLang="en-US" sz="1600" b="1" dirty="0">
              <a:solidFill>
                <a:schemeClr val="tx1"/>
              </a:solidFill>
              <a:latin typeface="隶书" charset="-122"/>
              <a:ea typeface="楷体" panose="02010609060101010101" pitchFamily="1" charset="-122"/>
            </a:endParaRPr>
          </a:p>
          <a:p>
            <a:pPr marL="1905" indent="-344805">
              <a:lnSpc>
                <a:spcPct val="90000"/>
              </a:lnSpc>
              <a:buNone/>
            </a:pPr>
            <a:r>
              <a:rPr lang="zh-CN" altLang="en-US" sz="700" dirty="0">
                <a:latin typeface="隶书" charset="-122"/>
                <a:ea typeface="隶书" charset="-122"/>
              </a:rPr>
              <a:t>　</a:t>
            </a:r>
            <a:endParaRPr lang="zh-CN" altLang="en-US" sz="700" dirty="0">
              <a:latin typeface="隶书" charset="-122"/>
              <a:ea typeface="隶书" charset="-122"/>
            </a:endParaRPr>
          </a:p>
        </p:txBody>
      </p:sp>
      <p:sp>
        <p:nvSpPr>
          <p:cNvPr id="26626" name="Text Box 3"/>
          <p:cNvSpPr txBox="1"/>
          <p:nvPr/>
        </p:nvSpPr>
        <p:spPr>
          <a:xfrm>
            <a:off x="469900" y="287338"/>
            <a:ext cx="8207375"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楷体" panose="02010609060101010101" pitchFamily="1" charset="-122"/>
                <a:ea typeface="楷体" panose="02010609060101010101" pitchFamily="1" charset="-122"/>
              </a:rPr>
              <a:t>事故案例及责任追究：</a:t>
            </a:r>
            <a:endParaRPr lang="zh-CN" altLang="en-US" dirty="0">
              <a:latin typeface="Arial" panose="020B0604020202020204" pitchFamily="34" charset="0"/>
              <a:ea typeface="宋体" panose="02010600030101010101" pitchFamily="2" charset="-122"/>
            </a:endParaRPr>
          </a:p>
        </p:txBody>
      </p:sp>
      <p:pic>
        <p:nvPicPr>
          <p:cNvPr id="26627" name="图片 27651" descr="1"/>
          <p:cNvPicPr>
            <a:picLocks noChangeAspect="1"/>
          </p:cNvPicPr>
          <p:nvPr/>
        </p:nvPicPr>
        <p:blipFill>
          <a:blip r:embed="rId1"/>
          <a:stretch>
            <a:fillRect/>
          </a:stretch>
        </p:blipFill>
        <p:spPr>
          <a:xfrm>
            <a:off x="4357688" y="3595688"/>
            <a:ext cx="4786312" cy="3290887"/>
          </a:xfrm>
          <a:prstGeom prst="rect">
            <a:avLst/>
          </a:prstGeom>
          <a:noFill/>
          <a:ln w="9525">
            <a:noFill/>
          </a:ln>
        </p:spPr>
      </p:pic>
      <p:pic>
        <p:nvPicPr>
          <p:cNvPr id="26628" name="图片 27652" descr="9571fc1265b4055d-45e0d5f80774b336-0bd4210e95dde16c4fa63dc2a37bf004"/>
          <p:cNvPicPr>
            <a:picLocks noChangeAspect="1"/>
          </p:cNvPicPr>
          <p:nvPr/>
        </p:nvPicPr>
        <p:blipFill>
          <a:blip r:embed="rId2"/>
          <a:stretch>
            <a:fillRect/>
          </a:stretch>
        </p:blipFill>
        <p:spPr>
          <a:xfrm>
            <a:off x="4357688" y="1008063"/>
            <a:ext cx="4786312" cy="2586037"/>
          </a:xfrm>
          <a:prstGeom prst="rect">
            <a:avLst/>
          </a:prstGeom>
          <a:noFill/>
          <a:ln w="9525">
            <a:noFill/>
          </a:ln>
        </p:spPr>
      </p:pic>
      <p:pic>
        <p:nvPicPr>
          <p:cNvPr id="26629" name="图片 27653" descr="1735011756445814090"/>
          <p:cNvPicPr>
            <a:picLocks noChangeAspect="1"/>
          </p:cNvPicPr>
          <p:nvPr/>
        </p:nvPicPr>
        <p:blipFill>
          <a:blip r:embed="rId3"/>
          <a:stretch>
            <a:fillRect/>
          </a:stretch>
        </p:blipFill>
        <p:spPr>
          <a:xfrm>
            <a:off x="0" y="981075"/>
            <a:ext cx="4321175" cy="5926138"/>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body" idx="4294967295"/>
          </p:nvPr>
        </p:nvSpPr>
        <p:spPr>
          <a:xfrm>
            <a:off x="469900" y="1125538"/>
            <a:ext cx="8181975" cy="5184775"/>
          </a:xfrm>
        </p:spPr>
        <p:txBody>
          <a:bodyPr vert="horz" wrap="square" anchor="t"/>
          <a:p>
            <a:pPr marL="1905" indent="-344805">
              <a:lnSpc>
                <a:spcPct val="90000"/>
              </a:lnSpc>
              <a:buNone/>
            </a:pPr>
            <a:r>
              <a:rPr lang="zh-CN" altLang="en-US" sz="2800" b="1" dirty="0">
                <a:solidFill>
                  <a:srgbClr val="FF6600"/>
                </a:solidFill>
                <a:latin typeface="楷体" panose="02010609060101010101" pitchFamily="1" charset="-122"/>
                <a:ea typeface="楷体" panose="02010609060101010101" pitchFamily="1" charset="-122"/>
              </a:rPr>
              <a:t> </a:t>
            </a:r>
            <a:r>
              <a:rPr lang="zh-CN" altLang="en-US" sz="2800" b="1" dirty="0">
                <a:solidFill>
                  <a:schemeClr val="tx1"/>
                </a:solidFill>
                <a:latin typeface="楷体" panose="02010609060101010101" pitchFamily="1" charset="-122"/>
                <a:ea typeface="楷体" panose="02010609060101010101" pitchFamily="1" charset="-122"/>
              </a:rPr>
              <a:t>   </a:t>
            </a:r>
            <a:r>
              <a:rPr lang="zh-CN" altLang="en-US" sz="2800" b="1" dirty="0">
                <a:solidFill>
                  <a:schemeClr val="accent2"/>
                </a:solidFill>
                <a:latin typeface="楷体" panose="02010609060101010101" pitchFamily="1" charset="-122"/>
                <a:ea typeface="楷体" panose="02010609060101010101" pitchFamily="1" charset="-122"/>
              </a:rPr>
              <a:t>71名事故责任人受到责任追究。其中中央电视台副总工程师、央视新址办主任徐威，央视新址办副主任王世荣，央视国金公司副总经理兼总工程师高宏等44名事故责任人已被移送司法机关依法追究刑事责任；27名事故责任人受到党纪、政纪处分，给予时任国家广电总局党组成员、中央电视台台长、分党组书记、中央电视台新台址建设工程业主委员会主任赵化 勇行政降级、党内严重警告处分，给予中央电视台副台长、中央电视台新台址建设工程业主委员会常务副主任李晓明行政撤职、撤销党内职务处分</a:t>
            </a:r>
            <a:endParaRPr lang="zh-CN" altLang="en-US" sz="2800" b="1" dirty="0">
              <a:solidFill>
                <a:schemeClr val="accent2"/>
              </a:solidFill>
              <a:latin typeface="楷体" panose="02010609060101010101" pitchFamily="1" charset="-122"/>
              <a:ea typeface="楷体" panose="02010609060101010101" pitchFamily="1" charset="-122"/>
            </a:endParaRPr>
          </a:p>
          <a:p>
            <a:pPr marL="1905" indent="-344805">
              <a:lnSpc>
                <a:spcPct val="90000"/>
              </a:lnSpc>
              <a:buNone/>
            </a:pPr>
            <a:endParaRPr lang="zh-CN" altLang="en-US" sz="2800" b="1" dirty="0">
              <a:solidFill>
                <a:schemeClr val="accent2"/>
              </a:solidFill>
              <a:latin typeface="楷体" panose="02010609060101010101" pitchFamily="1" charset="-122"/>
              <a:ea typeface="楷体" panose="02010609060101010101" pitchFamily="1" charset="-122"/>
            </a:endParaRPr>
          </a:p>
          <a:p>
            <a:pPr marL="1905" indent="-344805">
              <a:lnSpc>
                <a:spcPct val="90000"/>
              </a:lnSpc>
              <a:buNone/>
            </a:pPr>
            <a:endParaRPr lang="zh-CN" altLang="en-US" sz="1400" b="1" dirty="0">
              <a:solidFill>
                <a:schemeClr val="tx1"/>
              </a:solidFill>
              <a:latin typeface="隶书" charset="-122"/>
              <a:ea typeface="楷体" panose="02010609060101010101" pitchFamily="1" charset="-122"/>
            </a:endParaRPr>
          </a:p>
          <a:p>
            <a:pPr marL="1905" indent="-344805">
              <a:lnSpc>
                <a:spcPct val="90000"/>
              </a:lnSpc>
              <a:buNone/>
            </a:pPr>
            <a:r>
              <a:rPr lang="zh-CN" altLang="en-US" sz="600" dirty="0">
                <a:latin typeface="隶书" charset="-122"/>
                <a:ea typeface="隶书" charset="-122"/>
              </a:rPr>
              <a:t>　</a:t>
            </a:r>
            <a:endParaRPr lang="zh-CN" altLang="en-US" sz="600" dirty="0">
              <a:latin typeface="隶书" charset="-122"/>
              <a:ea typeface="隶书" charset="-122"/>
            </a:endParaRPr>
          </a:p>
        </p:txBody>
      </p:sp>
      <p:sp>
        <p:nvSpPr>
          <p:cNvPr id="27650" name="Text Box 3"/>
          <p:cNvSpPr txBox="1"/>
          <p:nvPr/>
        </p:nvSpPr>
        <p:spPr>
          <a:xfrm>
            <a:off x="469900" y="287338"/>
            <a:ext cx="8207375"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楷体" panose="02010609060101010101" pitchFamily="1" charset="-122"/>
                <a:ea typeface="楷体" panose="02010609060101010101" pitchFamily="1" charset="-122"/>
              </a:rPr>
              <a:t>事故案例及责任追究：</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2"/>
          <p:cNvSpPr>
            <a:spLocks noGrp="1"/>
          </p:cNvSpPr>
          <p:nvPr>
            <p:ph type="body" idx="4294967295"/>
          </p:nvPr>
        </p:nvSpPr>
        <p:spPr>
          <a:xfrm>
            <a:off x="471488" y="1125538"/>
            <a:ext cx="8181975" cy="5184775"/>
          </a:xfrm>
          <a:ln/>
        </p:spPr>
        <p:txBody>
          <a:bodyPr wrap="square" anchor="t" anchorCtr="0"/>
          <a:p>
            <a:pPr marL="1905" indent="-1905">
              <a:lnSpc>
                <a:spcPct val="90000"/>
              </a:lnSpc>
              <a:buSzPct val="100000"/>
              <a:buFont typeface="Wingdings" panose="05000000000000000000" pitchFamily="2" charset="2"/>
              <a:buChar char="n"/>
            </a:pPr>
            <a:endParaRPr lang="en-US" altLang="zh-CN" sz="2800" b="1" dirty="0">
              <a:solidFill>
                <a:schemeClr val="accent2"/>
              </a:solidFill>
              <a:latin typeface="楷体" panose="02010609060101010101" pitchFamily="1" charset="-122"/>
              <a:ea typeface="楷体" panose="02010609060101010101" pitchFamily="1" charset="-122"/>
            </a:endParaRPr>
          </a:p>
          <a:p>
            <a:pPr marL="1905" indent="-1905">
              <a:lnSpc>
                <a:spcPct val="90000"/>
              </a:lnSpc>
              <a:buSzPct val="100000"/>
              <a:buFont typeface="Wingdings" panose="05000000000000000000" pitchFamily="2" charset="2"/>
              <a:buChar char="n"/>
            </a:pPr>
            <a:endParaRPr lang="en-US" altLang="zh-CN" sz="2800" b="1" dirty="0">
              <a:solidFill>
                <a:schemeClr val="accent2"/>
              </a:solidFill>
              <a:latin typeface="楷体" panose="02010609060101010101" pitchFamily="1" charset="-122"/>
              <a:ea typeface="楷体" panose="02010609060101010101" pitchFamily="1" charset="-122"/>
            </a:endParaRPr>
          </a:p>
          <a:p>
            <a:pPr marL="1905" indent="-1905">
              <a:lnSpc>
                <a:spcPct val="90000"/>
              </a:lnSpc>
              <a:buSzPct val="100000"/>
              <a:buFont typeface="Wingdings" panose="05000000000000000000" pitchFamily="2" charset="2"/>
              <a:buChar char="n"/>
            </a:pPr>
            <a:endParaRPr lang="en-US" altLang="zh-CN" sz="2800" b="1" dirty="0">
              <a:solidFill>
                <a:schemeClr val="accent2"/>
              </a:solidFill>
              <a:latin typeface="楷体" panose="02010609060101010101" pitchFamily="1" charset="-122"/>
              <a:ea typeface="楷体" panose="02010609060101010101" pitchFamily="1" charset="-122"/>
            </a:endParaRPr>
          </a:p>
          <a:p>
            <a:pPr marL="1905" indent="-1905">
              <a:lnSpc>
                <a:spcPct val="90000"/>
              </a:lnSpc>
              <a:buSzPct val="100000"/>
              <a:buFont typeface="Wingdings" panose="05000000000000000000" pitchFamily="2" charset="2"/>
              <a:buChar char="n"/>
            </a:pPr>
            <a:r>
              <a:rPr lang="en-US" altLang="zh-CN" sz="2800" b="1" dirty="0">
                <a:solidFill>
                  <a:schemeClr val="accent2"/>
                </a:solidFill>
                <a:latin typeface="楷体" panose="02010609060101010101" pitchFamily="1" charset="-122"/>
                <a:ea typeface="楷体" panose="02010609060101010101" pitchFamily="1" charset="-122"/>
              </a:rPr>
              <a:t>1</a:t>
            </a:r>
            <a:r>
              <a:rPr lang="zh-CN" altLang="en-US" sz="2800" b="1" dirty="0">
                <a:solidFill>
                  <a:schemeClr val="accent2"/>
                </a:solidFill>
                <a:latin typeface="楷体" panose="02010609060101010101" pitchFamily="1" charset="-122"/>
                <a:ea typeface="楷体" panose="02010609060101010101" pitchFamily="1" charset="-122"/>
              </a:rPr>
              <a:t>、生产经营主要负责人必须是生产经营单位生产经营活动的主要决策人，如厂长、经理等。不能独立行使决策权的，不是主要负责人。如生产经营单位的重大生产经营事项由董事会决策的，那么董事长就是主要负责人。</a:t>
            </a:r>
            <a:endParaRPr lang="zh-CN" altLang="en-US" sz="2800" b="1" dirty="0">
              <a:solidFill>
                <a:schemeClr val="accent2"/>
              </a:solidFill>
              <a:latin typeface="楷体" panose="02010609060101010101" pitchFamily="1" charset="-122"/>
              <a:ea typeface="楷体" panose="02010609060101010101" pitchFamily="1" charset="-122"/>
            </a:endParaRPr>
          </a:p>
          <a:p>
            <a:pPr marL="1905" indent="-1905">
              <a:lnSpc>
                <a:spcPct val="90000"/>
              </a:lnSpc>
              <a:buNone/>
            </a:pPr>
            <a:endParaRPr lang="zh-CN" altLang="en-US" sz="2400" b="1" dirty="0">
              <a:solidFill>
                <a:srgbClr val="FF6600"/>
              </a:solidFill>
              <a:latin typeface="楷体" panose="02010609060101010101" pitchFamily="1" charset="-122"/>
              <a:ea typeface="楷体" panose="02010609060101010101" pitchFamily="1" charset="-122"/>
            </a:endParaRPr>
          </a:p>
          <a:p>
            <a:pPr marL="1905" indent="-1905">
              <a:lnSpc>
                <a:spcPct val="90000"/>
              </a:lnSpc>
              <a:buNone/>
            </a:pPr>
            <a:endParaRPr lang="zh-CN" altLang="en-US" sz="1400" b="1" dirty="0">
              <a:solidFill>
                <a:schemeClr val="tx1"/>
              </a:solidFill>
              <a:latin typeface="隶书" charset="-122"/>
              <a:ea typeface="楷体" panose="02010609060101010101" pitchFamily="1" charset="-122"/>
            </a:endParaRPr>
          </a:p>
          <a:p>
            <a:pPr marL="1905" indent="-1905">
              <a:lnSpc>
                <a:spcPct val="90000"/>
              </a:lnSpc>
              <a:buNone/>
            </a:pPr>
            <a:r>
              <a:rPr lang="zh-CN" altLang="en-US" sz="600" dirty="0">
                <a:latin typeface="隶书" charset="-122"/>
                <a:ea typeface="隶书" charset="-122"/>
              </a:rPr>
              <a:t>　</a:t>
            </a:r>
            <a:endParaRPr lang="zh-CN" altLang="en-US" sz="600" dirty="0">
              <a:latin typeface="隶书" charset="-122"/>
              <a:ea typeface="隶书" charset="-122"/>
            </a:endParaRPr>
          </a:p>
        </p:txBody>
      </p:sp>
      <p:sp>
        <p:nvSpPr>
          <p:cNvPr id="28674" name="Text Box 3"/>
          <p:cNvSpPr txBox="1"/>
          <p:nvPr/>
        </p:nvSpPr>
        <p:spPr>
          <a:xfrm>
            <a:off x="469900" y="287338"/>
            <a:ext cx="6478588"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Arial" panose="020B0604020202020204" pitchFamily="34" charset="0"/>
                <a:ea typeface="楷体" panose="02010609060101010101" pitchFamily="1" charset="-122"/>
              </a:rPr>
              <a:t>生产经营主要负责人解释</a:t>
            </a:r>
            <a:endParaRPr lang="zh-CN" altLang="en-US" sz="4000" b="1" dirty="0">
              <a:solidFill>
                <a:schemeClr val="accent2"/>
              </a:solidFill>
              <a:latin typeface="Arial" panose="020B0604020202020204" pitchFamily="34" charset="0"/>
              <a:ea typeface="楷体" panose="02010609060101010101" pitchFamily="1"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2"/>
          <p:cNvSpPr>
            <a:spLocks noGrp="1"/>
          </p:cNvSpPr>
          <p:nvPr>
            <p:ph type="body" idx="4294967295"/>
          </p:nvPr>
        </p:nvSpPr>
        <p:spPr>
          <a:xfrm>
            <a:off x="469900" y="1125538"/>
            <a:ext cx="8181975" cy="5184775"/>
          </a:xfrm>
          <a:ln/>
        </p:spPr>
        <p:txBody>
          <a:bodyPr wrap="square" anchor="t" anchorCtr="0"/>
          <a:p>
            <a:pPr marL="1905" indent="-1905">
              <a:buSzPct val="100000"/>
              <a:buFont typeface="Wingdings" panose="05000000000000000000" pitchFamily="2" charset="2"/>
              <a:buChar char="n"/>
            </a:pPr>
            <a:r>
              <a:rPr lang="en-US" altLang="zh-CN" sz="2800" b="1" dirty="0">
                <a:solidFill>
                  <a:schemeClr val="accent2"/>
                </a:solidFill>
                <a:latin typeface="楷体" panose="02010609060101010101" pitchFamily="1" charset="-122"/>
                <a:ea typeface="楷体" panose="02010609060101010101" pitchFamily="1" charset="-122"/>
              </a:rPr>
              <a:t>2</a:t>
            </a:r>
            <a:r>
              <a:rPr lang="zh-CN" altLang="en-US" sz="2800" b="1" dirty="0">
                <a:solidFill>
                  <a:schemeClr val="accent2"/>
                </a:solidFill>
                <a:latin typeface="楷体" panose="02010609060101010101" pitchFamily="1" charset="-122"/>
                <a:ea typeface="楷体" panose="02010609060101010101" pitchFamily="1" charset="-122"/>
              </a:rPr>
              <a:t>、生产经营主要负责人必须是实际领导、指挥生产经营单位日常生产经营活动的决策人。在一般情况下，生产经营单位主要负责人是其法定代表人。但某些公司制造企业特别是国外一些特大集团公司的法定代表人（董事长）同为一人，他们不负责日常的生产经营活动和安全生产工作，通常是在异地或者国外。在这种情况下，那些真正全面组织、领导生产经营活动和安全生产工作的决策人就不一定是董事长，而是总经理或者其他人。还有一些不具备企业资格法人生产经营单位不需要也不设法定代表人，这些单位的主要负责人就是其资产所有人或者生产经营负责人。</a:t>
            </a:r>
            <a:endParaRPr lang="zh-CN" altLang="en-US" sz="2800" b="1" dirty="0">
              <a:solidFill>
                <a:schemeClr val="accent2"/>
              </a:solidFill>
              <a:latin typeface="楷体" panose="02010609060101010101" pitchFamily="1" charset="-122"/>
              <a:ea typeface="楷体" panose="02010609060101010101" pitchFamily="1" charset="-122"/>
            </a:endParaRPr>
          </a:p>
          <a:p>
            <a:pPr marL="1905" indent="-1905">
              <a:buNone/>
            </a:pPr>
            <a:endParaRPr lang="zh-CN" altLang="en-US" sz="2400" b="1" dirty="0">
              <a:solidFill>
                <a:srgbClr val="FF6600"/>
              </a:solidFill>
              <a:latin typeface="楷体" panose="02010609060101010101" pitchFamily="1" charset="-122"/>
              <a:ea typeface="楷体" panose="02010609060101010101" pitchFamily="1" charset="-122"/>
            </a:endParaRPr>
          </a:p>
          <a:p>
            <a:pPr marL="1905" indent="-1905">
              <a:buNone/>
            </a:pPr>
            <a:endParaRPr lang="zh-CN" altLang="en-US" sz="1400" b="1" dirty="0">
              <a:solidFill>
                <a:schemeClr val="tx1"/>
              </a:solidFill>
              <a:latin typeface="隶书" charset="-122"/>
              <a:ea typeface="楷体" panose="02010609060101010101" pitchFamily="1" charset="-122"/>
            </a:endParaRPr>
          </a:p>
          <a:p>
            <a:pPr marL="1905" indent="-1905">
              <a:buNone/>
            </a:pPr>
            <a:r>
              <a:rPr lang="zh-CN" altLang="en-US" sz="600" dirty="0">
                <a:latin typeface="隶书" charset="-122"/>
                <a:ea typeface="隶书" charset="-122"/>
              </a:rPr>
              <a:t>　</a:t>
            </a:r>
            <a:endParaRPr lang="zh-CN" altLang="en-US" sz="600" dirty="0">
              <a:latin typeface="隶书" charset="-122"/>
              <a:ea typeface="隶书" charset="-122"/>
            </a:endParaRPr>
          </a:p>
        </p:txBody>
      </p:sp>
      <p:sp>
        <p:nvSpPr>
          <p:cNvPr id="29698" name="Text Box 3"/>
          <p:cNvSpPr txBox="1"/>
          <p:nvPr/>
        </p:nvSpPr>
        <p:spPr>
          <a:xfrm>
            <a:off x="469900" y="287338"/>
            <a:ext cx="6478588"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Arial" panose="020B0604020202020204" pitchFamily="34" charset="0"/>
                <a:ea typeface="楷体" panose="02010609060101010101" pitchFamily="1" charset="-122"/>
              </a:rPr>
              <a:t>生产经营主要负责人解释</a:t>
            </a:r>
            <a:endParaRPr lang="zh-CN" altLang="en-US" sz="4000" b="1" dirty="0">
              <a:solidFill>
                <a:schemeClr val="accent2"/>
              </a:solidFill>
              <a:latin typeface="Arial" panose="020B0604020202020204" pitchFamily="34" charset="0"/>
              <a:ea typeface="楷体" panose="02010609060101010101" pitchFamily="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2"/>
          <p:cNvSpPr>
            <a:spLocks noGrp="1"/>
          </p:cNvSpPr>
          <p:nvPr>
            <p:ph type="body" idx="4294967295"/>
          </p:nvPr>
        </p:nvSpPr>
        <p:spPr>
          <a:xfrm>
            <a:off x="469900" y="1125538"/>
            <a:ext cx="8181975" cy="5184775"/>
          </a:xfrm>
          <a:ln/>
        </p:spPr>
        <p:txBody>
          <a:bodyPr wrap="square" anchor="t" anchorCtr="0"/>
          <a:p>
            <a:pPr marL="1905" indent="-1905">
              <a:buSzPct val="100000"/>
              <a:buFont typeface="Wingdings" panose="05000000000000000000" pitchFamily="2" charset="2"/>
              <a:buChar char="n"/>
            </a:pPr>
            <a:r>
              <a:rPr lang="en-US" altLang="zh-CN" sz="2800" b="1" dirty="0">
                <a:solidFill>
                  <a:schemeClr val="accent2"/>
                </a:solidFill>
                <a:latin typeface="楷体" panose="02010609060101010101" pitchFamily="1" charset="-122"/>
                <a:ea typeface="楷体" panose="02010609060101010101" pitchFamily="1" charset="-122"/>
              </a:rPr>
              <a:t>3</a:t>
            </a:r>
            <a:r>
              <a:rPr lang="zh-CN" altLang="en-US" sz="2800" b="1" dirty="0">
                <a:solidFill>
                  <a:schemeClr val="accent2"/>
                </a:solidFill>
                <a:latin typeface="楷体" panose="02010609060101010101" pitchFamily="1" charset="-122"/>
                <a:ea typeface="楷体" panose="02010609060101010101" pitchFamily="1" charset="-122"/>
              </a:rPr>
              <a:t>、生产经营主要负责人必须是能够承担生产经营单位安全生产工作全面领导责任的决策人。当董事长或者总经理长期缺位（因生病、学习等情况不能主持全面领导工作）时，将由其授权或委托的副职或其他人主持生产经营单位的全面工作。如果在这种情况下发生安全生产违法行为或安全事故需要追究责任时，将长期缺位的董事长或者总经理作为责任人既不合理又难以执行，只能追究其授权或者委托主持全面工作的实际负责人法律责任。</a:t>
            </a:r>
            <a:endParaRPr lang="zh-CN" altLang="en-US" sz="2800" b="1" dirty="0">
              <a:solidFill>
                <a:schemeClr val="accent2"/>
              </a:solidFill>
              <a:latin typeface="楷体" panose="02010609060101010101" pitchFamily="1" charset="-122"/>
              <a:ea typeface="楷体" panose="02010609060101010101" pitchFamily="1" charset="-122"/>
            </a:endParaRPr>
          </a:p>
          <a:p>
            <a:pPr marL="1905" indent="-1905">
              <a:buNone/>
            </a:pPr>
            <a:endParaRPr lang="zh-CN" altLang="en-US" sz="2400" b="1" dirty="0">
              <a:solidFill>
                <a:srgbClr val="FF6600"/>
              </a:solidFill>
              <a:latin typeface="楷体" panose="02010609060101010101" pitchFamily="1" charset="-122"/>
              <a:ea typeface="楷体" panose="02010609060101010101" pitchFamily="1" charset="-122"/>
            </a:endParaRPr>
          </a:p>
          <a:p>
            <a:pPr marL="1905" indent="-1905">
              <a:buNone/>
            </a:pPr>
            <a:endParaRPr lang="zh-CN" altLang="en-US" sz="1400" b="1" dirty="0">
              <a:solidFill>
                <a:schemeClr val="tx1"/>
              </a:solidFill>
              <a:latin typeface="隶书" charset="-122"/>
              <a:ea typeface="楷体" panose="02010609060101010101" pitchFamily="1" charset="-122"/>
            </a:endParaRPr>
          </a:p>
          <a:p>
            <a:pPr marL="1905" indent="-1905">
              <a:buNone/>
            </a:pPr>
            <a:r>
              <a:rPr lang="zh-CN" altLang="en-US" sz="600" dirty="0">
                <a:latin typeface="隶书" charset="-122"/>
                <a:ea typeface="隶书" charset="-122"/>
              </a:rPr>
              <a:t>　</a:t>
            </a:r>
            <a:endParaRPr lang="zh-CN" altLang="en-US" sz="600" dirty="0">
              <a:latin typeface="隶书" charset="-122"/>
              <a:ea typeface="隶书" charset="-122"/>
            </a:endParaRPr>
          </a:p>
        </p:txBody>
      </p:sp>
      <p:sp>
        <p:nvSpPr>
          <p:cNvPr id="30722" name="Text Box 3"/>
          <p:cNvSpPr txBox="1"/>
          <p:nvPr/>
        </p:nvSpPr>
        <p:spPr>
          <a:xfrm>
            <a:off x="469900" y="287338"/>
            <a:ext cx="6478588"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Arial" panose="020B0604020202020204" pitchFamily="34" charset="0"/>
                <a:ea typeface="楷体" panose="02010609060101010101" pitchFamily="1" charset="-122"/>
              </a:rPr>
              <a:t>生产经营主要负责人解释</a:t>
            </a:r>
            <a:endParaRPr lang="zh-CN" altLang="en-US" sz="4000" b="1" dirty="0">
              <a:solidFill>
                <a:schemeClr val="accent2"/>
              </a:solidFill>
              <a:latin typeface="Arial" panose="020B0604020202020204" pitchFamily="34" charset="0"/>
              <a:ea typeface="楷体" panose="02010609060101010101" pitchFamily="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文本框 5121"/>
          <p:cNvSpPr txBox="1"/>
          <p:nvPr/>
        </p:nvSpPr>
        <p:spPr>
          <a:xfrm>
            <a:off x="1698625" y="831850"/>
            <a:ext cx="309563" cy="366713"/>
          </a:xfrm>
          <a:prstGeom prst="rect">
            <a:avLst/>
          </a:prstGeom>
          <a:noFill/>
          <a:ln w="9525">
            <a:noFill/>
          </a:ln>
        </p:spPr>
        <p:txBody>
          <a:bodyPr wrap="none" anchor="t" anchorCtr="0">
            <a:spAutoFit/>
          </a:bodyPr>
          <a:p>
            <a:endParaRPr lang="zh-CN" altLang="en-US" dirty="0">
              <a:latin typeface="Arial" panose="020B0604020202020204" pitchFamily="34" charset="0"/>
              <a:ea typeface="宋体" panose="02010600030101010101" pitchFamily="2" charset="-122"/>
            </a:endParaRPr>
          </a:p>
        </p:txBody>
      </p:sp>
      <p:sp>
        <p:nvSpPr>
          <p:cNvPr id="4098" name="文本占位符 5122"/>
          <p:cNvSpPr>
            <a:spLocks noGrp="1"/>
          </p:cNvSpPr>
          <p:nvPr>
            <p:ph idx="1"/>
          </p:nvPr>
        </p:nvSpPr>
        <p:spPr>
          <a:xfrm>
            <a:off x="457200" y="188913"/>
            <a:ext cx="8229600" cy="6408737"/>
          </a:xfrm>
          <a:ln/>
        </p:spPr>
        <p:txBody>
          <a:bodyPr anchor="t" anchorCtr="0"/>
          <a:p>
            <a:pPr marL="1905" indent="23495" algn="ctr">
              <a:buNone/>
            </a:pPr>
            <a:r>
              <a:rPr lang="zh-CN" altLang="en-US" sz="4400" b="1" dirty="0">
                <a:solidFill>
                  <a:schemeClr val="accent2"/>
                </a:solidFill>
                <a:latin typeface="楷体" panose="02010609060101010101" pitchFamily="1" charset="-122"/>
                <a:ea typeface="楷体" panose="02010609060101010101" pitchFamily="1" charset="-122"/>
              </a:rPr>
              <a:t>前言</a:t>
            </a:r>
            <a:endParaRPr lang="zh-CN" altLang="en-US" sz="4400" b="1" dirty="0">
              <a:solidFill>
                <a:schemeClr val="accent2"/>
              </a:solidFill>
              <a:latin typeface="楷体" panose="02010609060101010101" pitchFamily="1" charset="-122"/>
              <a:ea typeface="楷体" panose="02010609060101010101" pitchFamily="1" charset="-122"/>
            </a:endParaRPr>
          </a:p>
          <a:p>
            <a:pPr marL="1905" indent="23495">
              <a:buNone/>
            </a:pPr>
            <a:r>
              <a:rPr lang="zh-CN" altLang="en-US" sz="2800" b="1" dirty="0">
                <a:solidFill>
                  <a:schemeClr val="accent2"/>
                </a:solidFill>
                <a:latin typeface="楷体" panose="02010609060101010101" pitchFamily="1" charset="-122"/>
                <a:ea typeface="楷体" panose="02010609060101010101" pitchFamily="1" charset="-122"/>
              </a:rPr>
              <a:t>   安全对于每一个人来说，并不是一个陌生的词，但它的重要性在每个人的眼中理解程度并不是一样的，大到国家，小到个人，安全是极其重要的，国家需要安全才能繁荣稳定，个人需要安全才能家庭幸福，单位需要安全才能顺利发展。而安全对每一个人来说，又是一个课题，是一个时刻要努力完成的课题。古人对安全有许多良言警句，如“居安思危”、“未雨绸缪”“前车之鉴，后自三思”，孔子曾说过：“凡事则立，不预则废”，这都对我们现代社会安全行为有着深刻启迪和借鉴意义。太多的事故血的教训告诉我们“安全工作”是一项长期的工作，来不得半点马虎和松懈，更不能摆架势，走过场，虚张声势。</a:t>
            </a:r>
            <a:endParaRPr lang="zh-CN" altLang="en-US" sz="2800" b="1" dirty="0">
              <a:solidFill>
                <a:schemeClr val="accent2"/>
              </a:solidFill>
              <a:latin typeface="楷体" panose="02010609060101010101" pitchFamily="1" charset="-122"/>
              <a:ea typeface="楷体" panose="02010609060101010101" pitchFamily="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2"/>
          <p:cNvSpPr>
            <a:spLocks noGrp="1"/>
          </p:cNvSpPr>
          <p:nvPr>
            <p:ph type="body" idx="4294967295"/>
          </p:nvPr>
        </p:nvSpPr>
        <p:spPr>
          <a:xfrm>
            <a:off x="469900" y="1485900"/>
            <a:ext cx="8181975" cy="4826000"/>
          </a:xfrm>
          <a:ln/>
        </p:spPr>
        <p:txBody>
          <a:bodyPr wrap="square" anchor="t" anchorCtr="0"/>
          <a:p>
            <a:pPr>
              <a:lnSpc>
                <a:spcPct val="90000"/>
              </a:lnSpc>
              <a:buSzPct val="100000"/>
              <a:buFont typeface="Wingdings" panose="05000000000000000000" pitchFamily="2" charset="2"/>
              <a:buChar char="l"/>
            </a:pPr>
            <a:r>
              <a:rPr lang="zh-CN" altLang="en-US" sz="3200" b="1" dirty="0">
                <a:solidFill>
                  <a:schemeClr val="accent2"/>
                </a:solidFill>
                <a:latin typeface="楷体" panose="02010609060101010101" pitchFamily="1" charset="-122"/>
                <a:ea typeface="楷体" panose="02010609060101010101" pitchFamily="1" charset="-122"/>
              </a:rPr>
              <a:t>两个观念：</a:t>
            </a:r>
            <a:r>
              <a:rPr lang="zh-CN" altLang="en-US" sz="3200" dirty="0">
                <a:solidFill>
                  <a:schemeClr val="accent2"/>
                </a:solidFill>
                <a:latin typeface="楷体" panose="02010609060101010101" pitchFamily="1" charset="-122"/>
                <a:ea typeface="楷体" panose="02010609060101010101" pitchFamily="1" charset="-122"/>
              </a:rPr>
              <a:t>    </a:t>
            </a:r>
            <a:endParaRPr lang="zh-CN" altLang="en-US" sz="3200" dirty="0">
              <a:solidFill>
                <a:schemeClr val="accent2"/>
              </a:solidFill>
              <a:latin typeface="楷体" panose="02010609060101010101" pitchFamily="1" charset="-122"/>
              <a:ea typeface="楷体" panose="02010609060101010101" pitchFamily="1" charset="-122"/>
            </a:endParaRPr>
          </a:p>
          <a:p>
            <a:pPr>
              <a:lnSpc>
                <a:spcPct val="90000"/>
              </a:lnSpc>
              <a:buNone/>
            </a:pPr>
            <a:r>
              <a:rPr lang="zh-CN" altLang="en-US" sz="3200" dirty="0">
                <a:solidFill>
                  <a:schemeClr val="accent2"/>
                </a:solidFill>
                <a:latin typeface="楷体" panose="02010609060101010101" pitchFamily="1" charset="-122"/>
                <a:ea typeface="楷体" panose="02010609060101010101" pitchFamily="1" charset="-122"/>
              </a:rPr>
              <a:t>① 事故一定有原因，安全一定有办法。</a:t>
            </a:r>
            <a:endParaRPr lang="zh-CN" altLang="en-US" sz="3200" dirty="0">
              <a:solidFill>
                <a:schemeClr val="accent2"/>
              </a:solidFill>
              <a:latin typeface="楷体" panose="02010609060101010101" pitchFamily="1" charset="-122"/>
              <a:ea typeface="楷体" panose="02010609060101010101" pitchFamily="1" charset="-122"/>
            </a:endParaRPr>
          </a:p>
          <a:p>
            <a:pPr>
              <a:lnSpc>
                <a:spcPct val="90000"/>
              </a:lnSpc>
              <a:buNone/>
            </a:pPr>
            <a:r>
              <a:rPr lang="zh-CN" altLang="en-US" sz="3200" dirty="0">
                <a:solidFill>
                  <a:schemeClr val="accent2"/>
                </a:solidFill>
                <a:latin typeface="楷体" panose="02010609060101010101" pitchFamily="1" charset="-122"/>
                <a:ea typeface="楷体" panose="02010609060101010101" pitchFamily="1" charset="-122"/>
              </a:rPr>
              <a:t>② 事故原因是安全管理的重点</a:t>
            </a:r>
            <a:endParaRPr lang="zh-CN" altLang="en-US" sz="3200" dirty="0">
              <a:solidFill>
                <a:schemeClr val="accent2"/>
              </a:solidFill>
              <a:latin typeface="楷体" panose="02010609060101010101" pitchFamily="1" charset="-122"/>
              <a:ea typeface="楷体" panose="02010609060101010101" pitchFamily="1" charset="-122"/>
            </a:endParaRPr>
          </a:p>
          <a:p>
            <a:pPr>
              <a:lnSpc>
                <a:spcPct val="90000"/>
              </a:lnSpc>
              <a:buSzPct val="100000"/>
              <a:buFont typeface="Wingdings" panose="05000000000000000000" pitchFamily="2" charset="2"/>
              <a:buChar char="l"/>
            </a:pPr>
            <a:r>
              <a:rPr lang="zh-CN" altLang="en-US" sz="3200" b="1" dirty="0">
                <a:solidFill>
                  <a:schemeClr val="accent2"/>
                </a:solidFill>
                <a:latin typeface="楷体" panose="02010609060101010101" pitchFamily="1" charset="-122"/>
                <a:ea typeface="楷体" panose="02010609060101010101" pitchFamily="1" charset="-122"/>
              </a:rPr>
              <a:t>事故原因有那些呢？</a:t>
            </a:r>
            <a:endParaRPr lang="zh-CN" altLang="en-US" sz="3200" b="1" dirty="0">
              <a:solidFill>
                <a:schemeClr val="accent2"/>
              </a:solidFill>
              <a:latin typeface="楷体" panose="02010609060101010101" pitchFamily="1" charset="-122"/>
              <a:ea typeface="楷体" panose="02010609060101010101" pitchFamily="1" charset="-122"/>
            </a:endParaRPr>
          </a:p>
          <a:p>
            <a:pPr>
              <a:lnSpc>
                <a:spcPct val="90000"/>
              </a:lnSpc>
              <a:buNone/>
            </a:pPr>
            <a:r>
              <a:rPr lang="zh-CN" altLang="en-US" sz="3200" dirty="0">
                <a:solidFill>
                  <a:schemeClr val="accent2"/>
                </a:solidFill>
                <a:latin typeface="楷体" panose="02010609060101010101" pitchFamily="1" charset="-122"/>
                <a:ea typeface="楷体" panose="02010609060101010101" pitchFamily="1" charset="-122"/>
              </a:rPr>
              <a:t>有三个原因：</a:t>
            </a:r>
            <a:endParaRPr lang="zh-CN" altLang="en-US" sz="3200" dirty="0">
              <a:solidFill>
                <a:schemeClr val="accent2"/>
              </a:solidFill>
              <a:latin typeface="楷体" panose="02010609060101010101" pitchFamily="1" charset="-122"/>
              <a:ea typeface="楷体" panose="02010609060101010101" pitchFamily="1" charset="-122"/>
            </a:endParaRPr>
          </a:p>
          <a:p>
            <a:pPr>
              <a:lnSpc>
                <a:spcPct val="90000"/>
              </a:lnSpc>
              <a:buNone/>
            </a:pPr>
            <a:r>
              <a:rPr lang="zh-CN" altLang="en-US" sz="3200" dirty="0">
                <a:solidFill>
                  <a:schemeClr val="accent2"/>
                </a:solidFill>
                <a:latin typeface="楷体" panose="02010609060101010101" pitchFamily="1" charset="-122"/>
                <a:ea typeface="楷体" panose="02010609060101010101" pitchFamily="1" charset="-122"/>
              </a:rPr>
              <a:t>第一：人员的不安全行为</a:t>
            </a:r>
            <a:endParaRPr lang="zh-CN" altLang="en-US" sz="3200" dirty="0">
              <a:solidFill>
                <a:schemeClr val="accent2"/>
              </a:solidFill>
              <a:latin typeface="楷体" panose="02010609060101010101" pitchFamily="1" charset="-122"/>
              <a:ea typeface="楷体" panose="02010609060101010101" pitchFamily="1" charset="-122"/>
            </a:endParaRPr>
          </a:p>
          <a:p>
            <a:pPr>
              <a:lnSpc>
                <a:spcPct val="90000"/>
              </a:lnSpc>
              <a:buNone/>
            </a:pPr>
            <a:r>
              <a:rPr lang="zh-CN" altLang="en-US" sz="3200" dirty="0">
                <a:solidFill>
                  <a:schemeClr val="accent2"/>
                </a:solidFill>
                <a:latin typeface="楷体" panose="02010609060101010101" pitchFamily="1" charset="-122"/>
                <a:ea typeface="楷体" panose="02010609060101010101" pitchFamily="1" charset="-122"/>
              </a:rPr>
              <a:t>第二：现场的不安全因素</a:t>
            </a:r>
            <a:endParaRPr lang="zh-CN" altLang="en-US" sz="3200" dirty="0">
              <a:solidFill>
                <a:schemeClr val="accent2"/>
              </a:solidFill>
              <a:latin typeface="楷体" panose="02010609060101010101" pitchFamily="1" charset="-122"/>
              <a:ea typeface="楷体" panose="02010609060101010101" pitchFamily="1" charset="-122"/>
            </a:endParaRPr>
          </a:p>
          <a:p>
            <a:pPr>
              <a:lnSpc>
                <a:spcPct val="90000"/>
              </a:lnSpc>
              <a:buNone/>
            </a:pPr>
            <a:r>
              <a:rPr lang="zh-CN" altLang="en-US" sz="3200" dirty="0">
                <a:solidFill>
                  <a:schemeClr val="accent2"/>
                </a:solidFill>
                <a:latin typeface="楷体" panose="02010609060101010101" pitchFamily="1" charset="-122"/>
                <a:ea typeface="楷体" panose="02010609060101010101" pitchFamily="1" charset="-122"/>
              </a:rPr>
              <a:t>第三：设备的不安全状态</a:t>
            </a:r>
            <a:endParaRPr lang="zh-CN" altLang="en-US" sz="3200" dirty="0">
              <a:solidFill>
                <a:schemeClr val="accent2"/>
              </a:solidFill>
              <a:latin typeface="楷体" panose="02010609060101010101" pitchFamily="1" charset="-122"/>
              <a:ea typeface="楷体" panose="02010609060101010101" pitchFamily="1" charset="-122"/>
            </a:endParaRPr>
          </a:p>
          <a:p>
            <a:pPr>
              <a:lnSpc>
                <a:spcPct val="80000"/>
              </a:lnSpc>
              <a:buNone/>
            </a:pPr>
            <a:endParaRPr lang="zh-CN" altLang="en-US" sz="2400" b="1" dirty="0">
              <a:solidFill>
                <a:srgbClr val="FF6600"/>
              </a:solidFill>
              <a:latin typeface="楷体" panose="02010609060101010101" pitchFamily="1" charset="-122"/>
              <a:ea typeface="楷体" panose="02010609060101010101" pitchFamily="1" charset="-122"/>
            </a:endParaRPr>
          </a:p>
          <a:p>
            <a:pPr>
              <a:lnSpc>
                <a:spcPct val="80000"/>
              </a:lnSpc>
              <a:buNone/>
            </a:pPr>
            <a:endParaRPr lang="zh-CN" altLang="en-US" sz="1400" b="1" dirty="0">
              <a:solidFill>
                <a:schemeClr val="tx1"/>
              </a:solidFill>
              <a:latin typeface="隶书" charset="-122"/>
              <a:ea typeface="楷体" panose="02010609060101010101" pitchFamily="1" charset="-122"/>
            </a:endParaRPr>
          </a:p>
          <a:p>
            <a:pPr>
              <a:lnSpc>
                <a:spcPct val="80000"/>
              </a:lnSpc>
              <a:buNone/>
            </a:pPr>
            <a:r>
              <a:rPr lang="zh-CN" altLang="en-US" sz="600" dirty="0">
                <a:latin typeface="隶书" charset="-122"/>
                <a:ea typeface="隶书" charset="-122"/>
              </a:rPr>
              <a:t>　</a:t>
            </a:r>
            <a:endParaRPr lang="zh-CN" altLang="en-US" sz="600" dirty="0">
              <a:latin typeface="隶书" charset="-122"/>
              <a:ea typeface="隶书" charset="-122"/>
            </a:endParaRPr>
          </a:p>
        </p:txBody>
      </p:sp>
      <p:sp>
        <p:nvSpPr>
          <p:cNvPr id="31746" name="Text Box 3"/>
          <p:cNvSpPr txBox="1"/>
          <p:nvPr/>
        </p:nvSpPr>
        <p:spPr>
          <a:xfrm>
            <a:off x="471488" y="287338"/>
            <a:ext cx="8278812" cy="13112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Arial" panose="020B0604020202020204" pitchFamily="34" charset="0"/>
                <a:ea typeface="宋体" panose="02010600030101010101" pitchFamily="2" charset="-122"/>
              </a:rPr>
              <a:t>主要负责人（安全）要有什么观念呢？</a:t>
            </a:r>
            <a:endParaRPr lang="zh-CN" altLang="en-US" sz="4000" b="1" dirty="0">
              <a:solidFill>
                <a:schemeClr val="accent2"/>
              </a:solidFill>
              <a:latin typeface="Arial" panose="020B0604020202020204" pitchFamily="34"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2"/>
          <p:cNvSpPr>
            <a:spLocks noGrp="1"/>
          </p:cNvSpPr>
          <p:nvPr>
            <p:ph type="body" idx="4294967295"/>
          </p:nvPr>
        </p:nvSpPr>
        <p:spPr>
          <a:xfrm>
            <a:off x="469900" y="1485900"/>
            <a:ext cx="8181975" cy="4826000"/>
          </a:xfrm>
          <a:ln/>
        </p:spPr>
        <p:txBody>
          <a:bodyPr wrap="square" anchor="t" anchorCtr="0"/>
          <a:p>
            <a:pPr marL="1905" indent="-1905">
              <a:lnSpc>
                <a:spcPct val="80000"/>
              </a:lnSpc>
              <a:buNone/>
            </a:pPr>
            <a:r>
              <a:rPr lang="zh-CN" altLang="en-US" sz="2800" b="1" dirty="0">
                <a:solidFill>
                  <a:srgbClr val="FF3300"/>
                </a:solidFill>
                <a:latin typeface="楷体" panose="02010609060101010101" pitchFamily="1" charset="-122"/>
                <a:ea typeface="楷体" panose="02010609060101010101" pitchFamily="1" charset="-122"/>
              </a:rPr>
              <a:t>一要管人员：二要管现场：三要管设备</a:t>
            </a:r>
            <a:endParaRPr lang="zh-CN" altLang="en-US" sz="2800" b="1" dirty="0">
              <a:solidFill>
                <a:srgbClr val="FF3300"/>
              </a:solidFill>
              <a:latin typeface="楷体" panose="02010609060101010101" pitchFamily="1" charset="-122"/>
              <a:ea typeface="楷体" panose="02010609060101010101" pitchFamily="1" charset="-122"/>
            </a:endParaRPr>
          </a:p>
          <a:p>
            <a:pPr marL="1905" indent="-1905">
              <a:lnSpc>
                <a:spcPct val="80000"/>
              </a:lnSpc>
              <a:buNone/>
            </a:pPr>
            <a:r>
              <a:rPr lang="zh-CN" altLang="en-US" sz="2800" dirty="0">
                <a:solidFill>
                  <a:srgbClr val="FF3300"/>
                </a:solidFill>
                <a:latin typeface="楷体" panose="02010609060101010101" pitchFamily="1" charset="-122"/>
                <a:ea typeface="楷体" panose="02010609060101010101" pitchFamily="1" charset="-122"/>
              </a:rPr>
              <a:t>人员有不安全行为</a:t>
            </a:r>
            <a:endParaRPr lang="zh-CN" altLang="en-US" sz="2800" dirty="0">
              <a:solidFill>
                <a:srgbClr val="FF3300"/>
              </a:solidFill>
              <a:latin typeface="楷体" panose="02010609060101010101" pitchFamily="1" charset="-122"/>
              <a:ea typeface="楷体" panose="02010609060101010101" pitchFamily="1" charset="-122"/>
            </a:endParaRPr>
          </a:p>
          <a:p>
            <a:pPr marL="1905" indent="-1905">
              <a:lnSpc>
                <a:spcPct val="80000"/>
              </a:lnSpc>
              <a:buNone/>
            </a:pPr>
            <a:r>
              <a:rPr lang="zh-CN" altLang="en-US" sz="2800" dirty="0">
                <a:solidFill>
                  <a:srgbClr val="FF3300"/>
                </a:solidFill>
                <a:latin typeface="楷体" panose="02010609060101010101" pitchFamily="1" charset="-122"/>
                <a:ea typeface="楷体" panose="02010609060101010101" pitchFamily="1" charset="-122"/>
              </a:rPr>
              <a:t>现场有不安全因素</a:t>
            </a:r>
            <a:endParaRPr lang="zh-CN" altLang="en-US" sz="2800" dirty="0">
              <a:solidFill>
                <a:srgbClr val="FF3300"/>
              </a:solidFill>
              <a:latin typeface="楷体" panose="02010609060101010101" pitchFamily="1" charset="-122"/>
              <a:ea typeface="楷体" panose="02010609060101010101" pitchFamily="1" charset="-122"/>
            </a:endParaRPr>
          </a:p>
          <a:p>
            <a:pPr marL="1905" indent="-1905">
              <a:lnSpc>
                <a:spcPct val="80000"/>
              </a:lnSpc>
              <a:buNone/>
            </a:pPr>
            <a:r>
              <a:rPr lang="zh-CN" altLang="en-US" sz="2800" dirty="0">
                <a:solidFill>
                  <a:srgbClr val="FF3300"/>
                </a:solidFill>
                <a:latin typeface="楷体" panose="02010609060101010101" pitchFamily="1" charset="-122"/>
                <a:ea typeface="楷体" panose="02010609060101010101" pitchFamily="1" charset="-122"/>
              </a:rPr>
              <a:t>设备为不安全状态</a:t>
            </a:r>
            <a:endParaRPr lang="zh-CN" altLang="en-US" sz="2800" dirty="0">
              <a:solidFill>
                <a:srgbClr val="FF3300"/>
              </a:solidFill>
              <a:latin typeface="楷体" panose="02010609060101010101" pitchFamily="1" charset="-122"/>
              <a:ea typeface="楷体" panose="02010609060101010101" pitchFamily="1" charset="-122"/>
            </a:endParaRPr>
          </a:p>
          <a:p>
            <a:pPr marL="1905" indent="-1905">
              <a:lnSpc>
                <a:spcPct val="80000"/>
              </a:lnSpc>
              <a:buNone/>
            </a:pPr>
            <a:r>
              <a:rPr lang="zh-CN" altLang="en-US" sz="2800" dirty="0">
                <a:solidFill>
                  <a:srgbClr val="FF3300"/>
                </a:solidFill>
                <a:latin typeface="楷体" panose="02010609060101010101" pitchFamily="1" charset="-122"/>
                <a:ea typeface="楷体" panose="02010609060101010101" pitchFamily="1" charset="-122"/>
              </a:rPr>
              <a:t>说明管理不力</a:t>
            </a:r>
            <a:r>
              <a:rPr lang="zh-CN" altLang="en-US" sz="2800" dirty="0">
                <a:solidFill>
                  <a:srgbClr val="3B52FF"/>
                </a:solidFill>
                <a:latin typeface="楷体" panose="02010609060101010101" pitchFamily="1" charset="-122"/>
                <a:ea typeface="楷体" panose="02010609060101010101" pitchFamily="1" charset="-122"/>
              </a:rPr>
              <a:t>      </a:t>
            </a:r>
            <a:endParaRPr lang="zh-CN" altLang="en-US" sz="2800" dirty="0">
              <a:solidFill>
                <a:srgbClr val="3B52FF"/>
              </a:solidFill>
              <a:latin typeface="楷体" panose="02010609060101010101" pitchFamily="1" charset="-122"/>
              <a:ea typeface="楷体" panose="02010609060101010101" pitchFamily="1" charset="-122"/>
            </a:endParaRPr>
          </a:p>
          <a:p>
            <a:pPr marL="1905" indent="-1905">
              <a:lnSpc>
                <a:spcPct val="80000"/>
              </a:lnSpc>
              <a:buNone/>
            </a:pPr>
            <a:r>
              <a:rPr lang="zh-CN" altLang="en-US" sz="2800" dirty="0">
                <a:solidFill>
                  <a:schemeClr val="accent2"/>
                </a:solidFill>
                <a:latin typeface="楷体" panose="02010609060101010101" pitchFamily="1" charset="-122"/>
                <a:ea typeface="楷体" panose="02010609060101010101" pitchFamily="1" charset="-122"/>
              </a:rPr>
              <a:t>所以：事故发生的最终原因是</a:t>
            </a:r>
            <a:r>
              <a:rPr lang="zh-CN" altLang="en-US" sz="2800" b="1" dirty="0">
                <a:solidFill>
                  <a:srgbClr val="FF6600"/>
                </a:solidFill>
                <a:latin typeface="楷体" panose="02010609060101010101" pitchFamily="1" charset="-122"/>
                <a:ea typeface="楷体" panose="02010609060101010101" pitchFamily="1" charset="-122"/>
              </a:rPr>
              <a:t>管理不力 </a:t>
            </a:r>
            <a:r>
              <a:rPr lang="zh-CN" altLang="en-US" sz="2800" dirty="0">
                <a:solidFill>
                  <a:srgbClr val="3B52FF"/>
                </a:solidFill>
                <a:latin typeface="楷体" panose="02010609060101010101" pitchFamily="1" charset="-122"/>
                <a:ea typeface="楷体" panose="02010609060101010101" pitchFamily="1" charset="-122"/>
              </a:rPr>
              <a:t> </a:t>
            </a:r>
            <a:endParaRPr lang="zh-CN" altLang="en-US" sz="2800" dirty="0">
              <a:solidFill>
                <a:srgbClr val="3B52FF"/>
              </a:solidFill>
              <a:latin typeface="楷体" panose="02010609060101010101" pitchFamily="1" charset="-122"/>
              <a:ea typeface="楷体" panose="02010609060101010101" pitchFamily="1" charset="-122"/>
            </a:endParaRPr>
          </a:p>
          <a:p>
            <a:pPr marL="1905" indent="-1905">
              <a:lnSpc>
                <a:spcPct val="80000"/>
              </a:lnSpc>
              <a:buNone/>
            </a:pPr>
            <a:r>
              <a:rPr lang="zh-CN" altLang="en-US" sz="2800" dirty="0">
                <a:solidFill>
                  <a:srgbClr val="FF3300"/>
                </a:solidFill>
                <a:latin typeface="楷体" panose="02010609060101010101" pitchFamily="1" charset="-122"/>
                <a:ea typeface="楷体" panose="02010609060101010101" pitchFamily="1" charset="-122"/>
              </a:rPr>
              <a:t>① 管理一流的企业有一等的安全</a:t>
            </a:r>
            <a:endParaRPr lang="zh-CN" altLang="en-US" sz="2800" dirty="0">
              <a:solidFill>
                <a:srgbClr val="FF3300"/>
              </a:solidFill>
              <a:latin typeface="楷体" panose="02010609060101010101" pitchFamily="1" charset="-122"/>
              <a:ea typeface="楷体" panose="02010609060101010101" pitchFamily="1" charset="-122"/>
            </a:endParaRPr>
          </a:p>
          <a:p>
            <a:pPr marL="1905" indent="-1905">
              <a:lnSpc>
                <a:spcPct val="80000"/>
              </a:lnSpc>
              <a:buNone/>
            </a:pPr>
            <a:r>
              <a:rPr lang="zh-CN" altLang="en-US" sz="2800" dirty="0">
                <a:solidFill>
                  <a:srgbClr val="FF3300"/>
                </a:solidFill>
                <a:latin typeface="楷体" panose="02010609060101010101" pitchFamily="1" charset="-122"/>
                <a:ea typeface="楷体" panose="02010609060101010101" pitchFamily="1" charset="-122"/>
              </a:rPr>
              <a:t>② 管理二流的企业有二等的安全</a:t>
            </a:r>
            <a:endParaRPr lang="zh-CN" altLang="en-US" sz="2800" dirty="0">
              <a:solidFill>
                <a:srgbClr val="FF3300"/>
              </a:solidFill>
              <a:latin typeface="楷体" panose="02010609060101010101" pitchFamily="1" charset="-122"/>
              <a:ea typeface="楷体" panose="02010609060101010101" pitchFamily="1" charset="-122"/>
            </a:endParaRPr>
          </a:p>
          <a:p>
            <a:pPr marL="1905" indent="-1905">
              <a:lnSpc>
                <a:spcPct val="80000"/>
              </a:lnSpc>
              <a:buNone/>
            </a:pPr>
            <a:r>
              <a:rPr lang="zh-CN" altLang="en-US" sz="2800" dirty="0">
                <a:solidFill>
                  <a:srgbClr val="FF3300"/>
                </a:solidFill>
                <a:latin typeface="楷体" panose="02010609060101010101" pitchFamily="1" charset="-122"/>
                <a:ea typeface="楷体" panose="02010609060101010101" pitchFamily="1" charset="-122"/>
              </a:rPr>
              <a:t>③ 管理三流的企业有三等的安全</a:t>
            </a:r>
            <a:endParaRPr lang="zh-CN" altLang="en-US" sz="2800" dirty="0">
              <a:solidFill>
                <a:srgbClr val="FF3300"/>
              </a:solidFill>
              <a:latin typeface="楷体" panose="02010609060101010101" pitchFamily="1" charset="-122"/>
              <a:ea typeface="楷体" panose="02010609060101010101" pitchFamily="1" charset="-122"/>
            </a:endParaRPr>
          </a:p>
          <a:p>
            <a:pPr marL="1905" indent="-1905">
              <a:lnSpc>
                <a:spcPct val="80000"/>
              </a:lnSpc>
              <a:buNone/>
            </a:pPr>
            <a:endParaRPr lang="zh-CN" altLang="en-US" b="1" dirty="0">
              <a:solidFill>
                <a:srgbClr val="FF6600"/>
              </a:solidFill>
              <a:latin typeface="楷体" panose="02010609060101010101" pitchFamily="1" charset="-122"/>
              <a:ea typeface="楷体" panose="02010609060101010101" pitchFamily="1" charset="-122"/>
            </a:endParaRPr>
          </a:p>
          <a:p>
            <a:pPr marL="1905" indent="-1905">
              <a:lnSpc>
                <a:spcPct val="80000"/>
              </a:lnSpc>
              <a:buNone/>
            </a:pPr>
            <a:endParaRPr lang="zh-CN" altLang="en-US" sz="1200" b="1" dirty="0">
              <a:solidFill>
                <a:schemeClr val="tx1"/>
              </a:solidFill>
              <a:latin typeface="隶书" charset="-122"/>
              <a:ea typeface="楷体" panose="02010609060101010101" pitchFamily="1" charset="-122"/>
            </a:endParaRPr>
          </a:p>
          <a:p>
            <a:pPr marL="1905" indent="-1905">
              <a:lnSpc>
                <a:spcPct val="80000"/>
              </a:lnSpc>
              <a:buNone/>
            </a:pPr>
            <a:r>
              <a:rPr lang="zh-CN" altLang="en-US" sz="500" dirty="0">
                <a:latin typeface="隶书" charset="-122"/>
                <a:ea typeface="隶书" charset="-122"/>
              </a:rPr>
              <a:t>　</a:t>
            </a:r>
            <a:endParaRPr lang="zh-CN" altLang="en-US" sz="500" dirty="0">
              <a:latin typeface="隶书" charset="-122"/>
              <a:ea typeface="隶书" charset="-122"/>
            </a:endParaRPr>
          </a:p>
        </p:txBody>
      </p:sp>
      <p:sp>
        <p:nvSpPr>
          <p:cNvPr id="32770" name="Text Box 3"/>
          <p:cNvSpPr txBox="1"/>
          <p:nvPr/>
        </p:nvSpPr>
        <p:spPr>
          <a:xfrm>
            <a:off x="471488" y="287338"/>
            <a:ext cx="8278812" cy="13112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Arial" panose="020B0604020202020204" pitchFamily="34" charset="0"/>
                <a:ea typeface="宋体" panose="02010600030101010101" pitchFamily="2" charset="-122"/>
              </a:rPr>
              <a:t>主要负责人（安全）要有什么观念呢？</a:t>
            </a:r>
            <a:endParaRPr lang="zh-CN" altLang="en-US" sz="4000" b="1" dirty="0">
              <a:solidFill>
                <a:schemeClr val="accent2"/>
              </a:solidFill>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2"/>
          <p:cNvSpPr>
            <a:spLocks noGrp="1"/>
          </p:cNvSpPr>
          <p:nvPr>
            <p:ph type="body" idx="4294967295"/>
          </p:nvPr>
        </p:nvSpPr>
        <p:spPr>
          <a:xfrm>
            <a:off x="469900" y="1485900"/>
            <a:ext cx="8181975" cy="4826000"/>
          </a:xfrm>
          <a:ln/>
        </p:spPr>
        <p:txBody>
          <a:bodyPr wrap="square" anchor="t" anchorCtr="0"/>
          <a:p>
            <a:pPr marL="1905" indent="-1905">
              <a:buNone/>
            </a:pPr>
            <a:r>
              <a:rPr lang="zh-CN" altLang="en-US" sz="3200" b="1" dirty="0">
                <a:latin typeface="楷体" panose="02010609060101010101" pitchFamily="1" charset="-122"/>
                <a:ea typeface="楷体" panose="02010609060101010101" pitchFamily="1" charset="-122"/>
              </a:rPr>
              <a:t> </a:t>
            </a:r>
            <a:r>
              <a:rPr lang="zh-CN" altLang="en-US" sz="3200" b="1" dirty="0">
                <a:solidFill>
                  <a:srgbClr val="FF3300"/>
                </a:solidFill>
                <a:latin typeface="楷体" panose="02010609060101010101" pitchFamily="1" charset="-122"/>
                <a:ea typeface="楷体" panose="02010609060101010101" pitchFamily="1" charset="-122"/>
              </a:rPr>
              <a:t>有四个办法:</a:t>
            </a:r>
            <a:endParaRPr lang="zh-CN" altLang="en-US" sz="3200" b="1" dirty="0">
              <a:solidFill>
                <a:srgbClr val="FF3300"/>
              </a:solidFill>
              <a:latin typeface="楷体" panose="02010609060101010101" pitchFamily="1" charset="-122"/>
              <a:ea typeface="楷体" panose="02010609060101010101" pitchFamily="1" charset="-122"/>
            </a:endParaRPr>
          </a:p>
          <a:p>
            <a:pPr marL="1905" indent="-1905">
              <a:buNone/>
            </a:pPr>
            <a:r>
              <a:rPr lang="zh-CN" altLang="en-US" sz="3200" dirty="0">
                <a:solidFill>
                  <a:srgbClr val="FF3300"/>
                </a:solidFill>
                <a:latin typeface="楷体" panose="02010609060101010101" pitchFamily="1" charset="-122"/>
                <a:ea typeface="楷体" panose="02010609060101010101" pitchFamily="1" charset="-122"/>
              </a:rPr>
              <a:t>       ①分担责任          建立健全安全生产责任制</a:t>
            </a:r>
            <a:endParaRPr lang="zh-CN" altLang="en-US" sz="3200" dirty="0">
              <a:solidFill>
                <a:srgbClr val="FF3300"/>
              </a:solidFill>
              <a:latin typeface="楷体" panose="02010609060101010101" pitchFamily="1" charset="-122"/>
              <a:ea typeface="楷体" panose="02010609060101010101" pitchFamily="1" charset="-122"/>
            </a:endParaRPr>
          </a:p>
          <a:p>
            <a:pPr marL="1905" indent="-1905">
              <a:buNone/>
            </a:pPr>
            <a:r>
              <a:rPr lang="zh-CN" altLang="en-US" sz="3200" dirty="0">
                <a:solidFill>
                  <a:srgbClr val="FF3300"/>
                </a:solidFill>
                <a:latin typeface="楷体" panose="02010609060101010101" pitchFamily="1" charset="-122"/>
                <a:ea typeface="楷体" panose="02010609060101010101" pitchFamily="1" charset="-122"/>
              </a:rPr>
              <a:t>       ②规范行为          建立健全安全生产规章制度</a:t>
            </a:r>
            <a:endParaRPr lang="zh-CN" altLang="en-US" sz="3200" dirty="0">
              <a:solidFill>
                <a:srgbClr val="FF3300"/>
              </a:solidFill>
              <a:latin typeface="楷体" panose="02010609060101010101" pitchFamily="1" charset="-122"/>
              <a:ea typeface="楷体" panose="02010609060101010101" pitchFamily="1" charset="-122"/>
            </a:endParaRPr>
          </a:p>
          <a:p>
            <a:pPr marL="1905" indent="-1905">
              <a:buNone/>
            </a:pPr>
            <a:r>
              <a:rPr lang="zh-CN" altLang="en-US" sz="3200" dirty="0">
                <a:solidFill>
                  <a:srgbClr val="FF3300"/>
                </a:solidFill>
                <a:latin typeface="楷体" panose="02010609060101010101" pitchFamily="1" charset="-122"/>
                <a:ea typeface="楷体" panose="02010609060101010101" pitchFamily="1" charset="-122"/>
              </a:rPr>
              <a:t>       ③保障有力          安全投入充足             </a:t>
            </a:r>
            <a:endParaRPr lang="zh-CN" altLang="en-US" sz="3200" dirty="0">
              <a:solidFill>
                <a:srgbClr val="FF3300"/>
              </a:solidFill>
              <a:latin typeface="楷体" panose="02010609060101010101" pitchFamily="1" charset="-122"/>
              <a:ea typeface="楷体" panose="02010609060101010101" pitchFamily="1" charset="-122"/>
            </a:endParaRPr>
          </a:p>
          <a:p>
            <a:pPr marL="1905" indent="-1905">
              <a:buNone/>
            </a:pPr>
            <a:r>
              <a:rPr lang="zh-CN" altLang="en-US" sz="3200" dirty="0">
                <a:solidFill>
                  <a:srgbClr val="FF3300"/>
                </a:solidFill>
                <a:latin typeface="楷体" panose="02010609060101010101" pitchFamily="1" charset="-122"/>
                <a:ea typeface="楷体" panose="02010609060101010101" pitchFamily="1" charset="-122"/>
              </a:rPr>
              <a:t>       ④重在落实          监督检查</a:t>
            </a:r>
            <a:endParaRPr lang="zh-CN" altLang="en-US" sz="3200" dirty="0">
              <a:solidFill>
                <a:srgbClr val="FF3300"/>
              </a:solidFill>
              <a:latin typeface="楷体" panose="02010609060101010101" pitchFamily="1" charset="-122"/>
              <a:ea typeface="楷体" panose="02010609060101010101" pitchFamily="1" charset="-122"/>
            </a:endParaRPr>
          </a:p>
          <a:p>
            <a:pPr marL="1905" indent="-1905">
              <a:buNone/>
            </a:pPr>
            <a:endParaRPr lang="zh-CN" altLang="en-US" sz="3200" b="1" dirty="0">
              <a:solidFill>
                <a:srgbClr val="FF6600"/>
              </a:solidFill>
              <a:latin typeface="楷体" panose="02010609060101010101" pitchFamily="1" charset="-122"/>
              <a:ea typeface="楷体" panose="02010609060101010101" pitchFamily="1" charset="-122"/>
            </a:endParaRPr>
          </a:p>
          <a:p>
            <a:pPr marL="1905" indent="-1905">
              <a:buNone/>
            </a:pPr>
            <a:endParaRPr lang="zh-CN" altLang="en-US" sz="1200" b="1" dirty="0">
              <a:solidFill>
                <a:schemeClr val="tx1"/>
              </a:solidFill>
              <a:latin typeface="隶书" charset="-122"/>
              <a:ea typeface="楷体" panose="02010609060101010101" pitchFamily="1" charset="-122"/>
            </a:endParaRPr>
          </a:p>
          <a:p>
            <a:pPr marL="1905" indent="-1905">
              <a:buNone/>
            </a:pPr>
            <a:r>
              <a:rPr lang="zh-CN" altLang="en-US" sz="500" dirty="0">
                <a:latin typeface="隶书" charset="-122"/>
                <a:ea typeface="隶书" charset="-122"/>
              </a:rPr>
              <a:t>　</a:t>
            </a:r>
            <a:endParaRPr lang="zh-CN" altLang="en-US" sz="500" dirty="0">
              <a:latin typeface="隶书" charset="-122"/>
              <a:ea typeface="隶书" charset="-122"/>
            </a:endParaRPr>
          </a:p>
        </p:txBody>
      </p:sp>
      <p:sp>
        <p:nvSpPr>
          <p:cNvPr id="33794" name="Text Box 3"/>
          <p:cNvSpPr txBox="1"/>
          <p:nvPr/>
        </p:nvSpPr>
        <p:spPr>
          <a:xfrm>
            <a:off x="471488" y="287338"/>
            <a:ext cx="8278812" cy="13112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Arial" panose="020B0604020202020204" pitchFamily="34" charset="0"/>
                <a:ea typeface="宋体" panose="02010600030101010101" pitchFamily="2" charset="-122"/>
              </a:rPr>
              <a:t>主要负责人（安全）要有什么观念呢？</a:t>
            </a:r>
            <a:endParaRPr lang="zh-CN" altLang="en-US" sz="4000" b="1" dirty="0">
              <a:solidFill>
                <a:schemeClr val="accent2"/>
              </a:solidFill>
              <a:latin typeface="Arial" panose="020B0604020202020204" pitchFamily="34" charset="0"/>
              <a:ea typeface="宋体" panose="02010600030101010101" pitchFamily="2" charset="-122"/>
            </a:endParaRPr>
          </a:p>
        </p:txBody>
      </p:sp>
      <p:sp>
        <p:nvSpPr>
          <p:cNvPr id="33795" name="右箭头 34819"/>
          <p:cNvSpPr/>
          <p:nvPr/>
        </p:nvSpPr>
        <p:spPr>
          <a:xfrm>
            <a:off x="4429125" y="2349500"/>
            <a:ext cx="1366838" cy="144463"/>
          </a:xfrm>
          <a:prstGeom prst="rightArrow">
            <a:avLst>
              <a:gd name="adj1" fmla="val 50000"/>
              <a:gd name="adj2" fmla="val 236493"/>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33796" name="右箭头 34820"/>
          <p:cNvSpPr/>
          <p:nvPr/>
        </p:nvSpPr>
        <p:spPr>
          <a:xfrm>
            <a:off x="4429125" y="3429000"/>
            <a:ext cx="1366838" cy="144463"/>
          </a:xfrm>
          <a:prstGeom prst="rightArrow">
            <a:avLst>
              <a:gd name="adj1" fmla="val 50000"/>
              <a:gd name="adj2" fmla="val 236493"/>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33797" name="右箭头 34821"/>
          <p:cNvSpPr/>
          <p:nvPr/>
        </p:nvSpPr>
        <p:spPr>
          <a:xfrm>
            <a:off x="4429125" y="4437063"/>
            <a:ext cx="1366838" cy="144462"/>
          </a:xfrm>
          <a:prstGeom prst="rightArrow">
            <a:avLst>
              <a:gd name="adj1" fmla="val 50000"/>
              <a:gd name="adj2" fmla="val 236495"/>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33798" name="右箭头 34822"/>
          <p:cNvSpPr/>
          <p:nvPr/>
        </p:nvSpPr>
        <p:spPr>
          <a:xfrm>
            <a:off x="4429125" y="5013325"/>
            <a:ext cx="1366838" cy="146050"/>
          </a:xfrm>
          <a:prstGeom prst="rightArrow">
            <a:avLst>
              <a:gd name="adj1" fmla="val 50000"/>
              <a:gd name="adj2" fmla="val 233924"/>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2"/>
          <p:cNvSpPr>
            <a:spLocks noGrp="1"/>
          </p:cNvSpPr>
          <p:nvPr>
            <p:ph type="body" idx="4294967295"/>
          </p:nvPr>
        </p:nvSpPr>
        <p:spPr>
          <a:xfrm>
            <a:off x="469900" y="1485900"/>
            <a:ext cx="8181975" cy="4826000"/>
          </a:xfrm>
          <a:ln/>
        </p:spPr>
        <p:txBody>
          <a:bodyPr wrap="square" anchor="t" anchorCtr="0"/>
          <a:p>
            <a:pPr marL="1905" indent="-1905">
              <a:buNone/>
            </a:pPr>
            <a:r>
              <a:rPr lang="zh-CN" altLang="en-US" sz="3200" b="1" dirty="0">
                <a:latin typeface="楷体" panose="02010609060101010101" pitchFamily="1" charset="-122"/>
                <a:ea typeface="楷体" panose="02010609060101010101" pitchFamily="1" charset="-122"/>
              </a:rPr>
              <a:t> </a:t>
            </a:r>
            <a:r>
              <a:rPr lang="zh-CN" altLang="en-US" sz="3200" b="1" dirty="0">
                <a:solidFill>
                  <a:srgbClr val="FF3300"/>
                </a:solidFill>
                <a:latin typeface="楷体" panose="02010609060101010101" pitchFamily="1" charset="-122"/>
                <a:ea typeface="楷体" panose="02010609060101010101" pitchFamily="1" charset="-122"/>
              </a:rPr>
              <a:t>有四个办法:</a:t>
            </a:r>
            <a:endParaRPr lang="zh-CN" altLang="en-US" sz="3200" b="1" dirty="0">
              <a:solidFill>
                <a:srgbClr val="FF3300"/>
              </a:solidFill>
              <a:latin typeface="楷体" panose="02010609060101010101" pitchFamily="1" charset="-122"/>
              <a:ea typeface="楷体" panose="02010609060101010101" pitchFamily="1" charset="-122"/>
            </a:endParaRPr>
          </a:p>
          <a:p>
            <a:pPr marL="1905" indent="-1905">
              <a:buNone/>
            </a:pPr>
            <a:r>
              <a:rPr lang="zh-CN" altLang="en-US" sz="3200" dirty="0">
                <a:solidFill>
                  <a:srgbClr val="FF3300"/>
                </a:solidFill>
                <a:latin typeface="楷体" panose="02010609060101010101" pitchFamily="1" charset="-122"/>
                <a:ea typeface="楷体" panose="02010609060101010101" pitchFamily="1" charset="-122"/>
              </a:rPr>
              <a:t>       ①分担责任          建立健全安全生产责任制</a:t>
            </a:r>
            <a:endParaRPr lang="zh-CN" altLang="en-US" sz="3200" dirty="0">
              <a:solidFill>
                <a:srgbClr val="FF3300"/>
              </a:solidFill>
              <a:latin typeface="楷体" panose="02010609060101010101" pitchFamily="1" charset="-122"/>
              <a:ea typeface="楷体" panose="02010609060101010101" pitchFamily="1" charset="-122"/>
            </a:endParaRPr>
          </a:p>
          <a:p>
            <a:pPr marL="1905" indent="-1905">
              <a:buNone/>
            </a:pPr>
            <a:r>
              <a:rPr lang="zh-CN" altLang="en-US" sz="3200" dirty="0">
                <a:solidFill>
                  <a:srgbClr val="FF3300"/>
                </a:solidFill>
                <a:latin typeface="楷体" panose="02010609060101010101" pitchFamily="1" charset="-122"/>
                <a:ea typeface="楷体" panose="02010609060101010101" pitchFamily="1" charset="-122"/>
              </a:rPr>
              <a:t>       ②规范行为          建立健全安全生产规章制度</a:t>
            </a:r>
            <a:endParaRPr lang="zh-CN" altLang="en-US" sz="3200" dirty="0">
              <a:solidFill>
                <a:srgbClr val="FF3300"/>
              </a:solidFill>
              <a:latin typeface="楷体" panose="02010609060101010101" pitchFamily="1" charset="-122"/>
              <a:ea typeface="楷体" panose="02010609060101010101" pitchFamily="1" charset="-122"/>
            </a:endParaRPr>
          </a:p>
          <a:p>
            <a:pPr marL="1905" indent="-1905">
              <a:buNone/>
            </a:pPr>
            <a:r>
              <a:rPr lang="zh-CN" altLang="en-US" sz="3200" dirty="0">
                <a:solidFill>
                  <a:srgbClr val="FF3300"/>
                </a:solidFill>
                <a:latin typeface="楷体" panose="02010609060101010101" pitchFamily="1" charset="-122"/>
                <a:ea typeface="楷体" panose="02010609060101010101" pitchFamily="1" charset="-122"/>
              </a:rPr>
              <a:t>       ③保障有力          安全投入充足             </a:t>
            </a:r>
            <a:endParaRPr lang="zh-CN" altLang="en-US" sz="3200" dirty="0">
              <a:solidFill>
                <a:srgbClr val="FF3300"/>
              </a:solidFill>
              <a:latin typeface="楷体" panose="02010609060101010101" pitchFamily="1" charset="-122"/>
              <a:ea typeface="楷体" panose="02010609060101010101" pitchFamily="1" charset="-122"/>
            </a:endParaRPr>
          </a:p>
          <a:p>
            <a:pPr marL="1905" indent="-1905">
              <a:buNone/>
            </a:pPr>
            <a:r>
              <a:rPr lang="zh-CN" altLang="en-US" sz="3200" dirty="0">
                <a:solidFill>
                  <a:srgbClr val="FF3300"/>
                </a:solidFill>
                <a:latin typeface="楷体" panose="02010609060101010101" pitchFamily="1" charset="-122"/>
                <a:ea typeface="楷体" panose="02010609060101010101" pitchFamily="1" charset="-122"/>
              </a:rPr>
              <a:t>       ④重在落实          监督检查</a:t>
            </a:r>
            <a:endParaRPr lang="zh-CN" altLang="en-US" sz="3200" dirty="0">
              <a:solidFill>
                <a:srgbClr val="FF3300"/>
              </a:solidFill>
              <a:latin typeface="楷体" panose="02010609060101010101" pitchFamily="1" charset="-122"/>
              <a:ea typeface="楷体" panose="02010609060101010101" pitchFamily="1" charset="-122"/>
            </a:endParaRPr>
          </a:p>
          <a:p>
            <a:pPr marL="1905" indent="-1905">
              <a:buNone/>
            </a:pPr>
            <a:endParaRPr lang="zh-CN" altLang="en-US" sz="3200" b="1" dirty="0">
              <a:solidFill>
                <a:srgbClr val="FF6600"/>
              </a:solidFill>
              <a:latin typeface="楷体" panose="02010609060101010101" pitchFamily="1" charset="-122"/>
              <a:ea typeface="楷体" panose="02010609060101010101" pitchFamily="1" charset="-122"/>
            </a:endParaRPr>
          </a:p>
          <a:p>
            <a:pPr marL="1905" indent="-1905">
              <a:buNone/>
            </a:pPr>
            <a:endParaRPr lang="zh-CN" altLang="en-US" sz="1200" b="1" dirty="0">
              <a:solidFill>
                <a:schemeClr val="tx1"/>
              </a:solidFill>
              <a:latin typeface="隶书" charset="-122"/>
              <a:ea typeface="楷体" panose="02010609060101010101" pitchFamily="1" charset="-122"/>
            </a:endParaRPr>
          </a:p>
          <a:p>
            <a:pPr marL="1905" indent="-1905">
              <a:buNone/>
            </a:pPr>
            <a:r>
              <a:rPr lang="zh-CN" altLang="en-US" sz="500" dirty="0">
                <a:latin typeface="隶书" charset="-122"/>
                <a:ea typeface="隶书" charset="-122"/>
              </a:rPr>
              <a:t>　</a:t>
            </a:r>
            <a:endParaRPr lang="zh-CN" altLang="en-US" sz="500" dirty="0">
              <a:latin typeface="隶书" charset="-122"/>
              <a:ea typeface="隶书" charset="-122"/>
            </a:endParaRPr>
          </a:p>
        </p:txBody>
      </p:sp>
      <p:sp>
        <p:nvSpPr>
          <p:cNvPr id="34818" name="Text Box 3"/>
          <p:cNvSpPr txBox="1"/>
          <p:nvPr/>
        </p:nvSpPr>
        <p:spPr>
          <a:xfrm>
            <a:off x="471488" y="287338"/>
            <a:ext cx="8278812" cy="13112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Arial" panose="020B0604020202020204" pitchFamily="34" charset="0"/>
                <a:ea typeface="宋体" panose="02010600030101010101" pitchFamily="2" charset="-122"/>
              </a:rPr>
              <a:t>主要负责人（安全）要有什么观念呢？</a:t>
            </a:r>
            <a:endParaRPr lang="zh-CN" altLang="en-US" sz="4000" b="1" dirty="0">
              <a:solidFill>
                <a:schemeClr val="accent2"/>
              </a:solidFill>
              <a:latin typeface="Arial" panose="020B0604020202020204" pitchFamily="34" charset="0"/>
              <a:ea typeface="宋体" panose="02010600030101010101" pitchFamily="2" charset="-122"/>
            </a:endParaRPr>
          </a:p>
        </p:txBody>
      </p:sp>
      <p:sp>
        <p:nvSpPr>
          <p:cNvPr id="34819" name="右箭头 35843"/>
          <p:cNvSpPr/>
          <p:nvPr/>
        </p:nvSpPr>
        <p:spPr>
          <a:xfrm>
            <a:off x="4429125" y="2349500"/>
            <a:ext cx="1366838" cy="144463"/>
          </a:xfrm>
          <a:prstGeom prst="rightArrow">
            <a:avLst>
              <a:gd name="adj1" fmla="val 50000"/>
              <a:gd name="adj2" fmla="val 236493"/>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34820" name="右箭头 35844"/>
          <p:cNvSpPr/>
          <p:nvPr/>
        </p:nvSpPr>
        <p:spPr>
          <a:xfrm>
            <a:off x="4429125" y="3429000"/>
            <a:ext cx="1366838" cy="144463"/>
          </a:xfrm>
          <a:prstGeom prst="rightArrow">
            <a:avLst>
              <a:gd name="adj1" fmla="val 50000"/>
              <a:gd name="adj2" fmla="val 236493"/>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34821" name="右箭头 35845"/>
          <p:cNvSpPr/>
          <p:nvPr/>
        </p:nvSpPr>
        <p:spPr>
          <a:xfrm>
            <a:off x="4429125" y="4437063"/>
            <a:ext cx="1366838" cy="144462"/>
          </a:xfrm>
          <a:prstGeom prst="rightArrow">
            <a:avLst>
              <a:gd name="adj1" fmla="val 50000"/>
              <a:gd name="adj2" fmla="val 236495"/>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34822" name="右箭头 35846"/>
          <p:cNvSpPr/>
          <p:nvPr/>
        </p:nvSpPr>
        <p:spPr>
          <a:xfrm>
            <a:off x="4429125" y="5013325"/>
            <a:ext cx="1366838" cy="146050"/>
          </a:xfrm>
          <a:prstGeom prst="rightArrow">
            <a:avLst>
              <a:gd name="adj1" fmla="val 50000"/>
              <a:gd name="adj2" fmla="val 233924"/>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36865"/>
          <p:cNvGrpSpPr/>
          <p:nvPr/>
        </p:nvGrpSpPr>
        <p:grpSpPr>
          <a:xfrm>
            <a:off x="2268538" y="2276475"/>
            <a:ext cx="4360862" cy="3975100"/>
            <a:chOff x="0" y="0"/>
            <a:chExt cx="8276" cy="7824"/>
          </a:xfrm>
        </p:grpSpPr>
        <p:sp>
          <p:nvSpPr>
            <p:cNvPr id="35842" name="Oval 2"/>
            <p:cNvSpPr/>
            <p:nvPr/>
          </p:nvSpPr>
          <p:spPr>
            <a:xfrm>
              <a:off x="0" y="0"/>
              <a:ext cx="8277" cy="7825"/>
            </a:xfrm>
            <a:prstGeom prst="ellipse">
              <a:avLst/>
            </a:prstGeom>
            <a:solidFill>
              <a:schemeClr val="bg1"/>
            </a:solidFill>
            <a:ln w="9525" cap="flat" cmpd="sng">
              <a:solidFill>
                <a:srgbClr val="0066FF"/>
              </a:solidFill>
              <a:prstDash val="solid"/>
              <a:round/>
              <a:headEnd type="none" w="med" len="med"/>
              <a:tailEnd type="none" w="med" len="med"/>
            </a:ln>
          </p:spPr>
          <p:txBody>
            <a:bodyPr wrap="none" lIns="90170" tIns="46990" rIns="90170" bIns="46990" anchor="ctr" anchorCtr="0"/>
            <a:p>
              <a:pPr algn="ctr"/>
              <a:endParaRPr lang="zh-CN" altLang="en-US" dirty="0">
                <a:solidFill>
                  <a:srgbClr val="00CC00"/>
                </a:solidFill>
                <a:latin typeface="Arial" panose="020B0604020202020204" pitchFamily="34" charset="0"/>
                <a:ea typeface="宋体" panose="02010600030101010101" pitchFamily="2" charset="-122"/>
              </a:endParaRPr>
            </a:p>
          </p:txBody>
        </p:sp>
        <p:sp>
          <p:nvSpPr>
            <p:cNvPr id="35843" name="Oval 3"/>
            <p:cNvSpPr/>
            <p:nvPr/>
          </p:nvSpPr>
          <p:spPr>
            <a:xfrm>
              <a:off x="910" y="1020"/>
              <a:ext cx="6237" cy="5783"/>
            </a:xfrm>
            <a:prstGeom prst="ellipse">
              <a:avLst/>
            </a:prstGeom>
            <a:gradFill rotWithShape="1">
              <a:gsLst>
                <a:gs pos="0">
                  <a:schemeClr val="bg1"/>
                </a:gs>
                <a:gs pos="100000">
                  <a:srgbClr val="0066FF"/>
                </a:gs>
              </a:gsLst>
              <a:lin ang="5400000" scaled="1"/>
              <a:tileRect/>
            </a:gradFill>
            <a:ln w="38100" cap="flat" cmpd="sng">
              <a:solidFill>
                <a:schemeClr val="accent2"/>
              </a:solidFill>
              <a:prstDash val="solid"/>
              <a:round/>
              <a:headEnd type="none" w="med" len="med"/>
              <a:tailEnd type="none" w="med" len="med"/>
            </a:ln>
          </p:spPr>
          <p:txBody>
            <a:bodyPr wrap="none" lIns="90170" tIns="46990" rIns="90170" bIns="46990" anchor="ctr" anchorCtr="0"/>
            <a:p>
              <a:endParaRPr lang="zh-CN" altLang="en-US" dirty="0">
                <a:latin typeface="Arial" panose="020B0604020202020204" pitchFamily="34" charset="0"/>
                <a:ea typeface="宋体" panose="02010600030101010101" pitchFamily="2" charset="-122"/>
              </a:endParaRPr>
            </a:p>
          </p:txBody>
        </p:sp>
        <p:sp>
          <p:nvSpPr>
            <p:cNvPr id="35844" name="WordArt 4"/>
            <p:cNvSpPr/>
            <p:nvPr/>
          </p:nvSpPr>
          <p:spPr>
            <a:xfrm rot="-3655594">
              <a:off x="661" y="2381"/>
              <a:ext cx="587" cy="348"/>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华文中宋" charset="0"/>
                  <a:ea typeface="华文中宋" charset="0"/>
                </a:rPr>
                <a:t>安</a:t>
              </a:r>
              <a:endParaRPr lang="zh-CN" altLang="en-US" sz="3600" b="1">
                <a:ln w="9525" cap="flat" cmpd="sng">
                  <a:solidFill>
                    <a:srgbClr val="0000FF"/>
                  </a:solidFill>
                  <a:prstDash val="solid"/>
                  <a:round/>
                  <a:headEnd type="none" w="med" len="med"/>
                  <a:tailEnd type="none" w="med" len="med"/>
                </a:ln>
                <a:solidFill>
                  <a:srgbClr val="0066FF"/>
                </a:solidFill>
                <a:latin typeface="华文中宋" charset="0"/>
                <a:ea typeface="华文中宋" charset="0"/>
              </a:endParaRPr>
            </a:p>
          </p:txBody>
        </p:sp>
        <p:sp>
          <p:nvSpPr>
            <p:cNvPr id="35845" name="WordArt 5"/>
            <p:cNvSpPr/>
            <p:nvPr/>
          </p:nvSpPr>
          <p:spPr>
            <a:xfrm>
              <a:off x="3835" y="568"/>
              <a:ext cx="587" cy="347"/>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理</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35846" name="WordArt 6"/>
            <p:cNvSpPr/>
            <p:nvPr/>
          </p:nvSpPr>
          <p:spPr>
            <a:xfrm rot="-2970872">
              <a:off x="1344" y="1362"/>
              <a:ext cx="587" cy="347"/>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全</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35847" name="WordArt 7"/>
            <p:cNvSpPr/>
            <p:nvPr/>
          </p:nvSpPr>
          <p:spPr>
            <a:xfrm rot="-1600349">
              <a:off x="2475" y="785"/>
              <a:ext cx="587" cy="348"/>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管</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35848" name="WordArt 8"/>
            <p:cNvSpPr/>
            <p:nvPr/>
          </p:nvSpPr>
          <p:spPr>
            <a:xfrm rot="1881516">
              <a:off x="5197" y="785"/>
              <a:ext cx="588" cy="348"/>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培</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35849" name="WordArt 9"/>
            <p:cNvSpPr/>
            <p:nvPr/>
          </p:nvSpPr>
          <p:spPr>
            <a:xfrm rot="3682655">
              <a:off x="6899" y="2362"/>
              <a:ext cx="587" cy="347"/>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课</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35850" name="WordArt 10"/>
            <p:cNvSpPr/>
            <p:nvPr/>
          </p:nvSpPr>
          <p:spPr>
            <a:xfrm rot="2850963">
              <a:off x="6218" y="1454"/>
              <a:ext cx="588" cy="347"/>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训</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35851" name="WordArt 11"/>
            <p:cNvSpPr/>
            <p:nvPr/>
          </p:nvSpPr>
          <p:spPr>
            <a:xfrm>
              <a:off x="1700" y="2695"/>
              <a:ext cx="4535" cy="2068"/>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3300"/>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五到位五落实</a:t>
              </a:r>
              <a:endParaRPr lang="zh-CN" altLang="en-US" sz="3600" b="1">
                <a:ln w="9525" cap="flat" cmpd="sng">
                  <a:solidFill>
                    <a:srgbClr val="003300"/>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35852" name="AutoShape 12"/>
            <p:cNvSpPr/>
            <p:nvPr/>
          </p:nvSpPr>
          <p:spPr>
            <a:xfrm>
              <a:off x="3630" y="6918"/>
              <a:ext cx="795" cy="792"/>
            </a:xfrm>
            <a:custGeom>
              <a:avLst/>
              <a:gdLst/>
              <a:ahLst/>
              <a:cxnLst>
                <a:cxn ang="17694720">
                  <a:pos x="252413" y="0"/>
                </a:cxn>
                <a:cxn ang="11796480">
                  <a:pos x="1" y="192219"/>
                </a:cxn>
                <a:cxn ang="5898240">
                  <a:pos x="96413" y="503235"/>
                </a:cxn>
                <a:cxn ang="5898240">
                  <a:pos x="408412" y="503235"/>
                </a:cxn>
                <a:cxn ang="0">
                  <a:pos x="504824" y="192219"/>
                </a:cxn>
              </a:cxnLst>
              <a:pathLst>
                <a:path w="504825" h="503237">
                  <a:moveTo>
                    <a:pt x="1" y="192219"/>
                  </a:moveTo>
                  <a:lnTo>
                    <a:pt x="192827" y="192220"/>
                  </a:lnTo>
                  <a:lnTo>
                    <a:pt x="252413" y="0"/>
                  </a:lnTo>
                  <a:lnTo>
                    <a:pt x="311998" y="192220"/>
                  </a:lnTo>
                  <a:lnTo>
                    <a:pt x="504824" y="192219"/>
                  </a:lnTo>
                  <a:lnTo>
                    <a:pt x="348824" y="311016"/>
                  </a:lnTo>
                  <a:lnTo>
                    <a:pt x="408412" y="503235"/>
                  </a:lnTo>
                  <a:lnTo>
                    <a:pt x="252413" y="384436"/>
                  </a:lnTo>
                  <a:lnTo>
                    <a:pt x="96413" y="503235"/>
                  </a:lnTo>
                  <a:lnTo>
                    <a:pt x="156001" y="311016"/>
                  </a:lnTo>
                  <a:close/>
                </a:path>
              </a:pathLst>
            </a:custGeom>
            <a:solidFill>
              <a:srgbClr val="0066FF"/>
            </a:solidFill>
            <a:ln w="9525" cap="flat" cmpd="sng">
              <a:solidFill>
                <a:srgbClr val="0066FF"/>
              </a:solidFill>
              <a:prstDash val="solid"/>
              <a:miter/>
              <a:headEnd type="none" w="med" len="med"/>
              <a:tailEnd type="none" w="med" len="med"/>
            </a:ln>
          </p:spPr>
          <p:txBody>
            <a:bodyPr/>
            <a:p>
              <a:endParaRPr lang="zh-CN" altLang="en-US"/>
            </a:p>
          </p:txBody>
        </p:sp>
        <p:sp>
          <p:nvSpPr>
            <p:cNvPr id="35853" name="AutoShape 13"/>
            <p:cNvSpPr/>
            <p:nvPr/>
          </p:nvSpPr>
          <p:spPr>
            <a:xfrm rot="-1757095">
              <a:off x="5782" y="6238"/>
              <a:ext cx="795" cy="792"/>
            </a:xfrm>
            <a:custGeom>
              <a:avLst/>
              <a:gdLst/>
              <a:ahLst/>
              <a:cxnLst>
                <a:cxn ang="17694720">
                  <a:pos x="252413" y="0"/>
                </a:cxn>
                <a:cxn ang="11796480">
                  <a:pos x="1" y="192219"/>
                </a:cxn>
                <a:cxn ang="5898240">
                  <a:pos x="96413" y="503235"/>
                </a:cxn>
                <a:cxn ang="5898240">
                  <a:pos x="408412" y="503235"/>
                </a:cxn>
                <a:cxn ang="0">
                  <a:pos x="504824" y="192219"/>
                </a:cxn>
              </a:cxnLst>
              <a:pathLst>
                <a:path w="504825" h="503237">
                  <a:moveTo>
                    <a:pt x="1" y="192219"/>
                  </a:moveTo>
                  <a:lnTo>
                    <a:pt x="192827" y="192220"/>
                  </a:lnTo>
                  <a:lnTo>
                    <a:pt x="252413" y="0"/>
                  </a:lnTo>
                  <a:lnTo>
                    <a:pt x="311998" y="192220"/>
                  </a:lnTo>
                  <a:lnTo>
                    <a:pt x="504824" y="192219"/>
                  </a:lnTo>
                  <a:lnTo>
                    <a:pt x="348824" y="311016"/>
                  </a:lnTo>
                  <a:lnTo>
                    <a:pt x="408412" y="503235"/>
                  </a:lnTo>
                  <a:lnTo>
                    <a:pt x="252413" y="384436"/>
                  </a:lnTo>
                  <a:lnTo>
                    <a:pt x="96413" y="503235"/>
                  </a:lnTo>
                  <a:lnTo>
                    <a:pt x="156001" y="311016"/>
                  </a:lnTo>
                  <a:close/>
                </a:path>
              </a:pathLst>
            </a:custGeom>
            <a:solidFill>
              <a:srgbClr val="0066FF"/>
            </a:solidFill>
            <a:ln w="9525" cap="flat" cmpd="sng">
              <a:solidFill>
                <a:srgbClr val="0066FF"/>
              </a:solidFill>
              <a:prstDash val="solid"/>
              <a:miter/>
              <a:headEnd type="none" w="med" len="med"/>
              <a:tailEnd type="none" w="med" len="med"/>
            </a:ln>
          </p:spPr>
          <p:txBody>
            <a:bodyPr/>
            <a:p>
              <a:endParaRPr lang="zh-CN" altLang="en-US"/>
            </a:p>
          </p:txBody>
        </p:sp>
        <p:sp>
          <p:nvSpPr>
            <p:cNvPr id="35854" name="AutoShape 14"/>
            <p:cNvSpPr/>
            <p:nvPr/>
          </p:nvSpPr>
          <p:spPr>
            <a:xfrm rot="2073423">
              <a:off x="1475" y="6238"/>
              <a:ext cx="795" cy="792"/>
            </a:xfrm>
            <a:custGeom>
              <a:avLst/>
              <a:gdLst/>
              <a:ahLst/>
              <a:cxnLst>
                <a:cxn ang="17694720">
                  <a:pos x="252413" y="0"/>
                </a:cxn>
                <a:cxn ang="11796480">
                  <a:pos x="1" y="192219"/>
                </a:cxn>
                <a:cxn ang="5898240">
                  <a:pos x="96413" y="503235"/>
                </a:cxn>
                <a:cxn ang="5898240">
                  <a:pos x="408412" y="503235"/>
                </a:cxn>
                <a:cxn ang="0">
                  <a:pos x="504824" y="192219"/>
                </a:cxn>
              </a:cxnLst>
              <a:pathLst>
                <a:path w="504825" h="503237">
                  <a:moveTo>
                    <a:pt x="1" y="192219"/>
                  </a:moveTo>
                  <a:lnTo>
                    <a:pt x="192827" y="192220"/>
                  </a:lnTo>
                  <a:lnTo>
                    <a:pt x="252413" y="0"/>
                  </a:lnTo>
                  <a:lnTo>
                    <a:pt x="311998" y="192220"/>
                  </a:lnTo>
                  <a:lnTo>
                    <a:pt x="504824" y="192219"/>
                  </a:lnTo>
                  <a:lnTo>
                    <a:pt x="348824" y="311016"/>
                  </a:lnTo>
                  <a:lnTo>
                    <a:pt x="408412" y="503235"/>
                  </a:lnTo>
                  <a:lnTo>
                    <a:pt x="252413" y="384436"/>
                  </a:lnTo>
                  <a:lnTo>
                    <a:pt x="96413" y="503235"/>
                  </a:lnTo>
                  <a:lnTo>
                    <a:pt x="156001" y="311016"/>
                  </a:lnTo>
                  <a:close/>
                </a:path>
              </a:pathLst>
            </a:custGeom>
            <a:solidFill>
              <a:srgbClr val="0066FF"/>
            </a:solidFill>
            <a:ln w="9525" cap="flat" cmpd="sng">
              <a:solidFill>
                <a:srgbClr val="0066FF"/>
              </a:solidFill>
              <a:prstDash val="solid"/>
              <a:miter/>
              <a:headEnd type="none" w="med" len="med"/>
              <a:tailEnd type="none" w="med" len="med"/>
            </a:ln>
          </p:spPr>
          <p:txBody>
            <a:bodyPr/>
            <a:p>
              <a:endParaRPr lang="zh-CN" altLang="en-US"/>
            </a:p>
          </p:txBody>
        </p:sp>
        <p:sp>
          <p:nvSpPr>
            <p:cNvPr id="35855" name="AutoShape 15"/>
            <p:cNvSpPr/>
            <p:nvPr/>
          </p:nvSpPr>
          <p:spPr>
            <a:xfrm rot="-1244883">
              <a:off x="4762" y="6690"/>
              <a:ext cx="795" cy="793"/>
            </a:xfrm>
            <a:custGeom>
              <a:avLst/>
              <a:gdLst/>
              <a:ahLst/>
              <a:cxnLst>
                <a:cxn ang="17694720">
                  <a:pos x="252413" y="0"/>
                </a:cxn>
                <a:cxn ang="11796480">
                  <a:pos x="1" y="192219"/>
                </a:cxn>
                <a:cxn ang="5898240">
                  <a:pos x="96413" y="503236"/>
                </a:cxn>
                <a:cxn ang="5898240">
                  <a:pos x="408412" y="503236"/>
                </a:cxn>
                <a:cxn ang="0">
                  <a:pos x="504824" y="192219"/>
                </a:cxn>
              </a:cxnLst>
              <a:pathLst>
                <a:path w="504825" h="503238">
                  <a:moveTo>
                    <a:pt x="1" y="192219"/>
                  </a:moveTo>
                  <a:lnTo>
                    <a:pt x="192827" y="192221"/>
                  </a:lnTo>
                  <a:lnTo>
                    <a:pt x="252413" y="0"/>
                  </a:lnTo>
                  <a:lnTo>
                    <a:pt x="311998" y="192221"/>
                  </a:lnTo>
                  <a:lnTo>
                    <a:pt x="504824" y="192219"/>
                  </a:lnTo>
                  <a:lnTo>
                    <a:pt x="348824" y="311017"/>
                  </a:lnTo>
                  <a:lnTo>
                    <a:pt x="408412" y="503236"/>
                  </a:lnTo>
                  <a:lnTo>
                    <a:pt x="252413" y="384437"/>
                  </a:lnTo>
                  <a:lnTo>
                    <a:pt x="96413" y="503236"/>
                  </a:lnTo>
                  <a:lnTo>
                    <a:pt x="156001" y="311017"/>
                  </a:lnTo>
                  <a:close/>
                </a:path>
              </a:pathLst>
            </a:custGeom>
            <a:solidFill>
              <a:srgbClr val="0066FF"/>
            </a:solidFill>
            <a:ln w="9525" cap="flat" cmpd="sng">
              <a:solidFill>
                <a:srgbClr val="0066FF"/>
              </a:solidFill>
              <a:prstDash val="solid"/>
              <a:miter/>
              <a:headEnd type="none" w="med" len="med"/>
              <a:tailEnd type="none" w="med" len="med"/>
            </a:ln>
          </p:spPr>
          <p:txBody>
            <a:bodyPr/>
            <a:p>
              <a:endParaRPr lang="zh-CN" altLang="en-US"/>
            </a:p>
          </p:txBody>
        </p:sp>
        <p:sp>
          <p:nvSpPr>
            <p:cNvPr id="35856" name="AutoShape 16"/>
            <p:cNvSpPr/>
            <p:nvPr/>
          </p:nvSpPr>
          <p:spPr>
            <a:xfrm rot="1119738">
              <a:off x="2495" y="6690"/>
              <a:ext cx="795" cy="793"/>
            </a:xfrm>
            <a:custGeom>
              <a:avLst/>
              <a:gdLst/>
              <a:ahLst/>
              <a:cxnLst>
                <a:cxn ang="17694720">
                  <a:pos x="252413" y="0"/>
                </a:cxn>
                <a:cxn ang="11796480">
                  <a:pos x="1" y="192219"/>
                </a:cxn>
                <a:cxn ang="5898240">
                  <a:pos x="96413" y="503236"/>
                </a:cxn>
                <a:cxn ang="5898240">
                  <a:pos x="408412" y="503236"/>
                </a:cxn>
                <a:cxn ang="0">
                  <a:pos x="504824" y="192219"/>
                </a:cxn>
              </a:cxnLst>
              <a:pathLst>
                <a:path w="504825" h="503238">
                  <a:moveTo>
                    <a:pt x="1" y="192219"/>
                  </a:moveTo>
                  <a:lnTo>
                    <a:pt x="192827" y="192221"/>
                  </a:lnTo>
                  <a:lnTo>
                    <a:pt x="252413" y="0"/>
                  </a:lnTo>
                  <a:lnTo>
                    <a:pt x="311998" y="192221"/>
                  </a:lnTo>
                  <a:lnTo>
                    <a:pt x="504824" y="192219"/>
                  </a:lnTo>
                  <a:lnTo>
                    <a:pt x="348824" y="311017"/>
                  </a:lnTo>
                  <a:lnTo>
                    <a:pt x="408412" y="503236"/>
                  </a:lnTo>
                  <a:lnTo>
                    <a:pt x="252413" y="384437"/>
                  </a:lnTo>
                  <a:lnTo>
                    <a:pt x="96413" y="503236"/>
                  </a:lnTo>
                  <a:lnTo>
                    <a:pt x="156001" y="311017"/>
                  </a:lnTo>
                  <a:close/>
                </a:path>
              </a:pathLst>
            </a:custGeom>
            <a:solidFill>
              <a:srgbClr val="0066FF"/>
            </a:solidFill>
            <a:ln w="9525" cap="flat" cmpd="sng">
              <a:solidFill>
                <a:srgbClr val="0066FF"/>
              </a:solidFill>
              <a:prstDash val="solid"/>
              <a:miter/>
              <a:headEnd type="none" w="med" len="med"/>
              <a:tailEnd type="none" w="med" len="med"/>
            </a:ln>
          </p:spPr>
          <p:txBody>
            <a:bodyPr/>
            <a:p>
              <a:endParaRPr lang="zh-CN" altLang="en-US"/>
            </a:p>
          </p:txBody>
        </p:sp>
      </p:grpSp>
      <p:sp>
        <p:nvSpPr>
          <p:cNvPr id="35857" name="Rectangle 2"/>
          <p:cNvSpPr/>
          <p:nvPr/>
        </p:nvSpPr>
        <p:spPr>
          <a:xfrm>
            <a:off x="468313" y="1341438"/>
            <a:ext cx="8115300" cy="2236787"/>
          </a:xfrm>
          <a:prstGeom prst="rect">
            <a:avLst/>
          </a:prstGeom>
          <a:noFill/>
          <a:ln w="9525">
            <a:noFill/>
          </a:ln>
        </p:spPr>
        <p:txBody>
          <a:bodyPr wrap="square" anchor="t" anchorCtr="0">
            <a:spAutoFit/>
          </a:bodyPr>
          <a:p>
            <a:pPr>
              <a:spcBef>
                <a:spcPct val="20000"/>
              </a:spcBef>
            </a:pPr>
            <a:r>
              <a:rPr lang="zh-CN" altLang="en-US" sz="4000" b="1" dirty="0">
                <a:solidFill>
                  <a:schemeClr val="accent2"/>
                </a:solidFill>
                <a:latin typeface="Arial" panose="020B0604020202020204" pitchFamily="34" charset="0"/>
                <a:ea typeface="楷体" panose="02010609060101010101" pitchFamily="1" charset="-122"/>
              </a:rPr>
              <a:t>第三章、</a:t>
            </a:r>
            <a:r>
              <a:rPr lang="zh-CN" altLang="en-US" sz="4400" b="1" dirty="0">
                <a:solidFill>
                  <a:schemeClr val="accent2"/>
                </a:solidFill>
                <a:latin typeface="楷体" panose="02010609060101010101" pitchFamily="1" charset="-122"/>
                <a:ea typeface="楷体" panose="02010609060101010101" pitchFamily="1" charset="-122"/>
              </a:rPr>
              <a:t>“五到位”、“五落实”解读</a:t>
            </a:r>
            <a:endParaRPr lang="zh-CN" altLang="en-US" sz="4400" b="1" dirty="0">
              <a:solidFill>
                <a:schemeClr val="accent2"/>
              </a:solidFill>
              <a:latin typeface="楷体" panose="02010609060101010101" pitchFamily="1" charset="-122"/>
              <a:ea typeface="楷体" panose="02010609060101010101" pitchFamily="1" charset="-122"/>
            </a:endParaRPr>
          </a:p>
          <a:p>
            <a:pPr>
              <a:spcBef>
                <a:spcPct val="20000"/>
              </a:spcBef>
            </a:pPr>
            <a:endParaRPr lang="zh-CN" altLang="en-US" sz="4400" b="1" dirty="0">
              <a:solidFill>
                <a:schemeClr val="accent2"/>
              </a:solidFill>
              <a:latin typeface="楷体" panose="02010609060101010101" pitchFamily="1" charset="-122"/>
              <a:ea typeface="楷体" panose="02010609060101010101" pitchFamily="1" charset="-122"/>
            </a:endParaRPr>
          </a:p>
        </p:txBody>
      </p:sp>
      <p:sp>
        <p:nvSpPr>
          <p:cNvPr id="35858" name="文本框 36882"/>
          <p:cNvSpPr txBox="1"/>
          <p:nvPr/>
        </p:nvSpPr>
        <p:spPr>
          <a:xfrm>
            <a:off x="3536950" y="4491038"/>
            <a:ext cx="309563" cy="366712"/>
          </a:xfrm>
          <a:prstGeom prst="rect">
            <a:avLst/>
          </a:prstGeom>
          <a:noFill/>
          <a:ln w="9525">
            <a:noFill/>
          </a:ln>
        </p:spPr>
        <p:txBody>
          <a:bodyPr wrap="none" anchor="t" anchorCtr="0">
            <a:spAutoFit/>
          </a:bodyPr>
          <a:p>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Rectangle 2"/>
          <p:cNvSpPr>
            <a:spLocks noGrp="1"/>
          </p:cNvSpPr>
          <p:nvPr>
            <p:ph type="body" idx="4294967295"/>
          </p:nvPr>
        </p:nvSpPr>
        <p:spPr>
          <a:xfrm>
            <a:off x="469900" y="1485900"/>
            <a:ext cx="8181975" cy="4826000"/>
          </a:xfrm>
          <a:ln/>
        </p:spPr>
        <p:txBody>
          <a:bodyPr wrap="square" anchor="t" anchorCtr="0"/>
          <a:p>
            <a:pPr marL="1905" indent="-1905">
              <a:buNone/>
            </a:pPr>
            <a:r>
              <a:rPr lang="zh-CN" altLang="en-US" sz="2800" b="1" dirty="0">
                <a:latin typeface="楷体" panose="02010609060101010101" pitchFamily="1" charset="-122"/>
                <a:ea typeface="楷体" panose="02010609060101010101" pitchFamily="1" charset="-122"/>
              </a:rPr>
              <a:t> </a:t>
            </a:r>
            <a:r>
              <a:rPr lang="zh-CN" altLang="en-US" sz="2800" dirty="0">
                <a:solidFill>
                  <a:schemeClr val="accent2"/>
                </a:solidFill>
                <a:latin typeface="楷体" panose="02010609060101010101" pitchFamily="1" charset="-122"/>
                <a:ea typeface="楷体" panose="02010609060101010101" pitchFamily="1" charset="-122"/>
              </a:rPr>
              <a:t> 2015年3月16日，国家安全监管总局印发了《企业安全生产责任体系五落实五到位规定》各企业要将规定张贴在醒目位置，并严格按照要求，抓紧完善安全生产领导责任制，调整安全生产管理机构和人员，建立相关工作制度。</a:t>
            </a:r>
            <a:r>
              <a:rPr lang="zh-CN" altLang="en-US" sz="2800" dirty="0">
                <a:solidFill>
                  <a:srgbClr val="FF6600"/>
                </a:solidFill>
                <a:latin typeface="楷体" panose="02010609060101010101" pitchFamily="1" charset="-122"/>
                <a:ea typeface="楷体" panose="02010609060101010101" pitchFamily="1" charset="-122"/>
              </a:rPr>
              <a:t>2015年年底所有规模以上企业必须做到安全生产责任体系五落实五到位，2016年扩大到所有规模以下企业</a:t>
            </a:r>
            <a:r>
              <a:rPr lang="zh-CN" altLang="en-US" sz="2800" dirty="0">
                <a:solidFill>
                  <a:schemeClr val="accent2"/>
                </a:solidFill>
                <a:latin typeface="楷体" panose="02010609060101010101" pitchFamily="1" charset="-122"/>
                <a:ea typeface="楷体" panose="02010609060101010101" pitchFamily="1" charset="-122"/>
              </a:rPr>
              <a:t>。</a:t>
            </a:r>
            <a:endParaRPr lang="zh-CN" altLang="en-US" sz="2800" dirty="0">
              <a:solidFill>
                <a:schemeClr val="accent2"/>
              </a:solidFill>
              <a:latin typeface="楷体" panose="02010609060101010101" pitchFamily="1" charset="-122"/>
              <a:ea typeface="楷体" panose="02010609060101010101" pitchFamily="1" charset="-122"/>
            </a:endParaRPr>
          </a:p>
          <a:p>
            <a:pPr marL="1905" indent="-1905">
              <a:buNone/>
            </a:pPr>
            <a:endParaRPr lang="zh-CN" altLang="en-US" b="1" dirty="0">
              <a:solidFill>
                <a:srgbClr val="FF6600"/>
              </a:solidFill>
              <a:latin typeface="楷体" panose="02010609060101010101" pitchFamily="1" charset="-122"/>
              <a:ea typeface="楷体" panose="02010609060101010101" pitchFamily="1" charset="-122"/>
            </a:endParaRPr>
          </a:p>
          <a:p>
            <a:pPr marL="1905" indent="-1905">
              <a:buNone/>
            </a:pPr>
            <a:endParaRPr lang="zh-CN" altLang="en-US" sz="1200" b="1" dirty="0">
              <a:solidFill>
                <a:schemeClr val="tx1"/>
              </a:solidFill>
              <a:latin typeface="隶书" charset="-122"/>
              <a:ea typeface="楷体" panose="02010609060101010101" pitchFamily="1" charset="-122"/>
            </a:endParaRPr>
          </a:p>
          <a:p>
            <a:pPr marL="1905" indent="-1905">
              <a:buNone/>
            </a:pPr>
            <a:r>
              <a:rPr lang="zh-CN" altLang="en-US" sz="500" dirty="0">
                <a:latin typeface="隶书" charset="-122"/>
                <a:ea typeface="隶书" charset="-122"/>
              </a:rPr>
              <a:t>　</a:t>
            </a:r>
            <a:endParaRPr lang="zh-CN" altLang="en-US" sz="500" dirty="0">
              <a:latin typeface="隶书" charset="-122"/>
              <a:ea typeface="隶书" charset="-122"/>
            </a:endParaRPr>
          </a:p>
        </p:txBody>
      </p:sp>
      <p:sp>
        <p:nvSpPr>
          <p:cNvPr id="36866" name="Text Box 3"/>
          <p:cNvSpPr txBox="1"/>
          <p:nvPr/>
        </p:nvSpPr>
        <p:spPr>
          <a:xfrm>
            <a:off x="471488" y="287338"/>
            <a:ext cx="8278812" cy="1311275"/>
          </a:xfrm>
          <a:prstGeom prst="rect">
            <a:avLst/>
          </a:prstGeom>
          <a:noFill/>
          <a:ln w="9525">
            <a:noFill/>
          </a:ln>
        </p:spPr>
        <p:txBody>
          <a:bodyPr wrap="square" anchor="t" anchorCtr="0">
            <a:spAutoFit/>
          </a:bodyPr>
          <a:p>
            <a:pPr marL="1905" indent="-1905">
              <a:spcBef>
                <a:spcPct val="50000"/>
              </a:spcBef>
              <a:buSzPct val="100000"/>
              <a:buFont typeface="Wingdings" panose="05000000000000000000" pitchFamily="2" charset="2"/>
            </a:pPr>
            <a:r>
              <a:rPr lang="en-US" altLang="zh-CN" sz="4000" b="1" dirty="0">
                <a:solidFill>
                  <a:schemeClr val="accent2"/>
                </a:solidFill>
                <a:latin typeface="楷体" panose="02010609060101010101" pitchFamily="1" charset="-122"/>
                <a:ea typeface="楷体" panose="02010609060101010101" pitchFamily="1" charset="-122"/>
              </a:rPr>
              <a:t>※</a:t>
            </a:r>
            <a:r>
              <a:rPr lang="zh-CN" altLang="en-US" sz="4000" b="1" dirty="0">
                <a:solidFill>
                  <a:schemeClr val="accent2"/>
                </a:solidFill>
                <a:latin typeface="Arial" panose="020B0604020202020204" pitchFamily="34" charset="0"/>
                <a:ea typeface="楷体" panose="02010609060101010101" pitchFamily="1" charset="-122"/>
              </a:rPr>
              <a:t>《企业安全生产责任体系五落实五到位规定》</a:t>
            </a:r>
            <a:endParaRPr lang="zh-CN" altLang="en-US" sz="4000" b="1" dirty="0">
              <a:solidFill>
                <a:schemeClr val="accent2"/>
              </a:solidFill>
              <a:latin typeface="Arial" panose="020B0604020202020204" pitchFamily="34" charset="0"/>
              <a:ea typeface="楷体" panose="02010609060101010101" pitchFamily="1"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2"/>
          <p:cNvSpPr>
            <a:spLocks noGrp="1"/>
          </p:cNvSpPr>
          <p:nvPr>
            <p:ph type="body" idx="4294967295"/>
          </p:nvPr>
        </p:nvSpPr>
        <p:spPr>
          <a:xfrm>
            <a:off x="469900" y="1485900"/>
            <a:ext cx="8181975" cy="4826000"/>
          </a:xfrm>
          <a:ln/>
        </p:spPr>
        <p:txBody>
          <a:bodyPr wrap="square" anchor="t" anchorCtr="0"/>
          <a:p>
            <a:pPr marL="1905" indent="-1905">
              <a:lnSpc>
                <a:spcPct val="90000"/>
              </a:lnSpc>
              <a:buNone/>
            </a:pPr>
            <a:r>
              <a:rPr lang="zh-CN" altLang="en-US" sz="2800" b="1" dirty="0">
                <a:solidFill>
                  <a:srgbClr val="FF6600"/>
                </a:solidFill>
                <a:latin typeface="楷体" panose="02010609060101010101" pitchFamily="1" charset="-122"/>
                <a:ea typeface="楷体" panose="02010609060101010101" pitchFamily="1" charset="-122"/>
              </a:rPr>
              <a:t>一、党政同责</a:t>
            </a:r>
            <a:endParaRPr lang="zh-CN" altLang="en-US" sz="2800" b="1" dirty="0">
              <a:solidFill>
                <a:srgbClr val="FF6600"/>
              </a:solidFill>
              <a:latin typeface="楷体" panose="02010609060101010101" pitchFamily="1" charset="-122"/>
              <a:ea typeface="楷体" panose="02010609060101010101" pitchFamily="1" charset="-122"/>
            </a:endParaRPr>
          </a:p>
          <a:p>
            <a:pPr marL="1905" indent="-1905">
              <a:lnSpc>
                <a:spcPct val="90000"/>
              </a:lnSpc>
              <a:buNone/>
            </a:pPr>
            <a:r>
              <a:rPr lang="zh-CN" altLang="en-US" sz="2800" dirty="0">
                <a:solidFill>
                  <a:schemeClr val="accent2"/>
                </a:solidFill>
                <a:latin typeface="楷体" panose="02010609060101010101" pitchFamily="1" charset="-122"/>
                <a:ea typeface="楷体" panose="02010609060101010101" pitchFamily="1" charset="-122"/>
              </a:rPr>
              <a:t>    必须落实党政同责要求，董事长、党组织书记、总经理对本企业安全生产工作共同承担领导责任。</a:t>
            </a:r>
            <a:endParaRPr lang="zh-CN" altLang="en-US" sz="2800" dirty="0">
              <a:solidFill>
                <a:schemeClr val="accent2"/>
              </a:solidFill>
              <a:latin typeface="楷体" panose="02010609060101010101" pitchFamily="1" charset="-122"/>
              <a:ea typeface="楷体" panose="02010609060101010101" pitchFamily="1" charset="-122"/>
            </a:endParaRPr>
          </a:p>
          <a:p>
            <a:pPr marL="1905" indent="-1905">
              <a:lnSpc>
                <a:spcPct val="90000"/>
              </a:lnSpc>
              <a:buSzPct val="100000"/>
              <a:buFont typeface="Wingdings" panose="05000000000000000000" pitchFamily="2" charset="2"/>
              <a:buNone/>
            </a:pPr>
            <a:r>
              <a:rPr lang="zh-CN" altLang="en-US" sz="2800" b="1" dirty="0">
                <a:solidFill>
                  <a:srgbClr val="FF6600"/>
                </a:solidFill>
                <a:latin typeface="楷体" panose="02010609060101010101" pitchFamily="1" charset="-122"/>
                <a:ea typeface="楷体" panose="02010609060101010101" pitchFamily="1" charset="-122"/>
              </a:rPr>
              <a:t>二、一岗双责</a:t>
            </a:r>
            <a:endParaRPr lang="zh-CN" altLang="en-US" sz="2800" b="1" dirty="0">
              <a:solidFill>
                <a:srgbClr val="FF6600"/>
              </a:solidFill>
              <a:latin typeface="楷体" panose="02010609060101010101" pitchFamily="1" charset="-122"/>
              <a:ea typeface="楷体" panose="02010609060101010101" pitchFamily="1" charset="-122"/>
            </a:endParaRPr>
          </a:p>
          <a:p>
            <a:pPr marL="1905" indent="-1905">
              <a:lnSpc>
                <a:spcPct val="90000"/>
              </a:lnSpc>
              <a:buNone/>
            </a:pPr>
            <a:r>
              <a:rPr lang="zh-CN" altLang="en-US" sz="2800" dirty="0">
                <a:solidFill>
                  <a:schemeClr val="accent2"/>
                </a:solidFill>
                <a:latin typeface="楷体" panose="02010609060101010101" pitchFamily="1" charset="-122"/>
                <a:ea typeface="楷体" panose="02010609060101010101" pitchFamily="1" charset="-122"/>
              </a:rPr>
              <a:t>    必须落实安全生产“一岗双责”，所有领导班子成员对分管范围内安全生产工作承担相应职责。</a:t>
            </a:r>
            <a:endParaRPr lang="zh-CN" altLang="en-US" sz="2800" dirty="0">
              <a:solidFill>
                <a:schemeClr val="accent2"/>
              </a:solidFill>
              <a:latin typeface="楷体" panose="02010609060101010101" pitchFamily="1" charset="-122"/>
              <a:ea typeface="楷体" panose="02010609060101010101" pitchFamily="1" charset="-122"/>
            </a:endParaRPr>
          </a:p>
          <a:p>
            <a:pPr marL="1905" indent="-1905">
              <a:lnSpc>
                <a:spcPct val="90000"/>
              </a:lnSpc>
              <a:buNone/>
            </a:pPr>
            <a:r>
              <a:rPr lang="zh-CN" altLang="en-US" sz="2800" dirty="0">
                <a:solidFill>
                  <a:schemeClr val="accent2"/>
                </a:solidFill>
                <a:latin typeface="楷体" panose="02010609060101010101" pitchFamily="1" charset="-122"/>
                <a:ea typeface="楷体" panose="02010609060101010101" pitchFamily="1" charset="-122"/>
              </a:rPr>
              <a:t>       </a:t>
            </a:r>
            <a:r>
              <a:rPr lang="zh-CN" altLang="en-US" sz="2800" dirty="0">
                <a:solidFill>
                  <a:schemeClr val="accent2"/>
                </a:solidFill>
                <a:latin typeface="楷体" panose="02010609060101010101" pitchFamily="1" charset="-122"/>
                <a:ea typeface="楷体" panose="02010609060101010101" pitchFamily="1" charset="-122"/>
                <a:sym typeface="Arial" panose="020B0604020202020204" pitchFamily="34" charset="0"/>
              </a:rPr>
              <a:t>新安全法第十九条  生产经营单位的安全生产责任制应当明确各岗位的责任人员、责任范围和考核标准等内容，并保证安全生产责任制的落实。</a:t>
            </a:r>
            <a:endParaRPr lang="zh-CN" altLang="en-US" sz="28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a:lnSpc>
                <a:spcPct val="90000"/>
              </a:lnSpc>
              <a:buNone/>
            </a:pPr>
            <a:endParaRPr lang="zh-CN" altLang="en-US" sz="2400" dirty="0">
              <a:solidFill>
                <a:schemeClr val="accent2"/>
              </a:solidFill>
              <a:latin typeface="楷体" panose="02010609060101010101" pitchFamily="1" charset="-122"/>
              <a:ea typeface="楷体" panose="02010609060101010101" pitchFamily="1" charset="-122"/>
            </a:endParaRPr>
          </a:p>
          <a:p>
            <a:pPr marL="1905" indent="-1905">
              <a:lnSpc>
                <a:spcPct val="90000"/>
              </a:lnSpc>
              <a:buNone/>
            </a:pPr>
            <a:endParaRPr lang="zh-CN" altLang="en-US" b="1" dirty="0">
              <a:solidFill>
                <a:srgbClr val="FF6600"/>
              </a:solidFill>
              <a:latin typeface="楷体" panose="02010609060101010101" pitchFamily="1" charset="-122"/>
              <a:ea typeface="楷体" panose="02010609060101010101" pitchFamily="1" charset="-122"/>
            </a:endParaRPr>
          </a:p>
          <a:p>
            <a:pPr marL="1905" indent="-1905">
              <a:lnSpc>
                <a:spcPct val="90000"/>
              </a:lnSpc>
              <a:buNone/>
            </a:pPr>
            <a:endParaRPr lang="zh-CN" altLang="en-US" sz="1200" b="1" dirty="0">
              <a:solidFill>
                <a:schemeClr val="tx1"/>
              </a:solidFill>
              <a:latin typeface="隶书" charset="-122"/>
              <a:ea typeface="楷体" panose="02010609060101010101" pitchFamily="1" charset="-122"/>
            </a:endParaRPr>
          </a:p>
          <a:p>
            <a:pPr marL="1905" indent="-1905">
              <a:lnSpc>
                <a:spcPct val="90000"/>
              </a:lnSpc>
              <a:buNone/>
            </a:pPr>
            <a:r>
              <a:rPr lang="zh-CN" altLang="en-US" sz="500" dirty="0">
                <a:latin typeface="隶书" charset="-122"/>
                <a:ea typeface="隶书" charset="-122"/>
              </a:rPr>
              <a:t>　</a:t>
            </a:r>
            <a:endParaRPr lang="zh-CN" altLang="en-US" sz="500" dirty="0">
              <a:latin typeface="隶书" charset="-122"/>
              <a:ea typeface="隶书" charset="-122"/>
            </a:endParaRPr>
          </a:p>
        </p:txBody>
      </p:sp>
      <p:sp>
        <p:nvSpPr>
          <p:cNvPr id="37890" name="Text Box 3"/>
          <p:cNvSpPr txBox="1"/>
          <p:nvPr/>
        </p:nvSpPr>
        <p:spPr>
          <a:xfrm>
            <a:off x="471488" y="287338"/>
            <a:ext cx="8278812"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楷体" panose="02010609060101010101" pitchFamily="1" charset="-122"/>
                <a:ea typeface="楷体" panose="02010609060101010101" pitchFamily="1" charset="-122"/>
              </a:rPr>
              <a:t>企业责任体系必须做到“五落实”</a:t>
            </a:r>
            <a:endParaRPr lang="zh-CN" altLang="en-US" sz="4000" b="1" dirty="0">
              <a:solidFill>
                <a:schemeClr val="accent2"/>
              </a:solidFill>
              <a:latin typeface="楷体" panose="02010609060101010101" pitchFamily="1" charset="-122"/>
              <a:ea typeface="楷体" panose="02010609060101010101" pitchFamily="1"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p:cNvSpPr>
          <p:nvPr>
            <p:ph type="body" idx="4294967295"/>
          </p:nvPr>
        </p:nvSpPr>
        <p:spPr>
          <a:xfrm>
            <a:off x="469900" y="1485900"/>
            <a:ext cx="8181975" cy="4826000"/>
          </a:xfrm>
        </p:spPr>
        <p:txBody>
          <a:bodyPr vert="horz" wrap="square" anchor="t"/>
          <a:p>
            <a:pPr marL="1905" indent="-1905">
              <a:buSzPct val="100000"/>
              <a:buFont typeface="Wingdings" panose="05000000000000000000" pitchFamily="2" charset="2"/>
              <a:buChar char="v"/>
            </a:pPr>
            <a:endParaRPr lang="zh-CN" altLang="en-US" sz="18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a:buSzPct val="100000"/>
              <a:buFont typeface="Wingdings" panose="05000000000000000000" pitchFamily="2" charset="2"/>
              <a:buNone/>
            </a:pPr>
            <a:r>
              <a:rPr lang="zh-CN" altLang="en-US" sz="2800" b="1" dirty="0">
                <a:solidFill>
                  <a:srgbClr val="FF6600"/>
                </a:solidFill>
                <a:latin typeface="楷体" panose="02010609060101010101" pitchFamily="1" charset="-122"/>
                <a:ea typeface="楷体" panose="02010609060101010101" pitchFamily="1" charset="-122"/>
              </a:rPr>
              <a:t>三、</a:t>
            </a:r>
            <a:r>
              <a:rPr lang="zh-CN" altLang="en-US" sz="2800" b="1" dirty="0">
                <a:solidFill>
                  <a:srgbClr val="FF6600"/>
                </a:solidFill>
                <a:latin typeface="楷体" panose="02010609060101010101" pitchFamily="1" charset="-122"/>
                <a:ea typeface="楷体" panose="02010609060101010101" pitchFamily="1" charset="-122"/>
                <a:sym typeface="Arial" panose="020B0604020202020204" pitchFamily="34" charset="0"/>
              </a:rPr>
              <a:t>组织领导机构</a:t>
            </a:r>
            <a:endParaRPr lang="zh-CN" altLang="en-US" sz="2800" b="1" dirty="0">
              <a:solidFill>
                <a:srgbClr val="FF6600"/>
              </a:solidFill>
              <a:latin typeface="楷体" panose="02010609060101010101" pitchFamily="1" charset="-122"/>
              <a:ea typeface="楷体" panose="02010609060101010101" pitchFamily="1" charset="-122"/>
              <a:sym typeface="Arial" panose="020B0604020202020204" pitchFamily="34" charset="0"/>
            </a:endParaRPr>
          </a:p>
          <a:p>
            <a:pPr marL="1905" indent="-1905">
              <a:buNone/>
            </a:pPr>
            <a:r>
              <a:rPr lang="zh-CN" altLang="en-US" sz="2800" dirty="0">
                <a:solidFill>
                  <a:schemeClr val="accent2"/>
                </a:solidFill>
                <a:latin typeface="楷体" panose="02010609060101010101" pitchFamily="1" charset="-122"/>
                <a:ea typeface="楷体" panose="02010609060101010101" pitchFamily="1" charset="-122"/>
              </a:rPr>
              <a:t>      必须落实安全生产组织领导机构，成立安全生产委员会，由董事长或总经理担任主任。</a:t>
            </a:r>
            <a:endParaRPr lang="zh-CN" altLang="en-US" sz="2800" dirty="0">
              <a:solidFill>
                <a:schemeClr val="accent2"/>
              </a:solidFill>
              <a:latin typeface="楷体" panose="02010609060101010101" pitchFamily="1" charset="-122"/>
              <a:ea typeface="楷体" panose="02010609060101010101" pitchFamily="1" charset="-122"/>
            </a:endParaRPr>
          </a:p>
          <a:p>
            <a:pPr marL="1905" indent="-1905">
              <a:buNone/>
            </a:pPr>
            <a:endParaRPr lang="zh-CN" altLang="en-US" sz="2800" dirty="0">
              <a:solidFill>
                <a:schemeClr val="accent2"/>
              </a:solidFill>
              <a:latin typeface="楷体" panose="02010609060101010101" pitchFamily="1" charset="-122"/>
              <a:ea typeface="楷体" panose="02010609060101010101" pitchFamily="1" charset="-122"/>
            </a:endParaRPr>
          </a:p>
          <a:p>
            <a:pPr marL="1905" indent="-1905">
              <a:buSzPct val="100000"/>
              <a:buFont typeface="Wingdings" panose="05000000000000000000" pitchFamily="2" charset="2"/>
              <a:buNone/>
            </a:pPr>
            <a:r>
              <a:rPr lang="zh-CN" altLang="en-US" sz="2800" b="1" dirty="0">
                <a:solidFill>
                  <a:srgbClr val="FF6600"/>
                </a:solidFill>
                <a:latin typeface="楷体" panose="02010609060101010101" pitchFamily="1" charset="-122"/>
                <a:ea typeface="楷体" panose="02010609060101010101" pitchFamily="1" charset="-122"/>
                <a:sym typeface="Arial" panose="020B0604020202020204" pitchFamily="34" charset="0"/>
              </a:rPr>
              <a:t>四、安全管理力量</a:t>
            </a:r>
            <a:endParaRPr lang="zh-CN" altLang="en-US" sz="2800" b="1" dirty="0">
              <a:solidFill>
                <a:srgbClr val="FF6600"/>
              </a:solidFill>
              <a:latin typeface="楷体" panose="02010609060101010101" pitchFamily="1" charset="-122"/>
              <a:ea typeface="楷体" panose="02010609060101010101" pitchFamily="1" charset="-122"/>
              <a:sym typeface="Arial" panose="020B0604020202020204" pitchFamily="34" charset="0"/>
            </a:endParaRPr>
          </a:p>
          <a:p>
            <a:pPr marL="1905" indent="-1905">
              <a:buFont typeface="Arial" panose="020B0604020202020204" pitchFamily="34" charset="0"/>
              <a:buNone/>
            </a:pPr>
            <a:r>
              <a:rPr lang="zh-CN" altLang="en-US" sz="2800" dirty="0">
                <a:solidFill>
                  <a:schemeClr val="accent2"/>
                </a:solidFill>
                <a:latin typeface="楷体" panose="02010609060101010101" pitchFamily="1" charset="-122"/>
                <a:ea typeface="楷体" panose="02010609060101010101" pitchFamily="1" charset="-122"/>
                <a:sym typeface="Arial" panose="020B0604020202020204" pitchFamily="34" charset="0"/>
              </a:rPr>
              <a:t>    必须落实安全管理力量，依法设置安全管理机构，配齐配强注册安全工程师等专业安全管理人员。</a:t>
            </a:r>
            <a:endParaRPr lang="zh-CN" altLang="en-US" sz="28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a:buNone/>
            </a:pPr>
            <a:r>
              <a:rPr lang="zh-CN" altLang="en-US" sz="200" dirty="0">
                <a:latin typeface="隶书" charset="-122"/>
                <a:ea typeface="隶书" charset="-122"/>
              </a:rPr>
              <a:t>　</a:t>
            </a:r>
            <a:endParaRPr lang="zh-CN" altLang="en-US" sz="200" dirty="0">
              <a:latin typeface="隶书" charset="-122"/>
              <a:ea typeface="隶书" charset="-122"/>
            </a:endParaRPr>
          </a:p>
        </p:txBody>
      </p:sp>
      <p:sp>
        <p:nvSpPr>
          <p:cNvPr id="38914" name="Text Box 3"/>
          <p:cNvSpPr txBox="1"/>
          <p:nvPr/>
        </p:nvSpPr>
        <p:spPr>
          <a:xfrm>
            <a:off x="471488" y="287338"/>
            <a:ext cx="8278812"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楷体" panose="02010609060101010101" pitchFamily="1" charset="-122"/>
                <a:ea typeface="楷体" panose="02010609060101010101" pitchFamily="1" charset="-122"/>
              </a:rPr>
              <a:t>企业责任体系必须做到“五落实”</a:t>
            </a:r>
            <a:endParaRPr lang="zh-CN" altLang="en-US" sz="4000" b="1" dirty="0">
              <a:solidFill>
                <a:schemeClr val="accent2"/>
              </a:solidFill>
              <a:latin typeface="楷体" panose="02010609060101010101" pitchFamily="1" charset="-122"/>
              <a:ea typeface="楷体" panose="02010609060101010101" pitchFamily="1"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p:cNvSpPr>
          <p:nvPr>
            <p:ph type="body" idx="4294967295"/>
          </p:nvPr>
        </p:nvSpPr>
        <p:spPr>
          <a:xfrm>
            <a:off x="469900" y="1485900"/>
            <a:ext cx="8181975" cy="4826000"/>
          </a:xfrm>
        </p:spPr>
        <p:txBody>
          <a:bodyPr vert="horz" wrap="square" anchor="t"/>
          <a:p>
            <a:pPr marL="1905" indent="-1905">
              <a:buSzPct val="100000"/>
              <a:buFont typeface="Wingdings" panose="05000000000000000000" pitchFamily="2" charset="2"/>
              <a:buChar char="v"/>
            </a:pPr>
            <a:endParaRPr lang="zh-CN" altLang="en-US" sz="18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a:buSzPct val="100000"/>
              <a:buFont typeface="Wingdings" panose="05000000000000000000" pitchFamily="2" charset="2"/>
              <a:buChar char="v"/>
            </a:pPr>
            <a:r>
              <a:rPr lang="zh-CN" altLang="en-US" sz="2800" dirty="0">
                <a:solidFill>
                  <a:srgbClr val="FF6600"/>
                </a:solidFill>
                <a:latin typeface="楷体" panose="02010609060101010101" pitchFamily="1" charset="-122"/>
                <a:ea typeface="楷体" panose="02010609060101010101" pitchFamily="1" charset="-122"/>
              </a:rPr>
              <a:t>五、</a:t>
            </a:r>
            <a:r>
              <a:rPr lang="zh-CN" altLang="en-US" sz="2800" dirty="0">
                <a:solidFill>
                  <a:srgbClr val="FF6600"/>
                </a:solidFill>
                <a:latin typeface="楷体" panose="02010609060101010101" pitchFamily="1" charset="-122"/>
                <a:ea typeface="楷体" panose="02010609060101010101" pitchFamily="1" charset="-122"/>
                <a:sym typeface="Arial" panose="020B0604020202020204" pitchFamily="34" charset="0"/>
              </a:rPr>
              <a:t>报告制度</a:t>
            </a:r>
            <a:endParaRPr lang="zh-CN" altLang="en-US" sz="2800" dirty="0">
              <a:solidFill>
                <a:srgbClr val="FF6600"/>
              </a:solidFill>
              <a:latin typeface="楷体" panose="02010609060101010101" pitchFamily="1" charset="-122"/>
              <a:ea typeface="楷体" panose="02010609060101010101" pitchFamily="1" charset="-122"/>
              <a:sym typeface="Arial" panose="020B0604020202020204" pitchFamily="34" charset="0"/>
            </a:endParaRPr>
          </a:p>
          <a:p>
            <a:pPr marL="1905" indent="-1905">
              <a:buSzPct val="100000"/>
              <a:buFont typeface="Wingdings" panose="05000000000000000000" pitchFamily="2" charset="2"/>
              <a:buNone/>
            </a:pPr>
            <a:r>
              <a:rPr lang="zh-CN" altLang="en-US" sz="2800" dirty="0">
                <a:latin typeface="楷体" panose="02010609060101010101" pitchFamily="1" charset="-122"/>
                <a:ea typeface="楷体" panose="02010609060101010101" pitchFamily="1" charset="-122"/>
              </a:rPr>
              <a:t>    </a:t>
            </a:r>
            <a:endParaRPr lang="zh-CN" altLang="en-US" sz="2800" dirty="0">
              <a:latin typeface="楷体" panose="02010609060101010101" pitchFamily="1" charset="-122"/>
              <a:ea typeface="楷体" panose="02010609060101010101" pitchFamily="1" charset="-122"/>
            </a:endParaRPr>
          </a:p>
          <a:p>
            <a:pPr marL="1905" indent="-1905">
              <a:buSzPct val="100000"/>
              <a:buFont typeface="Wingdings" panose="05000000000000000000" pitchFamily="2" charset="2"/>
              <a:buNone/>
            </a:pPr>
            <a:r>
              <a:rPr lang="zh-CN" altLang="en-US" sz="2800" dirty="0">
                <a:solidFill>
                  <a:schemeClr val="accent2"/>
                </a:solidFill>
                <a:latin typeface="楷体" panose="02010609060101010101" pitchFamily="1" charset="-122"/>
                <a:ea typeface="楷体" panose="02010609060101010101" pitchFamily="1" charset="-122"/>
              </a:rPr>
              <a:t>    必须落实安全生产报告制度，定期向董事会、业绩考核部门报告安全生产情况，并向社会公示。</a:t>
            </a:r>
            <a:r>
              <a:rPr lang="zh-CN" altLang="en-US" sz="2800" dirty="0">
                <a:solidFill>
                  <a:schemeClr val="accent2"/>
                </a:solidFill>
                <a:latin typeface="楷体" panose="02010609060101010101" pitchFamily="1" charset="-122"/>
                <a:ea typeface="楷体" panose="02010609060101010101" pitchFamily="1" charset="-122"/>
                <a:sym typeface="Arial" panose="020B0604020202020204" pitchFamily="34" charset="0"/>
              </a:rPr>
              <a:t>。</a:t>
            </a:r>
            <a:endParaRPr lang="zh-CN" altLang="en-US" sz="28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a:buNone/>
            </a:pPr>
            <a:r>
              <a:rPr lang="zh-CN" altLang="en-US" sz="200" dirty="0">
                <a:latin typeface="隶书" charset="-122"/>
                <a:ea typeface="隶书" charset="-122"/>
              </a:rPr>
              <a:t>　</a:t>
            </a:r>
            <a:endParaRPr lang="zh-CN" altLang="en-US" sz="200" dirty="0">
              <a:latin typeface="隶书" charset="-122"/>
              <a:ea typeface="隶书" charset="-122"/>
            </a:endParaRPr>
          </a:p>
        </p:txBody>
      </p:sp>
      <p:sp>
        <p:nvSpPr>
          <p:cNvPr id="39938" name="Text Box 3"/>
          <p:cNvSpPr txBox="1"/>
          <p:nvPr/>
        </p:nvSpPr>
        <p:spPr>
          <a:xfrm>
            <a:off x="471488" y="287338"/>
            <a:ext cx="8278812"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楷体" panose="02010609060101010101" pitchFamily="1" charset="-122"/>
                <a:ea typeface="楷体" panose="02010609060101010101" pitchFamily="1" charset="-122"/>
              </a:rPr>
              <a:t>企业责任体系必须做到“五落实”</a:t>
            </a:r>
            <a:endParaRPr lang="zh-CN" altLang="en-US" sz="4000" b="1" dirty="0">
              <a:solidFill>
                <a:schemeClr val="accent2"/>
              </a:solidFill>
              <a:latin typeface="楷体" panose="02010609060101010101" pitchFamily="1" charset="-122"/>
              <a:ea typeface="楷体" panose="02010609060101010101" pitchFamily="1"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Rectangle 2"/>
          <p:cNvSpPr>
            <a:spLocks noGrp="1"/>
          </p:cNvSpPr>
          <p:nvPr>
            <p:ph type="body" idx="4294967295"/>
          </p:nvPr>
        </p:nvSpPr>
        <p:spPr>
          <a:xfrm>
            <a:off x="469900" y="1485900"/>
            <a:ext cx="8181975" cy="4826000"/>
          </a:xfrm>
          <a:ln/>
        </p:spPr>
        <p:txBody>
          <a:bodyPr wrap="square" anchor="t" anchorCtr="0"/>
          <a:p>
            <a:pPr marL="1905" indent="-1905">
              <a:buSzPct val="100000"/>
              <a:buFont typeface="Wingdings" panose="05000000000000000000" pitchFamily="2" charset="2"/>
              <a:buChar char="v"/>
            </a:pPr>
            <a:endParaRPr lang="zh-CN" altLang="en-US" sz="18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algn="ctr">
              <a:lnSpc>
                <a:spcPct val="150000"/>
              </a:lnSpc>
              <a:buSzPct val="100000"/>
              <a:buFont typeface="Wingdings" panose="05000000000000000000" pitchFamily="2" charset="2"/>
              <a:buChar char="Ø"/>
            </a:pPr>
            <a:r>
              <a:rPr lang="zh-CN" altLang="en-US" sz="2800" b="1" dirty="0">
                <a:solidFill>
                  <a:srgbClr val="0000CC"/>
                </a:solidFill>
                <a:ea typeface="楷体" panose="02010609060101010101" pitchFamily="1" charset="-122"/>
              </a:rPr>
              <a:t>安全责任到位</a:t>
            </a:r>
            <a:endParaRPr lang="zh-CN" altLang="en-US" sz="2800" b="1" dirty="0">
              <a:solidFill>
                <a:srgbClr val="0000CC"/>
              </a:solidFill>
              <a:ea typeface="楷体" panose="02010609060101010101" pitchFamily="1" charset="-122"/>
            </a:endParaRPr>
          </a:p>
          <a:p>
            <a:pPr marL="1905" indent="-1905" algn="ctr">
              <a:lnSpc>
                <a:spcPct val="150000"/>
              </a:lnSpc>
              <a:buSzPct val="100000"/>
              <a:buFont typeface="Wingdings" panose="05000000000000000000" pitchFamily="2" charset="2"/>
              <a:buChar char="Ø"/>
            </a:pPr>
            <a:r>
              <a:rPr lang="zh-CN" altLang="en-US" sz="2800" b="1" dirty="0">
                <a:solidFill>
                  <a:srgbClr val="0000CC"/>
                </a:solidFill>
                <a:ea typeface="楷体" panose="02010609060101010101" pitchFamily="1" charset="-122"/>
              </a:rPr>
              <a:t>安全投入到位</a:t>
            </a:r>
            <a:endParaRPr lang="zh-CN" altLang="en-US" sz="2800" b="1" dirty="0">
              <a:solidFill>
                <a:srgbClr val="0000CC"/>
              </a:solidFill>
              <a:ea typeface="楷体" panose="02010609060101010101" pitchFamily="1" charset="-122"/>
            </a:endParaRPr>
          </a:p>
          <a:p>
            <a:pPr marL="1905" indent="-1905" algn="ctr">
              <a:lnSpc>
                <a:spcPct val="150000"/>
              </a:lnSpc>
              <a:buSzPct val="100000"/>
              <a:buFont typeface="Wingdings" panose="05000000000000000000" pitchFamily="2" charset="2"/>
              <a:buChar char="Ø"/>
            </a:pPr>
            <a:r>
              <a:rPr lang="zh-CN" altLang="en-US" sz="2800" b="1" dirty="0">
                <a:solidFill>
                  <a:srgbClr val="0000CC"/>
                </a:solidFill>
                <a:ea typeface="楷体" panose="02010609060101010101" pitchFamily="1" charset="-122"/>
              </a:rPr>
              <a:t>安全培训到位</a:t>
            </a:r>
            <a:endParaRPr lang="zh-CN" altLang="en-US" sz="2800" b="1" dirty="0">
              <a:solidFill>
                <a:srgbClr val="0000CC"/>
              </a:solidFill>
              <a:ea typeface="楷体" panose="02010609060101010101" pitchFamily="1" charset="-122"/>
            </a:endParaRPr>
          </a:p>
          <a:p>
            <a:pPr marL="1905" indent="-1905" algn="ctr">
              <a:lnSpc>
                <a:spcPct val="150000"/>
              </a:lnSpc>
              <a:buSzPct val="100000"/>
              <a:buFont typeface="Wingdings" panose="05000000000000000000" pitchFamily="2" charset="2"/>
              <a:buChar char="Ø"/>
            </a:pPr>
            <a:r>
              <a:rPr lang="zh-CN" altLang="en-US" sz="2800" b="1" dirty="0">
                <a:solidFill>
                  <a:srgbClr val="0000CC"/>
                </a:solidFill>
                <a:ea typeface="楷体" panose="02010609060101010101" pitchFamily="1" charset="-122"/>
              </a:rPr>
              <a:t>安全管理到位</a:t>
            </a:r>
            <a:endParaRPr lang="zh-CN" altLang="en-US" sz="2800" b="1" dirty="0">
              <a:solidFill>
                <a:srgbClr val="0000CC"/>
              </a:solidFill>
              <a:ea typeface="楷体" panose="02010609060101010101" pitchFamily="1" charset="-122"/>
            </a:endParaRPr>
          </a:p>
          <a:p>
            <a:pPr marL="1905" indent="-1905" algn="ctr">
              <a:buSzPct val="100000"/>
              <a:buFont typeface="Wingdings" panose="05000000000000000000" pitchFamily="2" charset="2"/>
              <a:buChar char="Ø"/>
            </a:pPr>
            <a:r>
              <a:rPr lang="zh-CN" altLang="en-US" sz="2800" b="1" dirty="0">
                <a:solidFill>
                  <a:srgbClr val="0000CC"/>
                </a:solidFill>
                <a:ea typeface="楷体" panose="02010609060101010101" pitchFamily="1" charset="-122"/>
              </a:rPr>
              <a:t>应急救援到位</a:t>
            </a:r>
            <a:endParaRPr lang="zh-CN" altLang="en-US" sz="28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a:buNone/>
            </a:pPr>
            <a:r>
              <a:rPr lang="zh-CN" altLang="en-US" sz="200" dirty="0">
                <a:latin typeface="隶书" charset="-122"/>
                <a:ea typeface="隶书" charset="-122"/>
              </a:rPr>
              <a:t>　</a:t>
            </a:r>
            <a:endParaRPr lang="zh-CN" altLang="en-US" sz="200" dirty="0">
              <a:latin typeface="隶书" charset="-122"/>
              <a:ea typeface="隶书" charset="-122"/>
            </a:endParaRPr>
          </a:p>
        </p:txBody>
      </p:sp>
      <p:sp>
        <p:nvSpPr>
          <p:cNvPr id="40962" name="Text Box 3"/>
          <p:cNvSpPr txBox="1"/>
          <p:nvPr/>
        </p:nvSpPr>
        <p:spPr>
          <a:xfrm>
            <a:off x="471488" y="287338"/>
            <a:ext cx="8278812"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dirty="0">
                <a:solidFill>
                  <a:schemeClr val="accent2"/>
                </a:solidFill>
                <a:latin typeface="楷体" panose="02010609060101010101" pitchFamily="1" charset="-122"/>
                <a:ea typeface="楷体" panose="02010609060101010101" pitchFamily="1" charset="-122"/>
              </a:rPr>
              <a:t>企业责任体系必须做到“五到位”</a:t>
            </a:r>
            <a:endParaRPr lang="zh-CN" altLang="en-US" sz="4000" dirty="0">
              <a:solidFill>
                <a:schemeClr val="accent2"/>
              </a:solidFill>
              <a:latin typeface="楷体" panose="02010609060101010101" pitchFamily="1" charset="-122"/>
              <a:ea typeface="楷体" panose="02010609060101010101" pitchFamily="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2"/>
          <p:cNvSpPr>
            <a:spLocks noGrp="1"/>
          </p:cNvSpPr>
          <p:nvPr>
            <p:ph type="body" idx="4294967295"/>
          </p:nvPr>
        </p:nvSpPr>
        <p:spPr>
          <a:xfrm>
            <a:off x="468313" y="1482725"/>
            <a:ext cx="8181975" cy="4035425"/>
          </a:xfrm>
          <a:ln/>
        </p:spPr>
        <p:txBody>
          <a:bodyPr wrap="square" anchor="t" anchorCtr="0"/>
          <a:p>
            <a:pPr>
              <a:lnSpc>
                <a:spcPct val="150000"/>
              </a:lnSpc>
              <a:buNone/>
            </a:pPr>
            <a:r>
              <a:rPr lang="en-US" altLang="zh-CN" sz="3200" b="1" dirty="0">
                <a:solidFill>
                  <a:schemeClr val="accent2"/>
                </a:solidFill>
                <a:latin typeface="楷体" panose="02010609060101010101" pitchFamily="1" charset="-122"/>
                <a:ea typeface="楷体" panose="02010609060101010101" pitchFamily="1" charset="-122"/>
              </a:rPr>
              <a:t>第</a:t>
            </a:r>
            <a:r>
              <a:rPr lang="zh-CN" altLang="en-US" sz="3200" b="1" dirty="0">
                <a:solidFill>
                  <a:schemeClr val="accent2"/>
                </a:solidFill>
                <a:latin typeface="楷体" panose="02010609060101010101" pitchFamily="1" charset="-122"/>
                <a:ea typeface="楷体" panose="02010609060101010101" pitchFamily="1" charset="-122"/>
              </a:rPr>
              <a:t>一</a:t>
            </a:r>
            <a:r>
              <a:rPr lang="en-US" altLang="zh-CN" sz="3200" b="1" dirty="0">
                <a:solidFill>
                  <a:schemeClr val="accent2"/>
                </a:solidFill>
                <a:latin typeface="楷体" panose="02010609060101010101" pitchFamily="1" charset="-122"/>
                <a:ea typeface="楷体" panose="02010609060101010101" pitchFamily="1" charset="-122"/>
              </a:rPr>
              <a:t>章</a:t>
            </a:r>
            <a:r>
              <a:rPr lang="zh-CN" altLang="en-US" sz="3200" b="1" dirty="0">
                <a:solidFill>
                  <a:schemeClr val="accent2"/>
                </a:solidFill>
                <a:latin typeface="楷体" panose="02010609060101010101" pitchFamily="1" charset="-122"/>
                <a:ea typeface="楷体" panose="02010609060101010101" pitchFamily="1" charset="-122"/>
              </a:rPr>
              <a:t>、安全法律法规意识篇</a:t>
            </a:r>
            <a:endParaRPr lang="zh-CN" altLang="en-US" sz="3600" b="1" dirty="0">
              <a:solidFill>
                <a:schemeClr val="accent2"/>
              </a:solidFill>
              <a:latin typeface="楷体" panose="02010609060101010101" pitchFamily="1" charset="-122"/>
              <a:ea typeface="楷体" panose="02010609060101010101" pitchFamily="1" charset="-122"/>
            </a:endParaRPr>
          </a:p>
          <a:p>
            <a:pPr>
              <a:lnSpc>
                <a:spcPct val="150000"/>
              </a:lnSpc>
              <a:buNone/>
            </a:pPr>
            <a:r>
              <a:rPr lang="en-US" altLang="zh-CN" sz="3200" b="1" dirty="0">
                <a:solidFill>
                  <a:schemeClr val="accent2"/>
                </a:solidFill>
                <a:latin typeface="楷体" panose="02010609060101010101" pitchFamily="1" charset="-122"/>
                <a:ea typeface="楷体" panose="02010609060101010101" pitchFamily="1" charset="-122"/>
              </a:rPr>
              <a:t>第</a:t>
            </a:r>
            <a:r>
              <a:rPr lang="zh-CN" altLang="en-US" sz="3200" b="1" dirty="0">
                <a:solidFill>
                  <a:schemeClr val="accent2"/>
                </a:solidFill>
                <a:latin typeface="楷体" panose="02010609060101010101" pitchFamily="1" charset="-122"/>
                <a:ea typeface="楷体" panose="02010609060101010101" pitchFamily="1" charset="-122"/>
              </a:rPr>
              <a:t>二章、主要负责人和安全管理人员必须履行的职责</a:t>
            </a:r>
            <a:endParaRPr lang="zh-CN" altLang="en-US" sz="3600" b="1" dirty="0">
              <a:solidFill>
                <a:schemeClr val="accent2"/>
              </a:solidFill>
              <a:latin typeface="楷体" panose="02010609060101010101" pitchFamily="1" charset="-122"/>
              <a:ea typeface="楷体" panose="02010609060101010101" pitchFamily="1" charset="-122"/>
            </a:endParaRPr>
          </a:p>
          <a:p>
            <a:pPr>
              <a:lnSpc>
                <a:spcPct val="150000"/>
              </a:lnSpc>
              <a:buNone/>
            </a:pPr>
            <a:r>
              <a:rPr lang="zh-CN" altLang="en-US" sz="3200" b="1" dirty="0">
                <a:solidFill>
                  <a:schemeClr val="accent2"/>
                </a:solidFill>
                <a:latin typeface="楷体" panose="02010609060101010101" pitchFamily="1" charset="-122"/>
                <a:ea typeface="楷体" panose="02010609060101010101" pitchFamily="1" charset="-122"/>
              </a:rPr>
              <a:t>第三章、“五到位”、“五落实”解读</a:t>
            </a:r>
            <a:endParaRPr lang="zh-CN" altLang="en-US" sz="3200" b="1" dirty="0">
              <a:solidFill>
                <a:schemeClr val="accent2"/>
              </a:solidFill>
              <a:latin typeface="楷体" panose="02010609060101010101" pitchFamily="1" charset="-122"/>
              <a:ea typeface="楷体" panose="02010609060101010101" pitchFamily="1" charset="-122"/>
            </a:endParaRPr>
          </a:p>
          <a:p>
            <a:pPr>
              <a:lnSpc>
                <a:spcPct val="150000"/>
              </a:lnSpc>
              <a:buNone/>
            </a:pPr>
            <a:r>
              <a:rPr lang="zh-CN" altLang="en-US" sz="3200" b="1" dirty="0">
                <a:solidFill>
                  <a:schemeClr val="accent2"/>
                </a:solidFill>
                <a:latin typeface="楷体" panose="02010609060101010101" pitchFamily="1" charset="-122"/>
                <a:ea typeface="楷体" panose="02010609060101010101" pitchFamily="1" charset="-122"/>
              </a:rPr>
              <a:t>第四章、安全成因理论</a:t>
            </a:r>
            <a:endParaRPr lang="zh-CN" altLang="en-US" sz="3200" b="1" dirty="0">
              <a:solidFill>
                <a:schemeClr val="accent2"/>
              </a:solidFill>
              <a:latin typeface="楷体" panose="02010609060101010101" pitchFamily="1" charset="-122"/>
              <a:ea typeface="楷体" panose="02010609060101010101" pitchFamily="1" charset="-122"/>
            </a:endParaRPr>
          </a:p>
          <a:p>
            <a:pPr>
              <a:lnSpc>
                <a:spcPct val="150000"/>
              </a:lnSpc>
              <a:buNone/>
            </a:pPr>
            <a:endParaRPr lang="zh-CN" altLang="en-US" sz="1800" b="1" dirty="0">
              <a:solidFill>
                <a:schemeClr val="tx1"/>
              </a:solidFill>
              <a:latin typeface="隶书" charset="-122"/>
              <a:ea typeface="楷体" panose="02010609060101010101" pitchFamily="1" charset="-122"/>
            </a:endParaRPr>
          </a:p>
          <a:p>
            <a:pPr>
              <a:buNone/>
            </a:pPr>
            <a:endParaRPr lang="zh-CN" altLang="en-US" sz="1800" b="1" dirty="0">
              <a:solidFill>
                <a:schemeClr val="tx1"/>
              </a:solidFill>
              <a:latin typeface="隶书" charset="-122"/>
              <a:ea typeface="楷体" panose="02010609060101010101" pitchFamily="1" charset="-122"/>
            </a:endParaRPr>
          </a:p>
          <a:p>
            <a:pPr>
              <a:buNone/>
            </a:pPr>
            <a:r>
              <a:rPr lang="zh-CN" altLang="en-US" sz="800" dirty="0">
                <a:latin typeface="隶书" charset="-122"/>
                <a:ea typeface="隶书" charset="-122"/>
              </a:rPr>
              <a:t>　</a:t>
            </a:r>
            <a:endParaRPr lang="zh-CN" altLang="en-US" sz="800" dirty="0">
              <a:latin typeface="隶书" charset="-122"/>
              <a:ea typeface="隶书" charset="-122"/>
            </a:endParaRPr>
          </a:p>
        </p:txBody>
      </p:sp>
      <p:sp>
        <p:nvSpPr>
          <p:cNvPr id="5122" name="Text Box 3"/>
          <p:cNvSpPr txBox="1"/>
          <p:nvPr/>
        </p:nvSpPr>
        <p:spPr>
          <a:xfrm>
            <a:off x="468313" y="287338"/>
            <a:ext cx="4967287" cy="701675"/>
          </a:xfrm>
          <a:prstGeom prst="rect">
            <a:avLst/>
          </a:prstGeom>
          <a:noFill/>
          <a:ln w="9525">
            <a:noFill/>
          </a:ln>
        </p:spPr>
        <p:txBody>
          <a:bodyPr anchor="t" anchorCtr="0">
            <a:spAutoFit/>
          </a:bodyPr>
          <a:p>
            <a:pPr>
              <a:spcBef>
                <a:spcPct val="50000"/>
              </a:spcBef>
            </a:pPr>
            <a:r>
              <a:rPr lang="zh-CN" altLang="en-US" sz="4000" b="1" dirty="0">
                <a:solidFill>
                  <a:schemeClr val="accent2"/>
                </a:solidFill>
                <a:latin typeface="隶书" charset="-122"/>
                <a:ea typeface="楷体" panose="02010609060101010101" pitchFamily="1" charset="-122"/>
              </a:rPr>
              <a:t>培训内容目录：</a:t>
            </a:r>
            <a:endParaRPr lang="zh-CN" altLang="en-US" sz="4000" b="1" dirty="0">
              <a:solidFill>
                <a:schemeClr val="accent2"/>
              </a:solidFill>
              <a:latin typeface="隶书" charset="-122"/>
              <a:ea typeface="楷体" panose="02010609060101010101" pitchFamily="1"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1985" name="组合 43009"/>
          <p:cNvGrpSpPr/>
          <p:nvPr/>
        </p:nvGrpSpPr>
        <p:grpSpPr>
          <a:xfrm>
            <a:off x="2124075" y="2565400"/>
            <a:ext cx="4362450" cy="3975100"/>
            <a:chOff x="0" y="0"/>
            <a:chExt cx="8276" cy="7824"/>
          </a:xfrm>
        </p:grpSpPr>
        <p:sp>
          <p:nvSpPr>
            <p:cNvPr id="41986" name="Oval 2"/>
            <p:cNvSpPr/>
            <p:nvPr/>
          </p:nvSpPr>
          <p:spPr>
            <a:xfrm>
              <a:off x="0" y="0"/>
              <a:ext cx="8277" cy="7825"/>
            </a:xfrm>
            <a:prstGeom prst="ellipse">
              <a:avLst/>
            </a:prstGeom>
            <a:solidFill>
              <a:schemeClr val="bg1"/>
            </a:solidFill>
            <a:ln w="9525" cap="flat" cmpd="sng">
              <a:solidFill>
                <a:srgbClr val="0066FF"/>
              </a:solidFill>
              <a:prstDash val="solid"/>
              <a:round/>
              <a:headEnd type="none" w="med" len="med"/>
              <a:tailEnd type="none" w="med" len="med"/>
            </a:ln>
          </p:spPr>
          <p:txBody>
            <a:bodyPr wrap="none" lIns="90170" tIns="46990" rIns="90170" bIns="46990" anchor="ctr" anchorCtr="0"/>
            <a:p>
              <a:pPr algn="ctr"/>
              <a:endParaRPr lang="zh-CN" altLang="en-US" dirty="0">
                <a:solidFill>
                  <a:srgbClr val="00CC00"/>
                </a:solidFill>
                <a:latin typeface="Arial" panose="020B0604020202020204" pitchFamily="34" charset="0"/>
                <a:ea typeface="宋体" panose="02010600030101010101" pitchFamily="2" charset="-122"/>
              </a:endParaRPr>
            </a:p>
          </p:txBody>
        </p:sp>
        <p:sp>
          <p:nvSpPr>
            <p:cNvPr id="41987" name="Oval 3"/>
            <p:cNvSpPr/>
            <p:nvPr/>
          </p:nvSpPr>
          <p:spPr>
            <a:xfrm>
              <a:off x="910" y="1020"/>
              <a:ext cx="6237" cy="5783"/>
            </a:xfrm>
            <a:prstGeom prst="ellipse">
              <a:avLst/>
            </a:prstGeom>
            <a:gradFill rotWithShape="1">
              <a:gsLst>
                <a:gs pos="0">
                  <a:schemeClr val="bg1"/>
                </a:gs>
                <a:gs pos="100000">
                  <a:srgbClr val="0066FF"/>
                </a:gs>
              </a:gsLst>
              <a:lin ang="5400000" scaled="1"/>
              <a:tileRect/>
            </a:gradFill>
            <a:ln w="38100" cap="flat" cmpd="sng">
              <a:solidFill>
                <a:schemeClr val="accent2"/>
              </a:solidFill>
              <a:prstDash val="solid"/>
              <a:round/>
              <a:headEnd type="none" w="med" len="med"/>
              <a:tailEnd type="none" w="med" len="med"/>
            </a:ln>
          </p:spPr>
          <p:txBody>
            <a:bodyPr wrap="none" lIns="90170" tIns="46990" rIns="90170" bIns="46990" anchor="ctr" anchorCtr="0"/>
            <a:p>
              <a:endParaRPr lang="zh-CN" altLang="en-US" dirty="0">
                <a:latin typeface="Arial" panose="020B0604020202020204" pitchFamily="34" charset="0"/>
                <a:ea typeface="宋体" panose="02010600030101010101" pitchFamily="2" charset="-122"/>
              </a:endParaRPr>
            </a:p>
          </p:txBody>
        </p:sp>
        <p:sp>
          <p:nvSpPr>
            <p:cNvPr id="41988" name="WordArt 4"/>
            <p:cNvSpPr/>
            <p:nvPr/>
          </p:nvSpPr>
          <p:spPr>
            <a:xfrm rot="-3655594">
              <a:off x="661" y="2381"/>
              <a:ext cx="587" cy="348"/>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华文中宋" charset="0"/>
                  <a:ea typeface="华文中宋" charset="0"/>
                </a:rPr>
                <a:t>安</a:t>
              </a:r>
              <a:endParaRPr lang="zh-CN" altLang="en-US" sz="3600" b="1">
                <a:ln w="9525" cap="flat" cmpd="sng">
                  <a:solidFill>
                    <a:srgbClr val="0000FF"/>
                  </a:solidFill>
                  <a:prstDash val="solid"/>
                  <a:round/>
                  <a:headEnd type="none" w="med" len="med"/>
                  <a:tailEnd type="none" w="med" len="med"/>
                </a:ln>
                <a:solidFill>
                  <a:srgbClr val="0066FF"/>
                </a:solidFill>
                <a:latin typeface="华文中宋" charset="0"/>
                <a:ea typeface="华文中宋" charset="0"/>
              </a:endParaRPr>
            </a:p>
          </p:txBody>
        </p:sp>
        <p:sp>
          <p:nvSpPr>
            <p:cNvPr id="41989" name="WordArt 5"/>
            <p:cNvSpPr/>
            <p:nvPr/>
          </p:nvSpPr>
          <p:spPr>
            <a:xfrm>
              <a:off x="3835" y="568"/>
              <a:ext cx="587" cy="347"/>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理</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41990" name="WordArt 6"/>
            <p:cNvSpPr/>
            <p:nvPr/>
          </p:nvSpPr>
          <p:spPr>
            <a:xfrm rot="-2970872">
              <a:off x="1344" y="1362"/>
              <a:ext cx="587" cy="347"/>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全</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41991" name="WordArt 7"/>
            <p:cNvSpPr/>
            <p:nvPr/>
          </p:nvSpPr>
          <p:spPr>
            <a:xfrm rot="-1600349">
              <a:off x="2475" y="785"/>
              <a:ext cx="587" cy="348"/>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管</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41992" name="WordArt 8"/>
            <p:cNvSpPr/>
            <p:nvPr/>
          </p:nvSpPr>
          <p:spPr>
            <a:xfrm rot="1881516">
              <a:off x="5197" y="785"/>
              <a:ext cx="588" cy="348"/>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培</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41993" name="WordArt 9"/>
            <p:cNvSpPr/>
            <p:nvPr/>
          </p:nvSpPr>
          <p:spPr>
            <a:xfrm rot="3682655">
              <a:off x="6899" y="2362"/>
              <a:ext cx="587" cy="347"/>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课</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41994" name="WordArt 10"/>
            <p:cNvSpPr/>
            <p:nvPr/>
          </p:nvSpPr>
          <p:spPr>
            <a:xfrm rot="2850963">
              <a:off x="6218" y="1454"/>
              <a:ext cx="588" cy="347"/>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训</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41995" name="WordArt 11"/>
            <p:cNvSpPr/>
            <p:nvPr/>
          </p:nvSpPr>
          <p:spPr>
            <a:xfrm>
              <a:off x="1700" y="2695"/>
              <a:ext cx="4535" cy="2068"/>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3300"/>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安全成因理论</a:t>
              </a:r>
              <a:endParaRPr lang="zh-CN" altLang="en-US" sz="3600" b="1">
                <a:ln w="9525" cap="flat" cmpd="sng">
                  <a:solidFill>
                    <a:srgbClr val="003300"/>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41996" name="AutoShape 12"/>
            <p:cNvSpPr/>
            <p:nvPr/>
          </p:nvSpPr>
          <p:spPr>
            <a:xfrm>
              <a:off x="3630" y="6918"/>
              <a:ext cx="795" cy="792"/>
            </a:xfrm>
            <a:custGeom>
              <a:avLst/>
              <a:gdLst/>
              <a:ahLst/>
              <a:cxnLst>
                <a:cxn ang="17694720">
                  <a:pos x="252413" y="0"/>
                </a:cxn>
                <a:cxn ang="11796480">
                  <a:pos x="1" y="192219"/>
                </a:cxn>
                <a:cxn ang="5898240">
                  <a:pos x="96413" y="503235"/>
                </a:cxn>
                <a:cxn ang="5898240">
                  <a:pos x="408412" y="503235"/>
                </a:cxn>
                <a:cxn ang="0">
                  <a:pos x="504824" y="192219"/>
                </a:cxn>
              </a:cxnLst>
              <a:pathLst>
                <a:path w="504825" h="503237">
                  <a:moveTo>
                    <a:pt x="1" y="192219"/>
                  </a:moveTo>
                  <a:lnTo>
                    <a:pt x="192827" y="192220"/>
                  </a:lnTo>
                  <a:lnTo>
                    <a:pt x="252413" y="0"/>
                  </a:lnTo>
                  <a:lnTo>
                    <a:pt x="311998" y="192220"/>
                  </a:lnTo>
                  <a:lnTo>
                    <a:pt x="504824" y="192219"/>
                  </a:lnTo>
                  <a:lnTo>
                    <a:pt x="348824" y="311016"/>
                  </a:lnTo>
                  <a:lnTo>
                    <a:pt x="408412" y="503235"/>
                  </a:lnTo>
                  <a:lnTo>
                    <a:pt x="252413" y="384436"/>
                  </a:lnTo>
                  <a:lnTo>
                    <a:pt x="96413" y="503235"/>
                  </a:lnTo>
                  <a:lnTo>
                    <a:pt x="156001" y="311016"/>
                  </a:lnTo>
                  <a:close/>
                </a:path>
              </a:pathLst>
            </a:custGeom>
            <a:solidFill>
              <a:srgbClr val="0066FF"/>
            </a:solidFill>
            <a:ln w="9525" cap="flat" cmpd="sng">
              <a:solidFill>
                <a:srgbClr val="0066FF"/>
              </a:solidFill>
              <a:prstDash val="solid"/>
              <a:miter/>
              <a:headEnd type="none" w="med" len="med"/>
              <a:tailEnd type="none" w="med" len="med"/>
            </a:ln>
          </p:spPr>
          <p:txBody>
            <a:bodyPr/>
            <a:p>
              <a:endParaRPr lang="zh-CN" altLang="en-US"/>
            </a:p>
          </p:txBody>
        </p:sp>
        <p:sp>
          <p:nvSpPr>
            <p:cNvPr id="41997" name="AutoShape 13"/>
            <p:cNvSpPr/>
            <p:nvPr/>
          </p:nvSpPr>
          <p:spPr>
            <a:xfrm rot="-1757095">
              <a:off x="5782" y="6238"/>
              <a:ext cx="795" cy="792"/>
            </a:xfrm>
            <a:custGeom>
              <a:avLst/>
              <a:gdLst/>
              <a:ahLst/>
              <a:cxnLst>
                <a:cxn ang="17694720">
                  <a:pos x="252413" y="0"/>
                </a:cxn>
                <a:cxn ang="11796480">
                  <a:pos x="1" y="192219"/>
                </a:cxn>
                <a:cxn ang="5898240">
                  <a:pos x="96413" y="503235"/>
                </a:cxn>
                <a:cxn ang="5898240">
                  <a:pos x="408412" y="503235"/>
                </a:cxn>
                <a:cxn ang="0">
                  <a:pos x="504824" y="192219"/>
                </a:cxn>
              </a:cxnLst>
              <a:pathLst>
                <a:path w="504825" h="503237">
                  <a:moveTo>
                    <a:pt x="1" y="192219"/>
                  </a:moveTo>
                  <a:lnTo>
                    <a:pt x="192827" y="192220"/>
                  </a:lnTo>
                  <a:lnTo>
                    <a:pt x="252413" y="0"/>
                  </a:lnTo>
                  <a:lnTo>
                    <a:pt x="311998" y="192220"/>
                  </a:lnTo>
                  <a:lnTo>
                    <a:pt x="504824" y="192219"/>
                  </a:lnTo>
                  <a:lnTo>
                    <a:pt x="348824" y="311016"/>
                  </a:lnTo>
                  <a:lnTo>
                    <a:pt x="408412" y="503235"/>
                  </a:lnTo>
                  <a:lnTo>
                    <a:pt x="252413" y="384436"/>
                  </a:lnTo>
                  <a:lnTo>
                    <a:pt x="96413" y="503235"/>
                  </a:lnTo>
                  <a:lnTo>
                    <a:pt x="156001" y="311016"/>
                  </a:lnTo>
                  <a:close/>
                </a:path>
              </a:pathLst>
            </a:custGeom>
            <a:solidFill>
              <a:srgbClr val="0066FF"/>
            </a:solidFill>
            <a:ln w="9525" cap="flat" cmpd="sng">
              <a:solidFill>
                <a:srgbClr val="0066FF"/>
              </a:solidFill>
              <a:prstDash val="solid"/>
              <a:miter/>
              <a:headEnd type="none" w="med" len="med"/>
              <a:tailEnd type="none" w="med" len="med"/>
            </a:ln>
          </p:spPr>
          <p:txBody>
            <a:bodyPr/>
            <a:p>
              <a:endParaRPr lang="zh-CN" altLang="en-US"/>
            </a:p>
          </p:txBody>
        </p:sp>
        <p:sp>
          <p:nvSpPr>
            <p:cNvPr id="41998" name="AutoShape 14"/>
            <p:cNvSpPr/>
            <p:nvPr/>
          </p:nvSpPr>
          <p:spPr>
            <a:xfrm rot="2073423">
              <a:off x="1475" y="6238"/>
              <a:ext cx="795" cy="792"/>
            </a:xfrm>
            <a:custGeom>
              <a:avLst/>
              <a:gdLst/>
              <a:ahLst/>
              <a:cxnLst>
                <a:cxn ang="17694720">
                  <a:pos x="252413" y="0"/>
                </a:cxn>
                <a:cxn ang="11796480">
                  <a:pos x="1" y="192219"/>
                </a:cxn>
                <a:cxn ang="5898240">
                  <a:pos x="96413" y="503235"/>
                </a:cxn>
                <a:cxn ang="5898240">
                  <a:pos x="408412" y="503235"/>
                </a:cxn>
                <a:cxn ang="0">
                  <a:pos x="504824" y="192219"/>
                </a:cxn>
              </a:cxnLst>
              <a:pathLst>
                <a:path w="504825" h="503237">
                  <a:moveTo>
                    <a:pt x="1" y="192219"/>
                  </a:moveTo>
                  <a:lnTo>
                    <a:pt x="192827" y="192220"/>
                  </a:lnTo>
                  <a:lnTo>
                    <a:pt x="252413" y="0"/>
                  </a:lnTo>
                  <a:lnTo>
                    <a:pt x="311998" y="192220"/>
                  </a:lnTo>
                  <a:lnTo>
                    <a:pt x="504824" y="192219"/>
                  </a:lnTo>
                  <a:lnTo>
                    <a:pt x="348824" y="311016"/>
                  </a:lnTo>
                  <a:lnTo>
                    <a:pt x="408412" y="503235"/>
                  </a:lnTo>
                  <a:lnTo>
                    <a:pt x="252413" y="384436"/>
                  </a:lnTo>
                  <a:lnTo>
                    <a:pt x="96413" y="503235"/>
                  </a:lnTo>
                  <a:lnTo>
                    <a:pt x="156001" y="311016"/>
                  </a:lnTo>
                  <a:close/>
                </a:path>
              </a:pathLst>
            </a:custGeom>
            <a:solidFill>
              <a:srgbClr val="0066FF"/>
            </a:solidFill>
            <a:ln w="9525" cap="flat" cmpd="sng">
              <a:solidFill>
                <a:srgbClr val="0066FF"/>
              </a:solidFill>
              <a:prstDash val="solid"/>
              <a:miter/>
              <a:headEnd type="none" w="med" len="med"/>
              <a:tailEnd type="none" w="med" len="med"/>
            </a:ln>
          </p:spPr>
          <p:txBody>
            <a:bodyPr/>
            <a:p>
              <a:endParaRPr lang="zh-CN" altLang="en-US"/>
            </a:p>
          </p:txBody>
        </p:sp>
        <p:sp>
          <p:nvSpPr>
            <p:cNvPr id="41999" name="AutoShape 15"/>
            <p:cNvSpPr/>
            <p:nvPr/>
          </p:nvSpPr>
          <p:spPr>
            <a:xfrm rot="-1244883">
              <a:off x="4762" y="6690"/>
              <a:ext cx="795" cy="793"/>
            </a:xfrm>
            <a:custGeom>
              <a:avLst/>
              <a:gdLst/>
              <a:ahLst/>
              <a:cxnLst>
                <a:cxn ang="17694720">
                  <a:pos x="252413" y="0"/>
                </a:cxn>
                <a:cxn ang="11796480">
                  <a:pos x="1" y="192219"/>
                </a:cxn>
                <a:cxn ang="5898240">
                  <a:pos x="96413" y="503236"/>
                </a:cxn>
                <a:cxn ang="5898240">
                  <a:pos x="408412" y="503236"/>
                </a:cxn>
                <a:cxn ang="0">
                  <a:pos x="504824" y="192219"/>
                </a:cxn>
              </a:cxnLst>
              <a:pathLst>
                <a:path w="504825" h="503238">
                  <a:moveTo>
                    <a:pt x="1" y="192219"/>
                  </a:moveTo>
                  <a:lnTo>
                    <a:pt x="192827" y="192221"/>
                  </a:lnTo>
                  <a:lnTo>
                    <a:pt x="252413" y="0"/>
                  </a:lnTo>
                  <a:lnTo>
                    <a:pt x="311998" y="192221"/>
                  </a:lnTo>
                  <a:lnTo>
                    <a:pt x="504824" y="192219"/>
                  </a:lnTo>
                  <a:lnTo>
                    <a:pt x="348824" y="311017"/>
                  </a:lnTo>
                  <a:lnTo>
                    <a:pt x="408412" y="503236"/>
                  </a:lnTo>
                  <a:lnTo>
                    <a:pt x="252413" y="384437"/>
                  </a:lnTo>
                  <a:lnTo>
                    <a:pt x="96413" y="503236"/>
                  </a:lnTo>
                  <a:lnTo>
                    <a:pt x="156001" y="311017"/>
                  </a:lnTo>
                  <a:close/>
                </a:path>
              </a:pathLst>
            </a:custGeom>
            <a:solidFill>
              <a:srgbClr val="0066FF"/>
            </a:solidFill>
            <a:ln w="9525" cap="flat" cmpd="sng">
              <a:solidFill>
                <a:srgbClr val="0066FF"/>
              </a:solidFill>
              <a:prstDash val="solid"/>
              <a:miter/>
              <a:headEnd type="none" w="med" len="med"/>
              <a:tailEnd type="none" w="med" len="med"/>
            </a:ln>
          </p:spPr>
          <p:txBody>
            <a:bodyPr/>
            <a:p>
              <a:endParaRPr lang="zh-CN" altLang="en-US"/>
            </a:p>
          </p:txBody>
        </p:sp>
        <p:sp>
          <p:nvSpPr>
            <p:cNvPr id="42000" name="AutoShape 16"/>
            <p:cNvSpPr/>
            <p:nvPr/>
          </p:nvSpPr>
          <p:spPr>
            <a:xfrm rot="1119738">
              <a:off x="2495" y="6690"/>
              <a:ext cx="795" cy="793"/>
            </a:xfrm>
            <a:custGeom>
              <a:avLst/>
              <a:gdLst/>
              <a:ahLst/>
              <a:cxnLst>
                <a:cxn ang="17694720">
                  <a:pos x="252413" y="0"/>
                </a:cxn>
                <a:cxn ang="11796480">
                  <a:pos x="1" y="192219"/>
                </a:cxn>
                <a:cxn ang="5898240">
                  <a:pos x="96413" y="503236"/>
                </a:cxn>
                <a:cxn ang="5898240">
                  <a:pos x="408412" y="503236"/>
                </a:cxn>
                <a:cxn ang="0">
                  <a:pos x="504824" y="192219"/>
                </a:cxn>
              </a:cxnLst>
              <a:pathLst>
                <a:path w="504825" h="503238">
                  <a:moveTo>
                    <a:pt x="1" y="192219"/>
                  </a:moveTo>
                  <a:lnTo>
                    <a:pt x="192827" y="192221"/>
                  </a:lnTo>
                  <a:lnTo>
                    <a:pt x="252413" y="0"/>
                  </a:lnTo>
                  <a:lnTo>
                    <a:pt x="311998" y="192221"/>
                  </a:lnTo>
                  <a:lnTo>
                    <a:pt x="504824" y="192219"/>
                  </a:lnTo>
                  <a:lnTo>
                    <a:pt x="348824" y="311017"/>
                  </a:lnTo>
                  <a:lnTo>
                    <a:pt x="408412" y="503236"/>
                  </a:lnTo>
                  <a:lnTo>
                    <a:pt x="252413" y="384437"/>
                  </a:lnTo>
                  <a:lnTo>
                    <a:pt x="96413" y="503236"/>
                  </a:lnTo>
                  <a:lnTo>
                    <a:pt x="156001" y="311017"/>
                  </a:lnTo>
                  <a:close/>
                </a:path>
              </a:pathLst>
            </a:custGeom>
            <a:solidFill>
              <a:srgbClr val="0066FF"/>
            </a:solidFill>
            <a:ln w="9525" cap="flat" cmpd="sng">
              <a:solidFill>
                <a:srgbClr val="0066FF"/>
              </a:solidFill>
              <a:prstDash val="solid"/>
              <a:miter/>
              <a:headEnd type="none" w="med" len="med"/>
              <a:tailEnd type="none" w="med" len="med"/>
            </a:ln>
          </p:spPr>
          <p:txBody>
            <a:bodyPr/>
            <a:p>
              <a:endParaRPr lang="zh-CN" altLang="en-US"/>
            </a:p>
          </p:txBody>
        </p:sp>
      </p:grpSp>
      <p:sp>
        <p:nvSpPr>
          <p:cNvPr id="42001" name="Rectangle 2"/>
          <p:cNvSpPr/>
          <p:nvPr/>
        </p:nvSpPr>
        <p:spPr>
          <a:xfrm>
            <a:off x="468313" y="1341438"/>
            <a:ext cx="8115300" cy="1566862"/>
          </a:xfrm>
          <a:prstGeom prst="rect">
            <a:avLst/>
          </a:prstGeom>
          <a:noFill/>
          <a:ln w="9525">
            <a:noFill/>
          </a:ln>
        </p:spPr>
        <p:txBody>
          <a:bodyPr wrap="square" anchor="t" anchorCtr="0">
            <a:spAutoFit/>
          </a:bodyPr>
          <a:p>
            <a:pPr>
              <a:spcBef>
                <a:spcPct val="20000"/>
              </a:spcBef>
            </a:pPr>
            <a:r>
              <a:rPr lang="zh-CN" altLang="en-US" sz="4000" b="1" dirty="0">
                <a:solidFill>
                  <a:schemeClr val="accent2"/>
                </a:solidFill>
                <a:latin typeface="Arial" panose="020B0604020202020204" pitchFamily="34" charset="0"/>
                <a:ea typeface="楷体" panose="02010609060101010101" pitchFamily="1" charset="-122"/>
              </a:rPr>
              <a:t>第四章、</a:t>
            </a:r>
            <a:r>
              <a:rPr lang="zh-CN" altLang="en-US" sz="4400" b="1" dirty="0">
                <a:solidFill>
                  <a:schemeClr val="accent2"/>
                </a:solidFill>
                <a:latin typeface="楷体" panose="02010609060101010101" pitchFamily="1" charset="-122"/>
                <a:ea typeface="楷体" panose="02010609060101010101" pitchFamily="1" charset="-122"/>
              </a:rPr>
              <a:t>安全成因理论</a:t>
            </a:r>
            <a:endParaRPr lang="zh-CN" altLang="en-US" sz="4400" b="1" dirty="0">
              <a:solidFill>
                <a:schemeClr val="accent2"/>
              </a:solidFill>
              <a:latin typeface="楷体" panose="02010609060101010101" pitchFamily="1" charset="-122"/>
              <a:ea typeface="楷体" panose="02010609060101010101" pitchFamily="1" charset="-122"/>
            </a:endParaRPr>
          </a:p>
          <a:p>
            <a:pPr>
              <a:spcBef>
                <a:spcPct val="20000"/>
              </a:spcBef>
            </a:pPr>
            <a:endParaRPr lang="zh-CN" altLang="en-US" sz="4400" b="1" dirty="0">
              <a:solidFill>
                <a:schemeClr val="accent2"/>
              </a:solidFill>
              <a:latin typeface="楷体" panose="02010609060101010101" pitchFamily="1" charset="-122"/>
              <a:ea typeface="楷体" panose="02010609060101010101" pitchFamily="1" charset="-122"/>
            </a:endParaRPr>
          </a:p>
        </p:txBody>
      </p:sp>
      <p:sp>
        <p:nvSpPr>
          <p:cNvPr id="42002" name="文本框 43026"/>
          <p:cNvSpPr txBox="1"/>
          <p:nvPr/>
        </p:nvSpPr>
        <p:spPr>
          <a:xfrm>
            <a:off x="3536950" y="4491038"/>
            <a:ext cx="309563" cy="366712"/>
          </a:xfrm>
          <a:prstGeom prst="rect">
            <a:avLst/>
          </a:prstGeom>
          <a:noFill/>
          <a:ln w="9525">
            <a:noFill/>
          </a:ln>
        </p:spPr>
        <p:txBody>
          <a:bodyPr wrap="none" anchor="t" anchorCtr="0">
            <a:spAutoFit/>
          </a:bodyPr>
          <a:p>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2"/>
          <p:cNvSpPr>
            <a:spLocks noGrp="1"/>
          </p:cNvSpPr>
          <p:nvPr>
            <p:ph type="body" idx="4294967295"/>
          </p:nvPr>
        </p:nvSpPr>
        <p:spPr>
          <a:xfrm>
            <a:off x="469900" y="1485900"/>
            <a:ext cx="8181975" cy="4826000"/>
          </a:xfrm>
          <a:ln/>
        </p:spPr>
        <p:txBody>
          <a:bodyPr wrap="square" anchor="t" anchorCtr="0"/>
          <a:p>
            <a:pPr marL="1905" indent="-1905">
              <a:buSzPct val="100000"/>
              <a:buFont typeface="Wingdings" panose="05000000000000000000" pitchFamily="2" charset="2"/>
              <a:buChar char="v"/>
            </a:pPr>
            <a:endParaRPr lang="zh-CN" altLang="en-US" sz="14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a:lnSpc>
                <a:spcPct val="130000"/>
              </a:lnSpc>
              <a:buSzPct val="100000"/>
              <a:buFont typeface="Wingdings" panose="05000000000000000000" pitchFamily="2" charset="2"/>
              <a:buNone/>
            </a:pPr>
            <a:r>
              <a:rPr lang="zh-CN" altLang="en-US" sz="2800" b="1" dirty="0">
                <a:solidFill>
                  <a:srgbClr val="FF6600"/>
                </a:solidFill>
                <a:latin typeface="楷体" panose="02010609060101010101" pitchFamily="1" charset="-122"/>
                <a:ea typeface="楷体" panose="02010609060101010101" pitchFamily="1" charset="-122"/>
              </a:rPr>
              <a:t>事故类别分类：</a:t>
            </a:r>
            <a:endParaRPr lang="zh-CN" altLang="en-US" sz="2800" b="1" dirty="0">
              <a:solidFill>
                <a:srgbClr val="FF6600"/>
              </a:solidFill>
              <a:latin typeface="楷体" panose="02010609060101010101" pitchFamily="1" charset="-122"/>
              <a:ea typeface="楷体" panose="02010609060101010101" pitchFamily="1" charset="-122"/>
            </a:endParaRPr>
          </a:p>
          <a:p>
            <a:pPr marL="1905" indent="-1905">
              <a:lnSpc>
                <a:spcPct val="130000"/>
              </a:lnSpc>
              <a:buSzPct val="100000"/>
              <a:buFont typeface="Wingdings" panose="05000000000000000000" pitchFamily="2" charset="2"/>
              <a:buNone/>
            </a:pPr>
            <a:r>
              <a:rPr lang="en-US" altLang="zh-CN" sz="2800" b="1" dirty="0">
                <a:solidFill>
                  <a:schemeClr val="accent2"/>
                </a:solidFill>
                <a:latin typeface="楷体" panose="02010609060101010101" pitchFamily="1" charset="-122"/>
                <a:ea typeface="楷体" panose="02010609060101010101" pitchFamily="1" charset="-122"/>
              </a:rPr>
              <a:t>《</a:t>
            </a:r>
            <a:r>
              <a:rPr lang="zh-CN" altLang="en-US" sz="2800" b="1" dirty="0">
                <a:solidFill>
                  <a:schemeClr val="accent2"/>
                </a:solidFill>
                <a:latin typeface="楷体" panose="02010609060101010101" pitchFamily="1" charset="-122"/>
                <a:ea typeface="楷体" panose="02010609060101010101" pitchFamily="1" charset="-122"/>
              </a:rPr>
              <a:t>生产过程危险和有害因素分类与代码</a:t>
            </a:r>
            <a:r>
              <a:rPr lang="en-US" altLang="zh-CN" sz="2800" b="1" dirty="0">
                <a:solidFill>
                  <a:schemeClr val="accent2"/>
                </a:solidFill>
                <a:latin typeface="楷体" panose="02010609060101010101" pitchFamily="1" charset="-122"/>
                <a:ea typeface="楷体" panose="02010609060101010101" pitchFamily="1" charset="-122"/>
              </a:rPr>
              <a:t>》           </a:t>
            </a:r>
            <a:endParaRPr lang="en-US" altLang="zh-CN" sz="2800" b="1" dirty="0">
              <a:solidFill>
                <a:schemeClr val="accent2"/>
              </a:solidFill>
              <a:latin typeface="楷体" panose="02010609060101010101" pitchFamily="1" charset="-122"/>
              <a:ea typeface="楷体" panose="02010609060101010101" pitchFamily="1" charset="-122"/>
            </a:endParaRPr>
          </a:p>
          <a:p>
            <a:pPr marL="1905" indent="-1905">
              <a:lnSpc>
                <a:spcPct val="130000"/>
              </a:lnSpc>
              <a:buSzPct val="100000"/>
              <a:buFont typeface="Wingdings" panose="05000000000000000000" pitchFamily="2" charset="2"/>
              <a:buNone/>
            </a:pPr>
            <a:r>
              <a:rPr lang="en-US" altLang="zh-CN" sz="2800" b="1" dirty="0">
                <a:solidFill>
                  <a:schemeClr val="accent2"/>
                </a:solidFill>
                <a:latin typeface="楷体" panose="02010609060101010101" pitchFamily="1" charset="-122"/>
                <a:ea typeface="楷体" panose="02010609060101010101" pitchFamily="1" charset="-122"/>
              </a:rPr>
              <a:t>( GB/T13861-2009</a:t>
            </a:r>
            <a:r>
              <a:rPr lang="zh-CN" altLang="en-US" sz="2800" b="1" dirty="0">
                <a:solidFill>
                  <a:schemeClr val="accent2"/>
                </a:solidFill>
                <a:latin typeface="楷体" panose="02010609060101010101" pitchFamily="1" charset="-122"/>
                <a:ea typeface="楷体" panose="02010609060101010101" pitchFamily="1" charset="-122"/>
              </a:rPr>
              <a:t>） 四类</a:t>
            </a:r>
            <a:endParaRPr lang="zh-CN" altLang="en-US" sz="2800" b="1" dirty="0">
              <a:solidFill>
                <a:schemeClr val="accent2"/>
              </a:solidFill>
              <a:latin typeface="楷体" panose="02010609060101010101" pitchFamily="1" charset="-122"/>
              <a:ea typeface="楷体" panose="02010609060101010101" pitchFamily="1" charset="-122"/>
            </a:endParaRPr>
          </a:p>
          <a:p>
            <a:pPr marL="1905" lvl="1" indent="-1905" algn="ctr">
              <a:lnSpc>
                <a:spcPct val="130000"/>
              </a:lnSpc>
              <a:buClr>
                <a:srgbClr val="FF0000"/>
              </a:buClr>
              <a:buSzPct val="100000"/>
              <a:buFont typeface="Wingdings" panose="05000000000000000000" pitchFamily="2" charset="2"/>
              <a:buChar char="Ø"/>
            </a:pPr>
            <a:r>
              <a:rPr lang="zh-CN" altLang="en-US" sz="2800" b="1" dirty="0">
                <a:solidFill>
                  <a:schemeClr val="accent2"/>
                </a:solidFill>
                <a:latin typeface="楷体" panose="02010609060101010101" pitchFamily="1" charset="-122"/>
                <a:ea typeface="楷体" panose="02010609060101010101" pitchFamily="1" charset="-122"/>
              </a:rPr>
              <a:t> 人的因素；</a:t>
            </a:r>
            <a:endParaRPr lang="zh-CN" altLang="en-US" sz="2800" b="1" dirty="0">
              <a:solidFill>
                <a:schemeClr val="accent2"/>
              </a:solidFill>
              <a:latin typeface="楷体" panose="02010609060101010101" pitchFamily="1" charset="-122"/>
              <a:ea typeface="楷体" panose="02010609060101010101" pitchFamily="1" charset="-122"/>
            </a:endParaRPr>
          </a:p>
          <a:p>
            <a:pPr marL="1905" lvl="1" indent="-1905" algn="ctr">
              <a:lnSpc>
                <a:spcPct val="130000"/>
              </a:lnSpc>
              <a:buClr>
                <a:srgbClr val="FF0000"/>
              </a:buClr>
              <a:buSzPct val="100000"/>
              <a:buFont typeface="Wingdings" panose="05000000000000000000" pitchFamily="2" charset="2"/>
              <a:buChar char="Ø"/>
            </a:pPr>
            <a:r>
              <a:rPr lang="zh-CN" altLang="en-US" sz="2800" b="1" dirty="0">
                <a:solidFill>
                  <a:schemeClr val="accent2"/>
                </a:solidFill>
                <a:latin typeface="楷体" panose="02010609060101010101" pitchFamily="1" charset="-122"/>
                <a:ea typeface="楷体" panose="02010609060101010101" pitchFamily="1" charset="-122"/>
              </a:rPr>
              <a:t> 物的因素；</a:t>
            </a:r>
            <a:endParaRPr lang="zh-CN" altLang="en-US" sz="2800" b="1" dirty="0">
              <a:solidFill>
                <a:schemeClr val="accent2"/>
              </a:solidFill>
              <a:latin typeface="楷体" panose="02010609060101010101" pitchFamily="1" charset="-122"/>
              <a:ea typeface="楷体" panose="02010609060101010101" pitchFamily="1" charset="-122"/>
            </a:endParaRPr>
          </a:p>
          <a:p>
            <a:pPr marL="1905" lvl="1" indent="-1905" algn="ctr">
              <a:lnSpc>
                <a:spcPct val="130000"/>
              </a:lnSpc>
              <a:buClr>
                <a:srgbClr val="FF0000"/>
              </a:buClr>
              <a:buSzPct val="100000"/>
              <a:buFont typeface="Wingdings" panose="05000000000000000000" pitchFamily="2" charset="2"/>
              <a:buChar char="Ø"/>
            </a:pPr>
            <a:r>
              <a:rPr lang="zh-CN" altLang="en-US" sz="2800" b="1" dirty="0">
                <a:solidFill>
                  <a:schemeClr val="accent2"/>
                </a:solidFill>
                <a:latin typeface="楷体" panose="02010609060101010101" pitchFamily="1" charset="-122"/>
                <a:ea typeface="楷体" panose="02010609060101010101" pitchFamily="1" charset="-122"/>
              </a:rPr>
              <a:t> 环境因素；</a:t>
            </a:r>
            <a:endParaRPr lang="zh-CN" altLang="en-US" sz="2800" b="1" dirty="0">
              <a:solidFill>
                <a:schemeClr val="accent2"/>
              </a:solidFill>
              <a:latin typeface="楷体" panose="02010609060101010101" pitchFamily="1" charset="-122"/>
              <a:ea typeface="楷体" panose="02010609060101010101" pitchFamily="1" charset="-122"/>
            </a:endParaRPr>
          </a:p>
          <a:p>
            <a:pPr marL="1905" lvl="1" indent="-1905" algn="ctr">
              <a:lnSpc>
                <a:spcPct val="130000"/>
              </a:lnSpc>
              <a:buClr>
                <a:srgbClr val="FF0000"/>
              </a:buClr>
              <a:buSzPct val="100000"/>
              <a:buFont typeface="Wingdings" panose="05000000000000000000" pitchFamily="2" charset="2"/>
              <a:buChar char="Ø"/>
            </a:pPr>
            <a:r>
              <a:rPr lang="zh-CN" altLang="en-US" sz="2800" b="1" dirty="0">
                <a:solidFill>
                  <a:schemeClr val="accent2"/>
                </a:solidFill>
                <a:latin typeface="楷体" panose="02010609060101010101" pitchFamily="1" charset="-122"/>
                <a:ea typeface="楷体" panose="02010609060101010101" pitchFamily="1" charset="-122"/>
              </a:rPr>
              <a:t> 管理因素。</a:t>
            </a:r>
            <a:endParaRPr lang="zh-CN" altLang="en-US" sz="2800" b="1" dirty="0">
              <a:solidFill>
                <a:schemeClr val="accent2"/>
              </a:solidFill>
              <a:latin typeface="楷体" panose="02010609060101010101" pitchFamily="1" charset="-122"/>
              <a:ea typeface="楷体" panose="02010609060101010101" pitchFamily="1" charset="-122"/>
            </a:endParaRPr>
          </a:p>
          <a:p>
            <a:pPr marL="1905" indent="-1905">
              <a:buNone/>
            </a:pPr>
            <a:r>
              <a:rPr lang="zh-CN" altLang="en-US" sz="100" dirty="0">
                <a:latin typeface="隶书" charset="-122"/>
                <a:ea typeface="隶书" charset="-122"/>
              </a:rPr>
              <a:t>　</a:t>
            </a:r>
            <a:endParaRPr lang="zh-CN" altLang="en-US" sz="100" dirty="0">
              <a:latin typeface="隶书" charset="-122"/>
              <a:ea typeface="隶书" charset="-122"/>
            </a:endParaRPr>
          </a:p>
        </p:txBody>
      </p:sp>
      <p:sp>
        <p:nvSpPr>
          <p:cNvPr id="43010" name="Text Box 3"/>
          <p:cNvSpPr txBox="1"/>
          <p:nvPr/>
        </p:nvSpPr>
        <p:spPr>
          <a:xfrm>
            <a:off x="471488" y="287338"/>
            <a:ext cx="8278812"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隶书" charset="-122"/>
                <a:ea typeface="楷体" panose="02010609060101010101" pitchFamily="1" charset="-122"/>
              </a:rPr>
              <a:t>第一节：成因理论</a:t>
            </a:r>
            <a:endParaRPr lang="zh-CN" altLang="en-US" sz="4000" b="1" dirty="0">
              <a:solidFill>
                <a:schemeClr val="accent2"/>
              </a:solidFill>
              <a:latin typeface="隶书" charset="-122"/>
              <a:ea typeface="楷体" panose="02010609060101010101" pitchFamily="1"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Rectangle 2"/>
          <p:cNvSpPr>
            <a:spLocks noGrp="1"/>
          </p:cNvSpPr>
          <p:nvPr>
            <p:ph type="body" idx="4294967295"/>
          </p:nvPr>
        </p:nvSpPr>
        <p:spPr>
          <a:xfrm>
            <a:off x="107950" y="1055688"/>
            <a:ext cx="8929688" cy="5761037"/>
          </a:xfrm>
          <a:ln/>
        </p:spPr>
        <p:txBody>
          <a:bodyPr wrap="square" anchor="t" anchorCtr="0"/>
          <a:p>
            <a:pPr marL="1905" indent="-1905" defTabSz="914400">
              <a:buSzPct val="100000"/>
              <a:buFont typeface="Wingdings" panose="05000000000000000000" pitchFamily="2" charset="2"/>
              <a:buChar char="v"/>
              <a:tabLst>
                <a:tab pos="1431925" algn="l"/>
              </a:tabLst>
            </a:pPr>
            <a:endParaRPr lang="zh-CN" altLang="en-US" sz="6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lnSpc>
                <a:spcPct val="105000"/>
              </a:lnSpc>
              <a:buClr>
                <a:schemeClr val="bg2"/>
              </a:buClr>
              <a:buSzPct val="75000"/>
              <a:buFont typeface="Wingdings" panose="05000000000000000000" pitchFamily="2" charset="2"/>
              <a:buNone/>
              <a:tabLst>
                <a:tab pos="1431925" algn="l"/>
              </a:tabLst>
            </a:pPr>
            <a:r>
              <a:rPr lang="zh-CN" altLang="en-US" sz="2800" b="1" dirty="0">
                <a:solidFill>
                  <a:srgbClr val="FF6600"/>
                </a:solidFill>
                <a:latin typeface="楷体" panose="02010609060101010101" pitchFamily="1" charset="-122"/>
                <a:ea typeface="楷体" panose="02010609060101010101" pitchFamily="1" charset="-122"/>
              </a:rPr>
              <a:t>事故类别分类</a:t>
            </a:r>
            <a:r>
              <a:rPr lang="zh-CN" altLang="en-US" sz="2400" b="1" dirty="0">
                <a:solidFill>
                  <a:srgbClr val="FF6600"/>
                </a:solidFill>
                <a:latin typeface="楷体" panose="02010609060101010101" pitchFamily="1" charset="-122"/>
                <a:ea typeface="楷体" panose="02010609060101010101" pitchFamily="1" charset="-122"/>
              </a:rPr>
              <a:t>：</a:t>
            </a:r>
            <a:r>
              <a:rPr lang="en-US" altLang="zh-CN" sz="2400" b="1" dirty="0">
                <a:solidFill>
                  <a:srgbClr val="FF6600"/>
                </a:solidFill>
                <a:latin typeface="楷体" panose="02010609060101010101" pitchFamily="1" charset="-122"/>
                <a:ea typeface="楷体" panose="02010609060101010101" pitchFamily="1" charset="-122"/>
              </a:rPr>
              <a:t> </a:t>
            </a:r>
            <a:endParaRPr lang="en-US" altLang="zh-CN" sz="2400" b="1" dirty="0">
              <a:solidFill>
                <a:srgbClr val="FF6600"/>
              </a:solidFill>
              <a:latin typeface="楷体" panose="02010609060101010101" pitchFamily="1" charset="-122"/>
              <a:ea typeface="楷体" panose="02010609060101010101" pitchFamily="1" charset="-122"/>
            </a:endParaRPr>
          </a:p>
          <a:p>
            <a:pPr marL="1905" indent="-1905" defTabSz="914400">
              <a:lnSpc>
                <a:spcPct val="105000"/>
              </a:lnSpc>
              <a:buClr>
                <a:schemeClr val="bg2"/>
              </a:buClr>
              <a:buSzPct val="75000"/>
              <a:buFont typeface="Wingdings" panose="05000000000000000000" pitchFamily="2" charset="2"/>
              <a:buNone/>
              <a:tabLst>
                <a:tab pos="1431925" algn="l"/>
              </a:tabLst>
            </a:pPr>
            <a:r>
              <a:rPr lang="zh-CN" altLang="en-US" sz="2400" b="1" dirty="0">
                <a:solidFill>
                  <a:schemeClr val="accent2"/>
                </a:solidFill>
                <a:latin typeface="楷体" panose="02010609060101010101" pitchFamily="1" charset="-122"/>
                <a:ea typeface="楷体" panose="02010609060101010101" pitchFamily="1" charset="-122"/>
              </a:rPr>
              <a:t>    参照国家标准</a:t>
            </a:r>
            <a:r>
              <a:rPr lang="en-US" altLang="zh-CN" sz="2400" b="1" dirty="0">
                <a:solidFill>
                  <a:schemeClr val="accent2"/>
                </a:solidFill>
                <a:latin typeface="楷体" panose="02010609060101010101" pitchFamily="1" charset="-122"/>
                <a:ea typeface="楷体" panose="02010609060101010101" pitchFamily="1" charset="-122"/>
              </a:rPr>
              <a:t>GB6441—1986《</a:t>
            </a:r>
            <a:r>
              <a:rPr lang="zh-CN" altLang="en-US" sz="2400" b="1" dirty="0">
                <a:solidFill>
                  <a:schemeClr val="accent2"/>
                </a:solidFill>
                <a:latin typeface="楷体" panose="02010609060101010101" pitchFamily="1" charset="-122"/>
                <a:ea typeface="楷体" panose="02010609060101010101" pitchFamily="1" charset="-122"/>
              </a:rPr>
              <a:t>企业职业伤亡事故分类标准</a:t>
            </a:r>
            <a:r>
              <a:rPr lang="en-US" altLang="zh-CN" sz="2400" b="1" dirty="0">
                <a:solidFill>
                  <a:schemeClr val="accent2"/>
                </a:solidFill>
                <a:latin typeface="楷体" panose="02010609060101010101" pitchFamily="1" charset="-122"/>
                <a:ea typeface="楷体" panose="02010609060101010101" pitchFamily="1" charset="-122"/>
              </a:rPr>
              <a:t>》</a:t>
            </a:r>
            <a:r>
              <a:rPr lang="zh-CN" altLang="en-US" sz="2400" b="1" dirty="0">
                <a:solidFill>
                  <a:schemeClr val="accent2"/>
                </a:solidFill>
                <a:latin typeface="楷体" panose="02010609060101010101" pitchFamily="1" charset="-122"/>
                <a:ea typeface="楷体" panose="02010609060101010101" pitchFamily="1" charset="-122"/>
              </a:rPr>
              <a:t>，综合考虑起因物、引起事故的先发的诱导性原因、致害物、伤害方式等，将事故分为</a:t>
            </a:r>
            <a:r>
              <a:rPr lang="en-US" altLang="zh-CN" sz="2400" b="1" dirty="0">
                <a:solidFill>
                  <a:schemeClr val="accent2"/>
                </a:solidFill>
                <a:latin typeface="楷体" panose="02010609060101010101" pitchFamily="1" charset="-122"/>
                <a:ea typeface="楷体" panose="02010609060101010101" pitchFamily="1" charset="-122"/>
              </a:rPr>
              <a:t>20</a:t>
            </a:r>
            <a:r>
              <a:rPr lang="zh-CN" altLang="en-US" sz="2400" b="1" dirty="0">
                <a:solidFill>
                  <a:schemeClr val="accent2"/>
                </a:solidFill>
                <a:latin typeface="楷体" panose="02010609060101010101" pitchFamily="1" charset="-122"/>
                <a:ea typeface="楷体" panose="02010609060101010101" pitchFamily="1" charset="-122"/>
              </a:rPr>
              <a:t>类。</a:t>
            </a:r>
            <a:endParaRPr lang="en-US" altLang="zh-CN" sz="1800" b="1" dirty="0">
              <a:solidFill>
                <a:srgbClr val="0B2DBD"/>
              </a:solidFill>
              <a:latin typeface="楷体" panose="02010609060101010101" pitchFamily="1" charset="-122"/>
              <a:ea typeface="楷体" panose="02010609060101010101" pitchFamily="1" charset="-122"/>
            </a:endParaRPr>
          </a:p>
          <a:p>
            <a:pPr marL="1905" indent="-1905" defTabSz="914400">
              <a:lnSpc>
                <a:spcPct val="130000"/>
              </a:lnSpc>
              <a:buSzPct val="100000"/>
              <a:buFont typeface="Wingdings" panose="05000000000000000000" pitchFamily="2" charset="2"/>
              <a:buNone/>
              <a:tabLst>
                <a:tab pos="1431925" algn="l"/>
              </a:tabLst>
            </a:pPr>
            <a:r>
              <a:rPr lang="en-US" altLang="zh-CN" b="1" dirty="0">
                <a:solidFill>
                  <a:schemeClr val="accent2"/>
                </a:solidFill>
                <a:latin typeface="楷体" panose="02010609060101010101" pitchFamily="1" charset="-122"/>
                <a:ea typeface="楷体" panose="02010609060101010101" pitchFamily="1" charset="-122"/>
              </a:rPr>
              <a:t>1</a:t>
            </a:r>
            <a:r>
              <a:rPr lang="zh-CN" altLang="en-US" b="1" dirty="0">
                <a:solidFill>
                  <a:schemeClr val="accent2"/>
                </a:solidFill>
                <a:latin typeface="楷体" panose="02010609060101010101" pitchFamily="1" charset="-122"/>
                <a:ea typeface="楷体" panose="02010609060101010101" pitchFamily="1" charset="-122"/>
              </a:rPr>
              <a:t>）物体打击	    </a:t>
            </a:r>
            <a:r>
              <a:rPr lang="en-US" altLang="zh-CN" b="1" dirty="0">
                <a:solidFill>
                  <a:schemeClr val="accent2"/>
                </a:solidFill>
                <a:latin typeface="楷体" panose="02010609060101010101" pitchFamily="1" charset="-122"/>
                <a:ea typeface="楷体" panose="02010609060101010101" pitchFamily="1" charset="-122"/>
              </a:rPr>
              <a:t>2</a:t>
            </a:r>
            <a:r>
              <a:rPr lang="zh-CN" altLang="en-US" b="1" dirty="0">
                <a:solidFill>
                  <a:schemeClr val="accent2"/>
                </a:solidFill>
                <a:latin typeface="楷体" panose="02010609060101010101" pitchFamily="1" charset="-122"/>
                <a:ea typeface="楷体" panose="02010609060101010101" pitchFamily="1" charset="-122"/>
              </a:rPr>
              <a:t>）车辆伤害 	  </a:t>
            </a:r>
            <a:r>
              <a:rPr lang="en-US" altLang="zh-CN" b="1" dirty="0">
                <a:solidFill>
                  <a:schemeClr val="accent2"/>
                </a:solidFill>
                <a:latin typeface="楷体" panose="02010609060101010101" pitchFamily="1" charset="-122"/>
                <a:ea typeface="楷体" panose="02010609060101010101" pitchFamily="1" charset="-122"/>
              </a:rPr>
              <a:t>3</a:t>
            </a:r>
            <a:r>
              <a:rPr lang="zh-CN" altLang="en-US" b="1" dirty="0">
                <a:solidFill>
                  <a:schemeClr val="accent2"/>
                </a:solidFill>
                <a:latin typeface="楷体" panose="02010609060101010101" pitchFamily="1" charset="-122"/>
                <a:ea typeface="楷体" panose="02010609060101010101" pitchFamily="1" charset="-122"/>
              </a:rPr>
              <a:t>）机械伤害		</a:t>
            </a:r>
            <a:r>
              <a:rPr lang="en-US" altLang="zh-CN" b="1" dirty="0">
                <a:solidFill>
                  <a:schemeClr val="accent2"/>
                </a:solidFill>
                <a:latin typeface="楷体" panose="02010609060101010101" pitchFamily="1" charset="-122"/>
                <a:ea typeface="楷体" panose="02010609060101010101" pitchFamily="1" charset="-122"/>
              </a:rPr>
              <a:t>4</a:t>
            </a:r>
            <a:r>
              <a:rPr lang="zh-CN" altLang="en-US" b="1" dirty="0">
                <a:solidFill>
                  <a:schemeClr val="accent2"/>
                </a:solidFill>
                <a:latin typeface="楷体" panose="02010609060101010101" pitchFamily="1" charset="-122"/>
                <a:ea typeface="楷体" panose="02010609060101010101" pitchFamily="1" charset="-122"/>
              </a:rPr>
              <a:t>）起重伤害</a:t>
            </a:r>
            <a:br>
              <a:rPr lang="zh-CN" altLang="en-US" b="1" dirty="0">
                <a:solidFill>
                  <a:schemeClr val="accent2"/>
                </a:solidFill>
                <a:latin typeface="楷体" panose="02010609060101010101" pitchFamily="1" charset="-122"/>
                <a:ea typeface="楷体" panose="02010609060101010101" pitchFamily="1" charset="-122"/>
              </a:rPr>
            </a:br>
            <a:r>
              <a:rPr lang="en-US" altLang="zh-CN" b="1" dirty="0">
                <a:solidFill>
                  <a:schemeClr val="accent2"/>
                </a:solidFill>
                <a:latin typeface="楷体" panose="02010609060101010101" pitchFamily="1" charset="-122"/>
                <a:ea typeface="楷体" panose="02010609060101010101" pitchFamily="1" charset="-122"/>
              </a:rPr>
              <a:t>5</a:t>
            </a:r>
            <a:r>
              <a:rPr lang="zh-CN" altLang="en-US" b="1" dirty="0">
                <a:solidFill>
                  <a:schemeClr val="accent2"/>
                </a:solidFill>
                <a:latin typeface="楷体" panose="02010609060101010101" pitchFamily="1" charset="-122"/>
                <a:ea typeface="楷体" panose="02010609060101010101" pitchFamily="1" charset="-122"/>
              </a:rPr>
              <a:t>）触电	    </a:t>
            </a:r>
            <a:r>
              <a:rPr lang="en-US" altLang="zh-CN" b="1" dirty="0">
                <a:solidFill>
                  <a:schemeClr val="accent2"/>
                </a:solidFill>
                <a:latin typeface="楷体" panose="02010609060101010101" pitchFamily="1" charset="-122"/>
                <a:ea typeface="楷体" panose="02010609060101010101" pitchFamily="1" charset="-122"/>
              </a:rPr>
              <a:t>6</a:t>
            </a:r>
            <a:r>
              <a:rPr lang="zh-CN" altLang="en-US" b="1" dirty="0">
                <a:solidFill>
                  <a:schemeClr val="accent2"/>
                </a:solidFill>
                <a:latin typeface="楷体" panose="02010609060101010101" pitchFamily="1" charset="-122"/>
                <a:ea typeface="楷体" panose="02010609060101010101" pitchFamily="1" charset="-122"/>
              </a:rPr>
              <a:t>）淹溺	  </a:t>
            </a:r>
            <a:r>
              <a:rPr lang="en-US" altLang="zh-CN" b="1" dirty="0">
                <a:solidFill>
                  <a:schemeClr val="accent2"/>
                </a:solidFill>
                <a:latin typeface="楷体" panose="02010609060101010101" pitchFamily="1" charset="-122"/>
                <a:ea typeface="楷体" panose="02010609060101010101" pitchFamily="1" charset="-122"/>
              </a:rPr>
              <a:t>7</a:t>
            </a:r>
            <a:r>
              <a:rPr lang="zh-CN" altLang="en-US" b="1" dirty="0">
                <a:solidFill>
                  <a:schemeClr val="accent2"/>
                </a:solidFill>
                <a:latin typeface="楷体" panose="02010609060101010101" pitchFamily="1" charset="-122"/>
                <a:ea typeface="楷体" panose="02010609060101010101" pitchFamily="1" charset="-122"/>
              </a:rPr>
              <a:t>）灼烫		</a:t>
            </a:r>
            <a:r>
              <a:rPr lang="en-US" altLang="zh-CN" b="1" dirty="0">
                <a:solidFill>
                  <a:schemeClr val="accent2"/>
                </a:solidFill>
                <a:latin typeface="楷体" panose="02010609060101010101" pitchFamily="1" charset="-122"/>
                <a:ea typeface="楷体" panose="02010609060101010101" pitchFamily="1" charset="-122"/>
              </a:rPr>
              <a:t>8</a:t>
            </a:r>
            <a:r>
              <a:rPr lang="zh-CN" altLang="en-US" b="1" dirty="0">
                <a:solidFill>
                  <a:schemeClr val="accent2"/>
                </a:solidFill>
                <a:latin typeface="楷体" panose="02010609060101010101" pitchFamily="1" charset="-122"/>
                <a:ea typeface="楷体" panose="02010609060101010101" pitchFamily="1" charset="-122"/>
              </a:rPr>
              <a:t>）火灾</a:t>
            </a:r>
            <a:br>
              <a:rPr lang="zh-CN" altLang="en-US" b="1" dirty="0">
                <a:solidFill>
                  <a:schemeClr val="accent2"/>
                </a:solidFill>
                <a:latin typeface="楷体" panose="02010609060101010101" pitchFamily="1" charset="-122"/>
                <a:ea typeface="楷体" panose="02010609060101010101" pitchFamily="1" charset="-122"/>
              </a:rPr>
            </a:br>
            <a:r>
              <a:rPr lang="en-US" altLang="zh-CN" b="1" dirty="0">
                <a:solidFill>
                  <a:schemeClr val="accent2"/>
                </a:solidFill>
                <a:latin typeface="楷体" panose="02010609060101010101" pitchFamily="1" charset="-122"/>
                <a:ea typeface="楷体" panose="02010609060101010101" pitchFamily="1" charset="-122"/>
              </a:rPr>
              <a:t>9</a:t>
            </a:r>
            <a:r>
              <a:rPr lang="zh-CN" altLang="en-US" b="1" dirty="0">
                <a:solidFill>
                  <a:schemeClr val="accent2"/>
                </a:solidFill>
                <a:latin typeface="楷体" panose="02010609060101010101" pitchFamily="1" charset="-122"/>
                <a:ea typeface="楷体" panose="02010609060101010101" pitchFamily="1" charset="-122"/>
              </a:rPr>
              <a:t>）高处坠落    </a:t>
            </a:r>
            <a:r>
              <a:rPr lang="en-US" altLang="zh-CN" b="1" dirty="0">
                <a:solidFill>
                  <a:schemeClr val="accent2"/>
                </a:solidFill>
                <a:latin typeface="楷体" panose="02010609060101010101" pitchFamily="1" charset="-122"/>
                <a:ea typeface="楷体" panose="02010609060101010101" pitchFamily="1" charset="-122"/>
              </a:rPr>
              <a:t>10</a:t>
            </a:r>
            <a:r>
              <a:rPr lang="zh-CN" altLang="en-US" b="1" dirty="0">
                <a:solidFill>
                  <a:schemeClr val="accent2"/>
                </a:solidFill>
                <a:latin typeface="楷体" panose="02010609060101010101" pitchFamily="1" charset="-122"/>
                <a:ea typeface="楷体" panose="02010609060101010101" pitchFamily="1" charset="-122"/>
              </a:rPr>
              <a:t>）坍塌	  </a:t>
            </a:r>
            <a:r>
              <a:rPr lang="en-US" altLang="zh-CN" b="1" dirty="0">
                <a:solidFill>
                  <a:schemeClr val="accent2"/>
                </a:solidFill>
                <a:latin typeface="楷体" panose="02010609060101010101" pitchFamily="1" charset="-122"/>
                <a:ea typeface="楷体" panose="02010609060101010101" pitchFamily="1" charset="-122"/>
              </a:rPr>
              <a:t>11</a:t>
            </a:r>
            <a:r>
              <a:rPr lang="zh-CN" altLang="en-US" b="1" dirty="0">
                <a:solidFill>
                  <a:schemeClr val="accent2"/>
                </a:solidFill>
                <a:latin typeface="楷体" panose="02010609060101010101" pitchFamily="1" charset="-122"/>
                <a:ea typeface="楷体" panose="02010609060101010101" pitchFamily="1" charset="-122"/>
              </a:rPr>
              <a:t>）冒顶片帮	       </a:t>
            </a:r>
            <a:r>
              <a:rPr lang="en-US" altLang="zh-CN" b="1" dirty="0">
                <a:solidFill>
                  <a:schemeClr val="accent2"/>
                </a:solidFill>
                <a:latin typeface="楷体" panose="02010609060101010101" pitchFamily="1" charset="-122"/>
                <a:ea typeface="楷体" panose="02010609060101010101" pitchFamily="1" charset="-122"/>
              </a:rPr>
              <a:t>12</a:t>
            </a:r>
            <a:r>
              <a:rPr lang="zh-CN" altLang="en-US" b="1" dirty="0">
                <a:solidFill>
                  <a:schemeClr val="accent2"/>
                </a:solidFill>
                <a:latin typeface="楷体" panose="02010609060101010101" pitchFamily="1" charset="-122"/>
                <a:ea typeface="楷体" panose="02010609060101010101" pitchFamily="1" charset="-122"/>
              </a:rPr>
              <a:t>）透水</a:t>
            </a:r>
            <a:br>
              <a:rPr lang="zh-CN" altLang="en-US" b="1" dirty="0">
                <a:solidFill>
                  <a:schemeClr val="accent2"/>
                </a:solidFill>
                <a:latin typeface="楷体" panose="02010609060101010101" pitchFamily="1" charset="-122"/>
                <a:ea typeface="楷体" panose="02010609060101010101" pitchFamily="1" charset="-122"/>
              </a:rPr>
            </a:br>
            <a:r>
              <a:rPr lang="en-US" altLang="zh-CN" b="1" dirty="0">
                <a:solidFill>
                  <a:schemeClr val="accent2"/>
                </a:solidFill>
                <a:latin typeface="楷体" panose="02010609060101010101" pitchFamily="1" charset="-122"/>
                <a:ea typeface="楷体" panose="02010609060101010101" pitchFamily="1" charset="-122"/>
              </a:rPr>
              <a:t>13</a:t>
            </a:r>
            <a:r>
              <a:rPr lang="zh-CN" altLang="en-US" b="1" dirty="0">
                <a:solidFill>
                  <a:schemeClr val="accent2"/>
                </a:solidFill>
                <a:latin typeface="楷体" panose="02010609060101010101" pitchFamily="1" charset="-122"/>
                <a:ea typeface="楷体" panose="02010609060101010101" pitchFamily="1" charset="-122"/>
              </a:rPr>
              <a:t>）放炮 	    </a:t>
            </a:r>
            <a:r>
              <a:rPr lang="en-US" altLang="zh-CN" b="1" dirty="0">
                <a:solidFill>
                  <a:schemeClr val="accent2"/>
                </a:solidFill>
                <a:latin typeface="楷体" panose="02010609060101010101" pitchFamily="1" charset="-122"/>
                <a:ea typeface="楷体" panose="02010609060101010101" pitchFamily="1" charset="-122"/>
              </a:rPr>
              <a:t>14</a:t>
            </a:r>
            <a:r>
              <a:rPr lang="zh-CN" altLang="en-US" b="1" dirty="0">
                <a:solidFill>
                  <a:schemeClr val="accent2"/>
                </a:solidFill>
                <a:latin typeface="楷体" panose="02010609060101010101" pitchFamily="1" charset="-122"/>
                <a:ea typeface="楷体" panose="02010609060101010101" pitchFamily="1" charset="-122"/>
              </a:rPr>
              <a:t>）火药爆炸	  </a:t>
            </a:r>
            <a:r>
              <a:rPr lang="en-US" altLang="zh-CN" b="1" dirty="0">
                <a:solidFill>
                  <a:schemeClr val="accent2"/>
                </a:solidFill>
                <a:latin typeface="楷体" panose="02010609060101010101" pitchFamily="1" charset="-122"/>
                <a:ea typeface="楷体" panose="02010609060101010101" pitchFamily="1" charset="-122"/>
              </a:rPr>
              <a:t>15</a:t>
            </a:r>
            <a:r>
              <a:rPr lang="zh-CN" altLang="en-US" b="1" dirty="0">
                <a:solidFill>
                  <a:schemeClr val="accent2"/>
                </a:solidFill>
                <a:latin typeface="楷体" panose="02010609060101010101" pitchFamily="1" charset="-122"/>
                <a:ea typeface="楷体" panose="02010609060101010101" pitchFamily="1" charset="-122"/>
              </a:rPr>
              <a:t>）瓦斯爆炸		</a:t>
            </a:r>
            <a:r>
              <a:rPr lang="en-US" altLang="zh-CN" b="1" dirty="0">
                <a:solidFill>
                  <a:schemeClr val="accent2"/>
                </a:solidFill>
                <a:latin typeface="楷体" panose="02010609060101010101" pitchFamily="1" charset="-122"/>
                <a:ea typeface="楷体" panose="02010609060101010101" pitchFamily="1" charset="-122"/>
              </a:rPr>
              <a:t>16</a:t>
            </a:r>
            <a:r>
              <a:rPr lang="zh-CN" altLang="en-US" b="1" dirty="0">
                <a:solidFill>
                  <a:schemeClr val="accent2"/>
                </a:solidFill>
                <a:latin typeface="楷体" panose="02010609060101010101" pitchFamily="1" charset="-122"/>
                <a:ea typeface="楷体" panose="02010609060101010101" pitchFamily="1" charset="-122"/>
              </a:rPr>
              <a:t>）锅炉爆炸</a:t>
            </a:r>
            <a:br>
              <a:rPr lang="zh-CN" altLang="en-US" b="1" dirty="0">
                <a:solidFill>
                  <a:schemeClr val="accent2"/>
                </a:solidFill>
                <a:latin typeface="楷体" panose="02010609060101010101" pitchFamily="1" charset="-122"/>
                <a:ea typeface="楷体" panose="02010609060101010101" pitchFamily="1" charset="-122"/>
              </a:rPr>
            </a:br>
            <a:r>
              <a:rPr lang="en-US" altLang="zh-CN" b="1" dirty="0">
                <a:solidFill>
                  <a:schemeClr val="accent2"/>
                </a:solidFill>
                <a:latin typeface="楷体" panose="02010609060101010101" pitchFamily="1" charset="-122"/>
                <a:ea typeface="楷体" panose="02010609060101010101" pitchFamily="1" charset="-122"/>
              </a:rPr>
              <a:t>17</a:t>
            </a:r>
            <a:r>
              <a:rPr lang="zh-CN" altLang="en-US" b="1" dirty="0">
                <a:solidFill>
                  <a:schemeClr val="accent2"/>
                </a:solidFill>
                <a:latin typeface="楷体" panose="02010609060101010101" pitchFamily="1" charset="-122"/>
                <a:ea typeface="楷体" panose="02010609060101010101" pitchFamily="1" charset="-122"/>
              </a:rPr>
              <a:t>）容器爆炸	 </a:t>
            </a:r>
            <a:r>
              <a:rPr lang="en-US" altLang="zh-CN" b="1" dirty="0">
                <a:solidFill>
                  <a:schemeClr val="accent2"/>
                </a:solidFill>
                <a:latin typeface="楷体" panose="02010609060101010101" pitchFamily="1" charset="-122"/>
                <a:ea typeface="楷体" panose="02010609060101010101" pitchFamily="1" charset="-122"/>
              </a:rPr>
              <a:t>18</a:t>
            </a:r>
            <a:r>
              <a:rPr lang="zh-CN" altLang="en-US" b="1" dirty="0">
                <a:solidFill>
                  <a:schemeClr val="accent2"/>
                </a:solidFill>
                <a:latin typeface="楷体" panose="02010609060101010101" pitchFamily="1" charset="-122"/>
                <a:ea typeface="楷体" panose="02010609060101010101" pitchFamily="1" charset="-122"/>
              </a:rPr>
              <a:t>）其它爆炸	  </a:t>
            </a:r>
            <a:r>
              <a:rPr lang="en-US" altLang="zh-CN" b="1" dirty="0">
                <a:solidFill>
                  <a:schemeClr val="accent2"/>
                </a:solidFill>
                <a:latin typeface="楷体" panose="02010609060101010101" pitchFamily="1" charset="-122"/>
                <a:ea typeface="楷体" panose="02010609060101010101" pitchFamily="1" charset="-122"/>
              </a:rPr>
              <a:t>19</a:t>
            </a:r>
            <a:r>
              <a:rPr lang="zh-CN" altLang="en-US" b="1" dirty="0">
                <a:solidFill>
                  <a:schemeClr val="accent2"/>
                </a:solidFill>
                <a:latin typeface="楷体" panose="02010609060101010101" pitchFamily="1" charset="-122"/>
                <a:ea typeface="楷体" panose="02010609060101010101" pitchFamily="1" charset="-122"/>
              </a:rPr>
              <a:t>）中毒和窒息 	</a:t>
            </a:r>
            <a:r>
              <a:rPr lang="en-US" altLang="zh-CN" b="1" dirty="0">
                <a:solidFill>
                  <a:schemeClr val="accent2"/>
                </a:solidFill>
                <a:latin typeface="楷体" panose="02010609060101010101" pitchFamily="1" charset="-122"/>
                <a:ea typeface="楷体" panose="02010609060101010101" pitchFamily="1" charset="-122"/>
              </a:rPr>
              <a:t>20</a:t>
            </a:r>
            <a:r>
              <a:rPr lang="zh-CN" altLang="en-US" b="1" dirty="0">
                <a:solidFill>
                  <a:schemeClr val="accent2"/>
                </a:solidFill>
                <a:latin typeface="楷体" panose="02010609060101010101" pitchFamily="1" charset="-122"/>
                <a:ea typeface="楷体" panose="02010609060101010101" pitchFamily="1" charset="-122"/>
              </a:rPr>
              <a:t>）其它伤害</a:t>
            </a:r>
            <a:endParaRPr lang="zh-CN" altLang="en-US" b="1" dirty="0">
              <a:solidFill>
                <a:schemeClr val="accent2"/>
              </a:solidFill>
              <a:latin typeface="楷体" panose="02010609060101010101" pitchFamily="1" charset="-122"/>
              <a:ea typeface="楷体" panose="02010609060101010101" pitchFamily="1" charset="-122"/>
            </a:endParaRPr>
          </a:p>
          <a:p>
            <a:pPr marL="1905" indent="-1905" defTabSz="914400">
              <a:buNone/>
              <a:tabLst>
                <a:tab pos="1431925" algn="l"/>
              </a:tabLst>
            </a:pPr>
            <a:r>
              <a:rPr lang="zh-CN" altLang="en-US" sz="100" dirty="0">
                <a:latin typeface="隶书" charset="-122"/>
                <a:ea typeface="隶书" charset="-122"/>
              </a:rPr>
              <a:t>　</a:t>
            </a:r>
            <a:endParaRPr lang="zh-CN" altLang="en-US" sz="100" dirty="0">
              <a:latin typeface="隶书" charset="-122"/>
              <a:ea typeface="隶书" charset="-122"/>
            </a:endParaRPr>
          </a:p>
        </p:txBody>
      </p:sp>
      <p:sp>
        <p:nvSpPr>
          <p:cNvPr id="44034" name="Text Box 3"/>
          <p:cNvSpPr txBox="1"/>
          <p:nvPr/>
        </p:nvSpPr>
        <p:spPr>
          <a:xfrm>
            <a:off x="471488" y="287338"/>
            <a:ext cx="8278812"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隶书" charset="-122"/>
                <a:ea typeface="楷体" panose="02010609060101010101" pitchFamily="1" charset="-122"/>
              </a:rPr>
              <a:t>第一节：成因理论</a:t>
            </a:r>
            <a:endParaRPr lang="zh-CN" altLang="en-US" sz="4000" b="1" dirty="0">
              <a:solidFill>
                <a:schemeClr val="accent2"/>
              </a:solidFill>
              <a:latin typeface="隶书" charset="-122"/>
              <a:ea typeface="楷体" panose="02010609060101010101" pitchFamily="1"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a:spLocks noGrp="1"/>
          </p:cNvSpPr>
          <p:nvPr>
            <p:ph type="body" idx="4294967295"/>
          </p:nvPr>
        </p:nvSpPr>
        <p:spPr>
          <a:xfrm>
            <a:off x="107950" y="1055688"/>
            <a:ext cx="8929688" cy="5761038"/>
          </a:xfrm>
        </p:spPr>
        <p:txBody>
          <a:bodyPr vert="horz" wrap="square" anchor="t"/>
          <a:p>
            <a:pPr marL="1905" indent="-1905" defTabSz="914400">
              <a:buSzPct val="100000"/>
              <a:buFont typeface="Wingdings" panose="05000000000000000000" pitchFamily="2" charset="2"/>
              <a:buChar char="v"/>
              <a:tabLst>
                <a:tab pos="1431925" algn="l"/>
              </a:tabLst>
            </a:pPr>
            <a:endParaRPr lang="zh-CN" altLang="en-US" sz="6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buNone/>
              <a:tabLst>
                <a:tab pos="1431925" algn="l"/>
              </a:tabLst>
            </a:pPr>
            <a:r>
              <a:rPr lang="zh-CN" altLang="en-US" sz="2800" b="1" dirty="0">
                <a:solidFill>
                  <a:srgbClr val="FF6600"/>
                </a:solidFill>
                <a:latin typeface="楷体" panose="02010609060101010101" pitchFamily="1" charset="-122"/>
                <a:ea typeface="楷体" panose="02010609060101010101" pitchFamily="1" charset="-122"/>
              </a:rPr>
              <a:t>因里希规律： </a:t>
            </a:r>
            <a:r>
              <a:rPr lang="zh-CN" altLang="en-US" sz="2800" b="1" dirty="0">
                <a:solidFill>
                  <a:schemeClr val="accent2"/>
                </a:solidFill>
                <a:latin typeface="楷体" panose="02010609060101010101" pitchFamily="1" charset="-122"/>
                <a:ea typeface="楷体" panose="02010609060101010101" pitchFamily="1" charset="-122"/>
              </a:rPr>
              <a:t> </a:t>
            </a:r>
            <a:endParaRPr lang="zh-CN" altLang="en-US" sz="2800" b="1" dirty="0">
              <a:solidFill>
                <a:schemeClr val="accent2"/>
              </a:solidFill>
              <a:latin typeface="楷体" panose="02010609060101010101" pitchFamily="1" charset="-122"/>
              <a:ea typeface="楷体" panose="02010609060101010101" pitchFamily="1" charset="-122"/>
            </a:endParaRPr>
          </a:p>
          <a:p>
            <a:pPr marL="1905" indent="-1905" defTabSz="914400">
              <a:buNone/>
              <a:tabLst>
                <a:tab pos="1431925" algn="l"/>
              </a:tabLst>
            </a:pPr>
            <a:r>
              <a:rPr lang="zh-CN" altLang="en-US" sz="2800" b="1" dirty="0">
                <a:solidFill>
                  <a:schemeClr val="accent2"/>
                </a:solidFill>
                <a:latin typeface="楷体" panose="02010609060101010101" pitchFamily="1" charset="-122"/>
                <a:ea typeface="楷体" panose="02010609060101010101" pitchFamily="1" charset="-122"/>
              </a:rPr>
              <a:t>美国安全工程师海因里希提出</a:t>
            </a:r>
            <a:r>
              <a:rPr lang="en-US" altLang="zh-CN" sz="2800" b="1" dirty="0">
                <a:solidFill>
                  <a:schemeClr val="accent2"/>
                </a:solidFill>
                <a:latin typeface="楷体" panose="02010609060101010101" pitchFamily="1" charset="-122"/>
                <a:ea typeface="楷体" panose="02010609060101010101" pitchFamily="1" charset="-122"/>
              </a:rPr>
              <a:t>:</a:t>
            </a:r>
            <a:r>
              <a:rPr lang="zh-CN" altLang="en-US" sz="2800" b="1" dirty="0">
                <a:solidFill>
                  <a:schemeClr val="accent2"/>
                </a:solidFill>
                <a:latin typeface="楷体" panose="02010609060101010101" pitchFamily="1" charset="-122"/>
                <a:ea typeface="楷体" panose="02010609060101010101" pitchFamily="1" charset="-122"/>
              </a:rPr>
              <a:t>事故发生的比例为</a:t>
            </a:r>
            <a:r>
              <a:rPr lang="en-US" altLang="zh-CN" sz="2800" b="1" dirty="0">
                <a:solidFill>
                  <a:schemeClr val="accent2"/>
                </a:solidFill>
                <a:latin typeface="楷体" panose="02010609060101010101" pitchFamily="1" charset="-122"/>
                <a:ea typeface="楷体" panose="02010609060101010101" pitchFamily="1" charset="-122"/>
              </a:rPr>
              <a:t>88:10:2</a:t>
            </a:r>
            <a:r>
              <a:rPr lang="zh-CN" altLang="en-US" sz="2800" b="1" dirty="0">
                <a:solidFill>
                  <a:schemeClr val="accent2"/>
                </a:solidFill>
                <a:latin typeface="楷体" panose="02010609060101010101" pitchFamily="1" charset="-122"/>
                <a:ea typeface="楷体" panose="02010609060101010101" pitchFamily="1" charset="-122"/>
              </a:rPr>
              <a:t>，即</a:t>
            </a:r>
            <a:r>
              <a:rPr lang="en-US" altLang="zh-CN" sz="2800" b="1" dirty="0">
                <a:solidFill>
                  <a:schemeClr val="accent2"/>
                </a:solidFill>
                <a:latin typeface="楷体" panose="02010609060101010101" pitchFamily="1" charset="-122"/>
                <a:ea typeface="楷体" panose="02010609060101010101" pitchFamily="1" charset="-122"/>
              </a:rPr>
              <a:t>100</a:t>
            </a:r>
            <a:r>
              <a:rPr lang="zh-CN" altLang="en-US" sz="2800" b="1" dirty="0">
                <a:solidFill>
                  <a:schemeClr val="accent2"/>
                </a:solidFill>
                <a:latin typeface="楷体" panose="02010609060101010101" pitchFamily="1" charset="-122"/>
                <a:ea typeface="楷体" panose="02010609060101010101" pitchFamily="1" charset="-122"/>
              </a:rPr>
              <a:t>起事故中，有</a:t>
            </a:r>
            <a:r>
              <a:rPr lang="en-US" altLang="zh-CN" sz="2800" b="1" dirty="0">
                <a:solidFill>
                  <a:schemeClr val="accent2"/>
                </a:solidFill>
                <a:latin typeface="楷体" panose="02010609060101010101" pitchFamily="1" charset="-122"/>
                <a:ea typeface="楷体" panose="02010609060101010101" pitchFamily="1" charset="-122"/>
              </a:rPr>
              <a:t>88</a:t>
            </a:r>
            <a:r>
              <a:rPr lang="zh-CN" altLang="en-US" sz="2800" b="1" dirty="0">
                <a:solidFill>
                  <a:schemeClr val="accent2"/>
                </a:solidFill>
                <a:latin typeface="楷体" panose="02010609060101010101" pitchFamily="1" charset="-122"/>
                <a:ea typeface="楷体" panose="02010609060101010101" pitchFamily="1" charset="-122"/>
              </a:rPr>
              <a:t>起纯属人为，有</a:t>
            </a:r>
            <a:r>
              <a:rPr lang="en-US" altLang="zh-CN" sz="2800" b="1" dirty="0">
                <a:solidFill>
                  <a:schemeClr val="accent2"/>
                </a:solidFill>
                <a:latin typeface="楷体" panose="02010609060101010101" pitchFamily="1" charset="-122"/>
                <a:ea typeface="楷体" panose="02010609060101010101" pitchFamily="1" charset="-122"/>
              </a:rPr>
              <a:t>10</a:t>
            </a:r>
            <a:r>
              <a:rPr lang="zh-CN" altLang="en-US" sz="2800" b="1" dirty="0">
                <a:solidFill>
                  <a:schemeClr val="accent2"/>
                </a:solidFill>
                <a:latin typeface="楷体" panose="02010609060101010101" pitchFamily="1" charset="-122"/>
                <a:ea typeface="楷体" panose="02010609060101010101" pitchFamily="1" charset="-122"/>
              </a:rPr>
              <a:t>起由人和物的不安全状态造成，只有</a:t>
            </a:r>
            <a:r>
              <a:rPr lang="en-US" altLang="zh-CN" sz="2800" b="1" dirty="0">
                <a:solidFill>
                  <a:schemeClr val="accent2"/>
                </a:solidFill>
                <a:latin typeface="楷体" panose="02010609060101010101" pitchFamily="1" charset="-122"/>
                <a:ea typeface="楷体" panose="02010609060101010101" pitchFamily="1" charset="-122"/>
              </a:rPr>
              <a:t>2</a:t>
            </a:r>
            <a:r>
              <a:rPr lang="zh-CN" altLang="en-US" sz="2800" b="1" dirty="0">
                <a:solidFill>
                  <a:schemeClr val="accent2"/>
                </a:solidFill>
                <a:latin typeface="楷体" panose="02010609060101010101" pitchFamily="1" charset="-122"/>
                <a:ea typeface="楷体" panose="02010609060101010101" pitchFamily="1" charset="-122"/>
              </a:rPr>
              <a:t>起是所谓的“天灾”，是难以预防的。</a:t>
            </a:r>
            <a:endParaRPr lang="zh-CN" altLang="en-US" sz="2800" b="1" dirty="0">
              <a:solidFill>
                <a:schemeClr val="accent2"/>
              </a:solidFill>
              <a:latin typeface="楷体" panose="02010609060101010101" pitchFamily="1" charset="-122"/>
              <a:ea typeface="楷体" panose="02010609060101010101" pitchFamily="1" charset="-122"/>
            </a:endParaRPr>
          </a:p>
          <a:p>
            <a:pPr marL="1905" indent="-1905" defTabSz="914400">
              <a:lnSpc>
                <a:spcPct val="105000"/>
              </a:lnSpc>
              <a:buClr>
                <a:schemeClr val="bg2"/>
              </a:buClr>
              <a:buSzPct val="75000"/>
              <a:buFont typeface="Wingdings" panose="05000000000000000000" pitchFamily="2" charset="2"/>
              <a:buNone/>
              <a:tabLst>
                <a:tab pos="1431925" algn="l"/>
              </a:tabLst>
            </a:pPr>
            <a:endParaRPr lang="zh-CN" altLang="en-US" sz="2400" b="1" dirty="0">
              <a:latin typeface="楷体" panose="02010609060101010101" pitchFamily="1" charset="-122"/>
              <a:ea typeface="楷体" panose="02010609060101010101" pitchFamily="1" charset="-122"/>
            </a:endParaRPr>
          </a:p>
          <a:p>
            <a:pPr marL="1905" indent="-1905" defTabSz="914400">
              <a:buNone/>
              <a:tabLst>
                <a:tab pos="1431925" algn="l"/>
              </a:tabLst>
            </a:pPr>
            <a:r>
              <a:rPr lang="zh-CN" altLang="en-US" sz="100" dirty="0">
                <a:latin typeface="隶书" charset="-122"/>
                <a:ea typeface="隶书" charset="-122"/>
              </a:rPr>
              <a:t>　</a:t>
            </a:r>
            <a:endParaRPr lang="zh-CN" altLang="en-US" sz="100" dirty="0">
              <a:latin typeface="隶书" charset="-122"/>
              <a:ea typeface="隶书" charset="-122"/>
            </a:endParaRPr>
          </a:p>
        </p:txBody>
      </p:sp>
      <p:sp>
        <p:nvSpPr>
          <p:cNvPr id="45058" name="Text Box 3"/>
          <p:cNvSpPr txBox="1"/>
          <p:nvPr/>
        </p:nvSpPr>
        <p:spPr>
          <a:xfrm>
            <a:off x="471488" y="287338"/>
            <a:ext cx="8278812"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隶书" charset="-122"/>
                <a:ea typeface="楷体" panose="02010609060101010101" pitchFamily="1" charset="-122"/>
              </a:rPr>
              <a:t>第一节：成因理论</a:t>
            </a:r>
            <a:endParaRPr lang="zh-CN" altLang="en-US" sz="4000" b="1" dirty="0">
              <a:solidFill>
                <a:schemeClr val="accent2"/>
              </a:solidFill>
              <a:latin typeface="隶书" charset="-122"/>
              <a:ea typeface="楷体" panose="02010609060101010101" pitchFamily="1" charset="-122"/>
            </a:endParaRPr>
          </a:p>
        </p:txBody>
      </p:sp>
      <p:grpSp>
        <p:nvGrpSpPr>
          <p:cNvPr id="45059" name="组合 46083"/>
          <p:cNvGrpSpPr/>
          <p:nvPr/>
        </p:nvGrpSpPr>
        <p:grpSpPr>
          <a:xfrm>
            <a:off x="179388" y="3717925"/>
            <a:ext cx="8893175" cy="2305050"/>
            <a:chOff x="0" y="0"/>
            <a:chExt cx="16553" cy="4876"/>
          </a:xfrm>
        </p:grpSpPr>
        <p:pic>
          <p:nvPicPr>
            <p:cNvPr id="45060" name="Picture 2" descr="num-1_t1"/>
            <p:cNvPicPr>
              <a:picLocks noChangeAspect="1"/>
            </p:cNvPicPr>
            <p:nvPr/>
          </p:nvPicPr>
          <p:blipFill>
            <a:blip r:embed="rId1"/>
            <a:stretch>
              <a:fillRect/>
            </a:stretch>
          </p:blipFill>
          <p:spPr>
            <a:xfrm>
              <a:off x="10783" y="0"/>
              <a:ext cx="5771" cy="4877"/>
            </a:xfrm>
            <a:prstGeom prst="rect">
              <a:avLst/>
            </a:prstGeom>
            <a:noFill/>
            <a:ln w="9525">
              <a:noFill/>
            </a:ln>
          </p:spPr>
        </p:pic>
        <p:sp>
          <p:nvSpPr>
            <p:cNvPr id="45061" name="AutoShape 4"/>
            <p:cNvSpPr/>
            <p:nvPr/>
          </p:nvSpPr>
          <p:spPr>
            <a:xfrm>
              <a:off x="7344" y="396"/>
              <a:ext cx="5696" cy="4055"/>
            </a:xfrm>
            <a:prstGeom prst="homePlate">
              <a:avLst>
                <a:gd name="adj" fmla="val 35110"/>
              </a:avLst>
            </a:prstGeom>
            <a:gradFill rotWithShape="1">
              <a:gsLst>
                <a:gs pos="0">
                  <a:srgbClr val="F6F6F6"/>
                </a:gs>
                <a:gs pos="100000">
                  <a:srgbClr val="C0C0C0"/>
                </a:gs>
              </a:gsLst>
              <a:lin ang="18900000" scaled="1"/>
              <a:tileRect/>
            </a:gradFill>
            <a:ln w="9525">
              <a:noFill/>
            </a:ln>
            <a:effectLst>
              <a:outerShdw dist="71842" dir="2699999" algn="ctr" rotWithShape="0">
                <a:srgbClr val="808080">
                  <a:alpha val="50000"/>
                </a:srgbClr>
              </a:outerShdw>
            </a:effectLst>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5062" name="AutoShape 5"/>
            <p:cNvSpPr/>
            <p:nvPr/>
          </p:nvSpPr>
          <p:spPr>
            <a:xfrm>
              <a:off x="3067" y="398"/>
              <a:ext cx="8293" cy="4055"/>
            </a:xfrm>
            <a:prstGeom prst="homePlate">
              <a:avLst>
                <a:gd name="adj" fmla="val 36367"/>
              </a:avLst>
            </a:prstGeom>
            <a:gradFill rotWithShape="1">
              <a:gsLst>
                <a:gs pos="0">
                  <a:srgbClr val="FFFFFF"/>
                </a:gs>
                <a:gs pos="100000">
                  <a:schemeClr val="hlink"/>
                </a:gs>
              </a:gsLst>
              <a:lin ang="2700000" scaled="1"/>
              <a:tileRect/>
            </a:gradFill>
            <a:ln w="9525">
              <a:noFill/>
            </a:ln>
            <a:effectLst>
              <a:outerShdw dist="71842" dir="2699999" algn="ctr" rotWithShape="0">
                <a:srgbClr val="808080">
                  <a:alpha val="50000"/>
                </a:srgbClr>
              </a:outerShdw>
            </a:effectLst>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5063" name="AutoShape 7"/>
            <p:cNvSpPr/>
            <p:nvPr/>
          </p:nvSpPr>
          <p:spPr>
            <a:xfrm>
              <a:off x="0" y="460"/>
              <a:ext cx="8811" cy="4047"/>
            </a:xfrm>
            <a:prstGeom prst="homePlate">
              <a:avLst>
                <a:gd name="adj" fmla="val 33332"/>
              </a:avLst>
            </a:prstGeom>
            <a:gradFill rotWithShape="1">
              <a:gsLst>
                <a:gs pos="0">
                  <a:schemeClr val="accent1"/>
                </a:gs>
                <a:gs pos="100000">
                  <a:srgbClr val="839C9E"/>
                </a:gs>
              </a:gsLst>
              <a:lin ang="18900000" scaled="1"/>
              <a:tileRect/>
            </a:gradFill>
            <a:ln w="9525">
              <a:noFill/>
            </a:ln>
            <a:effectLst>
              <a:outerShdw dist="56796" dir="3806096" algn="ctr" rotWithShape="0">
                <a:srgbClr val="808080">
                  <a:alpha val="50000"/>
                </a:srgbClr>
              </a:outerShdw>
            </a:effectLst>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5064" name="Rectangle 8"/>
            <p:cNvSpPr/>
            <p:nvPr/>
          </p:nvSpPr>
          <p:spPr>
            <a:xfrm>
              <a:off x="1160" y="1673"/>
              <a:ext cx="5100" cy="1873"/>
            </a:xfrm>
            <a:prstGeom prst="rect">
              <a:avLst/>
            </a:prstGeom>
            <a:noFill/>
            <a:ln w="9525">
              <a:noFill/>
            </a:ln>
          </p:spPr>
          <p:txBody>
            <a:bodyPr wrap="square" anchor="t" anchorCtr="0">
              <a:spAutoFit/>
            </a:bodyPr>
            <a:p>
              <a:pPr algn="ctr"/>
              <a:r>
                <a:rPr lang="en-US" altLang="zh-CN" sz="7200" dirty="0">
                  <a:solidFill>
                    <a:srgbClr val="FFFFFF"/>
                  </a:solidFill>
                  <a:latin typeface="Calibri" panose="020F0502020204030204" pitchFamily="2" charset="0"/>
                  <a:ea typeface="宋体" panose="02010600030101010101" pitchFamily="2" charset="-122"/>
                  <a:cs typeface="Arial" panose="020B0604020202020204" pitchFamily="34" charset="0"/>
                </a:rPr>
                <a:t>88%</a:t>
              </a:r>
              <a:endParaRPr lang="en-US" altLang="zh-CN" sz="7200" dirty="0">
                <a:solidFill>
                  <a:srgbClr val="FFFFFF"/>
                </a:solidFill>
                <a:latin typeface="Calibri" panose="020F0502020204030204" pitchFamily="2" charset="0"/>
                <a:ea typeface="Arial" panose="020B0604020202020204" pitchFamily="34" charset="0"/>
              </a:endParaRPr>
            </a:p>
          </p:txBody>
        </p:sp>
        <p:sp>
          <p:nvSpPr>
            <p:cNvPr id="45065" name="Rectangle 10"/>
            <p:cNvSpPr/>
            <p:nvPr/>
          </p:nvSpPr>
          <p:spPr>
            <a:xfrm>
              <a:off x="11511" y="2236"/>
              <a:ext cx="1349" cy="625"/>
            </a:xfrm>
            <a:prstGeom prst="rect">
              <a:avLst/>
            </a:prstGeom>
            <a:noFill/>
            <a:ln w="9525">
              <a:noFill/>
            </a:ln>
          </p:spPr>
          <p:txBody>
            <a:bodyPr wrap="square" anchor="t" anchorCtr="0">
              <a:spAutoFit/>
            </a:bodyPr>
            <a:p>
              <a:pPr algn="ctr"/>
              <a:r>
                <a:rPr lang="en-US" altLang="zh-CN" sz="2000" dirty="0">
                  <a:solidFill>
                    <a:srgbClr val="111111"/>
                  </a:solidFill>
                  <a:latin typeface="Calibri" panose="020F0502020204030204" pitchFamily="2" charset="0"/>
                  <a:ea typeface="宋体" panose="02010600030101010101" pitchFamily="2" charset="-122"/>
                  <a:cs typeface="Arial" panose="020B0604020202020204" pitchFamily="34" charset="0"/>
                </a:rPr>
                <a:t>2%</a:t>
              </a:r>
              <a:endParaRPr lang="en-US" altLang="zh-CN" sz="2000" dirty="0">
                <a:solidFill>
                  <a:srgbClr val="111111"/>
                </a:solidFill>
                <a:latin typeface="Calibri" panose="020F0502020204030204" pitchFamily="2" charset="0"/>
                <a:ea typeface="Arial" panose="020B0604020202020204" pitchFamily="34" charset="0"/>
              </a:endParaRPr>
            </a:p>
          </p:txBody>
        </p:sp>
        <p:sp>
          <p:nvSpPr>
            <p:cNvPr id="45066" name="Rectangle 12"/>
            <p:cNvSpPr/>
            <p:nvPr/>
          </p:nvSpPr>
          <p:spPr>
            <a:xfrm>
              <a:off x="8811" y="2236"/>
              <a:ext cx="2249" cy="817"/>
            </a:xfrm>
            <a:prstGeom prst="rect">
              <a:avLst/>
            </a:prstGeom>
            <a:noFill/>
            <a:ln w="9525">
              <a:noFill/>
            </a:ln>
          </p:spPr>
          <p:txBody>
            <a:bodyPr wrap="square" anchor="t" anchorCtr="0">
              <a:spAutoFit/>
            </a:bodyPr>
            <a:p>
              <a:pPr algn="ctr"/>
              <a:r>
                <a:rPr lang="en-US" altLang="zh-CN" sz="2800" dirty="0">
                  <a:latin typeface="Calibri" panose="020F0502020204030204" pitchFamily="2" charset="0"/>
                  <a:ea typeface="宋体" panose="02010600030101010101" pitchFamily="2" charset="-122"/>
                  <a:cs typeface="Arial" panose="020B0604020202020204" pitchFamily="34" charset="0"/>
                </a:rPr>
                <a:t>10%</a:t>
              </a:r>
              <a:endParaRPr lang="en-US" altLang="zh-CN" sz="2800" dirty="0">
                <a:latin typeface="Calibri" panose="020F0502020204030204" pitchFamily="2" charset="0"/>
                <a:ea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Grp="1"/>
          </p:cNvSpPr>
          <p:nvPr>
            <p:ph type="body" idx="4294967295"/>
          </p:nvPr>
        </p:nvSpPr>
        <p:spPr>
          <a:xfrm>
            <a:off x="107950" y="1055688"/>
            <a:ext cx="8929688" cy="5761038"/>
          </a:xfrm>
        </p:spPr>
        <p:txBody>
          <a:bodyPr vert="horz" wrap="square" anchor="t"/>
          <a:p>
            <a:pPr marL="1905" indent="-1905" defTabSz="914400">
              <a:buSzPct val="100000"/>
              <a:buFont typeface="Wingdings" panose="05000000000000000000" pitchFamily="2" charset="2"/>
              <a:buChar char="v"/>
              <a:tabLst>
                <a:tab pos="1431925" algn="l"/>
              </a:tabLst>
            </a:pPr>
            <a:endParaRPr lang="zh-CN" altLang="en-US" sz="6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lnSpc>
                <a:spcPct val="150000"/>
              </a:lnSpc>
              <a:spcBef>
                <a:spcPct val="0"/>
              </a:spcBef>
              <a:buClr>
                <a:srgbClr val="6496C8"/>
              </a:buClr>
              <a:buFont typeface="Wingdings" panose="05000000000000000000" pitchFamily="2" charset="2"/>
              <a:buNone/>
              <a:tabLst>
                <a:tab pos="1431925" algn="l"/>
              </a:tabLst>
            </a:pPr>
            <a:r>
              <a:rPr lang="zh-CN" altLang="en-US" sz="2800" b="1" dirty="0">
                <a:solidFill>
                  <a:srgbClr val="FF6600"/>
                </a:solidFill>
                <a:latin typeface="楷体" panose="02010609060101010101" pitchFamily="1" charset="-122"/>
                <a:ea typeface="楷体" panose="02010609060101010101" pitchFamily="1" charset="-122"/>
              </a:rPr>
              <a:t>管理的地位和作用：</a:t>
            </a:r>
            <a:endParaRPr lang="zh-CN" altLang="en-US" sz="2800" b="1" dirty="0">
              <a:solidFill>
                <a:srgbClr val="FF6600"/>
              </a:solidFill>
              <a:latin typeface="楷体" panose="02010609060101010101" pitchFamily="1" charset="-122"/>
              <a:ea typeface="楷体" panose="02010609060101010101" pitchFamily="1" charset="-122"/>
            </a:endParaRPr>
          </a:p>
          <a:p>
            <a:pPr marL="1905" indent="-1905" defTabSz="914400">
              <a:lnSpc>
                <a:spcPct val="150000"/>
              </a:lnSpc>
              <a:spcBef>
                <a:spcPct val="0"/>
              </a:spcBef>
              <a:buClr>
                <a:srgbClr val="6496C8"/>
              </a:buClr>
              <a:buFont typeface="Wingdings" panose="05000000000000000000" pitchFamily="2" charset="2"/>
              <a:buChar char="Ø"/>
              <a:tabLst>
                <a:tab pos="1431925" algn="l"/>
              </a:tabLst>
            </a:pPr>
            <a:r>
              <a:rPr lang="zh-CN" altLang="en-US" sz="2800" b="1" dirty="0">
                <a:solidFill>
                  <a:schemeClr val="accent2"/>
                </a:solidFill>
                <a:latin typeface="楷体" panose="02010609060101010101" pitchFamily="1" charset="-122"/>
                <a:ea typeface="楷体" panose="02010609060101010101" pitchFamily="1" charset="-122"/>
              </a:rPr>
              <a:t>杜邦管理统计</a:t>
            </a:r>
            <a:endParaRPr lang="zh-CN" altLang="en-US" sz="2800" b="1" dirty="0">
              <a:solidFill>
                <a:schemeClr val="accent2"/>
              </a:solidFill>
              <a:latin typeface="楷体" panose="02010609060101010101" pitchFamily="1" charset="-122"/>
              <a:ea typeface="楷体" panose="02010609060101010101" pitchFamily="1" charset="-122"/>
            </a:endParaRPr>
          </a:p>
          <a:p>
            <a:pPr marL="1905" indent="-1905" defTabSz="914400">
              <a:lnSpc>
                <a:spcPct val="150000"/>
              </a:lnSpc>
              <a:spcBef>
                <a:spcPct val="0"/>
              </a:spcBef>
              <a:buClr>
                <a:srgbClr val="6496C8"/>
              </a:buClr>
              <a:buFont typeface="Wingdings" panose="05000000000000000000" pitchFamily="2" charset="2"/>
              <a:buChar char="Ø"/>
              <a:tabLst>
                <a:tab pos="1431925" algn="l"/>
              </a:tabLst>
            </a:pPr>
            <a:r>
              <a:rPr lang="zh-CN" altLang="en-US" sz="2800" b="1" dirty="0">
                <a:solidFill>
                  <a:schemeClr val="accent2"/>
                </a:solidFill>
                <a:latin typeface="楷体" panose="02010609060101010101" pitchFamily="1" charset="-122"/>
                <a:ea typeface="楷体" panose="02010609060101010101" pitchFamily="1" charset="-122"/>
              </a:rPr>
              <a:t>发生的事故有</a:t>
            </a:r>
            <a:r>
              <a:rPr lang="en-US" altLang="zh-CN" sz="2800" b="1" dirty="0">
                <a:solidFill>
                  <a:schemeClr val="accent2"/>
                </a:solidFill>
                <a:latin typeface="楷体" panose="02010609060101010101" pitchFamily="1" charset="-122"/>
                <a:ea typeface="楷体" panose="02010609060101010101" pitchFamily="1" charset="-122"/>
              </a:rPr>
              <a:t>4%</a:t>
            </a:r>
            <a:r>
              <a:rPr lang="zh-CN" altLang="en-US" sz="2800" b="1" dirty="0">
                <a:solidFill>
                  <a:schemeClr val="accent2"/>
                </a:solidFill>
                <a:latin typeface="楷体" panose="02010609060101010101" pitchFamily="1" charset="-122"/>
                <a:ea typeface="楷体" panose="02010609060101010101" pitchFamily="1" charset="-122"/>
              </a:rPr>
              <a:t>为物的不安全状态</a:t>
            </a:r>
            <a:endParaRPr lang="zh-CN" altLang="en-US" sz="2800" b="1" dirty="0">
              <a:solidFill>
                <a:schemeClr val="accent2"/>
              </a:solidFill>
              <a:latin typeface="楷体" panose="02010609060101010101" pitchFamily="1" charset="-122"/>
              <a:ea typeface="楷体" panose="02010609060101010101" pitchFamily="1" charset="-122"/>
            </a:endParaRPr>
          </a:p>
          <a:p>
            <a:pPr marL="1905" indent="-1905" defTabSz="914400">
              <a:lnSpc>
                <a:spcPct val="150000"/>
              </a:lnSpc>
              <a:spcBef>
                <a:spcPct val="0"/>
              </a:spcBef>
              <a:buClr>
                <a:srgbClr val="6496C8"/>
              </a:buClr>
              <a:buFont typeface="Wingdings" panose="05000000000000000000" pitchFamily="2" charset="2"/>
              <a:buChar char="Ø"/>
              <a:tabLst>
                <a:tab pos="1431925" algn="l"/>
              </a:tabLst>
            </a:pPr>
            <a:r>
              <a:rPr lang="zh-CN" altLang="en-US" sz="2800" b="1" dirty="0">
                <a:solidFill>
                  <a:schemeClr val="accent2"/>
                </a:solidFill>
                <a:latin typeface="楷体" panose="02010609060101010101" pitchFamily="1" charset="-122"/>
                <a:ea typeface="楷体" panose="02010609060101010101" pitchFamily="1" charset="-122"/>
              </a:rPr>
              <a:t> </a:t>
            </a:r>
            <a:r>
              <a:rPr lang="en-US" altLang="zh-CN" sz="2800" b="1" dirty="0">
                <a:solidFill>
                  <a:schemeClr val="accent2"/>
                </a:solidFill>
                <a:latin typeface="楷体" panose="02010609060101010101" pitchFamily="1" charset="-122"/>
                <a:ea typeface="楷体" panose="02010609060101010101" pitchFamily="1" charset="-122"/>
              </a:rPr>
              <a:t>96%</a:t>
            </a:r>
            <a:r>
              <a:rPr lang="zh-CN" altLang="en-US" sz="2800" b="1" dirty="0">
                <a:solidFill>
                  <a:schemeClr val="accent2"/>
                </a:solidFill>
                <a:latin typeface="楷体" panose="02010609060101010101" pitchFamily="1" charset="-122"/>
                <a:ea typeface="楷体" panose="02010609060101010101" pitchFamily="1" charset="-122"/>
              </a:rPr>
              <a:t>为人的不安全行为</a:t>
            </a:r>
            <a:endParaRPr lang="zh-CN" altLang="en-US" sz="2800" b="1" dirty="0">
              <a:solidFill>
                <a:schemeClr val="accent2"/>
              </a:solidFill>
              <a:latin typeface="楷体" panose="02010609060101010101" pitchFamily="1" charset="-122"/>
              <a:ea typeface="楷体" panose="02010609060101010101" pitchFamily="1" charset="-122"/>
            </a:endParaRPr>
          </a:p>
          <a:p>
            <a:pPr marL="1905" indent="-1905" defTabSz="914400">
              <a:buNone/>
              <a:tabLst>
                <a:tab pos="1431925" algn="l"/>
              </a:tabLst>
            </a:pPr>
            <a:endParaRPr lang="zh-CN" altLang="en-US" sz="2800" b="1" dirty="0">
              <a:latin typeface="楷体" panose="02010609060101010101" pitchFamily="1" charset="-122"/>
              <a:ea typeface="楷体" panose="02010609060101010101" pitchFamily="1" charset="-122"/>
            </a:endParaRPr>
          </a:p>
          <a:p>
            <a:pPr marL="1905" indent="-1905" defTabSz="914400">
              <a:lnSpc>
                <a:spcPct val="105000"/>
              </a:lnSpc>
              <a:buClr>
                <a:schemeClr val="bg2"/>
              </a:buClr>
              <a:buSzPct val="75000"/>
              <a:buFont typeface="Wingdings" panose="05000000000000000000" pitchFamily="2" charset="2"/>
              <a:buNone/>
              <a:tabLst>
                <a:tab pos="1431925" algn="l"/>
              </a:tabLst>
            </a:pPr>
            <a:endParaRPr lang="zh-CN" altLang="en-US" sz="2400" b="1" dirty="0">
              <a:latin typeface="楷体" panose="02010609060101010101" pitchFamily="1" charset="-122"/>
              <a:ea typeface="楷体" panose="02010609060101010101" pitchFamily="1" charset="-122"/>
            </a:endParaRPr>
          </a:p>
          <a:p>
            <a:pPr marL="1905" indent="-1905" defTabSz="914400">
              <a:buNone/>
              <a:tabLst>
                <a:tab pos="1431925" algn="l"/>
              </a:tabLst>
            </a:pPr>
            <a:r>
              <a:rPr lang="zh-CN" altLang="en-US" sz="100" dirty="0">
                <a:latin typeface="隶书" charset="-122"/>
                <a:ea typeface="隶书" charset="-122"/>
              </a:rPr>
              <a:t>　</a:t>
            </a:r>
            <a:endParaRPr lang="zh-CN" altLang="en-US" sz="100" dirty="0">
              <a:latin typeface="隶书" charset="-122"/>
              <a:ea typeface="隶书" charset="-122"/>
            </a:endParaRPr>
          </a:p>
        </p:txBody>
      </p:sp>
      <p:sp>
        <p:nvSpPr>
          <p:cNvPr id="46082" name="Text Box 3"/>
          <p:cNvSpPr txBox="1"/>
          <p:nvPr/>
        </p:nvSpPr>
        <p:spPr>
          <a:xfrm>
            <a:off x="471488" y="287338"/>
            <a:ext cx="8278812"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隶书" charset="-122"/>
                <a:ea typeface="楷体" panose="02010609060101010101" pitchFamily="1" charset="-122"/>
              </a:rPr>
              <a:t>第一节：成因理论</a:t>
            </a:r>
            <a:endParaRPr lang="zh-CN" altLang="en-US" sz="4000" b="1" dirty="0">
              <a:solidFill>
                <a:schemeClr val="accent2"/>
              </a:solidFill>
              <a:latin typeface="隶书" charset="-122"/>
              <a:ea typeface="楷体" panose="02010609060101010101" pitchFamily="1" charset="-122"/>
            </a:endParaRPr>
          </a:p>
        </p:txBody>
      </p:sp>
      <p:pic>
        <p:nvPicPr>
          <p:cNvPr id="46083" name="Picture 4" descr="F:\微型\L$MRU0}ZRL{6ANA}4DPFW$D.jpg"/>
          <p:cNvPicPr>
            <a:picLocks noChangeAspect="1"/>
          </p:cNvPicPr>
          <p:nvPr/>
        </p:nvPicPr>
        <p:blipFill>
          <a:blip r:embed="rId1"/>
          <a:stretch>
            <a:fillRect/>
          </a:stretch>
        </p:blipFill>
        <p:spPr>
          <a:xfrm>
            <a:off x="250825" y="3860800"/>
            <a:ext cx="8756650" cy="2540000"/>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p:cNvSpPr>
          <p:nvPr>
            <p:ph type="body" idx="4294967295"/>
          </p:nvPr>
        </p:nvSpPr>
        <p:spPr>
          <a:xfrm>
            <a:off x="107950" y="1055688"/>
            <a:ext cx="8929688" cy="5761038"/>
          </a:xfrm>
        </p:spPr>
        <p:txBody>
          <a:bodyPr vert="horz" wrap="square" anchor="t"/>
          <a:p>
            <a:pPr marL="1905" indent="-1905" defTabSz="914400">
              <a:buSzPct val="100000"/>
              <a:buFont typeface="Wingdings" panose="05000000000000000000" pitchFamily="2" charset="2"/>
              <a:buChar char="v"/>
              <a:tabLst>
                <a:tab pos="1431925" algn="l"/>
              </a:tabLst>
            </a:pPr>
            <a:endParaRPr lang="zh-CN" altLang="en-US" sz="2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lnSpc>
                <a:spcPct val="140000"/>
              </a:lnSpc>
              <a:buClr>
                <a:srgbClr val="00B050"/>
              </a:buClr>
              <a:buFont typeface="Wingdings" panose="05000000000000000000" pitchFamily="2" charset="2"/>
              <a:buNone/>
              <a:tabLst>
                <a:tab pos="1431925" algn="l"/>
              </a:tabLst>
            </a:pPr>
            <a:r>
              <a:rPr lang="zh-CN" altLang="en-US" sz="2800" b="1" dirty="0">
                <a:solidFill>
                  <a:srgbClr val="FF6600"/>
                </a:solidFill>
                <a:latin typeface="楷体" panose="02010609060101010101" pitchFamily="1" charset="-122"/>
                <a:ea typeface="楷体" panose="02010609060101010101" pitchFamily="1" charset="-122"/>
              </a:rPr>
              <a:t>人的不安全行为：</a:t>
            </a:r>
            <a:endParaRPr lang="zh-CN" altLang="en-US" sz="2800" b="1" dirty="0">
              <a:solidFill>
                <a:srgbClr val="FF6600"/>
              </a:solidFill>
              <a:latin typeface="楷体" panose="02010609060101010101" pitchFamily="1" charset="-122"/>
              <a:ea typeface="楷体" panose="02010609060101010101" pitchFamily="1" charset="-122"/>
            </a:endParaRPr>
          </a:p>
          <a:p>
            <a:pPr marL="1905" indent="-1905" defTabSz="914400">
              <a:lnSpc>
                <a:spcPct val="140000"/>
              </a:lnSpc>
              <a:buClr>
                <a:srgbClr val="00B050"/>
              </a:buClr>
              <a:buFont typeface="Wingdings" panose="05000000000000000000" pitchFamily="2" charset="2"/>
              <a:buNone/>
              <a:tabLst>
                <a:tab pos="1431925" algn="l"/>
              </a:tabLst>
            </a:pPr>
            <a:r>
              <a:rPr lang="zh-CN" altLang="en-US"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位置不对</a:t>
            </a:r>
            <a:r>
              <a:rPr lang="en-US" altLang="zh-CN"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30%------</a:t>
            </a:r>
            <a:r>
              <a:rPr lang="zh-CN" altLang="en-US"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站、座、走路防护缺陷</a:t>
            </a:r>
            <a:endParaRPr lang="zh-CN" altLang="en-US" sz="2400" b="1"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lnSpc>
                <a:spcPct val="140000"/>
              </a:lnSpc>
              <a:buClr>
                <a:srgbClr val="00B050"/>
              </a:buClr>
              <a:buFont typeface="Wingdings" panose="05000000000000000000" pitchFamily="2" charset="2"/>
              <a:buNone/>
              <a:tabLst>
                <a:tab pos="1431925" algn="l"/>
              </a:tabLst>
            </a:pPr>
            <a:r>
              <a:rPr lang="zh-CN" altLang="en-US"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工具使用不当</a:t>
            </a:r>
            <a:r>
              <a:rPr lang="en-US" altLang="zh-CN"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20%-----</a:t>
            </a:r>
            <a:r>
              <a:rPr lang="zh-CN" altLang="en-US"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培训缺陷</a:t>
            </a:r>
            <a:endParaRPr lang="zh-CN" altLang="en-US" sz="2400" b="1"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lnSpc>
                <a:spcPct val="140000"/>
              </a:lnSpc>
              <a:buClr>
                <a:srgbClr val="00B050"/>
              </a:buClr>
              <a:buFont typeface="Wingdings" panose="05000000000000000000" pitchFamily="2" charset="2"/>
              <a:buNone/>
              <a:tabLst>
                <a:tab pos="1431925" algn="l"/>
              </a:tabLst>
            </a:pPr>
            <a:r>
              <a:rPr lang="zh-CN" altLang="en-US"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人员反应不及时</a:t>
            </a:r>
            <a:r>
              <a:rPr lang="en-US" altLang="zh-CN"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14%----</a:t>
            </a:r>
            <a:r>
              <a:rPr lang="zh-CN" altLang="en-US"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培训、无演练缺陷</a:t>
            </a:r>
            <a:endParaRPr lang="en-US" altLang="zh-CN" sz="2400" b="1"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lnSpc>
                <a:spcPct val="140000"/>
              </a:lnSpc>
              <a:buClr>
                <a:srgbClr val="00B050"/>
              </a:buClr>
              <a:buSzPct val="100000"/>
              <a:buFont typeface="Wingdings" panose="05000000000000000000" pitchFamily="2" charset="2"/>
              <a:buNone/>
              <a:tabLst>
                <a:tab pos="1431925" algn="l"/>
              </a:tabLst>
            </a:pPr>
            <a:r>
              <a:rPr lang="zh-CN" altLang="en-US"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其中不戴劳保用品</a:t>
            </a:r>
            <a:r>
              <a:rPr lang="en-US" altLang="zh-CN"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12%</a:t>
            </a:r>
            <a:r>
              <a:rPr lang="zh-CN" altLang="en-US"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a:t>
            </a:r>
            <a:endParaRPr lang="en-US" altLang="zh-CN" sz="2400" b="1"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lnSpc>
                <a:spcPct val="140000"/>
              </a:lnSpc>
              <a:buClr>
                <a:srgbClr val="00B050"/>
              </a:buClr>
              <a:buFont typeface="Wingdings" panose="05000000000000000000" pitchFamily="2" charset="2"/>
              <a:buNone/>
              <a:tabLst>
                <a:tab pos="1431925" algn="l"/>
              </a:tabLst>
            </a:pPr>
            <a:r>
              <a:rPr lang="zh-CN" altLang="en-US"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程序不对</a:t>
            </a:r>
            <a:r>
              <a:rPr lang="en-US" altLang="zh-CN"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11%------</a:t>
            </a:r>
            <a:r>
              <a:rPr lang="zh-CN" altLang="en-US"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未执行操作规程缺陷</a:t>
            </a:r>
            <a:endParaRPr lang="zh-CN" altLang="en-US" sz="2400" b="1"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lnSpc>
                <a:spcPct val="140000"/>
              </a:lnSpc>
              <a:buClr>
                <a:srgbClr val="00B050"/>
              </a:buClr>
              <a:buFont typeface="Wingdings" panose="05000000000000000000" pitchFamily="2" charset="2"/>
              <a:buNone/>
              <a:tabLst>
                <a:tab pos="1431925" algn="l"/>
              </a:tabLst>
            </a:pPr>
            <a:r>
              <a:rPr lang="zh-CN" altLang="en-US"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设备状态不好</a:t>
            </a:r>
            <a:r>
              <a:rPr lang="en-US" altLang="zh-CN"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8%------</a:t>
            </a:r>
            <a:r>
              <a:rPr lang="zh-CN" altLang="en-US"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设备维护缺陷</a:t>
            </a:r>
            <a:endParaRPr lang="zh-CN" altLang="en-US" sz="2400" b="1"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lnSpc>
                <a:spcPct val="140000"/>
              </a:lnSpc>
              <a:buClr>
                <a:srgbClr val="00B050"/>
              </a:buClr>
              <a:buFont typeface="Wingdings" panose="05000000000000000000" pitchFamily="2" charset="2"/>
              <a:buNone/>
              <a:tabLst>
                <a:tab pos="1431925" algn="l"/>
              </a:tabLst>
            </a:pPr>
            <a:r>
              <a:rPr lang="zh-CN" altLang="en-US"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生产秩序混乱</a:t>
            </a:r>
            <a:r>
              <a:rPr lang="en-US" altLang="zh-CN"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1%-------</a:t>
            </a:r>
            <a:r>
              <a:rPr lang="zh-CN" altLang="en-US" sz="2400" b="1" dirty="0">
                <a:solidFill>
                  <a:schemeClr val="accent2"/>
                </a:solidFill>
                <a:latin typeface="楷体" panose="02010609060101010101" pitchFamily="1" charset="-122"/>
                <a:ea typeface="楷体" panose="02010609060101010101" pitchFamily="1" charset="-122"/>
                <a:sym typeface="Arial" panose="020B0604020202020204" pitchFamily="34" charset="0"/>
              </a:rPr>
              <a:t>管理缺陷</a:t>
            </a:r>
            <a:endParaRPr lang="zh-CN" altLang="en-US" sz="2400" b="1"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buNone/>
              <a:tabLst>
                <a:tab pos="1431925" algn="l"/>
              </a:tabLst>
            </a:pPr>
            <a:endParaRPr lang="zh-CN" altLang="en-US" sz="1600" b="1" dirty="0">
              <a:latin typeface="楷体" panose="02010609060101010101" pitchFamily="1" charset="-122"/>
              <a:ea typeface="楷体" panose="02010609060101010101" pitchFamily="1" charset="-122"/>
            </a:endParaRPr>
          </a:p>
          <a:p>
            <a:pPr marL="1905" indent="-1905" defTabSz="914400">
              <a:lnSpc>
                <a:spcPct val="105000"/>
              </a:lnSpc>
              <a:buClr>
                <a:schemeClr val="bg2"/>
              </a:buClr>
              <a:buSzPct val="75000"/>
              <a:buFont typeface="Wingdings" panose="05000000000000000000" pitchFamily="2" charset="2"/>
              <a:buNone/>
              <a:tabLst>
                <a:tab pos="1431925" algn="l"/>
              </a:tabLst>
            </a:pPr>
            <a:endParaRPr lang="zh-CN" altLang="en-US" sz="1400" b="1" dirty="0">
              <a:latin typeface="楷体" panose="02010609060101010101" pitchFamily="1" charset="-122"/>
              <a:ea typeface="楷体" panose="02010609060101010101" pitchFamily="1" charset="-122"/>
            </a:endParaRPr>
          </a:p>
          <a:p>
            <a:pPr marL="1905" indent="-1905" defTabSz="914400">
              <a:buNone/>
              <a:tabLst>
                <a:tab pos="1431925" algn="l"/>
              </a:tabLst>
            </a:pPr>
            <a:r>
              <a:rPr lang="zh-CN" altLang="en-US" sz="100" dirty="0">
                <a:latin typeface="隶书" charset="-122"/>
                <a:ea typeface="隶书" charset="-122"/>
              </a:rPr>
              <a:t>　</a:t>
            </a:r>
            <a:endParaRPr lang="zh-CN" altLang="en-US" sz="100" dirty="0">
              <a:latin typeface="隶书" charset="-122"/>
              <a:ea typeface="隶书" charset="-122"/>
            </a:endParaRPr>
          </a:p>
        </p:txBody>
      </p:sp>
      <p:sp>
        <p:nvSpPr>
          <p:cNvPr id="47106" name="Text Box 3"/>
          <p:cNvSpPr txBox="1"/>
          <p:nvPr/>
        </p:nvSpPr>
        <p:spPr>
          <a:xfrm>
            <a:off x="471488" y="287338"/>
            <a:ext cx="8278812"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隶书" charset="-122"/>
                <a:ea typeface="楷体" panose="02010609060101010101" pitchFamily="1" charset="-122"/>
              </a:rPr>
              <a:t>第一节：成因理论</a:t>
            </a:r>
            <a:endParaRPr lang="zh-CN" altLang="en-US" sz="4000" b="1" dirty="0">
              <a:solidFill>
                <a:schemeClr val="accent2"/>
              </a:solidFill>
              <a:latin typeface="隶书" charset="-122"/>
              <a:ea typeface="楷体" panose="02010609060101010101" pitchFamily="1"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Rectangle 2"/>
          <p:cNvSpPr>
            <a:spLocks noGrp="1"/>
          </p:cNvSpPr>
          <p:nvPr>
            <p:ph type="body" idx="4294967295"/>
          </p:nvPr>
        </p:nvSpPr>
        <p:spPr>
          <a:xfrm>
            <a:off x="107950" y="1055688"/>
            <a:ext cx="8929688" cy="5761037"/>
          </a:xfrm>
          <a:ln/>
        </p:spPr>
        <p:txBody>
          <a:bodyPr wrap="square" anchor="t" anchorCtr="0"/>
          <a:p>
            <a:pPr marL="1905" indent="-1905" defTabSz="914400">
              <a:buSzPct val="100000"/>
              <a:buFont typeface="Wingdings" panose="05000000000000000000" pitchFamily="2" charset="2"/>
              <a:buChar char="v"/>
              <a:tabLst>
                <a:tab pos="1431925" algn="l"/>
              </a:tabLst>
            </a:pPr>
            <a:endParaRPr lang="zh-CN" altLang="en-US" sz="2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lnSpc>
                <a:spcPct val="70000"/>
              </a:lnSpc>
              <a:buNone/>
              <a:tabLst>
                <a:tab pos="1431925" algn="l"/>
              </a:tabLst>
            </a:pPr>
            <a:r>
              <a:rPr lang="zh-CN" altLang="en-US" sz="3200" b="1" dirty="0">
                <a:solidFill>
                  <a:srgbClr val="FF9900"/>
                </a:solidFill>
                <a:latin typeface="楷体" panose="02010609060101010101" pitchFamily="1" charset="-122"/>
                <a:ea typeface="楷体" panose="02010609060101010101" pitchFamily="1" charset="-122"/>
              </a:rPr>
              <a:t>海因里希因果连锁理论：</a:t>
            </a:r>
            <a:endParaRPr lang="zh-CN" altLang="en-US" sz="3200" b="1" dirty="0">
              <a:solidFill>
                <a:srgbClr val="FF9900"/>
              </a:solidFill>
              <a:latin typeface="楷体" panose="02010609060101010101" pitchFamily="1" charset="-122"/>
              <a:ea typeface="楷体" panose="02010609060101010101" pitchFamily="1" charset="-122"/>
            </a:endParaRPr>
          </a:p>
          <a:p>
            <a:pPr marL="1905" indent="-1905" defTabSz="914400">
              <a:lnSpc>
                <a:spcPct val="70000"/>
              </a:lnSpc>
              <a:buNone/>
              <a:tabLst>
                <a:tab pos="1431925" algn="l"/>
              </a:tabLst>
            </a:pPr>
            <a:r>
              <a:rPr lang="zh-CN" altLang="en-US" sz="3200" dirty="0">
                <a:solidFill>
                  <a:schemeClr val="accent2"/>
                </a:solidFill>
                <a:latin typeface="楷体" panose="02010609060101010101" pitchFamily="1" charset="-122"/>
                <a:ea typeface="楷体" panose="02010609060101010101" pitchFamily="1" charset="-122"/>
              </a:rPr>
              <a:t>    </a:t>
            </a:r>
            <a:r>
              <a:rPr lang="zh-CN" altLang="en-US" sz="3200" b="1" dirty="0">
                <a:solidFill>
                  <a:schemeClr val="accent2"/>
                </a:solidFill>
                <a:latin typeface="楷体" panose="02010609060101010101" pitchFamily="1" charset="-122"/>
                <a:ea typeface="楷体" panose="02010609060101010101" pitchFamily="1" charset="-122"/>
              </a:rPr>
              <a:t>海因里希最早提出事故因果连锁理论的。该理论的核心思想是：伤亡事故的发生不是一个孤立的事件，而是一系列原因事件相继发生的结果，即伤害与各原因相互之间具有连锁关系。</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defTabSz="914400">
              <a:lnSpc>
                <a:spcPct val="70000"/>
              </a:lnSpc>
              <a:buNone/>
              <a:tabLst>
                <a:tab pos="1431925" algn="l"/>
              </a:tabLst>
            </a:pPr>
            <a:r>
              <a:rPr lang="zh-CN" altLang="en-US" sz="3200" b="1" dirty="0">
                <a:solidFill>
                  <a:schemeClr val="accent2"/>
                </a:solidFill>
                <a:latin typeface="楷体" panose="02010609060101010101" pitchFamily="1" charset="-122"/>
                <a:ea typeface="楷体" panose="02010609060101010101" pitchFamily="1" charset="-122"/>
              </a:rPr>
              <a:t>    事故因果连锁过程包括如下</a:t>
            </a:r>
            <a:r>
              <a:rPr lang="en-US" altLang="zh-CN" sz="3200" b="1" dirty="0">
                <a:solidFill>
                  <a:schemeClr val="accent2"/>
                </a:solidFill>
                <a:latin typeface="楷体" panose="02010609060101010101" pitchFamily="1" charset="-122"/>
                <a:ea typeface="楷体" panose="02010609060101010101" pitchFamily="1" charset="-122"/>
              </a:rPr>
              <a:t>5</a:t>
            </a:r>
            <a:r>
              <a:rPr lang="zh-CN" altLang="en-US" sz="3200" b="1" dirty="0">
                <a:solidFill>
                  <a:schemeClr val="accent2"/>
                </a:solidFill>
                <a:latin typeface="楷体" panose="02010609060101010101" pitchFamily="1" charset="-122"/>
                <a:ea typeface="楷体" panose="02010609060101010101" pitchFamily="1" charset="-122"/>
              </a:rPr>
              <a:t>种因素：</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defTabSz="914400">
              <a:lnSpc>
                <a:spcPct val="70000"/>
              </a:lnSpc>
              <a:spcBef>
                <a:spcPct val="0"/>
              </a:spcBef>
              <a:buNone/>
              <a:tabLst>
                <a:tab pos="1431925" algn="l"/>
              </a:tabLst>
            </a:pPr>
            <a:r>
              <a:rPr lang="zh-CN" altLang="en-US" sz="3200" b="1" dirty="0">
                <a:solidFill>
                  <a:schemeClr val="accent2"/>
                </a:solidFill>
                <a:latin typeface="楷体" panose="02010609060101010101" pitchFamily="1" charset="-122"/>
                <a:ea typeface="楷体" panose="02010609060101010101" pitchFamily="1" charset="-122"/>
              </a:rPr>
              <a:t>   （</a:t>
            </a:r>
            <a:r>
              <a:rPr lang="en-US" altLang="zh-CN" sz="3200" b="1" dirty="0">
                <a:solidFill>
                  <a:schemeClr val="accent2"/>
                </a:solidFill>
                <a:latin typeface="楷体" panose="02010609060101010101" pitchFamily="1" charset="-122"/>
                <a:ea typeface="楷体" panose="02010609060101010101" pitchFamily="1" charset="-122"/>
              </a:rPr>
              <a:t>1</a:t>
            </a:r>
            <a:r>
              <a:rPr lang="zh-CN" altLang="en-US" sz="3200" b="1" dirty="0">
                <a:solidFill>
                  <a:schemeClr val="accent2"/>
                </a:solidFill>
                <a:latin typeface="楷体" panose="02010609060101010101" pitchFamily="1" charset="-122"/>
                <a:ea typeface="楷体" panose="02010609060101010101" pitchFamily="1" charset="-122"/>
              </a:rPr>
              <a:t>）遗传及社会环境（</a:t>
            </a:r>
            <a:r>
              <a:rPr lang="en-US" altLang="zh-CN" sz="3200" b="1" dirty="0">
                <a:solidFill>
                  <a:schemeClr val="accent2"/>
                </a:solidFill>
                <a:latin typeface="楷体" panose="02010609060101010101" pitchFamily="1" charset="-122"/>
                <a:ea typeface="楷体" panose="02010609060101010101" pitchFamily="1" charset="-122"/>
              </a:rPr>
              <a:t>M</a:t>
            </a:r>
            <a:r>
              <a:rPr lang="zh-CN" altLang="en-US" sz="3200" b="1" dirty="0">
                <a:solidFill>
                  <a:schemeClr val="accent2"/>
                </a:solidFill>
                <a:latin typeface="楷体" panose="02010609060101010101" pitchFamily="1" charset="-122"/>
                <a:ea typeface="楷体" panose="02010609060101010101" pitchFamily="1" charset="-122"/>
              </a:rPr>
              <a:t>）</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defTabSz="914400">
              <a:lnSpc>
                <a:spcPct val="70000"/>
              </a:lnSpc>
              <a:spcBef>
                <a:spcPct val="0"/>
              </a:spcBef>
              <a:buNone/>
              <a:tabLst>
                <a:tab pos="1431925" algn="l"/>
              </a:tabLst>
            </a:pPr>
            <a:r>
              <a:rPr lang="zh-CN" altLang="en-US" sz="3200" b="1" dirty="0">
                <a:solidFill>
                  <a:schemeClr val="accent2"/>
                </a:solidFill>
                <a:latin typeface="楷体" panose="02010609060101010101" pitchFamily="1" charset="-122"/>
                <a:ea typeface="楷体" panose="02010609060101010101" pitchFamily="1" charset="-122"/>
              </a:rPr>
              <a:t>   （</a:t>
            </a:r>
            <a:r>
              <a:rPr lang="en-US" altLang="zh-CN" sz="3200" b="1" dirty="0">
                <a:solidFill>
                  <a:schemeClr val="accent2"/>
                </a:solidFill>
                <a:latin typeface="楷体" panose="02010609060101010101" pitchFamily="1" charset="-122"/>
                <a:ea typeface="楷体" panose="02010609060101010101" pitchFamily="1" charset="-122"/>
              </a:rPr>
              <a:t>2</a:t>
            </a:r>
            <a:r>
              <a:rPr lang="zh-CN" altLang="en-US" sz="3200" b="1" dirty="0">
                <a:solidFill>
                  <a:schemeClr val="accent2"/>
                </a:solidFill>
                <a:latin typeface="楷体" panose="02010609060101010101" pitchFamily="1" charset="-122"/>
                <a:ea typeface="楷体" panose="02010609060101010101" pitchFamily="1" charset="-122"/>
              </a:rPr>
              <a:t>）人的缺点（</a:t>
            </a:r>
            <a:r>
              <a:rPr lang="en-US" altLang="zh-CN" sz="3200" b="1" dirty="0">
                <a:solidFill>
                  <a:schemeClr val="accent2"/>
                </a:solidFill>
                <a:latin typeface="楷体" panose="02010609060101010101" pitchFamily="1" charset="-122"/>
                <a:ea typeface="楷体" panose="02010609060101010101" pitchFamily="1" charset="-122"/>
              </a:rPr>
              <a:t>P</a:t>
            </a:r>
            <a:r>
              <a:rPr lang="zh-CN" altLang="en-US" sz="3200" b="1" dirty="0">
                <a:solidFill>
                  <a:schemeClr val="accent2"/>
                </a:solidFill>
                <a:latin typeface="楷体" panose="02010609060101010101" pitchFamily="1" charset="-122"/>
                <a:ea typeface="楷体" panose="02010609060101010101" pitchFamily="1" charset="-122"/>
              </a:rPr>
              <a:t>）</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defTabSz="914400">
              <a:lnSpc>
                <a:spcPct val="70000"/>
              </a:lnSpc>
              <a:spcBef>
                <a:spcPct val="0"/>
              </a:spcBef>
              <a:buNone/>
              <a:tabLst>
                <a:tab pos="1431925" algn="l"/>
              </a:tabLst>
            </a:pPr>
            <a:r>
              <a:rPr lang="zh-CN" altLang="en-US" sz="3200" b="1" dirty="0">
                <a:solidFill>
                  <a:schemeClr val="accent2"/>
                </a:solidFill>
                <a:latin typeface="楷体" panose="02010609060101010101" pitchFamily="1" charset="-122"/>
                <a:ea typeface="楷体" panose="02010609060101010101" pitchFamily="1" charset="-122"/>
              </a:rPr>
              <a:t>   （</a:t>
            </a:r>
            <a:r>
              <a:rPr lang="en-US" altLang="zh-CN" sz="3200" b="1" dirty="0">
                <a:solidFill>
                  <a:schemeClr val="accent2"/>
                </a:solidFill>
                <a:latin typeface="楷体" panose="02010609060101010101" pitchFamily="1" charset="-122"/>
                <a:ea typeface="楷体" panose="02010609060101010101" pitchFamily="1" charset="-122"/>
              </a:rPr>
              <a:t>3</a:t>
            </a:r>
            <a:r>
              <a:rPr lang="zh-CN" altLang="en-US" sz="3200" b="1" dirty="0">
                <a:solidFill>
                  <a:schemeClr val="accent2"/>
                </a:solidFill>
                <a:latin typeface="楷体" panose="02010609060101010101" pitchFamily="1" charset="-122"/>
                <a:ea typeface="楷体" panose="02010609060101010101" pitchFamily="1" charset="-122"/>
              </a:rPr>
              <a:t>）人的不安全行为或物的不安全状态（</a:t>
            </a:r>
            <a:r>
              <a:rPr lang="en-US" altLang="zh-CN" sz="3200" b="1" dirty="0">
                <a:solidFill>
                  <a:schemeClr val="accent2"/>
                </a:solidFill>
                <a:latin typeface="楷体" panose="02010609060101010101" pitchFamily="1" charset="-122"/>
                <a:ea typeface="楷体" panose="02010609060101010101" pitchFamily="1" charset="-122"/>
              </a:rPr>
              <a:t>H</a:t>
            </a:r>
            <a:r>
              <a:rPr lang="zh-CN" altLang="en-US" sz="3200" b="1" dirty="0">
                <a:solidFill>
                  <a:schemeClr val="accent2"/>
                </a:solidFill>
                <a:latin typeface="楷体" panose="02010609060101010101" pitchFamily="1" charset="-122"/>
                <a:ea typeface="楷体" panose="02010609060101010101" pitchFamily="1" charset="-122"/>
              </a:rPr>
              <a:t>）</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defTabSz="914400">
              <a:lnSpc>
                <a:spcPct val="70000"/>
              </a:lnSpc>
              <a:spcBef>
                <a:spcPct val="0"/>
              </a:spcBef>
              <a:buNone/>
              <a:tabLst>
                <a:tab pos="1431925" algn="l"/>
              </a:tabLst>
            </a:pPr>
            <a:r>
              <a:rPr lang="zh-CN" altLang="en-US" sz="3200" b="1" dirty="0">
                <a:solidFill>
                  <a:schemeClr val="accent2"/>
                </a:solidFill>
                <a:latin typeface="楷体" panose="02010609060101010101" pitchFamily="1" charset="-122"/>
                <a:ea typeface="楷体" panose="02010609060101010101" pitchFamily="1" charset="-122"/>
              </a:rPr>
              <a:t>   （</a:t>
            </a:r>
            <a:r>
              <a:rPr lang="en-US" altLang="zh-CN" sz="3200" b="1" dirty="0">
                <a:solidFill>
                  <a:schemeClr val="accent2"/>
                </a:solidFill>
                <a:latin typeface="楷体" panose="02010609060101010101" pitchFamily="1" charset="-122"/>
                <a:ea typeface="楷体" panose="02010609060101010101" pitchFamily="1" charset="-122"/>
              </a:rPr>
              <a:t>4</a:t>
            </a:r>
            <a:r>
              <a:rPr lang="zh-CN" altLang="en-US" sz="3200" b="1" dirty="0">
                <a:solidFill>
                  <a:schemeClr val="accent2"/>
                </a:solidFill>
                <a:latin typeface="楷体" panose="02010609060101010101" pitchFamily="1" charset="-122"/>
                <a:ea typeface="楷体" panose="02010609060101010101" pitchFamily="1" charset="-122"/>
              </a:rPr>
              <a:t>）事故（</a:t>
            </a:r>
            <a:r>
              <a:rPr lang="en-US" altLang="zh-CN" sz="3200" b="1" dirty="0">
                <a:solidFill>
                  <a:schemeClr val="accent2"/>
                </a:solidFill>
                <a:latin typeface="楷体" panose="02010609060101010101" pitchFamily="1" charset="-122"/>
                <a:ea typeface="楷体" panose="02010609060101010101" pitchFamily="1" charset="-122"/>
              </a:rPr>
              <a:t>D</a:t>
            </a:r>
            <a:r>
              <a:rPr lang="zh-CN" altLang="en-US" sz="3200" b="1" dirty="0">
                <a:solidFill>
                  <a:schemeClr val="accent2"/>
                </a:solidFill>
                <a:latin typeface="楷体" panose="02010609060101010101" pitchFamily="1" charset="-122"/>
                <a:ea typeface="楷体" panose="02010609060101010101" pitchFamily="1" charset="-122"/>
              </a:rPr>
              <a:t>）</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defTabSz="914400">
              <a:lnSpc>
                <a:spcPct val="70000"/>
              </a:lnSpc>
              <a:spcBef>
                <a:spcPct val="0"/>
              </a:spcBef>
              <a:buNone/>
              <a:tabLst>
                <a:tab pos="1431925" algn="l"/>
              </a:tabLst>
            </a:pPr>
            <a:r>
              <a:rPr lang="zh-CN" altLang="en-US" sz="3200" b="1" dirty="0">
                <a:solidFill>
                  <a:schemeClr val="accent2"/>
                </a:solidFill>
                <a:latin typeface="楷体" panose="02010609060101010101" pitchFamily="1" charset="-122"/>
                <a:ea typeface="楷体" panose="02010609060101010101" pitchFamily="1" charset="-122"/>
              </a:rPr>
              <a:t>   （</a:t>
            </a:r>
            <a:r>
              <a:rPr lang="en-US" altLang="zh-CN" sz="3200" b="1" dirty="0">
                <a:solidFill>
                  <a:schemeClr val="accent2"/>
                </a:solidFill>
                <a:latin typeface="楷体" panose="02010609060101010101" pitchFamily="1" charset="-122"/>
                <a:ea typeface="楷体" panose="02010609060101010101" pitchFamily="1" charset="-122"/>
              </a:rPr>
              <a:t>5</a:t>
            </a:r>
            <a:r>
              <a:rPr lang="zh-CN" altLang="en-US" sz="3200" b="1" dirty="0">
                <a:solidFill>
                  <a:schemeClr val="accent2"/>
                </a:solidFill>
                <a:latin typeface="楷体" panose="02010609060101010101" pitchFamily="1" charset="-122"/>
                <a:ea typeface="楷体" panose="02010609060101010101" pitchFamily="1" charset="-122"/>
              </a:rPr>
              <a:t>）伤害（</a:t>
            </a:r>
            <a:r>
              <a:rPr lang="en-US" altLang="zh-CN" sz="3200" b="1" dirty="0">
                <a:solidFill>
                  <a:schemeClr val="accent2"/>
                </a:solidFill>
                <a:latin typeface="楷体" panose="02010609060101010101" pitchFamily="1" charset="-122"/>
                <a:ea typeface="楷体" panose="02010609060101010101" pitchFamily="1" charset="-122"/>
              </a:rPr>
              <a:t>A</a:t>
            </a:r>
            <a:r>
              <a:rPr lang="zh-CN" altLang="en-US" sz="3200" b="1" dirty="0">
                <a:solidFill>
                  <a:schemeClr val="accent2"/>
                </a:solidFill>
                <a:latin typeface="楷体" panose="02010609060101010101" pitchFamily="1" charset="-122"/>
                <a:ea typeface="楷体" panose="02010609060101010101" pitchFamily="1" charset="-122"/>
              </a:rPr>
              <a:t>）</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defTabSz="914400">
              <a:buNone/>
              <a:tabLst>
                <a:tab pos="1431925" algn="l"/>
              </a:tabLst>
            </a:pPr>
            <a:endParaRPr lang="zh-CN" altLang="en-US" sz="1600" b="1" dirty="0">
              <a:latin typeface="楷体" panose="02010609060101010101" pitchFamily="1" charset="-122"/>
              <a:ea typeface="楷体" panose="02010609060101010101" pitchFamily="1" charset="-122"/>
            </a:endParaRPr>
          </a:p>
          <a:p>
            <a:pPr marL="1905" indent="-1905" defTabSz="914400">
              <a:lnSpc>
                <a:spcPct val="105000"/>
              </a:lnSpc>
              <a:buClr>
                <a:schemeClr val="bg2"/>
              </a:buClr>
              <a:buSzPct val="75000"/>
              <a:buFont typeface="Wingdings" panose="05000000000000000000" pitchFamily="2" charset="2"/>
              <a:buNone/>
              <a:tabLst>
                <a:tab pos="1431925" algn="l"/>
              </a:tabLst>
            </a:pPr>
            <a:endParaRPr lang="zh-CN" altLang="en-US" sz="1400" b="1" dirty="0">
              <a:latin typeface="楷体" panose="02010609060101010101" pitchFamily="1" charset="-122"/>
              <a:ea typeface="楷体" panose="02010609060101010101" pitchFamily="1" charset="-122"/>
            </a:endParaRPr>
          </a:p>
          <a:p>
            <a:pPr marL="1905" indent="-1905" defTabSz="914400">
              <a:buNone/>
              <a:tabLst>
                <a:tab pos="1431925" algn="l"/>
              </a:tabLst>
            </a:pPr>
            <a:r>
              <a:rPr lang="zh-CN" altLang="en-US" sz="100" dirty="0">
                <a:latin typeface="隶书" charset="-122"/>
                <a:ea typeface="隶书" charset="-122"/>
              </a:rPr>
              <a:t>　</a:t>
            </a:r>
            <a:endParaRPr lang="zh-CN" altLang="en-US" sz="100" dirty="0">
              <a:latin typeface="隶书" charset="-122"/>
              <a:ea typeface="隶书" charset="-122"/>
            </a:endParaRPr>
          </a:p>
        </p:txBody>
      </p:sp>
      <p:sp>
        <p:nvSpPr>
          <p:cNvPr id="48130" name="Text Box 3"/>
          <p:cNvSpPr txBox="1"/>
          <p:nvPr/>
        </p:nvSpPr>
        <p:spPr>
          <a:xfrm>
            <a:off x="471488" y="287338"/>
            <a:ext cx="8278812"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隶书" charset="-122"/>
                <a:ea typeface="楷体" panose="02010609060101010101" pitchFamily="1" charset="-122"/>
              </a:rPr>
              <a:t>第一节：成因理论</a:t>
            </a:r>
            <a:endParaRPr lang="zh-CN" altLang="en-US" sz="4000" b="1" dirty="0">
              <a:solidFill>
                <a:schemeClr val="accent2"/>
              </a:solidFill>
              <a:latin typeface="隶书" charset="-122"/>
              <a:ea typeface="楷体" panose="02010609060101010101" pitchFamily="1"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2"/>
          <p:cNvSpPr>
            <a:spLocks noGrp="1"/>
          </p:cNvSpPr>
          <p:nvPr>
            <p:ph type="body" idx="4294967295"/>
          </p:nvPr>
        </p:nvSpPr>
        <p:spPr>
          <a:xfrm>
            <a:off x="107950" y="1055688"/>
            <a:ext cx="8929688" cy="5761037"/>
          </a:xfrm>
          <a:ln/>
        </p:spPr>
        <p:txBody>
          <a:bodyPr wrap="square" anchor="t" anchorCtr="0"/>
          <a:p>
            <a:pPr marL="1905" indent="-1905" defTabSz="914400">
              <a:buSzPct val="100000"/>
              <a:buFont typeface="Wingdings" panose="05000000000000000000" pitchFamily="2" charset="2"/>
              <a:buChar char="v"/>
              <a:tabLst>
                <a:tab pos="1431925" algn="l"/>
              </a:tabLst>
            </a:pPr>
            <a:endParaRPr lang="zh-CN" altLang="en-US" sz="2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lnSpc>
                <a:spcPct val="125000"/>
              </a:lnSpc>
              <a:spcBef>
                <a:spcPct val="0"/>
              </a:spcBef>
              <a:buNone/>
              <a:tabLst>
                <a:tab pos="1431925" algn="l"/>
              </a:tabLst>
            </a:pPr>
            <a:r>
              <a:rPr lang="en-US" altLang="zh-CN" sz="2400" dirty="0">
                <a:solidFill>
                  <a:srgbClr val="FF0000"/>
                </a:solidFill>
                <a:latin typeface="隶书" charset="-122"/>
                <a:ea typeface="隶书" charset="-122"/>
              </a:rPr>
              <a:t> </a:t>
            </a:r>
            <a:r>
              <a:rPr lang="zh-CN" altLang="en-US" sz="3200" b="1" dirty="0">
                <a:solidFill>
                  <a:srgbClr val="FF0000"/>
                </a:solidFill>
                <a:latin typeface="Times New Roman" panose="02020603050405020304" pitchFamily="2" charset="0"/>
                <a:ea typeface="楷体" panose="02010609060101010101" pitchFamily="1" charset="-122"/>
              </a:rPr>
              <a:t>海因里希因果连锁理论：</a:t>
            </a:r>
            <a:endParaRPr lang="zh-CN" altLang="en-US" sz="3200" b="1" dirty="0">
              <a:solidFill>
                <a:srgbClr val="FF0000"/>
              </a:solidFill>
              <a:latin typeface="Times New Roman" panose="02020603050405020304" pitchFamily="2" charset="0"/>
              <a:ea typeface="楷体" panose="02010609060101010101" pitchFamily="1" charset="-122"/>
            </a:endParaRPr>
          </a:p>
          <a:p>
            <a:pPr marL="1905" indent="-1905" defTabSz="914400">
              <a:lnSpc>
                <a:spcPct val="125000"/>
              </a:lnSpc>
              <a:spcBef>
                <a:spcPct val="0"/>
              </a:spcBef>
              <a:buNone/>
              <a:tabLst>
                <a:tab pos="1431925" algn="l"/>
              </a:tabLst>
            </a:pPr>
            <a:r>
              <a:rPr lang="zh-CN" altLang="en-US" sz="3200" b="1" dirty="0">
                <a:latin typeface="楷体" panose="02010609060101010101" pitchFamily="1" charset="-122"/>
                <a:ea typeface="楷体" panose="02010609060101010101" pitchFamily="1" charset="-122"/>
              </a:rPr>
              <a:t>    </a:t>
            </a:r>
            <a:r>
              <a:rPr lang="zh-CN" altLang="en-US" sz="3200" b="1" dirty="0">
                <a:solidFill>
                  <a:schemeClr val="accent2"/>
                </a:solidFill>
                <a:latin typeface="楷体" panose="02010609060101010101" pitchFamily="1" charset="-122"/>
                <a:ea typeface="楷体" panose="02010609060101010101" pitchFamily="1" charset="-122"/>
              </a:rPr>
              <a:t>上述事故因果连锁关系，可以用</a:t>
            </a:r>
            <a:r>
              <a:rPr lang="en-US" altLang="zh-CN" sz="3200" b="1" dirty="0">
                <a:solidFill>
                  <a:schemeClr val="accent2"/>
                </a:solidFill>
                <a:latin typeface="楷体" panose="02010609060101010101" pitchFamily="1" charset="-122"/>
                <a:ea typeface="楷体" panose="02010609060101010101" pitchFamily="1" charset="-122"/>
              </a:rPr>
              <a:t>5</a:t>
            </a:r>
            <a:r>
              <a:rPr lang="zh-CN" altLang="en-US" sz="3200" b="1" dirty="0">
                <a:solidFill>
                  <a:schemeClr val="accent2"/>
                </a:solidFill>
                <a:latin typeface="楷体" panose="02010609060101010101" pitchFamily="1" charset="-122"/>
                <a:ea typeface="楷体" panose="02010609060101010101" pitchFamily="1" charset="-122"/>
              </a:rPr>
              <a:t>块多米诺骨牌来形象地加以描述，如下图所示。</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defTabSz="914400">
              <a:lnSpc>
                <a:spcPct val="125000"/>
              </a:lnSpc>
              <a:spcBef>
                <a:spcPct val="0"/>
              </a:spcBef>
              <a:buNone/>
              <a:tabLst>
                <a:tab pos="1431925" algn="l"/>
              </a:tabLst>
            </a:pPr>
            <a:r>
              <a:rPr lang="zh-CN" altLang="en-US" sz="3200" b="1" dirty="0">
                <a:solidFill>
                  <a:schemeClr val="accent2"/>
                </a:solidFill>
                <a:latin typeface="楷体" panose="02010609060101010101" pitchFamily="1" charset="-122"/>
                <a:ea typeface="楷体" panose="02010609060101010101" pitchFamily="1" charset="-122"/>
              </a:rPr>
              <a:t>    如果第一块骨牌倒下（即第一个原因出现），则发生连锁反应，后面的骨牌相继被碰倒（相继发生）。</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defTabSz="914400">
              <a:buNone/>
              <a:tabLst>
                <a:tab pos="1431925" algn="l"/>
              </a:tabLst>
            </a:pPr>
            <a:endParaRPr lang="zh-CN" altLang="en-US" sz="1600" b="1" dirty="0">
              <a:latin typeface="楷体" panose="02010609060101010101" pitchFamily="1" charset="-122"/>
              <a:ea typeface="楷体" panose="02010609060101010101" pitchFamily="1" charset="-122"/>
            </a:endParaRPr>
          </a:p>
          <a:p>
            <a:pPr marL="1905" indent="-1905" defTabSz="914400">
              <a:lnSpc>
                <a:spcPct val="105000"/>
              </a:lnSpc>
              <a:buClr>
                <a:schemeClr val="bg2"/>
              </a:buClr>
              <a:buSzPct val="75000"/>
              <a:buFont typeface="Wingdings" panose="05000000000000000000" pitchFamily="2" charset="2"/>
              <a:buNone/>
              <a:tabLst>
                <a:tab pos="1431925" algn="l"/>
              </a:tabLst>
            </a:pPr>
            <a:endParaRPr lang="zh-CN" altLang="en-US" sz="1400" b="1" dirty="0">
              <a:latin typeface="楷体" panose="02010609060101010101" pitchFamily="1" charset="-122"/>
              <a:ea typeface="楷体" panose="02010609060101010101" pitchFamily="1" charset="-122"/>
            </a:endParaRPr>
          </a:p>
          <a:p>
            <a:pPr marL="1905" indent="-1905" defTabSz="914400">
              <a:buNone/>
              <a:tabLst>
                <a:tab pos="1431925" algn="l"/>
              </a:tabLst>
            </a:pPr>
            <a:r>
              <a:rPr lang="zh-CN" altLang="en-US" sz="100" dirty="0">
                <a:latin typeface="隶书" charset="-122"/>
                <a:ea typeface="隶书" charset="-122"/>
              </a:rPr>
              <a:t>　</a:t>
            </a:r>
            <a:endParaRPr lang="zh-CN" altLang="en-US" sz="100" dirty="0">
              <a:latin typeface="隶书" charset="-122"/>
              <a:ea typeface="隶书" charset="-122"/>
            </a:endParaRPr>
          </a:p>
        </p:txBody>
      </p:sp>
      <p:sp>
        <p:nvSpPr>
          <p:cNvPr id="49154" name="Text Box 3"/>
          <p:cNvSpPr txBox="1"/>
          <p:nvPr/>
        </p:nvSpPr>
        <p:spPr>
          <a:xfrm>
            <a:off x="471488" y="287338"/>
            <a:ext cx="8278812"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隶书" charset="-122"/>
                <a:ea typeface="楷体" panose="02010609060101010101" pitchFamily="1" charset="-122"/>
              </a:rPr>
              <a:t>第一节：成因理论</a:t>
            </a:r>
            <a:endParaRPr lang="zh-CN" altLang="en-US" sz="4000" b="1" dirty="0">
              <a:solidFill>
                <a:schemeClr val="accent2"/>
              </a:solidFill>
              <a:latin typeface="隶书" charset="-122"/>
              <a:ea typeface="楷体" panose="02010609060101010101" pitchFamily="1" charset="-122"/>
            </a:endParaRPr>
          </a:p>
        </p:txBody>
      </p:sp>
      <p:grpSp>
        <p:nvGrpSpPr>
          <p:cNvPr id="49155" name="组合 50179"/>
          <p:cNvGrpSpPr/>
          <p:nvPr/>
        </p:nvGrpSpPr>
        <p:grpSpPr>
          <a:xfrm>
            <a:off x="1763713" y="5302250"/>
            <a:ext cx="5735637" cy="1905000"/>
            <a:chOff x="0" y="0"/>
            <a:chExt cx="2710" cy="1200"/>
          </a:xfrm>
        </p:grpSpPr>
        <p:sp>
          <p:nvSpPr>
            <p:cNvPr id="49156" name="Rectangle 4"/>
            <p:cNvSpPr/>
            <p:nvPr/>
          </p:nvSpPr>
          <p:spPr>
            <a:xfrm>
              <a:off x="0" y="1"/>
              <a:ext cx="250" cy="723"/>
            </a:xfrm>
            <a:prstGeom prst="rect">
              <a:avLst/>
            </a:prstGeom>
            <a:gradFill rotWithShape="0">
              <a:gsLst>
                <a:gs pos="0">
                  <a:srgbClr val="800000"/>
                </a:gs>
                <a:gs pos="100000">
                  <a:srgbClr val="FFCC99"/>
                </a:gs>
              </a:gsLst>
              <a:lin ang="0" scaled="1"/>
              <a:tileRect/>
            </a:gradFill>
            <a:ln w="9525"/>
            <a:scene3d>
              <a:camera prst="legacyObliqueTopRight">
                <a:rot lat="0" lon="0" rev="0"/>
              </a:camera>
              <a:lightRig rig="legacyFlat3" dir="b"/>
            </a:scene3d>
            <a:sp3d extrusionH="887400" prstMaterial="legacyMatte">
              <a:bevelT w="13500" h="13500" prst="angle"/>
              <a:bevelB w="13500" h="13500" prst="angle"/>
              <a:extrusionClr>
                <a:srgbClr val="FF9900"/>
              </a:extrusionClr>
            </a:sp3d>
          </p:spPr>
          <p:txBody>
            <a:bodyPr wrap="square" lIns="0" tIns="0" rIns="0" bIns="0" anchor="t" anchorCtr="0">
              <a:flatTx/>
            </a:bodyPr>
            <a:p>
              <a:pPr algn="ctr" defTabSz="869950"/>
              <a:endParaRPr lang="en-US" altLang="zh-CN" sz="900" dirty="0">
                <a:latin typeface="Times New Roman" panose="02020603050405020304" pitchFamily="2" charset="0"/>
                <a:ea typeface="宋体" panose="02010600030101010101" pitchFamily="2" charset="-122"/>
              </a:endParaRPr>
            </a:p>
            <a:p>
              <a:pPr algn="ctr" defTabSz="869950"/>
              <a:endParaRPr lang="en-US" altLang="zh-CN" sz="1500" b="1" dirty="0">
                <a:latin typeface="Times New Roman" panose="02020603050405020304" pitchFamily="2" charset="0"/>
                <a:ea typeface="宋体" panose="02010600030101010101" pitchFamily="2" charset="-122"/>
              </a:endParaRPr>
            </a:p>
            <a:p>
              <a:pPr algn="ctr" defTabSz="869950"/>
              <a:r>
                <a:rPr lang="en-US" altLang="zh-CN" sz="1900" b="1" dirty="0">
                  <a:latin typeface="Times New Roman" panose="02020603050405020304" pitchFamily="2" charset="0"/>
                  <a:ea typeface="宋体" panose="02010600030101010101" pitchFamily="2" charset="-122"/>
                </a:rPr>
                <a:t>M</a:t>
              </a:r>
              <a:endParaRPr lang="en-US" altLang="zh-CN" sz="900" b="1" dirty="0">
                <a:latin typeface="Times New Roman" panose="02020603050405020304" pitchFamily="2" charset="0"/>
                <a:ea typeface="宋体" panose="02010600030101010101" pitchFamily="2" charset="-122"/>
              </a:endParaRPr>
            </a:p>
          </p:txBody>
        </p:sp>
        <p:sp>
          <p:nvSpPr>
            <p:cNvPr id="49157" name="Rectangle 5"/>
            <p:cNvSpPr/>
            <p:nvPr/>
          </p:nvSpPr>
          <p:spPr>
            <a:xfrm>
              <a:off x="656" y="1"/>
              <a:ext cx="250" cy="723"/>
            </a:xfrm>
            <a:prstGeom prst="rect">
              <a:avLst/>
            </a:prstGeom>
            <a:gradFill rotWithShape="0">
              <a:gsLst>
                <a:gs pos="0">
                  <a:srgbClr val="800000"/>
                </a:gs>
                <a:gs pos="100000">
                  <a:srgbClr val="FFCC99"/>
                </a:gs>
              </a:gsLst>
              <a:lin ang="0" scaled="1"/>
              <a:tileRect/>
            </a:gradFill>
            <a:ln w="9525"/>
            <a:scene3d>
              <a:camera prst="legacyObliqueTopRight">
                <a:rot lat="0" lon="0" rev="0"/>
              </a:camera>
              <a:lightRig rig="legacyFlat3" dir="b"/>
            </a:scene3d>
            <a:sp3d extrusionH="887400" prstMaterial="legacyMatte">
              <a:bevelT w="13500" h="13500" prst="angle"/>
              <a:bevelB w="13500" h="13500" prst="angle"/>
              <a:extrusionClr>
                <a:srgbClr val="FF9900"/>
              </a:extrusionClr>
            </a:sp3d>
          </p:spPr>
          <p:txBody>
            <a:bodyPr wrap="square" lIns="0" tIns="0" rIns="0" bIns="0" anchor="t" anchorCtr="0">
              <a:flatTx/>
            </a:bodyPr>
            <a:p>
              <a:pPr algn="just" defTabSz="869950"/>
              <a:endParaRPr lang="en-US" altLang="zh-CN" sz="900" dirty="0">
                <a:latin typeface="Times New Roman" panose="02020603050405020304" pitchFamily="2" charset="0"/>
                <a:ea typeface="宋体" panose="02010600030101010101" pitchFamily="2" charset="-122"/>
              </a:endParaRPr>
            </a:p>
            <a:p>
              <a:pPr algn="ctr" defTabSz="869950"/>
              <a:endParaRPr lang="en-US" altLang="zh-CN" sz="1500" b="1" dirty="0">
                <a:latin typeface="Times New Roman" panose="02020603050405020304" pitchFamily="2" charset="0"/>
                <a:ea typeface="宋体" panose="02010600030101010101" pitchFamily="2" charset="-122"/>
              </a:endParaRPr>
            </a:p>
            <a:p>
              <a:pPr algn="ctr" defTabSz="869950"/>
              <a:r>
                <a:rPr lang="en-US" altLang="zh-CN" sz="1900" b="1" dirty="0">
                  <a:latin typeface="Times New Roman" panose="02020603050405020304" pitchFamily="2" charset="0"/>
                  <a:ea typeface="宋体" panose="02010600030101010101" pitchFamily="2" charset="-122"/>
                </a:rPr>
                <a:t>P</a:t>
              </a:r>
              <a:endParaRPr lang="en-US" altLang="zh-CN" sz="1900" b="1" dirty="0">
                <a:latin typeface="Times New Roman" panose="02020603050405020304" pitchFamily="2" charset="0"/>
                <a:ea typeface="宋体" panose="02010600030101010101" pitchFamily="2" charset="-122"/>
              </a:endParaRPr>
            </a:p>
          </p:txBody>
        </p:sp>
        <p:sp>
          <p:nvSpPr>
            <p:cNvPr id="49158" name="Rectangle 6"/>
            <p:cNvSpPr/>
            <p:nvPr/>
          </p:nvSpPr>
          <p:spPr>
            <a:xfrm>
              <a:off x="1252" y="0"/>
              <a:ext cx="251" cy="724"/>
            </a:xfrm>
            <a:prstGeom prst="rect">
              <a:avLst/>
            </a:prstGeom>
            <a:gradFill rotWithShape="0">
              <a:gsLst>
                <a:gs pos="0">
                  <a:srgbClr val="800000"/>
                </a:gs>
                <a:gs pos="100000">
                  <a:srgbClr val="FFCC99"/>
                </a:gs>
              </a:gsLst>
              <a:lin ang="0" scaled="1"/>
              <a:tileRect/>
            </a:gradFill>
            <a:ln w="9525"/>
            <a:scene3d>
              <a:camera prst="legacyObliqueTopRight">
                <a:rot lat="0" lon="0" rev="0"/>
              </a:camera>
              <a:lightRig rig="legacyFlat3" dir="b"/>
            </a:scene3d>
            <a:sp3d extrusionH="887400" prstMaterial="legacyMatte">
              <a:bevelT w="13500" h="13500" prst="angle"/>
              <a:bevelB w="13500" h="13500" prst="angle"/>
              <a:extrusionClr>
                <a:srgbClr val="FF9900"/>
              </a:extrusionClr>
            </a:sp3d>
          </p:spPr>
          <p:txBody>
            <a:bodyPr wrap="square" lIns="0" tIns="0" rIns="0" bIns="0" anchor="t" anchorCtr="0">
              <a:flatTx/>
            </a:bodyPr>
            <a:p>
              <a:pPr algn="just" defTabSz="869950"/>
              <a:endParaRPr lang="en-US" altLang="zh-CN" sz="900" dirty="0">
                <a:latin typeface="Times New Roman" panose="02020603050405020304" pitchFamily="2" charset="0"/>
                <a:ea typeface="宋体" panose="02010600030101010101" pitchFamily="2" charset="-122"/>
              </a:endParaRPr>
            </a:p>
            <a:p>
              <a:pPr algn="ctr" defTabSz="869950"/>
              <a:endParaRPr lang="en-US" altLang="zh-CN" sz="1500" b="1" dirty="0">
                <a:latin typeface="Times New Roman" panose="02020603050405020304" pitchFamily="2" charset="0"/>
                <a:ea typeface="宋体" panose="02010600030101010101" pitchFamily="2" charset="-122"/>
              </a:endParaRPr>
            </a:p>
            <a:p>
              <a:pPr algn="ctr" defTabSz="869950"/>
              <a:r>
                <a:rPr lang="en-US" altLang="zh-CN" sz="1900" b="1" dirty="0">
                  <a:latin typeface="Times New Roman" panose="02020603050405020304" pitchFamily="2" charset="0"/>
                  <a:ea typeface="宋体" panose="02010600030101010101" pitchFamily="2" charset="-122"/>
                </a:rPr>
                <a:t>H</a:t>
              </a:r>
              <a:endParaRPr lang="en-US" altLang="zh-CN" sz="900" b="1" dirty="0">
                <a:latin typeface="Times New Roman" panose="02020603050405020304" pitchFamily="2" charset="0"/>
                <a:ea typeface="宋体" panose="02010600030101010101" pitchFamily="2" charset="-122"/>
              </a:endParaRPr>
            </a:p>
          </p:txBody>
        </p:sp>
        <p:sp>
          <p:nvSpPr>
            <p:cNvPr id="49159" name="Rectangle 7"/>
            <p:cNvSpPr/>
            <p:nvPr/>
          </p:nvSpPr>
          <p:spPr>
            <a:xfrm>
              <a:off x="1857" y="0"/>
              <a:ext cx="250" cy="724"/>
            </a:xfrm>
            <a:prstGeom prst="rect">
              <a:avLst/>
            </a:prstGeom>
            <a:gradFill rotWithShape="0">
              <a:gsLst>
                <a:gs pos="0">
                  <a:srgbClr val="800000"/>
                </a:gs>
                <a:gs pos="100000">
                  <a:srgbClr val="FFCC99"/>
                </a:gs>
              </a:gsLst>
              <a:lin ang="0" scaled="1"/>
              <a:tileRect/>
            </a:gradFill>
            <a:ln w="9525"/>
            <a:scene3d>
              <a:camera prst="legacyObliqueTopRight">
                <a:rot lat="0" lon="0" rev="0"/>
              </a:camera>
              <a:lightRig rig="legacyFlat3" dir="b"/>
            </a:scene3d>
            <a:sp3d extrusionH="887400" prstMaterial="legacyMatte">
              <a:bevelT w="13500" h="13500" prst="angle"/>
              <a:bevelB w="13500" h="13500" prst="angle"/>
              <a:extrusionClr>
                <a:srgbClr val="FF9900"/>
              </a:extrusionClr>
            </a:sp3d>
          </p:spPr>
          <p:txBody>
            <a:bodyPr wrap="square" lIns="0" tIns="0" rIns="0" bIns="0" anchor="t" anchorCtr="0">
              <a:flatTx/>
            </a:bodyPr>
            <a:p>
              <a:pPr algn="just" defTabSz="869950"/>
              <a:endParaRPr lang="en-US" altLang="zh-CN" sz="900" dirty="0">
                <a:latin typeface="Times New Roman" panose="02020603050405020304" pitchFamily="2" charset="0"/>
                <a:ea typeface="宋体" panose="02010600030101010101" pitchFamily="2" charset="-122"/>
              </a:endParaRPr>
            </a:p>
            <a:p>
              <a:pPr algn="ctr" defTabSz="869950"/>
              <a:endParaRPr lang="en-US" altLang="zh-CN" sz="1500" b="1" dirty="0">
                <a:latin typeface="Times New Roman" panose="02020603050405020304" pitchFamily="2" charset="0"/>
                <a:ea typeface="宋体" panose="02010600030101010101" pitchFamily="2" charset="-122"/>
              </a:endParaRPr>
            </a:p>
            <a:p>
              <a:pPr algn="ctr" defTabSz="869950"/>
              <a:r>
                <a:rPr lang="en-US" altLang="zh-CN" sz="1900" b="1" dirty="0">
                  <a:latin typeface="Times New Roman" panose="02020603050405020304" pitchFamily="2" charset="0"/>
                  <a:ea typeface="宋体" panose="02010600030101010101" pitchFamily="2" charset="-122"/>
                </a:rPr>
                <a:t>D</a:t>
              </a:r>
              <a:endParaRPr lang="en-US" altLang="zh-CN" sz="900" b="1" dirty="0">
                <a:latin typeface="Times New Roman" panose="02020603050405020304" pitchFamily="2" charset="0"/>
                <a:ea typeface="宋体" panose="02010600030101010101" pitchFamily="2" charset="-122"/>
              </a:endParaRPr>
            </a:p>
          </p:txBody>
        </p:sp>
        <p:sp>
          <p:nvSpPr>
            <p:cNvPr id="49160" name="Rectangle 8"/>
            <p:cNvSpPr/>
            <p:nvPr/>
          </p:nvSpPr>
          <p:spPr>
            <a:xfrm>
              <a:off x="2462" y="0"/>
              <a:ext cx="248" cy="724"/>
            </a:xfrm>
            <a:prstGeom prst="rect">
              <a:avLst/>
            </a:prstGeom>
            <a:gradFill rotWithShape="0">
              <a:gsLst>
                <a:gs pos="0">
                  <a:srgbClr val="800000"/>
                </a:gs>
                <a:gs pos="100000">
                  <a:srgbClr val="FFCC99"/>
                </a:gs>
              </a:gsLst>
              <a:lin ang="0" scaled="1"/>
              <a:tileRect/>
            </a:gradFill>
            <a:ln w="9525"/>
            <a:scene3d>
              <a:camera prst="legacyObliqueTopRight">
                <a:rot lat="0" lon="0" rev="0"/>
              </a:camera>
              <a:lightRig rig="legacyFlat3" dir="b"/>
            </a:scene3d>
            <a:sp3d extrusionH="887400" prstMaterial="legacyMatte">
              <a:bevelT w="13500" h="13500" prst="angle"/>
              <a:bevelB w="13500" h="13500" prst="angle"/>
              <a:extrusionClr>
                <a:srgbClr val="FF9900"/>
              </a:extrusionClr>
            </a:sp3d>
          </p:spPr>
          <p:txBody>
            <a:bodyPr wrap="square" lIns="0" tIns="0" rIns="0" bIns="0" anchor="t" anchorCtr="0">
              <a:flatTx/>
            </a:bodyPr>
            <a:p>
              <a:pPr algn="just" defTabSz="869950"/>
              <a:endParaRPr lang="en-US" altLang="zh-CN" sz="900" dirty="0">
                <a:latin typeface="Times New Roman" panose="02020603050405020304" pitchFamily="2" charset="0"/>
                <a:ea typeface="宋体" panose="02010600030101010101" pitchFamily="2" charset="-122"/>
              </a:endParaRPr>
            </a:p>
            <a:p>
              <a:pPr algn="ctr" defTabSz="869950"/>
              <a:endParaRPr lang="en-US" altLang="zh-CN" sz="1500" b="1" dirty="0">
                <a:latin typeface="Times New Roman" panose="02020603050405020304" pitchFamily="2" charset="0"/>
                <a:ea typeface="宋体" panose="02010600030101010101" pitchFamily="2" charset="-122"/>
              </a:endParaRPr>
            </a:p>
            <a:p>
              <a:pPr algn="ctr" defTabSz="869950"/>
              <a:r>
                <a:rPr lang="en-US" altLang="zh-CN" sz="1900" b="1" dirty="0">
                  <a:latin typeface="Times New Roman" panose="02020603050405020304" pitchFamily="2" charset="0"/>
                  <a:ea typeface="宋体" panose="02010600030101010101" pitchFamily="2" charset="-122"/>
                </a:rPr>
                <a:t>A</a:t>
              </a:r>
              <a:endParaRPr lang="en-US" altLang="zh-CN" sz="1500" b="1" dirty="0">
                <a:latin typeface="Times New Roman" panose="02020603050405020304" pitchFamily="2" charset="0"/>
                <a:ea typeface="宋体" panose="02010600030101010101" pitchFamily="2" charset="-122"/>
              </a:endParaRPr>
            </a:p>
          </p:txBody>
        </p:sp>
        <p:sp>
          <p:nvSpPr>
            <p:cNvPr id="49161" name="Rectangle 9"/>
            <p:cNvSpPr/>
            <p:nvPr/>
          </p:nvSpPr>
          <p:spPr>
            <a:xfrm>
              <a:off x="301" y="933"/>
              <a:ext cx="2334" cy="267"/>
            </a:xfrm>
            <a:prstGeom prst="rect">
              <a:avLst/>
            </a:prstGeom>
            <a:noFill/>
            <a:ln w="9525">
              <a:noFill/>
            </a:ln>
          </p:spPr>
          <p:txBody>
            <a:bodyPr wrap="square" lIns="0" tIns="0" rIns="0" bIns="0" anchor="t" anchorCtr="0"/>
            <a:p>
              <a:pPr algn="ctr" defTabSz="869950">
                <a:lnSpc>
                  <a:spcPct val="96000"/>
                </a:lnSpc>
              </a:pPr>
              <a:r>
                <a:rPr lang="zh-CN" altLang="en-US" sz="2400" b="1" dirty="0">
                  <a:latin typeface="隶书" charset="-122"/>
                  <a:ea typeface="楷体" panose="02010609060101010101" pitchFamily="1" charset="-122"/>
                </a:rPr>
                <a:t>多米诺骨牌事故连锁理论</a:t>
              </a:r>
              <a:endParaRPr lang="zh-CN" altLang="en-US" sz="2400" b="1" dirty="0">
                <a:latin typeface="隶书" charset="-122"/>
                <a:ea typeface="楷体" panose="02010609060101010101" pitchFamily="1" charset="-122"/>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Rectangle 2"/>
          <p:cNvSpPr>
            <a:spLocks noGrp="1"/>
          </p:cNvSpPr>
          <p:nvPr>
            <p:ph type="body" idx="4294967295"/>
          </p:nvPr>
        </p:nvSpPr>
        <p:spPr>
          <a:xfrm>
            <a:off x="107950" y="1055688"/>
            <a:ext cx="8929688" cy="5761037"/>
          </a:xfrm>
          <a:ln/>
        </p:spPr>
        <p:txBody>
          <a:bodyPr wrap="square" anchor="t" anchorCtr="0"/>
          <a:p>
            <a:pPr marL="1905" indent="-1905" defTabSz="914400">
              <a:buSzPct val="100000"/>
              <a:buFont typeface="Wingdings" panose="05000000000000000000" pitchFamily="2" charset="2"/>
              <a:buChar char="v"/>
              <a:tabLst>
                <a:tab pos="1431925" algn="l"/>
              </a:tabLst>
            </a:pPr>
            <a:endParaRPr lang="zh-CN" altLang="en-US" sz="200" dirty="0">
              <a:solidFill>
                <a:srgbClr val="FF6600"/>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lnSpc>
                <a:spcPct val="125000"/>
              </a:lnSpc>
              <a:spcBef>
                <a:spcPct val="0"/>
              </a:spcBef>
              <a:buNone/>
              <a:tabLst>
                <a:tab pos="1431925" algn="l"/>
              </a:tabLst>
            </a:pPr>
            <a:r>
              <a:rPr lang="en-US" altLang="zh-CN" sz="2400" dirty="0">
                <a:solidFill>
                  <a:srgbClr val="FF6600"/>
                </a:solidFill>
                <a:latin typeface="隶书" charset="-122"/>
                <a:ea typeface="隶书" charset="-122"/>
              </a:rPr>
              <a:t> </a:t>
            </a:r>
            <a:r>
              <a:rPr lang="zh-CN" altLang="en-US" sz="3200" b="1" dirty="0">
                <a:solidFill>
                  <a:srgbClr val="FF6600"/>
                </a:solidFill>
                <a:latin typeface="楷体" panose="02010609060101010101" pitchFamily="1" charset="-122"/>
                <a:ea typeface="楷体" panose="02010609060101010101" pitchFamily="1" charset="-122"/>
              </a:rPr>
              <a:t>海因里希因果连锁理论：</a:t>
            </a:r>
            <a:endParaRPr lang="zh-CN" altLang="en-US" sz="3200" b="1" dirty="0">
              <a:solidFill>
                <a:srgbClr val="FF6600"/>
              </a:solidFill>
              <a:latin typeface="楷体" panose="02010609060101010101" pitchFamily="1" charset="-122"/>
              <a:ea typeface="楷体" panose="02010609060101010101" pitchFamily="1" charset="-122"/>
            </a:endParaRPr>
          </a:p>
          <a:p>
            <a:pPr marL="1905" indent="-1905" defTabSz="914400">
              <a:lnSpc>
                <a:spcPct val="110000"/>
              </a:lnSpc>
              <a:buNone/>
              <a:tabLst>
                <a:tab pos="1431925" algn="l"/>
              </a:tabLst>
            </a:pPr>
            <a:r>
              <a:rPr lang="zh-CN" altLang="en-US" sz="3200" b="1" dirty="0">
                <a:latin typeface="楷体" panose="02010609060101010101" pitchFamily="1" charset="-122"/>
                <a:ea typeface="楷体" panose="02010609060101010101" pitchFamily="1" charset="-122"/>
              </a:rPr>
              <a:t>   </a:t>
            </a:r>
            <a:r>
              <a:rPr lang="zh-CN" altLang="en-US" sz="3200" b="1" dirty="0">
                <a:solidFill>
                  <a:schemeClr val="accent2"/>
                </a:solidFill>
                <a:latin typeface="楷体" panose="02010609060101010101" pitchFamily="1" charset="-122"/>
                <a:ea typeface="楷体" panose="02010609060101010101" pitchFamily="1" charset="-122"/>
              </a:rPr>
              <a:t> 该理论积极的意义：如果移去因果连锁中的任一块骨牌，则连锁被破坏，事故过程被中止。   </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defTabSz="914400">
              <a:lnSpc>
                <a:spcPct val="110000"/>
              </a:lnSpc>
              <a:buNone/>
              <a:tabLst>
                <a:tab pos="1431925" algn="l"/>
              </a:tabLst>
            </a:pPr>
            <a:r>
              <a:rPr lang="zh-CN" altLang="en-US" sz="3200" b="1" dirty="0">
                <a:solidFill>
                  <a:schemeClr val="accent2"/>
                </a:solidFill>
                <a:latin typeface="楷体" panose="02010609060101010101" pitchFamily="1" charset="-122"/>
                <a:ea typeface="楷体" panose="02010609060101010101" pitchFamily="1" charset="-122"/>
              </a:rPr>
              <a:t>    海因里希认为，企业安全工作的中心就是要移去中间的骨牌</a:t>
            </a:r>
            <a:r>
              <a:rPr lang="en-US" altLang="zh-CN" sz="3200" b="1" dirty="0">
                <a:solidFill>
                  <a:schemeClr val="accent2"/>
                </a:solidFill>
                <a:latin typeface="楷体" panose="02010609060101010101" pitchFamily="1" charset="-122"/>
                <a:ea typeface="楷体" panose="02010609060101010101" pitchFamily="1" charset="-122"/>
              </a:rPr>
              <a:t>——</a:t>
            </a:r>
            <a:r>
              <a:rPr lang="zh-CN" altLang="en-US" sz="3200" b="1" dirty="0">
                <a:solidFill>
                  <a:schemeClr val="accent2"/>
                </a:solidFill>
                <a:latin typeface="楷体" panose="02010609060101010101" pitchFamily="1" charset="-122"/>
                <a:ea typeface="楷体" panose="02010609060101010101" pitchFamily="1" charset="-122"/>
              </a:rPr>
              <a:t>防止人的不安全行为或</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defTabSz="914400">
              <a:lnSpc>
                <a:spcPct val="110000"/>
              </a:lnSpc>
              <a:buNone/>
              <a:tabLst>
                <a:tab pos="1431925" algn="l"/>
              </a:tabLst>
            </a:pPr>
            <a:r>
              <a:rPr lang="zh-CN" altLang="en-US" sz="3200" b="1" dirty="0">
                <a:solidFill>
                  <a:schemeClr val="accent2"/>
                </a:solidFill>
                <a:latin typeface="楷体" panose="02010609060101010101" pitchFamily="1" charset="-122"/>
                <a:ea typeface="楷体" panose="02010609060101010101" pitchFamily="1" charset="-122"/>
              </a:rPr>
              <a:t>消除物的不安全状态，从而</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defTabSz="914400">
              <a:lnSpc>
                <a:spcPct val="110000"/>
              </a:lnSpc>
              <a:buNone/>
              <a:tabLst>
                <a:tab pos="1431925" algn="l"/>
              </a:tabLst>
            </a:pPr>
            <a:r>
              <a:rPr lang="zh-CN" altLang="en-US" sz="3200" b="1" dirty="0">
                <a:solidFill>
                  <a:schemeClr val="accent2"/>
                </a:solidFill>
                <a:latin typeface="楷体" panose="02010609060101010101" pitchFamily="1" charset="-122"/>
                <a:ea typeface="楷体" panose="02010609060101010101" pitchFamily="1" charset="-122"/>
              </a:rPr>
              <a:t>中断事故连锁的进程，</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defTabSz="914400">
              <a:lnSpc>
                <a:spcPct val="110000"/>
              </a:lnSpc>
              <a:buNone/>
              <a:tabLst>
                <a:tab pos="1431925" algn="l"/>
              </a:tabLst>
            </a:pPr>
            <a:r>
              <a:rPr lang="zh-CN" altLang="en-US" sz="3200" b="1" dirty="0">
                <a:solidFill>
                  <a:schemeClr val="accent2"/>
                </a:solidFill>
                <a:latin typeface="楷体" panose="02010609060101010101" pitchFamily="1" charset="-122"/>
                <a:ea typeface="楷体" panose="02010609060101010101" pitchFamily="1" charset="-122"/>
              </a:rPr>
              <a:t>避免伤害的发生。</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defTabSz="914400">
              <a:buNone/>
              <a:tabLst>
                <a:tab pos="1431925" algn="l"/>
              </a:tabLst>
            </a:pPr>
            <a:endParaRPr lang="zh-CN" altLang="en-US" sz="1600" b="1" dirty="0">
              <a:latin typeface="楷体" panose="02010609060101010101" pitchFamily="1" charset="-122"/>
              <a:ea typeface="楷体" panose="02010609060101010101" pitchFamily="1" charset="-122"/>
            </a:endParaRPr>
          </a:p>
          <a:p>
            <a:pPr marL="1905" indent="-1905" defTabSz="914400">
              <a:lnSpc>
                <a:spcPct val="105000"/>
              </a:lnSpc>
              <a:buClr>
                <a:schemeClr val="bg2"/>
              </a:buClr>
              <a:buSzPct val="75000"/>
              <a:buFont typeface="Wingdings" panose="05000000000000000000" pitchFamily="2" charset="2"/>
              <a:buNone/>
              <a:tabLst>
                <a:tab pos="1431925" algn="l"/>
              </a:tabLst>
            </a:pPr>
            <a:endParaRPr lang="zh-CN" altLang="en-US" sz="1400" b="1" dirty="0">
              <a:latin typeface="楷体" panose="02010609060101010101" pitchFamily="1" charset="-122"/>
              <a:ea typeface="楷体" panose="02010609060101010101" pitchFamily="1" charset="-122"/>
            </a:endParaRPr>
          </a:p>
          <a:p>
            <a:pPr marL="1905" indent="-1905" defTabSz="914400">
              <a:buNone/>
              <a:tabLst>
                <a:tab pos="1431925" algn="l"/>
              </a:tabLst>
            </a:pPr>
            <a:r>
              <a:rPr lang="zh-CN" altLang="en-US" sz="100" dirty="0">
                <a:latin typeface="隶书" charset="-122"/>
                <a:ea typeface="隶书" charset="-122"/>
              </a:rPr>
              <a:t>　</a:t>
            </a:r>
            <a:endParaRPr lang="zh-CN" altLang="en-US" sz="100" dirty="0">
              <a:latin typeface="隶书" charset="-122"/>
              <a:ea typeface="隶书" charset="-122"/>
            </a:endParaRPr>
          </a:p>
        </p:txBody>
      </p:sp>
      <p:sp>
        <p:nvSpPr>
          <p:cNvPr id="50178" name="Text Box 3"/>
          <p:cNvSpPr txBox="1"/>
          <p:nvPr/>
        </p:nvSpPr>
        <p:spPr>
          <a:xfrm>
            <a:off x="471488" y="287338"/>
            <a:ext cx="8278812"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隶书" charset="-122"/>
                <a:ea typeface="楷体" panose="02010609060101010101" pitchFamily="1" charset="-122"/>
              </a:rPr>
              <a:t>第一节：成因理论</a:t>
            </a:r>
            <a:endParaRPr lang="zh-CN" altLang="en-US" sz="4000" b="1" dirty="0">
              <a:solidFill>
                <a:schemeClr val="accent2"/>
              </a:solidFill>
              <a:latin typeface="隶书" charset="-122"/>
              <a:ea typeface="楷体" panose="02010609060101010101" pitchFamily="1" charset="-122"/>
            </a:endParaRPr>
          </a:p>
        </p:txBody>
      </p:sp>
      <p:grpSp>
        <p:nvGrpSpPr>
          <p:cNvPr id="50179" name="组合 51203"/>
          <p:cNvGrpSpPr/>
          <p:nvPr/>
        </p:nvGrpSpPr>
        <p:grpSpPr>
          <a:xfrm>
            <a:off x="3779838" y="4365625"/>
            <a:ext cx="4775200" cy="2667000"/>
            <a:chOff x="0" y="0"/>
            <a:chExt cx="2256" cy="1680"/>
          </a:xfrm>
        </p:grpSpPr>
        <p:sp>
          <p:nvSpPr>
            <p:cNvPr id="50180" name="Rectangle 3"/>
            <p:cNvSpPr/>
            <p:nvPr/>
          </p:nvSpPr>
          <p:spPr>
            <a:xfrm rot="5395975">
              <a:off x="876" y="843"/>
              <a:ext cx="202" cy="688"/>
            </a:xfrm>
            <a:prstGeom prst="rect">
              <a:avLst/>
            </a:prstGeom>
            <a:gradFill rotWithShape="0">
              <a:gsLst>
                <a:gs pos="0">
                  <a:srgbClr val="800000"/>
                </a:gs>
                <a:gs pos="100000">
                  <a:srgbClr val="FFCC99"/>
                </a:gs>
              </a:gsLst>
              <a:lin ang="5400000" scaled="1"/>
              <a:tileRect/>
            </a:gradFill>
            <a:ln w="9525"/>
            <a:scene3d>
              <a:camera prst="legacyObliqueTopRight">
                <a:rot lat="0" lon="0" rev="0"/>
              </a:camera>
              <a:lightRig rig="legacyFlat3" dir="b"/>
            </a:scene3d>
            <a:sp3d extrusionH="887400" prstMaterial="legacyMatte">
              <a:bevelT w="13500" h="13500" prst="angle"/>
              <a:bevelB w="13500" h="13500" prst="angle"/>
              <a:extrusionClr>
                <a:srgbClr val="FF9900"/>
              </a:extrusionClr>
            </a:sp3d>
          </p:spPr>
          <p:txBody>
            <a:bodyPr wrap="square" lIns="0" tIns="0" rIns="0" bIns="0" anchor="t" anchorCtr="0">
              <a:flatTx/>
            </a:bodyPr>
            <a:p>
              <a:pPr algn="ctr" defTabSz="869950"/>
              <a:endParaRPr lang="en-US" altLang="zh-CN" sz="1500" b="1" dirty="0">
                <a:latin typeface="Times New Roman" panose="02020603050405020304" pitchFamily="2" charset="0"/>
                <a:ea typeface="宋体" panose="02010600030101010101" pitchFamily="2" charset="-122"/>
              </a:endParaRPr>
            </a:p>
            <a:p>
              <a:pPr algn="ctr" defTabSz="869950"/>
              <a:r>
                <a:rPr lang="en-US" altLang="zh-CN" sz="1900" b="1" dirty="0">
                  <a:latin typeface="Times New Roman" panose="02020603050405020304" pitchFamily="2" charset="0"/>
                  <a:ea typeface="宋体" panose="02010600030101010101" pitchFamily="2" charset="-122"/>
                </a:rPr>
                <a:t>P</a:t>
              </a:r>
              <a:endParaRPr lang="en-US" altLang="zh-CN" sz="900" b="1" dirty="0">
                <a:latin typeface="Times New Roman" panose="02020603050405020304" pitchFamily="2" charset="0"/>
                <a:ea typeface="宋体" panose="02010600030101010101" pitchFamily="2" charset="-122"/>
              </a:endParaRPr>
            </a:p>
          </p:txBody>
        </p:sp>
        <p:sp>
          <p:nvSpPr>
            <p:cNvPr id="50181" name="Rectangle 4"/>
            <p:cNvSpPr/>
            <p:nvPr/>
          </p:nvSpPr>
          <p:spPr>
            <a:xfrm rot="4060346">
              <a:off x="243" y="739"/>
              <a:ext cx="202" cy="688"/>
            </a:xfrm>
            <a:prstGeom prst="rect">
              <a:avLst/>
            </a:prstGeom>
            <a:gradFill rotWithShape="0">
              <a:gsLst>
                <a:gs pos="0">
                  <a:srgbClr val="800000"/>
                </a:gs>
                <a:gs pos="100000">
                  <a:srgbClr val="FFCC99"/>
                </a:gs>
              </a:gsLst>
              <a:lin ang="18900000" scaled="1"/>
              <a:tileRect/>
            </a:gradFill>
            <a:ln w="9525"/>
            <a:scene3d>
              <a:camera prst="legacyObliqueTopRight">
                <a:rot lat="0" lon="0" rev="0"/>
              </a:camera>
              <a:lightRig rig="legacyFlat3" dir="b"/>
            </a:scene3d>
            <a:sp3d extrusionH="887400" prstMaterial="legacyMatte">
              <a:bevelT w="13500" h="13500" prst="angle"/>
              <a:bevelB w="13500" h="13500" prst="angle"/>
              <a:extrusionClr>
                <a:srgbClr val="FF9900"/>
              </a:extrusionClr>
            </a:sp3d>
          </p:spPr>
          <p:txBody>
            <a:bodyPr wrap="square" lIns="0" tIns="0" rIns="0" bIns="0" anchor="t" anchorCtr="0">
              <a:flatTx/>
            </a:bodyPr>
            <a:p>
              <a:pPr algn="ctr" defTabSz="869950"/>
              <a:endParaRPr lang="en-US" altLang="zh-CN" sz="1500" b="1" dirty="0">
                <a:latin typeface="Times New Roman" panose="02020603050405020304" pitchFamily="2" charset="0"/>
                <a:ea typeface="宋体" panose="02010600030101010101" pitchFamily="2" charset="-122"/>
              </a:endParaRPr>
            </a:p>
            <a:p>
              <a:pPr algn="ctr" defTabSz="869950"/>
              <a:r>
                <a:rPr lang="en-US" altLang="zh-CN" sz="1900" b="1" dirty="0">
                  <a:latin typeface="Times New Roman" panose="02020603050405020304" pitchFamily="2" charset="0"/>
                  <a:ea typeface="宋体" panose="02010600030101010101" pitchFamily="2" charset="-122"/>
                </a:rPr>
                <a:t>M</a:t>
              </a:r>
              <a:endParaRPr lang="en-US" altLang="zh-CN" sz="900" b="1" dirty="0">
                <a:latin typeface="Times New Roman" panose="02020603050405020304" pitchFamily="2" charset="0"/>
                <a:ea typeface="宋体" panose="02010600030101010101" pitchFamily="2" charset="-122"/>
              </a:endParaRPr>
            </a:p>
          </p:txBody>
        </p:sp>
        <p:sp>
          <p:nvSpPr>
            <p:cNvPr id="50182" name="Rectangle 5"/>
            <p:cNvSpPr/>
            <p:nvPr/>
          </p:nvSpPr>
          <p:spPr>
            <a:xfrm>
              <a:off x="1012" y="0"/>
              <a:ext cx="222" cy="628"/>
            </a:xfrm>
            <a:prstGeom prst="rect">
              <a:avLst/>
            </a:prstGeom>
            <a:gradFill rotWithShape="0">
              <a:gsLst>
                <a:gs pos="0">
                  <a:srgbClr val="800000"/>
                </a:gs>
                <a:gs pos="100000">
                  <a:srgbClr val="FFCC99"/>
                </a:gs>
              </a:gsLst>
              <a:lin ang="0" scaled="1"/>
              <a:tileRect/>
            </a:gradFill>
            <a:ln w="9525"/>
            <a:scene3d>
              <a:camera prst="legacyObliqueTopRight">
                <a:rot lat="0" lon="0" rev="0"/>
              </a:camera>
              <a:lightRig rig="legacyFlat3" dir="b"/>
            </a:scene3d>
            <a:sp3d extrusionH="887400" prstMaterial="legacyMatte">
              <a:bevelT w="13500" h="13500" prst="angle"/>
              <a:bevelB w="13500" h="13500" prst="angle"/>
              <a:extrusionClr>
                <a:srgbClr val="FF9900"/>
              </a:extrusionClr>
            </a:sp3d>
          </p:spPr>
          <p:txBody>
            <a:bodyPr wrap="square" lIns="0" tIns="0" rIns="0" bIns="0" anchor="t" anchorCtr="0">
              <a:flatTx/>
            </a:bodyPr>
            <a:p>
              <a:pPr algn="ctr" defTabSz="869950"/>
              <a:endParaRPr lang="en-US" altLang="zh-CN" sz="1500" b="1" dirty="0">
                <a:latin typeface="Times New Roman" panose="02020603050405020304" pitchFamily="2" charset="0"/>
                <a:ea typeface="宋体" panose="02010600030101010101" pitchFamily="2" charset="-122"/>
              </a:endParaRPr>
            </a:p>
            <a:p>
              <a:pPr algn="ctr" defTabSz="869950"/>
              <a:r>
                <a:rPr lang="en-US" altLang="zh-CN" sz="1900" b="1" dirty="0">
                  <a:latin typeface="Times New Roman" panose="02020603050405020304" pitchFamily="2" charset="0"/>
                  <a:ea typeface="宋体" panose="02010600030101010101" pitchFamily="2" charset="-122"/>
                </a:rPr>
                <a:t>H</a:t>
              </a:r>
              <a:endParaRPr lang="en-US" altLang="zh-CN" sz="900" b="1" dirty="0">
                <a:latin typeface="Times New Roman" panose="02020603050405020304" pitchFamily="2" charset="0"/>
                <a:ea typeface="宋体" panose="02010600030101010101" pitchFamily="2" charset="-122"/>
              </a:endParaRPr>
            </a:p>
          </p:txBody>
        </p:sp>
        <p:sp>
          <p:nvSpPr>
            <p:cNvPr id="50183" name="Rectangle 6"/>
            <p:cNvSpPr/>
            <p:nvPr/>
          </p:nvSpPr>
          <p:spPr>
            <a:xfrm>
              <a:off x="1520" y="681"/>
              <a:ext cx="222" cy="628"/>
            </a:xfrm>
            <a:prstGeom prst="rect">
              <a:avLst/>
            </a:prstGeom>
            <a:gradFill rotWithShape="0">
              <a:gsLst>
                <a:gs pos="0">
                  <a:srgbClr val="800000"/>
                </a:gs>
                <a:gs pos="100000">
                  <a:srgbClr val="FFCC99"/>
                </a:gs>
              </a:gsLst>
              <a:lin ang="0" scaled="1"/>
              <a:tileRect/>
            </a:gradFill>
            <a:ln w="9525"/>
            <a:scene3d>
              <a:camera prst="legacyObliqueTopRight">
                <a:rot lat="0" lon="0" rev="0"/>
              </a:camera>
              <a:lightRig rig="legacyFlat3" dir="b"/>
            </a:scene3d>
            <a:sp3d extrusionH="887400" prstMaterial="legacyMatte">
              <a:bevelT w="13500" h="13500" prst="angle"/>
              <a:bevelB w="13500" h="13500" prst="angle"/>
              <a:extrusionClr>
                <a:srgbClr val="FF9900"/>
              </a:extrusionClr>
            </a:sp3d>
          </p:spPr>
          <p:txBody>
            <a:bodyPr wrap="square" lIns="0" tIns="0" rIns="0" bIns="0" anchor="t" anchorCtr="0">
              <a:flatTx/>
            </a:bodyPr>
            <a:p>
              <a:pPr algn="just" defTabSz="869950"/>
              <a:endParaRPr lang="en-US" altLang="zh-CN" sz="900" dirty="0">
                <a:latin typeface="Times New Roman" panose="02020603050405020304" pitchFamily="2" charset="0"/>
                <a:ea typeface="宋体" panose="02010600030101010101" pitchFamily="2" charset="-122"/>
              </a:endParaRPr>
            </a:p>
            <a:p>
              <a:pPr algn="ctr" defTabSz="869950"/>
              <a:endParaRPr lang="en-US" altLang="zh-CN" sz="900" b="1" dirty="0">
                <a:latin typeface="Times New Roman" panose="02020603050405020304" pitchFamily="2" charset="0"/>
                <a:ea typeface="宋体" panose="02010600030101010101" pitchFamily="2" charset="-122"/>
              </a:endParaRPr>
            </a:p>
            <a:p>
              <a:pPr algn="ctr" defTabSz="869950"/>
              <a:r>
                <a:rPr lang="en-US" altLang="zh-CN" sz="1900" b="1" dirty="0">
                  <a:latin typeface="Times New Roman" panose="02020603050405020304" pitchFamily="2" charset="0"/>
                  <a:ea typeface="宋体" panose="02010600030101010101" pitchFamily="2" charset="-122"/>
                </a:rPr>
                <a:t>D</a:t>
              </a:r>
              <a:endParaRPr lang="en-US" altLang="zh-CN" sz="900" b="1" dirty="0">
                <a:latin typeface="Times New Roman" panose="02020603050405020304" pitchFamily="2" charset="0"/>
                <a:ea typeface="宋体" panose="02010600030101010101" pitchFamily="2" charset="-122"/>
              </a:endParaRPr>
            </a:p>
          </p:txBody>
        </p:sp>
        <p:sp>
          <p:nvSpPr>
            <p:cNvPr id="50184" name="Rectangle 7"/>
            <p:cNvSpPr/>
            <p:nvPr/>
          </p:nvSpPr>
          <p:spPr>
            <a:xfrm>
              <a:off x="2035" y="680"/>
              <a:ext cx="221" cy="627"/>
            </a:xfrm>
            <a:prstGeom prst="rect">
              <a:avLst/>
            </a:prstGeom>
            <a:gradFill rotWithShape="0">
              <a:gsLst>
                <a:gs pos="0">
                  <a:srgbClr val="800000"/>
                </a:gs>
                <a:gs pos="100000">
                  <a:srgbClr val="FFCC99"/>
                </a:gs>
              </a:gsLst>
              <a:lin ang="0" scaled="1"/>
              <a:tileRect/>
            </a:gradFill>
            <a:ln w="9525"/>
            <a:scene3d>
              <a:camera prst="legacyObliqueTopRight">
                <a:rot lat="0" lon="0" rev="0"/>
              </a:camera>
              <a:lightRig rig="legacyFlat3" dir="b"/>
            </a:scene3d>
            <a:sp3d extrusionH="887400" prstMaterial="legacyMatte">
              <a:bevelT w="13500" h="13500" prst="angle"/>
              <a:bevelB w="13500" h="13500" prst="angle"/>
              <a:extrusionClr>
                <a:srgbClr val="FF9900"/>
              </a:extrusionClr>
            </a:sp3d>
          </p:spPr>
          <p:txBody>
            <a:bodyPr wrap="square" lIns="0" tIns="0" rIns="0" bIns="0" anchor="t" anchorCtr="0">
              <a:flatTx/>
            </a:bodyPr>
            <a:p>
              <a:pPr algn="just" defTabSz="869950"/>
              <a:endParaRPr lang="en-US" altLang="zh-CN" sz="900" dirty="0">
                <a:latin typeface="Times New Roman" panose="02020603050405020304" pitchFamily="2" charset="0"/>
                <a:ea typeface="宋体" panose="02010600030101010101" pitchFamily="2" charset="-122"/>
              </a:endParaRPr>
            </a:p>
            <a:p>
              <a:pPr algn="ctr" defTabSz="869950"/>
              <a:endParaRPr lang="en-US" altLang="zh-CN" sz="900" b="1" dirty="0">
                <a:latin typeface="Times New Roman" panose="02020603050405020304" pitchFamily="2" charset="0"/>
                <a:ea typeface="宋体" panose="02010600030101010101" pitchFamily="2" charset="-122"/>
              </a:endParaRPr>
            </a:p>
            <a:p>
              <a:pPr algn="ctr" defTabSz="869950"/>
              <a:r>
                <a:rPr lang="en-US" altLang="zh-CN" sz="1900" b="1" dirty="0">
                  <a:latin typeface="Times New Roman" panose="02020603050405020304" pitchFamily="2" charset="0"/>
                  <a:ea typeface="宋体" panose="02010600030101010101" pitchFamily="2" charset="-122"/>
                </a:rPr>
                <a:t>A</a:t>
              </a:r>
              <a:endParaRPr lang="en-US" altLang="zh-CN" sz="900" b="1" dirty="0">
                <a:latin typeface="Times New Roman" panose="02020603050405020304" pitchFamily="2" charset="0"/>
                <a:ea typeface="宋体" panose="02010600030101010101" pitchFamily="2" charset="-122"/>
              </a:endParaRPr>
            </a:p>
          </p:txBody>
        </p:sp>
        <p:sp>
          <p:nvSpPr>
            <p:cNvPr id="50185" name="Rectangle 8"/>
            <p:cNvSpPr/>
            <p:nvPr/>
          </p:nvSpPr>
          <p:spPr>
            <a:xfrm>
              <a:off x="571" y="1448"/>
              <a:ext cx="1637" cy="232"/>
            </a:xfrm>
            <a:prstGeom prst="rect">
              <a:avLst/>
            </a:prstGeom>
            <a:noFill/>
            <a:ln w="9525">
              <a:noFill/>
            </a:ln>
          </p:spPr>
          <p:txBody>
            <a:bodyPr wrap="square" lIns="0" tIns="0" rIns="0" bIns="0" anchor="t" anchorCtr="0"/>
            <a:p>
              <a:pPr algn="just" defTabSz="869950"/>
              <a:r>
                <a:rPr lang="en-US" altLang="zh-CN" sz="1900" dirty="0">
                  <a:latin typeface="Times New Roman" panose="02020603050405020304" pitchFamily="2" charset="0"/>
                  <a:ea typeface="宋体" panose="02010600030101010101" pitchFamily="2" charset="-122"/>
                </a:rPr>
                <a:t>    </a:t>
              </a:r>
              <a:r>
                <a:rPr lang="zh-CN" altLang="en-US" sz="1900" dirty="0">
                  <a:latin typeface="Times New Roman" panose="02020603050405020304" pitchFamily="2" charset="0"/>
                  <a:ea typeface="楷体" panose="02010609060101010101" pitchFamily="1" charset="-122"/>
                </a:rPr>
                <a:t>事故连锁被打断</a:t>
              </a:r>
              <a:endParaRPr lang="zh-CN" altLang="en-US" sz="1900" dirty="0">
                <a:latin typeface="Times New Roman" panose="02020603050405020304" pitchFamily="2" charset="0"/>
                <a:ea typeface="楷体" panose="02010609060101010101" pitchFamily="1" charset="-122"/>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a:spLocks noGrp="1"/>
          </p:cNvSpPr>
          <p:nvPr>
            <p:ph type="body" idx="4294967295"/>
          </p:nvPr>
        </p:nvSpPr>
        <p:spPr>
          <a:xfrm>
            <a:off x="107950" y="1055688"/>
            <a:ext cx="8929688" cy="5761038"/>
          </a:xfrm>
        </p:spPr>
        <p:txBody>
          <a:bodyPr vert="horz" wrap="square" anchor="t"/>
          <a:p>
            <a:pPr marL="1905" indent="-1905" defTabSz="914400">
              <a:buSzPct val="100000"/>
              <a:buFont typeface="Wingdings" panose="05000000000000000000" pitchFamily="2" charset="2"/>
              <a:buChar char="v"/>
              <a:tabLst>
                <a:tab pos="1431925" algn="l"/>
              </a:tabLst>
            </a:pP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defTabSz="914400">
              <a:buNone/>
              <a:tabLst>
                <a:tab pos="1431925" algn="l"/>
              </a:tabLst>
            </a:pPr>
            <a:endParaRPr lang="zh-CN" altLang="en-US" sz="1600" b="1" dirty="0">
              <a:latin typeface="楷体" panose="02010609060101010101" pitchFamily="1" charset="-122"/>
              <a:ea typeface="楷体" panose="02010609060101010101" pitchFamily="1" charset="-122"/>
            </a:endParaRPr>
          </a:p>
          <a:p>
            <a:pPr marL="1905" indent="-1905" defTabSz="914400">
              <a:lnSpc>
                <a:spcPct val="105000"/>
              </a:lnSpc>
              <a:buClr>
                <a:schemeClr val="bg2"/>
              </a:buClr>
              <a:buSzPct val="75000"/>
              <a:buFont typeface="Wingdings" panose="05000000000000000000" pitchFamily="2" charset="2"/>
              <a:buNone/>
              <a:tabLst>
                <a:tab pos="1431925" algn="l"/>
              </a:tabLst>
            </a:pPr>
            <a:endParaRPr lang="zh-CN" altLang="en-US" sz="1400" b="1" dirty="0">
              <a:latin typeface="楷体" panose="02010609060101010101" pitchFamily="1" charset="-122"/>
              <a:ea typeface="楷体" panose="02010609060101010101" pitchFamily="1" charset="-122"/>
            </a:endParaRPr>
          </a:p>
          <a:p>
            <a:pPr marL="1905" indent="-1905" defTabSz="914400">
              <a:buNone/>
              <a:tabLst>
                <a:tab pos="1431925" algn="l"/>
              </a:tabLst>
            </a:pPr>
            <a:r>
              <a:rPr lang="zh-CN" altLang="en-US" sz="100" dirty="0">
                <a:latin typeface="隶书" charset="-122"/>
                <a:ea typeface="隶书" charset="-122"/>
              </a:rPr>
              <a:t>　</a:t>
            </a:r>
            <a:endParaRPr lang="zh-CN" altLang="en-US" sz="100" dirty="0">
              <a:latin typeface="隶书" charset="-122"/>
              <a:ea typeface="隶书" charset="-122"/>
            </a:endParaRPr>
          </a:p>
        </p:txBody>
      </p:sp>
      <p:grpSp>
        <p:nvGrpSpPr>
          <p:cNvPr id="51202" name="组合 52226"/>
          <p:cNvGrpSpPr/>
          <p:nvPr/>
        </p:nvGrpSpPr>
        <p:grpSpPr>
          <a:xfrm>
            <a:off x="0" y="0"/>
            <a:ext cx="9145588" cy="6624638"/>
            <a:chOff x="0" y="0"/>
            <a:chExt cx="14402" cy="10432"/>
          </a:xfrm>
        </p:grpSpPr>
        <p:pic>
          <p:nvPicPr>
            <p:cNvPr id="51203" name="Picture 2" descr="00222010"/>
            <p:cNvPicPr>
              <a:picLocks noChangeAspect="1"/>
            </p:cNvPicPr>
            <p:nvPr/>
          </p:nvPicPr>
          <p:blipFill>
            <a:blip r:embed="rId1"/>
            <a:srcRect b="5556"/>
            <a:stretch>
              <a:fillRect/>
            </a:stretch>
          </p:blipFill>
          <p:spPr>
            <a:xfrm>
              <a:off x="0" y="0"/>
              <a:ext cx="14402" cy="10433"/>
            </a:xfrm>
            <a:prstGeom prst="rect">
              <a:avLst/>
            </a:prstGeom>
            <a:noFill/>
            <a:ln w="9525">
              <a:noFill/>
            </a:ln>
          </p:spPr>
        </p:pic>
        <p:sp>
          <p:nvSpPr>
            <p:cNvPr id="51204" name="AutoShape 5"/>
            <p:cNvSpPr/>
            <p:nvPr/>
          </p:nvSpPr>
          <p:spPr>
            <a:xfrm>
              <a:off x="283" y="70"/>
              <a:ext cx="6237" cy="2042"/>
            </a:xfrm>
            <a:prstGeom prst="cloudCallout">
              <a:avLst>
                <a:gd name="adj1" fmla="val 17375"/>
                <a:gd name="adj2" fmla="val 428579"/>
              </a:avLst>
            </a:prstGeom>
            <a:solidFill>
              <a:schemeClr val="accent1"/>
            </a:solidFill>
            <a:ln w="9525" cap="flat" cmpd="sng">
              <a:solidFill>
                <a:schemeClr val="tx1"/>
              </a:solidFill>
              <a:prstDash val="solid"/>
              <a:miter/>
              <a:headEnd type="none" w="med" len="med"/>
              <a:tailEnd type="none" w="med" len="med"/>
            </a:ln>
          </p:spPr>
          <p:txBody>
            <a:bodyPr wrap="square" anchor="t" anchorCtr="0"/>
            <a:p>
              <a:pPr algn="ctr"/>
              <a:r>
                <a:rPr lang="zh-CN" altLang="en-US" sz="3200" b="1" dirty="0">
                  <a:solidFill>
                    <a:srgbClr val="660066"/>
                  </a:solidFill>
                  <a:latin typeface="Times New Roman" panose="02020603050405020304" pitchFamily="2" charset="0"/>
                  <a:ea typeface="楷体" panose="02010609060101010101" pitchFamily="1" charset="-122"/>
                </a:rPr>
                <a:t>培训教育</a:t>
              </a:r>
              <a:endParaRPr lang="zh-CN" altLang="en-US" sz="3200" b="1" dirty="0">
                <a:solidFill>
                  <a:srgbClr val="660066"/>
                </a:solidFill>
                <a:latin typeface="Times New Roman" panose="02020603050405020304" pitchFamily="2" charset="0"/>
                <a:ea typeface="楷体" panose="02010609060101010101" pitchFamily="1" charset="-122"/>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5" name="组合 7169"/>
          <p:cNvGrpSpPr/>
          <p:nvPr/>
        </p:nvGrpSpPr>
        <p:grpSpPr>
          <a:xfrm>
            <a:off x="2268538" y="2493963"/>
            <a:ext cx="4360862" cy="3975100"/>
            <a:chOff x="0" y="0"/>
            <a:chExt cx="8276" cy="7824"/>
          </a:xfrm>
        </p:grpSpPr>
        <p:sp>
          <p:nvSpPr>
            <p:cNvPr id="6146" name="Oval 2"/>
            <p:cNvSpPr/>
            <p:nvPr/>
          </p:nvSpPr>
          <p:spPr>
            <a:xfrm>
              <a:off x="0" y="0"/>
              <a:ext cx="8277" cy="7825"/>
            </a:xfrm>
            <a:prstGeom prst="ellipse">
              <a:avLst/>
            </a:prstGeom>
            <a:solidFill>
              <a:schemeClr val="bg1"/>
            </a:solidFill>
            <a:ln w="9525" cap="flat" cmpd="sng">
              <a:solidFill>
                <a:srgbClr val="0066FF"/>
              </a:solidFill>
              <a:prstDash val="solid"/>
              <a:round/>
              <a:headEnd type="none" w="med" len="med"/>
              <a:tailEnd type="none" w="med" len="med"/>
            </a:ln>
          </p:spPr>
          <p:txBody>
            <a:bodyPr wrap="none" lIns="90170" tIns="46990" rIns="90170" bIns="46990" anchor="ctr" anchorCtr="0"/>
            <a:p>
              <a:pPr algn="ctr"/>
              <a:endParaRPr lang="zh-CN" altLang="en-US" dirty="0">
                <a:solidFill>
                  <a:srgbClr val="00CC00"/>
                </a:solidFill>
                <a:latin typeface="Arial" panose="020B0604020202020204" pitchFamily="34" charset="0"/>
                <a:ea typeface="宋体" panose="02010600030101010101" pitchFamily="2" charset="-122"/>
              </a:endParaRPr>
            </a:p>
          </p:txBody>
        </p:sp>
        <p:sp>
          <p:nvSpPr>
            <p:cNvPr id="6147" name="Oval 3"/>
            <p:cNvSpPr/>
            <p:nvPr/>
          </p:nvSpPr>
          <p:spPr>
            <a:xfrm>
              <a:off x="910" y="1020"/>
              <a:ext cx="6237" cy="5783"/>
            </a:xfrm>
            <a:prstGeom prst="ellipse">
              <a:avLst/>
            </a:prstGeom>
            <a:gradFill rotWithShape="1">
              <a:gsLst>
                <a:gs pos="0">
                  <a:schemeClr val="bg1"/>
                </a:gs>
                <a:gs pos="100000">
                  <a:srgbClr val="0066FF"/>
                </a:gs>
              </a:gsLst>
              <a:lin ang="5400000" scaled="1"/>
              <a:tileRect/>
            </a:gradFill>
            <a:ln w="38100" cap="flat" cmpd="sng">
              <a:solidFill>
                <a:schemeClr val="accent2"/>
              </a:solidFill>
              <a:prstDash val="solid"/>
              <a:round/>
              <a:headEnd type="none" w="med" len="med"/>
              <a:tailEnd type="none" w="med" len="med"/>
            </a:ln>
          </p:spPr>
          <p:txBody>
            <a:bodyPr wrap="none" lIns="90170" tIns="46990" rIns="90170" bIns="46990" anchor="ctr" anchorCtr="0"/>
            <a:p>
              <a:endParaRPr lang="zh-CN" altLang="en-US" dirty="0">
                <a:latin typeface="Arial" panose="020B0604020202020204" pitchFamily="34" charset="0"/>
                <a:ea typeface="宋体" panose="02010600030101010101" pitchFamily="2" charset="-122"/>
              </a:endParaRPr>
            </a:p>
          </p:txBody>
        </p:sp>
        <p:sp>
          <p:nvSpPr>
            <p:cNvPr id="6148" name="WordArt 4"/>
            <p:cNvSpPr/>
            <p:nvPr/>
          </p:nvSpPr>
          <p:spPr>
            <a:xfrm rot="-3655594">
              <a:off x="661" y="2381"/>
              <a:ext cx="587" cy="348"/>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华文中宋" charset="0"/>
                  <a:ea typeface="华文中宋" charset="0"/>
                </a:rPr>
                <a:t>安</a:t>
              </a:r>
              <a:endParaRPr lang="zh-CN" altLang="en-US" sz="3600" b="1">
                <a:ln w="9525" cap="flat" cmpd="sng">
                  <a:solidFill>
                    <a:srgbClr val="0000FF"/>
                  </a:solidFill>
                  <a:prstDash val="solid"/>
                  <a:round/>
                  <a:headEnd type="none" w="med" len="med"/>
                  <a:tailEnd type="none" w="med" len="med"/>
                </a:ln>
                <a:solidFill>
                  <a:srgbClr val="0066FF"/>
                </a:solidFill>
                <a:latin typeface="华文中宋" charset="0"/>
                <a:ea typeface="华文中宋" charset="0"/>
              </a:endParaRPr>
            </a:p>
          </p:txBody>
        </p:sp>
        <p:sp>
          <p:nvSpPr>
            <p:cNvPr id="6149" name="WordArt 5"/>
            <p:cNvSpPr/>
            <p:nvPr/>
          </p:nvSpPr>
          <p:spPr>
            <a:xfrm>
              <a:off x="3835" y="568"/>
              <a:ext cx="587" cy="347"/>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理</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6150" name="WordArt 6"/>
            <p:cNvSpPr/>
            <p:nvPr/>
          </p:nvSpPr>
          <p:spPr>
            <a:xfrm rot="-2970872">
              <a:off x="1344" y="1362"/>
              <a:ext cx="587" cy="347"/>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全</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6151" name="WordArt 7"/>
            <p:cNvSpPr/>
            <p:nvPr/>
          </p:nvSpPr>
          <p:spPr>
            <a:xfrm rot="-1600349">
              <a:off x="2475" y="785"/>
              <a:ext cx="587" cy="348"/>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管</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6152" name="WordArt 8"/>
            <p:cNvSpPr/>
            <p:nvPr/>
          </p:nvSpPr>
          <p:spPr>
            <a:xfrm rot="1881516">
              <a:off x="5197" y="785"/>
              <a:ext cx="588" cy="348"/>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培</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6153" name="WordArt 9"/>
            <p:cNvSpPr/>
            <p:nvPr/>
          </p:nvSpPr>
          <p:spPr>
            <a:xfrm rot="3682655">
              <a:off x="6899" y="2362"/>
              <a:ext cx="587" cy="347"/>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课</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6154" name="WordArt 10"/>
            <p:cNvSpPr/>
            <p:nvPr/>
          </p:nvSpPr>
          <p:spPr>
            <a:xfrm rot="2850963">
              <a:off x="6218" y="1454"/>
              <a:ext cx="588" cy="347"/>
            </a:xfrm>
            <a:prstGeom prst="rect">
              <a:avLst/>
            </a:prstGeom>
          </p:spPr>
          <p:txBody>
            <a:bodyPr wrap="none" fromWordArt="1">
              <a:prstTxWarp prst="textArchUp">
                <a:avLst>
                  <a:gd name="adj" fmla="val 10800007"/>
                </a:avLst>
              </a:prstTxWarp>
              <a:normAutofit/>
            </a:bodyPr>
            <a:p>
              <a:pPr algn="ctr"/>
              <a:r>
                <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训</a:t>
              </a:r>
              <a:endParaRPr lang="zh-CN" altLang="en-US" sz="3600" b="1">
                <a:ln w="9525" cap="flat" cmpd="sng">
                  <a:solidFill>
                    <a:srgbClr val="0000FF"/>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6155" name="WordArt 11"/>
            <p:cNvSpPr/>
            <p:nvPr/>
          </p:nvSpPr>
          <p:spPr>
            <a:xfrm>
              <a:off x="1700" y="2695"/>
              <a:ext cx="4535" cy="2068"/>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3300"/>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rPr>
                <a:t>安全法规意识篇</a:t>
              </a:r>
              <a:endParaRPr lang="zh-CN" altLang="en-US" sz="3600" b="1">
                <a:ln w="9525" cap="flat" cmpd="sng">
                  <a:solidFill>
                    <a:srgbClr val="003300"/>
                  </a:solidFill>
                  <a:prstDash val="solid"/>
                  <a:round/>
                  <a:headEnd type="none" w="med" len="med"/>
                  <a:tailEnd type="none" w="med" len="med"/>
                </a:ln>
                <a:solidFill>
                  <a:srgbClr val="0066FF"/>
                </a:solidFill>
                <a:latin typeface="楷体" panose="02010609060101010101" pitchFamily="1" charset="-122"/>
                <a:ea typeface="楷体" panose="02010609060101010101" pitchFamily="1" charset="-122"/>
              </a:endParaRPr>
            </a:p>
          </p:txBody>
        </p:sp>
        <p:sp>
          <p:nvSpPr>
            <p:cNvPr id="6156" name="AutoShape 12"/>
            <p:cNvSpPr/>
            <p:nvPr/>
          </p:nvSpPr>
          <p:spPr>
            <a:xfrm>
              <a:off x="3630" y="6918"/>
              <a:ext cx="795" cy="792"/>
            </a:xfrm>
            <a:custGeom>
              <a:avLst/>
              <a:gdLst/>
              <a:ahLst/>
              <a:cxnLst>
                <a:cxn ang="17694720">
                  <a:pos x="252413" y="0"/>
                </a:cxn>
                <a:cxn ang="11796480">
                  <a:pos x="1" y="192219"/>
                </a:cxn>
                <a:cxn ang="5898240">
                  <a:pos x="96413" y="503235"/>
                </a:cxn>
                <a:cxn ang="5898240">
                  <a:pos x="408412" y="503235"/>
                </a:cxn>
                <a:cxn ang="0">
                  <a:pos x="504824" y="192219"/>
                </a:cxn>
              </a:cxnLst>
              <a:pathLst>
                <a:path w="504825" h="503237">
                  <a:moveTo>
                    <a:pt x="1" y="192219"/>
                  </a:moveTo>
                  <a:lnTo>
                    <a:pt x="192827" y="192220"/>
                  </a:lnTo>
                  <a:lnTo>
                    <a:pt x="252413" y="0"/>
                  </a:lnTo>
                  <a:lnTo>
                    <a:pt x="311998" y="192220"/>
                  </a:lnTo>
                  <a:lnTo>
                    <a:pt x="504824" y="192219"/>
                  </a:lnTo>
                  <a:lnTo>
                    <a:pt x="348824" y="311016"/>
                  </a:lnTo>
                  <a:lnTo>
                    <a:pt x="408412" y="503235"/>
                  </a:lnTo>
                  <a:lnTo>
                    <a:pt x="252413" y="384436"/>
                  </a:lnTo>
                  <a:lnTo>
                    <a:pt x="96413" y="503235"/>
                  </a:lnTo>
                  <a:lnTo>
                    <a:pt x="156001" y="311016"/>
                  </a:lnTo>
                  <a:close/>
                </a:path>
              </a:pathLst>
            </a:custGeom>
            <a:solidFill>
              <a:srgbClr val="0066FF"/>
            </a:solidFill>
            <a:ln w="9525" cap="flat" cmpd="sng">
              <a:solidFill>
                <a:srgbClr val="0066FF"/>
              </a:solidFill>
              <a:prstDash val="solid"/>
              <a:miter/>
              <a:headEnd type="none" w="med" len="med"/>
              <a:tailEnd type="none" w="med" len="med"/>
            </a:ln>
          </p:spPr>
          <p:txBody>
            <a:bodyPr/>
            <a:p>
              <a:endParaRPr lang="zh-CN" altLang="en-US"/>
            </a:p>
          </p:txBody>
        </p:sp>
        <p:sp>
          <p:nvSpPr>
            <p:cNvPr id="6157" name="AutoShape 13"/>
            <p:cNvSpPr/>
            <p:nvPr/>
          </p:nvSpPr>
          <p:spPr>
            <a:xfrm rot="-1757095">
              <a:off x="5782" y="6238"/>
              <a:ext cx="795" cy="792"/>
            </a:xfrm>
            <a:custGeom>
              <a:avLst/>
              <a:gdLst/>
              <a:ahLst/>
              <a:cxnLst>
                <a:cxn ang="17694720">
                  <a:pos x="252413" y="0"/>
                </a:cxn>
                <a:cxn ang="11796480">
                  <a:pos x="1" y="192219"/>
                </a:cxn>
                <a:cxn ang="5898240">
                  <a:pos x="96413" y="503235"/>
                </a:cxn>
                <a:cxn ang="5898240">
                  <a:pos x="408412" y="503235"/>
                </a:cxn>
                <a:cxn ang="0">
                  <a:pos x="504824" y="192219"/>
                </a:cxn>
              </a:cxnLst>
              <a:pathLst>
                <a:path w="504825" h="503237">
                  <a:moveTo>
                    <a:pt x="1" y="192219"/>
                  </a:moveTo>
                  <a:lnTo>
                    <a:pt x="192827" y="192220"/>
                  </a:lnTo>
                  <a:lnTo>
                    <a:pt x="252413" y="0"/>
                  </a:lnTo>
                  <a:lnTo>
                    <a:pt x="311998" y="192220"/>
                  </a:lnTo>
                  <a:lnTo>
                    <a:pt x="504824" y="192219"/>
                  </a:lnTo>
                  <a:lnTo>
                    <a:pt x="348824" y="311016"/>
                  </a:lnTo>
                  <a:lnTo>
                    <a:pt x="408412" y="503235"/>
                  </a:lnTo>
                  <a:lnTo>
                    <a:pt x="252413" y="384436"/>
                  </a:lnTo>
                  <a:lnTo>
                    <a:pt x="96413" y="503235"/>
                  </a:lnTo>
                  <a:lnTo>
                    <a:pt x="156001" y="311016"/>
                  </a:lnTo>
                  <a:close/>
                </a:path>
              </a:pathLst>
            </a:custGeom>
            <a:solidFill>
              <a:srgbClr val="0066FF"/>
            </a:solidFill>
            <a:ln w="9525" cap="flat" cmpd="sng">
              <a:solidFill>
                <a:srgbClr val="0066FF"/>
              </a:solidFill>
              <a:prstDash val="solid"/>
              <a:miter/>
              <a:headEnd type="none" w="med" len="med"/>
              <a:tailEnd type="none" w="med" len="med"/>
            </a:ln>
          </p:spPr>
          <p:txBody>
            <a:bodyPr/>
            <a:p>
              <a:endParaRPr lang="zh-CN" altLang="en-US"/>
            </a:p>
          </p:txBody>
        </p:sp>
        <p:sp>
          <p:nvSpPr>
            <p:cNvPr id="6158" name="AutoShape 14"/>
            <p:cNvSpPr/>
            <p:nvPr/>
          </p:nvSpPr>
          <p:spPr>
            <a:xfrm rot="2073423">
              <a:off x="1475" y="6238"/>
              <a:ext cx="795" cy="792"/>
            </a:xfrm>
            <a:custGeom>
              <a:avLst/>
              <a:gdLst/>
              <a:ahLst/>
              <a:cxnLst>
                <a:cxn ang="17694720">
                  <a:pos x="252413" y="0"/>
                </a:cxn>
                <a:cxn ang="11796480">
                  <a:pos x="1" y="192219"/>
                </a:cxn>
                <a:cxn ang="5898240">
                  <a:pos x="96413" y="503235"/>
                </a:cxn>
                <a:cxn ang="5898240">
                  <a:pos x="408412" y="503235"/>
                </a:cxn>
                <a:cxn ang="0">
                  <a:pos x="504824" y="192219"/>
                </a:cxn>
              </a:cxnLst>
              <a:pathLst>
                <a:path w="504825" h="503237">
                  <a:moveTo>
                    <a:pt x="1" y="192219"/>
                  </a:moveTo>
                  <a:lnTo>
                    <a:pt x="192827" y="192220"/>
                  </a:lnTo>
                  <a:lnTo>
                    <a:pt x="252413" y="0"/>
                  </a:lnTo>
                  <a:lnTo>
                    <a:pt x="311998" y="192220"/>
                  </a:lnTo>
                  <a:lnTo>
                    <a:pt x="504824" y="192219"/>
                  </a:lnTo>
                  <a:lnTo>
                    <a:pt x="348824" y="311016"/>
                  </a:lnTo>
                  <a:lnTo>
                    <a:pt x="408412" y="503235"/>
                  </a:lnTo>
                  <a:lnTo>
                    <a:pt x="252413" y="384436"/>
                  </a:lnTo>
                  <a:lnTo>
                    <a:pt x="96413" y="503235"/>
                  </a:lnTo>
                  <a:lnTo>
                    <a:pt x="156001" y="311016"/>
                  </a:lnTo>
                  <a:close/>
                </a:path>
              </a:pathLst>
            </a:custGeom>
            <a:solidFill>
              <a:srgbClr val="0066FF"/>
            </a:solidFill>
            <a:ln w="9525" cap="flat" cmpd="sng">
              <a:solidFill>
                <a:srgbClr val="0066FF"/>
              </a:solidFill>
              <a:prstDash val="solid"/>
              <a:miter/>
              <a:headEnd type="none" w="med" len="med"/>
              <a:tailEnd type="none" w="med" len="med"/>
            </a:ln>
          </p:spPr>
          <p:txBody>
            <a:bodyPr/>
            <a:p>
              <a:endParaRPr lang="zh-CN" altLang="en-US"/>
            </a:p>
          </p:txBody>
        </p:sp>
        <p:sp>
          <p:nvSpPr>
            <p:cNvPr id="6159" name="AutoShape 15"/>
            <p:cNvSpPr/>
            <p:nvPr/>
          </p:nvSpPr>
          <p:spPr>
            <a:xfrm rot="-1244883">
              <a:off x="4762" y="6690"/>
              <a:ext cx="795" cy="793"/>
            </a:xfrm>
            <a:custGeom>
              <a:avLst/>
              <a:gdLst/>
              <a:ahLst/>
              <a:cxnLst>
                <a:cxn ang="17694720">
                  <a:pos x="252413" y="0"/>
                </a:cxn>
                <a:cxn ang="11796480">
                  <a:pos x="1" y="192219"/>
                </a:cxn>
                <a:cxn ang="5898240">
                  <a:pos x="96413" y="503236"/>
                </a:cxn>
                <a:cxn ang="5898240">
                  <a:pos x="408412" y="503236"/>
                </a:cxn>
                <a:cxn ang="0">
                  <a:pos x="504824" y="192219"/>
                </a:cxn>
              </a:cxnLst>
              <a:pathLst>
                <a:path w="504825" h="503238">
                  <a:moveTo>
                    <a:pt x="1" y="192219"/>
                  </a:moveTo>
                  <a:lnTo>
                    <a:pt x="192827" y="192221"/>
                  </a:lnTo>
                  <a:lnTo>
                    <a:pt x="252413" y="0"/>
                  </a:lnTo>
                  <a:lnTo>
                    <a:pt x="311998" y="192221"/>
                  </a:lnTo>
                  <a:lnTo>
                    <a:pt x="504824" y="192219"/>
                  </a:lnTo>
                  <a:lnTo>
                    <a:pt x="348824" y="311017"/>
                  </a:lnTo>
                  <a:lnTo>
                    <a:pt x="408412" y="503236"/>
                  </a:lnTo>
                  <a:lnTo>
                    <a:pt x="252413" y="384437"/>
                  </a:lnTo>
                  <a:lnTo>
                    <a:pt x="96413" y="503236"/>
                  </a:lnTo>
                  <a:lnTo>
                    <a:pt x="156001" y="311017"/>
                  </a:lnTo>
                  <a:close/>
                </a:path>
              </a:pathLst>
            </a:custGeom>
            <a:solidFill>
              <a:srgbClr val="0066FF"/>
            </a:solidFill>
            <a:ln w="9525" cap="flat" cmpd="sng">
              <a:solidFill>
                <a:srgbClr val="0066FF"/>
              </a:solidFill>
              <a:prstDash val="solid"/>
              <a:miter/>
              <a:headEnd type="none" w="med" len="med"/>
              <a:tailEnd type="none" w="med" len="med"/>
            </a:ln>
          </p:spPr>
          <p:txBody>
            <a:bodyPr/>
            <a:p>
              <a:endParaRPr lang="zh-CN" altLang="en-US"/>
            </a:p>
          </p:txBody>
        </p:sp>
        <p:sp>
          <p:nvSpPr>
            <p:cNvPr id="6160" name="AutoShape 16"/>
            <p:cNvSpPr/>
            <p:nvPr/>
          </p:nvSpPr>
          <p:spPr>
            <a:xfrm rot="1119738">
              <a:off x="2495" y="6690"/>
              <a:ext cx="795" cy="793"/>
            </a:xfrm>
            <a:custGeom>
              <a:avLst/>
              <a:gdLst/>
              <a:ahLst/>
              <a:cxnLst>
                <a:cxn ang="17694720">
                  <a:pos x="252413" y="0"/>
                </a:cxn>
                <a:cxn ang="11796480">
                  <a:pos x="1" y="192219"/>
                </a:cxn>
                <a:cxn ang="5898240">
                  <a:pos x="96413" y="503236"/>
                </a:cxn>
                <a:cxn ang="5898240">
                  <a:pos x="408412" y="503236"/>
                </a:cxn>
                <a:cxn ang="0">
                  <a:pos x="504824" y="192219"/>
                </a:cxn>
              </a:cxnLst>
              <a:pathLst>
                <a:path w="504825" h="503238">
                  <a:moveTo>
                    <a:pt x="1" y="192219"/>
                  </a:moveTo>
                  <a:lnTo>
                    <a:pt x="192827" y="192221"/>
                  </a:lnTo>
                  <a:lnTo>
                    <a:pt x="252413" y="0"/>
                  </a:lnTo>
                  <a:lnTo>
                    <a:pt x="311998" y="192221"/>
                  </a:lnTo>
                  <a:lnTo>
                    <a:pt x="504824" y="192219"/>
                  </a:lnTo>
                  <a:lnTo>
                    <a:pt x="348824" y="311017"/>
                  </a:lnTo>
                  <a:lnTo>
                    <a:pt x="408412" y="503236"/>
                  </a:lnTo>
                  <a:lnTo>
                    <a:pt x="252413" y="384437"/>
                  </a:lnTo>
                  <a:lnTo>
                    <a:pt x="96413" y="503236"/>
                  </a:lnTo>
                  <a:lnTo>
                    <a:pt x="156001" y="311017"/>
                  </a:lnTo>
                  <a:close/>
                </a:path>
              </a:pathLst>
            </a:custGeom>
            <a:solidFill>
              <a:srgbClr val="0066FF"/>
            </a:solidFill>
            <a:ln w="9525" cap="flat" cmpd="sng">
              <a:solidFill>
                <a:srgbClr val="0066FF"/>
              </a:solidFill>
              <a:prstDash val="solid"/>
              <a:miter/>
              <a:headEnd type="none" w="med" len="med"/>
              <a:tailEnd type="none" w="med" len="med"/>
            </a:ln>
          </p:spPr>
          <p:txBody>
            <a:bodyPr/>
            <a:p>
              <a:endParaRPr lang="zh-CN" altLang="en-US"/>
            </a:p>
          </p:txBody>
        </p:sp>
      </p:grpSp>
      <p:sp>
        <p:nvSpPr>
          <p:cNvPr id="6161" name="Rectangle 2"/>
          <p:cNvSpPr/>
          <p:nvPr/>
        </p:nvSpPr>
        <p:spPr>
          <a:xfrm>
            <a:off x="468313" y="1628775"/>
            <a:ext cx="8115300" cy="762000"/>
          </a:xfrm>
          <a:prstGeom prst="rect">
            <a:avLst/>
          </a:prstGeom>
          <a:noFill/>
          <a:ln w="9525">
            <a:noFill/>
          </a:ln>
        </p:spPr>
        <p:txBody>
          <a:bodyPr anchor="t" anchorCtr="0">
            <a:spAutoFit/>
          </a:bodyPr>
          <a:p>
            <a:pPr>
              <a:spcBef>
                <a:spcPct val="20000"/>
              </a:spcBef>
            </a:pPr>
            <a:r>
              <a:rPr lang="zh-CN" altLang="en-US" sz="4000" b="1" dirty="0">
                <a:solidFill>
                  <a:schemeClr val="accent2"/>
                </a:solidFill>
                <a:latin typeface="Arial" panose="020B0604020202020204" pitchFamily="34" charset="0"/>
                <a:ea typeface="楷体" panose="02010609060101010101" pitchFamily="1" charset="-122"/>
              </a:rPr>
              <a:t>第一章、</a:t>
            </a:r>
            <a:r>
              <a:rPr lang="zh-CN" altLang="en-US" sz="4400" b="1" dirty="0">
                <a:solidFill>
                  <a:schemeClr val="accent2"/>
                </a:solidFill>
                <a:latin typeface="隶书" charset="-122"/>
                <a:ea typeface="楷体" panose="02010609060101010101" pitchFamily="1" charset="-122"/>
              </a:rPr>
              <a:t>安全法律法规意识篇</a:t>
            </a:r>
            <a:endParaRPr lang="zh-CN" altLang="en-US" sz="4400" b="1" dirty="0">
              <a:solidFill>
                <a:schemeClr val="accent2"/>
              </a:solidFill>
              <a:latin typeface="隶书" charset="-122"/>
              <a:ea typeface="楷体" panose="02010609060101010101" pitchFamily="1" charset="-122"/>
            </a:endParaRPr>
          </a:p>
        </p:txBody>
      </p:sp>
      <p:sp>
        <p:nvSpPr>
          <p:cNvPr id="6162" name="文本框 7186"/>
          <p:cNvSpPr txBox="1"/>
          <p:nvPr/>
        </p:nvSpPr>
        <p:spPr>
          <a:xfrm>
            <a:off x="3536950" y="4491038"/>
            <a:ext cx="309563" cy="366712"/>
          </a:xfrm>
          <a:prstGeom prst="rect">
            <a:avLst/>
          </a:prstGeom>
          <a:noFill/>
          <a:ln w="9525">
            <a:noFill/>
          </a:ln>
        </p:spPr>
        <p:txBody>
          <a:bodyPr wrap="none" anchor="t" anchorCtr="0">
            <a:spAutoFit/>
          </a:bodyPr>
          <a:p>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Rectangle 2"/>
          <p:cNvSpPr>
            <a:spLocks noGrp="1"/>
          </p:cNvSpPr>
          <p:nvPr>
            <p:ph type="body" idx="4294967295"/>
          </p:nvPr>
        </p:nvSpPr>
        <p:spPr>
          <a:xfrm>
            <a:off x="107950" y="1055688"/>
            <a:ext cx="8929688" cy="5761037"/>
          </a:xfrm>
          <a:ln/>
        </p:spPr>
        <p:txBody>
          <a:bodyPr wrap="square" anchor="t" anchorCtr="0"/>
          <a:p>
            <a:pPr marL="1905" indent="-1905" defTabSz="914400">
              <a:buSzPct val="100000"/>
              <a:buFont typeface="Wingdings" panose="05000000000000000000" pitchFamily="2" charset="2"/>
              <a:buChar char="v"/>
              <a:tabLst>
                <a:tab pos="1431925" algn="l"/>
              </a:tabLst>
            </a:pPr>
            <a:endParaRPr lang="zh-CN" altLang="en-US" sz="2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lnSpc>
                <a:spcPct val="125000"/>
              </a:lnSpc>
              <a:spcBef>
                <a:spcPct val="0"/>
              </a:spcBef>
              <a:buNone/>
              <a:tabLst>
                <a:tab pos="1431925" algn="l"/>
              </a:tabLst>
            </a:pPr>
            <a:r>
              <a:rPr lang="zh-CN" altLang="en-US" sz="3200" b="1" dirty="0">
                <a:solidFill>
                  <a:srgbClr val="FF6600"/>
                </a:solidFill>
                <a:latin typeface="隶书" charset="-122"/>
                <a:ea typeface="楷体" panose="02010609060101010101" pitchFamily="1" charset="-122"/>
              </a:rPr>
              <a:t>管理的地位和作用：</a:t>
            </a:r>
            <a:endParaRPr lang="zh-CN" altLang="en-US" sz="3200" b="1" dirty="0">
              <a:solidFill>
                <a:srgbClr val="FF6600"/>
              </a:solidFill>
              <a:latin typeface="隶书" charset="-122"/>
              <a:ea typeface="楷体" panose="02010609060101010101" pitchFamily="1" charset="-122"/>
            </a:endParaRPr>
          </a:p>
          <a:p>
            <a:pPr marL="1905" indent="-1905" defTabSz="914400">
              <a:lnSpc>
                <a:spcPct val="110000"/>
              </a:lnSpc>
              <a:buNone/>
              <a:tabLst>
                <a:tab pos="1431925" algn="l"/>
              </a:tabLst>
            </a:pPr>
            <a:r>
              <a:rPr lang="zh-CN" altLang="en-US" sz="3200" b="1" dirty="0">
                <a:latin typeface="楷体" panose="02010609060101010101" pitchFamily="1" charset="-122"/>
                <a:ea typeface="楷体" panose="02010609060101010101" pitchFamily="1" charset="-122"/>
              </a:rPr>
              <a:t>   </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defTabSz="914400">
              <a:buNone/>
              <a:tabLst>
                <a:tab pos="1431925" algn="l"/>
              </a:tabLst>
            </a:pPr>
            <a:endParaRPr lang="zh-CN" altLang="en-US" sz="1600" b="1" dirty="0">
              <a:latin typeface="楷体" panose="02010609060101010101" pitchFamily="1" charset="-122"/>
              <a:ea typeface="楷体" panose="02010609060101010101" pitchFamily="1" charset="-122"/>
            </a:endParaRPr>
          </a:p>
          <a:p>
            <a:pPr marL="1905" indent="-1905" defTabSz="914400">
              <a:lnSpc>
                <a:spcPct val="105000"/>
              </a:lnSpc>
              <a:buClr>
                <a:schemeClr val="bg2"/>
              </a:buClr>
              <a:buSzPct val="75000"/>
              <a:buFont typeface="Wingdings" panose="05000000000000000000" pitchFamily="2" charset="2"/>
              <a:buNone/>
              <a:tabLst>
                <a:tab pos="1431925" algn="l"/>
              </a:tabLst>
            </a:pPr>
            <a:endParaRPr lang="zh-CN" altLang="en-US" sz="1400" b="1" dirty="0">
              <a:latin typeface="楷体" panose="02010609060101010101" pitchFamily="1" charset="-122"/>
              <a:ea typeface="楷体" panose="02010609060101010101" pitchFamily="1" charset="-122"/>
            </a:endParaRPr>
          </a:p>
          <a:p>
            <a:pPr marL="1905" indent="-1905" defTabSz="914400">
              <a:buNone/>
              <a:tabLst>
                <a:tab pos="1431925" algn="l"/>
              </a:tabLst>
            </a:pPr>
            <a:r>
              <a:rPr lang="zh-CN" altLang="en-US" sz="100" dirty="0">
                <a:latin typeface="隶书" charset="-122"/>
                <a:ea typeface="隶书" charset="-122"/>
              </a:rPr>
              <a:t>　</a:t>
            </a:r>
            <a:endParaRPr lang="zh-CN" altLang="en-US" sz="100" dirty="0">
              <a:latin typeface="隶书" charset="-122"/>
              <a:ea typeface="隶书" charset="-122"/>
            </a:endParaRPr>
          </a:p>
        </p:txBody>
      </p:sp>
      <p:sp>
        <p:nvSpPr>
          <p:cNvPr id="52226" name="Text Box 3"/>
          <p:cNvSpPr txBox="1"/>
          <p:nvPr/>
        </p:nvSpPr>
        <p:spPr>
          <a:xfrm>
            <a:off x="471488" y="287338"/>
            <a:ext cx="8278812" cy="7016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隶书" charset="-122"/>
                <a:ea typeface="楷体" panose="02010609060101010101" pitchFamily="1" charset="-122"/>
              </a:rPr>
              <a:t>第一节：成因理论</a:t>
            </a:r>
            <a:endParaRPr lang="zh-CN" altLang="en-US" sz="4000" b="1" dirty="0">
              <a:solidFill>
                <a:schemeClr val="accent2"/>
              </a:solidFill>
              <a:latin typeface="隶书" charset="-122"/>
              <a:ea typeface="楷体" panose="02010609060101010101" pitchFamily="1" charset="-122"/>
            </a:endParaRPr>
          </a:p>
        </p:txBody>
      </p:sp>
      <p:grpSp>
        <p:nvGrpSpPr>
          <p:cNvPr id="52227" name="组合 53251"/>
          <p:cNvGrpSpPr/>
          <p:nvPr/>
        </p:nvGrpSpPr>
        <p:grpSpPr>
          <a:xfrm>
            <a:off x="107950" y="2060575"/>
            <a:ext cx="8963025" cy="3870325"/>
            <a:chOff x="0" y="0"/>
            <a:chExt cx="14116" cy="6095"/>
          </a:xfrm>
        </p:grpSpPr>
        <p:sp>
          <p:nvSpPr>
            <p:cNvPr id="52228" name="Oval 2"/>
            <p:cNvSpPr/>
            <p:nvPr/>
          </p:nvSpPr>
          <p:spPr>
            <a:xfrm>
              <a:off x="0" y="4098"/>
              <a:ext cx="3176" cy="1141"/>
            </a:xfrm>
            <a:prstGeom prst="ellipse">
              <a:avLst/>
            </a:prstGeom>
            <a:solidFill>
              <a:srgbClr val="FFFFFF"/>
            </a:solidFill>
            <a:ln w="9525" cap="flat" cmpd="sng">
              <a:solidFill>
                <a:srgbClr val="008000"/>
              </a:solidFill>
              <a:prstDash val="solid"/>
              <a:miter/>
              <a:headEnd type="none" w="med" len="med"/>
              <a:tailEnd type="none" w="med" len="med"/>
            </a:ln>
          </p:spPr>
          <p:txBody>
            <a:bodyPr wrap="square" anchor="t" anchorCtr="0"/>
            <a:p>
              <a:pPr algn="just">
                <a:lnSpc>
                  <a:spcPct val="160000"/>
                </a:lnSpc>
              </a:pPr>
              <a:r>
                <a:rPr lang="zh-CN" altLang="en-US" dirty="0">
                  <a:solidFill>
                    <a:srgbClr val="FF0000"/>
                  </a:solidFill>
                  <a:latin typeface="楷体_GB2312" pitchFamily="1" charset="-122"/>
                  <a:ea typeface="楷体" panose="02010609060101010101" pitchFamily="1" charset="-122"/>
                </a:rPr>
                <a:t>人的行为</a:t>
              </a:r>
              <a:endParaRPr lang="zh-CN" altLang="en-US" dirty="0">
                <a:solidFill>
                  <a:srgbClr val="FF0000"/>
                </a:solidFill>
                <a:latin typeface="楷体_GB2312" pitchFamily="1" charset="-122"/>
                <a:ea typeface="楷体" panose="02010609060101010101" pitchFamily="1" charset="-122"/>
              </a:endParaRPr>
            </a:p>
          </p:txBody>
        </p:sp>
        <p:sp>
          <p:nvSpPr>
            <p:cNvPr id="52229" name="Oval 4"/>
            <p:cNvSpPr/>
            <p:nvPr/>
          </p:nvSpPr>
          <p:spPr>
            <a:xfrm>
              <a:off x="10233" y="4098"/>
              <a:ext cx="3202" cy="1141"/>
            </a:xfrm>
            <a:prstGeom prst="ellipse">
              <a:avLst/>
            </a:prstGeom>
            <a:solidFill>
              <a:srgbClr val="FFFFFF"/>
            </a:solidFill>
            <a:ln w="9525" cap="flat" cmpd="sng">
              <a:solidFill>
                <a:srgbClr val="008000"/>
              </a:solidFill>
              <a:prstDash val="solid"/>
              <a:miter/>
              <a:headEnd type="none" w="med" len="med"/>
              <a:tailEnd type="none" w="med" len="med"/>
            </a:ln>
          </p:spPr>
          <p:txBody>
            <a:bodyPr wrap="square" anchor="t" anchorCtr="0"/>
            <a:p>
              <a:pPr algn="just">
                <a:lnSpc>
                  <a:spcPct val="160000"/>
                </a:lnSpc>
              </a:pPr>
              <a:r>
                <a:rPr lang="zh-CN" altLang="en-US" dirty="0">
                  <a:solidFill>
                    <a:srgbClr val="FF0000"/>
                  </a:solidFill>
                  <a:latin typeface="楷体_GB2312" pitchFamily="1" charset="-122"/>
                  <a:ea typeface="楷体" panose="02010609060101010101" pitchFamily="1" charset="-122"/>
                </a:rPr>
                <a:t>环境条件</a:t>
              </a:r>
              <a:endParaRPr lang="zh-CN" altLang="en-US" dirty="0">
                <a:solidFill>
                  <a:srgbClr val="FF0000"/>
                </a:solidFill>
                <a:latin typeface="楷体_GB2312" pitchFamily="1" charset="-122"/>
                <a:ea typeface="楷体" panose="02010609060101010101" pitchFamily="1" charset="-122"/>
              </a:endParaRPr>
            </a:p>
          </p:txBody>
        </p:sp>
        <p:sp>
          <p:nvSpPr>
            <p:cNvPr id="52230" name="AutoShape 11"/>
            <p:cNvSpPr/>
            <p:nvPr/>
          </p:nvSpPr>
          <p:spPr>
            <a:xfrm>
              <a:off x="1086" y="5239"/>
              <a:ext cx="13031" cy="856"/>
            </a:xfrm>
            <a:prstGeom prst="curvedUpArrow">
              <a:avLst>
                <a:gd name="adj1" fmla="val 304462"/>
                <a:gd name="adj2" fmla="val 608925"/>
                <a:gd name="adj3" fmla="val 33328"/>
              </a:avLst>
            </a:prstGeom>
            <a:solidFill>
              <a:srgbClr val="FFFFFF"/>
            </a:solidFill>
            <a:ln w="9525" cap="flat" cmpd="sng">
              <a:solidFill>
                <a:srgbClr val="008000"/>
              </a:solidFill>
              <a:prstDash val="solid"/>
              <a:miter/>
              <a:headEnd type="none" w="med" len="med"/>
              <a:tailEnd type="none" w="med" len="med"/>
            </a:ln>
          </p:spPr>
          <p:txBody>
            <a:bodyPr wrap="square" anchor="t" anchorCtr="0"/>
            <a:p>
              <a:endParaRPr lang="zh-CN" altLang="en-US" dirty="0">
                <a:latin typeface="Arial" panose="020B0604020202020204" pitchFamily="34" charset="0"/>
                <a:ea typeface="宋体" panose="02010600030101010101" pitchFamily="2" charset="-122"/>
              </a:endParaRPr>
            </a:p>
          </p:txBody>
        </p:sp>
        <p:grpSp>
          <p:nvGrpSpPr>
            <p:cNvPr id="52231" name="组合 53255"/>
            <p:cNvGrpSpPr/>
            <p:nvPr/>
          </p:nvGrpSpPr>
          <p:grpSpPr>
            <a:xfrm>
              <a:off x="3147" y="0"/>
              <a:ext cx="7768" cy="6095"/>
              <a:chOff x="0" y="0"/>
              <a:chExt cx="7768" cy="6095"/>
            </a:xfrm>
          </p:grpSpPr>
          <p:sp>
            <p:nvSpPr>
              <p:cNvPr id="52232" name="Oval 3"/>
              <p:cNvSpPr/>
              <p:nvPr/>
            </p:nvSpPr>
            <p:spPr>
              <a:xfrm>
                <a:off x="2287" y="4098"/>
                <a:ext cx="3198" cy="1141"/>
              </a:xfrm>
              <a:prstGeom prst="ellipse">
                <a:avLst/>
              </a:prstGeom>
              <a:solidFill>
                <a:srgbClr val="FFFFFF"/>
              </a:solidFill>
              <a:ln w="9525" cap="flat" cmpd="sng">
                <a:solidFill>
                  <a:srgbClr val="008000"/>
                </a:solidFill>
                <a:prstDash val="solid"/>
                <a:miter/>
                <a:headEnd type="none" w="med" len="med"/>
                <a:tailEnd type="none" w="med" len="med"/>
              </a:ln>
            </p:spPr>
            <p:txBody>
              <a:bodyPr wrap="square" anchor="t" anchorCtr="0"/>
              <a:p>
                <a:pPr algn="just">
                  <a:lnSpc>
                    <a:spcPct val="160000"/>
                  </a:lnSpc>
                </a:pPr>
                <a:r>
                  <a:rPr lang="zh-CN" altLang="en-US" dirty="0">
                    <a:solidFill>
                      <a:srgbClr val="FF0000"/>
                    </a:solidFill>
                    <a:latin typeface="楷体_GB2312" pitchFamily="1" charset="-122"/>
                    <a:ea typeface="楷体" panose="02010609060101010101" pitchFamily="1" charset="-122"/>
                  </a:rPr>
                  <a:t>机械状态</a:t>
                </a:r>
                <a:endParaRPr lang="zh-CN" altLang="en-US" dirty="0">
                  <a:solidFill>
                    <a:srgbClr val="FF0000"/>
                  </a:solidFill>
                  <a:latin typeface="楷体_GB2312" pitchFamily="1" charset="-122"/>
                  <a:ea typeface="楷体" panose="02010609060101010101" pitchFamily="1" charset="-122"/>
                </a:endParaRPr>
              </a:p>
            </p:txBody>
          </p:sp>
          <p:sp>
            <p:nvSpPr>
              <p:cNvPr id="52233" name="AutoShape 5"/>
              <p:cNvSpPr/>
              <p:nvPr/>
            </p:nvSpPr>
            <p:spPr>
              <a:xfrm>
                <a:off x="3203" y="1134"/>
                <a:ext cx="1512" cy="2966"/>
              </a:xfrm>
              <a:prstGeom prst="downArrow">
                <a:avLst>
                  <a:gd name="adj1" fmla="val 50000"/>
                  <a:gd name="adj2" fmla="val 49513"/>
                </a:avLst>
              </a:prstGeom>
              <a:solidFill>
                <a:srgbClr val="FFFFFF"/>
              </a:solidFill>
              <a:ln w="9525" cap="flat" cmpd="sng">
                <a:solidFill>
                  <a:srgbClr val="008000"/>
                </a:solidFill>
                <a:prstDash val="solid"/>
                <a:miter/>
                <a:headEnd type="none" w="med" len="med"/>
                <a:tailEnd type="none" w="med" len="med"/>
              </a:ln>
            </p:spPr>
            <p:txBody>
              <a:bodyPr vert="eaVert" wrap="square" anchor="t" anchorCtr="0"/>
              <a:p>
                <a:endParaRPr lang="zh-CN" altLang="en-US" dirty="0">
                  <a:latin typeface="Arial" panose="020B0604020202020204" pitchFamily="34" charset="0"/>
                  <a:ea typeface="楷体_GB2312" pitchFamily="1" charset="-122"/>
                </a:endParaRPr>
              </a:p>
            </p:txBody>
          </p:sp>
          <p:sp>
            <p:nvSpPr>
              <p:cNvPr id="52234" name="AutoShape 6"/>
              <p:cNvSpPr/>
              <p:nvPr/>
            </p:nvSpPr>
            <p:spPr>
              <a:xfrm rot="2460000">
                <a:off x="355" y="304"/>
                <a:ext cx="1315" cy="4355"/>
              </a:xfrm>
              <a:prstGeom prst="downArrow">
                <a:avLst>
                  <a:gd name="adj1" fmla="val 50000"/>
                  <a:gd name="adj2" fmla="val 82779"/>
                </a:avLst>
              </a:prstGeom>
              <a:solidFill>
                <a:srgbClr val="FFFFFF"/>
              </a:solidFill>
              <a:ln w="9525" cap="flat" cmpd="sng">
                <a:solidFill>
                  <a:srgbClr val="008000"/>
                </a:solidFill>
                <a:prstDash val="solid"/>
                <a:miter/>
                <a:headEnd type="none" w="med" len="med"/>
                <a:tailEnd type="none" w="med" len="med"/>
              </a:ln>
            </p:spPr>
            <p:txBody>
              <a:bodyPr vert="eaVert" wrap="square" anchor="t" anchorCtr="0"/>
              <a:p>
                <a:endParaRPr lang="zh-CN" altLang="en-US" dirty="0">
                  <a:latin typeface="Arial" panose="020B0604020202020204" pitchFamily="34" charset="0"/>
                  <a:ea typeface="楷体_GB2312" pitchFamily="1" charset="-122"/>
                </a:endParaRPr>
              </a:p>
            </p:txBody>
          </p:sp>
          <p:sp>
            <p:nvSpPr>
              <p:cNvPr id="52235" name="AutoShape 7"/>
              <p:cNvSpPr/>
              <p:nvPr/>
            </p:nvSpPr>
            <p:spPr>
              <a:xfrm rot="-2340000">
                <a:off x="5925" y="681"/>
                <a:ext cx="1283" cy="3853"/>
              </a:xfrm>
              <a:prstGeom prst="downArrow">
                <a:avLst>
                  <a:gd name="adj1" fmla="val 50000"/>
                  <a:gd name="adj2" fmla="val 75064"/>
                </a:avLst>
              </a:prstGeom>
              <a:solidFill>
                <a:srgbClr val="FFFFFF"/>
              </a:solidFill>
              <a:ln w="9525" cap="flat" cmpd="sng">
                <a:solidFill>
                  <a:srgbClr val="008000"/>
                </a:solidFill>
                <a:prstDash val="solid"/>
                <a:miter/>
                <a:headEnd type="none" w="med" len="med"/>
                <a:tailEnd type="none" w="med" len="med"/>
              </a:ln>
            </p:spPr>
            <p:txBody>
              <a:bodyPr vert="eaVert" wrap="square" anchor="t" anchorCtr="0"/>
              <a:p>
                <a:endParaRPr lang="zh-CN" altLang="en-US" dirty="0">
                  <a:latin typeface="Arial" panose="020B0604020202020204" pitchFamily="34" charset="0"/>
                  <a:ea typeface="楷体_GB2312" pitchFamily="1" charset="-122"/>
                </a:endParaRPr>
              </a:p>
            </p:txBody>
          </p:sp>
          <p:sp>
            <p:nvSpPr>
              <p:cNvPr id="52236" name="WordArt 8" descr="沙滩"/>
              <p:cNvSpPr>
                <a:spLocks noTextEdit="1"/>
              </p:cNvSpPr>
              <p:nvPr/>
            </p:nvSpPr>
            <p:spPr>
              <a:xfrm rot="7860000">
                <a:off x="-25" y="1972"/>
                <a:ext cx="2717" cy="397"/>
              </a:xfrm>
              <a:prstGeom prst="rect">
                <a:avLst/>
              </a:prstGeom>
            </p:spPr>
            <p:txBody>
              <a:bodyPr vert="eaVert" wrap="none" fromWordArt="1">
                <a:prstTxWarp prst="textPlain">
                  <a:avLst>
                    <a:gd name="adj" fmla="val 50000"/>
                  </a:avLst>
                </a:prstTxWarp>
                <a:normAutofit/>
              </a:bodyPr>
              <a:p>
                <a:pPr algn="l"/>
                <a:r>
                  <a:rPr lang="zh-CN" altLang="en-US" sz="1800">
                    <a:solidFill>
                      <a:schemeClr val="tx1"/>
                    </a:solidFill>
                    <a:latin typeface="楷体" panose="02010609060101010101" pitchFamily="1" charset="-122"/>
                    <a:ea typeface="楷体" panose="02010609060101010101" pitchFamily="1" charset="-122"/>
                  </a:rPr>
                  <a:t>控制人的不安全行为</a:t>
                </a:r>
                <a:endParaRPr lang="zh-CN" altLang="en-US" sz="1800">
                  <a:solidFill>
                    <a:schemeClr val="tx1"/>
                  </a:solidFill>
                  <a:latin typeface="楷体" panose="02010609060101010101" pitchFamily="1" charset="-122"/>
                  <a:ea typeface="楷体" panose="02010609060101010101" pitchFamily="1" charset="-122"/>
                </a:endParaRPr>
              </a:p>
            </p:txBody>
          </p:sp>
          <p:sp>
            <p:nvSpPr>
              <p:cNvPr id="52237" name="WordArt 9" descr="沙滩"/>
              <p:cNvSpPr>
                <a:spLocks noTextEdit="1"/>
              </p:cNvSpPr>
              <p:nvPr/>
            </p:nvSpPr>
            <p:spPr>
              <a:xfrm rot="5400000">
                <a:off x="2699" y="2084"/>
                <a:ext cx="2395" cy="483"/>
              </a:xfrm>
              <a:prstGeom prst="rect">
                <a:avLst/>
              </a:prstGeom>
            </p:spPr>
            <p:txBody>
              <a:bodyPr vert="eaVert" wrap="none" fromWordArt="1">
                <a:prstTxWarp prst="textPlain">
                  <a:avLst>
                    <a:gd name="adj" fmla="val 50000"/>
                  </a:avLst>
                </a:prstTxWarp>
                <a:normAutofit/>
              </a:bodyPr>
              <a:p>
                <a:pPr algn="l"/>
                <a:r>
                  <a:rPr lang="zh-CN" altLang="en-US" sz="1800">
                    <a:solidFill>
                      <a:schemeClr val="tx1"/>
                    </a:solidFill>
                    <a:latin typeface="楷体" panose="02010609060101010101" pitchFamily="1" charset="-122"/>
                    <a:ea typeface="楷体" panose="02010609060101010101" pitchFamily="1" charset="-122"/>
                  </a:rPr>
                  <a:t>控制机械的不安全状态</a:t>
                </a:r>
                <a:endParaRPr lang="zh-CN" altLang="en-US" sz="1800">
                  <a:solidFill>
                    <a:schemeClr val="tx1"/>
                  </a:solidFill>
                  <a:latin typeface="楷体" panose="02010609060101010101" pitchFamily="1" charset="-122"/>
                  <a:ea typeface="楷体" panose="02010609060101010101" pitchFamily="1" charset="-122"/>
                </a:endParaRPr>
              </a:p>
            </p:txBody>
          </p:sp>
          <p:sp>
            <p:nvSpPr>
              <p:cNvPr id="52238" name="WordArt 10" descr="沙滩"/>
              <p:cNvSpPr>
                <a:spLocks noTextEdit="1"/>
              </p:cNvSpPr>
              <p:nvPr/>
            </p:nvSpPr>
            <p:spPr>
              <a:xfrm rot="3060000">
                <a:off x="4857" y="2123"/>
                <a:ext cx="3021" cy="401"/>
              </a:xfrm>
              <a:prstGeom prst="rect">
                <a:avLst/>
              </a:prstGeom>
            </p:spPr>
            <p:txBody>
              <a:bodyPr vert="eaVert" wrap="none" fromWordArt="1">
                <a:prstTxWarp prst="textPlain">
                  <a:avLst>
                    <a:gd name="adj" fmla="val 50000"/>
                  </a:avLst>
                </a:prstTxWarp>
                <a:normAutofit/>
              </a:bodyPr>
              <a:p>
                <a:pPr algn="l"/>
                <a:r>
                  <a:rPr lang="zh-CN" altLang="en-US" sz="1800">
                    <a:solidFill>
                      <a:schemeClr val="tx1"/>
                    </a:solidFill>
                    <a:latin typeface="楷体" panose="02010609060101010101" pitchFamily="1" charset="-122"/>
                    <a:ea typeface="楷体" panose="02010609060101010101" pitchFamily="1" charset="-122"/>
                  </a:rPr>
                  <a:t>控制环境的不安全因素</a:t>
                </a:r>
                <a:endParaRPr lang="zh-CN" altLang="en-US" sz="1800">
                  <a:solidFill>
                    <a:schemeClr val="tx1"/>
                  </a:solidFill>
                  <a:latin typeface="楷体" panose="02010609060101010101" pitchFamily="1" charset="-122"/>
                  <a:ea typeface="楷体" panose="02010609060101010101" pitchFamily="1" charset="-122"/>
                </a:endParaRPr>
              </a:p>
            </p:txBody>
          </p:sp>
          <p:sp>
            <p:nvSpPr>
              <p:cNvPr id="52239" name="AutoShape 12"/>
              <p:cNvSpPr/>
              <p:nvPr/>
            </p:nvSpPr>
            <p:spPr>
              <a:xfrm>
                <a:off x="457" y="4240"/>
                <a:ext cx="1830" cy="857"/>
              </a:xfrm>
              <a:prstGeom prst="rightArrow">
                <a:avLst>
                  <a:gd name="adj1" fmla="val 50000"/>
                  <a:gd name="adj2" fmla="val 53374"/>
                </a:avLst>
              </a:prstGeom>
              <a:solidFill>
                <a:srgbClr val="FFFFFF"/>
              </a:solidFill>
              <a:ln w="9525" cap="flat" cmpd="sng">
                <a:solidFill>
                  <a:srgbClr val="008000"/>
                </a:solidFill>
                <a:prstDash val="solid"/>
                <a:miter/>
                <a:headEnd type="none" w="med" len="med"/>
                <a:tailEnd type="none" w="med" len="med"/>
              </a:ln>
            </p:spPr>
            <p:txBody>
              <a:bodyPr wrap="square" lIns="90170" tIns="46990" rIns="90170" bIns="46990" anchor="t" anchorCtr="0"/>
              <a:p>
                <a:endParaRPr lang="zh-CN" altLang="en-US" dirty="0">
                  <a:latin typeface="Arial" panose="020B0604020202020204" pitchFamily="34" charset="0"/>
                  <a:ea typeface="宋体" panose="02010600030101010101" pitchFamily="2" charset="-122"/>
                </a:endParaRPr>
              </a:p>
            </p:txBody>
          </p:sp>
          <p:sp>
            <p:nvSpPr>
              <p:cNvPr id="52240" name="WordArt 13"/>
              <p:cNvSpPr>
                <a:spLocks noTextEdit="1"/>
              </p:cNvSpPr>
              <p:nvPr/>
            </p:nvSpPr>
            <p:spPr>
              <a:xfrm>
                <a:off x="457" y="4526"/>
                <a:ext cx="1598" cy="327"/>
              </a:xfrm>
              <a:prstGeom prst="rect">
                <a:avLst/>
              </a:prstGeom>
            </p:spPr>
            <p:txBody>
              <a:bodyPr wrap="none" fromWordArt="1">
                <a:prstTxWarp prst="textPlain">
                  <a:avLst>
                    <a:gd name="adj" fmla="val 50000"/>
                  </a:avLst>
                </a:prstTxWarp>
                <a:normAutofit/>
              </a:bodyPr>
              <a:p>
                <a:pPr algn="l"/>
                <a:r>
                  <a:rPr lang="zh-CN" altLang="en-US" sz="1800">
                    <a:solidFill>
                      <a:schemeClr val="tx1"/>
                    </a:solidFill>
                    <a:latin typeface="楷体" panose="02010609060101010101" pitchFamily="1" charset="-122"/>
                    <a:ea typeface="楷体" panose="02010609060101010101" pitchFamily="1" charset="-122"/>
                  </a:rPr>
                  <a:t>改变状态</a:t>
                </a:r>
                <a:endParaRPr lang="zh-CN" altLang="en-US" sz="1800">
                  <a:solidFill>
                    <a:schemeClr val="tx1"/>
                  </a:solidFill>
                  <a:latin typeface="楷体" panose="02010609060101010101" pitchFamily="1" charset="-122"/>
                  <a:ea typeface="楷体" panose="02010609060101010101" pitchFamily="1" charset="-122"/>
                </a:endParaRPr>
              </a:p>
            </p:txBody>
          </p:sp>
          <p:sp>
            <p:nvSpPr>
              <p:cNvPr id="52241" name="WordArt 14"/>
              <p:cNvSpPr>
                <a:spLocks noTextEdit="1"/>
              </p:cNvSpPr>
              <p:nvPr/>
            </p:nvSpPr>
            <p:spPr>
              <a:xfrm>
                <a:off x="0" y="5239"/>
                <a:ext cx="7769" cy="856"/>
              </a:xfrm>
              <a:prstGeom prst="rect">
                <a:avLst/>
              </a:prstGeom>
            </p:spPr>
            <p:txBody>
              <a:bodyPr wrap="none" fromWordArt="1">
                <a:prstTxWarp prst="textCanDown">
                  <a:avLst>
                    <a:gd name="adj" fmla="val 33333"/>
                  </a:avLst>
                </a:prstTxWarp>
                <a:normAutofit/>
              </a:bodyPr>
              <a:p>
                <a:pPr algn="l"/>
                <a:r>
                  <a:rPr lang="zh-CN" altLang="en-US" sz="1800">
                    <a:ln w="9525" cap="flat" cmpd="sng">
                      <a:solidFill>
                        <a:srgbClr val="000000"/>
                      </a:solidFill>
                      <a:prstDash val="solid"/>
                      <a:miter/>
                      <a:headEnd type="none" w="med" len="med"/>
                      <a:tailEnd type="none" w="med" len="med"/>
                    </a:ln>
                    <a:solidFill>
                      <a:srgbClr val="000000"/>
                    </a:solidFill>
                    <a:latin typeface="楷体" panose="02010609060101010101" pitchFamily="1" charset="-122"/>
                    <a:ea typeface="楷体" panose="02010609060101010101" pitchFamily="1" charset="-122"/>
                  </a:rPr>
                  <a:t>改变环境的不安全条件</a:t>
                </a:r>
                <a:endParaRPr lang="zh-CN" altLang="en-US" sz="1800">
                  <a:ln w="9525" cap="flat" cmpd="sng">
                    <a:solidFill>
                      <a:srgbClr val="000000"/>
                    </a:solidFill>
                    <a:prstDash val="solid"/>
                    <a:miter/>
                    <a:headEnd type="none" w="med" len="med"/>
                    <a:tailEnd type="none" w="med" len="med"/>
                  </a:ln>
                  <a:solidFill>
                    <a:srgbClr val="000000"/>
                  </a:solidFill>
                  <a:latin typeface="楷体" panose="02010609060101010101" pitchFamily="1" charset="-122"/>
                  <a:ea typeface="楷体" panose="02010609060101010101" pitchFamily="1" charset="-122"/>
                </a:endParaRPr>
              </a:p>
            </p:txBody>
          </p:sp>
          <p:sp>
            <p:nvSpPr>
              <p:cNvPr id="52242" name="Oval 15"/>
              <p:cNvSpPr/>
              <p:nvPr/>
            </p:nvSpPr>
            <p:spPr>
              <a:xfrm>
                <a:off x="2141" y="0"/>
                <a:ext cx="3773" cy="1141"/>
              </a:xfrm>
              <a:prstGeom prst="ellipse">
                <a:avLst/>
              </a:prstGeom>
              <a:solidFill>
                <a:srgbClr val="FFFFFF"/>
              </a:solidFill>
              <a:ln w="9525" cap="flat" cmpd="sng">
                <a:solidFill>
                  <a:srgbClr val="008000"/>
                </a:solidFill>
                <a:prstDash val="solid"/>
                <a:miter/>
                <a:headEnd type="none" w="med" len="med"/>
                <a:tailEnd type="none" w="med" len="med"/>
              </a:ln>
            </p:spPr>
            <p:txBody>
              <a:bodyPr wrap="square" anchor="t" anchorCtr="0"/>
              <a:p>
                <a:pPr algn="just">
                  <a:lnSpc>
                    <a:spcPct val="160000"/>
                  </a:lnSpc>
                </a:pPr>
                <a:r>
                  <a:rPr lang="zh-CN" altLang="en-US" dirty="0">
                    <a:solidFill>
                      <a:srgbClr val="FF0000"/>
                    </a:solidFill>
                    <a:latin typeface="楷体_GB2312" pitchFamily="1" charset="-122"/>
                    <a:ea typeface="楷体" panose="02010609060101010101" pitchFamily="1" charset="-122"/>
                  </a:rPr>
                  <a:t>安全管理</a:t>
                </a:r>
                <a:endParaRPr lang="zh-CN" altLang="en-US" dirty="0">
                  <a:latin typeface="Arial" panose="020B0604020202020204" pitchFamily="34" charset="0"/>
                  <a:ea typeface="楷体" panose="02010609060101010101" pitchFamily="1" charset="-122"/>
                </a:endParaRPr>
              </a:p>
            </p:txBody>
          </p:sp>
        </p:gr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49" name="Picture 3" descr="HGG~W32VL5IRVK_9RV1UB3W"/>
          <p:cNvPicPr>
            <a:picLocks noChangeAspect="1"/>
          </p:cNvPicPr>
          <p:nvPr/>
        </p:nvPicPr>
        <p:blipFill>
          <a:blip r:embed="rId1"/>
          <a:stretch>
            <a:fillRect/>
          </a:stretch>
        </p:blipFill>
        <p:spPr>
          <a:xfrm>
            <a:off x="1116013" y="1630363"/>
            <a:ext cx="8064500" cy="5253037"/>
          </a:xfrm>
          <a:prstGeom prst="rect">
            <a:avLst/>
          </a:prstGeom>
          <a:noFill/>
          <a:ln w="9525">
            <a:noFill/>
          </a:ln>
        </p:spPr>
      </p:pic>
      <p:sp>
        <p:nvSpPr>
          <p:cNvPr id="53250" name="Rectangle 2"/>
          <p:cNvSpPr>
            <a:spLocks noGrp="1"/>
          </p:cNvSpPr>
          <p:nvPr>
            <p:ph type="body" idx="4294967295"/>
          </p:nvPr>
        </p:nvSpPr>
        <p:spPr>
          <a:xfrm>
            <a:off x="109538" y="1774825"/>
            <a:ext cx="8928100" cy="5041900"/>
          </a:xfrm>
          <a:ln/>
        </p:spPr>
        <p:txBody>
          <a:bodyPr wrap="square" anchor="t" anchorCtr="0"/>
          <a:p>
            <a:pPr marL="1905" indent="-1905" defTabSz="914400">
              <a:buSzPct val="100000"/>
              <a:buFont typeface="Wingdings" panose="05000000000000000000" pitchFamily="2" charset="2"/>
              <a:buChar char="v"/>
              <a:tabLst>
                <a:tab pos="1431925" algn="l"/>
              </a:tabLst>
            </a:pPr>
            <a:endParaRPr lang="zh-CN" altLang="en-US" sz="100" dirty="0">
              <a:solidFill>
                <a:srgbClr val="FF6600"/>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lnSpc>
                <a:spcPct val="125000"/>
              </a:lnSpc>
              <a:spcBef>
                <a:spcPct val="0"/>
              </a:spcBef>
              <a:buNone/>
              <a:tabLst>
                <a:tab pos="1431925" algn="l"/>
              </a:tabLst>
            </a:pPr>
            <a:r>
              <a:rPr lang="zh-CN" altLang="en-US" sz="2800" b="1" dirty="0">
                <a:solidFill>
                  <a:srgbClr val="FF0000"/>
                </a:solidFill>
                <a:latin typeface="楷体" panose="02010609060101010101" pitchFamily="1" charset="-122"/>
                <a:ea typeface="楷体" panose="02010609060101010101" pitchFamily="1" charset="-122"/>
              </a:rPr>
              <a:t>亿元</a:t>
            </a:r>
            <a:r>
              <a:rPr lang="en-US" altLang="zh-CN" sz="2800" b="1" dirty="0">
                <a:solidFill>
                  <a:srgbClr val="FF0000"/>
                </a:solidFill>
                <a:latin typeface="楷体" panose="02010609060101010101" pitchFamily="1" charset="-122"/>
                <a:ea typeface="楷体" panose="02010609060101010101" pitchFamily="1" charset="-122"/>
              </a:rPr>
              <a:t>GDP</a:t>
            </a:r>
            <a:r>
              <a:rPr lang="zh-CN" altLang="en-US" sz="2800" b="1" dirty="0">
                <a:solidFill>
                  <a:srgbClr val="FF0000"/>
                </a:solidFill>
                <a:latin typeface="楷体" panose="02010609060101010101" pitchFamily="1" charset="-122"/>
                <a:ea typeface="楷体" panose="02010609060101010101" pitchFamily="1" charset="-122"/>
              </a:rPr>
              <a:t>死亡率</a:t>
            </a:r>
            <a:endParaRPr lang="zh-CN" altLang="en-US" sz="2800" b="1" dirty="0">
              <a:solidFill>
                <a:srgbClr val="FF0000"/>
              </a:solidFill>
              <a:latin typeface="楷体" panose="02010609060101010101" pitchFamily="1" charset="-122"/>
              <a:ea typeface="楷体" panose="02010609060101010101" pitchFamily="1" charset="-122"/>
            </a:endParaRPr>
          </a:p>
          <a:p>
            <a:pPr marL="1905" indent="-1905" defTabSz="914400">
              <a:lnSpc>
                <a:spcPct val="110000"/>
              </a:lnSpc>
              <a:buNone/>
              <a:tabLst>
                <a:tab pos="1431925" algn="l"/>
              </a:tabLst>
            </a:pPr>
            <a:r>
              <a:rPr lang="zh-CN" altLang="en-US" sz="2800" b="1" dirty="0">
                <a:latin typeface="楷体" panose="02010609060101010101" pitchFamily="1" charset="-122"/>
                <a:ea typeface="楷体" panose="02010609060101010101" pitchFamily="1" charset="-122"/>
              </a:rPr>
              <a:t>  </a:t>
            </a:r>
            <a:endParaRPr lang="zh-CN" altLang="en-US" sz="1400" b="1" dirty="0">
              <a:latin typeface="楷体" panose="02010609060101010101" pitchFamily="1" charset="-122"/>
              <a:ea typeface="楷体" panose="02010609060101010101" pitchFamily="1" charset="-122"/>
            </a:endParaRPr>
          </a:p>
          <a:p>
            <a:pPr marL="1905" indent="-1905" defTabSz="914400">
              <a:lnSpc>
                <a:spcPct val="105000"/>
              </a:lnSpc>
              <a:buClr>
                <a:schemeClr val="bg2"/>
              </a:buClr>
              <a:buSzPct val="75000"/>
              <a:buFont typeface="Wingdings" panose="05000000000000000000" pitchFamily="2" charset="2"/>
              <a:buNone/>
              <a:tabLst>
                <a:tab pos="1431925" algn="l"/>
              </a:tabLst>
            </a:pPr>
            <a:endParaRPr lang="zh-CN" altLang="en-US" sz="1200" b="1" dirty="0">
              <a:latin typeface="楷体" panose="02010609060101010101" pitchFamily="1" charset="-122"/>
              <a:ea typeface="楷体" panose="02010609060101010101" pitchFamily="1" charset="-122"/>
            </a:endParaRPr>
          </a:p>
          <a:p>
            <a:pPr marL="1905" indent="-1905" defTabSz="914400">
              <a:buNone/>
              <a:tabLst>
                <a:tab pos="1431925" algn="l"/>
              </a:tabLst>
            </a:pPr>
            <a:r>
              <a:rPr lang="zh-CN" altLang="en-US" sz="100" dirty="0">
                <a:latin typeface="隶书" charset="-122"/>
                <a:ea typeface="隶书" charset="-122"/>
              </a:rPr>
              <a:t>　</a:t>
            </a:r>
            <a:endParaRPr lang="zh-CN" altLang="en-US" sz="100" dirty="0">
              <a:latin typeface="隶书" charset="-122"/>
              <a:ea typeface="隶书" charset="-122"/>
            </a:endParaRPr>
          </a:p>
        </p:txBody>
      </p:sp>
      <p:sp>
        <p:nvSpPr>
          <p:cNvPr id="53251" name="Text Box 3"/>
          <p:cNvSpPr txBox="1"/>
          <p:nvPr/>
        </p:nvSpPr>
        <p:spPr>
          <a:xfrm>
            <a:off x="471488" y="287338"/>
            <a:ext cx="8278812" cy="13112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隶书" charset="-122"/>
                <a:ea typeface="楷体" panose="02010609060101010101" pitchFamily="1" charset="-122"/>
              </a:rPr>
              <a:t>第二节：与外国安全生产现状比较</a:t>
            </a:r>
            <a:endParaRPr lang="zh-CN" altLang="en-US" sz="4000" b="1" dirty="0">
              <a:solidFill>
                <a:schemeClr val="accent2"/>
              </a:solidFill>
              <a:latin typeface="隶书" charset="-122"/>
              <a:ea typeface="楷体" panose="02010609060101010101" pitchFamily="1"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Rectangle 2"/>
          <p:cNvSpPr>
            <a:spLocks noGrp="1"/>
          </p:cNvSpPr>
          <p:nvPr>
            <p:ph type="body" idx="4294967295"/>
          </p:nvPr>
        </p:nvSpPr>
        <p:spPr>
          <a:xfrm>
            <a:off x="109538" y="1774825"/>
            <a:ext cx="8928100" cy="5041900"/>
          </a:xfrm>
          <a:ln/>
        </p:spPr>
        <p:txBody>
          <a:bodyPr wrap="square" anchor="t" anchorCtr="0"/>
          <a:p>
            <a:pPr marL="1905" indent="-1905" defTabSz="914400">
              <a:buSzPct val="100000"/>
              <a:buFont typeface="Wingdings" panose="05000000000000000000" pitchFamily="2" charset="2"/>
              <a:buChar char="v"/>
              <a:tabLst>
                <a:tab pos="1431925" algn="l"/>
              </a:tabLst>
            </a:pPr>
            <a:endParaRPr lang="zh-CN" altLang="en-US" sz="100" dirty="0">
              <a:solidFill>
                <a:srgbClr val="FF6600"/>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lnSpc>
                <a:spcPct val="150000"/>
              </a:lnSpc>
              <a:buFont typeface="Wingdings" panose="05000000000000000000" pitchFamily="2" charset="2"/>
              <a:buChar char="Ø"/>
              <a:tabLst>
                <a:tab pos="1431925" algn="l"/>
              </a:tabLst>
            </a:pPr>
            <a:r>
              <a:rPr lang="zh-CN" altLang="en-US" sz="3600" b="1" dirty="0">
                <a:solidFill>
                  <a:schemeClr val="accent2"/>
                </a:solidFill>
                <a:latin typeface="楷体" panose="02010609060101010101" pitchFamily="1" charset="-122"/>
                <a:ea typeface="楷体" panose="02010609060101010101" pitchFamily="1" charset="-122"/>
              </a:rPr>
              <a:t>触电死亡率</a:t>
            </a:r>
            <a:endParaRPr lang="zh-CN" altLang="en-US" sz="3600" b="1" dirty="0">
              <a:solidFill>
                <a:schemeClr val="accent2"/>
              </a:solidFill>
              <a:latin typeface="楷体" panose="02010609060101010101" pitchFamily="1" charset="-122"/>
              <a:ea typeface="楷体" panose="02010609060101010101" pitchFamily="1" charset="-122"/>
            </a:endParaRPr>
          </a:p>
          <a:p>
            <a:pPr marL="1905" indent="-1905" defTabSz="914400">
              <a:lnSpc>
                <a:spcPct val="150000"/>
              </a:lnSpc>
              <a:buFont typeface="Wingdings" panose="05000000000000000000" pitchFamily="2" charset="2"/>
              <a:buChar char="Ø"/>
              <a:tabLst>
                <a:tab pos="1431925" algn="l"/>
              </a:tabLst>
            </a:pPr>
            <a:r>
              <a:rPr lang="zh-CN" altLang="en-US" sz="3600" b="1" dirty="0">
                <a:solidFill>
                  <a:schemeClr val="accent2"/>
                </a:solidFill>
                <a:latin typeface="楷体" panose="02010609060101010101" pitchFamily="1" charset="-122"/>
                <a:ea typeface="楷体" panose="02010609060101010101" pitchFamily="1" charset="-122"/>
                <a:sym typeface="Arial" panose="020B0604020202020204" pitchFamily="34" charset="0"/>
              </a:rPr>
              <a:t>美日等发达国家</a:t>
            </a:r>
            <a:r>
              <a:rPr lang="en-US" altLang="zh-CN" sz="3600" b="1" dirty="0">
                <a:solidFill>
                  <a:schemeClr val="accent2"/>
                </a:solidFill>
                <a:latin typeface="楷体" panose="02010609060101010101" pitchFamily="1" charset="-122"/>
                <a:ea typeface="楷体" panose="02010609060101010101" pitchFamily="1" charset="-122"/>
                <a:sym typeface="Arial" panose="020B0604020202020204" pitchFamily="34" charset="0"/>
              </a:rPr>
              <a:t>20-40</a:t>
            </a:r>
            <a:r>
              <a:rPr lang="zh-CN" altLang="en-US" sz="3600" b="1" dirty="0">
                <a:solidFill>
                  <a:schemeClr val="accent2"/>
                </a:solidFill>
                <a:latin typeface="楷体" panose="02010609060101010101" pitchFamily="1" charset="-122"/>
                <a:ea typeface="楷体" panose="02010609060101010101" pitchFamily="1" charset="-122"/>
                <a:sym typeface="Arial" panose="020B0604020202020204" pitchFamily="34" charset="0"/>
              </a:rPr>
              <a:t>亿度电，死亡</a:t>
            </a:r>
            <a:r>
              <a:rPr lang="en-US" altLang="zh-CN" sz="3600" b="1" dirty="0">
                <a:solidFill>
                  <a:schemeClr val="accent2"/>
                </a:solidFill>
                <a:latin typeface="楷体" panose="02010609060101010101" pitchFamily="1" charset="-122"/>
                <a:ea typeface="楷体" panose="02010609060101010101" pitchFamily="1" charset="-122"/>
                <a:sym typeface="Arial" panose="020B0604020202020204" pitchFamily="34" charset="0"/>
              </a:rPr>
              <a:t>1</a:t>
            </a:r>
            <a:r>
              <a:rPr lang="zh-CN" altLang="en-US" sz="3600" b="1" dirty="0">
                <a:solidFill>
                  <a:schemeClr val="accent2"/>
                </a:solidFill>
                <a:latin typeface="楷体" panose="02010609060101010101" pitchFamily="1" charset="-122"/>
                <a:ea typeface="楷体" panose="02010609060101010101" pitchFamily="1" charset="-122"/>
                <a:sym typeface="Arial" panose="020B0604020202020204" pitchFamily="34" charset="0"/>
              </a:rPr>
              <a:t>人</a:t>
            </a:r>
            <a:endParaRPr lang="zh-CN" altLang="en-US" sz="3600" b="1"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lnSpc>
                <a:spcPct val="150000"/>
              </a:lnSpc>
              <a:buFont typeface="Wingdings" panose="05000000000000000000" pitchFamily="2" charset="2"/>
              <a:buChar char="Ø"/>
              <a:tabLst>
                <a:tab pos="1431925" algn="l"/>
              </a:tabLst>
            </a:pPr>
            <a:r>
              <a:rPr lang="zh-CN" altLang="en-US" sz="3600" b="1" dirty="0">
                <a:solidFill>
                  <a:schemeClr val="accent2"/>
                </a:solidFill>
                <a:latin typeface="楷体" panose="02010609060101010101" pitchFamily="1" charset="-122"/>
                <a:ea typeface="楷体" panose="02010609060101010101" pitchFamily="1" charset="-122"/>
                <a:sym typeface="Arial" panose="020B0604020202020204" pitchFamily="34" charset="0"/>
              </a:rPr>
              <a:t>我国</a:t>
            </a:r>
            <a:r>
              <a:rPr lang="en-US" altLang="zh-CN" sz="3600" b="1" dirty="0">
                <a:solidFill>
                  <a:schemeClr val="accent2"/>
                </a:solidFill>
                <a:latin typeface="楷体" panose="02010609060101010101" pitchFamily="1" charset="-122"/>
                <a:ea typeface="楷体" panose="02010609060101010101" pitchFamily="1" charset="-122"/>
                <a:sym typeface="Arial" panose="020B0604020202020204" pitchFamily="34" charset="0"/>
              </a:rPr>
              <a:t>1.5</a:t>
            </a:r>
            <a:r>
              <a:rPr lang="zh-CN" altLang="en-US" sz="3600" b="1" dirty="0">
                <a:solidFill>
                  <a:schemeClr val="accent2"/>
                </a:solidFill>
                <a:latin typeface="楷体" panose="02010609060101010101" pitchFamily="1" charset="-122"/>
                <a:ea typeface="楷体" panose="02010609060101010101" pitchFamily="1" charset="-122"/>
                <a:sym typeface="Arial" panose="020B0604020202020204" pitchFamily="34" charset="0"/>
              </a:rPr>
              <a:t>亿度电，死亡</a:t>
            </a:r>
            <a:r>
              <a:rPr lang="en-US" altLang="zh-CN" sz="3600" b="1" dirty="0">
                <a:solidFill>
                  <a:schemeClr val="accent2"/>
                </a:solidFill>
                <a:latin typeface="楷体" panose="02010609060101010101" pitchFamily="1" charset="-122"/>
                <a:ea typeface="楷体" panose="02010609060101010101" pitchFamily="1" charset="-122"/>
                <a:sym typeface="Arial" panose="020B0604020202020204" pitchFamily="34" charset="0"/>
              </a:rPr>
              <a:t>1</a:t>
            </a:r>
            <a:r>
              <a:rPr lang="zh-CN" altLang="en-US" sz="3600" b="1" dirty="0">
                <a:solidFill>
                  <a:schemeClr val="accent2"/>
                </a:solidFill>
                <a:latin typeface="楷体" panose="02010609060101010101" pitchFamily="1" charset="-122"/>
                <a:ea typeface="楷体" panose="02010609060101010101" pitchFamily="1" charset="-122"/>
                <a:sym typeface="Arial" panose="020B0604020202020204" pitchFamily="34" charset="0"/>
              </a:rPr>
              <a:t>人</a:t>
            </a:r>
            <a:endParaRPr lang="zh-CN" altLang="en-US" sz="3600" b="1"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lnSpc>
                <a:spcPct val="110000"/>
              </a:lnSpc>
              <a:buNone/>
              <a:tabLst>
                <a:tab pos="1431925" algn="l"/>
              </a:tabLst>
            </a:pPr>
            <a:r>
              <a:rPr lang="zh-CN" altLang="en-US" sz="2800" b="1" dirty="0">
                <a:latin typeface="楷体" panose="02010609060101010101" pitchFamily="1" charset="-122"/>
                <a:ea typeface="楷体" panose="02010609060101010101" pitchFamily="1" charset="-122"/>
              </a:rPr>
              <a:t>  </a:t>
            </a:r>
            <a:endParaRPr lang="zh-CN" altLang="en-US" sz="1400" b="1" dirty="0">
              <a:latin typeface="楷体" panose="02010609060101010101" pitchFamily="1" charset="-122"/>
              <a:ea typeface="楷体" panose="02010609060101010101" pitchFamily="1" charset="-122"/>
            </a:endParaRPr>
          </a:p>
          <a:p>
            <a:pPr marL="1905" indent="-1905" defTabSz="914400">
              <a:lnSpc>
                <a:spcPct val="105000"/>
              </a:lnSpc>
              <a:buClr>
                <a:schemeClr val="bg2"/>
              </a:buClr>
              <a:buSzPct val="75000"/>
              <a:buFont typeface="Wingdings" panose="05000000000000000000" pitchFamily="2" charset="2"/>
              <a:buNone/>
              <a:tabLst>
                <a:tab pos="1431925" algn="l"/>
              </a:tabLst>
            </a:pPr>
            <a:endParaRPr lang="zh-CN" altLang="en-US" sz="1200" b="1" dirty="0">
              <a:latin typeface="楷体" panose="02010609060101010101" pitchFamily="1" charset="-122"/>
              <a:ea typeface="楷体" panose="02010609060101010101" pitchFamily="1" charset="-122"/>
            </a:endParaRPr>
          </a:p>
          <a:p>
            <a:pPr marL="1905" indent="-1905" defTabSz="914400">
              <a:buNone/>
              <a:tabLst>
                <a:tab pos="1431925" algn="l"/>
              </a:tabLst>
            </a:pPr>
            <a:r>
              <a:rPr lang="zh-CN" altLang="en-US" sz="100" dirty="0">
                <a:latin typeface="隶书" charset="-122"/>
                <a:ea typeface="隶书" charset="-122"/>
              </a:rPr>
              <a:t>　</a:t>
            </a:r>
            <a:endParaRPr lang="zh-CN" altLang="en-US" sz="100" dirty="0">
              <a:latin typeface="隶书" charset="-122"/>
              <a:ea typeface="隶书" charset="-122"/>
            </a:endParaRPr>
          </a:p>
        </p:txBody>
      </p:sp>
      <p:sp>
        <p:nvSpPr>
          <p:cNvPr id="54274" name="Text Box 3"/>
          <p:cNvSpPr txBox="1"/>
          <p:nvPr/>
        </p:nvSpPr>
        <p:spPr>
          <a:xfrm>
            <a:off x="468313" y="260350"/>
            <a:ext cx="8278812" cy="13112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隶书" charset="-122"/>
                <a:ea typeface="楷体" panose="02010609060101010101" pitchFamily="1" charset="-122"/>
              </a:rPr>
              <a:t>第二节：与外国安全生产现状比较</a:t>
            </a:r>
            <a:endParaRPr lang="zh-CN" altLang="en-US" sz="4000" b="1" dirty="0">
              <a:solidFill>
                <a:schemeClr val="accent2"/>
              </a:solidFill>
              <a:latin typeface="隶书" charset="-122"/>
              <a:ea typeface="楷体" panose="02010609060101010101" pitchFamily="1"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Rectangle 2"/>
          <p:cNvSpPr>
            <a:spLocks noGrp="1"/>
          </p:cNvSpPr>
          <p:nvPr>
            <p:ph type="body" idx="4294967295"/>
          </p:nvPr>
        </p:nvSpPr>
        <p:spPr>
          <a:xfrm>
            <a:off x="109538" y="1774825"/>
            <a:ext cx="8928100" cy="5041900"/>
          </a:xfrm>
          <a:ln/>
        </p:spPr>
        <p:txBody>
          <a:bodyPr wrap="square" anchor="t" anchorCtr="0"/>
          <a:p>
            <a:pPr marL="1905" indent="-1905" defTabSz="914400">
              <a:buSzPct val="100000"/>
              <a:buFont typeface="Wingdings" panose="05000000000000000000" pitchFamily="2" charset="2"/>
              <a:buNone/>
              <a:tabLst>
                <a:tab pos="1431925" algn="l"/>
              </a:tabLst>
            </a:pPr>
            <a:r>
              <a:rPr lang="zh-CN" altLang="en-US" sz="3600" b="1" dirty="0">
                <a:solidFill>
                  <a:srgbClr val="FF0000"/>
                </a:solidFill>
                <a:latin typeface="隶书" charset="-122"/>
                <a:ea typeface="楷体" panose="02010609060101010101" pitchFamily="1" charset="-122"/>
              </a:rPr>
              <a:t>火灾统计</a:t>
            </a:r>
            <a:endParaRPr lang="zh-CN" altLang="en-US" sz="3600" b="1" dirty="0">
              <a:solidFill>
                <a:srgbClr val="FF0000"/>
              </a:solidFill>
              <a:latin typeface="隶书" charset="-122"/>
              <a:ea typeface="楷体" panose="02010609060101010101" pitchFamily="1" charset="-122"/>
            </a:endParaRPr>
          </a:p>
          <a:p>
            <a:pPr marL="1905" indent="-1905" defTabSz="914400">
              <a:lnSpc>
                <a:spcPct val="150000"/>
              </a:lnSpc>
              <a:buFont typeface="Wingdings" panose="05000000000000000000" pitchFamily="2" charset="2"/>
              <a:buChar char="Ø"/>
              <a:tabLst>
                <a:tab pos="1431925" algn="l"/>
              </a:tabLst>
            </a:pPr>
            <a:endParaRPr lang="zh-CN" altLang="en-US" sz="3600" b="1"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lnSpc>
                <a:spcPct val="110000"/>
              </a:lnSpc>
              <a:buNone/>
              <a:tabLst>
                <a:tab pos="1431925" algn="l"/>
              </a:tabLst>
            </a:pPr>
            <a:r>
              <a:rPr lang="zh-CN" altLang="en-US" sz="2800" b="1" dirty="0">
                <a:latin typeface="楷体" panose="02010609060101010101" pitchFamily="1" charset="-122"/>
                <a:ea typeface="楷体" panose="02010609060101010101" pitchFamily="1" charset="-122"/>
              </a:rPr>
              <a:t>  </a:t>
            </a:r>
            <a:endParaRPr lang="zh-CN" altLang="en-US" sz="1400" b="1" dirty="0">
              <a:latin typeface="楷体" panose="02010609060101010101" pitchFamily="1" charset="-122"/>
              <a:ea typeface="楷体" panose="02010609060101010101" pitchFamily="1" charset="-122"/>
            </a:endParaRPr>
          </a:p>
          <a:p>
            <a:pPr marL="1905" indent="-1905" defTabSz="914400">
              <a:lnSpc>
                <a:spcPct val="105000"/>
              </a:lnSpc>
              <a:buClr>
                <a:schemeClr val="bg2"/>
              </a:buClr>
              <a:buSzPct val="75000"/>
              <a:buFont typeface="Wingdings" panose="05000000000000000000" pitchFamily="2" charset="2"/>
              <a:buNone/>
              <a:tabLst>
                <a:tab pos="1431925" algn="l"/>
              </a:tabLst>
            </a:pPr>
            <a:endParaRPr lang="zh-CN" altLang="en-US" sz="1200" b="1" dirty="0">
              <a:latin typeface="楷体" panose="02010609060101010101" pitchFamily="1" charset="-122"/>
              <a:ea typeface="楷体" panose="02010609060101010101" pitchFamily="1" charset="-122"/>
            </a:endParaRPr>
          </a:p>
          <a:p>
            <a:pPr marL="1905" indent="-1905" defTabSz="914400">
              <a:buNone/>
              <a:tabLst>
                <a:tab pos="1431925" algn="l"/>
              </a:tabLst>
            </a:pPr>
            <a:r>
              <a:rPr lang="zh-CN" altLang="en-US" sz="100" dirty="0">
                <a:latin typeface="隶书" charset="-122"/>
                <a:ea typeface="隶书" charset="-122"/>
              </a:rPr>
              <a:t>　</a:t>
            </a:r>
            <a:endParaRPr lang="zh-CN" altLang="en-US" sz="100" dirty="0">
              <a:latin typeface="隶书" charset="-122"/>
              <a:ea typeface="隶书" charset="-122"/>
            </a:endParaRPr>
          </a:p>
        </p:txBody>
      </p:sp>
      <p:sp>
        <p:nvSpPr>
          <p:cNvPr id="55298" name="Text Box 3"/>
          <p:cNvSpPr txBox="1"/>
          <p:nvPr/>
        </p:nvSpPr>
        <p:spPr>
          <a:xfrm>
            <a:off x="468313" y="260350"/>
            <a:ext cx="8278812" cy="13112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隶书" charset="-122"/>
                <a:ea typeface="楷体" panose="02010609060101010101" pitchFamily="1" charset="-122"/>
              </a:rPr>
              <a:t>第二节：与外国安全生产现状比较</a:t>
            </a:r>
            <a:endParaRPr lang="zh-CN" altLang="en-US" sz="4000" b="1" dirty="0">
              <a:solidFill>
                <a:schemeClr val="accent2"/>
              </a:solidFill>
              <a:latin typeface="隶书" charset="-122"/>
              <a:ea typeface="楷体" panose="02010609060101010101" pitchFamily="1" charset="-122"/>
            </a:endParaRPr>
          </a:p>
        </p:txBody>
      </p:sp>
      <p:pic>
        <p:nvPicPr>
          <p:cNvPr id="55299" name="Picture 2" descr="VVPY8]TW(O2}N371PQH4[07"/>
          <p:cNvPicPr>
            <a:picLocks noChangeAspect="1"/>
          </p:cNvPicPr>
          <p:nvPr/>
        </p:nvPicPr>
        <p:blipFill>
          <a:blip r:embed="rId1"/>
          <a:stretch>
            <a:fillRect/>
          </a:stretch>
        </p:blipFill>
        <p:spPr>
          <a:xfrm>
            <a:off x="36513" y="1485900"/>
            <a:ext cx="7848600" cy="2732088"/>
          </a:xfrm>
          <a:prstGeom prst="rect">
            <a:avLst/>
          </a:prstGeom>
          <a:noFill/>
          <a:ln w="9525">
            <a:noFill/>
          </a:ln>
        </p:spPr>
      </p:pic>
      <p:pic>
        <p:nvPicPr>
          <p:cNvPr id="55300" name="Picture 3" descr="WO]1VT64)41_W$P8NH]}D]5"/>
          <p:cNvPicPr>
            <a:picLocks noChangeAspect="1"/>
          </p:cNvPicPr>
          <p:nvPr/>
        </p:nvPicPr>
        <p:blipFill>
          <a:blip r:embed="rId2"/>
          <a:stretch>
            <a:fillRect/>
          </a:stretch>
        </p:blipFill>
        <p:spPr>
          <a:xfrm>
            <a:off x="1549400" y="4437063"/>
            <a:ext cx="7589838" cy="2376487"/>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Rectangle 2"/>
          <p:cNvSpPr>
            <a:spLocks noGrp="1"/>
          </p:cNvSpPr>
          <p:nvPr>
            <p:ph type="body" idx="4294967295"/>
          </p:nvPr>
        </p:nvSpPr>
        <p:spPr>
          <a:xfrm>
            <a:off x="109538" y="1774825"/>
            <a:ext cx="8928100" cy="5041900"/>
          </a:xfrm>
          <a:ln/>
        </p:spPr>
        <p:txBody>
          <a:bodyPr wrap="square" anchor="t" anchorCtr="0"/>
          <a:p>
            <a:pPr marL="1905" indent="-1905" defTabSz="914400">
              <a:buSzPct val="100000"/>
              <a:buFont typeface="Wingdings" panose="05000000000000000000" pitchFamily="2" charset="2"/>
              <a:buChar char="v"/>
              <a:tabLst>
                <a:tab pos="1431925" algn="l"/>
              </a:tabLst>
            </a:pPr>
            <a:endParaRPr lang="zh-CN" altLang="en-US" sz="100" dirty="0">
              <a:solidFill>
                <a:srgbClr val="FF6600"/>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lnSpc>
                <a:spcPct val="200000"/>
              </a:lnSpc>
              <a:spcBef>
                <a:spcPct val="0"/>
              </a:spcBef>
              <a:buClr>
                <a:srgbClr val="00B050"/>
              </a:buClr>
              <a:buFont typeface="Wingdings" panose="05000000000000000000" pitchFamily="2" charset="2"/>
              <a:buNone/>
              <a:tabLst>
                <a:tab pos="1431925" algn="l"/>
              </a:tabLst>
            </a:pPr>
            <a:r>
              <a:rPr lang="zh-CN" altLang="en-US" sz="3600" b="1" dirty="0">
                <a:solidFill>
                  <a:schemeClr val="accent2"/>
                </a:solidFill>
                <a:latin typeface="楷体" panose="02010609060101010101" pitchFamily="1" charset="-122"/>
                <a:ea typeface="楷体" panose="02010609060101010101" pitchFamily="1" charset="-122"/>
              </a:rPr>
              <a:t>电气火灾的发生率</a:t>
            </a:r>
            <a:endParaRPr lang="zh-CN" altLang="en-US" sz="3600" b="1" dirty="0">
              <a:solidFill>
                <a:schemeClr val="accent2"/>
              </a:solidFill>
              <a:latin typeface="楷体" panose="02010609060101010101" pitchFamily="1" charset="-122"/>
              <a:ea typeface="楷体" panose="02010609060101010101" pitchFamily="1" charset="-122"/>
            </a:endParaRPr>
          </a:p>
          <a:p>
            <a:pPr marL="1905" indent="-1905" defTabSz="914400">
              <a:lnSpc>
                <a:spcPct val="200000"/>
              </a:lnSpc>
              <a:spcBef>
                <a:spcPct val="0"/>
              </a:spcBef>
              <a:buClr>
                <a:srgbClr val="00B050"/>
              </a:buClr>
              <a:buFont typeface="Wingdings" panose="05000000000000000000" pitchFamily="2" charset="2"/>
              <a:buNone/>
              <a:tabLst>
                <a:tab pos="1431925" algn="l"/>
              </a:tabLst>
            </a:pPr>
            <a:r>
              <a:rPr lang="zh-CN" altLang="en-US" sz="3600" b="1" dirty="0">
                <a:solidFill>
                  <a:schemeClr val="accent2"/>
                </a:solidFill>
                <a:latin typeface="楷体" panose="02010609060101010101" pitchFamily="1" charset="-122"/>
                <a:ea typeface="楷体" panose="02010609060101010101" pitchFamily="1" charset="-122"/>
              </a:rPr>
              <a:t>电气火灾占总火灾</a:t>
            </a:r>
            <a:r>
              <a:rPr lang="en-US" altLang="zh-CN" sz="3600" b="1" dirty="0">
                <a:solidFill>
                  <a:schemeClr val="accent2"/>
                </a:solidFill>
                <a:latin typeface="楷体" panose="02010609060101010101" pitchFamily="1" charset="-122"/>
                <a:ea typeface="楷体" panose="02010609060101010101" pitchFamily="1" charset="-122"/>
              </a:rPr>
              <a:t>30%-40%</a:t>
            </a:r>
            <a:r>
              <a:rPr lang="zh-CN" altLang="en-US" sz="3600" b="1" dirty="0">
                <a:solidFill>
                  <a:schemeClr val="accent2"/>
                </a:solidFill>
                <a:latin typeface="楷体" panose="02010609060101010101" pitchFamily="1" charset="-122"/>
                <a:ea typeface="楷体" panose="02010609060101010101" pitchFamily="1" charset="-122"/>
              </a:rPr>
              <a:t>以上</a:t>
            </a:r>
            <a:endParaRPr lang="zh-CN" altLang="en-US" sz="3600" b="1" dirty="0">
              <a:solidFill>
                <a:schemeClr val="accent2"/>
              </a:solidFill>
              <a:latin typeface="楷体" panose="02010609060101010101" pitchFamily="1" charset="-122"/>
              <a:ea typeface="楷体" panose="02010609060101010101" pitchFamily="1" charset="-122"/>
            </a:endParaRPr>
          </a:p>
          <a:p>
            <a:pPr marL="1905" indent="-1905" defTabSz="914400">
              <a:lnSpc>
                <a:spcPct val="200000"/>
              </a:lnSpc>
              <a:spcBef>
                <a:spcPct val="0"/>
              </a:spcBef>
              <a:buClr>
                <a:srgbClr val="00B050"/>
              </a:buClr>
              <a:buFont typeface="Wingdings" panose="05000000000000000000" pitchFamily="2" charset="2"/>
              <a:buNone/>
              <a:tabLst>
                <a:tab pos="1431925" algn="l"/>
              </a:tabLst>
            </a:pPr>
            <a:r>
              <a:rPr lang="zh-CN" altLang="en-US" sz="3600" b="1" dirty="0">
                <a:solidFill>
                  <a:schemeClr val="accent2"/>
                </a:solidFill>
                <a:latin typeface="楷体" panose="02010609060101010101" pitchFamily="1" charset="-122"/>
                <a:ea typeface="楷体" panose="02010609060101010101" pitchFamily="1" charset="-122"/>
              </a:rPr>
              <a:t>发达国家不足</a:t>
            </a:r>
            <a:r>
              <a:rPr lang="en-US" altLang="zh-CN" sz="3600" b="1" dirty="0">
                <a:solidFill>
                  <a:schemeClr val="accent2"/>
                </a:solidFill>
                <a:latin typeface="楷体" panose="02010609060101010101" pitchFamily="1" charset="-122"/>
                <a:ea typeface="楷体" panose="02010609060101010101" pitchFamily="1" charset="-122"/>
              </a:rPr>
              <a:t>10%</a:t>
            </a:r>
            <a:endParaRPr lang="en-US" altLang="zh-CN" sz="3600" b="1" dirty="0">
              <a:solidFill>
                <a:schemeClr val="accent2"/>
              </a:solidFill>
              <a:latin typeface="楷体" panose="02010609060101010101" pitchFamily="1" charset="-122"/>
              <a:ea typeface="楷体" panose="02010609060101010101" pitchFamily="1" charset="-122"/>
            </a:endParaRPr>
          </a:p>
          <a:p>
            <a:pPr marL="1905" indent="-1905" defTabSz="914400">
              <a:lnSpc>
                <a:spcPct val="110000"/>
              </a:lnSpc>
              <a:buNone/>
              <a:tabLst>
                <a:tab pos="1431925" algn="l"/>
              </a:tabLst>
            </a:pPr>
            <a:r>
              <a:rPr lang="zh-CN" altLang="en-US" sz="2800" b="1" dirty="0">
                <a:latin typeface="楷体" panose="02010609060101010101" pitchFamily="1" charset="-122"/>
                <a:ea typeface="楷体" panose="02010609060101010101" pitchFamily="1" charset="-122"/>
              </a:rPr>
              <a:t>  </a:t>
            </a:r>
            <a:endParaRPr lang="zh-CN" altLang="en-US" sz="1400" b="1" dirty="0">
              <a:latin typeface="楷体" panose="02010609060101010101" pitchFamily="1" charset="-122"/>
              <a:ea typeface="楷体" panose="02010609060101010101" pitchFamily="1" charset="-122"/>
            </a:endParaRPr>
          </a:p>
          <a:p>
            <a:pPr marL="1905" indent="-1905" defTabSz="914400">
              <a:lnSpc>
                <a:spcPct val="105000"/>
              </a:lnSpc>
              <a:buClr>
                <a:schemeClr val="bg2"/>
              </a:buClr>
              <a:buSzPct val="75000"/>
              <a:buFont typeface="Wingdings" panose="05000000000000000000" pitchFamily="2" charset="2"/>
              <a:buNone/>
              <a:tabLst>
                <a:tab pos="1431925" algn="l"/>
              </a:tabLst>
            </a:pPr>
            <a:endParaRPr lang="zh-CN" altLang="en-US" sz="1200" b="1" dirty="0">
              <a:latin typeface="楷体" panose="02010609060101010101" pitchFamily="1" charset="-122"/>
              <a:ea typeface="楷体" panose="02010609060101010101" pitchFamily="1" charset="-122"/>
            </a:endParaRPr>
          </a:p>
          <a:p>
            <a:pPr marL="1905" indent="-1905" defTabSz="914400">
              <a:buNone/>
              <a:tabLst>
                <a:tab pos="1431925" algn="l"/>
              </a:tabLst>
            </a:pPr>
            <a:r>
              <a:rPr lang="zh-CN" altLang="en-US" sz="100" dirty="0">
                <a:latin typeface="隶书" charset="-122"/>
                <a:ea typeface="隶书" charset="-122"/>
              </a:rPr>
              <a:t>　</a:t>
            </a:r>
            <a:endParaRPr lang="zh-CN" altLang="en-US" sz="100" dirty="0">
              <a:latin typeface="隶书" charset="-122"/>
              <a:ea typeface="隶书" charset="-122"/>
            </a:endParaRPr>
          </a:p>
        </p:txBody>
      </p:sp>
      <p:sp>
        <p:nvSpPr>
          <p:cNvPr id="56322" name="Text Box 3"/>
          <p:cNvSpPr txBox="1"/>
          <p:nvPr/>
        </p:nvSpPr>
        <p:spPr>
          <a:xfrm>
            <a:off x="468313" y="260350"/>
            <a:ext cx="8278812" cy="13112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隶书" charset="-122"/>
                <a:ea typeface="楷体" panose="02010609060101010101" pitchFamily="1" charset="-122"/>
              </a:rPr>
              <a:t>第二节：与外国安全生产现状比较</a:t>
            </a:r>
            <a:endParaRPr lang="zh-CN" altLang="en-US" sz="4000" b="1" dirty="0">
              <a:solidFill>
                <a:schemeClr val="accent2"/>
              </a:solidFill>
              <a:latin typeface="隶书" charset="-122"/>
              <a:ea typeface="楷体" panose="02010609060101010101" pitchFamily="1"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Rectangle 2"/>
          <p:cNvSpPr>
            <a:spLocks noGrp="1"/>
          </p:cNvSpPr>
          <p:nvPr>
            <p:ph type="body" idx="4294967295"/>
          </p:nvPr>
        </p:nvSpPr>
        <p:spPr>
          <a:xfrm>
            <a:off x="109538" y="1774825"/>
            <a:ext cx="8928100" cy="5041900"/>
          </a:xfrm>
          <a:ln/>
        </p:spPr>
        <p:txBody>
          <a:bodyPr wrap="square" anchor="t" anchorCtr="0"/>
          <a:p>
            <a:pPr marL="1905" indent="-1905" defTabSz="914400">
              <a:buSzPct val="100000"/>
              <a:buFont typeface="Wingdings" panose="05000000000000000000" pitchFamily="2" charset="2"/>
              <a:buChar char="v"/>
              <a:tabLst>
                <a:tab pos="1431925" algn="l"/>
              </a:tabLst>
            </a:pPr>
            <a:endParaRPr lang="zh-CN" altLang="en-US" sz="100" dirty="0">
              <a:solidFill>
                <a:srgbClr val="FF6600"/>
              </a:solidFill>
              <a:latin typeface="楷体" panose="02010609060101010101" pitchFamily="1" charset="-122"/>
              <a:ea typeface="楷体" panose="02010609060101010101" pitchFamily="1" charset="-122"/>
              <a:sym typeface="Arial" panose="020B0604020202020204" pitchFamily="34" charset="0"/>
            </a:endParaRPr>
          </a:p>
          <a:p>
            <a:pPr marL="1905" indent="-1905" defTabSz="914400">
              <a:lnSpc>
                <a:spcPct val="150000"/>
              </a:lnSpc>
              <a:spcBef>
                <a:spcPct val="0"/>
              </a:spcBef>
              <a:buClr>
                <a:srgbClr val="FF0000"/>
              </a:buClr>
              <a:buFont typeface="Wingdings" panose="05000000000000000000" pitchFamily="2" charset="2"/>
              <a:buNone/>
              <a:tabLst>
                <a:tab pos="1431925" algn="l"/>
              </a:tabLst>
            </a:pPr>
            <a:r>
              <a:rPr lang="zh-CN" altLang="en-US" sz="3600" b="1" dirty="0">
                <a:solidFill>
                  <a:srgbClr val="FF6600"/>
                </a:solidFill>
                <a:latin typeface="隶书" charset="-122"/>
                <a:ea typeface="楷体" panose="02010609060101010101" pitchFamily="1" charset="-122"/>
              </a:rPr>
              <a:t>工伤发生的人群和时间</a:t>
            </a:r>
            <a:endParaRPr lang="zh-CN" altLang="en-US" sz="3600" b="1" dirty="0">
              <a:solidFill>
                <a:srgbClr val="FF6600"/>
              </a:solidFill>
              <a:latin typeface="隶书" charset="-122"/>
              <a:ea typeface="楷体" panose="02010609060101010101" pitchFamily="1" charset="-122"/>
            </a:endParaRPr>
          </a:p>
          <a:p>
            <a:pPr marL="1905" indent="-1905" defTabSz="914400">
              <a:lnSpc>
                <a:spcPct val="150000"/>
              </a:lnSpc>
              <a:spcBef>
                <a:spcPct val="0"/>
              </a:spcBef>
              <a:buClr>
                <a:srgbClr val="FF0000"/>
              </a:buClr>
              <a:buFont typeface="Wingdings" panose="05000000000000000000" pitchFamily="2" charset="2"/>
              <a:buChar char="Ø"/>
              <a:tabLst>
                <a:tab pos="1431925" algn="l"/>
              </a:tabLst>
            </a:pPr>
            <a:r>
              <a:rPr lang="zh-CN" altLang="en-US" sz="3200" b="1" dirty="0">
                <a:solidFill>
                  <a:schemeClr val="accent2"/>
                </a:solidFill>
                <a:latin typeface="楷体" panose="02010609060101010101" pitchFamily="1" charset="-122"/>
                <a:ea typeface="楷体" panose="02010609060101010101" pitchFamily="1" charset="-122"/>
              </a:rPr>
              <a:t>发生工伤最大的频率的人群中</a:t>
            </a:r>
            <a:r>
              <a:rPr lang="en-US" altLang="zh-CN" sz="3200" b="1" dirty="0">
                <a:solidFill>
                  <a:schemeClr val="accent2"/>
                </a:solidFill>
                <a:latin typeface="楷体" panose="02010609060101010101" pitchFamily="1" charset="-122"/>
                <a:ea typeface="楷体" panose="02010609060101010101" pitchFamily="1" charset="-122"/>
              </a:rPr>
              <a:t>18</a:t>
            </a:r>
            <a:r>
              <a:rPr lang="zh-CN" altLang="en-US" sz="3200" b="1" dirty="0">
                <a:solidFill>
                  <a:schemeClr val="accent2"/>
                </a:solidFill>
                <a:latin typeface="楷体" panose="02010609060101010101" pitchFamily="1" charset="-122"/>
                <a:ea typeface="楷体" panose="02010609060101010101" pitchFamily="1" charset="-122"/>
              </a:rPr>
              <a:t>岁</a:t>
            </a:r>
            <a:r>
              <a:rPr lang="en-US" altLang="zh-CN" sz="3200" b="1" dirty="0">
                <a:solidFill>
                  <a:schemeClr val="accent2"/>
                </a:solidFill>
                <a:latin typeface="楷体" panose="02010609060101010101" pitchFamily="1" charset="-122"/>
                <a:ea typeface="楷体" panose="02010609060101010101" pitchFamily="1" charset="-122"/>
              </a:rPr>
              <a:t>--30</a:t>
            </a:r>
            <a:r>
              <a:rPr lang="zh-CN" altLang="en-US" sz="3200" b="1" dirty="0">
                <a:solidFill>
                  <a:schemeClr val="accent2"/>
                </a:solidFill>
                <a:latin typeface="楷体" panose="02010609060101010101" pitchFamily="1" charset="-122"/>
                <a:ea typeface="楷体" panose="02010609060101010101" pitchFamily="1" charset="-122"/>
              </a:rPr>
              <a:t>岁  </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defTabSz="914400">
              <a:lnSpc>
                <a:spcPct val="150000"/>
              </a:lnSpc>
              <a:spcBef>
                <a:spcPct val="0"/>
              </a:spcBef>
              <a:buClr>
                <a:srgbClr val="FF0000"/>
              </a:buClr>
              <a:buFont typeface="Wingdings" panose="05000000000000000000" pitchFamily="2" charset="2"/>
              <a:buChar char="Ø"/>
              <a:tabLst>
                <a:tab pos="1431925" algn="l"/>
              </a:tabLst>
            </a:pPr>
            <a:r>
              <a:rPr lang="zh-CN" altLang="en-US" sz="3200" b="1" dirty="0">
                <a:solidFill>
                  <a:schemeClr val="accent2"/>
                </a:solidFill>
                <a:latin typeface="楷体" panose="02010609060101010101" pitchFamily="1" charset="-122"/>
                <a:ea typeface="楷体" panose="02010609060101010101" pitchFamily="1" charset="-122"/>
              </a:rPr>
              <a:t>多数都发生在入厂的</a:t>
            </a:r>
            <a:r>
              <a:rPr lang="en-US" altLang="zh-CN" sz="3200" b="1" dirty="0">
                <a:solidFill>
                  <a:schemeClr val="accent2"/>
                </a:solidFill>
                <a:latin typeface="楷体" panose="02010609060101010101" pitchFamily="1" charset="-122"/>
                <a:ea typeface="楷体" panose="02010609060101010101" pitchFamily="1" charset="-122"/>
              </a:rPr>
              <a:t>1-2</a:t>
            </a:r>
            <a:r>
              <a:rPr lang="zh-CN" altLang="en-US" sz="3200" b="1" dirty="0">
                <a:solidFill>
                  <a:schemeClr val="accent2"/>
                </a:solidFill>
                <a:latin typeface="楷体" panose="02010609060101010101" pitchFamily="1" charset="-122"/>
                <a:ea typeface="楷体" panose="02010609060101010101" pitchFamily="1" charset="-122"/>
              </a:rPr>
              <a:t>年</a:t>
            </a:r>
            <a:endParaRPr lang="zh-CN" altLang="en-US" sz="3200" b="1" dirty="0">
              <a:solidFill>
                <a:schemeClr val="accent2"/>
              </a:solidFill>
              <a:latin typeface="楷体" panose="02010609060101010101" pitchFamily="1" charset="-122"/>
              <a:ea typeface="楷体" panose="02010609060101010101" pitchFamily="1" charset="-122"/>
            </a:endParaRPr>
          </a:p>
          <a:p>
            <a:pPr marL="1905" indent="-1905" defTabSz="914400">
              <a:lnSpc>
                <a:spcPct val="150000"/>
              </a:lnSpc>
              <a:spcBef>
                <a:spcPct val="0"/>
              </a:spcBef>
              <a:buClr>
                <a:srgbClr val="FF0000"/>
              </a:buClr>
              <a:buFont typeface="Wingdings" panose="05000000000000000000" pitchFamily="2" charset="2"/>
              <a:buChar char="Ø"/>
              <a:tabLst>
                <a:tab pos="1431925" algn="l"/>
              </a:tabLst>
            </a:pPr>
            <a:r>
              <a:rPr lang="zh-CN" altLang="en-US" sz="3200" b="1" dirty="0">
                <a:solidFill>
                  <a:schemeClr val="accent2"/>
                </a:solidFill>
                <a:latin typeface="楷体" panose="02010609060101010101" pitchFamily="1" charset="-122"/>
                <a:ea typeface="楷体" panose="02010609060101010101" pitchFamily="1" charset="-122"/>
              </a:rPr>
              <a:t>交通事故的人群</a:t>
            </a:r>
            <a:r>
              <a:rPr lang="en-US" altLang="zh-CN" sz="3200" b="1" dirty="0">
                <a:solidFill>
                  <a:schemeClr val="accent2"/>
                </a:solidFill>
                <a:latin typeface="楷体" panose="02010609060101010101" pitchFamily="1" charset="-122"/>
                <a:ea typeface="楷体" panose="02010609060101010101" pitchFamily="1" charset="-122"/>
              </a:rPr>
              <a:t>18-25</a:t>
            </a:r>
            <a:r>
              <a:rPr lang="zh-CN" altLang="en-US" sz="3200" b="1" dirty="0">
                <a:solidFill>
                  <a:schemeClr val="accent2"/>
                </a:solidFill>
                <a:latin typeface="楷体" panose="02010609060101010101" pitchFamily="1" charset="-122"/>
                <a:ea typeface="楷体" panose="02010609060101010101" pitchFamily="1" charset="-122"/>
              </a:rPr>
              <a:t>岁       占</a:t>
            </a:r>
            <a:r>
              <a:rPr lang="en-US" altLang="zh-CN" sz="3200" b="1" dirty="0">
                <a:solidFill>
                  <a:schemeClr val="accent2"/>
                </a:solidFill>
                <a:latin typeface="楷体" panose="02010609060101010101" pitchFamily="1" charset="-122"/>
                <a:ea typeface="楷体" panose="02010609060101010101" pitchFamily="1" charset="-122"/>
              </a:rPr>
              <a:t>25%</a:t>
            </a:r>
            <a:endParaRPr lang="en-US" altLang="zh-CN" sz="3200" b="1" dirty="0">
              <a:solidFill>
                <a:schemeClr val="accent2"/>
              </a:solidFill>
              <a:latin typeface="楷体" panose="02010609060101010101" pitchFamily="1" charset="-122"/>
              <a:ea typeface="楷体" panose="02010609060101010101" pitchFamily="1" charset="-122"/>
            </a:endParaRPr>
          </a:p>
          <a:p>
            <a:pPr marL="1905" indent="-1905" defTabSz="914400">
              <a:lnSpc>
                <a:spcPct val="110000"/>
              </a:lnSpc>
              <a:buNone/>
              <a:tabLst>
                <a:tab pos="1431925" algn="l"/>
              </a:tabLst>
            </a:pPr>
            <a:r>
              <a:rPr lang="zh-CN" altLang="en-US" sz="2800" b="1" dirty="0">
                <a:latin typeface="楷体" panose="02010609060101010101" pitchFamily="1" charset="-122"/>
                <a:ea typeface="楷体" panose="02010609060101010101" pitchFamily="1" charset="-122"/>
              </a:rPr>
              <a:t>  </a:t>
            </a:r>
            <a:endParaRPr lang="zh-CN" altLang="en-US" sz="1400" b="1" dirty="0">
              <a:latin typeface="楷体" panose="02010609060101010101" pitchFamily="1" charset="-122"/>
              <a:ea typeface="楷体" panose="02010609060101010101" pitchFamily="1" charset="-122"/>
            </a:endParaRPr>
          </a:p>
          <a:p>
            <a:pPr marL="1905" indent="-1905" defTabSz="914400">
              <a:lnSpc>
                <a:spcPct val="105000"/>
              </a:lnSpc>
              <a:buClr>
                <a:schemeClr val="bg2"/>
              </a:buClr>
              <a:buSzPct val="75000"/>
              <a:buFont typeface="Wingdings" panose="05000000000000000000" pitchFamily="2" charset="2"/>
              <a:buNone/>
              <a:tabLst>
                <a:tab pos="1431925" algn="l"/>
              </a:tabLst>
            </a:pPr>
            <a:endParaRPr lang="zh-CN" altLang="en-US" sz="1200" b="1" dirty="0">
              <a:latin typeface="楷体" panose="02010609060101010101" pitchFamily="1" charset="-122"/>
              <a:ea typeface="楷体" panose="02010609060101010101" pitchFamily="1" charset="-122"/>
            </a:endParaRPr>
          </a:p>
          <a:p>
            <a:pPr marL="1905" indent="-1905" defTabSz="914400">
              <a:buNone/>
              <a:tabLst>
                <a:tab pos="1431925" algn="l"/>
              </a:tabLst>
            </a:pPr>
            <a:r>
              <a:rPr lang="zh-CN" altLang="en-US" sz="100" dirty="0">
                <a:latin typeface="隶书" charset="-122"/>
                <a:ea typeface="隶书" charset="-122"/>
              </a:rPr>
              <a:t>　</a:t>
            </a:r>
            <a:endParaRPr lang="zh-CN" altLang="en-US" sz="100" dirty="0">
              <a:latin typeface="隶书" charset="-122"/>
              <a:ea typeface="隶书" charset="-122"/>
            </a:endParaRPr>
          </a:p>
        </p:txBody>
      </p:sp>
      <p:sp>
        <p:nvSpPr>
          <p:cNvPr id="57346" name="Text Box 3"/>
          <p:cNvSpPr txBox="1"/>
          <p:nvPr/>
        </p:nvSpPr>
        <p:spPr>
          <a:xfrm>
            <a:off x="468313" y="260350"/>
            <a:ext cx="8278812" cy="13112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dirty="0">
                <a:solidFill>
                  <a:schemeClr val="accent2"/>
                </a:solidFill>
                <a:latin typeface="隶书" charset="-122"/>
                <a:ea typeface="楷体" panose="02010609060101010101" pitchFamily="1" charset="-122"/>
              </a:rPr>
              <a:t>第二节：与外国安全生产现状比较</a:t>
            </a:r>
            <a:endParaRPr lang="zh-CN" altLang="en-US" sz="4000" b="1" dirty="0">
              <a:solidFill>
                <a:schemeClr val="accent2"/>
              </a:solidFill>
              <a:latin typeface="隶书" charset="-122"/>
              <a:ea typeface="楷体" panose="02010609060101010101" pitchFamily="1"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69" name="图片 59393"/>
          <p:cNvPicPr>
            <a:picLocks noChangeAspect="1"/>
          </p:cNvPicPr>
          <p:nvPr/>
        </p:nvPicPr>
        <p:blipFill>
          <a:blip r:embed="rId1"/>
          <a:stretch>
            <a:fillRect/>
          </a:stretch>
        </p:blipFill>
        <p:spPr>
          <a:xfrm>
            <a:off x="1979613" y="1485900"/>
            <a:ext cx="5545137" cy="4606925"/>
          </a:xfrm>
          <a:prstGeom prst="rect">
            <a:avLst/>
          </a:prstGeom>
          <a:noFill/>
          <a:ln w="9525">
            <a:noFill/>
          </a:ln>
        </p:spPr>
      </p:pic>
      <p:sp>
        <p:nvSpPr>
          <p:cNvPr id="58370" name="Rectangle 2"/>
          <p:cNvSpPr>
            <a:spLocks noGrp="1"/>
          </p:cNvSpPr>
          <p:nvPr>
            <p:ph type="body" idx="4294967295"/>
          </p:nvPr>
        </p:nvSpPr>
        <p:spPr>
          <a:xfrm>
            <a:off x="469900" y="1485900"/>
            <a:ext cx="8181975" cy="4826000"/>
          </a:xfrm>
          <a:ln/>
        </p:spPr>
        <p:txBody>
          <a:bodyPr wrap="square" anchor="t" anchorCtr="0"/>
          <a:p>
            <a:pPr marL="1905" indent="-1905">
              <a:buSzPct val="100000"/>
              <a:buFont typeface="Wingdings" panose="05000000000000000000" pitchFamily="2" charset="2"/>
              <a:buChar char="v"/>
            </a:pPr>
            <a:endParaRPr lang="zh-CN" altLang="en-US" sz="18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algn="ctr">
              <a:lnSpc>
                <a:spcPct val="150000"/>
              </a:lnSpc>
              <a:buSzPct val="100000"/>
              <a:buFont typeface="Wingdings" panose="05000000000000000000" pitchFamily="2" charset="2"/>
              <a:buChar char="Ø"/>
            </a:pPr>
            <a:endParaRPr lang="zh-CN" altLang="en-US" sz="2800" dirty="0">
              <a:solidFill>
                <a:schemeClr val="accent2"/>
              </a:solidFill>
              <a:latin typeface="楷体" panose="02010609060101010101" pitchFamily="1" charset="-122"/>
              <a:ea typeface="楷体" panose="02010609060101010101" pitchFamily="1" charset="-122"/>
              <a:sym typeface="Arial" panose="020B0604020202020204" pitchFamily="34" charset="0"/>
            </a:endParaRPr>
          </a:p>
          <a:p>
            <a:pPr marL="1905" indent="-1905">
              <a:buNone/>
            </a:pPr>
            <a:r>
              <a:rPr lang="zh-CN" altLang="en-US" sz="200" dirty="0">
                <a:latin typeface="隶书" charset="-122"/>
                <a:ea typeface="隶书" charset="-122"/>
              </a:rPr>
              <a:t>　</a:t>
            </a:r>
            <a:endParaRPr lang="zh-CN" altLang="en-US" sz="200" dirty="0">
              <a:latin typeface="隶书" charset="-122"/>
              <a:ea typeface="隶书" charset="-122"/>
            </a:endParaRPr>
          </a:p>
        </p:txBody>
      </p:sp>
      <p:sp>
        <p:nvSpPr>
          <p:cNvPr id="58371" name="Text Box 3"/>
          <p:cNvSpPr txBox="1"/>
          <p:nvPr/>
        </p:nvSpPr>
        <p:spPr>
          <a:xfrm>
            <a:off x="471488" y="287338"/>
            <a:ext cx="8278812" cy="1311275"/>
          </a:xfrm>
          <a:prstGeom prst="rect">
            <a:avLst/>
          </a:prstGeom>
          <a:noFill/>
          <a:ln w="9525">
            <a:noFill/>
          </a:ln>
        </p:spPr>
        <p:txBody>
          <a:bodyPr wrap="square" anchor="t" anchorCtr="0">
            <a:spAutoFit/>
          </a:bodyPr>
          <a:p>
            <a:pPr marL="1905" indent="569595">
              <a:spcBef>
                <a:spcPct val="50000"/>
              </a:spcBef>
              <a:buSzPct val="100000"/>
              <a:buFont typeface="Wingdings" panose="05000000000000000000" pitchFamily="2" charset="2"/>
              <a:buChar char="v"/>
            </a:pPr>
            <a:r>
              <a:rPr lang="zh-CN" altLang="en-US" sz="4000" b="1">
                <a:solidFill>
                  <a:srgbClr val="FF3300"/>
                </a:solidFill>
                <a:latin typeface="Arial" panose="020B0604020202020204" pitchFamily="34" charset="0"/>
                <a:ea typeface="楷体" panose="02010609060101010101" pitchFamily="1" charset="-122"/>
              </a:rPr>
              <a:t>生命红线不能踩，法律底线不能破。</a:t>
            </a:r>
            <a:endParaRPr lang="zh-CN" altLang="en-US" sz="4000" b="1">
              <a:solidFill>
                <a:srgbClr val="FF3300"/>
              </a:solidFill>
              <a:latin typeface="Arial" panose="020B0604020202020204" pitchFamily="34" charset="0"/>
              <a:ea typeface="楷体" panose="02010609060101010101" pitchFamily="1"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2" charset="-122"/>
                <a:ea typeface="微软雅黑" panose="020B0503020204020204" pitchFamily="2" charset="-122"/>
                <a:cs typeface="微软雅黑" panose="020B0503020204020204" pitchFamily="2" charset="-122"/>
                <a:sym typeface="+mn-ea"/>
              </a:rPr>
              <a:t>感谢聆听</a:t>
            </a:r>
            <a:endParaRPr lang="zh-CN" altLang="en-US" sz="4950" spc="180" dirty="0">
              <a:solidFill>
                <a:schemeClr val="tx1">
                  <a:lumMod val="75000"/>
                  <a:lumOff val="25000"/>
                </a:schemeClr>
              </a:solidFill>
              <a:latin typeface="微软雅黑" panose="020B0503020204020204" pitchFamily="2" charset="-122"/>
              <a:ea typeface="微软雅黑" panose="020B0503020204020204" pitchFamily="2" charset="-122"/>
              <a:cs typeface="微软雅黑" panose="020B0503020204020204" pitchFamily="2" charset="-122"/>
              <a:sym typeface="+mn-ea"/>
            </a:endParaRPr>
          </a:p>
        </p:txBody>
      </p:sp>
      <p:sp>
        <p:nvSpPr>
          <p:cNvPr id="13" name="矩形 12"/>
          <p:cNvSpPr/>
          <p:nvPr>
            <p:custDataLst>
              <p:tags r:id="rId2"/>
            </p:custDataLst>
          </p:nvPr>
        </p:nvSpPr>
        <p:spPr>
          <a:xfrm>
            <a:off x="5762625" y="3968750"/>
            <a:ext cx="306641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90260" y="4215765"/>
            <a:ext cx="100330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2" charset="-122"/>
                <a:ea typeface="微软雅黑" panose="020B0503020204020204" pitchFamily="2" charset="-122"/>
              </a:rPr>
              <a:t>获取第一手安全资讯</a:t>
            </a:r>
            <a:endParaRPr lang="zh-CN" altLang="en-US" sz="1050" b="1" dirty="0">
              <a:solidFill>
                <a:schemeClr val="accent5">
                  <a:lumMod val="50000"/>
                </a:schemeClr>
              </a:solidFill>
              <a:latin typeface="微软雅黑" panose="020B0503020204020204" pitchFamily="2" charset="-122"/>
              <a:ea typeface="微软雅黑" panose="020B0503020204020204" pitchFamily="2"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a:spLocks noGrp="1"/>
          </p:cNvSpPr>
          <p:nvPr>
            <p:ph type="body" idx="4294967295"/>
          </p:nvPr>
        </p:nvSpPr>
        <p:spPr>
          <a:xfrm>
            <a:off x="468313" y="1482725"/>
            <a:ext cx="8181975" cy="4035425"/>
          </a:xfrm>
          <a:ln/>
        </p:spPr>
        <p:txBody>
          <a:bodyPr wrap="square" anchor="t" anchorCtr="0"/>
          <a:p>
            <a:pPr>
              <a:lnSpc>
                <a:spcPct val="150000"/>
              </a:lnSpc>
              <a:buNone/>
            </a:pPr>
            <a:endParaRPr lang="en-US" altLang="zh-CN" sz="3200" b="1">
              <a:solidFill>
                <a:schemeClr val="accent2"/>
              </a:solidFill>
              <a:latin typeface="楷体" panose="02010609060101010101" pitchFamily="1" charset="-122"/>
              <a:ea typeface="楷体" panose="02010609060101010101" pitchFamily="1" charset="-122"/>
            </a:endParaRPr>
          </a:p>
          <a:p>
            <a:pPr>
              <a:lnSpc>
                <a:spcPct val="150000"/>
              </a:lnSpc>
              <a:buNone/>
            </a:pPr>
            <a:endParaRPr lang="en-US" altLang="zh-CN" sz="2400" b="1">
              <a:solidFill>
                <a:schemeClr val="tx1"/>
              </a:solidFill>
              <a:latin typeface="隶书" charset="-122"/>
              <a:ea typeface="楷体" panose="02010609060101010101" pitchFamily="1" charset="-122"/>
            </a:endParaRPr>
          </a:p>
          <a:p>
            <a:pPr>
              <a:buNone/>
            </a:pPr>
            <a:endParaRPr lang="en-US" altLang="zh-CN" sz="2400" b="1">
              <a:solidFill>
                <a:schemeClr val="tx1"/>
              </a:solidFill>
              <a:latin typeface="隶书" charset="-122"/>
              <a:ea typeface="楷体" panose="02010609060101010101" pitchFamily="1" charset="-122"/>
            </a:endParaRPr>
          </a:p>
          <a:p>
            <a:pPr>
              <a:buNone/>
            </a:pPr>
            <a:r>
              <a:rPr lang="zh-CN" altLang="en-US" sz="1000">
                <a:latin typeface="隶书" charset="-122"/>
                <a:ea typeface="隶书" charset="-122"/>
              </a:rPr>
              <a:t>　</a:t>
            </a:r>
            <a:endParaRPr lang="zh-CN" altLang="en-US" sz="1000">
              <a:latin typeface="隶书" charset="-122"/>
              <a:ea typeface="隶书" charset="-122"/>
            </a:endParaRPr>
          </a:p>
        </p:txBody>
      </p:sp>
      <p:sp>
        <p:nvSpPr>
          <p:cNvPr id="7170" name="Text Box 3"/>
          <p:cNvSpPr txBox="1"/>
          <p:nvPr/>
        </p:nvSpPr>
        <p:spPr>
          <a:xfrm>
            <a:off x="541338" y="260350"/>
            <a:ext cx="5903912" cy="701675"/>
          </a:xfrm>
          <a:prstGeom prst="rect">
            <a:avLst/>
          </a:prstGeom>
          <a:noFill/>
          <a:ln w="9525">
            <a:noFill/>
          </a:ln>
        </p:spPr>
        <p:txBody>
          <a:bodyPr wrap="square" anchor="t" anchorCtr="0">
            <a:spAutoFit/>
          </a:bodyPr>
          <a:p>
            <a:pPr marL="1905" indent="-1905">
              <a:spcBef>
                <a:spcPct val="50000"/>
              </a:spcBef>
              <a:buSzPct val="100000"/>
              <a:buFont typeface="Wingdings" panose="05000000000000000000" pitchFamily="2" charset="2"/>
            </a:pPr>
            <a:r>
              <a:rPr lang="en-US" altLang="zh-CN" sz="4000" dirty="0">
                <a:solidFill>
                  <a:schemeClr val="accent2"/>
                </a:solidFill>
                <a:latin typeface="楷体" panose="02010609060101010101" pitchFamily="1" charset="-122"/>
                <a:ea typeface="楷体" panose="02010609060101010101" pitchFamily="1" charset="-122"/>
              </a:rPr>
              <a:t>※</a:t>
            </a:r>
            <a:r>
              <a:rPr lang="zh-CN" altLang="en-US" sz="4000" b="1" dirty="0">
                <a:solidFill>
                  <a:schemeClr val="accent2"/>
                </a:solidFill>
                <a:latin typeface="隶书" charset="-122"/>
                <a:ea typeface="楷体" panose="02010609060101010101" pitchFamily="1" charset="-122"/>
              </a:rPr>
              <a:t>我国法律法规架构体系</a:t>
            </a:r>
            <a:endParaRPr lang="zh-CN" altLang="en-US" sz="4000" b="1" dirty="0">
              <a:solidFill>
                <a:schemeClr val="accent2"/>
              </a:solidFill>
              <a:latin typeface="隶书" charset="-122"/>
              <a:ea typeface="楷体" panose="02010609060101010101" pitchFamily="1" charset="-122"/>
            </a:endParaRPr>
          </a:p>
        </p:txBody>
      </p:sp>
      <p:sp>
        <p:nvSpPr>
          <p:cNvPr id="7171" name="流程图: 过程 8195"/>
          <p:cNvSpPr/>
          <p:nvPr/>
        </p:nvSpPr>
        <p:spPr>
          <a:xfrm>
            <a:off x="755650" y="1412875"/>
            <a:ext cx="7345363" cy="504825"/>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sz="3200" b="1" dirty="0">
                <a:solidFill>
                  <a:schemeClr val="accent2"/>
                </a:solidFill>
                <a:latin typeface="Arial" panose="020B0604020202020204" pitchFamily="34" charset="0"/>
                <a:ea typeface="楷体" panose="02010609060101010101" pitchFamily="1" charset="-122"/>
              </a:rPr>
              <a:t>宪法（根本大法）</a:t>
            </a:r>
            <a:endParaRPr lang="zh-CN" altLang="en-US" sz="3200" b="1" dirty="0">
              <a:solidFill>
                <a:schemeClr val="accent2"/>
              </a:solidFill>
              <a:latin typeface="Arial" panose="020B0604020202020204" pitchFamily="34" charset="0"/>
              <a:ea typeface="楷体" panose="02010609060101010101" pitchFamily="1" charset="-122"/>
            </a:endParaRPr>
          </a:p>
        </p:txBody>
      </p:sp>
      <p:sp>
        <p:nvSpPr>
          <p:cNvPr id="7172" name="流程图: 过程 8196"/>
          <p:cNvSpPr/>
          <p:nvPr/>
        </p:nvSpPr>
        <p:spPr>
          <a:xfrm>
            <a:off x="1189038" y="2276475"/>
            <a:ext cx="6119812" cy="504825"/>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sz="2800" b="1" dirty="0">
                <a:solidFill>
                  <a:schemeClr val="accent2"/>
                </a:solidFill>
                <a:latin typeface="Arial" panose="020B0604020202020204" pitchFamily="34" charset="0"/>
                <a:ea typeface="楷体" panose="02010609060101010101" pitchFamily="1" charset="-122"/>
              </a:rPr>
              <a:t>法律（全国人大审议通过）</a:t>
            </a:r>
            <a:endParaRPr lang="zh-CN" altLang="en-US" sz="2800" b="1" dirty="0">
              <a:solidFill>
                <a:schemeClr val="accent2"/>
              </a:solidFill>
              <a:latin typeface="Arial" panose="020B0604020202020204" pitchFamily="34" charset="0"/>
              <a:ea typeface="楷体" panose="02010609060101010101" pitchFamily="1" charset="-122"/>
            </a:endParaRPr>
          </a:p>
        </p:txBody>
      </p:sp>
      <p:sp>
        <p:nvSpPr>
          <p:cNvPr id="7173" name="流程图: 过程 8197"/>
          <p:cNvSpPr/>
          <p:nvPr/>
        </p:nvSpPr>
        <p:spPr>
          <a:xfrm>
            <a:off x="828675" y="3143250"/>
            <a:ext cx="7272338" cy="503238"/>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sz="2800" b="1" dirty="0">
                <a:solidFill>
                  <a:schemeClr val="accent2"/>
                </a:solidFill>
                <a:latin typeface="Arial" panose="020B0604020202020204" pitchFamily="34" charset="0"/>
                <a:ea typeface="楷体" panose="02010609060101010101" pitchFamily="1" charset="-122"/>
              </a:rPr>
              <a:t>行政法规（国务院制定）</a:t>
            </a:r>
            <a:endParaRPr lang="zh-CN" altLang="en-US" sz="2800" b="1" dirty="0">
              <a:solidFill>
                <a:schemeClr val="accent2"/>
              </a:solidFill>
              <a:latin typeface="Arial" panose="020B0604020202020204" pitchFamily="34" charset="0"/>
              <a:ea typeface="楷体" panose="02010609060101010101" pitchFamily="1" charset="-122"/>
            </a:endParaRPr>
          </a:p>
        </p:txBody>
      </p:sp>
      <p:sp>
        <p:nvSpPr>
          <p:cNvPr id="7174" name="流程图: 过程 8198"/>
          <p:cNvSpPr/>
          <p:nvPr/>
        </p:nvSpPr>
        <p:spPr>
          <a:xfrm>
            <a:off x="1260475" y="4005263"/>
            <a:ext cx="5975350" cy="504825"/>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sz="2800" b="1" dirty="0">
                <a:solidFill>
                  <a:schemeClr val="accent2"/>
                </a:solidFill>
                <a:latin typeface="Arial" panose="020B0604020202020204" pitchFamily="34" charset="0"/>
                <a:ea typeface="楷体" panose="02010609060101010101" pitchFamily="1" charset="-122"/>
              </a:rPr>
              <a:t>地方法规（省市自治区人大审议通过）</a:t>
            </a:r>
            <a:endParaRPr lang="zh-CN" altLang="en-US" sz="2800" b="1" dirty="0">
              <a:solidFill>
                <a:schemeClr val="accent2"/>
              </a:solidFill>
              <a:latin typeface="Arial" panose="020B0604020202020204" pitchFamily="34" charset="0"/>
              <a:ea typeface="楷体" panose="02010609060101010101" pitchFamily="1" charset="-122"/>
            </a:endParaRPr>
          </a:p>
        </p:txBody>
      </p:sp>
      <p:sp>
        <p:nvSpPr>
          <p:cNvPr id="7175" name="流程图: 过程 8199"/>
          <p:cNvSpPr/>
          <p:nvPr/>
        </p:nvSpPr>
        <p:spPr>
          <a:xfrm>
            <a:off x="4645025" y="4870450"/>
            <a:ext cx="4392613" cy="503238"/>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sz="2800" b="1" dirty="0">
                <a:solidFill>
                  <a:schemeClr val="accent2"/>
                </a:solidFill>
                <a:latin typeface="Arial" panose="020B0604020202020204" pitchFamily="34" charset="0"/>
                <a:ea typeface="楷体" panose="02010609060101010101" pitchFamily="1" charset="-122"/>
              </a:rPr>
              <a:t>部门规章</a:t>
            </a:r>
            <a:endParaRPr lang="zh-CN" altLang="en-US" sz="2800" b="1" dirty="0">
              <a:solidFill>
                <a:schemeClr val="accent2"/>
              </a:solidFill>
              <a:latin typeface="Arial" panose="020B0604020202020204" pitchFamily="34" charset="0"/>
              <a:ea typeface="楷体" panose="02010609060101010101" pitchFamily="1" charset="-122"/>
            </a:endParaRPr>
          </a:p>
        </p:txBody>
      </p:sp>
      <p:sp>
        <p:nvSpPr>
          <p:cNvPr id="7176" name="下箭头 8200"/>
          <p:cNvSpPr/>
          <p:nvPr/>
        </p:nvSpPr>
        <p:spPr>
          <a:xfrm>
            <a:off x="4137025" y="1917700"/>
            <a:ext cx="215900" cy="358775"/>
          </a:xfrm>
          <a:prstGeom prst="downArrow">
            <a:avLst>
              <a:gd name="adj1" fmla="val 50000"/>
              <a:gd name="adj2" fmla="val 41536"/>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177" name="下箭头 8201"/>
          <p:cNvSpPr/>
          <p:nvPr/>
        </p:nvSpPr>
        <p:spPr>
          <a:xfrm>
            <a:off x="4140200" y="2781300"/>
            <a:ext cx="215900" cy="360363"/>
          </a:xfrm>
          <a:prstGeom prst="downArrow">
            <a:avLst>
              <a:gd name="adj1" fmla="val 50000"/>
              <a:gd name="adj2" fmla="val 41720"/>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178" name="下箭头 8202"/>
          <p:cNvSpPr/>
          <p:nvPr/>
        </p:nvSpPr>
        <p:spPr>
          <a:xfrm>
            <a:off x="4140200" y="3644900"/>
            <a:ext cx="215900" cy="360363"/>
          </a:xfrm>
          <a:prstGeom prst="downArrow">
            <a:avLst>
              <a:gd name="adj1" fmla="val 50000"/>
              <a:gd name="adj2" fmla="val 41720"/>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179" name="下箭头 8203"/>
          <p:cNvSpPr/>
          <p:nvPr/>
        </p:nvSpPr>
        <p:spPr>
          <a:xfrm>
            <a:off x="5580063" y="4510088"/>
            <a:ext cx="215900" cy="360362"/>
          </a:xfrm>
          <a:prstGeom prst="downArrow">
            <a:avLst>
              <a:gd name="adj1" fmla="val 50000"/>
              <a:gd name="adj2" fmla="val 41720"/>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180" name="下箭头 8204"/>
          <p:cNvSpPr/>
          <p:nvPr/>
        </p:nvSpPr>
        <p:spPr>
          <a:xfrm>
            <a:off x="2700338" y="4510088"/>
            <a:ext cx="215900" cy="360362"/>
          </a:xfrm>
          <a:prstGeom prst="downArrow">
            <a:avLst>
              <a:gd name="adj1" fmla="val 50000"/>
              <a:gd name="adj2" fmla="val 41720"/>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181" name="流程图: 过程 8205"/>
          <p:cNvSpPr/>
          <p:nvPr/>
        </p:nvSpPr>
        <p:spPr>
          <a:xfrm>
            <a:off x="107950" y="4870450"/>
            <a:ext cx="4537075" cy="504825"/>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sz="2800" b="1" dirty="0">
                <a:solidFill>
                  <a:schemeClr val="accent2"/>
                </a:solidFill>
                <a:latin typeface="Arial" panose="020B0604020202020204" pitchFamily="34" charset="0"/>
                <a:ea typeface="楷体" panose="02010609060101010101" pitchFamily="1" charset="-122"/>
              </a:rPr>
              <a:t>  政府规章（省市自治区政府）</a:t>
            </a:r>
            <a:endParaRPr lang="zh-CN" altLang="en-US" sz="2800" b="1" dirty="0">
              <a:solidFill>
                <a:schemeClr val="accent2"/>
              </a:solidFill>
              <a:latin typeface="Arial" panose="020B0604020202020204" pitchFamily="34" charset="0"/>
              <a:ea typeface="楷体" panose="02010609060101010101" pitchFamily="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2"/>
          <p:cNvSpPr>
            <a:spLocks noGrp="1"/>
          </p:cNvSpPr>
          <p:nvPr>
            <p:ph type="body" idx="4294967295"/>
          </p:nvPr>
        </p:nvSpPr>
        <p:spPr>
          <a:xfrm>
            <a:off x="468313" y="1482725"/>
            <a:ext cx="8181975" cy="4035425"/>
          </a:xfrm>
          <a:ln/>
        </p:spPr>
        <p:txBody>
          <a:bodyPr wrap="square" anchor="t" anchorCtr="0"/>
          <a:p>
            <a:pPr>
              <a:lnSpc>
                <a:spcPct val="150000"/>
              </a:lnSpc>
              <a:buNone/>
            </a:pPr>
            <a:endParaRPr lang="en-US" altLang="zh-CN" sz="3200" b="1">
              <a:solidFill>
                <a:schemeClr val="accent2"/>
              </a:solidFill>
              <a:latin typeface="楷体" panose="02010609060101010101" pitchFamily="1" charset="-122"/>
              <a:ea typeface="楷体" panose="02010609060101010101" pitchFamily="1" charset="-122"/>
            </a:endParaRPr>
          </a:p>
          <a:p>
            <a:pPr>
              <a:lnSpc>
                <a:spcPct val="150000"/>
              </a:lnSpc>
              <a:buNone/>
            </a:pPr>
            <a:endParaRPr lang="en-US" altLang="zh-CN" sz="2400" b="1">
              <a:solidFill>
                <a:schemeClr val="tx1"/>
              </a:solidFill>
              <a:latin typeface="隶书" charset="-122"/>
              <a:ea typeface="楷体" panose="02010609060101010101" pitchFamily="1" charset="-122"/>
            </a:endParaRPr>
          </a:p>
          <a:p>
            <a:pPr>
              <a:buNone/>
            </a:pPr>
            <a:endParaRPr lang="en-US" altLang="zh-CN" sz="2400" b="1">
              <a:solidFill>
                <a:schemeClr val="tx1"/>
              </a:solidFill>
              <a:latin typeface="隶书" charset="-122"/>
              <a:ea typeface="楷体" panose="02010609060101010101" pitchFamily="1" charset="-122"/>
            </a:endParaRPr>
          </a:p>
          <a:p>
            <a:pPr>
              <a:buNone/>
            </a:pPr>
            <a:r>
              <a:rPr lang="zh-CN" altLang="en-US" sz="1000">
                <a:latin typeface="隶书" charset="-122"/>
                <a:ea typeface="隶书" charset="-122"/>
              </a:rPr>
              <a:t>　</a:t>
            </a:r>
            <a:endParaRPr lang="zh-CN" altLang="en-US" sz="1000">
              <a:latin typeface="隶书" charset="-122"/>
              <a:ea typeface="隶书" charset="-122"/>
            </a:endParaRPr>
          </a:p>
        </p:txBody>
      </p:sp>
      <p:sp>
        <p:nvSpPr>
          <p:cNvPr id="8194" name="Text Box 3"/>
          <p:cNvSpPr txBox="1"/>
          <p:nvPr/>
        </p:nvSpPr>
        <p:spPr>
          <a:xfrm>
            <a:off x="469900" y="287338"/>
            <a:ext cx="5902325" cy="701675"/>
          </a:xfrm>
          <a:prstGeom prst="rect">
            <a:avLst/>
          </a:prstGeom>
          <a:noFill/>
          <a:ln w="9525">
            <a:noFill/>
          </a:ln>
        </p:spPr>
        <p:txBody>
          <a:bodyPr wrap="square" anchor="t" anchorCtr="0">
            <a:spAutoFit/>
          </a:bodyPr>
          <a:p>
            <a:pPr marL="1905" indent="-1905">
              <a:spcBef>
                <a:spcPct val="50000"/>
              </a:spcBef>
              <a:buSzPct val="100000"/>
              <a:buFont typeface="Wingdings" panose="05000000000000000000" pitchFamily="2" charset="2"/>
            </a:pPr>
            <a:r>
              <a:rPr lang="en-US" altLang="zh-CN" sz="4000" dirty="0">
                <a:solidFill>
                  <a:schemeClr val="accent2"/>
                </a:solidFill>
                <a:latin typeface="楷体" panose="02010609060101010101" pitchFamily="1" charset="-122"/>
                <a:ea typeface="楷体" panose="02010609060101010101" pitchFamily="1" charset="-122"/>
              </a:rPr>
              <a:t>※</a:t>
            </a:r>
            <a:r>
              <a:rPr lang="zh-CN" altLang="en-US" sz="4000" b="1" dirty="0">
                <a:solidFill>
                  <a:schemeClr val="accent2"/>
                </a:solidFill>
                <a:latin typeface="隶书" charset="-122"/>
                <a:ea typeface="楷体" panose="02010609060101010101" pitchFamily="1" charset="-122"/>
              </a:rPr>
              <a:t>安全生产法律法规体现</a:t>
            </a:r>
            <a:endParaRPr lang="zh-CN" altLang="en-US" sz="4000" b="1" dirty="0">
              <a:solidFill>
                <a:schemeClr val="accent2"/>
              </a:solidFill>
              <a:latin typeface="隶书" charset="-122"/>
              <a:ea typeface="楷体" panose="02010609060101010101" pitchFamily="1" charset="-122"/>
            </a:endParaRPr>
          </a:p>
        </p:txBody>
      </p:sp>
      <p:sp>
        <p:nvSpPr>
          <p:cNvPr id="8195" name="左箭头标注 9219"/>
          <p:cNvSpPr/>
          <p:nvPr/>
        </p:nvSpPr>
        <p:spPr>
          <a:xfrm flipV="1">
            <a:off x="684213" y="1196975"/>
            <a:ext cx="6408737" cy="504825"/>
          </a:xfrm>
          <a:prstGeom prst="leftArrowCallout">
            <a:avLst>
              <a:gd name="adj1" fmla="val 25000"/>
              <a:gd name="adj2" fmla="val 25000"/>
              <a:gd name="adj3" fmla="val 211524"/>
              <a:gd name="adj4" fmla="val 66667"/>
            </a:avLst>
          </a:prstGeom>
          <a:solidFill>
            <a:schemeClr val="accent1"/>
          </a:solidFill>
          <a:ln w="9525" cap="flat" cmpd="sng">
            <a:solidFill>
              <a:schemeClr val="tx1"/>
            </a:solidFill>
            <a:prstDash val="solid"/>
            <a:miter/>
            <a:headEnd type="none" w="med" len="med"/>
            <a:tailEnd type="none" w="med" len="med"/>
          </a:ln>
        </p:spPr>
        <p:txBody>
          <a:bodyPr rot="10800000" wrap="none" anchor="ctr" anchorCtr="0"/>
          <a:p>
            <a:pPr algn="ctr"/>
            <a:r>
              <a:rPr lang="zh-CN" altLang="en-US" sz="2800" b="1" dirty="0">
                <a:solidFill>
                  <a:schemeClr val="accent2"/>
                </a:solidFill>
                <a:latin typeface="Arial" panose="020B0604020202020204" pitchFamily="34" charset="0"/>
                <a:ea typeface="楷体" panose="02010609060101010101" pitchFamily="1" charset="-122"/>
              </a:rPr>
              <a:t>安全生产法律</a:t>
            </a:r>
            <a:endParaRPr lang="zh-CN" altLang="en-US" sz="2800" b="1" dirty="0">
              <a:solidFill>
                <a:schemeClr val="accent2"/>
              </a:solidFill>
              <a:latin typeface="Arial" panose="020B0604020202020204" pitchFamily="34" charset="0"/>
              <a:ea typeface="楷体" panose="02010609060101010101" pitchFamily="1" charset="-122"/>
            </a:endParaRPr>
          </a:p>
        </p:txBody>
      </p:sp>
      <p:sp>
        <p:nvSpPr>
          <p:cNvPr id="8196" name="左箭头标注 9220"/>
          <p:cNvSpPr/>
          <p:nvPr/>
        </p:nvSpPr>
        <p:spPr>
          <a:xfrm flipV="1">
            <a:off x="684213" y="1990725"/>
            <a:ext cx="6408737" cy="504825"/>
          </a:xfrm>
          <a:prstGeom prst="leftArrowCallout">
            <a:avLst>
              <a:gd name="adj1" fmla="val 25000"/>
              <a:gd name="adj2" fmla="val 25000"/>
              <a:gd name="adj3" fmla="val 211524"/>
              <a:gd name="adj4" fmla="val 66667"/>
            </a:avLst>
          </a:prstGeom>
          <a:solidFill>
            <a:schemeClr val="accent1"/>
          </a:solidFill>
          <a:ln w="9525" cap="flat" cmpd="sng">
            <a:solidFill>
              <a:schemeClr val="tx1"/>
            </a:solidFill>
            <a:prstDash val="solid"/>
            <a:miter/>
            <a:headEnd type="none" w="med" len="med"/>
            <a:tailEnd type="none" w="med" len="med"/>
          </a:ln>
        </p:spPr>
        <p:txBody>
          <a:bodyPr rot="10800000" wrap="none" anchor="ctr" anchorCtr="0"/>
          <a:p>
            <a:pPr algn="ctr"/>
            <a:r>
              <a:rPr lang="zh-CN" altLang="en-US" sz="2800" b="1" dirty="0">
                <a:solidFill>
                  <a:schemeClr val="accent2"/>
                </a:solidFill>
                <a:latin typeface="Arial" panose="020B0604020202020204" pitchFamily="34" charset="0"/>
                <a:ea typeface="楷体" panose="02010609060101010101" pitchFamily="1" charset="-122"/>
              </a:rPr>
              <a:t>安全生产行政法规</a:t>
            </a:r>
            <a:endParaRPr lang="zh-CN" altLang="en-US" sz="2800" b="1" dirty="0">
              <a:solidFill>
                <a:schemeClr val="accent2"/>
              </a:solidFill>
              <a:latin typeface="Arial" panose="020B0604020202020204" pitchFamily="34" charset="0"/>
              <a:ea typeface="楷体" panose="02010609060101010101" pitchFamily="1" charset="-122"/>
            </a:endParaRPr>
          </a:p>
        </p:txBody>
      </p:sp>
      <p:sp>
        <p:nvSpPr>
          <p:cNvPr id="8197" name="左箭头标注 9221"/>
          <p:cNvSpPr/>
          <p:nvPr/>
        </p:nvSpPr>
        <p:spPr>
          <a:xfrm flipV="1">
            <a:off x="682625" y="2781300"/>
            <a:ext cx="6410325" cy="504825"/>
          </a:xfrm>
          <a:prstGeom prst="leftArrowCallout">
            <a:avLst>
              <a:gd name="adj1" fmla="val 25000"/>
              <a:gd name="adj2" fmla="val 25000"/>
              <a:gd name="adj3" fmla="val 211576"/>
              <a:gd name="adj4" fmla="val 66667"/>
            </a:avLst>
          </a:prstGeom>
          <a:solidFill>
            <a:schemeClr val="accent1"/>
          </a:solidFill>
          <a:ln w="9525" cap="flat" cmpd="sng">
            <a:solidFill>
              <a:schemeClr val="tx1"/>
            </a:solidFill>
            <a:prstDash val="solid"/>
            <a:miter/>
            <a:headEnd type="none" w="med" len="med"/>
            <a:tailEnd type="none" w="med" len="med"/>
          </a:ln>
        </p:spPr>
        <p:txBody>
          <a:bodyPr rot="10800000" wrap="none" anchor="ctr" anchorCtr="0"/>
          <a:p>
            <a:pPr algn="ctr"/>
            <a:r>
              <a:rPr lang="zh-CN" altLang="en-US" sz="2800" b="1" dirty="0">
                <a:solidFill>
                  <a:schemeClr val="accent2"/>
                </a:solidFill>
                <a:latin typeface="Arial" panose="020B0604020202020204" pitchFamily="34" charset="0"/>
                <a:ea typeface="楷体" panose="02010609060101010101" pitchFamily="1" charset="-122"/>
              </a:rPr>
              <a:t>安全生产地方法规</a:t>
            </a:r>
            <a:endParaRPr lang="zh-CN" altLang="en-US" sz="2800" b="1" dirty="0">
              <a:solidFill>
                <a:schemeClr val="accent2"/>
              </a:solidFill>
              <a:latin typeface="Arial" panose="020B0604020202020204" pitchFamily="34" charset="0"/>
              <a:ea typeface="楷体" panose="02010609060101010101" pitchFamily="1" charset="-122"/>
            </a:endParaRPr>
          </a:p>
        </p:txBody>
      </p:sp>
      <p:sp>
        <p:nvSpPr>
          <p:cNvPr id="8198" name="左箭头标注 9222"/>
          <p:cNvSpPr/>
          <p:nvPr/>
        </p:nvSpPr>
        <p:spPr>
          <a:xfrm flipV="1">
            <a:off x="682625" y="3575050"/>
            <a:ext cx="6408738" cy="504825"/>
          </a:xfrm>
          <a:prstGeom prst="leftArrowCallout">
            <a:avLst>
              <a:gd name="adj1" fmla="val 25000"/>
              <a:gd name="adj2" fmla="val 25000"/>
              <a:gd name="adj3" fmla="val 211524"/>
              <a:gd name="adj4" fmla="val 66667"/>
            </a:avLst>
          </a:prstGeom>
          <a:solidFill>
            <a:schemeClr val="accent1"/>
          </a:solidFill>
          <a:ln w="9525" cap="flat" cmpd="sng">
            <a:solidFill>
              <a:schemeClr val="tx1"/>
            </a:solidFill>
            <a:prstDash val="solid"/>
            <a:miter/>
            <a:headEnd type="none" w="med" len="med"/>
            <a:tailEnd type="none" w="med" len="med"/>
          </a:ln>
        </p:spPr>
        <p:txBody>
          <a:bodyPr rot="10800000" wrap="none" anchor="ctr" anchorCtr="0"/>
          <a:p>
            <a:pPr algn="ctr"/>
            <a:r>
              <a:rPr lang="zh-CN" altLang="en-US" sz="2800" b="1" dirty="0">
                <a:solidFill>
                  <a:schemeClr val="accent2"/>
                </a:solidFill>
                <a:latin typeface="Arial" panose="020B0604020202020204" pitchFamily="34" charset="0"/>
                <a:ea typeface="楷体" panose="02010609060101010101" pitchFamily="1" charset="-122"/>
              </a:rPr>
              <a:t>安全生产规章</a:t>
            </a:r>
            <a:endParaRPr lang="zh-CN" altLang="en-US" sz="2800" b="1" dirty="0">
              <a:solidFill>
                <a:schemeClr val="accent2"/>
              </a:solidFill>
              <a:latin typeface="Arial" panose="020B0604020202020204" pitchFamily="34" charset="0"/>
              <a:ea typeface="楷体" panose="02010609060101010101" pitchFamily="1" charset="-122"/>
            </a:endParaRPr>
          </a:p>
        </p:txBody>
      </p:sp>
      <p:sp>
        <p:nvSpPr>
          <p:cNvPr id="8199" name="左箭头标注 9223"/>
          <p:cNvSpPr/>
          <p:nvPr/>
        </p:nvSpPr>
        <p:spPr>
          <a:xfrm flipV="1">
            <a:off x="682625" y="4438650"/>
            <a:ext cx="6410325" cy="504825"/>
          </a:xfrm>
          <a:prstGeom prst="leftArrowCallout">
            <a:avLst>
              <a:gd name="adj1" fmla="val 25000"/>
              <a:gd name="adj2" fmla="val 25000"/>
              <a:gd name="adj3" fmla="val 211576"/>
              <a:gd name="adj4" fmla="val 66667"/>
            </a:avLst>
          </a:prstGeom>
          <a:solidFill>
            <a:schemeClr val="accent1"/>
          </a:solidFill>
          <a:ln w="9525" cap="flat" cmpd="sng">
            <a:solidFill>
              <a:schemeClr val="tx1"/>
            </a:solidFill>
            <a:prstDash val="solid"/>
            <a:miter/>
            <a:headEnd type="none" w="med" len="med"/>
            <a:tailEnd type="none" w="med" len="med"/>
          </a:ln>
        </p:spPr>
        <p:txBody>
          <a:bodyPr rot="10800000" wrap="none" anchor="ctr" anchorCtr="0"/>
          <a:p>
            <a:pPr algn="ctr"/>
            <a:r>
              <a:rPr lang="zh-CN" altLang="en-US" sz="2800" b="1" dirty="0">
                <a:solidFill>
                  <a:schemeClr val="accent2"/>
                </a:solidFill>
                <a:latin typeface="Arial" panose="020B0604020202020204" pitchFamily="34" charset="0"/>
                <a:ea typeface="楷体" panose="02010609060101010101" pitchFamily="1" charset="-122"/>
              </a:rPr>
              <a:t>安全生产标准</a:t>
            </a:r>
            <a:endParaRPr lang="zh-CN" altLang="en-US" sz="2800" b="1" dirty="0">
              <a:solidFill>
                <a:schemeClr val="accent2"/>
              </a:solidFill>
              <a:latin typeface="Arial" panose="020B0604020202020204" pitchFamily="34" charset="0"/>
              <a:ea typeface="楷体" panose="02010609060101010101" pitchFamily="1" charset="-122"/>
            </a:endParaRPr>
          </a:p>
        </p:txBody>
      </p:sp>
      <p:sp>
        <p:nvSpPr>
          <p:cNvPr id="8200" name="左箭头标注 9224"/>
          <p:cNvSpPr/>
          <p:nvPr/>
        </p:nvSpPr>
        <p:spPr>
          <a:xfrm flipV="1">
            <a:off x="685800" y="5300663"/>
            <a:ext cx="6410325" cy="504825"/>
          </a:xfrm>
          <a:prstGeom prst="leftArrowCallout">
            <a:avLst>
              <a:gd name="adj1" fmla="val 25000"/>
              <a:gd name="adj2" fmla="val 25000"/>
              <a:gd name="adj3" fmla="val 211576"/>
              <a:gd name="adj4" fmla="val 66667"/>
            </a:avLst>
          </a:prstGeom>
          <a:solidFill>
            <a:schemeClr val="accent1"/>
          </a:solidFill>
          <a:ln w="9525" cap="flat" cmpd="sng">
            <a:solidFill>
              <a:schemeClr val="tx1"/>
            </a:solidFill>
            <a:prstDash val="solid"/>
            <a:miter/>
            <a:headEnd type="none" w="med" len="med"/>
            <a:tailEnd type="none" w="med" len="med"/>
          </a:ln>
        </p:spPr>
        <p:txBody>
          <a:bodyPr rot="10800000" wrap="none" anchor="ctr" anchorCtr="0"/>
          <a:p>
            <a:pPr algn="ctr"/>
            <a:r>
              <a:rPr lang="zh-CN" altLang="en-US" sz="2800" b="1" dirty="0">
                <a:solidFill>
                  <a:schemeClr val="accent2"/>
                </a:solidFill>
                <a:latin typeface="Arial" panose="020B0604020202020204" pitchFamily="34" charset="0"/>
                <a:ea typeface="楷体" panose="02010609060101010101" pitchFamily="1" charset="-122"/>
              </a:rPr>
              <a:t>安全生产国际公约</a:t>
            </a:r>
            <a:endParaRPr lang="zh-CN" altLang="en-US" sz="2800" b="1" dirty="0">
              <a:solidFill>
                <a:schemeClr val="accent2"/>
              </a:solidFill>
              <a:latin typeface="Arial" panose="020B0604020202020204" pitchFamily="34" charset="0"/>
              <a:ea typeface="楷体" panose="02010609060101010101" pitchFamily="1" charset="-122"/>
            </a:endParaRPr>
          </a:p>
        </p:txBody>
      </p:sp>
      <p:sp>
        <p:nvSpPr>
          <p:cNvPr id="8201" name="左箭头标注 9225"/>
          <p:cNvSpPr/>
          <p:nvPr/>
        </p:nvSpPr>
        <p:spPr>
          <a:xfrm flipV="1">
            <a:off x="682625" y="6094413"/>
            <a:ext cx="6410325" cy="504825"/>
          </a:xfrm>
          <a:prstGeom prst="leftArrowCallout">
            <a:avLst>
              <a:gd name="adj1" fmla="val 25000"/>
              <a:gd name="adj2" fmla="val 25000"/>
              <a:gd name="adj3" fmla="val 211576"/>
              <a:gd name="adj4" fmla="val 66667"/>
            </a:avLst>
          </a:prstGeom>
          <a:solidFill>
            <a:schemeClr val="accent1"/>
          </a:solidFill>
          <a:ln w="9525" cap="flat" cmpd="sng">
            <a:solidFill>
              <a:schemeClr val="tx1"/>
            </a:solidFill>
            <a:prstDash val="solid"/>
            <a:miter/>
            <a:headEnd type="none" w="med" len="med"/>
            <a:tailEnd type="none" w="med" len="med"/>
          </a:ln>
        </p:spPr>
        <p:txBody>
          <a:bodyPr rot="10800000" wrap="none" anchor="ctr" anchorCtr="0"/>
          <a:p>
            <a:pPr algn="ctr"/>
            <a:r>
              <a:rPr lang="zh-CN" altLang="en-US" sz="2800" b="1" dirty="0">
                <a:solidFill>
                  <a:schemeClr val="accent2"/>
                </a:solidFill>
                <a:latin typeface="Arial" panose="020B0604020202020204" pitchFamily="34" charset="0"/>
                <a:ea typeface="楷体" panose="02010609060101010101" pitchFamily="1" charset="-122"/>
              </a:rPr>
              <a:t>安全生产制度</a:t>
            </a:r>
            <a:endParaRPr lang="zh-CN" altLang="en-US" sz="2800" b="1" dirty="0">
              <a:solidFill>
                <a:schemeClr val="accent2"/>
              </a:solidFill>
              <a:latin typeface="Arial" panose="020B0604020202020204" pitchFamily="34" charset="0"/>
              <a:ea typeface="楷体" panose="02010609060101010101" pitchFamily="1" charset="-122"/>
            </a:endParaRPr>
          </a:p>
        </p:txBody>
      </p:sp>
      <p:sp>
        <p:nvSpPr>
          <p:cNvPr id="8202" name="直接连接符 9226"/>
          <p:cNvSpPr/>
          <p:nvPr/>
        </p:nvSpPr>
        <p:spPr>
          <a:xfrm>
            <a:off x="611188" y="1412875"/>
            <a:ext cx="1587" cy="4897438"/>
          </a:xfrm>
          <a:prstGeom prst="line">
            <a:avLst/>
          </a:prstGeom>
          <a:ln w="9525" cap="flat" cmpd="sng">
            <a:solidFill>
              <a:schemeClr val="accent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a:spLocks noGrp="1"/>
          </p:cNvSpPr>
          <p:nvPr>
            <p:ph type="body" idx="4294967295"/>
          </p:nvPr>
        </p:nvSpPr>
        <p:spPr>
          <a:xfrm>
            <a:off x="468313" y="1482725"/>
            <a:ext cx="8181975" cy="4035425"/>
          </a:xfrm>
          <a:ln/>
        </p:spPr>
        <p:txBody>
          <a:bodyPr wrap="square" anchor="t" anchorCtr="0"/>
          <a:p>
            <a:pPr>
              <a:lnSpc>
                <a:spcPct val="90000"/>
              </a:lnSpc>
              <a:buNone/>
            </a:pPr>
            <a:r>
              <a:rPr lang="en-US" altLang="zh-CN" sz="3200" b="1" dirty="0">
                <a:solidFill>
                  <a:schemeClr val="accent2"/>
                </a:solidFill>
                <a:latin typeface="楷体" panose="02010609060101010101" pitchFamily="1" charset="-122"/>
                <a:ea typeface="楷体" panose="02010609060101010101" pitchFamily="1" charset="-122"/>
              </a:rPr>
              <a:t>1</a:t>
            </a:r>
            <a:r>
              <a:rPr lang="zh-CN" altLang="en-US" sz="3200" b="1" dirty="0">
                <a:solidFill>
                  <a:schemeClr val="accent2"/>
                </a:solidFill>
                <a:latin typeface="楷体" panose="02010609060101010101" pitchFamily="1" charset="-122"/>
                <a:ea typeface="楷体" panose="02010609060101010101" pitchFamily="1" charset="-122"/>
              </a:rPr>
              <a:t>、国务院关于进一步加强企业安全生产工作的通知</a:t>
            </a:r>
            <a:endParaRPr lang="zh-CN" altLang="en-US" sz="3200" b="1" dirty="0">
              <a:solidFill>
                <a:schemeClr val="accent2"/>
              </a:solidFill>
              <a:latin typeface="楷体" panose="02010609060101010101" pitchFamily="1" charset="-122"/>
              <a:ea typeface="楷体" panose="02010609060101010101" pitchFamily="1" charset="-122"/>
            </a:endParaRPr>
          </a:p>
          <a:p>
            <a:pPr>
              <a:lnSpc>
                <a:spcPct val="90000"/>
              </a:lnSpc>
              <a:buNone/>
            </a:pPr>
            <a:r>
              <a:rPr lang="zh-CN" altLang="en-US" sz="3200" b="1" dirty="0">
                <a:solidFill>
                  <a:schemeClr val="accent2"/>
                </a:solidFill>
                <a:latin typeface="楷体" panose="02010609060101010101" pitchFamily="1" charset="-122"/>
                <a:ea typeface="楷体" panose="02010609060101010101" pitchFamily="1" charset="-122"/>
              </a:rPr>
              <a:t>                 国发（</a:t>
            </a:r>
            <a:r>
              <a:rPr lang="en-US" altLang="zh-CN" sz="3200" b="1" dirty="0">
                <a:solidFill>
                  <a:schemeClr val="accent2"/>
                </a:solidFill>
                <a:latin typeface="楷体" panose="02010609060101010101" pitchFamily="1" charset="-122"/>
                <a:ea typeface="楷体" panose="02010609060101010101" pitchFamily="1" charset="-122"/>
              </a:rPr>
              <a:t>2010</a:t>
            </a:r>
            <a:r>
              <a:rPr lang="zh-CN" altLang="en-US" sz="3200" b="1" dirty="0">
                <a:solidFill>
                  <a:schemeClr val="accent2"/>
                </a:solidFill>
                <a:latin typeface="楷体" panose="02010609060101010101" pitchFamily="1" charset="-122"/>
                <a:ea typeface="楷体" panose="02010609060101010101" pitchFamily="1" charset="-122"/>
              </a:rPr>
              <a:t>）</a:t>
            </a:r>
            <a:r>
              <a:rPr lang="en-US" altLang="zh-CN" sz="3200" b="1" dirty="0">
                <a:solidFill>
                  <a:schemeClr val="accent2"/>
                </a:solidFill>
                <a:latin typeface="楷体" panose="02010609060101010101" pitchFamily="1" charset="-122"/>
                <a:ea typeface="楷体" panose="02010609060101010101" pitchFamily="1" charset="-122"/>
              </a:rPr>
              <a:t>23</a:t>
            </a:r>
            <a:r>
              <a:rPr lang="zh-CN" altLang="en-US" sz="3200" b="1" dirty="0">
                <a:solidFill>
                  <a:schemeClr val="accent2"/>
                </a:solidFill>
                <a:latin typeface="楷体" panose="02010609060101010101" pitchFamily="1" charset="-122"/>
                <a:ea typeface="楷体" panose="02010609060101010101" pitchFamily="1" charset="-122"/>
              </a:rPr>
              <a:t>号</a:t>
            </a:r>
            <a:endParaRPr lang="zh-CN" altLang="en-US" sz="3200" b="1" dirty="0">
              <a:solidFill>
                <a:schemeClr val="accent2"/>
              </a:solidFill>
              <a:latin typeface="楷体" panose="02010609060101010101" pitchFamily="1" charset="-122"/>
              <a:ea typeface="楷体" panose="02010609060101010101" pitchFamily="1" charset="-122"/>
            </a:endParaRPr>
          </a:p>
          <a:p>
            <a:pPr>
              <a:lnSpc>
                <a:spcPct val="90000"/>
              </a:lnSpc>
              <a:buNone/>
            </a:pPr>
            <a:r>
              <a:rPr lang="en-US" altLang="zh-CN" sz="3200" b="1" dirty="0">
                <a:solidFill>
                  <a:schemeClr val="accent2"/>
                </a:solidFill>
                <a:latin typeface="楷体" panose="02010609060101010101" pitchFamily="1" charset="-122"/>
                <a:ea typeface="楷体" panose="02010609060101010101" pitchFamily="1" charset="-122"/>
              </a:rPr>
              <a:t>2</a:t>
            </a:r>
            <a:r>
              <a:rPr lang="zh-CN" altLang="en-US" sz="3200" b="1" dirty="0">
                <a:solidFill>
                  <a:schemeClr val="accent2"/>
                </a:solidFill>
                <a:latin typeface="楷体" panose="02010609060101010101" pitchFamily="1" charset="-122"/>
                <a:ea typeface="楷体" panose="02010609060101010101" pitchFamily="1" charset="-122"/>
              </a:rPr>
              <a:t>、国务院关于坚持科学发展安全发展促进安全生产形势持续稳定好转的意见</a:t>
            </a:r>
            <a:endParaRPr lang="zh-CN" altLang="en-US" sz="3200" b="1" dirty="0">
              <a:solidFill>
                <a:schemeClr val="accent2"/>
              </a:solidFill>
              <a:latin typeface="楷体" panose="02010609060101010101" pitchFamily="1" charset="-122"/>
              <a:ea typeface="楷体" panose="02010609060101010101" pitchFamily="1" charset="-122"/>
            </a:endParaRPr>
          </a:p>
          <a:p>
            <a:pPr>
              <a:lnSpc>
                <a:spcPct val="90000"/>
              </a:lnSpc>
              <a:buNone/>
            </a:pPr>
            <a:r>
              <a:rPr lang="zh-CN" altLang="en-US" sz="3200" b="1" dirty="0">
                <a:solidFill>
                  <a:schemeClr val="accent2"/>
                </a:solidFill>
                <a:latin typeface="楷体" panose="02010609060101010101" pitchFamily="1" charset="-122"/>
                <a:ea typeface="楷体" panose="02010609060101010101" pitchFamily="1" charset="-122"/>
              </a:rPr>
              <a:t>                 国发（</a:t>
            </a:r>
            <a:r>
              <a:rPr lang="en-US" altLang="zh-CN" sz="3200" b="1" dirty="0">
                <a:solidFill>
                  <a:schemeClr val="accent2"/>
                </a:solidFill>
                <a:latin typeface="楷体" panose="02010609060101010101" pitchFamily="1" charset="-122"/>
                <a:ea typeface="楷体" panose="02010609060101010101" pitchFamily="1" charset="-122"/>
              </a:rPr>
              <a:t>2011</a:t>
            </a:r>
            <a:r>
              <a:rPr lang="zh-CN" altLang="en-US" sz="3200" b="1" dirty="0">
                <a:solidFill>
                  <a:schemeClr val="accent2"/>
                </a:solidFill>
                <a:latin typeface="楷体" panose="02010609060101010101" pitchFamily="1" charset="-122"/>
                <a:ea typeface="楷体" panose="02010609060101010101" pitchFamily="1" charset="-122"/>
              </a:rPr>
              <a:t>）</a:t>
            </a:r>
            <a:r>
              <a:rPr lang="en-US" altLang="zh-CN" sz="3200" b="1" dirty="0">
                <a:solidFill>
                  <a:schemeClr val="accent2"/>
                </a:solidFill>
                <a:latin typeface="楷体" panose="02010609060101010101" pitchFamily="1" charset="-122"/>
                <a:ea typeface="楷体" panose="02010609060101010101" pitchFamily="1" charset="-122"/>
              </a:rPr>
              <a:t>42</a:t>
            </a:r>
            <a:r>
              <a:rPr lang="zh-CN" altLang="en-US" sz="3200" b="1" dirty="0">
                <a:solidFill>
                  <a:schemeClr val="accent2"/>
                </a:solidFill>
                <a:latin typeface="楷体" panose="02010609060101010101" pitchFamily="1" charset="-122"/>
                <a:ea typeface="楷体" panose="02010609060101010101" pitchFamily="1" charset="-122"/>
              </a:rPr>
              <a:t>号</a:t>
            </a:r>
            <a:endParaRPr lang="zh-CN" altLang="en-US" sz="3200" b="1" dirty="0">
              <a:solidFill>
                <a:schemeClr val="accent2"/>
              </a:solidFill>
              <a:latin typeface="楷体" panose="02010609060101010101" pitchFamily="1" charset="-122"/>
              <a:ea typeface="楷体" panose="02010609060101010101" pitchFamily="1" charset="-122"/>
            </a:endParaRPr>
          </a:p>
          <a:p>
            <a:pPr>
              <a:lnSpc>
                <a:spcPct val="150000"/>
              </a:lnSpc>
              <a:buNone/>
            </a:pPr>
            <a:endParaRPr lang="zh-CN" altLang="en-US" sz="2400" b="1" dirty="0">
              <a:solidFill>
                <a:schemeClr val="tx1"/>
              </a:solidFill>
              <a:latin typeface="隶书" charset="-122"/>
              <a:ea typeface="楷体" panose="02010609060101010101" pitchFamily="1" charset="-122"/>
            </a:endParaRPr>
          </a:p>
          <a:p>
            <a:pPr>
              <a:lnSpc>
                <a:spcPct val="90000"/>
              </a:lnSpc>
              <a:buNone/>
            </a:pPr>
            <a:endParaRPr lang="zh-CN" altLang="en-US" sz="2400" b="1" dirty="0">
              <a:solidFill>
                <a:schemeClr val="tx1"/>
              </a:solidFill>
              <a:latin typeface="隶书" charset="-122"/>
              <a:ea typeface="楷体" panose="02010609060101010101" pitchFamily="1" charset="-122"/>
            </a:endParaRPr>
          </a:p>
          <a:p>
            <a:pPr>
              <a:lnSpc>
                <a:spcPct val="90000"/>
              </a:lnSpc>
              <a:buNone/>
            </a:pPr>
            <a:r>
              <a:rPr lang="zh-CN" altLang="en-US" sz="1000" dirty="0">
                <a:latin typeface="隶书" charset="-122"/>
                <a:ea typeface="隶书" charset="-122"/>
              </a:rPr>
              <a:t>　</a:t>
            </a:r>
            <a:endParaRPr lang="zh-CN" altLang="en-US" sz="1000" dirty="0">
              <a:latin typeface="隶书" charset="-122"/>
              <a:ea typeface="隶书" charset="-122"/>
            </a:endParaRPr>
          </a:p>
        </p:txBody>
      </p:sp>
      <p:sp>
        <p:nvSpPr>
          <p:cNvPr id="9218" name="Text Box 3"/>
          <p:cNvSpPr txBox="1"/>
          <p:nvPr/>
        </p:nvSpPr>
        <p:spPr>
          <a:xfrm>
            <a:off x="468313" y="287338"/>
            <a:ext cx="4967287" cy="701675"/>
          </a:xfrm>
          <a:prstGeom prst="rect">
            <a:avLst/>
          </a:prstGeom>
          <a:noFill/>
          <a:ln w="9525">
            <a:noFill/>
          </a:ln>
        </p:spPr>
        <p:txBody>
          <a:bodyPr anchor="t" anchorCtr="0">
            <a:spAutoFit/>
          </a:bodyPr>
          <a:p>
            <a:pPr marL="1905" indent="-1905">
              <a:spcBef>
                <a:spcPct val="50000"/>
              </a:spcBef>
              <a:buSzPct val="100000"/>
              <a:buFont typeface="Wingdings" panose="05000000000000000000" pitchFamily="2" charset="2"/>
            </a:pPr>
            <a:r>
              <a:rPr lang="en-US" altLang="zh-CN" sz="4000" dirty="0">
                <a:solidFill>
                  <a:schemeClr val="accent2"/>
                </a:solidFill>
                <a:latin typeface="楷体" panose="02010609060101010101" pitchFamily="1" charset="-122"/>
                <a:ea typeface="楷体" panose="02010609060101010101" pitchFamily="1" charset="-122"/>
              </a:rPr>
              <a:t>※</a:t>
            </a:r>
            <a:r>
              <a:rPr lang="zh-CN" altLang="en-US" sz="4000" b="1" dirty="0">
                <a:solidFill>
                  <a:schemeClr val="accent2"/>
                </a:solidFill>
                <a:latin typeface="Arial" panose="020B0604020202020204" pitchFamily="34" charset="0"/>
                <a:ea typeface="楷体" panose="02010609060101010101" pitchFamily="1" charset="-122"/>
              </a:rPr>
              <a:t>两个重要行政法规</a:t>
            </a:r>
            <a:endParaRPr lang="zh-CN" altLang="en-US" sz="4000" b="1" dirty="0">
              <a:solidFill>
                <a:schemeClr val="accent2"/>
              </a:solidFill>
              <a:latin typeface="Arial" panose="020B0604020202020204" pitchFamily="34" charset="0"/>
              <a:ea typeface="楷体" panose="02010609060101010101" pitchFamily="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2"/>
          <p:cNvSpPr>
            <a:spLocks noGrp="1"/>
          </p:cNvSpPr>
          <p:nvPr>
            <p:ph type="body" idx="4294967295"/>
          </p:nvPr>
        </p:nvSpPr>
        <p:spPr>
          <a:xfrm>
            <a:off x="468313" y="1482725"/>
            <a:ext cx="8181975" cy="4035425"/>
          </a:xfrm>
          <a:ln/>
        </p:spPr>
        <p:txBody>
          <a:bodyPr wrap="square" anchor="t" anchorCtr="0"/>
          <a:p>
            <a:pPr algn="ctr">
              <a:lnSpc>
                <a:spcPct val="200000"/>
              </a:lnSpc>
              <a:buSzPct val="100000"/>
              <a:buFont typeface="Wingdings" panose="05000000000000000000" pitchFamily="2" charset="2"/>
              <a:buChar char="Ø"/>
            </a:pPr>
            <a:r>
              <a:rPr lang="zh-CN" altLang="en-US" sz="4000" b="1" dirty="0">
                <a:solidFill>
                  <a:schemeClr val="accent2"/>
                </a:solidFill>
                <a:latin typeface="楷体" panose="02010609060101010101" pitchFamily="1" charset="-122"/>
                <a:ea typeface="楷体" panose="02010609060101010101" pitchFamily="1" charset="-122"/>
              </a:rPr>
              <a:t>安全第一</a:t>
            </a:r>
            <a:endParaRPr lang="zh-CN" altLang="en-US" sz="4000" b="1" dirty="0">
              <a:solidFill>
                <a:schemeClr val="accent2"/>
              </a:solidFill>
              <a:latin typeface="楷体" panose="02010609060101010101" pitchFamily="1" charset="-122"/>
              <a:ea typeface="楷体" panose="02010609060101010101" pitchFamily="1" charset="-122"/>
            </a:endParaRPr>
          </a:p>
          <a:p>
            <a:pPr algn="ctr">
              <a:lnSpc>
                <a:spcPct val="200000"/>
              </a:lnSpc>
              <a:buSzPct val="100000"/>
              <a:buFont typeface="Wingdings" panose="05000000000000000000" pitchFamily="2" charset="2"/>
              <a:buChar char="Ø"/>
            </a:pPr>
            <a:r>
              <a:rPr lang="zh-CN" altLang="en-US" sz="4000" b="1" dirty="0">
                <a:solidFill>
                  <a:schemeClr val="accent2"/>
                </a:solidFill>
                <a:latin typeface="楷体" panose="02010609060101010101" pitchFamily="1" charset="-122"/>
                <a:ea typeface="楷体" panose="02010609060101010101" pitchFamily="1" charset="-122"/>
              </a:rPr>
              <a:t>预防为主</a:t>
            </a:r>
            <a:endParaRPr lang="zh-CN" altLang="en-US" sz="4000" b="1" dirty="0">
              <a:solidFill>
                <a:schemeClr val="accent2"/>
              </a:solidFill>
              <a:latin typeface="楷体" panose="02010609060101010101" pitchFamily="1" charset="-122"/>
              <a:ea typeface="楷体" panose="02010609060101010101" pitchFamily="1" charset="-122"/>
            </a:endParaRPr>
          </a:p>
          <a:p>
            <a:pPr algn="ctr">
              <a:lnSpc>
                <a:spcPct val="200000"/>
              </a:lnSpc>
              <a:buSzPct val="100000"/>
              <a:buFont typeface="Wingdings" panose="05000000000000000000" pitchFamily="2" charset="2"/>
              <a:buChar char="Ø"/>
            </a:pPr>
            <a:r>
              <a:rPr lang="zh-CN" altLang="en-US" sz="4000" b="1" dirty="0">
                <a:solidFill>
                  <a:schemeClr val="accent2"/>
                </a:solidFill>
                <a:latin typeface="楷体" panose="02010609060101010101" pitchFamily="1" charset="-122"/>
                <a:ea typeface="楷体" panose="02010609060101010101" pitchFamily="1" charset="-122"/>
              </a:rPr>
              <a:t>综合治理</a:t>
            </a:r>
            <a:endParaRPr lang="zh-CN" altLang="en-US" sz="4000" b="1" dirty="0">
              <a:solidFill>
                <a:schemeClr val="accent2"/>
              </a:solidFill>
              <a:latin typeface="楷体" panose="02010609060101010101" pitchFamily="1" charset="-122"/>
              <a:ea typeface="楷体" panose="02010609060101010101" pitchFamily="1" charset="-122"/>
            </a:endParaRPr>
          </a:p>
          <a:p>
            <a:pPr>
              <a:lnSpc>
                <a:spcPct val="150000"/>
              </a:lnSpc>
              <a:buNone/>
            </a:pPr>
            <a:endParaRPr lang="zh-CN" altLang="en-US" sz="1200" b="1" dirty="0">
              <a:solidFill>
                <a:schemeClr val="tx1"/>
              </a:solidFill>
              <a:latin typeface="隶书" charset="-122"/>
              <a:ea typeface="楷体" panose="02010609060101010101" pitchFamily="1" charset="-122"/>
            </a:endParaRPr>
          </a:p>
          <a:p>
            <a:pPr>
              <a:lnSpc>
                <a:spcPct val="80000"/>
              </a:lnSpc>
              <a:buNone/>
            </a:pPr>
            <a:endParaRPr lang="zh-CN" altLang="en-US" sz="1200" b="1" dirty="0">
              <a:solidFill>
                <a:schemeClr val="tx1"/>
              </a:solidFill>
              <a:latin typeface="隶书" charset="-122"/>
              <a:ea typeface="楷体" panose="02010609060101010101" pitchFamily="1" charset="-122"/>
            </a:endParaRPr>
          </a:p>
          <a:p>
            <a:pPr>
              <a:lnSpc>
                <a:spcPct val="80000"/>
              </a:lnSpc>
              <a:buNone/>
            </a:pPr>
            <a:r>
              <a:rPr lang="zh-CN" altLang="en-US" sz="500" dirty="0">
                <a:latin typeface="隶书" charset="-122"/>
                <a:ea typeface="隶书" charset="-122"/>
              </a:rPr>
              <a:t>　</a:t>
            </a:r>
            <a:endParaRPr lang="zh-CN" altLang="en-US" sz="500" dirty="0">
              <a:latin typeface="隶书" charset="-122"/>
              <a:ea typeface="隶书" charset="-122"/>
            </a:endParaRPr>
          </a:p>
        </p:txBody>
      </p:sp>
      <p:sp>
        <p:nvSpPr>
          <p:cNvPr id="10242" name="Text Box 3"/>
          <p:cNvSpPr txBox="1"/>
          <p:nvPr/>
        </p:nvSpPr>
        <p:spPr>
          <a:xfrm>
            <a:off x="468313" y="287338"/>
            <a:ext cx="4967287" cy="701675"/>
          </a:xfrm>
          <a:prstGeom prst="rect">
            <a:avLst/>
          </a:prstGeom>
          <a:noFill/>
          <a:ln w="9525">
            <a:noFill/>
          </a:ln>
        </p:spPr>
        <p:txBody>
          <a:bodyPr anchor="t" anchorCtr="0">
            <a:spAutoFit/>
          </a:bodyPr>
          <a:p>
            <a:pPr marL="1905" indent="-1905">
              <a:spcBef>
                <a:spcPct val="50000"/>
              </a:spcBef>
              <a:buSzPct val="100000"/>
              <a:buFont typeface="Wingdings" panose="05000000000000000000" pitchFamily="2" charset="2"/>
            </a:pPr>
            <a:r>
              <a:rPr lang="en-US" altLang="zh-CN" sz="4000" dirty="0">
                <a:solidFill>
                  <a:schemeClr val="accent2"/>
                </a:solidFill>
                <a:latin typeface="楷体" panose="02010609060101010101" pitchFamily="1" charset="-122"/>
                <a:ea typeface="楷体" panose="02010609060101010101" pitchFamily="1" charset="-122"/>
              </a:rPr>
              <a:t>※</a:t>
            </a:r>
            <a:r>
              <a:rPr lang="zh-CN" altLang="en-US" sz="4000" b="1" dirty="0">
                <a:solidFill>
                  <a:schemeClr val="accent2"/>
                </a:solidFill>
                <a:latin typeface="Arial" panose="020B0604020202020204" pitchFamily="34" charset="0"/>
                <a:ea typeface="楷体" panose="02010609060101010101" pitchFamily="1" charset="-122"/>
              </a:rPr>
              <a:t>我国安全生产方针</a:t>
            </a:r>
            <a:endParaRPr lang="zh-CN" altLang="en-US" sz="4000" b="1" dirty="0">
              <a:solidFill>
                <a:schemeClr val="accent2"/>
              </a:solidFill>
              <a:latin typeface="Arial" panose="020B0604020202020204" pitchFamily="34" charset="0"/>
              <a:ea typeface="楷体" panose="02010609060101010101" pitchFamily="1"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泡泡水流">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微软雅黑"/>
        <a:cs typeface=""/>
      </a:majorFont>
      <a:minorFont>
        <a:latin typeface="Arial"/>
        <a:ea typeface="微软雅黑"/>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7344</Words>
  <Application>WPS 演示</Application>
  <PresentationFormat>在屏幕上显示</PresentationFormat>
  <Paragraphs>629</Paragraphs>
  <Slides>57</Slides>
  <Notes>0</Notes>
  <HiddenSlides>0</HiddenSlides>
  <MMClips>0</MMClips>
  <ScaleCrop>false</ScaleCrop>
  <HeadingPairs>
    <vt:vector size="6" baseType="variant">
      <vt:variant>
        <vt:lpstr>已用的字体</vt:lpstr>
      </vt:variant>
      <vt:variant>
        <vt:i4>142</vt:i4>
      </vt:variant>
      <vt:variant>
        <vt:lpstr>主题</vt:lpstr>
      </vt:variant>
      <vt:variant>
        <vt:i4>1</vt:i4>
      </vt:variant>
      <vt:variant>
        <vt:lpstr>幻灯片标题</vt:lpstr>
      </vt:variant>
      <vt:variant>
        <vt:i4>57</vt:i4>
      </vt:variant>
    </vt:vector>
  </HeadingPairs>
  <TitlesOfParts>
    <vt:vector size="200" baseType="lpstr">
      <vt:lpstr>Arial</vt:lpstr>
      <vt:lpstr>宋体</vt:lpstr>
      <vt:lpstr>Wingdings</vt:lpstr>
      <vt:lpstr>微软雅黑</vt:lpstr>
      <vt:lpstr>楷体</vt:lpstr>
      <vt:lpstr>隶书</vt:lpstr>
      <vt:lpstr>华文行楷</vt:lpstr>
      <vt:lpstr>Arial Black</vt:lpstr>
      <vt:lpstr>Arial Narrow</vt:lpstr>
      <vt:lpstr>黑体</vt:lpstr>
      <vt:lpstr>MingLiU</vt:lpstr>
      <vt:lpstr>MingLiU-ExtB</vt:lpstr>
      <vt:lpstr>幼圆</vt:lpstr>
      <vt:lpstr>Times New Roman</vt:lpstr>
      <vt:lpstr>Comic Sans MS</vt:lpstr>
      <vt:lpstr>楷体_GB2312</vt:lpstr>
      <vt:lpstr>新宋体</vt:lpstr>
      <vt:lpstr>华文细黑</vt:lpstr>
      <vt:lpstr>MS UI Gothic</vt:lpstr>
      <vt:lpstr>Calibri</vt:lpstr>
      <vt:lpstr>Verdana</vt:lpstr>
      <vt:lpstr>Gulim</vt:lpstr>
      <vt:lpstr>Malgun Gothic</vt:lpstr>
      <vt:lpstr>Latha</vt:lpstr>
      <vt:lpstr>ksdb</vt:lpstr>
      <vt:lpstr>Arial Unicode MS</vt:lpstr>
      <vt:lpstr>HY헤드라인M</vt:lpstr>
      <vt:lpstr>Britannic Bold</vt:lpstr>
      <vt:lpstr>华文隶书</vt:lpstr>
      <vt:lpstr>Tahoma</vt:lpstr>
      <vt:lpstr>Batang</vt:lpstr>
      <vt:lpstr>Constantia</vt:lpstr>
      <vt:lpstr>超世纪粗印篆</vt:lpstr>
      <vt:lpstr>方正粗倩简体</vt:lpstr>
      <vt:lpstr>方正综艺简体</vt:lpstr>
      <vt:lpstr>HY견고딕</vt:lpstr>
      <vt:lpstr>가는으뜸체</vt:lpstr>
      <vt:lpstr>GulimChe</vt:lpstr>
      <vt:lpstr>BatangChe</vt:lpstr>
      <vt:lpstr>견고딕</vt:lpstr>
      <vt:lpstr>Symbol</vt:lpstr>
      <vt:lpstr>Futura Bk</vt:lpstr>
      <vt:lpstr>Monotype Sorts</vt:lpstr>
      <vt:lpstr>Wingdings</vt:lpstr>
      <vt:lpstr>Gautami</vt:lpstr>
      <vt:lpstr>Arial Rounded MT Bold</vt:lpstr>
      <vt:lpstr>GENISO</vt:lpstr>
      <vt:lpstr>Adobe 明體 Std L</vt:lpstr>
      <vt:lpstr>Adobe Myungjo Std M</vt:lpstr>
      <vt:lpstr>Yu Gothic</vt:lpstr>
      <vt:lpstr>方正舒体</vt:lpstr>
      <vt:lpstr>Trebuchet MS</vt:lpstr>
      <vt:lpstr>Wingdings 2</vt:lpstr>
      <vt:lpstr>Courier New</vt:lpstr>
      <vt:lpstr>Bookman Old Style</vt:lpstr>
      <vt:lpstr>Book Antiqua</vt:lpstr>
      <vt:lpstr>Segoe Print</vt:lpstr>
      <vt:lpstr>Calligraphic</vt:lpstr>
      <vt:lpstr>华文楷体</vt:lpstr>
      <vt:lpstr>迷你简启体</vt:lpstr>
      <vt:lpstr>Century Gothic</vt:lpstr>
      <vt:lpstr>仿宋_GB2312</vt:lpstr>
      <vt:lpstr>仿宋</vt:lpstr>
      <vt:lpstr>华文新魏</vt:lpstr>
      <vt:lpstr>MS Mincho</vt:lpstr>
      <vt:lpstr>MS PGothic</vt:lpstr>
      <vt:lpstr>方正超粗黑简体</vt:lpstr>
      <vt:lpstr>Haettenschweiler</vt:lpstr>
      <vt:lpstr>Mistral</vt:lpstr>
      <vt:lpstr>Rockwell</vt:lpstr>
      <vt:lpstr>方正粗宋简体</vt:lpstr>
      <vt:lpstr>方正静蕾简体</vt:lpstr>
      <vt:lpstr>Microsoft Sans Serif</vt:lpstr>
      <vt:lpstr>PMingLiU</vt:lpstr>
      <vt:lpstr>华文中宋</vt:lpstr>
      <vt:lpstr>Cambria</vt:lpstr>
      <vt:lpstr>Franklin Gothic Book</vt:lpstr>
      <vt:lpstr>Apple Handwritten</vt:lpstr>
      <vt:lpstr>方正小标宋_GBK</vt:lpstr>
      <vt:lpstr>华文仿宋</vt:lpstr>
      <vt:lpstr>Garamond</vt:lpstr>
      <vt:lpstr>Stencil</vt:lpstr>
      <vt:lpstr>Berlin Sans FB</vt:lpstr>
      <vt:lpstr>方正小标宋简体</vt:lpstr>
      <vt:lpstr>MT Extra</vt:lpstr>
      <vt:lpstr>Gloucester MT Extra Condensed</vt:lpstr>
      <vt:lpstr>MS Reference Sans Serif</vt:lpstr>
      <vt:lpstr>Calibri Light</vt:lpstr>
      <vt:lpstr>方正姚体</vt:lpstr>
      <vt:lpstr>DFKai-SB</vt:lpstr>
      <vt:lpstr>Broadway</vt:lpstr>
      <vt:lpstr>MS PMincho</vt:lpstr>
      <vt:lpstr>Rockwell Extra Bold</vt:lpstr>
      <vt:lpstr>浪漫雅圆</vt:lpstr>
      <vt:lpstr>HY견명조</vt:lpstr>
      <vt:lpstr>HY각헤드라인M</vt:lpstr>
      <vt:lpstr>Impact</vt:lpstr>
      <vt:lpstr>DotumChe</vt:lpstr>
      <vt:lpstr>새굴림</vt:lpstr>
      <vt:lpstr>휴먼견출새내기체</vt:lpstr>
      <vt:lpstr>Futura Hv</vt:lpstr>
      <vt:lpstr>Dotum</vt:lpstr>
      <vt:lpstr>Palatino</vt:lpstr>
      <vt:lpstr>Palatino Linotype</vt:lpstr>
      <vt:lpstr>HY신문명조</vt:lpstr>
      <vt:lpstr>Helvetica</vt:lpstr>
      <vt:lpstr>Lucida Sans Unicode</vt:lpstr>
      <vt:lpstr>신명조</vt:lpstr>
      <vt:lpstr>╜┼╕φ┴╢</vt:lpstr>
      <vt:lpstr>_x000B__x000C_</vt:lpstr>
      <vt:lpstr>AjiwaiPro</vt:lpstr>
      <vt:lpstr>微软雅黑 UI</vt:lpstr>
      <vt:lpstr>Stencil Std</vt:lpstr>
      <vt:lpstr>Adobe 黑体 Std R</vt:lpstr>
      <vt:lpstr>Myriad Hebrew</vt:lpstr>
      <vt:lpstr>Blackoak Std</vt:lpstr>
      <vt:lpstr>Lucida Sans Typewriter</vt:lpstr>
      <vt:lpstr>Lucida Sans</vt:lpstr>
      <vt:lpstr>Bookshelf Symbol 7</vt:lpstr>
      <vt:lpstr>Symbol</vt:lpstr>
      <vt:lpstr>Gill Sans Light</vt:lpstr>
      <vt:lpstr>ヒラギノ角ゴ ProN W3</vt:lpstr>
      <vt:lpstr>Arial Bold</vt:lpstr>
      <vt:lpstr>Kozuka Mincho Pro R</vt:lpstr>
      <vt:lpstr>Borg 9</vt:lpstr>
      <vt:lpstr>Cooper Black</vt:lpstr>
      <vt:lpstr>Kozuka Mincho Pr6N R</vt:lpstr>
      <vt:lpstr>GungsuhChe</vt:lpstr>
      <vt:lpstr>微软繁琥珀</vt:lpstr>
      <vt:lpstr>文鼎霹雳体</vt:lpstr>
      <vt:lpstr>长城楷体</vt:lpstr>
      <vt:lpstr>Franklin Gothic Demi Cond</vt:lpstr>
      <vt:lpstr>Franklin Gothic Medium Cond</vt:lpstr>
      <vt:lpstr>Franklin Gothic Medium</vt:lpstr>
      <vt:lpstr>Wingdings 3</vt:lpstr>
      <vt:lpstr>ˎ̥</vt:lpstr>
      <vt:lpstr>华文彩云</vt:lpstr>
      <vt:lpstr>MingLiU</vt:lpstr>
      <vt:lpstr>MS Mincho</vt:lpstr>
      <vt:lpstr>华文中宋</vt:lpstr>
      <vt:lpstr>Arial Unicode MS</vt:lpstr>
      <vt:lpstr>汉仪旗黑-85S</vt:lpstr>
      <vt:lpstr>泡泡水流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特种设备管理培训</dc:title>
  <dc:creator>ASUS</dc:creator>
  <cp:lastModifiedBy>little fairy</cp:lastModifiedBy>
  <cp:revision>57</cp:revision>
  <dcterms:created xsi:type="dcterms:W3CDTF">2014-04-26T00:47:38Z</dcterms:created>
  <dcterms:modified xsi:type="dcterms:W3CDTF">2023-11-24T02:58:34Z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B70F6D5A993145CFB076DBD34CBF6E48_13</vt:lpwstr>
  </property>
</Properties>
</file>