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28" r:id="rId3"/>
    <p:sldId id="427" r:id="rId4"/>
    <p:sldId id="378" r:id="rId5"/>
    <p:sldId id="408" r:id="rId6"/>
    <p:sldId id="381" r:id="rId7"/>
    <p:sldId id="382" r:id="rId8"/>
    <p:sldId id="383" r:id="rId9"/>
    <p:sldId id="384" r:id="rId10"/>
    <p:sldId id="380" r:id="rId11"/>
    <p:sldId id="387" r:id="rId12"/>
    <p:sldId id="390" r:id="rId13"/>
    <p:sldId id="391" r:id="rId14"/>
    <p:sldId id="393" r:id="rId15"/>
    <p:sldId id="394" r:id="rId16"/>
    <p:sldId id="395" r:id="rId17"/>
    <p:sldId id="396" r:id="rId18"/>
    <p:sldId id="398" r:id="rId19"/>
    <p:sldId id="392" r:id="rId20"/>
    <p:sldId id="402" r:id="rId21"/>
    <p:sldId id="401" r:id="rId22"/>
    <p:sldId id="403" r:id="rId23"/>
    <p:sldId id="429" r:id="rId24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2"/>
        </a:solidFill>
        <a:latin typeface="隶书" pitchFamily="49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CCFF33"/>
    <a:srgbClr val="9933FF"/>
    <a:srgbClr val="CC66FF"/>
    <a:srgbClr val="33CC33"/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0" autoAdjust="0"/>
  </p:normalViewPr>
  <p:slideViewPr>
    <p:cSldViewPr snapToGrid="0">
      <p:cViewPr varScale="1">
        <p:scale>
          <a:sx n="84" d="100"/>
          <a:sy n="84" d="100"/>
        </p:scale>
        <p:origin x="-1020" y="-78"/>
      </p:cViewPr>
      <p:guideLst>
        <p:guide orient="horz" pos="2148"/>
        <p:guide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AF519D-DA87-425C-BE9E-E031293E714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"/>
          <p:cNvSpPr/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任意多边形 7"/>
          <p:cNvSpPr/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6" name="组合 1"/>
          <p:cNvGrpSpPr/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  <p:sp>
          <p:nvSpPr>
            <p:cNvPr id="8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1BEE-E385-4A9F-A946-956D4A190321}" type="datetimeFigureOut">
              <a:rPr lang="en-US"/>
            </a:fld>
            <a:endParaRPr lang="en-US"/>
          </a:p>
        </p:txBody>
      </p:sp>
      <p:sp>
        <p:nvSpPr>
          <p:cNvPr id="11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4017-8676-4455-A5A2-4A25E4ACB339}" type="slidenum">
              <a:rPr lang="en-US"/>
            </a:fld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83051"/>
            <a:ext cx="898096" cy="45355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50C2-3230-427D-89A5-85BE34D7F13B}" type="datetimeFigureOut">
              <a:rPr lang="en-US"/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25B3-7447-4B77-AF27-BC96F825A84F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8D29-FA44-4949-A2E5-BD76FA10D53B}" type="datetimeFigureOut">
              <a:rPr lang="en-US"/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CDD6-38B7-49E8-B3B6-0B594D4919B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弧形 9"/>
          <p:cNvSpPr/>
          <p:nvPr userDrawn="1">
            <p:custDataLst>
              <p:tags r:id="rId2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2E37-E8BF-4558-882C-A8EE91839A12}" type="datetimeFigureOut">
              <a:rPr lang="en-US"/>
            </a:fld>
            <a:endParaRPr lang="en-US" dirty="0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26DE-EAB0-43A7-AF47-D93B2FDFDD2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  <p:sp>
          <p:nvSpPr>
            <p:cNvPr id="8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10EA-628D-4574-B3AB-8CE742C85A1D}" type="datetimeFigureOut">
              <a:rPr lang="en-US"/>
            </a:fld>
            <a:endParaRPr 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37AE-1DEF-49AB-80C3-3B042E924164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9AE9-B017-4C0F-A00E-D7B195CF5A30}" type="datetimeFigureOut">
              <a:rPr lang="en-US"/>
            </a:fld>
            <a:endParaRPr 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5EDA-103B-4062-9ECC-BB6BF4DCCC3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B716-5702-456F-83C3-C4E796D8D1BE}" type="datetimeFigureOut">
              <a:rPr lang="en-US"/>
            </a:fld>
            <a:endParaRPr lang="en-US" dirty="0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E063-83FD-40BA-BC4B-158BF0C21E2C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D37E-1415-4E89-BA63-2BEC77FD2983}" type="datetimeFigureOut">
              <a:rPr lang="en-US"/>
            </a:fld>
            <a:endParaRPr lang="en-US" dirty="0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511D-7A51-4466-AADD-928C65C68DEA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ADEE-DFBA-4C8F-A25D-3D5DC921A7BE}" type="datetimeFigureOut">
              <a:rPr lang="en-US"/>
            </a:fld>
            <a:endParaRPr lang="en-US" dirty="0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0932-D70F-45DD-AC2A-F74D75B20DA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507F-FC05-46A9-931F-F12D4278DA38}" type="datetimeFigureOut">
              <a:rPr lang="en-US"/>
            </a:fld>
            <a:endParaRPr lang="en-US" dirty="0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3727-6153-43C5-9394-F0B8D125CDB0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5E76-14D1-4C5D-9BE5-1991E5EFE89E}" type="datetimeFigureOut">
              <a:rPr lang="en-US"/>
            </a:fld>
            <a:endParaRPr 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A71E-957A-4C06-9677-03FEED3418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8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fld id="{6757BA7A-67B0-473F-AED5-83DC599FBFF1}" type="datetimeFigureOut">
              <a:rPr lang="en-US"/>
            </a:fld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fld id="{24EA4D6E-8CBD-423A-B158-B97DA141339A}" type="slidenum">
              <a:rPr lang="en-US"/>
            </a:fld>
            <a:endParaRPr lang="en-US" dirty="0"/>
          </a:p>
        </p:txBody>
      </p:sp>
      <p:grpSp>
        <p:nvGrpSpPr>
          <p:cNvPr id="1033" name="组合 1"/>
          <p:cNvGrpSpPr/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en-US">
                <a:ea typeface="隶书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8305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48.jpeg"/><Relationship Id="rId4" Type="http://schemas.openxmlformats.org/officeDocument/2006/relationships/tags" Target="../tags/tag19.xml"/><Relationship Id="rId3" Type="http://schemas.openxmlformats.org/officeDocument/2006/relationships/image" Target="../media/image47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42315" y="1831975"/>
            <a:ext cx="7658735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夏季防汛</a:t>
            </a:r>
            <a:endParaRPr lang="zh-CN" altLang="en-US" sz="60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869464" y="41151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531964" y="505112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464300" y="50515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396636" y="50511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65538" y="0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重点区域识别及统计表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21506" name="Picture 6" descr="c:\users\ADMINI~1\appdata\roaming\360se6\USERDA~1\Temp\U_8270~1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8"/>
            <a:ext cx="16891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直接连接符 29"/>
          <p:cNvCxnSpPr/>
          <p:nvPr/>
        </p:nvCxnSpPr>
        <p:spPr bwMode="auto">
          <a:xfrm>
            <a:off x="1177925" y="841375"/>
            <a:ext cx="833120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18473" name="Picture 9" descr="IMG_4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1343025"/>
            <a:ext cx="1390650" cy="1238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18475" name="Picture 11" descr="IMG_4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098800"/>
            <a:ext cx="1390650" cy="17414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1510" name="矩形 33"/>
          <p:cNvSpPr>
            <a:spLocks noChangeArrowheads="1"/>
          </p:cNvSpPr>
          <p:nvPr/>
        </p:nvSpPr>
        <p:spPr bwMode="auto">
          <a:xfrm>
            <a:off x="3540125" y="1176338"/>
            <a:ext cx="192087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强降雨容易造成下水口堵塞</a:t>
            </a:r>
            <a:endParaRPr lang="en-US" alt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工程人员负责楼顶的巡视。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1" name="矩形 34"/>
          <p:cNvSpPr>
            <a:spLocks noChangeArrowheads="1"/>
          </p:cNvSpPr>
          <p:nvPr/>
        </p:nvSpPr>
        <p:spPr bwMode="auto">
          <a:xfrm>
            <a:off x="1990725" y="3833813"/>
            <a:ext cx="23320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沙袋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1" name="肘形连接符 40"/>
          <p:cNvCxnSpPr/>
          <p:nvPr/>
        </p:nvCxnSpPr>
        <p:spPr bwMode="auto">
          <a:xfrm rot="16200000" flipH="1">
            <a:off x="2801144" y="4209257"/>
            <a:ext cx="3367087" cy="552450"/>
          </a:xfrm>
          <a:prstGeom prst="bentConnector3">
            <a:avLst>
              <a:gd name="adj1" fmla="val 50000"/>
            </a:avLst>
          </a:prstGeom>
          <a:solidFill>
            <a:srgbClr val="FFFF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18476" name="Picture 12" descr="IMG_41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187450"/>
            <a:ext cx="1662113" cy="1336675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18477" name="Picture 13" descr="IMG_14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5550" y="2859088"/>
            <a:ext cx="1671638" cy="1365250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1515" name="矩形 43"/>
          <p:cNvSpPr>
            <a:spLocks noChangeArrowheads="1"/>
          </p:cNvSpPr>
          <p:nvPr/>
        </p:nvSpPr>
        <p:spPr bwMode="auto">
          <a:xfrm>
            <a:off x="4854575" y="4503738"/>
            <a:ext cx="17780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强降雨容易导致顶板渗漏</a:t>
            </a:r>
            <a:endParaRPr lang="en-US" alt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工程部强电运行人员负责巡视工作。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6" name="矩形 46"/>
          <p:cNvSpPr>
            <a:spLocks noChangeArrowheads="1"/>
          </p:cNvSpPr>
          <p:nvPr/>
        </p:nvSpPr>
        <p:spPr bwMode="auto">
          <a:xfrm>
            <a:off x="3146425" y="1181100"/>
            <a:ext cx="430213" cy="90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zh-CN" sz="1600" b="1">
                <a:latin typeface="幼圆" pitchFamily="49" charset="-122"/>
                <a:ea typeface="幼圆" pitchFamily="49" charset="-122"/>
              </a:rPr>
              <a:t>楼顶平台</a:t>
            </a:r>
            <a:endParaRPr lang="zh-CN" altLang="en-US" sz="16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517" name="矩形 47"/>
          <p:cNvSpPr>
            <a:spLocks noChangeArrowheads="1"/>
          </p:cNvSpPr>
          <p:nvPr/>
        </p:nvSpPr>
        <p:spPr bwMode="auto">
          <a:xfrm>
            <a:off x="6996113" y="2901950"/>
            <a:ext cx="430212" cy="69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zh-CN" sz="1600" b="1">
                <a:latin typeface="幼圆" pitchFamily="49" charset="-122"/>
                <a:ea typeface="幼圆" pitchFamily="49" charset="-122"/>
              </a:rPr>
              <a:t>配电室</a:t>
            </a:r>
            <a:endParaRPr lang="zh-CN" altLang="en-US" sz="1600" b="1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7010400" y="0"/>
            <a:ext cx="2133600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防汛物资清单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321538" name="图片 4" descr="IMG_060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8175" y="1481138"/>
            <a:ext cx="1684338" cy="16668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96938" y="3300413"/>
            <a:ext cx="11080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潜水泵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730250"/>
            <a:ext cx="1620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排水设备</a:t>
            </a:r>
            <a:endParaRPr lang="zh-CN" altLang="en-US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587750" y="1346200"/>
            <a:ext cx="1620838" cy="5222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运输设备</a:t>
            </a:r>
            <a:endParaRPr lang="zh-CN" altLang="zh-CN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21542" name="图片 5" descr="IMG_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2060575"/>
            <a:ext cx="2632075" cy="17129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3800475" y="3924300"/>
            <a:ext cx="1108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手推车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6464300" y="2012950"/>
            <a:ext cx="2339975" cy="523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专业照明设备</a:t>
            </a:r>
            <a:endParaRPr lang="zh-CN" altLang="zh-CN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21544" name="图片 6" descr="IMG_0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757488"/>
            <a:ext cx="2408237" cy="16843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6632575" y="459105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应急手持电灯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7010400" y="0"/>
            <a:ext cx="2133600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防汛物资清单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322561" name="Rectangle 1"/>
          <p:cNvSpPr>
            <a:spLocks noChangeArrowheads="1"/>
          </p:cNvSpPr>
          <p:nvPr/>
        </p:nvSpPr>
        <p:spPr bwMode="auto">
          <a:xfrm>
            <a:off x="7112000" y="544513"/>
            <a:ext cx="2032000" cy="646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抢险工具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22562" name="图片 1" descr="C:\Documents and Settings\张建华\桌面\相片\防汛照片\IMG_156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81375" y="3578225"/>
            <a:ext cx="2046288" cy="15033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3368675" y="5118100"/>
            <a:ext cx="23383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钩子、锤、手锯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2563" name="图片 10" descr="1269652760crTAgjAi_副本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225" y="855663"/>
            <a:ext cx="1946275" cy="123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1370013" y="22653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铁锨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2564" name="图片 2" descr="C:\Documents and Settings\张建华\桌面\相片\防汛照片\IMG_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414" y="730994"/>
            <a:ext cx="2037708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矩形 20"/>
          <p:cNvSpPr/>
          <p:nvPr/>
        </p:nvSpPr>
        <p:spPr>
          <a:xfrm>
            <a:off x="4064000" y="2270125"/>
            <a:ext cx="8001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水桶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2565" name="图片 3" descr="C:\Documents and Settings\张建华\桌面\相片\防汛照片\IMG_1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3900488"/>
            <a:ext cx="1982787" cy="12049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1235075" y="5064125"/>
            <a:ext cx="11080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塑料布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2" name="Picture 2" descr="c:\users\ADMINI~1\appdata\roaming\360se6\USERDA~1\Temp\U_3082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0176" y="1676039"/>
            <a:ext cx="1849541" cy="2088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矩形 12"/>
          <p:cNvSpPr/>
          <p:nvPr/>
        </p:nvSpPr>
        <p:spPr>
          <a:xfrm>
            <a:off x="6740525" y="4049713"/>
            <a:ext cx="1200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吸水机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7010400" y="0"/>
            <a:ext cx="2133600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防汛物资清单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322561" name="Rectangle 1"/>
          <p:cNvSpPr>
            <a:spLocks noChangeArrowheads="1"/>
          </p:cNvSpPr>
          <p:nvPr/>
        </p:nvSpPr>
        <p:spPr bwMode="auto">
          <a:xfrm>
            <a:off x="7065963" y="558800"/>
            <a:ext cx="2030412" cy="6461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抢险工具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23586" name="图片 14" descr="IMG_056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855663"/>
            <a:ext cx="2520950" cy="15684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3587" name="图片 15" descr="IMG_0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855663"/>
            <a:ext cx="2312987" cy="15970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4" descr="http://img04.hc360.cn/04/busin/118/621/b/04-11862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4600575"/>
            <a:ext cx="2017713" cy="14001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334125" y="4635500"/>
            <a:ext cx="8001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雨衣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11263" y="2544763"/>
            <a:ext cx="8001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雨鞋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65663" y="2733675"/>
            <a:ext cx="80010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铁丝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7010400" y="0"/>
            <a:ext cx="2133600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防汛物资清单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pic>
        <p:nvPicPr>
          <p:cNvPr id="324611" name="图片 19" descr="IMG_057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84800" y="1652588"/>
            <a:ext cx="2714625" cy="189388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4612" name="图片 20" descr="IMG_0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1668463"/>
            <a:ext cx="2441575" cy="18732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3381375" y="674688"/>
            <a:ext cx="2032000" cy="646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通信设备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51388" y="3749675"/>
            <a:ext cx="38782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对讲机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值班人员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，配电室、中控室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9375" y="3778250"/>
            <a:ext cx="20320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消防应急电话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5488" y="1727200"/>
            <a:ext cx="2003425" cy="19192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901700" y="939800"/>
            <a:ext cx="1620838" cy="5222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救生设备</a:t>
            </a:r>
            <a:endParaRPr lang="zh-CN" altLang="zh-CN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10" name="图片 21" descr="IMG_0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1698625"/>
            <a:ext cx="2484437" cy="18573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6658" name="图片 22" descr="a370caad232847989215834a83f53a5a_副本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5425" y="1684338"/>
            <a:ext cx="1900238" cy="19002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5619750" y="909638"/>
            <a:ext cx="1620838" cy="523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警戒设备</a:t>
            </a:r>
            <a:endParaRPr lang="zh-CN" altLang="zh-CN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8875" y="3910013"/>
            <a:ext cx="11080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急救箱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中控室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5788" y="3879850"/>
            <a:ext cx="11080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警戒带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中控室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0075" y="3879850"/>
            <a:ext cx="11080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隔离墩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1"/>
          <p:cNvSpPr>
            <a:spLocks noChangeArrowheads="1"/>
          </p:cNvSpPr>
          <p:nvPr/>
        </p:nvSpPr>
        <p:spPr bwMode="auto">
          <a:xfrm>
            <a:off x="7010400" y="0"/>
            <a:ext cx="2133600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lvl="2">
              <a:tabLst>
                <a:tab pos="0" algn="l"/>
              </a:tabLst>
              <a:defRPr/>
            </a:pPr>
            <a:r>
              <a:rPr lang="zh-CN" altLang="zh-CN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防汛物资清单</a:t>
            </a:r>
            <a:endParaRPr lang="zh-CN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2816225" y="808038"/>
            <a:ext cx="3802063" cy="523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zh-CN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安全用具</a:t>
            </a:r>
            <a:endParaRPr lang="zh-CN" altLang="zh-CN" sz="28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27682" name="图片 25" descr="IMG_058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9713" y="1668463"/>
            <a:ext cx="2574925" cy="19462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683" name="图片 26" descr="IMG_0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5" y="1639888"/>
            <a:ext cx="2235200" cy="193833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027238" y="3952875"/>
            <a:ext cx="172243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绝缘靴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配电值班室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双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2475" y="3894138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安全帽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6"/>
          <p:cNvSpPr>
            <a:spLocks noChangeArrowheads="1"/>
          </p:cNvSpPr>
          <p:nvPr/>
        </p:nvSpPr>
        <p:spPr bwMode="auto">
          <a:xfrm>
            <a:off x="3233738" y="2152650"/>
            <a:ext cx="26479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防汛设备设施检查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916113" y="2873375"/>
            <a:ext cx="5254625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组织专业排水沟、排水管的清理、检查，保证各排水通道畅通。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完成对防汛设备进行维保检修，发现问题及时跟进处理（涉及电力部分，强电人员协助配合）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5" name="矩形 8"/>
          <p:cNvSpPr>
            <a:spLocks noChangeArrowheads="1"/>
          </p:cNvSpPr>
          <p:nvPr/>
        </p:nvSpPr>
        <p:spPr bwMode="auto">
          <a:xfrm>
            <a:off x="5667375" y="5173663"/>
            <a:ext cx="13779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工程部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775" y="498475"/>
            <a:ext cx="3502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汛期前准备工作</a:t>
            </a:r>
            <a:endParaRPr lang="zh-CN" altLang="en-US" sz="20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"/>
          <p:cNvSpPr>
            <a:spLocks noChangeArrowheads="1"/>
          </p:cNvSpPr>
          <p:nvPr/>
        </p:nvSpPr>
        <p:spPr bwMode="auto">
          <a:xfrm>
            <a:off x="1524000" y="1993900"/>
            <a:ext cx="2032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防汛物资准备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820738" y="2560638"/>
            <a:ext cx="3344862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对各部门掌控的防汛物资数量进行汇总，对存在问题的防汛物资进行统计更换。保证防汛物资配备齐全。在重点区域备齐足够的防汛沙袋并保证质量。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9" name="矩形 7"/>
          <p:cNvSpPr>
            <a:spLocks noChangeArrowheads="1"/>
          </p:cNvSpPr>
          <p:nvPr/>
        </p:nvSpPr>
        <p:spPr bwMode="auto">
          <a:xfrm>
            <a:off x="2787650" y="5694363"/>
            <a:ext cx="35687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保安部、工程部、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办公室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6127750" y="1993900"/>
            <a:ext cx="14160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防汛演练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1" name="矩形 9"/>
          <p:cNvSpPr>
            <a:spLocks noChangeArrowheads="1"/>
          </p:cNvSpPr>
          <p:nvPr/>
        </p:nvSpPr>
        <p:spPr bwMode="auto">
          <a:xfrm>
            <a:off x="5573713" y="2620963"/>
            <a:ext cx="2627312" cy="833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组织员工对防汛预案进行现场演练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9200" y="498475"/>
            <a:ext cx="35004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汛期前准备工作</a:t>
            </a:r>
            <a:endParaRPr lang="zh-CN" altLang="en-US" sz="20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1"/>
          <p:cNvSpPr>
            <a:spLocks noChangeArrowheads="1"/>
          </p:cNvSpPr>
          <p:nvPr/>
        </p:nvSpPr>
        <p:spPr bwMode="auto">
          <a:xfrm>
            <a:off x="0" y="384175"/>
            <a:ext cx="2106613" cy="6461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汛期工作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 </a:t>
            </a:r>
            <a:endParaRPr lang="zh-CN" altLang="en-US" sz="20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grpSp>
        <p:nvGrpSpPr>
          <p:cNvPr id="30722" name="组合 13"/>
          <p:cNvGrpSpPr/>
          <p:nvPr/>
        </p:nvGrpSpPr>
        <p:grpSpPr bwMode="auto">
          <a:xfrm>
            <a:off x="434975" y="1363663"/>
            <a:ext cx="2424113" cy="4862512"/>
            <a:chOff x="188685" y="1451429"/>
            <a:chExt cx="2423886" cy="4862285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88685" y="1451429"/>
              <a:ext cx="2423886" cy="486228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scene3d>
              <a:camera prst="perspectiveRigh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dirty="0"/>
                <a:t>综合服务部</a:t>
              </a:r>
              <a:endPara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19651" y="1529025"/>
              <a:ext cx="2031326" cy="461665"/>
            </a:xfrm>
            <a:prstGeom prst="rect">
              <a:avLst/>
            </a:prstGeom>
            <a:noFill/>
            <a:scene3d>
              <a:camera prst="perspectiveRight" fov="7200000">
                <a:rot lat="21000000" lon="20399999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设备设施检查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333829" y="2104572"/>
              <a:ext cx="2264228" cy="3657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ight"/>
              <a:lightRig rig="threePt" dir="t"/>
            </a:scene3d>
            <a:sp3d extrusionH="63500" contourW="12700" prstMaterial="metal">
              <a:bevelB/>
              <a:extrusionClr>
                <a:schemeClr val="bg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none" lIns="0" rIns="0"/>
            <a:lstStyle/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每周检查房屋围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墙、地基、检查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维护排水设备正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常、清理维护排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水管线、检查屋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面平台、管网图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纸和实地识别检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查广告牌、检查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外围区域公共照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明、电线。</a:t>
              </a:r>
              <a:endPara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13544" y="5781711"/>
              <a:ext cx="1107997" cy="461665"/>
            </a:xfrm>
            <a:prstGeom prst="rect">
              <a:avLst/>
            </a:prstGeom>
            <a:scene3d>
              <a:camera prst="orthographicFront">
                <a:rot lat="1800000" lon="0" rev="12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工程部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723" name="组合 18"/>
          <p:cNvGrpSpPr/>
          <p:nvPr/>
        </p:nvGrpSpPr>
        <p:grpSpPr bwMode="auto">
          <a:xfrm>
            <a:off x="2395538" y="1320800"/>
            <a:ext cx="2422525" cy="4862513"/>
            <a:chOff x="188685" y="1451429"/>
            <a:chExt cx="2423886" cy="4862285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188685" y="1451429"/>
              <a:ext cx="2423886" cy="486228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scene3d>
              <a:camera prst="perspectiveRigh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dirty="0"/>
                <a:t>综合服务部</a:t>
              </a:r>
              <a:endPara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27428" y="1529025"/>
              <a:ext cx="1415772" cy="461665"/>
            </a:xfrm>
            <a:prstGeom prst="rect">
              <a:avLst/>
            </a:prstGeom>
            <a:noFill/>
            <a:scene3d>
              <a:camera prst="perspectiveRight" fov="7200000">
                <a:rot lat="21000000" lon="20399999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物资检查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333829" y="2104572"/>
              <a:ext cx="2264228" cy="3657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ight"/>
              <a:lightRig rig="threePt" dir="t"/>
            </a:scene3d>
            <a:sp3d extrusionH="127000" contourW="12700" prstMaterial="metal">
              <a:bevelB/>
              <a:extrusionClr>
                <a:schemeClr val="bg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none" lIns="0"/>
            <a:lstStyle/>
            <a:p>
              <a:pPr>
                <a:defRPr/>
              </a:pP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每日对防汛沙袋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数量及状态进行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巡视检查。</a:t>
              </a:r>
              <a:endPara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13544" y="5781711"/>
              <a:ext cx="1107997" cy="461665"/>
            </a:xfrm>
            <a:prstGeom prst="rect">
              <a:avLst/>
            </a:prstGeom>
            <a:scene3d>
              <a:camera prst="orthographicFront">
                <a:rot lat="1800000" lon="0" rev="12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秩序部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724" name="组合 23"/>
          <p:cNvGrpSpPr/>
          <p:nvPr/>
        </p:nvGrpSpPr>
        <p:grpSpPr bwMode="auto">
          <a:xfrm>
            <a:off x="4310063" y="1320800"/>
            <a:ext cx="2424112" cy="4862513"/>
            <a:chOff x="188685" y="1451429"/>
            <a:chExt cx="2423886" cy="4862285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188685" y="1451429"/>
              <a:ext cx="2423886" cy="486228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scene3d>
              <a:camera prst="perspectiveRigh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dirty="0"/>
                <a:t>综合服务部</a:t>
              </a:r>
              <a:endPara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7428" y="1529025"/>
              <a:ext cx="1415772" cy="461665"/>
            </a:xfrm>
            <a:prstGeom prst="rect">
              <a:avLst/>
            </a:prstGeom>
            <a:noFill/>
            <a:scene3d>
              <a:camera prst="perspectiveRight" fov="7200000">
                <a:rot lat="21000000" lon="20399999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交通秩序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333829" y="2104572"/>
              <a:ext cx="2264228" cy="3657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ight"/>
              <a:lightRig rig="threePt" dir="t"/>
            </a:scene3d>
            <a:sp3d extrusionH="127000" contourW="12700" prstMaterial="metal">
              <a:bevelB/>
              <a:extrusionClr>
                <a:schemeClr val="bg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none" lIns="0"/>
            <a:lstStyle/>
            <a:p>
              <a:pPr>
                <a:defRPr/>
              </a:pP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在防汛期间确保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园区内的道路畅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通。</a:t>
              </a:r>
              <a:endPara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13544" y="5781711"/>
              <a:ext cx="1107997" cy="461665"/>
            </a:xfrm>
            <a:prstGeom prst="rect">
              <a:avLst/>
            </a:prstGeom>
            <a:scene3d>
              <a:camera prst="orthographicFront">
                <a:rot lat="1800000" lon="0" rev="12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秩序部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725" name="组合 12"/>
          <p:cNvGrpSpPr/>
          <p:nvPr/>
        </p:nvGrpSpPr>
        <p:grpSpPr bwMode="auto">
          <a:xfrm>
            <a:off x="6357938" y="1320800"/>
            <a:ext cx="2422525" cy="4862513"/>
            <a:chOff x="188685" y="1451429"/>
            <a:chExt cx="2423886" cy="4862285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88685" y="1451429"/>
              <a:ext cx="2423886" cy="486228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scene3d>
              <a:camera prst="perspectiveRigh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CN" altLang="zh-CN" dirty="0"/>
                <a:t>综合服务部</a:t>
              </a:r>
              <a:endParaRPr lang="zh-CN" altLang="en-US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1939" y="1514511"/>
              <a:ext cx="1723549" cy="461665"/>
            </a:xfrm>
            <a:prstGeom prst="rect">
              <a:avLst/>
            </a:prstGeom>
            <a:scene3d>
              <a:camera prst="perspectiveRight" fov="7200000">
                <a:rot lat="21000000" lon="20399999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预防性工作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333829" y="2104572"/>
              <a:ext cx="2264228" cy="3657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ight"/>
              <a:lightRig rig="threePt" dir="t"/>
            </a:scene3d>
            <a:sp3d extrusionH="127000" contourW="12700" prstMaterial="metal">
              <a:bevelB/>
              <a:extrusionClr>
                <a:schemeClr val="bg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none" lIns="0"/>
            <a:lstStyle/>
            <a:p>
              <a:pPr>
                <a:defRPr/>
              </a:pPr>
              <a:r>
                <a:rPr lang="zh-CN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每周对大厦出入口排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水沟，楼顶绿化带排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水沟卫生情况进行清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理，保证排水沟内无</a:t>
              </a:r>
              <a:endParaRPr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杂物。</a:t>
              </a: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检查树木安全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相关位置的警示、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提示标识到位、提示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客户的防汛应急情况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defRPr/>
              </a:pPr>
              <a:r>
                <a:rPr lang="zh-CN" altLang="zh-CN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并确定提示形式。</a:t>
              </a:r>
              <a:endPara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对雨水沟、垃圾容器</a:t>
              </a:r>
              <a:endPara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加强消杀，预防疫情</a:t>
              </a:r>
              <a:r>
                <a:rPr lang="zh-CN" altLang="en-US" sz="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。</a:t>
              </a:r>
              <a:r>
                <a:rPr lang="zh-CN" altLang="en-US" sz="1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defRPr/>
              </a:pPr>
              <a:endParaRPr lang="zh-CN" altLang="en-US" sz="400" dirty="0">
                <a:ea typeface="隶书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13543" y="5781711"/>
              <a:ext cx="1107997" cy="461665"/>
            </a:xfrm>
            <a:prstGeom prst="rect">
              <a:avLst/>
            </a:prstGeom>
            <a:scene3d>
              <a:camera prst="orthographicFront">
                <a:rot lat="1800000" lon="0" rev="12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各部门</a:t>
              </a:r>
              <a:endParaRPr lang="zh-CN" altLang="en-US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601091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1"/>
          <p:cNvSpPr>
            <a:spLocks noChangeArrowheads="1"/>
          </p:cNvSpPr>
          <p:nvPr/>
        </p:nvSpPr>
        <p:spPr bwMode="auto">
          <a:xfrm>
            <a:off x="0" y="384175"/>
            <a:ext cx="3416300" cy="6461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汛期结束后工作</a:t>
            </a:r>
            <a:endParaRPr lang="zh-CN" altLang="en-US" sz="20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31746" name="矩形 6"/>
          <p:cNvSpPr>
            <a:spLocks noChangeArrowheads="1"/>
          </p:cNvSpPr>
          <p:nvPr/>
        </p:nvSpPr>
        <p:spPr bwMode="auto">
          <a:xfrm>
            <a:off x="1309688" y="2022475"/>
            <a:ext cx="14160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物资核查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7" name="矩形 7"/>
          <p:cNvSpPr>
            <a:spLocks noChangeArrowheads="1"/>
          </p:cNvSpPr>
          <p:nvPr/>
        </p:nvSpPr>
        <p:spPr bwMode="auto">
          <a:xfrm>
            <a:off x="6276975" y="1960563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8" name="矩形 8"/>
          <p:cNvSpPr>
            <a:spLocks noChangeArrowheads="1"/>
          </p:cNvSpPr>
          <p:nvPr/>
        </p:nvSpPr>
        <p:spPr bwMode="auto">
          <a:xfrm>
            <a:off x="688975" y="2659063"/>
            <a:ext cx="2968625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对防汛沙袋进行全面检查，并对用过的防汛沙袋进行晾晒，在晾晒后将沙袋及时归位。其他防汛器材全部归位恢复。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9" name="矩形 9"/>
          <p:cNvSpPr>
            <a:spLocks noChangeArrowheads="1"/>
          </p:cNvSpPr>
          <p:nvPr/>
        </p:nvSpPr>
        <p:spPr bwMode="auto">
          <a:xfrm>
            <a:off x="5326063" y="2614613"/>
            <a:ext cx="2474912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对汛期工作进行总结，对重大汛情进行备案，并总结经验，完善公司内部的防汛工作。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50" name="矩形 10"/>
          <p:cNvSpPr>
            <a:spLocks noChangeArrowheads="1"/>
          </p:cNvSpPr>
          <p:nvPr/>
        </p:nvSpPr>
        <p:spPr bwMode="auto">
          <a:xfrm>
            <a:off x="2392363" y="5113338"/>
            <a:ext cx="11080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秩序部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51" name="矩形 11"/>
          <p:cNvSpPr>
            <a:spLocks noChangeArrowheads="1"/>
          </p:cNvSpPr>
          <p:nvPr/>
        </p:nvSpPr>
        <p:spPr bwMode="auto">
          <a:xfrm>
            <a:off x="6534150" y="4997450"/>
            <a:ext cx="11080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各部门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1835150" y="5589588"/>
            <a:ext cx="7308850" cy="831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说明：表中各岗位人员当班时间按职责开展工作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 </a:t>
            </a:r>
            <a:r>
              <a:rPr 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非当班时间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24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小时手机保持畅通，随叫随到。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1" descr="QQ图片2013063012313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88" y="827088"/>
            <a:ext cx="11318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pic>
      <p:pic>
        <p:nvPicPr>
          <p:cNvPr id="6" name="图片 2" descr="QQ图片20130630123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" y="2416175"/>
            <a:ext cx="1117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pic>
      <p:pic>
        <p:nvPicPr>
          <p:cNvPr id="7" name="图片 3" descr="QQ图片201306301233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29"/>
          <a:stretch>
            <a:fillRect/>
          </a:stretch>
        </p:blipFill>
        <p:spPr bwMode="auto">
          <a:xfrm>
            <a:off x="487363" y="4171950"/>
            <a:ext cx="10239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7500" dir="5400000" sx="89999" sy="-19000" rotWithShape="0">
              <a:srgbClr val="000000">
                <a:alpha val="14999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flipH="1">
            <a:off x="1790700" y="901700"/>
            <a:ext cx="2762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中雨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774825" y="2527300"/>
            <a:ext cx="3111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雨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739900" y="4284663"/>
            <a:ext cx="3460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暴雨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6" name="矩形 10"/>
          <p:cNvSpPr>
            <a:spLocks noChangeArrowheads="1"/>
          </p:cNvSpPr>
          <p:nvPr/>
        </p:nvSpPr>
        <p:spPr bwMode="auto">
          <a:xfrm>
            <a:off x="3654425" y="760413"/>
            <a:ext cx="11080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办公室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工程部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秩序部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7" name="矩形 11"/>
          <p:cNvSpPr>
            <a:spLocks noChangeArrowheads="1"/>
          </p:cNvSpPr>
          <p:nvPr/>
        </p:nvSpPr>
        <p:spPr bwMode="auto">
          <a:xfrm>
            <a:off x="6229350" y="1122363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8" name="矩形 12"/>
          <p:cNvSpPr>
            <a:spLocks noChangeArrowheads="1"/>
          </p:cNvSpPr>
          <p:nvPr/>
        </p:nvSpPr>
        <p:spPr bwMode="auto">
          <a:xfrm>
            <a:off x="3611563" y="2457450"/>
            <a:ext cx="11080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办公室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工程部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秩序部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9" name="Rectangle 3"/>
          <p:cNvSpPr>
            <a:spLocks noChangeArrowheads="1"/>
          </p:cNvSpPr>
          <p:nvPr/>
        </p:nvSpPr>
        <p:spPr bwMode="auto">
          <a:xfrm>
            <a:off x="5486400" y="2487613"/>
            <a:ext cx="32654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保洁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管理人员    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0" name="Rectangle 3"/>
          <p:cNvSpPr>
            <a:spLocks noChangeArrowheads="1"/>
          </p:cNvSpPr>
          <p:nvPr/>
        </p:nvSpPr>
        <p:spPr bwMode="auto">
          <a:xfrm>
            <a:off x="5472113" y="2865438"/>
            <a:ext cx="32654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主管                  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1" name="Rectangle 3"/>
          <p:cNvSpPr>
            <a:spLocks noChangeArrowheads="1"/>
          </p:cNvSpPr>
          <p:nvPr/>
        </p:nvSpPr>
        <p:spPr bwMode="auto">
          <a:xfrm>
            <a:off x="5472113" y="3286125"/>
            <a:ext cx="32654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主管                  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2" name="矩形 16"/>
          <p:cNvSpPr>
            <a:spLocks noChangeArrowheads="1"/>
          </p:cNvSpPr>
          <p:nvPr/>
        </p:nvSpPr>
        <p:spPr bwMode="auto">
          <a:xfrm>
            <a:off x="3582988" y="4170363"/>
            <a:ext cx="110807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办公室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工程部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秩序部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3" name="Rectangle 3"/>
          <p:cNvSpPr>
            <a:spLocks noChangeArrowheads="1"/>
          </p:cNvSpPr>
          <p:nvPr/>
        </p:nvSpPr>
        <p:spPr bwMode="auto">
          <a:xfrm>
            <a:off x="5457825" y="4200525"/>
            <a:ext cx="32654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经理           主管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4" name="Rectangle 3"/>
          <p:cNvSpPr>
            <a:spLocks noChangeArrowheads="1"/>
          </p:cNvSpPr>
          <p:nvPr/>
        </p:nvSpPr>
        <p:spPr bwMode="auto">
          <a:xfrm>
            <a:off x="5443538" y="4578350"/>
            <a:ext cx="32654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经理           主管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85" name="Rectangle 3"/>
          <p:cNvSpPr>
            <a:spLocks noChangeArrowheads="1"/>
          </p:cNvSpPr>
          <p:nvPr/>
        </p:nvSpPr>
        <p:spPr bwMode="auto">
          <a:xfrm>
            <a:off x="5443538" y="4999038"/>
            <a:ext cx="32654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经理           主管       </a:t>
            </a:r>
            <a:r>
              <a:rPr lang="zh-CN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当班人员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99125" y="3968750"/>
            <a:ext cx="312991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28030" y="4231005"/>
            <a:ext cx="10655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6888" y="646113"/>
            <a:ext cx="2692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培 训 内 容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57275" y="1511300"/>
            <a:ext cx="6591300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汛期概述</a:t>
            </a:r>
            <a:endParaRPr lang="en-US" altLang="zh-CN" sz="32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防汛工作主要步骤</a:t>
            </a:r>
            <a:endParaRPr lang="en-US" altLang="zh-CN" sz="32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防汛架构图</a:t>
            </a:r>
            <a:endParaRPr lang="en-US" altLang="zh-CN" sz="32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重点区域识别</a:t>
            </a:r>
            <a:endParaRPr lang="en-US" altLang="zh-CN" sz="32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zh-CN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防汛物资清单</a:t>
            </a:r>
            <a:endParaRPr lang="en-US" altLang="zh-CN" sz="32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5350" y="960438"/>
            <a:ext cx="77946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28228" y="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2060"/>
              </a:buClr>
              <a:buSzPct val="90000"/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汛期概述</a:t>
            </a:r>
            <a:endParaRPr lang="en-US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549275"/>
            <a:ext cx="2032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汛情分级</a:t>
            </a:r>
            <a:endParaRPr lang="zh-CN" altLang="en-US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pic>
        <p:nvPicPr>
          <p:cNvPr id="311299" name="图片 1" descr="QQ图片2013063012313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203325"/>
            <a:ext cx="2336800" cy="222567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11298" name="图片 2" descr="QQ图片201306301232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96975"/>
            <a:ext cx="2303463" cy="233838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11297" name="图片 3" descr="QQ图片201306301233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29"/>
          <a:stretch>
            <a:fillRect/>
          </a:stretch>
        </p:blipFill>
        <p:spPr bwMode="auto">
          <a:xfrm>
            <a:off x="6227763" y="1268413"/>
            <a:ext cx="2111375" cy="22320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ea typeface="隶书" pitchFamily="49" charset="-122"/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09600"/>
            <a:r>
              <a:rPr lang="en-US" altLang="zh-CN" sz="120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09600"/>
            <a:r>
              <a:rPr lang="en-US" altLang="zh-CN" sz="1200">
                <a:solidFill>
                  <a:schemeClr val="tx1"/>
                </a:solidFill>
                <a:latin typeface="宋体" panose="02010600030101010101" pitchFamily="2" charset="-122"/>
              </a:rPr>
              <a:t>     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1275" y="3573463"/>
            <a:ext cx="800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中雨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9400" y="3573463"/>
            <a:ext cx="9017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雨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3863" y="3573463"/>
            <a:ext cx="10048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暴雨</a:t>
            </a:r>
            <a:endParaRPr lang="zh-CN" altLang="en-US" sz="32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755650" y="4437063"/>
            <a:ext cx="208756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雨滴下降连续成线，雨滴四溅，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可闻雨声；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地面积水形成较快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8" name="矩形 21"/>
          <p:cNvSpPr>
            <a:spLocks noChangeArrowheads="1"/>
          </p:cNvSpPr>
          <p:nvPr/>
        </p:nvSpPr>
        <p:spPr bwMode="auto">
          <a:xfrm>
            <a:off x="3563938" y="4460875"/>
            <a:ext cx="22320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雨滴下降模糊成片，四溅很高，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雨声激烈；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地面积水形成很快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99" name="TextBox 22"/>
          <p:cNvSpPr txBox="1">
            <a:spLocks noChangeArrowheads="1"/>
          </p:cNvSpPr>
          <p:nvPr/>
        </p:nvSpPr>
        <p:spPr bwMode="auto">
          <a:xfrm>
            <a:off x="6227763" y="4422775"/>
            <a:ext cx="2376487" cy="203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雨如倾盆，雨声猛烈，开窗说话时，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声音受雨声干扰而听不清楚；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积水形成特快，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1800">
                <a:latin typeface="微软雅黑" panose="020B0503020204020204" charset="-122"/>
                <a:ea typeface="微软雅黑" panose="020B0503020204020204" charset="-122"/>
              </a:rPr>
              <a:t>下水道往往来不及排泄，常有外溢现象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92280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2060"/>
              </a:buClr>
              <a:buSzPct val="90000"/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防汛主要步骤</a:t>
            </a:r>
            <a:endParaRPr lang="en-US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>
              <a:ea typeface="隶书" pitchFamily="49" charset="-122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09600"/>
            <a:r>
              <a:rPr lang="en-US" altLang="zh-CN" sz="120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09600"/>
            <a:r>
              <a:rPr lang="en-US" altLang="zh-CN" sz="1200">
                <a:solidFill>
                  <a:schemeClr val="tx1"/>
                </a:solidFill>
                <a:latin typeface="宋体" panose="02010600030101010101" pitchFamily="2" charset="-122"/>
              </a:rPr>
              <a:t>     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88" y="549275"/>
            <a:ext cx="2032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进入汛期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17415" name="TextBox 24"/>
          <p:cNvSpPr txBox="1">
            <a:spLocks noChangeArrowheads="1"/>
          </p:cNvSpPr>
          <p:nvPr/>
        </p:nvSpPr>
        <p:spPr bwMode="auto">
          <a:xfrm>
            <a:off x="1162050" y="3135313"/>
            <a:ext cx="121126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>
                <a:solidFill>
                  <a:srgbClr val="993300"/>
                </a:solidFill>
                <a:latin typeface="微软雅黑" panose="020B0503020204020204" charset="-122"/>
                <a:ea typeface="微软雅黑" panose="020B0503020204020204" charset="-122"/>
              </a:rPr>
              <a:t>人员保障</a:t>
            </a:r>
            <a:endParaRPr lang="zh-CN" altLang="en-US" sz="20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40"/>
          <a:stretch>
            <a:fillRect/>
          </a:stretch>
        </p:blipFill>
        <p:spPr bwMode="auto">
          <a:xfrm>
            <a:off x="795338" y="1698625"/>
            <a:ext cx="21510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c:\users\ADMINI~1\appdata\roaming\360se6\USERDA~1\Temp\414677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125" y="831850"/>
            <a:ext cx="20764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矩形 30"/>
          <p:cNvSpPr>
            <a:spLocks noChangeArrowheads="1"/>
          </p:cNvSpPr>
          <p:nvPr/>
        </p:nvSpPr>
        <p:spPr bwMode="auto">
          <a:xfrm>
            <a:off x="4086225" y="2817813"/>
            <a:ext cx="12096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>
                <a:solidFill>
                  <a:srgbClr val="993300"/>
                </a:solidFill>
                <a:latin typeface="微软雅黑" panose="020B0503020204020204" charset="-122"/>
                <a:ea typeface="微软雅黑" panose="020B0503020204020204" charset="-122"/>
              </a:rPr>
              <a:t>物资保障</a:t>
            </a:r>
            <a:endParaRPr lang="zh-CN" altLang="en-US" sz="20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8425" y="1639888"/>
            <a:ext cx="18875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矩形 35"/>
          <p:cNvSpPr>
            <a:spLocks noChangeArrowheads="1"/>
          </p:cNvSpPr>
          <p:nvPr/>
        </p:nvSpPr>
        <p:spPr bwMode="auto">
          <a:xfrm>
            <a:off x="6983413" y="3554413"/>
            <a:ext cx="12096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>
                <a:solidFill>
                  <a:srgbClr val="993300"/>
                </a:solidFill>
                <a:latin typeface="微软雅黑" panose="020B0503020204020204" charset="-122"/>
                <a:ea typeface="微软雅黑" panose="020B0503020204020204" charset="-122"/>
              </a:rPr>
              <a:t>防汛检查</a:t>
            </a:r>
            <a:endParaRPr lang="zh-CN" altLang="en-US" sz="20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3361" name="Picture 17" descr="c:\users\ADMINI~1\appdata\roaming\360se6\USERDA~1\Temp\201210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5" y="3871913"/>
            <a:ext cx="2871788" cy="1089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422" name="矩形 37"/>
          <p:cNvSpPr>
            <a:spLocks noChangeArrowheads="1"/>
          </p:cNvSpPr>
          <p:nvPr/>
        </p:nvSpPr>
        <p:spPr bwMode="auto">
          <a:xfrm>
            <a:off x="2589213" y="5038725"/>
            <a:ext cx="12112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>
                <a:solidFill>
                  <a:srgbClr val="993300"/>
                </a:solidFill>
                <a:latin typeface="微软雅黑" panose="020B0503020204020204" charset="-122"/>
                <a:ea typeface="微软雅黑" panose="020B0503020204020204" charset="-122"/>
              </a:rPr>
              <a:t>客户沟通</a:t>
            </a:r>
            <a:endParaRPr lang="zh-CN" altLang="en-US" sz="20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23" name="Picture 19" descr="c:\users\ADMINI~1\appdata\roaming\360se6\USERDA~1\Temp\U_6881~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7225" y="4397375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矩形 39"/>
          <p:cNvSpPr>
            <a:spLocks noChangeArrowheads="1"/>
          </p:cNvSpPr>
          <p:nvPr/>
        </p:nvSpPr>
        <p:spPr bwMode="auto">
          <a:xfrm>
            <a:off x="5984875" y="5810250"/>
            <a:ext cx="121126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>
                <a:solidFill>
                  <a:srgbClr val="993300"/>
                </a:solidFill>
                <a:latin typeface="微软雅黑" panose="020B0503020204020204" charset="-122"/>
                <a:ea typeface="微软雅黑" panose="020B0503020204020204" charset="-122"/>
              </a:rPr>
              <a:t>政府联系</a:t>
            </a:r>
            <a:endParaRPr lang="zh-CN" altLang="en-US" sz="2000">
              <a:solidFill>
                <a:srgbClr val="99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092280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2060"/>
              </a:buClr>
              <a:buSzPct val="90000"/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防汛主要步骤</a:t>
            </a:r>
            <a:endParaRPr lang="en-US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314369" name="Rectangle 1"/>
          <p:cNvSpPr>
            <a:spLocks noChangeArrowheads="1"/>
          </p:cNvSpPr>
          <p:nvPr/>
        </p:nvSpPr>
        <p:spPr bwMode="auto">
          <a:xfrm>
            <a:off x="115888" y="474663"/>
            <a:ext cx="2030412" cy="6477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应对汛情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grpSp>
        <p:nvGrpSpPr>
          <p:cNvPr id="18435" name="组合 12"/>
          <p:cNvGrpSpPr/>
          <p:nvPr/>
        </p:nvGrpSpPr>
        <p:grpSpPr bwMode="auto">
          <a:xfrm>
            <a:off x="549275" y="1327150"/>
            <a:ext cx="2087563" cy="2365375"/>
            <a:chOff x="989199" y="1553524"/>
            <a:chExt cx="1536700" cy="1803400"/>
          </a:xfrm>
        </p:grpSpPr>
        <p:pic>
          <p:nvPicPr>
            <p:cNvPr id="18448" name="Picture 4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9199" y="1553524"/>
              <a:ext cx="1536700" cy="180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1192534" y="2188951"/>
              <a:ext cx="1301812" cy="3050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关注天气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8436" name="组合 15"/>
          <p:cNvGrpSpPr/>
          <p:nvPr/>
        </p:nvGrpSpPr>
        <p:grpSpPr bwMode="auto">
          <a:xfrm>
            <a:off x="3611563" y="1562100"/>
            <a:ext cx="1909762" cy="2081213"/>
            <a:chOff x="3611418" y="1561770"/>
            <a:chExt cx="1910608" cy="2081198"/>
          </a:xfrm>
        </p:grpSpPr>
        <p:pic>
          <p:nvPicPr>
            <p:cNvPr id="18446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1418" y="1561770"/>
              <a:ext cx="1910608" cy="208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3943352" y="2153904"/>
              <a:ext cx="1210211" cy="70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重点区域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防范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8437" name="组合 18"/>
          <p:cNvGrpSpPr/>
          <p:nvPr/>
        </p:nvGrpSpPr>
        <p:grpSpPr bwMode="auto">
          <a:xfrm>
            <a:off x="6159500" y="1573213"/>
            <a:ext cx="2239963" cy="2143125"/>
            <a:chOff x="6065240" y="1573398"/>
            <a:chExt cx="2238582" cy="2143579"/>
          </a:xfrm>
        </p:grpSpPr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243"/>
            <a:stretch>
              <a:fillRect/>
            </a:stretch>
          </p:blipFill>
          <p:spPr bwMode="auto">
            <a:xfrm>
              <a:off x="6065240" y="1573398"/>
              <a:ext cx="2238582" cy="21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6587206" y="2165660"/>
              <a:ext cx="1218448" cy="400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应急处理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8438" name="组合 21"/>
          <p:cNvGrpSpPr/>
          <p:nvPr/>
        </p:nvGrpSpPr>
        <p:grpSpPr bwMode="auto">
          <a:xfrm>
            <a:off x="2071688" y="3892550"/>
            <a:ext cx="2016125" cy="2222500"/>
            <a:chOff x="2166505" y="3892385"/>
            <a:chExt cx="2016578" cy="2223407"/>
          </a:xfrm>
        </p:grpSpPr>
        <p:pic>
          <p:nvPicPr>
            <p:cNvPr id="184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6505" y="3892385"/>
              <a:ext cx="2016578" cy="222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20"/>
            <p:cNvSpPr/>
            <p:nvPr/>
          </p:nvSpPr>
          <p:spPr>
            <a:xfrm>
              <a:off x="2598402" y="4659461"/>
              <a:ext cx="1216298" cy="40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加强巡查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8439" name="组合 24"/>
          <p:cNvGrpSpPr/>
          <p:nvPr/>
        </p:nvGrpSpPr>
        <p:grpSpPr bwMode="auto">
          <a:xfrm>
            <a:off x="4910138" y="3843338"/>
            <a:ext cx="2012950" cy="2255837"/>
            <a:chOff x="4909705" y="3844058"/>
            <a:chExt cx="2013610" cy="2254555"/>
          </a:xfrm>
        </p:grpSpPr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9705" y="3844058"/>
              <a:ext cx="2013610" cy="225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5305122" y="4635770"/>
              <a:ext cx="1218012" cy="399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幼圆" pitchFamily="49" charset="-122"/>
                  <a:ea typeface="幼圆" pitchFamily="49" charset="-122"/>
                </a:rPr>
                <a:t>人员响应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092280" y="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2060"/>
              </a:buClr>
              <a:buSzPct val="90000"/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防汛主要步骤</a:t>
            </a:r>
            <a:endParaRPr lang="en-US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sp>
        <p:nvSpPr>
          <p:cNvPr id="19" name="六边形 18"/>
          <p:cNvSpPr/>
          <p:nvPr/>
        </p:nvSpPr>
        <p:spPr bwMode="auto">
          <a:xfrm>
            <a:off x="3397866" y="1178458"/>
            <a:ext cx="2034684" cy="1807484"/>
          </a:xfrm>
          <a:prstGeom prst="hexagon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对防汛物资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设备进行检查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恢复</a:t>
            </a:r>
            <a:endParaRPr lang="en-US" altLang="zh-CN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（保安、工程）</a:t>
            </a:r>
            <a:endParaRPr lang="zh-CN" altLang="en-US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六边形 19"/>
          <p:cNvSpPr/>
          <p:nvPr/>
        </p:nvSpPr>
        <p:spPr bwMode="auto">
          <a:xfrm>
            <a:off x="1792614" y="2087290"/>
            <a:ext cx="2034684" cy="1807484"/>
          </a:xfrm>
          <a:prstGeom prst="hexagon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对汛情处置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工作进行经验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r>
              <a:rPr lang="en-US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不断改进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（各部门）</a:t>
            </a:r>
            <a:endParaRPr lang="zh-CN" alt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六边形 21"/>
          <p:cNvSpPr/>
          <p:nvPr/>
        </p:nvSpPr>
        <p:spPr bwMode="auto">
          <a:xfrm>
            <a:off x="3402093" y="3011258"/>
            <a:ext cx="2034684" cy="1807484"/>
          </a:xfrm>
          <a:prstGeom prst="hexagon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做好对客户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沟通与提示工作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zh-CN" alt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zh-CN" alt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六边形 22"/>
          <p:cNvSpPr/>
          <p:nvPr/>
        </p:nvSpPr>
        <p:spPr bwMode="auto">
          <a:xfrm>
            <a:off x="1799523" y="3932240"/>
            <a:ext cx="2034684" cy="1807484"/>
          </a:xfrm>
          <a:prstGeom prst="hexagon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对重大汛情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进行备案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六边形 24"/>
          <p:cNvSpPr/>
          <p:nvPr/>
        </p:nvSpPr>
        <p:spPr bwMode="auto">
          <a:xfrm>
            <a:off x="5000726" y="2091107"/>
            <a:ext cx="2034684" cy="1807484"/>
          </a:xfrm>
          <a:prstGeom prst="hexagon">
            <a:avLst/>
          </a:prstGeom>
          <a:solidFill>
            <a:srgbClr val="FFC0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zh-CN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做好消杀工作</a:t>
            </a:r>
            <a:endParaRPr lang="en-US" altLang="zh-CN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/>
            </a:pPr>
            <a:endParaRPr lang="zh-CN" alt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5393" name="Rectangle 1"/>
          <p:cNvSpPr>
            <a:spLocks noChangeArrowheads="1"/>
          </p:cNvSpPr>
          <p:nvPr/>
        </p:nvSpPr>
        <p:spPr bwMode="auto">
          <a:xfrm>
            <a:off x="0" y="471488"/>
            <a:ext cx="2032000" cy="646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汛情过后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>
            <a:off x="0" y="449263"/>
            <a:ext cx="2492375" cy="646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361950" algn="l"/>
              </a:tabLst>
              <a:defRPr/>
            </a:pPr>
            <a:r>
              <a:rPr lang="zh-CN" altLang="zh-CN" sz="36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迷你霹雳体" pitchFamily="33" charset="-122"/>
                <a:ea typeface="迷你霹雳体" pitchFamily="33" charset="-122"/>
              </a:rPr>
              <a:t>防汛架构图</a:t>
            </a:r>
            <a:endParaRPr lang="zh-CN" altLang="zh-CN" sz="36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迷你霹雳体" pitchFamily="33" charset="-122"/>
              <a:ea typeface="迷你霹雳体" pitchFamily="3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20451" y="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2060"/>
              </a:buClr>
              <a:buSzPct val="90000"/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隶书" pitchFamily="49" charset="-122"/>
              </a:rPr>
              <a:t>防汛架构图</a:t>
            </a:r>
            <a:endParaRPr lang="en-US" altLang="zh-CN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ea typeface="隶书" pitchFamily="49" charset="-122"/>
            </a:endParaRPr>
          </a:p>
        </p:txBody>
      </p:sp>
      <p:grpSp>
        <p:nvGrpSpPr>
          <p:cNvPr id="20484" name="Group 24"/>
          <p:cNvGrpSpPr/>
          <p:nvPr/>
        </p:nvGrpSpPr>
        <p:grpSpPr bwMode="auto">
          <a:xfrm>
            <a:off x="2284413" y="903288"/>
            <a:ext cx="5246687" cy="5189537"/>
            <a:chOff x="1439" y="569"/>
            <a:chExt cx="3305" cy="3269"/>
          </a:xfrm>
        </p:grpSpPr>
        <p:sp>
          <p:nvSpPr>
            <p:cNvPr id="46087" name="Text Box 13"/>
            <p:cNvSpPr txBox="1">
              <a:spLocks noChangeArrowheads="1"/>
            </p:cNvSpPr>
            <p:nvPr/>
          </p:nvSpPr>
          <p:spPr bwMode="auto">
            <a:xfrm>
              <a:off x="3796" y="1502"/>
              <a:ext cx="942" cy="24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 algn="ctr">
                <a:defRPr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保安部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3802" y="1905"/>
              <a:ext cx="942" cy="1925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防汛工作的组织协调。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防汛物资的采购工作。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汛情巡视工作。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抢险的组织工作，现场问题的处理及秩序的维护工作。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防汛物资的归口管理。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负责组织现场恢复工作。</a:t>
              </a:r>
              <a:endParaRPr lang="zh-CN" altLang="en-US" sz="900">
                <a:solidFill>
                  <a:schemeClr val="tx1"/>
                </a:solidFill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100">
                  <a:solidFill>
                    <a:schemeClr val="tx1"/>
                  </a:solidFill>
                  <a:latin typeface="Times New Roman" panose="02020603050405020304" pitchFamily="18" charset="0"/>
                </a:rPr>
                <a:t>总结工作的归口管理。</a:t>
              </a:r>
              <a:endParaRPr lang="zh-CN" altLang="en-US" sz="32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89" name="Text Box 5"/>
            <p:cNvSpPr txBox="1">
              <a:spLocks noChangeArrowheads="1"/>
            </p:cNvSpPr>
            <p:nvPr/>
          </p:nvSpPr>
          <p:spPr bwMode="auto">
            <a:xfrm>
              <a:off x="2565" y="1909"/>
              <a:ext cx="1074" cy="1929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>
                <a:buFontTx/>
                <a:buChar char="•"/>
                <a:defRPr/>
              </a:pP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对客沟通及提示工作。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客户疏散组织协调工作。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标识的制作、消杀工作。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协助汛情问题处理。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对客户的防汛宣传工作。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endParaRPr lang="zh-CN" altLang="en-US" sz="1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0" name="Text Box 4"/>
            <p:cNvSpPr txBox="1">
              <a:spLocks noChangeArrowheads="1"/>
            </p:cNvSpPr>
            <p:nvPr/>
          </p:nvSpPr>
          <p:spPr bwMode="auto">
            <a:xfrm>
              <a:off x="1439" y="1893"/>
              <a:ext cx="924" cy="1926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>
                <a:buFontTx/>
                <a:buChar char="•"/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检查排水设施畅通。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检查汛期设施设备状态，保证运行正常。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汛情巡视工作。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发现问题及时处理。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r>
                <a:rPr lang="zh-CN" altLang="en-US" sz="1400">
                  <a:solidFill>
                    <a:schemeClr val="tx1"/>
                  </a:solidFill>
                  <a:latin typeface="Times New Roman" panose="02020603050405020304" pitchFamily="18" charset="0"/>
                </a:rPr>
                <a:t>对问题进行汇总分析。</a:t>
              </a:r>
              <a:endParaRPr lang="zh-CN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buFontTx/>
                <a:buChar char="•"/>
                <a:defRPr/>
              </a:pP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1" name="Text Box 3"/>
            <p:cNvSpPr txBox="1">
              <a:spLocks noChangeArrowheads="1"/>
            </p:cNvSpPr>
            <p:nvPr/>
          </p:nvSpPr>
          <p:spPr bwMode="auto">
            <a:xfrm>
              <a:off x="2463" y="1502"/>
              <a:ext cx="1271" cy="24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 algn="ctr">
                <a:defRPr/>
              </a:pPr>
              <a:r>
                <a:rPr lang="zh-CN" altLang="en-US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办公室保洁部</a:t>
              </a: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2" name="Text Box 2"/>
            <p:cNvSpPr txBox="1">
              <a:spLocks noChangeArrowheads="1"/>
            </p:cNvSpPr>
            <p:nvPr/>
          </p:nvSpPr>
          <p:spPr bwMode="auto">
            <a:xfrm>
              <a:off x="1464" y="1481"/>
              <a:ext cx="924" cy="244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vert="eaVert"/>
            <a:lstStyle/>
            <a:p>
              <a:pPr algn="ctr">
                <a:defRPr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工程部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6093" name="直接连接符 27"/>
            <p:cNvCxnSpPr>
              <a:cxnSpLocks noChangeShapeType="1"/>
            </p:cNvCxnSpPr>
            <p:nvPr/>
          </p:nvCxnSpPr>
          <p:spPr bwMode="auto">
            <a:xfrm rot="5400000">
              <a:off x="2754" y="1148"/>
              <a:ext cx="701" cy="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46094" name="直接连接符 29"/>
            <p:cNvCxnSpPr>
              <a:cxnSpLocks noChangeShapeType="1"/>
            </p:cNvCxnSpPr>
            <p:nvPr/>
          </p:nvCxnSpPr>
          <p:spPr bwMode="auto">
            <a:xfrm rot="5400000">
              <a:off x="3182" y="116"/>
              <a:ext cx="0" cy="225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46095" name="直接连接符 31"/>
            <p:cNvCxnSpPr>
              <a:cxnSpLocks noChangeShapeType="1"/>
            </p:cNvCxnSpPr>
            <p:nvPr/>
          </p:nvCxnSpPr>
          <p:spPr bwMode="auto">
            <a:xfrm rot="5400000" flipV="1">
              <a:off x="4169" y="1368"/>
              <a:ext cx="266" cy="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46096" name="直接连接符 33"/>
            <p:cNvCxnSpPr>
              <a:cxnSpLocks noChangeShapeType="1"/>
            </p:cNvCxnSpPr>
            <p:nvPr/>
          </p:nvCxnSpPr>
          <p:spPr bwMode="auto">
            <a:xfrm rot="5400000" flipV="1">
              <a:off x="1909" y="1378"/>
              <a:ext cx="266" cy="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46097" name="直接连接符 47"/>
            <p:cNvCxnSpPr>
              <a:cxnSpLocks noChangeShapeType="1"/>
            </p:cNvCxnSpPr>
            <p:nvPr/>
          </p:nvCxnSpPr>
          <p:spPr bwMode="auto">
            <a:xfrm rot="5400000" flipV="1">
              <a:off x="2877" y="833"/>
              <a:ext cx="13" cy="463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cxnSp>
        <p:sp>
          <p:nvSpPr>
            <p:cNvPr id="20496" name="Text Box 22"/>
            <p:cNvSpPr txBox="1">
              <a:spLocks noChangeArrowheads="1"/>
            </p:cNvSpPr>
            <p:nvPr/>
          </p:nvSpPr>
          <p:spPr bwMode="auto">
            <a:xfrm>
              <a:off x="2675" y="569"/>
              <a:ext cx="875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chemeClr val="bg1"/>
                  </a:solidFill>
                </a:rPr>
                <a:t>项目负责人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20497" name="Text Box 23"/>
            <p:cNvSpPr txBox="1">
              <a:spLocks noChangeArrowheads="1"/>
            </p:cNvSpPr>
            <p:nvPr/>
          </p:nvSpPr>
          <p:spPr bwMode="auto">
            <a:xfrm>
              <a:off x="1941" y="961"/>
              <a:ext cx="711" cy="23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chemeClr val="bg1"/>
                  </a:solidFill>
                </a:rPr>
                <a:t>信息人员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融科模板</Template>
  <TotalTime>0</TotalTime>
  <Words>1939</Words>
  <Application>WPS 演示</Application>
  <PresentationFormat>全屏显示(4:3)</PresentationFormat>
  <Paragraphs>386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隶书</vt:lpstr>
      <vt:lpstr>微软雅黑</vt:lpstr>
      <vt:lpstr>Calibri</vt:lpstr>
      <vt:lpstr>Wingdings 2</vt:lpstr>
      <vt:lpstr>Wingdings</vt:lpstr>
      <vt:lpstr>Wingdings 2</vt:lpstr>
      <vt:lpstr>Times New Roman</vt:lpstr>
      <vt:lpstr>迷你霹雳体</vt:lpstr>
      <vt:lpstr>幼圆</vt:lpstr>
      <vt:lpstr>Constantia</vt:lpstr>
      <vt:lpstr>Arial Unicode MS</vt:lpstr>
      <vt:lpstr>楷体</vt:lpstr>
      <vt:lpstr>汉仪旗黑-85S</vt:lpstr>
      <vt:lpstr>黑体</vt:lpstr>
      <vt:lpstr>流畅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中国石油大学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保安经理</dc:creator>
  <cp:lastModifiedBy>little fairy</cp:lastModifiedBy>
  <cp:revision>87</cp:revision>
  <dcterms:created xsi:type="dcterms:W3CDTF">2013-08-06T07:31:00Z</dcterms:created>
  <dcterms:modified xsi:type="dcterms:W3CDTF">2023-11-20T07:02:16Z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5A368379F41049C7A1859DA83E3CC1C7_13</vt:lpwstr>
  </property>
</Properties>
</file>