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322" r:id="rId4"/>
    <p:sldId id="277" r:id="rId5"/>
    <p:sldId id="261" r:id="rId6"/>
    <p:sldId id="278" r:id="rId8"/>
    <p:sldId id="279" r:id="rId9"/>
    <p:sldId id="284" r:id="rId10"/>
    <p:sldId id="280" r:id="rId11"/>
    <p:sldId id="266" r:id="rId12"/>
    <p:sldId id="292" r:id="rId13"/>
    <p:sldId id="289" r:id="rId14"/>
    <p:sldId id="281" r:id="rId15"/>
    <p:sldId id="285" r:id="rId16"/>
    <p:sldId id="286" r:id="rId17"/>
    <p:sldId id="294" r:id="rId18"/>
    <p:sldId id="293" r:id="rId19"/>
    <p:sldId id="287" r:id="rId20"/>
    <p:sldId id="270" r:id="rId21"/>
    <p:sldId id="295" r:id="rId22"/>
    <p:sldId id="296" r:id="rId23"/>
    <p:sldId id="303" r:id="rId24"/>
    <p:sldId id="274" r:id="rId25"/>
    <p:sldId id="298" r:id="rId26"/>
    <p:sldId id="299" r:id="rId27"/>
    <p:sldId id="300" r:id="rId28"/>
    <p:sldId id="301" r:id="rId29"/>
    <p:sldId id="302" r:id="rId30"/>
    <p:sldId id="304" r:id="rId31"/>
    <p:sldId id="271" r:id="rId32"/>
    <p:sldId id="306" r:id="rId33"/>
    <p:sldId id="307" r:id="rId34"/>
    <p:sldId id="308" r:id="rId35"/>
    <p:sldId id="309" r:id="rId36"/>
    <p:sldId id="310" r:id="rId37"/>
    <p:sldId id="311" r:id="rId38"/>
    <p:sldId id="324" r:id="rId39"/>
  </p:sldIdLst>
  <p:sldSz cx="9144000" cy="6858000" type="screen4x3"/>
  <p:notesSz cx="6710045" cy="98425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4848"/>
    <a:srgbClr val="F6F9F5"/>
    <a:srgbClr val="F7F7F7"/>
    <a:srgbClr val="EEFBE2"/>
    <a:srgbClr val="EDFBE3"/>
    <a:srgbClr val="E5F8D8"/>
    <a:srgbClr val="F3FBF1"/>
    <a:srgbClr val="EFFAE7"/>
    <a:srgbClr val="F7F9F5"/>
    <a:srgbClr val="F7FA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87" autoAdjust="0"/>
  </p:normalViewPr>
  <p:slideViewPr>
    <p:cSldViewPr snapToGrid="0" showGuides="1">
      <p:cViewPr varScale="1">
        <p:scale>
          <a:sx n="102" d="100"/>
          <a:sy n="102" d="100"/>
        </p:scale>
        <p:origin x="30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gs" Target="tags/tag20.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image" Target="../media/image29.jpeg"/></Relationships>
</file>

<file path=ppt/diagrams/_rels/data2.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image" Target="../media/image2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4FE5350-1218-4788-8247-226C156EFF1B}" type="doc">
      <dgm:prSet loTypeId="urn:microsoft.com/office/officeart/2005/8/layout/bList2#1" loCatId="list" qsTypeId="urn:microsoft.com/office/officeart/2005/8/quickstyle/simple1" qsCatId="simple" csTypeId="urn:microsoft.com/office/officeart/2005/8/colors/accent1_2" csCatId="accent1" phldr="1"/>
      <dgm:spPr/>
      <dgm:t>
        <a:bodyPr/>
        <a:lstStyle/>
        <a:p>
          <a:endParaRPr lang="zh-CN" altLang="en-US"/>
        </a:p>
      </dgm:t>
    </dgm:pt>
    <dgm:pt modelId="{1EC73318-C418-4F74-AC79-1D5502734949}">
      <dgm:prSet/>
      <dgm:spPr>
        <a:solidFill>
          <a:schemeClr val="tx2">
            <a:lumMod val="75000"/>
          </a:schemeClr>
        </a:solidFill>
        <a:ln>
          <a:solidFill>
            <a:schemeClr val="tx2">
              <a:lumMod val="75000"/>
            </a:schemeClr>
          </a:solidFill>
        </a:ln>
      </dgm:spPr>
      <dgm:t>
        <a:bodyPr/>
        <a:lstStyle/>
        <a:p>
          <a:pPr rtl="0"/>
          <a:endParaRPr lang="zh-CN" dirty="0"/>
        </a:p>
      </dgm:t>
    </dgm:pt>
    <dgm:pt modelId="{8FE46F32-F123-42A8-98D1-0D84122531F3}" cxnId="{F7EBABE4-50CA-459C-B3D8-B1A6EEAAEFFB}" type="parTrans">
      <dgm:prSet/>
      <dgm:spPr/>
      <dgm:t>
        <a:bodyPr/>
        <a:lstStyle/>
        <a:p>
          <a:endParaRPr lang="zh-CN" altLang="en-US"/>
        </a:p>
      </dgm:t>
    </dgm:pt>
    <dgm:pt modelId="{2B16FBE7-9465-408C-A07F-8C60CBFDF309}" cxnId="{F7EBABE4-50CA-459C-B3D8-B1A6EEAAEFFB}" type="sibTrans">
      <dgm:prSet/>
      <dgm:spPr/>
      <dgm:t>
        <a:bodyPr/>
        <a:lstStyle/>
        <a:p>
          <a:endParaRPr lang="zh-CN" altLang="en-US"/>
        </a:p>
      </dgm:t>
    </dgm:pt>
    <dgm:pt modelId="{BFFAD1E2-CDF1-411A-8F0A-75E48F5A6ABD}">
      <dgm:prSet/>
      <dgm:spPr>
        <a:solidFill>
          <a:schemeClr val="tx2">
            <a:lumMod val="75000"/>
          </a:schemeClr>
        </a:solidFill>
        <a:ln>
          <a:solidFill>
            <a:schemeClr val="tx2">
              <a:lumMod val="75000"/>
            </a:schemeClr>
          </a:solidFill>
        </a:ln>
      </dgm:spPr>
      <dgm:t>
        <a:bodyPr/>
        <a:lstStyle/>
        <a:p>
          <a:pPr rtl="0"/>
          <a:endParaRPr lang="zh-CN" dirty="0"/>
        </a:p>
      </dgm:t>
    </dgm:pt>
    <dgm:pt modelId="{1846EF70-0D17-4877-9D6D-BB095E99B7CE}" cxnId="{C68383FE-D27D-4AD3-AB75-8BF75C7F6932}" type="parTrans">
      <dgm:prSet/>
      <dgm:spPr/>
      <dgm:t>
        <a:bodyPr/>
        <a:lstStyle/>
        <a:p>
          <a:endParaRPr lang="zh-CN" altLang="en-US"/>
        </a:p>
      </dgm:t>
    </dgm:pt>
    <dgm:pt modelId="{15BBAEE9-0734-498E-AF79-9ACF2552B55E}" cxnId="{C68383FE-D27D-4AD3-AB75-8BF75C7F6932}" type="sibTrans">
      <dgm:prSet/>
      <dgm:spPr/>
      <dgm:t>
        <a:bodyPr/>
        <a:lstStyle/>
        <a:p>
          <a:endParaRPr lang="zh-CN" altLang="en-US"/>
        </a:p>
      </dgm:t>
    </dgm:pt>
    <dgm:pt modelId="{34BC25F2-5033-4F59-9C95-A2C57C3C8CB8}">
      <dgm:prSet/>
      <dgm:spPr>
        <a:ln>
          <a:solidFill>
            <a:schemeClr val="tx2">
              <a:lumMod val="75000"/>
            </a:schemeClr>
          </a:solidFill>
        </a:ln>
      </dgm:spPr>
      <dgm:t>
        <a:bodyPr/>
        <a:lstStyle/>
        <a:p>
          <a:pPr rtl="0"/>
          <a:r>
            <a:rPr lang="zh-CN" b="1" dirty="0" smtClean="0"/>
            <a:t>应急演练实施阶段指从宣布初始事件起到演练结束的整个过程。</a:t>
          </a:r>
          <a:endParaRPr lang="zh-CN" altLang="en-US" dirty="0"/>
        </a:p>
      </dgm:t>
    </dgm:pt>
    <dgm:pt modelId="{1FF26F01-77B9-4B3D-AA84-D37E27E2D425}" cxnId="{D7AF5E99-922E-4D67-838E-7617F41C67CB}" type="parTrans">
      <dgm:prSet/>
      <dgm:spPr/>
      <dgm:t>
        <a:bodyPr/>
        <a:lstStyle/>
        <a:p>
          <a:endParaRPr lang="zh-CN" altLang="en-US"/>
        </a:p>
      </dgm:t>
    </dgm:pt>
    <dgm:pt modelId="{E1CD85ED-3143-4EC7-BEB1-0974D4EACC1E}" cxnId="{D7AF5E99-922E-4D67-838E-7617F41C67CB}" type="sibTrans">
      <dgm:prSet/>
      <dgm:spPr/>
      <dgm:t>
        <a:bodyPr/>
        <a:lstStyle/>
        <a:p>
          <a:endParaRPr lang="zh-CN" altLang="en-US"/>
        </a:p>
      </dgm:t>
    </dgm:pt>
    <dgm:pt modelId="{15FD5360-A9B0-4836-9768-94ED85E02B23}">
      <dgm:prSet/>
      <dgm:spPr>
        <a:ln>
          <a:solidFill>
            <a:schemeClr val="tx2">
              <a:lumMod val="75000"/>
            </a:schemeClr>
          </a:solidFill>
        </a:ln>
      </dgm:spPr>
      <dgm:t>
        <a:bodyPr/>
        <a:lstStyle/>
        <a:p>
          <a:r>
            <a:rPr lang="zh-CN" b="1" dirty="0" smtClean="0"/>
            <a:t>在这个过程中，应当严格按照演练方案制定的流程进行；并且全过程都要有相关人员进行记录</a:t>
          </a:r>
          <a:r>
            <a:rPr lang="zh-CN" altLang="en-US" b="1" dirty="0" smtClean="0"/>
            <a:t>。</a:t>
          </a:r>
          <a:endParaRPr lang="zh-CN" altLang="en-US" dirty="0"/>
        </a:p>
      </dgm:t>
    </dgm:pt>
    <dgm:pt modelId="{925D053C-529A-45F5-AF10-4491673798DB}" cxnId="{94BEA7F7-52C7-4CBE-90DD-1E3E4B413141}" type="parTrans">
      <dgm:prSet/>
      <dgm:spPr/>
      <dgm:t>
        <a:bodyPr/>
        <a:lstStyle/>
        <a:p>
          <a:endParaRPr lang="zh-CN" altLang="en-US"/>
        </a:p>
      </dgm:t>
    </dgm:pt>
    <dgm:pt modelId="{8BF26CB0-186A-42B4-9628-2F0CBAB5F75E}" cxnId="{94BEA7F7-52C7-4CBE-90DD-1E3E4B413141}" type="sibTrans">
      <dgm:prSet/>
      <dgm:spPr/>
      <dgm:t>
        <a:bodyPr/>
        <a:lstStyle/>
        <a:p>
          <a:endParaRPr lang="zh-CN" altLang="en-US"/>
        </a:p>
      </dgm:t>
    </dgm:pt>
    <dgm:pt modelId="{C44899DB-C99D-4288-A7CB-71558D24C723}" type="pres">
      <dgm:prSet presAssocID="{C4FE5350-1218-4788-8247-226C156EFF1B}" presName="diagram" presStyleCnt="0">
        <dgm:presLayoutVars>
          <dgm:dir/>
          <dgm:animLvl val="lvl"/>
          <dgm:resizeHandles val="exact"/>
        </dgm:presLayoutVars>
      </dgm:prSet>
      <dgm:spPr/>
      <dgm:t>
        <a:bodyPr/>
        <a:lstStyle/>
        <a:p>
          <a:endParaRPr lang="zh-CN" altLang="en-US"/>
        </a:p>
      </dgm:t>
    </dgm:pt>
    <dgm:pt modelId="{AD4D2ACC-3588-4F5D-A0B2-7C386EE33D2F}" type="pres">
      <dgm:prSet presAssocID="{1EC73318-C418-4F74-AC79-1D5502734949}" presName="compNode" presStyleCnt="0"/>
      <dgm:spPr/>
    </dgm:pt>
    <dgm:pt modelId="{4D72B073-2019-4196-98BA-389B92A8A7BD}" type="pres">
      <dgm:prSet presAssocID="{1EC73318-C418-4F74-AC79-1D5502734949}" presName="childRect" presStyleLbl="bgAcc1" presStyleIdx="0" presStyleCnt="2">
        <dgm:presLayoutVars>
          <dgm:bulletEnabled val="1"/>
        </dgm:presLayoutVars>
      </dgm:prSet>
      <dgm:spPr/>
      <dgm:t>
        <a:bodyPr/>
        <a:lstStyle/>
        <a:p>
          <a:endParaRPr lang="zh-CN" altLang="en-US"/>
        </a:p>
      </dgm:t>
    </dgm:pt>
    <dgm:pt modelId="{F4B4962C-3EC3-430D-BCF2-3B46CBA8EBFD}" type="pres">
      <dgm:prSet presAssocID="{1EC73318-C418-4F74-AC79-1D5502734949}" presName="parentText" presStyleLbl="node1" presStyleIdx="0" presStyleCnt="0">
        <dgm:presLayoutVars>
          <dgm:chMax val="0"/>
          <dgm:bulletEnabled val="1"/>
        </dgm:presLayoutVars>
      </dgm:prSet>
      <dgm:spPr/>
      <dgm:t>
        <a:bodyPr/>
        <a:lstStyle/>
        <a:p>
          <a:endParaRPr lang="zh-CN" altLang="en-US"/>
        </a:p>
      </dgm:t>
    </dgm:pt>
    <dgm:pt modelId="{BBC7E763-657E-4E7B-8514-39304E2AB6A6}" type="pres">
      <dgm:prSet presAssocID="{1EC73318-C418-4F74-AC79-1D5502734949}" presName="parentRect" presStyleLbl="alignNode1" presStyleIdx="0" presStyleCnt="2"/>
      <dgm:spPr/>
      <dgm:t>
        <a:bodyPr/>
        <a:lstStyle/>
        <a:p>
          <a:endParaRPr lang="zh-CN" altLang="en-US"/>
        </a:p>
      </dgm:t>
    </dgm:pt>
    <dgm:pt modelId="{1894AC50-2CBC-4CD0-94B5-76A1DB876849}" type="pres">
      <dgm:prSet presAssocID="{1EC73318-C418-4F74-AC79-1D5502734949}" presName="adorn" presStyleLbl="fgAccFollow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995A23B4-B161-4427-B945-64EFFC3C9554}" type="pres">
      <dgm:prSet presAssocID="{2B16FBE7-9465-408C-A07F-8C60CBFDF309}" presName="sibTrans" presStyleLbl="sibTrans2D1" presStyleIdx="0" presStyleCnt="0"/>
      <dgm:spPr/>
      <dgm:t>
        <a:bodyPr/>
        <a:lstStyle/>
        <a:p>
          <a:endParaRPr lang="zh-CN" altLang="en-US"/>
        </a:p>
      </dgm:t>
    </dgm:pt>
    <dgm:pt modelId="{79D7D45A-06A3-4318-B77E-C56FBCD2117F}" type="pres">
      <dgm:prSet presAssocID="{BFFAD1E2-CDF1-411A-8F0A-75E48F5A6ABD}" presName="compNode" presStyleCnt="0"/>
      <dgm:spPr/>
    </dgm:pt>
    <dgm:pt modelId="{3D9A12B2-615E-4065-8BFF-7E44A8AEC949}" type="pres">
      <dgm:prSet presAssocID="{BFFAD1E2-CDF1-411A-8F0A-75E48F5A6ABD}" presName="childRect" presStyleLbl="bgAcc1" presStyleIdx="1" presStyleCnt="2">
        <dgm:presLayoutVars>
          <dgm:bulletEnabled val="1"/>
        </dgm:presLayoutVars>
      </dgm:prSet>
      <dgm:spPr/>
      <dgm:t>
        <a:bodyPr/>
        <a:lstStyle/>
        <a:p>
          <a:endParaRPr lang="zh-CN" altLang="en-US"/>
        </a:p>
      </dgm:t>
    </dgm:pt>
    <dgm:pt modelId="{2242BA36-855D-4ACE-BAD9-96539DF13F14}" type="pres">
      <dgm:prSet presAssocID="{BFFAD1E2-CDF1-411A-8F0A-75E48F5A6ABD}" presName="parentText" presStyleLbl="node1" presStyleIdx="0" presStyleCnt="0">
        <dgm:presLayoutVars>
          <dgm:chMax val="0"/>
          <dgm:bulletEnabled val="1"/>
        </dgm:presLayoutVars>
      </dgm:prSet>
      <dgm:spPr/>
      <dgm:t>
        <a:bodyPr/>
        <a:lstStyle/>
        <a:p>
          <a:endParaRPr lang="zh-CN" altLang="en-US"/>
        </a:p>
      </dgm:t>
    </dgm:pt>
    <dgm:pt modelId="{F2D450BA-5921-454E-999E-4566B6A0A329}" type="pres">
      <dgm:prSet presAssocID="{BFFAD1E2-CDF1-411A-8F0A-75E48F5A6ABD}" presName="parentRect" presStyleLbl="alignNode1" presStyleIdx="1" presStyleCnt="2"/>
      <dgm:spPr/>
      <dgm:t>
        <a:bodyPr/>
        <a:lstStyle/>
        <a:p>
          <a:endParaRPr lang="zh-CN" altLang="en-US"/>
        </a:p>
      </dgm:t>
    </dgm:pt>
    <dgm:pt modelId="{B7E8923F-D571-4438-9EFB-B55F292EE668}" type="pres">
      <dgm:prSet presAssocID="{BFFAD1E2-CDF1-411A-8F0A-75E48F5A6ABD}" presName="adorn" presStyleLbl="fgAccFollow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Lst>
  <dgm:cxnLst>
    <dgm:cxn modelId="{91520FAE-90E5-46AA-9CFE-7A08B465D78A}" type="presOf" srcId="{15FD5360-A9B0-4836-9768-94ED85E02B23}" destId="{3D9A12B2-615E-4065-8BFF-7E44A8AEC949}" srcOrd="0" destOrd="0" presId="urn:microsoft.com/office/officeart/2005/8/layout/bList2#1"/>
    <dgm:cxn modelId="{94BEA7F7-52C7-4CBE-90DD-1E3E4B413141}" srcId="{BFFAD1E2-CDF1-411A-8F0A-75E48F5A6ABD}" destId="{15FD5360-A9B0-4836-9768-94ED85E02B23}" srcOrd="0" destOrd="0" parTransId="{925D053C-529A-45F5-AF10-4491673798DB}" sibTransId="{8BF26CB0-186A-42B4-9628-2F0CBAB5F75E}"/>
    <dgm:cxn modelId="{C68383FE-D27D-4AD3-AB75-8BF75C7F6932}" srcId="{C4FE5350-1218-4788-8247-226C156EFF1B}" destId="{BFFAD1E2-CDF1-411A-8F0A-75E48F5A6ABD}" srcOrd="1" destOrd="0" parTransId="{1846EF70-0D17-4877-9D6D-BB095E99B7CE}" sibTransId="{15BBAEE9-0734-498E-AF79-9ACF2552B55E}"/>
    <dgm:cxn modelId="{DF5A3623-F06F-4F0C-8F8E-DFB965CA1B8F}" type="presOf" srcId="{2B16FBE7-9465-408C-A07F-8C60CBFDF309}" destId="{995A23B4-B161-4427-B945-64EFFC3C9554}" srcOrd="0" destOrd="0" presId="urn:microsoft.com/office/officeart/2005/8/layout/bList2#1"/>
    <dgm:cxn modelId="{F7EBABE4-50CA-459C-B3D8-B1A6EEAAEFFB}" srcId="{C4FE5350-1218-4788-8247-226C156EFF1B}" destId="{1EC73318-C418-4F74-AC79-1D5502734949}" srcOrd="0" destOrd="0" parTransId="{8FE46F32-F123-42A8-98D1-0D84122531F3}" sibTransId="{2B16FBE7-9465-408C-A07F-8C60CBFDF309}"/>
    <dgm:cxn modelId="{9FB10CAB-4311-4937-B129-E4C9477697AC}" type="presOf" srcId="{BFFAD1E2-CDF1-411A-8F0A-75E48F5A6ABD}" destId="{F2D450BA-5921-454E-999E-4566B6A0A329}" srcOrd="1" destOrd="0" presId="urn:microsoft.com/office/officeart/2005/8/layout/bList2#1"/>
    <dgm:cxn modelId="{03D9790E-00D0-4D71-A712-DCB1B9727E26}" type="presOf" srcId="{C4FE5350-1218-4788-8247-226C156EFF1B}" destId="{C44899DB-C99D-4288-A7CB-71558D24C723}" srcOrd="0" destOrd="0" presId="urn:microsoft.com/office/officeart/2005/8/layout/bList2#1"/>
    <dgm:cxn modelId="{D7AF5E99-922E-4D67-838E-7617F41C67CB}" srcId="{1EC73318-C418-4F74-AC79-1D5502734949}" destId="{34BC25F2-5033-4F59-9C95-A2C57C3C8CB8}" srcOrd="0" destOrd="0" parTransId="{1FF26F01-77B9-4B3D-AA84-D37E27E2D425}" sibTransId="{E1CD85ED-3143-4EC7-BEB1-0974D4EACC1E}"/>
    <dgm:cxn modelId="{7DC77BAC-5C7D-4AC1-9204-1F02C2165552}" type="presOf" srcId="{1EC73318-C418-4F74-AC79-1D5502734949}" destId="{F4B4962C-3EC3-430D-BCF2-3B46CBA8EBFD}" srcOrd="0" destOrd="0" presId="urn:microsoft.com/office/officeart/2005/8/layout/bList2#1"/>
    <dgm:cxn modelId="{3CAECBD6-4EDE-47D4-8798-5726ADAFDBE5}" type="presOf" srcId="{34BC25F2-5033-4F59-9C95-A2C57C3C8CB8}" destId="{4D72B073-2019-4196-98BA-389B92A8A7BD}" srcOrd="0" destOrd="0" presId="urn:microsoft.com/office/officeart/2005/8/layout/bList2#1"/>
    <dgm:cxn modelId="{4EA66AAB-9822-42DF-8A4D-BDA52C7681F1}" type="presOf" srcId="{BFFAD1E2-CDF1-411A-8F0A-75E48F5A6ABD}" destId="{2242BA36-855D-4ACE-BAD9-96539DF13F14}" srcOrd="0" destOrd="0" presId="urn:microsoft.com/office/officeart/2005/8/layout/bList2#1"/>
    <dgm:cxn modelId="{02453F50-58D6-4A67-A487-496DA5EED563}" type="presOf" srcId="{1EC73318-C418-4F74-AC79-1D5502734949}" destId="{BBC7E763-657E-4E7B-8514-39304E2AB6A6}" srcOrd="1" destOrd="0" presId="urn:microsoft.com/office/officeart/2005/8/layout/bList2#1"/>
    <dgm:cxn modelId="{F96013BC-A2A6-4B3F-B0A6-BAB6B712020E}" type="presParOf" srcId="{C44899DB-C99D-4288-A7CB-71558D24C723}" destId="{AD4D2ACC-3588-4F5D-A0B2-7C386EE33D2F}" srcOrd="0" destOrd="0" presId="urn:microsoft.com/office/officeart/2005/8/layout/bList2#1"/>
    <dgm:cxn modelId="{883B6F03-FD20-4198-AE89-9AC230D33128}" type="presParOf" srcId="{AD4D2ACC-3588-4F5D-A0B2-7C386EE33D2F}" destId="{4D72B073-2019-4196-98BA-389B92A8A7BD}" srcOrd="0" destOrd="0" presId="urn:microsoft.com/office/officeart/2005/8/layout/bList2#1"/>
    <dgm:cxn modelId="{AFFCBF66-3A0C-4E9B-AA44-2F140DA96F62}" type="presParOf" srcId="{AD4D2ACC-3588-4F5D-A0B2-7C386EE33D2F}" destId="{F4B4962C-3EC3-430D-BCF2-3B46CBA8EBFD}" srcOrd="1" destOrd="0" presId="urn:microsoft.com/office/officeart/2005/8/layout/bList2#1"/>
    <dgm:cxn modelId="{3366A921-5EE8-4E35-8027-8E29DE6F4871}" type="presParOf" srcId="{AD4D2ACC-3588-4F5D-A0B2-7C386EE33D2F}" destId="{BBC7E763-657E-4E7B-8514-39304E2AB6A6}" srcOrd="2" destOrd="0" presId="urn:microsoft.com/office/officeart/2005/8/layout/bList2#1"/>
    <dgm:cxn modelId="{E6DA5732-F133-4210-A9A7-37716C5F014C}" type="presParOf" srcId="{AD4D2ACC-3588-4F5D-A0B2-7C386EE33D2F}" destId="{1894AC50-2CBC-4CD0-94B5-76A1DB876849}" srcOrd="3" destOrd="0" presId="urn:microsoft.com/office/officeart/2005/8/layout/bList2#1"/>
    <dgm:cxn modelId="{A40EFE87-9072-4505-8B0E-F9A466375850}" type="presParOf" srcId="{C44899DB-C99D-4288-A7CB-71558D24C723}" destId="{995A23B4-B161-4427-B945-64EFFC3C9554}" srcOrd="1" destOrd="0" presId="urn:microsoft.com/office/officeart/2005/8/layout/bList2#1"/>
    <dgm:cxn modelId="{E4893897-E5C7-462E-AE05-FB1E5E24F46A}" type="presParOf" srcId="{C44899DB-C99D-4288-A7CB-71558D24C723}" destId="{79D7D45A-06A3-4318-B77E-C56FBCD2117F}" srcOrd="2" destOrd="0" presId="urn:microsoft.com/office/officeart/2005/8/layout/bList2#1"/>
    <dgm:cxn modelId="{0558FA42-6EDD-486D-91AF-3062A0D2249B}" type="presParOf" srcId="{79D7D45A-06A3-4318-B77E-C56FBCD2117F}" destId="{3D9A12B2-615E-4065-8BFF-7E44A8AEC949}" srcOrd="0" destOrd="0" presId="urn:microsoft.com/office/officeart/2005/8/layout/bList2#1"/>
    <dgm:cxn modelId="{142535B0-87BA-49E3-AFCE-1D6F49E46BEB}" type="presParOf" srcId="{79D7D45A-06A3-4318-B77E-C56FBCD2117F}" destId="{2242BA36-855D-4ACE-BAD9-96539DF13F14}" srcOrd="1" destOrd="0" presId="urn:microsoft.com/office/officeart/2005/8/layout/bList2#1"/>
    <dgm:cxn modelId="{3CE71A40-02B8-4354-935B-DF76FE34D23A}" type="presParOf" srcId="{79D7D45A-06A3-4318-B77E-C56FBCD2117F}" destId="{F2D450BA-5921-454E-999E-4566B6A0A329}" srcOrd="2" destOrd="0" presId="urn:microsoft.com/office/officeart/2005/8/layout/bList2#1"/>
    <dgm:cxn modelId="{15E34C86-02DB-465D-9813-720C199278C5}" type="presParOf" srcId="{79D7D45A-06A3-4318-B77E-C56FBCD2117F}" destId="{B7E8923F-D571-4438-9EFB-B55F292EE668}" srcOrd="3" destOrd="0" presId="urn:microsoft.com/office/officeart/2005/8/layout/bList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EA85B9-3BE6-4266-832B-C230BA9F094B}" type="doc">
      <dgm:prSet loTypeId="urn:microsoft.com/office/officeart/2005/8/layout/vList3#1" loCatId="picture" qsTypeId="urn:microsoft.com/office/officeart/2005/8/quickstyle/simple1" qsCatId="simple" csTypeId="urn:microsoft.com/office/officeart/2005/8/colors/accent1_2" csCatId="accent1" phldr="1"/>
      <dgm:spPr/>
      <dgm:t>
        <a:bodyPr/>
        <a:lstStyle/>
        <a:p>
          <a:endParaRPr lang="zh-CN" altLang="en-US"/>
        </a:p>
      </dgm:t>
    </dgm:pt>
    <dgm:pt modelId="{B1B9EE23-97D8-4B53-A480-EE1CCF8B52D1}">
      <dgm:prSet/>
      <dgm:spPr>
        <a:solidFill>
          <a:schemeClr val="tx2">
            <a:lumMod val="75000"/>
          </a:schemeClr>
        </a:solidFill>
        <a:effectLst>
          <a:outerShdw blurRad="457200" dist="431800" dir="8100000" algn="tr" rotWithShape="0">
            <a:prstClr val="black">
              <a:alpha val="30000"/>
            </a:prstClr>
          </a:outerShdw>
        </a:effectLst>
      </dgm:spPr>
      <dgm:t>
        <a:bodyPr/>
        <a:lstStyle/>
        <a:p>
          <a:pPr algn="just" rtl="0"/>
          <a:r>
            <a:rPr lang="zh-CN" altLang="en-US" b="1" dirty="0" smtClean="0"/>
            <a:t>如</a:t>
          </a:r>
          <a:r>
            <a:rPr lang="zh-CN" b="1" dirty="0" smtClean="0"/>
            <a:t>遇呼吸、心跳停止者，可采取</a:t>
          </a:r>
          <a:r>
            <a:rPr lang="zh-CN" b="1" dirty="0" smtClean="0">
              <a:solidFill>
                <a:srgbClr val="FF0000"/>
              </a:solidFill>
            </a:rPr>
            <a:t>人工呼吸</a:t>
          </a:r>
          <a:r>
            <a:rPr lang="zh-CN" b="1" dirty="0" smtClean="0"/>
            <a:t>或胸外心脏按压法，使其恢复正常。</a:t>
          </a:r>
          <a:endParaRPr lang="zh-CN" b="1" dirty="0"/>
        </a:p>
      </dgm:t>
    </dgm:pt>
    <dgm:pt modelId="{CB9EA62A-D3C7-46C9-B9FD-BA8C38A8E81C}" cxnId="{EBF24BF0-76D6-468B-8275-455DE01578C9}" type="parTrans">
      <dgm:prSet/>
      <dgm:spPr/>
      <dgm:t>
        <a:bodyPr/>
        <a:lstStyle/>
        <a:p>
          <a:endParaRPr lang="zh-CN" altLang="en-US"/>
        </a:p>
      </dgm:t>
    </dgm:pt>
    <dgm:pt modelId="{174BD5CB-5956-4F6F-8D09-357007116E1B}" cxnId="{EBF24BF0-76D6-468B-8275-455DE01578C9}" type="sibTrans">
      <dgm:prSet/>
      <dgm:spPr/>
      <dgm:t>
        <a:bodyPr/>
        <a:lstStyle/>
        <a:p>
          <a:endParaRPr lang="zh-CN" altLang="en-US"/>
        </a:p>
      </dgm:t>
    </dgm:pt>
    <dgm:pt modelId="{DFD3492F-4F6C-4E90-BBC3-4900D53AB709}" type="pres">
      <dgm:prSet presAssocID="{9BEA85B9-3BE6-4266-832B-C230BA9F094B}" presName="linearFlow" presStyleCnt="0">
        <dgm:presLayoutVars>
          <dgm:dir/>
          <dgm:resizeHandles val="exact"/>
        </dgm:presLayoutVars>
      </dgm:prSet>
      <dgm:spPr/>
      <dgm:t>
        <a:bodyPr/>
        <a:lstStyle/>
        <a:p>
          <a:endParaRPr lang="zh-CN" altLang="en-US"/>
        </a:p>
      </dgm:t>
    </dgm:pt>
    <dgm:pt modelId="{583CEB9F-2138-4B2C-9A1B-34DBE8A47C48}" type="pres">
      <dgm:prSet presAssocID="{B1B9EE23-97D8-4B53-A480-EE1CCF8B52D1}" presName="composite" presStyleCnt="0"/>
      <dgm:spPr/>
    </dgm:pt>
    <dgm:pt modelId="{91461F43-7D66-410D-AD40-69441C33EDDD}" type="pres">
      <dgm:prSet presAssocID="{B1B9EE23-97D8-4B53-A480-EE1CCF8B52D1}" presName="imgShp" presStyleLbl="fgImgPlace1" presStyleIdx="0" presStyleCnt="1" custScaleX="134366" custScaleY="134366"/>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370E7A88-7F86-44EB-B80D-19E0A4F80E34}" type="pres">
      <dgm:prSet presAssocID="{B1B9EE23-97D8-4B53-A480-EE1CCF8B52D1}" presName="txShp" presStyleLbl="node1" presStyleIdx="0" presStyleCnt="1" custLinFactNeighborX="23742">
        <dgm:presLayoutVars>
          <dgm:bulletEnabled val="1"/>
        </dgm:presLayoutVars>
      </dgm:prSet>
      <dgm:spPr/>
      <dgm:t>
        <a:bodyPr/>
        <a:lstStyle/>
        <a:p>
          <a:endParaRPr lang="zh-CN" altLang="en-US"/>
        </a:p>
      </dgm:t>
    </dgm:pt>
  </dgm:ptLst>
  <dgm:cxnLst>
    <dgm:cxn modelId="{C9B93BE1-6713-4522-BBEC-62A7B933D552}" type="presOf" srcId="{9BEA85B9-3BE6-4266-832B-C230BA9F094B}" destId="{DFD3492F-4F6C-4E90-BBC3-4900D53AB709}" srcOrd="0" destOrd="0" presId="urn:microsoft.com/office/officeart/2005/8/layout/vList3#1"/>
    <dgm:cxn modelId="{EED46B70-AC70-4899-BD7B-A3AFEA41B59C}" type="presOf" srcId="{B1B9EE23-97D8-4B53-A480-EE1CCF8B52D1}" destId="{370E7A88-7F86-44EB-B80D-19E0A4F80E34}" srcOrd="0" destOrd="0" presId="urn:microsoft.com/office/officeart/2005/8/layout/vList3#1"/>
    <dgm:cxn modelId="{EBF24BF0-76D6-468B-8275-455DE01578C9}" srcId="{9BEA85B9-3BE6-4266-832B-C230BA9F094B}" destId="{B1B9EE23-97D8-4B53-A480-EE1CCF8B52D1}" srcOrd="0" destOrd="0" parTransId="{CB9EA62A-D3C7-46C9-B9FD-BA8C38A8E81C}" sibTransId="{174BD5CB-5956-4F6F-8D09-357007116E1B}"/>
    <dgm:cxn modelId="{097C32FA-6C3D-4337-AB04-3D2F83D07275}" type="presParOf" srcId="{DFD3492F-4F6C-4E90-BBC3-4900D53AB709}" destId="{583CEB9F-2138-4B2C-9A1B-34DBE8A47C48}" srcOrd="0" destOrd="0" presId="urn:microsoft.com/office/officeart/2005/8/layout/vList3#1"/>
    <dgm:cxn modelId="{34233316-E042-4664-854F-701E8D4173E8}" type="presParOf" srcId="{583CEB9F-2138-4B2C-9A1B-34DBE8A47C48}" destId="{91461F43-7D66-410D-AD40-69441C33EDDD}" srcOrd="0" destOrd="0" presId="urn:microsoft.com/office/officeart/2005/8/layout/vList3#1"/>
    <dgm:cxn modelId="{D110689D-1120-40B8-A217-6FB572D07E45}" type="presParOf" srcId="{583CEB9F-2138-4B2C-9A1B-34DBE8A47C48}" destId="{370E7A88-7F86-44EB-B80D-19E0A4F80E34}" srcOrd="1" destOrd="0" presId="urn:microsoft.com/office/officeart/2005/8/layout/vList3#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380B3A-631A-4DA1-A20F-8D82B7914E94}"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zh-CN" altLang="en-US"/>
        </a:p>
      </dgm:t>
    </dgm:pt>
    <dgm:pt modelId="{E2403BF3-1802-4B89-AC36-D8FB0983286D}">
      <dgm:prSet custT="1"/>
      <dgm:spPr>
        <a:solidFill>
          <a:schemeClr val="tx2">
            <a:lumMod val="75000"/>
          </a:schemeClr>
        </a:solidFill>
      </dgm:spPr>
      <dgm:t>
        <a:bodyPr/>
        <a:lstStyle/>
        <a:p>
          <a:pPr rtl="0">
            <a:lnSpc>
              <a:spcPct val="120000"/>
            </a:lnSpc>
            <a:spcAft>
              <a:spcPts val="0"/>
            </a:spcAft>
          </a:pPr>
          <a:r>
            <a:rPr lang="zh-CN" altLang="en-US" sz="1800" b="1" spc="100" baseline="0" dirty="0" smtClean="0">
              <a:solidFill>
                <a:schemeClr val="bg1"/>
              </a:solidFill>
            </a:rPr>
            <a:t>使触电者迅速脱离电源</a:t>
          </a:r>
          <a:endParaRPr lang="zh-CN" altLang="en-US" sz="1800" spc="100" baseline="0" dirty="0">
            <a:solidFill>
              <a:schemeClr val="bg1"/>
            </a:solidFill>
          </a:endParaRPr>
        </a:p>
      </dgm:t>
    </dgm:pt>
    <dgm:pt modelId="{0EA2B4F0-2F45-4930-B0F7-039D9770A135}" cxnId="{C23EC25E-97FD-4254-8840-B6D98F23906C}" type="parTrans">
      <dgm:prSet/>
      <dgm:spPr/>
      <dgm:t>
        <a:bodyPr/>
        <a:lstStyle/>
        <a:p>
          <a:endParaRPr lang="zh-CN" altLang="en-US"/>
        </a:p>
      </dgm:t>
    </dgm:pt>
    <dgm:pt modelId="{D3DA139A-CCAE-4047-83D1-1F0B9415D4E2}" cxnId="{C23EC25E-97FD-4254-8840-B6D98F23906C}" type="sibTrans">
      <dgm:prSet/>
      <dgm:spPr/>
      <dgm:t>
        <a:bodyPr/>
        <a:lstStyle/>
        <a:p>
          <a:endParaRPr lang="zh-CN" altLang="en-US"/>
        </a:p>
      </dgm:t>
    </dgm:pt>
    <dgm:pt modelId="{5C3CD7C1-E9EC-4113-B284-ED4CB70D853D}">
      <dgm:prSet custT="1"/>
      <dgm:spPr>
        <a:solidFill>
          <a:schemeClr val="tx2">
            <a:lumMod val="75000"/>
          </a:schemeClr>
        </a:solidFill>
      </dgm:spPr>
      <dgm:t>
        <a:bodyPr/>
        <a:lstStyle/>
        <a:p>
          <a:pPr rtl="0">
            <a:lnSpc>
              <a:spcPct val="120000"/>
            </a:lnSpc>
            <a:spcAft>
              <a:spcPts val="0"/>
            </a:spcAft>
          </a:pPr>
          <a:r>
            <a:rPr lang="zh-CN" altLang="en-US" sz="1800" b="1" spc="100" baseline="0" dirty="0" smtClean="0">
              <a:solidFill>
                <a:schemeClr val="bg1"/>
              </a:solidFill>
            </a:rPr>
            <a:t>分秒必争</a:t>
          </a:r>
          <a:endParaRPr lang="en-US" altLang="zh-CN" sz="1800" b="1" spc="100" baseline="0" dirty="0" smtClean="0">
            <a:solidFill>
              <a:schemeClr val="bg1"/>
            </a:solidFill>
          </a:endParaRPr>
        </a:p>
        <a:p>
          <a:pPr rtl="0">
            <a:lnSpc>
              <a:spcPct val="120000"/>
            </a:lnSpc>
            <a:spcAft>
              <a:spcPts val="0"/>
            </a:spcAft>
          </a:pPr>
          <a:r>
            <a:rPr lang="zh-CN" altLang="en-US" sz="1800" b="1" spc="100" baseline="0" dirty="0" smtClean="0">
              <a:solidFill>
                <a:schemeClr val="bg1"/>
              </a:solidFill>
            </a:rPr>
            <a:t>就地抢救</a:t>
          </a:r>
          <a:endParaRPr lang="zh-CN" altLang="en-US" sz="1800" spc="100" baseline="0" dirty="0">
            <a:solidFill>
              <a:schemeClr val="bg1"/>
            </a:solidFill>
          </a:endParaRPr>
        </a:p>
      </dgm:t>
    </dgm:pt>
    <dgm:pt modelId="{85A7ED05-AA9A-47DE-A156-DAEDF386BD6C}" cxnId="{161DDE4C-8A48-4328-98C9-AB130126E1EF}" type="parTrans">
      <dgm:prSet/>
      <dgm:spPr/>
      <dgm:t>
        <a:bodyPr/>
        <a:lstStyle/>
        <a:p>
          <a:endParaRPr lang="zh-CN" altLang="en-US"/>
        </a:p>
      </dgm:t>
    </dgm:pt>
    <dgm:pt modelId="{2310C1FE-7ADE-43F3-9A13-72766555B1E7}" cxnId="{161DDE4C-8A48-4328-98C9-AB130126E1EF}" type="sibTrans">
      <dgm:prSet/>
      <dgm:spPr/>
      <dgm:t>
        <a:bodyPr/>
        <a:lstStyle/>
        <a:p>
          <a:endParaRPr lang="zh-CN" altLang="en-US"/>
        </a:p>
      </dgm:t>
    </dgm:pt>
    <dgm:pt modelId="{8D9AE31A-A4DB-4942-B2EC-6CCBC750691E}">
      <dgm:prSet custT="1"/>
      <dgm:spPr>
        <a:solidFill>
          <a:schemeClr val="tx2">
            <a:lumMod val="75000"/>
          </a:schemeClr>
        </a:solidFill>
      </dgm:spPr>
      <dgm:t>
        <a:bodyPr/>
        <a:lstStyle/>
        <a:p>
          <a:pPr rtl="0">
            <a:lnSpc>
              <a:spcPct val="120000"/>
            </a:lnSpc>
            <a:spcAft>
              <a:spcPts val="0"/>
            </a:spcAft>
          </a:pPr>
          <a:r>
            <a:rPr lang="zh-CN" altLang="en-US" sz="1800" b="1" spc="100" baseline="0" dirty="0" smtClean="0">
              <a:solidFill>
                <a:schemeClr val="bg1"/>
              </a:solidFill>
            </a:rPr>
            <a:t>用正确的方法进行施救</a:t>
          </a:r>
          <a:endParaRPr lang="zh-CN" altLang="en-US" sz="1800" spc="100" baseline="0" dirty="0">
            <a:solidFill>
              <a:schemeClr val="bg1"/>
            </a:solidFill>
          </a:endParaRPr>
        </a:p>
      </dgm:t>
    </dgm:pt>
    <dgm:pt modelId="{67B61BB0-C39B-427D-9A42-5820B34F45CC}" cxnId="{2DCAD4DE-0FAD-4C6F-8BD8-6F33162500C3}" type="parTrans">
      <dgm:prSet/>
      <dgm:spPr/>
      <dgm:t>
        <a:bodyPr/>
        <a:lstStyle/>
        <a:p>
          <a:endParaRPr lang="zh-CN" altLang="en-US"/>
        </a:p>
      </dgm:t>
    </dgm:pt>
    <dgm:pt modelId="{95F8CCCB-0868-4E43-B64A-2251AB90F49B}" cxnId="{2DCAD4DE-0FAD-4C6F-8BD8-6F33162500C3}" type="sibTrans">
      <dgm:prSet/>
      <dgm:spPr/>
      <dgm:t>
        <a:bodyPr/>
        <a:lstStyle/>
        <a:p>
          <a:endParaRPr lang="zh-CN" altLang="en-US"/>
        </a:p>
      </dgm:t>
    </dgm:pt>
    <dgm:pt modelId="{B2222225-7496-4069-B1CA-B13F01B38442}" type="pres">
      <dgm:prSet presAssocID="{58380B3A-631A-4DA1-A20F-8D82B7914E94}" presName="theList" presStyleCnt="0">
        <dgm:presLayoutVars>
          <dgm:dir/>
          <dgm:animLvl val="lvl"/>
          <dgm:resizeHandles val="exact"/>
        </dgm:presLayoutVars>
      </dgm:prSet>
      <dgm:spPr/>
      <dgm:t>
        <a:bodyPr/>
        <a:lstStyle/>
        <a:p>
          <a:endParaRPr lang="zh-CN" altLang="en-US"/>
        </a:p>
      </dgm:t>
    </dgm:pt>
    <dgm:pt modelId="{648A2A3D-9AFC-4AFA-ACD8-C5DDC92556AD}" type="pres">
      <dgm:prSet presAssocID="{E2403BF3-1802-4B89-AC36-D8FB0983286D}" presName="compNode" presStyleCnt="0"/>
      <dgm:spPr/>
    </dgm:pt>
    <dgm:pt modelId="{0B7D024C-EAF9-4872-A0C8-609ED8FAFAEC}" type="pres">
      <dgm:prSet presAssocID="{E2403BF3-1802-4B89-AC36-D8FB0983286D}" presName="noGeometry" presStyleCnt="0"/>
      <dgm:spPr/>
    </dgm:pt>
    <dgm:pt modelId="{90D50A61-345B-4477-904C-BF81C7B16D69}" type="pres">
      <dgm:prSet presAssocID="{E2403BF3-1802-4B89-AC36-D8FB0983286D}" presName="childTextVisible" presStyleLbl="bgAccFollowNode1" presStyleIdx="0" presStyleCnt="3">
        <dgm:presLayoutVars>
          <dgm:bulletEnabled val="1"/>
        </dgm:presLayoutVars>
      </dgm:prSet>
      <dgm:spPr>
        <a:solidFill>
          <a:schemeClr val="tx2">
            <a:lumMod val="60000"/>
            <a:lumOff val="40000"/>
            <a:alpha val="90000"/>
          </a:schemeClr>
        </a:solidFill>
      </dgm:spPr>
    </dgm:pt>
    <dgm:pt modelId="{EE5EA15D-BDD0-4C2E-B596-329886296C90}" type="pres">
      <dgm:prSet presAssocID="{E2403BF3-1802-4B89-AC36-D8FB0983286D}" presName="childTextHidden" presStyleLbl="bgAccFollowNode1" presStyleIdx="0" presStyleCnt="3"/>
      <dgm:spPr/>
    </dgm:pt>
    <dgm:pt modelId="{82AFB104-1C3F-4A78-822C-95904627B34E}" type="pres">
      <dgm:prSet presAssocID="{E2403BF3-1802-4B89-AC36-D8FB0983286D}" presName="parentText" presStyleLbl="node1" presStyleIdx="0" presStyleCnt="3" custScaleX="201403" custScaleY="201038">
        <dgm:presLayoutVars>
          <dgm:chMax val="1"/>
          <dgm:bulletEnabled val="1"/>
        </dgm:presLayoutVars>
      </dgm:prSet>
      <dgm:spPr/>
      <dgm:t>
        <a:bodyPr/>
        <a:lstStyle/>
        <a:p>
          <a:endParaRPr lang="zh-CN" altLang="en-US"/>
        </a:p>
      </dgm:t>
    </dgm:pt>
    <dgm:pt modelId="{C9210C17-48BD-4BC3-B26A-DCF06050C1D2}" type="pres">
      <dgm:prSet presAssocID="{E2403BF3-1802-4B89-AC36-D8FB0983286D}" presName="aSpace" presStyleCnt="0"/>
      <dgm:spPr/>
    </dgm:pt>
    <dgm:pt modelId="{71346CCB-EDBC-450D-A5A9-8DA8AE175229}" type="pres">
      <dgm:prSet presAssocID="{5C3CD7C1-E9EC-4113-B284-ED4CB70D853D}" presName="compNode" presStyleCnt="0"/>
      <dgm:spPr/>
    </dgm:pt>
    <dgm:pt modelId="{A9474065-6724-4399-915B-F4354EB81518}" type="pres">
      <dgm:prSet presAssocID="{5C3CD7C1-E9EC-4113-B284-ED4CB70D853D}" presName="noGeometry" presStyleCnt="0"/>
      <dgm:spPr/>
    </dgm:pt>
    <dgm:pt modelId="{A2ECA1C8-C0EA-45D3-9F06-2F7E40A7BF8B}" type="pres">
      <dgm:prSet presAssocID="{5C3CD7C1-E9EC-4113-B284-ED4CB70D853D}" presName="childTextVisible" presStyleLbl="bgAccFollowNode1" presStyleIdx="1" presStyleCnt="3">
        <dgm:presLayoutVars>
          <dgm:bulletEnabled val="1"/>
        </dgm:presLayoutVars>
      </dgm:prSet>
      <dgm:spPr>
        <a:solidFill>
          <a:schemeClr val="tx2">
            <a:lumMod val="60000"/>
            <a:lumOff val="40000"/>
            <a:alpha val="90000"/>
          </a:schemeClr>
        </a:solidFill>
      </dgm:spPr>
    </dgm:pt>
    <dgm:pt modelId="{9FC6B48C-27D4-43FC-BC43-9A5E940B8692}" type="pres">
      <dgm:prSet presAssocID="{5C3CD7C1-E9EC-4113-B284-ED4CB70D853D}" presName="childTextHidden" presStyleLbl="bgAccFollowNode1" presStyleIdx="1" presStyleCnt="3"/>
      <dgm:spPr/>
    </dgm:pt>
    <dgm:pt modelId="{21111DD9-94CE-4EDD-8A4A-67B9B294AE17}" type="pres">
      <dgm:prSet presAssocID="{5C3CD7C1-E9EC-4113-B284-ED4CB70D853D}" presName="parentText" presStyleLbl="node1" presStyleIdx="1" presStyleCnt="3" custScaleX="201403" custScaleY="201038">
        <dgm:presLayoutVars>
          <dgm:chMax val="1"/>
          <dgm:bulletEnabled val="1"/>
        </dgm:presLayoutVars>
      </dgm:prSet>
      <dgm:spPr/>
      <dgm:t>
        <a:bodyPr/>
        <a:lstStyle/>
        <a:p>
          <a:endParaRPr lang="zh-CN" altLang="en-US"/>
        </a:p>
      </dgm:t>
    </dgm:pt>
    <dgm:pt modelId="{2E833CC3-AF11-4FC1-9522-A0057B96BD7A}" type="pres">
      <dgm:prSet presAssocID="{5C3CD7C1-E9EC-4113-B284-ED4CB70D853D}" presName="aSpace" presStyleCnt="0"/>
      <dgm:spPr/>
    </dgm:pt>
    <dgm:pt modelId="{4136E9A2-A607-4B7C-9DE1-79857D213510}" type="pres">
      <dgm:prSet presAssocID="{8D9AE31A-A4DB-4942-B2EC-6CCBC750691E}" presName="compNode" presStyleCnt="0"/>
      <dgm:spPr/>
    </dgm:pt>
    <dgm:pt modelId="{F8437B93-6264-4587-AA25-998C00B7D310}" type="pres">
      <dgm:prSet presAssocID="{8D9AE31A-A4DB-4942-B2EC-6CCBC750691E}" presName="noGeometry" presStyleCnt="0"/>
      <dgm:spPr/>
    </dgm:pt>
    <dgm:pt modelId="{9B49BE97-21D5-4192-921E-470FDFA1D417}" type="pres">
      <dgm:prSet presAssocID="{8D9AE31A-A4DB-4942-B2EC-6CCBC750691E}" presName="childTextVisible" presStyleLbl="bgAccFollowNode1" presStyleIdx="2" presStyleCnt="3">
        <dgm:presLayoutVars>
          <dgm:bulletEnabled val="1"/>
        </dgm:presLayoutVars>
      </dgm:prSet>
      <dgm:spPr>
        <a:solidFill>
          <a:schemeClr val="tx2">
            <a:lumMod val="60000"/>
            <a:lumOff val="40000"/>
            <a:alpha val="90000"/>
          </a:schemeClr>
        </a:solidFill>
      </dgm:spPr>
    </dgm:pt>
    <dgm:pt modelId="{04ADAE9B-AB6F-4ADB-BD69-B0C8332C4912}" type="pres">
      <dgm:prSet presAssocID="{8D9AE31A-A4DB-4942-B2EC-6CCBC750691E}" presName="childTextHidden" presStyleLbl="bgAccFollowNode1" presStyleIdx="2" presStyleCnt="3"/>
      <dgm:spPr/>
    </dgm:pt>
    <dgm:pt modelId="{B642FE79-D14A-48BC-A532-1B72AE2775EB}" type="pres">
      <dgm:prSet presAssocID="{8D9AE31A-A4DB-4942-B2EC-6CCBC750691E}" presName="parentText" presStyleLbl="node1" presStyleIdx="2" presStyleCnt="3" custScaleX="201403" custScaleY="201038">
        <dgm:presLayoutVars>
          <dgm:chMax val="1"/>
          <dgm:bulletEnabled val="1"/>
        </dgm:presLayoutVars>
      </dgm:prSet>
      <dgm:spPr/>
      <dgm:t>
        <a:bodyPr/>
        <a:lstStyle/>
        <a:p>
          <a:endParaRPr lang="zh-CN" altLang="en-US"/>
        </a:p>
      </dgm:t>
    </dgm:pt>
  </dgm:ptLst>
  <dgm:cxnLst>
    <dgm:cxn modelId="{C5843889-E860-4F4B-86E0-6BCC74917F8C}" type="presOf" srcId="{E2403BF3-1802-4B89-AC36-D8FB0983286D}" destId="{82AFB104-1C3F-4A78-822C-95904627B34E}" srcOrd="0" destOrd="0" presId="urn:microsoft.com/office/officeart/2005/8/layout/hProcess6"/>
    <dgm:cxn modelId="{C23EC25E-97FD-4254-8840-B6D98F23906C}" srcId="{58380B3A-631A-4DA1-A20F-8D82B7914E94}" destId="{E2403BF3-1802-4B89-AC36-D8FB0983286D}" srcOrd="0" destOrd="0" parTransId="{0EA2B4F0-2F45-4930-B0F7-039D9770A135}" sibTransId="{D3DA139A-CCAE-4047-83D1-1F0B9415D4E2}"/>
    <dgm:cxn modelId="{81E4261F-2289-492D-82B8-F0F9C17C8B83}" type="presOf" srcId="{8D9AE31A-A4DB-4942-B2EC-6CCBC750691E}" destId="{B642FE79-D14A-48BC-A532-1B72AE2775EB}" srcOrd="0" destOrd="0" presId="urn:microsoft.com/office/officeart/2005/8/layout/hProcess6"/>
    <dgm:cxn modelId="{0D77FAF7-4ADA-48D0-A12C-A8535F9AF36D}" type="presOf" srcId="{5C3CD7C1-E9EC-4113-B284-ED4CB70D853D}" destId="{21111DD9-94CE-4EDD-8A4A-67B9B294AE17}" srcOrd="0" destOrd="0" presId="urn:microsoft.com/office/officeart/2005/8/layout/hProcess6"/>
    <dgm:cxn modelId="{B11F5886-99D8-4C3D-93E4-8651567CDCAB}" type="presOf" srcId="{58380B3A-631A-4DA1-A20F-8D82B7914E94}" destId="{B2222225-7496-4069-B1CA-B13F01B38442}" srcOrd="0" destOrd="0" presId="urn:microsoft.com/office/officeart/2005/8/layout/hProcess6"/>
    <dgm:cxn modelId="{161DDE4C-8A48-4328-98C9-AB130126E1EF}" srcId="{58380B3A-631A-4DA1-A20F-8D82B7914E94}" destId="{5C3CD7C1-E9EC-4113-B284-ED4CB70D853D}" srcOrd="1" destOrd="0" parTransId="{85A7ED05-AA9A-47DE-A156-DAEDF386BD6C}" sibTransId="{2310C1FE-7ADE-43F3-9A13-72766555B1E7}"/>
    <dgm:cxn modelId="{2DCAD4DE-0FAD-4C6F-8BD8-6F33162500C3}" srcId="{58380B3A-631A-4DA1-A20F-8D82B7914E94}" destId="{8D9AE31A-A4DB-4942-B2EC-6CCBC750691E}" srcOrd="2" destOrd="0" parTransId="{67B61BB0-C39B-427D-9A42-5820B34F45CC}" sibTransId="{95F8CCCB-0868-4E43-B64A-2251AB90F49B}"/>
    <dgm:cxn modelId="{A1109F7D-6D9E-4D10-90FB-5482FDF66E69}" type="presParOf" srcId="{B2222225-7496-4069-B1CA-B13F01B38442}" destId="{648A2A3D-9AFC-4AFA-ACD8-C5DDC92556AD}" srcOrd="0" destOrd="0" presId="urn:microsoft.com/office/officeart/2005/8/layout/hProcess6"/>
    <dgm:cxn modelId="{04353DD7-A5FE-4176-BC14-738921A23AD0}" type="presParOf" srcId="{648A2A3D-9AFC-4AFA-ACD8-C5DDC92556AD}" destId="{0B7D024C-EAF9-4872-A0C8-609ED8FAFAEC}" srcOrd="0" destOrd="0" presId="urn:microsoft.com/office/officeart/2005/8/layout/hProcess6"/>
    <dgm:cxn modelId="{7DCB8F9B-9DCD-4990-BB2D-6EDF62191145}" type="presParOf" srcId="{648A2A3D-9AFC-4AFA-ACD8-C5DDC92556AD}" destId="{90D50A61-345B-4477-904C-BF81C7B16D69}" srcOrd="1" destOrd="0" presId="urn:microsoft.com/office/officeart/2005/8/layout/hProcess6"/>
    <dgm:cxn modelId="{EB9BC1D9-16C4-4743-A490-6E3000BBDCE9}" type="presParOf" srcId="{648A2A3D-9AFC-4AFA-ACD8-C5DDC92556AD}" destId="{EE5EA15D-BDD0-4C2E-B596-329886296C90}" srcOrd="2" destOrd="0" presId="urn:microsoft.com/office/officeart/2005/8/layout/hProcess6"/>
    <dgm:cxn modelId="{470CC145-A65B-4FD3-B5E9-0C64D6BC9782}" type="presParOf" srcId="{648A2A3D-9AFC-4AFA-ACD8-C5DDC92556AD}" destId="{82AFB104-1C3F-4A78-822C-95904627B34E}" srcOrd="3" destOrd="0" presId="urn:microsoft.com/office/officeart/2005/8/layout/hProcess6"/>
    <dgm:cxn modelId="{95788093-B066-4C8F-899E-E8E00A848F0B}" type="presParOf" srcId="{B2222225-7496-4069-B1CA-B13F01B38442}" destId="{C9210C17-48BD-4BC3-B26A-DCF06050C1D2}" srcOrd="1" destOrd="0" presId="urn:microsoft.com/office/officeart/2005/8/layout/hProcess6"/>
    <dgm:cxn modelId="{0DDF85A5-BF1D-4679-99A1-FA7608B36886}" type="presParOf" srcId="{B2222225-7496-4069-B1CA-B13F01B38442}" destId="{71346CCB-EDBC-450D-A5A9-8DA8AE175229}" srcOrd="2" destOrd="0" presId="urn:microsoft.com/office/officeart/2005/8/layout/hProcess6"/>
    <dgm:cxn modelId="{D96559F2-DC2A-4B53-B174-B98B15D07AAC}" type="presParOf" srcId="{71346CCB-EDBC-450D-A5A9-8DA8AE175229}" destId="{A9474065-6724-4399-915B-F4354EB81518}" srcOrd="0" destOrd="0" presId="urn:microsoft.com/office/officeart/2005/8/layout/hProcess6"/>
    <dgm:cxn modelId="{61AFABE3-C386-4DFB-96B7-45E4ED02F55B}" type="presParOf" srcId="{71346CCB-EDBC-450D-A5A9-8DA8AE175229}" destId="{A2ECA1C8-C0EA-45D3-9F06-2F7E40A7BF8B}" srcOrd="1" destOrd="0" presId="urn:microsoft.com/office/officeart/2005/8/layout/hProcess6"/>
    <dgm:cxn modelId="{8C32E7A2-7E91-4D9D-825F-0A38311DC8C0}" type="presParOf" srcId="{71346CCB-EDBC-450D-A5A9-8DA8AE175229}" destId="{9FC6B48C-27D4-43FC-BC43-9A5E940B8692}" srcOrd="2" destOrd="0" presId="urn:microsoft.com/office/officeart/2005/8/layout/hProcess6"/>
    <dgm:cxn modelId="{69D3E6DE-D72D-42CE-B951-2BA23E9C9157}" type="presParOf" srcId="{71346CCB-EDBC-450D-A5A9-8DA8AE175229}" destId="{21111DD9-94CE-4EDD-8A4A-67B9B294AE17}" srcOrd="3" destOrd="0" presId="urn:microsoft.com/office/officeart/2005/8/layout/hProcess6"/>
    <dgm:cxn modelId="{04FCE3DE-6C86-4884-B094-904DAC42C90E}" type="presParOf" srcId="{B2222225-7496-4069-B1CA-B13F01B38442}" destId="{2E833CC3-AF11-4FC1-9522-A0057B96BD7A}" srcOrd="3" destOrd="0" presId="urn:microsoft.com/office/officeart/2005/8/layout/hProcess6"/>
    <dgm:cxn modelId="{3CF1D21E-2E97-41E2-A5C9-F5CBBD6A0EAB}" type="presParOf" srcId="{B2222225-7496-4069-B1CA-B13F01B38442}" destId="{4136E9A2-A607-4B7C-9DE1-79857D213510}" srcOrd="4" destOrd="0" presId="urn:microsoft.com/office/officeart/2005/8/layout/hProcess6"/>
    <dgm:cxn modelId="{6C38D15E-477E-4BD4-8714-21B703131555}" type="presParOf" srcId="{4136E9A2-A607-4B7C-9DE1-79857D213510}" destId="{F8437B93-6264-4587-AA25-998C00B7D310}" srcOrd="0" destOrd="0" presId="urn:microsoft.com/office/officeart/2005/8/layout/hProcess6"/>
    <dgm:cxn modelId="{96D9CEEF-160B-4E94-A0AA-10ED26B85F70}" type="presParOf" srcId="{4136E9A2-A607-4B7C-9DE1-79857D213510}" destId="{9B49BE97-21D5-4192-921E-470FDFA1D417}" srcOrd="1" destOrd="0" presId="urn:microsoft.com/office/officeart/2005/8/layout/hProcess6"/>
    <dgm:cxn modelId="{86AC62F9-0822-46B7-97FE-833AF513DAA4}" type="presParOf" srcId="{4136E9A2-A607-4B7C-9DE1-79857D213510}" destId="{04ADAE9B-AB6F-4ADB-BD69-B0C8332C4912}" srcOrd="2" destOrd="0" presId="urn:microsoft.com/office/officeart/2005/8/layout/hProcess6"/>
    <dgm:cxn modelId="{595BC3C5-9C7F-4032-869B-ED8300627FD7}" type="presParOf" srcId="{4136E9A2-A607-4B7C-9DE1-79857D213510}" destId="{B642FE79-D14A-48BC-A532-1B72AE2775EB}" srcOrd="3" destOrd="0" presId="urn:microsoft.com/office/officeart/2005/8/layout/hProcess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447985" cy="3883269"/>
        <a:chOff x="0" y="0"/>
        <a:chExt cx="6447985" cy="3883269"/>
      </a:xfrm>
    </dsp:grpSpPr>
    <dsp:sp modelId="{4D72B073-2019-4196-98BA-389B92A8A7BD}">
      <dsp:nvSpPr>
        <dsp:cNvPr id="3" name="同侧圆角矩形 2"/>
        <dsp:cNvSpPr/>
      </dsp:nvSpPr>
      <dsp:spPr bwMode="white">
        <a:xfrm>
          <a:off x="43" y="297162"/>
          <a:ext cx="2862661" cy="2137814"/>
        </a:xfrm>
        <a:prstGeom prst="round2SameRect">
          <a:avLst>
            <a:gd name="adj1" fmla="val 8000"/>
            <a:gd name="adj2" fmla="val 0"/>
          </a:avLst>
        </a:prstGeom>
        <a:ln>
          <a:solidFill>
            <a:schemeClr val="tx2">
              <a:lumMod val="75000"/>
            </a:schemeClr>
          </a:solidFill>
        </a:ln>
      </dsp:spPr>
      <dsp:style>
        <a:lnRef idx="2">
          <a:schemeClr val="accent1"/>
        </a:lnRef>
        <a:fillRef idx="1">
          <a:schemeClr val="lt1">
            <a:alpha val="90000"/>
          </a:schemeClr>
        </a:fillRef>
        <a:effectRef idx="0">
          <a:scrgbClr r="0" g="0" b="0"/>
        </a:effectRef>
        <a:fontRef idx="minor"/>
      </dsp:style>
      <dsp:txBody>
        <a:bodyPr lIns="30480" tIns="91439" rIns="30480" bIns="30480" anchor="t"/>
        <a:lstStyle>
          <a:lvl1pPr algn="l">
            <a:defRPr sz="24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1" rtl="0">
            <a:lnSpc>
              <a:spcPct val="100000"/>
            </a:lnSpc>
            <a:spcBef>
              <a:spcPct val="0"/>
            </a:spcBef>
            <a:spcAft>
              <a:spcPct val="15000"/>
            </a:spcAft>
            <a:buChar char="•"/>
          </a:pPr>
          <a:r>
            <a:rPr lang="zh-CN" b="1" dirty="0" smtClean="0">
              <a:solidFill>
                <a:schemeClr val="dk1"/>
              </a:solidFill>
            </a:rPr>
            <a:t>应急演练实施阶段指从宣布初始事件起到演练结束的整个过程。</a:t>
          </a:r>
          <a:endParaRPr lang="zh-CN" altLang="en-US" dirty="0">
            <a:solidFill>
              <a:schemeClr val="dk1"/>
            </a:solidFill>
          </a:endParaRPr>
        </a:p>
      </dsp:txBody>
      <dsp:txXfrm>
        <a:off x="43" y="297162"/>
        <a:ext cx="2862661" cy="2137814"/>
      </dsp:txXfrm>
    </dsp:sp>
    <dsp:sp modelId="{BBC7E763-657E-4E7B-8514-39304E2AB6A6}">
      <dsp:nvSpPr>
        <dsp:cNvPr id="4" name="矩形 3"/>
        <dsp:cNvSpPr/>
      </dsp:nvSpPr>
      <dsp:spPr bwMode="white">
        <a:xfrm>
          <a:off x="43" y="2434976"/>
          <a:ext cx="2862661" cy="919260"/>
        </a:xfrm>
        <a:prstGeom prst="rect">
          <a:avLst/>
        </a:prstGeom>
        <a:solidFill>
          <a:schemeClr val="tx2">
            <a:lumMod val="75000"/>
          </a:schemeClr>
        </a:solidFill>
        <a:ln>
          <a:solidFill>
            <a:schemeClr val="tx2">
              <a:lumMod val="75000"/>
            </a:schemeClr>
          </a:solidFill>
        </a:ln>
      </dsp:spPr>
      <dsp:style>
        <a:lnRef idx="2">
          <a:schemeClr val="accent1"/>
        </a:lnRef>
        <a:fillRef idx="1">
          <a:schemeClr val="accent1"/>
        </a:fillRef>
        <a:effectRef idx="0">
          <a:scrgbClr r="0" g="0" b="0"/>
        </a:effectRef>
        <a:fontRef idx="minor">
          <a:schemeClr val="lt1"/>
        </a:fontRef>
      </dsp:style>
      <dsp:txBody>
        <a:bodyPr lIns="224790" tIns="0" rIns="74930" bIns="0" anchor="ctr"/>
        <a:lstStyle>
          <a:lvl1pPr algn="l">
            <a:defRPr sz="5900"/>
          </a:lvl1pPr>
          <a:lvl2pPr marL="285750" indent="-285750" algn="l">
            <a:defRPr sz="4600"/>
          </a:lvl2pPr>
          <a:lvl3pPr marL="571500" indent="-285750" algn="l">
            <a:defRPr sz="4600"/>
          </a:lvl3pPr>
          <a:lvl4pPr marL="857250" indent="-285750" algn="l">
            <a:defRPr sz="4600"/>
          </a:lvl4pPr>
          <a:lvl5pPr marL="1143000" indent="-285750" algn="l">
            <a:defRPr sz="4600"/>
          </a:lvl5pPr>
          <a:lvl6pPr marL="1428750" indent="-285750" algn="l">
            <a:defRPr sz="4600"/>
          </a:lvl6pPr>
          <a:lvl7pPr marL="1714500" indent="-285750" algn="l">
            <a:defRPr sz="4600"/>
          </a:lvl7pPr>
          <a:lvl8pPr marL="2000250" indent="-285750" algn="l">
            <a:defRPr sz="4600"/>
          </a:lvl8pPr>
          <a:lvl9pPr marL="2286000" indent="-285750" algn="l">
            <a:defRPr sz="4600"/>
          </a:lvl9pPr>
        </a:lstStyle>
        <a:p>
          <a:pPr lvl="0" rtl="0">
            <a:lnSpc>
              <a:spcPct val="100000"/>
            </a:lnSpc>
            <a:spcBef>
              <a:spcPct val="0"/>
            </a:spcBef>
            <a:spcAft>
              <a:spcPct val="35000"/>
            </a:spcAft>
          </a:pPr>
          <a:endParaRPr lang="zh-CN" dirty="0"/>
        </a:p>
      </dsp:txBody>
      <dsp:txXfrm>
        <a:off x="43" y="2434976"/>
        <a:ext cx="2862661" cy="919260"/>
      </dsp:txXfrm>
    </dsp:sp>
    <dsp:sp modelId="{1894AC50-2CBC-4CD0-94B5-76A1DB876849}">
      <dsp:nvSpPr>
        <dsp:cNvPr id="5" name="椭圆 4"/>
        <dsp:cNvSpPr/>
      </dsp:nvSpPr>
      <dsp:spPr bwMode="white">
        <a:xfrm>
          <a:off x="2099586" y="2584175"/>
          <a:ext cx="1001931" cy="1001931"/>
        </a:xfrm>
        <a:prstGeom prst="ellipse">
          <a:avLst/>
        </a:prstGeom>
        <a:blipFill>
          <a:blip r:embed="rId1" cstate="print">
            <a:extLst>
              <a:ext uri="{28A0092B-C50C-407E-A947-70E740481C1C}">
                <a14:useLocalDpi xmlns:a14="http://schemas.microsoft.com/office/drawing/2010/main" val="0"/>
              </a:ext>
            </a:extLst>
          </a:blip>
          <a:srcRect/>
          <a:stretch>
            <a:fillRect l="-25000" r="-25000"/>
          </a:stretch>
        </a:blipFill>
      </dsp:spPr>
      <dsp:style>
        <a:lnRef idx="2">
          <a:schemeClr val="accent1">
            <a:alpha val="90000"/>
            <a:tint val="40000"/>
          </a:schemeClr>
        </a:lnRef>
        <a:fillRef idx="1">
          <a:schemeClr val="accent1">
            <a:alpha val="90000"/>
            <a:tint val="40000"/>
          </a:schemeClr>
        </a:fillRef>
        <a:effectRef idx="0">
          <a:scrgbClr r="0" g="0" b="0"/>
        </a:effectRef>
        <a:fontRef idx="minor"/>
      </dsp:style>
      <dsp:txXfrm>
        <a:off x="2099586" y="2584175"/>
        <a:ext cx="1001931" cy="1001931"/>
      </dsp:txXfrm>
    </dsp:sp>
    <dsp:sp modelId="{3D9A12B2-615E-4065-8BFF-7E44A8AEC949}">
      <dsp:nvSpPr>
        <dsp:cNvPr id="6" name="同侧圆角矩形 5"/>
        <dsp:cNvSpPr/>
      </dsp:nvSpPr>
      <dsp:spPr bwMode="white">
        <a:xfrm>
          <a:off x="3349740" y="297162"/>
          <a:ext cx="2862661" cy="2137814"/>
        </a:xfrm>
        <a:prstGeom prst="round2SameRect">
          <a:avLst>
            <a:gd name="adj1" fmla="val 8000"/>
            <a:gd name="adj2" fmla="val 0"/>
          </a:avLst>
        </a:prstGeom>
        <a:ln>
          <a:solidFill>
            <a:schemeClr val="tx2">
              <a:lumMod val="75000"/>
            </a:schemeClr>
          </a:solidFill>
        </a:ln>
      </dsp:spPr>
      <dsp:style>
        <a:lnRef idx="2">
          <a:schemeClr val="accent1"/>
        </a:lnRef>
        <a:fillRef idx="1">
          <a:schemeClr val="lt1">
            <a:alpha val="90000"/>
          </a:schemeClr>
        </a:fillRef>
        <a:effectRef idx="0">
          <a:scrgbClr r="0" g="0" b="0"/>
        </a:effectRef>
        <a:fontRef idx="minor"/>
      </dsp:style>
      <dsp:txBody>
        <a:bodyPr lIns="30480" tIns="91439" rIns="30480" bIns="30480" anchor="t"/>
        <a:lstStyle>
          <a:lvl1pPr algn="l">
            <a:defRPr sz="24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1">
            <a:lnSpc>
              <a:spcPct val="100000"/>
            </a:lnSpc>
            <a:spcBef>
              <a:spcPct val="0"/>
            </a:spcBef>
            <a:spcAft>
              <a:spcPct val="15000"/>
            </a:spcAft>
            <a:buChar char="•"/>
          </a:pPr>
          <a:r>
            <a:rPr lang="zh-CN" b="1" dirty="0" smtClean="0">
              <a:solidFill>
                <a:schemeClr val="dk1"/>
              </a:solidFill>
            </a:rPr>
            <a:t>在这个过程中，应当严格按照演练方案制定的流程进行；并且全过程都要有相关人员进行记录</a:t>
          </a:r>
          <a:r>
            <a:rPr lang="zh-CN" altLang="en-US" b="1" dirty="0" smtClean="0">
              <a:solidFill>
                <a:schemeClr val="dk1"/>
              </a:solidFill>
            </a:rPr>
            <a:t>。</a:t>
          </a:r>
          <a:endParaRPr lang="zh-CN" altLang="en-US" dirty="0">
            <a:solidFill>
              <a:schemeClr val="dk1"/>
            </a:solidFill>
          </a:endParaRPr>
        </a:p>
      </dsp:txBody>
      <dsp:txXfrm>
        <a:off x="3349740" y="297162"/>
        <a:ext cx="2862661" cy="2137814"/>
      </dsp:txXfrm>
    </dsp:sp>
    <dsp:sp modelId="{F2D450BA-5921-454E-999E-4566B6A0A329}">
      <dsp:nvSpPr>
        <dsp:cNvPr id="7" name="矩形 6"/>
        <dsp:cNvSpPr/>
      </dsp:nvSpPr>
      <dsp:spPr bwMode="white">
        <a:xfrm>
          <a:off x="3349740" y="2434976"/>
          <a:ext cx="2862661" cy="919260"/>
        </a:xfrm>
        <a:prstGeom prst="rect">
          <a:avLst/>
        </a:prstGeom>
        <a:solidFill>
          <a:schemeClr val="tx2">
            <a:lumMod val="75000"/>
          </a:schemeClr>
        </a:solidFill>
        <a:ln>
          <a:solidFill>
            <a:schemeClr val="tx2">
              <a:lumMod val="75000"/>
            </a:schemeClr>
          </a:solidFill>
        </a:ln>
      </dsp:spPr>
      <dsp:style>
        <a:lnRef idx="2">
          <a:schemeClr val="accent1"/>
        </a:lnRef>
        <a:fillRef idx="1">
          <a:schemeClr val="accent1"/>
        </a:fillRef>
        <a:effectRef idx="0">
          <a:scrgbClr r="0" g="0" b="0"/>
        </a:effectRef>
        <a:fontRef idx="minor">
          <a:schemeClr val="lt1"/>
        </a:fontRef>
      </dsp:style>
      <dsp:txBody>
        <a:bodyPr lIns="224790" tIns="0" rIns="74930" bIns="0" anchor="ctr"/>
        <a:lstStyle>
          <a:lvl1pPr algn="l">
            <a:defRPr sz="5900"/>
          </a:lvl1pPr>
          <a:lvl2pPr marL="285750" indent="-285750" algn="l">
            <a:defRPr sz="4600"/>
          </a:lvl2pPr>
          <a:lvl3pPr marL="571500" indent="-285750" algn="l">
            <a:defRPr sz="4600"/>
          </a:lvl3pPr>
          <a:lvl4pPr marL="857250" indent="-285750" algn="l">
            <a:defRPr sz="4600"/>
          </a:lvl4pPr>
          <a:lvl5pPr marL="1143000" indent="-285750" algn="l">
            <a:defRPr sz="4600"/>
          </a:lvl5pPr>
          <a:lvl6pPr marL="1428750" indent="-285750" algn="l">
            <a:defRPr sz="4600"/>
          </a:lvl6pPr>
          <a:lvl7pPr marL="1714500" indent="-285750" algn="l">
            <a:defRPr sz="4600"/>
          </a:lvl7pPr>
          <a:lvl8pPr marL="2000250" indent="-285750" algn="l">
            <a:defRPr sz="4600"/>
          </a:lvl8pPr>
          <a:lvl9pPr marL="2286000" indent="-285750" algn="l">
            <a:defRPr sz="4600"/>
          </a:lvl9pPr>
        </a:lstStyle>
        <a:p>
          <a:pPr lvl="0" rtl="0">
            <a:lnSpc>
              <a:spcPct val="100000"/>
            </a:lnSpc>
            <a:spcBef>
              <a:spcPct val="0"/>
            </a:spcBef>
            <a:spcAft>
              <a:spcPct val="35000"/>
            </a:spcAft>
          </a:pPr>
          <a:endParaRPr lang="zh-CN" dirty="0"/>
        </a:p>
      </dsp:txBody>
      <dsp:txXfrm>
        <a:off x="3349740" y="2434976"/>
        <a:ext cx="2862661" cy="919260"/>
      </dsp:txXfrm>
    </dsp:sp>
    <dsp:sp modelId="{B7E8923F-D571-4438-9EFB-B55F292EE668}">
      <dsp:nvSpPr>
        <dsp:cNvPr id="8" name="椭圆 7"/>
        <dsp:cNvSpPr/>
      </dsp:nvSpPr>
      <dsp:spPr bwMode="white">
        <a:xfrm>
          <a:off x="5449283" y="2584175"/>
          <a:ext cx="1001931" cy="1001931"/>
        </a:xfrm>
        <a:prstGeom prst="ellipse">
          <a:avLst/>
        </a:prstGeom>
        <a:blipFill>
          <a:blip r:embed="rId2" cstate="print">
            <a:extLst>
              <a:ext uri="{28A0092B-C50C-407E-A947-70E740481C1C}">
                <a14:useLocalDpi xmlns:a14="http://schemas.microsoft.com/office/drawing/2010/main" val="0"/>
              </a:ext>
            </a:extLst>
          </a:blip>
          <a:srcRect/>
          <a:stretch>
            <a:fillRect l="-25000" r="-25000"/>
          </a:stretch>
        </a:blipFill>
      </dsp:spPr>
      <dsp:style>
        <a:lnRef idx="2">
          <a:schemeClr val="accent1">
            <a:alpha val="90000"/>
            <a:tint val="40000"/>
          </a:schemeClr>
        </a:lnRef>
        <a:fillRef idx="1">
          <a:schemeClr val="accent1">
            <a:alpha val="90000"/>
            <a:tint val="40000"/>
          </a:schemeClr>
        </a:fillRef>
        <a:effectRef idx="0">
          <a:scrgbClr r="0" g="0" b="0"/>
        </a:effectRef>
        <a:fontRef idx="minor"/>
      </dsp:style>
      <dsp:txXfrm>
        <a:off x="5449283" y="2584175"/>
        <a:ext cx="1001931" cy="1001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42222" cy="4232630"/>
        <a:chOff x="0" y="0"/>
        <a:chExt cx="8242222" cy="4232630"/>
      </a:xfrm>
    </dsp:grpSpPr>
    <dsp:sp modelId="{370E7A88-7F86-44EB-B80D-19E0A4F80E34}">
      <dsp:nvSpPr>
        <dsp:cNvPr id="4" name="五边形 3"/>
        <dsp:cNvSpPr/>
      </dsp:nvSpPr>
      <dsp:spPr bwMode="white">
        <a:xfrm rot="10800000">
          <a:off x="2761144" y="0"/>
          <a:ext cx="5481078" cy="4232630"/>
        </a:xfrm>
        <a:prstGeom prst="homePlate">
          <a:avLst/>
        </a:prstGeom>
        <a:solidFill>
          <a:schemeClr val="tx2">
            <a:lumMod val="75000"/>
          </a:schemeClr>
        </a:solidFill>
        <a:effectLst>
          <a:outerShdw blurRad="457200" dist="431800" dir="8100000" algn="tr" rotWithShape="0">
            <a:prstClr val="black">
              <a:alpha val="30000"/>
            </a:prstClr>
          </a:outerShdw>
        </a:effectLst>
      </dsp:spPr>
      <dsp:style>
        <a:lnRef idx="2">
          <a:schemeClr val="lt1"/>
        </a:lnRef>
        <a:fillRef idx="1">
          <a:schemeClr val="accent1"/>
        </a:fillRef>
        <a:effectRef idx="0">
          <a:scrgbClr r="0" g="0" b="0"/>
        </a:effectRef>
        <a:fontRef idx="minor">
          <a:schemeClr val="lt1"/>
        </a:fontRef>
      </dsp:style>
      <dsp:txBody>
        <a:bodyPr rot="10800000" lIns="1866472" tIns="137160" rIns="256032" bIns="1371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gn="just" rtl="0">
            <a:lnSpc>
              <a:spcPct val="100000"/>
            </a:lnSpc>
            <a:spcBef>
              <a:spcPct val="0"/>
            </a:spcBef>
            <a:spcAft>
              <a:spcPct val="35000"/>
            </a:spcAft>
          </a:pPr>
          <a:r>
            <a:rPr lang="zh-CN" altLang="en-US" b="1" dirty="0" smtClean="0"/>
            <a:t>如</a:t>
          </a:r>
          <a:r>
            <a:rPr lang="zh-CN" b="1" dirty="0" smtClean="0"/>
            <a:t>遇呼吸、心跳停止者，可采取</a:t>
          </a:r>
          <a:r>
            <a:rPr lang="zh-CN" b="1" dirty="0" smtClean="0">
              <a:solidFill>
                <a:srgbClr val="FF0000"/>
              </a:solidFill>
            </a:rPr>
            <a:t>人工呼吸</a:t>
          </a:r>
          <a:r>
            <a:rPr lang="zh-CN" b="1" dirty="0" smtClean="0"/>
            <a:t>或胸外心脏按压法，使其恢复正常。</a:t>
          </a:r>
          <a:endParaRPr lang="zh-CN" b="1" dirty="0"/>
        </a:p>
      </dsp:txBody>
      <dsp:txXfrm rot="10800000">
        <a:off x="2761144" y="0"/>
        <a:ext cx="5481078" cy="4232630"/>
      </dsp:txXfrm>
    </dsp:sp>
    <dsp:sp modelId="{91461F43-7D66-410D-AD40-69441C33EDDD}">
      <dsp:nvSpPr>
        <dsp:cNvPr id="3" name="椭圆 2"/>
        <dsp:cNvSpPr/>
      </dsp:nvSpPr>
      <dsp:spPr bwMode="white">
        <a:xfrm>
          <a:off x="322415" y="0"/>
          <a:ext cx="4232630" cy="4232630"/>
        </a:xfrm>
        <a:prstGeom prst="ellipse">
          <a:avLst/>
        </a:prstGeom>
        <a:blipFill>
          <a:blip r:embed="rId1">
            <a:extLst>
              <a:ext uri="{28A0092B-C50C-407E-A947-70E740481C1C}">
                <a14:useLocalDpi xmlns:a14="http://schemas.microsoft.com/office/drawing/2010/main" val="0"/>
              </a:ext>
            </a:extLst>
          </a:blip>
          <a:srcRect/>
          <a:stretch>
            <a:fillRect l="-25000" r="-25000"/>
          </a:stretch>
        </a:blipFill>
      </dsp:spPr>
      <dsp:style>
        <a:lnRef idx="2">
          <a:schemeClr val="lt1"/>
        </a:lnRef>
        <a:fillRef idx="1">
          <a:schemeClr val="accent1">
            <a:tint val="50000"/>
          </a:schemeClr>
        </a:fillRef>
        <a:effectRef idx="0">
          <a:scrgbClr r="0" g="0" b="0"/>
        </a:effectRef>
        <a:fontRef idx="minor"/>
      </dsp:style>
      <dsp:txXfrm>
        <a:off x="322415" y="0"/>
        <a:ext cx="4232630" cy="423263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89689" cy="3420000"/>
        <a:chOff x="0" y="0"/>
        <a:chExt cx="8289689" cy="3420000"/>
      </a:xfrm>
    </dsp:grpSpPr>
    <dsp:sp modelId="{90D50A61-345B-4477-904C-BF81C7B16D69}">
      <dsp:nvSpPr>
        <dsp:cNvPr id="3" name="右箭头 2"/>
        <dsp:cNvSpPr/>
      </dsp:nvSpPr>
      <dsp:spPr bwMode="white">
        <a:xfrm>
          <a:off x="534819" y="775002"/>
          <a:ext cx="2139275" cy="1869995"/>
        </a:xfrm>
        <a:prstGeom prst="rightArrow">
          <a:avLst>
            <a:gd name="adj1" fmla="val 70000"/>
            <a:gd name="adj2" fmla="val 50000"/>
          </a:avLst>
        </a:prstGeom>
        <a:solidFill>
          <a:schemeClr val="tx2">
            <a:lumMod val="60000"/>
            <a:lumOff val="40000"/>
            <a:alpha val="90000"/>
          </a:schemeClr>
        </a:solidFill>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165100" tIns="41275" rIns="82550" bIns="41275" anchor="ctr"/>
        <a:lstStyle>
          <a:lvl1pPr algn="ctr">
            <a:defRPr sz="6500"/>
          </a:lvl1pPr>
          <a:lvl2pPr marL="285750" indent="-285750" algn="ctr">
            <a:defRPr sz="5100"/>
          </a:lvl2pPr>
          <a:lvl3pPr marL="571500" indent="-285750" algn="ctr">
            <a:defRPr sz="5100"/>
          </a:lvl3pPr>
          <a:lvl4pPr marL="857250" indent="-285750" algn="ctr">
            <a:defRPr sz="5100"/>
          </a:lvl4pPr>
          <a:lvl5pPr marL="1143000" indent="-285750" algn="ctr">
            <a:defRPr sz="5100"/>
          </a:lvl5pPr>
          <a:lvl6pPr marL="1428750" indent="-285750" algn="ctr">
            <a:defRPr sz="5100"/>
          </a:lvl6pPr>
          <a:lvl7pPr marL="1714500" indent="-285750" algn="ctr">
            <a:defRPr sz="5100"/>
          </a:lvl7pPr>
          <a:lvl8pPr marL="2000250" indent="-285750" algn="ctr">
            <a:defRPr sz="5100"/>
          </a:lvl8pPr>
          <a:lvl9pPr marL="2286000" indent="-285750" algn="ctr">
            <a:defRPr sz="5100"/>
          </a:lvl9pPr>
        </a:lstStyle>
        <a:p>
          <a:endParaRPr>
            <a:solidFill>
              <a:schemeClr val="dk1"/>
            </a:solidFill>
          </a:endParaRPr>
        </a:p>
      </dsp:txBody>
      <dsp:txXfrm>
        <a:off x="534819" y="775002"/>
        <a:ext cx="2139275" cy="1869995"/>
      </dsp:txXfrm>
    </dsp:sp>
    <dsp:sp modelId="{82AFB104-1C3F-4A78-822C-95904627B34E}">
      <dsp:nvSpPr>
        <dsp:cNvPr id="4" name="椭圆 3"/>
        <dsp:cNvSpPr/>
      </dsp:nvSpPr>
      <dsp:spPr bwMode="white">
        <a:xfrm>
          <a:off x="0" y="1175181"/>
          <a:ext cx="1069637" cy="1069637"/>
        </a:xfrm>
        <a:prstGeom prst="ellipse">
          <a:avLst/>
        </a:prstGeom>
        <a:solidFill>
          <a:schemeClr val="tx2">
            <a:lumMod val="75000"/>
          </a:schemeClr>
        </a:solidFill>
      </dsp:spPr>
      <dsp:style>
        <a:lnRef idx="2">
          <a:schemeClr val="lt1"/>
        </a:lnRef>
        <a:fillRef idx="1">
          <a:schemeClr val="accent1"/>
        </a:fillRef>
        <a:effectRef idx="0">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20000"/>
            </a:lnSpc>
            <a:spcBef>
              <a:spcPct val="0"/>
            </a:spcBef>
            <a:spcAft>
              <a:spcPts val="0"/>
            </a:spcAft>
          </a:pPr>
          <a:r>
            <a:rPr lang="zh-CN" altLang="en-US" sz="1800" b="1" spc="100" baseline="0" dirty="0" smtClean="0">
              <a:solidFill>
                <a:schemeClr val="bg1"/>
              </a:solidFill>
            </a:rPr>
            <a:t>使触电者迅速脱离电源</a:t>
          </a:r>
          <a:endParaRPr lang="zh-CN" altLang="en-US" sz="1800" spc="100" baseline="0" dirty="0">
            <a:solidFill>
              <a:schemeClr val="bg1"/>
            </a:solidFill>
          </a:endParaRPr>
        </a:p>
      </dsp:txBody>
      <dsp:txXfrm>
        <a:off x="0" y="1175181"/>
        <a:ext cx="1069637" cy="1069637"/>
      </dsp:txXfrm>
    </dsp:sp>
    <dsp:sp modelId="{A2ECA1C8-C0EA-45D3-9F06-2F7E40A7BF8B}">
      <dsp:nvSpPr>
        <dsp:cNvPr id="5" name="右箭头 4"/>
        <dsp:cNvSpPr/>
      </dsp:nvSpPr>
      <dsp:spPr bwMode="white">
        <a:xfrm>
          <a:off x="3342617" y="775002"/>
          <a:ext cx="2139275" cy="1869995"/>
        </a:xfrm>
        <a:prstGeom prst="rightArrow">
          <a:avLst>
            <a:gd name="adj1" fmla="val 70000"/>
            <a:gd name="adj2" fmla="val 50000"/>
          </a:avLst>
        </a:prstGeom>
        <a:solidFill>
          <a:schemeClr val="tx2">
            <a:lumMod val="60000"/>
            <a:lumOff val="40000"/>
            <a:alpha val="90000"/>
          </a:schemeClr>
        </a:solidFill>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165100" tIns="41275" rIns="82550" bIns="41275" anchor="ctr"/>
        <a:lstStyle>
          <a:lvl1pPr algn="ctr">
            <a:defRPr sz="6500"/>
          </a:lvl1pPr>
          <a:lvl2pPr marL="285750" indent="-285750" algn="ctr">
            <a:defRPr sz="5100"/>
          </a:lvl2pPr>
          <a:lvl3pPr marL="571500" indent="-285750" algn="ctr">
            <a:defRPr sz="5100"/>
          </a:lvl3pPr>
          <a:lvl4pPr marL="857250" indent="-285750" algn="ctr">
            <a:defRPr sz="5100"/>
          </a:lvl4pPr>
          <a:lvl5pPr marL="1143000" indent="-285750" algn="ctr">
            <a:defRPr sz="5100"/>
          </a:lvl5pPr>
          <a:lvl6pPr marL="1428750" indent="-285750" algn="ctr">
            <a:defRPr sz="5100"/>
          </a:lvl6pPr>
          <a:lvl7pPr marL="1714500" indent="-285750" algn="ctr">
            <a:defRPr sz="5100"/>
          </a:lvl7pPr>
          <a:lvl8pPr marL="2000250" indent="-285750" algn="ctr">
            <a:defRPr sz="5100"/>
          </a:lvl8pPr>
          <a:lvl9pPr marL="2286000" indent="-285750" algn="ctr">
            <a:defRPr sz="5100"/>
          </a:lvl9pPr>
        </a:lstStyle>
        <a:p>
          <a:endParaRPr>
            <a:solidFill>
              <a:schemeClr val="dk1"/>
            </a:solidFill>
          </a:endParaRPr>
        </a:p>
      </dsp:txBody>
      <dsp:txXfrm>
        <a:off x="3342617" y="775002"/>
        <a:ext cx="2139275" cy="1869995"/>
      </dsp:txXfrm>
    </dsp:sp>
    <dsp:sp modelId="{21111DD9-94CE-4EDD-8A4A-67B9B294AE17}">
      <dsp:nvSpPr>
        <dsp:cNvPr id="6" name="椭圆 5"/>
        <dsp:cNvSpPr/>
      </dsp:nvSpPr>
      <dsp:spPr bwMode="white">
        <a:xfrm>
          <a:off x="2807798" y="1175181"/>
          <a:ext cx="1069637" cy="1069637"/>
        </a:xfrm>
        <a:prstGeom prst="ellipse">
          <a:avLst/>
        </a:prstGeom>
        <a:solidFill>
          <a:schemeClr val="tx2">
            <a:lumMod val="75000"/>
          </a:schemeClr>
        </a:solidFill>
      </dsp:spPr>
      <dsp:style>
        <a:lnRef idx="2">
          <a:schemeClr val="lt1"/>
        </a:lnRef>
        <a:fillRef idx="1">
          <a:schemeClr val="accent1"/>
        </a:fillRef>
        <a:effectRef idx="0">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20000"/>
            </a:lnSpc>
            <a:spcBef>
              <a:spcPct val="0"/>
            </a:spcBef>
            <a:spcAft>
              <a:spcPts val="0"/>
            </a:spcAft>
          </a:pPr>
          <a:r>
            <a:rPr lang="zh-CN" altLang="en-US" sz="1800" b="1" spc="100" baseline="0" dirty="0" smtClean="0">
              <a:solidFill>
                <a:schemeClr val="bg1"/>
              </a:solidFill>
            </a:rPr>
            <a:t>分秒必争</a:t>
          </a:r>
          <a:endParaRPr lang="en-US" altLang="zh-CN" sz="1800" b="1" spc="100" baseline="0" dirty="0" smtClean="0">
            <a:solidFill>
              <a:schemeClr val="bg1"/>
            </a:solidFill>
          </a:endParaRPr>
        </a:p>
        <a:p>
          <a:pPr lvl="0" rtl="0">
            <a:lnSpc>
              <a:spcPct val="120000"/>
            </a:lnSpc>
            <a:spcBef>
              <a:spcPct val="0"/>
            </a:spcBef>
            <a:spcAft>
              <a:spcPts val="0"/>
            </a:spcAft>
          </a:pPr>
          <a:r>
            <a:rPr lang="zh-CN" altLang="en-US" sz="1800" b="1" spc="100" baseline="0" dirty="0" smtClean="0">
              <a:solidFill>
                <a:schemeClr val="bg1"/>
              </a:solidFill>
            </a:rPr>
            <a:t>就地抢救</a:t>
          </a:r>
          <a:endParaRPr lang="zh-CN" altLang="en-US" sz="1800" spc="100" baseline="0" dirty="0">
            <a:solidFill>
              <a:schemeClr val="bg1"/>
            </a:solidFill>
          </a:endParaRPr>
        </a:p>
      </dsp:txBody>
      <dsp:txXfrm>
        <a:off x="2807798" y="1175181"/>
        <a:ext cx="1069637" cy="1069637"/>
      </dsp:txXfrm>
    </dsp:sp>
    <dsp:sp modelId="{9B49BE97-21D5-4192-921E-470FDFA1D417}">
      <dsp:nvSpPr>
        <dsp:cNvPr id="7" name="右箭头 6"/>
        <dsp:cNvSpPr/>
      </dsp:nvSpPr>
      <dsp:spPr bwMode="white">
        <a:xfrm>
          <a:off x="6150414" y="775002"/>
          <a:ext cx="2139275" cy="1869995"/>
        </a:xfrm>
        <a:prstGeom prst="rightArrow">
          <a:avLst>
            <a:gd name="adj1" fmla="val 70000"/>
            <a:gd name="adj2" fmla="val 50000"/>
          </a:avLst>
        </a:prstGeom>
        <a:solidFill>
          <a:schemeClr val="tx2">
            <a:lumMod val="60000"/>
            <a:lumOff val="40000"/>
            <a:alpha val="90000"/>
          </a:schemeClr>
        </a:solidFill>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165100" tIns="41275" rIns="82550" bIns="41275" anchor="ctr"/>
        <a:lstStyle>
          <a:lvl1pPr algn="ctr">
            <a:defRPr sz="6500"/>
          </a:lvl1pPr>
          <a:lvl2pPr marL="285750" indent="-285750" algn="ctr">
            <a:defRPr sz="5100"/>
          </a:lvl2pPr>
          <a:lvl3pPr marL="571500" indent="-285750" algn="ctr">
            <a:defRPr sz="5100"/>
          </a:lvl3pPr>
          <a:lvl4pPr marL="857250" indent="-285750" algn="ctr">
            <a:defRPr sz="5100"/>
          </a:lvl4pPr>
          <a:lvl5pPr marL="1143000" indent="-285750" algn="ctr">
            <a:defRPr sz="5100"/>
          </a:lvl5pPr>
          <a:lvl6pPr marL="1428750" indent="-285750" algn="ctr">
            <a:defRPr sz="5100"/>
          </a:lvl6pPr>
          <a:lvl7pPr marL="1714500" indent="-285750" algn="ctr">
            <a:defRPr sz="5100"/>
          </a:lvl7pPr>
          <a:lvl8pPr marL="2000250" indent="-285750" algn="ctr">
            <a:defRPr sz="5100"/>
          </a:lvl8pPr>
          <a:lvl9pPr marL="2286000" indent="-285750" algn="ctr">
            <a:defRPr sz="5100"/>
          </a:lvl9pPr>
        </a:lstStyle>
        <a:p>
          <a:endParaRPr>
            <a:solidFill>
              <a:schemeClr val="dk1"/>
            </a:solidFill>
          </a:endParaRPr>
        </a:p>
      </dsp:txBody>
      <dsp:txXfrm>
        <a:off x="6150414" y="775002"/>
        <a:ext cx="2139275" cy="1869995"/>
      </dsp:txXfrm>
    </dsp:sp>
    <dsp:sp modelId="{B642FE79-D14A-48BC-A532-1B72AE2775EB}">
      <dsp:nvSpPr>
        <dsp:cNvPr id="8" name="椭圆 7"/>
        <dsp:cNvSpPr/>
      </dsp:nvSpPr>
      <dsp:spPr bwMode="white">
        <a:xfrm>
          <a:off x="5615596" y="1175181"/>
          <a:ext cx="1069637" cy="1069637"/>
        </a:xfrm>
        <a:prstGeom prst="ellipse">
          <a:avLst/>
        </a:prstGeom>
        <a:solidFill>
          <a:schemeClr val="tx2">
            <a:lumMod val="75000"/>
          </a:schemeClr>
        </a:solidFill>
      </dsp:spPr>
      <dsp:style>
        <a:lnRef idx="2">
          <a:schemeClr val="lt1"/>
        </a:lnRef>
        <a:fillRef idx="1">
          <a:schemeClr val="accent1"/>
        </a:fillRef>
        <a:effectRef idx="0">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20000"/>
            </a:lnSpc>
            <a:spcBef>
              <a:spcPct val="0"/>
            </a:spcBef>
            <a:spcAft>
              <a:spcPts val="0"/>
            </a:spcAft>
          </a:pPr>
          <a:r>
            <a:rPr lang="zh-CN" altLang="en-US" sz="1800" b="1" spc="100" baseline="0" dirty="0" smtClean="0">
              <a:solidFill>
                <a:schemeClr val="bg1"/>
              </a:solidFill>
            </a:rPr>
            <a:t>用正确的方法进行施救</a:t>
          </a:r>
          <a:endParaRPr lang="zh-CN" altLang="en-US" sz="1800" spc="100" baseline="0" dirty="0">
            <a:solidFill>
              <a:schemeClr val="bg1"/>
            </a:solidFill>
          </a:endParaRPr>
        </a:p>
      </dsp:txBody>
      <dsp:txXfrm>
        <a:off x="5615596" y="1175181"/>
        <a:ext cx="1069637" cy="1069637"/>
      </dsp:txXfrm>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07824" cy="49383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00986" y="0"/>
            <a:ext cx="2907824" cy="493834"/>
          </a:xfrm>
          <a:prstGeom prst="rect">
            <a:avLst/>
          </a:prstGeom>
        </p:spPr>
        <p:txBody>
          <a:bodyPr vert="horz" lIns="91440" tIns="45720" rIns="91440" bIns="45720" rtlCol="0"/>
          <a:lstStyle>
            <a:lvl1pPr algn="r">
              <a:defRPr sz="1200"/>
            </a:lvl1pPr>
          </a:lstStyle>
          <a:p>
            <a:fld id="{E2049F30-6C80-4B6C-BCDB-8FAA14FE481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1413" y="1230313"/>
            <a:ext cx="4427537" cy="33210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1037" y="4736703"/>
            <a:ext cx="5368290" cy="387548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348667"/>
            <a:ext cx="2907824" cy="49383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00986" y="9348667"/>
            <a:ext cx="2907824" cy="493833"/>
          </a:xfrm>
          <a:prstGeom prst="rect">
            <a:avLst/>
          </a:prstGeom>
        </p:spPr>
        <p:txBody>
          <a:bodyPr vert="horz" lIns="91440" tIns="45720" rIns="91440" bIns="45720" rtlCol="0" anchor="b"/>
          <a:lstStyle>
            <a:lvl1pPr algn="r">
              <a:defRPr sz="1200"/>
            </a:lvl1pPr>
          </a:lstStyle>
          <a:p>
            <a:fld id="{2F57211A-0D9E-4349-8C74-5A46A5135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4" Type="http://schemas.openxmlformats.org/officeDocument/2006/relationships/hyperlink" Target="http://baike.baidu.com/view/390555.htm" TargetMode="External"/><Relationship Id="rId3" Type="http://schemas.openxmlformats.org/officeDocument/2006/relationships/hyperlink" Target="http://baike.baidu.com/view/20123.htm" TargetMode="External"/><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t>通过</a:t>
            </a:r>
            <a:r>
              <a:rPr lang="zh-CN" altLang="en-US" sz="1200" b="1" dirty="0" smtClean="0"/>
              <a:t>培训、评估、改进</a:t>
            </a:r>
            <a:r>
              <a:rPr lang="zh-CN" altLang="en-US" sz="1200" dirty="0" smtClean="0"/>
              <a:t>等手段提高保护人民群众生命财产安全和环境的</a:t>
            </a:r>
            <a:r>
              <a:rPr lang="zh-CN" altLang="en-US" sz="1200" b="1" dirty="0" smtClean="0"/>
              <a:t>综合应急能力</a:t>
            </a:r>
            <a:r>
              <a:rPr lang="zh-CN" altLang="en-US" sz="1200" dirty="0" smtClean="0"/>
              <a:t>，了解应急预案的各部分或整体是否能有效地付诸实施，</a:t>
            </a:r>
            <a:r>
              <a:rPr lang="zh-CN" altLang="en-US" sz="1200" b="1" dirty="0" smtClean="0"/>
              <a:t>验证</a:t>
            </a:r>
            <a:r>
              <a:rPr lang="zh-CN" altLang="en-US" sz="1200" dirty="0" smtClean="0"/>
              <a:t>应急预案应对可能出现的各种紧急情况的适应性，找出应急准备工作中可能需要</a:t>
            </a:r>
            <a:r>
              <a:rPr lang="zh-CN" altLang="en-US" sz="1200" b="1" dirty="0" smtClean="0"/>
              <a:t>改善</a:t>
            </a:r>
            <a:r>
              <a:rPr lang="zh-CN" altLang="en-US" sz="1200" dirty="0" smtClean="0"/>
              <a:t>的地方，确保建立和保持可靠的通汛渠道及应急人员的协同性，确保所有应急组织都熟悉并能够履行他们的职责，找出需要改善的</a:t>
            </a:r>
            <a:r>
              <a:rPr lang="zh-CN" altLang="en-US" sz="1200" b="1" dirty="0" smtClean="0"/>
              <a:t>潜在问题</a:t>
            </a:r>
            <a:r>
              <a:rPr lang="zh-CN" altLang="en-US" sz="1200" dirty="0" smtClean="0"/>
              <a:t>。</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2F57211A-0D9E-4349-8C74-5A46A5135B1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solidFill>
                  <a:srgbClr val="545454"/>
                </a:solidFill>
                <a:latin typeface="宋体" panose="02010600030101010101" pitchFamily="2" charset="-122"/>
                <a:ea typeface="+mn-ea"/>
              </a:rPr>
              <a:t>（</a:t>
            </a:r>
            <a:r>
              <a:rPr lang="en-US" altLang="zh-CN" sz="1200" dirty="0" smtClean="0">
                <a:solidFill>
                  <a:srgbClr val="545454"/>
                </a:solidFill>
                <a:latin typeface="Verdana" panose="020B0604030504040204" pitchFamily="34" charset="0"/>
              </a:rPr>
              <a:t>1</a:t>
            </a:r>
            <a:r>
              <a:rPr lang="zh-CN" altLang="en-US" sz="1200" dirty="0" smtClean="0">
                <a:solidFill>
                  <a:srgbClr val="545454"/>
                </a:solidFill>
                <a:latin typeface="宋体" panose="02010600030101010101" pitchFamily="2" charset="-122"/>
                <a:ea typeface="+mn-ea"/>
              </a:rPr>
              <a:t>）桌面演练：基本任务是锻炼参演人员解决问题的能力，解决应急组织相互协作和职责划分的问题。桌面演练一般在会议室内举行，由应急组织的代表或关键岗位人员参加，针对有限的应急响应和内部协调活动，按照应急预案及标准工作程序讨论紧急情况时应采取的行动。事后采取口头评论形式收集参演人员的建议，提交一份简短的书面报告，总结演练活动和提出有关改进应急响应工作的建议，为功能演练和全面演练做准。</a:t>
            </a:r>
            <a:r>
              <a:rPr lang="zh-CN" altLang="en-US" sz="1200" dirty="0" smtClean="0">
                <a:solidFill>
                  <a:srgbClr val="545454"/>
                </a:solidFill>
                <a:latin typeface="宋体" panose="02010600030101010101" pitchFamily="2" charset="-122"/>
                <a:ea typeface="宋体" panose="02010600030101010101" pitchFamily="2" charset="-122"/>
              </a:rPr>
              <a:t> </a:t>
            </a:r>
            <a:r>
              <a:rPr lang="zh-CN" altLang="en-US" sz="1200" dirty="0" smtClean="0">
                <a:solidFill>
                  <a:srgbClr val="545454"/>
                </a:solidFill>
                <a:latin typeface="Verdana" panose="020B0604030504040204" pitchFamily="34" charset="0"/>
              </a:rPr>
              <a:t>   </a:t>
            </a:r>
            <a:endParaRPr lang="zh-CN" altLang="en-US" sz="1200" dirty="0" smtClean="0">
              <a:solidFill>
                <a:srgbClr val="545454"/>
              </a:solidFill>
              <a:latin typeface="Verdana" panose="020B0604030504040204" pitchFamily="34" charset="0"/>
            </a:endParaRPr>
          </a:p>
          <a:p>
            <a:r>
              <a:rPr lang="zh-CN" altLang="en-US" sz="1200" dirty="0" smtClean="0">
                <a:solidFill>
                  <a:srgbClr val="545454"/>
                </a:solidFill>
                <a:latin typeface="宋体" panose="02010600030101010101" pitchFamily="2" charset="-122"/>
                <a:ea typeface="+mn-ea"/>
              </a:rPr>
              <a:t>（</a:t>
            </a:r>
            <a:r>
              <a:rPr lang="en-US" altLang="zh-CN" sz="1200" dirty="0" smtClean="0">
                <a:solidFill>
                  <a:srgbClr val="545454"/>
                </a:solidFill>
                <a:latin typeface="Verdana" panose="020B0604030504040204" pitchFamily="34" charset="0"/>
              </a:rPr>
              <a:t>2</a:t>
            </a:r>
            <a:r>
              <a:rPr lang="zh-CN" altLang="en-US" sz="1200" dirty="0" smtClean="0">
                <a:solidFill>
                  <a:srgbClr val="545454"/>
                </a:solidFill>
                <a:latin typeface="宋体" panose="02010600030101010101" pitchFamily="2" charset="-122"/>
                <a:ea typeface="+mn-ea"/>
              </a:rPr>
              <a:t>）功能演练：基本任务是针对应急响应功能，检验应急人员以及应急体系的策划和响应能力。功能演练一般在应急指挥中心或现场指挥部举行，并可同时开展现场演练，调用有限的应急设备。演练完成后，除采取口头评论形式外，还应向地方提交有关演练活动的书面汇报，提出改进建议。</a:t>
            </a:r>
            <a:r>
              <a:rPr lang="zh-CN" altLang="en-US" sz="1200" dirty="0" smtClean="0">
                <a:solidFill>
                  <a:srgbClr val="545454"/>
                </a:solidFill>
                <a:latin typeface="宋体" panose="02010600030101010101" pitchFamily="2" charset="-122"/>
                <a:ea typeface="宋体" panose="02010600030101010101" pitchFamily="2" charset="-122"/>
              </a:rPr>
              <a:t> </a:t>
            </a:r>
            <a:r>
              <a:rPr lang="zh-CN" altLang="en-US" sz="1200" dirty="0" smtClean="0">
                <a:solidFill>
                  <a:srgbClr val="545454"/>
                </a:solidFill>
                <a:latin typeface="Verdana" panose="020B0604030504040204" pitchFamily="34" charset="0"/>
              </a:rPr>
              <a:t>   </a:t>
            </a:r>
            <a:endParaRPr lang="zh-CN" altLang="en-US" sz="1200" dirty="0" smtClean="0">
              <a:solidFill>
                <a:srgbClr val="545454"/>
              </a:solidFill>
              <a:latin typeface="Verdana" panose="020B0604030504040204" pitchFamily="34" charset="0"/>
            </a:endParaRPr>
          </a:p>
          <a:p>
            <a:r>
              <a:rPr lang="zh-CN" altLang="en-US" sz="1200" dirty="0" smtClean="0">
                <a:solidFill>
                  <a:srgbClr val="545454"/>
                </a:solidFill>
                <a:latin typeface="宋体" panose="02010600030101010101" pitchFamily="2" charset="-122"/>
                <a:ea typeface="+mn-ea"/>
              </a:rPr>
              <a:t>（</a:t>
            </a:r>
            <a:r>
              <a:rPr lang="en-US" altLang="zh-CN" sz="1200" dirty="0" smtClean="0">
                <a:solidFill>
                  <a:srgbClr val="545454"/>
                </a:solidFill>
                <a:latin typeface="Verdana" panose="020B0604030504040204" pitchFamily="34" charset="0"/>
              </a:rPr>
              <a:t>3</a:t>
            </a:r>
            <a:r>
              <a:rPr lang="zh-CN" altLang="en-US" sz="1200" dirty="0" smtClean="0">
                <a:solidFill>
                  <a:srgbClr val="545454"/>
                </a:solidFill>
                <a:latin typeface="宋体" panose="02010600030101010101" pitchFamily="2" charset="-122"/>
                <a:ea typeface="+mn-ea"/>
              </a:rPr>
              <a:t>）全面演练：基本任务是对应急预案中全部或大部分应急响应功能进行检验，以评价应急组织应急运行的能力和相互协调的能力。全面演练为现场演练，演练过程要求尽量真实，调用更多的应急人员和资源，进行实战性演练，可采取交互式方式进行，一般持续几个小时或更长时间；演练完成后，除采取口头评论外，应提交正式的书面报告</a:t>
            </a:r>
            <a:endParaRPr lang="zh-CN" altLang="en-US" sz="1200" b="0" i="0" dirty="0" smtClean="0">
              <a:solidFill>
                <a:srgbClr val="545454"/>
              </a:solidFill>
              <a:effectLst/>
              <a:latin typeface="宋体" panose="02010600030101010101" pitchFamily="2" charset="-122"/>
              <a:ea typeface="+mn-ea"/>
            </a:endParaRPr>
          </a:p>
        </p:txBody>
      </p:sp>
      <p:sp>
        <p:nvSpPr>
          <p:cNvPr id="4" name="灯片编号占位符 3"/>
          <p:cNvSpPr>
            <a:spLocks noGrp="1"/>
          </p:cNvSpPr>
          <p:nvPr>
            <p:ph type="sldNum" sz="quarter" idx="10"/>
          </p:nvPr>
        </p:nvSpPr>
        <p:spPr/>
        <p:txBody>
          <a:bodyPr/>
          <a:lstStyle/>
          <a:p>
            <a:fld id="{2F57211A-0D9E-4349-8C74-5A46A5135B1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0" i="0" dirty="0" smtClean="0">
              <a:solidFill>
                <a:srgbClr val="545454"/>
              </a:solidFill>
              <a:effectLst/>
              <a:latin typeface="宋体" panose="02010600030101010101" pitchFamily="2" charset="-122"/>
              <a:ea typeface="+mn-ea"/>
            </a:endParaRPr>
          </a:p>
        </p:txBody>
      </p:sp>
      <p:sp>
        <p:nvSpPr>
          <p:cNvPr id="4" name="灯片编号占位符 3"/>
          <p:cNvSpPr>
            <a:spLocks noGrp="1"/>
          </p:cNvSpPr>
          <p:nvPr>
            <p:ph type="sldNum" sz="quarter" idx="10"/>
          </p:nvPr>
        </p:nvSpPr>
        <p:spPr/>
        <p:txBody>
          <a:bodyPr/>
          <a:lstStyle/>
          <a:p>
            <a:fld id="{2F57211A-0D9E-4349-8C74-5A46A5135B1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dirty="0" smtClean="0"/>
              <a:t>应急演练实施阶段指从宣布初始事件起到演练结束的整个过程。</a:t>
            </a:r>
            <a:endParaRPr lang="zh-CN" altLang="en-US" dirty="0"/>
          </a:p>
        </p:txBody>
      </p:sp>
      <p:sp>
        <p:nvSpPr>
          <p:cNvPr id="4" name="灯片编号占位符 3"/>
          <p:cNvSpPr>
            <a:spLocks noGrp="1"/>
          </p:cNvSpPr>
          <p:nvPr>
            <p:ph type="sldNum" sz="quarter" idx="10"/>
          </p:nvPr>
        </p:nvSpPr>
        <p:spPr/>
        <p:txBody>
          <a:bodyPr/>
          <a:lstStyle/>
          <a:p>
            <a:fld id="{2F57211A-0D9E-4349-8C74-5A46A5135B1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人中位于人体鼻唇沟的中点，是一个重要的急救</a:t>
            </a:r>
            <a:r>
              <a:rPr lang="zh-CN" altLang="en-US" sz="1200" b="0" i="0" u="none" strike="noStrike" kern="1200" dirty="0" smtClean="0">
                <a:solidFill>
                  <a:schemeClr val="tx1"/>
                </a:solidFill>
                <a:effectLst/>
                <a:latin typeface="+mn-lt"/>
                <a:ea typeface="+mn-ea"/>
                <a:cs typeface="+mn-cs"/>
                <a:hlinkClick r:id="rId3"/>
              </a:rPr>
              <a:t>穴位</a:t>
            </a:r>
            <a:r>
              <a:rPr lang="zh-CN" altLang="en-US" sz="1200" b="0" i="0" kern="1200" dirty="0" smtClean="0">
                <a:solidFill>
                  <a:schemeClr val="tx1"/>
                </a:solidFill>
                <a:effectLst/>
                <a:latin typeface="+mn-lt"/>
                <a:ea typeface="+mn-ea"/>
                <a:cs typeface="+mn-cs"/>
              </a:rPr>
              <a:t>。位于上嘴唇沟的上三分之一与下三分之二交界处，为急救昏厥要穴。</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在手十指尖端，距指甲游离缘</a:t>
            </a:r>
            <a:r>
              <a:rPr lang="en-US" altLang="zh-CN" sz="1200" b="0" i="0" kern="1200" dirty="0" smtClean="0">
                <a:solidFill>
                  <a:schemeClr val="tx1"/>
                </a:solidFill>
                <a:effectLst/>
                <a:latin typeface="+mn-lt"/>
                <a:ea typeface="+mn-ea"/>
                <a:cs typeface="+mn-cs"/>
              </a:rPr>
              <a:t>0.1</a:t>
            </a:r>
            <a:r>
              <a:rPr lang="zh-CN" altLang="en-US" sz="1200" b="0" i="0" kern="1200" dirty="0" smtClean="0">
                <a:solidFill>
                  <a:schemeClr val="tx1"/>
                </a:solidFill>
                <a:effectLst/>
                <a:latin typeface="+mn-lt"/>
                <a:ea typeface="+mn-ea"/>
                <a:cs typeface="+mn-cs"/>
              </a:rPr>
              <a:t>寸，左右共</a:t>
            </a:r>
            <a:r>
              <a:rPr lang="en-US" altLang="zh-CN" sz="1200" b="0" i="0" kern="1200" dirty="0" smtClean="0">
                <a:solidFill>
                  <a:schemeClr val="tx1"/>
                </a:solidFill>
                <a:effectLst/>
                <a:latin typeface="+mn-lt"/>
                <a:ea typeface="+mn-ea"/>
                <a:cs typeface="+mn-cs"/>
              </a:rPr>
              <a:t>10</a:t>
            </a:r>
            <a:r>
              <a:rPr lang="zh-CN" altLang="en-US" sz="1200" b="0" i="0" kern="1200" dirty="0" smtClean="0">
                <a:solidFill>
                  <a:schemeClr val="tx1"/>
                </a:solidFill>
                <a:effectLst/>
                <a:latin typeface="+mn-lt"/>
                <a:ea typeface="+mn-ea"/>
                <a:cs typeface="+mn-cs"/>
              </a:rPr>
              <a:t>个穴位。</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涌泉穴，在人体足底</a:t>
            </a:r>
            <a:r>
              <a:rPr lang="zh-CN" altLang="en-US" sz="1200" b="0" i="0" u="none" strike="noStrike" kern="1200" dirty="0" smtClean="0">
                <a:solidFill>
                  <a:schemeClr val="tx1"/>
                </a:solidFill>
                <a:effectLst/>
                <a:latin typeface="+mn-lt"/>
                <a:ea typeface="+mn-ea"/>
                <a:cs typeface="+mn-cs"/>
                <a:hlinkClick r:id="rId3"/>
              </a:rPr>
              <a:t>穴位</a:t>
            </a:r>
            <a:r>
              <a:rPr lang="zh-CN" altLang="en-US" sz="1200" b="0" i="0" kern="1200" dirty="0" smtClean="0">
                <a:solidFill>
                  <a:schemeClr val="tx1"/>
                </a:solidFill>
                <a:effectLst/>
                <a:latin typeface="+mn-lt"/>
                <a:ea typeface="+mn-ea"/>
                <a:cs typeface="+mn-cs"/>
              </a:rPr>
              <a:t>，位于足前部凹陷处第</a:t>
            </a: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趾趾缝纹头端与足跟连线的前三分之一处，为全身</a:t>
            </a:r>
            <a:r>
              <a:rPr lang="zh-CN" altLang="en-US" sz="1200" b="0" i="0" u="none" strike="noStrike" kern="1200" dirty="0" smtClean="0">
                <a:solidFill>
                  <a:schemeClr val="tx1"/>
                </a:solidFill>
                <a:effectLst/>
                <a:latin typeface="+mn-lt"/>
                <a:ea typeface="+mn-ea"/>
                <a:cs typeface="+mn-cs"/>
                <a:hlinkClick r:id="rId4"/>
              </a:rPr>
              <a:t>俞穴</a:t>
            </a:r>
            <a:r>
              <a:rPr lang="zh-CN" altLang="en-US" sz="1200" b="0" i="0" kern="1200" dirty="0" smtClean="0">
                <a:solidFill>
                  <a:schemeClr val="tx1"/>
                </a:solidFill>
                <a:effectLst/>
                <a:latin typeface="+mn-lt"/>
                <a:ea typeface="+mn-ea"/>
                <a:cs typeface="+mn-cs"/>
              </a:rPr>
              <a:t>的最下部，乃是肾经的首穴。</a:t>
            </a:r>
            <a:endParaRPr lang="zh-CN" altLang="en-US" dirty="0"/>
          </a:p>
        </p:txBody>
      </p:sp>
      <p:sp>
        <p:nvSpPr>
          <p:cNvPr id="4" name="灯片编号占位符 3"/>
          <p:cNvSpPr>
            <a:spLocks noGrp="1"/>
          </p:cNvSpPr>
          <p:nvPr>
            <p:ph type="sldNum" sz="quarter" idx="10"/>
          </p:nvPr>
        </p:nvSpPr>
        <p:spPr/>
        <p:txBody>
          <a:bodyPr/>
          <a:lstStyle/>
          <a:p>
            <a:fld id="{2F57211A-0D9E-4349-8C74-5A46A5135B1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defRPr/>
            </a:pPr>
            <a:r>
              <a:rPr lang="zh-CN" altLang="zh-CN" kern="1200" dirty="0" smtClean="0"/>
              <a:t>轻拍患者双肩、在耳边呼唤，手掐人中、合谷穴无反应、双侧瞳孔散大，可以断定患者神志丧失。（禁止摇动患者头部，防止损伤颈椎）。如果清醒（对呼唤有反应、 对痛刺激有反应），要继续观察，如果没有反应则为昏迷。</a:t>
            </a:r>
            <a:endParaRPr lang="zh-CN" altLang="zh-CN" kern="1200" dirty="0" smtClean="0"/>
          </a:p>
          <a:p>
            <a:endParaRPr lang="zh-CN" altLang="en-US" dirty="0"/>
          </a:p>
        </p:txBody>
      </p:sp>
      <p:sp>
        <p:nvSpPr>
          <p:cNvPr id="4" name="灯片编号占位符 3"/>
          <p:cNvSpPr>
            <a:spLocks noGrp="1"/>
          </p:cNvSpPr>
          <p:nvPr>
            <p:ph type="sldNum" sz="quarter" idx="10"/>
          </p:nvPr>
        </p:nvSpPr>
        <p:spPr/>
        <p:txBody>
          <a:bodyPr/>
          <a:lstStyle/>
          <a:p>
            <a:fld id="{2F57211A-0D9E-4349-8C74-5A46A5135B1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57211A-0D9E-4349-8C74-5A46A5135B1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下颏（</a:t>
            </a:r>
            <a:r>
              <a:rPr lang="en-US" altLang="zh-CN" dirty="0" err="1" smtClean="0"/>
              <a:t>ke</a:t>
            </a:r>
            <a:r>
              <a:rPr lang="zh-CN" altLang="en-US" dirty="0" smtClean="0"/>
              <a:t>），即下巴。</a:t>
            </a:r>
            <a:endParaRPr lang="zh-CN" altLang="en-US" dirty="0"/>
          </a:p>
        </p:txBody>
      </p:sp>
      <p:sp>
        <p:nvSpPr>
          <p:cNvPr id="4" name="灯片编号占位符 3"/>
          <p:cNvSpPr>
            <a:spLocks noGrp="1"/>
          </p:cNvSpPr>
          <p:nvPr>
            <p:ph type="sldNum" sz="quarter" idx="10"/>
          </p:nvPr>
        </p:nvSpPr>
        <p:spPr/>
        <p:txBody>
          <a:bodyPr/>
          <a:lstStyle/>
          <a:p>
            <a:fld id="{2F57211A-0D9E-4349-8C74-5A46A5135B1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gn="just">
              <a:lnSpc>
                <a:spcPct val="120000"/>
              </a:lnSpc>
              <a:buClr>
                <a:schemeClr val="tx2">
                  <a:lumMod val="75000"/>
                </a:schemeClr>
              </a:buClr>
              <a:buFont typeface="Minion Pro Cond" panose="02040706060306020203" pitchFamily="18" charset="0"/>
              <a:buChar char="❦"/>
            </a:pPr>
            <a:r>
              <a:rPr lang="zh-CN" altLang="en-US" sz="1200" dirty="0" smtClean="0">
                <a:latin typeface="+mn-ea"/>
              </a:rPr>
              <a:t>口对口吹气量不宜过大，一般不超过</a:t>
            </a:r>
            <a:r>
              <a:rPr lang="en-US" altLang="zh-CN" sz="1200" dirty="0" smtClean="0">
                <a:latin typeface="+mn-ea"/>
              </a:rPr>
              <a:t>1200</a:t>
            </a:r>
            <a:r>
              <a:rPr lang="zh-CN" altLang="en-US" sz="1200" dirty="0" smtClean="0">
                <a:latin typeface="+mn-ea"/>
              </a:rPr>
              <a:t>毫升，胸廓稍起伏即可。吹气时间不宜过长，过长会引起急性胃扩张、胃胀气和呕吐。吹气过程要注意观察患（伤）者气道是否通畅，胸廓是否被吹起。 </a:t>
            </a:r>
            <a:endParaRPr lang="zh-CN" altLang="en-US" sz="1200" dirty="0" smtClean="0">
              <a:latin typeface="+mn-ea"/>
            </a:endParaRPr>
          </a:p>
          <a:p>
            <a:pPr marL="342900" indent="-342900" algn="just">
              <a:lnSpc>
                <a:spcPct val="120000"/>
              </a:lnSpc>
              <a:buClr>
                <a:schemeClr val="tx2">
                  <a:lumMod val="75000"/>
                </a:schemeClr>
              </a:buClr>
              <a:buFont typeface="Minion Pro Cond" panose="02040706060306020203" pitchFamily="18" charset="0"/>
              <a:buChar char="❦"/>
            </a:pPr>
            <a:r>
              <a:rPr lang="zh-CN" altLang="en-US" sz="1200" dirty="0" smtClean="0">
                <a:latin typeface="+mn-ea"/>
              </a:rPr>
              <a:t>胸外心脏按术只能在患（伤）者心脏停止跳动下才能施行。 </a:t>
            </a:r>
            <a:endParaRPr lang="zh-CN" altLang="en-US" sz="1200" dirty="0" smtClean="0">
              <a:latin typeface="+mn-ea"/>
            </a:endParaRPr>
          </a:p>
          <a:p>
            <a:pPr marL="342900" indent="-342900" algn="just">
              <a:lnSpc>
                <a:spcPct val="120000"/>
              </a:lnSpc>
              <a:buClr>
                <a:schemeClr val="tx2">
                  <a:lumMod val="75000"/>
                </a:schemeClr>
              </a:buClr>
              <a:buFont typeface="Minion Pro Cond" panose="02040706060306020203" pitchFamily="18" charset="0"/>
              <a:buChar char="❦"/>
            </a:pPr>
            <a:r>
              <a:rPr lang="zh-CN" altLang="en-US" sz="1200" dirty="0" smtClean="0">
                <a:latin typeface="+mn-ea"/>
              </a:rPr>
              <a:t>口对口吹气和胸外心脏按压应同时进行，严格按吹气和按压的比例操作，吹气和按压的次数过多和过少均会影响复苏的成败。 </a:t>
            </a:r>
            <a:endParaRPr lang="zh-CN" altLang="en-US" sz="1200" dirty="0" smtClean="0">
              <a:latin typeface="+mn-ea"/>
            </a:endParaRPr>
          </a:p>
          <a:p>
            <a:pPr marL="342900" indent="-342900" algn="just">
              <a:lnSpc>
                <a:spcPct val="120000"/>
              </a:lnSpc>
              <a:buClr>
                <a:schemeClr val="tx2">
                  <a:lumMod val="75000"/>
                </a:schemeClr>
              </a:buClr>
              <a:buFont typeface="Minion Pro Cond" panose="02040706060306020203" pitchFamily="18" charset="0"/>
              <a:buChar char="❦"/>
            </a:pPr>
            <a:r>
              <a:rPr lang="zh-CN" altLang="en-US" sz="1200" dirty="0" smtClean="0">
                <a:latin typeface="+mn-ea"/>
              </a:rPr>
              <a:t>胸外心脏按压的位置必须准确。不准确容易损伤其他脏器。按压的力度要适宜，过大过猛容易使胸骨骨折，引起气胸血胸；按压的力度过轻，胸腔压力小，不足以推动血液循环。 </a:t>
            </a:r>
            <a:endParaRPr lang="zh-CN" altLang="en-US" sz="1200" dirty="0" smtClean="0">
              <a:latin typeface="+mn-ea"/>
            </a:endParaRPr>
          </a:p>
          <a:p>
            <a:pPr marL="342900" indent="-342900" algn="just">
              <a:lnSpc>
                <a:spcPct val="120000"/>
              </a:lnSpc>
              <a:buClr>
                <a:schemeClr val="tx2">
                  <a:lumMod val="75000"/>
                </a:schemeClr>
              </a:buClr>
              <a:buFont typeface="Minion Pro Cond" panose="02040706060306020203" pitchFamily="18" charset="0"/>
              <a:buChar char="❦"/>
            </a:pPr>
            <a:r>
              <a:rPr lang="zh-CN" altLang="en-US" sz="1200" dirty="0" smtClean="0">
                <a:latin typeface="+mn-ea"/>
              </a:rPr>
              <a:t>施行心肺复苏术时应将患（伤）者的衣扣及裤带解松，以免引起内脏损伤。</a:t>
            </a:r>
            <a:endParaRPr lang="zh-CN" altLang="en-US" sz="1200" dirty="0" smtClean="0">
              <a:latin typeface="+mn-ea"/>
            </a:endParaRPr>
          </a:p>
          <a:p>
            <a:endParaRPr lang="zh-CN" altLang="en-US" dirty="0"/>
          </a:p>
        </p:txBody>
      </p:sp>
      <p:sp>
        <p:nvSpPr>
          <p:cNvPr id="4" name="灯片编号占位符 3"/>
          <p:cNvSpPr>
            <a:spLocks noGrp="1"/>
          </p:cNvSpPr>
          <p:nvPr>
            <p:ph type="sldNum" sz="quarter" idx="10"/>
          </p:nvPr>
        </p:nvSpPr>
        <p:spPr/>
        <p:txBody>
          <a:bodyPr/>
          <a:lstStyle/>
          <a:p>
            <a:fld id="{2F57211A-0D9E-4349-8C74-5A46A5135B1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ACC45248-4509-4ABC-8FE7-DA526E16196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BBCC9A-0E52-4F0C-AA06-3EB0DF26803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C45248-4509-4ABC-8FE7-DA526E16196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BBCC9A-0E52-4F0C-AA06-3EB0DF26803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C45248-4509-4ABC-8FE7-DA526E16196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BBCC9A-0E52-4F0C-AA06-3EB0DF26803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40CAD5C-C57F-409B-9950-54ADFD8EA7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ABDDAA-B0A0-4B69-B2AC-477F705332EA}"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C45248-4509-4ABC-8FE7-DA526E16196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BBCC9A-0E52-4F0C-AA06-3EB0DF26803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ACC45248-4509-4ABC-8FE7-DA526E16196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BBCC9A-0E52-4F0C-AA06-3EB0DF26803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C45248-4509-4ABC-8FE7-DA526E16196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2BBCC9A-0E52-4F0C-AA06-3EB0DF26803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C45248-4509-4ABC-8FE7-DA526E16196A}"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2BBCC9A-0E52-4F0C-AA06-3EB0DF26803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C45248-4509-4ABC-8FE7-DA526E16196A}"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2BBCC9A-0E52-4F0C-AA06-3EB0DF26803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45248-4509-4ABC-8FE7-DA526E16196A}"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2BBCC9A-0E52-4F0C-AA06-3EB0DF26803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C45248-4509-4ABC-8FE7-DA526E16196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2BBCC9A-0E52-4F0C-AA06-3EB0DF26803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C45248-4509-4ABC-8FE7-DA526E16196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2BBCC9A-0E52-4F0C-AA06-3EB0DF26803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png"/><Relationship Id="rId15" Type="http://schemas.openxmlformats.org/officeDocument/2006/relationships/tags" Target="../tags/tag8.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45248-4509-4ABC-8FE7-DA526E16196A}" type="datetimeFigureOut">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BCC9A-0E52-4F0C-AA06-3EB0DF268038}" type="slidenum">
              <a:rPr lang="zh-CN" altLang="en-US" smtClean="0"/>
            </a:fld>
            <a:endParaRPr lang="zh-CN" altLang="en-US"/>
          </a:p>
        </p:txBody>
      </p:sp>
      <p:pic>
        <p:nvPicPr>
          <p:cNvPr id="8" name="图片 7"/>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8102396" y="19923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jpe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GIF"/></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3.pn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jpe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7.png"/><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1.jpeg"/><Relationship Id="rId1"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19.xml"/><Relationship Id="rId7" Type="http://schemas.openxmlformats.org/officeDocument/2006/relationships/hyperlink" Target="http://www.bofety.com/" TargetMode="External"/><Relationship Id="rId6" Type="http://schemas.openxmlformats.org/officeDocument/2006/relationships/tags" Target="../tags/tag18.xml"/><Relationship Id="rId5" Type="http://schemas.openxmlformats.org/officeDocument/2006/relationships/image" Target="../media/image28.jpeg"/><Relationship Id="rId4" Type="http://schemas.openxmlformats.org/officeDocument/2006/relationships/tags" Target="../tags/tag17.xml"/><Relationship Id="rId3" Type="http://schemas.openxmlformats.org/officeDocument/2006/relationships/image" Target="../media/image27.jpeg"/><Relationship Id="rId2" Type="http://schemas.openxmlformats.org/officeDocument/2006/relationships/tags" Target="../tags/tag16.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83728" y="2144825"/>
            <a:ext cx="8376545" cy="1239634"/>
            <a:chOff x="1206842" y="1602551"/>
            <a:chExt cx="9855201" cy="1157125"/>
          </a:xfrm>
        </p:grpSpPr>
        <p:sp>
          <p:nvSpPr>
            <p:cNvPr id="5" name="燕尾形 3"/>
            <p:cNvSpPr/>
            <p:nvPr/>
          </p:nvSpPr>
          <p:spPr>
            <a:xfrm>
              <a:off x="1206842" y="1879142"/>
              <a:ext cx="1382889" cy="880534"/>
            </a:xfrm>
            <a:custGeom>
              <a:avLst/>
              <a:gdLst>
                <a:gd name="connsiteX0" fmla="*/ 0 w 1823156"/>
                <a:gd name="connsiteY0" fmla="*/ 0 h 880534"/>
                <a:gd name="connsiteX1" fmla="*/ 1382889 w 1823156"/>
                <a:gd name="connsiteY1" fmla="*/ 0 h 880534"/>
                <a:gd name="connsiteX2" fmla="*/ 1823156 w 1823156"/>
                <a:gd name="connsiteY2" fmla="*/ 440267 h 880534"/>
                <a:gd name="connsiteX3" fmla="*/ 1382889 w 1823156"/>
                <a:gd name="connsiteY3" fmla="*/ 880534 h 880534"/>
                <a:gd name="connsiteX4" fmla="*/ 0 w 1823156"/>
                <a:gd name="connsiteY4" fmla="*/ 880534 h 880534"/>
                <a:gd name="connsiteX5" fmla="*/ 440267 w 1823156"/>
                <a:gd name="connsiteY5" fmla="*/ 440267 h 880534"/>
                <a:gd name="connsiteX6" fmla="*/ 0 w 1823156"/>
                <a:gd name="connsiteY6" fmla="*/ 0 h 880534"/>
                <a:gd name="connsiteX0-1" fmla="*/ 0 w 1394178"/>
                <a:gd name="connsiteY0-2" fmla="*/ 0 h 880534"/>
                <a:gd name="connsiteX1-3" fmla="*/ 1382889 w 1394178"/>
                <a:gd name="connsiteY1-4" fmla="*/ 0 h 880534"/>
                <a:gd name="connsiteX2-5" fmla="*/ 1394178 w 1394178"/>
                <a:gd name="connsiteY2-6" fmla="*/ 440267 h 880534"/>
                <a:gd name="connsiteX3-7" fmla="*/ 1382889 w 1394178"/>
                <a:gd name="connsiteY3-8" fmla="*/ 880534 h 880534"/>
                <a:gd name="connsiteX4-9" fmla="*/ 0 w 1394178"/>
                <a:gd name="connsiteY4-10" fmla="*/ 880534 h 880534"/>
                <a:gd name="connsiteX5-11" fmla="*/ 440267 w 1394178"/>
                <a:gd name="connsiteY5-12" fmla="*/ 440267 h 880534"/>
                <a:gd name="connsiteX6-13" fmla="*/ 0 w 1394178"/>
                <a:gd name="connsiteY6-14" fmla="*/ 0 h 880534"/>
                <a:gd name="connsiteX0-15" fmla="*/ 0 w 1382889"/>
                <a:gd name="connsiteY0-16" fmla="*/ 0 h 880534"/>
                <a:gd name="connsiteX1-17" fmla="*/ 1382889 w 1382889"/>
                <a:gd name="connsiteY1-18" fmla="*/ 0 h 880534"/>
                <a:gd name="connsiteX2-19" fmla="*/ 1382889 w 1382889"/>
                <a:gd name="connsiteY2-20" fmla="*/ 428978 h 880534"/>
                <a:gd name="connsiteX3-21" fmla="*/ 1382889 w 1382889"/>
                <a:gd name="connsiteY3-22" fmla="*/ 880534 h 880534"/>
                <a:gd name="connsiteX4-23" fmla="*/ 0 w 1382889"/>
                <a:gd name="connsiteY4-24" fmla="*/ 880534 h 880534"/>
                <a:gd name="connsiteX5-25" fmla="*/ 440267 w 1382889"/>
                <a:gd name="connsiteY5-26" fmla="*/ 440267 h 880534"/>
                <a:gd name="connsiteX6-27" fmla="*/ 0 w 1382889"/>
                <a:gd name="connsiteY6-28" fmla="*/ 0 h 8805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82889" h="880534">
                  <a:moveTo>
                    <a:pt x="0" y="0"/>
                  </a:moveTo>
                  <a:lnTo>
                    <a:pt x="1382889" y="0"/>
                  </a:lnTo>
                  <a:lnTo>
                    <a:pt x="1382889" y="428978"/>
                  </a:lnTo>
                  <a:lnTo>
                    <a:pt x="1382889" y="880534"/>
                  </a:lnTo>
                  <a:lnTo>
                    <a:pt x="0" y="880534"/>
                  </a:lnTo>
                  <a:lnTo>
                    <a:pt x="440267" y="440267"/>
                  </a:lnTo>
                  <a:lnTo>
                    <a:pt x="0" y="0"/>
                  </a:lnTo>
                  <a:close/>
                </a:path>
              </a:pathLst>
            </a:custGeom>
            <a:solidFill>
              <a:srgbClr val="C73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3"/>
            <p:cNvSpPr/>
            <p:nvPr/>
          </p:nvSpPr>
          <p:spPr>
            <a:xfrm rot="10800000">
              <a:off x="9679154" y="1879142"/>
              <a:ext cx="1382889" cy="880534"/>
            </a:xfrm>
            <a:custGeom>
              <a:avLst/>
              <a:gdLst>
                <a:gd name="connsiteX0" fmla="*/ 0 w 1823156"/>
                <a:gd name="connsiteY0" fmla="*/ 0 h 880534"/>
                <a:gd name="connsiteX1" fmla="*/ 1382889 w 1823156"/>
                <a:gd name="connsiteY1" fmla="*/ 0 h 880534"/>
                <a:gd name="connsiteX2" fmla="*/ 1823156 w 1823156"/>
                <a:gd name="connsiteY2" fmla="*/ 440267 h 880534"/>
                <a:gd name="connsiteX3" fmla="*/ 1382889 w 1823156"/>
                <a:gd name="connsiteY3" fmla="*/ 880534 h 880534"/>
                <a:gd name="connsiteX4" fmla="*/ 0 w 1823156"/>
                <a:gd name="connsiteY4" fmla="*/ 880534 h 880534"/>
                <a:gd name="connsiteX5" fmla="*/ 440267 w 1823156"/>
                <a:gd name="connsiteY5" fmla="*/ 440267 h 880534"/>
                <a:gd name="connsiteX6" fmla="*/ 0 w 1823156"/>
                <a:gd name="connsiteY6" fmla="*/ 0 h 880534"/>
                <a:gd name="connsiteX0-1" fmla="*/ 0 w 1394178"/>
                <a:gd name="connsiteY0-2" fmla="*/ 0 h 880534"/>
                <a:gd name="connsiteX1-3" fmla="*/ 1382889 w 1394178"/>
                <a:gd name="connsiteY1-4" fmla="*/ 0 h 880534"/>
                <a:gd name="connsiteX2-5" fmla="*/ 1394178 w 1394178"/>
                <a:gd name="connsiteY2-6" fmla="*/ 440267 h 880534"/>
                <a:gd name="connsiteX3-7" fmla="*/ 1382889 w 1394178"/>
                <a:gd name="connsiteY3-8" fmla="*/ 880534 h 880534"/>
                <a:gd name="connsiteX4-9" fmla="*/ 0 w 1394178"/>
                <a:gd name="connsiteY4-10" fmla="*/ 880534 h 880534"/>
                <a:gd name="connsiteX5-11" fmla="*/ 440267 w 1394178"/>
                <a:gd name="connsiteY5-12" fmla="*/ 440267 h 880534"/>
                <a:gd name="connsiteX6-13" fmla="*/ 0 w 1394178"/>
                <a:gd name="connsiteY6-14" fmla="*/ 0 h 880534"/>
                <a:gd name="connsiteX0-15" fmla="*/ 0 w 1382889"/>
                <a:gd name="connsiteY0-16" fmla="*/ 0 h 880534"/>
                <a:gd name="connsiteX1-17" fmla="*/ 1382889 w 1382889"/>
                <a:gd name="connsiteY1-18" fmla="*/ 0 h 880534"/>
                <a:gd name="connsiteX2-19" fmla="*/ 1382889 w 1382889"/>
                <a:gd name="connsiteY2-20" fmla="*/ 428978 h 880534"/>
                <a:gd name="connsiteX3-21" fmla="*/ 1382889 w 1382889"/>
                <a:gd name="connsiteY3-22" fmla="*/ 880534 h 880534"/>
                <a:gd name="connsiteX4-23" fmla="*/ 0 w 1382889"/>
                <a:gd name="connsiteY4-24" fmla="*/ 880534 h 880534"/>
                <a:gd name="connsiteX5-25" fmla="*/ 440267 w 1382889"/>
                <a:gd name="connsiteY5-26" fmla="*/ 440267 h 880534"/>
                <a:gd name="connsiteX6-27" fmla="*/ 0 w 1382889"/>
                <a:gd name="connsiteY6-28" fmla="*/ 0 h 8805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82889" h="880534">
                  <a:moveTo>
                    <a:pt x="0" y="0"/>
                  </a:moveTo>
                  <a:lnTo>
                    <a:pt x="1382889" y="0"/>
                  </a:lnTo>
                  <a:lnTo>
                    <a:pt x="1382889" y="428978"/>
                  </a:lnTo>
                  <a:lnTo>
                    <a:pt x="1382889" y="880534"/>
                  </a:lnTo>
                  <a:lnTo>
                    <a:pt x="0" y="880534"/>
                  </a:lnTo>
                  <a:lnTo>
                    <a:pt x="440267" y="440267"/>
                  </a:lnTo>
                  <a:lnTo>
                    <a:pt x="0" y="0"/>
                  </a:lnTo>
                  <a:close/>
                </a:path>
              </a:pathLst>
            </a:custGeom>
            <a:solidFill>
              <a:srgbClr val="C73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矩形 6"/>
            <p:cNvSpPr/>
            <p:nvPr/>
          </p:nvSpPr>
          <p:spPr>
            <a:xfrm>
              <a:off x="2235886" y="1602551"/>
              <a:ext cx="7797113" cy="93530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atin typeface="微软雅黑" panose="020B0503020204020204" pitchFamily="34" charset="-122"/>
                  <a:ea typeface="微软雅黑" panose="020B0503020204020204" pitchFamily="34" charset="-122"/>
                </a:rPr>
                <a:t>应急演练及应急知识培训</a:t>
              </a:r>
              <a:endParaRPr lang="zh-CN" altLang="en-US" sz="4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直角三角形 7"/>
            <p:cNvSpPr/>
            <p:nvPr/>
          </p:nvSpPr>
          <p:spPr>
            <a:xfrm rot="10800000">
              <a:off x="2235886" y="2525500"/>
              <a:ext cx="353845" cy="221819"/>
            </a:xfrm>
            <a:prstGeom prst="rtTriangle">
              <a:avLst/>
            </a:prstGeom>
            <a:solidFill>
              <a:srgbClr val="A8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10800000" flipH="1">
              <a:off x="9666116" y="2522296"/>
              <a:ext cx="353845" cy="221819"/>
            </a:xfrm>
            <a:prstGeom prst="rtTriangle">
              <a:avLst/>
            </a:prstGeom>
            <a:solidFill>
              <a:srgbClr val="A8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descr="7b0a2020202022776f7264617274223a20227b5c2269645c223a32353030343531362c5c227469645c223a31333439377d220a7d0a"/>
          <p:cNvSpPr txBox="1"/>
          <p:nvPr>
            <p:custDataLst>
              <p:tags r:id="rId1"/>
            </p:custDataLst>
          </p:nvPr>
        </p:nvSpPr>
        <p:spPr>
          <a:xfrm>
            <a:off x="6112034" y="398563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2" name="椭圆 1"/>
          <p:cNvSpPr/>
          <p:nvPr>
            <p:custDataLst>
              <p:tags r:id="rId2"/>
            </p:custDataLst>
          </p:nvPr>
        </p:nvSpPr>
        <p:spPr>
          <a:xfrm>
            <a:off x="5774534" y="492158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10" name="椭圆 9"/>
          <p:cNvSpPr/>
          <p:nvPr>
            <p:custDataLst>
              <p:tags r:id="rId3"/>
            </p:custDataLst>
          </p:nvPr>
        </p:nvSpPr>
        <p:spPr>
          <a:xfrm>
            <a:off x="6706870" y="492204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1" name="椭圆 10"/>
          <p:cNvSpPr/>
          <p:nvPr>
            <p:custDataLst>
              <p:tags r:id="rId4"/>
            </p:custDataLst>
          </p:nvPr>
        </p:nvSpPr>
        <p:spPr>
          <a:xfrm>
            <a:off x="7639206" y="492158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500037"/>
            <a:ext cx="9144000" cy="1200329"/>
            <a:chOff x="0" y="500037"/>
            <a:chExt cx="9144000" cy="1200329"/>
          </a:xfrm>
        </p:grpSpPr>
        <p:sp>
          <p:nvSpPr>
            <p:cNvPr id="39" name="矩形 38"/>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1" name="矩形 40"/>
            <p:cNvSpPr/>
            <p:nvPr/>
          </p:nvSpPr>
          <p:spPr>
            <a:xfrm>
              <a:off x="2520280" y="572045"/>
              <a:ext cx="2920996" cy="57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14"/>
            <p:cNvSpPr txBox="1"/>
            <p:nvPr/>
          </p:nvSpPr>
          <p:spPr>
            <a:xfrm>
              <a:off x="2520281" y="676715"/>
              <a:ext cx="3057412" cy="553998"/>
            </a:xfrm>
            <a:prstGeom prst="rect">
              <a:avLst/>
            </a:prstGeom>
            <a:noFill/>
          </p:spPr>
          <p:txBody>
            <a:bodyPr wrap="square" rtlCol="0">
              <a:spAutoFit/>
            </a:bodyPr>
            <a:lstStyle/>
            <a:p>
              <a:r>
                <a:rPr lang="zh-CN" altLang="en-US" sz="3000" b="1" spc="110" dirty="0" smtClean="0">
                  <a:solidFill>
                    <a:srgbClr val="F24848"/>
                  </a:solidFill>
                  <a:ea typeface="微软雅黑" panose="020B0503020204020204" pitchFamily="34" charset="-122"/>
                </a:rPr>
                <a:t>演练评价与总结</a:t>
              </a:r>
              <a:endParaRPr lang="zh-CN" altLang="en-US" sz="3000" b="1" spc="110" dirty="0">
                <a:solidFill>
                  <a:srgbClr val="F24848"/>
                </a:solidFill>
                <a:ea typeface="微软雅黑" panose="020B0503020204020204" pitchFamily="34" charset="-122"/>
              </a:endParaRPr>
            </a:p>
          </p:txBody>
        </p:sp>
        <p:sp>
          <p:nvSpPr>
            <p:cNvPr id="30" name="矩形 29"/>
            <p:cNvSpPr/>
            <p:nvPr/>
          </p:nvSpPr>
          <p:spPr>
            <a:xfrm>
              <a:off x="1217735" y="500037"/>
              <a:ext cx="726481" cy="1200329"/>
            </a:xfrm>
            <a:prstGeom prst="rect">
              <a:avLst/>
            </a:prstGeom>
          </p:spPr>
          <p:txBody>
            <a:bodyPr wrap="none">
              <a:spAutoFit/>
            </a:bodyPr>
            <a:lstStyle/>
            <a:p>
              <a:r>
                <a:rPr lang="en-US" altLang="zh-CN" sz="7200" b="1" i="1" dirty="0">
                  <a:solidFill>
                    <a:srgbClr val="F24848"/>
                  </a:solidFill>
                  <a:latin typeface="Franklin Gothic Medium" panose="020B0603020102020204" pitchFamily="34" charset="0"/>
                  <a:ea typeface="方正硬笔行书简体" pitchFamily="65" charset="-122"/>
                </a:rPr>
                <a:t>3</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31" name="矩形 30"/>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矩形 34"/>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0" name="矩形 39"/>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矩形 44"/>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7" name="矩形 46"/>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
          <p:cNvGrpSpPr/>
          <p:nvPr/>
        </p:nvGrpSpPr>
        <p:grpSpPr>
          <a:xfrm>
            <a:off x="2287724" y="2018952"/>
            <a:ext cx="4523383" cy="4150656"/>
            <a:chOff x="2287724" y="2018952"/>
            <a:chExt cx="4523383" cy="4150656"/>
          </a:xfrm>
        </p:grpSpPr>
        <p:cxnSp>
          <p:nvCxnSpPr>
            <p:cNvPr id="49" name="直接连接符 48"/>
            <p:cNvCxnSpPr/>
            <p:nvPr/>
          </p:nvCxnSpPr>
          <p:spPr>
            <a:xfrm flipH="1">
              <a:off x="3272161" y="2644640"/>
              <a:ext cx="1690467" cy="6040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flipV="1">
              <a:off x="3142436" y="3341056"/>
              <a:ext cx="2766112" cy="6234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a:off x="3352463" y="3852823"/>
              <a:ext cx="613600" cy="10532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4400441" y="2018952"/>
              <a:ext cx="1124374" cy="1124374"/>
              <a:chOff x="7438567" y="5834762"/>
              <a:chExt cx="756000" cy="756000"/>
            </a:xfrm>
          </p:grpSpPr>
          <p:sp>
            <p:nvSpPr>
              <p:cNvPr id="53" name="椭圆 52"/>
              <p:cNvSpPr/>
              <p:nvPr/>
            </p:nvSpPr>
            <p:spPr>
              <a:xfrm>
                <a:off x="7438567" y="5834762"/>
                <a:ext cx="756000" cy="756000"/>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7456567" y="5852762"/>
                <a:ext cx="720000" cy="720000"/>
              </a:xfrm>
              <a:prstGeom prst="ellipse">
                <a:avLst/>
              </a:prstGeom>
              <a:gradFill flip="none" rotWithShape="1">
                <a:gsLst>
                  <a:gs pos="28000">
                    <a:schemeClr val="bg1"/>
                  </a:gs>
                  <a:gs pos="83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7444073" y="6076415"/>
                <a:ext cx="744988" cy="310412"/>
              </a:xfrm>
              <a:prstGeom prst="rect">
                <a:avLst/>
              </a:prstGeom>
              <a:noFill/>
            </p:spPr>
            <p:txBody>
              <a:bodyPr wrap="none" rtlCol="0">
                <a:spAutoFit/>
              </a:bodyPr>
              <a:lstStyle/>
              <a:p>
                <a:r>
                  <a:rPr lang="zh-CN" altLang="en-US" sz="2400" b="1" dirty="0" smtClean="0">
                    <a:latin typeface="微软雅黑" panose="020B0503020204020204" pitchFamily="34" charset="-122"/>
                    <a:ea typeface="微软雅黑" panose="020B0503020204020204" pitchFamily="34" charset="-122"/>
                  </a:rPr>
                  <a:t>不足项</a:t>
                </a:r>
                <a:endParaRPr lang="zh-CN" altLang="en-US" sz="2400" b="1" dirty="0" smtClean="0">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3560125" y="4509817"/>
              <a:ext cx="1659791" cy="1659791"/>
              <a:chOff x="3305948" y="1685368"/>
              <a:chExt cx="1116000" cy="1116000"/>
            </a:xfrm>
          </p:grpSpPr>
          <p:grpSp>
            <p:nvGrpSpPr>
              <p:cNvPr id="57" name="组合 56"/>
              <p:cNvGrpSpPr/>
              <p:nvPr/>
            </p:nvGrpSpPr>
            <p:grpSpPr>
              <a:xfrm>
                <a:off x="3305948" y="1685368"/>
                <a:ext cx="1116000" cy="1116000"/>
                <a:chOff x="3255714" y="3722523"/>
                <a:chExt cx="813408" cy="877328"/>
              </a:xfrm>
            </p:grpSpPr>
            <p:sp>
              <p:nvSpPr>
                <p:cNvPr id="59" name="椭圆 58"/>
                <p:cNvSpPr/>
                <p:nvPr/>
              </p:nvSpPr>
              <p:spPr>
                <a:xfrm>
                  <a:off x="3255714"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椭圆 59"/>
                <p:cNvSpPr/>
                <p:nvPr/>
              </p:nvSpPr>
              <p:spPr>
                <a:xfrm>
                  <a:off x="3268834"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8" name="文本框 57"/>
              <p:cNvSpPr txBox="1"/>
              <p:nvPr/>
            </p:nvSpPr>
            <p:spPr>
              <a:xfrm>
                <a:off x="3400497" y="2081930"/>
                <a:ext cx="951928" cy="393187"/>
              </a:xfrm>
              <a:prstGeom prst="rect">
                <a:avLst/>
              </a:prstGeom>
              <a:noFill/>
            </p:spPr>
            <p:txBody>
              <a:bodyPr wrap="none" rtlCol="0">
                <a:spAutoFit/>
              </a:bodyPr>
              <a:lstStyle/>
              <a:p>
                <a:r>
                  <a:rPr lang="zh-CN" altLang="en-US" sz="3200" b="1" dirty="0" smtClean="0">
                    <a:solidFill>
                      <a:prstClr val="black"/>
                    </a:solidFill>
                    <a:latin typeface="微软雅黑" panose="020B0503020204020204" pitchFamily="34" charset="-122"/>
                    <a:ea typeface="微软雅黑" panose="020B0503020204020204" pitchFamily="34" charset="-122"/>
                  </a:rPr>
                  <a:t>改进项</a:t>
                </a:r>
                <a:endParaRPr lang="zh-CN" altLang="en-US" sz="3200" b="1" dirty="0" smtClean="0">
                  <a:solidFill>
                    <a:prstClr val="black"/>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5151316" y="3103175"/>
              <a:ext cx="1659791" cy="1659791"/>
              <a:chOff x="3305948" y="1685368"/>
              <a:chExt cx="1116000" cy="1116000"/>
            </a:xfrm>
          </p:grpSpPr>
          <p:grpSp>
            <p:nvGrpSpPr>
              <p:cNvPr id="62" name="组合 61"/>
              <p:cNvGrpSpPr/>
              <p:nvPr/>
            </p:nvGrpSpPr>
            <p:grpSpPr>
              <a:xfrm>
                <a:off x="3305948" y="1685368"/>
                <a:ext cx="1116000" cy="1116000"/>
                <a:chOff x="3255714" y="3722523"/>
                <a:chExt cx="813408" cy="877328"/>
              </a:xfrm>
            </p:grpSpPr>
            <p:sp>
              <p:nvSpPr>
                <p:cNvPr id="64" name="椭圆 63"/>
                <p:cNvSpPr/>
                <p:nvPr/>
              </p:nvSpPr>
              <p:spPr>
                <a:xfrm>
                  <a:off x="3255714"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椭圆 64"/>
                <p:cNvSpPr/>
                <p:nvPr/>
              </p:nvSpPr>
              <p:spPr>
                <a:xfrm>
                  <a:off x="3268834"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3" name="文本框 62"/>
              <p:cNvSpPr txBox="1"/>
              <p:nvPr/>
            </p:nvSpPr>
            <p:spPr>
              <a:xfrm>
                <a:off x="3439719" y="2074202"/>
                <a:ext cx="848458" cy="351799"/>
              </a:xfrm>
              <a:prstGeom prst="rect">
                <a:avLst/>
              </a:prstGeom>
              <a:noFill/>
            </p:spPr>
            <p:txBody>
              <a:bodyPr wrap="none" rtlCol="0">
                <a:spAutoFit/>
              </a:bodyPr>
              <a:lstStyle/>
              <a:p>
                <a:r>
                  <a:rPr lang="zh-CN" altLang="en-US" sz="2800" b="1" dirty="0" smtClean="0">
                    <a:solidFill>
                      <a:prstClr val="black"/>
                    </a:solidFill>
                    <a:latin typeface="微软雅黑" panose="020B0503020204020204" pitchFamily="34" charset="-122"/>
                    <a:ea typeface="微软雅黑" panose="020B0503020204020204" pitchFamily="34" charset="-122"/>
                  </a:rPr>
                  <a:t>整改项</a:t>
                </a:r>
                <a:endParaRPr lang="zh-CN" altLang="en-US" sz="2800" b="1" dirty="0" smtClean="0">
                  <a:solidFill>
                    <a:prstClr val="black"/>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2287724" y="2463477"/>
              <a:ext cx="1659791" cy="1659791"/>
              <a:chOff x="3305948" y="1685368"/>
              <a:chExt cx="1116000" cy="1116000"/>
            </a:xfrm>
          </p:grpSpPr>
          <p:grpSp>
            <p:nvGrpSpPr>
              <p:cNvPr id="67" name="组合 66"/>
              <p:cNvGrpSpPr/>
              <p:nvPr/>
            </p:nvGrpSpPr>
            <p:grpSpPr>
              <a:xfrm>
                <a:off x="3305948" y="1685368"/>
                <a:ext cx="1116000" cy="1116000"/>
                <a:chOff x="3255714" y="3722523"/>
                <a:chExt cx="813408" cy="877328"/>
              </a:xfrm>
            </p:grpSpPr>
            <p:sp>
              <p:nvSpPr>
                <p:cNvPr id="69" name="椭圆 68"/>
                <p:cNvSpPr/>
                <p:nvPr/>
              </p:nvSpPr>
              <p:spPr>
                <a:xfrm>
                  <a:off x="3255714"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 name="椭圆 69"/>
                <p:cNvSpPr/>
                <p:nvPr/>
              </p:nvSpPr>
              <p:spPr>
                <a:xfrm>
                  <a:off x="3268834"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8" name="文本框 67"/>
              <p:cNvSpPr txBox="1"/>
              <p:nvPr/>
            </p:nvSpPr>
            <p:spPr>
              <a:xfrm>
                <a:off x="3506279" y="1885552"/>
                <a:ext cx="676007" cy="724293"/>
              </a:xfrm>
              <a:prstGeom prst="rect">
                <a:avLst/>
              </a:prstGeom>
              <a:noFill/>
            </p:spPr>
            <p:txBody>
              <a:bodyPr wrap="none" rtlCol="0">
                <a:spAutoFit/>
              </a:bodyPr>
              <a:lstStyle/>
              <a:p>
                <a:r>
                  <a:rPr lang="zh-CN" altLang="en-US" sz="3200" b="1" dirty="0" smtClean="0">
                    <a:solidFill>
                      <a:srgbClr val="C30D23"/>
                    </a:solidFill>
                    <a:latin typeface="微软雅黑" panose="020B0503020204020204" pitchFamily="34" charset="-122"/>
                    <a:ea typeface="微软雅黑" panose="020B0503020204020204" pitchFamily="34" charset="-122"/>
                  </a:rPr>
                  <a:t>演练</a:t>
                </a:r>
                <a:endParaRPr lang="en-US" altLang="zh-CN" sz="3200" b="1" dirty="0" smtClean="0">
                  <a:solidFill>
                    <a:srgbClr val="C30D23"/>
                  </a:solidFill>
                  <a:latin typeface="微软雅黑" panose="020B0503020204020204" pitchFamily="34" charset="-122"/>
                  <a:ea typeface="微软雅黑" panose="020B0503020204020204" pitchFamily="34" charset="-122"/>
                </a:endParaRPr>
              </a:p>
              <a:p>
                <a:r>
                  <a:rPr lang="zh-CN" altLang="en-US" sz="3200" b="1" dirty="0" smtClean="0">
                    <a:solidFill>
                      <a:srgbClr val="C30D23"/>
                    </a:solidFill>
                    <a:latin typeface="微软雅黑" panose="020B0503020204020204" pitchFamily="34" charset="-122"/>
                    <a:ea typeface="微软雅黑" panose="020B0503020204020204" pitchFamily="34" charset="-122"/>
                  </a:rPr>
                  <a:t>评价</a:t>
                </a:r>
                <a:endParaRPr lang="zh-CN" altLang="en-US" sz="3200" b="1" dirty="0" smtClean="0">
                  <a:solidFill>
                    <a:srgbClr val="C30D23"/>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500037"/>
            <a:ext cx="9144000" cy="1200329"/>
            <a:chOff x="0" y="500037"/>
            <a:chExt cx="9144000" cy="1200329"/>
          </a:xfrm>
        </p:grpSpPr>
        <p:sp>
          <p:nvSpPr>
            <p:cNvPr id="20" name="矩形 19"/>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矩形 20"/>
            <p:cNvSpPr/>
            <p:nvPr/>
          </p:nvSpPr>
          <p:spPr>
            <a:xfrm>
              <a:off x="2520280" y="572045"/>
              <a:ext cx="2920996" cy="57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14"/>
            <p:cNvSpPr txBox="1"/>
            <p:nvPr/>
          </p:nvSpPr>
          <p:spPr>
            <a:xfrm>
              <a:off x="2520281" y="676715"/>
              <a:ext cx="3057412" cy="553998"/>
            </a:xfrm>
            <a:prstGeom prst="rect">
              <a:avLst/>
            </a:prstGeom>
            <a:noFill/>
          </p:spPr>
          <p:txBody>
            <a:bodyPr wrap="square" rtlCol="0">
              <a:spAutoFit/>
            </a:bodyPr>
            <a:lstStyle/>
            <a:p>
              <a:r>
                <a:rPr lang="zh-CN" altLang="en-US" sz="3000" b="1" spc="110" dirty="0" smtClean="0">
                  <a:solidFill>
                    <a:srgbClr val="F24848"/>
                  </a:solidFill>
                  <a:ea typeface="微软雅黑" panose="020B0503020204020204" pitchFamily="34" charset="-122"/>
                </a:rPr>
                <a:t>演练评价与总结</a:t>
              </a:r>
              <a:endParaRPr lang="zh-CN" altLang="en-US" sz="3000" b="1" spc="110" dirty="0">
                <a:solidFill>
                  <a:srgbClr val="F24848"/>
                </a:solidFill>
                <a:ea typeface="微软雅黑" panose="020B0503020204020204" pitchFamily="34" charset="-122"/>
              </a:endParaRPr>
            </a:p>
          </p:txBody>
        </p:sp>
        <p:sp>
          <p:nvSpPr>
            <p:cNvPr id="23" name="矩形 22"/>
            <p:cNvSpPr/>
            <p:nvPr/>
          </p:nvSpPr>
          <p:spPr>
            <a:xfrm>
              <a:off x="1217735" y="500037"/>
              <a:ext cx="726481" cy="1200329"/>
            </a:xfrm>
            <a:prstGeom prst="rect">
              <a:avLst/>
            </a:prstGeom>
          </p:spPr>
          <p:txBody>
            <a:bodyPr wrap="none">
              <a:spAutoFit/>
            </a:bodyPr>
            <a:lstStyle/>
            <a:p>
              <a:r>
                <a:rPr lang="en-US" altLang="zh-CN" sz="7200" b="1" i="1" dirty="0">
                  <a:solidFill>
                    <a:srgbClr val="F24848"/>
                  </a:solidFill>
                  <a:latin typeface="Franklin Gothic Medium" panose="020B0603020102020204" pitchFamily="34" charset="0"/>
                  <a:ea typeface="方正硬笔行书简体" pitchFamily="65" charset="-122"/>
                </a:rPr>
                <a:t>3</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24" name="矩形 23"/>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5" name="矩形 24"/>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6" name="矩形 25"/>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矩形 26"/>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8" name="矩形 27"/>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4" name="组合 13"/>
          <p:cNvGrpSpPr/>
          <p:nvPr/>
        </p:nvGrpSpPr>
        <p:grpSpPr>
          <a:xfrm>
            <a:off x="1809927" y="1951972"/>
            <a:ext cx="5607489" cy="4274155"/>
            <a:chOff x="600889" y="1698627"/>
            <a:chExt cx="5181816" cy="3949698"/>
          </a:xfrm>
        </p:grpSpPr>
        <p:grpSp>
          <p:nvGrpSpPr>
            <p:cNvPr id="15" name="组合 14"/>
            <p:cNvGrpSpPr/>
            <p:nvPr/>
          </p:nvGrpSpPr>
          <p:grpSpPr>
            <a:xfrm>
              <a:off x="600889" y="1698627"/>
              <a:ext cx="5181816" cy="3949698"/>
              <a:chOff x="650894" y="1698627"/>
              <a:chExt cx="5181816" cy="3949698"/>
            </a:xfrm>
          </p:grpSpPr>
          <p:sp>
            <p:nvSpPr>
              <p:cNvPr id="30" name="矩形 29"/>
              <p:cNvSpPr/>
              <p:nvPr/>
            </p:nvSpPr>
            <p:spPr>
              <a:xfrm>
                <a:off x="650894" y="1698627"/>
                <a:ext cx="5104800" cy="3628800"/>
              </a:xfrm>
              <a:prstGeom prst="rect">
                <a:avLst/>
              </a:prstGeom>
              <a:solidFill>
                <a:srgbClr val="3F6793"/>
              </a:solidFill>
              <a:ln>
                <a:solidFill>
                  <a:schemeClr val="bg1"/>
                </a:solidFill>
              </a:ln>
              <a:effectLst>
                <a:outerShdw blurRad="571500" dist="4953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b="1">
                  <a:solidFill>
                    <a:schemeClr val="bg1"/>
                  </a:solidFill>
                </a:endParaRPr>
              </a:p>
            </p:txBody>
          </p:sp>
          <p:sp>
            <p:nvSpPr>
              <p:cNvPr id="31" name="等腰三角形 30"/>
              <p:cNvSpPr/>
              <p:nvPr/>
            </p:nvSpPr>
            <p:spPr>
              <a:xfrm flipV="1">
                <a:off x="727910" y="5327427"/>
                <a:ext cx="5104800" cy="320898"/>
              </a:xfrm>
              <a:prstGeom prst="triangle">
                <a:avLst>
                  <a:gd name="adj" fmla="val 50093"/>
                </a:avLst>
              </a:prstGeom>
              <a:solidFill>
                <a:schemeClr val="accent1">
                  <a:lumMod val="50000"/>
                </a:schemeClr>
              </a:solidFill>
              <a:ln>
                <a:solidFill>
                  <a:schemeClr val="bg1"/>
                </a:solidFill>
              </a:ln>
              <a:effectLst>
                <a:outerShdw blurRad="571500" dist="4953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b="1">
                  <a:solidFill>
                    <a:schemeClr val="bg1"/>
                  </a:solidFill>
                </a:endParaRPr>
              </a:p>
            </p:txBody>
          </p:sp>
        </p:grpSp>
        <p:sp>
          <p:nvSpPr>
            <p:cNvPr id="16" name="圆角矩形 15"/>
            <p:cNvSpPr/>
            <p:nvPr/>
          </p:nvSpPr>
          <p:spPr>
            <a:xfrm>
              <a:off x="1290175" y="1930490"/>
              <a:ext cx="3726229" cy="494270"/>
            </a:xfrm>
            <a:prstGeom prst="roundRect">
              <a:avLst/>
            </a:prstGeom>
            <a:gradFill flip="none" rotWithShape="1">
              <a:gsLst>
                <a:gs pos="50000">
                  <a:schemeClr val="bg1">
                    <a:lumMod val="95000"/>
                    <a:alpha val="80000"/>
                  </a:schemeClr>
                </a:gs>
                <a:gs pos="0">
                  <a:schemeClr val="bg1"/>
                </a:gs>
                <a:gs pos="100000">
                  <a:schemeClr val="bg1">
                    <a:lumMod val="85000"/>
                  </a:schemeClr>
                </a:gs>
              </a:gsLst>
              <a:path path="circle">
                <a:fillToRect l="50000" t="50000" r="50000" b="50000"/>
              </a:path>
              <a:tileRect/>
            </a:gradFill>
            <a:ln>
              <a:solidFill>
                <a:schemeClr val="bg1"/>
              </a:solidFill>
            </a:ln>
            <a:effectLst>
              <a:outerShdw blurRad="571500" dist="4953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zh-CN" sz="2800" b="1" dirty="0">
                  <a:solidFill>
                    <a:schemeClr val="accent1">
                      <a:lumMod val="50000"/>
                    </a:schemeClr>
                  </a:solidFill>
                </a:rPr>
                <a:t>演练</a:t>
              </a:r>
              <a:r>
                <a:rPr lang="zh-CN" altLang="zh-CN" sz="2800" b="1" dirty="0" smtClean="0">
                  <a:solidFill>
                    <a:schemeClr val="accent1">
                      <a:lumMod val="50000"/>
                    </a:schemeClr>
                  </a:solidFill>
                </a:rPr>
                <a:t>总</a:t>
              </a:r>
              <a:r>
                <a:rPr lang="zh-CN" altLang="en-US" sz="2800" b="1" dirty="0" smtClean="0">
                  <a:solidFill>
                    <a:schemeClr val="accent1">
                      <a:lumMod val="50000"/>
                    </a:schemeClr>
                  </a:solidFill>
                </a:rPr>
                <a:t>结</a:t>
              </a:r>
              <a:endParaRPr lang="zh-CN" altLang="en-US" sz="2800" b="1" dirty="0">
                <a:solidFill>
                  <a:schemeClr val="accent1">
                    <a:lumMod val="50000"/>
                  </a:schemeClr>
                </a:solidFill>
              </a:endParaRPr>
            </a:p>
          </p:txBody>
        </p:sp>
        <p:sp>
          <p:nvSpPr>
            <p:cNvPr id="29" name="矩形 28"/>
            <p:cNvSpPr/>
            <p:nvPr/>
          </p:nvSpPr>
          <p:spPr>
            <a:xfrm>
              <a:off x="1033640" y="2742940"/>
              <a:ext cx="4239298" cy="2447925"/>
            </a:xfrm>
            <a:prstGeom prst="rect">
              <a:avLst/>
            </a:prstGeom>
            <a:noFill/>
            <a:ln>
              <a:noFill/>
            </a:ln>
            <a:effectLst>
              <a:outerShdw blurRad="571500" dist="4953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lvl="0" algn="just">
                <a:lnSpc>
                  <a:spcPct val="120000"/>
                </a:lnSpc>
              </a:pPr>
              <a:r>
                <a:rPr lang="zh-CN" altLang="zh-CN" sz="2000" b="1" dirty="0">
                  <a:solidFill>
                    <a:schemeClr val="bg1"/>
                  </a:solidFill>
                </a:rPr>
                <a:t>演练结束后，应对演练进行总结与讲评，全面评价演练是否达到演练目标、应急准备水平以及是否需要改进，也是演练人员进行自我评价的机会。根据应急演练任务相关要求，演练总结与讲评可以通过访谈、汇报、协商、自我评价、公开会议和通报等形式完成</a:t>
              </a:r>
              <a:r>
                <a:rPr lang="zh-CN" altLang="zh-CN" sz="2000" b="1" dirty="0" smtClean="0">
                  <a:solidFill>
                    <a:schemeClr val="bg1"/>
                  </a:solidFill>
                </a:rPr>
                <a:t>。</a:t>
              </a:r>
              <a:endParaRPr lang="en-US" altLang="zh-CN" sz="2000" b="1" dirty="0">
                <a:solidFill>
                  <a:schemeClr val="bg1"/>
                </a:solidFill>
              </a:endParaRPr>
            </a:p>
          </p:txBody>
        </p:sp>
      </p:gr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80403" y="1667566"/>
            <a:ext cx="9439776" cy="4791849"/>
            <a:chOff x="-1880403" y="1667566"/>
            <a:chExt cx="9439776" cy="4791849"/>
          </a:xfrm>
        </p:grpSpPr>
        <p:sp>
          <p:nvSpPr>
            <p:cNvPr id="26" name="任意多边形 25"/>
            <p:cNvSpPr/>
            <p:nvPr/>
          </p:nvSpPr>
          <p:spPr>
            <a:xfrm flipH="1">
              <a:off x="2600421" y="3702259"/>
              <a:ext cx="4958505" cy="711034"/>
            </a:xfrm>
            <a:custGeom>
              <a:avLst/>
              <a:gdLst>
                <a:gd name="connsiteX0" fmla="*/ 0 w 4565272"/>
                <a:gd name="connsiteY0" fmla="*/ 0 h 560658"/>
                <a:gd name="connsiteX1" fmla="*/ 4284943 w 4565272"/>
                <a:gd name="connsiteY1" fmla="*/ 0 h 560658"/>
                <a:gd name="connsiteX2" fmla="*/ 4565272 w 4565272"/>
                <a:gd name="connsiteY2" fmla="*/ 280329 h 560658"/>
                <a:gd name="connsiteX3" fmla="*/ 4284943 w 4565272"/>
                <a:gd name="connsiteY3" fmla="*/ 560658 h 560658"/>
                <a:gd name="connsiteX4" fmla="*/ 0 w 4565272"/>
                <a:gd name="connsiteY4" fmla="*/ 560658 h 560658"/>
                <a:gd name="connsiteX5" fmla="*/ 0 w 4565272"/>
                <a:gd name="connsiteY5" fmla="*/ 0 h 560658"/>
                <a:gd name="connsiteX0-1" fmla="*/ 0 w 4854311"/>
                <a:gd name="connsiteY0-2" fmla="*/ 0 h 560658"/>
                <a:gd name="connsiteX1-3" fmla="*/ 4284943 w 4854311"/>
                <a:gd name="connsiteY1-4" fmla="*/ 0 h 560658"/>
                <a:gd name="connsiteX2-5" fmla="*/ 4854311 w 4854311"/>
                <a:gd name="connsiteY2-6" fmla="*/ 270804 h 560658"/>
                <a:gd name="connsiteX3-7" fmla="*/ 4284943 w 4854311"/>
                <a:gd name="connsiteY3-8" fmla="*/ 560658 h 560658"/>
                <a:gd name="connsiteX4-9" fmla="*/ 0 w 4854311"/>
                <a:gd name="connsiteY4-10" fmla="*/ 560658 h 560658"/>
                <a:gd name="connsiteX5-11" fmla="*/ 0 w 4854311"/>
                <a:gd name="connsiteY5-12" fmla="*/ 0 h 560658"/>
                <a:gd name="connsiteX0-13" fmla="*/ 0 w 4854311"/>
                <a:gd name="connsiteY0-14" fmla="*/ 0 h 560658"/>
                <a:gd name="connsiteX1-15" fmla="*/ 4284943 w 4854311"/>
                <a:gd name="connsiteY1-16" fmla="*/ 0 h 560658"/>
                <a:gd name="connsiteX2-17" fmla="*/ 4854311 w 4854311"/>
                <a:gd name="connsiteY2-18" fmla="*/ 280329 h 560658"/>
                <a:gd name="connsiteX3-19" fmla="*/ 4284943 w 4854311"/>
                <a:gd name="connsiteY3-20" fmla="*/ 560658 h 560658"/>
                <a:gd name="connsiteX4-21" fmla="*/ 0 w 4854311"/>
                <a:gd name="connsiteY4-22" fmla="*/ 560658 h 560658"/>
                <a:gd name="connsiteX5-23" fmla="*/ 0 w 4854311"/>
                <a:gd name="connsiteY5-24" fmla="*/ 0 h 5606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54311" h="560658">
                  <a:moveTo>
                    <a:pt x="0" y="0"/>
                  </a:moveTo>
                  <a:lnTo>
                    <a:pt x="4284943" y="0"/>
                  </a:lnTo>
                  <a:lnTo>
                    <a:pt x="4854311" y="280329"/>
                  </a:lnTo>
                  <a:lnTo>
                    <a:pt x="4284943" y="560658"/>
                  </a:lnTo>
                  <a:lnTo>
                    <a:pt x="0" y="560658"/>
                  </a:lnTo>
                  <a:lnTo>
                    <a:pt x="0" y="0"/>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5187" tIns="55880" rIns="55880" bIns="55880" numCol="1" spcCol="1270" anchor="ctr" anchorCtr="0">
              <a:noAutofit/>
            </a:bodyPr>
            <a:lstStyle/>
            <a:p>
              <a:pPr lvl="0" algn="l" defTabSz="977900" rtl="0">
                <a:lnSpc>
                  <a:spcPct val="90000"/>
                </a:lnSpc>
                <a:spcBef>
                  <a:spcPct val="0"/>
                </a:spcBef>
                <a:spcAft>
                  <a:spcPct val="35000"/>
                </a:spcAft>
              </a:pPr>
              <a:r>
                <a:rPr lang="zh-CN" altLang="en-US" sz="2400" b="1" dirty="0" smtClean="0"/>
                <a:t>  触电</a:t>
              </a:r>
              <a:r>
                <a:rPr lang="zh-CN" sz="2400" b="1" kern="1200" dirty="0" smtClean="0"/>
                <a:t>事故</a:t>
              </a:r>
              <a:endParaRPr lang="zh-CN" sz="2400" kern="1200" dirty="0"/>
            </a:p>
          </p:txBody>
        </p:sp>
        <p:sp>
          <p:nvSpPr>
            <p:cNvPr id="27" name="任意多边形 26"/>
            <p:cNvSpPr/>
            <p:nvPr/>
          </p:nvSpPr>
          <p:spPr>
            <a:xfrm flipH="1">
              <a:off x="2342430" y="4774523"/>
              <a:ext cx="5216943" cy="711034"/>
            </a:xfrm>
            <a:custGeom>
              <a:avLst/>
              <a:gdLst>
                <a:gd name="connsiteX0" fmla="*/ 0 w 4565272"/>
                <a:gd name="connsiteY0" fmla="*/ 0 h 560658"/>
                <a:gd name="connsiteX1" fmla="*/ 4284943 w 4565272"/>
                <a:gd name="connsiteY1" fmla="*/ 0 h 560658"/>
                <a:gd name="connsiteX2" fmla="*/ 4565272 w 4565272"/>
                <a:gd name="connsiteY2" fmla="*/ 280329 h 560658"/>
                <a:gd name="connsiteX3" fmla="*/ 4284943 w 4565272"/>
                <a:gd name="connsiteY3" fmla="*/ 560658 h 560658"/>
                <a:gd name="connsiteX4" fmla="*/ 0 w 4565272"/>
                <a:gd name="connsiteY4" fmla="*/ 560658 h 560658"/>
                <a:gd name="connsiteX5" fmla="*/ 0 w 4565272"/>
                <a:gd name="connsiteY5" fmla="*/ 0 h 560658"/>
                <a:gd name="connsiteX0-1" fmla="*/ 0 w 4854311"/>
                <a:gd name="connsiteY0-2" fmla="*/ 0 h 560658"/>
                <a:gd name="connsiteX1-3" fmla="*/ 4284943 w 4854311"/>
                <a:gd name="connsiteY1-4" fmla="*/ 0 h 560658"/>
                <a:gd name="connsiteX2-5" fmla="*/ 4854311 w 4854311"/>
                <a:gd name="connsiteY2-6" fmla="*/ 270804 h 560658"/>
                <a:gd name="connsiteX3-7" fmla="*/ 4284943 w 4854311"/>
                <a:gd name="connsiteY3-8" fmla="*/ 560658 h 560658"/>
                <a:gd name="connsiteX4-9" fmla="*/ 0 w 4854311"/>
                <a:gd name="connsiteY4-10" fmla="*/ 560658 h 560658"/>
                <a:gd name="connsiteX5-11" fmla="*/ 0 w 4854311"/>
                <a:gd name="connsiteY5-12" fmla="*/ 0 h 560658"/>
                <a:gd name="connsiteX0-13" fmla="*/ 0 w 4854311"/>
                <a:gd name="connsiteY0-14" fmla="*/ 0 h 560658"/>
                <a:gd name="connsiteX1-15" fmla="*/ 4284943 w 4854311"/>
                <a:gd name="connsiteY1-16" fmla="*/ 0 h 560658"/>
                <a:gd name="connsiteX2-17" fmla="*/ 4854311 w 4854311"/>
                <a:gd name="connsiteY2-18" fmla="*/ 280329 h 560658"/>
                <a:gd name="connsiteX3-19" fmla="*/ 4284943 w 4854311"/>
                <a:gd name="connsiteY3-20" fmla="*/ 560658 h 560658"/>
                <a:gd name="connsiteX4-21" fmla="*/ 0 w 4854311"/>
                <a:gd name="connsiteY4-22" fmla="*/ 560658 h 560658"/>
                <a:gd name="connsiteX5-23" fmla="*/ 0 w 4854311"/>
                <a:gd name="connsiteY5-24" fmla="*/ 0 h 5606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54311" h="560658">
                  <a:moveTo>
                    <a:pt x="0" y="0"/>
                  </a:moveTo>
                  <a:lnTo>
                    <a:pt x="4284943" y="0"/>
                  </a:lnTo>
                  <a:lnTo>
                    <a:pt x="4854311" y="280329"/>
                  </a:lnTo>
                  <a:lnTo>
                    <a:pt x="4284943" y="560658"/>
                  </a:lnTo>
                  <a:lnTo>
                    <a:pt x="0" y="560658"/>
                  </a:lnTo>
                  <a:lnTo>
                    <a:pt x="0" y="0"/>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5187" tIns="55880" rIns="55880" bIns="55880" numCol="1" spcCol="1270" anchor="ctr" anchorCtr="0">
              <a:noAutofit/>
            </a:bodyPr>
            <a:lstStyle/>
            <a:p>
              <a:pPr lvl="0" algn="l" defTabSz="977900" rtl="0">
                <a:lnSpc>
                  <a:spcPct val="90000"/>
                </a:lnSpc>
                <a:spcBef>
                  <a:spcPct val="0"/>
                </a:spcBef>
                <a:spcAft>
                  <a:spcPct val="35000"/>
                </a:spcAft>
              </a:pPr>
              <a:r>
                <a:rPr lang="zh-CN" altLang="en-US" sz="2400" b="1" dirty="0" smtClean="0"/>
                <a:t>  机械伤害</a:t>
              </a:r>
              <a:r>
                <a:rPr lang="zh-CN" sz="2400" b="1" kern="1200" dirty="0" smtClean="0"/>
                <a:t>事故</a:t>
              </a:r>
              <a:endParaRPr lang="zh-CN" sz="2400" kern="1200" dirty="0"/>
            </a:p>
          </p:txBody>
        </p:sp>
        <p:sp>
          <p:nvSpPr>
            <p:cNvPr id="5" name="空心弧 4"/>
            <p:cNvSpPr/>
            <p:nvPr/>
          </p:nvSpPr>
          <p:spPr>
            <a:xfrm>
              <a:off x="-1880403" y="1667566"/>
              <a:ext cx="4480825" cy="4791849"/>
            </a:xfrm>
            <a:prstGeom prst="blockArc">
              <a:avLst>
                <a:gd name="adj1" fmla="val 18900000"/>
                <a:gd name="adj2" fmla="val 2700000"/>
                <a:gd name="adj3" fmla="val 572"/>
              </a:avLst>
            </a:prstGeom>
            <a:ln>
              <a:solidFill>
                <a:schemeClr val="tx2">
                  <a:lumMod val="7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任意多边形 5"/>
            <p:cNvSpPr/>
            <p:nvPr/>
          </p:nvSpPr>
          <p:spPr>
            <a:xfrm flipH="1">
              <a:off x="2341985" y="2641421"/>
              <a:ext cx="5216943" cy="711034"/>
            </a:xfrm>
            <a:custGeom>
              <a:avLst/>
              <a:gdLst>
                <a:gd name="connsiteX0" fmla="*/ 0 w 4565272"/>
                <a:gd name="connsiteY0" fmla="*/ 0 h 560658"/>
                <a:gd name="connsiteX1" fmla="*/ 4284943 w 4565272"/>
                <a:gd name="connsiteY1" fmla="*/ 0 h 560658"/>
                <a:gd name="connsiteX2" fmla="*/ 4565272 w 4565272"/>
                <a:gd name="connsiteY2" fmla="*/ 280329 h 560658"/>
                <a:gd name="connsiteX3" fmla="*/ 4284943 w 4565272"/>
                <a:gd name="connsiteY3" fmla="*/ 560658 h 560658"/>
                <a:gd name="connsiteX4" fmla="*/ 0 w 4565272"/>
                <a:gd name="connsiteY4" fmla="*/ 560658 h 560658"/>
                <a:gd name="connsiteX5" fmla="*/ 0 w 4565272"/>
                <a:gd name="connsiteY5" fmla="*/ 0 h 560658"/>
                <a:gd name="connsiteX0-1" fmla="*/ 0 w 4854311"/>
                <a:gd name="connsiteY0-2" fmla="*/ 0 h 560658"/>
                <a:gd name="connsiteX1-3" fmla="*/ 4284943 w 4854311"/>
                <a:gd name="connsiteY1-4" fmla="*/ 0 h 560658"/>
                <a:gd name="connsiteX2-5" fmla="*/ 4854311 w 4854311"/>
                <a:gd name="connsiteY2-6" fmla="*/ 270804 h 560658"/>
                <a:gd name="connsiteX3-7" fmla="*/ 4284943 w 4854311"/>
                <a:gd name="connsiteY3-8" fmla="*/ 560658 h 560658"/>
                <a:gd name="connsiteX4-9" fmla="*/ 0 w 4854311"/>
                <a:gd name="connsiteY4-10" fmla="*/ 560658 h 560658"/>
                <a:gd name="connsiteX5-11" fmla="*/ 0 w 4854311"/>
                <a:gd name="connsiteY5-12" fmla="*/ 0 h 560658"/>
                <a:gd name="connsiteX0-13" fmla="*/ 0 w 4854311"/>
                <a:gd name="connsiteY0-14" fmla="*/ 0 h 560658"/>
                <a:gd name="connsiteX1-15" fmla="*/ 4284943 w 4854311"/>
                <a:gd name="connsiteY1-16" fmla="*/ 0 h 560658"/>
                <a:gd name="connsiteX2-17" fmla="*/ 4854311 w 4854311"/>
                <a:gd name="connsiteY2-18" fmla="*/ 280329 h 560658"/>
                <a:gd name="connsiteX3-19" fmla="*/ 4284943 w 4854311"/>
                <a:gd name="connsiteY3-20" fmla="*/ 560658 h 560658"/>
                <a:gd name="connsiteX4-21" fmla="*/ 0 w 4854311"/>
                <a:gd name="connsiteY4-22" fmla="*/ 560658 h 560658"/>
                <a:gd name="connsiteX5-23" fmla="*/ 0 w 4854311"/>
                <a:gd name="connsiteY5-24" fmla="*/ 0 h 5606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54311" h="560658">
                  <a:moveTo>
                    <a:pt x="0" y="0"/>
                  </a:moveTo>
                  <a:lnTo>
                    <a:pt x="4284943" y="0"/>
                  </a:lnTo>
                  <a:lnTo>
                    <a:pt x="4854311" y="280329"/>
                  </a:lnTo>
                  <a:lnTo>
                    <a:pt x="4284943" y="560658"/>
                  </a:lnTo>
                  <a:lnTo>
                    <a:pt x="0" y="560658"/>
                  </a:lnTo>
                  <a:lnTo>
                    <a:pt x="0" y="0"/>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5187" tIns="55880" rIns="55880" bIns="55880" numCol="1" spcCol="1270" anchor="ctr" anchorCtr="0">
              <a:noAutofit/>
            </a:bodyPr>
            <a:lstStyle/>
            <a:p>
              <a:pPr lvl="0" algn="l" defTabSz="977900" rtl="0">
                <a:lnSpc>
                  <a:spcPct val="90000"/>
                </a:lnSpc>
                <a:spcBef>
                  <a:spcPct val="0"/>
                </a:spcBef>
                <a:spcAft>
                  <a:spcPct val="35000"/>
                </a:spcAft>
              </a:pPr>
              <a:r>
                <a:rPr lang="en-US" altLang="zh-CN" sz="2400" b="1" kern="1200" dirty="0" smtClean="0"/>
                <a:t>  </a:t>
              </a:r>
              <a:r>
                <a:rPr lang="zh-CN" sz="2400" b="1" kern="1200" dirty="0" smtClean="0"/>
                <a:t>高空坠落事故</a:t>
              </a:r>
              <a:endParaRPr lang="zh-CN" sz="2400" kern="1200" dirty="0"/>
            </a:p>
          </p:txBody>
        </p:sp>
        <p:sp>
          <p:nvSpPr>
            <p:cNvPr id="7" name="椭圆 6"/>
            <p:cNvSpPr/>
            <p:nvPr/>
          </p:nvSpPr>
          <p:spPr>
            <a:xfrm>
              <a:off x="1903511" y="2564938"/>
              <a:ext cx="864000" cy="864000"/>
            </a:xfrm>
            <a:prstGeom prst="ellipse">
              <a:avLst/>
            </a:prstGeom>
            <a:blipFill>
              <a:blip r:embed="rId1" cstate="print"/>
              <a:stretch>
                <a:fillRect/>
              </a:stretch>
            </a:blipFill>
            <a:ln w="12700">
              <a:solidFill>
                <a:schemeClr val="tx2">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椭圆 8"/>
            <p:cNvSpPr/>
            <p:nvPr/>
          </p:nvSpPr>
          <p:spPr>
            <a:xfrm>
              <a:off x="2168420" y="3629874"/>
              <a:ext cx="864000" cy="864000"/>
            </a:xfrm>
            <a:prstGeom prst="ellipse">
              <a:avLst/>
            </a:prstGeom>
            <a:blipFill>
              <a:blip r:embed="rId2" cstate="print"/>
              <a:stretch>
                <a:fillRect/>
              </a:stretch>
            </a:blipFill>
            <a:ln w="15875">
              <a:solidFill>
                <a:schemeClr val="tx2">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椭圆 16"/>
            <p:cNvSpPr/>
            <p:nvPr/>
          </p:nvSpPr>
          <p:spPr>
            <a:xfrm>
              <a:off x="1903511" y="4698040"/>
              <a:ext cx="864000" cy="864000"/>
            </a:xfrm>
            <a:prstGeom prst="ellipse">
              <a:avLst/>
            </a:prstGeom>
            <a:blipFill>
              <a:blip r:embed="rId3" cstate="print"/>
              <a:stretch>
                <a:fillRect/>
              </a:stretch>
            </a:blipFill>
            <a:ln w="15875">
              <a:solidFill>
                <a:schemeClr val="tx2">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19" name="组合 18"/>
          <p:cNvGrpSpPr/>
          <p:nvPr/>
        </p:nvGrpSpPr>
        <p:grpSpPr>
          <a:xfrm>
            <a:off x="-107776" y="502676"/>
            <a:ext cx="9251776" cy="671609"/>
            <a:chOff x="-107776" y="502676"/>
            <a:chExt cx="9251776" cy="671609"/>
          </a:xfrm>
        </p:grpSpPr>
        <p:sp>
          <p:nvSpPr>
            <p:cNvPr id="20" name="TextBox 1"/>
            <p:cNvSpPr txBox="1"/>
            <p:nvPr/>
          </p:nvSpPr>
          <p:spPr>
            <a:xfrm>
              <a:off x="469558" y="589510"/>
              <a:ext cx="5145796" cy="584775"/>
            </a:xfrm>
            <a:prstGeom prst="rect">
              <a:avLst/>
            </a:prstGeom>
            <a:noFill/>
          </p:spPr>
          <p:txBody>
            <a:bodyPr wrap="square" rtlCol="0" anchor="ctr">
              <a:spAutoFit/>
            </a:bodyPr>
            <a:lstStyle/>
            <a:p>
              <a:r>
                <a:rPr lang="zh-CN" altLang="en-US" sz="3200" b="1" dirty="0">
                  <a:solidFill>
                    <a:srgbClr val="F24848"/>
                  </a:solidFill>
                  <a:ea typeface="微软雅黑" panose="020B0503020204020204" pitchFamily="34" charset="-122"/>
                </a:rPr>
                <a:t>三</a:t>
              </a:r>
              <a:r>
                <a:rPr lang="zh-CN" altLang="en-US" sz="3200" b="1" dirty="0" smtClean="0">
                  <a:solidFill>
                    <a:srgbClr val="F24848"/>
                  </a:solidFill>
                  <a:ea typeface="微软雅黑" panose="020B0503020204020204" pitchFamily="34" charset="-122"/>
                </a:rPr>
                <a:t>、常见事故应急急救措施</a:t>
              </a:r>
              <a:endParaRPr lang="zh-CN" altLang="en-US" sz="3200" b="1" dirty="0">
                <a:solidFill>
                  <a:srgbClr val="F24848"/>
                </a:solidFill>
                <a:ea typeface="微软雅黑" panose="020B0503020204020204" pitchFamily="34" charset="-122"/>
              </a:endParaRPr>
            </a:p>
          </p:txBody>
        </p:sp>
        <p:sp>
          <p:nvSpPr>
            <p:cNvPr id="21" name="矩形 20"/>
            <p:cNvSpPr/>
            <p:nvPr/>
          </p:nvSpPr>
          <p:spPr>
            <a:xfrm>
              <a:off x="-107776" y="611896"/>
              <a:ext cx="577335" cy="540000"/>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2" name="燕尾形 3"/>
            <p:cNvSpPr/>
            <p:nvPr/>
          </p:nvSpPr>
          <p:spPr>
            <a:xfrm rot="10800000" flipH="1">
              <a:off x="8098631" y="502676"/>
              <a:ext cx="1045369" cy="540000"/>
            </a:xfrm>
            <a:prstGeom prst="rect">
              <a:avLst/>
            </a:prstGeom>
            <a:solidFill>
              <a:srgbClr val="C73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直角三角形 22"/>
            <p:cNvSpPr/>
            <p:nvPr/>
          </p:nvSpPr>
          <p:spPr>
            <a:xfrm rot="10800000" flipH="1" flipV="1">
              <a:off x="8098631" y="502676"/>
              <a:ext cx="362192" cy="108000"/>
            </a:xfrm>
            <a:prstGeom prst="rtTriangle">
              <a:avLst/>
            </a:prstGeom>
            <a:solidFill>
              <a:srgbClr val="A8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498123" y="611896"/>
              <a:ext cx="2962700" cy="540000"/>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500037"/>
            <a:ext cx="9144000" cy="1200329"/>
            <a:chOff x="0" y="500037"/>
            <a:chExt cx="9144000" cy="1200329"/>
          </a:xfrm>
        </p:grpSpPr>
        <p:sp>
          <p:nvSpPr>
            <p:cNvPr id="5" name="矩形 4"/>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520280" y="572045"/>
              <a:ext cx="3212305" cy="57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4"/>
            <p:cNvSpPr txBox="1"/>
            <p:nvPr/>
          </p:nvSpPr>
          <p:spPr>
            <a:xfrm>
              <a:off x="2520281" y="676715"/>
              <a:ext cx="3317812" cy="553998"/>
            </a:xfrm>
            <a:prstGeom prst="rect">
              <a:avLst/>
            </a:prstGeom>
            <a:noFill/>
          </p:spPr>
          <p:txBody>
            <a:bodyPr wrap="square" rtlCol="0">
              <a:spAutoFit/>
            </a:bodyPr>
            <a:lstStyle/>
            <a:p>
              <a:r>
                <a:rPr lang="zh-CN" altLang="en-US" sz="3000" b="1" kern="2200" dirty="0">
                  <a:solidFill>
                    <a:srgbClr val="F24848"/>
                  </a:solidFill>
                  <a:latin typeface="Calibri" panose="020F0502020204030204" pitchFamily="34" charset="0"/>
                  <a:ea typeface="微软雅黑" panose="020B0503020204020204" pitchFamily="34" charset="-122"/>
                </a:rPr>
                <a:t>高空</a:t>
              </a:r>
              <a:r>
                <a:rPr lang="zh-CN" altLang="en-US" sz="3000" b="1" kern="2200" dirty="0" smtClean="0">
                  <a:solidFill>
                    <a:srgbClr val="F24848"/>
                  </a:solidFill>
                  <a:latin typeface="Calibri" panose="020F0502020204030204" pitchFamily="34" charset="0"/>
                  <a:ea typeface="微软雅黑" panose="020B0503020204020204" pitchFamily="34" charset="-122"/>
                </a:rPr>
                <a:t>坠落应急救援</a:t>
              </a:r>
              <a:endParaRPr lang="zh-CN" altLang="en-US" sz="3000" b="1" spc="110" dirty="0">
                <a:solidFill>
                  <a:srgbClr val="F24848"/>
                </a:solidFill>
                <a:ea typeface="微软雅黑" panose="020B0503020204020204" pitchFamily="34" charset="-122"/>
              </a:endParaRPr>
            </a:p>
          </p:txBody>
        </p:sp>
        <p:sp>
          <p:nvSpPr>
            <p:cNvPr id="8" name="矩形 7"/>
            <p:cNvSpPr/>
            <p:nvPr/>
          </p:nvSpPr>
          <p:spPr>
            <a:xfrm>
              <a:off x="1217735" y="500037"/>
              <a:ext cx="726481" cy="1200329"/>
            </a:xfrm>
            <a:prstGeom prst="rect">
              <a:avLst/>
            </a:prstGeom>
          </p:spPr>
          <p:txBody>
            <a:bodyPr wrap="none">
              <a:spAutoFit/>
            </a:bodyPr>
            <a:lstStyle/>
            <a:p>
              <a:r>
                <a:rPr lang="en-US" altLang="zh-CN" sz="7200" b="1" i="1" dirty="0" smtClean="0">
                  <a:solidFill>
                    <a:srgbClr val="F24848"/>
                  </a:solidFill>
                  <a:latin typeface="Franklin Gothic Medium" panose="020B0603020102020204" pitchFamily="34" charset="0"/>
                  <a:ea typeface="方正硬笔行书简体" pitchFamily="65" charset="-122"/>
                </a:rPr>
                <a:t>1</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14" name="矩形 13"/>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矩形 14"/>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3" name="任意多边形 32"/>
          <p:cNvSpPr/>
          <p:nvPr/>
        </p:nvSpPr>
        <p:spPr>
          <a:xfrm>
            <a:off x="5146599" y="2344369"/>
            <a:ext cx="3229540" cy="3374261"/>
          </a:xfrm>
          <a:custGeom>
            <a:avLst/>
            <a:gdLst>
              <a:gd name="connsiteX0" fmla="*/ 0 w 5685693"/>
              <a:gd name="connsiteY0" fmla="*/ 404175 h 4041747"/>
              <a:gd name="connsiteX1" fmla="*/ 404175 w 5685693"/>
              <a:gd name="connsiteY1" fmla="*/ 0 h 4041747"/>
              <a:gd name="connsiteX2" fmla="*/ 5281518 w 5685693"/>
              <a:gd name="connsiteY2" fmla="*/ 0 h 4041747"/>
              <a:gd name="connsiteX3" fmla="*/ 5685693 w 5685693"/>
              <a:gd name="connsiteY3" fmla="*/ 404175 h 4041747"/>
              <a:gd name="connsiteX4" fmla="*/ 5685693 w 5685693"/>
              <a:gd name="connsiteY4" fmla="*/ 3637572 h 4041747"/>
              <a:gd name="connsiteX5" fmla="*/ 5281518 w 5685693"/>
              <a:gd name="connsiteY5" fmla="*/ 4041747 h 4041747"/>
              <a:gd name="connsiteX6" fmla="*/ 404175 w 5685693"/>
              <a:gd name="connsiteY6" fmla="*/ 4041747 h 4041747"/>
              <a:gd name="connsiteX7" fmla="*/ 0 w 5685693"/>
              <a:gd name="connsiteY7" fmla="*/ 3637572 h 4041747"/>
              <a:gd name="connsiteX8" fmla="*/ 0 w 5685693"/>
              <a:gd name="connsiteY8" fmla="*/ 404175 h 404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5693" h="4041747">
                <a:moveTo>
                  <a:pt x="0" y="404175"/>
                </a:moveTo>
                <a:cubicBezTo>
                  <a:pt x="0" y="180955"/>
                  <a:pt x="180955" y="0"/>
                  <a:pt x="404175" y="0"/>
                </a:cubicBezTo>
                <a:lnTo>
                  <a:pt x="5281518" y="0"/>
                </a:lnTo>
                <a:cubicBezTo>
                  <a:pt x="5504738" y="0"/>
                  <a:pt x="5685693" y="180955"/>
                  <a:pt x="5685693" y="404175"/>
                </a:cubicBezTo>
                <a:lnTo>
                  <a:pt x="5685693" y="3637572"/>
                </a:lnTo>
                <a:cubicBezTo>
                  <a:pt x="5685693" y="3860792"/>
                  <a:pt x="5504738" y="4041747"/>
                  <a:pt x="5281518" y="4041747"/>
                </a:cubicBezTo>
                <a:lnTo>
                  <a:pt x="404175" y="4041747"/>
                </a:lnTo>
                <a:cubicBezTo>
                  <a:pt x="180955" y="4041747"/>
                  <a:pt x="0" y="3860792"/>
                  <a:pt x="0" y="3637572"/>
                </a:cubicBezTo>
                <a:lnTo>
                  <a:pt x="0" y="404175"/>
                </a:lnTo>
                <a:close/>
              </a:path>
            </a:pathLst>
          </a:cu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a:effectLst>
            <a:outerShdw blurRad="444500" dist="3429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zh-CN" sz="1600" b="1" dirty="0">
              <a:solidFill>
                <a:schemeClr val="tx2">
                  <a:lumMod val="75000"/>
                </a:schemeClr>
              </a:solidFill>
            </a:endParaRPr>
          </a:p>
        </p:txBody>
      </p:sp>
      <p:sp>
        <p:nvSpPr>
          <p:cNvPr id="3" name="矩形 2"/>
          <p:cNvSpPr/>
          <p:nvPr/>
        </p:nvSpPr>
        <p:spPr>
          <a:xfrm>
            <a:off x="5307575" y="2670803"/>
            <a:ext cx="2907587" cy="2862322"/>
          </a:xfrm>
          <a:prstGeom prst="rect">
            <a:avLst/>
          </a:prstGeom>
        </p:spPr>
        <p:txBody>
          <a:bodyPr wrap="square">
            <a:spAutoFit/>
          </a:bodyPr>
          <a:lstStyle/>
          <a:p>
            <a:pPr algn="just">
              <a:lnSpc>
                <a:spcPct val="150000"/>
              </a:lnSpc>
            </a:pPr>
            <a:r>
              <a:rPr lang="zh-CN" altLang="en-US" sz="2000" b="1" dirty="0">
                <a:solidFill>
                  <a:schemeClr val="tx2">
                    <a:lumMod val="75000"/>
                  </a:schemeClr>
                </a:solidFill>
              </a:rPr>
              <a:t>高处坠落产生的伤害主要是脊椎损伤、内脏损伤和骨折。</a:t>
            </a:r>
            <a:endParaRPr lang="zh-CN" altLang="en-US" sz="2000" b="1" dirty="0">
              <a:solidFill>
                <a:schemeClr val="tx2">
                  <a:lumMod val="75000"/>
                </a:schemeClr>
              </a:solidFill>
            </a:endParaRPr>
          </a:p>
          <a:p>
            <a:pPr algn="just">
              <a:lnSpc>
                <a:spcPct val="150000"/>
              </a:lnSpc>
            </a:pPr>
            <a:r>
              <a:rPr lang="zh-CN" altLang="en-US" sz="2000" b="1" dirty="0">
                <a:solidFill>
                  <a:schemeClr val="tx2">
                    <a:lumMod val="75000"/>
                  </a:schemeClr>
                </a:solidFill>
              </a:rPr>
              <a:t>为避免施救方法不当使伤情扩大，抢救时应注意以下几点 ：</a:t>
            </a:r>
            <a:endParaRPr lang="zh-CN" altLang="en-US" sz="2000" b="1" dirty="0">
              <a:solidFill>
                <a:schemeClr val="tx2">
                  <a:lumMod val="75000"/>
                </a:schemeClr>
              </a:solidFill>
            </a:endParaRPr>
          </a:p>
        </p:txBody>
      </p:sp>
      <p:grpSp>
        <p:nvGrpSpPr>
          <p:cNvPr id="4" name="组合 3"/>
          <p:cNvGrpSpPr/>
          <p:nvPr/>
        </p:nvGrpSpPr>
        <p:grpSpPr>
          <a:xfrm>
            <a:off x="187155" y="1980718"/>
            <a:ext cx="4291109" cy="3598364"/>
            <a:chOff x="187155" y="1508108"/>
            <a:chExt cx="4291109" cy="3598364"/>
          </a:xfrm>
        </p:grpSpPr>
        <p:sp>
          <p:nvSpPr>
            <p:cNvPr id="29" name="任意多边形 28"/>
            <p:cNvSpPr/>
            <p:nvPr/>
          </p:nvSpPr>
          <p:spPr>
            <a:xfrm rot="13200000">
              <a:off x="187155" y="2306697"/>
              <a:ext cx="4291109" cy="2799775"/>
            </a:xfrm>
            <a:custGeom>
              <a:avLst/>
              <a:gdLst>
                <a:gd name="connsiteX0" fmla="*/ 2046981 w 4291109"/>
                <a:gd name="connsiteY0" fmla="*/ 2214809 h 2799775"/>
                <a:gd name="connsiteX1" fmla="*/ 2046981 w 4291109"/>
                <a:gd name="connsiteY1" fmla="*/ 2214808 h 2799775"/>
                <a:gd name="connsiteX2" fmla="*/ 2046981 w 4291109"/>
                <a:gd name="connsiteY2" fmla="*/ 2214808 h 2799775"/>
                <a:gd name="connsiteX3" fmla="*/ 3176887 w 4291109"/>
                <a:gd name="connsiteY3" fmla="*/ 2778627 h 2799775"/>
                <a:gd name="connsiteX4" fmla="*/ 3104134 w 4291109"/>
                <a:gd name="connsiteY4" fmla="*/ 2799775 h 2799775"/>
                <a:gd name="connsiteX5" fmla="*/ 3015531 w 4291109"/>
                <a:gd name="connsiteY5" fmla="*/ 2717884 h 2799775"/>
                <a:gd name="connsiteX6" fmla="*/ 2958694 w 4291109"/>
                <a:gd name="connsiteY6" fmla="*/ 2249075 h 2799775"/>
                <a:gd name="connsiteX7" fmla="*/ 2972266 w 4291109"/>
                <a:gd name="connsiteY7" fmla="*/ 1821765 h 2799775"/>
                <a:gd name="connsiteX8" fmla="*/ 2152107 w 4291109"/>
                <a:gd name="connsiteY8" fmla="*/ 1662343 h 2799775"/>
                <a:gd name="connsiteX9" fmla="*/ 2047414 w 4291109"/>
                <a:gd name="connsiteY9" fmla="*/ 2200940 h 2799775"/>
                <a:gd name="connsiteX10" fmla="*/ 2046981 w 4291109"/>
                <a:gd name="connsiteY10" fmla="*/ 2214808 h 2799775"/>
                <a:gd name="connsiteX11" fmla="*/ 2040154 w 4291109"/>
                <a:gd name="connsiteY11" fmla="*/ 2238290 h 2799775"/>
                <a:gd name="connsiteX12" fmla="*/ 2032768 w 4291109"/>
                <a:gd name="connsiteY12" fmla="*/ 2276286 h 2799775"/>
                <a:gd name="connsiteX13" fmla="*/ 1994136 w 4291109"/>
                <a:gd name="connsiteY13" fmla="*/ 2334653 h 2799775"/>
                <a:gd name="connsiteX14" fmla="*/ 1980583 w 4291109"/>
                <a:gd name="connsiteY14" fmla="*/ 2340403 h 2799775"/>
                <a:gd name="connsiteX15" fmla="*/ 1964975 w 4291109"/>
                <a:gd name="connsiteY15" fmla="*/ 2356986 h 2799775"/>
                <a:gd name="connsiteX16" fmla="*/ 1664307 w 4291109"/>
                <a:gd name="connsiteY16" fmla="*/ 2431722 h 2799775"/>
                <a:gd name="connsiteX17" fmla="*/ 813886 w 4291109"/>
                <a:gd name="connsiteY17" fmla="*/ 2297029 h 2799775"/>
                <a:gd name="connsiteX18" fmla="*/ 511798 w 4291109"/>
                <a:gd name="connsiteY18" fmla="*/ 2094037 h 2799775"/>
                <a:gd name="connsiteX19" fmla="*/ 591389 w 4291109"/>
                <a:gd name="connsiteY19" fmla="*/ 1992590 h 2799775"/>
                <a:gd name="connsiteX20" fmla="*/ 1054984 w 4291109"/>
                <a:gd name="connsiteY20" fmla="*/ 1904559 h 2799775"/>
                <a:gd name="connsiteX21" fmla="*/ 1548030 w 4291109"/>
                <a:gd name="connsiteY21" fmla="*/ 1894415 h 2799775"/>
                <a:gd name="connsiteX22" fmla="*/ 1664104 w 4291109"/>
                <a:gd name="connsiteY22" fmla="*/ 1297270 h 2799775"/>
                <a:gd name="connsiteX23" fmla="*/ 1532123 w 4291109"/>
                <a:gd name="connsiteY23" fmla="*/ 1293104 h 2799775"/>
                <a:gd name="connsiteX24" fmla="*/ 369840 w 4291109"/>
                <a:gd name="connsiteY24" fmla="*/ 1233711 h 2799775"/>
                <a:gd name="connsiteX25" fmla="*/ 42316 w 4291109"/>
                <a:gd name="connsiteY25" fmla="*/ 1161732 h 2799775"/>
                <a:gd name="connsiteX26" fmla="*/ 3717 w 4291109"/>
                <a:gd name="connsiteY26" fmla="*/ 987608 h 2799775"/>
                <a:gd name="connsiteX27" fmla="*/ 173194 w 4291109"/>
                <a:gd name="connsiteY27" fmla="*/ 826903 h 2799775"/>
                <a:gd name="connsiteX28" fmla="*/ 2049496 w 4291109"/>
                <a:gd name="connsiteY28" fmla="*/ 779219 h 2799775"/>
                <a:gd name="connsiteX29" fmla="*/ 2064840 w 4291109"/>
                <a:gd name="connsiteY29" fmla="*/ 742017 h 2799775"/>
                <a:gd name="connsiteX30" fmla="*/ 2232847 w 4291109"/>
                <a:gd name="connsiteY30" fmla="*/ 672296 h 2799775"/>
                <a:gd name="connsiteX31" fmla="*/ 3187077 w 4291109"/>
                <a:gd name="connsiteY31" fmla="*/ 857779 h 2799775"/>
                <a:gd name="connsiteX32" fmla="*/ 3239409 w 4291109"/>
                <a:gd name="connsiteY32" fmla="*/ 588551 h 2799775"/>
                <a:gd name="connsiteX33" fmla="*/ 2763180 w 4291109"/>
                <a:gd name="connsiteY33" fmla="*/ 313600 h 2799775"/>
                <a:gd name="connsiteX34" fmla="*/ 2627625 w 4291109"/>
                <a:gd name="connsiteY34" fmla="*/ 75127 h 2799775"/>
                <a:gd name="connsiteX35" fmla="*/ 2717570 w 4291109"/>
                <a:gd name="connsiteY35" fmla="*/ 9282 h 2799775"/>
                <a:gd name="connsiteX36" fmla="*/ 3065455 w 4291109"/>
                <a:gd name="connsiteY36" fmla="*/ 43407 h 2799775"/>
                <a:gd name="connsiteX37" fmla="*/ 3545856 w 4291109"/>
                <a:gd name="connsiteY37" fmla="*/ 192316 h 2799775"/>
                <a:gd name="connsiteX38" fmla="*/ 3619231 w 4291109"/>
                <a:gd name="connsiteY38" fmla="*/ 257200 h 2799775"/>
                <a:gd name="connsiteX39" fmla="*/ 3635193 w 4291109"/>
                <a:gd name="connsiteY39" fmla="*/ 283398 h 2799775"/>
                <a:gd name="connsiteX40" fmla="*/ 3647842 w 4291109"/>
                <a:gd name="connsiteY40" fmla="*/ 288615 h 2799775"/>
                <a:gd name="connsiteX41" fmla="*/ 3674865 w 4291109"/>
                <a:gd name="connsiteY41" fmla="*/ 353731 h 2799775"/>
                <a:gd name="connsiteX42" fmla="*/ 3668101 w 4291109"/>
                <a:gd name="connsiteY42" fmla="*/ 388526 h 2799775"/>
                <a:gd name="connsiteX43" fmla="*/ 3668232 w 4291109"/>
                <a:gd name="connsiteY43" fmla="*/ 389320 h 2799775"/>
                <a:gd name="connsiteX44" fmla="*/ 3655993 w 4291109"/>
                <a:gd name="connsiteY44" fmla="*/ 484729 h 2799775"/>
                <a:gd name="connsiteX45" fmla="*/ 3644410 w 4291109"/>
                <a:gd name="connsiteY45" fmla="*/ 510406 h 2799775"/>
                <a:gd name="connsiteX46" fmla="*/ 3514294 w 4291109"/>
                <a:gd name="connsiteY46" fmla="*/ 1179797 h 2799775"/>
                <a:gd name="connsiteX47" fmla="*/ 3547306 w 4291109"/>
                <a:gd name="connsiteY47" fmla="*/ 1138870 h 2799775"/>
                <a:gd name="connsiteX48" fmla="*/ 4090242 w 4291109"/>
                <a:gd name="connsiteY48" fmla="*/ 1086254 h 2799775"/>
                <a:gd name="connsiteX49" fmla="*/ 4223711 w 4291109"/>
                <a:gd name="connsiteY49" fmla="*/ 1680407 h 2799775"/>
                <a:gd name="connsiteX50" fmla="*/ 4169574 w 4291109"/>
                <a:gd name="connsiteY50" fmla="*/ 1747524 h 2799775"/>
                <a:gd name="connsiteX51" fmla="*/ 3626639 w 4291109"/>
                <a:gd name="connsiteY51" fmla="*/ 1800140 h 2799775"/>
                <a:gd name="connsiteX52" fmla="*/ 3502674 w 4291109"/>
                <a:gd name="connsiteY52" fmla="*/ 1679757 h 2799775"/>
                <a:gd name="connsiteX53" fmla="*/ 3473118 w 4291109"/>
                <a:gd name="connsiteY53" fmla="*/ 1626564 h 2799775"/>
                <a:gd name="connsiteX54" fmla="*/ 3471096 w 4291109"/>
                <a:gd name="connsiteY54" fmla="*/ 1643365 h 2799775"/>
                <a:gd name="connsiteX55" fmla="*/ 3304869 w 4291109"/>
                <a:gd name="connsiteY55" fmla="*/ 2498527 h 2799775"/>
                <a:gd name="connsiteX56" fmla="*/ 3176887 w 4291109"/>
                <a:gd name="connsiteY56" fmla="*/ 2778627 h 279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291109" h="2799775">
                  <a:moveTo>
                    <a:pt x="2046981" y="2214809"/>
                  </a:moveTo>
                  <a:lnTo>
                    <a:pt x="2046981" y="2214808"/>
                  </a:lnTo>
                  <a:lnTo>
                    <a:pt x="2046981" y="2214808"/>
                  </a:lnTo>
                  <a:close/>
                  <a:moveTo>
                    <a:pt x="3176887" y="2778627"/>
                  </a:moveTo>
                  <a:cubicBezTo>
                    <a:pt x="3155762" y="2792194"/>
                    <a:pt x="3131717" y="2799410"/>
                    <a:pt x="3104134" y="2799775"/>
                  </a:cubicBezTo>
                  <a:cubicBezTo>
                    <a:pt x="3019097" y="2767847"/>
                    <a:pt x="3029917" y="2717870"/>
                    <a:pt x="3015531" y="2717884"/>
                  </a:cubicBezTo>
                  <a:cubicBezTo>
                    <a:pt x="2992177" y="2637429"/>
                    <a:pt x="2953650" y="2568450"/>
                    <a:pt x="2958694" y="2249075"/>
                  </a:cubicBezTo>
                  <a:lnTo>
                    <a:pt x="2972266" y="1821765"/>
                  </a:lnTo>
                  <a:lnTo>
                    <a:pt x="2152107" y="1662343"/>
                  </a:lnTo>
                  <a:lnTo>
                    <a:pt x="2047414" y="2200940"/>
                  </a:lnTo>
                  <a:lnTo>
                    <a:pt x="2046981" y="2214808"/>
                  </a:lnTo>
                  <a:lnTo>
                    <a:pt x="2040154" y="2238290"/>
                  </a:lnTo>
                  <a:lnTo>
                    <a:pt x="2032768" y="2276286"/>
                  </a:lnTo>
                  <a:cubicBezTo>
                    <a:pt x="2027950" y="2301075"/>
                    <a:pt x="2013539" y="2321565"/>
                    <a:pt x="1994136" y="2334653"/>
                  </a:cubicBezTo>
                  <a:lnTo>
                    <a:pt x="1980583" y="2340403"/>
                  </a:lnTo>
                  <a:lnTo>
                    <a:pt x="1964975" y="2356986"/>
                  </a:lnTo>
                  <a:cubicBezTo>
                    <a:pt x="1892506" y="2419330"/>
                    <a:pt x="1781597" y="2450299"/>
                    <a:pt x="1664307" y="2431722"/>
                  </a:cubicBezTo>
                  <a:lnTo>
                    <a:pt x="813886" y="2297029"/>
                  </a:lnTo>
                  <a:cubicBezTo>
                    <a:pt x="626223" y="2267306"/>
                    <a:pt x="515192" y="2214662"/>
                    <a:pt x="511798" y="2094037"/>
                  </a:cubicBezTo>
                  <a:cubicBezTo>
                    <a:pt x="541937" y="1999247"/>
                    <a:pt x="591656" y="2008328"/>
                    <a:pt x="591389" y="1992590"/>
                  </a:cubicBezTo>
                  <a:cubicBezTo>
                    <a:pt x="670708" y="1962605"/>
                    <a:pt x="738388" y="1916652"/>
                    <a:pt x="1054984" y="1904559"/>
                  </a:cubicBezTo>
                  <a:lnTo>
                    <a:pt x="1548030" y="1894415"/>
                  </a:lnTo>
                  <a:lnTo>
                    <a:pt x="1664104" y="1297270"/>
                  </a:lnTo>
                  <a:lnTo>
                    <a:pt x="1532123" y="1293104"/>
                  </a:lnTo>
                  <a:cubicBezTo>
                    <a:pt x="1156184" y="1279200"/>
                    <a:pt x="819773" y="1255271"/>
                    <a:pt x="369840" y="1233711"/>
                  </a:cubicBezTo>
                  <a:cubicBezTo>
                    <a:pt x="261982" y="1220069"/>
                    <a:pt x="157443" y="1234636"/>
                    <a:pt x="42316" y="1161732"/>
                  </a:cubicBezTo>
                  <a:cubicBezTo>
                    <a:pt x="-8262" y="1088097"/>
                    <a:pt x="-1866" y="1081934"/>
                    <a:pt x="3717" y="987608"/>
                  </a:cubicBezTo>
                  <a:cubicBezTo>
                    <a:pt x="38662" y="899335"/>
                    <a:pt x="67535" y="853237"/>
                    <a:pt x="173194" y="826903"/>
                  </a:cubicBezTo>
                  <a:lnTo>
                    <a:pt x="2049496" y="779219"/>
                  </a:lnTo>
                  <a:lnTo>
                    <a:pt x="2064840" y="742017"/>
                  </a:lnTo>
                  <a:cubicBezTo>
                    <a:pt x="2100630" y="688810"/>
                    <a:pt x="2165941" y="659290"/>
                    <a:pt x="2232847" y="672296"/>
                  </a:cubicBezTo>
                  <a:lnTo>
                    <a:pt x="3187077" y="857779"/>
                  </a:lnTo>
                  <a:lnTo>
                    <a:pt x="3239409" y="588551"/>
                  </a:lnTo>
                  <a:lnTo>
                    <a:pt x="2763180" y="313600"/>
                  </a:lnTo>
                  <a:cubicBezTo>
                    <a:pt x="2645234" y="245503"/>
                    <a:pt x="2587723" y="176096"/>
                    <a:pt x="2627625" y="75127"/>
                  </a:cubicBezTo>
                  <a:cubicBezTo>
                    <a:pt x="2681418" y="3371"/>
                    <a:pt x="2712244" y="22415"/>
                    <a:pt x="2717570" y="9282"/>
                  </a:cubicBezTo>
                  <a:cubicBezTo>
                    <a:pt x="2782315" y="2726"/>
                    <a:pt x="2844689" y="-19784"/>
                    <a:pt x="3065455" y="43407"/>
                  </a:cubicBezTo>
                  <a:lnTo>
                    <a:pt x="3545856" y="192316"/>
                  </a:lnTo>
                  <a:cubicBezTo>
                    <a:pt x="3575342" y="209340"/>
                    <a:pt x="3599961" y="231572"/>
                    <a:pt x="3619231" y="257200"/>
                  </a:cubicBezTo>
                  <a:lnTo>
                    <a:pt x="3635193" y="283398"/>
                  </a:lnTo>
                  <a:lnTo>
                    <a:pt x="3647842" y="288615"/>
                  </a:lnTo>
                  <a:cubicBezTo>
                    <a:pt x="3668464" y="302486"/>
                    <a:pt x="3679905" y="327799"/>
                    <a:pt x="3674865" y="353731"/>
                  </a:cubicBezTo>
                  <a:lnTo>
                    <a:pt x="3668101" y="388526"/>
                  </a:lnTo>
                  <a:lnTo>
                    <a:pt x="3668232" y="389320"/>
                  </a:lnTo>
                  <a:cubicBezTo>
                    <a:pt x="3670380" y="421053"/>
                    <a:pt x="3666460" y="453460"/>
                    <a:pt x="3655993" y="484729"/>
                  </a:cubicBezTo>
                  <a:lnTo>
                    <a:pt x="3644410" y="510406"/>
                  </a:lnTo>
                  <a:lnTo>
                    <a:pt x="3514294" y="1179797"/>
                  </a:lnTo>
                  <a:lnTo>
                    <a:pt x="3547306" y="1138870"/>
                  </a:lnTo>
                  <a:cubicBezTo>
                    <a:pt x="3686994" y="998336"/>
                    <a:pt x="3913725" y="971622"/>
                    <a:pt x="4090242" y="1086254"/>
                  </a:cubicBezTo>
                  <a:cubicBezTo>
                    <a:pt x="4291976" y="1217261"/>
                    <a:pt x="4351732" y="1483273"/>
                    <a:pt x="4223711" y="1680407"/>
                  </a:cubicBezTo>
                  <a:cubicBezTo>
                    <a:pt x="4207709" y="1705049"/>
                    <a:pt x="4189529" y="1727448"/>
                    <a:pt x="4169574" y="1747524"/>
                  </a:cubicBezTo>
                  <a:cubicBezTo>
                    <a:pt x="4029886" y="1888058"/>
                    <a:pt x="3803156" y="1914772"/>
                    <a:pt x="3626639" y="1800140"/>
                  </a:cubicBezTo>
                  <a:cubicBezTo>
                    <a:pt x="3576205" y="1767389"/>
                    <a:pt x="3534645" y="1726199"/>
                    <a:pt x="3502674" y="1679757"/>
                  </a:cubicBezTo>
                  <a:lnTo>
                    <a:pt x="3473118" y="1626564"/>
                  </a:lnTo>
                  <a:lnTo>
                    <a:pt x="3471096" y="1643365"/>
                  </a:lnTo>
                  <a:lnTo>
                    <a:pt x="3304869" y="2498527"/>
                  </a:lnTo>
                  <a:cubicBezTo>
                    <a:pt x="3277358" y="2640060"/>
                    <a:pt x="3240263" y="2737925"/>
                    <a:pt x="3176887" y="2778627"/>
                  </a:cubicBezTo>
                  <a:close/>
                </a:path>
              </a:pathLst>
            </a:custGeom>
            <a:solidFill>
              <a:schemeClr val="tx2">
                <a:lumMod val="75000"/>
              </a:schemeClr>
            </a:solidFill>
            <a:ln>
              <a:noFill/>
            </a:ln>
            <a:effectLst>
              <a:outerShdw blurRad="571500" dist="1447800" dir="60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圆角矩形 8"/>
            <p:cNvSpPr/>
            <p:nvPr/>
          </p:nvSpPr>
          <p:spPr>
            <a:xfrm>
              <a:off x="1847551" y="1508108"/>
              <a:ext cx="45719" cy="433234"/>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1933457" y="1680697"/>
              <a:ext cx="45719" cy="3600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3622431" y="2825782"/>
              <a:ext cx="45719" cy="433234"/>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3740333" y="2995402"/>
              <a:ext cx="45719" cy="433234"/>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95009" y="1662761"/>
            <a:ext cx="8194430" cy="4815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0" y="500037"/>
            <a:ext cx="9144000" cy="1200329"/>
            <a:chOff x="0" y="500037"/>
            <a:chExt cx="9144000" cy="1200329"/>
          </a:xfrm>
        </p:grpSpPr>
        <p:sp>
          <p:nvSpPr>
            <p:cNvPr id="5" name="矩形 4"/>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520280" y="572045"/>
              <a:ext cx="3212305" cy="57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4"/>
            <p:cNvSpPr txBox="1"/>
            <p:nvPr/>
          </p:nvSpPr>
          <p:spPr>
            <a:xfrm>
              <a:off x="2520281" y="676715"/>
              <a:ext cx="3317812" cy="553998"/>
            </a:xfrm>
            <a:prstGeom prst="rect">
              <a:avLst/>
            </a:prstGeom>
            <a:noFill/>
          </p:spPr>
          <p:txBody>
            <a:bodyPr wrap="square" rtlCol="0">
              <a:spAutoFit/>
            </a:bodyPr>
            <a:lstStyle/>
            <a:p>
              <a:r>
                <a:rPr lang="zh-CN" altLang="en-US" sz="3000" b="1" kern="2200" dirty="0">
                  <a:solidFill>
                    <a:srgbClr val="F24848"/>
                  </a:solidFill>
                  <a:latin typeface="Calibri" panose="020F0502020204030204" pitchFamily="34" charset="0"/>
                  <a:ea typeface="微软雅黑" panose="020B0503020204020204" pitchFamily="34" charset="-122"/>
                </a:rPr>
                <a:t>高空</a:t>
              </a:r>
              <a:r>
                <a:rPr lang="zh-CN" altLang="en-US" sz="3000" b="1" kern="2200" dirty="0" smtClean="0">
                  <a:solidFill>
                    <a:srgbClr val="F24848"/>
                  </a:solidFill>
                  <a:latin typeface="Calibri" panose="020F0502020204030204" pitchFamily="34" charset="0"/>
                  <a:ea typeface="微软雅黑" panose="020B0503020204020204" pitchFamily="34" charset="-122"/>
                </a:rPr>
                <a:t>坠落应急救援</a:t>
              </a:r>
              <a:endParaRPr lang="zh-CN" altLang="en-US" sz="3000" b="1" spc="110" dirty="0">
                <a:solidFill>
                  <a:srgbClr val="F24848"/>
                </a:solidFill>
                <a:ea typeface="微软雅黑" panose="020B0503020204020204" pitchFamily="34" charset="-122"/>
              </a:endParaRPr>
            </a:p>
          </p:txBody>
        </p:sp>
        <p:sp>
          <p:nvSpPr>
            <p:cNvPr id="8" name="矩形 7"/>
            <p:cNvSpPr/>
            <p:nvPr/>
          </p:nvSpPr>
          <p:spPr>
            <a:xfrm>
              <a:off x="1217735" y="500037"/>
              <a:ext cx="726481" cy="1200329"/>
            </a:xfrm>
            <a:prstGeom prst="rect">
              <a:avLst/>
            </a:prstGeom>
          </p:spPr>
          <p:txBody>
            <a:bodyPr wrap="none">
              <a:spAutoFit/>
            </a:bodyPr>
            <a:lstStyle/>
            <a:p>
              <a:r>
                <a:rPr lang="en-US" altLang="zh-CN" sz="7200" b="1" i="1" dirty="0" smtClean="0">
                  <a:solidFill>
                    <a:srgbClr val="F24848"/>
                  </a:solidFill>
                  <a:latin typeface="Franklin Gothic Medium" panose="020B0603020102020204" pitchFamily="34" charset="0"/>
                  <a:ea typeface="方正硬笔行书简体" pitchFamily="65" charset="-122"/>
                </a:rPr>
                <a:t>1</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14" name="矩形 13"/>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矩形 14"/>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 name="矩形 3"/>
          <p:cNvSpPr/>
          <p:nvPr/>
        </p:nvSpPr>
        <p:spPr>
          <a:xfrm>
            <a:off x="1022772" y="2027744"/>
            <a:ext cx="7338905" cy="4635115"/>
          </a:xfrm>
          <a:prstGeom prst="rect">
            <a:avLst/>
          </a:prstGeom>
        </p:spPr>
        <p:txBody>
          <a:bodyPr wrap="square">
            <a:spAutoFit/>
          </a:bodyPr>
          <a:lstStyle/>
          <a:p>
            <a:pPr marL="285750" indent="-285750">
              <a:lnSpc>
                <a:spcPct val="120000"/>
              </a:lnSpc>
              <a:buClr>
                <a:schemeClr val="tx2">
                  <a:lumMod val="50000"/>
                </a:schemeClr>
              </a:buClr>
              <a:buFont typeface="Franklin Gothic Medium Cond" panose="020B0606030402020204" pitchFamily="34" charset="0"/>
              <a:buChar char="♥"/>
            </a:pPr>
            <a:r>
              <a:rPr lang="zh-CN" altLang="en-US" dirty="0" smtClean="0">
                <a:solidFill>
                  <a:schemeClr val="tx2">
                    <a:lumMod val="75000"/>
                  </a:schemeClr>
                </a:solidFill>
              </a:rPr>
              <a:t>首先</a:t>
            </a:r>
            <a:r>
              <a:rPr lang="zh-CN" altLang="en-US" dirty="0">
                <a:solidFill>
                  <a:schemeClr val="tx2">
                    <a:lumMod val="75000"/>
                  </a:schemeClr>
                </a:solidFill>
              </a:rPr>
              <a:t>看其是否清醒，能否自主活动，若能站起来或移动身体，则要让其躺下用担架抬送医院，或是用车送往医院，因为某些内脏伤害，当时可能感觉不明显。 </a:t>
            </a:r>
            <a:endParaRPr lang="en-US" altLang="zh-CN" dirty="0" smtClean="0">
              <a:solidFill>
                <a:schemeClr val="tx2">
                  <a:lumMod val="75000"/>
                </a:schemeClr>
              </a:solidFill>
            </a:endParaRPr>
          </a:p>
          <a:p>
            <a:pPr marL="285750" indent="-285750">
              <a:lnSpc>
                <a:spcPct val="120000"/>
              </a:lnSpc>
              <a:buClr>
                <a:schemeClr val="tx2">
                  <a:lumMod val="50000"/>
                </a:schemeClr>
              </a:buClr>
              <a:buFont typeface="Franklin Gothic Medium Cond" panose="020B0606030402020204" pitchFamily="34" charset="0"/>
              <a:buChar char="♥"/>
            </a:pPr>
            <a:endParaRPr lang="en-US" altLang="zh-CN" dirty="0" smtClean="0">
              <a:solidFill>
                <a:schemeClr val="tx2">
                  <a:lumMod val="75000"/>
                </a:schemeClr>
              </a:solidFill>
            </a:endParaRPr>
          </a:p>
          <a:p>
            <a:pPr marL="285750" indent="-285750">
              <a:lnSpc>
                <a:spcPct val="120000"/>
              </a:lnSpc>
              <a:buClr>
                <a:schemeClr val="tx2">
                  <a:lumMod val="50000"/>
                </a:schemeClr>
              </a:buClr>
              <a:buFont typeface="Franklin Gothic Medium Cond" panose="020B0606030402020204" pitchFamily="34" charset="0"/>
              <a:buChar char="♥"/>
            </a:pPr>
            <a:r>
              <a:rPr lang="zh-CN" altLang="en-US" dirty="0">
                <a:solidFill>
                  <a:schemeClr val="tx2">
                    <a:lumMod val="75000"/>
                  </a:schemeClr>
                </a:solidFill>
              </a:rPr>
              <a:t>若伤员已不能动，或不清醒，切不可乱抬，更不能背起来送医院。这样极容易拉脱伤者脊椎，造成永久性伤害。此时应打</a:t>
            </a:r>
            <a:r>
              <a:rPr lang="en-US" altLang="zh-CN" dirty="0">
                <a:solidFill>
                  <a:schemeClr val="tx2">
                    <a:lumMod val="75000"/>
                  </a:schemeClr>
                </a:solidFill>
              </a:rPr>
              <a:t>120</a:t>
            </a:r>
            <a:r>
              <a:rPr lang="zh-CN" altLang="en-US" dirty="0">
                <a:solidFill>
                  <a:schemeClr val="tx2">
                    <a:lumMod val="75000"/>
                  </a:schemeClr>
                </a:solidFill>
              </a:rPr>
              <a:t>向医疗单位</a:t>
            </a:r>
            <a:r>
              <a:rPr lang="zh-CN" altLang="en-US" dirty="0" smtClean="0">
                <a:solidFill>
                  <a:schemeClr val="tx2">
                    <a:lumMod val="75000"/>
                  </a:schemeClr>
                </a:solidFill>
              </a:rPr>
              <a:t>求救。</a:t>
            </a:r>
            <a:endParaRPr lang="en-US" altLang="zh-CN" dirty="0" smtClean="0">
              <a:solidFill>
                <a:schemeClr val="tx2">
                  <a:lumMod val="75000"/>
                </a:schemeClr>
              </a:solidFill>
            </a:endParaRPr>
          </a:p>
          <a:p>
            <a:pPr marL="285750" indent="-285750">
              <a:lnSpc>
                <a:spcPct val="120000"/>
              </a:lnSpc>
              <a:buClr>
                <a:schemeClr val="tx2">
                  <a:lumMod val="50000"/>
                </a:schemeClr>
              </a:buClr>
              <a:buFont typeface="Franklin Gothic Medium Cond" panose="020B0606030402020204" pitchFamily="34" charset="0"/>
              <a:buChar char="♥"/>
            </a:pPr>
            <a:endParaRPr lang="en-US" altLang="zh-CN" dirty="0" smtClean="0">
              <a:solidFill>
                <a:schemeClr val="tx2">
                  <a:lumMod val="75000"/>
                </a:schemeClr>
              </a:solidFill>
            </a:endParaRPr>
          </a:p>
          <a:p>
            <a:pPr marL="285750" indent="-285750">
              <a:lnSpc>
                <a:spcPct val="120000"/>
              </a:lnSpc>
              <a:buClr>
                <a:schemeClr val="tx2">
                  <a:lumMod val="50000"/>
                </a:schemeClr>
              </a:buClr>
              <a:buFont typeface="Franklin Gothic Medium Cond" panose="020B0606030402020204" pitchFamily="34" charset="0"/>
              <a:buChar char="♥"/>
            </a:pPr>
            <a:r>
              <a:rPr lang="zh-CN" altLang="en-US" dirty="0" smtClean="0">
                <a:solidFill>
                  <a:schemeClr val="tx2">
                    <a:lumMod val="75000"/>
                  </a:schemeClr>
                </a:solidFill>
              </a:rPr>
              <a:t>然后</a:t>
            </a:r>
            <a:r>
              <a:rPr lang="zh-CN" altLang="en-US" dirty="0">
                <a:solidFill>
                  <a:schemeClr val="tx2">
                    <a:lumMod val="75000"/>
                  </a:schemeClr>
                </a:solidFill>
              </a:rPr>
              <a:t>进一步检查伤者是否骨折，若有骨折，应采用夹板固定，找两到三块比骨折骨头稍长一点的木板，托住骨折部位，绑三道绳，使骨折处由夹板依托不产生横向受力，绑绳不能太紧，以能够在夹板上左右移动</a:t>
            </a:r>
            <a:r>
              <a:rPr lang="en-US" altLang="zh-CN" dirty="0">
                <a:solidFill>
                  <a:schemeClr val="tx2">
                    <a:lumMod val="75000"/>
                  </a:schemeClr>
                </a:solidFill>
              </a:rPr>
              <a:t>1-2</a:t>
            </a:r>
            <a:r>
              <a:rPr lang="zh-CN" altLang="en-US" dirty="0">
                <a:solidFill>
                  <a:schemeClr val="tx2">
                    <a:lumMod val="75000"/>
                  </a:schemeClr>
                </a:solidFill>
              </a:rPr>
              <a:t>厘米为宜 </a:t>
            </a:r>
            <a:r>
              <a:rPr lang="zh-CN" altLang="en-US" dirty="0" smtClean="0">
                <a:solidFill>
                  <a:schemeClr val="tx2">
                    <a:lumMod val="75000"/>
                  </a:schemeClr>
                </a:solidFill>
              </a:rPr>
              <a:t>。</a:t>
            </a:r>
            <a:endParaRPr lang="en-US" altLang="zh-CN" dirty="0" smtClean="0">
              <a:solidFill>
                <a:schemeClr val="tx2">
                  <a:lumMod val="75000"/>
                </a:schemeClr>
              </a:solidFill>
            </a:endParaRPr>
          </a:p>
          <a:p>
            <a:pPr>
              <a:buClr>
                <a:schemeClr val="tx2">
                  <a:lumMod val="50000"/>
                </a:schemeClr>
              </a:buClr>
            </a:pPr>
            <a:endParaRPr lang="zh-CN" altLang="en-US" dirty="0">
              <a:solidFill>
                <a:schemeClr val="tx2">
                  <a:lumMod val="75000"/>
                </a:schemeClr>
              </a:solidFill>
            </a:endParaRPr>
          </a:p>
          <a:p>
            <a:endParaRPr lang="zh-CN" altLang="en-US" dirty="0">
              <a:solidFill>
                <a:schemeClr val="tx2">
                  <a:lumMod val="75000"/>
                </a:schemeClr>
              </a:solidFill>
            </a:endParaRPr>
          </a:p>
        </p:txBody>
      </p:sp>
      <p:grpSp>
        <p:nvGrpSpPr>
          <p:cNvPr id="20" name="组合 19"/>
          <p:cNvGrpSpPr/>
          <p:nvPr/>
        </p:nvGrpSpPr>
        <p:grpSpPr>
          <a:xfrm>
            <a:off x="1301262" y="3141785"/>
            <a:ext cx="6904892" cy="46892"/>
            <a:chOff x="1301262" y="3141785"/>
            <a:chExt cx="6904892" cy="46892"/>
          </a:xfrm>
        </p:grpSpPr>
        <p:cxnSp>
          <p:nvCxnSpPr>
            <p:cNvPr id="19" name="直接连接符 18"/>
            <p:cNvCxnSpPr/>
            <p:nvPr/>
          </p:nvCxnSpPr>
          <p:spPr>
            <a:xfrm>
              <a:off x="1301262" y="3141785"/>
              <a:ext cx="6904892" cy="0"/>
            </a:xfrm>
            <a:prstGeom prst="line">
              <a:avLst/>
            </a:prstGeom>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301262" y="3188677"/>
              <a:ext cx="6904892" cy="0"/>
            </a:xfrm>
            <a:prstGeom prst="line">
              <a:avLst/>
            </a:prstGeom>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1301262" y="6096000"/>
            <a:ext cx="6904892" cy="46892"/>
            <a:chOff x="1301262" y="3141785"/>
            <a:chExt cx="6904892" cy="46892"/>
          </a:xfrm>
        </p:grpSpPr>
        <p:cxnSp>
          <p:nvCxnSpPr>
            <p:cNvPr id="28" name="直接连接符 27"/>
            <p:cNvCxnSpPr/>
            <p:nvPr/>
          </p:nvCxnSpPr>
          <p:spPr>
            <a:xfrm>
              <a:off x="1301262" y="3141785"/>
              <a:ext cx="6904892" cy="0"/>
            </a:xfrm>
            <a:prstGeom prst="line">
              <a:avLst/>
            </a:prstGeom>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301262" y="3188677"/>
              <a:ext cx="6904892" cy="0"/>
            </a:xfrm>
            <a:prstGeom prst="line">
              <a:avLst/>
            </a:prstGeom>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1301262" y="4455119"/>
            <a:ext cx="6904892" cy="46892"/>
            <a:chOff x="1301262" y="3141785"/>
            <a:chExt cx="6904892" cy="46892"/>
          </a:xfrm>
        </p:grpSpPr>
        <p:cxnSp>
          <p:nvCxnSpPr>
            <p:cNvPr id="36" name="直接连接符 35"/>
            <p:cNvCxnSpPr/>
            <p:nvPr/>
          </p:nvCxnSpPr>
          <p:spPr>
            <a:xfrm>
              <a:off x="1301262" y="3141785"/>
              <a:ext cx="6904892" cy="0"/>
            </a:xfrm>
            <a:prstGeom prst="line">
              <a:avLst/>
            </a:prstGeom>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301262" y="3188677"/>
              <a:ext cx="6904892" cy="0"/>
            </a:xfrm>
            <a:prstGeom prst="line">
              <a:avLst/>
            </a:prstGeom>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l="-457" t="9655" r="10975" b="1220"/>
          <a:stretch>
            <a:fillRect/>
          </a:stretch>
        </p:blipFill>
        <p:spPr>
          <a:xfrm>
            <a:off x="0" y="3503488"/>
            <a:ext cx="4490533" cy="3354512"/>
          </a:xfrm>
          <a:prstGeom prst="rect">
            <a:avLst/>
          </a:prstGeom>
        </p:spPr>
      </p:pic>
      <p:grpSp>
        <p:nvGrpSpPr>
          <p:cNvPr id="2" name="组合 1"/>
          <p:cNvGrpSpPr/>
          <p:nvPr/>
        </p:nvGrpSpPr>
        <p:grpSpPr>
          <a:xfrm>
            <a:off x="0" y="500037"/>
            <a:ext cx="9144000" cy="1200329"/>
            <a:chOff x="0" y="500037"/>
            <a:chExt cx="9144000" cy="1200329"/>
          </a:xfrm>
        </p:grpSpPr>
        <p:sp>
          <p:nvSpPr>
            <p:cNvPr id="5" name="矩形 4"/>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520280" y="572045"/>
              <a:ext cx="3212305" cy="57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4"/>
            <p:cNvSpPr txBox="1"/>
            <p:nvPr/>
          </p:nvSpPr>
          <p:spPr>
            <a:xfrm>
              <a:off x="2520281" y="676715"/>
              <a:ext cx="3317812" cy="553998"/>
            </a:xfrm>
            <a:prstGeom prst="rect">
              <a:avLst/>
            </a:prstGeom>
            <a:noFill/>
          </p:spPr>
          <p:txBody>
            <a:bodyPr wrap="square" rtlCol="0">
              <a:spAutoFit/>
            </a:bodyPr>
            <a:lstStyle/>
            <a:p>
              <a:r>
                <a:rPr lang="zh-CN" altLang="en-US" sz="3000" b="1" kern="2200" dirty="0">
                  <a:solidFill>
                    <a:srgbClr val="F24848"/>
                  </a:solidFill>
                  <a:latin typeface="Calibri" panose="020F0502020204030204" pitchFamily="34" charset="0"/>
                  <a:ea typeface="微软雅黑" panose="020B0503020204020204" pitchFamily="34" charset="-122"/>
                </a:rPr>
                <a:t>高空</a:t>
              </a:r>
              <a:r>
                <a:rPr lang="zh-CN" altLang="en-US" sz="3000" b="1" kern="2200" dirty="0" smtClean="0">
                  <a:solidFill>
                    <a:srgbClr val="F24848"/>
                  </a:solidFill>
                  <a:latin typeface="Calibri" panose="020F0502020204030204" pitchFamily="34" charset="0"/>
                  <a:ea typeface="微软雅黑" panose="020B0503020204020204" pitchFamily="34" charset="-122"/>
                </a:rPr>
                <a:t>坠落应急救援</a:t>
              </a:r>
              <a:endParaRPr lang="zh-CN" altLang="en-US" sz="3000" b="1" spc="110" dirty="0">
                <a:solidFill>
                  <a:srgbClr val="F24848"/>
                </a:solidFill>
                <a:ea typeface="微软雅黑" panose="020B0503020204020204" pitchFamily="34" charset="-122"/>
              </a:endParaRPr>
            </a:p>
          </p:txBody>
        </p:sp>
        <p:sp>
          <p:nvSpPr>
            <p:cNvPr id="8" name="矩形 7"/>
            <p:cNvSpPr/>
            <p:nvPr/>
          </p:nvSpPr>
          <p:spPr>
            <a:xfrm>
              <a:off x="1217735" y="500037"/>
              <a:ext cx="726481" cy="1200329"/>
            </a:xfrm>
            <a:prstGeom prst="rect">
              <a:avLst/>
            </a:prstGeom>
          </p:spPr>
          <p:txBody>
            <a:bodyPr wrap="none">
              <a:spAutoFit/>
            </a:bodyPr>
            <a:lstStyle/>
            <a:p>
              <a:r>
                <a:rPr lang="en-US" altLang="zh-CN" sz="7200" b="1" i="1" dirty="0" smtClean="0">
                  <a:solidFill>
                    <a:srgbClr val="F24848"/>
                  </a:solidFill>
                  <a:latin typeface="Franklin Gothic Medium" panose="020B0603020102020204" pitchFamily="34" charset="0"/>
                  <a:ea typeface="方正硬笔行书简体" pitchFamily="65" charset="-122"/>
                </a:rPr>
                <a:t>1</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14" name="矩形 13"/>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矩形 14"/>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2" name="矩形 21"/>
          <p:cNvSpPr/>
          <p:nvPr/>
        </p:nvSpPr>
        <p:spPr>
          <a:xfrm rot="5400000">
            <a:off x="5003223" y="2293923"/>
            <a:ext cx="3605431" cy="3781854"/>
          </a:xfrm>
          <a:prstGeom prst="wedgeRectCallout">
            <a:avLst>
              <a:gd name="adj1" fmla="val -3925"/>
              <a:gd name="adj2" fmla="val 70870"/>
            </a:avLst>
          </a:prstGeom>
          <a:solidFill>
            <a:schemeClr val="tx2">
              <a:lumMod val="75000"/>
            </a:schemeClr>
          </a:solidFill>
          <a:ln>
            <a:solidFill>
              <a:schemeClr val="bg1"/>
            </a:solidFill>
          </a:ln>
          <a:effectLst>
            <a:outerShdw blurRad="571500" dist="4953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lnSpc>
                <a:spcPct val="150000"/>
              </a:lnSpc>
            </a:pPr>
            <a:endParaRPr lang="zh-CN" altLang="en-US" sz="2000" b="1" dirty="0">
              <a:solidFill>
                <a:schemeClr val="accent1">
                  <a:lumMod val="50000"/>
                </a:schemeClr>
              </a:solidFill>
            </a:endParaRPr>
          </a:p>
        </p:txBody>
      </p:sp>
      <p:sp>
        <p:nvSpPr>
          <p:cNvPr id="3" name="矩形 2"/>
          <p:cNvSpPr/>
          <p:nvPr/>
        </p:nvSpPr>
        <p:spPr>
          <a:xfrm>
            <a:off x="5003223" y="2430321"/>
            <a:ext cx="3605431" cy="2950551"/>
          </a:xfrm>
          <a:prstGeom prst="wedgeRectCallout">
            <a:avLst/>
          </a:prstGeom>
        </p:spPr>
        <p:txBody>
          <a:bodyPr wrap="square">
            <a:spAutoFit/>
          </a:bodyPr>
          <a:lstStyle/>
          <a:p>
            <a:pPr algn="just">
              <a:lnSpc>
                <a:spcPct val="150000"/>
              </a:lnSpc>
            </a:pPr>
            <a:r>
              <a:rPr lang="zh-CN" altLang="en-US" b="1" dirty="0">
                <a:solidFill>
                  <a:schemeClr val="bg1"/>
                </a:solidFill>
              </a:rPr>
              <a:t>送医院时应先找一块能使伤者平躺的木板，然后在伤者一侧将小臂伸入伤者身下，并有人分别托住头、肩、腰、胯、腿等部位，同时用力，将伤者平稳托起，再平稳放在木板上，抬着木板送医院。 </a:t>
            </a:r>
            <a:endParaRPr lang="zh-CN" altLang="en-US" b="1" dirty="0">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l="-457" t="9655" r="10975" b="1220"/>
          <a:stretch>
            <a:fillRect/>
          </a:stretch>
        </p:blipFill>
        <p:spPr>
          <a:xfrm>
            <a:off x="0" y="3503488"/>
            <a:ext cx="4490533" cy="3354512"/>
          </a:xfrm>
          <a:prstGeom prst="rect">
            <a:avLst/>
          </a:prstGeom>
        </p:spPr>
      </p:pic>
      <p:grpSp>
        <p:nvGrpSpPr>
          <p:cNvPr id="2" name="组合 1"/>
          <p:cNvGrpSpPr/>
          <p:nvPr/>
        </p:nvGrpSpPr>
        <p:grpSpPr>
          <a:xfrm>
            <a:off x="0" y="500037"/>
            <a:ext cx="9144000" cy="1200329"/>
            <a:chOff x="0" y="500037"/>
            <a:chExt cx="9144000" cy="1200329"/>
          </a:xfrm>
        </p:grpSpPr>
        <p:sp>
          <p:nvSpPr>
            <p:cNvPr id="5" name="矩形 4"/>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520280" y="572045"/>
              <a:ext cx="3212305" cy="57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4"/>
            <p:cNvSpPr txBox="1"/>
            <p:nvPr/>
          </p:nvSpPr>
          <p:spPr>
            <a:xfrm>
              <a:off x="2520281" y="676715"/>
              <a:ext cx="3317812" cy="553998"/>
            </a:xfrm>
            <a:prstGeom prst="rect">
              <a:avLst/>
            </a:prstGeom>
            <a:noFill/>
          </p:spPr>
          <p:txBody>
            <a:bodyPr wrap="square" rtlCol="0">
              <a:spAutoFit/>
            </a:bodyPr>
            <a:lstStyle/>
            <a:p>
              <a:r>
                <a:rPr lang="zh-CN" altLang="en-US" sz="3000" b="1" kern="2200" dirty="0">
                  <a:solidFill>
                    <a:srgbClr val="F24848"/>
                  </a:solidFill>
                  <a:latin typeface="Calibri" panose="020F0502020204030204" pitchFamily="34" charset="0"/>
                  <a:ea typeface="微软雅黑" panose="020B0503020204020204" pitchFamily="34" charset="-122"/>
                </a:rPr>
                <a:t>高空</a:t>
              </a:r>
              <a:r>
                <a:rPr lang="zh-CN" altLang="en-US" sz="3000" b="1" kern="2200" dirty="0" smtClean="0">
                  <a:solidFill>
                    <a:srgbClr val="F24848"/>
                  </a:solidFill>
                  <a:latin typeface="Calibri" panose="020F0502020204030204" pitchFamily="34" charset="0"/>
                  <a:ea typeface="微软雅黑" panose="020B0503020204020204" pitchFamily="34" charset="-122"/>
                </a:rPr>
                <a:t>坠落应急救援</a:t>
              </a:r>
              <a:endParaRPr lang="zh-CN" altLang="en-US" sz="3000" b="1" spc="110" dirty="0">
                <a:solidFill>
                  <a:srgbClr val="F24848"/>
                </a:solidFill>
                <a:ea typeface="微软雅黑" panose="020B0503020204020204" pitchFamily="34" charset="-122"/>
              </a:endParaRPr>
            </a:p>
          </p:txBody>
        </p:sp>
        <p:sp>
          <p:nvSpPr>
            <p:cNvPr id="8" name="矩形 7"/>
            <p:cNvSpPr/>
            <p:nvPr/>
          </p:nvSpPr>
          <p:spPr>
            <a:xfrm>
              <a:off x="1217735" y="500037"/>
              <a:ext cx="726481" cy="1200329"/>
            </a:xfrm>
            <a:prstGeom prst="rect">
              <a:avLst/>
            </a:prstGeom>
          </p:spPr>
          <p:txBody>
            <a:bodyPr wrap="none">
              <a:spAutoFit/>
            </a:bodyPr>
            <a:lstStyle/>
            <a:p>
              <a:r>
                <a:rPr lang="en-US" altLang="zh-CN" sz="7200" b="1" i="1" dirty="0" smtClean="0">
                  <a:solidFill>
                    <a:srgbClr val="F24848"/>
                  </a:solidFill>
                  <a:latin typeface="Franklin Gothic Medium" panose="020B0603020102020204" pitchFamily="34" charset="0"/>
                  <a:ea typeface="方正硬笔行书简体" pitchFamily="65" charset="-122"/>
                </a:rPr>
                <a:t>1</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14" name="矩形 13"/>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矩形 14"/>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2" name="矩形 21"/>
          <p:cNvSpPr/>
          <p:nvPr/>
        </p:nvSpPr>
        <p:spPr>
          <a:xfrm rot="5400000">
            <a:off x="5003223" y="2293923"/>
            <a:ext cx="3605431" cy="3781854"/>
          </a:xfrm>
          <a:prstGeom prst="wedgeRectCallout">
            <a:avLst>
              <a:gd name="adj1" fmla="val -3925"/>
              <a:gd name="adj2" fmla="val 70870"/>
            </a:avLst>
          </a:prstGeom>
          <a:solidFill>
            <a:schemeClr val="tx2">
              <a:lumMod val="75000"/>
            </a:schemeClr>
          </a:solidFill>
          <a:ln>
            <a:solidFill>
              <a:schemeClr val="bg1"/>
            </a:solidFill>
          </a:ln>
          <a:effectLst>
            <a:outerShdw blurRad="571500" dist="4953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lnSpc>
                <a:spcPct val="150000"/>
              </a:lnSpc>
            </a:pPr>
            <a:endParaRPr lang="zh-CN" altLang="en-US" sz="2000" b="1" dirty="0">
              <a:solidFill>
                <a:schemeClr val="accent1">
                  <a:lumMod val="50000"/>
                </a:schemeClr>
              </a:solidFill>
            </a:endParaRPr>
          </a:p>
        </p:txBody>
      </p:sp>
      <p:sp>
        <p:nvSpPr>
          <p:cNvPr id="3" name="矩形 2"/>
          <p:cNvSpPr/>
          <p:nvPr/>
        </p:nvSpPr>
        <p:spPr>
          <a:xfrm>
            <a:off x="5003223" y="2430321"/>
            <a:ext cx="3605431" cy="3416320"/>
          </a:xfrm>
          <a:prstGeom prst="wedgeRectCallout">
            <a:avLst/>
          </a:prstGeom>
        </p:spPr>
        <p:txBody>
          <a:bodyPr wrap="square">
            <a:spAutoFit/>
          </a:bodyPr>
          <a:lstStyle/>
          <a:p>
            <a:pPr algn="just">
              <a:lnSpc>
                <a:spcPct val="150000"/>
              </a:lnSpc>
            </a:pPr>
            <a:r>
              <a:rPr lang="zh-CN" altLang="en-US" b="1" dirty="0">
                <a:solidFill>
                  <a:schemeClr val="bg1"/>
                </a:solidFill>
              </a:rPr>
              <a:t>若坠落在地坑内，也要按上述程序救护。若地坑内杂物太多，应由几个人小心抬抱，放在平板上抬出。若坠落在地井中，无法让伤者平躺，则应小心将伤者抱入筐或吊桶中吊上来，施救时应注意无论如何也不能让伤者脊椎、颈椎受</a:t>
            </a:r>
            <a:r>
              <a:rPr lang="zh-CN" altLang="en-US" b="1" dirty="0" smtClean="0">
                <a:solidFill>
                  <a:schemeClr val="bg1"/>
                </a:solidFill>
              </a:rPr>
              <a:t>力。 </a:t>
            </a:r>
            <a:endParaRPr lang="zh-CN" altLang="en-US" b="1" dirty="0">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500037"/>
            <a:ext cx="9144000" cy="1200329"/>
            <a:chOff x="0" y="500037"/>
            <a:chExt cx="9144000" cy="1200329"/>
          </a:xfrm>
        </p:grpSpPr>
        <p:sp>
          <p:nvSpPr>
            <p:cNvPr id="5" name="矩形 4"/>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520280" y="572045"/>
              <a:ext cx="3212305" cy="57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4"/>
            <p:cNvSpPr txBox="1"/>
            <p:nvPr/>
          </p:nvSpPr>
          <p:spPr>
            <a:xfrm>
              <a:off x="2520281" y="676715"/>
              <a:ext cx="3317812" cy="553998"/>
            </a:xfrm>
            <a:prstGeom prst="rect">
              <a:avLst/>
            </a:prstGeom>
            <a:noFill/>
          </p:spPr>
          <p:txBody>
            <a:bodyPr wrap="square" rtlCol="0">
              <a:spAutoFit/>
            </a:bodyPr>
            <a:lstStyle/>
            <a:p>
              <a:r>
                <a:rPr lang="zh-CN" altLang="en-US" sz="3000" b="1" kern="2200" dirty="0">
                  <a:solidFill>
                    <a:srgbClr val="F24848"/>
                  </a:solidFill>
                  <a:latin typeface="Calibri" panose="020F0502020204030204" pitchFamily="34" charset="0"/>
                  <a:ea typeface="微软雅黑" panose="020B0503020204020204" pitchFamily="34" charset="-122"/>
                </a:rPr>
                <a:t>高空</a:t>
              </a:r>
              <a:r>
                <a:rPr lang="zh-CN" altLang="en-US" sz="3000" b="1" kern="2200" dirty="0" smtClean="0">
                  <a:solidFill>
                    <a:srgbClr val="F24848"/>
                  </a:solidFill>
                  <a:latin typeface="Calibri" panose="020F0502020204030204" pitchFamily="34" charset="0"/>
                  <a:ea typeface="微软雅黑" panose="020B0503020204020204" pitchFamily="34" charset="-122"/>
                </a:rPr>
                <a:t>坠落应急救援</a:t>
              </a:r>
              <a:endParaRPr lang="zh-CN" altLang="en-US" sz="3000" b="1" spc="110" dirty="0">
                <a:solidFill>
                  <a:srgbClr val="F24848"/>
                </a:solidFill>
                <a:ea typeface="微软雅黑" panose="020B0503020204020204" pitchFamily="34" charset="-122"/>
              </a:endParaRPr>
            </a:p>
          </p:txBody>
        </p:sp>
        <p:sp>
          <p:nvSpPr>
            <p:cNvPr id="8" name="矩形 7"/>
            <p:cNvSpPr/>
            <p:nvPr/>
          </p:nvSpPr>
          <p:spPr>
            <a:xfrm>
              <a:off x="1217735" y="500037"/>
              <a:ext cx="726481" cy="1200329"/>
            </a:xfrm>
            <a:prstGeom prst="rect">
              <a:avLst/>
            </a:prstGeom>
          </p:spPr>
          <p:txBody>
            <a:bodyPr wrap="none">
              <a:spAutoFit/>
            </a:bodyPr>
            <a:lstStyle/>
            <a:p>
              <a:r>
                <a:rPr lang="en-US" altLang="zh-CN" sz="7200" b="1" i="1" dirty="0" smtClean="0">
                  <a:solidFill>
                    <a:srgbClr val="F24848"/>
                  </a:solidFill>
                  <a:latin typeface="Franklin Gothic Medium" panose="020B0603020102020204" pitchFamily="34" charset="0"/>
                  <a:ea typeface="方正硬笔行书简体" pitchFamily="65" charset="-122"/>
                </a:rPr>
                <a:t>1</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14" name="矩形 13"/>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矩形 14"/>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aphicFrame>
        <p:nvGraphicFramePr>
          <p:cNvPr id="11" name="图示 10"/>
          <p:cNvGraphicFramePr/>
          <p:nvPr/>
        </p:nvGraphicFramePr>
        <p:xfrm>
          <a:off x="298810" y="1951972"/>
          <a:ext cx="8242222" cy="423263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500037"/>
            <a:ext cx="9144000" cy="1200329"/>
            <a:chOff x="0" y="500037"/>
            <a:chExt cx="9144000" cy="1200329"/>
          </a:xfrm>
        </p:grpSpPr>
        <p:sp>
          <p:nvSpPr>
            <p:cNvPr id="7" name="矩形 6"/>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2520280" y="572045"/>
              <a:ext cx="3212305" cy="57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4"/>
            <p:cNvSpPr txBox="1"/>
            <p:nvPr/>
          </p:nvSpPr>
          <p:spPr>
            <a:xfrm>
              <a:off x="2520281" y="676715"/>
              <a:ext cx="3317812" cy="553998"/>
            </a:xfrm>
            <a:prstGeom prst="rect">
              <a:avLst/>
            </a:prstGeom>
            <a:noFill/>
          </p:spPr>
          <p:txBody>
            <a:bodyPr wrap="square" rtlCol="0">
              <a:spAutoFit/>
            </a:bodyPr>
            <a:lstStyle/>
            <a:p>
              <a:r>
                <a:rPr lang="zh-CN" altLang="en-US" sz="3000" b="1" kern="2200" dirty="0" smtClean="0">
                  <a:solidFill>
                    <a:srgbClr val="F24848"/>
                  </a:solidFill>
                  <a:latin typeface="Calibri" panose="020F0502020204030204" pitchFamily="34" charset="0"/>
                  <a:ea typeface="微软雅黑" panose="020B0503020204020204" pitchFamily="34" charset="-122"/>
                </a:rPr>
                <a:t>机械伤害应急救援</a:t>
              </a:r>
              <a:endParaRPr lang="zh-CN" altLang="en-US" sz="3000" b="1" spc="110" dirty="0">
                <a:solidFill>
                  <a:srgbClr val="F24848"/>
                </a:solidFill>
                <a:ea typeface="微软雅黑" panose="020B0503020204020204" pitchFamily="34" charset="-122"/>
              </a:endParaRPr>
            </a:p>
          </p:txBody>
        </p:sp>
        <p:sp>
          <p:nvSpPr>
            <p:cNvPr id="10" name="矩形 9"/>
            <p:cNvSpPr/>
            <p:nvPr/>
          </p:nvSpPr>
          <p:spPr>
            <a:xfrm>
              <a:off x="1217735" y="500037"/>
              <a:ext cx="726481" cy="1200329"/>
            </a:xfrm>
            <a:prstGeom prst="rect">
              <a:avLst/>
            </a:prstGeom>
          </p:spPr>
          <p:txBody>
            <a:bodyPr wrap="none">
              <a:spAutoFit/>
            </a:bodyPr>
            <a:lstStyle/>
            <a:p>
              <a:r>
                <a:rPr lang="en-US" altLang="zh-CN" sz="7200" b="1" i="1" dirty="0" smtClean="0">
                  <a:solidFill>
                    <a:srgbClr val="F24848"/>
                  </a:solidFill>
                  <a:latin typeface="Franklin Gothic Medium" panose="020B0603020102020204" pitchFamily="34" charset="0"/>
                  <a:ea typeface="方正硬笔行书简体" pitchFamily="65" charset="-122"/>
                </a:rPr>
                <a:t>2</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11" name="矩形 10"/>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矩形 13"/>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矩形 14"/>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6" name="组合 25"/>
          <p:cNvGrpSpPr/>
          <p:nvPr/>
        </p:nvGrpSpPr>
        <p:grpSpPr>
          <a:xfrm>
            <a:off x="1964588" y="3557162"/>
            <a:ext cx="3861922" cy="2116687"/>
            <a:chOff x="1964588" y="3657435"/>
            <a:chExt cx="3861922" cy="2116687"/>
          </a:xfrm>
        </p:grpSpPr>
        <p:sp>
          <p:nvSpPr>
            <p:cNvPr id="5" name="椭圆 4"/>
            <p:cNvSpPr/>
            <p:nvPr/>
          </p:nvSpPr>
          <p:spPr>
            <a:xfrm>
              <a:off x="1964588" y="3657435"/>
              <a:ext cx="2116145" cy="2116687"/>
            </a:xfrm>
            <a:prstGeom prst="ellipse">
              <a:avLst/>
            </a:prstGeom>
            <a:solidFill>
              <a:schemeClr val="tx2">
                <a:lumMod val="75000"/>
              </a:schemeClr>
            </a:solidFill>
            <a:ln>
              <a:solidFill>
                <a:schemeClr val="tx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同心圆 15"/>
            <p:cNvSpPr/>
            <p:nvPr/>
          </p:nvSpPr>
          <p:spPr>
            <a:xfrm>
              <a:off x="5477355" y="5192490"/>
              <a:ext cx="349155" cy="348813"/>
            </a:xfrm>
            <a:prstGeom prst="donut">
              <a:avLst>
                <a:gd name="adj" fmla="val 7460"/>
              </a:avLst>
            </a:prstGeom>
            <a:solidFill>
              <a:schemeClr val="tx2">
                <a:lumMod val="75000"/>
              </a:schemeClr>
            </a:solidFill>
            <a:ln>
              <a:solidFill>
                <a:schemeClr val="tx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椭圆 16"/>
            <p:cNvSpPr/>
            <p:nvPr/>
          </p:nvSpPr>
          <p:spPr>
            <a:xfrm>
              <a:off x="2045911" y="3738825"/>
              <a:ext cx="1954385" cy="1953908"/>
            </a:xfrm>
            <a:prstGeom prst="ellipse">
              <a:avLst/>
            </a:prstGeom>
            <a:blipFill dpi="0" rotWithShape="1">
              <a:blip r:embed="rId1" cstate="print"/>
              <a:srcRect/>
              <a:tile tx="0" ty="0" sx="100000" sy="100000" flip="none" algn="tl"/>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椭圆 17"/>
            <p:cNvSpPr/>
            <p:nvPr/>
          </p:nvSpPr>
          <p:spPr>
            <a:xfrm>
              <a:off x="4314093" y="4080717"/>
              <a:ext cx="1107573" cy="1107343"/>
            </a:xfrm>
            <a:prstGeom prst="ellipse">
              <a:avLst/>
            </a:prstGeom>
            <a:solidFill>
              <a:schemeClr val="tx2">
                <a:lumMod val="75000"/>
              </a:schemeClr>
            </a:solidFill>
            <a:ln>
              <a:solidFill>
                <a:schemeClr val="tx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椭圆 18"/>
            <p:cNvSpPr/>
            <p:nvPr/>
          </p:nvSpPr>
          <p:spPr>
            <a:xfrm>
              <a:off x="4379505" y="4145774"/>
              <a:ext cx="976750" cy="976954"/>
            </a:xfrm>
            <a:prstGeom prst="ellipse">
              <a:avLst/>
            </a:prstGeom>
            <a:blipFill>
              <a:blip r:embed="rId2" cstate="print">
                <a:extLst>
                  <a:ext uri="{28A0092B-C50C-407E-A947-70E740481C1C}">
                    <a14:useLocalDpi xmlns:a14="http://schemas.microsoft.com/office/drawing/2010/main" val="0"/>
                  </a:ext>
                </a:extLst>
              </a:blip>
              <a:stretch>
                <a:fillRect l="-25000" r="-25000"/>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20" name="任意多边形 19"/>
          <p:cNvSpPr/>
          <p:nvPr/>
        </p:nvSpPr>
        <p:spPr>
          <a:xfrm>
            <a:off x="167975" y="1840740"/>
            <a:ext cx="2826000" cy="1482925"/>
          </a:xfrm>
          <a:custGeom>
            <a:avLst/>
            <a:gdLst>
              <a:gd name="connsiteX0" fmla="*/ 0 w 3140628"/>
              <a:gd name="connsiteY0" fmla="*/ 0 h 835865"/>
              <a:gd name="connsiteX1" fmla="*/ 3140628 w 3140628"/>
              <a:gd name="connsiteY1" fmla="*/ 0 h 835865"/>
              <a:gd name="connsiteX2" fmla="*/ 3140628 w 3140628"/>
              <a:gd name="connsiteY2" fmla="*/ 835865 h 835865"/>
              <a:gd name="connsiteX3" fmla="*/ 0 w 3140628"/>
              <a:gd name="connsiteY3" fmla="*/ 835865 h 835865"/>
              <a:gd name="connsiteX4" fmla="*/ 0 w 3140628"/>
              <a:gd name="connsiteY4" fmla="*/ 0 h 835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628" h="835865">
                <a:moveTo>
                  <a:pt x="0" y="0"/>
                </a:moveTo>
                <a:lnTo>
                  <a:pt x="3140628" y="0"/>
                </a:lnTo>
                <a:lnTo>
                  <a:pt x="3140628" y="835865"/>
                </a:lnTo>
                <a:lnTo>
                  <a:pt x="0" y="8358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 numCol="1" spcCol="1270" anchor="b" anchorCtr="0">
            <a:noAutofit/>
          </a:bodyPr>
          <a:lstStyle/>
          <a:p>
            <a:pPr lvl="0" algn="just" defTabSz="577850" rtl="0">
              <a:lnSpc>
                <a:spcPct val="120000"/>
              </a:lnSpc>
              <a:spcBef>
                <a:spcPct val="0"/>
              </a:spcBef>
            </a:pPr>
            <a:r>
              <a:rPr lang="en-US" sz="2000" b="1" kern="1200" dirty="0" smtClean="0">
                <a:solidFill>
                  <a:schemeClr val="tx2">
                    <a:lumMod val="75000"/>
                  </a:schemeClr>
                </a:solidFill>
              </a:rPr>
              <a:t>1</a:t>
            </a:r>
            <a:r>
              <a:rPr lang="zh-CN" sz="2000" b="1" kern="1200" dirty="0" smtClean="0">
                <a:solidFill>
                  <a:schemeClr val="tx2">
                    <a:lumMod val="75000"/>
                  </a:schemeClr>
                </a:solidFill>
              </a:rPr>
              <a:t>、对被机械伤害的伤员，应迅速小心地使伤员脱离伤源，必要时，拆卸机器，移出受伤的肢体。</a:t>
            </a:r>
            <a:endParaRPr lang="zh-CN" sz="2000" b="1" kern="1200" dirty="0">
              <a:solidFill>
                <a:schemeClr val="tx2">
                  <a:lumMod val="75000"/>
                </a:schemeClr>
              </a:solidFill>
            </a:endParaRPr>
          </a:p>
        </p:txBody>
      </p:sp>
      <p:sp>
        <p:nvSpPr>
          <p:cNvPr id="21" name="任意多边形 20"/>
          <p:cNvSpPr/>
          <p:nvPr/>
        </p:nvSpPr>
        <p:spPr>
          <a:xfrm>
            <a:off x="6172342" y="4304020"/>
            <a:ext cx="2848258" cy="1969222"/>
          </a:xfrm>
          <a:custGeom>
            <a:avLst/>
            <a:gdLst>
              <a:gd name="connsiteX0" fmla="*/ 0 w 3140628"/>
              <a:gd name="connsiteY0" fmla="*/ 0 h 976954"/>
              <a:gd name="connsiteX1" fmla="*/ 3140628 w 3140628"/>
              <a:gd name="connsiteY1" fmla="*/ 0 h 976954"/>
              <a:gd name="connsiteX2" fmla="*/ 3140628 w 3140628"/>
              <a:gd name="connsiteY2" fmla="*/ 976954 h 976954"/>
              <a:gd name="connsiteX3" fmla="*/ 0 w 3140628"/>
              <a:gd name="connsiteY3" fmla="*/ 976954 h 976954"/>
              <a:gd name="connsiteX4" fmla="*/ 0 w 3140628"/>
              <a:gd name="connsiteY4" fmla="*/ 0 h 976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628" h="976954">
                <a:moveTo>
                  <a:pt x="0" y="0"/>
                </a:moveTo>
                <a:lnTo>
                  <a:pt x="3140628" y="0"/>
                </a:lnTo>
                <a:lnTo>
                  <a:pt x="3140628" y="976954"/>
                </a:lnTo>
                <a:lnTo>
                  <a:pt x="0" y="9769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just" defTabSz="577850" rtl="0">
              <a:lnSpc>
                <a:spcPct val="120000"/>
              </a:lnSpc>
              <a:spcBef>
                <a:spcPct val="0"/>
              </a:spcBef>
            </a:pPr>
            <a:r>
              <a:rPr lang="en-US" sz="2000" b="1" kern="1200" dirty="0" smtClean="0">
                <a:solidFill>
                  <a:schemeClr val="tx2">
                    <a:lumMod val="75000"/>
                  </a:schemeClr>
                </a:solidFill>
              </a:rPr>
              <a:t>2</a:t>
            </a:r>
            <a:r>
              <a:rPr lang="zh-CN" sz="2000" b="1" kern="1200" dirty="0" smtClean="0">
                <a:solidFill>
                  <a:schemeClr val="tx2">
                    <a:lumMod val="75000"/>
                  </a:schemeClr>
                </a:solidFill>
              </a:rPr>
              <a:t>、对发生休克的伤员，应首先进行抢救。</a:t>
            </a:r>
            <a:r>
              <a:rPr lang="zh-CN" altLang="en-US" sz="2000" b="1" dirty="0" smtClean="0">
                <a:solidFill>
                  <a:schemeClr val="tx2">
                    <a:lumMod val="75000"/>
                  </a:schemeClr>
                </a:solidFill>
              </a:rPr>
              <a:t>如遇</a:t>
            </a:r>
            <a:r>
              <a:rPr lang="zh-CN" sz="2000" b="1" kern="1200" dirty="0" smtClean="0">
                <a:solidFill>
                  <a:schemeClr val="tx2">
                    <a:lumMod val="75000"/>
                  </a:schemeClr>
                </a:solidFill>
              </a:rPr>
              <a:t>呼吸、心跳停止者，可采取</a:t>
            </a:r>
            <a:r>
              <a:rPr lang="zh-CN" sz="2000" b="1" kern="1200" dirty="0" smtClean="0">
                <a:solidFill>
                  <a:srgbClr val="C00000"/>
                </a:solidFill>
              </a:rPr>
              <a:t>人工呼吸</a:t>
            </a:r>
            <a:r>
              <a:rPr lang="zh-CN" sz="2000" b="1" kern="1200" dirty="0" smtClean="0">
                <a:solidFill>
                  <a:schemeClr val="tx2">
                    <a:lumMod val="75000"/>
                  </a:schemeClr>
                </a:solidFill>
              </a:rPr>
              <a:t>或胸外心脏挤压法，使其恢复正常。</a:t>
            </a:r>
            <a:endParaRPr lang="zh-CN" sz="2000" b="1" kern="1200" dirty="0">
              <a:solidFill>
                <a:schemeClr val="tx2">
                  <a:lumMod val="75000"/>
                </a:schemeClr>
              </a:solidFill>
            </a:endParaRPr>
          </a:p>
        </p:txBody>
      </p:sp>
      <p:sp>
        <p:nvSpPr>
          <p:cNvPr id="28" name="矩形 27"/>
          <p:cNvSpPr/>
          <p:nvPr/>
        </p:nvSpPr>
        <p:spPr>
          <a:xfrm>
            <a:off x="58900" y="1840740"/>
            <a:ext cx="3094607" cy="1482925"/>
          </a:xfrm>
          <a:prstGeom prst="rec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084277" y="4280992"/>
            <a:ext cx="3004674" cy="1992250"/>
          </a:xfrm>
          <a:prstGeom prst="rec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500037"/>
            <a:ext cx="9144000" cy="1200329"/>
            <a:chOff x="0" y="500037"/>
            <a:chExt cx="9144000" cy="1200329"/>
          </a:xfrm>
        </p:grpSpPr>
        <p:sp>
          <p:nvSpPr>
            <p:cNvPr id="5" name="矩形 4"/>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520280" y="572045"/>
              <a:ext cx="3212305" cy="57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4"/>
            <p:cNvSpPr txBox="1"/>
            <p:nvPr/>
          </p:nvSpPr>
          <p:spPr>
            <a:xfrm>
              <a:off x="2520281" y="676715"/>
              <a:ext cx="3317812" cy="553998"/>
            </a:xfrm>
            <a:prstGeom prst="rect">
              <a:avLst/>
            </a:prstGeom>
            <a:noFill/>
          </p:spPr>
          <p:txBody>
            <a:bodyPr wrap="square" rtlCol="0">
              <a:spAutoFit/>
            </a:bodyPr>
            <a:lstStyle/>
            <a:p>
              <a:r>
                <a:rPr lang="zh-CN" altLang="en-US" sz="3000" b="1" kern="2200" dirty="0" smtClean="0">
                  <a:solidFill>
                    <a:srgbClr val="F24848"/>
                  </a:solidFill>
                  <a:latin typeface="Calibri" panose="020F0502020204030204" pitchFamily="34" charset="0"/>
                  <a:ea typeface="微软雅黑" panose="020B0503020204020204" pitchFamily="34" charset="-122"/>
                </a:rPr>
                <a:t>机械伤害应急救援</a:t>
              </a:r>
              <a:endParaRPr lang="zh-CN" altLang="en-US" sz="3000" b="1" spc="110" dirty="0">
                <a:solidFill>
                  <a:srgbClr val="F24848"/>
                </a:solidFill>
                <a:ea typeface="微软雅黑" panose="020B0503020204020204" pitchFamily="34" charset="-122"/>
              </a:endParaRPr>
            </a:p>
          </p:txBody>
        </p:sp>
        <p:sp>
          <p:nvSpPr>
            <p:cNvPr id="8" name="矩形 7"/>
            <p:cNvSpPr/>
            <p:nvPr/>
          </p:nvSpPr>
          <p:spPr>
            <a:xfrm>
              <a:off x="1217735" y="500037"/>
              <a:ext cx="726481" cy="1200329"/>
            </a:xfrm>
            <a:prstGeom prst="rect">
              <a:avLst/>
            </a:prstGeom>
          </p:spPr>
          <p:txBody>
            <a:bodyPr wrap="none">
              <a:spAutoFit/>
            </a:bodyPr>
            <a:lstStyle/>
            <a:p>
              <a:r>
                <a:rPr lang="en-US" altLang="zh-CN" sz="7200" b="1" i="1" dirty="0" smtClean="0">
                  <a:solidFill>
                    <a:srgbClr val="F24848"/>
                  </a:solidFill>
                  <a:latin typeface="Franklin Gothic Medium" panose="020B0603020102020204" pitchFamily="34" charset="0"/>
                  <a:ea typeface="方正硬笔行书简体" pitchFamily="65" charset="-122"/>
                </a:rPr>
                <a:t>2</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9" name="矩形 8"/>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83686" y="1749912"/>
            <a:ext cx="5376629" cy="2992990"/>
          </a:xfrm>
          <a:prstGeom prst="rect">
            <a:avLst/>
          </a:prstGeom>
        </p:spPr>
      </p:pic>
      <p:sp>
        <p:nvSpPr>
          <p:cNvPr id="15" name="矩形 14"/>
          <p:cNvSpPr/>
          <p:nvPr/>
        </p:nvSpPr>
        <p:spPr>
          <a:xfrm>
            <a:off x="536631" y="5148244"/>
            <a:ext cx="8070738" cy="923330"/>
          </a:xfrm>
          <a:prstGeom prst="rect">
            <a:avLst/>
          </a:prstGeom>
          <a:ln w="19050">
            <a:solidFill>
              <a:schemeClr val="tx2">
                <a:lumMod val="75000"/>
              </a:schemeClr>
            </a:solidFill>
          </a:ln>
        </p:spPr>
        <p:txBody>
          <a:bodyPr wrap="square">
            <a:spAutoFit/>
          </a:bodyPr>
          <a:lstStyle/>
          <a:p>
            <a:pPr>
              <a:lnSpc>
                <a:spcPct val="150000"/>
              </a:lnSpc>
            </a:pPr>
            <a:r>
              <a:rPr lang="zh-CN" altLang="en-US" b="1" dirty="0">
                <a:solidFill>
                  <a:schemeClr val="tx2">
                    <a:lumMod val="75000"/>
                  </a:schemeClr>
                </a:solidFill>
              </a:rPr>
              <a:t>对骨折的伤员，应利用木板、竹片和绳布等捆绑骨折处的上下关节，固定骨折部位：也可将其上肢固定在身侧，下肢与下肢绑</a:t>
            </a:r>
            <a:r>
              <a:rPr lang="zh-CN" altLang="en-US" b="1" dirty="0" smtClean="0">
                <a:solidFill>
                  <a:schemeClr val="tx2">
                    <a:lumMod val="75000"/>
                  </a:schemeClr>
                </a:solidFill>
              </a:rPr>
              <a:t>在一起。</a:t>
            </a:r>
            <a:endParaRPr lang="zh-CN" altLang="en-US" b="1" dirty="0">
              <a:solidFill>
                <a:schemeClr val="tx2">
                  <a:lumMod val="75000"/>
                </a:schemeClr>
              </a:solidFill>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714500"/>
            <a:ext cx="570230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580975" y="3400705"/>
            <a:ext cx="4771292" cy="3046988"/>
          </a:xfrm>
          <a:prstGeom prst="rect">
            <a:avLst/>
          </a:prstGeom>
        </p:spPr>
        <p:txBody>
          <a:bodyPr wrap="square">
            <a:spAutoFit/>
          </a:bodyPr>
          <a:lstStyle/>
          <a:p>
            <a:pPr algn="just">
              <a:lnSpc>
                <a:spcPct val="120000"/>
              </a:lnSpc>
            </a:pPr>
            <a:r>
              <a:rPr lang="zh-CN" altLang="en-US" sz="2000" b="1" dirty="0">
                <a:solidFill>
                  <a:schemeClr val="tx2">
                    <a:lumMod val="75000"/>
                  </a:schemeClr>
                </a:solidFill>
              </a:rPr>
              <a:t>对下肢伤口出血的伤员，应让其以头低脚高的姿势躺卧，使用消毒纱布或清洁织物覆盖伤口上，用绷带较紧地包扎止血，或者选择弹性好的橡皮管、橡皮等</a:t>
            </a:r>
            <a:r>
              <a:rPr lang="zh-CN" altLang="en-US" sz="2000" b="1" dirty="0" smtClean="0">
                <a:solidFill>
                  <a:schemeClr val="tx2">
                    <a:lumMod val="75000"/>
                  </a:schemeClr>
                </a:solidFill>
              </a:rPr>
              <a:t>，对</a:t>
            </a:r>
            <a:r>
              <a:rPr lang="zh-CN" altLang="en-US" sz="2000" b="1" dirty="0">
                <a:solidFill>
                  <a:schemeClr val="tx2">
                    <a:lumMod val="75000"/>
                  </a:schemeClr>
                </a:solidFill>
              </a:rPr>
              <a:t>上肢出血者，捆绑在其</a:t>
            </a:r>
            <a:r>
              <a:rPr lang="zh-CN" altLang="en-US" sz="2000" b="1" dirty="0">
                <a:solidFill>
                  <a:srgbClr val="C00000"/>
                </a:solidFill>
              </a:rPr>
              <a:t>上臂</a:t>
            </a:r>
            <a:r>
              <a:rPr lang="en-US" altLang="zh-CN" sz="2000" b="1" dirty="0">
                <a:solidFill>
                  <a:srgbClr val="C00000"/>
                </a:solidFill>
              </a:rPr>
              <a:t>l/2</a:t>
            </a:r>
            <a:r>
              <a:rPr lang="zh-CN" altLang="en-US" sz="2000" b="1" dirty="0">
                <a:solidFill>
                  <a:srgbClr val="C00000"/>
                </a:solidFill>
              </a:rPr>
              <a:t>处</a:t>
            </a:r>
            <a:r>
              <a:rPr lang="zh-CN" altLang="en-US" sz="2000" b="1" dirty="0" smtClean="0">
                <a:solidFill>
                  <a:schemeClr val="tx2">
                    <a:lumMod val="75000"/>
                  </a:schemeClr>
                </a:solidFill>
              </a:rPr>
              <a:t>，对</a:t>
            </a:r>
            <a:r>
              <a:rPr lang="zh-CN" altLang="en-US" sz="2000" b="1" dirty="0">
                <a:solidFill>
                  <a:schemeClr val="tx2">
                    <a:lumMod val="75000"/>
                  </a:schemeClr>
                </a:solidFill>
              </a:rPr>
              <a:t>下肢出血者，捆绑在其在</a:t>
            </a:r>
            <a:r>
              <a:rPr lang="zh-CN" altLang="en-US" sz="2000" b="1" dirty="0">
                <a:solidFill>
                  <a:srgbClr val="C00000"/>
                </a:solidFill>
              </a:rPr>
              <a:t>大腿</a:t>
            </a:r>
            <a:r>
              <a:rPr lang="en-US" altLang="zh-CN" sz="2000" b="1" dirty="0">
                <a:solidFill>
                  <a:srgbClr val="C00000"/>
                </a:solidFill>
              </a:rPr>
              <a:t>2/3</a:t>
            </a:r>
            <a:r>
              <a:rPr lang="zh-CN" altLang="en-US" sz="2000" b="1" dirty="0">
                <a:solidFill>
                  <a:srgbClr val="C00000"/>
                </a:solidFill>
              </a:rPr>
              <a:t>处</a:t>
            </a:r>
            <a:r>
              <a:rPr lang="zh-CN" altLang="en-US" sz="2000" b="1" dirty="0">
                <a:solidFill>
                  <a:schemeClr val="tx2">
                    <a:lumMod val="75000"/>
                  </a:schemeClr>
                </a:solidFill>
              </a:rPr>
              <a:t>，以压迫止血，并每隔 </a:t>
            </a:r>
            <a:r>
              <a:rPr lang="en-US" altLang="zh-CN" sz="2000" b="1" dirty="0">
                <a:solidFill>
                  <a:schemeClr val="tx2">
                    <a:lumMod val="75000"/>
                  </a:schemeClr>
                </a:solidFill>
              </a:rPr>
              <a:t>25~40</a:t>
            </a:r>
            <a:r>
              <a:rPr lang="zh-CN" altLang="en-US" sz="2000" b="1" dirty="0">
                <a:solidFill>
                  <a:schemeClr val="tx2">
                    <a:lumMod val="75000"/>
                  </a:schemeClr>
                </a:solidFill>
              </a:rPr>
              <a:t>分钟放松一次，每次放松</a:t>
            </a:r>
            <a:r>
              <a:rPr lang="en-US" altLang="zh-CN" sz="2000" b="1" dirty="0">
                <a:solidFill>
                  <a:schemeClr val="tx2">
                    <a:lumMod val="75000"/>
                  </a:schemeClr>
                </a:solidFill>
              </a:rPr>
              <a:t>0.5~1</a:t>
            </a:r>
            <a:r>
              <a:rPr lang="zh-CN" altLang="en-US" sz="2000" b="1" dirty="0">
                <a:solidFill>
                  <a:schemeClr val="tx2">
                    <a:lumMod val="75000"/>
                  </a:schemeClr>
                </a:solidFill>
              </a:rPr>
              <a:t>分钟。 </a:t>
            </a:r>
            <a:endParaRPr lang="zh-CN" altLang="en-US" sz="2000" b="1" dirty="0">
              <a:solidFill>
                <a:schemeClr val="tx2">
                  <a:lumMod val="75000"/>
                </a:schemeClr>
              </a:solidFill>
            </a:endParaRPr>
          </a:p>
        </p:txBody>
      </p:sp>
      <p:graphicFrame>
        <p:nvGraphicFramePr>
          <p:cNvPr id="21" name="表格 20"/>
          <p:cNvGraphicFramePr>
            <a:graphicFrameLocks noGrp="1"/>
          </p:cNvGraphicFramePr>
          <p:nvPr/>
        </p:nvGraphicFramePr>
        <p:xfrm>
          <a:off x="1412484" y="1726466"/>
          <a:ext cx="6319032" cy="4929878"/>
        </p:xfrm>
        <a:graphic>
          <a:graphicData uri="http://schemas.openxmlformats.org/drawingml/2006/table">
            <a:tbl>
              <a:tblPr firstRow="1" bandRow="1">
                <a:effectLst>
                  <a:outerShdw blurRad="279400" sx="103000" sy="103000" algn="ctr" rotWithShape="0">
                    <a:prstClr val="black">
                      <a:alpha val="37000"/>
                    </a:prstClr>
                  </a:outerShdw>
                </a:effectLst>
                <a:tableStyleId>{5C22544A-7EE6-4342-B048-85BDC9FD1C3A}</a:tableStyleId>
              </a:tblPr>
              <a:tblGrid>
                <a:gridCol w="3159516"/>
                <a:gridCol w="3159516"/>
              </a:tblGrid>
              <a:tr h="2464939">
                <a:tc>
                  <a:txBody>
                    <a:bodyPr/>
                    <a:lstStyle/>
                    <a:p>
                      <a:pPr algn="just">
                        <a:lnSpc>
                          <a:spcPct val="120000"/>
                        </a:lnSpc>
                      </a:pPr>
                      <a:r>
                        <a:rPr lang="zh-CN" altLang="en-US" sz="1800" b="1" dirty="0" smtClean="0">
                          <a:solidFill>
                            <a:schemeClr val="bg1"/>
                          </a:solidFill>
                        </a:rPr>
                        <a:t>对下肢伤口出血的伤员，应让其以头低脚高的姿势躺卧，使用消毒纱布或清洁织物覆盖伤口上，用绷带较紧地包扎止血，或者选择弹性好的橡皮管、橡皮等，</a:t>
                      </a:r>
                      <a:r>
                        <a:rPr lang="zh-CN" altLang="en-US" sz="1800" b="1" kern="1200" dirty="0" smtClean="0">
                          <a:solidFill>
                            <a:schemeClr val="bg1"/>
                          </a:solidFill>
                          <a:latin typeface="+mn-lt"/>
                          <a:ea typeface="+mn-ea"/>
                          <a:cs typeface="+mn-cs"/>
                        </a:rPr>
                        <a:t>捆绑在其在</a:t>
                      </a:r>
                      <a:r>
                        <a:rPr lang="zh-CN" altLang="en-US" sz="2000" b="1" kern="1200" dirty="0" smtClean="0">
                          <a:solidFill>
                            <a:srgbClr val="FF0000"/>
                          </a:solidFill>
                          <a:latin typeface="+mn-lt"/>
                          <a:ea typeface="+mn-ea"/>
                          <a:cs typeface="+mn-cs"/>
                        </a:rPr>
                        <a:t>大腿</a:t>
                      </a:r>
                      <a:r>
                        <a:rPr lang="en-US" altLang="zh-CN" sz="2000" b="1" kern="1200" dirty="0" smtClean="0">
                          <a:solidFill>
                            <a:srgbClr val="FF0000"/>
                          </a:solidFill>
                          <a:latin typeface="+mn-lt"/>
                          <a:ea typeface="+mn-ea"/>
                          <a:cs typeface="+mn-cs"/>
                        </a:rPr>
                        <a:t>2/3</a:t>
                      </a:r>
                      <a:r>
                        <a:rPr lang="zh-CN" altLang="en-US" sz="2000" b="1" kern="1200" dirty="0" smtClean="0">
                          <a:solidFill>
                            <a:srgbClr val="FF0000"/>
                          </a:solidFill>
                          <a:latin typeface="+mn-lt"/>
                          <a:ea typeface="+mn-ea"/>
                          <a:cs typeface="+mn-cs"/>
                        </a:rPr>
                        <a:t>处</a:t>
                      </a:r>
                      <a:endParaRPr lang="zh-CN" altLang="en-US" sz="2000" dirty="0">
                        <a:solidFill>
                          <a:srgbClr val="FF0000"/>
                        </a:solidFill>
                      </a:endParaRPr>
                    </a:p>
                  </a:txBody>
                  <a:tcPr marL="85865" marR="85865" marT="42932" marB="4293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zh-CN" altLang="en-US" sz="1700" dirty="0"/>
                    </a:p>
                  </a:txBody>
                  <a:tcPr marL="85865" marR="85865" marT="42932" marB="4293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dpi="0" rotWithShape="1">
                      <a:blip r:embed="rId1"/>
                      <a:srcRect/>
                      <a:tile tx="0" ty="0" sx="100000" sy="100000" flip="none" algn="tl"/>
                    </a:blipFill>
                  </a:tcPr>
                </a:tc>
              </a:tr>
              <a:tr h="2464939">
                <a:tc>
                  <a:txBody>
                    <a:bodyPr/>
                    <a:lstStyle/>
                    <a:p>
                      <a:endParaRPr lang="zh-CN" altLang="en-US" sz="1700" dirty="0"/>
                    </a:p>
                  </a:txBody>
                  <a:tcPr marL="85865" marR="85865" marT="42932" marB="4293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dpi="0" rotWithShape="1">
                      <a:blip r:embed="rId2"/>
                      <a:srcRect/>
                      <a:tile tx="0" ty="0" sx="100000" sy="100000" flip="none" algn="tl"/>
                    </a:blipFill>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zh-CN" altLang="en-US" sz="1800" b="1" dirty="0" smtClean="0">
                          <a:solidFill>
                            <a:schemeClr val="bg1"/>
                          </a:solidFill>
                        </a:rPr>
                        <a:t>对上肢出血者，捆绑在其</a:t>
                      </a:r>
                      <a:r>
                        <a:rPr lang="zh-CN" altLang="en-US" sz="2000" b="1" dirty="0" smtClean="0">
                          <a:solidFill>
                            <a:srgbClr val="FF0000"/>
                          </a:solidFill>
                        </a:rPr>
                        <a:t>上臂</a:t>
                      </a:r>
                      <a:r>
                        <a:rPr lang="en-US" altLang="zh-CN" sz="2000" b="1" dirty="0" smtClean="0">
                          <a:solidFill>
                            <a:srgbClr val="FF0000"/>
                          </a:solidFill>
                        </a:rPr>
                        <a:t>l/2</a:t>
                      </a:r>
                      <a:r>
                        <a:rPr lang="zh-CN" altLang="en-US" sz="2000" b="1" dirty="0" smtClean="0">
                          <a:solidFill>
                            <a:srgbClr val="FF0000"/>
                          </a:solidFill>
                        </a:rPr>
                        <a:t>处</a:t>
                      </a:r>
                      <a:r>
                        <a:rPr lang="zh-CN" altLang="en-US" sz="1800" b="1" kern="1200" dirty="0" smtClean="0">
                          <a:solidFill>
                            <a:schemeClr val="bg1"/>
                          </a:solidFill>
                          <a:latin typeface="+mn-lt"/>
                          <a:ea typeface="+mn-ea"/>
                          <a:cs typeface="+mn-cs"/>
                        </a:rPr>
                        <a:t>，以压迫止血，并每隔 </a:t>
                      </a:r>
                      <a:r>
                        <a:rPr lang="en-US" altLang="zh-CN" sz="1800" b="1" kern="1200" dirty="0" smtClean="0">
                          <a:solidFill>
                            <a:schemeClr val="bg1"/>
                          </a:solidFill>
                          <a:latin typeface="+mn-lt"/>
                          <a:ea typeface="+mn-ea"/>
                          <a:cs typeface="+mn-cs"/>
                        </a:rPr>
                        <a:t>25~40</a:t>
                      </a:r>
                      <a:r>
                        <a:rPr lang="zh-CN" altLang="en-US" sz="1800" b="1" kern="1200" dirty="0" smtClean="0">
                          <a:solidFill>
                            <a:schemeClr val="bg1"/>
                          </a:solidFill>
                          <a:latin typeface="+mn-lt"/>
                          <a:ea typeface="+mn-ea"/>
                          <a:cs typeface="+mn-cs"/>
                        </a:rPr>
                        <a:t>分钟放松一次，每次放松</a:t>
                      </a:r>
                      <a:r>
                        <a:rPr lang="en-US" altLang="zh-CN" sz="1800" b="1" kern="1200" dirty="0" smtClean="0">
                          <a:solidFill>
                            <a:schemeClr val="bg1"/>
                          </a:solidFill>
                          <a:latin typeface="+mn-lt"/>
                          <a:ea typeface="+mn-ea"/>
                          <a:cs typeface="+mn-cs"/>
                        </a:rPr>
                        <a:t>0.5~1</a:t>
                      </a:r>
                      <a:r>
                        <a:rPr lang="zh-CN" altLang="en-US" sz="1800" b="1" kern="1200" dirty="0" smtClean="0">
                          <a:solidFill>
                            <a:schemeClr val="bg1"/>
                          </a:solidFill>
                          <a:latin typeface="+mn-lt"/>
                          <a:ea typeface="+mn-ea"/>
                          <a:cs typeface="+mn-cs"/>
                        </a:rPr>
                        <a:t>分钟。</a:t>
                      </a:r>
                      <a:r>
                        <a:rPr lang="zh-CN" altLang="en-US" sz="2000" b="1" kern="1200" dirty="0" smtClean="0">
                          <a:solidFill>
                            <a:schemeClr val="bg1"/>
                          </a:solidFill>
                          <a:latin typeface="+mn-lt"/>
                          <a:ea typeface="+mn-ea"/>
                          <a:cs typeface="+mn-cs"/>
                        </a:rPr>
                        <a:t> </a:t>
                      </a:r>
                      <a:endParaRPr lang="zh-CN" altLang="en-US" sz="2000" b="1" kern="1200" dirty="0" smtClean="0">
                        <a:solidFill>
                          <a:schemeClr val="bg1"/>
                        </a:solidFill>
                        <a:latin typeface="+mn-lt"/>
                        <a:ea typeface="+mn-ea"/>
                        <a:cs typeface="+mn-cs"/>
                      </a:endParaRPr>
                    </a:p>
                    <a:p>
                      <a:endParaRPr lang="zh-CN" altLang="en-US" sz="2000" b="1" kern="1200" dirty="0">
                        <a:solidFill>
                          <a:schemeClr val="bg1"/>
                        </a:solidFill>
                        <a:latin typeface="+mn-lt"/>
                        <a:ea typeface="+mn-ea"/>
                        <a:cs typeface="+mn-cs"/>
                      </a:endParaRPr>
                    </a:p>
                  </a:txBody>
                  <a:tcPr marL="85865" marR="85865" marT="42932" marB="4293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r>
            </a:tbl>
          </a:graphicData>
        </a:graphic>
      </p:graphicFrame>
      <p:grpSp>
        <p:nvGrpSpPr>
          <p:cNvPr id="4" name="组合 3"/>
          <p:cNvGrpSpPr/>
          <p:nvPr/>
        </p:nvGrpSpPr>
        <p:grpSpPr>
          <a:xfrm>
            <a:off x="0" y="500037"/>
            <a:ext cx="9144000" cy="1200329"/>
            <a:chOff x="0" y="500037"/>
            <a:chExt cx="9144000" cy="1200329"/>
          </a:xfrm>
        </p:grpSpPr>
        <p:sp>
          <p:nvSpPr>
            <p:cNvPr id="5" name="矩形 4"/>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520280" y="572045"/>
              <a:ext cx="3212305" cy="57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4"/>
            <p:cNvSpPr txBox="1"/>
            <p:nvPr/>
          </p:nvSpPr>
          <p:spPr>
            <a:xfrm>
              <a:off x="2520281" y="676715"/>
              <a:ext cx="3317812" cy="553998"/>
            </a:xfrm>
            <a:prstGeom prst="rect">
              <a:avLst/>
            </a:prstGeom>
            <a:noFill/>
          </p:spPr>
          <p:txBody>
            <a:bodyPr wrap="square" rtlCol="0">
              <a:spAutoFit/>
            </a:bodyPr>
            <a:lstStyle/>
            <a:p>
              <a:r>
                <a:rPr lang="zh-CN" altLang="en-US" sz="3000" b="1" kern="2200" dirty="0" smtClean="0">
                  <a:solidFill>
                    <a:srgbClr val="F24848"/>
                  </a:solidFill>
                  <a:latin typeface="Calibri" panose="020F0502020204030204" pitchFamily="34" charset="0"/>
                  <a:ea typeface="微软雅黑" panose="020B0503020204020204" pitchFamily="34" charset="-122"/>
                </a:rPr>
                <a:t>机械伤害应急救援</a:t>
              </a:r>
              <a:endParaRPr lang="zh-CN" altLang="en-US" sz="3000" b="1" spc="110" dirty="0">
                <a:solidFill>
                  <a:srgbClr val="F24848"/>
                </a:solidFill>
                <a:ea typeface="微软雅黑" panose="020B0503020204020204" pitchFamily="34" charset="-122"/>
              </a:endParaRPr>
            </a:p>
          </p:txBody>
        </p:sp>
        <p:sp>
          <p:nvSpPr>
            <p:cNvPr id="8" name="矩形 7"/>
            <p:cNvSpPr/>
            <p:nvPr/>
          </p:nvSpPr>
          <p:spPr>
            <a:xfrm>
              <a:off x="1217735" y="500037"/>
              <a:ext cx="726481" cy="1200329"/>
            </a:xfrm>
            <a:prstGeom prst="rect">
              <a:avLst/>
            </a:prstGeom>
          </p:spPr>
          <p:txBody>
            <a:bodyPr wrap="none">
              <a:spAutoFit/>
            </a:bodyPr>
            <a:lstStyle/>
            <a:p>
              <a:r>
                <a:rPr lang="en-US" altLang="zh-CN" sz="7200" b="1" i="1" dirty="0" smtClean="0">
                  <a:solidFill>
                    <a:srgbClr val="F24848"/>
                  </a:solidFill>
                  <a:latin typeface="Franklin Gothic Medium" panose="020B0603020102020204" pitchFamily="34" charset="0"/>
                  <a:ea typeface="方正硬笔行书简体" pitchFamily="65" charset="-122"/>
                </a:rPr>
                <a:t>2</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9" name="矩形 8"/>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0" y="1305371"/>
            <a:ext cx="9143999" cy="5543214"/>
            <a:chOff x="0" y="1305371"/>
            <a:chExt cx="9143999" cy="5543214"/>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5106" b="9238"/>
            <a:stretch>
              <a:fillRect/>
            </a:stretch>
          </p:blipFill>
          <p:spPr>
            <a:xfrm>
              <a:off x="0" y="1305371"/>
              <a:ext cx="7326923" cy="5543214"/>
            </a:xfrm>
            <a:prstGeom prst="rect">
              <a:avLst/>
            </a:prstGeom>
          </p:spPr>
        </p:pic>
        <p:sp>
          <p:nvSpPr>
            <p:cNvPr id="3" name="矩形 2"/>
            <p:cNvSpPr/>
            <p:nvPr/>
          </p:nvSpPr>
          <p:spPr>
            <a:xfrm>
              <a:off x="7326922" y="1700365"/>
              <a:ext cx="1817077" cy="5148219"/>
            </a:xfrm>
            <a:prstGeom prst="rect">
              <a:avLst/>
            </a:prstGeom>
            <a:gradFill>
              <a:gsLst>
                <a:gs pos="55336">
                  <a:srgbClr val="FFFFFF"/>
                </a:gs>
                <a:gs pos="38394">
                  <a:srgbClr val="FFFFFF"/>
                </a:gs>
                <a:gs pos="71100">
                  <a:srgbClr val="F6F5F5"/>
                </a:gs>
                <a:gs pos="100000">
                  <a:srgbClr val="FAFAFA"/>
                </a:gs>
                <a:gs pos="0">
                  <a:srgbClr val="FFFF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2000" b="1" dirty="0">
                <a:solidFill>
                  <a:schemeClr val="tx2">
                    <a:lumMod val="75000"/>
                  </a:schemeClr>
                </a:solidFill>
              </a:endParaRPr>
            </a:p>
          </p:txBody>
        </p:sp>
      </p:grpSp>
      <p:grpSp>
        <p:nvGrpSpPr>
          <p:cNvPr id="4" name="组合 3"/>
          <p:cNvGrpSpPr/>
          <p:nvPr/>
        </p:nvGrpSpPr>
        <p:grpSpPr>
          <a:xfrm>
            <a:off x="0" y="500037"/>
            <a:ext cx="9144000" cy="1200329"/>
            <a:chOff x="0" y="500037"/>
            <a:chExt cx="9144000" cy="1200329"/>
          </a:xfrm>
        </p:grpSpPr>
        <p:sp>
          <p:nvSpPr>
            <p:cNvPr id="5" name="矩形 4"/>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520280" y="572045"/>
              <a:ext cx="3212305" cy="57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4"/>
            <p:cNvSpPr txBox="1"/>
            <p:nvPr/>
          </p:nvSpPr>
          <p:spPr>
            <a:xfrm>
              <a:off x="2520281" y="676715"/>
              <a:ext cx="3317812" cy="553998"/>
            </a:xfrm>
            <a:prstGeom prst="rect">
              <a:avLst/>
            </a:prstGeom>
            <a:noFill/>
          </p:spPr>
          <p:txBody>
            <a:bodyPr wrap="square" rtlCol="0">
              <a:spAutoFit/>
            </a:bodyPr>
            <a:lstStyle/>
            <a:p>
              <a:r>
                <a:rPr lang="zh-CN" altLang="en-US" sz="3000" b="1" kern="2200" dirty="0" smtClean="0">
                  <a:solidFill>
                    <a:srgbClr val="F24848"/>
                  </a:solidFill>
                  <a:latin typeface="Calibri" panose="020F0502020204030204" pitchFamily="34" charset="0"/>
                  <a:ea typeface="微软雅黑" panose="020B0503020204020204" pitchFamily="34" charset="-122"/>
                </a:rPr>
                <a:t>机械伤害应急救援</a:t>
              </a:r>
              <a:endParaRPr lang="zh-CN" altLang="en-US" sz="3000" b="1" spc="110" dirty="0">
                <a:solidFill>
                  <a:srgbClr val="F24848"/>
                </a:solidFill>
                <a:ea typeface="微软雅黑" panose="020B0503020204020204" pitchFamily="34" charset="-122"/>
              </a:endParaRPr>
            </a:p>
          </p:txBody>
        </p:sp>
        <p:sp>
          <p:nvSpPr>
            <p:cNvPr id="8" name="矩形 7"/>
            <p:cNvSpPr/>
            <p:nvPr/>
          </p:nvSpPr>
          <p:spPr>
            <a:xfrm>
              <a:off x="1217735" y="500037"/>
              <a:ext cx="726481" cy="1200329"/>
            </a:xfrm>
            <a:prstGeom prst="rect">
              <a:avLst/>
            </a:prstGeom>
          </p:spPr>
          <p:txBody>
            <a:bodyPr wrap="none">
              <a:spAutoFit/>
            </a:bodyPr>
            <a:lstStyle/>
            <a:p>
              <a:r>
                <a:rPr lang="en-US" altLang="zh-CN" sz="7200" b="1" i="1" dirty="0" smtClean="0">
                  <a:solidFill>
                    <a:srgbClr val="F24848"/>
                  </a:solidFill>
                  <a:latin typeface="Franklin Gothic Medium" panose="020B0603020102020204" pitchFamily="34" charset="0"/>
                  <a:ea typeface="方正硬笔行书简体" pitchFamily="65" charset="-122"/>
                </a:rPr>
                <a:t>2</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9" name="矩形 8"/>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6" name="矩形 15"/>
          <p:cNvSpPr/>
          <p:nvPr/>
        </p:nvSpPr>
        <p:spPr>
          <a:xfrm>
            <a:off x="4126432" y="5144712"/>
            <a:ext cx="4771383" cy="1536831"/>
          </a:xfrm>
          <a:prstGeom prst="rect">
            <a:avLst/>
          </a:prstGeom>
          <a:ln w="19050">
            <a:solidFill>
              <a:schemeClr val="tx2">
                <a:lumMod val="75000"/>
              </a:schemeClr>
            </a:solidFill>
          </a:ln>
        </p:spPr>
        <p:txBody>
          <a:bodyPr wrap="square">
            <a:spAutoFit/>
          </a:bodyPr>
          <a:lstStyle/>
          <a:p>
            <a:pPr indent="539750" algn="just">
              <a:lnSpc>
                <a:spcPct val="120000"/>
              </a:lnSpc>
            </a:pPr>
            <a:r>
              <a:rPr lang="zh-CN" altLang="en-US" sz="2000" b="1" dirty="0">
                <a:solidFill>
                  <a:schemeClr val="tx2">
                    <a:lumMod val="75000"/>
                  </a:schemeClr>
                </a:solidFill>
              </a:rPr>
              <a:t>采取上述急救措施之后，要根据病情轻重，及时把伤员送往医院治疗。在转送医院的途中，应尽量减少颠波并密切注意伤员的呼吸、脉搏及伤口的等情况 。</a:t>
            </a:r>
            <a:endParaRPr lang="zh-CN" altLang="en-US" sz="2000" b="1" dirty="0">
              <a:solidFill>
                <a:schemeClr val="tx2">
                  <a:lumMod val="75000"/>
                </a:schemeClr>
              </a:solidFill>
            </a:endParaRP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500037"/>
            <a:ext cx="9144000" cy="1200329"/>
            <a:chOff x="0" y="500037"/>
            <a:chExt cx="9144000" cy="1200329"/>
          </a:xfrm>
        </p:grpSpPr>
        <p:sp>
          <p:nvSpPr>
            <p:cNvPr id="6" name="矩形 5"/>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2520280" y="572045"/>
              <a:ext cx="3212305" cy="57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4"/>
            <p:cNvSpPr txBox="1"/>
            <p:nvPr/>
          </p:nvSpPr>
          <p:spPr>
            <a:xfrm>
              <a:off x="2520281" y="676715"/>
              <a:ext cx="3317812" cy="553998"/>
            </a:xfrm>
            <a:prstGeom prst="rect">
              <a:avLst/>
            </a:prstGeom>
            <a:noFill/>
          </p:spPr>
          <p:txBody>
            <a:bodyPr wrap="square" rtlCol="0">
              <a:spAutoFit/>
            </a:bodyPr>
            <a:lstStyle/>
            <a:p>
              <a:r>
                <a:rPr lang="zh-CN" altLang="en-US" sz="3000" b="1" kern="2200" dirty="0">
                  <a:solidFill>
                    <a:srgbClr val="F24848"/>
                  </a:solidFill>
                  <a:latin typeface="Calibri" panose="020F0502020204030204" pitchFamily="34" charset="0"/>
                  <a:ea typeface="微软雅黑" panose="020B0503020204020204" pitchFamily="34" charset="-122"/>
                </a:rPr>
                <a:t>触电</a:t>
              </a:r>
              <a:r>
                <a:rPr lang="zh-CN" altLang="en-US" sz="3000" b="1" kern="2200" dirty="0" smtClean="0">
                  <a:solidFill>
                    <a:srgbClr val="F24848"/>
                  </a:solidFill>
                  <a:latin typeface="Calibri" panose="020F0502020204030204" pitchFamily="34" charset="0"/>
                  <a:ea typeface="微软雅黑" panose="020B0503020204020204" pitchFamily="34" charset="-122"/>
                </a:rPr>
                <a:t>事故应急救援</a:t>
              </a:r>
              <a:endParaRPr lang="zh-CN" altLang="en-US" sz="3000" b="1" spc="110" dirty="0">
                <a:solidFill>
                  <a:srgbClr val="F24848"/>
                </a:solidFill>
                <a:ea typeface="微软雅黑" panose="020B0503020204020204" pitchFamily="34" charset="-122"/>
              </a:endParaRPr>
            </a:p>
          </p:txBody>
        </p:sp>
        <p:sp>
          <p:nvSpPr>
            <p:cNvPr id="9" name="矩形 8"/>
            <p:cNvSpPr/>
            <p:nvPr/>
          </p:nvSpPr>
          <p:spPr>
            <a:xfrm>
              <a:off x="1217735" y="500037"/>
              <a:ext cx="726481" cy="1200329"/>
            </a:xfrm>
            <a:prstGeom prst="rect">
              <a:avLst/>
            </a:prstGeom>
          </p:spPr>
          <p:txBody>
            <a:bodyPr wrap="none">
              <a:spAutoFit/>
            </a:bodyPr>
            <a:lstStyle/>
            <a:p>
              <a:r>
                <a:rPr lang="en-US" altLang="zh-CN" sz="7200" b="1" i="1" dirty="0" smtClean="0">
                  <a:solidFill>
                    <a:srgbClr val="F24848"/>
                  </a:solidFill>
                  <a:latin typeface="Franklin Gothic Medium" panose="020B0603020102020204" pitchFamily="34" charset="0"/>
                  <a:ea typeface="方正硬笔行书简体" pitchFamily="65" charset="-122"/>
                </a:rPr>
                <a:t>3</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10" name="矩形 9"/>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矩形 13"/>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矩形 1"/>
          <p:cNvSpPr/>
          <p:nvPr/>
        </p:nvSpPr>
        <p:spPr>
          <a:xfrm>
            <a:off x="4015845" y="2009994"/>
            <a:ext cx="4319263" cy="3490186"/>
          </a:xfrm>
          <a:prstGeom prst="rect">
            <a:avLst/>
          </a:prstGeom>
        </p:spPr>
        <p:txBody>
          <a:bodyPr wrap="square">
            <a:spAutoFit/>
          </a:bodyPr>
          <a:lstStyle/>
          <a:p>
            <a:pPr algn="just">
              <a:lnSpc>
                <a:spcPct val="120000"/>
              </a:lnSpc>
            </a:pPr>
            <a:r>
              <a:rPr lang="zh-CN" altLang="en-US" sz="2400" b="1" dirty="0">
                <a:solidFill>
                  <a:srgbClr val="C00000"/>
                </a:solidFill>
              </a:rPr>
              <a:t>电击</a:t>
            </a:r>
            <a:r>
              <a:rPr lang="zh-CN" altLang="en-US" sz="2000" b="1" dirty="0">
                <a:solidFill>
                  <a:schemeClr val="tx2">
                    <a:lumMod val="75000"/>
                  </a:schemeClr>
                </a:solidFill>
              </a:rPr>
              <a:t>是由于电流通过人体时造成的内部器官在生理上的反应和病变。随着电流的大小不同人体的反应也不同。如针刺感、击痛感、昏迷、心室颤动、呼吸困难或停止现象。</a:t>
            </a:r>
            <a:endParaRPr lang="zh-CN" altLang="en-US" sz="2000" b="1" dirty="0">
              <a:solidFill>
                <a:schemeClr val="tx2">
                  <a:lumMod val="75000"/>
                </a:schemeClr>
              </a:solidFill>
            </a:endParaRPr>
          </a:p>
          <a:p>
            <a:pPr algn="just">
              <a:lnSpc>
                <a:spcPct val="120000"/>
              </a:lnSpc>
            </a:pPr>
            <a:r>
              <a:rPr lang="zh-CN" altLang="en-US" sz="2000" b="1" dirty="0">
                <a:solidFill>
                  <a:schemeClr val="tx2">
                    <a:lumMod val="75000"/>
                  </a:schemeClr>
                </a:solidFill>
              </a:rPr>
              <a:t>电击后对人体的伤害程度与通过人体电流的强度、电流持续的时间、电流的频率、电流通过人体的路径以及触电者的身体健康状况有关。</a:t>
            </a:r>
            <a:endParaRPr lang="zh-CN" altLang="en-US" sz="2000" b="1" dirty="0">
              <a:solidFill>
                <a:schemeClr val="tx2">
                  <a:lumMod val="75000"/>
                </a:schemeClr>
              </a:solidFill>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092055"/>
            <a:ext cx="3764837" cy="3764837"/>
          </a:xfrm>
          <a:prstGeom prst="rect">
            <a:avLst/>
          </a:prstGeom>
        </p:spPr>
      </p:pic>
      <p:cxnSp>
        <p:nvCxnSpPr>
          <p:cNvPr id="15" name="直接连接符 14"/>
          <p:cNvCxnSpPr/>
          <p:nvPr/>
        </p:nvCxnSpPr>
        <p:spPr>
          <a:xfrm>
            <a:off x="2088232" y="1935336"/>
            <a:ext cx="496906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905513" y="1482975"/>
            <a:ext cx="0" cy="2596656"/>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500037"/>
            <a:ext cx="9144000" cy="1200329"/>
            <a:chOff x="0" y="500037"/>
            <a:chExt cx="9144000" cy="1200329"/>
          </a:xfrm>
        </p:grpSpPr>
        <p:sp>
          <p:nvSpPr>
            <p:cNvPr id="6" name="矩形 5"/>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2520280" y="572045"/>
              <a:ext cx="3212305" cy="57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4"/>
            <p:cNvSpPr txBox="1"/>
            <p:nvPr/>
          </p:nvSpPr>
          <p:spPr>
            <a:xfrm>
              <a:off x="2520281" y="676715"/>
              <a:ext cx="3317812" cy="553998"/>
            </a:xfrm>
            <a:prstGeom prst="rect">
              <a:avLst/>
            </a:prstGeom>
            <a:noFill/>
          </p:spPr>
          <p:txBody>
            <a:bodyPr wrap="square" rtlCol="0">
              <a:spAutoFit/>
            </a:bodyPr>
            <a:lstStyle/>
            <a:p>
              <a:r>
                <a:rPr lang="zh-CN" altLang="en-US" sz="3000" b="1" kern="2200" dirty="0">
                  <a:solidFill>
                    <a:srgbClr val="F24848"/>
                  </a:solidFill>
                  <a:latin typeface="Calibri" panose="020F0502020204030204" pitchFamily="34" charset="0"/>
                  <a:ea typeface="微软雅黑" panose="020B0503020204020204" pitchFamily="34" charset="-122"/>
                </a:rPr>
                <a:t>触电</a:t>
              </a:r>
              <a:r>
                <a:rPr lang="zh-CN" altLang="en-US" sz="3000" b="1" kern="2200" dirty="0" smtClean="0">
                  <a:solidFill>
                    <a:srgbClr val="F24848"/>
                  </a:solidFill>
                  <a:latin typeface="Calibri" panose="020F0502020204030204" pitchFamily="34" charset="0"/>
                  <a:ea typeface="微软雅黑" panose="020B0503020204020204" pitchFamily="34" charset="-122"/>
                </a:rPr>
                <a:t>事故应急救援</a:t>
              </a:r>
              <a:endParaRPr lang="zh-CN" altLang="en-US" sz="3000" b="1" spc="110" dirty="0">
                <a:solidFill>
                  <a:srgbClr val="F24848"/>
                </a:solidFill>
                <a:ea typeface="微软雅黑" panose="020B0503020204020204" pitchFamily="34" charset="-122"/>
              </a:endParaRPr>
            </a:p>
          </p:txBody>
        </p:sp>
        <p:sp>
          <p:nvSpPr>
            <p:cNvPr id="9" name="矩形 8"/>
            <p:cNvSpPr/>
            <p:nvPr/>
          </p:nvSpPr>
          <p:spPr>
            <a:xfrm>
              <a:off x="1217735" y="500037"/>
              <a:ext cx="726481" cy="1200329"/>
            </a:xfrm>
            <a:prstGeom prst="rect">
              <a:avLst/>
            </a:prstGeom>
          </p:spPr>
          <p:txBody>
            <a:bodyPr wrap="none">
              <a:spAutoFit/>
            </a:bodyPr>
            <a:lstStyle/>
            <a:p>
              <a:r>
                <a:rPr lang="en-US" altLang="zh-CN" sz="7200" b="1" i="1" dirty="0" smtClean="0">
                  <a:solidFill>
                    <a:srgbClr val="F24848"/>
                  </a:solidFill>
                  <a:latin typeface="Franklin Gothic Medium" panose="020B0603020102020204" pitchFamily="34" charset="0"/>
                  <a:ea typeface="方正硬笔行书简体" pitchFamily="65" charset="-122"/>
                </a:rPr>
                <a:t>3</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10" name="矩形 9"/>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矩形 13"/>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aphicFrame>
        <p:nvGraphicFramePr>
          <p:cNvPr id="4" name="图示 3"/>
          <p:cNvGraphicFramePr>
            <a:graphicFrameLocks noChangeAspect="1"/>
          </p:cNvGraphicFramePr>
          <p:nvPr/>
        </p:nvGraphicFramePr>
        <p:xfrm>
          <a:off x="427156" y="2263952"/>
          <a:ext cx="8289689" cy="3420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500037"/>
            <a:ext cx="9144000" cy="1200329"/>
            <a:chOff x="0" y="500037"/>
            <a:chExt cx="9144000" cy="1200329"/>
          </a:xfrm>
        </p:grpSpPr>
        <p:sp>
          <p:nvSpPr>
            <p:cNvPr id="6" name="矩形 5"/>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2520280" y="572045"/>
              <a:ext cx="3212305" cy="57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4"/>
            <p:cNvSpPr txBox="1"/>
            <p:nvPr/>
          </p:nvSpPr>
          <p:spPr>
            <a:xfrm>
              <a:off x="2520281" y="676715"/>
              <a:ext cx="3317812" cy="553998"/>
            </a:xfrm>
            <a:prstGeom prst="rect">
              <a:avLst/>
            </a:prstGeom>
            <a:noFill/>
          </p:spPr>
          <p:txBody>
            <a:bodyPr wrap="square" rtlCol="0">
              <a:spAutoFit/>
            </a:bodyPr>
            <a:lstStyle/>
            <a:p>
              <a:r>
                <a:rPr lang="zh-CN" altLang="en-US" sz="3000" b="1" kern="2200" dirty="0">
                  <a:solidFill>
                    <a:srgbClr val="F24848"/>
                  </a:solidFill>
                  <a:latin typeface="Calibri" panose="020F0502020204030204" pitchFamily="34" charset="0"/>
                  <a:ea typeface="微软雅黑" panose="020B0503020204020204" pitchFamily="34" charset="-122"/>
                </a:rPr>
                <a:t>触电</a:t>
              </a:r>
              <a:r>
                <a:rPr lang="zh-CN" altLang="en-US" sz="3000" b="1" kern="2200" dirty="0" smtClean="0">
                  <a:solidFill>
                    <a:srgbClr val="F24848"/>
                  </a:solidFill>
                  <a:latin typeface="Calibri" panose="020F0502020204030204" pitchFamily="34" charset="0"/>
                  <a:ea typeface="微软雅黑" panose="020B0503020204020204" pitchFamily="34" charset="-122"/>
                </a:rPr>
                <a:t>事故应急救援</a:t>
              </a:r>
              <a:endParaRPr lang="zh-CN" altLang="en-US" sz="3000" b="1" spc="110" dirty="0">
                <a:solidFill>
                  <a:srgbClr val="F24848"/>
                </a:solidFill>
                <a:ea typeface="微软雅黑" panose="020B0503020204020204" pitchFamily="34" charset="-122"/>
              </a:endParaRPr>
            </a:p>
          </p:txBody>
        </p:sp>
        <p:sp>
          <p:nvSpPr>
            <p:cNvPr id="9" name="矩形 8"/>
            <p:cNvSpPr/>
            <p:nvPr/>
          </p:nvSpPr>
          <p:spPr>
            <a:xfrm>
              <a:off x="1217735" y="500037"/>
              <a:ext cx="726481" cy="1200329"/>
            </a:xfrm>
            <a:prstGeom prst="rect">
              <a:avLst/>
            </a:prstGeom>
          </p:spPr>
          <p:txBody>
            <a:bodyPr wrap="none">
              <a:spAutoFit/>
            </a:bodyPr>
            <a:lstStyle/>
            <a:p>
              <a:r>
                <a:rPr lang="en-US" altLang="zh-CN" sz="7200" b="1" i="1" dirty="0" smtClean="0">
                  <a:solidFill>
                    <a:srgbClr val="F24848"/>
                  </a:solidFill>
                  <a:latin typeface="Franklin Gothic Medium" panose="020B0603020102020204" pitchFamily="34" charset="0"/>
                  <a:ea typeface="方正硬笔行书简体" pitchFamily="65" charset="-122"/>
                </a:rPr>
                <a:t>3</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10" name="矩形 9"/>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矩形 13"/>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8" name="组合 27"/>
          <p:cNvGrpSpPr/>
          <p:nvPr/>
        </p:nvGrpSpPr>
        <p:grpSpPr>
          <a:xfrm>
            <a:off x="824552" y="1807015"/>
            <a:ext cx="7494897" cy="4167177"/>
            <a:chOff x="547133" y="1807015"/>
            <a:chExt cx="7494897" cy="4167177"/>
          </a:xfrm>
        </p:grpSpPr>
        <p:sp>
          <p:nvSpPr>
            <p:cNvPr id="18" name="矩形 17"/>
            <p:cNvSpPr/>
            <p:nvPr/>
          </p:nvSpPr>
          <p:spPr>
            <a:xfrm>
              <a:off x="547133" y="1807015"/>
              <a:ext cx="4600828" cy="4160928"/>
            </a:xfrm>
            <a:prstGeom prst="rect">
              <a:avLst/>
            </a:prstGeom>
            <a:blipFill dpi="0" rotWithShape="1">
              <a:blip r:embed="rId1" cstate="print"/>
              <a:srcRect/>
              <a:tile tx="0" ty="0" sx="100000" sy="100000" flip="none" algn="tl"/>
            </a:bli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矩形 19"/>
            <p:cNvSpPr/>
            <p:nvPr/>
          </p:nvSpPr>
          <p:spPr>
            <a:xfrm>
              <a:off x="5244727" y="1807015"/>
              <a:ext cx="2797303" cy="2529844"/>
            </a:xfrm>
            <a:prstGeom prst="rect">
              <a:avLst/>
            </a:prstGeom>
            <a:solidFill>
              <a:schemeClr val="tx2">
                <a:lumMod val="7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矩形 20"/>
            <p:cNvSpPr/>
            <p:nvPr/>
          </p:nvSpPr>
          <p:spPr>
            <a:xfrm>
              <a:off x="6335123" y="4390192"/>
              <a:ext cx="1706907" cy="1584000"/>
            </a:xfrm>
            <a:prstGeom prst="rect">
              <a:avLst/>
            </a:prstGeom>
            <a:blipFill dpi="0" rotWithShape="1">
              <a:blip r:embed="rId2" cstate="print"/>
              <a:srcRect/>
              <a:stretch>
                <a:fillRect/>
              </a:stretch>
            </a:bli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矩形 21"/>
            <p:cNvSpPr/>
            <p:nvPr/>
          </p:nvSpPr>
          <p:spPr>
            <a:xfrm>
              <a:off x="5244727" y="5069182"/>
              <a:ext cx="993779" cy="898760"/>
            </a:xfrm>
            <a:prstGeom prst="rect">
              <a:avLst/>
            </a:prstGeom>
            <a:solidFill>
              <a:schemeClr val="accent1">
                <a:lumMod val="5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矩形 22"/>
            <p:cNvSpPr/>
            <p:nvPr/>
          </p:nvSpPr>
          <p:spPr>
            <a:xfrm>
              <a:off x="5244727" y="4424239"/>
              <a:ext cx="993779" cy="553403"/>
            </a:xfrm>
            <a:prstGeom prst="rect">
              <a:avLst/>
            </a:prstGeom>
            <a:solidFill>
              <a:schemeClr val="tx2">
                <a:lumMod val="60000"/>
                <a:lumOff val="4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任意多边形 24"/>
            <p:cNvSpPr/>
            <p:nvPr/>
          </p:nvSpPr>
          <p:spPr>
            <a:xfrm>
              <a:off x="5350234" y="1899138"/>
              <a:ext cx="2586288" cy="2479331"/>
            </a:xfrm>
            <a:custGeom>
              <a:avLst/>
              <a:gdLst>
                <a:gd name="connsiteX0" fmla="*/ 0 w 3213000"/>
                <a:gd name="connsiteY0" fmla="*/ 0 h 331529"/>
                <a:gd name="connsiteX1" fmla="*/ 3213000 w 3213000"/>
                <a:gd name="connsiteY1" fmla="*/ 0 h 331529"/>
                <a:gd name="connsiteX2" fmla="*/ 3213000 w 3213000"/>
                <a:gd name="connsiteY2" fmla="*/ 331529 h 331529"/>
                <a:gd name="connsiteX3" fmla="*/ 0 w 3213000"/>
                <a:gd name="connsiteY3" fmla="*/ 331529 h 331529"/>
                <a:gd name="connsiteX4" fmla="*/ 0 w 3213000"/>
                <a:gd name="connsiteY4" fmla="*/ 0 h 33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3000" h="331529">
                  <a:moveTo>
                    <a:pt x="0" y="0"/>
                  </a:moveTo>
                  <a:lnTo>
                    <a:pt x="3213000" y="0"/>
                  </a:lnTo>
                  <a:lnTo>
                    <a:pt x="3213000" y="331529"/>
                  </a:lnTo>
                  <a:lnTo>
                    <a:pt x="0" y="3315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17780" rIns="49784" bIns="0" numCol="1" spcCol="1270" anchor="ctr" anchorCtr="0">
              <a:noAutofit/>
            </a:bodyPr>
            <a:lstStyle/>
            <a:p>
              <a:pPr lvl="0" algn="just" defTabSz="311150" rtl="0">
                <a:lnSpc>
                  <a:spcPct val="120000"/>
                </a:lnSpc>
                <a:spcBef>
                  <a:spcPct val="0"/>
                </a:spcBef>
              </a:pPr>
              <a:r>
                <a:rPr lang="zh-CN" b="1" kern="1200" dirty="0" smtClean="0">
                  <a:solidFill>
                    <a:schemeClr val="bg1"/>
                  </a:solidFill>
                </a:rPr>
                <a:t>立即切断电源，或用不导电物体如干燥的木棍、竹棒或干布等物使伤员尽快脱离电源。急救者切勿直接接触触电伤员，防止自身触电而影响抢救工作的进行。</a:t>
              </a:r>
              <a:endParaRPr lang="zh-CN" b="1" kern="1200" dirty="0">
                <a:solidFill>
                  <a:schemeClr val="bg1"/>
                </a:solidFill>
              </a:endParaRPr>
            </a:p>
          </p:txBody>
        </p:sp>
      </p:gr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500037"/>
            <a:ext cx="9144000" cy="1200329"/>
            <a:chOff x="0" y="500037"/>
            <a:chExt cx="9144000" cy="1200329"/>
          </a:xfrm>
        </p:grpSpPr>
        <p:sp>
          <p:nvSpPr>
            <p:cNvPr id="6" name="矩形 5"/>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2520280" y="572045"/>
              <a:ext cx="3212305" cy="57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4"/>
            <p:cNvSpPr txBox="1"/>
            <p:nvPr/>
          </p:nvSpPr>
          <p:spPr>
            <a:xfrm>
              <a:off x="2520281" y="676715"/>
              <a:ext cx="3317812" cy="553998"/>
            </a:xfrm>
            <a:prstGeom prst="rect">
              <a:avLst/>
            </a:prstGeom>
            <a:noFill/>
          </p:spPr>
          <p:txBody>
            <a:bodyPr wrap="square" rtlCol="0">
              <a:spAutoFit/>
            </a:bodyPr>
            <a:lstStyle/>
            <a:p>
              <a:r>
                <a:rPr lang="zh-CN" altLang="en-US" sz="3000" b="1" kern="2200" dirty="0">
                  <a:solidFill>
                    <a:srgbClr val="F24848"/>
                  </a:solidFill>
                  <a:latin typeface="Calibri" panose="020F0502020204030204" pitchFamily="34" charset="0"/>
                  <a:ea typeface="微软雅黑" panose="020B0503020204020204" pitchFamily="34" charset="-122"/>
                </a:rPr>
                <a:t>触电</a:t>
              </a:r>
              <a:r>
                <a:rPr lang="zh-CN" altLang="en-US" sz="3000" b="1" kern="2200" dirty="0" smtClean="0">
                  <a:solidFill>
                    <a:srgbClr val="F24848"/>
                  </a:solidFill>
                  <a:latin typeface="Calibri" panose="020F0502020204030204" pitchFamily="34" charset="0"/>
                  <a:ea typeface="微软雅黑" panose="020B0503020204020204" pitchFamily="34" charset="-122"/>
                </a:rPr>
                <a:t>事故应急救援</a:t>
              </a:r>
              <a:endParaRPr lang="zh-CN" altLang="en-US" sz="3000" b="1" spc="110" dirty="0">
                <a:solidFill>
                  <a:srgbClr val="F24848"/>
                </a:solidFill>
                <a:ea typeface="微软雅黑" panose="020B0503020204020204" pitchFamily="34" charset="-122"/>
              </a:endParaRPr>
            </a:p>
          </p:txBody>
        </p:sp>
        <p:sp>
          <p:nvSpPr>
            <p:cNvPr id="9" name="矩形 8"/>
            <p:cNvSpPr/>
            <p:nvPr/>
          </p:nvSpPr>
          <p:spPr>
            <a:xfrm>
              <a:off x="1217735" y="500037"/>
              <a:ext cx="726481" cy="1200329"/>
            </a:xfrm>
            <a:prstGeom prst="rect">
              <a:avLst/>
            </a:prstGeom>
          </p:spPr>
          <p:txBody>
            <a:bodyPr wrap="none">
              <a:spAutoFit/>
            </a:bodyPr>
            <a:lstStyle/>
            <a:p>
              <a:r>
                <a:rPr lang="en-US" altLang="zh-CN" sz="7200" b="1" i="1" dirty="0" smtClean="0">
                  <a:solidFill>
                    <a:srgbClr val="F24848"/>
                  </a:solidFill>
                  <a:latin typeface="Franklin Gothic Medium" panose="020B0603020102020204" pitchFamily="34" charset="0"/>
                  <a:ea typeface="方正硬笔行书简体" pitchFamily="65" charset="-122"/>
                </a:rPr>
                <a:t>3</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10" name="矩形 9"/>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矩形 13"/>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5" name="组合 34"/>
          <p:cNvGrpSpPr/>
          <p:nvPr/>
        </p:nvGrpSpPr>
        <p:grpSpPr>
          <a:xfrm>
            <a:off x="322385" y="2132413"/>
            <a:ext cx="8499231" cy="3964336"/>
            <a:chOff x="164123" y="2132413"/>
            <a:chExt cx="8499231" cy="3964336"/>
          </a:xfrm>
        </p:grpSpPr>
        <p:sp>
          <p:nvSpPr>
            <p:cNvPr id="27" name="矩形 26"/>
            <p:cNvSpPr/>
            <p:nvPr/>
          </p:nvSpPr>
          <p:spPr>
            <a:xfrm>
              <a:off x="164123" y="2132414"/>
              <a:ext cx="5810362" cy="3964335"/>
            </a:xfrm>
            <a:prstGeom prst="rect">
              <a:avLst/>
            </a:prstGeom>
            <a:blipFill dpi="0" rotWithShape="1">
              <a:blip r:embed="rId1" cstate="print"/>
              <a:srcRect/>
              <a:tile tx="0" ty="0" sx="100000" sy="100000" flip="none" algn="tl"/>
            </a:bli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矩形 28"/>
            <p:cNvSpPr/>
            <p:nvPr/>
          </p:nvSpPr>
          <p:spPr>
            <a:xfrm>
              <a:off x="6044213" y="2132413"/>
              <a:ext cx="2619140" cy="2397064"/>
            </a:xfrm>
            <a:prstGeom prst="rect">
              <a:avLst/>
            </a:prstGeom>
            <a:solidFill>
              <a:schemeClr val="tx2">
                <a:lumMod val="7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矩形 29"/>
            <p:cNvSpPr/>
            <p:nvPr/>
          </p:nvSpPr>
          <p:spPr>
            <a:xfrm>
              <a:off x="7014880" y="4639779"/>
              <a:ext cx="1648474" cy="1456970"/>
            </a:xfrm>
            <a:prstGeom prst="rect">
              <a:avLst/>
            </a:prstGeom>
            <a:solidFill>
              <a:schemeClr val="accent1">
                <a:lumMod val="5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矩形 30"/>
            <p:cNvSpPr/>
            <p:nvPr/>
          </p:nvSpPr>
          <p:spPr>
            <a:xfrm>
              <a:off x="6044213" y="5261687"/>
              <a:ext cx="900938" cy="831627"/>
            </a:xfrm>
            <a:prstGeom prst="rect">
              <a:avLst/>
            </a:prstGeom>
            <a:solidFill>
              <a:schemeClr val="tx2">
                <a:lumMod val="7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矩形 31"/>
            <p:cNvSpPr/>
            <p:nvPr/>
          </p:nvSpPr>
          <p:spPr>
            <a:xfrm>
              <a:off x="6044213" y="4631954"/>
              <a:ext cx="900938" cy="527256"/>
            </a:xfrm>
            <a:prstGeom prst="rect">
              <a:avLst/>
            </a:prstGeom>
            <a:solidFill>
              <a:schemeClr val="tx2">
                <a:lumMod val="60000"/>
                <a:lumOff val="4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任意多边形 33"/>
            <p:cNvSpPr/>
            <p:nvPr/>
          </p:nvSpPr>
          <p:spPr>
            <a:xfrm>
              <a:off x="6044214" y="2132413"/>
              <a:ext cx="2619140" cy="2372771"/>
            </a:xfrm>
            <a:custGeom>
              <a:avLst/>
              <a:gdLst>
                <a:gd name="connsiteX0" fmla="*/ 0 w 6300000"/>
                <a:gd name="connsiteY0" fmla="*/ 0 h 305057"/>
                <a:gd name="connsiteX1" fmla="*/ 6300000 w 6300000"/>
                <a:gd name="connsiteY1" fmla="*/ 0 h 305057"/>
                <a:gd name="connsiteX2" fmla="*/ 6300000 w 6300000"/>
                <a:gd name="connsiteY2" fmla="*/ 305057 h 305057"/>
                <a:gd name="connsiteX3" fmla="*/ 0 w 6300000"/>
                <a:gd name="connsiteY3" fmla="*/ 305057 h 305057"/>
                <a:gd name="connsiteX4" fmla="*/ 0 w 6300000"/>
                <a:gd name="connsiteY4" fmla="*/ 0 h 305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000" h="305057">
                  <a:moveTo>
                    <a:pt x="0" y="0"/>
                  </a:moveTo>
                  <a:lnTo>
                    <a:pt x="6300000" y="0"/>
                  </a:lnTo>
                  <a:lnTo>
                    <a:pt x="6300000" y="305057"/>
                  </a:lnTo>
                  <a:lnTo>
                    <a:pt x="0" y="3050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25400" rIns="71120" bIns="0" numCol="1" spcCol="1270" anchor="ctr" anchorCtr="0">
              <a:noAutofit/>
            </a:bodyPr>
            <a:lstStyle/>
            <a:p>
              <a:pPr lvl="0" algn="just" defTabSz="444500" rtl="0">
                <a:lnSpc>
                  <a:spcPct val="120000"/>
                </a:lnSpc>
                <a:spcBef>
                  <a:spcPct val="0"/>
                </a:spcBef>
              </a:pPr>
              <a:r>
                <a:rPr lang="zh-CN" sz="2200" kern="1200" dirty="0" smtClean="0">
                  <a:solidFill>
                    <a:schemeClr val="bg1"/>
                  </a:solidFill>
                </a:rPr>
                <a:t>当伤员脱离电源后，应立即检查伤员全身情况，特别是</a:t>
              </a:r>
              <a:r>
                <a:rPr lang="zh-CN" sz="2200" kern="1200" dirty="0" smtClean="0">
                  <a:solidFill>
                    <a:srgbClr val="FF0000"/>
                  </a:solidFill>
                </a:rPr>
                <a:t>呼吸和心跳</a:t>
              </a:r>
              <a:r>
                <a:rPr lang="zh-CN" sz="2200" kern="1200" dirty="0" smtClean="0">
                  <a:solidFill>
                    <a:schemeClr val="bg1"/>
                  </a:solidFill>
                </a:rPr>
                <a:t>，发现呼吸、心跳停止时，应立即就地抢救。</a:t>
              </a:r>
              <a:endParaRPr lang="zh-CN" sz="2200" kern="1200" dirty="0">
                <a:solidFill>
                  <a:schemeClr val="bg1"/>
                </a:solidFill>
              </a:endParaRPr>
            </a:p>
          </p:txBody>
        </p:sp>
      </p:gr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500037"/>
            <a:ext cx="9144000" cy="1200329"/>
            <a:chOff x="0" y="500037"/>
            <a:chExt cx="9144000" cy="1200329"/>
          </a:xfrm>
        </p:grpSpPr>
        <p:sp>
          <p:nvSpPr>
            <p:cNvPr id="6" name="矩形 5"/>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2520280" y="572045"/>
              <a:ext cx="3212305" cy="57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4"/>
            <p:cNvSpPr txBox="1"/>
            <p:nvPr/>
          </p:nvSpPr>
          <p:spPr>
            <a:xfrm>
              <a:off x="2520281" y="676715"/>
              <a:ext cx="3317812" cy="553998"/>
            </a:xfrm>
            <a:prstGeom prst="rect">
              <a:avLst/>
            </a:prstGeom>
            <a:noFill/>
          </p:spPr>
          <p:txBody>
            <a:bodyPr wrap="square" rtlCol="0">
              <a:spAutoFit/>
            </a:bodyPr>
            <a:lstStyle/>
            <a:p>
              <a:r>
                <a:rPr lang="zh-CN" altLang="en-US" sz="3000" b="1" kern="2200" dirty="0">
                  <a:solidFill>
                    <a:srgbClr val="F24848"/>
                  </a:solidFill>
                  <a:latin typeface="Calibri" panose="020F0502020204030204" pitchFamily="34" charset="0"/>
                  <a:ea typeface="微软雅黑" panose="020B0503020204020204" pitchFamily="34" charset="-122"/>
                </a:rPr>
                <a:t>触电</a:t>
              </a:r>
              <a:r>
                <a:rPr lang="zh-CN" altLang="en-US" sz="3000" b="1" kern="2200" dirty="0" smtClean="0">
                  <a:solidFill>
                    <a:srgbClr val="F24848"/>
                  </a:solidFill>
                  <a:latin typeface="Calibri" panose="020F0502020204030204" pitchFamily="34" charset="0"/>
                  <a:ea typeface="微软雅黑" panose="020B0503020204020204" pitchFamily="34" charset="-122"/>
                </a:rPr>
                <a:t>事故应急救援</a:t>
              </a:r>
              <a:endParaRPr lang="zh-CN" altLang="en-US" sz="3000" b="1" spc="110" dirty="0">
                <a:solidFill>
                  <a:srgbClr val="F24848"/>
                </a:solidFill>
                <a:ea typeface="微软雅黑" panose="020B0503020204020204" pitchFamily="34" charset="-122"/>
              </a:endParaRPr>
            </a:p>
          </p:txBody>
        </p:sp>
        <p:sp>
          <p:nvSpPr>
            <p:cNvPr id="9" name="矩形 8"/>
            <p:cNvSpPr/>
            <p:nvPr/>
          </p:nvSpPr>
          <p:spPr>
            <a:xfrm>
              <a:off x="1217735" y="500037"/>
              <a:ext cx="726481" cy="1200329"/>
            </a:xfrm>
            <a:prstGeom prst="rect">
              <a:avLst/>
            </a:prstGeom>
          </p:spPr>
          <p:txBody>
            <a:bodyPr wrap="none">
              <a:spAutoFit/>
            </a:bodyPr>
            <a:lstStyle/>
            <a:p>
              <a:r>
                <a:rPr lang="en-US" altLang="zh-CN" sz="7200" b="1" i="1" dirty="0" smtClean="0">
                  <a:solidFill>
                    <a:srgbClr val="F24848"/>
                  </a:solidFill>
                  <a:latin typeface="Franklin Gothic Medium" panose="020B0603020102020204" pitchFamily="34" charset="0"/>
                  <a:ea typeface="方正硬笔行书简体" pitchFamily="65" charset="-122"/>
                </a:rPr>
                <a:t>3</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10" name="矩形 9"/>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矩形 13"/>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8" name="任意多边形 17"/>
          <p:cNvSpPr/>
          <p:nvPr/>
        </p:nvSpPr>
        <p:spPr>
          <a:xfrm>
            <a:off x="4557646" y="2003820"/>
            <a:ext cx="4258108" cy="1191579"/>
          </a:xfrm>
          <a:custGeom>
            <a:avLst/>
            <a:gdLst>
              <a:gd name="connsiteX0" fmla="*/ 0 w 4258108"/>
              <a:gd name="connsiteY0" fmla="*/ 0 h 1360800"/>
              <a:gd name="connsiteX1" fmla="*/ 4258108 w 4258108"/>
              <a:gd name="connsiteY1" fmla="*/ 0 h 1360800"/>
              <a:gd name="connsiteX2" fmla="*/ 4258108 w 4258108"/>
              <a:gd name="connsiteY2" fmla="*/ 1360800 h 1360800"/>
              <a:gd name="connsiteX3" fmla="*/ 0 w 4258108"/>
              <a:gd name="connsiteY3" fmla="*/ 1360800 h 1360800"/>
              <a:gd name="connsiteX4" fmla="*/ 0 w 4258108"/>
              <a:gd name="connsiteY4" fmla="*/ 0 h 13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108" h="1360800">
                <a:moveTo>
                  <a:pt x="0" y="0"/>
                </a:moveTo>
                <a:lnTo>
                  <a:pt x="4258108" y="0"/>
                </a:lnTo>
                <a:lnTo>
                  <a:pt x="4258108" y="1360800"/>
                </a:lnTo>
                <a:lnTo>
                  <a:pt x="0" y="1360800"/>
                </a:lnTo>
                <a:lnTo>
                  <a:pt x="0" y="0"/>
                </a:lnTo>
                <a:close/>
              </a:path>
            </a:pathLst>
          </a:custGeom>
          <a:ln w="15875">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30476" tIns="187452" rIns="330476" bIns="113792" numCol="1" spcCol="1270" anchor="t" anchorCtr="0">
            <a:noAutofit/>
          </a:bodyPr>
          <a:lstStyle/>
          <a:p>
            <a:pPr marL="171450" lvl="1" indent="-171450" algn="l" defTabSz="711200" rtl="0">
              <a:lnSpc>
                <a:spcPct val="100000"/>
              </a:lnSpc>
              <a:spcBef>
                <a:spcPct val="0"/>
              </a:spcBef>
              <a:spcAft>
                <a:spcPts val="0"/>
              </a:spcAft>
              <a:buChar char="•"/>
            </a:pPr>
            <a:endParaRPr lang="en-US" altLang="zh-CN" sz="700" b="1" kern="1200" dirty="0" smtClean="0">
              <a:solidFill>
                <a:schemeClr val="tx2">
                  <a:lumMod val="75000"/>
                </a:schemeClr>
              </a:solidFill>
            </a:endParaRPr>
          </a:p>
          <a:p>
            <a:pPr marL="171450" lvl="1" indent="-171450" algn="l" defTabSz="711200" rtl="0">
              <a:lnSpc>
                <a:spcPct val="100000"/>
              </a:lnSpc>
              <a:spcBef>
                <a:spcPct val="0"/>
              </a:spcBef>
              <a:spcAft>
                <a:spcPts val="0"/>
              </a:spcAft>
              <a:buChar char="•"/>
            </a:pPr>
            <a:r>
              <a:rPr lang="zh-CN" altLang="en-US" sz="1600" b="1" kern="1200" dirty="0" smtClean="0">
                <a:solidFill>
                  <a:schemeClr val="tx2">
                    <a:lumMod val="75000"/>
                  </a:schemeClr>
                </a:solidFill>
              </a:rPr>
              <a:t>即神志清醒，呼吸心跳均自主者，伤员就地平卧，严密观察，暂时不要站立或走动，防止继发休克或心衰。</a:t>
            </a:r>
            <a:endParaRPr lang="zh-CN" altLang="en-US" sz="1600" b="1" kern="1200" dirty="0">
              <a:solidFill>
                <a:schemeClr val="tx2">
                  <a:lumMod val="75000"/>
                </a:schemeClr>
              </a:solidFill>
            </a:endParaRPr>
          </a:p>
        </p:txBody>
      </p:sp>
      <p:sp>
        <p:nvSpPr>
          <p:cNvPr id="19" name="立方体 18"/>
          <p:cNvSpPr/>
          <p:nvPr/>
        </p:nvSpPr>
        <p:spPr>
          <a:xfrm>
            <a:off x="4770551" y="1856349"/>
            <a:ext cx="1620000" cy="396000"/>
          </a:xfrm>
          <a:prstGeom prst="cube">
            <a:avLst/>
          </a:pr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802" tIns="22140" rIns="134802" bIns="22140" numCol="1" spcCol="1270" anchor="ctr" anchorCtr="0">
            <a:noAutofit/>
          </a:bodyPr>
          <a:lstStyle/>
          <a:p>
            <a:pPr lvl="0" algn="l" defTabSz="711200" rtl="0">
              <a:lnSpc>
                <a:spcPct val="90000"/>
              </a:lnSpc>
              <a:spcBef>
                <a:spcPct val="0"/>
              </a:spcBef>
              <a:spcAft>
                <a:spcPct val="35000"/>
              </a:spcAft>
            </a:pPr>
            <a:r>
              <a:rPr lang="zh-CN" altLang="en-US" b="1" kern="1200" smtClean="0"/>
              <a:t>轻症</a:t>
            </a:r>
            <a:endParaRPr lang="zh-CN" altLang="en-US" kern="1200"/>
          </a:p>
        </p:txBody>
      </p:sp>
      <p:sp>
        <p:nvSpPr>
          <p:cNvPr id="20" name="任意多边形 19"/>
          <p:cNvSpPr/>
          <p:nvPr/>
        </p:nvSpPr>
        <p:spPr>
          <a:xfrm>
            <a:off x="4557646" y="3614532"/>
            <a:ext cx="4258108" cy="1368816"/>
          </a:xfrm>
          <a:custGeom>
            <a:avLst/>
            <a:gdLst>
              <a:gd name="connsiteX0" fmla="*/ 0 w 4258108"/>
              <a:gd name="connsiteY0" fmla="*/ 0 h 1701000"/>
              <a:gd name="connsiteX1" fmla="*/ 4258108 w 4258108"/>
              <a:gd name="connsiteY1" fmla="*/ 0 h 1701000"/>
              <a:gd name="connsiteX2" fmla="*/ 4258108 w 4258108"/>
              <a:gd name="connsiteY2" fmla="*/ 1701000 h 1701000"/>
              <a:gd name="connsiteX3" fmla="*/ 0 w 4258108"/>
              <a:gd name="connsiteY3" fmla="*/ 1701000 h 1701000"/>
              <a:gd name="connsiteX4" fmla="*/ 0 w 4258108"/>
              <a:gd name="connsiteY4" fmla="*/ 0 h 170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108" h="1701000">
                <a:moveTo>
                  <a:pt x="0" y="0"/>
                </a:moveTo>
                <a:lnTo>
                  <a:pt x="4258108" y="0"/>
                </a:lnTo>
                <a:lnTo>
                  <a:pt x="4258108" y="1701000"/>
                </a:lnTo>
                <a:lnTo>
                  <a:pt x="0" y="1701000"/>
                </a:lnTo>
                <a:lnTo>
                  <a:pt x="0" y="0"/>
                </a:lnTo>
                <a:close/>
              </a:path>
            </a:pathLst>
          </a:custGeom>
          <a:ln w="15875">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30476" tIns="187452" rIns="330476" bIns="113792" numCol="1" spcCol="1270" anchor="t" anchorCtr="0">
            <a:noAutofit/>
          </a:bodyPr>
          <a:lstStyle/>
          <a:p>
            <a:pPr marL="171450" lvl="1" indent="-171450" algn="l" defTabSz="711200" rtl="0">
              <a:lnSpc>
                <a:spcPct val="100000"/>
              </a:lnSpc>
              <a:spcBef>
                <a:spcPct val="0"/>
              </a:spcBef>
              <a:spcAft>
                <a:spcPts val="0"/>
              </a:spcAft>
              <a:buChar char="•"/>
            </a:pPr>
            <a:endParaRPr lang="en-US" altLang="zh-CN" sz="700" b="1" kern="1200" dirty="0" smtClean="0">
              <a:solidFill>
                <a:schemeClr val="tx2">
                  <a:lumMod val="75000"/>
                </a:schemeClr>
              </a:solidFill>
            </a:endParaRPr>
          </a:p>
          <a:p>
            <a:pPr marL="171450" lvl="1" indent="-171450" algn="l" defTabSz="711200" rtl="0">
              <a:lnSpc>
                <a:spcPct val="100000"/>
              </a:lnSpc>
              <a:spcBef>
                <a:spcPct val="0"/>
              </a:spcBef>
              <a:spcAft>
                <a:spcPts val="0"/>
              </a:spcAft>
              <a:buChar char="•"/>
            </a:pPr>
            <a:r>
              <a:rPr lang="zh-CN" altLang="en-US" sz="1600" b="1" kern="1200" dirty="0" smtClean="0">
                <a:solidFill>
                  <a:schemeClr val="tx2">
                    <a:lumMod val="75000"/>
                  </a:schemeClr>
                </a:solidFill>
              </a:rPr>
              <a:t>呼吸停止，心搏存在者，就地平卧解松衣扣，通畅气道，立即口对口人工呼吸，亦可针刺人中、十宣、涌泉等穴。</a:t>
            </a:r>
            <a:endParaRPr lang="zh-CN" altLang="en-US" sz="1600" b="1" kern="1200" dirty="0">
              <a:solidFill>
                <a:schemeClr val="tx2">
                  <a:lumMod val="75000"/>
                </a:schemeClr>
              </a:solidFill>
            </a:endParaRPr>
          </a:p>
        </p:txBody>
      </p:sp>
      <p:sp>
        <p:nvSpPr>
          <p:cNvPr id="21" name="立方体 20"/>
          <p:cNvSpPr/>
          <p:nvPr/>
        </p:nvSpPr>
        <p:spPr>
          <a:xfrm>
            <a:off x="4770551" y="3481691"/>
            <a:ext cx="1620000" cy="396000"/>
          </a:xfrm>
          <a:prstGeom prst="cube">
            <a:avLst/>
          </a:pr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802" tIns="22140" rIns="134802" bIns="22140" numCol="1" spcCol="1270" anchor="ctr" anchorCtr="0">
            <a:noAutofit/>
          </a:bodyPr>
          <a:lstStyle/>
          <a:p>
            <a:pPr defTabSz="711200">
              <a:lnSpc>
                <a:spcPct val="90000"/>
              </a:lnSpc>
              <a:spcBef>
                <a:spcPct val="0"/>
              </a:spcBef>
              <a:spcAft>
                <a:spcPct val="35000"/>
              </a:spcAft>
            </a:pPr>
            <a:r>
              <a:rPr lang="zh-CN" altLang="en-US" b="1"/>
              <a:t>重症一</a:t>
            </a:r>
            <a:endParaRPr lang="zh-CN" altLang="en-US" b="1"/>
          </a:p>
        </p:txBody>
      </p:sp>
      <p:sp>
        <p:nvSpPr>
          <p:cNvPr id="22" name="任意多边形 21"/>
          <p:cNvSpPr/>
          <p:nvPr/>
        </p:nvSpPr>
        <p:spPr>
          <a:xfrm>
            <a:off x="4557646" y="5416139"/>
            <a:ext cx="4258108" cy="920347"/>
          </a:xfrm>
          <a:custGeom>
            <a:avLst/>
            <a:gdLst>
              <a:gd name="connsiteX0" fmla="*/ 0 w 4258108"/>
              <a:gd name="connsiteY0" fmla="*/ 0 h 1020600"/>
              <a:gd name="connsiteX1" fmla="*/ 4258108 w 4258108"/>
              <a:gd name="connsiteY1" fmla="*/ 0 h 1020600"/>
              <a:gd name="connsiteX2" fmla="*/ 4258108 w 4258108"/>
              <a:gd name="connsiteY2" fmla="*/ 1020600 h 1020600"/>
              <a:gd name="connsiteX3" fmla="*/ 0 w 4258108"/>
              <a:gd name="connsiteY3" fmla="*/ 1020600 h 1020600"/>
              <a:gd name="connsiteX4" fmla="*/ 0 w 4258108"/>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108" h="1020600">
                <a:moveTo>
                  <a:pt x="0" y="0"/>
                </a:moveTo>
                <a:lnTo>
                  <a:pt x="4258108" y="0"/>
                </a:lnTo>
                <a:lnTo>
                  <a:pt x="4258108" y="1020600"/>
                </a:lnTo>
                <a:lnTo>
                  <a:pt x="0" y="1020600"/>
                </a:lnTo>
                <a:lnTo>
                  <a:pt x="0" y="0"/>
                </a:lnTo>
                <a:close/>
              </a:path>
            </a:pathLst>
          </a:custGeom>
          <a:ln w="15875">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30476" tIns="187452" rIns="330476" bIns="113792" numCol="1" spcCol="1270" anchor="t" anchorCtr="0">
            <a:noAutofit/>
          </a:bodyPr>
          <a:lstStyle/>
          <a:p>
            <a:pPr marL="171450" lvl="1" indent="-171450" algn="l" defTabSz="711200" rtl="0">
              <a:lnSpc>
                <a:spcPct val="100000"/>
              </a:lnSpc>
              <a:spcBef>
                <a:spcPct val="0"/>
              </a:spcBef>
              <a:spcAft>
                <a:spcPts val="0"/>
              </a:spcAft>
              <a:buChar char="•"/>
            </a:pPr>
            <a:endParaRPr lang="en-US" altLang="zh-CN" sz="700" b="1" kern="1200" dirty="0" smtClean="0">
              <a:solidFill>
                <a:schemeClr val="tx2">
                  <a:lumMod val="75000"/>
                </a:schemeClr>
              </a:solidFill>
            </a:endParaRPr>
          </a:p>
          <a:p>
            <a:pPr marL="171450" lvl="1" indent="-171450" algn="l" defTabSz="711200" rtl="0">
              <a:lnSpc>
                <a:spcPct val="100000"/>
              </a:lnSpc>
              <a:spcBef>
                <a:spcPct val="0"/>
              </a:spcBef>
              <a:spcAft>
                <a:spcPts val="0"/>
              </a:spcAft>
              <a:buChar char="•"/>
            </a:pPr>
            <a:r>
              <a:rPr lang="zh-CN" altLang="en-US" sz="1600" b="1" kern="1200" dirty="0" smtClean="0">
                <a:solidFill>
                  <a:schemeClr val="tx2">
                    <a:lumMod val="75000"/>
                  </a:schemeClr>
                </a:solidFill>
              </a:rPr>
              <a:t>心搏停止，呼吸存在者，应立即作胸外心脏按压。</a:t>
            </a:r>
            <a:endParaRPr lang="zh-CN" altLang="en-US" sz="1600" b="1" kern="1200" dirty="0">
              <a:solidFill>
                <a:schemeClr val="tx2">
                  <a:lumMod val="75000"/>
                </a:schemeClr>
              </a:solidFill>
            </a:endParaRPr>
          </a:p>
        </p:txBody>
      </p:sp>
      <p:sp>
        <p:nvSpPr>
          <p:cNvPr id="23" name="立方体 22"/>
          <p:cNvSpPr/>
          <p:nvPr/>
        </p:nvSpPr>
        <p:spPr>
          <a:xfrm>
            <a:off x="4770551" y="5269632"/>
            <a:ext cx="1620000" cy="396000"/>
          </a:xfrm>
          <a:prstGeom prst="cube">
            <a:avLst/>
          </a:pr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802" tIns="22140" rIns="134802" bIns="22140" numCol="1" spcCol="1270" anchor="ctr" anchorCtr="0">
            <a:noAutofit/>
          </a:bodyPr>
          <a:lstStyle/>
          <a:p>
            <a:pPr defTabSz="711200">
              <a:lnSpc>
                <a:spcPct val="90000"/>
              </a:lnSpc>
              <a:spcBef>
                <a:spcPct val="0"/>
              </a:spcBef>
              <a:spcAft>
                <a:spcPct val="35000"/>
              </a:spcAft>
            </a:pPr>
            <a:r>
              <a:rPr lang="zh-CN" altLang="en-US" b="1"/>
              <a:t>重症二</a:t>
            </a:r>
            <a:endParaRPr lang="zh-CN" altLang="en-US" b="1"/>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290" y="2479316"/>
            <a:ext cx="4285749" cy="3857174"/>
          </a:xfrm>
          <a:prstGeom prst="rect">
            <a:avLst/>
          </a:prstGeom>
        </p:spPr>
      </p:pic>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l="11817" t="10555" r="15370" b="12799"/>
          <a:stretch>
            <a:fillRect/>
          </a:stretch>
        </p:blipFill>
        <p:spPr>
          <a:xfrm>
            <a:off x="5720862" y="3118339"/>
            <a:ext cx="3423138" cy="3739661"/>
          </a:xfrm>
          <a:prstGeom prst="rect">
            <a:avLst/>
          </a:prstGeom>
        </p:spPr>
      </p:pic>
      <p:grpSp>
        <p:nvGrpSpPr>
          <p:cNvPr id="5" name="组合 4"/>
          <p:cNvGrpSpPr/>
          <p:nvPr/>
        </p:nvGrpSpPr>
        <p:grpSpPr>
          <a:xfrm>
            <a:off x="0" y="500037"/>
            <a:ext cx="9144000" cy="1200329"/>
            <a:chOff x="0" y="500037"/>
            <a:chExt cx="9144000" cy="1200329"/>
          </a:xfrm>
        </p:grpSpPr>
        <p:sp>
          <p:nvSpPr>
            <p:cNvPr id="6" name="矩形 5"/>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2520280" y="572045"/>
              <a:ext cx="3212305" cy="57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4"/>
            <p:cNvSpPr txBox="1"/>
            <p:nvPr/>
          </p:nvSpPr>
          <p:spPr>
            <a:xfrm>
              <a:off x="2520281" y="676715"/>
              <a:ext cx="3317812" cy="553998"/>
            </a:xfrm>
            <a:prstGeom prst="rect">
              <a:avLst/>
            </a:prstGeom>
            <a:noFill/>
          </p:spPr>
          <p:txBody>
            <a:bodyPr wrap="square" rtlCol="0">
              <a:spAutoFit/>
            </a:bodyPr>
            <a:lstStyle/>
            <a:p>
              <a:r>
                <a:rPr lang="zh-CN" altLang="en-US" sz="3000" b="1" kern="2200" dirty="0">
                  <a:solidFill>
                    <a:srgbClr val="F24848"/>
                  </a:solidFill>
                  <a:latin typeface="Calibri" panose="020F0502020204030204" pitchFamily="34" charset="0"/>
                  <a:ea typeface="微软雅黑" panose="020B0503020204020204" pitchFamily="34" charset="-122"/>
                </a:rPr>
                <a:t>触电</a:t>
              </a:r>
              <a:r>
                <a:rPr lang="zh-CN" altLang="en-US" sz="3000" b="1" kern="2200" dirty="0" smtClean="0">
                  <a:solidFill>
                    <a:srgbClr val="F24848"/>
                  </a:solidFill>
                  <a:latin typeface="Calibri" panose="020F0502020204030204" pitchFamily="34" charset="0"/>
                  <a:ea typeface="微软雅黑" panose="020B0503020204020204" pitchFamily="34" charset="-122"/>
                </a:rPr>
                <a:t>事故应急救援</a:t>
              </a:r>
              <a:endParaRPr lang="zh-CN" altLang="en-US" sz="3000" b="1" spc="110" dirty="0">
                <a:solidFill>
                  <a:srgbClr val="F24848"/>
                </a:solidFill>
                <a:ea typeface="微软雅黑" panose="020B0503020204020204" pitchFamily="34" charset="-122"/>
              </a:endParaRPr>
            </a:p>
          </p:txBody>
        </p:sp>
        <p:sp>
          <p:nvSpPr>
            <p:cNvPr id="9" name="矩形 8"/>
            <p:cNvSpPr/>
            <p:nvPr/>
          </p:nvSpPr>
          <p:spPr>
            <a:xfrm>
              <a:off x="1217735" y="500037"/>
              <a:ext cx="726481" cy="1200329"/>
            </a:xfrm>
            <a:prstGeom prst="rect">
              <a:avLst/>
            </a:prstGeom>
          </p:spPr>
          <p:txBody>
            <a:bodyPr wrap="none">
              <a:spAutoFit/>
            </a:bodyPr>
            <a:lstStyle/>
            <a:p>
              <a:r>
                <a:rPr lang="en-US" altLang="zh-CN" sz="7200" b="1" i="1" dirty="0" smtClean="0">
                  <a:solidFill>
                    <a:srgbClr val="F24848"/>
                  </a:solidFill>
                  <a:latin typeface="Franklin Gothic Medium" panose="020B0603020102020204" pitchFamily="34" charset="0"/>
                  <a:ea typeface="方正硬笔行书简体" pitchFamily="65" charset="-122"/>
                </a:rPr>
                <a:t>3</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10" name="矩形 9"/>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矩形 13"/>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矩形 1"/>
          <p:cNvSpPr/>
          <p:nvPr/>
        </p:nvSpPr>
        <p:spPr>
          <a:xfrm>
            <a:off x="462932" y="1951972"/>
            <a:ext cx="7157068" cy="4524315"/>
          </a:xfrm>
          <a:prstGeom prst="rect">
            <a:avLst/>
          </a:prstGeom>
        </p:spPr>
        <p:txBody>
          <a:bodyPr wrap="square">
            <a:spAutoFit/>
          </a:bodyPr>
          <a:lstStyle/>
          <a:p>
            <a:pPr marL="285750" indent="-285750" algn="just">
              <a:lnSpc>
                <a:spcPct val="120000"/>
              </a:lnSpc>
              <a:buSzPct val="150000"/>
              <a:buBlip>
                <a:blip r:embed="rId2"/>
              </a:buBlip>
            </a:pPr>
            <a:r>
              <a:rPr lang="zh-CN" altLang="en-US" sz="2000" dirty="0">
                <a:solidFill>
                  <a:schemeClr val="tx2">
                    <a:lumMod val="75000"/>
                  </a:schemeClr>
                </a:solidFill>
              </a:rPr>
              <a:t>处理电击伤时，应注意有无其他损伤。如触电后弹离电源或自高空跌下，常并发颅脑外伤、血气胸、内脏破裂、四肢和骨盆骨折等。如有外伤、灼伤均需同时处理</a:t>
            </a:r>
            <a:r>
              <a:rPr lang="zh-CN" altLang="en-US" sz="2000" dirty="0" smtClean="0">
                <a:solidFill>
                  <a:schemeClr val="tx2">
                    <a:lumMod val="75000"/>
                  </a:schemeClr>
                </a:solidFill>
              </a:rPr>
              <a:t>。</a:t>
            </a:r>
            <a:endParaRPr lang="en-US" altLang="zh-CN" sz="2000" dirty="0" smtClean="0">
              <a:solidFill>
                <a:schemeClr val="tx2">
                  <a:lumMod val="75000"/>
                </a:schemeClr>
              </a:solidFill>
            </a:endParaRPr>
          </a:p>
          <a:p>
            <a:pPr marL="285750" indent="-285750" algn="just">
              <a:lnSpc>
                <a:spcPct val="120000"/>
              </a:lnSpc>
              <a:buSzPct val="150000"/>
              <a:buBlip>
                <a:blip r:embed="rId2"/>
              </a:buBlip>
            </a:pPr>
            <a:endParaRPr lang="en-US" altLang="zh-CN" sz="2000" dirty="0" smtClean="0">
              <a:solidFill>
                <a:schemeClr val="tx2">
                  <a:lumMod val="75000"/>
                </a:schemeClr>
              </a:solidFill>
            </a:endParaRPr>
          </a:p>
          <a:p>
            <a:pPr marL="285750" indent="-285750" algn="just">
              <a:lnSpc>
                <a:spcPct val="120000"/>
              </a:lnSpc>
              <a:buSzPct val="150000"/>
              <a:buBlip>
                <a:blip r:embed="rId2"/>
              </a:buBlip>
            </a:pPr>
            <a:r>
              <a:rPr lang="zh-CN" altLang="en-US" sz="2000" dirty="0" smtClean="0">
                <a:solidFill>
                  <a:schemeClr val="tx2">
                    <a:lumMod val="75000"/>
                  </a:schemeClr>
                </a:solidFill>
              </a:rPr>
              <a:t>现场抢救</a:t>
            </a:r>
            <a:r>
              <a:rPr lang="zh-CN" altLang="en-US" sz="2000" dirty="0">
                <a:solidFill>
                  <a:schemeClr val="tx2">
                    <a:lumMod val="75000"/>
                  </a:schemeClr>
                </a:solidFill>
              </a:rPr>
              <a:t>中，不要随意移动伤员，若确需移动时，</a:t>
            </a:r>
            <a:r>
              <a:rPr lang="zh-CN" altLang="en-US" sz="2000" dirty="0" smtClean="0">
                <a:solidFill>
                  <a:schemeClr val="tx2">
                    <a:lumMod val="75000"/>
                  </a:schemeClr>
                </a:solidFill>
              </a:rPr>
              <a:t>抢救</a:t>
            </a:r>
            <a:endParaRPr lang="en-US" altLang="zh-CN" sz="2000" dirty="0" smtClean="0">
              <a:solidFill>
                <a:schemeClr val="tx2">
                  <a:lumMod val="75000"/>
                </a:schemeClr>
              </a:solidFill>
            </a:endParaRPr>
          </a:p>
          <a:p>
            <a:pPr algn="just">
              <a:lnSpc>
                <a:spcPct val="120000"/>
              </a:lnSpc>
              <a:buSzPct val="150000"/>
            </a:pPr>
            <a:r>
              <a:rPr lang="en-US" altLang="zh-CN" sz="2000" dirty="0">
                <a:solidFill>
                  <a:schemeClr val="tx2">
                    <a:lumMod val="75000"/>
                  </a:schemeClr>
                </a:solidFill>
              </a:rPr>
              <a:t> </a:t>
            </a:r>
            <a:r>
              <a:rPr lang="en-US" altLang="zh-CN" sz="2000" dirty="0" smtClean="0">
                <a:solidFill>
                  <a:schemeClr val="tx2">
                    <a:lumMod val="75000"/>
                  </a:schemeClr>
                </a:solidFill>
              </a:rPr>
              <a:t>  </a:t>
            </a:r>
            <a:r>
              <a:rPr lang="zh-CN" altLang="en-US" sz="2000" dirty="0" smtClean="0">
                <a:solidFill>
                  <a:schemeClr val="tx2">
                    <a:lumMod val="75000"/>
                  </a:schemeClr>
                </a:solidFill>
              </a:rPr>
              <a:t>中断</a:t>
            </a:r>
            <a:r>
              <a:rPr lang="zh-CN" altLang="en-US" sz="2000" dirty="0">
                <a:solidFill>
                  <a:schemeClr val="tx2">
                    <a:lumMod val="75000"/>
                  </a:schemeClr>
                </a:solidFill>
              </a:rPr>
              <a:t>时间不应超过</a:t>
            </a:r>
            <a:r>
              <a:rPr lang="en-US" altLang="zh-CN" sz="2000" dirty="0">
                <a:solidFill>
                  <a:schemeClr val="tx2">
                    <a:lumMod val="75000"/>
                  </a:schemeClr>
                </a:solidFill>
              </a:rPr>
              <a:t>30</a:t>
            </a:r>
            <a:r>
              <a:rPr lang="zh-CN" altLang="en-US" sz="2000" dirty="0">
                <a:solidFill>
                  <a:schemeClr val="tx2">
                    <a:lumMod val="75000"/>
                  </a:schemeClr>
                </a:solidFill>
              </a:rPr>
              <a:t>秒</a:t>
            </a:r>
            <a:r>
              <a:rPr lang="zh-CN" altLang="en-US" sz="2000" dirty="0" smtClean="0">
                <a:solidFill>
                  <a:schemeClr val="tx2">
                    <a:lumMod val="75000"/>
                  </a:schemeClr>
                </a:solidFill>
              </a:rPr>
              <a:t>。</a:t>
            </a:r>
            <a:endParaRPr lang="en-US" altLang="zh-CN" sz="2000" dirty="0" smtClean="0">
              <a:solidFill>
                <a:schemeClr val="tx2">
                  <a:lumMod val="75000"/>
                </a:schemeClr>
              </a:solidFill>
            </a:endParaRPr>
          </a:p>
          <a:p>
            <a:pPr marL="285750" indent="-285750" algn="just">
              <a:lnSpc>
                <a:spcPct val="120000"/>
              </a:lnSpc>
              <a:buSzPct val="150000"/>
              <a:buBlip>
                <a:blip r:embed="rId2"/>
              </a:buBlip>
            </a:pPr>
            <a:endParaRPr lang="en-US" altLang="zh-CN" sz="2000" dirty="0" smtClean="0">
              <a:solidFill>
                <a:schemeClr val="tx2">
                  <a:lumMod val="75000"/>
                </a:schemeClr>
              </a:solidFill>
            </a:endParaRPr>
          </a:p>
          <a:p>
            <a:pPr marL="285750" indent="-285750" algn="just">
              <a:lnSpc>
                <a:spcPct val="120000"/>
              </a:lnSpc>
              <a:buClr>
                <a:schemeClr val="tx2">
                  <a:lumMod val="75000"/>
                </a:schemeClr>
              </a:buClr>
              <a:buSzPct val="150000"/>
              <a:buBlip>
                <a:blip r:embed="rId2"/>
              </a:buBlip>
            </a:pPr>
            <a:r>
              <a:rPr lang="zh-CN" altLang="en-US" sz="2000" dirty="0" smtClean="0">
                <a:solidFill>
                  <a:schemeClr val="tx2">
                    <a:lumMod val="75000"/>
                  </a:schemeClr>
                </a:solidFill>
              </a:rPr>
              <a:t>移动</a:t>
            </a:r>
            <a:r>
              <a:rPr lang="zh-CN" altLang="en-US" sz="2000" dirty="0">
                <a:solidFill>
                  <a:schemeClr val="tx2">
                    <a:lumMod val="75000"/>
                  </a:schemeClr>
                </a:solidFill>
              </a:rPr>
              <a:t>伤员或将其送医院，除应使伤员平躺</a:t>
            </a:r>
            <a:r>
              <a:rPr lang="zh-CN" altLang="en-US" sz="2000" dirty="0" smtClean="0">
                <a:solidFill>
                  <a:schemeClr val="tx2">
                    <a:lumMod val="75000"/>
                  </a:schemeClr>
                </a:solidFill>
              </a:rPr>
              <a:t>在</a:t>
            </a:r>
            <a:endParaRPr lang="en-US" altLang="zh-CN" sz="2000" dirty="0" smtClean="0">
              <a:solidFill>
                <a:schemeClr val="tx2">
                  <a:lumMod val="75000"/>
                </a:schemeClr>
              </a:solidFill>
            </a:endParaRPr>
          </a:p>
          <a:p>
            <a:pPr algn="just">
              <a:lnSpc>
                <a:spcPct val="120000"/>
              </a:lnSpc>
              <a:buClr>
                <a:schemeClr val="tx2">
                  <a:lumMod val="75000"/>
                </a:schemeClr>
              </a:buClr>
              <a:buSzPct val="150000"/>
            </a:pPr>
            <a:r>
              <a:rPr lang="en-US" altLang="zh-CN" sz="2000" dirty="0">
                <a:solidFill>
                  <a:schemeClr val="tx2">
                    <a:lumMod val="75000"/>
                  </a:schemeClr>
                </a:solidFill>
              </a:rPr>
              <a:t> </a:t>
            </a:r>
            <a:r>
              <a:rPr lang="en-US" altLang="zh-CN" sz="2000" dirty="0" smtClean="0">
                <a:solidFill>
                  <a:schemeClr val="tx2">
                    <a:lumMod val="75000"/>
                  </a:schemeClr>
                </a:solidFill>
              </a:rPr>
              <a:t>  </a:t>
            </a:r>
            <a:r>
              <a:rPr lang="zh-CN" altLang="en-US" sz="2000" dirty="0" smtClean="0">
                <a:solidFill>
                  <a:schemeClr val="tx2">
                    <a:lumMod val="75000"/>
                  </a:schemeClr>
                </a:solidFill>
              </a:rPr>
              <a:t>担架上</a:t>
            </a:r>
            <a:r>
              <a:rPr lang="zh-CN" altLang="en-US" sz="2000" dirty="0">
                <a:solidFill>
                  <a:schemeClr val="tx2">
                    <a:lumMod val="75000"/>
                  </a:schemeClr>
                </a:solidFill>
              </a:rPr>
              <a:t>并在背部垫以平硬阔木板外，应</a:t>
            </a:r>
            <a:r>
              <a:rPr lang="zh-CN" altLang="en-US" sz="2000" dirty="0" smtClean="0">
                <a:solidFill>
                  <a:schemeClr val="tx2">
                    <a:lumMod val="75000"/>
                  </a:schemeClr>
                </a:solidFill>
              </a:rPr>
              <a:t>继续</a:t>
            </a:r>
            <a:endParaRPr lang="en-US" altLang="zh-CN" sz="2000" dirty="0" smtClean="0">
              <a:solidFill>
                <a:schemeClr val="tx2">
                  <a:lumMod val="75000"/>
                </a:schemeClr>
              </a:solidFill>
            </a:endParaRPr>
          </a:p>
          <a:p>
            <a:pPr algn="just">
              <a:lnSpc>
                <a:spcPct val="120000"/>
              </a:lnSpc>
              <a:buClr>
                <a:schemeClr val="tx2">
                  <a:lumMod val="75000"/>
                </a:schemeClr>
              </a:buClr>
              <a:buSzPct val="150000"/>
            </a:pPr>
            <a:r>
              <a:rPr lang="en-US" altLang="zh-CN" sz="2000" dirty="0">
                <a:solidFill>
                  <a:schemeClr val="tx2">
                    <a:lumMod val="75000"/>
                  </a:schemeClr>
                </a:solidFill>
              </a:rPr>
              <a:t> </a:t>
            </a:r>
            <a:r>
              <a:rPr lang="en-US" altLang="zh-CN" sz="2000" dirty="0" smtClean="0">
                <a:solidFill>
                  <a:schemeClr val="tx2">
                    <a:lumMod val="75000"/>
                  </a:schemeClr>
                </a:solidFill>
              </a:rPr>
              <a:t>  </a:t>
            </a:r>
            <a:r>
              <a:rPr lang="zh-CN" altLang="en-US" sz="2000" dirty="0" smtClean="0">
                <a:solidFill>
                  <a:schemeClr val="tx2">
                    <a:lumMod val="75000"/>
                  </a:schemeClr>
                </a:solidFill>
              </a:rPr>
              <a:t>抢救</a:t>
            </a:r>
            <a:r>
              <a:rPr lang="zh-CN" altLang="en-US" sz="2000" dirty="0">
                <a:solidFill>
                  <a:schemeClr val="tx2">
                    <a:lumMod val="75000"/>
                  </a:schemeClr>
                </a:solidFill>
              </a:rPr>
              <a:t>，心跳呼吸停止者要继续人工呼吸和</a:t>
            </a:r>
            <a:r>
              <a:rPr lang="zh-CN" altLang="en-US" sz="2000" dirty="0" smtClean="0">
                <a:solidFill>
                  <a:schemeClr val="tx2">
                    <a:lumMod val="75000"/>
                  </a:schemeClr>
                </a:solidFill>
              </a:rPr>
              <a:t>胸</a:t>
            </a:r>
            <a:endParaRPr lang="en-US" altLang="zh-CN" sz="2000" dirty="0" smtClean="0">
              <a:solidFill>
                <a:schemeClr val="tx2">
                  <a:lumMod val="75000"/>
                </a:schemeClr>
              </a:solidFill>
            </a:endParaRPr>
          </a:p>
          <a:p>
            <a:pPr algn="just">
              <a:lnSpc>
                <a:spcPct val="120000"/>
              </a:lnSpc>
              <a:buClr>
                <a:schemeClr val="tx2">
                  <a:lumMod val="75000"/>
                </a:schemeClr>
              </a:buClr>
              <a:buSzPct val="150000"/>
            </a:pPr>
            <a:r>
              <a:rPr lang="en-US" altLang="zh-CN" sz="2000" dirty="0">
                <a:solidFill>
                  <a:schemeClr val="tx2">
                    <a:lumMod val="75000"/>
                  </a:schemeClr>
                </a:solidFill>
              </a:rPr>
              <a:t> </a:t>
            </a:r>
            <a:r>
              <a:rPr lang="en-US" altLang="zh-CN" sz="2000" dirty="0" smtClean="0">
                <a:solidFill>
                  <a:schemeClr val="tx2">
                    <a:lumMod val="75000"/>
                  </a:schemeClr>
                </a:solidFill>
              </a:rPr>
              <a:t>  </a:t>
            </a:r>
            <a:r>
              <a:rPr lang="zh-CN" altLang="en-US" sz="2000" dirty="0" smtClean="0">
                <a:solidFill>
                  <a:schemeClr val="tx2">
                    <a:lumMod val="75000"/>
                  </a:schemeClr>
                </a:solidFill>
              </a:rPr>
              <a:t>外</a:t>
            </a:r>
            <a:r>
              <a:rPr lang="zh-CN" altLang="en-US" sz="2000" dirty="0">
                <a:solidFill>
                  <a:schemeClr val="tx2">
                    <a:lumMod val="75000"/>
                  </a:schemeClr>
                </a:solidFill>
              </a:rPr>
              <a:t>心脏按压，在医院医务人员未能接替</a:t>
            </a:r>
            <a:r>
              <a:rPr lang="zh-CN" altLang="en-US" sz="2000" dirty="0" smtClean="0">
                <a:solidFill>
                  <a:schemeClr val="tx2">
                    <a:lumMod val="75000"/>
                  </a:schemeClr>
                </a:solidFill>
              </a:rPr>
              <a:t>之前</a:t>
            </a:r>
            <a:endParaRPr lang="en-US" altLang="zh-CN" sz="2000" dirty="0" smtClean="0">
              <a:solidFill>
                <a:schemeClr val="tx2">
                  <a:lumMod val="75000"/>
                </a:schemeClr>
              </a:solidFill>
            </a:endParaRPr>
          </a:p>
          <a:p>
            <a:pPr algn="just">
              <a:lnSpc>
                <a:spcPct val="120000"/>
              </a:lnSpc>
              <a:buClr>
                <a:schemeClr val="tx2">
                  <a:lumMod val="75000"/>
                </a:schemeClr>
              </a:buClr>
              <a:buSzPct val="150000"/>
            </a:pPr>
            <a:r>
              <a:rPr lang="en-US" altLang="zh-CN" sz="2000" dirty="0">
                <a:solidFill>
                  <a:schemeClr val="tx2">
                    <a:lumMod val="75000"/>
                  </a:schemeClr>
                </a:solidFill>
              </a:rPr>
              <a:t> </a:t>
            </a:r>
            <a:r>
              <a:rPr lang="en-US" altLang="zh-CN" sz="2000" dirty="0" smtClean="0">
                <a:solidFill>
                  <a:schemeClr val="tx2">
                    <a:lumMod val="75000"/>
                  </a:schemeClr>
                </a:solidFill>
              </a:rPr>
              <a:t>  </a:t>
            </a:r>
            <a:r>
              <a:rPr lang="zh-CN" altLang="en-US" sz="2000" dirty="0" smtClean="0">
                <a:solidFill>
                  <a:schemeClr val="tx2">
                    <a:lumMod val="75000"/>
                  </a:schemeClr>
                </a:solidFill>
              </a:rPr>
              <a:t>不能</a:t>
            </a:r>
            <a:r>
              <a:rPr lang="zh-CN" altLang="en-US" sz="2000" dirty="0">
                <a:solidFill>
                  <a:schemeClr val="tx2">
                    <a:lumMod val="75000"/>
                  </a:schemeClr>
                </a:solidFill>
              </a:rPr>
              <a:t>终止 </a:t>
            </a:r>
            <a:r>
              <a:rPr lang="zh-CN" altLang="en-US" sz="2000" dirty="0" smtClean="0">
                <a:solidFill>
                  <a:schemeClr val="tx2">
                    <a:lumMod val="75000"/>
                  </a:schemeClr>
                </a:solidFill>
              </a:rPr>
              <a:t>。</a:t>
            </a:r>
            <a:endParaRPr lang="zh-CN" altLang="en-US" sz="2000" dirty="0">
              <a:solidFill>
                <a:schemeClr val="tx2">
                  <a:lumMod val="75000"/>
                </a:schemeClr>
              </a:solidFill>
            </a:endParaRPr>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07776" y="502676"/>
            <a:ext cx="9251776" cy="671609"/>
            <a:chOff x="-107776" y="502676"/>
            <a:chExt cx="9251776" cy="671609"/>
          </a:xfrm>
        </p:grpSpPr>
        <p:sp>
          <p:nvSpPr>
            <p:cNvPr id="20" name="TextBox 1"/>
            <p:cNvSpPr txBox="1"/>
            <p:nvPr/>
          </p:nvSpPr>
          <p:spPr>
            <a:xfrm>
              <a:off x="469559" y="589510"/>
              <a:ext cx="3516288" cy="584775"/>
            </a:xfrm>
            <a:prstGeom prst="rect">
              <a:avLst/>
            </a:prstGeom>
            <a:noFill/>
          </p:spPr>
          <p:txBody>
            <a:bodyPr wrap="square" rtlCol="0" anchor="ctr">
              <a:spAutoFit/>
            </a:bodyPr>
            <a:lstStyle/>
            <a:p>
              <a:r>
                <a:rPr lang="zh-CN" altLang="en-US" sz="3200" b="1" dirty="0">
                  <a:solidFill>
                    <a:srgbClr val="F24848"/>
                  </a:solidFill>
                  <a:ea typeface="微软雅黑" panose="020B0503020204020204" pitchFamily="34" charset="-122"/>
                </a:rPr>
                <a:t>四</a:t>
              </a:r>
              <a:r>
                <a:rPr lang="zh-CN" altLang="en-US" sz="3200" b="1" dirty="0" smtClean="0">
                  <a:solidFill>
                    <a:srgbClr val="F24848"/>
                  </a:solidFill>
                  <a:ea typeface="微软雅黑" panose="020B0503020204020204" pitchFamily="34" charset="-122"/>
                </a:rPr>
                <a:t>、急救知识普及</a:t>
              </a:r>
              <a:endParaRPr lang="zh-CN" altLang="en-US" sz="3200" b="1" dirty="0">
                <a:solidFill>
                  <a:srgbClr val="F24848"/>
                </a:solidFill>
                <a:ea typeface="微软雅黑" panose="020B0503020204020204" pitchFamily="34" charset="-122"/>
              </a:endParaRPr>
            </a:p>
          </p:txBody>
        </p:sp>
        <p:sp>
          <p:nvSpPr>
            <p:cNvPr id="21" name="矩形 20"/>
            <p:cNvSpPr/>
            <p:nvPr/>
          </p:nvSpPr>
          <p:spPr>
            <a:xfrm>
              <a:off x="-107776" y="611896"/>
              <a:ext cx="577335" cy="540000"/>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2" name="燕尾形 3"/>
            <p:cNvSpPr/>
            <p:nvPr/>
          </p:nvSpPr>
          <p:spPr>
            <a:xfrm rot="10800000" flipH="1">
              <a:off x="8098631" y="502676"/>
              <a:ext cx="1045369" cy="540000"/>
            </a:xfrm>
            <a:prstGeom prst="rect">
              <a:avLst/>
            </a:prstGeom>
            <a:solidFill>
              <a:srgbClr val="C73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直角三角形 22"/>
            <p:cNvSpPr/>
            <p:nvPr/>
          </p:nvSpPr>
          <p:spPr>
            <a:xfrm rot="10800000" flipH="1" flipV="1">
              <a:off x="8098631" y="502676"/>
              <a:ext cx="362192" cy="108000"/>
            </a:xfrm>
            <a:prstGeom prst="rtTriangle">
              <a:avLst/>
            </a:prstGeom>
            <a:solidFill>
              <a:srgbClr val="A8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892062" y="611896"/>
              <a:ext cx="4568761" cy="540000"/>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7" name="组合 6"/>
          <p:cNvGrpSpPr/>
          <p:nvPr/>
        </p:nvGrpSpPr>
        <p:grpSpPr>
          <a:xfrm>
            <a:off x="1649992" y="1840973"/>
            <a:ext cx="5844016" cy="4278473"/>
            <a:chOff x="1342230" y="1958204"/>
            <a:chExt cx="5844016" cy="4278473"/>
          </a:xfrm>
        </p:grpSpPr>
        <p:sp>
          <p:nvSpPr>
            <p:cNvPr id="5" name="任意多边形 4"/>
            <p:cNvSpPr/>
            <p:nvPr/>
          </p:nvSpPr>
          <p:spPr>
            <a:xfrm>
              <a:off x="2456870" y="3077109"/>
              <a:ext cx="4729376" cy="3159568"/>
            </a:xfrm>
            <a:custGeom>
              <a:avLst/>
              <a:gdLst>
                <a:gd name="connsiteX0" fmla="*/ 0 w 4305728"/>
                <a:gd name="connsiteY0" fmla="*/ 0 h 2871920"/>
                <a:gd name="connsiteX1" fmla="*/ 4305728 w 4305728"/>
                <a:gd name="connsiteY1" fmla="*/ 0 h 2871920"/>
                <a:gd name="connsiteX2" fmla="*/ 4305728 w 4305728"/>
                <a:gd name="connsiteY2" fmla="*/ 2871920 h 2871920"/>
                <a:gd name="connsiteX3" fmla="*/ 0 w 4305728"/>
                <a:gd name="connsiteY3" fmla="*/ 2871920 h 2871920"/>
                <a:gd name="connsiteX4" fmla="*/ 0 w 4305728"/>
                <a:gd name="connsiteY4" fmla="*/ 0 h 28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728" h="2871920">
                  <a:moveTo>
                    <a:pt x="0" y="0"/>
                  </a:moveTo>
                  <a:lnTo>
                    <a:pt x="4305728" y="0"/>
                  </a:lnTo>
                  <a:lnTo>
                    <a:pt x="4305728" y="2871920"/>
                  </a:lnTo>
                  <a:lnTo>
                    <a:pt x="0" y="2871920"/>
                  </a:lnTo>
                  <a:lnTo>
                    <a:pt x="0" y="0"/>
                  </a:lnTo>
                  <a:close/>
                </a:path>
              </a:pathLst>
            </a:custGeom>
            <a:solidFill>
              <a:schemeClr val="tx2">
                <a:lumMod val="75000"/>
                <a:alpha val="90000"/>
              </a:schemeClr>
            </a:solidFill>
            <a:effectLst>
              <a:outerShdw blurRad="63500" sx="102000" sy="102000" algn="ctr"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8916" tIns="128016" rIns="128017" bIns="128016" numCol="1" spcCol="1270" anchor="ctr" anchorCtr="0">
              <a:noAutofit/>
            </a:bodyPr>
            <a:lstStyle/>
            <a:p>
              <a:pPr lvl="0" algn="l" defTabSz="800100" rtl="0">
                <a:lnSpc>
                  <a:spcPct val="120000"/>
                </a:lnSpc>
                <a:spcBef>
                  <a:spcPct val="0"/>
                </a:spcBef>
              </a:pPr>
              <a:r>
                <a:rPr lang="zh-CN" sz="2000" b="1" kern="1200" dirty="0" smtClean="0">
                  <a:solidFill>
                    <a:schemeClr val="bg1"/>
                  </a:solidFill>
                </a:rPr>
                <a:t>心肺复苏术是心跳、呼吸骤然停止和意识丧失等意外情况发生时，给予迅速而有效的人工呼吸与心脏按压使呼吸循环重建并积极保护大脑，最终使大脑意识完全恢复。简单的说，就是通过胸外按压、口对口吹气使猝死的病人恢复心跳、呼吸。</a:t>
              </a:r>
              <a:endParaRPr lang="zh-CN" sz="2000" b="1" kern="1200" dirty="0">
                <a:solidFill>
                  <a:schemeClr val="bg1"/>
                </a:solidFill>
              </a:endParaRPr>
            </a:p>
          </p:txBody>
        </p:sp>
        <p:sp>
          <p:nvSpPr>
            <p:cNvPr id="6" name="任意多边形 5"/>
            <p:cNvSpPr/>
            <p:nvPr/>
          </p:nvSpPr>
          <p:spPr>
            <a:xfrm>
              <a:off x="1342230" y="1958204"/>
              <a:ext cx="1770946" cy="1770946"/>
            </a:xfrm>
            <a:custGeom>
              <a:avLst/>
              <a:gdLst>
                <a:gd name="connsiteX0" fmla="*/ 0 w 1770946"/>
                <a:gd name="connsiteY0" fmla="*/ 885473 h 1770946"/>
                <a:gd name="connsiteX1" fmla="*/ 885473 w 1770946"/>
                <a:gd name="connsiteY1" fmla="*/ 0 h 1770946"/>
                <a:gd name="connsiteX2" fmla="*/ 1770946 w 1770946"/>
                <a:gd name="connsiteY2" fmla="*/ 885473 h 1770946"/>
                <a:gd name="connsiteX3" fmla="*/ 885473 w 1770946"/>
                <a:gd name="connsiteY3" fmla="*/ 1770946 h 1770946"/>
                <a:gd name="connsiteX4" fmla="*/ 0 w 1770946"/>
                <a:gd name="connsiteY4" fmla="*/ 885473 h 1770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946" h="1770946">
                  <a:moveTo>
                    <a:pt x="0" y="885473"/>
                  </a:moveTo>
                  <a:cubicBezTo>
                    <a:pt x="0" y="396440"/>
                    <a:pt x="396440" y="0"/>
                    <a:pt x="885473" y="0"/>
                  </a:cubicBezTo>
                  <a:cubicBezTo>
                    <a:pt x="1374506" y="0"/>
                    <a:pt x="1770946" y="396440"/>
                    <a:pt x="1770946" y="885473"/>
                  </a:cubicBezTo>
                  <a:cubicBezTo>
                    <a:pt x="1770946" y="1374506"/>
                    <a:pt x="1374506" y="1770946"/>
                    <a:pt x="885473" y="1770946"/>
                  </a:cubicBezTo>
                  <a:cubicBezTo>
                    <a:pt x="396440" y="1770946"/>
                    <a:pt x="0" y="1374506"/>
                    <a:pt x="0" y="885473"/>
                  </a:cubicBezTo>
                  <a:close/>
                </a:path>
              </a:pathLst>
            </a:cu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a:effectLst>
              <a:outerShdw blurRad="50800" dist="381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3200" b="1" dirty="0">
                  <a:solidFill>
                    <a:schemeClr val="tx2">
                      <a:lumMod val="75000"/>
                    </a:schemeClr>
                  </a:solidFill>
                </a:rPr>
                <a:t>心肺复苏术</a:t>
              </a:r>
              <a:endParaRPr lang="zh-CN" sz="3200" b="1" dirty="0">
                <a:solidFill>
                  <a:schemeClr val="tx2">
                    <a:lumMod val="75000"/>
                  </a:schemeClr>
                </a:solidFill>
              </a:endParaRPr>
            </a:p>
          </p:txBody>
        </p:sp>
      </p:gr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 y="1"/>
            <a:ext cx="9144000" cy="6858000"/>
            <a:chOff x="1" y="1"/>
            <a:chExt cx="9144000" cy="6858000"/>
          </a:xfrm>
        </p:grpSpPr>
        <p:sp>
          <p:nvSpPr>
            <p:cNvPr id="4" name="矩形 3"/>
            <p:cNvSpPr/>
            <p:nvPr/>
          </p:nvSpPr>
          <p:spPr>
            <a:xfrm>
              <a:off x="1" y="1"/>
              <a:ext cx="9144000" cy="6858000"/>
            </a:xfrm>
            <a:prstGeom prst="rect">
              <a:avLst/>
            </a:prstGeom>
            <a:gradFill>
              <a:gsLst>
                <a:gs pos="0">
                  <a:srgbClr val="F6F8FB"/>
                </a:gs>
                <a:gs pos="56000">
                  <a:srgbClr val="F6F7F2"/>
                </a:gs>
                <a:gs pos="100000">
                  <a:srgbClr val="FFFF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369" b="7042"/>
            <a:stretch>
              <a:fillRect/>
            </a:stretch>
          </p:blipFill>
          <p:spPr>
            <a:xfrm>
              <a:off x="424070" y="1700366"/>
              <a:ext cx="3860585" cy="4490508"/>
            </a:xfrm>
            <a:prstGeom prst="rect">
              <a:avLst/>
            </a:prstGeom>
          </p:spPr>
        </p:pic>
      </p:grpSp>
      <p:grpSp>
        <p:nvGrpSpPr>
          <p:cNvPr id="5" name="组合 4"/>
          <p:cNvGrpSpPr/>
          <p:nvPr/>
        </p:nvGrpSpPr>
        <p:grpSpPr>
          <a:xfrm>
            <a:off x="0" y="500037"/>
            <a:ext cx="9144000" cy="1200329"/>
            <a:chOff x="0" y="500037"/>
            <a:chExt cx="9144000" cy="1200329"/>
          </a:xfrm>
        </p:grpSpPr>
        <p:sp>
          <p:nvSpPr>
            <p:cNvPr id="6" name="矩形 5"/>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2520280" y="572045"/>
              <a:ext cx="2954397" cy="578358"/>
            </a:xfrm>
            <a:prstGeom prst="rect">
              <a:avLst/>
            </a:prstGeom>
            <a:gradFill>
              <a:gsLst>
                <a:gs pos="0">
                  <a:srgbClr val="F6F7F6"/>
                </a:gs>
                <a:gs pos="56000">
                  <a:srgbClr val="F6F7F4"/>
                </a:gs>
                <a:gs pos="100000">
                  <a:srgbClr val="F7F8F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4"/>
            <p:cNvSpPr txBox="1"/>
            <p:nvPr/>
          </p:nvSpPr>
          <p:spPr>
            <a:xfrm>
              <a:off x="2520281" y="676715"/>
              <a:ext cx="2954396" cy="553998"/>
            </a:xfrm>
            <a:prstGeom prst="rect">
              <a:avLst/>
            </a:prstGeom>
            <a:noFill/>
          </p:spPr>
          <p:txBody>
            <a:bodyPr wrap="square" rtlCol="0">
              <a:spAutoFit/>
            </a:bodyPr>
            <a:lstStyle/>
            <a:p>
              <a:r>
                <a:rPr lang="zh-CN" altLang="en-US" sz="3000" b="1" spc="110" dirty="0" smtClean="0">
                  <a:solidFill>
                    <a:srgbClr val="F24848"/>
                  </a:solidFill>
                  <a:ea typeface="微软雅黑" panose="020B0503020204020204" pitchFamily="34" charset="-122"/>
                </a:rPr>
                <a:t>心肺复苏术流程</a:t>
              </a:r>
              <a:endParaRPr lang="zh-CN" altLang="en-US" sz="3000" b="1" spc="110" dirty="0">
                <a:solidFill>
                  <a:srgbClr val="F24848"/>
                </a:solidFill>
                <a:ea typeface="微软雅黑" panose="020B0503020204020204" pitchFamily="34" charset="-122"/>
              </a:endParaRPr>
            </a:p>
          </p:txBody>
        </p:sp>
        <p:sp>
          <p:nvSpPr>
            <p:cNvPr id="9" name="矩形 8"/>
            <p:cNvSpPr/>
            <p:nvPr/>
          </p:nvSpPr>
          <p:spPr>
            <a:xfrm>
              <a:off x="1217735" y="500037"/>
              <a:ext cx="726481" cy="1200329"/>
            </a:xfrm>
            <a:prstGeom prst="rect">
              <a:avLst/>
            </a:prstGeom>
          </p:spPr>
          <p:txBody>
            <a:bodyPr wrap="none">
              <a:spAutoFit/>
            </a:bodyPr>
            <a:lstStyle/>
            <a:p>
              <a:r>
                <a:rPr lang="en-US" altLang="zh-CN" sz="7200" b="1" i="1" dirty="0">
                  <a:solidFill>
                    <a:srgbClr val="F24848"/>
                  </a:solidFill>
                  <a:latin typeface="Franklin Gothic Medium" panose="020B0603020102020204" pitchFamily="34" charset="0"/>
                  <a:ea typeface="方正硬笔行书简体" pitchFamily="65" charset="-122"/>
                </a:rPr>
                <a:t>1</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10" name="矩形 9"/>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矩形 13"/>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1" name="组合 20"/>
          <p:cNvGrpSpPr/>
          <p:nvPr/>
        </p:nvGrpSpPr>
        <p:grpSpPr>
          <a:xfrm>
            <a:off x="4284655" y="1970227"/>
            <a:ext cx="4519404" cy="4293456"/>
            <a:chOff x="4056185" y="1945583"/>
            <a:chExt cx="4519404" cy="4293456"/>
          </a:xfrm>
        </p:grpSpPr>
        <p:sp>
          <p:nvSpPr>
            <p:cNvPr id="19" name="任意多边形 18"/>
            <p:cNvSpPr/>
            <p:nvPr/>
          </p:nvSpPr>
          <p:spPr>
            <a:xfrm>
              <a:off x="4056185" y="2270039"/>
              <a:ext cx="4519404" cy="3969000"/>
            </a:xfrm>
            <a:custGeom>
              <a:avLst/>
              <a:gdLst>
                <a:gd name="connsiteX0" fmla="*/ 0 w 4259430"/>
                <a:gd name="connsiteY0" fmla="*/ 0 h 3969000"/>
                <a:gd name="connsiteX1" fmla="*/ 4259430 w 4259430"/>
                <a:gd name="connsiteY1" fmla="*/ 0 h 3969000"/>
                <a:gd name="connsiteX2" fmla="*/ 4259430 w 4259430"/>
                <a:gd name="connsiteY2" fmla="*/ 3969000 h 3969000"/>
                <a:gd name="connsiteX3" fmla="*/ 0 w 4259430"/>
                <a:gd name="connsiteY3" fmla="*/ 3969000 h 3969000"/>
                <a:gd name="connsiteX4" fmla="*/ 0 w 4259430"/>
                <a:gd name="connsiteY4" fmla="*/ 0 h 396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9430" h="3969000">
                  <a:moveTo>
                    <a:pt x="0" y="0"/>
                  </a:moveTo>
                  <a:lnTo>
                    <a:pt x="4259430" y="0"/>
                  </a:lnTo>
                  <a:lnTo>
                    <a:pt x="4259430" y="3969000"/>
                  </a:lnTo>
                  <a:lnTo>
                    <a:pt x="0" y="3969000"/>
                  </a:lnTo>
                  <a:lnTo>
                    <a:pt x="0" y="0"/>
                  </a:lnTo>
                  <a:close/>
                </a:path>
              </a:pathLst>
            </a:custGeom>
            <a:noFill/>
            <a:ln w="19050">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30579" tIns="312420" rIns="330579" bIns="106680" numCol="1" spcCol="1270" anchor="t" anchorCtr="0">
              <a:noAutofit/>
            </a:bodyPr>
            <a:lstStyle/>
            <a:p>
              <a:pPr marL="252095" lvl="1" indent="-252095" algn="just" defTabSz="666750" rtl="0">
                <a:lnSpc>
                  <a:spcPct val="120000"/>
                </a:lnSpc>
                <a:spcBef>
                  <a:spcPct val="0"/>
                </a:spcBef>
                <a:buClr>
                  <a:schemeClr val="tx2">
                    <a:lumMod val="75000"/>
                  </a:schemeClr>
                </a:buClr>
                <a:buFont typeface="Verdana" panose="020B0604030504040204" pitchFamily="34" charset="0"/>
                <a:buChar char="−"/>
              </a:pPr>
              <a:r>
                <a:rPr lang="zh-CN" sz="2000" kern="1200" dirty="0" smtClean="0">
                  <a:latin typeface="+mn-ea"/>
                </a:rPr>
                <a:t>判断神识：</a:t>
              </a:r>
              <a:endParaRPr lang="zh-CN" sz="2000" kern="1200" dirty="0">
                <a:latin typeface="+mn-ea"/>
              </a:endParaRPr>
            </a:p>
            <a:p>
              <a:pPr marL="250825" lvl="1" algn="just" defTabSz="666750" rtl="0">
                <a:lnSpc>
                  <a:spcPct val="120000"/>
                </a:lnSpc>
                <a:spcBef>
                  <a:spcPct val="0"/>
                </a:spcBef>
                <a:buClr>
                  <a:schemeClr val="tx2">
                    <a:lumMod val="75000"/>
                  </a:schemeClr>
                </a:buClr>
              </a:pPr>
              <a:r>
                <a:rPr lang="zh-CN" sz="2000" kern="1200" dirty="0" smtClean="0">
                  <a:latin typeface="+mn-ea"/>
                </a:rPr>
                <a:t>轻拍患者双肩、在耳边呼唤，手掐人中、合谷穴无反应、双侧瞳孔散大，可以断定患者神志丧失。如果清醒，要继续观察，如果没有反应则为昏迷。</a:t>
              </a:r>
              <a:endParaRPr lang="zh-CN" sz="2000" kern="1200" dirty="0">
                <a:latin typeface="+mn-ea"/>
              </a:endParaRPr>
            </a:p>
            <a:p>
              <a:pPr marL="252095" lvl="1" indent="-252095" algn="just" defTabSz="666750" rtl="0">
                <a:lnSpc>
                  <a:spcPct val="120000"/>
                </a:lnSpc>
                <a:spcBef>
                  <a:spcPct val="0"/>
                </a:spcBef>
                <a:buClr>
                  <a:schemeClr val="tx2">
                    <a:lumMod val="75000"/>
                  </a:schemeClr>
                </a:buClr>
                <a:buFont typeface="Verdana" panose="020B0604030504040204" pitchFamily="34" charset="0"/>
                <a:buChar char="−"/>
              </a:pPr>
              <a:r>
                <a:rPr lang="zh-CN" sz="2000" kern="1200" dirty="0" smtClean="0">
                  <a:latin typeface="+mn-ea"/>
                </a:rPr>
                <a:t>判断呼吸：</a:t>
              </a:r>
              <a:endParaRPr lang="en-US" altLang="zh-CN" sz="2000" kern="1200" dirty="0" smtClean="0">
                <a:latin typeface="+mn-ea"/>
              </a:endParaRPr>
            </a:p>
            <a:p>
              <a:pPr marL="252095" lvl="1" algn="just" defTabSz="666750" rtl="0">
                <a:lnSpc>
                  <a:spcPct val="120000"/>
                </a:lnSpc>
                <a:spcBef>
                  <a:spcPct val="0"/>
                </a:spcBef>
                <a:buClr>
                  <a:schemeClr val="tx2">
                    <a:lumMod val="75000"/>
                  </a:schemeClr>
                </a:buClr>
              </a:pPr>
              <a:r>
                <a:rPr lang="zh-CN" sz="2000" kern="1200" dirty="0" smtClean="0">
                  <a:latin typeface="+mn-ea"/>
                </a:rPr>
                <a:t>看：胸部或腹部有无起伏。</a:t>
              </a:r>
              <a:endParaRPr lang="zh-CN" sz="2000" kern="1200" dirty="0">
                <a:latin typeface="+mn-ea"/>
              </a:endParaRPr>
            </a:p>
            <a:p>
              <a:pPr marL="252095" lvl="1" algn="just" defTabSz="666750" rtl="0">
                <a:lnSpc>
                  <a:spcPct val="120000"/>
                </a:lnSpc>
                <a:spcBef>
                  <a:spcPct val="0"/>
                </a:spcBef>
                <a:buClr>
                  <a:schemeClr val="tx2">
                    <a:lumMod val="75000"/>
                  </a:schemeClr>
                </a:buClr>
              </a:pPr>
              <a:r>
                <a:rPr lang="zh-CN" sz="2000" kern="1200" dirty="0" smtClean="0">
                  <a:latin typeface="+mn-ea"/>
                </a:rPr>
                <a:t>听：口、鼻有无呼吸声音。</a:t>
              </a:r>
              <a:endParaRPr lang="zh-CN" sz="2000" kern="1200" dirty="0">
                <a:latin typeface="+mn-ea"/>
              </a:endParaRPr>
            </a:p>
            <a:p>
              <a:pPr marL="252095" lvl="1" algn="just" defTabSz="666750" rtl="0">
                <a:lnSpc>
                  <a:spcPct val="120000"/>
                </a:lnSpc>
                <a:spcBef>
                  <a:spcPct val="0"/>
                </a:spcBef>
                <a:buClr>
                  <a:schemeClr val="tx2">
                    <a:lumMod val="75000"/>
                  </a:schemeClr>
                </a:buClr>
              </a:pPr>
              <a:r>
                <a:rPr lang="zh-CN" sz="2000" kern="1200" dirty="0" smtClean="0">
                  <a:latin typeface="+mn-ea"/>
                </a:rPr>
                <a:t>感觉：口鼻有无气流溢出</a:t>
              </a:r>
              <a:r>
                <a:rPr lang="zh-CN" kern="1200" dirty="0" smtClean="0"/>
                <a:t>。</a:t>
              </a:r>
              <a:endParaRPr lang="zh-CN" kern="1200" dirty="0"/>
            </a:p>
          </p:txBody>
        </p:sp>
        <p:sp>
          <p:nvSpPr>
            <p:cNvPr id="20" name="平行四边形 19"/>
            <p:cNvSpPr/>
            <p:nvPr/>
          </p:nvSpPr>
          <p:spPr>
            <a:xfrm>
              <a:off x="4497627" y="1945583"/>
              <a:ext cx="2167072" cy="545856"/>
            </a:xfrm>
            <a:prstGeom prst="parallelogram">
              <a:avLst/>
            </a:prstGeom>
            <a:solidFill>
              <a:schemeClr val="tx2">
                <a:lumMod val="75000"/>
              </a:schemeClr>
            </a:solidFill>
            <a:effectLst>
              <a:outerShdw blurRad="254000" dist="114300" dir="8100000" algn="tr" rotWithShape="0">
                <a:prstClr val="black">
                  <a:alpha val="27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313" tIns="21616" rIns="134313" bIns="21616" numCol="1" spcCol="1270" anchor="ctr" anchorCtr="0">
              <a:noAutofit/>
            </a:bodyPr>
            <a:lstStyle/>
            <a:p>
              <a:pPr lvl="0" algn="ctr" defTabSz="666750" rtl="0">
                <a:lnSpc>
                  <a:spcPct val="90000"/>
                </a:lnSpc>
                <a:spcBef>
                  <a:spcPct val="0"/>
                </a:spcBef>
                <a:spcAft>
                  <a:spcPct val="35000"/>
                </a:spcAft>
              </a:pPr>
              <a:r>
                <a:rPr lang="zh-CN" sz="2400" b="1" kern="1200" smtClean="0"/>
                <a:t>第一步</a:t>
              </a:r>
              <a:endParaRPr lang="zh-CN" sz="2400" b="1" kern="1200"/>
            </a:p>
          </p:txBody>
        </p:sp>
      </p:gr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7776" y="502676"/>
            <a:ext cx="9251776" cy="671609"/>
            <a:chOff x="-107776" y="502676"/>
            <a:chExt cx="9251776" cy="671609"/>
          </a:xfrm>
        </p:grpSpPr>
        <p:sp>
          <p:nvSpPr>
            <p:cNvPr id="16" name="TextBox 1"/>
            <p:cNvSpPr txBox="1"/>
            <p:nvPr/>
          </p:nvSpPr>
          <p:spPr>
            <a:xfrm>
              <a:off x="469559" y="589510"/>
              <a:ext cx="3983688" cy="584775"/>
            </a:xfrm>
            <a:prstGeom prst="rect">
              <a:avLst/>
            </a:prstGeom>
            <a:noFill/>
          </p:spPr>
          <p:txBody>
            <a:bodyPr wrap="square" rtlCol="0" anchor="ctr">
              <a:spAutoFit/>
            </a:bodyPr>
            <a:lstStyle/>
            <a:p>
              <a:r>
                <a:rPr lang="zh-CN" altLang="en-US" sz="3200" b="1" dirty="0" smtClean="0">
                  <a:solidFill>
                    <a:srgbClr val="F24848"/>
                  </a:solidFill>
                  <a:ea typeface="微软雅黑" panose="020B0503020204020204" pitchFamily="34" charset="-122"/>
                </a:rPr>
                <a:t>一、应急演练概述</a:t>
              </a:r>
              <a:endParaRPr lang="zh-CN" altLang="en-US" sz="3200" b="1" dirty="0">
                <a:solidFill>
                  <a:srgbClr val="F24848"/>
                </a:solidFill>
                <a:ea typeface="微软雅黑" panose="020B0503020204020204" pitchFamily="34" charset="-122"/>
              </a:endParaRPr>
            </a:p>
          </p:txBody>
        </p:sp>
        <p:sp>
          <p:nvSpPr>
            <p:cNvPr id="17" name="矩形 16"/>
            <p:cNvSpPr/>
            <p:nvPr/>
          </p:nvSpPr>
          <p:spPr>
            <a:xfrm>
              <a:off x="-107776" y="611896"/>
              <a:ext cx="577335" cy="540000"/>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燕尾形 3"/>
            <p:cNvSpPr/>
            <p:nvPr/>
          </p:nvSpPr>
          <p:spPr>
            <a:xfrm rot="10800000" flipH="1">
              <a:off x="8098631" y="502676"/>
              <a:ext cx="1045369" cy="540000"/>
            </a:xfrm>
            <a:prstGeom prst="rect">
              <a:avLst/>
            </a:prstGeom>
            <a:solidFill>
              <a:srgbClr val="C73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直角三角形 19"/>
            <p:cNvSpPr/>
            <p:nvPr/>
          </p:nvSpPr>
          <p:spPr>
            <a:xfrm rot="10800000" flipH="1" flipV="1">
              <a:off x="8098631" y="502676"/>
              <a:ext cx="362192" cy="108000"/>
            </a:xfrm>
            <a:prstGeom prst="rtTriangle">
              <a:avLst/>
            </a:prstGeom>
            <a:solidFill>
              <a:srgbClr val="A8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931205" y="611896"/>
              <a:ext cx="4529618" cy="540000"/>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
          <p:cNvGrpSpPr/>
          <p:nvPr/>
        </p:nvGrpSpPr>
        <p:grpSpPr>
          <a:xfrm>
            <a:off x="1289161" y="2668898"/>
            <a:ext cx="6990566" cy="2642400"/>
            <a:chOff x="1289161" y="2668898"/>
            <a:chExt cx="6990566" cy="2642400"/>
          </a:xfrm>
        </p:grpSpPr>
        <p:sp>
          <p:nvSpPr>
            <p:cNvPr id="28" name="等腰三角形 27"/>
            <p:cNvSpPr/>
            <p:nvPr/>
          </p:nvSpPr>
          <p:spPr>
            <a:xfrm rot="16200000">
              <a:off x="2197307" y="3278067"/>
              <a:ext cx="2642400" cy="1424062"/>
            </a:xfrm>
            <a:prstGeom prst="triangle">
              <a:avLst/>
            </a:prstGeom>
            <a:gradFill>
              <a:gsLst>
                <a:gs pos="100000">
                  <a:schemeClr val="tx2">
                    <a:lumMod val="75000"/>
                  </a:schemeClr>
                </a:gs>
                <a:gs pos="0">
                  <a:schemeClr val="tx2">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230538" y="2668986"/>
              <a:ext cx="4049189" cy="2642223"/>
            </a:xfrm>
            <a:prstGeom prst="rect">
              <a:avLst/>
            </a:prstGeom>
            <a:solidFill>
              <a:schemeClr val="tx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022350">
                <a:lnSpc>
                  <a:spcPct val="120000"/>
                </a:lnSpc>
                <a:spcBef>
                  <a:spcPct val="0"/>
                </a:spcBef>
                <a:spcAft>
                  <a:spcPct val="35000"/>
                </a:spcAft>
              </a:pPr>
              <a:r>
                <a:rPr lang="zh-CN" altLang="en-US" sz="3000" b="1" dirty="0" smtClean="0">
                  <a:solidFill>
                    <a:schemeClr val="bg1"/>
                  </a:solidFill>
                </a:rPr>
                <a:t>定义</a:t>
              </a:r>
              <a:endParaRPr lang="en-US" altLang="zh-CN" sz="3000" b="1" dirty="0" smtClean="0">
                <a:solidFill>
                  <a:schemeClr val="bg1"/>
                </a:solidFill>
              </a:endParaRPr>
            </a:p>
            <a:p>
              <a:pPr lvl="0" defTabSz="1022350">
                <a:lnSpc>
                  <a:spcPct val="120000"/>
                </a:lnSpc>
                <a:spcBef>
                  <a:spcPct val="0"/>
                </a:spcBef>
                <a:spcAft>
                  <a:spcPct val="35000"/>
                </a:spcAft>
              </a:pPr>
              <a:r>
                <a:rPr lang="zh-CN" altLang="zh-CN" sz="2000" dirty="0" smtClean="0">
                  <a:solidFill>
                    <a:schemeClr val="bg1"/>
                  </a:solidFill>
                </a:rPr>
                <a:t>指</a:t>
              </a:r>
              <a:r>
                <a:rPr lang="zh-CN" altLang="zh-CN" sz="2000" dirty="0">
                  <a:solidFill>
                    <a:schemeClr val="bg1"/>
                  </a:solidFill>
                </a:rPr>
                <a:t>来自多个机构、组织或群体的人员针对模拟的紧急情况，执行实际紧急事件发生时各自所承担任务的排练活动。</a:t>
              </a:r>
              <a:endParaRPr lang="zh-CN" altLang="zh-CN" sz="2000" dirty="0">
                <a:solidFill>
                  <a:schemeClr val="bg1"/>
                </a:solidFill>
              </a:endParaRPr>
            </a:p>
          </p:txBody>
        </p:sp>
        <p:sp>
          <p:nvSpPr>
            <p:cNvPr id="27" name="椭圆 26"/>
            <p:cNvSpPr/>
            <p:nvPr/>
          </p:nvSpPr>
          <p:spPr>
            <a:xfrm>
              <a:off x="1289161" y="2669076"/>
              <a:ext cx="2642044" cy="2642044"/>
            </a:xfrm>
            <a:prstGeom prst="ellipse">
              <a:avLst/>
            </a:prstGeom>
            <a:blipFill dpi="0" rotWithShape="1">
              <a:blip r:embed="rId1" cstate="print">
                <a:extLst>
                  <a:ext uri="{28A0092B-C50C-407E-A947-70E740481C1C}">
                    <a14:useLocalDpi xmlns:a14="http://schemas.microsoft.com/office/drawing/2010/main" val="0"/>
                  </a:ext>
                </a:extLst>
              </a:blip>
              <a:srcRect/>
              <a:tile tx="0" ty="0" sx="100000" sy="100000" flip="none" algn="tl"/>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 y="-12356"/>
            <a:ext cx="9144000" cy="6858000"/>
          </a:xfrm>
          <a:prstGeom prst="rect">
            <a:avLst/>
          </a:prstGeom>
          <a:gradFill>
            <a:gsLst>
              <a:gs pos="24000">
                <a:srgbClr val="EEFAFA"/>
              </a:gs>
              <a:gs pos="0">
                <a:srgbClr val="F6F8FB"/>
              </a:gs>
              <a:gs pos="43000">
                <a:srgbClr val="F3F9F4"/>
              </a:gs>
              <a:gs pos="50000">
                <a:srgbClr val="F5FBF7"/>
              </a:gs>
              <a:gs pos="60400">
                <a:srgbClr val="EEFAFA"/>
              </a:gs>
              <a:gs pos="100000">
                <a:srgbClr val="F7FAF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0" y="500037"/>
            <a:ext cx="9144000" cy="1200329"/>
            <a:chOff x="0" y="500037"/>
            <a:chExt cx="9144000" cy="1200329"/>
          </a:xfrm>
        </p:grpSpPr>
        <p:sp>
          <p:nvSpPr>
            <p:cNvPr id="6" name="矩形 5"/>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2520280" y="572045"/>
              <a:ext cx="2953763" cy="578358"/>
            </a:xfrm>
            <a:prstGeom prst="rect">
              <a:avLst/>
            </a:prstGeom>
            <a:gradFill>
              <a:gsLst>
                <a:gs pos="0">
                  <a:srgbClr val="EFFAF8"/>
                </a:gs>
                <a:gs pos="56000">
                  <a:srgbClr val="F3F9F4"/>
                </a:gs>
                <a:gs pos="100000">
                  <a:srgbClr val="EFFA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4"/>
            <p:cNvSpPr txBox="1"/>
            <p:nvPr/>
          </p:nvSpPr>
          <p:spPr>
            <a:xfrm>
              <a:off x="2520281" y="676715"/>
              <a:ext cx="2953762" cy="553998"/>
            </a:xfrm>
            <a:prstGeom prst="rect">
              <a:avLst/>
            </a:prstGeom>
            <a:noFill/>
          </p:spPr>
          <p:txBody>
            <a:bodyPr wrap="square" rtlCol="0">
              <a:spAutoFit/>
            </a:bodyPr>
            <a:lstStyle/>
            <a:p>
              <a:r>
                <a:rPr lang="zh-CN" altLang="en-US" sz="3000" b="1" spc="110" dirty="0" smtClean="0">
                  <a:solidFill>
                    <a:srgbClr val="F24848"/>
                  </a:solidFill>
                  <a:ea typeface="微软雅黑" panose="020B0503020204020204" pitchFamily="34" charset="-122"/>
                </a:rPr>
                <a:t>心肺复苏术流程</a:t>
              </a:r>
              <a:endParaRPr lang="zh-CN" altLang="en-US" sz="3000" b="1" spc="110" dirty="0">
                <a:solidFill>
                  <a:srgbClr val="F24848"/>
                </a:solidFill>
                <a:ea typeface="微软雅黑" panose="020B0503020204020204" pitchFamily="34" charset="-122"/>
              </a:endParaRPr>
            </a:p>
          </p:txBody>
        </p:sp>
        <p:sp>
          <p:nvSpPr>
            <p:cNvPr id="9" name="矩形 8"/>
            <p:cNvSpPr/>
            <p:nvPr/>
          </p:nvSpPr>
          <p:spPr>
            <a:xfrm>
              <a:off x="1217735" y="500037"/>
              <a:ext cx="726481" cy="1200329"/>
            </a:xfrm>
            <a:prstGeom prst="rect">
              <a:avLst/>
            </a:prstGeom>
          </p:spPr>
          <p:txBody>
            <a:bodyPr wrap="none">
              <a:spAutoFit/>
            </a:bodyPr>
            <a:lstStyle/>
            <a:p>
              <a:r>
                <a:rPr lang="en-US" altLang="zh-CN" sz="7200" b="1" i="1" dirty="0">
                  <a:solidFill>
                    <a:srgbClr val="F24848"/>
                  </a:solidFill>
                  <a:latin typeface="Franklin Gothic Medium" panose="020B0603020102020204" pitchFamily="34" charset="0"/>
                  <a:ea typeface="方正硬笔行书简体" pitchFamily="65" charset="-122"/>
                </a:rPr>
                <a:t>1</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10" name="矩形 9"/>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矩形 13"/>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r="15202" b="3514"/>
          <a:stretch>
            <a:fillRect/>
          </a:stretch>
        </p:blipFill>
        <p:spPr>
          <a:xfrm>
            <a:off x="4313175" y="2507570"/>
            <a:ext cx="4830825" cy="3880022"/>
          </a:xfrm>
          <a:prstGeom prst="rect">
            <a:avLst/>
          </a:prstGeom>
        </p:spPr>
      </p:pic>
      <p:grpSp>
        <p:nvGrpSpPr>
          <p:cNvPr id="29" name="组合 28"/>
          <p:cNvGrpSpPr/>
          <p:nvPr/>
        </p:nvGrpSpPr>
        <p:grpSpPr>
          <a:xfrm>
            <a:off x="375106" y="2777731"/>
            <a:ext cx="4283391" cy="3362721"/>
            <a:chOff x="375106" y="2777731"/>
            <a:chExt cx="4283391" cy="3362721"/>
          </a:xfrm>
        </p:grpSpPr>
        <p:sp>
          <p:nvSpPr>
            <p:cNvPr id="24" name="任意多边形 23"/>
            <p:cNvSpPr/>
            <p:nvPr/>
          </p:nvSpPr>
          <p:spPr>
            <a:xfrm>
              <a:off x="375106" y="3097553"/>
              <a:ext cx="4283391" cy="3042899"/>
            </a:xfrm>
            <a:custGeom>
              <a:avLst/>
              <a:gdLst>
                <a:gd name="connsiteX0" fmla="*/ 0 w 3926377"/>
                <a:gd name="connsiteY0" fmla="*/ 0 h 3042899"/>
                <a:gd name="connsiteX1" fmla="*/ 3926377 w 3926377"/>
                <a:gd name="connsiteY1" fmla="*/ 0 h 3042899"/>
                <a:gd name="connsiteX2" fmla="*/ 3926377 w 3926377"/>
                <a:gd name="connsiteY2" fmla="*/ 3042899 h 3042899"/>
                <a:gd name="connsiteX3" fmla="*/ 0 w 3926377"/>
                <a:gd name="connsiteY3" fmla="*/ 3042899 h 3042899"/>
                <a:gd name="connsiteX4" fmla="*/ 0 w 3926377"/>
                <a:gd name="connsiteY4" fmla="*/ 0 h 304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6377" h="3042899">
                  <a:moveTo>
                    <a:pt x="0" y="0"/>
                  </a:moveTo>
                  <a:lnTo>
                    <a:pt x="3926377" y="0"/>
                  </a:lnTo>
                  <a:lnTo>
                    <a:pt x="3926377" y="3042899"/>
                  </a:lnTo>
                  <a:lnTo>
                    <a:pt x="0" y="3042899"/>
                  </a:lnTo>
                  <a:lnTo>
                    <a:pt x="0" y="0"/>
                  </a:lnTo>
                  <a:close/>
                </a:path>
              </a:pathLst>
            </a:custGeom>
            <a:noFill/>
            <a:ln w="19050">
              <a:solidFill>
                <a:schemeClr val="tx2">
                  <a:lumMod val="7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4730" tIns="479044" rIns="304730" bIns="163576" numCol="1" spcCol="1270" anchor="t" anchorCtr="0">
              <a:noAutofit/>
            </a:bodyPr>
            <a:lstStyle/>
            <a:p>
              <a:pPr marL="323850" lvl="1" indent="-323850" algn="just" defTabSz="1022350" rtl="0">
                <a:lnSpc>
                  <a:spcPct val="120000"/>
                </a:lnSpc>
                <a:spcBef>
                  <a:spcPct val="0"/>
                </a:spcBef>
                <a:buClr>
                  <a:schemeClr val="tx2">
                    <a:lumMod val="75000"/>
                  </a:schemeClr>
                </a:buClr>
                <a:buFont typeface="Verdana" panose="020B0604030504040204" pitchFamily="34" charset="0"/>
                <a:buChar char="−"/>
              </a:pPr>
              <a:r>
                <a:rPr lang="zh-CN" sz="2400" kern="1200" dirty="0" smtClean="0">
                  <a:latin typeface="+mn-ea"/>
                </a:rPr>
                <a:t>求救</a:t>
              </a:r>
              <a:endParaRPr lang="zh-CN" sz="2400" kern="1200" dirty="0">
                <a:latin typeface="+mn-ea"/>
              </a:endParaRPr>
            </a:p>
            <a:p>
              <a:pPr marL="323850" lvl="1" indent="-323850" algn="just" defTabSz="1022350" rtl="0">
                <a:lnSpc>
                  <a:spcPct val="120000"/>
                </a:lnSpc>
                <a:spcBef>
                  <a:spcPct val="0"/>
                </a:spcBef>
                <a:buClr>
                  <a:schemeClr val="tx2">
                    <a:lumMod val="75000"/>
                  </a:schemeClr>
                </a:buClr>
                <a:buFont typeface="Verdana" panose="020B0604030504040204" pitchFamily="34" charset="0"/>
                <a:buChar char="−"/>
              </a:pPr>
              <a:r>
                <a:rPr lang="zh-CN" sz="2400" kern="1200" dirty="0" smtClean="0">
                  <a:latin typeface="+mn-ea"/>
                </a:rPr>
                <a:t>打</a:t>
              </a:r>
              <a:r>
                <a:rPr lang="en-US" sz="2400" kern="1200" dirty="0" smtClean="0">
                  <a:latin typeface="+mn-ea"/>
                </a:rPr>
                <a:t>120</a:t>
              </a:r>
              <a:r>
                <a:rPr lang="zh-CN" sz="2400" kern="1200" dirty="0" smtClean="0">
                  <a:latin typeface="+mn-ea"/>
                </a:rPr>
                <a:t>求救，注意保持冷静，待</a:t>
              </a:r>
              <a:r>
                <a:rPr lang="en-US" sz="2400" kern="1200" dirty="0" smtClean="0">
                  <a:latin typeface="+mn-ea"/>
                </a:rPr>
                <a:t>120</a:t>
              </a:r>
              <a:r>
                <a:rPr lang="zh-CN" sz="2400" kern="1200" dirty="0" smtClean="0">
                  <a:latin typeface="+mn-ea"/>
                </a:rPr>
                <a:t>调度人员询问清楚</a:t>
              </a:r>
              <a:r>
                <a:rPr lang="zh-CN" sz="2400" kern="1200" dirty="0" smtClean="0"/>
                <a:t>再挂电话。</a:t>
              </a:r>
              <a:endParaRPr lang="en-US" altLang="zh-CN" sz="2400" kern="1200" dirty="0" smtClean="0"/>
            </a:p>
            <a:p>
              <a:pPr marL="323850" lvl="1" indent="-323850" algn="just" defTabSz="1022350">
                <a:lnSpc>
                  <a:spcPct val="120000"/>
                </a:lnSpc>
                <a:spcBef>
                  <a:spcPct val="0"/>
                </a:spcBef>
                <a:buClr>
                  <a:schemeClr val="tx2">
                    <a:lumMod val="75000"/>
                  </a:schemeClr>
                </a:buClr>
                <a:buFont typeface="Verdana" panose="020B0604030504040204" pitchFamily="34" charset="0"/>
                <a:buChar char="−"/>
              </a:pPr>
              <a:r>
                <a:rPr lang="zh-CN" altLang="zh-CN" sz="2400" dirty="0">
                  <a:latin typeface="+mn-ea"/>
                </a:rPr>
                <a:t>立即进行心肺复苏术。</a:t>
              </a:r>
              <a:r>
                <a:rPr lang="zh-CN" sz="2400" kern="1200" dirty="0" smtClean="0"/>
                <a:t> </a:t>
              </a:r>
              <a:endParaRPr lang="zh-CN" sz="2400" kern="1200" dirty="0"/>
            </a:p>
          </p:txBody>
        </p:sp>
        <p:sp>
          <p:nvSpPr>
            <p:cNvPr id="25" name="任意多边形 24"/>
            <p:cNvSpPr/>
            <p:nvPr/>
          </p:nvSpPr>
          <p:spPr>
            <a:xfrm>
              <a:off x="2374581" y="2777731"/>
              <a:ext cx="1884126" cy="576000"/>
            </a:xfrm>
            <a:custGeom>
              <a:avLst/>
              <a:gdLst>
                <a:gd name="connsiteX0" fmla="*/ 0 w 1884126"/>
                <a:gd name="connsiteY0" fmla="*/ 678960 h 678960"/>
                <a:gd name="connsiteX1" fmla="*/ 169740 w 1884126"/>
                <a:gd name="connsiteY1" fmla="*/ 0 h 678960"/>
                <a:gd name="connsiteX2" fmla="*/ 1884126 w 1884126"/>
                <a:gd name="connsiteY2" fmla="*/ 0 h 678960"/>
                <a:gd name="connsiteX3" fmla="*/ 1714386 w 1884126"/>
                <a:gd name="connsiteY3" fmla="*/ 678960 h 678960"/>
                <a:gd name="connsiteX4" fmla="*/ 0 w 1884126"/>
                <a:gd name="connsiteY4" fmla="*/ 678960 h 67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126" h="678960">
                  <a:moveTo>
                    <a:pt x="0" y="678960"/>
                  </a:moveTo>
                  <a:lnTo>
                    <a:pt x="169740" y="0"/>
                  </a:lnTo>
                  <a:lnTo>
                    <a:pt x="1884126" y="0"/>
                  </a:lnTo>
                  <a:lnTo>
                    <a:pt x="1714386" y="678960"/>
                  </a:lnTo>
                  <a:lnTo>
                    <a:pt x="0" y="678960"/>
                  </a:lnTo>
                  <a:close/>
                </a:path>
              </a:pathLst>
            </a:custGeom>
            <a:solidFill>
              <a:schemeClr val="tx2">
                <a:lumMod val="75000"/>
              </a:schemeClr>
            </a:solidFill>
            <a:effectLst>
              <a:outerShdw blurRad="254000" dist="114300" dir="8100000" algn="tr" rotWithShape="0">
                <a:prstClr val="black">
                  <a:alpha val="27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313" tIns="21616" rIns="134313" bIns="21616" numCol="1" spcCol="1270" anchor="ctr" anchorCtr="0">
              <a:noAutofit/>
            </a:bodyPr>
            <a:lstStyle/>
            <a:p>
              <a:pPr algn="ctr" defTabSz="666750">
                <a:lnSpc>
                  <a:spcPct val="90000"/>
                </a:lnSpc>
                <a:spcBef>
                  <a:spcPct val="0"/>
                </a:spcBef>
                <a:spcAft>
                  <a:spcPct val="35000"/>
                </a:spcAft>
              </a:pPr>
              <a:r>
                <a:rPr lang="zh-CN" altLang="en-US" sz="2800" b="1" dirty="0"/>
                <a:t>第二步</a:t>
              </a:r>
              <a:endParaRPr lang="zh-CN" altLang="en-US" sz="2800" b="1" dirty="0"/>
            </a:p>
          </p:txBody>
        </p:sp>
      </p:gr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 y="-12356"/>
            <a:ext cx="9144000" cy="6858000"/>
          </a:xfrm>
          <a:prstGeom prst="rect">
            <a:avLst/>
          </a:prstGeom>
          <a:gradFill>
            <a:gsLst>
              <a:gs pos="28000">
                <a:srgbClr val="F7F7F7"/>
              </a:gs>
              <a:gs pos="0">
                <a:srgbClr val="F6F9F3"/>
              </a:gs>
              <a:gs pos="50000">
                <a:srgbClr val="F6F9F5"/>
              </a:gs>
              <a:gs pos="100000">
                <a:srgbClr val="F9F9F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0" y="500037"/>
            <a:ext cx="9144000" cy="1200329"/>
            <a:chOff x="0" y="500037"/>
            <a:chExt cx="9144000" cy="1200329"/>
          </a:xfrm>
        </p:grpSpPr>
        <p:sp>
          <p:nvSpPr>
            <p:cNvPr id="5" name="矩形 4"/>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520280" y="572045"/>
              <a:ext cx="2953763" cy="578358"/>
            </a:xfrm>
            <a:prstGeom prst="rect">
              <a:avLst/>
            </a:prstGeom>
            <a:gradFill>
              <a:gsLst>
                <a:gs pos="28000">
                  <a:srgbClr val="F7F7F7"/>
                </a:gs>
                <a:gs pos="0">
                  <a:srgbClr val="F6F9F3"/>
                </a:gs>
                <a:gs pos="50000">
                  <a:srgbClr val="F6F9F5"/>
                </a:gs>
                <a:gs pos="100000">
                  <a:srgbClr val="F9F9F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4"/>
            <p:cNvSpPr txBox="1"/>
            <p:nvPr/>
          </p:nvSpPr>
          <p:spPr>
            <a:xfrm>
              <a:off x="2520281" y="676715"/>
              <a:ext cx="2953762" cy="553998"/>
            </a:xfrm>
            <a:prstGeom prst="rect">
              <a:avLst/>
            </a:prstGeom>
            <a:noFill/>
          </p:spPr>
          <p:txBody>
            <a:bodyPr wrap="square" rtlCol="0">
              <a:spAutoFit/>
            </a:bodyPr>
            <a:lstStyle/>
            <a:p>
              <a:r>
                <a:rPr lang="zh-CN" altLang="en-US" sz="3000" b="1" spc="110" dirty="0" smtClean="0">
                  <a:solidFill>
                    <a:srgbClr val="F24848"/>
                  </a:solidFill>
                  <a:ea typeface="微软雅黑" panose="020B0503020204020204" pitchFamily="34" charset="-122"/>
                </a:rPr>
                <a:t>心肺复苏术流程</a:t>
              </a:r>
              <a:endParaRPr lang="zh-CN" altLang="en-US" sz="3000" b="1" spc="110" dirty="0">
                <a:solidFill>
                  <a:srgbClr val="F24848"/>
                </a:solidFill>
                <a:ea typeface="微软雅黑" panose="020B0503020204020204" pitchFamily="34" charset="-122"/>
              </a:endParaRPr>
            </a:p>
          </p:txBody>
        </p:sp>
        <p:sp>
          <p:nvSpPr>
            <p:cNvPr id="8" name="矩形 7"/>
            <p:cNvSpPr/>
            <p:nvPr/>
          </p:nvSpPr>
          <p:spPr>
            <a:xfrm>
              <a:off x="1217735" y="500037"/>
              <a:ext cx="726481" cy="1200329"/>
            </a:xfrm>
            <a:prstGeom prst="rect">
              <a:avLst/>
            </a:prstGeom>
          </p:spPr>
          <p:txBody>
            <a:bodyPr wrap="none">
              <a:spAutoFit/>
            </a:bodyPr>
            <a:lstStyle/>
            <a:p>
              <a:r>
                <a:rPr lang="en-US" altLang="zh-CN" sz="7200" b="1" i="1" dirty="0">
                  <a:solidFill>
                    <a:srgbClr val="F24848"/>
                  </a:solidFill>
                  <a:latin typeface="Franklin Gothic Medium" panose="020B0603020102020204" pitchFamily="34" charset="0"/>
                  <a:ea typeface="方正硬笔行书简体" pitchFamily="65" charset="-122"/>
                </a:rPr>
                <a:t>1</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9" name="矩形 8"/>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8108" y="2237156"/>
            <a:ext cx="4524344" cy="4396154"/>
          </a:xfrm>
          <a:prstGeom prst="rect">
            <a:avLst/>
          </a:prstGeom>
        </p:spPr>
      </p:pic>
      <p:grpSp>
        <p:nvGrpSpPr>
          <p:cNvPr id="18" name="组合 17"/>
          <p:cNvGrpSpPr/>
          <p:nvPr/>
        </p:nvGrpSpPr>
        <p:grpSpPr>
          <a:xfrm>
            <a:off x="4972279" y="2017119"/>
            <a:ext cx="3902089" cy="4246564"/>
            <a:chOff x="4497626" y="1992475"/>
            <a:chExt cx="3935935" cy="4246564"/>
          </a:xfrm>
        </p:grpSpPr>
        <p:sp>
          <p:nvSpPr>
            <p:cNvPr id="19" name="任意多边形 18"/>
            <p:cNvSpPr/>
            <p:nvPr/>
          </p:nvSpPr>
          <p:spPr>
            <a:xfrm>
              <a:off x="4497626" y="2270039"/>
              <a:ext cx="3935935" cy="3969000"/>
            </a:xfrm>
            <a:custGeom>
              <a:avLst/>
              <a:gdLst>
                <a:gd name="connsiteX0" fmla="*/ 0 w 4259430"/>
                <a:gd name="connsiteY0" fmla="*/ 0 h 3969000"/>
                <a:gd name="connsiteX1" fmla="*/ 4259430 w 4259430"/>
                <a:gd name="connsiteY1" fmla="*/ 0 h 3969000"/>
                <a:gd name="connsiteX2" fmla="*/ 4259430 w 4259430"/>
                <a:gd name="connsiteY2" fmla="*/ 3969000 h 3969000"/>
                <a:gd name="connsiteX3" fmla="*/ 0 w 4259430"/>
                <a:gd name="connsiteY3" fmla="*/ 3969000 h 3969000"/>
                <a:gd name="connsiteX4" fmla="*/ 0 w 4259430"/>
                <a:gd name="connsiteY4" fmla="*/ 0 h 396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9430" h="3969000">
                  <a:moveTo>
                    <a:pt x="0" y="0"/>
                  </a:moveTo>
                  <a:lnTo>
                    <a:pt x="4259430" y="0"/>
                  </a:lnTo>
                  <a:lnTo>
                    <a:pt x="4259430" y="3969000"/>
                  </a:lnTo>
                  <a:lnTo>
                    <a:pt x="0" y="3969000"/>
                  </a:lnTo>
                  <a:lnTo>
                    <a:pt x="0" y="0"/>
                  </a:lnTo>
                  <a:close/>
                </a:path>
              </a:pathLst>
            </a:custGeom>
            <a:noFill/>
            <a:ln w="19050">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30579" tIns="312420" rIns="330579" bIns="106680" numCol="1" spcCol="1270" anchor="t" anchorCtr="0">
              <a:noAutofit/>
            </a:bodyPr>
            <a:lstStyle/>
            <a:p>
              <a:pPr marL="800100" lvl="1" indent="-342900">
                <a:buClr>
                  <a:schemeClr val="tx2">
                    <a:lumMod val="75000"/>
                  </a:schemeClr>
                </a:buClr>
                <a:buFont typeface="微软雅黑" panose="020B0503020204020204" pitchFamily="34" charset="-122"/>
                <a:buChar char="−"/>
              </a:pPr>
              <a:endParaRPr lang="en-US" altLang="zh-CN" sz="2000" dirty="0" smtClean="0">
                <a:latin typeface="+mn-ea"/>
              </a:endParaRPr>
            </a:p>
            <a:p>
              <a:pPr marL="360045" lvl="1" indent="-342900" algn="just">
                <a:lnSpc>
                  <a:spcPct val="120000"/>
                </a:lnSpc>
                <a:buClr>
                  <a:schemeClr val="tx2">
                    <a:lumMod val="75000"/>
                  </a:schemeClr>
                </a:buClr>
                <a:buFont typeface="微软雅黑" panose="020B0503020204020204" pitchFamily="34" charset="-122"/>
                <a:buChar char="−"/>
              </a:pPr>
              <a:r>
                <a:rPr lang="zh-CN" altLang="en-US" sz="2200" dirty="0" smtClean="0">
                  <a:latin typeface="+mn-ea"/>
                </a:rPr>
                <a:t>检查</a:t>
              </a:r>
              <a:r>
                <a:rPr lang="zh-CN" altLang="en-US" sz="2200" dirty="0">
                  <a:latin typeface="+mn-ea"/>
                </a:rPr>
                <a:t>及畅通呼吸道：取出口内异物，清除分泌物。用一手推前额使头部尽量后仰，同时另一手将下颏向上方抬起。</a:t>
              </a:r>
              <a:endParaRPr lang="en-US" altLang="zh-CN" sz="2200" dirty="0">
                <a:latin typeface="+mn-ea"/>
              </a:endParaRPr>
            </a:p>
            <a:p>
              <a:pPr marL="360045" lvl="1" indent="-342900" algn="just">
                <a:lnSpc>
                  <a:spcPct val="120000"/>
                </a:lnSpc>
                <a:buClr>
                  <a:schemeClr val="tx2">
                    <a:lumMod val="75000"/>
                  </a:schemeClr>
                </a:buClr>
                <a:buFont typeface="微软雅黑" panose="020B0503020204020204" pitchFamily="34" charset="-122"/>
                <a:buChar char="−"/>
              </a:pPr>
              <a:r>
                <a:rPr lang="zh-CN" altLang="en-US" sz="2200" dirty="0">
                  <a:latin typeface="+mn-ea"/>
                </a:rPr>
                <a:t>注意：不要压到喉部及颌下软组织。</a:t>
              </a:r>
              <a:endParaRPr lang="zh-CN" altLang="en-US" sz="2200" dirty="0">
                <a:latin typeface="+mn-ea"/>
              </a:endParaRPr>
            </a:p>
          </p:txBody>
        </p:sp>
        <p:sp>
          <p:nvSpPr>
            <p:cNvPr id="20" name="平行四边形 19"/>
            <p:cNvSpPr/>
            <p:nvPr/>
          </p:nvSpPr>
          <p:spPr>
            <a:xfrm>
              <a:off x="5130668" y="1992475"/>
              <a:ext cx="1718376" cy="545856"/>
            </a:xfrm>
            <a:prstGeom prst="parallelogram">
              <a:avLst/>
            </a:prstGeom>
            <a:solidFill>
              <a:schemeClr val="tx2">
                <a:lumMod val="75000"/>
              </a:schemeClr>
            </a:solidFill>
            <a:effectLst>
              <a:outerShdw blurRad="254000" dist="114300" dir="8100000" algn="tr" rotWithShape="0">
                <a:prstClr val="black">
                  <a:alpha val="27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313" tIns="21616" rIns="134313" bIns="21616" numCol="1" spcCol="1270" anchor="ctr" anchorCtr="0">
              <a:noAutofit/>
            </a:bodyPr>
            <a:lstStyle/>
            <a:p>
              <a:pPr lvl="0" algn="ctr" defTabSz="666750" rtl="0">
                <a:lnSpc>
                  <a:spcPct val="90000"/>
                </a:lnSpc>
                <a:spcBef>
                  <a:spcPct val="0"/>
                </a:spcBef>
                <a:spcAft>
                  <a:spcPct val="35000"/>
                </a:spcAft>
              </a:pPr>
              <a:r>
                <a:rPr lang="zh-CN" sz="2400" b="1" kern="1200" dirty="0" smtClean="0"/>
                <a:t>第</a:t>
              </a:r>
              <a:r>
                <a:rPr lang="zh-CN" altLang="en-US" sz="2400" b="1" kern="1200" dirty="0" smtClean="0"/>
                <a:t>三</a:t>
              </a:r>
              <a:r>
                <a:rPr lang="zh-CN" sz="2400" b="1" kern="1200" dirty="0" smtClean="0"/>
                <a:t>步</a:t>
              </a:r>
              <a:endParaRPr lang="zh-CN" sz="2400" b="1" kern="1200" dirty="0"/>
            </a:p>
          </p:txBody>
        </p:sp>
      </p:grpSp>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9131968" cy="6858000"/>
          </a:xfrm>
          <a:prstGeom prst="rect">
            <a:avLst/>
          </a:prstGeom>
          <a:gradFill>
            <a:gsLst>
              <a:gs pos="86800">
                <a:srgbClr val="F7F7F7"/>
              </a:gs>
              <a:gs pos="0">
                <a:srgbClr val="F6F9F5"/>
              </a:gs>
              <a:gs pos="50000">
                <a:srgbClr val="F6F9F5"/>
              </a:gs>
              <a:gs pos="100000">
                <a:srgbClr val="F9F9F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0" y="500037"/>
            <a:ext cx="9144000" cy="1200329"/>
            <a:chOff x="0" y="500037"/>
            <a:chExt cx="9144000" cy="1200329"/>
          </a:xfrm>
        </p:grpSpPr>
        <p:sp>
          <p:nvSpPr>
            <p:cNvPr id="5" name="矩形 4"/>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520280" y="572045"/>
              <a:ext cx="2953763" cy="578358"/>
            </a:xfrm>
            <a:prstGeom prst="rect">
              <a:avLst/>
            </a:prstGeom>
            <a:gradFill>
              <a:gsLst>
                <a:gs pos="28000">
                  <a:srgbClr val="F6F9F5"/>
                </a:gs>
                <a:gs pos="0">
                  <a:srgbClr val="F6F9F5"/>
                </a:gs>
                <a:gs pos="50000">
                  <a:srgbClr val="F6F9F5"/>
                </a:gs>
                <a:gs pos="100000">
                  <a:srgbClr val="F6F9F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4"/>
            <p:cNvSpPr txBox="1"/>
            <p:nvPr/>
          </p:nvSpPr>
          <p:spPr>
            <a:xfrm>
              <a:off x="2520281" y="676715"/>
              <a:ext cx="2953762" cy="553998"/>
            </a:xfrm>
            <a:prstGeom prst="rect">
              <a:avLst/>
            </a:prstGeom>
            <a:noFill/>
          </p:spPr>
          <p:txBody>
            <a:bodyPr wrap="square" rtlCol="0">
              <a:spAutoFit/>
            </a:bodyPr>
            <a:lstStyle/>
            <a:p>
              <a:r>
                <a:rPr lang="zh-CN" altLang="en-US" sz="3000" b="1" spc="110" dirty="0" smtClean="0">
                  <a:solidFill>
                    <a:srgbClr val="F24848"/>
                  </a:solidFill>
                  <a:ea typeface="微软雅黑" panose="020B0503020204020204" pitchFamily="34" charset="-122"/>
                </a:rPr>
                <a:t>心肺复苏术流程</a:t>
              </a:r>
              <a:endParaRPr lang="zh-CN" altLang="en-US" sz="3000" b="1" spc="110" dirty="0">
                <a:solidFill>
                  <a:srgbClr val="F24848"/>
                </a:solidFill>
                <a:ea typeface="微软雅黑" panose="020B0503020204020204" pitchFamily="34" charset="-122"/>
              </a:endParaRPr>
            </a:p>
          </p:txBody>
        </p:sp>
        <p:sp>
          <p:nvSpPr>
            <p:cNvPr id="8" name="矩形 7"/>
            <p:cNvSpPr/>
            <p:nvPr/>
          </p:nvSpPr>
          <p:spPr>
            <a:xfrm>
              <a:off x="1217735" y="500037"/>
              <a:ext cx="726481" cy="1200329"/>
            </a:xfrm>
            <a:prstGeom prst="rect">
              <a:avLst/>
            </a:prstGeom>
          </p:spPr>
          <p:txBody>
            <a:bodyPr wrap="none">
              <a:spAutoFit/>
            </a:bodyPr>
            <a:lstStyle/>
            <a:p>
              <a:r>
                <a:rPr lang="en-US" altLang="zh-CN" sz="7200" b="1" i="1" dirty="0">
                  <a:solidFill>
                    <a:srgbClr val="F24848"/>
                  </a:solidFill>
                  <a:latin typeface="Franklin Gothic Medium" panose="020B0603020102020204" pitchFamily="34" charset="0"/>
                  <a:ea typeface="方正硬笔行书简体" pitchFamily="65" charset="-122"/>
                </a:rPr>
                <a:t>1</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9" name="矩形 8"/>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4" name="组合 13"/>
          <p:cNvGrpSpPr/>
          <p:nvPr/>
        </p:nvGrpSpPr>
        <p:grpSpPr>
          <a:xfrm>
            <a:off x="300380" y="2069682"/>
            <a:ext cx="4030988" cy="4348512"/>
            <a:chOff x="4972279" y="2017119"/>
            <a:chExt cx="3867457" cy="4348512"/>
          </a:xfrm>
        </p:grpSpPr>
        <p:sp>
          <p:nvSpPr>
            <p:cNvPr id="19" name="任意多边形 18"/>
            <p:cNvSpPr/>
            <p:nvPr/>
          </p:nvSpPr>
          <p:spPr>
            <a:xfrm>
              <a:off x="4972279" y="2294682"/>
              <a:ext cx="3867457" cy="4070949"/>
            </a:xfrm>
            <a:custGeom>
              <a:avLst/>
              <a:gdLst>
                <a:gd name="connsiteX0" fmla="*/ 0 w 4259430"/>
                <a:gd name="connsiteY0" fmla="*/ 0 h 3969000"/>
                <a:gd name="connsiteX1" fmla="*/ 4259430 w 4259430"/>
                <a:gd name="connsiteY1" fmla="*/ 0 h 3969000"/>
                <a:gd name="connsiteX2" fmla="*/ 4259430 w 4259430"/>
                <a:gd name="connsiteY2" fmla="*/ 3969000 h 3969000"/>
                <a:gd name="connsiteX3" fmla="*/ 0 w 4259430"/>
                <a:gd name="connsiteY3" fmla="*/ 3969000 h 3969000"/>
                <a:gd name="connsiteX4" fmla="*/ 0 w 4259430"/>
                <a:gd name="connsiteY4" fmla="*/ 0 h 396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9430" h="3969000">
                  <a:moveTo>
                    <a:pt x="0" y="0"/>
                  </a:moveTo>
                  <a:lnTo>
                    <a:pt x="4259430" y="0"/>
                  </a:lnTo>
                  <a:lnTo>
                    <a:pt x="4259430" y="3969000"/>
                  </a:lnTo>
                  <a:lnTo>
                    <a:pt x="0" y="3969000"/>
                  </a:lnTo>
                  <a:lnTo>
                    <a:pt x="0" y="0"/>
                  </a:lnTo>
                  <a:close/>
                </a:path>
              </a:pathLst>
            </a:custGeom>
            <a:noFill/>
            <a:ln w="19050">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30579" tIns="312420" rIns="330579" bIns="106680" numCol="1" spcCol="1270" anchor="t" anchorCtr="0">
              <a:noAutofit/>
            </a:bodyPr>
            <a:lstStyle/>
            <a:p>
              <a:pPr marL="800100" lvl="1" indent="-342900">
                <a:buClr>
                  <a:schemeClr val="tx2">
                    <a:lumMod val="75000"/>
                  </a:schemeClr>
                </a:buClr>
                <a:buFont typeface="微软雅黑" panose="020B0503020204020204" pitchFamily="34" charset="-122"/>
                <a:buChar char="−"/>
              </a:pPr>
              <a:endParaRPr lang="en-US" altLang="zh-CN" sz="1000" dirty="0" smtClean="0">
                <a:latin typeface="+mn-ea"/>
              </a:endParaRPr>
            </a:p>
            <a:p>
              <a:pPr marL="285750" indent="-285750" algn="just">
                <a:lnSpc>
                  <a:spcPct val="120000"/>
                </a:lnSpc>
                <a:buClr>
                  <a:schemeClr val="tx2">
                    <a:lumMod val="75000"/>
                  </a:schemeClr>
                </a:buClr>
                <a:buFont typeface="Verdana" panose="020B0604030504040204" pitchFamily="34" charset="0"/>
                <a:buChar char="−"/>
              </a:pPr>
              <a:r>
                <a:rPr lang="zh-CN" altLang="en-US" sz="2200" dirty="0" smtClean="0">
                  <a:latin typeface="+mn-ea"/>
                </a:rPr>
                <a:t>人工呼吸：</a:t>
              </a:r>
              <a:endParaRPr lang="en-US" altLang="zh-CN" sz="2200" dirty="0" smtClean="0">
                <a:latin typeface="+mn-ea"/>
              </a:endParaRPr>
            </a:p>
            <a:p>
              <a:pPr marL="285750" indent="-285750" algn="just">
                <a:lnSpc>
                  <a:spcPct val="120000"/>
                </a:lnSpc>
                <a:buClr>
                  <a:schemeClr val="tx2">
                    <a:lumMod val="75000"/>
                  </a:schemeClr>
                </a:buClr>
                <a:buFont typeface="Verdana" panose="020B0604030504040204" pitchFamily="34" charset="0"/>
                <a:buChar char="−"/>
              </a:pPr>
              <a:r>
                <a:rPr lang="zh-CN" altLang="en-US" sz="2200" dirty="0" smtClean="0">
                  <a:latin typeface="+mn-ea"/>
                </a:rPr>
                <a:t>保持</a:t>
              </a:r>
              <a:r>
                <a:rPr lang="zh-CN" altLang="en-US" sz="2200" dirty="0">
                  <a:latin typeface="+mn-ea"/>
                </a:rPr>
                <a:t>压额抬颏手法，用压住额头的手以拇指食指捏住患者鼻孔，张口罩紧患者口唇吹气，同时用眼角注视患者的胸廓，胸廓膨起为</a:t>
              </a:r>
              <a:r>
                <a:rPr lang="zh-CN" altLang="en-US" sz="2200" dirty="0" smtClean="0">
                  <a:latin typeface="+mn-ea"/>
                </a:rPr>
                <a:t>有效。待胸廓</a:t>
              </a:r>
              <a:r>
                <a:rPr lang="zh-CN" altLang="en-US" sz="2200" dirty="0">
                  <a:latin typeface="+mn-ea"/>
                </a:rPr>
                <a:t>下降，吹第二</a:t>
              </a:r>
              <a:r>
                <a:rPr lang="zh-CN" altLang="en-US" sz="2200" dirty="0"/>
                <a:t>口气。 </a:t>
              </a:r>
              <a:endParaRPr lang="zh-CN" altLang="en-US" sz="2200" dirty="0"/>
            </a:p>
          </p:txBody>
        </p:sp>
        <p:sp>
          <p:nvSpPr>
            <p:cNvPr id="20" name="平行四边形 19"/>
            <p:cNvSpPr/>
            <p:nvPr/>
          </p:nvSpPr>
          <p:spPr>
            <a:xfrm>
              <a:off x="6555907" y="2017119"/>
              <a:ext cx="1703599" cy="545856"/>
            </a:xfrm>
            <a:prstGeom prst="parallelogram">
              <a:avLst/>
            </a:prstGeom>
            <a:solidFill>
              <a:schemeClr val="tx2">
                <a:lumMod val="75000"/>
              </a:schemeClr>
            </a:solidFill>
            <a:effectLst>
              <a:outerShdw blurRad="254000" dist="114300" dir="8100000" algn="tr" rotWithShape="0">
                <a:prstClr val="black">
                  <a:alpha val="27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313" tIns="21616" rIns="134313" bIns="21616" numCol="1" spcCol="1270" anchor="ctr" anchorCtr="0">
              <a:noAutofit/>
            </a:bodyPr>
            <a:lstStyle/>
            <a:p>
              <a:pPr lvl="0" algn="ctr" defTabSz="666750">
                <a:lnSpc>
                  <a:spcPct val="90000"/>
                </a:lnSpc>
                <a:spcBef>
                  <a:spcPct val="0"/>
                </a:spcBef>
                <a:spcAft>
                  <a:spcPct val="35000"/>
                </a:spcAft>
              </a:pPr>
              <a:r>
                <a:rPr lang="zh-CN" altLang="en-US" sz="2400" b="1" dirty="0"/>
                <a:t>第四步</a:t>
              </a:r>
              <a:endParaRPr lang="zh-CN" sz="2400" b="1" kern="1200" dirty="0"/>
            </a:p>
          </p:txBody>
        </p:sp>
      </p:gr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31748" y="2342610"/>
            <a:ext cx="4295790" cy="4222834"/>
          </a:xfrm>
          <a:prstGeom prst="rect">
            <a:avLst/>
          </a:prstGeom>
        </p:spPr>
      </p:pic>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36959" y="2213657"/>
            <a:ext cx="4607041" cy="4070949"/>
          </a:xfrm>
          <a:prstGeom prst="rect">
            <a:avLst/>
          </a:prstGeom>
        </p:spPr>
      </p:pic>
      <p:grpSp>
        <p:nvGrpSpPr>
          <p:cNvPr id="4" name="组合 3"/>
          <p:cNvGrpSpPr/>
          <p:nvPr/>
        </p:nvGrpSpPr>
        <p:grpSpPr>
          <a:xfrm>
            <a:off x="0" y="500037"/>
            <a:ext cx="9144000" cy="1200329"/>
            <a:chOff x="0" y="500037"/>
            <a:chExt cx="9144000" cy="1200329"/>
          </a:xfrm>
        </p:grpSpPr>
        <p:sp>
          <p:nvSpPr>
            <p:cNvPr id="5" name="矩形 4"/>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520280" y="572045"/>
              <a:ext cx="2953763" cy="57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4"/>
            <p:cNvSpPr txBox="1"/>
            <p:nvPr/>
          </p:nvSpPr>
          <p:spPr>
            <a:xfrm>
              <a:off x="2520281" y="676715"/>
              <a:ext cx="2953762" cy="553998"/>
            </a:xfrm>
            <a:prstGeom prst="rect">
              <a:avLst/>
            </a:prstGeom>
            <a:noFill/>
          </p:spPr>
          <p:txBody>
            <a:bodyPr wrap="square" rtlCol="0">
              <a:spAutoFit/>
            </a:bodyPr>
            <a:lstStyle/>
            <a:p>
              <a:r>
                <a:rPr lang="zh-CN" altLang="en-US" sz="3000" b="1" spc="110" dirty="0" smtClean="0">
                  <a:solidFill>
                    <a:srgbClr val="F24848"/>
                  </a:solidFill>
                  <a:ea typeface="微软雅黑" panose="020B0503020204020204" pitchFamily="34" charset="-122"/>
                </a:rPr>
                <a:t>心肺复苏术流程</a:t>
              </a:r>
              <a:endParaRPr lang="zh-CN" altLang="en-US" sz="3000" b="1" spc="110" dirty="0">
                <a:solidFill>
                  <a:srgbClr val="F24848"/>
                </a:solidFill>
                <a:ea typeface="微软雅黑" panose="020B0503020204020204" pitchFamily="34" charset="-122"/>
              </a:endParaRPr>
            </a:p>
          </p:txBody>
        </p:sp>
        <p:sp>
          <p:nvSpPr>
            <p:cNvPr id="8" name="矩形 7"/>
            <p:cNvSpPr/>
            <p:nvPr/>
          </p:nvSpPr>
          <p:spPr>
            <a:xfrm>
              <a:off x="1217735" y="500037"/>
              <a:ext cx="726481" cy="1200329"/>
            </a:xfrm>
            <a:prstGeom prst="rect">
              <a:avLst/>
            </a:prstGeom>
          </p:spPr>
          <p:txBody>
            <a:bodyPr wrap="none">
              <a:spAutoFit/>
            </a:bodyPr>
            <a:lstStyle/>
            <a:p>
              <a:r>
                <a:rPr lang="en-US" altLang="zh-CN" sz="7200" b="1" i="1" dirty="0">
                  <a:solidFill>
                    <a:srgbClr val="F24848"/>
                  </a:solidFill>
                  <a:latin typeface="Franklin Gothic Medium" panose="020B0603020102020204" pitchFamily="34" charset="0"/>
                  <a:ea typeface="方正硬笔行书简体" pitchFamily="65" charset="-122"/>
                </a:rPr>
                <a:t>1</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9" name="矩形 8"/>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9" name="任意多边形 18"/>
          <p:cNvSpPr/>
          <p:nvPr/>
        </p:nvSpPr>
        <p:spPr>
          <a:xfrm>
            <a:off x="300380" y="2218292"/>
            <a:ext cx="4400574" cy="4288016"/>
          </a:xfrm>
          <a:custGeom>
            <a:avLst/>
            <a:gdLst>
              <a:gd name="connsiteX0" fmla="*/ 0 w 4259430"/>
              <a:gd name="connsiteY0" fmla="*/ 0 h 3969000"/>
              <a:gd name="connsiteX1" fmla="*/ 4259430 w 4259430"/>
              <a:gd name="connsiteY1" fmla="*/ 0 h 3969000"/>
              <a:gd name="connsiteX2" fmla="*/ 4259430 w 4259430"/>
              <a:gd name="connsiteY2" fmla="*/ 3969000 h 3969000"/>
              <a:gd name="connsiteX3" fmla="*/ 0 w 4259430"/>
              <a:gd name="connsiteY3" fmla="*/ 3969000 h 3969000"/>
              <a:gd name="connsiteX4" fmla="*/ 0 w 4259430"/>
              <a:gd name="connsiteY4" fmla="*/ 0 h 396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9430" h="3969000">
                <a:moveTo>
                  <a:pt x="0" y="0"/>
                </a:moveTo>
                <a:lnTo>
                  <a:pt x="4259430" y="0"/>
                </a:lnTo>
                <a:lnTo>
                  <a:pt x="4259430" y="3969000"/>
                </a:lnTo>
                <a:lnTo>
                  <a:pt x="0" y="3969000"/>
                </a:lnTo>
                <a:lnTo>
                  <a:pt x="0" y="0"/>
                </a:lnTo>
                <a:close/>
              </a:path>
            </a:pathLst>
          </a:custGeom>
          <a:noFill/>
          <a:ln w="19050">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30579" tIns="312420" rIns="330579" bIns="106680" numCol="1" spcCol="1270" anchor="t" anchorCtr="0">
            <a:noAutofit/>
          </a:bodyPr>
          <a:lstStyle/>
          <a:p>
            <a:pPr marL="800100" lvl="1" indent="-342900">
              <a:buClr>
                <a:schemeClr val="tx2">
                  <a:lumMod val="75000"/>
                </a:schemeClr>
              </a:buClr>
              <a:buFont typeface="微软雅黑" panose="020B0503020204020204" pitchFamily="34" charset="-122"/>
              <a:buChar char="−"/>
            </a:pPr>
            <a:endParaRPr lang="en-US" altLang="zh-CN" sz="1000" dirty="0" smtClean="0">
              <a:latin typeface="+mn-ea"/>
            </a:endParaRPr>
          </a:p>
          <a:p>
            <a:pPr marL="342900" indent="-342900" algn="just">
              <a:lnSpc>
                <a:spcPct val="120000"/>
              </a:lnSpc>
              <a:buClr>
                <a:schemeClr val="tx2">
                  <a:lumMod val="75000"/>
                </a:schemeClr>
              </a:buClr>
              <a:buFontTx/>
              <a:buChar char="−"/>
            </a:pPr>
            <a:r>
              <a:rPr lang="zh-CN" altLang="en-US" sz="2000" dirty="0" smtClean="0"/>
              <a:t>胸</a:t>
            </a:r>
            <a:r>
              <a:rPr lang="zh-CN" altLang="en-US" sz="2000" dirty="0"/>
              <a:t>外心脏按压</a:t>
            </a:r>
            <a:r>
              <a:rPr lang="zh-CN" altLang="en-US" sz="2000" dirty="0" smtClean="0"/>
              <a:t>：</a:t>
            </a:r>
            <a:endParaRPr lang="en-US" altLang="zh-CN" sz="2000" dirty="0" smtClean="0"/>
          </a:p>
          <a:p>
            <a:pPr marL="342900" indent="-342900" algn="just">
              <a:lnSpc>
                <a:spcPct val="120000"/>
              </a:lnSpc>
              <a:buClr>
                <a:schemeClr val="tx2">
                  <a:lumMod val="75000"/>
                </a:schemeClr>
              </a:buClr>
              <a:buFontTx/>
              <a:buChar char="−"/>
            </a:pPr>
            <a:r>
              <a:rPr lang="zh-CN" altLang="en-US" sz="2000" dirty="0" smtClean="0"/>
              <a:t>心脏按压</a:t>
            </a:r>
            <a:r>
              <a:rPr lang="zh-CN" altLang="en-US" sz="2000" dirty="0"/>
              <a:t>部位</a:t>
            </a:r>
            <a:r>
              <a:rPr lang="en-US" altLang="zh-CN" sz="2000" dirty="0">
                <a:latin typeface="Times New Roman" panose="02020603050405020304" pitchFamily="18" charset="0"/>
              </a:rPr>
              <a:t>——</a:t>
            </a:r>
            <a:r>
              <a:rPr lang="zh-CN" altLang="en-US" sz="2000" dirty="0"/>
              <a:t>胸骨下半部，胸部正中央，双肩前倾在患者胸部正上方，腰挺直，以臀部为轴，用整个上半身的重量垂直下压，双手掌根重叠，手指互扣翘起，以掌根按压，手臂要挺直，胳膊肘不能打弯</a:t>
            </a:r>
            <a:r>
              <a:rPr lang="zh-CN" altLang="en-US" sz="2000" dirty="0" smtClean="0"/>
              <a:t>。</a:t>
            </a:r>
            <a:endParaRPr lang="en-US" altLang="zh-CN" sz="2000" dirty="0" smtClean="0"/>
          </a:p>
          <a:p>
            <a:pPr marL="342900" indent="-342900" algn="just">
              <a:lnSpc>
                <a:spcPct val="120000"/>
              </a:lnSpc>
              <a:buClr>
                <a:schemeClr val="tx2">
                  <a:lumMod val="75000"/>
                </a:schemeClr>
              </a:buClr>
              <a:buFontTx/>
              <a:buChar char="−"/>
            </a:pPr>
            <a:r>
              <a:rPr lang="zh-CN" altLang="en-US" sz="2000" dirty="0" smtClean="0"/>
              <a:t>一般来说</a:t>
            </a:r>
            <a:r>
              <a:rPr lang="zh-CN" altLang="en-US" sz="2000" dirty="0"/>
              <a:t>，心脏按压与人工呼吸比例为</a:t>
            </a:r>
            <a:r>
              <a:rPr lang="en-US" altLang="zh-CN" sz="2000" dirty="0"/>
              <a:t>30</a:t>
            </a:r>
            <a:r>
              <a:rPr lang="zh-CN" altLang="en-US" sz="2000" dirty="0"/>
              <a:t>：</a:t>
            </a:r>
            <a:r>
              <a:rPr lang="en-US" altLang="zh-CN" sz="2000" dirty="0"/>
              <a:t>2</a:t>
            </a:r>
            <a:r>
              <a:rPr lang="zh-CN" altLang="en-US" sz="2000" dirty="0"/>
              <a:t>。</a:t>
            </a:r>
            <a:endParaRPr lang="zh-CN" altLang="en-US" sz="2000" dirty="0"/>
          </a:p>
        </p:txBody>
      </p:sp>
      <p:sp>
        <p:nvSpPr>
          <p:cNvPr id="20" name="平行四边形 19"/>
          <p:cNvSpPr/>
          <p:nvPr/>
        </p:nvSpPr>
        <p:spPr>
          <a:xfrm>
            <a:off x="2326112" y="1940729"/>
            <a:ext cx="1775634" cy="545856"/>
          </a:xfrm>
          <a:prstGeom prst="parallelogram">
            <a:avLst/>
          </a:prstGeom>
          <a:solidFill>
            <a:schemeClr val="tx2">
              <a:lumMod val="75000"/>
            </a:schemeClr>
          </a:solidFill>
          <a:effectLst>
            <a:outerShdw blurRad="254000" dist="114300" dir="8100000" algn="tr" rotWithShape="0">
              <a:prstClr val="black">
                <a:alpha val="27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313" tIns="21616" rIns="134313" bIns="21616" numCol="1" spcCol="1270" anchor="ctr" anchorCtr="0">
            <a:noAutofit/>
          </a:bodyPr>
          <a:lstStyle/>
          <a:p>
            <a:pPr lvl="0" algn="ctr" defTabSz="666750">
              <a:lnSpc>
                <a:spcPct val="90000"/>
              </a:lnSpc>
              <a:spcBef>
                <a:spcPct val="0"/>
              </a:spcBef>
              <a:spcAft>
                <a:spcPct val="35000"/>
              </a:spcAft>
            </a:pPr>
            <a:r>
              <a:rPr lang="zh-CN" altLang="en-US" sz="2400" b="1" dirty="0" smtClean="0"/>
              <a:t>第五步</a:t>
            </a:r>
            <a:endParaRPr lang="zh-CN" sz="2400" b="1" kern="1200" dirty="0"/>
          </a:p>
        </p:txBody>
      </p:sp>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3835400" y="2008333"/>
            <a:ext cx="4099064" cy="2853999"/>
          </a:xfrm>
          <a:custGeom>
            <a:avLst/>
            <a:gdLst>
              <a:gd name="connsiteX0" fmla="*/ 142925 w 2393324"/>
              <a:gd name="connsiteY0" fmla="*/ 0 h 1786566"/>
              <a:gd name="connsiteX1" fmla="*/ 2250399 w 2393324"/>
              <a:gd name="connsiteY1" fmla="*/ 0 h 1786566"/>
              <a:gd name="connsiteX2" fmla="*/ 2393324 w 2393324"/>
              <a:gd name="connsiteY2" fmla="*/ 142925 h 1786566"/>
              <a:gd name="connsiteX3" fmla="*/ 2393324 w 2393324"/>
              <a:gd name="connsiteY3" fmla="*/ 1786566 h 1786566"/>
              <a:gd name="connsiteX4" fmla="*/ 2393324 w 2393324"/>
              <a:gd name="connsiteY4" fmla="*/ 1786566 h 1786566"/>
              <a:gd name="connsiteX5" fmla="*/ 0 w 2393324"/>
              <a:gd name="connsiteY5" fmla="*/ 1786566 h 1786566"/>
              <a:gd name="connsiteX6" fmla="*/ 0 w 2393324"/>
              <a:gd name="connsiteY6" fmla="*/ 1786566 h 1786566"/>
              <a:gd name="connsiteX7" fmla="*/ 0 w 2393324"/>
              <a:gd name="connsiteY7" fmla="*/ 142925 h 1786566"/>
              <a:gd name="connsiteX8" fmla="*/ 142925 w 2393324"/>
              <a:gd name="connsiteY8" fmla="*/ 0 h 178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3324" h="1786566">
                <a:moveTo>
                  <a:pt x="142925" y="0"/>
                </a:moveTo>
                <a:lnTo>
                  <a:pt x="2250399" y="0"/>
                </a:lnTo>
                <a:cubicBezTo>
                  <a:pt x="2329334" y="0"/>
                  <a:pt x="2393324" y="63990"/>
                  <a:pt x="2393324" y="142925"/>
                </a:cubicBezTo>
                <a:lnTo>
                  <a:pt x="2393324" y="1786566"/>
                </a:lnTo>
                <a:lnTo>
                  <a:pt x="2393324" y="1786566"/>
                </a:lnTo>
                <a:lnTo>
                  <a:pt x="0" y="1786566"/>
                </a:lnTo>
                <a:lnTo>
                  <a:pt x="0" y="1786566"/>
                </a:lnTo>
                <a:lnTo>
                  <a:pt x="0" y="142925"/>
                </a:lnTo>
                <a:cubicBezTo>
                  <a:pt x="0" y="63990"/>
                  <a:pt x="63990" y="0"/>
                  <a:pt x="142925" y="0"/>
                </a:cubicBezTo>
                <a:close/>
              </a:path>
            </a:pathLst>
          </a:custGeom>
          <a:ln w="19050">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641" tIns="95201" rIns="59641" bIns="17780" numCol="1" spcCol="1270" anchor="ctr" anchorCtr="0">
            <a:noAutofit/>
          </a:bodyPr>
          <a:lstStyle/>
          <a:p>
            <a:pPr marL="114300" lvl="1" indent="-114300" algn="l" defTabSz="622300" rtl="0">
              <a:lnSpc>
                <a:spcPct val="120000"/>
              </a:lnSpc>
              <a:spcBef>
                <a:spcPct val="0"/>
              </a:spcBef>
              <a:buChar char="•"/>
            </a:pPr>
            <a:r>
              <a:rPr lang="zh-CN" sz="2400" kern="1200" dirty="0" smtClean="0">
                <a:solidFill>
                  <a:schemeClr val="tx2">
                    <a:lumMod val="75000"/>
                  </a:schemeClr>
                </a:solidFill>
              </a:rPr>
              <a:t>①心音及大动脉搏动恢复</a:t>
            </a:r>
            <a:endParaRPr lang="zh-CN" sz="2400" kern="1200" dirty="0">
              <a:solidFill>
                <a:schemeClr val="tx2">
                  <a:lumMod val="75000"/>
                </a:schemeClr>
              </a:solidFill>
            </a:endParaRPr>
          </a:p>
          <a:p>
            <a:pPr marL="114300" lvl="1" indent="-114300" algn="l" defTabSz="622300" rtl="0">
              <a:lnSpc>
                <a:spcPct val="120000"/>
              </a:lnSpc>
              <a:spcBef>
                <a:spcPct val="0"/>
              </a:spcBef>
              <a:buChar char="•"/>
            </a:pPr>
            <a:r>
              <a:rPr lang="zh-CN" sz="2400" kern="1200" dirty="0" smtClean="0">
                <a:solidFill>
                  <a:schemeClr val="tx2">
                    <a:lumMod val="75000"/>
                  </a:schemeClr>
                </a:solidFill>
              </a:rPr>
              <a:t>②收缩压≥</a:t>
            </a:r>
            <a:r>
              <a:rPr lang="en-US" sz="2400" kern="1200" dirty="0" smtClean="0">
                <a:solidFill>
                  <a:schemeClr val="tx2">
                    <a:lumMod val="75000"/>
                  </a:schemeClr>
                </a:solidFill>
              </a:rPr>
              <a:t>60mmHg</a:t>
            </a:r>
            <a:endParaRPr lang="zh-CN" sz="2400" kern="1200" dirty="0">
              <a:solidFill>
                <a:schemeClr val="tx2">
                  <a:lumMod val="75000"/>
                </a:schemeClr>
              </a:solidFill>
            </a:endParaRPr>
          </a:p>
          <a:p>
            <a:pPr marL="114300" lvl="1" indent="-114300" algn="l" defTabSz="622300" rtl="0">
              <a:lnSpc>
                <a:spcPct val="120000"/>
              </a:lnSpc>
              <a:spcBef>
                <a:spcPct val="0"/>
              </a:spcBef>
              <a:buChar char="•"/>
            </a:pPr>
            <a:r>
              <a:rPr lang="en-US" sz="2400" kern="1200" dirty="0" smtClean="0">
                <a:solidFill>
                  <a:schemeClr val="tx2">
                    <a:lumMod val="75000"/>
                  </a:schemeClr>
                </a:solidFill>
              </a:rPr>
              <a:t>③</a:t>
            </a:r>
            <a:r>
              <a:rPr lang="zh-CN" sz="2400" kern="1200" dirty="0" smtClean="0">
                <a:solidFill>
                  <a:schemeClr val="tx2">
                    <a:lumMod val="75000"/>
                  </a:schemeClr>
                </a:solidFill>
              </a:rPr>
              <a:t>肤色转红润</a:t>
            </a:r>
            <a:endParaRPr lang="zh-CN" sz="2400" kern="1200" dirty="0">
              <a:solidFill>
                <a:schemeClr val="tx2">
                  <a:lumMod val="75000"/>
                </a:schemeClr>
              </a:solidFill>
            </a:endParaRPr>
          </a:p>
          <a:p>
            <a:pPr marL="114300" lvl="1" indent="-114300" algn="l" defTabSz="622300" rtl="0">
              <a:lnSpc>
                <a:spcPct val="120000"/>
              </a:lnSpc>
              <a:spcBef>
                <a:spcPct val="0"/>
              </a:spcBef>
              <a:buChar char="•"/>
            </a:pPr>
            <a:r>
              <a:rPr lang="zh-CN" sz="2400" kern="1200" dirty="0" smtClean="0">
                <a:solidFill>
                  <a:schemeClr val="tx2">
                    <a:lumMod val="75000"/>
                  </a:schemeClr>
                </a:solidFill>
              </a:rPr>
              <a:t>④瞳孔回缩，光反应恢复</a:t>
            </a:r>
            <a:endParaRPr lang="zh-CN" sz="2400" kern="1200" dirty="0">
              <a:solidFill>
                <a:schemeClr val="tx2">
                  <a:lumMod val="75000"/>
                </a:schemeClr>
              </a:solidFill>
            </a:endParaRPr>
          </a:p>
          <a:p>
            <a:pPr marL="114300" lvl="1" indent="-114300" algn="l" defTabSz="622300" rtl="0">
              <a:lnSpc>
                <a:spcPct val="120000"/>
              </a:lnSpc>
              <a:spcBef>
                <a:spcPct val="0"/>
              </a:spcBef>
              <a:buChar char="•"/>
            </a:pPr>
            <a:r>
              <a:rPr lang="zh-CN" sz="2400" kern="1200" dirty="0" smtClean="0">
                <a:solidFill>
                  <a:schemeClr val="tx2">
                    <a:lumMod val="75000"/>
                  </a:schemeClr>
                </a:solidFill>
              </a:rPr>
              <a:t>⑤自主呼吸恢复 </a:t>
            </a:r>
            <a:endParaRPr lang="zh-CN" sz="2400" kern="1200" dirty="0">
              <a:solidFill>
                <a:schemeClr val="tx2">
                  <a:lumMod val="75000"/>
                </a:schemeClr>
              </a:solidFill>
            </a:endParaRPr>
          </a:p>
        </p:txBody>
      </p:sp>
      <p:sp>
        <p:nvSpPr>
          <p:cNvPr id="16" name="任意多边形 15"/>
          <p:cNvSpPr/>
          <p:nvPr/>
        </p:nvSpPr>
        <p:spPr>
          <a:xfrm>
            <a:off x="3835400" y="4868104"/>
            <a:ext cx="4099064" cy="1226638"/>
          </a:xfrm>
          <a:custGeom>
            <a:avLst/>
            <a:gdLst>
              <a:gd name="connsiteX0" fmla="*/ 0 w 2393324"/>
              <a:gd name="connsiteY0" fmla="*/ 0 h 768223"/>
              <a:gd name="connsiteX1" fmla="*/ 2393324 w 2393324"/>
              <a:gd name="connsiteY1" fmla="*/ 0 h 768223"/>
              <a:gd name="connsiteX2" fmla="*/ 2393324 w 2393324"/>
              <a:gd name="connsiteY2" fmla="*/ 768223 h 768223"/>
              <a:gd name="connsiteX3" fmla="*/ 0 w 2393324"/>
              <a:gd name="connsiteY3" fmla="*/ 768223 h 768223"/>
              <a:gd name="connsiteX4" fmla="*/ 0 w 2393324"/>
              <a:gd name="connsiteY4" fmla="*/ 0 h 768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3324" h="768223">
                <a:moveTo>
                  <a:pt x="0" y="0"/>
                </a:moveTo>
                <a:lnTo>
                  <a:pt x="2393324" y="0"/>
                </a:lnTo>
                <a:lnTo>
                  <a:pt x="2393324" y="768223"/>
                </a:lnTo>
                <a:lnTo>
                  <a:pt x="0" y="768223"/>
                </a:lnTo>
                <a:lnTo>
                  <a:pt x="0" y="0"/>
                </a:lnTo>
                <a:close/>
              </a:path>
            </a:pathLst>
          </a:custGeom>
          <a:solidFill>
            <a:schemeClr val="tx2">
              <a:lumMod val="75000"/>
            </a:schemeClr>
          </a:solidFill>
          <a:ln w="19050">
            <a:solidFill>
              <a:schemeClr val="tx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0" rIns="732014" bIns="0" numCol="1" spcCol="1270" anchor="ctr" anchorCtr="0">
            <a:noAutofit/>
          </a:bodyPr>
          <a:lstStyle/>
          <a:p>
            <a:pPr lvl="0" algn="l" defTabSz="844550" rtl="0">
              <a:lnSpc>
                <a:spcPct val="90000"/>
              </a:lnSpc>
              <a:spcBef>
                <a:spcPct val="0"/>
              </a:spcBef>
              <a:spcAft>
                <a:spcPct val="35000"/>
              </a:spcAft>
            </a:pPr>
            <a:r>
              <a:rPr lang="zh-CN" sz="2800" b="1" kern="1200" dirty="0" smtClean="0">
                <a:solidFill>
                  <a:schemeClr val="bg1"/>
                </a:solidFill>
              </a:rPr>
              <a:t>心肺复苏有效指征</a:t>
            </a:r>
            <a:endParaRPr lang="zh-CN" sz="2800" kern="1200" dirty="0">
              <a:solidFill>
                <a:schemeClr val="bg1"/>
              </a:solidFill>
            </a:endParaRPr>
          </a:p>
        </p:txBody>
      </p:sp>
      <p:grpSp>
        <p:nvGrpSpPr>
          <p:cNvPr id="27" name="组合 26"/>
          <p:cNvGrpSpPr/>
          <p:nvPr/>
        </p:nvGrpSpPr>
        <p:grpSpPr>
          <a:xfrm>
            <a:off x="6906456" y="4942354"/>
            <a:ext cx="1513105" cy="1513105"/>
            <a:chOff x="3305948" y="1685368"/>
            <a:chExt cx="1116000" cy="1116000"/>
          </a:xfrm>
        </p:grpSpPr>
        <p:grpSp>
          <p:nvGrpSpPr>
            <p:cNvPr id="32" name="组合 31"/>
            <p:cNvGrpSpPr/>
            <p:nvPr/>
          </p:nvGrpSpPr>
          <p:grpSpPr>
            <a:xfrm>
              <a:off x="3305948" y="1685368"/>
              <a:ext cx="1116000" cy="1116000"/>
              <a:chOff x="3255714" y="3722523"/>
              <a:chExt cx="813408" cy="877328"/>
            </a:xfrm>
          </p:grpSpPr>
          <p:sp>
            <p:nvSpPr>
              <p:cNvPr id="34" name="椭圆 33"/>
              <p:cNvSpPr/>
              <p:nvPr/>
            </p:nvSpPr>
            <p:spPr>
              <a:xfrm>
                <a:off x="3255714"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1016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椭圆 34"/>
              <p:cNvSpPr/>
              <p:nvPr/>
            </p:nvSpPr>
            <p:spPr>
              <a:xfrm>
                <a:off x="3268834"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3" name="文本框 32"/>
            <p:cNvSpPr txBox="1"/>
            <p:nvPr/>
          </p:nvSpPr>
          <p:spPr>
            <a:xfrm>
              <a:off x="3439719" y="2074202"/>
              <a:ext cx="124208" cy="351799"/>
            </a:xfrm>
            <a:prstGeom prst="rect">
              <a:avLst/>
            </a:prstGeom>
            <a:noFill/>
          </p:spPr>
          <p:txBody>
            <a:bodyPr wrap="none" rtlCol="0">
              <a:spAutoFit/>
            </a:bodyPr>
            <a:lstStyle/>
            <a:p>
              <a:endParaRPr lang="zh-CN" altLang="en-US" sz="2800" b="1" dirty="0" smtClean="0">
                <a:solidFill>
                  <a:prstClr val="black"/>
                </a:solidFill>
                <a:latin typeface="微软雅黑" panose="020B0503020204020204" pitchFamily="34" charset="-122"/>
                <a:ea typeface="微软雅黑" panose="020B0503020204020204" pitchFamily="34" charset="-122"/>
              </a:endParaRPr>
            </a:p>
          </p:txBody>
        </p:sp>
      </p:grpSp>
      <p:sp>
        <p:nvSpPr>
          <p:cNvPr id="25" name="任意多边形 24"/>
          <p:cNvSpPr/>
          <p:nvPr/>
        </p:nvSpPr>
        <p:spPr>
          <a:xfrm>
            <a:off x="969273" y="2540000"/>
            <a:ext cx="1659628" cy="3519596"/>
          </a:xfrm>
          <a:custGeom>
            <a:avLst/>
            <a:gdLst>
              <a:gd name="connsiteX0" fmla="*/ 698886 w 1402451"/>
              <a:gd name="connsiteY0" fmla="*/ 0 h 2907324"/>
              <a:gd name="connsiteX1" fmla="*/ 1038856 w 1402451"/>
              <a:gd name="connsiteY1" fmla="*/ 363416 h 2907324"/>
              <a:gd name="connsiteX2" fmla="*/ 767402 w 1402451"/>
              <a:gd name="connsiteY2" fmla="*/ 719449 h 2907324"/>
              <a:gd name="connsiteX3" fmla="*/ 698895 w 1402451"/>
              <a:gd name="connsiteY3" fmla="*/ 726831 h 2907324"/>
              <a:gd name="connsiteX4" fmla="*/ 1003682 w 1402451"/>
              <a:gd name="connsiteY4" fmla="*/ 726831 h 2907324"/>
              <a:gd name="connsiteX5" fmla="*/ 1156085 w 1402451"/>
              <a:gd name="connsiteY5" fmla="*/ 879234 h 2907324"/>
              <a:gd name="connsiteX6" fmla="*/ 1156085 w 1402451"/>
              <a:gd name="connsiteY6" fmla="*/ 861677 h 2907324"/>
              <a:gd name="connsiteX7" fmla="*/ 1197147 w 1402451"/>
              <a:gd name="connsiteY7" fmla="*/ 820615 h 2907324"/>
              <a:gd name="connsiteX8" fmla="*/ 1361389 w 1402451"/>
              <a:gd name="connsiteY8" fmla="*/ 820615 h 2907324"/>
              <a:gd name="connsiteX9" fmla="*/ 1402451 w 1402451"/>
              <a:gd name="connsiteY9" fmla="*/ 861677 h 2907324"/>
              <a:gd name="connsiteX10" fmla="*/ 1402451 w 1402451"/>
              <a:gd name="connsiteY10" fmla="*/ 1424322 h 2907324"/>
              <a:gd name="connsiteX11" fmla="*/ 1361389 w 1402451"/>
              <a:gd name="connsiteY11" fmla="*/ 1465384 h 2907324"/>
              <a:gd name="connsiteX12" fmla="*/ 1197147 w 1402451"/>
              <a:gd name="connsiteY12" fmla="*/ 1465384 h 2907324"/>
              <a:gd name="connsiteX13" fmla="*/ 1156085 w 1402451"/>
              <a:gd name="connsiteY13" fmla="*/ 1424322 h 2907324"/>
              <a:gd name="connsiteX14" fmla="*/ 1156085 w 1402451"/>
              <a:gd name="connsiteY14" fmla="*/ 1500551 h 2907324"/>
              <a:gd name="connsiteX15" fmla="*/ 1144109 w 1402451"/>
              <a:gd name="connsiteY15" fmla="*/ 1559873 h 2907324"/>
              <a:gd name="connsiteX16" fmla="*/ 1134068 w 1402451"/>
              <a:gd name="connsiteY16" fmla="*/ 1574766 h 2907324"/>
              <a:gd name="connsiteX17" fmla="*/ 1138608 w 1402451"/>
              <a:gd name="connsiteY17" fmla="*/ 1576647 h 2907324"/>
              <a:gd name="connsiteX18" fmla="*/ 1156085 w 1402451"/>
              <a:gd name="connsiteY18" fmla="*/ 1618840 h 2907324"/>
              <a:gd name="connsiteX19" fmla="*/ 1156085 w 1402451"/>
              <a:gd name="connsiteY19" fmla="*/ 2847654 h 2907324"/>
              <a:gd name="connsiteX20" fmla="*/ 1096415 w 1402451"/>
              <a:gd name="connsiteY20" fmla="*/ 2907324 h 2907324"/>
              <a:gd name="connsiteX21" fmla="*/ 857741 w 1402451"/>
              <a:gd name="connsiteY21" fmla="*/ 2907324 h 2907324"/>
              <a:gd name="connsiteX22" fmla="*/ 798071 w 1402451"/>
              <a:gd name="connsiteY22" fmla="*/ 2847654 h 2907324"/>
              <a:gd name="connsiteX23" fmla="*/ 798071 w 1402451"/>
              <a:gd name="connsiteY23" fmla="*/ 1652954 h 2907324"/>
              <a:gd name="connsiteX24" fmla="*/ 599699 w 1402451"/>
              <a:gd name="connsiteY24" fmla="*/ 1652954 h 2907324"/>
              <a:gd name="connsiteX25" fmla="*/ 599699 w 1402451"/>
              <a:gd name="connsiteY25" fmla="*/ 2847654 h 2907324"/>
              <a:gd name="connsiteX26" fmla="*/ 540029 w 1402451"/>
              <a:gd name="connsiteY26" fmla="*/ 2907324 h 2907324"/>
              <a:gd name="connsiteX27" fmla="*/ 301355 w 1402451"/>
              <a:gd name="connsiteY27" fmla="*/ 2907324 h 2907324"/>
              <a:gd name="connsiteX28" fmla="*/ 241685 w 1402451"/>
              <a:gd name="connsiteY28" fmla="*/ 2847654 h 2907324"/>
              <a:gd name="connsiteX29" fmla="*/ 241685 w 1402451"/>
              <a:gd name="connsiteY29" fmla="*/ 1618840 h 2907324"/>
              <a:gd name="connsiteX30" fmla="*/ 259162 w 1402451"/>
              <a:gd name="connsiteY30" fmla="*/ 1576647 h 2907324"/>
              <a:gd name="connsiteX31" fmla="*/ 263703 w 1402451"/>
              <a:gd name="connsiteY31" fmla="*/ 1574766 h 2907324"/>
              <a:gd name="connsiteX32" fmla="*/ 253662 w 1402451"/>
              <a:gd name="connsiteY32" fmla="*/ 1559873 h 2907324"/>
              <a:gd name="connsiteX33" fmla="*/ 241685 w 1402451"/>
              <a:gd name="connsiteY33" fmla="*/ 1500551 h 2907324"/>
              <a:gd name="connsiteX34" fmla="*/ 241685 w 1402451"/>
              <a:gd name="connsiteY34" fmla="*/ 1435623 h 2907324"/>
              <a:gd name="connsiteX35" fmla="*/ 234339 w 1402451"/>
              <a:gd name="connsiteY35" fmla="*/ 1453357 h 2907324"/>
              <a:gd name="connsiteX36" fmla="*/ 205304 w 1402451"/>
              <a:gd name="connsiteY36" fmla="*/ 1465384 h 2907324"/>
              <a:gd name="connsiteX37" fmla="*/ 41062 w 1402451"/>
              <a:gd name="connsiteY37" fmla="*/ 1465384 h 2907324"/>
              <a:gd name="connsiteX38" fmla="*/ 0 w 1402451"/>
              <a:gd name="connsiteY38" fmla="*/ 1424322 h 2907324"/>
              <a:gd name="connsiteX39" fmla="*/ 0 w 1402451"/>
              <a:gd name="connsiteY39" fmla="*/ 861677 h 2907324"/>
              <a:gd name="connsiteX40" fmla="*/ 41062 w 1402451"/>
              <a:gd name="connsiteY40" fmla="*/ 820615 h 2907324"/>
              <a:gd name="connsiteX41" fmla="*/ 205304 w 1402451"/>
              <a:gd name="connsiteY41" fmla="*/ 820615 h 2907324"/>
              <a:gd name="connsiteX42" fmla="*/ 234339 w 1402451"/>
              <a:gd name="connsiteY42" fmla="*/ 832642 h 2907324"/>
              <a:gd name="connsiteX43" fmla="*/ 245602 w 1402451"/>
              <a:gd name="connsiteY43" fmla="*/ 859833 h 2907324"/>
              <a:gd name="connsiteX44" fmla="*/ 253662 w 1402451"/>
              <a:gd name="connsiteY44" fmla="*/ 819912 h 2907324"/>
              <a:gd name="connsiteX45" fmla="*/ 394088 w 1402451"/>
              <a:gd name="connsiteY45" fmla="*/ 726831 h 2907324"/>
              <a:gd name="connsiteX46" fmla="*/ 698877 w 1402451"/>
              <a:gd name="connsiteY46" fmla="*/ 726831 h 2907324"/>
              <a:gd name="connsiteX47" fmla="*/ 630370 w 1402451"/>
              <a:gd name="connsiteY47" fmla="*/ 719449 h 2907324"/>
              <a:gd name="connsiteX48" fmla="*/ 358916 w 1402451"/>
              <a:gd name="connsiteY48" fmla="*/ 363416 h 2907324"/>
              <a:gd name="connsiteX49" fmla="*/ 698886 w 1402451"/>
              <a:gd name="connsiteY49" fmla="*/ 0 h 290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402451" h="2907324">
                <a:moveTo>
                  <a:pt x="698886" y="0"/>
                </a:moveTo>
                <a:cubicBezTo>
                  <a:pt x="886646" y="0"/>
                  <a:pt x="1038856" y="162707"/>
                  <a:pt x="1038856" y="363416"/>
                </a:cubicBezTo>
                <a:cubicBezTo>
                  <a:pt x="1038856" y="539036"/>
                  <a:pt x="922320" y="685561"/>
                  <a:pt x="767402" y="719449"/>
                </a:cubicBezTo>
                <a:lnTo>
                  <a:pt x="698895" y="726831"/>
                </a:lnTo>
                <a:lnTo>
                  <a:pt x="1003682" y="726831"/>
                </a:lnTo>
                <a:cubicBezTo>
                  <a:pt x="1087852" y="726831"/>
                  <a:pt x="1156085" y="795064"/>
                  <a:pt x="1156085" y="879234"/>
                </a:cubicBezTo>
                <a:lnTo>
                  <a:pt x="1156085" y="861677"/>
                </a:lnTo>
                <a:cubicBezTo>
                  <a:pt x="1156085" y="838999"/>
                  <a:pt x="1174469" y="820615"/>
                  <a:pt x="1197147" y="820615"/>
                </a:cubicBezTo>
                <a:lnTo>
                  <a:pt x="1361389" y="820615"/>
                </a:lnTo>
                <a:cubicBezTo>
                  <a:pt x="1384067" y="820615"/>
                  <a:pt x="1402451" y="838999"/>
                  <a:pt x="1402451" y="861677"/>
                </a:cubicBezTo>
                <a:lnTo>
                  <a:pt x="1402451" y="1424322"/>
                </a:lnTo>
                <a:cubicBezTo>
                  <a:pt x="1402451" y="1447000"/>
                  <a:pt x="1384067" y="1465384"/>
                  <a:pt x="1361389" y="1465384"/>
                </a:cubicBezTo>
                <a:lnTo>
                  <a:pt x="1197147" y="1465384"/>
                </a:lnTo>
                <a:cubicBezTo>
                  <a:pt x="1174469" y="1465384"/>
                  <a:pt x="1156085" y="1447000"/>
                  <a:pt x="1156085" y="1424322"/>
                </a:cubicBezTo>
                <a:lnTo>
                  <a:pt x="1156085" y="1500551"/>
                </a:lnTo>
                <a:cubicBezTo>
                  <a:pt x="1156085" y="1521594"/>
                  <a:pt x="1151821" y="1541640"/>
                  <a:pt x="1144109" y="1559873"/>
                </a:cubicBezTo>
                <a:lnTo>
                  <a:pt x="1134068" y="1574766"/>
                </a:lnTo>
                <a:lnTo>
                  <a:pt x="1138608" y="1576647"/>
                </a:lnTo>
                <a:cubicBezTo>
                  <a:pt x="1149406" y="1587445"/>
                  <a:pt x="1156085" y="1602363"/>
                  <a:pt x="1156085" y="1618840"/>
                </a:cubicBezTo>
                <a:lnTo>
                  <a:pt x="1156085" y="2847654"/>
                </a:lnTo>
                <a:cubicBezTo>
                  <a:pt x="1156085" y="2880609"/>
                  <a:pt x="1129370" y="2907324"/>
                  <a:pt x="1096415" y="2907324"/>
                </a:cubicBezTo>
                <a:lnTo>
                  <a:pt x="857741" y="2907324"/>
                </a:lnTo>
                <a:cubicBezTo>
                  <a:pt x="824786" y="2907324"/>
                  <a:pt x="798071" y="2880609"/>
                  <a:pt x="798071" y="2847654"/>
                </a:cubicBezTo>
                <a:lnTo>
                  <a:pt x="798071" y="1652954"/>
                </a:lnTo>
                <a:lnTo>
                  <a:pt x="599699" y="1652954"/>
                </a:lnTo>
                <a:lnTo>
                  <a:pt x="599699" y="2847654"/>
                </a:lnTo>
                <a:cubicBezTo>
                  <a:pt x="599699" y="2880609"/>
                  <a:pt x="572984" y="2907324"/>
                  <a:pt x="540029" y="2907324"/>
                </a:cubicBezTo>
                <a:lnTo>
                  <a:pt x="301355" y="2907324"/>
                </a:lnTo>
                <a:cubicBezTo>
                  <a:pt x="268400" y="2907324"/>
                  <a:pt x="241685" y="2880609"/>
                  <a:pt x="241685" y="2847654"/>
                </a:cubicBezTo>
                <a:lnTo>
                  <a:pt x="241685" y="1618840"/>
                </a:lnTo>
                <a:cubicBezTo>
                  <a:pt x="241685" y="1602363"/>
                  <a:pt x="248364" y="1587445"/>
                  <a:pt x="259162" y="1576647"/>
                </a:cubicBezTo>
                <a:lnTo>
                  <a:pt x="263703" y="1574766"/>
                </a:lnTo>
                <a:lnTo>
                  <a:pt x="253662" y="1559873"/>
                </a:lnTo>
                <a:cubicBezTo>
                  <a:pt x="245950" y="1541640"/>
                  <a:pt x="241685" y="1521594"/>
                  <a:pt x="241685" y="1500551"/>
                </a:cubicBezTo>
                <a:lnTo>
                  <a:pt x="241685" y="1435623"/>
                </a:lnTo>
                <a:lnTo>
                  <a:pt x="234339" y="1453357"/>
                </a:lnTo>
                <a:cubicBezTo>
                  <a:pt x="226909" y="1460788"/>
                  <a:pt x="216643" y="1465384"/>
                  <a:pt x="205304" y="1465384"/>
                </a:cubicBezTo>
                <a:lnTo>
                  <a:pt x="41062" y="1465384"/>
                </a:lnTo>
                <a:cubicBezTo>
                  <a:pt x="18384" y="1465384"/>
                  <a:pt x="0" y="1447000"/>
                  <a:pt x="0" y="1424322"/>
                </a:cubicBezTo>
                <a:lnTo>
                  <a:pt x="0" y="861677"/>
                </a:lnTo>
                <a:cubicBezTo>
                  <a:pt x="0" y="838999"/>
                  <a:pt x="18384" y="820615"/>
                  <a:pt x="41062" y="820615"/>
                </a:cubicBezTo>
                <a:lnTo>
                  <a:pt x="205304" y="820615"/>
                </a:lnTo>
                <a:cubicBezTo>
                  <a:pt x="216643" y="820615"/>
                  <a:pt x="226909" y="825211"/>
                  <a:pt x="234339" y="832642"/>
                </a:cubicBezTo>
                <a:lnTo>
                  <a:pt x="245602" y="859833"/>
                </a:lnTo>
                <a:lnTo>
                  <a:pt x="253662" y="819912"/>
                </a:lnTo>
                <a:cubicBezTo>
                  <a:pt x="276798" y="765212"/>
                  <a:pt x="330961" y="726831"/>
                  <a:pt x="394088" y="726831"/>
                </a:cubicBezTo>
                <a:lnTo>
                  <a:pt x="698877" y="726831"/>
                </a:lnTo>
                <a:lnTo>
                  <a:pt x="630370" y="719449"/>
                </a:lnTo>
                <a:cubicBezTo>
                  <a:pt x="475452" y="685561"/>
                  <a:pt x="358916" y="539036"/>
                  <a:pt x="358916" y="363416"/>
                </a:cubicBezTo>
                <a:cubicBezTo>
                  <a:pt x="358916" y="162707"/>
                  <a:pt x="511126" y="0"/>
                  <a:pt x="698886"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969273" y="2540000"/>
            <a:ext cx="1659628" cy="3519596"/>
          </a:xfrm>
          <a:custGeom>
            <a:avLst/>
            <a:gdLst>
              <a:gd name="connsiteX0" fmla="*/ 698886 w 1402451"/>
              <a:gd name="connsiteY0" fmla="*/ 0 h 2907324"/>
              <a:gd name="connsiteX1" fmla="*/ 1038856 w 1402451"/>
              <a:gd name="connsiteY1" fmla="*/ 363416 h 2907324"/>
              <a:gd name="connsiteX2" fmla="*/ 767402 w 1402451"/>
              <a:gd name="connsiteY2" fmla="*/ 719449 h 2907324"/>
              <a:gd name="connsiteX3" fmla="*/ 698895 w 1402451"/>
              <a:gd name="connsiteY3" fmla="*/ 726831 h 2907324"/>
              <a:gd name="connsiteX4" fmla="*/ 1003682 w 1402451"/>
              <a:gd name="connsiteY4" fmla="*/ 726831 h 2907324"/>
              <a:gd name="connsiteX5" fmla="*/ 1156085 w 1402451"/>
              <a:gd name="connsiteY5" fmla="*/ 879234 h 2907324"/>
              <a:gd name="connsiteX6" fmla="*/ 1156085 w 1402451"/>
              <a:gd name="connsiteY6" fmla="*/ 861677 h 2907324"/>
              <a:gd name="connsiteX7" fmla="*/ 1197147 w 1402451"/>
              <a:gd name="connsiteY7" fmla="*/ 820615 h 2907324"/>
              <a:gd name="connsiteX8" fmla="*/ 1361389 w 1402451"/>
              <a:gd name="connsiteY8" fmla="*/ 820615 h 2907324"/>
              <a:gd name="connsiteX9" fmla="*/ 1402451 w 1402451"/>
              <a:gd name="connsiteY9" fmla="*/ 861677 h 2907324"/>
              <a:gd name="connsiteX10" fmla="*/ 1402451 w 1402451"/>
              <a:gd name="connsiteY10" fmla="*/ 1424322 h 2907324"/>
              <a:gd name="connsiteX11" fmla="*/ 1361389 w 1402451"/>
              <a:gd name="connsiteY11" fmla="*/ 1465384 h 2907324"/>
              <a:gd name="connsiteX12" fmla="*/ 1197147 w 1402451"/>
              <a:gd name="connsiteY12" fmla="*/ 1465384 h 2907324"/>
              <a:gd name="connsiteX13" fmla="*/ 1156085 w 1402451"/>
              <a:gd name="connsiteY13" fmla="*/ 1424322 h 2907324"/>
              <a:gd name="connsiteX14" fmla="*/ 1156085 w 1402451"/>
              <a:gd name="connsiteY14" fmla="*/ 1500551 h 2907324"/>
              <a:gd name="connsiteX15" fmla="*/ 1144109 w 1402451"/>
              <a:gd name="connsiteY15" fmla="*/ 1559873 h 2907324"/>
              <a:gd name="connsiteX16" fmla="*/ 1134068 w 1402451"/>
              <a:gd name="connsiteY16" fmla="*/ 1574766 h 2907324"/>
              <a:gd name="connsiteX17" fmla="*/ 1138608 w 1402451"/>
              <a:gd name="connsiteY17" fmla="*/ 1576647 h 2907324"/>
              <a:gd name="connsiteX18" fmla="*/ 1156085 w 1402451"/>
              <a:gd name="connsiteY18" fmla="*/ 1618840 h 2907324"/>
              <a:gd name="connsiteX19" fmla="*/ 1156085 w 1402451"/>
              <a:gd name="connsiteY19" fmla="*/ 2847654 h 2907324"/>
              <a:gd name="connsiteX20" fmla="*/ 1096415 w 1402451"/>
              <a:gd name="connsiteY20" fmla="*/ 2907324 h 2907324"/>
              <a:gd name="connsiteX21" fmla="*/ 857741 w 1402451"/>
              <a:gd name="connsiteY21" fmla="*/ 2907324 h 2907324"/>
              <a:gd name="connsiteX22" fmla="*/ 798071 w 1402451"/>
              <a:gd name="connsiteY22" fmla="*/ 2847654 h 2907324"/>
              <a:gd name="connsiteX23" fmla="*/ 798071 w 1402451"/>
              <a:gd name="connsiteY23" fmla="*/ 1652954 h 2907324"/>
              <a:gd name="connsiteX24" fmla="*/ 599699 w 1402451"/>
              <a:gd name="connsiteY24" fmla="*/ 1652954 h 2907324"/>
              <a:gd name="connsiteX25" fmla="*/ 599699 w 1402451"/>
              <a:gd name="connsiteY25" fmla="*/ 2847654 h 2907324"/>
              <a:gd name="connsiteX26" fmla="*/ 540029 w 1402451"/>
              <a:gd name="connsiteY26" fmla="*/ 2907324 h 2907324"/>
              <a:gd name="connsiteX27" fmla="*/ 301355 w 1402451"/>
              <a:gd name="connsiteY27" fmla="*/ 2907324 h 2907324"/>
              <a:gd name="connsiteX28" fmla="*/ 241685 w 1402451"/>
              <a:gd name="connsiteY28" fmla="*/ 2847654 h 2907324"/>
              <a:gd name="connsiteX29" fmla="*/ 241685 w 1402451"/>
              <a:gd name="connsiteY29" fmla="*/ 1618840 h 2907324"/>
              <a:gd name="connsiteX30" fmla="*/ 259162 w 1402451"/>
              <a:gd name="connsiteY30" fmla="*/ 1576647 h 2907324"/>
              <a:gd name="connsiteX31" fmla="*/ 263703 w 1402451"/>
              <a:gd name="connsiteY31" fmla="*/ 1574766 h 2907324"/>
              <a:gd name="connsiteX32" fmla="*/ 253662 w 1402451"/>
              <a:gd name="connsiteY32" fmla="*/ 1559873 h 2907324"/>
              <a:gd name="connsiteX33" fmla="*/ 241685 w 1402451"/>
              <a:gd name="connsiteY33" fmla="*/ 1500551 h 2907324"/>
              <a:gd name="connsiteX34" fmla="*/ 241685 w 1402451"/>
              <a:gd name="connsiteY34" fmla="*/ 1435623 h 2907324"/>
              <a:gd name="connsiteX35" fmla="*/ 234339 w 1402451"/>
              <a:gd name="connsiteY35" fmla="*/ 1453357 h 2907324"/>
              <a:gd name="connsiteX36" fmla="*/ 205304 w 1402451"/>
              <a:gd name="connsiteY36" fmla="*/ 1465384 h 2907324"/>
              <a:gd name="connsiteX37" fmla="*/ 41062 w 1402451"/>
              <a:gd name="connsiteY37" fmla="*/ 1465384 h 2907324"/>
              <a:gd name="connsiteX38" fmla="*/ 0 w 1402451"/>
              <a:gd name="connsiteY38" fmla="*/ 1424322 h 2907324"/>
              <a:gd name="connsiteX39" fmla="*/ 0 w 1402451"/>
              <a:gd name="connsiteY39" fmla="*/ 861677 h 2907324"/>
              <a:gd name="connsiteX40" fmla="*/ 41062 w 1402451"/>
              <a:gd name="connsiteY40" fmla="*/ 820615 h 2907324"/>
              <a:gd name="connsiteX41" fmla="*/ 205304 w 1402451"/>
              <a:gd name="connsiteY41" fmla="*/ 820615 h 2907324"/>
              <a:gd name="connsiteX42" fmla="*/ 234339 w 1402451"/>
              <a:gd name="connsiteY42" fmla="*/ 832642 h 2907324"/>
              <a:gd name="connsiteX43" fmla="*/ 245602 w 1402451"/>
              <a:gd name="connsiteY43" fmla="*/ 859833 h 2907324"/>
              <a:gd name="connsiteX44" fmla="*/ 253662 w 1402451"/>
              <a:gd name="connsiteY44" fmla="*/ 819912 h 2907324"/>
              <a:gd name="connsiteX45" fmla="*/ 394088 w 1402451"/>
              <a:gd name="connsiteY45" fmla="*/ 726831 h 2907324"/>
              <a:gd name="connsiteX46" fmla="*/ 698877 w 1402451"/>
              <a:gd name="connsiteY46" fmla="*/ 726831 h 2907324"/>
              <a:gd name="connsiteX47" fmla="*/ 630370 w 1402451"/>
              <a:gd name="connsiteY47" fmla="*/ 719449 h 2907324"/>
              <a:gd name="connsiteX48" fmla="*/ 358916 w 1402451"/>
              <a:gd name="connsiteY48" fmla="*/ 363416 h 2907324"/>
              <a:gd name="connsiteX49" fmla="*/ 698886 w 1402451"/>
              <a:gd name="connsiteY49" fmla="*/ 0 h 290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402451" h="2907324">
                <a:moveTo>
                  <a:pt x="698886" y="0"/>
                </a:moveTo>
                <a:cubicBezTo>
                  <a:pt x="886646" y="0"/>
                  <a:pt x="1038856" y="162707"/>
                  <a:pt x="1038856" y="363416"/>
                </a:cubicBezTo>
                <a:cubicBezTo>
                  <a:pt x="1038856" y="539036"/>
                  <a:pt x="922320" y="685561"/>
                  <a:pt x="767402" y="719449"/>
                </a:cubicBezTo>
                <a:lnTo>
                  <a:pt x="698895" y="726831"/>
                </a:lnTo>
                <a:lnTo>
                  <a:pt x="1003682" y="726831"/>
                </a:lnTo>
                <a:cubicBezTo>
                  <a:pt x="1087852" y="726831"/>
                  <a:pt x="1156085" y="795064"/>
                  <a:pt x="1156085" y="879234"/>
                </a:cubicBezTo>
                <a:lnTo>
                  <a:pt x="1156085" y="861677"/>
                </a:lnTo>
                <a:cubicBezTo>
                  <a:pt x="1156085" y="838999"/>
                  <a:pt x="1174469" y="820615"/>
                  <a:pt x="1197147" y="820615"/>
                </a:cubicBezTo>
                <a:lnTo>
                  <a:pt x="1361389" y="820615"/>
                </a:lnTo>
                <a:cubicBezTo>
                  <a:pt x="1384067" y="820615"/>
                  <a:pt x="1402451" y="838999"/>
                  <a:pt x="1402451" y="861677"/>
                </a:cubicBezTo>
                <a:lnTo>
                  <a:pt x="1402451" y="1424322"/>
                </a:lnTo>
                <a:cubicBezTo>
                  <a:pt x="1402451" y="1447000"/>
                  <a:pt x="1384067" y="1465384"/>
                  <a:pt x="1361389" y="1465384"/>
                </a:cubicBezTo>
                <a:lnTo>
                  <a:pt x="1197147" y="1465384"/>
                </a:lnTo>
                <a:cubicBezTo>
                  <a:pt x="1174469" y="1465384"/>
                  <a:pt x="1156085" y="1447000"/>
                  <a:pt x="1156085" y="1424322"/>
                </a:cubicBezTo>
                <a:lnTo>
                  <a:pt x="1156085" y="1500551"/>
                </a:lnTo>
                <a:cubicBezTo>
                  <a:pt x="1156085" y="1521594"/>
                  <a:pt x="1151821" y="1541640"/>
                  <a:pt x="1144109" y="1559873"/>
                </a:cubicBezTo>
                <a:lnTo>
                  <a:pt x="1134068" y="1574766"/>
                </a:lnTo>
                <a:lnTo>
                  <a:pt x="1138608" y="1576647"/>
                </a:lnTo>
                <a:cubicBezTo>
                  <a:pt x="1149406" y="1587445"/>
                  <a:pt x="1156085" y="1602363"/>
                  <a:pt x="1156085" y="1618840"/>
                </a:cubicBezTo>
                <a:lnTo>
                  <a:pt x="1156085" y="2847654"/>
                </a:lnTo>
                <a:cubicBezTo>
                  <a:pt x="1156085" y="2880609"/>
                  <a:pt x="1129370" y="2907324"/>
                  <a:pt x="1096415" y="2907324"/>
                </a:cubicBezTo>
                <a:lnTo>
                  <a:pt x="857741" y="2907324"/>
                </a:lnTo>
                <a:cubicBezTo>
                  <a:pt x="824786" y="2907324"/>
                  <a:pt x="798071" y="2880609"/>
                  <a:pt x="798071" y="2847654"/>
                </a:cubicBezTo>
                <a:lnTo>
                  <a:pt x="798071" y="1652954"/>
                </a:lnTo>
                <a:lnTo>
                  <a:pt x="599699" y="1652954"/>
                </a:lnTo>
                <a:lnTo>
                  <a:pt x="599699" y="2847654"/>
                </a:lnTo>
                <a:cubicBezTo>
                  <a:pt x="599699" y="2880609"/>
                  <a:pt x="572984" y="2907324"/>
                  <a:pt x="540029" y="2907324"/>
                </a:cubicBezTo>
                <a:lnTo>
                  <a:pt x="301355" y="2907324"/>
                </a:lnTo>
                <a:cubicBezTo>
                  <a:pt x="268400" y="2907324"/>
                  <a:pt x="241685" y="2880609"/>
                  <a:pt x="241685" y="2847654"/>
                </a:cubicBezTo>
                <a:lnTo>
                  <a:pt x="241685" y="1618840"/>
                </a:lnTo>
                <a:cubicBezTo>
                  <a:pt x="241685" y="1602363"/>
                  <a:pt x="248364" y="1587445"/>
                  <a:pt x="259162" y="1576647"/>
                </a:cubicBezTo>
                <a:lnTo>
                  <a:pt x="263703" y="1574766"/>
                </a:lnTo>
                <a:lnTo>
                  <a:pt x="253662" y="1559873"/>
                </a:lnTo>
                <a:cubicBezTo>
                  <a:pt x="245950" y="1541640"/>
                  <a:pt x="241685" y="1521594"/>
                  <a:pt x="241685" y="1500551"/>
                </a:cubicBezTo>
                <a:lnTo>
                  <a:pt x="241685" y="1435623"/>
                </a:lnTo>
                <a:lnTo>
                  <a:pt x="234339" y="1453357"/>
                </a:lnTo>
                <a:cubicBezTo>
                  <a:pt x="226909" y="1460788"/>
                  <a:pt x="216643" y="1465384"/>
                  <a:pt x="205304" y="1465384"/>
                </a:cubicBezTo>
                <a:lnTo>
                  <a:pt x="41062" y="1465384"/>
                </a:lnTo>
                <a:cubicBezTo>
                  <a:pt x="18384" y="1465384"/>
                  <a:pt x="0" y="1447000"/>
                  <a:pt x="0" y="1424322"/>
                </a:cubicBezTo>
                <a:lnTo>
                  <a:pt x="0" y="861677"/>
                </a:lnTo>
                <a:cubicBezTo>
                  <a:pt x="0" y="838999"/>
                  <a:pt x="18384" y="820615"/>
                  <a:pt x="41062" y="820615"/>
                </a:cubicBezTo>
                <a:lnTo>
                  <a:pt x="205304" y="820615"/>
                </a:lnTo>
                <a:cubicBezTo>
                  <a:pt x="216643" y="820615"/>
                  <a:pt x="226909" y="825211"/>
                  <a:pt x="234339" y="832642"/>
                </a:cubicBezTo>
                <a:lnTo>
                  <a:pt x="245602" y="859833"/>
                </a:lnTo>
                <a:lnTo>
                  <a:pt x="253662" y="819912"/>
                </a:lnTo>
                <a:cubicBezTo>
                  <a:pt x="276798" y="765212"/>
                  <a:pt x="330961" y="726831"/>
                  <a:pt x="394088" y="726831"/>
                </a:cubicBezTo>
                <a:lnTo>
                  <a:pt x="698877" y="726831"/>
                </a:lnTo>
                <a:lnTo>
                  <a:pt x="630370" y="719449"/>
                </a:lnTo>
                <a:cubicBezTo>
                  <a:pt x="475452" y="685561"/>
                  <a:pt x="358916" y="539036"/>
                  <a:pt x="358916" y="363416"/>
                </a:cubicBezTo>
                <a:cubicBezTo>
                  <a:pt x="358916" y="162707"/>
                  <a:pt x="511126" y="0"/>
                  <a:pt x="698886"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0" y="500037"/>
            <a:ext cx="9144000" cy="1200329"/>
            <a:chOff x="0" y="500037"/>
            <a:chExt cx="9144000" cy="1200329"/>
          </a:xfrm>
        </p:grpSpPr>
        <p:sp>
          <p:nvSpPr>
            <p:cNvPr id="6" name="矩形 5"/>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2520280" y="572045"/>
              <a:ext cx="2953763" cy="57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4"/>
            <p:cNvSpPr txBox="1"/>
            <p:nvPr/>
          </p:nvSpPr>
          <p:spPr>
            <a:xfrm>
              <a:off x="2520281" y="676715"/>
              <a:ext cx="2953762" cy="553998"/>
            </a:xfrm>
            <a:prstGeom prst="rect">
              <a:avLst/>
            </a:prstGeom>
            <a:noFill/>
          </p:spPr>
          <p:txBody>
            <a:bodyPr wrap="square" rtlCol="0">
              <a:spAutoFit/>
            </a:bodyPr>
            <a:lstStyle/>
            <a:p>
              <a:r>
                <a:rPr lang="zh-CN" altLang="en-US" sz="3000" b="1" spc="110" dirty="0" smtClean="0">
                  <a:solidFill>
                    <a:srgbClr val="F24848"/>
                  </a:solidFill>
                  <a:ea typeface="微软雅黑" panose="020B0503020204020204" pitchFamily="34" charset="-122"/>
                </a:rPr>
                <a:t>心肺复苏术流程</a:t>
              </a:r>
              <a:endParaRPr lang="zh-CN" altLang="en-US" sz="3000" b="1" spc="110" dirty="0">
                <a:solidFill>
                  <a:srgbClr val="F24848"/>
                </a:solidFill>
                <a:ea typeface="微软雅黑" panose="020B0503020204020204" pitchFamily="34" charset="-122"/>
              </a:endParaRPr>
            </a:p>
          </p:txBody>
        </p:sp>
        <p:sp>
          <p:nvSpPr>
            <p:cNvPr id="9" name="矩形 8"/>
            <p:cNvSpPr/>
            <p:nvPr/>
          </p:nvSpPr>
          <p:spPr>
            <a:xfrm>
              <a:off x="1217735" y="500037"/>
              <a:ext cx="726481" cy="1200329"/>
            </a:xfrm>
            <a:prstGeom prst="rect">
              <a:avLst/>
            </a:prstGeom>
          </p:spPr>
          <p:txBody>
            <a:bodyPr wrap="none">
              <a:spAutoFit/>
            </a:bodyPr>
            <a:lstStyle/>
            <a:p>
              <a:r>
                <a:rPr lang="en-US" altLang="zh-CN" sz="7200" b="1" i="1" dirty="0" smtClean="0">
                  <a:solidFill>
                    <a:srgbClr val="F24848"/>
                  </a:solidFill>
                  <a:latin typeface="Franklin Gothic Medium" panose="020B0603020102020204" pitchFamily="34" charset="0"/>
                  <a:ea typeface="方正硬笔行书简体" pitchFamily="65" charset="-122"/>
                </a:rPr>
                <a:t>1</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10" name="矩形 9"/>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矩形 13"/>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repeatCount="indefinite" fill="hold" grpId="1"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1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500037"/>
            <a:ext cx="9144000" cy="1200329"/>
            <a:chOff x="0" y="500037"/>
            <a:chExt cx="9144000" cy="1200329"/>
          </a:xfrm>
        </p:grpSpPr>
        <p:sp>
          <p:nvSpPr>
            <p:cNvPr id="6" name="矩形 5"/>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2520280" y="572045"/>
              <a:ext cx="3299879" cy="57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4"/>
            <p:cNvSpPr txBox="1"/>
            <p:nvPr/>
          </p:nvSpPr>
          <p:spPr>
            <a:xfrm>
              <a:off x="2520280" y="676715"/>
              <a:ext cx="3524919" cy="553998"/>
            </a:xfrm>
            <a:prstGeom prst="rect">
              <a:avLst/>
            </a:prstGeom>
            <a:noFill/>
          </p:spPr>
          <p:txBody>
            <a:bodyPr wrap="square" rtlCol="0">
              <a:spAutoFit/>
            </a:bodyPr>
            <a:lstStyle/>
            <a:p>
              <a:r>
                <a:rPr lang="zh-CN" altLang="en-US" sz="3000" b="1" spc="110" dirty="0" smtClean="0">
                  <a:solidFill>
                    <a:srgbClr val="F24848"/>
                  </a:solidFill>
                  <a:ea typeface="微软雅黑" panose="020B0503020204020204" pitchFamily="34" charset="-122"/>
                </a:rPr>
                <a:t>心肺复苏注意事项</a:t>
              </a:r>
              <a:endParaRPr lang="zh-CN" altLang="en-US" sz="3000" b="1" spc="110" dirty="0">
                <a:solidFill>
                  <a:srgbClr val="F24848"/>
                </a:solidFill>
                <a:ea typeface="微软雅黑" panose="020B0503020204020204" pitchFamily="34" charset="-122"/>
              </a:endParaRPr>
            </a:p>
          </p:txBody>
        </p:sp>
        <p:sp>
          <p:nvSpPr>
            <p:cNvPr id="9" name="矩形 8"/>
            <p:cNvSpPr/>
            <p:nvPr/>
          </p:nvSpPr>
          <p:spPr>
            <a:xfrm>
              <a:off x="1217735" y="500037"/>
              <a:ext cx="726481" cy="1200329"/>
            </a:xfrm>
            <a:prstGeom prst="rect">
              <a:avLst/>
            </a:prstGeom>
          </p:spPr>
          <p:txBody>
            <a:bodyPr wrap="none">
              <a:spAutoFit/>
            </a:bodyPr>
            <a:lstStyle/>
            <a:p>
              <a:r>
                <a:rPr lang="en-US" altLang="zh-CN" sz="7200" b="1" i="1" dirty="0">
                  <a:solidFill>
                    <a:srgbClr val="F24848"/>
                  </a:solidFill>
                  <a:latin typeface="Franklin Gothic Medium" panose="020B0603020102020204" pitchFamily="34" charset="0"/>
                  <a:ea typeface="方正硬笔行书简体" pitchFamily="65" charset="-122"/>
                </a:rPr>
                <a:t>2</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10" name="矩形 9"/>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矩形 13"/>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5" name="直接连接符 14"/>
          <p:cNvSpPr/>
          <p:nvPr/>
        </p:nvSpPr>
        <p:spPr>
          <a:xfrm>
            <a:off x="727013" y="1955918"/>
            <a:ext cx="7689975" cy="0"/>
          </a:xfrm>
          <a:prstGeom prst="line">
            <a:avLst/>
          </a:prstGeom>
          <a:ln w="22225">
            <a:solidFill>
              <a:schemeClr val="tx2">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任意多边形 15"/>
          <p:cNvSpPr/>
          <p:nvPr/>
        </p:nvSpPr>
        <p:spPr>
          <a:xfrm>
            <a:off x="727013" y="1955918"/>
            <a:ext cx="1537995" cy="4359382"/>
          </a:xfrm>
          <a:custGeom>
            <a:avLst/>
            <a:gdLst>
              <a:gd name="connsiteX0" fmla="*/ 0 w 1537995"/>
              <a:gd name="connsiteY0" fmla="*/ 0 h 4359382"/>
              <a:gd name="connsiteX1" fmla="*/ 1537995 w 1537995"/>
              <a:gd name="connsiteY1" fmla="*/ 0 h 4359382"/>
              <a:gd name="connsiteX2" fmla="*/ 1537995 w 1537995"/>
              <a:gd name="connsiteY2" fmla="*/ 4359382 h 4359382"/>
              <a:gd name="connsiteX3" fmla="*/ 0 w 1537995"/>
              <a:gd name="connsiteY3" fmla="*/ 4359382 h 4359382"/>
              <a:gd name="connsiteX4" fmla="*/ 0 w 1537995"/>
              <a:gd name="connsiteY4" fmla="*/ 0 h 4359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995" h="4359382">
                <a:moveTo>
                  <a:pt x="0" y="0"/>
                </a:moveTo>
                <a:lnTo>
                  <a:pt x="1537995" y="0"/>
                </a:lnTo>
                <a:lnTo>
                  <a:pt x="1537995" y="4359382"/>
                </a:lnTo>
                <a:lnTo>
                  <a:pt x="0" y="43593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0" tIns="190500" rIns="190500" bIns="190500" numCol="1" spcCol="1270" anchor="t" anchorCtr="0">
            <a:noAutofit/>
          </a:bodyPr>
          <a:lstStyle/>
          <a:p>
            <a:pPr lvl="0" algn="l" defTabSz="2222500" rtl="0">
              <a:lnSpc>
                <a:spcPct val="90000"/>
              </a:lnSpc>
              <a:spcBef>
                <a:spcPct val="0"/>
              </a:spcBef>
              <a:spcAft>
                <a:spcPct val="35000"/>
              </a:spcAft>
            </a:pPr>
            <a:r>
              <a:rPr lang="zh-CN" sz="4800" b="1" kern="1200" spc="230" dirty="0" smtClean="0">
                <a:solidFill>
                  <a:schemeClr val="tx2">
                    <a:lumMod val="75000"/>
                  </a:schemeClr>
                </a:solidFill>
              </a:rPr>
              <a:t>注</a:t>
            </a:r>
            <a:endParaRPr lang="en-US" altLang="zh-CN" sz="4800" b="1" kern="1200" spc="230" dirty="0" smtClean="0">
              <a:solidFill>
                <a:schemeClr val="tx2">
                  <a:lumMod val="75000"/>
                </a:schemeClr>
              </a:solidFill>
            </a:endParaRPr>
          </a:p>
          <a:p>
            <a:pPr lvl="0" algn="l" defTabSz="2222500" rtl="0">
              <a:lnSpc>
                <a:spcPct val="90000"/>
              </a:lnSpc>
              <a:spcBef>
                <a:spcPct val="0"/>
              </a:spcBef>
              <a:spcAft>
                <a:spcPct val="35000"/>
              </a:spcAft>
            </a:pPr>
            <a:r>
              <a:rPr lang="zh-CN" sz="4800" b="1" kern="1200" spc="230" dirty="0" smtClean="0">
                <a:solidFill>
                  <a:schemeClr val="tx2">
                    <a:lumMod val="75000"/>
                  </a:schemeClr>
                </a:solidFill>
              </a:rPr>
              <a:t>意</a:t>
            </a:r>
            <a:endParaRPr lang="en-US" altLang="zh-CN" sz="4800" b="1" kern="1200" spc="230" dirty="0" smtClean="0">
              <a:solidFill>
                <a:schemeClr val="tx2">
                  <a:lumMod val="75000"/>
                </a:schemeClr>
              </a:solidFill>
            </a:endParaRPr>
          </a:p>
          <a:p>
            <a:pPr lvl="0" algn="l" defTabSz="2222500" rtl="0">
              <a:lnSpc>
                <a:spcPct val="90000"/>
              </a:lnSpc>
              <a:spcBef>
                <a:spcPct val="0"/>
              </a:spcBef>
              <a:spcAft>
                <a:spcPct val="35000"/>
              </a:spcAft>
            </a:pPr>
            <a:r>
              <a:rPr lang="zh-CN" sz="4800" b="1" kern="1200" spc="230" dirty="0" smtClean="0">
                <a:solidFill>
                  <a:schemeClr val="tx2">
                    <a:lumMod val="75000"/>
                  </a:schemeClr>
                </a:solidFill>
              </a:rPr>
              <a:t>事</a:t>
            </a:r>
            <a:endParaRPr lang="en-US" altLang="zh-CN" sz="4800" b="1" kern="1200" spc="230" dirty="0" smtClean="0">
              <a:solidFill>
                <a:schemeClr val="tx2">
                  <a:lumMod val="75000"/>
                </a:schemeClr>
              </a:solidFill>
            </a:endParaRPr>
          </a:p>
          <a:p>
            <a:pPr lvl="0" algn="l" defTabSz="2222500" rtl="0">
              <a:lnSpc>
                <a:spcPct val="90000"/>
              </a:lnSpc>
              <a:spcBef>
                <a:spcPct val="0"/>
              </a:spcBef>
              <a:spcAft>
                <a:spcPct val="35000"/>
              </a:spcAft>
            </a:pPr>
            <a:r>
              <a:rPr lang="zh-CN" sz="4800" b="1" kern="1200" spc="230" dirty="0" smtClean="0">
                <a:solidFill>
                  <a:schemeClr val="tx2">
                    <a:lumMod val="75000"/>
                  </a:schemeClr>
                </a:solidFill>
              </a:rPr>
              <a:t>项</a:t>
            </a:r>
            <a:endParaRPr lang="zh-CN" sz="4800" kern="1200" spc="230" dirty="0">
              <a:solidFill>
                <a:schemeClr val="tx2">
                  <a:lumMod val="75000"/>
                </a:schemeClr>
              </a:solidFill>
            </a:endParaRPr>
          </a:p>
        </p:txBody>
      </p:sp>
      <p:sp>
        <p:nvSpPr>
          <p:cNvPr id="17" name="任意多边形 16"/>
          <p:cNvSpPr/>
          <p:nvPr/>
        </p:nvSpPr>
        <p:spPr>
          <a:xfrm>
            <a:off x="2380357" y="1997000"/>
            <a:ext cx="6036630" cy="821641"/>
          </a:xfrm>
          <a:custGeom>
            <a:avLst/>
            <a:gdLst>
              <a:gd name="connsiteX0" fmla="*/ 0 w 6036630"/>
              <a:gd name="connsiteY0" fmla="*/ 0 h 821641"/>
              <a:gd name="connsiteX1" fmla="*/ 6036630 w 6036630"/>
              <a:gd name="connsiteY1" fmla="*/ 0 h 821641"/>
              <a:gd name="connsiteX2" fmla="*/ 6036630 w 6036630"/>
              <a:gd name="connsiteY2" fmla="*/ 821641 h 821641"/>
              <a:gd name="connsiteX3" fmla="*/ 0 w 6036630"/>
              <a:gd name="connsiteY3" fmla="*/ 821641 h 821641"/>
              <a:gd name="connsiteX4" fmla="*/ 0 w 6036630"/>
              <a:gd name="connsiteY4" fmla="*/ 0 h 8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6630" h="821641">
                <a:moveTo>
                  <a:pt x="0" y="0"/>
                </a:moveTo>
                <a:lnTo>
                  <a:pt x="6036630" y="0"/>
                </a:lnTo>
                <a:lnTo>
                  <a:pt x="6036630" y="821641"/>
                </a:lnTo>
                <a:lnTo>
                  <a:pt x="0" y="821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marL="342900" lvl="0" indent="-342900" algn="just" defTabSz="755650" rtl="0">
              <a:lnSpc>
                <a:spcPct val="120000"/>
              </a:lnSpc>
              <a:spcBef>
                <a:spcPct val="0"/>
              </a:spcBef>
              <a:buClr>
                <a:schemeClr val="tx2">
                  <a:lumMod val="75000"/>
                </a:schemeClr>
              </a:buClr>
              <a:buFont typeface="Minion Pro Cond" panose="02040706060306020203" pitchFamily="18" charset="0"/>
              <a:buChar char="❦"/>
            </a:pPr>
            <a:r>
              <a:rPr lang="zh-CN" sz="2000" kern="1200" dirty="0" smtClean="0">
                <a:solidFill>
                  <a:schemeClr val="tx2">
                    <a:lumMod val="75000"/>
                  </a:schemeClr>
                </a:solidFill>
              </a:rPr>
              <a:t>口对口吹气量不宜过大。吹气时间不宜过长。吹气过程要注意观察患（伤）者气道是否通畅，胸廓是否被吹起。 </a:t>
            </a:r>
            <a:endParaRPr lang="zh-CN" sz="2000" kern="1200" dirty="0">
              <a:solidFill>
                <a:schemeClr val="tx2">
                  <a:lumMod val="75000"/>
                </a:schemeClr>
              </a:solidFill>
            </a:endParaRPr>
          </a:p>
        </p:txBody>
      </p:sp>
      <p:sp>
        <p:nvSpPr>
          <p:cNvPr id="18" name="直接连接符 17"/>
          <p:cNvSpPr/>
          <p:nvPr/>
        </p:nvSpPr>
        <p:spPr>
          <a:xfrm>
            <a:off x="2265008" y="3275841"/>
            <a:ext cx="6151980" cy="0"/>
          </a:xfrm>
          <a:prstGeom prst="line">
            <a:avLst/>
          </a:prstGeom>
          <a:ln w="19050">
            <a:solidFill>
              <a:schemeClr val="tx2">
                <a:lumMod val="60000"/>
                <a:lumOff val="40000"/>
              </a:schemeClr>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9" name="任意多边形 18"/>
          <p:cNvSpPr/>
          <p:nvPr/>
        </p:nvSpPr>
        <p:spPr>
          <a:xfrm>
            <a:off x="2380357" y="3316923"/>
            <a:ext cx="6036630" cy="821641"/>
          </a:xfrm>
          <a:custGeom>
            <a:avLst/>
            <a:gdLst>
              <a:gd name="connsiteX0" fmla="*/ 0 w 6036630"/>
              <a:gd name="connsiteY0" fmla="*/ 0 h 821641"/>
              <a:gd name="connsiteX1" fmla="*/ 6036630 w 6036630"/>
              <a:gd name="connsiteY1" fmla="*/ 0 h 821641"/>
              <a:gd name="connsiteX2" fmla="*/ 6036630 w 6036630"/>
              <a:gd name="connsiteY2" fmla="*/ 821641 h 821641"/>
              <a:gd name="connsiteX3" fmla="*/ 0 w 6036630"/>
              <a:gd name="connsiteY3" fmla="*/ 821641 h 821641"/>
              <a:gd name="connsiteX4" fmla="*/ 0 w 6036630"/>
              <a:gd name="connsiteY4" fmla="*/ 0 h 8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6630" h="821641">
                <a:moveTo>
                  <a:pt x="0" y="0"/>
                </a:moveTo>
                <a:lnTo>
                  <a:pt x="6036630" y="0"/>
                </a:lnTo>
                <a:lnTo>
                  <a:pt x="6036630" y="821641"/>
                </a:lnTo>
                <a:lnTo>
                  <a:pt x="0" y="821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marL="342900" lvl="0" indent="-342900" algn="just" defTabSz="755650" rtl="0">
              <a:lnSpc>
                <a:spcPct val="120000"/>
              </a:lnSpc>
              <a:spcBef>
                <a:spcPct val="0"/>
              </a:spcBef>
              <a:buClr>
                <a:schemeClr val="tx2">
                  <a:lumMod val="75000"/>
                </a:schemeClr>
              </a:buClr>
              <a:buFont typeface="Minion Pro Cond" panose="02040706060306020203" pitchFamily="18" charset="0"/>
              <a:buChar char="❦"/>
            </a:pPr>
            <a:r>
              <a:rPr lang="zh-CN" sz="2000" kern="1200" dirty="0" smtClean="0">
                <a:solidFill>
                  <a:schemeClr val="tx2">
                    <a:lumMod val="75000"/>
                  </a:schemeClr>
                </a:solidFill>
              </a:rPr>
              <a:t>胸外心脏按术只能在患（伤）者心脏停止跳动下才能施行。 </a:t>
            </a:r>
            <a:endParaRPr lang="zh-CN" sz="2000" kern="1200" dirty="0">
              <a:solidFill>
                <a:schemeClr val="tx2">
                  <a:lumMod val="75000"/>
                </a:schemeClr>
              </a:solidFill>
            </a:endParaRPr>
          </a:p>
        </p:txBody>
      </p:sp>
      <p:sp>
        <p:nvSpPr>
          <p:cNvPr id="20" name="直接连接符 19"/>
          <p:cNvSpPr/>
          <p:nvPr/>
        </p:nvSpPr>
        <p:spPr>
          <a:xfrm>
            <a:off x="2265008" y="4176664"/>
            <a:ext cx="6151980" cy="0"/>
          </a:xfrm>
          <a:prstGeom prst="line">
            <a:avLst/>
          </a:prstGeom>
          <a:ln w="19050">
            <a:solidFill>
              <a:schemeClr val="tx2">
                <a:lumMod val="60000"/>
                <a:lumOff val="40000"/>
              </a:schemeClr>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1" name="任意多边形 20"/>
          <p:cNvSpPr/>
          <p:nvPr/>
        </p:nvSpPr>
        <p:spPr>
          <a:xfrm>
            <a:off x="2380357" y="4217747"/>
            <a:ext cx="6036630" cy="633654"/>
          </a:xfrm>
          <a:custGeom>
            <a:avLst/>
            <a:gdLst>
              <a:gd name="connsiteX0" fmla="*/ 0 w 6036630"/>
              <a:gd name="connsiteY0" fmla="*/ 0 h 821641"/>
              <a:gd name="connsiteX1" fmla="*/ 6036630 w 6036630"/>
              <a:gd name="connsiteY1" fmla="*/ 0 h 821641"/>
              <a:gd name="connsiteX2" fmla="*/ 6036630 w 6036630"/>
              <a:gd name="connsiteY2" fmla="*/ 821641 h 821641"/>
              <a:gd name="connsiteX3" fmla="*/ 0 w 6036630"/>
              <a:gd name="connsiteY3" fmla="*/ 821641 h 821641"/>
              <a:gd name="connsiteX4" fmla="*/ 0 w 6036630"/>
              <a:gd name="connsiteY4" fmla="*/ 0 h 8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6630" h="821641">
                <a:moveTo>
                  <a:pt x="0" y="0"/>
                </a:moveTo>
                <a:lnTo>
                  <a:pt x="6036630" y="0"/>
                </a:lnTo>
                <a:lnTo>
                  <a:pt x="6036630" y="821641"/>
                </a:lnTo>
                <a:lnTo>
                  <a:pt x="0" y="821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marL="342900" lvl="0" indent="-342900" algn="just" defTabSz="755650" rtl="0">
              <a:lnSpc>
                <a:spcPct val="120000"/>
              </a:lnSpc>
              <a:spcBef>
                <a:spcPct val="0"/>
              </a:spcBef>
              <a:buClr>
                <a:schemeClr val="tx2">
                  <a:lumMod val="75000"/>
                </a:schemeClr>
              </a:buClr>
              <a:buFont typeface="Minion Pro Cond" panose="02040706060306020203" pitchFamily="18" charset="0"/>
              <a:buChar char="❦"/>
            </a:pPr>
            <a:r>
              <a:rPr lang="zh-CN" sz="2000" kern="1200" dirty="0" smtClean="0">
                <a:solidFill>
                  <a:schemeClr val="tx2">
                    <a:lumMod val="75000"/>
                  </a:schemeClr>
                </a:solidFill>
              </a:rPr>
              <a:t>口对口吹气和胸外心脏按压应同时进行。 </a:t>
            </a:r>
            <a:endParaRPr lang="zh-CN" sz="2000" kern="1200" dirty="0">
              <a:solidFill>
                <a:schemeClr val="tx2">
                  <a:lumMod val="75000"/>
                </a:schemeClr>
              </a:solidFill>
            </a:endParaRPr>
          </a:p>
        </p:txBody>
      </p:sp>
      <p:sp>
        <p:nvSpPr>
          <p:cNvPr id="22" name="直接连接符 21"/>
          <p:cNvSpPr/>
          <p:nvPr/>
        </p:nvSpPr>
        <p:spPr>
          <a:xfrm>
            <a:off x="2265008" y="4772688"/>
            <a:ext cx="6151980" cy="0"/>
          </a:xfrm>
          <a:prstGeom prst="line">
            <a:avLst/>
          </a:prstGeom>
          <a:ln w="19050">
            <a:solidFill>
              <a:schemeClr val="tx2">
                <a:lumMod val="60000"/>
                <a:lumOff val="40000"/>
              </a:schemeClr>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3" name="任意多边形 22"/>
          <p:cNvSpPr/>
          <p:nvPr/>
        </p:nvSpPr>
        <p:spPr>
          <a:xfrm>
            <a:off x="2380357" y="4813770"/>
            <a:ext cx="6036630" cy="633653"/>
          </a:xfrm>
          <a:custGeom>
            <a:avLst/>
            <a:gdLst>
              <a:gd name="connsiteX0" fmla="*/ 0 w 6036630"/>
              <a:gd name="connsiteY0" fmla="*/ 0 h 821641"/>
              <a:gd name="connsiteX1" fmla="*/ 6036630 w 6036630"/>
              <a:gd name="connsiteY1" fmla="*/ 0 h 821641"/>
              <a:gd name="connsiteX2" fmla="*/ 6036630 w 6036630"/>
              <a:gd name="connsiteY2" fmla="*/ 821641 h 821641"/>
              <a:gd name="connsiteX3" fmla="*/ 0 w 6036630"/>
              <a:gd name="connsiteY3" fmla="*/ 821641 h 821641"/>
              <a:gd name="connsiteX4" fmla="*/ 0 w 6036630"/>
              <a:gd name="connsiteY4" fmla="*/ 0 h 8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6630" h="821641">
                <a:moveTo>
                  <a:pt x="0" y="0"/>
                </a:moveTo>
                <a:lnTo>
                  <a:pt x="6036630" y="0"/>
                </a:lnTo>
                <a:lnTo>
                  <a:pt x="6036630" y="821641"/>
                </a:lnTo>
                <a:lnTo>
                  <a:pt x="0" y="821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marL="342900" lvl="0" indent="-342900" algn="just" defTabSz="755650" rtl="0">
              <a:lnSpc>
                <a:spcPct val="120000"/>
              </a:lnSpc>
              <a:spcBef>
                <a:spcPct val="0"/>
              </a:spcBef>
              <a:buClr>
                <a:schemeClr val="tx2">
                  <a:lumMod val="75000"/>
                </a:schemeClr>
              </a:buClr>
              <a:buFont typeface="Minion Pro Cond" panose="02040706060306020203" pitchFamily="18" charset="0"/>
              <a:buChar char="❦"/>
            </a:pPr>
            <a:r>
              <a:rPr lang="zh-CN" sz="2000" kern="1200" dirty="0" smtClean="0">
                <a:solidFill>
                  <a:schemeClr val="tx2">
                    <a:lumMod val="75000"/>
                  </a:schemeClr>
                </a:solidFill>
              </a:rPr>
              <a:t>胸外心脏按压的位置必须准确。</a:t>
            </a:r>
            <a:endParaRPr lang="zh-CN" sz="2000" kern="1200" dirty="0">
              <a:solidFill>
                <a:schemeClr val="tx2">
                  <a:lumMod val="75000"/>
                </a:schemeClr>
              </a:solidFill>
            </a:endParaRPr>
          </a:p>
        </p:txBody>
      </p:sp>
      <p:sp>
        <p:nvSpPr>
          <p:cNvPr id="26" name="直接连接符 25"/>
          <p:cNvSpPr/>
          <p:nvPr/>
        </p:nvSpPr>
        <p:spPr>
          <a:xfrm>
            <a:off x="2265008" y="5406811"/>
            <a:ext cx="6151980" cy="0"/>
          </a:xfrm>
          <a:prstGeom prst="line">
            <a:avLst/>
          </a:prstGeom>
          <a:ln w="19050">
            <a:solidFill>
              <a:schemeClr val="tx2">
                <a:lumMod val="60000"/>
                <a:lumOff val="40000"/>
              </a:schemeClr>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7" name="任意多边形 26"/>
          <p:cNvSpPr/>
          <p:nvPr/>
        </p:nvSpPr>
        <p:spPr>
          <a:xfrm>
            <a:off x="2380357" y="5447893"/>
            <a:ext cx="6036630" cy="821641"/>
          </a:xfrm>
          <a:custGeom>
            <a:avLst/>
            <a:gdLst>
              <a:gd name="connsiteX0" fmla="*/ 0 w 6036630"/>
              <a:gd name="connsiteY0" fmla="*/ 0 h 821641"/>
              <a:gd name="connsiteX1" fmla="*/ 6036630 w 6036630"/>
              <a:gd name="connsiteY1" fmla="*/ 0 h 821641"/>
              <a:gd name="connsiteX2" fmla="*/ 6036630 w 6036630"/>
              <a:gd name="connsiteY2" fmla="*/ 821641 h 821641"/>
              <a:gd name="connsiteX3" fmla="*/ 0 w 6036630"/>
              <a:gd name="connsiteY3" fmla="*/ 821641 h 821641"/>
              <a:gd name="connsiteX4" fmla="*/ 0 w 6036630"/>
              <a:gd name="connsiteY4" fmla="*/ 0 h 8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6630" h="821641">
                <a:moveTo>
                  <a:pt x="0" y="0"/>
                </a:moveTo>
                <a:lnTo>
                  <a:pt x="6036630" y="0"/>
                </a:lnTo>
                <a:lnTo>
                  <a:pt x="6036630" y="821641"/>
                </a:lnTo>
                <a:lnTo>
                  <a:pt x="0" y="821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marL="342900" lvl="0" indent="-342900" algn="just" defTabSz="755650" rtl="0">
              <a:lnSpc>
                <a:spcPct val="120000"/>
              </a:lnSpc>
              <a:spcBef>
                <a:spcPct val="0"/>
              </a:spcBef>
              <a:buClr>
                <a:schemeClr val="tx2">
                  <a:lumMod val="75000"/>
                </a:schemeClr>
              </a:buClr>
              <a:buFont typeface="Minion Pro Cond" panose="02040706060306020203" pitchFamily="18" charset="0"/>
              <a:buChar char="❦"/>
            </a:pPr>
            <a:r>
              <a:rPr lang="zh-CN" sz="2000" kern="1200" dirty="0" smtClean="0">
                <a:solidFill>
                  <a:schemeClr val="tx2">
                    <a:lumMod val="75000"/>
                  </a:schemeClr>
                </a:solidFill>
              </a:rPr>
              <a:t>施行心肺复苏术时应将患（伤）者的衣扣及裤带解松，以免引起内脏损伤。</a:t>
            </a:r>
            <a:endParaRPr lang="zh-CN" sz="2000" kern="1200" dirty="0">
              <a:solidFill>
                <a:schemeClr val="tx2">
                  <a:lumMod val="75000"/>
                </a:schemeClr>
              </a:solidFill>
            </a:endParaRPr>
          </a:p>
        </p:txBody>
      </p:sp>
      <p:sp>
        <p:nvSpPr>
          <p:cNvPr id="32" name="直接连接符 31"/>
          <p:cNvSpPr/>
          <p:nvPr/>
        </p:nvSpPr>
        <p:spPr>
          <a:xfrm>
            <a:off x="2265008" y="6269535"/>
            <a:ext cx="6151980" cy="0"/>
          </a:xfrm>
          <a:prstGeom prst="line">
            <a:avLst/>
          </a:prstGeom>
          <a:ln w="19050">
            <a:solidFill>
              <a:schemeClr val="tx2">
                <a:lumMod val="60000"/>
                <a:lumOff val="40000"/>
              </a:schemeClr>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740400" y="3968750"/>
            <a:ext cx="308864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14060" y="4215765"/>
            <a:ext cx="107950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101854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624003" y="1913554"/>
            <a:ext cx="1050470" cy="4927271"/>
            <a:chOff x="3610708" y="1930729"/>
            <a:chExt cx="1050470" cy="4927271"/>
          </a:xfrm>
        </p:grpSpPr>
        <p:sp>
          <p:nvSpPr>
            <p:cNvPr id="2" name="任意多边形 1"/>
            <p:cNvSpPr/>
            <p:nvPr/>
          </p:nvSpPr>
          <p:spPr>
            <a:xfrm>
              <a:off x="3610708" y="2473569"/>
              <a:ext cx="895465" cy="4384431"/>
            </a:xfrm>
            <a:custGeom>
              <a:avLst/>
              <a:gdLst>
                <a:gd name="connsiteX0" fmla="*/ 0 w 914400"/>
                <a:gd name="connsiteY0" fmla="*/ 4349262 h 4384431"/>
                <a:gd name="connsiteX1" fmla="*/ 550984 w 914400"/>
                <a:gd name="connsiteY1" fmla="*/ 2039816 h 4384431"/>
                <a:gd name="connsiteX2" fmla="*/ 726830 w 914400"/>
                <a:gd name="connsiteY2" fmla="*/ 0 h 4384431"/>
                <a:gd name="connsiteX3" fmla="*/ 914400 w 914400"/>
                <a:gd name="connsiteY3" fmla="*/ 0 h 4384431"/>
                <a:gd name="connsiteX4" fmla="*/ 715107 w 914400"/>
                <a:gd name="connsiteY4" fmla="*/ 2110154 h 4384431"/>
                <a:gd name="connsiteX5" fmla="*/ 199292 w 914400"/>
                <a:gd name="connsiteY5" fmla="*/ 4384431 h 4384431"/>
                <a:gd name="connsiteX6" fmla="*/ 0 w 914400"/>
                <a:gd name="connsiteY6" fmla="*/ 4349262 h 4384431"/>
                <a:gd name="connsiteX0-1" fmla="*/ 0 w 914400"/>
                <a:gd name="connsiteY0-2" fmla="*/ 4349262 h 4384431"/>
                <a:gd name="connsiteX1-3" fmla="*/ 550984 w 914400"/>
                <a:gd name="connsiteY1-4" fmla="*/ 2039816 h 4384431"/>
                <a:gd name="connsiteX2-5" fmla="*/ 726830 w 914400"/>
                <a:gd name="connsiteY2-6" fmla="*/ 0 h 4384431"/>
                <a:gd name="connsiteX3-7" fmla="*/ 914400 w 914400"/>
                <a:gd name="connsiteY3-8" fmla="*/ 0 h 4384431"/>
                <a:gd name="connsiteX4-9" fmla="*/ 715107 w 914400"/>
                <a:gd name="connsiteY4-10" fmla="*/ 2110154 h 4384431"/>
                <a:gd name="connsiteX5-11" fmla="*/ 199292 w 914400"/>
                <a:gd name="connsiteY5-12" fmla="*/ 4384431 h 4384431"/>
                <a:gd name="connsiteX6-13" fmla="*/ 0 w 914400"/>
                <a:gd name="connsiteY6-14" fmla="*/ 4349262 h 4384431"/>
                <a:gd name="connsiteX0-15" fmla="*/ 0 w 914400"/>
                <a:gd name="connsiteY0-16" fmla="*/ 4349262 h 4384431"/>
                <a:gd name="connsiteX1-17" fmla="*/ 550984 w 914400"/>
                <a:gd name="connsiteY1-18" fmla="*/ 2039816 h 4384431"/>
                <a:gd name="connsiteX2-19" fmla="*/ 726830 w 914400"/>
                <a:gd name="connsiteY2-20" fmla="*/ 0 h 4384431"/>
                <a:gd name="connsiteX3-21" fmla="*/ 914400 w 914400"/>
                <a:gd name="connsiteY3-22" fmla="*/ 0 h 4384431"/>
                <a:gd name="connsiteX4-23" fmla="*/ 715107 w 914400"/>
                <a:gd name="connsiteY4-24" fmla="*/ 2110154 h 4384431"/>
                <a:gd name="connsiteX5-25" fmla="*/ 199292 w 914400"/>
                <a:gd name="connsiteY5-26" fmla="*/ 4384431 h 4384431"/>
                <a:gd name="connsiteX6-27" fmla="*/ 0 w 914400"/>
                <a:gd name="connsiteY6-28" fmla="*/ 4349262 h 4384431"/>
                <a:gd name="connsiteX0-29" fmla="*/ 0 w 914400"/>
                <a:gd name="connsiteY0-30" fmla="*/ 4349262 h 4384431"/>
                <a:gd name="connsiteX1-31" fmla="*/ 550984 w 914400"/>
                <a:gd name="connsiteY1-32" fmla="*/ 2039816 h 4384431"/>
                <a:gd name="connsiteX2-33" fmla="*/ 726830 w 914400"/>
                <a:gd name="connsiteY2-34" fmla="*/ 0 h 4384431"/>
                <a:gd name="connsiteX3-35" fmla="*/ 914400 w 914400"/>
                <a:gd name="connsiteY3-36" fmla="*/ 0 h 4384431"/>
                <a:gd name="connsiteX4-37" fmla="*/ 715107 w 914400"/>
                <a:gd name="connsiteY4-38" fmla="*/ 2110154 h 4384431"/>
                <a:gd name="connsiteX5-39" fmla="*/ 199292 w 914400"/>
                <a:gd name="connsiteY5-40" fmla="*/ 4384431 h 4384431"/>
                <a:gd name="connsiteX6-41" fmla="*/ 0 w 914400"/>
                <a:gd name="connsiteY6-42" fmla="*/ 4349262 h 4384431"/>
                <a:gd name="connsiteX0-43" fmla="*/ 0 w 914400"/>
                <a:gd name="connsiteY0-44" fmla="*/ 4349262 h 4384431"/>
                <a:gd name="connsiteX1-45" fmla="*/ 550984 w 914400"/>
                <a:gd name="connsiteY1-46" fmla="*/ 2039816 h 4384431"/>
                <a:gd name="connsiteX2-47" fmla="*/ 726830 w 914400"/>
                <a:gd name="connsiteY2-48" fmla="*/ 0 h 4384431"/>
                <a:gd name="connsiteX3-49" fmla="*/ 914400 w 914400"/>
                <a:gd name="connsiteY3-50" fmla="*/ 0 h 4384431"/>
                <a:gd name="connsiteX4-51" fmla="*/ 715107 w 914400"/>
                <a:gd name="connsiteY4-52" fmla="*/ 2110154 h 4384431"/>
                <a:gd name="connsiteX5-53" fmla="*/ 199292 w 914400"/>
                <a:gd name="connsiteY5-54" fmla="*/ 4384431 h 4384431"/>
                <a:gd name="connsiteX6-55" fmla="*/ 0 w 914400"/>
                <a:gd name="connsiteY6-56" fmla="*/ 4349262 h 4384431"/>
                <a:gd name="connsiteX0-57" fmla="*/ 0 w 914400"/>
                <a:gd name="connsiteY0-58" fmla="*/ 4349262 h 4384431"/>
                <a:gd name="connsiteX1-59" fmla="*/ 550984 w 914400"/>
                <a:gd name="connsiteY1-60" fmla="*/ 2039816 h 4384431"/>
                <a:gd name="connsiteX2-61" fmla="*/ 726830 w 914400"/>
                <a:gd name="connsiteY2-62" fmla="*/ 0 h 4384431"/>
                <a:gd name="connsiteX3-63" fmla="*/ 914400 w 914400"/>
                <a:gd name="connsiteY3-64" fmla="*/ 0 h 4384431"/>
                <a:gd name="connsiteX4-65" fmla="*/ 715107 w 914400"/>
                <a:gd name="connsiteY4-66" fmla="*/ 2110154 h 4384431"/>
                <a:gd name="connsiteX5-67" fmla="*/ 199292 w 914400"/>
                <a:gd name="connsiteY5-68" fmla="*/ 4384431 h 4384431"/>
                <a:gd name="connsiteX6-69" fmla="*/ 0 w 914400"/>
                <a:gd name="connsiteY6-70" fmla="*/ 4349262 h 4384431"/>
                <a:gd name="connsiteX0-71" fmla="*/ 0 w 914400"/>
                <a:gd name="connsiteY0-72" fmla="*/ 4349262 h 4384431"/>
                <a:gd name="connsiteX1-73" fmla="*/ 550984 w 914400"/>
                <a:gd name="connsiteY1-74" fmla="*/ 2039816 h 4384431"/>
                <a:gd name="connsiteX2-75" fmla="*/ 726830 w 914400"/>
                <a:gd name="connsiteY2-76" fmla="*/ 0 h 4384431"/>
                <a:gd name="connsiteX3-77" fmla="*/ 914400 w 914400"/>
                <a:gd name="connsiteY3-78" fmla="*/ 0 h 4384431"/>
                <a:gd name="connsiteX4-79" fmla="*/ 715107 w 914400"/>
                <a:gd name="connsiteY4-80" fmla="*/ 2110154 h 4384431"/>
                <a:gd name="connsiteX5-81" fmla="*/ 199292 w 914400"/>
                <a:gd name="connsiteY5-82" fmla="*/ 4384431 h 4384431"/>
                <a:gd name="connsiteX6-83" fmla="*/ 0 w 914400"/>
                <a:gd name="connsiteY6-84" fmla="*/ 4349262 h 4384431"/>
                <a:gd name="connsiteX0-85" fmla="*/ 0 w 914400"/>
                <a:gd name="connsiteY0-86" fmla="*/ 4349262 h 4384431"/>
                <a:gd name="connsiteX1-87" fmla="*/ 550984 w 914400"/>
                <a:gd name="connsiteY1-88" fmla="*/ 2039816 h 4384431"/>
                <a:gd name="connsiteX2-89" fmla="*/ 726830 w 914400"/>
                <a:gd name="connsiteY2-90" fmla="*/ 0 h 4384431"/>
                <a:gd name="connsiteX3-91" fmla="*/ 914400 w 914400"/>
                <a:gd name="connsiteY3-92" fmla="*/ 0 h 4384431"/>
                <a:gd name="connsiteX4-93" fmla="*/ 715107 w 914400"/>
                <a:gd name="connsiteY4-94" fmla="*/ 2110154 h 4384431"/>
                <a:gd name="connsiteX5-95" fmla="*/ 199292 w 914400"/>
                <a:gd name="connsiteY5-96" fmla="*/ 4384431 h 4384431"/>
                <a:gd name="connsiteX6-97" fmla="*/ 0 w 914400"/>
                <a:gd name="connsiteY6-98" fmla="*/ 4349262 h 4384431"/>
                <a:gd name="connsiteX0-99" fmla="*/ 0 w 914400"/>
                <a:gd name="connsiteY0-100" fmla="*/ 4349262 h 4384431"/>
                <a:gd name="connsiteX1-101" fmla="*/ 550984 w 914400"/>
                <a:gd name="connsiteY1-102" fmla="*/ 2039816 h 4384431"/>
                <a:gd name="connsiteX2-103" fmla="*/ 726830 w 914400"/>
                <a:gd name="connsiteY2-104" fmla="*/ 0 h 4384431"/>
                <a:gd name="connsiteX3-105" fmla="*/ 914400 w 914400"/>
                <a:gd name="connsiteY3-106" fmla="*/ 0 h 4384431"/>
                <a:gd name="connsiteX4-107" fmla="*/ 727807 w 914400"/>
                <a:gd name="connsiteY4-108" fmla="*/ 2110154 h 4384431"/>
                <a:gd name="connsiteX5-109" fmla="*/ 199292 w 914400"/>
                <a:gd name="connsiteY5-110" fmla="*/ 4384431 h 4384431"/>
                <a:gd name="connsiteX6-111" fmla="*/ 0 w 914400"/>
                <a:gd name="connsiteY6-112" fmla="*/ 4349262 h 4384431"/>
                <a:gd name="connsiteX0-113" fmla="*/ 0 w 914400"/>
                <a:gd name="connsiteY0-114" fmla="*/ 4349262 h 4384431"/>
                <a:gd name="connsiteX1-115" fmla="*/ 550984 w 914400"/>
                <a:gd name="connsiteY1-116" fmla="*/ 2039816 h 4384431"/>
                <a:gd name="connsiteX2-117" fmla="*/ 726830 w 914400"/>
                <a:gd name="connsiteY2-118" fmla="*/ 0 h 4384431"/>
                <a:gd name="connsiteX3-119" fmla="*/ 914400 w 914400"/>
                <a:gd name="connsiteY3-120" fmla="*/ 0 h 4384431"/>
                <a:gd name="connsiteX4-121" fmla="*/ 727807 w 914400"/>
                <a:gd name="connsiteY4-122" fmla="*/ 2110154 h 4384431"/>
                <a:gd name="connsiteX5-123" fmla="*/ 199292 w 914400"/>
                <a:gd name="connsiteY5-124" fmla="*/ 4384431 h 4384431"/>
                <a:gd name="connsiteX6-125" fmla="*/ 0 w 914400"/>
                <a:gd name="connsiteY6-126" fmla="*/ 4349262 h 4384431"/>
                <a:gd name="connsiteX0-127" fmla="*/ 0 w 914400"/>
                <a:gd name="connsiteY0-128" fmla="*/ 4349262 h 4384431"/>
                <a:gd name="connsiteX1-129" fmla="*/ 550984 w 914400"/>
                <a:gd name="connsiteY1-130" fmla="*/ 2039816 h 4384431"/>
                <a:gd name="connsiteX2-131" fmla="*/ 726830 w 914400"/>
                <a:gd name="connsiteY2-132" fmla="*/ 0 h 4384431"/>
                <a:gd name="connsiteX3-133" fmla="*/ 914400 w 914400"/>
                <a:gd name="connsiteY3-134" fmla="*/ 0 h 4384431"/>
                <a:gd name="connsiteX4-135" fmla="*/ 727807 w 914400"/>
                <a:gd name="connsiteY4-136" fmla="*/ 2110154 h 4384431"/>
                <a:gd name="connsiteX5-137" fmla="*/ 199292 w 914400"/>
                <a:gd name="connsiteY5-138" fmla="*/ 4384431 h 4384431"/>
                <a:gd name="connsiteX6-139" fmla="*/ 0 w 914400"/>
                <a:gd name="connsiteY6-140" fmla="*/ 4349262 h 4384431"/>
                <a:gd name="connsiteX0-141" fmla="*/ 0 w 914400"/>
                <a:gd name="connsiteY0-142" fmla="*/ 4349262 h 4384431"/>
                <a:gd name="connsiteX1-143" fmla="*/ 550984 w 914400"/>
                <a:gd name="connsiteY1-144" fmla="*/ 2039816 h 4384431"/>
                <a:gd name="connsiteX2-145" fmla="*/ 726830 w 914400"/>
                <a:gd name="connsiteY2-146" fmla="*/ 0 h 4384431"/>
                <a:gd name="connsiteX3-147" fmla="*/ 914400 w 914400"/>
                <a:gd name="connsiteY3-148" fmla="*/ 0 h 4384431"/>
                <a:gd name="connsiteX4-149" fmla="*/ 727807 w 914400"/>
                <a:gd name="connsiteY4-150" fmla="*/ 2110154 h 4384431"/>
                <a:gd name="connsiteX5-151" fmla="*/ 199292 w 914400"/>
                <a:gd name="connsiteY5-152" fmla="*/ 4384431 h 4384431"/>
                <a:gd name="connsiteX6-153" fmla="*/ 0 w 914400"/>
                <a:gd name="connsiteY6-154" fmla="*/ 4349262 h 4384431"/>
                <a:gd name="connsiteX0-155" fmla="*/ 0 w 914400"/>
                <a:gd name="connsiteY0-156" fmla="*/ 4349262 h 4384431"/>
                <a:gd name="connsiteX1-157" fmla="*/ 550984 w 914400"/>
                <a:gd name="connsiteY1-158" fmla="*/ 2039816 h 4384431"/>
                <a:gd name="connsiteX2-159" fmla="*/ 726830 w 914400"/>
                <a:gd name="connsiteY2-160" fmla="*/ 0 h 4384431"/>
                <a:gd name="connsiteX3-161" fmla="*/ 914400 w 914400"/>
                <a:gd name="connsiteY3-162" fmla="*/ 0 h 4384431"/>
                <a:gd name="connsiteX4-163" fmla="*/ 727807 w 914400"/>
                <a:gd name="connsiteY4-164" fmla="*/ 2110154 h 4384431"/>
                <a:gd name="connsiteX5-165" fmla="*/ 199292 w 914400"/>
                <a:gd name="connsiteY5-166" fmla="*/ 4384431 h 4384431"/>
                <a:gd name="connsiteX6-167" fmla="*/ 0 w 914400"/>
                <a:gd name="connsiteY6-168" fmla="*/ 4349262 h 4384431"/>
                <a:gd name="connsiteX0-169" fmla="*/ 0 w 914400"/>
                <a:gd name="connsiteY0-170" fmla="*/ 4349262 h 4384431"/>
                <a:gd name="connsiteX1-171" fmla="*/ 550984 w 914400"/>
                <a:gd name="connsiteY1-172" fmla="*/ 2039816 h 4384431"/>
                <a:gd name="connsiteX2-173" fmla="*/ 726830 w 914400"/>
                <a:gd name="connsiteY2-174" fmla="*/ 0 h 4384431"/>
                <a:gd name="connsiteX3-175" fmla="*/ 914400 w 914400"/>
                <a:gd name="connsiteY3-176" fmla="*/ 0 h 4384431"/>
                <a:gd name="connsiteX4-177" fmla="*/ 727807 w 914400"/>
                <a:gd name="connsiteY4-178" fmla="*/ 2110154 h 4384431"/>
                <a:gd name="connsiteX5-179" fmla="*/ 199292 w 914400"/>
                <a:gd name="connsiteY5-180" fmla="*/ 4384431 h 4384431"/>
                <a:gd name="connsiteX6-181" fmla="*/ 0 w 914400"/>
                <a:gd name="connsiteY6-182" fmla="*/ 4349262 h 4384431"/>
                <a:gd name="connsiteX0-183" fmla="*/ 0 w 908050"/>
                <a:gd name="connsiteY0-184" fmla="*/ 4349262 h 4384431"/>
                <a:gd name="connsiteX1-185" fmla="*/ 550984 w 908050"/>
                <a:gd name="connsiteY1-186" fmla="*/ 2039816 h 4384431"/>
                <a:gd name="connsiteX2-187" fmla="*/ 726830 w 908050"/>
                <a:gd name="connsiteY2-188" fmla="*/ 0 h 4384431"/>
                <a:gd name="connsiteX3-189" fmla="*/ 908050 w 908050"/>
                <a:gd name="connsiteY3-190" fmla="*/ 0 h 4384431"/>
                <a:gd name="connsiteX4-191" fmla="*/ 727807 w 908050"/>
                <a:gd name="connsiteY4-192" fmla="*/ 2110154 h 4384431"/>
                <a:gd name="connsiteX5-193" fmla="*/ 199292 w 908050"/>
                <a:gd name="connsiteY5-194" fmla="*/ 4384431 h 4384431"/>
                <a:gd name="connsiteX6-195" fmla="*/ 0 w 908050"/>
                <a:gd name="connsiteY6-196" fmla="*/ 4349262 h 4384431"/>
                <a:gd name="connsiteX0-197" fmla="*/ 0 w 908050"/>
                <a:gd name="connsiteY0-198" fmla="*/ 4349262 h 4384431"/>
                <a:gd name="connsiteX1-199" fmla="*/ 550984 w 908050"/>
                <a:gd name="connsiteY1-200" fmla="*/ 2039816 h 4384431"/>
                <a:gd name="connsiteX2-201" fmla="*/ 726830 w 908050"/>
                <a:gd name="connsiteY2-202" fmla="*/ 0 h 4384431"/>
                <a:gd name="connsiteX3-203" fmla="*/ 908050 w 908050"/>
                <a:gd name="connsiteY3-204" fmla="*/ 0 h 4384431"/>
                <a:gd name="connsiteX4-205" fmla="*/ 727807 w 908050"/>
                <a:gd name="connsiteY4-206" fmla="*/ 2110154 h 4384431"/>
                <a:gd name="connsiteX5-207" fmla="*/ 199292 w 908050"/>
                <a:gd name="connsiteY5-208" fmla="*/ 4384431 h 4384431"/>
                <a:gd name="connsiteX6-209" fmla="*/ 0 w 908050"/>
                <a:gd name="connsiteY6-210" fmla="*/ 4349262 h 4384431"/>
                <a:gd name="connsiteX0-211" fmla="*/ 0 w 895350"/>
                <a:gd name="connsiteY0-212" fmla="*/ 4349262 h 4384431"/>
                <a:gd name="connsiteX1-213" fmla="*/ 550984 w 895350"/>
                <a:gd name="connsiteY1-214" fmla="*/ 2039816 h 4384431"/>
                <a:gd name="connsiteX2-215" fmla="*/ 726830 w 895350"/>
                <a:gd name="connsiteY2-216" fmla="*/ 0 h 4384431"/>
                <a:gd name="connsiteX3-217" fmla="*/ 895350 w 895350"/>
                <a:gd name="connsiteY3-218" fmla="*/ 0 h 4384431"/>
                <a:gd name="connsiteX4-219" fmla="*/ 727807 w 895350"/>
                <a:gd name="connsiteY4-220" fmla="*/ 2110154 h 4384431"/>
                <a:gd name="connsiteX5-221" fmla="*/ 199292 w 895350"/>
                <a:gd name="connsiteY5-222" fmla="*/ 4384431 h 4384431"/>
                <a:gd name="connsiteX6-223" fmla="*/ 0 w 895350"/>
                <a:gd name="connsiteY6-224" fmla="*/ 4349262 h 4384431"/>
                <a:gd name="connsiteX0-225" fmla="*/ 0 w 895465"/>
                <a:gd name="connsiteY0-226" fmla="*/ 4349262 h 4384431"/>
                <a:gd name="connsiteX1-227" fmla="*/ 550984 w 895465"/>
                <a:gd name="connsiteY1-228" fmla="*/ 2039816 h 4384431"/>
                <a:gd name="connsiteX2-229" fmla="*/ 726830 w 895465"/>
                <a:gd name="connsiteY2-230" fmla="*/ 0 h 4384431"/>
                <a:gd name="connsiteX3-231" fmla="*/ 895350 w 895465"/>
                <a:gd name="connsiteY3-232" fmla="*/ 0 h 4384431"/>
                <a:gd name="connsiteX4-233" fmla="*/ 727807 w 895465"/>
                <a:gd name="connsiteY4-234" fmla="*/ 2110154 h 4384431"/>
                <a:gd name="connsiteX5-235" fmla="*/ 199292 w 895465"/>
                <a:gd name="connsiteY5-236" fmla="*/ 4384431 h 4384431"/>
                <a:gd name="connsiteX6-237" fmla="*/ 0 w 895465"/>
                <a:gd name="connsiteY6-238" fmla="*/ 4349262 h 43844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895465" h="4384431">
                  <a:moveTo>
                    <a:pt x="0" y="4349262"/>
                  </a:moveTo>
                  <a:cubicBezTo>
                    <a:pt x="259861" y="3604847"/>
                    <a:pt x="449873" y="2835031"/>
                    <a:pt x="550984" y="2039816"/>
                  </a:cubicBezTo>
                  <a:cubicBezTo>
                    <a:pt x="647699" y="1347177"/>
                    <a:pt x="712665" y="679939"/>
                    <a:pt x="726830" y="0"/>
                  </a:cubicBezTo>
                  <a:lnTo>
                    <a:pt x="895350" y="0"/>
                  </a:lnTo>
                  <a:cubicBezTo>
                    <a:pt x="898769" y="697035"/>
                    <a:pt x="825988" y="1470269"/>
                    <a:pt x="727807" y="2110154"/>
                  </a:cubicBezTo>
                  <a:cubicBezTo>
                    <a:pt x="632069" y="2899996"/>
                    <a:pt x="441080" y="3670789"/>
                    <a:pt x="199292" y="4384431"/>
                  </a:cubicBezTo>
                  <a:lnTo>
                    <a:pt x="0" y="4349262"/>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a:off x="4175341" y="1930729"/>
              <a:ext cx="485837" cy="542840"/>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7776" y="502676"/>
            <a:ext cx="9251776" cy="671609"/>
            <a:chOff x="-107776" y="502676"/>
            <a:chExt cx="9251776" cy="671609"/>
          </a:xfrm>
        </p:grpSpPr>
        <p:sp>
          <p:nvSpPr>
            <p:cNvPr id="6" name="TextBox 1"/>
            <p:cNvSpPr txBox="1"/>
            <p:nvPr/>
          </p:nvSpPr>
          <p:spPr>
            <a:xfrm>
              <a:off x="469559" y="589510"/>
              <a:ext cx="3983688" cy="584775"/>
            </a:xfrm>
            <a:prstGeom prst="rect">
              <a:avLst/>
            </a:prstGeom>
            <a:noFill/>
          </p:spPr>
          <p:txBody>
            <a:bodyPr wrap="square" rtlCol="0" anchor="ctr">
              <a:spAutoFit/>
            </a:bodyPr>
            <a:lstStyle/>
            <a:p>
              <a:r>
                <a:rPr lang="zh-CN" altLang="en-US" sz="3200" b="1" dirty="0" smtClean="0">
                  <a:solidFill>
                    <a:srgbClr val="F24848"/>
                  </a:solidFill>
                  <a:ea typeface="微软雅黑" panose="020B0503020204020204" pitchFamily="34" charset="-122"/>
                </a:rPr>
                <a:t>一、应急演练概述</a:t>
              </a:r>
              <a:endParaRPr lang="zh-CN" altLang="en-US" sz="3200" b="1" dirty="0">
                <a:solidFill>
                  <a:srgbClr val="F24848"/>
                </a:solidFill>
                <a:ea typeface="微软雅黑" panose="020B0503020204020204" pitchFamily="34" charset="-122"/>
              </a:endParaRPr>
            </a:p>
          </p:txBody>
        </p:sp>
        <p:sp>
          <p:nvSpPr>
            <p:cNvPr id="7" name="矩形 6"/>
            <p:cNvSpPr/>
            <p:nvPr/>
          </p:nvSpPr>
          <p:spPr>
            <a:xfrm>
              <a:off x="-107776" y="611896"/>
              <a:ext cx="577335" cy="540000"/>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燕尾形 3"/>
            <p:cNvSpPr/>
            <p:nvPr/>
          </p:nvSpPr>
          <p:spPr>
            <a:xfrm rot="10800000" flipH="1">
              <a:off x="8098631" y="502676"/>
              <a:ext cx="1045369" cy="540000"/>
            </a:xfrm>
            <a:prstGeom prst="rect">
              <a:avLst/>
            </a:prstGeom>
            <a:solidFill>
              <a:srgbClr val="C73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直角三角形 8"/>
            <p:cNvSpPr/>
            <p:nvPr/>
          </p:nvSpPr>
          <p:spPr>
            <a:xfrm rot="10800000" flipH="1" flipV="1">
              <a:off x="8098631" y="502676"/>
              <a:ext cx="362192" cy="108000"/>
            </a:xfrm>
            <a:prstGeom prst="rtTriangle">
              <a:avLst/>
            </a:prstGeom>
            <a:solidFill>
              <a:srgbClr val="A8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931205" y="611896"/>
              <a:ext cx="4529618" cy="540000"/>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1" name="矩形 10"/>
          <p:cNvSpPr/>
          <p:nvPr/>
        </p:nvSpPr>
        <p:spPr>
          <a:xfrm>
            <a:off x="2798973" y="4924228"/>
            <a:ext cx="697627" cy="400110"/>
          </a:xfrm>
          <a:prstGeom prst="rect">
            <a:avLst/>
          </a:prstGeom>
        </p:spPr>
        <p:txBody>
          <a:bodyPr vert="horz" wrap="none">
            <a:spAutoFit/>
          </a:bodyPr>
          <a:lstStyle/>
          <a:p>
            <a:r>
              <a:rPr lang="zh-CN" altLang="en-US" sz="2000" b="1" dirty="0" smtClean="0">
                <a:solidFill>
                  <a:schemeClr val="tx2">
                    <a:lumMod val="75000"/>
                  </a:schemeClr>
                </a:solidFill>
              </a:rPr>
              <a:t>改进</a:t>
            </a:r>
            <a:endParaRPr lang="zh-CN" altLang="en-US" sz="2000" dirty="0">
              <a:solidFill>
                <a:schemeClr val="tx2">
                  <a:lumMod val="75000"/>
                </a:schemeClr>
              </a:solidFill>
            </a:endParaRPr>
          </a:p>
        </p:txBody>
      </p:sp>
      <p:sp>
        <p:nvSpPr>
          <p:cNvPr id="38" name="矩形 37"/>
          <p:cNvSpPr/>
          <p:nvPr/>
        </p:nvSpPr>
        <p:spPr>
          <a:xfrm>
            <a:off x="3046613" y="4204228"/>
            <a:ext cx="697627" cy="400110"/>
          </a:xfrm>
          <a:prstGeom prst="rect">
            <a:avLst/>
          </a:prstGeom>
        </p:spPr>
        <p:txBody>
          <a:bodyPr wrap="none">
            <a:spAutoFit/>
          </a:bodyPr>
          <a:lstStyle/>
          <a:p>
            <a:r>
              <a:rPr lang="zh-CN" altLang="en-US" sz="2000" b="1" dirty="0">
                <a:solidFill>
                  <a:schemeClr val="tx2">
                    <a:lumMod val="75000"/>
                  </a:schemeClr>
                </a:solidFill>
              </a:rPr>
              <a:t>评估</a:t>
            </a:r>
            <a:endParaRPr lang="zh-CN" altLang="en-US" sz="2000" dirty="0">
              <a:solidFill>
                <a:schemeClr val="tx2">
                  <a:lumMod val="75000"/>
                </a:schemeClr>
              </a:solidFill>
            </a:endParaRPr>
          </a:p>
        </p:txBody>
      </p:sp>
      <p:sp>
        <p:nvSpPr>
          <p:cNvPr id="43" name="任意多边形 42"/>
          <p:cNvSpPr>
            <a:spLocks noChangeAspect="1"/>
          </p:cNvSpPr>
          <p:nvPr/>
        </p:nvSpPr>
        <p:spPr>
          <a:xfrm>
            <a:off x="767763" y="3684283"/>
            <a:ext cx="1440000" cy="1440000"/>
          </a:xfrm>
          <a:custGeom>
            <a:avLst/>
            <a:gdLst>
              <a:gd name="connsiteX0" fmla="*/ 832279 w 1440000"/>
              <a:gd name="connsiteY0" fmla="*/ 75703 h 1440000"/>
              <a:gd name="connsiteX1" fmla="*/ 261134 w 1440000"/>
              <a:gd name="connsiteY1" fmla="*/ 646848 h 1440000"/>
              <a:gd name="connsiteX2" fmla="*/ 832279 w 1440000"/>
              <a:gd name="connsiteY2" fmla="*/ 1217993 h 1440000"/>
              <a:gd name="connsiteX3" fmla="*/ 1403424 w 1440000"/>
              <a:gd name="connsiteY3" fmla="*/ 646848 h 1440000"/>
              <a:gd name="connsiteX4" fmla="*/ 832279 w 1440000"/>
              <a:gd name="connsiteY4" fmla="*/ 75703 h 1440000"/>
              <a:gd name="connsiteX5" fmla="*/ 720000 w 1440000"/>
              <a:gd name="connsiteY5" fmla="*/ 0 h 1440000"/>
              <a:gd name="connsiteX6" fmla="*/ 1440000 w 1440000"/>
              <a:gd name="connsiteY6" fmla="*/ 720000 h 1440000"/>
              <a:gd name="connsiteX7" fmla="*/ 720000 w 1440000"/>
              <a:gd name="connsiteY7" fmla="*/ 1440000 h 1440000"/>
              <a:gd name="connsiteX8" fmla="*/ 0 w 1440000"/>
              <a:gd name="connsiteY8" fmla="*/ 720000 h 1440000"/>
              <a:gd name="connsiteX9" fmla="*/ 720000 w 1440000"/>
              <a:gd name="connsiteY9"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000" h="1440000">
                <a:moveTo>
                  <a:pt x="832279" y="75703"/>
                </a:moveTo>
                <a:cubicBezTo>
                  <a:pt x="516844" y="75703"/>
                  <a:pt x="261134" y="331413"/>
                  <a:pt x="261134" y="646848"/>
                </a:cubicBezTo>
                <a:cubicBezTo>
                  <a:pt x="261134" y="962283"/>
                  <a:pt x="516844" y="1217993"/>
                  <a:pt x="832279" y="1217993"/>
                </a:cubicBezTo>
                <a:cubicBezTo>
                  <a:pt x="1147714" y="1217993"/>
                  <a:pt x="1403424" y="962283"/>
                  <a:pt x="1403424" y="646848"/>
                </a:cubicBezTo>
                <a:cubicBezTo>
                  <a:pt x="1403424" y="331413"/>
                  <a:pt x="1147714" y="75703"/>
                  <a:pt x="832279" y="75703"/>
                </a:cubicBezTo>
                <a:close/>
                <a:moveTo>
                  <a:pt x="720000" y="0"/>
                </a:moveTo>
                <a:cubicBezTo>
                  <a:pt x="1117645" y="0"/>
                  <a:pt x="1440000" y="322355"/>
                  <a:pt x="1440000" y="720000"/>
                </a:cubicBezTo>
                <a:cubicBezTo>
                  <a:pt x="1440000" y="1117645"/>
                  <a:pt x="1117645" y="1440000"/>
                  <a:pt x="720000" y="1440000"/>
                </a:cubicBezTo>
                <a:cubicBezTo>
                  <a:pt x="322355" y="1440000"/>
                  <a:pt x="0" y="1117645"/>
                  <a:pt x="0" y="720000"/>
                </a:cubicBezTo>
                <a:cubicBezTo>
                  <a:pt x="0" y="322355"/>
                  <a:pt x="322355" y="0"/>
                  <a:pt x="720000"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3000" b="1" dirty="0" smtClean="0">
                <a:solidFill>
                  <a:schemeClr val="tx2">
                    <a:lumMod val="75000"/>
                  </a:schemeClr>
                </a:solidFill>
              </a:rPr>
              <a:t>目的</a:t>
            </a:r>
            <a:endParaRPr lang="en-US" altLang="zh-CN" sz="3000" b="1" dirty="0" smtClean="0">
              <a:solidFill>
                <a:schemeClr val="tx2">
                  <a:lumMod val="75000"/>
                </a:schemeClr>
              </a:solidFill>
            </a:endParaRPr>
          </a:p>
          <a:p>
            <a:pPr algn="r"/>
            <a:endParaRPr lang="zh-CN" altLang="en-US" sz="1600" dirty="0">
              <a:solidFill>
                <a:schemeClr val="accent1">
                  <a:lumMod val="50000"/>
                </a:schemeClr>
              </a:solidFill>
            </a:endParaRPr>
          </a:p>
        </p:txBody>
      </p:sp>
      <p:sp>
        <p:nvSpPr>
          <p:cNvPr id="46" name="圆角矩形标注 45"/>
          <p:cNvSpPr/>
          <p:nvPr/>
        </p:nvSpPr>
        <p:spPr>
          <a:xfrm rot="5400000">
            <a:off x="6336243" y="1421397"/>
            <a:ext cx="625531" cy="2454050"/>
          </a:xfrm>
          <a:prstGeom prst="wedgeRoundRectCallout">
            <a:avLst>
              <a:gd name="adj1" fmla="val -34819"/>
              <a:gd name="adj2" fmla="val 59003"/>
              <a:gd name="adj3" fmla="val 16667"/>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p>
        </p:txBody>
      </p:sp>
      <p:sp>
        <p:nvSpPr>
          <p:cNvPr id="48" name="矩形 47"/>
          <p:cNvSpPr/>
          <p:nvPr/>
        </p:nvSpPr>
        <p:spPr>
          <a:xfrm>
            <a:off x="5421983" y="2335657"/>
            <a:ext cx="2454050" cy="625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综合应急能力</a:t>
            </a:r>
            <a:endParaRPr lang="zh-CN" altLang="en-US" sz="2000" b="1" dirty="0"/>
          </a:p>
        </p:txBody>
      </p:sp>
      <p:sp>
        <p:nvSpPr>
          <p:cNvPr id="63" name="圆角矩形标注 62"/>
          <p:cNvSpPr/>
          <p:nvPr/>
        </p:nvSpPr>
        <p:spPr>
          <a:xfrm rot="5400000">
            <a:off x="6336243" y="2195385"/>
            <a:ext cx="625531" cy="2454050"/>
          </a:xfrm>
          <a:prstGeom prst="wedgeRoundRectCallout">
            <a:avLst>
              <a:gd name="adj1" fmla="val -34819"/>
              <a:gd name="adj2" fmla="val 59003"/>
              <a:gd name="adj3" fmla="val 16667"/>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p>
        </p:txBody>
      </p:sp>
      <p:sp>
        <p:nvSpPr>
          <p:cNvPr id="64" name="矩形 63"/>
          <p:cNvSpPr/>
          <p:nvPr/>
        </p:nvSpPr>
        <p:spPr>
          <a:xfrm>
            <a:off x="5421983" y="3109645"/>
            <a:ext cx="2454050" cy="625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有效性</a:t>
            </a:r>
            <a:endParaRPr lang="zh-CN" altLang="en-US" sz="2000" b="1" dirty="0"/>
          </a:p>
        </p:txBody>
      </p:sp>
      <p:sp>
        <p:nvSpPr>
          <p:cNvPr id="66" name="圆角矩形标注 65"/>
          <p:cNvSpPr/>
          <p:nvPr/>
        </p:nvSpPr>
        <p:spPr>
          <a:xfrm rot="5400000">
            <a:off x="6336243" y="2969374"/>
            <a:ext cx="625531" cy="2454050"/>
          </a:xfrm>
          <a:prstGeom prst="wedgeRoundRectCallout">
            <a:avLst>
              <a:gd name="adj1" fmla="val -34819"/>
              <a:gd name="adj2" fmla="val 59003"/>
              <a:gd name="adj3" fmla="val 16667"/>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p>
        </p:txBody>
      </p:sp>
      <p:sp>
        <p:nvSpPr>
          <p:cNvPr id="67" name="矩形 66"/>
          <p:cNvSpPr/>
          <p:nvPr/>
        </p:nvSpPr>
        <p:spPr>
          <a:xfrm>
            <a:off x="5421983" y="3883633"/>
            <a:ext cx="2454050" cy="625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适应性</a:t>
            </a:r>
            <a:endParaRPr lang="zh-CN" altLang="en-US" sz="2000" b="1" dirty="0"/>
          </a:p>
        </p:txBody>
      </p:sp>
      <p:sp>
        <p:nvSpPr>
          <p:cNvPr id="69" name="圆角矩形标注 68"/>
          <p:cNvSpPr/>
          <p:nvPr/>
        </p:nvSpPr>
        <p:spPr>
          <a:xfrm rot="5400000">
            <a:off x="6336243" y="3743362"/>
            <a:ext cx="625531" cy="2454050"/>
          </a:xfrm>
          <a:prstGeom prst="wedgeRoundRectCallout">
            <a:avLst>
              <a:gd name="adj1" fmla="val -34819"/>
              <a:gd name="adj2" fmla="val 59003"/>
              <a:gd name="adj3" fmla="val 16667"/>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p>
        </p:txBody>
      </p:sp>
      <p:sp>
        <p:nvSpPr>
          <p:cNvPr id="70" name="矩形 69"/>
          <p:cNvSpPr/>
          <p:nvPr/>
        </p:nvSpPr>
        <p:spPr>
          <a:xfrm>
            <a:off x="5421983" y="4657621"/>
            <a:ext cx="2454050" cy="625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协同性</a:t>
            </a:r>
            <a:endParaRPr lang="zh-CN" altLang="en-US" sz="2000" b="1" dirty="0"/>
          </a:p>
        </p:txBody>
      </p:sp>
      <p:sp>
        <p:nvSpPr>
          <p:cNvPr id="72" name="圆角矩形标注 71"/>
          <p:cNvSpPr/>
          <p:nvPr/>
        </p:nvSpPr>
        <p:spPr>
          <a:xfrm rot="5400000">
            <a:off x="6336243" y="4517350"/>
            <a:ext cx="625531" cy="2454050"/>
          </a:xfrm>
          <a:prstGeom prst="wedgeRoundRectCallout">
            <a:avLst>
              <a:gd name="adj1" fmla="val -34819"/>
              <a:gd name="adj2" fmla="val 59003"/>
              <a:gd name="adj3" fmla="val 16667"/>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p>
        </p:txBody>
      </p:sp>
      <p:sp>
        <p:nvSpPr>
          <p:cNvPr id="73" name="矩形 72"/>
          <p:cNvSpPr/>
          <p:nvPr/>
        </p:nvSpPr>
        <p:spPr>
          <a:xfrm>
            <a:off x="5421983" y="5431609"/>
            <a:ext cx="2454050" cy="625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潜在问题</a:t>
            </a:r>
            <a:endParaRPr lang="zh-CN" altLang="en-US" sz="2000" b="1" dirty="0"/>
          </a:p>
        </p:txBody>
      </p:sp>
      <p:sp>
        <p:nvSpPr>
          <p:cNvPr id="12" name="矩形 11"/>
          <p:cNvSpPr/>
          <p:nvPr/>
        </p:nvSpPr>
        <p:spPr>
          <a:xfrm>
            <a:off x="3209417" y="3452385"/>
            <a:ext cx="697627" cy="400110"/>
          </a:xfrm>
          <a:prstGeom prst="rect">
            <a:avLst/>
          </a:prstGeom>
        </p:spPr>
        <p:txBody>
          <a:bodyPr wrap="none">
            <a:spAutoFit/>
          </a:bodyPr>
          <a:lstStyle/>
          <a:p>
            <a:r>
              <a:rPr lang="zh-CN" altLang="en-US" sz="2000" b="1" dirty="0">
                <a:solidFill>
                  <a:schemeClr val="tx2">
                    <a:lumMod val="75000"/>
                  </a:schemeClr>
                </a:solidFill>
              </a:rPr>
              <a:t>培训</a:t>
            </a:r>
            <a:endParaRPr lang="zh-CN" altLang="en-US" sz="2000" b="1" dirty="0">
              <a:solidFill>
                <a:schemeClr val="tx2">
                  <a:lumMod val="75000"/>
                </a:schemeClr>
              </a:solidFill>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7776" y="502676"/>
            <a:ext cx="9251776" cy="671609"/>
            <a:chOff x="-107776" y="502676"/>
            <a:chExt cx="9251776" cy="671609"/>
          </a:xfrm>
        </p:grpSpPr>
        <p:sp>
          <p:nvSpPr>
            <p:cNvPr id="16" name="TextBox 1"/>
            <p:cNvSpPr txBox="1"/>
            <p:nvPr/>
          </p:nvSpPr>
          <p:spPr>
            <a:xfrm>
              <a:off x="469559" y="589510"/>
              <a:ext cx="3983688" cy="584775"/>
            </a:xfrm>
            <a:prstGeom prst="rect">
              <a:avLst/>
            </a:prstGeom>
            <a:noFill/>
          </p:spPr>
          <p:txBody>
            <a:bodyPr wrap="square" rtlCol="0" anchor="ctr">
              <a:spAutoFit/>
            </a:bodyPr>
            <a:lstStyle/>
            <a:p>
              <a:r>
                <a:rPr lang="zh-CN" altLang="en-US" sz="3200" b="1" dirty="0" smtClean="0">
                  <a:solidFill>
                    <a:srgbClr val="F24848"/>
                  </a:solidFill>
                  <a:ea typeface="微软雅黑" panose="020B0503020204020204" pitchFamily="34" charset="-122"/>
                </a:rPr>
                <a:t>一、应急演练概述</a:t>
              </a:r>
              <a:endParaRPr lang="zh-CN" altLang="en-US" sz="3200" b="1" dirty="0">
                <a:solidFill>
                  <a:srgbClr val="F24848"/>
                </a:solidFill>
                <a:ea typeface="微软雅黑" panose="020B0503020204020204" pitchFamily="34" charset="-122"/>
              </a:endParaRPr>
            </a:p>
          </p:txBody>
        </p:sp>
        <p:sp>
          <p:nvSpPr>
            <p:cNvPr id="17" name="矩形 16"/>
            <p:cNvSpPr/>
            <p:nvPr/>
          </p:nvSpPr>
          <p:spPr>
            <a:xfrm>
              <a:off x="-107776" y="611896"/>
              <a:ext cx="577335" cy="540000"/>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燕尾形 3"/>
            <p:cNvSpPr/>
            <p:nvPr/>
          </p:nvSpPr>
          <p:spPr>
            <a:xfrm rot="10800000" flipH="1">
              <a:off x="8098631" y="502676"/>
              <a:ext cx="1045369" cy="540000"/>
            </a:xfrm>
            <a:prstGeom prst="rect">
              <a:avLst/>
            </a:prstGeom>
            <a:solidFill>
              <a:srgbClr val="C73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直角三角形 19"/>
            <p:cNvSpPr/>
            <p:nvPr/>
          </p:nvSpPr>
          <p:spPr>
            <a:xfrm rot="10800000" flipH="1" flipV="1">
              <a:off x="8098631" y="502676"/>
              <a:ext cx="362192" cy="108000"/>
            </a:xfrm>
            <a:prstGeom prst="rtTriangle">
              <a:avLst/>
            </a:prstGeom>
            <a:solidFill>
              <a:srgbClr val="A8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931205" y="611896"/>
              <a:ext cx="4529618" cy="540000"/>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3" name="组合 32"/>
          <p:cNvGrpSpPr/>
          <p:nvPr/>
        </p:nvGrpSpPr>
        <p:grpSpPr>
          <a:xfrm>
            <a:off x="-830084" y="1552157"/>
            <a:ext cx="9290907" cy="4965628"/>
            <a:chOff x="-830084" y="1552157"/>
            <a:chExt cx="9290907" cy="4965628"/>
          </a:xfrm>
        </p:grpSpPr>
        <p:sp>
          <p:nvSpPr>
            <p:cNvPr id="8" name="空心弧 7"/>
            <p:cNvSpPr/>
            <p:nvPr/>
          </p:nvSpPr>
          <p:spPr>
            <a:xfrm>
              <a:off x="-830084" y="1552157"/>
              <a:ext cx="4965628" cy="4965628"/>
            </a:xfrm>
            <a:prstGeom prst="blockArc">
              <a:avLst>
                <a:gd name="adj1" fmla="val 18900000"/>
                <a:gd name="adj2" fmla="val 2700000"/>
                <a:gd name="adj3" fmla="val 435"/>
              </a:avLst>
            </a:prstGeom>
            <a:ln>
              <a:solidFill>
                <a:schemeClr val="tx1">
                  <a:lumMod val="75000"/>
                  <a:lumOff val="2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9" name="任意多边形 8"/>
            <p:cNvSpPr/>
            <p:nvPr/>
          </p:nvSpPr>
          <p:spPr>
            <a:xfrm flipH="1">
              <a:off x="3923222" y="2560319"/>
              <a:ext cx="4537601" cy="737325"/>
            </a:xfrm>
            <a:custGeom>
              <a:avLst/>
              <a:gdLst>
                <a:gd name="connsiteX0" fmla="*/ 0 w 4537601"/>
                <a:gd name="connsiteY0" fmla="*/ 0 h 737325"/>
                <a:gd name="connsiteX1" fmla="*/ 4168939 w 4537601"/>
                <a:gd name="connsiteY1" fmla="*/ 0 h 737325"/>
                <a:gd name="connsiteX2" fmla="*/ 4537601 w 4537601"/>
                <a:gd name="connsiteY2" fmla="*/ 368663 h 737325"/>
                <a:gd name="connsiteX3" fmla="*/ 4168939 w 4537601"/>
                <a:gd name="connsiteY3" fmla="*/ 737325 h 737325"/>
                <a:gd name="connsiteX4" fmla="*/ 0 w 4537601"/>
                <a:gd name="connsiteY4" fmla="*/ 737325 h 737325"/>
                <a:gd name="connsiteX5" fmla="*/ 0 w 4537601"/>
                <a:gd name="connsiteY5" fmla="*/ 0 h 73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7601" h="737325">
                  <a:moveTo>
                    <a:pt x="0" y="0"/>
                  </a:moveTo>
                  <a:lnTo>
                    <a:pt x="4168939" y="0"/>
                  </a:lnTo>
                  <a:lnTo>
                    <a:pt x="4537601" y="368663"/>
                  </a:lnTo>
                  <a:lnTo>
                    <a:pt x="4168939" y="737325"/>
                  </a:lnTo>
                  <a:lnTo>
                    <a:pt x="0" y="737325"/>
                  </a:lnTo>
                  <a:lnTo>
                    <a:pt x="0" y="0"/>
                  </a:lnTo>
                  <a:close/>
                </a:path>
              </a:pathLst>
            </a:custGeom>
            <a:solidFill>
              <a:schemeClr val="tx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9583" tIns="73660" rIns="73660" bIns="73660" numCol="1" spcCol="1270" anchor="ctr" anchorCtr="0">
              <a:noAutofit/>
            </a:bodyPr>
            <a:lstStyle/>
            <a:p>
              <a:pPr lvl="0" algn="l" defTabSz="1289050" rtl="0">
                <a:lnSpc>
                  <a:spcPct val="90000"/>
                </a:lnSpc>
                <a:spcBef>
                  <a:spcPct val="0"/>
                </a:spcBef>
                <a:spcAft>
                  <a:spcPct val="35000"/>
                </a:spcAft>
              </a:pPr>
              <a:r>
                <a:rPr lang="zh-CN" sz="2900" b="1" kern="1200" dirty="0" smtClean="0"/>
                <a:t>桌面演练</a:t>
              </a:r>
              <a:endParaRPr lang="zh-CN" sz="2900" b="1" kern="1200" dirty="0"/>
            </a:p>
          </p:txBody>
        </p:sp>
        <p:sp>
          <p:nvSpPr>
            <p:cNvPr id="10" name="椭圆 9"/>
            <p:cNvSpPr/>
            <p:nvPr/>
          </p:nvSpPr>
          <p:spPr>
            <a:xfrm>
              <a:off x="3389823" y="2468154"/>
              <a:ext cx="921657" cy="921657"/>
            </a:xfrm>
            <a:prstGeom prst="ellipse">
              <a:avLst/>
            </a:prstGeom>
            <a:gradFill flip="none" rotWithShape="1">
              <a:gsLst>
                <a:gs pos="50000">
                  <a:srgbClr val="F9F9F9">
                    <a:lumMod val="95000"/>
                  </a:srgbClr>
                </a:gs>
                <a:gs pos="0">
                  <a:schemeClr val="bg1"/>
                </a:gs>
                <a:gs pos="100000">
                  <a:schemeClr val="bg1">
                    <a:lumMod val="84000"/>
                  </a:scheme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任意多边形 10"/>
            <p:cNvSpPr/>
            <p:nvPr/>
          </p:nvSpPr>
          <p:spPr>
            <a:xfrm flipH="1">
              <a:off x="4191239" y="3666308"/>
              <a:ext cx="4269583" cy="737325"/>
            </a:xfrm>
            <a:custGeom>
              <a:avLst/>
              <a:gdLst>
                <a:gd name="connsiteX0" fmla="*/ 0 w 4269583"/>
                <a:gd name="connsiteY0" fmla="*/ 0 h 737325"/>
                <a:gd name="connsiteX1" fmla="*/ 3900921 w 4269583"/>
                <a:gd name="connsiteY1" fmla="*/ 0 h 737325"/>
                <a:gd name="connsiteX2" fmla="*/ 4269583 w 4269583"/>
                <a:gd name="connsiteY2" fmla="*/ 368663 h 737325"/>
                <a:gd name="connsiteX3" fmla="*/ 3900921 w 4269583"/>
                <a:gd name="connsiteY3" fmla="*/ 737325 h 737325"/>
                <a:gd name="connsiteX4" fmla="*/ 0 w 4269583"/>
                <a:gd name="connsiteY4" fmla="*/ 737325 h 737325"/>
                <a:gd name="connsiteX5" fmla="*/ 0 w 4269583"/>
                <a:gd name="connsiteY5" fmla="*/ 0 h 73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9583" h="737325">
                  <a:moveTo>
                    <a:pt x="0" y="0"/>
                  </a:moveTo>
                  <a:lnTo>
                    <a:pt x="3900921" y="0"/>
                  </a:lnTo>
                  <a:lnTo>
                    <a:pt x="4269583" y="368663"/>
                  </a:lnTo>
                  <a:lnTo>
                    <a:pt x="3900921" y="737325"/>
                  </a:lnTo>
                  <a:lnTo>
                    <a:pt x="0" y="737325"/>
                  </a:lnTo>
                  <a:lnTo>
                    <a:pt x="0" y="0"/>
                  </a:lnTo>
                  <a:close/>
                </a:path>
              </a:pathLst>
            </a:custGeom>
            <a:solidFill>
              <a:schemeClr val="tx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9583" tIns="73660" rIns="73660" bIns="73660" numCol="1" spcCol="1270" anchor="ctr" anchorCtr="0">
              <a:noAutofit/>
            </a:bodyPr>
            <a:lstStyle/>
            <a:p>
              <a:pPr lvl="0" algn="l" defTabSz="1289050" rtl="0">
                <a:lnSpc>
                  <a:spcPct val="90000"/>
                </a:lnSpc>
                <a:spcBef>
                  <a:spcPct val="0"/>
                </a:spcBef>
                <a:spcAft>
                  <a:spcPct val="35000"/>
                </a:spcAft>
              </a:pPr>
              <a:r>
                <a:rPr lang="zh-CN" sz="2900" b="1" kern="1200" dirty="0" smtClean="0"/>
                <a:t>功能演练</a:t>
              </a:r>
              <a:endParaRPr lang="zh-CN" sz="2900" b="1" kern="1200" dirty="0"/>
            </a:p>
          </p:txBody>
        </p:sp>
        <p:sp>
          <p:nvSpPr>
            <p:cNvPr id="12" name="椭圆 11"/>
            <p:cNvSpPr/>
            <p:nvPr/>
          </p:nvSpPr>
          <p:spPr>
            <a:xfrm>
              <a:off x="3657841" y="3574142"/>
              <a:ext cx="921657" cy="921657"/>
            </a:xfrm>
            <a:prstGeom prst="ellipse">
              <a:avLst/>
            </a:prstGeom>
            <a:gradFill flip="none" rotWithShape="1">
              <a:gsLst>
                <a:gs pos="50000">
                  <a:srgbClr val="F9F9F9">
                    <a:lumMod val="95000"/>
                  </a:srgbClr>
                </a:gs>
                <a:gs pos="0">
                  <a:schemeClr val="bg1"/>
                </a:gs>
                <a:gs pos="100000">
                  <a:schemeClr val="bg1">
                    <a:lumMod val="84000"/>
                  </a:scheme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任意多边形 12"/>
            <p:cNvSpPr/>
            <p:nvPr/>
          </p:nvSpPr>
          <p:spPr>
            <a:xfrm flipH="1">
              <a:off x="3923222" y="4772296"/>
              <a:ext cx="4537601" cy="737325"/>
            </a:xfrm>
            <a:custGeom>
              <a:avLst/>
              <a:gdLst>
                <a:gd name="connsiteX0" fmla="*/ 0 w 4537601"/>
                <a:gd name="connsiteY0" fmla="*/ 0 h 737325"/>
                <a:gd name="connsiteX1" fmla="*/ 4168939 w 4537601"/>
                <a:gd name="connsiteY1" fmla="*/ 0 h 737325"/>
                <a:gd name="connsiteX2" fmla="*/ 4537601 w 4537601"/>
                <a:gd name="connsiteY2" fmla="*/ 368663 h 737325"/>
                <a:gd name="connsiteX3" fmla="*/ 4168939 w 4537601"/>
                <a:gd name="connsiteY3" fmla="*/ 737325 h 737325"/>
                <a:gd name="connsiteX4" fmla="*/ 0 w 4537601"/>
                <a:gd name="connsiteY4" fmla="*/ 737325 h 737325"/>
                <a:gd name="connsiteX5" fmla="*/ 0 w 4537601"/>
                <a:gd name="connsiteY5" fmla="*/ 0 h 73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7601" h="737325">
                  <a:moveTo>
                    <a:pt x="0" y="0"/>
                  </a:moveTo>
                  <a:lnTo>
                    <a:pt x="4168939" y="0"/>
                  </a:lnTo>
                  <a:lnTo>
                    <a:pt x="4537601" y="368663"/>
                  </a:lnTo>
                  <a:lnTo>
                    <a:pt x="4168939" y="737325"/>
                  </a:lnTo>
                  <a:lnTo>
                    <a:pt x="0" y="737325"/>
                  </a:lnTo>
                  <a:lnTo>
                    <a:pt x="0" y="0"/>
                  </a:lnTo>
                  <a:close/>
                </a:path>
              </a:pathLst>
            </a:custGeom>
            <a:solidFill>
              <a:schemeClr val="tx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9583" tIns="73660" rIns="73660" bIns="73660" numCol="1" spcCol="1270" anchor="ctr" anchorCtr="0">
              <a:noAutofit/>
            </a:bodyPr>
            <a:lstStyle/>
            <a:p>
              <a:pPr lvl="0" algn="l" defTabSz="1289050" rtl="0">
                <a:lnSpc>
                  <a:spcPct val="90000"/>
                </a:lnSpc>
                <a:spcBef>
                  <a:spcPct val="0"/>
                </a:spcBef>
                <a:spcAft>
                  <a:spcPct val="35000"/>
                </a:spcAft>
              </a:pPr>
              <a:r>
                <a:rPr lang="zh-CN" sz="2900" b="1" kern="1200" dirty="0" smtClean="0"/>
                <a:t>全面演练</a:t>
              </a:r>
              <a:endParaRPr lang="zh-CN" sz="2900" b="1" kern="1200" dirty="0"/>
            </a:p>
          </p:txBody>
        </p:sp>
        <p:sp>
          <p:nvSpPr>
            <p:cNvPr id="14" name="椭圆 13"/>
            <p:cNvSpPr/>
            <p:nvPr/>
          </p:nvSpPr>
          <p:spPr>
            <a:xfrm>
              <a:off x="3389823" y="4680130"/>
              <a:ext cx="921657" cy="921657"/>
            </a:xfrm>
            <a:prstGeom prst="ellipse">
              <a:avLst/>
            </a:prstGeom>
            <a:gradFill flip="none" rotWithShape="1">
              <a:gsLst>
                <a:gs pos="50000">
                  <a:srgbClr val="F9F9F9">
                    <a:lumMod val="95000"/>
                  </a:srgbClr>
                </a:gs>
                <a:gs pos="0">
                  <a:schemeClr val="bg1"/>
                </a:gs>
                <a:gs pos="100000">
                  <a:schemeClr val="bg1">
                    <a:lumMod val="84000"/>
                  </a:scheme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32" name="组合 31"/>
          <p:cNvGrpSpPr/>
          <p:nvPr/>
        </p:nvGrpSpPr>
        <p:grpSpPr>
          <a:xfrm>
            <a:off x="231691" y="3089992"/>
            <a:ext cx="2519727" cy="1889956"/>
            <a:chOff x="694160" y="3299096"/>
            <a:chExt cx="2255808" cy="1692000"/>
          </a:xfrm>
          <a:effectLst>
            <a:reflection blurRad="6350" stA="50000" endA="300" endPos="55500" dist="101600" dir="5400000" sy="-100000" algn="bl" rotWithShape="0"/>
          </a:effectLst>
        </p:grpSpPr>
        <p:sp>
          <p:nvSpPr>
            <p:cNvPr id="21" name="流程图: 决策 20"/>
            <p:cNvSpPr/>
            <p:nvPr/>
          </p:nvSpPr>
          <p:spPr>
            <a:xfrm>
              <a:off x="694160" y="3299096"/>
              <a:ext cx="1872000" cy="1692000"/>
            </a:xfrm>
            <a:prstGeom prst="flowChartDecision">
              <a:avLst/>
            </a:prstGeom>
            <a:solidFill>
              <a:srgbClr val="F4F9F9"/>
            </a:solidFill>
            <a:ln>
              <a:solidFill>
                <a:schemeClr val="bg1"/>
              </a:solid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b="1" dirty="0" smtClean="0">
                  <a:solidFill>
                    <a:schemeClr val="tx2">
                      <a:lumMod val="50000"/>
                    </a:schemeClr>
                  </a:solidFill>
                </a:rPr>
                <a:t>演练类型</a:t>
              </a:r>
              <a:endParaRPr lang="zh-CN" altLang="en-US" sz="3000" b="1" dirty="0">
                <a:solidFill>
                  <a:schemeClr val="tx2">
                    <a:lumMod val="50000"/>
                  </a:schemeClr>
                </a:solidFill>
              </a:endParaRPr>
            </a:p>
          </p:txBody>
        </p:sp>
        <p:sp>
          <p:nvSpPr>
            <p:cNvPr id="24" name="平行四边形 23"/>
            <p:cNvSpPr>
              <a:spLocks noChangeAspect="1"/>
            </p:cNvSpPr>
            <p:nvPr/>
          </p:nvSpPr>
          <p:spPr>
            <a:xfrm rot="13320000">
              <a:off x="1501370" y="3627972"/>
              <a:ext cx="1448598" cy="177366"/>
            </a:xfrm>
            <a:prstGeom prst="parallelogram">
              <a:avLst>
                <a:gd name="adj" fmla="val 9998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p:cNvSpPr>
              <a:spLocks noChangeAspect="1"/>
            </p:cNvSpPr>
            <p:nvPr/>
          </p:nvSpPr>
          <p:spPr>
            <a:xfrm rot="19080000" flipV="1">
              <a:off x="1489830" y="4498841"/>
              <a:ext cx="1450311" cy="141970"/>
            </a:xfrm>
            <a:prstGeom prst="parallelogram">
              <a:avLst>
                <a:gd name="adj" fmla="val 12200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7776" y="502676"/>
            <a:ext cx="9251776" cy="671609"/>
            <a:chOff x="-107776" y="502676"/>
            <a:chExt cx="9251776" cy="671609"/>
          </a:xfrm>
        </p:grpSpPr>
        <p:sp>
          <p:nvSpPr>
            <p:cNvPr id="16" name="TextBox 1"/>
            <p:cNvSpPr txBox="1"/>
            <p:nvPr/>
          </p:nvSpPr>
          <p:spPr>
            <a:xfrm>
              <a:off x="469559" y="589510"/>
              <a:ext cx="3983688" cy="584775"/>
            </a:xfrm>
            <a:prstGeom prst="rect">
              <a:avLst/>
            </a:prstGeom>
            <a:noFill/>
          </p:spPr>
          <p:txBody>
            <a:bodyPr wrap="square" rtlCol="0" anchor="ctr">
              <a:spAutoFit/>
            </a:bodyPr>
            <a:lstStyle/>
            <a:p>
              <a:r>
                <a:rPr lang="zh-CN" altLang="en-US" sz="3200" b="1" dirty="0" smtClean="0">
                  <a:solidFill>
                    <a:srgbClr val="F24848"/>
                  </a:solidFill>
                  <a:ea typeface="微软雅黑" panose="020B0503020204020204" pitchFamily="34" charset="-122"/>
                </a:rPr>
                <a:t>一、应急演练概述</a:t>
              </a:r>
              <a:endParaRPr lang="zh-CN" altLang="en-US" sz="3200" b="1" dirty="0">
                <a:solidFill>
                  <a:srgbClr val="F24848"/>
                </a:solidFill>
                <a:ea typeface="微软雅黑" panose="020B0503020204020204" pitchFamily="34" charset="-122"/>
              </a:endParaRPr>
            </a:p>
          </p:txBody>
        </p:sp>
        <p:sp>
          <p:nvSpPr>
            <p:cNvPr id="17" name="矩形 16"/>
            <p:cNvSpPr/>
            <p:nvPr/>
          </p:nvSpPr>
          <p:spPr>
            <a:xfrm>
              <a:off x="-107776" y="611896"/>
              <a:ext cx="577335" cy="540000"/>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燕尾形 3"/>
            <p:cNvSpPr/>
            <p:nvPr/>
          </p:nvSpPr>
          <p:spPr>
            <a:xfrm rot="10800000" flipH="1">
              <a:off x="8098631" y="502676"/>
              <a:ext cx="1045369" cy="540000"/>
            </a:xfrm>
            <a:prstGeom prst="rect">
              <a:avLst/>
            </a:prstGeom>
            <a:solidFill>
              <a:srgbClr val="C73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直角三角形 19"/>
            <p:cNvSpPr/>
            <p:nvPr/>
          </p:nvSpPr>
          <p:spPr>
            <a:xfrm rot="10800000" flipH="1" flipV="1">
              <a:off x="8098631" y="502676"/>
              <a:ext cx="362192" cy="108000"/>
            </a:xfrm>
            <a:prstGeom prst="rtTriangle">
              <a:avLst/>
            </a:prstGeom>
            <a:solidFill>
              <a:srgbClr val="A8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931205" y="611896"/>
              <a:ext cx="4529618" cy="540000"/>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68" name="直接连接符 67"/>
          <p:cNvCxnSpPr/>
          <p:nvPr/>
        </p:nvCxnSpPr>
        <p:spPr>
          <a:xfrm flipV="1">
            <a:off x="4513999" y="4442581"/>
            <a:ext cx="14045" cy="960456"/>
          </a:xfrm>
          <a:prstGeom prst="line">
            <a:avLst/>
          </a:prstGeom>
          <a:ln w="476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2106501" y="3882634"/>
            <a:ext cx="1591151" cy="641486"/>
          </a:xfrm>
          <a:prstGeom prst="line">
            <a:avLst/>
          </a:prstGeom>
          <a:ln w="476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flipV="1">
            <a:off x="5471717" y="3979100"/>
            <a:ext cx="1531539" cy="602580"/>
          </a:xfrm>
          <a:prstGeom prst="line">
            <a:avLst/>
          </a:prstGeom>
          <a:ln w="476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7" name="流程图: 联系 36"/>
          <p:cNvSpPr>
            <a:spLocks noChangeAspect="1"/>
          </p:cNvSpPr>
          <p:nvPr/>
        </p:nvSpPr>
        <p:spPr>
          <a:xfrm>
            <a:off x="3476880" y="2333880"/>
            <a:ext cx="2190240" cy="2190240"/>
          </a:xfrm>
          <a:prstGeom prst="flowChartConnector">
            <a:avLst/>
          </a:prstGeom>
          <a:solidFill>
            <a:schemeClr val="tx2">
              <a:lumMod val="75000"/>
            </a:schemeClr>
          </a:solidFill>
          <a:ln>
            <a:noFill/>
          </a:ln>
          <a:effectLst>
            <a:outerShdw blurRad="571500" dist="508000" dir="81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流程图: 联系 35"/>
          <p:cNvSpPr>
            <a:spLocks noChangeAspect="1"/>
          </p:cNvSpPr>
          <p:nvPr/>
        </p:nvSpPr>
        <p:spPr>
          <a:xfrm>
            <a:off x="3739922" y="2596922"/>
            <a:ext cx="1664157" cy="1664157"/>
          </a:xfrm>
          <a:prstGeom prst="flowChartConnector">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a:effectLst>
            <a:outerShdw blurRad="431800" dist="2794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3761522" y="2951947"/>
            <a:ext cx="1620957" cy="954107"/>
          </a:xfrm>
          <a:prstGeom prst="rect">
            <a:avLst/>
          </a:prstGeom>
        </p:spPr>
        <p:txBody>
          <a:bodyPr wrap="none">
            <a:spAutoFit/>
          </a:bodyPr>
          <a:lstStyle/>
          <a:p>
            <a:r>
              <a:rPr lang="zh-CN" altLang="en-US" sz="2800" b="1" kern="2200" dirty="0">
                <a:solidFill>
                  <a:schemeClr val="tx2">
                    <a:lumMod val="75000"/>
                  </a:schemeClr>
                </a:solidFill>
                <a:latin typeface="Calibri" panose="020F0502020204030204" pitchFamily="34" charset="0"/>
                <a:ea typeface="微软雅黑" panose="020B0503020204020204" pitchFamily="34" charset="-122"/>
              </a:rPr>
              <a:t>应急</a:t>
            </a:r>
            <a:r>
              <a:rPr lang="zh-CN" altLang="en-US" sz="2800" b="1" kern="2200" dirty="0" smtClean="0">
                <a:solidFill>
                  <a:schemeClr val="tx2">
                    <a:lumMod val="75000"/>
                  </a:schemeClr>
                </a:solidFill>
                <a:latin typeface="Calibri" panose="020F0502020204030204" pitchFamily="34" charset="0"/>
                <a:ea typeface="微软雅黑" panose="020B0503020204020204" pitchFamily="34" charset="-122"/>
              </a:rPr>
              <a:t>演练</a:t>
            </a:r>
            <a:endParaRPr lang="en-US" altLang="zh-CN" sz="2800" b="1" kern="2200" dirty="0" smtClean="0">
              <a:solidFill>
                <a:schemeClr val="tx2">
                  <a:lumMod val="75000"/>
                </a:schemeClr>
              </a:solidFill>
              <a:latin typeface="Calibri" panose="020F0502020204030204" pitchFamily="34" charset="0"/>
              <a:ea typeface="微软雅黑" panose="020B0503020204020204" pitchFamily="34" charset="-122"/>
            </a:endParaRPr>
          </a:p>
          <a:p>
            <a:r>
              <a:rPr lang="zh-CN" altLang="en-US" sz="2800" b="1" kern="2200" dirty="0" smtClean="0">
                <a:solidFill>
                  <a:schemeClr val="tx2">
                    <a:lumMod val="75000"/>
                  </a:schemeClr>
                </a:solidFill>
                <a:latin typeface="Calibri" panose="020F0502020204030204" pitchFamily="34" charset="0"/>
                <a:ea typeface="微软雅黑" panose="020B0503020204020204" pitchFamily="34" charset="-122"/>
              </a:rPr>
              <a:t>参与</a:t>
            </a:r>
            <a:r>
              <a:rPr lang="zh-CN" altLang="en-US" sz="2800" b="1" kern="2200" dirty="0">
                <a:solidFill>
                  <a:schemeClr val="tx2">
                    <a:lumMod val="75000"/>
                  </a:schemeClr>
                </a:solidFill>
                <a:latin typeface="Calibri" panose="020F0502020204030204" pitchFamily="34" charset="0"/>
                <a:ea typeface="微软雅黑" panose="020B0503020204020204" pitchFamily="34" charset="-122"/>
              </a:rPr>
              <a:t>人员</a:t>
            </a:r>
            <a:endParaRPr lang="zh-CN" altLang="en-US" sz="2800" dirty="0">
              <a:solidFill>
                <a:schemeClr val="tx2">
                  <a:lumMod val="75000"/>
                </a:schemeClr>
              </a:solidFill>
            </a:endParaRPr>
          </a:p>
        </p:txBody>
      </p:sp>
      <p:sp>
        <p:nvSpPr>
          <p:cNvPr id="45" name="流程图: 联系 44"/>
          <p:cNvSpPr>
            <a:spLocks noChangeAspect="1"/>
          </p:cNvSpPr>
          <p:nvPr/>
        </p:nvSpPr>
        <p:spPr>
          <a:xfrm>
            <a:off x="869351" y="1645029"/>
            <a:ext cx="1296149" cy="1296149"/>
          </a:xfrm>
          <a:prstGeom prst="flowChartConnector">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a:effectLst>
            <a:outerShdw blurRad="431800" dist="2794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a:off x="961342" y="2140186"/>
            <a:ext cx="1107997" cy="341632"/>
          </a:xfrm>
          <a:prstGeom prst="rect">
            <a:avLst/>
          </a:prstGeom>
        </p:spPr>
        <p:txBody>
          <a:bodyPr wrap="none">
            <a:spAutoFit/>
          </a:bodyPr>
          <a:lstStyle/>
          <a:p>
            <a:pPr algn="ctr">
              <a:lnSpc>
                <a:spcPct val="90000"/>
              </a:lnSpc>
              <a:buSzTx/>
              <a:buFont typeface="Wingdings" panose="05000000000000000000" pitchFamily="2" charset="2"/>
              <a:buNone/>
            </a:pPr>
            <a:r>
              <a:rPr lang="zh-CN" altLang="en-US" b="1" dirty="0" smtClean="0">
                <a:solidFill>
                  <a:schemeClr val="tx2">
                    <a:lumMod val="75000"/>
                  </a:schemeClr>
                </a:solidFill>
              </a:rPr>
              <a:t>演练人员</a:t>
            </a:r>
            <a:endParaRPr lang="zh-CN" altLang="en-US" b="1" dirty="0">
              <a:solidFill>
                <a:schemeClr val="tx2">
                  <a:lumMod val="75000"/>
                </a:schemeClr>
              </a:solidFill>
            </a:endParaRPr>
          </a:p>
        </p:txBody>
      </p:sp>
      <p:sp>
        <p:nvSpPr>
          <p:cNvPr id="47" name="流程图: 联系 46"/>
          <p:cNvSpPr>
            <a:spLocks noChangeAspect="1"/>
          </p:cNvSpPr>
          <p:nvPr/>
        </p:nvSpPr>
        <p:spPr>
          <a:xfrm>
            <a:off x="874602" y="4131771"/>
            <a:ext cx="1296149" cy="1296149"/>
          </a:xfrm>
          <a:prstGeom prst="flowChartConnector">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a:effectLst>
            <a:outerShdw blurRad="431800" dist="2794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a:off x="968678" y="4626928"/>
            <a:ext cx="1107997" cy="341632"/>
          </a:xfrm>
          <a:prstGeom prst="rect">
            <a:avLst/>
          </a:prstGeom>
        </p:spPr>
        <p:txBody>
          <a:bodyPr wrap="none">
            <a:spAutoFit/>
          </a:bodyPr>
          <a:lstStyle/>
          <a:p>
            <a:pPr algn="ctr">
              <a:lnSpc>
                <a:spcPct val="90000"/>
              </a:lnSpc>
              <a:buSzTx/>
              <a:buFont typeface="Wingdings" panose="05000000000000000000" pitchFamily="2" charset="2"/>
              <a:buNone/>
            </a:pPr>
            <a:r>
              <a:rPr lang="zh-CN" altLang="en-US" b="1" dirty="0">
                <a:solidFill>
                  <a:schemeClr val="tx2">
                    <a:lumMod val="75000"/>
                  </a:schemeClr>
                </a:solidFill>
              </a:rPr>
              <a:t>控制人员</a:t>
            </a:r>
            <a:endParaRPr lang="zh-CN" altLang="en-US" b="1" dirty="0">
              <a:solidFill>
                <a:schemeClr val="tx2">
                  <a:lumMod val="75000"/>
                </a:schemeClr>
              </a:solidFill>
            </a:endParaRPr>
          </a:p>
        </p:txBody>
      </p:sp>
      <p:sp>
        <p:nvSpPr>
          <p:cNvPr id="48" name="流程图: 联系 47"/>
          <p:cNvSpPr>
            <a:spLocks noChangeAspect="1"/>
          </p:cNvSpPr>
          <p:nvPr/>
        </p:nvSpPr>
        <p:spPr>
          <a:xfrm>
            <a:off x="3842994" y="5403037"/>
            <a:ext cx="1296149" cy="1296149"/>
          </a:xfrm>
          <a:prstGeom prst="flowChartConnector">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a:effectLst>
            <a:outerShdw blurRad="431800" dist="2794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矩形 32"/>
          <p:cNvSpPr/>
          <p:nvPr/>
        </p:nvSpPr>
        <p:spPr>
          <a:xfrm>
            <a:off x="3937070" y="5885795"/>
            <a:ext cx="1107997" cy="369332"/>
          </a:xfrm>
          <a:prstGeom prst="rect">
            <a:avLst/>
          </a:prstGeom>
        </p:spPr>
        <p:txBody>
          <a:bodyPr wrap="none">
            <a:spAutoFit/>
          </a:bodyPr>
          <a:lstStyle/>
          <a:p>
            <a:pPr algn="ctr">
              <a:buSzTx/>
              <a:buFont typeface="Wingdings" panose="05000000000000000000" pitchFamily="2" charset="2"/>
              <a:buNone/>
            </a:pPr>
            <a:r>
              <a:rPr lang="zh-CN" altLang="en-US" b="1" dirty="0">
                <a:solidFill>
                  <a:schemeClr val="tx2">
                    <a:lumMod val="75000"/>
                  </a:schemeClr>
                </a:solidFill>
              </a:rPr>
              <a:t>模拟人员</a:t>
            </a:r>
            <a:endParaRPr lang="zh-CN" altLang="en-US" b="1" dirty="0">
              <a:solidFill>
                <a:schemeClr val="tx2">
                  <a:lumMod val="75000"/>
                </a:schemeClr>
              </a:solidFill>
            </a:endParaRPr>
          </a:p>
        </p:txBody>
      </p:sp>
      <p:sp>
        <p:nvSpPr>
          <p:cNvPr id="49" name="流程图: 联系 48"/>
          <p:cNvSpPr>
            <a:spLocks noChangeAspect="1"/>
          </p:cNvSpPr>
          <p:nvPr/>
        </p:nvSpPr>
        <p:spPr>
          <a:xfrm>
            <a:off x="6978501" y="4131771"/>
            <a:ext cx="1296149" cy="1296149"/>
          </a:xfrm>
          <a:prstGeom prst="flowChartConnector">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a:effectLst>
            <a:outerShdw blurRad="431800" dist="2794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矩形 33"/>
          <p:cNvSpPr/>
          <p:nvPr/>
        </p:nvSpPr>
        <p:spPr>
          <a:xfrm>
            <a:off x="7072577" y="4614529"/>
            <a:ext cx="1107997" cy="369332"/>
          </a:xfrm>
          <a:prstGeom prst="rect">
            <a:avLst/>
          </a:prstGeom>
        </p:spPr>
        <p:txBody>
          <a:bodyPr wrap="none">
            <a:spAutoFit/>
          </a:bodyPr>
          <a:lstStyle/>
          <a:p>
            <a:pPr algn="ctr">
              <a:buSzTx/>
              <a:buFont typeface="Wingdings" panose="05000000000000000000" pitchFamily="2" charset="2"/>
              <a:buNone/>
            </a:pPr>
            <a:r>
              <a:rPr lang="zh-CN" altLang="en-US" b="1" dirty="0">
                <a:solidFill>
                  <a:schemeClr val="tx2">
                    <a:lumMod val="75000"/>
                  </a:schemeClr>
                </a:solidFill>
              </a:rPr>
              <a:t>评价人员</a:t>
            </a:r>
            <a:endParaRPr lang="zh-CN" altLang="en-US" b="1" dirty="0">
              <a:solidFill>
                <a:schemeClr val="tx2">
                  <a:lumMod val="75000"/>
                </a:schemeClr>
              </a:solidFill>
            </a:endParaRPr>
          </a:p>
        </p:txBody>
      </p:sp>
      <p:sp>
        <p:nvSpPr>
          <p:cNvPr id="50" name="流程图: 联系 49"/>
          <p:cNvSpPr>
            <a:spLocks noChangeAspect="1"/>
          </p:cNvSpPr>
          <p:nvPr/>
        </p:nvSpPr>
        <p:spPr>
          <a:xfrm>
            <a:off x="6978501" y="1645030"/>
            <a:ext cx="1296149" cy="1296149"/>
          </a:xfrm>
          <a:prstGeom prst="flowChartConnector">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a:effectLst>
            <a:outerShdw blurRad="431800" dist="2794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7072577" y="2127788"/>
            <a:ext cx="1107997" cy="369332"/>
          </a:xfrm>
          <a:prstGeom prst="rect">
            <a:avLst/>
          </a:prstGeom>
        </p:spPr>
        <p:txBody>
          <a:bodyPr wrap="none">
            <a:spAutoFit/>
          </a:bodyPr>
          <a:lstStyle/>
          <a:p>
            <a:pPr algn="ctr">
              <a:buSzTx/>
              <a:buFont typeface="Wingdings" panose="05000000000000000000" pitchFamily="2" charset="2"/>
              <a:buNone/>
            </a:pPr>
            <a:r>
              <a:rPr lang="zh-CN" altLang="en-US" b="1" dirty="0">
                <a:solidFill>
                  <a:schemeClr val="tx2">
                    <a:lumMod val="75000"/>
                  </a:schemeClr>
                </a:solidFill>
              </a:rPr>
              <a:t>观摩人员</a:t>
            </a:r>
            <a:endParaRPr lang="zh-CN" altLang="en-US" b="1" dirty="0">
              <a:solidFill>
                <a:schemeClr val="tx2">
                  <a:lumMod val="75000"/>
                </a:schemeClr>
              </a:solidFill>
            </a:endParaRPr>
          </a:p>
        </p:txBody>
      </p:sp>
      <p:cxnSp>
        <p:nvCxnSpPr>
          <p:cNvPr id="66" name="直接连接符 65"/>
          <p:cNvCxnSpPr/>
          <p:nvPr/>
        </p:nvCxnSpPr>
        <p:spPr>
          <a:xfrm flipH="1" flipV="1">
            <a:off x="2131441" y="2470727"/>
            <a:ext cx="1440240" cy="581895"/>
          </a:xfrm>
          <a:prstGeom prst="line">
            <a:avLst/>
          </a:prstGeom>
          <a:ln w="476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5636419" y="2596362"/>
            <a:ext cx="1415523" cy="571908"/>
          </a:xfrm>
          <a:prstGeom prst="line">
            <a:avLst/>
          </a:prstGeom>
          <a:ln w="476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7776" y="502676"/>
            <a:ext cx="9251776" cy="671609"/>
            <a:chOff x="-107776" y="502676"/>
            <a:chExt cx="9251776" cy="671609"/>
          </a:xfrm>
        </p:grpSpPr>
        <p:sp>
          <p:nvSpPr>
            <p:cNvPr id="5" name="TextBox 1"/>
            <p:cNvSpPr txBox="1"/>
            <p:nvPr/>
          </p:nvSpPr>
          <p:spPr>
            <a:xfrm>
              <a:off x="469559" y="589510"/>
              <a:ext cx="3983688" cy="584775"/>
            </a:xfrm>
            <a:prstGeom prst="rect">
              <a:avLst/>
            </a:prstGeom>
            <a:noFill/>
          </p:spPr>
          <p:txBody>
            <a:bodyPr wrap="square" rtlCol="0" anchor="ctr">
              <a:spAutoFit/>
            </a:bodyPr>
            <a:lstStyle/>
            <a:p>
              <a:r>
                <a:rPr lang="zh-CN" altLang="en-US" sz="3200" b="1" dirty="0">
                  <a:solidFill>
                    <a:srgbClr val="F24848"/>
                  </a:solidFill>
                  <a:ea typeface="微软雅黑" panose="020B0503020204020204" pitchFamily="34" charset="-122"/>
                </a:rPr>
                <a:t>二</a:t>
              </a:r>
              <a:r>
                <a:rPr lang="zh-CN" altLang="en-US" sz="3200" b="1" dirty="0" smtClean="0">
                  <a:solidFill>
                    <a:srgbClr val="F24848"/>
                  </a:solidFill>
                  <a:ea typeface="微软雅黑" panose="020B0503020204020204" pitchFamily="34" charset="-122"/>
                </a:rPr>
                <a:t>、应急演练流程</a:t>
              </a:r>
              <a:endParaRPr lang="zh-CN" altLang="en-US" sz="3200" b="1" dirty="0">
                <a:solidFill>
                  <a:srgbClr val="F24848"/>
                </a:solidFill>
                <a:ea typeface="微软雅黑" panose="020B0503020204020204" pitchFamily="34" charset="-122"/>
              </a:endParaRPr>
            </a:p>
          </p:txBody>
        </p:sp>
        <p:sp>
          <p:nvSpPr>
            <p:cNvPr id="6" name="矩形 5"/>
            <p:cNvSpPr/>
            <p:nvPr/>
          </p:nvSpPr>
          <p:spPr>
            <a:xfrm>
              <a:off x="-107776" y="611896"/>
              <a:ext cx="577335" cy="540000"/>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燕尾形 3"/>
            <p:cNvSpPr/>
            <p:nvPr/>
          </p:nvSpPr>
          <p:spPr>
            <a:xfrm rot="10800000" flipH="1">
              <a:off x="8098631" y="502676"/>
              <a:ext cx="1045369" cy="540000"/>
            </a:xfrm>
            <a:prstGeom prst="rect">
              <a:avLst/>
            </a:prstGeom>
            <a:solidFill>
              <a:srgbClr val="C73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直角三角形 7"/>
            <p:cNvSpPr/>
            <p:nvPr/>
          </p:nvSpPr>
          <p:spPr>
            <a:xfrm rot="10800000" flipH="1" flipV="1">
              <a:off x="8098631" y="502676"/>
              <a:ext cx="362192" cy="108000"/>
            </a:xfrm>
            <a:prstGeom prst="rtTriangle">
              <a:avLst/>
            </a:prstGeom>
            <a:solidFill>
              <a:srgbClr val="A8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31205" y="611896"/>
              <a:ext cx="4529618" cy="540000"/>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3" name="任意多边形 12"/>
          <p:cNvSpPr/>
          <p:nvPr/>
        </p:nvSpPr>
        <p:spPr>
          <a:xfrm>
            <a:off x="4212563" y="3411543"/>
            <a:ext cx="2961867" cy="2961868"/>
          </a:xfrm>
          <a:custGeom>
            <a:avLst/>
            <a:gdLst>
              <a:gd name="connsiteX0" fmla="*/ 0 w 1323876"/>
              <a:gd name="connsiteY0" fmla="*/ 661938 h 1323876"/>
              <a:gd name="connsiteX1" fmla="*/ 661938 w 1323876"/>
              <a:gd name="connsiteY1" fmla="*/ 0 h 1323876"/>
              <a:gd name="connsiteX2" fmla="*/ 1323876 w 1323876"/>
              <a:gd name="connsiteY2" fmla="*/ 661938 h 1323876"/>
              <a:gd name="connsiteX3" fmla="*/ 661938 w 1323876"/>
              <a:gd name="connsiteY3" fmla="*/ 1323876 h 1323876"/>
              <a:gd name="connsiteX4" fmla="*/ 0 w 1323876"/>
              <a:gd name="connsiteY4" fmla="*/ 661938 h 132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876" h="1323876">
                <a:moveTo>
                  <a:pt x="0" y="661938"/>
                </a:moveTo>
                <a:cubicBezTo>
                  <a:pt x="0" y="296360"/>
                  <a:pt x="296360" y="0"/>
                  <a:pt x="661938" y="0"/>
                </a:cubicBezTo>
                <a:cubicBezTo>
                  <a:pt x="1027516" y="0"/>
                  <a:pt x="1323876" y="296360"/>
                  <a:pt x="1323876" y="661938"/>
                </a:cubicBezTo>
                <a:cubicBezTo>
                  <a:pt x="1323876" y="1027516"/>
                  <a:pt x="1027516" y="1323876"/>
                  <a:pt x="661938" y="1323876"/>
                </a:cubicBezTo>
                <a:cubicBezTo>
                  <a:pt x="296360" y="1323876"/>
                  <a:pt x="0" y="1027516"/>
                  <a:pt x="0" y="661938"/>
                </a:cubicBezTo>
                <a:close/>
              </a:path>
            </a:pathLst>
          </a:cu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a:effectLst>
            <a:outerShdw blurRad="482600" dist="330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2">
                    <a:lumMod val="75000"/>
                  </a:schemeClr>
                </a:solidFill>
              </a:rPr>
              <a:t>      </a:t>
            </a:r>
            <a:r>
              <a:rPr lang="zh-CN" altLang="zh-CN" sz="3200" b="1" dirty="0" smtClean="0">
                <a:solidFill>
                  <a:schemeClr val="tx2">
                    <a:lumMod val="75000"/>
                  </a:schemeClr>
                </a:solidFill>
              </a:rPr>
              <a:t>演练评价</a:t>
            </a:r>
            <a:r>
              <a:rPr lang="en-US" altLang="zh-CN" sz="3200" b="1" dirty="0" smtClean="0">
                <a:solidFill>
                  <a:schemeClr val="tx2">
                    <a:lumMod val="75000"/>
                  </a:schemeClr>
                </a:solidFill>
              </a:rPr>
              <a:t>  </a:t>
            </a:r>
            <a:endParaRPr lang="en-US" altLang="zh-CN" sz="3200" b="1" dirty="0" smtClean="0">
              <a:solidFill>
                <a:schemeClr val="tx2">
                  <a:lumMod val="75000"/>
                </a:schemeClr>
              </a:solidFill>
            </a:endParaRPr>
          </a:p>
          <a:p>
            <a:pPr algn="ctr"/>
            <a:r>
              <a:rPr lang="en-US" altLang="zh-CN" sz="3200" b="1" dirty="0">
                <a:solidFill>
                  <a:schemeClr val="tx2">
                    <a:lumMod val="75000"/>
                  </a:schemeClr>
                </a:solidFill>
              </a:rPr>
              <a:t> </a:t>
            </a:r>
            <a:r>
              <a:rPr lang="en-US" altLang="zh-CN" sz="3200" b="1" dirty="0" smtClean="0">
                <a:solidFill>
                  <a:schemeClr val="tx2">
                    <a:lumMod val="75000"/>
                  </a:schemeClr>
                </a:solidFill>
              </a:rPr>
              <a:t>  </a:t>
            </a:r>
            <a:r>
              <a:rPr lang="zh-CN" altLang="zh-CN" sz="3200" b="1" dirty="0" smtClean="0">
                <a:solidFill>
                  <a:schemeClr val="tx2">
                    <a:lumMod val="75000"/>
                  </a:schemeClr>
                </a:solidFill>
              </a:rPr>
              <a:t>与</a:t>
            </a:r>
            <a:r>
              <a:rPr lang="zh-CN" altLang="zh-CN" sz="3200" b="1" dirty="0">
                <a:solidFill>
                  <a:schemeClr val="tx2">
                    <a:lumMod val="75000"/>
                  </a:schemeClr>
                </a:solidFill>
              </a:rPr>
              <a:t>总结</a:t>
            </a:r>
            <a:endParaRPr lang="zh-CN" altLang="zh-CN" sz="3200" b="1" dirty="0">
              <a:solidFill>
                <a:schemeClr val="tx2">
                  <a:lumMod val="75000"/>
                </a:schemeClr>
              </a:solidFill>
            </a:endParaRPr>
          </a:p>
        </p:txBody>
      </p:sp>
      <p:sp>
        <p:nvSpPr>
          <p:cNvPr id="12" name="任意多边形 11"/>
          <p:cNvSpPr/>
          <p:nvPr/>
        </p:nvSpPr>
        <p:spPr>
          <a:xfrm>
            <a:off x="3096929" y="1560374"/>
            <a:ext cx="2961867" cy="2961868"/>
          </a:xfrm>
          <a:custGeom>
            <a:avLst/>
            <a:gdLst>
              <a:gd name="connsiteX0" fmla="*/ 0 w 1323876"/>
              <a:gd name="connsiteY0" fmla="*/ 661938 h 1323876"/>
              <a:gd name="connsiteX1" fmla="*/ 661938 w 1323876"/>
              <a:gd name="connsiteY1" fmla="*/ 0 h 1323876"/>
              <a:gd name="connsiteX2" fmla="*/ 1323876 w 1323876"/>
              <a:gd name="connsiteY2" fmla="*/ 661938 h 1323876"/>
              <a:gd name="connsiteX3" fmla="*/ 661938 w 1323876"/>
              <a:gd name="connsiteY3" fmla="*/ 1323876 h 1323876"/>
              <a:gd name="connsiteX4" fmla="*/ 0 w 1323876"/>
              <a:gd name="connsiteY4" fmla="*/ 661938 h 132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876" h="1323876">
                <a:moveTo>
                  <a:pt x="0" y="661938"/>
                </a:moveTo>
                <a:cubicBezTo>
                  <a:pt x="0" y="296360"/>
                  <a:pt x="296360" y="0"/>
                  <a:pt x="661938" y="0"/>
                </a:cubicBezTo>
                <a:cubicBezTo>
                  <a:pt x="1027516" y="0"/>
                  <a:pt x="1323876" y="296360"/>
                  <a:pt x="1323876" y="661938"/>
                </a:cubicBezTo>
                <a:cubicBezTo>
                  <a:pt x="1323876" y="1027516"/>
                  <a:pt x="1027516" y="1323876"/>
                  <a:pt x="661938" y="1323876"/>
                </a:cubicBezTo>
                <a:cubicBezTo>
                  <a:pt x="296360" y="1323876"/>
                  <a:pt x="0" y="1027516"/>
                  <a:pt x="0" y="661938"/>
                </a:cubicBezTo>
                <a:close/>
              </a:path>
            </a:pathLst>
          </a:cu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a:effectLst>
            <a:outerShdw blurRad="482600" dist="330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3200" b="1" dirty="0">
                <a:solidFill>
                  <a:schemeClr val="tx2">
                    <a:lumMod val="75000"/>
                  </a:schemeClr>
                </a:solidFill>
              </a:rPr>
              <a:t>演练</a:t>
            </a:r>
            <a:r>
              <a:rPr lang="zh-CN" altLang="en-US" sz="3200" b="1" dirty="0">
                <a:solidFill>
                  <a:schemeClr val="tx2">
                    <a:lumMod val="75000"/>
                  </a:schemeClr>
                </a:solidFill>
              </a:rPr>
              <a:t>准备</a:t>
            </a:r>
            <a:endParaRPr lang="zh-CN" altLang="zh-CN" sz="3200" b="1" dirty="0">
              <a:solidFill>
                <a:schemeClr val="tx2">
                  <a:lumMod val="75000"/>
                </a:schemeClr>
              </a:solidFill>
            </a:endParaRPr>
          </a:p>
        </p:txBody>
      </p:sp>
      <p:sp>
        <p:nvSpPr>
          <p:cNvPr id="25" name="任意多边形 24"/>
          <p:cNvSpPr/>
          <p:nvPr/>
        </p:nvSpPr>
        <p:spPr>
          <a:xfrm>
            <a:off x="1969571" y="3411543"/>
            <a:ext cx="2961867" cy="2961868"/>
          </a:xfrm>
          <a:custGeom>
            <a:avLst/>
            <a:gdLst>
              <a:gd name="connsiteX0" fmla="*/ 0 w 1323876"/>
              <a:gd name="connsiteY0" fmla="*/ 661938 h 1323876"/>
              <a:gd name="connsiteX1" fmla="*/ 661938 w 1323876"/>
              <a:gd name="connsiteY1" fmla="*/ 0 h 1323876"/>
              <a:gd name="connsiteX2" fmla="*/ 1323876 w 1323876"/>
              <a:gd name="connsiteY2" fmla="*/ 661938 h 1323876"/>
              <a:gd name="connsiteX3" fmla="*/ 661938 w 1323876"/>
              <a:gd name="connsiteY3" fmla="*/ 1323876 h 1323876"/>
              <a:gd name="connsiteX4" fmla="*/ 0 w 1323876"/>
              <a:gd name="connsiteY4" fmla="*/ 661938 h 132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876" h="1323876">
                <a:moveTo>
                  <a:pt x="0" y="661938"/>
                </a:moveTo>
                <a:cubicBezTo>
                  <a:pt x="0" y="296360"/>
                  <a:pt x="296360" y="0"/>
                  <a:pt x="661938" y="0"/>
                </a:cubicBezTo>
                <a:cubicBezTo>
                  <a:pt x="1027516" y="0"/>
                  <a:pt x="1323876" y="296360"/>
                  <a:pt x="1323876" y="661938"/>
                </a:cubicBezTo>
                <a:cubicBezTo>
                  <a:pt x="1323876" y="1027516"/>
                  <a:pt x="1027516" y="1323876"/>
                  <a:pt x="661938" y="1323876"/>
                </a:cubicBezTo>
                <a:cubicBezTo>
                  <a:pt x="296360" y="1323876"/>
                  <a:pt x="0" y="1027516"/>
                  <a:pt x="0" y="661938"/>
                </a:cubicBezTo>
                <a:close/>
              </a:path>
            </a:pathLst>
          </a:cu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a:effectLst>
            <a:outerShdw blurRad="482600" dist="330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3200" b="1" dirty="0">
                <a:solidFill>
                  <a:schemeClr val="tx2">
                    <a:lumMod val="75000"/>
                  </a:schemeClr>
                </a:solidFill>
              </a:rPr>
              <a:t>演练</a:t>
            </a:r>
            <a:r>
              <a:rPr lang="zh-CN" altLang="en-US" sz="3200" b="1" dirty="0">
                <a:solidFill>
                  <a:schemeClr val="tx2">
                    <a:lumMod val="75000"/>
                  </a:schemeClr>
                </a:solidFill>
              </a:rPr>
              <a:t>实施</a:t>
            </a:r>
            <a:endParaRPr lang="zh-CN" altLang="zh-CN" sz="3200" b="1" dirty="0">
              <a:solidFill>
                <a:schemeClr val="tx2">
                  <a:lumMod val="75000"/>
                </a:schemeClr>
              </a:solidFill>
            </a:endParaRP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672862" y="2262554"/>
            <a:ext cx="3821723" cy="3423139"/>
          </a:xfrm>
          <a:custGeom>
            <a:avLst/>
            <a:gdLst>
              <a:gd name="connsiteX0" fmla="*/ 0 w 3821723"/>
              <a:gd name="connsiteY0" fmla="*/ 342314 h 3423139"/>
              <a:gd name="connsiteX1" fmla="*/ 342314 w 3821723"/>
              <a:gd name="connsiteY1" fmla="*/ 0 h 3423139"/>
              <a:gd name="connsiteX2" fmla="*/ 3479409 w 3821723"/>
              <a:gd name="connsiteY2" fmla="*/ 0 h 3423139"/>
              <a:gd name="connsiteX3" fmla="*/ 3821723 w 3821723"/>
              <a:gd name="connsiteY3" fmla="*/ 342314 h 3423139"/>
              <a:gd name="connsiteX4" fmla="*/ 3821723 w 3821723"/>
              <a:gd name="connsiteY4" fmla="*/ 3080825 h 3423139"/>
              <a:gd name="connsiteX5" fmla="*/ 3479409 w 3821723"/>
              <a:gd name="connsiteY5" fmla="*/ 3423139 h 3423139"/>
              <a:gd name="connsiteX6" fmla="*/ 342314 w 3821723"/>
              <a:gd name="connsiteY6" fmla="*/ 3423139 h 3423139"/>
              <a:gd name="connsiteX7" fmla="*/ 0 w 3821723"/>
              <a:gd name="connsiteY7" fmla="*/ 3080825 h 3423139"/>
              <a:gd name="connsiteX8" fmla="*/ 0 w 3821723"/>
              <a:gd name="connsiteY8" fmla="*/ 342314 h 34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1723" h="3423139">
                <a:moveTo>
                  <a:pt x="0" y="342314"/>
                </a:moveTo>
                <a:cubicBezTo>
                  <a:pt x="0" y="153259"/>
                  <a:pt x="153259" y="0"/>
                  <a:pt x="342314" y="0"/>
                </a:cubicBezTo>
                <a:lnTo>
                  <a:pt x="3479409" y="0"/>
                </a:lnTo>
                <a:cubicBezTo>
                  <a:pt x="3668464" y="0"/>
                  <a:pt x="3821723" y="153259"/>
                  <a:pt x="3821723" y="342314"/>
                </a:cubicBezTo>
                <a:lnTo>
                  <a:pt x="3821723" y="3080825"/>
                </a:lnTo>
                <a:cubicBezTo>
                  <a:pt x="3821723" y="3269880"/>
                  <a:pt x="3668464" y="3423139"/>
                  <a:pt x="3479409" y="3423139"/>
                </a:cubicBezTo>
                <a:lnTo>
                  <a:pt x="342314" y="3423139"/>
                </a:lnTo>
                <a:cubicBezTo>
                  <a:pt x="153259" y="3423139"/>
                  <a:pt x="0" y="3269880"/>
                  <a:pt x="0" y="3080825"/>
                </a:cubicBezTo>
                <a:lnTo>
                  <a:pt x="0" y="342314"/>
                </a:lnTo>
                <a:close/>
              </a:path>
            </a:pathLst>
          </a:cu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a:effectLst>
            <a:outerShdw blurRad="482600" dist="330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zh-CN" sz="1600" b="1" dirty="0">
              <a:solidFill>
                <a:schemeClr val="tx2">
                  <a:lumMod val="75000"/>
                </a:schemeClr>
              </a:solidFill>
            </a:endParaRPr>
          </a:p>
          <a:p>
            <a:pPr algn="ctr"/>
            <a:r>
              <a:rPr lang="zh-CN" sz="3200" b="1" dirty="0">
                <a:solidFill>
                  <a:schemeClr val="tx2">
                    <a:lumMod val="75000"/>
                  </a:schemeClr>
                </a:solidFill>
              </a:rPr>
              <a:t>演练准备</a:t>
            </a:r>
            <a:endParaRPr lang="zh-CN" sz="3200" b="1" dirty="0">
              <a:solidFill>
                <a:schemeClr val="tx2">
                  <a:lumMod val="75000"/>
                </a:schemeClr>
              </a:solidFill>
            </a:endParaRPr>
          </a:p>
        </p:txBody>
      </p:sp>
      <p:sp>
        <p:nvSpPr>
          <p:cNvPr id="4" name="任意多边形 3"/>
          <p:cNvSpPr/>
          <p:nvPr/>
        </p:nvSpPr>
        <p:spPr>
          <a:xfrm>
            <a:off x="3055034" y="3289788"/>
            <a:ext cx="3057378" cy="672509"/>
          </a:xfrm>
          <a:custGeom>
            <a:avLst/>
            <a:gdLst>
              <a:gd name="connsiteX0" fmla="*/ 0 w 3057378"/>
              <a:gd name="connsiteY0" fmla="*/ 67251 h 672509"/>
              <a:gd name="connsiteX1" fmla="*/ 67251 w 3057378"/>
              <a:gd name="connsiteY1" fmla="*/ 0 h 672509"/>
              <a:gd name="connsiteX2" fmla="*/ 2990127 w 3057378"/>
              <a:gd name="connsiteY2" fmla="*/ 0 h 672509"/>
              <a:gd name="connsiteX3" fmla="*/ 3057378 w 3057378"/>
              <a:gd name="connsiteY3" fmla="*/ 67251 h 672509"/>
              <a:gd name="connsiteX4" fmla="*/ 3057378 w 3057378"/>
              <a:gd name="connsiteY4" fmla="*/ 605258 h 672509"/>
              <a:gd name="connsiteX5" fmla="*/ 2990127 w 3057378"/>
              <a:gd name="connsiteY5" fmla="*/ 672509 h 672509"/>
              <a:gd name="connsiteX6" fmla="*/ 67251 w 3057378"/>
              <a:gd name="connsiteY6" fmla="*/ 672509 h 672509"/>
              <a:gd name="connsiteX7" fmla="*/ 0 w 3057378"/>
              <a:gd name="connsiteY7" fmla="*/ 605258 h 672509"/>
              <a:gd name="connsiteX8" fmla="*/ 0 w 3057378"/>
              <a:gd name="connsiteY8" fmla="*/ 67251 h 67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7378" h="672509">
                <a:moveTo>
                  <a:pt x="0" y="67251"/>
                </a:moveTo>
                <a:cubicBezTo>
                  <a:pt x="0" y="30109"/>
                  <a:pt x="30109" y="0"/>
                  <a:pt x="67251" y="0"/>
                </a:cubicBezTo>
                <a:lnTo>
                  <a:pt x="2990127" y="0"/>
                </a:lnTo>
                <a:cubicBezTo>
                  <a:pt x="3027269" y="0"/>
                  <a:pt x="3057378" y="30109"/>
                  <a:pt x="3057378" y="67251"/>
                </a:cubicBezTo>
                <a:lnTo>
                  <a:pt x="3057378" y="605258"/>
                </a:lnTo>
                <a:cubicBezTo>
                  <a:pt x="3057378" y="642400"/>
                  <a:pt x="3027269" y="672509"/>
                  <a:pt x="2990127" y="672509"/>
                </a:cubicBezTo>
                <a:lnTo>
                  <a:pt x="67251" y="672509"/>
                </a:lnTo>
                <a:cubicBezTo>
                  <a:pt x="30109" y="672509"/>
                  <a:pt x="0" y="642400"/>
                  <a:pt x="0" y="605258"/>
                </a:cubicBezTo>
                <a:lnTo>
                  <a:pt x="0" y="67251"/>
                </a:lnTo>
                <a:close/>
              </a:path>
            </a:pathLst>
          </a:cu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a:effectLst>
            <a:outerShdw blurRad="482600" dist="330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lumMod val="75000"/>
                  </a:schemeClr>
                </a:solidFill>
              </a:rPr>
              <a:t>1</a:t>
            </a:r>
            <a:r>
              <a:rPr lang="zh-CN" sz="2400" b="1" dirty="0">
                <a:solidFill>
                  <a:schemeClr val="tx2">
                    <a:lumMod val="75000"/>
                  </a:schemeClr>
                </a:solidFill>
              </a:rPr>
              <a:t>、编写演练方案</a:t>
            </a:r>
            <a:endParaRPr lang="zh-CN" sz="2400" b="1" dirty="0">
              <a:solidFill>
                <a:schemeClr val="tx2">
                  <a:lumMod val="75000"/>
                </a:schemeClr>
              </a:solidFill>
            </a:endParaRPr>
          </a:p>
        </p:txBody>
      </p:sp>
      <p:sp>
        <p:nvSpPr>
          <p:cNvPr id="5" name="任意多边形 4"/>
          <p:cNvSpPr/>
          <p:nvPr/>
        </p:nvSpPr>
        <p:spPr>
          <a:xfrm>
            <a:off x="3055034" y="4065760"/>
            <a:ext cx="3057378" cy="672509"/>
          </a:xfrm>
          <a:custGeom>
            <a:avLst/>
            <a:gdLst>
              <a:gd name="connsiteX0" fmla="*/ 0 w 3057378"/>
              <a:gd name="connsiteY0" fmla="*/ 67251 h 672509"/>
              <a:gd name="connsiteX1" fmla="*/ 67251 w 3057378"/>
              <a:gd name="connsiteY1" fmla="*/ 0 h 672509"/>
              <a:gd name="connsiteX2" fmla="*/ 2990127 w 3057378"/>
              <a:gd name="connsiteY2" fmla="*/ 0 h 672509"/>
              <a:gd name="connsiteX3" fmla="*/ 3057378 w 3057378"/>
              <a:gd name="connsiteY3" fmla="*/ 67251 h 672509"/>
              <a:gd name="connsiteX4" fmla="*/ 3057378 w 3057378"/>
              <a:gd name="connsiteY4" fmla="*/ 605258 h 672509"/>
              <a:gd name="connsiteX5" fmla="*/ 2990127 w 3057378"/>
              <a:gd name="connsiteY5" fmla="*/ 672509 h 672509"/>
              <a:gd name="connsiteX6" fmla="*/ 67251 w 3057378"/>
              <a:gd name="connsiteY6" fmla="*/ 672509 h 672509"/>
              <a:gd name="connsiteX7" fmla="*/ 0 w 3057378"/>
              <a:gd name="connsiteY7" fmla="*/ 605258 h 672509"/>
              <a:gd name="connsiteX8" fmla="*/ 0 w 3057378"/>
              <a:gd name="connsiteY8" fmla="*/ 67251 h 67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7378" h="672509">
                <a:moveTo>
                  <a:pt x="0" y="67251"/>
                </a:moveTo>
                <a:cubicBezTo>
                  <a:pt x="0" y="30109"/>
                  <a:pt x="30109" y="0"/>
                  <a:pt x="67251" y="0"/>
                </a:cubicBezTo>
                <a:lnTo>
                  <a:pt x="2990127" y="0"/>
                </a:lnTo>
                <a:cubicBezTo>
                  <a:pt x="3027269" y="0"/>
                  <a:pt x="3057378" y="30109"/>
                  <a:pt x="3057378" y="67251"/>
                </a:cubicBezTo>
                <a:lnTo>
                  <a:pt x="3057378" y="605258"/>
                </a:lnTo>
                <a:cubicBezTo>
                  <a:pt x="3057378" y="642400"/>
                  <a:pt x="3027269" y="672509"/>
                  <a:pt x="2990127" y="672509"/>
                </a:cubicBezTo>
                <a:lnTo>
                  <a:pt x="67251" y="672509"/>
                </a:lnTo>
                <a:cubicBezTo>
                  <a:pt x="30109" y="672509"/>
                  <a:pt x="0" y="642400"/>
                  <a:pt x="0" y="605258"/>
                </a:cubicBezTo>
                <a:lnTo>
                  <a:pt x="0" y="67251"/>
                </a:lnTo>
                <a:close/>
              </a:path>
            </a:pathLst>
          </a:cu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a:effectLst>
            <a:outerShdw blurRad="482600" dist="330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lumMod val="75000"/>
                  </a:schemeClr>
                </a:solidFill>
              </a:rPr>
              <a:t>2</a:t>
            </a:r>
            <a:r>
              <a:rPr lang="zh-CN" sz="2400" b="1" dirty="0">
                <a:solidFill>
                  <a:schemeClr val="tx2">
                    <a:lumMod val="75000"/>
                  </a:schemeClr>
                </a:solidFill>
              </a:rPr>
              <a:t>、制定演练规则</a:t>
            </a:r>
            <a:endParaRPr lang="zh-CN" sz="2400" b="1" dirty="0">
              <a:solidFill>
                <a:schemeClr val="tx2">
                  <a:lumMod val="75000"/>
                </a:schemeClr>
              </a:solidFill>
            </a:endParaRPr>
          </a:p>
        </p:txBody>
      </p:sp>
      <p:sp>
        <p:nvSpPr>
          <p:cNvPr id="6" name="任意多边形 5"/>
          <p:cNvSpPr/>
          <p:nvPr/>
        </p:nvSpPr>
        <p:spPr>
          <a:xfrm>
            <a:off x="3055034" y="4841733"/>
            <a:ext cx="3057378" cy="672509"/>
          </a:xfrm>
          <a:custGeom>
            <a:avLst/>
            <a:gdLst>
              <a:gd name="connsiteX0" fmla="*/ 0 w 3057378"/>
              <a:gd name="connsiteY0" fmla="*/ 67251 h 672509"/>
              <a:gd name="connsiteX1" fmla="*/ 67251 w 3057378"/>
              <a:gd name="connsiteY1" fmla="*/ 0 h 672509"/>
              <a:gd name="connsiteX2" fmla="*/ 2990127 w 3057378"/>
              <a:gd name="connsiteY2" fmla="*/ 0 h 672509"/>
              <a:gd name="connsiteX3" fmla="*/ 3057378 w 3057378"/>
              <a:gd name="connsiteY3" fmla="*/ 67251 h 672509"/>
              <a:gd name="connsiteX4" fmla="*/ 3057378 w 3057378"/>
              <a:gd name="connsiteY4" fmla="*/ 605258 h 672509"/>
              <a:gd name="connsiteX5" fmla="*/ 2990127 w 3057378"/>
              <a:gd name="connsiteY5" fmla="*/ 672509 h 672509"/>
              <a:gd name="connsiteX6" fmla="*/ 67251 w 3057378"/>
              <a:gd name="connsiteY6" fmla="*/ 672509 h 672509"/>
              <a:gd name="connsiteX7" fmla="*/ 0 w 3057378"/>
              <a:gd name="connsiteY7" fmla="*/ 605258 h 672509"/>
              <a:gd name="connsiteX8" fmla="*/ 0 w 3057378"/>
              <a:gd name="connsiteY8" fmla="*/ 67251 h 67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7378" h="672509">
                <a:moveTo>
                  <a:pt x="0" y="67251"/>
                </a:moveTo>
                <a:cubicBezTo>
                  <a:pt x="0" y="30109"/>
                  <a:pt x="30109" y="0"/>
                  <a:pt x="67251" y="0"/>
                </a:cubicBezTo>
                <a:lnTo>
                  <a:pt x="2990127" y="0"/>
                </a:lnTo>
                <a:cubicBezTo>
                  <a:pt x="3027269" y="0"/>
                  <a:pt x="3057378" y="30109"/>
                  <a:pt x="3057378" y="67251"/>
                </a:cubicBezTo>
                <a:lnTo>
                  <a:pt x="3057378" y="605258"/>
                </a:lnTo>
                <a:cubicBezTo>
                  <a:pt x="3057378" y="642400"/>
                  <a:pt x="3027269" y="672509"/>
                  <a:pt x="2990127" y="672509"/>
                </a:cubicBezTo>
                <a:lnTo>
                  <a:pt x="67251" y="672509"/>
                </a:lnTo>
                <a:cubicBezTo>
                  <a:pt x="30109" y="672509"/>
                  <a:pt x="0" y="642400"/>
                  <a:pt x="0" y="605258"/>
                </a:cubicBezTo>
                <a:lnTo>
                  <a:pt x="0" y="67251"/>
                </a:lnTo>
                <a:close/>
              </a:path>
            </a:pathLst>
          </a:cu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a:effectLst>
            <a:outerShdw blurRad="482600" dist="330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lumMod val="75000"/>
                  </a:schemeClr>
                </a:solidFill>
              </a:rPr>
              <a:t>3</a:t>
            </a:r>
            <a:r>
              <a:rPr lang="zh-CN" sz="2400" b="1" dirty="0">
                <a:solidFill>
                  <a:schemeClr val="tx2">
                    <a:lumMod val="75000"/>
                  </a:schemeClr>
                </a:solidFill>
              </a:rPr>
              <a:t>、培训参演人员</a:t>
            </a:r>
            <a:endParaRPr lang="zh-CN" sz="2400" b="1" dirty="0">
              <a:solidFill>
                <a:schemeClr val="tx2">
                  <a:lumMod val="75000"/>
                </a:schemeClr>
              </a:solidFill>
            </a:endParaRPr>
          </a:p>
        </p:txBody>
      </p:sp>
      <p:grpSp>
        <p:nvGrpSpPr>
          <p:cNvPr id="7" name="组合 6"/>
          <p:cNvGrpSpPr/>
          <p:nvPr/>
        </p:nvGrpSpPr>
        <p:grpSpPr>
          <a:xfrm>
            <a:off x="0" y="500037"/>
            <a:ext cx="9144000" cy="1200329"/>
            <a:chOff x="0" y="500037"/>
            <a:chExt cx="9144000" cy="1200329"/>
          </a:xfrm>
        </p:grpSpPr>
        <p:sp>
          <p:nvSpPr>
            <p:cNvPr id="21" name="矩形 20"/>
            <p:cNvSpPr/>
            <p:nvPr/>
          </p:nvSpPr>
          <p:spPr>
            <a:xfrm>
              <a:off x="1217735" y="500037"/>
              <a:ext cx="726481" cy="1200329"/>
            </a:xfrm>
            <a:prstGeom prst="rect">
              <a:avLst/>
            </a:prstGeom>
          </p:spPr>
          <p:txBody>
            <a:bodyPr wrap="none">
              <a:spAutoFit/>
            </a:bodyPr>
            <a:lstStyle/>
            <a:p>
              <a:r>
                <a:rPr lang="en-US" altLang="zh-CN" sz="7200" b="1" i="1" dirty="0" smtClean="0">
                  <a:solidFill>
                    <a:srgbClr val="F24848"/>
                  </a:solidFill>
                  <a:latin typeface="Franklin Gothic Medium" panose="020B0603020102020204" pitchFamily="34" charset="0"/>
                  <a:ea typeface="方正硬笔行书简体" pitchFamily="65" charset="-122"/>
                </a:rPr>
                <a:t>1</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23" name="矩形 22"/>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矩形 23"/>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5" name="矩形 24"/>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6" name="矩形 25"/>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矩形 26"/>
            <p:cNvSpPr/>
            <p:nvPr/>
          </p:nvSpPr>
          <p:spPr>
            <a:xfrm>
              <a:off x="2520280" y="572045"/>
              <a:ext cx="1793813" cy="57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矩形 29"/>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1" name="TextBox 14"/>
            <p:cNvSpPr txBox="1"/>
            <p:nvPr/>
          </p:nvSpPr>
          <p:spPr>
            <a:xfrm>
              <a:off x="2520281" y="676715"/>
              <a:ext cx="1793812" cy="553998"/>
            </a:xfrm>
            <a:prstGeom prst="rect">
              <a:avLst/>
            </a:prstGeom>
            <a:noFill/>
          </p:spPr>
          <p:txBody>
            <a:bodyPr wrap="square" rtlCol="0">
              <a:spAutoFit/>
            </a:bodyPr>
            <a:lstStyle/>
            <a:p>
              <a:r>
                <a:rPr lang="zh-CN" altLang="en-US" sz="3000" b="1" spc="110" dirty="0" smtClean="0">
                  <a:solidFill>
                    <a:srgbClr val="F24848"/>
                  </a:solidFill>
                  <a:ea typeface="微软雅黑" panose="020B0503020204020204" pitchFamily="34" charset="-122"/>
                </a:rPr>
                <a:t>演练准备</a:t>
              </a:r>
              <a:endParaRPr lang="zh-CN" altLang="en-US" sz="3000" b="1" spc="110" dirty="0">
                <a:solidFill>
                  <a:srgbClr val="F24848"/>
                </a:solidFill>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0" y="500037"/>
            <a:ext cx="9144000" cy="1200329"/>
            <a:chOff x="0" y="500037"/>
            <a:chExt cx="9144000" cy="1200329"/>
          </a:xfrm>
        </p:grpSpPr>
        <p:sp>
          <p:nvSpPr>
            <p:cNvPr id="25" name="矩形 24"/>
            <p:cNvSpPr/>
            <p:nvPr/>
          </p:nvSpPr>
          <p:spPr>
            <a:xfrm>
              <a:off x="1217735" y="500037"/>
              <a:ext cx="726481" cy="1200329"/>
            </a:xfrm>
            <a:prstGeom prst="rect">
              <a:avLst/>
            </a:prstGeom>
          </p:spPr>
          <p:txBody>
            <a:bodyPr wrap="none">
              <a:spAutoFit/>
            </a:bodyPr>
            <a:lstStyle/>
            <a:p>
              <a:r>
                <a:rPr lang="en-US" altLang="zh-CN" sz="7200" b="1" i="1" dirty="0" smtClean="0">
                  <a:solidFill>
                    <a:srgbClr val="F24848"/>
                  </a:solidFill>
                  <a:latin typeface="Franklin Gothic Medium" panose="020B0603020102020204" pitchFamily="34" charset="0"/>
                  <a:ea typeface="方正硬笔行书简体" pitchFamily="65" charset="-122"/>
                </a:rPr>
                <a:t>2</a:t>
              </a:r>
              <a:endParaRPr lang="zh-CN" altLang="en-US" b="1" i="1" dirty="0">
                <a:solidFill>
                  <a:srgbClr val="F24848"/>
                </a:solidFill>
                <a:latin typeface="Franklin Gothic Medium" panose="020B0603020102020204" pitchFamily="34" charset="0"/>
                <a:ea typeface="方正硬笔行书简体" pitchFamily="65" charset="-122"/>
              </a:endParaRPr>
            </a:p>
          </p:txBody>
        </p:sp>
        <p:sp>
          <p:nvSpPr>
            <p:cNvPr id="26" name="矩形 25"/>
            <p:cNvSpPr/>
            <p:nvPr/>
          </p:nvSpPr>
          <p:spPr>
            <a:xfrm flipH="1">
              <a:off x="1022772" y="1004094"/>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矩形 26"/>
            <p:cNvSpPr/>
            <p:nvPr/>
          </p:nvSpPr>
          <p:spPr>
            <a:xfrm flipH="1">
              <a:off x="1172015" y="1076101"/>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8" name="矩形 27"/>
            <p:cNvSpPr/>
            <p:nvPr/>
          </p:nvSpPr>
          <p:spPr>
            <a:xfrm>
              <a:off x="2174165" y="1004093"/>
              <a:ext cx="6969835" cy="371817"/>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9" name="矩形 28"/>
            <p:cNvSpPr/>
            <p:nvPr/>
          </p:nvSpPr>
          <p:spPr>
            <a:xfrm>
              <a:off x="0" y="1004094"/>
              <a:ext cx="925864"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矩形 29"/>
            <p:cNvSpPr/>
            <p:nvPr/>
          </p:nvSpPr>
          <p:spPr>
            <a:xfrm>
              <a:off x="2520280" y="572045"/>
              <a:ext cx="1793813" cy="57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014137" y="1004093"/>
              <a:ext cx="74095" cy="371816"/>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2" name="矩形 31"/>
            <p:cNvSpPr/>
            <p:nvPr/>
          </p:nvSpPr>
          <p:spPr>
            <a:xfrm>
              <a:off x="1893270" y="1076100"/>
              <a:ext cx="45719" cy="229271"/>
            </a:xfrm>
            <a:prstGeom prst="rect">
              <a:avLst/>
            </a:prstGeom>
            <a:solidFill>
              <a:srgbClr val="F2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TextBox 14"/>
            <p:cNvSpPr txBox="1"/>
            <p:nvPr/>
          </p:nvSpPr>
          <p:spPr>
            <a:xfrm>
              <a:off x="2520281" y="676715"/>
              <a:ext cx="1793812" cy="553998"/>
            </a:xfrm>
            <a:prstGeom prst="rect">
              <a:avLst/>
            </a:prstGeom>
            <a:noFill/>
          </p:spPr>
          <p:txBody>
            <a:bodyPr wrap="square" rtlCol="0">
              <a:spAutoFit/>
            </a:bodyPr>
            <a:lstStyle/>
            <a:p>
              <a:r>
                <a:rPr lang="zh-CN" altLang="en-US" sz="3000" b="1" spc="110" dirty="0" smtClean="0">
                  <a:solidFill>
                    <a:srgbClr val="F24848"/>
                  </a:solidFill>
                  <a:ea typeface="微软雅黑" panose="020B0503020204020204" pitchFamily="34" charset="-122"/>
                </a:rPr>
                <a:t>演练实施</a:t>
              </a:r>
              <a:endParaRPr lang="zh-CN" altLang="en-US" sz="3000" b="1" spc="110" dirty="0">
                <a:solidFill>
                  <a:srgbClr val="F24848"/>
                </a:solidFill>
                <a:ea typeface="微软雅黑" panose="020B0503020204020204" pitchFamily="34" charset="-122"/>
              </a:endParaRPr>
            </a:p>
          </p:txBody>
        </p:sp>
      </p:grpSp>
      <p:graphicFrame>
        <p:nvGraphicFramePr>
          <p:cNvPr id="3" name="图示 2"/>
          <p:cNvGraphicFramePr/>
          <p:nvPr/>
        </p:nvGraphicFramePr>
        <p:xfrm>
          <a:off x="1348008" y="2098430"/>
          <a:ext cx="6447985" cy="388326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push dir="u"/>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Consolas"/>
        <a:ea typeface="微软雅黑"/>
        <a:cs typeface=""/>
      </a:majorFont>
      <a:minorFont>
        <a:latin typeface="Verdana"/>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3295</Words>
  <Application>WPS 演示</Application>
  <PresentationFormat>全屏显示(4:3)</PresentationFormat>
  <Paragraphs>347</Paragraphs>
  <Slides>36</Slides>
  <Notes>9</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36</vt:i4>
      </vt:variant>
    </vt:vector>
  </HeadingPairs>
  <TitlesOfParts>
    <vt:vector size="54" baseType="lpstr">
      <vt:lpstr>Arial</vt:lpstr>
      <vt:lpstr>宋体</vt:lpstr>
      <vt:lpstr>Wingdings</vt:lpstr>
      <vt:lpstr>微软雅黑</vt:lpstr>
      <vt:lpstr>Verdana</vt:lpstr>
      <vt:lpstr>Calibri</vt:lpstr>
      <vt:lpstr>Franklin Gothic Medium</vt:lpstr>
      <vt:lpstr>方正硬笔行书简体</vt:lpstr>
      <vt:lpstr>Arial Unicode MS</vt:lpstr>
      <vt:lpstr>Consolas</vt:lpstr>
      <vt:lpstr>Franklin Gothic Medium Cond</vt:lpstr>
      <vt:lpstr>Times New Roman</vt:lpstr>
      <vt:lpstr>Minion Pro Cond</vt:lpstr>
      <vt:lpstr>Segoe Print</vt:lpstr>
      <vt:lpstr>楷体</vt:lpstr>
      <vt:lpstr>汉仪旗黑-85S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李卫宾</dc:creator>
  <cp:lastModifiedBy>little fairy</cp:lastModifiedBy>
  <cp:revision>182</cp:revision>
  <cp:lastPrinted>2014-10-11T01:47:00Z</cp:lastPrinted>
  <dcterms:created xsi:type="dcterms:W3CDTF">2014-10-02T03:00:00Z</dcterms:created>
  <dcterms:modified xsi:type="dcterms:W3CDTF">2023-11-17T07:24:17Z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6F07CBFE51AC43A39CAFD8543242BA3B_13</vt:lpwstr>
  </property>
  <property fmtid="{D5CDD505-2E9C-101B-9397-08002B2CF9AE}" pid="3" name="KSOProductBuildVer">
    <vt:lpwstr>2052-12.1.0.15933</vt:lpwstr>
  </property>
</Properties>
</file>