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77"/>
  </p:handoutMasterIdLst>
  <p:sldIdLst>
    <p:sldId id="257" r:id="rId3"/>
    <p:sldId id="416" r:id="rId4"/>
    <p:sldId id="268" r:id="rId5"/>
    <p:sldId id="267" r:id="rId6"/>
    <p:sldId id="256" r:id="rId7"/>
    <p:sldId id="263"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4" r:id="rId22"/>
    <p:sldId id="285" r:id="rId23"/>
    <p:sldId id="286" r:id="rId24"/>
    <p:sldId id="287" r:id="rId25"/>
    <p:sldId id="288" r:id="rId26"/>
    <p:sldId id="289" r:id="rId27"/>
    <p:sldId id="290" r:id="rId28"/>
    <p:sldId id="291" r:id="rId29"/>
    <p:sldId id="292" r:id="rId30"/>
    <p:sldId id="294" r:id="rId31"/>
    <p:sldId id="296" r:id="rId32"/>
    <p:sldId id="297" r:id="rId33"/>
    <p:sldId id="293" r:id="rId34"/>
    <p:sldId id="298" r:id="rId35"/>
    <p:sldId id="295" r:id="rId36"/>
    <p:sldId id="299" r:id="rId37"/>
    <p:sldId id="304" r:id="rId38"/>
    <p:sldId id="300" r:id="rId39"/>
    <p:sldId id="305" r:id="rId40"/>
    <p:sldId id="306" r:id="rId41"/>
    <p:sldId id="307" r:id="rId42"/>
    <p:sldId id="308" r:id="rId43"/>
    <p:sldId id="318" r:id="rId44"/>
    <p:sldId id="309" r:id="rId45"/>
    <p:sldId id="319" r:id="rId46"/>
    <p:sldId id="312" r:id="rId47"/>
    <p:sldId id="313" r:id="rId48"/>
    <p:sldId id="314" r:id="rId49"/>
    <p:sldId id="315" r:id="rId50"/>
    <p:sldId id="320" r:id="rId51"/>
    <p:sldId id="316" r:id="rId52"/>
    <p:sldId id="317" r:id="rId53"/>
    <p:sldId id="321" r:id="rId54"/>
    <p:sldId id="310" r:id="rId55"/>
    <p:sldId id="322" r:id="rId56"/>
    <p:sldId id="311" r:id="rId57"/>
    <p:sldId id="326" r:id="rId58"/>
    <p:sldId id="323" r:id="rId59"/>
    <p:sldId id="324" r:id="rId60"/>
    <p:sldId id="325" r:id="rId61"/>
    <p:sldId id="327" r:id="rId62"/>
    <p:sldId id="328" r:id="rId63"/>
    <p:sldId id="331" r:id="rId64"/>
    <p:sldId id="332" r:id="rId65"/>
    <p:sldId id="333" r:id="rId66"/>
    <p:sldId id="334" r:id="rId67"/>
    <p:sldId id="341" r:id="rId68"/>
    <p:sldId id="335" r:id="rId69"/>
    <p:sldId id="336" r:id="rId70"/>
    <p:sldId id="337" r:id="rId71"/>
    <p:sldId id="342" r:id="rId72"/>
    <p:sldId id="338" r:id="rId73"/>
    <p:sldId id="339" r:id="rId74"/>
    <p:sldId id="340" r:id="rId75"/>
    <p:sldId id="417" r:id="rId76"/>
  </p:sldIdLst>
  <p:sldSz cx="9144000" cy="6858000" type="screen4x3"/>
  <p:notesSz cx="6858000" cy="9144000"/>
  <p:custDataLst>
    <p:tags r:id="rId82"/>
  </p:custDataLst>
  <p:defaultTextStyle>
    <a:defPPr>
      <a:defRPr lang="en-US"/>
    </a:defPPr>
    <a:lvl1pPr marL="0" lvl="0"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Clr>
        <a:schemeClr val="tx2"/>
      </a:buClr>
      <a:buSzPct val="80000"/>
      <a:buFont typeface="Wingdings" panose="05000000000000000000" pitchFamily="2" charset="2"/>
      <a:buNone/>
      <a:defRPr sz="32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FFFFFF"/>
    <a:srgbClr val="33CC33"/>
    <a:srgbClr val="99FF66"/>
    <a:srgbClr val="0033CC"/>
    <a:srgbClr val="0000FF"/>
    <a:srgbClr val="3333FF"/>
    <a:srgbClr val="66CCFF"/>
    <a:srgbClr val="00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36"/>
  </p:normalViewPr>
  <p:slideViewPr>
    <p:cSldViewPr showGuides="1">
      <p:cViewPr varScale="1">
        <p:scale>
          <a:sx n="70" d="100"/>
          <a:sy n="70"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75" d="100"/>
        <a:sy n="75" d="100"/>
      </p:scale>
      <p:origin x="0" y="224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2" Type="http://schemas.openxmlformats.org/officeDocument/2006/relationships/tags" Target="tags/tag18.xml"/><Relationship Id="rId81" Type="http://schemas.openxmlformats.org/officeDocument/2006/relationships/commentAuthors" Target="commentAuthors.xml"/><Relationship Id="rId80" Type="http://schemas.openxmlformats.org/officeDocument/2006/relationships/tableStyles" Target="tableStyles.xml"/><Relationship Id="rId8" Type="http://schemas.openxmlformats.org/officeDocument/2006/relationships/notesMaster" Target="notesMasters/notesMaster1.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handoutMaster" Target="handoutMasters/handoutMaster1.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nSpc>
                <a:spcPct val="100000"/>
              </a:lnSpc>
              <a:spcBef>
                <a:spcPct val="0"/>
              </a:spcBef>
              <a:buClrTx/>
              <a:buSzTx/>
              <a:buFontTx/>
              <a:buNone/>
              <a:defRPr sz="1200" smtClean="0">
                <a:effectLst/>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lnSpc>
                <a:spcPct val="100000"/>
              </a:lnSpc>
              <a:spcBef>
                <a:spcPct val="0"/>
              </a:spcBef>
              <a:buClrTx/>
              <a:buSzTx/>
              <a:buFontTx/>
              <a:buNone/>
              <a:defRPr sz="1200" smtClean="0">
                <a:effectLst/>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nSpc>
                <a:spcPct val="100000"/>
              </a:lnSpc>
              <a:spcBef>
                <a:spcPct val="0"/>
              </a:spcBef>
              <a:buClrTx/>
              <a:buSzTx/>
              <a:buFontTx/>
              <a:buNone/>
              <a:defRPr sz="1200" smtClean="0">
                <a:effectLst/>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lnSpc>
                <a:spcPct val="100000"/>
              </a:lnSpc>
              <a:spcBef>
                <a:spcPct val="0"/>
              </a:spcBef>
              <a:buClrTx/>
              <a:buSzTx/>
              <a:buFontTx/>
              <a:buNone/>
              <a:defRPr sz="1200">
                <a:effectLst/>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77159C8-6483-4EC3-9C02-CEAA6F18161D}" type="slidenum">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nSpc>
                <a:spcPct val="100000"/>
              </a:lnSpc>
              <a:spcBef>
                <a:spcPct val="0"/>
              </a:spcBef>
              <a:buClrTx/>
              <a:buSzTx/>
              <a:buFontTx/>
              <a:buNone/>
              <a:defRPr sz="1200" smtClean="0">
                <a:effectLst/>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lnSpc>
                <a:spcPct val="100000"/>
              </a:lnSpc>
              <a:spcBef>
                <a:spcPct val="0"/>
              </a:spcBef>
              <a:buClrTx/>
              <a:buSzTx/>
              <a:buFontTx/>
              <a:buNone/>
              <a:defRPr sz="1200" smtClean="0">
                <a:effectLst/>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2"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8438" name="Rectangle 6"/>
          <p:cNvSpPr>
            <a:spLocks noGrp="1" noChangeArrowheads="1"/>
          </p:cNvSpPr>
          <p:nvPr>
            <p:ph type="ftr" sz="quarter" idx="4"/>
          </p:nvPr>
        </p:nvSpPr>
        <p:spPr bwMode="auto">
          <a:xfrm>
            <a:off x="76200" y="8623300"/>
            <a:ext cx="2971800" cy="457200"/>
          </a:xfrm>
          <a:prstGeom prst="rect">
            <a:avLst/>
          </a:prstGeom>
          <a:noFill/>
          <a:ln w="9525">
            <a:noFill/>
            <a:miter lim="800000"/>
          </a:ln>
          <a:effectLst/>
        </p:spPr>
        <p:txBody>
          <a:bodyPr vert="horz" wrap="square" lIns="91440" tIns="45720" rIns="91440" bIns="45720" numCol="1" anchor="b" anchorCtr="0" compatLnSpc="1"/>
          <a:lstStyle>
            <a:lvl1pPr>
              <a:lnSpc>
                <a:spcPct val="100000"/>
              </a:lnSpc>
              <a:spcBef>
                <a:spcPct val="0"/>
              </a:spcBef>
              <a:buClrTx/>
              <a:buSzTx/>
              <a:buFontTx/>
              <a:buNone/>
              <a:defRPr sz="1200" smtClean="0">
                <a:effectLst/>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439" name="Rectangle 7"/>
          <p:cNvSpPr>
            <a:spLocks noGrp="1" noChangeArrowheads="1"/>
          </p:cNvSpPr>
          <p:nvPr>
            <p:ph type="sldNum" sz="quarter" idx="5"/>
          </p:nvPr>
        </p:nvSpPr>
        <p:spPr bwMode="auto">
          <a:xfrm>
            <a:off x="3810000" y="8623300"/>
            <a:ext cx="2971800" cy="457200"/>
          </a:xfrm>
          <a:prstGeom prst="rect">
            <a:avLst/>
          </a:prstGeom>
          <a:noFill/>
          <a:ln w="9525">
            <a:noFill/>
            <a:miter lim="800000"/>
          </a:ln>
          <a:effectLst/>
        </p:spPr>
        <p:txBody>
          <a:bodyPr vert="horz" wrap="square" lIns="91440" tIns="45720" rIns="91440" bIns="45720" numCol="1" anchor="b" anchorCtr="0" compatLnSpc="1"/>
          <a:lstStyle>
            <a:lvl1pPr algn="r">
              <a:lnSpc>
                <a:spcPct val="100000"/>
              </a:lnSpc>
              <a:spcBef>
                <a:spcPct val="0"/>
              </a:spcBef>
              <a:buClrTx/>
              <a:buSzTx/>
              <a:buFontTx/>
              <a:buNone/>
              <a:defRPr sz="1200">
                <a:effectLst/>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9146BFE-12B2-4810-9539-FEA32A311DEA}" type="slidenum">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txBox="1">
            <a:spLocks noGrp="1"/>
          </p:cNvSpPr>
          <p:nvPr>
            <p:ph type="sldNum" sz="quarter"/>
          </p:nvPr>
        </p:nvSpPr>
        <p:spPr>
          <a:xfrm>
            <a:off x="3810000" y="8623300"/>
            <a:ext cx="2971800" cy="457200"/>
          </a:xfrm>
          <a:prstGeom prst="rect">
            <a:avLst/>
          </a:prstGeom>
          <a:noFill/>
          <a:ln w="9525">
            <a:noFill/>
          </a:ln>
        </p:spPr>
        <p:txBody>
          <a:bodyPr anchor="b" anchorCtr="0"/>
          <a:p>
            <a:pPr lvl="0" algn="r">
              <a:lnSpc>
                <a:spcPct val="100000"/>
              </a:lnSpc>
              <a:spcBef>
                <a:spcPct val="0"/>
              </a:spcBef>
              <a:buClrTx/>
              <a:buSzTx/>
              <a:buFontTx/>
            </a:pPr>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
        <p:nvSpPr>
          <p:cNvPr id="9219" name="Rectangle 2"/>
          <p:cNvSpPr>
            <a:spLocks noTextEdit="1"/>
          </p:cNvSpPr>
          <p:nvPr>
            <p:ph type="sldImg"/>
          </p:nvPr>
        </p:nvSpPr>
        <p:spPr>
          <a:ln/>
        </p:spPr>
      </p:sp>
      <p:sp>
        <p:nvSpPr>
          <p:cNvPr id="9220" name="Rectangle 3"/>
          <p:cNvSpPr>
            <a:spLocks noGrp="1"/>
          </p:cNvSpPr>
          <p:nvPr>
            <p:ph type="body" idx="1"/>
          </p:nvPr>
        </p:nvSpPr>
        <p:spPr>
          <a:ln/>
        </p:spPr>
        <p:txBody>
          <a:bodyPr wrap="square" lIns="91440" tIns="45720" rIns="91440" bIns="45720" anchor="t" anchorCtr="0"/>
          <a:p>
            <a:pPr lvl="0"/>
            <a:endParaRPr lang="en-GB" altLang="zh-CN"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ph type="sldNum" sz="quarter"/>
          </p:nvPr>
        </p:nvSpPr>
        <p:spPr>
          <a:xfrm>
            <a:off x="3810000" y="8623300"/>
            <a:ext cx="2971800" cy="457200"/>
          </a:xfrm>
          <a:prstGeom prst="rect">
            <a:avLst/>
          </a:prstGeom>
          <a:noFill/>
          <a:ln w="9525">
            <a:noFill/>
          </a:ln>
        </p:spPr>
        <p:txBody>
          <a:bodyPr anchor="b" anchorCtr="0"/>
          <a:p>
            <a:pPr lvl="0" algn="r">
              <a:lnSpc>
                <a:spcPct val="100000"/>
              </a:lnSpc>
              <a:spcBef>
                <a:spcPct val="0"/>
              </a:spcBef>
              <a:buClrTx/>
              <a:buSzTx/>
              <a:buFontTx/>
            </a:pPr>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
        <p:nvSpPr>
          <p:cNvPr id="45059" name="Rectangle 2"/>
          <p:cNvSpPr>
            <a:spLocks noTextEdit="1"/>
          </p:cNvSpPr>
          <p:nvPr>
            <p:ph type="sldImg"/>
          </p:nvPr>
        </p:nvSpPr>
        <p:spPr>
          <a:solidFill>
            <a:srgbClr val="FFFFFF">
              <a:alpha val="100000"/>
            </a:srgbClr>
          </a:solidFill>
          <a:ln/>
        </p:spPr>
      </p:sp>
      <p:sp>
        <p:nvSpPr>
          <p:cNvPr id="45060"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a:endParaRPr lang="en-GB" altLang="zh-CN"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7"/>
          <p:cNvSpPr txBox="1">
            <a:spLocks noGrp="1"/>
          </p:cNvSpPr>
          <p:nvPr>
            <p:ph type="sldNum" sz="quarter"/>
          </p:nvPr>
        </p:nvSpPr>
        <p:spPr>
          <a:xfrm>
            <a:off x="3810000" y="8623300"/>
            <a:ext cx="2971800" cy="457200"/>
          </a:xfrm>
          <a:prstGeom prst="rect">
            <a:avLst/>
          </a:prstGeom>
          <a:noFill/>
          <a:ln w="9525">
            <a:noFill/>
          </a:ln>
        </p:spPr>
        <p:txBody>
          <a:bodyPr anchor="b" anchorCtr="0"/>
          <a:p>
            <a:pPr lvl="0" algn="r">
              <a:lnSpc>
                <a:spcPct val="100000"/>
              </a:lnSpc>
              <a:spcBef>
                <a:spcPct val="0"/>
              </a:spcBef>
              <a:buClrTx/>
              <a:buSzTx/>
              <a:buFontTx/>
            </a:pPr>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
        <p:nvSpPr>
          <p:cNvPr id="60419" name="Rectangle 2"/>
          <p:cNvSpPr>
            <a:spLocks noTextEdit="1"/>
          </p:cNvSpPr>
          <p:nvPr>
            <p:ph type="sldImg"/>
          </p:nvPr>
        </p:nvSpPr>
        <p:spPr>
          <a:solidFill>
            <a:srgbClr val="FFFFFF">
              <a:alpha val="100000"/>
            </a:srgbClr>
          </a:solidFill>
          <a:ln/>
        </p:spPr>
      </p:sp>
      <p:sp>
        <p:nvSpPr>
          <p:cNvPr id="60420"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a:endParaRPr lang="en-GB" altLang="zh-CN"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7"/>
          <p:cNvSpPr txBox="1">
            <a:spLocks noGrp="1"/>
          </p:cNvSpPr>
          <p:nvPr>
            <p:ph type="sldNum" sz="quarter"/>
          </p:nvPr>
        </p:nvSpPr>
        <p:spPr>
          <a:xfrm>
            <a:off x="3810000" y="8623300"/>
            <a:ext cx="2971800" cy="457200"/>
          </a:xfrm>
          <a:prstGeom prst="rect">
            <a:avLst/>
          </a:prstGeom>
          <a:noFill/>
          <a:ln w="9525">
            <a:noFill/>
          </a:ln>
        </p:spPr>
        <p:txBody>
          <a:bodyPr anchor="b" anchorCtr="0"/>
          <a:p>
            <a:pPr lvl="0" algn="r">
              <a:lnSpc>
                <a:spcPct val="100000"/>
              </a:lnSpc>
              <a:spcBef>
                <a:spcPct val="0"/>
              </a:spcBef>
              <a:buClrTx/>
              <a:buSzTx/>
              <a:buFontTx/>
            </a:pPr>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
        <p:nvSpPr>
          <p:cNvPr id="70659" name="Rectangle 2"/>
          <p:cNvSpPr>
            <a:spLocks noTextEdit="1"/>
          </p:cNvSpPr>
          <p:nvPr>
            <p:ph type="sldImg"/>
          </p:nvPr>
        </p:nvSpPr>
        <p:spPr>
          <a:solidFill>
            <a:srgbClr val="FFFFFF">
              <a:alpha val="100000"/>
            </a:srgbClr>
          </a:solidFill>
          <a:ln/>
        </p:spPr>
      </p:sp>
      <p:sp>
        <p:nvSpPr>
          <p:cNvPr id="70660"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a:endParaRPr lang="en-GB" altLang="zh-CN"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3700" y="304800"/>
            <a:ext cx="2171700"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8600" y="304800"/>
            <a:ext cx="6362700"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28600" y="304800"/>
            <a:ext cx="8686800" cy="5715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28600" y="16764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764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1"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tags" Target="../tags/tag6.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ext Box 2"/>
          <p:cNvSpPr txBox="1"/>
          <p:nvPr userDrawn="1"/>
        </p:nvSpPr>
        <p:spPr>
          <a:xfrm>
            <a:off x="76200" y="6645275"/>
            <a:ext cx="4876800" cy="136525"/>
          </a:xfrm>
          <a:prstGeom prst="rect">
            <a:avLst/>
          </a:prstGeom>
          <a:noFill/>
          <a:ln w="9525">
            <a:noFill/>
          </a:ln>
        </p:spPr>
        <p:txBody>
          <a:bodyPr lIns="0" tIns="0" rIns="0" bIns="0">
            <a:spAutoFit/>
          </a:bodyPr>
          <a:p>
            <a:pPr lvl="0">
              <a:lnSpc>
                <a:spcPct val="100000"/>
              </a:lnSpc>
              <a:spcBef>
                <a:spcPct val="50000"/>
              </a:spcBef>
              <a:buClrTx/>
              <a:buSzTx/>
              <a:buFontTx/>
              <a:buNone/>
            </a:pPr>
            <a:r>
              <a:rPr lang="en-GB" altLang="zh-CN" sz="900" dirty="0">
                <a:solidFill>
                  <a:srgbClr val="000099"/>
                </a:solidFill>
                <a:latin typeface="Arial" panose="020B0604020202020204" pitchFamily="34" charset="0"/>
              </a:rPr>
              <a:t>A Free sample background from www.powerpointbackgrounds.com</a:t>
            </a:r>
            <a:endParaRPr lang="en-GB" altLang="zh-CN" sz="900" dirty="0">
              <a:solidFill>
                <a:srgbClr val="000099"/>
              </a:solidFill>
              <a:latin typeface="Arial" panose="020B0604020202020204" pitchFamily="34" charset="0"/>
            </a:endParaRPr>
          </a:p>
        </p:txBody>
      </p:sp>
      <p:pic>
        <p:nvPicPr>
          <p:cNvPr id="1027" name="Picture 3" descr="etched"/>
          <p:cNvPicPr>
            <a:picLocks noChangeAspect="1"/>
          </p:cNvPicPr>
          <p:nvPr userDrawn="1"/>
        </p:nvPicPr>
        <p:blipFill>
          <a:blip r:embed="rId14"/>
          <a:stretch>
            <a:fillRect/>
          </a:stretch>
        </p:blipFill>
        <p:spPr>
          <a:xfrm>
            <a:off x="0" y="0"/>
            <a:ext cx="9144000" cy="6858000"/>
          </a:xfrm>
          <a:prstGeom prst="rect">
            <a:avLst/>
          </a:prstGeom>
          <a:noFill/>
          <a:ln w="9525">
            <a:noFill/>
          </a:ln>
        </p:spPr>
      </p:pic>
      <p:sp>
        <p:nvSpPr>
          <p:cNvPr id="22532" name="Rectangle 4"/>
          <p:cNvSpPr>
            <a:spLocks noGrp="1" noChangeArrowheads="1"/>
          </p:cNvSpPr>
          <p:nvPr>
            <p:ph type="title"/>
          </p:nvPr>
        </p:nvSpPr>
        <p:spPr bwMode="auto">
          <a:xfrm>
            <a:off x="228600" y="304800"/>
            <a:ext cx="8686800" cy="685800"/>
          </a:xfrm>
          <a:prstGeom prst="rect">
            <a:avLst/>
          </a:prstGeom>
          <a:noFill/>
          <a:ln w="9525">
            <a:noFill/>
            <a:miter lim="800000"/>
          </a:ln>
          <a:effectLst/>
        </p:spPr>
        <p:txBody>
          <a:bodyPr vert="horz" wrap="square" lIns="36000" tIns="45720" rIns="36000" bIns="45720" numCol="1" anchor="t" anchorCtr="1" compatLnSpc="1"/>
          <a:lstStyle/>
          <a:p>
            <a:pPr lvl="0"/>
            <a:r>
              <a:rPr lang="en-US" altLang="zh-CN" smtClean="0"/>
              <a:t>Click to edit Master title style</a:t>
            </a:r>
            <a:endParaRPr lang="en-US" altLang="zh-CN" smtClean="0"/>
          </a:p>
        </p:txBody>
      </p:sp>
      <p:sp>
        <p:nvSpPr>
          <p:cNvPr id="22533" name="Rectangle 5"/>
          <p:cNvSpPr>
            <a:spLocks noGrp="1" noChangeArrowheads="1"/>
          </p:cNvSpPr>
          <p:nvPr>
            <p:ph type="body" idx="1"/>
          </p:nvPr>
        </p:nvSpPr>
        <p:spPr bwMode="auto">
          <a:xfrm>
            <a:off x="228600" y="1676400"/>
            <a:ext cx="8686800" cy="4343400"/>
          </a:xfrm>
          <a:prstGeom prst="rect">
            <a:avLst/>
          </a:prstGeom>
          <a:noFill/>
          <a:ln w="9525">
            <a:noFill/>
            <a:miter lim="800000"/>
          </a:ln>
          <a:effectLst/>
        </p:spPr>
        <p:txBody>
          <a:bodyPr vert="horz" wrap="square" lIns="91440" tIns="45720" rIns="91440" bIns="45720" numCol="1" anchor="t" anchorCtr="1"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p:txBody>
      </p:sp>
      <p:sp>
        <p:nvSpPr>
          <p:cNvPr id="22534" name="Text Box 6"/>
          <p:cNvSpPr txBox="1">
            <a:spLocks noChangeArrowheads="1"/>
          </p:cNvSpPr>
          <p:nvPr userDrawn="1"/>
        </p:nvSpPr>
        <p:spPr bwMode="auto">
          <a:xfrm>
            <a:off x="50800" y="12700"/>
            <a:ext cx="1828800" cy="212725"/>
          </a:xfrm>
          <a:prstGeom prst="rect">
            <a:avLst/>
          </a:prstGeom>
          <a:noFill/>
          <a:ln w="9525">
            <a:noFill/>
            <a:miter lim="800000"/>
          </a:ln>
          <a:effectLst/>
        </p:spPr>
        <p:txBody>
          <a:bodyPr lIns="0" tIns="0" rIns="0" bIns="0">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GB" altLang="zh-CN" sz="1400" b="0" i="0" u="none" strike="noStrike" kern="120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cs typeface="+mn-cs"/>
              </a:rPr>
              <a:t>Slide </a:t>
            </a:r>
            <a:fld id="{A11CE79E-532F-489B-8864-80A1456FAF0F}" type="slidenum">
              <a:rPr kumimoji="0" lang="en-GB" altLang="zh-CN" sz="1400" b="0" i="0" u="none" strike="noStrike" kern="120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cs typeface="+mn-cs"/>
              </a:rPr>
            </a:fld>
            <a:endParaRPr kumimoji="0" lang="en-GB" altLang="zh-CN" sz="1400" b="0" i="0" u="none" strike="noStrike" kern="120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5pPr>
      <a:lvl6pPr marL="457200"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6pPr>
      <a:lvl7pPr marL="914400"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7pPr>
      <a:lvl8pPr marL="1371600"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8pPr>
      <a:lvl9pPr marL="1828800" algn="ctr" rtl="0" eaLnBrk="0" fontAlgn="base" hangingPunct="0">
        <a:lnSpc>
          <a:spcPct val="85000"/>
        </a:lnSpc>
        <a:spcBef>
          <a:spcPct val="1000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lnSpc>
          <a:spcPct val="85000"/>
        </a:lnSpc>
        <a:spcBef>
          <a:spcPct val="20000"/>
        </a:spcBef>
        <a:spcAft>
          <a:spcPct val="0"/>
        </a:spcAft>
        <a:buClr>
          <a:schemeClr val="tx2"/>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85000"/>
        </a:lnSpc>
        <a:spcBef>
          <a:spcPct val="15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wm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w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wmf"/></Relationships>
</file>

<file path=ppt/slides/_rels/slide7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7.xml"/><Relationship Id="rId7" Type="http://schemas.openxmlformats.org/officeDocument/2006/relationships/hyperlink" Target="http://www.bofety.com/" TargetMode="External"/><Relationship Id="rId6" Type="http://schemas.openxmlformats.org/officeDocument/2006/relationships/tags" Target="../tags/tag16.xml"/><Relationship Id="rId5" Type="http://schemas.openxmlformats.org/officeDocument/2006/relationships/image" Target="../media/image14.jpeg"/><Relationship Id="rId4" Type="http://schemas.openxmlformats.org/officeDocument/2006/relationships/tags" Target="../tags/tag15.xml"/><Relationship Id="rId3" Type="http://schemas.openxmlformats.org/officeDocument/2006/relationships/image" Target="../media/image13.jpeg"/><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Rectangle 4"/>
          <p:cNvSpPr>
            <a:spLocks noChangeArrowheads="1"/>
          </p:cNvSpPr>
          <p:nvPr/>
        </p:nvSpPr>
        <p:spPr bwMode="auto">
          <a:xfrm>
            <a:off x="990600" y="1981200"/>
            <a:ext cx="7239000" cy="1371600"/>
          </a:xfrm>
          <a:prstGeom prst="rect">
            <a:avLst/>
          </a:prstGeom>
          <a:gradFill rotWithShape="0">
            <a:gsLst>
              <a:gs pos="0">
                <a:schemeClr val="accent1"/>
              </a:gs>
              <a:gs pos="100000">
                <a:schemeClr val="accent1">
                  <a:gamma/>
                  <a:shade val="40000"/>
                  <a:invGamma/>
                </a:schemeClr>
              </a:gs>
            </a:gsLst>
            <a:lin ang="2700000" scaled="1"/>
          </a:gradFill>
          <a:ln w="9525">
            <a:noFill/>
            <a:miter lim="800000"/>
          </a:ln>
          <a:effectLst/>
        </p:spPr>
        <p:txBody>
          <a:bodyPr wrap="none"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5122" name="Rectangle 2"/>
          <p:cNvSpPr>
            <a:spLocks noGrp="1" noChangeArrowheads="1"/>
          </p:cNvSpPr>
          <p:nvPr>
            <p:ph type="ctrTitle"/>
          </p:nvPr>
        </p:nvSpPr>
        <p:spPr bwMode="blackWhite">
          <a:xfrm>
            <a:off x="1143000" y="2133600"/>
            <a:ext cx="6934200" cy="1066800"/>
          </a:xfrm>
          <a:gradFill rotWithShape="0">
            <a:gsLst>
              <a:gs pos="0">
                <a:schemeClr val="accent1">
                  <a:gamma/>
                  <a:shade val="50196"/>
                  <a:invGamma/>
                </a:schemeClr>
              </a:gs>
              <a:gs pos="100000">
                <a:schemeClr val="accent1"/>
              </a:gs>
            </a:gsLst>
            <a:lin ang="2700000" scaled="1"/>
          </a:gradFill>
        </p:spPr>
        <p:txBody>
          <a:bodyPr vert="horz" wrap="square" lIns="36000" tIns="45720" rIns="36000" bIns="45720" numCol="1" anchor="ctr"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5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j-lt"/>
                <a:ea typeface="宋体" panose="02010600030101010101" pitchFamily="2" charset="-122"/>
                <a:cs typeface="+mj-cs"/>
              </a:rPr>
              <a:t>高绩效的中层管理</a:t>
            </a:r>
            <a:endParaRPr kumimoji="0" lang="zh-CN" altLang="en-GB" sz="5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123" name="Rectangle 3"/>
          <p:cNvSpPr>
            <a:spLocks noGrp="1" noChangeArrowheads="1"/>
          </p:cNvSpPr>
          <p:nvPr>
            <p:ph type="subTitle" idx="1"/>
          </p:nvPr>
        </p:nvSpPr>
        <p:spPr/>
        <p:txBody>
          <a:bodyPr vert="horz" wrap="square" lIns="91440" tIns="45720" rIns="91440" bIns="45720" numCol="1" anchor="t" anchorCtr="1" compatLnSpc="1"/>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GB" sz="6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5940584"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03084" y="47247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535420"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467756"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out)">
                                      <p:cBhvr>
                                        <p:cTn id="7" dur="500"/>
                                        <p:tgtEl>
                                          <p:spTgt spid="512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box(in)">
                                      <p:cBhvr>
                                        <p:cTn id="11" dur="500"/>
                                        <p:tgtEl>
                                          <p:spTgt spid="51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23">
                                            <p:txEl>
                                              <p:charRg st="4294967295" end="4294967295"/>
                                            </p:txEl>
                                          </p:spTgt>
                                        </p:tgtEl>
                                        <p:attrNameLst>
                                          <p:attrName>style.visibility</p:attrName>
                                        </p:attrNameLst>
                                      </p:cBhvr>
                                      <p:to>
                                        <p:strVal val="visible"/>
                                      </p:to>
                                    </p:set>
                                    <p:animEffect transition="in" filter="wipe(left)">
                                      <p:cBhvr>
                                        <p:cTn id="15" dur="500"/>
                                        <p:tgtEl>
                                          <p:spTgt spid="5123">
                                            <p:txEl>
                                              <p:charRg st="4294967295" end="4294967295"/>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23">
                                            <p:txEl>
                                              <p:charRg st="0" end="2"/>
                                            </p:txEl>
                                          </p:spTgt>
                                        </p:tgtEl>
                                        <p:attrNameLst>
                                          <p:attrName>style.visibility</p:attrName>
                                        </p:attrNameLst>
                                      </p:cBhvr>
                                      <p:to>
                                        <p:strVal val="visible"/>
                                      </p:to>
                                    </p:set>
                                    <p:animEffect transition="in" filter="wipe(left)">
                                      <p:cBhvr>
                                        <p:cTn id="19" dur="500"/>
                                        <p:tgtEl>
                                          <p:spTgt spid="5123">
                                            <p:txEl>
                                              <p:charRg st="0"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23">
                                            <p:txEl>
                                              <p:charRg st="2" end="4"/>
                                            </p:txEl>
                                          </p:spTgt>
                                        </p:tgtEl>
                                        <p:attrNameLst>
                                          <p:attrName>style.visibility</p:attrName>
                                        </p:attrNameLst>
                                      </p:cBhvr>
                                      <p:to>
                                        <p:strVal val="visible"/>
                                      </p:to>
                                    </p:set>
                                    <p:animEffect transition="in" filter="wipe(left)">
                                      <p:cBhvr>
                                        <p:cTn id="23" dur="500"/>
                                        <p:tgtEl>
                                          <p:spTgt spid="5123">
                                            <p:txEl>
                                              <p:charRg st="2"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2" grpId="0" bldLvl="0" animBg="1"/>
      <p:bldP spid="5123" grpId="0" advAuto="100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权力是什么？</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36867" name="Rectangle 3"/>
          <p:cNvSpPr>
            <a:spLocks noGrp="1" noChangeArrowheads="1"/>
          </p:cNvSpPr>
          <p:nvPr>
            <p:ph idx="1"/>
          </p:nvPr>
        </p:nvSpPr>
        <p:spPr>
          <a:xfrm>
            <a:off x="228600" y="1295400"/>
            <a:ext cx="8686800" cy="43434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原因之二：害怕不听指令而受到惩罚</a:t>
            </a: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责备</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改派工作</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考核时给予较底的分值或等级</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惩罚</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减少或不给予晋级、加薪、外出培训等机会。</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权力是什么？</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37891" name="Rectangle 3"/>
          <p:cNvSpPr>
            <a:spLocks noGrp="1" noChangeArrowheads="1"/>
          </p:cNvSpPr>
          <p:nvPr>
            <p:ph idx="1"/>
          </p:nvPr>
        </p:nvSpPr>
        <p:spPr>
          <a:xfrm>
            <a:off x="0" y="1219200"/>
            <a:ext cx="8686800" cy="43434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原因之三：知道听从会得到好处</a:t>
            </a: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不用承担责任</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更多的成功机会</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奖赏</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权力是什么？</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38915" name="Rectangle 3"/>
          <p:cNvSpPr>
            <a:spLocks noGrp="1" noChangeArrowheads="1"/>
          </p:cNvSpPr>
          <p:nvPr>
            <p:ph idx="1"/>
          </p:nvPr>
        </p:nvSpPr>
        <p:spPr/>
        <p:txBody>
          <a:bodyPr vert="horz" wrap="square" lIns="91440" tIns="45720" rIns="91440" bIns="45720" numCol="1" anchor="t" anchorCtr="1" compatLnSpc="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“权力，就是对他人产生预期效果的能</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力。或者说，是将意愿施加于他人身</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上的支配力量。”</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pic>
        <p:nvPicPr>
          <p:cNvPr id="16388" name="Picture 4" descr="挨批评"/>
          <p:cNvPicPr>
            <a:picLocks noChangeAspect="1"/>
          </p:cNvPicPr>
          <p:nvPr/>
        </p:nvPicPr>
        <p:blipFill>
          <a:blip r:embed="rId1"/>
          <a:stretch>
            <a:fillRect/>
          </a:stretch>
        </p:blipFill>
        <p:spPr>
          <a:xfrm>
            <a:off x="5181600" y="3581400"/>
            <a:ext cx="3200400" cy="30480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权力的三个特点</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39939"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权力是强制性的</a:t>
            </a: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权力是潜在的</a:t>
            </a: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权力表现为职权</a:t>
            </a: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权力是强制性的</a:t>
            </a: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40963" name="Rectangle 3"/>
          <p:cNvSpPr>
            <a:spLocks noGrp="1" noChangeArrowheads="1"/>
          </p:cNvSpPr>
          <p:nvPr>
            <p:ph idx="1"/>
          </p:nvPr>
        </p:nvSpPr>
        <p:spPr/>
        <p:txBody>
          <a:bodyPr vert="horz" wrap="square" lIns="91440" tIns="45720" rIns="91440" bIns="45720" numCol="1" anchor="t" anchorCtr="1" compatLnSpc="1"/>
          <a:lstStyle/>
          <a:p>
            <a:pPr marL="850900" marR="0" lvl="0" indent="-850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a:t>
            </a: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让别人做本来不会的事情，或者让别人做  本来不愿意做的事情。</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——一旦别人不按照指令去做，将会受到惩罚。</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权力是潜在的</a:t>
            </a:r>
            <a:b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41987" name="Rectangle 3"/>
          <p:cNvSpPr>
            <a:spLocks noGrp="1" noChangeArrowheads="1"/>
          </p:cNvSpPr>
          <p:nvPr>
            <p:ph idx="1"/>
          </p:nvPr>
        </p:nvSpPr>
        <p:spPr/>
        <p:txBody>
          <a:bodyPr vert="horz" wrap="square" lIns="91440" tIns="45720" rIns="91440" bIns="45720" numCol="1" anchor="t" anchorCtr="1" compatLnSpc="1"/>
          <a:lstStyle/>
          <a:p>
            <a:pPr marL="850900" marR="0" lvl="0" indent="-850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a:t>
            </a: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权力之所以有用，并不是因为你用它，而是你不能经常用它。</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——如果你天天用的话，权力也就没有了威力。</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——权力是潜在的，还意味着权利是最终的、最后的手段。</a:t>
            </a:r>
            <a:r>
              <a:rPr kumimoji="0" lang="en-US" altLang="zh-CN"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a:t>
            </a: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常说的我们不以罚为目的）</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AutoShape 4"/>
          <p:cNvSpPr>
            <a:spLocks noGrp="1" noChangeArrowheads="1"/>
          </p:cNvSpPr>
          <p:nvPr>
            <p:ph/>
          </p:nvPr>
        </p:nvSpPr>
        <p:spPr bwMode="blackWhite">
          <a:xfrm>
            <a:off x="609600" y="381000"/>
            <a:ext cx="8305800" cy="5943600"/>
          </a:xfrm>
          <a:prstGeom prst="cloudCallout">
            <a:avLst>
              <a:gd name="adj1" fmla="val -39352"/>
              <a:gd name="adj2" fmla="val 39611"/>
            </a:avLst>
          </a:prstGeom>
          <a:gradFill rotWithShape="0">
            <a:gsLst>
              <a:gs pos="0">
                <a:schemeClr val="accent1">
                  <a:gamma/>
                  <a:shade val="50196"/>
                  <a:invGamma/>
                </a:schemeClr>
              </a:gs>
              <a:gs pos="100000">
                <a:schemeClr val="accent1"/>
              </a:gs>
            </a:gsLst>
            <a:lin ang="2700000" scaled="1"/>
          </a:gradFill>
        </p:spPr>
        <p:txBody>
          <a:bodyPr vert="horz" wrap="square" lIns="91440" tIns="45720" rIns="91440" bIns="45720" numCol="1" anchor="t" anchorCtr="1" compatLnSpc="1"/>
          <a:lstStyle/>
          <a:p>
            <a:pPr marL="0" marR="0" lvl="0" indent="0" algn="l" defTabSz="914400" rtl="0" eaLnBrk="0" fontAlgn="base" latinLnBrk="0" hangingPunct="0">
              <a:lnSpc>
                <a:spcPct val="85000"/>
              </a:lnSpc>
              <a:spcBef>
                <a:spcPct val="10000"/>
              </a:spcBef>
              <a:spcAft>
                <a:spcPct val="0"/>
              </a:spcAft>
              <a:buClrTx/>
              <a:buSzTx/>
              <a:buFontTx/>
              <a:buNone/>
              <a:tabLst>
                <a:tab pos="5715000" algn="l"/>
              </a:tabLst>
              <a:defRPr/>
            </a:pPr>
            <a:r>
              <a:rPr kumimoji="0" lang="zh-CN" altLang="en-US"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如果你天天用权的话，权力也就没有了威力。试想，如果你向下属每次布置工作时，都要用权力迫使下属接受和服从的话，你这个经理也就当到头了。可是，正是在这一点上，许多中层经理往往忘记这一点，以为自己有权力，就可以随时动用权力。特别是当下属对于指令不理解、不情愿时，经理动用自己的权力，用“如果明天早上一上班我还看不到这个报告，你就别来上班了”之类的办法迫使下属去做事。其实，这样做已经是“黔驴技穷”了</a:t>
            </a:r>
            <a:endParaRPr kumimoji="0" lang="zh-CN" altLang="en-US"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权力表现为职权</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44035" name="Rectangle 3"/>
          <p:cNvSpPr>
            <a:spLocks noGrp="1" noChangeArrowheads="1"/>
          </p:cNvSpPr>
          <p:nvPr>
            <p:ph idx="1"/>
          </p:nvPr>
        </p:nvSpPr>
        <p:spPr/>
        <p:txBody>
          <a:bodyPr vert="horz" wrap="square" lIns="91440" tIns="45720" rIns="91440" bIns="45720" numCol="1" anchor="t" anchorCtr="1" compatLnSpc="1"/>
          <a:lstStyle/>
          <a:p>
            <a:pPr marL="850900" marR="0" lvl="0" indent="-850900" algn="l" defTabSz="914400" rtl="0" eaLnBrk="0" fontAlgn="base" latinLnBrk="0" hangingPunct="0">
              <a:lnSpc>
                <a:spcPct val="7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a:t>
            </a: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你的权力具有一定范围的，你不可能在大街上随便找一个人对他指手画脚，让他做事，以为他不在你的组织中；你也不能对公司中其他部门的人指手画脚，让他做事，这样不仅人家不听你的，还会引起部门间的矛盾。</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7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7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——职权并不总是直接命令的形式体现出来。</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7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7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——职权和职责是密切相关的，相伴存在的。</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7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0900" marR="0" lvl="0" indent="-850900" algn="l" defTabSz="914400" rtl="0" eaLnBrk="0" fontAlgn="base" latinLnBrk="0" hangingPunct="0">
              <a:lnSpc>
                <a:spcPct val="7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ChangeArrowheads="1"/>
          </p:cNvSpPr>
          <p:nvPr>
            <p:ph type="title"/>
          </p:nvPr>
        </p:nvSpPr>
        <p:spPr>
          <a:xfrm>
            <a:off x="228600" y="533400"/>
            <a:ext cx="8686800" cy="685800"/>
          </a:xfrm>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权力的好处</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45059"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权力是你实施领导的基础</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权力是你地位的象征</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权力是有用的工具</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权力戒律</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2227" name="Rectangle 3"/>
          <p:cNvSpPr>
            <a:spLocks noGrp="1" noChangeArrowheads="1"/>
          </p:cNvSpPr>
          <p:nvPr>
            <p:ph idx="1"/>
          </p:nvPr>
        </p:nvSpPr>
        <p:spPr>
          <a:xfrm>
            <a:off x="228600" y="1219200"/>
            <a:ext cx="8686800" cy="3962400"/>
          </a:xfrm>
        </p:spPr>
        <p:txBody>
          <a:bodyPr vert="horz" wrap="square" lIns="91440" tIns="45720" rIns="91440" bIns="45720" numCol="1" anchor="t" anchorCtr="1" compatLnSpc="1"/>
          <a:lstStyle/>
          <a:p>
            <a:pPr marL="855980" marR="0" lvl="0" indent="-8559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例1</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a:t>
            </a: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对于一位想得到较高职位的下属，加薪没激励的作用；就是说，并不是权力，如加薪的权力，晋升的权力本身带来了激励，而是因为满足了下属的某种需要，动机欲望，从而带来了激励。</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5980" marR="0" lvl="0" indent="-8559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5980" marR="0" lvl="0" indent="-8559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5980" marR="0" lvl="0" indent="-8559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855980" marR="0" lvl="0" indent="-8559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2228" name="AutoShape 4"/>
          <p:cNvSpPr>
            <a:spLocks noChangeArrowheads="1"/>
          </p:cNvSpPr>
          <p:nvPr/>
        </p:nvSpPr>
        <p:spPr bwMode="blackWhite">
          <a:xfrm>
            <a:off x="990600" y="42672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“戒律一：权力不能用来激励”</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charRg st="4294967295" end="4294967295"/>
                                            </p:txEl>
                                          </p:spTgt>
                                        </p:tgtEl>
                                        <p:attrNameLst>
                                          <p:attrName>style.visibility</p:attrName>
                                        </p:attrNameLst>
                                      </p:cBhvr>
                                      <p:to>
                                        <p:strVal val="visible"/>
                                      </p:to>
                                    </p:set>
                                    <p:anim calcmode="lin" valueType="num">
                                      <p:cBhvr additive="base">
                                        <p:cTn id="13" dur="500" fill="hold"/>
                                        <p:tgtEl>
                                          <p:spTgt spid="5222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charRg st="0" end="86"/>
                                            </p:txEl>
                                          </p:spTgt>
                                        </p:tgtEl>
                                        <p:attrNameLst>
                                          <p:attrName>style.visibility</p:attrName>
                                        </p:attrNameLst>
                                      </p:cBhvr>
                                      <p:to>
                                        <p:strVal val="visible"/>
                                      </p:to>
                                    </p:set>
                                    <p:anim calcmode="lin" valueType="num">
                                      <p:cBhvr additive="base">
                                        <p:cTn id="19" dur="500" fill="hold"/>
                                        <p:tgtEl>
                                          <p:spTgt spid="52227">
                                            <p:txEl>
                                              <p:charRg st="0" end="8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charRg st="0" end="8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8"/>
                                        </p:tgtEl>
                                        <p:attrNameLst>
                                          <p:attrName>style.visibility</p:attrName>
                                        </p:attrNameLst>
                                      </p:cBhvr>
                                      <p:to>
                                        <p:strVal val="visible"/>
                                      </p:to>
                                    </p:set>
                                    <p:anim calcmode="lin" valueType="num">
                                      <p:cBhvr additive="base">
                                        <p:cTn id="25" dur="500" fill="hold"/>
                                        <p:tgtEl>
                                          <p:spTgt spid="52228"/>
                                        </p:tgtEl>
                                        <p:attrNameLst>
                                          <p:attrName>ppt_x</p:attrName>
                                        </p:attrNameLst>
                                      </p:cBhvr>
                                      <p:tavLst>
                                        <p:tav tm="0">
                                          <p:val>
                                            <p:strVal val="0-#ppt_w/2"/>
                                          </p:val>
                                        </p:tav>
                                        <p:tav tm="100000">
                                          <p:val>
                                            <p:strVal val="#ppt_x"/>
                                          </p:val>
                                        </p:tav>
                                      </p:tavLst>
                                    </p:anim>
                                    <p:anim calcmode="lin" valueType="num">
                                      <p:cBhvr additive="base">
                                        <p:cTn id="26"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ldLvl="0" animBg="1"/>
      <p:bldP spid="52227" grpId="0" build="p"/>
      <p:bldP spid="522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030" y="1714500"/>
            <a:ext cx="5931535" cy="1899285"/>
          </a:xfrm>
          <a:prstGeom prst="rect">
            <a:avLst/>
          </a:prstGeom>
          <a:noFill/>
        </p:spPr>
        <p:txBody>
          <a:bodyPr wrap="square" rtlCol="0" anchor="t">
            <a:spAutoFit/>
          </a:bodyPr>
          <a:lstStyle/>
          <a:p>
            <a:pPr indent="304800" algn="just">
              <a:lnSpc>
                <a:spcPct val="140000"/>
              </a:lnSpc>
            </a:pP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chemeClr val="tx1"/>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tx1"/>
                </a:solidFill>
                <a:latin typeface="+mn-ea"/>
                <a:cs typeface="楷体" panose="02010609060101010101" charset="-122"/>
                <a:sym typeface="+mn-ea"/>
              </a:rPr>
              <a:t>   </a:t>
            </a:r>
            <a:r>
              <a:rPr lang="zh-CN" altLang="en-US" sz="1500" b="1" dirty="0">
                <a:solidFill>
                  <a:schemeClr val="tx1"/>
                </a:solidFill>
                <a:latin typeface="+mn-ea"/>
                <a:cs typeface="宋体" panose="02010600030101010101" pitchFamily="2" charset="-122"/>
                <a:sym typeface="+mn-ea"/>
              </a:rPr>
              <a:t>博富特认为：一个好的培训课程起始于一个好的设计</a:t>
            </a:r>
            <a:r>
              <a:rPr lang="en-US" altLang="zh-CN" sz="1500" b="1" dirty="0">
                <a:solidFill>
                  <a:schemeClr val="tx1"/>
                </a:solidFill>
                <a:latin typeface="+mn-ea"/>
                <a:cs typeface="宋体" panose="02010600030101010101" pitchFamily="2" charset="-122"/>
                <a:sym typeface="+mn-ea"/>
              </a:rPr>
              <a:t>,</a:t>
            </a:r>
            <a:r>
              <a:rPr lang="zh-CN" altLang="en-US" sz="1500" b="1" dirty="0">
                <a:solidFill>
                  <a:schemeClr val="tx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tx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权力戒律</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3251" name="Rectangle 3"/>
          <p:cNvSpPr>
            <a:spLocks noGrp="1" noChangeArrowheads="1"/>
          </p:cNvSpPr>
          <p:nvPr>
            <p:ph idx="1"/>
          </p:nvPr>
        </p:nvSpPr>
        <p:spPr>
          <a:xfrm>
            <a:off x="228600" y="1295400"/>
            <a:ext cx="8686800" cy="4343400"/>
          </a:xfrm>
        </p:spPr>
        <p:txBody>
          <a:bodyPr vert="horz" wrap="square" lIns="91440" tIns="45720" rIns="91440" bIns="45720" numCol="1" anchor="t" anchorCtr="1" compatLnSpc="1"/>
          <a:lstStyle/>
          <a:p>
            <a:pPr marL="862330" marR="0" lvl="0" indent="-86233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例2</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a:t>
            </a: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销售部肖经理不可能通过命令的方式使下属小王自觉地按照自己的期望做事。因为如果小王不理解、不情愿的话，小王并不会以为肖经理的命令而发自内心地自觉地去做肖经理期望做的事。实际上，只有小王理解了肖经理的期望，并且与个人的期望一致起来时，才会自觉地做事。</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3253" name="AutoShape 5"/>
          <p:cNvSpPr>
            <a:spLocks noChangeArrowheads="1"/>
          </p:cNvSpPr>
          <p:nvPr/>
        </p:nvSpPr>
        <p:spPr bwMode="blackWhite">
          <a:xfrm>
            <a:off x="1066800" y="42672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“戒律二：权力不能使人自觉”</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charRg st="4294967295" end="4294967295"/>
                                            </p:txEl>
                                          </p:spTgt>
                                        </p:tgtEl>
                                        <p:attrNameLst>
                                          <p:attrName>style.visibility</p:attrName>
                                        </p:attrNameLst>
                                      </p:cBhvr>
                                      <p:to>
                                        <p:strVal val="visible"/>
                                      </p:to>
                                    </p:set>
                                    <p:anim calcmode="lin" valueType="num">
                                      <p:cBhvr additive="base">
                                        <p:cTn id="13" dur="500" fill="hold"/>
                                        <p:tgtEl>
                                          <p:spTgt spid="5325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charRg st="0" end="127"/>
                                            </p:txEl>
                                          </p:spTgt>
                                        </p:tgtEl>
                                        <p:attrNameLst>
                                          <p:attrName>style.visibility</p:attrName>
                                        </p:attrNameLst>
                                      </p:cBhvr>
                                      <p:to>
                                        <p:strVal val="visible"/>
                                      </p:to>
                                    </p:set>
                                    <p:anim calcmode="lin" valueType="num">
                                      <p:cBhvr additive="base">
                                        <p:cTn id="19" dur="500" fill="hold"/>
                                        <p:tgtEl>
                                          <p:spTgt spid="53251">
                                            <p:txEl>
                                              <p:charRg st="0" end="12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charRg st="0" end="12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3"/>
                                        </p:tgtEl>
                                        <p:attrNameLst>
                                          <p:attrName>style.visibility</p:attrName>
                                        </p:attrNameLst>
                                      </p:cBhvr>
                                      <p:to>
                                        <p:strVal val="visible"/>
                                      </p:to>
                                    </p:set>
                                    <p:anim calcmode="lin" valueType="num">
                                      <p:cBhvr additive="base">
                                        <p:cTn id="25" dur="500" fill="hold"/>
                                        <p:tgtEl>
                                          <p:spTgt spid="53253"/>
                                        </p:tgtEl>
                                        <p:attrNameLst>
                                          <p:attrName>ppt_x</p:attrName>
                                        </p:attrNameLst>
                                      </p:cBhvr>
                                      <p:tavLst>
                                        <p:tav tm="0">
                                          <p:val>
                                            <p:strVal val="0-#ppt_w/2"/>
                                          </p:val>
                                        </p:tav>
                                        <p:tav tm="100000">
                                          <p:val>
                                            <p:strVal val="#ppt_x"/>
                                          </p:val>
                                        </p:tav>
                                      </p:tavLst>
                                    </p:anim>
                                    <p:anim calcmode="lin" valueType="num">
                                      <p:cBhvr additive="base">
                                        <p:cTn id="26"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ldLvl="0" animBg="1"/>
      <p:bldP spid="53251" grpId="0" build="p"/>
      <p:bldP spid="532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权力戒律</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4275" name="Rectangle 3"/>
          <p:cNvSpPr>
            <a:spLocks noGrp="1" noChangeArrowheads="1"/>
          </p:cNvSpPr>
          <p:nvPr>
            <p:ph idx="1"/>
          </p:nvPr>
        </p:nvSpPr>
        <p:spPr>
          <a:xfrm>
            <a:off x="0" y="1295400"/>
            <a:ext cx="8686800" cy="4343400"/>
          </a:xfrm>
        </p:spPr>
        <p:txBody>
          <a:bodyPr vert="horz" wrap="square" lIns="91440" tIns="45720" rIns="91440" bIns="45720" numCol="1" anchor="t" anchorCtr="1" compatLnSpc="1"/>
          <a:lstStyle/>
          <a:p>
            <a:pPr marL="952500" marR="0" lvl="0" indent="-9525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tabLst>
                <a:tab pos="1054100" algn="l"/>
              </a:tabLst>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3：小王的销售报告没有能在肖经理要求的时间交上去，肖经理大怒。在部门开会上狠狠地批评了小王。结果，小王觉得很委屈，对肖经理的批评不太接受，部门的其他人显然没有说什么，但会后却议论纷纷，认为肖经理做得太过分了，认为大家都很十分忙碌，而肖经理却因为这么一点事就狠批小王，有点小题大做。</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4276" name="AutoShape 4"/>
          <p:cNvSpPr>
            <a:spLocks noChangeArrowheads="1"/>
          </p:cNvSpPr>
          <p:nvPr/>
        </p:nvSpPr>
        <p:spPr bwMode="blackWhite">
          <a:xfrm>
            <a:off x="1066800" y="42672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“戒律三：权力不能产生认同”</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charRg st="4294967295" end="4294967295"/>
                                            </p:txEl>
                                          </p:spTgt>
                                        </p:tgtEl>
                                        <p:attrNameLst>
                                          <p:attrName>style.visibility</p:attrName>
                                        </p:attrNameLst>
                                      </p:cBhvr>
                                      <p:to>
                                        <p:strVal val="visible"/>
                                      </p:to>
                                    </p:set>
                                    <p:anim calcmode="lin" valueType="num">
                                      <p:cBhvr additive="base">
                                        <p:cTn id="13" dur="500" fill="hold"/>
                                        <p:tgtEl>
                                          <p:spTgt spid="5427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charRg st="0" end="142"/>
                                            </p:txEl>
                                          </p:spTgt>
                                        </p:tgtEl>
                                        <p:attrNameLst>
                                          <p:attrName>style.visibility</p:attrName>
                                        </p:attrNameLst>
                                      </p:cBhvr>
                                      <p:to>
                                        <p:strVal val="visible"/>
                                      </p:to>
                                    </p:set>
                                    <p:anim calcmode="lin" valueType="num">
                                      <p:cBhvr additive="base">
                                        <p:cTn id="19" dur="500" fill="hold"/>
                                        <p:tgtEl>
                                          <p:spTgt spid="54275">
                                            <p:txEl>
                                              <p:charRg st="0" end="14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charRg st="0" end="14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276"/>
                                        </p:tgtEl>
                                        <p:attrNameLst>
                                          <p:attrName>style.visibility</p:attrName>
                                        </p:attrNameLst>
                                      </p:cBhvr>
                                      <p:to>
                                        <p:strVal val="visible"/>
                                      </p:to>
                                    </p:set>
                                    <p:anim calcmode="lin" valueType="num">
                                      <p:cBhvr additive="base">
                                        <p:cTn id="25" dur="500" fill="hold"/>
                                        <p:tgtEl>
                                          <p:spTgt spid="54276"/>
                                        </p:tgtEl>
                                        <p:attrNameLst>
                                          <p:attrName>ppt_x</p:attrName>
                                        </p:attrNameLst>
                                      </p:cBhvr>
                                      <p:tavLst>
                                        <p:tav tm="0">
                                          <p:val>
                                            <p:strVal val="0-#ppt_w/2"/>
                                          </p:val>
                                        </p:tav>
                                        <p:tav tm="100000">
                                          <p:val>
                                            <p:strVal val="#ppt_x"/>
                                          </p:val>
                                        </p:tav>
                                      </p:tavLst>
                                    </p:anim>
                                    <p:anim calcmode="lin" valueType="num">
                                      <p:cBhvr additive="base">
                                        <p:cTn id="26"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uild="p"/>
      <p:bldP spid="542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权力戒律</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5299" name="Rectangle 3"/>
          <p:cNvSpPr>
            <a:spLocks noGrp="1" noChangeArrowheads="1"/>
          </p:cNvSpPr>
          <p:nvPr>
            <p:ph idx="1"/>
          </p:nvPr>
        </p:nvSpPr>
        <p:spPr>
          <a:xfrm>
            <a:off x="228600" y="1295400"/>
            <a:ext cx="8686800" cy="4343400"/>
          </a:xfrm>
        </p:spPr>
        <p:txBody>
          <a:bodyPr vert="horz" wrap="square" lIns="91440" tIns="45720" rIns="91440" bIns="45720" numCol="1" anchor="t" anchorCtr="1" compatLnSpc="1"/>
          <a:lstStyle/>
          <a:p>
            <a:pPr marL="952500" marR="0" lvl="0" indent="-9525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例4</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a:t>
            </a: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仅仅因为拥有一定的权力，就凭主观意识，凭个人好恶采取某些任用、辞退、晋升、奖励行为；</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952500" marR="0" lvl="0" indent="-9525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为了个人用途私自动用组织资源；以授权的名义将个人职责推给下属； 运用权力“统一”下属的思想和行为。</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5300" name="AutoShape 4"/>
          <p:cNvSpPr>
            <a:spLocks noChangeArrowheads="1"/>
          </p:cNvSpPr>
          <p:nvPr/>
        </p:nvSpPr>
        <p:spPr bwMode="blackWhite">
          <a:xfrm>
            <a:off x="1066800" y="42672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“戒律四：权力不能滥用”</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charRg st="4294967295" end="4294967295"/>
                                            </p:txEl>
                                          </p:spTgt>
                                        </p:tgtEl>
                                        <p:attrNameLst>
                                          <p:attrName>style.visibility</p:attrName>
                                        </p:attrNameLst>
                                      </p:cBhvr>
                                      <p:to>
                                        <p:strVal val="visible"/>
                                      </p:to>
                                    </p:set>
                                    <p:anim calcmode="lin" valueType="num">
                                      <p:cBhvr additive="base">
                                        <p:cTn id="7" dur="500" fill="hold"/>
                                        <p:tgtEl>
                                          <p:spTgt spid="5529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charRg st="0" end="46"/>
                                            </p:txEl>
                                          </p:spTgt>
                                        </p:tgtEl>
                                        <p:attrNameLst>
                                          <p:attrName>style.visibility</p:attrName>
                                        </p:attrNameLst>
                                      </p:cBhvr>
                                      <p:to>
                                        <p:strVal val="visible"/>
                                      </p:to>
                                    </p:set>
                                    <p:anim calcmode="lin" valueType="num">
                                      <p:cBhvr additive="base">
                                        <p:cTn id="13" dur="500" fill="hold"/>
                                        <p:tgtEl>
                                          <p:spTgt spid="55299">
                                            <p:txEl>
                                              <p:charRg st="0" end="4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charRg st="0" end="4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charRg st="46" end="106"/>
                                            </p:txEl>
                                          </p:spTgt>
                                        </p:tgtEl>
                                        <p:attrNameLst>
                                          <p:attrName>style.visibility</p:attrName>
                                        </p:attrNameLst>
                                      </p:cBhvr>
                                      <p:to>
                                        <p:strVal val="visible"/>
                                      </p:to>
                                    </p:set>
                                    <p:anim calcmode="lin" valueType="num">
                                      <p:cBhvr additive="base">
                                        <p:cTn id="19" dur="500" fill="hold"/>
                                        <p:tgtEl>
                                          <p:spTgt spid="55299">
                                            <p:txEl>
                                              <p:charRg st="46" end="10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charRg st="46" end="10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300"/>
                                        </p:tgtEl>
                                        <p:attrNameLst>
                                          <p:attrName>style.visibility</p:attrName>
                                        </p:attrNameLst>
                                      </p:cBhvr>
                                      <p:to>
                                        <p:strVal val="visible"/>
                                      </p:to>
                                    </p:set>
                                    <p:anim calcmode="lin" valueType="num">
                                      <p:cBhvr additive="base">
                                        <p:cTn id="25" dur="500" fill="hold"/>
                                        <p:tgtEl>
                                          <p:spTgt spid="55300"/>
                                        </p:tgtEl>
                                        <p:attrNameLst>
                                          <p:attrName>ppt_x</p:attrName>
                                        </p:attrNameLst>
                                      </p:cBhvr>
                                      <p:tavLst>
                                        <p:tav tm="0">
                                          <p:val>
                                            <p:strVal val="0-#ppt_w/2"/>
                                          </p:val>
                                        </p:tav>
                                        <p:tav tm="100000">
                                          <p:val>
                                            <p:strVal val="#ppt_x"/>
                                          </p:val>
                                        </p:tav>
                                      </p:tavLst>
                                    </p:anim>
                                    <p:anim calcmode="lin" valueType="num">
                                      <p:cBhvr additive="base">
                                        <p:cTn id="26"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权力戒律</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6323" name="Rectangle 3"/>
          <p:cNvSpPr>
            <a:spLocks noGrp="1" noChangeArrowheads="1"/>
          </p:cNvSpPr>
          <p:nvPr>
            <p:ph idx="1"/>
          </p:nvPr>
        </p:nvSpPr>
        <p:spPr>
          <a:xfrm>
            <a:off x="0" y="1066800"/>
            <a:ext cx="8686800" cy="4343400"/>
          </a:xfrm>
        </p:spPr>
        <p:txBody>
          <a:bodyPr vert="horz" wrap="square" lIns="91440" tIns="45720" rIns="91440" bIns="45720" numCol="1" anchor="t" anchorCtr="1" compatLnSpc="1"/>
          <a:lstStyle/>
          <a:p>
            <a:pPr marL="952500" marR="0" lvl="0" indent="-9525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例5</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a:t>
            </a: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对于一位早就想离职的下属，辞退对他并没有影响力。对于一位觉得公司的工资水平低的下属，你给他增加一级工资，根本不能使他高兴。权力不能消除不满，不能消除误解，不能消除“消极抵抗”，不能排除“背后议论”，不能消除不同意见，不能消除下属的惰性，不能消除下属的低能力，不能消除下属之间的矛盾……，权力的作用是十分有限的。</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6324" name="AutoShape 4"/>
          <p:cNvSpPr>
            <a:spLocks noChangeArrowheads="1"/>
          </p:cNvSpPr>
          <p:nvPr/>
        </p:nvSpPr>
        <p:spPr bwMode="blackWhite">
          <a:xfrm>
            <a:off x="990600" y="44958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“戒律五：权力对下属影响有限”</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charRg st="4294967295" end="4294967295"/>
                                            </p:txEl>
                                          </p:spTgt>
                                        </p:tgtEl>
                                        <p:attrNameLst>
                                          <p:attrName>style.visibility</p:attrName>
                                        </p:attrNameLst>
                                      </p:cBhvr>
                                      <p:to>
                                        <p:strVal val="visible"/>
                                      </p:to>
                                    </p:set>
                                    <p:anim calcmode="lin" valueType="num">
                                      <p:cBhvr additive="base">
                                        <p:cTn id="7" dur="500" fill="hold"/>
                                        <p:tgtEl>
                                          <p:spTgt spid="5632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charRg st="0" end="159"/>
                                            </p:txEl>
                                          </p:spTgt>
                                        </p:tgtEl>
                                        <p:attrNameLst>
                                          <p:attrName>style.visibility</p:attrName>
                                        </p:attrNameLst>
                                      </p:cBhvr>
                                      <p:to>
                                        <p:strVal val="visible"/>
                                      </p:to>
                                    </p:set>
                                    <p:anim calcmode="lin" valueType="num">
                                      <p:cBhvr additive="base">
                                        <p:cTn id="13" dur="500" fill="hold"/>
                                        <p:tgtEl>
                                          <p:spTgt spid="56323">
                                            <p:txEl>
                                              <p:charRg st="0" end="15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charRg st="0" end="15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4"/>
                                        </p:tgtEl>
                                        <p:attrNameLst>
                                          <p:attrName>style.visibility</p:attrName>
                                        </p:attrNameLst>
                                      </p:cBhvr>
                                      <p:to>
                                        <p:strVal val="visible"/>
                                      </p:to>
                                    </p:set>
                                    <p:anim calcmode="lin" valueType="num">
                                      <p:cBhvr additive="base">
                                        <p:cTn id="19" dur="500" fill="hold"/>
                                        <p:tgtEl>
                                          <p:spTgt spid="56324"/>
                                        </p:tgtEl>
                                        <p:attrNameLst>
                                          <p:attrName>ppt_x</p:attrName>
                                        </p:attrNameLst>
                                      </p:cBhvr>
                                      <p:tavLst>
                                        <p:tav tm="0">
                                          <p:val>
                                            <p:strVal val="0-#ppt_w/2"/>
                                          </p:val>
                                        </p:tav>
                                        <p:tav tm="100000">
                                          <p:val>
                                            <p:strVal val="#ppt_x"/>
                                          </p:val>
                                        </p:tav>
                                      </p:tavLst>
                                    </p:anim>
                                    <p:anim calcmode="lin" valueType="num">
                                      <p:cBhvr additive="base">
                                        <p:cTn id="20" dur="500" fill="hold"/>
                                        <p:tgtEl>
                                          <p:spTgt spid="56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63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权力戒律</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7347" name="Rectangle 3"/>
          <p:cNvSpPr>
            <a:spLocks noGrp="1" noChangeArrowheads="1"/>
          </p:cNvSpPr>
          <p:nvPr>
            <p:ph idx="1"/>
          </p:nvPr>
        </p:nvSpPr>
        <p:spPr>
          <a:xfrm>
            <a:off x="152400" y="1219200"/>
            <a:ext cx="8686800" cy="4343400"/>
          </a:xfrm>
        </p:spPr>
        <p:txBody>
          <a:bodyPr vert="horz" wrap="square" lIns="91440" tIns="45720" rIns="91440" bIns="45720" numCol="1" anchor="t" anchorCtr="1" compatLnSpc="1"/>
          <a:lstStyle/>
          <a:p>
            <a:pPr marL="1054100" marR="0" lvl="0" indent="-10541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例6：销售部肖经理在给销售代表们分派销售责任区和销售指标时，必须用事先确定的划分标准和原则，否则，可能会因为客户的“肥度”而引起销售代表的不满。</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7348" name="AutoShape 4"/>
          <p:cNvSpPr>
            <a:spLocks noChangeArrowheads="1"/>
          </p:cNvSpPr>
          <p:nvPr/>
        </p:nvSpPr>
        <p:spPr bwMode="blackWhite">
          <a:xfrm>
            <a:off x="990600" y="44958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“戒律六：慎用权力”</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charRg st="4294967295" end="4294967295"/>
                                            </p:txEl>
                                          </p:spTgt>
                                        </p:tgtEl>
                                        <p:attrNameLst>
                                          <p:attrName>style.visibility</p:attrName>
                                        </p:attrNameLst>
                                      </p:cBhvr>
                                      <p:to>
                                        <p:strVal val="visible"/>
                                      </p:to>
                                    </p:set>
                                    <p:anim calcmode="lin" valueType="num">
                                      <p:cBhvr additive="base">
                                        <p:cTn id="7" dur="500" fill="hold"/>
                                        <p:tgtEl>
                                          <p:spTgt spid="5734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charRg st="0" end="73"/>
                                            </p:txEl>
                                          </p:spTgt>
                                        </p:tgtEl>
                                        <p:attrNameLst>
                                          <p:attrName>style.visibility</p:attrName>
                                        </p:attrNameLst>
                                      </p:cBhvr>
                                      <p:to>
                                        <p:strVal val="visible"/>
                                      </p:to>
                                    </p:set>
                                    <p:anim calcmode="lin" valueType="num">
                                      <p:cBhvr additive="base">
                                        <p:cTn id="13" dur="500" fill="hold"/>
                                        <p:tgtEl>
                                          <p:spTgt spid="57347">
                                            <p:txEl>
                                              <p:charRg st="0" end="7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charRg st="0" end="7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8"/>
                                        </p:tgtEl>
                                        <p:attrNameLst>
                                          <p:attrName>style.visibility</p:attrName>
                                        </p:attrNameLst>
                                      </p:cBhvr>
                                      <p:to>
                                        <p:strVal val="visible"/>
                                      </p:to>
                                    </p:set>
                                    <p:anim calcmode="lin" valueType="num">
                                      <p:cBhvr additive="base">
                                        <p:cTn id="19" dur="500" fill="hold"/>
                                        <p:tgtEl>
                                          <p:spTgt spid="57348"/>
                                        </p:tgtEl>
                                        <p:attrNameLst>
                                          <p:attrName>ppt_x</p:attrName>
                                        </p:attrNameLst>
                                      </p:cBhvr>
                                      <p:tavLst>
                                        <p:tav tm="0">
                                          <p:val>
                                            <p:strVal val="0-#ppt_w/2"/>
                                          </p:val>
                                        </p:tav>
                                        <p:tav tm="100000">
                                          <p:val>
                                            <p:strVal val="#ppt_x"/>
                                          </p:val>
                                        </p:tav>
                                      </p:tavLst>
                                    </p:anim>
                                    <p:anim calcmode="lin" valueType="num">
                                      <p:cBhvr additive="base">
                                        <p:cTn id="20" dur="500" fill="hold"/>
                                        <p:tgtEl>
                                          <p:spTgt spid="57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权利与影响力</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8371" name="Rectangle 3"/>
          <p:cNvSpPr>
            <a:spLocks noGrp="1" noChangeArrowheads="1"/>
          </p:cNvSpPr>
          <p:nvPr>
            <p:ph idx="1"/>
          </p:nvPr>
        </p:nvSpPr>
        <p:spPr>
          <a:xfrm>
            <a:off x="228600" y="1981200"/>
            <a:ext cx="8686800" cy="43434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权力——为什么你能给别人下命令</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rPr>
              <a:t>影响力——为什么有人追随你</a:t>
            </a:r>
            <a:endParaRPr kumimoji="0" lang="zh-CN"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权力与影响力</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什么是影响力？</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59395" name="Rectangle 3"/>
          <p:cNvSpPr>
            <a:spLocks noGrp="1" noChangeArrowheads="1"/>
          </p:cNvSpPr>
          <p:nvPr>
            <p:ph idx="1"/>
          </p:nvPr>
        </p:nvSpPr>
        <p:spPr/>
        <p:txBody>
          <a:bodyPr vert="horz" wrap="square" lIns="91440" tIns="45720" rIns="91440" bIns="45720" numCol="1" anchor="t" anchorCtr="1" compatLnSpc="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影响力是一种不运用权力就使他人或下属做事的能力。</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pic>
        <p:nvPicPr>
          <p:cNvPr id="30724" name="Picture 5" descr="CART0948"/>
          <p:cNvPicPr>
            <a:picLocks noChangeAspect="1"/>
          </p:cNvPicPr>
          <p:nvPr/>
        </p:nvPicPr>
        <p:blipFill>
          <a:blip r:embed="rId1"/>
          <a:stretch>
            <a:fillRect/>
          </a:stretch>
        </p:blipFill>
        <p:spPr>
          <a:xfrm>
            <a:off x="5181600" y="3124200"/>
            <a:ext cx="3429000" cy="34290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影响力的特点：</a:t>
            </a:r>
            <a:b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60419" name="Rectangle 3"/>
          <p:cNvSpPr>
            <a:spLocks noGrp="1" noChangeArrowheads="1"/>
          </p:cNvSpPr>
          <p:nvPr>
            <p:ph idx="1"/>
          </p:nvPr>
        </p:nvSpPr>
        <p:spPr>
          <a:xfrm>
            <a:off x="457200" y="1219200"/>
            <a:ext cx="8686800" cy="4343400"/>
          </a:xfrm>
        </p:spPr>
        <p:txBody>
          <a:bodyPr vert="horz" wrap="square" lIns="91440" tIns="45720" rIns="91440" bIns="45720" numCol="1" anchor="t" anchorCtr="1" compatLnSpc="1"/>
          <a:lstStyle/>
          <a:p>
            <a:pPr marL="952500" marR="0" lvl="0" indent="-952500" algn="l" defTabSz="914400" rtl="0" eaLnBrk="0" fontAlgn="base" latinLnBrk="0" hangingPunct="0">
              <a:lnSpc>
                <a:spcPct val="85000"/>
              </a:lnSpc>
              <a:spcBef>
                <a:spcPct val="20000"/>
              </a:spcBef>
              <a:spcAft>
                <a:spcPct val="0"/>
              </a:spcAft>
              <a:buClr>
                <a:schemeClr val="tx2"/>
              </a:buClr>
              <a:buSzPct val="110000"/>
              <a:buFont typeface="Wingdings" panose="05000000000000000000" pitchFamily="2" charset="2"/>
              <a:buNone/>
              <a:tabLst>
                <a:tab pos="861695" algn="l"/>
              </a:tabLst>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例1：某位经理人具有影响力，他的下属就会追随他。 上司做什么，下属们就会马上向上司看齐，也去做什么；上司号召什么，下属们马上就会响应；上司如果离开这家公司，有的下属甚至也离开这家公司，跟着上司去新公司。“跟着某某干，没错！”“听某某的，没问题！”是追随者的典型心态。	</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952500" marR="0" lvl="0" indent="-9525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tabLst>
                <a:tab pos="861695" algn="l"/>
              </a:tabLst>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0420" name="AutoShape 4"/>
          <p:cNvSpPr>
            <a:spLocks noChangeArrowheads="1"/>
          </p:cNvSpPr>
          <p:nvPr/>
        </p:nvSpPr>
        <p:spPr bwMode="blackWhite">
          <a:xfrm>
            <a:off x="990600" y="44958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特点一：影响力是一种追随</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0-#ppt_w/2"/>
                                          </p:val>
                                        </p:tav>
                                        <p:tav tm="100000">
                                          <p:val>
                                            <p:strVal val="#ppt_x"/>
                                          </p:val>
                                        </p:tav>
                                      </p:tavLst>
                                    </p:anim>
                                    <p:anim calcmode="lin" valueType="num">
                                      <p:cBhvr additive="base">
                                        <p:cTn id="8"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影响力的特点：</a:t>
            </a:r>
            <a:b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63491" name="Rectangle 3"/>
          <p:cNvSpPr>
            <a:spLocks noGrp="1" noChangeArrowheads="1"/>
          </p:cNvSpPr>
          <p:nvPr>
            <p:ph idx="1"/>
          </p:nvPr>
        </p:nvSpPr>
        <p:spPr>
          <a:xfrm>
            <a:off x="152400" y="1295400"/>
            <a:ext cx="8686800" cy="4343400"/>
          </a:xfrm>
        </p:spPr>
        <p:txBody>
          <a:bodyPr vert="horz" wrap="square" lIns="91440" tIns="45720" rIns="91440" bIns="45720" numCol="1" anchor="t" anchorCtr="1" compatLnSpc="1"/>
          <a:lstStyle/>
          <a:p>
            <a:pPr marL="862330" marR="0" lvl="0" indent="-86233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例2：下属们追随上司的行为完全是自觉自愿的，没有任何威胁和强迫的因素在里面。具有影响的上司是不用下命令的，他只要行动或号召就可以了，下属们就会自觉地、发自内心地追随。</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3492" name="AutoShape 4"/>
          <p:cNvSpPr>
            <a:spLocks noChangeArrowheads="1"/>
          </p:cNvSpPr>
          <p:nvPr/>
        </p:nvSpPr>
        <p:spPr bwMode="blackWhite">
          <a:xfrm>
            <a:off x="914400" y="44196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特点二：影响力是一种自觉</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0-#ppt_w/2"/>
                                          </p:val>
                                        </p:tav>
                                        <p:tav tm="100000">
                                          <p:val>
                                            <p:strVal val="#ppt_x"/>
                                          </p:val>
                                        </p:tav>
                                      </p:tavLst>
                                    </p:anim>
                                    <p:anim calcmode="lin" valueType="num">
                                      <p:cBhvr additive="base">
                                        <p:cTn id="8"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影响力的特点：</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65539" name="Rectangle 3"/>
          <p:cNvSpPr>
            <a:spLocks noGrp="1" noChangeArrowheads="1"/>
          </p:cNvSpPr>
          <p:nvPr>
            <p:ph idx="1"/>
          </p:nvPr>
        </p:nvSpPr>
        <p:spPr>
          <a:xfrm>
            <a:off x="228600" y="1371600"/>
            <a:ext cx="8686800" cy="4343400"/>
          </a:xfrm>
        </p:spPr>
        <p:txBody>
          <a:bodyPr vert="horz" wrap="square" lIns="91440" tIns="45720" rIns="91440" bIns="45720" numCol="1" anchor="t" anchorCtr="1" compatLnSpc="1"/>
          <a:lstStyle/>
          <a:p>
            <a:pPr marL="952500" marR="0" lvl="0" indent="-9525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例3：有影响力的上司，其行为、想法、给下属设定目标等等，很容易得到下属的认同。相反，有的上司，虽然说什么下属也听，布置什么下属也做，但是，下属们内心并不认同。</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5540" name="AutoShape 4"/>
          <p:cNvSpPr>
            <a:spLocks noChangeArrowheads="1"/>
          </p:cNvSpPr>
          <p:nvPr/>
        </p:nvSpPr>
        <p:spPr bwMode="blackWhite">
          <a:xfrm>
            <a:off x="914400" y="44196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特点三：影响力是一种认同</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0-#ppt_w/2"/>
                                          </p:val>
                                        </p:tav>
                                        <p:tav tm="100000">
                                          <p:val>
                                            <p:strVal val="#ppt_x"/>
                                          </p:val>
                                        </p:tav>
                                      </p:tavLst>
                                    </p:anim>
                                    <p:anim calcmode="lin" valueType="num">
                                      <p:cBhvr additive="base">
                                        <p:cTn id="8" dur="500" fill="hold"/>
                                        <p:tgtEl>
                                          <p:spTgt spid="65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ChangeArrowheads="1"/>
          </p:cNvSpPr>
          <p:nvPr/>
        </p:nvSpPr>
        <p:spPr bwMode="auto">
          <a:xfrm>
            <a:off x="990600" y="1981200"/>
            <a:ext cx="7239000" cy="1371600"/>
          </a:xfrm>
          <a:prstGeom prst="rect">
            <a:avLst/>
          </a:prstGeom>
          <a:gradFill rotWithShape="0">
            <a:gsLst>
              <a:gs pos="0">
                <a:schemeClr val="accent1"/>
              </a:gs>
              <a:gs pos="100000">
                <a:schemeClr val="accent1">
                  <a:gamma/>
                  <a:shade val="40000"/>
                  <a:invGamma/>
                </a:schemeClr>
              </a:gs>
            </a:gsLst>
            <a:lin ang="2700000" scaled="1"/>
          </a:gradFill>
          <a:ln w="9525">
            <a:noFill/>
            <a:miter lim="800000"/>
          </a:ln>
          <a:effectLst/>
        </p:spPr>
        <p:txBody>
          <a:bodyPr wrap="none"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0723" name="Rectangle 3"/>
          <p:cNvSpPr>
            <a:spLocks noGrp="1" noChangeArrowheads="1"/>
          </p:cNvSpPr>
          <p:nvPr>
            <p:ph type="ctrTitle"/>
          </p:nvPr>
        </p:nvSpPr>
        <p:spPr bwMode="blackWhite">
          <a:xfrm>
            <a:off x="1143000" y="2133600"/>
            <a:ext cx="6934200" cy="1066800"/>
          </a:xfrm>
          <a:gradFill rotWithShape="0">
            <a:gsLst>
              <a:gs pos="0">
                <a:schemeClr val="accent1">
                  <a:gamma/>
                  <a:shade val="50196"/>
                  <a:invGamma/>
                </a:schemeClr>
              </a:gs>
              <a:gs pos="100000">
                <a:schemeClr val="accent1"/>
              </a:gs>
            </a:gsLst>
            <a:lin ang="2700000" scaled="1"/>
          </a:gradFill>
        </p:spPr>
        <p:txBody>
          <a:bodyPr vert="horz" wrap="square" lIns="36000" tIns="45720" rIns="36000" bIns="45720" numCol="1" anchor="ctr"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br>
              <a:rPr kumimoji="0" lang="zh-CN" altLang="en-GB" sz="4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j-lt"/>
                <a:ea typeface="宋体" panose="02010600030101010101" pitchFamily="2" charset="-122"/>
                <a:cs typeface="+mj-cs"/>
              </a:rPr>
            </a:br>
            <a:r>
              <a:rPr kumimoji="0" lang="zh-CN" altLang="en-GB" sz="4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j-lt"/>
                <a:ea typeface="宋体" panose="02010600030101010101" pitchFamily="2" charset="-122"/>
                <a:cs typeface="+mj-cs"/>
              </a:rPr>
              <a:t>  领导 </a:t>
            </a:r>
            <a:br>
              <a:rPr kumimoji="0" lang="zh-CN" altLang="en-GB" sz="4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GB" sz="4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30724" name="Rectangle 4"/>
          <p:cNvSpPr>
            <a:spLocks noGrp="1" noChangeArrowheads="1"/>
          </p:cNvSpPr>
          <p:nvPr>
            <p:ph type="subTitle" idx="1"/>
          </p:nvPr>
        </p:nvSpPr>
        <p:spPr/>
        <p:txBody>
          <a:bodyPr vert="horz" wrap="square" lIns="91440" tIns="45720" rIns="91440" bIns="45720" numCol="1" anchor="t" anchorCtr="1" compatLnSpc="1"/>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out)">
                                      <p:cBhvr>
                                        <p:cTn id="7" dur="500"/>
                                        <p:tgtEl>
                                          <p:spTgt spid="3072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box(in)">
                                      <p:cBhvr>
                                        <p:cTn id="11" dur="500"/>
                                        <p:tgtEl>
                                          <p:spTgt spid="307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24">
                                            <p:txEl>
                                              <p:charRg st="4294967295" end="4294967295"/>
                                            </p:txEl>
                                          </p:spTgt>
                                        </p:tgtEl>
                                        <p:attrNameLst>
                                          <p:attrName>style.visibility</p:attrName>
                                        </p:attrNameLst>
                                      </p:cBhvr>
                                      <p:to>
                                        <p:strVal val="visible"/>
                                      </p:to>
                                    </p:set>
                                    <p:animEffect transition="in" filter="wipe(left)">
                                      <p:cBhvr>
                                        <p:cTn id="15" dur="500"/>
                                        <p:tgtEl>
                                          <p:spTgt spid="30724">
                                            <p:txEl>
                                              <p:charRg st="4294967295" end="4294967295"/>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24">
                                            <p:txEl>
                                              <p:charRg st="1" end="5"/>
                                            </p:txEl>
                                          </p:spTgt>
                                        </p:tgtEl>
                                        <p:attrNameLst>
                                          <p:attrName>style.visibility</p:attrName>
                                        </p:attrNameLst>
                                      </p:cBhvr>
                                      <p:to>
                                        <p:strVal val="visible"/>
                                      </p:to>
                                    </p:set>
                                    <p:animEffect transition="in" filter="wipe(left)">
                                      <p:cBhvr>
                                        <p:cTn id="19" dur="500"/>
                                        <p:tgtEl>
                                          <p:spTgt spid="30724">
                                            <p:txEl>
                                              <p:charRg st="1"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ldLvl="0" animBg="1"/>
      <p:bldP spid="30724" grpId="0" advAuto="100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影响力的特点：</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66563" name="Rectangle 3"/>
          <p:cNvSpPr>
            <a:spLocks noGrp="1" noChangeArrowheads="1"/>
          </p:cNvSpPr>
          <p:nvPr>
            <p:ph idx="1"/>
          </p:nvPr>
        </p:nvSpPr>
        <p:spPr/>
        <p:txBody>
          <a:bodyPr vert="horz" wrap="square" lIns="91440" tIns="45720" rIns="91440" bIns="45720" numCol="1" anchor="t" anchorCtr="1" compatLnSpc="1"/>
          <a:lstStyle/>
          <a:p>
            <a:pPr marL="952500" marR="0" lvl="0" indent="-9525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例4：公司没有也不可能规定，什么职务的影响力应当  有多大，有多少，也不可能规定什么人的影响力是什么样的，更不可能规定谁可以有影响力、谁不可以有影响力，也不可能为影响力作什么制度上的安排。</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6564" name="AutoShape 4"/>
          <p:cNvSpPr>
            <a:spLocks noChangeArrowheads="1"/>
          </p:cNvSpPr>
          <p:nvPr/>
        </p:nvSpPr>
        <p:spPr bwMode="blackWhite">
          <a:xfrm>
            <a:off x="914400" y="4419600"/>
            <a:ext cx="7162800" cy="1676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特点四：影响力是非制度化的</a:t>
            </a: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0-#ppt_w/2"/>
                                          </p:val>
                                        </p:tav>
                                        <p:tav tm="100000">
                                          <p:val>
                                            <p:strVal val="#ppt_x"/>
                                          </p:val>
                                        </p:tav>
                                      </p:tavLst>
                                    </p:anim>
                                    <p:anim calcmode="lin" valueType="num">
                                      <p:cBhvr additive="base">
                                        <p:cTn id="8" dur="500" fill="hold"/>
                                        <p:tgtEl>
                                          <p:spTgt spid="66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影响力的误区：</a:t>
            </a:r>
            <a:b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61443"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影响力有什么用</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将权力当成了影响力</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权力大影响力就大，权力小影响力就小</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权利与影响力</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67587" name="Rectangle 3"/>
          <p:cNvSpPr>
            <a:spLocks noGrp="1" noChangeArrowheads="1"/>
          </p:cNvSpPr>
          <p:nvPr>
            <p:ph idx="1"/>
          </p:nvPr>
        </p:nvSpPr>
        <p:spPr>
          <a:xfrm>
            <a:off x="228600" y="1981200"/>
            <a:ext cx="8686800" cy="43434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权力——为什么你能给别人下命令</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影响力——为什么有人追随你</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rPr>
              <a:t>权力与影响力</a:t>
            </a:r>
            <a:endParaRPr kumimoji="0" lang="zh-CN"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寓言一则：</a:t>
            </a:r>
            <a:b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64515" name="Rectangle 3"/>
          <p:cNvSpPr>
            <a:spLocks noGrp="1" noChangeArrowheads="1"/>
          </p:cNvSpPr>
          <p:nvPr>
            <p:ph idx="1"/>
          </p:nvPr>
        </p:nvSpPr>
        <p:spPr>
          <a:xfrm>
            <a:off x="228600" y="1066800"/>
            <a:ext cx="8686800" cy="5486400"/>
          </a:xfrm>
        </p:spPr>
        <p:txBody>
          <a:bodyPr vert="horz" wrap="square" lIns="91440" tIns="45720" rIns="91440" bIns="45720" numCol="1" anchor="t" anchorCtr="1" compatLnSpc="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北风自恃风力强大，</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要求太阳俯首称臣，太阳</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则不干势弱，双方争执不</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下。最后看到前面有一个</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行人，于是相约以此人作</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为争斗的对象，看谁能使</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行人脱掉大衣，即为胜利。</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北风杀气滕滕，不断施展其强烈彪悍的雄风，而那个行人却把衣服裹的紧紧的，最后，北风只得做罢。轮到太阳施展身手，只见太阳露出笑脸，天气变得暖和起来，行人将大衣脱掉了。</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pic>
        <p:nvPicPr>
          <p:cNvPr id="64516" name="Picture 4" descr="SO01038_"/>
          <p:cNvPicPr>
            <a:picLocks noChangeAspect="1"/>
          </p:cNvPicPr>
          <p:nvPr/>
        </p:nvPicPr>
        <p:blipFill>
          <a:blip r:embed="rId1"/>
          <a:stretch>
            <a:fillRect/>
          </a:stretch>
        </p:blipFill>
        <p:spPr>
          <a:xfrm>
            <a:off x="4876800" y="1447800"/>
            <a:ext cx="3810000" cy="3124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4515">
                                            <p:txEl>
                                              <p:charRg st="4294967295" end="4294967295"/>
                                            </p:txEl>
                                          </p:spTgt>
                                        </p:tgtEl>
                                        <p:attrNameLst>
                                          <p:attrName>style.visibility</p:attrName>
                                        </p:attrNameLst>
                                      </p:cBhvr>
                                      <p:to>
                                        <p:strVal val="visible"/>
                                      </p:to>
                                    </p:set>
                                    <p:anim calcmode="lin" valueType="num">
                                      <p:cBhvr additive="base">
                                        <p:cTn id="11" dur="500" fill="hold"/>
                                        <p:tgtEl>
                                          <p:spTgt spid="64515">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15">
                                            <p:txEl>
                                              <p:charRg st="4294967295" end="4294967295"/>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4515">
                                            <p:txEl>
                                              <p:charRg st="1" end="19"/>
                                            </p:txEl>
                                          </p:spTgt>
                                        </p:tgtEl>
                                        <p:attrNameLst>
                                          <p:attrName>style.visibility</p:attrName>
                                        </p:attrNameLst>
                                      </p:cBhvr>
                                      <p:to>
                                        <p:strVal val="visible"/>
                                      </p:to>
                                    </p:set>
                                    <p:anim calcmode="lin" valueType="num">
                                      <p:cBhvr additive="base">
                                        <p:cTn id="16" dur="500" fill="hold"/>
                                        <p:tgtEl>
                                          <p:spTgt spid="64515">
                                            <p:txEl>
                                              <p:charRg st="1" end="19"/>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4515">
                                            <p:txEl>
                                              <p:charRg st="1" end="19"/>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4515">
                                            <p:txEl>
                                              <p:charRg st="19" end="31"/>
                                            </p:txEl>
                                          </p:spTgt>
                                        </p:tgtEl>
                                        <p:attrNameLst>
                                          <p:attrName>style.visibility</p:attrName>
                                        </p:attrNameLst>
                                      </p:cBhvr>
                                      <p:to>
                                        <p:strVal val="visible"/>
                                      </p:to>
                                    </p:set>
                                    <p:anim calcmode="lin" valueType="num">
                                      <p:cBhvr additive="base">
                                        <p:cTn id="21" dur="500" fill="hold"/>
                                        <p:tgtEl>
                                          <p:spTgt spid="64515">
                                            <p:txEl>
                                              <p:charRg st="19" end="3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4515">
                                            <p:txEl>
                                              <p:charRg st="19" end="3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4515">
                                            <p:txEl>
                                              <p:charRg st="31" end="43"/>
                                            </p:txEl>
                                          </p:spTgt>
                                        </p:tgtEl>
                                        <p:attrNameLst>
                                          <p:attrName>style.visibility</p:attrName>
                                        </p:attrNameLst>
                                      </p:cBhvr>
                                      <p:to>
                                        <p:strVal val="visible"/>
                                      </p:to>
                                    </p:set>
                                    <p:anim calcmode="lin" valueType="num">
                                      <p:cBhvr additive="base">
                                        <p:cTn id="26" dur="500" fill="hold"/>
                                        <p:tgtEl>
                                          <p:spTgt spid="64515">
                                            <p:txEl>
                                              <p:charRg st="31" end="4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4515">
                                            <p:txEl>
                                              <p:charRg st="31" end="4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64515">
                                            <p:txEl>
                                              <p:charRg st="43" end="55"/>
                                            </p:txEl>
                                          </p:spTgt>
                                        </p:tgtEl>
                                        <p:attrNameLst>
                                          <p:attrName>style.visibility</p:attrName>
                                        </p:attrNameLst>
                                      </p:cBhvr>
                                      <p:to>
                                        <p:strVal val="visible"/>
                                      </p:to>
                                    </p:set>
                                    <p:anim calcmode="lin" valueType="num">
                                      <p:cBhvr additive="base">
                                        <p:cTn id="31" dur="500" fill="hold"/>
                                        <p:tgtEl>
                                          <p:spTgt spid="64515">
                                            <p:txEl>
                                              <p:charRg st="43" end="5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15">
                                            <p:txEl>
                                              <p:charRg st="43" end="5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64515">
                                            <p:txEl>
                                              <p:charRg st="55" end="67"/>
                                            </p:txEl>
                                          </p:spTgt>
                                        </p:tgtEl>
                                        <p:attrNameLst>
                                          <p:attrName>style.visibility</p:attrName>
                                        </p:attrNameLst>
                                      </p:cBhvr>
                                      <p:to>
                                        <p:strVal val="visible"/>
                                      </p:to>
                                    </p:set>
                                    <p:anim calcmode="lin" valueType="num">
                                      <p:cBhvr additive="base">
                                        <p:cTn id="36" dur="500" fill="hold"/>
                                        <p:tgtEl>
                                          <p:spTgt spid="64515">
                                            <p:txEl>
                                              <p:charRg st="55" end="6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4515">
                                            <p:txEl>
                                              <p:charRg st="55" end="6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64515">
                                            <p:txEl>
                                              <p:charRg st="67" end="79"/>
                                            </p:txEl>
                                          </p:spTgt>
                                        </p:tgtEl>
                                        <p:attrNameLst>
                                          <p:attrName>style.visibility</p:attrName>
                                        </p:attrNameLst>
                                      </p:cBhvr>
                                      <p:to>
                                        <p:strVal val="visible"/>
                                      </p:to>
                                    </p:set>
                                    <p:anim calcmode="lin" valueType="num">
                                      <p:cBhvr additive="base">
                                        <p:cTn id="41" dur="500" fill="hold"/>
                                        <p:tgtEl>
                                          <p:spTgt spid="64515">
                                            <p:txEl>
                                              <p:charRg st="67" end="7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4515">
                                            <p:txEl>
                                              <p:charRg st="67" end="79"/>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64515">
                                            <p:txEl>
                                              <p:charRg st="79" end="92"/>
                                            </p:txEl>
                                          </p:spTgt>
                                        </p:tgtEl>
                                        <p:attrNameLst>
                                          <p:attrName>style.visibility</p:attrName>
                                        </p:attrNameLst>
                                      </p:cBhvr>
                                      <p:to>
                                        <p:strVal val="visible"/>
                                      </p:to>
                                    </p:set>
                                    <p:anim calcmode="lin" valueType="num">
                                      <p:cBhvr additive="base">
                                        <p:cTn id="46" dur="500" fill="hold"/>
                                        <p:tgtEl>
                                          <p:spTgt spid="64515">
                                            <p:txEl>
                                              <p:charRg st="79" end="9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4515">
                                            <p:txEl>
                                              <p:charRg st="79" end="92"/>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64515">
                                            <p:txEl>
                                              <p:charRg st="92" end="174"/>
                                            </p:txEl>
                                          </p:spTgt>
                                        </p:tgtEl>
                                        <p:attrNameLst>
                                          <p:attrName>style.visibility</p:attrName>
                                        </p:attrNameLst>
                                      </p:cBhvr>
                                      <p:to>
                                        <p:strVal val="visible"/>
                                      </p:to>
                                    </p:set>
                                    <p:anim calcmode="lin" valueType="num">
                                      <p:cBhvr additive="base">
                                        <p:cTn id="51" dur="500" fill="hold"/>
                                        <p:tgtEl>
                                          <p:spTgt spid="64515">
                                            <p:txEl>
                                              <p:charRg st="92" end="17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4515">
                                            <p:txEl>
                                              <p:charRg st="92" end="17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dvAuto="100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讨论：这则寓言说明了什么？</a:t>
            </a: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68616" name="AutoShape 8"/>
          <p:cNvSpPr>
            <a:spLocks noGrp="1" noChangeArrowheads="1"/>
          </p:cNvSpPr>
          <p:nvPr>
            <p:ph idx="1"/>
          </p:nvPr>
        </p:nvSpPr>
        <p:spPr>
          <a:xfrm>
            <a:off x="304800" y="1143000"/>
            <a:ext cx="6096000" cy="2743200"/>
          </a:xfrm>
          <a:prstGeom prst="wedgeRoundRectCallout">
            <a:avLst>
              <a:gd name="adj1" fmla="val 40208"/>
              <a:gd name="adj2" fmla="val 66495"/>
              <a:gd name="adj3" fmla="val 16667"/>
            </a:avLst>
          </a:prstGeom>
          <a:solidFill>
            <a:srgbClr val="66CCFF"/>
          </a:solidFill>
        </p:spPr>
        <p:txBody>
          <a:bodyPr vert="horz" wrap="square" lIns="91440" tIns="45720" rIns="91440" bIns="45720" numCol="1" anchor="t" anchorCtr="1" compatLnSpc="1"/>
          <a:lstStyle/>
          <a:p>
            <a:pPr marL="0" marR="0" lvl="0" indent="66230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北风虽然令人生畏，但却使人极力反抗。这就象权力一样，虽然使人敢怒不敢言，但不能使人心服口服。太阳没有使用权力，而是用自身的温暖使人心甘情愿。这就是影响力的作用。</a:t>
            </a:r>
            <a:endPar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2305"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pic>
        <p:nvPicPr>
          <p:cNvPr id="68617" name="Picture 9" descr="大声叫喊"/>
          <p:cNvPicPr>
            <a:picLocks noChangeAspect="1"/>
          </p:cNvPicPr>
          <p:nvPr/>
        </p:nvPicPr>
        <p:blipFill>
          <a:blip r:embed="rId1"/>
          <a:stretch>
            <a:fillRect/>
          </a:stretch>
        </p:blipFill>
        <p:spPr>
          <a:xfrm>
            <a:off x="5105400" y="3733800"/>
            <a:ext cx="3657600" cy="3124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7"/>
                                        </p:tgtEl>
                                        <p:attrNameLst>
                                          <p:attrName>style.visibility</p:attrName>
                                        </p:attrNameLst>
                                      </p:cBhvr>
                                      <p:to>
                                        <p:strVal val="visible"/>
                                      </p:to>
                                    </p:set>
                                    <p:anim calcmode="lin" valueType="num">
                                      <p:cBhvr additive="base">
                                        <p:cTn id="7" dur="500" fill="hold"/>
                                        <p:tgtEl>
                                          <p:spTgt spid="68617"/>
                                        </p:tgtEl>
                                        <p:attrNameLst>
                                          <p:attrName>ppt_x</p:attrName>
                                        </p:attrNameLst>
                                      </p:cBhvr>
                                      <p:tavLst>
                                        <p:tav tm="0">
                                          <p:val>
                                            <p:strVal val="#ppt_x"/>
                                          </p:val>
                                        </p:tav>
                                        <p:tav tm="100000">
                                          <p:val>
                                            <p:strVal val="#ppt_x"/>
                                          </p:val>
                                        </p:tav>
                                      </p:tavLst>
                                    </p:anim>
                                    <p:anim calcmode="lin" valueType="num">
                                      <p:cBhvr additive="base">
                                        <p:cTn id="8" dur="500" fill="hold"/>
                                        <p:tgtEl>
                                          <p:spTgt spid="686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8616"/>
                                        </p:tgtEl>
                                        <p:attrNameLst>
                                          <p:attrName>style.visibility</p:attrName>
                                        </p:attrNameLst>
                                      </p:cBhvr>
                                      <p:to>
                                        <p:strVal val="visible"/>
                                      </p:to>
                                    </p:set>
                                    <p:anim calcmode="lin" valueType="num">
                                      <p:cBhvr additive="base">
                                        <p:cTn id="12" dur="500" fill="hold"/>
                                        <p:tgtEl>
                                          <p:spTgt spid="68616"/>
                                        </p:tgtEl>
                                        <p:attrNameLst>
                                          <p:attrName>ppt_x</p:attrName>
                                        </p:attrNameLst>
                                      </p:cBhvr>
                                      <p:tavLst>
                                        <p:tav tm="0">
                                          <p:val>
                                            <p:strVal val="0-#ppt_w/2"/>
                                          </p:val>
                                        </p:tav>
                                        <p:tav tm="100000">
                                          <p:val>
                                            <p:strVal val="#ppt_x"/>
                                          </p:val>
                                        </p:tav>
                                      </p:tavLst>
                                    </p:anim>
                                    <p:anim calcmode="lin" valueType="num">
                                      <p:cBhvr additive="base">
                                        <p:cTn id="13" dur="500" fill="hold"/>
                                        <p:tgtEl>
                                          <p:spTgt spid="686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8616">
                                            <p:txEl>
                                              <p:charRg st="0" end="81"/>
                                            </p:txEl>
                                          </p:spTgt>
                                        </p:tgtEl>
                                        <p:attrNameLst>
                                          <p:attrName>style.visibility</p:attrName>
                                        </p:attrNameLst>
                                      </p:cBhvr>
                                      <p:to>
                                        <p:strVal val="visible"/>
                                      </p:to>
                                    </p:set>
                                    <p:anim calcmode="lin" valueType="num">
                                      <p:cBhvr additive="base">
                                        <p:cTn id="17" dur="500" fill="hold"/>
                                        <p:tgtEl>
                                          <p:spTgt spid="68616">
                                            <p:txEl>
                                              <p:charRg st="0" end="8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8616">
                                            <p:txEl>
                                              <p:charRg st="0" end="8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advAuto="100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ChangeArrowheads="1"/>
          </p:cNvSpPr>
          <p:nvPr>
            <p:ph/>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rPr>
              <a:t>权力与影响力的差异</a:t>
            </a:r>
            <a:endParaRPr kumimoji="0" lang="zh-CN" altLang="en-US"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p:txBody>
      </p:sp>
      <p:graphicFrame>
        <p:nvGraphicFramePr>
          <p:cNvPr id="76853" name="Group 53"/>
          <p:cNvGraphicFramePr>
            <a:graphicFrameLocks noGrp="1"/>
          </p:cNvGraphicFramePr>
          <p:nvPr/>
        </p:nvGraphicFramePr>
        <p:xfrm>
          <a:off x="533400" y="1143000"/>
          <a:ext cx="7924800" cy="4878388"/>
        </p:xfrm>
        <a:graphic>
          <a:graphicData uri="http://schemas.openxmlformats.org/drawingml/2006/table">
            <a:tbl>
              <a:tblPr/>
              <a:tblGrid>
                <a:gridCol w="1447800"/>
                <a:gridCol w="3276600"/>
                <a:gridCol w="3200400"/>
              </a:tblGrid>
              <a:tr h="457170">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项目</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职务权力</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影响力</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560">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来源</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法定职位，由组织带来和规定</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完全依靠个人的素质、品德、业绩和魅力而来</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624">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范围</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受时空限制，受权限的限制</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不受时空限制、可以超越权限、甚至可以超越组织的局限</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767">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大小</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确定1-0，不因人而异</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不确定，因人而异，同一职位上的经理，有的人有，而有的人没有</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55">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方式</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以行政命令的方式实现，是一种外在的作用</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自觉接受，是一种内在的影响</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55">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效果</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服从、敬畏、也可以调职、离职的的方式逃避</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追随、信赖、爱戴</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55">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性质</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强制性的性质</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自然地影响</a:t>
                      </a: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53"/>
                                        </p:tgtEl>
                                        <p:attrNameLst>
                                          <p:attrName>style.visibility</p:attrName>
                                        </p:attrNameLst>
                                      </p:cBhvr>
                                      <p:to>
                                        <p:strVal val="visible"/>
                                      </p:to>
                                    </p:set>
                                    <p:anim calcmode="lin" valueType="num">
                                      <p:cBhvr additive="base">
                                        <p:cTn id="7" dur="500" fill="hold"/>
                                        <p:tgtEl>
                                          <p:spTgt spid="76853"/>
                                        </p:tgtEl>
                                        <p:attrNameLst>
                                          <p:attrName>ppt_x</p:attrName>
                                        </p:attrNameLst>
                                      </p:cBhvr>
                                      <p:tavLst>
                                        <p:tav tm="0">
                                          <p:val>
                                            <p:strVal val="0-#ppt_w/2"/>
                                          </p:val>
                                        </p:tav>
                                        <p:tav tm="100000">
                                          <p:val>
                                            <p:strVal val="#ppt_x"/>
                                          </p:val>
                                        </p:tav>
                                      </p:tavLst>
                                    </p:anim>
                                    <p:anim calcmode="lin" valueType="num">
                                      <p:cBhvr additive="base">
                                        <p:cTn id="8" dur="500" fill="hold"/>
                                        <p:tgtEl>
                                          <p:spTgt spid="76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如何运用权力和影响力</a:t>
            </a: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70659" name="Rectangle 3"/>
          <p:cNvSpPr>
            <a:spLocks noGrp="1" noChangeArrowheads="1"/>
          </p:cNvSpPr>
          <p:nvPr>
            <p:ph idx="1"/>
          </p:nvPr>
        </p:nvSpPr>
        <p:spPr>
          <a:xfrm>
            <a:off x="228600" y="1371600"/>
            <a:ext cx="8686800" cy="4648200"/>
          </a:xfrm>
        </p:spPr>
        <p:txBody>
          <a:bodyPr vert="horz" wrap="square" lIns="91440" tIns="45720" rIns="91440" bIns="45720" numCol="1" anchor="t" anchorCtr="1" compatLnSpc="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Ø"/>
              <a:defRPr/>
            </a:pPr>
            <a:r>
              <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    要学会使用权力</a:t>
            </a: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如何使用权力，首先是一门技巧，其次才是一门艺术，千万不要将现代企业中所规定的权力与传统政治的权力混为一谈。</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如何运用权力和影响力</a:t>
            </a: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77827" name="Rectangle 3"/>
          <p:cNvSpPr>
            <a:spLocks noGrp="1" noChangeArrowheads="1"/>
          </p:cNvSpPr>
          <p:nvPr>
            <p:ph idx="1"/>
          </p:nvPr>
        </p:nvSpPr>
        <p:spPr>
          <a:xfrm>
            <a:off x="228600" y="1371600"/>
            <a:ext cx="8686800" cy="4648200"/>
          </a:xfrm>
        </p:spPr>
        <p:txBody>
          <a:bodyPr vert="horz" wrap="square" lIns="91440" tIns="45720" rIns="91440" bIns="45720" numCol="1" anchor="t" anchorCtr="1" compatLnSpc="1"/>
          <a:lstStyle/>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Ø"/>
              <a:defRPr/>
            </a:pPr>
            <a:r>
              <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建立影响力</a:t>
            </a: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不建立影响力，就没有领导力。也就没有有效的领导和管理，影响力的大小对于实现领导起着至关重要的作用。此外，对于中层经理来说，由于不掌握企业职权系列中最重要的一些权力，实际上的职权是相当有限的，这就更要求中层经理通过建立影响力来实现有效的领导。</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如何运用权力和影响力</a:t>
            </a: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78851" name="Rectangle 3"/>
          <p:cNvSpPr>
            <a:spLocks noGrp="1" noChangeArrowheads="1"/>
          </p:cNvSpPr>
          <p:nvPr>
            <p:ph idx="1"/>
          </p:nvPr>
        </p:nvSpPr>
        <p:spPr>
          <a:xfrm>
            <a:off x="228600" y="1295400"/>
            <a:ext cx="8686800" cy="4724400"/>
          </a:xfrm>
        </p:spPr>
        <p:txBody>
          <a:bodyPr vert="horz" wrap="square" lIns="91440" tIns="45720" rIns="91440" bIns="45720" numCol="1" anchor="t" anchorCtr="1" compatLnSpc="1"/>
          <a:lstStyle/>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Ø"/>
              <a:defRPr/>
            </a:pPr>
            <a:r>
              <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慎用权力</a:t>
            </a: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权力与影响力呈反比关系，你越使用权力，你的影响力就越弱，权力的效果就会越来越差；你的影响力越大，就会越增强和提高你使用权力的成效。你的影响力的减少，也会降低你权力的使用效果。</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ChangeArrowheads="1"/>
          </p:cNvSpPr>
          <p:nvPr/>
        </p:nvSpPr>
        <p:spPr bwMode="auto">
          <a:xfrm>
            <a:off x="0" y="990600"/>
            <a:ext cx="9144000" cy="9683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ln>
          <a:effectLst/>
        </p:spPr>
        <p:txBody>
          <a:bodyPr wrap="none"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75" name="Rectangle 3"/>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领  导</a:t>
            </a:r>
            <a:endPar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79876" name="Rectangle 4"/>
          <p:cNvSpPr>
            <a:spLocks noGrp="1" noChangeArrowheads="1"/>
          </p:cNvSpPr>
          <p:nvPr>
            <p:ph idx="1"/>
          </p:nvPr>
        </p:nvSpPr>
        <p:spPr>
          <a:xfrm>
            <a:off x="304800" y="1447800"/>
            <a:ext cx="7391400" cy="3962400"/>
          </a:xfrm>
        </p:spPr>
        <p:txBody>
          <a:bodyPr vert="horz" wrap="square" lIns="91440" tIns="45720" rIns="91440" bIns="45720" numCol="1" anchor="t" anchorCtr="1" compatLnSpc="1"/>
          <a:lstStyle/>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权力与影响力</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rPr>
              <a:t>建立影响力</a:t>
            </a:r>
            <a:endParaRPr kumimoji="0" lang="zh-CN" altLang="en-GB"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领导风格</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做一个好教练</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0-#ppt_w/2"/>
                                          </p:val>
                                        </p:tav>
                                        <p:tav tm="100000">
                                          <p:val>
                                            <p:strVal val="#ppt_x"/>
                                          </p:val>
                                        </p:tav>
                                      </p:tavLst>
                                    </p:anim>
                                    <p:anim calcmode="lin" valueType="num">
                                      <p:cBhvr additive="base">
                                        <p:cTn id="8" dur="500" fill="hold"/>
                                        <p:tgtEl>
                                          <p:spTgt spid="798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9876">
                                            <p:txEl>
                                              <p:charRg st="4294967295" end="4294967295"/>
                                            </p:txEl>
                                          </p:spTgt>
                                        </p:tgtEl>
                                        <p:attrNameLst>
                                          <p:attrName>style.visibility</p:attrName>
                                        </p:attrNameLst>
                                      </p:cBhvr>
                                      <p:to>
                                        <p:strVal val="visible"/>
                                      </p:to>
                                    </p:set>
                                    <p:animEffect transition="in" filter="wipe(left)">
                                      <p:cBhvr>
                                        <p:cTn id="12" dur="500"/>
                                        <p:tgtEl>
                                          <p:spTgt spid="79876">
                                            <p:txEl>
                                              <p:charRg st="4294967295" end="4294967295"/>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9876">
                                            <p:txEl>
                                              <p:charRg st="0" end="7"/>
                                            </p:txEl>
                                          </p:spTgt>
                                        </p:tgtEl>
                                        <p:attrNameLst>
                                          <p:attrName>style.visibility</p:attrName>
                                        </p:attrNameLst>
                                      </p:cBhvr>
                                      <p:to>
                                        <p:strVal val="visible"/>
                                      </p:to>
                                    </p:set>
                                    <p:animEffect transition="in" filter="wipe(left)">
                                      <p:cBhvr>
                                        <p:cTn id="16" dur="500"/>
                                        <p:tgtEl>
                                          <p:spTgt spid="79876">
                                            <p:txEl>
                                              <p:charRg st="0" end="7"/>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9876">
                                            <p:txEl>
                                              <p:charRg st="8" end="14"/>
                                            </p:txEl>
                                          </p:spTgt>
                                        </p:tgtEl>
                                        <p:attrNameLst>
                                          <p:attrName>style.visibility</p:attrName>
                                        </p:attrNameLst>
                                      </p:cBhvr>
                                      <p:to>
                                        <p:strVal val="visible"/>
                                      </p:to>
                                    </p:set>
                                    <p:animEffect transition="in" filter="wipe(left)">
                                      <p:cBhvr>
                                        <p:cTn id="19" dur="500"/>
                                        <p:tgtEl>
                                          <p:spTgt spid="79876">
                                            <p:txEl>
                                              <p:charRg st="8" end="1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9876">
                                            <p:txEl>
                                              <p:charRg st="15" end="20"/>
                                            </p:txEl>
                                          </p:spTgt>
                                        </p:tgtEl>
                                        <p:attrNameLst>
                                          <p:attrName>style.visibility</p:attrName>
                                        </p:attrNameLst>
                                      </p:cBhvr>
                                      <p:to>
                                        <p:strVal val="visible"/>
                                      </p:to>
                                    </p:set>
                                    <p:animEffect transition="in" filter="wipe(left)">
                                      <p:cBhvr>
                                        <p:cTn id="22" dur="500"/>
                                        <p:tgtEl>
                                          <p:spTgt spid="79876">
                                            <p:txEl>
                                              <p:charRg st="15" end="2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9876">
                                            <p:txEl>
                                              <p:charRg st="21" end="28"/>
                                            </p:txEl>
                                          </p:spTgt>
                                        </p:tgtEl>
                                        <p:attrNameLst>
                                          <p:attrName>style.visibility</p:attrName>
                                        </p:attrNameLst>
                                      </p:cBhvr>
                                      <p:to>
                                        <p:strVal val="visible"/>
                                      </p:to>
                                    </p:set>
                                    <p:animEffect transition="in" filter="wipe(left)">
                                      <p:cBhvr>
                                        <p:cTn id="25" dur="500"/>
                                        <p:tgtEl>
                                          <p:spTgt spid="79876">
                                            <p:txEl>
                                              <p:charRg st="21"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6" grpId="0" advAuto="100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学习目标</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29699" name="Rectangle 3"/>
          <p:cNvSpPr>
            <a:spLocks noGrp="1" noChangeArrowheads="1"/>
          </p:cNvSpPr>
          <p:nvPr>
            <p:ph idx="1"/>
          </p:nvPr>
        </p:nvSpPr>
        <p:spPr>
          <a:xfrm>
            <a:off x="228600" y="1905000"/>
            <a:ext cx="8686800" cy="43434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了解权力与影响力的区别</a:t>
            </a: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掌握运用不同领导风格的技巧</a:t>
            </a: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学会辅导下属的方法</a:t>
            </a:r>
            <a:endParaRPr kumimoji="0" lang="zh-CN" alt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b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81923" name="Rectangle 3"/>
          <p:cNvSpPr>
            <a:spLocks noGrp="1" noChangeArrowheads="1"/>
          </p:cNvSpPr>
          <p:nvPr>
            <p:ph idx="1"/>
          </p:nvPr>
        </p:nvSpPr>
        <p:spPr/>
        <p:txBody>
          <a:bodyPr vert="horz" wrap="square" lIns="91440" tIns="45720" rIns="91440" bIns="45720" numCol="1" anchor="t" anchorCtr="1" compatLnSpc="1"/>
          <a:lstStyle/>
          <a:p>
            <a:pPr marL="0" marR="0" lvl="0" indent="0" algn="l" defTabSz="19685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规则一：要有一颗“公心”</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19685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en-US" altLang="zh-CN"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81925" name="AutoShape 5"/>
          <p:cNvSpPr>
            <a:spLocks noChangeArrowheads="1"/>
          </p:cNvSpPr>
          <p:nvPr/>
        </p:nvSpPr>
        <p:spPr bwMode="blackWhite">
          <a:xfrm>
            <a:off x="990600" y="2743200"/>
            <a:ext cx="7162800" cy="3200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要点一：坚持原则</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要点二：不偏不倚，一视同仁</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要点三：一心为大家</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要点四：积极奉献</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10000"/>
              </a:spcBef>
              <a:spcAft>
                <a:spcPct val="0"/>
              </a:spcAft>
              <a:buClrTx/>
              <a:buSzTx/>
              <a:buFontTx/>
              <a:buNone/>
              <a:defRPr/>
            </a:pPr>
            <a:endParaRPr kumimoji="0" lang="zh-CN" altLang="en-US" sz="28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0-#ppt_w/2"/>
                                          </p:val>
                                        </p:tav>
                                        <p:tav tm="100000">
                                          <p:val>
                                            <p:strVal val="#ppt_x"/>
                                          </p:val>
                                        </p:tav>
                                      </p:tavLst>
                                    </p:anim>
                                    <p:anim calcmode="lin" valueType="num">
                                      <p:cBhvr additive="base">
                                        <p:cTn id="8"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b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99334" name="Rectangle 6"/>
          <p:cNvSpPr>
            <a:spLocks noGrp="1" noChangeArrowheads="1"/>
          </p:cNvSpPr>
          <p:nvPr>
            <p:ph idx="1"/>
          </p:nvPr>
        </p:nvSpPr>
        <p:spPr/>
        <p:txBody>
          <a:bodyPr vert="horz" wrap="square" lIns="91440" tIns="45720" rIns="91440" bIns="45720" numCol="1" anchor="t" anchorCtr="1" compatLnSpc="1"/>
          <a:lstStyle/>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规则二：成为工作的“领头羊”</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99335" name="AutoShape 7"/>
          <p:cNvSpPr>
            <a:spLocks noChangeArrowheads="1"/>
          </p:cNvSpPr>
          <p:nvPr/>
        </p:nvSpPr>
        <p:spPr bwMode="blackWhite">
          <a:xfrm>
            <a:off x="914400" y="2667000"/>
            <a:ext cx="7696200" cy="38100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lvl1pPr defTabSz="1437005">
              <a:defRPr sz="3200">
                <a:solidFill>
                  <a:schemeClr val="tx1"/>
                </a:solidFill>
                <a:latin typeface="Arial" panose="020B0604020202020204" pitchFamily="34" charset="0"/>
                <a:ea typeface="宋体" panose="02010600030101010101" pitchFamily="2" charset="-122"/>
              </a:defRPr>
            </a:lvl1pPr>
            <a:lvl2pPr marL="742950" indent="-285750" defTabSz="1437005">
              <a:defRPr sz="3200">
                <a:solidFill>
                  <a:schemeClr val="tx1"/>
                </a:solidFill>
                <a:latin typeface="Arial" panose="020B0604020202020204" pitchFamily="34" charset="0"/>
                <a:ea typeface="宋体" panose="02010600030101010101" pitchFamily="2" charset="-122"/>
              </a:defRPr>
            </a:lvl2pPr>
            <a:lvl3pPr marL="1143000" indent="-228600" defTabSz="1437005">
              <a:defRPr sz="3200">
                <a:solidFill>
                  <a:schemeClr val="tx1"/>
                </a:solidFill>
                <a:latin typeface="Arial" panose="020B0604020202020204" pitchFamily="34" charset="0"/>
                <a:ea typeface="宋体" panose="02010600030101010101" pitchFamily="2" charset="-122"/>
              </a:defRPr>
            </a:lvl3pPr>
            <a:lvl4pPr marL="1600200" indent="-228600" defTabSz="1437005">
              <a:defRPr sz="3200">
                <a:solidFill>
                  <a:schemeClr val="tx1"/>
                </a:solidFill>
                <a:latin typeface="Arial" panose="020B0604020202020204" pitchFamily="34" charset="0"/>
                <a:ea typeface="宋体" panose="02010600030101010101" pitchFamily="2" charset="-122"/>
              </a:defRPr>
            </a:lvl4pPr>
            <a:lvl5pPr marL="2057400" indent="-228600" defTabSz="1437005">
              <a:defRPr sz="3200">
                <a:solidFill>
                  <a:schemeClr val="tx1"/>
                </a:solidFill>
                <a:latin typeface="Arial" panose="020B0604020202020204" pitchFamily="34" charset="0"/>
                <a:ea typeface="宋体" panose="02010600030101010101" pitchFamily="2" charset="-122"/>
              </a:defRPr>
            </a:lvl5pPr>
            <a:lvl6pPr marL="2514600" indent="-228600" defTabSz="1437005"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6pPr>
            <a:lvl7pPr marL="2971800" indent="-228600" defTabSz="1437005"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7pPr>
            <a:lvl8pPr marL="3429000" indent="-228600" defTabSz="1437005"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8pPr>
            <a:lvl9pPr marL="3886200" indent="-228600" defTabSz="1437005"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9pPr>
          </a:lstStyle>
          <a:p>
            <a:pPr marL="0" marR="0" lvl="0" indent="0" algn="l" defTabSz="1437005"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误区一：领导是从宏观、总体上来把握工作，具</a:t>
            </a:r>
            <a:endPar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1437005"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体的事情都是由下面去做嘛，没有必要</a:t>
            </a:r>
            <a:endPar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1437005"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工作都要比下属强。</a:t>
            </a:r>
            <a:endPar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1437005"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误区二：我的工作经验多、学历高，我自然就是</a:t>
            </a:r>
            <a:endPar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1437005"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工作的“领头羊”。</a:t>
            </a:r>
            <a:endPar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1437005"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误区三：曾经是领头羊，就永远以领头羊自居。</a:t>
            </a:r>
            <a:endPar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1437005"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误区四：“领头干”就是领头羊。</a:t>
            </a:r>
            <a:endParaRPr kumimoji="0" lang="zh-CN" altLang="en-US" sz="28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5"/>
                                        </p:tgtEl>
                                        <p:attrNameLst>
                                          <p:attrName>style.visibility</p:attrName>
                                        </p:attrNameLst>
                                      </p:cBhvr>
                                      <p:to>
                                        <p:strVal val="visible"/>
                                      </p:to>
                                    </p:set>
                                    <p:anim calcmode="lin" valueType="num">
                                      <p:cBhvr additive="base">
                                        <p:cTn id="7" dur="500" fill="hold"/>
                                        <p:tgtEl>
                                          <p:spTgt spid="99335"/>
                                        </p:tgtEl>
                                        <p:attrNameLst>
                                          <p:attrName>ppt_x</p:attrName>
                                        </p:attrNameLst>
                                      </p:cBhvr>
                                      <p:tavLst>
                                        <p:tav tm="0">
                                          <p:val>
                                            <p:strVal val="0-#ppt_w/2"/>
                                          </p:val>
                                        </p:tav>
                                        <p:tav tm="100000">
                                          <p:val>
                                            <p:strVal val="#ppt_x"/>
                                          </p:val>
                                        </p:tav>
                                      </p:tavLst>
                                    </p:anim>
                                    <p:anim calcmode="lin" valueType="num">
                                      <p:cBhvr additive="base">
                                        <p:cTn id="8" dur="500" fill="hold"/>
                                        <p:tgtEl>
                                          <p:spTgt spid="993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b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87043" name="Rectangle 3"/>
          <p:cNvSpPr>
            <a:spLocks noGrp="1" noChangeArrowheads="1"/>
          </p:cNvSpPr>
          <p:nvPr>
            <p:ph idx="1"/>
          </p:nvPr>
        </p:nvSpPr>
        <p:spPr/>
        <p:txBody>
          <a:bodyPr vert="horz" wrap="square" lIns="91440" tIns="45720" rIns="91440" bIns="45720" numCol="1" anchor="t" anchorCtr="1" compatLnSpc="1"/>
          <a:lstStyle/>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规则二：成为业务的“领头羊”</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87044" name="AutoShape 4"/>
          <p:cNvSpPr>
            <a:spLocks noChangeArrowheads="1"/>
          </p:cNvSpPr>
          <p:nvPr/>
        </p:nvSpPr>
        <p:spPr bwMode="blackWhite">
          <a:xfrm>
            <a:off x="914400" y="2667000"/>
            <a:ext cx="7696200" cy="38100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作为领导者除了对于业务的细节、方法、</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途径等了如指掌外，他之所以能够成为业务上</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面的领头羊，关键在于他深刻理解这一业务与</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公司发展之间的关系，这一业务同公司其他业</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务之间的关系，这样就不是单纯地从业务角度</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思考问题，而是从全局、从利润、从发展、从</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可行性、可操作性等方面来考虑问题。</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10000"/>
              </a:spcBef>
              <a:spcAft>
                <a:spcPct val="0"/>
              </a:spcAft>
              <a:buClrTx/>
              <a:buSzTx/>
              <a:buFontTx/>
              <a:buNone/>
              <a:defRPr/>
            </a:pPr>
            <a:endParaRPr kumimoji="0" lang="zh-CN" altLang="en-US" sz="40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0-#ppt_w/2"/>
                                          </p:val>
                                        </p:tav>
                                        <p:tav tm="100000">
                                          <p:val>
                                            <p:strVal val="#ppt_x"/>
                                          </p:val>
                                        </p:tav>
                                      </p:tavLst>
                                    </p:anim>
                                    <p:anim calcmode="lin" valueType="num">
                                      <p:cBhvr additive="base">
                                        <p:cTn id="8" dur="500" fill="hold"/>
                                        <p:tgtEl>
                                          <p:spTgt spid="870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b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00355"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规则三：言必行，行必果</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100356" name="AutoShape 4"/>
          <p:cNvSpPr>
            <a:spLocks noChangeArrowheads="1"/>
          </p:cNvSpPr>
          <p:nvPr/>
        </p:nvSpPr>
        <p:spPr bwMode="blackWhite">
          <a:xfrm>
            <a:off x="1295400" y="2590800"/>
            <a:ext cx="7239000" cy="34290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误区一：错误的东西也是“言必行，行必果”。</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误区二：归罪于外。</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误区三：说到做到是对于下属个人的一些承</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1000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诺要说到做到。</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0-#ppt_w/2"/>
                                          </p:val>
                                        </p:tav>
                                        <p:tav tm="100000">
                                          <p:val>
                                            <p:strVal val="#ppt_x"/>
                                          </p:val>
                                        </p:tav>
                                      </p:tavLst>
                                    </p:anim>
                                    <p:anim calcmode="lin" valueType="num">
                                      <p:cBhvr additive="base">
                                        <p:cTn id="8" dur="500" fill="hold"/>
                                        <p:tgtEl>
                                          <p:spTgt spid="100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b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93187" name="Rectangle 3"/>
          <p:cNvSpPr>
            <a:spLocks noGrp="1" noChangeArrowheads="1"/>
          </p:cNvSpPr>
          <p:nvPr>
            <p:ph idx="1"/>
          </p:nvPr>
        </p:nvSpPr>
        <p:spPr/>
        <p:txBody>
          <a:bodyPr vert="horz" wrap="square" lIns="91440" tIns="45720" rIns="91440" bIns="45720" numCol="1" anchor="t" anchorCtr="1" compatLnSpc="1"/>
          <a:lstStyle/>
          <a:p>
            <a:pPr marL="0" marR="0" lvl="0" indent="57467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规则三：言必行，行必果</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57467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93188" name="AutoShape 4"/>
          <p:cNvSpPr>
            <a:spLocks noChangeArrowheads="1"/>
          </p:cNvSpPr>
          <p:nvPr/>
        </p:nvSpPr>
        <p:spPr bwMode="blackWhite">
          <a:xfrm>
            <a:off x="1295400" y="2667000"/>
            <a:ext cx="7086600" cy="31242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作为一个领导者，必须说到做到，不能</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只说不做；也不能只做不说。</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0-#ppt_w/2"/>
                                          </p:val>
                                        </p:tav>
                                        <p:tav tm="100000">
                                          <p:val>
                                            <p:strVal val="#ppt_x"/>
                                          </p:val>
                                        </p:tav>
                                      </p:tavLst>
                                    </p:anim>
                                    <p:anim calcmode="lin" valueType="num">
                                      <p:cBhvr additive="base">
                                        <p:cTn id="8" dur="500" fill="hold"/>
                                        <p:tgtEl>
                                          <p:spTgt spid="93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b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94211"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规则四：预见性</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94212" name="AutoShape 4"/>
          <p:cNvSpPr>
            <a:spLocks noChangeArrowheads="1"/>
          </p:cNvSpPr>
          <p:nvPr/>
        </p:nvSpPr>
        <p:spPr bwMode="blackWhite">
          <a:xfrm>
            <a:off x="1143000" y="2362200"/>
            <a:ext cx="7086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中层经理作为领导应当预先觉察到重大</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时间的发生，或者是能够预见到好的和不好</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的结果。由于多次准确预见到未来，从而在</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下属心目中树立起领导的威信。</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例如：毛泽东、比尔.盖茨 、联想公司</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additive="base">
                                        <p:cTn id="7" dur="500" fill="hold"/>
                                        <p:tgtEl>
                                          <p:spTgt spid="94212"/>
                                        </p:tgtEl>
                                        <p:attrNameLst>
                                          <p:attrName>ppt_x</p:attrName>
                                        </p:attrNameLst>
                                      </p:cBhvr>
                                      <p:tavLst>
                                        <p:tav tm="0">
                                          <p:val>
                                            <p:strVal val="0-#ppt_w/2"/>
                                          </p:val>
                                        </p:tav>
                                        <p:tav tm="100000">
                                          <p:val>
                                            <p:strVal val="#ppt_x"/>
                                          </p:val>
                                        </p:tav>
                                      </p:tavLst>
                                    </p:anim>
                                    <p:anim calcmode="lin" valueType="num">
                                      <p:cBhvr additive="base">
                                        <p:cTn id="8"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b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95235"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规则五：煽动性</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95236" name="AutoShape 4"/>
          <p:cNvSpPr>
            <a:spLocks noChangeArrowheads="1"/>
          </p:cNvSpPr>
          <p:nvPr/>
        </p:nvSpPr>
        <p:spPr bwMode="blackWhite">
          <a:xfrm>
            <a:off x="1143000" y="2514600"/>
            <a:ext cx="7086600" cy="34290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作为领导，你应该具有把你自己的想法</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变成大家的想法的能力，或者说，你具有用</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你自己的想法去感染下属、说服下属的能力。</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特别是处于困境的时候，能够把大家的积极</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性调动起来，看到光明的未来，一同克服困</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难，取得成功。</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additive="base">
                                        <p:cTn id="7" dur="500" fill="hold"/>
                                        <p:tgtEl>
                                          <p:spTgt spid="95236"/>
                                        </p:tgtEl>
                                        <p:attrNameLst>
                                          <p:attrName>ppt_x</p:attrName>
                                        </p:attrNameLst>
                                      </p:cBhvr>
                                      <p:tavLst>
                                        <p:tav tm="0">
                                          <p:val>
                                            <p:strVal val="0-#ppt_w/2"/>
                                          </p:val>
                                        </p:tav>
                                        <p:tav tm="100000">
                                          <p:val>
                                            <p:strVal val="#ppt_x"/>
                                          </p:val>
                                        </p:tav>
                                      </p:tavLst>
                                    </p:anim>
                                    <p:anim calcmode="lin" valueType="num">
                                      <p:cBhvr additive="base">
                                        <p:cTn id="8" dur="500" fill="hold"/>
                                        <p:tgtEl>
                                          <p:spTgt spid="95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b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96259" name="Rectangle 3"/>
          <p:cNvSpPr>
            <a:spLocks noGrp="1" noChangeArrowheads="1"/>
          </p:cNvSpPr>
          <p:nvPr>
            <p:ph idx="1"/>
          </p:nvPr>
        </p:nvSpPr>
        <p:spPr>
          <a:xfrm>
            <a:off x="0" y="1219200"/>
            <a:ext cx="9144000" cy="51054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规则六：坚持</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96260" name="AutoShape 4"/>
          <p:cNvSpPr>
            <a:spLocks noChangeArrowheads="1"/>
          </p:cNvSpPr>
          <p:nvPr/>
        </p:nvSpPr>
        <p:spPr bwMode="blackWhite">
          <a:xfrm>
            <a:off x="381000" y="2743200"/>
            <a:ext cx="8534400" cy="41148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如果你希望自己具有影响力，你要问问自己：</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你是否是最后一个坚守阵地的人？</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你是否在公司遇到了前所未有的困难的时候，仍然坚持你自己的</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信念和工作，并去影响你的下属？</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当你在困难面前也感到难以承受的时候，你是否比你的下属还早</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想到了退却？</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当你的下属在困难面前满腹牢骚、怨言四起的时候，你是否表现</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出与他们相同的看法？</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当上下左右都对你的做法表示出怀疑和抗拒的时候，你是否能够</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在孤独当中仍然“奋然前行”？</a:t>
            </a: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0-#ppt_w/2"/>
                                          </p:val>
                                        </p:tav>
                                        <p:tav tm="100000">
                                          <p:val>
                                            <p:strVal val="#ppt_x"/>
                                          </p:val>
                                        </p:tav>
                                      </p:tavLst>
                                    </p:anim>
                                    <p:anim calcmode="lin" valueType="num">
                                      <p:cBhvr additive="base">
                                        <p:cTn id="8" dur="500" fill="hold"/>
                                        <p:tgtEl>
                                          <p:spTgt spid="96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01379"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规则七：亲和力</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101380" name="AutoShape 4"/>
          <p:cNvSpPr>
            <a:spLocks noChangeArrowheads="1"/>
          </p:cNvSpPr>
          <p:nvPr/>
        </p:nvSpPr>
        <p:spPr bwMode="blackWhite">
          <a:xfrm>
            <a:off x="838200" y="2667000"/>
            <a:ext cx="7696200" cy="3962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误区一：亲和力就是大家在一起热热闹闹，一起</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聊天、喝酒吃饭，彼此称兄道弟。</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误区二：亲和力就是对下属有求必应。</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误区三：亲和力就是大家一团和气，彼此之间没</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有争吵、冲突，甚至不存在不同意见，</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追求全体一致。</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误区四：与自己性格、脾气相投的人亲和。</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additive="base">
                                        <p:cTn id="7" dur="500" fill="hold"/>
                                        <p:tgtEl>
                                          <p:spTgt spid="101380"/>
                                        </p:tgtEl>
                                        <p:attrNameLst>
                                          <p:attrName>ppt_x</p:attrName>
                                        </p:attrNameLst>
                                      </p:cBhvr>
                                      <p:tavLst>
                                        <p:tav tm="0">
                                          <p:val>
                                            <p:strVal val="0-#ppt_w/2"/>
                                          </p:val>
                                        </p:tav>
                                        <p:tav tm="100000">
                                          <p:val>
                                            <p:strVal val="#ppt_x"/>
                                          </p:val>
                                        </p:tav>
                                      </p:tavLst>
                                    </p:anim>
                                    <p:anim calcmode="lin" valueType="num">
                                      <p:cBhvr additive="base">
                                        <p:cTn id="8" dur="500" fill="hold"/>
                                        <p:tgtEl>
                                          <p:spTgt spid="101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97283"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规则七：亲和力</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97284" name="AutoShape 4"/>
          <p:cNvSpPr>
            <a:spLocks noChangeArrowheads="1"/>
          </p:cNvSpPr>
          <p:nvPr/>
        </p:nvSpPr>
        <p:spPr bwMode="blackWhite">
          <a:xfrm>
            <a:off x="914400" y="2590800"/>
            <a:ext cx="7467600" cy="35052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领导和个人魅力虽然是自己不断修炼的结</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果，但有没有个人魅力、有多大魅力，主要还</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在于其他人的感受和评价，尤其是直接的下属</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。这就需要领导具有亲和力。亲和就是领导与</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下属彼此坦承相待，相互支持，相互打气。领</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导充分信任下属，“你办事我放心”，下属对领</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导知无不言，言无不尽。</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additive="base">
                                        <p:cTn id="7" dur="500" fill="hold"/>
                                        <p:tgtEl>
                                          <p:spTgt spid="97284"/>
                                        </p:tgtEl>
                                        <p:attrNameLst>
                                          <p:attrName>ppt_x</p:attrName>
                                        </p:attrNameLst>
                                      </p:cBhvr>
                                      <p:tavLst>
                                        <p:tav tm="0">
                                          <p:val>
                                            <p:strVal val="0-#ppt_w/2"/>
                                          </p:val>
                                        </p:tav>
                                        <p:tav tm="100000">
                                          <p:val>
                                            <p:strVal val="#ppt_x"/>
                                          </p:val>
                                        </p:tav>
                                      </p:tavLst>
                                    </p:anim>
                                    <p:anim calcmode="lin" valueType="num">
                                      <p:cBhvr additive="base">
                                        <p:cTn id="8" dur="500" fill="hold"/>
                                        <p:tgtEl>
                                          <p:spTgt spid="97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Rectangle 4"/>
          <p:cNvSpPr>
            <a:spLocks noChangeArrowheads="1"/>
          </p:cNvSpPr>
          <p:nvPr/>
        </p:nvSpPr>
        <p:spPr bwMode="auto">
          <a:xfrm>
            <a:off x="0" y="990600"/>
            <a:ext cx="9144000" cy="9683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ln>
          <a:effectLst/>
        </p:spPr>
        <p:txBody>
          <a:bodyPr wrap="none"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领  导</a:t>
            </a:r>
            <a:endPar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2056" name="Rectangle 8"/>
          <p:cNvSpPr>
            <a:spLocks noGrp="1" noChangeArrowheads="1"/>
          </p:cNvSpPr>
          <p:nvPr>
            <p:ph idx="1"/>
          </p:nvPr>
        </p:nvSpPr>
        <p:spPr>
          <a:xfrm>
            <a:off x="304800" y="1447800"/>
            <a:ext cx="7391400" cy="3962400"/>
          </a:xfrm>
        </p:spPr>
        <p:txBody>
          <a:bodyPr vert="horz" wrap="square" lIns="91440" tIns="45720" rIns="91440" bIns="45720" numCol="1" anchor="t" anchorCtr="1" compatLnSpc="1"/>
          <a:lstStyle/>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rPr>
              <a:t>权力与影响力</a:t>
            </a:r>
            <a:endParaRPr kumimoji="0" lang="zh-CN" altLang="en-GB"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建立影响力</a:t>
            </a:r>
            <a:endParaRPr kumimoji="0" lang="zh-CN" altLang="en-GB"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领导风格</a:t>
            </a:r>
            <a:endParaRPr kumimoji="0" lang="zh-CN" altLang="en-GB"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做一个好教练</a:t>
            </a:r>
            <a:endParaRPr kumimoji="0" lang="zh-CN" altLang="en-GB"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56">
                                            <p:txEl>
                                              <p:charRg st="4294967295" end="4294967295"/>
                                            </p:txEl>
                                          </p:spTgt>
                                        </p:tgtEl>
                                        <p:attrNameLst>
                                          <p:attrName>style.visibility</p:attrName>
                                        </p:attrNameLst>
                                      </p:cBhvr>
                                      <p:to>
                                        <p:strVal val="visible"/>
                                      </p:to>
                                    </p:set>
                                    <p:animEffect transition="in" filter="wipe(left)">
                                      <p:cBhvr>
                                        <p:cTn id="12" dur="500"/>
                                        <p:tgtEl>
                                          <p:spTgt spid="2056">
                                            <p:txEl>
                                              <p:charRg st="4294967295" end="4294967295"/>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56">
                                            <p:txEl>
                                              <p:charRg st="0" end="7"/>
                                            </p:txEl>
                                          </p:spTgt>
                                        </p:tgtEl>
                                        <p:attrNameLst>
                                          <p:attrName>style.visibility</p:attrName>
                                        </p:attrNameLst>
                                      </p:cBhvr>
                                      <p:to>
                                        <p:strVal val="visible"/>
                                      </p:to>
                                    </p:set>
                                    <p:animEffect transition="in" filter="wipe(left)">
                                      <p:cBhvr>
                                        <p:cTn id="16" dur="500"/>
                                        <p:tgtEl>
                                          <p:spTgt spid="2056">
                                            <p:txEl>
                                              <p:charRg st="0" end="7"/>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56">
                                            <p:txEl>
                                              <p:charRg st="8" end="14"/>
                                            </p:txEl>
                                          </p:spTgt>
                                        </p:tgtEl>
                                        <p:attrNameLst>
                                          <p:attrName>style.visibility</p:attrName>
                                        </p:attrNameLst>
                                      </p:cBhvr>
                                      <p:to>
                                        <p:strVal val="visible"/>
                                      </p:to>
                                    </p:set>
                                    <p:animEffect transition="in" filter="wipe(left)">
                                      <p:cBhvr>
                                        <p:cTn id="19" dur="500"/>
                                        <p:tgtEl>
                                          <p:spTgt spid="2056">
                                            <p:txEl>
                                              <p:charRg st="8" end="1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56">
                                            <p:txEl>
                                              <p:charRg st="15" end="20"/>
                                            </p:txEl>
                                          </p:spTgt>
                                        </p:tgtEl>
                                        <p:attrNameLst>
                                          <p:attrName>style.visibility</p:attrName>
                                        </p:attrNameLst>
                                      </p:cBhvr>
                                      <p:to>
                                        <p:strVal val="visible"/>
                                      </p:to>
                                    </p:set>
                                    <p:animEffect transition="in" filter="wipe(left)">
                                      <p:cBhvr>
                                        <p:cTn id="22" dur="500"/>
                                        <p:tgtEl>
                                          <p:spTgt spid="2056">
                                            <p:txEl>
                                              <p:charRg st="15" end="2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56">
                                            <p:txEl>
                                              <p:charRg st="21" end="28"/>
                                            </p:txEl>
                                          </p:spTgt>
                                        </p:tgtEl>
                                        <p:attrNameLst>
                                          <p:attrName>style.visibility</p:attrName>
                                        </p:attrNameLst>
                                      </p:cBhvr>
                                      <p:to>
                                        <p:strVal val="visible"/>
                                      </p:to>
                                    </p:set>
                                    <p:animEffect transition="in" filter="wipe(left)">
                                      <p:cBhvr>
                                        <p:cTn id="25" dur="500"/>
                                        <p:tgtEl>
                                          <p:spTgt spid="2056">
                                            <p:txEl>
                                              <p:charRg st="21"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6" grpId="0" advAuto="100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98307"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规则八：关心下属</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98308" name="AutoShape 4"/>
          <p:cNvSpPr>
            <a:spLocks noChangeArrowheads="1"/>
          </p:cNvSpPr>
          <p:nvPr/>
        </p:nvSpPr>
        <p:spPr bwMode="blackWhite">
          <a:xfrm>
            <a:off x="914400" y="2590800"/>
            <a:ext cx="7467600" cy="35052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误区一：把关心等同于小恩小惠。</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误区二：对下属许诺空头支票。</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误区三：认为关心下属的工作就是关心下属。</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误区四：不能一碗水端平。</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误区五：关心下属就是对下属有求必应。</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误区六：关心下属就是不批评下属。</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additive="base">
                                        <p:cTn id="7" dur="500" fill="hold"/>
                                        <p:tgtEl>
                                          <p:spTgt spid="98308"/>
                                        </p:tgtEl>
                                        <p:attrNameLst>
                                          <p:attrName>ppt_x</p:attrName>
                                        </p:attrNameLst>
                                      </p:cBhvr>
                                      <p:tavLst>
                                        <p:tav tm="0">
                                          <p:val>
                                            <p:strVal val="0-#ppt_w/2"/>
                                          </p:val>
                                        </p:tav>
                                        <p:tav tm="100000">
                                          <p:val>
                                            <p:strVal val="#ppt_x"/>
                                          </p:val>
                                        </p:tav>
                                      </p:tavLst>
                                    </p:anim>
                                    <p:anim calcmode="lin" valueType="num">
                                      <p:cBhvr additive="base">
                                        <p:cTn id="8"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建立影响力</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02403"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规则八：关心下属</a:t>
            </a: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102404" name="AutoShape 4"/>
          <p:cNvSpPr>
            <a:spLocks noChangeArrowheads="1"/>
          </p:cNvSpPr>
          <p:nvPr/>
        </p:nvSpPr>
        <p:spPr bwMode="blackWhite">
          <a:xfrm>
            <a:off x="533400" y="2362200"/>
            <a:ext cx="7848600" cy="40386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要使关心下属产生应有的效果，必须注意下面</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的一些事项：</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要让下属感到你在关心他/她。</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成本高的别做。</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不能完全控制的少做。</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关心下属与组织目标一致的需求，对不合理的</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需求要加以引导。</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让员工感到是你在关心下属，而不是组织规定</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的。</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0-#ppt_w/2"/>
                                          </p:val>
                                        </p:tav>
                                        <p:tav tm="100000">
                                          <p:val>
                                            <p:strVal val="#ppt_x"/>
                                          </p:val>
                                        </p:tav>
                                      </p:tavLst>
                                    </p:anim>
                                    <p:anim calcmode="lin" valueType="num">
                                      <p:cBhvr additive="base">
                                        <p:cTn id="8"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7"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0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88069" name="AutoShape 5"/>
          <p:cNvSpPr>
            <a:spLocks noChangeArrowheads="1"/>
          </p:cNvSpPr>
          <p:nvPr/>
        </p:nvSpPr>
        <p:spPr bwMode="blackWhite">
          <a:xfrm>
            <a:off x="838200" y="1981200"/>
            <a:ext cx="609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要</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有</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一</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颗</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公</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心</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8070" name="AutoShape 6"/>
          <p:cNvSpPr>
            <a:spLocks noChangeArrowheads="1"/>
          </p:cNvSpPr>
          <p:nvPr/>
        </p:nvSpPr>
        <p:spPr bwMode="blackWhite">
          <a:xfrm>
            <a:off x="1905000" y="1981200"/>
            <a:ext cx="609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成</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为</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业</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务</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的</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领</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头</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羊</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8071" name="AutoShape 7"/>
          <p:cNvSpPr>
            <a:spLocks noChangeArrowheads="1"/>
          </p:cNvSpPr>
          <p:nvPr/>
        </p:nvSpPr>
        <p:spPr bwMode="blackWhite">
          <a:xfrm>
            <a:off x="2895600" y="1981200"/>
            <a:ext cx="609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言</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必</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行</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行</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必</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果</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8075" name="AutoShape 11"/>
          <p:cNvSpPr>
            <a:spLocks noChangeArrowheads="1"/>
          </p:cNvSpPr>
          <p:nvPr/>
        </p:nvSpPr>
        <p:spPr bwMode="blackWhite">
          <a:xfrm>
            <a:off x="3886200" y="1981200"/>
            <a:ext cx="609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预</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见</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性</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8079" name="AutoShape 15"/>
          <p:cNvSpPr>
            <a:spLocks noChangeArrowheads="1"/>
          </p:cNvSpPr>
          <p:nvPr/>
        </p:nvSpPr>
        <p:spPr bwMode="blackWhite">
          <a:xfrm>
            <a:off x="4800600" y="1981200"/>
            <a:ext cx="609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煽</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动</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性</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8080" name="AutoShape 16"/>
          <p:cNvSpPr>
            <a:spLocks noChangeArrowheads="1"/>
          </p:cNvSpPr>
          <p:nvPr/>
        </p:nvSpPr>
        <p:spPr bwMode="blackWhite">
          <a:xfrm>
            <a:off x="5791200" y="1981200"/>
            <a:ext cx="609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坚</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持</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8081" name="AutoShape 17"/>
          <p:cNvSpPr>
            <a:spLocks noChangeArrowheads="1"/>
          </p:cNvSpPr>
          <p:nvPr/>
        </p:nvSpPr>
        <p:spPr bwMode="blackWhite">
          <a:xfrm>
            <a:off x="6858000" y="1981200"/>
            <a:ext cx="609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亲</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和</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力</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8082" name="AutoShape 18"/>
          <p:cNvSpPr>
            <a:spLocks noChangeArrowheads="1"/>
          </p:cNvSpPr>
          <p:nvPr/>
        </p:nvSpPr>
        <p:spPr bwMode="blackWhite">
          <a:xfrm>
            <a:off x="7848600" y="1981200"/>
            <a:ext cx="609600" cy="3581400"/>
          </a:xfrm>
          <a:prstGeom prst="flowChartAlternateProcess">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关</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心</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下</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属</a:t>
            </a:r>
            <a:endParaRPr kumimoji="0" lang="zh-CN" altLang="en-US" sz="24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8084" name="AutoShape 20"/>
          <p:cNvSpPr>
            <a:spLocks noGrp="1" noChangeArrowheads="1"/>
          </p:cNvSpPr>
          <p:nvPr>
            <p:ph type="title"/>
          </p:nvPr>
        </p:nvSpPr>
        <p:spPr bwMode="blackWhite">
          <a:xfrm>
            <a:off x="2514600" y="533400"/>
            <a:ext cx="4191000" cy="990600"/>
          </a:xfrm>
          <a:prstGeom prst="flowChartAlternateProcess">
            <a:avLst/>
          </a:prstGeom>
          <a:gradFill rotWithShape="0">
            <a:gsLst>
              <a:gs pos="0">
                <a:schemeClr val="accent1">
                  <a:gamma/>
                  <a:shade val="50196"/>
                  <a:invGamma/>
                </a:schemeClr>
              </a:gs>
              <a:gs pos="100000">
                <a:schemeClr val="accent1"/>
              </a:gs>
            </a:gsLst>
            <a:lin ang="2700000" scaled="1"/>
          </a:gradFill>
        </p:spPr>
        <p:txBody>
          <a:bodyPr vert="horz" wrap="square" lIns="36000" tIns="45720" rIns="36000" bIns="45720" numCol="1" anchor="t" anchorCtr="1" compatLnSpc="1"/>
          <a:lstStyle/>
          <a:p>
            <a:pPr marL="0" marR="0" lvl="0" indent="0" algn="l"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j-lt"/>
                <a:ea typeface="宋体" panose="02010600030101010101" pitchFamily="2" charset="-122"/>
                <a:cs typeface="+mj-cs"/>
              </a:rPr>
              <a:t>影响力</a:t>
            </a:r>
            <a:endParaRPr kumimoji="0" lang="zh-CN" altLang="en-US" sz="4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j-lt"/>
              <a:ea typeface="宋体" panose="02010600030101010101"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 calcmode="lin" valueType="num">
                                      <p:cBhvr additive="base">
                                        <p:cTn id="7" dur="500" fill="hold"/>
                                        <p:tgtEl>
                                          <p:spTgt spid="88069"/>
                                        </p:tgtEl>
                                        <p:attrNameLst>
                                          <p:attrName>ppt_x</p:attrName>
                                        </p:attrNameLst>
                                      </p:cBhvr>
                                      <p:tavLst>
                                        <p:tav tm="0">
                                          <p:val>
                                            <p:strVal val="0-#ppt_w/2"/>
                                          </p:val>
                                        </p:tav>
                                        <p:tav tm="100000">
                                          <p:val>
                                            <p:strVal val="#ppt_x"/>
                                          </p:val>
                                        </p:tav>
                                      </p:tavLst>
                                    </p:anim>
                                    <p:anim calcmode="lin" valueType="num">
                                      <p:cBhvr additive="base">
                                        <p:cTn id="8" dur="500" fill="hold"/>
                                        <p:tgtEl>
                                          <p:spTgt spid="880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70"/>
                                        </p:tgtEl>
                                        <p:attrNameLst>
                                          <p:attrName>style.visibility</p:attrName>
                                        </p:attrNameLst>
                                      </p:cBhvr>
                                      <p:to>
                                        <p:strVal val="visible"/>
                                      </p:to>
                                    </p:set>
                                    <p:anim calcmode="lin" valueType="num">
                                      <p:cBhvr additive="base">
                                        <p:cTn id="13" dur="500" fill="hold"/>
                                        <p:tgtEl>
                                          <p:spTgt spid="88070"/>
                                        </p:tgtEl>
                                        <p:attrNameLst>
                                          <p:attrName>ppt_x</p:attrName>
                                        </p:attrNameLst>
                                      </p:cBhvr>
                                      <p:tavLst>
                                        <p:tav tm="0">
                                          <p:val>
                                            <p:strVal val="0-#ppt_w/2"/>
                                          </p:val>
                                        </p:tav>
                                        <p:tav tm="100000">
                                          <p:val>
                                            <p:strVal val="#ppt_x"/>
                                          </p:val>
                                        </p:tav>
                                      </p:tavLst>
                                    </p:anim>
                                    <p:anim calcmode="lin" valueType="num">
                                      <p:cBhvr additive="base">
                                        <p:cTn id="14" dur="500" fill="hold"/>
                                        <p:tgtEl>
                                          <p:spTgt spid="880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71"/>
                                        </p:tgtEl>
                                        <p:attrNameLst>
                                          <p:attrName>style.visibility</p:attrName>
                                        </p:attrNameLst>
                                      </p:cBhvr>
                                      <p:to>
                                        <p:strVal val="visible"/>
                                      </p:to>
                                    </p:set>
                                    <p:anim calcmode="lin" valueType="num">
                                      <p:cBhvr additive="base">
                                        <p:cTn id="19" dur="500" fill="hold"/>
                                        <p:tgtEl>
                                          <p:spTgt spid="88071"/>
                                        </p:tgtEl>
                                        <p:attrNameLst>
                                          <p:attrName>ppt_x</p:attrName>
                                        </p:attrNameLst>
                                      </p:cBhvr>
                                      <p:tavLst>
                                        <p:tav tm="0">
                                          <p:val>
                                            <p:strVal val="0-#ppt_w/2"/>
                                          </p:val>
                                        </p:tav>
                                        <p:tav tm="100000">
                                          <p:val>
                                            <p:strVal val="#ppt_x"/>
                                          </p:val>
                                        </p:tav>
                                      </p:tavLst>
                                    </p:anim>
                                    <p:anim calcmode="lin" valueType="num">
                                      <p:cBhvr additive="base">
                                        <p:cTn id="20" dur="500" fill="hold"/>
                                        <p:tgtEl>
                                          <p:spTgt spid="8807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75"/>
                                        </p:tgtEl>
                                        <p:attrNameLst>
                                          <p:attrName>style.visibility</p:attrName>
                                        </p:attrNameLst>
                                      </p:cBhvr>
                                      <p:to>
                                        <p:strVal val="visible"/>
                                      </p:to>
                                    </p:set>
                                    <p:anim calcmode="lin" valueType="num">
                                      <p:cBhvr additive="base">
                                        <p:cTn id="25" dur="500" fill="hold"/>
                                        <p:tgtEl>
                                          <p:spTgt spid="88075"/>
                                        </p:tgtEl>
                                        <p:attrNameLst>
                                          <p:attrName>ppt_x</p:attrName>
                                        </p:attrNameLst>
                                      </p:cBhvr>
                                      <p:tavLst>
                                        <p:tav tm="0">
                                          <p:val>
                                            <p:strVal val="0-#ppt_w/2"/>
                                          </p:val>
                                        </p:tav>
                                        <p:tav tm="100000">
                                          <p:val>
                                            <p:strVal val="#ppt_x"/>
                                          </p:val>
                                        </p:tav>
                                      </p:tavLst>
                                    </p:anim>
                                    <p:anim calcmode="lin" valueType="num">
                                      <p:cBhvr additive="base">
                                        <p:cTn id="26" dur="500" fill="hold"/>
                                        <p:tgtEl>
                                          <p:spTgt spid="8807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079"/>
                                        </p:tgtEl>
                                        <p:attrNameLst>
                                          <p:attrName>style.visibility</p:attrName>
                                        </p:attrNameLst>
                                      </p:cBhvr>
                                      <p:to>
                                        <p:strVal val="visible"/>
                                      </p:to>
                                    </p:set>
                                    <p:anim calcmode="lin" valueType="num">
                                      <p:cBhvr additive="base">
                                        <p:cTn id="31" dur="500" fill="hold"/>
                                        <p:tgtEl>
                                          <p:spTgt spid="88079"/>
                                        </p:tgtEl>
                                        <p:attrNameLst>
                                          <p:attrName>ppt_x</p:attrName>
                                        </p:attrNameLst>
                                      </p:cBhvr>
                                      <p:tavLst>
                                        <p:tav tm="0">
                                          <p:val>
                                            <p:strVal val="0-#ppt_w/2"/>
                                          </p:val>
                                        </p:tav>
                                        <p:tav tm="100000">
                                          <p:val>
                                            <p:strVal val="#ppt_x"/>
                                          </p:val>
                                        </p:tav>
                                      </p:tavLst>
                                    </p:anim>
                                    <p:anim calcmode="lin" valueType="num">
                                      <p:cBhvr additive="base">
                                        <p:cTn id="32" dur="500" fill="hold"/>
                                        <p:tgtEl>
                                          <p:spTgt spid="8807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080"/>
                                        </p:tgtEl>
                                        <p:attrNameLst>
                                          <p:attrName>style.visibility</p:attrName>
                                        </p:attrNameLst>
                                      </p:cBhvr>
                                      <p:to>
                                        <p:strVal val="visible"/>
                                      </p:to>
                                    </p:set>
                                    <p:anim calcmode="lin" valueType="num">
                                      <p:cBhvr additive="base">
                                        <p:cTn id="37" dur="500" fill="hold"/>
                                        <p:tgtEl>
                                          <p:spTgt spid="88080"/>
                                        </p:tgtEl>
                                        <p:attrNameLst>
                                          <p:attrName>ppt_x</p:attrName>
                                        </p:attrNameLst>
                                      </p:cBhvr>
                                      <p:tavLst>
                                        <p:tav tm="0">
                                          <p:val>
                                            <p:strVal val="0-#ppt_w/2"/>
                                          </p:val>
                                        </p:tav>
                                        <p:tav tm="100000">
                                          <p:val>
                                            <p:strVal val="#ppt_x"/>
                                          </p:val>
                                        </p:tav>
                                      </p:tavLst>
                                    </p:anim>
                                    <p:anim calcmode="lin" valueType="num">
                                      <p:cBhvr additive="base">
                                        <p:cTn id="38" dur="500" fill="hold"/>
                                        <p:tgtEl>
                                          <p:spTgt spid="8808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081"/>
                                        </p:tgtEl>
                                        <p:attrNameLst>
                                          <p:attrName>style.visibility</p:attrName>
                                        </p:attrNameLst>
                                      </p:cBhvr>
                                      <p:to>
                                        <p:strVal val="visible"/>
                                      </p:to>
                                    </p:set>
                                    <p:anim calcmode="lin" valueType="num">
                                      <p:cBhvr additive="base">
                                        <p:cTn id="43" dur="500" fill="hold"/>
                                        <p:tgtEl>
                                          <p:spTgt spid="88081"/>
                                        </p:tgtEl>
                                        <p:attrNameLst>
                                          <p:attrName>ppt_x</p:attrName>
                                        </p:attrNameLst>
                                      </p:cBhvr>
                                      <p:tavLst>
                                        <p:tav tm="0">
                                          <p:val>
                                            <p:strVal val="0-#ppt_w/2"/>
                                          </p:val>
                                        </p:tav>
                                        <p:tav tm="100000">
                                          <p:val>
                                            <p:strVal val="#ppt_x"/>
                                          </p:val>
                                        </p:tav>
                                      </p:tavLst>
                                    </p:anim>
                                    <p:anim calcmode="lin" valueType="num">
                                      <p:cBhvr additive="base">
                                        <p:cTn id="44" dur="500" fill="hold"/>
                                        <p:tgtEl>
                                          <p:spTgt spid="8808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8082"/>
                                        </p:tgtEl>
                                        <p:attrNameLst>
                                          <p:attrName>style.visibility</p:attrName>
                                        </p:attrNameLst>
                                      </p:cBhvr>
                                      <p:to>
                                        <p:strVal val="visible"/>
                                      </p:to>
                                    </p:set>
                                    <p:anim calcmode="lin" valueType="num">
                                      <p:cBhvr additive="base">
                                        <p:cTn id="49" dur="500" fill="hold"/>
                                        <p:tgtEl>
                                          <p:spTgt spid="88082"/>
                                        </p:tgtEl>
                                        <p:attrNameLst>
                                          <p:attrName>ppt_x</p:attrName>
                                        </p:attrNameLst>
                                      </p:cBhvr>
                                      <p:tavLst>
                                        <p:tav tm="0">
                                          <p:val>
                                            <p:strVal val="0-#ppt_w/2"/>
                                          </p:val>
                                        </p:tav>
                                        <p:tav tm="100000">
                                          <p:val>
                                            <p:strVal val="#ppt_x"/>
                                          </p:val>
                                        </p:tav>
                                      </p:tavLst>
                                    </p:anim>
                                    <p:anim calcmode="lin" valueType="num">
                                      <p:cBhvr additive="base">
                                        <p:cTn id="50" dur="500" fill="hold"/>
                                        <p:tgtEl>
                                          <p:spTgt spid="8808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8084"/>
                                        </p:tgtEl>
                                        <p:attrNameLst>
                                          <p:attrName>style.visibility</p:attrName>
                                        </p:attrNameLst>
                                      </p:cBhvr>
                                      <p:to>
                                        <p:strVal val="visible"/>
                                      </p:to>
                                    </p:set>
                                    <p:anim calcmode="lin" valueType="num">
                                      <p:cBhvr additive="base">
                                        <p:cTn id="55" dur="500" fill="hold"/>
                                        <p:tgtEl>
                                          <p:spTgt spid="88084"/>
                                        </p:tgtEl>
                                        <p:attrNameLst>
                                          <p:attrName>ppt_x</p:attrName>
                                        </p:attrNameLst>
                                      </p:cBhvr>
                                      <p:tavLst>
                                        <p:tav tm="0">
                                          <p:val>
                                            <p:strVal val="0-#ppt_w/2"/>
                                          </p:val>
                                        </p:tav>
                                        <p:tav tm="100000">
                                          <p:val>
                                            <p:strVal val="#ppt_x"/>
                                          </p:val>
                                        </p:tav>
                                      </p:tavLst>
                                    </p:anim>
                                    <p:anim calcmode="lin" valueType="num">
                                      <p:cBhvr additive="base">
                                        <p:cTn id="56" dur="500" fill="hold"/>
                                        <p:tgtEl>
                                          <p:spTgt spid="88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P spid="88070" grpId="0" animBg="1"/>
      <p:bldP spid="88071" grpId="0" animBg="1"/>
      <p:bldP spid="88075" grpId="0" animBg="1"/>
      <p:bldP spid="88079" grpId="0" animBg="1"/>
      <p:bldP spid="88080" grpId="0" animBg="1"/>
      <p:bldP spid="88081" grpId="0" animBg="1"/>
      <p:bldP spid="88082" grpId="0" animBg="1"/>
      <p:bldP spid="8808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ChangeArrowheads="1"/>
          </p:cNvSpPr>
          <p:nvPr/>
        </p:nvSpPr>
        <p:spPr bwMode="auto">
          <a:xfrm>
            <a:off x="0" y="990600"/>
            <a:ext cx="9144000" cy="9683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ln>
          <a:effectLst/>
        </p:spPr>
        <p:txBody>
          <a:bodyPr wrap="none"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3427" name="Rectangle 3"/>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领  导</a:t>
            </a:r>
            <a:endPar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03428" name="Rectangle 4"/>
          <p:cNvSpPr>
            <a:spLocks noGrp="1" noChangeArrowheads="1"/>
          </p:cNvSpPr>
          <p:nvPr>
            <p:ph idx="1"/>
          </p:nvPr>
        </p:nvSpPr>
        <p:spPr>
          <a:xfrm>
            <a:off x="304800" y="1447800"/>
            <a:ext cx="7391400" cy="3962400"/>
          </a:xfrm>
        </p:spPr>
        <p:txBody>
          <a:bodyPr vert="horz" wrap="square" lIns="91440" tIns="45720" rIns="91440" bIns="45720" numCol="1" anchor="t" anchorCtr="1" compatLnSpc="1"/>
          <a:lstStyle/>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权力与影响力</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建立影响力</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rPr>
              <a:t>领导风格</a:t>
            </a:r>
            <a:endParaRPr kumimoji="0" lang="zh-CN" altLang="en-GB"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做一个好教练</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500" fill="hold"/>
                                        <p:tgtEl>
                                          <p:spTgt spid="103426"/>
                                        </p:tgtEl>
                                        <p:attrNameLst>
                                          <p:attrName>ppt_x</p:attrName>
                                        </p:attrNameLst>
                                      </p:cBhvr>
                                      <p:tavLst>
                                        <p:tav tm="0">
                                          <p:val>
                                            <p:strVal val="0-#ppt_w/2"/>
                                          </p:val>
                                        </p:tav>
                                        <p:tav tm="100000">
                                          <p:val>
                                            <p:strVal val="#ppt_x"/>
                                          </p:val>
                                        </p:tav>
                                      </p:tavLst>
                                    </p:anim>
                                    <p:anim calcmode="lin" valueType="num">
                                      <p:cBhvr additive="base">
                                        <p:cTn id="8" dur="500" fill="hold"/>
                                        <p:tgtEl>
                                          <p:spTgt spid="1034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3428">
                                            <p:txEl>
                                              <p:charRg st="4294967295" end="4294967295"/>
                                            </p:txEl>
                                          </p:spTgt>
                                        </p:tgtEl>
                                        <p:attrNameLst>
                                          <p:attrName>style.visibility</p:attrName>
                                        </p:attrNameLst>
                                      </p:cBhvr>
                                      <p:to>
                                        <p:strVal val="visible"/>
                                      </p:to>
                                    </p:set>
                                    <p:animEffect transition="in" filter="wipe(left)">
                                      <p:cBhvr>
                                        <p:cTn id="12" dur="500"/>
                                        <p:tgtEl>
                                          <p:spTgt spid="103428">
                                            <p:txEl>
                                              <p:charRg st="4294967295" end="4294967295"/>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3428">
                                            <p:txEl>
                                              <p:charRg st="0" end="7"/>
                                            </p:txEl>
                                          </p:spTgt>
                                        </p:tgtEl>
                                        <p:attrNameLst>
                                          <p:attrName>style.visibility</p:attrName>
                                        </p:attrNameLst>
                                      </p:cBhvr>
                                      <p:to>
                                        <p:strVal val="visible"/>
                                      </p:to>
                                    </p:set>
                                    <p:animEffect transition="in" filter="wipe(left)">
                                      <p:cBhvr>
                                        <p:cTn id="16" dur="500"/>
                                        <p:tgtEl>
                                          <p:spTgt spid="103428">
                                            <p:txEl>
                                              <p:charRg st="0" end="7"/>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3428">
                                            <p:txEl>
                                              <p:charRg st="8" end="14"/>
                                            </p:txEl>
                                          </p:spTgt>
                                        </p:tgtEl>
                                        <p:attrNameLst>
                                          <p:attrName>style.visibility</p:attrName>
                                        </p:attrNameLst>
                                      </p:cBhvr>
                                      <p:to>
                                        <p:strVal val="visible"/>
                                      </p:to>
                                    </p:set>
                                    <p:animEffect transition="in" filter="wipe(left)">
                                      <p:cBhvr>
                                        <p:cTn id="19" dur="500"/>
                                        <p:tgtEl>
                                          <p:spTgt spid="103428">
                                            <p:txEl>
                                              <p:charRg st="8" end="1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3428">
                                            <p:txEl>
                                              <p:charRg st="15" end="20"/>
                                            </p:txEl>
                                          </p:spTgt>
                                        </p:tgtEl>
                                        <p:attrNameLst>
                                          <p:attrName>style.visibility</p:attrName>
                                        </p:attrNameLst>
                                      </p:cBhvr>
                                      <p:to>
                                        <p:strVal val="visible"/>
                                      </p:to>
                                    </p:set>
                                    <p:animEffect transition="in" filter="wipe(left)">
                                      <p:cBhvr>
                                        <p:cTn id="22" dur="500"/>
                                        <p:tgtEl>
                                          <p:spTgt spid="103428">
                                            <p:txEl>
                                              <p:charRg st="15" end="2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3428">
                                            <p:txEl>
                                              <p:charRg st="21" end="28"/>
                                            </p:txEl>
                                          </p:spTgt>
                                        </p:tgtEl>
                                        <p:attrNameLst>
                                          <p:attrName>style.visibility</p:attrName>
                                        </p:attrNameLst>
                                      </p:cBhvr>
                                      <p:to>
                                        <p:strVal val="visible"/>
                                      </p:to>
                                    </p:set>
                                    <p:animEffect transition="in" filter="wipe(left)">
                                      <p:cBhvr>
                                        <p:cTn id="25" dur="500"/>
                                        <p:tgtEl>
                                          <p:spTgt spid="103428">
                                            <p:txEl>
                                              <p:charRg st="21"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103428" grpId="0" advAuto="100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领导风格</a:t>
            </a:r>
            <a:br>
              <a:rPr kumimoji="0" lang="zh-CN" altLang="en-GB" sz="8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8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92166" name="AutoShape 6"/>
          <p:cNvSpPr>
            <a:spLocks noChangeArrowheads="1"/>
          </p:cNvSpPr>
          <p:nvPr/>
        </p:nvSpPr>
        <p:spPr bwMode="auto">
          <a:xfrm>
            <a:off x="5105400" y="4495800"/>
            <a:ext cx="2209800" cy="609600"/>
          </a:xfrm>
          <a:prstGeom prst="wedgeRoundRectCallout">
            <a:avLst>
              <a:gd name="adj1" fmla="val 11208"/>
              <a:gd name="adj2" fmla="val 70051"/>
              <a:gd name="adj3" fmla="val 16667"/>
            </a:avLst>
          </a:prstGeom>
          <a:noFill/>
          <a:ln w="9525">
            <a:noFill/>
            <a:miter lim="800000"/>
          </a:ln>
          <a:effectLst/>
        </p:spPr>
        <p:txBody>
          <a:bodyPr anchorCtr="1"/>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92168" name="AutoShape 8"/>
          <p:cNvSpPr>
            <a:spLocks noChangeArrowheads="1"/>
          </p:cNvSpPr>
          <p:nvPr/>
        </p:nvSpPr>
        <p:spPr bwMode="auto">
          <a:xfrm>
            <a:off x="6172200" y="4267200"/>
            <a:ext cx="1676400" cy="1371600"/>
          </a:xfrm>
          <a:prstGeom prst="wedgeRoundRectCallout">
            <a:avLst>
              <a:gd name="adj1" fmla="val -46593"/>
              <a:gd name="adj2" fmla="val 58912"/>
              <a:gd name="adj3" fmla="val 16667"/>
            </a:avLst>
          </a:prstGeom>
          <a:noFill/>
          <a:ln w="9525">
            <a:noFill/>
            <a:miter lim="800000"/>
          </a:ln>
          <a:effectLst/>
        </p:spPr>
        <p:txBody>
          <a:bodyPr anchorCtr="1"/>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92172" name="Rectangle 12"/>
          <p:cNvSpPr>
            <a:spLocks noChangeArrowheads="1"/>
          </p:cNvSpPr>
          <p:nvPr/>
        </p:nvSpPr>
        <p:spPr bwMode="auto">
          <a:xfrm>
            <a:off x="1981200" y="1371600"/>
            <a:ext cx="4876800" cy="5037138"/>
          </a:xfrm>
          <a:prstGeom prst="rect">
            <a:avLst/>
          </a:prstGeom>
          <a:noFill/>
          <a:ln w="9525">
            <a:noFill/>
            <a:miter lim="800000"/>
          </a:ln>
          <a:effectLst/>
        </p:spPr>
        <p:txBody>
          <a:bodyPr anchorCtr="1">
            <a:spAutoFit/>
          </a:bodyPr>
          <a:lstStyle/>
          <a:p>
            <a:pPr marL="0" marR="0" lvl="0" indent="0" algn="l" defTabSz="914400" rtl="0" eaLnBrk="0" fontAlgn="base" latinLnBrk="0" hangingPunct="0">
              <a:lnSpc>
                <a:spcPct val="85000"/>
              </a:lnSpc>
              <a:spcBef>
                <a:spcPct val="50000"/>
              </a:spcBef>
              <a:spcAft>
                <a:spcPct val="0"/>
              </a:spcAft>
              <a:buClr>
                <a:schemeClr val="tx2"/>
              </a:buClr>
              <a:buSzPct val="80000"/>
              <a:buFont typeface="Wingdings" panose="05000000000000000000" pitchFamily="2" charset="2"/>
              <a:buNone/>
              <a:defRPr/>
            </a:pPr>
            <a:r>
              <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a:t>
            </a:r>
            <a:r>
              <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支持型领导风格</a:t>
            </a:r>
            <a:endPar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50000"/>
              </a:spcBef>
              <a:spcAft>
                <a:spcPct val="0"/>
              </a:spcAft>
              <a:buClr>
                <a:schemeClr val="tx2"/>
              </a:buClr>
              <a:buSzPct val="80000"/>
              <a:buFont typeface="Wingdings" panose="05000000000000000000" pitchFamily="2" charset="2"/>
              <a:buNone/>
              <a:defRPr/>
            </a:pPr>
            <a:endPar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50000"/>
              </a:spcBef>
              <a:spcAft>
                <a:spcPct val="0"/>
              </a:spcAft>
              <a:buClr>
                <a:schemeClr val="tx2"/>
              </a:buClr>
              <a:buSzPct val="80000"/>
              <a:buFont typeface="Wingdings" panose="05000000000000000000" pitchFamily="2" charset="2"/>
              <a:buNone/>
              <a:defRPr/>
            </a:pPr>
            <a:r>
              <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——授权型领导风格</a:t>
            </a:r>
            <a:endPar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50000"/>
              </a:spcBef>
              <a:spcAft>
                <a:spcPct val="0"/>
              </a:spcAft>
              <a:buClr>
                <a:schemeClr val="tx2"/>
              </a:buClr>
              <a:buSzPct val="80000"/>
              <a:buFont typeface="Wingdings" panose="05000000000000000000" pitchFamily="2" charset="2"/>
              <a:buNone/>
              <a:defRPr/>
            </a:pPr>
            <a:endPar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50000"/>
              </a:spcBef>
              <a:spcAft>
                <a:spcPct val="0"/>
              </a:spcAft>
              <a:buClr>
                <a:schemeClr val="tx2"/>
              </a:buClr>
              <a:buSzPct val="80000"/>
              <a:buFont typeface="Wingdings" panose="05000000000000000000" pitchFamily="2" charset="2"/>
              <a:buNone/>
              <a:defRPr/>
            </a:pPr>
            <a:r>
              <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——教练型领导风格</a:t>
            </a:r>
            <a:endPar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50000"/>
              </a:spcBef>
              <a:spcAft>
                <a:spcPct val="0"/>
              </a:spcAft>
              <a:buClr>
                <a:schemeClr val="tx2"/>
              </a:buClr>
              <a:buSzPct val="80000"/>
              <a:buFont typeface="Wingdings" panose="05000000000000000000" pitchFamily="2" charset="2"/>
              <a:buNone/>
              <a:defRPr/>
            </a:pPr>
            <a:endPar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50000"/>
              </a:spcBef>
              <a:spcAft>
                <a:spcPct val="0"/>
              </a:spcAft>
              <a:buClr>
                <a:schemeClr val="tx2"/>
              </a:buClr>
              <a:buSzPct val="80000"/>
              <a:buFont typeface="Wingdings" panose="05000000000000000000" pitchFamily="2" charset="2"/>
              <a:buNone/>
              <a:defRPr/>
            </a:pPr>
            <a:r>
              <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——指挥型领导风格</a:t>
            </a:r>
            <a:endPar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5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小测试：</a:t>
            </a:r>
            <a:b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08548" name="AutoShape 4"/>
          <p:cNvSpPr>
            <a:spLocks noGrp="1" noChangeArrowheads="1"/>
          </p:cNvSpPr>
          <p:nvPr>
            <p:ph idx="1"/>
          </p:nvPr>
        </p:nvSpPr>
        <p:spPr>
          <a:xfrm>
            <a:off x="838200" y="1524000"/>
            <a:ext cx="3886200" cy="1524000"/>
          </a:xfrm>
          <a:prstGeom prst="wedgeRoundRectCallout">
            <a:avLst>
              <a:gd name="adj1" fmla="val 41014"/>
              <a:gd name="adj2" fmla="val 91042"/>
              <a:gd name="adj3" fmla="val 16667"/>
            </a:avLst>
          </a:prstGeom>
          <a:solidFill>
            <a:srgbClr val="66CCFF"/>
          </a:solidFill>
          <a:ln>
            <a:solidFill>
              <a:schemeClr val="bg1"/>
            </a:solidFill>
          </a:ln>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你是哪种类型的</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领导风格呢？</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pic>
        <p:nvPicPr>
          <p:cNvPr id="62468" name="Picture 5" descr="老师1"/>
          <p:cNvPicPr>
            <a:picLocks noChangeAspect="1"/>
          </p:cNvPicPr>
          <p:nvPr/>
        </p:nvPicPr>
        <p:blipFill>
          <a:blip r:embed="rId1"/>
          <a:stretch>
            <a:fillRect/>
          </a:stretch>
        </p:blipFill>
        <p:spPr>
          <a:xfrm>
            <a:off x="5105400" y="2667000"/>
            <a:ext cx="2895600" cy="3738563"/>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领导风格</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05475" name="Rectangle 3"/>
          <p:cNvSpPr>
            <a:spLocks noGrp="1" noChangeArrowheads="1"/>
          </p:cNvSpPr>
          <p:nvPr>
            <p:ph idx="1"/>
          </p:nvPr>
        </p:nvSpPr>
        <p:spPr/>
        <p:txBody>
          <a:bodyPr vert="horz" wrap="square" lIns="91440" tIns="45720" rIns="91440" bIns="45720" numCol="1" anchor="t" anchorCtr="1" compatLnSpc="1"/>
          <a:lstStyle/>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领导风格并没有好坏之分，关键在于你在什么场合、对什么样的人采取什么样的领导风格。</a:t>
            </a: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pic>
        <p:nvPicPr>
          <p:cNvPr id="63492" name="Picture 4" descr="BD06663_"/>
          <p:cNvPicPr>
            <a:picLocks noChangeAspect="1"/>
          </p:cNvPicPr>
          <p:nvPr/>
        </p:nvPicPr>
        <p:blipFill>
          <a:blip r:embed="rId1"/>
          <a:stretch>
            <a:fillRect/>
          </a:stretch>
        </p:blipFill>
        <p:spPr>
          <a:xfrm>
            <a:off x="4724400" y="3048000"/>
            <a:ext cx="3962400" cy="3200400"/>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领导风格</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06499" name="Rectangle 3"/>
          <p:cNvSpPr>
            <a:spLocks noGrp="1" noChangeArrowheads="1"/>
          </p:cNvSpPr>
          <p:nvPr>
            <p:ph idx="1"/>
          </p:nvPr>
        </p:nvSpPr>
        <p:spPr>
          <a:xfrm>
            <a:off x="457200" y="1676400"/>
            <a:ext cx="8686800" cy="4343400"/>
          </a:xfrm>
        </p:spPr>
        <p:txBody>
          <a:bodyPr vert="horz" wrap="square" lIns="91440" tIns="45720" rIns="91440" bIns="45720" numCol="1" anchor="t" anchorCtr="1" compatLnSpc="1"/>
          <a:lstStyle/>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4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事实上，无论采取哪种领导风格，其效果都取决于两个方面的因素，其一是下属的因素，其二是上司的因素。</a:t>
            </a:r>
            <a:r>
              <a:rPr kumimoji="0" lang="zh-CN" altLang="en-US"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下属的因素是指处在不同职业发展阶段和层次的下属具有不同的特点，这些不同的特点和层次需要有不同的领导风格与之相适应；上司的因素是指任何一个领导者都有多种领导风格可以选择，虽然看起来不同的领导者可能具备某种特定的领导风格，但是实际上，任何一个领导者都可以改变自己的领导风格，用与下属相适应的领导方式带领下属完成企业的目标。</a:t>
            </a:r>
            <a:endParaRPr kumimoji="0" lang="zh-CN" altLang="en-US"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66548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r>
              <a:rPr kumimoji="0" lang="zh-CN" altLang="en-US" sz="24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所以，我们需要了解的是：下属的发展阶段和层次；上司的不同领导风格。</a:t>
            </a:r>
            <a:endParaRPr kumimoji="0" lang="zh-CN" altLang="en-US" sz="24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下属的发展层次</a:t>
            </a: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07523" name="Rectangle 3"/>
          <p:cNvSpPr>
            <a:spLocks noGrp="1" noChangeArrowheads="1"/>
          </p:cNvSpPr>
          <p:nvPr>
            <p:ph idx="1"/>
          </p:nvPr>
        </p:nvSpPr>
        <p:spPr/>
        <p:txBody>
          <a:bodyPr vert="horz" wrap="square" lIns="91440" tIns="45720" rIns="91440" bIns="45720" numCol="1" anchor="t" anchorCtr="1" compatLnSpc="1"/>
          <a:lstStyle/>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下属的发展层次受到两个因素的影响——</a:t>
            </a:r>
            <a:r>
              <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工作能力</a:t>
            </a: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和</a:t>
            </a:r>
            <a:r>
              <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工作意愿。</a:t>
            </a:r>
            <a:endPar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工作能力是知识和技术共同作用的表现，反映出一个人的工作成熟程度，它可以经过教育、训练及经验的积累而获得。</a:t>
            </a:r>
            <a:endPar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工作意愿是人们在缺乏监督的状况下所表现出来的工作愿望。它是信心和动机的综合体。</a:t>
            </a:r>
            <a:endPar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75565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28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1024"/>
          <p:cNvSpPr/>
          <p:nvPr>
            <p:ph/>
          </p:nvPr>
        </p:nvSpPr>
        <p:spPr>
          <a:ln/>
        </p:spPr>
        <p:txBody>
          <a:bodyPr vert="horz" wrap="square" lIns="91440" tIns="45720" rIns="91440" bIns="45720" anchor="t" anchorCtr="1"/>
          <a:lstStyle/>
          <a:p>
            <a:pPr marL="0" indent="0">
              <a:buNone/>
            </a:pPr>
            <a:r>
              <a:rPr lang="zh-CN" altLang="en-US" b="1" dirty="0">
                <a:solidFill>
                  <a:schemeClr val="tx2"/>
                </a:solidFill>
                <a:effectLst/>
                <a:ea typeface="宋体" panose="02010600030101010101" pitchFamily="2" charset="-122"/>
              </a:rPr>
              <a:t>下属不同阶段工作能力和工作意愿的特征</a:t>
            </a:r>
            <a:endParaRPr lang="zh-CN" altLang="en-US" b="1" dirty="0">
              <a:solidFill>
                <a:schemeClr val="tx2"/>
              </a:solidFill>
              <a:effectLst/>
              <a:ea typeface="宋体" panose="02010600030101010101" pitchFamily="2" charset="-122"/>
            </a:endParaRPr>
          </a:p>
          <a:p>
            <a:pPr marL="0" indent="0">
              <a:buNone/>
            </a:pPr>
            <a:endParaRPr lang="zh-CN" altLang="en-US" b="1" dirty="0">
              <a:solidFill>
                <a:schemeClr val="tx2"/>
              </a:solidFill>
              <a:effectLst/>
              <a:ea typeface="宋体" panose="02010600030101010101" pitchFamily="2" charset="-122"/>
            </a:endParaRPr>
          </a:p>
          <a:p>
            <a:pPr marL="0" indent="0">
              <a:buNone/>
            </a:pPr>
            <a:endParaRPr lang="zh-CN" altLang="en-US" b="1" dirty="0">
              <a:solidFill>
                <a:schemeClr val="tx2"/>
              </a:solidFill>
              <a:effectLst/>
              <a:ea typeface="宋体" panose="02010600030101010101" pitchFamily="2" charset="-122"/>
            </a:endParaRPr>
          </a:p>
          <a:p>
            <a:pPr marL="0" indent="0">
              <a:buNone/>
            </a:pPr>
            <a:r>
              <a:rPr lang="zh-CN" altLang="en-US" sz="2400" b="1" dirty="0">
                <a:solidFill>
                  <a:schemeClr val="accent2"/>
                </a:solidFill>
                <a:effectLst/>
                <a:ea typeface="宋体" panose="02010600030101010101" pitchFamily="2" charset="-122"/>
              </a:rPr>
              <a:t>高工作能力   高工作能力           部分工作能力  低工作能力 </a:t>
            </a:r>
            <a:endParaRPr lang="zh-CN" altLang="en-US" sz="2400" b="1" dirty="0">
              <a:solidFill>
                <a:schemeClr val="accent2"/>
              </a:solidFill>
              <a:effectLst/>
              <a:ea typeface="宋体" panose="02010600030101010101" pitchFamily="2" charset="-122"/>
            </a:endParaRPr>
          </a:p>
          <a:p>
            <a:pPr marL="0" indent="0">
              <a:buNone/>
            </a:pPr>
            <a:r>
              <a:rPr lang="zh-CN" altLang="en-US" sz="2400" b="1" dirty="0">
                <a:solidFill>
                  <a:schemeClr val="accent2"/>
                </a:solidFill>
                <a:effectLst/>
                <a:ea typeface="宋体" panose="02010600030101010101" pitchFamily="2" charset="-122"/>
              </a:rPr>
              <a:t>高工作意愿   变动的工作意愿    低工作意愿     高工作意愿</a:t>
            </a:r>
            <a:endParaRPr lang="zh-CN" altLang="en-US" sz="2400" b="1" dirty="0">
              <a:solidFill>
                <a:schemeClr val="accent2"/>
              </a:solidFill>
              <a:effectLst/>
              <a:ea typeface="宋体" panose="02010600030101010101" pitchFamily="2" charset="-122"/>
            </a:endParaRPr>
          </a:p>
          <a:p>
            <a:pPr marL="0" indent="0">
              <a:buNone/>
            </a:pPr>
            <a:endParaRPr lang="zh-CN" altLang="en-US" sz="2400" b="1" dirty="0">
              <a:solidFill>
                <a:schemeClr val="accent2"/>
              </a:solidFill>
              <a:effectLst/>
              <a:ea typeface="宋体" panose="02010600030101010101" pitchFamily="2" charset="-122"/>
            </a:endParaRPr>
          </a:p>
          <a:p>
            <a:pPr marL="0" indent="0">
              <a:buNone/>
            </a:pPr>
            <a:endParaRPr lang="zh-CN" altLang="en-US" sz="2400" b="1" dirty="0">
              <a:solidFill>
                <a:schemeClr val="accent2"/>
              </a:solidFill>
              <a:effectLst/>
              <a:ea typeface="宋体" panose="02010600030101010101" pitchFamily="2" charset="-122"/>
            </a:endParaRPr>
          </a:p>
          <a:p>
            <a:pPr marL="0" indent="0">
              <a:buNone/>
            </a:pPr>
            <a:r>
              <a:rPr lang="zh-CN" altLang="en-US" sz="2400" b="1" dirty="0">
                <a:solidFill>
                  <a:schemeClr val="accent2"/>
                </a:solidFill>
                <a:effectLst/>
                <a:ea typeface="宋体" panose="02010600030101010101" pitchFamily="2" charset="-122"/>
              </a:rPr>
              <a:t>   阶段四         阶段三                  阶段二            阶段一</a:t>
            </a:r>
            <a:endParaRPr lang="zh-CN" altLang="en-US" sz="2400" b="1" dirty="0">
              <a:solidFill>
                <a:schemeClr val="accent2"/>
              </a:solidFill>
              <a:effectLst/>
              <a:ea typeface="宋体" panose="02010600030101010101" pitchFamily="2" charset="-122"/>
            </a:endParaRPr>
          </a:p>
          <a:p>
            <a:pPr marL="0" indent="0">
              <a:buNone/>
            </a:pPr>
            <a:endParaRPr lang="zh-CN" altLang="en-US" sz="2400" b="1" dirty="0">
              <a:solidFill>
                <a:schemeClr val="accent2"/>
              </a:solidFill>
              <a:effectLst/>
              <a:ea typeface="宋体" panose="02010600030101010101" pitchFamily="2" charset="-122"/>
            </a:endParaRPr>
          </a:p>
          <a:p>
            <a:pPr marL="0" indent="0">
              <a:buNone/>
            </a:pPr>
            <a:endParaRPr lang="zh-CN" altLang="en-US" sz="2400" b="1" dirty="0">
              <a:solidFill>
                <a:schemeClr val="accent2"/>
              </a:solidFill>
              <a:effectLst/>
              <a:ea typeface="宋体" panose="02010600030101010101" pitchFamily="2" charset="-122"/>
            </a:endParaRPr>
          </a:p>
          <a:p>
            <a:pPr marL="0" indent="0">
              <a:buNone/>
            </a:pPr>
            <a:endParaRPr lang="zh-CN" altLang="en-US" sz="2400" b="1" dirty="0">
              <a:solidFill>
                <a:schemeClr val="accent2"/>
              </a:solidFill>
              <a:effectLst/>
              <a:ea typeface="宋体" panose="02010600030101010101" pitchFamily="2" charset="-122"/>
            </a:endParaRPr>
          </a:p>
          <a:p>
            <a:pPr marL="0" indent="0">
              <a:buNone/>
            </a:pPr>
            <a:r>
              <a:rPr lang="zh-CN" altLang="en-US" sz="2400" b="1" dirty="0">
                <a:solidFill>
                  <a:schemeClr val="accent2"/>
                </a:solidFill>
                <a:effectLst/>
                <a:ea typeface="宋体" panose="02010600030101010101" pitchFamily="2" charset="-122"/>
              </a:rPr>
              <a:t>发展后期                                                              发展中</a:t>
            </a:r>
            <a:endParaRPr lang="zh-CN" altLang="en-US" sz="2400" b="1" dirty="0">
              <a:solidFill>
                <a:schemeClr val="accent2"/>
              </a:solidFill>
              <a:effectLst/>
              <a:ea typeface="宋体" panose="02010600030101010101" pitchFamily="2" charset="-122"/>
            </a:endParaRPr>
          </a:p>
          <a:p>
            <a:pPr marL="0" indent="0">
              <a:buNone/>
            </a:pPr>
            <a:r>
              <a:rPr lang="zh-CN" altLang="en-US" sz="2400" b="1" dirty="0">
                <a:solidFill>
                  <a:schemeClr val="accent2"/>
                </a:solidFill>
                <a:effectLst/>
                <a:ea typeface="宋体" panose="02010600030101010101" pitchFamily="2" charset="-122"/>
              </a:rPr>
              <a:t>                                  下属发展层次</a:t>
            </a:r>
            <a:endParaRPr lang="zh-CN" altLang="en-US" sz="2400" b="1" dirty="0">
              <a:solidFill>
                <a:schemeClr val="accent2"/>
              </a:solidFill>
              <a:effectLst/>
              <a:ea typeface="宋体" panose="02010600030101010101" pitchFamily="2" charset="-122"/>
            </a:endParaRPr>
          </a:p>
        </p:txBody>
      </p:sp>
      <p:sp>
        <p:nvSpPr>
          <p:cNvPr id="109572" name="Line 4"/>
          <p:cNvSpPr>
            <a:spLocks noChangeShapeType="1"/>
          </p:cNvSpPr>
          <p:nvPr/>
        </p:nvSpPr>
        <p:spPr bwMode="auto">
          <a:xfrm>
            <a:off x="0" y="3048000"/>
            <a:ext cx="9144000" cy="0"/>
          </a:xfrm>
          <a:prstGeom prst="line">
            <a:avLst/>
          </a:prstGeom>
          <a:noFill/>
          <a:ln w="9525">
            <a:noFill/>
            <a:roun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9575" name="Line 7"/>
          <p:cNvSpPr>
            <a:spLocks noChangeShapeType="1"/>
          </p:cNvSpPr>
          <p:nvPr/>
        </p:nvSpPr>
        <p:spPr bwMode="auto">
          <a:xfrm>
            <a:off x="0" y="3276600"/>
            <a:ext cx="9144000" cy="0"/>
          </a:xfrm>
          <a:prstGeom prst="line">
            <a:avLst/>
          </a:prstGeom>
          <a:noFill/>
          <a:ln w="9525">
            <a:solidFill>
              <a:schemeClr val="tx2"/>
            </a:solidFill>
            <a:roun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9576" name="Line 8"/>
          <p:cNvSpPr>
            <a:spLocks noChangeShapeType="1"/>
          </p:cNvSpPr>
          <p:nvPr/>
        </p:nvSpPr>
        <p:spPr bwMode="auto">
          <a:xfrm>
            <a:off x="2286000" y="1295400"/>
            <a:ext cx="0" cy="3276600"/>
          </a:xfrm>
          <a:prstGeom prst="line">
            <a:avLst/>
          </a:prstGeom>
          <a:noFill/>
          <a:ln w="9525">
            <a:solidFill>
              <a:schemeClr val="tx2"/>
            </a:solidFill>
            <a:roun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9577" name="Line 9"/>
          <p:cNvSpPr>
            <a:spLocks noChangeShapeType="1"/>
          </p:cNvSpPr>
          <p:nvPr/>
        </p:nvSpPr>
        <p:spPr bwMode="auto">
          <a:xfrm>
            <a:off x="4724400" y="1447800"/>
            <a:ext cx="0" cy="3124200"/>
          </a:xfrm>
          <a:prstGeom prst="line">
            <a:avLst/>
          </a:prstGeom>
          <a:noFill/>
          <a:ln w="9525">
            <a:solidFill>
              <a:schemeClr val="tx2"/>
            </a:solidFill>
            <a:roun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9578" name="Line 10"/>
          <p:cNvSpPr>
            <a:spLocks noChangeShapeType="1"/>
          </p:cNvSpPr>
          <p:nvPr/>
        </p:nvSpPr>
        <p:spPr bwMode="auto">
          <a:xfrm>
            <a:off x="6781800" y="1371600"/>
            <a:ext cx="0" cy="3200400"/>
          </a:xfrm>
          <a:prstGeom prst="line">
            <a:avLst/>
          </a:prstGeom>
          <a:noFill/>
          <a:ln w="9525">
            <a:solidFill>
              <a:schemeClr val="tx2"/>
            </a:solidFill>
            <a:roun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9579" name="Line 11"/>
          <p:cNvSpPr>
            <a:spLocks noChangeShapeType="1"/>
          </p:cNvSpPr>
          <p:nvPr/>
        </p:nvSpPr>
        <p:spPr bwMode="auto">
          <a:xfrm flipH="1">
            <a:off x="1981200" y="5105400"/>
            <a:ext cx="5181600" cy="0"/>
          </a:xfrm>
          <a:prstGeom prst="line">
            <a:avLst/>
          </a:prstGeom>
          <a:noFill/>
          <a:ln w="9525">
            <a:solidFill>
              <a:schemeClr val="tx2"/>
            </a:solidFill>
            <a:round/>
            <a:tailEnd type="triangle" w="med" len="me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权利与影响力</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23555" name="Rectangle 3"/>
          <p:cNvSpPr>
            <a:spLocks noGrp="1" noChangeArrowheads="1"/>
          </p:cNvSpPr>
          <p:nvPr>
            <p:ph idx="1"/>
          </p:nvPr>
        </p:nvSpPr>
        <p:spPr>
          <a:xfrm>
            <a:off x="228600" y="1981200"/>
            <a:ext cx="8686800" cy="43434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rPr>
              <a:t>权力——为什么你能给别人下命令</a:t>
            </a:r>
            <a:endParaRPr kumimoji="0" lang="zh-CN"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影响力——为什么有人追随你</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n"/>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权力与影响力</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noChangeArrowheads="1"/>
          </p:cNvSpPr>
          <p:nvPr>
            <p:ph/>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rPr>
              <a:t>4种领导风格</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r>
              <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指挥性行为</a:t>
            </a: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graphicFrame>
        <p:nvGraphicFramePr>
          <p:cNvPr id="110609" name="Group 17"/>
          <p:cNvGraphicFramePr>
            <a:graphicFrameLocks noGrp="1"/>
          </p:cNvGraphicFramePr>
          <p:nvPr/>
        </p:nvGraphicFramePr>
        <p:xfrm>
          <a:off x="1524000" y="1397000"/>
          <a:ext cx="6096000" cy="3784600"/>
        </p:xfrm>
        <a:graphic>
          <a:graphicData uri="http://schemas.openxmlformats.org/drawingml/2006/table">
            <a:tbl>
              <a:tblPr/>
              <a:tblGrid>
                <a:gridCol w="3048000"/>
                <a:gridCol w="3048000"/>
              </a:tblGrid>
              <a:tr h="1916112">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支持型</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低指挥</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高支持</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教练型</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高指挥</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低支持</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8488">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授权形</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低指挥</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低支持</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指挥型</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高指挥</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低支持</a:t>
                      </a:r>
                      <a:endParaRPr kumimoji="0" lang="zh-CN" altLang="en-US" sz="28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0608" name="Line 16"/>
          <p:cNvSpPr>
            <a:spLocks noChangeShapeType="1"/>
          </p:cNvSpPr>
          <p:nvPr/>
        </p:nvSpPr>
        <p:spPr bwMode="auto">
          <a:xfrm flipV="1">
            <a:off x="1524000" y="838200"/>
            <a:ext cx="0" cy="533400"/>
          </a:xfrm>
          <a:prstGeom prst="line">
            <a:avLst/>
          </a:prstGeom>
          <a:noFill/>
          <a:ln w="9525">
            <a:solidFill>
              <a:schemeClr val="tx1"/>
            </a:solidFill>
            <a:round/>
            <a:tailEnd type="triangle" w="med" len="me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10613" name="Line 21"/>
          <p:cNvSpPr>
            <a:spLocks noChangeShapeType="1"/>
          </p:cNvSpPr>
          <p:nvPr/>
        </p:nvSpPr>
        <p:spPr bwMode="auto">
          <a:xfrm>
            <a:off x="7543800" y="5181600"/>
            <a:ext cx="533400" cy="0"/>
          </a:xfrm>
          <a:prstGeom prst="line">
            <a:avLst/>
          </a:prstGeom>
          <a:noFill/>
          <a:ln w="9525">
            <a:solidFill>
              <a:schemeClr val="tx1"/>
            </a:solidFill>
            <a:round/>
            <a:tailEnd type="triangle" w="med" len="me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10615" name="Rectangle 23"/>
          <p:cNvSpPr>
            <a:spLocks noChangeArrowheads="1"/>
          </p:cNvSpPr>
          <p:nvPr/>
        </p:nvSpPr>
        <p:spPr bwMode="auto">
          <a:xfrm>
            <a:off x="685800" y="2133600"/>
            <a:ext cx="590550" cy="2551113"/>
          </a:xfrm>
          <a:prstGeom prst="rect">
            <a:avLst/>
          </a:prstGeom>
          <a:noFill/>
          <a:ln w="9525">
            <a:noFill/>
            <a:miter lim="800000"/>
          </a:ln>
          <a:effectLst/>
        </p:spPr>
        <p:txBody>
          <a:bodyPr wrap="none" anchorCtr="1">
            <a:spAutoFit/>
          </a:bodyP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支</a:t>
            </a:r>
            <a:endPar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持</a:t>
            </a:r>
            <a:endPar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性</a:t>
            </a:r>
            <a:endPar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行</a:t>
            </a:r>
            <a:endPar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为</a:t>
            </a:r>
            <a:endParaRPr kumimoji="0" lang="zh-CN" altLang="en-US" sz="3200" b="1" i="0" u="none" strike="noStrike" kern="1200" cap="none" spc="0" normalizeH="0" baseline="0" noProof="0">
              <a:ln>
                <a:noFill/>
              </a:ln>
              <a:solidFill>
                <a:schemeClr val="accent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noChangeArrowheads="1"/>
          </p:cNvSpPr>
          <p:nvPr>
            <p:ph/>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rPr>
              <a:t>选择领导风格</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p:txBody>
      </p:sp>
      <p:graphicFrame>
        <p:nvGraphicFramePr>
          <p:cNvPr id="115747" name="Group 35"/>
          <p:cNvGraphicFramePr>
            <a:graphicFrameLocks noGrp="1"/>
          </p:cNvGraphicFramePr>
          <p:nvPr/>
        </p:nvGraphicFramePr>
        <p:xfrm>
          <a:off x="381000" y="1397000"/>
          <a:ext cx="8305800" cy="4759325"/>
        </p:xfrm>
        <a:graphic>
          <a:graphicData uri="http://schemas.openxmlformats.org/drawingml/2006/table">
            <a:tbl>
              <a:tblPr/>
              <a:tblGrid>
                <a:gridCol w="4152900"/>
                <a:gridCol w="4152900"/>
              </a:tblGrid>
              <a:tr h="639703">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员工的发展层次</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对应的领导风格</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2571">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阶段一：低能力、高意愿</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指挥性：组织、监督和控制</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0322">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阶段二：些许能力、低意志</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教练型：指挥、支持</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158">
                <a:tc>
                  <a:txBody>
                    <a:bodyPr/>
                    <a:lstStyle/>
                    <a:p>
                      <a:pPr marL="1240155" marR="0" lvl="0" indent="-124015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阶段三：高能力、变动的意         愿</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支持性：赞扬、倾听、辅助</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2571">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阶段四：高能力、高意愿</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rPr>
                        <a:t>授权性：授权、保留</a:t>
                      </a:r>
                      <a:endParaRPr kumimoji="0" lang="zh-CN" altLang="en-US" sz="2400" b="1" i="0" u="none" strike="noStrike" cap="none" normalizeH="0" baseline="0" smtClean="0">
                        <a:ln>
                          <a:noFill/>
                        </a:ln>
                        <a:solidFill>
                          <a:schemeClr val="accent2"/>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a:spLocks noChangeArrowheads="1"/>
          </p:cNvSpPr>
          <p:nvPr/>
        </p:nvSpPr>
        <p:spPr bwMode="auto">
          <a:xfrm>
            <a:off x="0" y="990600"/>
            <a:ext cx="9144000" cy="9683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ln>
          <a:effectLst/>
        </p:spPr>
        <p:txBody>
          <a:bodyPr wrap="none" anchor="ct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16739" name="Rectangle 3"/>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领  导</a:t>
            </a:r>
            <a:endParaRPr kumimoji="0" lang="zh-CN" altLang="en-GB"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16740" name="Rectangle 4"/>
          <p:cNvSpPr>
            <a:spLocks noGrp="1" noChangeArrowheads="1"/>
          </p:cNvSpPr>
          <p:nvPr>
            <p:ph idx="1"/>
          </p:nvPr>
        </p:nvSpPr>
        <p:spPr>
          <a:xfrm>
            <a:off x="304800" y="1447800"/>
            <a:ext cx="7391400" cy="3962400"/>
          </a:xfrm>
        </p:spPr>
        <p:txBody>
          <a:bodyPr vert="horz" wrap="square" lIns="91440" tIns="45720" rIns="91440" bIns="45720" numCol="1" anchor="t" anchorCtr="1" compatLnSpc="1"/>
          <a:lstStyle/>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权力与影响力</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建立影响力</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rPr>
              <a:t>领导风格</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endParaRPr>
          </a:p>
          <a:p>
            <a:pPr marL="781050" marR="0" lvl="3" indent="0" algn="l" defTabSz="914400" rtl="0" eaLnBrk="0" fontAlgn="base" latinLnBrk="0" hangingPunct="0">
              <a:lnSpc>
                <a:spcPct val="90000"/>
              </a:lnSpc>
              <a:spcBef>
                <a:spcPct val="20000"/>
              </a:spcBef>
              <a:spcAft>
                <a:spcPct val="0"/>
              </a:spcAft>
              <a:buClr>
                <a:schemeClr val="tx2"/>
              </a:buClr>
              <a:buSzTx/>
              <a:buFont typeface="Wingdings" panose="05000000000000000000" pitchFamily="2" charset="2"/>
              <a:buChar char="Ø"/>
              <a:defRPr/>
            </a:pPr>
            <a:r>
              <a:rPr kumimoji="0" lang="zh-CN" altLang="en-GB"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rPr>
              <a:t>做一个好教练</a:t>
            </a:r>
            <a:endParaRPr kumimoji="0" lang="zh-CN" altLang="en-GB"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0-#ppt_w/2"/>
                                          </p:val>
                                        </p:tav>
                                        <p:tav tm="100000">
                                          <p:val>
                                            <p:strVal val="#ppt_x"/>
                                          </p:val>
                                        </p:tav>
                                      </p:tavLst>
                                    </p:anim>
                                    <p:anim calcmode="lin" valueType="num">
                                      <p:cBhvr additive="base">
                                        <p:cTn id="8" dur="500" fill="hold"/>
                                        <p:tgtEl>
                                          <p:spTgt spid="1167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6740">
                                            <p:txEl>
                                              <p:charRg st="4294967295" end="4294967295"/>
                                            </p:txEl>
                                          </p:spTgt>
                                        </p:tgtEl>
                                        <p:attrNameLst>
                                          <p:attrName>style.visibility</p:attrName>
                                        </p:attrNameLst>
                                      </p:cBhvr>
                                      <p:to>
                                        <p:strVal val="visible"/>
                                      </p:to>
                                    </p:set>
                                    <p:animEffect transition="in" filter="wipe(left)">
                                      <p:cBhvr>
                                        <p:cTn id="12" dur="500"/>
                                        <p:tgtEl>
                                          <p:spTgt spid="116740">
                                            <p:txEl>
                                              <p:charRg st="4294967295" end="4294967295"/>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6740">
                                            <p:txEl>
                                              <p:charRg st="0" end="7"/>
                                            </p:txEl>
                                          </p:spTgt>
                                        </p:tgtEl>
                                        <p:attrNameLst>
                                          <p:attrName>style.visibility</p:attrName>
                                        </p:attrNameLst>
                                      </p:cBhvr>
                                      <p:to>
                                        <p:strVal val="visible"/>
                                      </p:to>
                                    </p:set>
                                    <p:animEffect transition="in" filter="wipe(left)">
                                      <p:cBhvr>
                                        <p:cTn id="16" dur="500"/>
                                        <p:tgtEl>
                                          <p:spTgt spid="116740">
                                            <p:txEl>
                                              <p:charRg st="0" end="7"/>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740">
                                            <p:txEl>
                                              <p:charRg st="8" end="14"/>
                                            </p:txEl>
                                          </p:spTgt>
                                        </p:tgtEl>
                                        <p:attrNameLst>
                                          <p:attrName>style.visibility</p:attrName>
                                        </p:attrNameLst>
                                      </p:cBhvr>
                                      <p:to>
                                        <p:strVal val="visible"/>
                                      </p:to>
                                    </p:set>
                                    <p:animEffect transition="in" filter="wipe(left)">
                                      <p:cBhvr>
                                        <p:cTn id="19" dur="500"/>
                                        <p:tgtEl>
                                          <p:spTgt spid="116740">
                                            <p:txEl>
                                              <p:charRg st="8" end="1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6740">
                                            <p:txEl>
                                              <p:charRg st="15" end="20"/>
                                            </p:txEl>
                                          </p:spTgt>
                                        </p:tgtEl>
                                        <p:attrNameLst>
                                          <p:attrName>style.visibility</p:attrName>
                                        </p:attrNameLst>
                                      </p:cBhvr>
                                      <p:to>
                                        <p:strVal val="visible"/>
                                      </p:to>
                                    </p:set>
                                    <p:animEffect transition="in" filter="wipe(left)">
                                      <p:cBhvr>
                                        <p:cTn id="22" dur="500"/>
                                        <p:tgtEl>
                                          <p:spTgt spid="116740">
                                            <p:txEl>
                                              <p:charRg st="15" end="2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6740">
                                            <p:txEl>
                                              <p:charRg st="21" end="28"/>
                                            </p:txEl>
                                          </p:spTgt>
                                        </p:tgtEl>
                                        <p:attrNameLst>
                                          <p:attrName>style.visibility</p:attrName>
                                        </p:attrNameLst>
                                      </p:cBhvr>
                                      <p:to>
                                        <p:strVal val="visible"/>
                                      </p:to>
                                    </p:set>
                                    <p:animEffect transition="in" filter="wipe(left)">
                                      <p:cBhvr>
                                        <p:cTn id="25" dur="500"/>
                                        <p:tgtEl>
                                          <p:spTgt spid="116740">
                                            <p:txEl>
                                              <p:charRg st="21"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p:bldP spid="116740" grpId="0" advAuto="100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做教练式经理</a:t>
            </a: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18787" name="Rectangle 3"/>
          <p:cNvSpPr>
            <a:spLocks noGrp="1" noChangeArrowheads="1"/>
          </p:cNvSpPr>
          <p:nvPr>
            <p:ph idx="1"/>
          </p:nvPr>
        </p:nvSpPr>
        <p:spPr>
          <a:xfrm>
            <a:off x="228600" y="1676400"/>
            <a:ext cx="8915400" cy="4343400"/>
          </a:xfrm>
        </p:spPr>
        <p:txBody>
          <a:bodyPr vert="horz" wrap="square" lIns="91440" tIns="45720" rIns="91440" bIns="45720" numCol="1" anchor="t" anchorCtr="1" compatLnSpc="1"/>
          <a:lstStyle/>
          <a:p>
            <a:pPr marL="1995805" marR="0" lvl="0" indent="-199580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注意：下属工作能力的70%是从工作中得来的。</a:t>
            </a: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1995805" marR="0" lvl="0" indent="-199580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1995805" marR="0" lvl="0" indent="-199580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更应注意：这70%的能力，大部分不是自然而然 生出来的，而是在上司的辅导，教练下成长起来的。</a:t>
            </a: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1" name="AutoShape 3"/>
          <p:cNvSpPr>
            <a:spLocks noChangeArrowheads="1"/>
          </p:cNvSpPr>
          <p:nvPr/>
        </p:nvSpPr>
        <p:spPr bwMode="auto">
          <a:xfrm>
            <a:off x="685800" y="914400"/>
            <a:ext cx="3048000" cy="1524000"/>
          </a:xfrm>
          <a:prstGeom prst="wedgeRoundRectCallout">
            <a:avLst>
              <a:gd name="adj1" fmla="val 39532"/>
              <a:gd name="adj2" fmla="val 73856"/>
              <a:gd name="adj3" fmla="val 16667"/>
            </a:avLst>
          </a:prstGeom>
          <a:solidFill>
            <a:srgbClr val="66CCFF"/>
          </a:solidFill>
          <a:ln w="9525">
            <a:noFill/>
            <a:miter lim="800000"/>
          </a:ln>
          <a:effectLst/>
        </p:spPr>
        <p:txBody>
          <a:bodyPr anchorCtr="1"/>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领导的业绩——你身边的人，或成你，或败你。</a:t>
            </a:r>
            <a:endParaRPr kumimoji="0" lang="en-US" altLang="zh-CN"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19814" name="AutoShape 6"/>
          <p:cNvSpPr>
            <a:spLocks noGrp="1" noChangeArrowheads="1"/>
          </p:cNvSpPr>
          <p:nvPr>
            <p:ph/>
          </p:nvPr>
        </p:nvSpPr>
        <p:spPr>
          <a:xfrm>
            <a:off x="5334000" y="914400"/>
            <a:ext cx="2895600" cy="1371600"/>
          </a:xfrm>
          <a:prstGeom prst="wedgeRoundRectCallout">
            <a:avLst>
              <a:gd name="adj1" fmla="val -44352"/>
              <a:gd name="adj2" fmla="val 86806"/>
              <a:gd name="adj3" fmla="val 16667"/>
            </a:avLst>
          </a:prstGeom>
          <a:solidFill>
            <a:srgbClr val="66CCFF"/>
          </a:solidFill>
        </p:spPr>
        <p:txBody>
          <a:bodyPr vert="horz" wrap="square" lIns="91440" tIns="45720" rIns="91440" bIns="45720" numCol="1" anchor="t" anchorCtr="1" compatLnSpc="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团队的业绩——最大限度地利用下属的能力</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119815" name="AutoShape 7"/>
          <p:cNvSpPr>
            <a:spLocks noChangeArrowheads="1"/>
          </p:cNvSpPr>
          <p:nvPr/>
        </p:nvSpPr>
        <p:spPr bwMode="auto">
          <a:xfrm>
            <a:off x="685800" y="4953000"/>
            <a:ext cx="3048000" cy="1447800"/>
          </a:xfrm>
          <a:prstGeom prst="wedgeRoundRectCallout">
            <a:avLst>
              <a:gd name="adj1" fmla="val 43907"/>
              <a:gd name="adj2" fmla="val -94407"/>
              <a:gd name="adj3" fmla="val 16667"/>
            </a:avLst>
          </a:prstGeom>
          <a:solidFill>
            <a:srgbClr val="66CCFF"/>
          </a:solidFill>
          <a:ln w="9525">
            <a:noFill/>
            <a:miter lim="800000"/>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你是否很累——如果你不想独自承担所有重任</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19816" name="AutoShape 8"/>
          <p:cNvSpPr>
            <a:spLocks noChangeArrowheads="1"/>
          </p:cNvSpPr>
          <p:nvPr/>
        </p:nvSpPr>
        <p:spPr bwMode="auto">
          <a:xfrm>
            <a:off x="5334000" y="4953000"/>
            <a:ext cx="2971800" cy="1447800"/>
          </a:xfrm>
          <a:prstGeom prst="wedgeRoundRectCallout">
            <a:avLst>
              <a:gd name="adj1" fmla="val -39477"/>
              <a:gd name="adj2" fmla="val -90569"/>
              <a:gd name="adj3" fmla="val 16667"/>
            </a:avLst>
          </a:prstGeom>
          <a:solidFill>
            <a:srgbClr val="66CCFF"/>
          </a:solidFill>
          <a:ln w="9525">
            <a:noFill/>
            <a:miter lim="800000"/>
          </a:ln>
          <a:effectLst/>
        </p:spPr>
        <p:txBody>
          <a:bodyPr anchorCtr="1"/>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水涨船高——我们都曾经得到别人的辅导而成长</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19817" name="Oval 9"/>
          <p:cNvSpPr>
            <a:spLocks noChangeArrowheads="1"/>
          </p:cNvSpPr>
          <p:nvPr/>
        </p:nvSpPr>
        <p:spPr bwMode="auto">
          <a:xfrm>
            <a:off x="3124200" y="2667000"/>
            <a:ext cx="2895600" cy="1752600"/>
          </a:xfrm>
          <a:prstGeom prst="ellipse">
            <a:avLst/>
          </a:prstGeom>
          <a:solidFill>
            <a:schemeClr val="accent2"/>
          </a:solidFill>
          <a:ln w="9525">
            <a:noFill/>
            <a:round/>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bg2"/>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做式</a:t>
            </a:r>
            <a:endParaRPr kumimoji="0" lang="zh-CN" altLang="en-US" sz="2800" b="1" i="0" u="none" strike="noStrike" kern="1200" cap="none" spc="0" normalizeH="0" baseline="0" noProof="0">
              <a:ln>
                <a:noFill/>
              </a:ln>
              <a:solidFill>
                <a:schemeClr val="bg2"/>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bg2"/>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教经</a:t>
            </a:r>
            <a:endParaRPr kumimoji="0" lang="zh-CN" altLang="en-US" sz="2800" b="1" i="0" u="none" strike="noStrike" kern="1200" cap="none" spc="0" normalizeH="0" baseline="0" noProof="0">
              <a:ln>
                <a:noFill/>
              </a:ln>
              <a:solidFill>
                <a:schemeClr val="bg2"/>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bg2"/>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练理</a:t>
            </a:r>
            <a:endParaRPr kumimoji="0" lang="zh-CN" altLang="en-US" sz="2800" b="1" i="0" u="none" strike="noStrike" kern="1200" cap="none" spc="0" normalizeH="0" baseline="0" noProof="0">
              <a:ln>
                <a:noFill/>
              </a:ln>
              <a:solidFill>
                <a:schemeClr val="bg2"/>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ppt_x"/>
                                          </p:val>
                                        </p:tav>
                                        <p:tav tm="100000">
                                          <p:val>
                                            <p:strVal val="#ppt_x"/>
                                          </p:val>
                                        </p:tav>
                                      </p:tavLst>
                                    </p:anim>
                                    <p:anim calcmode="lin" valueType="num">
                                      <p:cBhvr additive="base">
                                        <p:cTn id="8" dur="500" fill="hold"/>
                                        <p:tgtEl>
                                          <p:spTgt spid="1198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4"/>
                                        </p:tgtEl>
                                        <p:attrNameLst>
                                          <p:attrName>style.visibility</p:attrName>
                                        </p:attrNameLst>
                                      </p:cBhvr>
                                      <p:to>
                                        <p:strVal val="visible"/>
                                      </p:to>
                                    </p:set>
                                    <p:anim calcmode="lin" valueType="num">
                                      <p:cBhvr additive="base">
                                        <p:cTn id="13" dur="500" fill="hold"/>
                                        <p:tgtEl>
                                          <p:spTgt spid="119814"/>
                                        </p:tgtEl>
                                        <p:attrNameLst>
                                          <p:attrName>ppt_x</p:attrName>
                                        </p:attrNameLst>
                                      </p:cBhvr>
                                      <p:tavLst>
                                        <p:tav tm="0">
                                          <p:val>
                                            <p:strVal val="0-#ppt_w/2"/>
                                          </p:val>
                                        </p:tav>
                                        <p:tav tm="100000">
                                          <p:val>
                                            <p:strVal val="#ppt_x"/>
                                          </p:val>
                                        </p:tav>
                                      </p:tavLst>
                                    </p:anim>
                                    <p:anim calcmode="lin" valueType="num">
                                      <p:cBhvr additive="base">
                                        <p:cTn id="14" dur="500" fill="hold"/>
                                        <p:tgtEl>
                                          <p:spTgt spid="1198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5"/>
                                        </p:tgtEl>
                                        <p:attrNameLst>
                                          <p:attrName>style.visibility</p:attrName>
                                        </p:attrNameLst>
                                      </p:cBhvr>
                                      <p:to>
                                        <p:strVal val="visible"/>
                                      </p:to>
                                    </p:set>
                                    <p:anim calcmode="lin" valueType="num">
                                      <p:cBhvr additive="base">
                                        <p:cTn id="19" dur="500" fill="hold"/>
                                        <p:tgtEl>
                                          <p:spTgt spid="119815"/>
                                        </p:tgtEl>
                                        <p:attrNameLst>
                                          <p:attrName>ppt_x</p:attrName>
                                        </p:attrNameLst>
                                      </p:cBhvr>
                                      <p:tavLst>
                                        <p:tav tm="0">
                                          <p:val>
                                            <p:strVal val="0-#ppt_w/2"/>
                                          </p:val>
                                        </p:tav>
                                        <p:tav tm="100000">
                                          <p:val>
                                            <p:strVal val="#ppt_x"/>
                                          </p:val>
                                        </p:tav>
                                      </p:tavLst>
                                    </p:anim>
                                    <p:anim calcmode="lin" valueType="num">
                                      <p:cBhvr additive="base">
                                        <p:cTn id="20" dur="500" fill="hold"/>
                                        <p:tgtEl>
                                          <p:spTgt spid="1198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16"/>
                                        </p:tgtEl>
                                        <p:attrNameLst>
                                          <p:attrName>style.visibility</p:attrName>
                                        </p:attrNameLst>
                                      </p:cBhvr>
                                      <p:to>
                                        <p:strVal val="visible"/>
                                      </p:to>
                                    </p:set>
                                    <p:anim calcmode="lin" valueType="num">
                                      <p:cBhvr additive="base">
                                        <p:cTn id="25" dur="500" fill="hold"/>
                                        <p:tgtEl>
                                          <p:spTgt spid="119816"/>
                                        </p:tgtEl>
                                        <p:attrNameLst>
                                          <p:attrName>ppt_x</p:attrName>
                                        </p:attrNameLst>
                                      </p:cBhvr>
                                      <p:tavLst>
                                        <p:tav tm="0">
                                          <p:val>
                                            <p:strVal val="0-#ppt_w/2"/>
                                          </p:val>
                                        </p:tav>
                                        <p:tav tm="100000">
                                          <p:val>
                                            <p:strVal val="#ppt_x"/>
                                          </p:val>
                                        </p:tav>
                                      </p:tavLst>
                                    </p:anim>
                                    <p:anim calcmode="lin" valueType="num">
                                      <p:cBhvr additive="base">
                                        <p:cTn id="26" dur="500" fill="hold"/>
                                        <p:tgtEl>
                                          <p:spTgt spid="1198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9817"/>
                                        </p:tgtEl>
                                        <p:attrNameLst>
                                          <p:attrName>style.visibility</p:attrName>
                                        </p:attrNameLst>
                                      </p:cBhvr>
                                      <p:to>
                                        <p:strVal val="visible"/>
                                      </p:to>
                                    </p:set>
                                    <p:anim calcmode="lin" valueType="num">
                                      <p:cBhvr additive="base">
                                        <p:cTn id="31" dur="500" fill="hold"/>
                                        <p:tgtEl>
                                          <p:spTgt spid="119817"/>
                                        </p:tgtEl>
                                        <p:attrNameLst>
                                          <p:attrName>ppt_x</p:attrName>
                                        </p:attrNameLst>
                                      </p:cBhvr>
                                      <p:tavLst>
                                        <p:tav tm="0">
                                          <p:val>
                                            <p:strVal val="#ppt_x"/>
                                          </p:val>
                                        </p:tav>
                                        <p:tav tm="100000">
                                          <p:val>
                                            <p:strVal val="#ppt_x"/>
                                          </p:val>
                                        </p:tav>
                                      </p:tavLst>
                                    </p:anim>
                                    <p:anim calcmode="lin" valueType="num">
                                      <p:cBhvr additive="base">
                                        <p:cTn id="32" dur="500" fill="hold"/>
                                        <p:tgtEl>
                                          <p:spTgt spid="1198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nimBg="1"/>
      <p:bldP spid="119814" grpId="0" bldLvl="0" animBg="1"/>
      <p:bldP spid="119815" grpId="0" animBg="1"/>
      <p:bldP spid="119816" grpId="0" animBg="1"/>
      <p:bldP spid="1198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a:spLocks noGrp="1" noChangeArrowheads="1"/>
          </p:cNvSpPr>
          <p:nvPr>
            <p:ph/>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rPr>
              <a:t>辅导与脱产培训是不同的</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n-lt"/>
              <a:ea typeface="宋体" panose="02010600030101010101" pitchFamily="2" charset="-122"/>
              <a:cs typeface="+mn-cs"/>
            </a:endParaRPr>
          </a:p>
        </p:txBody>
      </p:sp>
      <p:graphicFrame>
        <p:nvGraphicFramePr>
          <p:cNvPr id="129027" name="Group 3"/>
          <p:cNvGraphicFramePr>
            <a:graphicFrameLocks noGrp="1"/>
          </p:cNvGraphicFramePr>
          <p:nvPr/>
        </p:nvGraphicFramePr>
        <p:xfrm>
          <a:off x="381000" y="1143000"/>
          <a:ext cx="8382000" cy="5194300"/>
        </p:xfrm>
        <a:graphic>
          <a:graphicData uri="http://schemas.openxmlformats.org/drawingml/2006/table">
            <a:tbl>
              <a:tblPr/>
              <a:tblGrid>
                <a:gridCol w="1676400"/>
                <a:gridCol w="3441700"/>
                <a:gridCol w="3263900"/>
              </a:tblGrid>
              <a:tr h="533361">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项目</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辅导</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脱产培训</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449">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时间</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工作中，无专门时间</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专门的培训时间</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804">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地点</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在工作现场，不停止工作</a:t>
                      </a:r>
                      <a:endParaRPr kumimoji="0" lang="en-US" altLang="zh-CN"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离开工作现场，放下手中的工作</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804">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培训师</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上司（直属上司）</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专业的培训师或专门人员</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274">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教材</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没有</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有</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804">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需求</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针对某个人的特定问题</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共同的问题</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804">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人数</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一对一</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pPr>
                      <a:r>
                        <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集中，数人或数十人</a:t>
                      </a:r>
                      <a:endParaRPr kumimoji="0" lang="zh-CN" altLang="en-US"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辅导的障碍</a:t>
            </a:r>
            <a:b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21859"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障碍一：下属的态度：</a:t>
            </a: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习惯于服从命令，不习惯接受辅导</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推卸责任</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混日子</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有自己的老一套</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认为辅导没有什么效果</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将辅导与人际关系混为一谈</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辅导的障碍</a:t>
            </a:r>
            <a:b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22883"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障碍二：中层经理的态度和能力</a:t>
            </a: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中层经理能力不高</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没有时间</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跟没有工作热情的下属谈辅导，简直对牛弹琴</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下属水平高了我怎么办</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辅导没有什么用处</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辅导=命令</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不知道如何辅导</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ü"/>
              <a:defRPr/>
            </a:pP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辅导的八个要点</a:t>
            </a:r>
            <a:b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23907" name="Rectangle 3"/>
          <p:cNvSpPr>
            <a:spLocks noGrp="1" noChangeArrowheads="1"/>
          </p:cNvSpPr>
          <p:nvPr>
            <p:ph idx="1"/>
          </p:nvPr>
        </p:nvSpPr>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要点一：言传身教</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要点二：辅导的目的在于协助学习</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要点三：协助下属解决特定问题</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要点四：直接运用在工作上</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要点五：精心挑选胜利之师</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要点六：了解下属在辅导方面的需求</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要点七：不一视同仁</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要点八：准确了解下属水平</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7" name="AutoShape 5"/>
          <p:cNvSpPr>
            <a:spLocks noChangeArrowheads="1"/>
          </p:cNvSpPr>
          <p:nvPr/>
        </p:nvSpPr>
        <p:spPr bwMode="auto">
          <a:xfrm>
            <a:off x="762000" y="457200"/>
            <a:ext cx="5791200" cy="2971800"/>
          </a:xfrm>
          <a:prstGeom prst="wedgeRoundRectCallout">
            <a:avLst>
              <a:gd name="adj1" fmla="val 38731"/>
              <a:gd name="adj2" fmla="val 73236"/>
              <a:gd name="adj3" fmla="val 16667"/>
            </a:avLst>
          </a:prstGeom>
          <a:solidFill>
            <a:srgbClr val="66CCFF"/>
          </a:solidFill>
          <a:ln w="9525">
            <a:noFill/>
            <a:miter lim="800000"/>
          </a:ln>
          <a:effectLst/>
        </p:spPr>
        <p:txBody>
          <a:bodyP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辅导应该是首先改善最影响绩效的那个因素，满足那个辅导需求，只 有解决好最影响工作的那个不足，整 体的工作业绩才有可能有一个大的改</a:t>
            </a:r>
            <a:endParaRPr kumimoji="0" lang="zh-CN" altLang="en-US"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善。如果在下属极其繁忙的工作当中，在下属众多的辅导需求中，不先解决最影响业绩的那个因素，那么，这种辅导常常是徒劳的、毫无意义的。</a:t>
            </a:r>
            <a:endParaRPr kumimoji="0"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pic>
        <p:nvPicPr>
          <p:cNvPr id="131082" name="Picture 10" descr="大声叫喊"/>
          <p:cNvPicPr>
            <a:picLocks noChangeAspect="1"/>
          </p:cNvPicPr>
          <p:nvPr>
            <p:ph/>
          </p:nvPr>
        </p:nvPicPr>
        <p:blipFill>
          <a:blip r:embed="rId1"/>
          <a:srcRect/>
          <a:stretch>
            <a:fillRect/>
          </a:stretch>
        </p:blipFill>
        <p:spPr>
          <a:xfrm>
            <a:off x="5105400" y="3733800"/>
            <a:ext cx="3657600" cy="31242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82"/>
                                        </p:tgtEl>
                                        <p:attrNameLst>
                                          <p:attrName>style.visibility</p:attrName>
                                        </p:attrNameLst>
                                      </p:cBhvr>
                                      <p:to>
                                        <p:strVal val="visible"/>
                                      </p:to>
                                    </p:set>
                                    <p:anim calcmode="lin" valueType="num">
                                      <p:cBhvr additive="base">
                                        <p:cTn id="7" dur="500" fill="hold"/>
                                        <p:tgtEl>
                                          <p:spTgt spid="131082"/>
                                        </p:tgtEl>
                                        <p:attrNameLst>
                                          <p:attrName>ppt_x</p:attrName>
                                        </p:attrNameLst>
                                      </p:cBhvr>
                                      <p:tavLst>
                                        <p:tav tm="0">
                                          <p:val>
                                            <p:strVal val="#ppt_x"/>
                                          </p:val>
                                        </p:tav>
                                        <p:tav tm="100000">
                                          <p:val>
                                            <p:strVal val="#ppt_x"/>
                                          </p:val>
                                        </p:tav>
                                      </p:tavLst>
                                    </p:anim>
                                    <p:anim calcmode="lin" valueType="num">
                                      <p:cBhvr additive="base">
                                        <p:cTn id="8" dur="500" fill="hold"/>
                                        <p:tgtEl>
                                          <p:spTgt spid="1310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1077"/>
                                        </p:tgtEl>
                                        <p:attrNameLst>
                                          <p:attrName>style.visibility</p:attrName>
                                        </p:attrNameLst>
                                      </p:cBhvr>
                                      <p:to>
                                        <p:strVal val="visible"/>
                                      </p:to>
                                    </p:set>
                                    <p:anim calcmode="lin" valueType="num">
                                      <p:cBhvr additive="base">
                                        <p:cTn id="12" dur="500" fill="hold"/>
                                        <p:tgtEl>
                                          <p:spTgt spid="131077"/>
                                        </p:tgtEl>
                                        <p:attrNameLst>
                                          <p:attrName>ppt_x</p:attrName>
                                        </p:attrNameLst>
                                      </p:cBhvr>
                                      <p:tavLst>
                                        <p:tav tm="0">
                                          <p:val>
                                            <p:strVal val="#ppt_x"/>
                                          </p:val>
                                        </p:tav>
                                        <p:tav tm="100000">
                                          <p:val>
                                            <p:strVal val="#ppt_x"/>
                                          </p:val>
                                        </p:tav>
                                      </p:tavLst>
                                    </p:anim>
                                    <p:anim calcmode="lin" valueType="num">
                                      <p:cBhvr additive="base">
                                        <p:cTn id="13" dur="500" fill="hold"/>
                                        <p:tgtEl>
                                          <p:spTgt spid="131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权力的金字塔</a:t>
            </a:r>
            <a:br>
              <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br>
            <a:endParaRPr kumimoji="0" lang="zh-CN" alt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33795" name="Rectangle 3"/>
          <p:cNvSpPr>
            <a:spLocks noGrp="1" noChangeArrowheads="1"/>
          </p:cNvSpPr>
          <p:nvPr>
            <p:ph idx="1"/>
          </p:nvPr>
        </p:nvSpPr>
        <p:spPr>
          <a:xfrm>
            <a:off x="0" y="1143000"/>
            <a:ext cx="9144000" cy="5715000"/>
          </a:xfrm>
        </p:spPr>
        <p:txBody>
          <a:bodyPr vert="horz" wrap="square" lIns="91440" tIns="45720" rIns="91440" bIns="45720" numCol="1" anchor="t" anchorCtr="1" compatLnSpc="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政府系列                         企业系列</a:t>
            </a: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33797" name="Line 5"/>
          <p:cNvSpPr>
            <a:spLocks noChangeShapeType="1"/>
          </p:cNvSpPr>
          <p:nvPr/>
        </p:nvSpPr>
        <p:spPr bwMode="blackWhite">
          <a:xfrm>
            <a:off x="914400" y="5105400"/>
            <a:ext cx="2971800" cy="0"/>
          </a:xfrm>
          <a:prstGeom prst="line">
            <a:avLst/>
          </a:prstGeom>
          <a:noFill/>
          <a:ln w="9525">
            <a:noFill/>
            <a:round/>
          </a:ln>
          <a:effectLst/>
        </p:spPr>
        <p:txBody>
          <a:bodyPr lIns="36000" rIns="36000" anchor="ct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3798" name="Line 6"/>
          <p:cNvSpPr>
            <a:spLocks noChangeShapeType="1"/>
          </p:cNvSpPr>
          <p:nvPr/>
        </p:nvSpPr>
        <p:spPr bwMode="blackWhite">
          <a:xfrm flipH="1">
            <a:off x="762000" y="2590800"/>
            <a:ext cx="1371600" cy="3124200"/>
          </a:xfrm>
          <a:prstGeom prst="line">
            <a:avLst/>
          </a:prstGeom>
          <a:noFill/>
          <a:ln w="9525">
            <a:noFill/>
            <a:round/>
          </a:ln>
          <a:effectLst/>
        </p:spPr>
        <p:txBody>
          <a:bodyPr lIns="36000" rIns="36000" anchor="ctr" anchorCtr="1"/>
          <a:lstStyle/>
          <a:p>
            <a:pPr marL="0" marR="0" lvl="0" indent="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3799" name="Rectangle 7"/>
          <p:cNvSpPr>
            <a:spLocks noChangeArrowheads="1"/>
          </p:cNvSpPr>
          <p:nvPr/>
        </p:nvSpPr>
        <p:spPr bwMode="blackWhite">
          <a:xfrm>
            <a:off x="838200" y="5715000"/>
            <a:ext cx="3200400" cy="3810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科员</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0" name="Rectangle 8"/>
          <p:cNvSpPr>
            <a:spLocks noChangeArrowheads="1"/>
          </p:cNvSpPr>
          <p:nvPr/>
        </p:nvSpPr>
        <p:spPr bwMode="blackWhite">
          <a:xfrm>
            <a:off x="1066800" y="5181600"/>
            <a:ext cx="2667000" cy="3810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科长</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1" name="Rectangle 9"/>
          <p:cNvSpPr>
            <a:spLocks noChangeArrowheads="1"/>
          </p:cNvSpPr>
          <p:nvPr/>
        </p:nvSpPr>
        <p:spPr bwMode="blackWhite">
          <a:xfrm>
            <a:off x="1219200" y="4572000"/>
            <a:ext cx="2286000" cy="4572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处长</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2" name="Rectangle 10"/>
          <p:cNvSpPr>
            <a:spLocks noChangeArrowheads="1"/>
          </p:cNvSpPr>
          <p:nvPr/>
        </p:nvSpPr>
        <p:spPr bwMode="blackWhite">
          <a:xfrm>
            <a:off x="1371600" y="4038600"/>
            <a:ext cx="1905000" cy="3810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司长</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3" name="Rectangle 11"/>
          <p:cNvSpPr>
            <a:spLocks noChangeArrowheads="1"/>
          </p:cNvSpPr>
          <p:nvPr/>
        </p:nvSpPr>
        <p:spPr bwMode="blackWhite">
          <a:xfrm>
            <a:off x="1600200" y="3429000"/>
            <a:ext cx="1524000" cy="3810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部长</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5" name="Rectangle 13"/>
          <p:cNvSpPr>
            <a:spLocks noChangeArrowheads="1"/>
          </p:cNvSpPr>
          <p:nvPr/>
        </p:nvSpPr>
        <p:spPr bwMode="blackWhite">
          <a:xfrm>
            <a:off x="5257800" y="5715000"/>
            <a:ext cx="3352800" cy="3810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职员</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6" name="Rectangle 14"/>
          <p:cNvSpPr>
            <a:spLocks noChangeArrowheads="1"/>
          </p:cNvSpPr>
          <p:nvPr/>
        </p:nvSpPr>
        <p:spPr bwMode="blackWhite">
          <a:xfrm>
            <a:off x="5486400" y="5181600"/>
            <a:ext cx="2819400" cy="3810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主管</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7" name="Rectangle 15"/>
          <p:cNvSpPr>
            <a:spLocks noChangeArrowheads="1"/>
          </p:cNvSpPr>
          <p:nvPr/>
        </p:nvSpPr>
        <p:spPr bwMode="blackWhite">
          <a:xfrm>
            <a:off x="5715000" y="4572000"/>
            <a:ext cx="2438400" cy="4572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经理</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8" name="Rectangle 16"/>
          <p:cNvSpPr>
            <a:spLocks noChangeArrowheads="1"/>
          </p:cNvSpPr>
          <p:nvPr/>
        </p:nvSpPr>
        <p:spPr bwMode="blackWhite">
          <a:xfrm>
            <a:off x="5867400" y="3962400"/>
            <a:ext cx="2133600" cy="4572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部门经理</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09" name="Rectangle 17"/>
          <p:cNvSpPr>
            <a:spLocks noChangeArrowheads="1"/>
          </p:cNvSpPr>
          <p:nvPr/>
        </p:nvSpPr>
        <p:spPr bwMode="blackWhite">
          <a:xfrm>
            <a:off x="6019800" y="3352800"/>
            <a:ext cx="1752600" cy="381000"/>
          </a:xfrm>
          <a:prstGeom prst="re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85000"/>
              </a:lnSpc>
              <a:spcBef>
                <a:spcPct val="20000"/>
              </a:spcBef>
              <a:spcAft>
                <a:spcPct val="0"/>
              </a:spcAft>
              <a:buClr>
                <a:schemeClr val="tx2"/>
              </a:buClr>
              <a:buSzPct val="8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总经理</a:t>
            </a:r>
            <a:endParaRPr kumimoji="0" lang="en-US" altLang="zh-CN" sz="20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11" name="AutoShape 19"/>
          <p:cNvSpPr>
            <a:spLocks noChangeArrowheads="1"/>
          </p:cNvSpPr>
          <p:nvPr/>
        </p:nvSpPr>
        <p:spPr bwMode="blackWhite">
          <a:xfrm>
            <a:off x="1600200" y="2286000"/>
            <a:ext cx="1447800" cy="838200"/>
          </a:xfrm>
          <a:prstGeom prst="flowChartExtra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总理</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3812" name="AutoShape 20"/>
          <p:cNvSpPr>
            <a:spLocks noChangeArrowheads="1"/>
          </p:cNvSpPr>
          <p:nvPr/>
        </p:nvSpPr>
        <p:spPr bwMode="blackWhite">
          <a:xfrm>
            <a:off x="6172200" y="2286000"/>
            <a:ext cx="1371600" cy="838200"/>
          </a:xfrm>
          <a:prstGeom prst="flowChartExtract">
            <a:avLst/>
          </a:prstGeom>
          <a:gradFill rotWithShape="0">
            <a:gsLst>
              <a:gs pos="0">
                <a:schemeClr val="accent1">
                  <a:gamma/>
                  <a:shade val="50196"/>
                  <a:invGamma/>
                </a:schemeClr>
              </a:gs>
              <a:gs pos="100000">
                <a:schemeClr val="accent1"/>
              </a:gs>
            </a:gsLst>
            <a:lin ang="2700000" scaled="1"/>
          </a:gradFill>
          <a:ln w="9525">
            <a:noFill/>
            <a:miter lim="800000"/>
          </a:ln>
          <a:effectLst/>
        </p:spPr>
        <p:txBody>
          <a:bodyPr wrap="none" lIns="36000" rIns="36000" anchor="ctr"/>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董事长</a:t>
            </a:r>
            <a:endParaRPr kumimoji="0" lang="zh-CN" altLang="en-US" sz="20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辅导的四种方法</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24931" name="Rectangle 3"/>
          <p:cNvSpPr>
            <a:spLocks noGrp="1" noChangeArrowheads="1"/>
          </p:cNvSpPr>
          <p:nvPr>
            <p:ph idx="1"/>
          </p:nvPr>
        </p:nvSpPr>
        <p:spPr>
          <a:xfrm>
            <a:off x="228600" y="2057400"/>
            <a:ext cx="8686800" cy="39624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方法一：我示范、你观察</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方法二：我指导、你试做</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方法三：你试做、我指导</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方法四：你汇报、我跟踪</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辅导的四个策略</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125955" name="Rectangle 3"/>
          <p:cNvSpPr>
            <a:spLocks noGrp="1" noChangeArrowheads="1"/>
          </p:cNvSpPr>
          <p:nvPr>
            <p:ph idx="1"/>
          </p:nvPr>
        </p:nvSpPr>
        <p:spPr>
          <a:xfrm>
            <a:off x="228600" y="1905000"/>
            <a:ext cx="8686800" cy="4114800"/>
          </a:xfrm>
        </p:spPr>
        <p:txBody>
          <a:bodyPr vert="horz" wrap="square" lIns="91440" tIns="45720" rIns="91440" bIns="45720" numCol="1" anchor="t" anchorCtr="1" compatLnSpc="1"/>
          <a:lstStyle/>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策略一：创造环境</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策略二：绩效伙伴</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策略三：激发承诺</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策略四：善于学习</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a:spLocks noChangeArrowheads="1"/>
          </p:cNvSpPr>
          <p:nvPr/>
        </p:nvSpPr>
        <p:spPr bwMode="auto">
          <a:xfrm>
            <a:off x="914400" y="990600"/>
            <a:ext cx="7239000" cy="2133600"/>
          </a:xfrm>
          <a:prstGeom prst="rect">
            <a:avLst/>
          </a:prstGeom>
          <a:gradFill rotWithShape="0">
            <a:gsLst>
              <a:gs pos="0">
                <a:schemeClr val="accent1"/>
              </a:gs>
              <a:gs pos="100000">
                <a:schemeClr val="accent1">
                  <a:gamma/>
                  <a:shade val="40000"/>
                  <a:invGamma/>
                </a:schemeClr>
              </a:gs>
            </a:gsLst>
            <a:lin ang="2700000" scaled="1"/>
          </a:gradFill>
          <a:ln w="9525">
            <a:noFill/>
            <a:miter lim="800000"/>
          </a:ln>
          <a:effectLst/>
        </p:spPr>
        <p:txBody>
          <a:bodyPr wrap="none" anchor="ct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en-US" altLang="zh-CN" sz="5400" b="1" i="0" u="none" strike="noStrike" kern="1200" cap="none" spc="0" normalizeH="0" baseline="0" noProof="0">
                <a:ln>
                  <a:noFill/>
                </a:ln>
                <a:solidFill>
                  <a:schemeClr val="accent2"/>
                </a:solidFill>
                <a:effectLst>
                  <a:outerShdw blurRad="38100" dist="38100" dir="2700000" algn="tl">
                    <a:srgbClr val="000000"/>
                  </a:outerShdw>
                </a:effectLst>
                <a:uLnTx/>
                <a:uFillTx/>
                <a:latin typeface="Comic Sans MS" panose="030F0702030302020204" pitchFamily="66" charset="0"/>
                <a:ea typeface="宋体" panose="02010600030101010101" pitchFamily="2" charset="-122"/>
                <a:cs typeface="+mn-cs"/>
              </a:rPr>
              <a:t>TIME FOR OVER!</a:t>
            </a:r>
            <a:endParaRPr kumimoji="0" lang="en-US" altLang="zh-CN" sz="5400" b="1" i="0" u="none" strike="noStrike" kern="1200" cap="none" spc="0" normalizeH="0" baseline="0" noProof="0">
              <a:ln>
                <a:noFill/>
              </a:ln>
              <a:solidFill>
                <a:schemeClr val="accent2"/>
              </a:solidFill>
              <a:effectLst>
                <a:outerShdw blurRad="38100" dist="38100" dir="2700000" algn="tl">
                  <a:srgbClr val="000000"/>
                </a:outerShdw>
              </a:effectLst>
              <a:uLnTx/>
              <a:uFillTx/>
              <a:latin typeface="Comic Sans MS" panose="030F0702030302020204" pitchFamily="66"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en-US" altLang="zh-CN" sz="5400" b="1" i="0" u="none" strike="noStrike" kern="1200" cap="none" spc="0" normalizeH="0" baseline="0" noProof="0">
                <a:ln>
                  <a:noFill/>
                </a:ln>
                <a:solidFill>
                  <a:schemeClr val="accent2"/>
                </a:solidFill>
                <a:effectLst>
                  <a:outerShdw blurRad="38100" dist="38100" dir="2700000" algn="tl">
                    <a:srgbClr val="000000"/>
                  </a:outerShdw>
                </a:effectLst>
                <a:uLnTx/>
                <a:uFillTx/>
                <a:latin typeface="Comic Sans MS" panose="030F0702030302020204" pitchFamily="66" charset="0"/>
                <a:ea typeface="宋体" panose="02010600030101010101" pitchFamily="2" charset="-122"/>
                <a:cs typeface="+mn-cs"/>
              </a:rPr>
              <a:t>THANKS!</a:t>
            </a:r>
            <a:endParaRPr kumimoji="0" lang="en-US" altLang="zh-CN" sz="5400" b="1" i="0" u="none" strike="noStrike" kern="1200" cap="none" spc="0" normalizeH="0" baseline="0" noProof="0">
              <a:ln>
                <a:noFill/>
              </a:ln>
              <a:solidFill>
                <a:schemeClr val="accent2"/>
              </a:solidFill>
              <a:effectLst>
                <a:outerShdw blurRad="38100" dist="38100" dir="2700000" algn="tl">
                  <a:srgbClr val="000000"/>
                </a:outerShdw>
              </a:effectLst>
              <a:uLnTx/>
              <a:uFillTx/>
              <a:latin typeface="Comic Sans MS" panose="030F0702030302020204" pitchFamily="66" charset="0"/>
              <a:ea typeface="宋体" panose="02010600030101010101" pitchFamily="2" charset="-122"/>
              <a:cs typeface="+mn-cs"/>
            </a:endParaRPr>
          </a:p>
        </p:txBody>
      </p:sp>
      <p:sp>
        <p:nvSpPr>
          <p:cNvPr id="126980" name="Rectangle 4"/>
          <p:cNvSpPr>
            <a:spLocks noGrp="1" noChangeArrowheads="1"/>
          </p:cNvSpPr>
          <p:nvPr>
            <p:ph type="subTitle" idx="1"/>
          </p:nvPr>
        </p:nvSpPr>
        <p:spPr/>
        <p:txBody>
          <a:bodyPr vert="horz" wrap="square" lIns="91440" tIns="45720" rIns="91440" bIns="45720" numCol="1" anchor="t" anchorCtr="1" compatLnSpc="1"/>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   </a:t>
            </a:r>
            <a:endParaRPr kumimoji="0" lang="zh-CN" altLang="en-GB"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pic>
        <p:nvPicPr>
          <p:cNvPr id="126982" name="Picture 6" descr="CART0873"/>
          <p:cNvPicPr>
            <a:picLocks noChangeAspect="1"/>
          </p:cNvPicPr>
          <p:nvPr/>
        </p:nvPicPr>
        <p:blipFill>
          <a:blip r:embed="rId1"/>
          <a:stretch>
            <a:fillRect/>
          </a:stretch>
        </p:blipFill>
        <p:spPr>
          <a:xfrm>
            <a:off x="5181600" y="3352800"/>
            <a:ext cx="3657600" cy="3279775"/>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82"/>
                                        </p:tgtEl>
                                        <p:attrNameLst>
                                          <p:attrName>style.visibility</p:attrName>
                                        </p:attrNameLst>
                                      </p:cBhvr>
                                      <p:to>
                                        <p:strVal val="visible"/>
                                      </p:to>
                                    </p:set>
                                    <p:anim calcmode="lin" valueType="num">
                                      <p:cBhvr additive="base">
                                        <p:cTn id="7" dur="500" fill="hold"/>
                                        <p:tgtEl>
                                          <p:spTgt spid="126982"/>
                                        </p:tgtEl>
                                        <p:attrNameLst>
                                          <p:attrName>ppt_x</p:attrName>
                                        </p:attrNameLst>
                                      </p:cBhvr>
                                      <p:tavLst>
                                        <p:tav tm="0">
                                          <p:val>
                                            <p:strVal val="#ppt_x"/>
                                          </p:val>
                                        </p:tav>
                                        <p:tav tm="100000">
                                          <p:val>
                                            <p:strVal val="#ppt_x"/>
                                          </p:val>
                                        </p:tav>
                                      </p:tavLst>
                                    </p:anim>
                                    <p:anim calcmode="lin" valueType="num">
                                      <p:cBhvr additive="base">
                                        <p:cTn id="8" dur="500" fill="hold"/>
                                        <p:tgtEl>
                                          <p:spTgt spid="1269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6978"/>
                                        </p:tgtEl>
                                        <p:attrNameLst>
                                          <p:attrName>style.visibility</p:attrName>
                                        </p:attrNameLst>
                                      </p:cBhvr>
                                      <p:to>
                                        <p:strVal val="visible"/>
                                      </p:to>
                                    </p:set>
                                    <p:anim calcmode="lin" valueType="num">
                                      <p:cBhvr additive="base">
                                        <p:cTn id="12" dur="500" fill="hold"/>
                                        <p:tgtEl>
                                          <p:spTgt spid="126978"/>
                                        </p:tgtEl>
                                        <p:attrNameLst>
                                          <p:attrName>ppt_x</p:attrName>
                                        </p:attrNameLst>
                                      </p:cBhvr>
                                      <p:tavLst>
                                        <p:tav tm="0">
                                          <p:val>
                                            <p:strVal val="#ppt_x"/>
                                          </p:val>
                                        </p:tav>
                                        <p:tav tm="100000">
                                          <p:val>
                                            <p:strVal val="#ppt_x"/>
                                          </p:val>
                                        </p:tav>
                                      </p:tavLst>
                                    </p:anim>
                                    <p:anim calcmode="lin" valueType="num">
                                      <p:cBhvr additive="base">
                                        <p:cTn id="13" dur="500" fill="hold"/>
                                        <p:tgtEl>
                                          <p:spTgt spid="1269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52795" y="3968750"/>
            <a:ext cx="29762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8990" y="4231005"/>
            <a:ext cx="106680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tx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tx1"/>
              </a:solidFill>
              <a:cs typeface="+mn-ea"/>
              <a:sym typeface="+mn-lt"/>
            </a:endParaRPr>
          </a:p>
          <a:p>
            <a:pPr algn="ctr">
              <a:lnSpc>
                <a:spcPct val="125000"/>
              </a:lnSpc>
            </a:pPr>
            <a:r>
              <a:rPr lang="zh-CN" altLang="en-US" sz="1050" b="1" dirty="0">
                <a:solidFill>
                  <a:schemeClr val="tx1"/>
                </a:solidFill>
                <a:cs typeface="+mn-ea"/>
                <a:sym typeface="+mn-lt"/>
              </a:rPr>
              <a:t>联系我们 </a:t>
            </a:r>
            <a:r>
              <a:rPr lang="en-US" altLang="zh-CN" sz="1050" dirty="0">
                <a:solidFill>
                  <a:schemeClr val="tx1"/>
                </a:solidFill>
                <a:cs typeface="+mn-ea"/>
                <a:sym typeface="+mn-lt"/>
              </a:rPr>
              <a:t>| </a:t>
            </a:r>
            <a:r>
              <a:rPr lang="en-US" altLang="zh-CN" sz="1050" kern="900" dirty="0">
                <a:solidFill>
                  <a:schemeClr val="tx1"/>
                </a:solidFill>
                <a:cs typeface="+mn-ea"/>
                <a:sym typeface="+mn-lt"/>
              </a:rPr>
              <a:t>15250014332 / 0512-68637852</a:t>
            </a:r>
            <a:endParaRPr lang="en-US" altLang="zh-CN" sz="1050" kern="900" dirty="0">
              <a:solidFill>
                <a:schemeClr val="tx1"/>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tx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tx1"/>
                </a:solidFill>
                <a:effectLst>
                  <a:outerShdw blurRad="38100" dist="19050" dir="2700000" algn="tl" rotWithShape="0">
                    <a:schemeClr val="dk1">
                      <a:alpha val="40000"/>
                    </a:schemeClr>
                  </a:outerShdw>
                </a:effectLst>
                <a:cs typeface="+mn-ea"/>
              </a:rPr>
              <a:t>↓↓↓</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a:r>
              <a:rPr lang="zh-CN" altLang="en-US" sz="1050" b="1" dirty="0">
                <a:solidFill>
                  <a:schemeClr val="tx1"/>
                </a:solidFill>
                <a:cs typeface="+mn-ea"/>
                <a:sym typeface="+mn-lt"/>
              </a:rPr>
              <a:t>公司官网</a:t>
            </a:r>
            <a:r>
              <a:rPr lang="zh-CN" altLang="en-US" sz="1200" b="1" dirty="0">
                <a:solidFill>
                  <a:schemeClr val="tx1"/>
                </a:solidFill>
                <a:cs typeface="+mn-ea"/>
                <a:sym typeface="+mn-lt"/>
              </a:rPr>
              <a:t> </a:t>
            </a:r>
            <a:r>
              <a:rPr lang="en-US" altLang="zh-CN" sz="1200" dirty="0">
                <a:solidFill>
                  <a:schemeClr val="tx1"/>
                </a:solidFill>
                <a:cs typeface="+mn-ea"/>
                <a:sym typeface="+mn-lt"/>
              </a:rPr>
              <a:t>| </a:t>
            </a:r>
            <a:r>
              <a:rPr lang="en-US" altLang="zh-CN" sz="1200" dirty="0">
                <a:solidFill>
                  <a:schemeClr val="tx1"/>
                </a:solidFill>
                <a:cs typeface="+mn-ea"/>
                <a:sym typeface="+mn-lt"/>
                <a:hlinkClick r:id="rId7"/>
              </a:rPr>
              <a:t>http://www.bofety.com/</a:t>
            </a:r>
            <a:endParaRPr lang="en-US" altLang="zh-CN" sz="1200" b="1" dirty="0">
              <a:solidFill>
                <a:schemeClr val="tx1"/>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权力是什么？</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34819" name="Rectangle 3"/>
          <p:cNvSpPr>
            <a:spLocks noGrp="1" noChangeArrowheads="1"/>
          </p:cNvSpPr>
          <p:nvPr>
            <p:ph idx="1"/>
          </p:nvPr>
        </p:nvSpPr>
        <p:spPr>
          <a:xfrm>
            <a:off x="0" y="1143000"/>
            <a:ext cx="8686800" cy="5181600"/>
          </a:xfrm>
        </p:spPr>
        <p:txBody>
          <a:bodyPr vert="horz" wrap="square" lIns="91440" tIns="45720" rIns="91440" bIns="45720" numCol="1" anchor="t" anchorCtr="1" compatLnSpc="1"/>
          <a:lstStyle/>
          <a:p>
            <a:pPr marL="765175" marR="0" lvl="0" indent="-76517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例：你是行政部经理，管着公司里面的吃喝拉撒等事宜。你手下有5个“兵”：前台接待员小王、物品管理员小赵、行政主管小孙、打字员小刘、司机老叶。那么，为什么这5个人是“兵”，你是“官”（上司）呢？ </a:t>
            </a: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765175" marR="0" lvl="0" indent="-765175"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34820" name="AutoShape 4"/>
          <p:cNvSpPr>
            <a:spLocks noChangeArrowheads="1"/>
          </p:cNvSpPr>
          <p:nvPr/>
        </p:nvSpPr>
        <p:spPr bwMode="auto">
          <a:xfrm>
            <a:off x="533400" y="3352800"/>
            <a:ext cx="4572000" cy="3200400"/>
          </a:xfrm>
          <a:prstGeom prst="flowChartAlternateProcess">
            <a:avLst/>
          </a:prstGeom>
          <a:solidFill>
            <a:srgbClr val="66CCFF"/>
          </a:solidFill>
          <a:ln w="9525">
            <a:noFill/>
            <a:miter lim="800000"/>
          </a:ln>
          <a:effectLst/>
        </p:spPr>
        <p:txBody>
          <a:bodyPr wrap="none" anchor="ctr"/>
          <a:lstStyle/>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讨论：为什么这5个人要</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听你的？或者说，</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为什么你可以对</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这5个人下命令，</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而这5个人不能</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不听从呢？</a:t>
            </a:r>
            <a:endParaRPr kumimoji="0" lang="zh-CN" altLang="en-US" sz="28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pic>
        <p:nvPicPr>
          <p:cNvPr id="12293" name="Picture 5" descr="有疑问"/>
          <p:cNvPicPr>
            <a:picLocks noChangeAspect="1"/>
          </p:cNvPicPr>
          <p:nvPr/>
        </p:nvPicPr>
        <p:blipFill>
          <a:blip r:embed="rId1"/>
          <a:stretch>
            <a:fillRect/>
          </a:stretch>
        </p:blipFill>
        <p:spPr>
          <a:xfrm>
            <a:off x="5486400" y="3276600"/>
            <a:ext cx="3352800" cy="31638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ChangeArrowheads="1"/>
          </p:cNvSpPr>
          <p:nvPr>
            <p:ph type="title"/>
          </p:nvPr>
        </p:nvSpPr>
        <p:spPr/>
        <p:txBody>
          <a:bodyPr vert="horz" wrap="square" lIns="36000" tIns="45720" rIns="36000" bIns="45720" numCol="1" anchor="t" anchorCtr="1" compatLnSpc="1"/>
          <a:lstStyle/>
          <a:p>
            <a:pPr marL="0" marR="0" lvl="0" indent="0" algn="ctr" defTabSz="914400" rtl="0" eaLnBrk="0" fontAlgn="base" latinLnBrk="0" hangingPunct="0">
              <a:lnSpc>
                <a:spcPct val="85000"/>
              </a:lnSpc>
              <a:spcBef>
                <a:spcPct val="10000"/>
              </a:spcBef>
              <a:spcAft>
                <a:spcPct val="0"/>
              </a:spcAft>
              <a:buClrTx/>
              <a:buSzTx/>
              <a:buFontTx/>
              <a:buNone/>
              <a:defRPr/>
            </a:pPr>
            <a:r>
              <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rPr>
              <a:t>权力是什么？</a:t>
            </a:r>
            <a:endParaRPr kumimoji="0" lang="zh-CN" altLang="en-US" sz="4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宋体" panose="02010600030101010101" pitchFamily="2" charset="-122"/>
              <a:cs typeface="+mj-cs"/>
            </a:endParaRPr>
          </a:p>
        </p:txBody>
      </p:sp>
      <p:sp>
        <p:nvSpPr>
          <p:cNvPr id="35843" name="Rectangle 3"/>
          <p:cNvSpPr>
            <a:spLocks noGrp="1" noChangeArrowheads="1"/>
          </p:cNvSpPr>
          <p:nvPr>
            <p:ph idx="1"/>
          </p:nvPr>
        </p:nvSpPr>
        <p:spPr>
          <a:xfrm>
            <a:off x="228600" y="1219200"/>
            <a:ext cx="8686800" cy="4343400"/>
          </a:xfrm>
        </p:spPr>
        <p:txBody>
          <a:bodyPr vert="horz" wrap="square" lIns="91440" tIns="45720" rIns="91440" bIns="45720" numCol="1" anchor="t" anchorCtr="1" compatLnSpc="1"/>
          <a:lstStyle/>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rPr>
              <a:t>原因之一：你具有以下权力</a:t>
            </a: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600" b="1" i="0" u="none" strike="noStrike" kern="0" cap="none" spc="0" normalizeH="0" baseline="0" noProof="0" smtClean="0">
              <a:ln>
                <a:noFill/>
              </a:ln>
              <a:solidFill>
                <a:schemeClr val="accent2"/>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中层经理的权力</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工作分配权</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费用支出权</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采购决定权</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奖惩权</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rPr>
              <a:t>给假权</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Char char="§"/>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a:p>
            <a:pPr marL="0" marR="0" lvl="0" indent="0" algn="l" defTabSz="952500" rtl="0" eaLnBrk="0" fontAlgn="base" latinLnBrk="0" hangingPunct="0">
              <a:lnSpc>
                <a:spcPct val="85000"/>
              </a:lnSpc>
              <a:spcBef>
                <a:spcPct val="20000"/>
              </a:spcBef>
              <a:spcAft>
                <a:spcPct val="0"/>
              </a:spcAft>
              <a:buClr>
                <a:schemeClr val="tx2"/>
              </a:buClr>
              <a:buSzPct val="105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8.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博富特">
  <a:themeElements>
    <a:clrScheme name="">
      <a:dk1>
        <a:srgbClr val="000000"/>
      </a:dk1>
      <a:lt1>
        <a:srgbClr val="FFFFFF"/>
      </a:lt1>
      <a:dk2>
        <a:srgbClr val="000058"/>
      </a:dk2>
      <a:lt2>
        <a:srgbClr val="FF9900"/>
      </a:lt2>
      <a:accent1>
        <a:srgbClr val="3399FF"/>
      </a:accent1>
      <a:accent2>
        <a:srgbClr val="FFFF00"/>
      </a:accent2>
      <a:accent3>
        <a:srgbClr val="AAAAB4"/>
      </a:accent3>
      <a:accent4>
        <a:srgbClr val="DADADA"/>
      </a:accent4>
      <a:accent5>
        <a:srgbClr val="ADCAFF"/>
      </a:accent5>
      <a:accent6>
        <a:srgbClr val="E7E700"/>
      </a:accent6>
      <a:hlink>
        <a:srgbClr val="FF0000"/>
      </a:hlink>
      <a:folHlink>
        <a:srgbClr val="969696"/>
      </a:folHlink>
    </a:clrScheme>
    <a:fontScheme name="www.powerpointbackgrounds.c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spPr>
      <a:bodyPr vert="horz" wrap="square" lIns="91440" tIns="45720" rIns="91440" bIns="45720" numCol="1" anchor="t" anchorCtr="1" compatLnSpc="1"/>
      <a:lstStyle>
        <a:defPPr marL="342900" marR="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spPr>
      <a:bodyPr vert="horz" wrap="square" lIns="91440" tIns="45720" rIns="91440" bIns="45720" numCol="1" anchor="t" anchorCtr="1" compatLnSpc="1"/>
      <a:lstStyle>
        <a:defPPr marL="342900" marR="0" indent="-342900" algn="l" defTabSz="914400" rtl="0" eaLnBrk="0" fontAlgn="base" latinLnBrk="0" hangingPunct="0">
          <a:lnSpc>
            <a:spcPct val="85000"/>
          </a:lnSpc>
          <a:spcBef>
            <a:spcPct val="20000"/>
          </a:spcBef>
          <a:spcAft>
            <a:spcPct val="0"/>
          </a:spcAft>
          <a:buClr>
            <a:schemeClr val="tx2"/>
          </a:buClr>
          <a:buSzPct val="80000"/>
          <a:buFont typeface="Wingdings" panose="05000000000000000000" pitchFamily="2" charset="2"/>
          <a:buNone/>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www.powerpointbackgrounds.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ww.powerpointbackgrounds.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ww.powerpointbackgrounds.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ww.powerpointbackgrounds.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ww.powerpointbackgrounds.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ww.powerpointbackgrounds.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ww.powerpointbackgrounds.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Office\Templates\www.powerpointbackgrounds.com</Template>
  <TotalTime>0</TotalTime>
  <Words>7070</Words>
  <Application>WPS 演示</Application>
  <PresentationFormat>全屏显示(4:3)</PresentationFormat>
  <Paragraphs>846</Paragraphs>
  <Slides>73</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73</vt:i4>
      </vt:variant>
    </vt:vector>
  </HeadingPairs>
  <TitlesOfParts>
    <vt:vector size="84" baseType="lpstr">
      <vt:lpstr>Arial</vt:lpstr>
      <vt:lpstr>宋体</vt:lpstr>
      <vt:lpstr>Wingdings</vt:lpstr>
      <vt:lpstr>Times New Roman</vt:lpstr>
      <vt:lpstr>Comic Sans MS</vt:lpstr>
      <vt:lpstr>微软雅黑</vt:lpstr>
      <vt:lpstr>Arial Unicode MS</vt:lpstr>
      <vt:lpstr>楷体</vt:lpstr>
      <vt:lpstr>汉仪旗黑-85S</vt:lpstr>
      <vt:lpstr>黑体</vt:lpstr>
      <vt:lpstr>博富特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By Default!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下载自www.glzy8.com管理资源吧</dc:title>
  <dc:creator>www.glzy8.com</dc:creator>
  <dc:description>From
www.powerpointbackgrounds.com
Messages do not appear on the full product.</dc:description>
  <cp:lastModifiedBy>little fairy</cp:lastModifiedBy>
  <cp:revision>254</cp:revision>
  <dcterms:created xsi:type="dcterms:W3CDTF">2000-02-24T11:52:41Z</dcterms:created>
  <dcterms:modified xsi:type="dcterms:W3CDTF">2023-11-24T03:13:25Z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F771937F88E948E9A99A6BD19FB46F35_13</vt:lpwstr>
  </property>
  <property fmtid="{D5CDD505-2E9C-101B-9397-08002B2CF9AE}" pid="3" name="KSOProductBuildVer">
    <vt:lpwstr>2052-12.1.0.15990</vt:lpwstr>
  </property>
</Properties>
</file>