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7"/>
  </p:notesMasterIdLst>
  <p:handoutMasterIdLst>
    <p:handoutMasterId r:id="rId78"/>
  </p:handoutMasterIdLst>
  <p:sldIdLst>
    <p:sldId id="256" r:id="rId3"/>
    <p:sldId id="711" r:id="rId4"/>
    <p:sldId id="483" r:id="rId5"/>
    <p:sldId id="338" r:id="rId6"/>
    <p:sldId id="612" r:id="rId7"/>
    <p:sldId id="388" r:id="rId8"/>
    <p:sldId id="592" r:id="rId9"/>
    <p:sldId id="383" r:id="rId10"/>
    <p:sldId id="607" r:id="rId11"/>
    <p:sldId id="608" r:id="rId12"/>
    <p:sldId id="609" r:id="rId13"/>
    <p:sldId id="489" r:id="rId14"/>
    <p:sldId id="610" r:id="rId15"/>
    <p:sldId id="490" r:id="rId16"/>
    <p:sldId id="499" r:id="rId17"/>
    <p:sldId id="512" r:id="rId18"/>
    <p:sldId id="513" r:id="rId19"/>
    <p:sldId id="622" r:id="rId20"/>
    <p:sldId id="491" r:id="rId21"/>
    <p:sldId id="606" r:id="rId22"/>
    <p:sldId id="553" r:id="rId23"/>
    <p:sldId id="554" r:id="rId24"/>
    <p:sldId id="555" r:id="rId25"/>
    <p:sldId id="556" r:id="rId26"/>
    <p:sldId id="623" r:id="rId27"/>
    <p:sldId id="559" r:id="rId28"/>
    <p:sldId id="560" r:id="rId29"/>
    <p:sldId id="561" r:id="rId30"/>
    <p:sldId id="562" r:id="rId31"/>
    <p:sldId id="563" r:id="rId32"/>
    <p:sldId id="578" r:id="rId33"/>
    <p:sldId id="579" r:id="rId34"/>
    <p:sldId id="580" r:id="rId35"/>
    <p:sldId id="624" r:id="rId36"/>
    <p:sldId id="569" r:id="rId37"/>
    <p:sldId id="625" r:id="rId38"/>
    <p:sldId id="571" r:id="rId39"/>
    <p:sldId id="572" r:id="rId40"/>
    <p:sldId id="626" r:id="rId41"/>
    <p:sldId id="627" r:id="rId42"/>
    <p:sldId id="628" r:id="rId43"/>
    <p:sldId id="629" r:id="rId44"/>
    <p:sldId id="630" r:id="rId45"/>
    <p:sldId id="581" r:id="rId46"/>
    <p:sldId id="594" r:id="rId47"/>
    <p:sldId id="564" r:id="rId48"/>
    <p:sldId id="565" r:id="rId49"/>
    <p:sldId id="566" r:id="rId50"/>
    <p:sldId id="596" r:id="rId51"/>
    <p:sldId id="605" r:id="rId52"/>
    <p:sldId id="593" r:id="rId53"/>
    <p:sldId id="631" r:id="rId54"/>
    <p:sldId id="595" r:id="rId55"/>
    <p:sldId id="597" r:id="rId56"/>
    <p:sldId id="632" r:id="rId57"/>
    <p:sldId id="599" r:id="rId58"/>
    <p:sldId id="600" r:id="rId59"/>
    <p:sldId id="601" r:id="rId60"/>
    <p:sldId id="602" r:id="rId61"/>
    <p:sldId id="603" r:id="rId62"/>
    <p:sldId id="633" r:id="rId63"/>
    <p:sldId id="611" r:id="rId64"/>
    <p:sldId id="618" r:id="rId65"/>
    <p:sldId id="619" r:id="rId66"/>
    <p:sldId id="620" r:id="rId67"/>
    <p:sldId id="634" r:id="rId68"/>
    <p:sldId id="635" r:id="rId69"/>
    <p:sldId id="621" r:id="rId70"/>
    <p:sldId id="613" r:id="rId71"/>
    <p:sldId id="614" r:id="rId72"/>
    <p:sldId id="615" r:id="rId73"/>
    <p:sldId id="616" r:id="rId74"/>
    <p:sldId id="617" r:id="rId75"/>
    <p:sldId id="636" r:id="rId76"/>
  </p:sldIdLst>
  <p:sldSz cx="9144000" cy="6858000" type="screen4x3"/>
  <p:notesSz cx="6858000" cy="9144000"/>
  <p:custDataLst>
    <p:tags r:id="rId83"/>
  </p:custDataLst>
  <p:defaultTextStyle>
    <a:defPPr>
      <a:defRPr lang="en-US"/>
    </a:defPPr>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楷体_GB2312" pitchFamily="49" charset="-122"/>
        <a:ea typeface="楷体_GB2312" pitchFamily="49" charset="-122"/>
        <a:cs typeface="+mn-cs"/>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楷体_GB2312" pitchFamily="49" charset="-122"/>
        <a:ea typeface="楷体_GB2312"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楷体_GB2312" pitchFamily="49" charset="-122"/>
        <a:ea typeface="楷体_GB2312"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楷体_GB2312" pitchFamily="49" charset="-122"/>
        <a:ea typeface="楷体_GB2312"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楷体_GB2312" pitchFamily="49" charset="-122"/>
        <a:ea typeface="楷体_GB2312" pitchFamily="49" charset="-122"/>
        <a:cs typeface="+mn-cs"/>
      </a:defRPr>
    </a:lvl5pPr>
    <a:lvl6pPr marL="2286000" lvl="5"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楷体_GB2312" pitchFamily="49" charset="-122"/>
        <a:ea typeface="楷体_GB2312" pitchFamily="49" charset="-122"/>
        <a:cs typeface="+mn-cs"/>
      </a:defRPr>
    </a:lvl6pPr>
    <a:lvl7pPr marL="2743200" lvl="6"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楷体_GB2312" pitchFamily="49" charset="-122"/>
        <a:ea typeface="楷体_GB2312" pitchFamily="49" charset="-122"/>
        <a:cs typeface="+mn-cs"/>
      </a:defRPr>
    </a:lvl7pPr>
    <a:lvl8pPr marL="3200400" lvl="7"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楷体_GB2312" pitchFamily="49" charset="-122"/>
        <a:ea typeface="楷体_GB2312" pitchFamily="49" charset="-122"/>
        <a:cs typeface="+mn-cs"/>
      </a:defRPr>
    </a:lvl8pPr>
    <a:lvl9pPr marL="3657600" lvl="8"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楷体_GB2312" pitchFamily="49" charset="-122"/>
        <a:ea typeface="楷体_GB2312" pitchFamily="49"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FFFFCC"/>
    <a:srgbClr val="CC9900"/>
    <a:srgbClr val="00FFFF"/>
    <a:srgbClr val="FF66FF"/>
    <a:srgbClr val="0099FF"/>
    <a:srgbClr val="CCECFF"/>
    <a:srgbClr val="FFFF00"/>
    <a:srgbClr val="FE2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0636"/>
    <p:restoredTop sz="94684"/>
  </p:normalViewPr>
  <p:slideViewPr>
    <p:cSldViewPr showGuides="1">
      <p:cViewPr varScale="1">
        <p:scale>
          <a:sx n="105" d="100"/>
          <a:sy n="105" d="100"/>
        </p:scale>
        <p:origin x="15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3" Type="http://schemas.openxmlformats.org/officeDocument/2006/relationships/tags" Target="tags/tag25.xml"/><Relationship Id="rId82" Type="http://schemas.openxmlformats.org/officeDocument/2006/relationships/commentAuthors" Target="commentAuthors.xml"/><Relationship Id="rId81" Type="http://schemas.openxmlformats.org/officeDocument/2006/relationships/tableStyles" Target="tableStyles.xml"/><Relationship Id="rId80" Type="http://schemas.openxmlformats.org/officeDocument/2006/relationships/viewProps" Target="viewProps.xml"/><Relationship Id="rId8" Type="http://schemas.openxmlformats.org/officeDocument/2006/relationships/slide" Target="slides/slide6.xml"/><Relationship Id="rId79" Type="http://schemas.openxmlformats.org/officeDocument/2006/relationships/presProps" Target="presProps.xml"/><Relationship Id="rId78" Type="http://schemas.openxmlformats.org/officeDocument/2006/relationships/handoutMaster" Target="handoutMasters/handoutMaster1.xml"/><Relationship Id="rId77" Type="http://schemas.openxmlformats.org/officeDocument/2006/relationships/notesMaster" Target="notesMasters/notesMaster1.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8432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effectLst>
                  <a:outerShdw blurRad="38100" dist="38100" dir="2700000" algn="tl">
                    <a:srgbClr val="C0C0C0"/>
                  </a:outerShdw>
                </a:effectLst>
              </a:defRPr>
            </a:lvl1pPr>
          </a:lstStyle>
          <a:p>
            <a:pPr marL="0" marR="0" lvl="0" indent="0" algn="l" defTabSz="914400" rtl="0" eaLnBrk="1" fontAlgn="base" latinLnBrk="0" hangingPunct="1">
              <a:lnSpc>
                <a:spcPct val="90000"/>
              </a:lnSpc>
              <a:spcBef>
                <a:spcPct val="5000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p:txBody>
      </p:sp>
      <p:sp>
        <p:nvSpPr>
          <p:cNvPr id="184323"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effectLst>
                  <a:outerShdw blurRad="38100" dist="38100" dir="2700000" algn="tl">
                    <a:srgbClr val="C0C0C0"/>
                  </a:outerShdw>
                </a:effectLst>
              </a:defRPr>
            </a:lvl1pPr>
          </a:lstStyle>
          <a:p>
            <a:pPr marL="0" marR="0" lvl="0" indent="0" algn="r" defTabSz="914400" rtl="0" eaLnBrk="1" fontAlgn="base" latinLnBrk="0" hangingPunct="1">
              <a:lnSpc>
                <a:spcPct val="90000"/>
              </a:lnSpc>
              <a:spcBef>
                <a:spcPct val="5000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p:txBody>
      </p:sp>
      <p:sp>
        <p:nvSpPr>
          <p:cNvPr id="184324"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effectLst>
                  <a:outerShdw blurRad="38100" dist="38100" dir="2700000" algn="tl">
                    <a:srgbClr val="C0C0C0"/>
                  </a:outerShdw>
                </a:effectLst>
              </a:defRPr>
            </a:lvl1pPr>
          </a:lstStyle>
          <a:p>
            <a:pPr marL="0" marR="0" lvl="0" indent="0" algn="l" defTabSz="914400" rtl="0" eaLnBrk="1" fontAlgn="base" latinLnBrk="0" hangingPunct="1">
              <a:lnSpc>
                <a:spcPct val="90000"/>
              </a:lnSpc>
              <a:spcBef>
                <a:spcPct val="50000"/>
              </a:spcBef>
              <a:spcAft>
                <a:spcPct val="0"/>
              </a:spcAft>
              <a:buClrTx/>
              <a:buSzTx/>
              <a:buFontTx/>
              <a:buNone/>
              <a:defRPr/>
            </a:pP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p:txBody>
      </p:sp>
      <p:sp>
        <p:nvSpPr>
          <p:cNvPr id="184325"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effectLst>
                  <a:outerShdw blurRad="38100" dist="38100" dir="2700000" algn="tl">
                    <a:srgbClr val="C0C0C0"/>
                  </a:outerShdw>
                </a:effectLst>
              </a:defRPr>
            </a:lvl1pPr>
          </a:lstStyle>
          <a:p>
            <a:pPr marL="0" marR="0" lvl="0" indent="0" algn="r" defTabSz="914400" rtl="0" eaLnBrk="1" fontAlgn="base" latinLnBrk="0" hangingPunct="1">
              <a:lnSpc>
                <a:spcPct val="90000"/>
              </a:lnSpc>
              <a:spcBef>
                <a:spcPct val="50000"/>
              </a:spcBef>
              <a:spcAft>
                <a:spcPct val="0"/>
              </a:spcAft>
              <a:buClrTx/>
              <a:buSzTx/>
              <a:buFontTx/>
              <a:buNone/>
              <a:defRPr/>
            </a:pPr>
            <a:fld id="{FD6AF63E-BEBA-4DE9-B4F1-FD3C993C06BD}" type="slidenum">
              <a:rPr kumimoji="0" lang="zh-CN" altLang="en-US" sz="1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fld>
            <a:endParaRPr kumimoji="0" lang="en-US" altLang="zh-CN" sz="1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spcBef>
                <a:spcPct val="20000"/>
              </a:spcBef>
              <a:buClr>
                <a:schemeClr val="folHlink"/>
              </a:buClr>
              <a:buSzPct val="60000"/>
              <a:buFont typeface="Wingdings" panose="05000000000000000000" pitchFamily="2" charset="2"/>
              <a:buChar char="n"/>
              <a:defRPr kumimoji="1" sz="1200" b="0">
                <a:effectLst/>
              </a:defRPr>
            </a:lvl1pPr>
          </a:lstStyle>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anose="05000000000000000000" pitchFamily="2" charset="2"/>
              <a:buChar char="n"/>
              <a:defRPr/>
            </a:pPr>
            <a:endParaRPr kumimoji="1" lang="zh-CN" altLang="en-US" sz="12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p:txBody>
      </p:sp>
      <p:sp>
        <p:nvSpPr>
          <p:cNvPr id="66563"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spcBef>
                <a:spcPct val="20000"/>
              </a:spcBef>
              <a:buClr>
                <a:schemeClr val="folHlink"/>
              </a:buClr>
              <a:buSzPct val="60000"/>
              <a:buFont typeface="Wingdings" panose="05000000000000000000" pitchFamily="2" charset="2"/>
              <a:buChar char="n"/>
              <a:defRPr kumimoji="1" sz="1200" b="0">
                <a:effectLst/>
              </a:defRPr>
            </a:lvl1pPr>
          </a:lstStyle>
          <a:p>
            <a:pPr marL="0" marR="0" lvl="0" indent="0" algn="r" defTabSz="914400" rtl="0" eaLnBrk="1" fontAlgn="base" latinLnBrk="0" hangingPunct="1">
              <a:lnSpc>
                <a:spcPct val="90000"/>
              </a:lnSpc>
              <a:spcBef>
                <a:spcPct val="20000"/>
              </a:spcBef>
              <a:spcAft>
                <a:spcPct val="0"/>
              </a:spcAft>
              <a:buClr>
                <a:schemeClr val="folHlink"/>
              </a:buClr>
              <a:buSzPct val="60000"/>
              <a:buFont typeface="Wingdings" panose="05000000000000000000" pitchFamily="2" charset="2"/>
              <a:buChar char="n"/>
              <a:defRPr/>
            </a:pPr>
            <a:endParaRPr kumimoji="1" lang="en-US" altLang="zh-CN" sz="12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p:txBody>
      </p:sp>
      <p:sp>
        <p:nvSpPr>
          <p:cNvPr id="8196" name="Rectangle 4"/>
          <p:cNvSpPr>
            <a:spLocks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66565"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6566"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spcBef>
                <a:spcPct val="20000"/>
              </a:spcBef>
              <a:buClr>
                <a:schemeClr val="folHlink"/>
              </a:buClr>
              <a:buSzPct val="60000"/>
              <a:buFont typeface="Wingdings" panose="05000000000000000000" pitchFamily="2" charset="2"/>
              <a:buChar char="n"/>
              <a:defRPr kumimoji="1" sz="1200" b="0">
                <a:effectLst/>
              </a:defRPr>
            </a:lvl1pPr>
          </a:lstStyle>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anose="05000000000000000000" pitchFamily="2" charset="2"/>
              <a:buChar char="n"/>
              <a:defRPr/>
            </a:pPr>
            <a:endParaRPr kumimoji="1" lang="en-US" altLang="zh-CN" sz="12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p:txBody>
      </p:sp>
      <p:sp>
        <p:nvSpPr>
          <p:cNvPr id="66567"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spcBef>
                <a:spcPct val="20000"/>
              </a:spcBef>
              <a:buClr>
                <a:schemeClr val="folHlink"/>
              </a:buClr>
              <a:buSzPct val="60000"/>
              <a:buFont typeface="Wingdings" panose="05000000000000000000" pitchFamily="2" charset="2"/>
              <a:buChar char="n"/>
              <a:defRPr kumimoji="1" sz="1200" b="0"/>
            </a:lvl1pPr>
          </a:lstStyle>
          <a:p>
            <a:pPr marL="0" marR="0" lvl="0" indent="0" algn="r" defTabSz="914400" rtl="0" eaLnBrk="1" fontAlgn="base" latinLnBrk="0" hangingPunct="1">
              <a:lnSpc>
                <a:spcPct val="90000"/>
              </a:lnSpc>
              <a:spcBef>
                <a:spcPct val="20000"/>
              </a:spcBef>
              <a:spcAft>
                <a:spcPct val="0"/>
              </a:spcAft>
              <a:buClr>
                <a:schemeClr val="folHlink"/>
              </a:buClr>
              <a:buSzPct val="60000"/>
              <a:buFont typeface="Wingdings" panose="05000000000000000000" pitchFamily="2" charset="2"/>
              <a:buChar char="n"/>
              <a:defRPr/>
            </a:pPr>
            <a:fld id="{B2EAD6D9-32D0-4533-AA9D-ED35B3ED42B9}" type="slidenum">
              <a:rPr kumimoji="1" lang="zh-CN" altLang="en-US" sz="12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fld>
            <a:endParaRPr kumimoji="1" lang="en-US" altLang="zh-CN" sz="12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audio" Target="../media/audio1.wav"/><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pattFill prst="ltHorz">
          <a:fgClr>
            <a:srgbClr val="FFFFCC"/>
          </a:fgClr>
          <a:bgClr>
            <a:schemeClr val="bg1"/>
          </a:bgClr>
        </a:pattFill>
        <a:effectLst/>
      </p:bgPr>
    </p:bg>
    <p:spTree>
      <p:nvGrpSpPr>
        <p:cNvPr id="1" name=""/>
        <p:cNvGrpSpPr/>
        <p:nvPr/>
      </p:nvGrpSpPr>
      <p:grpSpPr>
        <a:xfrm>
          <a:off x="0" y="0"/>
          <a:ext cx="0" cy="0"/>
          <a:chOff x="0" y="0"/>
          <a:chExt cx="0" cy="0"/>
        </a:xfrm>
      </p:grpSpPr>
      <p:grpSp>
        <p:nvGrpSpPr>
          <p:cNvPr id="2050" name="Group 2"/>
          <p:cNvGrpSpPr/>
          <p:nvPr/>
        </p:nvGrpSpPr>
        <p:grpSpPr>
          <a:xfrm>
            <a:off x="0" y="2438400"/>
            <a:ext cx="9009063" cy="1052513"/>
            <a:chOff x="0" y="1536"/>
            <a:chExt cx="5675" cy="663"/>
          </a:xfrm>
        </p:grpSpPr>
        <p:grpSp>
          <p:nvGrpSpPr>
            <p:cNvPr id="2056" name="Group 3"/>
            <p:cNvGrpSpPr/>
            <p:nvPr/>
          </p:nvGrpSpPr>
          <p:grpSpPr>
            <a:xfrm>
              <a:off x="185" y="1604"/>
              <a:ext cx="449" cy="299"/>
              <a:chOff x="720" y="336"/>
              <a:chExt cx="624" cy="432"/>
            </a:xfrm>
          </p:grpSpPr>
          <p:sp>
            <p:nvSpPr>
              <p:cNvPr id="15" name="Rectangle 4"/>
              <p:cNvSpPr>
                <a:spLocks noChangeArrowheads="1"/>
              </p:cNvSpPr>
              <p:nvPr/>
            </p:nvSpPr>
            <p:spPr bwMode="auto">
              <a:xfrm>
                <a:off x="720" y="336"/>
                <a:ext cx="384" cy="432"/>
              </a:xfrm>
              <a:prstGeom prst="rect">
                <a:avLst/>
              </a:prstGeom>
              <a:solidFill>
                <a:schemeClr val="folHlink"/>
              </a:solidFill>
              <a:ln w="9525">
                <a:noFill/>
                <a:miter lim="800000"/>
              </a:ln>
              <a:effectLst/>
            </p:spPr>
            <p:txBody>
              <a:bodyPr wrap="none" anchor="ctr"/>
              <a:lstStyle/>
              <a:p>
                <a:pPr marL="0" marR="0" lvl="0" indent="0" algn="l" defTabSz="914400" rtl="0" eaLnBrk="1" fontAlgn="base" latinLnBrk="0" hangingPunct="1">
                  <a:lnSpc>
                    <a:spcPct val="90000"/>
                  </a:lnSpc>
                  <a:spcBef>
                    <a:spcPct val="5000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6"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90000"/>
                  </a:lnSpc>
                  <a:spcBef>
                    <a:spcPct val="5000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grpSp>
        <p:grpSp>
          <p:nvGrpSpPr>
            <p:cNvPr id="2057" name="Group 6"/>
            <p:cNvGrpSpPr/>
            <p:nvPr/>
          </p:nvGrpSpPr>
          <p:grpSpPr>
            <a:xfrm>
              <a:off x="263" y="1870"/>
              <a:ext cx="466" cy="299"/>
              <a:chOff x="912" y="2640"/>
              <a:chExt cx="672" cy="432"/>
            </a:xfrm>
          </p:grpSpPr>
          <p:sp>
            <p:nvSpPr>
              <p:cNvPr id="13" name="Rectangle 7"/>
              <p:cNvSpPr>
                <a:spLocks noChangeArrowheads="1"/>
              </p:cNvSpPr>
              <p:nvPr/>
            </p:nvSpPr>
            <p:spPr bwMode="auto">
              <a:xfrm>
                <a:off x="912" y="2640"/>
                <a:ext cx="384" cy="432"/>
              </a:xfrm>
              <a:prstGeom prst="rect">
                <a:avLst/>
              </a:prstGeom>
              <a:solidFill>
                <a:schemeClr val="accent2"/>
              </a:solidFill>
              <a:ln w="9525">
                <a:noFill/>
                <a:miter lim="800000"/>
              </a:ln>
              <a:effectLst/>
            </p:spPr>
            <p:txBody>
              <a:bodyPr wrap="none" anchor="ctr"/>
              <a:lstStyle/>
              <a:p>
                <a:pPr marL="0" marR="0" lvl="0" indent="0" algn="l" defTabSz="914400" rtl="0" eaLnBrk="1" fontAlgn="base" latinLnBrk="0" hangingPunct="1">
                  <a:lnSpc>
                    <a:spcPct val="90000"/>
                  </a:lnSpc>
                  <a:spcBef>
                    <a:spcPct val="5000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90000"/>
                  </a:lnSpc>
                  <a:spcBef>
                    <a:spcPct val="5000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grpSp>
        <p:sp>
          <p:nvSpPr>
            <p:cNvPr id="10"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ln>
            <a:effectLst/>
          </p:spPr>
          <p:txBody>
            <a:bodyPr wrap="none" anchor="ctr"/>
            <a:lstStyle/>
            <a:p>
              <a:pPr marL="0" marR="0" lvl="0" indent="0" algn="l" defTabSz="914400" rtl="0" eaLnBrk="1" fontAlgn="base" latinLnBrk="0" hangingPunct="1">
                <a:lnSpc>
                  <a:spcPct val="90000"/>
                </a:lnSpc>
                <a:spcBef>
                  <a:spcPct val="5000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1" name="Rectangle 10"/>
            <p:cNvSpPr>
              <a:spLocks noChangeArrowheads="1"/>
            </p:cNvSpPr>
            <p:nvPr/>
          </p:nvSpPr>
          <p:spPr bwMode="auto">
            <a:xfrm>
              <a:off x="400" y="1536"/>
              <a:ext cx="20" cy="663"/>
            </a:xfrm>
            <a:prstGeom prst="rect">
              <a:avLst/>
            </a:prstGeom>
            <a:solidFill>
              <a:schemeClr val="bg2"/>
            </a:solidFill>
            <a:ln w="9525">
              <a:noFill/>
              <a:miter lim="800000"/>
            </a:ln>
            <a:effectLst/>
          </p:spPr>
          <p:txBody>
            <a:bodyPr wrap="none" anchor="ctr"/>
            <a:lstStyle/>
            <a:p>
              <a:pPr marL="0" marR="0" lvl="0" indent="0" algn="l" defTabSz="914400" rtl="0" eaLnBrk="1" fontAlgn="base" latinLnBrk="0" hangingPunct="1">
                <a:lnSpc>
                  <a:spcPct val="90000"/>
                </a:lnSpc>
                <a:spcBef>
                  <a:spcPct val="5000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12"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90000"/>
                </a:lnSpc>
                <a:spcBef>
                  <a:spcPct val="5000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grpSp>
      <p:sp>
        <p:nvSpPr>
          <p:cNvPr id="9228" name="Rectangle 12"/>
          <p:cNvSpPr>
            <a:spLocks noGrp="1" noChangeArrowheads="1"/>
          </p:cNvSpPr>
          <p:nvPr>
            <p:ph type="ctrTitle"/>
          </p:nvPr>
        </p:nvSpPr>
        <p:spPr>
          <a:xfrm>
            <a:off x="990600" y="1828800"/>
            <a:ext cx="7772400" cy="1143000"/>
          </a:xfrm>
        </p:spPr>
        <p:txBody>
          <a:bodyPr/>
          <a:lstStyle>
            <a:lvl1pPr>
              <a:defRPr/>
            </a:lvl1pPr>
          </a:lstStyle>
          <a:p>
            <a:r>
              <a:rPr lang="zh-CN" altLang="en-US"/>
              <a:t>单击此处编辑母版标题样式</a:t>
            </a:r>
            <a:endParaRPr lang="zh-CN" altLang="en-US"/>
          </a:p>
        </p:txBody>
      </p:sp>
      <p:sp>
        <p:nvSpPr>
          <p:cNvPr id="9229"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r>
              <a:rPr lang="zh-CN" altLang="en-US"/>
              <a:t>单击此处编辑母版副标题样式</a:t>
            </a:r>
            <a:endParaRPr lang="zh-CN" altLang="en-US"/>
          </a:p>
        </p:txBody>
      </p:sp>
      <p:sp>
        <p:nvSpPr>
          <p:cNvPr id="17" name="Rectangle 14"/>
          <p:cNvSpPr>
            <a:spLocks noGrp="1" noChangeArrowheads="1"/>
          </p:cNvSpPr>
          <p:nvPr>
            <p:ph type="dt" sz="half" idx="2"/>
          </p:nvPr>
        </p:nvSpPr>
        <p:spPr bwMode="auto">
          <a:xfrm>
            <a:off x="990600" y="6248400"/>
            <a:ext cx="1905000" cy="457200"/>
          </a:xfrm>
          <a:prstGeom prst="rect">
            <a:avLst/>
          </a:prstGeom>
          <a:ln>
            <a:miter lim="800000"/>
          </a:ln>
        </p:spPr>
        <p:txBody>
          <a:bodyPr vert="horz" wrap="square" lIns="91440" tIns="45720" rIns="91440" bIns="45720" numCol="1" anchor="b" anchorCtr="0" compatLnSpc="1"/>
          <a:lstStyle>
            <a:lvl1pPr>
              <a:defRPr>
                <a:solidFill>
                  <a:schemeClr val="bg2"/>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bg2"/>
              </a:solidFill>
              <a:effectLst/>
              <a:uLnTx/>
              <a:uFillTx/>
              <a:latin typeface="+mn-lt"/>
              <a:ea typeface="+mn-ea"/>
              <a:cs typeface="+mn-cs"/>
            </a:endParaRPr>
          </a:p>
        </p:txBody>
      </p:sp>
      <p:sp>
        <p:nvSpPr>
          <p:cNvPr id="18" name="Rectangle 15"/>
          <p:cNvSpPr>
            <a:spLocks noGrp="1" noChangeArrowheads="1"/>
          </p:cNvSpPr>
          <p:nvPr>
            <p:ph type="ftr" sz="quarter" idx="3"/>
          </p:nvPr>
        </p:nvSpPr>
        <p:spPr bwMode="auto">
          <a:xfrm>
            <a:off x="3429000" y="6248400"/>
            <a:ext cx="2895600" cy="457200"/>
          </a:xfrm>
          <a:prstGeom prst="rect">
            <a:avLst/>
          </a:prstGeom>
          <a:ln>
            <a:miter lim="800000"/>
          </a:ln>
        </p:spPr>
        <p:txBody>
          <a:bodyPr vert="horz" wrap="square" lIns="91440" tIns="45720" rIns="91440" bIns="45720" numCol="1" anchor="b" anchorCtr="0" compatLnSpc="1"/>
          <a:lstStyle>
            <a:lvl1pPr>
              <a:defRPr>
                <a:solidFill>
                  <a:schemeClr val="bg2"/>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bg2"/>
              </a:solidFill>
              <a:effectLst/>
              <a:uLnTx/>
              <a:uFillTx/>
              <a:latin typeface="+mn-lt"/>
              <a:ea typeface="+mn-ea"/>
              <a:cs typeface="+mn-cs"/>
            </a:endParaRPr>
          </a:p>
        </p:txBody>
      </p:sp>
      <p:sp>
        <p:nvSpPr>
          <p:cNvPr id="19" name="Rectangle 16"/>
          <p:cNvSpPr>
            <a:spLocks noGrp="1" noChangeArrowheads="1"/>
          </p:cNvSpPr>
          <p:nvPr>
            <p:ph type="sldNum" sz="quarter" idx="4"/>
          </p:nvPr>
        </p:nvSpPr>
        <p:spPr bwMode="auto">
          <a:xfrm>
            <a:off x="6858000" y="6248400"/>
            <a:ext cx="1905000" cy="457200"/>
          </a:xfrm>
          <a:prstGeom prst="rect">
            <a:avLst/>
          </a:prstGeom>
          <a:ln>
            <a:miter lim="800000"/>
          </a:ln>
        </p:spPr>
        <p:txBody>
          <a:bodyPr vert="horz" wrap="square" lIns="91440" tIns="45720" rIns="91440" bIns="45720" numCol="1" anchor="b" anchorCtr="0" compatLnSpc="1"/>
          <a:lstStyle>
            <a:lvl1pPr>
              <a:defRPr>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AAD4CA9-61B8-4206-9156-579B5B6569F3}" type="slidenum">
              <a:rPr kumimoji="0" lang="zh-CN" altLang="en-US" sz="1400" b="0" i="0" u="none" strike="noStrike" kern="1200" cap="none" spc="0" normalizeH="0" baseline="0" noProof="0" smtClean="0">
                <a:ln>
                  <a:noFill/>
                </a:ln>
                <a:solidFill>
                  <a:schemeClr val="bg2"/>
                </a:solidFill>
                <a:effectLst/>
                <a:uLnTx/>
                <a:uFillTx/>
                <a:latin typeface="Tahoma" panose="020B060403050404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bg2"/>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transition spd="slow">
    <p:random/>
    <p:sndAc>
      <p:stSnd>
        <p:snd r:embed="rId2" name="typ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F18CF5E-8EF1-4F58-BED5-C66FF058E872}"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transition spd="slow">
    <p:random/>
    <p:sndAc>
      <p:stSnd>
        <p:snd r:embed="rId2" name="typ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617538"/>
            <a:ext cx="1951038" cy="55149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617538"/>
            <a:ext cx="5700712" cy="55149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F18CF5E-8EF1-4F58-BED5-C66FF058E872}"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transition spd="slow">
    <p:random/>
    <p:sndAc>
      <p:stSnd>
        <p:snd r:embed="rId2" name="type.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bg>
      <p:bgPr>
        <a:pattFill prst="ltHorz">
          <a:fgClr>
            <a:srgbClr val="FFFFCC"/>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1625" y="381000"/>
            <a:ext cx="854075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01625" y="1752600"/>
            <a:ext cx="4194175" cy="42703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752600"/>
            <a:ext cx="4194175" cy="42703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2"/>
          </p:nvPr>
        </p:nvSpPr>
        <p:spPr bwMode="auto">
          <a:xfrm>
            <a:off x="914400" y="6324600"/>
            <a:ext cx="19050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3352800" y="6324600"/>
            <a:ext cx="2895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6781800" y="6324600"/>
            <a:ext cx="19050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04EBB4C-5280-4A31-8C67-1DF14613957F}" type="slidenum">
              <a:rPr kumimoji="0" lang="en-US" altLang="zh-CN"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transition spd="slow">
    <p:random/>
    <p:sndAc>
      <p:stSnd>
        <p:snd r:embed="rId2" name="type.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bg>
      <p:bgPr>
        <a:pattFill prst="ltHorz">
          <a:fgClr>
            <a:srgbClr val="FFFFCC"/>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1625" y="381000"/>
            <a:ext cx="854075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01625" y="1752600"/>
            <a:ext cx="8540750" cy="427037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7" name="Rectangle 4"/>
          <p:cNvSpPr>
            <a:spLocks noGrp="1" noChangeArrowheads="1"/>
          </p:cNvSpPr>
          <p:nvPr>
            <p:ph type="dt" sz="half" idx="2"/>
          </p:nvPr>
        </p:nvSpPr>
        <p:spPr bwMode="auto">
          <a:xfrm>
            <a:off x="914400" y="6324600"/>
            <a:ext cx="19050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3352800" y="6324600"/>
            <a:ext cx="2895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6781800" y="6324600"/>
            <a:ext cx="19050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FE45498-15A2-46DA-BFF7-047022E402E1}" type="slidenum">
              <a:rPr kumimoji="0" lang="en-US" altLang="zh-CN"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transition spd="slow">
    <p:random/>
    <p:sndAc>
      <p:stSnd>
        <p:snd r:embed="rId2" name="type.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标题，文本与两项内容">
    <p:bg>
      <p:bgPr>
        <a:pattFill prst="ltHorz">
          <a:fgClr>
            <a:srgbClr val="FFFFCC"/>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1625" y="381000"/>
            <a:ext cx="8540750" cy="1143000"/>
          </a:xfrm>
        </p:spPr>
        <p:txBody>
          <a:body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301625" y="1752600"/>
            <a:ext cx="4194175" cy="427037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quarter" idx="2"/>
          </p:nvPr>
        </p:nvSpPr>
        <p:spPr>
          <a:xfrm>
            <a:off x="4648200" y="1752600"/>
            <a:ext cx="4194175" cy="205898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内容占位符 4"/>
          <p:cNvSpPr>
            <a:spLocks noGrp="1"/>
          </p:cNvSpPr>
          <p:nvPr>
            <p:ph sz="quarter" idx="3"/>
          </p:nvPr>
        </p:nvSpPr>
        <p:spPr>
          <a:xfrm>
            <a:off x="4648200" y="3963988"/>
            <a:ext cx="4194175" cy="2058987"/>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Rectangle 4"/>
          <p:cNvSpPr>
            <a:spLocks noGrp="1" noChangeArrowheads="1"/>
          </p:cNvSpPr>
          <p:nvPr>
            <p:ph type="dt" sz="half" idx="12"/>
          </p:nvPr>
        </p:nvSpPr>
        <p:spPr bwMode="auto">
          <a:xfrm>
            <a:off x="914400" y="6324600"/>
            <a:ext cx="19050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5"/>
          <p:cNvSpPr>
            <a:spLocks noGrp="1" noChangeArrowheads="1"/>
          </p:cNvSpPr>
          <p:nvPr>
            <p:ph type="ftr" sz="quarter" idx="13"/>
          </p:nvPr>
        </p:nvSpPr>
        <p:spPr bwMode="auto">
          <a:xfrm>
            <a:off x="3352800" y="6324600"/>
            <a:ext cx="2895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6781800" y="6324600"/>
            <a:ext cx="19050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E1DC1EF-1AC1-4DBF-8DF9-E7AE11302B72}" type="slidenum">
              <a:rPr kumimoji="0" lang="en-US" altLang="zh-CN"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transition spd="slow">
    <p:random/>
    <p:sndAc>
      <p:stSnd>
        <p:snd r:embed="rId2" name="type.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自定义版式">
    <p:bg>
      <p:bgPr>
        <a:pattFill prst="ltHorz">
          <a:fgClr>
            <a:srgbClr val="FFFFCC"/>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76300" y="296863"/>
            <a:ext cx="82296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F18CF5E-8EF1-4F58-BED5-C66FF058E872}"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transition spd="slow">
    <p:random/>
    <p:sndAc>
      <p:stSnd>
        <p:snd r:embed="rId2" name="type.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节标题">
    <p:bg>
      <p:bgPr>
        <a:pattFill prst="ltHorz">
          <a:fgClr>
            <a:srgbClr val="FFFFCC"/>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F18CF5E-8EF1-4F58-BED5-C66FF058E872}"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transition spd="slow">
    <p:random/>
    <p:sndAc>
      <p:stSnd>
        <p:snd r:embed="rId10" name="typ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F18CF5E-8EF1-4F58-BED5-C66FF058E872}"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transition spd="slow">
    <p:random/>
    <p:sndAc>
      <p:stSnd>
        <p:snd r:embed="rId2" name="typ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F18CF5E-8EF1-4F58-BED5-C66FF058E872}"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transition spd="slow">
    <p:random/>
    <p:sndAc>
      <p:stSnd>
        <p:snd r:embed="rId2" name="typ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F18CF5E-8EF1-4F58-BED5-C66FF058E872}"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transition spd="slow">
    <p:random/>
    <p:sndAc>
      <p:stSnd>
        <p:snd r:embed="rId2" name="typ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F18CF5E-8EF1-4F58-BED5-C66FF058E872}"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transition spd="slow">
    <p:random/>
    <p:sndAc>
      <p:stSnd>
        <p:snd r:embed="rId2" name="typ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F18CF5E-8EF1-4F58-BED5-C66FF058E872}"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transition spd="slow">
    <p:random/>
    <p:sndAc>
      <p:stSnd>
        <p:snd r:embed="rId2" name="typ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F18CF5E-8EF1-4F58-BED5-C66FF058E872}"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transition spd="slow">
    <p:random/>
    <p:sndAc>
      <p:stSnd>
        <p:snd r:embed="rId2" name="typ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F18CF5E-8EF1-4F58-BED5-C66FF058E872}"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transition spd="slow">
    <p:random/>
    <p:sndAc>
      <p:stSnd>
        <p:snd r:embed="rId2" name="typ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F18CF5E-8EF1-4F58-BED5-C66FF058E872}"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transition spd="slow">
    <p:random/>
    <p:sndAc>
      <p:stSnd>
        <p:snd r:embed="rId2" name="type.wav"/>
      </p:stSnd>
    </p:sndAc>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audio" Target="../media/audio1.wav"/><Relationship Id="rId2" Type="http://schemas.openxmlformats.org/officeDocument/2006/relationships/slideLayout" Target="../slideLayouts/slideLayout2.xml"/><Relationship Id="rId19" Type="http://schemas.openxmlformats.org/officeDocument/2006/relationships/image" Target="../media/image2.png"/><Relationship Id="rId18" Type="http://schemas.openxmlformats.org/officeDocument/2006/relationships/tags" Target="../tags/tag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rgbClr val="FFFFCC"/>
          </a:fgClr>
          <a:bgClr>
            <a:schemeClr val="bg1"/>
          </a:bgClr>
        </a:pattFill>
        <a:effectLst/>
      </p:bgPr>
    </p:bg>
    <p:spTree>
      <p:nvGrpSpPr>
        <p:cNvPr id="1" name=""/>
        <p:cNvGrpSpPr/>
        <p:nvPr/>
      </p:nvGrpSpPr>
      <p:grpSpPr/>
      <p:sp>
        <p:nvSpPr>
          <p:cNvPr id="1026" name="Rectangle 9"/>
          <p:cNvSpPr>
            <a:spLocks noGrp="1"/>
          </p:cNvSpPr>
          <p:nvPr>
            <p:ph type="title"/>
          </p:nvPr>
        </p:nvSpPr>
        <p:spPr>
          <a:xfrm>
            <a:off x="1150938" y="617538"/>
            <a:ext cx="7793037" cy="1143000"/>
          </a:xfrm>
          <a:prstGeom prst="rect">
            <a:avLst/>
          </a:prstGeom>
          <a:noFill/>
          <a:ln w="9525">
            <a:noFill/>
          </a:ln>
        </p:spPr>
        <p:txBody>
          <a:bodyPr anchor="b" anchorCtr="0"/>
          <a:p>
            <a:pPr lvl="0"/>
            <a:r>
              <a:rPr lang="zh-CN" altLang="en-US" dirty="0"/>
              <a:t>单击此处编辑母版标题样式</a:t>
            </a:r>
            <a:endParaRPr lang="zh-CN" altLang="en-US" dirty="0"/>
          </a:p>
        </p:txBody>
      </p:sp>
      <p:sp>
        <p:nvSpPr>
          <p:cNvPr id="1027" name="Rectangle 10"/>
          <p:cNvSpPr>
            <a:spLocks noGrp="1"/>
          </p:cNvSpPr>
          <p:nvPr>
            <p:ph type="body" idx="1"/>
          </p:nvPr>
        </p:nvSpPr>
        <p:spPr>
          <a:xfrm>
            <a:off x="1182688" y="2017713"/>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203" name="Rectangle 11"/>
          <p:cNvSpPr>
            <a:spLocks noGrp="1" noChangeArrowheads="1"/>
          </p:cNvSpPr>
          <p:nvPr>
            <p:ph type="dt" sz="half" idx="2"/>
          </p:nvPr>
        </p:nvSpPr>
        <p:spPr bwMode="auto">
          <a:xfrm>
            <a:off x="914400" y="6324600"/>
            <a:ext cx="1905000" cy="457200"/>
          </a:xfrm>
          <a:prstGeom prst="rect">
            <a:avLst/>
          </a:prstGeom>
          <a:noFill/>
          <a:ln w="9525">
            <a:noFill/>
            <a:miter lim="800000"/>
          </a:ln>
          <a:effectLst/>
        </p:spPr>
        <p:txBody>
          <a:bodyPr vert="horz" wrap="square" lIns="91440" tIns="45720" rIns="91440" bIns="45720" numCol="1" anchor="b" anchorCtr="0" compatLnSpc="1"/>
          <a:lstStyle>
            <a:lvl1pPr>
              <a:lnSpc>
                <a:spcPct val="100000"/>
              </a:lnSpc>
              <a:spcBef>
                <a:spcPct val="0"/>
              </a:spcBef>
              <a:defRPr sz="1400" b="0">
                <a:effectLst/>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8204" name="Rectangle 12"/>
          <p:cNvSpPr>
            <a:spLocks noGrp="1" noChangeArrowheads="1"/>
          </p:cNvSpPr>
          <p:nvPr>
            <p:ph type="ftr" sz="quarter" idx="3"/>
          </p:nvPr>
        </p:nvSpPr>
        <p:spPr bwMode="auto">
          <a:xfrm>
            <a:off x="3352800" y="6324600"/>
            <a:ext cx="2895600" cy="457200"/>
          </a:xfrm>
          <a:prstGeom prst="rect">
            <a:avLst/>
          </a:prstGeom>
          <a:noFill/>
          <a:ln w="9525">
            <a:noFill/>
            <a:miter lim="800000"/>
          </a:ln>
          <a:effectLst/>
        </p:spPr>
        <p:txBody>
          <a:bodyPr vert="horz" wrap="square" lIns="91440" tIns="45720" rIns="91440" bIns="45720" numCol="1" anchor="b" anchorCtr="0" compatLnSpc="1"/>
          <a:lstStyle>
            <a:lvl1pPr algn="ctr">
              <a:lnSpc>
                <a:spcPct val="100000"/>
              </a:lnSpc>
              <a:spcBef>
                <a:spcPct val="0"/>
              </a:spcBef>
              <a:defRPr sz="1400" b="0">
                <a:effectLst/>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8205" name="Rectangle 13"/>
          <p:cNvSpPr>
            <a:spLocks noGrp="1" noChangeArrowheads="1"/>
          </p:cNvSpPr>
          <p:nvPr>
            <p:ph type="sldNum" sz="quarter" idx="4"/>
          </p:nvPr>
        </p:nvSpPr>
        <p:spPr bwMode="auto">
          <a:xfrm>
            <a:off x="6781800" y="6324600"/>
            <a:ext cx="1905000" cy="457200"/>
          </a:xfrm>
          <a:prstGeom prst="rect">
            <a:avLst/>
          </a:prstGeom>
          <a:noFill/>
          <a:ln w="9525">
            <a:noFill/>
            <a:miter lim="800000"/>
          </a:ln>
          <a:effectLst/>
        </p:spPr>
        <p:txBody>
          <a:bodyPr vert="horz" wrap="square" lIns="91440" tIns="45720" rIns="91440" bIns="45720" numCol="1" anchor="b" anchorCtr="0" compatLnSpc="1"/>
          <a:lstStyle>
            <a:lvl1pPr algn="r">
              <a:lnSpc>
                <a:spcPct val="100000"/>
              </a:lnSpc>
              <a:spcBef>
                <a:spcPct val="0"/>
              </a:spcBef>
              <a:defRPr sz="1400" b="0">
                <a:latin typeface="Tahoma" panose="020B060403050404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F18CF5E-8EF1-4F58-BED5-C66FF058E872}" type="slidenum">
              <a:rPr kumimoji="0" lang="zh-CN" altLang="en-US"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pic>
        <p:nvPicPr>
          <p:cNvPr id="8" name="图片 7"/>
          <p:cNvPicPr>
            <a:picLocks noChangeAspect="1"/>
          </p:cNvPicPr>
          <p:nvPr userDrawn="1">
            <p:custDataLst>
              <p:tags r:id="rId18"/>
            </p:custDataLst>
          </p:nvPr>
        </p:nvPicPr>
        <p:blipFill>
          <a:blip r:embed="rId19" cstate="print">
            <a:extLst>
              <a:ext uri="{28A0092B-C50C-407E-A947-70E740481C1C}">
                <a14:useLocalDpi xmlns:a14="http://schemas.microsoft.com/office/drawing/2010/main" val="0"/>
              </a:ext>
            </a:extLst>
          </a:blip>
          <a:stretch>
            <a:fillRect/>
          </a:stretch>
        </p:blipFill>
        <p:spPr>
          <a:xfrm>
            <a:off x="8028101" y="28305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p:random/>
    <p:sndAc>
      <p:stSnd>
        <p:snd r:embed="rId20" name="type.wav"/>
      </p:stSnd>
    </p:sndAc>
  </p:transition>
  <p:hf sldNum="0"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audio" Target="../media/audio1.wav"/><Relationship Id="rId6" Type="http://schemas.openxmlformats.org/officeDocument/2006/relationships/image" Target="../media/image2.png"/><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audio" Target="../media/audio1.wav"/><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6.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15.wmf"/><Relationship Id="rId1"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16.wmf"/><Relationship Id="rId1"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tags" Target="../tags/tag15.xml"/><Relationship Id="rId4" Type="http://schemas.openxmlformats.org/officeDocument/2006/relationships/image" Target="../media/image2.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audio1.wav"/><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audio" Target="../media/audio1.wav"/></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audio1.wav"/><Relationship Id="rId1" Type="http://schemas.openxmlformats.org/officeDocument/2006/relationships/image" Target="../media/image18.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6.jpe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audio1.wav"/><Relationship Id="rId1"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audio" Target="../media/audio1.wav"/></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6.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openxmlformats.org/officeDocument/2006/relationships/audio" Target="../media/audio1.wav"/><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6.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28.jpeg"/><Relationship Id="rId1" Type="http://schemas.openxmlformats.org/officeDocument/2006/relationships/image" Target="../media/image27.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9.jpeg"/></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31.jpeg"/><Relationship Id="rId1"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hyperlink" Target="file:///E:\01&#23433;&#20840;&#29983;&#20135;&#32452;&#24037;&#20316;\03&#23433;&#20840;&#25945;&#32946;&#22521;&#35757;\2010&#24180;&#22521;&#35757;\2010.08&#26032;&#21592;&#24037;&#22521;&#35757;\&#23433;&#20840;&#29983;&#20135;&#20107;&#25925;&#20998;&#31867;.doc" TargetMode="Externa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audio" Target="../media/audio1.wav"/></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33.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74.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image" Target="../media/image35.jpeg"/><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image" Target="../media/image34.jpeg"/><Relationship Id="rId3" Type="http://schemas.openxmlformats.org/officeDocument/2006/relationships/tags" Target="../tags/tag18.xml"/><Relationship Id="rId2" Type="http://schemas.openxmlformats.org/officeDocument/2006/relationships/tags" Target="../tags/tag17.xml"/><Relationship Id="rId14" Type="http://schemas.openxmlformats.org/officeDocument/2006/relationships/slideLayout" Target="../slideLayouts/slideLayout2.xml"/><Relationship Id="rId13" Type="http://schemas.openxmlformats.org/officeDocument/2006/relationships/audio" Target="../media/audio1.wav"/><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hyperlink" Target="http://www.bofety.com/" TargetMode="Externa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hyperlink" Target="file:///E:\01&#23433;&#20840;&#29983;&#20135;&#32452;&#24037;&#20316;\03&#23433;&#20840;&#25945;&#32946;&#22521;&#35757;\2010&#24180;&#22521;&#35757;\2010.08&#26032;&#21592;&#24037;&#22521;&#35757;\&#23433;&#20840;&#24847;&#35782;&#12289;&#23433;&#20840;&#32032;&#36136;.ppt"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p:cNvSpPr>
          <p:nvPr>
            <p:ph type="ctrTitle"/>
          </p:nvPr>
        </p:nvSpPr>
        <p:spPr>
          <a:xfrm>
            <a:off x="827088" y="1628775"/>
            <a:ext cx="8316912" cy="1655763"/>
          </a:xfrm>
          <a:ln/>
        </p:spPr>
        <p:txBody>
          <a:bodyPr vert="horz" wrap="square" lIns="91440" tIns="45720" rIns="91440" bIns="45720" anchor="b" anchorCtr="0"/>
          <a:p>
            <a:pPr eaLnBrk="1" hangingPunct="1">
              <a:lnSpc>
                <a:spcPct val="85000"/>
              </a:lnSpc>
              <a:buClrTx/>
              <a:buSzTx/>
              <a:buFontTx/>
            </a:pPr>
            <a:r>
              <a:rPr kumimoji="1" lang="zh-CN" altLang="en-US" sz="8000" dirty="0">
                <a:solidFill>
                  <a:schemeClr val="hlink"/>
                </a:solidFill>
                <a:latin typeface="+mj-lt"/>
                <a:ea typeface="华文行楷" pitchFamily="2" charset="-122"/>
                <a:cs typeface="+mj-cs"/>
              </a:rPr>
              <a:t>  员工安全培训</a:t>
            </a:r>
            <a:endParaRPr kumimoji="1" lang="zh-CN" altLang="en-US" sz="3600" b="1" dirty="0">
              <a:solidFill>
                <a:schemeClr val="hlink"/>
              </a:solidFill>
              <a:latin typeface="+mj-lt"/>
              <a:ea typeface="华文仿宋" pitchFamily="2" charset="-122"/>
              <a:cs typeface="+mj-cs"/>
            </a:endParaRPr>
          </a:p>
        </p:txBody>
      </p:sp>
      <p:sp>
        <p:nvSpPr>
          <p:cNvPr id="4102" name="Rectangle 6"/>
          <p:cNvSpPr>
            <a:spLocks noChangeArrowheads="1"/>
          </p:cNvSpPr>
          <p:nvPr/>
        </p:nvSpPr>
        <p:spPr bwMode="auto">
          <a:xfrm>
            <a:off x="3552825" y="3128963"/>
            <a:ext cx="9144000" cy="0"/>
          </a:xfrm>
          <a:prstGeom prst="rect">
            <a:avLst/>
          </a:prstGeom>
          <a:noFill/>
          <a:ln w="9525">
            <a:noFill/>
            <a:miter lim="800000"/>
          </a:ln>
          <a:effectLst/>
        </p:spPr>
        <p:txBody>
          <a:bodyPr>
            <a:spAutoFit/>
          </a:bodyPr>
          <a:lstStyle/>
          <a:p>
            <a:pPr marL="0" marR="0" lvl="0" indent="0" algn="l" defTabSz="914400" rtl="0" eaLnBrk="1" fontAlgn="base" latinLnBrk="0" hangingPunct="1">
              <a:lnSpc>
                <a:spcPct val="90000"/>
              </a:lnSpc>
              <a:spcBef>
                <a:spcPct val="5000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
        <p:nvSpPr>
          <p:cNvPr id="3" name="文本框 2" descr="7b0a2020202022776f7264617274223a20227b5c2269645c223a32353030343531362c5c227469645c223a31333439377d220a7d0a"/>
          <p:cNvSpPr txBox="1"/>
          <p:nvPr>
            <p:custDataLst>
              <p:tags r:id="rId1"/>
            </p:custDataLst>
          </p:nvPr>
        </p:nvSpPr>
        <p:spPr>
          <a:xfrm>
            <a:off x="5868194" y="362749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530694" y="4563444"/>
            <a:ext cx="675000" cy="675000"/>
          </a:xfrm>
          <a:prstGeom prst="ellipse">
            <a:avLst/>
          </a:prstGeom>
          <a:solidFill>
            <a:srgbClr val="FFC00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3"/>
            </p:custDataLst>
          </p:nvPr>
        </p:nvSpPr>
        <p:spPr>
          <a:xfrm>
            <a:off x="6463030" y="45639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4"/>
            </p:custDataLst>
          </p:nvPr>
        </p:nvSpPr>
        <p:spPr>
          <a:xfrm>
            <a:off x="7395366" y="4563444"/>
            <a:ext cx="675000" cy="675000"/>
          </a:xfrm>
          <a:prstGeom prst="ellipse">
            <a:avLst/>
          </a:prstGeom>
          <a:solidFill>
            <a:schemeClr val="accent6">
              <a:lumMod val="60000"/>
              <a:lumOff val="40000"/>
            </a:schemeClr>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2" name="图片 1"/>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8028101" y="283051"/>
            <a:ext cx="898096" cy="453553"/>
          </a:xfrm>
          <a:prstGeom prst="rect">
            <a:avLst/>
          </a:prstGeom>
        </p:spPr>
      </p:pic>
    </p:spTree>
  </p:cSld>
  <p:clrMapOvr>
    <a:masterClrMapping/>
  </p:clrMapOvr>
  <p:transition spd="slow">
    <p:random/>
    <p:sndAc>
      <p:stSnd>
        <p:snd r:embed="rId7" name="type.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p:nvPr>
            <p:ph idx="1"/>
          </p:nvPr>
        </p:nvSpPr>
        <p:spPr>
          <a:xfrm>
            <a:off x="500063" y="642938"/>
            <a:ext cx="8143875" cy="5616575"/>
          </a:xfrm>
          <a:ln/>
        </p:spPr>
        <p:txBody>
          <a:bodyPr vert="horz" wrap="square" lIns="91440" tIns="45720" rIns="91440" bIns="45720" anchor="t" anchorCtr="0"/>
          <a:p>
            <a:pPr algn="ctr" eaLnBrk="1" hangingPunct="1">
              <a:lnSpc>
                <a:spcPct val="80000"/>
              </a:lnSpc>
              <a:buFontTx/>
              <a:buNone/>
            </a:pPr>
            <a:r>
              <a:rPr lang="zh-CN" altLang="en-US" sz="2800" b="1" dirty="0">
                <a:solidFill>
                  <a:srgbClr val="FF0000"/>
                </a:solidFill>
              </a:rPr>
              <a:t>班组长的安全职责</a:t>
            </a:r>
            <a:endParaRPr lang="zh-CN" altLang="en-US" sz="2800" b="1" dirty="0">
              <a:solidFill>
                <a:srgbClr val="FF0000"/>
              </a:solidFill>
            </a:endParaRPr>
          </a:p>
          <a:p>
            <a:pPr algn="ctr" eaLnBrk="1" hangingPunct="1">
              <a:lnSpc>
                <a:spcPct val="80000"/>
              </a:lnSpc>
              <a:buFontTx/>
              <a:buNone/>
            </a:pPr>
            <a:endParaRPr lang="zh-CN" altLang="en-US" sz="2800" b="1" dirty="0">
              <a:solidFill>
                <a:srgbClr val="FF0000"/>
              </a:solidFill>
            </a:endParaRPr>
          </a:p>
          <a:p>
            <a:pPr eaLnBrk="1" hangingPunct="1">
              <a:lnSpc>
                <a:spcPct val="80000"/>
              </a:lnSpc>
              <a:buFont typeface="Wingdings" panose="05000000000000000000" pitchFamily="2" charset="2"/>
              <a:buChar char="n"/>
            </a:pPr>
            <a:r>
              <a:rPr lang="zh-CN" altLang="en-US" sz="2400" b="1" dirty="0"/>
              <a:t>     班组长是班组安全生产工作的第一责任人，对本班组的安全生产负全面责任。</a:t>
            </a:r>
            <a:endParaRPr lang="zh-CN" altLang="en-US" sz="2400" b="1" dirty="0"/>
          </a:p>
          <a:p>
            <a:pPr eaLnBrk="1" hangingPunct="1">
              <a:lnSpc>
                <a:spcPct val="80000"/>
              </a:lnSpc>
              <a:buFont typeface="Wingdings" panose="05000000000000000000" pitchFamily="2" charset="2"/>
              <a:buChar char="n"/>
            </a:pPr>
            <a:r>
              <a:rPr lang="zh-CN" altLang="en-US" sz="2400" b="1" dirty="0"/>
              <a:t>其职责是： </a:t>
            </a:r>
            <a:br>
              <a:rPr lang="zh-CN" altLang="en-US" sz="2400" b="1" dirty="0"/>
            </a:br>
            <a:r>
              <a:rPr lang="zh-CN" altLang="en-US" sz="2400" b="1" dirty="0"/>
              <a:t>    　</a:t>
            </a:r>
            <a:r>
              <a:rPr lang="en-US" altLang="zh-CN" sz="2400" b="1" dirty="0"/>
              <a:t>1</a:t>
            </a:r>
            <a:r>
              <a:rPr lang="zh-CN" altLang="en-US" sz="2400" b="1" dirty="0"/>
              <a:t>．认真执行劳动保护方针政策、规章制度以及本企业和本车间的安全工作指令、决定等，对本组工人在生产中的安全和健康负责。</a:t>
            </a:r>
            <a:br>
              <a:rPr lang="zh-CN" altLang="en-US" sz="2400" b="1" dirty="0"/>
            </a:br>
            <a:endParaRPr lang="zh-CN" altLang="en-US" sz="2400" b="1" dirty="0"/>
          </a:p>
          <a:p>
            <a:pPr eaLnBrk="1" hangingPunct="1">
              <a:lnSpc>
                <a:spcPct val="80000"/>
              </a:lnSpc>
              <a:buFont typeface="Wingdings" panose="05000000000000000000" pitchFamily="2" charset="2"/>
              <a:buChar char="n"/>
            </a:pPr>
            <a:r>
              <a:rPr lang="zh-CN" altLang="en-US" sz="2400" b="1" dirty="0"/>
              <a:t>    　</a:t>
            </a:r>
            <a:r>
              <a:rPr lang="en-US" altLang="zh-CN" sz="2400" b="1" dirty="0"/>
              <a:t>2</a:t>
            </a:r>
            <a:r>
              <a:rPr lang="zh-CN" altLang="en-US" sz="2400" b="1" dirty="0"/>
              <a:t>．根据生产任务、劳动环境和工人的身体、情绪、思想状况具体布置安全工作，做到班前布置，班后检查。</a:t>
            </a:r>
            <a:endParaRPr lang="zh-CN" altLang="en-US" sz="2400" b="1" dirty="0"/>
          </a:p>
          <a:p>
            <a:pPr eaLnBrk="1" hangingPunct="1">
              <a:lnSpc>
                <a:spcPct val="80000"/>
              </a:lnSpc>
              <a:buFont typeface="Wingdings" panose="05000000000000000000" pitchFamily="2" charset="2"/>
              <a:buChar char="n"/>
            </a:pPr>
            <a:r>
              <a:rPr lang="zh-CN" altLang="en-US" sz="2400" b="1" dirty="0"/>
              <a:t> </a:t>
            </a:r>
            <a:br>
              <a:rPr lang="zh-CN" altLang="en-US" sz="2400" b="1" dirty="0"/>
            </a:br>
            <a:r>
              <a:rPr lang="zh-CN" altLang="en-US" sz="2400" b="1" dirty="0"/>
              <a:t>    　</a:t>
            </a:r>
            <a:r>
              <a:rPr lang="en-US" altLang="zh-CN" sz="2400" b="1" dirty="0"/>
              <a:t>3</a:t>
            </a:r>
            <a:r>
              <a:rPr lang="zh-CN" altLang="en-US" sz="2400" b="1" dirty="0"/>
              <a:t>．经常教育和检查本班组工人正确使用机器设备、电器设备、工夹具、原材料、安全装置、个人防护用品等。做到机器设备处于良好状态，保持成品、半成品、材料及废物合理放置，通道畅通，场地整洁。消除一切可能引起伤亡事故的因索。</a:t>
            </a:r>
            <a:endParaRPr lang="zh-CN" altLang="en-US" sz="2400" b="1" dirty="0"/>
          </a:p>
        </p:txBody>
      </p:sp>
    </p:spTree>
  </p:cSld>
  <p:clrMapOvr>
    <a:masterClrMapping/>
  </p:clrMapOvr>
  <p:transition spd="slow">
    <p:random/>
    <p:sndAc>
      <p:stSnd>
        <p:snd r:embed="rId1" name="type.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4"/>
          <p:cNvSpPr/>
          <p:nvPr/>
        </p:nvSpPr>
        <p:spPr>
          <a:xfrm>
            <a:off x="539750" y="549275"/>
            <a:ext cx="7993063" cy="57150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80000"/>
              </a:lnSpc>
              <a:buClrTx/>
              <a:buSzTx/>
              <a:buFontTx/>
              <a:buNone/>
            </a:pPr>
            <a:r>
              <a:rPr lang="en-US" altLang="zh-CN" sz="2400" b="1" dirty="0">
                <a:latin typeface="楷体_GB2312" pitchFamily="49" charset="-122"/>
                <a:ea typeface="楷体_GB2312" pitchFamily="49" charset="-122"/>
              </a:rPr>
              <a:t> 4</a:t>
            </a:r>
            <a:r>
              <a:rPr lang="zh-CN" altLang="en-US" sz="2400" b="1" dirty="0">
                <a:latin typeface="楷体_GB2312" pitchFamily="49" charset="-122"/>
                <a:ea typeface="楷体_GB2312" pitchFamily="49" charset="-122"/>
              </a:rPr>
              <a:t>．对本班组工人进行安全操作方法的指导，并检查其对安全技术操作规程的遵守情况。 　 </a:t>
            </a: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 </a:t>
            </a:r>
            <a:endParaRPr lang="zh-CN" altLang="en-US"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en-US" altLang="zh-CN" sz="2400" b="1" dirty="0">
                <a:latin typeface="楷体_GB2312" pitchFamily="49" charset="-122"/>
                <a:ea typeface="楷体_GB2312" pitchFamily="49" charset="-122"/>
              </a:rPr>
              <a:t>5</a:t>
            </a:r>
            <a:r>
              <a:rPr lang="zh-CN" altLang="en-US" sz="2400" b="1" dirty="0">
                <a:latin typeface="楷体_GB2312" pitchFamily="49" charset="-122"/>
                <a:ea typeface="楷体_GB2312" pitchFamily="49" charset="-122"/>
              </a:rPr>
              <a:t>．督促班组安全员认真组织每周的安全活动，做好新 入厂和调换工种工人以及长休人员、伤愈人员、长期外借人员的复工安全生产知识教育</a:t>
            </a:r>
            <a:endParaRPr lang="zh-CN" altLang="en-US"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endParaRPr lang="zh-CN" altLang="en-US"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6</a:t>
            </a:r>
            <a:r>
              <a:rPr lang="zh-CN" altLang="en-US" sz="2400" b="1" dirty="0">
                <a:latin typeface="楷体_GB2312" pitchFamily="49" charset="-122"/>
                <a:ea typeface="楷体_GB2312" pitchFamily="49" charset="-122"/>
              </a:rPr>
              <a:t>．发生伤亡事故应立即报告工段或车间领导，并积极组织抢救。除防止事故扩大采取必要的措施外，应保护好现场。组织班组按“四不放过”的原则，对伤亡事故进行分析，吸取教训，举一反三，抓好整改。督促安全员认真填写“职工伤亡事故登记表”，按规定的时间上报。 </a:t>
            </a:r>
            <a:br>
              <a:rPr lang="zh-CN" altLang="en-US" sz="2400" b="1" dirty="0">
                <a:latin typeface="楷体_GB2312" pitchFamily="49" charset="-122"/>
                <a:ea typeface="楷体_GB2312" pitchFamily="49" charset="-122"/>
              </a:rPr>
            </a:br>
            <a:endParaRPr lang="zh-CN" altLang="en-US"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7</a:t>
            </a:r>
            <a:r>
              <a:rPr lang="zh-CN" altLang="en-US" sz="2400" b="1" dirty="0">
                <a:latin typeface="楷体_GB2312" pitchFamily="49" charset="-122"/>
                <a:ea typeface="楷体_GB2312" pitchFamily="49" charset="-122"/>
              </a:rPr>
              <a:t>．积极组织开展“人人身边无隐患活动”，制止违章指挥和违章作业，严格执行</a:t>
            </a:r>
            <a:r>
              <a:rPr lang="zh-CN" altLang="en-US" sz="2400" b="1" dirty="0">
                <a:solidFill>
                  <a:srgbClr val="CC3300"/>
                </a:solidFill>
                <a:latin typeface="楷体_GB2312" pitchFamily="49" charset="-122"/>
                <a:ea typeface="楷体_GB2312" pitchFamily="49" charset="-122"/>
              </a:rPr>
              <a:t>“安全否决权”。 不能抱有任何的侥幸心理。</a:t>
            </a:r>
            <a:endParaRPr lang="zh-CN" altLang="en-US" sz="2400" b="1" dirty="0">
              <a:solidFill>
                <a:srgbClr val="CC3300"/>
              </a:solidFill>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a:xfrm>
            <a:off x="395288" y="404813"/>
            <a:ext cx="8229600" cy="1143000"/>
          </a:xfrm>
          <a:ln/>
        </p:spPr>
        <p:txBody>
          <a:bodyPr vert="horz" wrap="square" lIns="91440" tIns="45720" rIns="91440" bIns="45720" anchor="b" anchorCtr="0"/>
          <a:p>
            <a:r>
              <a:rPr lang="zh-CN" altLang="zh-CN" sz="3200" dirty="0"/>
              <a:t>员工（从业人员）职业健康安全生产责任制</a:t>
            </a:r>
            <a:endParaRPr lang="zh-CN" altLang="zh-CN" sz="3200" dirty="0"/>
          </a:p>
        </p:txBody>
      </p:sp>
      <p:sp>
        <p:nvSpPr>
          <p:cNvPr id="21507" name="Rectangle 3"/>
          <p:cNvSpPr/>
          <p:nvPr/>
        </p:nvSpPr>
        <p:spPr>
          <a:xfrm>
            <a:off x="357188" y="1928813"/>
            <a:ext cx="8569325" cy="469106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zh-CN" sz="1800" b="1" dirty="0">
                <a:latin typeface="楷体_GB2312" pitchFamily="49" charset="-122"/>
                <a:ea typeface="楷体_GB2312" pitchFamily="49" charset="-122"/>
              </a:rPr>
              <a:t>1、依法履行职业病防治及安全生产方面的义务，包括认真学习相关知识、严格遵守本厂的安全生产规章制度和操作规程，服从管理，正确佩戴和使用劳动防护用品。</a:t>
            </a:r>
            <a:endParaRPr lang="zh-CN" altLang="zh-CN" sz="18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800" b="1" dirty="0">
                <a:latin typeface="楷体_GB2312" pitchFamily="49" charset="-122"/>
                <a:ea typeface="楷体_GB2312" pitchFamily="49" charset="-122"/>
              </a:rPr>
              <a:t>2、对自己操作的设备或工作用具及环境，必须每天检查安全性，发现事故隐患或其它不安全因素，应当立即向部门负责人报告。</a:t>
            </a:r>
            <a:endParaRPr lang="zh-CN" altLang="zh-CN" sz="18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800" b="1" dirty="0">
                <a:latin typeface="楷体_GB2312" pitchFamily="49" charset="-122"/>
                <a:ea typeface="楷体_GB2312" pitchFamily="49" charset="-122"/>
              </a:rPr>
              <a:t>3、参加安全活动，学习安全技术知识，严格遵守各项规章制度。</a:t>
            </a:r>
            <a:endParaRPr lang="zh-CN" altLang="zh-CN" sz="18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800" b="1" dirty="0">
                <a:latin typeface="楷体_GB2312" pitchFamily="49" charset="-122"/>
                <a:ea typeface="楷体_GB2312" pitchFamily="49" charset="-122"/>
              </a:rPr>
              <a:t>4、认真执行交接班制度，接班前必须认真检查本岗位的设备和安全设施及工、器具是否齐全完好。</a:t>
            </a:r>
            <a:endParaRPr lang="zh-CN" altLang="zh-CN" sz="18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800" b="1" dirty="0">
                <a:latin typeface="楷体_GB2312" pitchFamily="49" charset="-122"/>
                <a:ea typeface="楷体_GB2312" pitchFamily="49" charset="-122"/>
              </a:rPr>
              <a:t>5、遵守纪律、精心操作，严格遵守工艺规程、安全技术规程和操作方法，认真做好所需记录，真实，准确并保持作业场所清洁。</a:t>
            </a:r>
            <a:endParaRPr lang="zh-CN" altLang="zh-CN" sz="18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800" b="1" dirty="0">
                <a:latin typeface="楷体_GB2312" pitchFamily="49" charset="-122"/>
                <a:ea typeface="楷体_GB2312" pitchFamily="49" charset="-122"/>
              </a:rPr>
              <a:t>6、按时巡回检查，准确分析，判断和处理生产过程中的异常情况。</a:t>
            </a:r>
            <a:endParaRPr lang="zh-CN" altLang="zh-CN" sz="18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800" b="1" dirty="0">
                <a:latin typeface="楷体_GB2312" pitchFamily="49" charset="-122"/>
                <a:ea typeface="楷体_GB2312" pitchFamily="49" charset="-122"/>
              </a:rPr>
              <a:t>7、认真维护，保养设备，发现异常应妥善处理，及时上报并认真做好记录。</a:t>
            </a:r>
            <a:endParaRPr lang="zh-CN" altLang="zh-CN" sz="18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800" b="1" dirty="0">
                <a:latin typeface="楷体_GB2312" pitchFamily="49" charset="-122"/>
                <a:ea typeface="楷体_GB2312" pitchFamily="49" charset="-122"/>
              </a:rPr>
              <a:t>8、正确使用，妥善保管各种劳动保护用品、器具和防护消防器材。</a:t>
            </a:r>
            <a:endParaRPr lang="zh-CN" altLang="zh-CN" sz="18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800" b="1" dirty="0">
                <a:latin typeface="楷体_GB2312" pitchFamily="49" charset="-122"/>
                <a:ea typeface="楷体_GB2312" pitchFamily="49" charset="-122"/>
              </a:rPr>
              <a:t>9、不违章作业，并劝阻或制止他人违章作业，对违章指挥有权拒绝执行，并及时向领导报告。</a:t>
            </a:r>
            <a:endParaRPr lang="zh-CN" altLang="zh-CN" sz="1800" b="1" dirty="0">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idx="1"/>
          </p:nvPr>
        </p:nvSpPr>
        <p:spPr>
          <a:xfrm>
            <a:off x="214313" y="1785938"/>
            <a:ext cx="8704262" cy="4594225"/>
          </a:xfrm>
          <a:ln/>
        </p:spPr>
        <p:txBody>
          <a:bodyPr vert="horz" wrap="square" lIns="91440" tIns="45720" rIns="91440" bIns="45720" anchor="t" anchorCtr="0"/>
          <a:p>
            <a:pPr eaLnBrk="1" hangingPunct="1">
              <a:lnSpc>
                <a:spcPct val="80000"/>
              </a:lnSpc>
              <a:buFontTx/>
              <a:buNone/>
            </a:pPr>
            <a:br>
              <a:rPr lang="zh-CN" altLang="en-US" sz="2000" b="1" dirty="0"/>
            </a:br>
            <a:r>
              <a:rPr lang="zh-CN" altLang="en-US" sz="2000" b="1" dirty="0"/>
              <a:t>    　</a:t>
            </a:r>
            <a:r>
              <a:rPr lang="en-US" altLang="zh-CN" sz="2000" b="1" dirty="0"/>
              <a:t>1</a:t>
            </a:r>
            <a:r>
              <a:rPr lang="zh-CN" altLang="en-US" sz="2000" b="1" dirty="0"/>
              <a:t>．检查设备的安全防护装置是否良好。防护罩、防护 栏</a:t>
            </a:r>
            <a:r>
              <a:rPr lang="en-US" altLang="zh-CN" sz="2000" b="1" dirty="0"/>
              <a:t>(</a:t>
            </a:r>
            <a:r>
              <a:rPr lang="zh-CN" altLang="en-US" sz="2000" b="1" dirty="0"/>
              <a:t>网</a:t>
            </a:r>
            <a:r>
              <a:rPr lang="en-US" altLang="zh-CN" sz="2000" b="1" dirty="0"/>
              <a:t>)</a:t>
            </a:r>
            <a:r>
              <a:rPr lang="zh-CN" altLang="en-US" sz="2000" b="1" dirty="0"/>
              <a:t>、保险装置、联锁装置、指示报警装置等是否齐全灵敏有效，接地</a:t>
            </a:r>
            <a:r>
              <a:rPr lang="en-US" altLang="zh-CN" sz="2000" b="1" dirty="0"/>
              <a:t>(</a:t>
            </a:r>
            <a:r>
              <a:rPr lang="zh-CN" altLang="en-US" sz="2000" b="1" dirty="0"/>
              <a:t>接零</a:t>
            </a:r>
            <a:r>
              <a:rPr lang="en-US" altLang="zh-CN" sz="2000" b="1" dirty="0"/>
              <a:t>)</a:t>
            </a:r>
            <a:r>
              <a:rPr lang="zh-CN" altLang="en-US" sz="2000" b="1" dirty="0"/>
              <a:t>是否完好。</a:t>
            </a:r>
            <a:br>
              <a:rPr lang="zh-CN" altLang="en-US" sz="2000" b="1" dirty="0"/>
            </a:br>
            <a:endParaRPr lang="zh-CN" altLang="en-US" sz="2000" b="1" dirty="0"/>
          </a:p>
          <a:p>
            <a:pPr eaLnBrk="1" hangingPunct="1">
              <a:lnSpc>
                <a:spcPct val="80000"/>
              </a:lnSpc>
              <a:buFont typeface="Wingdings" panose="05000000000000000000" pitchFamily="2" charset="2"/>
              <a:buChar char="n"/>
            </a:pPr>
            <a:r>
              <a:rPr lang="zh-CN" altLang="en-US" sz="2000" b="1" dirty="0"/>
              <a:t>    　</a:t>
            </a:r>
            <a:r>
              <a:rPr lang="en-US" altLang="zh-CN" sz="2000" b="1" dirty="0"/>
              <a:t>2</a:t>
            </a:r>
            <a:r>
              <a:rPr lang="zh-CN" altLang="en-US" sz="2000" b="1" dirty="0"/>
              <a:t>．检查设备、设施、工具、附件是否有缺陷。制动装置是否有效，安全间距是否合乎要求，机械强度、电气线路 是否老化、破损、超重吊具与绳索是否符合安全规范要求，设备是否带“病”运转和超负荷运转。</a:t>
            </a:r>
            <a:endParaRPr lang="zh-CN" altLang="en-US" sz="2000" b="1" dirty="0"/>
          </a:p>
          <a:p>
            <a:pPr eaLnBrk="1" hangingPunct="1">
              <a:lnSpc>
                <a:spcPct val="80000"/>
              </a:lnSpc>
              <a:buFont typeface="Wingdings" panose="05000000000000000000" pitchFamily="2" charset="2"/>
              <a:buChar char="n"/>
            </a:pPr>
            <a:r>
              <a:rPr lang="zh-CN" altLang="en-US" sz="2000" b="1" dirty="0"/>
              <a:t> 　 </a:t>
            </a:r>
            <a:br>
              <a:rPr lang="zh-CN" altLang="en-US" sz="2000" b="1" dirty="0"/>
            </a:br>
            <a:r>
              <a:rPr lang="zh-CN" altLang="en-US" sz="2000" b="1" dirty="0"/>
              <a:t>    　</a:t>
            </a:r>
            <a:r>
              <a:rPr lang="en-US" altLang="zh-CN" sz="2000" b="1" dirty="0"/>
              <a:t>3</a:t>
            </a:r>
            <a:r>
              <a:rPr lang="zh-CN" altLang="en-US" sz="2000" b="1" dirty="0"/>
              <a:t>．检查易燃易爆物品和剧毒物品的贮存、运输、发放和使用情况，是否严格执行了制度，通风、照明、防火等是否符合安全要求。 </a:t>
            </a:r>
            <a:endParaRPr lang="zh-CN" altLang="en-US" sz="2000" b="1" dirty="0"/>
          </a:p>
          <a:p>
            <a:pPr eaLnBrk="1" hangingPunct="1">
              <a:lnSpc>
                <a:spcPct val="80000"/>
              </a:lnSpc>
              <a:buFont typeface="Wingdings" panose="05000000000000000000" pitchFamily="2" charset="2"/>
              <a:buChar char="n"/>
            </a:pPr>
            <a:br>
              <a:rPr lang="zh-CN" altLang="en-US" sz="2000" b="1" dirty="0"/>
            </a:br>
            <a:r>
              <a:rPr lang="zh-CN" altLang="en-US" sz="2000" b="1" dirty="0"/>
              <a:t>    　</a:t>
            </a:r>
            <a:r>
              <a:rPr lang="en-US" altLang="zh-CN" sz="2000" b="1" dirty="0"/>
              <a:t>4</a:t>
            </a:r>
            <a:r>
              <a:rPr lang="zh-CN" altLang="en-US" sz="2000" b="1" dirty="0"/>
              <a:t>．检查生产作业场所和施工现场有哪些不安全因素。有无安全出口，登高扶梯、平台是否符合安全标准，产品的堆放、工具的摆放、设备的安全距离、操作者安全活动范围、电气线路的走向和距离是否符合安全要求，危险区域是 否有护栏和明显标志等。 </a:t>
            </a:r>
            <a:br>
              <a:rPr lang="zh-CN" altLang="en-US" sz="2000" b="1" dirty="0"/>
            </a:br>
            <a:br>
              <a:rPr lang="zh-CN" altLang="en-US" sz="2800" b="1" dirty="0"/>
            </a:br>
            <a:endParaRPr lang="zh-CN" altLang="en-US" sz="2800" b="1" dirty="0"/>
          </a:p>
        </p:txBody>
      </p:sp>
      <p:sp>
        <p:nvSpPr>
          <p:cNvPr id="22531" name="矩形 2"/>
          <p:cNvSpPr/>
          <p:nvPr/>
        </p:nvSpPr>
        <p:spPr>
          <a:xfrm>
            <a:off x="2000250" y="1143000"/>
            <a:ext cx="5715000" cy="387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80000"/>
              </a:lnSpc>
              <a:spcBef>
                <a:spcPct val="50000"/>
              </a:spcBef>
              <a:buClrTx/>
              <a:buSzTx/>
              <a:buFontTx/>
              <a:buNone/>
            </a:pPr>
            <a:r>
              <a:rPr lang="zh-CN" altLang="en-US" sz="2400" b="1" dirty="0">
                <a:solidFill>
                  <a:srgbClr val="CC3300"/>
                </a:solidFill>
                <a:latin typeface="楷体_GB2312" pitchFamily="49" charset="-122"/>
                <a:ea typeface="楷体_GB2312" pitchFamily="49" charset="-122"/>
              </a:rPr>
              <a:t>检查生产现场是否存在物的不安全状态。</a:t>
            </a:r>
            <a:endParaRPr lang="zh-CN" altLang="en-US" sz="2400" b="1" dirty="0">
              <a:solidFill>
                <a:srgbClr val="CC3300"/>
              </a:solidFill>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a:xfrm>
            <a:off x="1357313" y="928688"/>
            <a:ext cx="6072187" cy="762000"/>
          </a:xfrm>
          <a:ln/>
        </p:spPr>
        <p:txBody>
          <a:bodyPr vert="horz" wrap="square" lIns="91440" tIns="45720" rIns="91440" bIns="45720" anchor="b" anchorCtr="0"/>
          <a:p>
            <a:r>
              <a:rPr lang="zh-CN" altLang="zh-CN" dirty="0"/>
              <a:t>正确使用劳动防护用品</a:t>
            </a:r>
            <a:endParaRPr lang="zh-CN" altLang="zh-CN" dirty="0"/>
          </a:p>
        </p:txBody>
      </p:sp>
      <p:sp>
        <p:nvSpPr>
          <p:cNvPr id="23555" name="Rectangle 3"/>
          <p:cNvSpPr/>
          <p:nvPr/>
        </p:nvSpPr>
        <p:spPr>
          <a:xfrm>
            <a:off x="214313" y="1928813"/>
            <a:ext cx="8358187" cy="429418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zh-CN" sz="1400" b="1" dirty="0">
                <a:latin typeface="楷体_GB2312" pitchFamily="49" charset="-122"/>
                <a:ea typeface="楷体_GB2312" pitchFamily="49" charset="-122"/>
              </a:rPr>
              <a:t>劳动保护用品：指劳动者在生产过程中为免遭或减轻事故伤害和职业危害的个人随身穿（佩）戴的用品。</a:t>
            </a:r>
            <a:endParaRPr lang="zh-CN" altLang="zh-CN" sz="1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400" b="1" dirty="0">
                <a:latin typeface="楷体_GB2312" pitchFamily="49" charset="-122"/>
                <a:ea typeface="楷体_GB2312" pitchFamily="49" charset="-122"/>
              </a:rPr>
              <a:t>防护耳塞：</a:t>
            </a:r>
            <a:endParaRPr lang="zh-CN" altLang="zh-CN" sz="1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400" b="1" dirty="0">
                <a:latin typeface="楷体_GB2312" pitchFamily="49" charset="-122"/>
                <a:ea typeface="楷体_GB2312" pitchFamily="49" charset="-122"/>
              </a:rPr>
              <a:t>防止机械噪声、空气动力噪声、电磁噪声的危害，噪声标准：85dB。</a:t>
            </a:r>
            <a:endParaRPr lang="zh-CN" altLang="zh-CN" sz="1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400" b="1" dirty="0">
                <a:latin typeface="楷体_GB2312" pitchFamily="49" charset="-122"/>
                <a:ea typeface="楷体_GB2312" pitchFamily="49" charset="-122"/>
              </a:rPr>
              <a:t>防护手套：</a:t>
            </a:r>
            <a:endParaRPr lang="zh-CN" altLang="zh-CN" sz="1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400" b="1" dirty="0">
                <a:latin typeface="楷体_GB2312" pitchFamily="49" charset="-122"/>
                <a:ea typeface="楷体_GB2312" pitchFamily="49" charset="-122"/>
              </a:rPr>
              <a:t>防止火与高温、低温、电磁与电离辐射，电、化学物质的伤害；防止撞击、切割、擦伤、微生物侵害以及感染。</a:t>
            </a:r>
            <a:endParaRPr lang="zh-CN" altLang="zh-CN" sz="1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400" b="1" dirty="0">
                <a:latin typeface="楷体_GB2312" pitchFamily="49" charset="-122"/>
                <a:ea typeface="楷体_GB2312" pitchFamily="49" charset="-122"/>
              </a:rPr>
              <a:t>安全带：</a:t>
            </a:r>
            <a:endParaRPr lang="zh-CN" altLang="zh-CN" sz="1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400" b="1" dirty="0">
                <a:latin typeface="楷体_GB2312" pitchFamily="49" charset="-122"/>
                <a:ea typeface="楷体_GB2312" pitchFamily="49" charset="-122"/>
              </a:rPr>
              <a:t>预防作业人员从高处坠落。</a:t>
            </a:r>
            <a:endParaRPr lang="zh-CN" altLang="zh-CN" sz="1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400" b="1" dirty="0">
                <a:latin typeface="楷体_GB2312" pitchFamily="49" charset="-122"/>
                <a:ea typeface="楷体_GB2312" pitchFamily="49" charset="-122"/>
              </a:rPr>
              <a:t>安全帽：</a:t>
            </a:r>
            <a:endParaRPr lang="zh-CN" altLang="zh-CN" sz="1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400" b="1" dirty="0">
                <a:latin typeface="楷体_GB2312" pitchFamily="49" charset="-122"/>
                <a:ea typeface="楷体_GB2312" pitchFamily="49" charset="-122"/>
              </a:rPr>
              <a:t>防止意外事件对头部的伤害。</a:t>
            </a:r>
            <a:endParaRPr lang="zh-CN" altLang="zh-CN" sz="1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400" b="1" dirty="0">
                <a:latin typeface="楷体_GB2312" pitchFamily="49" charset="-122"/>
                <a:ea typeface="楷体_GB2312" pitchFamily="49" charset="-122"/>
              </a:rPr>
              <a:t>防尘防毒口罩：</a:t>
            </a:r>
            <a:endParaRPr lang="zh-CN" altLang="zh-CN" sz="1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400" b="1" dirty="0">
                <a:latin typeface="楷体_GB2312" pitchFamily="49" charset="-122"/>
                <a:ea typeface="楷体_GB2312" pitchFamily="49" charset="-122"/>
              </a:rPr>
              <a:t>防止生产性粉尘的危害；防止生产过程中有害化学物质的伤害。</a:t>
            </a:r>
            <a:endParaRPr lang="zh-CN" altLang="zh-CN" sz="1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400" b="1" dirty="0">
                <a:latin typeface="楷体_GB2312" pitchFamily="49" charset="-122"/>
                <a:ea typeface="楷体_GB2312" pitchFamily="49" charset="-122"/>
              </a:rPr>
              <a:t>防护眼镜和面罩：</a:t>
            </a:r>
            <a:endParaRPr lang="zh-CN" altLang="zh-CN" sz="1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400" b="1" dirty="0">
                <a:latin typeface="楷体_GB2312" pitchFamily="49" charset="-122"/>
                <a:ea typeface="楷体_GB2312" pitchFamily="49" charset="-122"/>
              </a:rPr>
              <a:t>防止异物进入眼睛；防止化学性物品的伤害；防止强光、紫外线和红外线的伤害；防止微波、激光和电离辐射的伤害。</a:t>
            </a:r>
            <a:endParaRPr lang="zh-CN" altLang="zh-CN" sz="1400" b="1" dirty="0">
              <a:latin typeface="楷体_GB2312" pitchFamily="49" charset="-122"/>
              <a:ea typeface="楷体_GB2312" pitchFamily="49" charset="-122"/>
            </a:endParaRPr>
          </a:p>
        </p:txBody>
      </p:sp>
      <p:pic>
        <p:nvPicPr>
          <p:cNvPr id="23556" name="Picture 4" descr="3M耳塞"/>
          <p:cNvPicPr>
            <a:picLocks noChangeAspect="1"/>
          </p:cNvPicPr>
          <p:nvPr/>
        </p:nvPicPr>
        <p:blipFill>
          <a:blip r:embed="rId1"/>
          <a:stretch>
            <a:fillRect/>
          </a:stretch>
        </p:blipFill>
        <p:spPr>
          <a:xfrm>
            <a:off x="7429500" y="2214563"/>
            <a:ext cx="571500" cy="742950"/>
          </a:xfrm>
          <a:prstGeom prst="rect">
            <a:avLst/>
          </a:prstGeom>
          <a:noFill/>
          <a:ln w="9525">
            <a:noFill/>
          </a:ln>
        </p:spPr>
      </p:pic>
      <p:pic>
        <p:nvPicPr>
          <p:cNvPr id="23557" name="Picture 5" descr="丁腈手套"/>
          <p:cNvPicPr>
            <a:picLocks noChangeAspect="1"/>
          </p:cNvPicPr>
          <p:nvPr/>
        </p:nvPicPr>
        <p:blipFill>
          <a:blip r:embed="rId2"/>
          <a:stretch>
            <a:fillRect/>
          </a:stretch>
        </p:blipFill>
        <p:spPr>
          <a:xfrm>
            <a:off x="5857875" y="2143125"/>
            <a:ext cx="1181100" cy="1028700"/>
          </a:xfrm>
          <a:prstGeom prst="rect">
            <a:avLst/>
          </a:prstGeom>
          <a:noFill/>
          <a:ln w="9525">
            <a:noFill/>
          </a:ln>
        </p:spPr>
      </p:pic>
      <p:pic>
        <p:nvPicPr>
          <p:cNvPr id="23558" name="Picture 6" descr="安全带1"/>
          <p:cNvPicPr>
            <a:picLocks noChangeAspect="1"/>
          </p:cNvPicPr>
          <p:nvPr/>
        </p:nvPicPr>
        <p:blipFill>
          <a:blip r:embed="rId3"/>
          <a:stretch>
            <a:fillRect/>
          </a:stretch>
        </p:blipFill>
        <p:spPr>
          <a:xfrm>
            <a:off x="2857500" y="3571875"/>
            <a:ext cx="1119188" cy="1295400"/>
          </a:xfrm>
          <a:prstGeom prst="rect">
            <a:avLst/>
          </a:prstGeom>
          <a:noFill/>
          <a:ln w="9525">
            <a:noFill/>
          </a:ln>
        </p:spPr>
      </p:pic>
      <p:pic>
        <p:nvPicPr>
          <p:cNvPr id="23559" name="Picture 7" descr="安全帽"/>
          <p:cNvPicPr>
            <a:picLocks noChangeAspect="1"/>
          </p:cNvPicPr>
          <p:nvPr/>
        </p:nvPicPr>
        <p:blipFill>
          <a:blip r:embed="rId4"/>
          <a:stretch>
            <a:fillRect/>
          </a:stretch>
        </p:blipFill>
        <p:spPr>
          <a:xfrm>
            <a:off x="4143375" y="3571875"/>
            <a:ext cx="1371600" cy="1295400"/>
          </a:xfrm>
          <a:prstGeom prst="rect">
            <a:avLst/>
          </a:prstGeom>
          <a:noFill/>
          <a:ln w="9525">
            <a:noFill/>
          </a:ln>
        </p:spPr>
      </p:pic>
      <p:pic>
        <p:nvPicPr>
          <p:cNvPr id="23560" name="Picture 8" descr="半面具"/>
          <p:cNvPicPr>
            <a:picLocks noChangeAspect="1"/>
          </p:cNvPicPr>
          <p:nvPr/>
        </p:nvPicPr>
        <p:blipFill>
          <a:blip r:embed="rId5"/>
          <a:stretch>
            <a:fillRect/>
          </a:stretch>
        </p:blipFill>
        <p:spPr>
          <a:xfrm>
            <a:off x="5715000" y="3500438"/>
            <a:ext cx="1219200" cy="1600200"/>
          </a:xfrm>
          <a:prstGeom prst="rect">
            <a:avLst/>
          </a:prstGeom>
          <a:noFill/>
          <a:ln w="9525">
            <a:noFill/>
          </a:ln>
        </p:spPr>
      </p:pic>
      <p:pic>
        <p:nvPicPr>
          <p:cNvPr id="23561" name="Picture 9" descr="眼镜"/>
          <p:cNvPicPr>
            <a:picLocks noChangeAspect="1"/>
          </p:cNvPicPr>
          <p:nvPr/>
        </p:nvPicPr>
        <p:blipFill>
          <a:blip r:embed="rId6"/>
          <a:stretch>
            <a:fillRect/>
          </a:stretch>
        </p:blipFill>
        <p:spPr>
          <a:xfrm>
            <a:off x="6929438" y="3857625"/>
            <a:ext cx="1600200" cy="762000"/>
          </a:xfrm>
          <a:prstGeom prst="rect">
            <a:avLst/>
          </a:prstGeom>
          <a:noFill/>
          <a:ln w="9525">
            <a:noFill/>
          </a:ln>
        </p:spPr>
      </p:pic>
    </p:spTree>
  </p:cSld>
  <p:clrMapOvr>
    <a:masterClrMapping/>
  </p:clrMapOvr>
  <p:transition spd="slow">
    <p:random/>
    <p:sndAc>
      <p:stSnd>
        <p:snd r:embed="rId7" name="type.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a:ln/>
        </p:spPr>
        <p:txBody>
          <a:bodyPr vert="horz" wrap="square" lIns="91440" tIns="45720" rIns="91440" bIns="45720" anchor="b" anchorCtr="0"/>
          <a:p>
            <a:r>
              <a:rPr lang="zh-CN" altLang="zh-CN" sz="4800" dirty="0">
                <a:solidFill>
                  <a:schemeClr val="hlink"/>
                </a:solidFill>
                <a:latin typeface="Times New Roman" panose="02020603050405020304" pitchFamily="18" charset="0"/>
                <a:ea typeface="隶书" pitchFamily="49" charset="-122"/>
              </a:rPr>
              <a:t>安全作业五要点：</a:t>
            </a:r>
            <a:endParaRPr lang="zh-CN" altLang="zh-CN" sz="4800" dirty="0">
              <a:solidFill>
                <a:schemeClr val="hlink"/>
              </a:solidFill>
              <a:latin typeface="Times New Roman" panose="02020603050405020304" pitchFamily="18" charset="0"/>
              <a:ea typeface="隶书" pitchFamily="49" charset="-122"/>
            </a:endParaRPr>
          </a:p>
        </p:txBody>
      </p:sp>
      <p:sp>
        <p:nvSpPr>
          <p:cNvPr id="24579" name="Rectangle 3"/>
          <p:cNvSpPr/>
          <p:nvPr/>
        </p:nvSpPr>
        <p:spPr>
          <a:xfrm>
            <a:off x="428625" y="2143125"/>
            <a:ext cx="8135938" cy="19177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  （1）作业程序；</a:t>
            </a:r>
            <a:endParaRPr lang="zh-CN" altLang="zh-CN"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  （2）整理、整顿（“安全之母”）；</a:t>
            </a:r>
            <a:endParaRPr lang="zh-CN" altLang="zh-CN"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  （3）检查、维修（定期）；</a:t>
            </a:r>
            <a:endParaRPr lang="zh-CN" altLang="zh-CN"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  （4）短时间危险预知班组会；</a:t>
            </a:r>
            <a:endParaRPr lang="zh-CN" altLang="zh-CN"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  （5）手示呼叫。</a:t>
            </a:r>
            <a:endParaRPr lang="zh-CN" altLang="zh-CN" sz="2400" b="1" dirty="0">
              <a:latin typeface="楷体_GB2312" pitchFamily="49" charset="-122"/>
              <a:ea typeface="楷体_GB2312" pitchFamily="49" charset="-122"/>
            </a:endParaRPr>
          </a:p>
        </p:txBody>
      </p:sp>
      <p:sp>
        <p:nvSpPr>
          <p:cNvPr id="24580" name="Rectangle 4"/>
          <p:cNvSpPr/>
          <p:nvPr/>
        </p:nvSpPr>
        <p:spPr>
          <a:xfrm>
            <a:off x="1143000" y="4572000"/>
            <a:ext cx="65849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zh-CN" sz="2400" b="1" dirty="0">
                <a:solidFill>
                  <a:srgbClr val="0000FF"/>
                </a:solidFill>
                <a:latin typeface="楷体_GB2312" pitchFamily="49" charset="-122"/>
                <a:ea typeface="楷体_GB2312" pitchFamily="49" charset="-122"/>
              </a:rPr>
              <a:t>影响企业安全生产最常见的六种职工心理状态：</a:t>
            </a:r>
            <a:endParaRPr lang="zh-CN" altLang="zh-CN" sz="2400" b="1" dirty="0">
              <a:solidFill>
                <a:srgbClr val="0000FF"/>
              </a:solidFill>
              <a:latin typeface="楷体_GB2312" pitchFamily="49" charset="-122"/>
              <a:ea typeface="楷体_GB2312" pitchFamily="49" charset="-122"/>
            </a:endParaRPr>
          </a:p>
        </p:txBody>
      </p:sp>
      <p:sp>
        <p:nvSpPr>
          <p:cNvPr id="24581" name="Rectangle 5"/>
          <p:cNvSpPr/>
          <p:nvPr/>
        </p:nvSpPr>
        <p:spPr>
          <a:xfrm>
            <a:off x="1143000" y="5072063"/>
            <a:ext cx="5956300" cy="14589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457200" lvl="0" indent="-457200" eaLnBrk="1" hangingPunct="1">
              <a:lnSpc>
                <a:spcPct val="90000"/>
              </a:lnSpc>
              <a:spcBef>
                <a:spcPct val="50000"/>
              </a:spcBef>
              <a:buClrTx/>
              <a:buSzTx/>
              <a:buFontTx/>
              <a:buNone/>
            </a:pPr>
            <a:r>
              <a:rPr lang="zh-CN" altLang="zh-CN" sz="2400" b="1" dirty="0">
                <a:solidFill>
                  <a:schemeClr val="hlink"/>
                </a:solidFill>
                <a:latin typeface="楷体_GB2312" pitchFamily="49" charset="-122"/>
                <a:ea typeface="楷体_GB2312" pitchFamily="49" charset="-122"/>
              </a:rPr>
              <a:t>自我表现心理；“经验”心理；</a:t>
            </a:r>
            <a:endParaRPr lang="zh-CN" altLang="zh-CN" sz="2400" b="1" dirty="0">
              <a:solidFill>
                <a:schemeClr val="hlink"/>
              </a:solidFill>
              <a:latin typeface="楷体_GB2312" pitchFamily="49" charset="-122"/>
              <a:ea typeface="楷体_GB2312" pitchFamily="49" charset="-122"/>
            </a:endParaRPr>
          </a:p>
          <a:p>
            <a:pPr marL="457200" lvl="0" indent="-457200" eaLnBrk="1" hangingPunct="1">
              <a:lnSpc>
                <a:spcPct val="90000"/>
              </a:lnSpc>
              <a:spcBef>
                <a:spcPct val="50000"/>
              </a:spcBef>
              <a:buClrTx/>
              <a:buSzTx/>
              <a:buFontTx/>
              <a:buNone/>
            </a:pPr>
            <a:r>
              <a:rPr lang="zh-CN" altLang="zh-CN" sz="2400" b="1" dirty="0">
                <a:solidFill>
                  <a:schemeClr val="hlink"/>
                </a:solidFill>
                <a:latin typeface="楷体_GB2312" pitchFamily="49" charset="-122"/>
                <a:ea typeface="楷体_GB2312" pitchFamily="49" charset="-122"/>
              </a:rPr>
              <a:t>侥幸心理 ；</a:t>
            </a:r>
            <a:r>
              <a:rPr lang="en-US" altLang="zh-CN" sz="2400" b="1" dirty="0">
                <a:solidFill>
                  <a:schemeClr val="hlink"/>
                </a:solidFill>
                <a:latin typeface="楷体_GB2312" pitchFamily="49" charset="-122"/>
                <a:ea typeface="楷体_GB2312" pitchFamily="49" charset="-122"/>
              </a:rPr>
              <a:t>     </a:t>
            </a:r>
            <a:r>
              <a:rPr lang="zh-CN" altLang="zh-CN" sz="2400" b="1" dirty="0">
                <a:solidFill>
                  <a:schemeClr val="hlink"/>
                </a:solidFill>
                <a:latin typeface="楷体_GB2312" pitchFamily="49" charset="-122"/>
                <a:ea typeface="楷体_GB2312" pitchFamily="49" charset="-122"/>
              </a:rPr>
              <a:t>从众心理；</a:t>
            </a:r>
            <a:endParaRPr lang="zh-CN" altLang="zh-CN" sz="2400" b="1" dirty="0">
              <a:solidFill>
                <a:schemeClr val="hlink"/>
              </a:solidFill>
              <a:latin typeface="楷体_GB2312" pitchFamily="49" charset="-122"/>
              <a:ea typeface="楷体_GB2312" pitchFamily="49" charset="-122"/>
            </a:endParaRPr>
          </a:p>
          <a:p>
            <a:pPr marL="457200" lvl="0" indent="-457200" eaLnBrk="1" hangingPunct="1">
              <a:lnSpc>
                <a:spcPct val="90000"/>
              </a:lnSpc>
              <a:spcBef>
                <a:spcPct val="50000"/>
              </a:spcBef>
              <a:buClrTx/>
              <a:buSzTx/>
              <a:buFontTx/>
              <a:buNone/>
            </a:pPr>
            <a:r>
              <a:rPr lang="zh-CN" altLang="zh-CN" sz="2400" b="1" dirty="0">
                <a:solidFill>
                  <a:schemeClr val="hlink"/>
                </a:solidFill>
                <a:latin typeface="楷体_GB2312" pitchFamily="49" charset="-122"/>
                <a:ea typeface="楷体_GB2312" pitchFamily="49" charset="-122"/>
              </a:rPr>
              <a:t>反常心理；</a:t>
            </a:r>
            <a:r>
              <a:rPr lang="en-US" altLang="zh-CN" sz="2400" b="1" dirty="0">
                <a:solidFill>
                  <a:schemeClr val="hlink"/>
                </a:solidFill>
                <a:latin typeface="楷体_GB2312" pitchFamily="49" charset="-122"/>
                <a:ea typeface="楷体_GB2312" pitchFamily="49" charset="-122"/>
              </a:rPr>
              <a:t>      </a:t>
            </a:r>
            <a:r>
              <a:rPr lang="zh-CN" altLang="zh-CN" sz="2400" b="1" dirty="0">
                <a:solidFill>
                  <a:schemeClr val="hlink"/>
                </a:solidFill>
                <a:latin typeface="楷体_GB2312" pitchFamily="49" charset="-122"/>
                <a:ea typeface="楷体_GB2312" pitchFamily="49" charset="-122"/>
              </a:rPr>
              <a:t>逆反心理 。</a:t>
            </a:r>
            <a:endParaRPr lang="zh-CN" altLang="zh-CN" sz="2400" b="1" dirty="0">
              <a:solidFill>
                <a:schemeClr val="hlink"/>
              </a:solidFill>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5602" name="Object 2"/>
          <p:cNvGraphicFramePr>
            <a:graphicFrameLocks noChangeAspect="1"/>
          </p:cNvGraphicFramePr>
          <p:nvPr/>
        </p:nvGraphicFramePr>
        <p:xfrm>
          <a:off x="857250" y="1785938"/>
          <a:ext cx="7470775" cy="4911725"/>
        </p:xfrm>
        <a:graphic>
          <a:graphicData uri="http://schemas.openxmlformats.org/presentationml/2006/ole">
            <mc:AlternateContent xmlns:mc="http://schemas.openxmlformats.org/markup-compatibility/2006">
              <mc:Choice xmlns:v="urn:schemas-microsoft-com:vml" Requires="v">
                <p:oleObj spid="_x0000_s3076" name="" r:id="rId1" imgW="7467600" imgH="5210175" progId="Word.Document.8">
                  <p:embed/>
                </p:oleObj>
              </mc:Choice>
              <mc:Fallback>
                <p:oleObj name="" r:id="rId1" imgW="7467600" imgH="5210175" progId="Word.Document.8">
                  <p:embed/>
                  <p:pic>
                    <p:nvPicPr>
                      <p:cNvPr id="0" name="图片 3075"/>
                      <p:cNvPicPr/>
                      <p:nvPr/>
                    </p:nvPicPr>
                    <p:blipFill>
                      <a:blip r:embed="rId2"/>
                      <a:stretch>
                        <a:fillRect/>
                      </a:stretch>
                    </p:blipFill>
                    <p:spPr>
                      <a:xfrm>
                        <a:off x="857250" y="1785938"/>
                        <a:ext cx="7470775" cy="4911725"/>
                      </a:xfrm>
                      <a:prstGeom prst="rect">
                        <a:avLst/>
                      </a:prstGeom>
                      <a:noFill/>
                      <a:ln w="38100">
                        <a:noFill/>
                        <a:miter/>
                      </a:ln>
                    </p:spPr>
                  </p:pic>
                </p:oleObj>
              </mc:Fallback>
            </mc:AlternateContent>
          </a:graphicData>
        </a:graphic>
      </p:graphicFrame>
      <p:sp>
        <p:nvSpPr>
          <p:cNvPr id="25603" name="Text Box 3"/>
          <p:cNvSpPr txBox="1"/>
          <p:nvPr/>
        </p:nvSpPr>
        <p:spPr>
          <a:xfrm>
            <a:off x="468313" y="800100"/>
            <a:ext cx="7543800" cy="7016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zh-CN" sz="2000" b="1" dirty="0">
                <a:latin typeface="楷体_GB2312" pitchFamily="49" charset="-122"/>
                <a:ea typeface="楷体_GB2312" pitchFamily="49" charset="-122"/>
              </a:rPr>
              <a:t>《企业职工伤亡事故分类》(GB6441-86)中将</a:t>
            </a:r>
            <a:r>
              <a:rPr lang="zh-CN" altLang="zh-CN" sz="2000" b="1" dirty="0">
                <a:solidFill>
                  <a:srgbClr val="FF0000"/>
                </a:solidFill>
                <a:latin typeface="楷体_GB2312" pitchFamily="49" charset="-122"/>
                <a:ea typeface="楷体_GB2312" pitchFamily="49" charset="-122"/>
              </a:rPr>
              <a:t>人的不安全行为</a:t>
            </a:r>
            <a:r>
              <a:rPr lang="zh-CN" altLang="zh-CN" sz="2000" b="1" dirty="0">
                <a:latin typeface="楷体_GB2312" pitchFamily="49" charset="-122"/>
                <a:ea typeface="楷体_GB2312" pitchFamily="49" charset="-122"/>
              </a:rPr>
              <a:t>归纳为13大类，如下表所示。</a:t>
            </a:r>
            <a:endParaRPr lang="zh-CN" altLang="zh-CN" sz="2000" b="1" dirty="0">
              <a:latin typeface="楷体_GB2312" pitchFamily="49" charset="-122"/>
              <a:ea typeface="楷体_GB2312" pitchFamily="49" charset="-122"/>
            </a:endParaRPr>
          </a:p>
        </p:txBody>
      </p:sp>
    </p:spTree>
  </p:cSld>
  <p:clrMapOvr>
    <a:masterClrMapping/>
  </p:clrMapOvr>
  <p:transition spd="slow">
    <p:random/>
    <p:sndAc>
      <p:stSnd>
        <p:snd r:embed="rId3" name="type.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6626" name="Object 2"/>
          <p:cNvGraphicFramePr>
            <a:graphicFrameLocks noChangeAspect="1"/>
          </p:cNvGraphicFramePr>
          <p:nvPr/>
        </p:nvGraphicFramePr>
        <p:xfrm>
          <a:off x="1000125" y="1787525"/>
          <a:ext cx="6977063" cy="5070475"/>
        </p:xfrm>
        <a:graphic>
          <a:graphicData uri="http://schemas.openxmlformats.org/presentationml/2006/ole">
            <mc:AlternateContent xmlns:mc="http://schemas.openxmlformats.org/markup-compatibility/2006">
              <mc:Choice xmlns:v="urn:schemas-microsoft-com:vml" Requires="v">
                <p:oleObj spid="_x0000_s3077" name="" r:id="rId1" imgW="6972300" imgH="5400675" progId="Word.Document.8">
                  <p:embed/>
                </p:oleObj>
              </mc:Choice>
              <mc:Fallback>
                <p:oleObj name="" r:id="rId1" imgW="6972300" imgH="5400675" progId="Word.Document.8">
                  <p:embed/>
                  <p:pic>
                    <p:nvPicPr>
                      <p:cNvPr id="0" name="图片 3076"/>
                      <p:cNvPicPr/>
                      <p:nvPr/>
                    </p:nvPicPr>
                    <p:blipFill>
                      <a:blip r:embed="rId2"/>
                      <a:stretch>
                        <a:fillRect/>
                      </a:stretch>
                    </p:blipFill>
                    <p:spPr>
                      <a:xfrm>
                        <a:off x="1000125" y="1787525"/>
                        <a:ext cx="6977063" cy="5070475"/>
                      </a:xfrm>
                      <a:prstGeom prst="rect">
                        <a:avLst/>
                      </a:prstGeom>
                      <a:noFill/>
                      <a:ln w="38100">
                        <a:noFill/>
                        <a:miter/>
                      </a:ln>
                    </p:spPr>
                  </p:pic>
                </p:oleObj>
              </mc:Fallback>
            </mc:AlternateContent>
          </a:graphicData>
        </a:graphic>
      </p:graphicFrame>
      <p:sp>
        <p:nvSpPr>
          <p:cNvPr id="26627" name="Text Box 3"/>
          <p:cNvSpPr txBox="1"/>
          <p:nvPr/>
        </p:nvSpPr>
        <p:spPr>
          <a:xfrm>
            <a:off x="611188" y="765175"/>
            <a:ext cx="7543800" cy="7016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zh-CN" sz="2000" b="1" dirty="0">
                <a:latin typeface="楷体_GB2312" pitchFamily="49" charset="-122"/>
                <a:ea typeface="楷体_GB2312" pitchFamily="49" charset="-122"/>
              </a:rPr>
              <a:t> 企业职工伤亡事故分类中将</a:t>
            </a:r>
            <a:r>
              <a:rPr lang="zh-CN" altLang="zh-CN" sz="2000" b="1" dirty="0">
                <a:solidFill>
                  <a:srgbClr val="FF0000"/>
                </a:solidFill>
                <a:latin typeface="楷体_GB2312" pitchFamily="49" charset="-122"/>
                <a:ea typeface="楷体_GB2312" pitchFamily="49" charset="-122"/>
              </a:rPr>
              <a:t>物的不安全状态和环境的不良</a:t>
            </a:r>
            <a:r>
              <a:rPr lang="zh-CN" altLang="zh-CN" sz="2000" b="1" dirty="0">
                <a:latin typeface="楷体_GB2312" pitchFamily="49" charset="-122"/>
                <a:ea typeface="楷体_GB2312" pitchFamily="49" charset="-122"/>
              </a:rPr>
              <a:t>归纳为4大类，如下表所示。</a:t>
            </a:r>
            <a:endParaRPr lang="zh-CN" altLang="zh-CN" sz="2000" b="1" dirty="0">
              <a:latin typeface="楷体_GB2312" pitchFamily="49" charset="-122"/>
              <a:ea typeface="楷体_GB2312" pitchFamily="49" charset="-122"/>
            </a:endParaRPr>
          </a:p>
        </p:txBody>
      </p:sp>
    </p:spTree>
  </p:cSld>
  <p:clrMapOvr>
    <a:masterClrMapping/>
  </p:clrMapOvr>
  <p:transition spd="slow">
    <p:random/>
    <p:sndAc>
      <p:stSnd>
        <p:snd r:embed="rId3" name="type.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idx="1"/>
          </p:nvPr>
        </p:nvSpPr>
        <p:spPr>
          <a:xfrm>
            <a:off x="1182688" y="2017713"/>
            <a:ext cx="7318375" cy="2911475"/>
          </a:xfrm>
          <a:ln/>
        </p:spPr>
        <p:txBody>
          <a:bodyPr vert="horz" wrap="square" lIns="91440" tIns="45720" rIns="91440" bIns="45720" anchor="t" anchorCtr="0"/>
          <a:p>
            <a:r>
              <a:rPr lang="zh-CN" altLang="zh-CN" sz="7200" dirty="0"/>
              <a:t>安全使用危险化学品</a:t>
            </a:r>
            <a:endParaRPr lang="zh-CN" altLang="zh-CN" sz="7200" dirty="0"/>
          </a:p>
        </p:txBody>
      </p:sp>
    </p:spTree>
  </p:cSld>
  <p:clrMapOvr>
    <a:masterClrMapping/>
  </p:clrMapOvr>
  <p:transition spd="slow">
    <p:random/>
    <p:sndAc>
      <p:stSnd>
        <p:snd r:embed="rId1" name="type.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3"/>
          <p:cNvSpPr/>
          <p:nvPr/>
        </p:nvSpPr>
        <p:spPr>
          <a:xfrm>
            <a:off x="428625" y="1785938"/>
            <a:ext cx="8281988" cy="486886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zh-CN" sz="1600" b="1" dirty="0">
                <a:latin typeface="楷体_GB2312" pitchFamily="49" charset="-122"/>
                <a:ea typeface="楷体_GB2312" pitchFamily="49" charset="-122"/>
              </a:rPr>
              <a:t>一、危险化学品：是指化学品中具有易燃、爆炸、有毒有害及有腐蚀等特性，而且会对作业人员、设备设施、环境造成伤害或损害的化学品。</a:t>
            </a:r>
            <a:endParaRPr lang="zh-CN" altLang="zh-CN" sz="16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600" b="1" dirty="0">
                <a:latin typeface="楷体_GB2312" pitchFamily="49" charset="-122"/>
                <a:ea typeface="楷体_GB2312" pitchFamily="49" charset="-122"/>
              </a:rPr>
              <a:t>二、危险化学品的危害：1、对人体的危害（主要为中毒和皮肤灼伤）；2、引起火灾和爆炸。</a:t>
            </a:r>
            <a:endParaRPr lang="zh-CN" altLang="zh-CN" sz="16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600" b="1" dirty="0">
                <a:latin typeface="楷体_GB2312" pitchFamily="49" charset="-122"/>
                <a:ea typeface="楷体_GB2312" pitchFamily="49" charset="-122"/>
              </a:rPr>
              <a:t>三、作业人员使用危险化学品的注意事项</a:t>
            </a:r>
            <a:endParaRPr lang="zh-CN" altLang="zh-CN" sz="16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600" b="1" dirty="0">
                <a:latin typeface="楷体_GB2312" pitchFamily="49" charset="-122"/>
                <a:ea typeface="楷体_GB2312" pitchFamily="49" charset="-122"/>
              </a:rPr>
              <a:t>1、持有效上岗证上岗；</a:t>
            </a:r>
            <a:endParaRPr lang="zh-CN" altLang="zh-CN" sz="16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600" b="1" dirty="0">
                <a:latin typeface="楷体_GB2312" pitchFamily="49" charset="-122"/>
                <a:ea typeface="楷体_GB2312" pitchFamily="49" charset="-122"/>
              </a:rPr>
              <a:t>2、必须严格遵守使用危险化学品的安全操作规程；</a:t>
            </a:r>
            <a:endParaRPr lang="zh-CN" altLang="zh-CN" sz="16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600" b="1" dirty="0">
                <a:latin typeface="楷体_GB2312" pitchFamily="49" charset="-122"/>
                <a:ea typeface="楷体_GB2312" pitchFamily="49" charset="-122"/>
              </a:rPr>
              <a:t>3、在使用危险化学品之前，必须仔细阅读危险化学品安全技术说明书（MSDS），尤其是有关安全注意事项和应急处理方面的内容；</a:t>
            </a:r>
            <a:endParaRPr lang="zh-CN" altLang="zh-CN" sz="16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600" b="1" dirty="0">
                <a:latin typeface="楷体_GB2312" pitchFamily="49" charset="-122"/>
                <a:ea typeface="楷体_GB2312" pitchFamily="49" charset="-122"/>
              </a:rPr>
              <a:t>4、按照工厂和安全技术说明书的要求穿戴好个人防护用品，不能直接接触会引起过敏和经皮肤吸收引起中毒的危险化学品；</a:t>
            </a:r>
            <a:endParaRPr lang="zh-CN" altLang="zh-CN" sz="16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600" b="1" dirty="0">
                <a:latin typeface="楷体_GB2312" pitchFamily="49" charset="-122"/>
                <a:ea typeface="楷体_GB2312" pitchFamily="49" charset="-122"/>
              </a:rPr>
              <a:t>5、使用作业时要精神集中，严禁打闹嬉戏；</a:t>
            </a:r>
            <a:endParaRPr lang="zh-CN" altLang="zh-CN" sz="16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600" b="1" dirty="0">
                <a:latin typeface="楷体_GB2312" pitchFamily="49" charset="-122"/>
                <a:ea typeface="楷体_GB2312" pitchFamily="49" charset="-122"/>
              </a:rPr>
              <a:t>6、严禁在危险化学品工作场所进食、饮水或喝饮料；</a:t>
            </a:r>
            <a:endParaRPr lang="zh-CN" altLang="zh-CN" sz="16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600" b="1" dirty="0">
                <a:latin typeface="楷体_GB2312" pitchFamily="49" charset="-122"/>
                <a:ea typeface="楷体_GB2312" pitchFamily="49" charset="-122"/>
              </a:rPr>
              <a:t>7、不可用化学溶剂去洗手，对于废弃化学药液不可倒入地下管道，应倒入指定的回收桶内；</a:t>
            </a:r>
            <a:endParaRPr lang="zh-CN" altLang="zh-CN" sz="16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600" b="1" dirty="0">
                <a:latin typeface="楷体_GB2312" pitchFamily="49" charset="-122"/>
                <a:ea typeface="楷体_GB2312" pitchFamily="49" charset="-122"/>
              </a:rPr>
              <a:t>8、如果不小心被化学品溅到皮肤或衣服上时，应立即用大量清水冲洗，时间应在15分钟以上，必要时送医院进行抢救。</a:t>
            </a:r>
            <a:endParaRPr lang="zh-CN" altLang="zh-CN" sz="1600" b="1" dirty="0">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0170" y="1714500"/>
            <a:ext cx="597535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101" y="283051"/>
            <a:ext cx="898096" cy="453553"/>
          </a:xfrm>
          <a:prstGeom prst="rect">
            <a:avLst/>
          </a:prstGeom>
        </p:spPr>
      </p:pic>
    </p:spTree>
    <p:custDataLst>
      <p:tags r:id="rId5"/>
    </p:custDataLst>
  </p:cSld>
  <p:clrMapOvr>
    <a:masterClrMapping/>
  </p:clrMapOvr>
  <p:transition spd="slow">
    <p:random/>
    <p:sndAc>
      <p:stSnd>
        <p:snd r:embed="rId6" name="type.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3"/>
          <p:cNvSpPr/>
          <p:nvPr/>
        </p:nvSpPr>
        <p:spPr>
          <a:xfrm>
            <a:off x="395288" y="1268413"/>
            <a:ext cx="8281987" cy="52736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zh-CN" sz="2000" b="1" dirty="0">
                <a:latin typeface="楷体_GB2312" pitchFamily="49" charset="-122"/>
                <a:ea typeface="楷体_GB2312" pitchFamily="49" charset="-122"/>
              </a:rPr>
              <a:t>一、危险化学品：是指化学品中具有易燃、爆炸、有毒有害及有腐蚀等特性，而且会对作业人员、设备设施、环境造成伤害或损害的化学品。</a:t>
            </a:r>
            <a:endParaRPr lang="zh-CN" altLang="zh-CN" sz="20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000" b="1" dirty="0">
                <a:latin typeface="楷体_GB2312" pitchFamily="49" charset="-122"/>
                <a:ea typeface="楷体_GB2312" pitchFamily="49" charset="-122"/>
              </a:rPr>
              <a:t>二、危险化学品的危害：1、对人体的危害（主要为中毒和皮肤灼伤）；2、引起火灾和爆炸。</a:t>
            </a:r>
            <a:endParaRPr lang="zh-CN" altLang="zh-CN" sz="20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000" b="1" dirty="0">
                <a:latin typeface="楷体_GB2312" pitchFamily="49" charset="-122"/>
                <a:ea typeface="楷体_GB2312" pitchFamily="49" charset="-122"/>
              </a:rPr>
              <a:t>三、作业人员使用危险化学品的注意事项</a:t>
            </a:r>
            <a:endParaRPr lang="zh-CN" altLang="zh-CN" sz="20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000" b="1" dirty="0">
                <a:latin typeface="楷体_GB2312" pitchFamily="49" charset="-122"/>
                <a:ea typeface="楷体_GB2312" pitchFamily="49" charset="-122"/>
              </a:rPr>
              <a:t>1、持有效上岗证上岗；</a:t>
            </a:r>
            <a:endParaRPr lang="zh-CN" altLang="zh-CN" sz="20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000" b="1" dirty="0">
                <a:latin typeface="楷体_GB2312" pitchFamily="49" charset="-122"/>
                <a:ea typeface="楷体_GB2312" pitchFamily="49" charset="-122"/>
              </a:rPr>
              <a:t>2、必须严格遵守使用危险化学品的安全操作规程；</a:t>
            </a:r>
            <a:endParaRPr lang="zh-CN" altLang="zh-CN" sz="20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000" b="1" dirty="0">
                <a:latin typeface="楷体_GB2312" pitchFamily="49" charset="-122"/>
                <a:ea typeface="楷体_GB2312" pitchFamily="49" charset="-122"/>
              </a:rPr>
              <a:t>3、在使用危险化学品之前，必须仔细阅读危险化学品安全技术说明书（MSDS），尤其是有关安全注意事项和应急处理方面的内容；</a:t>
            </a:r>
            <a:endParaRPr lang="zh-CN" altLang="zh-CN" sz="20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000" b="1" dirty="0">
                <a:latin typeface="楷体_GB2312" pitchFamily="49" charset="-122"/>
                <a:ea typeface="楷体_GB2312" pitchFamily="49" charset="-122"/>
              </a:rPr>
              <a:t>4、按照工厂和安全技术说明书的要求穿戴好个人防护用品，不能直接接触会引起过敏和经皮肤吸收引起中毒的危险化学品；</a:t>
            </a:r>
            <a:endParaRPr lang="zh-CN" altLang="zh-CN" sz="20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000" b="1" dirty="0">
                <a:latin typeface="楷体_GB2312" pitchFamily="49" charset="-122"/>
                <a:ea typeface="楷体_GB2312" pitchFamily="49" charset="-122"/>
              </a:rPr>
              <a:t>5、使用作业时要精神集中，严禁打闹嬉戏；</a:t>
            </a:r>
            <a:endParaRPr lang="zh-CN" altLang="zh-CN" sz="20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000" b="1" dirty="0">
                <a:latin typeface="楷体_GB2312" pitchFamily="49" charset="-122"/>
                <a:ea typeface="楷体_GB2312" pitchFamily="49" charset="-122"/>
              </a:rPr>
              <a:t>6、严禁在危险化学品工作场所进食、饮水或喝饮料；</a:t>
            </a:r>
            <a:endParaRPr lang="zh-CN" altLang="zh-CN" sz="20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000" b="1" dirty="0">
                <a:latin typeface="楷体_GB2312" pitchFamily="49" charset="-122"/>
                <a:ea typeface="楷体_GB2312" pitchFamily="49" charset="-122"/>
              </a:rPr>
              <a:t>7、不可用化学溶剂去洗手，对于废弃化学药液不可倒入地下管道，应倒入指定的回收桶内；</a:t>
            </a:r>
            <a:endParaRPr lang="zh-CN" altLang="zh-CN" sz="20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000" b="1" dirty="0">
                <a:latin typeface="楷体_GB2312" pitchFamily="49" charset="-122"/>
                <a:ea typeface="楷体_GB2312" pitchFamily="49" charset="-122"/>
              </a:rPr>
              <a:t>8、如果不小心被化学品溅到皮肤或衣服上时，应立即用大量清水冲洗，时间应在15分钟以上，必要时送医院进行抢救。</a:t>
            </a:r>
            <a:endParaRPr lang="zh-CN" altLang="zh-CN" sz="2000" b="1" dirty="0">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1"/>
          <p:cNvSpPr/>
          <p:nvPr/>
        </p:nvSpPr>
        <p:spPr>
          <a:xfrm>
            <a:off x="3000375" y="428625"/>
            <a:ext cx="1731963" cy="461963"/>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algn="ctr">
              <a:lnSpc>
                <a:spcPct val="90000"/>
              </a:lnSpc>
              <a:spcBef>
                <a:spcPct val="50000"/>
              </a:spcBef>
              <a:buClrTx/>
              <a:buSzTx/>
              <a:buFontTx/>
              <a:buNone/>
            </a:pPr>
            <a:r>
              <a:rPr lang="zh-CN" altLang="zh-CN" sz="2400" b="1" dirty="0">
                <a:latin typeface="Times New Roman" panose="02020603050405020304" pitchFamily="18" charset="0"/>
                <a:ea typeface="楷体_GB2312" pitchFamily="49" charset="-122"/>
              </a:rPr>
              <a:t>防酸碱技术</a:t>
            </a:r>
            <a:endParaRPr lang="zh-CN" altLang="zh-CN" sz="2400" b="1" dirty="0">
              <a:latin typeface="楷体_GB2312" pitchFamily="49" charset="-122"/>
              <a:ea typeface="楷体_GB2312" pitchFamily="49" charset="-122"/>
            </a:endParaRPr>
          </a:p>
        </p:txBody>
      </p:sp>
      <p:sp>
        <p:nvSpPr>
          <p:cNvPr id="30723" name="Rectangle 2"/>
          <p:cNvSpPr/>
          <p:nvPr/>
        </p:nvSpPr>
        <p:spPr>
          <a:xfrm>
            <a:off x="0" y="1214438"/>
            <a:ext cx="9144000" cy="1938337"/>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a:lnSpc>
                <a:spcPct val="90000"/>
              </a:lnSpc>
              <a:spcBef>
                <a:spcPct val="50000"/>
              </a:spcBef>
              <a:buClrTx/>
              <a:buSzTx/>
              <a:buFontTx/>
              <a:buNone/>
            </a:pPr>
            <a:r>
              <a:rPr lang="zh-CN" altLang="zh-CN" sz="1200" b="1" dirty="0">
                <a:latin typeface="Times New Roman" panose="02020603050405020304" pitchFamily="18" charset="0"/>
                <a:ea typeface="楷体_GB2312" pitchFamily="49" charset="-122"/>
              </a:rPr>
              <a:t>（</a:t>
            </a:r>
            <a:r>
              <a:rPr lang="en-US" altLang="zh-CN" sz="2400" b="1" dirty="0">
                <a:latin typeface="Times New Roman" panose="02020603050405020304" pitchFamily="18" charset="0"/>
                <a:ea typeface="楷体_GB2312" pitchFamily="49" charset="-122"/>
              </a:rPr>
              <a:t>1</a:t>
            </a:r>
            <a:r>
              <a:rPr lang="zh-CN" altLang="en-US" sz="2400" b="1" dirty="0">
                <a:latin typeface="Times New Roman" panose="02020603050405020304" pitchFamily="18" charset="0"/>
                <a:ea typeface="楷体_GB2312" pitchFamily="49" charset="-122"/>
              </a:rPr>
              <a:t>）酸的危害</a:t>
            </a:r>
            <a:endParaRPr lang="zh-CN" altLang="en-US" sz="2400" b="1" dirty="0">
              <a:latin typeface="Times New Roman" panose="02020603050405020304" pitchFamily="18" charset="0"/>
              <a:ea typeface="楷体_GB2312" pitchFamily="49" charset="-122"/>
            </a:endParaRPr>
          </a:p>
          <a:p>
            <a:pPr marL="0" lvl="0" indent="0">
              <a:lnSpc>
                <a:spcPct val="90000"/>
              </a:lnSpc>
              <a:spcBef>
                <a:spcPct val="50000"/>
              </a:spcBef>
              <a:buClrTx/>
              <a:buSzTx/>
              <a:buFontTx/>
              <a:buNone/>
            </a:pPr>
            <a:r>
              <a:rPr lang="zh-CN" altLang="en-US" sz="2400" b="1" dirty="0">
                <a:latin typeface="Times New Roman" panose="02020603050405020304" pitchFamily="18" charset="0"/>
                <a:ea typeface="楷体_GB2312" pitchFamily="49" charset="-122"/>
              </a:rPr>
              <a:t>    强酸和腐蚀性较强的酸，通常以液体状态或气溶胶状态，通过皮肤、眼睛、呼吸道等途径侵害人体。液态酸与皮肤接触时，即吸收皮肤组织中的水分使之脱水，同时放出大量的热，引起烧灼伤，造成局部组织蛋白质凝固性坏死，并能引起组织腐烂溶解</a:t>
            </a:r>
            <a:r>
              <a:rPr lang="zh-CN" altLang="en-US" sz="2400" b="1" dirty="0">
                <a:latin typeface="楷体_GB2312" pitchFamily="49" charset="-122"/>
                <a:ea typeface="楷体_GB2312" pitchFamily="49" charset="-122"/>
              </a:rPr>
              <a:t> </a:t>
            </a:r>
            <a:endParaRPr lang="zh-CN" altLang="en-US" sz="2400" b="1" dirty="0">
              <a:latin typeface="楷体_GB2312" pitchFamily="49" charset="-122"/>
              <a:ea typeface="楷体_GB2312" pitchFamily="49" charset="-122"/>
            </a:endParaRPr>
          </a:p>
        </p:txBody>
      </p:sp>
      <p:sp>
        <p:nvSpPr>
          <p:cNvPr id="30724" name="Rectangle 3"/>
          <p:cNvSpPr/>
          <p:nvPr/>
        </p:nvSpPr>
        <p:spPr>
          <a:xfrm>
            <a:off x="0" y="3214688"/>
            <a:ext cx="9144000" cy="2678112"/>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a:lnSpc>
                <a:spcPct val="90000"/>
              </a:lnSpc>
              <a:spcBef>
                <a:spcPct val="50000"/>
              </a:spcBef>
              <a:buClrTx/>
              <a:buSzTx/>
              <a:buFontTx/>
              <a:buNone/>
            </a:pPr>
            <a:r>
              <a:rPr lang="zh-CN" altLang="zh-CN" sz="2400" b="1" dirty="0">
                <a:latin typeface="Times New Roman" panose="02020603050405020304" pitchFamily="18" charset="0"/>
                <a:ea typeface="楷体_GB2312" pitchFamily="49" charset="-122"/>
              </a:rPr>
              <a:t>（</a:t>
            </a:r>
            <a:r>
              <a:rPr lang="en-US" altLang="zh-CN" sz="2400" b="1" dirty="0">
                <a:latin typeface="Times New Roman" panose="02020603050405020304" pitchFamily="18" charset="0"/>
                <a:ea typeface="楷体_GB2312" pitchFamily="49" charset="-122"/>
              </a:rPr>
              <a:t>2</a:t>
            </a:r>
            <a:r>
              <a:rPr lang="zh-CN" altLang="en-US" sz="2400" b="1" dirty="0">
                <a:latin typeface="Times New Roman" panose="02020603050405020304" pitchFamily="18" charset="0"/>
                <a:ea typeface="楷体_GB2312" pitchFamily="49" charset="-122"/>
              </a:rPr>
              <a:t>）碱的危害</a:t>
            </a:r>
            <a:endParaRPr lang="zh-CN" altLang="en-US" sz="2400" b="1" dirty="0">
              <a:latin typeface="Times New Roman" panose="02020603050405020304" pitchFamily="18" charset="0"/>
              <a:ea typeface="楷体_GB2312" pitchFamily="49" charset="-122"/>
            </a:endParaRPr>
          </a:p>
          <a:p>
            <a:pPr marL="0" lvl="0" indent="0">
              <a:lnSpc>
                <a:spcPct val="90000"/>
              </a:lnSpc>
              <a:spcBef>
                <a:spcPct val="50000"/>
              </a:spcBef>
              <a:buClrTx/>
              <a:buSzTx/>
              <a:buFontTx/>
              <a:buNone/>
            </a:pPr>
            <a:r>
              <a:rPr lang="zh-CN" altLang="en-US" sz="2400" b="1" dirty="0">
                <a:latin typeface="Times New Roman" panose="02020603050405020304" pitchFamily="18" charset="0"/>
                <a:ea typeface="楷体_GB2312" pitchFamily="49" charset="-122"/>
              </a:rPr>
              <a:t>    强碱类的固体或浓溶液与皮肤的粘膜直接接触可吸收组织中的水分放出大量的溶解热，与组织蛋白结合形成可溶性、胶样的碱化蛋白盐，并可皂化脂肪，因而造成局部组织的溶解性坏死和灼烧伤；由于坏死组织的变软和易于溶解，毒物可迅速侵入组织深处，从而造成更广泛更严重的坏死性溃疡，这种伤害是最为多见的工业外伤。碱大量被吸收还可引起全身性碱中毒。</a:t>
            </a:r>
            <a:r>
              <a:rPr lang="zh-CN" altLang="en-US" sz="2400" b="1" dirty="0">
                <a:latin typeface="楷体_GB2312" pitchFamily="49" charset="-122"/>
                <a:ea typeface="楷体_GB2312" pitchFamily="49" charset="-122"/>
              </a:rPr>
              <a:t> </a:t>
            </a:r>
            <a:endParaRPr lang="zh-CN" altLang="en-US" sz="2400" b="1" dirty="0">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矩形 1"/>
          <p:cNvSpPr/>
          <p:nvPr/>
        </p:nvSpPr>
        <p:spPr>
          <a:xfrm>
            <a:off x="3286125" y="285750"/>
            <a:ext cx="2262188"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en-US" sz="2400" b="1" dirty="0">
                <a:latin typeface="楷体_GB2312" pitchFamily="49" charset="-122"/>
                <a:ea typeface="楷体_GB2312" pitchFamily="49" charset="-122"/>
              </a:rPr>
              <a:t>硫酸安全技术说明书</a:t>
            </a:r>
            <a:endParaRPr lang="zh-CN" altLang="en-US" sz="2400" b="1" dirty="0">
              <a:latin typeface="楷体_GB2312" pitchFamily="49" charset="-122"/>
              <a:ea typeface="楷体_GB2312" pitchFamily="49" charset="-122"/>
            </a:endParaRPr>
          </a:p>
        </p:txBody>
      </p:sp>
      <p:graphicFrame>
        <p:nvGraphicFramePr>
          <p:cNvPr id="3" name="表格 2"/>
          <p:cNvGraphicFramePr>
            <a:graphicFrameLocks noGrp="1"/>
          </p:cNvGraphicFramePr>
          <p:nvPr/>
        </p:nvGraphicFramePr>
        <p:xfrm>
          <a:off x="642938" y="857250"/>
          <a:ext cx="8215313" cy="5364163"/>
        </p:xfrm>
        <a:graphic>
          <a:graphicData uri="http://schemas.openxmlformats.org/drawingml/2006/table">
            <a:tbl>
              <a:tblPr/>
              <a:tblGrid>
                <a:gridCol w="714473"/>
                <a:gridCol w="3750420"/>
                <a:gridCol w="3750420"/>
              </a:tblGrid>
              <a:tr h="243826">
                <a:tc rowSpan="3">
                  <a:txBody>
                    <a:bodyPr/>
                    <a:lstStyle/>
                    <a:p>
                      <a:pPr algn="ctr">
                        <a:spcAft>
                          <a:spcPts val="0"/>
                        </a:spcAft>
                      </a:pPr>
                      <a:r>
                        <a:rPr lang="zh-CN" sz="1600" kern="100" dirty="0">
                          <a:latin typeface="Times New Roman" panose="02020603050405020304"/>
                          <a:ea typeface="宋体" panose="02010600030101010101" pitchFamily="2" charset="-122"/>
                        </a:rPr>
                        <a:t>危险性概述</a:t>
                      </a:r>
                      <a:endParaRPr lang="zh-CN" sz="1600" kern="100" dirty="0">
                        <a:latin typeface="Times New Roman" panose="02020603050405020304"/>
                        <a:ea typeface="宋体" panose="02010600030101010101" pitchFamily="2" charset="-122"/>
                      </a:endParaRPr>
                    </a:p>
                  </a:txBody>
                  <a:tcPr marL="45442" marR="45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健康危害</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a:latin typeface="Times New Roman" panose="02020603050405020304"/>
                          <a:ea typeface="宋体" panose="02010600030101010101" pitchFamily="2" charset="-122"/>
                        </a:rPr>
                        <a:t>对人体有强烈的刺激和腐蚀作用。</a:t>
                      </a:r>
                      <a:endParaRPr lang="zh-CN" sz="1600" kern="10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26">
                <a:tc vMerge="1">
                  <a:tcPr/>
                </a:tc>
                <a:tc>
                  <a:txBody>
                    <a:bodyPr/>
                    <a:lstStyle/>
                    <a:p>
                      <a:pPr algn="just">
                        <a:spcAft>
                          <a:spcPts val="0"/>
                        </a:spcAft>
                      </a:pPr>
                      <a:r>
                        <a:rPr lang="zh-CN" sz="1600" kern="100" dirty="0">
                          <a:latin typeface="Times New Roman" panose="02020603050405020304"/>
                          <a:ea typeface="宋体" panose="02010600030101010101" pitchFamily="2" charset="-122"/>
                        </a:rPr>
                        <a:t>环境危害</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对环境有危害，对水体和土壤可造成污染。</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51">
                <a:tc vMerge="1">
                  <a:tcPr/>
                </a:tc>
                <a:tc>
                  <a:txBody>
                    <a:bodyPr/>
                    <a:lstStyle/>
                    <a:p>
                      <a:pPr algn="just">
                        <a:spcAft>
                          <a:spcPts val="0"/>
                        </a:spcAft>
                      </a:pPr>
                      <a:r>
                        <a:rPr lang="zh-CN" sz="1600" kern="100" dirty="0">
                          <a:latin typeface="Times New Roman" panose="02020603050405020304"/>
                          <a:ea typeface="宋体" panose="02010600030101010101" pitchFamily="2" charset="-122"/>
                        </a:rPr>
                        <a:t>燃爆危害</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本品助燃，具有强腐蚀性、强刺激性，可致人体灼伤。</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51">
                <a:tc rowSpan="4">
                  <a:txBody>
                    <a:bodyPr/>
                    <a:lstStyle/>
                    <a:p>
                      <a:pPr algn="ctr">
                        <a:spcAft>
                          <a:spcPts val="0"/>
                        </a:spcAft>
                      </a:pPr>
                      <a:r>
                        <a:rPr lang="zh-CN" sz="1600" kern="100">
                          <a:latin typeface="Times New Roman" panose="02020603050405020304"/>
                          <a:ea typeface="宋体" panose="02010600030101010101" pitchFamily="2" charset="-122"/>
                        </a:rPr>
                        <a:t>急救措施</a:t>
                      </a:r>
                      <a:endParaRPr lang="zh-CN" sz="1600" kern="100">
                        <a:latin typeface="Times New Roman" panose="02020603050405020304"/>
                        <a:ea typeface="宋体" panose="02010600030101010101" pitchFamily="2" charset="-122"/>
                      </a:endParaRPr>
                    </a:p>
                  </a:txBody>
                  <a:tcPr marL="45442" marR="45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皮肤接触</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立即脱去污染的衣着，用大量流动清水冲洗至少</a:t>
                      </a:r>
                      <a:r>
                        <a:rPr lang="en-US" sz="1600" kern="100" dirty="0">
                          <a:latin typeface="Times New Roman" panose="02020603050405020304"/>
                          <a:ea typeface="宋体" panose="02010600030101010101" pitchFamily="2" charset="-122"/>
                        </a:rPr>
                        <a:t>15</a:t>
                      </a:r>
                      <a:r>
                        <a:rPr lang="zh-CN" sz="1600" kern="100" dirty="0">
                          <a:latin typeface="Times New Roman" panose="02020603050405020304"/>
                          <a:ea typeface="宋体" panose="02010600030101010101" pitchFamily="2" charset="-122"/>
                        </a:rPr>
                        <a:t>分钟。就医。</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51">
                <a:tc vMerge="1">
                  <a:tcPr/>
                </a:tc>
                <a:tc>
                  <a:txBody>
                    <a:bodyPr/>
                    <a:lstStyle/>
                    <a:p>
                      <a:pPr algn="just">
                        <a:spcAft>
                          <a:spcPts val="0"/>
                        </a:spcAft>
                      </a:pPr>
                      <a:r>
                        <a:rPr lang="zh-CN" sz="1600" kern="100">
                          <a:latin typeface="Times New Roman" panose="02020603050405020304"/>
                          <a:ea typeface="宋体" panose="02010600030101010101" pitchFamily="2" charset="-122"/>
                        </a:rPr>
                        <a:t>眼睛接触</a:t>
                      </a:r>
                      <a:endParaRPr lang="zh-CN" sz="1600" kern="10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立即提起眼睑，用大量流动清水或生理盐水彻底冲洗至少</a:t>
                      </a:r>
                      <a:r>
                        <a:rPr lang="en-US" sz="1600" kern="100" dirty="0">
                          <a:latin typeface="Times New Roman" panose="02020603050405020304"/>
                          <a:ea typeface="宋体" panose="02010600030101010101" pitchFamily="2" charset="-122"/>
                        </a:rPr>
                        <a:t>15</a:t>
                      </a:r>
                      <a:r>
                        <a:rPr lang="zh-CN" sz="1600" kern="100" dirty="0">
                          <a:latin typeface="Times New Roman" panose="02020603050405020304"/>
                          <a:ea typeface="宋体" panose="02010600030101010101" pitchFamily="2" charset="-122"/>
                        </a:rPr>
                        <a:t>分钟。就医。</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51">
                <a:tc vMerge="1">
                  <a:tcPr/>
                </a:tc>
                <a:tc>
                  <a:txBody>
                    <a:bodyPr/>
                    <a:lstStyle/>
                    <a:p>
                      <a:pPr algn="just">
                        <a:spcAft>
                          <a:spcPts val="0"/>
                        </a:spcAft>
                      </a:pPr>
                      <a:r>
                        <a:rPr lang="zh-CN" sz="1600" kern="100">
                          <a:latin typeface="Times New Roman" panose="02020603050405020304"/>
                          <a:ea typeface="宋体" panose="02010600030101010101" pitchFamily="2" charset="-122"/>
                        </a:rPr>
                        <a:t>吸入</a:t>
                      </a:r>
                      <a:endParaRPr lang="zh-CN" sz="1600" kern="10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迅速脱离现场至空气新鲜处。保持呼吸道通畅。就医。</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26">
                <a:tc vMerge="1">
                  <a:tcPr/>
                </a:tc>
                <a:tc>
                  <a:txBody>
                    <a:bodyPr/>
                    <a:lstStyle/>
                    <a:p>
                      <a:pPr algn="just">
                        <a:spcAft>
                          <a:spcPts val="0"/>
                        </a:spcAft>
                      </a:pPr>
                      <a:r>
                        <a:rPr lang="zh-CN" sz="1600" kern="100">
                          <a:latin typeface="Times New Roman" panose="02020603050405020304"/>
                          <a:ea typeface="宋体" panose="02010600030101010101" pitchFamily="2" charset="-122"/>
                        </a:rPr>
                        <a:t>食入</a:t>
                      </a:r>
                      <a:endParaRPr lang="zh-CN" sz="1600" kern="10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用水漱口，给牛奶或蛋清。就医。</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477">
                <a:tc rowSpan="3">
                  <a:txBody>
                    <a:bodyPr/>
                    <a:lstStyle/>
                    <a:p>
                      <a:pPr algn="ctr">
                        <a:spcAft>
                          <a:spcPts val="0"/>
                        </a:spcAft>
                      </a:pPr>
                      <a:r>
                        <a:rPr lang="zh-CN" sz="1600" kern="100">
                          <a:latin typeface="Times New Roman" panose="02020603050405020304"/>
                          <a:ea typeface="宋体" panose="02010600030101010101" pitchFamily="2" charset="-122"/>
                        </a:rPr>
                        <a:t>消防措施</a:t>
                      </a:r>
                      <a:endParaRPr lang="zh-CN" sz="1600" kern="100">
                        <a:latin typeface="Times New Roman" panose="02020603050405020304"/>
                        <a:ea typeface="宋体" panose="02010600030101010101" pitchFamily="2" charset="-122"/>
                      </a:endParaRPr>
                    </a:p>
                  </a:txBody>
                  <a:tcPr marL="45442" marR="45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latin typeface="Times New Roman" panose="02020603050405020304"/>
                          <a:ea typeface="宋体" panose="02010600030101010101" pitchFamily="2" charset="-122"/>
                        </a:rPr>
                        <a:t>危险特性</a:t>
                      </a:r>
                      <a:endParaRPr lang="zh-CN" sz="1600" kern="100">
                        <a:latin typeface="Times New Roman" panose="02020603050405020304"/>
                        <a:ea typeface="宋体" panose="02010600030101010101" pitchFamily="2" charset="-122"/>
                      </a:endParaRPr>
                    </a:p>
                  </a:txBody>
                  <a:tcPr marL="45442" marR="45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遇水大量放热，可发生沸溅。与可燃物发生剧烈反应甚至燃烧，有强烈的腐蚀性和吸水性</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26">
                <a:tc vMerge="1">
                  <a:tcPr/>
                </a:tc>
                <a:tc>
                  <a:txBody>
                    <a:bodyPr/>
                    <a:lstStyle/>
                    <a:p>
                      <a:pPr algn="just">
                        <a:spcAft>
                          <a:spcPts val="0"/>
                        </a:spcAft>
                      </a:pPr>
                      <a:r>
                        <a:rPr lang="zh-CN" sz="1600" kern="100">
                          <a:latin typeface="Times New Roman" panose="02020603050405020304"/>
                          <a:ea typeface="宋体" panose="02010600030101010101" pitchFamily="2" charset="-122"/>
                        </a:rPr>
                        <a:t>有害燃烧物</a:t>
                      </a:r>
                      <a:endParaRPr lang="zh-CN" sz="1600" kern="10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氧化硫</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51">
                <a:tc vMerge="1">
                  <a:tcPr/>
                </a:tc>
                <a:tc>
                  <a:txBody>
                    <a:bodyPr/>
                    <a:lstStyle/>
                    <a:p>
                      <a:pPr algn="just">
                        <a:spcAft>
                          <a:spcPts val="0"/>
                        </a:spcAft>
                      </a:pPr>
                      <a:r>
                        <a:rPr lang="zh-CN" sz="1600" kern="100">
                          <a:latin typeface="Times New Roman" panose="02020603050405020304"/>
                          <a:ea typeface="宋体" panose="02010600030101010101" pitchFamily="2" charset="-122"/>
                        </a:rPr>
                        <a:t>灭火方法</a:t>
                      </a:r>
                      <a:endParaRPr lang="zh-CN" sz="1600" kern="10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耐酸碱消防服。灭火器：干粉、二氧化碳、砂土。避免水流冲击物品。</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128">
                <a:tc gridSpan="2">
                  <a:txBody>
                    <a:bodyPr/>
                    <a:lstStyle/>
                    <a:p>
                      <a:pPr algn="ctr">
                        <a:spcAft>
                          <a:spcPts val="0"/>
                        </a:spcAft>
                      </a:pPr>
                      <a:r>
                        <a:rPr lang="zh-CN" sz="1600" kern="100" dirty="0">
                          <a:latin typeface="Times New Roman" panose="02020603050405020304"/>
                          <a:ea typeface="宋体" panose="02010600030101010101" pitchFamily="2" charset="-122"/>
                        </a:rPr>
                        <a:t>泄露应急处理</a:t>
                      </a:r>
                      <a:endParaRPr lang="zh-CN" sz="1600" kern="100" dirty="0">
                        <a:latin typeface="Times New Roman" panose="02020603050405020304"/>
                        <a:ea typeface="宋体" panose="02010600030101010101" pitchFamily="2" charset="-122"/>
                      </a:endParaRPr>
                    </a:p>
                  </a:txBody>
                  <a:tcPr marL="45442" marR="45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just">
                        <a:spcAft>
                          <a:spcPts val="0"/>
                        </a:spcAft>
                      </a:pPr>
                      <a:r>
                        <a:rPr lang="zh-CN" sz="1600" kern="100" dirty="0">
                          <a:latin typeface="Times New Roman" panose="02020603050405020304"/>
                          <a:ea typeface="宋体" panose="02010600030101010101" pitchFamily="2" charset="-122"/>
                        </a:rPr>
                        <a:t>人员处理污染区。应急处理人员戴自给正压式呼吸器，穿防酸碱工作服。小量泄露：用砂土、干燥石灰或苏打灰混合。也可以用大量水冲洗，稀释后放入废水系统。大量泄露：构筑围堤或挖坑收容。</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random/>
    <p:sndAc>
      <p:stSnd>
        <p:snd r:embed="rId1" name="type.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矩形 1"/>
          <p:cNvSpPr/>
          <p:nvPr/>
        </p:nvSpPr>
        <p:spPr>
          <a:xfrm>
            <a:off x="3714750" y="357188"/>
            <a:ext cx="1570038"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en-US" sz="2400" b="1" dirty="0">
                <a:latin typeface="楷体_GB2312" pitchFamily="49" charset="-122"/>
                <a:ea typeface="楷体_GB2312" pitchFamily="49" charset="-122"/>
              </a:rPr>
              <a:t>氢氧化钠溶液</a:t>
            </a:r>
            <a:endParaRPr lang="zh-CN" altLang="en-US" sz="2400" b="1" dirty="0">
              <a:latin typeface="楷体_GB2312" pitchFamily="49" charset="-122"/>
              <a:ea typeface="楷体_GB2312" pitchFamily="49" charset="-122"/>
            </a:endParaRPr>
          </a:p>
        </p:txBody>
      </p:sp>
      <p:graphicFrame>
        <p:nvGraphicFramePr>
          <p:cNvPr id="3" name="表格 2"/>
          <p:cNvGraphicFramePr>
            <a:graphicFrameLocks noGrp="1"/>
          </p:cNvGraphicFramePr>
          <p:nvPr/>
        </p:nvGraphicFramePr>
        <p:xfrm>
          <a:off x="428625" y="928688"/>
          <a:ext cx="8358188" cy="5364163"/>
        </p:xfrm>
        <a:graphic>
          <a:graphicData uri="http://schemas.openxmlformats.org/drawingml/2006/table">
            <a:tbl>
              <a:tblPr/>
              <a:tblGrid>
                <a:gridCol w="726899"/>
                <a:gridCol w="3815645"/>
                <a:gridCol w="3815645"/>
              </a:tblGrid>
              <a:tr h="243826">
                <a:tc rowSpan="3">
                  <a:txBody>
                    <a:bodyPr/>
                    <a:lstStyle/>
                    <a:p>
                      <a:pPr algn="ctr">
                        <a:spcAft>
                          <a:spcPts val="0"/>
                        </a:spcAft>
                      </a:pPr>
                      <a:r>
                        <a:rPr lang="zh-CN" sz="1600" kern="100" dirty="0">
                          <a:latin typeface="Times New Roman" panose="02020603050405020304"/>
                          <a:ea typeface="宋体" panose="02010600030101010101" pitchFamily="2" charset="-122"/>
                        </a:rPr>
                        <a:t>危险性概述</a:t>
                      </a:r>
                      <a:endParaRPr lang="zh-CN" sz="1600" kern="100" dirty="0">
                        <a:latin typeface="Times New Roman" panose="02020603050405020304"/>
                        <a:ea typeface="宋体" panose="02010600030101010101" pitchFamily="2" charset="-122"/>
                      </a:endParaRPr>
                    </a:p>
                  </a:txBody>
                  <a:tcPr marL="45442" marR="45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健康危害</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a:latin typeface="Times New Roman" panose="02020603050405020304"/>
                          <a:ea typeface="宋体" panose="02010600030101010101" pitchFamily="2" charset="-122"/>
                        </a:rPr>
                        <a:t>本品有强烈的刺激和腐蚀性。</a:t>
                      </a:r>
                      <a:endParaRPr lang="zh-CN" sz="1600" kern="10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26">
                <a:tc vMerge="1">
                  <a:tcPr/>
                </a:tc>
                <a:tc>
                  <a:txBody>
                    <a:bodyPr/>
                    <a:lstStyle/>
                    <a:p>
                      <a:pPr algn="just">
                        <a:spcAft>
                          <a:spcPts val="0"/>
                        </a:spcAft>
                      </a:pPr>
                      <a:r>
                        <a:rPr lang="zh-CN" sz="1600" kern="100" dirty="0">
                          <a:latin typeface="Times New Roman" panose="02020603050405020304"/>
                          <a:ea typeface="宋体" panose="02010600030101010101" pitchFamily="2" charset="-122"/>
                        </a:rPr>
                        <a:t>环境危害</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对环境有危害，对水体和土壤可造成污染。</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51">
                <a:tc vMerge="1">
                  <a:tcPr/>
                </a:tc>
                <a:tc>
                  <a:txBody>
                    <a:bodyPr/>
                    <a:lstStyle/>
                    <a:p>
                      <a:pPr algn="just">
                        <a:spcAft>
                          <a:spcPts val="0"/>
                        </a:spcAft>
                      </a:pPr>
                      <a:r>
                        <a:rPr lang="zh-CN" sz="1600" kern="100" dirty="0">
                          <a:latin typeface="Times New Roman" panose="02020603050405020304"/>
                          <a:ea typeface="宋体" panose="02010600030101010101" pitchFamily="2" charset="-122"/>
                        </a:rPr>
                        <a:t>燃爆危害</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本品不燃，具有腐蚀性、强刺激性，可致人灼伤。</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51">
                <a:tc rowSpan="4">
                  <a:txBody>
                    <a:bodyPr/>
                    <a:lstStyle/>
                    <a:p>
                      <a:pPr algn="ctr">
                        <a:spcAft>
                          <a:spcPts val="0"/>
                        </a:spcAft>
                      </a:pPr>
                      <a:r>
                        <a:rPr lang="zh-CN" sz="1600" kern="100">
                          <a:latin typeface="Times New Roman" panose="02020603050405020304"/>
                          <a:ea typeface="宋体" panose="02010600030101010101" pitchFamily="2" charset="-122"/>
                        </a:rPr>
                        <a:t>急救措施</a:t>
                      </a:r>
                      <a:endParaRPr lang="zh-CN" sz="1600" kern="100">
                        <a:latin typeface="Times New Roman" panose="02020603050405020304"/>
                        <a:ea typeface="宋体" panose="02010600030101010101" pitchFamily="2" charset="-122"/>
                      </a:endParaRPr>
                    </a:p>
                  </a:txBody>
                  <a:tcPr marL="45442" marR="45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a:latin typeface="Times New Roman" panose="02020603050405020304"/>
                          <a:ea typeface="宋体" panose="02010600030101010101" pitchFamily="2" charset="-122"/>
                        </a:rPr>
                        <a:t>皮肤接触</a:t>
                      </a:r>
                      <a:endParaRPr lang="zh-CN" sz="1600" kern="10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立即脱去污染的衣着，用大量流动清水冲洗至少</a:t>
                      </a:r>
                      <a:r>
                        <a:rPr lang="en-US" sz="1600" kern="100" dirty="0">
                          <a:latin typeface="Times New Roman" panose="02020603050405020304"/>
                          <a:ea typeface="宋体" panose="02010600030101010101" pitchFamily="2" charset="-122"/>
                        </a:rPr>
                        <a:t>15</a:t>
                      </a:r>
                      <a:r>
                        <a:rPr lang="zh-CN" sz="1600" kern="100" dirty="0">
                          <a:latin typeface="Times New Roman" panose="02020603050405020304"/>
                          <a:ea typeface="宋体" panose="02010600030101010101" pitchFamily="2" charset="-122"/>
                        </a:rPr>
                        <a:t>分钟。就医。</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51">
                <a:tc vMerge="1">
                  <a:tcPr/>
                </a:tc>
                <a:tc>
                  <a:txBody>
                    <a:bodyPr/>
                    <a:lstStyle/>
                    <a:p>
                      <a:pPr algn="just">
                        <a:spcAft>
                          <a:spcPts val="0"/>
                        </a:spcAft>
                      </a:pPr>
                      <a:r>
                        <a:rPr lang="zh-CN" sz="1600" kern="100">
                          <a:latin typeface="Times New Roman" panose="02020603050405020304"/>
                          <a:ea typeface="宋体" panose="02010600030101010101" pitchFamily="2" charset="-122"/>
                        </a:rPr>
                        <a:t>眼睛接触</a:t>
                      </a:r>
                      <a:endParaRPr lang="zh-CN" sz="1600" kern="10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立即提起眼睑，用大量流动清水或生理盐水彻底冲洗至少</a:t>
                      </a:r>
                      <a:r>
                        <a:rPr lang="en-US" sz="1600" kern="100" dirty="0">
                          <a:latin typeface="Times New Roman" panose="02020603050405020304"/>
                          <a:ea typeface="宋体" panose="02010600030101010101" pitchFamily="2" charset="-122"/>
                        </a:rPr>
                        <a:t>15</a:t>
                      </a:r>
                      <a:r>
                        <a:rPr lang="zh-CN" sz="1600" kern="100" dirty="0">
                          <a:latin typeface="Times New Roman" panose="02020603050405020304"/>
                          <a:ea typeface="宋体" panose="02010600030101010101" pitchFamily="2" charset="-122"/>
                        </a:rPr>
                        <a:t>分钟。就医。</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51">
                <a:tc vMerge="1">
                  <a:tcPr/>
                </a:tc>
                <a:tc>
                  <a:txBody>
                    <a:bodyPr/>
                    <a:lstStyle/>
                    <a:p>
                      <a:pPr algn="just">
                        <a:spcAft>
                          <a:spcPts val="0"/>
                        </a:spcAft>
                      </a:pPr>
                      <a:r>
                        <a:rPr lang="zh-CN" sz="1600" kern="100">
                          <a:latin typeface="Times New Roman" panose="02020603050405020304"/>
                          <a:ea typeface="宋体" panose="02010600030101010101" pitchFamily="2" charset="-122"/>
                        </a:rPr>
                        <a:t>吸入</a:t>
                      </a:r>
                      <a:endParaRPr lang="zh-CN" sz="1600" kern="10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迅速脱离现场至空气新鲜处。保持呼吸道通畅。就医。</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26">
                <a:tc vMerge="1">
                  <a:tcPr/>
                </a:tc>
                <a:tc>
                  <a:txBody>
                    <a:bodyPr/>
                    <a:lstStyle/>
                    <a:p>
                      <a:pPr algn="just">
                        <a:spcAft>
                          <a:spcPts val="0"/>
                        </a:spcAft>
                      </a:pPr>
                      <a:r>
                        <a:rPr lang="zh-CN" sz="1600" kern="100">
                          <a:latin typeface="Times New Roman" panose="02020603050405020304"/>
                          <a:ea typeface="宋体" panose="02010600030101010101" pitchFamily="2" charset="-122"/>
                        </a:rPr>
                        <a:t>食入</a:t>
                      </a:r>
                      <a:endParaRPr lang="zh-CN" sz="1600" kern="10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用水漱口，给牛奶或蛋清。就医。</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477">
                <a:tc rowSpan="3">
                  <a:txBody>
                    <a:bodyPr/>
                    <a:lstStyle/>
                    <a:p>
                      <a:pPr algn="ctr">
                        <a:spcAft>
                          <a:spcPts val="0"/>
                        </a:spcAft>
                      </a:pPr>
                      <a:r>
                        <a:rPr lang="zh-CN" sz="1600" kern="100">
                          <a:latin typeface="Times New Roman" panose="02020603050405020304"/>
                          <a:ea typeface="宋体" panose="02010600030101010101" pitchFamily="2" charset="-122"/>
                        </a:rPr>
                        <a:t>消防措施</a:t>
                      </a:r>
                      <a:endParaRPr lang="zh-CN" sz="1600" kern="100">
                        <a:latin typeface="Times New Roman" panose="02020603050405020304"/>
                        <a:ea typeface="宋体" panose="02010600030101010101" pitchFamily="2" charset="-122"/>
                      </a:endParaRPr>
                    </a:p>
                  </a:txBody>
                  <a:tcPr marL="45442" marR="45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latin typeface="Times New Roman" panose="02020603050405020304"/>
                          <a:ea typeface="宋体" panose="02010600030101010101" pitchFamily="2" charset="-122"/>
                        </a:rPr>
                        <a:t>危险特性</a:t>
                      </a:r>
                      <a:endParaRPr lang="zh-CN" sz="1600" kern="100" dirty="0">
                        <a:latin typeface="Times New Roman" panose="02020603050405020304"/>
                        <a:ea typeface="宋体" panose="02010600030101010101" pitchFamily="2" charset="-122"/>
                      </a:endParaRPr>
                    </a:p>
                  </a:txBody>
                  <a:tcPr marL="45442" marR="45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与酸发生中和反应并放热。对铝、锌和锡有腐蚀性，并放出易燃易爆的氢气。本品不会燃烧，遇水放热，具有强腐蚀性。</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26">
                <a:tc vMerge="1">
                  <a:tcPr/>
                </a:tc>
                <a:tc>
                  <a:txBody>
                    <a:bodyPr/>
                    <a:lstStyle/>
                    <a:p>
                      <a:pPr algn="just">
                        <a:spcAft>
                          <a:spcPts val="0"/>
                        </a:spcAft>
                      </a:pPr>
                      <a:r>
                        <a:rPr lang="zh-CN" sz="1600" kern="100" dirty="0">
                          <a:latin typeface="Times New Roman" panose="02020603050405020304"/>
                          <a:ea typeface="宋体" panose="02010600030101010101" pitchFamily="2" charset="-122"/>
                        </a:rPr>
                        <a:t>有害燃烧物</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可能产生有害的毒性烟雾。</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51">
                <a:tc vMerge="1">
                  <a:tcPr/>
                </a:tc>
                <a:tc>
                  <a:txBody>
                    <a:bodyPr/>
                    <a:lstStyle/>
                    <a:p>
                      <a:pPr algn="just">
                        <a:spcAft>
                          <a:spcPts val="0"/>
                        </a:spcAft>
                      </a:pPr>
                      <a:r>
                        <a:rPr lang="zh-CN" sz="1600" kern="100" dirty="0">
                          <a:latin typeface="Times New Roman" panose="02020603050405020304"/>
                          <a:ea typeface="宋体" panose="02010600030101010101" pitchFamily="2" charset="-122"/>
                        </a:rPr>
                        <a:t>灭火方法</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耐酸碱消防服。用水、砂土扑救，但必须防止物品飞溅，造成灼伤。</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128">
                <a:tc gridSpan="2">
                  <a:txBody>
                    <a:bodyPr/>
                    <a:lstStyle/>
                    <a:p>
                      <a:pPr algn="ctr">
                        <a:spcAft>
                          <a:spcPts val="0"/>
                        </a:spcAft>
                      </a:pPr>
                      <a:r>
                        <a:rPr lang="zh-CN" sz="1600" kern="100" dirty="0">
                          <a:latin typeface="Times New Roman" panose="02020603050405020304"/>
                          <a:ea typeface="宋体" panose="02010600030101010101" pitchFamily="2" charset="-122"/>
                        </a:rPr>
                        <a:t>泄露应急处理</a:t>
                      </a:r>
                      <a:endParaRPr lang="zh-CN" sz="1600" kern="100" dirty="0">
                        <a:latin typeface="Times New Roman" panose="02020603050405020304"/>
                        <a:ea typeface="宋体" panose="02010600030101010101" pitchFamily="2" charset="-122"/>
                      </a:endParaRPr>
                    </a:p>
                  </a:txBody>
                  <a:tcPr marL="45442" marR="45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just">
                        <a:spcAft>
                          <a:spcPts val="0"/>
                        </a:spcAft>
                      </a:pPr>
                      <a:r>
                        <a:rPr lang="zh-CN" sz="1600" kern="100" dirty="0">
                          <a:latin typeface="Times New Roman" panose="02020603050405020304"/>
                          <a:ea typeface="宋体" panose="02010600030101010101" pitchFamily="2" charset="-122"/>
                        </a:rPr>
                        <a:t>隔离泄露污染区，限制出入。应急处理人员戴防尘面具（全面罩），穿防酸碱工作服，不要直接接触泄露物。小量泄露可用大量水冲洗，排入废水系统；大量泄露应手机回收或运至废物处理场所处置。</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random/>
    <p:sndAc>
      <p:stSnd>
        <p:snd r:embed="rId1" name="type.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矩形 1"/>
          <p:cNvSpPr/>
          <p:nvPr/>
        </p:nvSpPr>
        <p:spPr>
          <a:xfrm>
            <a:off x="3929063" y="357188"/>
            <a:ext cx="1108075"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en-US" sz="2400" b="1" dirty="0">
                <a:latin typeface="楷体_GB2312" pitchFamily="49" charset="-122"/>
                <a:ea typeface="楷体_GB2312" pitchFamily="49" charset="-122"/>
              </a:rPr>
              <a:t>次氯酸钠</a:t>
            </a:r>
            <a:endParaRPr lang="zh-CN" altLang="en-US" sz="2400" b="1" dirty="0">
              <a:latin typeface="楷体_GB2312" pitchFamily="49" charset="-122"/>
              <a:ea typeface="楷体_GB2312" pitchFamily="49" charset="-122"/>
            </a:endParaRPr>
          </a:p>
        </p:txBody>
      </p:sp>
      <p:graphicFrame>
        <p:nvGraphicFramePr>
          <p:cNvPr id="3" name="表格 2"/>
          <p:cNvGraphicFramePr>
            <a:graphicFrameLocks noGrp="1"/>
          </p:cNvGraphicFramePr>
          <p:nvPr/>
        </p:nvGraphicFramePr>
        <p:xfrm>
          <a:off x="285750" y="1000125"/>
          <a:ext cx="8429625" cy="4929188"/>
        </p:xfrm>
        <a:graphic>
          <a:graphicData uri="http://schemas.openxmlformats.org/drawingml/2006/table">
            <a:tbl>
              <a:tblPr/>
              <a:tblGrid>
                <a:gridCol w="733112"/>
                <a:gridCol w="1767201"/>
                <a:gridCol w="5929312"/>
              </a:tblGrid>
              <a:tr h="579904">
                <a:tc rowSpan="3">
                  <a:txBody>
                    <a:bodyPr/>
                    <a:lstStyle/>
                    <a:p>
                      <a:pPr algn="ctr">
                        <a:spcAft>
                          <a:spcPts val="0"/>
                        </a:spcAft>
                      </a:pPr>
                      <a:r>
                        <a:rPr lang="zh-CN" sz="1600" kern="100" dirty="0">
                          <a:latin typeface="Times New Roman" panose="02020603050405020304"/>
                          <a:ea typeface="宋体" panose="02010600030101010101" pitchFamily="2" charset="-122"/>
                        </a:rPr>
                        <a:t>危险性概述</a:t>
                      </a:r>
                      <a:endParaRPr lang="zh-CN" sz="1600" kern="100" dirty="0">
                        <a:latin typeface="Times New Roman" panose="02020603050405020304"/>
                        <a:ea typeface="宋体" panose="02010600030101010101" pitchFamily="2" charset="-122"/>
                      </a:endParaRPr>
                    </a:p>
                  </a:txBody>
                  <a:tcPr marL="45442" marR="45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latin typeface="Times New Roman" panose="02020603050405020304"/>
                          <a:ea typeface="宋体" panose="02010600030101010101" pitchFamily="2" charset="-122"/>
                        </a:rPr>
                        <a:t>健康危害</a:t>
                      </a:r>
                      <a:endParaRPr lang="zh-CN" sz="1600" kern="100">
                        <a:latin typeface="Times New Roman" panose="02020603050405020304"/>
                        <a:ea typeface="宋体" panose="02010600030101010101" pitchFamily="2" charset="-122"/>
                      </a:endParaRPr>
                    </a:p>
                  </a:txBody>
                  <a:tcPr marL="45442" marR="45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经常用手接触，手掌大量出汗，指甲变薄，毛发脱落，本品放出的游离氯有可能引起中毒。受热分解产生有毒的腐蚀性烟气。</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52">
                <a:tc vMerge="1">
                  <a:tcPr/>
                </a:tc>
                <a:tc>
                  <a:txBody>
                    <a:bodyPr/>
                    <a:lstStyle/>
                    <a:p>
                      <a:pPr algn="just">
                        <a:spcAft>
                          <a:spcPts val="0"/>
                        </a:spcAft>
                      </a:pPr>
                      <a:r>
                        <a:rPr lang="zh-CN" sz="1600" kern="100" dirty="0">
                          <a:latin typeface="Times New Roman" panose="02020603050405020304"/>
                          <a:ea typeface="宋体" panose="02010600030101010101" pitchFamily="2" charset="-122"/>
                        </a:rPr>
                        <a:t>环境危害</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对环境有危害，对水体、土壤和大气可造成污染。</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52">
                <a:tc vMerge="1">
                  <a:tcPr/>
                </a:tc>
                <a:tc>
                  <a:txBody>
                    <a:bodyPr/>
                    <a:lstStyle/>
                    <a:p>
                      <a:pPr algn="just">
                        <a:spcAft>
                          <a:spcPts val="0"/>
                        </a:spcAft>
                      </a:pPr>
                      <a:r>
                        <a:rPr lang="zh-CN" sz="1600" kern="100">
                          <a:latin typeface="Times New Roman" panose="02020603050405020304"/>
                          <a:ea typeface="宋体" panose="02010600030101010101" pitchFamily="2" charset="-122"/>
                        </a:rPr>
                        <a:t>燃爆危害</a:t>
                      </a:r>
                      <a:endParaRPr lang="zh-CN" sz="1600" kern="10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本品不燃。</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52">
                <a:tc rowSpan="4">
                  <a:txBody>
                    <a:bodyPr/>
                    <a:lstStyle/>
                    <a:p>
                      <a:pPr algn="ctr">
                        <a:spcAft>
                          <a:spcPts val="0"/>
                        </a:spcAft>
                      </a:pPr>
                      <a:r>
                        <a:rPr lang="zh-CN" sz="1600" kern="100">
                          <a:latin typeface="Times New Roman" panose="02020603050405020304"/>
                          <a:ea typeface="宋体" panose="02010600030101010101" pitchFamily="2" charset="-122"/>
                        </a:rPr>
                        <a:t>急救措施</a:t>
                      </a:r>
                      <a:endParaRPr lang="zh-CN" sz="1600" kern="100">
                        <a:latin typeface="Times New Roman" panose="02020603050405020304"/>
                        <a:ea typeface="宋体" panose="02010600030101010101" pitchFamily="2" charset="-122"/>
                      </a:endParaRPr>
                    </a:p>
                  </a:txBody>
                  <a:tcPr marL="45442" marR="45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a:latin typeface="Times New Roman" panose="02020603050405020304"/>
                          <a:ea typeface="宋体" panose="02010600030101010101" pitchFamily="2" charset="-122"/>
                        </a:rPr>
                        <a:t>皮肤接触</a:t>
                      </a:r>
                      <a:endParaRPr lang="zh-CN" sz="1600" kern="10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立即脱去污染的衣着，用大量流动清水冲洗。就医。</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52">
                <a:tc vMerge="1">
                  <a:tcPr/>
                </a:tc>
                <a:tc>
                  <a:txBody>
                    <a:bodyPr/>
                    <a:lstStyle/>
                    <a:p>
                      <a:pPr algn="just">
                        <a:spcAft>
                          <a:spcPts val="0"/>
                        </a:spcAft>
                      </a:pPr>
                      <a:r>
                        <a:rPr lang="zh-CN" sz="1600" kern="100">
                          <a:latin typeface="Times New Roman" panose="02020603050405020304"/>
                          <a:ea typeface="宋体" panose="02010600030101010101" pitchFamily="2" charset="-122"/>
                        </a:rPr>
                        <a:t>眼睛接触</a:t>
                      </a:r>
                      <a:endParaRPr lang="zh-CN" sz="1600" kern="10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立即提起眼睑，用大量流动清水彻底冲洗。就医。</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52">
                <a:tc vMerge="1">
                  <a:tcPr/>
                </a:tc>
                <a:tc>
                  <a:txBody>
                    <a:bodyPr/>
                    <a:lstStyle/>
                    <a:p>
                      <a:pPr algn="just">
                        <a:spcAft>
                          <a:spcPts val="0"/>
                        </a:spcAft>
                      </a:pPr>
                      <a:r>
                        <a:rPr lang="zh-CN" sz="1600" kern="100">
                          <a:latin typeface="Times New Roman" panose="02020603050405020304"/>
                          <a:ea typeface="宋体" panose="02010600030101010101" pitchFamily="2" charset="-122"/>
                        </a:rPr>
                        <a:t>吸入</a:t>
                      </a:r>
                      <a:endParaRPr lang="zh-CN" sz="1600" kern="10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迅速脱离现场至空气新鲜处。保持呼吸道通畅。就医。</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52">
                <a:tc vMerge="1">
                  <a:tcPr/>
                </a:tc>
                <a:tc>
                  <a:txBody>
                    <a:bodyPr/>
                    <a:lstStyle/>
                    <a:p>
                      <a:pPr algn="just">
                        <a:spcAft>
                          <a:spcPts val="0"/>
                        </a:spcAft>
                      </a:pPr>
                      <a:r>
                        <a:rPr lang="zh-CN" sz="1600" kern="100">
                          <a:latin typeface="Times New Roman" panose="02020603050405020304"/>
                          <a:ea typeface="宋体" panose="02010600030101010101" pitchFamily="2" charset="-122"/>
                        </a:rPr>
                        <a:t>食入</a:t>
                      </a:r>
                      <a:endParaRPr lang="zh-CN" sz="1600" kern="10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饮足量温水，催吐。就医。</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904">
                <a:tc rowSpan="3">
                  <a:txBody>
                    <a:bodyPr/>
                    <a:lstStyle/>
                    <a:p>
                      <a:pPr algn="ctr">
                        <a:spcAft>
                          <a:spcPts val="0"/>
                        </a:spcAft>
                      </a:pPr>
                      <a:r>
                        <a:rPr lang="zh-CN" sz="1600" kern="100">
                          <a:latin typeface="Times New Roman" panose="02020603050405020304"/>
                          <a:ea typeface="宋体" panose="02010600030101010101" pitchFamily="2" charset="-122"/>
                        </a:rPr>
                        <a:t>消防措施</a:t>
                      </a:r>
                      <a:endParaRPr lang="zh-CN" sz="1600" kern="100">
                        <a:latin typeface="Times New Roman" panose="02020603050405020304"/>
                        <a:ea typeface="宋体" panose="02010600030101010101" pitchFamily="2" charset="-122"/>
                      </a:endParaRPr>
                    </a:p>
                  </a:txBody>
                  <a:tcPr marL="45442" marR="45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latin typeface="Times New Roman" panose="02020603050405020304"/>
                          <a:ea typeface="宋体" panose="02010600030101010101" pitchFamily="2" charset="-122"/>
                        </a:rPr>
                        <a:t>危险特性</a:t>
                      </a:r>
                      <a:endParaRPr lang="zh-CN" sz="1600" kern="100">
                        <a:latin typeface="Times New Roman" panose="02020603050405020304"/>
                        <a:ea typeface="宋体" panose="02010600030101010101" pitchFamily="2" charset="-122"/>
                      </a:endParaRPr>
                    </a:p>
                  </a:txBody>
                  <a:tcPr marL="45442" marR="45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受高热分解产生有毒的腐蚀性气体，有腐蚀性，与盐酸剧烈反应，生成有毒气体，本品不稳定，见光分解（遇酸放出有毒气体）。</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52">
                <a:tc vMerge="1">
                  <a:tcPr/>
                </a:tc>
                <a:tc>
                  <a:txBody>
                    <a:bodyPr/>
                    <a:lstStyle/>
                    <a:p>
                      <a:pPr algn="just">
                        <a:spcAft>
                          <a:spcPts val="0"/>
                        </a:spcAft>
                      </a:pPr>
                      <a:r>
                        <a:rPr lang="zh-CN" sz="1600" kern="100">
                          <a:latin typeface="Times New Roman" panose="02020603050405020304"/>
                          <a:ea typeface="宋体" panose="02010600030101010101" pitchFamily="2" charset="-122"/>
                        </a:rPr>
                        <a:t>有害燃烧物</a:t>
                      </a:r>
                      <a:endParaRPr lang="zh-CN" sz="1600" kern="10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燃烧（分解）为有毒气体：氯化物。</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52">
                <a:tc vMerge="1">
                  <a:tcPr/>
                </a:tc>
                <a:tc>
                  <a:txBody>
                    <a:bodyPr/>
                    <a:lstStyle/>
                    <a:p>
                      <a:pPr algn="just">
                        <a:spcAft>
                          <a:spcPts val="0"/>
                        </a:spcAft>
                      </a:pPr>
                      <a:r>
                        <a:rPr lang="zh-CN" sz="1600" kern="100">
                          <a:latin typeface="Times New Roman" panose="02020603050405020304"/>
                          <a:ea typeface="宋体" panose="02010600030101010101" pitchFamily="2" charset="-122"/>
                        </a:rPr>
                        <a:t>灭火方法</a:t>
                      </a:r>
                      <a:endParaRPr lang="zh-CN" sz="1600" kern="10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600" kern="100" dirty="0">
                          <a:latin typeface="Times New Roman" panose="02020603050405020304"/>
                          <a:ea typeface="宋体" panose="02010600030101010101" pitchFamily="2" charset="-122"/>
                        </a:rPr>
                        <a:t>采用雾状水或泡沫、二氧化碳灭火器。</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9762">
                <a:tc gridSpan="2">
                  <a:txBody>
                    <a:bodyPr/>
                    <a:lstStyle/>
                    <a:p>
                      <a:pPr algn="ctr">
                        <a:spcAft>
                          <a:spcPts val="0"/>
                        </a:spcAft>
                      </a:pPr>
                      <a:r>
                        <a:rPr lang="zh-CN" sz="1600" kern="100">
                          <a:latin typeface="Times New Roman" panose="02020603050405020304"/>
                          <a:ea typeface="宋体" panose="02010600030101010101" pitchFamily="2" charset="-122"/>
                        </a:rPr>
                        <a:t>泄露应急处理</a:t>
                      </a:r>
                      <a:endParaRPr lang="zh-CN" sz="1600" kern="100">
                        <a:latin typeface="Times New Roman" panose="02020603050405020304"/>
                        <a:ea typeface="宋体" panose="02010600030101010101" pitchFamily="2" charset="-122"/>
                      </a:endParaRPr>
                    </a:p>
                  </a:txBody>
                  <a:tcPr marL="45442" marR="45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just">
                        <a:spcAft>
                          <a:spcPts val="0"/>
                        </a:spcAft>
                      </a:pPr>
                      <a:r>
                        <a:rPr lang="zh-CN" sz="1600" kern="100" dirty="0">
                          <a:latin typeface="Times New Roman" panose="02020603050405020304"/>
                          <a:ea typeface="宋体" panose="02010600030101010101" pitchFamily="2" charset="-122"/>
                        </a:rPr>
                        <a:t>疏散泄露污染区人员至安全区，禁止无关人员进入污染区，应急处理人员戴好防毒面具，穿相应的工作服，不要直接接触泄漏物，在确保安全情况下堵漏。用砂土或其他惰性材料吸收，然后转移到安全场所。如大量泄露，另围堤收容，然后收集、转移、回收或无害处理后废弃。</a:t>
                      </a:r>
                      <a:endParaRPr lang="zh-CN" sz="1600" kern="100" dirty="0">
                        <a:latin typeface="Times New Roman" panose="02020603050405020304"/>
                        <a:ea typeface="宋体" panose="02010600030101010101" pitchFamily="2" charset="-122"/>
                      </a:endParaRPr>
                    </a:p>
                  </a:txBody>
                  <a:tcPr marL="45442" marR="45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random/>
    <p:sndAc>
      <p:stSnd>
        <p:snd r:embed="rId1" name="type.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extBox 1"/>
          <p:cNvSpPr txBox="1"/>
          <p:nvPr/>
        </p:nvSpPr>
        <p:spPr>
          <a:xfrm>
            <a:off x="1071563" y="3071813"/>
            <a:ext cx="68580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en-US" sz="8000" b="1" dirty="0">
                <a:latin typeface="楷体_GB2312" pitchFamily="49" charset="-122"/>
                <a:ea typeface="楷体_GB2312" pitchFamily="49" charset="-122"/>
              </a:rPr>
              <a:t>消防相关知识</a:t>
            </a:r>
            <a:endParaRPr lang="zh-CN" altLang="en-US" sz="8000" b="1" dirty="0">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noRot="1"/>
          </p:cNvSpPr>
          <p:nvPr>
            <p:ph type="title"/>
          </p:nvPr>
        </p:nvSpPr>
        <p:spPr>
          <a:ln/>
        </p:spPr>
        <p:txBody>
          <a:bodyPr vert="horz" wrap="square" lIns="91440" tIns="45720" rIns="91440" bIns="45720" anchor="b" anchorCtr="0"/>
          <a:p>
            <a:pPr eaLnBrk="1" hangingPunct="1"/>
            <a:r>
              <a:rPr lang="zh-CN" altLang="en-US" sz="4000" b="1" dirty="0"/>
              <a:t>防火安全要求</a:t>
            </a:r>
            <a:endParaRPr lang="zh-CN" altLang="en-US" sz="4000" b="1" dirty="0"/>
          </a:p>
        </p:txBody>
      </p:sp>
      <p:sp>
        <p:nvSpPr>
          <p:cNvPr id="35843" name="Rectangle 3"/>
          <p:cNvSpPr>
            <a:spLocks noGrp="1" noRot="1"/>
          </p:cNvSpPr>
          <p:nvPr>
            <p:ph type="body" sz="half" idx="1"/>
          </p:nvPr>
        </p:nvSpPr>
        <p:spPr>
          <a:xfrm>
            <a:off x="1476375" y="1341438"/>
            <a:ext cx="7200900" cy="1582737"/>
          </a:xfrm>
          <a:ln/>
        </p:spPr>
        <p:txBody>
          <a:bodyPr vert="horz" wrap="square" lIns="91440" tIns="45720" rIns="91440" bIns="45720" anchor="t" anchorCtr="0"/>
          <a:p>
            <a:pPr eaLnBrk="1" hangingPunct="1">
              <a:buClr>
                <a:schemeClr val="folHlink"/>
              </a:buClr>
              <a:buSzPct val="60000"/>
              <a:buFont typeface="Wingdings" panose="05000000000000000000" pitchFamily="2" charset="2"/>
            </a:pPr>
            <a:r>
              <a:rPr lang="zh-CN" altLang="en-US" sz="2800" b="1" dirty="0"/>
              <a:t>燃烧的原理：</a:t>
            </a:r>
            <a:endParaRPr lang="zh-CN" altLang="en-US" sz="2800" b="1" dirty="0"/>
          </a:p>
          <a:p>
            <a:pPr eaLnBrk="1" hangingPunct="1">
              <a:buClr>
                <a:schemeClr val="folHlink"/>
              </a:buClr>
              <a:buSzPct val="60000"/>
              <a:buFont typeface="Wingdings" panose="05000000000000000000" pitchFamily="2" charset="2"/>
            </a:pPr>
            <a:r>
              <a:rPr lang="zh-CN" altLang="en-US" sz="2800" b="1" dirty="0"/>
              <a:t>火种＋可燃物＋助燃物＝火</a:t>
            </a:r>
            <a:endParaRPr lang="zh-CN" altLang="en-US" sz="2800" b="1" dirty="0"/>
          </a:p>
          <a:p>
            <a:pPr eaLnBrk="1" hangingPunct="1">
              <a:buClr>
                <a:schemeClr val="folHlink"/>
              </a:buClr>
              <a:buSzPct val="60000"/>
              <a:buFont typeface="Wingdings" panose="05000000000000000000" pitchFamily="2" charset="2"/>
            </a:pPr>
            <a:r>
              <a:rPr lang="zh-CN" altLang="en-US" sz="2400" dirty="0"/>
              <a:t>可能诱发火灾的情况</a:t>
            </a:r>
            <a:r>
              <a:rPr lang="zh-CN" altLang="en-US" sz="2800" dirty="0"/>
              <a:t>：</a:t>
            </a:r>
            <a:endParaRPr lang="zh-CN" altLang="en-US" sz="2800" dirty="0"/>
          </a:p>
        </p:txBody>
      </p:sp>
      <p:pic>
        <p:nvPicPr>
          <p:cNvPr id="35844" name="Picture 4" descr="triangle"/>
          <p:cNvPicPr>
            <a:picLocks noChangeAspect="1"/>
          </p:cNvPicPr>
          <p:nvPr>
            <p:ph sz="half" idx="2"/>
          </p:nvPr>
        </p:nvPicPr>
        <p:blipFill>
          <a:blip r:embed="rId1"/>
          <a:srcRect/>
          <a:stretch>
            <a:fillRect/>
          </a:stretch>
        </p:blipFill>
        <p:spPr>
          <a:xfrm>
            <a:off x="827088" y="2924175"/>
            <a:ext cx="2930525" cy="3170238"/>
          </a:xfrm>
          <a:ln/>
        </p:spPr>
      </p:pic>
      <p:sp>
        <p:nvSpPr>
          <p:cNvPr id="35845" name="Rectangle 6"/>
          <p:cNvSpPr/>
          <p:nvPr/>
        </p:nvSpPr>
        <p:spPr>
          <a:xfrm>
            <a:off x="4130675" y="3170238"/>
            <a:ext cx="4762500" cy="24066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342900" lvl="0" indent="-342900" eaLnBrk="1" hangingPunct="1">
              <a:lnSpc>
                <a:spcPct val="90000"/>
              </a:lnSpc>
              <a:spcBef>
                <a:spcPct val="50000"/>
              </a:spcBef>
              <a:buClrTx/>
              <a:buSzTx/>
              <a:buFontTx/>
              <a:buNone/>
            </a:pPr>
            <a:r>
              <a:rPr lang="zh-CN" altLang="en-US" sz="2000" dirty="0">
                <a:latin typeface="楷体_GB2312" pitchFamily="49" charset="-122"/>
                <a:ea typeface="楷体_GB2312" pitchFamily="49" charset="-122"/>
              </a:rPr>
              <a:t>电气设备超负荷、短路、接触不良以及雷击、静电火花等，可能使可燃气体或可燃物燃烧。     </a:t>
            </a:r>
            <a:endParaRPr lang="zh-CN" altLang="en-US" sz="2000" dirty="0">
              <a:latin typeface="楷体_GB2312" pitchFamily="49" charset="-122"/>
              <a:ea typeface="楷体_GB2312" pitchFamily="49" charset="-122"/>
            </a:endParaRPr>
          </a:p>
          <a:p>
            <a:pPr marL="342900" lvl="0" indent="-342900" eaLnBrk="1" hangingPunct="1">
              <a:lnSpc>
                <a:spcPct val="90000"/>
              </a:lnSpc>
              <a:spcBef>
                <a:spcPct val="50000"/>
              </a:spcBef>
              <a:buClrTx/>
              <a:buSzTx/>
              <a:buFontTx/>
              <a:buNone/>
            </a:pPr>
            <a:r>
              <a:rPr lang="zh-CN" altLang="en-US" sz="2000" dirty="0">
                <a:latin typeface="楷体_GB2312" pitchFamily="49" charset="-122"/>
                <a:ea typeface="楷体_GB2312" pitchFamily="49" charset="-122"/>
              </a:rPr>
              <a:t>靠近火炉或言道的木板、积聚在蒸汽管道上的可燃粉尘、纤维等。</a:t>
            </a:r>
            <a:endParaRPr lang="zh-CN" altLang="en-US" sz="2000" dirty="0">
              <a:latin typeface="楷体_GB2312" pitchFamily="49" charset="-122"/>
              <a:ea typeface="楷体_GB2312" pitchFamily="49" charset="-122"/>
            </a:endParaRPr>
          </a:p>
          <a:p>
            <a:pPr marL="342900" lvl="0" indent="-342900" eaLnBrk="1" hangingPunct="1">
              <a:lnSpc>
                <a:spcPct val="90000"/>
              </a:lnSpc>
              <a:spcBef>
                <a:spcPct val="50000"/>
              </a:spcBef>
              <a:buClrTx/>
              <a:buSzTx/>
              <a:buFontTx/>
              <a:buNone/>
            </a:pPr>
            <a:r>
              <a:rPr lang="zh-CN" altLang="en-US" sz="2000" dirty="0">
                <a:latin typeface="楷体_GB2312" pitchFamily="49" charset="-122"/>
                <a:ea typeface="楷体_GB2312" pitchFamily="49" charset="-122"/>
              </a:rPr>
              <a:t>某些物质接触，可能引起自燃。</a:t>
            </a:r>
            <a:endParaRPr lang="zh-CN" altLang="en-US" sz="2000" dirty="0">
              <a:latin typeface="楷体_GB2312" pitchFamily="49" charset="-122"/>
              <a:ea typeface="楷体_GB2312" pitchFamily="49" charset="-122"/>
            </a:endParaRPr>
          </a:p>
          <a:p>
            <a:pPr marL="342900" lvl="0" indent="-342900" eaLnBrk="1" hangingPunct="1">
              <a:lnSpc>
                <a:spcPct val="90000"/>
              </a:lnSpc>
              <a:spcBef>
                <a:spcPct val="50000"/>
              </a:spcBef>
              <a:buClrTx/>
              <a:buSzTx/>
              <a:buNone/>
            </a:pPr>
            <a:endParaRPr lang="en-US" altLang="zh-CN" sz="2000" dirty="0">
              <a:latin typeface="楷体_GB2312" pitchFamily="49" charset="-122"/>
              <a:ea typeface="楷体_GB2312" pitchFamily="49" charset="-122"/>
            </a:endParaRPr>
          </a:p>
        </p:txBody>
      </p:sp>
    </p:spTree>
  </p:cSld>
  <p:clrMapOvr>
    <a:masterClrMapping/>
  </p:clrMapOvr>
  <p:transition spd="slow">
    <p:random/>
    <p:sndAc>
      <p:stSnd>
        <p:snd r:embed="rId2" name="type.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noRot="1"/>
          </p:cNvSpPr>
          <p:nvPr>
            <p:ph type="title"/>
          </p:nvPr>
        </p:nvSpPr>
        <p:spPr>
          <a:ln/>
        </p:spPr>
        <p:txBody>
          <a:bodyPr vert="horz" wrap="square" lIns="91440" tIns="45720" rIns="91440" bIns="45720" anchor="b" anchorCtr="0"/>
          <a:p>
            <a:pPr eaLnBrk="1" hangingPunct="1"/>
            <a:r>
              <a:rPr lang="zh-CN" altLang="en-US" sz="3800" b="1" dirty="0"/>
              <a:t>扑救火灾的原则</a:t>
            </a:r>
            <a:endParaRPr lang="zh-CN" altLang="en-US" sz="3800" b="1" dirty="0"/>
          </a:p>
        </p:txBody>
      </p:sp>
      <p:sp>
        <p:nvSpPr>
          <p:cNvPr id="36867" name="Rectangle 3"/>
          <p:cNvSpPr>
            <a:spLocks noGrp="1" noRot="1"/>
          </p:cNvSpPr>
          <p:nvPr>
            <p:ph type="body" sz="half" idx="1"/>
          </p:nvPr>
        </p:nvSpPr>
        <p:spPr>
          <a:xfrm>
            <a:off x="2484438" y="1773238"/>
            <a:ext cx="4033837" cy="3529012"/>
          </a:xfrm>
          <a:ln/>
        </p:spPr>
        <p:txBody>
          <a:bodyPr vert="horz" wrap="square" lIns="91440" tIns="45720" rIns="91440" bIns="45720" anchor="t" anchorCtr="0"/>
          <a:p>
            <a:pPr eaLnBrk="1" hangingPunct="1">
              <a:buClr>
                <a:schemeClr val="folHlink"/>
              </a:buClr>
              <a:buSzPct val="60000"/>
              <a:buFont typeface="Wingdings" panose="05000000000000000000" pitchFamily="2" charset="2"/>
            </a:pPr>
            <a:r>
              <a:rPr lang="zh-CN" altLang="en-US" sz="2800" b="1" dirty="0"/>
              <a:t>边报警，边扑救；</a:t>
            </a:r>
            <a:endParaRPr lang="zh-CN" altLang="en-US" sz="2800" b="1" dirty="0"/>
          </a:p>
          <a:p>
            <a:pPr eaLnBrk="1" hangingPunct="1">
              <a:buClr>
                <a:schemeClr val="folHlink"/>
              </a:buClr>
              <a:buSzPct val="60000"/>
              <a:buFont typeface="Wingdings" panose="05000000000000000000" pitchFamily="2" charset="2"/>
            </a:pPr>
            <a:r>
              <a:rPr lang="zh-CN" altLang="en-US" sz="2800" b="1" dirty="0"/>
              <a:t>先控制，后灭火；</a:t>
            </a:r>
            <a:endParaRPr lang="zh-CN" altLang="en-US" sz="2800" b="1" dirty="0"/>
          </a:p>
          <a:p>
            <a:pPr eaLnBrk="1" hangingPunct="1">
              <a:buClr>
                <a:schemeClr val="folHlink"/>
              </a:buClr>
              <a:buSzPct val="60000"/>
              <a:buFont typeface="Wingdings" panose="05000000000000000000" pitchFamily="2" charset="2"/>
            </a:pPr>
            <a:r>
              <a:rPr lang="zh-CN" altLang="en-US" sz="2800" b="1" dirty="0"/>
              <a:t>先救人，后救物；</a:t>
            </a:r>
            <a:endParaRPr lang="zh-CN" altLang="en-US" sz="2800" b="1" dirty="0"/>
          </a:p>
          <a:p>
            <a:pPr eaLnBrk="1" hangingPunct="1">
              <a:buClr>
                <a:schemeClr val="folHlink"/>
              </a:buClr>
              <a:buSzPct val="60000"/>
              <a:buFont typeface="Wingdings" panose="05000000000000000000" pitchFamily="2" charset="2"/>
            </a:pPr>
            <a:r>
              <a:rPr lang="zh-CN" altLang="en-US" sz="2800" b="1" dirty="0"/>
              <a:t>防中毒，防窒息；</a:t>
            </a:r>
            <a:endParaRPr lang="zh-CN" altLang="en-US" sz="2800" b="1" dirty="0"/>
          </a:p>
          <a:p>
            <a:pPr eaLnBrk="1" hangingPunct="1">
              <a:buClr>
                <a:schemeClr val="folHlink"/>
              </a:buClr>
              <a:buSzPct val="60000"/>
              <a:buFont typeface="Wingdings" panose="05000000000000000000" pitchFamily="2" charset="2"/>
            </a:pPr>
            <a:r>
              <a:rPr lang="zh-CN" altLang="en-US" sz="2800" b="1" dirty="0"/>
              <a:t>听指挥，莫惊慌；</a:t>
            </a:r>
            <a:endParaRPr lang="zh-CN" altLang="en-US" sz="2800" b="1" dirty="0"/>
          </a:p>
        </p:txBody>
      </p:sp>
    </p:spTree>
  </p:cSld>
  <p:clrMapOvr>
    <a:masterClrMapping/>
  </p:clrMapOvr>
  <p:transition spd="slow">
    <p:random/>
    <p:sndAc>
      <p:stSnd>
        <p:snd r:embed="rId1" name="type.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noRot="1"/>
          </p:cNvSpPr>
          <p:nvPr>
            <p:ph type="title"/>
          </p:nvPr>
        </p:nvSpPr>
        <p:spPr>
          <a:xfrm>
            <a:off x="301625" y="549275"/>
            <a:ext cx="8540750" cy="974725"/>
          </a:xfrm>
          <a:ln/>
        </p:spPr>
        <p:txBody>
          <a:bodyPr vert="horz" wrap="square" lIns="91440" tIns="45720" rIns="91440" bIns="45720" anchor="b" anchorCtr="0"/>
          <a:p>
            <a:pPr eaLnBrk="1" hangingPunct="1"/>
            <a:r>
              <a:rPr lang="zh-CN" altLang="en-US" sz="3800" b="1" dirty="0"/>
              <a:t>常用灭火器适用范围</a:t>
            </a:r>
            <a:endParaRPr lang="zh-CN" altLang="en-US" sz="3800" b="1" dirty="0"/>
          </a:p>
        </p:txBody>
      </p:sp>
      <p:graphicFrame>
        <p:nvGraphicFramePr>
          <p:cNvPr id="47146" name="Group 42"/>
          <p:cNvGraphicFramePr>
            <a:graphicFrameLocks noGrp="1"/>
          </p:cNvGraphicFramePr>
          <p:nvPr>
            <p:ph type="tbl" idx="1"/>
          </p:nvPr>
        </p:nvGraphicFramePr>
        <p:xfrm>
          <a:off x="1116013" y="1700213"/>
          <a:ext cx="6985000" cy="3973513"/>
        </p:xfrm>
        <a:graphic>
          <a:graphicData uri="http://schemas.openxmlformats.org/drawingml/2006/table">
            <a:tbl>
              <a:tblPr/>
              <a:tblGrid>
                <a:gridCol w="2376487"/>
                <a:gridCol w="4608513"/>
              </a:tblGrid>
              <a:tr h="649340">
                <a:tc>
                  <a:txBody>
                    <a:body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灭火器种类</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FF99"/>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适用范围</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FF99"/>
                        </a:gs>
                      </a:gsLst>
                      <a:path path="shape">
                        <a:fillToRect l="50000" t="50000" r="50000" b="50000"/>
                      </a:path>
                    </a:gradFill>
                  </a:tcPr>
                </a:tc>
              </a:tr>
              <a:tr h="1066885">
                <a:tc>
                  <a:txBody>
                    <a:body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干粉</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灭火器</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99FF"/>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油类及其产品、可燃气体和电气设备初起火灾</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99FF"/>
                        </a:gs>
                      </a:gsLst>
                      <a:path path="shape">
                        <a:fillToRect l="50000" t="50000" r="50000" b="50000"/>
                      </a:path>
                    </a:gradFill>
                  </a:tcPr>
                </a:tc>
              </a:tr>
              <a:tr h="1068473">
                <a:tc>
                  <a:txBody>
                    <a:body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二氧化碳</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灭火器</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66FFFF"/>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600</a:t>
                      </a: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伏以下带电电器、贵重设备、仪器仪表、图书资料初起火灾</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66FFFF"/>
                        </a:gs>
                      </a:gsLst>
                      <a:path path="shape">
                        <a:fillToRect l="50000" t="50000" r="50000" b="50000"/>
                      </a:path>
                    </a:gradFill>
                  </a:tcPr>
                </a:tc>
              </a:tr>
              <a:tr h="1188815">
                <a:tc>
                  <a:txBody>
                    <a:body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泡沫</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灭火器</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99FF99"/>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Tx/>
                        <a:buFont typeface="Wingdings" panose="05000000000000000000" pitchFamily="2" charset="2"/>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油类、木材、纸张、棉麻等。不能用于水溶性可燃液体、电气设备、金属及遇水燃烧物。</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99FF99"/>
                        </a:gs>
                      </a:gsLst>
                      <a:path path="shape">
                        <a:fillToRect l="50000" t="50000" r="50000" b="50000"/>
                      </a:path>
                    </a:gradFill>
                  </a:tcPr>
                </a:tc>
              </a:tr>
            </a:tbl>
          </a:graphicData>
        </a:graphic>
      </p:graphicFrame>
    </p:spTree>
  </p:cSld>
  <p:clrMapOvr>
    <a:masterClrMapping/>
  </p:clrMapOvr>
  <p:transition spd="slow">
    <p:random/>
    <p:sndAc>
      <p:stSnd>
        <p:snd r:embed="rId1" name="type.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noRot="1"/>
          </p:cNvSpPr>
          <p:nvPr>
            <p:ph type="title"/>
          </p:nvPr>
        </p:nvSpPr>
        <p:spPr>
          <a:ln/>
        </p:spPr>
        <p:txBody>
          <a:bodyPr vert="horz" wrap="square" lIns="91440" tIns="45720" rIns="91440" bIns="45720" anchor="b" anchorCtr="0"/>
          <a:p>
            <a:pPr eaLnBrk="1" hangingPunct="1"/>
            <a:r>
              <a:rPr lang="zh-CN" altLang="en-US" sz="3800" b="1" dirty="0"/>
              <a:t>火场中如何紧急避险</a:t>
            </a:r>
            <a:endParaRPr lang="zh-CN" altLang="en-US" sz="3800" b="1" dirty="0"/>
          </a:p>
        </p:txBody>
      </p:sp>
      <p:sp>
        <p:nvSpPr>
          <p:cNvPr id="38915" name="Rectangle 3"/>
          <p:cNvSpPr>
            <a:spLocks noGrp="1" noRot="1"/>
          </p:cNvSpPr>
          <p:nvPr>
            <p:ph type="body" sz="half" idx="1"/>
          </p:nvPr>
        </p:nvSpPr>
        <p:spPr>
          <a:xfrm>
            <a:off x="684213" y="1628775"/>
            <a:ext cx="7920037" cy="1800225"/>
          </a:xfrm>
          <a:ln/>
        </p:spPr>
        <p:txBody>
          <a:bodyPr vert="horz" wrap="square" lIns="91440" tIns="45720" rIns="91440" bIns="45720" anchor="t" anchorCtr="0"/>
          <a:p>
            <a:pPr eaLnBrk="1" hangingPunct="1">
              <a:buClr>
                <a:schemeClr val="folHlink"/>
              </a:buClr>
              <a:buSzPct val="60000"/>
              <a:buFont typeface="Wingdings" panose="05000000000000000000" pitchFamily="2" charset="2"/>
            </a:pPr>
            <a:r>
              <a:rPr lang="zh-CN" altLang="en-US" sz="2400" b="1" dirty="0"/>
              <a:t>熟悉紧急疏散路线。</a:t>
            </a:r>
            <a:endParaRPr lang="zh-CN" altLang="en-US" sz="2400" b="1" dirty="0"/>
          </a:p>
          <a:p>
            <a:pPr eaLnBrk="1" hangingPunct="1">
              <a:buClr>
                <a:schemeClr val="folHlink"/>
              </a:buClr>
              <a:buSzPct val="60000"/>
              <a:buFont typeface="Wingdings" panose="05000000000000000000" pitchFamily="2" charset="2"/>
            </a:pPr>
            <a:r>
              <a:rPr lang="zh-CN" altLang="en-US" sz="2400" b="1" dirty="0"/>
              <a:t>浓烟中逃生，要用湿毛巾捂住嘴和鼻子，弯腰行走。</a:t>
            </a:r>
            <a:endParaRPr lang="zh-CN" altLang="en-US" sz="2400" b="1" dirty="0"/>
          </a:p>
          <a:p>
            <a:pPr eaLnBrk="1" hangingPunct="1">
              <a:buClr>
                <a:schemeClr val="folHlink"/>
              </a:buClr>
              <a:buSzPct val="60000"/>
              <a:buFont typeface="Wingdings" panose="05000000000000000000" pitchFamily="2" charset="2"/>
            </a:pPr>
            <a:r>
              <a:rPr lang="zh-CN" altLang="en-US" sz="2400" b="1" dirty="0"/>
              <a:t>楼上人员要用牢固的绳子等物品，一头固定后沿绳子滑下逃生。千万不要跳楼！</a:t>
            </a:r>
            <a:endParaRPr lang="zh-CN" altLang="en-US" sz="2400" b="1" dirty="0"/>
          </a:p>
        </p:txBody>
      </p:sp>
      <p:pic>
        <p:nvPicPr>
          <p:cNvPr id="38916" name="Picture 4" descr="火场逃生1"/>
          <p:cNvPicPr>
            <a:picLocks noChangeAspect="1"/>
          </p:cNvPicPr>
          <p:nvPr>
            <p:ph sz="half" idx="2"/>
          </p:nvPr>
        </p:nvPicPr>
        <p:blipFill>
          <a:blip r:embed="rId1"/>
          <a:srcRect/>
          <a:stretch>
            <a:fillRect/>
          </a:stretch>
        </p:blipFill>
        <p:spPr>
          <a:xfrm>
            <a:off x="539750" y="3500438"/>
            <a:ext cx="8137525" cy="2635250"/>
          </a:xfrm>
          <a:ln/>
        </p:spPr>
      </p:pic>
    </p:spTree>
  </p:cSld>
  <p:clrMapOvr>
    <a:masterClrMapping/>
  </p:clrMapOvr>
  <p:transition spd="slow">
    <p:random/>
    <p:sndAc>
      <p:stSnd>
        <p:snd r:embed="rId2" name="type.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2" descr="20050819135814181"/>
          <p:cNvPicPr>
            <a:picLocks noChangeAspect="1"/>
          </p:cNvPicPr>
          <p:nvPr/>
        </p:nvPicPr>
        <p:blipFill>
          <a:blip r:embed="rId1"/>
          <a:stretch>
            <a:fillRect/>
          </a:stretch>
        </p:blipFill>
        <p:spPr>
          <a:xfrm>
            <a:off x="228600" y="304800"/>
            <a:ext cx="4505325" cy="6248400"/>
          </a:xfrm>
          <a:prstGeom prst="rect">
            <a:avLst/>
          </a:prstGeom>
          <a:noFill/>
          <a:ln w="9525">
            <a:noFill/>
          </a:ln>
        </p:spPr>
      </p:pic>
      <p:pic>
        <p:nvPicPr>
          <p:cNvPr id="11267" name="Picture 3" descr="20050819152059253"/>
          <p:cNvPicPr>
            <a:picLocks noChangeAspect="1"/>
          </p:cNvPicPr>
          <p:nvPr/>
        </p:nvPicPr>
        <p:blipFill>
          <a:blip r:embed="rId2"/>
          <a:stretch>
            <a:fillRect/>
          </a:stretch>
        </p:blipFill>
        <p:spPr>
          <a:xfrm>
            <a:off x="4648200" y="304800"/>
            <a:ext cx="4267200" cy="6248400"/>
          </a:xfrm>
          <a:prstGeom prst="rect">
            <a:avLst/>
          </a:prstGeom>
          <a:noFill/>
          <a:ln w="9525">
            <a:noFill/>
          </a:ln>
        </p:spPr>
      </p:pic>
    </p:spTree>
  </p:cSld>
  <p:clrMapOvr>
    <a:masterClrMapping/>
  </p:clrMapOvr>
  <p:transition spd="slow">
    <p:random/>
    <p:sndAc>
      <p:stSnd>
        <p:snd r:embed="rId3" name="type.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3"/>
          <p:cNvSpPr>
            <a:spLocks noGrp="1" noRot="1"/>
          </p:cNvSpPr>
          <p:nvPr>
            <p:ph type="body" sz="half" idx="1"/>
          </p:nvPr>
        </p:nvSpPr>
        <p:spPr>
          <a:xfrm>
            <a:off x="468313" y="1196975"/>
            <a:ext cx="8085137" cy="2089150"/>
          </a:xfrm>
          <a:ln/>
        </p:spPr>
        <p:txBody>
          <a:bodyPr vert="horz" wrap="square" lIns="91440" tIns="45720" rIns="91440" bIns="45720" anchor="t" anchorCtr="0"/>
          <a:p>
            <a:pPr eaLnBrk="1" hangingPunct="1">
              <a:buClr>
                <a:schemeClr val="folHlink"/>
              </a:buClr>
              <a:buSzPct val="60000"/>
              <a:buFont typeface="Wingdings" panose="05000000000000000000" pitchFamily="2" charset="2"/>
            </a:pPr>
            <a:r>
              <a:rPr lang="zh-CN" altLang="en-US" sz="2400" b="1" dirty="0"/>
              <a:t>逃生路线火封锁，应立即退回室内，关闭门窗，用毛毯、棉被浸湿后覆在门上，并不断往上浇水冷却，发出求救信号等待救援。千万不可钻到阁楼、床底、大橱内避难。 </a:t>
            </a:r>
            <a:endParaRPr lang="zh-CN" altLang="en-US" sz="2400" b="1" dirty="0"/>
          </a:p>
          <a:p>
            <a:pPr eaLnBrk="1" hangingPunct="1">
              <a:buClr>
                <a:schemeClr val="folHlink"/>
              </a:buClr>
              <a:buSzPct val="60000"/>
              <a:buFont typeface="Wingdings" panose="05000000000000000000" pitchFamily="2" charset="2"/>
            </a:pPr>
            <a:r>
              <a:rPr lang="zh-CN" altLang="en-US" sz="2400" b="1" dirty="0"/>
              <a:t>在公共场所应听从指挥，向就近的安全通道分流疏散，千万不能惊慌失措，互相拥挤践踏，造成意外的伤亡。</a:t>
            </a:r>
            <a:endParaRPr lang="zh-CN" altLang="en-US" sz="2400" b="1" dirty="0"/>
          </a:p>
        </p:txBody>
      </p:sp>
      <p:pic>
        <p:nvPicPr>
          <p:cNvPr id="39939" name="Picture 4" descr="火场逃生2"/>
          <p:cNvPicPr>
            <a:picLocks noChangeAspect="1"/>
          </p:cNvPicPr>
          <p:nvPr>
            <p:ph sz="half" idx="2"/>
          </p:nvPr>
        </p:nvPicPr>
        <p:blipFill>
          <a:blip r:embed="rId1"/>
          <a:srcRect/>
          <a:stretch>
            <a:fillRect/>
          </a:stretch>
        </p:blipFill>
        <p:spPr>
          <a:xfrm>
            <a:off x="468313" y="3500438"/>
            <a:ext cx="8351837" cy="2692400"/>
          </a:xfrm>
          <a:ln/>
        </p:spPr>
      </p:pic>
    </p:spTree>
  </p:cSld>
  <p:clrMapOvr>
    <a:masterClrMapping/>
  </p:clrMapOvr>
  <p:transition spd="slow">
    <p:random/>
    <p:sndAc>
      <p:stSnd>
        <p:snd r:embed="rId2" name="type.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noRot="1"/>
          </p:cNvSpPr>
          <p:nvPr>
            <p:ph type="title"/>
          </p:nvPr>
        </p:nvSpPr>
        <p:spPr>
          <a:ln/>
        </p:spPr>
        <p:txBody>
          <a:bodyPr vert="horz" wrap="square" lIns="91440" tIns="45720" rIns="91440" bIns="45720" anchor="b" anchorCtr="0"/>
          <a:p>
            <a:r>
              <a:rPr lang="zh-CN" altLang="en-US" sz="4800" dirty="0">
                <a:solidFill>
                  <a:srgbClr val="CC0000"/>
                </a:solidFill>
                <a:latin typeface="黑体" panose="02010609060101010101" pitchFamily="49" charset="-122"/>
                <a:ea typeface="黑体" panose="02010609060101010101" pitchFamily="49" charset="-122"/>
              </a:rPr>
              <a:t>燃烧类型</a:t>
            </a:r>
            <a:endParaRPr lang="zh-CN" altLang="en-US" sz="4800" dirty="0">
              <a:solidFill>
                <a:srgbClr val="CC0000"/>
              </a:solidFill>
              <a:latin typeface="黑体" panose="02010609060101010101" pitchFamily="49" charset="-122"/>
              <a:ea typeface="黑体" panose="02010609060101010101" pitchFamily="49" charset="-122"/>
            </a:endParaRPr>
          </a:p>
        </p:txBody>
      </p:sp>
      <p:sp>
        <p:nvSpPr>
          <p:cNvPr id="40963" name="Rectangle 3"/>
          <p:cNvSpPr>
            <a:spLocks noGrp="1"/>
          </p:cNvSpPr>
          <p:nvPr>
            <p:ph idx="1"/>
          </p:nvPr>
        </p:nvSpPr>
        <p:spPr>
          <a:ln/>
        </p:spPr>
        <p:txBody>
          <a:bodyPr vert="horz" wrap="square" lIns="91440" tIns="45720" rIns="91440" bIns="45720" anchor="t" anchorCtr="0"/>
          <a:p>
            <a:pPr>
              <a:buClr>
                <a:schemeClr val="tx2"/>
              </a:buClr>
            </a:pPr>
            <a:r>
              <a:rPr lang="zh-CN" altLang="en-US" sz="3600" b="1" dirty="0">
                <a:solidFill>
                  <a:srgbClr val="00FF00"/>
                </a:solidFill>
                <a:latin typeface="黑体" panose="02010609060101010101" pitchFamily="49" charset="-122"/>
                <a:ea typeface="黑体" panose="02010609060101010101" pitchFamily="49" charset="-122"/>
              </a:rPr>
              <a:t>（</a:t>
            </a:r>
            <a:r>
              <a:rPr lang="en-US" altLang="zh-CN" sz="3600" b="1" dirty="0">
                <a:solidFill>
                  <a:srgbClr val="00FF00"/>
                </a:solidFill>
                <a:latin typeface="黑体" panose="02010609060101010101" pitchFamily="49" charset="-122"/>
                <a:ea typeface="黑体" panose="02010609060101010101" pitchFamily="49" charset="-122"/>
              </a:rPr>
              <a:t>1</a:t>
            </a:r>
            <a:r>
              <a:rPr lang="zh-CN" altLang="en-US" sz="3600" b="1" dirty="0">
                <a:solidFill>
                  <a:srgbClr val="00FF00"/>
                </a:solidFill>
                <a:latin typeface="黑体" panose="02010609060101010101" pitchFamily="49" charset="-122"/>
                <a:ea typeface="黑体" panose="02010609060101010101" pitchFamily="49" charset="-122"/>
              </a:rPr>
              <a:t>）</a:t>
            </a:r>
            <a:r>
              <a:rPr lang="zh-CN" altLang="en-US" sz="3600" b="1" dirty="0">
                <a:latin typeface="黑体" panose="02010609060101010101" pitchFamily="49" charset="-122"/>
                <a:ea typeface="黑体" panose="02010609060101010101" pitchFamily="49" charset="-122"/>
              </a:rPr>
              <a:t>闪 燃</a:t>
            </a:r>
            <a:endParaRPr lang="zh-CN" altLang="en-US" sz="3600" b="1" dirty="0">
              <a:latin typeface="黑体" panose="02010609060101010101" pitchFamily="49" charset="-122"/>
              <a:ea typeface="黑体" panose="02010609060101010101" pitchFamily="49" charset="-122"/>
            </a:endParaRPr>
          </a:p>
          <a:p>
            <a:pPr>
              <a:buClr>
                <a:schemeClr val="tx2"/>
              </a:buClr>
            </a:pPr>
            <a:r>
              <a:rPr lang="zh-CN" altLang="en-US" sz="3600" b="1" dirty="0">
                <a:solidFill>
                  <a:srgbClr val="00FF00"/>
                </a:solidFill>
                <a:latin typeface="黑体" panose="02010609060101010101" pitchFamily="49" charset="-122"/>
                <a:ea typeface="黑体" panose="02010609060101010101" pitchFamily="49" charset="-122"/>
              </a:rPr>
              <a:t>（</a:t>
            </a:r>
            <a:r>
              <a:rPr lang="en-US" altLang="zh-CN" sz="3600" b="1" dirty="0">
                <a:solidFill>
                  <a:srgbClr val="00FF00"/>
                </a:solidFill>
                <a:latin typeface="黑体" panose="02010609060101010101" pitchFamily="49" charset="-122"/>
                <a:ea typeface="黑体" panose="02010609060101010101" pitchFamily="49" charset="-122"/>
              </a:rPr>
              <a:t>2</a:t>
            </a:r>
            <a:r>
              <a:rPr lang="zh-CN" altLang="en-US" sz="3600" b="1" dirty="0">
                <a:solidFill>
                  <a:srgbClr val="00FF00"/>
                </a:solidFill>
                <a:latin typeface="黑体" panose="02010609060101010101" pitchFamily="49" charset="-122"/>
                <a:ea typeface="黑体" panose="02010609060101010101" pitchFamily="49" charset="-122"/>
              </a:rPr>
              <a:t>）</a:t>
            </a:r>
            <a:r>
              <a:rPr lang="zh-CN" altLang="en-US" sz="3600" b="1" dirty="0">
                <a:latin typeface="黑体" panose="02010609060101010101" pitchFamily="49" charset="-122"/>
              </a:rPr>
              <a:t>阴 燃</a:t>
            </a:r>
            <a:r>
              <a:rPr lang="zh-CN" altLang="en-US" sz="3600" b="1" dirty="0">
                <a:latin typeface="黑体" panose="02010609060101010101" pitchFamily="49" charset="-122"/>
                <a:ea typeface="黑体" panose="02010609060101010101" pitchFamily="49" charset="-122"/>
              </a:rPr>
              <a:t> </a:t>
            </a:r>
            <a:endParaRPr lang="zh-CN" altLang="en-US" sz="3600" b="1" dirty="0">
              <a:latin typeface="黑体" panose="02010609060101010101" pitchFamily="49" charset="-122"/>
              <a:ea typeface="黑体" panose="02010609060101010101" pitchFamily="49" charset="-122"/>
            </a:endParaRPr>
          </a:p>
          <a:p>
            <a:pPr>
              <a:buClr>
                <a:schemeClr val="tx2"/>
              </a:buClr>
            </a:pPr>
            <a:r>
              <a:rPr lang="zh-CN" altLang="en-US" sz="3600" b="1" dirty="0">
                <a:solidFill>
                  <a:srgbClr val="00FF00"/>
                </a:solidFill>
                <a:latin typeface="黑体" panose="02010609060101010101" pitchFamily="49" charset="-122"/>
                <a:ea typeface="黑体" panose="02010609060101010101" pitchFamily="49" charset="-122"/>
              </a:rPr>
              <a:t>（</a:t>
            </a:r>
            <a:r>
              <a:rPr lang="en-US" altLang="zh-CN" sz="3600" b="1" dirty="0">
                <a:solidFill>
                  <a:srgbClr val="00FF00"/>
                </a:solidFill>
                <a:latin typeface="黑体" panose="02010609060101010101" pitchFamily="49" charset="-122"/>
                <a:ea typeface="黑体" panose="02010609060101010101" pitchFamily="49" charset="-122"/>
              </a:rPr>
              <a:t>3</a:t>
            </a:r>
            <a:r>
              <a:rPr lang="zh-CN" altLang="en-US" sz="3600" b="1" dirty="0">
                <a:solidFill>
                  <a:srgbClr val="00FF00"/>
                </a:solidFill>
                <a:latin typeface="黑体" panose="02010609060101010101" pitchFamily="49" charset="-122"/>
                <a:ea typeface="黑体" panose="02010609060101010101" pitchFamily="49" charset="-122"/>
              </a:rPr>
              <a:t>）</a:t>
            </a:r>
            <a:r>
              <a:rPr lang="zh-CN" altLang="en-US" sz="3600" b="1" dirty="0">
                <a:latin typeface="黑体" panose="02010609060101010101" pitchFamily="49" charset="-122"/>
                <a:ea typeface="黑体" panose="02010609060101010101" pitchFamily="49" charset="-122"/>
              </a:rPr>
              <a:t>自 燃</a:t>
            </a:r>
            <a:endParaRPr lang="zh-CN" altLang="en-US" sz="3600" b="1" dirty="0">
              <a:latin typeface="黑体" panose="02010609060101010101" pitchFamily="49" charset="-122"/>
              <a:ea typeface="黑体" panose="02010609060101010101" pitchFamily="49" charset="-122"/>
            </a:endParaRPr>
          </a:p>
          <a:p>
            <a:pPr>
              <a:buClr>
                <a:schemeClr val="tx2"/>
              </a:buClr>
            </a:pPr>
            <a:r>
              <a:rPr lang="zh-CN" altLang="en-US" sz="3600" b="1" dirty="0">
                <a:solidFill>
                  <a:srgbClr val="00FF00"/>
                </a:solidFill>
                <a:latin typeface="黑体" panose="02010609060101010101" pitchFamily="49" charset="-122"/>
                <a:ea typeface="黑体" panose="02010609060101010101" pitchFamily="49" charset="-122"/>
              </a:rPr>
              <a:t>（</a:t>
            </a:r>
            <a:r>
              <a:rPr lang="en-US" altLang="zh-CN" sz="3600" b="1" dirty="0">
                <a:solidFill>
                  <a:srgbClr val="00FF00"/>
                </a:solidFill>
                <a:latin typeface="黑体" panose="02010609060101010101" pitchFamily="49" charset="-122"/>
                <a:ea typeface="黑体" panose="02010609060101010101" pitchFamily="49" charset="-122"/>
              </a:rPr>
              <a:t>4</a:t>
            </a:r>
            <a:r>
              <a:rPr lang="zh-CN" altLang="en-US" sz="3600" b="1" dirty="0">
                <a:solidFill>
                  <a:srgbClr val="00FF00"/>
                </a:solidFill>
                <a:latin typeface="黑体" panose="02010609060101010101" pitchFamily="49" charset="-122"/>
                <a:ea typeface="黑体" panose="02010609060101010101" pitchFamily="49" charset="-122"/>
              </a:rPr>
              <a:t>）</a:t>
            </a:r>
            <a:r>
              <a:rPr lang="zh-CN" altLang="en-US" sz="3600" b="1" dirty="0">
                <a:latin typeface="黑体" panose="02010609060101010101" pitchFamily="49" charset="-122"/>
                <a:ea typeface="黑体" panose="02010609060101010101" pitchFamily="49" charset="-122"/>
              </a:rPr>
              <a:t>爆 炸</a:t>
            </a:r>
            <a:endParaRPr lang="zh-CN" altLang="en-US" sz="3600" b="1" dirty="0">
              <a:latin typeface="黑体" panose="02010609060101010101" pitchFamily="49" charset="-122"/>
              <a:ea typeface="黑体" panose="02010609060101010101" pitchFamily="49" charset="-122"/>
            </a:endParaRPr>
          </a:p>
          <a:p>
            <a:endParaRPr lang="en-US" altLang="zh-CN" dirty="0"/>
          </a:p>
        </p:txBody>
      </p:sp>
    </p:spTree>
  </p:cSld>
  <p:clrMapOvr>
    <a:masterClrMapping/>
  </p:clrMapOvr>
  <p:transition spd="slow">
    <p:random/>
    <p:sndAc>
      <p:stSnd>
        <p:snd r:embed="rId1" name="type.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3"/>
          <p:cNvSpPr>
            <a:spLocks noGrp="1"/>
          </p:cNvSpPr>
          <p:nvPr>
            <p:ph idx="1"/>
          </p:nvPr>
        </p:nvSpPr>
        <p:spPr>
          <a:ln/>
        </p:spPr>
        <p:txBody>
          <a:bodyPr vert="horz" wrap="square" lIns="91440" tIns="45720" rIns="91440" bIns="45720" anchor="t" anchorCtr="0"/>
          <a:p>
            <a:r>
              <a:rPr lang="en-US" altLang="zh-CN" sz="3600" b="1" dirty="0">
                <a:latin typeface="黑体" panose="02010609060101010101" pitchFamily="49" charset="-122"/>
              </a:rPr>
              <a:t>1.</a:t>
            </a:r>
            <a:r>
              <a:rPr lang="zh-CN" altLang="en-US" sz="3600" b="1" dirty="0">
                <a:latin typeface="黑体" panose="02010609060101010101" pitchFamily="49" charset="-122"/>
              </a:rPr>
              <a:t>闪燃：在液体（固体）表面上能产生足够的可燃蒸气，遇火能产生一闪即灭的火焰的燃烧现象称为闪燃。</a:t>
            </a:r>
            <a:br>
              <a:rPr lang="zh-CN" altLang="en-US" sz="3600" b="1" dirty="0">
                <a:latin typeface="黑体" panose="02010609060101010101" pitchFamily="49" charset="-122"/>
              </a:rPr>
            </a:br>
            <a:br>
              <a:rPr lang="zh-CN" altLang="en-US" sz="3600" b="1" dirty="0">
                <a:latin typeface="黑体" panose="02010609060101010101" pitchFamily="49" charset="-122"/>
              </a:rPr>
            </a:br>
            <a:r>
              <a:rPr lang="zh-CN" altLang="en-US" sz="3600" b="1" dirty="0">
                <a:latin typeface="黑体" panose="02010609060101010101" pitchFamily="49" charset="-122"/>
              </a:rPr>
              <a:t>２．阴燃：没有火焰的缓慢燃烧现象称为阴燃。</a:t>
            </a:r>
            <a:endParaRPr lang="zh-CN" altLang="en-US" sz="3600" b="1" dirty="0">
              <a:latin typeface="黑体" panose="02010609060101010101" pitchFamily="49" charset="-122"/>
            </a:endParaRPr>
          </a:p>
        </p:txBody>
      </p:sp>
    </p:spTree>
  </p:cSld>
  <p:clrMapOvr>
    <a:masterClrMapping/>
  </p:clrMapOvr>
  <p:transition spd="slow">
    <p:random/>
    <p:sndAc>
      <p:stSnd>
        <p:snd r:embed="rId1" name="type.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3"/>
          <p:cNvSpPr>
            <a:spLocks noGrp="1"/>
          </p:cNvSpPr>
          <p:nvPr>
            <p:ph idx="1"/>
          </p:nvPr>
        </p:nvSpPr>
        <p:spPr>
          <a:xfrm>
            <a:off x="457200" y="762000"/>
            <a:ext cx="8229600" cy="5364163"/>
          </a:xfrm>
          <a:ln/>
        </p:spPr>
        <p:txBody>
          <a:bodyPr vert="horz" wrap="square" lIns="91440" tIns="45720" rIns="91440" bIns="45720" anchor="t" anchorCtr="0"/>
          <a:p>
            <a:pPr>
              <a:lnSpc>
                <a:spcPct val="90000"/>
              </a:lnSpc>
              <a:spcBef>
                <a:spcPct val="50000"/>
              </a:spcBef>
              <a:buClrTx/>
              <a:buSzTx/>
              <a:buFontTx/>
              <a:buNone/>
            </a:pPr>
            <a:r>
              <a:rPr lang="en-US" altLang="zh-CN" sz="3600" b="1" dirty="0">
                <a:latin typeface="黑体" panose="02010609060101010101" pitchFamily="49" charset="-122"/>
              </a:rPr>
              <a:t>3</a:t>
            </a:r>
            <a:r>
              <a:rPr lang="zh-CN" altLang="en-US" sz="3600" b="1" dirty="0">
                <a:latin typeface="黑体" panose="02010609060101010101" pitchFamily="49" charset="-122"/>
              </a:rPr>
              <a:t>．自燃：可燃物质在没有外部明火等火源的作用下，因受热或自身发热并蓄热所产生的自行燃烧现象称为自燃。亦即物质在无外界引火源条件下，由于其本身内部所进行的生物、物理、化学过程而产生热量，使温度上升，最后自行燃烧起来的现象。 </a:t>
            </a:r>
            <a:endParaRPr lang="zh-CN" altLang="en-US" sz="3600" b="1" dirty="0">
              <a:latin typeface="黑体" panose="02010609060101010101" pitchFamily="49" charset="-122"/>
            </a:endParaRPr>
          </a:p>
          <a:p>
            <a:pPr>
              <a:lnSpc>
                <a:spcPct val="90000"/>
              </a:lnSpc>
              <a:spcBef>
                <a:spcPct val="50000"/>
              </a:spcBef>
              <a:buClrTx/>
              <a:buSzTx/>
              <a:buFontTx/>
              <a:buNone/>
            </a:pPr>
            <a:r>
              <a:rPr lang="en-US" altLang="zh-CN" sz="3600" b="1" dirty="0">
                <a:latin typeface="黑体" panose="02010609060101010101" pitchFamily="49" charset="-122"/>
              </a:rPr>
              <a:t>4.</a:t>
            </a:r>
            <a:r>
              <a:rPr lang="zh-CN" altLang="en-US" sz="3600" b="1" dirty="0">
                <a:latin typeface="黑体" panose="02010609060101010101" pitchFamily="49" charset="-122"/>
              </a:rPr>
              <a:t>爆炸是指由于物质急剧氧化或分解反应，使温度、压力急剧增加或使两者同时急剧增加的现象。</a:t>
            </a:r>
            <a:endParaRPr lang="zh-CN" altLang="en-US" sz="3600" b="1" dirty="0">
              <a:latin typeface="黑体" panose="02010609060101010101" pitchFamily="49" charset="-122"/>
            </a:endParaRPr>
          </a:p>
        </p:txBody>
      </p:sp>
    </p:spTree>
  </p:cSld>
  <p:clrMapOvr>
    <a:masterClrMapping/>
  </p:clrMapOvr>
  <p:transition spd="slow">
    <p:random/>
    <p:sndAc>
      <p:stSnd>
        <p:snd r:embed="rId1" name="type.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内容占位符 3"/>
          <p:cNvSpPr>
            <a:spLocks noGrp="1"/>
          </p:cNvSpPr>
          <p:nvPr>
            <p:ph sz="half" idx="2"/>
          </p:nvPr>
        </p:nvSpPr>
        <p:spPr>
          <a:xfrm>
            <a:off x="357188" y="2000250"/>
            <a:ext cx="8413750" cy="4270375"/>
          </a:xfrm>
          <a:ln/>
        </p:spPr>
        <p:txBody>
          <a:bodyPr vert="horz" wrap="square" lIns="91440" tIns="45720" rIns="91440" bIns="45720" anchor="t" anchorCtr="0"/>
          <a:p>
            <a:pPr>
              <a:buClr>
                <a:schemeClr val="folHlink"/>
              </a:buClr>
              <a:buSzPct val="60000"/>
              <a:buFont typeface="Wingdings" panose="05000000000000000000" pitchFamily="2" charset="2"/>
            </a:pPr>
            <a:r>
              <a:rPr lang="zh-CN" altLang="en-US" sz="2800" b="1" dirty="0"/>
              <a:t>、燃烧的概念及三条件（火三角）</a:t>
            </a:r>
            <a:endParaRPr lang="zh-CN" altLang="en-US" sz="2800" b="1" dirty="0"/>
          </a:p>
          <a:p>
            <a:pPr>
              <a:buClr>
                <a:schemeClr val="folHlink"/>
              </a:buClr>
              <a:buSzPct val="60000"/>
              <a:buFont typeface="Wingdings" panose="05000000000000000000" pitchFamily="2" charset="2"/>
            </a:pPr>
            <a:r>
              <a:rPr lang="zh-CN" altLang="en-US" sz="2800" dirty="0"/>
              <a:t>燃烧是一种放热发光和发烟的化学反应。</a:t>
            </a:r>
            <a:endParaRPr lang="zh-CN" altLang="en-US" sz="2800" dirty="0"/>
          </a:p>
          <a:p>
            <a:pPr>
              <a:buClr>
                <a:schemeClr val="folHlink"/>
              </a:buClr>
              <a:buSzPct val="60000"/>
              <a:buFont typeface="Wingdings" panose="05000000000000000000" pitchFamily="2" charset="2"/>
            </a:pPr>
            <a:r>
              <a:rPr lang="zh-CN" altLang="en-US" sz="2800" dirty="0"/>
              <a:t>燃烧三条件：</a:t>
            </a:r>
            <a:endParaRPr lang="zh-CN" altLang="en-US" sz="2800" dirty="0"/>
          </a:p>
          <a:p>
            <a:pPr>
              <a:buClr>
                <a:schemeClr val="folHlink"/>
              </a:buClr>
              <a:buSzPct val="60000"/>
              <a:buFont typeface="Wingdings" panose="05000000000000000000" pitchFamily="2" charset="2"/>
            </a:pPr>
            <a:r>
              <a:rPr lang="zh-CN" altLang="en-US" sz="2800" dirty="0"/>
              <a:t>可燃物（如天然气、可燃气体、液化石油气、汽油、煤、木材、纸张、橡胶、棉花、化学纤维等）。</a:t>
            </a:r>
            <a:endParaRPr lang="zh-CN" altLang="en-US" sz="2800" dirty="0"/>
          </a:p>
          <a:p>
            <a:pPr>
              <a:buClr>
                <a:schemeClr val="folHlink"/>
              </a:buClr>
              <a:buSzPct val="60000"/>
              <a:buFont typeface="Wingdings" panose="05000000000000000000" pitchFamily="2" charset="2"/>
            </a:pPr>
            <a:r>
              <a:rPr lang="zh-CN" altLang="en-US" sz="2800" dirty="0"/>
              <a:t>助燃物（氧气）</a:t>
            </a:r>
            <a:endParaRPr lang="zh-CN" altLang="en-US" sz="2800" dirty="0"/>
          </a:p>
          <a:p>
            <a:pPr>
              <a:buClr>
                <a:schemeClr val="folHlink"/>
              </a:buClr>
              <a:buSzPct val="60000"/>
              <a:buFont typeface="Wingdings" panose="05000000000000000000" pitchFamily="2" charset="2"/>
            </a:pPr>
            <a:r>
              <a:rPr lang="zh-CN" altLang="en-US" sz="2800" dirty="0"/>
              <a:t>引火源（明火、火星、电火花、高温物体等）</a:t>
            </a:r>
            <a:endParaRPr lang="zh-CN" altLang="en-US" sz="2800" dirty="0"/>
          </a:p>
          <a:p>
            <a:pPr>
              <a:buClr>
                <a:schemeClr val="folHlink"/>
              </a:buClr>
              <a:buSzPct val="60000"/>
              <a:buFont typeface="Wingdings" panose="05000000000000000000" pitchFamily="2" charset="2"/>
            </a:pPr>
            <a:endParaRPr lang="zh-CN" altLang="en-US" dirty="0"/>
          </a:p>
        </p:txBody>
      </p:sp>
    </p:spTree>
  </p:cSld>
  <p:clrMapOvr>
    <a:masterClrMapping/>
  </p:clrMapOvr>
  <p:transition spd="slow">
    <p:random/>
    <p:sndAc>
      <p:stSnd>
        <p:snd r:embed="rId1" name="type.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p:cNvSpPr>
          <p:nvPr>
            <p:ph type="title"/>
          </p:nvPr>
        </p:nvSpPr>
        <p:spPr>
          <a:xfrm>
            <a:off x="468313" y="188913"/>
            <a:ext cx="8229600" cy="1143000"/>
          </a:xfrm>
          <a:ln/>
        </p:spPr>
        <p:txBody>
          <a:bodyPr vert="horz" wrap="square" lIns="91440" tIns="45720" rIns="91440" bIns="45720" anchor="b" anchorCtr="0"/>
          <a:p>
            <a:r>
              <a:rPr lang="zh-CN" altLang="zh-CN" dirty="0"/>
              <a:t>消防安全</a:t>
            </a:r>
            <a:endParaRPr lang="zh-CN" altLang="zh-CN" dirty="0"/>
          </a:p>
        </p:txBody>
      </p:sp>
      <p:sp>
        <p:nvSpPr>
          <p:cNvPr id="45059" name="Rectangle 3"/>
          <p:cNvSpPr/>
          <p:nvPr/>
        </p:nvSpPr>
        <p:spPr>
          <a:xfrm>
            <a:off x="214313" y="1928813"/>
            <a:ext cx="8569325" cy="44418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en-US" sz="1800" b="1" dirty="0">
                <a:latin typeface="楷体_GB2312" pitchFamily="49" charset="-122"/>
                <a:ea typeface="楷体_GB2312" pitchFamily="49" charset="-122"/>
              </a:rPr>
              <a:t>一二、设置灭火设施</a:t>
            </a:r>
            <a:endParaRPr lang="zh-CN" altLang="en-US" sz="18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en-US" sz="1800" b="1" dirty="0">
                <a:latin typeface="楷体_GB2312" pitchFamily="49" charset="-122"/>
                <a:ea typeface="楷体_GB2312" pitchFamily="49" charset="-122"/>
              </a:rPr>
              <a:t>1、固定灭火系统：水灭火系统，二氧化碳灭火系统，干粉灭火系统等。</a:t>
            </a:r>
            <a:endParaRPr lang="zh-CN" altLang="en-US" sz="18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en-US" sz="1800" b="1" dirty="0">
                <a:latin typeface="楷体_GB2312" pitchFamily="49" charset="-122"/>
                <a:ea typeface="楷体_GB2312" pitchFamily="49" charset="-122"/>
              </a:rPr>
              <a:t>2、灭火器：</a:t>
            </a:r>
            <a:endParaRPr lang="zh-CN" altLang="en-US" sz="18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en-US" sz="1800" b="1" dirty="0">
                <a:latin typeface="楷体_GB2312" pitchFamily="49" charset="-122"/>
                <a:ea typeface="楷体_GB2312" pitchFamily="49" charset="-122"/>
              </a:rPr>
              <a:t>清水灭火器：不适用于扑救油类、电气、轻金属、可燃气体的火灾。</a:t>
            </a:r>
            <a:endParaRPr lang="zh-CN" altLang="en-US" sz="18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en-US" sz="1800" b="1" dirty="0">
                <a:latin typeface="楷体_GB2312" pitchFamily="49" charset="-122"/>
                <a:ea typeface="楷体_GB2312" pitchFamily="49" charset="-122"/>
              </a:rPr>
              <a:t>泡沫灭火器（碳酸钠、碳酸氢钠）：能扑救一般固体物质和油类等可燃液体火灾，但不能扑救带电设备和醇、酮、脂等有机溶剂的火灾。</a:t>
            </a:r>
            <a:endParaRPr lang="zh-CN" altLang="en-US" sz="18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en-US" sz="1800" b="1" dirty="0">
                <a:latin typeface="楷体_GB2312" pitchFamily="49" charset="-122"/>
                <a:ea typeface="楷体_GB2312" pitchFamily="49" charset="-122"/>
              </a:rPr>
              <a:t>干粉灭火器：主要用于扑救石油及其产品，有机溶剂等易燃液体，可燃气体和电气设备的初起火灾。</a:t>
            </a:r>
            <a:endParaRPr lang="zh-CN" altLang="en-US" sz="18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en-US" sz="1800" b="1" dirty="0">
                <a:latin typeface="楷体_GB2312" pitchFamily="49" charset="-122"/>
                <a:ea typeface="楷体_GB2312" pitchFamily="49" charset="-122"/>
              </a:rPr>
              <a:t>卤代烷灭火器（1211、1301）：主要用于扑救仪表、电子仪器设备及文物、图书、档案等贵重物品的初起火灾。</a:t>
            </a:r>
            <a:endParaRPr lang="zh-CN" altLang="en-US" sz="18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en-US" sz="1800" b="1" dirty="0">
                <a:latin typeface="楷体_GB2312" pitchFamily="49" charset="-122"/>
                <a:ea typeface="楷体_GB2312" pitchFamily="49" charset="-122"/>
              </a:rPr>
              <a:t>二氧化碳灭火器：主要用于扑救贵重设备、档案数据、仪器仪表、600伏以下的电气设备及油类等初起火灾，但不能扑救钾、钠、镁等轻金属火灾。</a:t>
            </a:r>
            <a:endParaRPr lang="zh-CN" altLang="en-US" sz="18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en-US" sz="1800" b="1" dirty="0">
                <a:latin typeface="楷体_GB2312" pitchFamily="49" charset="-122"/>
                <a:ea typeface="楷体_GB2312" pitchFamily="49" charset="-122"/>
              </a:rPr>
              <a:t>3、本区域的消防器材有：消防栓、ABC干粉灭火器、二氧化碳灭火器、泡沫灭火器。</a:t>
            </a:r>
            <a:endParaRPr lang="zh-CN" altLang="en-US" sz="1800" b="1" dirty="0">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标题 1"/>
          <p:cNvSpPr>
            <a:spLocks noGrp="1"/>
          </p:cNvSpPr>
          <p:nvPr>
            <p:ph type="title"/>
          </p:nvPr>
        </p:nvSpPr>
        <p:spPr>
          <a:xfrm>
            <a:off x="2643188" y="617538"/>
            <a:ext cx="3000375" cy="1143000"/>
          </a:xfrm>
          <a:ln/>
        </p:spPr>
        <p:txBody>
          <a:bodyPr vert="horz" wrap="square" lIns="91440" tIns="45720" rIns="91440" bIns="45720" anchor="b" anchorCtr="0"/>
          <a:p>
            <a:r>
              <a:rPr lang="zh-CN" altLang="zh-CN" sz="5400" dirty="0"/>
              <a:t>灭</a:t>
            </a:r>
            <a:r>
              <a:rPr lang="en-US" altLang="zh-CN" sz="5400" dirty="0"/>
              <a:t>  </a:t>
            </a:r>
            <a:r>
              <a:rPr lang="zh-CN" altLang="zh-CN" sz="5400" dirty="0"/>
              <a:t>火</a:t>
            </a:r>
            <a:endParaRPr lang="zh-CN" altLang="en-US" dirty="0"/>
          </a:p>
        </p:txBody>
      </p:sp>
      <p:sp>
        <p:nvSpPr>
          <p:cNvPr id="47107" name="内容占位符 2"/>
          <p:cNvSpPr>
            <a:spLocks noGrp="1"/>
          </p:cNvSpPr>
          <p:nvPr>
            <p:ph idx="1"/>
          </p:nvPr>
        </p:nvSpPr>
        <p:spPr>
          <a:xfrm>
            <a:off x="714375" y="2017713"/>
            <a:ext cx="8240713" cy="4114800"/>
          </a:xfrm>
          <a:ln/>
        </p:spPr>
        <p:txBody>
          <a:bodyPr vert="horz" wrap="square" lIns="91440" tIns="45720" rIns="91440" bIns="45720" anchor="t" anchorCtr="0"/>
          <a:p>
            <a:r>
              <a:rPr lang="zh-CN" altLang="zh-CN" sz="2800" dirty="0"/>
              <a:t>1、火灾爆炸预防原理（四种灭火方法）</a:t>
            </a:r>
            <a:endParaRPr lang="zh-CN" altLang="zh-CN" sz="2800" dirty="0"/>
          </a:p>
          <a:p>
            <a:r>
              <a:rPr lang="zh-CN" altLang="zh-CN" sz="2800" dirty="0"/>
              <a:t>隔离法：限定火灾范围</a:t>
            </a:r>
            <a:endParaRPr lang="zh-CN" altLang="zh-CN" sz="2800" dirty="0"/>
          </a:p>
          <a:p>
            <a:r>
              <a:rPr lang="zh-CN" altLang="zh-CN" sz="2800" dirty="0"/>
              <a:t>窒息法：稀释燃区的氧及空气量</a:t>
            </a:r>
            <a:endParaRPr lang="zh-CN" altLang="zh-CN" sz="2800" dirty="0"/>
          </a:p>
          <a:p>
            <a:r>
              <a:rPr lang="zh-CN" altLang="zh-CN" sz="2800" dirty="0"/>
              <a:t>冷地法：降低燃烧物于着火点之下</a:t>
            </a:r>
            <a:endParaRPr lang="zh-CN" altLang="zh-CN" sz="2800" dirty="0"/>
          </a:p>
          <a:p>
            <a:r>
              <a:rPr lang="zh-CN" altLang="zh-CN" sz="2800" dirty="0"/>
              <a:t>抑制法：使灭火剂参与燃烧反应抑制活性游离基的产生</a:t>
            </a:r>
            <a:endParaRPr lang="zh-CN" altLang="zh-CN" sz="2800" dirty="0"/>
          </a:p>
          <a:p>
            <a:r>
              <a:rPr lang="zh-CN" altLang="zh-CN" sz="2800" dirty="0"/>
              <a:t>2、火灾四阶段</a:t>
            </a:r>
            <a:endParaRPr lang="zh-CN" altLang="zh-CN" sz="2800" dirty="0"/>
          </a:p>
          <a:p>
            <a:r>
              <a:rPr lang="zh-CN" altLang="zh-CN" sz="2800" dirty="0"/>
              <a:t>火灾四阶段：初起阶段（最有于扑救火灾的阶段）、发展阶段、猛烈阶段、残余阶段。</a:t>
            </a:r>
            <a:endParaRPr lang="zh-CN" altLang="zh-CN" sz="2800" dirty="0"/>
          </a:p>
          <a:p>
            <a:endParaRPr lang="zh-CN" altLang="en-US" dirty="0"/>
          </a:p>
        </p:txBody>
      </p:sp>
    </p:spTree>
  </p:cSld>
  <p:clrMapOvr>
    <a:masterClrMapping/>
  </p:clrMapOvr>
  <p:transition spd="slow">
    <p:random/>
    <p:sndAc>
      <p:stSnd>
        <p:snd r:embed="rId1" name="type.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p:nvPr/>
        </p:nvSpPr>
        <p:spPr>
          <a:xfrm>
            <a:off x="214313" y="2143125"/>
            <a:ext cx="8713787" cy="34909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3、火灾分类（按燃烧对象分）：</a:t>
            </a:r>
            <a:endParaRPr lang="zh-CN" altLang="zh-CN"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A类火灾指固体物质火灾，如木材、棉、毛、麻、纸张；</a:t>
            </a:r>
            <a:endParaRPr lang="zh-CN" altLang="zh-CN"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B类火灾指液体火灾和可熔化的固体物质火灾，如汽油、煤油、原油、甲醇、乙醇、沥青、石蜡火灾；</a:t>
            </a:r>
            <a:endParaRPr lang="zh-CN" altLang="zh-CN"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C类火灾指气体火灾，如煤气、天然气、甲烷、乙烷、丙烷、氢等引起的火灾；</a:t>
            </a:r>
            <a:endParaRPr lang="zh-CN" altLang="zh-CN"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D类火灾指金属火灾，如钾、钠、镁、钛、锆、锂、铝镁合金火灾等。</a:t>
            </a:r>
            <a:endParaRPr lang="zh-CN" altLang="zh-CN" sz="2400" b="1" dirty="0">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p:nvPr/>
        </p:nvSpPr>
        <p:spPr>
          <a:xfrm>
            <a:off x="250825" y="620713"/>
            <a:ext cx="8640763" cy="580866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zh-CN" sz="1600" b="1" dirty="0">
                <a:latin typeface="楷体_GB2312" pitchFamily="49" charset="-122"/>
                <a:ea typeface="楷体_GB2312" pitchFamily="49" charset="-122"/>
              </a:rPr>
              <a:t>4、灭火器的选用：</a:t>
            </a:r>
            <a:endParaRPr lang="zh-CN" altLang="zh-CN" sz="16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600" b="1" dirty="0">
                <a:latin typeface="楷体_GB2312" pitchFamily="49" charset="-122"/>
                <a:ea typeface="楷体_GB2312" pitchFamily="49" charset="-122"/>
              </a:rPr>
              <a:t>A类：水型、泡沫、干粉、二氧化碳型</a:t>
            </a:r>
            <a:endParaRPr lang="zh-CN" altLang="zh-CN" sz="16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600" b="1" dirty="0">
                <a:latin typeface="楷体_GB2312" pitchFamily="49" charset="-122"/>
                <a:ea typeface="楷体_GB2312" pitchFamily="49" charset="-122"/>
              </a:rPr>
              <a:t>一般采取水冷却法，但对于忌水物质，如布、纸等应尽量减少水渍所造成的损失，对于珍贵图书，档案等，应使用二氧化碳、干粉灭火剂灭火。</a:t>
            </a:r>
            <a:endParaRPr lang="zh-CN" altLang="zh-CN" sz="16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600" b="1" dirty="0">
                <a:latin typeface="楷体_GB2312" pitchFamily="49" charset="-122"/>
                <a:ea typeface="楷体_GB2312" pitchFamily="49" charset="-122"/>
              </a:rPr>
              <a:t>B类：泡沫、干粉、二氧化碳型</a:t>
            </a:r>
            <a:endParaRPr lang="zh-CN" altLang="zh-CN" sz="16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600" b="1" dirty="0">
                <a:latin typeface="楷体_GB2312" pitchFamily="49" charset="-122"/>
                <a:ea typeface="楷体_GB2312" pitchFamily="49" charset="-122"/>
              </a:rPr>
              <a:t>应用时使用大量泡沫灭火剂，把液体火灾扑救下去（泡沫灭火剂是扑救可燃和易燃液体的有效灭火剂，但醇、醚、酯、酮类等水溶性液体不宜用化学泡沫灭火剂扑救，而是用空气泡沫中的抗溶性泡沫灭火剂）；在扑救时，要用水冷却容器壁；同时关闭阀门；切断可燃液体来源；并把燃烧区容器内的可燃液体抽至安全区域；要采取措施，防止燃烧区内的可燃液体流散，在扑救原油油罐火灾时，若出现火焰增大、发亮、变白、烟色由浓变淡、金属原油罐壁发生颤抖，并伴有强烈的噪声等喷溅苗头，应及时撤离火灾现场，以避免不必要的人员牺牲。</a:t>
            </a:r>
            <a:endParaRPr lang="zh-CN" altLang="zh-CN" sz="16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600" b="1" dirty="0">
                <a:latin typeface="楷体_GB2312" pitchFamily="49" charset="-122"/>
                <a:ea typeface="楷体_GB2312" pitchFamily="49" charset="-122"/>
              </a:rPr>
              <a:t>C类：干粉（看家本领）、1211、二氧化碳型</a:t>
            </a:r>
            <a:endParaRPr lang="zh-CN" altLang="zh-CN" sz="16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600" b="1" dirty="0">
                <a:latin typeface="楷体_GB2312" pitchFamily="49" charset="-122"/>
                <a:ea typeface="楷体_GB2312" pitchFamily="49" charset="-122"/>
              </a:rPr>
              <a:t>因为气体燃烧速度快，极易造成爆炸，所以要特别重视贯彻预防为主的方针。对可能存在可燃气的危险场所，要采取消除一切可能的火源、密封设备，安装必要的监测系统，防止可燃气体发生燃烧，在输送可燃气的管道应设置水封井、阻火器，以切断燃烧途径，防止燃烧发展成爆炸和爆轰；一旦发现可燃气着火，应立即关闭所有阀门，切断可燃气来源，同时使用干粉等灭火剂迅速将气体燃烧扑灭。</a:t>
            </a:r>
            <a:endParaRPr lang="zh-CN" altLang="zh-CN" sz="16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600" b="1" dirty="0">
                <a:latin typeface="楷体_GB2312" pitchFamily="49" charset="-122"/>
                <a:ea typeface="楷体_GB2312" pitchFamily="49" charset="-122"/>
              </a:rPr>
              <a:t>D类：干粉、干砂、食盐、石粉等</a:t>
            </a:r>
            <a:endParaRPr lang="zh-CN" altLang="zh-CN" sz="16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600" b="1" dirty="0">
                <a:latin typeface="楷体_GB2312" pitchFamily="49" charset="-122"/>
                <a:ea typeface="楷体_GB2312" pitchFamily="49" charset="-122"/>
              </a:rPr>
              <a:t>因金属燃烧时，温度很高，水及其它普通灭火剂在高温下均会因分解而失去作业，应使用特殊灭火剂。少量金属燃烧可使用干砂、食盐、石粉等扑灭。</a:t>
            </a:r>
            <a:endParaRPr lang="zh-CN" altLang="zh-CN" sz="16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1600" b="1" dirty="0">
                <a:latin typeface="楷体_GB2312" pitchFamily="49" charset="-122"/>
                <a:ea typeface="楷体_GB2312" pitchFamily="49" charset="-122"/>
              </a:rPr>
              <a:t>E类：二氧化碳（电气设备的保护神），干粉灭火剂。</a:t>
            </a:r>
            <a:endParaRPr lang="zh-CN" altLang="zh-CN" sz="1600" b="1" dirty="0">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Grp="1" noRot="1"/>
          </p:cNvSpPr>
          <p:nvPr>
            <p:ph type="title"/>
          </p:nvPr>
        </p:nvSpPr>
        <p:spPr>
          <a:xfrm>
            <a:off x="457200" y="2590800"/>
            <a:ext cx="8229600" cy="1143000"/>
          </a:xfrm>
          <a:ln/>
        </p:spPr>
        <p:txBody>
          <a:bodyPr vert="horz" wrap="square" lIns="91440" tIns="45720" rIns="91440" bIns="45720" anchor="b" anchorCtr="0"/>
          <a:p>
            <a:r>
              <a:rPr lang="zh-CN" altLang="en-US" sz="4000" dirty="0">
                <a:solidFill>
                  <a:srgbClr val="FF0000"/>
                </a:solidFill>
              </a:rPr>
              <a:t>酒精的火灾危险性及防火要求</a:t>
            </a:r>
            <a:r>
              <a:rPr lang="zh-CN" altLang="en-US" sz="4000" dirty="0">
                <a:solidFill>
                  <a:srgbClr val="FF0000"/>
                </a:solidFill>
                <a:latin typeface="Arial" panose="020B0604020202020204" pitchFamily="34" charset="0"/>
              </a:rPr>
              <a:t> </a:t>
            </a:r>
            <a:r>
              <a:rPr lang="zh-CN" altLang="en-US" sz="4000" dirty="0">
                <a:latin typeface="Arial" panose="020B0604020202020204" pitchFamily="34" charset="0"/>
              </a:rPr>
              <a:t> </a:t>
            </a:r>
            <a:endParaRPr lang="zh-CN" altLang="en-US" sz="4000" dirty="0"/>
          </a:p>
        </p:txBody>
      </p:sp>
    </p:spTree>
  </p:cSld>
  <p:clrMapOvr>
    <a:masterClrMapping/>
  </p:clrMapOvr>
  <p:transition spd="slow">
    <p:random/>
    <p:sndAc>
      <p:stSnd>
        <p:snd r:embed="rId1" name="type.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a:ln/>
        </p:spPr>
        <p:txBody>
          <a:bodyPr vert="horz" wrap="square" lIns="91440" tIns="45720" rIns="91440" bIns="45720" anchor="b" anchorCtr="0"/>
          <a:p>
            <a:pPr eaLnBrk="1" hangingPunct="1"/>
            <a:r>
              <a:rPr lang="zh-CN" altLang="en-US" sz="4800" b="1" dirty="0">
                <a:solidFill>
                  <a:schemeClr val="hlink"/>
                </a:solidFill>
                <a:ea typeface="隶书" pitchFamily="49" charset="-122"/>
              </a:rPr>
              <a:t>安全相关概念</a:t>
            </a:r>
            <a:endParaRPr lang="zh-CN" altLang="en-US" sz="4800" b="1" dirty="0">
              <a:solidFill>
                <a:schemeClr val="hlink"/>
              </a:solidFill>
              <a:ea typeface="隶书" pitchFamily="49" charset="-122"/>
            </a:endParaRPr>
          </a:p>
        </p:txBody>
      </p:sp>
      <p:sp>
        <p:nvSpPr>
          <p:cNvPr id="12291" name="Rectangle 3"/>
          <p:cNvSpPr>
            <a:spLocks noGrp="1"/>
          </p:cNvSpPr>
          <p:nvPr>
            <p:ph idx="1"/>
          </p:nvPr>
        </p:nvSpPr>
        <p:spPr>
          <a:xfrm>
            <a:off x="0" y="1828800"/>
            <a:ext cx="9144000" cy="4114800"/>
          </a:xfrm>
          <a:ln/>
        </p:spPr>
        <p:txBody>
          <a:bodyPr vert="horz" wrap="square" lIns="91440" tIns="45720" rIns="91440" bIns="45720" anchor="t" anchorCtr="0"/>
          <a:p>
            <a:pPr eaLnBrk="1" hangingPunct="1">
              <a:lnSpc>
                <a:spcPct val="130000"/>
              </a:lnSpc>
              <a:buNone/>
            </a:pPr>
            <a:r>
              <a:rPr lang="zh-CN" altLang="en-US" b="1" dirty="0">
                <a:solidFill>
                  <a:schemeClr val="hlink"/>
                </a:solidFill>
                <a:latin typeface="宋体" panose="02010600030101010101" pitchFamily="2" charset="-122"/>
              </a:rPr>
              <a:t>安全：</a:t>
            </a:r>
            <a:r>
              <a:rPr lang="zh-CN" altLang="en-US" b="1" dirty="0">
                <a:solidFill>
                  <a:schemeClr val="folHlink"/>
                </a:solidFill>
              </a:rPr>
              <a:t>是指生产系统中人员免遭不可承</a:t>
            </a:r>
            <a:endParaRPr lang="en-US" altLang="zh-CN" b="1" dirty="0">
              <a:solidFill>
                <a:schemeClr val="folHlink"/>
              </a:solidFill>
            </a:endParaRPr>
          </a:p>
          <a:p>
            <a:pPr eaLnBrk="1" hangingPunct="1">
              <a:lnSpc>
                <a:spcPct val="130000"/>
              </a:lnSpc>
              <a:buNone/>
            </a:pPr>
            <a:r>
              <a:rPr lang="zh-CN" altLang="en-US" b="1" dirty="0">
                <a:solidFill>
                  <a:schemeClr val="folHlink"/>
                </a:solidFill>
              </a:rPr>
              <a:t>受危险的伤害。</a:t>
            </a:r>
            <a:r>
              <a:rPr lang="zh-CN" altLang="en-US" sz="2400" b="1" dirty="0"/>
              <a:t>    </a:t>
            </a:r>
            <a:endParaRPr lang="zh-CN" altLang="en-US" sz="2400" b="1" dirty="0"/>
          </a:p>
          <a:p>
            <a:pPr eaLnBrk="1" hangingPunct="1">
              <a:lnSpc>
                <a:spcPct val="105000"/>
              </a:lnSpc>
              <a:buNone/>
            </a:pPr>
            <a:r>
              <a:rPr lang="en-US" altLang="zh-CN" sz="2800" b="1" dirty="0"/>
              <a:t>    A、</a:t>
            </a:r>
            <a:r>
              <a:rPr lang="zh-CN" altLang="en-US" sz="2800" b="1" dirty="0"/>
              <a:t>多年来一直没有发生事故；</a:t>
            </a:r>
            <a:endParaRPr lang="zh-CN" altLang="en-US" sz="2800" b="1" dirty="0"/>
          </a:p>
          <a:p>
            <a:pPr eaLnBrk="1" hangingPunct="1">
              <a:lnSpc>
                <a:spcPct val="105000"/>
              </a:lnSpc>
              <a:buNone/>
            </a:pPr>
            <a:r>
              <a:rPr lang="zh-CN" altLang="en-US" sz="2800" b="1" dirty="0"/>
              <a:t>    </a:t>
            </a:r>
            <a:r>
              <a:rPr lang="en-US" altLang="zh-CN" sz="2800" b="1" dirty="0"/>
              <a:t>B、</a:t>
            </a:r>
            <a:r>
              <a:rPr lang="zh-CN" altLang="en-US" sz="2800" b="1" dirty="0"/>
              <a:t>不可接受风险得到有效控制；</a:t>
            </a:r>
            <a:endParaRPr lang="zh-CN" altLang="en-US" sz="2800" b="1" dirty="0"/>
          </a:p>
          <a:p>
            <a:pPr eaLnBrk="1" hangingPunct="1">
              <a:lnSpc>
                <a:spcPct val="105000"/>
              </a:lnSpc>
              <a:buNone/>
            </a:pPr>
            <a:r>
              <a:rPr lang="zh-CN" altLang="en-US" sz="2800" b="1" dirty="0"/>
              <a:t>    </a:t>
            </a:r>
            <a:r>
              <a:rPr lang="en-US" altLang="zh-CN" sz="2800" b="1" dirty="0"/>
              <a:t>C、</a:t>
            </a:r>
            <a:r>
              <a:rPr lang="zh-CN" altLang="en-US" sz="2800" b="1" dirty="0"/>
              <a:t>安全是在一定社会、经济、文化、技术条</a:t>
            </a:r>
            <a:endParaRPr lang="en-US" altLang="zh-CN" sz="2800" b="1" dirty="0"/>
          </a:p>
          <a:p>
            <a:pPr eaLnBrk="1" hangingPunct="1">
              <a:lnSpc>
                <a:spcPct val="105000"/>
              </a:lnSpc>
              <a:buNone/>
            </a:pPr>
            <a:r>
              <a:rPr lang="en-US" altLang="zh-CN" sz="2800" b="1" dirty="0"/>
              <a:t>    </a:t>
            </a:r>
            <a:r>
              <a:rPr lang="zh-CN" altLang="en-US" sz="2800" b="1" dirty="0"/>
              <a:t>件下可以接受的危险；</a:t>
            </a:r>
            <a:endParaRPr lang="zh-CN" altLang="en-US" sz="2800" b="1" dirty="0"/>
          </a:p>
          <a:p>
            <a:pPr eaLnBrk="1" hangingPunct="1">
              <a:lnSpc>
                <a:spcPct val="105000"/>
              </a:lnSpc>
              <a:buNone/>
            </a:pPr>
            <a:r>
              <a:rPr lang="en-US" altLang="zh-CN" sz="2800" b="1" dirty="0"/>
              <a:t>    D、</a:t>
            </a:r>
            <a:r>
              <a:rPr lang="zh-CN" altLang="en-US" sz="2800" b="1" dirty="0"/>
              <a:t>基本达到法律法规要求。</a:t>
            </a:r>
            <a:endParaRPr lang="zh-CN" altLang="en-US" b="1" dirty="0">
              <a:solidFill>
                <a:srgbClr val="FF7C80"/>
              </a:solidFill>
              <a:ea typeface="楷体_GB2312" pitchFamily="49" charset="-122"/>
            </a:endParaRPr>
          </a:p>
          <a:p>
            <a:pPr eaLnBrk="1" hangingPunct="1">
              <a:lnSpc>
                <a:spcPct val="90000"/>
              </a:lnSpc>
              <a:buNone/>
            </a:pPr>
            <a:r>
              <a:rPr lang="zh-CN" altLang="en-US" sz="4000" b="1" dirty="0">
                <a:solidFill>
                  <a:schemeClr val="hlink"/>
                </a:solidFill>
                <a:ea typeface="楷体_GB2312" pitchFamily="49" charset="-122"/>
              </a:rPr>
              <a:t> </a:t>
            </a:r>
            <a:r>
              <a:rPr lang="zh-CN" altLang="en-US" b="1" dirty="0">
                <a:solidFill>
                  <a:schemeClr val="hlink"/>
                </a:solidFill>
                <a:latin typeface="Times New Roman" panose="02020603050405020304" pitchFamily="18" charset="0"/>
                <a:ea typeface="楷体_GB2312" pitchFamily="49" charset="-122"/>
              </a:rPr>
              <a:t>“</a:t>
            </a:r>
            <a:r>
              <a:rPr lang="zh-CN" altLang="en-US" b="1" dirty="0">
                <a:solidFill>
                  <a:schemeClr val="hlink"/>
                </a:solidFill>
                <a:ea typeface="楷体_GB2312" pitchFamily="49" charset="-122"/>
              </a:rPr>
              <a:t>无危则</a:t>
            </a:r>
            <a:r>
              <a:rPr lang="zh-CN" altLang="en-US" b="1" dirty="0">
                <a:solidFill>
                  <a:srgbClr val="05DF6D"/>
                </a:solidFill>
                <a:ea typeface="华文行楷" pitchFamily="2" charset="-122"/>
              </a:rPr>
              <a:t>安</a:t>
            </a:r>
            <a:r>
              <a:rPr lang="zh-CN" altLang="en-US" b="1" dirty="0">
                <a:solidFill>
                  <a:schemeClr val="hlink"/>
                </a:solidFill>
                <a:ea typeface="楷体_GB2312" pitchFamily="49" charset="-122"/>
              </a:rPr>
              <a:t>，无缺则</a:t>
            </a:r>
            <a:r>
              <a:rPr lang="zh-CN" altLang="en-US" b="1" dirty="0">
                <a:solidFill>
                  <a:srgbClr val="00FF00"/>
                </a:solidFill>
                <a:ea typeface="华文行楷" pitchFamily="2" charset="-122"/>
              </a:rPr>
              <a:t>全</a:t>
            </a:r>
            <a:r>
              <a:rPr lang="zh-CN" altLang="en-US" b="1" dirty="0">
                <a:solidFill>
                  <a:schemeClr val="hlink"/>
                </a:solidFill>
                <a:latin typeface="Times New Roman" panose="02020603050405020304" pitchFamily="18" charset="0"/>
                <a:ea typeface="楷体_GB2312" pitchFamily="49" charset="-122"/>
              </a:rPr>
              <a:t>”</a:t>
            </a:r>
            <a:r>
              <a:rPr lang="zh-CN" altLang="en-US" b="1" dirty="0">
                <a:solidFill>
                  <a:schemeClr val="hlink"/>
                </a:solidFill>
                <a:ea typeface="楷体_GB2312" pitchFamily="49" charset="-122"/>
              </a:rPr>
              <a:t>  </a:t>
            </a:r>
            <a:r>
              <a:rPr lang="en-US" altLang="zh-CN" b="1" dirty="0">
                <a:solidFill>
                  <a:schemeClr val="hlink"/>
                </a:solidFill>
                <a:ea typeface="楷体_GB2312" pitchFamily="49" charset="-122"/>
              </a:rPr>
              <a:t>=  </a:t>
            </a:r>
            <a:r>
              <a:rPr lang="zh-CN" altLang="en-US" b="1" dirty="0">
                <a:solidFill>
                  <a:srgbClr val="05DF6D"/>
                </a:solidFill>
                <a:ea typeface="华文行楷" pitchFamily="2" charset="-122"/>
              </a:rPr>
              <a:t>安全</a:t>
            </a:r>
            <a:endParaRPr lang="zh-CN" altLang="en-US" b="1" dirty="0">
              <a:solidFill>
                <a:srgbClr val="05DF6D"/>
              </a:solidFill>
              <a:ea typeface="华文行楷" pitchFamily="2" charset="-122"/>
            </a:endParaRPr>
          </a:p>
        </p:txBody>
      </p:sp>
    </p:spTree>
  </p:cSld>
  <p:clrMapOvr>
    <a:masterClrMapping/>
  </p:clrMapOvr>
  <p:transition spd="slow">
    <p:random/>
    <p:sndAc>
      <p:stSnd>
        <p:snd r:embed="rId1" name="type.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3"/>
          <p:cNvSpPr>
            <a:spLocks noGrp="1"/>
          </p:cNvSpPr>
          <p:nvPr>
            <p:ph idx="1"/>
          </p:nvPr>
        </p:nvSpPr>
        <p:spPr>
          <a:xfrm>
            <a:off x="457200" y="685800"/>
            <a:ext cx="8229600" cy="5440363"/>
          </a:xfrm>
          <a:ln/>
        </p:spPr>
        <p:txBody>
          <a:bodyPr vert="horz" wrap="square" lIns="91440" tIns="45720" rIns="91440" bIns="45720" anchor="t" anchorCtr="0"/>
          <a:p>
            <a:r>
              <a:rPr lang="zh-CN" altLang="en-US" dirty="0"/>
              <a:t>一、别名及用途</a:t>
            </a:r>
            <a:endParaRPr lang="zh-CN" altLang="en-US" dirty="0"/>
          </a:p>
          <a:p>
            <a:r>
              <a:rPr lang="zh-CN" altLang="en-US" dirty="0">
                <a:latin typeface="Arial" panose="020B0604020202020204" pitchFamily="34" charset="0"/>
              </a:rPr>
              <a:t>   </a:t>
            </a:r>
            <a:r>
              <a:rPr lang="zh-CN" altLang="en-US" dirty="0"/>
              <a:t> 酒精，乙醇；用作溶剂、清洗剂、分析试剂等。</a:t>
            </a:r>
            <a:endParaRPr lang="zh-CN" altLang="en-US" dirty="0"/>
          </a:p>
          <a:p>
            <a:endParaRPr lang="zh-CN" altLang="en-US" dirty="0"/>
          </a:p>
          <a:p>
            <a:r>
              <a:rPr lang="zh-CN" altLang="en-US" dirty="0">
                <a:latin typeface="Arial" panose="020B0604020202020204" pitchFamily="34" charset="0"/>
              </a:rPr>
              <a:t>   </a:t>
            </a:r>
            <a:r>
              <a:rPr lang="zh-CN" altLang="en-US" dirty="0"/>
              <a:t> 二、物化性质</a:t>
            </a:r>
            <a:endParaRPr lang="zh-CN" altLang="en-US" dirty="0"/>
          </a:p>
          <a:p>
            <a:r>
              <a:rPr lang="zh-CN" altLang="en-US" dirty="0">
                <a:latin typeface="Arial" panose="020B0604020202020204" pitchFamily="34" charset="0"/>
              </a:rPr>
              <a:t>   </a:t>
            </a:r>
            <a:r>
              <a:rPr lang="zh-CN" altLang="en-US" dirty="0"/>
              <a:t> 无色有酒味，易挥发的澄清液体。熔点</a:t>
            </a:r>
            <a:r>
              <a:rPr lang="en-US" altLang="zh-CN" dirty="0"/>
              <a:t>-117.3℃</a:t>
            </a:r>
            <a:r>
              <a:rPr lang="zh-CN" altLang="en-US" dirty="0"/>
              <a:t>，沸点</a:t>
            </a:r>
            <a:r>
              <a:rPr lang="en-US" altLang="zh-CN" dirty="0"/>
              <a:t>78.5℃</a:t>
            </a:r>
            <a:r>
              <a:rPr lang="zh-CN" altLang="en-US" dirty="0"/>
              <a:t>，蒸气压（</a:t>
            </a:r>
            <a:r>
              <a:rPr lang="en-US" altLang="zh-CN" dirty="0"/>
              <a:t>20℃</a:t>
            </a:r>
            <a:r>
              <a:rPr lang="zh-CN" altLang="en-US" dirty="0"/>
              <a:t>）</a:t>
            </a:r>
            <a:r>
              <a:rPr lang="en-US" altLang="zh-CN" dirty="0"/>
              <a:t>5865Pa</a:t>
            </a:r>
            <a:r>
              <a:rPr lang="zh-CN" altLang="en-US" dirty="0"/>
              <a:t>。极易从空气中吸收水分，能与水、醚、苯和其它有机溶剂混合</a:t>
            </a:r>
            <a:endParaRPr lang="zh-CN" altLang="en-US" dirty="0"/>
          </a:p>
        </p:txBody>
      </p:sp>
    </p:spTree>
  </p:cSld>
  <p:clrMapOvr>
    <a:masterClrMapping/>
  </p:clrMapOvr>
  <p:transition spd="slow">
    <p:random/>
    <p:sndAc>
      <p:stSnd>
        <p:snd r:embed="rId1" name="type.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3"/>
          <p:cNvSpPr>
            <a:spLocks noGrp="1"/>
          </p:cNvSpPr>
          <p:nvPr>
            <p:ph idx="1"/>
          </p:nvPr>
        </p:nvSpPr>
        <p:spPr>
          <a:xfrm>
            <a:off x="457200" y="685800"/>
            <a:ext cx="8229600" cy="5440363"/>
          </a:xfrm>
          <a:ln/>
        </p:spPr>
        <p:txBody>
          <a:bodyPr vert="horz" wrap="square" lIns="91440" tIns="45720" rIns="91440" bIns="45720" anchor="t" anchorCtr="0"/>
          <a:p>
            <a:r>
              <a:rPr lang="zh-CN" altLang="en-US" sz="2800" dirty="0"/>
              <a:t>三、主要危险特性</a:t>
            </a:r>
            <a:endParaRPr lang="zh-CN" altLang="en-US" sz="2800" dirty="0"/>
          </a:p>
          <a:p>
            <a:endParaRPr lang="zh-CN" altLang="en-US" sz="2800" dirty="0"/>
          </a:p>
          <a:p>
            <a:r>
              <a:rPr lang="zh-CN" altLang="en-US" sz="2800" dirty="0">
                <a:latin typeface="Arial" panose="020B0604020202020204" pitchFamily="34" charset="0"/>
              </a:rPr>
              <a:t>   </a:t>
            </a:r>
            <a:r>
              <a:rPr lang="zh-CN" altLang="en-US" sz="2800" dirty="0"/>
              <a:t> 易燃，受热或遇明火有燃烧爆炸危险，燃烧时发出蓝色火焰。蒸气能与空气形成爆炸性混合物。爆炸极限</a:t>
            </a:r>
            <a:r>
              <a:rPr lang="en-US" altLang="zh-CN" sz="2800" dirty="0"/>
              <a:t>3.3</a:t>
            </a:r>
            <a:r>
              <a:rPr lang="zh-CN" altLang="en-US" sz="2800" dirty="0"/>
              <a:t>～</a:t>
            </a:r>
            <a:r>
              <a:rPr lang="en-US" altLang="zh-CN" sz="2800" dirty="0"/>
              <a:t>19</a:t>
            </a:r>
            <a:r>
              <a:rPr lang="zh-CN" altLang="en-US" sz="2800" dirty="0"/>
              <a:t>％。闪点</a:t>
            </a:r>
            <a:r>
              <a:rPr lang="en-US" altLang="zh-CN" sz="2800" dirty="0"/>
              <a:t>13℃</a:t>
            </a:r>
            <a:r>
              <a:rPr lang="zh-CN" altLang="en-US" sz="2800" dirty="0"/>
              <a:t>，自燃点</a:t>
            </a:r>
            <a:r>
              <a:rPr lang="en-US" altLang="zh-CN" sz="2800" dirty="0"/>
              <a:t>363℃</a:t>
            </a:r>
            <a:r>
              <a:rPr lang="zh-CN" altLang="en-US" sz="2800" dirty="0"/>
              <a:t>。与氧化剂接触发生化学反应或引起燃烧危险。在火场中，受热的容器有爆炸危险。属微毒类。酒精为麻醉剂。长期受较大剂量作用时可使神经系统、肝脏、心血管系统、消防器官等发生严重器质性疾病。对眼睛粘膜有轻微刺激作用。可使皮肤发干，也有发生皲裂现象。</a:t>
            </a:r>
            <a:endParaRPr lang="zh-CN" altLang="en-US" sz="2800" dirty="0"/>
          </a:p>
        </p:txBody>
      </p:sp>
    </p:spTree>
  </p:cSld>
  <p:clrMapOvr>
    <a:masterClrMapping/>
  </p:clrMapOvr>
  <p:transition spd="slow">
    <p:random/>
    <p:sndAc>
      <p:stSnd>
        <p:snd r:embed="rId1" name="type.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3"/>
          <p:cNvSpPr>
            <a:spLocks noGrp="1"/>
          </p:cNvSpPr>
          <p:nvPr>
            <p:ph idx="1"/>
          </p:nvPr>
        </p:nvSpPr>
        <p:spPr>
          <a:xfrm>
            <a:off x="457200" y="533400"/>
            <a:ext cx="8229600" cy="5592763"/>
          </a:xfrm>
          <a:ln/>
        </p:spPr>
        <p:txBody>
          <a:bodyPr vert="horz" wrap="square" lIns="91440" tIns="45720" rIns="91440" bIns="45720" anchor="t" anchorCtr="0"/>
          <a:p>
            <a:r>
              <a:rPr lang="zh-CN" altLang="en-US" sz="2800" dirty="0"/>
              <a:t>四、应急措施</a:t>
            </a:r>
            <a:endParaRPr lang="zh-CN" altLang="en-US" sz="2800" dirty="0"/>
          </a:p>
          <a:p>
            <a:r>
              <a:rPr lang="zh-CN" altLang="en-US" sz="2800" dirty="0">
                <a:latin typeface="Arial" panose="020B0604020202020204" pitchFamily="34" charset="0"/>
              </a:rPr>
              <a:t>   </a:t>
            </a:r>
            <a:r>
              <a:rPr lang="zh-CN" altLang="en-US" sz="2800" dirty="0"/>
              <a:t> 消防方法：二氧化碳、雾状水、干粉或抗醇泡沫灭火。用水冷却火场中的容器，驱散蒸气，赶走逸出液体，使稀释成为不燃性混合物，并保护施救、堵漏人员。</a:t>
            </a:r>
            <a:endParaRPr lang="zh-CN" altLang="en-US" sz="2800" dirty="0"/>
          </a:p>
          <a:p>
            <a:r>
              <a:rPr lang="zh-CN" altLang="en-US" sz="2800" dirty="0">
                <a:latin typeface="Arial" panose="020B0604020202020204" pitchFamily="34" charset="0"/>
              </a:rPr>
              <a:t>   </a:t>
            </a:r>
            <a:r>
              <a:rPr lang="zh-CN" altLang="en-US" sz="2800" dirty="0"/>
              <a:t> 急救：应使吸入蒸气的人员迅速脱离现场，安置休息并保暖。眼部收刺激用清水冲</a:t>
            </a:r>
            <a:r>
              <a:rPr lang="en-US" altLang="zh-CN" sz="2800" dirty="0"/>
              <a:t>15</a:t>
            </a:r>
            <a:r>
              <a:rPr lang="zh-CN" altLang="en-US" sz="2800" dirty="0"/>
              <a:t>分钟以上，严重的须就医诊治。误服须大量饮水，严重的须就医诊治。</a:t>
            </a:r>
            <a:endParaRPr lang="zh-CN" altLang="en-US" sz="2800" dirty="0"/>
          </a:p>
          <a:p>
            <a:r>
              <a:rPr lang="zh-CN" altLang="en-US" sz="2800" dirty="0"/>
              <a:t>泄漏处理：首先切断所有火源，戴好防毒面具与手套。用水冲洗，对污染地面进行通风处理。 </a:t>
            </a:r>
            <a:endParaRPr lang="zh-CN" altLang="en-US" sz="2800" dirty="0"/>
          </a:p>
        </p:txBody>
      </p:sp>
    </p:spTree>
  </p:cSld>
  <p:clrMapOvr>
    <a:masterClrMapping/>
  </p:clrMapOvr>
  <p:transition spd="slow">
    <p:random/>
    <p:sndAc>
      <p:stSnd>
        <p:snd r:embed="rId1" name="type.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3"/>
          <p:cNvSpPr>
            <a:spLocks noGrp="1"/>
          </p:cNvSpPr>
          <p:nvPr>
            <p:ph idx="1"/>
          </p:nvPr>
        </p:nvSpPr>
        <p:spPr>
          <a:xfrm>
            <a:off x="457200" y="685800"/>
            <a:ext cx="8229600" cy="5440363"/>
          </a:xfrm>
          <a:ln/>
        </p:spPr>
        <p:txBody>
          <a:bodyPr vert="horz" wrap="square" lIns="91440" tIns="45720" rIns="91440" bIns="45720" anchor="t" anchorCtr="0"/>
          <a:p>
            <a:pPr>
              <a:lnSpc>
                <a:spcPct val="90000"/>
              </a:lnSpc>
            </a:pPr>
            <a:r>
              <a:rPr lang="en-US" altLang="zh-CN" dirty="0">
                <a:latin typeface="Arial" panose="020B0604020202020204" pitchFamily="34" charset="0"/>
              </a:rPr>
              <a:t>   </a:t>
            </a:r>
            <a:r>
              <a:rPr lang="en-US" altLang="zh-CN" dirty="0"/>
              <a:t> </a:t>
            </a:r>
            <a:r>
              <a:rPr lang="zh-CN" altLang="en-US" dirty="0"/>
              <a:t>五、储运须知及包装要求</a:t>
            </a:r>
            <a:endParaRPr lang="zh-CN" altLang="en-US" dirty="0"/>
          </a:p>
          <a:p>
            <a:pPr>
              <a:lnSpc>
                <a:spcPct val="90000"/>
              </a:lnSpc>
            </a:pPr>
            <a:r>
              <a:rPr lang="zh-CN" altLang="en-US" dirty="0">
                <a:latin typeface="Arial" panose="020B0604020202020204" pitchFamily="34" charset="0"/>
              </a:rPr>
              <a:t>   </a:t>
            </a:r>
            <a:r>
              <a:rPr lang="zh-CN" altLang="en-US" dirty="0"/>
              <a:t> 包装标志：易燃液体。</a:t>
            </a:r>
            <a:endParaRPr lang="zh-CN" altLang="en-US" dirty="0"/>
          </a:p>
          <a:p>
            <a:pPr>
              <a:lnSpc>
                <a:spcPct val="90000"/>
              </a:lnSpc>
            </a:pPr>
            <a:r>
              <a:rPr lang="zh-CN" altLang="en-US" dirty="0">
                <a:latin typeface="Arial" panose="020B0604020202020204" pitchFamily="34" charset="0"/>
              </a:rPr>
              <a:t>   </a:t>
            </a:r>
            <a:r>
              <a:rPr lang="zh-CN" altLang="en-US" dirty="0"/>
              <a:t> 包装方法：（</a:t>
            </a:r>
            <a:r>
              <a:rPr lang="en-US" altLang="zh-CN" dirty="0"/>
              <a:t>Ⅱ</a:t>
            </a:r>
            <a:r>
              <a:rPr lang="zh-CN" altLang="en-US" dirty="0"/>
              <a:t>）类。玻璃瓶外木箱或钙塑板箱内衬不燃材料或铁桶、不锈钢桶、铝桶装。</a:t>
            </a:r>
            <a:endParaRPr lang="zh-CN" altLang="en-US" dirty="0"/>
          </a:p>
          <a:p>
            <a:pPr>
              <a:lnSpc>
                <a:spcPct val="90000"/>
              </a:lnSpc>
            </a:pPr>
            <a:r>
              <a:rPr lang="zh-CN" altLang="en-US" dirty="0">
                <a:latin typeface="Arial" panose="020B0604020202020204" pitchFamily="34" charset="0"/>
              </a:rPr>
              <a:t>   </a:t>
            </a:r>
            <a:r>
              <a:rPr lang="zh-CN" altLang="en-US" dirty="0"/>
              <a:t> 储运条件：注意轻装轻卸，防止容器破损，不可受日光暴晒，严禁接触火源。夏天高温季节早晚运输。储存于阴凉、</a:t>
            </a:r>
            <a:r>
              <a:rPr lang="en-US" altLang="zh-CN" dirty="0"/>
              <a:t>〕</a:t>
            </a:r>
            <a:r>
              <a:rPr lang="zh-CN" altLang="en-US" dirty="0"/>
              <a:t>通风的易燃液体库房内，与氧化剂隔绝，远离火源，炎热气候采取通风降温措施，保持库房温度低于</a:t>
            </a:r>
            <a:r>
              <a:rPr lang="en-US" altLang="zh-CN" dirty="0"/>
              <a:t>30℃</a:t>
            </a:r>
            <a:r>
              <a:rPr lang="zh-CN" altLang="en-US" dirty="0"/>
              <a:t>。</a:t>
            </a:r>
            <a:endParaRPr lang="zh-CN" altLang="en-US" dirty="0"/>
          </a:p>
        </p:txBody>
      </p:sp>
    </p:spTree>
  </p:cSld>
  <p:clrMapOvr>
    <a:masterClrMapping/>
  </p:clrMapOvr>
  <p:transition spd="slow">
    <p:random/>
    <p:sndAc>
      <p:stSnd>
        <p:snd r:embed="rId1" name="type.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Grp="1" noRot="1"/>
          </p:cNvSpPr>
          <p:nvPr>
            <p:ph type="title"/>
          </p:nvPr>
        </p:nvSpPr>
        <p:spPr>
          <a:ln/>
        </p:spPr>
        <p:txBody>
          <a:bodyPr vert="horz" wrap="square" lIns="91440" tIns="45720" rIns="91440" bIns="45720" anchor="b" anchorCtr="0"/>
          <a:p>
            <a:r>
              <a:rPr lang="en-US" altLang="zh-CN" sz="4800" dirty="0">
                <a:solidFill>
                  <a:srgbClr val="CC0000"/>
                </a:solidFill>
                <a:ea typeface="黑体" panose="02010609060101010101" pitchFamily="49" charset="-122"/>
              </a:rPr>
              <a:t>4</a:t>
            </a:r>
            <a:r>
              <a:rPr lang="zh-CN" altLang="en-US" sz="4800" dirty="0">
                <a:solidFill>
                  <a:srgbClr val="CC0000"/>
                </a:solidFill>
                <a:ea typeface="黑体" panose="02010609060101010101" pitchFamily="49" charset="-122"/>
              </a:rPr>
              <a:t>、火灾分类</a:t>
            </a:r>
            <a:br>
              <a:rPr lang="zh-CN" altLang="en-US" dirty="0"/>
            </a:br>
            <a:r>
              <a:rPr lang="zh-CN" altLang="en-US" sz="4000" dirty="0">
                <a:solidFill>
                  <a:srgbClr val="00FF99"/>
                </a:solidFill>
                <a:ea typeface="黑体" panose="02010609060101010101" pitchFamily="49" charset="-122"/>
              </a:rPr>
              <a:t>（按燃烧物的特征分）</a:t>
            </a:r>
            <a:endParaRPr lang="zh-CN" altLang="en-US" sz="4000" dirty="0">
              <a:solidFill>
                <a:srgbClr val="00FF99"/>
              </a:solidFill>
              <a:ea typeface="黑体" panose="02010609060101010101" pitchFamily="49" charset="-122"/>
            </a:endParaRPr>
          </a:p>
        </p:txBody>
      </p:sp>
      <p:sp>
        <p:nvSpPr>
          <p:cNvPr id="55299" name="Rectangle 3"/>
          <p:cNvSpPr>
            <a:spLocks noGrp="1"/>
          </p:cNvSpPr>
          <p:nvPr>
            <p:ph idx="1"/>
          </p:nvPr>
        </p:nvSpPr>
        <p:spPr>
          <a:ln/>
        </p:spPr>
        <p:txBody>
          <a:bodyPr vert="horz" wrap="square" lIns="91440" tIns="45720" rIns="91440" bIns="45720" anchor="t" anchorCtr="0"/>
          <a:p>
            <a:r>
              <a:rPr lang="zh-CN" altLang="en-US" b="1" dirty="0">
                <a:solidFill>
                  <a:srgbClr val="00FF00"/>
                </a:solidFill>
              </a:rPr>
              <a:t>（</a:t>
            </a:r>
            <a:r>
              <a:rPr lang="en-US" altLang="zh-CN" b="1" dirty="0">
                <a:solidFill>
                  <a:srgbClr val="00FF00"/>
                </a:solidFill>
              </a:rPr>
              <a:t>1</a:t>
            </a:r>
            <a:r>
              <a:rPr lang="zh-CN" altLang="en-US" b="1" dirty="0">
                <a:solidFill>
                  <a:srgbClr val="00FF00"/>
                </a:solidFill>
              </a:rPr>
              <a:t>）</a:t>
            </a:r>
            <a:r>
              <a:rPr lang="zh-CN" altLang="en-US" b="1" dirty="0"/>
              <a:t>固体火灾 </a:t>
            </a:r>
            <a:r>
              <a:rPr lang="zh-CN" altLang="en-US" b="1" dirty="0">
                <a:solidFill>
                  <a:schemeClr val="hlink"/>
                </a:solidFill>
              </a:rPr>
              <a:t>→ </a:t>
            </a:r>
            <a:r>
              <a:rPr lang="en-US" altLang="zh-CN" b="1" dirty="0">
                <a:solidFill>
                  <a:schemeClr val="folHlink"/>
                </a:solidFill>
              </a:rPr>
              <a:t>A</a:t>
            </a:r>
            <a:r>
              <a:rPr lang="en-US" altLang="zh-CN" b="1" dirty="0">
                <a:solidFill>
                  <a:schemeClr val="tx2"/>
                </a:solidFill>
              </a:rPr>
              <a:t> </a:t>
            </a:r>
            <a:r>
              <a:rPr lang="zh-CN" altLang="en-US" b="1" dirty="0"/>
              <a:t>类火灾</a:t>
            </a:r>
            <a:endParaRPr lang="zh-CN" altLang="en-US" b="1" dirty="0"/>
          </a:p>
          <a:p>
            <a:r>
              <a:rPr lang="zh-CN" altLang="en-US" b="1" dirty="0">
                <a:solidFill>
                  <a:srgbClr val="00FF00"/>
                </a:solidFill>
              </a:rPr>
              <a:t>（</a:t>
            </a:r>
            <a:r>
              <a:rPr lang="en-US" altLang="zh-CN" b="1" dirty="0">
                <a:solidFill>
                  <a:srgbClr val="00FF00"/>
                </a:solidFill>
              </a:rPr>
              <a:t>2</a:t>
            </a:r>
            <a:r>
              <a:rPr lang="zh-CN" altLang="en-US" b="1" dirty="0">
                <a:solidFill>
                  <a:srgbClr val="00FF00"/>
                </a:solidFill>
              </a:rPr>
              <a:t>）</a:t>
            </a:r>
            <a:r>
              <a:rPr lang="zh-CN" altLang="en-US" b="1" dirty="0"/>
              <a:t>液体或可熔化固体火灾</a:t>
            </a:r>
            <a:endParaRPr lang="zh-CN" altLang="en-US" b="1" dirty="0"/>
          </a:p>
          <a:p>
            <a:r>
              <a:rPr lang="zh-CN" altLang="en-US" b="1" dirty="0"/>
              <a:t>              </a:t>
            </a:r>
            <a:r>
              <a:rPr lang="zh-CN" altLang="en-US" b="1" dirty="0">
                <a:solidFill>
                  <a:schemeClr val="hlink"/>
                </a:solidFill>
              </a:rPr>
              <a:t>→</a:t>
            </a:r>
            <a:r>
              <a:rPr lang="zh-CN" altLang="en-US" b="1" dirty="0"/>
              <a:t> </a:t>
            </a:r>
            <a:r>
              <a:rPr lang="en-US" altLang="zh-CN" b="1" dirty="0">
                <a:solidFill>
                  <a:schemeClr val="folHlink"/>
                </a:solidFill>
              </a:rPr>
              <a:t>B </a:t>
            </a:r>
            <a:r>
              <a:rPr lang="zh-CN" altLang="en-US" b="1" dirty="0"/>
              <a:t>类火灾</a:t>
            </a:r>
            <a:endParaRPr lang="zh-CN" altLang="en-US" b="1" dirty="0"/>
          </a:p>
          <a:p>
            <a:r>
              <a:rPr lang="zh-CN" altLang="en-US" b="1" dirty="0">
                <a:solidFill>
                  <a:srgbClr val="00FF00"/>
                </a:solidFill>
              </a:rPr>
              <a:t>（</a:t>
            </a:r>
            <a:r>
              <a:rPr lang="en-US" altLang="zh-CN" b="1" dirty="0">
                <a:solidFill>
                  <a:srgbClr val="00FF00"/>
                </a:solidFill>
              </a:rPr>
              <a:t>3</a:t>
            </a:r>
            <a:r>
              <a:rPr lang="zh-CN" altLang="en-US" b="1" dirty="0">
                <a:solidFill>
                  <a:srgbClr val="00FF00"/>
                </a:solidFill>
              </a:rPr>
              <a:t>）</a:t>
            </a:r>
            <a:r>
              <a:rPr lang="zh-CN" altLang="en-US" b="1" dirty="0"/>
              <a:t>气体火灾 </a:t>
            </a:r>
            <a:r>
              <a:rPr lang="zh-CN" altLang="en-US" b="1" dirty="0">
                <a:solidFill>
                  <a:schemeClr val="hlink"/>
                </a:solidFill>
              </a:rPr>
              <a:t>→</a:t>
            </a:r>
            <a:r>
              <a:rPr lang="zh-CN" altLang="en-US" b="1" dirty="0"/>
              <a:t> </a:t>
            </a:r>
            <a:r>
              <a:rPr lang="en-US" altLang="zh-CN" b="1" dirty="0">
                <a:solidFill>
                  <a:schemeClr val="folHlink"/>
                </a:solidFill>
              </a:rPr>
              <a:t>C</a:t>
            </a:r>
            <a:r>
              <a:rPr lang="en-US" altLang="zh-CN" b="1" dirty="0">
                <a:solidFill>
                  <a:schemeClr val="tx2"/>
                </a:solidFill>
              </a:rPr>
              <a:t> </a:t>
            </a:r>
            <a:r>
              <a:rPr lang="zh-CN" altLang="en-US" b="1" dirty="0"/>
              <a:t>类火灾</a:t>
            </a:r>
            <a:endParaRPr lang="zh-CN" altLang="en-US" b="1" dirty="0"/>
          </a:p>
          <a:p>
            <a:r>
              <a:rPr lang="zh-CN" altLang="en-US" b="1" dirty="0">
                <a:solidFill>
                  <a:srgbClr val="00FF00"/>
                </a:solidFill>
              </a:rPr>
              <a:t>（</a:t>
            </a:r>
            <a:r>
              <a:rPr lang="en-US" altLang="zh-CN" b="1" dirty="0">
                <a:solidFill>
                  <a:srgbClr val="00FF00"/>
                </a:solidFill>
              </a:rPr>
              <a:t>4</a:t>
            </a:r>
            <a:r>
              <a:rPr lang="zh-CN" altLang="en-US" b="1" dirty="0">
                <a:solidFill>
                  <a:srgbClr val="00FF00"/>
                </a:solidFill>
              </a:rPr>
              <a:t>）</a:t>
            </a:r>
            <a:r>
              <a:rPr lang="zh-CN" altLang="en-US" b="1" dirty="0"/>
              <a:t>金属火灾 </a:t>
            </a:r>
            <a:r>
              <a:rPr lang="zh-CN" altLang="en-US" b="1" dirty="0">
                <a:solidFill>
                  <a:schemeClr val="hlink"/>
                </a:solidFill>
              </a:rPr>
              <a:t>→</a:t>
            </a:r>
            <a:r>
              <a:rPr lang="zh-CN" altLang="en-US" b="1" dirty="0"/>
              <a:t> </a:t>
            </a:r>
            <a:r>
              <a:rPr lang="en-US" altLang="zh-CN" b="1" dirty="0">
                <a:solidFill>
                  <a:schemeClr val="folHlink"/>
                </a:solidFill>
              </a:rPr>
              <a:t>D</a:t>
            </a:r>
            <a:r>
              <a:rPr lang="en-US" altLang="zh-CN" b="1" dirty="0">
                <a:solidFill>
                  <a:schemeClr val="tx2"/>
                </a:solidFill>
              </a:rPr>
              <a:t> </a:t>
            </a:r>
            <a:r>
              <a:rPr lang="zh-CN" altLang="en-US" b="1" dirty="0"/>
              <a:t>类火灾</a:t>
            </a:r>
            <a:endParaRPr lang="zh-CN" altLang="en-US" b="1" dirty="0"/>
          </a:p>
          <a:p>
            <a:r>
              <a:rPr lang="zh-CN" altLang="en-US" b="1" dirty="0">
                <a:solidFill>
                  <a:srgbClr val="00FF00"/>
                </a:solidFill>
              </a:rPr>
              <a:t>（</a:t>
            </a:r>
            <a:r>
              <a:rPr lang="en-US" altLang="zh-CN" b="1" dirty="0">
                <a:solidFill>
                  <a:srgbClr val="00FF00"/>
                </a:solidFill>
              </a:rPr>
              <a:t>5</a:t>
            </a:r>
            <a:r>
              <a:rPr lang="zh-CN" altLang="en-US" b="1" dirty="0">
                <a:solidFill>
                  <a:srgbClr val="00FF00"/>
                </a:solidFill>
              </a:rPr>
              <a:t>）</a:t>
            </a:r>
            <a:r>
              <a:rPr lang="zh-CN" altLang="en-US" b="1" dirty="0"/>
              <a:t>电气火灾 </a:t>
            </a:r>
            <a:r>
              <a:rPr lang="zh-CN" altLang="en-US" b="1" dirty="0">
                <a:solidFill>
                  <a:schemeClr val="hlink"/>
                </a:solidFill>
              </a:rPr>
              <a:t>→</a:t>
            </a:r>
            <a:r>
              <a:rPr lang="zh-CN" altLang="en-US" b="1" dirty="0"/>
              <a:t> </a:t>
            </a:r>
            <a:r>
              <a:rPr lang="en-US" altLang="zh-CN" b="1" dirty="0">
                <a:solidFill>
                  <a:schemeClr val="folHlink"/>
                </a:solidFill>
              </a:rPr>
              <a:t>E</a:t>
            </a:r>
            <a:r>
              <a:rPr lang="en-US" altLang="zh-CN" b="1" dirty="0">
                <a:solidFill>
                  <a:schemeClr val="tx2"/>
                </a:solidFill>
              </a:rPr>
              <a:t> </a:t>
            </a:r>
            <a:r>
              <a:rPr lang="zh-CN" altLang="en-US" b="1" dirty="0"/>
              <a:t>类火灾</a:t>
            </a:r>
            <a:endParaRPr lang="zh-CN" altLang="en-US" b="1" dirty="0"/>
          </a:p>
          <a:p>
            <a:r>
              <a:rPr lang="zh-CN" altLang="en-US" b="1" dirty="0">
                <a:solidFill>
                  <a:srgbClr val="00FF00"/>
                </a:solidFill>
              </a:rPr>
              <a:t>（</a:t>
            </a:r>
            <a:r>
              <a:rPr lang="en-US" altLang="zh-CN" b="1" dirty="0">
                <a:solidFill>
                  <a:srgbClr val="00FF00"/>
                </a:solidFill>
              </a:rPr>
              <a:t>6</a:t>
            </a:r>
            <a:r>
              <a:rPr lang="zh-CN" altLang="en-US" b="1" dirty="0">
                <a:solidFill>
                  <a:srgbClr val="00FF00"/>
                </a:solidFill>
              </a:rPr>
              <a:t>）</a:t>
            </a:r>
            <a:r>
              <a:rPr lang="zh-CN" altLang="en-US" b="1" dirty="0"/>
              <a:t>烹饪物火灾 </a:t>
            </a:r>
            <a:r>
              <a:rPr lang="zh-CN" altLang="en-US" b="1" dirty="0">
                <a:solidFill>
                  <a:schemeClr val="hlink"/>
                </a:solidFill>
              </a:rPr>
              <a:t>→</a:t>
            </a:r>
            <a:r>
              <a:rPr lang="zh-CN" altLang="en-US" b="1" dirty="0"/>
              <a:t> </a:t>
            </a:r>
            <a:r>
              <a:rPr lang="en-US" altLang="zh-CN" b="1" dirty="0">
                <a:solidFill>
                  <a:schemeClr val="folHlink"/>
                </a:solidFill>
              </a:rPr>
              <a:t>F</a:t>
            </a:r>
            <a:r>
              <a:rPr lang="en-US" altLang="zh-CN" b="1" dirty="0">
                <a:solidFill>
                  <a:schemeClr val="tx2"/>
                </a:solidFill>
              </a:rPr>
              <a:t> </a:t>
            </a:r>
            <a:r>
              <a:rPr lang="zh-CN" altLang="en-US" b="1" dirty="0"/>
              <a:t>类火灾</a:t>
            </a:r>
            <a:endParaRPr lang="zh-CN" altLang="en-US" b="1" dirty="0"/>
          </a:p>
        </p:txBody>
      </p:sp>
    </p:spTree>
  </p:cSld>
  <p:clrMapOvr>
    <a:masterClrMapping/>
  </p:clrMapOvr>
  <p:transition spd="slow">
    <p:random/>
    <p:sndAc>
      <p:stSnd>
        <p:snd r:embed="rId1" name="type.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p:cNvSpPr>
          <p:nvPr>
            <p:ph idx="1"/>
          </p:nvPr>
        </p:nvSpPr>
        <p:spPr>
          <a:xfrm>
            <a:off x="250825" y="1844675"/>
            <a:ext cx="8424863" cy="3671888"/>
          </a:xfrm>
          <a:ln/>
        </p:spPr>
        <p:txBody>
          <a:bodyPr vert="horz" wrap="square" lIns="91440" tIns="45720" rIns="91440" bIns="45720" anchor="t" anchorCtr="0"/>
          <a:p>
            <a:pPr eaLnBrk="1" hangingPunct="1">
              <a:lnSpc>
                <a:spcPct val="135000"/>
              </a:lnSpc>
            </a:pPr>
            <a:r>
              <a:rPr lang="en-US" altLang="zh-CN" sz="2000" b="1" dirty="0"/>
              <a:t> </a:t>
            </a:r>
            <a:r>
              <a:rPr lang="en-US" altLang="zh-CN" sz="2400" b="1" dirty="0"/>
              <a:t>     </a:t>
            </a:r>
            <a:r>
              <a:rPr lang="zh-CN" altLang="en-US" sz="2400" b="1" dirty="0"/>
              <a:t>防止违章动火</a:t>
            </a:r>
            <a:r>
              <a:rPr lang="en-US" altLang="zh-CN" sz="2400" b="1" dirty="0"/>
              <a:t>6</a:t>
            </a:r>
            <a:r>
              <a:rPr lang="zh-CN" altLang="en-US" sz="2400" b="1" dirty="0"/>
              <a:t>大禁令</a:t>
            </a:r>
            <a:br>
              <a:rPr lang="zh-CN" altLang="en-US" sz="2400" b="1" dirty="0"/>
            </a:br>
            <a:r>
              <a:rPr lang="zh-CN" altLang="en-US" sz="2400" b="1" dirty="0"/>
              <a:t>    　　</a:t>
            </a:r>
            <a:r>
              <a:rPr lang="en-US" altLang="zh-CN" sz="2400" b="1" dirty="0"/>
              <a:t>1</a:t>
            </a:r>
            <a:r>
              <a:rPr lang="zh-CN" altLang="en-US" sz="2400" b="1" dirty="0"/>
              <a:t>．没有批准动火证，任何情况严格禁止动火； </a:t>
            </a:r>
            <a:br>
              <a:rPr lang="zh-CN" altLang="en-US" sz="2400" b="1" dirty="0"/>
            </a:br>
            <a:r>
              <a:rPr lang="zh-CN" altLang="en-US" sz="2400" b="1" dirty="0"/>
              <a:t>    　　</a:t>
            </a:r>
            <a:r>
              <a:rPr lang="en-US" altLang="zh-CN" sz="2400" b="1" dirty="0"/>
              <a:t>2</a:t>
            </a:r>
            <a:r>
              <a:rPr lang="zh-CN" altLang="en-US" sz="2400" b="1" dirty="0"/>
              <a:t>．不与生产系统隔绝，严格禁止动火； </a:t>
            </a:r>
            <a:br>
              <a:rPr lang="zh-CN" altLang="en-US" sz="2400" b="1" dirty="0"/>
            </a:br>
            <a:r>
              <a:rPr lang="zh-CN" altLang="en-US" sz="2400" b="1" dirty="0"/>
              <a:t>    　　</a:t>
            </a:r>
            <a:r>
              <a:rPr lang="en-US" altLang="zh-CN" sz="2400" b="1" dirty="0"/>
              <a:t>3</a:t>
            </a:r>
            <a:r>
              <a:rPr lang="zh-CN" altLang="en-US" sz="2400" b="1" dirty="0"/>
              <a:t>．不进行清洗、置换合格 ，严格禁止动火；</a:t>
            </a:r>
            <a:br>
              <a:rPr lang="zh-CN" altLang="en-US" sz="2400" b="1" dirty="0"/>
            </a:br>
            <a:r>
              <a:rPr lang="zh-CN" altLang="en-US" sz="2400" b="1" dirty="0"/>
              <a:t>    　　</a:t>
            </a:r>
            <a:r>
              <a:rPr lang="en-US" altLang="zh-CN" sz="2400" b="1" dirty="0"/>
              <a:t>4</a:t>
            </a:r>
            <a:r>
              <a:rPr lang="zh-CN" altLang="en-US" sz="2400" b="1" dirty="0"/>
              <a:t>．不把周围易燃物清除，严格禁止动火； </a:t>
            </a:r>
            <a:br>
              <a:rPr lang="zh-CN" altLang="en-US" sz="2400" b="1" dirty="0"/>
            </a:br>
            <a:r>
              <a:rPr lang="zh-CN" altLang="en-US" sz="2400" b="1" dirty="0"/>
              <a:t>    　　</a:t>
            </a:r>
            <a:r>
              <a:rPr lang="en-US" altLang="zh-CN" sz="2400" b="1" dirty="0"/>
              <a:t>5</a:t>
            </a:r>
            <a:r>
              <a:rPr lang="zh-CN" altLang="en-US" sz="2400" b="1" dirty="0"/>
              <a:t>．不按时做动火分析，严格禁止动火；</a:t>
            </a:r>
            <a:br>
              <a:rPr lang="zh-CN" altLang="en-US" sz="2400" b="1" dirty="0"/>
            </a:br>
            <a:r>
              <a:rPr lang="zh-CN" altLang="en-US" sz="2400" b="1" dirty="0"/>
              <a:t>    　　</a:t>
            </a:r>
            <a:r>
              <a:rPr lang="en-US" altLang="zh-CN" sz="2400" b="1" dirty="0"/>
              <a:t>6</a:t>
            </a:r>
            <a:r>
              <a:rPr lang="zh-CN" altLang="en-US" sz="2400" b="1" dirty="0"/>
              <a:t>．没有消防措施、无人监护，严格禁止动火。      </a:t>
            </a:r>
            <a:endParaRPr lang="zh-CN" altLang="en-US" sz="2400" b="1" dirty="0"/>
          </a:p>
        </p:txBody>
      </p:sp>
      <p:sp>
        <p:nvSpPr>
          <p:cNvPr id="56323" name="Text Box 3"/>
          <p:cNvSpPr txBox="1"/>
          <p:nvPr/>
        </p:nvSpPr>
        <p:spPr>
          <a:xfrm>
            <a:off x="468313" y="1196975"/>
            <a:ext cx="3887787" cy="3667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en-US" sz="2400" b="1" dirty="0">
                <a:solidFill>
                  <a:srgbClr val="CC3300"/>
                </a:solidFill>
                <a:latin typeface="楷体_GB2312" pitchFamily="49" charset="-122"/>
                <a:ea typeface="楷体_GB2312" pitchFamily="49" charset="-122"/>
              </a:rPr>
              <a:t>魔芋车间：酒精</a:t>
            </a:r>
            <a:endParaRPr lang="zh-CN" altLang="en-US" sz="2400" b="1" dirty="0">
              <a:solidFill>
                <a:srgbClr val="CC3300"/>
              </a:solidFill>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a:spLocks noGrp="1" noRot="1"/>
          </p:cNvSpPr>
          <p:nvPr>
            <p:ph type="title"/>
          </p:nvPr>
        </p:nvSpPr>
        <p:spPr>
          <a:ln/>
        </p:spPr>
        <p:txBody>
          <a:bodyPr vert="horz" wrap="square" lIns="91440" tIns="45720" rIns="91440" bIns="45720" anchor="b" anchorCtr="0"/>
          <a:p>
            <a:pPr eaLnBrk="1" hangingPunct="1"/>
            <a:r>
              <a:rPr lang="zh-CN" altLang="en-US" sz="3800" b="1" dirty="0"/>
              <a:t>烫伤急救处理</a:t>
            </a:r>
            <a:r>
              <a:rPr lang="en-US" altLang="zh-CN" sz="4000" b="1" dirty="0"/>
              <a:t>——“</a:t>
            </a:r>
            <a:r>
              <a:rPr lang="zh-CN" altLang="en-US" sz="4000" b="1" dirty="0"/>
              <a:t>冷却法”</a:t>
            </a:r>
            <a:endParaRPr lang="zh-CN" altLang="en-US" sz="4000" b="1" dirty="0"/>
          </a:p>
        </p:txBody>
      </p:sp>
      <p:sp>
        <p:nvSpPr>
          <p:cNvPr id="57347" name="Rectangle 3"/>
          <p:cNvSpPr>
            <a:spLocks noGrp="1" noRot="1"/>
          </p:cNvSpPr>
          <p:nvPr>
            <p:ph type="body" sz="half" idx="1"/>
          </p:nvPr>
        </p:nvSpPr>
        <p:spPr>
          <a:xfrm>
            <a:off x="301625" y="1484313"/>
            <a:ext cx="8374063" cy="2665412"/>
          </a:xfrm>
          <a:ln/>
        </p:spPr>
        <p:txBody>
          <a:bodyPr vert="horz" wrap="square" lIns="91440" tIns="45720" rIns="91440" bIns="45720" anchor="t" anchorCtr="0"/>
          <a:p>
            <a:pPr eaLnBrk="1" hangingPunct="1">
              <a:lnSpc>
                <a:spcPct val="120000"/>
              </a:lnSpc>
              <a:spcBef>
                <a:spcPct val="0"/>
              </a:spcBef>
              <a:buClr>
                <a:schemeClr val="folHlink"/>
              </a:buClr>
              <a:buSzPct val="60000"/>
              <a:buFont typeface="Wingdings" panose="05000000000000000000" pitchFamily="2" charset="2"/>
              <a:buNone/>
            </a:pPr>
            <a:r>
              <a:rPr lang="en-US" altLang="zh-CN" sz="2000" b="1" dirty="0"/>
              <a:t>      </a:t>
            </a:r>
            <a:r>
              <a:rPr lang="zh-CN" altLang="en-US" sz="2000" b="1" dirty="0"/>
              <a:t>烫伤刚发生的几分钟内要处理得当：</a:t>
            </a:r>
            <a:endParaRPr lang="zh-CN" altLang="en-US" sz="2000" b="1" dirty="0"/>
          </a:p>
          <a:p>
            <a:pPr eaLnBrk="1" hangingPunct="1">
              <a:lnSpc>
                <a:spcPct val="120000"/>
              </a:lnSpc>
              <a:spcBef>
                <a:spcPct val="0"/>
              </a:spcBef>
              <a:buClr>
                <a:schemeClr val="folHlink"/>
              </a:buClr>
              <a:buSzPct val="60000"/>
              <a:buFont typeface="Wingdings" panose="05000000000000000000" pitchFamily="2" charset="2"/>
            </a:pPr>
            <a:r>
              <a:rPr lang="zh-CN" altLang="en-US" sz="2000" b="1" dirty="0"/>
              <a:t>小面积烫伤、轻度烧伤，立即冷水冲洗</a:t>
            </a:r>
            <a:r>
              <a:rPr lang="en-US" altLang="zh-CN" sz="2000" b="1" dirty="0"/>
              <a:t>15</a:t>
            </a:r>
            <a:r>
              <a:rPr lang="zh-CN" altLang="en-US" sz="2000" b="1" dirty="0"/>
              <a:t>～</a:t>
            </a:r>
            <a:r>
              <a:rPr lang="en-US" altLang="zh-CN" sz="2000" b="1" dirty="0"/>
              <a:t>30</a:t>
            </a:r>
            <a:r>
              <a:rPr lang="zh-CN" altLang="en-US" sz="2000" b="1" dirty="0"/>
              <a:t>分钟，干纱布外敷。</a:t>
            </a:r>
            <a:endParaRPr lang="zh-CN" altLang="en-US" sz="2000" b="1" dirty="0"/>
          </a:p>
          <a:p>
            <a:pPr eaLnBrk="1" hangingPunct="1">
              <a:lnSpc>
                <a:spcPct val="120000"/>
              </a:lnSpc>
              <a:spcBef>
                <a:spcPct val="0"/>
              </a:spcBef>
              <a:buClr>
                <a:schemeClr val="folHlink"/>
              </a:buClr>
              <a:buSzPct val="60000"/>
              <a:buFont typeface="Wingdings" panose="05000000000000000000" pitchFamily="2" charset="2"/>
            </a:pPr>
            <a:r>
              <a:rPr lang="zh-CN" altLang="en-US" sz="2000" b="1" dirty="0"/>
              <a:t>已起水疱、皮肤已破，不可用水冲或将水疱弄破。衣服粘连应剪去伤口周围衣服，及时用冰袋降温。</a:t>
            </a:r>
            <a:endParaRPr lang="zh-CN" altLang="en-US" sz="2000" b="1" dirty="0"/>
          </a:p>
          <a:p>
            <a:pPr eaLnBrk="1" hangingPunct="1">
              <a:lnSpc>
                <a:spcPct val="120000"/>
              </a:lnSpc>
              <a:spcBef>
                <a:spcPct val="0"/>
              </a:spcBef>
              <a:buClr>
                <a:schemeClr val="folHlink"/>
              </a:buClr>
              <a:buSzPct val="60000"/>
              <a:buFont typeface="Wingdings" panose="05000000000000000000" pitchFamily="2" charset="2"/>
            </a:pPr>
            <a:r>
              <a:rPr lang="zh-CN" altLang="en-US" sz="2000" b="1" dirty="0"/>
              <a:t>大面积或重度烫伤，不可擅自涂抹任何东西，应保持创面清洁完整，用清洁衣物或毛巾盖住伤口，立即请医生处理。</a:t>
            </a:r>
            <a:endParaRPr lang="zh-CN" altLang="en-US" sz="2000" b="1" dirty="0"/>
          </a:p>
        </p:txBody>
      </p:sp>
      <p:pic>
        <p:nvPicPr>
          <p:cNvPr id="57348" name="Picture 4" descr="烫伤处理——冲"/>
          <p:cNvPicPr>
            <a:picLocks noChangeAspect="1"/>
          </p:cNvPicPr>
          <p:nvPr>
            <p:ph sz="quarter" idx="2"/>
          </p:nvPr>
        </p:nvPicPr>
        <p:blipFill>
          <a:blip r:embed="rId1"/>
          <a:srcRect/>
          <a:stretch>
            <a:fillRect/>
          </a:stretch>
        </p:blipFill>
        <p:spPr>
          <a:xfrm>
            <a:off x="684213" y="4149725"/>
            <a:ext cx="1368425" cy="1319213"/>
          </a:xfrm>
          <a:ln/>
        </p:spPr>
      </p:pic>
      <p:pic>
        <p:nvPicPr>
          <p:cNvPr id="57349" name="Picture 6" descr="烫伤处理－脱"/>
          <p:cNvPicPr>
            <a:picLocks noChangeAspect="1"/>
          </p:cNvPicPr>
          <p:nvPr>
            <p:ph sz="quarter" idx="3"/>
          </p:nvPr>
        </p:nvPicPr>
        <p:blipFill>
          <a:blip r:embed="rId2"/>
          <a:srcRect/>
          <a:stretch>
            <a:fillRect/>
          </a:stretch>
        </p:blipFill>
        <p:spPr>
          <a:xfrm>
            <a:off x="2268538" y="4149725"/>
            <a:ext cx="1366837" cy="1370013"/>
          </a:xfrm>
          <a:ln/>
        </p:spPr>
      </p:pic>
      <p:pic>
        <p:nvPicPr>
          <p:cNvPr id="57350" name="Picture 8" descr="烫伤处理－泡"/>
          <p:cNvPicPr>
            <a:picLocks noChangeAspect="1"/>
          </p:cNvPicPr>
          <p:nvPr/>
        </p:nvPicPr>
        <p:blipFill>
          <a:blip r:embed="rId3"/>
          <a:stretch>
            <a:fillRect/>
          </a:stretch>
        </p:blipFill>
        <p:spPr>
          <a:xfrm>
            <a:off x="3851275" y="4149725"/>
            <a:ext cx="1371600" cy="1338263"/>
          </a:xfrm>
          <a:prstGeom prst="rect">
            <a:avLst/>
          </a:prstGeom>
          <a:noFill/>
          <a:ln w="9525">
            <a:noFill/>
          </a:ln>
        </p:spPr>
      </p:pic>
      <p:pic>
        <p:nvPicPr>
          <p:cNvPr id="57351" name="Picture 9" descr="烫伤处理－盖"/>
          <p:cNvPicPr>
            <a:picLocks noChangeAspect="1"/>
          </p:cNvPicPr>
          <p:nvPr/>
        </p:nvPicPr>
        <p:blipFill>
          <a:blip r:embed="rId4"/>
          <a:stretch>
            <a:fillRect/>
          </a:stretch>
        </p:blipFill>
        <p:spPr>
          <a:xfrm>
            <a:off x="5435600" y="4149725"/>
            <a:ext cx="1360488" cy="1362075"/>
          </a:xfrm>
          <a:prstGeom prst="rect">
            <a:avLst/>
          </a:prstGeom>
          <a:noFill/>
          <a:ln w="9525">
            <a:noFill/>
          </a:ln>
        </p:spPr>
      </p:pic>
      <p:pic>
        <p:nvPicPr>
          <p:cNvPr id="57352" name="Picture 10" descr="烫伤处理－送"/>
          <p:cNvPicPr>
            <a:picLocks noChangeAspect="1"/>
          </p:cNvPicPr>
          <p:nvPr/>
        </p:nvPicPr>
        <p:blipFill>
          <a:blip r:embed="rId5"/>
          <a:stretch>
            <a:fillRect/>
          </a:stretch>
        </p:blipFill>
        <p:spPr>
          <a:xfrm>
            <a:off x="7019925" y="4149725"/>
            <a:ext cx="1728788" cy="1362075"/>
          </a:xfrm>
          <a:prstGeom prst="rect">
            <a:avLst/>
          </a:prstGeom>
          <a:noFill/>
          <a:ln w="9525">
            <a:noFill/>
          </a:ln>
        </p:spPr>
      </p:pic>
      <p:sp>
        <p:nvSpPr>
          <p:cNvPr id="57353" name="Rectangle 11"/>
          <p:cNvSpPr/>
          <p:nvPr/>
        </p:nvSpPr>
        <p:spPr>
          <a:xfrm>
            <a:off x="1187450" y="5661025"/>
            <a:ext cx="490538" cy="457200"/>
          </a:xfrm>
          <a:prstGeom prst="rect">
            <a:avLst/>
          </a:prstGeom>
          <a:solidFill>
            <a:srgbClr val="FF99CC"/>
          </a:solidFill>
          <a:ln w="9525">
            <a:noFill/>
          </a:ln>
        </p:spPr>
        <p:txBody>
          <a:bodyPr wrap="none">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342900" lvl="0" indent="-342900" eaLnBrk="1" hangingPunct="1">
              <a:lnSpc>
                <a:spcPct val="90000"/>
              </a:lnSpc>
              <a:spcBef>
                <a:spcPct val="50000"/>
              </a:spcBef>
              <a:buClrTx/>
              <a:buSzTx/>
              <a:buNone/>
            </a:pPr>
            <a:r>
              <a:rPr lang="zh-CN" altLang="en-US" sz="2400" b="1" dirty="0">
                <a:latin typeface="楷体_GB2312" pitchFamily="49" charset="-122"/>
                <a:ea typeface="黑体" panose="02010609060101010101" pitchFamily="49" charset="-122"/>
              </a:rPr>
              <a:t>冲</a:t>
            </a:r>
            <a:endParaRPr lang="zh-CN" altLang="en-US" sz="2400" b="1" dirty="0">
              <a:latin typeface="楷体_GB2312" pitchFamily="49" charset="-122"/>
              <a:ea typeface="黑体" panose="02010609060101010101" pitchFamily="49" charset="-122"/>
            </a:endParaRPr>
          </a:p>
        </p:txBody>
      </p:sp>
      <p:sp>
        <p:nvSpPr>
          <p:cNvPr id="57354" name="Rectangle 12"/>
          <p:cNvSpPr/>
          <p:nvPr/>
        </p:nvSpPr>
        <p:spPr>
          <a:xfrm>
            <a:off x="2700338" y="5661025"/>
            <a:ext cx="490537" cy="457200"/>
          </a:xfrm>
          <a:prstGeom prst="rect">
            <a:avLst/>
          </a:prstGeom>
          <a:solidFill>
            <a:srgbClr val="FF99CC"/>
          </a:solidFill>
          <a:ln w="9525">
            <a:noFill/>
          </a:ln>
        </p:spPr>
        <p:txBody>
          <a:bodyPr wrap="none">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342900" lvl="0" indent="-342900" eaLnBrk="1" hangingPunct="1">
              <a:lnSpc>
                <a:spcPct val="90000"/>
              </a:lnSpc>
              <a:spcBef>
                <a:spcPct val="50000"/>
              </a:spcBef>
              <a:buClrTx/>
              <a:buSzTx/>
              <a:buNone/>
            </a:pPr>
            <a:r>
              <a:rPr lang="zh-CN" altLang="en-US" sz="2400" b="1" dirty="0">
                <a:latin typeface="楷体_GB2312" pitchFamily="49" charset="-122"/>
                <a:ea typeface="黑体" panose="02010609060101010101" pitchFamily="49" charset="-122"/>
              </a:rPr>
              <a:t>脱</a:t>
            </a:r>
            <a:endParaRPr lang="zh-CN" altLang="en-US" sz="2400" b="1" dirty="0">
              <a:latin typeface="楷体_GB2312" pitchFamily="49" charset="-122"/>
              <a:ea typeface="黑体" panose="02010609060101010101" pitchFamily="49" charset="-122"/>
            </a:endParaRPr>
          </a:p>
        </p:txBody>
      </p:sp>
      <p:sp>
        <p:nvSpPr>
          <p:cNvPr id="57355" name="Rectangle 13"/>
          <p:cNvSpPr/>
          <p:nvPr/>
        </p:nvSpPr>
        <p:spPr>
          <a:xfrm>
            <a:off x="4356100" y="5661025"/>
            <a:ext cx="490538" cy="457200"/>
          </a:xfrm>
          <a:prstGeom prst="rect">
            <a:avLst/>
          </a:prstGeom>
          <a:solidFill>
            <a:srgbClr val="FF99CC"/>
          </a:solidFill>
          <a:ln w="9525">
            <a:noFill/>
          </a:ln>
        </p:spPr>
        <p:txBody>
          <a:bodyPr wrap="none">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342900" lvl="0" indent="-342900" eaLnBrk="1" hangingPunct="1">
              <a:lnSpc>
                <a:spcPct val="90000"/>
              </a:lnSpc>
              <a:spcBef>
                <a:spcPct val="50000"/>
              </a:spcBef>
              <a:buClrTx/>
              <a:buSzTx/>
              <a:buNone/>
            </a:pPr>
            <a:r>
              <a:rPr lang="zh-CN" altLang="en-US" sz="2400" b="1" dirty="0">
                <a:latin typeface="楷体_GB2312" pitchFamily="49" charset="-122"/>
                <a:ea typeface="黑体" panose="02010609060101010101" pitchFamily="49" charset="-122"/>
              </a:rPr>
              <a:t>泡</a:t>
            </a:r>
            <a:endParaRPr lang="zh-CN" altLang="en-US" sz="2400" b="1" dirty="0">
              <a:latin typeface="楷体_GB2312" pitchFamily="49" charset="-122"/>
              <a:ea typeface="黑体" panose="02010609060101010101" pitchFamily="49" charset="-122"/>
            </a:endParaRPr>
          </a:p>
        </p:txBody>
      </p:sp>
      <p:sp>
        <p:nvSpPr>
          <p:cNvPr id="57356" name="Rectangle 14"/>
          <p:cNvSpPr/>
          <p:nvPr/>
        </p:nvSpPr>
        <p:spPr>
          <a:xfrm>
            <a:off x="5867400" y="5661025"/>
            <a:ext cx="490538" cy="457200"/>
          </a:xfrm>
          <a:prstGeom prst="rect">
            <a:avLst/>
          </a:prstGeom>
          <a:solidFill>
            <a:srgbClr val="FF99CC"/>
          </a:solidFill>
          <a:ln w="9525">
            <a:noFill/>
          </a:ln>
        </p:spPr>
        <p:txBody>
          <a:bodyPr wrap="none">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342900" lvl="0" indent="-342900" eaLnBrk="1" hangingPunct="1">
              <a:lnSpc>
                <a:spcPct val="90000"/>
              </a:lnSpc>
              <a:spcBef>
                <a:spcPct val="50000"/>
              </a:spcBef>
              <a:buClrTx/>
              <a:buSzTx/>
              <a:buNone/>
            </a:pPr>
            <a:r>
              <a:rPr lang="zh-CN" altLang="en-US" sz="2400" b="1" dirty="0">
                <a:latin typeface="楷体_GB2312" pitchFamily="49" charset="-122"/>
                <a:ea typeface="黑体" panose="02010609060101010101" pitchFamily="49" charset="-122"/>
              </a:rPr>
              <a:t>盖</a:t>
            </a:r>
            <a:endParaRPr lang="zh-CN" altLang="en-US" sz="2400" b="1" dirty="0">
              <a:latin typeface="楷体_GB2312" pitchFamily="49" charset="-122"/>
              <a:ea typeface="黑体" panose="02010609060101010101" pitchFamily="49" charset="-122"/>
            </a:endParaRPr>
          </a:p>
        </p:txBody>
      </p:sp>
      <p:sp>
        <p:nvSpPr>
          <p:cNvPr id="57357" name="Rectangle 15"/>
          <p:cNvSpPr/>
          <p:nvPr/>
        </p:nvSpPr>
        <p:spPr>
          <a:xfrm>
            <a:off x="7667625" y="5661025"/>
            <a:ext cx="490538" cy="457200"/>
          </a:xfrm>
          <a:prstGeom prst="rect">
            <a:avLst/>
          </a:prstGeom>
          <a:solidFill>
            <a:srgbClr val="FF99CC"/>
          </a:solidFill>
          <a:ln w="9525">
            <a:noFill/>
          </a:ln>
        </p:spPr>
        <p:txBody>
          <a:bodyPr wrap="none">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342900" lvl="0" indent="-342900" eaLnBrk="1" hangingPunct="1">
              <a:lnSpc>
                <a:spcPct val="90000"/>
              </a:lnSpc>
              <a:spcBef>
                <a:spcPct val="50000"/>
              </a:spcBef>
              <a:buClrTx/>
              <a:buSzTx/>
              <a:buNone/>
            </a:pPr>
            <a:r>
              <a:rPr lang="zh-CN" altLang="en-US" sz="2400" b="1" dirty="0">
                <a:latin typeface="楷体_GB2312" pitchFamily="49" charset="-122"/>
                <a:ea typeface="黑体" panose="02010609060101010101" pitchFamily="49" charset="-122"/>
              </a:rPr>
              <a:t>送</a:t>
            </a:r>
            <a:endParaRPr lang="zh-CN" altLang="en-US" sz="2400" b="1" dirty="0">
              <a:latin typeface="楷体_GB2312" pitchFamily="49" charset="-122"/>
              <a:ea typeface="黑体" panose="02010609060101010101" pitchFamily="49" charset="-122"/>
            </a:endParaRPr>
          </a:p>
        </p:txBody>
      </p:sp>
    </p:spTree>
  </p:cSld>
  <p:clrMapOvr>
    <a:masterClrMapping/>
  </p:clrMapOvr>
  <p:transition spd="slow">
    <p:random/>
    <p:sndAc>
      <p:stSnd>
        <p:snd r:embed="rId6" name="type.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2"/>
          <p:cNvSpPr>
            <a:spLocks noGrp="1"/>
          </p:cNvSpPr>
          <p:nvPr>
            <p:ph type="title"/>
          </p:nvPr>
        </p:nvSpPr>
        <p:spPr>
          <a:xfrm>
            <a:off x="323850" y="333375"/>
            <a:ext cx="8229600" cy="1143000"/>
          </a:xfrm>
          <a:ln/>
        </p:spPr>
        <p:txBody>
          <a:bodyPr vert="horz" wrap="square" lIns="91440" tIns="45720" rIns="91440" bIns="45720" anchor="b" anchorCtr="0"/>
          <a:p>
            <a:r>
              <a:rPr lang="zh-CN" altLang="zh-CN" dirty="0"/>
              <a:t>安全色彩与安全标志</a:t>
            </a:r>
            <a:endParaRPr lang="zh-CN" altLang="zh-CN" dirty="0"/>
          </a:p>
        </p:txBody>
      </p:sp>
      <p:sp>
        <p:nvSpPr>
          <p:cNvPr id="58371" name="Rectangle 3"/>
          <p:cNvSpPr/>
          <p:nvPr/>
        </p:nvSpPr>
        <p:spPr>
          <a:xfrm>
            <a:off x="395288" y="1484313"/>
            <a:ext cx="8375650" cy="48387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安全色：是特定的表达安全信息的颜色，它以形象而醒目的色彩语言向人们提供禁止、警告、指令、提示等安全信息。包括四种颜色即红色、黄色、蓝色、绿色。</a:t>
            </a:r>
            <a:endParaRPr lang="zh-CN" altLang="zh-CN"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            红色：表示禁止、停止、危险的意思。</a:t>
            </a:r>
            <a:endParaRPr lang="zh-CN" altLang="zh-CN"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            黄色：表示注意、警告的意思。</a:t>
            </a:r>
            <a:endParaRPr lang="zh-CN" altLang="zh-CN"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            蓝色：表示指令、必须遵守的意思。</a:t>
            </a:r>
            <a:endParaRPr lang="zh-CN" altLang="zh-CN"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            绿色：表示通行、安全和提供信息的意思。</a:t>
            </a:r>
            <a:endParaRPr lang="zh-CN" altLang="zh-CN"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            黄黑色间隔条纹：表示要特别注意。</a:t>
            </a:r>
            <a:endParaRPr lang="zh-CN" altLang="zh-CN"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endParaRPr lang="zh-CN" altLang="zh-CN"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endParaRPr lang="zh-CN" altLang="zh-CN"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★车间内张贴的佩戴防护用品标志，安全色为蓝色，表示必须遵守规定。</a:t>
            </a:r>
            <a:endParaRPr lang="zh-CN" altLang="zh-CN"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★消防栓和灭火器下面划黄线内不可堆放杂物。</a:t>
            </a:r>
            <a:endParaRPr lang="zh-CN" altLang="zh-CN" sz="2400" b="1" dirty="0">
              <a:latin typeface="楷体_GB2312" pitchFamily="49" charset="-122"/>
              <a:ea typeface="楷体_GB2312" pitchFamily="49" charset="-122"/>
            </a:endParaRPr>
          </a:p>
        </p:txBody>
      </p:sp>
      <p:pic>
        <p:nvPicPr>
          <p:cNvPr id="58372" name="Picture 4"/>
          <p:cNvPicPr>
            <a:picLocks noChangeAspect="1"/>
          </p:cNvPicPr>
          <p:nvPr/>
        </p:nvPicPr>
        <p:blipFill>
          <a:blip r:embed="rId1"/>
          <a:stretch>
            <a:fillRect/>
          </a:stretch>
        </p:blipFill>
        <p:spPr>
          <a:xfrm>
            <a:off x="611188" y="2636838"/>
            <a:ext cx="676275" cy="1885950"/>
          </a:xfrm>
          <a:prstGeom prst="rect">
            <a:avLst/>
          </a:prstGeom>
          <a:noFill/>
          <a:ln w="9525">
            <a:noFill/>
          </a:ln>
        </p:spPr>
      </p:pic>
    </p:spTree>
  </p:cSld>
  <p:clrMapOvr>
    <a:masterClrMapping/>
  </p:clrMapOvr>
  <p:transition spd="slow">
    <p:random/>
    <p:sndAc>
      <p:stSnd>
        <p:snd r:embed="rId2" name="type.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a:spLocks noGrp="1"/>
          </p:cNvSpPr>
          <p:nvPr>
            <p:ph type="title"/>
          </p:nvPr>
        </p:nvSpPr>
        <p:spPr>
          <a:xfrm>
            <a:off x="684213" y="188913"/>
            <a:ext cx="8229600" cy="1143000"/>
          </a:xfrm>
          <a:ln/>
        </p:spPr>
        <p:txBody>
          <a:bodyPr vert="horz" wrap="square" lIns="91440" tIns="45720" rIns="91440" bIns="45720" anchor="b" anchorCtr="0"/>
          <a:p>
            <a:r>
              <a:rPr lang="zh-CN" altLang="zh-CN" dirty="0"/>
              <a:t>常见安全标志</a:t>
            </a:r>
            <a:endParaRPr lang="zh-CN" altLang="zh-CN" dirty="0"/>
          </a:p>
        </p:txBody>
      </p:sp>
      <p:pic>
        <p:nvPicPr>
          <p:cNvPr id="59395" name="Picture 3" descr="2214236_123710061_2"/>
          <p:cNvPicPr>
            <a:picLocks noChangeAspect="1"/>
          </p:cNvPicPr>
          <p:nvPr/>
        </p:nvPicPr>
        <p:blipFill>
          <a:blip r:embed="rId1"/>
          <a:stretch>
            <a:fillRect/>
          </a:stretch>
        </p:blipFill>
        <p:spPr>
          <a:xfrm>
            <a:off x="1042988" y="1268413"/>
            <a:ext cx="6769100" cy="5434012"/>
          </a:xfrm>
          <a:prstGeom prst="rect">
            <a:avLst/>
          </a:prstGeom>
          <a:noFill/>
          <a:ln w="9525">
            <a:noFill/>
          </a:ln>
        </p:spPr>
      </p:pic>
    </p:spTree>
  </p:cSld>
  <p:clrMapOvr>
    <a:masterClrMapping/>
  </p:clrMapOvr>
  <p:transition spd="slow">
    <p:random/>
    <p:sndAc>
      <p:stSnd>
        <p:snd r:embed="rId2" name="type.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2"/>
          <p:cNvSpPr>
            <a:spLocks noGrp="1"/>
          </p:cNvSpPr>
          <p:nvPr>
            <p:ph idx="1"/>
          </p:nvPr>
        </p:nvSpPr>
        <p:spPr>
          <a:xfrm>
            <a:off x="357188" y="2420938"/>
            <a:ext cx="7929562" cy="820737"/>
          </a:xfrm>
          <a:ln/>
        </p:spPr>
        <p:txBody>
          <a:bodyPr vert="horz" wrap="square" lIns="91440" tIns="45720" rIns="91440" bIns="45720" anchor="t" anchorCtr="0"/>
          <a:p>
            <a:pPr eaLnBrk="1" hangingPunct="1">
              <a:lnSpc>
                <a:spcPct val="80000"/>
              </a:lnSpc>
              <a:buFontTx/>
              <a:buNone/>
            </a:pPr>
            <a:r>
              <a:rPr lang="zh-CN" altLang="en-US" sz="5400" b="1" u="sng" dirty="0">
                <a:solidFill>
                  <a:srgbClr val="FF0000"/>
                </a:solidFill>
              </a:rPr>
              <a:t>具体操作流程及注意事项</a:t>
            </a:r>
            <a:br>
              <a:rPr lang="zh-CN" altLang="en-US" sz="5400" b="1" u="sng" dirty="0">
                <a:solidFill>
                  <a:srgbClr val="FF0000"/>
                </a:solidFill>
              </a:rPr>
            </a:br>
            <a:endParaRPr lang="zh-CN" altLang="en-US" sz="5400" b="1" u="sng" dirty="0">
              <a:solidFill>
                <a:srgbClr val="FF0000"/>
              </a:solidFill>
            </a:endParaRPr>
          </a:p>
        </p:txBody>
      </p:sp>
    </p:spTree>
  </p:cSld>
  <p:clrMapOvr>
    <a:masterClrMapping/>
  </p:clrMapOvr>
  <p:transition spd="slow">
    <p:random/>
    <p:sndAc>
      <p:stSnd>
        <p:snd r:embed="rId1" name="type.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3"/>
          <p:cNvSpPr>
            <a:spLocks noGrp="1"/>
          </p:cNvSpPr>
          <p:nvPr>
            <p:ph idx="1"/>
          </p:nvPr>
        </p:nvSpPr>
        <p:spPr>
          <a:xfrm>
            <a:off x="228600" y="2017713"/>
            <a:ext cx="8763000" cy="4611687"/>
          </a:xfrm>
          <a:ln/>
        </p:spPr>
        <p:txBody>
          <a:bodyPr vert="horz" wrap="square" lIns="91440" tIns="45720" rIns="91440" bIns="45720" anchor="t" anchorCtr="0"/>
          <a:p>
            <a:pPr eaLnBrk="1" hangingPunct="1">
              <a:buSzTx/>
              <a:buFont typeface="Wingdings" panose="05000000000000000000" pitchFamily="2" charset="2"/>
              <a:buChar char="l"/>
            </a:pPr>
            <a:r>
              <a:rPr lang="zh-CN" altLang="en-US" sz="4400" b="1" dirty="0">
                <a:solidFill>
                  <a:schemeClr val="hlink"/>
                </a:solidFill>
                <a:ea typeface="隶书" pitchFamily="49" charset="-122"/>
              </a:rPr>
              <a:t>为什么要安全？</a:t>
            </a:r>
            <a:endParaRPr lang="zh-CN" altLang="en-US" sz="4400" b="1" dirty="0">
              <a:solidFill>
                <a:schemeClr val="hlink"/>
              </a:solidFill>
              <a:ea typeface="隶书" pitchFamily="49" charset="-122"/>
            </a:endParaRPr>
          </a:p>
          <a:p>
            <a:pPr eaLnBrk="1" hangingPunct="1"/>
            <a:r>
              <a:rPr lang="zh-CN" altLang="en-US" sz="2800" b="1" dirty="0"/>
              <a:t>安全为了生产、生产必须安全</a:t>
            </a:r>
            <a:r>
              <a:rPr lang="zh-CN" altLang="en-US" b="1" dirty="0"/>
              <a:t> </a:t>
            </a:r>
            <a:endParaRPr lang="zh-CN" altLang="en-US" b="1" dirty="0"/>
          </a:p>
          <a:p>
            <a:pPr eaLnBrk="1" hangingPunct="1"/>
            <a:r>
              <a:rPr lang="zh-CN" altLang="en-US" sz="2800" b="1" dirty="0"/>
              <a:t>对安全要求的程度，体现生活</a:t>
            </a:r>
            <a:endParaRPr lang="zh-CN" altLang="en-US" sz="2800" b="1" dirty="0"/>
          </a:p>
          <a:p>
            <a:pPr eaLnBrk="1" hangingPunct="1">
              <a:buNone/>
            </a:pPr>
            <a:r>
              <a:rPr lang="zh-CN" altLang="en-US" sz="2800" b="1" dirty="0"/>
              <a:t>    的质量、层次、品位</a:t>
            </a:r>
            <a:endParaRPr lang="zh-CN" altLang="en-US" sz="2800" b="1" dirty="0"/>
          </a:p>
          <a:p>
            <a:pPr eaLnBrk="1" hangingPunct="1"/>
            <a:r>
              <a:rPr lang="zh-CN" altLang="en-US" sz="2800" b="1" dirty="0"/>
              <a:t>高看自己</a:t>
            </a:r>
            <a:endParaRPr lang="zh-CN" altLang="en-US" sz="2800" b="1" dirty="0"/>
          </a:p>
          <a:p>
            <a:pPr eaLnBrk="1" hangingPunct="1"/>
            <a:r>
              <a:rPr lang="zh-CN" altLang="en-US" sz="2800" b="1" dirty="0"/>
              <a:t>享受安全</a:t>
            </a:r>
            <a:endParaRPr lang="zh-CN" altLang="en-US" sz="2800" b="1" dirty="0"/>
          </a:p>
          <a:p>
            <a:pPr eaLnBrk="1" hangingPunct="1">
              <a:buSzTx/>
              <a:buFont typeface="Wingdings" panose="05000000000000000000" pitchFamily="2" charset="2"/>
              <a:buChar char="l"/>
            </a:pPr>
            <a:r>
              <a:rPr lang="zh-CN" altLang="en-US" sz="4400" b="1" dirty="0">
                <a:solidFill>
                  <a:schemeClr val="hlink"/>
                </a:solidFill>
                <a:ea typeface="隶书" pitchFamily="49" charset="-122"/>
              </a:rPr>
              <a:t>安全管理的变化</a:t>
            </a:r>
            <a:endParaRPr lang="zh-CN" altLang="en-US" sz="4400" b="1" dirty="0">
              <a:solidFill>
                <a:schemeClr val="hlink"/>
              </a:solidFill>
              <a:ea typeface="隶书" pitchFamily="49" charset="-122"/>
            </a:endParaRPr>
          </a:p>
        </p:txBody>
      </p:sp>
      <p:pic>
        <p:nvPicPr>
          <p:cNvPr id="14339" name="Picture 5" descr="20030803-1801"/>
          <p:cNvPicPr>
            <a:picLocks noChangeAspect="1"/>
          </p:cNvPicPr>
          <p:nvPr/>
        </p:nvPicPr>
        <p:blipFill>
          <a:blip r:embed="rId1"/>
          <a:stretch>
            <a:fillRect/>
          </a:stretch>
        </p:blipFill>
        <p:spPr>
          <a:xfrm>
            <a:off x="5322888" y="1889125"/>
            <a:ext cx="3821112" cy="4968875"/>
          </a:xfrm>
          <a:prstGeom prst="rect">
            <a:avLst/>
          </a:prstGeom>
          <a:solidFill>
            <a:srgbClr val="FF99FF"/>
          </a:solidFill>
          <a:ln w="9525">
            <a:noFill/>
          </a:ln>
        </p:spPr>
      </p:pic>
      <p:sp>
        <p:nvSpPr>
          <p:cNvPr id="194566" name="AutoShape 6"/>
          <p:cNvSpPr>
            <a:spLocks noChangeArrowheads="1"/>
          </p:cNvSpPr>
          <p:nvPr/>
        </p:nvSpPr>
        <p:spPr bwMode="auto">
          <a:xfrm rot="-1647208">
            <a:off x="4503738" y="5140325"/>
            <a:ext cx="762000" cy="673100"/>
          </a:xfrm>
          <a:prstGeom prst="rightArrow">
            <a:avLst>
              <a:gd name="adj1" fmla="val 43880"/>
              <a:gd name="adj2" fmla="val 58653"/>
            </a:avLst>
          </a:prstGeom>
          <a:solidFill>
            <a:schemeClr val="accent1"/>
          </a:solidFill>
          <a:ln w="9525">
            <a:noFill/>
            <a:miter lim="800000"/>
          </a:ln>
          <a:effectLst/>
        </p:spPr>
        <p:txBody>
          <a:bodyPr wrap="none" anchor="ctr"/>
          <a:lstStyle/>
          <a:p>
            <a:pPr marL="0" marR="0" lvl="0" indent="0" algn="l" defTabSz="914400" rtl="0" eaLnBrk="1" fontAlgn="base" latinLnBrk="0" hangingPunct="1">
              <a:lnSpc>
                <a:spcPct val="90000"/>
              </a:lnSpc>
              <a:spcBef>
                <a:spcPct val="5000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cs typeface="+mn-cs"/>
            </a:endParaRPr>
          </a:p>
        </p:txBody>
      </p:sp>
    </p:spTree>
  </p:cSld>
  <p:clrMapOvr>
    <a:masterClrMapping/>
  </p:clrMapOvr>
  <p:transition spd="slow">
    <p:random/>
    <p:sndAc>
      <p:stSnd>
        <p:snd r:embed="rId2" name="type.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2"/>
          <p:cNvSpPr>
            <a:spLocks noGrp="1"/>
          </p:cNvSpPr>
          <p:nvPr>
            <p:ph type="title"/>
          </p:nvPr>
        </p:nvSpPr>
        <p:spPr>
          <a:xfrm>
            <a:off x="323850" y="333375"/>
            <a:ext cx="8229600" cy="1143000"/>
          </a:xfrm>
          <a:ln/>
        </p:spPr>
        <p:txBody>
          <a:bodyPr vert="horz" wrap="square" lIns="91440" tIns="45720" rIns="91440" bIns="45720" anchor="b" anchorCtr="0"/>
          <a:p>
            <a:r>
              <a:rPr lang="zh-CN" altLang="zh-CN" dirty="0"/>
              <a:t>工作服</a:t>
            </a:r>
            <a:endParaRPr lang="zh-CN" altLang="zh-CN" dirty="0"/>
          </a:p>
        </p:txBody>
      </p:sp>
      <p:sp>
        <p:nvSpPr>
          <p:cNvPr id="61443" name="Rectangle 3"/>
          <p:cNvSpPr/>
          <p:nvPr/>
        </p:nvSpPr>
        <p:spPr>
          <a:xfrm>
            <a:off x="395288" y="1773238"/>
            <a:ext cx="8135937" cy="26479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1、保持工作服清洁，肮脏的工作服可能引致皮肤病。</a:t>
            </a:r>
            <a:endParaRPr lang="zh-CN" altLang="zh-CN"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2、工作时，头发应扎好，否则容易被设备所缠绕而引致头部受伤。</a:t>
            </a:r>
            <a:endParaRPr lang="zh-CN" altLang="zh-CN"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3、工作时，工作服要“三紧”，即扎好衣领、衣袖和衣襟，避免缠绕受伤。特别在搬运物料时，应及时扎好裤脚，以免挂倒受伤。</a:t>
            </a:r>
            <a:endParaRPr lang="zh-CN" altLang="zh-CN"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4、工作服被化学物品染污，应马上更换及彻底清洁。</a:t>
            </a:r>
            <a:endParaRPr lang="zh-CN" altLang="zh-CN" sz="2400" b="1" dirty="0">
              <a:latin typeface="楷体_GB2312" pitchFamily="49" charset="-122"/>
              <a:ea typeface="楷体_GB2312" pitchFamily="49" charset="-122"/>
            </a:endParaRPr>
          </a:p>
        </p:txBody>
      </p:sp>
      <p:sp>
        <p:nvSpPr>
          <p:cNvPr id="61444" name="Rectangle 4"/>
          <p:cNvSpPr/>
          <p:nvPr/>
        </p:nvSpPr>
        <p:spPr>
          <a:xfrm>
            <a:off x="500063" y="5214938"/>
            <a:ext cx="48450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en-US" sz="2400" b="1" dirty="0">
                <a:latin typeface="楷体_GB2312" pitchFamily="49" charset="-122"/>
                <a:ea typeface="楷体_GB2312" pitchFamily="49" charset="-122"/>
              </a:rPr>
              <a:t>有易燃易爆：</a:t>
            </a:r>
            <a:endParaRPr lang="zh-CN" altLang="en-US"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en-US" sz="2400" b="1" dirty="0">
                <a:latin typeface="楷体_GB2312" pitchFamily="49" charset="-122"/>
                <a:ea typeface="楷体_GB2312" pitchFamily="49" charset="-122"/>
              </a:rPr>
              <a:t>     在易燃易爆场所作业不得空戴</a:t>
            </a:r>
            <a:r>
              <a:rPr lang="zh-CN" altLang="en-US" sz="2400" b="1" dirty="0">
                <a:solidFill>
                  <a:srgbClr val="CC3300"/>
                </a:solidFill>
                <a:latin typeface="楷体_GB2312" pitchFamily="49" charset="-122"/>
                <a:ea typeface="楷体_GB2312" pitchFamily="49" charset="-122"/>
              </a:rPr>
              <a:t>尼龙工作服</a:t>
            </a:r>
            <a:r>
              <a:rPr lang="zh-CN" altLang="en-US" sz="2400" b="1" dirty="0">
                <a:latin typeface="楷体_GB2312" pitchFamily="49" charset="-122"/>
                <a:ea typeface="楷体_GB2312" pitchFamily="49" charset="-122"/>
              </a:rPr>
              <a:t>；</a:t>
            </a:r>
            <a:endParaRPr lang="zh-CN" altLang="en-US" sz="2400" b="1" dirty="0">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2"/>
          <p:cNvSpPr>
            <a:spLocks noGrp="1"/>
          </p:cNvSpPr>
          <p:nvPr>
            <p:ph idx="1"/>
          </p:nvPr>
        </p:nvSpPr>
        <p:spPr>
          <a:xfrm>
            <a:off x="428625" y="1785938"/>
            <a:ext cx="8496300" cy="4608512"/>
          </a:xfrm>
          <a:ln/>
        </p:spPr>
        <p:txBody>
          <a:bodyPr vert="horz" wrap="square" lIns="91440" tIns="45720" rIns="91440" bIns="45720" anchor="t" anchorCtr="0"/>
          <a:p>
            <a:pPr eaLnBrk="1" hangingPunct="1"/>
            <a:r>
              <a:rPr lang="en-US" altLang="zh-CN" b="1" dirty="0">
                <a:solidFill>
                  <a:srgbClr val="CC3300"/>
                </a:solidFill>
              </a:rPr>
              <a:t> </a:t>
            </a:r>
            <a:r>
              <a:rPr lang="en-US" altLang="zh-CN" sz="2400" b="1" dirty="0">
                <a:solidFill>
                  <a:srgbClr val="CC3300"/>
                </a:solidFill>
              </a:rPr>
              <a:t> </a:t>
            </a:r>
            <a:r>
              <a:rPr lang="zh-CN" altLang="en-US" sz="2000" b="1" dirty="0">
                <a:solidFill>
                  <a:srgbClr val="CC3300"/>
                </a:solidFill>
              </a:rPr>
              <a:t>电气作业</a:t>
            </a:r>
            <a:r>
              <a:rPr lang="en-US" altLang="zh-CN" sz="2000" b="1" dirty="0">
                <a:solidFill>
                  <a:srgbClr val="CC3300"/>
                </a:solidFill>
              </a:rPr>
              <a:t>10</a:t>
            </a:r>
            <a:r>
              <a:rPr lang="zh-CN" altLang="en-US" sz="2000" b="1" dirty="0">
                <a:solidFill>
                  <a:srgbClr val="CC3300"/>
                </a:solidFill>
              </a:rPr>
              <a:t>不准禁令：</a:t>
            </a:r>
            <a:endParaRPr lang="zh-CN" altLang="en-US" sz="2000" b="1" dirty="0">
              <a:solidFill>
                <a:srgbClr val="CC3300"/>
              </a:solidFill>
            </a:endParaRPr>
          </a:p>
          <a:p>
            <a:pPr eaLnBrk="1" hangingPunct="1">
              <a:buFontTx/>
              <a:buNone/>
            </a:pPr>
            <a:r>
              <a:rPr lang="zh-CN" altLang="en-US" sz="2000" b="1" dirty="0"/>
              <a:t>         １．非持证电工不准装接电气设备。</a:t>
            </a:r>
            <a:br>
              <a:rPr lang="zh-CN" altLang="en-US" sz="2000" b="1" dirty="0"/>
            </a:br>
            <a:r>
              <a:rPr lang="zh-CN" altLang="en-US" sz="2000" b="1" dirty="0"/>
              <a:t>    ２．任何人不准玩弄电气设备和开关。</a:t>
            </a:r>
            <a:endParaRPr lang="zh-CN" altLang="en-US" sz="2000" b="1" dirty="0"/>
          </a:p>
          <a:p>
            <a:pPr eaLnBrk="1" hangingPunct="1">
              <a:buFontTx/>
              <a:buNone/>
            </a:pPr>
            <a:r>
              <a:rPr lang="zh-CN" altLang="en-US" sz="2000" b="1" dirty="0"/>
              <a:t>         ３．破损的电气设备应及时调换，不准使用绝缘损坏的电气设备。</a:t>
            </a:r>
            <a:br>
              <a:rPr lang="zh-CN" altLang="en-US" sz="2000" b="1" dirty="0"/>
            </a:br>
            <a:r>
              <a:rPr lang="zh-CN" altLang="en-US" sz="2000" b="1" dirty="0"/>
              <a:t>    ４．不准利用电热和灯泡取暖。</a:t>
            </a:r>
            <a:br>
              <a:rPr lang="zh-CN" altLang="en-US" sz="2000" b="1" dirty="0"/>
            </a:br>
            <a:r>
              <a:rPr lang="zh-CN" altLang="en-US" sz="2000" b="1" dirty="0"/>
              <a:t>    ５．设备检修切断电源时，任何人不准启动挂有警告牌的电气设备，或合上拔去的熔断器。</a:t>
            </a:r>
            <a:br>
              <a:rPr lang="zh-CN" altLang="en-US" sz="2000" b="1" dirty="0"/>
            </a:br>
            <a:r>
              <a:rPr lang="zh-CN" altLang="en-US" sz="2000" b="1" dirty="0"/>
              <a:t>    ６．不准用水冲洗揩擦电气设备。</a:t>
            </a:r>
            <a:br>
              <a:rPr lang="zh-CN" altLang="en-US" sz="2000" b="1" dirty="0"/>
            </a:br>
            <a:r>
              <a:rPr lang="zh-CN" altLang="en-US" sz="2000" b="1" dirty="0"/>
              <a:t>    ７．熔断丝熔断时，不准调换容量不符的熔丝。</a:t>
            </a:r>
            <a:br>
              <a:rPr lang="zh-CN" altLang="en-US" sz="2000" b="1" dirty="0"/>
            </a:br>
            <a:r>
              <a:rPr lang="zh-CN" altLang="en-US" sz="2000" b="1" dirty="0"/>
              <a:t>    ８．不办任何手续，不准在埋有电缆的地方进行打桩和动土。</a:t>
            </a:r>
            <a:br>
              <a:rPr lang="zh-CN" altLang="en-US" sz="2000" b="1" dirty="0"/>
            </a:br>
            <a:r>
              <a:rPr lang="zh-CN" altLang="en-US" sz="2000" b="1" dirty="0"/>
              <a:t>    ９．发现有人触电，应立即切断电源进行抢救，按未脱离电源前不准直接接触触电者。</a:t>
            </a:r>
            <a:br>
              <a:rPr lang="zh-CN" altLang="en-US" sz="2000" b="1" dirty="0"/>
            </a:br>
            <a:r>
              <a:rPr lang="zh-CN" altLang="en-US" sz="2000" b="1" dirty="0"/>
              <a:t> １０．雷雨天气，不准接近避雷器和避雷针。　　</a:t>
            </a:r>
            <a:endParaRPr lang="zh-CN" altLang="en-US" sz="2000" b="1" dirty="0"/>
          </a:p>
        </p:txBody>
      </p:sp>
    </p:spTree>
  </p:cSld>
  <p:clrMapOvr>
    <a:masterClrMapping/>
  </p:clrMapOvr>
  <p:transition spd="slow">
    <p:random/>
    <p:sndAc>
      <p:stSnd>
        <p:snd r:embed="rId1" name="type.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9"/>
          <p:cNvSpPr/>
          <p:nvPr/>
        </p:nvSpPr>
        <p:spPr>
          <a:xfrm>
            <a:off x="785813" y="1857375"/>
            <a:ext cx="7442200" cy="108902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en-US" sz="2400" b="1" dirty="0">
                <a:latin typeface="楷体_GB2312" pitchFamily="49" charset="-122"/>
                <a:ea typeface="楷体_GB2312" pitchFamily="49" charset="-122"/>
              </a:rPr>
              <a:t>人体发生触电后，根据电流通过人体的途径和人体触及带电体方式，一般可分为</a:t>
            </a:r>
            <a:r>
              <a:rPr lang="zh-CN" altLang="en-US" sz="2400" b="1" dirty="0">
                <a:solidFill>
                  <a:srgbClr val="CC3300"/>
                </a:solidFill>
                <a:latin typeface="楷体_GB2312" pitchFamily="49" charset="-122"/>
                <a:ea typeface="楷体_GB2312" pitchFamily="49" charset="-122"/>
              </a:rPr>
              <a:t>单相触电、两相触电及跨步电压触电 </a:t>
            </a:r>
            <a:endParaRPr lang="zh-CN" altLang="en-US" sz="2400" b="1" dirty="0">
              <a:solidFill>
                <a:srgbClr val="CC3300"/>
              </a:solidFill>
              <a:latin typeface="楷体_GB2312" pitchFamily="49" charset="-122"/>
              <a:ea typeface="楷体_GB2312" pitchFamily="49" charset="-122"/>
            </a:endParaRPr>
          </a:p>
        </p:txBody>
      </p:sp>
      <p:sp>
        <p:nvSpPr>
          <p:cNvPr id="63491" name="Rectangle 5"/>
          <p:cNvSpPr/>
          <p:nvPr/>
        </p:nvSpPr>
        <p:spPr>
          <a:xfrm>
            <a:off x="642938" y="2928938"/>
            <a:ext cx="1871662" cy="3667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en-US" sz="2400" b="1" dirty="0">
                <a:latin typeface="楷体_GB2312" pitchFamily="49" charset="-122"/>
                <a:ea typeface="楷体_GB2312" pitchFamily="49" charset="-122"/>
              </a:rPr>
              <a:t>带电作业</a:t>
            </a:r>
            <a:endParaRPr lang="zh-CN" altLang="en-US" sz="2400" b="1" dirty="0">
              <a:latin typeface="楷体_GB2312" pitchFamily="49" charset="-122"/>
              <a:ea typeface="楷体_GB2312" pitchFamily="49" charset="-122"/>
            </a:endParaRPr>
          </a:p>
        </p:txBody>
      </p:sp>
      <p:sp>
        <p:nvSpPr>
          <p:cNvPr id="63492" name="Rectangle 8"/>
          <p:cNvSpPr/>
          <p:nvPr/>
        </p:nvSpPr>
        <p:spPr>
          <a:xfrm>
            <a:off x="1071563" y="3357563"/>
            <a:ext cx="7273925" cy="2973387"/>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en-US" altLang="zh-CN" sz="2400" b="1" dirty="0">
                <a:latin typeface="楷体_GB2312" pitchFamily="49" charset="-122"/>
                <a:ea typeface="楷体_GB2312" pitchFamily="49" charset="-122"/>
              </a:rPr>
              <a:t>1</a:t>
            </a:r>
            <a:r>
              <a:rPr lang="zh-CN" altLang="en-US" sz="2400" b="1" dirty="0">
                <a:latin typeface="楷体_GB2312" pitchFamily="49" charset="-122"/>
                <a:ea typeface="楷体_GB2312" pitchFamily="49" charset="-122"/>
              </a:rPr>
              <a:t>．立即切断电源   </a:t>
            </a:r>
            <a:endParaRPr lang="zh-CN" altLang="en-US"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2</a:t>
            </a:r>
            <a:r>
              <a:rPr lang="zh-CN" altLang="en-US" sz="2400" b="1" dirty="0">
                <a:latin typeface="楷体_GB2312" pitchFamily="49" charset="-122"/>
                <a:ea typeface="楷体_GB2312" pitchFamily="49" charset="-122"/>
              </a:rPr>
              <a:t>．用干燥木杆或竹竿等不导电材料将触电部位脱离</a:t>
            </a:r>
            <a:endParaRPr lang="zh-CN" altLang="en-US"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3</a:t>
            </a:r>
            <a:r>
              <a:rPr lang="zh-CN" altLang="en-US" sz="2400" b="1" dirty="0">
                <a:latin typeface="楷体_GB2312" pitchFamily="49" charset="-122"/>
                <a:ea typeface="楷体_GB2312" pitchFamily="49" charset="-122"/>
              </a:rPr>
              <a:t>．抬到通风干燥处仰卧，将其上衣和裤带放松，观察其有无脉搏</a:t>
            </a:r>
            <a:endParaRPr lang="zh-CN" altLang="en-US"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4</a:t>
            </a:r>
            <a:r>
              <a:rPr lang="zh-CN" altLang="en-US" sz="2400" b="1" dirty="0">
                <a:latin typeface="楷体_GB2312" pitchFamily="49" charset="-122"/>
                <a:ea typeface="楷体_GB2312" pitchFamily="49" charset="-122"/>
              </a:rPr>
              <a:t>．若触电者呼吸及心跳均停止，应在人工呼吸的同时实施心肺复苏，及时呼叫救护车 </a:t>
            </a:r>
            <a:endParaRPr lang="zh-CN" altLang="en-US" sz="2400" b="1" dirty="0">
              <a:latin typeface="楷体_GB2312" pitchFamily="49" charset="-122"/>
              <a:ea typeface="楷体_GB2312" pitchFamily="49" charset="-122"/>
            </a:endParaRPr>
          </a:p>
        </p:txBody>
      </p:sp>
      <p:sp>
        <p:nvSpPr>
          <p:cNvPr id="63493" name="矩形 6"/>
          <p:cNvSpPr/>
          <p:nvPr/>
        </p:nvSpPr>
        <p:spPr>
          <a:xfrm>
            <a:off x="1928813" y="1000125"/>
            <a:ext cx="5357812" cy="4254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en-US" altLang="zh-CN" sz="2400" b="1" dirty="0">
                <a:solidFill>
                  <a:srgbClr val="CC3300"/>
                </a:solidFill>
                <a:latin typeface="楷体_GB2312" pitchFamily="49" charset="-122"/>
                <a:ea typeface="楷体_GB2312" pitchFamily="49" charset="-122"/>
              </a:rPr>
              <a:t> </a:t>
            </a:r>
            <a:r>
              <a:rPr lang="zh-CN" altLang="en-US" sz="2400" b="1" dirty="0">
                <a:solidFill>
                  <a:srgbClr val="CC3300"/>
                </a:solidFill>
                <a:latin typeface="楷体_GB2312" pitchFamily="49" charset="-122"/>
                <a:ea typeface="楷体_GB2312" pitchFamily="49" charset="-122"/>
              </a:rPr>
              <a:t>对触电者如何进行紧急抢救？</a:t>
            </a:r>
            <a:endParaRPr lang="zh-CN" altLang="en-US" sz="2400" b="1" dirty="0">
              <a:solidFill>
                <a:srgbClr val="CC3300"/>
              </a:solidFill>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2"/>
          <p:cNvSpPr>
            <a:spLocks noGrp="1"/>
          </p:cNvSpPr>
          <p:nvPr>
            <p:ph idx="1"/>
          </p:nvPr>
        </p:nvSpPr>
        <p:spPr>
          <a:xfrm>
            <a:off x="357188" y="1785938"/>
            <a:ext cx="8353425" cy="4895850"/>
          </a:xfrm>
          <a:ln/>
        </p:spPr>
        <p:txBody>
          <a:bodyPr vert="horz" wrap="square" lIns="91440" tIns="45720" rIns="91440" bIns="45720" anchor="t" anchorCtr="0"/>
          <a:p>
            <a:pPr marL="609600" indent="-609600" eaLnBrk="1" hangingPunct="1">
              <a:buFontTx/>
              <a:buNone/>
            </a:pPr>
            <a:r>
              <a:rPr lang="en-US" altLang="zh-CN" sz="2800" b="1" dirty="0"/>
              <a:t> </a:t>
            </a:r>
            <a:r>
              <a:rPr lang="zh-CN" altLang="en-US" sz="2000" b="1" dirty="0"/>
              <a:t>   </a:t>
            </a:r>
            <a:r>
              <a:rPr lang="zh-CN" altLang="en-US" sz="2000" b="1" dirty="0">
                <a:solidFill>
                  <a:srgbClr val="CC3300"/>
                </a:solidFill>
              </a:rPr>
              <a:t>   </a:t>
            </a:r>
            <a:r>
              <a:rPr lang="en-US" altLang="zh-CN" sz="2000" b="1" dirty="0">
                <a:solidFill>
                  <a:srgbClr val="CC3300"/>
                </a:solidFill>
              </a:rPr>
              <a:t>10</a:t>
            </a:r>
            <a:r>
              <a:rPr lang="zh-CN" altLang="en-US" sz="2000" b="1" dirty="0">
                <a:solidFill>
                  <a:srgbClr val="CC3300"/>
                </a:solidFill>
              </a:rPr>
              <a:t>不登高即是指：</a:t>
            </a:r>
            <a:endParaRPr lang="zh-CN" altLang="en-US" sz="2000" b="1" dirty="0">
              <a:solidFill>
                <a:srgbClr val="CC3300"/>
              </a:solidFill>
            </a:endParaRPr>
          </a:p>
          <a:p>
            <a:pPr marL="609600" indent="-609600" eaLnBrk="1" hangingPunct="1">
              <a:buFontTx/>
              <a:buNone/>
            </a:pPr>
            <a:r>
              <a:rPr lang="zh-CN" altLang="en-US" sz="2000" b="1" dirty="0"/>
              <a:t>         １．患有登高禁忌症者，如患有高血压、心脏病、贫血、癫痫等的工人不登高。</a:t>
            </a:r>
            <a:br>
              <a:rPr lang="zh-CN" altLang="en-US" sz="2000" b="1" dirty="0"/>
            </a:br>
            <a:r>
              <a:rPr lang="zh-CN" altLang="en-US" sz="2000" b="1" dirty="0"/>
              <a:t>２．未按规定办理高处作业审批手续的不登高。</a:t>
            </a:r>
            <a:br>
              <a:rPr lang="zh-CN" altLang="en-US" sz="2000" b="1" dirty="0"/>
            </a:br>
            <a:r>
              <a:rPr lang="zh-CN" altLang="en-US" sz="2000" b="1" dirty="0"/>
              <a:t>３．没有戴安全帽、系安全带，不扎紧裤管和无人监护不登高。</a:t>
            </a:r>
            <a:br>
              <a:rPr lang="zh-CN" altLang="en-US" sz="2000" b="1" dirty="0"/>
            </a:br>
            <a:r>
              <a:rPr lang="zh-CN" altLang="en-US" sz="2000" b="1" dirty="0"/>
              <a:t>４．暴雨、大雾、六级以上大风时，露天不登高。</a:t>
            </a:r>
            <a:endParaRPr lang="zh-CN" altLang="en-US" sz="2000" b="1" dirty="0"/>
          </a:p>
          <a:p>
            <a:pPr marL="609600" indent="-609600" eaLnBrk="1" hangingPunct="1">
              <a:buFontTx/>
              <a:buNone/>
            </a:pPr>
            <a:r>
              <a:rPr lang="zh-CN" altLang="en-US" sz="2000" b="1" dirty="0"/>
              <a:t>         ５．脚手架、跳板不牢不登高。</a:t>
            </a:r>
            <a:br>
              <a:rPr lang="zh-CN" altLang="en-US" sz="2000" b="1" dirty="0"/>
            </a:br>
            <a:r>
              <a:rPr lang="zh-CN" altLang="en-US" sz="2000" b="1" dirty="0"/>
              <a:t>６．梯子撑脚无防滑措施不登高；采用起重吊运、攀爬脚手架、攀爬设备等方式不登高。</a:t>
            </a:r>
            <a:endParaRPr lang="zh-CN" altLang="en-US" sz="2000" b="1" dirty="0"/>
          </a:p>
          <a:p>
            <a:pPr marL="609600" indent="-609600" eaLnBrk="1" hangingPunct="1">
              <a:buFontTx/>
              <a:buNone/>
            </a:pPr>
            <a:r>
              <a:rPr lang="zh-CN" altLang="en-US" sz="2000" b="1" dirty="0"/>
              <a:t>         ７．穿着易滑鞋和携带笨重物件不登高。</a:t>
            </a:r>
            <a:br>
              <a:rPr lang="zh-CN" altLang="en-US" sz="2000" b="1" dirty="0"/>
            </a:br>
            <a:r>
              <a:rPr lang="zh-CN" altLang="en-US" sz="2000" b="1" dirty="0"/>
              <a:t>８．石棉瓦和玻璃钢瓦片上无牢固跳板不登高。</a:t>
            </a:r>
            <a:br>
              <a:rPr lang="zh-CN" altLang="en-US" sz="2000" b="1" dirty="0"/>
            </a:br>
            <a:r>
              <a:rPr lang="zh-CN" altLang="en-US" sz="2000" b="1" dirty="0"/>
              <a:t>９．高压线旁无遮拦不登高。</a:t>
            </a:r>
            <a:endParaRPr lang="zh-CN" altLang="en-US" sz="2000" b="1" dirty="0"/>
          </a:p>
          <a:p>
            <a:pPr marL="609600" indent="-609600" eaLnBrk="1" hangingPunct="1">
              <a:buFontTx/>
              <a:buNone/>
            </a:pPr>
            <a:r>
              <a:rPr lang="zh-CN" altLang="en-US" sz="2000" b="1" dirty="0"/>
              <a:t>        １０．夜间照明不足不登高。</a:t>
            </a:r>
            <a:endParaRPr lang="zh-CN" altLang="en-US" sz="2000" b="1" dirty="0"/>
          </a:p>
        </p:txBody>
      </p:sp>
      <p:sp>
        <p:nvSpPr>
          <p:cNvPr id="64515" name="矩形 2"/>
          <p:cNvSpPr/>
          <p:nvPr/>
        </p:nvSpPr>
        <p:spPr>
          <a:xfrm>
            <a:off x="2500313" y="1071563"/>
            <a:ext cx="3795712" cy="5349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en-US" altLang="zh-CN"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登高作业</a:t>
            </a:r>
            <a:r>
              <a:rPr lang="en-US" altLang="zh-CN" sz="2400" b="1" dirty="0">
                <a:latin typeface="楷体_GB2312" pitchFamily="49" charset="-122"/>
                <a:ea typeface="楷体_GB2312" pitchFamily="49" charset="-122"/>
              </a:rPr>
              <a:t>10</a:t>
            </a:r>
            <a:r>
              <a:rPr lang="zh-CN" altLang="en-US" sz="2400" b="1" dirty="0">
                <a:latin typeface="楷体_GB2312" pitchFamily="49" charset="-122"/>
                <a:ea typeface="楷体_GB2312" pitchFamily="49" charset="-122"/>
              </a:rPr>
              <a:t>不登高禁令：</a:t>
            </a:r>
            <a:endParaRPr lang="zh-CN" altLang="en-US" sz="2400" b="1" dirty="0">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Grp="1"/>
          </p:cNvSpPr>
          <p:nvPr>
            <p:ph idx="1"/>
          </p:nvPr>
        </p:nvSpPr>
        <p:spPr>
          <a:xfrm>
            <a:off x="395288" y="1052513"/>
            <a:ext cx="8424862" cy="5472112"/>
          </a:xfrm>
          <a:ln/>
        </p:spPr>
        <p:txBody>
          <a:bodyPr vert="horz" wrap="square" lIns="91440" tIns="45720" rIns="91440" bIns="45720" anchor="t" anchorCtr="0"/>
          <a:p>
            <a:pPr eaLnBrk="1" hangingPunct="1">
              <a:lnSpc>
                <a:spcPct val="130000"/>
              </a:lnSpc>
              <a:buFontTx/>
              <a:buNone/>
            </a:pPr>
            <a:r>
              <a:rPr lang="en-US" altLang="zh-CN" sz="2000" b="1" dirty="0"/>
              <a:t>    ●</a:t>
            </a:r>
            <a:r>
              <a:rPr lang="zh-CN" altLang="en-US" sz="2000" b="1" dirty="0"/>
              <a:t>高处作业：</a:t>
            </a:r>
            <a:endParaRPr lang="zh-CN" altLang="en-US" sz="2000" b="1" dirty="0"/>
          </a:p>
          <a:p>
            <a:pPr eaLnBrk="1" hangingPunct="1">
              <a:lnSpc>
                <a:spcPct val="130000"/>
              </a:lnSpc>
              <a:buFontTx/>
              <a:buNone/>
            </a:pPr>
            <a:r>
              <a:rPr lang="zh-CN" altLang="en-US" sz="2000" b="1" dirty="0"/>
              <a:t>        我国规定在</a:t>
            </a:r>
            <a:r>
              <a:rPr lang="en-US" altLang="zh-CN" sz="2000" b="1" dirty="0"/>
              <a:t>2M</a:t>
            </a:r>
            <a:r>
              <a:rPr lang="zh-CN" altLang="en-US" sz="2000" b="1" dirty="0"/>
              <a:t>以上作业时即为高空作业，在高处作业必需佩带安全带或设置安全网、护栏等防护措施。</a:t>
            </a:r>
            <a:endParaRPr lang="zh-CN" altLang="en-US" sz="2000" b="1" dirty="0"/>
          </a:p>
          <a:p>
            <a:pPr eaLnBrk="1" hangingPunct="1">
              <a:lnSpc>
                <a:spcPct val="130000"/>
              </a:lnSpc>
              <a:buFontTx/>
              <a:buNone/>
            </a:pPr>
            <a:r>
              <a:rPr lang="zh-CN" altLang="en-US" sz="2000" b="1" dirty="0"/>
              <a:t>         高处作业有“三宝”为：安全帽、安全带、安全网。</a:t>
            </a:r>
            <a:endParaRPr lang="zh-CN" altLang="en-US" sz="2000" b="1" dirty="0"/>
          </a:p>
          <a:p>
            <a:pPr eaLnBrk="1" hangingPunct="1">
              <a:lnSpc>
                <a:spcPct val="130000"/>
              </a:lnSpc>
              <a:buFontTx/>
              <a:buNone/>
            </a:pPr>
            <a:r>
              <a:rPr lang="zh-CN" altLang="en-US" sz="2000" b="1" dirty="0"/>
              <a:t>         根据作业环境的不同，安全帽的颜色也不同例</a:t>
            </a:r>
            <a:r>
              <a:rPr lang="zh-CN" altLang="en-US" sz="1800" b="1" dirty="0"/>
              <a:t>如红色</a:t>
            </a:r>
            <a:r>
              <a:rPr lang="en-US" altLang="zh-CN" sz="1800" b="1" dirty="0"/>
              <a:t>:</a:t>
            </a:r>
            <a:r>
              <a:rPr lang="zh-CN" altLang="en-US" sz="1800" b="1" dirty="0"/>
              <a:t>特种工或高危工 ；黄色</a:t>
            </a:r>
            <a:r>
              <a:rPr lang="en-US" altLang="zh-CN" sz="1800" b="1" dirty="0"/>
              <a:t>:</a:t>
            </a:r>
            <a:r>
              <a:rPr lang="zh-CN" altLang="en-US" sz="1800" b="1" dirty="0"/>
              <a:t>普通工 ；蓝色</a:t>
            </a:r>
            <a:r>
              <a:rPr lang="en-US" altLang="zh-CN" sz="1800" b="1" dirty="0"/>
              <a:t>:</a:t>
            </a:r>
            <a:r>
              <a:rPr lang="zh-CN" altLang="en-US" sz="1800" b="1" dirty="0"/>
              <a:t>技术工 ；白色</a:t>
            </a:r>
            <a:r>
              <a:rPr lang="en-US" altLang="zh-CN" sz="1800" b="1" dirty="0"/>
              <a:t>:</a:t>
            </a:r>
            <a:r>
              <a:rPr lang="zh-CN" altLang="en-US" sz="1800" b="1" dirty="0"/>
              <a:t>其他</a:t>
            </a:r>
            <a:r>
              <a:rPr lang="zh-CN" altLang="en-US" sz="1800" dirty="0"/>
              <a:t>等</a:t>
            </a:r>
            <a:endParaRPr lang="zh-CN" altLang="en-US" sz="1800" b="1" dirty="0"/>
          </a:p>
          <a:p>
            <a:pPr eaLnBrk="1" hangingPunct="1">
              <a:lnSpc>
                <a:spcPct val="130000"/>
              </a:lnSpc>
              <a:buFontTx/>
              <a:buNone/>
            </a:pPr>
            <a:r>
              <a:rPr lang="zh-CN" altLang="en-US" sz="1800" b="1" dirty="0"/>
              <a:t>     </a:t>
            </a:r>
            <a:r>
              <a:rPr lang="zh-CN" altLang="en-US" sz="2000" b="1" dirty="0"/>
              <a:t>●</a:t>
            </a:r>
            <a:r>
              <a:rPr lang="zh-CN" altLang="en-US" sz="1800" b="1" dirty="0"/>
              <a:t> </a:t>
            </a:r>
            <a:r>
              <a:rPr lang="zh-CN" altLang="en-US" sz="2000" b="1" dirty="0"/>
              <a:t>禁火区动火、防火相关知识</a:t>
            </a:r>
            <a:endParaRPr lang="zh-CN" altLang="en-US" sz="2000" b="1" dirty="0"/>
          </a:p>
          <a:p>
            <a:pPr eaLnBrk="1" hangingPunct="1">
              <a:lnSpc>
                <a:spcPct val="130000"/>
              </a:lnSpc>
              <a:buFontTx/>
              <a:buNone/>
            </a:pPr>
            <a:r>
              <a:rPr lang="zh-CN" altLang="en-US" sz="2000" b="1" dirty="0"/>
              <a:t>         我们的六车间内含酒业，酒精是易燃易爆产品，故安全是第一要素。 </a:t>
            </a:r>
            <a:endParaRPr lang="zh-CN" altLang="en-US" sz="2000" b="1" dirty="0"/>
          </a:p>
          <a:p>
            <a:pPr eaLnBrk="1" hangingPunct="1">
              <a:buFontTx/>
              <a:buNone/>
            </a:pPr>
            <a:r>
              <a:rPr lang="zh-CN" altLang="en-US" sz="1800" b="1" dirty="0"/>
              <a:t>       </a:t>
            </a:r>
            <a:r>
              <a:rPr lang="en-US" altLang="zh-CN" sz="1800" b="1" dirty="0"/>
              <a:t>1</a:t>
            </a:r>
            <a:r>
              <a:rPr lang="zh-CN" altLang="en-US" sz="1800" b="1" dirty="0"/>
              <a:t>、空气不流通的狭小地方使用不能使用二氧化碳灭火器</a:t>
            </a:r>
            <a:r>
              <a:rPr lang="zh-CN" altLang="en-US" dirty="0"/>
              <a:t>，</a:t>
            </a:r>
            <a:r>
              <a:rPr lang="zh-CN" altLang="en-US" sz="1800" b="1" dirty="0"/>
              <a:t>否则会造成人员缺氧。</a:t>
            </a:r>
            <a:endParaRPr lang="zh-CN" altLang="en-US" sz="1800" b="1" dirty="0"/>
          </a:p>
          <a:p>
            <a:pPr eaLnBrk="1" hangingPunct="1">
              <a:buFontTx/>
              <a:buNone/>
            </a:pPr>
            <a:r>
              <a:rPr lang="zh-CN" altLang="en-US" sz="1800" b="1" dirty="0"/>
              <a:t>      </a:t>
            </a:r>
            <a:r>
              <a:rPr lang="en-US" altLang="zh-CN" sz="1800" b="1" dirty="0"/>
              <a:t>2</a:t>
            </a:r>
            <a:r>
              <a:rPr lang="zh-CN" altLang="en-US" sz="1800" b="1" dirty="0"/>
              <a:t>、扑救电气设备火灾时则需用二氧化碳灭火器或四氯化碳灭火器。</a:t>
            </a:r>
            <a:endParaRPr lang="en-US" altLang="zh-CN" sz="1800" b="1" dirty="0"/>
          </a:p>
          <a:p>
            <a:pPr eaLnBrk="1" hangingPunct="1">
              <a:buFontTx/>
              <a:buNone/>
            </a:pPr>
            <a:r>
              <a:rPr lang="en-US" altLang="zh-CN" sz="1800" b="1" dirty="0"/>
              <a:t>     </a:t>
            </a:r>
            <a:endParaRPr lang="zh-CN" altLang="en-US" sz="1800" b="1" dirty="0"/>
          </a:p>
        </p:txBody>
      </p:sp>
      <p:sp>
        <p:nvSpPr>
          <p:cNvPr id="65539" name="Rectangle 3"/>
          <p:cNvSpPr/>
          <p:nvPr/>
        </p:nvSpPr>
        <p:spPr>
          <a:xfrm>
            <a:off x="611188" y="346075"/>
            <a:ext cx="63373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en-US" sz="2800" b="1" dirty="0">
                <a:solidFill>
                  <a:srgbClr val="CC3300"/>
                </a:solidFill>
                <a:latin typeface="楷体_GB2312" pitchFamily="49" charset="-122"/>
                <a:ea typeface="楷体_GB2312" pitchFamily="49" charset="-122"/>
              </a:rPr>
              <a:t>危险作业管理制度及相关小知识</a:t>
            </a:r>
            <a:endParaRPr lang="zh-CN" altLang="en-US" sz="2400" b="1" dirty="0">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6"/>
          <p:cNvSpPr>
            <a:spLocks noGrp="1"/>
          </p:cNvSpPr>
          <p:nvPr>
            <p:ph type="title"/>
          </p:nvPr>
        </p:nvSpPr>
        <p:spPr>
          <a:xfrm>
            <a:off x="1150938" y="928688"/>
            <a:ext cx="5207000" cy="769937"/>
          </a:xfrm>
          <a:ln/>
        </p:spPr>
        <p:txBody>
          <a:bodyPr vert="horz" wrap="square" lIns="91440" tIns="45720" rIns="91440" bIns="45720" anchor="b" anchorCtr="0">
            <a:spAutoFit/>
          </a:bodyPr>
          <a:p>
            <a:r>
              <a:rPr lang="zh-CN" altLang="en-US" b="1" dirty="0"/>
              <a:t>有中毒或窒息危险</a:t>
            </a:r>
            <a:endParaRPr lang="zh-CN" altLang="en-US" b="1" dirty="0"/>
          </a:p>
        </p:txBody>
      </p:sp>
      <p:sp>
        <p:nvSpPr>
          <p:cNvPr id="66563" name="Rectangle 7"/>
          <p:cNvSpPr/>
          <p:nvPr/>
        </p:nvSpPr>
        <p:spPr>
          <a:xfrm>
            <a:off x="785813" y="2428875"/>
            <a:ext cx="7681912" cy="3490913"/>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en-US" sz="2400" b="1" dirty="0">
                <a:latin typeface="楷体_GB2312" pitchFamily="49" charset="-122"/>
                <a:ea typeface="楷体_GB2312" pitchFamily="49" charset="-122"/>
              </a:rPr>
              <a:t>在进行密闭排水沟疏通中，容易发生硫化氢中毒，作业时必须采取预防中毒的措施，而我们的罐也是属于密闭空间作业，所以同样也要做到：</a:t>
            </a:r>
            <a:endParaRPr lang="zh-CN" altLang="en-US"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1</a:t>
            </a:r>
            <a:r>
              <a:rPr lang="zh-CN" altLang="en-US" sz="2400" b="1" dirty="0">
                <a:latin typeface="楷体_GB2312" pitchFamily="49" charset="-122"/>
                <a:ea typeface="楷体_GB2312" pitchFamily="49" charset="-122"/>
              </a:rPr>
              <a:t>．先通风排气</a:t>
            </a:r>
            <a:endParaRPr lang="zh-CN" altLang="en-US"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2</a:t>
            </a:r>
            <a:r>
              <a:rPr lang="zh-CN" altLang="en-US" sz="2400" b="1" dirty="0">
                <a:latin typeface="楷体_GB2312" pitchFamily="49" charset="-122"/>
                <a:ea typeface="楷体_GB2312" pitchFamily="49" charset="-122"/>
              </a:rPr>
              <a:t>．操作时，带防毒面具，身上缚以救生带</a:t>
            </a:r>
            <a:endParaRPr lang="zh-CN" altLang="en-US"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3</a:t>
            </a:r>
            <a:r>
              <a:rPr lang="zh-CN" altLang="en-US" sz="2400" b="1" dirty="0">
                <a:latin typeface="楷体_GB2312" pitchFamily="49" charset="-122"/>
                <a:ea typeface="楷体_GB2312" pitchFamily="49" charset="-122"/>
              </a:rPr>
              <a:t>．有人在危险区外监护并准备好救护设施</a:t>
            </a:r>
            <a:endParaRPr lang="zh-CN" altLang="en-US"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4</a:t>
            </a:r>
            <a:r>
              <a:rPr lang="zh-CN" altLang="en-US" sz="2400" b="1" dirty="0">
                <a:latin typeface="楷体_GB2312" pitchFamily="49" charset="-122"/>
                <a:ea typeface="楷体_GB2312" pitchFamily="49" charset="-122"/>
              </a:rPr>
              <a:t>．如果有人中毒晕倒，要在确保安全防护的情况下救援 </a:t>
            </a:r>
            <a:endParaRPr lang="zh-CN" altLang="en-US" sz="2400" b="1" dirty="0">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3"/>
          <p:cNvSpPr/>
          <p:nvPr/>
        </p:nvSpPr>
        <p:spPr>
          <a:xfrm>
            <a:off x="4427538" y="692150"/>
            <a:ext cx="4535487" cy="3240088"/>
          </a:xfrm>
          <a:prstGeom prst="rect">
            <a:avLst/>
          </a:prstGeom>
          <a:noFill/>
          <a:ln w="9525">
            <a:noFill/>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342900" lvl="0" indent="-342900" eaLnBrk="1" hangingPunct="1">
              <a:lnSpc>
                <a:spcPct val="115000"/>
              </a:lnSpc>
              <a:buClrTx/>
              <a:buSzTx/>
              <a:buFontTx/>
              <a:buChar char="•"/>
            </a:pPr>
            <a:r>
              <a:rPr lang="en-US" altLang="zh-CN" sz="24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故进入容器、设备</a:t>
            </a:r>
            <a:r>
              <a:rPr lang="en-US" altLang="zh-CN" sz="2400" b="1" dirty="0">
                <a:latin typeface="楷体_GB2312" pitchFamily="49" charset="-122"/>
                <a:ea typeface="楷体_GB2312" pitchFamily="49" charset="-122"/>
              </a:rPr>
              <a:t>8</a:t>
            </a:r>
            <a:r>
              <a:rPr lang="zh-CN" altLang="en-US" sz="2400" b="1" dirty="0">
                <a:latin typeface="楷体_GB2312" pitchFamily="49" charset="-122"/>
                <a:ea typeface="楷体_GB2312" pitchFamily="49" charset="-122"/>
              </a:rPr>
              <a:t>个必须</a:t>
            </a: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1</a:t>
            </a:r>
            <a:r>
              <a:rPr lang="zh-CN" altLang="en-US" sz="2400" b="1" dirty="0">
                <a:latin typeface="楷体_GB2312" pitchFamily="49" charset="-122"/>
                <a:ea typeface="楷体_GB2312" pitchFamily="49" charset="-122"/>
              </a:rPr>
              <a:t>．必须申请，并得到批准；</a:t>
            </a:r>
            <a:endParaRPr lang="zh-CN" altLang="en-US" sz="2400" b="1" dirty="0">
              <a:latin typeface="楷体_GB2312" pitchFamily="49" charset="-122"/>
              <a:ea typeface="楷体_GB2312" pitchFamily="49" charset="-122"/>
            </a:endParaRPr>
          </a:p>
          <a:p>
            <a:pPr marL="342900" lvl="0" indent="-342900" eaLnBrk="1" hangingPunct="1">
              <a:lnSpc>
                <a:spcPct val="115000"/>
              </a:lnSpc>
              <a:buClrTx/>
              <a:buSzTx/>
              <a:buFontTx/>
              <a:buChar char="•"/>
            </a:pP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2</a:t>
            </a:r>
            <a:r>
              <a:rPr lang="zh-CN" altLang="en-US" sz="2400" b="1" dirty="0">
                <a:latin typeface="楷体_GB2312" pitchFamily="49" charset="-122"/>
                <a:ea typeface="楷体_GB2312" pitchFamily="49" charset="-122"/>
              </a:rPr>
              <a:t>．必须进行安全隔绝； </a:t>
            </a: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3</a:t>
            </a:r>
            <a:r>
              <a:rPr lang="zh-CN" altLang="en-US" sz="2400" b="1" dirty="0">
                <a:latin typeface="楷体_GB2312" pitchFamily="49" charset="-122"/>
                <a:ea typeface="楷体_GB2312" pitchFamily="49" charset="-122"/>
              </a:rPr>
              <a:t>．必须进行置换、通风；</a:t>
            </a:r>
            <a:endParaRPr lang="zh-CN" altLang="en-US" sz="2400" b="1" dirty="0">
              <a:latin typeface="楷体_GB2312" pitchFamily="49" charset="-122"/>
              <a:ea typeface="楷体_GB2312" pitchFamily="49" charset="-122"/>
            </a:endParaRPr>
          </a:p>
          <a:p>
            <a:pPr marL="342900" lvl="0" indent="-342900" eaLnBrk="1" hangingPunct="1">
              <a:lnSpc>
                <a:spcPct val="115000"/>
              </a:lnSpc>
              <a:buClrTx/>
              <a:buSzTx/>
              <a:buFontTx/>
              <a:buChar char="•"/>
            </a:pP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4</a:t>
            </a:r>
            <a:r>
              <a:rPr lang="zh-CN" altLang="en-US" sz="2400" b="1" dirty="0">
                <a:latin typeface="楷体_GB2312" pitchFamily="49" charset="-122"/>
                <a:ea typeface="楷体_GB2312" pitchFamily="49" charset="-122"/>
              </a:rPr>
              <a:t>．必须按时间要求，进行安全分析； </a:t>
            </a: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5</a:t>
            </a:r>
            <a:r>
              <a:rPr lang="zh-CN" altLang="en-US" sz="2400" b="1" dirty="0">
                <a:latin typeface="楷体_GB2312" pitchFamily="49" charset="-122"/>
                <a:ea typeface="楷体_GB2312" pitchFamily="49" charset="-122"/>
              </a:rPr>
              <a:t>．必须配戴规定的防护用具；</a:t>
            </a:r>
            <a:endParaRPr lang="zh-CN" altLang="en-US" sz="2400" b="1" dirty="0">
              <a:latin typeface="楷体_GB2312" pitchFamily="49" charset="-122"/>
              <a:ea typeface="楷体_GB2312" pitchFamily="49" charset="-122"/>
            </a:endParaRPr>
          </a:p>
          <a:p>
            <a:pPr marL="342900" lvl="0" indent="-342900" eaLnBrk="1" hangingPunct="1">
              <a:lnSpc>
                <a:spcPct val="115000"/>
              </a:lnSpc>
              <a:buClrTx/>
              <a:buSzTx/>
              <a:buFontTx/>
              <a:buChar char="•"/>
            </a:pP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6</a:t>
            </a:r>
            <a:r>
              <a:rPr lang="zh-CN" altLang="en-US" sz="2400" b="1" dirty="0">
                <a:latin typeface="楷体_GB2312" pitchFamily="49" charset="-122"/>
                <a:ea typeface="楷体_GB2312" pitchFamily="49" charset="-122"/>
              </a:rPr>
              <a:t>．必须在器外有人监护； </a:t>
            </a: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7</a:t>
            </a:r>
            <a:r>
              <a:rPr lang="zh-CN" altLang="en-US" sz="2400" b="1" dirty="0">
                <a:latin typeface="楷体_GB2312" pitchFamily="49" charset="-122"/>
                <a:ea typeface="楷体_GB2312" pitchFamily="49" charset="-122"/>
              </a:rPr>
              <a:t>．监护人员必须坚守岗位；</a:t>
            </a:r>
            <a:endParaRPr lang="zh-CN" altLang="en-US" sz="2400" b="1" dirty="0">
              <a:latin typeface="楷体_GB2312" pitchFamily="49" charset="-122"/>
              <a:ea typeface="楷体_GB2312" pitchFamily="49" charset="-122"/>
            </a:endParaRPr>
          </a:p>
          <a:p>
            <a:pPr marL="342900" lvl="0" indent="-342900" eaLnBrk="1" hangingPunct="1">
              <a:lnSpc>
                <a:spcPct val="115000"/>
              </a:lnSpc>
              <a:buClrTx/>
              <a:buSzTx/>
              <a:buFontTx/>
              <a:buChar char="•"/>
            </a:pPr>
            <a:r>
              <a:rPr lang="zh-CN" altLang="en-US" sz="24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8</a:t>
            </a:r>
            <a:r>
              <a:rPr lang="zh-CN" altLang="en-US" sz="2400" b="1" dirty="0">
                <a:latin typeface="楷体_GB2312" pitchFamily="49" charset="-122"/>
                <a:ea typeface="楷体_GB2312" pitchFamily="49" charset="-122"/>
              </a:rPr>
              <a:t>．必须有抢救设备和措施。</a:t>
            </a:r>
            <a:endParaRPr lang="zh-CN" altLang="en-US" sz="2400" b="1" dirty="0">
              <a:latin typeface="楷体_GB2312" pitchFamily="49" charset="-122"/>
              <a:ea typeface="楷体_GB2312" pitchFamily="49" charset="-122"/>
            </a:endParaRPr>
          </a:p>
        </p:txBody>
      </p:sp>
      <p:pic>
        <p:nvPicPr>
          <p:cNvPr id="67587" name="Picture 5" descr="Y6QT{EWL}%XC6NX]1[{650N"/>
          <p:cNvPicPr>
            <a:picLocks noChangeAspect="1"/>
          </p:cNvPicPr>
          <p:nvPr/>
        </p:nvPicPr>
        <p:blipFill>
          <a:blip r:embed="rId1"/>
          <a:stretch>
            <a:fillRect/>
          </a:stretch>
        </p:blipFill>
        <p:spPr>
          <a:xfrm>
            <a:off x="1571625" y="4286250"/>
            <a:ext cx="2876550" cy="2190750"/>
          </a:xfrm>
          <a:prstGeom prst="rect">
            <a:avLst/>
          </a:prstGeom>
          <a:noFill/>
          <a:ln w="9525">
            <a:noFill/>
          </a:ln>
        </p:spPr>
      </p:pic>
      <p:pic>
        <p:nvPicPr>
          <p:cNvPr id="67588" name="Picture 6" descr="KK[XAVELA)7810G}06($PED"/>
          <p:cNvPicPr>
            <a:picLocks noChangeAspect="1"/>
          </p:cNvPicPr>
          <p:nvPr/>
        </p:nvPicPr>
        <p:blipFill>
          <a:blip r:embed="rId2"/>
          <a:stretch>
            <a:fillRect/>
          </a:stretch>
        </p:blipFill>
        <p:spPr>
          <a:xfrm>
            <a:off x="468313" y="404813"/>
            <a:ext cx="2374900" cy="3455987"/>
          </a:xfrm>
          <a:prstGeom prst="rect">
            <a:avLst/>
          </a:prstGeom>
          <a:noFill/>
          <a:ln w="9525">
            <a:noFill/>
          </a:ln>
        </p:spPr>
      </p:pic>
      <p:sp>
        <p:nvSpPr>
          <p:cNvPr id="67589" name="Text Box 7"/>
          <p:cNvSpPr txBox="1"/>
          <p:nvPr/>
        </p:nvSpPr>
        <p:spPr>
          <a:xfrm>
            <a:off x="2967038" y="928688"/>
            <a:ext cx="604837" cy="7572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en-US" sz="2400" b="1" dirty="0">
                <a:latin typeface="楷体_GB2312" pitchFamily="49" charset="-122"/>
                <a:ea typeface="楷体_GB2312" pitchFamily="49" charset="-122"/>
              </a:rPr>
              <a:t>罐      体</a:t>
            </a:r>
            <a:endParaRPr lang="zh-CN" altLang="en-US" sz="2400" b="1" dirty="0">
              <a:latin typeface="楷体_GB2312" pitchFamily="49" charset="-122"/>
              <a:ea typeface="楷体_GB2312" pitchFamily="49" charset="-122"/>
            </a:endParaRPr>
          </a:p>
        </p:txBody>
      </p:sp>
      <p:sp>
        <p:nvSpPr>
          <p:cNvPr id="67590" name="Text Box 8"/>
          <p:cNvSpPr txBox="1"/>
          <p:nvPr/>
        </p:nvSpPr>
        <p:spPr>
          <a:xfrm>
            <a:off x="5508625" y="4941888"/>
            <a:ext cx="1368425" cy="3667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en-US" sz="2400" b="1" dirty="0">
                <a:latin typeface="楷体_GB2312" pitchFamily="49" charset="-122"/>
                <a:ea typeface="楷体_GB2312" pitchFamily="49" charset="-122"/>
              </a:rPr>
              <a:t>罐内</a:t>
            </a:r>
            <a:endParaRPr lang="zh-CN" altLang="en-US" sz="2400" b="1" dirty="0">
              <a:latin typeface="楷体_GB2312" pitchFamily="49" charset="-122"/>
              <a:ea typeface="楷体_GB2312" pitchFamily="49" charset="-122"/>
            </a:endParaRPr>
          </a:p>
        </p:txBody>
      </p:sp>
    </p:spTree>
  </p:cSld>
  <p:clrMapOvr>
    <a:masterClrMapping/>
  </p:clrMapOvr>
  <p:transition spd="slow">
    <p:random/>
    <p:sndAc>
      <p:stSnd>
        <p:snd r:embed="rId3" name="type.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Text Box 4"/>
          <p:cNvSpPr txBox="1"/>
          <p:nvPr/>
        </p:nvSpPr>
        <p:spPr>
          <a:xfrm>
            <a:off x="684213" y="549275"/>
            <a:ext cx="3387725" cy="4254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en-US" sz="2400" b="1" dirty="0">
                <a:solidFill>
                  <a:srgbClr val="CC3300"/>
                </a:solidFill>
                <a:latin typeface="楷体_GB2312" pitchFamily="49" charset="-122"/>
                <a:ea typeface="楷体_GB2312" pitchFamily="49" charset="-122"/>
              </a:rPr>
              <a:t>进入罐内维修作业流程</a:t>
            </a:r>
            <a:endParaRPr lang="zh-CN" altLang="en-US" sz="2400" b="1" dirty="0">
              <a:solidFill>
                <a:srgbClr val="CC3300"/>
              </a:solidFill>
              <a:latin typeface="楷体_GB2312" pitchFamily="49" charset="-122"/>
              <a:ea typeface="楷体_GB2312" pitchFamily="49" charset="-122"/>
            </a:endParaRPr>
          </a:p>
        </p:txBody>
      </p:sp>
      <p:graphicFrame>
        <p:nvGraphicFramePr>
          <p:cNvPr id="128195" name="Group 195"/>
          <p:cNvGraphicFramePr>
            <a:graphicFrameLocks noGrp="1"/>
          </p:cNvGraphicFramePr>
          <p:nvPr>
            <p:ph sz="half" idx="1"/>
          </p:nvPr>
        </p:nvGraphicFramePr>
        <p:xfrm>
          <a:off x="323850" y="1052513"/>
          <a:ext cx="4038600" cy="4929188"/>
        </p:xfrm>
        <a:graphic>
          <a:graphicData uri="http://schemas.openxmlformats.org/drawingml/2006/table">
            <a:tbl>
              <a:tblPr/>
              <a:tblGrid>
                <a:gridCol w="4038600"/>
              </a:tblGrid>
              <a:tr h="335323">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、发现设备异常情况停止使用</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323">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、挂警示牌以防其他人员误启动</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323">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、通知设备部维修人员检查异常</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323">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4</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、车间安排配合维修人员</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67">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5</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、切断空气开关及取下保险丝（切断电源）</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323">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6</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、检查该锅所有阀门是否关闭</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323">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7</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、检查维护工器具是否完好</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323">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8</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、人员保护措施是否到位</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323">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9</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、将梯子固定完好，防止打滑</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066">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10</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、是否有两人以上配合维修，一人在平台一人在锅底。平台人员与锅底人员保持沟通确保人员安全</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323">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11</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、维修、维护后人员是否离开设备</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323">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12</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、设备试运行是否符合生产要求</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323">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13</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、摘掉警示牌</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28201" name="Group 201"/>
          <p:cNvGraphicFramePr>
            <a:graphicFrameLocks noGrp="1"/>
          </p:cNvGraphicFramePr>
          <p:nvPr>
            <p:ph sz="half" idx="1"/>
          </p:nvPr>
        </p:nvGraphicFramePr>
        <p:xfrm>
          <a:off x="4643438" y="1052513"/>
          <a:ext cx="4321175" cy="4860925"/>
        </p:xfrm>
        <a:graphic>
          <a:graphicData uri="http://schemas.openxmlformats.org/drawingml/2006/table">
            <a:tbl>
              <a:tblPr/>
              <a:tblGrid>
                <a:gridCol w="4321175"/>
              </a:tblGrid>
              <a:tr h="411216">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、设备停止运转、保证内部非高温、无物料</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95">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、安排两人以上清理（一人在平台一人在锅底）</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804">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、悬挂警示牌（清罐中，禁止开启）</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216">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4</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、切断电源，取下保险丝（切断电源）</a:t>
                      </a:r>
                      <a:endPar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216">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5</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、检查该锅所有阀门是否关闭</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216">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6</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、下锅人员佩戴好个人安全防护用品</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216">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7</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、清理工器具是否完好</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216">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8</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、将梯子固定完好，防止打滑</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95">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9</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、平台人员与锅底人员保持沟通确保人员安全</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216">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10</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、清埋结束，人员出锅，拿掉牌</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216">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11</a:t>
                      </a: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设备开使运转</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9691" name="Text Box 197"/>
          <p:cNvSpPr txBox="1"/>
          <p:nvPr/>
        </p:nvSpPr>
        <p:spPr>
          <a:xfrm>
            <a:off x="5003800" y="549275"/>
            <a:ext cx="3640138" cy="4254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en-US" sz="2400" b="1" dirty="0">
                <a:solidFill>
                  <a:srgbClr val="CC3300"/>
                </a:solidFill>
                <a:latin typeface="楷体_GB2312" pitchFamily="49" charset="-122"/>
                <a:ea typeface="楷体_GB2312" pitchFamily="49" charset="-122"/>
              </a:rPr>
              <a:t>进入罐内进行清罐作业</a:t>
            </a:r>
            <a:endParaRPr lang="zh-CN" altLang="en-US" sz="2400" b="1" dirty="0">
              <a:solidFill>
                <a:srgbClr val="CC3300"/>
              </a:solidFill>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4"/>
          <p:cNvSpPr/>
          <p:nvPr/>
        </p:nvSpPr>
        <p:spPr>
          <a:xfrm>
            <a:off x="2700338" y="333375"/>
            <a:ext cx="3240087" cy="366713"/>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en-US" sz="2400" b="1" dirty="0">
                <a:solidFill>
                  <a:srgbClr val="CC3300"/>
                </a:solidFill>
                <a:latin typeface="楷体_GB2312" pitchFamily="49" charset="-122"/>
                <a:ea typeface="楷体_GB2312" pitchFamily="49" charset="-122"/>
              </a:rPr>
              <a:t>设备部人员日常安全操作规程 </a:t>
            </a:r>
            <a:endParaRPr lang="zh-CN" altLang="en-US" sz="2400" b="1" dirty="0">
              <a:solidFill>
                <a:srgbClr val="CC3300"/>
              </a:solidFill>
              <a:latin typeface="楷体_GB2312" pitchFamily="49" charset="-122"/>
              <a:ea typeface="楷体_GB2312" pitchFamily="49" charset="-122"/>
            </a:endParaRPr>
          </a:p>
        </p:txBody>
      </p:sp>
      <p:sp>
        <p:nvSpPr>
          <p:cNvPr id="70659" name="Rectangle 5"/>
          <p:cNvSpPr/>
          <p:nvPr/>
        </p:nvSpPr>
        <p:spPr>
          <a:xfrm>
            <a:off x="1500188" y="1214438"/>
            <a:ext cx="1911350" cy="366712"/>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en-US" sz="2400" b="1" dirty="0">
                <a:latin typeface="楷体_GB2312" pitchFamily="49" charset="-122"/>
                <a:ea typeface="楷体_GB2312" pitchFamily="49" charset="-122"/>
              </a:rPr>
              <a:t>一</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电工操作规程 </a:t>
            </a:r>
            <a:endParaRPr lang="zh-CN" altLang="en-US" sz="2400" b="1" dirty="0">
              <a:latin typeface="楷体_GB2312" pitchFamily="49" charset="-122"/>
              <a:ea typeface="楷体_GB2312" pitchFamily="49" charset="-122"/>
            </a:endParaRPr>
          </a:p>
        </p:txBody>
      </p:sp>
      <p:sp>
        <p:nvSpPr>
          <p:cNvPr id="70660" name="Rectangle 6"/>
          <p:cNvSpPr/>
          <p:nvPr/>
        </p:nvSpPr>
        <p:spPr>
          <a:xfrm>
            <a:off x="285750" y="2000250"/>
            <a:ext cx="5329238" cy="4635500"/>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en-US" altLang="zh-CN" sz="1800" b="1" dirty="0">
                <a:latin typeface="楷体_GB2312" pitchFamily="49" charset="-122"/>
                <a:ea typeface="楷体_GB2312" pitchFamily="49" charset="-122"/>
              </a:rPr>
              <a:t>1</a:t>
            </a:r>
            <a:r>
              <a:rPr lang="zh-CN" altLang="en-US" sz="1800" b="1" dirty="0">
                <a:latin typeface="楷体_GB2312" pitchFamily="49" charset="-122"/>
                <a:ea typeface="楷体_GB2312" pitchFamily="49" charset="-122"/>
              </a:rPr>
              <a:t>、当生产线各电机线圈烧毁或轴承故障时，需电工拆下修理。拆线前，先断开此电机的断路器，再用电笔验电，确认无电后，挂上</a:t>
            </a:r>
            <a:r>
              <a:rPr lang="zh-CN" altLang="en-US" sz="1800" b="1" dirty="0">
                <a:solidFill>
                  <a:srgbClr val="CC3300"/>
                </a:solidFill>
                <a:latin typeface="楷体_GB2312" pitchFamily="49" charset="-122"/>
                <a:ea typeface="楷体_GB2312" pitchFamily="49" charset="-122"/>
              </a:rPr>
              <a:t>“线路有人工作！禁止合闸！”</a:t>
            </a:r>
            <a:r>
              <a:rPr lang="zh-CN" altLang="en-US" sz="1800" b="1" dirty="0">
                <a:latin typeface="楷体_GB2312" pitchFamily="49" charset="-122"/>
                <a:ea typeface="楷体_GB2312" pitchFamily="49" charset="-122"/>
              </a:rPr>
              <a:t>的标示牌方可拆线，拆下的电机线须用电工胶布包好。</a:t>
            </a:r>
            <a:endParaRPr lang="zh-CN" altLang="en-US" sz="18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en-US" altLang="zh-CN" sz="1800" b="1" dirty="0">
                <a:latin typeface="楷体_GB2312" pitchFamily="49" charset="-122"/>
                <a:ea typeface="楷体_GB2312" pitchFamily="49" charset="-122"/>
              </a:rPr>
              <a:t>2</a:t>
            </a:r>
            <a:r>
              <a:rPr lang="zh-CN" altLang="en-US" sz="1800" b="1" dirty="0">
                <a:latin typeface="楷体_GB2312" pitchFamily="49" charset="-122"/>
                <a:ea typeface="楷体_GB2312" pitchFamily="49" charset="-122"/>
              </a:rPr>
              <a:t>、电机修复后接线时，先拆开电工胶布，再验电，确认无电后方可接线，接线完成后取下安全标示牌，然后合上电源断路器。</a:t>
            </a:r>
            <a:endParaRPr lang="zh-CN" altLang="en-US" sz="18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en-US" altLang="zh-CN" sz="1800" b="1" dirty="0">
                <a:latin typeface="楷体_GB2312" pitchFamily="49" charset="-122"/>
                <a:ea typeface="楷体_GB2312" pitchFamily="49" charset="-122"/>
              </a:rPr>
              <a:t>3</a:t>
            </a:r>
            <a:r>
              <a:rPr lang="zh-CN" altLang="en-US" sz="1800" b="1" dirty="0">
                <a:latin typeface="楷体_GB2312" pitchFamily="49" charset="-122"/>
                <a:ea typeface="楷体_GB2312" pitchFamily="49" charset="-122"/>
              </a:rPr>
              <a:t>、电工攀高原则上不准使用金属梯，必须用时，要有防滑和绝缘措施，以木梯为主。</a:t>
            </a:r>
            <a:endParaRPr lang="zh-CN" altLang="en-US" sz="18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en-US" altLang="zh-CN" sz="1800" b="1" dirty="0">
                <a:latin typeface="楷体_GB2312" pitchFamily="49" charset="-122"/>
                <a:ea typeface="楷体_GB2312" pitchFamily="49" charset="-122"/>
              </a:rPr>
              <a:t>4</a:t>
            </a:r>
            <a:r>
              <a:rPr lang="zh-CN" altLang="en-US" sz="1800" b="1" dirty="0">
                <a:latin typeface="楷体_GB2312" pitchFamily="49" charset="-122"/>
                <a:ea typeface="楷体_GB2312" pitchFamily="49" charset="-122"/>
              </a:rPr>
              <a:t>、电工日常工作时必须配备验电工具，穿好绝缘鞋，攀高作业高于</a:t>
            </a:r>
            <a:r>
              <a:rPr lang="en-US" altLang="zh-CN" sz="1800" b="1" dirty="0">
                <a:latin typeface="楷体_GB2312" pitchFamily="49" charset="-122"/>
                <a:ea typeface="楷体_GB2312" pitchFamily="49" charset="-122"/>
              </a:rPr>
              <a:t>3</a:t>
            </a:r>
            <a:r>
              <a:rPr lang="zh-CN" altLang="en-US" sz="1800" b="1" dirty="0">
                <a:latin typeface="楷体_GB2312" pitchFamily="49" charset="-122"/>
                <a:ea typeface="楷体_GB2312" pitchFamily="49" charset="-122"/>
              </a:rPr>
              <a:t>米必须佩带保险带，并有专人保护监视。</a:t>
            </a:r>
            <a:endParaRPr lang="zh-CN" altLang="en-US" sz="18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en-US" altLang="zh-CN" sz="1800" b="1" dirty="0">
                <a:latin typeface="楷体_GB2312" pitchFamily="49" charset="-122"/>
                <a:ea typeface="楷体_GB2312" pitchFamily="49" charset="-122"/>
              </a:rPr>
              <a:t>5</a:t>
            </a:r>
            <a:r>
              <a:rPr lang="zh-CN" altLang="en-US" sz="1800" b="1" dirty="0">
                <a:latin typeface="楷体_GB2312" pitchFamily="49" charset="-122"/>
                <a:ea typeface="楷体_GB2312" pitchFamily="49" charset="-122"/>
              </a:rPr>
              <a:t>、电工严禁带电工作，如需带电作业，须有部门主管认可，各类设备的接零、接地装置必须定期检查，并在维修前先落实保护装置是否正常。 </a:t>
            </a:r>
            <a:endParaRPr lang="zh-CN" altLang="en-US" sz="1800" b="1" dirty="0">
              <a:latin typeface="楷体_GB2312" pitchFamily="49" charset="-122"/>
              <a:ea typeface="楷体_GB2312" pitchFamily="49" charset="-122"/>
            </a:endParaRPr>
          </a:p>
        </p:txBody>
      </p:sp>
      <p:pic>
        <p:nvPicPr>
          <p:cNvPr id="70661" name="Picture 7" descr="XCP_H1)0URES9[49Y@Q9PFX"/>
          <p:cNvPicPr>
            <a:picLocks noChangeAspect="1"/>
          </p:cNvPicPr>
          <p:nvPr/>
        </p:nvPicPr>
        <p:blipFill>
          <a:blip r:embed="rId1"/>
          <a:stretch>
            <a:fillRect/>
          </a:stretch>
        </p:blipFill>
        <p:spPr>
          <a:xfrm>
            <a:off x="5651500" y="1052513"/>
            <a:ext cx="3305175" cy="5010150"/>
          </a:xfrm>
          <a:prstGeom prst="rect">
            <a:avLst/>
          </a:prstGeom>
          <a:noFill/>
          <a:ln w="9525">
            <a:noFill/>
          </a:ln>
        </p:spPr>
      </p:pic>
    </p:spTree>
  </p:cSld>
  <p:clrMapOvr>
    <a:masterClrMapping/>
  </p:clrMapOvr>
  <p:transition spd="slow">
    <p:random/>
    <p:sndAc>
      <p:stSnd>
        <p:snd r:embed="rId2" name="type.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4"/>
          <p:cNvSpPr/>
          <p:nvPr/>
        </p:nvSpPr>
        <p:spPr>
          <a:xfrm>
            <a:off x="428625" y="2214563"/>
            <a:ext cx="5603875" cy="4000500"/>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defTabSz="914400" eaLnBrk="1" hangingPunct="1">
              <a:lnSpc>
                <a:spcPct val="90000"/>
              </a:lnSpc>
              <a:spcBef>
                <a:spcPct val="50000"/>
              </a:spcBef>
              <a:buClrTx/>
              <a:buSzTx/>
              <a:buFontTx/>
              <a:buNone/>
              <a:tabLst>
                <a:tab pos="455930" algn="l"/>
              </a:tabLst>
            </a:pPr>
            <a:r>
              <a:rPr lang="en-US" altLang="zh-CN" sz="2000" b="1" dirty="0">
                <a:latin typeface="楷体_GB2312" pitchFamily="49" charset="-122"/>
                <a:ea typeface="楷体_GB2312" pitchFamily="49" charset="-122"/>
              </a:rPr>
              <a:t>1</a:t>
            </a:r>
            <a:r>
              <a:rPr lang="zh-CN" altLang="en-US" sz="2000" b="1" dirty="0">
                <a:latin typeface="楷体_GB2312" pitchFamily="49" charset="-122"/>
                <a:ea typeface="楷体_GB2312" pitchFamily="49" charset="-122"/>
              </a:rPr>
              <a:t>、机修工维修泵、电动葫芦时，必须先找电工断开此路泵、电动葫芦电源的断路器，确保按钮无法开启后，并在断路器上挂上“线路有人工作！禁止合闸！”的标示牌，待修复完成后，再取下标示牌，合上断路器，调试泵、电动葫芦。</a:t>
            </a:r>
            <a:endParaRPr lang="zh-CN" altLang="en-US" sz="2000" b="1" dirty="0">
              <a:latin typeface="楷体_GB2312" pitchFamily="49" charset="-122"/>
              <a:ea typeface="楷体_GB2312" pitchFamily="49" charset="-122"/>
            </a:endParaRPr>
          </a:p>
          <a:p>
            <a:pPr marL="0" lvl="0" indent="0" defTabSz="914400" eaLnBrk="1" hangingPunct="1">
              <a:lnSpc>
                <a:spcPct val="90000"/>
              </a:lnSpc>
              <a:spcBef>
                <a:spcPct val="50000"/>
              </a:spcBef>
              <a:buClrTx/>
              <a:buSzTx/>
              <a:buFontTx/>
              <a:buNone/>
              <a:tabLst>
                <a:tab pos="455930" algn="l"/>
              </a:tabLst>
            </a:pPr>
            <a:r>
              <a:rPr lang="en-US" altLang="zh-CN" sz="2000" b="1" dirty="0">
                <a:latin typeface="楷体_GB2312" pitchFamily="49" charset="-122"/>
                <a:ea typeface="楷体_GB2312" pitchFamily="49" charset="-122"/>
              </a:rPr>
              <a:t>2</a:t>
            </a:r>
            <a:r>
              <a:rPr lang="zh-CN" altLang="en-US" sz="2000" b="1" dirty="0">
                <a:latin typeface="楷体_GB2312" pitchFamily="49" charset="-122"/>
                <a:ea typeface="楷体_GB2312" pitchFamily="49" charset="-122"/>
              </a:rPr>
              <a:t>、机修工进入搅拌罐内维修时，必须先找电工断开此搅拌罐上电机的断路器，并在断路器上挂上“线路有人工作！禁止合闸！”的标示牌，然后在此罐上的蒸汽阀门和加酸碱阀门上挂上“设备检修中！禁止开启！”的标示牌，同时要两人一同，一人施工，一人监护。</a:t>
            </a:r>
            <a:endParaRPr lang="zh-CN" altLang="en-US" sz="2000" b="1" dirty="0">
              <a:latin typeface="楷体_GB2312" pitchFamily="49" charset="-122"/>
              <a:ea typeface="楷体_GB2312" pitchFamily="49" charset="-122"/>
            </a:endParaRPr>
          </a:p>
          <a:p>
            <a:pPr marL="0" lvl="0" indent="0" defTabSz="914400" eaLnBrk="1" hangingPunct="1">
              <a:lnSpc>
                <a:spcPct val="90000"/>
              </a:lnSpc>
              <a:spcBef>
                <a:spcPct val="50000"/>
              </a:spcBef>
              <a:buClrTx/>
              <a:buSzTx/>
              <a:buFontTx/>
              <a:buNone/>
              <a:tabLst>
                <a:tab pos="455930" algn="l"/>
              </a:tabLst>
            </a:pPr>
            <a:r>
              <a:rPr lang="en-US" altLang="zh-CN" sz="2000" b="1" dirty="0">
                <a:latin typeface="楷体_GB2312" pitchFamily="49" charset="-122"/>
                <a:ea typeface="楷体_GB2312" pitchFamily="49" charset="-122"/>
              </a:rPr>
              <a:t>3</a:t>
            </a:r>
            <a:r>
              <a:rPr lang="zh-CN" altLang="en-US" sz="2000" b="1" dirty="0">
                <a:latin typeface="楷体_GB2312" pitchFamily="49" charset="-122"/>
                <a:ea typeface="楷体_GB2312" pitchFamily="49" charset="-122"/>
              </a:rPr>
              <a:t>、在搅拌罐内电焊工作时</a:t>
            </a:r>
            <a:r>
              <a:rPr lang="en-US" altLang="zh-CN"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应有良好的通风和照明。</a:t>
            </a:r>
            <a:endParaRPr lang="zh-CN" altLang="en-US" sz="2000" b="1" dirty="0">
              <a:latin typeface="楷体_GB2312" pitchFamily="49" charset="-122"/>
              <a:ea typeface="楷体_GB2312" pitchFamily="49" charset="-122"/>
            </a:endParaRPr>
          </a:p>
        </p:txBody>
      </p:sp>
      <p:sp>
        <p:nvSpPr>
          <p:cNvPr id="71683" name="Rectangle 5"/>
          <p:cNvSpPr/>
          <p:nvPr/>
        </p:nvSpPr>
        <p:spPr>
          <a:xfrm>
            <a:off x="1643063" y="1000125"/>
            <a:ext cx="3571875" cy="4254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en-US" sz="2400" b="1" dirty="0">
                <a:solidFill>
                  <a:srgbClr val="CC3300"/>
                </a:solidFill>
                <a:latin typeface="楷体_GB2312" pitchFamily="49" charset="-122"/>
                <a:ea typeface="楷体_GB2312" pitchFamily="49" charset="-122"/>
              </a:rPr>
              <a:t>二、机修工安全操作规程</a:t>
            </a:r>
            <a:endParaRPr lang="zh-CN" altLang="en-US" sz="2400" b="1" dirty="0">
              <a:solidFill>
                <a:srgbClr val="CC3300"/>
              </a:solidFill>
              <a:latin typeface="楷体_GB2312" pitchFamily="49" charset="-122"/>
              <a:ea typeface="楷体_GB2312" pitchFamily="49" charset="-122"/>
            </a:endParaRPr>
          </a:p>
        </p:txBody>
      </p:sp>
      <p:pic>
        <p:nvPicPr>
          <p:cNvPr id="71684" name="Picture 6" descr="(64H94@FKF1Y4H~(`VICZ}B"/>
          <p:cNvPicPr>
            <a:picLocks noChangeAspect="1"/>
          </p:cNvPicPr>
          <p:nvPr/>
        </p:nvPicPr>
        <p:blipFill>
          <a:blip r:embed="rId1"/>
          <a:stretch>
            <a:fillRect/>
          </a:stretch>
        </p:blipFill>
        <p:spPr>
          <a:xfrm>
            <a:off x="6208713" y="1428750"/>
            <a:ext cx="2935287" cy="2714625"/>
          </a:xfrm>
          <a:prstGeom prst="rect">
            <a:avLst/>
          </a:prstGeom>
          <a:noFill/>
          <a:ln w="9525">
            <a:noFill/>
          </a:ln>
        </p:spPr>
      </p:pic>
      <p:pic>
        <p:nvPicPr>
          <p:cNvPr id="71685" name="Picture 7" descr="$IYE1H@4%[F[J$~KK[N{FOH"/>
          <p:cNvPicPr>
            <a:picLocks noChangeAspect="1"/>
          </p:cNvPicPr>
          <p:nvPr/>
        </p:nvPicPr>
        <p:blipFill>
          <a:blip r:embed="rId2"/>
          <a:stretch>
            <a:fillRect/>
          </a:stretch>
        </p:blipFill>
        <p:spPr>
          <a:xfrm>
            <a:off x="6215063" y="4500563"/>
            <a:ext cx="2665412" cy="2044700"/>
          </a:xfrm>
          <a:prstGeom prst="rect">
            <a:avLst/>
          </a:prstGeom>
          <a:noFill/>
          <a:ln w="9525">
            <a:noFill/>
          </a:ln>
        </p:spPr>
      </p:pic>
    </p:spTree>
  </p:cSld>
  <p:clrMapOvr>
    <a:masterClrMapping/>
  </p:clrMapOvr>
  <p:transition spd="slow">
    <p:random/>
    <p:sndAc>
      <p:stSnd>
        <p:snd r:embed="rId3" name="type.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3"/>
          <p:cNvSpPr>
            <a:spLocks noGrp="1"/>
          </p:cNvSpPr>
          <p:nvPr>
            <p:ph idx="1"/>
          </p:nvPr>
        </p:nvSpPr>
        <p:spPr>
          <a:xfrm>
            <a:off x="304800" y="2017713"/>
            <a:ext cx="8650288" cy="4114800"/>
          </a:xfrm>
          <a:ln/>
        </p:spPr>
        <p:txBody>
          <a:bodyPr vert="horz" wrap="square" lIns="91440" tIns="45720" rIns="91440" bIns="45720" anchor="t" anchorCtr="0"/>
          <a:p>
            <a:pPr eaLnBrk="1" hangingPunct="1">
              <a:buSzTx/>
              <a:buFont typeface="Wingdings" panose="05000000000000000000" pitchFamily="2" charset="2"/>
              <a:buChar char="l"/>
            </a:pPr>
            <a:r>
              <a:rPr lang="zh-CN" altLang="en-US" sz="3600" b="1" dirty="0">
                <a:solidFill>
                  <a:schemeClr val="hlink"/>
                </a:solidFill>
              </a:rPr>
              <a:t>长期的安全带来什么?</a:t>
            </a:r>
            <a:endParaRPr lang="zh-CN" altLang="en-US" sz="3600" b="1" dirty="0">
              <a:solidFill>
                <a:schemeClr val="hlink"/>
              </a:solidFill>
            </a:endParaRPr>
          </a:p>
          <a:p>
            <a:pPr eaLnBrk="1" hangingPunct="1">
              <a:spcBef>
                <a:spcPct val="30000"/>
              </a:spcBef>
              <a:buClr>
                <a:schemeClr val="tx1"/>
              </a:buClr>
              <a:buSzPct val="80000"/>
              <a:buFont typeface="Wingdings" panose="05000000000000000000" pitchFamily="2" charset="2"/>
              <a:buChar char="Ø"/>
            </a:pPr>
            <a:r>
              <a:rPr lang="zh-CN" altLang="en-US" b="1" dirty="0">
                <a:solidFill>
                  <a:schemeClr val="folHlink"/>
                </a:solidFill>
                <a:latin typeface="Arial" panose="020B0604020202020204" pitchFamily="34" charset="0"/>
              </a:rPr>
              <a:t>带来幸福、安定、企</a:t>
            </a:r>
            <a:endParaRPr lang="zh-CN" altLang="en-US" b="1" dirty="0">
              <a:solidFill>
                <a:schemeClr val="folHlink"/>
              </a:solidFill>
              <a:latin typeface="Arial" panose="020B0604020202020204" pitchFamily="34" charset="0"/>
            </a:endParaRPr>
          </a:p>
          <a:p>
            <a:pPr eaLnBrk="1" hangingPunct="1">
              <a:spcBef>
                <a:spcPct val="30000"/>
              </a:spcBef>
              <a:buClr>
                <a:schemeClr val="tx1"/>
              </a:buClr>
              <a:buSzPct val="80000"/>
              <a:buNone/>
            </a:pPr>
            <a:r>
              <a:rPr lang="zh-CN" altLang="en-US" b="1" dirty="0">
                <a:solidFill>
                  <a:schemeClr val="folHlink"/>
                </a:solidFill>
                <a:latin typeface="Arial" panose="020B0604020202020204" pitchFamily="34" charset="0"/>
              </a:rPr>
              <a:t>   业发展与和谐的基本</a:t>
            </a:r>
            <a:endParaRPr lang="zh-CN" altLang="en-US" b="1" dirty="0">
              <a:solidFill>
                <a:schemeClr val="folHlink"/>
              </a:solidFill>
              <a:latin typeface="Arial" panose="020B0604020202020204" pitchFamily="34" charset="0"/>
            </a:endParaRPr>
          </a:p>
          <a:p>
            <a:pPr eaLnBrk="1" hangingPunct="1">
              <a:spcBef>
                <a:spcPct val="30000"/>
              </a:spcBef>
              <a:buClr>
                <a:schemeClr val="tx1"/>
              </a:buClr>
              <a:buSzPct val="80000"/>
              <a:buNone/>
            </a:pPr>
            <a:r>
              <a:rPr lang="zh-CN" altLang="en-US" b="1" dirty="0">
                <a:solidFill>
                  <a:schemeClr val="folHlink"/>
                </a:solidFill>
                <a:latin typeface="Arial" panose="020B0604020202020204" pitchFamily="34" charset="0"/>
              </a:rPr>
              <a:t>   条件。</a:t>
            </a:r>
            <a:endParaRPr lang="zh-CN" altLang="en-US" b="1" dirty="0">
              <a:solidFill>
                <a:schemeClr val="folHlink"/>
              </a:solidFill>
              <a:latin typeface="Arial" panose="020B0604020202020204" pitchFamily="34" charset="0"/>
            </a:endParaRPr>
          </a:p>
          <a:p>
            <a:pPr eaLnBrk="1" hangingPunct="1">
              <a:spcBef>
                <a:spcPct val="50000"/>
              </a:spcBef>
              <a:buClr>
                <a:schemeClr val="tx1"/>
              </a:buClr>
              <a:buSzPct val="80000"/>
              <a:buFont typeface="Wingdings" panose="05000000000000000000" pitchFamily="2" charset="2"/>
              <a:buChar char="Ø"/>
            </a:pPr>
            <a:r>
              <a:rPr lang="zh-CN" altLang="en-US" b="1" dirty="0">
                <a:solidFill>
                  <a:schemeClr val="folHlink"/>
                </a:solidFill>
                <a:latin typeface="Arial" panose="020B0604020202020204" pitchFamily="34" charset="0"/>
              </a:rPr>
              <a:t>对安全的漠视</a:t>
            </a:r>
            <a:r>
              <a:rPr lang="zh-CN" altLang="en-US" b="1" dirty="0">
                <a:solidFill>
                  <a:schemeClr val="folHlink"/>
                </a:solidFill>
                <a:latin typeface="Times New Roman" panose="02020603050405020304" pitchFamily="18" charset="0"/>
              </a:rPr>
              <a:t>……</a:t>
            </a:r>
            <a:r>
              <a:rPr lang="zh-CN" altLang="en-US" b="1" dirty="0">
                <a:solidFill>
                  <a:schemeClr val="folHlink"/>
                </a:solidFill>
                <a:latin typeface="Arial" panose="020B0604020202020204" pitchFamily="34" charset="0"/>
              </a:rPr>
              <a:t> 。</a:t>
            </a:r>
            <a:endParaRPr lang="zh-CN" altLang="en-US" b="1" dirty="0">
              <a:solidFill>
                <a:schemeClr val="folHlink"/>
              </a:solidFill>
              <a:latin typeface="Arial" panose="020B0604020202020204" pitchFamily="34" charset="0"/>
            </a:endParaRPr>
          </a:p>
        </p:txBody>
      </p:sp>
      <p:pic>
        <p:nvPicPr>
          <p:cNvPr id="15363" name="Picture 5" descr="安全漫画、安全图库"/>
          <p:cNvPicPr>
            <a:picLocks noChangeAspect="1"/>
          </p:cNvPicPr>
          <p:nvPr/>
        </p:nvPicPr>
        <p:blipFill>
          <a:blip r:embed="rId1"/>
          <a:srcRect r="7469" b="16524"/>
          <a:stretch>
            <a:fillRect/>
          </a:stretch>
        </p:blipFill>
        <p:spPr>
          <a:xfrm>
            <a:off x="4716463" y="2781300"/>
            <a:ext cx="4319587" cy="3397250"/>
          </a:xfrm>
          <a:prstGeom prst="rect">
            <a:avLst/>
          </a:prstGeom>
          <a:noFill/>
          <a:ln w="9525">
            <a:noFill/>
          </a:ln>
        </p:spPr>
      </p:pic>
      <p:sp>
        <p:nvSpPr>
          <p:cNvPr id="15364" name="AutoShape 6"/>
          <p:cNvSpPr/>
          <p:nvPr/>
        </p:nvSpPr>
        <p:spPr>
          <a:xfrm>
            <a:off x="323850" y="5372100"/>
            <a:ext cx="4500563" cy="1441450"/>
          </a:xfrm>
          <a:prstGeom prst="wedgeEllipseCallout">
            <a:avLst>
              <a:gd name="adj1" fmla="val 53810"/>
              <a:gd name="adj2" fmla="val -75000"/>
            </a:avLst>
          </a:prstGeom>
          <a:solidFill>
            <a:srgbClr val="FFFF00"/>
          </a:solidFill>
          <a:ln w="12700" cap="sq" cmpd="sng">
            <a:solidFill>
              <a:schemeClr val="tx1"/>
            </a:solidFill>
            <a:prstDash val="solid"/>
            <a:miter/>
            <a:headEnd type="none" w="sm" len="sm"/>
            <a:tailEnd type="none" w="sm" len="sm"/>
          </a:ln>
        </p:spPr>
        <p:txBody>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algn="ctr" eaLnBrk="1" hangingPunct="1">
              <a:spcBef>
                <a:spcPct val="0"/>
              </a:spcBef>
              <a:buClrTx/>
              <a:buSzTx/>
              <a:buFontTx/>
              <a:buNone/>
            </a:pPr>
            <a:r>
              <a:rPr lang="zh-CN" altLang="en-US" sz="2800" b="1" dirty="0">
                <a:solidFill>
                  <a:srgbClr val="FF3399"/>
                </a:solidFill>
                <a:latin typeface="Times New Roman" panose="02020603050405020304" pitchFamily="18" charset="0"/>
              </a:rPr>
              <a:t>若是早点听师训，</a:t>
            </a:r>
            <a:endParaRPr lang="zh-CN" altLang="en-US" sz="2800" b="1" dirty="0">
              <a:solidFill>
                <a:srgbClr val="FF3399"/>
              </a:solidFill>
              <a:latin typeface="Times New Roman" panose="02020603050405020304" pitchFamily="18" charset="0"/>
            </a:endParaRPr>
          </a:p>
          <a:p>
            <a:pPr marL="0" lvl="0" indent="0" algn="ctr" eaLnBrk="1" hangingPunct="1">
              <a:spcBef>
                <a:spcPct val="0"/>
              </a:spcBef>
              <a:buClrTx/>
              <a:buSzTx/>
              <a:buFontTx/>
              <a:buNone/>
            </a:pPr>
            <a:r>
              <a:rPr lang="zh-CN" altLang="en-US" sz="2800" b="1" dirty="0">
                <a:solidFill>
                  <a:srgbClr val="FF3399"/>
                </a:solidFill>
                <a:latin typeface="Times New Roman" panose="02020603050405020304" pitchFamily="18" charset="0"/>
              </a:rPr>
              <a:t>何必伤腿折胳膊。</a:t>
            </a:r>
            <a:endParaRPr lang="zh-CN" altLang="en-US" sz="2800" b="1" dirty="0">
              <a:solidFill>
                <a:srgbClr val="FF3399"/>
              </a:solidFill>
              <a:latin typeface="Times New Roman" panose="02020603050405020304" pitchFamily="18" charset="0"/>
            </a:endParaRPr>
          </a:p>
        </p:txBody>
      </p:sp>
    </p:spTree>
  </p:cSld>
  <p:clrMapOvr>
    <a:masterClrMapping/>
  </p:clrMapOvr>
  <p:transition spd="slow">
    <p:random/>
    <p:sndAc>
      <p:stSnd>
        <p:snd r:embed="rId2" name="type.wav"/>
      </p:stSnd>
    </p:sndAc>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6"/>
          <p:cNvSpPr/>
          <p:nvPr/>
        </p:nvSpPr>
        <p:spPr>
          <a:xfrm>
            <a:off x="571500" y="2000250"/>
            <a:ext cx="8001000" cy="45513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defTabSz="914400" eaLnBrk="1" hangingPunct="1">
              <a:lnSpc>
                <a:spcPct val="90000"/>
              </a:lnSpc>
              <a:spcBef>
                <a:spcPct val="50000"/>
              </a:spcBef>
              <a:buClrTx/>
              <a:buSzTx/>
              <a:buFontTx/>
              <a:buNone/>
              <a:tabLst>
                <a:tab pos="455930" algn="l"/>
              </a:tabLst>
            </a:pPr>
            <a:r>
              <a:rPr lang="en-US" altLang="zh-CN" sz="1800" b="1" dirty="0">
                <a:latin typeface="楷体_GB2312" pitchFamily="49" charset="-122"/>
                <a:ea typeface="楷体_GB2312" pitchFamily="49" charset="-122"/>
              </a:rPr>
              <a:t>4</a:t>
            </a:r>
            <a:r>
              <a:rPr lang="zh-CN" altLang="en-US" sz="1800" b="1" dirty="0">
                <a:latin typeface="楷体_GB2312" pitchFamily="49" charset="-122"/>
                <a:ea typeface="楷体_GB2312" pitchFamily="49" charset="-122"/>
              </a:rPr>
              <a:t>、工作前要穿戴好规定的劳动保护用品，禁止赤手光脚工作</a:t>
            </a:r>
            <a:r>
              <a:rPr lang="en-US" altLang="zh-CN" sz="1800" b="1" dirty="0">
                <a:latin typeface="楷体_GB2312" pitchFamily="49" charset="-122"/>
                <a:ea typeface="楷体_GB2312" pitchFamily="49" charset="-122"/>
              </a:rPr>
              <a:t>,</a:t>
            </a:r>
            <a:r>
              <a:rPr lang="zh-CN" altLang="en-US" sz="1800" b="1" dirty="0">
                <a:latin typeface="楷体_GB2312" pitchFamily="49" charset="-122"/>
                <a:ea typeface="楷体_GB2312" pitchFamily="49" charset="-122"/>
              </a:rPr>
              <a:t>工作服和绝缘鞋要干燥；在潮湿的地方工作</a:t>
            </a:r>
            <a:r>
              <a:rPr lang="en-US" altLang="zh-CN" sz="1800" b="1" dirty="0">
                <a:latin typeface="楷体_GB2312" pitchFamily="49" charset="-122"/>
                <a:ea typeface="楷体_GB2312" pitchFamily="49" charset="-122"/>
              </a:rPr>
              <a:t>,</a:t>
            </a:r>
            <a:r>
              <a:rPr lang="zh-CN" altLang="en-US" sz="1800" b="1" dirty="0">
                <a:latin typeface="楷体_GB2312" pitchFamily="49" charset="-122"/>
                <a:ea typeface="楷体_GB2312" pitchFamily="49" charset="-122"/>
              </a:rPr>
              <a:t>要有绝缘设施</a:t>
            </a:r>
            <a:r>
              <a:rPr lang="en-US" altLang="zh-CN" sz="1800" b="1" dirty="0">
                <a:latin typeface="楷体_GB2312" pitchFamily="49" charset="-122"/>
                <a:ea typeface="楷体_GB2312" pitchFamily="49" charset="-122"/>
              </a:rPr>
              <a:t>,</a:t>
            </a:r>
            <a:r>
              <a:rPr lang="zh-CN" altLang="en-US" sz="1800" b="1" dirty="0">
                <a:latin typeface="楷体_GB2312" pitchFamily="49" charset="-122"/>
                <a:ea typeface="楷体_GB2312" pitchFamily="49" charset="-122"/>
              </a:rPr>
              <a:t>在搅拌罐内工作时</a:t>
            </a:r>
            <a:r>
              <a:rPr lang="en-US" altLang="zh-CN" sz="1800" b="1" dirty="0">
                <a:latin typeface="楷体_GB2312" pitchFamily="49" charset="-122"/>
                <a:ea typeface="楷体_GB2312" pitchFamily="49" charset="-122"/>
              </a:rPr>
              <a:t>,</a:t>
            </a:r>
            <a:r>
              <a:rPr lang="zh-CN" altLang="en-US" sz="1800" b="1" dirty="0">
                <a:latin typeface="楷体_GB2312" pitchFamily="49" charset="-122"/>
                <a:ea typeface="楷体_GB2312" pitchFamily="49" charset="-122"/>
              </a:rPr>
              <a:t>要有绝缘垫</a:t>
            </a:r>
            <a:r>
              <a:rPr lang="en-US" altLang="zh-CN" sz="1800" b="1" dirty="0">
                <a:latin typeface="楷体_GB2312" pitchFamily="49" charset="-122"/>
                <a:ea typeface="楷体_GB2312" pitchFamily="49" charset="-122"/>
              </a:rPr>
              <a:t>,</a:t>
            </a:r>
            <a:r>
              <a:rPr lang="zh-CN" altLang="en-US" sz="1800" b="1" dirty="0">
                <a:latin typeface="楷体_GB2312" pitchFamily="49" charset="-122"/>
                <a:ea typeface="楷体_GB2312" pitchFamily="49" charset="-122"/>
              </a:rPr>
              <a:t>并有助手看护和协助</a:t>
            </a:r>
            <a:r>
              <a:rPr lang="en-US" altLang="zh-CN" sz="1800" b="1" dirty="0">
                <a:latin typeface="楷体_GB2312" pitchFamily="49" charset="-122"/>
                <a:ea typeface="楷体_GB2312" pitchFamily="49" charset="-122"/>
              </a:rPr>
              <a:t>,</a:t>
            </a:r>
            <a:r>
              <a:rPr lang="zh-CN" altLang="en-US" sz="1800" b="1" dirty="0">
                <a:latin typeface="楷体_GB2312" pitchFamily="49" charset="-122"/>
                <a:ea typeface="楷体_GB2312" pitchFamily="49" charset="-122"/>
              </a:rPr>
              <a:t>每隔一定时间要出外呼吸新鲜空气。</a:t>
            </a:r>
            <a:endParaRPr lang="zh-CN" altLang="en-US" sz="1800" b="1" dirty="0">
              <a:latin typeface="楷体_GB2312" pitchFamily="49" charset="-122"/>
              <a:ea typeface="楷体_GB2312" pitchFamily="49" charset="-122"/>
            </a:endParaRPr>
          </a:p>
          <a:p>
            <a:pPr marL="0" lvl="0" indent="0" defTabSz="914400" eaLnBrk="1" hangingPunct="1">
              <a:lnSpc>
                <a:spcPct val="90000"/>
              </a:lnSpc>
              <a:spcBef>
                <a:spcPct val="50000"/>
              </a:spcBef>
              <a:buClrTx/>
              <a:buSzTx/>
              <a:buFontTx/>
              <a:buNone/>
              <a:tabLst>
                <a:tab pos="455930" algn="l"/>
              </a:tabLst>
            </a:pPr>
            <a:r>
              <a:rPr lang="en-US" altLang="zh-CN" sz="1800" b="1" dirty="0">
                <a:latin typeface="楷体_GB2312" pitchFamily="49" charset="-122"/>
                <a:ea typeface="楷体_GB2312" pitchFamily="49" charset="-122"/>
              </a:rPr>
              <a:t>5</a:t>
            </a:r>
            <a:r>
              <a:rPr lang="zh-CN" altLang="en-US" sz="1800" b="1" dirty="0">
                <a:latin typeface="楷体_GB2312" pitchFamily="49" charset="-122"/>
                <a:ea typeface="楷体_GB2312" pitchFamily="49" charset="-122"/>
              </a:rPr>
              <a:t>、严禁焊、割带有压力的容器。</a:t>
            </a:r>
            <a:endParaRPr lang="zh-CN" altLang="en-US" sz="1800" b="1" dirty="0">
              <a:latin typeface="楷体_GB2312" pitchFamily="49" charset="-122"/>
              <a:ea typeface="楷体_GB2312" pitchFamily="49" charset="-122"/>
            </a:endParaRPr>
          </a:p>
          <a:p>
            <a:pPr marL="0" lvl="0" indent="0" defTabSz="914400" eaLnBrk="1" hangingPunct="1">
              <a:lnSpc>
                <a:spcPct val="90000"/>
              </a:lnSpc>
              <a:spcBef>
                <a:spcPct val="50000"/>
              </a:spcBef>
              <a:buClrTx/>
              <a:buSzTx/>
              <a:buFontTx/>
              <a:buNone/>
              <a:tabLst>
                <a:tab pos="455930" algn="l"/>
              </a:tabLst>
            </a:pPr>
            <a:r>
              <a:rPr lang="en-US" altLang="zh-CN" sz="1800" b="1" dirty="0">
                <a:latin typeface="楷体_GB2312" pitchFamily="49" charset="-122"/>
                <a:ea typeface="楷体_GB2312" pitchFamily="49" charset="-122"/>
              </a:rPr>
              <a:t>6</a:t>
            </a:r>
            <a:r>
              <a:rPr lang="zh-CN" altLang="en-US" sz="1800" b="1" dirty="0">
                <a:latin typeface="楷体_GB2312" pitchFamily="49" charset="-122"/>
                <a:ea typeface="楷体_GB2312" pitchFamily="49" charset="-122"/>
              </a:rPr>
              <a:t>、焊补油罐、油管和其它装有油脂的容器时</a:t>
            </a:r>
            <a:r>
              <a:rPr lang="en-US" altLang="zh-CN" sz="1800" b="1" dirty="0">
                <a:latin typeface="楷体_GB2312" pitchFamily="49" charset="-122"/>
                <a:ea typeface="楷体_GB2312" pitchFamily="49" charset="-122"/>
              </a:rPr>
              <a:t>,</a:t>
            </a:r>
            <a:r>
              <a:rPr lang="zh-CN" altLang="en-US" sz="1800" b="1" dirty="0">
                <a:latin typeface="楷体_GB2312" pitchFamily="49" charset="-122"/>
                <a:ea typeface="楷体_GB2312" pitchFamily="49" charset="-122"/>
              </a:rPr>
              <a:t>要先用蒸气或碱水冲洗干净后方可进行工作。</a:t>
            </a:r>
            <a:endParaRPr lang="zh-CN" altLang="en-US" sz="1800" b="1" dirty="0">
              <a:latin typeface="楷体_GB2312" pitchFamily="49" charset="-122"/>
              <a:ea typeface="楷体_GB2312" pitchFamily="49" charset="-122"/>
            </a:endParaRPr>
          </a:p>
          <a:p>
            <a:pPr marL="0" lvl="0" indent="0" defTabSz="914400" eaLnBrk="1" hangingPunct="1">
              <a:lnSpc>
                <a:spcPct val="90000"/>
              </a:lnSpc>
              <a:spcBef>
                <a:spcPct val="50000"/>
              </a:spcBef>
              <a:buClrTx/>
              <a:buSzTx/>
              <a:buFontTx/>
              <a:buNone/>
              <a:tabLst>
                <a:tab pos="455930" algn="l"/>
              </a:tabLst>
            </a:pPr>
            <a:r>
              <a:rPr lang="en-US" altLang="zh-CN" sz="1800" b="1" dirty="0">
                <a:latin typeface="楷体_GB2312" pitchFamily="49" charset="-122"/>
                <a:ea typeface="楷体_GB2312" pitchFamily="49" charset="-122"/>
              </a:rPr>
              <a:t>7</a:t>
            </a:r>
            <a:r>
              <a:rPr lang="zh-CN" altLang="en-US" sz="1800" b="1" dirty="0">
                <a:latin typeface="楷体_GB2312" pitchFamily="49" charset="-122"/>
                <a:ea typeface="楷体_GB2312" pitchFamily="49" charset="-122"/>
              </a:rPr>
              <a:t>、焊接用的导线不得压在物品之下</a:t>
            </a:r>
            <a:r>
              <a:rPr lang="en-US" altLang="zh-CN" sz="1800" b="1" dirty="0">
                <a:latin typeface="楷体_GB2312" pitchFamily="49" charset="-122"/>
                <a:ea typeface="楷体_GB2312" pitchFamily="49" charset="-122"/>
              </a:rPr>
              <a:t>,</a:t>
            </a:r>
            <a:r>
              <a:rPr lang="zh-CN" altLang="en-US" sz="1800" b="1" dirty="0">
                <a:latin typeface="楷体_GB2312" pitchFamily="49" charset="-122"/>
                <a:ea typeface="楷体_GB2312" pitchFamily="49" charset="-122"/>
              </a:rPr>
              <a:t>更要注意导线被其它东西轧断</a:t>
            </a:r>
            <a:r>
              <a:rPr lang="en-US" altLang="zh-CN" sz="1800" b="1" dirty="0">
                <a:latin typeface="楷体_GB2312" pitchFamily="49" charset="-122"/>
                <a:ea typeface="楷体_GB2312" pitchFamily="49" charset="-122"/>
              </a:rPr>
              <a:t>,</a:t>
            </a:r>
            <a:r>
              <a:rPr lang="zh-CN" altLang="en-US" sz="1800" b="1" dirty="0">
                <a:latin typeface="楷体_GB2312" pitchFamily="49" charset="-122"/>
                <a:ea typeface="楷体_GB2312" pitchFamily="49" charset="-122"/>
              </a:rPr>
              <a:t>以免漏电伤人。</a:t>
            </a:r>
            <a:endParaRPr lang="zh-CN" altLang="en-US" sz="1800" b="1" dirty="0">
              <a:latin typeface="楷体_GB2312" pitchFamily="49" charset="-122"/>
              <a:ea typeface="楷体_GB2312" pitchFamily="49" charset="-122"/>
            </a:endParaRPr>
          </a:p>
          <a:p>
            <a:pPr marL="0" lvl="0" indent="0" defTabSz="914400" eaLnBrk="1" hangingPunct="1">
              <a:lnSpc>
                <a:spcPct val="90000"/>
              </a:lnSpc>
              <a:spcBef>
                <a:spcPct val="50000"/>
              </a:spcBef>
              <a:buClrTx/>
              <a:buSzTx/>
              <a:buFontTx/>
              <a:buNone/>
              <a:tabLst>
                <a:tab pos="455930" algn="l"/>
              </a:tabLst>
            </a:pPr>
            <a:r>
              <a:rPr lang="en-US" altLang="zh-CN" sz="1800" b="1" dirty="0">
                <a:latin typeface="楷体_GB2312" pitchFamily="49" charset="-122"/>
                <a:ea typeface="楷体_GB2312" pitchFamily="49" charset="-122"/>
              </a:rPr>
              <a:t>8</a:t>
            </a:r>
            <a:r>
              <a:rPr lang="zh-CN" altLang="en-US" sz="1800" b="1" dirty="0">
                <a:latin typeface="楷体_GB2312" pitchFamily="49" charset="-122"/>
                <a:ea typeface="楷体_GB2312" pitchFamily="49" charset="-122"/>
              </a:rPr>
              <a:t>、工作过程中</a:t>
            </a:r>
            <a:r>
              <a:rPr lang="en-US" altLang="zh-CN" sz="1800" b="1" dirty="0">
                <a:latin typeface="楷体_GB2312" pitchFamily="49" charset="-122"/>
                <a:ea typeface="楷体_GB2312" pitchFamily="49" charset="-122"/>
              </a:rPr>
              <a:t>,</a:t>
            </a:r>
            <a:r>
              <a:rPr lang="zh-CN" altLang="en-US" sz="1800" b="1" dirty="0">
                <a:latin typeface="楷体_GB2312" pitchFamily="49" charset="-122"/>
                <a:ea typeface="楷体_GB2312" pitchFamily="49" charset="-122"/>
              </a:rPr>
              <a:t>不要将焊把乱放</a:t>
            </a:r>
            <a:r>
              <a:rPr lang="en-US" altLang="zh-CN" sz="1800" b="1" dirty="0">
                <a:latin typeface="楷体_GB2312" pitchFamily="49" charset="-122"/>
                <a:ea typeface="楷体_GB2312" pitchFamily="49" charset="-122"/>
              </a:rPr>
              <a:t>,</a:t>
            </a:r>
            <a:r>
              <a:rPr lang="zh-CN" altLang="en-US" sz="1800" b="1" dirty="0">
                <a:latin typeface="楷体_GB2312" pitchFamily="49" charset="-122"/>
                <a:ea typeface="楷体_GB2312" pitchFamily="49" charset="-122"/>
              </a:rPr>
              <a:t>以防短路</a:t>
            </a:r>
            <a:r>
              <a:rPr lang="en-US" altLang="zh-CN" sz="1800" b="1" dirty="0">
                <a:latin typeface="楷体_GB2312" pitchFamily="49" charset="-122"/>
                <a:ea typeface="楷体_GB2312" pitchFamily="49" charset="-122"/>
              </a:rPr>
              <a:t>,</a:t>
            </a:r>
            <a:r>
              <a:rPr lang="zh-CN" altLang="en-US" sz="1800" b="1" dirty="0">
                <a:latin typeface="楷体_GB2312" pitchFamily="49" charset="-122"/>
                <a:ea typeface="楷体_GB2312" pitchFamily="49" charset="-122"/>
              </a:rPr>
              <a:t>清理熔渣时</a:t>
            </a:r>
            <a:r>
              <a:rPr lang="en-US" altLang="zh-CN" sz="1800" b="1" dirty="0">
                <a:latin typeface="楷体_GB2312" pitchFamily="49" charset="-122"/>
                <a:ea typeface="楷体_GB2312" pitchFamily="49" charset="-122"/>
              </a:rPr>
              <a:t>,</a:t>
            </a:r>
            <a:r>
              <a:rPr lang="zh-CN" altLang="en-US" sz="1800" b="1" dirty="0">
                <a:latin typeface="楷体_GB2312" pitchFamily="49" charset="-122"/>
                <a:ea typeface="楷体_GB2312" pitchFamily="49" charset="-122"/>
              </a:rPr>
              <a:t>要戴好眼镜。</a:t>
            </a:r>
            <a:endParaRPr lang="zh-CN" altLang="en-US" sz="1800" b="1" dirty="0">
              <a:latin typeface="楷体_GB2312" pitchFamily="49" charset="-122"/>
              <a:ea typeface="楷体_GB2312" pitchFamily="49" charset="-122"/>
            </a:endParaRPr>
          </a:p>
          <a:p>
            <a:pPr marL="0" lvl="0" indent="0" defTabSz="914400" eaLnBrk="1" hangingPunct="1">
              <a:lnSpc>
                <a:spcPct val="90000"/>
              </a:lnSpc>
              <a:spcBef>
                <a:spcPct val="50000"/>
              </a:spcBef>
              <a:buClrTx/>
              <a:buSzTx/>
              <a:buFontTx/>
              <a:buNone/>
              <a:tabLst>
                <a:tab pos="455930" algn="l"/>
              </a:tabLst>
            </a:pPr>
            <a:r>
              <a:rPr lang="en-US" altLang="zh-CN" sz="1800" b="1" dirty="0">
                <a:latin typeface="楷体_GB2312" pitchFamily="49" charset="-122"/>
                <a:ea typeface="楷体_GB2312" pitchFamily="49" charset="-122"/>
              </a:rPr>
              <a:t>9</a:t>
            </a:r>
            <a:r>
              <a:rPr lang="zh-CN" altLang="en-US" sz="1800" b="1" dirty="0">
                <a:latin typeface="楷体_GB2312" pitchFamily="49" charset="-122"/>
                <a:ea typeface="楷体_GB2312" pitchFamily="49" charset="-122"/>
              </a:rPr>
              <a:t>、工作休息时</a:t>
            </a:r>
            <a:r>
              <a:rPr lang="en-US" altLang="zh-CN" sz="1800" b="1" dirty="0">
                <a:latin typeface="楷体_GB2312" pitchFamily="49" charset="-122"/>
                <a:ea typeface="楷体_GB2312" pitchFamily="49" charset="-122"/>
              </a:rPr>
              <a:t>,</a:t>
            </a:r>
            <a:r>
              <a:rPr lang="zh-CN" altLang="en-US" sz="1800" b="1" dirty="0">
                <a:latin typeface="楷体_GB2312" pitchFamily="49" charset="-122"/>
                <a:ea typeface="楷体_GB2312" pitchFamily="49" charset="-122"/>
              </a:rPr>
              <a:t>要将电焊机电源断开；工作结束后</a:t>
            </a:r>
            <a:r>
              <a:rPr lang="en-US" altLang="zh-CN" sz="1800" b="1" dirty="0">
                <a:latin typeface="楷体_GB2312" pitchFamily="49" charset="-122"/>
                <a:ea typeface="楷体_GB2312" pitchFamily="49" charset="-122"/>
              </a:rPr>
              <a:t>,</a:t>
            </a:r>
            <a:r>
              <a:rPr lang="zh-CN" altLang="en-US" sz="1800" b="1" dirty="0">
                <a:latin typeface="楷体_GB2312" pitchFamily="49" charset="-122"/>
                <a:ea typeface="楷体_GB2312" pitchFamily="49" charset="-122"/>
              </a:rPr>
              <a:t>要清理工作地点</a:t>
            </a:r>
            <a:r>
              <a:rPr lang="en-US" altLang="zh-CN" sz="1800" b="1" dirty="0">
                <a:latin typeface="楷体_GB2312" pitchFamily="49" charset="-122"/>
                <a:ea typeface="楷体_GB2312" pitchFamily="49" charset="-122"/>
              </a:rPr>
              <a:t>,</a:t>
            </a:r>
            <a:r>
              <a:rPr lang="zh-CN" altLang="en-US" sz="1800" b="1" dirty="0">
                <a:latin typeface="楷体_GB2312" pitchFamily="49" charset="-122"/>
                <a:ea typeface="楷体_GB2312" pitchFamily="49" charset="-122"/>
              </a:rPr>
              <a:t>并保养好防护用具。</a:t>
            </a:r>
            <a:endParaRPr lang="zh-CN" altLang="en-US" sz="1800" b="1" dirty="0">
              <a:latin typeface="楷体_GB2312" pitchFamily="49" charset="-122"/>
              <a:ea typeface="楷体_GB2312" pitchFamily="49" charset="-122"/>
            </a:endParaRPr>
          </a:p>
          <a:p>
            <a:pPr marL="0" lvl="0" indent="0" defTabSz="914400" eaLnBrk="1" hangingPunct="1">
              <a:lnSpc>
                <a:spcPct val="90000"/>
              </a:lnSpc>
              <a:spcBef>
                <a:spcPct val="50000"/>
              </a:spcBef>
              <a:buClrTx/>
              <a:buSzTx/>
              <a:buFontTx/>
              <a:buNone/>
              <a:tabLst>
                <a:tab pos="455930" algn="l"/>
              </a:tabLst>
            </a:pPr>
            <a:r>
              <a:rPr lang="en-US" altLang="zh-CN" sz="1800" b="1" dirty="0">
                <a:latin typeface="楷体_GB2312" pitchFamily="49" charset="-122"/>
                <a:ea typeface="楷体_GB2312" pitchFamily="49" charset="-122"/>
              </a:rPr>
              <a:t>10</a:t>
            </a:r>
            <a:r>
              <a:rPr lang="zh-CN" altLang="en-US" sz="1800" b="1" dirty="0">
                <a:latin typeface="楷体_GB2312" pitchFamily="49" charset="-122"/>
                <a:ea typeface="楷体_GB2312" pitchFamily="49" charset="-122"/>
              </a:rPr>
              <a:t>、点火时</a:t>
            </a:r>
            <a:r>
              <a:rPr lang="en-US" altLang="zh-CN" sz="1800" b="1" dirty="0">
                <a:latin typeface="楷体_GB2312" pitchFamily="49" charset="-122"/>
                <a:ea typeface="楷体_GB2312" pitchFamily="49" charset="-122"/>
              </a:rPr>
              <a:t>,</a:t>
            </a:r>
            <a:r>
              <a:rPr lang="zh-CN" altLang="en-US" sz="1800" b="1" dirty="0">
                <a:latin typeface="楷体_GB2312" pitchFamily="49" charset="-122"/>
                <a:ea typeface="楷体_GB2312" pitchFamily="49" charset="-122"/>
              </a:rPr>
              <a:t>焊枪口不准对人</a:t>
            </a:r>
            <a:r>
              <a:rPr lang="en-US" altLang="zh-CN" sz="1800" b="1" dirty="0">
                <a:latin typeface="楷体_GB2312" pitchFamily="49" charset="-122"/>
                <a:ea typeface="楷体_GB2312" pitchFamily="49" charset="-122"/>
              </a:rPr>
              <a:t>, </a:t>
            </a:r>
            <a:r>
              <a:rPr lang="zh-CN" altLang="en-US" sz="1800" b="1" dirty="0">
                <a:latin typeface="楷体_GB2312" pitchFamily="49" charset="-122"/>
                <a:ea typeface="楷体_GB2312" pitchFamily="49" charset="-122"/>
              </a:rPr>
              <a:t>正在燃烧的焊枪不得放在工件或地面上</a:t>
            </a:r>
            <a:r>
              <a:rPr lang="en-US" altLang="zh-CN" sz="1800" b="1" dirty="0">
                <a:latin typeface="楷体_GB2312" pitchFamily="49" charset="-122"/>
                <a:ea typeface="楷体_GB2312" pitchFamily="49" charset="-122"/>
              </a:rPr>
              <a:t>,</a:t>
            </a:r>
            <a:r>
              <a:rPr lang="zh-CN" altLang="en-US" sz="1800" b="1" dirty="0">
                <a:latin typeface="楷体_GB2312" pitchFamily="49" charset="-122"/>
                <a:ea typeface="楷体_GB2312" pitchFamily="49" charset="-122"/>
              </a:rPr>
              <a:t>带有乙炔和氧气时不准放在金属容器内</a:t>
            </a:r>
            <a:r>
              <a:rPr lang="en-US" altLang="zh-CN" sz="1800" b="1" dirty="0">
                <a:latin typeface="楷体_GB2312" pitchFamily="49" charset="-122"/>
                <a:ea typeface="楷体_GB2312" pitchFamily="49" charset="-122"/>
              </a:rPr>
              <a:t>,</a:t>
            </a:r>
            <a:r>
              <a:rPr lang="zh-CN" altLang="en-US" sz="1800" b="1" dirty="0">
                <a:latin typeface="楷体_GB2312" pitchFamily="49" charset="-122"/>
                <a:ea typeface="楷体_GB2312" pitchFamily="49" charset="-122"/>
              </a:rPr>
              <a:t>以防气体溢出</a:t>
            </a:r>
            <a:r>
              <a:rPr lang="en-US" altLang="zh-CN" sz="1800" b="1" dirty="0">
                <a:latin typeface="楷体_GB2312" pitchFamily="49" charset="-122"/>
                <a:ea typeface="楷体_GB2312" pitchFamily="49" charset="-122"/>
              </a:rPr>
              <a:t>,</a:t>
            </a:r>
            <a:r>
              <a:rPr lang="zh-CN" altLang="en-US" sz="1800" b="1" dirty="0">
                <a:latin typeface="楷体_GB2312" pitchFamily="49" charset="-122"/>
                <a:ea typeface="楷体_GB2312" pitchFamily="49" charset="-122"/>
              </a:rPr>
              <a:t>并发生烧伤事故。</a:t>
            </a:r>
            <a:endParaRPr lang="zh-CN" altLang="en-US" sz="1800" b="1" dirty="0">
              <a:latin typeface="楷体_GB2312" pitchFamily="49" charset="-122"/>
              <a:ea typeface="楷体_GB2312" pitchFamily="49" charset="-122"/>
            </a:endParaRPr>
          </a:p>
          <a:p>
            <a:pPr marL="0" lvl="0" indent="0" defTabSz="914400" eaLnBrk="1" hangingPunct="1">
              <a:lnSpc>
                <a:spcPct val="90000"/>
              </a:lnSpc>
              <a:spcBef>
                <a:spcPct val="50000"/>
              </a:spcBef>
              <a:buClrTx/>
              <a:buSzTx/>
              <a:buFontTx/>
              <a:buNone/>
              <a:tabLst>
                <a:tab pos="455930" algn="l"/>
              </a:tabLst>
            </a:pPr>
            <a:r>
              <a:rPr lang="en-US" altLang="zh-CN" sz="1800" b="1" dirty="0">
                <a:latin typeface="楷体_GB2312" pitchFamily="49" charset="-122"/>
                <a:ea typeface="楷体_GB2312" pitchFamily="49" charset="-122"/>
              </a:rPr>
              <a:t>11</a:t>
            </a:r>
            <a:r>
              <a:rPr lang="zh-CN" altLang="en-US" sz="1800" b="1" dirty="0">
                <a:latin typeface="楷体_GB2312" pitchFamily="49" charset="-122"/>
                <a:ea typeface="楷体_GB2312" pitchFamily="49" charset="-122"/>
              </a:rPr>
              <a:t>、严禁在带压力的容器上或管道上切割。</a:t>
            </a:r>
            <a:endParaRPr lang="zh-CN" altLang="en-US" sz="1800" b="1" dirty="0">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5"/>
          <p:cNvSpPr/>
          <p:nvPr/>
        </p:nvSpPr>
        <p:spPr>
          <a:xfrm>
            <a:off x="2000250" y="857250"/>
            <a:ext cx="4070350"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en-US" sz="2400" b="1" dirty="0">
                <a:solidFill>
                  <a:srgbClr val="CC3300"/>
                </a:solidFill>
                <a:latin typeface="楷体_GB2312" pitchFamily="49" charset="-122"/>
                <a:ea typeface="楷体_GB2312" pitchFamily="49" charset="-122"/>
              </a:rPr>
              <a:t>三、蒸气管道及蒸气设备维修操作规程</a:t>
            </a:r>
            <a:endParaRPr lang="zh-CN" altLang="en-US" sz="2400" b="1" dirty="0">
              <a:solidFill>
                <a:srgbClr val="CC3300"/>
              </a:solidFill>
              <a:latin typeface="楷体_GB2312" pitchFamily="49" charset="-122"/>
              <a:ea typeface="楷体_GB2312" pitchFamily="49" charset="-122"/>
            </a:endParaRPr>
          </a:p>
        </p:txBody>
      </p:sp>
      <p:sp>
        <p:nvSpPr>
          <p:cNvPr id="73731" name="Rectangle 4"/>
          <p:cNvSpPr/>
          <p:nvPr/>
        </p:nvSpPr>
        <p:spPr>
          <a:xfrm>
            <a:off x="785813" y="2428875"/>
            <a:ext cx="7921625" cy="2640013"/>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266700" eaLnBrk="1" hangingPunct="1">
              <a:lnSpc>
                <a:spcPct val="90000"/>
              </a:lnSpc>
              <a:spcBef>
                <a:spcPct val="50000"/>
              </a:spcBef>
              <a:buClrTx/>
              <a:buSzTx/>
              <a:buFontTx/>
              <a:buNone/>
            </a:pPr>
            <a:r>
              <a:rPr lang="en-US" altLang="zh-CN" sz="2400" b="1" dirty="0">
                <a:latin typeface="楷体_GB2312" pitchFamily="49" charset="-122"/>
                <a:ea typeface="楷体_GB2312" pitchFamily="49" charset="-122"/>
              </a:rPr>
              <a:t>1</a:t>
            </a:r>
            <a:r>
              <a:rPr lang="zh-CN" altLang="en-US" sz="2400" b="1" dirty="0">
                <a:latin typeface="楷体_GB2312" pitchFamily="49" charset="-122"/>
                <a:ea typeface="楷体_GB2312" pitchFamily="49" charset="-122"/>
              </a:rPr>
              <a:t>、操作前必须先停气、放水、冷却后才能施工，并在阀门处挂严禁开闸的告示牌。</a:t>
            </a:r>
            <a:endParaRPr lang="zh-CN" altLang="en-US" sz="2400" b="1" dirty="0">
              <a:latin typeface="楷体_GB2312" pitchFamily="49" charset="-122"/>
              <a:ea typeface="楷体_GB2312" pitchFamily="49" charset="-122"/>
            </a:endParaRPr>
          </a:p>
          <a:p>
            <a:pPr marL="0" lvl="0" indent="266700" eaLnBrk="1" hangingPunct="1">
              <a:lnSpc>
                <a:spcPct val="90000"/>
              </a:lnSpc>
              <a:spcBef>
                <a:spcPct val="50000"/>
              </a:spcBef>
              <a:buClrTx/>
              <a:buSzTx/>
              <a:buFontTx/>
              <a:buNone/>
            </a:pPr>
            <a:r>
              <a:rPr lang="en-US" altLang="zh-CN" sz="2400" b="1" dirty="0">
                <a:latin typeface="楷体_GB2312" pitchFamily="49" charset="-122"/>
                <a:ea typeface="楷体_GB2312" pitchFamily="49" charset="-122"/>
              </a:rPr>
              <a:t>2</a:t>
            </a:r>
            <a:r>
              <a:rPr lang="zh-CN" altLang="en-US" sz="2400" b="1" dirty="0">
                <a:latin typeface="楷体_GB2312" pitchFamily="49" charset="-122"/>
                <a:ea typeface="楷体_GB2312" pitchFamily="49" charset="-122"/>
              </a:rPr>
              <a:t>、操作人员要穿戴好劳动保护用品。</a:t>
            </a:r>
            <a:endParaRPr lang="zh-CN" altLang="en-US" sz="2400" b="1" dirty="0">
              <a:latin typeface="楷体_GB2312" pitchFamily="49" charset="-122"/>
              <a:ea typeface="楷体_GB2312" pitchFamily="49" charset="-122"/>
            </a:endParaRPr>
          </a:p>
          <a:p>
            <a:pPr marL="0" lvl="0" indent="266700" eaLnBrk="1" hangingPunct="1">
              <a:lnSpc>
                <a:spcPct val="90000"/>
              </a:lnSpc>
              <a:spcBef>
                <a:spcPct val="50000"/>
              </a:spcBef>
              <a:buClrTx/>
              <a:buSzTx/>
              <a:buFontTx/>
              <a:buNone/>
            </a:pPr>
            <a:r>
              <a:rPr lang="en-US" altLang="zh-CN" sz="2400" b="1" dirty="0">
                <a:latin typeface="楷体_GB2312" pitchFamily="49" charset="-122"/>
                <a:ea typeface="楷体_GB2312" pitchFamily="49" charset="-122"/>
              </a:rPr>
              <a:t>3</a:t>
            </a:r>
            <a:r>
              <a:rPr lang="zh-CN" altLang="en-US" sz="2400" b="1" dirty="0">
                <a:latin typeface="楷体_GB2312" pitchFamily="49" charset="-122"/>
                <a:ea typeface="楷体_GB2312" pitchFamily="49" charset="-122"/>
              </a:rPr>
              <a:t>、完成后要先试验，确保正常安全后，才能交付使用</a:t>
            </a:r>
            <a:endParaRPr lang="zh-CN" altLang="en-US" sz="2400" b="1" dirty="0">
              <a:latin typeface="楷体_GB2312" pitchFamily="49" charset="-122"/>
              <a:ea typeface="楷体_GB2312" pitchFamily="49" charset="-122"/>
            </a:endParaRPr>
          </a:p>
          <a:p>
            <a:pPr marL="0" lvl="0" indent="266700" eaLnBrk="1" hangingPunct="1">
              <a:lnSpc>
                <a:spcPct val="90000"/>
              </a:lnSpc>
              <a:spcBef>
                <a:spcPct val="50000"/>
              </a:spcBef>
              <a:buClrTx/>
              <a:buSzTx/>
              <a:buFontTx/>
              <a:buNone/>
            </a:pPr>
            <a:r>
              <a:rPr lang="en-US" altLang="zh-CN" sz="2400" b="1" dirty="0">
                <a:latin typeface="楷体_GB2312" pitchFamily="49" charset="-122"/>
                <a:ea typeface="楷体_GB2312" pitchFamily="49" charset="-122"/>
              </a:rPr>
              <a:t>4</a:t>
            </a:r>
            <a:r>
              <a:rPr lang="zh-CN" altLang="en-US" sz="2400" b="1" dirty="0">
                <a:latin typeface="楷体_GB2312" pitchFamily="49" charset="-122"/>
                <a:ea typeface="楷体_GB2312" pitchFamily="49" charset="-122"/>
              </a:rPr>
              <a:t>、严禁带气作业，必须要做时，由设备主管到场，落实安全措施后才能动手。 </a:t>
            </a:r>
            <a:endParaRPr lang="zh-CN" altLang="en-US" sz="2400" b="1" dirty="0">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2"/>
          <p:cNvSpPr>
            <a:spLocks noGrp="1"/>
          </p:cNvSpPr>
          <p:nvPr>
            <p:ph type="title"/>
          </p:nvPr>
        </p:nvSpPr>
        <p:spPr>
          <a:xfrm>
            <a:off x="2700338" y="692150"/>
            <a:ext cx="3983037" cy="747713"/>
          </a:xfrm>
          <a:ln/>
        </p:spPr>
        <p:txBody>
          <a:bodyPr vert="horz" wrap="square" lIns="91440" tIns="45720" rIns="91440" bIns="45720" anchor="b" anchorCtr="0"/>
          <a:p>
            <a:r>
              <a:rPr lang="zh-CN" altLang="zh-CN" sz="4000" dirty="0"/>
              <a:t>设备安全操作</a:t>
            </a:r>
            <a:endParaRPr lang="zh-CN" altLang="zh-CN" sz="4000" dirty="0"/>
          </a:p>
        </p:txBody>
      </p:sp>
      <p:sp>
        <p:nvSpPr>
          <p:cNvPr id="74755" name="Rectangle 3"/>
          <p:cNvSpPr/>
          <p:nvPr/>
        </p:nvSpPr>
        <p:spPr>
          <a:xfrm>
            <a:off x="285750" y="1928813"/>
            <a:ext cx="8424863" cy="44735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1、在使用设备前，必须确定设备是在良好的状态下才可使用（空机运行1-3分钟看是否有异常），如设备本身有磨损、变形、破裂、漏油及发出不正常的声音等情况，必须通知设备人员进行维修。如果对这些问题不理会的话，可能会导致意外的发生。</a:t>
            </a:r>
            <a:endParaRPr lang="zh-CN" altLang="zh-CN"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2、设备上安装的所有防护装置，应妥善维护，切勿拆除，否则会导致意外。</a:t>
            </a:r>
            <a:endParaRPr lang="zh-CN" altLang="zh-CN"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3、设备运转时，禁止一切将手或身体任何部位伸入设备内的工作和行为。调机、检测、保养等工作必须在停机、断电后进行。</a:t>
            </a:r>
            <a:endParaRPr lang="zh-CN" altLang="zh-CN" sz="2400" b="1" dirty="0">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400" b="1" dirty="0">
                <a:latin typeface="楷体_GB2312" pitchFamily="49" charset="-122"/>
                <a:ea typeface="楷体_GB2312" pitchFamily="49" charset="-122"/>
              </a:rPr>
              <a:t>4、严格遵守设备的岗位规程操作；工作完毕后要关闭设备电源、气源开关，清理机台卫生。</a:t>
            </a:r>
            <a:endParaRPr lang="zh-CN" altLang="zh-CN" sz="2400" b="1" dirty="0">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2"/>
          <p:cNvSpPr>
            <a:spLocks noGrp="1"/>
          </p:cNvSpPr>
          <p:nvPr>
            <p:ph type="title"/>
          </p:nvPr>
        </p:nvSpPr>
        <p:spPr>
          <a:ln/>
        </p:spPr>
        <p:txBody>
          <a:bodyPr vert="horz" wrap="square" lIns="91440" tIns="45720" rIns="91440" bIns="45720" anchor="b" anchorCtr="0"/>
          <a:p>
            <a:pPr eaLnBrk="1" hangingPunct="1"/>
            <a:r>
              <a:rPr lang="zh-CN" altLang="en-US" sz="4800" b="1" dirty="0">
                <a:solidFill>
                  <a:schemeClr val="hlink"/>
                </a:solidFill>
                <a:ea typeface="隶书" pitchFamily="49" charset="-122"/>
              </a:rPr>
              <a:t>安全事故</a:t>
            </a:r>
            <a:endParaRPr lang="zh-CN" altLang="en-US" sz="4800" b="1" dirty="0">
              <a:solidFill>
                <a:schemeClr val="hlink"/>
              </a:solidFill>
              <a:ea typeface="隶书" pitchFamily="49" charset="-122"/>
            </a:endParaRPr>
          </a:p>
        </p:txBody>
      </p:sp>
      <p:sp>
        <p:nvSpPr>
          <p:cNvPr id="75779" name="Rectangle 3"/>
          <p:cNvSpPr>
            <a:spLocks noGrp="1"/>
          </p:cNvSpPr>
          <p:nvPr>
            <p:ph idx="1"/>
          </p:nvPr>
        </p:nvSpPr>
        <p:spPr>
          <a:xfrm>
            <a:off x="0" y="2017713"/>
            <a:ext cx="8964613" cy="4840287"/>
          </a:xfrm>
          <a:ln/>
        </p:spPr>
        <p:txBody>
          <a:bodyPr vert="horz" wrap="square" lIns="91440" tIns="45720" rIns="91440" bIns="45720" anchor="t" anchorCtr="0"/>
          <a:p>
            <a:pPr eaLnBrk="1" hangingPunct="1">
              <a:lnSpc>
                <a:spcPct val="120000"/>
              </a:lnSpc>
              <a:buNone/>
            </a:pPr>
            <a:r>
              <a:rPr lang="zh-CN" altLang="en-US" b="1" dirty="0">
                <a:solidFill>
                  <a:schemeClr val="hlink"/>
                </a:solidFill>
                <a:latin typeface="宋体" panose="02010600030101010101" pitchFamily="2" charset="-122"/>
              </a:rPr>
              <a:t>安全事故：</a:t>
            </a:r>
            <a:r>
              <a:rPr lang="zh-CN" altLang="en-US" b="1" dirty="0">
                <a:latin typeface="华文中宋" pitchFamily="2" charset="-122"/>
                <a:ea typeface="华文中宋" pitchFamily="2" charset="-122"/>
              </a:rPr>
              <a:t>安全事故是指生产经营单位在生产经营活动</a:t>
            </a:r>
            <a:r>
              <a:rPr lang="en-US" altLang="zh-CN" b="1" dirty="0">
                <a:latin typeface="华文中宋" pitchFamily="2" charset="-122"/>
                <a:ea typeface="华文中宋" pitchFamily="2" charset="-122"/>
              </a:rPr>
              <a:t>(</a:t>
            </a:r>
            <a:r>
              <a:rPr lang="zh-CN" altLang="en-US" b="1" dirty="0">
                <a:latin typeface="华文中宋" pitchFamily="2" charset="-122"/>
                <a:ea typeface="华文中宋" pitchFamily="2" charset="-122"/>
              </a:rPr>
              <a:t>包括与生产经营有关的活动</a:t>
            </a:r>
            <a:r>
              <a:rPr lang="en-US" altLang="zh-CN" b="1" dirty="0">
                <a:latin typeface="华文中宋" pitchFamily="2" charset="-122"/>
                <a:ea typeface="华文中宋" pitchFamily="2" charset="-122"/>
              </a:rPr>
              <a:t>)</a:t>
            </a:r>
            <a:r>
              <a:rPr lang="zh-CN" altLang="en-US" b="1" dirty="0">
                <a:latin typeface="华文中宋" pitchFamily="2" charset="-122"/>
                <a:ea typeface="华文中宋" pitchFamily="2" charset="-122"/>
              </a:rPr>
              <a:t>中</a:t>
            </a:r>
            <a:r>
              <a:rPr lang="zh-CN" altLang="en-US" b="1" u="sng" dirty="0">
                <a:solidFill>
                  <a:srgbClr val="FE2C02"/>
                </a:solidFill>
                <a:latin typeface="华文中宋" pitchFamily="2" charset="-122"/>
                <a:ea typeface="华文中宋" pitchFamily="2" charset="-122"/>
              </a:rPr>
              <a:t>突然发生</a:t>
            </a:r>
            <a:r>
              <a:rPr lang="zh-CN" altLang="en-US" b="1" dirty="0">
                <a:latin typeface="华文中宋" pitchFamily="2" charset="-122"/>
                <a:ea typeface="华文中宋" pitchFamily="2" charset="-122"/>
              </a:rPr>
              <a:t>的，</a:t>
            </a:r>
            <a:r>
              <a:rPr lang="zh-CN" altLang="en-US" b="1" u="sng" dirty="0">
                <a:solidFill>
                  <a:srgbClr val="FE2C02"/>
                </a:solidFill>
                <a:latin typeface="华文中宋" pitchFamily="2" charset="-122"/>
                <a:ea typeface="华文中宋" pitchFamily="2" charset="-122"/>
              </a:rPr>
              <a:t>伤害人身安全和健康</a:t>
            </a:r>
            <a:r>
              <a:rPr lang="zh-CN" altLang="en-US" b="1" dirty="0">
                <a:latin typeface="华文中宋" pitchFamily="2" charset="-122"/>
                <a:ea typeface="华文中宋" pitchFamily="2" charset="-122"/>
              </a:rPr>
              <a:t>、或者</a:t>
            </a:r>
            <a:r>
              <a:rPr lang="zh-CN" altLang="en-US" b="1" u="sng" dirty="0">
                <a:solidFill>
                  <a:srgbClr val="FE2C02"/>
                </a:solidFill>
                <a:latin typeface="华文中宋" pitchFamily="2" charset="-122"/>
                <a:ea typeface="华文中宋" pitchFamily="2" charset="-122"/>
              </a:rPr>
              <a:t>损坏设备设施</a:t>
            </a:r>
            <a:r>
              <a:rPr lang="zh-CN" altLang="en-US" b="1" dirty="0">
                <a:latin typeface="华文中宋" pitchFamily="2" charset="-122"/>
                <a:ea typeface="华文中宋" pitchFamily="2" charset="-122"/>
              </a:rPr>
              <a:t>、或者</a:t>
            </a:r>
            <a:r>
              <a:rPr lang="zh-CN" altLang="en-US" b="1" u="sng" dirty="0">
                <a:solidFill>
                  <a:srgbClr val="FE2C02"/>
                </a:solidFill>
                <a:latin typeface="华文中宋" pitchFamily="2" charset="-122"/>
                <a:ea typeface="华文中宋" pitchFamily="2" charset="-122"/>
              </a:rPr>
              <a:t>造成经济损失的</a:t>
            </a:r>
            <a:r>
              <a:rPr lang="zh-CN" altLang="en-US" b="1" dirty="0">
                <a:latin typeface="华文中宋" pitchFamily="2" charset="-122"/>
                <a:ea typeface="华文中宋" pitchFamily="2" charset="-122"/>
              </a:rPr>
              <a:t>，导致原</a:t>
            </a:r>
            <a:r>
              <a:rPr lang="zh-CN" altLang="en-US" b="1" u="sng" dirty="0">
                <a:solidFill>
                  <a:srgbClr val="FE2C02"/>
                </a:solidFill>
                <a:latin typeface="华文中宋" pitchFamily="2" charset="-122"/>
                <a:ea typeface="华文中宋" pitchFamily="2" charset="-122"/>
              </a:rPr>
              <a:t>生产经营活动</a:t>
            </a:r>
            <a:r>
              <a:rPr lang="en-US" altLang="zh-CN" b="1" dirty="0">
                <a:latin typeface="华文中宋" pitchFamily="2" charset="-122"/>
                <a:ea typeface="华文中宋" pitchFamily="2" charset="-122"/>
              </a:rPr>
              <a:t>(</a:t>
            </a:r>
            <a:r>
              <a:rPr lang="zh-CN" altLang="en-US" b="1" dirty="0">
                <a:latin typeface="华文中宋" pitchFamily="2" charset="-122"/>
                <a:ea typeface="华文中宋" pitchFamily="2" charset="-122"/>
              </a:rPr>
              <a:t>包括与生产经营活动有关的活动</a:t>
            </a:r>
            <a:r>
              <a:rPr lang="en-US" altLang="zh-CN" b="1" dirty="0">
                <a:latin typeface="华文中宋" pitchFamily="2" charset="-122"/>
                <a:ea typeface="华文中宋" pitchFamily="2" charset="-122"/>
              </a:rPr>
              <a:t>)</a:t>
            </a:r>
            <a:r>
              <a:rPr lang="zh-CN" altLang="en-US" b="1" u="sng" dirty="0">
                <a:solidFill>
                  <a:srgbClr val="FE2C02"/>
                </a:solidFill>
                <a:latin typeface="华文中宋" pitchFamily="2" charset="-122"/>
                <a:ea typeface="华文中宋" pitchFamily="2" charset="-122"/>
              </a:rPr>
              <a:t>暂时中止</a:t>
            </a:r>
            <a:r>
              <a:rPr lang="zh-CN" altLang="en-US" b="1" dirty="0">
                <a:latin typeface="华文中宋" pitchFamily="2" charset="-122"/>
                <a:ea typeface="华文中宋" pitchFamily="2" charset="-122"/>
              </a:rPr>
              <a:t>或</a:t>
            </a:r>
            <a:r>
              <a:rPr lang="zh-CN" altLang="en-US" b="1" u="sng" dirty="0">
                <a:solidFill>
                  <a:srgbClr val="FE2C02"/>
                </a:solidFill>
                <a:latin typeface="华文中宋" pitchFamily="2" charset="-122"/>
                <a:ea typeface="华文中宋" pitchFamily="2" charset="-122"/>
              </a:rPr>
              <a:t>永远终止</a:t>
            </a:r>
            <a:r>
              <a:rPr lang="zh-CN" altLang="en-US" b="1" dirty="0">
                <a:latin typeface="华文中宋" pitchFamily="2" charset="-122"/>
                <a:ea typeface="华文中宋" pitchFamily="2" charset="-122"/>
              </a:rPr>
              <a:t>的意外事件。</a:t>
            </a:r>
            <a:r>
              <a:rPr lang="zh-CN" altLang="en-US" b="1" dirty="0">
                <a:solidFill>
                  <a:schemeClr val="folHlink"/>
                </a:solidFill>
                <a:latin typeface="华文中宋" pitchFamily="2" charset="-122"/>
                <a:ea typeface="华文中宋" pitchFamily="2" charset="-122"/>
                <a:hlinkClick r:id="rId1" action="ppaction://hlinkfile"/>
              </a:rPr>
              <a:t>（事故的分类</a:t>
            </a:r>
            <a:r>
              <a:rPr lang="en-US" altLang="zh-CN" b="1" dirty="0">
                <a:solidFill>
                  <a:schemeClr val="folHlink"/>
                </a:solidFill>
                <a:latin typeface="Times New Roman" panose="02020603050405020304" pitchFamily="18" charset="0"/>
                <a:hlinkClick r:id="rId1" action="ppaction://hlinkfile"/>
              </a:rPr>
              <a:t>…</a:t>
            </a:r>
            <a:r>
              <a:rPr lang="zh-CN" altLang="en-US" b="1" dirty="0">
                <a:solidFill>
                  <a:schemeClr val="folHlink"/>
                </a:solidFill>
                <a:latin typeface="华文中宋" pitchFamily="2" charset="-122"/>
                <a:ea typeface="华文中宋" pitchFamily="2" charset="-122"/>
                <a:hlinkClick r:id="rId1" action="ppaction://hlinkfile"/>
              </a:rPr>
              <a:t>）</a:t>
            </a:r>
            <a:endParaRPr lang="zh-CN" altLang="en-US" b="1" dirty="0">
              <a:solidFill>
                <a:schemeClr val="folHlink"/>
              </a:solidFill>
              <a:latin typeface="华文中宋" pitchFamily="2" charset="-122"/>
              <a:ea typeface="华文中宋" pitchFamily="2" charset="-122"/>
            </a:endParaRPr>
          </a:p>
        </p:txBody>
      </p:sp>
    </p:spTree>
  </p:cSld>
  <p:clrMapOvr>
    <a:masterClrMapping/>
  </p:clrMapOvr>
  <p:transition spd="slow">
    <p:random/>
    <p:sndAc>
      <p:stSnd>
        <p:snd r:embed="rId2" name="type.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2"/>
          <p:cNvSpPr>
            <a:spLocks noGrp="1"/>
          </p:cNvSpPr>
          <p:nvPr>
            <p:ph type="title"/>
          </p:nvPr>
        </p:nvSpPr>
        <p:spPr>
          <a:ln/>
        </p:spPr>
        <p:txBody>
          <a:bodyPr vert="horz" wrap="square" lIns="91440" tIns="45720" rIns="91440" bIns="45720" anchor="b" anchorCtr="0"/>
          <a:p>
            <a:r>
              <a:rPr lang="zh-CN" altLang="zh-CN" dirty="0">
                <a:solidFill>
                  <a:srgbClr val="FF0066"/>
                </a:solidFill>
              </a:rPr>
              <a:t>金字塔理论</a:t>
            </a:r>
            <a:endParaRPr lang="zh-CN" altLang="zh-CN" dirty="0">
              <a:solidFill>
                <a:srgbClr val="FF0066"/>
              </a:solidFill>
            </a:endParaRPr>
          </a:p>
        </p:txBody>
      </p:sp>
      <p:sp>
        <p:nvSpPr>
          <p:cNvPr id="76803" name="Rectangle 3"/>
          <p:cNvSpPr/>
          <p:nvPr/>
        </p:nvSpPr>
        <p:spPr>
          <a:xfrm>
            <a:off x="179388" y="1773238"/>
            <a:ext cx="4267200" cy="31956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algn="ctr" eaLnBrk="1" hangingPunct="1">
              <a:lnSpc>
                <a:spcPct val="90000"/>
              </a:lnSpc>
              <a:spcBef>
                <a:spcPct val="50000"/>
              </a:spcBef>
              <a:buNone/>
            </a:pPr>
            <a:r>
              <a:rPr lang="zh-CN" altLang="zh-CN" sz="2400" b="1" dirty="0">
                <a:solidFill>
                  <a:schemeClr val="tx2"/>
                </a:solidFill>
                <a:ea typeface="楷体_GB2312" pitchFamily="49" charset="-122"/>
              </a:rPr>
              <a:t>海因里希事故法则</a:t>
            </a:r>
            <a:endParaRPr lang="zh-CN" altLang="zh-CN" sz="2400" b="1" dirty="0">
              <a:ea typeface="楷体_GB2312" pitchFamily="49" charset="-122"/>
            </a:endParaRPr>
          </a:p>
          <a:p>
            <a:pPr marL="0" lvl="0" indent="0" algn="ctr" eaLnBrk="1" hangingPunct="1">
              <a:lnSpc>
                <a:spcPct val="90000"/>
              </a:lnSpc>
              <a:spcBef>
                <a:spcPct val="50000"/>
              </a:spcBef>
              <a:buNone/>
            </a:pPr>
            <a:r>
              <a:rPr lang="zh-CN" altLang="zh-CN" sz="2400" b="1" dirty="0">
                <a:ea typeface="楷体_GB2312" pitchFamily="49" charset="-122"/>
              </a:rPr>
              <a:t>海因希里 Heinrich</a:t>
            </a:r>
            <a:endParaRPr lang="zh-CN" altLang="zh-CN" sz="2400" b="1" dirty="0">
              <a:ea typeface="楷体_GB2312" pitchFamily="49" charset="-122"/>
            </a:endParaRPr>
          </a:p>
          <a:p>
            <a:pPr marL="0" lvl="0" indent="0" algn="ctr" eaLnBrk="1" hangingPunct="1">
              <a:lnSpc>
                <a:spcPct val="90000"/>
              </a:lnSpc>
              <a:spcBef>
                <a:spcPct val="50000"/>
              </a:spcBef>
              <a:buNone/>
            </a:pPr>
            <a:r>
              <a:rPr lang="zh-CN" altLang="zh-CN" sz="2400" b="1" dirty="0">
                <a:ea typeface="楷体_GB2312" pitchFamily="49" charset="-122"/>
              </a:rPr>
              <a:t>20世纪50年代</a:t>
            </a:r>
            <a:endParaRPr lang="zh-CN" altLang="zh-CN" sz="2400" b="1" dirty="0">
              <a:ea typeface="楷体_GB2312" pitchFamily="49" charset="-122"/>
            </a:endParaRPr>
          </a:p>
          <a:p>
            <a:pPr marL="0" lvl="0" indent="0" algn="ctr" eaLnBrk="1" hangingPunct="1">
              <a:lnSpc>
                <a:spcPct val="90000"/>
              </a:lnSpc>
              <a:spcBef>
                <a:spcPct val="50000"/>
              </a:spcBef>
              <a:buNone/>
            </a:pPr>
            <a:r>
              <a:rPr lang="zh-CN" altLang="zh-CN" sz="2400" b="1" dirty="0">
                <a:ea typeface="楷体_GB2312" pitchFamily="49" charset="-122"/>
              </a:rPr>
              <a:t>统计55万件机械事故</a:t>
            </a:r>
            <a:endParaRPr lang="zh-CN" altLang="zh-CN" sz="2400" b="1" dirty="0">
              <a:ea typeface="楷体_GB2312" pitchFamily="49" charset="-122"/>
            </a:endParaRPr>
          </a:p>
          <a:p>
            <a:pPr marL="0" lvl="0" indent="0" algn="ctr" eaLnBrk="1" hangingPunct="1">
              <a:lnSpc>
                <a:spcPct val="90000"/>
              </a:lnSpc>
              <a:spcBef>
                <a:spcPct val="50000"/>
              </a:spcBef>
              <a:buNone/>
            </a:pPr>
            <a:r>
              <a:rPr lang="zh-CN" altLang="zh-CN" sz="2400" b="1" dirty="0">
                <a:ea typeface="楷体_GB2312" pitchFamily="49" charset="-122"/>
              </a:rPr>
              <a:t>其中48334件轻伤事故</a:t>
            </a:r>
            <a:endParaRPr lang="zh-CN" altLang="zh-CN" sz="2400" b="1" dirty="0">
              <a:ea typeface="楷体_GB2312" pitchFamily="49" charset="-122"/>
            </a:endParaRPr>
          </a:p>
          <a:p>
            <a:pPr marL="0" lvl="0" indent="0" algn="ctr" eaLnBrk="1" hangingPunct="1">
              <a:lnSpc>
                <a:spcPct val="90000"/>
              </a:lnSpc>
              <a:spcBef>
                <a:spcPct val="50000"/>
              </a:spcBef>
              <a:buNone/>
            </a:pPr>
            <a:r>
              <a:rPr lang="zh-CN" altLang="zh-CN" sz="2400" b="1" dirty="0">
                <a:ea typeface="楷体_GB2312" pitchFamily="49" charset="-122"/>
              </a:rPr>
              <a:t>     1666件死亡重伤事故</a:t>
            </a:r>
            <a:endParaRPr lang="zh-CN" altLang="zh-CN" sz="2400" b="1" dirty="0">
              <a:ea typeface="楷体_GB2312" pitchFamily="49" charset="-122"/>
            </a:endParaRPr>
          </a:p>
        </p:txBody>
      </p:sp>
      <p:grpSp>
        <p:nvGrpSpPr>
          <p:cNvPr id="76804" name="Group 4"/>
          <p:cNvGrpSpPr/>
          <p:nvPr/>
        </p:nvGrpSpPr>
        <p:grpSpPr>
          <a:xfrm>
            <a:off x="2771775" y="908050"/>
            <a:ext cx="6121400" cy="4800600"/>
            <a:chOff x="0" y="0"/>
            <a:chExt cx="3856" cy="3024"/>
          </a:xfrm>
        </p:grpSpPr>
        <p:sp>
          <p:nvSpPr>
            <p:cNvPr id="76805" name="AutoShape 5"/>
            <p:cNvSpPr>
              <a:spLocks noChangeAspect="1" noTextEdit="1"/>
            </p:cNvSpPr>
            <p:nvPr/>
          </p:nvSpPr>
          <p:spPr>
            <a:xfrm>
              <a:off x="0" y="0"/>
              <a:ext cx="3856" cy="3024"/>
            </a:xfrm>
            <a:prstGeom prst="rect">
              <a:avLst/>
            </a:prstGeom>
            <a:noFill/>
            <a:ln w="9525">
              <a:noFill/>
            </a:ln>
          </p:spPr>
          <p:txBody>
            <a:bodyPr/>
            <a:p>
              <a:endParaRPr lang="zh-CN" altLang="en-US"/>
            </a:p>
          </p:txBody>
        </p:sp>
        <p:sp>
          <p:nvSpPr>
            <p:cNvPr id="76806" name="_s228360"/>
            <p:cNvSpPr/>
            <p:nvPr/>
          </p:nvSpPr>
          <p:spPr>
            <a:xfrm flipV="1">
              <a:off x="1528" y="473"/>
              <a:ext cx="800" cy="693"/>
            </a:xfrm>
            <a:custGeom>
              <a:avLst/>
              <a:gdLst>
                <a:gd name="txL" fmla="*/ 7209 w 21600"/>
                <a:gd name="txT" fmla="*/ 7200 h 21600"/>
                <a:gd name="txR" fmla="*/ 14391 w 21600"/>
                <a:gd name="txB" fmla="*/ 14400 h 21600"/>
              </a:gdLst>
              <a:ahLst/>
              <a:cxnLst>
                <a:cxn ang="0">
                  <a:pos x="0" y="0"/>
                </a:cxn>
                <a:cxn ang="0">
                  <a:pos x="0" y="0"/>
                </a:cxn>
                <a:cxn ang="0">
                  <a:pos x="0" y="0"/>
                </a:cxn>
                <a:cxn ang="0">
                  <a:pos x="0" y="0"/>
                </a:cxn>
              </a:cxnLst>
              <a:rect l="txL" t="txT" r="txR" b="txB"/>
              <a:pathLst>
                <a:path w="21600" h="21600">
                  <a:moveTo>
                    <a:pt x="0" y="0"/>
                  </a:moveTo>
                  <a:lnTo>
                    <a:pt x="10800" y="21600"/>
                  </a:lnTo>
                  <a:lnTo>
                    <a:pt x="21600" y="0"/>
                  </a:lnTo>
                  <a:lnTo>
                    <a:pt x="0" y="0"/>
                  </a:lnTo>
                  <a:close/>
                </a:path>
              </a:pathLst>
            </a:custGeom>
            <a:solidFill>
              <a:srgbClr val="FF0000"/>
            </a:solidFill>
            <a:ln w="4699" cap="flat" cmpd="sng">
              <a:solidFill>
                <a:schemeClr val="tx1"/>
              </a:solidFill>
              <a:prstDash val="solid"/>
              <a:miter/>
              <a:headEnd type="none" w="med" len="med"/>
              <a:tailEnd type="none" w="med" len="med"/>
            </a:ln>
          </p:spPr>
          <p:txBody>
            <a:bodyPr rot="10800000" wrap="none" lIns="40657" tIns="20328" rIns="40657" bIns="2032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algn="ctr" eaLnBrk="1" hangingPunct="1">
                <a:lnSpc>
                  <a:spcPct val="90000"/>
                </a:lnSpc>
                <a:spcBef>
                  <a:spcPct val="50000"/>
                </a:spcBef>
                <a:buClrTx/>
                <a:buSzTx/>
                <a:buFontTx/>
                <a:buNone/>
              </a:pPr>
              <a:endParaRPr lang="zh-CN" altLang="zh-CN" sz="1800" b="1" dirty="0">
                <a:ea typeface="楷体_GB2312" pitchFamily="49" charset="-122"/>
              </a:endParaRPr>
            </a:p>
            <a:p>
              <a:pPr marL="0" lvl="0" indent="0" algn="ctr" eaLnBrk="1" hangingPunct="1">
                <a:lnSpc>
                  <a:spcPct val="90000"/>
                </a:lnSpc>
                <a:spcBef>
                  <a:spcPct val="50000"/>
                </a:spcBef>
                <a:buClrTx/>
                <a:buSzTx/>
                <a:buFontTx/>
                <a:buNone/>
              </a:pPr>
              <a:r>
                <a:rPr lang="zh-CN" altLang="zh-CN" sz="1800" b="1" dirty="0">
                  <a:ea typeface="楷体_GB2312" pitchFamily="49" charset="-122"/>
                </a:rPr>
                <a:t>1</a:t>
              </a:r>
              <a:endParaRPr lang="zh-CN" altLang="zh-CN" sz="1800" b="1" dirty="0">
                <a:ea typeface="楷体_GB2312" pitchFamily="49" charset="-122"/>
              </a:endParaRPr>
            </a:p>
            <a:p>
              <a:pPr marL="0" lvl="0" indent="0" algn="ctr" eaLnBrk="1" hangingPunct="1">
                <a:lnSpc>
                  <a:spcPct val="90000"/>
                </a:lnSpc>
                <a:spcBef>
                  <a:spcPct val="50000"/>
                </a:spcBef>
                <a:buClrTx/>
                <a:buSzTx/>
                <a:buFontTx/>
                <a:buNone/>
              </a:pPr>
              <a:r>
                <a:rPr lang="zh-CN" altLang="zh-CN" sz="1800" b="1" dirty="0">
                  <a:ea typeface="楷体_GB2312" pitchFamily="49" charset="-122"/>
                </a:rPr>
                <a:t>死亡</a:t>
              </a:r>
              <a:endParaRPr lang="zh-CN" altLang="zh-CN" sz="1800" b="1" dirty="0">
                <a:ea typeface="楷体_GB2312" pitchFamily="49" charset="-122"/>
              </a:endParaRPr>
            </a:p>
          </p:txBody>
        </p:sp>
        <p:sp>
          <p:nvSpPr>
            <p:cNvPr id="76807" name="_s228361"/>
            <p:cNvSpPr/>
            <p:nvPr/>
          </p:nvSpPr>
          <p:spPr>
            <a:xfrm flipV="1">
              <a:off x="1128" y="1166"/>
              <a:ext cx="1600" cy="693"/>
            </a:xfrm>
            <a:custGeom>
              <a:avLst/>
              <a:gdLst>
                <a:gd name="txL" fmla="*/ 4496 w 21600"/>
                <a:gd name="txT" fmla="*/ 4488 h 21600"/>
                <a:gd name="txR" fmla="*/ 17105 w 21600"/>
                <a:gd name="txB" fmla="*/ 17112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lnTo>
                    <a:pt x="0" y="0"/>
                  </a:lnTo>
                  <a:close/>
                </a:path>
              </a:pathLst>
            </a:custGeom>
            <a:solidFill>
              <a:srgbClr val="FFCC00"/>
            </a:solidFill>
            <a:ln w="4699" cap="flat" cmpd="sng">
              <a:solidFill>
                <a:schemeClr val="tx1"/>
              </a:solidFill>
              <a:prstDash val="solid"/>
              <a:miter/>
              <a:headEnd type="none" w="med" len="med"/>
              <a:tailEnd type="none" w="med" len="med"/>
            </a:ln>
          </p:spPr>
          <p:txBody>
            <a:bodyPr rot="10800000" wrap="none" lIns="40657" tIns="20328" rIns="40657" bIns="2032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algn="ctr" eaLnBrk="1" hangingPunct="1">
                <a:lnSpc>
                  <a:spcPct val="90000"/>
                </a:lnSpc>
                <a:spcBef>
                  <a:spcPct val="50000"/>
                </a:spcBef>
                <a:buClrTx/>
                <a:buSzTx/>
                <a:buFontTx/>
                <a:buNone/>
              </a:pPr>
              <a:r>
                <a:rPr lang="zh-CN" altLang="zh-CN" sz="1800" b="1" dirty="0">
                  <a:ea typeface="楷体_GB2312" pitchFamily="49" charset="-122"/>
                </a:rPr>
                <a:t>29</a:t>
              </a:r>
              <a:endParaRPr lang="zh-CN" altLang="zh-CN" sz="1800" b="1" dirty="0">
                <a:ea typeface="楷体_GB2312" pitchFamily="49" charset="-122"/>
              </a:endParaRPr>
            </a:p>
            <a:p>
              <a:pPr marL="0" lvl="0" indent="0" algn="ctr" eaLnBrk="1" hangingPunct="1">
                <a:lnSpc>
                  <a:spcPct val="90000"/>
                </a:lnSpc>
                <a:spcBef>
                  <a:spcPct val="50000"/>
                </a:spcBef>
                <a:buClrTx/>
                <a:buSzTx/>
                <a:buFontTx/>
                <a:buNone/>
              </a:pPr>
              <a:r>
                <a:rPr lang="zh-CN" altLang="zh-CN" sz="1800" b="1" dirty="0">
                  <a:ea typeface="楷体_GB2312" pitchFamily="49" charset="-122"/>
                </a:rPr>
                <a:t>轻伤事故</a:t>
              </a:r>
              <a:endParaRPr lang="zh-CN" altLang="zh-CN" sz="1800" b="1" dirty="0">
                <a:ea typeface="楷体_GB2312" pitchFamily="49" charset="-122"/>
              </a:endParaRPr>
            </a:p>
          </p:txBody>
        </p:sp>
        <p:sp>
          <p:nvSpPr>
            <p:cNvPr id="76808" name="_s228362"/>
            <p:cNvSpPr/>
            <p:nvPr/>
          </p:nvSpPr>
          <p:spPr>
            <a:xfrm flipV="1">
              <a:off x="728" y="1859"/>
              <a:ext cx="2400" cy="692"/>
            </a:xfrm>
            <a:custGeom>
              <a:avLst/>
              <a:gdLst>
                <a:gd name="txL" fmla="*/ 3600 w 21600"/>
                <a:gd name="txT" fmla="*/ 3590 h 21600"/>
                <a:gd name="txR" fmla="*/ 18000 w 21600"/>
                <a:gd name="txB" fmla="*/ 18010 h 21600"/>
              </a:gdLst>
              <a:ahLst/>
              <a:cxnLst>
                <a:cxn ang="0">
                  <a:pos x="0" y="0"/>
                </a:cxn>
                <a:cxn ang="0">
                  <a:pos x="0" y="0"/>
                </a:cxn>
                <a:cxn ang="0">
                  <a:pos x="0" y="0"/>
                </a:cxn>
                <a:cxn ang="0">
                  <a:pos x="0" y="0"/>
                </a:cxn>
              </a:cxnLst>
              <a:rect l="txL" t="txT" r="txR" b="txB"/>
              <a:pathLst>
                <a:path w="21600" h="21600">
                  <a:moveTo>
                    <a:pt x="0" y="0"/>
                  </a:moveTo>
                  <a:lnTo>
                    <a:pt x="3600" y="21600"/>
                  </a:lnTo>
                  <a:lnTo>
                    <a:pt x="18000" y="21600"/>
                  </a:lnTo>
                  <a:lnTo>
                    <a:pt x="21600" y="0"/>
                  </a:lnTo>
                  <a:lnTo>
                    <a:pt x="0" y="0"/>
                  </a:lnTo>
                  <a:close/>
                </a:path>
              </a:pathLst>
            </a:custGeom>
            <a:solidFill>
              <a:schemeClr val="accent1"/>
            </a:solidFill>
            <a:ln w="4670" cap="flat" cmpd="sng">
              <a:solidFill>
                <a:schemeClr val="tx1"/>
              </a:solidFill>
              <a:prstDash val="solid"/>
              <a:miter/>
              <a:headEnd type="none" w="med" len="med"/>
              <a:tailEnd type="none" w="med" len="med"/>
            </a:ln>
          </p:spPr>
          <p:txBody>
            <a:bodyPr rot="10800000" wrap="none" lIns="40657" tIns="20328" rIns="40657" bIns="2032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algn="ctr" eaLnBrk="1" hangingPunct="1">
                <a:lnSpc>
                  <a:spcPct val="90000"/>
                </a:lnSpc>
                <a:spcBef>
                  <a:spcPct val="50000"/>
                </a:spcBef>
                <a:buClrTx/>
                <a:buSzTx/>
                <a:buFontTx/>
                <a:buNone/>
              </a:pPr>
              <a:r>
                <a:rPr lang="zh-CN" altLang="zh-CN" sz="1800" b="1" dirty="0">
                  <a:ea typeface="楷体_GB2312" pitchFamily="49" charset="-122"/>
                </a:rPr>
                <a:t>300</a:t>
              </a:r>
              <a:endParaRPr lang="zh-CN" altLang="zh-CN" sz="1800" b="1" dirty="0">
                <a:ea typeface="楷体_GB2312" pitchFamily="49" charset="-122"/>
              </a:endParaRPr>
            </a:p>
            <a:p>
              <a:pPr marL="0" lvl="0" indent="0" algn="ctr" eaLnBrk="1" hangingPunct="1">
                <a:lnSpc>
                  <a:spcPct val="90000"/>
                </a:lnSpc>
                <a:spcBef>
                  <a:spcPct val="50000"/>
                </a:spcBef>
                <a:buClrTx/>
                <a:buSzTx/>
                <a:buFontTx/>
                <a:buNone/>
              </a:pPr>
              <a:r>
                <a:rPr lang="zh-CN" altLang="zh-CN" sz="1800" b="1" dirty="0">
                  <a:ea typeface="楷体_GB2312" pitchFamily="49" charset="-122"/>
                </a:rPr>
                <a:t>无伤害事件</a:t>
              </a:r>
              <a:endParaRPr lang="zh-CN" altLang="zh-CN" sz="1800" b="1" dirty="0">
                <a:ea typeface="楷体_GB2312" pitchFamily="49" charset="-122"/>
              </a:endParaRPr>
            </a:p>
          </p:txBody>
        </p:sp>
        <p:sp>
          <p:nvSpPr>
            <p:cNvPr id="76809" name="_s1030"/>
            <p:cNvSpPr/>
            <p:nvPr/>
          </p:nvSpPr>
          <p:spPr>
            <a:xfrm flipV="1">
              <a:off x="181" y="2541"/>
              <a:ext cx="3448" cy="453"/>
            </a:xfrm>
            <a:custGeom>
              <a:avLst/>
              <a:gdLst>
                <a:gd name="txL" fmla="*/ 3602 w 21600"/>
                <a:gd name="txT" fmla="*/ 3576 h 21600"/>
                <a:gd name="txR" fmla="*/ 17998 w 21600"/>
                <a:gd name="txB" fmla="*/ 18024 h 21600"/>
              </a:gdLst>
              <a:ahLst/>
              <a:cxnLst>
                <a:cxn ang="0">
                  <a:pos x="0" y="0"/>
                </a:cxn>
                <a:cxn ang="0">
                  <a:pos x="0" y="0"/>
                </a:cxn>
                <a:cxn ang="0">
                  <a:pos x="0" y="0"/>
                </a:cxn>
                <a:cxn ang="0">
                  <a:pos x="0" y="0"/>
                </a:cxn>
              </a:cxnLst>
              <a:rect l="txL" t="txT" r="txR" b="txB"/>
              <a:pathLst>
                <a:path w="21600" h="21600">
                  <a:moveTo>
                    <a:pt x="0" y="0"/>
                  </a:moveTo>
                  <a:lnTo>
                    <a:pt x="3600" y="21600"/>
                  </a:lnTo>
                  <a:lnTo>
                    <a:pt x="18000" y="21600"/>
                  </a:lnTo>
                  <a:lnTo>
                    <a:pt x="21600" y="0"/>
                  </a:lnTo>
                  <a:lnTo>
                    <a:pt x="0" y="0"/>
                  </a:lnTo>
                  <a:close/>
                </a:path>
              </a:pathLst>
            </a:custGeom>
            <a:solidFill>
              <a:schemeClr val="tx1"/>
            </a:solidFill>
            <a:ln w="4670" cap="flat" cmpd="sng">
              <a:solidFill>
                <a:schemeClr val="tx1"/>
              </a:solidFill>
              <a:prstDash val="solid"/>
              <a:miter/>
              <a:headEnd type="none" w="med" len="med"/>
              <a:tailEnd type="none" w="med" len="med"/>
            </a:ln>
          </p:spPr>
          <p:txBody>
            <a:bodyPr rot="10800000"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algn="ctr" eaLnBrk="1" hangingPunct="1">
                <a:lnSpc>
                  <a:spcPct val="90000"/>
                </a:lnSpc>
                <a:spcBef>
                  <a:spcPct val="50000"/>
                </a:spcBef>
                <a:buClrTx/>
                <a:buSzTx/>
                <a:buFontTx/>
                <a:buNone/>
              </a:pPr>
              <a:r>
                <a:rPr lang="zh-CN" altLang="zh-CN" sz="2400" b="1" dirty="0">
                  <a:solidFill>
                    <a:schemeClr val="bg1"/>
                  </a:solidFill>
                  <a:ea typeface="楷体_GB2312" pitchFamily="49" charset="-122"/>
                </a:rPr>
                <a:t>千万次的隐患</a:t>
              </a:r>
              <a:endParaRPr lang="zh-CN" altLang="zh-CN" sz="2400" b="1" dirty="0">
                <a:solidFill>
                  <a:schemeClr val="bg1"/>
                </a:solidFill>
                <a:ea typeface="楷体_GB2312" pitchFamily="49" charset="-122"/>
              </a:endParaRPr>
            </a:p>
          </p:txBody>
        </p:sp>
      </p:grpSp>
    </p:spTree>
  </p:cSld>
  <p:clrMapOvr>
    <a:masterClrMapping/>
  </p:clrMapOvr>
  <p:transition spd="slow">
    <p:random/>
    <p:sndAc>
      <p:stSnd>
        <p:snd r:embed="rId1" name="type.wav"/>
      </p:stSnd>
    </p:sndAc>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2"/>
          <p:cNvSpPr>
            <a:spLocks noGrp="1"/>
          </p:cNvSpPr>
          <p:nvPr>
            <p:ph type="title"/>
          </p:nvPr>
        </p:nvSpPr>
        <p:spPr>
          <a:xfrm>
            <a:off x="539750" y="333375"/>
            <a:ext cx="8229600" cy="1143000"/>
          </a:xfrm>
          <a:ln/>
        </p:spPr>
        <p:txBody>
          <a:bodyPr vert="horz" wrap="square" lIns="91440" tIns="45720" rIns="91440" bIns="45720" anchor="b" anchorCtr="0"/>
          <a:p>
            <a:r>
              <a:rPr lang="en-US" altLang="zh-CN" b="1" dirty="0">
                <a:solidFill>
                  <a:schemeClr val="hlink"/>
                </a:solidFill>
              </a:rPr>
              <a:t>  </a:t>
            </a:r>
            <a:r>
              <a:rPr lang="zh-CN" altLang="zh-CN" b="1" dirty="0">
                <a:solidFill>
                  <a:schemeClr val="hlink"/>
                </a:solidFill>
              </a:rPr>
              <a:t>安全意识培训</a:t>
            </a:r>
            <a:endParaRPr lang="zh-CN" altLang="zh-CN" b="1" dirty="0">
              <a:solidFill>
                <a:schemeClr val="hlink"/>
              </a:solidFill>
            </a:endParaRPr>
          </a:p>
        </p:txBody>
      </p:sp>
      <p:sp>
        <p:nvSpPr>
          <p:cNvPr id="77827" name="Rectangle 4"/>
          <p:cNvSpPr/>
          <p:nvPr/>
        </p:nvSpPr>
        <p:spPr>
          <a:xfrm>
            <a:off x="785813" y="2143125"/>
            <a:ext cx="3536950" cy="8223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zh-CN" sz="2400" b="1" dirty="0">
                <a:solidFill>
                  <a:srgbClr val="FF0000"/>
                </a:solidFill>
                <a:latin typeface="楷体_GB2312" pitchFamily="49" charset="-122"/>
                <a:ea typeface="楷体_GB2312" pitchFamily="49" charset="-122"/>
              </a:rPr>
              <a:t>安全生产中的两种安全：</a:t>
            </a:r>
            <a:endParaRPr lang="zh-CN" altLang="zh-CN" sz="2400" b="1" dirty="0">
              <a:solidFill>
                <a:srgbClr val="FF0000"/>
              </a:solidFill>
              <a:latin typeface="楷体_GB2312" pitchFamily="49" charset="-122"/>
              <a:ea typeface="楷体_GB2312" pitchFamily="49" charset="-122"/>
            </a:endParaRPr>
          </a:p>
          <a:p>
            <a:pPr marL="0" lvl="0" indent="0" eaLnBrk="1" hangingPunct="1">
              <a:lnSpc>
                <a:spcPct val="90000"/>
              </a:lnSpc>
              <a:spcBef>
                <a:spcPct val="50000"/>
              </a:spcBef>
              <a:buClrTx/>
              <a:buSzTx/>
              <a:buFontTx/>
              <a:buNone/>
            </a:pPr>
            <a:endParaRPr lang="zh-CN" altLang="zh-CN" sz="2400" b="1" dirty="0">
              <a:solidFill>
                <a:srgbClr val="FF0000"/>
              </a:solidFill>
              <a:latin typeface="楷体_GB2312" pitchFamily="49" charset="-122"/>
              <a:ea typeface="楷体_GB2312" pitchFamily="49" charset="-122"/>
            </a:endParaRPr>
          </a:p>
        </p:txBody>
      </p:sp>
      <p:sp>
        <p:nvSpPr>
          <p:cNvPr id="32773" name="Rectangle 5"/>
          <p:cNvSpPr>
            <a:spLocks noGrp="1"/>
          </p:cNvSpPr>
          <p:nvPr>
            <p:ph idx="1"/>
          </p:nvPr>
        </p:nvSpPr>
        <p:spPr>
          <a:xfrm>
            <a:off x="571500" y="3071813"/>
            <a:ext cx="7854950" cy="2241550"/>
          </a:xfrm>
          <a:ln/>
        </p:spPr>
        <p:txBody>
          <a:bodyPr vert="horz" wrap="square" lIns="91440" tIns="45720" rIns="91440" bIns="45720" anchor="t" anchorCtr="0"/>
          <a:p>
            <a:pPr marL="609600" indent="-609600">
              <a:buNone/>
            </a:pPr>
            <a:r>
              <a:rPr lang="zh-CN" altLang="zh-CN" dirty="0"/>
              <a:t>人身安全</a:t>
            </a:r>
            <a:endParaRPr lang="zh-CN" altLang="zh-CN" dirty="0"/>
          </a:p>
          <a:p>
            <a:pPr marL="609600" indent="-609600">
              <a:buNone/>
            </a:pPr>
            <a:r>
              <a:rPr lang="zh-CN" altLang="zh-CN" dirty="0"/>
              <a:t>设备安全</a:t>
            </a:r>
            <a:endParaRPr lang="zh-CN" altLang="zh-CN" dirty="0"/>
          </a:p>
        </p:txBody>
      </p:sp>
      <p:sp>
        <p:nvSpPr>
          <p:cNvPr id="77829" name="Rectangle 6"/>
          <p:cNvSpPr/>
          <p:nvPr/>
        </p:nvSpPr>
        <p:spPr>
          <a:xfrm>
            <a:off x="4929188" y="2286000"/>
            <a:ext cx="3232150"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zh-CN" sz="2400" b="1" dirty="0">
                <a:solidFill>
                  <a:srgbClr val="FF0000"/>
                </a:solidFill>
                <a:latin typeface="楷体_GB2312" pitchFamily="49" charset="-122"/>
                <a:ea typeface="楷体_GB2312" pitchFamily="49" charset="-122"/>
              </a:rPr>
              <a:t>造成事故的直接原因：</a:t>
            </a:r>
            <a:endParaRPr lang="zh-CN" altLang="zh-CN" sz="2400" b="1" dirty="0">
              <a:solidFill>
                <a:srgbClr val="FF0000"/>
              </a:solidFill>
              <a:latin typeface="楷体_GB2312" pitchFamily="49" charset="-122"/>
              <a:ea typeface="楷体_GB2312" pitchFamily="49" charset="-122"/>
            </a:endParaRPr>
          </a:p>
        </p:txBody>
      </p:sp>
      <p:sp>
        <p:nvSpPr>
          <p:cNvPr id="77830" name="Rectangle 7"/>
          <p:cNvSpPr/>
          <p:nvPr/>
        </p:nvSpPr>
        <p:spPr>
          <a:xfrm>
            <a:off x="4787900" y="4005263"/>
            <a:ext cx="3887788" cy="8223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zh-CN" sz="2400" b="1" dirty="0">
                <a:solidFill>
                  <a:schemeClr val="accent2"/>
                </a:solidFill>
                <a:latin typeface="楷体_GB2312" pitchFamily="49" charset="-122"/>
                <a:ea typeface="楷体_GB2312" pitchFamily="49" charset="-122"/>
              </a:rPr>
              <a:t>设备的不安全状态</a:t>
            </a:r>
            <a:endParaRPr lang="zh-CN" altLang="zh-CN" sz="2400" b="1" dirty="0">
              <a:solidFill>
                <a:schemeClr val="accent2"/>
              </a:solidFill>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400" b="1" dirty="0">
                <a:solidFill>
                  <a:schemeClr val="accent2"/>
                </a:solidFill>
                <a:latin typeface="楷体_GB2312" pitchFamily="49" charset="-122"/>
                <a:ea typeface="楷体_GB2312" pitchFamily="49" charset="-122"/>
              </a:rPr>
              <a:t>人员的不安全行为</a:t>
            </a:r>
            <a:endParaRPr lang="zh-CN" altLang="zh-CN" sz="2400" b="1" dirty="0">
              <a:solidFill>
                <a:schemeClr val="accent2"/>
              </a:solidFill>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3">
                                            <p:txEl>
                                              <p:charRg st="0" end="5"/>
                                            </p:txEl>
                                          </p:spTgt>
                                        </p:tgtEl>
                                        <p:attrNameLst>
                                          <p:attrName>style.visibility</p:attrName>
                                        </p:attrNameLst>
                                      </p:cBhvr>
                                      <p:to>
                                        <p:strVal val="visible"/>
                                      </p:to>
                                    </p:set>
                                    <p:anim calcmode="lin" valueType="num">
                                      <p:cBhvr additive="base">
                                        <p:cTn id="7" dur="500" fill="hold"/>
                                        <p:tgtEl>
                                          <p:spTgt spid="32773">
                                            <p:txEl>
                                              <p:charRg st="0"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3">
                                            <p:txEl>
                                              <p:charRg st="0" end="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3">
                                            <p:txEl>
                                              <p:charRg st="5" end="10"/>
                                            </p:txEl>
                                          </p:spTgt>
                                        </p:tgtEl>
                                        <p:attrNameLst>
                                          <p:attrName>style.visibility</p:attrName>
                                        </p:attrNameLst>
                                      </p:cBhvr>
                                      <p:to>
                                        <p:strVal val="visible"/>
                                      </p:to>
                                    </p:set>
                                    <p:anim calcmode="lin" valueType="num">
                                      <p:cBhvr additive="base">
                                        <p:cTn id="13" dur="500" fill="hold"/>
                                        <p:tgtEl>
                                          <p:spTgt spid="32773">
                                            <p:txEl>
                                              <p:charRg st="5" end="1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3">
                                            <p:txEl>
                                              <p:charRg st="5"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a:graphicFrameLocks noGrp="1"/>
          </p:cNvGraphicFramePr>
          <p:nvPr/>
        </p:nvGraphicFramePr>
        <p:xfrm>
          <a:off x="857250" y="1928813"/>
          <a:ext cx="7500938" cy="4278313"/>
        </p:xfrm>
        <a:graphic>
          <a:graphicData uri="http://schemas.openxmlformats.org/drawingml/2006/table">
            <a:tbl>
              <a:tblPr/>
              <a:tblGrid>
                <a:gridCol w="2173288"/>
                <a:gridCol w="1682750"/>
                <a:gridCol w="1682750"/>
                <a:gridCol w="1962150"/>
              </a:tblGrid>
              <a:tr h="388938">
                <a:tc gridSpan="4">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按部门计数</a:t>
                      </a:r>
                      <a:endPar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r>
              <a:tr h="388938">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部门</a:t>
                      </a:r>
                      <a:endPar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总人数</a:t>
                      </a:r>
                      <a:endPar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部门计数</a:t>
                      </a:r>
                      <a:endPar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占比</a:t>
                      </a:r>
                      <a:endPar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88938">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仓库  </a:t>
                      </a:r>
                      <a:endPar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13</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15.38%</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88938">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粗品车间  </a:t>
                      </a:r>
                      <a:endPar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62</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12</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19.35%</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88938">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复配车间  </a:t>
                      </a:r>
                      <a:endPar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28</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4</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14.29%</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88938">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精品车间  </a:t>
                      </a:r>
                      <a:endPar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146</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33</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22.60%</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88938">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魔芋车间  </a:t>
                      </a:r>
                      <a:endPar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36</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4</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11.11%</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88938">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碱处理  </a:t>
                      </a:r>
                      <a:endPar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28</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3.57%</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88938">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设备  </a:t>
                      </a:r>
                      <a:endPar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17</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6</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35.29%</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88938">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财务</a:t>
                      </a:r>
                      <a:endPar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8</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12.50%</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88938">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总计数</a:t>
                      </a:r>
                      <a:endPar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　</a:t>
                      </a:r>
                      <a:endPar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60</a:t>
                      </a:r>
                      <a:endParaRPr kumimoji="0" lang="en-US" altLang="zh-CN"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　</a:t>
                      </a:r>
                      <a:endPar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random/>
    <p:sndAc>
      <p:stSnd>
        <p:snd r:embed="rId1" name="type.wav"/>
      </p:stSnd>
    </p:sndAc>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a:graphicFrameLocks noGrp="1"/>
          </p:cNvGraphicFramePr>
          <p:nvPr/>
        </p:nvGraphicFramePr>
        <p:xfrm>
          <a:off x="1785938" y="571500"/>
          <a:ext cx="5715000" cy="5800725"/>
        </p:xfrm>
        <a:graphic>
          <a:graphicData uri="http://schemas.openxmlformats.org/drawingml/2006/table">
            <a:tbl>
              <a:tblPr/>
              <a:tblGrid>
                <a:gridCol w="2073275"/>
                <a:gridCol w="1982787"/>
                <a:gridCol w="1658938"/>
              </a:tblGrid>
              <a:tr h="322263">
                <a:tc gridSpan="3">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2015</a:t>
                      </a:r>
                      <a:r>
                        <a:rPr kumimoji="0" lang="zh-CN" altLang="en-US"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至</a:t>
                      </a:r>
                      <a:r>
                        <a:rPr kumimoji="0" lang="en-US" altLang="zh-CN"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2016</a:t>
                      </a:r>
                      <a:r>
                        <a:rPr kumimoji="0" lang="zh-CN" altLang="en-US"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工伤</a:t>
                      </a:r>
                      <a:r>
                        <a:rPr kumimoji="0" lang="en-US" altLang="zh-CN"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28</a:t>
                      </a:r>
                      <a:r>
                        <a:rPr kumimoji="0" lang="zh-CN" altLang="en-US"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例</a:t>
                      </a:r>
                      <a:endParaRPr kumimoji="0" lang="zh-CN" altLang="en-US"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r h="322263">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　</a:t>
                      </a:r>
                      <a:endParaRPr kumimoji="0" lang="zh-CN" altLang="en-US"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人数</a:t>
                      </a:r>
                      <a:endParaRPr kumimoji="0" lang="zh-CN" altLang="en-US"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总占比</a:t>
                      </a:r>
                      <a:endParaRPr kumimoji="0" lang="zh-CN" altLang="en-US"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2263">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可避免</a:t>
                      </a: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21</a:t>
                      </a:r>
                      <a:endPar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0.75 </a:t>
                      </a:r>
                      <a:endPar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2263">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不可避免</a:t>
                      </a: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9</a:t>
                      </a:r>
                      <a:endPar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0.32 </a:t>
                      </a:r>
                      <a:endPar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2263">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交通事故</a:t>
                      </a: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a:t>
                      </a:r>
                      <a:endPar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0.07 </a:t>
                      </a:r>
                      <a:endPar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2263">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r>
              <a:tr h="322263">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a:noFill/>
                    </a:lnT>
                    <a:lnB>
                      <a:noFill/>
                    </a:lnB>
                    <a:lnTlToBr>
                      <a:noFill/>
                    </a:lnTlToBr>
                    <a:lnBlToTr>
                      <a:noFill/>
                    </a:lnBlToTr>
                    <a:noFill/>
                  </a:tcPr>
                </a:tc>
              </a:tr>
              <a:tr h="322263">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322263">
                <a:tc gridSpan="3">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2015</a:t>
                      </a:r>
                      <a:r>
                        <a:rPr kumimoji="0" lang="zh-CN" altLang="en-US"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至</a:t>
                      </a:r>
                      <a:r>
                        <a:rPr kumimoji="0" lang="en-US" altLang="zh-CN"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2016</a:t>
                      </a:r>
                      <a:r>
                        <a:rPr kumimoji="0" lang="zh-CN" altLang="en-US"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工伤</a:t>
                      </a:r>
                      <a:r>
                        <a:rPr kumimoji="0" lang="en-US" altLang="zh-CN"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28</a:t>
                      </a:r>
                      <a:r>
                        <a:rPr kumimoji="0" lang="zh-CN" altLang="en-US"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例</a:t>
                      </a:r>
                      <a:endParaRPr kumimoji="0" lang="zh-CN" altLang="en-US"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r h="322263">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责任划分</a:t>
                      </a:r>
                      <a:endParaRPr kumimoji="0" lang="zh-CN" altLang="en-US"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分类</a:t>
                      </a:r>
                      <a:endParaRPr kumimoji="0" lang="zh-CN" altLang="en-US"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人数</a:t>
                      </a:r>
                      <a:endParaRPr kumimoji="0" lang="zh-CN" altLang="en-US" sz="11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2263">
                <a:tc rowSpan="3">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个人责任</a:t>
                      </a: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个人全责</a:t>
                      </a: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3 </a:t>
                      </a:r>
                      <a:endPar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2263">
                <a:tc vMerge="1">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被压至伤</a:t>
                      </a: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4 </a:t>
                      </a:r>
                      <a:endPar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2263">
                <a:tc vMerge="1">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被拌摔倒</a:t>
                      </a:r>
                      <a:endParaRPr kumimoji="0" lang="zh-CN" altLang="en-US" sz="9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 </a:t>
                      </a:r>
                      <a:endPar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2263">
                <a:tc rowSpan="2">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个人</a:t>
                      </a:r>
                      <a:r>
                        <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a:t>
                      </a:r>
                      <a:r>
                        <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公司</a:t>
                      </a: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地面滑至伤</a:t>
                      </a: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5 </a:t>
                      </a:r>
                      <a:endPar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2263">
                <a:tc vMerge="1">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人维原因</a:t>
                      </a: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9 </a:t>
                      </a:r>
                      <a:endPar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2263">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公司责任</a:t>
                      </a: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设备原因</a:t>
                      </a: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4 </a:t>
                      </a:r>
                      <a:endPar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2263">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其它</a:t>
                      </a: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交通事故</a:t>
                      </a: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 </a:t>
                      </a:r>
                      <a:endParaRPr kumimoji="0" lang="en-US" altLang="zh-CN"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2263">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11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ransition spd="slow">
    <p:random/>
    <p:sndAc>
      <p:stSnd>
        <p:snd r:embed="rId1" name="type.wav"/>
      </p:stSnd>
    </p:sndAc>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3"/>
          <p:cNvSpPr>
            <a:spLocks noGrp="1"/>
          </p:cNvSpPr>
          <p:nvPr>
            <p:ph idx="1"/>
          </p:nvPr>
        </p:nvSpPr>
        <p:spPr>
          <a:xfrm>
            <a:off x="0" y="2017713"/>
            <a:ext cx="9144000" cy="4840287"/>
          </a:xfrm>
          <a:ln/>
        </p:spPr>
        <p:txBody>
          <a:bodyPr vert="horz" wrap="square" lIns="91440" tIns="45720" rIns="91440" bIns="45720" anchor="t" anchorCtr="0"/>
          <a:p>
            <a:pPr eaLnBrk="1" hangingPunct="1">
              <a:buNone/>
            </a:pPr>
            <a:r>
              <a:rPr lang="zh-CN" altLang="en-US" sz="3600" b="1" dirty="0">
                <a:solidFill>
                  <a:schemeClr val="hlink"/>
                </a:solidFill>
                <a:latin typeface="华文中宋" pitchFamily="2" charset="-122"/>
                <a:ea typeface="华文中宋" pitchFamily="2" charset="-122"/>
              </a:rPr>
              <a:t>“三违”：</a:t>
            </a:r>
            <a:r>
              <a:rPr lang="zh-CN" altLang="en-US" sz="3600" b="1" dirty="0">
                <a:solidFill>
                  <a:schemeClr val="folHlink"/>
                </a:solidFill>
                <a:latin typeface="华文中宋" pitchFamily="2" charset="-122"/>
                <a:ea typeface="华文中宋" pitchFamily="2" charset="-122"/>
              </a:rPr>
              <a:t>违章指挥、违章作业、违反劳动纪律。</a:t>
            </a:r>
            <a:endParaRPr lang="zh-CN" altLang="en-US" sz="3600" b="1" dirty="0">
              <a:solidFill>
                <a:schemeClr val="folHlink"/>
              </a:solidFill>
              <a:latin typeface="华文中宋" pitchFamily="2" charset="-122"/>
              <a:ea typeface="华文中宋" pitchFamily="2" charset="-122"/>
            </a:endParaRPr>
          </a:p>
          <a:p>
            <a:pPr eaLnBrk="1" hangingPunct="1">
              <a:buNone/>
            </a:pPr>
            <a:r>
              <a:rPr lang="zh-CN" altLang="en-US" sz="3600" b="1" dirty="0">
                <a:solidFill>
                  <a:schemeClr val="hlink"/>
                </a:solidFill>
                <a:latin typeface="华文中宋" pitchFamily="2" charset="-122"/>
                <a:ea typeface="华文中宋" pitchFamily="2" charset="-122"/>
              </a:rPr>
              <a:t>“四不伤害”：</a:t>
            </a:r>
            <a:r>
              <a:rPr lang="zh-CN" altLang="en-US" sz="3600" b="1" dirty="0">
                <a:solidFill>
                  <a:schemeClr val="folHlink"/>
                </a:solidFill>
                <a:latin typeface="华文中宋" pitchFamily="2" charset="-122"/>
                <a:ea typeface="华文中宋" pitchFamily="2" charset="-122"/>
              </a:rPr>
              <a:t>不伤害自己、不伤害别人、不被别人伤害、</a:t>
            </a:r>
            <a:r>
              <a:rPr lang="zh-CN" altLang="en-US" sz="3600" b="1" dirty="0">
                <a:latin typeface="华文中宋" pitchFamily="2" charset="-122"/>
                <a:ea typeface="华文中宋" pitchFamily="2" charset="-122"/>
              </a:rPr>
              <a:t>保护他人不受伤害</a:t>
            </a:r>
            <a:r>
              <a:rPr lang="zh-CN" altLang="en-US" sz="3600" b="1" dirty="0">
                <a:solidFill>
                  <a:schemeClr val="folHlink"/>
                </a:solidFill>
                <a:latin typeface="华文中宋" pitchFamily="2" charset="-122"/>
                <a:ea typeface="华文中宋" pitchFamily="2" charset="-122"/>
              </a:rPr>
              <a:t> 。</a:t>
            </a:r>
            <a:endParaRPr lang="zh-CN" altLang="en-US" sz="3600" b="1" dirty="0">
              <a:solidFill>
                <a:schemeClr val="hlink"/>
              </a:solidFill>
              <a:latin typeface="华文中宋" pitchFamily="2" charset="-122"/>
              <a:ea typeface="华文中宋" pitchFamily="2" charset="-122"/>
            </a:endParaRPr>
          </a:p>
          <a:p>
            <a:pPr eaLnBrk="1" hangingPunct="1">
              <a:buNone/>
            </a:pPr>
            <a:r>
              <a:rPr lang="zh-CN" altLang="en-US" sz="3600" b="1" dirty="0">
                <a:solidFill>
                  <a:schemeClr val="hlink"/>
                </a:solidFill>
                <a:latin typeface="华文中宋" pitchFamily="2" charset="-122"/>
                <a:ea typeface="华文中宋" pitchFamily="2" charset="-122"/>
              </a:rPr>
              <a:t>“四不放过”：</a:t>
            </a:r>
            <a:r>
              <a:rPr lang="zh-CN" altLang="en-US" sz="3600" b="1" u="sng" dirty="0">
                <a:latin typeface="华文中宋" pitchFamily="2" charset="-122"/>
                <a:ea typeface="华文中宋" pitchFamily="2" charset="-122"/>
              </a:rPr>
              <a:t>事故原因</a:t>
            </a:r>
            <a:r>
              <a:rPr lang="zh-CN" altLang="en-US" sz="3600" b="1" dirty="0">
                <a:solidFill>
                  <a:schemeClr val="folHlink"/>
                </a:solidFill>
                <a:latin typeface="华文中宋" pitchFamily="2" charset="-122"/>
                <a:ea typeface="华文中宋" pitchFamily="2" charset="-122"/>
              </a:rPr>
              <a:t>没有查清不放过、</a:t>
            </a:r>
            <a:r>
              <a:rPr lang="zh-CN" altLang="en-US" sz="3600" b="1" u="sng" dirty="0">
                <a:latin typeface="华文中宋" pitchFamily="2" charset="-122"/>
                <a:ea typeface="华文中宋" pitchFamily="2" charset="-122"/>
              </a:rPr>
              <a:t>事故责任者</a:t>
            </a:r>
            <a:r>
              <a:rPr lang="zh-CN" altLang="en-US" sz="3600" b="1" dirty="0">
                <a:solidFill>
                  <a:schemeClr val="folHlink"/>
                </a:solidFill>
                <a:latin typeface="华文中宋" pitchFamily="2" charset="-122"/>
                <a:ea typeface="华文中宋" pitchFamily="2" charset="-122"/>
              </a:rPr>
              <a:t>没有处理不放过、</a:t>
            </a:r>
            <a:r>
              <a:rPr lang="zh-CN" altLang="en-US" sz="3600" b="1" u="sng" dirty="0">
                <a:latin typeface="华文中宋" pitchFamily="2" charset="-122"/>
                <a:ea typeface="华文中宋" pitchFamily="2" charset="-122"/>
              </a:rPr>
              <a:t>广大职工</a:t>
            </a:r>
            <a:r>
              <a:rPr lang="zh-CN" altLang="en-US" sz="3600" b="1" dirty="0">
                <a:solidFill>
                  <a:schemeClr val="folHlink"/>
                </a:solidFill>
                <a:latin typeface="华文中宋" pitchFamily="2" charset="-122"/>
                <a:ea typeface="华文中宋" pitchFamily="2" charset="-122"/>
              </a:rPr>
              <a:t>没有受到教育不放过、</a:t>
            </a:r>
            <a:r>
              <a:rPr lang="zh-CN" altLang="en-US" sz="3600" b="1" u="sng" dirty="0">
                <a:latin typeface="华文中宋" pitchFamily="2" charset="-122"/>
                <a:ea typeface="华文中宋" pitchFamily="2" charset="-122"/>
              </a:rPr>
              <a:t>防范措施</a:t>
            </a:r>
            <a:r>
              <a:rPr lang="zh-CN" altLang="en-US" sz="3600" b="1" dirty="0">
                <a:solidFill>
                  <a:schemeClr val="folHlink"/>
                </a:solidFill>
                <a:latin typeface="华文中宋" pitchFamily="2" charset="-122"/>
                <a:ea typeface="华文中宋" pitchFamily="2" charset="-122"/>
              </a:rPr>
              <a:t>没有落实不放过。 </a:t>
            </a:r>
            <a:endParaRPr lang="zh-CN" altLang="en-US" sz="3600" b="1" dirty="0">
              <a:solidFill>
                <a:schemeClr val="folHlink"/>
              </a:solidFill>
              <a:latin typeface="华文中宋" pitchFamily="2" charset="-122"/>
              <a:ea typeface="华文中宋" pitchFamily="2" charset="-122"/>
            </a:endParaRPr>
          </a:p>
        </p:txBody>
      </p:sp>
      <p:sp>
        <p:nvSpPr>
          <p:cNvPr id="80899" name="Rectangle 5"/>
          <p:cNvSpPr>
            <a:spLocks noGrp="1"/>
          </p:cNvSpPr>
          <p:nvPr>
            <p:ph type="title"/>
          </p:nvPr>
        </p:nvSpPr>
        <p:spPr>
          <a:ln/>
        </p:spPr>
        <p:txBody>
          <a:bodyPr vert="horz" wrap="square" lIns="91440" tIns="45720" rIns="91440" bIns="45720" anchor="b" anchorCtr="0"/>
          <a:p>
            <a:pPr eaLnBrk="1" hangingPunct="1"/>
            <a:r>
              <a:rPr lang="zh-CN" altLang="en-US" sz="4800" b="1" dirty="0">
                <a:solidFill>
                  <a:schemeClr val="hlink"/>
                </a:solidFill>
                <a:ea typeface="隶书" pitchFamily="49" charset="-122"/>
              </a:rPr>
              <a:t>安全相关概念</a:t>
            </a:r>
            <a:endParaRPr lang="zh-CN" altLang="en-US" sz="4800" b="1" dirty="0">
              <a:solidFill>
                <a:schemeClr val="hlink"/>
              </a:solidFill>
              <a:ea typeface="隶书" pitchFamily="49" charset="-122"/>
            </a:endParaRPr>
          </a:p>
        </p:txBody>
      </p:sp>
    </p:spTree>
  </p:cSld>
  <p:clrMapOvr>
    <a:masterClrMapping/>
  </p:clrMapOvr>
  <p:transition spd="slow">
    <p:random/>
    <p:sndAc>
      <p:stSnd>
        <p:snd r:embed="rId1" name="type.wav"/>
      </p:stSnd>
    </p:sndAc>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a:spLocks noGrp="1" noRot="1"/>
          </p:cNvSpPr>
          <p:nvPr>
            <p:ph type="title"/>
          </p:nvPr>
        </p:nvSpPr>
        <p:spPr>
          <a:ln/>
        </p:spPr>
        <p:txBody>
          <a:bodyPr vert="horz" wrap="square" lIns="91440" tIns="45720" rIns="91440" bIns="45720" anchor="b" anchorCtr="0"/>
          <a:p>
            <a:pPr eaLnBrk="1" hangingPunct="1"/>
            <a:r>
              <a:rPr lang="zh-CN" altLang="en-US" sz="3800" b="1" dirty="0"/>
              <a:t>使用安全装置和安全设施的注意事项</a:t>
            </a:r>
            <a:endParaRPr lang="zh-CN" altLang="en-US" sz="3800" b="1" dirty="0"/>
          </a:p>
        </p:txBody>
      </p:sp>
      <p:sp>
        <p:nvSpPr>
          <p:cNvPr id="81923" name="Rectangle 3"/>
          <p:cNvSpPr>
            <a:spLocks noGrp="1" noRot="1"/>
          </p:cNvSpPr>
          <p:nvPr>
            <p:ph idx="1"/>
          </p:nvPr>
        </p:nvSpPr>
        <p:spPr>
          <a:xfrm>
            <a:off x="2916238" y="1773238"/>
            <a:ext cx="3455987" cy="2808287"/>
          </a:xfrm>
          <a:ln/>
        </p:spPr>
        <p:txBody>
          <a:bodyPr vert="horz" wrap="square" lIns="91440" tIns="45720" rIns="91440" bIns="45720" anchor="t" anchorCtr="0"/>
          <a:p>
            <a:pPr eaLnBrk="1" hangingPunct="1"/>
            <a:r>
              <a:rPr lang="en-US" altLang="zh-CN" sz="2800" b="1" dirty="0"/>
              <a:t>“</a:t>
            </a:r>
            <a:r>
              <a:rPr lang="zh-CN" altLang="en-US" sz="2800" b="1" dirty="0"/>
              <a:t>四有四必”：</a:t>
            </a:r>
            <a:endParaRPr lang="zh-CN" altLang="en-US" sz="2800" b="1" dirty="0"/>
          </a:p>
          <a:p>
            <a:pPr eaLnBrk="1" hangingPunct="1">
              <a:buBlip>
                <a:blip r:embed="rId1"/>
              </a:buBlip>
            </a:pPr>
            <a:r>
              <a:rPr lang="zh-CN" altLang="en-US" sz="2800" b="1" dirty="0"/>
              <a:t>有台必有拦</a:t>
            </a:r>
            <a:endParaRPr lang="zh-CN" altLang="en-US" sz="2800" b="1" dirty="0"/>
          </a:p>
          <a:p>
            <a:pPr eaLnBrk="1" hangingPunct="1">
              <a:buBlip>
                <a:blip r:embed="rId1"/>
              </a:buBlip>
            </a:pPr>
            <a:r>
              <a:rPr lang="zh-CN" altLang="en-US" sz="2800" b="1" dirty="0"/>
              <a:t>有洞必有盖</a:t>
            </a:r>
            <a:endParaRPr lang="zh-CN" altLang="en-US" sz="2800" b="1" dirty="0"/>
          </a:p>
          <a:p>
            <a:pPr eaLnBrk="1" hangingPunct="1">
              <a:buBlip>
                <a:blip r:embed="rId1"/>
              </a:buBlip>
            </a:pPr>
            <a:r>
              <a:rPr lang="zh-CN" altLang="en-US" sz="2800" b="1" dirty="0"/>
              <a:t>有轴必有套</a:t>
            </a:r>
            <a:endParaRPr lang="zh-CN" altLang="en-US" sz="2800" b="1" dirty="0"/>
          </a:p>
          <a:p>
            <a:pPr eaLnBrk="1" hangingPunct="1">
              <a:buBlip>
                <a:blip r:embed="rId1"/>
              </a:buBlip>
            </a:pPr>
            <a:r>
              <a:rPr lang="zh-CN" altLang="en-US" sz="2800" b="1" dirty="0"/>
              <a:t>有轮必有罩</a:t>
            </a:r>
            <a:endParaRPr lang="zh-CN" altLang="en-US" sz="2800" b="1" dirty="0"/>
          </a:p>
        </p:txBody>
      </p:sp>
    </p:spTree>
  </p:cSld>
  <p:clrMapOvr>
    <a:masterClrMapping/>
  </p:clrMapOvr>
  <p:transition spd="slow">
    <p:random/>
    <p:sndAc>
      <p:stSnd>
        <p:snd r:embed="rId2" name="type.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a:xfrm>
            <a:off x="1428750" y="1071563"/>
            <a:ext cx="4608513" cy="706437"/>
          </a:xfrm>
          <a:ln/>
        </p:spPr>
        <p:txBody>
          <a:bodyPr vert="horz" wrap="square" lIns="91440" tIns="45720" rIns="91440" bIns="45720" anchor="b" anchorCtr="0"/>
          <a:p>
            <a:pPr eaLnBrk="1" hangingPunct="1"/>
            <a:r>
              <a:rPr lang="en-US" altLang="zh-CN" sz="4000" dirty="0">
                <a:solidFill>
                  <a:srgbClr val="CC3300"/>
                </a:solidFill>
              </a:rPr>
              <a:t>5S</a:t>
            </a:r>
            <a:r>
              <a:rPr lang="zh-CN" altLang="en-US" sz="4000" dirty="0">
                <a:solidFill>
                  <a:srgbClr val="CC3300"/>
                </a:solidFill>
              </a:rPr>
              <a:t>管理衍生</a:t>
            </a:r>
            <a:endParaRPr lang="zh-CN" altLang="en-US" sz="4000" dirty="0">
              <a:solidFill>
                <a:srgbClr val="CC3300"/>
              </a:solidFill>
            </a:endParaRPr>
          </a:p>
        </p:txBody>
      </p:sp>
      <p:sp>
        <p:nvSpPr>
          <p:cNvPr id="16387" name="Rectangle 4"/>
          <p:cNvSpPr/>
          <p:nvPr/>
        </p:nvSpPr>
        <p:spPr>
          <a:xfrm>
            <a:off x="500063" y="1857375"/>
            <a:ext cx="8175625" cy="3416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en-US" altLang="zh-CN" sz="1600" b="1" dirty="0">
                <a:solidFill>
                  <a:srgbClr val="000000"/>
                </a:solidFill>
                <a:latin typeface="楷体_GB2312" pitchFamily="49" charset="-122"/>
                <a:ea typeface="楷体_GB2312" pitchFamily="49" charset="-122"/>
              </a:rPr>
              <a:t>a)</a:t>
            </a:r>
            <a:r>
              <a:rPr lang="zh-CN" altLang="en-US" sz="1600" b="1" dirty="0">
                <a:solidFill>
                  <a:srgbClr val="000000"/>
                </a:solidFill>
                <a:latin typeface="楷体_GB2312" pitchFamily="49" charset="-122"/>
                <a:ea typeface="楷体_GB2312" pitchFamily="49" charset="-122"/>
              </a:rPr>
              <a:t>整理（</a:t>
            </a:r>
            <a:r>
              <a:rPr lang="en-US" altLang="zh-CN" sz="1600" b="1" dirty="0">
                <a:solidFill>
                  <a:srgbClr val="000000"/>
                </a:solidFill>
                <a:latin typeface="楷体_GB2312" pitchFamily="49" charset="-122"/>
                <a:ea typeface="楷体_GB2312" pitchFamily="49" charset="-122"/>
              </a:rPr>
              <a:t>Seiri</a:t>
            </a:r>
            <a:r>
              <a:rPr lang="zh-CN" altLang="en-US" sz="1600" b="1" dirty="0">
                <a:solidFill>
                  <a:srgbClr val="000000"/>
                </a:solidFill>
                <a:latin typeface="楷体_GB2312" pitchFamily="49" charset="-122"/>
                <a:ea typeface="楷体_GB2312" pitchFamily="49" charset="-122"/>
              </a:rPr>
              <a:t>）：区分必需品和非必需品，现场不放置非必需品；                               </a:t>
            </a:r>
            <a:endParaRPr lang="zh-CN" altLang="en-US" sz="1600" b="1" dirty="0">
              <a:solidFill>
                <a:srgbClr val="000000"/>
              </a:solidFill>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en-US" sz="1600" b="1" dirty="0">
                <a:solidFill>
                  <a:srgbClr val="000000"/>
                </a:solidFill>
                <a:latin typeface="楷体_GB2312" pitchFamily="49" charset="-122"/>
                <a:ea typeface="楷体_GB2312" pitchFamily="49" charset="-122"/>
              </a:rPr>
              <a:t>                    （例：倒掉垃圾，长期不用的放仓库）</a:t>
            </a:r>
            <a:endParaRPr lang="zh-CN" altLang="en-US" sz="1600" b="1" dirty="0">
              <a:solidFill>
                <a:srgbClr val="000000"/>
              </a:solidFill>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en-US" altLang="zh-CN" sz="1600" b="1" dirty="0">
                <a:solidFill>
                  <a:srgbClr val="000000"/>
                </a:solidFill>
                <a:latin typeface="楷体_GB2312" pitchFamily="49" charset="-122"/>
                <a:ea typeface="楷体_GB2312" pitchFamily="49" charset="-122"/>
              </a:rPr>
              <a:t>b)</a:t>
            </a:r>
            <a:r>
              <a:rPr lang="zh-CN" altLang="en-US" sz="1600" b="1" dirty="0">
                <a:solidFill>
                  <a:srgbClr val="000000"/>
                </a:solidFill>
                <a:latin typeface="楷体_GB2312" pitchFamily="49" charset="-122"/>
                <a:ea typeface="楷体_GB2312" pitchFamily="49" charset="-122"/>
              </a:rPr>
              <a:t>整顿（</a:t>
            </a:r>
            <a:r>
              <a:rPr lang="en-US" altLang="zh-CN" sz="1600" b="1" dirty="0">
                <a:solidFill>
                  <a:srgbClr val="000000"/>
                </a:solidFill>
                <a:latin typeface="楷体_GB2312" pitchFamily="49" charset="-122"/>
                <a:ea typeface="楷体_GB2312" pitchFamily="49" charset="-122"/>
              </a:rPr>
              <a:t>Seiton</a:t>
            </a:r>
            <a:r>
              <a:rPr lang="zh-CN" altLang="en-US" sz="1600" b="1" dirty="0">
                <a:solidFill>
                  <a:srgbClr val="000000"/>
                </a:solidFill>
                <a:latin typeface="楷体_GB2312" pitchFamily="49" charset="-122"/>
                <a:ea typeface="楷体_GB2312" pitchFamily="49" charset="-122"/>
              </a:rPr>
              <a:t>）：将寻找必需品的时间减少为零；</a:t>
            </a:r>
            <a:endParaRPr lang="zh-CN" altLang="en-US" sz="1600" b="1" dirty="0">
              <a:solidFill>
                <a:srgbClr val="000000"/>
              </a:solidFill>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en-US" sz="1600" b="1" dirty="0">
                <a:solidFill>
                  <a:srgbClr val="000000"/>
                </a:solidFill>
                <a:latin typeface="楷体_GB2312" pitchFamily="49" charset="-122"/>
                <a:ea typeface="楷体_GB2312" pitchFamily="49" charset="-122"/>
              </a:rPr>
              <a:t>                 （例：</a:t>
            </a:r>
            <a:r>
              <a:rPr lang="en-US" altLang="zh-CN" sz="1600" b="1" dirty="0">
                <a:solidFill>
                  <a:srgbClr val="000000"/>
                </a:solidFill>
                <a:latin typeface="楷体_GB2312" pitchFamily="49" charset="-122"/>
                <a:ea typeface="楷体_GB2312" pitchFamily="49" charset="-122"/>
              </a:rPr>
              <a:t>30</a:t>
            </a:r>
            <a:r>
              <a:rPr lang="zh-CN" altLang="en-US" sz="1600" b="1" dirty="0">
                <a:solidFill>
                  <a:srgbClr val="000000"/>
                </a:solidFill>
                <a:latin typeface="楷体_GB2312" pitchFamily="49" charset="-122"/>
                <a:ea typeface="楷体_GB2312" pitchFamily="49" charset="-122"/>
              </a:rPr>
              <a:t>秒内就可找到需要的东西）</a:t>
            </a:r>
            <a:endParaRPr lang="zh-CN" altLang="en-US" sz="1600" b="1" dirty="0">
              <a:solidFill>
                <a:srgbClr val="000000"/>
              </a:solidFill>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en-US" altLang="zh-CN" sz="1600" b="1" dirty="0">
                <a:solidFill>
                  <a:srgbClr val="000000"/>
                </a:solidFill>
                <a:latin typeface="楷体_GB2312" pitchFamily="49" charset="-122"/>
                <a:ea typeface="楷体_GB2312" pitchFamily="49" charset="-122"/>
              </a:rPr>
              <a:t>c)</a:t>
            </a:r>
            <a:r>
              <a:rPr lang="zh-CN" altLang="en-US" sz="1600" b="1" dirty="0">
                <a:solidFill>
                  <a:srgbClr val="000000"/>
                </a:solidFill>
                <a:latin typeface="楷体_GB2312" pitchFamily="49" charset="-122"/>
                <a:ea typeface="楷体_GB2312" pitchFamily="49" charset="-122"/>
              </a:rPr>
              <a:t>清扫（</a:t>
            </a:r>
            <a:r>
              <a:rPr lang="en-US" altLang="zh-CN" sz="1600" b="1" dirty="0">
                <a:solidFill>
                  <a:srgbClr val="000000"/>
                </a:solidFill>
                <a:latin typeface="楷体_GB2312" pitchFamily="49" charset="-122"/>
                <a:ea typeface="楷体_GB2312" pitchFamily="49" charset="-122"/>
              </a:rPr>
              <a:t>Seiso</a:t>
            </a:r>
            <a:r>
              <a:rPr lang="zh-CN" altLang="en-US" sz="1600" b="1" dirty="0">
                <a:solidFill>
                  <a:srgbClr val="000000"/>
                </a:solidFill>
                <a:latin typeface="楷体_GB2312" pitchFamily="49" charset="-122"/>
                <a:ea typeface="楷体_GB2312" pitchFamily="49" charset="-122"/>
              </a:rPr>
              <a:t>）：将岗位保持在无垃圾、无灰尘、干净整洁的状态；  </a:t>
            </a:r>
            <a:endParaRPr lang="zh-CN" altLang="en-US" sz="1600" b="1" dirty="0">
              <a:solidFill>
                <a:srgbClr val="000000"/>
              </a:solidFill>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en-US" sz="1600" b="1" dirty="0">
                <a:solidFill>
                  <a:srgbClr val="000000"/>
                </a:solidFill>
                <a:latin typeface="楷体_GB2312" pitchFamily="49" charset="-122"/>
                <a:ea typeface="楷体_GB2312" pitchFamily="49" charset="-122"/>
              </a:rPr>
              <a:t>                 （例：谁使用，谁清洁）</a:t>
            </a:r>
            <a:endParaRPr lang="zh-CN" altLang="en-US" sz="1600" b="1" dirty="0">
              <a:solidFill>
                <a:srgbClr val="000000"/>
              </a:solidFill>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en-US" altLang="zh-CN" sz="1600" b="1" dirty="0">
                <a:solidFill>
                  <a:srgbClr val="000000"/>
                </a:solidFill>
                <a:latin typeface="楷体_GB2312" pitchFamily="49" charset="-122"/>
                <a:ea typeface="楷体_GB2312" pitchFamily="49" charset="-122"/>
              </a:rPr>
              <a:t>d)</a:t>
            </a:r>
            <a:r>
              <a:rPr lang="zh-CN" altLang="en-US" sz="1600" b="1" dirty="0">
                <a:solidFill>
                  <a:srgbClr val="000000"/>
                </a:solidFill>
                <a:latin typeface="楷体_GB2312" pitchFamily="49" charset="-122"/>
                <a:ea typeface="楷体_GB2312" pitchFamily="49" charset="-122"/>
              </a:rPr>
              <a:t>清洁（</a:t>
            </a:r>
            <a:r>
              <a:rPr lang="en-US" altLang="zh-CN" sz="1600" b="1" dirty="0">
                <a:solidFill>
                  <a:srgbClr val="000000"/>
                </a:solidFill>
                <a:latin typeface="楷体_GB2312" pitchFamily="49" charset="-122"/>
                <a:ea typeface="楷体_GB2312" pitchFamily="49" charset="-122"/>
              </a:rPr>
              <a:t>Seiketsu</a:t>
            </a:r>
            <a:r>
              <a:rPr lang="zh-CN" altLang="en-US" sz="1600" b="1" dirty="0">
                <a:solidFill>
                  <a:srgbClr val="000000"/>
                </a:solidFill>
                <a:latin typeface="楷体_GB2312" pitchFamily="49" charset="-122"/>
                <a:ea typeface="楷体_GB2312" pitchFamily="49" charset="-122"/>
              </a:rPr>
              <a:t>）：将整理、整顿、清扫进行到底，并且制度化；</a:t>
            </a:r>
            <a:endParaRPr lang="zh-CN" altLang="en-US" sz="1600" b="1" dirty="0">
              <a:solidFill>
                <a:srgbClr val="000000"/>
              </a:solidFill>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en-US" sz="1600" b="1" dirty="0">
                <a:solidFill>
                  <a:srgbClr val="000000"/>
                </a:solidFill>
                <a:latin typeface="楷体_GB2312" pitchFamily="49" charset="-122"/>
                <a:ea typeface="楷体_GB2312" pitchFamily="49" charset="-122"/>
              </a:rPr>
              <a:t>                 （例：管理的公开化、 透明化）</a:t>
            </a:r>
            <a:endParaRPr lang="zh-CN" altLang="en-US" sz="1600" b="1" dirty="0">
              <a:solidFill>
                <a:srgbClr val="000000"/>
              </a:solidFill>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en-US" altLang="zh-CN" sz="1600" b="1" dirty="0">
                <a:solidFill>
                  <a:srgbClr val="000000"/>
                </a:solidFill>
                <a:latin typeface="楷体_GB2312" pitchFamily="49" charset="-122"/>
                <a:ea typeface="楷体_GB2312" pitchFamily="49" charset="-122"/>
              </a:rPr>
              <a:t>e)</a:t>
            </a:r>
            <a:r>
              <a:rPr lang="zh-CN" altLang="en-US" sz="1600" b="1" dirty="0">
                <a:solidFill>
                  <a:srgbClr val="000000"/>
                </a:solidFill>
                <a:latin typeface="楷体_GB2312" pitchFamily="49" charset="-122"/>
                <a:ea typeface="楷体_GB2312" pitchFamily="49" charset="-122"/>
              </a:rPr>
              <a:t>素养（</a:t>
            </a:r>
            <a:r>
              <a:rPr lang="en-US" altLang="zh-CN" sz="1600" b="1" dirty="0">
                <a:solidFill>
                  <a:srgbClr val="000000"/>
                </a:solidFill>
                <a:latin typeface="楷体_GB2312" pitchFamily="49" charset="-122"/>
                <a:ea typeface="楷体_GB2312" pitchFamily="49" charset="-122"/>
              </a:rPr>
              <a:t>Shitsuke</a:t>
            </a:r>
            <a:r>
              <a:rPr lang="zh-CN" altLang="en-US" sz="1600" b="1" dirty="0">
                <a:solidFill>
                  <a:srgbClr val="000000"/>
                </a:solidFill>
                <a:latin typeface="楷体_GB2312" pitchFamily="49" charset="-122"/>
                <a:ea typeface="楷体_GB2312" pitchFamily="49" charset="-122"/>
              </a:rPr>
              <a:t>）：对于规定的了的事，大家都要遵守执行。</a:t>
            </a:r>
            <a:endParaRPr lang="zh-CN" altLang="en-US" sz="1600" b="1" dirty="0">
              <a:solidFill>
                <a:srgbClr val="000000"/>
              </a:solidFill>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en-US" sz="1600" b="1" dirty="0">
                <a:solidFill>
                  <a:srgbClr val="000000"/>
                </a:solidFill>
                <a:latin typeface="楷体_GB2312" pitchFamily="49" charset="-122"/>
                <a:ea typeface="楷体_GB2312" pitchFamily="49" charset="-122"/>
              </a:rPr>
              <a:t>                 （例：严守标准、团队精神）</a:t>
            </a:r>
            <a:endParaRPr lang="zh-CN" altLang="en-US" sz="1600" b="1" dirty="0">
              <a:solidFill>
                <a:srgbClr val="000000"/>
              </a:solidFill>
              <a:latin typeface="楷体_GB2312" pitchFamily="49" charset="-122"/>
              <a:ea typeface="楷体_GB2312" pitchFamily="49" charset="-122"/>
            </a:endParaRPr>
          </a:p>
        </p:txBody>
      </p:sp>
      <p:sp>
        <p:nvSpPr>
          <p:cNvPr id="16388" name="Rectangle 5"/>
          <p:cNvSpPr/>
          <p:nvPr/>
        </p:nvSpPr>
        <p:spPr>
          <a:xfrm>
            <a:off x="571500" y="5429250"/>
            <a:ext cx="5256213" cy="3413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en-US" altLang="zh-CN" sz="1800" b="1" dirty="0">
                <a:solidFill>
                  <a:srgbClr val="CC3300"/>
                </a:solidFill>
                <a:latin typeface="楷体_GB2312" pitchFamily="49" charset="-122"/>
                <a:ea typeface="楷体_GB2312" pitchFamily="49" charset="-122"/>
              </a:rPr>
              <a:t>6S</a:t>
            </a:r>
            <a:r>
              <a:rPr lang="zh-CN" altLang="en-US" sz="1800" b="1" dirty="0">
                <a:solidFill>
                  <a:srgbClr val="CC3300"/>
                </a:solidFill>
                <a:latin typeface="楷体_GB2312" pitchFamily="49" charset="-122"/>
                <a:ea typeface="楷体_GB2312" pitchFamily="49" charset="-122"/>
              </a:rPr>
              <a:t>：安全（</a:t>
            </a:r>
            <a:r>
              <a:rPr lang="en-US" altLang="zh-CN" sz="1800" b="1" dirty="0">
                <a:solidFill>
                  <a:srgbClr val="CC3300"/>
                </a:solidFill>
                <a:latin typeface="楷体_GB2312" pitchFamily="49" charset="-122"/>
                <a:ea typeface="楷体_GB2312" pitchFamily="49" charset="-122"/>
              </a:rPr>
              <a:t>safety)</a:t>
            </a:r>
            <a:endParaRPr lang="en-US" altLang="zh-CN" sz="1800" b="1" dirty="0">
              <a:solidFill>
                <a:srgbClr val="CC3300"/>
              </a:solidFill>
              <a:latin typeface="楷体_GB2312" pitchFamily="49" charset="-122"/>
              <a:ea typeface="楷体_GB2312" pitchFamily="49" charset="-122"/>
            </a:endParaRPr>
          </a:p>
        </p:txBody>
      </p:sp>
      <p:sp>
        <p:nvSpPr>
          <p:cNvPr id="16389" name="Rectangle 6"/>
          <p:cNvSpPr/>
          <p:nvPr/>
        </p:nvSpPr>
        <p:spPr>
          <a:xfrm>
            <a:off x="571500" y="6072188"/>
            <a:ext cx="5184775" cy="3413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en-US" altLang="zh-CN" sz="1800" b="1" dirty="0">
                <a:solidFill>
                  <a:srgbClr val="CC3300"/>
                </a:solidFill>
                <a:latin typeface="楷体_GB2312" pitchFamily="49" charset="-122"/>
                <a:ea typeface="楷体_GB2312" pitchFamily="49" charset="-122"/>
              </a:rPr>
              <a:t>7S</a:t>
            </a:r>
            <a:r>
              <a:rPr lang="zh-CN" altLang="en-US" sz="1800" b="1" dirty="0">
                <a:solidFill>
                  <a:srgbClr val="CC3300"/>
                </a:solidFill>
                <a:latin typeface="楷体_GB2312" pitchFamily="49" charset="-122"/>
                <a:ea typeface="楷体_GB2312" pitchFamily="49" charset="-122"/>
              </a:rPr>
              <a:t>：节约</a:t>
            </a:r>
            <a:r>
              <a:rPr lang="en-US" altLang="zh-CN" sz="1800" b="1" dirty="0">
                <a:solidFill>
                  <a:srgbClr val="CC3300"/>
                </a:solidFill>
                <a:latin typeface="楷体_GB2312" pitchFamily="49" charset="-122"/>
                <a:ea typeface="楷体_GB2312" pitchFamily="49" charset="-122"/>
              </a:rPr>
              <a:t>(save)</a:t>
            </a:r>
            <a:endParaRPr lang="en-US" altLang="zh-CN" sz="1800" b="1" dirty="0">
              <a:solidFill>
                <a:srgbClr val="CC3300"/>
              </a:solidFill>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2"/>
          <p:cNvSpPr>
            <a:spLocks noGrp="1"/>
          </p:cNvSpPr>
          <p:nvPr>
            <p:ph type="title"/>
          </p:nvPr>
        </p:nvSpPr>
        <p:spPr>
          <a:xfrm>
            <a:off x="395288" y="333375"/>
            <a:ext cx="8229600" cy="1143000"/>
          </a:xfrm>
          <a:ln/>
        </p:spPr>
        <p:txBody>
          <a:bodyPr vert="horz" wrap="square" lIns="91440" tIns="45720" rIns="91440" bIns="45720" anchor="b" anchorCtr="0"/>
          <a:p>
            <a:r>
              <a:rPr lang="zh-CN" altLang="zh-CN" dirty="0">
                <a:solidFill>
                  <a:srgbClr val="0000FF"/>
                </a:solidFill>
                <a:latin typeface="Times New Roman" panose="02020603050405020304" pitchFamily="18" charset="0"/>
                <a:ea typeface="隶书" pitchFamily="49" charset="-122"/>
              </a:rPr>
              <a:t>上班“十问”防事故</a:t>
            </a:r>
            <a:endParaRPr lang="zh-CN" altLang="zh-CN" dirty="0">
              <a:solidFill>
                <a:srgbClr val="0000FF"/>
              </a:solidFill>
              <a:latin typeface="Times New Roman" panose="02020603050405020304" pitchFamily="18" charset="0"/>
              <a:ea typeface="隶书" pitchFamily="49" charset="-122"/>
            </a:endParaRPr>
          </a:p>
        </p:txBody>
      </p:sp>
      <p:sp>
        <p:nvSpPr>
          <p:cNvPr id="82947" name="Rectangle 3"/>
          <p:cNvSpPr/>
          <p:nvPr/>
        </p:nvSpPr>
        <p:spPr>
          <a:xfrm>
            <a:off x="539750" y="1484313"/>
            <a:ext cx="6318250" cy="56737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457200" lvl="0" indent="-457200" eaLnBrk="1" hangingPunct="1">
              <a:lnSpc>
                <a:spcPct val="90000"/>
              </a:lnSpc>
              <a:spcBef>
                <a:spcPct val="50000"/>
              </a:spcBef>
              <a:buClrTx/>
              <a:buSzTx/>
              <a:buFontTx/>
              <a:buNone/>
            </a:pPr>
            <a:r>
              <a:rPr lang="zh-CN" altLang="zh-CN" sz="2500" b="1" dirty="0">
                <a:solidFill>
                  <a:schemeClr val="hlink"/>
                </a:solidFill>
                <a:latin typeface="宋体" panose="02010600030101010101" pitchFamily="2" charset="-122"/>
                <a:ea typeface="楷体_GB2312" pitchFamily="49" charset="-122"/>
              </a:rPr>
              <a:t>1.问身体状况是否正常；</a:t>
            </a:r>
            <a:endParaRPr lang="zh-CN" altLang="zh-CN" sz="2500" b="1" dirty="0">
              <a:solidFill>
                <a:schemeClr val="hlink"/>
              </a:solidFill>
              <a:latin typeface="宋体" panose="02010600030101010101" pitchFamily="2" charset="-122"/>
              <a:ea typeface="楷体_GB2312" pitchFamily="49" charset="-122"/>
            </a:endParaRPr>
          </a:p>
          <a:p>
            <a:pPr marL="457200" lvl="0" indent="-457200" eaLnBrk="1" hangingPunct="1">
              <a:lnSpc>
                <a:spcPct val="90000"/>
              </a:lnSpc>
              <a:spcBef>
                <a:spcPct val="50000"/>
              </a:spcBef>
              <a:buClrTx/>
              <a:buSzTx/>
              <a:buFontTx/>
              <a:buNone/>
            </a:pPr>
            <a:r>
              <a:rPr lang="zh-CN" altLang="zh-CN" sz="2500" b="1" dirty="0">
                <a:solidFill>
                  <a:schemeClr val="hlink"/>
                </a:solidFill>
                <a:latin typeface="宋体" panose="02010600030101010101" pitchFamily="2" charset="-122"/>
                <a:ea typeface="楷体_GB2312" pitchFamily="49" charset="-122"/>
              </a:rPr>
              <a:t>2.问心理状况是否正常；</a:t>
            </a:r>
            <a:endParaRPr lang="zh-CN" altLang="zh-CN" sz="2500" b="1" dirty="0">
              <a:solidFill>
                <a:schemeClr val="hlink"/>
              </a:solidFill>
              <a:latin typeface="宋体" panose="02010600030101010101" pitchFamily="2" charset="-122"/>
              <a:ea typeface="楷体_GB2312" pitchFamily="49" charset="-122"/>
            </a:endParaRPr>
          </a:p>
          <a:p>
            <a:pPr marL="457200" lvl="0" indent="-457200" eaLnBrk="1" hangingPunct="1">
              <a:lnSpc>
                <a:spcPct val="90000"/>
              </a:lnSpc>
              <a:spcBef>
                <a:spcPct val="50000"/>
              </a:spcBef>
              <a:buClrTx/>
              <a:buSzTx/>
              <a:buFontTx/>
              <a:buNone/>
            </a:pPr>
            <a:r>
              <a:rPr lang="zh-CN" altLang="zh-CN" sz="2500" b="1" dirty="0">
                <a:solidFill>
                  <a:schemeClr val="hlink"/>
                </a:solidFill>
                <a:latin typeface="宋体" panose="02010600030101010101" pitchFamily="2" charset="-122"/>
                <a:ea typeface="楷体_GB2312" pitchFamily="49" charset="-122"/>
              </a:rPr>
              <a:t>3.问班前是否进行了安全检查；</a:t>
            </a:r>
            <a:endParaRPr lang="zh-CN" altLang="zh-CN" sz="2500" b="1" dirty="0">
              <a:solidFill>
                <a:schemeClr val="hlink"/>
              </a:solidFill>
              <a:latin typeface="宋体" panose="02010600030101010101" pitchFamily="2" charset="-122"/>
              <a:ea typeface="楷体_GB2312" pitchFamily="49" charset="-122"/>
            </a:endParaRPr>
          </a:p>
          <a:p>
            <a:pPr marL="457200" lvl="0" indent="-457200" eaLnBrk="1" hangingPunct="1">
              <a:lnSpc>
                <a:spcPct val="90000"/>
              </a:lnSpc>
              <a:spcBef>
                <a:spcPct val="50000"/>
              </a:spcBef>
              <a:buClrTx/>
              <a:buSzTx/>
              <a:buFontTx/>
              <a:buNone/>
            </a:pPr>
            <a:r>
              <a:rPr lang="zh-CN" altLang="zh-CN" sz="2500" b="1" dirty="0">
                <a:solidFill>
                  <a:schemeClr val="hlink"/>
                </a:solidFill>
                <a:latin typeface="宋体" panose="02010600030101010101" pitchFamily="2" charset="-122"/>
                <a:ea typeface="楷体_GB2312" pitchFamily="49" charset="-122"/>
              </a:rPr>
              <a:t>4.问劳动防护用品是否穿戴；</a:t>
            </a:r>
            <a:endParaRPr lang="zh-CN" altLang="zh-CN" sz="2500" b="1" dirty="0">
              <a:solidFill>
                <a:schemeClr val="hlink"/>
              </a:solidFill>
              <a:latin typeface="宋体" panose="02010600030101010101" pitchFamily="2" charset="-122"/>
              <a:ea typeface="楷体_GB2312" pitchFamily="49" charset="-122"/>
            </a:endParaRPr>
          </a:p>
          <a:p>
            <a:pPr marL="457200" lvl="0" indent="-457200" eaLnBrk="1" hangingPunct="1">
              <a:lnSpc>
                <a:spcPct val="90000"/>
              </a:lnSpc>
              <a:spcBef>
                <a:spcPct val="50000"/>
              </a:spcBef>
              <a:buClrTx/>
              <a:buSzTx/>
              <a:buFontTx/>
              <a:buNone/>
            </a:pPr>
            <a:r>
              <a:rPr lang="zh-CN" altLang="zh-CN" sz="2500" b="1" dirty="0">
                <a:solidFill>
                  <a:schemeClr val="hlink"/>
                </a:solidFill>
                <a:latin typeface="宋体" panose="02010600030101010101" pitchFamily="2" charset="-122"/>
                <a:ea typeface="楷体_GB2312" pitchFamily="49" charset="-122"/>
              </a:rPr>
              <a:t>5.问操作技术是否熟练掌握；</a:t>
            </a:r>
            <a:endParaRPr lang="zh-CN" altLang="zh-CN" sz="2500" b="1" dirty="0">
              <a:solidFill>
                <a:schemeClr val="hlink"/>
              </a:solidFill>
              <a:latin typeface="宋体" panose="02010600030101010101" pitchFamily="2" charset="-122"/>
              <a:ea typeface="楷体_GB2312" pitchFamily="49" charset="-122"/>
            </a:endParaRPr>
          </a:p>
          <a:p>
            <a:pPr marL="457200" lvl="0" indent="-457200" eaLnBrk="1" hangingPunct="1">
              <a:lnSpc>
                <a:spcPct val="90000"/>
              </a:lnSpc>
              <a:spcBef>
                <a:spcPct val="50000"/>
              </a:spcBef>
              <a:buClrTx/>
              <a:buSzTx/>
              <a:buFontTx/>
              <a:buNone/>
            </a:pPr>
            <a:r>
              <a:rPr lang="zh-CN" altLang="zh-CN" sz="2500" b="1" dirty="0">
                <a:solidFill>
                  <a:schemeClr val="hlink"/>
                </a:solidFill>
                <a:latin typeface="宋体" panose="02010600030101010101" pitchFamily="2" charset="-122"/>
                <a:ea typeface="楷体_GB2312" pitchFamily="49" charset="-122"/>
              </a:rPr>
              <a:t>6.问是否会处理工作中出现的异常；</a:t>
            </a:r>
            <a:endParaRPr lang="zh-CN" altLang="zh-CN" sz="2500" b="1" dirty="0">
              <a:solidFill>
                <a:schemeClr val="hlink"/>
              </a:solidFill>
              <a:latin typeface="宋体" panose="02010600030101010101" pitchFamily="2" charset="-122"/>
              <a:ea typeface="楷体_GB2312" pitchFamily="49" charset="-122"/>
            </a:endParaRPr>
          </a:p>
          <a:p>
            <a:pPr marL="457200" lvl="0" indent="-457200" eaLnBrk="1" hangingPunct="1">
              <a:lnSpc>
                <a:spcPct val="90000"/>
              </a:lnSpc>
              <a:spcBef>
                <a:spcPct val="50000"/>
              </a:spcBef>
              <a:buClrTx/>
              <a:buSzTx/>
              <a:buFontTx/>
              <a:buNone/>
            </a:pPr>
            <a:r>
              <a:rPr lang="zh-CN" altLang="zh-CN" sz="2500" b="1" dirty="0">
                <a:solidFill>
                  <a:schemeClr val="hlink"/>
                </a:solidFill>
                <a:latin typeface="宋体" panose="02010600030101010101" pitchFamily="2" charset="-122"/>
                <a:ea typeface="楷体_GB2312" pitchFamily="49" charset="-122"/>
              </a:rPr>
              <a:t>7.问自己周围是否存在危害因素；</a:t>
            </a:r>
            <a:endParaRPr lang="zh-CN" altLang="zh-CN" sz="2500" b="1" dirty="0">
              <a:solidFill>
                <a:schemeClr val="hlink"/>
              </a:solidFill>
              <a:latin typeface="宋体" panose="02010600030101010101" pitchFamily="2" charset="-122"/>
              <a:ea typeface="楷体_GB2312" pitchFamily="49" charset="-122"/>
            </a:endParaRPr>
          </a:p>
          <a:p>
            <a:pPr marL="457200" lvl="0" indent="-457200" eaLnBrk="1" hangingPunct="1">
              <a:lnSpc>
                <a:spcPct val="90000"/>
              </a:lnSpc>
              <a:spcBef>
                <a:spcPct val="50000"/>
              </a:spcBef>
              <a:buClrTx/>
              <a:buSzTx/>
              <a:buFontTx/>
              <a:buNone/>
            </a:pPr>
            <a:r>
              <a:rPr lang="zh-CN" altLang="zh-CN" sz="2500" b="1" dirty="0">
                <a:solidFill>
                  <a:schemeClr val="hlink"/>
                </a:solidFill>
                <a:latin typeface="宋体" panose="02010600030101010101" pitchFamily="2" charset="-122"/>
                <a:ea typeface="楷体_GB2312" pitchFamily="49" charset="-122"/>
              </a:rPr>
              <a:t>8.问工作中是否有不良习惯；</a:t>
            </a:r>
            <a:endParaRPr lang="zh-CN" altLang="zh-CN" sz="2500" b="1" dirty="0">
              <a:solidFill>
                <a:schemeClr val="hlink"/>
              </a:solidFill>
              <a:latin typeface="宋体" panose="02010600030101010101" pitchFamily="2" charset="-122"/>
              <a:ea typeface="楷体_GB2312" pitchFamily="49" charset="-122"/>
            </a:endParaRPr>
          </a:p>
          <a:p>
            <a:pPr marL="457200" lvl="0" indent="-457200" eaLnBrk="1" hangingPunct="1">
              <a:lnSpc>
                <a:spcPct val="90000"/>
              </a:lnSpc>
              <a:spcBef>
                <a:spcPct val="50000"/>
              </a:spcBef>
              <a:buClrTx/>
              <a:buSzTx/>
              <a:buFontTx/>
              <a:buNone/>
            </a:pPr>
            <a:r>
              <a:rPr lang="zh-CN" altLang="zh-CN" sz="2500" b="1" dirty="0">
                <a:solidFill>
                  <a:schemeClr val="hlink"/>
                </a:solidFill>
                <a:latin typeface="宋体" panose="02010600030101010101" pitchFamily="2" charset="-122"/>
                <a:ea typeface="楷体_GB2312" pitchFamily="49" charset="-122"/>
              </a:rPr>
              <a:t>9.问是否严格遵守安全操作规程；</a:t>
            </a:r>
            <a:endParaRPr lang="zh-CN" altLang="zh-CN" sz="2500" b="1" dirty="0">
              <a:solidFill>
                <a:schemeClr val="hlink"/>
              </a:solidFill>
              <a:latin typeface="宋体" panose="02010600030101010101" pitchFamily="2" charset="-122"/>
              <a:ea typeface="楷体_GB2312" pitchFamily="49" charset="-122"/>
            </a:endParaRPr>
          </a:p>
          <a:p>
            <a:pPr marL="457200" lvl="0" indent="-457200" eaLnBrk="1" hangingPunct="1">
              <a:lnSpc>
                <a:spcPct val="90000"/>
              </a:lnSpc>
              <a:spcBef>
                <a:spcPct val="50000"/>
              </a:spcBef>
              <a:buClrTx/>
              <a:buSzTx/>
              <a:buFontTx/>
              <a:buNone/>
            </a:pPr>
            <a:r>
              <a:rPr lang="zh-CN" altLang="zh-CN" sz="2500" b="1" dirty="0">
                <a:solidFill>
                  <a:schemeClr val="hlink"/>
                </a:solidFill>
                <a:latin typeface="宋体" panose="02010600030101010101" pitchFamily="2" charset="-122"/>
                <a:ea typeface="楷体_GB2312" pitchFamily="49" charset="-122"/>
              </a:rPr>
              <a:t>10.问是否注重消除危险隐患。</a:t>
            </a:r>
            <a:br>
              <a:rPr lang="zh-CN" altLang="zh-CN" sz="2800" b="1" dirty="0">
                <a:solidFill>
                  <a:schemeClr val="hlink"/>
                </a:solidFill>
                <a:latin typeface="宋体" panose="02010600030101010101" pitchFamily="2" charset="-122"/>
                <a:ea typeface="楷体_GB2312" pitchFamily="49" charset="-122"/>
              </a:rPr>
            </a:br>
            <a:endParaRPr lang="zh-CN" altLang="zh-CN" sz="2800" b="1" dirty="0">
              <a:solidFill>
                <a:schemeClr val="hlink"/>
              </a:solidFill>
              <a:latin typeface="宋体" panose="02010600030101010101" pitchFamily="2" charset="-122"/>
              <a:ea typeface="楷体_GB2312" pitchFamily="49" charset="-122"/>
            </a:endParaRPr>
          </a:p>
        </p:txBody>
      </p:sp>
    </p:spTree>
  </p:cSld>
  <p:clrMapOvr>
    <a:masterClrMapping/>
  </p:clrMapOvr>
  <p:transition spd="slow">
    <p:random/>
    <p:sndAc>
      <p:stSnd>
        <p:snd r:embed="rId1" name="type.wav"/>
      </p:stSnd>
    </p:sndAc>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2"/>
          <p:cNvSpPr>
            <a:spLocks noGrp="1"/>
          </p:cNvSpPr>
          <p:nvPr>
            <p:ph type="title"/>
          </p:nvPr>
        </p:nvSpPr>
        <p:spPr>
          <a:xfrm>
            <a:off x="539750" y="333375"/>
            <a:ext cx="8229600" cy="1143000"/>
          </a:xfrm>
          <a:ln/>
        </p:spPr>
        <p:txBody>
          <a:bodyPr vert="horz" wrap="square" lIns="91440" tIns="45720" rIns="91440" bIns="45720" anchor="b" anchorCtr="0"/>
          <a:p>
            <a:r>
              <a:rPr lang="zh-CN" altLang="zh-CN" sz="4000" b="1" dirty="0">
                <a:solidFill>
                  <a:srgbClr val="FF0000"/>
                </a:solidFill>
              </a:rPr>
              <a:t>操作</a:t>
            </a:r>
            <a:r>
              <a:rPr lang="zh-CN" altLang="zh-CN" sz="4000" b="1" dirty="0">
                <a:solidFill>
                  <a:srgbClr val="FF0000"/>
                </a:solidFill>
                <a:latin typeface="Times New Roman" panose="02020603050405020304" pitchFamily="18" charset="0"/>
              </a:rPr>
              <a:t>“</a:t>
            </a:r>
            <a:r>
              <a:rPr lang="zh-CN" altLang="zh-CN" sz="4000" b="1" dirty="0">
                <a:solidFill>
                  <a:srgbClr val="FF0000"/>
                </a:solidFill>
              </a:rPr>
              <a:t>十忌</a:t>
            </a:r>
            <a:r>
              <a:rPr lang="zh-CN" altLang="zh-CN" sz="4000" b="1" dirty="0">
                <a:solidFill>
                  <a:srgbClr val="FF0000"/>
                </a:solidFill>
                <a:latin typeface="Times New Roman" panose="02020603050405020304" pitchFamily="18" charset="0"/>
              </a:rPr>
              <a:t>”</a:t>
            </a:r>
            <a:r>
              <a:rPr lang="zh-CN" altLang="zh-CN" sz="4000" b="1" dirty="0">
                <a:solidFill>
                  <a:srgbClr val="FF0000"/>
                </a:solidFill>
              </a:rPr>
              <a:t>歌</a:t>
            </a:r>
            <a:endParaRPr lang="zh-CN" altLang="zh-CN" sz="4000" dirty="0">
              <a:ea typeface="Arial Unicode MS" pitchFamily="34" charset="-122"/>
            </a:endParaRPr>
          </a:p>
        </p:txBody>
      </p:sp>
      <p:sp>
        <p:nvSpPr>
          <p:cNvPr id="83971" name="Rectangle 3"/>
          <p:cNvSpPr/>
          <p:nvPr/>
        </p:nvSpPr>
        <p:spPr>
          <a:xfrm>
            <a:off x="2051050" y="1412875"/>
            <a:ext cx="4572000" cy="58896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zh-CN" sz="2500" b="1" dirty="0">
                <a:solidFill>
                  <a:srgbClr val="0000FF"/>
                </a:solidFill>
                <a:latin typeface="楷体_GB2312" pitchFamily="49" charset="-122"/>
                <a:ea typeface="楷体_GB2312" pitchFamily="49" charset="-122"/>
              </a:rPr>
              <a:t>一忌盲目操作，不懂装懂；</a:t>
            </a:r>
            <a:endParaRPr lang="zh-CN" altLang="zh-CN" sz="2500" b="1" dirty="0">
              <a:solidFill>
                <a:srgbClr val="0000FF"/>
              </a:solidFill>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500" b="1" dirty="0">
                <a:solidFill>
                  <a:srgbClr val="0000FF"/>
                </a:solidFill>
                <a:latin typeface="楷体_GB2312" pitchFamily="49" charset="-122"/>
                <a:ea typeface="楷体_GB2312" pitchFamily="49" charset="-122"/>
              </a:rPr>
              <a:t>二忌马虎操作，粗心大意；</a:t>
            </a:r>
            <a:endParaRPr lang="zh-CN" altLang="zh-CN" sz="2500" b="1" dirty="0">
              <a:solidFill>
                <a:srgbClr val="0000FF"/>
              </a:solidFill>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500" b="1" dirty="0">
                <a:solidFill>
                  <a:srgbClr val="0000FF"/>
                </a:solidFill>
                <a:latin typeface="楷体_GB2312" pitchFamily="49" charset="-122"/>
                <a:ea typeface="楷体_GB2312" pitchFamily="49" charset="-122"/>
              </a:rPr>
              <a:t>三忌急速操作，忙中出错；</a:t>
            </a:r>
            <a:endParaRPr lang="zh-CN" altLang="zh-CN" sz="2500" b="1" dirty="0">
              <a:solidFill>
                <a:srgbClr val="0000FF"/>
              </a:solidFill>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500" b="1" dirty="0">
                <a:solidFill>
                  <a:srgbClr val="0000FF"/>
                </a:solidFill>
                <a:latin typeface="楷体_GB2312" pitchFamily="49" charset="-122"/>
                <a:ea typeface="楷体_GB2312" pitchFamily="49" charset="-122"/>
              </a:rPr>
              <a:t>四忌忙乱操作，顾此失彼；</a:t>
            </a:r>
            <a:endParaRPr lang="zh-CN" altLang="zh-CN" sz="2500" b="1" dirty="0">
              <a:solidFill>
                <a:srgbClr val="0000FF"/>
              </a:solidFill>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500" b="1" dirty="0">
                <a:solidFill>
                  <a:srgbClr val="0000FF"/>
                </a:solidFill>
                <a:latin typeface="楷体_GB2312" pitchFamily="49" charset="-122"/>
                <a:ea typeface="楷体_GB2312" pitchFamily="49" charset="-122"/>
              </a:rPr>
              <a:t>五忌自顾操作，不顾相关；</a:t>
            </a:r>
            <a:endParaRPr lang="zh-CN" altLang="zh-CN" sz="2500" b="1" dirty="0">
              <a:solidFill>
                <a:srgbClr val="0000FF"/>
              </a:solidFill>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500" b="1" dirty="0">
                <a:solidFill>
                  <a:srgbClr val="0000FF"/>
                </a:solidFill>
                <a:latin typeface="楷体_GB2312" pitchFamily="49" charset="-122"/>
                <a:ea typeface="楷体_GB2312" pitchFamily="49" charset="-122"/>
              </a:rPr>
              <a:t>六忌心慈手软，扩大事端；</a:t>
            </a:r>
            <a:endParaRPr lang="zh-CN" altLang="zh-CN" sz="2500" b="1" dirty="0">
              <a:solidFill>
                <a:srgbClr val="0000FF"/>
              </a:solidFill>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500" b="1" dirty="0">
                <a:solidFill>
                  <a:srgbClr val="0000FF"/>
                </a:solidFill>
                <a:latin typeface="楷体_GB2312" pitchFamily="49" charset="-122"/>
                <a:ea typeface="楷体_GB2312" pitchFamily="49" charset="-122"/>
              </a:rPr>
              <a:t>七忌程序不清，次序颠倒；</a:t>
            </a:r>
            <a:endParaRPr lang="zh-CN" altLang="zh-CN" sz="2500" b="1" dirty="0">
              <a:solidFill>
                <a:srgbClr val="0000FF"/>
              </a:solidFill>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500" b="1" dirty="0">
                <a:solidFill>
                  <a:srgbClr val="0000FF"/>
                </a:solidFill>
                <a:latin typeface="楷体_GB2312" pitchFamily="49" charset="-122"/>
                <a:ea typeface="楷体_GB2312" pitchFamily="49" charset="-122"/>
              </a:rPr>
              <a:t>八忌单一操作，监护不力；</a:t>
            </a:r>
            <a:endParaRPr lang="zh-CN" altLang="zh-CN" sz="2500" b="1" dirty="0">
              <a:solidFill>
                <a:srgbClr val="0000FF"/>
              </a:solidFill>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500" b="1" dirty="0">
                <a:solidFill>
                  <a:srgbClr val="0000FF"/>
                </a:solidFill>
                <a:latin typeface="楷体_GB2312" pitchFamily="49" charset="-122"/>
                <a:ea typeface="楷体_GB2312" pitchFamily="49" charset="-122"/>
              </a:rPr>
              <a:t>九忌有章不循，胡干蛮干；</a:t>
            </a:r>
            <a:endParaRPr lang="zh-CN" altLang="zh-CN" sz="2500" b="1" dirty="0">
              <a:solidFill>
                <a:srgbClr val="0000FF"/>
              </a:solidFill>
              <a:latin typeface="楷体_GB2312" pitchFamily="49" charset="-122"/>
              <a:ea typeface="楷体_GB2312" pitchFamily="49" charset="-122"/>
            </a:endParaRPr>
          </a:p>
          <a:p>
            <a:pPr marL="0" lvl="0" indent="0" eaLnBrk="1" hangingPunct="1">
              <a:lnSpc>
                <a:spcPct val="90000"/>
              </a:lnSpc>
              <a:spcBef>
                <a:spcPct val="50000"/>
              </a:spcBef>
              <a:buClrTx/>
              <a:buSzTx/>
              <a:buFontTx/>
              <a:buNone/>
            </a:pPr>
            <a:r>
              <a:rPr lang="zh-CN" altLang="zh-CN" sz="2500" b="1" dirty="0">
                <a:solidFill>
                  <a:srgbClr val="0000FF"/>
                </a:solidFill>
                <a:latin typeface="楷体_GB2312" pitchFamily="49" charset="-122"/>
                <a:ea typeface="楷体_GB2312" pitchFamily="49" charset="-122"/>
              </a:rPr>
              <a:t>十忌不分主次，轻重缓急。</a:t>
            </a:r>
            <a:endParaRPr lang="zh-CN" altLang="zh-CN" sz="2500" b="1" dirty="0">
              <a:solidFill>
                <a:srgbClr val="0000FF"/>
              </a:solidFill>
              <a:latin typeface="楷体_GB2312" pitchFamily="49" charset="-122"/>
              <a:ea typeface="楷体_GB2312" pitchFamily="49" charset="-122"/>
            </a:endParaRPr>
          </a:p>
          <a:p>
            <a:pPr marL="0" lvl="0" indent="0" eaLnBrk="1" hangingPunct="1">
              <a:lnSpc>
                <a:spcPct val="90000"/>
              </a:lnSpc>
              <a:spcBef>
                <a:spcPct val="50000"/>
              </a:spcBef>
              <a:buNone/>
            </a:pPr>
            <a:endParaRPr lang="zh-CN" altLang="zh-CN" sz="2800" b="1" dirty="0">
              <a:ea typeface="楷体_GB2312" pitchFamily="49" charset="-122"/>
            </a:endParaRPr>
          </a:p>
        </p:txBody>
      </p:sp>
    </p:spTree>
  </p:cSld>
  <p:clrMapOvr>
    <a:masterClrMapping/>
  </p:clrMapOvr>
  <p:transition spd="slow">
    <p:random/>
    <p:sndAc>
      <p:stSnd>
        <p:snd r:embed="rId1" name="type.wav"/>
      </p:stSnd>
    </p:sndAc>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4994" name="Picture 2"/>
          <p:cNvPicPr>
            <a:picLocks noChangeAspect="1"/>
          </p:cNvPicPr>
          <p:nvPr/>
        </p:nvPicPr>
        <p:blipFill>
          <a:blip r:embed="rId1"/>
          <a:stretch>
            <a:fillRect/>
          </a:stretch>
        </p:blipFill>
        <p:spPr>
          <a:xfrm>
            <a:off x="1116013" y="404813"/>
            <a:ext cx="6553200" cy="6273800"/>
          </a:xfrm>
          <a:prstGeom prst="rect">
            <a:avLst/>
          </a:prstGeom>
          <a:noFill/>
          <a:ln w="9525">
            <a:noFill/>
          </a:ln>
        </p:spPr>
      </p:pic>
    </p:spTree>
  </p:cSld>
  <p:clrMapOvr>
    <a:masterClrMapping/>
  </p:clrMapOvr>
  <p:transition spd="slow">
    <p:random/>
    <p:sndAc>
      <p:stSnd>
        <p:snd r:embed="rId2" name="type.wav"/>
      </p:stSnd>
    </p:sndAc>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Text Box 4"/>
          <p:cNvSpPr/>
          <p:nvPr>
            <p:ph type="title"/>
          </p:nvPr>
        </p:nvSpPr>
        <p:spPr>
          <a:xfrm>
            <a:off x="827088" y="549275"/>
            <a:ext cx="4824412" cy="1143000"/>
          </a:xfrm>
          <a:ln/>
        </p:spPr>
        <p:txBody>
          <a:bodyPr vert="horz" wrap="square" lIns="91440" tIns="45720" rIns="91440" bIns="45720" anchor="b" anchorCtr="0"/>
          <a:p>
            <a:pPr eaLnBrk="1" hangingPunct="1">
              <a:spcBef>
                <a:spcPct val="50000"/>
              </a:spcBef>
            </a:pPr>
            <a:r>
              <a:rPr lang="zh-CN" altLang="en-US" sz="4000" b="1" dirty="0"/>
              <a:t>请大家牢记：</a:t>
            </a:r>
            <a:endParaRPr lang="zh-CN" altLang="en-US" sz="4000" b="1" dirty="0"/>
          </a:p>
        </p:txBody>
      </p:sp>
      <p:sp>
        <p:nvSpPr>
          <p:cNvPr id="86019" name="Rectangle 5"/>
          <p:cNvSpPr>
            <a:spLocks noGrp="1" noRot="1"/>
          </p:cNvSpPr>
          <p:nvPr>
            <p:ph idx="1"/>
          </p:nvPr>
        </p:nvSpPr>
        <p:spPr>
          <a:xfrm>
            <a:off x="971550" y="1773238"/>
            <a:ext cx="7713663" cy="4270375"/>
          </a:xfrm>
          <a:ln/>
        </p:spPr>
        <p:txBody>
          <a:bodyPr vert="horz" wrap="square" lIns="91440" tIns="45720" rIns="91440" bIns="45720" anchor="t" anchorCtr="0"/>
          <a:p>
            <a:pPr eaLnBrk="1" hangingPunct="1"/>
            <a:r>
              <a:rPr lang="zh-CN" altLang="en-US" b="1" dirty="0"/>
              <a:t>每一个安全事故的教训都是惨痛的，每一个安全事故的发生都有其必然性和偶然性。</a:t>
            </a:r>
            <a:endParaRPr lang="zh-CN" altLang="en-US" b="1" dirty="0"/>
          </a:p>
          <a:p>
            <a:pPr eaLnBrk="1" hangingPunct="1"/>
            <a:r>
              <a:rPr lang="zh-CN" altLang="en-US" b="1" dirty="0"/>
              <a:t>事故无大小之分。身边的一些小事或小疏忽，完全可能引起巨大的事故和损失。只有安全，才是效益。 </a:t>
            </a:r>
            <a:endParaRPr lang="zh-CN" altLang="en-US" b="1" dirty="0"/>
          </a:p>
          <a:p>
            <a:pPr eaLnBrk="1" hangingPunct="1"/>
            <a:r>
              <a:rPr lang="zh-CN" altLang="en-US" b="1" dirty="0"/>
              <a:t>安全第一，预防为主。</a:t>
            </a:r>
            <a:endParaRPr lang="zh-CN" altLang="en-US" b="1" dirty="0"/>
          </a:p>
        </p:txBody>
      </p:sp>
    </p:spTree>
  </p:cSld>
  <p:clrMapOvr>
    <a:masterClrMapping/>
  </p:clrMapOvr>
  <p:transition spd="slow">
    <p:random/>
    <p:sndAc>
      <p:stSnd>
        <p:snd r:embed="rId1" name="type.wav"/>
      </p:stSnd>
    </p:sndAc>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custDataLst>
              <p:tags r:id="rId1"/>
            </p:custDataLst>
          </p:nvPr>
        </p:nvSpPr>
        <p:spPr>
          <a:xfrm>
            <a:off x="791459" y="1970806"/>
            <a:ext cx="3963299" cy="884705"/>
          </a:xfrm>
        </p:spPr>
        <p:txBody>
          <a:bodyPr>
            <a:noAutofit/>
          </a:bodyPr>
          <a:p>
            <a:pPr algn="ctr"/>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663565" y="3968750"/>
            <a:ext cx="316547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endParaRPr>
          </a:p>
        </p:txBody>
      </p:sp>
      <p:pic>
        <p:nvPicPr>
          <p:cNvPr id="5" name="图片 4" descr="公众号二维码"/>
          <p:cNvPicPr>
            <a:picLocks noChangeAspect="1"/>
          </p:cNvPicPr>
          <p:nvPr>
            <p:custDataLst>
              <p:tags r:id="rId3"/>
            </p:custDataLst>
          </p:nvPr>
        </p:nvPicPr>
        <p:blipFill>
          <a:blip r:embed="rId4"/>
          <a:stretch>
            <a:fillRect/>
          </a:stretch>
        </p:blipFill>
        <p:spPr>
          <a:xfrm>
            <a:off x="6961346" y="4017161"/>
            <a:ext cx="891000" cy="891000"/>
          </a:xfrm>
          <a:prstGeom prst="rect">
            <a:avLst/>
          </a:prstGeom>
        </p:spPr>
      </p:pic>
      <p:sp>
        <p:nvSpPr>
          <p:cNvPr id="2" name="文本框 1"/>
          <p:cNvSpPr txBox="1"/>
          <p:nvPr>
            <p:custDataLst>
              <p:tags r:id="rId5"/>
            </p:custDataLst>
          </p:nvPr>
        </p:nvSpPr>
        <p:spPr>
          <a:xfrm>
            <a:off x="5795645" y="4231005"/>
            <a:ext cx="1043940" cy="652145"/>
          </a:xfrm>
          <a:prstGeom prst="rect">
            <a:avLst/>
          </a:prstGeom>
          <a:solidFill>
            <a:schemeClr val="lt2"/>
          </a:solidFill>
        </p:spPr>
        <p:txBody>
          <a:bodyPr wrap="square" rtlCol="0">
            <a:noAutofit/>
          </a:bodyPr>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custDataLst>
              <p:tags r:id="rId6"/>
            </p:custDataLst>
          </p:nvPr>
        </p:nvPicPr>
        <p:blipFill rotWithShape="1">
          <a:blip r:embed="rId7"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3" name="文本框 2"/>
          <p:cNvSpPr txBox="1"/>
          <p:nvPr>
            <p:custDataLst>
              <p:tags r:id="rId8"/>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9" name="文本框 8"/>
          <p:cNvSpPr txBox="1"/>
          <p:nvPr>
            <p:custDataLst>
              <p:tags r:id="rId9"/>
            </p:custDataLst>
          </p:nvPr>
        </p:nvSpPr>
        <p:spPr>
          <a:xfrm>
            <a:off x="1593533" y="3104964"/>
            <a:ext cx="2359819" cy="786289"/>
          </a:xfrm>
          <a:prstGeom prst="rect">
            <a:avLst/>
          </a:prstGeom>
          <a:noFill/>
        </p:spPr>
        <p:txBody>
          <a:bodyPr wrap="square" rtlCol="0">
            <a:noAutofit/>
            <a:scene3d>
              <a:camera prst="orthographicFront"/>
              <a:lightRig rig="threePt" dir="t"/>
            </a:scene3d>
          </a:bodyPr>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10"/>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10" name="文本框 9"/>
          <p:cNvSpPr txBox="1"/>
          <p:nvPr>
            <p:custDataLst>
              <p:tags r:id="rId11"/>
            </p:custDataLst>
          </p:nvPr>
        </p:nvSpPr>
        <p:spPr>
          <a:xfrm>
            <a:off x="6889115" y="4907915"/>
            <a:ext cx="869315" cy="218440"/>
          </a:xfrm>
          <a:prstGeom prst="rect">
            <a:avLst/>
          </a:prstGeom>
          <a:noFill/>
        </p:spPr>
        <p:txBody>
          <a:bodyPr wrap="square" rtlCol="0">
            <a:spAutoFit/>
          </a:bodyPr>
          <a:p>
            <a:pPr algn="ctr"/>
            <a:r>
              <a:rPr lang="zh-CN" altLang="en-US" sz="825" dirty="0">
                <a:solidFill>
                  <a:schemeClr val="bg1"/>
                </a:solidFill>
              </a:rPr>
              <a:t>微信公众号</a:t>
            </a:r>
            <a:endParaRPr lang="zh-CN" altLang="en-US" sz="825" dirty="0">
              <a:solidFill>
                <a:schemeClr val="bg1"/>
              </a:solidFill>
            </a:endParaRPr>
          </a:p>
        </p:txBody>
      </p:sp>
      <p:sp>
        <p:nvSpPr>
          <p:cNvPr id="11" name="文本框 10"/>
          <p:cNvSpPr txBox="1"/>
          <p:nvPr>
            <p:custDataLst>
              <p:tags r:id="rId12"/>
            </p:custDataLst>
          </p:nvPr>
        </p:nvSpPr>
        <p:spPr>
          <a:xfrm>
            <a:off x="7942499" y="4907220"/>
            <a:ext cx="702078" cy="218440"/>
          </a:xfrm>
          <a:prstGeom prst="rect">
            <a:avLst/>
          </a:prstGeom>
          <a:noFill/>
        </p:spPr>
        <p:txBody>
          <a:bodyPr wrap="square" rtlCol="0">
            <a:spAutoFit/>
          </a:bodyPr>
          <a:p>
            <a:pPr algn="ctr"/>
            <a:r>
              <a:rPr lang="zh-CN" altLang="en-US" sz="825" dirty="0">
                <a:solidFill>
                  <a:schemeClr val="bg1"/>
                </a:solidFill>
              </a:rPr>
              <a:t>抖音</a:t>
            </a:r>
            <a:endParaRPr lang="zh-CN" altLang="en-US" sz="825" dirty="0">
              <a:solidFill>
                <a:schemeClr val="bg1"/>
              </a:solidFill>
            </a:endParaRPr>
          </a:p>
        </p:txBody>
      </p:sp>
    </p:spTree>
  </p:cSld>
  <p:clrMapOvr>
    <a:masterClrMapping/>
  </p:clrMapOvr>
  <p:transition spd="slow">
    <p:random/>
    <p:sndAc>
      <p:stSnd>
        <p:snd r:embed="rId1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a:ln/>
        </p:spPr>
        <p:txBody>
          <a:bodyPr vert="horz" wrap="square" lIns="91440" tIns="45720" rIns="91440" bIns="45720" anchor="b" anchorCtr="0"/>
          <a:p>
            <a:pPr eaLnBrk="1" hangingPunct="1"/>
            <a:r>
              <a:rPr lang="zh-CN" altLang="en-US" sz="4800" b="1" dirty="0">
                <a:solidFill>
                  <a:schemeClr val="hlink"/>
                </a:solidFill>
                <a:ea typeface="隶书" pitchFamily="49" charset="-122"/>
              </a:rPr>
              <a:t>培训的目的</a:t>
            </a:r>
            <a:endParaRPr lang="en-US" altLang="zh-CN" sz="4800" b="1" dirty="0">
              <a:solidFill>
                <a:schemeClr val="hlink"/>
              </a:solidFill>
              <a:ea typeface="隶书" pitchFamily="49" charset="-122"/>
            </a:endParaRPr>
          </a:p>
        </p:txBody>
      </p:sp>
      <p:sp>
        <p:nvSpPr>
          <p:cNvPr id="14339" name="Rectangle 3"/>
          <p:cNvSpPr>
            <a:spLocks noGrp="1"/>
          </p:cNvSpPr>
          <p:nvPr>
            <p:ph idx="1"/>
          </p:nvPr>
        </p:nvSpPr>
        <p:spPr>
          <a:xfrm>
            <a:off x="0" y="1844675"/>
            <a:ext cx="9144000" cy="5013325"/>
          </a:xfrm>
          <a:ln>
            <a:solidFill>
              <a:srgbClr val="12EE66">
                <a:alpha val="100000"/>
              </a:srgbClr>
            </a:solidFill>
            <a:miter lim="800000"/>
          </a:ln>
        </p:spPr>
        <p:txBody>
          <a:bodyPr vert="horz" wrap="square" lIns="91440" tIns="45720" rIns="91440" bIns="45720" anchor="t" anchorCtr="0"/>
          <a:p>
            <a:pPr eaLnBrk="1" hangingPunct="1">
              <a:lnSpc>
                <a:spcPct val="130000"/>
              </a:lnSpc>
              <a:buNone/>
            </a:pPr>
            <a:r>
              <a:rPr lang="zh-CN" altLang="en-US" sz="2800" b="1" dirty="0">
                <a:solidFill>
                  <a:schemeClr val="hlink"/>
                </a:solidFill>
                <a:latin typeface="华文中宋" pitchFamily="2" charset="-122"/>
                <a:ea typeface="华文中宋" pitchFamily="2" charset="-122"/>
              </a:rPr>
              <a:t>（一）</a:t>
            </a:r>
            <a:r>
              <a:rPr lang="zh-CN" altLang="en-US" sz="2800" b="1" dirty="0">
                <a:latin typeface="华文中宋" pitchFamily="2" charset="-122"/>
                <a:ea typeface="华文中宋" pitchFamily="2" charset="-122"/>
              </a:rPr>
              <a:t>提高员工</a:t>
            </a:r>
            <a:r>
              <a:rPr lang="zh-CN" altLang="en-US" sz="2800" b="1" dirty="0">
                <a:solidFill>
                  <a:srgbClr val="FE2C02"/>
                </a:solidFill>
                <a:latin typeface="华文中宋" pitchFamily="2" charset="-122"/>
                <a:ea typeface="华文中宋" pitchFamily="2" charset="-122"/>
                <a:hlinkClick r:id="rId1" action="ppaction://hlinkpres?slideindex=1&amp;slidetitle="/>
              </a:rPr>
              <a:t>安全意识</a:t>
            </a:r>
            <a:r>
              <a:rPr lang="zh-CN" altLang="en-US" sz="2800" b="1" dirty="0">
                <a:latin typeface="华文中宋" pitchFamily="2" charset="-122"/>
                <a:ea typeface="华文中宋" pitchFamily="2" charset="-122"/>
              </a:rPr>
              <a:t>，提升</a:t>
            </a:r>
            <a:r>
              <a:rPr lang="zh-CN" altLang="en-US" sz="2800" b="1" dirty="0">
                <a:solidFill>
                  <a:srgbClr val="FE2C02"/>
                </a:solidFill>
                <a:latin typeface="华文中宋" pitchFamily="2" charset="-122"/>
                <a:ea typeface="华文中宋" pitchFamily="2" charset="-122"/>
              </a:rPr>
              <a:t>安全素质</a:t>
            </a:r>
            <a:r>
              <a:rPr lang="zh-CN" altLang="en-US" sz="2800" b="1" dirty="0">
                <a:latin typeface="华文中宋" pitchFamily="2" charset="-122"/>
                <a:ea typeface="华文中宋" pitchFamily="2" charset="-122"/>
              </a:rPr>
              <a:t>。</a:t>
            </a:r>
            <a:endParaRPr lang="zh-CN" altLang="en-US" sz="2800" b="1" dirty="0">
              <a:latin typeface="华文中宋" pitchFamily="2" charset="-122"/>
              <a:ea typeface="华文中宋" pitchFamily="2" charset="-122"/>
            </a:endParaRPr>
          </a:p>
          <a:p>
            <a:pPr eaLnBrk="1" hangingPunct="1">
              <a:lnSpc>
                <a:spcPct val="130000"/>
              </a:lnSpc>
              <a:buNone/>
            </a:pPr>
            <a:r>
              <a:rPr lang="zh-CN" altLang="en-US" sz="2800" b="1" dirty="0">
                <a:solidFill>
                  <a:schemeClr val="hlink"/>
                </a:solidFill>
                <a:latin typeface="华文中宋" pitchFamily="2" charset="-122"/>
                <a:ea typeface="华文中宋" pitchFamily="2" charset="-122"/>
              </a:rPr>
              <a:t>（二）</a:t>
            </a:r>
            <a:r>
              <a:rPr lang="zh-CN" altLang="en-US" sz="2800" b="1" dirty="0">
                <a:latin typeface="华文中宋" pitchFamily="2" charset="-122"/>
                <a:ea typeface="华文中宋" pitchFamily="2" charset="-122"/>
              </a:rPr>
              <a:t>让员工实现：</a:t>
            </a:r>
            <a:r>
              <a:rPr lang="zh-CN" altLang="en-US" sz="2800" b="1" dirty="0">
                <a:solidFill>
                  <a:srgbClr val="FF33CC"/>
                </a:solidFill>
                <a:latin typeface="华文中宋" pitchFamily="2" charset="-122"/>
                <a:ea typeface="华文中宋" pitchFamily="2" charset="-122"/>
              </a:rPr>
              <a:t>要我安全</a:t>
            </a:r>
            <a:r>
              <a:rPr lang="zh-CN" altLang="en-US" sz="2800" b="1" dirty="0">
                <a:latin typeface="华文中宋" pitchFamily="2" charset="-122"/>
                <a:ea typeface="华文中宋" pitchFamily="2" charset="-122"/>
              </a:rPr>
              <a:t>→</a:t>
            </a:r>
            <a:r>
              <a:rPr lang="zh-CN" altLang="en-US" sz="2800" b="1" dirty="0">
                <a:solidFill>
                  <a:srgbClr val="FF3399"/>
                </a:solidFill>
                <a:latin typeface="华文中宋" pitchFamily="2" charset="-122"/>
                <a:ea typeface="华文中宋" pitchFamily="2" charset="-122"/>
              </a:rPr>
              <a:t>我要安全</a:t>
            </a:r>
            <a:r>
              <a:rPr lang="zh-CN" altLang="en-US" sz="2800" b="1" dirty="0">
                <a:latin typeface="华文中宋" pitchFamily="2" charset="-122"/>
                <a:ea typeface="华文中宋" pitchFamily="2" charset="-122"/>
              </a:rPr>
              <a:t>→</a:t>
            </a:r>
            <a:endParaRPr lang="en-US" altLang="zh-CN" sz="2800" b="1" dirty="0">
              <a:latin typeface="华文中宋" pitchFamily="2" charset="-122"/>
              <a:ea typeface="华文中宋" pitchFamily="2" charset="-122"/>
            </a:endParaRPr>
          </a:p>
          <a:p>
            <a:pPr eaLnBrk="1" hangingPunct="1">
              <a:lnSpc>
                <a:spcPct val="130000"/>
              </a:lnSpc>
              <a:buNone/>
            </a:pPr>
            <a:r>
              <a:rPr lang="en-US" altLang="zh-CN" sz="2800" b="1" dirty="0">
                <a:solidFill>
                  <a:schemeClr val="hlink"/>
                </a:solidFill>
                <a:latin typeface="华文中宋" pitchFamily="2" charset="-122"/>
                <a:ea typeface="华文中宋" pitchFamily="2" charset="-122"/>
              </a:rPr>
              <a:t>          </a:t>
            </a:r>
            <a:r>
              <a:rPr lang="zh-CN" altLang="en-US" sz="2800" b="1" dirty="0">
                <a:solidFill>
                  <a:schemeClr val="hlink"/>
                </a:solidFill>
                <a:latin typeface="华文中宋" pitchFamily="2" charset="-122"/>
                <a:ea typeface="华文中宋" pitchFamily="2" charset="-122"/>
              </a:rPr>
              <a:t>我会安全</a:t>
            </a:r>
            <a:endParaRPr lang="en-US" altLang="zh-CN" sz="2800" b="1" dirty="0">
              <a:solidFill>
                <a:schemeClr val="hlink"/>
              </a:solidFill>
              <a:latin typeface="华文中宋" pitchFamily="2" charset="-122"/>
              <a:ea typeface="华文中宋" pitchFamily="2" charset="-122"/>
            </a:endParaRPr>
          </a:p>
          <a:p>
            <a:pPr eaLnBrk="1" hangingPunct="1">
              <a:lnSpc>
                <a:spcPct val="130000"/>
              </a:lnSpc>
              <a:buNone/>
            </a:pPr>
            <a:r>
              <a:rPr lang="en-US" altLang="zh-CN" sz="2800" b="1" dirty="0">
                <a:solidFill>
                  <a:schemeClr val="hlink"/>
                </a:solidFill>
                <a:latin typeface="华文中宋" pitchFamily="2" charset="-122"/>
                <a:ea typeface="华文中宋" pitchFamily="2" charset="-122"/>
              </a:rPr>
              <a:t> </a:t>
            </a:r>
            <a:r>
              <a:rPr lang="zh-CN" altLang="en-US" sz="2800" b="1" dirty="0">
                <a:solidFill>
                  <a:schemeClr val="hlink"/>
                </a:solidFill>
                <a:latin typeface="华文中宋" pitchFamily="2" charset="-122"/>
                <a:ea typeface="华文中宋" pitchFamily="2" charset="-122"/>
              </a:rPr>
              <a:t>（三）企业做到以人为本</a:t>
            </a:r>
            <a:endParaRPr lang="zh-CN" altLang="en-US" sz="2800" b="1" dirty="0">
              <a:solidFill>
                <a:schemeClr val="hlink"/>
              </a:solidFill>
              <a:latin typeface="华文中宋" pitchFamily="2" charset="-122"/>
              <a:ea typeface="华文中宋" pitchFamily="2" charset="-122"/>
            </a:endParaRPr>
          </a:p>
        </p:txBody>
      </p:sp>
    </p:spTree>
  </p:cSld>
  <p:clrMapOvr>
    <a:masterClrMapping/>
  </p:clrMapOvr>
  <p:transition spd="slow">
    <p:random/>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4339">
                                            <p:txEl>
                                              <p:charRg st="40" end="5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p:nvPr>
            <p:ph idx="1"/>
          </p:nvPr>
        </p:nvSpPr>
        <p:spPr>
          <a:xfrm>
            <a:off x="428625" y="2000250"/>
            <a:ext cx="7991475" cy="2303463"/>
          </a:xfrm>
          <a:ln/>
        </p:spPr>
        <p:txBody>
          <a:bodyPr vert="horz" wrap="square" lIns="91440" tIns="45720" rIns="91440" bIns="45720" anchor="t" anchorCtr="0"/>
          <a:p>
            <a:pPr eaLnBrk="1" hangingPunct="1"/>
            <a:r>
              <a:rPr lang="en-US" altLang="zh-CN" b="1" dirty="0"/>
              <a:t>    </a:t>
            </a:r>
            <a:r>
              <a:rPr lang="zh-CN" altLang="en-US" sz="2000" b="1" dirty="0"/>
              <a:t>班组是工业企业的基层组织，是加强企业管理，搞好安全生产的基础。企业有关安全生产的方针、政策、法规、条例等最终都要在班组里落实。企业生产管理中的一系列安全措施、控制措施，都要依靠班组长组织员工具体实施。设备设施都要由班组员工去正确操作和维护。总之，整个企业要靠班组来维持正常运行。</a:t>
            </a:r>
            <a:endParaRPr lang="zh-CN" altLang="en-US" sz="2400" b="1" dirty="0">
              <a:solidFill>
                <a:srgbClr val="FF0000"/>
              </a:solidFill>
            </a:endParaRPr>
          </a:p>
        </p:txBody>
      </p:sp>
      <p:sp>
        <p:nvSpPr>
          <p:cNvPr id="18435" name="Rectangle 3"/>
          <p:cNvSpPr/>
          <p:nvPr/>
        </p:nvSpPr>
        <p:spPr>
          <a:xfrm>
            <a:off x="571500" y="4214813"/>
            <a:ext cx="7705725" cy="20415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buNone/>
            </a:pPr>
            <a:r>
              <a:rPr lang="en-US" altLang="zh-CN" sz="2000" b="1" dirty="0">
                <a:latin typeface="楷体_GB2312" pitchFamily="49" charset="-122"/>
                <a:ea typeface="楷体_GB2312" pitchFamily="49" charset="-122"/>
              </a:rPr>
              <a:t>    </a:t>
            </a:r>
            <a:r>
              <a:rPr lang="zh-CN" altLang="en-US" sz="2000" b="1" dirty="0">
                <a:latin typeface="楷体_GB2312" pitchFamily="49" charset="-122"/>
                <a:ea typeface="楷体_GB2312" pitchFamily="49" charset="-122"/>
              </a:rPr>
              <a:t>　在企业里，绝大部分事故发生班组。班组长做为“兵头将尾”，对控制事故发生起着非常重要的作用。</a:t>
            </a:r>
            <a:endParaRPr lang="zh-CN" altLang="en-US" sz="2000" b="1" dirty="0">
              <a:latin typeface="楷体_GB2312" pitchFamily="49" charset="-122"/>
              <a:ea typeface="楷体_GB2312" pitchFamily="49" charset="-122"/>
            </a:endParaRPr>
          </a:p>
          <a:p>
            <a:pPr marL="0" lvl="0" indent="0" eaLnBrk="1" hangingPunct="1">
              <a:lnSpc>
                <a:spcPct val="90000"/>
              </a:lnSpc>
              <a:buNone/>
            </a:pPr>
            <a:r>
              <a:rPr lang="en-US" altLang="zh-CN" sz="2000" b="1" dirty="0">
                <a:latin typeface="楷体_GB2312" pitchFamily="49" charset="-122"/>
                <a:ea typeface="楷体_GB2312" pitchFamily="49" charset="-122"/>
              </a:rPr>
              <a:t>1</a:t>
            </a:r>
            <a:r>
              <a:rPr lang="zh-CN" altLang="en-US" sz="2000" b="1" dirty="0">
                <a:latin typeface="楷体_GB2312" pitchFamily="49" charset="-122"/>
                <a:ea typeface="楷体_GB2312" pitchFamily="49" charset="-122"/>
              </a:rPr>
              <a:t>、如果班组长管理不善，或责任心不强，对违章违纪听之任之，发生事故的概率将大大增加。</a:t>
            </a:r>
            <a:endParaRPr lang="zh-CN" altLang="en-US" sz="2000" b="1" dirty="0">
              <a:latin typeface="楷体_GB2312" pitchFamily="49" charset="-122"/>
              <a:ea typeface="楷体_GB2312" pitchFamily="49" charset="-122"/>
            </a:endParaRPr>
          </a:p>
          <a:p>
            <a:pPr marL="0" lvl="0" indent="0" eaLnBrk="1" hangingPunct="1">
              <a:lnSpc>
                <a:spcPct val="90000"/>
              </a:lnSpc>
              <a:buNone/>
            </a:pPr>
            <a:r>
              <a:rPr lang="en-US" altLang="zh-CN" sz="2000" b="1" dirty="0">
                <a:latin typeface="楷体_GB2312" pitchFamily="49" charset="-122"/>
                <a:ea typeface="楷体_GB2312" pitchFamily="49" charset="-122"/>
              </a:rPr>
              <a:t>2</a:t>
            </a:r>
            <a:r>
              <a:rPr lang="zh-CN" altLang="en-US" sz="2000" b="1" dirty="0">
                <a:latin typeface="楷体_GB2312" pitchFamily="49" charset="-122"/>
                <a:ea typeface="楷体_GB2312" pitchFamily="49" charset="-122"/>
              </a:rPr>
              <a:t>、员工做为企业的基层，抱着事不关已的心态，也会大大增加事故的发生率。 </a:t>
            </a:r>
            <a:endParaRPr lang="zh-CN" altLang="en-US" sz="2000" b="1" dirty="0">
              <a:latin typeface="楷体_GB2312" pitchFamily="49" charset="-122"/>
              <a:ea typeface="楷体_GB2312" pitchFamily="49" charset="-122"/>
            </a:endParaRPr>
          </a:p>
        </p:txBody>
      </p:sp>
      <p:sp>
        <p:nvSpPr>
          <p:cNvPr id="18436" name="Text Box 4"/>
          <p:cNvSpPr txBox="1"/>
          <p:nvPr/>
        </p:nvSpPr>
        <p:spPr>
          <a:xfrm>
            <a:off x="827088" y="549275"/>
            <a:ext cx="7632700" cy="10668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stStyle>
          <a:p>
            <a:pPr marL="0" lvl="0" indent="0" eaLnBrk="1" hangingPunct="1">
              <a:lnSpc>
                <a:spcPct val="90000"/>
              </a:lnSpc>
              <a:spcBef>
                <a:spcPct val="50000"/>
              </a:spcBef>
              <a:buClrTx/>
              <a:buSzTx/>
              <a:buFontTx/>
              <a:buNone/>
            </a:pPr>
            <a:r>
              <a:rPr lang="zh-CN" altLang="en-US" b="1" dirty="0">
                <a:solidFill>
                  <a:srgbClr val="0000FF"/>
                </a:solidFill>
                <a:latin typeface="楷体_GB2312" pitchFamily="49" charset="-122"/>
                <a:ea typeface="楷体_GB2312" pitchFamily="49" charset="-122"/>
              </a:rPr>
              <a:t>目的：为提高干部职工的安全生产素质、意识</a:t>
            </a:r>
            <a:endParaRPr lang="zh-CN" altLang="en-US" b="1" dirty="0">
              <a:solidFill>
                <a:srgbClr val="0000FF"/>
              </a:solidFill>
              <a:latin typeface="楷体_GB2312" pitchFamily="49" charset="-122"/>
              <a:ea typeface="楷体_GB2312" pitchFamily="49" charset="-122"/>
            </a:endParaRPr>
          </a:p>
        </p:txBody>
      </p:sp>
    </p:spTree>
  </p:cSld>
  <p:clrMapOvr>
    <a:masterClrMapping/>
  </p:clrMapOvr>
  <p:transition spd="slow">
    <p:random/>
    <p:sndAc>
      <p:stSnd>
        <p:snd r:embed="rId1" name="type.wav"/>
      </p:stSnd>
    </p:sndAc>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ECFF"/>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90000"/>
          </a:lnSpc>
          <a:spcBef>
            <a:spcPct val="50000"/>
          </a:spcBef>
          <a:spcAft>
            <a:spcPct val="0"/>
          </a:spcAft>
          <a:buClrTx/>
          <a:buSzTx/>
          <a:buFontTx/>
          <a:buNone/>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楷体_GB2312" pitchFamily="49" charset="-122"/>
            <a:ea typeface="楷体_GB2312" pitchFamily="49" charset="-122"/>
          </a:defRPr>
        </a:defPPr>
      </a:lstStyle>
    </a:spDef>
    <a:lnDef>
      <a:spPr bwMode="auto">
        <a:xfrm>
          <a:off x="0" y="0"/>
          <a:ext cx="1" cy="1"/>
        </a:xfrm>
        <a:custGeom>
          <a:avLst/>
          <a:gdLst/>
          <a:ahLst/>
          <a:cxnLst/>
          <a:rect l="0" t="0" r="0" b="0"/>
          <a:pathLst/>
        </a:custGeom>
        <a:solidFill>
          <a:srgbClr val="CCECFF"/>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90000"/>
          </a:lnSpc>
          <a:spcBef>
            <a:spcPct val="50000"/>
          </a:spcBef>
          <a:spcAft>
            <a:spcPct val="0"/>
          </a:spcAft>
          <a:buClrTx/>
          <a:buSzTx/>
          <a:buFontTx/>
          <a:buNone/>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楷体_GB2312" pitchFamily="49" charset="-122"/>
            <a:ea typeface="楷体_GB2312" pitchFamily="49"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0</TotalTime>
  <Words>13824</Words>
  <Application>WPS 演示</Application>
  <PresentationFormat/>
  <Paragraphs>990</Paragraphs>
  <Slides>74</Slides>
  <Notes>0</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2</vt:i4>
      </vt:variant>
      <vt:variant>
        <vt:lpstr>幻灯片标题</vt:lpstr>
      </vt:variant>
      <vt:variant>
        <vt:i4>74</vt:i4>
      </vt:variant>
    </vt:vector>
  </HeadingPairs>
  <TitlesOfParts>
    <vt:vector size="96" baseType="lpstr">
      <vt:lpstr>Arial</vt:lpstr>
      <vt:lpstr>宋体</vt:lpstr>
      <vt:lpstr>Wingdings</vt:lpstr>
      <vt:lpstr>楷体_GB2312</vt:lpstr>
      <vt:lpstr>新宋体</vt:lpstr>
      <vt:lpstr>Tahoma</vt:lpstr>
      <vt:lpstr>Times New Roman</vt:lpstr>
      <vt:lpstr>华文行楷</vt:lpstr>
      <vt:lpstr>微软雅黑</vt:lpstr>
      <vt:lpstr>华文仿宋</vt:lpstr>
      <vt:lpstr>仿宋</vt:lpstr>
      <vt:lpstr>隶书</vt:lpstr>
      <vt:lpstr>华文中宋</vt:lpstr>
      <vt:lpstr>黑体</vt:lpstr>
      <vt:lpstr>Arial Unicode MS</vt:lpstr>
      <vt:lpstr>Arial Unicode MS</vt:lpstr>
      <vt:lpstr>Times New Roman</vt:lpstr>
      <vt:lpstr>楷体</vt:lpstr>
      <vt:lpstr>汉仪旗黑-85S</vt:lpstr>
      <vt:lpstr>Blends</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安全生产</dc:title>
  <dc:creator>冯汝坤</dc:creator>
  <cp:lastModifiedBy>little fairy</cp:lastModifiedBy>
  <cp:revision>540</cp:revision>
  <dcterms:created xsi:type="dcterms:W3CDTF">2023-11-20T08:15:16Z</dcterms:created>
  <dcterms:modified xsi:type="dcterms:W3CDTF">2023-11-20T08:24:51Z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E7666A55CF4A4437A4FAB3A3082793F1_13</vt:lpwstr>
  </property>
  <property fmtid="{D5CDD505-2E9C-101B-9397-08002B2CF9AE}" pid="3" name="KSOProductBuildVer">
    <vt:lpwstr>2052-12.1.0.15933</vt:lpwstr>
  </property>
</Properties>
</file>