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  <p:sldMasterId id="2147483681" r:id="rId4"/>
  </p:sldMasterIdLst>
  <p:notesMasterIdLst>
    <p:notesMasterId r:id="rId19"/>
  </p:notesMasterIdLst>
  <p:handoutMasterIdLst>
    <p:handoutMasterId r:id="rId22"/>
  </p:handoutMasterIdLst>
  <p:sldIdLst>
    <p:sldId id="371" r:id="rId5"/>
    <p:sldId id="370" r:id="rId6"/>
    <p:sldId id="258" r:id="rId7"/>
    <p:sldId id="354" r:id="rId8"/>
    <p:sldId id="359" r:id="rId9"/>
    <p:sldId id="266" r:id="rId10"/>
    <p:sldId id="353" r:id="rId11"/>
    <p:sldId id="358" r:id="rId12"/>
    <p:sldId id="356" r:id="rId13"/>
    <p:sldId id="360" r:id="rId14"/>
    <p:sldId id="355" r:id="rId15"/>
    <p:sldId id="337" r:id="rId16"/>
    <p:sldId id="362" r:id="rId17"/>
    <p:sldId id="264" r:id="rId18"/>
    <p:sldId id="361" r:id="rId20"/>
    <p:sldId id="372" r:id="rId21"/>
  </p:sldIdLst>
  <p:sldSz cx="9144000" cy="6858000" type="screen4x3"/>
  <p:notesSz cx="6669405" cy="9926955"/>
  <p:custDataLst>
    <p:tags r:id="rId2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33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CABD"/>
    <a:srgbClr val="FF896D"/>
    <a:srgbClr val="00CC00"/>
    <a:srgbClr val="000066"/>
    <a:srgbClr val="66FF33"/>
    <a:srgbClr val="0000FF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36"/>
    <p:restoredTop sz="96934"/>
  </p:normalViewPr>
  <p:slideViewPr>
    <p:cSldViewPr showGuides="1">
      <p:cViewPr varScale="1">
        <p:scale>
          <a:sx n="78" d="100"/>
          <a:sy n="78" d="100"/>
        </p:scale>
        <p:origin x="850" y="67"/>
      </p:cViewPr>
      <p:guideLst>
        <p:guide orient="horz" pos="1584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23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安全教育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74975" y="1146175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F92B02-AE51-40EF-A906-C59A053DB04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46413" y="9212263"/>
            <a:ext cx="74136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ct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200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174" name="Line 1031"/>
          <p:cNvSpPr/>
          <p:nvPr/>
        </p:nvSpPr>
        <p:spPr>
          <a:xfrm>
            <a:off x="454025" y="468313"/>
            <a:ext cx="5832475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安全教育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8CF57A-5C16-4EB0-AA06-D926C7CE58E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200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安全教育</a:t>
            </a:r>
            <a:endParaRPr lang="zh-CN" altLang="en-US" dirty="0"/>
          </a:p>
        </p:txBody>
      </p:sp>
      <p:sp>
        <p:nvSpPr>
          <p:cNvPr id="20483" name="Rectangle 7"/>
          <p:cNvSpPr txBox="1">
            <a:spLocks noGrp="1"/>
          </p:cNvSpPr>
          <p:nvPr>
            <p:ph type="sldNum" sz="quarter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2048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r>
              <a:rPr lang="zh-CN" altLang="en-US" dirty="0"/>
              <a:t>问题意识养成，对待问题的态度，</a:t>
            </a:r>
            <a:r>
              <a:rPr lang="en-US" altLang="zh-CN" dirty="0"/>
              <a:t>PDCA</a:t>
            </a:r>
            <a:r>
              <a:rPr lang="zh-CN" altLang="en-US" dirty="0"/>
              <a:t>解决问题的原则及步骤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安全教育</a:t>
            </a:r>
            <a:endParaRPr lang="zh-CN" altLang="en-US" dirty="0"/>
          </a:p>
        </p:txBody>
      </p:sp>
      <p:sp>
        <p:nvSpPr>
          <p:cNvPr id="22531" name="Rectangle 7"/>
          <p:cNvSpPr txBox="1">
            <a:spLocks noGrp="1"/>
          </p:cNvSpPr>
          <p:nvPr>
            <p:ph type="sldNum" sz="quarter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2253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r>
              <a:rPr lang="zh-CN" altLang="en-US" dirty="0"/>
              <a:t>问题意识养成，对待问题的态度，</a:t>
            </a:r>
            <a:r>
              <a:rPr lang="en-US" altLang="zh-CN" dirty="0"/>
              <a:t>PDCA</a:t>
            </a:r>
            <a:r>
              <a:rPr lang="zh-CN" altLang="en-US" dirty="0"/>
              <a:t>解决问题的原则及步骤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 sz="3300"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8C0BF0-27D8-4347-941A-D95A88626D2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91275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1275"/>
            <a:ext cx="16002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7696200" cy="1943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762000" y="1905000"/>
            <a:ext cx="7696200" cy="4038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kumimoji="0" lang="zh-CN" altLang="en-US" sz="3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 preserve="1">
  <p:cSld name="标题，剪贴画与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762000" y="1905000"/>
            <a:ext cx="3771900" cy="4038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kumimoji="0" lang="zh-CN" altLang="en-US" sz="3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竖排文字占位符 3"/>
          <p:cNvSpPr>
            <a:spLocks noGrp="1"/>
          </p:cNvSpPr>
          <p:nvPr>
            <p:ph type="body" orient="vert" sz="half" idx="2"/>
          </p:nvPr>
        </p:nvSpPr>
        <p:spPr>
          <a:xfrm>
            <a:off x="4686300" y="1905000"/>
            <a:ext cx="3771900" cy="4038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 sz="3300"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21FD66-6D90-479F-B0BF-CC73F56DBBFE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91275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1275"/>
            <a:ext cx="16002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8747-AC11-44BC-8074-8BCFCCB1BCC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8747-AC11-44BC-8074-8BCFCCB1BCC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8747-AC11-44BC-8074-8BCFCCB1BCC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8747-AC11-44BC-8074-8BCFCCB1BCC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8747-AC11-44BC-8074-8BCFCCB1BCC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8747-AC11-44BC-8074-8BCFCCB1BCC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8747-AC11-44BC-8074-8BCFCCB1BCC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8747-AC11-44BC-8074-8BCFCCB1BCC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8747-AC11-44BC-8074-8BCFCCB1BCC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8747-AC11-44BC-8074-8BCFCCB1BCC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4" Type="http://schemas.openxmlformats.org/officeDocument/2006/relationships/image" Target="../media/image1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C9A13E-6E8A-4513-A51C-3D73F60A6F5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grpSp>
        <p:nvGrpSpPr>
          <p:cNvPr id="1031" name="Group 7"/>
          <p:cNvGrpSpPr/>
          <p:nvPr/>
        </p:nvGrpSpPr>
        <p:grpSpPr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3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endParaRPr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zo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8747-AC11-44BC-8074-8BCFCCB1BCC5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055" name="Group 7"/>
          <p:cNvGrpSpPr/>
          <p:nvPr userDrawn="1"/>
        </p:nvGrpSpPr>
        <p:grpSpPr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Arial" panose="020B0604020202020204" pitchFamily="34" charset="0"/>
                  <a:ea typeface="华文中宋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endParaRPr>
            </a:p>
          </p:txBody>
        </p:sp>
        <p:sp>
          <p:nvSpPr>
            <p:cNvPr id="2057" name="Line 9"/>
            <p:cNvSpPr/>
            <p:nvPr/>
          </p:nvSpPr>
          <p:spPr>
            <a:xfrm>
              <a:off x="480" y="1077"/>
              <a:ext cx="4848" cy="0"/>
            </a:xfrm>
            <a:prstGeom prst="line">
              <a:avLst/>
            </a:prstGeom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56" y="40433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>
    <p:zo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 descr="Light horizontal"/>
          <p:cNvSpPr/>
          <p:nvPr/>
        </p:nvSpPr>
        <p:spPr>
          <a:xfrm rot="5400000">
            <a:off x="-2857500" y="3162300"/>
            <a:ext cx="6858000" cy="533400"/>
          </a:xfrm>
          <a:prstGeom prst="rect">
            <a:avLst/>
          </a:prstGeom>
          <a:blipFill rotWithShape="0">
            <a:blip r:embed="rId12"/>
          </a:blipFill>
          <a:ln w="9525">
            <a:noFill/>
          </a:ln>
        </p:spPr>
        <p:txBody>
          <a:bodyPr rot="10800000" vert="eaVert" wrap="none" anchor="ctr" anchorCtr="0"/>
          <a:p>
            <a:pPr lvl="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5" name="Rectangle 3" descr="Light horizontal"/>
          <p:cNvSpPr>
            <a:spLocks noChangeArrowheads="1"/>
          </p:cNvSpPr>
          <p:nvPr/>
        </p:nvSpPr>
        <p:spPr bwMode="gray">
          <a:xfrm>
            <a:off x="11113" y="381000"/>
            <a:ext cx="9132888" cy="609600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>
            <a:noFill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38200" y="0"/>
            <a:ext cx="8305800" cy="64135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rint MT Shadow" pitchFamily="82" charset="0"/>
                <a:ea typeface="华文行楷" pitchFamily="2" charset="-122"/>
                <a:cs typeface="+mn-cs"/>
              </a:rPr>
              <a:t>                                                                                                           每天进步一点点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rint MT Shadow" pitchFamily="82" charset="0"/>
              <a:ea typeface="华文行楷" pitchFamily="2" charset="-122"/>
              <a:cs typeface="+mn-cs"/>
            </a:endParaRPr>
          </a:p>
        </p:txBody>
      </p:sp>
      <p:pic>
        <p:nvPicPr>
          <p:cNvPr id="3077" name="Picture 5" descr="未标题-1 拷贝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313" y="514350"/>
            <a:ext cx="1912937" cy="365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8" name="Group 6"/>
          <p:cNvGrpSpPr/>
          <p:nvPr/>
        </p:nvGrpSpPr>
        <p:grpSpPr>
          <a:xfrm>
            <a:off x="-171450" y="5410200"/>
            <a:ext cx="838200" cy="1295400"/>
            <a:chOff x="1632" y="1248"/>
            <a:chExt cx="2682" cy="2286"/>
          </a:xfrm>
        </p:grpSpPr>
        <p:sp>
          <p:nvSpPr>
            <p:cNvPr id="3079" name="Gear"/>
            <p:cNvSpPr>
              <a:spLocks noEditPoints="1"/>
            </p:cNvSpPr>
            <p:nvPr/>
          </p:nvSpPr>
          <p:spPr>
            <a:xfrm>
              <a:off x="3120" y="1248"/>
              <a:ext cx="1194" cy="1048"/>
            </a:xfrm>
            <a:custGeom>
              <a:avLst/>
              <a:gdLst>
                <a:gd name="txL" fmla="*/ 4378 w 21600"/>
                <a:gd name="txT" fmla="*/ 3957 h 21600"/>
                <a:gd name="txR" fmla="*/ 17837 w 21600"/>
                <a:gd name="txB" fmla="*/ 17643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PerspectiveFront">
                <a:rot lat="2010000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/>
            <a:p>
              <a:endParaRPr lang="zh-CN" altLang="en-US"/>
            </a:p>
          </p:txBody>
        </p:sp>
        <p:sp>
          <p:nvSpPr>
            <p:cNvPr id="3080" name="AutoShape 8"/>
            <p:cNvSpPr>
              <a:spLocks noEditPoints="1"/>
            </p:cNvSpPr>
            <p:nvPr/>
          </p:nvSpPr>
          <p:spPr>
            <a:xfrm>
              <a:off x="1632" y="1679"/>
              <a:ext cx="1427" cy="1252"/>
            </a:xfrm>
            <a:custGeom>
              <a:avLst/>
              <a:gdLst>
                <a:gd name="txL" fmla="*/ 4374 w 21600"/>
                <a:gd name="txT" fmla="*/ 3968 h 21600"/>
                <a:gd name="txR" fmla="*/ 17846 w 21600"/>
                <a:gd name="txB" fmla="*/ 17632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PerspectiveFront">
                <a:rot lat="2010000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/>
            <a:p>
              <a:endParaRPr lang="zh-CN" altLang="en-US"/>
            </a:p>
          </p:txBody>
        </p:sp>
        <p:sp>
          <p:nvSpPr>
            <p:cNvPr id="3081" name="AutoShape 9"/>
            <p:cNvSpPr>
              <a:spLocks noEditPoints="1"/>
            </p:cNvSpPr>
            <p:nvPr/>
          </p:nvSpPr>
          <p:spPr>
            <a:xfrm>
              <a:off x="2556" y="2142"/>
              <a:ext cx="1590" cy="1392"/>
            </a:xfrm>
            <a:custGeom>
              <a:avLst/>
              <a:gdLst>
                <a:gd name="txL" fmla="*/ 4374 w 21600"/>
                <a:gd name="txT" fmla="*/ 3957 h 21600"/>
                <a:gd name="txR" fmla="*/ 17837 w 21600"/>
                <a:gd name="txB" fmla="*/ 17628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7001">
                  <a:srgbClr val="E6E6E6">
                    <a:alpha val="100000"/>
                  </a:srgbClr>
                </a:gs>
                <a:gs pos="32001">
                  <a:srgbClr val="7D8496">
                    <a:alpha val="100000"/>
                  </a:srgbClr>
                </a:gs>
                <a:gs pos="47000">
                  <a:srgbClr val="E6E6E6">
                    <a:alpha val="100000"/>
                  </a:srgbClr>
                </a:gs>
                <a:gs pos="85001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PerspectiveFront">
                <a:rot lat="2010000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tags" Target="../tags/tag15.xml"/><Relationship Id="rId7" Type="http://schemas.openxmlformats.org/officeDocument/2006/relationships/image" Target="../media/image1.png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C:/Users/DELL/Desktop/http:/dzb.jinbaonet.com/images/2010-07/29/A12/res03_attpic_brief.jpg" TargetMode="Externa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tags" Target="../tags/tag2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1.xml"/><Relationship Id="rId5" Type="http://schemas.openxmlformats.org/officeDocument/2006/relationships/image" Target="../media/image11.jpeg"/><Relationship Id="rId4" Type="http://schemas.openxmlformats.org/officeDocument/2006/relationships/tags" Target="../tags/tag20.xml"/><Relationship Id="rId3" Type="http://schemas.openxmlformats.org/officeDocument/2006/relationships/image" Target="../media/image10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tags" Target="../tags/tag17.xml"/><Relationship Id="rId4" Type="http://schemas.openxmlformats.org/officeDocument/2006/relationships/image" Target="../media/image1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8040" y="1412875"/>
            <a:ext cx="7344410" cy="131953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4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夏季高温施工安全教育防暑</a:t>
            </a:r>
            <a:r>
              <a:rPr lang="zh-CN" altLang="en-US" sz="384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急救</a:t>
            </a:r>
            <a:endParaRPr lang="zh-CN" altLang="en-US" sz="384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337334" y="314108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4999834" y="4077034"/>
            <a:ext cx="675000" cy="675000"/>
          </a:xfrm>
          <a:prstGeom prst="ellipse">
            <a:avLst/>
          </a:prstGeom>
          <a:solidFill>
            <a:srgbClr val="7030A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5932170" y="407749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6864506" y="407703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56" y="404336"/>
            <a:ext cx="898096" cy="453553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755650" y="2636838"/>
            <a:ext cx="7696200" cy="11430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三、中暑的预防和急救知识</a:t>
            </a:r>
            <a:endParaRPr kumimoji="0" lang="zh-CN" altLang="en-US" sz="33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63" name="灯片编号占位符 2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4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zh-CN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什么是中暑？</a:t>
            </a:r>
            <a:endParaRPr kumimoji="0" lang="zh-CN" altLang="en-US" sz="33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00113" y="1844675"/>
            <a:ext cx="4248150" cy="47228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bIns="0" anchor="ctr"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中暑是指在高温和热辐射的长时间作用下，机体体温调节障碍，水、电解质代谢紊乱及神经系统功能损害的症状的总称。颅脑疾患的病人，老弱及产妇耐热能力差者，尤易发生中暑。 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根据临床表现的轻重，中暑可分为先兆中暑、轻症中暑和重症中暑，而它们之间的关系是渐进的。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389" name="Picture 11" descr="http://dzb.jinbaonet.com/images/2010-07/29/A12/res03_attpic_brief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5651500" y="1989138"/>
            <a:ext cx="2857500" cy="3686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灯片编号占位符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6443663" y="2492375"/>
            <a:ext cx="1728788" cy="12954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sng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6443663" y="2420938"/>
            <a:ext cx="1728788" cy="13684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3" name="矩形 1"/>
          <p:cNvSpPr>
            <a:spLocks noChangeArrowheads="1"/>
          </p:cNvSpPr>
          <p:nvPr/>
        </p:nvSpPr>
        <p:spPr bwMode="auto">
          <a:xfrm>
            <a:off x="588963" y="1700213"/>
            <a:ext cx="784860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◇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先兆中暑症状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高温环境下，出现头痛、头晕、口渴、多汗、四肢无力发酸、注意力不集中、动作不协调等症状。体温正常或略有升高。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如及时转移到阴凉通风处，补充水和盐分，短时间内即可恢复。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◇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轻症中暑症状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体温往往在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度以上。除头晕、口渴外往往有面色潮红、大量出汗、皮肤灼热等表现，或出现四肢湿冷、面色苍白、血压下降、脉搏增快等表现。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如及时处理，往往可于数小时内恢复。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650" y="992188"/>
            <a:ext cx="4476750" cy="600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zh-CN" sz="3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有哪些症状</a:t>
            </a:r>
            <a:r>
              <a:rPr kumimoji="0" lang="zh-CN" altLang="zh-CN" sz="3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？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灯片编号占位符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6443663" y="2492375"/>
            <a:ext cx="1728788" cy="12954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sng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6443663" y="2420938"/>
            <a:ext cx="1728788" cy="13684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7" name="矩形 1"/>
          <p:cNvSpPr>
            <a:spLocks noChangeArrowheads="1"/>
          </p:cNvSpPr>
          <p:nvPr/>
        </p:nvSpPr>
        <p:spPr bwMode="auto">
          <a:xfrm>
            <a:off x="765175" y="2044700"/>
            <a:ext cx="4113213" cy="4229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◇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重症中暑症状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顾名思义，是中暑中情况最严重的一种，如不及时救治将会危急生命。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症状：剧烈头痛、恶心呕吐、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大量冷汗，继而无汗、呼吸浅快、脉搏细速、躁动不安、神志模糊、昏迷伴四肢抽搐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严重者可产生脑水肿、肺水肿、心力衰竭等。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体温升高程度及持续时间与病死率直接相关。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650" y="992188"/>
            <a:ext cx="4476750" cy="600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zh-CN" sz="3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有哪些症状</a:t>
            </a:r>
            <a:r>
              <a:rPr kumimoji="0" lang="zh-CN" altLang="zh-CN" sz="33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？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439" name="Picture 2" descr="c:\DOCUME~1\ADMINI~1\APPLIC~1\360se6\USERDA~1\Temp\570087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388" y="2185988"/>
            <a:ext cx="4095750" cy="320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灯片编号占位符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838200" marR="0" lvl="0" indent="-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33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zh-CN" sz="33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中暑的</a:t>
            </a:r>
            <a:r>
              <a:rPr kumimoji="0" lang="zh-CN" altLang="en-US" sz="33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预防</a:t>
            </a:r>
            <a:endParaRPr kumimoji="0" lang="zh-CN" altLang="en-US" sz="33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677863" y="1916113"/>
            <a:ext cx="8280400" cy="3416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、避免高温下、通风不良处强体力劳动，合理调整露天作业的工作时间。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、避免穿不透气的衣服劳动。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、多喝含盐饮料，以不断补充水和电解质的丧失。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、正确使用防暑降温药品。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、在作业现场不要打赤膊，避免吸收过多的辐射热；通风的棉衫和赤膊相比更具有消暑作用。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、若出现早期症状，及时撤离高温现场。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灯片编号占位符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838200" marR="0" lvl="0" indent="-838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zh-CN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中暑时的紧急救护</a:t>
            </a:r>
            <a:endParaRPr kumimoji="0" lang="zh-CN" altLang="en-US" sz="33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4" name="矩形 1"/>
          <p:cNvSpPr>
            <a:spLocks noChangeArrowheads="1"/>
          </p:cNvSpPr>
          <p:nvPr/>
        </p:nvSpPr>
        <p:spPr bwMode="auto">
          <a:xfrm>
            <a:off x="684213" y="1700213"/>
            <a:ext cx="8280400" cy="467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脱离高温环境：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迅速将中暑者转移至阴凉通风处休息。使其平卧，头部抬高，松解衣扣。 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补充液体：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如果中暑者神志清醒，并无恶心、呕吐，可饮用含盐的清凉饮料、茶水、绿豆汤等。 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人工散热：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在头部、腋下、腹股沟等大血管处放置冰袋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或湿毛巾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，并可用冷水或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30%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酒精擦浴直到皮肤发红。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及时送医：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如出现重症中暑症状，应及时送就近医院进行治疗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21045" y="3968750"/>
            <a:ext cx="300799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73750" y="4231005"/>
            <a:ext cx="99758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510" y="1714500"/>
            <a:ext cx="596201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56" y="40433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灯片编号占位符 3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836613"/>
            <a:ext cx="7696200" cy="782638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夏季高温作业安全管理及防暑急救安全知识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276475"/>
            <a:ext cx="6985000" cy="26654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一、夏季作业的特点</a:t>
            </a:r>
            <a:endParaRPr kumimoji="0" lang="en-US" altLang="zh-CN" sz="3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二、夏季高温作业安全要点</a:t>
            </a:r>
            <a:endParaRPr kumimoji="0" lang="en-US" altLang="zh-CN" sz="3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三、中暑的预防和急救知识</a:t>
            </a:r>
            <a:endParaRPr kumimoji="0" lang="en-US" altLang="zh-CN" sz="3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一、夏季作业的特点</a:t>
            </a:r>
            <a:endParaRPr kumimoji="0" lang="zh-CN" altLang="en-US" sz="33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5" name="灯片编号占位符 2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8196" name="标题 1"/>
          <p:cNvSpPr txBox="1"/>
          <p:nvPr/>
        </p:nvSpPr>
        <p:spPr bwMode="auto">
          <a:xfrm>
            <a:off x="836613" y="2349500"/>
            <a:ext cx="7921625" cy="359886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、气温高、日照时间长，雷雨大风频繁</a:t>
            </a:r>
            <a:endParaRPr kumimoji="0" lang="en-US" altLang="zh-CN" sz="33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、作业人员易疲劳、易中暑</a:t>
            </a:r>
            <a:endParaRPr kumimoji="0" lang="en-US" altLang="zh-CN" sz="33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、易发生高处坠落事故</a:t>
            </a:r>
            <a:endParaRPr kumimoji="0" lang="en-US" altLang="zh-CN" sz="33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、易发生电气安全事故</a:t>
            </a:r>
            <a:endParaRPr kumimoji="0" lang="en-US" altLang="zh-CN" sz="33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、易发火灾</a:t>
            </a:r>
            <a:endParaRPr kumimoji="0" lang="en-US" altLang="zh-CN" sz="33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altLang="zh-CN" sz="1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kumimoji="0" lang="zh-CN" altLang="en-US" sz="1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灯片编号占位符 2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9219" name="标题 1"/>
          <p:cNvSpPr>
            <a:spLocks noGrp="1"/>
          </p:cNvSpPr>
          <p:nvPr>
            <p:ph type="title"/>
          </p:nvPr>
        </p:nvSpPr>
        <p:spPr>
          <a:xfrm>
            <a:off x="755650" y="2708275"/>
            <a:ext cx="7696200" cy="11430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二、夏季高温作业的安全重点</a:t>
            </a:r>
            <a:endParaRPr kumimoji="0" lang="zh-CN" altLang="en-US" sz="33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灯片编号占位符 4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、防暑降温</a:t>
            </a:r>
            <a:endParaRPr kumimoji="0" lang="zh-CN" altLang="en-US" sz="33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55650" y="2535238"/>
            <a:ext cx="4032250" cy="27892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B7B7A"/>
            </a:prstShdw>
          </a:effectLst>
        </p:spPr>
        <p:txBody>
          <a:bodyPr bIns="0" anchor="ctr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夏季天气晴朗，对于作业来说是个好季节。为了赶工作进度，连续超负荷地工作容易造成中暑事故的发生。只有切实做好防暑降温工作，才能从消除季节性的安全隐患。可以采取早开工，中午避开高温，晚收工的办法， 要准备好藿香正气水、人丹等必要的急救药品，备足茶水。制定必要的应急预案。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3800" y="2720975"/>
            <a:ext cx="3943350" cy="258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、安全用电：</a:t>
            </a:r>
            <a:endParaRPr kumimoji="0" lang="zh-CN" altLang="en-US" sz="33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7" name="灯片编号占位符 2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11268" name="标题 1"/>
          <p:cNvSpPr txBox="1"/>
          <p:nvPr/>
        </p:nvSpPr>
        <p:spPr bwMode="auto">
          <a:xfrm>
            <a:off x="755650" y="1916113"/>
            <a:ext cx="4248150" cy="424021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夏季天气炎热，人们穿着单薄且皮肤多汗，相应增加了触电的危险。另外这段时间潮湿多雨，电气设备的绝缘性能有所降低。这就使夏季成为电气安全事故的易发季节。工地上的电线、电器设备大都是临时简易的架设，电线老化、短路也是引起火灾的常见危险源，抓好电气安全防范显得尤其重要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293" name="Picture 6" descr="c:\DOCUME~1\ADMINI~1\APPLIC~1\360se6\USERDA~1\Temp\0019B9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2071688"/>
            <a:ext cx="3324225" cy="3702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灯片编号占位符 4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、消防安全</a:t>
            </a:r>
            <a:endParaRPr kumimoji="0" lang="zh-CN" altLang="en-US" sz="33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900113" y="1757363"/>
            <a:ext cx="7343775" cy="42560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B7B7A"/>
            </a:prstShdw>
          </a:effectLst>
        </p:spPr>
        <p:txBody>
          <a:bodyPr bIns="0" anchor="ctr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在作业过程中，电焊已经成为作业的经常性操作。由于电焊火花高温，且飞溅容易发生火灾，作业时要特别注意防火安全。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由于气候干燥，且作业现场易燃易爆的原材料、半成品料、设备堆放不符合规定的情况比比皆是。要严格按放置要求和操作规程作业。易燃物品要妥善存放，易燃包装物及木质材料要设置严禁烟火的标志，重点管理部位场所要禁止吸烟。除此之外，各维修保运单位要及时制止电线乱拉现象，做好源头；要加强安全教育，经常督促检查。 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灯片编号占位符 4"/>
          <p:cNvSpPr txBox="1">
            <a:spLocks noGrp="1"/>
          </p:cNvSpPr>
          <p:nvPr>
            <p:ph type="sldNum" sz="quarter" idx="12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ea typeface="华文中宋" pitchFamily="2" charset="-122"/>
                <a:sym typeface="+mn-lt"/>
              </a:rPr>
            </a:fld>
            <a:endParaRPr lang="zh-CN" altLang="en-US" sz="1400" dirty="0">
              <a:ea typeface="华文中宋" pitchFamily="2" charset="-122"/>
              <a:sym typeface="+mn-lt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33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、个人防护用品的穿戴</a:t>
            </a:r>
            <a:endParaRPr kumimoji="0" lang="zh-CN" altLang="en-US" sz="33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23925" y="2278063"/>
            <a:ext cx="7032625" cy="300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bIns="0" anchor="ctr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为了保护作业人员在作业过程中的人身安全， 作业人员必须穿戴个人防护用品；这些东西一般都是比较厚实的，比如说绝缘手套、绝缘鞋、安全帽、防护服等，天气炎热穿上这些东西会让人觉得更热，一些工人在工作过程中放弃了穿戴；一旦危险来临，连最基本的防护都没有了，使得原本不是伤害很大的事故变得比较严重；所以个人防护设施要常抓不懈。 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zoom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SPECIAL_SOURCE" val="bdnull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3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utpn0k1i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80">
            <a:alpha val="83000"/>
          </a:srgbClr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80">
            <a:alpha val="83000"/>
          </a:srgbClr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华文中宋" pitchFamily="2" charset="-122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udio">
  <a:themeElements>
    <a:clrScheme name="2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utpn0k1i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tpn0k1i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1986</Words>
  <Application>WPS 演示</Application>
  <PresentationFormat>全屏显示(4:3)</PresentationFormat>
  <Paragraphs>137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华文中宋</vt:lpstr>
      <vt:lpstr>Times New Roman</vt:lpstr>
      <vt:lpstr>Imprint MT Shadow</vt:lpstr>
      <vt:lpstr>ksdb</vt:lpstr>
      <vt:lpstr>华文行楷</vt:lpstr>
      <vt:lpstr>微软雅黑</vt:lpstr>
      <vt:lpstr>+mn-lt</vt:lpstr>
      <vt:lpstr>Arial Black</vt:lpstr>
      <vt:lpstr>Arial Unicode MS</vt:lpstr>
      <vt:lpstr>楷体</vt:lpstr>
      <vt:lpstr>华文中宋</vt:lpstr>
      <vt:lpstr>汉仪旗黑-85S</vt:lpstr>
      <vt:lpstr>黑体</vt:lpstr>
      <vt:lpstr>Studio</vt:lpstr>
      <vt:lpstr>2_Studio</vt:lpstr>
      <vt:lpstr>1_默认设计模板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夏季高温作业安全管理及防暑急救安全知识</dc:title>
  <dc:creator>cp</dc:creator>
  <cp:lastModifiedBy>little fairy</cp:lastModifiedBy>
  <cp:revision>2</cp:revision>
  <dcterms:created xsi:type="dcterms:W3CDTF">2003-07-02T01:53:28Z</dcterms:created>
  <dcterms:modified xsi:type="dcterms:W3CDTF">2023-11-20T07:11:41Z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DF6D9FEAEC524667A6F742D56D2F5798_13</vt:lpwstr>
  </property>
  <property fmtid="{D5CDD505-2E9C-101B-9397-08002B2CF9AE}" pid="3" name="KSOProductBuildVer">
    <vt:lpwstr>2052-12.1.0.15933</vt:lpwstr>
  </property>
</Properties>
</file>