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471" r:id="rId4"/>
    <p:sldId id="258" r:id="rId5"/>
    <p:sldId id="353" r:id="rId7"/>
    <p:sldId id="406" r:id="rId8"/>
    <p:sldId id="407" r:id="rId9"/>
    <p:sldId id="409" r:id="rId10"/>
    <p:sldId id="410" r:id="rId11"/>
    <p:sldId id="411" r:id="rId12"/>
    <p:sldId id="261" r:id="rId13"/>
    <p:sldId id="262" r:id="rId14"/>
    <p:sldId id="354" r:id="rId15"/>
    <p:sldId id="360" r:id="rId16"/>
    <p:sldId id="361" r:id="rId17"/>
    <p:sldId id="363" r:id="rId18"/>
    <p:sldId id="357" r:id="rId19"/>
    <p:sldId id="365" r:id="rId20"/>
    <p:sldId id="274" r:id="rId21"/>
    <p:sldId id="367" r:id="rId22"/>
    <p:sldId id="368" r:id="rId23"/>
    <p:sldId id="413" r:id="rId24"/>
    <p:sldId id="460" r:id="rId25"/>
    <p:sldId id="412" r:id="rId26"/>
    <p:sldId id="446" r:id="rId27"/>
    <p:sldId id="448" r:id="rId28"/>
    <p:sldId id="369" r:id="rId29"/>
    <p:sldId id="370" r:id="rId30"/>
    <p:sldId id="371" r:id="rId31"/>
    <p:sldId id="461" r:id="rId32"/>
    <p:sldId id="275" r:id="rId33"/>
    <p:sldId id="473" r:id="rId34"/>
  </p:sldIdLst>
  <p:sldSz cx="9144000" cy="6858000" type="screen4x3"/>
  <p:notesSz cx="6858000" cy="9144000"/>
  <p:custDataLst>
    <p:tags r:id="rId39"/>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83"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47" autoAdjust="0"/>
  </p:normalViewPr>
  <p:slideViewPr>
    <p:cSldViewPr snapToGrid="0" snapToObjects="1" showGuides="1">
      <p:cViewPr>
        <p:scale>
          <a:sx n="60" d="100"/>
          <a:sy n="60" d="100"/>
        </p:scale>
        <p:origin x="-1656" y="48"/>
      </p:cViewPr>
      <p:guideLst>
        <p:guide orient="horz" pos="2183"/>
        <p:guide pos="2925"/>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20.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Rectangle 4"/>
          <p:cNvSpPr>
            <a:spLocks noGrp="1" noRot="1" noChangeAspect="1"/>
          </p:cNvSpPr>
          <p:nvPr>
            <p:ph type="sldImg"/>
          </p:nvPr>
        </p:nvSpPr>
        <p:spPr>
          <a:xfrm>
            <a:off x="1141413" y="684213"/>
            <a:ext cx="4573587" cy="3429000"/>
          </a:xfrm>
          <a:prstGeom prst="rect">
            <a:avLst/>
          </a:prstGeom>
          <a:noFill/>
          <a:ln w="9525">
            <a:noFill/>
          </a:ln>
        </p:spPr>
      </p:sp>
      <p:sp>
        <p:nvSpPr>
          <p:cNvPr id="2053" name="Rectangle 5"/>
          <p:cNvSpPr>
            <a:spLocks noGrp="1" noChangeArrowheads="1"/>
          </p:cNvSpPr>
          <p:nvPr>
            <p:ph type="body" sz="quarter" idx="3"/>
          </p:nvPr>
        </p:nvSpPr>
        <p:spPr bwMode="auto">
          <a:xfrm>
            <a:off x="684213" y="4341813"/>
            <a:ext cx="5486400" cy="4116388"/>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2"/>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2"/>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3746500" y="5324475"/>
            <a:ext cx="1601788" cy="1200150"/>
          </a:xfrm>
        </p:spPr>
      </p:sp>
      <p:sp>
        <p:nvSpPr>
          <p:cNvPr id="54275" name="备注占位符 2"/>
          <p:cNvSpPr>
            <a:spLocks noGrp="1" noRot="1" noChangeAspect="1"/>
          </p:cNvSpPr>
          <p:nvPr>
            <p:ph type="body"/>
          </p:nvPr>
        </p:nvSpPr>
        <p:spPr>
          <a:xfrm>
            <a:off x="455613" y="1598613"/>
            <a:ext cx="8229600" cy="4525962"/>
          </a:xfrm>
        </p:spPr>
        <p:txBody>
          <a:bodyPr wrap="square" lIns="91440" tIns="45720" rIns="91440" bIns="45720" anchor="ctr"/>
          <a:lstStyle/>
          <a:p>
            <a:pPr lvl="0">
              <a:lnSpc>
                <a:spcPct val="80000"/>
              </a:lnSpc>
            </a:pPr>
            <a:r>
              <a:rPr lang="zh-CN" altLang="en-US" sz="1400" dirty="0"/>
              <a:t>事故隐患分析评估</a:t>
            </a:r>
            <a:endParaRPr lang="zh-CN" altLang="en-US" sz="1400" dirty="0"/>
          </a:p>
          <a:p>
            <a:pPr lvl="0">
              <a:lnSpc>
                <a:spcPct val="80000"/>
              </a:lnSpc>
            </a:pPr>
            <a:r>
              <a:rPr lang="en-US" altLang="zh-CN" sz="1400" dirty="0"/>
              <a:t>1</a:t>
            </a:r>
            <a:r>
              <a:rPr lang="zh-CN" altLang="en-US" sz="1400" dirty="0"/>
              <a:t>．事故隐患分析由事故隐患排查人员负责组织，事故隐患责任部门相关管理人员、专业技术队伍人员应参加；其中重大事故隐患、重点事故隐患或企业级事故隐患，应在安全生产管理部门的组织下，由企业事故隐患排查治理专业专业技术队伍负责进行事故隐患现状评估。</a:t>
            </a:r>
            <a:endParaRPr lang="zh-CN" altLang="en-US" sz="1400" dirty="0"/>
          </a:p>
          <a:p>
            <a:pPr lvl="0">
              <a:lnSpc>
                <a:spcPct val="80000"/>
              </a:lnSpc>
            </a:pPr>
            <a:r>
              <a:rPr lang="en-US" altLang="zh-CN" sz="1400" dirty="0"/>
              <a:t>2</a:t>
            </a:r>
            <a:r>
              <a:rPr lang="zh-CN" altLang="en-US" sz="1400" dirty="0"/>
              <a:t>．事故隐患分析的内容至少应包括</a:t>
            </a:r>
            <a:r>
              <a:rPr lang="en-US" altLang="zh-CN" sz="1400" dirty="0"/>
              <a:t>:</a:t>
            </a:r>
            <a:endParaRPr lang="en-US" altLang="zh-CN" sz="1400" dirty="0"/>
          </a:p>
          <a:p>
            <a:pPr lvl="0">
              <a:lnSpc>
                <a:spcPct val="80000"/>
              </a:lnSpc>
            </a:pPr>
            <a:r>
              <a:rPr lang="zh-CN" altLang="en-US" sz="1400" dirty="0"/>
              <a:t>（</a:t>
            </a:r>
            <a:r>
              <a:rPr lang="en-US" altLang="zh-CN" sz="1400" dirty="0"/>
              <a:t>1</a:t>
            </a:r>
            <a:r>
              <a:rPr lang="zh-CN" altLang="en-US" sz="1400" dirty="0"/>
              <a:t>）事故隐患的特性、等级；</a:t>
            </a:r>
            <a:endParaRPr lang="zh-CN" altLang="en-US" sz="1400" dirty="0"/>
          </a:p>
          <a:p>
            <a:pPr lvl="0">
              <a:lnSpc>
                <a:spcPct val="80000"/>
              </a:lnSpc>
            </a:pPr>
            <a:r>
              <a:rPr lang="zh-CN" altLang="en-US" sz="1400" dirty="0"/>
              <a:t>（</a:t>
            </a:r>
            <a:r>
              <a:rPr lang="en-US" altLang="zh-CN" sz="1400" dirty="0"/>
              <a:t>2</a:t>
            </a:r>
            <a:r>
              <a:rPr lang="zh-CN" altLang="en-US" sz="1400" dirty="0"/>
              <a:t>）事故隐患发生的原因，包括技术原因、管理原因等；</a:t>
            </a:r>
            <a:endParaRPr lang="zh-CN" altLang="en-US" sz="1400" dirty="0"/>
          </a:p>
          <a:p>
            <a:pPr lvl="0">
              <a:lnSpc>
                <a:spcPct val="80000"/>
              </a:lnSpc>
            </a:pPr>
            <a:r>
              <a:rPr lang="zh-CN" altLang="en-US" sz="1400" dirty="0"/>
              <a:t>（</a:t>
            </a:r>
            <a:r>
              <a:rPr lang="en-US" altLang="zh-CN" sz="1400" dirty="0"/>
              <a:t>3</a:t>
            </a:r>
            <a:r>
              <a:rPr lang="zh-CN" altLang="en-US" sz="1400" dirty="0"/>
              <a:t>）事故隐患是否采取了临时性控制控制，是否能采取根治措施等。</a:t>
            </a:r>
            <a:endParaRPr lang="zh-CN" altLang="en-US" sz="1400" dirty="0"/>
          </a:p>
          <a:p>
            <a:pPr lvl="0">
              <a:lnSpc>
                <a:spcPct val="80000"/>
              </a:lnSpc>
            </a:pPr>
            <a:r>
              <a:rPr lang="en-US" altLang="zh-CN" sz="1400" dirty="0"/>
              <a:t>3. </a:t>
            </a:r>
            <a:r>
              <a:rPr lang="zh-CN" altLang="en-US" sz="1400" dirty="0"/>
              <a:t>事故隐患分析应形成记录，一般可填写在“事故隐患治理通知和记录单”内；重大事故隐患、重点事故隐患或企业级事故隐患的现状评估应单独形成评估报告。</a:t>
            </a:r>
            <a:endParaRPr lang="zh-CN" altLang="en-US" sz="1400"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2290763" y="403225"/>
            <a:ext cx="8161338" cy="6121400"/>
          </a:xfrm>
        </p:spPr>
      </p:sp>
      <p:sp>
        <p:nvSpPr>
          <p:cNvPr id="55299" name="备注占位符 2"/>
          <p:cNvSpPr>
            <a:spLocks noGrp="1" noRot="1" noChangeAspect="1"/>
          </p:cNvSpPr>
          <p:nvPr>
            <p:ph type="body"/>
          </p:nvPr>
        </p:nvSpPr>
        <p:spPr>
          <a:xfrm>
            <a:off x="455613" y="1598613"/>
            <a:ext cx="8229600" cy="4525962"/>
          </a:xfrm>
        </p:spPr>
        <p:txBody>
          <a:bodyPr wrap="square" lIns="91440" tIns="45720" rIns="91440" bIns="45720" anchor="ctr"/>
          <a:lstStyle/>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6700838" y="4730750"/>
            <a:ext cx="847725" cy="635000"/>
          </a:xfrm>
        </p:spPr>
      </p:sp>
      <p:sp>
        <p:nvSpPr>
          <p:cNvPr id="56323" name="备注占位符 2"/>
          <p:cNvSpPr>
            <a:spLocks noGrp="1" noRot="1" noChangeAspect="1"/>
          </p:cNvSpPr>
          <p:nvPr>
            <p:ph type="body"/>
          </p:nvPr>
        </p:nvSpPr>
        <p:spPr>
          <a:xfrm>
            <a:off x="455613" y="1598613"/>
            <a:ext cx="8229600" cy="4525962"/>
          </a:xfrm>
        </p:spPr>
        <p:txBody>
          <a:bodyPr wrap="square" lIns="91440" tIns="45720" rIns="91440" bIns="45720" anchor="ctr"/>
          <a:lstStyle/>
          <a:p>
            <a:pPr lvl="0">
              <a:lnSpc>
                <a:spcPct val="90000"/>
              </a:lnSpc>
            </a:pPr>
            <a:r>
              <a:rPr lang="zh-CN" altLang="en-US" sz="1000" dirty="0"/>
              <a:t>事故隐患措施方案的制定</a:t>
            </a:r>
            <a:endParaRPr lang="zh-CN" altLang="en-US" sz="1000" dirty="0"/>
          </a:p>
          <a:p>
            <a:pPr lvl="0">
              <a:lnSpc>
                <a:spcPct val="90000"/>
              </a:lnSpc>
            </a:pPr>
            <a:r>
              <a:rPr lang="en-US" altLang="zh-CN" sz="1000" dirty="0"/>
              <a:t>4</a:t>
            </a:r>
            <a:r>
              <a:rPr lang="zh-CN" altLang="en-US" sz="1000" dirty="0"/>
              <a:t>．事故隐患治理措施或方案的具体内容，应根据事故隐患的分类和分级情况确定，其中基础管理类的事故隐患主要通过建立健全规章制度并落实责任治理，现场事故隐患的治理方法可包括：</a:t>
            </a:r>
            <a:endParaRPr lang="zh-CN" altLang="en-US" sz="1000" dirty="0"/>
          </a:p>
          <a:p>
            <a:pPr lvl="0">
              <a:lnSpc>
                <a:spcPct val="90000"/>
              </a:lnSpc>
            </a:pPr>
            <a:r>
              <a:rPr lang="zh-CN" altLang="en-US" sz="1000" dirty="0"/>
              <a:t>（</a:t>
            </a:r>
            <a:r>
              <a:rPr lang="en-US" altLang="zh-CN" sz="1000" dirty="0"/>
              <a:t>1</a:t>
            </a:r>
            <a:r>
              <a:rPr lang="zh-CN" altLang="en-US" sz="1000" dirty="0"/>
              <a:t>）现场事故隐患随时可能导致重伤、死亡的事故隐患，应采取根治性治理措施，常用的方法包括：</a:t>
            </a:r>
            <a:endParaRPr lang="zh-CN" altLang="en-US" sz="1000" dirty="0"/>
          </a:p>
          <a:p>
            <a:pPr lvl="0">
              <a:lnSpc>
                <a:spcPct val="90000"/>
              </a:lnSpc>
            </a:pPr>
            <a:r>
              <a:rPr lang="en-US" altLang="zh-CN" sz="1000" dirty="0"/>
              <a:t>a. </a:t>
            </a:r>
            <a:r>
              <a:rPr lang="zh-CN" altLang="en-US" sz="1000" dirty="0"/>
              <a:t>停止使用无害物资或以无害、低害物质替代有害物质；</a:t>
            </a:r>
            <a:endParaRPr lang="zh-CN" altLang="en-US" sz="1000" dirty="0"/>
          </a:p>
          <a:p>
            <a:pPr lvl="0">
              <a:lnSpc>
                <a:spcPct val="90000"/>
              </a:lnSpc>
            </a:pPr>
            <a:r>
              <a:rPr lang="en-US" altLang="zh-CN" sz="1000" dirty="0"/>
              <a:t>b. </a:t>
            </a:r>
            <a:r>
              <a:rPr lang="zh-CN" altLang="en-US" sz="1000" dirty="0"/>
              <a:t>采取技术手段，限制危害或隔离人员和危害以根除事故隐患，如增加设备安全联锁装置、增加通风除尘装置、修复损坏的设备和建筑物等；</a:t>
            </a:r>
            <a:endParaRPr lang="zh-CN" altLang="en-US" sz="1000" dirty="0"/>
          </a:p>
          <a:p>
            <a:pPr lvl="0">
              <a:lnSpc>
                <a:spcPct val="90000"/>
              </a:lnSpc>
            </a:pPr>
            <a:r>
              <a:rPr lang="en-US" altLang="zh-CN" sz="1000" dirty="0"/>
              <a:t>c. </a:t>
            </a:r>
            <a:r>
              <a:rPr lang="zh-CN" altLang="en-US" sz="1000" dirty="0"/>
              <a:t>采用技术监测措施，对可能发生的失效进行适时监控，确保失效得到有效控制；</a:t>
            </a:r>
            <a:endParaRPr lang="zh-CN" altLang="en-US" sz="1000" dirty="0"/>
          </a:p>
          <a:p>
            <a:pPr lvl="0">
              <a:lnSpc>
                <a:spcPct val="90000"/>
              </a:lnSpc>
            </a:pPr>
            <a:r>
              <a:rPr lang="en-US" altLang="zh-CN" sz="1000" dirty="0"/>
              <a:t>d. </a:t>
            </a:r>
            <a:r>
              <a:rPr lang="zh-CN" altLang="en-US" sz="1000" dirty="0"/>
              <a:t>制定新的现场管理措施，从根本上杜绝违章或其他操作不当、管理缺陷造成的事故隐患；如更换人员、作业活动审批和监护制度、人员进入场所的许可制度、双人管理制度等；</a:t>
            </a:r>
            <a:endParaRPr lang="zh-CN" altLang="en-US" sz="1000" dirty="0"/>
          </a:p>
          <a:p>
            <a:pPr lvl="0">
              <a:lnSpc>
                <a:spcPct val="90000"/>
              </a:lnSpc>
            </a:pPr>
            <a:r>
              <a:rPr lang="en-US" altLang="zh-CN" sz="1000" dirty="0"/>
              <a:t>  </a:t>
            </a:r>
            <a:r>
              <a:rPr lang="zh-CN" altLang="en-US" sz="1000" dirty="0"/>
              <a:t>      </a:t>
            </a:r>
            <a:r>
              <a:rPr lang="en-US" altLang="zh-CN" sz="1000" dirty="0"/>
              <a:t>e. </a:t>
            </a:r>
            <a:r>
              <a:rPr lang="zh-CN" altLang="en-US" sz="1000" dirty="0"/>
              <a:t>其他从根源上防止事故发生的措施。</a:t>
            </a:r>
            <a:endParaRPr lang="zh-CN" altLang="en-US" sz="1000" dirty="0"/>
          </a:p>
          <a:p>
            <a:pPr lvl="0">
              <a:lnSpc>
                <a:spcPct val="90000"/>
              </a:lnSpc>
            </a:pPr>
            <a:r>
              <a:rPr lang="zh-CN" altLang="en-US" sz="1000" dirty="0"/>
              <a:t>（</a:t>
            </a:r>
            <a:r>
              <a:rPr lang="en-US" altLang="zh-CN" sz="1000" dirty="0"/>
              <a:t>2</a:t>
            </a:r>
            <a:r>
              <a:rPr lang="zh-CN" altLang="en-US" sz="1000" dirty="0"/>
              <a:t>）事故隐患未得到根治前、或事故隐患无法立即采取根治性治理措施时，应采取控制性治理措施，确保事故隐患得到有效控制，不会导致事故发生，常用的方法包括：</a:t>
            </a:r>
            <a:endParaRPr lang="zh-CN" altLang="en-US" sz="1000" dirty="0"/>
          </a:p>
          <a:p>
            <a:pPr lvl="0">
              <a:lnSpc>
                <a:spcPct val="90000"/>
              </a:lnSpc>
            </a:pPr>
            <a:r>
              <a:rPr lang="en-US" altLang="zh-CN" sz="1000" dirty="0"/>
              <a:t>a</a:t>
            </a:r>
            <a:r>
              <a:rPr lang="zh-CN" altLang="en-US" sz="1000" dirty="0"/>
              <a:t>．采取虽然不能从根本上防止事故发生，但能在一定程度上达到减少事故发生的技术措施；如对设备设施进行局部隔离、对工艺参数增加冗余设计量等；</a:t>
            </a:r>
            <a:endParaRPr lang="zh-CN" altLang="en-US" sz="1000" dirty="0"/>
          </a:p>
          <a:p>
            <a:pPr lvl="0">
              <a:lnSpc>
                <a:spcPct val="90000"/>
              </a:lnSpc>
            </a:pPr>
            <a:r>
              <a:rPr lang="en-US" altLang="zh-CN" sz="1000" dirty="0"/>
              <a:t>b. </a:t>
            </a:r>
            <a:r>
              <a:rPr lang="zh-CN" altLang="en-US" sz="1000" dirty="0"/>
              <a:t>采取管理措施，防止设备设施等缺陷导致事故发生，如在危险部位增加禁止人员入内的标志和防护栏、通过现场标识和管理手段人员进入无踢脚板的平台不得携带工具、外露的机械旋转部位张贴安全标识和安全色标识等；</a:t>
            </a:r>
            <a:endParaRPr lang="zh-CN" altLang="en-US" sz="1000" dirty="0"/>
          </a:p>
          <a:p>
            <a:pPr lvl="0">
              <a:lnSpc>
                <a:spcPct val="90000"/>
              </a:lnSpc>
            </a:pPr>
            <a:r>
              <a:rPr lang="en-US" altLang="zh-CN" sz="1000" dirty="0"/>
              <a:t>c</a:t>
            </a:r>
            <a:r>
              <a:rPr lang="zh-CN" altLang="en-US" sz="1000" dirty="0"/>
              <a:t>．增加管理性监测手段或监测频次，防止失效发生造成事故；如增加巡查频次、对通风效果进行定时监测等；</a:t>
            </a:r>
            <a:endParaRPr lang="zh-CN" altLang="en-US" sz="1000" dirty="0"/>
          </a:p>
          <a:p>
            <a:pPr lvl="0">
              <a:lnSpc>
                <a:spcPct val="90000"/>
              </a:lnSpc>
            </a:pPr>
            <a:r>
              <a:rPr lang="en-US" altLang="zh-CN" sz="1000" dirty="0"/>
              <a:t>d</a:t>
            </a:r>
            <a:r>
              <a:rPr lang="zh-CN" altLang="en-US" sz="1000" dirty="0"/>
              <a:t>．采取个体防护措施，防止人体受到伤害；如在噪声较大或超标的部位人员佩戴耳塞等；</a:t>
            </a:r>
            <a:endParaRPr lang="zh-CN" altLang="en-US" sz="1000" dirty="0"/>
          </a:p>
          <a:p>
            <a:pPr lvl="0">
              <a:lnSpc>
                <a:spcPct val="90000"/>
              </a:lnSpc>
            </a:pPr>
            <a:r>
              <a:rPr lang="en-US" altLang="zh-CN" sz="1400" dirty="0"/>
              <a:t>e</a:t>
            </a:r>
            <a:r>
              <a:rPr lang="zh-CN" altLang="en-US" sz="1400" dirty="0"/>
              <a:t>．其他控制事故隐患减少事故发生，但不是从根本上防止事故发生的措施。</a:t>
            </a:r>
            <a:endParaRPr lang="en-US" altLang="zh-CN" sz="1400" dirty="0"/>
          </a:p>
          <a:p>
            <a:pPr lvl="0">
              <a:lnSpc>
                <a:spcPct val="90000"/>
              </a:lnSpc>
            </a:pPr>
            <a:r>
              <a:rPr lang="zh-CN" altLang="en-US" sz="1000" b="1" dirty="0">
                <a:solidFill>
                  <a:srgbClr val="FF3300"/>
                </a:solidFill>
              </a:rPr>
              <a:t>隐患治理方案</a:t>
            </a:r>
            <a:endParaRPr lang="zh-CN" altLang="en-US" sz="1000" b="1" dirty="0">
              <a:solidFill>
                <a:srgbClr val="FF3300"/>
              </a:solidFill>
            </a:endParaRPr>
          </a:p>
          <a:p>
            <a:pPr lvl="0">
              <a:lnSpc>
                <a:spcPct val="90000"/>
              </a:lnSpc>
            </a:pPr>
            <a:r>
              <a:rPr lang="zh-CN" altLang="en-US" sz="1000" b="1" dirty="0"/>
              <a:t>目标和任务</a:t>
            </a:r>
            <a:endParaRPr lang="zh-CN" altLang="en-US" sz="1000" b="1" dirty="0"/>
          </a:p>
          <a:p>
            <a:pPr lvl="0">
              <a:lnSpc>
                <a:spcPct val="90000"/>
              </a:lnSpc>
            </a:pPr>
            <a:r>
              <a:rPr lang="zh-CN" altLang="en-US" sz="1000" b="1" dirty="0"/>
              <a:t>方法和措施</a:t>
            </a:r>
            <a:endParaRPr lang="zh-CN" altLang="en-US" sz="1000" b="1" dirty="0"/>
          </a:p>
          <a:p>
            <a:pPr lvl="0">
              <a:lnSpc>
                <a:spcPct val="90000"/>
              </a:lnSpc>
            </a:pPr>
            <a:r>
              <a:rPr lang="zh-CN" altLang="en-US" sz="1000" b="1" dirty="0"/>
              <a:t>经费和物资</a:t>
            </a:r>
            <a:endParaRPr lang="zh-CN" altLang="en-US" sz="1000" b="1" dirty="0"/>
          </a:p>
          <a:p>
            <a:pPr lvl="0">
              <a:lnSpc>
                <a:spcPct val="90000"/>
              </a:lnSpc>
            </a:pPr>
            <a:r>
              <a:rPr lang="zh-CN" altLang="en-US" sz="1000" b="1" dirty="0"/>
              <a:t>机构和人员</a:t>
            </a:r>
            <a:endParaRPr lang="zh-CN" altLang="en-US" sz="1000" b="1" dirty="0"/>
          </a:p>
          <a:p>
            <a:pPr lvl="0">
              <a:lnSpc>
                <a:spcPct val="90000"/>
              </a:lnSpc>
            </a:pPr>
            <a:r>
              <a:rPr lang="zh-CN" altLang="en-US" sz="1000" b="1" dirty="0"/>
              <a:t>时限和要求</a:t>
            </a:r>
            <a:endParaRPr lang="zh-CN" altLang="en-US" sz="1000" b="1" dirty="0"/>
          </a:p>
          <a:p>
            <a:pPr lvl="0">
              <a:lnSpc>
                <a:spcPct val="90000"/>
              </a:lnSpc>
            </a:pPr>
            <a:endParaRPr lang="zh-CN" altLang="en-US" sz="1000" b="1" dirty="0">
              <a:solidFill>
                <a:srgbClr val="FF33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xfrm>
            <a:off x="1141413" y="684213"/>
            <a:ext cx="4573587" cy="3429000"/>
          </a:xfrm>
        </p:spPr>
      </p:sp>
      <p:sp>
        <p:nvSpPr>
          <p:cNvPr id="57347" name="Rectangle 3"/>
          <p:cNvSpPr>
            <a:spLocks noGrp="1"/>
          </p:cNvSpPr>
          <p:nvPr>
            <p:ph type="body"/>
          </p:nvPr>
        </p:nvSpPr>
        <p:spPr>
          <a:xfrm>
            <a:off x="684213" y="4341813"/>
            <a:ext cx="5486400" cy="4116387"/>
          </a:xfrm>
        </p:spPr>
        <p:txBody>
          <a:bodyPr wrap="square" lIns="91440" tIns="45720" rIns="91440" bIns="45720" anchor="ctr"/>
          <a:lstStyle/>
          <a:p>
            <a:pPr lvl="0">
              <a:lnSpc>
                <a:spcPct val="80000"/>
              </a:lnSpc>
            </a:pPr>
            <a:r>
              <a:rPr lang="zh-CN" altLang="en-US" sz="1400" dirty="0"/>
              <a:t>（</a:t>
            </a:r>
            <a:r>
              <a:rPr lang="en-US" altLang="zh-CN" sz="1400" dirty="0"/>
              <a:t>2</a:t>
            </a:r>
            <a:r>
              <a:rPr lang="zh-CN" altLang="en-US" sz="1400" dirty="0"/>
              <a:t>）事故隐患未得到根治前、或事故隐患无法立即采取根治性治理措施时，应采取控制性治理措施，确保事故隐患得到有效控制，不会导致事故发生，常用的方法包括：</a:t>
            </a:r>
            <a:endParaRPr lang="zh-CN" altLang="en-US" sz="1400" dirty="0"/>
          </a:p>
          <a:p>
            <a:pPr lvl="0">
              <a:lnSpc>
                <a:spcPct val="80000"/>
              </a:lnSpc>
            </a:pPr>
            <a:r>
              <a:rPr lang="en-US" altLang="zh-CN" sz="1400" dirty="0"/>
              <a:t>a</a:t>
            </a:r>
            <a:r>
              <a:rPr lang="zh-CN" altLang="en-US" sz="1400" dirty="0"/>
              <a:t>．采取虽然不能从根本上防止事故发生，但能在一定程度上达到减少事故发生的技术措施；如对设备设施进行局部隔离、对工艺参数增加冗余设计量等；</a:t>
            </a:r>
            <a:endParaRPr lang="zh-CN" altLang="en-US" sz="1400" dirty="0"/>
          </a:p>
          <a:p>
            <a:pPr lvl="0">
              <a:lnSpc>
                <a:spcPct val="80000"/>
              </a:lnSpc>
            </a:pPr>
            <a:r>
              <a:rPr lang="en-US" altLang="zh-CN" sz="1400" dirty="0"/>
              <a:t>b. </a:t>
            </a:r>
            <a:r>
              <a:rPr lang="zh-CN" altLang="en-US" sz="1400" dirty="0"/>
              <a:t>采取管理措施，防止设备设施等缺陷导致事故发生，如在危险部位增加禁止人员入内的标志和防护栏、通过现场标识和管理手段人员进入无踢脚板的平台不得携带工具、外露的机械旋转部位张贴安全标识和安全色标识等；</a:t>
            </a:r>
            <a:endParaRPr lang="zh-CN" altLang="en-US" sz="1400" dirty="0"/>
          </a:p>
          <a:p>
            <a:pPr lvl="0">
              <a:lnSpc>
                <a:spcPct val="80000"/>
              </a:lnSpc>
            </a:pPr>
            <a:r>
              <a:rPr lang="en-US" altLang="zh-CN" sz="1400" dirty="0"/>
              <a:t>c</a:t>
            </a:r>
            <a:r>
              <a:rPr lang="zh-CN" altLang="en-US" sz="1400" dirty="0"/>
              <a:t>．增加管理性监测手段或监测频次，防止失效发生造成事故；如增加巡查频次、对通风效果进行定时监测等；</a:t>
            </a:r>
            <a:endParaRPr lang="zh-CN" altLang="en-US" sz="1400" dirty="0"/>
          </a:p>
          <a:p>
            <a:pPr lvl="0">
              <a:lnSpc>
                <a:spcPct val="80000"/>
              </a:lnSpc>
            </a:pPr>
            <a:r>
              <a:rPr lang="en-US" altLang="zh-CN" sz="1400" dirty="0"/>
              <a:t>d</a:t>
            </a:r>
            <a:r>
              <a:rPr lang="zh-CN" altLang="en-US" sz="1400" dirty="0"/>
              <a:t>．采取个体防护措施，防止人体受到伤害；如在噪声较大或超标的部位人员佩戴耳塞等；</a:t>
            </a:r>
            <a:endParaRPr lang="zh-CN" altLang="en-US" sz="1400" dirty="0"/>
          </a:p>
          <a:p>
            <a:pPr lvl="0">
              <a:lnSpc>
                <a:spcPct val="80000"/>
              </a:lnSpc>
            </a:pPr>
            <a:r>
              <a:rPr lang="en-US" altLang="zh-CN" sz="1400" dirty="0"/>
              <a:t>e</a:t>
            </a:r>
            <a:r>
              <a:rPr lang="zh-CN" altLang="en-US" sz="1400" dirty="0"/>
              <a:t>．其他控制事故隐患减少事故发生，但不是从根本上防止事故发生的措施。</a:t>
            </a:r>
            <a:endParaRPr lang="zh-CN" altLang="en-US" sz="1400" dirty="0"/>
          </a:p>
          <a:p>
            <a:pPr lvl="0">
              <a:lnSpc>
                <a:spcPct val="80000"/>
              </a:lnSpc>
            </a:pPr>
            <a:r>
              <a:rPr lang="zh-CN" altLang="en-US" sz="800" b="1" dirty="0">
                <a:solidFill>
                  <a:srgbClr val="FF0000"/>
                </a:solidFill>
              </a:rPr>
              <a:t>隐患治理措施</a:t>
            </a:r>
            <a:endParaRPr lang="zh-CN" altLang="en-US" sz="800" b="1" dirty="0">
              <a:solidFill>
                <a:srgbClr val="FF0000"/>
              </a:solidFill>
            </a:endParaRPr>
          </a:p>
          <a:p>
            <a:pPr lvl="0">
              <a:lnSpc>
                <a:spcPct val="80000"/>
              </a:lnSpc>
            </a:pPr>
            <a:r>
              <a:rPr lang="zh-CN" altLang="en-US" sz="800" b="1" dirty="0"/>
              <a:t>工程技术措施</a:t>
            </a:r>
            <a:endParaRPr lang="zh-CN" altLang="en-US" sz="800" b="1" dirty="0"/>
          </a:p>
          <a:p>
            <a:pPr lvl="0">
              <a:lnSpc>
                <a:spcPct val="80000"/>
              </a:lnSpc>
            </a:pPr>
            <a:r>
              <a:rPr lang="zh-CN" altLang="en-US" sz="800" b="1" dirty="0"/>
              <a:t>管理措施</a:t>
            </a:r>
            <a:endParaRPr lang="zh-CN" altLang="en-US" sz="800" b="1" dirty="0"/>
          </a:p>
          <a:p>
            <a:pPr lvl="0">
              <a:lnSpc>
                <a:spcPct val="80000"/>
              </a:lnSpc>
            </a:pPr>
            <a:r>
              <a:rPr lang="zh-CN" altLang="en-US" sz="800" b="1" dirty="0"/>
              <a:t>教育措施</a:t>
            </a:r>
            <a:endParaRPr lang="zh-CN" altLang="en-US" sz="800" b="1" dirty="0"/>
          </a:p>
          <a:p>
            <a:pPr lvl="0">
              <a:lnSpc>
                <a:spcPct val="80000"/>
              </a:lnSpc>
            </a:pPr>
            <a:r>
              <a:rPr lang="zh-CN" altLang="en-US" sz="800" b="1" dirty="0"/>
              <a:t>防护措施</a:t>
            </a:r>
            <a:endParaRPr lang="zh-CN" altLang="en-US" sz="800" b="1" dirty="0"/>
          </a:p>
          <a:p>
            <a:pPr lvl="0">
              <a:lnSpc>
                <a:spcPct val="80000"/>
              </a:lnSpc>
            </a:pPr>
            <a:r>
              <a:rPr lang="zh-CN" altLang="en-US" sz="800" b="1" dirty="0"/>
              <a:t>应急措施</a:t>
            </a:r>
            <a:endParaRPr lang="zh-CN" altLang="en-US" sz="700" dirty="0"/>
          </a:p>
          <a:p>
            <a:pPr lvl="0">
              <a:lnSpc>
                <a:spcPct val="80000"/>
              </a:lnSpc>
            </a:pPr>
            <a:endParaRPr lang="zh-CN" altLang="en-US" sz="700"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xfrm>
            <a:off x="1141413" y="684213"/>
            <a:ext cx="4573587" cy="3429000"/>
          </a:xfrm>
        </p:spPr>
      </p:sp>
      <p:sp>
        <p:nvSpPr>
          <p:cNvPr id="58371" name="Rectangle 3"/>
          <p:cNvSpPr>
            <a:spLocks noGrp="1"/>
          </p:cNvSpPr>
          <p:nvPr>
            <p:ph type="body"/>
          </p:nvPr>
        </p:nvSpPr>
        <p:spPr>
          <a:xfrm>
            <a:off x="684213" y="4341813"/>
            <a:ext cx="5486400" cy="4116387"/>
          </a:xfrm>
        </p:spPr>
        <p:txBody>
          <a:bodyPr wrap="square" lIns="91440" tIns="45720" rIns="91440" bIns="45720" anchor="ctr"/>
          <a:lstStyle/>
          <a:p>
            <a:pPr lvl="0">
              <a:lnSpc>
                <a:spcPct val="80000"/>
              </a:lnSpc>
            </a:pPr>
            <a:r>
              <a:rPr lang="zh-CN" altLang="en-US" sz="800" dirty="0"/>
              <a:t>事故隐患治理的验收</a:t>
            </a:r>
            <a:endParaRPr lang="zh-CN" altLang="en-US" sz="800" dirty="0"/>
          </a:p>
          <a:p>
            <a:pPr lvl="0">
              <a:lnSpc>
                <a:spcPct val="80000"/>
              </a:lnSpc>
            </a:pPr>
            <a:r>
              <a:rPr lang="zh-CN" altLang="en-US" sz="800" dirty="0"/>
              <a:t>事故隐患的治理，关键在于治理效果是否能确保事故隐患不再发生，对治理情况和效果进行验收，是事故隐患排查治理工作机制的核心和关键环节；应在事故隐患治理管理制度书内，规定事故隐患治理的流程和要求。</a:t>
            </a:r>
            <a:endParaRPr lang="zh-CN" altLang="en-US" sz="800" dirty="0"/>
          </a:p>
          <a:p>
            <a:pPr lvl="0">
              <a:lnSpc>
                <a:spcPct val="80000"/>
              </a:lnSpc>
            </a:pPr>
            <a:r>
              <a:rPr lang="zh-CN" altLang="en-US" sz="800" dirty="0"/>
              <a:t>一、事故隐患验收的流程和要求</a:t>
            </a:r>
            <a:endParaRPr lang="zh-CN" altLang="en-US" sz="800" dirty="0"/>
          </a:p>
          <a:p>
            <a:pPr lvl="0">
              <a:lnSpc>
                <a:spcPct val="80000"/>
              </a:lnSpc>
            </a:pPr>
            <a:r>
              <a:rPr lang="en-US" altLang="zh-CN" sz="800" dirty="0"/>
              <a:t>1. </a:t>
            </a:r>
            <a:r>
              <a:rPr lang="zh-CN" altLang="en-US" sz="800" dirty="0"/>
              <a:t>企业确定的轻微事故隐患或部门级事故隐患，验收流程和要求是：</a:t>
            </a:r>
            <a:endParaRPr lang="zh-CN" altLang="en-US" sz="800" dirty="0"/>
          </a:p>
          <a:p>
            <a:pPr lvl="0">
              <a:lnSpc>
                <a:spcPct val="80000"/>
              </a:lnSpc>
            </a:pPr>
            <a:r>
              <a:rPr lang="zh-CN" altLang="en-US" sz="800" dirty="0"/>
              <a:t>（</a:t>
            </a:r>
            <a:r>
              <a:rPr lang="en-US" altLang="zh-CN" sz="800" dirty="0"/>
              <a:t>1</a:t>
            </a:r>
            <a:r>
              <a:rPr lang="zh-CN" altLang="en-US" sz="800" dirty="0"/>
              <a:t>）可由部门安全员和管理人员进行，也可由部门组成验收专业技术组进行；</a:t>
            </a:r>
            <a:endParaRPr lang="zh-CN" altLang="en-US" sz="800" dirty="0"/>
          </a:p>
          <a:p>
            <a:pPr lvl="0">
              <a:lnSpc>
                <a:spcPct val="80000"/>
              </a:lnSpc>
            </a:pPr>
            <a:r>
              <a:rPr lang="zh-CN" altLang="en-US" sz="800" dirty="0"/>
              <a:t>（</a:t>
            </a:r>
            <a:r>
              <a:rPr lang="en-US" altLang="zh-CN" sz="800" dirty="0"/>
              <a:t>2</a:t>
            </a:r>
            <a:r>
              <a:rPr lang="zh-CN" altLang="en-US" sz="800" dirty="0"/>
              <a:t>）验收内容应根据事故隐患的实际情况确定，确保事故隐患得到有效控制；</a:t>
            </a:r>
            <a:endParaRPr lang="zh-CN" altLang="en-US" sz="800" dirty="0"/>
          </a:p>
          <a:p>
            <a:pPr lvl="0">
              <a:lnSpc>
                <a:spcPct val="80000"/>
              </a:lnSpc>
            </a:pPr>
            <a:r>
              <a:rPr lang="zh-CN" altLang="en-US" sz="800" dirty="0"/>
              <a:t>（</a:t>
            </a:r>
            <a:r>
              <a:rPr lang="en-US" altLang="zh-CN" sz="800" dirty="0"/>
              <a:t>3</a:t>
            </a:r>
            <a:r>
              <a:rPr lang="zh-CN" altLang="en-US" sz="800" dirty="0"/>
              <a:t>）验收结论可填写在“事故隐患治理通知和记录单”内，具体见第五章第一节的要求；报企业安全生产管理部门备案。</a:t>
            </a:r>
            <a:endParaRPr lang="zh-CN" altLang="en-US" sz="800" dirty="0"/>
          </a:p>
          <a:p>
            <a:pPr lvl="0">
              <a:lnSpc>
                <a:spcPct val="80000"/>
              </a:lnSpc>
            </a:pPr>
            <a:r>
              <a:rPr lang="en-US" altLang="zh-CN" sz="800" dirty="0"/>
              <a:t>2</a:t>
            </a:r>
            <a:r>
              <a:rPr lang="zh-CN" altLang="en-US" sz="800" dirty="0"/>
              <a:t>．重大事故隐患、重点事故隐患或企业级事故隐患的验收流程和要求是：</a:t>
            </a:r>
            <a:endParaRPr lang="zh-CN" altLang="en-US" sz="800" dirty="0"/>
          </a:p>
          <a:p>
            <a:pPr lvl="0">
              <a:lnSpc>
                <a:spcPct val="80000"/>
              </a:lnSpc>
            </a:pPr>
            <a:r>
              <a:rPr lang="zh-CN" altLang="en-US" sz="800" dirty="0"/>
              <a:t>（</a:t>
            </a:r>
            <a:r>
              <a:rPr lang="en-US" altLang="zh-CN" sz="800" dirty="0"/>
              <a:t>1</a:t>
            </a:r>
            <a:r>
              <a:rPr lang="zh-CN" altLang="en-US" sz="800" dirty="0"/>
              <a:t>）验收前应组成验收组，验收组由企业领导或安全生产管理部门负责人担任组长，组内应包括企业事故隐患排查治理专业技术队伍成员、安全生产管理人员、专业管理部门人员等，必要时邀请外部专家参加；微型、小型企业可不成立验收组，而由企业领导组织专业技术队伍进行验收；企业无条件时，可聘请专家或者委托安全生产中介机构验收；</a:t>
            </a:r>
            <a:endParaRPr lang="zh-CN" altLang="en-US" sz="800" dirty="0"/>
          </a:p>
          <a:p>
            <a:pPr lvl="0">
              <a:lnSpc>
                <a:spcPct val="80000"/>
              </a:lnSpc>
            </a:pPr>
            <a:r>
              <a:rPr lang="zh-CN" altLang="en-US" sz="800" dirty="0"/>
              <a:t>（</a:t>
            </a:r>
            <a:r>
              <a:rPr lang="en-US" altLang="zh-CN" sz="800" dirty="0"/>
              <a:t>2</a:t>
            </a:r>
            <a:r>
              <a:rPr lang="zh-CN" altLang="en-US" sz="800" dirty="0"/>
              <a:t>）验收组应根据治理方案确定的验收标准和方法，事先制定验收方案；</a:t>
            </a:r>
            <a:endParaRPr lang="zh-CN" altLang="en-US" sz="800" dirty="0"/>
          </a:p>
          <a:p>
            <a:pPr lvl="0">
              <a:lnSpc>
                <a:spcPct val="80000"/>
              </a:lnSpc>
            </a:pPr>
            <a:r>
              <a:rPr lang="zh-CN" altLang="en-US" sz="800" dirty="0"/>
              <a:t>（</a:t>
            </a:r>
            <a:r>
              <a:rPr lang="en-US" altLang="zh-CN" sz="800" dirty="0"/>
              <a:t>3</a:t>
            </a:r>
            <a:r>
              <a:rPr lang="zh-CN" altLang="en-US" sz="800" dirty="0"/>
              <a:t>）验收方案内应包括对事故隐患治理效果的评价方法；</a:t>
            </a:r>
            <a:endParaRPr lang="zh-CN" altLang="en-US" sz="800" dirty="0"/>
          </a:p>
          <a:p>
            <a:pPr lvl="0">
              <a:lnSpc>
                <a:spcPct val="80000"/>
              </a:lnSpc>
            </a:pPr>
            <a:r>
              <a:rPr lang="zh-CN" altLang="en-US" sz="800" dirty="0"/>
              <a:t>（</a:t>
            </a:r>
            <a:r>
              <a:rPr lang="en-US" altLang="zh-CN" sz="800" dirty="0"/>
              <a:t>4</a:t>
            </a:r>
            <a:r>
              <a:rPr lang="zh-CN" altLang="en-US" sz="800" dirty="0"/>
              <a:t>）验收应形成“事故隐患治理验收报告”，内容应包括治理的效果评价；由企业安全生产管理部门审核，企业主要负责人批准，其中重大事故隐患应报政府主管部门。</a:t>
            </a:r>
            <a:endParaRPr lang="zh-CN" altLang="en-US" sz="800" dirty="0"/>
          </a:p>
          <a:p>
            <a:pPr lvl="0">
              <a:lnSpc>
                <a:spcPct val="80000"/>
              </a:lnSpc>
            </a:pPr>
            <a:r>
              <a:rPr lang="zh-CN" altLang="en-US" sz="800" dirty="0"/>
              <a:t>二、事故隐患治理验收报告</a:t>
            </a:r>
            <a:endParaRPr lang="zh-CN" altLang="en-US" sz="800" dirty="0"/>
          </a:p>
          <a:p>
            <a:pPr lvl="0">
              <a:lnSpc>
                <a:spcPct val="80000"/>
              </a:lnSpc>
            </a:pPr>
            <a:r>
              <a:rPr lang="zh-CN" altLang="en-US" sz="800" dirty="0"/>
              <a:t>重大事故隐患、重点事故隐患或企业级事故隐患“事故隐患治理验收报告”的内容，可参照附件</a:t>
            </a:r>
            <a:r>
              <a:rPr lang="en-US" altLang="zh-CN" sz="800" dirty="0"/>
              <a:t>13</a:t>
            </a:r>
            <a:r>
              <a:rPr lang="zh-CN" altLang="en-US" sz="800" dirty="0"/>
              <a:t>事故隐患治理验收报告格式和范例，其中应包括以下内容，小型、微型企业的验收报告可根据企业实际情况简化：</a:t>
            </a:r>
            <a:endParaRPr lang="zh-CN" altLang="en-US" sz="800" dirty="0"/>
          </a:p>
          <a:p>
            <a:pPr lvl="0">
              <a:lnSpc>
                <a:spcPct val="80000"/>
              </a:lnSpc>
            </a:pPr>
            <a:r>
              <a:rPr lang="en-US" altLang="zh-CN" sz="800" dirty="0"/>
              <a:t>1</a:t>
            </a:r>
            <a:r>
              <a:rPr lang="zh-CN" altLang="en-US" sz="800" dirty="0"/>
              <a:t>．重大事故隐患、重点事故隐患或企业级事故隐患的验收标准和方法，并将事故隐患治理方案、验收方案作为附件。</a:t>
            </a:r>
            <a:endParaRPr lang="zh-CN" altLang="en-US" sz="800" dirty="0"/>
          </a:p>
          <a:p>
            <a:pPr lvl="0">
              <a:lnSpc>
                <a:spcPct val="80000"/>
              </a:lnSpc>
            </a:pPr>
            <a:r>
              <a:rPr lang="en-US" altLang="zh-CN" sz="800" dirty="0"/>
              <a:t>2</a:t>
            </a:r>
            <a:r>
              <a:rPr lang="zh-CN" altLang="en-US" sz="800" dirty="0"/>
              <a:t>．事故隐患治理的验收过程，包括参加验收的部门、人员的分工、验收日期、验收实施的情况等。</a:t>
            </a:r>
            <a:endParaRPr lang="zh-CN" altLang="en-US" sz="800" dirty="0"/>
          </a:p>
          <a:p>
            <a:pPr lvl="0">
              <a:lnSpc>
                <a:spcPct val="80000"/>
              </a:lnSpc>
            </a:pPr>
            <a:r>
              <a:rPr lang="en-US" altLang="zh-CN" sz="800" dirty="0"/>
              <a:t>3</a:t>
            </a:r>
            <a:r>
              <a:rPr lang="zh-CN" altLang="en-US" sz="800" dirty="0"/>
              <a:t>．事故隐患治理的效果评价，评价治理的有效性，确认是否能有效防止事故隐患再次发生。</a:t>
            </a:r>
            <a:endParaRPr lang="zh-CN" altLang="en-US" sz="800" dirty="0"/>
          </a:p>
          <a:p>
            <a:pPr lvl="0">
              <a:lnSpc>
                <a:spcPct val="80000"/>
              </a:lnSpc>
            </a:pPr>
            <a:r>
              <a:rPr lang="en-US" altLang="zh-CN" sz="800" dirty="0"/>
              <a:t>4</a:t>
            </a:r>
            <a:r>
              <a:rPr lang="zh-CN" altLang="en-US" sz="800" dirty="0"/>
              <a:t>．事故隐患治理的验收总体结论，包括验收是否合格的结论和需进一步整改的要求等。</a:t>
            </a:r>
            <a:endParaRPr lang="zh-CN" altLang="en-US" sz="800" dirty="0"/>
          </a:p>
          <a:p>
            <a:pPr lvl="0">
              <a:lnSpc>
                <a:spcPct val="80000"/>
              </a:lnSpc>
            </a:pPr>
            <a:r>
              <a:rPr lang="en-US" altLang="zh-CN" sz="800" dirty="0"/>
              <a:t>5</a:t>
            </a:r>
            <a:r>
              <a:rPr lang="zh-CN" altLang="en-US" sz="800" dirty="0"/>
              <a:t>．事故隐患治理的验收人员签字。</a:t>
            </a:r>
            <a:endParaRPr lang="zh-CN" altLang="en-US" sz="800" dirty="0"/>
          </a:p>
          <a:p>
            <a:pPr lvl="0">
              <a:lnSpc>
                <a:spcPct val="80000"/>
              </a:lnSpc>
            </a:pPr>
            <a:r>
              <a:rPr lang="zh-CN" altLang="en-US" sz="800" dirty="0"/>
              <a:t>二节 事故隐患治理的验证和效果评价的方法</a:t>
            </a:r>
            <a:endParaRPr lang="zh-CN" altLang="en-US" sz="800" dirty="0"/>
          </a:p>
          <a:p>
            <a:pPr lvl="0">
              <a:lnSpc>
                <a:spcPct val="80000"/>
              </a:lnSpc>
            </a:pPr>
            <a:r>
              <a:rPr lang="zh-CN" altLang="en-US" sz="800" dirty="0"/>
              <a:t>事故隐患治理验收时，应对治理措施或方案内的各项措施完成情况进行验证，并对这些措施的效果进行评价，确保事故隐患治理的有效性。</a:t>
            </a:r>
            <a:endParaRPr lang="zh-CN" altLang="en-US" sz="800" dirty="0"/>
          </a:p>
          <a:p>
            <a:pPr lvl="0">
              <a:lnSpc>
                <a:spcPct val="80000"/>
              </a:lnSpc>
            </a:pPr>
            <a:r>
              <a:rPr lang="zh-CN" altLang="en-US" sz="800" dirty="0"/>
              <a:t>一、基础管理事故隐患治理的验证和效果评价</a:t>
            </a:r>
            <a:endParaRPr lang="zh-CN" altLang="en-US" sz="800" dirty="0"/>
          </a:p>
          <a:p>
            <a:pPr lvl="0">
              <a:lnSpc>
                <a:spcPct val="80000"/>
              </a:lnSpc>
            </a:pPr>
            <a:r>
              <a:rPr lang="zh-CN" altLang="en-US" sz="800" dirty="0"/>
              <a:t>基础管理事故隐患的验证，主要通过查阅规章制度及其落实执行情况，对其治理完成情况进行验证，并通过对相关人员、相关现场的检查，对治理的效果进行评价。如：某单位未与到现场进行设备维修的的相关方签订安全协议，也未明确企业内部哪个部门负责对设备维修相关方进行监管，造成了无人监管的现象；在对该事故隐患治理进行验证时，首先应检查是否签订了安全协议、是否明确了监管职责，还应当评价这些措施的有效性，包括：安全协议是否具体规定了设备维修需登高作业、动火作业时的审批要求，协议签订后相关方是否认真执行且未发生违章现象；已经明确的监管部门是否履行了监管职责等。</a:t>
            </a:r>
            <a:endParaRPr lang="zh-CN" altLang="en-US" sz="800" dirty="0"/>
          </a:p>
          <a:p>
            <a:pPr lvl="0">
              <a:lnSpc>
                <a:spcPct val="80000"/>
              </a:lnSpc>
            </a:pPr>
            <a:r>
              <a:rPr lang="zh-CN" altLang="en-US" sz="800" dirty="0"/>
              <a:t>二、现场事故隐患治理的验证和效果评价</a:t>
            </a:r>
            <a:endParaRPr lang="zh-CN" altLang="en-US" sz="800" dirty="0"/>
          </a:p>
          <a:p>
            <a:pPr lvl="0">
              <a:lnSpc>
                <a:spcPct val="80000"/>
              </a:lnSpc>
            </a:pPr>
            <a:r>
              <a:rPr lang="zh-CN" altLang="en-US" sz="800" dirty="0"/>
              <a:t>现场事故隐患的验证，可通过观察、询问、查阅资料、检测等方法，对治理措施进行逐项检查，确认其是否完成，是否实现了治理的目标；同时，从技术措施和管理措施两方面对治理的效果进行评价。评价的方法可包括：</a:t>
            </a:r>
            <a:endParaRPr lang="zh-CN" altLang="en-US" sz="800" dirty="0"/>
          </a:p>
          <a:p>
            <a:pPr lvl="0">
              <a:lnSpc>
                <a:spcPct val="80000"/>
              </a:lnSpc>
            </a:pPr>
            <a:r>
              <a:rPr lang="en-US" altLang="zh-CN" sz="800" dirty="0"/>
              <a:t>1</a:t>
            </a:r>
            <a:r>
              <a:rPr lang="zh-CN" altLang="en-US" sz="800" dirty="0"/>
              <a:t>．针对事故隐患发生的技术原因，分析和评估采取的技术措施：</a:t>
            </a:r>
            <a:endParaRPr lang="zh-CN" altLang="en-US" sz="800" dirty="0"/>
          </a:p>
          <a:p>
            <a:pPr lvl="0">
              <a:lnSpc>
                <a:spcPct val="80000"/>
              </a:lnSpc>
            </a:pPr>
            <a:r>
              <a:rPr lang="zh-CN" altLang="en-US" sz="800" dirty="0"/>
              <a:t>（</a:t>
            </a:r>
            <a:r>
              <a:rPr lang="en-US" altLang="zh-CN" sz="800" dirty="0"/>
              <a:t>1</a:t>
            </a:r>
            <a:r>
              <a:rPr lang="zh-CN" altLang="en-US" sz="800" dirty="0"/>
              <a:t>）是否能从源头上消除事故隐患发生的根源；如：是否改变工艺，采用安全的工艺手段；是否用无毒品替代有毒品等；</a:t>
            </a:r>
            <a:endParaRPr lang="zh-CN" altLang="en-US" sz="800" dirty="0"/>
          </a:p>
          <a:p>
            <a:pPr lvl="0">
              <a:lnSpc>
                <a:spcPct val="80000"/>
              </a:lnSpc>
            </a:pPr>
            <a:r>
              <a:rPr lang="zh-CN" altLang="en-US" sz="800" dirty="0"/>
              <a:t>（</a:t>
            </a:r>
            <a:r>
              <a:rPr lang="en-US" altLang="zh-CN" sz="800" dirty="0"/>
              <a:t>2</a:t>
            </a:r>
            <a:r>
              <a:rPr lang="zh-CN" altLang="en-US" sz="800" dirty="0"/>
              <a:t>）如不能消除根源，应评价所采取的控制性措施是否能控制事故隐患发生的技术原因，如：燃气使用现场加装的泄漏报警装置，是否在管道或阀门的上方合适位置，发生泄漏时能否报警；电气线路治理后，更换的电缆规格型号是否能满足耐压和电流的需求，而不会再次导致发热等；机械设备的防护装置是否修复，修复后的强度、间距等是否符合标准要求，能确保人的肢体不会进入危险区域等。</a:t>
            </a:r>
            <a:endParaRPr lang="zh-CN" altLang="en-US" sz="800" dirty="0"/>
          </a:p>
          <a:p>
            <a:pPr lvl="0">
              <a:lnSpc>
                <a:spcPct val="80000"/>
              </a:lnSpc>
            </a:pPr>
            <a:r>
              <a:rPr lang="en-US" altLang="zh-CN" sz="800" dirty="0"/>
              <a:t>2. </a:t>
            </a:r>
            <a:r>
              <a:rPr lang="zh-CN" altLang="en-US" sz="800" dirty="0"/>
              <a:t>针对事故隐患发生的管理原因，分析和评估采取的管理措施：</a:t>
            </a:r>
            <a:endParaRPr lang="zh-CN" altLang="en-US" sz="800" dirty="0"/>
          </a:p>
          <a:p>
            <a:pPr lvl="0">
              <a:lnSpc>
                <a:spcPct val="80000"/>
              </a:lnSpc>
            </a:pPr>
            <a:r>
              <a:rPr lang="zh-CN" altLang="en-US" sz="800" dirty="0"/>
              <a:t>（</a:t>
            </a:r>
            <a:r>
              <a:rPr lang="en-US" altLang="zh-CN" sz="800" dirty="0"/>
              <a:t>1</a:t>
            </a:r>
            <a:r>
              <a:rPr lang="zh-CN" altLang="en-US" sz="800" dirty="0"/>
              <a:t>）是否通过培训教育、资格取证、审批和监护、强化考核和奖惩等措施，确保作业人员发生违章、误操作等事故隐患的原因得到消除；如：电工是否通过培训取得了电工作业证，是否掌握了电气安全的基本知识，是否熟悉电气维修作业的绝缘防护等要求；现场从事电焊明火作业的被派遣劳动者，是否按照治理措施进行了安全教育，经过询问和观察，他们是否熟悉并掌握了明火作业的审批和作业要求，是否按规定办理的了审批和监护手续等；</a:t>
            </a:r>
            <a:endParaRPr lang="zh-CN" altLang="en-US" sz="800" dirty="0"/>
          </a:p>
          <a:p>
            <a:pPr lvl="0">
              <a:lnSpc>
                <a:spcPct val="80000"/>
              </a:lnSpc>
            </a:pPr>
            <a:r>
              <a:rPr lang="zh-CN" altLang="en-US" sz="800" dirty="0"/>
              <a:t>（</a:t>
            </a:r>
            <a:r>
              <a:rPr lang="en-US" altLang="zh-CN" sz="800" dirty="0"/>
              <a:t>2</a:t>
            </a:r>
            <a:r>
              <a:rPr lang="zh-CN" altLang="en-US" sz="800" dirty="0"/>
              <a:t>）是否通过设备设施的日常管理、定期检修和检测等手段，确保设备设施发生损坏、失灵等事故隐患的原因得到消除；如：是否按照治理措施对起重机械的吊索具进行了综合治理，吊索具是否有专人管理和检查，并在实物上标识承重量，能确保其完好和正确使用；现场消火栓是否按照治理措施更换水带和水枪，水带和水枪的结合部件是否完好并无锈蚀，水带是否按要求悬挂等；</a:t>
            </a:r>
            <a:endParaRPr lang="zh-CN" altLang="en-US" sz="800" dirty="0"/>
          </a:p>
          <a:p>
            <a:pPr lvl="0">
              <a:lnSpc>
                <a:spcPct val="80000"/>
              </a:lnSpc>
            </a:pPr>
            <a:r>
              <a:rPr lang="zh-CN" altLang="en-US" sz="800" dirty="0"/>
              <a:t>（</a:t>
            </a:r>
            <a:r>
              <a:rPr lang="en-US" altLang="zh-CN" sz="800" dirty="0"/>
              <a:t>3</a:t>
            </a:r>
            <a:r>
              <a:rPr lang="zh-CN" altLang="en-US" sz="800" dirty="0"/>
              <a:t>）是否通过完善现场定置管理、环境治理等措施，确保作业环境不良等事故隐患的原因得到消除；如：现场通道是否按照治理措施加以拓宽并设置通行标识，是否人车分离，是否确保不堵塞、不占道；现场使用的炊事机械是否按照治理措施外壳接地，是否确保炊事机械线路不在潮湿地面通过等。</a:t>
            </a:r>
            <a:endParaRPr lang="zh-CN" altLang="en-US" sz="800" dirty="0"/>
          </a:p>
          <a:p>
            <a:pPr lvl="0">
              <a:lnSpc>
                <a:spcPct val="80000"/>
              </a:lnSpc>
            </a:pPr>
            <a:endParaRPr lang="zh-CN" altLang="en-US" sz="800" dirty="0"/>
          </a:p>
          <a:p>
            <a:pPr lvl="0">
              <a:lnSpc>
                <a:spcPct val="80000"/>
              </a:lnSpc>
            </a:pPr>
            <a:endParaRPr lang="zh-CN" altLang="en-US" sz="800" dirty="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a:xfrm>
            <a:off x="1141413" y="684213"/>
            <a:ext cx="4573587" cy="3429000"/>
          </a:xfrm>
        </p:spPr>
      </p:sp>
      <p:sp>
        <p:nvSpPr>
          <p:cNvPr id="59395" name="Rectangle 3"/>
          <p:cNvSpPr>
            <a:spLocks noGrp="1"/>
          </p:cNvSpPr>
          <p:nvPr>
            <p:ph type="body"/>
          </p:nvPr>
        </p:nvSpPr>
        <p:spPr>
          <a:xfrm>
            <a:off x="684213" y="4341813"/>
            <a:ext cx="5486400" cy="4116387"/>
          </a:xfrm>
        </p:spPr>
        <p:txBody>
          <a:bodyPr wrap="square" lIns="91440" tIns="45720" rIns="91440" bIns="45720" anchor="ctr"/>
          <a:lstStyle/>
          <a:p>
            <a:pPr lvl="0">
              <a:lnSpc>
                <a:spcPct val="80000"/>
              </a:lnSpc>
            </a:pPr>
            <a:r>
              <a:rPr lang="zh-CN" altLang="en-US" sz="800" dirty="0"/>
              <a:t>事故隐患排查治理台账</a:t>
            </a:r>
            <a:endParaRPr lang="zh-CN" altLang="en-US" sz="800" dirty="0"/>
          </a:p>
          <a:p>
            <a:pPr lvl="0">
              <a:lnSpc>
                <a:spcPct val="80000"/>
              </a:lnSpc>
            </a:pPr>
            <a:r>
              <a:rPr lang="zh-CN" altLang="en-US" sz="800" dirty="0"/>
              <a:t>建立事故隐患排查治理台帐，登记各类事故隐患的排查治理情况，是为了便于查询和验证事故隐患的治理情况，也是为了积累数据，为事故隐患的统计分析提供依据；应在事故隐患排查治理管理制度内，规定建立事故隐患台账的要求和方法。</a:t>
            </a:r>
            <a:endParaRPr lang="zh-CN" altLang="en-US" sz="800" dirty="0"/>
          </a:p>
          <a:p>
            <a:pPr lvl="0">
              <a:lnSpc>
                <a:spcPct val="80000"/>
              </a:lnSpc>
            </a:pPr>
            <a:r>
              <a:rPr lang="zh-CN" altLang="en-US" sz="800" dirty="0"/>
              <a:t>一、建立事故隐患排查治理台账的要求</a:t>
            </a:r>
            <a:endParaRPr lang="zh-CN" altLang="en-US" sz="800" dirty="0"/>
          </a:p>
          <a:p>
            <a:pPr lvl="0">
              <a:lnSpc>
                <a:spcPct val="80000"/>
              </a:lnSpc>
            </a:pPr>
            <a:r>
              <a:rPr lang="zh-CN" altLang="en-US" sz="800" dirty="0"/>
              <a:t>企业应当建立事故隐患排查治理台账，如实记录事故隐患排查治理情况。</a:t>
            </a:r>
            <a:endParaRPr lang="zh-CN" altLang="en-US" sz="800" dirty="0"/>
          </a:p>
          <a:p>
            <a:pPr lvl="0">
              <a:lnSpc>
                <a:spcPct val="80000"/>
              </a:lnSpc>
            </a:pPr>
            <a:r>
              <a:rPr lang="en-US" altLang="zh-CN" sz="800" dirty="0"/>
              <a:t>1. </a:t>
            </a:r>
            <a:r>
              <a:rPr lang="zh-CN" altLang="en-US" sz="800" dirty="0"/>
              <a:t>微型、小型企业可直接由企业安全生产管理部门或安全生产管理人员负责建立企业台账。</a:t>
            </a:r>
            <a:endParaRPr lang="zh-CN" altLang="en-US" sz="800" dirty="0"/>
          </a:p>
          <a:p>
            <a:pPr lvl="0">
              <a:lnSpc>
                <a:spcPct val="80000"/>
              </a:lnSpc>
            </a:pPr>
            <a:r>
              <a:rPr lang="en-US" altLang="zh-CN" sz="800" dirty="0"/>
              <a:t>2. </a:t>
            </a:r>
            <a:r>
              <a:rPr lang="zh-CN" altLang="en-US" sz="800" dirty="0"/>
              <a:t>大中型企业可分级建立台账：</a:t>
            </a:r>
            <a:endParaRPr lang="zh-CN" altLang="en-US" sz="800" dirty="0"/>
          </a:p>
          <a:p>
            <a:pPr lvl="0">
              <a:lnSpc>
                <a:spcPct val="80000"/>
              </a:lnSpc>
            </a:pPr>
            <a:r>
              <a:rPr lang="zh-CN" altLang="en-US" sz="800" dirty="0"/>
              <a:t>（</a:t>
            </a:r>
            <a:r>
              <a:rPr lang="en-US" altLang="zh-CN" sz="800" dirty="0"/>
              <a:t>1</a:t>
            </a:r>
            <a:r>
              <a:rPr lang="zh-CN" altLang="en-US" sz="800" dirty="0"/>
              <a:t>）所在部门建立本部门的事故隐患排查治理台账；登记内容应包括所有在本部门发现的事故隐患，无论事故隐患是通过何种方法和方式发现的；</a:t>
            </a:r>
            <a:endParaRPr lang="zh-CN" altLang="en-US" sz="800" dirty="0"/>
          </a:p>
          <a:p>
            <a:pPr lvl="0">
              <a:lnSpc>
                <a:spcPct val="80000"/>
              </a:lnSpc>
            </a:pPr>
            <a:r>
              <a:rPr lang="zh-CN" altLang="en-US" sz="800" dirty="0"/>
              <a:t>（</a:t>
            </a:r>
            <a:r>
              <a:rPr lang="en-US" altLang="zh-CN" sz="800" dirty="0"/>
              <a:t>2</a:t>
            </a:r>
            <a:r>
              <a:rPr lang="zh-CN" altLang="en-US" sz="800" dirty="0"/>
              <a:t>）企业安全生产管理部门或安全生产管理人员负责建立重大事故隐患、重点事故隐患或企业级事故隐患的台账。</a:t>
            </a:r>
            <a:endParaRPr lang="zh-CN" altLang="en-US" sz="800" dirty="0"/>
          </a:p>
          <a:p>
            <a:pPr lvl="0">
              <a:lnSpc>
                <a:spcPct val="80000"/>
              </a:lnSpc>
            </a:pPr>
            <a:r>
              <a:rPr lang="en-US" altLang="zh-CN" sz="800" dirty="0"/>
              <a:t>3</a:t>
            </a:r>
            <a:r>
              <a:rPr lang="zh-CN" altLang="en-US" sz="800" dirty="0"/>
              <a:t>．企业集团应建立集团本部的事故隐患排查治理台账，并要求下属企业将重大事故隐患、重点事故隐患或企业级事故隐患的台账定期报集团备案。</a:t>
            </a:r>
            <a:endParaRPr lang="zh-CN" altLang="en-US" sz="800" dirty="0"/>
          </a:p>
          <a:p>
            <a:pPr lvl="0">
              <a:lnSpc>
                <a:spcPct val="80000"/>
              </a:lnSpc>
            </a:pPr>
            <a:r>
              <a:rPr lang="en-US" altLang="zh-CN" sz="800" dirty="0"/>
              <a:t>4. </a:t>
            </a:r>
            <a:r>
              <a:rPr lang="zh-CN" altLang="en-US" sz="800" dirty="0"/>
              <a:t>事故隐患排查治理台账应及时更新，并保存台账内登记的相关事故隐患的排查治理记录和资料；</a:t>
            </a:r>
            <a:endParaRPr lang="zh-CN" altLang="en-US" sz="800" dirty="0"/>
          </a:p>
          <a:p>
            <a:pPr lvl="0">
              <a:lnSpc>
                <a:spcPct val="80000"/>
              </a:lnSpc>
            </a:pPr>
            <a:r>
              <a:rPr lang="zh-CN" altLang="en-US" sz="800" dirty="0"/>
              <a:t>一般事故隐患排查治理的记录和资料至少保存</a:t>
            </a:r>
            <a:r>
              <a:rPr lang="en-US" altLang="zh-CN" sz="800" dirty="0"/>
              <a:t>1</a:t>
            </a:r>
            <a:r>
              <a:rPr lang="zh-CN" altLang="en-US" sz="800" dirty="0"/>
              <a:t>年；重大事故隐患、重点事故隐患或企业级事故隐患的排查治理记录和资料应汇总整理形成档案，宜长期保存。</a:t>
            </a:r>
            <a:endParaRPr lang="zh-CN" altLang="en-US" sz="800" dirty="0"/>
          </a:p>
          <a:p>
            <a:pPr lvl="0">
              <a:lnSpc>
                <a:spcPct val="80000"/>
              </a:lnSpc>
            </a:pPr>
            <a:r>
              <a:rPr lang="zh-CN" altLang="en-US" sz="800" dirty="0"/>
              <a:t>二、事故隐患排查治理台账的内容</a:t>
            </a:r>
            <a:endParaRPr lang="zh-CN" altLang="en-US" sz="800" dirty="0"/>
          </a:p>
          <a:p>
            <a:pPr lvl="0">
              <a:lnSpc>
                <a:spcPct val="80000"/>
              </a:lnSpc>
            </a:pPr>
            <a:r>
              <a:rPr lang="zh-CN" altLang="en-US" sz="800" dirty="0"/>
              <a:t>企业应明确事故隐患排查治理台账的格式，台账内容应包括事故隐患发现的时间、具体部位或者场所、事故隐患的等级、类别和具体情况、事故隐患治理的责任人、措施、事故隐患治理完成和验收情况等，推荐的格式如下：</a:t>
            </a:r>
            <a:endParaRPr lang="zh-CN" altLang="en-US" sz="800" dirty="0"/>
          </a:p>
          <a:p>
            <a:pPr lvl="0">
              <a:lnSpc>
                <a:spcPct val="80000"/>
              </a:lnSpc>
            </a:pPr>
            <a:r>
              <a:rPr lang="zh-CN" altLang="en-US" sz="800" dirty="0"/>
              <a:t>三、事故隐患排查治理档案</a:t>
            </a:r>
            <a:endParaRPr lang="zh-CN" altLang="en-US" sz="800" dirty="0"/>
          </a:p>
          <a:p>
            <a:pPr lvl="0">
              <a:lnSpc>
                <a:spcPct val="80000"/>
              </a:lnSpc>
            </a:pPr>
            <a:r>
              <a:rPr lang="zh-CN" altLang="en-US" sz="800" dirty="0"/>
              <a:t>应建立重大事故隐患、重点事故隐患或企业级事故隐患的事故隐患排查治理档案；其整理和存档要求如下：</a:t>
            </a:r>
            <a:endParaRPr lang="zh-CN" altLang="en-US" sz="800" dirty="0"/>
          </a:p>
          <a:p>
            <a:pPr lvl="0">
              <a:lnSpc>
                <a:spcPct val="80000"/>
              </a:lnSpc>
            </a:pPr>
            <a:r>
              <a:rPr lang="en-US" altLang="zh-CN" sz="800" dirty="0"/>
              <a:t>1</a:t>
            </a:r>
            <a:r>
              <a:rPr lang="zh-CN" altLang="en-US" sz="800" dirty="0"/>
              <a:t>．应明确事故隐患建档部门，负责事故隐患排查治理档案的建立和保存，一般应由企业安全生产管理部门负责建立，各部门提供事故隐患排查治理的资料。</a:t>
            </a:r>
            <a:endParaRPr lang="zh-CN" altLang="en-US" sz="800" dirty="0"/>
          </a:p>
          <a:p>
            <a:pPr lvl="0">
              <a:lnSpc>
                <a:spcPct val="80000"/>
              </a:lnSpc>
            </a:pPr>
            <a:r>
              <a:rPr lang="en-US" altLang="zh-CN" sz="800" dirty="0"/>
              <a:t>2</a:t>
            </a:r>
            <a:r>
              <a:rPr lang="zh-CN" altLang="en-US" sz="800" dirty="0"/>
              <a:t>．事故隐患排查治理档案应涵盖事故隐患排查、整改和验收的所有资料；包括事故隐患现状评估报告、事故隐患治理方案、验收报告及其他重要资料，也包括涉及外部检测、评估，检测、评估的资料。</a:t>
            </a:r>
            <a:endParaRPr lang="zh-CN" altLang="en-US" sz="800" dirty="0"/>
          </a:p>
          <a:p>
            <a:pPr lvl="0">
              <a:lnSpc>
                <a:spcPct val="80000"/>
              </a:lnSpc>
            </a:pPr>
            <a:r>
              <a:rPr lang="en-US" altLang="zh-CN" sz="800" dirty="0"/>
              <a:t>3. </a:t>
            </a:r>
            <a:r>
              <a:rPr lang="zh-CN" altLang="en-US" sz="800" dirty="0"/>
              <a:t>企业一般事故隐患排查治理台账应至少保存</a:t>
            </a:r>
            <a:r>
              <a:rPr lang="en-US" altLang="zh-CN" sz="800" dirty="0"/>
              <a:t>1</a:t>
            </a:r>
            <a:r>
              <a:rPr lang="zh-CN" altLang="en-US" sz="800" dirty="0"/>
              <a:t>年，重大事故隐患排查治理台账应至少保存</a:t>
            </a:r>
            <a:r>
              <a:rPr lang="en-US" altLang="zh-CN" sz="800" dirty="0"/>
              <a:t>3</a:t>
            </a:r>
            <a:r>
              <a:rPr lang="zh-CN" altLang="en-US" sz="800" dirty="0"/>
              <a:t>年。</a:t>
            </a:r>
            <a:endParaRPr lang="zh-CN" altLang="en-US" sz="800" dirty="0"/>
          </a:p>
          <a:p>
            <a:pPr lvl="0">
              <a:lnSpc>
                <a:spcPct val="80000"/>
              </a:lnSpc>
            </a:pPr>
            <a:r>
              <a:rPr lang="zh-CN" altLang="en-US" sz="800" dirty="0"/>
              <a:t>事故隐患的统计分析</a:t>
            </a:r>
            <a:endParaRPr lang="zh-CN" altLang="en-US" sz="800" dirty="0"/>
          </a:p>
          <a:p>
            <a:pPr lvl="0">
              <a:lnSpc>
                <a:spcPct val="80000"/>
              </a:lnSpc>
            </a:pPr>
            <a:r>
              <a:rPr lang="zh-CN" altLang="en-US" sz="800" dirty="0"/>
              <a:t>事故隐患的统计分析，是运用统计手段分析某一阶段、某一领域等特定的事故隐患排查和治理情况，包括事故隐患发生的趋势，为企业安全生产工作提供依据；应在事故隐患排查治理管理制度内，规定事故隐患统计分析的要求和方法。</a:t>
            </a:r>
            <a:endParaRPr lang="zh-CN" altLang="en-US" sz="800" dirty="0"/>
          </a:p>
          <a:p>
            <a:pPr lvl="0">
              <a:lnSpc>
                <a:spcPct val="80000"/>
              </a:lnSpc>
            </a:pPr>
            <a:r>
              <a:rPr lang="zh-CN" altLang="en-US" sz="800" dirty="0"/>
              <a:t>一、事故隐患统计分析的分类</a:t>
            </a:r>
            <a:endParaRPr lang="zh-CN" altLang="en-US" sz="800" dirty="0"/>
          </a:p>
          <a:p>
            <a:pPr lvl="0">
              <a:lnSpc>
                <a:spcPct val="80000"/>
              </a:lnSpc>
            </a:pPr>
            <a:r>
              <a:rPr lang="zh-CN" altLang="en-US" sz="800" dirty="0"/>
              <a:t>企业事故隐患统计分析管理制度内，应明确事故隐患统计分析的分类，通常包括以下类别：</a:t>
            </a:r>
            <a:endParaRPr lang="zh-CN" altLang="en-US" sz="800" dirty="0"/>
          </a:p>
          <a:p>
            <a:pPr lvl="0">
              <a:lnSpc>
                <a:spcPct val="80000"/>
              </a:lnSpc>
            </a:pPr>
            <a:r>
              <a:rPr lang="en-US" altLang="zh-CN" sz="800" dirty="0"/>
              <a:t>1</a:t>
            </a:r>
            <a:r>
              <a:rPr lang="zh-CN" altLang="en-US" sz="800" dirty="0"/>
              <a:t>．按事故隐患特性分类统计分析，如消防、电气、危险化学品、设备设施等。</a:t>
            </a:r>
            <a:endParaRPr lang="zh-CN" altLang="en-US" sz="800" dirty="0"/>
          </a:p>
          <a:p>
            <a:pPr lvl="0">
              <a:lnSpc>
                <a:spcPct val="80000"/>
              </a:lnSpc>
            </a:pPr>
            <a:r>
              <a:rPr lang="en-US" altLang="zh-CN" sz="800" dirty="0"/>
              <a:t>2</a:t>
            </a:r>
            <a:r>
              <a:rPr lang="zh-CN" altLang="en-US" sz="800" dirty="0"/>
              <a:t>．按造成事故隐患的原因分类统计分析，如人的不安全行为、物的不安全状态、环境的不良因素、管理缺陷。</a:t>
            </a:r>
            <a:endParaRPr lang="zh-CN" altLang="en-US" sz="800" dirty="0"/>
          </a:p>
          <a:p>
            <a:pPr lvl="0">
              <a:lnSpc>
                <a:spcPct val="80000"/>
              </a:lnSpc>
            </a:pPr>
            <a:r>
              <a:rPr lang="en-US" altLang="zh-CN" sz="800" dirty="0"/>
              <a:t>3</a:t>
            </a:r>
            <a:r>
              <a:rPr lang="zh-CN" altLang="en-US" sz="800" dirty="0"/>
              <a:t>．按事故隐患发现部位分类统计分析，如仓库、变配电室、厂区环境等。</a:t>
            </a:r>
            <a:endParaRPr lang="zh-CN" altLang="en-US" sz="800" dirty="0"/>
          </a:p>
          <a:p>
            <a:pPr lvl="0">
              <a:lnSpc>
                <a:spcPct val="80000"/>
              </a:lnSpc>
            </a:pPr>
            <a:r>
              <a:rPr lang="en-US" altLang="zh-CN" sz="800" dirty="0"/>
              <a:t>4</a:t>
            </a:r>
            <a:r>
              <a:rPr lang="zh-CN" altLang="en-US" sz="800" dirty="0"/>
              <a:t>．按事故隐患发现时间分类统计分析，如月度、季度、年度等。</a:t>
            </a:r>
            <a:endParaRPr lang="zh-CN" altLang="en-US" sz="800" dirty="0"/>
          </a:p>
          <a:p>
            <a:pPr lvl="0">
              <a:lnSpc>
                <a:spcPct val="80000"/>
              </a:lnSpc>
            </a:pPr>
            <a:r>
              <a:rPr lang="en-US" altLang="zh-CN" sz="800" dirty="0"/>
              <a:t>5</a:t>
            </a:r>
            <a:r>
              <a:rPr lang="zh-CN" altLang="en-US" sz="800" dirty="0"/>
              <a:t>．按事故隐患级别分类统计分析，如重大、重点事故隐患或企业级事故隐患、其他事故隐患等。</a:t>
            </a:r>
            <a:endParaRPr lang="zh-CN" altLang="en-US" sz="800" dirty="0"/>
          </a:p>
          <a:p>
            <a:pPr lvl="0">
              <a:lnSpc>
                <a:spcPct val="80000"/>
              </a:lnSpc>
            </a:pPr>
            <a:r>
              <a:rPr lang="en-US" altLang="zh-CN" sz="800" dirty="0"/>
              <a:t>6. </a:t>
            </a:r>
            <a:r>
              <a:rPr lang="zh-CN" altLang="en-US" sz="800" dirty="0"/>
              <a:t>按事故隐患发生的频次分类统计分析，包括首次、重复等。</a:t>
            </a:r>
            <a:endParaRPr lang="zh-CN" altLang="en-US" sz="800" dirty="0"/>
          </a:p>
          <a:p>
            <a:pPr lvl="0">
              <a:lnSpc>
                <a:spcPct val="80000"/>
              </a:lnSpc>
            </a:pPr>
            <a:r>
              <a:rPr lang="zh-CN" altLang="en-US" sz="800" dirty="0"/>
              <a:t>二、事故隐患统计分析的频次和方法</a:t>
            </a:r>
            <a:endParaRPr lang="zh-CN" altLang="en-US" sz="800" dirty="0"/>
          </a:p>
          <a:p>
            <a:pPr lvl="0">
              <a:lnSpc>
                <a:spcPct val="80000"/>
              </a:lnSpc>
            </a:pPr>
            <a:r>
              <a:rPr lang="zh-CN" altLang="en-US" sz="800" dirty="0"/>
              <a:t>企业事故隐患统计分析管理制度书内，应明确事故隐患统计分析的频次和方法，统计分析的频次根据企业情况确定，小型、微型企业至少每年一次；大中型企业至少每年一次，下属部门每季度一次；统计分析表的分析内容，可参照附件</a:t>
            </a:r>
            <a:r>
              <a:rPr lang="en-US" altLang="zh-CN" sz="800" dirty="0"/>
              <a:t>14</a:t>
            </a:r>
            <a:r>
              <a:rPr lang="zh-CN" altLang="en-US" sz="800" dirty="0"/>
              <a:t>事故隐患统计分析表格式；统计分析可选择的方法包括：</a:t>
            </a:r>
            <a:endParaRPr lang="zh-CN" altLang="en-US" sz="800" dirty="0"/>
          </a:p>
          <a:p>
            <a:pPr lvl="0">
              <a:lnSpc>
                <a:spcPct val="80000"/>
              </a:lnSpc>
            </a:pPr>
            <a:r>
              <a:rPr lang="en-US" altLang="zh-CN" sz="800" dirty="0"/>
              <a:t>1</a:t>
            </a:r>
            <a:r>
              <a:rPr lang="zh-CN" altLang="en-US" sz="800" dirty="0"/>
              <a:t>．历年对比分析法：对某些类别事故的历年排查治理数据进行统计，通过同期对比，对各类事故隐患排查治理的历史趋势作出判断和评价。</a:t>
            </a:r>
            <a:endParaRPr lang="zh-CN" altLang="en-US" sz="800" dirty="0"/>
          </a:p>
          <a:p>
            <a:pPr lvl="0">
              <a:lnSpc>
                <a:spcPct val="80000"/>
              </a:lnSpc>
            </a:pPr>
            <a:r>
              <a:rPr lang="en-US" altLang="zh-CN" sz="800" dirty="0"/>
              <a:t>2</a:t>
            </a:r>
            <a:r>
              <a:rPr lang="zh-CN" altLang="en-US" sz="800" dirty="0"/>
              <a:t>．分类统计分析法：针对不同类别事故隐患数据，分析各类型的事故隐患当年在不同部门、部位发生的频次，包括首次发生、重复发生的数量，对企业当年各类事故隐患排查治理现状作出判断和评价。</a:t>
            </a:r>
            <a:endParaRPr lang="zh-CN" altLang="en-US" sz="800" dirty="0"/>
          </a:p>
          <a:p>
            <a:pPr lvl="0">
              <a:lnSpc>
                <a:spcPct val="80000"/>
              </a:lnSpc>
            </a:pPr>
            <a:r>
              <a:rPr lang="zh-CN" altLang="en-US" sz="800" dirty="0"/>
              <a:t>三、事故隐患统计分析结果的应用</a:t>
            </a:r>
            <a:endParaRPr lang="zh-CN" altLang="en-US" sz="800" dirty="0"/>
          </a:p>
          <a:p>
            <a:pPr lvl="0">
              <a:lnSpc>
                <a:spcPct val="80000"/>
              </a:lnSpc>
            </a:pPr>
            <a:r>
              <a:rPr lang="zh-CN" altLang="en-US" sz="800" dirty="0"/>
              <a:t>事故隐患统计分析的目的是为企业安全生产管理提供决策依据，其主要的应用包括：</a:t>
            </a:r>
            <a:endParaRPr lang="en-US" altLang="x-none" sz="800" dirty="0"/>
          </a:p>
          <a:p>
            <a:pPr lvl="0">
              <a:lnSpc>
                <a:spcPct val="80000"/>
              </a:lnSpc>
            </a:pPr>
            <a:r>
              <a:rPr lang="en-US" altLang="zh-CN" sz="800" dirty="0"/>
              <a:t>1. </a:t>
            </a:r>
            <a:r>
              <a:rPr lang="zh-CN" altLang="en-US" sz="800" dirty="0"/>
              <a:t>事故隐患排查治理的统计分析结果应可作为企业安全管理现状评估的依据；从而提出安全生产工作的各项持续改进措施和建议。</a:t>
            </a:r>
            <a:endParaRPr lang="zh-CN" altLang="en-US" sz="800" dirty="0"/>
          </a:p>
          <a:p>
            <a:pPr lvl="0">
              <a:lnSpc>
                <a:spcPct val="80000"/>
              </a:lnSpc>
            </a:pPr>
            <a:r>
              <a:rPr lang="en-US" altLang="zh-CN" sz="800" dirty="0"/>
              <a:t>2</a:t>
            </a:r>
            <a:r>
              <a:rPr lang="zh-CN" altLang="en-US" sz="800" dirty="0"/>
              <a:t>．事故隐患排查治理的统计分析结果应可作为企业安全工作计划策划的依据；从而策划出企业下步安全工作计划的重点。</a:t>
            </a:r>
            <a:endParaRPr lang="zh-CN" altLang="en-US" sz="800" dirty="0"/>
          </a:p>
          <a:p>
            <a:pPr lvl="0">
              <a:lnSpc>
                <a:spcPct val="80000"/>
              </a:lnSpc>
            </a:pPr>
            <a:r>
              <a:rPr lang="en-US" altLang="zh-CN" sz="800" dirty="0"/>
              <a:t>3</a:t>
            </a:r>
            <a:r>
              <a:rPr lang="zh-CN" altLang="en-US" sz="800" dirty="0"/>
              <a:t>．事故隐患排查治理的统计分析结果可作为安全生产趋势预测预警的依据；可通过建立事故隐患排查治理情况的分析的数学模型，为企业事故预警提供有效的依据。</a:t>
            </a:r>
            <a:endParaRPr lang="zh-CN" altLang="en-US" sz="800" dirty="0"/>
          </a:p>
          <a:p>
            <a:pPr lvl="0">
              <a:lnSpc>
                <a:spcPct val="80000"/>
              </a:lnSpc>
            </a:pPr>
            <a:endParaRPr lang="zh-CN" altLang="en-US" sz="800" dirty="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xfrm>
            <a:off x="1141413" y="684213"/>
            <a:ext cx="4573587" cy="3429000"/>
          </a:xfrm>
        </p:spPr>
      </p:sp>
      <p:sp>
        <p:nvSpPr>
          <p:cNvPr id="60419" name="Rectangle 3"/>
          <p:cNvSpPr>
            <a:spLocks noGrp="1"/>
          </p:cNvSpPr>
          <p:nvPr>
            <p:ph type="body"/>
          </p:nvPr>
        </p:nvSpPr>
        <p:spPr>
          <a:xfrm>
            <a:off x="684213" y="4341813"/>
            <a:ext cx="5486400" cy="4116387"/>
          </a:xfrm>
        </p:spPr>
        <p:txBody>
          <a:bodyPr wrap="square" lIns="91440" tIns="45720" rIns="91440" bIns="45720" anchor="ctr"/>
          <a:lstStyle/>
          <a:p>
            <a:pPr lvl="0">
              <a:lnSpc>
                <a:spcPct val="80000"/>
              </a:lnSpc>
            </a:pPr>
            <a:r>
              <a:rPr lang="zh-CN" altLang="en-US" sz="900" dirty="0"/>
              <a:t>事故隐患排查治理考核奖惩制度</a:t>
            </a:r>
            <a:endParaRPr lang="zh-CN" altLang="en-US" sz="900" dirty="0"/>
          </a:p>
          <a:p>
            <a:pPr lvl="0">
              <a:lnSpc>
                <a:spcPct val="80000"/>
              </a:lnSpc>
            </a:pPr>
            <a:r>
              <a:rPr lang="zh-CN" altLang="en-US" sz="900" dirty="0"/>
              <a:t>企业事故隐患排查治理工作机制应落地生根，为此，企业应建立事故隐患排查治理的考核奖惩制度；考核奖惩制度针对的是事故隐患排查和治理各项工作的职责是否落实，工作是否到位、工作是否有效；只有建立并实施考核奖惩制度，方可将工作职责落实到相关部门和岗位。</a:t>
            </a:r>
            <a:endParaRPr lang="zh-CN" altLang="en-US" sz="900" dirty="0"/>
          </a:p>
          <a:p>
            <a:pPr lvl="0">
              <a:lnSpc>
                <a:spcPct val="80000"/>
              </a:lnSpc>
            </a:pPr>
            <a:r>
              <a:rPr lang="zh-CN" altLang="en-US" sz="900" dirty="0"/>
              <a:t>一、事故隐患排查治理的考核</a:t>
            </a:r>
            <a:endParaRPr lang="zh-CN" altLang="en-US" sz="900" dirty="0"/>
          </a:p>
          <a:p>
            <a:pPr lvl="0">
              <a:lnSpc>
                <a:spcPct val="80000"/>
              </a:lnSpc>
            </a:pPr>
            <a:r>
              <a:rPr lang="zh-CN" altLang="en-US" sz="900" dirty="0"/>
              <a:t>企业事故隐患排查治理考核奖惩制度应具体规定考核频次、考核项目及考核方法等：</a:t>
            </a:r>
            <a:endParaRPr lang="zh-CN" altLang="en-US" sz="900" dirty="0"/>
          </a:p>
          <a:p>
            <a:pPr lvl="0">
              <a:lnSpc>
                <a:spcPct val="80000"/>
              </a:lnSpc>
            </a:pPr>
            <a:r>
              <a:rPr lang="en-US" altLang="zh-CN" sz="900" dirty="0"/>
              <a:t>1</a:t>
            </a:r>
            <a:r>
              <a:rPr lang="zh-CN" altLang="en-US" sz="900" dirty="0"/>
              <a:t>．企业应确定事故隐患排查治理奖惩的考核频次，通常可与企业绩效考核频次一致，宜包括季度考核和年度考核；小型、微型企业可仅进行企业级考核，大中型企业可实施企业和重点部门的两级考核。</a:t>
            </a:r>
            <a:endParaRPr lang="zh-CN" altLang="en-US" sz="900" dirty="0"/>
          </a:p>
          <a:p>
            <a:pPr lvl="0">
              <a:lnSpc>
                <a:spcPct val="80000"/>
              </a:lnSpc>
            </a:pPr>
            <a:r>
              <a:rPr lang="en-US" altLang="zh-CN" sz="900" dirty="0"/>
              <a:t>2. </a:t>
            </a:r>
            <a:r>
              <a:rPr lang="zh-CN" altLang="en-US" sz="900" dirty="0"/>
              <a:t>根据事故隐患排查治理工作机制，确定考核项目，可包括责任制落实情况、制度执行情况、事故隐患排查和治理的充分性和有效性等，具体可参照附件</a:t>
            </a:r>
            <a:r>
              <a:rPr lang="en-US" altLang="zh-CN" sz="900" dirty="0"/>
              <a:t>15</a:t>
            </a:r>
            <a:r>
              <a:rPr lang="zh-CN" altLang="en-US" sz="900" dirty="0"/>
              <a:t>事故隐患排查治理考核奖惩制度范本，小型、微型企业可适当简化。</a:t>
            </a:r>
            <a:endParaRPr lang="zh-CN" altLang="en-US" sz="900" dirty="0"/>
          </a:p>
          <a:p>
            <a:pPr lvl="0">
              <a:lnSpc>
                <a:spcPct val="80000"/>
              </a:lnSpc>
            </a:pPr>
            <a:r>
              <a:rPr lang="en-US" altLang="zh-CN" sz="900" dirty="0"/>
              <a:t>3</a:t>
            </a:r>
            <a:r>
              <a:rPr lang="zh-CN" altLang="en-US" sz="900" dirty="0"/>
              <a:t>．事故隐患治理考核的核心是治理的有效性，可通过对后续跟踪等方法，对治理的效果进行跟踪</a:t>
            </a:r>
            <a:endParaRPr lang="zh-CN" altLang="en-US" sz="900" dirty="0"/>
          </a:p>
          <a:p>
            <a:pPr lvl="0">
              <a:lnSpc>
                <a:spcPct val="80000"/>
              </a:lnSpc>
            </a:pPr>
            <a:r>
              <a:rPr lang="zh-CN" altLang="en-US" sz="900" dirty="0"/>
              <a:t>评价，确定有效性考核的目标。</a:t>
            </a:r>
            <a:endParaRPr lang="zh-CN" altLang="en-US" sz="900" dirty="0"/>
          </a:p>
          <a:p>
            <a:pPr lvl="0">
              <a:lnSpc>
                <a:spcPct val="80000"/>
              </a:lnSpc>
            </a:pPr>
            <a:r>
              <a:rPr lang="zh-CN" altLang="en-US" sz="900" dirty="0"/>
              <a:t>二、事故隐患排查治理的激励和处罚</a:t>
            </a:r>
            <a:endParaRPr lang="zh-CN" altLang="en-US" sz="900" dirty="0"/>
          </a:p>
          <a:p>
            <a:pPr lvl="0">
              <a:lnSpc>
                <a:spcPct val="80000"/>
              </a:lnSpc>
            </a:pPr>
            <a:r>
              <a:rPr lang="en-US" altLang="zh-CN" sz="900" dirty="0"/>
              <a:t>1. </a:t>
            </a:r>
            <a:r>
              <a:rPr lang="zh-CN" altLang="en-US" sz="900" dirty="0"/>
              <a:t>企业事故隐患排查治理考核奖惩制度应具体规定激励和处罚的标准和方法，包括：</a:t>
            </a:r>
            <a:endParaRPr lang="zh-CN" altLang="en-US" sz="900" dirty="0"/>
          </a:p>
          <a:p>
            <a:pPr lvl="0">
              <a:lnSpc>
                <a:spcPct val="80000"/>
              </a:lnSpc>
            </a:pPr>
            <a:r>
              <a:rPr lang="zh-CN" altLang="en-US" sz="900" dirty="0"/>
              <a:t>（</a:t>
            </a:r>
            <a:r>
              <a:rPr lang="en-US" altLang="zh-CN" sz="900" dirty="0"/>
              <a:t>1</a:t>
            </a:r>
            <a:r>
              <a:rPr lang="zh-CN" altLang="en-US" sz="900" dirty="0"/>
              <a:t>）对于主动排查事故隐患并主动治理的部门、岗位人员，应推广经验，并给予奖励和其他激励措施；</a:t>
            </a:r>
            <a:endParaRPr lang="zh-CN" altLang="en-US" sz="900" dirty="0"/>
          </a:p>
          <a:p>
            <a:pPr lvl="0">
              <a:lnSpc>
                <a:spcPct val="80000"/>
              </a:lnSpc>
            </a:pPr>
            <a:r>
              <a:rPr lang="zh-CN" altLang="en-US" sz="900" dirty="0"/>
              <a:t>（</a:t>
            </a:r>
            <a:r>
              <a:rPr lang="en-US" altLang="zh-CN" sz="900" dirty="0"/>
              <a:t>2</a:t>
            </a:r>
            <a:r>
              <a:rPr lang="zh-CN" altLang="en-US" sz="900" dirty="0"/>
              <a:t>）对于在事故隐患排查治理工作中做出突出贡献的部门、人员，应树立典型，并给予奖励和其他激励措施；</a:t>
            </a:r>
            <a:endParaRPr lang="zh-CN" altLang="en-US" sz="900" dirty="0"/>
          </a:p>
          <a:p>
            <a:pPr lvl="0">
              <a:lnSpc>
                <a:spcPct val="80000"/>
              </a:lnSpc>
            </a:pPr>
            <a:r>
              <a:rPr lang="zh-CN" altLang="en-US" sz="900" dirty="0"/>
              <a:t>（</a:t>
            </a:r>
            <a:r>
              <a:rPr lang="en-US" altLang="zh-CN" sz="900" dirty="0"/>
              <a:t>3</a:t>
            </a:r>
            <a:r>
              <a:rPr lang="zh-CN" altLang="en-US" sz="900" dirty="0"/>
              <a:t>）对于不能配合排查、瞒报或隐藏事故隐患的部门、岗位人员应进行批评教育，经教育无效且多次违章的，给予处罚，包括经济处罚；</a:t>
            </a:r>
            <a:endParaRPr lang="zh-CN" altLang="en-US" sz="900" dirty="0"/>
          </a:p>
          <a:p>
            <a:pPr lvl="0">
              <a:lnSpc>
                <a:spcPct val="80000"/>
              </a:lnSpc>
            </a:pPr>
            <a:r>
              <a:rPr lang="zh-CN" altLang="en-US" sz="900" dirty="0"/>
              <a:t>（</a:t>
            </a:r>
            <a:r>
              <a:rPr lang="en-US" altLang="zh-CN" sz="900" dirty="0"/>
              <a:t>4</a:t>
            </a:r>
            <a:r>
              <a:rPr lang="zh-CN" altLang="en-US" sz="900" dirty="0"/>
              <a:t>）对于不能按要求进行治理，或未完成事故隐患排查治理指标的部门、岗位人员应要求其限期完成，限期仍未完成的，应给予处罚，包括经济处罚。</a:t>
            </a:r>
            <a:endParaRPr lang="zh-CN" altLang="en-US" sz="900" dirty="0"/>
          </a:p>
          <a:p>
            <a:pPr lvl="0">
              <a:lnSpc>
                <a:spcPct val="80000"/>
              </a:lnSpc>
            </a:pPr>
            <a:r>
              <a:rPr lang="en-US" altLang="zh-CN" sz="900" dirty="0"/>
              <a:t>2. </a:t>
            </a:r>
            <a:r>
              <a:rPr lang="zh-CN" altLang="en-US" sz="900" dirty="0"/>
              <a:t>企业事故隐患排查治理考核奖惩的内容应至少包括：</a:t>
            </a:r>
            <a:endParaRPr lang="zh-CN" altLang="en-US" sz="900" dirty="0"/>
          </a:p>
          <a:p>
            <a:pPr lvl="0">
              <a:lnSpc>
                <a:spcPct val="80000"/>
              </a:lnSpc>
            </a:pPr>
            <a:r>
              <a:rPr lang="zh-CN" altLang="en-US" sz="900" dirty="0"/>
              <a:t>（</a:t>
            </a:r>
            <a:r>
              <a:rPr lang="en-US" altLang="zh-CN" sz="900" dirty="0"/>
              <a:t>1</a:t>
            </a:r>
            <a:r>
              <a:rPr lang="zh-CN" altLang="en-US" sz="900" dirty="0"/>
              <a:t>）事故隐患排查治理责任制落实情况，包括：是否按要求履行事故隐患排查治理责任；事故隐患公示、原因分析、评估、统计分析工作是否落实到位等；</a:t>
            </a:r>
            <a:endParaRPr lang="zh-CN" altLang="en-US" sz="900" dirty="0"/>
          </a:p>
          <a:p>
            <a:pPr lvl="0">
              <a:lnSpc>
                <a:spcPct val="80000"/>
              </a:lnSpc>
            </a:pPr>
            <a:r>
              <a:rPr lang="zh-CN" altLang="en-US" sz="900" dirty="0"/>
              <a:t>（</a:t>
            </a:r>
            <a:r>
              <a:rPr lang="en-US" altLang="zh-CN" sz="900" dirty="0"/>
              <a:t>2</a:t>
            </a:r>
            <a:r>
              <a:rPr lang="zh-CN" altLang="en-US" sz="900" dirty="0"/>
              <a:t>）事故隐患排查治理充分性和有效性，包括：隐患治理是否有效，相同的隐患是否不重复发生；是否营造部门事故隐患排查治理良好氛围，部门员工能积极参与，主动排查治理隐患等；</a:t>
            </a:r>
            <a:endParaRPr lang="zh-CN" altLang="en-US" sz="900" dirty="0"/>
          </a:p>
          <a:p>
            <a:pPr lvl="0">
              <a:lnSpc>
                <a:spcPct val="80000"/>
              </a:lnSpc>
            </a:pPr>
            <a:r>
              <a:rPr lang="zh-CN" altLang="en-US" sz="900" dirty="0"/>
              <a:t>（</a:t>
            </a:r>
            <a:r>
              <a:rPr lang="en-US" altLang="zh-CN" sz="900" dirty="0"/>
              <a:t>3</a:t>
            </a:r>
            <a:r>
              <a:rPr lang="zh-CN" altLang="en-US" sz="900" dirty="0"/>
              <a:t>）在事故隐患排查治理工作方面做出突出贡献的，通常包括：举报重要、重大事故隐患的；对违章行为进行阻止并举报的；提出切实有效的隐患排查治理建议，被采纳并且效果明显的；发现重大、重要事故隐患后能立即采取措施，避免事故发生的等。</a:t>
            </a:r>
            <a:endParaRPr lang="zh-CN" altLang="en-US" sz="900" dirty="0"/>
          </a:p>
          <a:p>
            <a:pPr lvl="0">
              <a:lnSpc>
                <a:spcPct val="80000"/>
              </a:lnSpc>
            </a:pPr>
            <a:endParaRPr lang="zh-CN" altLang="en-US" sz="900"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1141413" y="684213"/>
            <a:ext cx="4573587" cy="3429000"/>
          </a:xfrm>
        </p:spPr>
      </p:sp>
      <p:sp>
        <p:nvSpPr>
          <p:cNvPr id="45059" name="文本占位符 2"/>
          <p:cNvSpPr>
            <a:spLocks noGrp="1"/>
          </p:cNvSpPr>
          <p:nvPr>
            <p:ph type="body"/>
          </p:nvPr>
        </p:nvSpPr>
        <p:spPr>
          <a:xfrm>
            <a:off x="684213" y="4341813"/>
            <a:ext cx="5486400" cy="4116387"/>
          </a:xfrm>
        </p:spPr>
        <p:txBody>
          <a:bodyPr wrap="square" lIns="91440" tIns="45720" rIns="91440" bIns="45720" anchor="ctr"/>
          <a:lstStyle/>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xfrm>
            <a:off x="1141413" y="684213"/>
            <a:ext cx="4573587" cy="3429000"/>
          </a:xfrm>
        </p:spPr>
      </p:sp>
      <p:sp>
        <p:nvSpPr>
          <p:cNvPr id="46083" name="Rectangle 3"/>
          <p:cNvSpPr>
            <a:spLocks noGrp="1"/>
          </p:cNvSpPr>
          <p:nvPr>
            <p:ph type="body"/>
          </p:nvPr>
        </p:nvSpPr>
        <p:spPr>
          <a:xfrm>
            <a:off x="684213" y="4341813"/>
            <a:ext cx="5486400" cy="4116387"/>
          </a:xfrm>
        </p:spPr>
        <p:txBody>
          <a:bodyPr wrap="square" lIns="91440" tIns="45720" rIns="91440" bIns="45720" anchor="ctr"/>
          <a:lstStyle/>
          <a:p>
            <a:pPr lvl="0">
              <a:lnSpc>
                <a:spcPct val="80000"/>
              </a:lnSpc>
            </a:pPr>
            <a:r>
              <a:rPr lang="zh-CN" altLang="en-US" sz="1400" dirty="0"/>
              <a:t>事故隐患的判定应包括人的因素、物的因素、环境因素和管理因素等四个方面：</a:t>
            </a:r>
            <a:endParaRPr lang="zh-CN" altLang="en-US" sz="1400" dirty="0"/>
          </a:p>
          <a:p>
            <a:pPr lvl="0">
              <a:lnSpc>
                <a:spcPct val="80000"/>
              </a:lnSpc>
            </a:pPr>
            <a:r>
              <a:rPr lang="zh-CN" altLang="en-US" sz="1400" dirty="0"/>
              <a:t>（</a:t>
            </a:r>
            <a:r>
              <a:rPr lang="en-US" altLang="zh-CN" sz="1400" dirty="0"/>
              <a:t>1</a:t>
            </a:r>
            <a:r>
              <a:rPr lang="zh-CN" altLang="en-US" sz="1400" dirty="0"/>
              <a:t>）人的不安全行为产生的事故隐患，指人在工作过程中的操作或其他具体行为不符合安全规定，且可能导致事故的现象；如：违章指挥；员工不遵守安全操作规程；技术水平、身体状况等不符合岗位要求的人员上岗作业等；对习惯性违章操作不以为然，对事故隐患的存在抱有侥幸心理；员工不使用或不正确佩戴个人安全防护用品等；</a:t>
            </a:r>
            <a:endParaRPr lang="zh-CN" altLang="en-US" sz="1400" dirty="0"/>
          </a:p>
          <a:p>
            <a:pPr lvl="0">
              <a:lnSpc>
                <a:spcPct val="80000"/>
              </a:lnSpc>
            </a:pPr>
            <a:r>
              <a:rPr lang="zh-CN" altLang="en-US" sz="1400" dirty="0"/>
              <a:t>（</a:t>
            </a:r>
            <a:r>
              <a:rPr lang="en-US" altLang="zh-CN" sz="1400" dirty="0"/>
              <a:t>2</a:t>
            </a:r>
            <a:r>
              <a:rPr lang="zh-CN" altLang="en-US" sz="1400" dirty="0"/>
              <a:t>）物的危险状态产生的事故隐患，指生产过程或生产区域内的物的条件不符合安全要求，且可能导致事故的现象；如：设备自身的安全防护装置缺少、不全或长期损坏待修；设备的设计存在缺陷，易引发员工误操作，造成事故；安全防护装置和个体防护用品的质量存在缺陷，起不到防护作用；易燃易爆场所设备设施未采用防爆电气、设备设施防静电接地损坏；消防器材不合格或已过期等；</a:t>
            </a:r>
            <a:endParaRPr lang="zh-CN" altLang="en-US" sz="1400" dirty="0"/>
          </a:p>
          <a:p>
            <a:pPr lvl="0">
              <a:lnSpc>
                <a:spcPct val="80000"/>
              </a:lnSpc>
            </a:pPr>
            <a:r>
              <a:rPr lang="zh-CN" altLang="en-US" sz="1400" dirty="0"/>
              <a:t>（</a:t>
            </a:r>
            <a:r>
              <a:rPr lang="en-US" altLang="zh-CN" sz="1400" dirty="0"/>
              <a:t>3</a:t>
            </a:r>
            <a:r>
              <a:rPr lang="zh-CN" altLang="en-US" sz="1400" dirty="0"/>
              <a:t>）环境的不良因素产生的事故隐患，指作业环境存在的诱发人为差错、设备失效，且可能导致事故的现象；如：厂房、车间内部采光达不到要求，室内温度过高或过低、通风不良；生产工具、成品、半成品、边角废料等随意丢放，占用消防通道和工作区域；作业地面脏乱、地面湿滑；建筑物和其他结构存在缺陷；选择的行车路线经常出现不良气候条件等；</a:t>
            </a:r>
            <a:endParaRPr lang="zh-CN" altLang="en-US" sz="1400" dirty="0"/>
          </a:p>
          <a:p>
            <a:pPr lvl="0">
              <a:lnSpc>
                <a:spcPct val="80000"/>
              </a:lnSpc>
            </a:pPr>
            <a:r>
              <a:rPr lang="zh-CN" altLang="en-US" sz="1400" dirty="0"/>
              <a:t>（</a:t>
            </a:r>
            <a:r>
              <a:rPr lang="en-US" altLang="zh-CN" sz="1400" dirty="0"/>
              <a:t>4</a:t>
            </a:r>
            <a:r>
              <a:rPr lang="zh-CN" altLang="en-US" sz="1400" dirty="0"/>
              <a:t>）管理的缺陷产生的事故隐患，指生产活动中各种组织、协调等安全管理活动存在的缺陷，且可能导致事故的现象；如：安全生产相关规章制度、安全操作规程不完善、不健全；管理者对本岗位业务范围内的安全工作管理不到位、监管不力；新员工未进行企业、部门、班组三级安全教育就上岗作业；危险作业不按制度进行审批、作业前交底和作业过程监护；可能发生紧急情况、事故的场所无应急预案或应急措施，或未组织预案演练等</a:t>
            </a:r>
            <a:endParaRPr lang="zh-CN" altLang="en-US" sz="1400"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6700838" y="4730750"/>
            <a:ext cx="847725" cy="635000"/>
          </a:xfrm>
        </p:spPr>
      </p:sp>
      <p:sp>
        <p:nvSpPr>
          <p:cNvPr id="47107" name="备注占位符 2"/>
          <p:cNvSpPr>
            <a:spLocks noGrp="1" noRot="1" noChangeAspect="1"/>
          </p:cNvSpPr>
          <p:nvPr>
            <p:ph type="body"/>
          </p:nvPr>
        </p:nvSpPr>
        <p:spPr>
          <a:xfrm>
            <a:off x="455613" y="1598613"/>
            <a:ext cx="8229600" cy="4525962"/>
          </a:xfrm>
        </p:spPr>
        <p:txBody>
          <a:bodyPr wrap="square" lIns="91440" tIns="45720" rIns="91440" bIns="45720" anchor="ctr"/>
          <a:lstStyle/>
          <a:p>
            <a:pPr lvl="0">
              <a:lnSpc>
                <a:spcPct val="120000"/>
              </a:lnSpc>
              <a:spcBef>
                <a:spcPct val="0"/>
              </a:spcBef>
            </a:pPr>
            <a:r>
              <a:rPr lang="zh-CN" altLang="en-US" dirty="0"/>
              <a:t>事故隐患分级的目的是区分事故隐患的严重性、治理的紧迫性、治理的责任、上报的要求，最终通过事故隐患治理消除事故隐患，应在事故隐患排查管理制度内规定本企业的事故隐患分级标准；事故隐患分级应以事故隐患的整改、治理的难度及其严重度、影响范围为基本原则，分为重大和一般事故隐患。</a:t>
            </a:r>
            <a:endParaRPr lang="zh-CN" altLang="en-US" dirty="0"/>
          </a:p>
          <a:p>
            <a:pPr lvl="0">
              <a:lnSpc>
                <a:spcPct val="120000"/>
              </a:lnSpc>
              <a:spcBef>
                <a:spcPct val="0"/>
              </a:spcBef>
            </a:pPr>
            <a:r>
              <a:rPr lang="zh-CN" altLang="en-US" dirty="0"/>
              <a:t>一、重大事故隐患</a:t>
            </a:r>
            <a:endParaRPr lang="zh-CN" altLang="en-US" dirty="0"/>
          </a:p>
          <a:p>
            <a:pPr lvl="0">
              <a:lnSpc>
                <a:spcPct val="120000"/>
              </a:lnSpc>
              <a:spcBef>
                <a:spcPct val="0"/>
              </a:spcBef>
            </a:pPr>
            <a:r>
              <a:rPr lang="zh-CN" altLang="en-US" dirty="0"/>
              <a:t>重大事故隐患应按照</a:t>
            </a:r>
            <a:r>
              <a:rPr lang="en-US" altLang="zh-CN" dirty="0"/>
              <a:t>《</a:t>
            </a:r>
            <a:r>
              <a:rPr lang="zh-CN" altLang="en-US" dirty="0"/>
              <a:t>安全生产事故隐患排查治理暂行规定</a:t>
            </a:r>
            <a:r>
              <a:rPr lang="en-US" altLang="zh-CN" dirty="0"/>
              <a:t>》</a:t>
            </a:r>
            <a:r>
              <a:rPr lang="zh-CN" altLang="en-US" dirty="0"/>
              <a:t>和北京市发布的重大事故隐患判定标准</a:t>
            </a:r>
            <a:r>
              <a:rPr lang="zh-CN" altLang="en-US" sz="1600" dirty="0"/>
              <a:t>进行确定，其原则是：重大事故隐患是指危害和整改难度较大，事故风险较高、影响范围较大，应当全部或者局部停产停业，并经过一定时间治理方能排除的事故隐患，或者因外部因素影响致使生产经营单位自身难以治理的事故隐患。</a:t>
            </a:r>
            <a:endParaRPr lang="zh-CN" altLang="en-US" sz="1600" dirty="0"/>
          </a:p>
          <a:p>
            <a:pPr lvl="0">
              <a:lnSpc>
                <a:spcPct val="120000"/>
              </a:lnSpc>
              <a:spcBef>
                <a:spcPct val="0"/>
              </a:spcBef>
            </a:pPr>
            <a:r>
              <a:rPr lang="zh-CN" altLang="en-US" sz="1600" dirty="0"/>
              <a:t>二、一般事故隐患</a:t>
            </a:r>
            <a:endParaRPr lang="zh-CN" altLang="en-US" sz="1600" dirty="0"/>
          </a:p>
          <a:p>
            <a:pPr lvl="0">
              <a:lnSpc>
                <a:spcPct val="120000"/>
              </a:lnSpc>
              <a:spcBef>
                <a:spcPct val="0"/>
              </a:spcBef>
            </a:pPr>
            <a:r>
              <a:rPr lang="en-US" altLang="zh-CN" sz="1600" dirty="0"/>
              <a:t>1. </a:t>
            </a:r>
            <a:r>
              <a:rPr lang="zh-CN" altLang="en-US" sz="1600" dirty="0"/>
              <a:t>一般事故隐患，是指危害和整改难度较小，企业发现后能够组织治理的事故隐患。企业可根据自身情况对一般事故隐患进一步细化分级，推荐的分级方法如下：</a:t>
            </a:r>
            <a:endParaRPr lang="zh-CN" altLang="en-US" sz="1600" dirty="0"/>
          </a:p>
          <a:p>
            <a:pPr lvl="0">
              <a:lnSpc>
                <a:spcPct val="120000"/>
              </a:lnSpc>
              <a:spcBef>
                <a:spcPct val="0"/>
              </a:spcBef>
            </a:pPr>
            <a:r>
              <a:rPr lang="zh-CN" altLang="en-US" sz="1600" dirty="0"/>
              <a:t>（</a:t>
            </a:r>
            <a:r>
              <a:rPr lang="en-US" altLang="zh-CN" sz="1600" dirty="0"/>
              <a:t>1</a:t>
            </a:r>
            <a:r>
              <a:rPr lang="zh-CN" altLang="en-US" sz="1600" dirty="0"/>
              <a:t>）事故隐患发生现场、班组或岗位可以立即采取措施消除的事故隐患，一般不分级，通常不纳入台帐和统计分析；</a:t>
            </a:r>
            <a:endParaRPr lang="zh-CN" altLang="en-US" sz="1600" dirty="0"/>
          </a:p>
          <a:p>
            <a:pPr lvl="0">
              <a:lnSpc>
                <a:spcPct val="120000"/>
              </a:lnSpc>
              <a:spcBef>
                <a:spcPct val="0"/>
              </a:spcBef>
            </a:pPr>
            <a:r>
              <a:rPr lang="zh-CN" altLang="en-US" sz="1600" dirty="0"/>
              <a:t>（</a:t>
            </a:r>
            <a:r>
              <a:rPr lang="en-US" altLang="zh-CN" sz="1600" dirty="0"/>
              <a:t>2</a:t>
            </a:r>
            <a:r>
              <a:rPr lang="zh-CN" altLang="en-US" sz="1600" dirty="0"/>
              <a:t>）事故隐患治理需投入整改费用较少，责任部门能组织治理，且事故隐患风险不会导致重伤或死亡事故的，可确定为轻微事故隐患或部门级事故隐患；</a:t>
            </a:r>
            <a:endParaRPr lang="zh-CN" altLang="en-US" sz="1600" dirty="0"/>
          </a:p>
          <a:p>
            <a:pPr lvl="0">
              <a:lnSpc>
                <a:spcPct val="120000"/>
              </a:lnSpc>
              <a:spcBef>
                <a:spcPct val="0"/>
              </a:spcBef>
            </a:pPr>
            <a:r>
              <a:rPr lang="zh-CN" altLang="en-US" sz="1600" dirty="0"/>
              <a:t>（</a:t>
            </a:r>
            <a:r>
              <a:rPr lang="en-US" altLang="zh-CN" sz="1600" dirty="0"/>
              <a:t>3</a:t>
            </a:r>
            <a:r>
              <a:rPr lang="zh-CN" altLang="en-US" sz="1600" dirty="0"/>
              <a:t>）事故隐患治理需投入整改费用较大，责任部门组织治理有困难需企业组织治理的，或事故隐患风险会导致重伤或死亡事故的，可确定为重点事故隐患或企业级事故隐患。</a:t>
            </a:r>
            <a:endParaRPr lang="zh-CN" altLang="en-US" sz="1600" dirty="0"/>
          </a:p>
          <a:p>
            <a:pPr lvl="0">
              <a:lnSpc>
                <a:spcPct val="120000"/>
              </a:lnSpc>
              <a:spcBef>
                <a:spcPct val="0"/>
              </a:spcBef>
            </a:pPr>
            <a:r>
              <a:rPr lang="en-US" altLang="zh-CN" sz="1600" dirty="0"/>
              <a:t>2. </a:t>
            </a:r>
            <a:r>
              <a:rPr lang="zh-CN" altLang="en-US" sz="1600" dirty="0"/>
              <a:t>各类企业一般事故隐患的分级，可按上述推荐的方法进行选择，其中：</a:t>
            </a:r>
            <a:endParaRPr lang="zh-CN" altLang="en-US" sz="1600" dirty="0"/>
          </a:p>
          <a:p>
            <a:pPr lvl="0">
              <a:lnSpc>
                <a:spcPct val="120000"/>
              </a:lnSpc>
              <a:spcBef>
                <a:spcPct val="0"/>
              </a:spcBef>
            </a:pPr>
            <a:r>
              <a:rPr lang="zh-CN" altLang="en-US" sz="1600" dirty="0"/>
              <a:t>（</a:t>
            </a:r>
            <a:r>
              <a:rPr lang="en-US" altLang="zh-CN" sz="1600" dirty="0"/>
              <a:t>1</a:t>
            </a:r>
            <a:r>
              <a:rPr lang="zh-CN" altLang="en-US" sz="1600" dirty="0"/>
              <a:t>）小型、微型企业如果不设部门，或规模很小时，均可确定为一般事故隐患，并规定统一由企业组织治理；</a:t>
            </a:r>
            <a:endParaRPr lang="zh-CN" altLang="en-US" sz="1600" dirty="0"/>
          </a:p>
          <a:p>
            <a:pPr lvl="0">
              <a:lnSpc>
                <a:spcPct val="120000"/>
              </a:lnSpc>
              <a:spcBef>
                <a:spcPct val="0"/>
              </a:spcBef>
            </a:pPr>
            <a:r>
              <a:rPr lang="zh-CN" altLang="en-US" sz="1600" dirty="0"/>
              <a:t>（</a:t>
            </a:r>
            <a:r>
              <a:rPr lang="en-US" altLang="zh-CN" sz="1600" dirty="0"/>
              <a:t>2</a:t>
            </a:r>
            <a:r>
              <a:rPr lang="zh-CN" altLang="en-US" sz="1600" dirty="0"/>
              <a:t>）大中型企业宜按实际情况，确定部门级和企业级，以便于确定治理责任；轻微和重点事故隐患的分级方法，则通常用于向上级报告和统计分析；</a:t>
            </a:r>
            <a:endParaRPr lang="zh-CN" altLang="en-US" sz="1600" dirty="0"/>
          </a:p>
          <a:p>
            <a:pPr lvl="0">
              <a:lnSpc>
                <a:spcPct val="120000"/>
              </a:lnSpc>
              <a:spcBef>
                <a:spcPct val="0"/>
              </a:spcBef>
            </a:pPr>
            <a:r>
              <a:rPr lang="zh-CN" altLang="en-US" sz="1600" dirty="0"/>
              <a:t>（</a:t>
            </a:r>
            <a:r>
              <a:rPr lang="en-US" altLang="zh-CN" sz="1600" dirty="0"/>
              <a:t>3</a:t>
            </a:r>
            <a:r>
              <a:rPr lang="zh-CN" altLang="en-US" sz="1600" dirty="0"/>
              <a:t>）企业集团还可以确定那些事故隐患需集团统一组织治理或监督治理；通常可将涉及资产、技术改造、或特别严重的事故隐患列为集团级事故隐患。</a:t>
            </a:r>
            <a:endParaRPr lang="zh-CN" altLang="en-US" sz="1600"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8032750" y="3089275"/>
            <a:ext cx="452438" cy="338138"/>
          </a:xfrm>
        </p:spPr>
      </p:sp>
      <p:sp>
        <p:nvSpPr>
          <p:cNvPr id="48131" name="备注占位符 2"/>
          <p:cNvSpPr>
            <a:spLocks noGrp="1" noRot="1" noChangeAspect="1"/>
          </p:cNvSpPr>
          <p:nvPr>
            <p:ph type="body"/>
          </p:nvPr>
        </p:nvSpPr>
        <p:spPr>
          <a:xfrm>
            <a:off x="455613" y="1598613"/>
            <a:ext cx="8229600" cy="4525962"/>
          </a:xfrm>
        </p:spPr>
        <p:txBody>
          <a:bodyPr wrap="square" lIns="91440" tIns="45720" rIns="91440" bIns="45720" anchor="ctr"/>
          <a:lstStyle/>
          <a:p>
            <a:pPr lvl="0">
              <a:lnSpc>
                <a:spcPct val="80000"/>
              </a:lnSpc>
            </a:pPr>
            <a:r>
              <a:rPr lang="zh-CN" altLang="en-US" dirty="0"/>
              <a:t>事故隐患的排查方式</a:t>
            </a:r>
            <a:endParaRPr lang="zh-CN" altLang="en-US" dirty="0"/>
          </a:p>
          <a:p>
            <a:pPr lvl="0">
              <a:lnSpc>
                <a:spcPct val="80000"/>
              </a:lnSpc>
            </a:pPr>
            <a:r>
              <a:rPr lang="en-US" altLang="zh-CN" dirty="0"/>
              <a:t>1. </a:t>
            </a:r>
            <a:r>
              <a:rPr lang="zh-CN" altLang="en-US" dirty="0"/>
              <a:t>事故隐患的排查，是企业对事故隐患的主动性排查，而不是事故发生后的原因排查；排查方式通常包括：</a:t>
            </a:r>
            <a:endParaRPr lang="zh-CN" altLang="en-US" dirty="0"/>
          </a:p>
          <a:p>
            <a:pPr lvl="0">
              <a:lnSpc>
                <a:spcPct val="80000"/>
              </a:lnSpc>
            </a:pPr>
            <a:r>
              <a:rPr lang="zh-CN" altLang="en-US" dirty="0"/>
              <a:t>（</a:t>
            </a:r>
            <a:r>
              <a:rPr lang="en-US" altLang="zh-CN" dirty="0"/>
              <a:t>1</a:t>
            </a:r>
            <a:r>
              <a:rPr lang="zh-CN" altLang="en-US" dirty="0"/>
              <a:t>）建立企业内外部的事故隐患举报、信息收集方式，包括建立举报电话、网站等，也包括日常通过与工会、员工代表或岗位人员的交流，收集事故隐患信息等；</a:t>
            </a:r>
            <a:endParaRPr lang="zh-CN" altLang="en-US" dirty="0"/>
          </a:p>
          <a:p>
            <a:pPr lvl="0">
              <a:lnSpc>
                <a:spcPct val="80000"/>
              </a:lnSpc>
            </a:pPr>
            <a:r>
              <a:rPr lang="zh-CN" altLang="en-US" dirty="0"/>
              <a:t>（</a:t>
            </a:r>
            <a:r>
              <a:rPr lang="en-US" altLang="zh-CN" dirty="0"/>
              <a:t>2</a:t>
            </a:r>
            <a:r>
              <a:rPr lang="zh-CN" altLang="en-US" dirty="0"/>
              <a:t>）通过外部安全检查、评价和检测等发现企业事故隐患；</a:t>
            </a:r>
            <a:endParaRPr lang="zh-CN" altLang="en-US" dirty="0"/>
          </a:p>
          <a:p>
            <a:pPr lvl="0">
              <a:lnSpc>
                <a:spcPct val="80000"/>
              </a:lnSpc>
            </a:pPr>
            <a:r>
              <a:rPr lang="zh-CN" altLang="en-US" dirty="0"/>
              <a:t>（</a:t>
            </a:r>
            <a:r>
              <a:rPr lang="en-US" altLang="zh-CN" dirty="0"/>
              <a:t>3</a:t>
            </a:r>
            <a:r>
              <a:rPr lang="zh-CN" altLang="en-US" dirty="0"/>
              <a:t>）通过对事故隐患排查重点部位的日常监控发现现场事故</a:t>
            </a:r>
            <a:r>
              <a:rPr lang="zh-CN" altLang="en-US" sz="1600" dirty="0"/>
              <a:t>隐患；</a:t>
            </a:r>
            <a:endParaRPr lang="zh-CN" altLang="en-US" sz="1600" dirty="0"/>
          </a:p>
          <a:p>
            <a:pPr lvl="0">
              <a:lnSpc>
                <a:spcPct val="80000"/>
              </a:lnSpc>
            </a:pPr>
            <a:r>
              <a:rPr lang="zh-CN" altLang="en-US" sz="1600" dirty="0"/>
              <a:t>（</a:t>
            </a:r>
            <a:r>
              <a:rPr lang="en-US" altLang="zh-CN" sz="1600" dirty="0"/>
              <a:t>4</a:t>
            </a:r>
            <a:r>
              <a:rPr lang="zh-CN" altLang="en-US" sz="1600" dirty="0"/>
              <a:t>）通过岗位作业人员的作业过程检查等方式发现现场事故隐患；</a:t>
            </a:r>
            <a:endParaRPr lang="zh-CN" altLang="en-US" sz="1600" dirty="0"/>
          </a:p>
          <a:p>
            <a:pPr lvl="0">
              <a:lnSpc>
                <a:spcPct val="80000"/>
              </a:lnSpc>
            </a:pPr>
            <a:r>
              <a:rPr lang="zh-CN" altLang="en-US" sz="1600" dirty="0"/>
              <a:t>（</a:t>
            </a:r>
            <a:r>
              <a:rPr lang="en-US" altLang="zh-CN" sz="1600" dirty="0"/>
              <a:t>5</a:t>
            </a:r>
            <a:r>
              <a:rPr lang="zh-CN" altLang="en-US" sz="1600" dirty="0"/>
              <a:t>）通过班组、部门和企业的日常排查、专项排查、全面排查等定期检查方式发现各类事故隐患；</a:t>
            </a:r>
            <a:endParaRPr lang="zh-CN" altLang="en-US" sz="1600" dirty="0"/>
          </a:p>
          <a:p>
            <a:pPr lvl="0">
              <a:lnSpc>
                <a:spcPct val="80000"/>
              </a:lnSpc>
            </a:pPr>
            <a:r>
              <a:rPr lang="zh-CN" altLang="en-US" sz="1600" dirty="0"/>
              <a:t>（</a:t>
            </a:r>
            <a:r>
              <a:rPr lang="en-US" altLang="zh-CN" sz="1600" dirty="0"/>
              <a:t>6</a:t>
            </a:r>
            <a:r>
              <a:rPr lang="zh-CN" altLang="en-US" sz="1600" dirty="0"/>
              <a:t>）通过专业安全评估等专业技术方式，发现隐蔽性、专业性的事故隐患；</a:t>
            </a:r>
            <a:endParaRPr lang="zh-CN" altLang="en-US" sz="1600" dirty="0"/>
          </a:p>
          <a:p>
            <a:pPr lvl="0">
              <a:lnSpc>
                <a:spcPct val="80000"/>
              </a:lnSpc>
            </a:pPr>
            <a:r>
              <a:rPr lang="zh-CN" altLang="en-US" sz="1600" dirty="0"/>
              <a:t>（</a:t>
            </a:r>
            <a:r>
              <a:rPr lang="en-US" altLang="zh-CN" sz="1600" dirty="0"/>
              <a:t>7</a:t>
            </a:r>
            <a:r>
              <a:rPr lang="zh-CN" altLang="en-US" sz="1600" dirty="0"/>
              <a:t>）通过安全生产标准化企业自评、职业健康安全管理体系内审等方式发现各类事故隐患；</a:t>
            </a:r>
            <a:endParaRPr lang="zh-CN" altLang="en-US" sz="1600" dirty="0"/>
          </a:p>
          <a:p>
            <a:pPr lvl="0">
              <a:lnSpc>
                <a:spcPct val="80000"/>
              </a:lnSpc>
            </a:pPr>
            <a:r>
              <a:rPr lang="zh-CN" altLang="en-US" sz="1600" dirty="0"/>
              <a:t>（</a:t>
            </a:r>
            <a:r>
              <a:rPr lang="en-US" altLang="zh-CN" sz="1600" dirty="0"/>
              <a:t>8</a:t>
            </a:r>
            <a:r>
              <a:rPr lang="zh-CN" altLang="en-US" sz="1600" dirty="0"/>
              <a:t>）通过对企业及同行业发生的未遂事件、事故的原因分析而发现的各类事故隐患。</a:t>
            </a:r>
            <a:endParaRPr lang="zh-CN" altLang="en-US" sz="1600" dirty="0"/>
          </a:p>
          <a:p>
            <a:pPr lvl="0">
              <a:lnSpc>
                <a:spcPct val="80000"/>
              </a:lnSpc>
            </a:pPr>
            <a:r>
              <a:rPr lang="en-US" altLang="zh-CN" sz="1600" dirty="0"/>
              <a:t>2</a:t>
            </a:r>
            <a:r>
              <a:rPr lang="zh-CN" altLang="en-US" sz="1600" dirty="0"/>
              <a:t>．企业应结合本单位的实际情况，合理选择各类事故隐患排查方式：</a:t>
            </a:r>
            <a:endParaRPr lang="zh-CN" altLang="en-US" sz="1600"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xfrm>
            <a:off x="1141413" y="684213"/>
            <a:ext cx="4573587" cy="3429000"/>
          </a:xfrm>
        </p:spPr>
      </p:sp>
      <p:sp>
        <p:nvSpPr>
          <p:cNvPr id="49155" name="Rectangle 3"/>
          <p:cNvSpPr>
            <a:spLocks noGrp="1"/>
          </p:cNvSpPr>
          <p:nvPr>
            <p:ph type="body"/>
          </p:nvPr>
        </p:nvSpPr>
        <p:spPr>
          <a:xfrm>
            <a:off x="684213" y="4341813"/>
            <a:ext cx="5486400" cy="4116387"/>
          </a:xfrm>
        </p:spPr>
        <p:txBody>
          <a:bodyPr wrap="square" lIns="91440" tIns="45720" rIns="91440" bIns="45720" anchor="ctr"/>
          <a:lstStyle/>
          <a:p>
            <a:pPr lvl="0"/>
            <a:r>
              <a:rPr lang="zh-CN" altLang="en-US" dirty="0"/>
              <a:t>检查程序 </a:t>
            </a:r>
            <a:r>
              <a:rPr lang="en-US" altLang="zh-CN" dirty="0"/>
              <a:t>inspection procedure</a:t>
            </a:r>
            <a:endParaRPr lang="en-US" altLang="zh-CN" dirty="0"/>
          </a:p>
          <a:p>
            <a:pPr lvl="0"/>
            <a:r>
              <a:rPr lang="zh-CN" altLang="en-US" dirty="0"/>
              <a:t>是指检查人员在实施检查的过程中必须遵守的法定程序，是检查行为在时间和空间上表现形式、时间顺序和持续状态。</a:t>
            </a:r>
            <a:endParaRPr lang="zh-CN" altLang="en-US" dirty="0"/>
          </a:p>
          <a:p>
            <a:pPr lvl="0"/>
            <a:r>
              <a:rPr lang="en-US" altLang="zh-CN" dirty="0"/>
              <a:t>3.4 </a:t>
            </a:r>
            <a:r>
              <a:rPr lang="zh-CN" altLang="en-US" dirty="0"/>
              <a:t>检查人员 </a:t>
            </a:r>
            <a:r>
              <a:rPr lang="en-US" altLang="zh-CN" dirty="0"/>
              <a:t>inspector</a:t>
            </a:r>
            <a:endParaRPr lang="en-US" altLang="zh-CN" dirty="0"/>
          </a:p>
          <a:p>
            <a:pPr lvl="0"/>
            <a:r>
              <a:rPr lang="zh-CN" altLang="en-US" dirty="0"/>
              <a:t>具备职业卫生领域相关业务知识，取得行政执法资格，由检查部门指定、授权，依据法律法规和标准对用人单位作业场所行使监督管理职能的人。</a:t>
            </a:r>
            <a:endParaRPr lang="zh-CN" altLang="en-US" dirty="0"/>
          </a:p>
          <a:p>
            <a:pPr lvl="0"/>
            <a:r>
              <a:rPr lang="en-US" altLang="zh-CN" dirty="0"/>
              <a:t>3.5</a:t>
            </a:r>
            <a:r>
              <a:rPr lang="zh-CN" altLang="en-US" dirty="0"/>
              <a:t>检查记录 </a:t>
            </a:r>
            <a:r>
              <a:rPr lang="en-US" altLang="zh-CN" dirty="0"/>
              <a:t>inspection record</a:t>
            </a:r>
            <a:endParaRPr lang="en-US" altLang="zh-CN" dirty="0"/>
          </a:p>
          <a:p>
            <a:pPr lvl="0"/>
            <a:r>
              <a:rPr lang="zh-CN" altLang="en-US" dirty="0"/>
              <a:t>是指在检查过程中，用文字、图片、声音、影像等对检查活动和用人单位状况进行记载。</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xfrm>
            <a:off x="1141413" y="684213"/>
            <a:ext cx="4573587" cy="3429000"/>
          </a:xfrm>
        </p:spPr>
      </p:sp>
      <p:sp>
        <p:nvSpPr>
          <p:cNvPr id="50179" name="Rectangle 3"/>
          <p:cNvSpPr>
            <a:spLocks noGrp="1"/>
          </p:cNvSpPr>
          <p:nvPr>
            <p:ph type="body"/>
          </p:nvPr>
        </p:nvSpPr>
        <p:spPr>
          <a:xfrm>
            <a:off x="684213" y="4341813"/>
            <a:ext cx="5486400" cy="4116387"/>
          </a:xfrm>
        </p:spPr>
        <p:txBody>
          <a:bodyPr wrap="square" lIns="91440" tIns="45720" rIns="91440" bIns="45720" anchor="ctr"/>
          <a:lstStyle/>
          <a:p>
            <a:pPr lvl="0">
              <a:lnSpc>
                <a:spcPct val="90000"/>
              </a:lnSpc>
            </a:pPr>
            <a:r>
              <a:rPr lang="zh-CN" altLang="en-US" sz="1400" dirty="0"/>
              <a:t>一、明确目的</a:t>
            </a:r>
            <a:endParaRPr lang="zh-CN" altLang="en-US" sz="1400" dirty="0"/>
          </a:p>
          <a:p>
            <a:pPr lvl="0">
              <a:lnSpc>
                <a:spcPct val="90000"/>
              </a:lnSpc>
            </a:pPr>
            <a:r>
              <a:rPr lang="zh-CN" altLang="en-US" sz="1400" dirty="0"/>
              <a:t>每次检查，要检查什么，通过检查要达到什么目的，产生什么样的效果，作为检查人员，应该先做到胸中有数。</a:t>
            </a:r>
            <a:endParaRPr lang="zh-CN" altLang="en-US" sz="1400" dirty="0"/>
          </a:p>
          <a:p>
            <a:pPr lvl="0">
              <a:lnSpc>
                <a:spcPct val="90000"/>
              </a:lnSpc>
            </a:pPr>
            <a:r>
              <a:rPr lang="zh-CN" altLang="en-US" sz="1400" dirty="0"/>
              <a:t>在安全检查中，常有这样一种情况，检查者和被检查者，只知道要检查的大概内容，对参与的那次检查的目的、意义并不什么清楚</a:t>
            </a:r>
            <a:r>
              <a:rPr lang="en-US" altLang="zh-CN" sz="1400" dirty="0"/>
              <a:t>;</a:t>
            </a:r>
            <a:r>
              <a:rPr lang="zh-CN" altLang="en-US" sz="1400" dirty="0"/>
              <a:t>这样的结果是，时间久了，检查的次数多了，检查者习惯了，被检查者松懈了、麻痹了、厌倦了。</a:t>
            </a:r>
            <a:endParaRPr lang="zh-CN" altLang="en-US" sz="1400" dirty="0"/>
          </a:p>
          <a:p>
            <a:pPr lvl="0">
              <a:lnSpc>
                <a:spcPct val="90000"/>
              </a:lnSpc>
            </a:pPr>
            <a:r>
              <a:rPr lang="zh-CN" altLang="en-US" sz="1400" dirty="0"/>
              <a:t>因此，每次检查之前，应采用开短会和现场动员会等方式，结合实际向检查者和被检查者，讲明检查的目的意义，让每个参与者目的明确。</a:t>
            </a:r>
            <a:endParaRPr lang="zh-CN" altLang="en-US" sz="1400" dirty="0"/>
          </a:p>
          <a:p>
            <a:pPr lvl="0">
              <a:lnSpc>
                <a:spcPct val="90000"/>
              </a:lnSpc>
            </a:pPr>
            <a:r>
              <a:rPr lang="en-US" altLang="zh-CN" sz="1600" dirty="0"/>
              <a:t>4.1.6 </a:t>
            </a:r>
            <a:r>
              <a:rPr lang="zh-CN" altLang="en-US" sz="1600" dirty="0"/>
              <a:t>提前告知</a:t>
            </a:r>
            <a:endParaRPr lang="zh-CN" altLang="en-US" sz="1600" dirty="0"/>
          </a:p>
          <a:p>
            <a:pPr lvl="0">
              <a:lnSpc>
                <a:spcPct val="90000"/>
              </a:lnSpc>
            </a:pPr>
            <a:endParaRPr lang="zh-CN" altLang="en-US" sz="1600" dirty="0"/>
          </a:p>
          <a:p>
            <a:pPr lvl="0">
              <a:lnSpc>
                <a:spcPct val="90000"/>
              </a:lnSpc>
            </a:pPr>
            <a:r>
              <a:rPr lang="zh-CN" altLang="en-US" sz="1600" dirty="0"/>
              <a:t>提前告知是检查前的告知准备，包括检查前布置和提前通知用人单位两项准备工作。</a:t>
            </a:r>
            <a:endParaRPr lang="zh-CN" altLang="en-US" sz="1600" dirty="0"/>
          </a:p>
          <a:p>
            <a:pPr lvl="0">
              <a:lnSpc>
                <a:spcPct val="90000"/>
              </a:lnSpc>
            </a:pPr>
            <a:endParaRPr lang="zh-CN" altLang="en-US" sz="1600" dirty="0"/>
          </a:p>
          <a:p>
            <a:pPr lvl="0">
              <a:lnSpc>
                <a:spcPct val="90000"/>
              </a:lnSpc>
            </a:pPr>
            <a:r>
              <a:rPr lang="zh-CN" altLang="en-US" sz="1600" dirty="0"/>
              <a:t>检查前布置的主要目的是在检查实施前，将检查企业、检查主要内容、检查性质等要求布置给检查组成员。一般而言，由有关部门负责的职业卫生检查，其检查人员不可以提前通知接受检查的企业。</a:t>
            </a:r>
            <a:endParaRPr lang="zh-CN" altLang="en-US" sz="1600" dirty="0"/>
          </a:p>
          <a:p>
            <a:pPr lvl="0">
              <a:lnSpc>
                <a:spcPct val="90000"/>
              </a:lnSpc>
            </a:pPr>
            <a:endParaRPr lang="zh-CN" altLang="en-US" sz="1600" dirty="0"/>
          </a:p>
          <a:p>
            <a:pPr lvl="0">
              <a:lnSpc>
                <a:spcPct val="90000"/>
              </a:lnSpc>
            </a:pPr>
            <a:r>
              <a:rPr lang="zh-CN" altLang="en-US" sz="1600" dirty="0"/>
              <a:t>提前告知的目的是在检查实施前，将检查的相关信息正式通知用人单位的行为。一次检查活动做提前告知通常是在下列情况之下：</a:t>
            </a:r>
            <a:endParaRPr lang="zh-CN" altLang="en-US" sz="1600" dirty="0"/>
          </a:p>
          <a:p>
            <a:pPr lvl="0">
              <a:lnSpc>
                <a:spcPct val="90000"/>
              </a:lnSpc>
            </a:pPr>
            <a:endParaRPr lang="zh-CN" altLang="en-US" sz="1600" dirty="0"/>
          </a:p>
          <a:p>
            <a:pPr lvl="0">
              <a:lnSpc>
                <a:spcPct val="90000"/>
              </a:lnSpc>
            </a:pPr>
            <a:r>
              <a:rPr lang="en-US" altLang="zh-CN" sz="1600" dirty="0"/>
              <a:t>——</a:t>
            </a:r>
            <a:r>
              <a:rPr lang="zh-CN" altLang="en-US" sz="1600" dirty="0"/>
              <a:t>当检查是在正常营业时间之后进行，可以进行提前通知；</a:t>
            </a:r>
            <a:endParaRPr lang="zh-CN" altLang="en-US" sz="1600" dirty="0"/>
          </a:p>
          <a:p>
            <a:pPr lvl="0">
              <a:lnSpc>
                <a:spcPct val="90000"/>
              </a:lnSpc>
            </a:pPr>
            <a:endParaRPr lang="zh-CN" altLang="en-US" sz="1600" dirty="0"/>
          </a:p>
          <a:p>
            <a:pPr lvl="0">
              <a:lnSpc>
                <a:spcPct val="90000"/>
              </a:lnSpc>
            </a:pPr>
            <a:r>
              <a:rPr lang="en-US" altLang="zh-CN" sz="1600" dirty="0"/>
              <a:t>——</a:t>
            </a:r>
            <a:r>
              <a:rPr lang="zh-CN" altLang="en-US" sz="1600" dirty="0"/>
              <a:t>当进行检查过程中有特殊安排需要时，例如，有必要维持检查机构的安全及保护检查人员的安全和健康时可以提前通知；</a:t>
            </a:r>
            <a:endParaRPr lang="zh-CN" altLang="en-US" sz="1600" dirty="0"/>
          </a:p>
          <a:p>
            <a:pPr lvl="0">
              <a:lnSpc>
                <a:spcPct val="90000"/>
              </a:lnSpc>
            </a:pPr>
            <a:endParaRPr lang="zh-CN" altLang="en-US" sz="1600" dirty="0"/>
          </a:p>
          <a:p>
            <a:pPr lvl="0">
              <a:lnSpc>
                <a:spcPct val="90000"/>
              </a:lnSpc>
            </a:pPr>
            <a:r>
              <a:rPr lang="en-US" altLang="zh-CN" sz="1600" dirty="0"/>
              <a:t>——</a:t>
            </a:r>
            <a:r>
              <a:rPr lang="zh-CN" altLang="en-US" sz="1600" dirty="0"/>
              <a:t>其他法律法规许可的检查需求。</a:t>
            </a:r>
            <a:endParaRPr lang="zh-CN" altLang="en-US" sz="1600" dirty="0"/>
          </a:p>
          <a:p>
            <a:pPr lvl="0"/>
            <a:endParaRPr lang="zh-CN" altLang="en-US" sz="1600"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xfrm>
            <a:off x="1141413" y="684213"/>
            <a:ext cx="4573587" cy="3429000"/>
          </a:xfrm>
        </p:spPr>
      </p:sp>
      <p:sp>
        <p:nvSpPr>
          <p:cNvPr id="52227" name="Rectangle 3"/>
          <p:cNvSpPr>
            <a:spLocks noGrp="1"/>
          </p:cNvSpPr>
          <p:nvPr>
            <p:ph type="body"/>
          </p:nvPr>
        </p:nvSpPr>
        <p:spPr>
          <a:xfrm>
            <a:off x="684213" y="4341813"/>
            <a:ext cx="5486400" cy="4116387"/>
          </a:xfrm>
        </p:spPr>
        <p:txBody>
          <a:bodyPr wrap="square" lIns="91440" tIns="45720" rIns="91440" bIns="45720" anchor="ctr"/>
          <a:lstStyle/>
          <a:p>
            <a:pPr lvl="0"/>
            <a:r>
              <a:rPr lang="zh-CN" altLang="en-US" dirty="0"/>
              <a:t>对查找或发现的隐患，检查人员应及时向被查单位、个人或业主提出正确的处置意见。主要是：</a:t>
            </a:r>
            <a:endParaRPr lang="zh-CN" altLang="en-US" dirty="0"/>
          </a:p>
          <a:p>
            <a:pPr lvl="0"/>
            <a:r>
              <a:rPr lang="zh-CN" altLang="en-US" dirty="0"/>
              <a:t>首先要有</a:t>
            </a:r>
            <a:r>
              <a:rPr lang="zh-CN" altLang="en-US" b="1" dirty="0"/>
              <a:t>预防意见</a:t>
            </a:r>
            <a:r>
              <a:rPr lang="zh-CN" altLang="en-US" dirty="0"/>
              <a:t>，对一般问题或可能出现的隐患的预防措施、方案；</a:t>
            </a:r>
            <a:endParaRPr lang="zh-CN" altLang="en-US" dirty="0"/>
          </a:p>
          <a:p>
            <a:pPr lvl="0"/>
            <a:r>
              <a:rPr lang="zh-CN" altLang="en-US" dirty="0"/>
              <a:t>其次是</a:t>
            </a:r>
            <a:r>
              <a:rPr lang="zh-CN" altLang="en-US" b="1" dirty="0"/>
              <a:t>整改意见</a:t>
            </a:r>
            <a:r>
              <a:rPr lang="zh-CN" altLang="en-US" dirty="0"/>
              <a:t>。对事故隐患或已经可能发生、出现的问题的整改措施；</a:t>
            </a:r>
            <a:endParaRPr lang="zh-CN" altLang="en-US" dirty="0"/>
          </a:p>
          <a:p>
            <a:pPr lvl="0"/>
            <a:r>
              <a:rPr lang="zh-CN" altLang="en-US" dirty="0"/>
              <a:t>另外</a:t>
            </a:r>
            <a:r>
              <a:rPr lang="zh-CN" altLang="en-US" b="1" dirty="0"/>
              <a:t>巩固意见</a:t>
            </a:r>
            <a:r>
              <a:rPr lang="zh-CN" altLang="en-US" dirty="0"/>
              <a:t>，为确保已整改的隐患不再发生而提出的保证措施</a:t>
            </a:r>
            <a:r>
              <a:rPr lang="en-US" altLang="zh-CN" dirty="0"/>
              <a:t>;</a:t>
            </a:r>
            <a:endParaRPr lang="en-US" altLang="zh-CN" dirty="0"/>
          </a:p>
          <a:p>
            <a:pPr lvl="0"/>
            <a:r>
              <a:rPr lang="zh-CN" altLang="en-US" dirty="0"/>
              <a:t>还有是</a:t>
            </a:r>
            <a:r>
              <a:rPr lang="zh-CN" altLang="en-US" b="1" dirty="0"/>
              <a:t>发展意见</a:t>
            </a:r>
            <a:r>
              <a:rPr lang="zh-CN" altLang="en-US" dirty="0"/>
              <a:t>。向被查单位提出的通过隐患整治而促进安全工作向前发展的方法、措施、重点</a:t>
            </a:r>
            <a:r>
              <a:rPr lang="en-US" altLang="zh-CN" dirty="0"/>
              <a:t>;</a:t>
            </a:r>
            <a:endParaRPr lang="en-US" altLang="zh-CN" dirty="0"/>
          </a:p>
          <a:p>
            <a:pPr lvl="0"/>
            <a:r>
              <a:rPr lang="zh-CN" altLang="en-US" dirty="0"/>
              <a:t>最后</a:t>
            </a:r>
            <a:r>
              <a:rPr lang="zh-CN" altLang="en-US" b="1" dirty="0"/>
              <a:t>综合意见</a:t>
            </a:r>
            <a:r>
              <a:rPr lang="zh-CN" altLang="en-US" dirty="0"/>
              <a:t>，向被查单位提出劳力安排、生产组织、现场管理、资金投入、设备更新、科技运用、持续发展等方面的意见或建议。</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a:xfrm>
            <a:off x="1141413" y="684213"/>
            <a:ext cx="4573587" cy="3429000"/>
          </a:xfrm>
        </p:spPr>
      </p:sp>
      <p:sp>
        <p:nvSpPr>
          <p:cNvPr id="53251" name="Rectangle 3"/>
          <p:cNvSpPr>
            <a:spLocks noGrp="1"/>
          </p:cNvSpPr>
          <p:nvPr>
            <p:ph type="body"/>
          </p:nvPr>
        </p:nvSpPr>
        <p:spPr>
          <a:xfrm>
            <a:off x="684213" y="4341813"/>
            <a:ext cx="5486400" cy="4116387"/>
          </a:xfrm>
        </p:spPr>
        <p:txBody>
          <a:bodyPr wrap="square" lIns="91440" tIns="45720" rIns="91440" bIns="45720" anchor="ctr"/>
          <a:lstStyle/>
          <a:p>
            <a:pPr lvl="0"/>
            <a:r>
              <a:rPr lang="zh-CN" altLang="en-US" sz="1400" b="1" dirty="0">
                <a:latin typeface="微软雅黑" panose="020B0503020204020204" pitchFamily="34" charset="-122"/>
                <a:ea typeface="微软雅黑" panose="020B0503020204020204" pitchFamily="34" charset="-122"/>
              </a:rPr>
              <a:t>企业应针对识别的危险源及其风险，制定风险控制措施，以防止潜在危险源及其风险失控形成</a:t>
            </a:r>
            <a:br>
              <a:rPr lang="zh-CN" altLang="en-US" sz="1400" b="1" dirty="0">
                <a:latin typeface="微软雅黑" panose="020B0503020204020204" pitchFamily="34" charset="-122"/>
                <a:ea typeface="微软雅黑" panose="020B0503020204020204" pitchFamily="34" charset="-122"/>
              </a:rPr>
            </a:br>
            <a:r>
              <a:rPr lang="zh-CN" altLang="en-US" sz="1400" b="1" dirty="0">
                <a:latin typeface="微软雅黑" panose="020B0503020204020204" pitchFamily="34" charset="-122"/>
                <a:ea typeface="微软雅黑" panose="020B0503020204020204" pitchFamily="34" charset="-122"/>
              </a:rPr>
              <a:t>事故隐患；常用的风险控制措施包括：</a:t>
            </a:r>
            <a:br>
              <a:rPr lang="zh-CN" altLang="en-US" sz="1400" b="1" dirty="0">
                <a:latin typeface="微软雅黑" panose="020B0503020204020204" pitchFamily="34" charset="-122"/>
                <a:ea typeface="微软雅黑" panose="020B0503020204020204" pitchFamily="34" charset="-122"/>
              </a:rPr>
            </a:b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）消除：如“改变工艺，生产过程不再使用剧毒品”；</a:t>
            </a:r>
            <a:br>
              <a:rPr lang="zh-CN" altLang="en-US" sz="1400" b="1" dirty="0">
                <a:latin typeface="微软雅黑" panose="020B0503020204020204" pitchFamily="34" charset="-122"/>
                <a:ea typeface="微软雅黑" panose="020B0503020204020204" pitchFamily="34" charset="-122"/>
              </a:rPr>
            </a:b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）替代；如“化工企业水处理原使用氯气（属于易燃易燃、剧毒气体），现由次氯酸盐（无毒）代替”；</a:t>
            </a:r>
            <a:br>
              <a:rPr lang="zh-CN" altLang="en-US" sz="1400" b="1" dirty="0">
                <a:latin typeface="微软雅黑" panose="020B0503020204020204" pitchFamily="34" charset="-122"/>
                <a:ea typeface="微软雅黑" panose="020B0503020204020204" pitchFamily="34" charset="-122"/>
              </a:rPr>
            </a:b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）工程控制措施；如“设备设置温度自动控制装置”、“机械设备加装安全罩”；</a:t>
            </a:r>
            <a:br>
              <a:rPr lang="zh-CN" altLang="en-US" sz="1400" b="1" dirty="0">
                <a:latin typeface="微软雅黑" panose="020B0503020204020204" pitchFamily="34" charset="-122"/>
                <a:ea typeface="微软雅黑" panose="020B0503020204020204" pitchFamily="34" charset="-122"/>
              </a:rPr>
            </a:b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）标志、警告和（或）管理控制措施：如“设置安全警示标识”、“岗位人员取证上岗”等；</a:t>
            </a:r>
            <a:br>
              <a:rPr lang="zh-CN" altLang="en-US" sz="1400" b="1" dirty="0">
                <a:latin typeface="微软雅黑" panose="020B0503020204020204" pitchFamily="34" charset="-122"/>
                <a:ea typeface="微软雅黑" panose="020B0503020204020204" pitchFamily="34" charset="-122"/>
              </a:rPr>
            </a:b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）个体防护装备：如“使用安全带”、“作业过程佩戴耳塞”等。</a:t>
            </a:r>
            <a:br>
              <a:rPr lang="zh-CN" altLang="en-US" sz="2000" b="1" dirty="0">
                <a:latin typeface="微软雅黑" panose="020B0503020204020204" pitchFamily="34" charset="-122"/>
                <a:ea typeface="微软雅黑" panose="020B0503020204020204" pitchFamily="34" charset="-122"/>
              </a:rPr>
            </a:br>
            <a:endParaRPr lang="zh-CN" altLang="en-US" sz="20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9"/>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1"/>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CCCC05E-6F4A-412B-B1A9-A9FA27C64545}" type="datetimeFigureOut">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4297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44.jpeg"/><Relationship Id="rId4" Type="http://schemas.openxmlformats.org/officeDocument/2006/relationships/tags" Target="../tags/tag17.xml"/><Relationship Id="rId3" Type="http://schemas.openxmlformats.org/officeDocument/2006/relationships/image" Target="../media/image43.jpeg"/><Relationship Id="rId2" Type="http://schemas.openxmlformats.org/officeDocument/2006/relationships/tags" Target="../tags/tag1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5"/>
          <p:cNvSpPr/>
          <p:nvPr/>
        </p:nvSpPr>
        <p:spPr>
          <a:xfrm>
            <a:off x="0" y="1581151"/>
            <a:ext cx="6942138" cy="2606675"/>
          </a:xfrm>
          <a:prstGeom prst="rect">
            <a:avLst/>
          </a:prstGeom>
          <a:blipFill rotWithShape="1">
            <a:blip r:embed="rId1"/>
            <a:stretch>
              <a:fillRect/>
            </a:stretch>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1" name="矩形 6"/>
          <p:cNvSpPr/>
          <p:nvPr/>
        </p:nvSpPr>
        <p:spPr>
          <a:xfrm>
            <a:off x="6942138" y="1581151"/>
            <a:ext cx="2201862" cy="2606675"/>
          </a:xfrm>
          <a:prstGeom prst="rect">
            <a:avLst/>
          </a:prstGeom>
          <a:solidFill>
            <a:srgbClr val="1262B7"/>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52" name="Rectangle 29"/>
          <p:cNvSpPr/>
          <p:nvPr/>
        </p:nvSpPr>
        <p:spPr>
          <a:xfrm>
            <a:off x="2" y="2044701"/>
            <a:ext cx="6759575" cy="1946275"/>
          </a:xfrm>
          <a:prstGeom prst="rect">
            <a:avLst/>
          </a:prstGeom>
          <a:noFill/>
          <a:ln w="9525">
            <a:noFill/>
          </a:ln>
        </p:spPr>
        <p:txBody>
          <a:bodyPr wrap="none" anchor="ctr"/>
          <a:lstStyle/>
          <a:p>
            <a:pPr lvl="0" eaLnBrk="1" latinLnBrk="1" hangingPunct="1"/>
            <a:r>
              <a:rPr lang="zh-CN" altLang="en-US" sz="5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5400" b="1" dirty="0">
                <a:solidFill>
                  <a:srgbClr val="FF0000"/>
                </a:solidFill>
                <a:latin typeface="华康俪金黑W8" charset="-122"/>
                <a:ea typeface="微软雅黑" panose="020B0503020204020204" pitchFamily="34" charset="-122"/>
                <a:sym typeface="华康俪金黑W8" charset="-122"/>
              </a:rPr>
              <a:t>十步法</a:t>
            </a:r>
            <a:endParaRPr lang="en-US" altLang="x-none" sz="5400" b="1" dirty="0">
              <a:solidFill>
                <a:srgbClr val="FF0000"/>
              </a:solidFill>
              <a:latin typeface="华康俪金黑W8" charset="-122"/>
              <a:ea typeface="微软雅黑" panose="020B0503020204020204" pitchFamily="34" charset="-122"/>
              <a:sym typeface="华康俪金黑W8" charset="-122"/>
            </a:endParaRPr>
          </a:p>
          <a:p>
            <a:pPr lvl="0" eaLnBrk="1" latinLnBrk="1" hangingPunct="1"/>
            <a:r>
              <a:rPr lang="zh-CN" altLang="en-US" sz="3600" b="1" dirty="0">
                <a:solidFill>
                  <a:schemeClr val="bg1"/>
                </a:solidFill>
                <a:latin typeface="华康俪金黑W8" charset="-122"/>
                <a:ea typeface="微软雅黑" panose="020B0503020204020204" pitchFamily="34" charset="-122"/>
                <a:sym typeface="华康俪金黑W8" charset="-122"/>
              </a:rPr>
              <a:t>告诉你如何实施事故隐患检查整改</a:t>
            </a:r>
            <a:r>
              <a:rPr lang="en-US" altLang="x-none"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x-none"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矩形 6"/>
          <p:cNvSpPr/>
          <p:nvPr/>
        </p:nvSpPr>
        <p:spPr>
          <a:xfrm>
            <a:off x="4194175" y="6456363"/>
            <a:ext cx="4953000" cy="417512"/>
          </a:xfrm>
          <a:custGeom>
            <a:avLst/>
            <a:gdLst>
              <a:gd name="txL" fmla="*/ 0 w 5925671"/>
              <a:gd name="txT" fmla="*/ 0 h 416859"/>
              <a:gd name="txR" fmla="*/ 5925671 w 5925671"/>
              <a:gd name="txB" fmla="*/ 416859 h 416859"/>
            </a:gdLst>
            <a:ahLst/>
            <a:cxnLst>
              <a:cxn ang="0">
                <a:pos x="47658" y="0"/>
              </a:cxn>
              <a:cxn ang="0">
                <a:pos x="11223" y="0"/>
              </a:cxn>
              <a:cxn ang="0">
                <a:pos x="11223" y="24950"/>
              </a:cxn>
              <a:cxn ang="0">
                <a:pos x="0" y="24950"/>
              </a:cxn>
              <a:cxn ang="0">
                <a:pos x="47658" y="0"/>
              </a:cxn>
            </a:cxnLst>
            <a:rect l="txL" t="txT" r="txR" b="txB"/>
            <a:pathLst>
              <a:path w="5925671" h="416859">
                <a:moveTo>
                  <a:pt x="349624" y="0"/>
                </a:moveTo>
                <a:lnTo>
                  <a:pt x="5925671" y="0"/>
                </a:lnTo>
                <a:lnTo>
                  <a:pt x="5925671" y="416859"/>
                </a:lnTo>
                <a:lnTo>
                  <a:pt x="0" y="416859"/>
                </a:lnTo>
                <a:lnTo>
                  <a:pt x="349624" y="0"/>
                </a:lnTo>
                <a:close/>
              </a:path>
            </a:pathLst>
          </a:custGeom>
          <a:solidFill>
            <a:srgbClr val="A5A5A5">
              <a:alpha val="100000"/>
            </a:srgbClr>
          </a:solidFill>
          <a:ln w="9525">
            <a:noFill/>
          </a:ln>
        </p:spPr>
        <p:txBody>
          <a:bodyPr/>
          <a:lstStyle/>
          <a:p>
            <a:endParaRPr lang="zh-CN" altLang="en-US"/>
          </a:p>
        </p:txBody>
      </p:sp>
      <p:sp>
        <p:nvSpPr>
          <p:cNvPr id="2054" name="Date Placeholder 1"/>
          <p:cNvSpPr/>
          <p:nvPr/>
        </p:nvSpPr>
        <p:spPr>
          <a:xfrm>
            <a:off x="0" y="6492876"/>
            <a:ext cx="4040188" cy="365125"/>
          </a:xfrm>
          <a:prstGeom prst="rect">
            <a:avLst/>
          </a:prstGeom>
          <a:noFill/>
          <a:ln w="9525">
            <a:noFill/>
          </a:ln>
        </p:spPr>
        <p:txBody>
          <a:bodyPr anchor="ctr"/>
          <a:lstStyle/>
          <a:p>
            <a:pPr lvl="0" eaLnBrk="1" hangingPunct="1"/>
            <a:r>
              <a:rPr lang="en-US" altLang="zh-CN" sz="1200" b="1" i="1" dirty="0">
                <a:solidFill>
                  <a:schemeClr val="bg1"/>
                </a:solidFill>
                <a:latin typeface="柳公权柳体" pitchFamily="2" charset="-122"/>
                <a:ea typeface="柳公权柳体" pitchFamily="2" charset="-122"/>
                <a:sym typeface="宋体" panose="02010600030101010101" pitchFamily="2" charset="-122"/>
              </a:rPr>
              <a:t>Qingdao HSE Consulting </a:t>
            </a:r>
            <a:r>
              <a:rPr lang="zh-CN" altLang="en-US" sz="1200" b="1" i="1" dirty="0">
                <a:solidFill>
                  <a:schemeClr val="bg1"/>
                </a:solidFill>
                <a:latin typeface="柳公权柳体" pitchFamily="2" charset="-122"/>
                <a:ea typeface="柳公权柳体" pitchFamily="2" charset="-122"/>
                <a:sym typeface="宋体" panose="02010600030101010101" pitchFamily="2" charset="-122"/>
              </a:rPr>
              <a:t>合晟安全技术</a:t>
            </a:r>
            <a:endParaRPr lang="zh-CN" altLang="en-US" sz="1200" b="1" i="1" dirty="0">
              <a:solidFill>
                <a:schemeClr val="bg1"/>
              </a:solidFill>
              <a:latin typeface="柳公权柳体" pitchFamily="2" charset="-122"/>
              <a:ea typeface="柳公权柳体" pitchFamily="2" charset="-122"/>
              <a:sym typeface="宋体" panose="02010600030101010101" pitchFamily="2" charset="-122"/>
            </a:endParaRPr>
          </a:p>
        </p:txBody>
      </p:sp>
      <p:sp>
        <p:nvSpPr>
          <p:cNvPr id="2055" name="矩形 3"/>
          <p:cNvSpPr/>
          <p:nvPr/>
        </p:nvSpPr>
        <p:spPr>
          <a:xfrm>
            <a:off x="2" y="6454776"/>
            <a:ext cx="4346575" cy="415925"/>
          </a:xfrm>
          <a:custGeom>
            <a:avLst/>
            <a:gdLst>
              <a:gd name="txL" fmla="*/ 0 w 6333565"/>
              <a:gd name="txT" fmla="*/ 0 h 416859"/>
              <a:gd name="txR" fmla="*/ 6333565 w 6333565"/>
              <a:gd name="txB" fmla="*/ 416859 h 416859"/>
            </a:gdLst>
            <a:ahLst/>
            <a:cxnLst>
              <a:cxn ang="0">
                <a:pos x="0" y="0"/>
              </a:cxn>
              <a:cxn ang="0">
                <a:pos x="33830" y="0"/>
              </a:cxn>
              <a:cxn ang="0">
                <a:pos x="53109" y="8390"/>
              </a:cxn>
              <a:cxn ang="0">
                <a:pos x="0" y="21777"/>
              </a:cxn>
              <a:cxn ang="0">
                <a:pos x="0" y="0"/>
              </a:cxn>
            </a:cxnLst>
            <a:rect l="txL" t="txT" r="txR" b="txB"/>
            <a:pathLst>
              <a:path w="6333565" h="416859">
                <a:moveTo>
                  <a:pt x="0" y="0"/>
                </a:moveTo>
                <a:lnTo>
                  <a:pt x="6333565" y="0"/>
                </a:lnTo>
                <a:lnTo>
                  <a:pt x="5957047" y="403412"/>
                </a:lnTo>
                <a:lnTo>
                  <a:pt x="0" y="416859"/>
                </a:lnTo>
                <a:lnTo>
                  <a:pt x="0" y="0"/>
                </a:lnTo>
                <a:close/>
              </a:path>
            </a:pathLst>
          </a:custGeom>
          <a:solidFill>
            <a:srgbClr val="1262B7">
              <a:alpha val="100000"/>
            </a:srgbClr>
          </a:solidFill>
          <a:ln w="9525">
            <a:noFill/>
          </a:ln>
        </p:spPr>
        <p:txBody>
          <a:bodyPr/>
          <a:lstStyle/>
          <a:p>
            <a:endParaRPr lang="zh-CN" altLang="en-US"/>
          </a:p>
        </p:txBody>
      </p:sp>
      <p:sp>
        <p:nvSpPr>
          <p:cNvPr id="2056" name="文本框 10"/>
          <p:cNvSpPr/>
          <p:nvPr/>
        </p:nvSpPr>
        <p:spPr>
          <a:xfrm>
            <a:off x="1589" y="6429376"/>
            <a:ext cx="3406775" cy="461665"/>
          </a:xfrm>
          <a:prstGeom prst="rect">
            <a:avLst/>
          </a:prstGeom>
          <a:noFill/>
          <a:ln w="9525">
            <a:noFill/>
          </a:ln>
        </p:spPr>
        <p:txBody>
          <a:bodyPr>
            <a:spAutoFit/>
          </a:bodyPr>
          <a:lstStyle/>
          <a:p>
            <a:pPr lvl="0" eaLnBrk="1" hangingPunct="1"/>
            <a:r>
              <a:rPr lang="zh-CN" altLang="en-US" sz="2400" b="1" i="1" dirty="0">
                <a:solidFill>
                  <a:schemeClr val="bg1"/>
                </a:solidFill>
                <a:latin typeface="柳公权柳体" pitchFamily="2" charset="-122"/>
                <a:ea typeface="柳公权柳体" pitchFamily="2" charset="-122"/>
                <a:sym typeface="Arial" panose="020B0604020202020204" pitchFamily="34" charset="0"/>
              </a:rPr>
              <a:t>安全生产永远在路上</a:t>
            </a:r>
            <a:endParaRPr lang="zh-CN" altLang="en-US" sz="2400" b="1" i="1" dirty="0">
              <a:solidFill>
                <a:schemeClr val="bg1"/>
              </a:solidFill>
              <a:latin typeface="柳公权柳体" pitchFamily="2" charset="-122"/>
              <a:ea typeface="柳公权柳体" pitchFamily="2" charset="-122"/>
              <a:sym typeface="Arial" panose="020B0604020202020204" pitchFamily="34" charset="0"/>
            </a:endParaRPr>
          </a:p>
        </p:txBody>
      </p:sp>
      <p:sp>
        <p:nvSpPr>
          <p:cNvPr id="2057" name="文本框 11"/>
          <p:cNvSpPr/>
          <p:nvPr/>
        </p:nvSpPr>
        <p:spPr>
          <a:xfrm>
            <a:off x="5280027" y="6429376"/>
            <a:ext cx="2562225" cy="461665"/>
          </a:xfrm>
          <a:prstGeom prst="rect">
            <a:avLst/>
          </a:prstGeom>
          <a:noFill/>
          <a:ln w="9525">
            <a:noFill/>
          </a:ln>
        </p:spPr>
        <p:txBody>
          <a:bodyPr>
            <a:spAutoFit/>
          </a:bodyPr>
          <a:lstStyle/>
          <a:p>
            <a:pPr lvl="0" algn="r" eaLnBrk="1" hangingPunct="1"/>
            <a:r>
              <a:rPr lang="en-US" altLang="zh-CN" sz="2400" b="1" i="1" dirty="0">
                <a:solidFill>
                  <a:schemeClr val="bg1"/>
                </a:solidFill>
                <a:latin typeface="柳公权柳体" pitchFamily="2" charset="-122"/>
                <a:ea typeface="柳公权柳体" pitchFamily="2" charset="-122"/>
                <a:sym typeface="Arial" panose="020B0604020202020204" pitchFamily="34" charset="0"/>
              </a:rPr>
              <a:t>Safety First</a:t>
            </a:r>
            <a:endParaRPr lang="zh-CN" altLang="en-US" sz="2400" b="1" i="1" dirty="0">
              <a:solidFill>
                <a:schemeClr val="bg1"/>
              </a:solidFill>
              <a:latin typeface="柳公权柳体" pitchFamily="2" charset="-122"/>
              <a:ea typeface="柳公权柳体" pitchFamily="2" charset="-122"/>
              <a:sym typeface="Arial" panose="020B0604020202020204" pitchFamily="34" charset="0"/>
            </a:endParaRPr>
          </a:p>
        </p:txBody>
      </p:sp>
      <p:pic>
        <p:nvPicPr>
          <p:cNvPr id="2058" name="Picture 12" descr="mmexport1426500346615"/>
          <p:cNvPicPr>
            <a:picLocks noChangeAspect="1"/>
          </p:cNvPicPr>
          <p:nvPr/>
        </p:nvPicPr>
        <p:blipFill>
          <a:blip r:embed="rId2"/>
          <a:stretch>
            <a:fillRect/>
          </a:stretch>
        </p:blipFill>
        <p:spPr>
          <a:xfrm>
            <a:off x="7096125" y="1738314"/>
            <a:ext cx="2051050" cy="2252663"/>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3"/>
            </p:custDataLst>
          </p:nvPr>
        </p:nvSpPr>
        <p:spPr>
          <a:xfrm>
            <a:off x="4744244" y="399071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4406744" y="492666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5339080" y="492712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6271416" y="492666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
          <p:cNvGrpSpPr/>
          <p:nvPr/>
        </p:nvGrpSpPr>
        <p:grpSpPr>
          <a:xfrm>
            <a:off x="604838" y="1608139"/>
            <a:ext cx="1998662" cy="860425"/>
            <a:chOff x="0" y="0"/>
            <a:chExt cx="1484" cy="330"/>
          </a:xfrm>
        </p:grpSpPr>
        <p:sp>
          <p:nvSpPr>
            <p:cNvPr id="16430"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31"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目的</a:t>
              </a:r>
              <a:endParaRPr lang="zh-CN" altLang="en-US" sz="2400" b="1" dirty="0">
                <a:latin typeface="微软雅黑" panose="020B0503020204020204" pitchFamily="34" charset="-122"/>
                <a:ea typeface="微软雅黑" panose="020B0503020204020204" pitchFamily="34" charset="-122"/>
              </a:endParaRPr>
            </a:p>
          </p:txBody>
        </p:sp>
      </p:grpSp>
      <p:sp>
        <p:nvSpPr>
          <p:cNvPr id="16387" name="右箭头 10"/>
          <p:cNvSpPr/>
          <p:nvPr/>
        </p:nvSpPr>
        <p:spPr>
          <a:xfrm>
            <a:off x="2679702" y="1803400"/>
            <a:ext cx="644525" cy="654051"/>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16388" name="Group 5"/>
          <p:cNvGrpSpPr/>
          <p:nvPr/>
        </p:nvGrpSpPr>
        <p:grpSpPr>
          <a:xfrm>
            <a:off x="3417888" y="1674814"/>
            <a:ext cx="2000250" cy="860425"/>
            <a:chOff x="0" y="0"/>
            <a:chExt cx="1484" cy="330"/>
          </a:xfrm>
        </p:grpSpPr>
        <p:sp>
          <p:nvSpPr>
            <p:cNvPr id="16428"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29"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方案</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16389" name="右箭头 14"/>
          <p:cNvSpPr/>
          <p:nvPr/>
        </p:nvSpPr>
        <p:spPr>
          <a:xfrm>
            <a:off x="5492750" y="1803400"/>
            <a:ext cx="642938" cy="654051"/>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16390" name="Group 5"/>
          <p:cNvGrpSpPr/>
          <p:nvPr/>
        </p:nvGrpSpPr>
        <p:grpSpPr>
          <a:xfrm>
            <a:off x="6297613" y="1674814"/>
            <a:ext cx="2000250" cy="860425"/>
            <a:chOff x="0" y="0"/>
            <a:chExt cx="1484" cy="330"/>
          </a:xfrm>
        </p:grpSpPr>
        <p:sp>
          <p:nvSpPr>
            <p:cNvPr id="16426"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27" name="AutoShape 7"/>
            <p:cNvSpPr/>
            <p:nvPr/>
          </p:nvSpPr>
          <p:spPr>
            <a:xfrm>
              <a:off x="212"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检查</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16391" name="右箭头 18"/>
          <p:cNvSpPr/>
          <p:nvPr/>
        </p:nvSpPr>
        <p:spPr>
          <a:xfrm rot="5400000">
            <a:off x="7162800" y="2479676"/>
            <a:ext cx="603251" cy="492125"/>
          </a:xfrm>
          <a:prstGeom prst="rightArrow">
            <a:avLst>
              <a:gd name="adj1" fmla="val 50000"/>
              <a:gd name="adj2" fmla="val 46143"/>
            </a:avLst>
          </a:prstGeom>
          <a:solidFill>
            <a:srgbClr val="FF0000"/>
          </a:solidFill>
          <a:ln w="25400" cap="flat" cmpd="sng">
            <a:solidFill>
              <a:srgbClr val="385D8A"/>
            </a:solidFill>
            <a:prstDash val="solid"/>
            <a:miter/>
            <a:headEnd type="none" w="med" len="med"/>
            <a:tailEnd type="none" w="med" len="med"/>
          </a:ln>
        </p:spPr>
        <p:txBody>
          <a:bodyPr rot="10800000" vert="eaVert"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16392" name="Group 5"/>
          <p:cNvGrpSpPr/>
          <p:nvPr/>
        </p:nvGrpSpPr>
        <p:grpSpPr>
          <a:xfrm>
            <a:off x="6364288" y="3027364"/>
            <a:ext cx="2000250" cy="865187"/>
            <a:chOff x="0" y="0"/>
            <a:chExt cx="1484" cy="330"/>
          </a:xfrm>
        </p:grpSpPr>
        <p:sp>
          <p:nvSpPr>
            <p:cNvPr id="16424"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25"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algn="ctr" eaLnBrk="1" hangingPunct="1"/>
              <a:r>
                <a:rPr lang="zh-CN" altLang="en-US" sz="2400" b="1" dirty="0">
                  <a:solidFill>
                    <a:srgbClr val="000000"/>
                  </a:solidFill>
                  <a:latin typeface="Arial" panose="020B0604020202020204" pitchFamily="34" charset="0"/>
                  <a:ea typeface="微软雅黑" panose="020B0503020204020204" pitchFamily="34" charset="-122"/>
                </a:rPr>
                <a:t>下单</a:t>
              </a:r>
              <a:endParaRPr lang="zh-CN" altLang="en-US" sz="2400" b="1" dirty="0">
                <a:solidFill>
                  <a:srgbClr val="000000"/>
                </a:solidFill>
                <a:latin typeface="Arial" panose="020B0604020202020204" pitchFamily="34" charset="0"/>
                <a:ea typeface="微软雅黑" panose="020B0503020204020204" pitchFamily="34" charset="-122"/>
              </a:endParaRPr>
            </a:p>
          </p:txBody>
        </p:sp>
      </p:grpSp>
      <p:sp>
        <p:nvSpPr>
          <p:cNvPr id="16393" name="右箭头 22"/>
          <p:cNvSpPr/>
          <p:nvPr/>
        </p:nvSpPr>
        <p:spPr>
          <a:xfrm rot="10800000">
            <a:off x="5492751" y="3157538"/>
            <a:ext cx="644525" cy="652463"/>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rot="10800000"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16394" name="Group 5"/>
          <p:cNvGrpSpPr/>
          <p:nvPr/>
        </p:nvGrpSpPr>
        <p:grpSpPr>
          <a:xfrm>
            <a:off x="3484563" y="3027364"/>
            <a:ext cx="2000250" cy="865187"/>
            <a:chOff x="0" y="0"/>
            <a:chExt cx="1484" cy="330"/>
          </a:xfrm>
        </p:grpSpPr>
        <p:sp>
          <p:nvSpPr>
            <p:cNvPr id="16422"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23"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algn="ctr" eaLnBrk="1" hangingPunct="1"/>
              <a:r>
                <a:rPr lang="zh-CN" altLang="en-US" sz="2400" b="1" dirty="0">
                  <a:solidFill>
                    <a:srgbClr val="000000"/>
                  </a:solidFill>
                  <a:latin typeface="微软雅黑" panose="020B0503020204020204" pitchFamily="34" charset="-122"/>
                  <a:ea typeface="微软雅黑" panose="020B0503020204020204" pitchFamily="34" charset="-122"/>
                </a:rPr>
                <a:t>整改</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grpSp>
        <p:nvGrpSpPr>
          <p:cNvPr id="16395" name="Group 5"/>
          <p:cNvGrpSpPr/>
          <p:nvPr/>
        </p:nvGrpSpPr>
        <p:grpSpPr>
          <a:xfrm>
            <a:off x="671513" y="2960689"/>
            <a:ext cx="1998662" cy="860425"/>
            <a:chOff x="0" y="0"/>
            <a:chExt cx="1484" cy="330"/>
          </a:xfrm>
        </p:grpSpPr>
        <p:sp>
          <p:nvSpPr>
            <p:cNvPr id="16420"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21"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algn="ctr" eaLnBrk="1" hangingPunct="1"/>
              <a:r>
                <a:rPr lang="zh-CN" altLang="en-US" dirty="0">
                  <a:solidFill>
                    <a:srgbClr val="000000"/>
                  </a:solidFill>
                  <a:latin typeface="微软雅黑" panose="020B0503020204020204" pitchFamily="34" charset="-122"/>
                  <a:ea typeface="微软雅黑" panose="020B0503020204020204" pitchFamily="34" charset="-122"/>
                </a:rPr>
                <a:t>  </a:t>
              </a:r>
              <a:endParaRPr lang="en-US" altLang="zh-CN" dirty="0">
                <a:solidFill>
                  <a:srgbClr val="000000"/>
                </a:solidFill>
                <a:latin typeface="微软雅黑" panose="020B0503020204020204" pitchFamily="34" charset="-122"/>
                <a:ea typeface="微软雅黑" panose="020B0503020204020204" pitchFamily="34" charset="-122"/>
              </a:endParaRPr>
            </a:p>
            <a:p>
              <a:pPr lvl="0" algn="ctr" eaLnBrk="1" hangingPunct="1"/>
              <a:r>
                <a:rPr lang="zh-CN" altLang="en-US" sz="2400" b="1" dirty="0">
                  <a:solidFill>
                    <a:srgbClr val="000000"/>
                  </a:solidFill>
                  <a:latin typeface="Arial" panose="020B0604020202020204" pitchFamily="34" charset="0"/>
                  <a:ea typeface="微软雅黑" panose="020B0503020204020204" pitchFamily="34" charset="-122"/>
                </a:rPr>
                <a:t>反馈</a:t>
              </a:r>
              <a:endParaRPr lang="zh-CN" altLang="en-US" sz="2400" b="1" dirty="0">
                <a:solidFill>
                  <a:srgbClr val="000000"/>
                </a:solidFill>
                <a:latin typeface="微软雅黑" panose="020B0503020204020204" pitchFamily="34" charset="-122"/>
                <a:ea typeface="微软雅黑" panose="020B0503020204020204" pitchFamily="34" charset="-122"/>
              </a:endParaRPr>
            </a:p>
            <a:p>
              <a:pPr lvl="0" algn="ctr" eaLnBrk="1" hangingPunct="1"/>
              <a:endParaRPr lang="zh-CN" altLang="en-US" sz="2400" dirty="0">
                <a:solidFill>
                  <a:srgbClr val="000000"/>
                </a:solidFill>
                <a:latin typeface="微软雅黑" panose="020B0503020204020204" pitchFamily="34" charset="-122"/>
                <a:ea typeface="微软雅黑" panose="020B0503020204020204" pitchFamily="34" charset="-122"/>
              </a:endParaRPr>
            </a:p>
          </p:txBody>
        </p:sp>
      </p:grpSp>
      <p:grpSp>
        <p:nvGrpSpPr>
          <p:cNvPr id="16396" name="Group 5"/>
          <p:cNvGrpSpPr/>
          <p:nvPr/>
        </p:nvGrpSpPr>
        <p:grpSpPr>
          <a:xfrm>
            <a:off x="671513" y="4338640"/>
            <a:ext cx="1998662" cy="860425"/>
            <a:chOff x="0" y="0"/>
            <a:chExt cx="1484" cy="330"/>
          </a:xfrm>
        </p:grpSpPr>
        <p:sp>
          <p:nvSpPr>
            <p:cNvPr id="16418"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19"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验收</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grpSp>
        <p:nvGrpSpPr>
          <p:cNvPr id="16397" name="Group 5"/>
          <p:cNvGrpSpPr/>
          <p:nvPr/>
        </p:nvGrpSpPr>
        <p:grpSpPr>
          <a:xfrm>
            <a:off x="3484563" y="4338640"/>
            <a:ext cx="2000250" cy="860425"/>
            <a:chOff x="0" y="0"/>
            <a:chExt cx="1484" cy="330"/>
          </a:xfrm>
        </p:grpSpPr>
        <p:sp>
          <p:nvSpPr>
            <p:cNvPr id="16416"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17"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总结</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16398" name="右箭头 41"/>
          <p:cNvSpPr/>
          <p:nvPr/>
        </p:nvSpPr>
        <p:spPr>
          <a:xfrm rot="10800000">
            <a:off x="2679702" y="3157538"/>
            <a:ext cx="644525" cy="652463"/>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rot="10800000"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
        <p:nvSpPr>
          <p:cNvPr id="16399" name="右箭头 42"/>
          <p:cNvSpPr/>
          <p:nvPr/>
        </p:nvSpPr>
        <p:spPr>
          <a:xfrm rot="5400000">
            <a:off x="1228725" y="3792538"/>
            <a:ext cx="603251" cy="488950"/>
          </a:xfrm>
          <a:prstGeom prst="rightArrow">
            <a:avLst>
              <a:gd name="adj1" fmla="val 50000"/>
              <a:gd name="adj2" fmla="val 46329"/>
            </a:avLst>
          </a:prstGeom>
          <a:solidFill>
            <a:srgbClr val="FF0000"/>
          </a:solidFill>
          <a:ln w="25400" cap="flat" cmpd="sng">
            <a:solidFill>
              <a:srgbClr val="385D8A"/>
            </a:solidFill>
            <a:prstDash val="solid"/>
            <a:miter/>
            <a:headEnd type="none" w="med" len="med"/>
            <a:tailEnd type="none" w="med" len="med"/>
          </a:ln>
        </p:spPr>
        <p:txBody>
          <a:bodyPr rot="10800000" vert="eaVert"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
        <p:nvSpPr>
          <p:cNvPr id="16400" name="右箭头 43"/>
          <p:cNvSpPr/>
          <p:nvPr/>
        </p:nvSpPr>
        <p:spPr>
          <a:xfrm>
            <a:off x="2776538" y="4338639"/>
            <a:ext cx="641350" cy="695325"/>
          </a:xfrm>
          <a:prstGeom prst="rightArrow">
            <a:avLst>
              <a:gd name="adj1" fmla="val 50000"/>
              <a:gd name="adj2" fmla="val 37643"/>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16401" name="组合 7"/>
          <p:cNvGrpSpPr/>
          <p:nvPr/>
        </p:nvGrpSpPr>
        <p:grpSpPr>
          <a:xfrm>
            <a:off x="265115" y="487364"/>
            <a:ext cx="8707437" cy="873125"/>
            <a:chOff x="0" y="0"/>
            <a:chExt cx="8999538" cy="1146900"/>
          </a:xfrm>
        </p:grpSpPr>
        <p:sp>
          <p:nvSpPr>
            <p:cNvPr id="16412"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413" name="组合 5"/>
            <p:cNvGrpSpPr/>
            <p:nvPr/>
          </p:nvGrpSpPr>
          <p:grpSpPr>
            <a:xfrm>
              <a:off x="0" y="0"/>
              <a:ext cx="1028699" cy="1146900"/>
              <a:chOff x="0" y="0"/>
              <a:chExt cx="1028699" cy="1585913"/>
            </a:xfrm>
          </p:grpSpPr>
          <p:sp>
            <p:nvSpPr>
              <p:cNvPr id="16414"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16415"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16402" name="矩形 4"/>
          <p:cNvSpPr/>
          <p:nvPr/>
        </p:nvSpPr>
        <p:spPr>
          <a:xfrm>
            <a:off x="1289052" y="585789"/>
            <a:ext cx="6175375" cy="584775"/>
          </a:xfrm>
          <a:prstGeom prst="rect">
            <a:avLst/>
          </a:prstGeom>
          <a:noFill/>
          <a:ln w="9525">
            <a:noFill/>
          </a:ln>
        </p:spPr>
        <p:txBody>
          <a:bodyPr>
            <a:spAutoFit/>
          </a:bodyPr>
          <a:lstStyle/>
          <a:p>
            <a:pPr lvl="0" algn="ctr"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事故隐患排查治理步骤</a:t>
            </a:r>
            <a:r>
              <a:rPr lang="en-US" altLang="x-none" sz="3200" b="1" dirty="0">
                <a:solidFill>
                  <a:srgbClr val="FF0000"/>
                </a:solidFill>
                <a:latin typeface="微软雅黑" panose="020B0503020204020204" pitchFamily="34" charset="-122"/>
                <a:ea typeface="微软雅黑" panose="020B0503020204020204" pitchFamily="34" charset="-122"/>
                <a:sym typeface="华康俪金黑W8" charset="-122"/>
              </a:rPr>
              <a:t>“</a:t>
            </a:r>
            <a:r>
              <a:rPr lang="zh-CN" altLang="en-US" sz="3200" b="1" dirty="0">
                <a:solidFill>
                  <a:srgbClr val="FF0000"/>
                </a:solidFill>
                <a:latin typeface="微软雅黑" panose="020B0503020204020204" pitchFamily="34" charset="-122"/>
                <a:ea typeface="微软雅黑" panose="020B0503020204020204" pitchFamily="34" charset="-122"/>
                <a:sym typeface="华康俪金黑W8" charset="-122"/>
              </a:rPr>
              <a:t>十步法”</a:t>
            </a:r>
            <a:endParaRPr lang="zh-CN" altLang="en-US" sz="32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6403" name="Group 5"/>
          <p:cNvGrpSpPr/>
          <p:nvPr/>
        </p:nvGrpSpPr>
        <p:grpSpPr>
          <a:xfrm>
            <a:off x="6364288" y="4262440"/>
            <a:ext cx="2000250" cy="860425"/>
            <a:chOff x="0" y="0"/>
            <a:chExt cx="1484" cy="330"/>
          </a:xfrm>
        </p:grpSpPr>
        <p:sp>
          <p:nvSpPr>
            <p:cNvPr id="16410"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11"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台账</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grpSp>
        <p:nvGrpSpPr>
          <p:cNvPr id="16404" name="Group 5"/>
          <p:cNvGrpSpPr/>
          <p:nvPr/>
        </p:nvGrpSpPr>
        <p:grpSpPr>
          <a:xfrm>
            <a:off x="6364288" y="5664201"/>
            <a:ext cx="2000250" cy="860425"/>
            <a:chOff x="0" y="0"/>
            <a:chExt cx="1484" cy="330"/>
          </a:xfrm>
        </p:grpSpPr>
        <p:sp>
          <p:nvSpPr>
            <p:cNvPr id="16408"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6409"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奖惩</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16405" name="右箭头 43"/>
          <p:cNvSpPr/>
          <p:nvPr/>
        </p:nvSpPr>
        <p:spPr>
          <a:xfrm>
            <a:off x="5495925" y="4359276"/>
            <a:ext cx="641350" cy="695325"/>
          </a:xfrm>
          <a:prstGeom prst="rightArrow">
            <a:avLst>
              <a:gd name="adj1" fmla="val 50000"/>
              <a:gd name="adj2" fmla="val 37643"/>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
        <p:nvSpPr>
          <p:cNvPr id="16406" name="右箭头 42"/>
          <p:cNvSpPr/>
          <p:nvPr/>
        </p:nvSpPr>
        <p:spPr>
          <a:xfrm rot="5400000">
            <a:off x="7161213" y="5118100"/>
            <a:ext cx="603251" cy="488950"/>
          </a:xfrm>
          <a:prstGeom prst="rightArrow">
            <a:avLst>
              <a:gd name="adj1" fmla="val 50000"/>
              <a:gd name="adj2" fmla="val 46329"/>
            </a:avLst>
          </a:prstGeom>
          <a:solidFill>
            <a:srgbClr val="FF0000"/>
          </a:solidFill>
          <a:ln w="25400" cap="flat" cmpd="sng">
            <a:solidFill>
              <a:srgbClr val="385D8A"/>
            </a:solidFill>
            <a:prstDash val="solid"/>
            <a:miter/>
            <a:headEnd type="none" w="med" len="med"/>
            <a:tailEnd type="none" w="med" len="med"/>
          </a:ln>
        </p:spPr>
        <p:txBody>
          <a:bodyPr rot="10800000" vert="eaVert"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7"/>
          <p:cNvGrpSpPr/>
          <p:nvPr/>
        </p:nvGrpSpPr>
        <p:grpSpPr>
          <a:xfrm>
            <a:off x="249240" y="431800"/>
            <a:ext cx="8707437" cy="873125"/>
            <a:chOff x="0" y="0"/>
            <a:chExt cx="8999538" cy="1146900"/>
          </a:xfrm>
        </p:grpSpPr>
        <p:sp>
          <p:nvSpPr>
            <p:cNvPr id="17427"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7428" name="组合 5"/>
            <p:cNvGrpSpPr/>
            <p:nvPr/>
          </p:nvGrpSpPr>
          <p:grpSpPr>
            <a:xfrm>
              <a:off x="0" y="0"/>
              <a:ext cx="1028699" cy="1146900"/>
              <a:chOff x="0" y="0"/>
              <a:chExt cx="1028699" cy="1585913"/>
            </a:xfrm>
          </p:grpSpPr>
          <p:sp>
            <p:nvSpPr>
              <p:cNvPr id="17429"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17430"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17411" name="矩形 4"/>
          <p:cNvSpPr/>
          <p:nvPr/>
        </p:nvSpPr>
        <p:spPr>
          <a:xfrm>
            <a:off x="1304926" y="598489"/>
            <a:ext cx="4336444"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a:t>
            </a:r>
            <a:r>
              <a:rPr lang="en-US" altLang="zh-CN" sz="3200" b="1" dirty="0">
                <a:solidFill>
                  <a:srgbClr val="FFC000"/>
                </a:solidFill>
                <a:latin typeface="微软雅黑" panose="020B0503020204020204" pitchFamily="34" charset="-122"/>
                <a:ea typeface="微软雅黑" panose="020B0503020204020204" pitchFamily="34" charset="-122"/>
                <a:sym typeface="华康俪金黑W8" charset="-122"/>
              </a:rPr>
              <a:t>1</a:t>
            </a:r>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步：目的</a:t>
            </a:r>
            <a:r>
              <a:rPr lang="zh-CN" altLang="en-US" sz="2400" b="1" dirty="0">
                <a:solidFill>
                  <a:srgbClr val="FFC000"/>
                </a:solidFill>
                <a:latin typeface="微软雅黑" panose="020B0503020204020204" pitchFamily="34" charset="-122"/>
                <a:ea typeface="微软雅黑" panose="020B0503020204020204" pitchFamily="34" charset="-122"/>
                <a:sym typeface="华康俪金黑W8" charset="-122"/>
              </a:rPr>
              <a:t>（明确目的）</a:t>
            </a:r>
            <a:endParaRPr lang="zh-CN" altLang="en-US" sz="24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13"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17414" name="矩形 13"/>
          <p:cNvSpPr/>
          <p:nvPr/>
        </p:nvSpPr>
        <p:spPr>
          <a:xfrm>
            <a:off x="4667250" y="2074863"/>
            <a:ext cx="3430588" cy="507831"/>
          </a:xfrm>
          <a:prstGeom prst="rect">
            <a:avLst/>
          </a:prstGeom>
          <a:noFill/>
          <a:ln w="9525">
            <a:noFill/>
          </a:ln>
        </p:spPr>
        <p:txBody>
          <a:bodyPr>
            <a:spAutoFit/>
          </a:bodyPr>
          <a:lstStyle/>
          <a:p>
            <a:pPr lvl="0" eaLnBrk="1" hangingPunct="1"/>
            <a:r>
              <a:rPr lang="zh-CN" altLang="en-US" sz="2700" b="1" dirty="0">
                <a:latin typeface="华康俪金黑W8" charset="-122"/>
                <a:ea typeface="微软雅黑" panose="020B0503020204020204" pitchFamily="34" charset="-122"/>
                <a:sym typeface="华康俪金黑W8" charset="-122"/>
              </a:rPr>
              <a:t>为啥开展检查？</a:t>
            </a:r>
            <a:endParaRPr lang="zh-CN" altLang="en-US" sz="2700" b="1" dirty="0">
              <a:latin typeface="华康俪金黑W8" charset="-122"/>
              <a:ea typeface="微软雅黑" panose="020B0503020204020204" pitchFamily="34" charset="-122"/>
              <a:sym typeface="华康俪金黑W8" charset="-122"/>
            </a:endParaRPr>
          </a:p>
        </p:txBody>
      </p:sp>
      <p:sp>
        <p:nvSpPr>
          <p:cNvPr id="17415" name="任意多边形 14"/>
          <p:cNvSpPr/>
          <p:nvPr/>
        </p:nvSpPr>
        <p:spPr>
          <a:xfrm>
            <a:off x="5181602" y="33020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7416" name="任意多边形 45"/>
          <p:cNvSpPr/>
          <p:nvPr/>
        </p:nvSpPr>
        <p:spPr>
          <a:xfrm>
            <a:off x="5181602" y="3767139"/>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7417" name="任意多边形 46"/>
          <p:cNvSpPr/>
          <p:nvPr/>
        </p:nvSpPr>
        <p:spPr>
          <a:xfrm>
            <a:off x="5224463" y="4270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7419" name="矩形 48"/>
          <p:cNvSpPr/>
          <p:nvPr/>
        </p:nvSpPr>
        <p:spPr>
          <a:xfrm>
            <a:off x="4632327" y="2752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0" name="矩形 49"/>
          <p:cNvSpPr/>
          <p:nvPr/>
        </p:nvSpPr>
        <p:spPr>
          <a:xfrm>
            <a:off x="4667250" y="3262314"/>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1" name="矩形 50"/>
          <p:cNvSpPr/>
          <p:nvPr/>
        </p:nvSpPr>
        <p:spPr>
          <a:xfrm>
            <a:off x="4667250" y="37655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423" name="Picture 19" descr="图片13"/>
          <p:cNvPicPr>
            <a:picLocks noChangeAspect="1"/>
          </p:cNvPicPr>
          <p:nvPr/>
        </p:nvPicPr>
        <p:blipFill>
          <a:blip r:embed="rId1"/>
          <a:stretch>
            <a:fillRect/>
          </a:stretch>
        </p:blipFill>
        <p:spPr>
          <a:xfrm>
            <a:off x="485775" y="1768475"/>
            <a:ext cx="3467100" cy="3898900"/>
          </a:xfrm>
          <a:prstGeom prst="rect">
            <a:avLst/>
          </a:prstGeom>
          <a:noFill/>
          <a:ln w="9525">
            <a:noFill/>
          </a:ln>
        </p:spPr>
      </p:pic>
      <p:sp>
        <p:nvSpPr>
          <p:cNvPr id="17424" name="Text Box 20"/>
          <p:cNvSpPr txBox="1"/>
          <p:nvPr/>
        </p:nvSpPr>
        <p:spPr>
          <a:xfrm>
            <a:off x="5181601" y="2936876"/>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法规要求</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17425" name="Text Box 21"/>
          <p:cNvSpPr txBox="1"/>
          <p:nvPr/>
        </p:nvSpPr>
        <p:spPr>
          <a:xfrm>
            <a:off x="5181601" y="3386140"/>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落实责任</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17426" name="Text Box 22"/>
          <p:cNvSpPr txBox="1"/>
          <p:nvPr/>
        </p:nvSpPr>
        <p:spPr>
          <a:xfrm>
            <a:off x="5224463" y="3889376"/>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预防事故</a:t>
            </a:r>
            <a:endParaRPr lang="zh-CN" altLang="en-US" sz="2400" b="1" dirty="0">
              <a:solidFill>
                <a:schemeClr val="folHlink"/>
              </a:solidFill>
              <a:latin typeface="Arial" panose="020B0604020202020204" pitchFamily="34" charset="0"/>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7"/>
          <p:cNvGrpSpPr/>
          <p:nvPr/>
        </p:nvGrpSpPr>
        <p:grpSpPr>
          <a:xfrm>
            <a:off x="249240" y="431800"/>
            <a:ext cx="8707437" cy="873125"/>
            <a:chOff x="0" y="0"/>
            <a:chExt cx="8999538" cy="1146900"/>
          </a:xfrm>
        </p:grpSpPr>
        <p:sp>
          <p:nvSpPr>
            <p:cNvPr id="18466"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8467" name="组合 5"/>
            <p:cNvGrpSpPr/>
            <p:nvPr/>
          </p:nvGrpSpPr>
          <p:grpSpPr>
            <a:xfrm>
              <a:off x="0" y="0"/>
              <a:ext cx="1028699" cy="1146900"/>
              <a:chOff x="0" y="0"/>
              <a:chExt cx="1028699" cy="1585913"/>
            </a:xfrm>
          </p:grpSpPr>
          <p:sp>
            <p:nvSpPr>
              <p:cNvPr id="18468"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18469"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18435" name="矩形 4"/>
          <p:cNvSpPr/>
          <p:nvPr/>
        </p:nvSpPr>
        <p:spPr>
          <a:xfrm>
            <a:off x="1304926" y="598489"/>
            <a:ext cx="5567550"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第2步：方案</a:t>
            </a:r>
            <a:r>
              <a:rPr lang="zh-CN" altLang="en-US" sz="2400" b="1" dirty="0">
                <a:solidFill>
                  <a:srgbClr val="FFC000"/>
                </a:solidFill>
                <a:latin typeface="微软雅黑" panose="020B0503020204020204" pitchFamily="34" charset="-122"/>
                <a:ea typeface="微软雅黑" panose="020B0503020204020204" pitchFamily="34" charset="-122"/>
                <a:sym typeface="华康俪金黑W8" charset="-122"/>
              </a:rPr>
              <a:t>（制定书面检查计划）</a:t>
            </a:r>
            <a:endParaRPr lang="zh-CN" altLang="en-US" sz="24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437"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18438" name="矩形 13"/>
          <p:cNvSpPr/>
          <p:nvPr/>
        </p:nvSpPr>
        <p:spPr>
          <a:xfrm>
            <a:off x="4478340" y="1820863"/>
            <a:ext cx="3432175" cy="507831"/>
          </a:xfrm>
          <a:prstGeom prst="rect">
            <a:avLst/>
          </a:prstGeom>
          <a:noFill/>
          <a:ln w="9525">
            <a:noFill/>
          </a:ln>
        </p:spPr>
        <p:txBody>
          <a:bodyPr>
            <a:spAutoFit/>
          </a:bodyPr>
          <a:lstStyle/>
          <a:p>
            <a:pPr lvl="0" eaLnBrk="1" hangingPunct="1"/>
            <a:r>
              <a:rPr lang="zh-CN" altLang="en-US" sz="2700" b="1" dirty="0">
                <a:latin typeface="华康俪金黑W8" charset="-122"/>
                <a:ea typeface="微软雅黑" panose="020B0503020204020204" pitchFamily="34" charset="-122"/>
                <a:sym typeface="华康俪金黑W8" charset="-122"/>
              </a:rPr>
              <a:t>方案包含那些内容？</a:t>
            </a:r>
            <a:endParaRPr lang="zh-CN" altLang="en-US" dirty="0">
              <a:latin typeface="Arial" panose="020B0604020202020204" pitchFamily="34" charset="0"/>
              <a:ea typeface="宋体" panose="02010600030101010101" pitchFamily="2" charset="-122"/>
            </a:endParaRPr>
          </a:p>
        </p:txBody>
      </p:sp>
      <p:sp>
        <p:nvSpPr>
          <p:cNvPr id="18439" name="任意多边形 14"/>
          <p:cNvSpPr/>
          <p:nvPr/>
        </p:nvSpPr>
        <p:spPr>
          <a:xfrm>
            <a:off x="4994275" y="2801939"/>
            <a:ext cx="2828925" cy="76200"/>
          </a:xfrm>
          <a:custGeom>
            <a:avLst/>
            <a:gdLst>
              <a:gd name="txL" fmla="*/ 0 w 2830285"/>
              <a:gd name="txT" fmla="*/ 0 h 76200"/>
              <a:gd name="txR" fmla="*/ 2830285 w 2830285"/>
              <a:gd name="txB" fmla="*/ 76200 h 76200"/>
            </a:gdLst>
            <a:ahLst/>
            <a:cxnLst>
              <a:cxn ang="0">
                <a:pos x="0" y="10664"/>
              </a:cxn>
              <a:cxn ang="0">
                <a:pos x="57287" y="65314"/>
              </a:cxn>
              <a:cxn ang="0">
                <a:pos x="9518"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8440" name="任意多边形 45"/>
          <p:cNvSpPr/>
          <p:nvPr/>
        </p:nvSpPr>
        <p:spPr>
          <a:xfrm>
            <a:off x="4994275" y="3267075"/>
            <a:ext cx="2828925" cy="76200"/>
          </a:xfrm>
          <a:custGeom>
            <a:avLst/>
            <a:gdLst>
              <a:gd name="txL" fmla="*/ 0 w 2830285"/>
              <a:gd name="txT" fmla="*/ 0 h 76200"/>
              <a:gd name="txR" fmla="*/ 2830285 w 2830285"/>
              <a:gd name="txB" fmla="*/ 76200 h 76200"/>
            </a:gdLst>
            <a:ahLst/>
            <a:cxnLst>
              <a:cxn ang="0">
                <a:pos x="0" y="10664"/>
              </a:cxn>
              <a:cxn ang="0">
                <a:pos x="57287" y="65314"/>
              </a:cxn>
              <a:cxn ang="0">
                <a:pos x="9518"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8441" name="任意多边形 46"/>
          <p:cNvSpPr/>
          <p:nvPr/>
        </p:nvSpPr>
        <p:spPr>
          <a:xfrm>
            <a:off x="5037138" y="3770313"/>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8442" name="任意多边形 47"/>
          <p:cNvSpPr/>
          <p:nvPr/>
        </p:nvSpPr>
        <p:spPr>
          <a:xfrm>
            <a:off x="5057777" y="4227513"/>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8443" name="矩形 48"/>
          <p:cNvSpPr/>
          <p:nvPr/>
        </p:nvSpPr>
        <p:spPr>
          <a:xfrm>
            <a:off x="4478338" y="2238377"/>
            <a:ext cx="550862"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4" name="矩形 49"/>
          <p:cNvSpPr/>
          <p:nvPr/>
        </p:nvSpPr>
        <p:spPr>
          <a:xfrm>
            <a:off x="4478338" y="27622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5" name="矩形 50"/>
          <p:cNvSpPr/>
          <p:nvPr/>
        </p:nvSpPr>
        <p:spPr>
          <a:xfrm>
            <a:off x="4479927" y="3265489"/>
            <a:ext cx="500063"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6" name="矩形 51"/>
          <p:cNvSpPr/>
          <p:nvPr/>
        </p:nvSpPr>
        <p:spPr>
          <a:xfrm>
            <a:off x="4479927" y="3768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7" name="Text Box 19"/>
          <p:cNvSpPr txBox="1"/>
          <p:nvPr/>
        </p:nvSpPr>
        <p:spPr>
          <a:xfrm>
            <a:off x="4994277" y="2436814"/>
            <a:ext cx="2031325"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讲清检查目的</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18448" name="Text Box 20"/>
          <p:cNvSpPr txBox="1"/>
          <p:nvPr/>
        </p:nvSpPr>
        <p:spPr>
          <a:xfrm>
            <a:off x="4994277" y="2886076"/>
            <a:ext cx="1723549"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成立检查组</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18449" name="Text Box 21"/>
          <p:cNvSpPr txBox="1"/>
          <p:nvPr/>
        </p:nvSpPr>
        <p:spPr>
          <a:xfrm>
            <a:off x="5029202" y="3389314"/>
            <a:ext cx="3877985"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明确检查对象、时间、步骤</a:t>
            </a:r>
            <a:endParaRPr lang="zh-CN" altLang="en-US" sz="2400" b="1" dirty="0">
              <a:solidFill>
                <a:schemeClr val="folHlink"/>
              </a:solidFill>
              <a:latin typeface="Arial" panose="020B0604020202020204" pitchFamily="34" charset="0"/>
              <a:ea typeface="微软雅黑" panose="020B0503020204020204" pitchFamily="34" charset="-122"/>
            </a:endParaRPr>
          </a:p>
        </p:txBody>
      </p:sp>
      <p:pic>
        <p:nvPicPr>
          <p:cNvPr id="18450" name="Picture 22" descr="图片111"/>
          <p:cNvPicPr>
            <a:picLocks noChangeAspect="1"/>
          </p:cNvPicPr>
          <p:nvPr/>
        </p:nvPicPr>
        <p:blipFill>
          <a:blip r:embed="rId1"/>
          <a:stretch>
            <a:fillRect/>
          </a:stretch>
        </p:blipFill>
        <p:spPr>
          <a:xfrm>
            <a:off x="496888" y="3322638"/>
            <a:ext cx="1604962" cy="1516063"/>
          </a:xfrm>
          <a:prstGeom prst="rect">
            <a:avLst/>
          </a:prstGeom>
          <a:noFill/>
          <a:ln w="19050" cap="flat" cmpd="sng">
            <a:solidFill>
              <a:srgbClr val="FFCC00"/>
            </a:solidFill>
            <a:prstDash val="solid"/>
            <a:miter/>
            <a:headEnd type="none" w="med" len="med"/>
            <a:tailEnd type="none" w="med" len="med"/>
          </a:ln>
        </p:spPr>
      </p:pic>
      <p:pic>
        <p:nvPicPr>
          <p:cNvPr id="18451" name="Picture 23" descr="mmexport1435313047486"/>
          <p:cNvPicPr>
            <a:picLocks noChangeAspect="1"/>
          </p:cNvPicPr>
          <p:nvPr/>
        </p:nvPicPr>
        <p:blipFill>
          <a:blip r:embed="rId2"/>
          <a:stretch>
            <a:fillRect/>
          </a:stretch>
        </p:blipFill>
        <p:spPr>
          <a:xfrm>
            <a:off x="496888" y="1812925"/>
            <a:ext cx="1604962" cy="1452563"/>
          </a:xfrm>
          <a:prstGeom prst="rect">
            <a:avLst/>
          </a:prstGeom>
          <a:noFill/>
          <a:ln w="19050" cap="flat" cmpd="sng">
            <a:solidFill>
              <a:srgbClr val="FFCC00"/>
            </a:solidFill>
            <a:prstDash val="solid"/>
            <a:miter/>
            <a:headEnd type="none" w="med" len="med"/>
            <a:tailEnd type="none" w="med" len="med"/>
          </a:ln>
        </p:spPr>
      </p:pic>
      <p:pic>
        <p:nvPicPr>
          <p:cNvPr id="18452" name="Picture 24" descr="mmexport1435313050609"/>
          <p:cNvPicPr>
            <a:picLocks noChangeAspect="1"/>
          </p:cNvPicPr>
          <p:nvPr/>
        </p:nvPicPr>
        <p:blipFill>
          <a:blip r:embed="rId3"/>
          <a:stretch>
            <a:fillRect/>
          </a:stretch>
        </p:blipFill>
        <p:spPr>
          <a:xfrm>
            <a:off x="2390775" y="4908551"/>
            <a:ext cx="1676400" cy="1566863"/>
          </a:xfrm>
          <a:prstGeom prst="rect">
            <a:avLst/>
          </a:prstGeom>
          <a:noFill/>
          <a:ln w="19050" cap="flat" cmpd="sng">
            <a:solidFill>
              <a:srgbClr val="FFCC00"/>
            </a:solidFill>
            <a:prstDash val="solid"/>
            <a:miter/>
            <a:headEnd type="none" w="med" len="med"/>
            <a:tailEnd type="none" w="med" len="med"/>
          </a:ln>
        </p:spPr>
      </p:pic>
      <p:sp>
        <p:nvSpPr>
          <p:cNvPr id="18453" name="Text Box 25"/>
          <p:cNvSpPr txBox="1"/>
          <p:nvPr/>
        </p:nvSpPr>
        <p:spPr>
          <a:xfrm>
            <a:off x="5037138" y="3846514"/>
            <a:ext cx="326243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检查内容、标准、方式</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18454" name="任意多边形 47"/>
          <p:cNvSpPr/>
          <p:nvPr/>
        </p:nvSpPr>
        <p:spPr>
          <a:xfrm>
            <a:off x="5057777" y="47625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18455" name="Text Box 27"/>
          <p:cNvSpPr txBox="1"/>
          <p:nvPr/>
        </p:nvSpPr>
        <p:spPr>
          <a:xfrm>
            <a:off x="5037138" y="4381501"/>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有关要求</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18456" name="矩形 51"/>
          <p:cNvSpPr/>
          <p:nvPr/>
        </p:nvSpPr>
        <p:spPr>
          <a:xfrm>
            <a:off x="4486277" y="4303714"/>
            <a:ext cx="550863" cy="646331"/>
          </a:xfrm>
          <a:prstGeom prst="rect">
            <a:avLst/>
          </a:prstGeom>
          <a:noFill/>
          <a:ln w="9525">
            <a:noFill/>
          </a:ln>
        </p:spPr>
        <p:txBody>
          <a:bodyPr>
            <a:spAutoFit/>
          </a:bodyPr>
          <a:lstStyle/>
          <a:p>
            <a:pPr lvl="0" eaLnBrk="1" hangingPunct="1">
              <a:lnSpc>
                <a:spcPct val="150000"/>
              </a:lnSpc>
            </a:pP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57" name="Picture 29"/>
          <p:cNvPicPr>
            <a:picLocks noChangeAspect="1"/>
          </p:cNvPicPr>
          <p:nvPr/>
        </p:nvPicPr>
        <p:blipFill>
          <a:blip r:embed="rId4"/>
          <a:stretch>
            <a:fillRect/>
          </a:stretch>
        </p:blipFill>
        <p:spPr>
          <a:xfrm>
            <a:off x="496888" y="4908549"/>
            <a:ext cx="1614487" cy="1568451"/>
          </a:xfrm>
          <a:prstGeom prst="rect">
            <a:avLst/>
          </a:prstGeom>
          <a:noFill/>
          <a:ln w="19050" cap="flat" cmpd="sng">
            <a:solidFill>
              <a:srgbClr val="FFCC00"/>
            </a:solidFill>
            <a:prstDash val="solid"/>
            <a:miter/>
            <a:headEnd type="none" w="med" len="med"/>
            <a:tailEnd type="none" w="med" len="med"/>
          </a:ln>
        </p:spPr>
      </p:pic>
      <p:sp>
        <p:nvSpPr>
          <p:cNvPr id="18458" name="Text Box 30"/>
          <p:cNvSpPr txBox="1"/>
          <p:nvPr/>
        </p:nvSpPr>
        <p:spPr>
          <a:xfrm>
            <a:off x="2390775" y="6107114"/>
            <a:ext cx="1550988" cy="371897"/>
          </a:xfrm>
          <a:prstGeom prst="rect">
            <a:avLst/>
          </a:prstGeom>
          <a:solidFill>
            <a:schemeClr val="bg1"/>
          </a:solidFill>
          <a:ln w="9525">
            <a:noFill/>
          </a:ln>
        </p:spPr>
        <p:txBody>
          <a:bodyPr lIns="90170" tIns="46990" rIns="90170" bIns="46990">
            <a:spAutoFit/>
          </a:bodyPr>
          <a:lstStyle/>
          <a:p>
            <a:pPr lvl="0" algn="ctr" eaLnBrk="1" hangingPunct="1"/>
            <a:r>
              <a:rPr lang="zh-CN" altLang="en-US" b="1" dirty="0">
                <a:solidFill>
                  <a:srgbClr val="0000FF"/>
                </a:solidFill>
                <a:latin typeface="叶根友毛笔行书2.0版" pitchFamily="2" charset="-122"/>
                <a:ea typeface="微软雅黑" panose="020B0503020204020204" pitchFamily="34" charset="-122"/>
              </a:rPr>
              <a:t>动员布置会</a:t>
            </a:r>
            <a:endParaRPr lang="zh-CN" altLang="en-US" b="1" dirty="0">
              <a:solidFill>
                <a:srgbClr val="0000FF"/>
              </a:solidFill>
              <a:latin typeface="叶根友毛笔行书2.0版" pitchFamily="2" charset="-122"/>
              <a:ea typeface="微软雅黑" panose="020B0503020204020204" pitchFamily="34" charset="-122"/>
            </a:endParaRPr>
          </a:p>
        </p:txBody>
      </p:sp>
      <p:sp>
        <p:nvSpPr>
          <p:cNvPr id="18459" name="Text Box 31"/>
          <p:cNvSpPr txBox="1"/>
          <p:nvPr/>
        </p:nvSpPr>
        <p:spPr>
          <a:xfrm>
            <a:off x="504827" y="2930526"/>
            <a:ext cx="1597025" cy="341119"/>
          </a:xfrm>
          <a:prstGeom prst="rect">
            <a:avLst/>
          </a:prstGeom>
          <a:solidFill>
            <a:schemeClr val="bg1"/>
          </a:solidFill>
          <a:ln w="9525">
            <a:noFill/>
          </a:ln>
        </p:spPr>
        <p:txBody>
          <a:bodyPr lIns="90170" tIns="46990" rIns="90170" bIns="46990">
            <a:spAutoFit/>
          </a:bodyPr>
          <a:lstStyle/>
          <a:p>
            <a:pPr lvl="0" algn="ctr" eaLnBrk="1" hangingPunct="1"/>
            <a:r>
              <a:rPr lang="zh-CN" altLang="en-US" sz="1600" b="1" dirty="0">
                <a:solidFill>
                  <a:srgbClr val="0000FF"/>
                </a:solidFill>
                <a:latin typeface="叶根友毛笔行书2.0版" pitchFamily="2" charset="-122"/>
                <a:ea typeface="微软雅黑" panose="020B0503020204020204" pitchFamily="34" charset="-122"/>
              </a:rPr>
              <a:t>目的内容明确</a:t>
            </a:r>
            <a:endParaRPr lang="zh-CN" altLang="en-US" sz="1600" b="1" dirty="0">
              <a:solidFill>
                <a:srgbClr val="0000FF"/>
              </a:solidFill>
              <a:latin typeface="叶根友毛笔行书2.0版" pitchFamily="2" charset="-122"/>
              <a:ea typeface="微软雅黑" panose="020B0503020204020204" pitchFamily="34" charset="-122"/>
            </a:endParaRPr>
          </a:p>
        </p:txBody>
      </p:sp>
      <p:sp>
        <p:nvSpPr>
          <p:cNvPr id="18460" name="Text Box 32"/>
          <p:cNvSpPr txBox="1"/>
          <p:nvPr/>
        </p:nvSpPr>
        <p:spPr>
          <a:xfrm>
            <a:off x="504825" y="6110289"/>
            <a:ext cx="1606550" cy="371897"/>
          </a:xfrm>
          <a:prstGeom prst="rect">
            <a:avLst/>
          </a:prstGeom>
          <a:solidFill>
            <a:schemeClr val="bg1"/>
          </a:solidFill>
          <a:ln w="9525">
            <a:noFill/>
          </a:ln>
        </p:spPr>
        <p:txBody>
          <a:bodyPr lIns="90170" tIns="46990" rIns="90170" bIns="46990">
            <a:spAutoFit/>
          </a:bodyPr>
          <a:lstStyle/>
          <a:p>
            <a:pPr lvl="0" eaLnBrk="1" hangingPunct="1"/>
            <a:r>
              <a:rPr lang="zh-CN" altLang="en-US" b="1" dirty="0">
                <a:solidFill>
                  <a:srgbClr val="0000FF"/>
                </a:solidFill>
                <a:latin typeface="叶根友毛笔行书2.0版" pitchFamily="2" charset="-122"/>
                <a:ea typeface="微软雅黑" panose="020B0503020204020204" pitchFamily="34" charset="-122"/>
              </a:rPr>
              <a:t>资源准备到位</a:t>
            </a:r>
            <a:endParaRPr lang="zh-CN" altLang="en-US" b="1" dirty="0">
              <a:solidFill>
                <a:srgbClr val="0000FF"/>
              </a:solidFill>
              <a:latin typeface="叶根友毛笔行书2.0版" pitchFamily="2" charset="-122"/>
              <a:ea typeface="微软雅黑" panose="020B0503020204020204" pitchFamily="34" charset="-122"/>
            </a:endParaRPr>
          </a:p>
        </p:txBody>
      </p:sp>
      <p:sp>
        <p:nvSpPr>
          <p:cNvPr id="18461" name="Text Box 33"/>
          <p:cNvSpPr txBox="1"/>
          <p:nvPr/>
        </p:nvSpPr>
        <p:spPr>
          <a:xfrm>
            <a:off x="550865" y="4470401"/>
            <a:ext cx="1550987" cy="341119"/>
          </a:xfrm>
          <a:prstGeom prst="rect">
            <a:avLst/>
          </a:prstGeom>
          <a:solidFill>
            <a:schemeClr val="bg1"/>
          </a:solidFill>
          <a:ln w="9525">
            <a:noFill/>
          </a:ln>
        </p:spPr>
        <p:txBody>
          <a:bodyPr lIns="90170" tIns="46990" rIns="90170" bIns="46990">
            <a:spAutoFit/>
          </a:bodyPr>
          <a:lstStyle/>
          <a:p>
            <a:pPr lvl="0" algn="ctr" eaLnBrk="1" hangingPunct="1"/>
            <a:r>
              <a:rPr lang="zh-CN" altLang="en-US" sz="1600" b="1" dirty="0">
                <a:solidFill>
                  <a:srgbClr val="0000FF"/>
                </a:solidFill>
                <a:latin typeface="叶根友毛笔行书2.0版" pitchFamily="2" charset="-122"/>
                <a:ea typeface="微软雅黑" panose="020B0503020204020204" pitchFamily="34" charset="-122"/>
              </a:rPr>
              <a:t>形成书面计划</a:t>
            </a:r>
            <a:endParaRPr lang="zh-CN" altLang="en-US" sz="1600" b="1" dirty="0">
              <a:solidFill>
                <a:srgbClr val="0000FF"/>
              </a:solidFill>
              <a:latin typeface="叶根友毛笔行书2.0版" pitchFamily="2" charset="-122"/>
              <a:ea typeface="微软雅黑" panose="020B0503020204020204" pitchFamily="34" charset="-122"/>
            </a:endParaRPr>
          </a:p>
        </p:txBody>
      </p:sp>
      <p:pic>
        <p:nvPicPr>
          <p:cNvPr id="18462" name="Picture 34" descr="Redocn_2010052715551648"/>
          <p:cNvPicPr>
            <a:picLocks noChangeAspect="1"/>
          </p:cNvPicPr>
          <p:nvPr/>
        </p:nvPicPr>
        <p:blipFill>
          <a:blip r:embed="rId5"/>
          <a:srcRect l="13287" r="11183" b="11148"/>
          <a:stretch>
            <a:fillRect/>
          </a:stretch>
        </p:blipFill>
        <p:spPr>
          <a:xfrm>
            <a:off x="2392363" y="3343276"/>
            <a:ext cx="1674812" cy="1463675"/>
          </a:xfrm>
          <a:prstGeom prst="rect">
            <a:avLst/>
          </a:prstGeom>
          <a:noFill/>
          <a:ln w="19050" cap="flat" cmpd="sng">
            <a:solidFill>
              <a:srgbClr val="FFCC00"/>
            </a:solidFill>
            <a:prstDash val="solid"/>
            <a:miter/>
            <a:headEnd type="none" w="med" len="med"/>
            <a:tailEnd type="none" w="med" len="med"/>
          </a:ln>
        </p:spPr>
      </p:pic>
      <p:sp>
        <p:nvSpPr>
          <p:cNvPr id="18463" name="Text Box 35"/>
          <p:cNvSpPr txBox="1"/>
          <p:nvPr/>
        </p:nvSpPr>
        <p:spPr>
          <a:xfrm>
            <a:off x="2390775" y="4467226"/>
            <a:ext cx="1676400" cy="341119"/>
          </a:xfrm>
          <a:prstGeom prst="rect">
            <a:avLst/>
          </a:prstGeom>
          <a:solidFill>
            <a:schemeClr val="bg1"/>
          </a:solidFill>
          <a:ln w="9525">
            <a:noFill/>
          </a:ln>
        </p:spPr>
        <p:txBody>
          <a:bodyPr lIns="90170" tIns="46990" rIns="90170" bIns="46990">
            <a:spAutoFit/>
          </a:bodyPr>
          <a:lstStyle/>
          <a:p>
            <a:pPr lvl="0" algn="ctr" eaLnBrk="1" hangingPunct="1"/>
            <a:r>
              <a:rPr lang="zh-CN" altLang="en-US" sz="1600" b="1" dirty="0">
                <a:solidFill>
                  <a:srgbClr val="0000FF"/>
                </a:solidFill>
                <a:latin typeface="叶根友毛笔行书2.0版" pitchFamily="2" charset="-122"/>
                <a:ea typeface="微软雅黑" panose="020B0503020204020204" pitchFamily="34" charset="-122"/>
              </a:rPr>
              <a:t>下发通知计划</a:t>
            </a:r>
            <a:endParaRPr lang="zh-CN" altLang="en-US" sz="1600" b="1" dirty="0">
              <a:latin typeface="Arial" panose="020B0604020202020204" pitchFamily="34" charset="0"/>
              <a:ea typeface="宋体" panose="02010600030101010101" pitchFamily="2" charset="-122"/>
            </a:endParaRPr>
          </a:p>
        </p:txBody>
      </p:sp>
      <p:pic>
        <p:nvPicPr>
          <p:cNvPr id="18464" name="Picture 36" descr="图片2"/>
          <p:cNvPicPr>
            <a:picLocks noChangeAspect="1"/>
          </p:cNvPicPr>
          <p:nvPr/>
        </p:nvPicPr>
        <p:blipFill>
          <a:blip r:embed="rId6"/>
          <a:stretch>
            <a:fillRect/>
          </a:stretch>
        </p:blipFill>
        <p:spPr>
          <a:xfrm>
            <a:off x="2392363" y="1746251"/>
            <a:ext cx="1676400" cy="1524000"/>
          </a:xfrm>
          <a:prstGeom prst="rect">
            <a:avLst/>
          </a:prstGeom>
          <a:noFill/>
          <a:ln w="19050" cap="flat" cmpd="sng">
            <a:solidFill>
              <a:srgbClr val="FFCC00"/>
            </a:solidFill>
            <a:prstDash val="solid"/>
            <a:miter/>
            <a:headEnd type="none" w="med" len="med"/>
            <a:tailEnd type="none" w="med" len="med"/>
          </a:ln>
        </p:spPr>
      </p:pic>
      <p:sp>
        <p:nvSpPr>
          <p:cNvPr id="18465" name="Text Box 37"/>
          <p:cNvSpPr txBox="1"/>
          <p:nvPr/>
        </p:nvSpPr>
        <p:spPr>
          <a:xfrm>
            <a:off x="4478340" y="4943476"/>
            <a:ext cx="4340225" cy="1477328"/>
          </a:xfrm>
          <a:prstGeom prst="rect">
            <a:avLst/>
          </a:prstGeom>
          <a:noFill/>
          <a:ln w="9525">
            <a:noFill/>
          </a:ln>
        </p:spPr>
        <p:txBody>
          <a:bodyPr>
            <a:spAutoFit/>
          </a:bodyPr>
          <a:lstStyle/>
          <a:p>
            <a:pPr lvl="0" eaLnBrk="1" hangingPunct="1"/>
            <a:r>
              <a:rPr lang="zh-CN" altLang="en-US" b="1" dirty="0">
                <a:latin typeface="Arial" panose="020B0604020202020204" pitchFamily="34" charset="0"/>
                <a:ea typeface="微软雅黑" panose="020B0503020204020204" pitchFamily="34" charset="-122"/>
              </a:rPr>
              <a:t>检查活动实施前需进行：信息准备、文件准备、人员准备、装备准备。</a:t>
            </a:r>
            <a:endParaRPr lang="zh-CN" altLang="en-US" b="1" dirty="0">
              <a:latin typeface="Arial" panose="020B0604020202020204" pitchFamily="34" charset="0"/>
              <a:ea typeface="微软雅黑" panose="020B0503020204020204" pitchFamily="34" charset="-122"/>
            </a:endParaRPr>
          </a:p>
          <a:p>
            <a:pPr lvl="0" eaLnBrk="1" hangingPunct="1"/>
            <a:r>
              <a:rPr lang="zh-CN" altLang="en-US" b="1" dirty="0">
                <a:latin typeface="Arial" panose="020B0604020202020204" pitchFamily="34" charset="0"/>
                <a:ea typeface="微软雅黑" panose="020B0503020204020204" pitchFamily="34" charset="-122"/>
              </a:rPr>
              <a:t>检查前应采用开短会和现场动员会等方式，向检查者和被检查者讲明检查的目的、意义、内容和要求。</a:t>
            </a:r>
            <a:endParaRPr lang="zh-CN" altLang="en-US" b="1" dirty="0">
              <a:latin typeface="Arial" panose="020B0604020202020204" pitchFamily="34" charset="0"/>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19459" name="图片 9"/>
          <p:cNvPicPr>
            <a:picLocks noChangeAspect="1"/>
          </p:cNvPicPr>
          <p:nvPr/>
        </p:nvPicPr>
        <p:blipFill>
          <a:blip r:embed="rId1"/>
          <a:srcRect t="5028" b="5962"/>
          <a:stretch>
            <a:fillRect/>
          </a:stretch>
        </p:blipFill>
        <p:spPr>
          <a:xfrm>
            <a:off x="2195515" y="966790"/>
            <a:ext cx="6391275" cy="5856287"/>
          </a:xfrm>
          <a:prstGeom prst="rect">
            <a:avLst/>
          </a:prstGeom>
          <a:noFill/>
          <a:ln w="9525">
            <a:noFill/>
          </a:ln>
        </p:spPr>
      </p:pic>
      <p:sp>
        <p:nvSpPr>
          <p:cNvPr id="19460" name="TextBox 10"/>
          <p:cNvSpPr/>
          <p:nvPr/>
        </p:nvSpPr>
        <p:spPr>
          <a:xfrm flipH="1">
            <a:off x="3771902" y="1901825"/>
            <a:ext cx="1223963" cy="683264"/>
          </a:xfrm>
          <a:prstGeom prst="rect">
            <a:avLst/>
          </a:prstGeom>
          <a:noFill/>
          <a:ln w="9525">
            <a:noFill/>
          </a:ln>
        </p:spPr>
        <p:txBody>
          <a:bodyPr>
            <a:spAutoFit/>
          </a:bodyPr>
          <a:lstStyle/>
          <a:p>
            <a:pPr lvl="0" eaLnBrk="1" hangingPunct="1">
              <a:lnSpc>
                <a:spcPct val="80000"/>
              </a:lnSpc>
            </a:pPr>
            <a:r>
              <a:rPr lang="en-US" altLang="zh-CN" sz="48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01</a:t>
            </a:r>
            <a:endParaRPr lang="zh-CN" altLang="en-US" sz="48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19461" name="TextBox 11"/>
          <p:cNvSpPr/>
          <p:nvPr/>
        </p:nvSpPr>
        <p:spPr>
          <a:xfrm>
            <a:off x="4705350" y="1811339"/>
            <a:ext cx="2520950" cy="892552"/>
          </a:xfrm>
          <a:prstGeom prst="rect">
            <a:avLst/>
          </a:prstGeom>
          <a:noFill/>
          <a:ln w="9525">
            <a:noFill/>
          </a:ln>
        </p:spPr>
        <p:txBody>
          <a:bodyPr>
            <a:spAutoFit/>
          </a:bodyPr>
          <a:lstStyle/>
          <a:p>
            <a:pPr lvl="0" eaLnBrk="1" hangingPunct="1"/>
            <a:r>
              <a:rPr lang="zh-CN" altLang="en-US" sz="2000" b="1" i="1" dirty="0">
                <a:solidFill>
                  <a:srgbClr val="FFFFFF"/>
                </a:solidFill>
                <a:latin typeface="Arial" panose="020B0604020202020204" pitchFamily="34" charset="0"/>
                <a:ea typeface="微软雅黑" panose="020B0503020204020204" pitchFamily="34" charset="-122"/>
                <a:sym typeface="Arial" panose="020B0604020202020204" pitchFamily="34" charset="0"/>
              </a:rPr>
              <a:t>单位情况</a:t>
            </a:r>
            <a:endParaRPr lang="zh-CN" altLang="en-US" sz="2000" b="1" i="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lvl="0" eaLnBrk="1" hangingPunct="1"/>
            <a:r>
              <a:rPr lang="en-US" altLang="zh-CN" sz="1600" b="1" dirty="0">
                <a:latin typeface="微软雅黑" panose="020B0503020204020204" pitchFamily="34" charset="-122"/>
                <a:ea typeface="微软雅黑" panose="020B0503020204020204" pitchFamily="34" charset="-122"/>
              </a:rPr>
              <a:t>—</a:t>
            </a:r>
            <a:r>
              <a:rPr lang="zh-CN" altLang="en-US" sz="1600" b="1" dirty="0">
                <a:latin typeface="Arial" panose="020B0604020202020204" pitchFamily="34" charset="0"/>
                <a:ea typeface="微软雅黑" panose="020B0503020204020204" pitchFamily="34" charset="-122"/>
              </a:rPr>
              <a:t>生产工艺、原辅料使用、现场危险危害因素；</a:t>
            </a:r>
            <a:endParaRPr lang="zh-CN" altLang="en-US" sz="1600" b="1" dirty="0">
              <a:latin typeface="Arial" panose="020B0604020202020204" pitchFamily="34" charset="0"/>
              <a:ea typeface="微软雅黑" panose="020B0503020204020204" pitchFamily="34" charset="-122"/>
            </a:endParaRPr>
          </a:p>
        </p:txBody>
      </p:sp>
      <p:sp>
        <p:nvSpPr>
          <p:cNvPr id="19462" name="TextBox 12"/>
          <p:cNvSpPr/>
          <p:nvPr/>
        </p:nvSpPr>
        <p:spPr>
          <a:xfrm flipH="1">
            <a:off x="6148388" y="3630613"/>
            <a:ext cx="1223962" cy="683264"/>
          </a:xfrm>
          <a:prstGeom prst="rect">
            <a:avLst/>
          </a:prstGeom>
          <a:noFill/>
          <a:ln w="9525">
            <a:noFill/>
          </a:ln>
        </p:spPr>
        <p:txBody>
          <a:bodyPr>
            <a:spAutoFit/>
          </a:bodyPr>
          <a:lstStyle/>
          <a:p>
            <a:pPr lvl="0" eaLnBrk="1" hangingPunct="1">
              <a:lnSpc>
                <a:spcPct val="80000"/>
              </a:lnSpc>
            </a:pPr>
            <a:r>
              <a:rPr lang="en-US" altLang="zh-CN" sz="48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02</a:t>
            </a:r>
            <a:endParaRPr lang="zh-CN" altLang="en-US" sz="48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19463" name="TextBox 13"/>
          <p:cNvSpPr/>
          <p:nvPr/>
        </p:nvSpPr>
        <p:spPr>
          <a:xfrm>
            <a:off x="4267200" y="3557589"/>
            <a:ext cx="2095500" cy="400110"/>
          </a:xfrm>
          <a:prstGeom prst="rect">
            <a:avLst/>
          </a:prstGeom>
          <a:noFill/>
          <a:ln w="9525">
            <a:noFill/>
          </a:ln>
        </p:spPr>
        <p:txBody>
          <a:bodyPr>
            <a:spAutoFit/>
          </a:bodyPr>
          <a:lstStyle/>
          <a:p>
            <a:pPr lvl="0" eaLnBrk="1" hangingPunct="1"/>
            <a:r>
              <a:rPr lang="zh-CN" altLang="en-US" sz="2000" b="1" i="1" dirty="0">
                <a:solidFill>
                  <a:srgbClr val="FFFFFF"/>
                </a:solidFill>
                <a:latin typeface="Arial" panose="020B0604020202020204" pitchFamily="34" charset="0"/>
                <a:ea typeface="微软雅黑" panose="020B0503020204020204" pitchFamily="34" charset="-122"/>
                <a:sym typeface="Arial" panose="020B0604020202020204" pitchFamily="34" charset="0"/>
              </a:rPr>
              <a:t>相关法律法规</a:t>
            </a:r>
            <a:endParaRPr lang="zh-CN" altLang="en-US" sz="2000" b="1" i="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4" name="TextBox 14"/>
          <p:cNvSpPr/>
          <p:nvPr/>
        </p:nvSpPr>
        <p:spPr>
          <a:xfrm flipH="1">
            <a:off x="3771902" y="5376863"/>
            <a:ext cx="1223963" cy="683264"/>
          </a:xfrm>
          <a:prstGeom prst="rect">
            <a:avLst/>
          </a:prstGeom>
          <a:noFill/>
          <a:ln w="9525">
            <a:noFill/>
          </a:ln>
        </p:spPr>
        <p:txBody>
          <a:bodyPr>
            <a:spAutoFit/>
          </a:bodyPr>
          <a:lstStyle/>
          <a:p>
            <a:pPr lvl="0" eaLnBrk="1" hangingPunct="1">
              <a:lnSpc>
                <a:spcPct val="80000"/>
              </a:lnSpc>
            </a:pPr>
            <a:r>
              <a:rPr lang="en-US" altLang="zh-CN" sz="48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03</a:t>
            </a:r>
            <a:endParaRPr lang="zh-CN" altLang="en-US" sz="48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19465" name="TextBox 15"/>
          <p:cNvSpPr/>
          <p:nvPr/>
        </p:nvSpPr>
        <p:spPr>
          <a:xfrm>
            <a:off x="4705350" y="5376864"/>
            <a:ext cx="2520950" cy="400110"/>
          </a:xfrm>
          <a:prstGeom prst="rect">
            <a:avLst/>
          </a:prstGeom>
          <a:noFill/>
          <a:ln w="9525">
            <a:noFill/>
          </a:ln>
        </p:spPr>
        <p:txBody>
          <a:bodyPr>
            <a:spAutoFit/>
          </a:bodyPr>
          <a:lstStyle/>
          <a:p>
            <a:pPr lvl="0" eaLnBrk="1" hangingPunct="1"/>
            <a:r>
              <a:rPr lang="zh-CN" altLang="en-US" sz="2000" b="1" i="1" dirty="0">
                <a:solidFill>
                  <a:srgbClr val="FFFFFF"/>
                </a:solidFill>
                <a:latin typeface="Arial" panose="020B0604020202020204" pitchFamily="34" charset="0"/>
                <a:ea typeface="微软雅黑" panose="020B0503020204020204" pitchFamily="34" charset="-122"/>
                <a:sym typeface="Arial" panose="020B0604020202020204" pitchFamily="34" charset="0"/>
              </a:rPr>
              <a:t>以往检检查整改信息</a:t>
            </a:r>
            <a:endParaRPr lang="zh-CN" altLang="en-US" sz="1400" b="1" i="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TextBox 16"/>
          <p:cNvSpPr/>
          <p:nvPr/>
        </p:nvSpPr>
        <p:spPr>
          <a:xfrm>
            <a:off x="1219200" y="2586039"/>
            <a:ext cx="787400" cy="2308324"/>
          </a:xfrm>
          <a:prstGeom prst="rect">
            <a:avLst/>
          </a:prstGeom>
          <a:noFill/>
          <a:ln w="9525">
            <a:noFill/>
          </a:ln>
        </p:spPr>
        <p:txBody>
          <a:bodyPr>
            <a:spAutoFit/>
          </a:bodyPr>
          <a:lstStyle/>
          <a:p>
            <a:pPr lvl="0" algn="ctr" eaLnBrk="1" hangingPunct="1"/>
            <a:r>
              <a:rPr lang="zh-CN" altLang="en-US" sz="3600" b="1" dirty="0">
                <a:solidFill>
                  <a:schemeClr val="bg2"/>
                </a:solidFill>
                <a:latin typeface="Arial" panose="020B0604020202020204" pitchFamily="34" charset="0"/>
                <a:ea typeface="微软雅黑" panose="020B0503020204020204" pitchFamily="34" charset="-122"/>
              </a:rPr>
              <a:t>信息准备</a:t>
            </a:r>
            <a:endParaRPr lang="zh-CN" altLang="en-US" sz="3600" b="1" dirty="0">
              <a:solidFill>
                <a:schemeClr val="bg2"/>
              </a:solidFill>
              <a:latin typeface="Arial" panose="020B0604020202020204" pitchFamily="34" charset="0"/>
              <a:ea typeface="微软雅黑" panose="020B0503020204020204" pitchFamily="34" charset="-122"/>
            </a:endParaRPr>
          </a:p>
        </p:txBody>
      </p:sp>
      <p:grpSp>
        <p:nvGrpSpPr>
          <p:cNvPr id="19467" name="组合 7"/>
          <p:cNvGrpSpPr/>
          <p:nvPr/>
        </p:nvGrpSpPr>
        <p:grpSpPr>
          <a:xfrm>
            <a:off x="465139" y="647700"/>
            <a:ext cx="8707437" cy="873125"/>
            <a:chOff x="0" y="0"/>
            <a:chExt cx="8999538" cy="1146900"/>
          </a:xfrm>
        </p:grpSpPr>
        <p:sp>
          <p:nvSpPr>
            <p:cNvPr id="19470"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9471" name="组合 5"/>
            <p:cNvGrpSpPr/>
            <p:nvPr/>
          </p:nvGrpSpPr>
          <p:grpSpPr>
            <a:xfrm>
              <a:off x="0" y="0"/>
              <a:ext cx="1028699" cy="1146900"/>
              <a:chOff x="0" y="0"/>
              <a:chExt cx="1028699" cy="1585913"/>
            </a:xfrm>
          </p:grpSpPr>
          <p:sp>
            <p:nvSpPr>
              <p:cNvPr id="19472"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19473"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19468" name="矩形 4"/>
          <p:cNvSpPr/>
          <p:nvPr/>
        </p:nvSpPr>
        <p:spPr>
          <a:xfrm>
            <a:off x="1520825" y="814389"/>
            <a:ext cx="2236510" cy="584775"/>
          </a:xfrm>
          <a:prstGeom prst="rect">
            <a:avLst/>
          </a:prstGeom>
          <a:noFill/>
          <a:ln w="9525">
            <a:noFill/>
          </a:ln>
        </p:spPr>
        <p:txBody>
          <a:bodyPr wrap="none">
            <a:spAutoFit/>
          </a:bodyPr>
          <a:lstStyle/>
          <a:p>
            <a:pPr lvl="0" eaLnBrk="1" hangingPunct="1"/>
            <a:r>
              <a:rPr lang="zh-CN" altLang="en-US" sz="3200" b="1" dirty="0">
                <a:solidFill>
                  <a:schemeClr val="bg2"/>
                </a:solidFill>
                <a:latin typeface="微软雅黑" panose="020B0503020204020204" pitchFamily="34" charset="-122"/>
                <a:ea typeface="微软雅黑" panose="020B0503020204020204" pitchFamily="34" charset="-122"/>
                <a:sym typeface="华康俪金黑W8" charset="-122"/>
              </a:rPr>
              <a:t>检查前准备</a:t>
            </a:r>
            <a:endParaRPr lang="zh-CN" altLang="en-US" sz="3200" b="1" dirty="0">
              <a:solidFill>
                <a:schemeClr val="bg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grpSp>
        <p:nvGrpSpPr>
          <p:cNvPr id="20483" name="组合 12"/>
          <p:cNvGrpSpPr>
            <a:grpSpLocks noChangeAspect="1"/>
          </p:cNvGrpSpPr>
          <p:nvPr/>
        </p:nvGrpSpPr>
        <p:grpSpPr>
          <a:xfrm>
            <a:off x="466727" y="906465"/>
            <a:ext cx="8137525" cy="2598737"/>
            <a:chOff x="0" y="0"/>
            <a:chExt cx="8892480" cy="2840501"/>
          </a:xfrm>
        </p:grpSpPr>
        <p:pic>
          <p:nvPicPr>
            <p:cNvPr id="20499" name="Picture 3"/>
            <p:cNvPicPr>
              <a:picLocks noChangeAspect="1"/>
            </p:cNvPicPr>
            <p:nvPr/>
          </p:nvPicPr>
          <p:blipFill>
            <a:blip r:embed="rId1"/>
            <a:srcRect l="2766" r="7204" b="57678"/>
            <a:stretch>
              <a:fillRect/>
            </a:stretch>
          </p:blipFill>
          <p:spPr>
            <a:xfrm rot="-10800000" flipV="1">
              <a:off x="0" y="241538"/>
              <a:ext cx="8892480" cy="211911"/>
            </a:xfrm>
            <a:prstGeom prst="rect">
              <a:avLst/>
            </a:prstGeom>
            <a:noFill/>
            <a:ln w="9525">
              <a:noFill/>
            </a:ln>
          </p:spPr>
        </p:pic>
        <p:pic>
          <p:nvPicPr>
            <p:cNvPr id="20500" name="图片 14"/>
            <p:cNvPicPr>
              <a:picLocks noChangeAspect="1"/>
            </p:cNvPicPr>
            <p:nvPr/>
          </p:nvPicPr>
          <p:blipFill>
            <a:blip r:embed="rId2"/>
            <a:stretch>
              <a:fillRect/>
            </a:stretch>
          </p:blipFill>
          <p:spPr>
            <a:xfrm>
              <a:off x="1080120" y="0"/>
              <a:ext cx="6138165" cy="2840501"/>
            </a:xfrm>
            <a:prstGeom prst="rect">
              <a:avLst/>
            </a:prstGeom>
            <a:noFill/>
            <a:ln w="9525">
              <a:noFill/>
            </a:ln>
          </p:spPr>
        </p:pic>
      </p:grpSp>
      <p:grpSp>
        <p:nvGrpSpPr>
          <p:cNvPr id="20484" name="组合 15"/>
          <p:cNvGrpSpPr>
            <a:grpSpLocks noChangeAspect="1"/>
          </p:cNvGrpSpPr>
          <p:nvPr/>
        </p:nvGrpSpPr>
        <p:grpSpPr>
          <a:xfrm>
            <a:off x="466727" y="3287714"/>
            <a:ext cx="8137525" cy="2598737"/>
            <a:chOff x="0" y="0"/>
            <a:chExt cx="8892480" cy="2840501"/>
          </a:xfrm>
        </p:grpSpPr>
        <p:pic>
          <p:nvPicPr>
            <p:cNvPr id="20497" name="Picture 3"/>
            <p:cNvPicPr>
              <a:picLocks noChangeAspect="1"/>
            </p:cNvPicPr>
            <p:nvPr/>
          </p:nvPicPr>
          <p:blipFill>
            <a:blip r:embed="rId1"/>
            <a:srcRect l="2766" r="7204" b="57678"/>
            <a:stretch>
              <a:fillRect/>
            </a:stretch>
          </p:blipFill>
          <p:spPr>
            <a:xfrm rot="-10800000" flipV="1">
              <a:off x="0" y="241538"/>
              <a:ext cx="8892480" cy="211911"/>
            </a:xfrm>
            <a:prstGeom prst="rect">
              <a:avLst/>
            </a:prstGeom>
            <a:noFill/>
            <a:ln w="9525">
              <a:noFill/>
            </a:ln>
          </p:spPr>
        </p:pic>
        <p:pic>
          <p:nvPicPr>
            <p:cNvPr id="20498" name="图片 17"/>
            <p:cNvPicPr>
              <a:picLocks noChangeAspect="1"/>
            </p:cNvPicPr>
            <p:nvPr/>
          </p:nvPicPr>
          <p:blipFill>
            <a:blip r:embed="rId2"/>
            <a:stretch>
              <a:fillRect/>
            </a:stretch>
          </p:blipFill>
          <p:spPr>
            <a:xfrm>
              <a:off x="1080120" y="0"/>
              <a:ext cx="6138165" cy="2840501"/>
            </a:xfrm>
            <a:prstGeom prst="rect">
              <a:avLst/>
            </a:prstGeom>
            <a:noFill/>
            <a:ln w="9525">
              <a:noFill/>
            </a:ln>
          </p:spPr>
        </p:pic>
      </p:grpSp>
      <p:sp>
        <p:nvSpPr>
          <p:cNvPr id="20485" name="TextBox 18"/>
          <p:cNvSpPr/>
          <p:nvPr/>
        </p:nvSpPr>
        <p:spPr>
          <a:xfrm flipH="1">
            <a:off x="1835152" y="4864100"/>
            <a:ext cx="1882775" cy="338554"/>
          </a:xfrm>
          <a:prstGeom prst="rect">
            <a:avLst/>
          </a:prstGeom>
          <a:noFill/>
          <a:ln w="9525">
            <a:noFill/>
          </a:ln>
        </p:spPr>
        <p:txBody>
          <a:bodyPr>
            <a:spAutoFit/>
          </a:bodyPr>
          <a:lstStyle/>
          <a:p>
            <a:pPr lvl="0" eaLnBrk="1" hangingPunct="1">
              <a:lnSpc>
                <a:spcPct val="80000"/>
              </a:lnSpc>
            </a:pPr>
            <a:r>
              <a:rPr lang="zh-CN" altLang="en-US" sz="2000" b="1" i="1" dirty="0">
                <a:solidFill>
                  <a:schemeClr val="bg1"/>
                </a:solidFill>
                <a:latin typeface="Arial" panose="020B0604020202020204" pitchFamily="34" charset="0"/>
                <a:ea typeface="微软雅黑" panose="020B0503020204020204" pitchFamily="34" charset="-122"/>
              </a:rPr>
              <a:t>文书准备</a:t>
            </a:r>
            <a:endParaRPr lang="zh-CN" altLang="en-US" sz="2000" b="1" i="1" dirty="0">
              <a:solidFill>
                <a:schemeClr val="bg1"/>
              </a:solidFill>
              <a:latin typeface="Arial" panose="020B0604020202020204" pitchFamily="34" charset="0"/>
              <a:ea typeface="微软雅黑" panose="020B0503020204020204" pitchFamily="34" charset="-122"/>
            </a:endParaRPr>
          </a:p>
        </p:txBody>
      </p:sp>
      <p:sp>
        <p:nvSpPr>
          <p:cNvPr id="20486" name="TextBox 19"/>
          <p:cNvSpPr/>
          <p:nvPr/>
        </p:nvSpPr>
        <p:spPr>
          <a:xfrm>
            <a:off x="1908177" y="4189414"/>
            <a:ext cx="3844925" cy="584775"/>
          </a:xfrm>
          <a:prstGeom prst="rect">
            <a:avLst/>
          </a:prstGeom>
          <a:noFill/>
          <a:ln w="9525">
            <a:noFill/>
          </a:ln>
        </p:spPr>
        <p:txBody>
          <a:bodyPr>
            <a:spAutoFit/>
          </a:bodyPr>
          <a:lstStyle/>
          <a:p>
            <a:pPr lvl="0" eaLnBrk="1" hangingPunct="1"/>
            <a:r>
              <a:rPr lang="zh-CN" altLang="en-US" sz="1600" b="1" dirty="0">
                <a:latin typeface="Arial" panose="020B0604020202020204" pitchFamily="34" charset="0"/>
                <a:ea typeface="微软雅黑" panose="020B0503020204020204" pitchFamily="34" charset="-122"/>
              </a:rPr>
              <a:t>现场检查记录；整改通知书；检查清单；</a:t>
            </a:r>
            <a:endParaRPr lang="zh-CN" altLang="en-US" sz="1600" b="1" dirty="0">
              <a:latin typeface="Arial" panose="020B0604020202020204" pitchFamily="34" charset="0"/>
              <a:ea typeface="微软雅黑" panose="020B0503020204020204" pitchFamily="34" charset="-122"/>
            </a:endParaRPr>
          </a:p>
          <a:p>
            <a:pPr lvl="0" eaLnBrk="1" hangingPunct="1"/>
            <a:r>
              <a:rPr lang="zh-CN" altLang="en-US" sz="1600" b="1" dirty="0">
                <a:latin typeface="Arial" panose="020B0604020202020204" pitchFamily="34" charset="0"/>
                <a:ea typeface="微软雅黑" panose="020B0503020204020204" pitchFamily="34" charset="-122"/>
              </a:rPr>
              <a:t>被检单位以往的检查记录等。</a:t>
            </a:r>
            <a:endParaRPr lang="zh-CN" altLang="en-US" sz="1400" dirty="0">
              <a:latin typeface="Arial" panose="020B0604020202020204" pitchFamily="34" charset="0"/>
              <a:ea typeface="宋体" panose="02010600030101010101" pitchFamily="2" charset="-122"/>
            </a:endParaRPr>
          </a:p>
        </p:txBody>
      </p:sp>
      <p:sp>
        <p:nvSpPr>
          <p:cNvPr id="20487" name="TextBox 20"/>
          <p:cNvSpPr/>
          <p:nvPr/>
        </p:nvSpPr>
        <p:spPr>
          <a:xfrm flipH="1">
            <a:off x="1863727" y="2562226"/>
            <a:ext cx="2079625" cy="338554"/>
          </a:xfrm>
          <a:prstGeom prst="rect">
            <a:avLst/>
          </a:prstGeom>
          <a:noFill/>
          <a:ln w="9525">
            <a:noFill/>
          </a:ln>
        </p:spPr>
        <p:txBody>
          <a:bodyPr>
            <a:spAutoFit/>
          </a:bodyPr>
          <a:lstStyle/>
          <a:p>
            <a:pPr lvl="0" eaLnBrk="1" hangingPunct="1">
              <a:lnSpc>
                <a:spcPct val="80000"/>
              </a:lnSpc>
            </a:pPr>
            <a:r>
              <a:rPr lang="zh-CN" altLang="en-US" sz="2000" b="1" i="1" dirty="0">
                <a:solidFill>
                  <a:schemeClr val="bg1"/>
                </a:solidFill>
                <a:latin typeface="Arial" panose="020B0604020202020204" pitchFamily="34" charset="0"/>
                <a:ea typeface="微软雅黑" panose="020B0503020204020204" pitchFamily="34" charset="-122"/>
              </a:rPr>
              <a:t>重点检查内容</a:t>
            </a:r>
            <a:endParaRPr lang="zh-CN" altLang="en-US" sz="2000" b="1" i="1" dirty="0">
              <a:solidFill>
                <a:schemeClr val="bg1"/>
              </a:solidFill>
              <a:latin typeface="Arial" panose="020B0604020202020204" pitchFamily="34" charset="0"/>
              <a:ea typeface="微软雅黑" panose="020B0503020204020204" pitchFamily="34" charset="-122"/>
            </a:endParaRPr>
          </a:p>
        </p:txBody>
      </p:sp>
      <p:sp>
        <p:nvSpPr>
          <p:cNvPr id="20488" name="TextBox 21"/>
          <p:cNvSpPr/>
          <p:nvPr/>
        </p:nvSpPr>
        <p:spPr>
          <a:xfrm>
            <a:off x="1908177" y="1598614"/>
            <a:ext cx="3844925" cy="830997"/>
          </a:xfrm>
          <a:prstGeom prst="rect">
            <a:avLst/>
          </a:prstGeom>
          <a:noFill/>
          <a:ln w="9525">
            <a:noFill/>
          </a:ln>
        </p:spPr>
        <p:txBody>
          <a:bodyPr>
            <a:spAutoFit/>
          </a:bodyPr>
          <a:lstStyle/>
          <a:p>
            <a:pPr lvl="0" eaLnBrk="1" hangingPunct="1"/>
            <a:r>
              <a:rPr lang="zh-CN" altLang="en-US" sz="1600" b="1" dirty="0">
                <a:latin typeface="Arial" panose="020B0604020202020204" pitchFamily="34" charset="0"/>
                <a:ea typeface="微软雅黑" panose="020B0503020204020204" pitchFamily="34" charset="-122"/>
              </a:rPr>
              <a:t>根据被检单位的安全职业健康环保常见问题、以往的检查记录和本次检查的目的来确定检查的重点内容。</a:t>
            </a:r>
            <a:endParaRPr lang="zh-CN" altLang="en-US" sz="1600" b="1" dirty="0">
              <a:latin typeface="Arial" panose="020B0604020202020204" pitchFamily="34" charset="0"/>
              <a:ea typeface="微软雅黑" panose="020B0503020204020204" pitchFamily="34" charset="-122"/>
            </a:endParaRPr>
          </a:p>
        </p:txBody>
      </p:sp>
      <p:sp>
        <p:nvSpPr>
          <p:cNvPr id="20489" name="TextBox 22"/>
          <p:cNvSpPr/>
          <p:nvPr/>
        </p:nvSpPr>
        <p:spPr>
          <a:xfrm>
            <a:off x="682627" y="5945189"/>
            <a:ext cx="7921625" cy="646331"/>
          </a:xfrm>
          <a:prstGeom prst="rect">
            <a:avLst/>
          </a:prstGeom>
          <a:noFill/>
          <a:ln w="9525">
            <a:noFill/>
          </a:ln>
        </p:spPr>
        <p:txBody>
          <a:bodyPr>
            <a:spAutoFit/>
          </a:bodyPr>
          <a:lstStyle/>
          <a:p>
            <a:pPr lvl="0" algn="ctr" eaLnBrk="1" hangingPunct="1"/>
            <a:r>
              <a:rPr lang="zh-CN" altLang="en-US" sz="3600" b="1" dirty="0">
                <a:solidFill>
                  <a:schemeClr val="bg2"/>
                </a:solidFill>
                <a:latin typeface="Arial" panose="020B0604020202020204" pitchFamily="34" charset="0"/>
                <a:ea typeface="微软雅黑" panose="020B0503020204020204" pitchFamily="34" charset="-122"/>
              </a:rPr>
              <a:t>文件准备</a:t>
            </a:r>
            <a:endParaRPr lang="zh-CN" altLang="en-US" sz="3600" b="1" dirty="0">
              <a:solidFill>
                <a:schemeClr val="bg2"/>
              </a:solidFill>
              <a:latin typeface="Arial" panose="020B0604020202020204" pitchFamily="34" charset="0"/>
              <a:ea typeface="微软雅黑" panose="020B0503020204020204" pitchFamily="34" charset="-122"/>
            </a:endParaRPr>
          </a:p>
        </p:txBody>
      </p:sp>
      <p:grpSp>
        <p:nvGrpSpPr>
          <p:cNvPr id="20490" name="组合 7"/>
          <p:cNvGrpSpPr/>
          <p:nvPr/>
        </p:nvGrpSpPr>
        <p:grpSpPr>
          <a:xfrm>
            <a:off x="271465" y="525464"/>
            <a:ext cx="8707437" cy="873125"/>
            <a:chOff x="0" y="0"/>
            <a:chExt cx="8999538" cy="1146900"/>
          </a:xfrm>
        </p:grpSpPr>
        <p:sp>
          <p:nvSpPr>
            <p:cNvPr id="20493"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0494" name="组合 5"/>
            <p:cNvGrpSpPr/>
            <p:nvPr/>
          </p:nvGrpSpPr>
          <p:grpSpPr>
            <a:xfrm>
              <a:off x="0" y="0"/>
              <a:ext cx="1028699" cy="1146900"/>
              <a:chOff x="0" y="0"/>
              <a:chExt cx="1028699" cy="1585913"/>
            </a:xfrm>
          </p:grpSpPr>
          <p:sp>
            <p:nvSpPr>
              <p:cNvPr id="20495"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20496"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20491" name="矩形 4"/>
          <p:cNvSpPr/>
          <p:nvPr/>
        </p:nvSpPr>
        <p:spPr>
          <a:xfrm>
            <a:off x="1327150" y="692150"/>
            <a:ext cx="2236510" cy="584775"/>
          </a:xfrm>
          <a:prstGeom prst="rect">
            <a:avLst/>
          </a:prstGeom>
          <a:noFill/>
          <a:ln w="9525">
            <a:noFill/>
          </a:ln>
        </p:spPr>
        <p:txBody>
          <a:bodyPr wrap="none">
            <a:spAutoFit/>
          </a:bodyPr>
          <a:lstStyle/>
          <a:p>
            <a:pPr lvl="0" eaLnBrk="1" hangingPunct="1"/>
            <a:r>
              <a:rPr lang="zh-CN" altLang="en-US" sz="3200" b="1" dirty="0">
                <a:solidFill>
                  <a:schemeClr val="bg2"/>
                </a:solidFill>
                <a:latin typeface="微软雅黑" panose="020B0503020204020204" pitchFamily="34" charset="-122"/>
                <a:ea typeface="微软雅黑" panose="020B0503020204020204" pitchFamily="34" charset="-122"/>
                <a:sym typeface="华康俪金黑W8" charset="-122"/>
              </a:rPr>
              <a:t>检查前准备</a:t>
            </a:r>
            <a:endParaRPr lang="zh-CN" altLang="en-US" sz="3200" b="1" dirty="0">
              <a:solidFill>
                <a:schemeClr val="bg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21507" name="图片 14"/>
          <p:cNvPicPr>
            <a:picLocks noChangeAspect="1"/>
          </p:cNvPicPr>
          <p:nvPr/>
        </p:nvPicPr>
        <p:blipFill>
          <a:blip r:embed="rId1"/>
          <a:stretch>
            <a:fillRect/>
          </a:stretch>
        </p:blipFill>
        <p:spPr>
          <a:xfrm>
            <a:off x="4527550" y="3484565"/>
            <a:ext cx="3476625" cy="2435225"/>
          </a:xfrm>
          <a:prstGeom prst="rect">
            <a:avLst/>
          </a:prstGeom>
          <a:noFill/>
          <a:ln w="9525">
            <a:noFill/>
          </a:ln>
        </p:spPr>
      </p:pic>
      <p:pic>
        <p:nvPicPr>
          <p:cNvPr id="21508" name="图片 15"/>
          <p:cNvPicPr>
            <a:picLocks noChangeAspect="1"/>
          </p:cNvPicPr>
          <p:nvPr/>
        </p:nvPicPr>
        <p:blipFill>
          <a:blip r:embed="rId2"/>
          <a:stretch>
            <a:fillRect/>
          </a:stretch>
        </p:blipFill>
        <p:spPr>
          <a:xfrm>
            <a:off x="1069975" y="1563688"/>
            <a:ext cx="3475038" cy="2447925"/>
          </a:xfrm>
          <a:prstGeom prst="rect">
            <a:avLst/>
          </a:prstGeom>
          <a:noFill/>
          <a:ln w="9525">
            <a:noFill/>
          </a:ln>
        </p:spPr>
      </p:pic>
      <p:sp>
        <p:nvSpPr>
          <p:cNvPr id="21509" name="TextBox 17"/>
          <p:cNvSpPr/>
          <p:nvPr/>
        </p:nvSpPr>
        <p:spPr>
          <a:xfrm rot="-174913" flipH="1">
            <a:off x="7064377" y="5129720"/>
            <a:ext cx="835025" cy="584775"/>
          </a:xfrm>
          <a:prstGeom prst="rect">
            <a:avLst/>
          </a:prstGeom>
          <a:noFill/>
          <a:ln w="9525">
            <a:noFill/>
          </a:ln>
        </p:spPr>
        <p:txBody>
          <a:bodyPr>
            <a:spAutoFit/>
          </a:bodyPr>
          <a:lstStyle/>
          <a:p>
            <a:pPr lvl="0" eaLnBrk="1" hangingPunct="1">
              <a:lnSpc>
                <a:spcPct val="80000"/>
              </a:lnSpc>
            </a:pPr>
            <a:r>
              <a:rPr lang="en-US" altLang="zh-CN" sz="40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02</a:t>
            </a:r>
            <a:endParaRPr lang="zh-CN" altLang="en-US" sz="40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21510" name="TextBox 19"/>
          <p:cNvSpPr/>
          <p:nvPr/>
        </p:nvSpPr>
        <p:spPr>
          <a:xfrm>
            <a:off x="1484315" y="1895477"/>
            <a:ext cx="2605087" cy="1348061"/>
          </a:xfrm>
          <a:prstGeom prst="rect">
            <a:avLst/>
          </a:prstGeom>
          <a:noFill/>
          <a:ln w="9525">
            <a:noFill/>
          </a:ln>
        </p:spPr>
        <p:txBody>
          <a:bodyPr>
            <a:spAutoFit/>
          </a:bodyPr>
          <a:lstStyle/>
          <a:p>
            <a:pPr lvl="0" eaLnBrk="1" hangingPunct="1">
              <a:lnSpc>
                <a:spcPct val="120000"/>
              </a:lnSpc>
            </a:pPr>
            <a:r>
              <a:rPr lang="zh-CN" altLang="en-US" sz="2000" b="1" i="1" dirty="0">
                <a:solidFill>
                  <a:schemeClr val="bg1"/>
                </a:solidFill>
                <a:latin typeface="Arial" panose="020B0604020202020204" pitchFamily="34" charset="0"/>
                <a:ea typeface="微软雅黑" panose="020B0503020204020204" pitchFamily="34" charset="-122"/>
                <a:sym typeface="Arial" panose="020B0604020202020204" pitchFamily="34" charset="0"/>
              </a:rPr>
              <a:t>成立检查组</a:t>
            </a:r>
            <a:endParaRPr lang="zh-CN" altLang="en-US" sz="2000" dirty="0">
              <a:solidFill>
                <a:schemeClr val="bg1"/>
              </a:solidFill>
              <a:latin typeface="Arial" panose="020B0604020202020204" pitchFamily="34" charset="0"/>
              <a:ea typeface="宋体" panose="02010600030101010101" pitchFamily="2" charset="-122"/>
            </a:endParaRPr>
          </a:p>
          <a:p>
            <a:pPr lvl="0" eaLnBrk="1" hangingPunct="1">
              <a:lnSpc>
                <a:spcPct val="120000"/>
              </a:lnSpc>
            </a:pPr>
            <a:r>
              <a:rPr lang="zh-CN" altLang="en-US" sz="1600" b="1" dirty="0">
                <a:latin typeface="Arial" panose="020B0604020202020204" pitchFamily="34" charset="0"/>
                <a:ea typeface="微软雅黑" panose="020B0503020204020204" pitchFamily="34" charset="-122"/>
              </a:rPr>
              <a:t>能够胜任本次检查行动；</a:t>
            </a:r>
            <a:endParaRPr lang="zh-CN" altLang="en-US" sz="1600" b="1" dirty="0">
              <a:latin typeface="Arial" panose="020B0604020202020204" pitchFamily="34" charset="0"/>
              <a:ea typeface="微软雅黑" panose="020B0503020204020204" pitchFamily="34" charset="-122"/>
            </a:endParaRPr>
          </a:p>
          <a:p>
            <a:pPr lvl="0" eaLnBrk="1" hangingPunct="1">
              <a:lnSpc>
                <a:spcPct val="120000"/>
              </a:lnSpc>
            </a:pPr>
            <a:r>
              <a:rPr lang="zh-CN" altLang="en-US" sz="1600" b="1" dirty="0">
                <a:latin typeface="Arial" panose="020B0604020202020204" pitchFamily="34" charset="0"/>
                <a:ea typeface="微软雅黑" panose="020B0503020204020204" pitchFamily="34" charset="-122"/>
              </a:rPr>
              <a:t>检查组是由两人以上构成的检查队伍。</a:t>
            </a:r>
            <a:endParaRPr lang="zh-CN" altLang="en-US" sz="1600" b="1" dirty="0">
              <a:latin typeface="Arial" panose="020B0604020202020204" pitchFamily="34" charset="0"/>
              <a:ea typeface="微软雅黑" panose="020B0503020204020204" pitchFamily="34" charset="-122"/>
            </a:endParaRPr>
          </a:p>
        </p:txBody>
      </p:sp>
      <p:sp>
        <p:nvSpPr>
          <p:cNvPr id="21511" name="TextBox 20"/>
          <p:cNvSpPr/>
          <p:nvPr/>
        </p:nvSpPr>
        <p:spPr>
          <a:xfrm>
            <a:off x="4926013" y="3803651"/>
            <a:ext cx="2087562" cy="1785104"/>
          </a:xfrm>
          <a:prstGeom prst="rect">
            <a:avLst/>
          </a:prstGeom>
          <a:noFill/>
          <a:ln w="9525">
            <a:noFill/>
          </a:ln>
        </p:spPr>
        <p:txBody>
          <a:bodyPr>
            <a:spAutoFit/>
          </a:bodyPr>
          <a:lstStyle/>
          <a:p>
            <a:pPr lvl="0" eaLnBrk="1" hangingPunct="1">
              <a:lnSpc>
                <a:spcPct val="110000"/>
              </a:lnSpc>
            </a:pPr>
            <a:r>
              <a:rPr lang="zh-CN" altLang="en-US" sz="2000" b="1" i="1" dirty="0">
                <a:solidFill>
                  <a:schemeClr val="bg1"/>
                </a:solidFill>
                <a:latin typeface="Arial" panose="020B0604020202020204" pitchFamily="34" charset="0"/>
                <a:ea typeface="微软雅黑" panose="020B0503020204020204" pitchFamily="34" charset="-122"/>
                <a:sym typeface="Arial" panose="020B0604020202020204" pitchFamily="34" charset="0"/>
              </a:rPr>
              <a:t>专家准备</a:t>
            </a:r>
            <a:endParaRPr lang="zh-CN" altLang="en-US" sz="2000" b="1"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eaLnBrk="1" hangingPunct="1">
              <a:lnSpc>
                <a:spcPct val="110000"/>
              </a:lnSpc>
            </a:pPr>
            <a:r>
              <a:rPr lang="zh-CN" altLang="en-US" sz="1600" b="1" dirty="0">
                <a:latin typeface="Arial" panose="020B0604020202020204" pitchFamily="34" charset="0"/>
                <a:ea typeface="微软雅黑" panose="020B0503020204020204" pitchFamily="34" charset="-122"/>
              </a:rPr>
              <a:t>在涉及专门场所或复杂的危害，请其他部门的技术专家协助。并使内外部专家协助检查人员进行检查。</a:t>
            </a:r>
            <a:endParaRPr lang="zh-CN" altLang="en-US" sz="1600" b="1" dirty="0">
              <a:latin typeface="Arial" panose="020B0604020202020204" pitchFamily="34" charset="0"/>
              <a:ea typeface="微软雅黑" panose="020B0503020204020204" pitchFamily="34" charset="-122"/>
            </a:endParaRPr>
          </a:p>
        </p:txBody>
      </p:sp>
      <p:sp>
        <p:nvSpPr>
          <p:cNvPr id="21512" name="TextBox 22"/>
          <p:cNvSpPr/>
          <p:nvPr/>
        </p:nvSpPr>
        <p:spPr>
          <a:xfrm>
            <a:off x="250825" y="5070475"/>
            <a:ext cx="4675188" cy="646331"/>
          </a:xfrm>
          <a:prstGeom prst="rect">
            <a:avLst/>
          </a:prstGeom>
          <a:noFill/>
          <a:ln w="9525">
            <a:noFill/>
          </a:ln>
        </p:spPr>
        <p:txBody>
          <a:bodyPr>
            <a:spAutoFit/>
          </a:bodyPr>
          <a:lstStyle/>
          <a:p>
            <a:pPr lvl="0" algn="ctr" eaLnBrk="1" hangingPunct="1"/>
            <a:r>
              <a:rPr lang="zh-CN" altLang="en-US" sz="3600" b="1" dirty="0">
                <a:solidFill>
                  <a:schemeClr val="bg2"/>
                </a:solidFill>
                <a:latin typeface="Arial Rounded MT Bold" pitchFamily="34" charset="0"/>
                <a:ea typeface="微软雅黑" panose="020B0503020204020204" pitchFamily="34" charset="-122"/>
                <a:sym typeface="Times New Roman" panose="02020603050405020304" pitchFamily="18" charset="0"/>
              </a:rPr>
              <a:t>人员准备</a:t>
            </a:r>
            <a:endParaRPr lang="zh-CN" altLang="en-US" sz="3600" b="1" dirty="0">
              <a:solidFill>
                <a:schemeClr val="bg2"/>
              </a:solidFill>
              <a:latin typeface="Arial Rounded MT Bold" pitchFamily="34" charset="0"/>
              <a:ea typeface="微软雅黑" panose="020B0503020204020204" pitchFamily="34" charset="-122"/>
              <a:sym typeface="Times New Roman" panose="02020603050405020304" pitchFamily="18" charset="0"/>
            </a:endParaRPr>
          </a:p>
        </p:txBody>
      </p:sp>
      <p:sp>
        <p:nvSpPr>
          <p:cNvPr id="21513" name="TextBox 16"/>
          <p:cNvSpPr/>
          <p:nvPr/>
        </p:nvSpPr>
        <p:spPr>
          <a:xfrm rot="-174913" flipH="1">
            <a:off x="3584577" y="3216781"/>
            <a:ext cx="835025" cy="584775"/>
          </a:xfrm>
          <a:prstGeom prst="rect">
            <a:avLst/>
          </a:prstGeom>
          <a:noFill/>
          <a:ln w="9525">
            <a:noFill/>
          </a:ln>
        </p:spPr>
        <p:txBody>
          <a:bodyPr>
            <a:spAutoFit/>
          </a:bodyPr>
          <a:lstStyle/>
          <a:p>
            <a:pPr lvl="0" eaLnBrk="1" hangingPunct="1">
              <a:lnSpc>
                <a:spcPct val="80000"/>
              </a:lnSpc>
            </a:pPr>
            <a:r>
              <a:rPr lang="en-US" altLang="zh-CN" sz="40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01</a:t>
            </a:r>
            <a:endParaRPr lang="zh-CN" altLang="en-US" sz="40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grpSp>
        <p:nvGrpSpPr>
          <p:cNvPr id="21514" name="组合 7"/>
          <p:cNvGrpSpPr/>
          <p:nvPr/>
        </p:nvGrpSpPr>
        <p:grpSpPr>
          <a:xfrm>
            <a:off x="250825" y="690564"/>
            <a:ext cx="8707438" cy="873125"/>
            <a:chOff x="0" y="0"/>
            <a:chExt cx="8999538" cy="1146900"/>
          </a:xfrm>
        </p:grpSpPr>
        <p:sp>
          <p:nvSpPr>
            <p:cNvPr id="21517"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18" name="组合 5"/>
            <p:cNvGrpSpPr/>
            <p:nvPr/>
          </p:nvGrpSpPr>
          <p:grpSpPr>
            <a:xfrm>
              <a:off x="0" y="0"/>
              <a:ext cx="1028699" cy="1146900"/>
              <a:chOff x="0" y="0"/>
              <a:chExt cx="1028699" cy="1585913"/>
            </a:xfrm>
          </p:grpSpPr>
          <p:sp>
            <p:nvSpPr>
              <p:cNvPr id="21519"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21520"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21515" name="矩形 4"/>
          <p:cNvSpPr/>
          <p:nvPr/>
        </p:nvSpPr>
        <p:spPr>
          <a:xfrm>
            <a:off x="1306513" y="857250"/>
            <a:ext cx="2236510" cy="584775"/>
          </a:xfrm>
          <a:prstGeom prst="rect">
            <a:avLst/>
          </a:prstGeom>
          <a:noFill/>
          <a:ln w="9525">
            <a:noFill/>
          </a:ln>
        </p:spPr>
        <p:txBody>
          <a:bodyPr wrap="none">
            <a:spAutoFit/>
          </a:bodyPr>
          <a:lstStyle/>
          <a:p>
            <a:pPr lvl="0" eaLnBrk="1" hangingPunct="1"/>
            <a:r>
              <a:rPr lang="zh-CN" altLang="en-US" sz="3200" b="1" dirty="0">
                <a:solidFill>
                  <a:schemeClr val="bg2"/>
                </a:solidFill>
                <a:latin typeface="微软雅黑" panose="020B0503020204020204" pitchFamily="34" charset="-122"/>
                <a:ea typeface="微软雅黑" panose="020B0503020204020204" pitchFamily="34" charset="-122"/>
                <a:sym typeface="华康俪金黑W8" charset="-122"/>
              </a:rPr>
              <a:t>检查前准备</a:t>
            </a:r>
            <a:endParaRPr lang="zh-CN" altLang="en-US" sz="3200" b="1" dirty="0">
              <a:solidFill>
                <a:schemeClr val="bg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22531" name="Picture 3"/>
          <p:cNvPicPr>
            <a:picLocks noChangeAspect="1"/>
          </p:cNvPicPr>
          <p:nvPr/>
        </p:nvPicPr>
        <p:blipFill>
          <a:blip r:embed="rId1"/>
          <a:srcRect t="2766" r="57678" b="7204"/>
          <a:stretch>
            <a:fillRect/>
          </a:stretch>
        </p:blipFill>
        <p:spPr>
          <a:xfrm>
            <a:off x="4170365" y="3279775"/>
            <a:ext cx="52387" cy="3462339"/>
          </a:xfrm>
          <a:prstGeom prst="rect">
            <a:avLst/>
          </a:prstGeom>
          <a:noFill/>
          <a:ln w="9525">
            <a:noFill/>
          </a:ln>
        </p:spPr>
      </p:pic>
      <p:pic>
        <p:nvPicPr>
          <p:cNvPr id="22532" name="Picture 3"/>
          <p:cNvPicPr>
            <a:picLocks noChangeAspect="1"/>
          </p:cNvPicPr>
          <p:nvPr/>
        </p:nvPicPr>
        <p:blipFill>
          <a:blip r:embed="rId1"/>
          <a:srcRect t="2766" r="57678" b="7204"/>
          <a:stretch>
            <a:fillRect/>
          </a:stretch>
        </p:blipFill>
        <p:spPr>
          <a:xfrm>
            <a:off x="2809877" y="2351088"/>
            <a:ext cx="53975" cy="3463925"/>
          </a:xfrm>
          <a:prstGeom prst="rect">
            <a:avLst/>
          </a:prstGeom>
          <a:noFill/>
          <a:ln w="9525">
            <a:noFill/>
          </a:ln>
        </p:spPr>
      </p:pic>
      <p:sp>
        <p:nvSpPr>
          <p:cNvPr id="22533" name="平行四边形 1"/>
          <p:cNvSpPr/>
          <p:nvPr/>
        </p:nvSpPr>
        <p:spPr>
          <a:xfrm>
            <a:off x="925513" y="4081465"/>
            <a:ext cx="3255962" cy="2695575"/>
          </a:xfrm>
          <a:custGeom>
            <a:avLst/>
            <a:gdLst>
              <a:gd name="txL" fmla="*/ 0 w 3255214"/>
              <a:gd name="txT" fmla="*/ 0 h 2695507"/>
              <a:gd name="txR" fmla="*/ 3255214 w 3255214"/>
              <a:gd name="txB" fmla="*/ 2695507 h 2695507"/>
            </a:gdLst>
            <a:ahLst/>
            <a:cxnLst>
              <a:cxn ang="0">
                <a:pos x="0" y="8667"/>
              </a:cxn>
              <a:cxn ang="0">
                <a:pos x="0" y="16702"/>
              </a:cxn>
              <a:cxn ang="0">
                <a:pos x="45446" y="0"/>
              </a:cxn>
              <a:cxn ang="0">
                <a:pos x="45446" y="50963"/>
              </a:cxn>
              <a:cxn ang="0">
                <a:pos x="0" y="8667"/>
              </a:cxn>
            </a:cxnLst>
            <a:rect l="txL" t="txT" r="txR" b="txB"/>
            <a:pathLst>
              <a:path w="3255214" h="2695507">
                <a:moveTo>
                  <a:pt x="0" y="2695507"/>
                </a:moveTo>
                <a:lnTo>
                  <a:pt x="0" y="1327355"/>
                </a:lnTo>
                <a:lnTo>
                  <a:pt x="3255214" y="0"/>
                </a:lnTo>
                <a:lnTo>
                  <a:pt x="3255214" y="1427146"/>
                </a:lnTo>
                <a:lnTo>
                  <a:pt x="0" y="2695507"/>
                </a:lnTo>
                <a:close/>
              </a:path>
            </a:pathLst>
          </a:custGeom>
          <a:gradFill rotWithShape="1">
            <a:gsLst>
              <a:gs pos="0">
                <a:srgbClr val="6C2809">
                  <a:alpha val="100000"/>
                </a:srgbClr>
              </a:gs>
              <a:gs pos="9000">
                <a:srgbClr val="9B390D">
                  <a:alpha val="100000"/>
                </a:srgbClr>
              </a:gs>
              <a:gs pos="92000">
                <a:srgbClr val="BB4510">
                  <a:alpha val="100000"/>
                </a:srgbClr>
              </a:gs>
              <a:gs pos="98000">
                <a:srgbClr val="6F2605">
                  <a:alpha val="100000"/>
                </a:srgbClr>
              </a:gs>
              <a:gs pos="100000">
                <a:srgbClr val="6F2605">
                  <a:alpha val="100000"/>
                </a:srgbClr>
              </a:gs>
            </a:gsLst>
            <a:lin ang="0" scaled="1"/>
            <a:tileRect/>
          </a:gradFill>
          <a:ln w="9525">
            <a:noFill/>
          </a:ln>
        </p:spPr>
        <p:txBody>
          <a:bodyPr/>
          <a:lstStyle/>
          <a:p>
            <a:endParaRPr lang="zh-CN" altLang="en-US"/>
          </a:p>
        </p:txBody>
      </p:sp>
      <p:pic>
        <p:nvPicPr>
          <p:cNvPr id="22534" name="Picture 3"/>
          <p:cNvPicPr>
            <a:picLocks noChangeAspect="1"/>
          </p:cNvPicPr>
          <p:nvPr/>
        </p:nvPicPr>
        <p:blipFill>
          <a:blip r:embed="rId1"/>
          <a:srcRect t="2766" r="57678" b="7204"/>
          <a:stretch>
            <a:fillRect/>
          </a:stretch>
        </p:blipFill>
        <p:spPr>
          <a:xfrm>
            <a:off x="844550" y="1757364"/>
            <a:ext cx="52388" cy="3463925"/>
          </a:xfrm>
          <a:prstGeom prst="rect">
            <a:avLst/>
          </a:prstGeom>
          <a:noFill/>
          <a:ln w="9525">
            <a:noFill/>
          </a:ln>
        </p:spPr>
      </p:pic>
      <p:pic>
        <p:nvPicPr>
          <p:cNvPr id="22535" name="Picture 3"/>
          <p:cNvPicPr>
            <a:picLocks noChangeAspect="1"/>
          </p:cNvPicPr>
          <p:nvPr/>
        </p:nvPicPr>
        <p:blipFill>
          <a:blip r:embed="rId1"/>
          <a:srcRect t="2766" r="57678" b="7204"/>
          <a:stretch>
            <a:fillRect/>
          </a:stretch>
        </p:blipFill>
        <p:spPr>
          <a:xfrm>
            <a:off x="4084640" y="598488"/>
            <a:ext cx="52387" cy="3463925"/>
          </a:xfrm>
          <a:prstGeom prst="rect">
            <a:avLst/>
          </a:prstGeom>
          <a:noFill/>
          <a:ln w="9525">
            <a:noFill/>
          </a:ln>
        </p:spPr>
      </p:pic>
      <p:sp>
        <p:nvSpPr>
          <p:cNvPr id="22536" name="平行四边形 1"/>
          <p:cNvSpPr/>
          <p:nvPr/>
        </p:nvSpPr>
        <p:spPr>
          <a:xfrm>
            <a:off x="2811465" y="1960565"/>
            <a:ext cx="3254375" cy="2695575"/>
          </a:xfrm>
          <a:custGeom>
            <a:avLst/>
            <a:gdLst>
              <a:gd name="txL" fmla="*/ 0 w 3255214"/>
              <a:gd name="txT" fmla="*/ 0 h 2695507"/>
              <a:gd name="txR" fmla="*/ 3255214 w 3255214"/>
              <a:gd name="txB" fmla="*/ 2695507 h 2695507"/>
            </a:gdLst>
            <a:ahLst/>
            <a:cxnLst>
              <a:cxn ang="0">
                <a:pos x="0" y="8667"/>
              </a:cxn>
              <a:cxn ang="0">
                <a:pos x="0" y="16702"/>
              </a:cxn>
              <a:cxn ang="0">
                <a:pos x="42271" y="0"/>
              </a:cxn>
              <a:cxn ang="0">
                <a:pos x="42271" y="50963"/>
              </a:cxn>
              <a:cxn ang="0">
                <a:pos x="0" y="8667"/>
              </a:cxn>
            </a:cxnLst>
            <a:rect l="txL" t="txT" r="txR" b="txB"/>
            <a:pathLst>
              <a:path w="3255214" h="2695507">
                <a:moveTo>
                  <a:pt x="0" y="2695507"/>
                </a:moveTo>
                <a:lnTo>
                  <a:pt x="0" y="1327355"/>
                </a:lnTo>
                <a:lnTo>
                  <a:pt x="3255214" y="0"/>
                </a:lnTo>
                <a:lnTo>
                  <a:pt x="3255214" y="1427146"/>
                </a:lnTo>
                <a:lnTo>
                  <a:pt x="0" y="2695507"/>
                </a:lnTo>
                <a:close/>
              </a:path>
            </a:pathLst>
          </a:custGeom>
          <a:gradFill rotWithShape="1">
            <a:gsLst>
              <a:gs pos="0">
                <a:srgbClr val="7B5407">
                  <a:alpha val="100000"/>
                </a:srgbClr>
              </a:gs>
              <a:gs pos="7999">
                <a:srgbClr val="B1790A">
                  <a:alpha val="100000"/>
                </a:srgbClr>
              </a:gs>
              <a:gs pos="92999">
                <a:srgbClr val="D5920C">
                  <a:alpha val="100000"/>
                </a:srgbClr>
              </a:gs>
              <a:gs pos="100000">
                <a:srgbClr val="7F5603">
                  <a:alpha val="100000"/>
                </a:srgbClr>
              </a:gs>
            </a:gsLst>
            <a:lin ang="0" scaled="1"/>
            <a:tileRect/>
          </a:gradFill>
          <a:ln w="9525">
            <a:noFill/>
          </a:ln>
        </p:spPr>
        <p:txBody>
          <a:bodyPr/>
          <a:lstStyle/>
          <a:p>
            <a:endParaRPr lang="zh-CN" altLang="en-US"/>
          </a:p>
        </p:txBody>
      </p:sp>
      <p:pic>
        <p:nvPicPr>
          <p:cNvPr id="22537" name="Picture 3"/>
          <p:cNvPicPr>
            <a:picLocks noChangeAspect="1"/>
          </p:cNvPicPr>
          <p:nvPr/>
        </p:nvPicPr>
        <p:blipFill>
          <a:blip r:embed="rId1"/>
          <a:srcRect t="2766" r="57678" b="7204"/>
          <a:stretch>
            <a:fillRect/>
          </a:stretch>
        </p:blipFill>
        <p:spPr>
          <a:xfrm>
            <a:off x="6038852" y="1382714"/>
            <a:ext cx="53975" cy="3462337"/>
          </a:xfrm>
          <a:prstGeom prst="rect">
            <a:avLst/>
          </a:prstGeom>
          <a:noFill/>
          <a:ln w="9525">
            <a:noFill/>
          </a:ln>
        </p:spPr>
      </p:pic>
      <p:pic>
        <p:nvPicPr>
          <p:cNvPr id="22538" name="Picture 3"/>
          <p:cNvPicPr>
            <a:picLocks noChangeAspect="1"/>
          </p:cNvPicPr>
          <p:nvPr/>
        </p:nvPicPr>
        <p:blipFill>
          <a:blip r:embed="rId1"/>
          <a:srcRect t="2766" r="57678" b="7204"/>
          <a:stretch>
            <a:fillRect/>
          </a:stretch>
        </p:blipFill>
        <p:spPr>
          <a:xfrm>
            <a:off x="936625" y="4279900"/>
            <a:ext cx="52388" cy="3462339"/>
          </a:xfrm>
          <a:prstGeom prst="rect">
            <a:avLst/>
          </a:prstGeom>
          <a:noFill/>
          <a:ln w="9525">
            <a:noFill/>
          </a:ln>
        </p:spPr>
      </p:pic>
      <p:pic>
        <p:nvPicPr>
          <p:cNvPr id="22539" name="Picture 3"/>
          <p:cNvPicPr>
            <a:picLocks noChangeAspect="1"/>
          </p:cNvPicPr>
          <p:nvPr/>
        </p:nvPicPr>
        <p:blipFill>
          <a:blip r:embed="rId1"/>
          <a:srcRect t="2766" r="57678" b="7204"/>
          <a:stretch>
            <a:fillRect/>
          </a:stretch>
        </p:blipFill>
        <p:spPr>
          <a:xfrm>
            <a:off x="6121400" y="4095749"/>
            <a:ext cx="52388" cy="3462339"/>
          </a:xfrm>
          <a:prstGeom prst="rect">
            <a:avLst/>
          </a:prstGeom>
          <a:noFill/>
          <a:ln w="9525">
            <a:noFill/>
          </a:ln>
        </p:spPr>
      </p:pic>
      <p:sp>
        <p:nvSpPr>
          <p:cNvPr id="22540" name="平行四边形 1"/>
          <p:cNvSpPr/>
          <p:nvPr/>
        </p:nvSpPr>
        <p:spPr>
          <a:xfrm>
            <a:off x="844552" y="1366839"/>
            <a:ext cx="3254375" cy="2695575"/>
          </a:xfrm>
          <a:custGeom>
            <a:avLst/>
            <a:gdLst>
              <a:gd name="txL" fmla="*/ 0 w 3255214"/>
              <a:gd name="txT" fmla="*/ 0 h 2695507"/>
              <a:gd name="txR" fmla="*/ 3255214 w 3255214"/>
              <a:gd name="txB" fmla="*/ 2695507 h 2695507"/>
            </a:gdLst>
            <a:ahLst/>
            <a:cxnLst>
              <a:cxn ang="0">
                <a:pos x="0" y="8667"/>
              </a:cxn>
              <a:cxn ang="0">
                <a:pos x="0" y="16702"/>
              </a:cxn>
              <a:cxn ang="0">
                <a:pos x="42271" y="0"/>
              </a:cxn>
              <a:cxn ang="0">
                <a:pos x="42271" y="50963"/>
              </a:cxn>
              <a:cxn ang="0">
                <a:pos x="0" y="8667"/>
              </a:cxn>
            </a:cxnLst>
            <a:rect l="txL" t="txT" r="txR" b="txB"/>
            <a:pathLst>
              <a:path w="3255214" h="2695507">
                <a:moveTo>
                  <a:pt x="0" y="2695507"/>
                </a:moveTo>
                <a:lnTo>
                  <a:pt x="0" y="1327355"/>
                </a:lnTo>
                <a:lnTo>
                  <a:pt x="3255214" y="0"/>
                </a:lnTo>
                <a:lnTo>
                  <a:pt x="3255214" y="1427146"/>
                </a:lnTo>
                <a:lnTo>
                  <a:pt x="0" y="2695507"/>
                </a:lnTo>
                <a:close/>
              </a:path>
            </a:pathLst>
          </a:custGeom>
          <a:gradFill rotWithShape="1">
            <a:gsLst>
              <a:gs pos="0">
                <a:srgbClr val="70672A">
                  <a:alpha val="100000"/>
                </a:srgbClr>
              </a:gs>
              <a:gs pos="9000">
                <a:srgbClr val="A2933C">
                  <a:alpha val="100000"/>
                </a:srgbClr>
              </a:gs>
              <a:gs pos="95000">
                <a:srgbClr val="C2B149">
                  <a:alpha val="100000"/>
                </a:srgbClr>
              </a:gs>
              <a:gs pos="100000">
                <a:srgbClr val="746928">
                  <a:alpha val="100000"/>
                </a:srgbClr>
              </a:gs>
            </a:gsLst>
            <a:lin ang="0" scaled="1"/>
            <a:tileRect/>
          </a:gradFill>
          <a:ln w="9525">
            <a:noFill/>
          </a:ln>
        </p:spPr>
        <p:txBody>
          <a:bodyPr/>
          <a:lstStyle/>
          <a:p>
            <a:endParaRPr lang="zh-CN" altLang="en-US"/>
          </a:p>
        </p:txBody>
      </p:sp>
      <p:sp>
        <p:nvSpPr>
          <p:cNvPr id="22541" name="TextBox 36"/>
          <p:cNvSpPr/>
          <p:nvPr/>
        </p:nvSpPr>
        <p:spPr>
          <a:xfrm rot="-1230220" flipH="1">
            <a:off x="833440" y="2598468"/>
            <a:ext cx="1025525" cy="535531"/>
          </a:xfrm>
          <a:prstGeom prst="rect">
            <a:avLst/>
          </a:prstGeom>
          <a:noFill/>
          <a:ln w="9525">
            <a:noFill/>
          </a:ln>
        </p:spPr>
        <p:txBody>
          <a:bodyPr>
            <a:spAutoFit/>
          </a:bodyPr>
          <a:lstStyle/>
          <a:p>
            <a:pPr lvl="0" algn="ctr" eaLnBrk="1" hangingPunct="1">
              <a:lnSpc>
                <a:spcPct val="80000"/>
              </a:lnSpc>
            </a:pPr>
            <a:r>
              <a:rPr lang="en-US" altLang="zh-CN" sz="36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01</a:t>
            </a:r>
            <a:endParaRPr lang="zh-CN" altLang="en-US" sz="36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22542" name="TextBox 37"/>
          <p:cNvSpPr/>
          <p:nvPr/>
        </p:nvSpPr>
        <p:spPr>
          <a:xfrm rot="-1268471" flipH="1">
            <a:off x="1597025" y="2146078"/>
            <a:ext cx="2000250" cy="387798"/>
          </a:xfrm>
          <a:prstGeom prst="rect">
            <a:avLst/>
          </a:prstGeom>
          <a:noFill/>
          <a:ln w="9525">
            <a:noFill/>
          </a:ln>
        </p:spPr>
        <p:txBody>
          <a:bodyPr>
            <a:spAutoFit/>
          </a:bodyPr>
          <a:lstStyle/>
          <a:p>
            <a:pPr lvl="0" eaLnBrk="1" hangingPunct="1">
              <a:lnSpc>
                <a:spcPct val="80000"/>
              </a:lnSpc>
            </a:pPr>
            <a:r>
              <a:rPr lang="zh-CN" altLang="en-US" sz="2400" b="1" dirty="0">
                <a:solidFill>
                  <a:schemeClr val="bg1"/>
                </a:solidFill>
                <a:latin typeface="Arial" panose="020B0604020202020204" pitchFamily="34" charset="0"/>
                <a:ea typeface="微软雅黑" panose="020B0503020204020204" pitchFamily="34" charset="-122"/>
              </a:rPr>
              <a:t>检测工具</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2543" name="TextBox 39"/>
          <p:cNvSpPr/>
          <p:nvPr/>
        </p:nvSpPr>
        <p:spPr>
          <a:xfrm rot="-1230220" flipH="1">
            <a:off x="2851150" y="3230293"/>
            <a:ext cx="1023938" cy="535531"/>
          </a:xfrm>
          <a:prstGeom prst="rect">
            <a:avLst/>
          </a:prstGeom>
          <a:noFill/>
          <a:ln w="9525">
            <a:noFill/>
          </a:ln>
        </p:spPr>
        <p:txBody>
          <a:bodyPr>
            <a:spAutoFit/>
          </a:bodyPr>
          <a:lstStyle/>
          <a:p>
            <a:pPr lvl="0" algn="ctr" eaLnBrk="1" hangingPunct="1">
              <a:lnSpc>
                <a:spcPct val="80000"/>
              </a:lnSpc>
            </a:pPr>
            <a:r>
              <a:rPr lang="en-US" altLang="zh-CN" sz="36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02</a:t>
            </a:r>
            <a:endParaRPr lang="zh-CN" altLang="en-US" sz="36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22544" name="TextBox 40"/>
          <p:cNvSpPr/>
          <p:nvPr/>
        </p:nvSpPr>
        <p:spPr>
          <a:xfrm rot="-1268471" flipH="1">
            <a:off x="3594100" y="2677096"/>
            <a:ext cx="2571750" cy="387798"/>
          </a:xfrm>
          <a:prstGeom prst="rect">
            <a:avLst/>
          </a:prstGeom>
          <a:noFill/>
          <a:ln w="9525">
            <a:noFill/>
          </a:ln>
        </p:spPr>
        <p:txBody>
          <a:bodyPr>
            <a:spAutoFit/>
          </a:bodyPr>
          <a:lstStyle/>
          <a:p>
            <a:pPr lvl="0" eaLnBrk="1" hangingPunct="1">
              <a:lnSpc>
                <a:spcPct val="80000"/>
              </a:lnSpc>
            </a:pPr>
            <a:r>
              <a:rPr lang="zh-CN" altLang="en-US" sz="2400" b="1" dirty="0">
                <a:solidFill>
                  <a:schemeClr val="bg1"/>
                </a:solidFill>
                <a:latin typeface="Arial" panose="020B0604020202020204" pitchFamily="34" charset="0"/>
                <a:ea typeface="微软雅黑" panose="020B0503020204020204" pitchFamily="34" charset="-122"/>
              </a:rPr>
              <a:t>个人防护用品</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2545" name="TextBox 41"/>
          <p:cNvSpPr/>
          <p:nvPr/>
        </p:nvSpPr>
        <p:spPr>
          <a:xfrm rot="-1278573" flipH="1">
            <a:off x="2846390" y="3310493"/>
            <a:ext cx="3159125" cy="738664"/>
          </a:xfrm>
          <a:prstGeom prst="rect">
            <a:avLst/>
          </a:prstGeom>
          <a:noFill/>
          <a:ln w="9525">
            <a:noFill/>
          </a:ln>
        </p:spPr>
        <p:txBody>
          <a:bodyPr>
            <a:spAutoFit/>
          </a:bodyPr>
          <a:lstStyle/>
          <a:p>
            <a:pPr lvl="0" eaLnBrk="1" hangingPunct="1"/>
            <a:r>
              <a:rPr lang="zh-CN" altLang="en-US" sz="1400" b="1" dirty="0">
                <a:latin typeface="Arial" panose="020B0604020202020204" pitchFamily="34" charset="0"/>
                <a:ea typeface="微软雅黑" panose="020B0503020204020204" pitchFamily="34" charset="-122"/>
              </a:rPr>
              <a:t>安全帽；护目镜；空气呼吸器；防尘或毒口罩；耳塞；手套；安全鞋；阻燃、阻辐射等功能的工作服等。</a:t>
            </a:r>
            <a:endParaRPr lang="zh-CN" altLang="en-US" sz="1400" b="1" dirty="0">
              <a:latin typeface="Arial" panose="020B0604020202020204" pitchFamily="34" charset="0"/>
              <a:ea typeface="微软雅黑" panose="020B0503020204020204" pitchFamily="34" charset="-122"/>
            </a:endParaRPr>
          </a:p>
        </p:txBody>
      </p:sp>
      <p:sp>
        <p:nvSpPr>
          <p:cNvPr id="22546" name="TextBox 42"/>
          <p:cNvSpPr/>
          <p:nvPr/>
        </p:nvSpPr>
        <p:spPr>
          <a:xfrm rot="-1230220" flipH="1">
            <a:off x="1000127" y="5317855"/>
            <a:ext cx="1025525" cy="535531"/>
          </a:xfrm>
          <a:prstGeom prst="rect">
            <a:avLst/>
          </a:prstGeom>
          <a:noFill/>
          <a:ln w="9525">
            <a:noFill/>
          </a:ln>
        </p:spPr>
        <p:txBody>
          <a:bodyPr>
            <a:spAutoFit/>
          </a:bodyPr>
          <a:lstStyle/>
          <a:p>
            <a:pPr lvl="0" algn="ctr" eaLnBrk="1" hangingPunct="1">
              <a:lnSpc>
                <a:spcPct val="80000"/>
              </a:lnSpc>
            </a:pPr>
            <a:r>
              <a:rPr lang="en-US" altLang="zh-CN" sz="36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03</a:t>
            </a:r>
            <a:endParaRPr lang="zh-CN" altLang="en-US" sz="36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22547" name="TextBox 43"/>
          <p:cNvSpPr/>
          <p:nvPr/>
        </p:nvSpPr>
        <p:spPr>
          <a:xfrm rot="-1268471" flipH="1">
            <a:off x="1838325" y="4851970"/>
            <a:ext cx="2000250" cy="387798"/>
          </a:xfrm>
          <a:prstGeom prst="rect">
            <a:avLst/>
          </a:prstGeom>
          <a:noFill/>
          <a:ln w="9525">
            <a:noFill/>
          </a:ln>
        </p:spPr>
        <p:txBody>
          <a:bodyPr>
            <a:spAutoFit/>
          </a:bodyPr>
          <a:lstStyle/>
          <a:p>
            <a:pPr lvl="0" eaLnBrk="1" hangingPunct="1">
              <a:lnSpc>
                <a:spcPct val="80000"/>
              </a:lnSpc>
            </a:pPr>
            <a:r>
              <a:rPr lang="zh-CN" altLang="en-US" sz="2400" b="1" dirty="0">
                <a:solidFill>
                  <a:schemeClr val="bg1"/>
                </a:solidFill>
                <a:latin typeface="Arial" panose="020B0604020202020204" pitchFamily="34" charset="0"/>
                <a:ea typeface="微软雅黑" panose="020B0503020204020204" pitchFamily="34" charset="-122"/>
              </a:rPr>
              <a:t>记录工具</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2548" name="TextBox 44"/>
          <p:cNvSpPr/>
          <p:nvPr/>
        </p:nvSpPr>
        <p:spPr>
          <a:xfrm rot="-1278573" flipH="1">
            <a:off x="1090615" y="5408940"/>
            <a:ext cx="3159125" cy="523220"/>
          </a:xfrm>
          <a:prstGeom prst="rect">
            <a:avLst/>
          </a:prstGeom>
          <a:noFill/>
          <a:ln w="9525">
            <a:noFill/>
          </a:ln>
        </p:spPr>
        <p:txBody>
          <a:bodyPr>
            <a:spAutoFit/>
          </a:bodyPr>
          <a:lstStyle/>
          <a:p>
            <a:pPr lvl="0" eaLnBrk="1" hangingPunct="1"/>
            <a:r>
              <a:rPr lang="zh-CN" altLang="en-US" sz="1400" b="1" dirty="0">
                <a:latin typeface="微软雅黑" panose="020B0503020204020204" pitchFamily="34" charset="-122"/>
                <a:ea typeface="微软雅黑" panose="020B0503020204020204" pitchFamily="34" charset="-122"/>
              </a:rPr>
              <a:t>图像记录设备；声音记录设备；其它记录设备。</a:t>
            </a:r>
            <a:r>
              <a:rPr lang="en-US" altLang="x-none" sz="1400" b="1" i="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 </a:t>
            </a:r>
            <a:endParaRPr lang="zh-CN" altLang="en-US" sz="1400" b="1" dirty="0">
              <a:latin typeface="微软雅黑" panose="020B0503020204020204" pitchFamily="34" charset="-122"/>
              <a:ea typeface="微软雅黑" panose="020B0503020204020204" pitchFamily="34" charset="-122"/>
            </a:endParaRPr>
          </a:p>
        </p:txBody>
      </p:sp>
      <p:sp>
        <p:nvSpPr>
          <p:cNvPr id="22549" name="TextBox 45"/>
          <p:cNvSpPr/>
          <p:nvPr/>
        </p:nvSpPr>
        <p:spPr>
          <a:xfrm rot="-1230220" flipH="1">
            <a:off x="2962275" y="5929043"/>
            <a:ext cx="1023938" cy="535531"/>
          </a:xfrm>
          <a:prstGeom prst="rect">
            <a:avLst/>
          </a:prstGeom>
          <a:noFill/>
          <a:ln w="9525">
            <a:noFill/>
          </a:ln>
        </p:spPr>
        <p:txBody>
          <a:bodyPr>
            <a:spAutoFit/>
          </a:bodyPr>
          <a:lstStyle/>
          <a:p>
            <a:pPr lvl="0" algn="ctr" eaLnBrk="1" hangingPunct="1">
              <a:lnSpc>
                <a:spcPct val="80000"/>
              </a:lnSpc>
            </a:pPr>
            <a:r>
              <a:rPr lang="en-US" altLang="zh-CN" sz="3600" b="1" i="1" dirty="0">
                <a:solidFill>
                  <a:srgbClr val="FFFFFF"/>
                </a:solidFill>
                <a:latin typeface="Arial Rounded MT Bold" pitchFamily="34" charset="0"/>
                <a:ea typeface="微软雅黑" panose="020B0503020204020204" pitchFamily="34" charset="-122"/>
                <a:sym typeface="Times New Roman" panose="02020603050405020304" pitchFamily="18" charset="0"/>
              </a:rPr>
              <a:t>04</a:t>
            </a:r>
            <a:endParaRPr lang="zh-CN" altLang="en-US" sz="3600" b="1" i="1" dirty="0">
              <a:solidFill>
                <a:srgbClr val="FFFFFF"/>
              </a:solidFill>
              <a:latin typeface="Arial Rounded MT Bold" pitchFamily="34" charset="0"/>
              <a:ea typeface="微软雅黑" panose="020B0503020204020204" pitchFamily="34" charset="-122"/>
              <a:sym typeface="Times New Roman" panose="02020603050405020304" pitchFamily="18" charset="0"/>
            </a:endParaRPr>
          </a:p>
        </p:txBody>
      </p:sp>
      <p:sp>
        <p:nvSpPr>
          <p:cNvPr id="22550" name="TextBox 48"/>
          <p:cNvSpPr/>
          <p:nvPr/>
        </p:nvSpPr>
        <p:spPr>
          <a:xfrm>
            <a:off x="6997702" y="3429002"/>
            <a:ext cx="639763" cy="2308324"/>
          </a:xfrm>
          <a:prstGeom prst="rect">
            <a:avLst/>
          </a:prstGeom>
          <a:noFill/>
          <a:ln w="9525">
            <a:noFill/>
          </a:ln>
        </p:spPr>
        <p:txBody>
          <a:bodyPr>
            <a:spAutoFit/>
          </a:bodyPr>
          <a:lstStyle/>
          <a:p>
            <a:pPr lvl="0" algn="ctr" eaLnBrk="1" hangingPunct="1"/>
            <a:r>
              <a:rPr lang="zh-CN" altLang="en-US" sz="3600" b="1" dirty="0">
                <a:solidFill>
                  <a:schemeClr val="bg2"/>
                </a:solidFill>
                <a:latin typeface="Arial" panose="020B0604020202020204" pitchFamily="34" charset="0"/>
                <a:ea typeface="微软雅黑" panose="020B0503020204020204" pitchFamily="34" charset="-122"/>
              </a:rPr>
              <a:t>装备准备</a:t>
            </a:r>
            <a:endParaRPr lang="zh-CN" altLang="en-US" sz="3600" b="1" dirty="0">
              <a:solidFill>
                <a:schemeClr val="bg2"/>
              </a:solidFill>
              <a:latin typeface="Arial" panose="020B0604020202020204" pitchFamily="34" charset="0"/>
              <a:ea typeface="微软雅黑" panose="020B0503020204020204" pitchFamily="34" charset="-122"/>
            </a:endParaRPr>
          </a:p>
        </p:txBody>
      </p:sp>
      <p:grpSp>
        <p:nvGrpSpPr>
          <p:cNvPr id="22551" name="组合 7"/>
          <p:cNvGrpSpPr/>
          <p:nvPr/>
        </p:nvGrpSpPr>
        <p:grpSpPr>
          <a:xfrm>
            <a:off x="206375" y="736600"/>
            <a:ext cx="8707438" cy="873125"/>
            <a:chOff x="0" y="0"/>
            <a:chExt cx="8999538" cy="1146900"/>
          </a:xfrm>
        </p:grpSpPr>
        <p:sp>
          <p:nvSpPr>
            <p:cNvPr id="22554"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2555" name="组合 5"/>
            <p:cNvGrpSpPr/>
            <p:nvPr/>
          </p:nvGrpSpPr>
          <p:grpSpPr>
            <a:xfrm>
              <a:off x="0" y="0"/>
              <a:ext cx="1028699" cy="1146900"/>
              <a:chOff x="0" y="0"/>
              <a:chExt cx="1028699" cy="1585913"/>
            </a:xfrm>
          </p:grpSpPr>
          <p:sp>
            <p:nvSpPr>
              <p:cNvPr id="22556"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22557"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22552" name="矩形 4"/>
          <p:cNvSpPr/>
          <p:nvPr/>
        </p:nvSpPr>
        <p:spPr>
          <a:xfrm>
            <a:off x="1262063" y="903289"/>
            <a:ext cx="2236510" cy="584775"/>
          </a:xfrm>
          <a:prstGeom prst="rect">
            <a:avLst/>
          </a:prstGeom>
          <a:noFill/>
          <a:ln w="9525">
            <a:noFill/>
          </a:ln>
        </p:spPr>
        <p:txBody>
          <a:bodyPr wrap="none">
            <a:spAutoFit/>
          </a:bodyPr>
          <a:lstStyle/>
          <a:p>
            <a:pPr lvl="0" eaLnBrk="1" hangingPunct="1"/>
            <a:r>
              <a:rPr lang="zh-CN" altLang="en-US" sz="3200" b="1" dirty="0">
                <a:solidFill>
                  <a:schemeClr val="bg2"/>
                </a:solidFill>
                <a:latin typeface="微软雅黑" panose="020B0503020204020204" pitchFamily="34" charset="-122"/>
                <a:ea typeface="微软雅黑" panose="020B0503020204020204" pitchFamily="34" charset="-122"/>
                <a:sym typeface="华康俪金黑W8" charset="-122"/>
              </a:rPr>
              <a:t>检查前准备</a:t>
            </a:r>
            <a:endParaRPr lang="zh-CN" altLang="en-US" sz="3200" b="1" dirty="0">
              <a:solidFill>
                <a:schemeClr val="bg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24579" name="图片 25"/>
          <p:cNvPicPr>
            <a:picLocks noChangeAspect="1"/>
          </p:cNvPicPr>
          <p:nvPr/>
        </p:nvPicPr>
        <p:blipFill>
          <a:blip r:embed="rId1"/>
          <a:srcRect l="516" t="20850" r="-516" b="4390"/>
          <a:stretch>
            <a:fillRect/>
          </a:stretch>
        </p:blipFill>
        <p:spPr>
          <a:xfrm>
            <a:off x="323850" y="1919289"/>
            <a:ext cx="4064000" cy="2476500"/>
          </a:xfrm>
          <a:prstGeom prst="rect">
            <a:avLst/>
          </a:prstGeom>
          <a:noFill/>
          <a:ln w="9525">
            <a:noFill/>
          </a:ln>
        </p:spPr>
      </p:pic>
      <p:pic>
        <p:nvPicPr>
          <p:cNvPr id="24580" name="图片 27"/>
          <p:cNvPicPr>
            <a:picLocks noChangeAspect="1"/>
          </p:cNvPicPr>
          <p:nvPr/>
        </p:nvPicPr>
        <p:blipFill>
          <a:blip r:embed="rId2"/>
          <a:srcRect l="209" t="15778" r="8382" b="12871"/>
          <a:stretch>
            <a:fillRect/>
          </a:stretch>
        </p:blipFill>
        <p:spPr>
          <a:xfrm>
            <a:off x="4752977" y="1927226"/>
            <a:ext cx="4035425" cy="2460625"/>
          </a:xfrm>
          <a:prstGeom prst="rect">
            <a:avLst/>
          </a:prstGeom>
          <a:noFill/>
          <a:ln w="9525">
            <a:noFill/>
          </a:ln>
        </p:spPr>
      </p:pic>
      <p:sp>
        <p:nvSpPr>
          <p:cNvPr id="24581" name="矩形 30"/>
          <p:cNvSpPr/>
          <p:nvPr/>
        </p:nvSpPr>
        <p:spPr>
          <a:xfrm>
            <a:off x="1698626" y="4540251"/>
            <a:ext cx="1620957" cy="523220"/>
          </a:xfrm>
          <a:prstGeom prst="rect">
            <a:avLst/>
          </a:prstGeom>
          <a:noFill/>
          <a:ln w="9525">
            <a:noFill/>
          </a:ln>
        </p:spPr>
        <p:txBody>
          <a:bodyPr wrap="none">
            <a:spAutoFit/>
          </a:bodyPr>
          <a:lstStyle/>
          <a:p>
            <a:pPr lvl="0" eaLnBrk="1" hangingPunct="1"/>
            <a:r>
              <a:rPr lang="zh-CN" altLang="en-US" sz="2800" b="1" dirty="0">
                <a:solidFill>
                  <a:srgbClr val="FF0000"/>
                </a:solidFill>
                <a:latin typeface="微软雅黑" panose="020B0503020204020204" pitchFamily="34" charset="-122"/>
                <a:ea typeface="微软雅黑" panose="020B0503020204020204" pitchFamily="34" charset="-122"/>
                <a:sym typeface="华康俪金黑W8" charset="-122"/>
              </a:rPr>
              <a:t>动火作业</a:t>
            </a:r>
            <a:endParaRPr lang="zh-CN" altLang="en-US" sz="2800" b="1" dirty="0">
              <a:solidFill>
                <a:srgbClr val="FF0000"/>
              </a:solidFill>
              <a:latin typeface="微软雅黑" panose="020B0503020204020204" pitchFamily="34" charset="-122"/>
              <a:ea typeface="微软雅黑" panose="020B0503020204020204" pitchFamily="34" charset="-122"/>
              <a:sym typeface="华康俪金黑W8" charset="-122"/>
            </a:endParaRPr>
          </a:p>
        </p:txBody>
      </p:sp>
      <p:sp>
        <p:nvSpPr>
          <p:cNvPr id="24582" name="矩形 31"/>
          <p:cNvSpPr/>
          <p:nvPr/>
        </p:nvSpPr>
        <p:spPr>
          <a:xfrm>
            <a:off x="6161089" y="4540251"/>
            <a:ext cx="1620957" cy="523220"/>
          </a:xfrm>
          <a:prstGeom prst="rect">
            <a:avLst/>
          </a:prstGeom>
          <a:noFill/>
          <a:ln w="9525">
            <a:noFill/>
          </a:ln>
        </p:spPr>
        <p:txBody>
          <a:bodyPr wrap="none">
            <a:spAutoFit/>
          </a:bodyPr>
          <a:lstStyle/>
          <a:p>
            <a:pPr lvl="0" eaLnBrk="1" hangingPunct="1"/>
            <a:r>
              <a:rPr lang="zh-CN" altLang="en-US" sz="2800" b="1" dirty="0">
                <a:solidFill>
                  <a:srgbClr val="FF0000"/>
                </a:solidFill>
                <a:latin typeface="微软雅黑" panose="020B0503020204020204" pitchFamily="34" charset="-122"/>
                <a:ea typeface="微软雅黑" panose="020B0503020204020204" pitchFamily="34" charset="-122"/>
                <a:sym typeface="华康俪金黑W8" charset="-122"/>
              </a:rPr>
              <a:t>高处作业</a:t>
            </a:r>
            <a:endParaRPr lang="zh-CN" altLang="en-US" sz="2800" b="1" dirty="0">
              <a:solidFill>
                <a:srgbClr val="FF0000"/>
              </a:solidFill>
              <a:latin typeface="微软雅黑" panose="020B0503020204020204" pitchFamily="34" charset="-122"/>
              <a:ea typeface="微软雅黑" panose="020B0503020204020204" pitchFamily="34" charset="-122"/>
              <a:sym typeface="华康俪金黑W8" charset="-122"/>
            </a:endParaRPr>
          </a:p>
        </p:txBody>
      </p:sp>
      <p:sp>
        <p:nvSpPr>
          <p:cNvPr id="24583" name="矩形 32"/>
          <p:cNvSpPr/>
          <p:nvPr/>
        </p:nvSpPr>
        <p:spPr>
          <a:xfrm>
            <a:off x="1919289" y="2444752"/>
            <a:ext cx="1261884" cy="307777"/>
          </a:xfrm>
          <a:prstGeom prst="rect">
            <a:avLst/>
          </a:prstGeom>
          <a:noFill/>
          <a:ln w="9525">
            <a:noFill/>
          </a:ln>
        </p:spPr>
        <p:txBody>
          <a:bodyPr wrap="none">
            <a:spAutoFit/>
          </a:bodyPr>
          <a:lstStyle/>
          <a:p>
            <a:pPr lvl="0" eaLnBrk="1" hangingPunct="1"/>
            <a:r>
              <a:rPr lang="zh-CN" altLang="en-US" sz="1400" dirty="0">
                <a:latin typeface="微软雅黑" panose="020B0503020204020204" pitchFamily="34" charset="-122"/>
                <a:ea typeface="微软雅黑" panose="020B0503020204020204" pitchFamily="34" charset="-122"/>
                <a:sym typeface="Segoe UI" panose="020B0502040204020203" pitchFamily="34" charset="0"/>
              </a:rPr>
              <a:t>没事，继续！</a:t>
            </a:r>
            <a:endParaRPr lang="zh-CN" altLang="en-US" sz="1400"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24584" name="任意多边形 29"/>
          <p:cNvSpPr/>
          <p:nvPr/>
        </p:nvSpPr>
        <p:spPr>
          <a:xfrm>
            <a:off x="1809750" y="2444749"/>
            <a:ext cx="1385888" cy="501651"/>
          </a:xfrm>
          <a:custGeom>
            <a:avLst/>
            <a:gdLst>
              <a:gd name="txL" fmla="*/ 0 w 1502229"/>
              <a:gd name="txT" fmla="*/ 0 h 501172"/>
              <a:gd name="txR" fmla="*/ 1502229 w 1502229"/>
              <a:gd name="txB" fmla="*/ 501172 h 501172"/>
            </a:gdLst>
            <a:ahLst/>
            <a:cxnLst>
              <a:cxn ang="0">
                <a:pos x="0" y="0"/>
              </a:cxn>
              <a:cxn ang="0">
                <a:pos x="14440" y="42947"/>
              </a:cxn>
              <a:cxn ang="0">
                <a:pos x="33373" y="21716"/>
              </a:cxn>
            </a:cxnLst>
            <a:rect l="txL" t="txT" r="txR" b="txB"/>
            <a:pathLst>
              <a:path w="1502229" h="501172">
                <a:moveTo>
                  <a:pt x="0" y="0"/>
                </a:moveTo>
                <a:cubicBezTo>
                  <a:pt x="114300" y="243114"/>
                  <a:pt x="228601" y="486229"/>
                  <a:pt x="478972" y="500743"/>
                </a:cubicBezTo>
                <a:cubicBezTo>
                  <a:pt x="729344" y="515257"/>
                  <a:pt x="1324429" y="157843"/>
                  <a:pt x="1502229" y="87086"/>
                </a:cubicBezTo>
              </a:path>
            </a:pathLst>
          </a:custGeom>
          <a:noFill/>
          <a:ln w="12700" cap="flat" cmpd="sng">
            <a:solidFill>
              <a:srgbClr val="595959">
                <a:alpha val="100000"/>
              </a:srgbClr>
            </a:solidFill>
            <a:prstDash val="solid"/>
            <a:miter lim="800000"/>
            <a:headEnd type="none" w="med" len="med"/>
            <a:tailEnd type="none" w="med" len="med"/>
          </a:ln>
        </p:spPr>
        <p:txBody>
          <a:bodyPr/>
          <a:lstStyle/>
          <a:p>
            <a:endParaRPr lang="zh-CN" altLang="en-US"/>
          </a:p>
        </p:txBody>
      </p:sp>
      <p:sp>
        <p:nvSpPr>
          <p:cNvPr id="24585" name="矩形 2047"/>
          <p:cNvSpPr/>
          <p:nvPr/>
        </p:nvSpPr>
        <p:spPr>
          <a:xfrm>
            <a:off x="1081088" y="5043489"/>
            <a:ext cx="3672800" cy="1200329"/>
          </a:xfrm>
          <a:prstGeom prst="rect">
            <a:avLst/>
          </a:prstGeom>
          <a:noFill/>
          <a:ln w="9525">
            <a:noFill/>
          </a:ln>
        </p:spPr>
        <p:txBody>
          <a:bodyPr wrap="none">
            <a:spAutoFit/>
          </a:bodyPr>
          <a:lstStyle/>
          <a:p>
            <a:pPr lvl="0" eaLnBrk="1" hangingPunct="1">
              <a:lnSpc>
                <a:spcPct val="15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佛山富华机械厂原来就是这样爆炸了！</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所以，气瓶呀！天那水呀！</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动火作业时就不要任性了！</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6" name="矩形 35"/>
          <p:cNvSpPr/>
          <p:nvPr/>
        </p:nvSpPr>
        <p:spPr>
          <a:xfrm>
            <a:off x="5765800" y="5043488"/>
            <a:ext cx="2806700" cy="1569660"/>
          </a:xfrm>
          <a:prstGeom prst="rect">
            <a:avLst/>
          </a:prstGeom>
          <a:noFill/>
          <a:ln w="9525">
            <a:noFill/>
          </a:ln>
        </p:spPr>
        <p:txBody>
          <a:bodyPr>
            <a:spAutoFit/>
          </a:bodyPr>
          <a:lstStyle/>
          <a:p>
            <a:pPr lvl="0" eaLnBrk="1" hangingPunct="1">
              <a:lnSpc>
                <a:spcPct val="15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知道高处作业距离不？</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米，</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米，</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米</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最重要的是别掉下去了</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外承包商盯紧了</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587" name="组合 7"/>
          <p:cNvGrpSpPr/>
          <p:nvPr/>
        </p:nvGrpSpPr>
        <p:grpSpPr>
          <a:xfrm>
            <a:off x="169865" y="520700"/>
            <a:ext cx="8707437" cy="873125"/>
            <a:chOff x="0" y="0"/>
            <a:chExt cx="8999538" cy="1146900"/>
          </a:xfrm>
        </p:grpSpPr>
        <p:sp>
          <p:nvSpPr>
            <p:cNvPr id="24590"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4591" name="组合 5"/>
            <p:cNvGrpSpPr/>
            <p:nvPr/>
          </p:nvGrpSpPr>
          <p:grpSpPr>
            <a:xfrm>
              <a:off x="0" y="0"/>
              <a:ext cx="1028699" cy="1146900"/>
              <a:chOff x="0" y="0"/>
              <a:chExt cx="1028699" cy="1585913"/>
            </a:xfrm>
          </p:grpSpPr>
          <p:sp>
            <p:nvSpPr>
              <p:cNvPr id="24592"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24593"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24588" name="矩形 4"/>
          <p:cNvSpPr/>
          <p:nvPr/>
        </p:nvSpPr>
        <p:spPr>
          <a:xfrm>
            <a:off x="1225551" y="687389"/>
            <a:ext cx="3877985" cy="584775"/>
          </a:xfrm>
          <a:prstGeom prst="rect">
            <a:avLst/>
          </a:prstGeom>
          <a:noFill/>
          <a:ln w="9525">
            <a:noFill/>
          </a:ln>
        </p:spPr>
        <p:txBody>
          <a:bodyPr wrap="none">
            <a:spAutoFit/>
          </a:bodyPr>
          <a:lstStyle/>
          <a:p>
            <a:pPr lvl="0" eaLnBrk="1" hangingPunct="1"/>
            <a:r>
              <a:rPr lang="zh-CN" altLang="en-US" sz="3200" b="1" dirty="0">
                <a:solidFill>
                  <a:schemeClr val="bg2"/>
                </a:solidFill>
                <a:latin typeface="微软雅黑" panose="020B0503020204020204" pitchFamily="34" charset="-122"/>
                <a:ea typeface="微软雅黑" panose="020B0503020204020204" pitchFamily="34" charset="-122"/>
                <a:sym typeface="华康俪金黑W8" charset="-122"/>
              </a:rPr>
              <a:t>提醒一下检查重点吆</a:t>
            </a:r>
            <a:endParaRPr lang="zh-CN" altLang="en-US" sz="3200" b="1" dirty="0">
              <a:solidFill>
                <a:schemeClr val="bg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sp>
        <p:nvSpPr>
          <p:cNvPr id="25603" name="矩形 11"/>
          <p:cNvSpPr/>
          <p:nvPr/>
        </p:nvSpPr>
        <p:spPr>
          <a:xfrm>
            <a:off x="5737225" y="2155826"/>
            <a:ext cx="2339102" cy="738664"/>
          </a:xfrm>
          <a:prstGeom prst="rect">
            <a:avLst/>
          </a:prstGeom>
          <a:noFill/>
          <a:ln w="9525">
            <a:noFill/>
          </a:ln>
        </p:spPr>
        <p:txBody>
          <a:bodyPr wrap="none">
            <a:spAutoFit/>
          </a:bodyPr>
          <a:lstStyle/>
          <a:p>
            <a:pPr lvl="0" eaLnBrk="1" hangingPunct="1">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sym typeface="华康俪金黑W8" charset="-122"/>
              </a:rPr>
              <a:t>受限空间作业</a:t>
            </a:r>
            <a:endParaRPr lang="zh-CN" altLang="en-US" sz="2800" b="1" dirty="0">
              <a:solidFill>
                <a:srgbClr val="FF0000"/>
              </a:solidFill>
              <a:latin typeface="微软雅黑" panose="020B0503020204020204" pitchFamily="34" charset="-122"/>
              <a:ea typeface="微软雅黑" panose="020B0503020204020204" pitchFamily="34" charset="-122"/>
              <a:sym typeface="华康俪金黑W8" charset="-122"/>
            </a:endParaRPr>
          </a:p>
        </p:txBody>
      </p:sp>
      <p:sp>
        <p:nvSpPr>
          <p:cNvPr id="25604" name="矩形 12"/>
          <p:cNvSpPr/>
          <p:nvPr/>
        </p:nvSpPr>
        <p:spPr>
          <a:xfrm>
            <a:off x="5797550" y="2895601"/>
            <a:ext cx="2236510" cy="2554545"/>
          </a:xfrm>
          <a:prstGeom prst="rect">
            <a:avLst/>
          </a:prstGeom>
          <a:noFill/>
          <a:ln w="9525">
            <a:noFill/>
          </a:ln>
        </p:spPr>
        <p:txBody>
          <a:bodyPr wrap="none">
            <a:spAutoFit/>
          </a:bodyPr>
          <a:lstStyle/>
          <a:p>
            <a:pPr lvl="0" eaLnBrk="1" hangingPunct="1">
              <a:lnSpc>
                <a:spcPct val="20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气体分析和测试</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20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防止任何危险物品进入</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20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穿戴或不穿戴呼吸器械</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20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拯救安排</a:t>
            </a:r>
            <a:endParaRPr lang="en-US" altLang="x-none" sz="16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20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安全服</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5605" name="图片 8"/>
          <p:cNvPicPr>
            <a:picLocks noChangeAspect="1"/>
          </p:cNvPicPr>
          <p:nvPr/>
        </p:nvPicPr>
        <p:blipFill>
          <a:blip r:embed="rId1"/>
          <a:srcRect l="235" t="670" r="-235" b="21271"/>
          <a:stretch>
            <a:fillRect/>
          </a:stretch>
        </p:blipFill>
        <p:spPr>
          <a:xfrm>
            <a:off x="119065" y="2152650"/>
            <a:ext cx="5386387" cy="3282951"/>
          </a:xfrm>
          <a:prstGeom prst="rect">
            <a:avLst/>
          </a:prstGeom>
          <a:noFill/>
          <a:ln w="9525">
            <a:noFill/>
          </a:ln>
        </p:spPr>
      </p:pic>
      <p:sp>
        <p:nvSpPr>
          <p:cNvPr id="25606" name="矩形 9"/>
          <p:cNvSpPr/>
          <p:nvPr/>
        </p:nvSpPr>
        <p:spPr>
          <a:xfrm>
            <a:off x="385764" y="5868989"/>
            <a:ext cx="8648521" cy="553998"/>
          </a:xfrm>
          <a:prstGeom prst="rect">
            <a:avLst/>
          </a:prstGeom>
          <a:noFill/>
          <a:ln w="9525">
            <a:noFill/>
          </a:ln>
        </p:spPr>
        <p:txBody>
          <a:bodyPr wrap="none">
            <a:spAutoFit/>
          </a:bodyPr>
          <a:lstStyle/>
          <a:p>
            <a:pPr lvl="0" eaLnBrk="1" hangingPunct="1"/>
            <a:r>
              <a:rPr lang="zh-CN" altLang="en-US" sz="3000" b="1" dirty="0">
                <a:solidFill>
                  <a:srgbClr val="FFC000"/>
                </a:solidFill>
                <a:latin typeface="微软雅黑" panose="020B0503020204020204" pitchFamily="34" charset="-122"/>
                <a:ea typeface="微软雅黑" panose="020B0503020204020204" pitchFamily="34" charset="-122"/>
                <a:sym typeface="华康俪金黑W8" charset="-122"/>
              </a:rPr>
              <a:t>把没有危险当危险来处理，确认无误后方可作业！</a:t>
            </a:r>
            <a:endParaRPr lang="en-US" altLang="x-none" sz="3000" b="1" dirty="0">
              <a:solidFill>
                <a:srgbClr val="FFC000"/>
              </a:solidFill>
              <a:latin typeface="微软雅黑" panose="020B0503020204020204" pitchFamily="34" charset="-122"/>
              <a:ea typeface="微软雅黑" panose="020B0503020204020204" pitchFamily="34" charset="-122"/>
              <a:sym typeface="华康俪金黑W8" charset="-122"/>
            </a:endParaRPr>
          </a:p>
        </p:txBody>
      </p:sp>
      <p:grpSp>
        <p:nvGrpSpPr>
          <p:cNvPr id="25607" name="组合 7"/>
          <p:cNvGrpSpPr/>
          <p:nvPr/>
        </p:nvGrpSpPr>
        <p:grpSpPr>
          <a:xfrm>
            <a:off x="385765" y="736600"/>
            <a:ext cx="8707437" cy="873125"/>
            <a:chOff x="0" y="0"/>
            <a:chExt cx="8999538" cy="1146900"/>
          </a:xfrm>
        </p:grpSpPr>
        <p:sp>
          <p:nvSpPr>
            <p:cNvPr id="25610"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5611" name="组合 5"/>
            <p:cNvGrpSpPr/>
            <p:nvPr/>
          </p:nvGrpSpPr>
          <p:grpSpPr>
            <a:xfrm>
              <a:off x="0" y="0"/>
              <a:ext cx="1028699" cy="1146900"/>
              <a:chOff x="0" y="0"/>
              <a:chExt cx="1028699" cy="1585913"/>
            </a:xfrm>
          </p:grpSpPr>
          <p:sp>
            <p:nvSpPr>
              <p:cNvPr id="25612"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25613"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25608" name="矩形 4"/>
          <p:cNvSpPr/>
          <p:nvPr/>
        </p:nvSpPr>
        <p:spPr>
          <a:xfrm>
            <a:off x="1441451" y="903289"/>
            <a:ext cx="3877985" cy="584775"/>
          </a:xfrm>
          <a:prstGeom prst="rect">
            <a:avLst/>
          </a:prstGeom>
          <a:noFill/>
          <a:ln w="9525">
            <a:noFill/>
          </a:ln>
        </p:spPr>
        <p:txBody>
          <a:bodyPr wrap="none">
            <a:spAutoFit/>
          </a:bodyPr>
          <a:lstStyle/>
          <a:p>
            <a:pPr lvl="0" eaLnBrk="1" hangingPunct="1"/>
            <a:r>
              <a:rPr lang="zh-CN" altLang="en-US" sz="3200" b="1" dirty="0">
                <a:solidFill>
                  <a:schemeClr val="bg2"/>
                </a:solidFill>
                <a:latin typeface="微软雅黑" panose="020B0503020204020204" pitchFamily="34" charset="-122"/>
                <a:ea typeface="微软雅黑" panose="020B0503020204020204" pitchFamily="34" charset="-122"/>
                <a:sym typeface="华康俪金黑W8" charset="-122"/>
              </a:rPr>
              <a:t>提醒一下检查重点吆</a:t>
            </a:r>
            <a:endParaRPr lang="zh-CN" altLang="en-US" sz="3200" b="1" dirty="0">
              <a:solidFill>
                <a:schemeClr val="bg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7"/>
          <p:cNvGrpSpPr/>
          <p:nvPr/>
        </p:nvGrpSpPr>
        <p:grpSpPr>
          <a:xfrm>
            <a:off x="249240" y="431800"/>
            <a:ext cx="8707437" cy="873125"/>
            <a:chOff x="0" y="0"/>
            <a:chExt cx="8999538" cy="1146900"/>
          </a:xfrm>
        </p:grpSpPr>
        <p:sp>
          <p:nvSpPr>
            <p:cNvPr id="27670"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7671" name="组合 5"/>
            <p:cNvGrpSpPr/>
            <p:nvPr/>
          </p:nvGrpSpPr>
          <p:grpSpPr>
            <a:xfrm>
              <a:off x="0" y="0"/>
              <a:ext cx="1028699" cy="1146900"/>
              <a:chOff x="0" y="0"/>
              <a:chExt cx="1028699" cy="1585913"/>
            </a:xfrm>
          </p:grpSpPr>
          <p:sp>
            <p:nvSpPr>
              <p:cNvPr id="27672"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27673"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27651" name="矩形 4"/>
          <p:cNvSpPr/>
          <p:nvPr/>
        </p:nvSpPr>
        <p:spPr>
          <a:xfrm>
            <a:off x="1304925" y="598489"/>
            <a:ext cx="6021200"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第4步：下单</a:t>
            </a:r>
            <a:r>
              <a:rPr lang="zh-CN" altLang="en-US" sz="2400" b="1" dirty="0">
                <a:solidFill>
                  <a:srgbClr val="FFC000"/>
                </a:solidFill>
                <a:latin typeface="微软雅黑" panose="020B0503020204020204" pitchFamily="34" charset="-122"/>
                <a:ea typeface="微软雅黑" panose="020B0503020204020204" pitchFamily="34" charset="-122"/>
                <a:sym typeface="华康俪金黑W8" charset="-122"/>
              </a:rPr>
              <a:t>（下发整改通知/反馈单）</a:t>
            </a:r>
            <a:endParaRPr lang="zh-CN" altLang="en-US" sz="24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7653" name="Picture 9" descr="反馈单"/>
          <p:cNvPicPr>
            <a:picLocks noChangeAspect="1"/>
          </p:cNvPicPr>
          <p:nvPr/>
        </p:nvPicPr>
        <p:blipFill>
          <a:blip r:embed="rId1"/>
          <a:stretch>
            <a:fillRect/>
          </a:stretch>
        </p:blipFill>
        <p:spPr>
          <a:xfrm>
            <a:off x="250827" y="1817689"/>
            <a:ext cx="3927475" cy="3898900"/>
          </a:xfrm>
          <a:prstGeom prst="rect">
            <a:avLst/>
          </a:prstGeom>
          <a:noFill/>
          <a:ln w="9525">
            <a:noFill/>
          </a:ln>
        </p:spPr>
      </p:pic>
      <p:sp>
        <p:nvSpPr>
          <p:cNvPr id="27654" name="矩形 30"/>
          <p:cNvSpPr/>
          <p:nvPr/>
        </p:nvSpPr>
        <p:spPr>
          <a:xfrm>
            <a:off x="1244600" y="3333751"/>
            <a:ext cx="2362200" cy="1384995"/>
          </a:xfrm>
          <a:prstGeom prst="rect">
            <a:avLst/>
          </a:prstGeom>
          <a:solidFill>
            <a:schemeClr val="bg1"/>
          </a:solidFill>
          <a:ln w="9525">
            <a:noFill/>
          </a:ln>
        </p:spPr>
        <p:txBody>
          <a:bodyPr>
            <a:spAutoFit/>
          </a:bodyPr>
          <a:lstStyle/>
          <a:p>
            <a:pPr lvl="0" eaLnBrk="1" hangingPunct="1">
              <a:lnSpc>
                <a:spcPct val="15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问题描述</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整改要求</a:t>
            </a:r>
            <a:endParaRPr lang="zh-CN" altLang="en-US" sz="14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整改措施</a:t>
            </a:r>
            <a:endParaRPr lang="en-US" altLang="x-none" sz="1400" b="1" dirty="0">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完成时间</a:t>
            </a:r>
            <a:endParaRPr lang="en-US" altLang="x-none"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5"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27656" name="矩形 13"/>
          <p:cNvSpPr/>
          <p:nvPr/>
        </p:nvSpPr>
        <p:spPr>
          <a:xfrm>
            <a:off x="4667250" y="2074865"/>
            <a:ext cx="3430588" cy="507831"/>
          </a:xfrm>
          <a:prstGeom prst="rect">
            <a:avLst/>
          </a:prstGeom>
          <a:noFill/>
          <a:ln w="9525">
            <a:noFill/>
          </a:ln>
        </p:spPr>
        <p:txBody>
          <a:bodyPr>
            <a:spAutoFit/>
          </a:bodyPr>
          <a:lstStyle/>
          <a:p>
            <a:pPr lvl="0" eaLnBrk="1" hangingPunct="1"/>
            <a:r>
              <a:rPr lang="zh-CN" altLang="en-US" sz="2700" b="1" dirty="0">
                <a:latin typeface="华康俪金黑W8" charset="-122"/>
                <a:ea typeface="微软雅黑" panose="020B0503020204020204" pitchFamily="34" charset="-122"/>
                <a:sym typeface="华康俪金黑W8" charset="-122"/>
              </a:rPr>
              <a:t>整改单包含内容？</a:t>
            </a:r>
            <a:endParaRPr lang="zh-CN" altLang="en-US" dirty="0">
              <a:latin typeface="Arial" panose="020B0604020202020204" pitchFamily="34" charset="0"/>
              <a:ea typeface="宋体" panose="02010600030101010101" pitchFamily="2" charset="-122"/>
            </a:endParaRPr>
          </a:p>
        </p:txBody>
      </p:sp>
      <p:sp>
        <p:nvSpPr>
          <p:cNvPr id="27657" name="任意多边形 14"/>
          <p:cNvSpPr/>
          <p:nvPr/>
        </p:nvSpPr>
        <p:spPr>
          <a:xfrm>
            <a:off x="5181602" y="33020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27658" name="任意多边形 45"/>
          <p:cNvSpPr/>
          <p:nvPr/>
        </p:nvSpPr>
        <p:spPr>
          <a:xfrm>
            <a:off x="5181602" y="3767139"/>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27659" name="任意多边形 46"/>
          <p:cNvSpPr/>
          <p:nvPr/>
        </p:nvSpPr>
        <p:spPr>
          <a:xfrm>
            <a:off x="5224463" y="4270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27660" name="任意多边形 47"/>
          <p:cNvSpPr/>
          <p:nvPr/>
        </p:nvSpPr>
        <p:spPr>
          <a:xfrm>
            <a:off x="5267327" y="4868863"/>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27661" name="矩形 48"/>
          <p:cNvSpPr/>
          <p:nvPr/>
        </p:nvSpPr>
        <p:spPr>
          <a:xfrm>
            <a:off x="4667252" y="2752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2" name="矩形 49"/>
          <p:cNvSpPr/>
          <p:nvPr/>
        </p:nvSpPr>
        <p:spPr>
          <a:xfrm>
            <a:off x="4667250" y="3262314"/>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3" name="矩形 50"/>
          <p:cNvSpPr/>
          <p:nvPr/>
        </p:nvSpPr>
        <p:spPr>
          <a:xfrm>
            <a:off x="4667250" y="37655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4" name="矩形 51"/>
          <p:cNvSpPr/>
          <p:nvPr/>
        </p:nvSpPr>
        <p:spPr>
          <a:xfrm>
            <a:off x="4675190" y="4346575"/>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5" name="Text Box 21"/>
          <p:cNvSpPr txBox="1"/>
          <p:nvPr/>
        </p:nvSpPr>
        <p:spPr>
          <a:xfrm>
            <a:off x="5181600" y="2936876"/>
            <a:ext cx="364715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事故隐患描述</a:t>
            </a:r>
            <a:r>
              <a:rPr lang="zh-CN" altLang="en-US" b="1" dirty="0">
                <a:solidFill>
                  <a:schemeClr val="folHlink"/>
                </a:solidFill>
                <a:latin typeface="微软雅黑" panose="020B0503020204020204" pitchFamily="34" charset="-122"/>
                <a:ea typeface="微软雅黑" panose="020B0503020204020204" pitchFamily="34" charset="-122"/>
              </a:rPr>
              <a:t>（分类、清楚）</a:t>
            </a:r>
            <a:endParaRPr lang="zh-CN" altLang="en-US" b="1" dirty="0">
              <a:solidFill>
                <a:schemeClr val="folHlink"/>
              </a:solidFill>
              <a:latin typeface="微软雅黑" panose="020B0503020204020204" pitchFamily="34" charset="-122"/>
              <a:ea typeface="微软雅黑" panose="020B0503020204020204" pitchFamily="34" charset="-122"/>
            </a:endParaRPr>
          </a:p>
        </p:txBody>
      </p:sp>
      <p:sp>
        <p:nvSpPr>
          <p:cNvPr id="27666" name="Text Box 22"/>
          <p:cNvSpPr txBox="1"/>
          <p:nvPr/>
        </p:nvSpPr>
        <p:spPr>
          <a:xfrm>
            <a:off x="5181600" y="3386140"/>
            <a:ext cx="2646878"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提出正确治理意见</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27667" name="Text Box 23"/>
          <p:cNvSpPr txBox="1"/>
          <p:nvPr/>
        </p:nvSpPr>
        <p:spPr>
          <a:xfrm>
            <a:off x="5181600" y="3889376"/>
            <a:ext cx="3962400" cy="461665"/>
          </a:xfrm>
          <a:prstGeom prst="rect">
            <a:avLst/>
          </a:prstGeom>
          <a:noFill/>
          <a:ln w="9525">
            <a:noFill/>
          </a:ln>
        </p:spPr>
        <p:txBody>
          <a:bodyPr>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整改反馈时间及有关要求</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27668" name="Text Box 24"/>
          <p:cNvSpPr txBox="1"/>
          <p:nvPr/>
        </p:nvSpPr>
        <p:spPr>
          <a:xfrm>
            <a:off x="5246689" y="4411664"/>
            <a:ext cx="3877985"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检查人员签字（所有参加）</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27669" name="Rectangle 25"/>
          <p:cNvSpPr/>
          <p:nvPr/>
        </p:nvSpPr>
        <p:spPr>
          <a:xfrm>
            <a:off x="596900" y="5716589"/>
            <a:ext cx="8197850" cy="707886"/>
          </a:xfrm>
          <a:prstGeom prst="rect">
            <a:avLst/>
          </a:prstGeom>
          <a:noFill/>
          <a:ln w="9525">
            <a:noFill/>
          </a:ln>
        </p:spPr>
        <p:txBody>
          <a:bodyPr>
            <a:spAutoFit/>
          </a:bodyPr>
          <a:lstStyle/>
          <a:p>
            <a:pPr lvl="0" eaLnBrk="1" hangingPunct="1"/>
            <a:r>
              <a:rPr lang="zh-CN" altLang="en-US" sz="2000" b="1" dirty="0">
                <a:solidFill>
                  <a:srgbClr val="FF0000"/>
                </a:solidFill>
                <a:latin typeface="微软雅黑" panose="020B0503020204020204" pitchFamily="34" charset="-122"/>
                <a:ea typeface="微软雅黑" panose="020B0503020204020204" pitchFamily="34" charset="-122"/>
              </a:rPr>
              <a:t>对查找或发现的隐患，检查人员应及时向被查单位、个人或业主提出正确的处置意见。主要是：预防意见</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整改意见</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巩固意见</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87946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297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7"/>
          <p:cNvGrpSpPr/>
          <p:nvPr/>
        </p:nvGrpSpPr>
        <p:grpSpPr>
          <a:xfrm>
            <a:off x="249240" y="431800"/>
            <a:ext cx="8707437" cy="873125"/>
            <a:chOff x="0" y="0"/>
            <a:chExt cx="8999538" cy="1146900"/>
          </a:xfrm>
        </p:grpSpPr>
        <p:sp>
          <p:nvSpPr>
            <p:cNvPr id="28692"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8693" name="组合 5"/>
            <p:cNvGrpSpPr/>
            <p:nvPr/>
          </p:nvGrpSpPr>
          <p:grpSpPr>
            <a:xfrm>
              <a:off x="0" y="0"/>
              <a:ext cx="1028699" cy="1146900"/>
              <a:chOff x="0" y="0"/>
              <a:chExt cx="1028699" cy="1585913"/>
            </a:xfrm>
          </p:grpSpPr>
          <p:sp>
            <p:nvSpPr>
              <p:cNvPr id="28694"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28695"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28675" name="矩形 4"/>
          <p:cNvSpPr/>
          <p:nvPr/>
        </p:nvSpPr>
        <p:spPr>
          <a:xfrm>
            <a:off x="1304925" y="598489"/>
            <a:ext cx="2489784"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第5步：整改</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677"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28678" name="矩形 13"/>
          <p:cNvSpPr/>
          <p:nvPr/>
        </p:nvSpPr>
        <p:spPr>
          <a:xfrm>
            <a:off x="4667250" y="2074863"/>
            <a:ext cx="3430588" cy="507831"/>
          </a:xfrm>
          <a:prstGeom prst="rect">
            <a:avLst/>
          </a:prstGeom>
          <a:noFill/>
          <a:ln w="9525">
            <a:noFill/>
          </a:ln>
        </p:spPr>
        <p:txBody>
          <a:bodyPr>
            <a:spAutoFit/>
          </a:bodyPr>
          <a:lstStyle/>
          <a:p>
            <a:pPr lvl="0" eaLnBrk="1" hangingPunct="1"/>
            <a:r>
              <a:rPr lang="zh-CN" altLang="en-US" sz="2700" b="1" dirty="0">
                <a:latin typeface="华康俪金黑W8" charset="-122"/>
                <a:ea typeface="微软雅黑" panose="020B0503020204020204" pitchFamily="34" charset="-122"/>
                <a:sym typeface="华康俪金黑W8" charset="-122"/>
              </a:rPr>
              <a:t>如何整改？</a:t>
            </a:r>
            <a:endParaRPr lang="zh-CN" altLang="en-US" dirty="0">
              <a:latin typeface="Arial" panose="020B0604020202020204" pitchFamily="34" charset="0"/>
              <a:ea typeface="宋体" panose="02010600030101010101" pitchFamily="2" charset="-122"/>
            </a:endParaRPr>
          </a:p>
        </p:txBody>
      </p:sp>
      <p:sp>
        <p:nvSpPr>
          <p:cNvPr id="28679" name="任意多边形 14"/>
          <p:cNvSpPr/>
          <p:nvPr/>
        </p:nvSpPr>
        <p:spPr>
          <a:xfrm>
            <a:off x="5181602" y="33020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28680" name="任意多边形 45"/>
          <p:cNvSpPr/>
          <p:nvPr/>
        </p:nvSpPr>
        <p:spPr>
          <a:xfrm>
            <a:off x="5181602" y="3767139"/>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28681" name="任意多边形 46"/>
          <p:cNvSpPr/>
          <p:nvPr/>
        </p:nvSpPr>
        <p:spPr>
          <a:xfrm>
            <a:off x="5224463" y="4270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28683" name="矩形 48"/>
          <p:cNvSpPr/>
          <p:nvPr/>
        </p:nvSpPr>
        <p:spPr>
          <a:xfrm>
            <a:off x="4632327" y="2752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4" name="矩形 49"/>
          <p:cNvSpPr/>
          <p:nvPr/>
        </p:nvSpPr>
        <p:spPr>
          <a:xfrm>
            <a:off x="4667252" y="3262314"/>
            <a:ext cx="333375" cy="1200329"/>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5" name="矩形 50"/>
          <p:cNvSpPr/>
          <p:nvPr/>
        </p:nvSpPr>
        <p:spPr>
          <a:xfrm>
            <a:off x="4667250" y="37655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7" name="Text Box 19"/>
          <p:cNvSpPr txBox="1"/>
          <p:nvPr/>
        </p:nvSpPr>
        <p:spPr>
          <a:xfrm>
            <a:off x="5181601" y="2936876"/>
            <a:ext cx="233910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事故隐患的分析</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28688" name="Text Box 20"/>
          <p:cNvSpPr txBox="1"/>
          <p:nvPr/>
        </p:nvSpPr>
        <p:spPr>
          <a:xfrm>
            <a:off x="5181602" y="3386140"/>
            <a:ext cx="2031325"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治理方案措施</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28689" name="Text Box 21"/>
          <p:cNvSpPr txBox="1"/>
          <p:nvPr/>
        </p:nvSpPr>
        <p:spPr>
          <a:xfrm>
            <a:off x="5181602" y="3889376"/>
            <a:ext cx="2316163" cy="461665"/>
          </a:xfrm>
          <a:prstGeom prst="rect">
            <a:avLst/>
          </a:prstGeom>
          <a:noFill/>
          <a:ln w="9525">
            <a:noFill/>
          </a:ln>
        </p:spPr>
        <p:txBody>
          <a:bodyPr>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治理的实施</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28690" name="矩形 30"/>
          <p:cNvSpPr/>
          <p:nvPr/>
        </p:nvSpPr>
        <p:spPr>
          <a:xfrm rot="-840000">
            <a:off x="1100138" y="2743196"/>
            <a:ext cx="1179512" cy="1708160"/>
          </a:xfrm>
          <a:prstGeom prst="rect">
            <a:avLst/>
          </a:prstGeom>
          <a:noFill/>
          <a:ln w="9525">
            <a:noFill/>
          </a:ln>
        </p:spPr>
        <p:txBody>
          <a:bodyPr>
            <a:spAutoFit/>
          </a:bodyPr>
          <a:lstStyle/>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整改措施</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相关资源</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完成时间</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en-US" altLang="zh-CN" sz="1400"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a typeface="宋体" panose="02010600030101010101" pitchFamily="2" charset="-122"/>
            </a:endParaRPr>
          </a:p>
        </p:txBody>
      </p:sp>
      <p:pic>
        <p:nvPicPr>
          <p:cNvPr id="28691" name="Picture 23" descr="图片3"/>
          <p:cNvPicPr>
            <a:picLocks noChangeAspect="1"/>
          </p:cNvPicPr>
          <p:nvPr/>
        </p:nvPicPr>
        <p:blipFill>
          <a:blip r:embed="rId1"/>
          <a:stretch>
            <a:fillRect/>
          </a:stretch>
        </p:blipFill>
        <p:spPr>
          <a:xfrm>
            <a:off x="250825" y="1511300"/>
            <a:ext cx="3784600" cy="3752851"/>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sp>
        <p:nvSpPr>
          <p:cNvPr id="29699" name="Oval 65"/>
          <p:cNvSpPr/>
          <p:nvPr/>
        </p:nvSpPr>
        <p:spPr>
          <a:xfrm rot="-10800000" flipV="1">
            <a:off x="758827" y="5232401"/>
            <a:ext cx="2879725" cy="188913"/>
          </a:xfrm>
          <a:prstGeom prst="ellipse">
            <a:avLst/>
          </a:prstGeom>
          <a:gradFill rotWithShape="1">
            <a:gsLst>
              <a:gs pos="0">
                <a:srgbClr val="3F3F3F"/>
              </a:gs>
              <a:gs pos="100000">
                <a:srgbClr val="EEECE1"/>
              </a:gs>
            </a:gsLst>
            <a:path path="shape">
              <a:fillToRect l="50000" t="50000" r="50000" b="50000"/>
            </a:path>
            <a:tileRect/>
          </a:gradFill>
          <a:ln w="9525">
            <a:noFill/>
          </a:ln>
        </p:spPr>
        <p:txBody>
          <a:bodyPr wrap="none" anchor="ctr"/>
          <a:lstStyle/>
          <a:p>
            <a:pPr lvl="0" eaLnBrk="1" hangingPunct="1"/>
            <a:endParaRPr lang="zh-CN" altLang="en-US"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9700" name="Oval 65"/>
          <p:cNvSpPr/>
          <p:nvPr/>
        </p:nvSpPr>
        <p:spPr>
          <a:xfrm rot="-10800000" flipV="1">
            <a:off x="5635627" y="5113339"/>
            <a:ext cx="2879725" cy="188912"/>
          </a:xfrm>
          <a:prstGeom prst="ellipse">
            <a:avLst/>
          </a:prstGeom>
          <a:gradFill rotWithShape="1">
            <a:gsLst>
              <a:gs pos="0">
                <a:srgbClr val="3F3F3F"/>
              </a:gs>
              <a:gs pos="100000">
                <a:srgbClr val="EEECE1"/>
              </a:gs>
            </a:gsLst>
            <a:path path="shape">
              <a:fillToRect l="50000" t="50000" r="50000" b="50000"/>
            </a:path>
            <a:tileRect/>
          </a:gradFill>
          <a:ln w="9525">
            <a:noFill/>
          </a:ln>
        </p:spPr>
        <p:txBody>
          <a:bodyPr wrap="none" anchor="ctr"/>
          <a:lstStyle/>
          <a:p>
            <a:pPr lvl="0" eaLnBrk="1" hangingPunct="1"/>
            <a:endParaRPr lang="zh-CN" altLang="en-US" b="1" i="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9701" name="椭圆 4"/>
          <p:cNvSpPr/>
          <p:nvPr/>
        </p:nvSpPr>
        <p:spPr>
          <a:xfrm>
            <a:off x="3089275" y="333376"/>
            <a:ext cx="2952750" cy="3279775"/>
          </a:xfrm>
          <a:custGeom>
            <a:avLst/>
            <a:gdLst>
              <a:gd name="txL" fmla="*/ 0 w 3174853"/>
              <a:gd name="txT" fmla="*/ 0 h 3498004"/>
              <a:gd name="txR" fmla="*/ 3174853 w 3174853"/>
              <a:gd name="txB" fmla="*/ 3498004 h 3498004"/>
            </a:gdLst>
            <a:ahLst/>
            <a:cxnLst>
              <a:cxn ang="0">
                <a:pos x="64287" y="0"/>
              </a:cxn>
              <a:cxn ang="0">
                <a:pos x="58311" y="39145"/>
              </a:cxn>
              <a:cxn ang="0">
                <a:pos x="38428" y="51940"/>
              </a:cxn>
              <a:cxn ang="0">
                <a:pos x="62373" y="39792"/>
              </a:cxn>
              <a:cxn ang="0">
                <a:pos x="14228" y="60504"/>
              </a:cxn>
              <a:cxn ang="0">
                <a:pos x="4726" y="39145"/>
              </a:cxn>
              <a:cxn ang="0">
                <a:pos x="64287" y="0"/>
              </a:cxn>
            </a:cxnLst>
            <a:rect l="txL" t="txT" r="txR" b="txB"/>
            <a:pathLst>
              <a:path w="3174853" h="3498004">
                <a:moveTo>
                  <a:pt x="1589639" y="0"/>
                </a:moveTo>
                <a:cubicBezTo>
                  <a:pt x="2464555" y="0"/>
                  <a:pt x="3206472" y="740036"/>
                  <a:pt x="3173815" y="1908212"/>
                </a:cubicBezTo>
                <a:cubicBezTo>
                  <a:pt x="3173815" y="2448614"/>
                  <a:pt x="3047431" y="3043884"/>
                  <a:pt x="2771998" y="3488261"/>
                </a:cubicBezTo>
                <a:cubicBezTo>
                  <a:pt x="2536455" y="3167793"/>
                  <a:pt x="2094104" y="2952613"/>
                  <a:pt x="1587426" y="2952613"/>
                </a:cubicBezTo>
                <a:cubicBezTo>
                  <a:pt x="1075499" y="2952613"/>
                  <a:pt x="629240" y="3172274"/>
                  <a:pt x="395279" y="3498004"/>
                </a:cubicBezTo>
                <a:cubicBezTo>
                  <a:pt x="155664" y="3098457"/>
                  <a:pt x="44701" y="2546480"/>
                  <a:pt x="5463" y="1908212"/>
                </a:cubicBezTo>
                <a:cubicBezTo>
                  <a:pt x="-73458" y="624442"/>
                  <a:pt x="714723" y="0"/>
                  <a:pt x="1589639" y="0"/>
                </a:cubicBezTo>
                <a:close/>
              </a:path>
            </a:pathLst>
          </a:custGeom>
          <a:gradFill rotWithShape="1">
            <a:gsLst>
              <a:gs pos="0">
                <a:srgbClr val="028187">
                  <a:alpha val="100000"/>
                </a:srgbClr>
              </a:gs>
              <a:gs pos="25000">
                <a:srgbClr val="03BAC3">
                  <a:alpha val="100000"/>
                </a:srgbClr>
              </a:gs>
              <a:gs pos="39999">
                <a:srgbClr val="05D7E1">
                  <a:alpha val="100000"/>
                </a:srgbClr>
              </a:gs>
              <a:gs pos="62000">
                <a:srgbClr val="05D3DD">
                  <a:alpha val="100000"/>
                </a:srgbClr>
              </a:gs>
              <a:gs pos="75999">
                <a:srgbClr val="03C3CC">
                  <a:alpha val="100000"/>
                </a:srgbClr>
              </a:gs>
              <a:gs pos="100000">
                <a:srgbClr val="019199">
                  <a:alpha val="100000"/>
                </a:srgbClr>
              </a:gs>
            </a:gsLst>
            <a:lin ang="0" scaled="1"/>
            <a:tileRect/>
          </a:gradFill>
          <a:ln w="25400" cap="flat" cmpd="sng">
            <a:solidFill>
              <a:srgbClr val="05D7E1">
                <a:alpha val="100000"/>
              </a:srgbClr>
            </a:solidFill>
            <a:prstDash val="solid"/>
            <a:miter lim="800000"/>
            <a:headEnd type="none" w="med" len="med"/>
            <a:tailEnd type="none" w="med" len="med"/>
          </a:ln>
        </p:spPr>
        <p:txBody>
          <a:bodyPr/>
          <a:lstStyle/>
          <a:p>
            <a:endParaRPr lang="zh-CN" altLang="en-US"/>
          </a:p>
        </p:txBody>
      </p:sp>
      <p:sp>
        <p:nvSpPr>
          <p:cNvPr id="29702" name="泪滴形 6"/>
          <p:cNvSpPr/>
          <p:nvPr/>
        </p:nvSpPr>
        <p:spPr>
          <a:xfrm rot="-3888186">
            <a:off x="5497513" y="2306638"/>
            <a:ext cx="2667000" cy="2963862"/>
          </a:xfrm>
          <a:custGeom>
            <a:avLst/>
            <a:gdLst>
              <a:gd name="txL" fmla="*/ 0 w 2779762"/>
              <a:gd name="txT" fmla="*/ 0 h 2867970"/>
              <a:gd name="txR" fmla="*/ 2779762 w 2779762"/>
              <a:gd name="txB" fmla="*/ 2867970 h 2867970"/>
            </a:gdLst>
            <a:ahLst/>
            <a:cxnLst>
              <a:cxn ang="0">
                <a:pos x="0" y="24154"/>
              </a:cxn>
              <a:cxn ang="0">
                <a:pos x="34222" y="0"/>
              </a:cxn>
              <a:cxn ang="0">
                <a:pos x="2908" y="0"/>
              </a:cxn>
              <a:cxn ang="0">
                <a:pos x="2908" y="24154"/>
              </a:cxn>
              <a:cxn ang="0">
                <a:pos x="34222" y="48305"/>
              </a:cxn>
              <a:cxn ang="0">
                <a:pos x="0" y="24154"/>
              </a:cxn>
            </a:cxnLst>
            <a:rect l="txL" t="txT" r="txR" b="txB"/>
            <a:pathLst>
              <a:path w="2779762" h="2867970">
                <a:moveTo>
                  <a:pt x="0" y="1433985"/>
                </a:moveTo>
                <a:cubicBezTo>
                  <a:pt x="0" y="642017"/>
                  <a:pt x="622271" y="0"/>
                  <a:pt x="1389881" y="0"/>
                </a:cubicBezTo>
                <a:lnTo>
                  <a:pt x="2779762" y="0"/>
                </a:lnTo>
                <a:cubicBezTo>
                  <a:pt x="1623207" y="591233"/>
                  <a:pt x="2779762" y="955990"/>
                  <a:pt x="2779762" y="1433985"/>
                </a:cubicBezTo>
                <a:cubicBezTo>
                  <a:pt x="2779762" y="2225953"/>
                  <a:pt x="2157491" y="2867970"/>
                  <a:pt x="1389881" y="2867970"/>
                </a:cubicBezTo>
                <a:cubicBezTo>
                  <a:pt x="622271" y="2867970"/>
                  <a:pt x="0" y="2225953"/>
                  <a:pt x="0" y="1433985"/>
                </a:cubicBezTo>
                <a:close/>
              </a:path>
            </a:pathLst>
          </a:custGeom>
          <a:gradFill rotWithShape="1">
            <a:gsLst>
              <a:gs pos="0">
                <a:srgbClr val="746E54">
                  <a:alpha val="100000"/>
                </a:srgbClr>
              </a:gs>
              <a:gs pos="6999">
                <a:srgbClr val="958765">
                  <a:alpha val="100000"/>
                </a:srgbClr>
              </a:gs>
              <a:gs pos="23999">
                <a:srgbClr val="D4C6AA">
                  <a:alpha val="100000"/>
                </a:srgbClr>
              </a:gs>
              <a:gs pos="85999">
                <a:srgbClr val="E1D2B5">
                  <a:alpha val="100000"/>
                </a:srgbClr>
              </a:gs>
              <a:gs pos="100000">
                <a:srgbClr val="E1D2B5">
                  <a:alpha val="100000"/>
                </a:srgbClr>
              </a:gs>
            </a:gsLst>
            <a:lin ang="4680000" scaled="1"/>
            <a:tileRect/>
          </a:gradFill>
          <a:ln w="25400" cap="flat" cmpd="sng">
            <a:solidFill>
              <a:srgbClr val="E1D2B5">
                <a:alpha val="100000"/>
              </a:srgbClr>
            </a:solidFill>
            <a:prstDash val="solid"/>
            <a:miter lim="800000"/>
            <a:headEnd type="none" w="med" len="med"/>
            <a:tailEnd type="none" w="med" len="med"/>
          </a:ln>
        </p:spPr>
        <p:txBody>
          <a:bodyPr/>
          <a:lstStyle/>
          <a:p>
            <a:endParaRPr lang="zh-CN" altLang="en-US"/>
          </a:p>
        </p:txBody>
      </p:sp>
      <p:sp>
        <p:nvSpPr>
          <p:cNvPr id="29703" name="泪滴形 6"/>
          <p:cNvSpPr/>
          <p:nvPr/>
        </p:nvSpPr>
        <p:spPr>
          <a:xfrm rot="3754687" flipH="1">
            <a:off x="1077913" y="2414588"/>
            <a:ext cx="2667000" cy="2965450"/>
          </a:xfrm>
          <a:custGeom>
            <a:avLst/>
            <a:gdLst>
              <a:gd name="txL" fmla="*/ 0 w 2779762"/>
              <a:gd name="txT" fmla="*/ 0 h 2867970"/>
              <a:gd name="txR" fmla="*/ 2779762 w 2779762"/>
              <a:gd name="txB" fmla="*/ 2867970 h 2867970"/>
            </a:gdLst>
            <a:ahLst/>
            <a:cxnLst>
              <a:cxn ang="0">
                <a:pos x="0" y="25794"/>
              </a:cxn>
              <a:cxn ang="0">
                <a:pos x="34222" y="0"/>
              </a:cxn>
              <a:cxn ang="0">
                <a:pos x="2908" y="0"/>
              </a:cxn>
              <a:cxn ang="0">
                <a:pos x="2908" y="25794"/>
              </a:cxn>
              <a:cxn ang="0">
                <a:pos x="34222" y="51587"/>
              </a:cxn>
              <a:cxn ang="0">
                <a:pos x="0" y="25794"/>
              </a:cxn>
            </a:cxnLst>
            <a:rect l="txL" t="txT" r="txR" b="txB"/>
            <a:pathLst>
              <a:path w="2779762" h="2867970">
                <a:moveTo>
                  <a:pt x="0" y="1433985"/>
                </a:moveTo>
                <a:cubicBezTo>
                  <a:pt x="0" y="642017"/>
                  <a:pt x="622271" y="0"/>
                  <a:pt x="1389881" y="0"/>
                </a:cubicBezTo>
                <a:lnTo>
                  <a:pt x="2779762" y="0"/>
                </a:lnTo>
                <a:cubicBezTo>
                  <a:pt x="1623207" y="591233"/>
                  <a:pt x="2779762" y="955990"/>
                  <a:pt x="2779762" y="1433985"/>
                </a:cubicBezTo>
                <a:cubicBezTo>
                  <a:pt x="2779762" y="2225953"/>
                  <a:pt x="2157491" y="2867970"/>
                  <a:pt x="1389881" y="2867970"/>
                </a:cubicBezTo>
                <a:cubicBezTo>
                  <a:pt x="622271" y="2867970"/>
                  <a:pt x="0" y="2225953"/>
                  <a:pt x="0" y="1433985"/>
                </a:cubicBezTo>
                <a:close/>
              </a:path>
            </a:pathLst>
          </a:custGeom>
          <a:gradFill rotWithShape="1">
            <a:gsLst>
              <a:gs pos="0">
                <a:srgbClr val="746E54">
                  <a:alpha val="100000"/>
                </a:srgbClr>
              </a:gs>
              <a:gs pos="6999">
                <a:srgbClr val="958765">
                  <a:alpha val="100000"/>
                </a:srgbClr>
              </a:gs>
              <a:gs pos="23999">
                <a:srgbClr val="D4C6AA">
                  <a:alpha val="100000"/>
                </a:srgbClr>
              </a:gs>
              <a:gs pos="85999">
                <a:srgbClr val="E1D2B5">
                  <a:alpha val="100000"/>
                </a:srgbClr>
              </a:gs>
              <a:gs pos="100000">
                <a:srgbClr val="E1D2B5">
                  <a:alpha val="100000"/>
                </a:srgbClr>
              </a:gs>
            </a:gsLst>
            <a:lin ang="4680000" scaled="1"/>
            <a:tileRect/>
          </a:gradFill>
          <a:ln w="25400" cap="flat" cmpd="sng">
            <a:solidFill>
              <a:srgbClr val="E1D2B5">
                <a:alpha val="100000"/>
              </a:srgbClr>
            </a:solidFill>
            <a:prstDash val="solid"/>
            <a:miter lim="800000"/>
            <a:headEnd type="none" w="med" len="med"/>
            <a:tailEnd type="none" w="med" len="med"/>
          </a:ln>
        </p:spPr>
        <p:txBody>
          <a:bodyPr/>
          <a:lstStyle/>
          <a:p>
            <a:endParaRPr lang="zh-CN" altLang="en-US"/>
          </a:p>
        </p:txBody>
      </p:sp>
      <p:sp>
        <p:nvSpPr>
          <p:cNvPr id="29704" name="TextBox 21"/>
          <p:cNvSpPr/>
          <p:nvPr/>
        </p:nvSpPr>
        <p:spPr>
          <a:xfrm>
            <a:off x="3511550" y="727075"/>
            <a:ext cx="1079500" cy="757130"/>
          </a:xfrm>
          <a:prstGeom prst="rect">
            <a:avLst/>
          </a:prstGeom>
          <a:noFill/>
          <a:ln w="9525">
            <a:noFill/>
          </a:ln>
        </p:spPr>
        <p:txBody>
          <a:bodyPr>
            <a:spAutoFit/>
          </a:bodyPr>
          <a:lstStyle/>
          <a:p>
            <a:pPr lvl="0" algn="ctr" eaLnBrk="1" hangingPunct="1">
              <a:lnSpc>
                <a:spcPct val="80000"/>
              </a:lnSpc>
            </a:pPr>
            <a:r>
              <a:rPr lang="en-US" altLang="zh-CN" sz="5400" b="1" i="1" dirty="0">
                <a:solidFill>
                  <a:srgbClr val="3F3F3F"/>
                </a:solidFill>
                <a:latin typeface="Adidas Unity" pitchFamily="2" charset="0"/>
                <a:ea typeface="微软雅黑" panose="020B0503020204020204" pitchFamily="34" charset="-122"/>
                <a:sym typeface="Adidas Unity" pitchFamily="2" charset="0"/>
              </a:rPr>
              <a:t>01</a:t>
            </a:r>
            <a:endParaRPr lang="zh-CN" altLang="en-US" sz="5400" b="1" i="1" dirty="0">
              <a:solidFill>
                <a:srgbClr val="3F3F3F"/>
              </a:solidFill>
              <a:latin typeface="Adidas Unity" pitchFamily="2" charset="0"/>
              <a:ea typeface="微软雅黑" panose="020B0503020204020204" pitchFamily="34" charset="-122"/>
              <a:sym typeface="Adidas Unity" pitchFamily="2" charset="0"/>
            </a:endParaRPr>
          </a:p>
        </p:txBody>
      </p:sp>
      <p:sp>
        <p:nvSpPr>
          <p:cNvPr id="29705" name="TextBox 22"/>
          <p:cNvSpPr/>
          <p:nvPr/>
        </p:nvSpPr>
        <p:spPr>
          <a:xfrm>
            <a:off x="4384675" y="661989"/>
            <a:ext cx="1250950" cy="830997"/>
          </a:xfrm>
          <a:prstGeom prst="rect">
            <a:avLst/>
          </a:prstGeom>
          <a:noFill/>
          <a:ln w="9525">
            <a:noFill/>
          </a:ln>
        </p:spPr>
        <p:txBody>
          <a:bodyPr>
            <a:spAutoFit/>
          </a:bodyPr>
          <a:lstStyle/>
          <a:p>
            <a:pPr lvl="0" algn="ctr" eaLnBrk="1" hangingPunct="1"/>
            <a:r>
              <a:rPr lang="zh-CN" altLang="en-US" sz="2400" b="1" dirty="0">
                <a:latin typeface="Arial" panose="020B0604020202020204" pitchFamily="34" charset="0"/>
                <a:ea typeface="微软雅黑" panose="020B0503020204020204" pitchFamily="34" charset="-122"/>
              </a:rPr>
              <a:t>分析</a:t>
            </a:r>
            <a:endParaRPr lang="zh-CN" altLang="en-US" sz="2400" b="1" dirty="0">
              <a:latin typeface="Arial" panose="020B0604020202020204" pitchFamily="34" charset="0"/>
              <a:ea typeface="微软雅黑" panose="020B0503020204020204" pitchFamily="34" charset="-122"/>
            </a:endParaRPr>
          </a:p>
          <a:p>
            <a:pPr lvl="0" algn="ctr" eaLnBrk="1" hangingPunct="1"/>
            <a:r>
              <a:rPr lang="zh-CN" altLang="en-US" sz="2400" b="1" dirty="0">
                <a:latin typeface="Arial" panose="020B0604020202020204" pitchFamily="34" charset="0"/>
                <a:ea typeface="微软雅黑" panose="020B0503020204020204" pitchFamily="34" charset="-122"/>
              </a:rPr>
              <a:t>评估</a:t>
            </a:r>
            <a:endParaRPr lang="zh-CN" altLang="en-US" sz="2400" b="1" dirty="0">
              <a:latin typeface="Arial" panose="020B0604020202020204" pitchFamily="34" charset="0"/>
              <a:ea typeface="微软雅黑" panose="020B0503020204020204" pitchFamily="34" charset="-122"/>
            </a:endParaRPr>
          </a:p>
        </p:txBody>
      </p:sp>
      <p:sp>
        <p:nvSpPr>
          <p:cNvPr id="29706" name="TextBox 23"/>
          <p:cNvSpPr/>
          <p:nvPr/>
        </p:nvSpPr>
        <p:spPr>
          <a:xfrm>
            <a:off x="3614739" y="1566864"/>
            <a:ext cx="2109787" cy="1169551"/>
          </a:xfrm>
          <a:prstGeom prst="rect">
            <a:avLst/>
          </a:prstGeom>
          <a:noFill/>
          <a:ln w="9525">
            <a:noFill/>
          </a:ln>
        </p:spPr>
        <p:txBody>
          <a:bodyPr>
            <a:spAutoFit/>
          </a:bodyPr>
          <a:lstStyle/>
          <a:p>
            <a:pPr lvl="0" eaLnBrk="1" hangingPunct="1"/>
            <a:r>
              <a:rPr lang="zh-CN" altLang="en-US" sz="1400" b="1" dirty="0">
                <a:latin typeface="Arial" panose="020B0604020202020204" pitchFamily="34" charset="0"/>
                <a:ea typeface="微软雅黑" panose="020B0503020204020204" pitchFamily="34" charset="-122"/>
              </a:rPr>
              <a:t>由事故隐患排查人员或安全生产管理部门负责组织，事故隐患责任部门相关管理人员、专业技术队伍人员应参加</a:t>
            </a:r>
            <a:endParaRPr lang="zh-CN" altLang="en-US" sz="1400" b="1" dirty="0">
              <a:latin typeface="Arial" panose="020B0604020202020204" pitchFamily="34" charset="0"/>
              <a:ea typeface="微软雅黑" panose="020B0503020204020204" pitchFamily="34" charset="-122"/>
            </a:endParaRPr>
          </a:p>
        </p:txBody>
      </p:sp>
      <p:sp>
        <p:nvSpPr>
          <p:cNvPr id="29707" name="TextBox 24"/>
          <p:cNvSpPr/>
          <p:nvPr/>
        </p:nvSpPr>
        <p:spPr>
          <a:xfrm>
            <a:off x="1260475" y="2924175"/>
            <a:ext cx="1150938" cy="757130"/>
          </a:xfrm>
          <a:prstGeom prst="rect">
            <a:avLst/>
          </a:prstGeom>
          <a:noFill/>
          <a:ln w="9525">
            <a:noFill/>
          </a:ln>
        </p:spPr>
        <p:txBody>
          <a:bodyPr>
            <a:spAutoFit/>
          </a:bodyPr>
          <a:lstStyle/>
          <a:p>
            <a:pPr lvl="0" algn="ctr" eaLnBrk="1" hangingPunct="1">
              <a:lnSpc>
                <a:spcPct val="80000"/>
              </a:lnSpc>
            </a:pPr>
            <a:r>
              <a:rPr lang="en-US" altLang="zh-CN" sz="5400" b="1" i="1" dirty="0">
                <a:solidFill>
                  <a:srgbClr val="595959"/>
                </a:solidFill>
                <a:latin typeface="Adidas Unity" pitchFamily="2" charset="0"/>
                <a:ea typeface="微软雅黑" panose="020B0503020204020204" pitchFamily="34" charset="-122"/>
                <a:sym typeface="Adidas Unity" pitchFamily="2" charset="0"/>
              </a:rPr>
              <a:t>02</a:t>
            </a:r>
            <a:endParaRPr lang="zh-CN" altLang="en-US" sz="5400" b="1" i="1" dirty="0">
              <a:solidFill>
                <a:srgbClr val="595959"/>
              </a:solidFill>
              <a:latin typeface="Adidas Unity" pitchFamily="2" charset="0"/>
              <a:ea typeface="微软雅黑" panose="020B0503020204020204" pitchFamily="34" charset="-122"/>
              <a:sym typeface="Adidas Unity" pitchFamily="2" charset="0"/>
            </a:endParaRPr>
          </a:p>
        </p:txBody>
      </p:sp>
      <p:sp>
        <p:nvSpPr>
          <p:cNvPr id="29708" name="TextBox 25"/>
          <p:cNvSpPr/>
          <p:nvPr/>
        </p:nvSpPr>
        <p:spPr>
          <a:xfrm>
            <a:off x="2190750" y="2790826"/>
            <a:ext cx="1320800" cy="830997"/>
          </a:xfrm>
          <a:prstGeom prst="rect">
            <a:avLst/>
          </a:prstGeom>
          <a:noFill/>
          <a:ln w="9525">
            <a:noFill/>
          </a:ln>
        </p:spPr>
        <p:txBody>
          <a:bodyPr>
            <a:spAutoFit/>
          </a:bodyPr>
          <a:lstStyle/>
          <a:p>
            <a:pPr lvl="0" algn="ctr" eaLnBrk="1" hangingPunct="1"/>
            <a:r>
              <a:rPr lang="zh-CN" altLang="en-US" sz="2400" b="1" dirty="0">
                <a:latin typeface="Arial" panose="020B0604020202020204" pitchFamily="34" charset="0"/>
                <a:ea typeface="微软雅黑" panose="020B0503020204020204" pitchFamily="34" charset="-122"/>
              </a:rPr>
              <a:t>分析</a:t>
            </a:r>
            <a:endParaRPr lang="zh-CN" altLang="en-US" sz="2400" b="1" dirty="0">
              <a:latin typeface="Arial" panose="020B0604020202020204" pitchFamily="34" charset="0"/>
              <a:ea typeface="微软雅黑" panose="020B0503020204020204" pitchFamily="34" charset="-122"/>
            </a:endParaRPr>
          </a:p>
          <a:p>
            <a:pPr lvl="0" algn="ctr" eaLnBrk="1" hangingPunct="1"/>
            <a:r>
              <a:rPr lang="zh-CN" altLang="en-US" sz="2400" b="1" dirty="0">
                <a:latin typeface="Arial" panose="020B0604020202020204" pitchFamily="34" charset="0"/>
                <a:ea typeface="微软雅黑" panose="020B0503020204020204" pitchFamily="34" charset="-122"/>
              </a:rPr>
              <a:t>内容</a:t>
            </a:r>
            <a:endParaRPr lang="zh-CN" altLang="en-US" sz="2400" b="1" dirty="0">
              <a:latin typeface="Arial" panose="020B0604020202020204" pitchFamily="34" charset="0"/>
              <a:ea typeface="微软雅黑" panose="020B0503020204020204" pitchFamily="34" charset="-122"/>
            </a:endParaRPr>
          </a:p>
        </p:txBody>
      </p:sp>
      <p:sp>
        <p:nvSpPr>
          <p:cNvPr id="29709" name="TextBox 26"/>
          <p:cNvSpPr/>
          <p:nvPr/>
        </p:nvSpPr>
        <p:spPr>
          <a:xfrm>
            <a:off x="1331915" y="3657600"/>
            <a:ext cx="2109787" cy="1600438"/>
          </a:xfrm>
          <a:prstGeom prst="rect">
            <a:avLst/>
          </a:prstGeom>
          <a:noFill/>
          <a:ln w="9525">
            <a:noFill/>
          </a:ln>
        </p:spPr>
        <p:txBody>
          <a:bodyPr>
            <a:spAutoFit/>
          </a:bodyPr>
          <a:lstStyle/>
          <a:p>
            <a:pPr lvl="0" eaLnBrk="1" hangingPunct="1"/>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）特性、等级；</a:t>
            </a:r>
            <a:endParaRPr lang="zh-CN" altLang="en-US" sz="1400" b="1" dirty="0">
              <a:latin typeface="微软雅黑" panose="020B0503020204020204" pitchFamily="34" charset="-122"/>
              <a:ea typeface="微软雅黑" panose="020B0503020204020204" pitchFamily="34" charset="-122"/>
            </a:endParaRPr>
          </a:p>
          <a:p>
            <a:pPr lvl="0" eaLnBrk="1" hangingPunct="1"/>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）发生的原因，包括技术、管理原因等；</a:t>
            </a:r>
            <a:endParaRPr lang="zh-CN" altLang="en-US" sz="1400" b="1" dirty="0">
              <a:latin typeface="微软雅黑" panose="020B0503020204020204" pitchFamily="34" charset="-122"/>
              <a:ea typeface="微软雅黑" panose="020B0503020204020204" pitchFamily="34" charset="-122"/>
            </a:endParaRPr>
          </a:p>
          <a:p>
            <a:pPr lvl="0" eaLnBrk="1" hangingPunct="1"/>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）是否采取了临时性控制控制，是否能采取根治措施等。</a:t>
            </a:r>
            <a:endParaRPr lang="zh-CN" altLang="en-US" sz="1400" b="1" dirty="0">
              <a:latin typeface="微软雅黑" panose="020B0503020204020204" pitchFamily="34" charset="-122"/>
              <a:ea typeface="微软雅黑" panose="020B0503020204020204" pitchFamily="34" charset="-122"/>
            </a:endParaRPr>
          </a:p>
          <a:p>
            <a:pPr lvl="0" eaLnBrk="1" hangingPunct="1"/>
            <a:endParaRPr lang="zh-CN" altLang="en-US" sz="1400" b="1" dirty="0">
              <a:latin typeface="微软雅黑" panose="020B0503020204020204" pitchFamily="34" charset="-122"/>
              <a:ea typeface="微软雅黑" panose="020B0503020204020204" pitchFamily="34" charset="-122"/>
            </a:endParaRPr>
          </a:p>
        </p:txBody>
      </p:sp>
      <p:sp>
        <p:nvSpPr>
          <p:cNvPr id="29710" name="TextBox 27"/>
          <p:cNvSpPr/>
          <p:nvPr/>
        </p:nvSpPr>
        <p:spPr>
          <a:xfrm>
            <a:off x="5867402" y="2820988"/>
            <a:ext cx="1152525" cy="757130"/>
          </a:xfrm>
          <a:prstGeom prst="rect">
            <a:avLst/>
          </a:prstGeom>
          <a:noFill/>
          <a:ln w="9525">
            <a:noFill/>
          </a:ln>
        </p:spPr>
        <p:txBody>
          <a:bodyPr>
            <a:spAutoFit/>
          </a:bodyPr>
          <a:lstStyle/>
          <a:p>
            <a:pPr lvl="0" algn="ctr" eaLnBrk="1" hangingPunct="1">
              <a:lnSpc>
                <a:spcPct val="80000"/>
              </a:lnSpc>
            </a:pPr>
            <a:r>
              <a:rPr lang="en-US" altLang="zh-CN" sz="5400" b="1" i="1" dirty="0">
                <a:solidFill>
                  <a:srgbClr val="595959"/>
                </a:solidFill>
                <a:latin typeface="Adidas Unity" pitchFamily="2" charset="0"/>
                <a:ea typeface="微软雅黑" panose="020B0503020204020204" pitchFamily="34" charset="-122"/>
                <a:sym typeface="Adidas Unity" pitchFamily="2" charset="0"/>
              </a:rPr>
              <a:t>03</a:t>
            </a:r>
            <a:endParaRPr lang="zh-CN" altLang="en-US" sz="5400" b="1" i="1" dirty="0">
              <a:solidFill>
                <a:srgbClr val="595959"/>
              </a:solidFill>
              <a:latin typeface="Adidas Unity" pitchFamily="2" charset="0"/>
              <a:ea typeface="微软雅黑" panose="020B0503020204020204" pitchFamily="34" charset="-122"/>
              <a:sym typeface="Adidas Unity" pitchFamily="2" charset="0"/>
            </a:endParaRPr>
          </a:p>
        </p:txBody>
      </p:sp>
      <p:sp>
        <p:nvSpPr>
          <p:cNvPr id="29711" name="TextBox 28"/>
          <p:cNvSpPr/>
          <p:nvPr/>
        </p:nvSpPr>
        <p:spPr>
          <a:xfrm>
            <a:off x="6991350" y="2725739"/>
            <a:ext cx="914400" cy="830997"/>
          </a:xfrm>
          <a:prstGeom prst="rect">
            <a:avLst/>
          </a:prstGeom>
          <a:noFill/>
          <a:ln w="9525">
            <a:noFill/>
          </a:ln>
        </p:spPr>
        <p:txBody>
          <a:bodyPr>
            <a:spAutoFit/>
          </a:bodyPr>
          <a:lstStyle/>
          <a:p>
            <a:pPr lvl="0" algn="ctr" eaLnBrk="1" hangingPunct="1"/>
            <a:r>
              <a:rPr lang="zh-CN" altLang="en-US" sz="2400" b="1" dirty="0">
                <a:latin typeface="Arial" panose="020B0604020202020204" pitchFamily="34" charset="0"/>
                <a:ea typeface="微软雅黑" panose="020B0503020204020204" pitchFamily="34" charset="-122"/>
              </a:rPr>
              <a:t>形成记录</a:t>
            </a:r>
            <a:endParaRPr lang="zh-CN" altLang="en-US" sz="2400" b="1" dirty="0">
              <a:latin typeface="Arial" panose="020B0604020202020204" pitchFamily="34" charset="0"/>
              <a:ea typeface="微软雅黑" panose="020B0503020204020204" pitchFamily="34" charset="-122"/>
            </a:endParaRPr>
          </a:p>
        </p:txBody>
      </p:sp>
      <p:sp>
        <p:nvSpPr>
          <p:cNvPr id="29712" name="TextBox 29"/>
          <p:cNvSpPr/>
          <p:nvPr/>
        </p:nvSpPr>
        <p:spPr>
          <a:xfrm>
            <a:off x="5935665" y="3497265"/>
            <a:ext cx="2109787" cy="1384995"/>
          </a:xfrm>
          <a:prstGeom prst="rect">
            <a:avLst/>
          </a:prstGeom>
          <a:noFill/>
          <a:ln w="9525">
            <a:noFill/>
          </a:ln>
        </p:spPr>
        <p:txBody>
          <a:bodyPr>
            <a:spAutoFit/>
          </a:bodyPr>
          <a:lstStyle/>
          <a:p>
            <a:pPr lvl="0" eaLnBrk="1" hangingPunct="1"/>
            <a:r>
              <a:rPr lang="zh-CN" altLang="en-US" sz="1400" b="1" dirty="0">
                <a:latin typeface="Arial" panose="020B0604020202020204" pitchFamily="34" charset="0"/>
                <a:ea typeface="微软雅黑" panose="020B0503020204020204" pitchFamily="34" charset="-122"/>
              </a:rPr>
              <a:t>一般可填写在</a:t>
            </a:r>
            <a:r>
              <a:rPr lang="zh-CN" altLang="en-US" sz="1400" b="1" dirty="0">
                <a:latin typeface="微软雅黑" panose="020B0503020204020204" pitchFamily="34" charset="-122"/>
                <a:ea typeface="微软雅黑" panose="020B0503020204020204" pitchFamily="34" charset="-122"/>
              </a:rPr>
              <a:t>“</a:t>
            </a:r>
            <a:r>
              <a:rPr lang="zh-CN" altLang="en-US" sz="1400" b="1" dirty="0">
                <a:latin typeface="Arial" panose="020B0604020202020204" pitchFamily="34" charset="0"/>
                <a:ea typeface="微软雅黑" panose="020B0503020204020204" pitchFamily="34" charset="-122"/>
              </a:rPr>
              <a:t>事故隐患治理通知和记录单</a:t>
            </a:r>
            <a:r>
              <a:rPr lang="zh-CN" altLang="en-US" sz="1400" b="1" dirty="0">
                <a:latin typeface="微软雅黑" panose="020B0503020204020204" pitchFamily="34" charset="-122"/>
                <a:ea typeface="微软雅黑" panose="020B0503020204020204" pitchFamily="34" charset="-122"/>
              </a:rPr>
              <a:t>”</a:t>
            </a:r>
            <a:r>
              <a:rPr lang="zh-CN" altLang="en-US" sz="1400" b="1" dirty="0">
                <a:latin typeface="Arial" panose="020B0604020202020204" pitchFamily="34" charset="0"/>
                <a:ea typeface="微软雅黑" panose="020B0503020204020204" pitchFamily="34" charset="-122"/>
              </a:rPr>
              <a:t>内；重大事故隐患、重点事故隐患或企业级事故隐患的现状评估应单独形成评估报告。</a:t>
            </a:r>
            <a:endParaRPr lang="zh-CN" altLang="en-US" sz="1400" b="1" dirty="0">
              <a:latin typeface="Arial" panose="020B0604020202020204" pitchFamily="34" charset="0"/>
              <a:ea typeface="微软雅黑" panose="020B0503020204020204" pitchFamily="34" charset="-122"/>
            </a:endParaRPr>
          </a:p>
        </p:txBody>
      </p:sp>
      <p:sp>
        <p:nvSpPr>
          <p:cNvPr id="29713" name="TextBox 30"/>
          <p:cNvSpPr/>
          <p:nvPr/>
        </p:nvSpPr>
        <p:spPr>
          <a:xfrm>
            <a:off x="2190750" y="5681663"/>
            <a:ext cx="4800600" cy="646331"/>
          </a:xfrm>
          <a:prstGeom prst="rect">
            <a:avLst/>
          </a:prstGeom>
          <a:noFill/>
          <a:ln w="9525">
            <a:noFill/>
          </a:ln>
        </p:spPr>
        <p:txBody>
          <a:bodyPr>
            <a:spAutoFit/>
          </a:bodyPr>
          <a:lstStyle/>
          <a:p>
            <a:pPr lvl="0" algn="ctr" eaLnBrk="1" hangingPunct="1"/>
            <a:r>
              <a:rPr lang="zh-CN" altLang="en-US" sz="3600" b="1" dirty="0">
                <a:solidFill>
                  <a:schemeClr val="bg2"/>
                </a:solidFill>
                <a:latin typeface="Arial" panose="020B0604020202020204" pitchFamily="34" charset="0"/>
                <a:ea typeface="微软雅黑" panose="020B0503020204020204" pitchFamily="34" charset="-122"/>
              </a:rPr>
              <a:t>事故隐患分析评估</a:t>
            </a:r>
            <a:endParaRPr lang="zh-CN" altLang="en-US" sz="3600" b="1" dirty="0">
              <a:solidFill>
                <a:schemeClr val="bg2"/>
              </a:solidFill>
              <a:latin typeface="Arial" panose="020B0604020202020204" pitchFamily="34" charset="0"/>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sp>
        <p:nvSpPr>
          <p:cNvPr id="30723" name="矩形 19"/>
          <p:cNvSpPr/>
          <p:nvPr/>
        </p:nvSpPr>
        <p:spPr>
          <a:xfrm>
            <a:off x="2239963" y="0"/>
            <a:ext cx="5643562" cy="6858000"/>
          </a:xfrm>
          <a:prstGeom prst="rect">
            <a:avLst/>
          </a:prstGeom>
          <a:solidFill>
            <a:srgbClr val="595959"/>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pic>
        <p:nvPicPr>
          <p:cNvPr id="30724" name="图片 20"/>
          <p:cNvPicPr>
            <a:picLocks noChangeAspect="1"/>
          </p:cNvPicPr>
          <p:nvPr/>
        </p:nvPicPr>
        <p:blipFill>
          <a:blip r:embed="rId1"/>
          <a:stretch>
            <a:fillRect/>
          </a:stretch>
        </p:blipFill>
        <p:spPr>
          <a:xfrm>
            <a:off x="5435600" y="188914"/>
            <a:ext cx="2592388" cy="2344737"/>
          </a:xfrm>
          <a:prstGeom prst="rect">
            <a:avLst/>
          </a:prstGeom>
          <a:noFill/>
          <a:ln w="9525">
            <a:noFill/>
          </a:ln>
        </p:spPr>
      </p:pic>
      <p:sp>
        <p:nvSpPr>
          <p:cNvPr id="30725" name="六边形 21"/>
          <p:cNvSpPr/>
          <p:nvPr/>
        </p:nvSpPr>
        <p:spPr>
          <a:xfrm rot="-2510922">
            <a:off x="5648327" y="1501775"/>
            <a:ext cx="773113" cy="666751"/>
          </a:xfrm>
          <a:prstGeom prst="hexagon">
            <a:avLst>
              <a:gd name="adj" fmla="val 24983"/>
              <a:gd name="vf" fmla="val 115470"/>
            </a:avLst>
          </a:prstGeom>
          <a:solidFill>
            <a:srgbClr val="92D050"/>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0726" name="TextBox 22"/>
          <p:cNvSpPr/>
          <p:nvPr/>
        </p:nvSpPr>
        <p:spPr>
          <a:xfrm rot="-1532003" flipH="1">
            <a:off x="5772150" y="1541142"/>
            <a:ext cx="584200" cy="683264"/>
          </a:xfrm>
          <a:prstGeom prst="rect">
            <a:avLst/>
          </a:prstGeom>
          <a:noFill/>
          <a:ln w="9525">
            <a:noFill/>
          </a:ln>
        </p:spPr>
        <p:txBody>
          <a:bodyPr>
            <a:spAutoFit/>
          </a:bodyPr>
          <a:lstStyle/>
          <a:p>
            <a:pPr lvl="0" algn="ctr" eaLnBrk="1" hangingPunct="1">
              <a:lnSpc>
                <a:spcPct val="80000"/>
              </a:lnSpc>
            </a:pPr>
            <a:r>
              <a:rPr lang="en-US" altLang="zh-CN" sz="4800" b="1" i="1" dirty="0">
                <a:solidFill>
                  <a:schemeClr val="bg1"/>
                </a:solidFill>
                <a:latin typeface="Baskerville Old Face" pitchFamily="18" charset="0"/>
                <a:ea typeface="微软雅黑" panose="020B0503020204020204" pitchFamily="34" charset="-122"/>
                <a:sym typeface="Baskerville Old Face" pitchFamily="18" charset="0"/>
              </a:rPr>
              <a:t>1</a:t>
            </a:r>
            <a:endParaRPr lang="zh-CN" altLang="en-US" sz="4800" b="1" i="1" dirty="0">
              <a:solidFill>
                <a:schemeClr val="bg1"/>
              </a:solidFill>
              <a:latin typeface="Baskerville Old Face" pitchFamily="18" charset="0"/>
              <a:ea typeface="微软雅黑" panose="020B0503020204020204" pitchFamily="34" charset="-122"/>
              <a:sym typeface="Baskerville Old Face" pitchFamily="18" charset="0"/>
            </a:endParaRPr>
          </a:p>
        </p:txBody>
      </p:sp>
      <p:sp>
        <p:nvSpPr>
          <p:cNvPr id="30727" name="TextBox 23"/>
          <p:cNvSpPr/>
          <p:nvPr/>
        </p:nvSpPr>
        <p:spPr>
          <a:xfrm rot="-1533941" flipH="1">
            <a:off x="6213475" y="1171304"/>
            <a:ext cx="1766888" cy="535531"/>
          </a:xfrm>
          <a:prstGeom prst="rect">
            <a:avLst/>
          </a:prstGeom>
          <a:noFill/>
          <a:ln w="9525">
            <a:noFill/>
          </a:ln>
        </p:spPr>
        <p:txBody>
          <a:bodyPr>
            <a:spAutoFit/>
          </a:bodyPr>
          <a:lstStyle/>
          <a:p>
            <a:pPr lvl="0" algn="ctr" eaLnBrk="1" hangingPunct="1">
              <a:lnSpc>
                <a:spcPct val="80000"/>
              </a:lnSpc>
            </a:pPr>
            <a:r>
              <a:rPr lang="en-US" altLang="zh-CN" sz="3600" b="1" i="1" dirty="0">
                <a:solidFill>
                  <a:srgbClr val="92D050"/>
                </a:solidFill>
                <a:latin typeface="Baskerville Old Face" pitchFamily="18" charset="0"/>
                <a:ea typeface="微软雅黑" panose="020B0503020204020204" pitchFamily="34" charset="-122"/>
                <a:sym typeface="Baskerville Old Face" pitchFamily="18" charset="0"/>
              </a:rPr>
              <a:t>TEXT</a:t>
            </a:r>
            <a:endParaRPr lang="zh-CN" altLang="en-US" sz="3600" b="1" i="1" dirty="0">
              <a:solidFill>
                <a:srgbClr val="92D050"/>
              </a:solidFill>
              <a:latin typeface="Baskerville Old Face" pitchFamily="18" charset="0"/>
              <a:ea typeface="微软雅黑" panose="020B0503020204020204" pitchFamily="34" charset="-122"/>
              <a:sym typeface="Baskerville Old Face" pitchFamily="18" charset="0"/>
            </a:endParaRPr>
          </a:p>
        </p:txBody>
      </p:sp>
      <p:sp>
        <p:nvSpPr>
          <p:cNvPr id="30728" name="TextBox 24"/>
          <p:cNvSpPr/>
          <p:nvPr/>
        </p:nvSpPr>
        <p:spPr>
          <a:xfrm>
            <a:off x="2462215" y="404814"/>
            <a:ext cx="3000375" cy="2246769"/>
          </a:xfrm>
          <a:prstGeom prst="rect">
            <a:avLst/>
          </a:prstGeom>
          <a:noFill/>
          <a:ln w="9525">
            <a:noFill/>
          </a:ln>
        </p:spPr>
        <p:txBody>
          <a:bodyPr>
            <a:spAutoFit/>
          </a:bodyPr>
          <a:lstStyle/>
          <a:p>
            <a:pPr lvl="0" eaLnBrk="1" hangingPunct="1"/>
            <a:r>
              <a:rPr lang="en-US" altLang="zh-CN" sz="1400" b="1" dirty="0">
                <a:solidFill>
                  <a:schemeClr val="bg1"/>
                </a:solidFill>
                <a:latin typeface="微软雅黑" panose="020B0503020204020204" pitchFamily="34" charset="-122"/>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采取必要的技术和管理措施，确保隐患治理前和治理期间的安全；在事故隐患治理过程中，应当采取相应的监控防范措施，必要时应当派员值守。事故隐患排除前或者排除过程中无法保证安全的，应当从危险区域内撤出作业人员，疏散可能危及的人员，设置警戒标志，暂时停产停业、停止建设施工或者停止使用相关装置、设备、设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30729" name="图片 25"/>
          <p:cNvPicPr>
            <a:picLocks noChangeAspect="1"/>
          </p:cNvPicPr>
          <p:nvPr/>
        </p:nvPicPr>
        <p:blipFill>
          <a:blip r:embed="rId1"/>
          <a:stretch>
            <a:fillRect/>
          </a:stretch>
        </p:blipFill>
        <p:spPr>
          <a:xfrm>
            <a:off x="5435600" y="1944689"/>
            <a:ext cx="2592388" cy="2344737"/>
          </a:xfrm>
          <a:prstGeom prst="rect">
            <a:avLst/>
          </a:prstGeom>
          <a:noFill/>
          <a:ln w="9525">
            <a:noFill/>
          </a:ln>
        </p:spPr>
      </p:pic>
      <p:sp>
        <p:nvSpPr>
          <p:cNvPr id="30730" name="六边形 26"/>
          <p:cNvSpPr/>
          <p:nvPr/>
        </p:nvSpPr>
        <p:spPr>
          <a:xfrm rot="-2510922">
            <a:off x="5648327" y="3257550"/>
            <a:ext cx="773113" cy="666751"/>
          </a:xfrm>
          <a:prstGeom prst="hexagon">
            <a:avLst>
              <a:gd name="adj" fmla="val 24983"/>
              <a:gd name="vf" fmla="val 115470"/>
            </a:avLst>
          </a:prstGeom>
          <a:solidFill>
            <a:srgbClr val="31859B"/>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0731" name="TextBox 27"/>
          <p:cNvSpPr/>
          <p:nvPr/>
        </p:nvSpPr>
        <p:spPr>
          <a:xfrm rot="-1532003" flipH="1">
            <a:off x="5772150" y="3296125"/>
            <a:ext cx="584200" cy="683264"/>
          </a:xfrm>
          <a:prstGeom prst="rect">
            <a:avLst/>
          </a:prstGeom>
          <a:noFill/>
          <a:ln w="9525">
            <a:noFill/>
          </a:ln>
        </p:spPr>
        <p:txBody>
          <a:bodyPr>
            <a:spAutoFit/>
          </a:bodyPr>
          <a:lstStyle/>
          <a:p>
            <a:pPr lvl="0" algn="ctr" eaLnBrk="1" hangingPunct="1">
              <a:lnSpc>
                <a:spcPct val="80000"/>
              </a:lnSpc>
            </a:pPr>
            <a:r>
              <a:rPr lang="en-US" altLang="zh-CN" sz="4800" b="1" i="1" dirty="0">
                <a:solidFill>
                  <a:schemeClr val="bg1"/>
                </a:solidFill>
                <a:latin typeface="Baskerville Old Face" pitchFamily="18" charset="0"/>
                <a:ea typeface="微软雅黑" panose="020B0503020204020204" pitchFamily="34" charset="-122"/>
                <a:sym typeface="Baskerville Old Face" pitchFamily="18" charset="0"/>
              </a:rPr>
              <a:t>2</a:t>
            </a:r>
            <a:endParaRPr lang="zh-CN" altLang="en-US" sz="4800" b="1" i="1" dirty="0">
              <a:solidFill>
                <a:schemeClr val="bg1"/>
              </a:solidFill>
              <a:latin typeface="Baskerville Old Face" pitchFamily="18" charset="0"/>
              <a:ea typeface="微软雅黑" panose="020B0503020204020204" pitchFamily="34" charset="-122"/>
              <a:sym typeface="Baskerville Old Face" pitchFamily="18" charset="0"/>
            </a:endParaRPr>
          </a:p>
        </p:txBody>
      </p:sp>
      <p:sp>
        <p:nvSpPr>
          <p:cNvPr id="30732" name="TextBox 28"/>
          <p:cNvSpPr/>
          <p:nvPr/>
        </p:nvSpPr>
        <p:spPr>
          <a:xfrm rot="-1533941" flipH="1">
            <a:off x="6213475" y="2927080"/>
            <a:ext cx="1766888" cy="535531"/>
          </a:xfrm>
          <a:prstGeom prst="rect">
            <a:avLst/>
          </a:prstGeom>
          <a:noFill/>
          <a:ln w="9525">
            <a:noFill/>
          </a:ln>
        </p:spPr>
        <p:txBody>
          <a:bodyPr>
            <a:spAutoFit/>
          </a:bodyPr>
          <a:lstStyle/>
          <a:p>
            <a:pPr lvl="0" algn="ctr" eaLnBrk="1" hangingPunct="1">
              <a:lnSpc>
                <a:spcPct val="80000"/>
              </a:lnSpc>
            </a:pPr>
            <a:r>
              <a:rPr lang="en-US" altLang="zh-CN" sz="3600" b="1" i="1" dirty="0">
                <a:solidFill>
                  <a:srgbClr val="31859B"/>
                </a:solidFill>
                <a:latin typeface="Baskerville Old Face" pitchFamily="18" charset="0"/>
                <a:ea typeface="微软雅黑" panose="020B0503020204020204" pitchFamily="34" charset="-122"/>
                <a:sym typeface="Baskerville Old Face" pitchFamily="18" charset="0"/>
              </a:rPr>
              <a:t>TEXT</a:t>
            </a:r>
            <a:endParaRPr lang="zh-CN" altLang="en-US" sz="3600" b="1" i="1" dirty="0">
              <a:solidFill>
                <a:srgbClr val="31859B"/>
              </a:solidFill>
              <a:latin typeface="Baskerville Old Face" pitchFamily="18" charset="0"/>
              <a:ea typeface="微软雅黑" panose="020B0503020204020204" pitchFamily="34" charset="-122"/>
              <a:sym typeface="Baskerville Old Face" pitchFamily="18" charset="0"/>
            </a:endParaRPr>
          </a:p>
        </p:txBody>
      </p:sp>
      <p:sp>
        <p:nvSpPr>
          <p:cNvPr id="30733" name="TextBox 29"/>
          <p:cNvSpPr/>
          <p:nvPr/>
        </p:nvSpPr>
        <p:spPr>
          <a:xfrm>
            <a:off x="2436815" y="2919413"/>
            <a:ext cx="2998787" cy="1815882"/>
          </a:xfrm>
          <a:prstGeom prst="rect">
            <a:avLst/>
          </a:prstGeom>
          <a:noFill/>
          <a:ln w="9525">
            <a:noFill/>
          </a:ln>
        </p:spPr>
        <p:txBody>
          <a:bodyPr>
            <a:spAutoFit/>
          </a:bodyPr>
          <a:lstStyle/>
          <a:p>
            <a:pPr lvl="0" eaLnBrk="1" hangingPunct="1"/>
            <a:r>
              <a:rPr lang="zh-CN" altLang="en-US" sz="1400" b="1" dirty="0">
                <a:solidFill>
                  <a:schemeClr val="bg1"/>
                </a:solidFill>
                <a:latin typeface="Arial" panose="020B0604020202020204" pitchFamily="34" charset="0"/>
                <a:ea typeface="微软雅黑" panose="020B0503020204020204" pitchFamily="34" charset="-122"/>
              </a:rPr>
              <a:t>事故隐患治理应按确定的措施或方案进行，如在实施过程中需对原来的措施或方案进行修改，应经过批准，其中重大事故隐患、重点事故隐患或企业级事故隐患的治理方案应经过企业事故隐患排查治理专业技术组评审后，企业主要负责人批准。</a:t>
            </a:r>
            <a:endParaRPr lang="zh-CN" altLang="en-US" sz="1400" b="1" dirty="0">
              <a:solidFill>
                <a:schemeClr val="bg1"/>
              </a:solidFill>
              <a:latin typeface="Arial" panose="020B0604020202020204" pitchFamily="34" charset="0"/>
              <a:ea typeface="微软雅黑" panose="020B0503020204020204" pitchFamily="34" charset="-122"/>
            </a:endParaRPr>
          </a:p>
        </p:txBody>
      </p:sp>
      <p:pic>
        <p:nvPicPr>
          <p:cNvPr id="30734" name="图片 30"/>
          <p:cNvPicPr>
            <a:picLocks noChangeAspect="1"/>
          </p:cNvPicPr>
          <p:nvPr/>
        </p:nvPicPr>
        <p:blipFill>
          <a:blip r:embed="rId1"/>
          <a:stretch>
            <a:fillRect/>
          </a:stretch>
        </p:blipFill>
        <p:spPr>
          <a:xfrm>
            <a:off x="5435600" y="3717925"/>
            <a:ext cx="2592388" cy="2343151"/>
          </a:xfrm>
          <a:prstGeom prst="rect">
            <a:avLst/>
          </a:prstGeom>
          <a:noFill/>
          <a:ln w="9525">
            <a:noFill/>
          </a:ln>
        </p:spPr>
      </p:pic>
      <p:sp>
        <p:nvSpPr>
          <p:cNvPr id="30735" name="六边形 31"/>
          <p:cNvSpPr/>
          <p:nvPr/>
        </p:nvSpPr>
        <p:spPr>
          <a:xfrm rot="-2510922">
            <a:off x="5648327" y="5030789"/>
            <a:ext cx="773113" cy="666751"/>
          </a:xfrm>
          <a:prstGeom prst="hexagon">
            <a:avLst>
              <a:gd name="adj" fmla="val 24983"/>
              <a:gd name="vf" fmla="val 115470"/>
            </a:avLst>
          </a:prstGeom>
          <a:solidFill>
            <a:srgbClr val="00B0F0"/>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0736" name="TextBox 32"/>
          <p:cNvSpPr/>
          <p:nvPr/>
        </p:nvSpPr>
        <p:spPr>
          <a:xfrm rot="-1532003" flipH="1">
            <a:off x="5772150" y="5069362"/>
            <a:ext cx="584200" cy="683264"/>
          </a:xfrm>
          <a:prstGeom prst="rect">
            <a:avLst/>
          </a:prstGeom>
          <a:noFill/>
          <a:ln w="9525">
            <a:noFill/>
          </a:ln>
        </p:spPr>
        <p:txBody>
          <a:bodyPr>
            <a:spAutoFit/>
          </a:bodyPr>
          <a:lstStyle/>
          <a:p>
            <a:pPr lvl="0" algn="ctr" eaLnBrk="1" hangingPunct="1">
              <a:lnSpc>
                <a:spcPct val="80000"/>
              </a:lnSpc>
            </a:pPr>
            <a:r>
              <a:rPr lang="en-US" altLang="zh-CN" sz="4800" b="1" i="1" dirty="0">
                <a:solidFill>
                  <a:schemeClr val="bg1"/>
                </a:solidFill>
                <a:latin typeface="Baskerville Old Face" pitchFamily="18" charset="0"/>
                <a:ea typeface="微软雅黑" panose="020B0503020204020204" pitchFamily="34" charset="-122"/>
                <a:sym typeface="Baskerville Old Face" pitchFamily="18" charset="0"/>
              </a:rPr>
              <a:t>3</a:t>
            </a:r>
            <a:endParaRPr lang="zh-CN" altLang="en-US" sz="4800" b="1" i="1" dirty="0">
              <a:solidFill>
                <a:schemeClr val="bg1"/>
              </a:solidFill>
              <a:latin typeface="Baskerville Old Face" pitchFamily="18" charset="0"/>
              <a:ea typeface="微软雅黑" panose="020B0503020204020204" pitchFamily="34" charset="-122"/>
              <a:sym typeface="Baskerville Old Face" pitchFamily="18" charset="0"/>
            </a:endParaRPr>
          </a:p>
        </p:txBody>
      </p:sp>
      <p:sp>
        <p:nvSpPr>
          <p:cNvPr id="30737" name="TextBox 33"/>
          <p:cNvSpPr/>
          <p:nvPr/>
        </p:nvSpPr>
        <p:spPr>
          <a:xfrm rot="-1533941" flipH="1">
            <a:off x="6213475" y="4699524"/>
            <a:ext cx="1766888" cy="535531"/>
          </a:xfrm>
          <a:prstGeom prst="rect">
            <a:avLst/>
          </a:prstGeom>
          <a:noFill/>
          <a:ln w="9525">
            <a:noFill/>
          </a:ln>
        </p:spPr>
        <p:txBody>
          <a:bodyPr>
            <a:spAutoFit/>
          </a:bodyPr>
          <a:lstStyle/>
          <a:p>
            <a:pPr lvl="0" algn="ctr" eaLnBrk="1" hangingPunct="1">
              <a:lnSpc>
                <a:spcPct val="80000"/>
              </a:lnSpc>
            </a:pPr>
            <a:r>
              <a:rPr lang="en-US" altLang="zh-CN" sz="3600" b="1" i="1" dirty="0">
                <a:solidFill>
                  <a:srgbClr val="00B0F0"/>
                </a:solidFill>
                <a:latin typeface="Baskerville Old Face" pitchFamily="18" charset="0"/>
                <a:ea typeface="微软雅黑" panose="020B0503020204020204" pitchFamily="34" charset="-122"/>
                <a:sym typeface="Baskerville Old Face" pitchFamily="18" charset="0"/>
              </a:rPr>
              <a:t>TEXT</a:t>
            </a:r>
            <a:endParaRPr lang="zh-CN" altLang="en-US" sz="3600" b="1" i="1" dirty="0">
              <a:solidFill>
                <a:srgbClr val="00B0F0"/>
              </a:solidFill>
              <a:latin typeface="Baskerville Old Face" pitchFamily="18" charset="0"/>
              <a:ea typeface="微软雅黑" panose="020B0503020204020204" pitchFamily="34" charset="-122"/>
              <a:sym typeface="Baskerville Old Face" pitchFamily="18" charset="0"/>
            </a:endParaRPr>
          </a:p>
        </p:txBody>
      </p:sp>
      <p:sp>
        <p:nvSpPr>
          <p:cNvPr id="30738" name="TextBox 34"/>
          <p:cNvSpPr/>
          <p:nvPr/>
        </p:nvSpPr>
        <p:spPr>
          <a:xfrm>
            <a:off x="2463800" y="5086352"/>
            <a:ext cx="2998788" cy="1169551"/>
          </a:xfrm>
          <a:prstGeom prst="rect">
            <a:avLst/>
          </a:prstGeom>
          <a:noFill/>
          <a:ln w="9525">
            <a:noFill/>
          </a:ln>
        </p:spPr>
        <p:txBody>
          <a:bodyPr>
            <a:spAutoFit/>
          </a:bodyPr>
          <a:lstStyle/>
          <a:p>
            <a:pPr lvl="0" eaLnBrk="1" hangingPunct="1"/>
            <a:r>
              <a:rPr lang="en-US" altLang="zh-CN" sz="1400" dirty="0">
                <a:latin typeface="Arial" panose="020B0604020202020204" pitchFamily="34" charset="0"/>
                <a:ea typeface="宋体" panose="02010600030101010101" pitchFamily="2" charset="-122"/>
              </a:rPr>
              <a:t> </a:t>
            </a:r>
            <a:r>
              <a:rPr lang="zh-CN" altLang="en-US" sz="1400" b="1" dirty="0">
                <a:solidFill>
                  <a:schemeClr val="bg1"/>
                </a:solidFill>
                <a:latin typeface="Arial" panose="020B0604020202020204" pitchFamily="34" charset="0"/>
                <a:ea typeface="微软雅黑" panose="020B0503020204020204" pitchFamily="34" charset="-122"/>
              </a:rPr>
              <a:t>企业应保存事故隐患治理过程的相关记录和资料，包括治理项目具体内容和技术资料、实施单位的选择和相应资质资料、实施起始日期等相关资料。</a:t>
            </a:r>
            <a:endParaRPr lang="zh-CN" altLang="en-US" sz="1400" b="1" dirty="0">
              <a:solidFill>
                <a:schemeClr val="bg1"/>
              </a:solidFill>
              <a:latin typeface="Arial" panose="020B0604020202020204" pitchFamily="34" charset="0"/>
              <a:ea typeface="微软雅黑" panose="020B0503020204020204" pitchFamily="34" charset="-122"/>
            </a:endParaRPr>
          </a:p>
        </p:txBody>
      </p:sp>
      <p:sp>
        <p:nvSpPr>
          <p:cNvPr id="30739" name="矩形 35"/>
          <p:cNvSpPr/>
          <p:nvPr/>
        </p:nvSpPr>
        <p:spPr>
          <a:xfrm>
            <a:off x="641352" y="1"/>
            <a:ext cx="1152525" cy="6884988"/>
          </a:xfrm>
          <a:prstGeom prst="rect">
            <a:avLst/>
          </a:prstGeom>
          <a:solidFill>
            <a:srgbClr val="595959"/>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0740" name="TextBox 36"/>
          <p:cNvSpPr/>
          <p:nvPr/>
        </p:nvSpPr>
        <p:spPr>
          <a:xfrm>
            <a:off x="796925" y="404814"/>
            <a:ext cx="852488" cy="5632311"/>
          </a:xfrm>
          <a:prstGeom prst="rect">
            <a:avLst/>
          </a:prstGeom>
          <a:noFill/>
          <a:ln w="9525">
            <a:noFill/>
          </a:ln>
        </p:spPr>
        <p:txBody>
          <a:bodyPr>
            <a:spAutoFit/>
          </a:bodyPr>
          <a:lstStyle/>
          <a:p>
            <a:pPr lvl="0" algn="ctr" eaLnBrk="1" hangingPunct="1"/>
            <a:r>
              <a:rPr lang="zh-CN" altLang="en-US" sz="4000" b="1" dirty="0">
                <a:solidFill>
                  <a:schemeClr val="bg1"/>
                </a:solidFill>
                <a:latin typeface="Arial" panose="020B0604020202020204" pitchFamily="34" charset="0"/>
                <a:ea typeface="微软雅黑" panose="020B0503020204020204" pitchFamily="34" charset="-122"/>
              </a:rPr>
              <a:t>事故隐患治理的实施</a:t>
            </a:r>
            <a:endParaRPr lang="zh-CN" altLang="en-US" sz="4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31747" name="图片 8"/>
          <p:cNvPicPr>
            <a:picLocks noChangeAspect="1"/>
          </p:cNvPicPr>
          <p:nvPr/>
        </p:nvPicPr>
        <p:blipFill>
          <a:blip r:embed="rId1"/>
          <a:stretch>
            <a:fillRect/>
          </a:stretch>
        </p:blipFill>
        <p:spPr>
          <a:xfrm>
            <a:off x="1042990" y="1462088"/>
            <a:ext cx="6840537" cy="2133600"/>
          </a:xfrm>
          <a:prstGeom prst="rect">
            <a:avLst/>
          </a:prstGeom>
          <a:noFill/>
          <a:ln w="9525">
            <a:noFill/>
          </a:ln>
        </p:spPr>
      </p:pic>
      <p:pic>
        <p:nvPicPr>
          <p:cNvPr id="31748" name="图片 9"/>
          <p:cNvPicPr>
            <a:picLocks noChangeAspect="1"/>
          </p:cNvPicPr>
          <p:nvPr/>
        </p:nvPicPr>
        <p:blipFill>
          <a:blip r:embed="rId2"/>
          <a:stretch>
            <a:fillRect/>
          </a:stretch>
        </p:blipFill>
        <p:spPr>
          <a:xfrm>
            <a:off x="1403350" y="3933826"/>
            <a:ext cx="6815138" cy="2232025"/>
          </a:xfrm>
          <a:prstGeom prst="rect">
            <a:avLst/>
          </a:prstGeom>
          <a:noFill/>
          <a:ln w="9525">
            <a:noFill/>
          </a:ln>
        </p:spPr>
      </p:pic>
      <p:sp>
        <p:nvSpPr>
          <p:cNvPr id="31749" name="TextBox 11"/>
          <p:cNvSpPr/>
          <p:nvPr/>
        </p:nvSpPr>
        <p:spPr>
          <a:xfrm>
            <a:off x="1403350" y="2108201"/>
            <a:ext cx="1498600" cy="954107"/>
          </a:xfrm>
          <a:prstGeom prst="rect">
            <a:avLst/>
          </a:prstGeom>
          <a:noFill/>
          <a:ln w="9525">
            <a:noFill/>
          </a:ln>
        </p:spPr>
        <p:txBody>
          <a:bodyPr>
            <a:spAutoFit/>
          </a:bodyPr>
          <a:lstStyle/>
          <a:p>
            <a:pPr lvl="0" algn="ctr" eaLnBrk="1" hangingPunct="1"/>
            <a:r>
              <a:rPr lang="zh-CN" altLang="en-US" sz="2800" b="1" dirty="0">
                <a:latin typeface="Arial" panose="020B0604020202020204" pitchFamily="34" charset="0"/>
                <a:ea typeface="微软雅黑" panose="020B0503020204020204" pitchFamily="34" charset="-122"/>
              </a:rPr>
              <a:t>基础</a:t>
            </a:r>
            <a:endParaRPr lang="zh-CN" altLang="en-US" sz="2800" b="1" dirty="0">
              <a:latin typeface="Arial" panose="020B0604020202020204" pitchFamily="34" charset="0"/>
              <a:ea typeface="微软雅黑" panose="020B0503020204020204" pitchFamily="34" charset="-122"/>
            </a:endParaRPr>
          </a:p>
          <a:p>
            <a:pPr lvl="0" algn="ctr" eaLnBrk="1" hangingPunct="1"/>
            <a:r>
              <a:rPr lang="zh-CN" altLang="en-US" sz="2800" b="1" dirty="0">
                <a:latin typeface="Arial" panose="020B0604020202020204" pitchFamily="34" charset="0"/>
                <a:ea typeface="微软雅黑" panose="020B0503020204020204" pitchFamily="34" charset="-122"/>
              </a:rPr>
              <a:t>管理</a:t>
            </a:r>
            <a:endParaRPr lang="zh-CN" altLang="en-US" sz="2800" b="1" dirty="0">
              <a:latin typeface="Arial" panose="020B0604020202020204" pitchFamily="34" charset="0"/>
              <a:ea typeface="微软雅黑" panose="020B0503020204020204" pitchFamily="34" charset="-122"/>
            </a:endParaRPr>
          </a:p>
        </p:txBody>
      </p:sp>
      <p:sp>
        <p:nvSpPr>
          <p:cNvPr id="31750" name="TextBox 12"/>
          <p:cNvSpPr/>
          <p:nvPr/>
        </p:nvSpPr>
        <p:spPr>
          <a:xfrm>
            <a:off x="2901951" y="2416176"/>
            <a:ext cx="4981575" cy="369332"/>
          </a:xfrm>
          <a:prstGeom prst="rect">
            <a:avLst/>
          </a:prstGeom>
          <a:noFill/>
          <a:ln w="9525">
            <a:noFill/>
          </a:ln>
        </p:spPr>
        <p:txBody>
          <a:bodyPr>
            <a:spAutoFit/>
          </a:bodyPr>
          <a:lstStyle/>
          <a:p>
            <a:pPr lvl="0" eaLnBrk="1" hangingPunct="1"/>
            <a:r>
              <a:rPr lang="zh-CN" altLang="en-US" b="1" dirty="0">
                <a:latin typeface="Arial" panose="020B0604020202020204" pitchFamily="34" charset="0"/>
                <a:ea typeface="微软雅黑" panose="020B0503020204020204" pitchFamily="34" charset="-122"/>
              </a:rPr>
              <a:t>主要通过建立健全规章制度并落实责任治理</a:t>
            </a:r>
            <a:endParaRPr lang="zh-CN" altLang="en-US" b="1" dirty="0">
              <a:latin typeface="Arial" panose="020B0604020202020204" pitchFamily="34" charset="0"/>
              <a:ea typeface="微软雅黑" panose="020B0503020204020204" pitchFamily="34" charset="-122"/>
            </a:endParaRPr>
          </a:p>
        </p:txBody>
      </p:sp>
      <p:sp>
        <p:nvSpPr>
          <p:cNvPr id="31751" name="TextBox 13"/>
          <p:cNvSpPr/>
          <p:nvPr/>
        </p:nvSpPr>
        <p:spPr>
          <a:xfrm>
            <a:off x="1535114" y="4171951"/>
            <a:ext cx="4981575" cy="1754326"/>
          </a:xfrm>
          <a:prstGeom prst="rect">
            <a:avLst/>
          </a:prstGeom>
          <a:noFill/>
          <a:ln w="9525">
            <a:noFill/>
          </a:ln>
        </p:spPr>
        <p:txBody>
          <a:bodyPr>
            <a:spAutoFit/>
          </a:bodyPr>
          <a:lstStyle/>
          <a:p>
            <a:pPr lvl="0" eaLnBrk="1" hangingPunct="1"/>
            <a:r>
              <a:rPr lang="zh-CN" altLang="en-US" b="1" dirty="0">
                <a:latin typeface="微软雅黑" panose="020B0503020204020204" pitchFamily="34" charset="-122"/>
                <a:ea typeface="微软雅黑" panose="020B0503020204020204" pitchFamily="34" charset="-122"/>
              </a:rPr>
              <a:t>治理方法可包括：</a:t>
            </a:r>
            <a:endParaRPr lang="zh-CN" altLang="en-US" b="1" dirty="0">
              <a:latin typeface="微软雅黑" panose="020B0503020204020204" pitchFamily="34" charset="-122"/>
              <a:ea typeface="微软雅黑" panose="020B0503020204020204" pitchFamily="34" charset="-122"/>
            </a:endParaRPr>
          </a:p>
          <a:p>
            <a:pPr lvl="0" eaLnBrk="1" hangingPunct="1"/>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）现场事故隐患随时可能导致重伤、死亡的事故隐患，应采取根治性治理措施。</a:t>
            </a:r>
            <a:endParaRPr lang="zh-CN" altLang="en-US" b="1" dirty="0">
              <a:latin typeface="微软雅黑" panose="020B0503020204020204" pitchFamily="34" charset="-122"/>
              <a:ea typeface="微软雅黑" panose="020B0503020204020204" pitchFamily="34" charset="-122"/>
            </a:endParaRPr>
          </a:p>
          <a:p>
            <a:pPr lvl="0" eaLnBrk="1" hangingPunct="1"/>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）事故隐患未得到根治前或无法立即采取根治性治理措施时，应采取控制性治理措施，确保事故隐患得到有效控制，不会导致事故发生。</a:t>
            </a:r>
            <a:endParaRPr lang="zh-CN" altLang="en-US" b="1" dirty="0">
              <a:latin typeface="微软雅黑" panose="020B0503020204020204" pitchFamily="34" charset="-122"/>
              <a:ea typeface="微软雅黑" panose="020B0503020204020204" pitchFamily="34" charset="-122"/>
            </a:endParaRPr>
          </a:p>
        </p:txBody>
      </p:sp>
      <p:sp>
        <p:nvSpPr>
          <p:cNvPr id="31752" name="TextBox 14"/>
          <p:cNvSpPr/>
          <p:nvPr/>
        </p:nvSpPr>
        <p:spPr>
          <a:xfrm>
            <a:off x="6516690" y="4818065"/>
            <a:ext cx="1366837" cy="437043"/>
          </a:xfrm>
          <a:prstGeom prst="rect">
            <a:avLst/>
          </a:prstGeom>
          <a:noFill/>
          <a:ln w="9525">
            <a:noFill/>
          </a:ln>
        </p:spPr>
        <p:txBody>
          <a:bodyPr>
            <a:spAutoFit/>
          </a:bodyPr>
          <a:lstStyle/>
          <a:p>
            <a:pPr lvl="0" algn="ctr" eaLnBrk="1" hangingPunct="1">
              <a:lnSpc>
                <a:spcPct val="80000"/>
              </a:lnSpc>
            </a:pPr>
            <a:r>
              <a:rPr lang="zh-CN" altLang="en-US" sz="2800" b="1" dirty="0">
                <a:latin typeface="Arial" panose="020B0604020202020204" pitchFamily="34" charset="0"/>
                <a:ea typeface="微软雅黑" panose="020B0503020204020204" pitchFamily="34" charset="-122"/>
              </a:rPr>
              <a:t>现场</a:t>
            </a:r>
            <a:endParaRPr lang="zh-CN" altLang="en-US" sz="2800" b="1" dirty="0">
              <a:latin typeface="Arial" panose="020B0604020202020204" pitchFamily="34" charset="0"/>
              <a:ea typeface="微软雅黑" panose="020B0503020204020204" pitchFamily="34" charset="-122"/>
            </a:endParaRPr>
          </a:p>
        </p:txBody>
      </p:sp>
      <p:sp>
        <p:nvSpPr>
          <p:cNvPr id="31753" name="Text Box 8"/>
          <p:cNvSpPr txBox="1"/>
          <p:nvPr/>
        </p:nvSpPr>
        <p:spPr>
          <a:xfrm>
            <a:off x="2192338" y="642939"/>
            <a:ext cx="4932362" cy="584775"/>
          </a:xfrm>
          <a:prstGeom prst="rect">
            <a:avLst/>
          </a:prstGeom>
          <a:noFill/>
          <a:ln w="9525">
            <a:noFill/>
          </a:ln>
        </p:spPr>
        <p:txBody>
          <a:bodyPr>
            <a:spAutoFit/>
          </a:bodyPr>
          <a:lstStyle/>
          <a:p>
            <a:pPr lvl="0" eaLnBrk="1" hangingPunct="1"/>
            <a:r>
              <a:rPr lang="zh-CN" altLang="en-US" sz="3200" b="1" dirty="0">
                <a:solidFill>
                  <a:schemeClr val="bg2"/>
                </a:solidFill>
                <a:latin typeface="Arial" panose="020B0604020202020204" pitchFamily="34" charset="0"/>
                <a:ea typeface="微软雅黑" panose="020B0503020204020204" pitchFamily="34" charset="-122"/>
              </a:rPr>
              <a:t>事故隐患措施方案的制定</a:t>
            </a:r>
            <a:endParaRPr lang="zh-CN" altLang="en-US" sz="3200" b="1" dirty="0">
              <a:solidFill>
                <a:schemeClr val="bg2"/>
              </a:solidFill>
              <a:latin typeface="Arial" panose="020B0604020202020204" pitchFamily="34" charset="0"/>
              <a:ea typeface="微软雅黑" panose="020B0503020204020204" pitchFamily="34" charset="-122"/>
            </a:endParaRPr>
          </a:p>
        </p:txBody>
      </p:sp>
      <p:grpSp>
        <p:nvGrpSpPr>
          <p:cNvPr id="31754" name="组合 7"/>
          <p:cNvGrpSpPr/>
          <p:nvPr/>
        </p:nvGrpSpPr>
        <p:grpSpPr>
          <a:xfrm>
            <a:off x="249240" y="431800"/>
            <a:ext cx="8707437" cy="873125"/>
            <a:chOff x="0" y="0"/>
            <a:chExt cx="8999538" cy="1146900"/>
          </a:xfrm>
        </p:grpSpPr>
        <p:sp>
          <p:nvSpPr>
            <p:cNvPr id="31756"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1757" name="组合 5"/>
            <p:cNvGrpSpPr/>
            <p:nvPr/>
          </p:nvGrpSpPr>
          <p:grpSpPr>
            <a:xfrm>
              <a:off x="0" y="0"/>
              <a:ext cx="1028699" cy="1146900"/>
              <a:chOff x="0" y="0"/>
              <a:chExt cx="1028699" cy="1585913"/>
            </a:xfrm>
          </p:grpSpPr>
          <p:sp>
            <p:nvSpPr>
              <p:cNvPr id="31758"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31759"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grpSp>
        <p:nvGrpSpPr>
          <p:cNvPr id="32771" name="组合 24"/>
          <p:cNvGrpSpPr/>
          <p:nvPr/>
        </p:nvGrpSpPr>
        <p:grpSpPr>
          <a:xfrm>
            <a:off x="1644650" y="3765552"/>
            <a:ext cx="5607050" cy="3324225"/>
            <a:chOff x="0" y="0"/>
            <a:chExt cx="3456384" cy="3456384"/>
          </a:xfrm>
        </p:grpSpPr>
        <p:sp>
          <p:nvSpPr>
            <p:cNvPr id="32788" name="椭圆 25"/>
            <p:cNvSpPr/>
            <p:nvPr/>
          </p:nvSpPr>
          <p:spPr>
            <a:xfrm>
              <a:off x="0" y="0"/>
              <a:ext cx="3456384" cy="3456384"/>
            </a:xfrm>
            <a:prstGeom prst="ellipse">
              <a:avLst/>
            </a:prstGeom>
            <a:solidFill>
              <a:srgbClr val="76A22E"/>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2789" name="椭圆 26"/>
            <p:cNvSpPr/>
            <p:nvPr/>
          </p:nvSpPr>
          <p:spPr>
            <a:xfrm>
              <a:off x="96252" y="97432"/>
              <a:ext cx="3263879" cy="3263879"/>
            </a:xfrm>
            <a:prstGeom prst="ellipse">
              <a:avLst/>
            </a:prstGeom>
            <a:solidFill>
              <a:srgbClr val="FFFFF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2790" name="椭圆 27"/>
            <p:cNvSpPr/>
            <p:nvPr/>
          </p:nvSpPr>
          <p:spPr>
            <a:xfrm>
              <a:off x="372162" y="372162"/>
              <a:ext cx="2712060" cy="2712060"/>
            </a:xfrm>
            <a:prstGeom prst="ellipse">
              <a:avLst/>
            </a:prstGeom>
            <a:solidFill>
              <a:srgbClr val="668C28"/>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2791" name="椭圆 28"/>
            <p:cNvSpPr/>
            <p:nvPr/>
          </p:nvSpPr>
          <p:spPr>
            <a:xfrm>
              <a:off x="742786" y="743966"/>
              <a:ext cx="1970812" cy="1970812"/>
            </a:xfrm>
            <a:prstGeom prst="ellipse">
              <a:avLst/>
            </a:prstGeom>
            <a:solidFill>
              <a:srgbClr val="FFFFF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2792" name="椭圆 29"/>
            <p:cNvSpPr/>
            <p:nvPr/>
          </p:nvSpPr>
          <p:spPr>
            <a:xfrm>
              <a:off x="1188132" y="1188132"/>
              <a:ext cx="1080120" cy="1080120"/>
            </a:xfrm>
            <a:prstGeom prst="ellipse">
              <a:avLst/>
            </a:prstGeom>
            <a:solidFill>
              <a:srgbClr val="FFFFFF"/>
            </a:solidFill>
            <a:ln w="25400" cap="flat" cmpd="sng">
              <a:solidFill>
                <a:srgbClr val="76A22E"/>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2793" name="椭圆 30"/>
            <p:cNvSpPr/>
            <p:nvPr/>
          </p:nvSpPr>
          <p:spPr>
            <a:xfrm>
              <a:off x="1295896" y="1295896"/>
              <a:ext cx="864592" cy="864592"/>
            </a:xfrm>
            <a:prstGeom prst="ellipse">
              <a:avLst/>
            </a:prstGeom>
            <a:solidFill>
              <a:srgbClr val="668C28"/>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grpSp>
      <p:sp>
        <p:nvSpPr>
          <p:cNvPr id="32772" name="等腰三角形 31"/>
          <p:cNvSpPr/>
          <p:nvPr/>
        </p:nvSpPr>
        <p:spPr>
          <a:xfrm flipV="1">
            <a:off x="3659190" y="4411664"/>
            <a:ext cx="1577975" cy="1038225"/>
          </a:xfrm>
          <a:prstGeom prst="triangle">
            <a:avLst>
              <a:gd name="adj" fmla="val 50000"/>
            </a:avLst>
          </a:prstGeom>
          <a:gradFill rotWithShape="1">
            <a:gsLst>
              <a:gs pos="0">
                <a:srgbClr val="3C5512">
                  <a:alpha val="100000"/>
                </a:srgbClr>
              </a:gs>
              <a:gs pos="17000">
                <a:srgbClr val="567A1A">
                  <a:alpha val="100000"/>
                </a:srgbClr>
              </a:gs>
              <a:gs pos="31000">
                <a:srgbClr val="679320">
                  <a:alpha val="100000"/>
                </a:srgbClr>
              </a:gs>
              <a:gs pos="100000">
                <a:srgbClr val="679320">
                  <a:alpha val="100000"/>
                </a:srgbClr>
              </a:gs>
            </a:gsLst>
            <a:lin ang="5400000" scaled="1"/>
            <a:tileRect/>
          </a:gra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2773" name="矩形 14"/>
          <p:cNvSpPr/>
          <p:nvPr/>
        </p:nvSpPr>
        <p:spPr>
          <a:xfrm>
            <a:off x="3652840" y="4279901"/>
            <a:ext cx="1577975" cy="131763"/>
          </a:xfrm>
          <a:custGeom>
            <a:avLst/>
            <a:gdLst>
              <a:gd name="txL" fmla="*/ 0 w 1640851"/>
              <a:gd name="txT" fmla="*/ 0 h 137774"/>
              <a:gd name="txR" fmla="*/ 1640851 w 1640851"/>
              <a:gd name="txB" fmla="*/ 137774 h 137774"/>
            </a:gdLst>
            <a:ahLst/>
            <a:cxnLst>
              <a:cxn ang="0">
                <a:pos x="2455" y="0"/>
              </a:cxn>
              <a:cxn ang="0">
                <a:pos x="52235" y="0"/>
              </a:cxn>
              <a:cxn ang="0">
                <a:pos x="10180" y="60478"/>
              </a:cxn>
              <a:cxn ang="0">
                <a:pos x="0" y="60478"/>
              </a:cxn>
              <a:cxn ang="0">
                <a:pos x="2455"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24340B">
                  <a:alpha val="100000"/>
                </a:srgbClr>
              </a:gs>
              <a:gs pos="50000">
                <a:srgbClr val="344B10">
                  <a:alpha val="100000"/>
                </a:srgbClr>
              </a:gs>
              <a:gs pos="100000">
                <a:srgbClr val="405B14">
                  <a:alpha val="100000"/>
                </a:srgbClr>
              </a:gs>
            </a:gsLst>
            <a:lin ang="5400000" scaled="1"/>
            <a:tileRect/>
          </a:gradFill>
          <a:ln w="9525">
            <a:noFill/>
          </a:ln>
        </p:spPr>
        <p:txBody>
          <a:bodyPr/>
          <a:lstStyle/>
          <a:p>
            <a:endParaRPr lang="zh-CN" altLang="en-US"/>
          </a:p>
        </p:txBody>
      </p:sp>
      <p:sp>
        <p:nvSpPr>
          <p:cNvPr id="32774" name="矩形 15"/>
          <p:cNvSpPr/>
          <p:nvPr/>
        </p:nvSpPr>
        <p:spPr>
          <a:xfrm>
            <a:off x="2965452" y="3419475"/>
            <a:ext cx="2943225" cy="901700"/>
          </a:xfrm>
          <a:custGeom>
            <a:avLst/>
            <a:gdLst>
              <a:gd name="txL" fmla="*/ 0 w 3061735"/>
              <a:gd name="txT" fmla="*/ 0 h 937284"/>
              <a:gd name="txR" fmla="*/ 3061735 w 3061735"/>
              <a:gd name="txB" fmla="*/ 937284 h 937284"/>
            </a:gdLst>
            <a:ahLst/>
            <a:cxnLst>
              <a:cxn ang="0">
                <a:pos x="0" y="0"/>
              </a:cxn>
              <a:cxn ang="0">
                <a:pos x="11254" y="0"/>
              </a:cxn>
              <a:cxn ang="0">
                <a:pos x="10684" y="15499"/>
              </a:cxn>
              <a:cxn ang="0">
                <a:pos x="571" y="15499"/>
              </a:cxn>
            </a:cxnLst>
            <a:rect l="txL" t="txT" r="txR" b="txB"/>
            <a:pathLst>
              <a:path w="3061735" h="937284">
                <a:moveTo>
                  <a:pt x="0" y="0"/>
                </a:moveTo>
                <a:lnTo>
                  <a:pt x="3061735" y="0"/>
                </a:lnTo>
                <a:lnTo>
                  <a:pt x="2493758" y="937284"/>
                </a:lnTo>
                <a:lnTo>
                  <a:pt x="567977" y="937284"/>
                </a:lnTo>
                <a:lnTo>
                  <a:pt x="0" y="0"/>
                </a:lnTo>
                <a:close/>
              </a:path>
            </a:pathLst>
          </a:custGeom>
          <a:solidFill>
            <a:srgbClr val="FFC000">
              <a:alpha val="100000"/>
            </a:srgbClr>
          </a:solidFill>
          <a:ln w="9525">
            <a:noFill/>
          </a:ln>
        </p:spPr>
        <p:txBody>
          <a:bodyPr/>
          <a:lstStyle/>
          <a:p>
            <a:endParaRPr lang="zh-CN" altLang="en-US"/>
          </a:p>
        </p:txBody>
      </p:sp>
      <p:sp>
        <p:nvSpPr>
          <p:cNvPr id="32775" name="矩形 17"/>
          <p:cNvSpPr/>
          <p:nvPr/>
        </p:nvSpPr>
        <p:spPr>
          <a:xfrm>
            <a:off x="2336802" y="2381251"/>
            <a:ext cx="4202113" cy="901700"/>
          </a:xfrm>
          <a:custGeom>
            <a:avLst/>
            <a:gdLst>
              <a:gd name="txL" fmla="*/ 0 w 4370803"/>
              <a:gd name="txT" fmla="*/ 0 h 937284"/>
              <a:gd name="txR" fmla="*/ 4370803 w 4370803"/>
              <a:gd name="txB" fmla="*/ 937284 h 937284"/>
            </a:gdLst>
            <a:ahLst/>
            <a:cxnLst>
              <a:cxn ang="0">
                <a:pos x="0" y="0"/>
              </a:cxn>
              <a:cxn ang="0">
                <a:pos x="42239" y="0"/>
              </a:cxn>
              <a:cxn ang="0">
                <a:pos x="41545" y="15499"/>
              </a:cxn>
              <a:cxn ang="0">
                <a:pos x="694" y="15499"/>
              </a:cxn>
            </a:cxnLst>
            <a:rect l="txL" t="txT" r="txR" b="txB"/>
            <a:pathLst>
              <a:path w="4370803" h="937284">
                <a:moveTo>
                  <a:pt x="0" y="0"/>
                </a:moveTo>
                <a:lnTo>
                  <a:pt x="4370803" y="0"/>
                </a:lnTo>
                <a:lnTo>
                  <a:pt x="3802825" y="937284"/>
                </a:lnTo>
                <a:lnTo>
                  <a:pt x="567978" y="937284"/>
                </a:lnTo>
                <a:lnTo>
                  <a:pt x="0" y="0"/>
                </a:lnTo>
                <a:close/>
              </a:path>
            </a:pathLst>
          </a:custGeom>
          <a:solidFill>
            <a:srgbClr val="FFC000">
              <a:alpha val="100000"/>
            </a:srgbClr>
          </a:solidFill>
          <a:ln w="9525">
            <a:noFill/>
          </a:ln>
        </p:spPr>
        <p:txBody>
          <a:bodyPr/>
          <a:lstStyle/>
          <a:p>
            <a:endParaRPr lang="zh-CN" altLang="en-US"/>
          </a:p>
        </p:txBody>
      </p:sp>
      <p:sp>
        <p:nvSpPr>
          <p:cNvPr id="32776" name="矩形 18"/>
          <p:cNvSpPr/>
          <p:nvPr/>
        </p:nvSpPr>
        <p:spPr>
          <a:xfrm>
            <a:off x="1712915" y="1343026"/>
            <a:ext cx="5451475" cy="901700"/>
          </a:xfrm>
          <a:custGeom>
            <a:avLst/>
            <a:gdLst>
              <a:gd name="txL" fmla="*/ 0 w 5670222"/>
              <a:gd name="txT" fmla="*/ 0 h 937284"/>
              <a:gd name="txR" fmla="*/ 5670222 w 5670222"/>
              <a:gd name="txB" fmla="*/ 937284 h 937284"/>
            </a:gdLst>
            <a:ahLst/>
            <a:cxnLst>
              <a:cxn ang="0">
                <a:pos x="0" y="0"/>
              </a:cxn>
              <a:cxn ang="0">
                <a:pos x="63822" y="0"/>
              </a:cxn>
              <a:cxn ang="0">
                <a:pos x="63822" y="4930"/>
              </a:cxn>
              <a:cxn ang="0">
                <a:pos x="560" y="15499"/>
              </a:cxn>
              <a:cxn ang="0">
                <a:pos x="60315" y="15499"/>
              </a:cxn>
              <a:cxn ang="0">
                <a:pos x="0" y="9802"/>
              </a:cxn>
            </a:cxnLst>
            <a:rect l="txL" t="txT" r="txR" b="txB"/>
            <a:pathLst>
              <a:path w="5670222" h="937284">
                <a:moveTo>
                  <a:pt x="0" y="0"/>
                </a:moveTo>
                <a:lnTo>
                  <a:pt x="5670222" y="0"/>
                </a:lnTo>
                <a:lnTo>
                  <a:pt x="5670222" y="5327"/>
                </a:lnTo>
                <a:lnTo>
                  <a:pt x="5105473" y="937284"/>
                </a:lnTo>
                <a:lnTo>
                  <a:pt x="561559" y="937284"/>
                </a:lnTo>
                <a:lnTo>
                  <a:pt x="0" y="10591"/>
                </a:lnTo>
                <a:lnTo>
                  <a:pt x="0" y="0"/>
                </a:lnTo>
                <a:close/>
              </a:path>
            </a:pathLst>
          </a:custGeom>
          <a:solidFill>
            <a:srgbClr val="FFC000">
              <a:alpha val="100000"/>
            </a:srgbClr>
          </a:solidFill>
          <a:ln w="9525">
            <a:noFill/>
          </a:ln>
        </p:spPr>
        <p:txBody>
          <a:bodyPr/>
          <a:lstStyle/>
          <a:p>
            <a:endParaRPr lang="zh-CN" altLang="en-US"/>
          </a:p>
        </p:txBody>
      </p:sp>
      <p:sp>
        <p:nvSpPr>
          <p:cNvPr id="32777" name="矩形 14"/>
          <p:cNvSpPr/>
          <p:nvPr/>
        </p:nvSpPr>
        <p:spPr>
          <a:xfrm>
            <a:off x="2965452" y="3287713"/>
            <a:ext cx="2943225" cy="131763"/>
          </a:xfrm>
          <a:custGeom>
            <a:avLst/>
            <a:gdLst>
              <a:gd name="txL" fmla="*/ 0 w 1640851"/>
              <a:gd name="txT" fmla="*/ 0 h 137774"/>
              <a:gd name="txR" fmla="*/ 1640851 w 1640851"/>
              <a:gd name="txB" fmla="*/ 137774 h 137774"/>
            </a:gdLst>
            <a:ahLst/>
            <a:cxnLst>
              <a:cxn ang="0">
                <a:pos x="5776" y="0"/>
              </a:cxn>
              <a:cxn ang="0">
                <a:pos x="54434" y="0"/>
              </a:cxn>
              <a:cxn ang="0">
                <a:pos x="36436" y="60476"/>
              </a:cxn>
              <a:cxn ang="0">
                <a:pos x="0" y="60476"/>
              </a:cxn>
              <a:cxn ang="0">
                <a:pos x="5776"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2778" name="矩形 14"/>
          <p:cNvSpPr/>
          <p:nvPr/>
        </p:nvSpPr>
        <p:spPr>
          <a:xfrm>
            <a:off x="2336802" y="2249488"/>
            <a:ext cx="4202113" cy="131763"/>
          </a:xfrm>
          <a:custGeom>
            <a:avLst/>
            <a:gdLst>
              <a:gd name="txL" fmla="*/ 0 w 1640851"/>
              <a:gd name="txT" fmla="*/ 0 h 137774"/>
              <a:gd name="txR" fmla="*/ 1640851 w 1640851"/>
              <a:gd name="txB" fmla="*/ 137774 h 137774"/>
            </a:gdLst>
            <a:ahLst/>
            <a:cxnLst>
              <a:cxn ang="0">
                <a:pos x="29389" y="0"/>
              </a:cxn>
              <a:cxn ang="0">
                <a:pos x="37537" y="0"/>
              </a:cxn>
              <a:cxn ang="0">
                <a:pos x="13434" y="60476"/>
              </a:cxn>
              <a:cxn ang="0">
                <a:pos x="0" y="60476"/>
              </a:cxn>
              <a:cxn ang="0">
                <a:pos x="29389"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2779" name="矩形 14"/>
          <p:cNvSpPr/>
          <p:nvPr/>
        </p:nvSpPr>
        <p:spPr>
          <a:xfrm>
            <a:off x="1712915" y="1206500"/>
            <a:ext cx="5451475" cy="136525"/>
          </a:xfrm>
          <a:custGeom>
            <a:avLst/>
            <a:gdLst>
              <a:gd name="txL" fmla="*/ 0 w 1640851"/>
              <a:gd name="txT" fmla="*/ 0 h 137774"/>
              <a:gd name="txR" fmla="*/ 1640851 w 1640851"/>
              <a:gd name="txB" fmla="*/ 137774 h 137774"/>
            </a:gdLst>
            <a:ahLst/>
            <a:cxnLst>
              <a:cxn ang="0">
                <a:pos x="20789" y="0"/>
              </a:cxn>
              <a:cxn ang="0">
                <a:pos x="9899" y="0"/>
              </a:cxn>
              <a:cxn ang="0">
                <a:pos x="23742" y="4215"/>
              </a:cxn>
              <a:cxn ang="0">
                <a:pos x="0" y="4215"/>
              </a:cxn>
              <a:cxn ang="0">
                <a:pos x="20789"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2780" name="TextBox 39"/>
          <p:cNvSpPr/>
          <p:nvPr/>
        </p:nvSpPr>
        <p:spPr>
          <a:xfrm>
            <a:off x="2047875" y="1550989"/>
            <a:ext cx="4783138" cy="452432"/>
          </a:xfrm>
          <a:prstGeom prst="rect">
            <a:avLst/>
          </a:prstGeom>
          <a:noFill/>
          <a:ln w="9525">
            <a:noFill/>
          </a:ln>
        </p:spPr>
        <p:txBody>
          <a:bodyPr>
            <a:spAutoFit/>
          </a:bodyPr>
          <a:lstStyle/>
          <a:p>
            <a:pPr lvl="0" algn="ctr" eaLnBrk="1" hangingPunct="1">
              <a:lnSpc>
                <a:spcPct val="130000"/>
              </a:lnSpc>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采取技术手段，限制危害或隔离人员和危害</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1" name="TextBox 40"/>
          <p:cNvSpPr/>
          <p:nvPr/>
        </p:nvSpPr>
        <p:spPr>
          <a:xfrm>
            <a:off x="2965450" y="2381251"/>
            <a:ext cx="2940050" cy="812530"/>
          </a:xfrm>
          <a:prstGeom prst="rect">
            <a:avLst/>
          </a:prstGeom>
          <a:noFill/>
          <a:ln w="9525">
            <a:noFill/>
          </a:ln>
        </p:spPr>
        <p:txBody>
          <a:bodyPr>
            <a:spAutoFit/>
          </a:bodyPr>
          <a:lstStyle/>
          <a:p>
            <a:pPr lvl="0" algn="ctr" eaLnBrk="1" hangingPunct="1">
              <a:lnSpc>
                <a:spcPct val="130000"/>
              </a:lnSpc>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采用技术监测措施，对可能发生的失效进行适时监控</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2" name="TextBox 41"/>
          <p:cNvSpPr/>
          <p:nvPr/>
        </p:nvSpPr>
        <p:spPr>
          <a:xfrm>
            <a:off x="3332163" y="3419476"/>
            <a:ext cx="2259012" cy="812530"/>
          </a:xfrm>
          <a:prstGeom prst="rect">
            <a:avLst/>
          </a:prstGeom>
          <a:noFill/>
          <a:ln w="9525">
            <a:noFill/>
          </a:ln>
        </p:spPr>
        <p:txBody>
          <a:bodyPr>
            <a:spAutoFit/>
          </a:bodyPr>
          <a:lstStyle/>
          <a:p>
            <a:pPr lvl="0" algn="ctr" eaLnBrk="1" hangingPunct="1">
              <a:lnSpc>
                <a:spcPct val="130000"/>
              </a:lnSpc>
            </a:pPr>
            <a:r>
              <a:rPr lang="en-US" altLang="zh-CN" dirty="0">
                <a:solidFill>
                  <a:srgbClr val="765A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制定管理措施，杜绝违章、管理缺陷</a:t>
            </a:r>
            <a:endParaRPr lang="en-US" altLang="x-none"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3" name="TextBox 42"/>
          <p:cNvSpPr/>
          <p:nvPr/>
        </p:nvSpPr>
        <p:spPr>
          <a:xfrm>
            <a:off x="3881440" y="4570414"/>
            <a:ext cx="1062037" cy="492443"/>
          </a:xfrm>
          <a:prstGeom prst="rect">
            <a:avLst/>
          </a:prstGeom>
          <a:noFill/>
          <a:ln w="9525">
            <a:noFill/>
          </a:ln>
        </p:spPr>
        <p:txBody>
          <a:bodyPr>
            <a:spAutoFit/>
          </a:bodyPr>
          <a:lstStyle/>
          <a:p>
            <a:pPr lvl="0" algn="ctr" eaLnBrk="1" hangingPunct="1">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其他</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4" name="矩形 18"/>
          <p:cNvSpPr/>
          <p:nvPr/>
        </p:nvSpPr>
        <p:spPr>
          <a:xfrm>
            <a:off x="900115" y="325439"/>
            <a:ext cx="7056437" cy="901700"/>
          </a:xfrm>
          <a:custGeom>
            <a:avLst/>
            <a:gdLst>
              <a:gd name="txL" fmla="*/ 0 w 5670222"/>
              <a:gd name="txT" fmla="*/ 0 h 937284"/>
              <a:gd name="txR" fmla="*/ 5670222 w 5670222"/>
              <a:gd name="txB" fmla="*/ 937284 h 937284"/>
            </a:gdLst>
            <a:ahLst/>
            <a:cxnLst>
              <a:cxn ang="0">
                <a:pos x="0" y="0"/>
              </a:cxn>
              <a:cxn ang="0">
                <a:pos x="65257" y="0"/>
              </a:cxn>
              <a:cxn ang="0">
                <a:pos x="65257" y="4930"/>
              </a:cxn>
              <a:cxn ang="0">
                <a:pos x="42590" y="15499"/>
              </a:cxn>
              <a:cxn ang="0">
                <a:pos x="17726" y="15499"/>
              </a:cxn>
              <a:cxn ang="0">
                <a:pos x="0" y="9802"/>
              </a:cxn>
            </a:cxnLst>
            <a:rect l="txL" t="txT" r="txR" b="txB"/>
            <a:pathLst>
              <a:path w="5670222" h="937284">
                <a:moveTo>
                  <a:pt x="0" y="0"/>
                </a:moveTo>
                <a:lnTo>
                  <a:pt x="5670222" y="0"/>
                </a:lnTo>
                <a:lnTo>
                  <a:pt x="5670222" y="5327"/>
                </a:lnTo>
                <a:lnTo>
                  <a:pt x="5105473" y="937284"/>
                </a:lnTo>
                <a:lnTo>
                  <a:pt x="561559" y="937284"/>
                </a:lnTo>
                <a:lnTo>
                  <a:pt x="0" y="10591"/>
                </a:lnTo>
                <a:lnTo>
                  <a:pt x="0" y="0"/>
                </a:lnTo>
                <a:close/>
              </a:path>
            </a:pathLst>
          </a:custGeom>
          <a:solidFill>
            <a:srgbClr val="FFC000">
              <a:alpha val="100000"/>
            </a:srgbClr>
          </a:solidFill>
          <a:ln w="9525">
            <a:noFill/>
          </a:ln>
        </p:spPr>
        <p:txBody>
          <a:bodyPr/>
          <a:lstStyle/>
          <a:p>
            <a:endParaRPr lang="zh-CN" altLang="en-US"/>
          </a:p>
        </p:txBody>
      </p:sp>
      <p:sp>
        <p:nvSpPr>
          <p:cNvPr id="32785" name="矩形 14"/>
          <p:cNvSpPr/>
          <p:nvPr/>
        </p:nvSpPr>
        <p:spPr>
          <a:xfrm>
            <a:off x="900115" y="188914"/>
            <a:ext cx="7056437" cy="136525"/>
          </a:xfrm>
          <a:custGeom>
            <a:avLst/>
            <a:gdLst>
              <a:gd name="txL" fmla="*/ 0 w 1640851"/>
              <a:gd name="txT" fmla="*/ 0 h 137774"/>
              <a:gd name="txR" fmla="*/ 1640851 w 1640851"/>
              <a:gd name="txB" fmla="*/ 137774 h 137774"/>
            </a:gdLst>
            <a:ahLst/>
            <a:cxnLst>
              <a:cxn ang="0">
                <a:pos x="48716" y="0"/>
              </a:cxn>
              <a:cxn ang="0">
                <a:pos x="57773" y="0"/>
              </a:cxn>
              <a:cxn ang="0">
                <a:pos x="2851" y="4215"/>
              </a:cxn>
              <a:cxn ang="0">
                <a:pos x="0" y="4215"/>
              </a:cxn>
              <a:cxn ang="0">
                <a:pos x="48716"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2786" name="TextBox 45"/>
          <p:cNvSpPr/>
          <p:nvPr/>
        </p:nvSpPr>
        <p:spPr>
          <a:xfrm>
            <a:off x="1331913" y="515938"/>
            <a:ext cx="6215062" cy="492443"/>
          </a:xfrm>
          <a:prstGeom prst="rect">
            <a:avLst/>
          </a:prstGeom>
          <a:noFill/>
          <a:ln w="9525">
            <a:noFill/>
          </a:ln>
        </p:spPr>
        <p:txBody>
          <a:bodyPr>
            <a:spAutoFit/>
          </a:bodyPr>
          <a:lstStyle/>
          <a:p>
            <a:pPr lvl="0" algn="ctr" eaLnBrk="1" hangingPunct="1">
              <a:lnSpc>
                <a:spcPct val="130000"/>
              </a:lnSpc>
            </a:pPr>
            <a:r>
              <a:rPr lang="zh-CN" altLang="en-US" sz="2000" b="1" dirty="0">
                <a:latin typeface="Arial" panose="020B0604020202020204" pitchFamily="34" charset="0"/>
                <a:ea typeface="微软雅黑" panose="020B0503020204020204" pitchFamily="34" charset="-122"/>
              </a:rPr>
              <a:t>停止使用无害物资或以无害、低害物质替代有害物质</a:t>
            </a:r>
            <a:endParaRPr lang="zh-CN" altLang="en-US" sz="2000" b="1" dirty="0">
              <a:latin typeface="Arial" panose="020B0604020202020204" pitchFamily="34" charset="0"/>
              <a:ea typeface="微软雅黑" panose="020B0503020204020204" pitchFamily="34" charset="-122"/>
            </a:endParaRPr>
          </a:p>
        </p:txBody>
      </p:sp>
      <p:sp>
        <p:nvSpPr>
          <p:cNvPr id="32787" name="Text Box 24"/>
          <p:cNvSpPr txBox="1"/>
          <p:nvPr/>
        </p:nvSpPr>
        <p:spPr>
          <a:xfrm>
            <a:off x="1712913" y="5449889"/>
            <a:ext cx="5683250" cy="584775"/>
          </a:xfrm>
          <a:prstGeom prst="rect">
            <a:avLst/>
          </a:prstGeom>
          <a:noFill/>
          <a:ln w="9525">
            <a:noFill/>
          </a:ln>
        </p:spPr>
        <p:txBody>
          <a:bodyPr>
            <a:spAutoFit/>
          </a:bodyPr>
          <a:lstStyle/>
          <a:p>
            <a:pPr lvl="0" algn="ctr" eaLnBrk="1" hangingPunct="1"/>
            <a:r>
              <a:rPr lang="zh-CN" altLang="en-US" sz="3200" b="1" dirty="0">
                <a:solidFill>
                  <a:srgbClr val="FF0000"/>
                </a:solidFill>
                <a:latin typeface="Arial" panose="020B0604020202020204" pitchFamily="34" charset="0"/>
                <a:ea typeface="微软雅黑" panose="020B0503020204020204" pitchFamily="34" charset="-122"/>
              </a:rPr>
              <a:t>根治性治理措施常用的方法</a:t>
            </a:r>
            <a:endParaRPr lang="zh-CN" altLang="en-US" sz="3200" b="1" dirty="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grpSp>
        <p:nvGrpSpPr>
          <p:cNvPr id="33795" name="组合 24"/>
          <p:cNvGrpSpPr/>
          <p:nvPr/>
        </p:nvGrpSpPr>
        <p:grpSpPr>
          <a:xfrm>
            <a:off x="1644650" y="3765552"/>
            <a:ext cx="5607050" cy="3324225"/>
            <a:chOff x="0" y="0"/>
            <a:chExt cx="3456384" cy="3456384"/>
          </a:xfrm>
        </p:grpSpPr>
        <p:sp>
          <p:nvSpPr>
            <p:cNvPr id="33812" name="椭圆 25"/>
            <p:cNvSpPr/>
            <p:nvPr/>
          </p:nvSpPr>
          <p:spPr>
            <a:xfrm>
              <a:off x="0" y="0"/>
              <a:ext cx="3456384" cy="3456384"/>
            </a:xfrm>
            <a:prstGeom prst="ellipse">
              <a:avLst/>
            </a:prstGeom>
            <a:solidFill>
              <a:srgbClr val="76A22E"/>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3813" name="椭圆 26"/>
            <p:cNvSpPr/>
            <p:nvPr/>
          </p:nvSpPr>
          <p:spPr>
            <a:xfrm>
              <a:off x="96252" y="97432"/>
              <a:ext cx="3263879" cy="3263879"/>
            </a:xfrm>
            <a:prstGeom prst="ellipse">
              <a:avLst/>
            </a:prstGeom>
            <a:solidFill>
              <a:srgbClr val="FFFFF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3814" name="椭圆 27"/>
            <p:cNvSpPr/>
            <p:nvPr/>
          </p:nvSpPr>
          <p:spPr>
            <a:xfrm>
              <a:off x="372162" y="372162"/>
              <a:ext cx="2712060" cy="2712060"/>
            </a:xfrm>
            <a:prstGeom prst="ellipse">
              <a:avLst/>
            </a:prstGeom>
            <a:solidFill>
              <a:srgbClr val="668C28"/>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3815" name="椭圆 28"/>
            <p:cNvSpPr/>
            <p:nvPr/>
          </p:nvSpPr>
          <p:spPr>
            <a:xfrm>
              <a:off x="742786" y="743966"/>
              <a:ext cx="1970812" cy="1970812"/>
            </a:xfrm>
            <a:prstGeom prst="ellipse">
              <a:avLst/>
            </a:prstGeom>
            <a:solidFill>
              <a:srgbClr val="FFFFF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3816" name="椭圆 29"/>
            <p:cNvSpPr/>
            <p:nvPr/>
          </p:nvSpPr>
          <p:spPr>
            <a:xfrm>
              <a:off x="1188132" y="1188132"/>
              <a:ext cx="1080120" cy="1080120"/>
            </a:xfrm>
            <a:prstGeom prst="ellipse">
              <a:avLst/>
            </a:prstGeom>
            <a:solidFill>
              <a:srgbClr val="FFFFFF"/>
            </a:solidFill>
            <a:ln w="25400" cap="flat" cmpd="sng">
              <a:solidFill>
                <a:srgbClr val="76A22E"/>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3817" name="椭圆 30"/>
            <p:cNvSpPr/>
            <p:nvPr/>
          </p:nvSpPr>
          <p:spPr>
            <a:xfrm>
              <a:off x="1295896" y="1295896"/>
              <a:ext cx="864592" cy="864592"/>
            </a:xfrm>
            <a:prstGeom prst="ellipse">
              <a:avLst/>
            </a:prstGeom>
            <a:solidFill>
              <a:srgbClr val="668C28"/>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grpSp>
      <p:sp>
        <p:nvSpPr>
          <p:cNvPr id="33796" name="等腰三角形 31"/>
          <p:cNvSpPr/>
          <p:nvPr/>
        </p:nvSpPr>
        <p:spPr>
          <a:xfrm flipV="1">
            <a:off x="3659190" y="4411664"/>
            <a:ext cx="1577975" cy="1038225"/>
          </a:xfrm>
          <a:prstGeom prst="triangle">
            <a:avLst>
              <a:gd name="adj" fmla="val 50000"/>
            </a:avLst>
          </a:prstGeom>
          <a:gradFill rotWithShape="1">
            <a:gsLst>
              <a:gs pos="0">
                <a:srgbClr val="3C5512">
                  <a:alpha val="100000"/>
                </a:srgbClr>
              </a:gs>
              <a:gs pos="17000">
                <a:srgbClr val="567A1A">
                  <a:alpha val="100000"/>
                </a:srgbClr>
              </a:gs>
              <a:gs pos="31000">
                <a:srgbClr val="679320">
                  <a:alpha val="100000"/>
                </a:srgbClr>
              </a:gs>
              <a:gs pos="100000">
                <a:srgbClr val="679320">
                  <a:alpha val="100000"/>
                </a:srgbClr>
              </a:gs>
            </a:gsLst>
            <a:lin ang="5400000" scaled="1"/>
            <a:tileRect/>
          </a:gra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微软雅黑" panose="020B0503020204020204" pitchFamily="34" charset="-122"/>
            </a:endParaRPr>
          </a:p>
        </p:txBody>
      </p:sp>
      <p:sp>
        <p:nvSpPr>
          <p:cNvPr id="33797" name="矩形 14"/>
          <p:cNvSpPr/>
          <p:nvPr/>
        </p:nvSpPr>
        <p:spPr>
          <a:xfrm>
            <a:off x="3652840" y="4279901"/>
            <a:ext cx="1577975" cy="131763"/>
          </a:xfrm>
          <a:custGeom>
            <a:avLst/>
            <a:gdLst>
              <a:gd name="txL" fmla="*/ 0 w 1640851"/>
              <a:gd name="txT" fmla="*/ 0 h 137774"/>
              <a:gd name="txR" fmla="*/ 1640851 w 1640851"/>
              <a:gd name="txB" fmla="*/ 137774 h 137774"/>
            </a:gdLst>
            <a:ahLst/>
            <a:cxnLst>
              <a:cxn ang="0">
                <a:pos x="2455" y="0"/>
              </a:cxn>
              <a:cxn ang="0">
                <a:pos x="52235" y="0"/>
              </a:cxn>
              <a:cxn ang="0">
                <a:pos x="10180" y="60478"/>
              </a:cxn>
              <a:cxn ang="0">
                <a:pos x="0" y="60478"/>
              </a:cxn>
              <a:cxn ang="0">
                <a:pos x="2455"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24340B">
                  <a:alpha val="100000"/>
                </a:srgbClr>
              </a:gs>
              <a:gs pos="50000">
                <a:srgbClr val="344B10">
                  <a:alpha val="100000"/>
                </a:srgbClr>
              </a:gs>
              <a:gs pos="100000">
                <a:srgbClr val="405B14">
                  <a:alpha val="100000"/>
                </a:srgbClr>
              </a:gs>
            </a:gsLst>
            <a:lin ang="5400000" scaled="1"/>
            <a:tileRect/>
          </a:gradFill>
          <a:ln w="9525">
            <a:noFill/>
          </a:ln>
        </p:spPr>
        <p:txBody>
          <a:bodyPr/>
          <a:lstStyle/>
          <a:p>
            <a:endParaRPr lang="zh-CN" altLang="en-US"/>
          </a:p>
        </p:txBody>
      </p:sp>
      <p:sp>
        <p:nvSpPr>
          <p:cNvPr id="33798" name="矩形 15"/>
          <p:cNvSpPr/>
          <p:nvPr/>
        </p:nvSpPr>
        <p:spPr>
          <a:xfrm>
            <a:off x="2965452" y="3419475"/>
            <a:ext cx="2943225" cy="901700"/>
          </a:xfrm>
          <a:custGeom>
            <a:avLst/>
            <a:gdLst>
              <a:gd name="txL" fmla="*/ 0 w 3061735"/>
              <a:gd name="txT" fmla="*/ 0 h 937284"/>
              <a:gd name="txR" fmla="*/ 3061735 w 3061735"/>
              <a:gd name="txB" fmla="*/ 937284 h 937284"/>
            </a:gdLst>
            <a:ahLst/>
            <a:cxnLst>
              <a:cxn ang="0">
                <a:pos x="0" y="0"/>
              </a:cxn>
              <a:cxn ang="0">
                <a:pos x="11254" y="0"/>
              </a:cxn>
              <a:cxn ang="0">
                <a:pos x="10684" y="15499"/>
              </a:cxn>
              <a:cxn ang="0">
                <a:pos x="571" y="15499"/>
              </a:cxn>
            </a:cxnLst>
            <a:rect l="txL" t="txT" r="txR" b="txB"/>
            <a:pathLst>
              <a:path w="3061735" h="937284">
                <a:moveTo>
                  <a:pt x="0" y="0"/>
                </a:moveTo>
                <a:lnTo>
                  <a:pt x="3061735" y="0"/>
                </a:lnTo>
                <a:lnTo>
                  <a:pt x="2493758" y="937284"/>
                </a:lnTo>
                <a:lnTo>
                  <a:pt x="567977" y="937284"/>
                </a:lnTo>
                <a:lnTo>
                  <a:pt x="0" y="0"/>
                </a:lnTo>
                <a:close/>
              </a:path>
            </a:pathLst>
          </a:custGeom>
          <a:solidFill>
            <a:srgbClr val="FFC000">
              <a:alpha val="100000"/>
            </a:srgbClr>
          </a:solidFill>
          <a:ln w="9525">
            <a:noFill/>
          </a:ln>
        </p:spPr>
        <p:txBody>
          <a:bodyPr/>
          <a:lstStyle/>
          <a:p>
            <a:endParaRPr lang="zh-CN" altLang="en-US"/>
          </a:p>
        </p:txBody>
      </p:sp>
      <p:sp>
        <p:nvSpPr>
          <p:cNvPr id="33799" name="矩形 17"/>
          <p:cNvSpPr/>
          <p:nvPr/>
        </p:nvSpPr>
        <p:spPr>
          <a:xfrm>
            <a:off x="2336802" y="2381251"/>
            <a:ext cx="4202113" cy="901700"/>
          </a:xfrm>
          <a:custGeom>
            <a:avLst/>
            <a:gdLst>
              <a:gd name="txL" fmla="*/ 0 w 4370803"/>
              <a:gd name="txT" fmla="*/ 0 h 937284"/>
              <a:gd name="txR" fmla="*/ 4370803 w 4370803"/>
              <a:gd name="txB" fmla="*/ 937284 h 937284"/>
            </a:gdLst>
            <a:ahLst/>
            <a:cxnLst>
              <a:cxn ang="0">
                <a:pos x="0" y="0"/>
              </a:cxn>
              <a:cxn ang="0">
                <a:pos x="42239" y="0"/>
              </a:cxn>
              <a:cxn ang="0">
                <a:pos x="41545" y="15499"/>
              </a:cxn>
              <a:cxn ang="0">
                <a:pos x="694" y="15499"/>
              </a:cxn>
            </a:cxnLst>
            <a:rect l="txL" t="txT" r="txR" b="txB"/>
            <a:pathLst>
              <a:path w="4370803" h="937284">
                <a:moveTo>
                  <a:pt x="0" y="0"/>
                </a:moveTo>
                <a:lnTo>
                  <a:pt x="4370803" y="0"/>
                </a:lnTo>
                <a:lnTo>
                  <a:pt x="3802825" y="937284"/>
                </a:lnTo>
                <a:lnTo>
                  <a:pt x="567978" y="937284"/>
                </a:lnTo>
                <a:lnTo>
                  <a:pt x="0" y="0"/>
                </a:lnTo>
                <a:close/>
              </a:path>
            </a:pathLst>
          </a:custGeom>
          <a:solidFill>
            <a:srgbClr val="FFC000">
              <a:alpha val="100000"/>
            </a:srgbClr>
          </a:solidFill>
          <a:ln w="9525">
            <a:noFill/>
          </a:ln>
        </p:spPr>
        <p:txBody>
          <a:bodyPr/>
          <a:lstStyle/>
          <a:p>
            <a:endParaRPr lang="zh-CN" altLang="en-US"/>
          </a:p>
        </p:txBody>
      </p:sp>
      <p:sp>
        <p:nvSpPr>
          <p:cNvPr id="33800" name="矩形 18"/>
          <p:cNvSpPr/>
          <p:nvPr/>
        </p:nvSpPr>
        <p:spPr>
          <a:xfrm>
            <a:off x="1712915" y="1343026"/>
            <a:ext cx="5451475" cy="901700"/>
          </a:xfrm>
          <a:custGeom>
            <a:avLst/>
            <a:gdLst>
              <a:gd name="txL" fmla="*/ 0 w 5670222"/>
              <a:gd name="txT" fmla="*/ 0 h 937284"/>
              <a:gd name="txR" fmla="*/ 5670222 w 5670222"/>
              <a:gd name="txB" fmla="*/ 937284 h 937284"/>
            </a:gdLst>
            <a:ahLst/>
            <a:cxnLst>
              <a:cxn ang="0">
                <a:pos x="0" y="0"/>
              </a:cxn>
              <a:cxn ang="0">
                <a:pos x="63822" y="0"/>
              </a:cxn>
              <a:cxn ang="0">
                <a:pos x="63822" y="4930"/>
              </a:cxn>
              <a:cxn ang="0">
                <a:pos x="560" y="15499"/>
              </a:cxn>
              <a:cxn ang="0">
                <a:pos x="60315" y="15499"/>
              </a:cxn>
              <a:cxn ang="0">
                <a:pos x="0" y="9802"/>
              </a:cxn>
            </a:cxnLst>
            <a:rect l="txL" t="txT" r="txR" b="txB"/>
            <a:pathLst>
              <a:path w="5670222" h="937284">
                <a:moveTo>
                  <a:pt x="0" y="0"/>
                </a:moveTo>
                <a:lnTo>
                  <a:pt x="5670222" y="0"/>
                </a:lnTo>
                <a:lnTo>
                  <a:pt x="5670222" y="5327"/>
                </a:lnTo>
                <a:lnTo>
                  <a:pt x="5105473" y="937284"/>
                </a:lnTo>
                <a:lnTo>
                  <a:pt x="561559" y="937284"/>
                </a:lnTo>
                <a:lnTo>
                  <a:pt x="0" y="10591"/>
                </a:lnTo>
                <a:lnTo>
                  <a:pt x="0" y="0"/>
                </a:lnTo>
                <a:close/>
              </a:path>
            </a:pathLst>
          </a:custGeom>
          <a:solidFill>
            <a:srgbClr val="FFC000">
              <a:alpha val="100000"/>
            </a:srgbClr>
          </a:solidFill>
          <a:ln w="9525">
            <a:noFill/>
          </a:ln>
        </p:spPr>
        <p:txBody>
          <a:bodyPr/>
          <a:lstStyle/>
          <a:p>
            <a:endParaRPr lang="zh-CN" altLang="en-US"/>
          </a:p>
        </p:txBody>
      </p:sp>
      <p:sp>
        <p:nvSpPr>
          <p:cNvPr id="33801" name="矩形 14"/>
          <p:cNvSpPr/>
          <p:nvPr/>
        </p:nvSpPr>
        <p:spPr>
          <a:xfrm>
            <a:off x="2965452" y="3287713"/>
            <a:ext cx="2943225" cy="131763"/>
          </a:xfrm>
          <a:custGeom>
            <a:avLst/>
            <a:gdLst>
              <a:gd name="txL" fmla="*/ 0 w 1640851"/>
              <a:gd name="txT" fmla="*/ 0 h 137774"/>
              <a:gd name="txR" fmla="*/ 1640851 w 1640851"/>
              <a:gd name="txB" fmla="*/ 137774 h 137774"/>
            </a:gdLst>
            <a:ahLst/>
            <a:cxnLst>
              <a:cxn ang="0">
                <a:pos x="5776" y="0"/>
              </a:cxn>
              <a:cxn ang="0">
                <a:pos x="54434" y="0"/>
              </a:cxn>
              <a:cxn ang="0">
                <a:pos x="36436" y="60476"/>
              </a:cxn>
              <a:cxn ang="0">
                <a:pos x="0" y="60476"/>
              </a:cxn>
              <a:cxn ang="0">
                <a:pos x="5776"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3802" name="矩形 14"/>
          <p:cNvSpPr/>
          <p:nvPr/>
        </p:nvSpPr>
        <p:spPr>
          <a:xfrm>
            <a:off x="2336802" y="2249488"/>
            <a:ext cx="4202113" cy="131763"/>
          </a:xfrm>
          <a:custGeom>
            <a:avLst/>
            <a:gdLst>
              <a:gd name="txL" fmla="*/ 0 w 1640851"/>
              <a:gd name="txT" fmla="*/ 0 h 137774"/>
              <a:gd name="txR" fmla="*/ 1640851 w 1640851"/>
              <a:gd name="txB" fmla="*/ 137774 h 137774"/>
            </a:gdLst>
            <a:ahLst/>
            <a:cxnLst>
              <a:cxn ang="0">
                <a:pos x="29389" y="0"/>
              </a:cxn>
              <a:cxn ang="0">
                <a:pos x="37537" y="0"/>
              </a:cxn>
              <a:cxn ang="0">
                <a:pos x="13434" y="60476"/>
              </a:cxn>
              <a:cxn ang="0">
                <a:pos x="0" y="60476"/>
              </a:cxn>
              <a:cxn ang="0">
                <a:pos x="29389"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3803" name="矩形 14"/>
          <p:cNvSpPr/>
          <p:nvPr/>
        </p:nvSpPr>
        <p:spPr>
          <a:xfrm>
            <a:off x="1712915" y="1206500"/>
            <a:ext cx="5451475" cy="136525"/>
          </a:xfrm>
          <a:custGeom>
            <a:avLst/>
            <a:gdLst>
              <a:gd name="txL" fmla="*/ 0 w 1640851"/>
              <a:gd name="txT" fmla="*/ 0 h 137774"/>
              <a:gd name="txR" fmla="*/ 1640851 w 1640851"/>
              <a:gd name="txB" fmla="*/ 137774 h 137774"/>
            </a:gdLst>
            <a:ahLst/>
            <a:cxnLst>
              <a:cxn ang="0">
                <a:pos x="20789" y="0"/>
              </a:cxn>
              <a:cxn ang="0">
                <a:pos x="9899" y="0"/>
              </a:cxn>
              <a:cxn ang="0">
                <a:pos x="23742" y="4215"/>
              </a:cxn>
              <a:cxn ang="0">
                <a:pos x="0" y="4215"/>
              </a:cxn>
              <a:cxn ang="0">
                <a:pos x="20789"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3804" name="TextBox 39"/>
          <p:cNvSpPr/>
          <p:nvPr/>
        </p:nvSpPr>
        <p:spPr>
          <a:xfrm>
            <a:off x="2047875" y="1550989"/>
            <a:ext cx="4783138" cy="452432"/>
          </a:xfrm>
          <a:prstGeom prst="rect">
            <a:avLst/>
          </a:prstGeom>
          <a:noFill/>
          <a:ln w="9525">
            <a:noFill/>
          </a:ln>
        </p:spPr>
        <p:txBody>
          <a:bodyPr>
            <a:spAutoFit/>
          </a:bodyPr>
          <a:lstStyle/>
          <a:p>
            <a:pPr lvl="0" algn="ctr" eaLnBrk="1" hangingPunct="1">
              <a:lnSpc>
                <a:spcPct val="130000"/>
              </a:lnSpc>
            </a:pPr>
            <a:r>
              <a:rPr lang="zh-CN" altLang="en-US" b="1" dirty="0">
                <a:latin typeface="Arial" panose="020B0604020202020204" pitchFamily="34" charset="0"/>
                <a:ea typeface="微软雅黑" panose="020B0503020204020204" pitchFamily="34" charset="-122"/>
              </a:rPr>
              <a:t>采取管理措施，防止设备设施等缺陷</a:t>
            </a:r>
            <a:endParaRPr lang="zh-CN" altLang="en-US" b="1" dirty="0">
              <a:latin typeface="Arial" panose="020B0604020202020204" pitchFamily="34" charset="0"/>
              <a:ea typeface="微软雅黑" panose="020B0503020204020204" pitchFamily="34" charset="-122"/>
            </a:endParaRPr>
          </a:p>
        </p:txBody>
      </p:sp>
      <p:sp>
        <p:nvSpPr>
          <p:cNvPr id="33805" name="TextBox 40"/>
          <p:cNvSpPr/>
          <p:nvPr/>
        </p:nvSpPr>
        <p:spPr>
          <a:xfrm>
            <a:off x="2724150" y="2640013"/>
            <a:ext cx="3448050" cy="452432"/>
          </a:xfrm>
          <a:prstGeom prst="rect">
            <a:avLst/>
          </a:prstGeom>
          <a:noFill/>
          <a:ln w="9525">
            <a:noFill/>
          </a:ln>
        </p:spPr>
        <p:txBody>
          <a:bodyPr>
            <a:spAutoFit/>
          </a:bodyPr>
          <a:lstStyle/>
          <a:p>
            <a:pPr lvl="0" algn="ctr" eaLnBrk="1" hangingPunct="1">
              <a:lnSpc>
                <a:spcPct val="130000"/>
              </a:lnSpc>
            </a:pPr>
            <a:r>
              <a:rPr lang="zh-CN" altLang="en-US" b="1" dirty="0">
                <a:latin typeface="Arial" panose="020B0604020202020204" pitchFamily="34" charset="0"/>
                <a:ea typeface="微软雅黑" panose="020B0503020204020204" pitchFamily="34" charset="-122"/>
              </a:rPr>
              <a:t>增加管理性监测手段或监测频次</a:t>
            </a:r>
            <a:endParaRPr lang="zh-CN" altLang="en-US" b="1" dirty="0">
              <a:latin typeface="Arial" panose="020B0604020202020204" pitchFamily="34" charset="0"/>
              <a:ea typeface="微软雅黑" panose="020B0503020204020204" pitchFamily="34" charset="-122"/>
            </a:endParaRPr>
          </a:p>
        </p:txBody>
      </p:sp>
      <p:sp>
        <p:nvSpPr>
          <p:cNvPr id="33806" name="TextBox 41"/>
          <p:cNvSpPr/>
          <p:nvPr/>
        </p:nvSpPr>
        <p:spPr>
          <a:xfrm>
            <a:off x="3351213" y="3543301"/>
            <a:ext cx="2259012" cy="452432"/>
          </a:xfrm>
          <a:prstGeom prst="rect">
            <a:avLst/>
          </a:prstGeom>
          <a:noFill/>
          <a:ln w="9525">
            <a:noFill/>
          </a:ln>
        </p:spPr>
        <p:txBody>
          <a:bodyPr>
            <a:spAutoFit/>
          </a:bodyPr>
          <a:lstStyle/>
          <a:p>
            <a:pPr lvl="0" algn="ctr" eaLnBrk="1" hangingPunct="1">
              <a:lnSpc>
                <a:spcPct val="130000"/>
              </a:lnSpc>
            </a:pPr>
            <a:r>
              <a:rPr lang="zh-CN" altLang="en-US" b="1" dirty="0">
                <a:latin typeface="Arial" panose="020B0604020202020204" pitchFamily="34" charset="0"/>
                <a:ea typeface="微软雅黑" panose="020B0503020204020204" pitchFamily="34" charset="-122"/>
              </a:rPr>
              <a:t>采取个体防护措施</a:t>
            </a:r>
            <a:endParaRPr lang="zh-CN" altLang="en-US" b="1" dirty="0">
              <a:latin typeface="Arial" panose="020B0604020202020204" pitchFamily="34" charset="0"/>
              <a:ea typeface="微软雅黑" panose="020B0503020204020204" pitchFamily="34" charset="-122"/>
            </a:endParaRPr>
          </a:p>
        </p:txBody>
      </p:sp>
      <p:sp>
        <p:nvSpPr>
          <p:cNvPr id="33807" name="TextBox 42"/>
          <p:cNvSpPr/>
          <p:nvPr/>
        </p:nvSpPr>
        <p:spPr>
          <a:xfrm>
            <a:off x="3881440" y="4570414"/>
            <a:ext cx="1062037" cy="492443"/>
          </a:xfrm>
          <a:prstGeom prst="rect">
            <a:avLst/>
          </a:prstGeom>
          <a:noFill/>
          <a:ln w="9525">
            <a:noFill/>
          </a:ln>
        </p:spPr>
        <p:txBody>
          <a:bodyPr>
            <a:spAutoFit/>
          </a:bodyPr>
          <a:lstStyle/>
          <a:p>
            <a:pPr lvl="0" algn="ctr" eaLnBrk="1" hangingPunct="1">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其他</a:t>
            </a:r>
            <a:endPar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08" name="矩形 18"/>
          <p:cNvSpPr/>
          <p:nvPr/>
        </p:nvSpPr>
        <p:spPr>
          <a:xfrm>
            <a:off x="900115" y="325439"/>
            <a:ext cx="7056437" cy="901700"/>
          </a:xfrm>
          <a:custGeom>
            <a:avLst/>
            <a:gdLst>
              <a:gd name="txL" fmla="*/ 0 w 5670222"/>
              <a:gd name="txT" fmla="*/ 0 h 937284"/>
              <a:gd name="txR" fmla="*/ 5670222 w 5670222"/>
              <a:gd name="txB" fmla="*/ 937284 h 937284"/>
            </a:gdLst>
            <a:ahLst/>
            <a:cxnLst>
              <a:cxn ang="0">
                <a:pos x="0" y="0"/>
              </a:cxn>
              <a:cxn ang="0">
                <a:pos x="65257" y="0"/>
              </a:cxn>
              <a:cxn ang="0">
                <a:pos x="65257" y="4930"/>
              </a:cxn>
              <a:cxn ang="0">
                <a:pos x="42590" y="15499"/>
              </a:cxn>
              <a:cxn ang="0">
                <a:pos x="17726" y="15499"/>
              </a:cxn>
              <a:cxn ang="0">
                <a:pos x="0" y="9802"/>
              </a:cxn>
            </a:cxnLst>
            <a:rect l="txL" t="txT" r="txR" b="txB"/>
            <a:pathLst>
              <a:path w="5670222" h="937284">
                <a:moveTo>
                  <a:pt x="0" y="0"/>
                </a:moveTo>
                <a:lnTo>
                  <a:pt x="5670222" y="0"/>
                </a:lnTo>
                <a:lnTo>
                  <a:pt x="5670222" y="5327"/>
                </a:lnTo>
                <a:lnTo>
                  <a:pt x="5105473" y="937284"/>
                </a:lnTo>
                <a:lnTo>
                  <a:pt x="561559" y="937284"/>
                </a:lnTo>
                <a:lnTo>
                  <a:pt x="0" y="10591"/>
                </a:lnTo>
                <a:lnTo>
                  <a:pt x="0" y="0"/>
                </a:lnTo>
                <a:close/>
              </a:path>
            </a:pathLst>
          </a:custGeom>
          <a:solidFill>
            <a:srgbClr val="FFC000">
              <a:alpha val="100000"/>
            </a:srgbClr>
          </a:solidFill>
          <a:ln w="9525">
            <a:noFill/>
          </a:ln>
        </p:spPr>
        <p:txBody>
          <a:bodyPr/>
          <a:lstStyle/>
          <a:p>
            <a:endParaRPr lang="zh-CN" altLang="en-US"/>
          </a:p>
        </p:txBody>
      </p:sp>
      <p:sp>
        <p:nvSpPr>
          <p:cNvPr id="33809" name="矩形 14"/>
          <p:cNvSpPr/>
          <p:nvPr/>
        </p:nvSpPr>
        <p:spPr>
          <a:xfrm>
            <a:off x="900115" y="188914"/>
            <a:ext cx="7056437" cy="136525"/>
          </a:xfrm>
          <a:custGeom>
            <a:avLst/>
            <a:gdLst>
              <a:gd name="txL" fmla="*/ 0 w 1640851"/>
              <a:gd name="txT" fmla="*/ 0 h 137774"/>
              <a:gd name="txR" fmla="*/ 1640851 w 1640851"/>
              <a:gd name="txB" fmla="*/ 137774 h 137774"/>
            </a:gdLst>
            <a:ahLst/>
            <a:cxnLst>
              <a:cxn ang="0">
                <a:pos x="48716" y="0"/>
              </a:cxn>
              <a:cxn ang="0">
                <a:pos x="57773" y="0"/>
              </a:cxn>
              <a:cxn ang="0">
                <a:pos x="2851" y="4215"/>
              </a:cxn>
              <a:cxn ang="0">
                <a:pos x="0" y="4215"/>
              </a:cxn>
              <a:cxn ang="0">
                <a:pos x="48716" y="0"/>
              </a:cxn>
            </a:cxnLst>
            <a:rect l="txL" t="txT" r="txR" b="txB"/>
            <a:pathLst>
              <a:path w="1640851" h="137774">
                <a:moveTo>
                  <a:pt x="144379" y="0"/>
                </a:moveTo>
                <a:lnTo>
                  <a:pt x="1544599" y="0"/>
                </a:lnTo>
                <a:lnTo>
                  <a:pt x="1640851" y="137774"/>
                </a:lnTo>
                <a:lnTo>
                  <a:pt x="0" y="137774"/>
                </a:lnTo>
                <a:lnTo>
                  <a:pt x="144379" y="0"/>
                </a:lnTo>
                <a:close/>
              </a:path>
            </a:pathLst>
          </a:custGeom>
          <a:gradFill rotWithShape="1">
            <a:gsLst>
              <a:gs pos="0">
                <a:srgbClr val="664D00">
                  <a:alpha val="100000"/>
                </a:srgbClr>
              </a:gs>
              <a:gs pos="50000">
                <a:srgbClr val="926F00">
                  <a:alpha val="100000"/>
                </a:srgbClr>
              </a:gs>
              <a:gs pos="100000">
                <a:srgbClr val="B08600">
                  <a:alpha val="100000"/>
                </a:srgbClr>
              </a:gs>
            </a:gsLst>
            <a:lin ang="5400000" scaled="1"/>
            <a:tileRect/>
          </a:gradFill>
          <a:ln w="9525">
            <a:noFill/>
          </a:ln>
        </p:spPr>
        <p:txBody>
          <a:bodyPr/>
          <a:lstStyle/>
          <a:p>
            <a:endParaRPr lang="zh-CN" altLang="en-US"/>
          </a:p>
        </p:txBody>
      </p:sp>
      <p:sp>
        <p:nvSpPr>
          <p:cNvPr id="33810" name="TextBox 45"/>
          <p:cNvSpPr/>
          <p:nvPr/>
        </p:nvSpPr>
        <p:spPr>
          <a:xfrm>
            <a:off x="1331913" y="515938"/>
            <a:ext cx="6215062" cy="492443"/>
          </a:xfrm>
          <a:prstGeom prst="rect">
            <a:avLst/>
          </a:prstGeom>
          <a:noFill/>
          <a:ln w="9525">
            <a:noFill/>
          </a:ln>
        </p:spPr>
        <p:txBody>
          <a:bodyPr>
            <a:spAutoFit/>
          </a:bodyPr>
          <a:lstStyle/>
          <a:p>
            <a:pPr lvl="0" algn="ctr" eaLnBrk="1" hangingPunct="1">
              <a:lnSpc>
                <a:spcPct val="130000"/>
              </a:lnSpc>
            </a:pPr>
            <a:r>
              <a:rPr lang="zh-CN" altLang="en-US" sz="2000" b="1" dirty="0">
                <a:latin typeface="Arial" panose="020B0604020202020204" pitchFamily="34" charset="0"/>
                <a:ea typeface="微软雅黑" panose="020B0503020204020204" pitchFamily="34" charset="-122"/>
              </a:rPr>
              <a:t>一定程度上达到减少事故发生的技术措施</a:t>
            </a:r>
            <a:endParaRPr lang="zh-CN" altLang="en-US" sz="2000" b="1" dirty="0">
              <a:latin typeface="Arial" panose="020B0604020202020204" pitchFamily="34" charset="0"/>
              <a:ea typeface="微软雅黑" panose="020B0503020204020204" pitchFamily="34" charset="-122"/>
            </a:endParaRPr>
          </a:p>
        </p:txBody>
      </p:sp>
      <p:sp>
        <p:nvSpPr>
          <p:cNvPr id="33811" name="Text Box 24"/>
          <p:cNvSpPr txBox="1"/>
          <p:nvPr/>
        </p:nvSpPr>
        <p:spPr>
          <a:xfrm>
            <a:off x="1712913" y="5449889"/>
            <a:ext cx="5683250" cy="584775"/>
          </a:xfrm>
          <a:prstGeom prst="rect">
            <a:avLst/>
          </a:prstGeom>
          <a:noFill/>
          <a:ln w="9525">
            <a:noFill/>
          </a:ln>
        </p:spPr>
        <p:txBody>
          <a:bodyPr>
            <a:spAutoFit/>
          </a:bodyPr>
          <a:lstStyle/>
          <a:p>
            <a:pPr lvl="0" algn="ctr" eaLnBrk="1" hangingPunct="1"/>
            <a:r>
              <a:rPr lang="zh-CN" altLang="en-US" sz="3200" b="1" dirty="0">
                <a:solidFill>
                  <a:srgbClr val="FF0000"/>
                </a:solidFill>
                <a:latin typeface="Arial" panose="020B0604020202020204" pitchFamily="34" charset="0"/>
                <a:ea typeface="微软雅黑" panose="020B0503020204020204" pitchFamily="34" charset="-122"/>
              </a:rPr>
              <a:t>控制性措施常用的方法</a:t>
            </a:r>
            <a:endParaRPr lang="zh-CN" altLang="en-US" sz="3200" b="1" dirty="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7"/>
          <p:cNvGrpSpPr/>
          <p:nvPr/>
        </p:nvGrpSpPr>
        <p:grpSpPr>
          <a:xfrm>
            <a:off x="249240" y="431800"/>
            <a:ext cx="8707437" cy="873125"/>
            <a:chOff x="0" y="0"/>
            <a:chExt cx="8999538" cy="1146900"/>
          </a:xfrm>
        </p:grpSpPr>
        <p:sp>
          <p:nvSpPr>
            <p:cNvPr id="34837"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4838" name="组合 5"/>
            <p:cNvGrpSpPr/>
            <p:nvPr/>
          </p:nvGrpSpPr>
          <p:grpSpPr>
            <a:xfrm>
              <a:off x="0" y="0"/>
              <a:ext cx="1028699" cy="1146900"/>
              <a:chOff x="0" y="0"/>
              <a:chExt cx="1028699" cy="1585913"/>
            </a:xfrm>
          </p:grpSpPr>
          <p:sp>
            <p:nvSpPr>
              <p:cNvPr id="34839"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34840"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34819" name="矩形 4"/>
          <p:cNvSpPr/>
          <p:nvPr/>
        </p:nvSpPr>
        <p:spPr>
          <a:xfrm>
            <a:off x="1304925" y="598489"/>
            <a:ext cx="2489784"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第6步：反馈</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821"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34822" name="矩形 13"/>
          <p:cNvSpPr/>
          <p:nvPr/>
        </p:nvSpPr>
        <p:spPr>
          <a:xfrm>
            <a:off x="4667250" y="2074865"/>
            <a:ext cx="3430588" cy="507831"/>
          </a:xfrm>
          <a:prstGeom prst="rect">
            <a:avLst/>
          </a:prstGeom>
          <a:noFill/>
          <a:ln w="9525">
            <a:noFill/>
          </a:ln>
        </p:spPr>
        <p:txBody>
          <a:bodyPr>
            <a:spAutoFit/>
          </a:bodyPr>
          <a:lstStyle/>
          <a:p>
            <a:pPr lvl="0" eaLnBrk="1" hangingPunct="1"/>
            <a:r>
              <a:rPr lang="zh-CN" altLang="en-US" sz="2700" b="1" dirty="0">
                <a:latin typeface="华康俪金黑W8" charset="-122"/>
                <a:ea typeface="微软雅黑" panose="020B0503020204020204" pitchFamily="34" charset="-122"/>
                <a:sym typeface="华康俪金黑W8" charset="-122"/>
              </a:rPr>
              <a:t>如何反馈？</a:t>
            </a:r>
            <a:endParaRPr lang="zh-CN" altLang="en-US" dirty="0">
              <a:latin typeface="Arial" panose="020B0604020202020204" pitchFamily="34" charset="0"/>
              <a:ea typeface="宋体" panose="02010600030101010101" pitchFamily="2" charset="-122"/>
            </a:endParaRPr>
          </a:p>
        </p:txBody>
      </p:sp>
      <p:sp>
        <p:nvSpPr>
          <p:cNvPr id="34823" name="任意多边形 14"/>
          <p:cNvSpPr/>
          <p:nvPr/>
        </p:nvSpPr>
        <p:spPr>
          <a:xfrm>
            <a:off x="5181602" y="33020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4824" name="任意多边形 45"/>
          <p:cNvSpPr/>
          <p:nvPr/>
        </p:nvSpPr>
        <p:spPr>
          <a:xfrm>
            <a:off x="5181602" y="3767139"/>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4825" name="任意多边形 46"/>
          <p:cNvSpPr/>
          <p:nvPr/>
        </p:nvSpPr>
        <p:spPr>
          <a:xfrm>
            <a:off x="5224463" y="4270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4826" name="任意多边形 47"/>
          <p:cNvSpPr/>
          <p:nvPr/>
        </p:nvSpPr>
        <p:spPr>
          <a:xfrm>
            <a:off x="5224463" y="4868863"/>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4827" name="矩形 48"/>
          <p:cNvSpPr/>
          <p:nvPr/>
        </p:nvSpPr>
        <p:spPr>
          <a:xfrm>
            <a:off x="4632327" y="2752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8" name="矩形 49"/>
          <p:cNvSpPr/>
          <p:nvPr/>
        </p:nvSpPr>
        <p:spPr>
          <a:xfrm>
            <a:off x="4667252" y="3262314"/>
            <a:ext cx="3333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9" name="矩形 50"/>
          <p:cNvSpPr/>
          <p:nvPr/>
        </p:nvSpPr>
        <p:spPr>
          <a:xfrm>
            <a:off x="4667250" y="37655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0" name="矩形 51"/>
          <p:cNvSpPr/>
          <p:nvPr/>
        </p:nvSpPr>
        <p:spPr>
          <a:xfrm>
            <a:off x="4667252" y="4346577"/>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1" name="Text Box 19"/>
          <p:cNvSpPr txBox="1"/>
          <p:nvPr/>
        </p:nvSpPr>
        <p:spPr>
          <a:xfrm>
            <a:off x="5181600" y="2936876"/>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原因分析</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34832" name="Text Box 20"/>
          <p:cNvSpPr txBox="1"/>
          <p:nvPr/>
        </p:nvSpPr>
        <p:spPr>
          <a:xfrm>
            <a:off x="5181600" y="3386140"/>
            <a:ext cx="3570208"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整改措施（控制、根治）</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34833" name="Text Box 21"/>
          <p:cNvSpPr txBox="1"/>
          <p:nvPr/>
        </p:nvSpPr>
        <p:spPr>
          <a:xfrm>
            <a:off x="5181600" y="3889376"/>
            <a:ext cx="2819400" cy="461665"/>
          </a:xfrm>
          <a:prstGeom prst="rect">
            <a:avLst/>
          </a:prstGeom>
          <a:noFill/>
          <a:ln w="9525">
            <a:noFill/>
          </a:ln>
        </p:spPr>
        <p:txBody>
          <a:bodyPr>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举一反三整改情况</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34834" name="Text Box 22"/>
          <p:cNvSpPr txBox="1"/>
          <p:nvPr/>
        </p:nvSpPr>
        <p:spPr>
          <a:xfrm>
            <a:off x="5224464" y="4449764"/>
            <a:ext cx="2031325"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领导</a:t>
            </a:r>
            <a:r>
              <a:rPr lang="en-US" altLang="x-none" sz="2400" b="1" dirty="0">
                <a:solidFill>
                  <a:schemeClr val="folHlink"/>
                </a:solidFill>
                <a:latin typeface="Arial" panose="020B0604020202020204" pitchFamily="34" charset="0"/>
                <a:ea typeface="微软雅黑" panose="020B0503020204020204" pitchFamily="34" charset="-122"/>
              </a:rPr>
              <a:t>确认</a:t>
            </a:r>
            <a:r>
              <a:rPr lang="en-US" altLang="x-none" sz="2400" b="1" dirty="0">
                <a:solidFill>
                  <a:schemeClr val="folHlink"/>
                </a:solidFill>
                <a:latin typeface="微软雅黑" panose="020B0503020204020204" pitchFamily="34" charset="-122"/>
                <a:ea typeface="微软雅黑" panose="020B0503020204020204" pitchFamily="34" charset="-122"/>
              </a:rPr>
              <a:t>签字</a:t>
            </a:r>
            <a:endParaRPr lang="en-US" altLang="x-none" sz="2400" b="1" dirty="0">
              <a:solidFill>
                <a:schemeClr val="folHlink"/>
              </a:solidFill>
              <a:latin typeface="微软雅黑" panose="020B0503020204020204" pitchFamily="34" charset="-122"/>
              <a:ea typeface="微软雅黑" panose="020B0503020204020204" pitchFamily="34" charset="-122"/>
            </a:endParaRPr>
          </a:p>
        </p:txBody>
      </p:sp>
      <p:sp>
        <p:nvSpPr>
          <p:cNvPr id="34835" name="矩形 30"/>
          <p:cNvSpPr/>
          <p:nvPr/>
        </p:nvSpPr>
        <p:spPr>
          <a:xfrm rot="-840000">
            <a:off x="1100138" y="2743196"/>
            <a:ext cx="1179512" cy="1708160"/>
          </a:xfrm>
          <a:prstGeom prst="rect">
            <a:avLst/>
          </a:prstGeom>
          <a:noFill/>
          <a:ln w="9525">
            <a:noFill/>
          </a:ln>
        </p:spPr>
        <p:txBody>
          <a:bodyPr>
            <a:spAutoFit/>
          </a:bodyPr>
          <a:lstStyle/>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整改措施</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相关资源</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完成时间</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en-US" altLang="zh-CN" sz="1400"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a typeface="宋体" panose="02010600030101010101" pitchFamily="2" charset="-122"/>
            </a:endParaRPr>
          </a:p>
        </p:txBody>
      </p:sp>
      <p:pic>
        <p:nvPicPr>
          <p:cNvPr id="34836" name="Picture 24" descr="1371791382308"/>
          <p:cNvPicPr>
            <a:picLocks noChangeAspect="1"/>
          </p:cNvPicPr>
          <p:nvPr/>
        </p:nvPicPr>
        <p:blipFill>
          <a:blip r:embed="rId1"/>
          <a:stretch>
            <a:fillRect/>
          </a:stretch>
        </p:blipFill>
        <p:spPr>
          <a:xfrm>
            <a:off x="250825" y="2074865"/>
            <a:ext cx="3759200" cy="2833687"/>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7"/>
          <p:cNvGrpSpPr/>
          <p:nvPr/>
        </p:nvGrpSpPr>
        <p:grpSpPr>
          <a:xfrm>
            <a:off x="249240" y="431800"/>
            <a:ext cx="8707437" cy="873125"/>
            <a:chOff x="0" y="0"/>
            <a:chExt cx="8999538" cy="1146900"/>
          </a:xfrm>
        </p:grpSpPr>
        <p:sp>
          <p:nvSpPr>
            <p:cNvPr id="35861"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5862" name="组合 5"/>
            <p:cNvGrpSpPr/>
            <p:nvPr/>
          </p:nvGrpSpPr>
          <p:grpSpPr>
            <a:xfrm>
              <a:off x="0" y="0"/>
              <a:ext cx="1028699" cy="1146900"/>
              <a:chOff x="0" y="0"/>
              <a:chExt cx="1028699" cy="1585913"/>
            </a:xfrm>
          </p:grpSpPr>
          <p:sp>
            <p:nvSpPr>
              <p:cNvPr id="35863"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35864"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35843" name="矩形 4"/>
          <p:cNvSpPr/>
          <p:nvPr/>
        </p:nvSpPr>
        <p:spPr>
          <a:xfrm>
            <a:off x="1304925" y="598489"/>
            <a:ext cx="2489784"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第7步：验收</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845"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35846" name="矩形 13"/>
          <p:cNvSpPr/>
          <p:nvPr/>
        </p:nvSpPr>
        <p:spPr>
          <a:xfrm>
            <a:off x="4667250" y="2074865"/>
            <a:ext cx="3430588" cy="507831"/>
          </a:xfrm>
          <a:prstGeom prst="rect">
            <a:avLst/>
          </a:prstGeom>
          <a:noFill/>
          <a:ln w="9525">
            <a:noFill/>
          </a:ln>
        </p:spPr>
        <p:txBody>
          <a:bodyPr>
            <a:spAutoFit/>
          </a:bodyPr>
          <a:lstStyle/>
          <a:p>
            <a:pPr lvl="0" eaLnBrk="1" hangingPunct="1"/>
            <a:r>
              <a:rPr lang="zh-CN" altLang="en-US" sz="2700" b="1" dirty="0">
                <a:latin typeface="华康俪金黑W8" charset="-122"/>
                <a:ea typeface="微软雅黑" panose="020B0503020204020204" pitchFamily="34" charset="-122"/>
                <a:sym typeface="华康俪金黑W8" charset="-122"/>
              </a:rPr>
              <a:t>如何验收？</a:t>
            </a:r>
            <a:endParaRPr lang="zh-CN" altLang="en-US" dirty="0">
              <a:latin typeface="Arial" panose="020B0604020202020204" pitchFamily="34" charset="0"/>
              <a:ea typeface="宋体" panose="02010600030101010101" pitchFamily="2" charset="-122"/>
            </a:endParaRPr>
          </a:p>
        </p:txBody>
      </p:sp>
      <p:sp>
        <p:nvSpPr>
          <p:cNvPr id="35847" name="任意多边形 14"/>
          <p:cNvSpPr/>
          <p:nvPr/>
        </p:nvSpPr>
        <p:spPr>
          <a:xfrm>
            <a:off x="5181602" y="33020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5848" name="任意多边形 45"/>
          <p:cNvSpPr/>
          <p:nvPr/>
        </p:nvSpPr>
        <p:spPr>
          <a:xfrm>
            <a:off x="5181602" y="3767139"/>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5849" name="任意多边形 46"/>
          <p:cNvSpPr/>
          <p:nvPr/>
        </p:nvSpPr>
        <p:spPr>
          <a:xfrm>
            <a:off x="5224463" y="4270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5851" name="矩形 48"/>
          <p:cNvSpPr/>
          <p:nvPr/>
        </p:nvSpPr>
        <p:spPr>
          <a:xfrm>
            <a:off x="4632327" y="2752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2" name="矩形 49"/>
          <p:cNvSpPr/>
          <p:nvPr/>
        </p:nvSpPr>
        <p:spPr>
          <a:xfrm>
            <a:off x="4667252" y="3262314"/>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3" name="矩形 50"/>
          <p:cNvSpPr/>
          <p:nvPr/>
        </p:nvSpPr>
        <p:spPr>
          <a:xfrm>
            <a:off x="4667250" y="37655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5" name="Text Box 19"/>
          <p:cNvSpPr txBox="1"/>
          <p:nvPr/>
        </p:nvSpPr>
        <p:spPr>
          <a:xfrm>
            <a:off x="5181601" y="2936876"/>
            <a:ext cx="2646878"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验收的流程和要求</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35856" name="Text Box 20"/>
          <p:cNvSpPr txBox="1"/>
          <p:nvPr/>
        </p:nvSpPr>
        <p:spPr>
          <a:xfrm>
            <a:off x="5181601" y="3386140"/>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验收报告</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35857" name="Text Box 21"/>
          <p:cNvSpPr txBox="1"/>
          <p:nvPr/>
        </p:nvSpPr>
        <p:spPr>
          <a:xfrm>
            <a:off x="5181602" y="3889376"/>
            <a:ext cx="2620963" cy="461665"/>
          </a:xfrm>
          <a:prstGeom prst="rect">
            <a:avLst/>
          </a:prstGeom>
          <a:noFill/>
          <a:ln w="9525">
            <a:noFill/>
          </a:ln>
        </p:spPr>
        <p:txBody>
          <a:bodyPr>
            <a:spAutoFit/>
          </a:bodyPr>
          <a:lstStyle/>
          <a:p>
            <a:pPr lvl="0" eaLnBrk="1" hangingPunct="1"/>
            <a:r>
              <a:rPr lang="zh-CN" altLang="en-US" sz="2400" b="1" dirty="0">
                <a:solidFill>
                  <a:schemeClr val="folHlink"/>
                </a:solidFill>
                <a:latin typeface="Arial" panose="020B0604020202020204" pitchFamily="34" charset="0"/>
                <a:ea typeface="微软雅黑" panose="020B0503020204020204" pitchFamily="34" charset="-122"/>
              </a:rPr>
              <a:t>验证和效果评价</a:t>
            </a:r>
            <a:endParaRPr lang="zh-CN" altLang="en-US" sz="2400" b="1" dirty="0">
              <a:solidFill>
                <a:schemeClr val="folHlink"/>
              </a:solidFill>
              <a:latin typeface="Arial" panose="020B0604020202020204" pitchFamily="34" charset="0"/>
              <a:ea typeface="微软雅黑" panose="020B0503020204020204" pitchFamily="34" charset="-122"/>
            </a:endParaRPr>
          </a:p>
        </p:txBody>
      </p:sp>
      <p:sp>
        <p:nvSpPr>
          <p:cNvPr id="35858" name="矩形 30"/>
          <p:cNvSpPr/>
          <p:nvPr/>
        </p:nvSpPr>
        <p:spPr>
          <a:xfrm rot="-840000">
            <a:off x="1100138" y="2743196"/>
            <a:ext cx="1179512" cy="1708160"/>
          </a:xfrm>
          <a:prstGeom prst="rect">
            <a:avLst/>
          </a:prstGeom>
          <a:noFill/>
          <a:ln w="9525">
            <a:noFill/>
          </a:ln>
        </p:spPr>
        <p:txBody>
          <a:bodyPr>
            <a:spAutoFit/>
          </a:bodyPr>
          <a:lstStyle/>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整改措施</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相关资源</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完成时间</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en-US" altLang="zh-CN" sz="1400"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a typeface="宋体" panose="02010600030101010101" pitchFamily="2" charset="-122"/>
            </a:endParaRPr>
          </a:p>
        </p:txBody>
      </p:sp>
      <p:pic>
        <p:nvPicPr>
          <p:cNvPr id="35859" name="Picture 23" descr="11183879"/>
          <p:cNvPicPr>
            <a:picLocks noChangeAspect="1"/>
          </p:cNvPicPr>
          <p:nvPr/>
        </p:nvPicPr>
        <p:blipFill>
          <a:blip r:embed="rId1"/>
          <a:srcRect t="6760" r="7010" b="8797"/>
          <a:stretch>
            <a:fillRect/>
          </a:stretch>
        </p:blipFill>
        <p:spPr>
          <a:xfrm>
            <a:off x="293690" y="1671639"/>
            <a:ext cx="3716337" cy="4460875"/>
          </a:xfrm>
          <a:prstGeom prst="rect">
            <a:avLst/>
          </a:prstGeom>
          <a:noFill/>
          <a:ln w="9525">
            <a:noFill/>
          </a:ln>
        </p:spPr>
      </p:pic>
      <p:pic>
        <p:nvPicPr>
          <p:cNvPr id="35860" name="Picture 24" descr="20100203_4f3cbc1cc58d508d415fuhhvyBtwJF3D"/>
          <p:cNvPicPr>
            <a:picLocks noChangeAspect="1"/>
          </p:cNvPicPr>
          <p:nvPr/>
        </p:nvPicPr>
        <p:blipFill>
          <a:blip r:embed="rId2"/>
          <a:srcRect l="88782" t="2724" b="73772"/>
          <a:stretch>
            <a:fillRect/>
          </a:stretch>
        </p:blipFill>
        <p:spPr>
          <a:xfrm rot="840000">
            <a:off x="2595563" y="4908551"/>
            <a:ext cx="666750" cy="11176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7"/>
          <p:cNvGrpSpPr/>
          <p:nvPr/>
        </p:nvGrpSpPr>
        <p:grpSpPr>
          <a:xfrm>
            <a:off x="249240" y="431800"/>
            <a:ext cx="8707437" cy="873125"/>
            <a:chOff x="0" y="0"/>
            <a:chExt cx="8999538" cy="1146900"/>
          </a:xfrm>
        </p:grpSpPr>
        <p:sp>
          <p:nvSpPr>
            <p:cNvPr id="36887"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6888" name="组合 5"/>
            <p:cNvGrpSpPr/>
            <p:nvPr/>
          </p:nvGrpSpPr>
          <p:grpSpPr>
            <a:xfrm>
              <a:off x="0" y="0"/>
              <a:ext cx="1028699" cy="1146900"/>
              <a:chOff x="0" y="0"/>
              <a:chExt cx="1028699" cy="1585913"/>
            </a:xfrm>
          </p:grpSpPr>
          <p:sp>
            <p:nvSpPr>
              <p:cNvPr id="36889"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36890"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36867" name="矩形 4"/>
          <p:cNvSpPr/>
          <p:nvPr/>
        </p:nvSpPr>
        <p:spPr>
          <a:xfrm>
            <a:off x="1304926" y="598489"/>
            <a:ext cx="2489784"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第8步：总结</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869"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36870" name="矩形 13"/>
          <p:cNvSpPr/>
          <p:nvPr/>
        </p:nvSpPr>
        <p:spPr>
          <a:xfrm>
            <a:off x="4667250" y="2074865"/>
            <a:ext cx="3430588" cy="507831"/>
          </a:xfrm>
          <a:prstGeom prst="rect">
            <a:avLst/>
          </a:prstGeom>
          <a:noFill/>
          <a:ln w="9525">
            <a:noFill/>
          </a:ln>
        </p:spPr>
        <p:txBody>
          <a:bodyPr>
            <a:spAutoFit/>
          </a:bodyPr>
          <a:lstStyle/>
          <a:p>
            <a:pPr lvl="0" eaLnBrk="1" hangingPunct="1"/>
            <a:r>
              <a:rPr lang="zh-CN" altLang="en-US" sz="2700" b="1" dirty="0">
                <a:latin typeface="华康俪金黑W8" charset="-122"/>
                <a:ea typeface="微软雅黑" panose="020B0503020204020204" pitchFamily="34" charset="-122"/>
                <a:sym typeface="华康俪金黑W8" charset="-122"/>
              </a:rPr>
              <a:t>如何总结？</a:t>
            </a:r>
            <a:endParaRPr lang="zh-CN" altLang="en-US" dirty="0">
              <a:latin typeface="Arial" panose="020B0604020202020204" pitchFamily="34" charset="0"/>
              <a:ea typeface="宋体" panose="02010600030101010101" pitchFamily="2" charset="-122"/>
            </a:endParaRPr>
          </a:p>
        </p:txBody>
      </p:sp>
      <p:sp>
        <p:nvSpPr>
          <p:cNvPr id="36871" name="任意多边形 14"/>
          <p:cNvSpPr/>
          <p:nvPr/>
        </p:nvSpPr>
        <p:spPr>
          <a:xfrm>
            <a:off x="5181602" y="33020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6872" name="任意多边形 45"/>
          <p:cNvSpPr/>
          <p:nvPr/>
        </p:nvSpPr>
        <p:spPr>
          <a:xfrm>
            <a:off x="5181602" y="3767139"/>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6873" name="任意多边形 46"/>
          <p:cNvSpPr/>
          <p:nvPr/>
        </p:nvSpPr>
        <p:spPr>
          <a:xfrm>
            <a:off x="5224463" y="4270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6874" name="任意多边形 47"/>
          <p:cNvSpPr/>
          <p:nvPr/>
        </p:nvSpPr>
        <p:spPr>
          <a:xfrm>
            <a:off x="5267327" y="4778375"/>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6875" name="矩形 48"/>
          <p:cNvSpPr/>
          <p:nvPr/>
        </p:nvSpPr>
        <p:spPr>
          <a:xfrm>
            <a:off x="4632327" y="2752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6" name="矩形 49"/>
          <p:cNvSpPr/>
          <p:nvPr/>
        </p:nvSpPr>
        <p:spPr>
          <a:xfrm>
            <a:off x="4667252" y="3262314"/>
            <a:ext cx="3333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7" name="矩形 50"/>
          <p:cNvSpPr/>
          <p:nvPr/>
        </p:nvSpPr>
        <p:spPr>
          <a:xfrm>
            <a:off x="4667250" y="37655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8" name="矩形 51"/>
          <p:cNvSpPr/>
          <p:nvPr/>
        </p:nvSpPr>
        <p:spPr>
          <a:xfrm>
            <a:off x="4667252" y="4267201"/>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9" name="Text Box 19"/>
          <p:cNvSpPr txBox="1"/>
          <p:nvPr/>
        </p:nvSpPr>
        <p:spPr>
          <a:xfrm>
            <a:off x="5181600" y="2936876"/>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好的做法</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6880" name="Text Box 20"/>
          <p:cNvSpPr txBox="1"/>
          <p:nvPr/>
        </p:nvSpPr>
        <p:spPr>
          <a:xfrm>
            <a:off x="5181601" y="3386140"/>
            <a:ext cx="3877985"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存在的问题（共性、个性）</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6881" name="Text Box 21"/>
          <p:cNvSpPr txBox="1"/>
          <p:nvPr/>
        </p:nvSpPr>
        <p:spPr>
          <a:xfrm>
            <a:off x="5181600" y="3889376"/>
            <a:ext cx="2478088" cy="461665"/>
          </a:xfrm>
          <a:prstGeom prst="rect">
            <a:avLst/>
          </a:prstGeom>
          <a:noFill/>
          <a:ln w="9525">
            <a:noFill/>
          </a:ln>
        </p:spPr>
        <p:txBody>
          <a:bodyPr>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下一步措施要求</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6882" name="Text Box 22"/>
          <p:cNvSpPr txBox="1"/>
          <p:nvPr/>
        </p:nvSpPr>
        <p:spPr>
          <a:xfrm>
            <a:off x="5246689" y="4411664"/>
            <a:ext cx="800219"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公示</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6883" name="矩形 30"/>
          <p:cNvSpPr/>
          <p:nvPr/>
        </p:nvSpPr>
        <p:spPr>
          <a:xfrm rot="-840000">
            <a:off x="1100138" y="2743196"/>
            <a:ext cx="1179512" cy="1708160"/>
          </a:xfrm>
          <a:prstGeom prst="rect">
            <a:avLst/>
          </a:prstGeom>
          <a:noFill/>
          <a:ln w="9525">
            <a:noFill/>
          </a:ln>
        </p:spPr>
        <p:txBody>
          <a:bodyPr>
            <a:spAutoFit/>
          </a:bodyPr>
          <a:lstStyle/>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整改措施</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相关资源</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完成时间</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en-US" altLang="zh-CN" sz="1400"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a typeface="宋体" panose="02010600030101010101" pitchFamily="2" charset="-122"/>
            </a:endParaRPr>
          </a:p>
        </p:txBody>
      </p:sp>
      <p:pic>
        <p:nvPicPr>
          <p:cNvPr id="36884" name="Picture 24" descr="总结"/>
          <p:cNvPicPr>
            <a:picLocks noChangeAspect="1"/>
          </p:cNvPicPr>
          <p:nvPr/>
        </p:nvPicPr>
        <p:blipFill>
          <a:blip r:embed="rId1"/>
          <a:stretch>
            <a:fillRect/>
          </a:stretch>
        </p:blipFill>
        <p:spPr>
          <a:xfrm>
            <a:off x="250827" y="1854201"/>
            <a:ext cx="3838575" cy="3049588"/>
          </a:xfrm>
          <a:prstGeom prst="rect">
            <a:avLst/>
          </a:prstGeom>
          <a:noFill/>
          <a:ln w="9525">
            <a:noFill/>
          </a:ln>
        </p:spPr>
      </p:pic>
      <p:pic>
        <p:nvPicPr>
          <p:cNvPr id="36885" name="Picture 25" descr="录入"/>
          <p:cNvPicPr>
            <a:picLocks noChangeAspect="1"/>
          </p:cNvPicPr>
          <p:nvPr/>
        </p:nvPicPr>
        <p:blipFill>
          <a:blip r:embed="rId2"/>
          <a:stretch>
            <a:fillRect/>
          </a:stretch>
        </p:blipFill>
        <p:spPr>
          <a:xfrm>
            <a:off x="501652" y="5321302"/>
            <a:ext cx="1236663" cy="1109663"/>
          </a:xfrm>
          <a:prstGeom prst="rect">
            <a:avLst/>
          </a:prstGeom>
          <a:noFill/>
          <a:ln w="9525">
            <a:noFill/>
          </a:ln>
        </p:spPr>
      </p:pic>
      <p:sp>
        <p:nvSpPr>
          <p:cNvPr id="36886" name="Rectangle 26"/>
          <p:cNvSpPr/>
          <p:nvPr/>
        </p:nvSpPr>
        <p:spPr>
          <a:xfrm rot="-146261">
            <a:off x="1176377" y="2719667"/>
            <a:ext cx="1107996" cy="369332"/>
          </a:xfrm>
          <a:prstGeom prst="rect">
            <a:avLst/>
          </a:prstGeom>
          <a:noFill/>
          <a:ln w="9525">
            <a:noFill/>
          </a:ln>
        </p:spPr>
        <p:txBody>
          <a:bodyPr wrap="none">
            <a:spAutoFit/>
          </a:bodyPr>
          <a:lstStyle/>
          <a:p>
            <a:pPr lvl="0" eaLnBrk="1" hangingPunct="1"/>
            <a:r>
              <a:rPr lang="zh-CN" altLang="en-US" b="1" dirty="0">
                <a:solidFill>
                  <a:schemeClr val="bg2"/>
                </a:solidFill>
                <a:latin typeface="Arial" panose="020B0604020202020204" pitchFamily="34" charset="0"/>
                <a:ea typeface="微软雅黑" panose="020B0503020204020204" pitchFamily="34" charset="-122"/>
                <a:sym typeface="华康俪金黑W8" charset="-122"/>
              </a:rPr>
              <a:t>检查总结</a:t>
            </a:r>
            <a:endParaRPr lang="zh-CN" altLang="en-US" b="1" dirty="0">
              <a:solidFill>
                <a:schemeClr val="bg2"/>
              </a:solidFill>
              <a:latin typeface="Arial" panose="020B0604020202020204" pitchFamily="34" charset="0"/>
              <a:ea typeface="微软雅黑" panose="020B0503020204020204" pitchFamily="34" charset="-122"/>
              <a:sym typeface="华康俪金黑W8"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7"/>
          <p:cNvGrpSpPr/>
          <p:nvPr/>
        </p:nvGrpSpPr>
        <p:grpSpPr>
          <a:xfrm>
            <a:off x="249240" y="431800"/>
            <a:ext cx="8707437" cy="873125"/>
            <a:chOff x="0" y="0"/>
            <a:chExt cx="8999538" cy="1146900"/>
          </a:xfrm>
        </p:grpSpPr>
        <p:sp>
          <p:nvSpPr>
            <p:cNvPr id="37909"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7910" name="组合 5"/>
            <p:cNvGrpSpPr/>
            <p:nvPr/>
          </p:nvGrpSpPr>
          <p:grpSpPr>
            <a:xfrm>
              <a:off x="0" y="0"/>
              <a:ext cx="1028699" cy="1146900"/>
              <a:chOff x="0" y="0"/>
              <a:chExt cx="1028699" cy="1585913"/>
            </a:xfrm>
          </p:grpSpPr>
          <p:sp>
            <p:nvSpPr>
              <p:cNvPr id="37911"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37912"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37891" name="矩形 4"/>
          <p:cNvSpPr/>
          <p:nvPr/>
        </p:nvSpPr>
        <p:spPr>
          <a:xfrm>
            <a:off x="1304926" y="598489"/>
            <a:ext cx="2489784"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a:t>
            </a:r>
            <a:r>
              <a:rPr lang="en-US" altLang="zh-CN" sz="3200" b="1" dirty="0">
                <a:solidFill>
                  <a:srgbClr val="FFC000"/>
                </a:solidFill>
                <a:latin typeface="微软雅黑" panose="020B0503020204020204" pitchFamily="34" charset="-122"/>
                <a:ea typeface="微软雅黑" panose="020B0503020204020204" pitchFamily="34" charset="-122"/>
                <a:sym typeface="华康俪金黑W8" charset="-122"/>
              </a:rPr>
              <a:t>9</a:t>
            </a:r>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步：台账</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893" name="直接连接符 10"/>
          <p:cNvSpPr/>
          <p:nvPr/>
        </p:nvSpPr>
        <p:spPr>
          <a:xfrm>
            <a:off x="4340225" y="2074863"/>
            <a:ext cx="1588" cy="3438525"/>
          </a:xfrm>
          <a:prstGeom prst="line">
            <a:avLst/>
          </a:prstGeom>
          <a:ln w="6350" cap="flat" cmpd="sng">
            <a:solidFill>
              <a:srgbClr val="FFC000"/>
            </a:solidFill>
            <a:prstDash val="solid"/>
            <a:headEnd type="none" w="med" len="med"/>
            <a:tailEnd type="none" w="med" len="med"/>
          </a:ln>
        </p:spPr>
      </p:sp>
      <p:sp>
        <p:nvSpPr>
          <p:cNvPr id="37894" name="矩形 13"/>
          <p:cNvSpPr/>
          <p:nvPr/>
        </p:nvSpPr>
        <p:spPr>
          <a:xfrm>
            <a:off x="4667252" y="2074863"/>
            <a:ext cx="4289425" cy="523220"/>
          </a:xfrm>
          <a:prstGeom prst="rect">
            <a:avLst/>
          </a:prstGeom>
          <a:noFill/>
          <a:ln w="9525">
            <a:noFill/>
          </a:ln>
        </p:spPr>
        <p:txBody>
          <a:bodyPr>
            <a:spAutoFit/>
          </a:bodyPr>
          <a:lstStyle/>
          <a:p>
            <a:pPr lvl="0" eaLnBrk="1" hangingPunct="1"/>
            <a:r>
              <a:rPr lang="zh-CN" altLang="en-US" sz="2800" b="1" dirty="0">
                <a:latin typeface="华康俪金黑W8" charset="-122"/>
                <a:ea typeface="微软雅黑" panose="020B0503020204020204" pitchFamily="34" charset="-122"/>
                <a:sym typeface="华康俪金黑W8" charset="-122"/>
              </a:rPr>
              <a:t>如何</a:t>
            </a:r>
            <a:r>
              <a:rPr lang="zh-CN" altLang="en-US" sz="2800" b="1" dirty="0">
                <a:latin typeface="Arial" panose="020B0604020202020204" pitchFamily="34" charset="0"/>
                <a:ea typeface="微软雅黑" panose="020B0503020204020204" pitchFamily="34" charset="-122"/>
              </a:rPr>
              <a:t>建立排查治理台帐</a:t>
            </a:r>
            <a:r>
              <a:rPr lang="zh-CN" altLang="en-US" b="1" dirty="0">
                <a:latin typeface="Arial" panose="020B0604020202020204" pitchFamily="34" charset="0"/>
                <a:ea typeface="宋体" panose="02010600030101010101" pitchFamily="2" charset="-122"/>
                <a:sym typeface="华康俪金黑W8" charset="-122"/>
              </a:rPr>
              <a:t> </a:t>
            </a:r>
            <a:r>
              <a:rPr lang="zh-CN" altLang="en-US" sz="2700" b="1" dirty="0">
                <a:latin typeface="华康俪金黑W8" charset="-122"/>
                <a:ea typeface="微软雅黑" panose="020B0503020204020204" pitchFamily="34" charset="-122"/>
                <a:sym typeface="华康俪金黑W8" charset="-122"/>
              </a:rPr>
              <a:t>？</a:t>
            </a:r>
            <a:endParaRPr lang="zh-CN" altLang="en-US" sz="2700" b="1" dirty="0">
              <a:latin typeface="华康俪金黑W8" charset="-122"/>
              <a:ea typeface="微软雅黑" panose="020B0503020204020204" pitchFamily="34" charset="-122"/>
              <a:sym typeface="华康俪金黑W8" charset="-122"/>
            </a:endParaRPr>
          </a:p>
        </p:txBody>
      </p:sp>
      <p:sp>
        <p:nvSpPr>
          <p:cNvPr id="37895" name="任意多边形 14"/>
          <p:cNvSpPr/>
          <p:nvPr/>
        </p:nvSpPr>
        <p:spPr>
          <a:xfrm>
            <a:off x="5181602" y="3302000"/>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7896" name="任意多边形 45"/>
          <p:cNvSpPr/>
          <p:nvPr/>
        </p:nvSpPr>
        <p:spPr>
          <a:xfrm>
            <a:off x="5181602" y="3767139"/>
            <a:ext cx="2830513" cy="76200"/>
          </a:xfrm>
          <a:custGeom>
            <a:avLst/>
            <a:gdLst>
              <a:gd name="txL" fmla="*/ 0 w 2830285"/>
              <a:gd name="txT" fmla="*/ 0 h 76200"/>
              <a:gd name="txR" fmla="*/ 2830285 w 2830285"/>
              <a:gd name="txB" fmla="*/ 76200 h 76200"/>
            </a:gdLst>
            <a:ahLst/>
            <a:cxnLst>
              <a:cxn ang="0">
                <a:pos x="0" y="10664"/>
              </a:cxn>
              <a:cxn ang="0">
                <a:pos x="59412" y="65314"/>
              </a:cxn>
              <a:cxn ang="0">
                <a:pos x="12693"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7897" name="任意多边形 46"/>
          <p:cNvSpPr/>
          <p:nvPr/>
        </p:nvSpPr>
        <p:spPr>
          <a:xfrm>
            <a:off x="5224463" y="4270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7898" name="任意多边形 47"/>
          <p:cNvSpPr/>
          <p:nvPr/>
        </p:nvSpPr>
        <p:spPr>
          <a:xfrm>
            <a:off x="5246688" y="4778375"/>
            <a:ext cx="2830512" cy="76200"/>
          </a:xfrm>
          <a:custGeom>
            <a:avLst/>
            <a:gdLst>
              <a:gd name="txL" fmla="*/ 0 w 2830285"/>
              <a:gd name="txT" fmla="*/ 0 h 76200"/>
              <a:gd name="txR" fmla="*/ 2830285 w 2830285"/>
              <a:gd name="txB" fmla="*/ 76200 h 76200"/>
            </a:gdLst>
            <a:ahLst/>
            <a:cxnLst>
              <a:cxn ang="0">
                <a:pos x="0" y="10664"/>
              </a:cxn>
              <a:cxn ang="0">
                <a:pos x="59410" y="65314"/>
              </a:cxn>
              <a:cxn ang="0">
                <a:pos x="12692" y="0"/>
              </a:cxn>
            </a:cxnLst>
            <a:rect l="txL" t="txT" r="txR" b="txB"/>
            <a:pathLst>
              <a:path w="2830285" h="76200">
                <a:moveTo>
                  <a:pt x="0" y="76200"/>
                </a:moveTo>
                <a:lnTo>
                  <a:pt x="1894114" y="65314"/>
                </a:lnTo>
                <a:cubicBezTo>
                  <a:pt x="2365828" y="52614"/>
                  <a:pt x="2650671" y="3629"/>
                  <a:pt x="2830285" y="0"/>
                </a:cubicBezTo>
              </a:path>
            </a:pathLst>
          </a:custGeom>
          <a:noFill/>
          <a:ln w="28575" cap="flat" cmpd="sng">
            <a:solidFill>
              <a:srgbClr val="FFCC00">
                <a:alpha val="100000"/>
              </a:srgbClr>
            </a:solidFill>
            <a:prstDash val="solid"/>
            <a:miter lim="800000"/>
            <a:headEnd type="none" w="med" len="med"/>
            <a:tailEnd type="none" w="med" len="med"/>
          </a:ln>
        </p:spPr>
        <p:txBody>
          <a:bodyPr/>
          <a:lstStyle/>
          <a:p>
            <a:endParaRPr lang="zh-CN" altLang="en-US"/>
          </a:p>
        </p:txBody>
      </p:sp>
      <p:sp>
        <p:nvSpPr>
          <p:cNvPr id="37899" name="矩形 48"/>
          <p:cNvSpPr/>
          <p:nvPr/>
        </p:nvSpPr>
        <p:spPr>
          <a:xfrm>
            <a:off x="4632327" y="2752726"/>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0" name="矩形 49"/>
          <p:cNvSpPr/>
          <p:nvPr/>
        </p:nvSpPr>
        <p:spPr>
          <a:xfrm>
            <a:off x="4667252" y="3262314"/>
            <a:ext cx="3333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1" name="矩形 50"/>
          <p:cNvSpPr/>
          <p:nvPr/>
        </p:nvSpPr>
        <p:spPr>
          <a:xfrm>
            <a:off x="4667250" y="3765551"/>
            <a:ext cx="501650"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2" name="矩形 51"/>
          <p:cNvSpPr/>
          <p:nvPr/>
        </p:nvSpPr>
        <p:spPr>
          <a:xfrm>
            <a:off x="4667252" y="4267201"/>
            <a:ext cx="549275" cy="646331"/>
          </a:xfrm>
          <a:prstGeom prst="rect">
            <a:avLst/>
          </a:prstGeom>
          <a:noFill/>
          <a:ln w="9525">
            <a:noFill/>
          </a:ln>
        </p:spPr>
        <p:txBody>
          <a:bodyPr>
            <a:spAutoFit/>
          </a:bodyPr>
          <a:lstStyle/>
          <a:p>
            <a:pPr lvl="0" eaLnBrk="1" hangingPunct="1">
              <a:lnSpc>
                <a:spcPct val="150000"/>
              </a:lnSpc>
            </a:pPr>
            <a:r>
              <a:rPr lang="en-US" altLang="zh-CN"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x-none" sz="2400" b="1" dirty="0">
              <a:solidFill>
                <a:schemeClr val="fo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3" name="Text Box 19"/>
          <p:cNvSpPr txBox="1"/>
          <p:nvPr/>
        </p:nvSpPr>
        <p:spPr>
          <a:xfrm>
            <a:off x="5181601" y="2936876"/>
            <a:ext cx="1723549"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内容及要求</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7904" name="Text Box 20"/>
          <p:cNvSpPr txBox="1"/>
          <p:nvPr/>
        </p:nvSpPr>
        <p:spPr>
          <a:xfrm>
            <a:off x="5181600" y="3386140"/>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录入系统</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7905" name="Text Box 21"/>
          <p:cNvSpPr txBox="1"/>
          <p:nvPr/>
        </p:nvSpPr>
        <p:spPr>
          <a:xfrm>
            <a:off x="5181602" y="3889376"/>
            <a:ext cx="1444625" cy="461665"/>
          </a:xfrm>
          <a:prstGeom prst="rect">
            <a:avLst/>
          </a:prstGeom>
          <a:noFill/>
          <a:ln w="9525">
            <a:noFill/>
          </a:ln>
        </p:spPr>
        <p:txBody>
          <a:bodyPr>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建立档案</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7906" name="Text Box 22"/>
          <p:cNvSpPr txBox="1"/>
          <p:nvPr/>
        </p:nvSpPr>
        <p:spPr>
          <a:xfrm>
            <a:off x="5246688" y="4411664"/>
            <a:ext cx="1415772" cy="461665"/>
          </a:xfrm>
          <a:prstGeom prst="rect">
            <a:avLst/>
          </a:prstGeom>
          <a:noFill/>
          <a:ln w="9525">
            <a:noFill/>
          </a:ln>
        </p:spPr>
        <p:txBody>
          <a:bodyPr wrap="none">
            <a:spAutoFit/>
          </a:bodyPr>
          <a:lstStyle/>
          <a:p>
            <a:pPr lvl="0" eaLnBrk="1" hangingPunct="1"/>
            <a:r>
              <a:rPr lang="zh-CN" altLang="en-US" sz="2400" b="1" dirty="0">
                <a:solidFill>
                  <a:schemeClr val="folHlink"/>
                </a:solidFill>
                <a:latin typeface="微软雅黑" panose="020B0503020204020204" pitchFamily="34" charset="-122"/>
                <a:ea typeface="微软雅黑" panose="020B0503020204020204" pitchFamily="34" charset="-122"/>
              </a:rPr>
              <a:t>定期分析</a:t>
            </a:r>
            <a:endParaRPr lang="zh-CN" altLang="en-US" sz="2400" b="1" dirty="0">
              <a:solidFill>
                <a:schemeClr val="folHlink"/>
              </a:solidFill>
              <a:latin typeface="微软雅黑" panose="020B0503020204020204" pitchFamily="34" charset="-122"/>
              <a:ea typeface="微软雅黑" panose="020B0503020204020204" pitchFamily="34" charset="-122"/>
            </a:endParaRPr>
          </a:p>
        </p:txBody>
      </p:sp>
      <p:sp>
        <p:nvSpPr>
          <p:cNvPr id="37907" name="矩形 30"/>
          <p:cNvSpPr/>
          <p:nvPr/>
        </p:nvSpPr>
        <p:spPr>
          <a:xfrm rot="-840000">
            <a:off x="1100138" y="2743196"/>
            <a:ext cx="1179512" cy="1708160"/>
          </a:xfrm>
          <a:prstGeom prst="rect">
            <a:avLst/>
          </a:prstGeom>
          <a:noFill/>
          <a:ln w="9525">
            <a:noFill/>
          </a:ln>
        </p:spPr>
        <p:txBody>
          <a:bodyPr>
            <a:spAutoFit/>
          </a:bodyPr>
          <a:lstStyle/>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整改措施</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相关资源</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完成时间</a:t>
            </a:r>
            <a:endParaRPr lang="en-US" altLang="x-none"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en-US" altLang="zh-CN" sz="1400"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a typeface="宋体" panose="02010600030101010101" pitchFamily="2" charset="-122"/>
            </a:endParaRPr>
          </a:p>
        </p:txBody>
      </p:sp>
      <p:pic>
        <p:nvPicPr>
          <p:cNvPr id="37908" name="Picture 25" descr="录入"/>
          <p:cNvPicPr>
            <a:picLocks noChangeAspect="1"/>
          </p:cNvPicPr>
          <p:nvPr/>
        </p:nvPicPr>
        <p:blipFill>
          <a:blip r:embed="rId1"/>
          <a:stretch>
            <a:fillRect/>
          </a:stretch>
        </p:blipFill>
        <p:spPr>
          <a:xfrm>
            <a:off x="625477" y="2074865"/>
            <a:ext cx="3146425" cy="33607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p:nvPr/>
        </p:nvSpPr>
        <p:spPr>
          <a:xfrm>
            <a:off x="2428875" y="1276351"/>
            <a:ext cx="5983288" cy="5184775"/>
          </a:xfrm>
          <a:prstGeom prst="roundRect">
            <a:avLst>
              <a:gd name="adj" fmla="val 6819"/>
            </a:avLst>
          </a:prstGeom>
          <a:gradFill rotWithShape="1">
            <a:gsLst>
              <a:gs pos="0">
                <a:srgbClr val="FFFFFF">
                  <a:alpha val="67998"/>
                </a:srgbClr>
              </a:gs>
              <a:gs pos="100000">
                <a:srgbClr val="F6D766">
                  <a:alpha val="70000"/>
                </a:srgbClr>
              </a:gs>
            </a:gsLst>
            <a:lin ang="0" scaled="1"/>
            <a:tileRect/>
          </a:gradFill>
          <a:ln w="34925" cap="flat" cmpd="sng">
            <a:solidFill>
              <a:srgbClr val="FFCC00"/>
            </a:solidFill>
            <a:prstDash val="solid"/>
            <a:headEnd type="none" w="med" len="med"/>
            <a:tailEnd type="none" w="med" len="med"/>
          </a:ln>
        </p:spPr>
        <p:txBody>
          <a:bodyPr lIns="64922" tIns="32461" rIns="64922" bIns="32461" anchor="ctr"/>
          <a:lstStyle/>
          <a:p>
            <a:pPr lvl="0" algn="ctr" eaLnBrk="1" hangingPunct="1"/>
            <a:endParaRPr lang="zh-CN" altLang="en-US" dirty="0">
              <a:latin typeface="Arial" panose="020B0604020202020204" pitchFamily="34" charset="0"/>
              <a:ea typeface="宋体" panose="02010600030101010101" pitchFamily="2" charset="-122"/>
            </a:endParaRPr>
          </a:p>
        </p:txBody>
      </p:sp>
      <p:sp>
        <p:nvSpPr>
          <p:cNvPr id="4099" name="AutoShape 3"/>
          <p:cNvSpPr/>
          <p:nvPr/>
        </p:nvSpPr>
        <p:spPr>
          <a:xfrm>
            <a:off x="319088" y="1279526"/>
            <a:ext cx="1706562" cy="5184775"/>
          </a:xfrm>
          <a:prstGeom prst="roundRect">
            <a:avLst>
              <a:gd name="adj" fmla="val 24481"/>
            </a:avLst>
          </a:prstGeom>
          <a:gradFill rotWithShape="1">
            <a:gsLst>
              <a:gs pos="0">
                <a:srgbClr val="D9FF6D">
                  <a:alpha val="78998"/>
                </a:srgbClr>
              </a:gs>
              <a:gs pos="100000">
                <a:srgbClr val="FFFFFF">
                  <a:alpha val="78998"/>
                </a:srgbClr>
              </a:gs>
            </a:gsLst>
            <a:lin ang="0" scaled="1"/>
            <a:tileRect/>
          </a:gradFill>
          <a:ln w="34925" cap="flat" cmpd="sng">
            <a:solidFill>
              <a:srgbClr val="99CC00"/>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4100" name="Group 4"/>
          <p:cNvGrpSpPr/>
          <p:nvPr/>
        </p:nvGrpSpPr>
        <p:grpSpPr>
          <a:xfrm rot="5400000">
            <a:off x="2024065" y="2024064"/>
            <a:ext cx="592137" cy="681037"/>
            <a:chOff x="0" y="0"/>
            <a:chExt cx="312" cy="420"/>
          </a:xfrm>
        </p:grpSpPr>
        <p:grpSp>
          <p:nvGrpSpPr>
            <p:cNvPr id="4145" name="Group 5"/>
            <p:cNvGrpSpPr/>
            <p:nvPr/>
          </p:nvGrpSpPr>
          <p:grpSpPr>
            <a:xfrm>
              <a:off x="182" y="2"/>
              <a:ext cx="130" cy="418"/>
              <a:chOff x="0" y="0"/>
              <a:chExt cx="130" cy="418"/>
            </a:xfrm>
          </p:grpSpPr>
          <p:sp>
            <p:nvSpPr>
              <p:cNvPr id="4152" name="Oval 6"/>
              <p:cNvSpPr/>
              <p:nvPr/>
            </p:nvSpPr>
            <p:spPr>
              <a:xfrm>
                <a:off x="0" y="0"/>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153" name="Oval 7"/>
              <p:cNvSpPr/>
              <p:nvPr/>
            </p:nvSpPr>
            <p:spPr>
              <a:xfrm>
                <a:off x="4" y="298"/>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4154" name="AutoShape 8"/>
              <p:cNvGrpSpPr/>
              <p:nvPr/>
            </p:nvGrpSpPr>
            <p:grpSpPr>
              <a:xfrm rot="-5400000">
                <a:off x="-87" y="171"/>
                <a:ext cx="308" cy="67"/>
                <a:chOff x="0" y="0"/>
                <a:chExt cx="499872" cy="128016"/>
              </a:xfrm>
            </p:grpSpPr>
            <p:pic>
              <p:nvPicPr>
                <p:cNvPr id="4155" name="AutoShape 8"/>
                <p:cNvPicPr/>
                <p:nvPr/>
              </p:nvPicPr>
              <p:blipFill>
                <a:blip r:embed="rId1"/>
                <a:stretch>
                  <a:fillRect/>
                </a:stretch>
              </p:blipFill>
              <p:spPr>
                <a:xfrm>
                  <a:off x="0" y="0"/>
                  <a:ext cx="499872" cy="128016"/>
                </a:xfrm>
                <a:prstGeom prst="rect">
                  <a:avLst/>
                </a:prstGeom>
                <a:noFill/>
                <a:ln w="9525">
                  <a:noFill/>
                </a:ln>
              </p:spPr>
            </p:pic>
            <p:sp>
              <p:nvSpPr>
                <p:cNvPr id="4156" name="Text Box 10"/>
                <p:cNvSpPr txBox="1"/>
                <p:nvPr/>
              </p:nvSpPr>
              <p:spPr>
                <a:xfrm rot="5400000">
                  <a:off x="208279" y="-162376"/>
                  <a:ext cx="83204" cy="453125"/>
                </a:xfrm>
                <a:prstGeom prst="rect">
                  <a:avLst/>
                </a:prstGeom>
                <a:noFill/>
                <a:ln w="9525">
                  <a:noFill/>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4146" name="Group 9"/>
            <p:cNvGrpSpPr/>
            <p:nvPr/>
          </p:nvGrpSpPr>
          <p:grpSpPr>
            <a:xfrm>
              <a:off x="0" y="0"/>
              <a:ext cx="130" cy="418"/>
              <a:chOff x="0" y="0"/>
              <a:chExt cx="130" cy="418"/>
            </a:xfrm>
          </p:grpSpPr>
          <p:sp>
            <p:nvSpPr>
              <p:cNvPr id="4147" name="Oval 10"/>
              <p:cNvSpPr/>
              <p:nvPr/>
            </p:nvSpPr>
            <p:spPr>
              <a:xfrm>
                <a:off x="0" y="0"/>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148" name="Oval 11"/>
              <p:cNvSpPr/>
              <p:nvPr/>
            </p:nvSpPr>
            <p:spPr>
              <a:xfrm>
                <a:off x="4" y="298"/>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4149" name="AutoShape 12"/>
              <p:cNvGrpSpPr/>
              <p:nvPr/>
            </p:nvGrpSpPr>
            <p:grpSpPr>
              <a:xfrm rot="-5400000">
                <a:off x="-86" y="168"/>
                <a:ext cx="308" cy="71"/>
                <a:chOff x="0" y="0"/>
                <a:chExt cx="499872" cy="134112"/>
              </a:xfrm>
            </p:grpSpPr>
            <p:pic>
              <p:nvPicPr>
                <p:cNvPr id="4150" name="AutoShape 12"/>
                <p:cNvPicPr/>
                <p:nvPr/>
              </p:nvPicPr>
              <p:blipFill>
                <a:blip r:embed="rId2"/>
                <a:stretch>
                  <a:fillRect/>
                </a:stretch>
              </p:blipFill>
              <p:spPr>
                <a:xfrm>
                  <a:off x="0" y="0"/>
                  <a:ext cx="499872" cy="134112"/>
                </a:xfrm>
                <a:prstGeom prst="rect">
                  <a:avLst/>
                </a:prstGeom>
                <a:noFill/>
                <a:ln w="9525">
                  <a:noFill/>
                </a:ln>
              </p:spPr>
            </p:pic>
            <p:sp>
              <p:nvSpPr>
                <p:cNvPr id="4151" name="Text Box 16"/>
                <p:cNvSpPr txBox="1"/>
                <p:nvPr/>
              </p:nvSpPr>
              <p:spPr>
                <a:xfrm rot="5400000">
                  <a:off x="205434" y="-160317"/>
                  <a:ext cx="83204" cy="453125"/>
                </a:xfrm>
                <a:prstGeom prst="rect">
                  <a:avLst/>
                </a:prstGeom>
                <a:noFill/>
                <a:ln w="9525">
                  <a:noFill/>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grpSp>
        <p:nvGrpSpPr>
          <p:cNvPr id="4101" name="Group 13"/>
          <p:cNvGrpSpPr/>
          <p:nvPr/>
        </p:nvGrpSpPr>
        <p:grpSpPr>
          <a:xfrm rot="5400000">
            <a:off x="2008190" y="4629150"/>
            <a:ext cx="592137" cy="681038"/>
            <a:chOff x="0" y="0"/>
            <a:chExt cx="312" cy="420"/>
          </a:xfrm>
        </p:grpSpPr>
        <p:grpSp>
          <p:nvGrpSpPr>
            <p:cNvPr id="4133" name="Group 14"/>
            <p:cNvGrpSpPr/>
            <p:nvPr/>
          </p:nvGrpSpPr>
          <p:grpSpPr>
            <a:xfrm>
              <a:off x="182" y="2"/>
              <a:ext cx="130" cy="418"/>
              <a:chOff x="0" y="0"/>
              <a:chExt cx="130" cy="418"/>
            </a:xfrm>
          </p:grpSpPr>
          <p:sp>
            <p:nvSpPr>
              <p:cNvPr id="4140" name="Oval 15"/>
              <p:cNvSpPr/>
              <p:nvPr/>
            </p:nvSpPr>
            <p:spPr>
              <a:xfrm>
                <a:off x="0" y="0"/>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141" name="Oval 16"/>
              <p:cNvSpPr/>
              <p:nvPr/>
            </p:nvSpPr>
            <p:spPr>
              <a:xfrm>
                <a:off x="4" y="298"/>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4142" name="AutoShape 17"/>
              <p:cNvGrpSpPr/>
              <p:nvPr/>
            </p:nvGrpSpPr>
            <p:grpSpPr>
              <a:xfrm rot="-5400000">
                <a:off x="-86" y="171"/>
                <a:ext cx="308" cy="71"/>
                <a:chOff x="0" y="0"/>
                <a:chExt cx="499872" cy="134112"/>
              </a:xfrm>
            </p:grpSpPr>
            <p:pic>
              <p:nvPicPr>
                <p:cNvPr id="4143" name="AutoShape 17"/>
                <p:cNvPicPr/>
                <p:nvPr/>
              </p:nvPicPr>
              <p:blipFill>
                <a:blip r:embed="rId3"/>
                <a:stretch>
                  <a:fillRect/>
                </a:stretch>
              </p:blipFill>
              <p:spPr>
                <a:xfrm>
                  <a:off x="0" y="0"/>
                  <a:ext cx="499872" cy="134112"/>
                </a:xfrm>
                <a:prstGeom prst="rect">
                  <a:avLst/>
                </a:prstGeom>
                <a:noFill/>
                <a:ln w="9525">
                  <a:noFill/>
                </a:ln>
              </p:spPr>
            </p:pic>
            <p:sp>
              <p:nvSpPr>
                <p:cNvPr id="4144" name="Text Box 23"/>
                <p:cNvSpPr txBox="1"/>
                <p:nvPr/>
              </p:nvSpPr>
              <p:spPr>
                <a:xfrm rot="5400000">
                  <a:off x="210693" y="-160281"/>
                  <a:ext cx="83204" cy="453125"/>
                </a:xfrm>
                <a:prstGeom prst="rect">
                  <a:avLst/>
                </a:prstGeom>
                <a:noFill/>
                <a:ln w="9525">
                  <a:noFill/>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nvGrpSpPr>
            <p:cNvPr id="4134" name="Group 18"/>
            <p:cNvGrpSpPr/>
            <p:nvPr/>
          </p:nvGrpSpPr>
          <p:grpSpPr>
            <a:xfrm>
              <a:off x="0" y="0"/>
              <a:ext cx="130" cy="418"/>
              <a:chOff x="0" y="0"/>
              <a:chExt cx="130" cy="418"/>
            </a:xfrm>
          </p:grpSpPr>
          <p:sp>
            <p:nvSpPr>
              <p:cNvPr id="4135" name="Oval 19"/>
              <p:cNvSpPr/>
              <p:nvPr/>
            </p:nvSpPr>
            <p:spPr>
              <a:xfrm>
                <a:off x="0" y="0"/>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136" name="Oval 20"/>
              <p:cNvSpPr/>
              <p:nvPr/>
            </p:nvSpPr>
            <p:spPr>
              <a:xfrm>
                <a:off x="4" y="298"/>
                <a:ext cx="126" cy="120"/>
              </a:xfrm>
              <a:prstGeom prst="ellipse">
                <a:avLst/>
              </a:prstGeom>
              <a:solidFill>
                <a:srgbClr val="000000">
                  <a:alpha val="67058"/>
                </a:srgbClr>
              </a:solidFill>
              <a:ln w="38100" cap="flat" cmpd="sng">
                <a:solidFill>
                  <a:srgbClr val="DDDDDD"/>
                </a:solidFill>
                <a:prstDash val="solid"/>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nvGrpSpPr>
              <p:cNvPr id="4137" name="AutoShape 21"/>
              <p:cNvGrpSpPr/>
              <p:nvPr/>
            </p:nvGrpSpPr>
            <p:grpSpPr>
              <a:xfrm rot="-5400000">
                <a:off x="-86" y="171"/>
                <a:ext cx="308" cy="67"/>
                <a:chOff x="0" y="0"/>
                <a:chExt cx="499872" cy="128016"/>
              </a:xfrm>
            </p:grpSpPr>
            <p:pic>
              <p:nvPicPr>
                <p:cNvPr id="4138" name="AutoShape 21"/>
                <p:cNvPicPr/>
                <p:nvPr/>
              </p:nvPicPr>
              <p:blipFill>
                <a:blip r:embed="rId4"/>
                <a:stretch>
                  <a:fillRect/>
                </a:stretch>
              </p:blipFill>
              <p:spPr>
                <a:xfrm>
                  <a:off x="0" y="0"/>
                  <a:ext cx="499872" cy="128016"/>
                </a:xfrm>
                <a:prstGeom prst="rect">
                  <a:avLst/>
                </a:prstGeom>
                <a:noFill/>
                <a:ln w="9525">
                  <a:noFill/>
                </a:ln>
              </p:spPr>
            </p:pic>
            <p:sp>
              <p:nvSpPr>
                <p:cNvPr id="4139" name="Text Box 29"/>
                <p:cNvSpPr txBox="1"/>
                <p:nvPr/>
              </p:nvSpPr>
              <p:spPr>
                <a:xfrm rot="5400000">
                  <a:off x="207847" y="-164319"/>
                  <a:ext cx="83204" cy="453125"/>
                </a:xfrm>
                <a:prstGeom prst="rect">
                  <a:avLst/>
                </a:prstGeom>
                <a:noFill/>
                <a:ln w="9525">
                  <a:noFill/>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grpSp>
        </p:grpSp>
      </p:grpSp>
      <p:pic>
        <p:nvPicPr>
          <p:cNvPr id="4102" name="Picture 22" descr="图片1"/>
          <p:cNvPicPr>
            <a:picLocks noChangeAspect="1"/>
          </p:cNvPicPr>
          <p:nvPr/>
        </p:nvPicPr>
        <p:blipFill>
          <a:blip r:embed="rId5"/>
          <a:stretch>
            <a:fillRect/>
          </a:stretch>
        </p:blipFill>
        <p:spPr>
          <a:xfrm>
            <a:off x="2790827" y="3209926"/>
            <a:ext cx="220663" cy="266700"/>
          </a:xfrm>
          <a:prstGeom prst="rect">
            <a:avLst/>
          </a:prstGeom>
          <a:noFill/>
          <a:ln w="9525">
            <a:noFill/>
          </a:ln>
        </p:spPr>
      </p:pic>
      <p:pic>
        <p:nvPicPr>
          <p:cNvPr id="4103" name="Picture 23" descr="图片1"/>
          <p:cNvPicPr>
            <a:picLocks noChangeAspect="1"/>
          </p:cNvPicPr>
          <p:nvPr/>
        </p:nvPicPr>
        <p:blipFill>
          <a:blip r:embed="rId5"/>
          <a:stretch>
            <a:fillRect/>
          </a:stretch>
        </p:blipFill>
        <p:spPr>
          <a:xfrm>
            <a:off x="2773363" y="2209801"/>
            <a:ext cx="222250" cy="265113"/>
          </a:xfrm>
          <a:prstGeom prst="rect">
            <a:avLst/>
          </a:prstGeom>
          <a:noFill/>
          <a:ln w="9525">
            <a:noFill/>
          </a:ln>
        </p:spPr>
      </p:pic>
      <p:pic>
        <p:nvPicPr>
          <p:cNvPr id="4104" name="Picture 24" descr="图片1"/>
          <p:cNvPicPr>
            <a:picLocks noChangeAspect="1"/>
          </p:cNvPicPr>
          <p:nvPr/>
        </p:nvPicPr>
        <p:blipFill>
          <a:blip r:embed="rId5"/>
          <a:stretch>
            <a:fillRect/>
          </a:stretch>
        </p:blipFill>
        <p:spPr>
          <a:xfrm>
            <a:off x="2790827" y="4243389"/>
            <a:ext cx="220663" cy="266700"/>
          </a:xfrm>
          <a:prstGeom prst="rect">
            <a:avLst/>
          </a:prstGeom>
          <a:noFill/>
          <a:ln w="9525">
            <a:noFill/>
          </a:ln>
        </p:spPr>
      </p:pic>
      <p:sp>
        <p:nvSpPr>
          <p:cNvPr id="4105" name="AutoShape 25"/>
          <p:cNvSpPr/>
          <p:nvPr/>
        </p:nvSpPr>
        <p:spPr>
          <a:xfrm>
            <a:off x="2990850" y="2041525"/>
            <a:ext cx="5145088" cy="639763"/>
          </a:xfrm>
          <a:prstGeom prst="roundRect">
            <a:avLst>
              <a:gd name="adj" fmla="val 17509"/>
            </a:avLst>
          </a:prstGeom>
          <a:gradFill rotWithShape="1">
            <a:gsLst>
              <a:gs pos="0">
                <a:srgbClr val="98C630"/>
              </a:gs>
              <a:gs pos="50000">
                <a:srgbClr val="8CB62C"/>
              </a:gs>
              <a:gs pos="100000">
                <a:srgbClr val="98C630"/>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grpSp>
        <p:nvGrpSpPr>
          <p:cNvPr id="4106" name="Group 26"/>
          <p:cNvGrpSpPr/>
          <p:nvPr/>
        </p:nvGrpSpPr>
        <p:grpSpPr>
          <a:xfrm>
            <a:off x="3000377" y="2062163"/>
            <a:ext cx="5133975" cy="590551"/>
            <a:chOff x="0" y="0"/>
            <a:chExt cx="3988" cy="444"/>
          </a:xfrm>
        </p:grpSpPr>
        <p:sp>
          <p:nvSpPr>
            <p:cNvPr id="4131" name="AutoShape 27"/>
            <p:cNvSpPr/>
            <p:nvPr/>
          </p:nvSpPr>
          <p:spPr>
            <a:xfrm>
              <a:off x="0" y="329"/>
              <a:ext cx="3988" cy="115"/>
            </a:xfrm>
            <a:prstGeom prst="roundRect">
              <a:avLst>
                <a:gd name="adj" fmla="val 50000"/>
              </a:avLst>
            </a:prstGeom>
            <a:gradFill rotWithShape="1">
              <a:gsLst>
                <a:gs pos="0">
                  <a:srgbClr val="98C630">
                    <a:alpha val="0"/>
                  </a:srgbClr>
                </a:gs>
                <a:gs pos="100000">
                  <a:srgbClr val="FFFFFF"/>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4132" name="AutoShape 28"/>
            <p:cNvSpPr/>
            <p:nvPr/>
          </p:nvSpPr>
          <p:spPr>
            <a:xfrm>
              <a:off x="0" y="0"/>
              <a:ext cx="3988" cy="115"/>
            </a:xfrm>
            <a:prstGeom prst="roundRect">
              <a:avLst>
                <a:gd name="adj" fmla="val 50000"/>
              </a:avLst>
            </a:prstGeom>
            <a:gradFill rotWithShape="1">
              <a:gsLst>
                <a:gs pos="0">
                  <a:srgbClr val="EFF6DF"/>
                </a:gs>
                <a:gs pos="100000">
                  <a:srgbClr val="98C630">
                    <a:alpha val="0"/>
                  </a:srgbClr>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grpSp>
      <p:grpSp>
        <p:nvGrpSpPr>
          <p:cNvPr id="4107" name="Group 29"/>
          <p:cNvGrpSpPr/>
          <p:nvPr/>
        </p:nvGrpSpPr>
        <p:grpSpPr>
          <a:xfrm>
            <a:off x="2989263" y="3051177"/>
            <a:ext cx="5118100" cy="638175"/>
            <a:chOff x="0" y="0"/>
            <a:chExt cx="4058" cy="480"/>
          </a:xfrm>
        </p:grpSpPr>
        <p:sp>
          <p:nvSpPr>
            <p:cNvPr id="4127" name="AutoShape 30"/>
            <p:cNvSpPr/>
            <p:nvPr/>
          </p:nvSpPr>
          <p:spPr>
            <a:xfrm>
              <a:off x="0" y="0"/>
              <a:ext cx="4058" cy="480"/>
            </a:xfrm>
            <a:prstGeom prst="roundRect">
              <a:avLst>
                <a:gd name="adj" fmla="val 17509"/>
              </a:avLst>
            </a:prstGeom>
            <a:gradFill rotWithShape="1">
              <a:gsLst>
                <a:gs pos="0">
                  <a:srgbClr val="EEC100"/>
                </a:gs>
                <a:gs pos="50000">
                  <a:srgbClr val="DBB200"/>
                </a:gs>
                <a:gs pos="100000">
                  <a:srgbClr val="EEC100"/>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grpSp>
          <p:nvGrpSpPr>
            <p:cNvPr id="4128" name="Group 31"/>
            <p:cNvGrpSpPr/>
            <p:nvPr/>
          </p:nvGrpSpPr>
          <p:grpSpPr>
            <a:xfrm>
              <a:off x="10" y="15"/>
              <a:ext cx="4043" cy="444"/>
              <a:chOff x="0" y="0"/>
              <a:chExt cx="3988" cy="444"/>
            </a:xfrm>
          </p:grpSpPr>
          <p:sp>
            <p:nvSpPr>
              <p:cNvPr id="4129" name="AutoShape 32"/>
              <p:cNvSpPr/>
              <p:nvPr/>
            </p:nvSpPr>
            <p:spPr>
              <a:xfrm>
                <a:off x="0" y="329"/>
                <a:ext cx="3988" cy="115"/>
              </a:xfrm>
              <a:prstGeom prst="roundRect">
                <a:avLst>
                  <a:gd name="adj" fmla="val 50000"/>
                </a:avLst>
              </a:prstGeom>
              <a:gradFill rotWithShape="1">
                <a:gsLst>
                  <a:gs pos="0">
                    <a:srgbClr val="EEC100">
                      <a:alpha val="0"/>
                    </a:srgbClr>
                  </a:gs>
                  <a:gs pos="100000">
                    <a:srgbClr val="FFFFFF"/>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4130" name="AutoShape 33"/>
              <p:cNvSpPr/>
              <p:nvPr/>
            </p:nvSpPr>
            <p:spPr>
              <a:xfrm>
                <a:off x="0" y="0"/>
                <a:ext cx="3988" cy="115"/>
              </a:xfrm>
              <a:prstGeom prst="roundRect">
                <a:avLst>
                  <a:gd name="adj" fmla="val 50000"/>
                </a:avLst>
              </a:prstGeom>
              <a:gradFill rotWithShape="1">
                <a:gsLst>
                  <a:gs pos="0">
                    <a:srgbClr val="FBEFBE"/>
                  </a:gs>
                  <a:gs pos="100000">
                    <a:srgbClr val="EEC100">
                      <a:alpha val="0"/>
                    </a:srgbClr>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grpSp>
      </p:grpSp>
      <p:sp>
        <p:nvSpPr>
          <p:cNvPr id="4108" name="AutoShape 34"/>
          <p:cNvSpPr/>
          <p:nvPr/>
        </p:nvSpPr>
        <p:spPr>
          <a:xfrm>
            <a:off x="3006727" y="3565525"/>
            <a:ext cx="5076825" cy="152400"/>
          </a:xfrm>
          <a:prstGeom prst="roundRect">
            <a:avLst>
              <a:gd name="adj" fmla="val 50000"/>
            </a:avLst>
          </a:prstGeom>
          <a:gradFill rotWithShape="1">
            <a:gsLst>
              <a:gs pos="0">
                <a:srgbClr val="E6DB48">
                  <a:alpha val="0"/>
                </a:srgbClr>
              </a:gs>
              <a:gs pos="100000">
                <a:srgbClr val="FFFFFF">
                  <a:alpha val="78000"/>
                </a:srgbClr>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4109" name="AutoShape 35"/>
          <p:cNvSpPr/>
          <p:nvPr/>
        </p:nvSpPr>
        <p:spPr>
          <a:xfrm>
            <a:off x="2989263" y="4067177"/>
            <a:ext cx="5105400" cy="638175"/>
          </a:xfrm>
          <a:prstGeom prst="roundRect">
            <a:avLst>
              <a:gd name="adj" fmla="val 17509"/>
            </a:avLst>
          </a:prstGeom>
          <a:gradFill rotWithShape="1">
            <a:gsLst>
              <a:gs pos="0">
                <a:srgbClr val="53AADB"/>
              </a:gs>
              <a:gs pos="50000">
                <a:srgbClr val="4C9DCA"/>
              </a:gs>
              <a:gs pos="100000">
                <a:srgbClr val="53AADB"/>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4110" name="AutoShape 36"/>
          <p:cNvSpPr/>
          <p:nvPr/>
        </p:nvSpPr>
        <p:spPr>
          <a:xfrm>
            <a:off x="3005138" y="4562477"/>
            <a:ext cx="5086350" cy="155575"/>
          </a:xfrm>
          <a:prstGeom prst="roundRect">
            <a:avLst>
              <a:gd name="adj" fmla="val 50000"/>
            </a:avLst>
          </a:prstGeom>
          <a:gradFill rotWithShape="1">
            <a:gsLst>
              <a:gs pos="0">
                <a:srgbClr val="53AADB">
                  <a:alpha val="0"/>
                </a:srgbClr>
              </a:gs>
              <a:gs pos="100000">
                <a:srgbClr val="FFFFFF"/>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4111" name="AutoShape 37"/>
          <p:cNvSpPr/>
          <p:nvPr/>
        </p:nvSpPr>
        <p:spPr>
          <a:xfrm>
            <a:off x="2989263" y="4057651"/>
            <a:ext cx="5086350" cy="155575"/>
          </a:xfrm>
          <a:prstGeom prst="roundRect">
            <a:avLst>
              <a:gd name="adj" fmla="val 50000"/>
            </a:avLst>
          </a:prstGeom>
          <a:gradFill rotWithShape="1">
            <a:gsLst>
              <a:gs pos="0">
                <a:srgbClr val="D9ECF7"/>
              </a:gs>
              <a:gs pos="100000">
                <a:srgbClr val="53AADB">
                  <a:alpha val="0"/>
                </a:srgbClr>
              </a:gs>
            </a:gsLst>
            <a:lin ang="5400000" scaled="1"/>
            <a:tileRect/>
          </a:gradFill>
          <a:ln w="9525">
            <a:noFill/>
          </a:ln>
        </p:spPr>
        <p:txBody>
          <a:bodyPr anchor="ctr"/>
          <a:lstStyle/>
          <a:p>
            <a:pPr lvl="0" eaLnBrk="1" hangingPunct="1"/>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4112" name="Text Box 39"/>
          <p:cNvSpPr txBox="1"/>
          <p:nvPr/>
        </p:nvSpPr>
        <p:spPr>
          <a:xfrm>
            <a:off x="3000377" y="2143125"/>
            <a:ext cx="5095875" cy="400110"/>
          </a:xfrm>
          <a:prstGeom prst="rect">
            <a:avLst/>
          </a:prstGeom>
          <a:noFill/>
          <a:ln w="9525">
            <a:noFill/>
          </a:ln>
        </p:spPr>
        <p:txBody>
          <a:bodyPr>
            <a:spAutoFit/>
          </a:bodyPr>
          <a:lstStyle/>
          <a:p>
            <a:pPr lvl="0" eaLnBrk="1" hangingPunct="1">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第一部分：</a:t>
            </a:r>
            <a:r>
              <a:rPr lang="zh-CN" altLang="en-US" sz="2000" b="1" dirty="0">
                <a:solidFill>
                  <a:schemeClr val="bg1"/>
                </a:solidFill>
                <a:latin typeface="Arial" panose="020B0604020202020204" pitchFamily="34" charset="0"/>
                <a:ea typeface="微软雅黑" panose="020B0503020204020204" pitchFamily="34" charset="-122"/>
              </a:rPr>
              <a:t>隐患排查治理机制</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4113" name="Text Box 40"/>
          <p:cNvSpPr txBox="1"/>
          <p:nvPr/>
        </p:nvSpPr>
        <p:spPr>
          <a:xfrm>
            <a:off x="3000375" y="3148013"/>
            <a:ext cx="5094288" cy="400110"/>
          </a:xfrm>
          <a:prstGeom prst="rect">
            <a:avLst/>
          </a:prstGeom>
          <a:noFill/>
          <a:ln w="9525">
            <a:noFill/>
          </a:ln>
        </p:spPr>
        <p:txBody>
          <a:bodyPr>
            <a:spAutoFit/>
          </a:bodyPr>
          <a:lstStyle/>
          <a:p>
            <a:pPr lvl="0" eaLnBrk="1" hangingPunct="1">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第二部分：隐患排查治理基本知识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14" name="Text Box 41"/>
          <p:cNvSpPr txBox="1"/>
          <p:nvPr/>
        </p:nvSpPr>
        <p:spPr>
          <a:xfrm>
            <a:off x="3049590" y="4175125"/>
            <a:ext cx="5202237" cy="400110"/>
          </a:xfrm>
          <a:prstGeom prst="rect">
            <a:avLst/>
          </a:prstGeom>
          <a:noFill/>
          <a:ln w="9525">
            <a:noFill/>
          </a:ln>
        </p:spPr>
        <p:txBody>
          <a:bodyPr>
            <a:spAutoFit/>
          </a:bodyPr>
          <a:lstStyle/>
          <a:p>
            <a:pPr lvl="0" eaLnBrk="1" hangingPunct="1">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第三部分：隐患排查治理步骤</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20" name="Text Box 3"/>
          <p:cNvSpPr txBox="1"/>
          <p:nvPr/>
        </p:nvSpPr>
        <p:spPr>
          <a:xfrm>
            <a:off x="487363" y="1565277"/>
            <a:ext cx="519112" cy="4524315"/>
          </a:xfrm>
          <a:prstGeom prst="rect">
            <a:avLst/>
          </a:prstGeom>
          <a:noFill/>
          <a:ln w="9525">
            <a:noFill/>
          </a:ln>
        </p:spPr>
        <p:txBody>
          <a:bodyPr>
            <a:spAutoFit/>
          </a:bodyPr>
          <a:lstStyle/>
          <a:p>
            <a:pPr lvl="0" eaLnBrk="1" hangingPunct="1"/>
            <a:r>
              <a:rPr lang="zh-CN" altLang="en-US" sz="3200" b="1" dirty="0">
                <a:solidFill>
                  <a:srgbClr val="FF0066"/>
                </a:solidFill>
                <a:latin typeface="微软雅黑" panose="020B0503020204020204" pitchFamily="34" charset="-122"/>
                <a:ea typeface="楷体_GB2312" pitchFamily="49" charset="-122"/>
              </a:rPr>
              <a:t>立</a:t>
            </a:r>
            <a:endParaRPr lang="zh-CN" altLang="en-US" sz="3200" b="1" dirty="0">
              <a:solidFill>
                <a:srgbClr val="FF0066"/>
              </a:solidFill>
              <a:latin typeface="微软雅黑" panose="020B0503020204020204" pitchFamily="34" charset="-122"/>
              <a:ea typeface="楷体_GB2312" pitchFamily="49" charset="-122"/>
            </a:endParaRPr>
          </a:p>
          <a:p>
            <a:pPr lvl="0" eaLnBrk="1" hangingPunct="1"/>
            <a:r>
              <a:rPr lang="zh-CN" altLang="en-US" sz="3200" b="1" dirty="0">
                <a:solidFill>
                  <a:srgbClr val="FF0066"/>
                </a:solidFill>
                <a:latin typeface="微软雅黑" panose="020B0503020204020204" pitchFamily="34" charset="-122"/>
                <a:ea typeface="楷体_GB2312" pitchFamily="49" charset="-122"/>
              </a:rPr>
              <a:t>责</a:t>
            </a:r>
            <a:endParaRPr lang="zh-CN" altLang="en-US" sz="3200" b="1" dirty="0">
              <a:solidFill>
                <a:srgbClr val="FF0066"/>
              </a:solidFill>
              <a:latin typeface="微软雅黑" panose="020B0503020204020204" pitchFamily="34" charset="-122"/>
              <a:ea typeface="楷体_GB2312" pitchFamily="49" charset="-122"/>
            </a:endParaRPr>
          </a:p>
          <a:p>
            <a:pPr lvl="0" eaLnBrk="1" hangingPunct="1"/>
            <a:r>
              <a:rPr lang="zh-CN" altLang="en-US" sz="3200" b="1" dirty="0">
                <a:solidFill>
                  <a:srgbClr val="FF0066"/>
                </a:solidFill>
                <a:latin typeface="微软雅黑" panose="020B0503020204020204" pitchFamily="34" charset="-122"/>
                <a:ea typeface="楷体_GB2312" pitchFamily="49" charset="-122"/>
              </a:rPr>
              <a:t>于</a:t>
            </a:r>
            <a:endParaRPr lang="zh-CN" altLang="en-US" sz="3200" b="1" dirty="0">
              <a:solidFill>
                <a:srgbClr val="FF0066"/>
              </a:solidFill>
              <a:latin typeface="微软雅黑" panose="020B0503020204020204" pitchFamily="34" charset="-122"/>
              <a:ea typeface="楷体_GB2312" pitchFamily="49" charset="-122"/>
            </a:endParaRPr>
          </a:p>
          <a:p>
            <a:pPr lvl="0" eaLnBrk="1" hangingPunct="1"/>
            <a:r>
              <a:rPr lang="zh-CN" altLang="en-US" sz="3200" b="1" dirty="0">
                <a:solidFill>
                  <a:srgbClr val="FF0066"/>
                </a:solidFill>
                <a:latin typeface="微软雅黑" panose="020B0503020204020204" pitchFamily="34" charset="-122"/>
                <a:ea typeface="楷体_GB2312" pitchFamily="49" charset="-122"/>
              </a:rPr>
              <a:t>心</a:t>
            </a:r>
            <a:endParaRPr lang="zh-CN" altLang="en-US" sz="3200" b="1" dirty="0">
              <a:solidFill>
                <a:srgbClr val="FF0066"/>
              </a:solidFill>
              <a:latin typeface="微软雅黑" panose="020B0503020204020204" pitchFamily="34" charset="-122"/>
              <a:ea typeface="楷体_GB2312" pitchFamily="49" charset="-122"/>
            </a:endParaRPr>
          </a:p>
          <a:p>
            <a:pPr lvl="0" eaLnBrk="1" hangingPunct="1"/>
            <a:endParaRPr lang="zh-CN" altLang="en-US" sz="3200" b="1" dirty="0">
              <a:solidFill>
                <a:srgbClr val="FF0066"/>
              </a:solidFill>
              <a:latin typeface="微软雅黑" panose="020B0503020204020204" pitchFamily="34" charset="-122"/>
              <a:ea typeface="楷体_GB2312" pitchFamily="49" charset="-122"/>
            </a:endParaRPr>
          </a:p>
          <a:p>
            <a:pPr lvl="0" eaLnBrk="1" hangingPunct="1"/>
            <a:r>
              <a:rPr lang="zh-CN" altLang="en-US" sz="3200" b="1" dirty="0">
                <a:solidFill>
                  <a:srgbClr val="FF0066"/>
                </a:solidFill>
                <a:latin typeface="微软雅黑" panose="020B0503020204020204" pitchFamily="34" charset="-122"/>
                <a:ea typeface="楷体_GB2312" pitchFamily="49" charset="-122"/>
              </a:rPr>
              <a:t>履</a:t>
            </a:r>
            <a:endParaRPr lang="zh-CN" altLang="en-US" sz="3200" b="1" dirty="0">
              <a:solidFill>
                <a:srgbClr val="FF0066"/>
              </a:solidFill>
              <a:latin typeface="微软雅黑" panose="020B0503020204020204" pitchFamily="34" charset="-122"/>
              <a:ea typeface="楷体_GB2312" pitchFamily="49" charset="-122"/>
            </a:endParaRPr>
          </a:p>
          <a:p>
            <a:pPr lvl="0" eaLnBrk="1" hangingPunct="1"/>
            <a:r>
              <a:rPr lang="zh-CN" altLang="en-US" sz="3200" b="1" dirty="0">
                <a:solidFill>
                  <a:srgbClr val="FF0066"/>
                </a:solidFill>
                <a:latin typeface="微软雅黑" panose="020B0503020204020204" pitchFamily="34" charset="-122"/>
                <a:ea typeface="楷体_GB2312" pitchFamily="49" charset="-122"/>
              </a:rPr>
              <a:t>责</a:t>
            </a:r>
            <a:endParaRPr lang="zh-CN" altLang="en-US" sz="3200" b="1" dirty="0">
              <a:solidFill>
                <a:srgbClr val="FF0066"/>
              </a:solidFill>
              <a:latin typeface="微软雅黑" panose="020B0503020204020204" pitchFamily="34" charset="-122"/>
              <a:ea typeface="楷体_GB2312" pitchFamily="49" charset="-122"/>
            </a:endParaRPr>
          </a:p>
          <a:p>
            <a:pPr lvl="0" eaLnBrk="1" hangingPunct="1"/>
            <a:r>
              <a:rPr lang="zh-CN" altLang="en-US" sz="3200" b="1" dirty="0">
                <a:solidFill>
                  <a:srgbClr val="FF0066"/>
                </a:solidFill>
                <a:latin typeface="微软雅黑" panose="020B0503020204020204" pitchFamily="34" charset="-122"/>
                <a:ea typeface="楷体_GB2312" pitchFamily="49" charset="-122"/>
              </a:rPr>
              <a:t>于</a:t>
            </a:r>
            <a:endParaRPr lang="zh-CN" altLang="en-US" sz="3200" b="1" dirty="0">
              <a:solidFill>
                <a:srgbClr val="FF0066"/>
              </a:solidFill>
              <a:latin typeface="微软雅黑" panose="020B0503020204020204" pitchFamily="34" charset="-122"/>
              <a:ea typeface="楷体_GB2312" pitchFamily="49" charset="-122"/>
            </a:endParaRPr>
          </a:p>
          <a:p>
            <a:pPr lvl="0" eaLnBrk="1" hangingPunct="1"/>
            <a:r>
              <a:rPr lang="zh-CN" altLang="en-US" sz="3200" b="1" dirty="0">
                <a:solidFill>
                  <a:srgbClr val="FF0066"/>
                </a:solidFill>
                <a:latin typeface="微软雅黑" panose="020B0503020204020204" pitchFamily="34" charset="-122"/>
                <a:ea typeface="楷体_GB2312" pitchFamily="49" charset="-122"/>
              </a:rPr>
              <a:t>行</a:t>
            </a:r>
            <a:endParaRPr lang="zh-CN" altLang="en-US" sz="3200" b="1" dirty="0">
              <a:solidFill>
                <a:srgbClr val="FF0066"/>
              </a:solidFill>
              <a:latin typeface="微软雅黑" panose="020B0503020204020204" pitchFamily="34" charset="-122"/>
              <a:ea typeface="楷体_GB2312" pitchFamily="49" charset="-122"/>
            </a:endParaRPr>
          </a:p>
        </p:txBody>
      </p:sp>
      <p:sp>
        <p:nvSpPr>
          <p:cNvPr id="4121" name="Text Box 3"/>
          <p:cNvSpPr txBox="1"/>
          <p:nvPr/>
        </p:nvSpPr>
        <p:spPr>
          <a:xfrm>
            <a:off x="1201738" y="1565277"/>
            <a:ext cx="584200" cy="4524315"/>
          </a:xfrm>
          <a:prstGeom prst="rect">
            <a:avLst/>
          </a:prstGeom>
          <a:noFill/>
          <a:ln w="9525">
            <a:noFill/>
          </a:ln>
        </p:spPr>
        <p:txBody>
          <a:bodyPr>
            <a:spAutoFit/>
          </a:bodyPr>
          <a:lstStyle/>
          <a:p>
            <a:pPr lvl="0" eaLnBrk="1" hangingPunct="1"/>
            <a:r>
              <a:rPr lang="zh-CN" altLang="en-US" sz="3600" b="1" dirty="0">
                <a:solidFill>
                  <a:srgbClr val="008000"/>
                </a:solidFill>
                <a:latin typeface="微软雅黑" panose="020B0503020204020204" pitchFamily="34" charset="-122"/>
                <a:ea typeface="微软雅黑" panose="020B0503020204020204" pitchFamily="34" charset="-122"/>
              </a:rPr>
              <a:t>隐患排治培训内容</a:t>
            </a:r>
            <a:endParaRPr lang="zh-CN" altLang="en-US" dirty="0">
              <a:latin typeface="Arial" panose="020B0604020202020204" pitchFamily="34" charset="0"/>
              <a:ea typeface="宋体" panose="02010600030101010101" pitchFamily="2" charset="-122"/>
            </a:endParaRPr>
          </a:p>
        </p:txBody>
      </p:sp>
      <p:grpSp>
        <p:nvGrpSpPr>
          <p:cNvPr id="4122" name="Group 56"/>
          <p:cNvGrpSpPr/>
          <p:nvPr/>
        </p:nvGrpSpPr>
        <p:grpSpPr>
          <a:xfrm>
            <a:off x="7747002" y="1916113"/>
            <a:ext cx="1330325" cy="4130675"/>
            <a:chOff x="0" y="0"/>
            <a:chExt cx="2280" cy="2928"/>
          </a:xfrm>
        </p:grpSpPr>
        <p:sp>
          <p:nvSpPr>
            <p:cNvPr id="4123" name="Freeform 57"/>
            <p:cNvSpPr/>
            <p:nvPr/>
          </p:nvSpPr>
          <p:spPr>
            <a:xfrm rot="5400000">
              <a:off x="-51" y="1216"/>
              <a:ext cx="1747" cy="1645"/>
            </a:xfrm>
            <a:custGeom>
              <a:avLst/>
              <a:gdLst>
                <a:gd name="txL" fmla="*/ 0 w 2750"/>
                <a:gd name="txT" fmla="*/ 0 h 1733"/>
                <a:gd name="txR" fmla="*/ 2750 w 2750"/>
                <a:gd name="txB" fmla="*/ 1733 h 1733"/>
              </a:gdLst>
              <a:ahLst/>
              <a:cxnLst>
                <a:cxn ang="0">
                  <a:pos x="372" y="50"/>
                </a:cxn>
                <a:cxn ang="0">
                  <a:pos x="400" y="152"/>
                </a:cxn>
                <a:cxn ang="0">
                  <a:pos x="432" y="256"/>
                </a:cxn>
                <a:cxn ang="0">
                  <a:pos x="468" y="362"/>
                </a:cxn>
                <a:cxn ang="0">
                  <a:pos x="506" y="469"/>
                </a:cxn>
                <a:cxn ang="0">
                  <a:pos x="548" y="575"/>
                </a:cxn>
                <a:cxn ang="0">
                  <a:pos x="593" y="682"/>
                </a:cxn>
                <a:cxn ang="0">
                  <a:pos x="641" y="787"/>
                </a:cxn>
                <a:cxn ang="0">
                  <a:pos x="691" y="890"/>
                </a:cxn>
                <a:cxn ang="0">
                  <a:pos x="743" y="992"/>
                </a:cxn>
                <a:cxn ang="0">
                  <a:pos x="797" y="1092"/>
                </a:cxn>
                <a:cxn ang="0">
                  <a:pos x="851" y="1187"/>
                </a:cxn>
                <a:cxn ang="0">
                  <a:pos x="908" y="1279"/>
                </a:cxn>
                <a:cxn ang="0">
                  <a:pos x="965" y="1366"/>
                </a:cxn>
                <a:cxn ang="0">
                  <a:pos x="1023" y="1449"/>
                </a:cxn>
                <a:cxn ang="0">
                  <a:pos x="1081" y="1525"/>
                </a:cxn>
                <a:cxn ang="0">
                  <a:pos x="338" y="1561"/>
                </a:cxn>
                <a:cxn ang="0">
                  <a:pos x="311" y="1478"/>
                </a:cxn>
                <a:cxn ang="0">
                  <a:pos x="285" y="1390"/>
                </a:cxn>
                <a:cxn ang="0">
                  <a:pos x="259" y="1299"/>
                </a:cxn>
                <a:cxn ang="0">
                  <a:pos x="233" y="1204"/>
                </a:cxn>
                <a:cxn ang="0">
                  <a:pos x="208" y="1106"/>
                </a:cxn>
                <a:cxn ang="0">
                  <a:pos x="183" y="1006"/>
                </a:cxn>
                <a:cxn ang="0">
                  <a:pos x="170" y="905"/>
                </a:cxn>
                <a:cxn ang="0">
                  <a:pos x="144" y="802"/>
                </a:cxn>
                <a:cxn ang="0">
                  <a:pos x="121" y="701"/>
                </a:cxn>
                <a:cxn ang="0">
                  <a:pos x="102" y="595"/>
                </a:cxn>
                <a:cxn ang="0">
                  <a:pos x="83" y="496"/>
                </a:cxn>
                <a:cxn ang="0">
                  <a:pos x="66" y="394"/>
                </a:cxn>
                <a:cxn ang="0">
                  <a:pos x="47" y="289"/>
                </a:cxn>
                <a:cxn ang="0">
                  <a:pos x="30" y="190"/>
                </a:cxn>
                <a:cxn ang="0">
                  <a:pos x="16" y="96"/>
                </a:cxn>
                <a:cxn ang="0">
                  <a:pos x="0" y="0"/>
                </a:cxn>
              </a:cxnLst>
              <a:rect l="txL" t="txT" r="txR" b="tx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alpha val="100000"/>
                  </a:srgbClr>
                </a:gs>
                <a:gs pos="100000">
                  <a:srgbClr val="FFFFFF">
                    <a:alpha val="100000"/>
                  </a:srgbClr>
                </a:gs>
              </a:gsLst>
              <a:lin ang="5400000" scaled="1"/>
              <a:tileRect/>
            </a:gradFill>
            <a:ln w="9525">
              <a:noFill/>
            </a:ln>
          </p:spPr>
          <p:txBody>
            <a:bodyPr/>
            <a:lstStyle/>
            <a:p>
              <a:endParaRPr lang="zh-CN" altLang="en-US"/>
            </a:p>
          </p:txBody>
        </p:sp>
        <p:sp>
          <p:nvSpPr>
            <p:cNvPr id="4124" name="Freeform 58">
              <a:hlinkClick r:id="rId6" action="ppaction://hlinksldjump"/>
            </p:cNvPr>
            <p:cNvSpPr/>
            <p:nvPr/>
          </p:nvSpPr>
          <p:spPr>
            <a:xfrm rot="5400000">
              <a:off x="1431" y="1129"/>
              <a:ext cx="1028" cy="635"/>
            </a:xfrm>
            <a:custGeom>
              <a:avLst/>
              <a:gdLst>
                <a:gd name="txL" fmla="*/ 0 w 6472"/>
                <a:gd name="txT" fmla="*/ 0 h 2485"/>
                <a:gd name="txR" fmla="*/ 6472 w 6472"/>
                <a:gd name="txB" fmla="*/ 2485 h 2485"/>
              </a:gdLst>
              <a:ahLst/>
              <a:cxnLst>
                <a:cxn ang="0">
                  <a:pos x="0" y="162"/>
                </a:cxn>
                <a:cxn ang="0">
                  <a:pos x="163" y="162"/>
                </a:cxn>
                <a:cxn ang="0">
                  <a:pos x="82" y="0"/>
                </a:cxn>
                <a:cxn ang="0">
                  <a:pos x="0" y="162"/>
                </a:cxn>
              </a:cxnLst>
              <a:rect l="txL" t="txT" r="txR" b="txB"/>
              <a:pathLst>
                <a:path w="6472" h="2485">
                  <a:moveTo>
                    <a:pt x="0" y="2485"/>
                  </a:moveTo>
                  <a:lnTo>
                    <a:pt x="6472" y="2485"/>
                  </a:lnTo>
                  <a:lnTo>
                    <a:pt x="3236" y="0"/>
                  </a:lnTo>
                  <a:lnTo>
                    <a:pt x="0" y="2485"/>
                  </a:lnTo>
                  <a:close/>
                </a:path>
              </a:pathLst>
            </a:custGeom>
            <a:gradFill rotWithShape="0">
              <a:gsLst>
                <a:gs pos="0">
                  <a:srgbClr val="006666">
                    <a:alpha val="100000"/>
                  </a:srgbClr>
                </a:gs>
                <a:gs pos="100000">
                  <a:srgbClr val="A9CBCB">
                    <a:alpha val="100000"/>
                  </a:srgbClr>
                </a:gs>
              </a:gsLst>
              <a:lin ang="0" scaled="1"/>
              <a:tileRect/>
            </a:gradFill>
            <a:ln w="9525">
              <a:noFill/>
            </a:ln>
          </p:spPr>
          <p:txBody>
            <a:bodyPr/>
            <a:lstStyle/>
            <a:p>
              <a:endParaRPr lang="zh-CN" altLang="en-US"/>
            </a:p>
          </p:txBody>
        </p:sp>
        <p:sp>
          <p:nvSpPr>
            <p:cNvPr id="2" name="Freeform 59"/>
            <p:cNvSpPr/>
            <p:nvPr/>
          </p:nvSpPr>
          <p:spPr bwMode="auto">
            <a:xfrm rot="5400000">
              <a:off x="-50" y="50"/>
              <a:ext cx="1746" cy="1646"/>
            </a:xfrm>
            <a:custGeom>
              <a:avLst/>
              <a:gdLst/>
              <a:ahLst/>
              <a:cxnLst>
                <a:cxn ang="0">
                  <a:pos x="7309" y="222"/>
                </a:cxn>
                <a:cxn ang="0">
                  <a:pos x="7034" y="675"/>
                </a:cxn>
                <a:cxn ang="0">
                  <a:pos x="6720" y="1137"/>
                </a:cxn>
                <a:cxn ang="0">
                  <a:pos x="6367" y="1605"/>
                </a:cxn>
                <a:cxn ang="0">
                  <a:pos x="5981" y="2078"/>
                </a:cxn>
                <a:cxn ang="0">
                  <a:pos x="5564" y="2551"/>
                </a:cxn>
                <a:cxn ang="0">
                  <a:pos x="5118" y="3023"/>
                </a:cxn>
                <a:cxn ang="0">
                  <a:pos x="4647" y="3491"/>
                </a:cxn>
                <a:cxn ang="0">
                  <a:pos x="4152" y="3953"/>
                </a:cxn>
                <a:cxn ang="0">
                  <a:pos x="3638" y="4405"/>
                </a:cxn>
                <a:cxn ang="0">
                  <a:pos x="3106" y="4844"/>
                </a:cxn>
                <a:cxn ang="0">
                  <a:pos x="2560" y="5269"/>
                </a:cxn>
                <a:cxn ang="0">
                  <a:pos x="2002" y="5677"/>
                </a:cxn>
                <a:cxn ang="0">
                  <a:pos x="1437" y="6065"/>
                </a:cxn>
                <a:cxn ang="0">
                  <a:pos x="864" y="6431"/>
                </a:cxn>
                <a:cxn ang="0">
                  <a:pos x="288" y="6771"/>
                </a:cxn>
                <a:cxn ang="0">
                  <a:pos x="7647" y="6931"/>
                </a:cxn>
                <a:cxn ang="0">
                  <a:pos x="7915" y="6560"/>
                </a:cxn>
                <a:cxn ang="0">
                  <a:pos x="8180" y="6169"/>
                </a:cxn>
                <a:cxn ang="0">
                  <a:pos x="8442" y="5762"/>
                </a:cxn>
                <a:cxn ang="0">
                  <a:pos x="8696" y="5342"/>
                </a:cxn>
                <a:cxn ang="0">
                  <a:pos x="8946" y="4909"/>
                </a:cxn>
                <a:cxn ang="0">
                  <a:pos x="9188" y="4468"/>
                </a:cxn>
                <a:cxn ang="0">
                  <a:pos x="9422" y="4019"/>
                </a:cxn>
                <a:cxn ang="0">
                  <a:pos x="9647" y="3563"/>
                </a:cxn>
                <a:cxn ang="0">
                  <a:pos x="9862" y="3106"/>
                </a:cxn>
                <a:cxn ang="0">
                  <a:pos x="10066" y="2647"/>
                </a:cxn>
                <a:cxn ang="0">
                  <a:pos x="10257" y="2190"/>
                </a:cxn>
                <a:cxn ang="0">
                  <a:pos x="10436" y="1735"/>
                </a:cxn>
                <a:cxn ang="0">
                  <a:pos x="10601" y="1287"/>
                </a:cxn>
                <a:cxn ang="0">
                  <a:pos x="10750" y="847"/>
                </a:cxn>
                <a:cxn ang="0">
                  <a:pos x="10884" y="417"/>
                </a:cxn>
                <a:cxn ang="0">
                  <a:pos x="11000" y="0"/>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26" name="Freeform 60"/>
            <p:cNvSpPr/>
            <p:nvPr/>
          </p:nvSpPr>
          <p:spPr>
            <a:xfrm rot="5400000">
              <a:off x="839" y="940"/>
              <a:ext cx="566" cy="1048"/>
            </a:xfrm>
            <a:custGeom>
              <a:avLst/>
              <a:gdLst>
                <a:gd name="txL" fmla="*/ 0 w 3568"/>
                <a:gd name="txT" fmla="*/ 0 h 4416"/>
                <a:gd name="txR" fmla="*/ 3568 w 3568"/>
                <a:gd name="txB" fmla="*/ 4416 h 4416"/>
              </a:gdLst>
              <a:ahLst/>
              <a:cxnLst>
                <a:cxn ang="0">
                  <a:pos x="1" y="7"/>
                </a:cxn>
                <a:cxn ang="0">
                  <a:pos x="3" y="22"/>
                </a:cxn>
                <a:cxn ang="0">
                  <a:pos x="5" y="37"/>
                </a:cxn>
                <a:cxn ang="0">
                  <a:pos x="7" y="52"/>
                </a:cxn>
                <a:cxn ang="0">
                  <a:pos x="9" y="67"/>
                </a:cxn>
                <a:cxn ang="0">
                  <a:pos x="12" y="83"/>
                </a:cxn>
                <a:cxn ang="0">
                  <a:pos x="14" y="98"/>
                </a:cxn>
                <a:cxn ang="0">
                  <a:pos x="17" y="114"/>
                </a:cxn>
                <a:cxn ang="0">
                  <a:pos x="20" y="130"/>
                </a:cxn>
                <a:cxn ang="0">
                  <a:pos x="23" y="146"/>
                </a:cxn>
                <a:cxn ang="0">
                  <a:pos x="26" y="162"/>
                </a:cxn>
                <a:cxn ang="0">
                  <a:pos x="29" y="178"/>
                </a:cxn>
                <a:cxn ang="0">
                  <a:pos x="33" y="194"/>
                </a:cxn>
                <a:cxn ang="0">
                  <a:pos x="36" y="209"/>
                </a:cxn>
                <a:cxn ang="0">
                  <a:pos x="39" y="225"/>
                </a:cxn>
                <a:cxn ang="0">
                  <a:pos x="43" y="241"/>
                </a:cxn>
                <a:cxn ang="0">
                  <a:pos x="47" y="241"/>
                </a:cxn>
                <a:cxn ang="0">
                  <a:pos x="50" y="225"/>
                </a:cxn>
                <a:cxn ang="0">
                  <a:pos x="54" y="209"/>
                </a:cxn>
                <a:cxn ang="0">
                  <a:pos x="57" y="194"/>
                </a:cxn>
                <a:cxn ang="0">
                  <a:pos x="61" y="178"/>
                </a:cxn>
                <a:cxn ang="0">
                  <a:pos x="64" y="162"/>
                </a:cxn>
                <a:cxn ang="0">
                  <a:pos x="67" y="146"/>
                </a:cxn>
                <a:cxn ang="0">
                  <a:pos x="70" y="130"/>
                </a:cxn>
                <a:cxn ang="0">
                  <a:pos x="73" y="114"/>
                </a:cxn>
                <a:cxn ang="0">
                  <a:pos x="76" y="98"/>
                </a:cxn>
                <a:cxn ang="0">
                  <a:pos x="78" y="83"/>
                </a:cxn>
                <a:cxn ang="0">
                  <a:pos x="81" y="67"/>
                </a:cxn>
                <a:cxn ang="0">
                  <a:pos x="83" y="52"/>
                </a:cxn>
                <a:cxn ang="0">
                  <a:pos x="85" y="37"/>
                </a:cxn>
                <a:cxn ang="0">
                  <a:pos x="87" y="22"/>
                </a:cxn>
                <a:cxn ang="0">
                  <a:pos x="89" y="7"/>
                </a:cxn>
                <a:cxn ang="0">
                  <a:pos x="0" y="0"/>
                </a:cxn>
              </a:cxnLst>
              <a:rect l="txL" t="txT" r="txR" b="tx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alpha val="100000"/>
                  </a:srgbClr>
                </a:gs>
                <a:gs pos="100000">
                  <a:srgbClr val="339966">
                    <a:alpha val="100000"/>
                  </a:srgbClr>
                </a:gs>
              </a:gsLst>
              <a:lin ang="5400000" scaled="1"/>
              <a:tileRect/>
            </a:gradFill>
            <a:ln w="9525">
              <a:noFill/>
            </a:ln>
          </p:spPr>
          <p:txBody>
            <a:bodyPr/>
            <a:lstStyle/>
            <a:p>
              <a:endParaRPr lang="zh-CN" altLang="en-US"/>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38915" name="Picture 2" descr="ninja_ghost 幽灵 忍者"/>
          <p:cNvPicPr>
            <a:picLocks noChangeAspect="1"/>
          </p:cNvPicPr>
          <p:nvPr/>
        </p:nvPicPr>
        <p:blipFill>
          <a:blip r:embed="rId1"/>
          <a:stretch>
            <a:fillRect/>
          </a:stretch>
        </p:blipFill>
        <p:spPr>
          <a:xfrm>
            <a:off x="3081340" y="3473451"/>
            <a:ext cx="2473325" cy="2679700"/>
          </a:xfrm>
          <a:prstGeom prst="rect">
            <a:avLst/>
          </a:prstGeom>
          <a:noFill/>
          <a:ln w="9525">
            <a:noFill/>
          </a:ln>
        </p:spPr>
      </p:pic>
      <p:grpSp>
        <p:nvGrpSpPr>
          <p:cNvPr id="38916" name="组合 16"/>
          <p:cNvGrpSpPr/>
          <p:nvPr/>
        </p:nvGrpSpPr>
        <p:grpSpPr>
          <a:xfrm>
            <a:off x="742952" y="2390777"/>
            <a:ext cx="2505075" cy="1485770"/>
            <a:chOff x="0" y="0"/>
            <a:chExt cx="2475751" cy="1948995"/>
          </a:xfrm>
        </p:grpSpPr>
        <p:sp>
          <p:nvSpPr>
            <p:cNvPr id="38928" name="线形标注 3(带边框和强调线) 17"/>
            <p:cNvSpPr/>
            <p:nvPr/>
          </p:nvSpPr>
          <p:spPr>
            <a:xfrm flipH="1">
              <a:off x="0" y="0"/>
              <a:ext cx="2383430" cy="1421542"/>
            </a:xfrm>
            <a:prstGeom prst="accentBorderCallout3">
              <a:avLst>
                <a:gd name="adj1" fmla="val 18750"/>
                <a:gd name="adj2" fmla="val -8329"/>
                <a:gd name="adj3" fmla="val 18750"/>
                <a:gd name="adj4" fmla="val -43171"/>
                <a:gd name="adj5" fmla="val 102306"/>
                <a:gd name="adj6" fmla="val -26431"/>
                <a:gd name="adj7" fmla="val 120361"/>
                <a:gd name="adj8" fmla="val -22870"/>
              </a:avLst>
            </a:prstGeom>
            <a:solidFill>
              <a:srgbClr val="ED5D94"/>
            </a:solidFill>
            <a:ln w="38100" cap="flat" cmpd="sng">
              <a:solidFill>
                <a:srgbClr val="ED5D94"/>
              </a:solidFill>
              <a:prstDash val="solid"/>
              <a:miter/>
              <a:headEnd type="none" w="med" len="med"/>
              <a:tailEnd type="none" w="med" len="med"/>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29" name="矩形 18"/>
            <p:cNvSpPr/>
            <p:nvPr/>
          </p:nvSpPr>
          <p:spPr>
            <a:xfrm>
              <a:off x="0" y="82336"/>
              <a:ext cx="2376000" cy="1211201"/>
            </a:xfrm>
            <a:prstGeom prst="rect">
              <a:avLst/>
            </a:prstGeom>
            <a:noFill/>
            <a:ln w="9525">
              <a:noFill/>
            </a:ln>
          </p:spPr>
          <p:txBody>
            <a:bodyPr>
              <a:spAutoFit/>
            </a:bodyPr>
            <a:lstStyle/>
            <a:p>
              <a:pPr lvl="0" eaLnBrk="1" hangingPunct="1">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完成任务有奖励</a:t>
              </a:r>
              <a:endParaRPr lang="en-US" altLang="x-none"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激励员工更努力</a:t>
              </a:r>
              <a:endParaRPr lang="en-US" altLang="x-none"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0" name="矩形 19"/>
            <p:cNvSpPr/>
            <p:nvPr/>
          </p:nvSpPr>
          <p:spPr>
            <a:xfrm>
              <a:off x="34664" y="1434235"/>
              <a:ext cx="2441087" cy="514760"/>
            </a:xfrm>
            <a:prstGeom prst="rect">
              <a:avLst/>
            </a:prstGeom>
            <a:noFill/>
            <a:ln w="9525">
              <a:noFill/>
            </a:ln>
          </p:spPr>
          <p:txBody>
            <a:bodyPr>
              <a:spAutoFit/>
            </a:bodyPr>
            <a:lstStyle/>
            <a:p>
              <a:pPr lvl="0" eaLnBrk="1" hangingPunct="1">
                <a:lnSpc>
                  <a:spcPct val="150000"/>
                </a:lnSpc>
              </a:pPr>
              <a:endParaRPr lang="zh-CN" altLang="en-US" sz="1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917" name="组合 20"/>
          <p:cNvGrpSpPr/>
          <p:nvPr/>
        </p:nvGrpSpPr>
        <p:grpSpPr>
          <a:xfrm>
            <a:off x="6057902" y="2454276"/>
            <a:ext cx="2816225" cy="1811685"/>
            <a:chOff x="0" y="0"/>
            <a:chExt cx="2446512" cy="2377117"/>
          </a:xfrm>
        </p:grpSpPr>
        <p:sp>
          <p:nvSpPr>
            <p:cNvPr id="38925" name="线形标注 3(带边框和强调线) 21"/>
            <p:cNvSpPr/>
            <p:nvPr/>
          </p:nvSpPr>
          <p:spPr>
            <a:xfrm>
              <a:off x="0" y="0"/>
              <a:ext cx="2383200" cy="1422000"/>
            </a:xfrm>
            <a:prstGeom prst="accentBorderCallout3">
              <a:avLst>
                <a:gd name="adj1" fmla="val 18750"/>
                <a:gd name="adj2" fmla="val -8329"/>
                <a:gd name="adj3" fmla="val 18750"/>
                <a:gd name="adj4" fmla="val -43171"/>
                <a:gd name="adj5" fmla="val 102306"/>
                <a:gd name="adj6" fmla="val -26431"/>
                <a:gd name="adj7" fmla="val 101889"/>
                <a:gd name="adj8" fmla="val -25662"/>
              </a:avLst>
            </a:prstGeom>
            <a:solidFill>
              <a:srgbClr val="0070C0"/>
            </a:solidFill>
            <a:ln w="38100" cap="flat" cmpd="sng">
              <a:solidFill>
                <a:srgbClr val="0070C0"/>
              </a:solidFill>
              <a:prstDash val="solid"/>
              <a:miter/>
              <a:headEnd type="none" w="med" len="med"/>
              <a:tailEnd type="none" w="med" len="med"/>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26" name="矩形 22"/>
            <p:cNvSpPr/>
            <p:nvPr/>
          </p:nvSpPr>
          <p:spPr>
            <a:xfrm>
              <a:off x="22049" y="110836"/>
              <a:ext cx="2339102" cy="1211504"/>
            </a:xfrm>
            <a:prstGeom prst="rect">
              <a:avLst/>
            </a:prstGeom>
            <a:noFill/>
            <a:ln w="9525">
              <a:noFill/>
            </a:ln>
          </p:spPr>
          <p:txBody>
            <a:bodyPr>
              <a:spAutoFit/>
            </a:bodyPr>
            <a:lstStyle/>
            <a:p>
              <a:pPr lvl="0" eaLnBrk="1" hangingPunct="1">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违反规定有惩罚</a:t>
              </a:r>
              <a:endParaRPr lang="en-US" altLang="x-none"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要让员工记住它</a:t>
              </a:r>
              <a:endParaRPr lang="zh-CN" altLang="en-US" dirty="0">
                <a:latin typeface="Arial" panose="020B0604020202020204" pitchFamily="34" charset="0"/>
                <a:ea typeface="宋体" panose="02010600030101010101" pitchFamily="2" charset="-122"/>
              </a:endParaRPr>
            </a:p>
          </p:txBody>
        </p:sp>
        <p:sp>
          <p:nvSpPr>
            <p:cNvPr id="38927" name="矩形 23"/>
            <p:cNvSpPr/>
            <p:nvPr/>
          </p:nvSpPr>
          <p:spPr>
            <a:xfrm>
              <a:off x="5516" y="1468490"/>
              <a:ext cx="2440996" cy="908627"/>
            </a:xfrm>
            <a:prstGeom prst="rect">
              <a:avLst/>
            </a:prstGeom>
            <a:noFill/>
            <a:ln w="9525">
              <a:noFill/>
            </a:ln>
          </p:spPr>
          <p:txBody>
            <a:bodyPr>
              <a:spAutoFit/>
            </a:bodyPr>
            <a:lstStyle/>
            <a:p>
              <a:pPr lvl="0" eaLnBrk="1" hangingPunct="1">
                <a:lnSpc>
                  <a:spcPct val="150000"/>
                </a:lnSpc>
              </a:pPr>
              <a:r>
                <a:rPr lang="zh-CN" altLang="en-US" sz="1300" b="1" dirty="0">
                  <a:latin typeface="微软雅黑" panose="020B0503020204020204" pitchFamily="34" charset="-122"/>
                  <a:ea typeface="微软雅黑" panose="020B0503020204020204" pitchFamily="34" charset="-122"/>
                  <a:sym typeface="微软雅黑" panose="020B0503020204020204" pitchFamily="34" charset="-122"/>
                </a:rPr>
                <a:t>（血的教训太残酷了，也太惨了，代价也太高了）</a:t>
              </a:r>
              <a:endParaRPr lang="en-US" altLang="x-none" sz="13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918" name="组合 7"/>
          <p:cNvGrpSpPr/>
          <p:nvPr/>
        </p:nvGrpSpPr>
        <p:grpSpPr>
          <a:xfrm>
            <a:off x="249240" y="431800"/>
            <a:ext cx="8707437" cy="873125"/>
            <a:chOff x="0" y="0"/>
            <a:chExt cx="8999538" cy="1146900"/>
          </a:xfrm>
        </p:grpSpPr>
        <p:sp>
          <p:nvSpPr>
            <p:cNvPr id="38921"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8922" name="组合 5"/>
            <p:cNvGrpSpPr/>
            <p:nvPr/>
          </p:nvGrpSpPr>
          <p:grpSpPr>
            <a:xfrm>
              <a:off x="0" y="0"/>
              <a:ext cx="1028699" cy="1146900"/>
              <a:chOff x="0" y="0"/>
              <a:chExt cx="1028699" cy="1585913"/>
            </a:xfrm>
          </p:grpSpPr>
          <p:sp>
            <p:nvSpPr>
              <p:cNvPr id="38923"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38924"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38919" name="矩形 4"/>
          <p:cNvSpPr/>
          <p:nvPr/>
        </p:nvSpPr>
        <p:spPr>
          <a:xfrm>
            <a:off x="1304926" y="598489"/>
            <a:ext cx="2743059" cy="584775"/>
          </a:xfrm>
          <a:prstGeom prst="rect">
            <a:avLst/>
          </a:prstGeom>
          <a:noFill/>
          <a:ln w="9525">
            <a:noFill/>
          </a:ln>
        </p:spPr>
        <p:txBody>
          <a:bodyPr wrap="none">
            <a:spAutoFit/>
          </a:bodyPr>
          <a:lstStyle/>
          <a:p>
            <a:pPr lvl="0" eaLnBrk="1" hangingPunct="1"/>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第</a:t>
            </a:r>
            <a:r>
              <a:rPr lang="en-US" altLang="zh-CN" sz="3200" b="1" dirty="0">
                <a:solidFill>
                  <a:srgbClr val="FFC000"/>
                </a:solidFill>
                <a:latin typeface="微软雅黑" panose="020B0503020204020204" pitchFamily="34" charset="-122"/>
                <a:ea typeface="微软雅黑" panose="020B0503020204020204" pitchFamily="34" charset="-122"/>
                <a:sym typeface="华康俪金黑W8" charset="-122"/>
              </a:rPr>
              <a:t>10</a:t>
            </a:r>
            <a:r>
              <a:rPr lang="zh-CN" altLang="en-US" sz="3200" b="1" dirty="0">
                <a:solidFill>
                  <a:srgbClr val="FFC000"/>
                </a:solidFill>
                <a:latin typeface="微软雅黑" panose="020B0503020204020204" pitchFamily="34" charset="-122"/>
                <a:ea typeface="微软雅黑" panose="020B0503020204020204" pitchFamily="34" charset="-122"/>
                <a:sym typeface="华康俪金黑W8" charset="-122"/>
              </a:rPr>
              <a:t>步：奖惩</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08345" y="3968750"/>
            <a:ext cx="302069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55970" y="4231005"/>
            <a:ext cx="103759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7"/>
          <p:cNvGrpSpPr/>
          <p:nvPr/>
        </p:nvGrpSpPr>
        <p:grpSpPr>
          <a:xfrm>
            <a:off x="465139" y="647700"/>
            <a:ext cx="8707437" cy="873125"/>
            <a:chOff x="0" y="0"/>
            <a:chExt cx="8999538" cy="1146900"/>
          </a:xfrm>
        </p:grpSpPr>
        <p:sp>
          <p:nvSpPr>
            <p:cNvPr id="8236"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8237" name="组合 5"/>
            <p:cNvGrpSpPr/>
            <p:nvPr/>
          </p:nvGrpSpPr>
          <p:grpSpPr>
            <a:xfrm>
              <a:off x="0" y="0"/>
              <a:ext cx="1028699" cy="1146900"/>
              <a:chOff x="0" y="0"/>
              <a:chExt cx="1028699" cy="1585913"/>
            </a:xfrm>
          </p:grpSpPr>
          <p:sp>
            <p:nvSpPr>
              <p:cNvPr id="8238"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8239"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8195" name="矩形 4"/>
          <p:cNvSpPr/>
          <p:nvPr/>
        </p:nvSpPr>
        <p:spPr>
          <a:xfrm>
            <a:off x="1450977" y="882652"/>
            <a:ext cx="6213475" cy="461665"/>
          </a:xfrm>
          <a:prstGeom prst="rect">
            <a:avLst/>
          </a:prstGeom>
          <a:noFill/>
          <a:ln w="9525">
            <a:noFill/>
          </a:ln>
        </p:spPr>
        <p:txBody>
          <a:bodyPr>
            <a:spAutoFit/>
          </a:bodyPr>
          <a:lstStyle/>
          <a:p>
            <a:pPr lvl="0" algn="ctr" eaLnBrk="1" hangingPunct="1"/>
            <a:r>
              <a:rPr lang="zh-CN" altLang="en-US" sz="2400" b="1" dirty="0">
                <a:solidFill>
                  <a:srgbClr val="FFC000"/>
                </a:solidFill>
                <a:latin typeface="微软雅黑" panose="020B0503020204020204" pitchFamily="34" charset="-122"/>
                <a:ea typeface="微软雅黑" panose="020B0503020204020204" pitchFamily="34" charset="-122"/>
                <a:sym typeface="华康俪金黑W8" charset="-122"/>
              </a:rPr>
              <a:t>事故隐患排查治理</a:t>
            </a:r>
            <a:r>
              <a:rPr lang="zh-CN" altLang="en-US" sz="2400" b="1" dirty="0">
                <a:solidFill>
                  <a:srgbClr val="FF0000"/>
                </a:solidFill>
                <a:latin typeface="微软雅黑" panose="020B0503020204020204" pitchFamily="34" charset="-122"/>
                <a:ea typeface="微软雅黑" panose="020B0503020204020204" pitchFamily="34" charset="-122"/>
                <a:sym typeface="华康俪金黑W8" charset="-122"/>
              </a:rPr>
              <a:t>工作机制核心</a:t>
            </a:r>
            <a:r>
              <a:rPr lang="en-US" altLang="zh-CN" sz="2400" b="1" dirty="0">
                <a:solidFill>
                  <a:srgbClr val="FF0000"/>
                </a:solidFill>
                <a:latin typeface="微软雅黑" panose="020B0503020204020204" pitchFamily="34" charset="-122"/>
                <a:ea typeface="微软雅黑" panose="020B0503020204020204" pitchFamily="34" charset="-122"/>
                <a:sym typeface="华康俪金黑W8" charset="-122"/>
              </a:rPr>
              <a:t>—“</a:t>
            </a:r>
            <a:r>
              <a:rPr lang="zh-CN" altLang="en-US" sz="2400" b="1" dirty="0">
                <a:solidFill>
                  <a:srgbClr val="FF0000"/>
                </a:solidFill>
                <a:latin typeface="微软雅黑" panose="020B0503020204020204" pitchFamily="34" charset="-122"/>
                <a:ea typeface="微软雅黑" panose="020B0503020204020204" pitchFamily="34" charset="-122"/>
                <a:sym typeface="华康俪金黑W8" charset="-122"/>
              </a:rPr>
              <a:t>十步法”</a:t>
            </a:r>
            <a:endParaRPr lang="zh-CN" altLang="en-US" sz="2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197" name="Group 5"/>
          <p:cNvGrpSpPr/>
          <p:nvPr/>
        </p:nvGrpSpPr>
        <p:grpSpPr>
          <a:xfrm>
            <a:off x="604838" y="1608139"/>
            <a:ext cx="1998662" cy="860425"/>
            <a:chOff x="0" y="0"/>
            <a:chExt cx="1484" cy="330"/>
          </a:xfrm>
        </p:grpSpPr>
        <p:sp>
          <p:nvSpPr>
            <p:cNvPr id="8234"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35"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目的</a:t>
              </a:r>
              <a:endParaRPr lang="zh-CN" altLang="en-US" sz="2400" b="1" dirty="0">
                <a:latin typeface="微软雅黑" panose="020B0503020204020204" pitchFamily="34" charset="-122"/>
                <a:ea typeface="微软雅黑" panose="020B0503020204020204" pitchFamily="34" charset="-122"/>
              </a:endParaRPr>
            </a:p>
          </p:txBody>
        </p:sp>
      </p:grpSp>
      <p:sp>
        <p:nvSpPr>
          <p:cNvPr id="8198" name="右箭头 10"/>
          <p:cNvSpPr/>
          <p:nvPr/>
        </p:nvSpPr>
        <p:spPr>
          <a:xfrm>
            <a:off x="2679702" y="1803400"/>
            <a:ext cx="644525" cy="654051"/>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8199" name="Group 5"/>
          <p:cNvGrpSpPr/>
          <p:nvPr/>
        </p:nvGrpSpPr>
        <p:grpSpPr>
          <a:xfrm>
            <a:off x="3417888" y="1674814"/>
            <a:ext cx="2000250" cy="860425"/>
            <a:chOff x="0" y="0"/>
            <a:chExt cx="1484" cy="330"/>
          </a:xfrm>
        </p:grpSpPr>
        <p:sp>
          <p:nvSpPr>
            <p:cNvPr id="8232"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33"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方案</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8200" name="右箭头 14"/>
          <p:cNvSpPr/>
          <p:nvPr/>
        </p:nvSpPr>
        <p:spPr>
          <a:xfrm>
            <a:off x="5492750" y="1803400"/>
            <a:ext cx="642938" cy="654051"/>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8201" name="Group 5"/>
          <p:cNvGrpSpPr/>
          <p:nvPr/>
        </p:nvGrpSpPr>
        <p:grpSpPr>
          <a:xfrm>
            <a:off x="6297613" y="1674814"/>
            <a:ext cx="2000250" cy="860425"/>
            <a:chOff x="0" y="0"/>
            <a:chExt cx="1484" cy="330"/>
          </a:xfrm>
        </p:grpSpPr>
        <p:sp>
          <p:nvSpPr>
            <p:cNvPr id="8230"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31" name="AutoShape 7"/>
            <p:cNvSpPr/>
            <p:nvPr/>
          </p:nvSpPr>
          <p:spPr>
            <a:xfrm>
              <a:off x="212"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检查</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8202" name="右箭头 18"/>
          <p:cNvSpPr/>
          <p:nvPr/>
        </p:nvSpPr>
        <p:spPr>
          <a:xfrm rot="5400000">
            <a:off x="7162800" y="2479676"/>
            <a:ext cx="603251" cy="492125"/>
          </a:xfrm>
          <a:prstGeom prst="rightArrow">
            <a:avLst>
              <a:gd name="adj1" fmla="val 50000"/>
              <a:gd name="adj2" fmla="val 46143"/>
            </a:avLst>
          </a:prstGeom>
          <a:solidFill>
            <a:srgbClr val="FF0000"/>
          </a:solidFill>
          <a:ln w="25400" cap="flat" cmpd="sng">
            <a:solidFill>
              <a:srgbClr val="385D8A"/>
            </a:solidFill>
            <a:prstDash val="solid"/>
            <a:miter/>
            <a:headEnd type="none" w="med" len="med"/>
            <a:tailEnd type="none" w="med" len="med"/>
          </a:ln>
        </p:spPr>
        <p:txBody>
          <a:bodyPr rot="10800000" vert="eaVert"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8203" name="Group 5"/>
          <p:cNvGrpSpPr/>
          <p:nvPr/>
        </p:nvGrpSpPr>
        <p:grpSpPr>
          <a:xfrm>
            <a:off x="6364288" y="3027364"/>
            <a:ext cx="2000250" cy="865187"/>
            <a:chOff x="0" y="0"/>
            <a:chExt cx="1484" cy="330"/>
          </a:xfrm>
        </p:grpSpPr>
        <p:sp>
          <p:nvSpPr>
            <p:cNvPr id="8228"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29"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algn="ctr" eaLnBrk="1" hangingPunct="1"/>
              <a:r>
                <a:rPr lang="zh-CN" altLang="en-US" sz="2400" b="1" dirty="0">
                  <a:solidFill>
                    <a:srgbClr val="000000"/>
                  </a:solidFill>
                  <a:latin typeface="Arial" panose="020B0604020202020204" pitchFamily="34" charset="0"/>
                  <a:ea typeface="微软雅黑" panose="020B0503020204020204" pitchFamily="34" charset="-122"/>
                </a:rPr>
                <a:t>下单</a:t>
              </a:r>
              <a:endParaRPr lang="zh-CN" altLang="en-US" sz="2400" b="1" dirty="0">
                <a:solidFill>
                  <a:srgbClr val="000000"/>
                </a:solidFill>
                <a:latin typeface="Arial" panose="020B0604020202020204" pitchFamily="34" charset="0"/>
                <a:ea typeface="微软雅黑" panose="020B0503020204020204" pitchFamily="34" charset="-122"/>
              </a:endParaRPr>
            </a:p>
          </p:txBody>
        </p:sp>
      </p:grpSp>
      <p:sp>
        <p:nvSpPr>
          <p:cNvPr id="8204" name="右箭头 22"/>
          <p:cNvSpPr/>
          <p:nvPr/>
        </p:nvSpPr>
        <p:spPr>
          <a:xfrm rot="10800000">
            <a:off x="5492751" y="3157538"/>
            <a:ext cx="644525" cy="652463"/>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rot="10800000"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8205" name="Group 5"/>
          <p:cNvGrpSpPr/>
          <p:nvPr/>
        </p:nvGrpSpPr>
        <p:grpSpPr>
          <a:xfrm>
            <a:off x="3484563" y="3027364"/>
            <a:ext cx="2000250" cy="865187"/>
            <a:chOff x="0" y="0"/>
            <a:chExt cx="1484" cy="330"/>
          </a:xfrm>
        </p:grpSpPr>
        <p:sp>
          <p:nvSpPr>
            <p:cNvPr id="8226"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27"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algn="ctr" eaLnBrk="1" hangingPunct="1"/>
              <a:r>
                <a:rPr lang="zh-CN" altLang="en-US" sz="2400" b="1" dirty="0">
                  <a:solidFill>
                    <a:srgbClr val="000000"/>
                  </a:solidFill>
                  <a:latin typeface="微软雅黑" panose="020B0503020204020204" pitchFamily="34" charset="-122"/>
                  <a:ea typeface="微软雅黑" panose="020B0503020204020204" pitchFamily="34" charset="-122"/>
                </a:rPr>
                <a:t>整改</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grpSp>
        <p:nvGrpSpPr>
          <p:cNvPr id="8206" name="Group 5"/>
          <p:cNvGrpSpPr/>
          <p:nvPr/>
        </p:nvGrpSpPr>
        <p:grpSpPr>
          <a:xfrm>
            <a:off x="671513" y="2960689"/>
            <a:ext cx="1998662" cy="860425"/>
            <a:chOff x="0" y="0"/>
            <a:chExt cx="1484" cy="330"/>
          </a:xfrm>
        </p:grpSpPr>
        <p:sp>
          <p:nvSpPr>
            <p:cNvPr id="8224"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25"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algn="ctr" eaLnBrk="1" hangingPunct="1"/>
              <a:r>
                <a:rPr lang="zh-CN" altLang="en-US" dirty="0">
                  <a:solidFill>
                    <a:srgbClr val="000000"/>
                  </a:solidFill>
                  <a:latin typeface="微软雅黑" panose="020B0503020204020204" pitchFamily="34" charset="-122"/>
                  <a:ea typeface="微软雅黑" panose="020B0503020204020204" pitchFamily="34" charset="-122"/>
                </a:rPr>
                <a:t>  </a:t>
              </a:r>
              <a:endParaRPr lang="en-US" altLang="zh-CN" dirty="0">
                <a:solidFill>
                  <a:srgbClr val="000000"/>
                </a:solidFill>
                <a:latin typeface="微软雅黑" panose="020B0503020204020204" pitchFamily="34" charset="-122"/>
                <a:ea typeface="微软雅黑" panose="020B0503020204020204" pitchFamily="34" charset="-122"/>
              </a:endParaRPr>
            </a:p>
            <a:p>
              <a:pPr lvl="0" algn="ctr" eaLnBrk="1" hangingPunct="1"/>
              <a:r>
                <a:rPr lang="zh-CN" altLang="en-US" sz="2400" b="1" dirty="0">
                  <a:solidFill>
                    <a:srgbClr val="000000"/>
                  </a:solidFill>
                  <a:latin typeface="Arial" panose="020B0604020202020204" pitchFamily="34" charset="0"/>
                  <a:ea typeface="微软雅黑" panose="020B0503020204020204" pitchFamily="34" charset="-122"/>
                </a:rPr>
                <a:t>反馈</a:t>
              </a:r>
              <a:endParaRPr lang="zh-CN" altLang="en-US" sz="2400" b="1" dirty="0">
                <a:solidFill>
                  <a:srgbClr val="000000"/>
                </a:solidFill>
                <a:latin typeface="微软雅黑" panose="020B0503020204020204" pitchFamily="34" charset="-122"/>
                <a:ea typeface="微软雅黑" panose="020B0503020204020204" pitchFamily="34" charset="-122"/>
              </a:endParaRPr>
            </a:p>
            <a:p>
              <a:pPr lvl="0" algn="ctr" eaLnBrk="1" hangingPunct="1"/>
              <a:endParaRPr lang="zh-CN" altLang="en-US" sz="2400" dirty="0">
                <a:solidFill>
                  <a:srgbClr val="000000"/>
                </a:solidFill>
                <a:latin typeface="微软雅黑" panose="020B0503020204020204" pitchFamily="34" charset="-122"/>
                <a:ea typeface="微软雅黑" panose="020B0503020204020204" pitchFamily="34" charset="-122"/>
              </a:endParaRPr>
            </a:p>
          </p:txBody>
        </p:sp>
      </p:grpSp>
      <p:grpSp>
        <p:nvGrpSpPr>
          <p:cNvPr id="8207" name="Group 5"/>
          <p:cNvGrpSpPr/>
          <p:nvPr/>
        </p:nvGrpSpPr>
        <p:grpSpPr>
          <a:xfrm>
            <a:off x="671513" y="4338640"/>
            <a:ext cx="1998662" cy="860425"/>
            <a:chOff x="0" y="0"/>
            <a:chExt cx="1484" cy="330"/>
          </a:xfrm>
        </p:grpSpPr>
        <p:sp>
          <p:nvSpPr>
            <p:cNvPr id="8222"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23"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验收</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grpSp>
        <p:nvGrpSpPr>
          <p:cNvPr id="8208" name="Group 5"/>
          <p:cNvGrpSpPr/>
          <p:nvPr/>
        </p:nvGrpSpPr>
        <p:grpSpPr>
          <a:xfrm>
            <a:off x="3484563" y="4338640"/>
            <a:ext cx="2000250" cy="860425"/>
            <a:chOff x="0" y="0"/>
            <a:chExt cx="1484" cy="330"/>
          </a:xfrm>
        </p:grpSpPr>
        <p:sp>
          <p:nvSpPr>
            <p:cNvPr id="8220"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21"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总结</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8209" name="右箭头 41"/>
          <p:cNvSpPr/>
          <p:nvPr/>
        </p:nvSpPr>
        <p:spPr>
          <a:xfrm rot="10800000">
            <a:off x="2679702" y="3157538"/>
            <a:ext cx="644525" cy="652463"/>
          </a:xfrm>
          <a:prstGeom prst="rightArrow">
            <a:avLst>
              <a:gd name="adj1" fmla="val 50000"/>
              <a:gd name="adj2" fmla="val 37768"/>
            </a:avLst>
          </a:prstGeom>
          <a:solidFill>
            <a:srgbClr val="FF0000"/>
          </a:solidFill>
          <a:ln w="25400" cap="flat" cmpd="sng">
            <a:solidFill>
              <a:srgbClr val="385D8A"/>
            </a:solidFill>
            <a:prstDash val="solid"/>
            <a:miter/>
            <a:headEnd type="none" w="med" len="med"/>
            <a:tailEnd type="none" w="med" len="med"/>
          </a:ln>
        </p:spPr>
        <p:txBody>
          <a:bodyPr rot="10800000"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
        <p:nvSpPr>
          <p:cNvPr id="8210" name="右箭头 42"/>
          <p:cNvSpPr/>
          <p:nvPr/>
        </p:nvSpPr>
        <p:spPr>
          <a:xfrm rot="5400000">
            <a:off x="1228725" y="3792538"/>
            <a:ext cx="603251" cy="488950"/>
          </a:xfrm>
          <a:prstGeom prst="rightArrow">
            <a:avLst>
              <a:gd name="adj1" fmla="val 50000"/>
              <a:gd name="adj2" fmla="val 46329"/>
            </a:avLst>
          </a:prstGeom>
          <a:solidFill>
            <a:srgbClr val="FF0000"/>
          </a:solidFill>
          <a:ln w="25400" cap="flat" cmpd="sng">
            <a:solidFill>
              <a:srgbClr val="385D8A"/>
            </a:solidFill>
            <a:prstDash val="solid"/>
            <a:miter/>
            <a:headEnd type="none" w="med" len="med"/>
            <a:tailEnd type="none" w="med" len="med"/>
          </a:ln>
        </p:spPr>
        <p:txBody>
          <a:bodyPr rot="10800000" vert="eaVert"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
        <p:nvSpPr>
          <p:cNvPr id="8211" name="右箭头 43"/>
          <p:cNvSpPr/>
          <p:nvPr/>
        </p:nvSpPr>
        <p:spPr>
          <a:xfrm>
            <a:off x="2776538" y="4338639"/>
            <a:ext cx="641350" cy="695325"/>
          </a:xfrm>
          <a:prstGeom prst="rightArrow">
            <a:avLst>
              <a:gd name="adj1" fmla="val 50000"/>
              <a:gd name="adj2" fmla="val 37643"/>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grpSp>
        <p:nvGrpSpPr>
          <p:cNvPr id="8212" name="Group 5"/>
          <p:cNvGrpSpPr/>
          <p:nvPr/>
        </p:nvGrpSpPr>
        <p:grpSpPr>
          <a:xfrm>
            <a:off x="6364288" y="4262440"/>
            <a:ext cx="2000250" cy="860425"/>
            <a:chOff x="0" y="0"/>
            <a:chExt cx="1484" cy="330"/>
          </a:xfrm>
        </p:grpSpPr>
        <p:sp>
          <p:nvSpPr>
            <p:cNvPr id="8218"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19"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台账</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grpSp>
        <p:nvGrpSpPr>
          <p:cNvPr id="8213" name="Group 5"/>
          <p:cNvGrpSpPr/>
          <p:nvPr/>
        </p:nvGrpSpPr>
        <p:grpSpPr>
          <a:xfrm>
            <a:off x="6364288" y="5664201"/>
            <a:ext cx="2000250" cy="860425"/>
            <a:chOff x="0" y="0"/>
            <a:chExt cx="1484" cy="330"/>
          </a:xfrm>
        </p:grpSpPr>
        <p:sp>
          <p:nvSpPr>
            <p:cNvPr id="8216" name="AutoShape 6"/>
            <p:cNvSpPr/>
            <p:nvPr/>
          </p:nvSpPr>
          <p:spPr>
            <a:xfrm>
              <a:off x="0" y="0"/>
              <a:ext cx="1484" cy="330"/>
            </a:xfrm>
            <a:prstGeom prst="roundRect">
              <a:avLst>
                <a:gd name="adj" fmla="val 16667"/>
              </a:avLst>
            </a:prstGeom>
            <a:solidFill>
              <a:srgbClr val="00B0F0"/>
            </a:solidFill>
            <a:ln w="38100" cap="flat" cmpd="sng">
              <a:solidFill>
                <a:srgbClr val="FFFFFF">
                  <a:alpha val="61960"/>
                </a:srgbClr>
              </a:solidFill>
              <a:prstDash val="solid"/>
              <a:headEnd type="none" w="med" len="med"/>
              <a:tailEnd type="none" w="med" len="med"/>
            </a:ln>
          </p:spPr>
          <p:txBody>
            <a:bodyPr wrap="none" anchor="ctr"/>
            <a:lstStyle/>
            <a:p>
              <a:pPr lvl="0"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8217" name="AutoShape 7"/>
            <p:cNvSpPr/>
            <p:nvPr/>
          </p:nvSpPr>
          <p:spPr>
            <a:xfrm>
              <a:off x="106" y="37"/>
              <a:ext cx="1137" cy="237"/>
            </a:xfrm>
            <a:prstGeom prst="roundRect">
              <a:avLst>
                <a:gd name="adj" fmla="val 28356"/>
              </a:avLst>
            </a:prstGeom>
            <a:gradFill rotWithShape="1">
              <a:gsLst>
                <a:gs pos="0">
                  <a:srgbClr val="FFFFFF">
                    <a:alpha val="70000"/>
                  </a:srgbClr>
                </a:gs>
                <a:gs pos="100000">
                  <a:srgbClr val="FFC319">
                    <a:alpha val="70000"/>
                  </a:srgbClr>
                </a:gs>
              </a:gsLst>
              <a:lin ang="5400000" scaled="1"/>
              <a:tileRect/>
            </a:gradFill>
            <a:ln w="9525">
              <a:noFill/>
            </a:ln>
          </p:spPr>
          <p:txBody>
            <a:bodyPr wrap="none" anchor="ctr"/>
            <a:lstStyle/>
            <a:p>
              <a:pPr lvl="0" eaLnBrk="1" hangingPunct="1"/>
              <a:r>
                <a:rPr lang="zh-CN" altLang="en-US"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奖惩</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8214" name="右箭头 43"/>
          <p:cNvSpPr/>
          <p:nvPr/>
        </p:nvSpPr>
        <p:spPr>
          <a:xfrm>
            <a:off x="5495925" y="4359276"/>
            <a:ext cx="641350" cy="695325"/>
          </a:xfrm>
          <a:prstGeom prst="rightArrow">
            <a:avLst>
              <a:gd name="adj1" fmla="val 50000"/>
              <a:gd name="adj2" fmla="val 37643"/>
            </a:avLst>
          </a:prstGeom>
          <a:solidFill>
            <a:srgbClr val="FF0000"/>
          </a:solidFill>
          <a:ln w="25400" cap="flat" cmpd="sng">
            <a:solidFill>
              <a:srgbClr val="385D8A"/>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
        <p:nvSpPr>
          <p:cNvPr id="8215" name="右箭头 42"/>
          <p:cNvSpPr/>
          <p:nvPr/>
        </p:nvSpPr>
        <p:spPr>
          <a:xfrm rot="5400000">
            <a:off x="7161213" y="5118100"/>
            <a:ext cx="603251" cy="488950"/>
          </a:xfrm>
          <a:prstGeom prst="rightArrow">
            <a:avLst>
              <a:gd name="adj1" fmla="val 50000"/>
              <a:gd name="adj2" fmla="val 46329"/>
            </a:avLst>
          </a:prstGeom>
          <a:solidFill>
            <a:srgbClr val="FF0000"/>
          </a:solidFill>
          <a:ln w="25400" cap="flat" cmpd="sng">
            <a:solidFill>
              <a:srgbClr val="385D8A"/>
            </a:solidFill>
            <a:prstDash val="solid"/>
            <a:miter/>
            <a:headEnd type="none" w="med" len="med"/>
            <a:tailEnd type="none" w="med" len="med"/>
          </a:ln>
        </p:spPr>
        <p:txBody>
          <a:bodyPr rot="10800000" vert="eaVert" anchor="ctr"/>
          <a:lstStyle/>
          <a:p>
            <a:pPr lvl="0" algn="ctr" eaLnBrk="1" hangingPunct="1"/>
            <a:endParaRPr lang="zh-CN" altLang="en-US" dirty="0">
              <a:solidFill>
                <a:srgbClr val="FFFFFF"/>
              </a:solidFill>
              <a:latin typeface="Calibri" panose="020F050202020403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9219" name="图片 15"/>
          <p:cNvPicPr>
            <a:picLocks noChangeAspect="1"/>
          </p:cNvPicPr>
          <p:nvPr/>
        </p:nvPicPr>
        <p:blipFill>
          <a:blip r:embed="rId1"/>
          <a:stretch>
            <a:fillRect/>
          </a:stretch>
        </p:blipFill>
        <p:spPr>
          <a:xfrm>
            <a:off x="3116263" y="1550988"/>
            <a:ext cx="2717800" cy="1990725"/>
          </a:xfrm>
          <a:prstGeom prst="rect">
            <a:avLst/>
          </a:prstGeom>
          <a:noFill/>
          <a:ln w="9525">
            <a:noFill/>
          </a:ln>
        </p:spPr>
      </p:pic>
      <p:pic>
        <p:nvPicPr>
          <p:cNvPr id="9220" name="图片 16"/>
          <p:cNvPicPr>
            <a:picLocks noChangeAspect="1"/>
          </p:cNvPicPr>
          <p:nvPr/>
        </p:nvPicPr>
        <p:blipFill>
          <a:blip r:embed="rId2"/>
          <a:stretch>
            <a:fillRect/>
          </a:stretch>
        </p:blipFill>
        <p:spPr>
          <a:xfrm>
            <a:off x="1025525" y="3011489"/>
            <a:ext cx="2840038" cy="2176463"/>
          </a:xfrm>
          <a:prstGeom prst="rect">
            <a:avLst/>
          </a:prstGeom>
          <a:noFill/>
          <a:ln w="9525">
            <a:noFill/>
          </a:ln>
        </p:spPr>
      </p:pic>
      <p:pic>
        <p:nvPicPr>
          <p:cNvPr id="9221" name="图片 17"/>
          <p:cNvPicPr>
            <a:picLocks noChangeAspect="1"/>
          </p:cNvPicPr>
          <p:nvPr/>
        </p:nvPicPr>
        <p:blipFill>
          <a:blip r:embed="rId2"/>
          <a:stretch>
            <a:fillRect/>
          </a:stretch>
        </p:blipFill>
        <p:spPr>
          <a:xfrm>
            <a:off x="5049840" y="3011489"/>
            <a:ext cx="2841625" cy="2176463"/>
          </a:xfrm>
          <a:prstGeom prst="rect">
            <a:avLst/>
          </a:prstGeom>
          <a:noFill/>
          <a:ln w="9525">
            <a:noFill/>
          </a:ln>
        </p:spPr>
      </p:pic>
      <p:pic>
        <p:nvPicPr>
          <p:cNvPr id="9222" name="图片 18"/>
          <p:cNvPicPr>
            <a:picLocks noChangeAspect="1"/>
          </p:cNvPicPr>
          <p:nvPr/>
        </p:nvPicPr>
        <p:blipFill>
          <a:blip r:embed="rId1"/>
          <a:stretch>
            <a:fillRect/>
          </a:stretch>
        </p:blipFill>
        <p:spPr>
          <a:xfrm>
            <a:off x="3116263" y="4729163"/>
            <a:ext cx="2716212" cy="1992312"/>
          </a:xfrm>
          <a:prstGeom prst="rect">
            <a:avLst/>
          </a:prstGeom>
          <a:noFill/>
          <a:ln w="9525">
            <a:noFill/>
          </a:ln>
        </p:spPr>
      </p:pic>
      <p:pic>
        <p:nvPicPr>
          <p:cNvPr id="9223" name="图片 19"/>
          <p:cNvPicPr>
            <a:picLocks noChangeAspect="1"/>
          </p:cNvPicPr>
          <p:nvPr/>
        </p:nvPicPr>
        <p:blipFill>
          <a:blip r:embed="rId3"/>
          <a:stretch>
            <a:fillRect/>
          </a:stretch>
        </p:blipFill>
        <p:spPr>
          <a:xfrm>
            <a:off x="3116263" y="2789239"/>
            <a:ext cx="2716212" cy="2935287"/>
          </a:xfrm>
          <a:prstGeom prst="rect">
            <a:avLst/>
          </a:prstGeom>
          <a:noFill/>
          <a:ln w="9525">
            <a:noFill/>
          </a:ln>
        </p:spPr>
      </p:pic>
      <p:sp>
        <p:nvSpPr>
          <p:cNvPr id="9224" name="TextBox 20"/>
          <p:cNvSpPr/>
          <p:nvPr/>
        </p:nvSpPr>
        <p:spPr>
          <a:xfrm>
            <a:off x="3516315" y="3359150"/>
            <a:ext cx="1851025" cy="1200329"/>
          </a:xfrm>
          <a:prstGeom prst="rect">
            <a:avLst/>
          </a:prstGeom>
          <a:noFill/>
          <a:ln w="9525">
            <a:noFill/>
          </a:ln>
        </p:spPr>
        <p:txBody>
          <a:bodyPr>
            <a:spAutoFit/>
          </a:bodyPr>
          <a:lstStyle/>
          <a:p>
            <a:pPr lvl="0" algn="ctr" eaLnBrk="1" hangingPunct="1"/>
            <a:r>
              <a:rPr lang="zh-CN" altLang="en-US" sz="3600" b="1" i="1" dirty="0">
                <a:solidFill>
                  <a:srgbClr val="0000FF"/>
                </a:solidFill>
                <a:latin typeface="Agency FB" pitchFamily="34" charset="0"/>
                <a:ea typeface="微软雅黑" panose="020B0503020204020204" pitchFamily="34" charset="-122"/>
                <a:sym typeface="Agency FB" pitchFamily="34" charset="0"/>
              </a:rPr>
              <a:t>保障</a:t>
            </a:r>
            <a:endParaRPr lang="zh-CN" altLang="en-US" sz="3600" b="1" i="1" dirty="0">
              <a:solidFill>
                <a:srgbClr val="0000FF"/>
              </a:solidFill>
              <a:latin typeface="Agency FB" pitchFamily="34" charset="0"/>
              <a:ea typeface="微软雅黑" panose="020B0503020204020204" pitchFamily="34" charset="-122"/>
              <a:sym typeface="Agency FB" pitchFamily="34" charset="0"/>
            </a:endParaRPr>
          </a:p>
          <a:p>
            <a:pPr lvl="0" algn="ctr" eaLnBrk="1" hangingPunct="1"/>
            <a:r>
              <a:rPr lang="zh-CN" altLang="en-US" sz="3600" b="1" i="1" dirty="0">
                <a:solidFill>
                  <a:srgbClr val="0000FF"/>
                </a:solidFill>
                <a:latin typeface="Agency FB" pitchFamily="34" charset="0"/>
                <a:ea typeface="微软雅黑" panose="020B0503020204020204" pitchFamily="34" charset="-122"/>
                <a:sym typeface="Agency FB" pitchFamily="34" charset="0"/>
              </a:rPr>
              <a:t>措施</a:t>
            </a:r>
            <a:endParaRPr lang="zh-CN" altLang="en-US" sz="3600" b="1" i="1" dirty="0">
              <a:solidFill>
                <a:srgbClr val="0000FF"/>
              </a:solidFill>
              <a:latin typeface="Agency FB" pitchFamily="34" charset="0"/>
              <a:ea typeface="微软雅黑" panose="020B0503020204020204" pitchFamily="34" charset="-122"/>
              <a:sym typeface="Agency FB" pitchFamily="34" charset="0"/>
            </a:endParaRPr>
          </a:p>
        </p:txBody>
      </p:sp>
      <p:sp>
        <p:nvSpPr>
          <p:cNvPr id="9225" name="TextBox 22"/>
          <p:cNvSpPr/>
          <p:nvPr/>
        </p:nvSpPr>
        <p:spPr>
          <a:xfrm>
            <a:off x="3787777" y="2230439"/>
            <a:ext cx="1262063" cy="400110"/>
          </a:xfrm>
          <a:prstGeom prst="rect">
            <a:avLst/>
          </a:prstGeom>
          <a:noFill/>
          <a:ln w="9525">
            <a:noFill/>
          </a:ln>
        </p:spPr>
        <p:txBody>
          <a:bodyPr>
            <a:spAutoFit/>
          </a:bodyPr>
          <a:lstStyle/>
          <a:p>
            <a:pPr lvl="0" algn="ctr" eaLnBrk="1" hangingPunct="1"/>
            <a:r>
              <a:rPr lang="zh-CN" altLang="en-US" sz="2000" b="1" i="1" dirty="0">
                <a:solidFill>
                  <a:srgbClr val="3F3F3F"/>
                </a:solidFill>
                <a:latin typeface="微软雅黑" panose="020B0503020204020204" pitchFamily="34" charset="-122"/>
                <a:ea typeface="微软雅黑" panose="020B0503020204020204" pitchFamily="34" charset="-122"/>
                <a:sym typeface="Arial" panose="020B0604020202020204" pitchFamily="34" charset="0"/>
              </a:rPr>
              <a:t>资金保障</a:t>
            </a:r>
            <a:r>
              <a:rPr lang="en-US" altLang="x-none" sz="2000" b="1" i="1" dirty="0">
                <a:solidFill>
                  <a:srgbClr val="3F3F3F"/>
                </a:solidFill>
                <a:latin typeface="微软雅黑" panose="020B0503020204020204" pitchFamily="34" charset="-122"/>
                <a:ea typeface="微软雅黑" panose="020B0503020204020204" pitchFamily="34" charset="-122"/>
                <a:sym typeface="Arial" panose="020B0604020202020204" pitchFamily="34" charset="0"/>
              </a:rPr>
              <a:t> </a:t>
            </a:r>
            <a:endParaRPr lang="zh-CN" altLang="en-US" sz="2000" b="1" dirty="0">
              <a:latin typeface="微软雅黑" panose="020B0503020204020204" pitchFamily="34" charset="-122"/>
              <a:ea typeface="宋体" panose="02010600030101010101" pitchFamily="2" charset="-122"/>
            </a:endParaRPr>
          </a:p>
        </p:txBody>
      </p:sp>
      <p:sp>
        <p:nvSpPr>
          <p:cNvPr id="9226" name="TextBox 24"/>
          <p:cNvSpPr/>
          <p:nvPr/>
        </p:nvSpPr>
        <p:spPr>
          <a:xfrm>
            <a:off x="3865563" y="5327651"/>
            <a:ext cx="1270000" cy="400110"/>
          </a:xfrm>
          <a:prstGeom prst="rect">
            <a:avLst/>
          </a:prstGeom>
          <a:noFill/>
          <a:ln w="9525">
            <a:noFill/>
          </a:ln>
        </p:spPr>
        <p:txBody>
          <a:bodyPr>
            <a:spAutoFit/>
          </a:bodyPr>
          <a:lstStyle/>
          <a:p>
            <a:pPr lvl="0" algn="ctr" eaLnBrk="1" hangingPunct="1"/>
            <a:r>
              <a:rPr lang="zh-CN" altLang="en-US" sz="2000" b="1" i="1" dirty="0">
                <a:solidFill>
                  <a:srgbClr val="3F3F3F"/>
                </a:solidFill>
                <a:latin typeface="Arial" panose="020B0604020202020204" pitchFamily="34" charset="0"/>
                <a:ea typeface="微软雅黑" panose="020B0503020204020204" pitchFamily="34" charset="-122"/>
                <a:sym typeface="Arial" panose="020B0604020202020204" pitchFamily="34" charset="0"/>
              </a:rPr>
              <a:t>考核奖惩</a:t>
            </a:r>
            <a:endParaRPr lang="zh-CN" altLang="en-US" sz="2000" b="1" i="1"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7" name="TextBox 25"/>
          <p:cNvSpPr/>
          <p:nvPr/>
        </p:nvSpPr>
        <p:spPr>
          <a:xfrm>
            <a:off x="1763713" y="3792539"/>
            <a:ext cx="1352550" cy="400110"/>
          </a:xfrm>
          <a:prstGeom prst="rect">
            <a:avLst/>
          </a:prstGeom>
          <a:noFill/>
          <a:ln w="9525">
            <a:noFill/>
          </a:ln>
        </p:spPr>
        <p:txBody>
          <a:bodyPr>
            <a:spAutoFit/>
          </a:bodyPr>
          <a:lstStyle/>
          <a:p>
            <a:pPr lvl="0" algn="ctr" eaLnBrk="1" hangingPunct="1"/>
            <a:r>
              <a:rPr lang="zh-CN" altLang="en-US" sz="2000" b="1" i="1" dirty="0">
                <a:solidFill>
                  <a:srgbClr val="3F3F3F"/>
                </a:solidFill>
                <a:latin typeface="Arial" panose="020B0604020202020204" pitchFamily="34" charset="0"/>
                <a:ea typeface="微软雅黑" panose="020B0503020204020204" pitchFamily="34" charset="-122"/>
                <a:sym typeface="Arial" panose="020B0604020202020204" pitchFamily="34" charset="0"/>
              </a:rPr>
              <a:t>政府监管</a:t>
            </a:r>
            <a:endParaRPr lang="zh-CN" altLang="en-US" sz="2000" b="1" i="1"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8" name="TextBox 27"/>
          <p:cNvSpPr/>
          <p:nvPr/>
        </p:nvSpPr>
        <p:spPr>
          <a:xfrm>
            <a:off x="5834065" y="3792539"/>
            <a:ext cx="1608137" cy="400110"/>
          </a:xfrm>
          <a:prstGeom prst="rect">
            <a:avLst/>
          </a:prstGeom>
          <a:noFill/>
          <a:ln w="9525">
            <a:noFill/>
          </a:ln>
        </p:spPr>
        <p:txBody>
          <a:bodyPr>
            <a:spAutoFit/>
          </a:bodyPr>
          <a:lstStyle/>
          <a:p>
            <a:pPr lvl="0" algn="ctr" eaLnBrk="1" hangingPunct="1"/>
            <a:r>
              <a:rPr lang="zh-CN" altLang="en-US" sz="2000" b="1" i="1" dirty="0">
                <a:solidFill>
                  <a:srgbClr val="3F3F3F"/>
                </a:solidFill>
                <a:latin typeface="Arial" panose="020B0604020202020204" pitchFamily="34" charset="0"/>
                <a:ea typeface="微软雅黑" panose="020B0503020204020204" pitchFamily="34" charset="-122"/>
                <a:sym typeface="Arial" panose="020B0604020202020204" pitchFamily="34" charset="0"/>
              </a:rPr>
              <a:t>信息化系统</a:t>
            </a:r>
            <a:endParaRPr lang="zh-CN" altLang="en-US" sz="2000" b="1" i="1" dirty="0">
              <a:solidFill>
                <a:srgbClr val="3F3F3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29" name="组合 7"/>
          <p:cNvGrpSpPr/>
          <p:nvPr/>
        </p:nvGrpSpPr>
        <p:grpSpPr>
          <a:xfrm>
            <a:off x="465139" y="647700"/>
            <a:ext cx="8707437" cy="873125"/>
            <a:chOff x="0" y="0"/>
            <a:chExt cx="8999538" cy="1146900"/>
          </a:xfrm>
        </p:grpSpPr>
        <p:sp>
          <p:nvSpPr>
            <p:cNvPr id="9232"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9233" name="组合 5"/>
            <p:cNvGrpSpPr/>
            <p:nvPr/>
          </p:nvGrpSpPr>
          <p:grpSpPr>
            <a:xfrm>
              <a:off x="0" y="0"/>
              <a:ext cx="1028699" cy="1146900"/>
              <a:chOff x="0" y="0"/>
              <a:chExt cx="1028699" cy="1585913"/>
            </a:xfrm>
          </p:grpSpPr>
          <p:sp>
            <p:nvSpPr>
              <p:cNvPr id="9234"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9235"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
        <p:nvSpPr>
          <p:cNvPr id="9230" name="矩形 4"/>
          <p:cNvSpPr/>
          <p:nvPr/>
        </p:nvSpPr>
        <p:spPr>
          <a:xfrm>
            <a:off x="1450977" y="871539"/>
            <a:ext cx="6213475" cy="523220"/>
          </a:xfrm>
          <a:prstGeom prst="rect">
            <a:avLst/>
          </a:prstGeom>
          <a:noFill/>
          <a:ln w="9525">
            <a:noFill/>
          </a:ln>
        </p:spPr>
        <p:txBody>
          <a:bodyPr>
            <a:spAutoFit/>
          </a:bodyPr>
          <a:lstStyle/>
          <a:p>
            <a:pPr lvl="0" algn="ctr" eaLnBrk="1" hangingPunct="1"/>
            <a:r>
              <a:rPr lang="zh-CN" altLang="en-US" sz="2800" b="1" dirty="0">
                <a:solidFill>
                  <a:srgbClr val="FFC000"/>
                </a:solidFill>
                <a:latin typeface="微软雅黑" panose="020B0503020204020204" pitchFamily="34" charset="-122"/>
                <a:ea typeface="微软雅黑" panose="020B0503020204020204" pitchFamily="34" charset="-122"/>
                <a:sym typeface="华康俪金黑W8" charset="-122"/>
              </a:rPr>
              <a:t>事故隐患排查治理工作机制</a:t>
            </a:r>
            <a:r>
              <a:rPr lang="zh-CN" altLang="en-US" sz="2800" b="1" dirty="0">
                <a:solidFill>
                  <a:srgbClr val="FF0000"/>
                </a:solidFill>
                <a:latin typeface="微软雅黑" panose="020B0503020204020204" pitchFamily="34" charset="-122"/>
                <a:ea typeface="微软雅黑" panose="020B0503020204020204" pitchFamily="34" charset="-122"/>
                <a:sym typeface="华康俪金黑W8" charset="-122"/>
              </a:rPr>
              <a:t>保障措施</a:t>
            </a:r>
            <a:endParaRPr lang="zh-CN" altLang="en-US" sz="28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sp>
        <p:nvSpPr>
          <p:cNvPr id="11267" name="矩形 93"/>
          <p:cNvSpPr/>
          <p:nvPr/>
        </p:nvSpPr>
        <p:spPr>
          <a:xfrm>
            <a:off x="0" y="2420939"/>
            <a:ext cx="9144000" cy="455612"/>
          </a:xfrm>
          <a:prstGeom prst="rect">
            <a:avLst/>
          </a:prstGeom>
          <a:gradFill rotWithShape="1">
            <a:gsLst>
              <a:gs pos="0">
                <a:srgbClr val="BFBFBF">
                  <a:alpha val="100000"/>
                </a:srgbClr>
              </a:gs>
              <a:gs pos="3999">
                <a:srgbClr val="BFBFBF">
                  <a:alpha val="100000"/>
                </a:srgbClr>
              </a:gs>
              <a:gs pos="14999">
                <a:srgbClr val="BFBFBF">
                  <a:alpha val="100000"/>
                </a:srgbClr>
              </a:gs>
              <a:gs pos="50000">
                <a:srgbClr val="BFBFBF">
                  <a:alpha val="100000"/>
                </a:srgbClr>
              </a:gs>
              <a:gs pos="85001">
                <a:srgbClr val="BFBFBF">
                  <a:alpha val="100000"/>
                </a:srgbClr>
              </a:gs>
              <a:gs pos="96001">
                <a:srgbClr val="BFBFBF">
                  <a:alpha val="100000"/>
                </a:srgbClr>
              </a:gs>
              <a:gs pos="100000">
                <a:srgbClr val="BFBFBF">
                  <a:alpha val="100000"/>
                </a:srgbClr>
              </a:gs>
            </a:gsLst>
            <a:lin ang="5400000" scaled="1"/>
            <a:tileRect/>
          </a:gra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1268" name="组合 94"/>
          <p:cNvGrpSpPr/>
          <p:nvPr/>
        </p:nvGrpSpPr>
        <p:grpSpPr>
          <a:xfrm>
            <a:off x="107952" y="2276477"/>
            <a:ext cx="2225675" cy="3167063"/>
            <a:chOff x="0" y="0"/>
            <a:chExt cx="2787212" cy="3964271"/>
          </a:xfrm>
        </p:grpSpPr>
        <p:sp>
          <p:nvSpPr>
            <p:cNvPr id="11368" name="圆角矩形 1"/>
            <p:cNvSpPr/>
            <p:nvPr/>
          </p:nvSpPr>
          <p:spPr>
            <a:xfrm>
              <a:off x="122916" y="367072"/>
              <a:ext cx="2664296" cy="3597199"/>
            </a:xfrm>
            <a:custGeom>
              <a:avLst/>
              <a:gdLst>
                <a:gd name="txL" fmla="*/ 0 w 2664296"/>
                <a:gd name="txT" fmla="*/ 0 h 3597199"/>
                <a:gd name="txR" fmla="*/ 2664296 w 2664296"/>
                <a:gd name="txB" fmla="*/ 3597199 h 3597199"/>
              </a:gdLst>
              <a:ahLst/>
              <a:cxnLst>
                <a:cxn ang="0">
                  <a:pos x="58999" y="0"/>
                </a:cxn>
                <a:cxn ang="0">
                  <a:pos x="49392" y="0"/>
                </a:cxn>
                <a:cxn ang="0">
                  <a:pos x="42856" y="58999"/>
                </a:cxn>
                <a:cxn ang="0">
                  <a:pos x="42856" y="2457"/>
                </a:cxn>
                <a:cxn ang="0">
                  <a:pos x="15610" y="58255"/>
                </a:cxn>
                <a:cxn ang="0">
                  <a:pos x="0" y="33031"/>
                </a:cxn>
                <a:cxn ang="0">
                  <a:pos x="0" y="58999"/>
                </a:cxn>
                <a:cxn ang="0">
                  <a:pos x="58999" y="0"/>
                </a:cxn>
              </a:cxnLst>
              <a:rect l="txL" t="txT" r="txR" b="txB"/>
              <a:pathLst>
                <a:path w="2664296" h="3597199">
                  <a:moveTo>
                    <a:pt x="190071" y="0"/>
                  </a:moveTo>
                  <a:lnTo>
                    <a:pt x="2474225" y="0"/>
                  </a:lnTo>
                  <a:cubicBezTo>
                    <a:pt x="2579198" y="0"/>
                    <a:pt x="2664296" y="85098"/>
                    <a:pt x="2664296" y="190071"/>
                  </a:cubicBezTo>
                  <a:lnTo>
                    <a:pt x="2664296" y="3410329"/>
                  </a:lnTo>
                  <a:cubicBezTo>
                    <a:pt x="2664296" y="3504451"/>
                    <a:pt x="2595883" y="3582594"/>
                    <a:pt x="2505979" y="3597199"/>
                  </a:cubicBezTo>
                  <a:lnTo>
                    <a:pt x="0" y="3113222"/>
                  </a:lnTo>
                  <a:lnTo>
                    <a:pt x="0" y="190071"/>
                  </a:lnTo>
                  <a:cubicBezTo>
                    <a:pt x="0" y="85098"/>
                    <a:pt x="85098" y="0"/>
                    <a:pt x="190071" y="0"/>
                  </a:cubicBezTo>
                  <a:close/>
                </a:path>
              </a:pathLst>
            </a:custGeom>
            <a:solidFill>
              <a:srgbClr val="7F7F7F">
                <a:alpha val="100000"/>
              </a:srgbClr>
            </a:solidFill>
            <a:ln w="9525">
              <a:noFill/>
            </a:ln>
          </p:spPr>
          <p:txBody>
            <a:bodyPr/>
            <a:lstStyle/>
            <a:p>
              <a:endParaRPr lang="zh-CN" altLang="en-US"/>
            </a:p>
          </p:txBody>
        </p:sp>
        <p:sp>
          <p:nvSpPr>
            <p:cNvPr id="11369" name="圆角矩形 3"/>
            <p:cNvSpPr/>
            <p:nvPr/>
          </p:nvSpPr>
          <p:spPr>
            <a:xfrm>
              <a:off x="60402" y="400979"/>
              <a:ext cx="2700000" cy="3559247"/>
            </a:xfrm>
            <a:custGeom>
              <a:avLst/>
              <a:gdLst>
                <a:gd name="txL" fmla="*/ 0 w 2700000"/>
                <a:gd name="txT" fmla="*/ 0 h 3559247"/>
                <a:gd name="txR" fmla="*/ 2700000 w 2700000"/>
                <a:gd name="txB" fmla="*/ 3559247 h 3559247"/>
              </a:gdLst>
              <a:ahLst/>
              <a:cxnLst>
                <a:cxn ang="0">
                  <a:pos x="61546" y="0"/>
                </a:cxn>
                <a:cxn ang="0">
                  <a:pos x="17014" y="0"/>
                </a:cxn>
                <a:cxn ang="0">
                  <a:pos x="13024" y="61546"/>
                </a:cxn>
                <a:cxn ang="0">
                  <a:pos x="13024" y="28625"/>
                </a:cxn>
                <a:cxn ang="0">
                  <a:pos x="57184" y="20303"/>
                </a:cxn>
                <a:cxn ang="0">
                  <a:pos x="0" y="52585"/>
                </a:cxn>
                <a:cxn ang="0">
                  <a:pos x="0" y="61546"/>
                </a:cxn>
                <a:cxn ang="0">
                  <a:pos x="61546" y="0"/>
                </a:cxn>
              </a:cxnLst>
              <a:rect l="txL" t="txT" r="txR" b="txB"/>
              <a:pathLst>
                <a:path w="2700000" h="3559247">
                  <a:moveTo>
                    <a:pt x="192618" y="0"/>
                  </a:moveTo>
                  <a:lnTo>
                    <a:pt x="2507382" y="0"/>
                  </a:lnTo>
                  <a:cubicBezTo>
                    <a:pt x="2613762" y="0"/>
                    <a:pt x="2700000" y="86238"/>
                    <a:pt x="2700000" y="192618"/>
                  </a:cubicBezTo>
                  <a:lnTo>
                    <a:pt x="2700000" y="3370961"/>
                  </a:lnTo>
                  <a:cubicBezTo>
                    <a:pt x="2700000" y="3463556"/>
                    <a:pt x="2634665" y="3540891"/>
                    <a:pt x="2547552" y="3559247"/>
                  </a:cubicBezTo>
                  <a:lnTo>
                    <a:pt x="0" y="3067241"/>
                  </a:lnTo>
                  <a:lnTo>
                    <a:pt x="0" y="192618"/>
                  </a:lnTo>
                  <a:cubicBezTo>
                    <a:pt x="0" y="86238"/>
                    <a:pt x="86238" y="0"/>
                    <a:pt x="192618" y="0"/>
                  </a:cubicBezTo>
                  <a:close/>
                </a:path>
              </a:pathLst>
            </a:custGeom>
            <a:blipFill rotWithShape="1">
              <a:blip r:embed="rId1"/>
            </a:blipFill>
            <a:ln w="9525">
              <a:noFill/>
            </a:ln>
          </p:spPr>
          <p:txBody>
            <a:bodyPr/>
            <a:lstStyle/>
            <a:p>
              <a:endParaRPr lang="zh-CN" altLang="en-US"/>
            </a:p>
          </p:txBody>
        </p:sp>
        <p:sp>
          <p:nvSpPr>
            <p:cNvPr id="11370" name="梯形 4"/>
            <p:cNvSpPr/>
            <p:nvPr/>
          </p:nvSpPr>
          <p:spPr>
            <a:xfrm rot="772283">
              <a:off x="0" y="3122023"/>
              <a:ext cx="2671500" cy="762373"/>
            </a:xfrm>
            <a:custGeom>
              <a:avLst/>
              <a:gdLst>
                <a:gd name="txL" fmla="*/ 0 w 2671500"/>
                <a:gd name="txT" fmla="*/ 0 h 762373"/>
                <a:gd name="txR" fmla="*/ 2671500 w 2671500"/>
                <a:gd name="txB" fmla="*/ 762373 h 762373"/>
              </a:gdLst>
              <a:ahLst/>
              <a:cxnLst>
                <a:cxn ang="0">
                  <a:pos x="43628" y="41477"/>
                </a:cxn>
                <a:cxn ang="0">
                  <a:pos x="29882" y="34513"/>
                </a:cxn>
                <a:cxn ang="0">
                  <a:pos x="54210" y="1"/>
                </a:cxn>
                <a:cxn ang="0">
                  <a:pos x="50060" y="34885"/>
                </a:cxn>
                <a:cxn ang="0">
                  <a:pos x="43628" y="41477"/>
                </a:cxn>
              </a:cxnLst>
              <a:rect l="txL" t="txT" r="txR" b="txB"/>
              <a:pathLst>
                <a:path w="2671500" h="762373">
                  <a:moveTo>
                    <a:pt x="174700" y="762373"/>
                  </a:moveTo>
                  <a:cubicBezTo>
                    <a:pt x="75553" y="736911"/>
                    <a:pt x="-115912" y="647763"/>
                    <a:pt x="95418" y="558801"/>
                  </a:cubicBezTo>
                  <a:cubicBezTo>
                    <a:pt x="306748" y="469839"/>
                    <a:pt x="1394335" y="-61"/>
                    <a:pt x="1823682" y="1"/>
                  </a:cubicBezTo>
                  <a:cubicBezTo>
                    <a:pt x="2253029" y="63"/>
                    <a:pt x="2384661" y="360082"/>
                    <a:pt x="2671500" y="559173"/>
                  </a:cubicBezTo>
                  <a:cubicBezTo>
                    <a:pt x="2017033" y="567640"/>
                    <a:pt x="1159367" y="576106"/>
                    <a:pt x="174700" y="762373"/>
                  </a:cubicBezTo>
                  <a:close/>
                </a:path>
              </a:pathLst>
            </a:custGeom>
            <a:gradFill rotWithShape="1">
              <a:gsLst>
                <a:gs pos="0">
                  <a:srgbClr val="898989">
                    <a:alpha val="100000"/>
                  </a:srgbClr>
                </a:gs>
                <a:gs pos="26999">
                  <a:srgbClr val="898989">
                    <a:alpha val="100000"/>
                  </a:srgbClr>
                </a:gs>
                <a:gs pos="29999">
                  <a:srgbClr val="6D6D6D">
                    <a:alpha val="100000"/>
                  </a:srgbClr>
                </a:gs>
                <a:gs pos="39000">
                  <a:srgbClr val="D8D8D8">
                    <a:alpha val="100000"/>
                  </a:srgbClr>
                </a:gs>
                <a:gs pos="50000">
                  <a:srgbClr val="A1A1A1">
                    <a:alpha val="100000"/>
                  </a:srgbClr>
                </a:gs>
                <a:gs pos="59000">
                  <a:srgbClr val="9D9D9D">
                    <a:alpha val="100000"/>
                  </a:srgbClr>
                </a:gs>
                <a:gs pos="67000">
                  <a:srgbClr val="D8D8D8">
                    <a:alpha val="100000"/>
                  </a:srgbClr>
                </a:gs>
                <a:gs pos="89000">
                  <a:srgbClr val="9A9A9A">
                    <a:alpha val="100000"/>
                  </a:srgbClr>
                </a:gs>
                <a:gs pos="100000">
                  <a:srgbClr val="A5A5A5">
                    <a:alpha val="100000"/>
                  </a:srgbClr>
                </a:gs>
              </a:gsLst>
              <a:lin ang="4800000" scaled="1"/>
              <a:tileRect/>
            </a:gradFill>
            <a:ln w="9525">
              <a:noFill/>
            </a:ln>
          </p:spPr>
          <p:txBody>
            <a:bodyPr/>
            <a:lstStyle/>
            <a:p>
              <a:endParaRPr lang="zh-CN" altLang="en-US"/>
            </a:p>
          </p:txBody>
        </p:sp>
        <p:grpSp>
          <p:nvGrpSpPr>
            <p:cNvPr id="11371" name="组合 98"/>
            <p:cNvGrpSpPr/>
            <p:nvPr/>
          </p:nvGrpSpPr>
          <p:grpSpPr>
            <a:xfrm>
              <a:off x="414981" y="617004"/>
              <a:ext cx="165383" cy="206896"/>
              <a:chOff x="0" y="0"/>
              <a:chExt cx="288032" cy="360330"/>
            </a:xfrm>
          </p:grpSpPr>
          <p:sp>
            <p:nvSpPr>
              <p:cNvPr id="11393" name="椭圆 120"/>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94" name="椭圆 121"/>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72" name="组合 99"/>
            <p:cNvGrpSpPr/>
            <p:nvPr/>
          </p:nvGrpSpPr>
          <p:grpSpPr>
            <a:xfrm>
              <a:off x="796388" y="617004"/>
              <a:ext cx="165383" cy="206896"/>
              <a:chOff x="0" y="0"/>
              <a:chExt cx="288032" cy="360330"/>
            </a:xfrm>
          </p:grpSpPr>
          <p:sp>
            <p:nvSpPr>
              <p:cNvPr id="11391" name="椭圆 118"/>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92" name="椭圆 119"/>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73" name="组合 100"/>
            <p:cNvGrpSpPr/>
            <p:nvPr/>
          </p:nvGrpSpPr>
          <p:grpSpPr>
            <a:xfrm>
              <a:off x="1177795" y="617004"/>
              <a:ext cx="165383" cy="206896"/>
              <a:chOff x="0" y="0"/>
              <a:chExt cx="288032" cy="360330"/>
            </a:xfrm>
          </p:grpSpPr>
          <p:sp>
            <p:nvSpPr>
              <p:cNvPr id="11389" name="椭圆 116"/>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90" name="椭圆 117"/>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74" name="组合 101"/>
            <p:cNvGrpSpPr/>
            <p:nvPr/>
          </p:nvGrpSpPr>
          <p:grpSpPr>
            <a:xfrm>
              <a:off x="1559202" y="617004"/>
              <a:ext cx="165383" cy="206896"/>
              <a:chOff x="0" y="0"/>
              <a:chExt cx="288032" cy="360330"/>
            </a:xfrm>
          </p:grpSpPr>
          <p:sp>
            <p:nvSpPr>
              <p:cNvPr id="11387" name="椭圆 114"/>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88" name="椭圆 115"/>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75" name="组合 102"/>
            <p:cNvGrpSpPr/>
            <p:nvPr/>
          </p:nvGrpSpPr>
          <p:grpSpPr>
            <a:xfrm>
              <a:off x="1940609" y="617004"/>
              <a:ext cx="165383" cy="206896"/>
              <a:chOff x="0" y="0"/>
              <a:chExt cx="288032" cy="360330"/>
            </a:xfrm>
          </p:grpSpPr>
          <p:sp>
            <p:nvSpPr>
              <p:cNvPr id="11385" name="椭圆 112"/>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86" name="椭圆 113"/>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76" name="组合 103"/>
            <p:cNvGrpSpPr/>
            <p:nvPr/>
          </p:nvGrpSpPr>
          <p:grpSpPr>
            <a:xfrm>
              <a:off x="2322016" y="617004"/>
              <a:ext cx="165383" cy="206896"/>
              <a:chOff x="0" y="0"/>
              <a:chExt cx="288032" cy="360330"/>
            </a:xfrm>
          </p:grpSpPr>
          <p:sp>
            <p:nvSpPr>
              <p:cNvPr id="11383" name="椭圆 110"/>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84" name="椭圆 111"/>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1377" name="空心弧 104"/>
            <p:cNvSpPr/>
            <p:nvPr/>
          </p:nvSpPr>
          <p:spPr>
            <a:xfrm>
              <a:off x="2122292"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78" name="空心弧 105"/>
            <p:cNvSpPr/>
            <p:nvPr/>
          </p:nvSpPr>
          <p:spPr>
            <a:xfrm>
              <a:off x="1716360" y="2839"/>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79" name="空心弧 106"/>
            <p:cNvSpPr/>
            <p:nvPr/>
          </p:nvSpPr>
          <p:spPr>
            <a:xfrm>
              <a:off x="1294880"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80" name="空心弧 107"/>
            <p:cNvSpPr/>
            <p:nvPr/>
          </p:nvSpPr>
          <p:spPr>
            <a:xfrm>
              <a:off x="1018368" y="2840"/>
              <a:ext cx="392034" cy="798500"/>
            </a:xfrm>
            <a:custGeom>
              <a:avLst/>
              <a:gdLst>
                <a:gd name="txL" fmla="*/ 0 w 21600"/>
                <a:gd name="txT" fmla="*/ 0 h 21600"/>
                <a:gd name="txR" fmla="*/ 21600 w 21600"/>
                <a:gd name="txB" fmla="*/ 21600 h 21600"/>
              </a:gdLst>
              <a:ahLst/>
              <a:cxnLst>
                <a:cxn ang="0">
                  <a:pos x="33681" y="13711"/>
                </a:cxn>
                <a:cxn ang="0">
                  <a:pos x="18710" y="57355"/>
                </a:cxn>
                <a:cxn ang="0">
                  <a:pos x="3739" y="12343"/>
                </a:cxn>
                <a:cxn ang="0">
                  <a:pos x="37420" y="13711"/>
                </a:cxn>
                <a:cxn ang="0">
                  <a:pos x="18710" y="0"/>
                </a:cxn>
                <a:cxn ang="0">
                  <a:pos x="0" y="13711"/>
                </a:cxn>
              </a:cxnLst>
              <a:rect l="txL" t="txT" r="txR" b="txB"/>
              <a:pathLst>
                <a:path w="21600" h="21600">
                  <a:moveTo>
                    <a:pt x="1097" y="10800"/>
                  </a:moveTo>
                  <a:cubicBezTo>
                    <a:pt x="1097" y="5441"/>
                    <a:pt x="5441" y="1097"/>
                    <a:pt x="10800" y="1097"/>
                  </a:cubicBezTo>
                  <a:cubicBezTo>
                    <a:pt x="16158" y="1096"/>
                    <a:pt x="20502" y="5441"/>
                    <a:pt x="20503" y="10799"/>
                  </a:cubicBezTo>
                  <a:lnTo>
                    <a:pt x="21600" y="10800"/>
                  </a:lnTo>
                  <a:cubicBezTo>
                    <a:pt x="21600" y="4835"/>
                    <a:pt x="16764" y="0"/>
                    <a:pt x="10800" y="0"/>
                  </a:cubicBezTo>
                  <a:cubicBezTo>
                    <a:pt x="4835" y="0"/>
                    <a:pt x="0" y="4835"/>
                    <a:pt x="0" y="10800"/>
                  </a:cubicBezTo>
                  <a:lnTo>
                    <a:pt x="1097" y="10800"/>
                  </a:lnTo>
                  <a:close/>
                </a:path>
              </a:pathLst>
            </a:custGeom>
            <a:solidFill>
              <a:srgbClr val="0C0C0C">
                <a:alpha val="100000"/>
              </a:srgbClr>
            </a:solidFill>
            <a:ln w="9525">
              <a:noFill/>
            </a:ln>
          </p:spPr>
          <p:txBody>
            <a:bodyPr/>
            <a:lstStyle/>
            <a:p>
              <a:endParaRPr lang="zh-CN" altLang="en-US"/>
            </a:p>
          </p:txBody>
        </p:sp>
        <p:sp>
          <p:nvSpPr>
            <p:cNvPr id="11381" name="空心弧 108"/>
            <p:cNvSpPr/>
            <p:nvPr/>
          </p:nvSpPr>
          <p:spPr>
            <a:xfrm>
              <a:off x="614429"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82" name="空心弧 109"/>
            <p:cNvSpPr/>
            <p:nvPr/>
          </p:nvSpPr>
          <p:spPr>
            <a:xfrm>
              <a:off x="178032" y="15539"/>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grpSp>
      <p:grpSp>
        <p:nvGrpSpPr>
          <p:cNvPr id="11269" name="组合 122"/>
          <p:cNvGrpSpPr/>
          <p:nvPr/>
        </p:nvGrpSpPr>
        <p:grpSpPr>
          <a:xfrm>
            <a:off x="2339977" y="2276477"/>
            <a:ext cx="2225675" cy="3167063"/>
            <a:chOff x="0" y="0"/>
            <a:chExt cx="2787212" cy="3964271"/>
          </a:xfrm>
        </p:grpSpPr>
        <p:sp>
          <p:nvSpPr>
            <p:cNvPr id="11341" name="圆角矩形 1"/>
            <p:cNvSpPr/>
            <p:nvPr/>
          </p:nvSpPr>
          <p:spPr>
            <a:xfrm>
              <a:off x="122916" y="367072"/>
              <a:ext cx="2664296" cy="3597199"/>
            </a:xfrm>
            <a:custGeom>
              <a:avLst/>
              <a:gdLst>
                <a:gd name="txL" fmla="*/ 0 w 2664296"/>
                <a:gd name="txT" fmla="*/ 0 h 3597199"/>
                <a:gd name="txR" fmla="*/ 2664296 w 2664296"/>
                <a:gd name="txB" fmla="*/ 3597199 h 3597199"/>
              </a:gdLst>
              <a:ahLst/>
              <a:cxnLst>
                <a:cxn ang="0">
                  <a:pos x="58999" y="0"/>
                </a:cxn>
                <a:cxn ang="0">
                  <a:pos x="49392" y="0"/>
                </a:cxn>
                <a:cxn ang="0">
                  <a:pos x="42856" y="58999"/>
                </a:cxn>
                <a:cxn ang="0">
                  <a:pos x="42856" y="2457"/>
                </a:cxn>
                <a:cxn ang="0">
                  <a:pos x="15610" y="58255"/>
                </a:cxn>
                <a:cxn ang="0">
                  <a:pos x="0" y="33031"/>
                </a:cxn>
                <a:cxn ang="0">
                  <a:pos x="0" y="58999"/>
                </a:cxn>
                <a:cxn ang="0">
                  <a:pos x="58999" y="0"/>
                </a:cxn>
              </a:cxnLst>
              <a:rect l="txL" t="txT" r="txR" b="txB"/>
              <a:pathLst>
                <a:path w="2664296" h="3597199">
                  <a:moveTo>
                    <a:pt x="190071" y="0"/>
                  </a:moveTo>
                  <a:lnTo>
                    <a:pt x="2474225" y="0"/>
                  </a:lnTo>
                  <a:cubicBezTo>
                    <a:pt x="2579198" y="0"/>
                    <a:pt x="2664296" y="85098"/>
                    <a:pt x="2664296" y="190071"/>
                  </a:cubicBezTo>
                  <a:lnTo>
                    <a:pt x="2664296" y="3410329"/>
                  </a:lnTo>
                  <a:cubicBezTo>
                    <a:pt x="2664296" y="3504451"/>
                    <a:pt x="2595883" y="3582594"/>
                    <a:pt x="2505979" y="3597199"/>
                  </a:cubicBezTo>
                  <a:lnTo>
                    <a:pt x="0" y="3113222"/>
                  </a:lnTo>
                  <a:lnTo>
                    <a:pt x="0" y="190071"/>
                  </a:lnTo>
                  <a:cubicBezTo>
                    <a:pt x="0" y="85098"/>
                    <a:pt x="85098" y="0"/>
                    <a:pt x="190071" y="0"/>
                  </a:cubicBezTo>
                  <a:close/>
                </a:path>
              </a:pathLst>
            </a:custGeom>
            <a:solidFill>
              <a:srgbClr val="7F7F7F">
                <a:alpha val="100000"/>
              </a:srgbClr>
            </a:solidFill>
            <a:ln w="9525">
              <a:noFill/>
            </a:ln>
          </p:spPr>
          <p:txBody>
            <a:bodyPr/>
            <a:lstStyle/>
            <a:p>
              <a:endParaRPr lang="zh-CN" altLang="en-US"/>
            </a:p>
          </p:txBody>
        </p:sp>
        <p:sp>
          <p:nvSpPr>
            <p:cNvPr id="11342" name="圆角矩形 3"/>
            <p:cNvSpPr/>
            <p:nvPr/>
          </p:nvSpPr>
          <p:spPr>
            <a:xfrm>
              <a:off x="60402" y="400979"/>
              <a:ext cx="2700000" cy="3559247"/>
            </a:xfrm>
            <a:custGeom>
              <a:avLst/>
              <a:gdLst>
                <a:gd name="txL" fmla="*/ 0 w 2700000"/>
                <a:gd name="txT" fmla="*/ 0 h 3559247"/>
                <a:gd name="txR" fmla="*/ 2700000 w 2700000"/>
                <a:gd name="txB" fmla="*/ 3559247 h 3559247"/>
              </a:gdLst>
              <a:ahLst/>
              <a:cxnLst>
                <a:cxn ang="0">
                  <a:pos x="61546" y="0"/>
                </a:cxn>
                <a:cxn ang="0">
                  <a:pos x="17014" y="0"/>
                </a:cxn>
                <a:cxn ang="0">
                  <a:pos x="13024" y="61546"/>
                </a:cxn>
                <a:cxn ang="0">
                  <a:pos x="13024" y="28625"/>
                </a:cxn>
                <a:cxn ang="0">
                  <a:pos x="57184" y="20303"/>
                </a:cxn>
                <a:cxn ang="0">
                  <a:pos x="0" y="52585"/>
                </a:cxn>
                <a:cxn ang="0">
                  <a:pos x="0" y="61546"/>
                </a:cxn>
                <a:cxn ang="0">
                  <a:pos x="61546" y="0"/>
                </a:cxn>
              </a:cxnLst>
              <a:rect l="txL" t="txT" r="txR" b="txB"/>
              <a:pathLst>
                <a:path w="2700000" h="3559247">
                  <a:moveTo>
                    <a:pt x="192618" y="0"/>
                  </a:moveTo>
                  <a:lnTo>
                    <a:pt x="2507382" y="0"/>
                  </a:lnTo>
                  <a:cubicBezTo>
                    <a:pt x="2613762" y="0"/>
                    <a:pt x="2700000" y="86238"/>
                    <a:pt x="2700000" y="192618"/>
                  </a:cubicBezTo>
                  <a:lnTo>
                    <a:pt x="2700000" y="3370961"/>
                  </a:lnTo>
                  <a:cubicBezTo>
                    <a:pt x="2700000" y="3463556"/>
                    <a:pt x="2634665" y="3540891"/>
                    <a:pt x="2547552" y="3559247"/>
                  </a:cubicBezTo>
                  <a:lnTo>
                    <a:pt x="0" y="3067241"/>
                  </a:lnTo>
                  <a:lnTo>
                    <a:pt x="0" y="192618"/>
                  </a:lnTo>
                  <a:cubicBezTo>
                    <a:pt x="0" y="86238"/>
                    <a:pt x="86238" y="0"/>
                    <a:pt x="192618" y="0"/>
                  </a:cubicBezTo>
                  <a:close/>
                </a:path>
              </a:pathLst>
            </a:custGeom>
            <a:blipFill rotWithShape="1">
              <a:blip r:embed="rId1"/>
            </a:blipFill>
            <a:ln w="9525">
              <a:noFill/>
            </a:ln>
          </p:spPr>
          <p:txBody>
            <a:bodyPr/>
            <a:lstStyle/>
            <a:p>
              <a:endParaRPr lang="zh-CN" altLang="en-US"/>
            </a:p>
          </p:txBody>
        </p:sp>
        <p:sp>
          <p:nvSpPr>
            <p:cNvPr id="11343" name="梯形 4"/>
            <p:cNvSpPr/>
            <p:nvPr/>
          </p:nvSpPr>
          <p:spPr>
            <a:xfrm rot="772283">
              <a:off x="0" y="3122023"/>
              <a:ext cx="2671500" cy="762373"/>
            </a:xfrm>
            <a:custGeom>
              <a:avLst/>
              <a:gdLst>
                <a:gd name="txL" fmla="*/ 0 w 2671500"/>
                <a:gd name="txT" fmla="*/ 0 h 762373"/>
                <a:gd name="txR" fmla="*/ 2671500 w 2671500"/>
                <a:gd name="txB" fmla="*/ 762373 h 762373"/>
              </a:gdLst>
              <a:ahLst/>
              <a:cxnLst>
                <a:cxn ang="0">
                  <a:pos x="43628" y="41477"/>
                </a:cxn>
                <a:cxn ang="0">
                  <a:pos x="29882" y="34513"/>
                </a:cxn>
                <a:cxn ang="0">
                  <a:pos x="54210" y="1"/>
                </a:cxn>
                <a:cxn ang="0">
                  <a:pos x="50060" y="34885"/>
                </a:cxn>
                <a:cxn ang="0">
                  <a:pos x="43628" y="41477"/>
                </a:cxn>
              </a:cxnLst>
              <a:rect l="txL" t="txT" r="txR" b="txB"/>
              <a:pathLst>
                <a:path w="2671500" h="762373">
                  <a:moveTo>
                    <a:pt x="174700" y="762373"/>
                  </a:moveTo>
                  <a:cubicBezTo>
                    <a:pt x="75553" y="736911"/>
                    <a:pt x="-115912" y="647763"/>
                    <a:pt x="95418" y="558801"/>
                  </a:cubicBezTo>
                  <a:cubicBezTo>
                    <a:pt x="306748" y="469839"/>
                    <a:pt x="1394335" y="-61"/>
                    <a:pt x="1823682" y="1"/>
                  </a:cubicBezTo>
                  <a:cubicBezTo>
                    <a:pt x="2253029" y="63"/>
                    <a:pt x="2384661" y="360082"/>
                    <a:pt x="2671500" y="559173"/>
                  </a:cubicBezTo>
                  <a:cubicBezTo>
                    <a:pt x="2017033" y="567640"/>
                    <a:pt x="1159367" y="576106"/>
                    <a:pt x="174700" y="762373"/>
                  </a:cubicBezTo>
                  <a:close/>
                </a:path>
              </a:pathLst>
            </a:custGeom>
            <a:gradFill rotWithShape="1">
              <a:gsLst>
                <a:gs pos="0">
                  <a:srgbClr val="898989">
                    <a:alpha val="100000"/>
                  </a:srgbClr>
                </a:gs>
                <a:gs pos="26999">
                  <a:srgbClr val="898989">
                    <a:alpha val="100000"/>
                  </a:srgbClr>
                </a:gs>
                <a:gs pos="29999">
                  <a:srgbClr val="6D6D6D">
                    <a:alpha val="100000"/>
                  </a:srgbClr>
                </a:gs>
                <a:gs pos="39000">
                  <a:srgbClr val="D8D8D8">
                    <a:alpha val="100000"/>
                  </a:srgbClr>
                </a:gs>
                <a:gs pos="50000">
                  <a:srgbClr val="A1A1A1">
                    <a:alpha val="100000"/>
                  </a:srgbClr>
                </a:gs>
                <a:gs pos="59000">
                  <a:srgbClr val="9D9D9D">
                    <a:alpha val="100000"/>
                  </a:srgbClr>
                </a:gs>
                <a:gs pos="67000">
                  <a:srgbClr val="D8D8D8">
                    <a:alpha val="100000"/>
                  </a:srgbClr>
                </a:gs>
                <a:gs pos="89000">
                  <a:srgbClr val="9A9A9A">
                    <a:alpha val="100000"/>
                  </a:srgbClr>
                </a:gs>
                <a:gs pos="100000">
                  <a:srgbClr val="A5A5A5">
                    <a:alpha val="100000"/>
                  </a:srgbClr>
                </a:gs>
              </a:gsLst>
              <a:lin ang="4800000" scaled="1"/>
              <a:tileRect/>
            </a:gradFill>
            <a:ln w="9525">
              <a:noFill/>
            </a:ln>
          </p:spPr>
          <p:txBody>
            <a:bodyPr/>
            <a:lstStyle/>
            <a:p>
              <a:endParaRPr lang="zh-CN" altLang="en-US"/>
            </a:p>
          </p:txBody>
        </p:sp>
        <p:grpSp>
          <p:nvGrpSpPr>
            <p:cNvPr id="11344" name="组合 126"/>
            <p:cNvGrpSpPr/>
            <p:nvPr/>
          </p:nvGrpSpPr>
          <p:grpSpPr>
            <a:xfrm>
              <a:off x="414981" y="617004"/>
              <a:ext cx="165383" cy="206896"/>
              <a:chOff x="0" y="0"/>
              <a:chExt cx="288032" cy="360330"/>
            </a:xfrm>
          </p:grpSpPr>
          <p:sp>
            <p:nvSpPr>
              <p:cNvPr id="11366" name="椭圆 148"/>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67" name="椭圆 149"/>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45" name="组合 127"/>
            <p:cNvGrpSpPr/>
            <p:nvPr/>
          </p:nvGrpSpPr>
          <p:grpSpPr>
            <a:xfrm>
              <a:off x="796388" y="617004"/>
              <a:ext cx="165383" cy="206896"/>
              <a:chOff x="0" y="0"/>
              <a:chExt cx="288032" cy="360330"/>
            </a:xfrm>
          </p:grpSpPr>
          <p:sp>
            <p:nvSpPr>
              <p:cNvPr id="11364" name="椭圆 146"/>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65" name="椭圆 147"/>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46" name="组合 128"/>
            <p:cNvGrpSpPr/>
            <p:nvPr/>
          </p:nvGrpSpPr>
          <p:grpSpPr>
            <a:xfrm>
              <a:off x="1177795" y="617004"/>
              <a:ext cx="165383" cy="206896"/>
              <a:chOff x="0" y="0"/>
              <a:chExt cx="288032" cy="360330"/>
            </a:xfrm>
          </p:grpSpPr>
          <p:sp>
            <p:nvSpPr>
              <p:cNvPr id="11362" name="椭圆 144"/>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63" name="椭圆 145"/>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47" name="组合 129"/>
            <p:cNvGrpSpPr/>
            <p:nvPr/>
          </p:nvGrpSpPr>
          <p:grpSpPr>
            <a:xfrm>
              <a:off x="1559202" y="617004"/>
              <a:ext cx="165383" cy="206896"/>
              <a:chOff x="0" y="0"/>
              <a:chExt cx="288032" cy="360330"/>
            </a:xfrm>
          </p:grpSpPr>
          <p:sp>
            <p:nvSpPr>
              <p:cNvPr id="11360" name="椭圆 142"/>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61" name="椭圆 143"/>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48" name="组合 130"/>
            <p:cNvGrpSpPr/>
            <p:nvPr/>
          </p:nvGrpSpPr>
          <p:grpSpPr>
            <a:xfrm>
              <a:off x="1940609" y="617004"/>
              <a:ext cx="165383" cy="206896"/>
              <a:chOff x="0" y="0"/>
              <a:chExt cx="288032" cy="360330"/>
            </a:xfrm>
          </p:grpSpPr>
          <p:sp>
            <p:nvSpPr>
              <p:cNvPr id="11358" name="椭圆 140"/>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59" name="椭圆 141"/>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49" name="组合 131"/>
            <p:cNvGrpSpPr/>
            <p:nvPr/>
          </p:nvGrpSpPr>
          <p:grpSpPr>
            <a:xfrm>
              <a:off x="2322016" y="617004"/>
              <a:ext cx="165383" cy="206896"/>
              <a:chOff x="0" y="0"/>
              <a:chExt cx="288032" cy="360330"/>
            </a:xfrm>
          </p:grpSpPr>
          <p:sp>
            <p:nvSpPr>
              <p:cNvPr id="11356" name="椭圆 138"/>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57" name="椭圆 139"/>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1350" name="空心弧 132"/>
            <p:cNvSpPr/>
            <p:nvPr/>
          </p:nvSpPr>
          <p:spPr>
            <a:xfrm>
              <a:off x="2122292"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51" name="空心弧 133"/>
            <p:cNvSpPr/>
            <p:nvPr/>
          </p:nvSpPr>
          <p:spPr>
            <a:xfrm>
              <a:off x="1716360" y="2839"/>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52" name="空心弧 134"/>
            <p:cNvSpPr/>
            <p:nvPr/>
          </p:nvSpPr>
          <p:spPr>
            <a:xfrm>
              <a:off x="1294880"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53" name="空心弧 135"/>
            <p:cNvSpPr/>
            <p:nvPr/>
          </p:nvSpPr>
          <p:spPr>
            <a:xfrm>
              <a:off x="1018368" y="2840"/>
              <a:ext cx="392034" cy="798500"/>
            </a:xfrm>
            <a:custGeom>
              <a:avLst/>
              <a:gdLst>
                <a:gd name="txL" fmla="*/ 0 w 21600"/>
                <a:gd name="txT" fmla="*/ 0 h 21600"/>
                <a:gd name="txR" fmla="*/ 21600 w 21600"/>
                <a:gd name="txB" fmla="*/ 21600 h 21600"/>
              </a:gdLst>
              <a:ahLst/>
              <a:cxnLst>
                <a:cxn ang="0">
                  <a:pos x="33681" y="13711"/>
                </a:cxn>
                <a:cxn ang="0">
                  <a:pos x="18710" y="57355"/>
                </a:cxn>
                <a:cxn ang="0">
                  <a:pos x="3739" y="12343"/>
                </a:cxn>
                <a:cxn ang="0">
                  <a:pos x="37420" y="13711"/>
                </a:cxn>
                <a:cxn ang="0">
                  <a:pos x="18710" y="0"/>
                </a:cxn>
                <a:cxn ang="0">
                  <a:pos x="0" y="13711"/>
                </a:cxn>
              </a:cxnLst>
              <a:rect l="txL" t="txT" r="txR" b="txB"/>
              <a:pathLst>
                <a:path w="21600" h="21600">
                  <a:moveTo>
                    <a:pt x="1097" y="10800"/>
                  </a:moveTo>
                  <a:cubicBezTo>
                    <a:pt x="1097" y="5441"/>
                    <a:pt x="5441" y="1097"/>
                    <a:pt x="10800" y="1097"/>
                  </a:cubicBezTo>
                  <a:cubicBezTo>
                    <a:pt x="16158" y="1096"/>
                    <a:pt x="20502" y="5441"/>
                    <a:pt x="20503" y="10799"/>
                  </a:cubicBezTo>
                  <a:lnTo>
                    <a:pt x="21600" y="10800"/>
                  </a:lnTo>
                  <a:cubicBezTo>
                    <a:pt x="21600" y="4835"/>
                    <a:pt x="16764" y="0"/>
                    <a:pt x="10800" y="0"/>
                  </a:cubicBezTo>
                  <a:cubicBezTo>
                    <a:pt x="4835" y="0"/>
                    <a:pt x="0" y="4835"/>
                    <a:pt x="0" y="10800"/>
                  </a:cubicBezTo>
                  <a:lnTo>
                    <a:pt x="1097" y="10800"/>
                  </a:lnTo>
                  <a:close/>
                </a:path>
              </a:pathLst>
            </a:custGeom>
            <a:solidFill>
              <a:srgbClr val="0C0C0C">
                <a:alpha val="100000"/>
              </a:srgbClr>
            </a:solidFill>
            <a:ln w="9525">
              <a:noFill/>
            </a:ln>
          </p:spPr>
          <p:txBody>
            <a:bodyPr/>
            <a:lstStyle/>
            <a:p>
              <a:endParaRPr lang="zh-CN" altLang="en-US"/>
            </a:p>
          </p:txBody>
        </p:sp>
        <p:sp>
          <p:nvSpPr>
            <p:cNvPr id="11354" name="空心弧 136"/>
            <p:cNvSpPr/>
            <p:nvPr/>
          </p:nvSpPr>
          <p:spPr>
            <a:xfrm>
              <a:off x="614429"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55" name="空心弧 137"/>
            <p:cNvSpPr/>
            <p:nvPr/>
          </p:nvSpPr>
          <p:spPr>
            <a:xfrm>
              <a:off x="178032" y="15539"/>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grpSp>
      <p:grpSp>
        <p:nvGrpSpPr>
          <p:cNvPr id="11270" name="组合 150"/>
          <p:cNvGrpSpPr/>
          <p:nvPr/>
        </p:nvGrpSpPr>
        <p:grpSpPr>
          <a:xfrm>
            <a:off x="4572002" y="2276477"/>
            <a:ext cx="2225675" cy="3167063"/>
            <a:chOff x="0" y="0"/>
            <a:chExt cx="2787213" cy="3964277"/>
          </a:xfrm>
        </p:grpSpPr>
        <p:sp>
          <p:nvSpPr>
            <p:cNvPr id="11314" name="圆角矩形 1"/>
            <p:cNvSpPr/>
            <p:nvPr/>
          </p:nvSpPr>
          <p:spPr>
            <a:xfrm>
              <a:off x="122916" y="367074"/>
              <a:ext cx="2664297" cy="3597203"/>
            </a:xfrm>
            <a:custGeom>
              <a:avLst/>
              <a:gdLst>
                <a:gd name="txL" fmla="*/ 0 w 2664296"/>
                <a:gd name="txT" fmla="*/ 0 h 3597199"/>
                <a:gd name="txR" fmla="*/ 2664296 w 2664296"/>
                <a:gd name="txB" fmla="*/ 3597199 h 3597199"/>
              </a:gdLst>
              <a:ahLst/>
              <a:cxnLst>
                <a:cxn ang="0">
                  <a:pos x="58999" y="0"/>
                </a:cxn>
                <a:cxn ang="0">
                  <a:pos x="49395" y="0"/>
                </a:cxn>
                <a:cxn ang="0">
                  <a:pos x="42857" y="58999"/>
                </a:cxn>
                <a:cxn ang="0">
                  <a:pos x="42857" y="2465"/>
                </a:cxn>
                <a:cxn ang="0">
                  <a:pos x="15613" y="58263"/>
                </a:cxn>
                <a:cxn ang="0">
                  <a:pos x="0" y="33036"/>
                </a:cxn>
                <a:cxn ang="0">
                  <a:pos x="0" y="58999"/>
                </a:cxn>
                <a:cxn ang="0">
                  <a:pos x="58999" y="0"/>
                </a:cxn>
              </a:cxnLst>
              <a:rect l="txL" t="txT" r="txR" b="txB"/>
              <a:pathLst>
                <a:path w="2664296" h="3597199">
                  <a:moveTo>
                    <a:pt x="190071" y="0"/>
                  </a:moveTo>
                  <a:lnTo>
                    <a:pt x="2474225" y="0"/>
                  </a:lnTo>
                  <a:cubicBezTo>
                    <a:pt x="2579198" y="0"/>
                    <a:pt x="2664296" y="85098"/>
                    <a:pt x="2664296" y="190071"/>
                  </a:cubicBezTo>
                  <a:lnTo>
                    <a:pt x="2664296" y="3410329"/>
                  </a:lnTo>
                  <a:cubicBezTo>
                    <a:pt x="2664296" y="3504451"/>
                    <a:pt x="2595883" y="3582594"/>
                    <a:pt x="2505979" y="3597199"/>
                  </a:cubicBezTo>
                  <a:lnTo>
                    <a:pt x="0" y="3113222"/>
                  </a:lnTo>
                  <a:lnTo>
                    <a:pt x="0" y="190071"/>
                  </a:lnTo>
                  <a:cubicBezTo>
                    <a:pt x="0" y="85098"/>
                    <a:pt x="85098" y="0"/>
                    <a:pt x="190071" y="0"/>
                  </a:cubicBezTo>
                  <a:close/>
                </a:path>
              </a:pathLst>
            </a:custGeom>
            <a:solidFill>
              <a:srgbClr val="7F7F7F">
                <a:alpha val="100000"/>
              </a:srgbClr>
            </a:solidFill>
            <a:ln w="9525">
              <a:noFill/>
            </a:ln>
          </p:spPr>
          <p:txBody>
            <a:bodyPr/>
            <a:lstStyle/>
            <a:p>
              <a:endParaRPr lang="zh-CN" altLang="en-US"/>
            </a:p>
          </p:txBody>
        </p:sp>
        <p:sp>
          <p:nvSpPr>
            <p:cNvPr id="11315" name="圆角矩形 3"/>
            <p:cNvSpPr/>
            <p:nvPr/>
          </p:nvSpPr>
          <p:spPr>
            <a:xfrm>
              <a:off x="60402" y="400981"/>
              <a:ext cx="2700000" cy="3559252"/>
            </a:xfrm>
            <a:custGeom>
              <a:avLst/>
              <a:gdLst>
                <a:gd name="txL" fmla="*/ 0 w 2700000"/>
                <a:gd name="txT" fmla="*/ 0 h 3559247"/>
                <a:gd name="txR" fmla="*/ 2700000 w 2700000"/>
                <a:gd name="txB" fmla="*/ 3559247 h 3559247"/>
              </a:gdLst>
              <a:ahLst/>
              <a:cxnLst>
                <a:cxn ang="0">
                  <a:pos x="61546" y="0"/>
                </a:cxn>
                <a:cxn ang="0">
                  <a:pos x="17014" y="0"/>
                </a:cxn>
                <a:cxn ang="0">
                  <a:pos x="13024" y="61546"/>
                </a:cxn>
                <a:cxn ang="0">
                  <a:pos x="13024" y="28636"/>
                </a:cxn>
                <a:cxn ang="0">
                  <a:pos x="57184" y="20314"/>
                </a:cxn>
                <a:cxn ang="0">
                  <a:pos x="0" y="52593"/>
                </a:cxn>
                <a:cxn ang="0">
                  <a:pos x="0" y="61546"/>
                </a:cxn>
                <a:cxn ang="0">
                  <a:pos x="61546" y="0"/>
                </a:cxn>
              </a:cxnLst>
              <a:rect l="txL" t="txT" r="txR" b="txB"/>
              <a:pathLst>
                <a:path w="2700000" h="3559247">
                  <a:moveTo>
                    <a:pt x="192618" y="0"/>
                  </a:moveTo>
                  <a:lnTo>
                    <a:pt x="2507382" y="0"/>
                  </a:lnTo>
                  <a:cubicBezTo>
                    <a:pt x="2613762" y="0"/>
                    <a:pt x="2700000" y="86238"/>
                    <a:pt x="2700000" y="192618"/>
                  </a:cubicBezTo>
                  <a:lnTo>
                    <a:pt x="2700000" y="3370961"/>
                  </a:lnTo>
                  <a:cubicBezTo>
                    <a:pt x="2700000" y="3463556"/>
                    <a:pt x="2634665" y="3540891"/>
                    <a:pt x="2547552" y="3559247"/>
                  </a:cubicBezTo>
                  <a:lnTo>
                    <a:pt x="0" y="3067241"/>
                  </a:lnTo>
                  <a:lnTo>
                    <a:pt x="0" y="192618"/>
                  </a:lnTo>
                  <a:cubicBezTo>
                    <a:pt x="0" y="86238"/>
                    <a:pt x="86238" y="0"/>
                    <a:pt x="192618" y="0"/>
                  </a:cubicBezTo>
                  <a:close/>
                </a:path>
              </a:pathLst>
            </a:custGeom>
            <a:blipFill rotWithShape="1">
              <a:blip r:embed="rId1"/>
            </a:blipFill>
            <a:ln w="9525">
              <a:noFill/>
            </a:ln>
          </p:spPr>
          <p:txBody>
            <a:bodyPr/>
            <a:lstStyle/>
            <a:p>
              <a:endParaRPr lang="zh-CN" altLang="en-US"/>
            </a:p>
          </p:txBody>
        </p:sp>
        <p:sp>
          <p:nvSpPr>
            <p:cNvPr id="11316" name="梯形 4"/>
            <p:cNvSpPr/>
            <p:nvPr/>
          </p:nvSpPr>
          <p:spPr>
            <a:xfrm rot="772283">
              <a:off x="0" y="3122029"/>
              <a:ext cx="2671501" cy="762374"/>
            </a:xfrm>
            <a:custGeom>
              <a:avLst/>
              <a:gdLst>
                <a:gd name="txL" fmla="*/ 0 w 2671500"/>
                <a:gd name="txT" fmla="*/ 0 h 762373"/>
                <a:gd name="txR" fmla="*/ 2671500 w 2671500"/>
                <a:gd name="txB" fmla="*/ 762373 h 762373"/>
              </a:gdLst>
              <a:ahLst/>
              <a:cxnLst>
                <a:cxn ang="0">
                  <a:pos x="43628" y="41479"/>
                </a:cxn>
                <a:cxn ang="0">
                  <a:pos x="29882" y="34515"/>
                </a:cxn>
                <a:cxn ang="0">
                  <a:pos x="54212" y="1"/>
                </a:cxn>
                <a:cxn ang="0">
                  <a:pos x="50061" y="34887"/>
                </a:cxn>
                <a:cxn ang="0">
                  <a:pos x="43628" y="41479"/>
                </a:cxn>
              </a:cxnLst>
              <a:rect l="txL" t="txT" r="txR" b="txB"/>
              <a:pathLst>
                <a:path w="2671500" h="762373">
                  <a:moveTo>
                    <a:pt x="174700" y="762373"/>
                  </a:moveTo>
                  <a:cubicBezTo>
                    <a:pt x="75553" y="736911"/>
                    <a:pt x="-115912" y="647763"/>
                    <a:pt x="95418" y="558801"/>
                  </a:cubicBezTo>
                  <a:cubicBezTo>
                    <a:pt x="306748" y="469839"/>
                    <a:pt x="1394335" y="-61"/>
                    <a:pt x="1823682" y="1"/>
                  </a:cubicBezTo>
                  <a:cubicBezTo>
                    <a:pt x="2253029" y="63"/>
                    <a:pt x="2384661" y="360082"/>
                    <a:pt x="2671500" y="559173"/>
                  </a:cubicBezTo>
                  <a:cubicBezTo>
                    <a:pt x="2017033" y="567640"/>
                    <a:pt x="1159367" y="576106"/>
                    <a:pt x="174700" y="762373"/>
                  </a:cubicBezTo>
                  <a:close/>
                </a:path>
              </a:pathLst>
            </a:custGeom>
            <a:gradFill rotWithShape="1">
              <a:gsLst>
                <a:gs pos="0">
                  <a:srgbClr val="898989">
                    <a:alpha val="100000"/>
                  </a:srgbClr>
                </a:gs>
                <a:gs pos="26999">
                  <a:srgbClr val="898989">
                    <a:alpha val="100000"/>
                  </a:srgbClr>
                </a:gs>
                <a:gs pos="29999">
                  <a:srgbClr val="6D6D6D">
                    <a:alpha val="100000"/>
                  </a:srgbClr>
                </a:gs>
                <a:gs pos="39000">
                  <a:srgbClr val="D8D8D8">
                    <a:alpha val="100000"/>
                  </a:srgbClr>
                </a:gs>
                <a:gs pos="50000">
                  <a:srgbClr val="A1A1A1">
                    <a:alpha val="100000"/>
                  </a:srgbClr>
                </a:gs>
                <a:gs pos="59000">
                  <a:srgbClr val="9D9D9D">
                    <a:alpha val="100000"/>
                  </a:srgbClr>
                </a:gs>
                <a:gs pos="67000">
                  <a:srgbClr val="D8D8D8">
                    <a:alpha val="100000"/>
                  </a:srgbClr>
                </a:gs>
                <a:gs pos="89000">
                  <a:srgbClr val="9A9A9A">
                    <a:alpha val="100000"/>
                  </a:srgbClr>
                </a:gs>
                <a:gs pos="100000">
                  <a:srgbClr val="A5A5A5">
                    <a:alpha val="100000"/>
                  </a:srgbClr>
                </a:gs>
              </a:gsLst>
              <a:lin ang="4800000" scaled="1"/>
              <a:tileRect/>
            </a:gradFill>
            <a:ln w="9525">
              <a:noFill/>
            </a:ln>
          </p:spPr>
          <p:txBody>
            <a:bodyPr/>
            <a:lstStyle/>
            <a:p>
              <a:endParaRPr lang="zh-CN" altLang="en-US"/>
            </a:p>
          </p:txBody>
        </p:sp>
        <p:grpSp>
          <p:nvGrpSpPr>
            <p:cNvPr id="11317" name="组合 154"/>
            <p:cNvGrpSpPr/>
            <p:nvPr/>
          </p:nvGrpSpPr>
          <p:grpSpPr>
            <a:xfrm>
              <a:off x="414982" y="617006"/>
              <a:ext cx="165383" cy="206896"/>
              <a:chOff x="0" y="0"/>
              <a:chExt cx="288032" cy="360330"/>
            </a:xfrm>
          </p:grpSpPr>
          <p:sp>
            <p:nvSpPr>
              <p:cNvPr id="11339" name="椭圆 176"/>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40" name="椭圆 177"/>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18" name="组合 155"/>
            <p:cNvGrpSpPr/>
            <p:nvPr/>
          </p:nvGrpSpPr>
          <p:grpSpPr>
            <a:xfrm>
              <a:off x="796388" y="617006"/>
              <a:ext cx="165383" cy="206896"/>
              <a:chOff x="0" y="0"/>
              <a:chExt cx="288032" cy="360330"/>
            </a:xfrm>
          </p:grpSpPr>
          <p:sp>
            <p:nvSpPr>
              <p:cNvPr id="11337" name="椭圆 174"/>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38" name="椭圆 175"/>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19" name="组合 156"/>
            <p:cNvGrpSpPr/>
            <p:nvPr/>
          </p:nvGrpSpPr>
          <p:grpSpPr>
            <a:xfrm>
              <a:off x="1177795" y="617006"/>
              <a:ext cx="165383" cy="206896"/>
              <a:chOff x="0" y="0"/>
              <a:chExt cx="288032" cy="360330"/>
            </a:xfrm>
          </p:grpSpPr>
          <p:sp>
            <p:nvSpPr>
              <p:cNvPr id="11335" name="椭圆 172"/>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36" name="椭圆 173"/>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20" name="组合 157"/>
            <p:cNvGrpSpPr/>
            <p:nvPr/>
          </p:nvGrpSpPr>
          <p:grpSpPr>
            <a:xfrm>
              <a:off x="1559203" y="617007"/>
              <a:ext cx="165383" cy="206896"/>
              <a:chOff x="0" y="0"/>
              <a:chExt cx="288032" cy="360330"/>
            </a:xfrm>
          </p:grpSpPr>
          <p:sp>
            <p:nvSpPr>
              <p:cNvPr id="11333" name="椭圆 170"/>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34" name="椭圆 171"/>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21" name="组合 158"/>
            <p:cNvGrpSpPr/>
            <p:nvPr/>
          </p:nvGrpSpPr>
          <p:grpSpPr>
            <a:xfrm>
              <a:off x="1940609" y="617006"/>
              <a:ext cx="165383" cy="206896"/>
              <a:chOff x="0" y="0"/>
              <a:chExt cx="288032" cy="360330"/>
            </a:xfrm>
          </p:grpSpPr>
          <p:sp>
            <p:nvSpPr>
              <p:cNvPr id="11331" name="椭圆 168"/>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32" name="椭圆 169"/>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322" name="组合 159"/>
            <p:cNvGrpSpPr/>
            <p:nvPr/>
          </p:nvGrpSpPr>
          <p:grpSpPr>
            <a:xfrm>
              <a:off x="2322017" y="617004"/>
              <a:ext cx="165383" cy="206896"/>
              <a:chOff x="0" y="0"/>
              <a:chExt cx="288032" cy="360330"/>
            </a:xfrm>
          </p:grpSpPr>
          <p:sp>
            <p:nvSpPr>
              <p:cNvPr id="11329" name="椭圆 166"/>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30" name="椭圆 167"/>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1323" name="空心弧 160"/>
            <p:cNvSpPr/>
            <p:nvPr/>
          </p:nvSpPr>
          <p:spPr>
            <a:xfrm>
              <a:off x="2122293"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24" name="空心弧 161"/>
            <p:cNvSpPr/>
            <p:nvPr/>
          </p:nvSpPr>
          <p:spPr>
            <a:xfrm>
              <a:off x="1716360" y="284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25" name="空心弧 162"/>
            <p:cNvSpPr/>
            <p:nvPr/>
          </p:nvSpPr>
          <p:spPr>
            <a:xfrm>
              <a:off x="1294882"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26" name="空心弧 163"/>
            <p:cNvSpPr/>
            <p:nvPr/>
          </p:nvSpPr>
          <p:spPr>
            <a:xfrm>
              <a:off x="1018370" y="2840"/>
              <a:ext cx="392034" cy="798500"/>
            </a:xfrm>
            <a:custGeom>
              <a:avLst/>
              <a:gdLst>
                <a:gd name="txL" fmla="*/ 0 w 21600"/>
                <a:gd name="txT" fmla="*/ 0 h 21600"/>
                <a:gd name="txR" fmla="*/ 21600 w 21600"/>
                <a:gd name="txB" fmla="*/ 21600 h 21600"/>
              </a:gdLst>
              <a:ahLst/>
              <a:cxnLst>
                <a:cxn ang="0">
                  <a:pos x="33681" y="13711"/>
                </a:cxn>
                <a:cxn ang="0">
                  <a:pos x="18710" y="57355"/>
                </a:cxn>
                <a:cxn ang="0">
                  <a:pos x="3739" y="12343"/>
                </a:cxn>
                <a:cxn ang="0">
                  <a:pos x="37420" y="13711"/>
                </a:cxn>
                <a:cxn ang="0">
                  <a:pos x="18710" y="0"/>
                </a:cxn>
                <a:cxn ang="0">
                  <a:pos x="0" y="13711"/>
                </a:cxn>
              </a:cxnLst>
              <a:rect l="txL" t="txT" r="txR" b="txB"/>
              <a:pathLst>
                <a:path w="21600" h="21600">
                  <a:moveTo>
                    <a:pt x="1097" y="10800"/>
                  </a:moveTo>
                  <a:cubicBezTo>
                    <a:pt x="1097" y="5441"/>
                    <a:pt x="5441" y="1097"/>
                    <a:pt x="10800" y="1097"/>
                  </a:cubicBezTo>
                  <a:cubicBezTo>
                    <a:pt x="16158" y="1096"/>
                    <a:pt x="20502" y="5441"/>
                    <a:pt x="20503" y="10799"/>
                  </a:cubicBezTo>
                  <a:lnTo>
                    <a:pt x="21600" y="10800"/>
                  </a:lnTo>
                  <a:cubicBezTo>
                    <a:pt x="21600" y="4835"/>
                    <a:pt x="16764" y="0"/>
                    <a:pt x="10800" y="0"/>
                  </a:cubicBezTo>
                  <a:cubicBezTo>
                    <a:pt x="4835" y="0"/>
                    <a:pt x="0" y="4835"/>
                    <a:pt x="0" y="10800"/>
                  </a:cubicBezTo>
                  <a:lnTo>
                    <a:pt x="1097" y="10800"/>
                  </a:lnTo>
                  <a:close/>
                </a:path>
              </a:pathLst>
            </a:custGeom>
            <a:solidFill>
              <a:srgbClr val="0C0C0C">
                <a:alpha val="100000"/>
              </a:srgbClr>
            </a:solidFill>
            <a:ln w="9525">
              <a:noFill/>
            </a:ln>
          </p:spPr>
          <p:txBody>
            <a:bodyPr/>
            <a:lstStyle/>
            <a:p>
              <a:endParaRPr lang="zh-CN" altLang="en-US"/>
            </a:p>
          </p:txBody>
        </p:sp>
        <p:sp>
          <p:nvSpPr>
            <p:cNvPr id="11327" name="空心弧 164"/>
            <p:cNvSpPr/>
            <p:nvPr/>
          </p:nvSpPr>
          <p:spPr>
            <a:xfrm>
              <a:off x="614430"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28" name="空心弧 165"/>
            <p:cNvSpPr/>
            <p:nvPr/>
          </p:nvSpPr>
          <p:spPr>
            <a:xfrm>
              <a:off x="178034" y="15538"/>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grpSp>
      <p:sp>
        <p:nvSpPr>
          <p:cNvPr id="11271" name="TextBox 178"/>
          <p:cNvSpPr/>
          <p:nvPr/>
        </p:nvSpPr>
        <p:spPr>
          <a:xfrm>
            <a:off x="220665" y="3084514"/>
            <a:ext cx="1963737" cy="338554"/>
          </a:xfrm>
          <a:prstGeom prst="rect">
            <a:avLst/>
          </a:prstGeom>
          <a:noFill/>
          <a:ln w="9525">
            <a:noFill/>
          </a:ln>
        </p:spPr>
        <p:txBody>
          <a:bodyPr>
            <a:spAutoFit/>
          </a:bodyPr>
          <a:lstStyle/>
          <a:p>
            <a:pPr lvl="0" algn="ctr" eaLnBrk="1" hangingPunct="1">
              <a:lnSpc>
                <a:spcPct val="80000"/>
              </a:lnSpc>
            </a:pPr>
            <a:r>
              <a:rPr lang="zh-CN" altLang="en-US" sz="2000" b="1" dirty="0">
                <a:solidFill>
                  <a:srgbClr val="0000FF"/>
                </a:solidFill>
                <a:latin typeface="Arial" panose="020B0604020202020204" pitchFamily="34" charset="0"/>
                <a:ea typeface="微软雅黑" panose="020B0503020204020204" pitchFamily="34" charset="-122"/>
              </a:rPr>
              <a:t>人的不安全行为</a:t>
            </a:r>
            <a:endParaRPr lang="zh-CN" altLang="en-US" sz="2000" b="1" dirty="0">
              <a:solidFill>
                <a:srgbClr val="0000FF"/>
              </a:solidFill>
              <a:latin typeface="Arial" panose="020B0604020202020204" pitchFamily="34" charset="0"/>
              <a:ea typeface="微软雅黑" panose="020B0503020204020204" pitchFamily="34" charset="-122"/>
            </a:endParaRPr>
          </a:p>
        </p:txBody>
      </p:sp>
      <p:sp>
        <p:nvSpPr>
          <p:cNvPr id="11272" name="TextBox 179"/>
          <p:cNvSpPr/>
          <p:nvPr/>
        </p:nvSpPr>
        <p:spPr>
          <a:xfrm>
            <a:off x="249238" y="3533776"/>
            <a:ext cx="2089150" cy="1175706"/>
          </a:xfrm>
          <a:prstGeom prst="rect">
            <a:avLst/>
          </a:prstGeom>
          <a:noFill/>
          <a:ln w="9525">
            <a:noFill/>
          </a:ln>
        </p:spPr>
        <p:txBody>
          <a:bodyPr>
            <a:spAutoFit/>
          </a:bodyPr>
          <a:lstStyle/>
          <a:p>
            <a:pPr lvl="0" eaLnBrk="1" hangingPunct="1">
              <a:lnSpc>
                <a:spcPct val="110000"/>
              </a:lnSpc>
            </a:pPr>
            <a:r>
              <a:rPr lang="zh-CN" altLang="en-US" sz="1600" b="1" dirty="0">
                <a:latin typeface="Arial" panose="020B0604020202020204" pitchFamily="34" charset="0"/>
                <a:ea typeface="微软雅黑" panose="020B0503020204020204" pitchFamily="34" charset="-122"/>
              </a:rPr>
              <a:t>指人在工作过程中的操作或其他具体行为不符合安全规定，且可能导致事故的现象</a:t>
            </a:r>
            <a:endParaRPr lang="en-US" altLang="x-none" sz="1600" b="1" dirty="0">
              <a:latin typeface="Arial" panose="020B0604020202020204" pitchFamily="34" charset="0"/>
              <a:ea typeface="微软雅黑" panose="020B0503020204020204" pitchFamily="34" charset="-122"/>
            </a:endParaRPr>
          </a:p>
        </p:txBody>
      </p:sp>
      <p:sp>
        <p:nvSpPr>
          <p:cNvPr id="11273" name="TextBox 180"/>
          <p:cNvSpPr/>
          <p:nvPr/>
        </p:nvSpPr>
        <p:spPr>
          <a:xfrm>
            <a:off x="2466975" y="3106738"/>
            <a:ext cx="1963738" cy="338554"/>
          </a:xfrm>
          <a:prstGeom prst="rect">
            <a:avLst/>
          </a:prstGeom>
          <a:noFill/>
          <a:ln w="9525">
            <a:noFill/>
          </a:ln>
        </p:spPr>
        <p:txBody>
          <a:bodyPr>
            <a:spAutoFit/>
          </a:bodyPr>
          <a:lstStyle/>
          <a:p>
            <a:pPr lvl="0" algn="ctr" eaLnBrk="1" hangingPunct="1">
              <a:lnSpc>
                <a:spcPct val="80000"/>
              </a:lnSpc>
            </a:pPr>
            <a:r>
              <a:rPr lang="zh-CN" altLang="en-US" sz="2000" b="1" dirty="0">
                <a:solidFill>
                  <a:srgbClr val="0000FF"/>
                </a:solidFill>
                <a:latin typeface="Arial" panose="020B0604020202020204" pitchFamily="34" charset="0"/>
                <a:ea typeface="微软雅黑" panose="020B0503020204020204" pitchFamily="34" charset="-122"/>
              </a:rPr>
              <a:t>物的危险状态</a:t>
            </a:r>
            <a:endParaRPr lang="zh-CN" altLang="en-US" sz="2000" b="1" dirty="0">
              <a:solidFill>
                <a:srgbClr val="0000FF"/>
              </a:solidFill>
              <a:latin typeface="Arial" panose="020B0604020202020204" pitchFamily="34" charset="0"/>
              <a:ea typeface="微软雅黑" panose="020B0503020204020204" pitchFamily="34" charset="-122"/>
            </a:endParaRPr>
          </a:p>
        </p:txBody>
      </p:sp>
      <p:sp>
        <p:nvSpPr>
          <p:cNvPr id="11274" name="TextBox 181"/>
          <p:cNvSpPr/>
          <p:nvPr/>
        </p:nvSpPr>
        <p:spPr>
          <a:xfrm>
            <a:off x="2495550" y="3556000"/>
            <a:ext cx="2089150" cy="1175706"/>
          </a:xfrm>
          <a:prstGeom prst="rect">
            <a:avLst/>
          </a:prstGeom>
          <a:noFill/>
          <a:ln w="9525">
            <a:noFill/>
          </a:ln>
        </p:spPr>
        <p:txBody>
          <a:bodyPr>
            <a:spAutoFit/>
          </a:bodyPr>
          <a:lstStyle/>
          <a:p>
            <a:pPr lvl="0" eaLnBrk="1" hangingPunct="1">
              <a:lnSpc>
                <a:spcPct val="110000"/>
              </a:lnSpc>
            </a:pPr>
            <a:r>
              <a:rPr lang="zh-CN" altLang="en-US" sz="1600" b="1" dirty="0">
                <a:latin typeface="Arial" panose="020B0604020202020204" pitchFamily="34" charset="0"/>
                <a:ea typeface="微软雅黑" panose="020B0503020204020204" pitchFamily="34" charset="-122"/>
              </a:rPr>
              <a:t>指生产过程或生产区域内的物的条件不符合安全要求，且可能导致事故的现象</a:t>
            </a:r>
            <a:endParaRPr lang="zh-CN" altLang="en-US" sz="1600" b="1" dirty="0">
              <a:latin typeface="Arial" panose="020B0604020202020204" pitchFamily="34" charset="0"/>
              <a:ea typeface="微软雅黑" panose="020B0503020204020204" pitchFamily="34" charset="-122"/>
            </a:endParaRPr>
          </a:p>
        </p:txBody>
      </p:sp>
      <p:sp>
        <p:nvSpPr>
          <p:cNvPr id="11275" name="TextBox 182"/>
          <p:cNvSpPr/>
          <p:nvPr/>
        </p:nvSpPr>
        <p:spPr>
          <a:xfrm>
            <a:off x="4692650" y="3106738"/>
            <a:ext cx="1963738" cy="338554"/>
          </a:xfrm>
          <a:prstGeom prst="rect">
            <a:avLst/>
          </a:prstGeom>
          <a:noFill/>
          <a:ln w="9525">
            <a:noFill/>
          </a:ln>
        </p:spPr>
        <p:txBody>
          <a:bodyPr>
            <a:spAutoFit/>
          </a:bodyPr>
          <a:lstStyle/>
          <a:p>
            <a:pPr lvl="0" algn="ctr" eaLnBrk="1" hangingPunct="1">
              <a:lnSpc>
                <a:spcPct val="80000"/>
              </a:lnSpc>
            </a:pPr>
            <a:r>
              <a:rPr lang="zh-CN" altLang="en-US" sz="2000" b="1" dirty="0">
                <a:solidFill>
                  <a:srgbClr val="0000FF"/>
                </a:solidFill>
                <a:latin typeface="Arial" panose="020B0604020202020204" pitchFamily="34" charset="0"/>
                <a:ea typeface="微软雅黑" panose="020B0503020204020204" pitchFamily="34" charset="-122"/>
              </a:rPr>
              <a:t>环境的不良因素</a:t>
            </a:r>
            <a:endParaRPr lang="zh-CN" altLang="en-US" sz="2000" b="1" dirty="0">
              <a:solidFill>
                <a:srgbClr val="0000FF"/>
              </a:solidFill>
              <a:latin typeface="Arial" panose="020B0604020202020204" pitchFamily="34" charset="0"/>
              <a:ea typeface="微软雅黑" panose="020B0503020204020204" pitchFamily="34" charset="-122"/>
            </a:endParaRPr>
          </a:p>
        </p:txBody>
      </p:sp>
      <p:sp>
        <p:nvSpPr>
          <p:cNvPr id="11276" name="TextBox 183"/>
          <p:cNvSpPr/>
          <p:nvPr/>
        </p:nvSpPr>
        <p:spPr>
          <a:xfrm>
            <a:off x="4721225" y="3556000"/>
            <a:ext cx="2089150" cy="1175706"/>
          </a:xfrm>
          <a:prstGeom prst="rect">
            <a:avLst/>
          </a:prstGeom>
          <a:noFill/>
          <a:ln w="9525">
            <a:noFill/>
          </a:ln>
        </p:spPr>
        <p:txBody>
          <a:bodyPr>
            <a:spAutoFit/>
          </a:bodyPr>
          <a:lstStyle/>
          <a:p>
            <a:pPr lvl="0" eaLnBrk="1" hangingPunct="1">
              <a:lnSpc>
                <a:spcPct val="110000"/>
              </a:lnSpc>
            </a:pPr>
            <a:r>
              <a:rPr lang="zh-CN" altLang="en-US" sz="1600" b="1" dirty="0">
                <a:latin typeface="Arial" panose="020B0604020202020204" pitchFamily="34" charset="0"/>
                <a:ea typeface="微软雅黑" panose="020B0503020204020204" pitchFamily="34" charset="-122"/>
              </a:rPr>
              <a:t>指作业环境存在的诱发人为差错、设备失效，且可能导致事故的现象</a:t>
            </a:r>
            <a:endParaRPr lang="zh-CN" altLang="en-US" sz="1600" b="1" dirty="0">
              <a:latin typeface="Arial" panose="020B0604020202020204" pitchFamily="34" charset="0"/>
              <a:ea typeface="微软雅黑" panose="020B0503020204020204" pitchFamily="34" charset="-122"/>
            </a:endParaRPr>
          </a:p>
        </p:txBody>
      </p:sp>
      <p:sp>
        <p:nvSpPr>
          <p:cNvPr id="11277" name="TextBox 184"/>
          <p:cNvSpPr/>
          <p:nvPr/>
        </p:nvSpPr>
        <p:spPr>
          <a:xfrm>
            <a:off x="1385890" y="431801"/>
            <a:ext cx="4954587" cy="683264"/>
          </a:xfrm>
          <a:prstGeom prst="rect">
            <a:avLst/>
          </a:prstGeom>
          <a:noFill/>
          <a:ln w="9525">
            <a:noFill/>
          </a:ln>
        </p:spPr>
        <p:txBody>
          <a:bodyPr>
            <a:spAutoFit/>
          </a:bodyPr>
          <a:lstStyle/>
          <a:p>
            <a:pPr lvl="0" eaLnBrk="1" hangingPunct="1">
              <a:lnSpc>
                <a:spcPct val="120000"/>
              </a:lnSpc>
            </a:pPr>
            <a:r>
              <a:rPr lang="zh-CN" altLang="en-US" sz="3200" b="1" dirty="0">
                <a:solidFill>
                  <a:schemeClr val="bg2"/>
                </a:solidFill>
                <a:latin typeface="Arial" panose="020B0604020202020204" pitchFamily="34" charset="0"/>
                <a:ea typeface="微软雅黑" panose="020B0503020204020204" pitchFamily="34" charset="-122"/>
              </a:rPr>
              <a:t>事故隐患的判定</a:t>
            </a:r>
            <a:endParaRPr lang="zh-CN" altLang="en-US" sz="3200" b="1" dirty="0">
              <a:solidFill>
                <a:schemeClr val="bg2"/>
              </a:solidFill>
              <a:latin typeface="Arial" panose="020B0604020202020204" pitchFamily="34" charset="0"/>
              <a:ea typeface="微软雅黑" panose="020B0503020204020204" pitchFamily="34" charset="-122"/>
            </a:endParaRPr>
          </a:p>
        </p:txBody>
      </p:sp>
      <p:grpSp>
        <p:nvGrpSpPr>
          <p:cNvPr id="11278" name="组合 150"/>
          <p:cNvGrpSpPr/>
          <p:nvPr/>
        </p:nvGrpSpPr>
        <p:grpSpPr>
          <a:xfrm>
            <a:off x="6804027" y="2276477"/>
            <a:ext cx="2225675" cy="3167063"/>
            <a:chOff x="0" y="0"/>
            <a:chExt cx="2787213" cy="3964277"/>
          </a:xfrm>
        </p:grpSpPr>
        <p:sp>
          <p:nvSpPr>
            <p:cNvPr id="11287" name="圆角矩形 1"/>
            <p:cNvSpPr/>
            <p:nvPr/>
          </p:nvSpPr>
          <p:spPr>
            <a:xfrm>
              <a:off x="122916" y="367074"/>
              <a:ext cx="2664297" cy="3597203"/>
            </a:xfrm>
            <a:custGeom>
              <a:avLst/>
              <a:gdLst>
                <a:gd name="txL" fmla="*/ 0 w 2664296"/>
                <a:gd name="txT" fmla="*/ 0 h 3597199"/>
                <a:gd name="txR" fmla="*/ 2664296 w 2664296"/>
                <a:gd name="txB" fmla="*/ 3597199 h 3597199"/>
              </a:gdLst>
              <a:ahLst/>
              <a:cxnLst>
                <a:cxn ang="0">
                  <a:pos x="58999" y="0"/>
                </a:cxn>
                <a:cxn ang="0">
                  <a:pos x="49395" y="0"/>
                </a:cxn>
                <a:cxn ang="0">
                  <a:pos x="42857" y="58999"/>
                </a:cxn>
                <a:cxn ang="0">
                  <a:pos x="42857" y="2465"/>
                </a:cxn>
                <a:cxn ang="0">
                  <a:pos x="15613" y="58263"/>
                </a:cxn>
                <a:cxn ang="0">
                  <a:pos x="0" y="33036"/>
                </a:cxn>
                <a:cxn ang="0">
                  <a:pos x="0" y="58999"/>
                </a:cxn>
                <a:cxn ang="0">
                  <a:pos x="58999" y="0"/>
                </a:cxn>
              </a:cxnLst>
              <a:rect l="txL" t="txT" r="txR" b="txB"/>
              <a:pathLst>
                <a:path w="2664296" h="3597199">
                  <a:moveTo>
                    <a:pt x="190071" y="0"/>
                  </a:moveTo>
                  <a:lnTo>
                    <a:pt x="2474225" y="0"/>
                  </a:lnTo>
                  <a:cubicBezTo>
                    <a:pt x="2579198" y="0"/>
                    <a:pt x="2664296" y="85098"/>
                    <a:pt x="2664296" y="190071"/>
                  </a:cubicBezTo>
                  <a:lnTo>
                    <a:pt x="2664296" y="3410329"/>
                  </a:lnTo>
                  <a:cubicBezTo>
                    <a:pt x="2664296" y="3504451"/>
                    <a:pt x="2595883" y="3582594"/>
                    <a:pt x="2505979" y="3597199"/>
                  </a:cubicBezTo>
                  <a:lnTo>
                    <a:pt x="0" y="3113222"/>
                  </a:lnTo>
                  <a:lnTo>
                    <a:pt x="0" y="190071"/>
                  </a:lnTo>
                  <a:cubicBezTo>
                    <a:pt x="0" y="85098"/>
                    <a:pt x="85098" y="0"/>
                    <a:pt x="190071" y="0"/>
                  </a:cubicBezTo>
                  <a:close/>
                </a:path>
              </a:pathLst>
            </a:custGeom>
            <a:solidFill>
              <a:srgbClr val="7F7F7F">
                <a:alpha val="100000"/>
              </a:srgbClr>
            </a:solidFill>
            <a:ln w="9525">
              <a:noFill/>
            </a:ln>
          </p:spPr>
          <p:txBody>
            <a:bodyPr/>
            <a:lstStyle/>
            <a:p>
              <a:endParaRPr lang="zh-CN" altLang="en-US"/>
            </a:p>
          </p:txBody>
        </p:sp>
        <p:sp>
          <p:nvSpPr>
            <p:cNvPr id="11288" name="圆角矩形 3"/>
            <p:cNvSpPr/>
            <p:nvPr/>
          </p:nvSpPr>
          <p:spPr>
            <a:xfrm>
              <a:off x="60402" y="400981"/>
              <a:ext cx="2700000" cy="3559252"/>
            </a:xfrm>
            <a:custGeom>
              <a:avLst/>
              <a:gdLst>
                <a:gd name="txL" fmla="*/ 0 w 2700000"/>
                <a:gd name="txT" fmla="*/ 0 h 3559247"/>
                <a:gd name="txR" fmla="*/ 2700000 w 2700000"/>
                <a:gd name="txB" fmla="*/ 3559247 h 3559247"/>
              </a:gdLst>
              <a:ahLst/>
              <a:cxnLst>
                <a:cxn ang="0">
                  <a:pos x="61546" y="0"/>
                </a:cxn>
                <a:cxn ang="0">
                  <a:pos x="17014" y="0"/>
                </a:cxn>
                <a:cxn ang="0">
                  <a:pos x="13024" y="61546"/>
                </a:cxn>
                <a:cxn ang="0">
                  <a:pos x="13024" y="28636"/>
                </a:cxn>
                <a:cxn ang="0">
                  <a:pos x="57184" y="20314"/>
                </a:cxn>
                <a:cxn ang="0">
                  <a:pos x="0" y="52593"/>
                </a:cxn>
                <a:cxn ang="0">
                  <a:pos x="0" y="61546"/>
                </a:cxn>
                <a:cxn ang="0">
                  <a:pos x="61546" y="0"/>
                </a:cxn>
              </a:cxnLst>
              <a:rect l="txL" t="txT" r="txR" b="txB"/>
              <a:pathLst>
                <a:path w="2700000" h="3559247">
                  <a:moveTo>
                    <a:pt x="192618" y="0"/>
                  </a:moveTo>
                  <a:lnTo>
                    <a:pt x="2507382" y="0"/>
                  </a:lnTo>
                  <a:cubicBezTo>
                    <a:pt x="2613762" y="0"/>
                    <a:pt x="2700000" y="86238"/>
                    <a:pt x="2700000" y="192618"/>
                  </a:cubicBezTo>
                  <a:lnTo>
                    <a:pt x="2700000" y="3370961"/>
                  </a:lnTo>
                  <a:cubicBezTo>
                    <a:pt x="2700000" y="3463556"/>
                    <a:pt x="2634665" y="3540891"/>
                    <a:pt x="2547552" y="3559247"/>
                  </a:cubicBezTo>
                  <a:lnTo>
                    <a:pt x="0" y="3067241"/>
                  </a:lnTo>
                  <a:lnTo>
                    <a:pt x="0" y="192618"/>
                  </a:lnTo>
                  <a:cubicBezTo>
                    <a:pt x="0" y="86238"/>
                    <a:pt x="86238" y="0"/>
                    <a:pt x="192618" y="0"/>
                  </a:cubicBezTo>
                  <a:close/>
                </a:path>
              </a:pathLst>
            </a:custGeom>
            <a:blipFill rotWithShape="1">
              <a:blip r:embed="rId1"/>
            </a:blipFill>
            <a:ln w="9525">
              <a:noFill/>
            </a:ln>
          </p:spPr>
          <p:txBody>
            <a:bodyPr/>
            <a:lstStyle/>
            <a:p>
              <a:endParaRPr lang="zh-CN" altLang="en-US"/>
            </a:p>
          </p:txBody>
        </p:sp>
        <p:sp>
          <p:nvSpPr>
            <p:cNvPr id="11289" name="梯形 4"/>
            <p:cNvSpPr/>
            <p:nvPr/>
          </p:nvSpPr>
          <p:spPr>
            <a:xfrm rot="772283">
              <a:off x="0" y="3122029"/>
              <a:ext cx="2671501" cy="762374"/>
            </a:xfrm>
            <a:custGeom>
              <a:avLst/>
              <a:gdLst>
                <a:gd name="txL" fmla="*/ 0 w 2671500"/>
                <a:gd name="txT" fmla="*/ 0 h 762373"/>
                <a:gd name="txR" fmla="*/ 2671500 w 2671500"/>
                <a:gd name="txB" fmla="*/ 762373 h 762373"/>
              </a:gdLst>
              <a:ahLst/>
              <a:cxnLst>
                <a:cxn ang="0">
                  <a:pos x="43628" y="41479"/>
                </a:cxn>
                <a:cxn ang="0">
                  <a:pos x="29882" y="34515"/>
                </a:cxn>
                <a:cxn ang="0">
                  <a:pos x="54212" y="1"/>
                </a:cxn>
                <a:cxn ang="0">
                  <a:pos x="50061" y="34887"/>
                </a:cxn>
                <a:cxn ang="0">
                  <a:pos x="43628" y="41479"/>
                </a:cxn>
              </a:cxnLst>
              <a:rect l="txL" t="txT" r="txR" b="txB"/>
              <a:pathLst>
                <a:path w="2671500" h="762373">
                  <a:moveTo>
                    <a:pt x="174700" y="762373"/>
                  </a:moveTo>
                  <a:cubicBezTo>
                    <a:pt x="75553" y="736911"/>
                    <a:pt x="-115912" y="647763"/>
                    <a:pt x="95418" y="558801"/>
                  </a:cubicBezTo>
                  <a:cubicBezTo>
                    <a:pt x="306748" y="469839"/>
                    <a:pt x="1394335" y="-61"/>
                    <a:pt x="1823682" y="1"/>
                  </a:cubicBezTo>
                  <a:cubicBezTo>
                    <a:pt x="2253029" y="63"/>
                    <a:pt x="2384661" y="360082"/>
                    <a:pt x="2671500" y="559173"/>
                  </a:cubicBezTo>
                  <a:cubicBezTo>
                    <a:pt x="2017033" y="567640"/>
                    <a:pt x="1159367" y="576106"/>
                    <a:pt x="174700" y="762373"/>
                  </a:cubicBezTo>
                  <a:close/>
                </a:path>
              </a:pathLst>
            </a:custGeom>
            <a:gradFill rotWithShape="1">
              <a:gsLst>
                <a:gs pos="0">
                  <a:srgbClr val="898989">
                    <a:alpha val="100000"/>
                  </a:srgbClr>
                </a:gs>
                <a:gs pos="26999">
                  <a:srgbClr val="898989">
                    <a:alpha val="100000"/>
                  </a:srgbClr>
                </a:gs>
                <a:gs pos="29999">
                  <a:srgbClr val="6D6D6D">
                    <a:alpha val="100000"/>
                  </a:srgbClr>
                </a:gs>
                <a:gs pos="39000">
                  <a:srgbClr val="D8D8D8">
                    <a:alpha val="100000"/>
                  </a:srgbClr>
                </a:gs>
                <a:gs pos="50000">
                  <a:srgbClr val="A1A1A1">
                    <a:alpha val="100000"/>
                  </a:srgbClr>
                </a:gs>
                <a:gs pos="59000">
                  <a:srgbClr val="9D9D9D">
                    <a:alpha val="100000"/>
                  </a:srgbClr>
                </a:gs>
                <a:gs pos="67000">
                  <a:srgbClr val="D8D8D8">
                    <a:alpha val="100000"/>
                  </a:srgbClr>
                </a:gs>
                <a:gs pos="89000">
                  <a:srgbClr val="9A9A9A">
                    <a:alpha val="100000"/>
                  </a:srgbClr>
                </a:gs>
                <a:gs pos="100000">
                  <a:srgbClr val="A5A5A5">
                    <a:alpha val="100000"/>
                  </a:srgbClr>
                </a:gs>
              </a:gsLst>
              <a:lin ang="4800000" scaled="1"/>
              <a:tileRect/>
            </a:gradFill>
            <a:ln w="9525">
              <a:noFill/>
            </a:ln>
          </p:spPr>
          <p:txBody>
            <a:bodyPr/>
            <a:lstStyle/>
            <a:p>
              <a:endParaRPr lang="zh-CN" altLang="en-US"/>
            </a:p>
          </p:txBody>
        </p:sp>
        <p:grpSp>
          <p:nvGrpSpPr>
            <p:cNvPr id="11290" name="组合 154"/>
            <p:cNvGrpSpPr/>
            <p:nvPr/>
          </p:nvGrpSpPr>
          <p:grpSpPr>
            <a:xfrm>
              <a:off x="414982" y="617006"/>
              <a:ext cx="165383" cy="206896"/>
              <a:chOff x="0" y="0"/>
              <a:chExt cx="288032" cy="360330"/>
            </a:xfrm>
          </p:grpSpPr>
          <p:sp>
            <p:nvSpPr>
              <p:cNvPr id="11312" name="椭圆 176"/>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13" name="椭圆 177"/>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291" name="组合 155"/>
            <p:cNvGrpSpPr/>
            <p:nvPr/>
          </p:nvGrpSpPr>
          <p:grpSpPr>
            <a:xfrm>
              <a:off x="796388" y="617006"/>
              <a:ext cx="165383" cy="206896"/>
              <a:chOff x="0" y="0"/>
              <a:chExt cx="288032" cy="360330"/>
            </a:xfrm>
          </p:grpSpPr>
          <p:sp>
            <p:nvSpPr>
              <p:cNvPr id="11310" name="椭圆 174"/>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11" name="椭圆 175"/>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292" name="组合 156"/>
            <p:cNvGrpSpPr/>
            <p:nvPr/>
          </p:nvGrpSpPr>
          <p:grpSpPr>
            <a:xfrm>
              <a:off x="1177795" y="617006"/>
              <a:ext cx="165383" cy="206896"/>
              <a:chOff x="0" y="0"/>
              <a:chExt cx="288032" cy="360330"/>
            </a:xfrm>
          </p:grpSpPr>
          <p:sp>
            <p:nvSpPr>
              <p:cNvPr id="11308" name="椭圆 172"/>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09" name="椭圆 173"/>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293" name="组合 157"/>
            <p:cNvGrpSpPr/>
            <p:nvPr/>
          </p:nvGrpSpPr>
          <p:grpSpPr>
            <a:xfrm>
              <a:off x="1559203" y="617007"/>
              <a:ext cx="165383" cy="206896"/>
              <a:chOff x="0" y="0"/>
              <a:chExt cx="288032" cy="360330"/>
            </a:xfrm>
          </p:grpSpPr>
          <p:sp>
            <p:nvSpPr>
              <p:cNvPr id="11306" name="椭圆 170"/>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07" name="椭圆 171"/>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294" name="组合 158"/>
            <p:cNvGrpSpPr/>
            <p:nvPr/>
          </p:nvGrpSpPr>
          <p:grpSpPr>
            <a:xfrm>
              <a:off x="1940609" y="617006"/>
              <a:ext cx="165383" cy="206896"/>
              <a:chOff x="0" y="0"/>
              <a:chExt cx="288032" cy="360330"/>
            </a:xfrm>
          </p:grpSpPr>
          <p:sp>
            <p:nvSpPr>
              <p:cNvPr id="11304" name="椭圆 168"/>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05" name="椭圆 169"/>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11295" name="组合 159"/>
            <p:cNvGrpSpPr/>
            <p:nvPr/>
          </p:nvGrpSpPr>
          <p:grpSpPr>
            <a:xfrm>
              <a:off x="2322017" y="617004"/>
              <a:ext cx="165383" cy="206896"/>
              <a:chOff x="0" y="0"/>
              <a:chExt cx="288032" cy="360330"/>
            </a:xfrm>
          </p:grpSpPr>
          <p:sp>
            <p:nvSpPr>
              <p:cNvPr id="11302" name="椭圆 166"/>
              <p:cNvSpPr/>
              <p:nvPr/>
            </p:nvSpPr>
            <p:spPr>
              <a:xfrm>
                <a:off x="0" y="0"/>
                <a:ext cx="288032" cy="288032"/>
              </a:xfrm>
              <a:prstGeom prst="ellipse">
                <a:avLst/>
              </a:prstGeom>
              <a:solidFill>
                <a:srgbClr val="7F7F7F"/>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1303" name="椭圆 167"/>
              <p:cNvSpPr/>
              <p:nvPr/>
            </p:nvSpPr>
            <p:spPr>
              <a:xfrm>
                <a:off x="0" y="72299"/>
                <a:ext cx="288032" cy="288031"/>
              </a:xfrm>
              <a:prstGeom prst="ellipse">
                <a:avLst/>
              </a:prstGeom>
              <a:solidFill>
                <a:srgbClr val="262626"/>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1296" name="空心弧 160"/>
            <p:cNvSpPr/>
            <p:nvPr/>
          </p:nvSpPr>
          <p:spPr>
            <a:xfrm>
              <a:off x="2122293"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297" name="空心弧 161"/>
            <p:cNvSpPr/>
            <p:nvPr/>
          </p:nvSpPr>
          <p:spPr>
            <a:xfrm>
              <a:off x="1716360" y="284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298" name="空心弧 162"/>
            <p:cNvSpPr/>
            <p:nvPr/>
          </p:nvSpPr>
          <p:spPr>
            <a:xfrm>
              <a:off x="1294882"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299" name="空心弧 163"/>
            <p:cNvSpPr/>
            <p:nvPr/>
          </p:nvSpPr>
          <p:spPr>
            <a:xfrm>
              <a:off x="1018370" y="2840"/>
              <a:ext cx="392034" cy="798500"/>
            </a:xfrm>
            <a:custGeom>
              <a:avLst/>
              <a:gdLst>
                <a:gd name="txL" fmla="*/ 0 w 21600"/>
                <a:gd name="txT" fmla="*/ 0 h 21600"/>
                <a:gd name="txR" fmla="*/ 21600 w 21600"/>
                <a:gd name="txB" fmla="*/ 21600 h 21600"/>
              </a:gdLst>
              <a:ahLst/>
              <a:cxnLst>
                <a:cxn ang="0">
                  <a:pos x="33681" y="13711"/>
                </a:cxn>
                <a:cxn ang="0">
                  <a:pos x="18710" y="57355"/>
                </a:cxn>
                <a:cxn ang="0">
                  <a:pos x="3739" y="12343"/>
                </a:cxn>
                <a:cxn ang="0">
                  <a:pos x="37420" y="13711"/>
                </a:cxn>
                <a:cxn ang="0">
                  <a:pos x="18710" y="0"/>
                </a:cxn>
                <a:cxn ang="0">
                  <a:pos x="0" y="13711"/>
                </a:cxn>
              </a:cxnLst>
              <a:rect l="txL" t="txT" r="txR" b="txB"/>
              <a:pathLst>
                <a:path w="21600" h="21600">
                  <a:moveTo>
                    <a:pt x="1097" y="10800"/>
                  </a:moveTo>
                  <a:cubicBezTo>
                    <a:pt x="1097" y="5441"/>
                    <a:pt x="5441" y="1097"/>
                    <a:pt x="10800" y="1097"/>
                  </a:cubicBezTo>
                  <a:cubicBezTo>
                    <a:pt x="16158" y="1096"/>
                    <a:pt x="20502" y="5441"/>
                    <a:pt x="20503" y="10799"/>
                  </a:cubicBezTo>
                  <a:lnTo>
                    <a:pt x="21600" y="10800"/>
                  </a:lnTo>
                  <a:cubicBezTo>
                    <a:pt x="21600" y="4835"/>
                    <a:pt x="16764" y="0"/>
                    <a:pt x="10800" y="0"/>
                  </a:cubicBezTo>
                  <a:cubicBezTo>
                    <a:pt x="4835" y="0"/>
                    <a:pt x="0" y="4835"/>
                    <a:pt x="0" y="10800"/>
                  </a:cubicBezTo>
                  <a:lnTo>
                    <a:pt x="1097" y="10800"/>
                  </a:lnTo>
                  <a:close/>
                </a:path>
              </a:pathLst>
            </a:custGeom>
            <a:solidFill>
              <a:srgbClr val="0C0C0C">
                <a:alpha val="100000"/>
              </a:srgbClr>
            </a:solidFill>
            <a:ln w="9525">
              <a:noFill/>
            </a:ln>
          </p:spPr>
          <p:txBody>
            <a:bodyPr/>
            <a:lstStyle/>
            <a:p>
              <a:endParaRPr lang="zh-CN" altLang="en-US"/>
            </a:p>
          </p:txBody>
        </p:sp>
        <p:sp>
          <p:nvSpPr>
            <p:cNvPr id="11300" name="空心弧 164"/>
            <p:cNvSpPr/>
            <p:nvPr/>
          </p:nvSpPr>
          <p:spPr>
            <a:xfrm>
              <a:off x="614430" y="0"/>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sp>
          <p:nvSpPr>
            <p:cNvPr id="11301" name="空心弧 165"/>
            <p:cNvSpPr/>
            <p:nvPr/>
          </p:nvSpPr>
          <p:spPr>
            <a:xfrm>
              <a:off x="178034" y="15538"/>
              <a:ext cx="456501" cy="798500"/>
            </a:xfrm>
            <a:custGeom>
              <a:avLst/>
              <a:gdLst>
                <a:gd name="txL" fmla="*/ 0 w 21600"/>
                <a:gd name="txT" fmla="*/ 0 h 21600"/>
                <a:gd name="txR" fmla="*/ 21600 w 21600"/>
                <a:gd name="txB" fmla="*/ 21600 h 21600"/>
              </a:gdLst>
              <a:ahLst/>
              <a:cxnLst>
                <a:cxn ang="0">
                  <a:pos x="46106" y="13711"/>
                </a:cxn>
                <a:cxn ang="0">
                  <a:pos x="39798" y="41230"/>
                </a:cxn>
                <a:cxn ang="0">
                  <a:pos x="33469" y="12343"/>
                </a:cxn>
                <a:cxn ang="0">
                  <a:pos x="14039" y="13711"/>
                </a:cxn>
                <a:cxn ang="0">
                  <a:pos x="39798" y="0"/>
                </a:cxn>
                <a:cxn ang="0">
                  <a:pos x="0" y="13711"/>
                </a:cxn>
              </a:cxnLst>
              <a:rect l="txL" t="txT" r="txR" b="txB"/>
              <a:pathLst>
                <a:path w="21600" h="21600">
                  <a:moveTo>
                    <a:pt x="1277" y="10800"/>
                  </a:moveTo>
                  <a:cubicBezTo>
                    <a:pt x="1277" y="5540"/>
                    <a:pt x="5540" y="1277"/>
                    <a:pt x="10800" y="1277"/>
                  </a:cubicBezTo>
                  <a:cubicBezTo>
                    <a:pt x="16059" y="1276"/>
                    <a:pt x="20322" y="5540"/>
                    <a:pt x="20323" y="10799"/>
                  </a:cubicBezTo>
                  <a:lnTo>
                    <a:pt x="21600" y="10800"/>
                  </a:lnTo>
                  <a:cubicBezTo>
                    <a:pt x="21600" y="4835"/>
                    <a:pt x="16764" y="0"/>
                    <a:pt x="10800" y="0"/>
                  </a:cubicBezTo>
                  <a:cubicBezTo>
                    <a:pt x="4835" y="0"/>
                    <a:pt x="0" y="4835"/>
                    <a:pt x="0" y="10800"/>
                  </a:cubicBezTo>
                  <a:lnTo>
                    <a:pt x="1277" y="10800"/>
                  </a:lnTo>
                  <a:close/>
                </a:path>
              </a:pathLst>
            </a:custGeom>
            <a:solidFill>
              <a:srgbClr val="0C0C0C">
                <a:alpha val="100000"/>
              </a:srgbClr>
            </a:solidFill>
            <a:ln w="9525">
              <a:noFill/>
            </a:ln>
          </p:spPr>
          <p:txBody>
            <a:bodyPr/>
            <a:lstStyle/>
            <a:p>
              <a:endParaRPr lang="zh-CN" altLang="en-US"/>
            </a:p>
          </p:txBody>
        </p:sp>
      </p:grpSp>
      <p:sp>
        <p:nvSpPr>
          <p:cNvPr id="11279" name="TextBox 182"/>
          <p:cNvSpPr/>
          <p:nvPr/>
        </p:nvSpPr>
        <p:spPr>
          <a:xfrm>
            <a:off x="6924675" y="3106738"/>
            <a:ext cx="1963738" cy="338554"/>
          </a:xfrm>
          <a:prstGeom prst="rect">
            <a:avLst/>
          </a:prstGeom>
          <a:noFill/>
          <a:ln w="9525">
            <a:noFill/>
          </a:ln>
        </p:spPr>
        <p:txBody>
          <a:bodyPr>
            <a:spAutoFit/>
          </a:bodyPr>
          <a:lstStyle/>
          <a:p>
            <a:pPr lvl="0" algn="ctr" eaLnBrk="1" hangingPunct="1">
              <a:lnSpc>
                <a:spcPct val="80000"/>
              </a:lnSpc>
            </a:pPr>
            <a:r>
              <a:rPr lang="zh-CN" altLang="en-US" sz="2000" b="1" dirty="0">
                <a:solidFill>
                  <a:srgbClr val="0000FF"/>
                </a:solidFill>
                <a:latin typeface="Arial" panose="020B0604020202020204" pitchFamily="34" charset="0"/>
                <a:ea typeface="微软雅黑" panose="020B0503020204020204" pitchFamily="34" charset="-122"/>
              </a:rPr>
              <a:t>管理的缺陷</a:t>
            </a:r>
            <a:endParaRPr lang="zh-CN" altLang="en-US" sz="2000" b="1" dirty="0">
              <a:solidFill>
                <a:srgbClr val="0000FF"/>
              </a:solidFill>
              <a:latin typeface="Arial" panose="020B0604020202020204" pitchFamily="34" charset="0"/>
              <a:ea typeface="微软雅黑" panose="020B0503020204020204" pitchFamily="34" charset="-122"/>
            </a:endParaRPr>
          </a:p>
        </p:txBody>
      </p:sp>
      <p:sp>
        <p:nvSpPr>
          <p:cNvPr id="11280" name="TextBox 183"/>
          <p:cNvSpPr/>
          <p:nvPr/>
        </p:nvSpPr>
        <p:spPr>
          <a:xfrm>
            <a:off x="6953250" y="3556000"/>
            <a:ext cx="2089150" cy="1175706"/>
          </a:xfrm>
          <a:prstGeom prst="rect">
            <a:avLst/>
          </a:prstGeom>
          <a:noFill/>
          <a:ln w="9525">
            <a:noFill/>
          </a:ln>
        </p:spPr>
        <p:txBody>
          <a:bodyPr>
            <a:spAutoFit/>
          </a:bodyPr>
          <a:lstStyle/>
          <a:p>
            <a:pPr lvl="0" eaLnBrk="1" hangingPunct="1">
              <a:lnSpc>
                <a:spcPct val="110000"/>
              </a:lnSpc>
            </a:pPr>
            <a:r>
              <a:rPr lang="zh-CN" altLang="en-US" sz="1600" b="1" dirty="0">
                <a:latin typeface="Arial" panose="020B0604020202020204" pitchFamily="34" charset="0"/>
                <a:ea typeface="微软雅黑" panose="020B0503020204020204" pitchFamily="34" charset="-122"/>
              </a:rPr>
              <a:t>指生产活动中各种组织、协调等安全管理活动存在的缺陷，且可能导致事故的现象</a:t>
            </a:r>
            <a:endParaRPr lang="zh-CN" altLang="en-US" sz="1600" b="1" dirty="0">
              <a:latin typeface="Arial" panose="020B0604020202020204" pitchFamily="34" charset="0"/>
              <a:ea typeface="微软雅黑" panose="020B0503020204020204" pitchFamily="34" charset="-122"/>
            </a:endParaRPr>
          </a:p>
        </p:txBody>
      </p:sp>
      <p:grpSp>
        <p:nvGrpSpPr>
          <p:cNvPr id="11281" name="组合 7"/>
          <p:cNvGrpSpPr/>
          <p:nvPr/>
        </p:nvGrpSpPr>
        <p:grpSpPr>
          <a:xfrm>
            <a:off x="249240" y="431800"/>
            <a:ext cx="8707437" cy="873125"/>
            <a:chOff x="0" y="0"/>
            <a:chExt cx="8999538" cy="1146900"/>
          </a:xfrm>
        </p:grpSpPr>
        <p:sp>
          <p:nvSpPr>
            <p:cNvPr id="11283"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1284" name="组合 5"/>
            <p:cNvGrpSpPr/>
            <p:nvPr/>
          </p:nvGrpSpPr>
          <p:grpSpPr>
            <a:xfrm>
              <a:off x="0" y="0"/>
              <a:ext cx="1028699" cy="1146900"/>
              <a:chOff x="0" y="0"/>
              <a:chExt cx="1028699" cy="1585913"/>
            </a:xfrm>
          </p:grpSpPr>
          <p:sp>
            <p:nvSpPr>
              <p:cNvPr id="11285"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11286"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pic>
        <p:nvPicPr>
          <p:cNvPr id="12291" name="图片 8"/>
          <p:cNvPicPr>
            <a:picLocks noChangeAspect="1"/>
          </p:cNvPicPr>
          <p:nvPr/>
        </p:nvPicPr>
        <p:blipFill>
          <a:blip r:embed="rId1"/>
          <a:stretch>
            <a:fillRect/>
          </a:stretch>
        </p:blipFill>
        <p:spPr>
          <a:xfrm>
            <a:off x="1042990" y="1360488"/>
            <a:ext cx="6840537" cy="2133600"/>
          </a:xfrm>
          <a:prstGeom prst="rect">
            <a:avLst/>
          </a:prstGeom>
          <a:noFill/>
          <a:ln w="9525">
            <a:noFill/>
          </a:ln>
        </p:spPr>
      </p:pic>
      <p:pic>
        <p:nvPicPr>
          <p:cNvPr id="12292" name="图片 9"/>
          <p:cNvPicPr>
            <a:picLocks noChangeAspect="1"/>
          </p:cNvPicPr>
          <p:nvPr/>
        </p:nvPicPr>
        <p:blipFill>
          <a:blip r:embed="rId2"/>
          <a:stretch>
            <a:fillRect/>
          </a:stretch>
        </p:blipFill>
        <p:spPr>
          <a:xfrm>
            <a:off x="1403350" y="3713165"/>
            <a:ext cx="6815138" cy="2232025"/>
          </a:xfrm>
          <a:prstGeom prst="rect">
            <a:avLst/>
          </a:prstGeom>
          <a:noFill/>
          <a:ln w="9525">
            <a:noFill/>
          </a:ln>
        </p:spPr>
      </p:pic>
      <p:sp>
        <p:nvSpPr>
          <p:cNvPr id="12293" name="TextBox 10"/>
          <p:cNvSpPr/>
          <p:nvPr/>
        </p:nvSpPr>
        <p:spPr>
          <a:xfrm>
            <a:off x="1403352" y="431800"/>
            <a:ext cx="5688013" cy="732508"/>
          </a:xfrm>
          <a:prstGeom prst="rect">
            <a:avLst/>
          </a:prstGeom>
          <a:noFill/>
          <a:ln w="9525">
            <a:noFill/>
          </a:ln>
        </p:spPr>
        <p:txBody>
          <a:bodyPr>
            <a:spAutoFit/>
          </a:bodyPr>
          <a:lstStyle/>
          <a:p>
            <a:pPr lvl="0" eaLnBrk="1" hangingPunct="1">
              <a:lnSpc>
                <a:spcPct val="130000"/>
              </a:lnSpc>
            </a:pPr>
            <a:r>
              <a:rPr lang="zh-CN" altLang="en-US" sz="3200" b="1" dirty="0">
                <a:solidFill>
                  <a:srgbClr val="595959"/>
                </a:solidFill>
                <a:latin typeface="Adidas Unity" pitchFamily="2" charset="0"/>
                <a:ea typeface="微软雅黑" panose="020B0503020204020204" pitchFamily="34" charset="-122"/>
                <a:sym typeface="Adidas Unity" pitchFamily="2" charset="0"/>
              </a:rPr>
              <a:t>事故隐患分级</a:t>
            </a:r>
            <a:r>
              <a:rPr lang="en-US" altLang="x-none" sz="3200" b="1" dirty="0">
                <a:solidFill>
                  <a:srgbClr val="595959"/>
                </a:solidFill>
                <a:latin typeface="Adidas Unity" pitchFamily="2" charset="0"/>
                <a:ea typeface="微软雅黑" panose="020B0503020204020204" pitchFamily="34" charset="-122"/>
                <a:sym typeface="Adidas Unity" pitchFamily="2" charset="0"/>
              </a:rPr>
              <a:t> </a:t>
            </a:r>
            <a:endParaRPr lang="zh-CN" altLang="en-US" sz="3200" b="1" dirty="0">
              <a:solidFill>
                <a:srgbClr val="595959"/>
              </a:solidFill>
              <a:latin typeface="Adidas Unity" pitchFamily="2" charset="0"/>
              <a:ea typeface="微软雅黑" panose="020B0503020204020204" pitchFamily="34" charset="-122"/>
              <a:sym typeface="Adidas Unity" pitchFamily="2" charset="0"/>
            </a:endParaRPr>
          </a:p>
        </p:txBody>
      </p:sp>
      <p:sp>
        <p:nvSpPr>
          <p:cNvPr id="12294" name="TextBox 11"/>
          <p:cNvSpPr/>
          <p:nvPr/>
        </p:nvSpPr>
        <p:spPr>
          <a:xfrm>
            <a:off x="1403350" y="1887539"/>
            <a:ext cx="1498600" cy="830997"/>
          </a:xfrm>
          <a:prstGeom prst="rect">
            <a:avLst/>
          </a:prstGeom>
          <a:noFill/>
          <a:ln w="9525">
            <a:noFill/>
          </a:ln>
        </p:spPr>
        <p:txBody>
          <a:bodyPr>
            <a:spAutoFit/>
          </a:bodyPr>
          <a:lstStyle/>
          <a:p>
            <a:pPr lvl="0" algn="ctr" eaLnBrk="1" hangingPunct="1"/>
            <a:r>
              <a:rPr lang="zh-CN" altLang="en-US" sz="2400" b="1" dirty="0">
                <a:solidFill>
                  <a:schemeClr val="bg1"/>
                </a:solidFill>
                <a:latin typeface="Arial" panose="020B0604020202020204" pitchFamily="34" charset="0"/>
                <a:ea typeface="微软雅黑" panose="020B0503020204020204" pitchFamily="34" charset="-122"/>
              </a:rPr>
              <a:t>重大</a:t>
            </a:r>
            <a:endParaRPr lang="zh-CN" altLang="en-US" sz="2400" b="1" dirty="0">
              <a:solidFill>
                <a:schemeClr val="bg1"/>
              </a:solidFill>
              <a:latin typeface="Arial" panose="020B0604020202020204" pitchFamily="34" charset="0"/>
              <a:ea typeface="微软雅黑" panose="020B0503020204020204" pitchFamily="34" charset="-122"/>
            </a:endParaRPr>
          </a:p>
          <a:p>
            <a:pPr lvl="0" algn="ctr" eaLnBrk="1" hangingPunct="1"/>
            <a:r>
              <a:rPr lang="zh-CN" altLang="en-US" sz="2400" b="1" dirty="0">
                <a:solidFill>
                  <a:schemeClr val="bg1"/>
                </a:solidFill>
                <a:latin typeface="Arial" panose="020B0604020202020204" pitchFamily="34" charset="0"/>
                <a:ea typeface="微软雅黑" panose="020B0503020204020204" pitchFamily="34" charset="-122"/>
              </a:rPr>
              <a:t>事故隐患</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2295" name="TextBox 12"/>
          <p:cNvSpPr/>
          <p:nvPr/>
        </p:nvSpPr>
        <p:spPr>
          <a:xfrm>
            <a:off x="2901951" y="1547813"/>
            <a:ext cx="4981575" cy="1887696"/>
          </a:xfrm>
          <a:prstGeom prst="rect">
            <a:avLst/>
          </a:prstGeom>
          <a:noFill/>
          <a:ln w="9525">
            <a:noFill/>
          </a:ln>
        </p:spPr>
        <p:txBody>
          <a:bodyPr>
            <a:spAutoFit/>
          </a:bodyPr>
          <a:lstStyle/>
          <a:p>
            <a:pPr lvl="0" eaLnBrk="1" hangingPunct="1">
              <a:lnSpc>
                <a:spcPts val="2800"/>
              </a:lnSpc>
            </a:pPr>
            <a:r>
              <a:rPr lang="zh-CN" altLang="en-US" b="1" dirty="0">
                <a:latin typeface="Arial" panose="020B0604020202020204" pitchFamily="34" charset="0"/>
                <a:ea typeface="微软雅黑" panose="020B0503020204020204" pitchFamily="34" charset="-122"/>
              </a:rPr>
              <a:t>判定原则是：重大事故隐患是指危害和整改难度较大，事故风险较高、影响范围较大，应当全部或者局部停产停业，并经过一定时间治理方能排除的事故隐患，或者因外部因素影响致使生产经营单位自身难以治理的事故隐患。</a:t>
            </a:r>
            <a:endParaRPr lang="zh-CN" altLang="en-US" b="1" dirty="0">
              <a:latin typeface="Arial" panose="020B0604020202020204" pitchFamily="34" charset="0"/>
              <a:ea typeface="微软雅黑" panose="020B0503020204020204" pitchFamily="34" charset="-122"/>
            </a:endParaRPr>
          </a:p>
        </p:txBody>
      </p:sp>
      <p:sp>
        <p:nvSpPr>
          <p:cNvPr id="12296" name="TextBox 13"/>
          <p:cNvSpPr/>
          <p:nvPr/>
        </p:nvSpPr>
        <p:spPr>
          <a:xfrm>
            <a:off x="1612902" y="4238626"/>
            <a:ext cx="4676775" cy="1169551"/>
          </a:xfrm>
          <a:prstGeom prst="rect">
            <a:avLst/>
          </a:prstGeom>
          <a:noFill/>
          <a:ln w="9525">
            <a:noFill/>
          </a:ln>
        </p:spPr>
        <p:txBody>
          <a:bodyPr>
            <a:spAutoFit/>
          </a:bodyPr>
          <a:lstStyle/>
          <a:p>
            <a:pPr lvl="0" eaLnBrk="1" hangingPunct="1">
              <a:lnSpc>
                <a:spcPts val="2800"/>
              </a:lnSpc>
            </a:pPr>
            <a:r>
              <a:rPr lang="zh-CN" altLang="en-US" b="1" dirty="0">
                <a:latin typeface="Arial" panose="020B0604020202020204" pitchFamily="34" charset="0"/>
                <a:ea typeface="微软雅黑" panose="020B0503020204020204" pitchFamily="34" charset="-122"/>
              </a:rPr>
              <a:t>判定原则是：危害和整改难度较小，企业发现后能够组织治理的事故隐患。企业可根据自身情况对一般事故隐患进一步细化分级。</a:t>
            </a:r>
            <a:endParaRPr lang="zh-CN" altLang="en-US" b="1" dirty="0">
              <a:latin typeface="Arial" panose="020B0604020202020204" pitchFamily="34" charset="0"/>
              <a:ea typeface="微软雅黑" panose="020B0503020204020204" pitchFamily="34" charset="-122"/>
            </a:endParaRPr>
          </a:p>
        </p:txBody>
      </p:sp>
      <p:sp>
        <p:nvSpPr>
          <p:cNvPr id="12297" name="TextBox 14"/>
          <p:cNvSpPr/>
          <p:nvPr/>
        </p:nvSpPr>
        <p:spPr>
          <a:xfrm>
            <a:off x="6289675" y="4375151"/>
            <a:ext cx="1593850" cy="830997"/>
          </a:xfrm>
          <a:prstGeom prst="rect">
            <a:avLst/>
          </a:prstGeom>
          <a:noFill/>
          <a:ln w="9525">
            <a:noFill/>
          </a:ln>
        </p:spPr>
        <p:txBody>
          <a:bodyPr>
            <a:spAutoFit/>
          </a:bodyPr>
          <a:lstStyle/>
          <a:p>
            <a:pPr lvl="0" algn="ctr" eaLnBrk="1" hangingPunct="1"/>
            <a:r>
              <a:rPr lang="zh-CN" altLang="en-US" sz="2400" b="1" dirty="0">
                <a:solidFill>
                  <a:schemeClr val="bg1"/>
                </a:solidFill>
                <a:latin typeface="Arial" panose="020B0604020202020204" pitchFamily="34" charset="0"/>
                <a:ea typeface="微软雅黑" panose="020B0503020204020204" pitchFamily="34" charset="-122"/>
              </a:rPr>
              <a:t>一般</a:t>
            </a:r>
            <a:endParaRPr lang="zh-CN" altLang="en-US" sz="2400" b="1" dirty="0">
              <a:solidFill>
                <a:schemeClr val="bg1"/>
              </a:solidFill>
              <a:latin typeface="Arial" panose="020B0604020202020204" pitchFamily="34" charset="0"/>
              <a:ea typeface="微软雅黑" panose="020B0503020204020204" pitchFamily="34" charset="-122"/>
            </a:endParaRPr>
          </a:p>
          <a:p>
            <a:pPr lvl="0" algn="ctr" eaLnBrk="1" hangingPunct="1"/>
            <a:r>
              <a:rPr lang="zh-CN" altLang="en-US" sz="2400" b="1" dirty="0">
                <a:solidFill>
                  <a:schemeClr val="bg1"/>
                </a:solidFill>
                <a:latin typeface="Arial" panose="020B0604020202020204" pitchFamily="34" charset="0"/>
                <a:ea typeface="微软雅黑" panose="020B0503020204020204" pitchFamily="34" charset="-122"/>
              </a:rPr>
              <a:t>事故隐患</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2298" name="Text Box 9"/>
          <p:cNvSpPr txBox="1"/>
          <p:nvPr/>
        </p:nvSpPr>
        <p:spPr>
          <a:xfrm>
            <a:off x="1044577" y="6199188"/>
            <a:ext cx="7491413" cy="369332"/>
          </a:xfrm>
          <a:prstGeom prst="rect">
            <a:avLst/>
          </a:prstGeom>
          <a:noFill/>
          <a:ln w="9525">
            <a:noFill/>
          </a:ln>
        </p:spPr>
        <p:txBody>
          <a:bodyPr>
            <a:spAutoFit/>
          </a:bodyPr>
          <a:lstStyle/>
          <a:p>
            <a:pPr lvl="0" eaLnBrk="1" hangingPunct="1"/>
            <a:r>
              <a:rPr lang="zh-CN" altLang="en-US" b="1" dirty="0">
                <a:latin typeface="Arial" panose="020B0604020202020204" pitchFamily="34" charset="0"/>
                <a:ea typeface="微软雅黑" panose="020B0503020204020204" pitchFamily="34" charset="-122"/>
              </a:rPr>
              <a:t>事故隐患分级以整改、治理的难度及其严重度、影响范围为基本原则。</a:t>
            </a:r>
            <a:endParaRPr lang="zh-CN" altLang="en-US" b="1" dirty="0">
              <a:latin typeface="Arial" panose="020B0604020202020204" pitchFamily="34" charset="0"/>
              <a:ea typeface="微软雅黑" panose="020B0503020204020204" pitchFamily="34" charset="-122"/>
            </a:endParaRPr>
          </a:p>
        </p:txBody>
      </p:sp>
      <p:grpSp>
        <p:nvGrpSpPr>
          <p:cNvPr id="12299" name="组合 7"/>
          <p:cNvGrpSpPr/>
          <p:nvPr/>
        </p:nvGrpSpPr>
        <p:grpSpPr>
          <a:xfrm>
            <a:off x="249240" y="431800"/>
            <a:ext cx="8707437" cy="873125"/>
            <a:chOff x="0" y="0"/>
            <a:chExt cx="8999538" cy="1146900"/>
          </a:xfrm>
        </p:grpSpPr>
        <p:sp>
          <p:nvSpPr>
            <p:cNvPr id="12301"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2302" name="组合 5"/>
            <p:cNvGrpSpPr/>
            <p:nvPr/>
          </p:nvGrpSpPr>
          <p:grpSpPr>
            <a:xfrm>
              <a:off x="0" y="0"/>
              <a:ext cx="1028699" cy="1146900"/>
              <a:chOff x="0" y="0"/>
              <a:chExt cx="1028699" cy="1585913"/>
            </a:xfrm>
          </p:grpSpPr>
          <p:sp>
            <p:nvSpPr>
              <p:cNvPr id="12303"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12304"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grpSp>
        <p:nvGrpSpPr>
          <p:cNvPr id="13315" name="组合 39"/>
          <p:cNvGrpSpPr/>
          <p:nvPr/>
        </p:nvGrpSpPr>
        <p:grpSpPr>
          <a:xfrm rot="-1351794">
            <a:off x="1733552" y="520701"/>
            <a:ext cx="962025" cy="1412875"/>
            <a:chOff x="0" y="0"/>
            <a:chExt cx="1803331" cy="2808312"/>
          </a:xfrm>
        </p:grpSpPr>
        <p:sp>
          <p:nvSpPr>
            <p:cNvPr id="13352" name="圆角矩形 40"/>
            <p:cNvSpPr/>
            <p:nvPr/>
          </p:nvSpPr>
          <p:spPr>
            <a:xfrm>
              <a:off x="0" y="0"/>
              <a:ext cx="1803331" cy="2808312"/>
            </a:xfrm>
            <a:prstGeom prst="roundRect">
              <a:avLst>
                <a:gd name="adj" fmla="val 12130"/>
              </a:avLst>
            </a:prstGeom>
            <a:solidFill>
              <a:srgbClr val="8DB529"/>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3353" name="圆角矩形 41"/>
            <p:cNvSpPr/>
            <p:nvPr/>
          </p:nvSpPr>
          <p:spPr>
            <a:xfrm>
              <a:off x="76897" y="58945"/>
              <a:ext cx="1656184" cy="2691298"/>
            </a:xfrm>
            <a:prstGeom prst="roundRect">
              <a:avLst>
                <a:gd name="adj" fmla="val 12130"/>
              </a:avLst>
            </a:prstGeom>
            <a:noFill/>
            <a:ln w="25400" cap="flat" cmpd="sng">
              <a:solidFill>
                <a:srgbClr val="FFFFFF"/>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3316" name="TextBox 42"/>
          <p:cNvSpPr/>
          <p:nvPr/>
        </p:nvSpPr>
        <p:spPr>
          <a:xfrm rot="-1351794">
            <a:off x="1831975" y="514621"/>
            <a:ext cx="723900" cy="1323439"/>
          </a:xfrm>
          <a:prstGeom prst="rect">
            <a:avLst/>
          </a:prstGeom>
          <a:noFill/>
          <a:ln w="9525">
            <a:noFill/>
          </a:ln>
        </p:spPr>
        <p:txBody>
          <a:bodyPr>
            <a:spAutoFit/>
          </a:bodyPr>
          <a:lstStyle/>
          <a:p>
            <a:pPr lvl="0" algn="just" eaLnBrk="1" hangingPunct="1"/>
            <a:r>
              <a:rPr lang="zh-CN" altLang="en-US" sz="4000" b="1" i="1" dirty="0">
                <a:solidFill>
                  <a:schemeClr val="bg1"/>
                </a:solidFill>
                <a:latin typeface="Gungsuh" pitchFamily="18" charset="-127"/>
                <a:ea typeface="微软雅黑" panose="020B0503020204020204" pitchFamily="34" charset="-122"/>
                <a:sym typeface="Gungsuh" pitchFamily="18" charset="-127"/>
              </a:rPr>
              <a:t>违令</a:t>
            </a:r>
            <a:endParaRPr lang="zh-CN" altLang="en-US" sz="4000" b="1" i="1" dirty="0">
              <a:solidFill>
                <a:schemeClr val="bg1"/>
              </a:solidFill>
              <a:latin typeface="Gungsuh" pitchFamily="18" charset="-127"/>
              <a:ea typeface="微软雅黑" panose="020B0503020204020204" pitchFamily="34" charset="-122"/>
              <a:sym typeface="Gungsuh" pitchFamily="18" charset="-127"/>
            </a:endParaRPr>
          </a:p>
        </p:txBody>
      </p:sp>
      <p:sp>
        <p:nvSpPr>
          <p:cNvPr id="13317" name="圆角矩形 9"/>
          <p:cNvSpPr/>
          <p:nvPr/>
        </p:nvSpPr>
        <p:spPr>
          <a:xfrm rot="-1351794">
            <a:off x="1874840" y="1228725"/>
            <a:ext cx="960437" cy="685800"/>
          </a:xfrm>
          <a:custGeom>
            <a:avLst/>
            <a:gdLst>
              <a:gd name="txL" fmla="*/ 0 w 1470269"/>
              <a:gd name="txT" fmla="*/ 0 h 1046776"/>
              <a:gd name="txR" fmla="*/ 1470269 w 1470269"/>
              <a:gd name="txB" fmla="*/ 1046776 h 1046776"/>
            </a:gdLst>
            <a:ahLst/>
            <a:cxnLst>
              <a:cxn ang="0">
                <a:pos x="0" y="0"/>
              </a:cxn>
              <a:cxn ang="0">
                <a:pos x="37571" y="65179"/>
              </a:cxn>
              <a:cxn ang="0">
                <a:pos x="37571" y="45062"/>
              </a:cxn>
              <a:cxn ang="0">
                <a:pos x="26991" y="56089"/>
              </a:cxn>
              <a:cxn ang="0">
                <a:pos x="10579" y="56089"/>
              </a:cxn>
              <a:cxn ang="0">
                <a:pos x="0" y="45062"/>
              </a:cxn>
            </a:cxnLst>
            <a:rect l="txL" t="txT" r="txR" b="tx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lnTo>
                  <a:pt x="0" y="0"/>
                </a:lnTo>
                <a:close/>
              </a:path>
            </a:pathLst>
          </a:custGeom>
          <a:solidFill>
            <a:srgbClr val="FFFFFF">
              <a:alpha val="67058"/>
            </a:srgbClr>
          </a:solidFill>
          <a:ln w="9525">
            <a:noFill/>
          </a:ln>
        </p:spPr>
        <p:txBody>
          <a:bodyPr/>
          <a:lstStyle/>
          <a:p>
            <a:endParaRPr lang="zh-CN" altLang="en-US"/>
          </a:p>
        </p:txBody>
      </p:sp>
      <p:pic>
        <p:nvPicPr>
          <p:cNvPr id="13318" name="Picture 2"/>
          <p:cNvPicPr>
            <a:picLocks noChangeAspect="1"/>
          </p:cNvPicPr>
          <p:nvPr/>
        </p:nvPicPr>
        <p:blipFill>
          <a:blip r:embed="rId1"/>
          <a:srcRect b="50000"/>
          <a:stretch>
            <a:fillRect/>
          </a:stretch>
        </p:blipFill>
        <p:spPr>
          <a:xfrm>
            <a:off x="1331913" y="1325563"/>
            <a:ext cx="1930400" cy="120651"/>
          </a:xfrm>
          <a:prstGeom prst="rect">
            <a:avLst/>
          </a:prstGeom>
          <a:noFill/>
          <a:ln w="9525">
            <a:noFill/>
          </a:ln>
        </p:spPr>
      </p:pic>
      <p:sp>
        <p:nvSpPr>
          <p:cNvPr id="13319" name="TextBox 45"/>
          <p:cNvSpPr/>
          <p:nvPr/>
        </p:nvSpPr>
        <p:spPr>
          <a:xfrm>
            <a:off x="3216275" y="1173163"/>
            <a:ext cx="3803650" cy="369332"/>
          </a:xfrm>
          <a:prstGeom prst="rect">
            <a:avLst/>
          </a:prstGeom>
          <a:noFill/>
          <a:ln w="9525">
            <a:noFill/>
          </a:ln>
        </p:spPr>
        <p:txBody>
          <a:bodyPr>
            <a:spAutoFit/>
          </a:bodyPr>
          <a:lstStyle/>
          <a:p>
            <a:pPr lvl="0" algn="just" eaLnBrk="1" hangingPunct="1"/>
            <a:r>
              <a:rPr lang="zh-CN" altLang="en-US" b="1" dirty="0">
                <a:latin typeface="Arial" panose="020B0604020202020204" pitchFamily="34" charset="0"/>
                <a:ea typeface="微软雅黑" panose="020B0503020204020204" pitchFamily="34" charset="-122"/>
              </a:rPr>
              <a:t>十大禁令：高压线、保命条款</a:t>
            </a:r>
            <a:endParaRPr lang="zh-CN" altLang="en-US" b="1" dirty="0">
              <a:latin typeface="Arial" panose="020B0604020202020204" pitchFamily="34" charset="0"/>
              <a:ea typeface="微软雅黑" panose="020B0503020204020204" pitchFamily="34" charset="-122"/>
            </a:endParaRPr>
          </a:p>
        </p:txBody>
      </p:sp>
      <p:sp>
        <p:nvSpPr>
          <p:cNvPr id="13320" name="TextBox 46"/>
          <p:cNvSpPr/>
          <p:nvPr/>
        </p:nvSpPr>
        <p:spPr>
          <a:xfrm>
            <a:off x="3216275" y="585788"/>
            <a:ext cx="2292350" cy="338554"/>
          </a:xfrm>
          <a:prstGeom prst="rect">
            <a:avLst/>
          </a:prstGeom>
          <a:noFill/>
          <a:ln w="9525">
            <a:noFill/>
          </a:ln>
        </p:spPr>
        <p:txBody>
          <a:bodyPr>
            <a:spAutoFit/>
          </a:bodyPr>
          <a:lstStyle/>
          <a:p>
            <a:pPr lvl="0" eaLnBrk="1" hangingPunct="1">
              <a:lnSpc>
                <a:spcPct val="80000"/>
              </a:lnSpc>
            </a:pPr>
            <a:r>
              <a:rPr lang="zh-CN" altLang="en-US" sz="2000" b="1" i="1" dirty="0">
                <a:solidFill>
                  <a:srgbClr val="FF0000"/>
                </a:solidFill>
                <a:latin typeface="微软雅黑" panose="020B0503020204020204" pitchFamily="34" charset="-122"/>
                <a:ea typeface="微软雅黑" panose="020B0503020204020204" pitchFamily="34" charset="-122"/>
                <a:sym typeface="Gungsuh" pitchFamily="18" charset="-127"/>
              </a:rPr>
              <a:t>违反禁令行为</a:t>
            </a:r>
            <a:endParaRPr lang="zh-CN" altLang="en-US" sz="2000" b="1" i="1" dirty="0">
              <a:solidFill>
                <a:srgbClr val="FF0000"/>
              </a:solidFill>
              <a:latin typeface="微软雅黑" panose="020B0503020204020204" pitchFamily="34" charset="-122"/>
              <a:ea typeface="微软雅黑" panose="020B0503020204020204" pitchFamily="34" charset="-122"/>
              <a:sym typeface="Gungsuh" pitchFamily="18" charset="-127"/>
            </a:endParaRPr>
          </a:p>
        </p:txBody>
      </p:sp>
      <p:sp>
        <p:nvSpPr>
          <p:cNvPr id="13321" name="直接连接符 47"/>
          <p:cNvSpPr/>
          <p:nvPr/>
        </p:nvSpPr>
        <p:spPr>
          <a:xfrm>
            <a:off x="3281365" y="1082675"/>
            <a:ext cx="3595687" cy="0"/>
          </a:xfrm>
          <a:prstGeom prst="line">
            <a:avLst/>
          </a:prstGeom>
          <a:ln w="19050" cap="flat" cmpd="sng">
            <a:solidFill>
              <a:srgbClr val="A5A5A5"/>
            </a:solidFill>
            <a:prstDash val="solid"/>
            <a:headEnd type="oval" w="med" len="med"/>
            <a:tailEnd type="oval" w="med" len="med"/>
          </a:ln>
        </p:spPr>
      </p:sp>
      <p:grpSp>
        <p:nvGrpSpPr>
          <p:cNvPr id="13322" name="组合 48"/>
          <p:cNvGrpSpPr/>
          <p:nvPr/>
        </p:nvGrpSpPr>
        <p:grpSpPr>
          <a:xfrm rot="-1351794">
            <a:off x="2330452" y="1974851"/>
            <a:ext cx="962025" cy="1412875"/>
            <a:chOff x="0" y="0"/>
            <a:chExt cx="1803331" cy="2808312"/>
          </a:xfrm>
        </p:grpSpPr>
        <p:sp>
          <p:nvSpPr>
            <p:cNvPr id="13350" name="圆角矩形 49"/>
            <p:cNvSpPr/>
            <p:nvPr/>
          </p:nvSpPr>
          <p:spPr>
            <a:xfrm>
              <a:off x="0" y="0"/>
              <a:ext cx="1803331" cy="2808312"/>
            </a:xfrm>
            <a:prstGeom prst="roundRect">
              <a:avLst>
                <a:gd name="adj" fmla="val 12130"/>
              </a:avLst>
            </a:prstGeom>
            <a:solidFill>
              <a:srgbClr val="8DB529"/>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3351" name="圆角矩形 50"/>
            <p:cNvSpPr/>
            <p:nvPr/>
          </p:nvSpPr>
          <p:spPr>
            <a:xfrm>
              <a:off x="76897" y="58945"/>
              <a:ext cx="1656184" cy="2691298"/>
            </a:xfrm>
            <a:prstGeom prst="roundRect">
              <a:avLst>
                <a:gd name="adj" fmla="val 12130"/>
              </a:avLst>
            </a:prstGeom>
            <a:noFill/>
            <a:ln w="25400" cap="flat" cmpd="sng">
              <a:solidFill>
                <a:srgbClr val="FFFFFF"/>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3323" name="TextBox 51"/>
          <p:cNvSpPr/>
          <p:nvPr/>
        </p:nvSpPr>
        <p:spPr>
          <a:xfrm rot="-1351794">
            <a:off x="2279652" y="1708843"/>
            <a:ext cx="830263" cy="1852815"/>
          </a:xfrm>
          <a:prstGeom prst="rect">
            <a:avLst/>
          </a:prstGeom>
          <a:noFill/>
          <a:ln w="9525">
            <a:noFill/>
          </a:ln>
        </p:spPr>
        <p:txBody>
          <a:bodyPr>
            <a:spAutoFit/>
          </a:bodyPr>
          <a:lstStyle/>
          <a:p>
            <a:pPr lvl="0" algn="just" eaLnBrk="1" hangingPunct="1">
              <a:lnSpc>
                <a:spcPct val="130000"/>
              </a:lnSpc>
            </a:pPr>
            <a:r>
              <a:rPr lang="en-US" altLang="zh-CN" sz="8800" b="1" i="1" dirty="0">
                <a:solidFill>
                  <a:srgbClr val="FFFFFF"/>
                </a:solidFill>
                <a:latin typeface="Gungsuh" pitchFamily="18" charset="-127"/>
                <a:ea typeface="Gungsuh" pitchFamily="18" charset="-127"/>
                <a:sym typeface="Gungsuh" pitchFamily="18" charset="-127"/>
              </a:rPr>
              <a:t>A</a:t>
            </a:r>
            <a:endParaRPr lang="en-US" altLang="zh-CN" sz="8800" b="1" i="1" dirty="0">
              <a:solidFill>
                <a:srgbClr val="FFFFFF"/>
              </a:solidFill>
              <a:latin typeface="Gungsuh" pitchFamily="18" charset="-127"/>
              <a:ea typeface="Gungsuh" pitchFamily="18" charset="-127"/>
              <a:sym typeface="Gungsuh" pitchFamily="18" charset="-127"/>
            </a:endParaRPr>
          </a:p>
        </p:txBody>
      </p:sp>
      <p:sp>
        <p:nvSpPr>
          <p:cNvPr id="13324" name="圆角矩形 9"/>
          <p:cNvSpPr/>
          <p:nvPr/>
        </p:nvSpPr>
        <p:spPr>
          <a:xfrm rot="-1351794">
            <a:off x="2471740" y="2682876"/>
            <a:ext cx="960437" cy="684213"/>
          </a:xfrm>
          <a:custGeom>
            <a:avLst/>
            <a:gdLst>
              <a:gd name="txL" fmla="*/ 0 w 1470269"/>
              <a:gd name="txT" fmla="*/ 0 h 1046776"/>
              <a:gd name="txR" fmla="*/ 1470269 w 1470269"/>
              <a:gd name="txB" fmla="*/ 1046776 h 1046776"/>
            </a:gdLst>
            <a:ahLst/>
            <a:cxnLst>
              <a:cxn ang="0">
                <a:pos x="0" y="0"/>
              </a:cxn>
              <a:cxn ang="0">
                <a:pos x="37571" y="63970"/>
              </a:cxn>
              <a:cxn ang="0">
                <a:pos x="37571" y="43340"/>
              </a:cxn>
              <a:cxn ang="0">
                <a:pos x="26991" y="54012"/>
              </a:cxn>
              <a:cxn ang="0">
                <a:pos x="10579" y="54012"/>
              </a:cxn>
              <a:cxn ang="0">
                <a:pos x="0" y="43340"/>
              </a:cxn>
            </a:cxnLst>
            <a:rect l="txL" t="txT" r="txR" b="tx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lnTo>
                  <a:pt x="0" y="0"/>
                </a:lnTo>
                <a:close/>
              </a:path>
            </a:pathLst>
          </a:custGeom>
          <a:solidFill>
            <a:srgbClr val="FFFFFF">
              <a:alpha val="67058"/>
            </a:srgbClr>
          </a:solidFill>
          <a:ln w="9525">
            <a:noFill/>
          </a:ln>
        </p:spPr>
        <p:txBody>
          <a:bodyPr/>
          <a:lstStyle/>
          <a:p>
            <a:endParaRPr lang="zh-CN" altLang="en-US"/>
          </a:p>
        </p:txBody>
      </p:sp>
      <p:pic>
        <p:nvPicPr>
          <p:cNvPr id="13325" name="Picture 2"/>
          <p:cNvPicPr>
            <a:picLocks noChangeAspect="1"/>
          </p:cNvPicPr>
          <p:nvPr/>
        </p:nvPicPr>
        <p:blipFill>
          <a:blip r:embed="rId1"/>
          <a:srcRect b="50000"/>
          <a:stretch>
            <a:fillRect/>
          </a:stretch>
        </p:blipFill>
        <p:spPr>
          <a:xfrm>
            <a:off x="1928813" y="2779713"/>
            <a:ext cx="1930400" cy="120651"/>
          </a:xfrm>
          <a:prstGeom prst="rect">
            <a:avLst/>
          </a:prstGeom>
          <a:noFill/>
          <a:ln w="9525">
            <a:noFill/>
          </a:ln>
        </p:spPr>
      </p:pic>
      <p:sp>
        <p:nvSpPr>
          <p:cNvPr id="13326" name="TextBox 54"/>
          <p:cNvSpPr/>
          <p:nvPr/>
        </p:nvSpPr>
        <p:spPr>
          <a:xfrm>
            <a:off x="3813175" y="2627314"/>
            <a:ext cx="3803650" cy="646331"/>
          </a:xfrm>
          <a:prstGeom prst="rect">
            <a:avLst/>
          </a:prstGeom>
          <a:noFill/>
          <a:ln w="9525">
            <a:noFill/>
          </a:ln>
        </p:spPr>
        <p:txBody>
          <a:bodyPr>
            <a:spAutoFit/>
          </a:bodyPr>
          <a:lstStyle/>
          <a:p>
            <a:pPr lvl="0" algn="just" eaLnBrk="1" hangingPunct="1"/>
            <a:r>
              <a:rPr lang="zh-CN" altLang="en-US" b="1" dirty="0">
                <a:latin typeface="Arial" panose="020B0604020202020204" pitchFamily="34" charset="0"/>
                <a:ea typeface="微软雅黑" panose="020B0503020204020204" pitchFamily="34" charset="-122"/>
              </a:rPr>
              <a:t>一般指可能造成死亡或多人受伤事故的违章行为。</a:t>
            </a:r>
            <a:endParaRPr lang="zh-CN" altLang="en-US" b="1" dirty="0">
              <a:latin typeface="Arial" panose="020B0604020202020204" pitchFamily="34" charset="0"/>
              <a:ea typeface="微软雅黑" panose="020B0503020204020204" pitchFamily="34" charset="-122"/>
            </a:endParaRPr>
          </a:p>
        </p:txBody>
      </p:sp>
      <p:sp>
        <p:nvSpPr>
          <p:cNvPr id="13327" name="TextBox 55"/>
          <p:cNvSpPr/>
          <p:nvPr/>
        </p:nvSpPr>
        <p:spPr>
          <a:xfrm>
            <a:off x="3813175" y="2005014"/>
            <a:ext cx="2292350" cy="338554"/>
          </a:xfrm>
          <a:prstGeom prst="rect">
            <a:avLst/>
          </a:prstGeom>
          <a:noFill/>
          <a:ln w="9525">
            <a:noFill/>
          </a:ln>
        </p:spPr>
        <p:txBody>
          <a:bodyPr>
            <a:spAutoFit/>
          </a:bodyPr>
          <a:lstStyle/>
          <a:p>
            <a:pPr lvl="0" eaLnBrk="1" hangingPunct="1">
              <a:lnSpc>
                <a:spcPct val="80000"/>
              </a:lnSpc>
            </a:pPr>
            <a:r>
              <a:rPr lang="en-US" altLang="zh-CN" sz="2000" b="1" dirty="0">
                <a:solidFill>
                  <a:srgbClr val="FF0000"/>
                </a:solidFill>
                <a:latin typeface="微软雅黑" panose="020B0503020204020204" pitchFamily="34" charset="-122"/>
                <a:ea typeface="微软雅黑" panose="020B0503020204020204" pitchFamily="34" charset="-122"/>
              </a:rPr>
              <a:t>A</a:t>
            </a:r>
            <a:r>
              <a:rPr lang="zh-CN" altLang="en-US" sz="2000" b="1" dirty="0">
                <a:solidFill>
                  <a:srgbClr val="FF0000"/>
                </a:solidFill>
                <a:latin typeface="微软雅黑" panose="020B0503020204020204" pitchFamily="34" charset="-122"/>
                <a:ea typeface="微软雅黑" panose="020B0503020204020204" pitchFamily="34" charset="-122"/>
              </a:rPr>
              <a:t>类违章行为</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3328" name="直接连接符 56"/>
          <p:cNvSpPr/>
          <p:nvPr/>
        </p:nvSpPr>
        <p:spPr>
          <a:xfrm>
            <a:off x="3878264" y="2535239"/>
            <a:ext cx="3595687" cy="1587"/>
          </a:xfrm>
          <a:prstGeom prst="line">
            <a:avLst/>
          </a:prstGeom>
          <a:ln w="19050" cap="flat" cmpd="sng">
            <a:solidFill>
              <a:srgbClr val="A5A5A5"/>
            </a:solidFill>
            <a:prstDash val="solid"/>
            <a:headEnd type="oval" w="med" len="med"/>
            <a:tailEnd type="oval" w="med" len="med"/>
          </a:ln>
        </p:spPr>
      </p:sp>
      <p:grpSp>
        <p:nvGrpSpPr>
          <p:cNvPr id="13329" name="组合 57"/>
          <p:cNvGrpSpPr/>
          <p:nvPr/>
        </p:nvGrpSpPr>
        <p:grpSpPr>
          <a:xfrm rot="-1351794">
            <a:off x="2957515" y="3435351"/>
            <a:ext cx="962025" cy="1412875"/>
            <a:chOff x="0" y="0"/>
            <a:chExt cx="1803331" cy="2808312"/>
          </a:xfrm>
        </p:grpSpPr>
        <p:sp>
          <p:nvSpPr>
            <p:cNvPr id="13348" name="圆角矩形 58"/>
            <p:cNvSpPr/>
            <p:nvPr/>
          </p:nvSpPr>
          <p:spPr>
            <a:xfrm>
              <a:off x="0" y="0"/>
              <a:ext cx="1803331" cy="2808312"/>
            </a:xfrm>
            <a:prstGeom prst="roundRect">
              <a:avLst>
                <a:gd name="adj" fmla="val 12130"/>
              </a:avLst>
            </a:prstGeom>
            <a:solidFill>
              <a:srgbClr val="8DB529"/>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3349" name="圆角矩形 59"/>
            <p:cNvSpPr/>
            <p:nvPr/>
          </p:nvSpPr>
          <p:spPr>
            <a:xfrm>
              <a:off x="76897" y="58945"/>
              <a:ext cx="1656184" cy="2691298"/>
            </a:xfrm>
            <a:prstGeom prst="roundRect">
              <a:avLst>
                <a:gd name="adj" fmla="val 12130"/>
              </a:avLst>
            </a:prstGeom>
            <a:noFill/>
            <a:ln w="25400" cap="flat" cmpd="sng">
              <a:solidFill>
                <a:srgbClr val="FFFFFF"/>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3330" name="TextBox 60"/>
          <p:cNvSpPr/>
          <p:nvPr/>
        </p:nvSpPr>
        <p:spPr>
          <a:xfrm rot="-1351794">
            <a:off x="2911477" y="3148705"/>
            <a:ext cx="830263" cy="1852815"/>
          </a:xfrm>
          <a:prstGeom prst="rect">
            <a:avLst/>
          </a:prstGeom>
          <a:noFill/>
          <a:ln w="9525">
            <a:noFill/>
          </a:ln>
        </p:spPr>
        <p:txBody>
          <a:bodyPr>
            <a:spAutoFit/>
          </a:bodyPr>
          <a:lstStyle/>
          <a:p>
            <a:pPr lvl="0" algn="just" eaLnBrk="1" hangingPunct="1">
              <a:lnSpc>
                <a:spcPct val="130000"/>
              </a:lnSpc>
            </a:pPr>
            <a:r>
              <a:rPr lang="en-US" altLang="zh-CN" sz="8800" b="1" i="1" dirty="0">
                <a:solidFill>
                  <a:srgbClr val="FFFFFF"/>
                </a:solidFill>
                <a:latin typeface="Gungsuh" pitchFamily="18" charset="-127"/>
                <a:ea typeface="Gungsuh" pitchFamily="18" charset="-127"/>
                <a:sym typeface="Gungsuh" pitchFamily="18" charset="-127"/>
              </a:rPr>
              <a:t>B</a:t>
            </a:r>
            <a:endParaRPr lang="en-US" altLang="zh-CN" sz="8800" b="1" i="1" dirty="0">
              <a:solidFill>
                <a:srgbClr val="FFFFFF"/>
              </a:solidFill>
              <a:latin typeface="Gungsuh" pitchFamily="18" charset="-127"/>
              <a:ea typeface="Gungsuh" pitchFamily="18" charset="-127"/>
              <a:sym typeface="Gungsuh" pitchFamily="18" charset="-127"/>
            </a:endParaRPr>
          </a:p>
        </p:txBody>
      </p:sp>
      <p:sp>
        <p:nvSpPr>
          <p:cNvPr id="13331" name="圆角矩形 9"/>
          <p:cNvSpPr/>
          <p:nvPr/>
        </p:nvSpPr>
        <p:spPr>
          <a:xfrm rot="-1351794">
            <a:off x="3098802" y="4143375"/>
            <a:ext cx="962025" cy="685800"/>
          </a:xfrm>
          <a:custGeom>
            <a:avLst/>
            <a:gdLst>
              <a:gd name="txL" fmla="*/ 0 w 1470269"/>
              <a:gd name="txT" fmla="*/ 0 h 1046776"/>
              <a:gd name="txR" fmla="*/ 1470269 w 1470269"/>
              <a:gd name="txB" fmla="*/ 1046776 h 1046776"/>
            </a:gdLst>
            <a:ahLst/>
            <a:cxnLst>
              <a:cxn ang="0">
                <a:pos x="0" y="0"/>
              </a:cxn>
              <a:cxn ang="0">
                <a:pos x="39647" y="65179"/>
              </a:cxn>
              <a:cxn ang="0">
                <a:pos x="39647" y="45062"/>
              </a:cxn>
              <a:cxn ang="0">
                <a:pos x="28816" y="56089"/>
              </a:cxn>
              <a:cxn ang="0">
                <a:pos x="10832" y="56089"/>
              </a:cxn>
              <a:cxn ang="0">
                <a:pos x="0" y="45062"/>
              </a:cxn>
            </a:cxnLst>
            <a:rect l="txL" t="txT" r="txR" b="tx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lnTo>
                  <a:pt x="0" y="0"/>
                </a:lnTo>
                <a:close/>
              </a:path>
            </a:pathLst>
          </a:custGeom>
          <a:solidFill>
            <a:srgbClr val="FFFFFF">
              <a:alpha val="67058"/>
            </a:srgbClr>
          </a:solidFill>
          <a:ln w="9525">
            <a:noFill/>
          </a:ln>
        </p:spPr>
        <p:txBody>
          <a:bodyPr/>
          <a:lstStyle/>
          <a:p>
            <a:endParaRPr lang="zh-CN" altLang="en-US"/>
          </a:p>
        </p:txBody>
      </p:sp>
      <p:pic>
        <p:nvPicPr>
          <p:cNvPr id="13332" name="Picture 2"/>
          <p:cNvPicPr>
            <a:picLocks noChangeAspect="1"/>
          </p:cNvPicPr>
          <p:nvPr/>
        </p:nvPicPr>
        <p:blipFill>
          <a:blip r:embed="rId1"/>
          <a:srcRect b="50000"/>
          <a:stretch>
            <a:fillRect/>
          </a:stretch>
        </p:blipFill>
        <p:spPr>
          <a:xfrm>
            <a:off x="2555875" y="4240214"/>
            <a:ext cx="1930400" cy="122237"/>
          </a:xfrm>
          <a:prstGeom prst="rect">
            <a:avLst/>
          </a:prstGeom>
          <a:noFill/>
          <a:ln w="9525">
            <a:noFill/>
          </a:ln>
        </p:spPr>
      </p:pic>
      <p:sp>
        <p:nvSpPr>
          <p:cNvPr id="13333" name="TextBox 63"/>
          <p:cNvSpPr/>
          <p:nvPr/>
        </p:nvSpPr>
        <p:spPr>
          <a:xfrm>
            <a:off x="4440240" y="4087814"/>
            <a:ext cx="3805237" cy="646331"/>
          </a:xfrm>
          <a:prstGeom prst="rect">
            <a:avLst/>
          </a:prstGeom>
          <a:noFill/>
          <a:ln w="9525">
            <a:noFill/>
          </a:ln>
        </p:spPr>
        <p:txBody>
          <a:bodyPr>
            <a:spAutoFit/>
          </a:bodyPr>
          <a:lstStyle/>
          <a:p>
            <a:pPr lvl="0" algn="just" eaLnBrk="1" hangingPunct="1"/>
            <a:r>
              <a:rPr lang="zh-CN" altLang="en-US" b="1" dirty="0">
                <a:latin typeface="Arial" panose="020B0604020202020204" pitchFamily="34" charset="0"/>
                <a:ea typeface="微软雅黑" panose="020B0503020204020204" pitchFamily="34" charset="-122"/>
              </a:rPr>
              <a:t>一般指可能造成重伤或轻伤事故的违章行为。</a:t>
            </a:r>
            <a:endParaRPr lang="zh-CN" altLang="en-US" b="1" dirty="0">
              <a:latin typeface="Arial" panose="020B0604020202020204" pitchFamily="34" charset="0"/>
              <a:ea typeface="微软雅黑" panose="020B0503020204020204" pitchFamily="34" charset="-122"/>
            </a:endParaRPr>
          </a:p>
        </p:txBody>
      </p:sp>
      <p:sp>
        <p:nvSpPr>
          <p:cNvPr id="13334" name="TextBox 64"/>
          <p:cNvSpPr/>
          <p:nvPr/>
        </p:nvSpPr>
        <p:spPr>
          <a:xfrm>
            <a:off x="4440238" y="3552826"/>
            <a:ext cx="2292350" cy="338554"/>
          </a:xfrm>
          <a:prstGeom prst="rect">
            <a:avLst/>
          </a:prstGeom>
          <a:noFill/>
          <a:ln w="9525">
            <a:noFill/>
          </a:ln>
        </p:spPr>
        <p:txBody>
          <a:bodyPr>
            <a:spAutoFit/>
          </a:bodyPr>
          <a:lstStyle/>
          <a:p>
            <a:pPr lvl="0" eaLnBrk="1" hangingPunct="1">
              <a:lnSpc>
                <a:spcPct val="80000"/>
              </a:lnSpc>
            </a:pPr>
            <a:r>
              <a:rPr lang="en-US" altLang="zh-CN" sz="2000" b="1" dirty="0">
                <a:solidFill>
                  <a:srgbClr val="FF0000"/>
                </a:solidFill>
                <a:latin typeface="微软雅黑" panose="020B0503020204020204" pitchFamily="34" charset="-122"/>
                <a:ea typeface="微软雅黑" panose="020B0503020204020204" pitchFamily="34" charset="-122"/>
              </a:rPr>
              <a:t>B</a:t>
            </a:r>
            <a:r>
              <a:rPr lang="zh-CN" altLang="en-US" sz="2000" b="1" dirty="0">
                <a:solidFill>
                  <a:srgbClr val="FF0000"/>
                </a:solidFill>
                <a:latin typeface="微软雅黑" panose="020B0503020204020204" pitchFamily="34" charset="-122"/>
                <a:ea typeface="微软雅黑" panose="020B0503020204020204" pitchFamily="34" charset="-122"/>
              </a:rPr>
              <a:t>类违章行为</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3335" name="直接连接符 65"/>
          <p:cNvSpPr/>
          <p:nvPr/>
        </p:nvSpPr>
        <p:spPr>
          <a:xfrm>
            <a:off x="4505325" y="3997325"/>
            <a:ext cx="3595688" cy="0"/>
          </a:xfrm>
          <a:prstGeom prst="line">
            <a:avLst/>
          </a:prstGeom>
          <a:ln w="19050" cap="flat" cmpd="sng">
            <a:solidFill>
              <a:srgbClr val="A5A5A5"/>
            </a:solidFill>
            <a:prstDash val="solid"/>
            <a:headEnd type="oval" w="med" len="med"/>
            <a:tailEnd type="oval" w="med" len="med"/>
          </a:ln>
        </p:spPr>
      </p:sp>
      <p:grpSp>
        <p:nvGrpSpPr>
          <p:cNvPr id="13336" name="组合 66"/>
          <p:cNvGrpSpPr/>
          <p:nvPr/>
        </p:nvGrpSpPr>
        <p:grpSpPr>
          <a:xfrm rot="-1351794">
            <a:off x="3606800" y="4902201"/>
            <a:ext cx="960438" cy="1412875"/>
            <a:chOff x="0" y="0"/>
            <a:chExt cx="1803331" cy="2808312"/>
          </a:xfrm>
        </p:grpSpPr>
        <p:sp>
          <p:nvSpPr>
            <p:cNvPr id="13346" name="圆角矩形 67"/>
            <p:cNvSpPr/>
            <p:nvPr/>
          </p:nvSpPr>
          <p:spPr>
            <a:xfrm>
              <a:off x="0" y="0"/>
              <a:ext cx="1803331" cy="2808312"/>
            </a:xfrm>
            <a:prstGeom prst="roundRect">
              <a:avLst>
                <a:gd name="adj" fmla="val 12130"/>
              </a:avLst>
            </a:prstGeom>
            <a:solidFill>
              <a:srgbClr val="8DB529"/>
            </a:solidFill>
            <a:ln w="9525">
              <a:noFill/>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3347" name="圆角矩形 68"/>
            <p:cNvSpPr/>
            <p:nvPr/>
          </p:nvSpPr>
          <p:spPr>
            <a:xfrm>
              <a:off x="76897" y="58945"/>
              <a:ext cx="1656184" cy="2691298"/>
            </a:xfrm>
            <a:prstGeom prst="roundRect">
              <a:avLst>
                <a:gd name="adj" fmla="val 12130"/>
              </a:avLst>
            </a:prstGeom>
            <a:noFill/>
            <a:ln w="25400" cap="flat" cmpd="sng">
              <a:solidFill>
                <a:srgbClr val="FFFFFF"/>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13337" name="TextBox 69"/>
          <p:cNvSpPr/>
          <p:nvPr/>
        </p:nvSpPr>
        <p:spPr>
          <a:xfrm rot="-1351794">
            <a:off x="3560765" y="4615556"/>
            <a:ext cx="828675" cy="1852815"/>
          </a:xfrm>
          <a:prstGeom prst="rect">
            <a:avLst/>
          </a:prstGeom>
          <a:noFill/>
          <a:ln w="9525">
            <a:noFill/>
          </a:ln>
        </p:spPr>
        <p:txBody>
          <a:bodyPr>
            <a:spAutoFit/>
          </a:bodyPr>
          <a:lstStyle/>
          <a:p>
            <a:pPr lvl="0" algn="just" eaLnBrk="1" hangingPunct="1">
              <a:lnSpc>
                <a:spcPct val="130000"/>
              </a:lnSpc>
            </a:pPr>
            <a:r>
              <a:rPr lang="en-US" altLang="zh-CN" sz="8800" b="1" i="1" dirty="0">
                <a:solidFill>
                  <a:srgbClr val="FFFFFF"/>
                </a:solidFill>
                <a:latin typeface="Gungsuh" pitchFamily="18" charset="-127"/>
                <a:ea typeface="Gungsuh" pitchFamily="18" charset="-127"/>
                <a:sym typeface="Gungsuh" pitchFamily="18" charset="-127"/>
              </a:rPr>
              <a:t>C</a:t>
            </a:r>
            <a:endParaRPr lang="en-US" altLang="zh-CN" sz="8800" b="1" i="1" dirty="0">
              <a:solidFill>
                <a:srgbClr val="FFFFFF"/>
              </a:solidFill>
              <a:latin typeface="Gungsuh" pitchFamily="18" charset="-127"/>
              <a:ea typeface="Gungsuh" pitchFamily="18" charset="-127"/>
              <a:sym typeface="Gungsuh" pitchFamily="18" charset="-127"/>
            </a:endParaRPr>
          </a:p>
        </p:txBody>
      </p:sp>
      <p:sp>
        <p:nvSpPr>
          <p:cNvPr id="13338" name="圆角矩形 9"/>
          <p:cNvSpPr/>
          <p:nvPr/>
        </p:nvSpPr>
        <p:spPr>
          <a:xfrm rot="-1351794">
            <a:off x="3746502" y="5610225"/>
            <a:ext cx="962025" cy="685800"/>
          </a:xfrm>
          <a:custGeom>
            <a:avLst/>
            <a:gdLst>
              <a:gd name="txL" fmla="*/ 0 w 1470269"/>
              <a:gd name="txT" fmla="*/ 0 h 1046776"/>
              <a:gd name="txR" fmla="*/ 1470269 w 1470269"/>
              <a:gd name="txB" fmla="*/ 1046776 h 1046776"/>
            </a:gdLst>
            <a:ahLst/>
            <a:cxnLst>
              <a:cxn ang="0">
                <a:pos x="0" y="0"/>
              </a:cxn>
              <a:cxn ang="0">
                <a:pos x="39647" y="65179"/>
              </a:cxn>
              <a:cxn ang="0">
                <a:pos x="39647" y="45062"/>
              </a:cxn>
              <a:cxn ang="0">
                <a:pos x="28816" y="56089"/>
              </a:cxn>
              <a:cxn ang="0">
                <a:pos x="10832" y="56089"/>
              </a:cxn>
              <a:cxn ang="0">
                <a:pos x="0" y="45062"/>
              </a:cxn>
            </a:cxnLst>
            <a:rect l="txL" t="txT" r="txR" b="tx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lnTo>
                  <a:pt x="0" y="0"/>
                </a:lnTo>
                <a:close/>
              </a:path>
            </a:pathLst>
          </a:custGeom>
          <a:solidFill>
            <a:srgbClr val="FFFFFF">
              <a:alpha val="67058"/>
            </a:srgbClr>
          </a:solidFill>
          <a:ln w="9525">
            <a:noFill/>
          </a:ln>
        </p:spPr>
        <p:txBody>
          <a:bodyPr/>
          <a:lstStyle/>
          <a:p>
            <a:endParaRPr lang="zh-CN" altLang="en-US"/>
          </a:p>
        </p:txBody>
      </p:sp>
      <p:pic>
        <p:nvPicPr>
          <p:cNvPr id="13339" name="Picture 2"/>
          <p:cNvPicPr>
            <a:picLocks noChangeAspect="1"/>
          </p:cNvPicPr>
          <p:nvPr/>
        </p:nvPicPr>
        <p:blipFill>
          <a:blip r:embed="rId1"/>
          <a:srcRect b="50000"/>
          <a:stretch>
            <a:fillRect/>
          </a:stretch>
        </p:blipFill>
        <p:spPr>
          <a:xfrm>
            <a:off x="3203575" y="5707063"/>
            <a:ext cx="1930400" cy="120651"/>
          </a:xfrm>
          <a:prstGeom prst="rect">
            <a:avLst/>
          </a:prstGeom>
          <a:noFill/>
          <a:ln w="9525">
            <a:noFill/>
          </a:ln>
        </p:spPr>
      </p:pic>
      <p:sp>
        <p:nvSpPr>
          <p:cNvPr id="13340" name="TextBox 72"/>
          <p:cNvSpPr/>
          <p:nvPr/>
        </p:nvSpPr>
        <p:spPr>
          <a:xfrm>
            <a:off x="5087940" y="5554664"/>
            <a:ext cx="3805237" cy="923330"/>
          </a:xfrm>
          <a:prstGeom prst="rect">
            <a:avLst/>
          </a:prstGeom>
          <a:noFill/>
          <a:ln w="9525">
            <a:noFill/>
          </a:ln>
        </p:spPr>
        <p:txBody>
          <a:bodyPr>
            <a:spAutoFit/>
          </a:bodyPr>
          <a:lstStyle/>
          <a:p>
            <a:pPr lvl="0" algn="just" eaLnBrk="1" hangingPunct="1"/>
            <a:r>
              <a:rPr lang="zh-CN" altLang="en-US" b="1" i="1" dirty="0">
                <a:latin typeface="Arial" panose="020B0604020202020204" pitchFamily="34" charset="0"/>
                <a:ea typeface="微软雅黑" panose="020B0503020204020204" pitchFamily="34" charset="-122"/>
                <a:sym typeface="Arial" panose="020B0604020202020204" pitchFamily="34" charset="0"/>
              </a:rPr>
              <a:t>一般指受行为环境和其它条件影响，尚无构成人身伤害可能或可能性较低的一般违章行为。</a:t>
            </a:r>
            <a:endParaRPr lang="zh-CN" altLang="en-US" b="1" i="1" dirty="0">
              <a:latin typeface="Arial" panose="020B0604020202020204" pitchFamily="34" charset="0"/>
              <a:ea typeface="微软雅黑" panose="020B0503020204020204" pitchFamily="34" charset="-122"/>
              <a:sym typeface="Arial" panose="020B0604020202020204" pitchFamily="34" charset="0"/>
            </a:endParaRPr>
          </a:p>
        </p:txBody>
      </p:sp>
      <p:sp>
        <p:nvSpPr>
          <p:cNvPr id="13341" name="TextBox 73"/>
          <p:cNvSpPr/>
          <p:nvPr/>
        </p:nvSpPr>
        <p:spPr>
          <a:xfrm>
            <a:off x="5087938" y="4992688"/>
            <a:ext cx="2292350" cy="338554"/>
          </a:xfrm>
          <a:prstGeom prst="rect">
            <a:avLst/>
          </a:prstGeom>
          <a:noFill/>
          <a:ln w="9525">
            <a:noFill/>
          </a:ln>
        </p:spPr>
        <p:txBody>
          <a:bodyPr>
            <a:spAutoFit/>
          </a:bodyPr>
          <a:lstStyle/>
          <a:p>
            <a:pPr lvl="0" eaLnBrk="1" hangingPunct="1">
              <a:lnSpc>
                <a:spcPct val="80000"/>
              </a:lnSpc>
            </a:pPr>
            <a:r>
              <a:rPr lang="en-US" altLang="zh-CN" sz="2000" b="1" i="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C</a:t>
            </a:r>
            <a:r>
              <a:rPr lang="zh-CN" altLang="en-US" sz="2000" b="1" i="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类违章行为</a:t>
            </a:r>
            <a:endParaRPr lang="zh-CN" altLang="en-US" sz="2000" b="1" i="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42" name="直接连接符 74"/>
          <p:cNvSpPr/>
          <p:nvPr/>
        </p:nvSpPr>
        <p:spPr>
          <a:xfrm>
            <a:off x="5153025" y="5464175"/>
            <a:ext cx="3595688" cy="0"/>
          </a:xfrm>
          <a:prstGeom prst="line">
            <a:avLst/>
          </a:prstGeom>
          <a:ln w="19050" cap="flat" cmpd="sng">
            <a:solidFill>
              <a:srgbClr val="A5A5A5"/>
            </a:solidFill>
            <a:prstDash val="solid"/>
            <a:headEnd type="oval" w="med" len="med"/>
            <a:tailEnd type="oval" w="med" len="med"/>
          </a:ln>
        </p:spPr>
      </p:sp>
      <p:sp>
        <p:nvSpPr>
          <p:cNvPr id="13343" name="矩形 49"/>
          <p:cNvSpPr/>
          <p:nvPr/>
        </p:nvSpPr>
        <p:spPr>
          <a:xfrm rot="-1297458">
            <a:off x="576263" y="265114"/>
            <a:ext cx="735012" cy="6973887"/>
          </a:xfrm>
          <a:custGeom>
            <a:avLst/>
            <a:gdLst>
              <a:gd name="txL" fmla="*/ 0 w 734032"/>
              <a:gd name="txT" fmla="*/ 0 h 6972881"/>
              <a:gd name="txR" fmla="*/ 734032 w 734032"/>
              <a:gd name="txB" fmla="*/ 6972881 h 6972881"/>
            </a:gdLst>
            <a:ahLst/>
            <a:cxnLst>
              <a:cxn ang="0">
                <a:pos x="15097" y="0"/>
              </a:cxn>
              <a:cxn ang="0">
                <a:pos x="15097" y="28075"/>
              </a:cxn>
              <a:cxn ang="0">
                <a:pos x="0" y="64689"/>
              </a:cxn>
              <a:cxn ang="0">
                <a:pos x="0" y="17186"/>
              </a:cxn>
            </a:cxnLst>
            <a:rect l="txL" t="txT" r="txR" b="txB"/>
            <a:pathLst>
              <a:path w="734032" h="6972881">
                <a:moveTo>
                  <a:pt x="734032" y="0"/>
                </a:moveTo>
                <a:lnTo>
                  <a:pt x="734032" y="6972881"/>
                </a:lnTo>
                <a:lnTo>
                  <a:pt x="0" y="6681897"/>
                </a:lnTo>
                <a:lnTo>
                  <a:pt x="0" y="1851660"/>
                </a:lnTo>
                <a:lnTo>
                  <a:pt x="734032" y="0"/>
                </a:lnTo>
                <a:close/>
              </a:path>
            </a:pathLst>
          </a:custGeom>
          <a:solidFill>
            <a:srgbClr val="8DB529">
              <a:alpha val="100000"/>
            </a:srgbClr>
          </a:solidFill>
          <a:ln w="9525">
            <a:noFill/>
          </a:ln>
        </p:spPr>
        <p:txBody>
          <a:bodyPr/>
          <a:lstStyle/>
          <a:p>
            <a:endParaRPr lang="zh-CN" altLang="en-US"/>
          </a:p>
        </p:txBody>
      </p:sp>
      <p:sp>
        <p:nvSpPr>
          <p:cNvPr id="13344" name="TextBox 76"/>
          <p:cNvSpPr/>
          <p:nvPr/>
        </p:nvSpPr>
        <p:spPr>
          <a:xfrm rot="-1352333">
            <a:off x="788990" y="1982009"/>
            <a:ext cx="706437" cy="4573560"/>
          </a:xfrm>
          <a:prstGeom prst="rect">
            <a:avLst/>
          </a:prstGeom>
          <a:noFill/>
          <a:ln w="9525">
            <a:noFill/>
          </a:ln>
        </p:spPr>
        <p:txBody>
          <a:bodyPr>
            <a:spAutoFit/>
          </a:bodyPr>
          <a:lstStyle/>
          <a:p>
            <a:pPr lvl="0" algn="ctr" eaLnBrk="1" hangingPunct="1">
              <a:lnSpc>
                <a:spcPct val="130000"/>
              </a:lnSpc>
            </a:pPr>
            <a:r>
              <a:rPr lang="zh-CN" altLang="en-US" sz="3200" b="1" i="1" dirty="0">
                <a:solidFill>
                  <a:srgbClr val="FFFFFF"/>
                </a:solidFill>
                <a:latin typeface="Gungsuh" pitchFamily="18" charset="-127"/>
                <a:ea typeface="微软雅黑" panose="020B0503020204020204" pitchFamily="34" charset="-122"/>
                <a:sym typeface="Calibri" panose="020F0502020204030204" pitchFamily="34" charset="0"/>
              </a:rPr>
              <a:t>不安全行为分类</a:t>
            </a:r>
            <a:endParaRPr lang="zh-CN" altLang="en-US" sz="3200" b="1" i="1" dirty="0">
              <a:solidFill>
                <a:srgbClr val="FFFFFF"/>
              </a:solidFill>
              <a:latin typeface="Gungsuh" pitchFamily="18" charset="-127"/>
              <a:ea typeface="微软雅黑" panose="020B0503020204020204" pitchFamily="34" charset="-122"/>
              <a:sym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txBox="1">
            <a:spLocks noGrp="1"/>
          </p:cNvSpPr>
          <p:nvPr>
            <p:ph type="sldNum" sz="quarter" idx="12"/>
          </p:nvPr>
        </p:nvSpPr>
        <p:spPr/>
        <p:txBody>
          <a:bodyPr/>
          <a:lstStyle/>
          <a:p>
            <a:pPr eaLnBrk="1" hangingPunct="1"/>
            <a:fld id="{9A0DB2DC-4C9A-4742-B13C-FB6460FD3503}" type="slidenum">
              <a:rPr lang="zh-CN" altLang="en-US" dirty="0"/>
            </a:fld>
            <a:endParaRPr lang="zh-CN" altLang="en-US" dirty="0"/>
          </a:p>
        </p:txBody>
      </p:sp>
      <p:sp>
        <p:nvSpPr>
          <p:cNvPr id="14339" name="圆角矩形 27"/>
          <p:cNvSpPr/>
          <p:nvPr/>
        </p:nvSpPr>
        <p:spPr>
          <a:xfrm>
            <a:off x="7308850" y="2460625"/>
            <a:ext cx="1835150" cy="2192339"/>
          </a:xfrm>
          <a:prstGeom prst="roundRect">
            <a:avLst>
              <a:gd name="adj" fmla="val 6426"/>
            </a:avLst>
          </a:prstGeom>
          <a:solidFill>
            <a:srgbClr val="262626"/>
          </a:solidFill>
          <a:ln w="25400" cap="flat" cmpd="sng">
            <a:solidFill>
              <a:srgbClr val="595959"/>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4340" name="圆角矩形 17"/>
          <p:cNvSpPr/>
          <p:nvPr/>
        </p:nvSpPr>
        <p:spPr>
          <a:xfrm>
            <a:off x="7308850" y="2457451"/>
            <a:ext cx="1835150" cy="1079500"/>
          </a:xfrm>
          <a:custGeom>
            <a:avLst/>
            <a:gdLst>
              <a:gd name="txL" fmla="*/ 0 w 2592288"/>
              <a:gd name="txT" fmla="*/ 0 h 1525193"/>
              <a:gd name="txR" fmla="*/ 2592288 w 2592288"/>
              <a:gd name="txB" fmla="*/ 1525193 h 1525193"/>
            </a:gdLst>
            <a:ahLst/>
            <a:cxnLst>
              <a:cxn ang="0">
                <a:pos x="17947" y="0"/>
              </a:cxn>
              <a:cxn ang="0">
                <a:pos x="36021" y="0"/>
              </a:cxn>
              <a:cxn ang="0">
                <a:pos x="53968" y="17913"/>
              </a:cxn>
              <a:cxn ang="0">
                <a:pos x="53968" y="43152"/>
              </a:cxn>
              <a:cxn ang="0">
                <a:pos x="0" y="43152"/>
              </a:cxn>
              <a:cxn ang="0">
                <a:pos x="0" y="17913"/>
              </a:cxn>
              <a:cxn ang="0">
                <a:pos x="17947" y="0"/>
              </a:cxn>
            </a:cxnLst>
            <a:rect l="txL" t="txT" r="txR" b="tx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rotWithShape="1">
            <a:gsLst>
              <a:gs pos="0">
                <a:srgbClr val="595959">
                  <a:alpha val="100000"/>
                </a:srgbClr>
              </a:gs>
              <a:gs pos="7999">
                <a:srgbClr val="595959">
                  <a:alpha val="100000"/>
                </a:srgbClr>
              </a:gs>
              <a:gs pos="25000">
                <a:srgbClr val="A5A5A5">
                  <a:alpha val="100000"/>
                </a:srgbClr>
              </a:gs>
              <a:gs pos="53999">
                <a:srgbClr val="262626">
                  <a:alpha val="100000"/>
                </a:srgbClr>
              </a:gs>
              <a:gs pos="100000">
                <a:srgbClr val="BFBFBF">
                  <a:alpha val="100000"/>
                </a:srgbClr>
              </a:gs>
              <a:gs pos="100000">
                <a:srgbClr val="BFBFBF">
                  <a:alpha val="100000"/>
                </a:srgbClr>
              </a:gs>
              <a:gs pos="100000">
                <a:srgbClr val="BFBFBF">
                  <a:alpha val="100000"/>
                </a:srgbClr>
              </a:gs>
            </a:gsLst>
            <a:path path="rect">
              <a:fillToRect l="100000" b="100000"/>
            </a:path>
            <a:tileRect/>
          </a:gradFill>
          <a:ln w="9525">
            <a:noFill/>
          </a:ln>
        </p:spPr>
        <p:txBody>
          <a:bodyPr/>
          <a:lstStyle/>
          <a:p>
            <a:endParaRPr lang="zh-CN" altLang="en-US"/>
          </a:p>
        </p:txBody>
      </p:sp>
      <p:sp>
        <p:nvSpPr>
          <p:cNvPr id="14341" name="圆角矩形 29"/>
          <p:cNvSpPr/>
          <p:nvPr/>
        </p:nvSpPr>
        <p:spPr>
          <a:xfrm>
            <a:off x="12700" y="2460625"/>
            <a:ext cx="1835150" cy="2192339"/>
          </a:xfrm>
          <a:prstGeom prst="roundRect">
            <a:avLst>
              <a:gd name="adj" fmla="val 6426"/>
            </a:avLst>
          </a:prstGeom>
          <a:solidFill>
            <a:srgbClr val="262626"/>
          </a:solidFill>
          <a:ln w="25400" cap="flat" cmpd="sng">
            <a:solidFill>
              <a:srgbClr val="595959"/>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4342" name="圆角矩形 30"/>
          <p:cNvSpPr/>
          <p:nvPr/>
        </p:nvSpPr>
        <p:spPr>
          <a:xfrm>
            <a:off x="3681413" y="2460625"/>
            <a:ext cx="1835150" cy="2192339"/>
          </a:xfrm>
          <a:prstGeom prst="roundRect">
            <a:avLst>
              <a:gd name="adj" fmla="val 6426"/>
            </a:avLst>
          </a:prstGeom>
          <a:solidFill>
            <a:srgbClr val="262626"/>
          </a:solidFill>
          <a:ln w="25400" cap="flat" cmpd="sng">
            <a:solidFill>
              <a:srgbClr val="595959"/>
            </a:solidFill>
            <a:prstDash val="solid"/>
            <a:headEnd type="none" w="med" len="med"/>
            <a:tailEnd type="none" w="med" len="med"/>
          </a:ln>
        </p:spPr>
        <p:txBody>
          <a:bodyPr anchor="ctr"/>
          <a:lstStyle/>
          <a:p>
            <a:pPr lvl="0" algn="ctr" eaLnBrk="1" hangingPunct="1"/>
            <a:endParaRPr lang="zh-CN" altLang="en-US" b="1" i="1" dirty="0">
              <a:solidFill>
                <a:srgbClr val="FFFFFF"/>
              </a:solidFill>
              <a:latin typeface="Calibri" panose="020F0502020204030204" pitchFamily="34" charset="0"/>
              <a:ea typeface="宋体" panose="02010600030101010101" pitchFamily="2" charset="-122"/>
              <a:sym typeface="Calibri" panose="020F0502020204030204" pitchFamily="34" charset="0"/>
            </a:endParaRPr>
          </a:p>
        </p:txBody>
      </p:sp>
      <p:sp>
        <p:nvSpPr>
          <p:cNvPr id="14343" name="圆角矩形 17"/>
          <p:cNvSpPr/>
          <p:nvPr/>
        </p:nvSpPr>
        <p:spPr>
          <a:xfrm>
            <a:off x="12700" y="2457451"/>
            <a:ext cx="1835150" cy="1079500"/>
          </a:xfrm>
          <a:custGeom>
            <a:avLst/>
            <a:gdLst>
              <a:gd name="txL" fmla="*/ 0 w 2592288"/>
              <a:gd name="txT" fmla="*/ 0 h 1525193"/>
              <a:gd name="txR" fmla="*/ 2592288 w 2592288"/>
              <a:gd name="txB" fmla="*/ 1525193 h 1525193"/>
            </a:gdLst>
            <a:ahLst/>
            <a:cxnLst>
              <a:cxn ang="0">
                <a:pos x="17947" y="0"/>
              </a:cxn>
              <a:cxn ang="0">
                <a:pos x="36021" y="0"/>
              </a:cxn>
              <a:cxn ang="0">
                <a:pos x="53968" y="17913"/>
              </a:cxn>
              <a:cxn ang="0">
                <a:pos x="53968" y="43152"/>
              </a:cxn>
              <a:cxn ang="0">
                <a:pos x="0" y="43152"/>
              </a:cxn>
              <a:cxn ang="0">
                <a:pos x="0" y="17913"/>
              </a:cxn>
              <a:cxn ang="0">
                <a:pos x="17947" y="0"/>
              </a:cxn>
            </a:cxnLst>
            <a:rect l="txL" t="txT" r="txR" b="tx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rotWithShape="1">
            <a:gsLst>
              <a:gs pos="0">
                <a:srgbClr val="595959">
                  <a:alpha val="100000"/>
                </a:srgbClr>
              </a:gs>
              <a:gs pos="7999">
                <a:srgbClr val="595959">
                  <a:alpha val="100000"/>
                </a:srgbClr>
              </a:gs>
              <a:gs pos="25000">
                <a:srgbClr val="A5A5A5">
                  <a:alpha val="100000"/>
                </a:srgbClr>
              </a:gs>
              <a:gs pos="53999">
                <a:srgbClr val="262626">
                  <a:alpha val="100000"/>
                </a:srgbClr>
              </a:gs>
              <a:gs pos="100000">
                <a:srgbClr val="BFBFBF">
                  <a:alpha val="100000"/>
                </a:srgbClr>
              </a:gs>
              <a:gs pos="100000">
                <a:srgbClr val="BFBFBF">
                  <a:alpha val="100000"/>
                </a:srgbClr>
              </a:gs>
              <a:gs pos="100000">
                <a:srgbClr val="BFBFBF">
                  <a:alpha val="100000"/>
                </a:srgbClr>
              </a:gs>
            </a:gsLst>
            <a:path path="rect">
              <a:fillToRect l="100000" b="100000"/>
            </a:path>
            <a:tileRect/>
          </a:gradFill>
          <a:ln w="9525">
            <a:noFill/>
          </a:ln>
        </p:spPr>
        <p:txBody>
          <a:bodyPr/>
          <a:lstStyle/>
          <a:p>
            <a:endParaRPr lang="zh-CN" altLang="en-US"/>
          </a:p>
        </p:txBody>
      </p:sp>
      <p:sp>
        <p:nvSpPr>
          <p:cNvPr id="14344" name="圆角矩形 17"/>
          <p:cNvSpPr/>
          <p:nvPr/>
        </p:nvSpPr>
        <p:spPr>
          <a:xfrm>
            <a:off x="3681413" y="2451101"/>
            <a:ext cx="1835150" cy="1079500"/>
          </a:xfrm>
          <a:custGeom>
            <a:avLst/>
            <a:gdLst>
              <a:gd name="txL" fmla="*/ 0 w 2592288"/>
              <a:gd name="txT" fmla="*/ 0 h 1525193"/>
              <a:gd name="txR" fmla="*/ 2592288 w 2592288"/>
              <a:gd name="txB" fmla="*/ 1525193 h 1525193"/>
            </a:gdLst>
            <a:ahLst/>
            <a:cxnLst>
              <a:cxn ang="0">
                <a:pos x="17947" y="0"/>
              </a:cxn>
              <a:cxn ang="0">
                <a:pos x="36021" y="0"/>
              </a:cxn>
              <a:cxn ang="0">
                <a:pos x="53968" y="17913"/>
              </a:cxn>
              <a:cxn ang="0">
                <a:pos x="53968" y="43152"/>
              </a:cxn>
              <a:cxn ang="0">
                <a:pos x="0" y="43152"/>
              </a:cxn>
              <a:cxn ang="0">
                <a:pos x="0" y="17913"/>
              </a:cxn>
              <a:cxn ang="0">
                <a:pos x="17947" y="0"/>
              </a:cxn>
            </a:cxnLst>
            <a:rect l="txL" t="txT" r="txR" b="tx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rotWithShape="1">
            <a:gsLst>
              <a:gs pos="0">
                <a:srgbClr val="595959">
                  <a:alpha val="100000"/>
                </a:srgbClr>
              </a:gs>
              <a:gs pos="7999">
                <a:srgbClr val="595959">
                  <a:alpha val="100000"/>
                </a:srgbClr>
              </a:gs>
              <a:gs pos="25000">
                <a:srgbClr val="A5A5A5">
                  <a:alpha val="100000"/>
                </a:srgbClr>
              </a:gs>
              <a:gs pos="53999">
                <a:srgbClr val="262626">
                  <a:alpha val="100000"/>
                </a:srgbClr>
              </a:gs>
              <a:gs pos="100000">
                <a:srgbClr val="BFBFBF">
                  <a:alpha val="100000"/>
                </a:srgbClr>
              </a:gs>
              <a:gs pos="100000">
                <a:srgbClr val="BFBFBF">
                  <a:alpha val="100000"/>
                </a:srgbClr>
              </a:gs>
              <a:gs pos="100000">
                <a:srgbClr val="BFBFBF">
                  <a:alpha val="100000"/>
                </a:srgbClr>
              </a:gs>
            </a:gsLst>
            <a:path path="rect">
              <a:fillToRect l="100000" b="100000"/>
            </a:path>
            <a:tileRect/>
          </a:gradFill>
          <a:ln w="9525">
            <a:noFill/>
          </a:ln>
        </p:spPr>
        <p:txBody>
          <a:bodyPr/>
          <a:lstStyle/>
          <a:p>
            <a:endParaRPr lang="zh-CN" altLang="en-US"/>
          </a:p>
        </p:txBody>
      </p:sp>
      <p:sp>
        <p:nvSpPr>
          <p:cNvPr id="14345" name="圆角矩形 10"/>
          <p:cNvSpPr/>
          <p:nvPr/>
        </p:nvSpPr>
        <p:spPr>
          <a:xfrm>
            <a:off x="1193800" y="2460625"/>
            <a:ext cx="3136900" cy="2192339"/>
          </a:xfrm>
          <a:custGeom>
            <a:avLst/>
            <a:gdLst>
              <a:gd name="txL" fmla="*/ 0 w 4431968"/>
              <a:gd name="txT" fmla="*/ 0 h 3096344"/>
              <a:gd name="txR" fmla="*/ 4431968 w 4431968"/>
              <a:gd name="txB" fmla="*/ 3096344 h 3096344"/>
            </a:gdLst>
            <a:ahLst/>
            <a:cxnLst>
              <a:cxn ang="0">
                <a:pos x="20731" y="0"/>
              </a:cxn>
              <a:cxn ang="0">
                <a:pos x="38364" y="0"/>
              </a:cxn>
              <a:cxn ang="0">
                <a:pos x="56280" y="17974"/>
              </a:cxn>
              <a:cxn ang="0">
                <a:pos x="56280" y="56326"/>
              </a:cxn>
              <a:cxn ang="0">
                <a:pos x="11991" y="815"/>
              </a:cxn>
              <a:cxn ang="0">
                <a:pos x="37414" y="10089"/>
              </a:cxn>
              <a:cxn ang="0">
                <a:pos x="40389" y="41374"/>
              </a:cxn>
              <a:cxn ang="0">
                <a:pos x="26370" y="38435"/>
              </a:cxn>
              <a:cxn ang="0">
                <a:pos x="57576" y="55237"/>
              </a:cxn>
              <a:cxn ang="0">
                <a:pos x="55918" y="35196"/>
              </a:cxn>
              <a:cxn ang="0">
                <a:pos x="40389" y="61173"/>
              </a:cxn>
              <a:cxn ang="0">
                <a:pos x="39720" y="34356"/>
              </a:cxn>
              <a:cxn ang="0">
                <a:pos x="25300" y="29408"/>
              </a:cxn>
              <a:cxn ang="0">
                <a:pos x="56280" y="17901"/>
              </a:cxn>
              <a:cxn ang="0">
                <a:pos x="56280" y="26963"/>
              </a:cxn>
              <a:cxn ang="0">
                <a:pos x="38364" y="44937"/>
              </a:cxn>
              <a:cxn ang="0">
                <a:pos x="20731" y="44937"/>
              </a:cxn>
              <a:cxn ang="0">
                <a:pos x="2816" y="26963"/>
              </a:cxn>
              <a:cxn ang="0">
                <a:pos x="2816" y="20246"/>
              </a:cxn>
              <a:cxn ang="0">
                <a:pos x="32275" y="29408"/>
              </a:cxn>
              <a:cxn ang="0">
                <a:pos x="17856" y="34356"/>
              </a:cxn>
              <a:cxn ang="0">
                <a:pos x="17187" y="61173"/>
              </a:cxn>
              <a:cxn ang="0">
                <a:pos x="1659" y="35196"/>
              </a:cxn>
              <a:cxn ang="0">
                <a:pos x="0" y="55237"/>
              </a:cxn>
              <a:cxn ang="0">
                <a:pos x="31206" y="38435"/>
              </a:cxn>
              <a:cxn ang="0">
                <a:pos x="17187" y="41374"/>
              </a:cxn>
              <a:cxn ang="0">
                <a:pos x="20162" y="10089"/>
              </a:cxn>
              <a:cxn ang="0">
                <a:pos x="45585" y="815"/>
              </a:cxn>
              <a:cxn ang="0">
                <a:pos x="2816" y="52351"/>
              </a:cxn>
              <a:cxn ang="0">
                <a:pos x="2816" y="17974"/>
              </a:cxn>
              <a:cxn ang="0">
                <a:pos x="20731" y="0"/>
              </a:cxn>
            </a:cxnLst>
            <a:rect l="txL" t="txT" r="txR" b="tx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gradFill rotWithShape="1">
            <a:gsLst>
              <a:gs pos="0">
                <a:srgbClr val="7EC12D">
                  <a:alpha val="100000"/>
                </a:srgbClr>
              </a:gs>
              <a:gs pos="48000">
                <a:srgbClr val="BCE43C">
                  <a:alpha val="100000"/>
                </a:srgbClr>
              </a:gs>
              <a:gs pos="100000">
                <a:srgbClr val="8AC930">
                  <a:alpha val="100000"/>
                </a:srgbClr>
              </a:gs>
            </a:gsLst>
            <a:lin ang="5400000" scaled="1"/>
            <a:tileRect/>
          </a:gradFill>
          <a:ln w="9525">
            <a:noFill/>
          </a:ln>
        </p:spPr>
        <p:txBody>
          <a:bodyPr/>
          <a:lstStyle/>
          <a:p>
            <a:endParaRPr lang="zh-CN" altLang="en-US"/>
          </a:p>
        </p:txBody>
      </p:sp>
      <p:sp>
        <p:nvSpPr>
          <p:cNvPr id="14346" name="圆角矩形 10"/>
          <p:cNvSpPr/>
          <p:nvPr/>
        </p:nvSpPr>
        <p:spPr>
          <a:xfrm>
            <a:off x="1198563" y="2451100"/>
            <a:ext cx="3135312" cy="1085851"/>
          </a:xfrm>
          <a:custGeom>
            <a:avLst/>
            <a:gdLst>
              <a:gd name="txL" fmla="*/ 0 w 4429264"/>
              <a:gd name="txT" fmla="*/ 0 h 1533424"/>
              <a:gd name="txR" fmla="*/ 4429264 w 4429264"/>
              <a:gd name="txB" fmla="*/ 1533424 h 1533424"/>
            </a:gdLst>
            <a:ahLst/>
            <a:cxnLst>
              <a:cxn ang="0">
                <a:pos x="20167" y="0"/>
              </a:cxn>
              <a:cxn ang="0">
                <a:pos x="38036" y="0"/>
              </a:cxn>
              <a:cxn ang="0">
                <a:pos x="55967" y="17993"/>
              </a:cxn>
              <a:cxn ang="0">
                <a:pos x="55967" y="56472"/>
              </a:cxn>
              <a:cxn ang="0">
                <a:pos x="11697" y="979"/>
              </a:cxn>
              <a:cxn ang="0">
                <a:pos x="37139" y="10255"/>
              </a:cxn>
              <a:cxn ang="0">
                <a:pos x="40142" y="41517"/>
              </a:cxn>
              <a:cxn ang="0">
                <a:pos x="26147" y="38592"/>
              </a:cxn>
              <a:cxn ang="0">
                <a:pos x="56683" y="48017"/>
              </a:cxn>
              <a:cxn ang="0">
                <a:pos x="0" y="48017"/>
              </a:cxn>
              <a:cxn ang="0">
                <a:pos x="30535" y="38592"/>
              </a:cxn>
              <a:cxn ang="0">
                <a:pos x="16541" y="41517"/>
              </a:cxn>
              <a:cxn ang="0">
                <a:pos x="19544" y="10255"/>
              </a:cxn>
              <a:cxn ang="0">
                <a:pos x="44985" y="979"/>
              </a:cxn>
              <a:cxn ang="0">
                <a:pos x="2235" y="52496"/>
              </a:cxn>
              <a:cxn ang="0">
                <a:pos x="2235" y="17993"/>
              </a:cxn>
              <a:cxn ang="0">
                <a:pos x="20167" y="0"/>
              </a:cxn>
            </a:cxnLst>
            <a:rect l="txL" t="txT" r="txR" b="tx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rotWithShape="1">
            <a:gsLst>
              <a:gs pos="0">
                <a:srgbClr val="D1ED47">
                  <a:alpha val="100000"/>
                </a:srgbClr>
              </a:gs>
              <a:gs pos="25000">
                <a:srgbClr val="D1ED47">
                  <a:alpha val="100000"/>
                </a:srgbClr>
              </a:gs>
              <a:gs pos="45000">
                <a:srgbClr val="99BE24">
                  <a:alpha val="100000"/>
                </a:srgbClr>
              </a:gs>
              <a:gs pos="53999">
                <a:srgbClr val="95BC1A">
                  <a:alpha val="100000"/>
                </a:srgbClr>
              </a:gs>
              <a:gs pos="100000">
                <a:srgbClr val="D1ED47">
                  <a:alpha val="100000"/>
                </a:srgbClr>
              </a:gs>
              <a:gs pos="100000">
                <a:srgbClr val="D1ED47">
                  <a:alpha val="100000"/>
                </a:srgbClr>
              </a:gs>
              <a:gs pos="100000">
                <a:srgbClr val="D1ED47">
                  <a:alpha val="100000"/>
                </a:srgbClr>
              </a:gs>
            </a:gsLst>
            <a:path path="rect">
              <a:fillToRect l="100000" b="100000"/>
            </a:path>
            <a:tileRect/>
          </a:gradFill>
          <a:ln w="9525">
            <a:noFill/>
          </a:ln>
        </p:spPr>
        <p:txBody>
          <a:bodyPr/>
          <a:lstStyle/>
          <a:p>
            <a:endParaRPr lang="zh-CN" altLang="en-US"/>
          </a:p>
        </p:txBody>
      </p:sp>
      <p:sp>
        <p:nvSpPr>
          <p:cNvPr id="14347" name="圆角矩形 10"/>
          <p:cNvSpPr/>
          <p:nvPr/>
        </p:nvSpPr>
        <p:spPr>
          <a:xfrm>
            <a:off x="4852988" y="2460625"/>
            <a:ext cx="3136900" cy="2192339"/>
          </a:xfrm>
          <a:custGeom>
            <a:avLst/>
            <a:gdLst>
              <a:gd name="txL" fmla="*/ 0 w 4431968"/>
              <a:gd name="txT" fmla="*/ 0 h 3096344"/>
              <a:gd name="txR" fmla="*/ 4431968 w 4431968"/>
              <a:gd name="txB" fmla="*/ 3096344 h 3096344"/>
            </a:gdLst>
            <a:ahLst/>
            <a:cxnLst>
              <a:cxn ang="0">
                <a:pos x="20731" y="0"/>
              </a:cxn>
              <a:cxn ang="0">
                <a:pos x="38364" y="0"/>
              </a:cxn>
              <a:cxn ang="0">
                <a:pos x="56280" y="17974"/>
              </a:cxn>
              <a:cxn ang="0">
                <a:pos x="56280" y="56326"/>
              </a:cxn>
              <a:cxn ang="0">
                <a:pos x="11991" y="815"/>
              </a:cxn>
              <a:cxn ang="0">
                <a:pos x="37414" y="10089"/>
              </a:cxn>
              <a:cxn ang="0">
                <a:pos x="40389" y="41374"/>
              </a:cxn>
              <a:cxn ang="0">
                <a:pos x="26370" y="38435"/>
              </a:cxn>
              <a:cxn ang="0">
                <a:pos x="57576" y="55237"/>
              </a:cxn>
              <a:cxn ang="0">
                <a:pos x="55918" y="35196"/>
              </a:cxn>
              <a:cxn ang="0">
                <a:pos x="40389" y="61173"/>
              </a:cxn>
              <a:cxn ang="0">
                <a:pos x="39720" y="34356"/>
              </a:cxn>
              <a:cxn ang="0">
                <a:pos x="25300" y="29408"/>
              </a:cxn>
              <a:cxn ang="0">
                <a:pos x="56280" y="17901"/>
              </a:cxn>
              <a:cxn ang="0">
                <a:pos x="56280" y="26963"/>
              </a:cxn>
              <a:cxn ang="0">
                <a:pos x="38364" y="44937"/>
              </a:cxn>
              <a:cxn ang="0">
                <a:pos x="20731" y="44937"/>
              </a:cxn>
              <a:cxn ang="0">
                <a:pos x="2816" y="26963"/>
              </a:cxn>
              <a:cxn ang="0">
                <a:pos x="2816" y="20246"/>
              </a:cxn>
              <a:cxn ang="0">
                <a:pos x="32275" y="29408"/>
              </a:cxn>
              <a:cxn ang="0">
                <a:pos x="17856" y="34356"/>
              </a:cxn>
              <a:cxn ang="0">
                <a:pos x="17187" y="61173"/>
              </a:cxn>
              <a:cxn ang="0">
                <a:pos x="1659" y="35196"/>
              </a:cxn>
              <a:cxn ang="0">
                <a:pos x="0" y="55237"/>
              </a:cxn>
              <a:cxn ang="0">
                <a:pos x="31206" y="38435"/>
              </a:cxn>
              <a:cxn ang="0">
                <a:pos x="17187" y="41374"/>
              </a:cxn>
              <a:cxn ang="0">
                <a:pos x="20162" y="10089"/>
              </a:cxn>
              <a:cxn ang="0">
                <a:pos x="45585" y="815"/>
              </a:cxn>
              <a:cxn ang="0">
                <a:pos x="2816" y="52351"/>
              </a:cxn>
              <a:cxn ang="0">
                <a:pos x="2816" y="17974"/>
              </a:cxn>
              <a:cxn ang="0">
                <a:pos x="20731" y="0"/>
              </a:cxn>
            </a:cxnLst>
            <a:rect l="txL" t="txT" r="txR" b="tx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gradFill rotWithShape="1">
            <a:gsLst>
              <a:gs pos="0">
                <a:srgbClr val="7EC12D">
                  <a:alpha val="100000"/>
                </a:srgbClr>
              </a:gs>
              <a:gs pos="48000">
                <a:srgbClr val="BCE43C">
                  <a:alpha val="100000"/>
                </a:srgbClr>
              </a:gs>
              <a:gs pos="100000">
                <a:srgbClr val="8AC930">
                  <a:alpha val="100000"/>
                </a:srgbClr>
              </a:gs>
            </a:gsLst>
            <a:lin ang="5400000" scaled="1"/>
            <a:tileRect/>
          </a:gradFill>
          <a:ln w="9525">
            <a:noFill/>
          </a:ln>
        </p:spPr>
        <p:txBody>
          <a:bodyPr/>
          <a:lstStyle/>
          <a:p>
            <a:endParaRPr lang="zh-CN" altLang="en-US"/>
          </a:p>
        </p:txBody>
      </p:sp>
      <p:sp>
        <p:nvSpPr>
          <p:cNvPr id="14348" name="圆角矩形 10"/>
          <p:cNvSpPr/>
          <p:nvPr/>
        </p:nvSpPr>
        <p:spPr>
          <a:xfrm>
            <a:off x="4857752" y="2451100"/>
            <a:ext cx="3135313" cy="1085851"/>
          </a:xfrm>
          <a:custGeom>
            <a:avLst/>
            <a:gdLst>
              <a:gd name="txL" fmla="*/ 0 w 4429264"/>
              <a:gd name="txT" fmla="*/ 0 h 1533424"/>
              <a:gd name="txR" fmla="*/ 4429264 w 4429264"/>
              <a:gd name="txB" fmla="*/ 1533424 h 1533424"/>
            </a:gdLst>
            <a:ahLst/>
            <a:cxnLst>
              <a:cxn ang="0">
                <a:pos x="20167" y="0"/>
              </a:cxn>
              <a:cxn ang="0">
                <a:pos x="38037" y="0"/>
              </a:cxn>
              <a:cxn ang="0">
                <a:pos x="55969" y="17993"/>
              </a:cxn>
              <a:cxn ang="0">
                <a:pos x="55969" y="56472"/>
              </a:cxn>
              <a:cxn ang="0">
                <a:pos x="11699" y="979"/>
              </a:cxn>
              <a:cxn ang="0">
                <a:pos x="37141" y="10255"/>
              </a:cxn>
              <a:cxn ang="0">
                <a:pos x="40144" y="41517"/>
              </a:cxn>
              <a:cxn ang="0">
                <a:pos x="26149" y="38592"/>
              </a:cxn>
              <a:cxn ang="0">
                <a:pos x="56684" y="48017"/>
              </a:cxn>
              <a:cxn ang="0">
                <a:pos x="0" y="48017"/>
              </a:cxn>
              <a:cxn ang="0">
                <a:pos x="30535" y="38592"/>
              </a:cxn>
              <a:cxn ang="0">
                <a:pos x="16541" y="41517"/>
              </a:cxn>
              <a:cxn ang="0">
                <a:pos x="19544" y="10255"/>
              </a:cxn>
              <a:cxn ang="0">
                <a:pos x="44985" y="979"/>
              </a:cxn>
              <a:cxn ang="0">
                <a:pos x="2235" y="52496"/>
              </a:cxn>
              <a:cxn ang="0">
                <a:pos x="2235" y="17993"/>
              </a:cxn>
              <a:cxn ang="0">
                <a:pos x="20167" y="0"/>
              </a:cxn>
            </a:cxnLst>
            <a:rect l="txL" t="txT" r="txR" b="tx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rotWithShape="1">
            <a:gsLst>
              <a:gs pos="0">
                <a:srgbClr val="D1ED47">
                  <a:alpha val="100000"/>
                </a:srgbClr>
              </a:gs>
              <a:gs pos="25000">
                <a:srgbClr val="D1ED47">
                  <a:alpha val="100000"/>
                </a:srgbClr>
              </a:gs>
              <a:gs pos="45000">
                <a:srgbClr val="99BE24">
                  <a:alpha val="100000"/>
                </a:srgbClr>
              </a:gs>
              <a:gs pos="53999">
                <a:srgbClr val="95BC1A">
                  <a:alpha val="100000"/>
                </a:srgbClr>
              </a:gs>
              <a:gs pos="100000">
                <a:srgbClr val="D1ED47">
                  <a:alpha val="100000"/>
                </a:srgbClr>
              </a:gs>
              <a:gs pos="100000">
                <a:srgbClr val="D1ED47">
                  <a:alpha val="100000"/>
                </a:srgbClr>
              </a:gs>
              <a:gs pos="100000">
                <a:srgbClr val="D1ED47">
                  <a:alpha val="100000"/>
                </a:srgbClr>
              </a:gs>
            </a:gsLst>
            <a:path path="rect">
              <a:fillToRect l="100000" b="100000"/>
            </a:path>
            <a:tileRect/>
          </a:gradFill>
          <a:ln w="9525">
            <a:noFill/>
          </a:ln>
        </p:spPr>
        <p:txBody>
          <a:bodyPr/>
          <a:lstStyle/>
          <a:p>
            <a:endParaRPr lang="zh-CN" altLang="en-US"/>
          </a:p>
        </p:txBody>
      </p:sp>
      <p:sp>
        <p:nvSpPr>
          <p:cNvPr id="14349" name="TextBox 37"/>
          <p:cNvSpPr/>
          <p:nvPr/>
        </p:nvSpPr>
        <p:spPr>
          <a:xfrm>
            <a:off x="307975" y="1749425"/>
            <a:ext cx="1041400" cy="707886"/>
          </a:xfrm>
          <a:prstGeom prst="rect">
            <a:avLst/>
          </a:prstGeom>
          <a:noFill/>
          <a:ln w="9525">
            <a:noFill/>
          </a:ln>
        </p:spPr>
        <p:txBody>
          <a:bodyPr>
            <a:spAutoFit/>
          </a:bodyPr>
          <a:lstStyle/>
          <a:p>
            <a:pPr lvl="0" algn="ctr" eaLnBrk="1" hangingPunct="1">
              <a:lnSpc>
                <a:spcPct val="80000"/>
              </a:lnSpc>
            </a:pPr>
            <a:r>
              <a:rPr lang="en-US" altLang="zh-CN" sz="5000" b="1" i="1" dirty="0">
                <a:latin typeface="Agency FB" pitchFamily="34" charset="0"/>
                <a:ea typeface="微软雅黑" panose="020B0503020204020204" pitchFamily="34" charset="-122"/>
                <a:sym typeface="Agency FB" pitchFamily="34" charset="0"/>
              </a:rPr>
              <a:t>A</a:t>
            </a:r>
            <a:endParaRPr lang="en-US" altLang="zh-CN" sz="5000" b="1" i="1" dirty="0">
              <a:latin typeface="Agency FB" pitchFamily="34" charset="0"/>
              <a:ea typeface="微软雅黑" panose="020B0503020204020204" pitchFamily="34" charset="-122"/>
              <a:sym typeface="Agency FB" pitchFamily="34" charset="0"/>
            </a:endParaRPr>
          </a:p>
        </p:txBody>
      </p:sp>
      <p:sp>
        <p:nvSpPr>
          <p:cNvPr id="14350" name="TextBox 39"/>
          <p:cNvSpPr/>
          <p:nvPr/>
        </p:nvSpPr>
        <p:spPr>
          <a:xfrm>
            <a:off x="307977" y="2752725"/>
            <a:ext cx="1006475" cy="707886"/>
          </a:xfrm>
          <a:prstGeom prst="rect">
            <a:avLst/>
          </a:prstGeom>
          <a:noFill/>
          <a:ln w="9525">
            <a:noFill/>
          </a:ln>
        </p:spPr>
        <p:txBody>
          <a:bodyPr>
            <a:spAutoFit/>
          </a:bodyPr>
          <a:lstStyle/>
          <a:p>
            <a:pPr lvl="0" algn="ctr" eaLnBrk="1" hangingPunct="1"/>
            <a:r>
              <a:rPr lang="zh-CN" altLang="en-US" sz="2000" b="1" dirty="0">
                <a:solidFill>
                  <a:schemeClr val="bg1"/>
                </a:solidFill>
                <a:latin typeface="Arial" panose="020B0604020202020204" pitchFamily="34" charset="0"/>
                <a:ea typeface="微软雅黑" panose="020B0503020204020204" pitchFamily="34" charset="-122"/>
              </a:rPr>
              <a:t>举报信息收集</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14351" name="TextBox 40"/>
          <p:cNvSpPr/>
          <p:nvPr/>
        </p:nvSpPr>
        <p:spPr>
          <a:xfrm>
            <a:off x="1314450" y="431801"/>
            <a:ext cx="6281738" cy="584775"/>
          </a:xfrm>
          <a:prstGeom prst="rect">
            <a:avLst/>
          </a:prstGeom>
          <a:noFill/>
          <a:ln w="9525">
            <a:noFill/>
          </a:ln>
        </p:spPr>
        <p:txBody>
          <a:bodyPr>
            <a:spAutoFit/>
          </a:bodyPr>
          <a:lstStyle/>
          <a:p>
            <a:pPr lvl="0" eaLnBrk="1" hangingPunct="1"/>
            <a:r>
              <a:rPr lang="zh-CN" altLang="en-US" sz="3200" b="1" dirty="0">
                <a:solidFill>
                  <a:schemeClr val="bg2"/>
                </a:solidFill>
                <a:latin typeface="Arial" panose="020B0604020202020204" pitchFamily="34" charset="0"/>
                <a:ea typeface="微软雅黑" panose="020B0503020204020204" pitchFamily="34" charset="-122"/>
              </a:rPr>
              <a:t>事故隐患的排查方式</a:t>
            </a:r>
            <a:endParaRPr lang="zh-CN" altLang="en-US" sz="3200" b="1" dirty="0">
              <a:solidFill>
                <a:schemeClr val="bg2"/>
              </a:solidFill>
              <a:latin typeface="Arial" panose="020B0604020202020204" pitchFamily="34" charset="0"/>
              <a:ea typeface="微软雅黑" panose="020B0503020204020204" pitchFamily="34" charset="-122"/>
            </a:endParaRPr>
          </a:p>
        </p:txBody>
      </p:sp>
      <p:sp>
        <p:nvSpPr>
          <p:cNvPr id="14352" name="TextBox 41"/>
          <p:cNvSpPr/>
          <p:nvPr/>
        </p:nvSpPr>
        <p:spPr>
          <a:xfrm>
            <a:off x="2217738" y="1787525"/>
            <a:ext cx="1041400" cy="707886"/>
          </a:xfrm>
          <a:prstGeom prst="rect">
            <a:avLst/>
          </a:prstGeom>
          <a:noFill/>
          <a:ln w="9525">
            <a:noFill/>
          </a:ln>
        </p:spPr>
        <p:txBody>
          <a:bodyPr>
            <a:spAutoFit/>
          </a:bodyPr>
          <a:lstStyle/>
          <a:p>
            <a:pPr lvl="0" algn="ctr" eaLnBrk="1" hangingPunct="1">
              <a:lnSpc>
                <a:spcPct val="80000"/>
              </a:lnSpc>
            </a:pPr>
            <a:r>
              <a:rPr lang="en-US" altLang="zh-CN" sz="5000" b="1" i="1" dirty="0">
                <a:latin typeface="Agency FB" pitchFamily="34" charset="0"/>
                <a:ea typeface="微软雅黑" panose="020B0503020204020204" pitchFamily="34" charset="-122"/>
                <a:sym typeface="Agency FB" pitchFamily="34" charset="0"/>
              </a:rPr>
              <a:t>B</a:t>
            </a:r>
            <a:endParaRPr lang="en-US" altLang="zh-CN" sz="5000" b="1" i="1" dirty="0">
              <a:latin typeface="Agency FB" pitchFamily="34" charset="0"/>
              <a:ea typeface="微软雅黑" panose="020B0503020204020204" pitchFamily="34" charset="-122"/>
              <a:sym typeface="Agency FB" pitchFamily="34" charset="0"/>
            </a:endParaRPr>
          </a:p>
        </p:txBody>
      </p:sp>
      <p:sp>
        <p:nvSpPr>
          <p:cNvPr id="14353" name="TextBox 42"/>
          <p:cNvSpPr/>
          <p:nvPr/>
        </p:nvSpPr>
        <p:spPr>
          <a:xfrm>
            <a:off x="1879600" y="3787776"/>
            <a:ext cx="1835150" cy="707886"/>
          </a:xfrm>
          <a:prstGeom prst="rect">
            <a:avLst/>
          </a:prstGeom>
          <a:noFill/>
          <a:ln w="9525">
            <a:noFill/>
          </a:ln>
        </p:spPr>
        <p:txBody>
          <a:bodyPr>
            <a:spAutoFit/>
          </a:bodyPr>
          <a:lstStyle/>
          <a:p>
            <a:pPr lvl="0" eaLnBrk="1" hangingPunct="1"/>
            <a:r>
              <a:rPr lang="zh-CN" altLang="en-US" sz="2000" b="1" dirty="0">
                <a:solidFill>
                  <a:schemeClr val="bg1"/>
                </a:solidFill>
                <a:latin typeface="Arial" panose="020B0604020202020204" pitchFamily="34" charset="0"/>
                <a:ea typeface="微软雅黑" panose="020B0503020204020204" pitchFamily="34" charset="-122"/>
              </a:rPr>
              <a:t>未遂事件、事故的原因分析</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14354" name="TextBox 43"/>
          <p:cNvSpPr/>
          <p:nvPr/>
        </p:nvSpPr>
        <p:spPr>
          <a:xfrm>
            <a:off x="1881188" y="2752725"/>
            <a:ext cx="1801812" cy="707886"/>
          </a:xfrm>
          <a:prstGeom prst="rect">
            <a:avLst/>
          </a:prstGeom>
          <a:noFill/>
          <a:ln w="9525">
            <a:noFill/>
          </a:ln>
        </p:spPr>
        <p:txBody>
          <a:bodyPr>
            <a:spAutoFit/>
          </a:bodyPr>
          <a:lstStyle/>
          <a:p>
            <a:pPr lvl="0" algn="ctr" eaLnBrk="1" hangingPunct="1"/>
            <a:r>
              <a:rPr lang="zh-CN" altLang="en-US" sz="2000" b="1" dirty="0">
                <a:solidFill>
                  <a:schemeClr val="bg1"/>
                </a:solidFill>
                <a:latin typeface="Arial" panose="020B0604020202020204" pitchFamily="34" charset="0"/>
                <a:ea typeface="微软雅黑" panose="020B0503020204020204" pitchFamily="34" charset="-122"/>
              </a:rPr>
              <a:t>外部安全检查、评价和检测</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14355" name="TextBox 44"/>
          <p:cNvSpPr/>
          <p:nvPr/>
        </p:nvSpPr>
        <p:spPr>
          <a:xfrm>
            <a:off x="4089400" y="1752600"/>
            <a:ext cx="1041400" cy="707886"/>
          </a:xfrm>
          <a:prstGeom prst="rect">
            <a:avLst/>
          </a:prstGeom>
          <a:noFill/>
          <a:ln w="9525">
            <a:noFill/>
          </a:ln>
        </p:spPr>
        <p:txBody>
          <a:bodyPr>
            <a:spAutoFit/>
          </a:bodyPr>
          <a:lstStyle/>
          <a:p>
            <a:pPr lvl="0" algn="ctr" eaLnBrk="1" hangingPunct="1">
              <a:lnSpc>
                <a:spcPct val="80000"/>
              </a:lnSpc>
            </a:pPr>
            <a:r>
              <a:rPr lang="en-US" altLang="zh-CN" sz="5000" b="1" i="1" dirty="0">
                <a:latin typeface="Agency FB" pitchFamily="34" charset="0"/>
                <a:ea typeface="微软雅黑" panose="020B0503020204020204" pitchFamily="34" charset="-122"/>
                <a:sym typeface="Agency FB" pitchFamily="34" charset="0"/>
              </a:rPr>
              <a:t>C</a:t>
            </a:r>
            <a:endParaRPr lang="zh-CN" altLang="en-US" sz="5000" b="1" i="1" dirty="0">
              <a:latin typeface="Agency FB" pitchFamily="34" charset="0"/>
              <a:ea typeface="微软雅黑" panose="020B0503020204020204" pitchFamily="34" charset="-122"/>
              <a:sym typeface="Agency FB" pitchFamily="34" charset="0"/>
            </a:endParaRPr>
          </a:p>
        </p:txBody>
      </p:sp>
      <p:sp>
        <p:nvSpPr>
          <p:cNvPr id="14356" name="TextBox 46"/>
          <p:cNvSpPr/>
          <p:nvPr/>
        </p:nvSpPr>
        <p:spPr>
          <a:xfrm>
            <a:off x="3714752" y="2752725"/>
            <a:ext cx="1801813" cy="707886"/>
          </a:xfrm>
          <a:prstGeom prst="rect">
            <a:avLst/>
          </a:prstGeom>
          <a:noFill/>
          <a:ln w="9525">
            <a:noFill/>
          </a:ln>
        </p:spPr>
        <p:txBody>
          <a:bodyPr>
            <a:spAutoFit/>
          </a:bodyPr>
          <a:lstStyle/>
          <a:p>
            <a:pPr lvl="0" algn="ctr" eaLnBrk="1" hangingPunct="1"/>
            <a:r>
              <a:rPr lang="zh-CN" altLang="en-US" sz="2000" b="1" dirty="0">
                <a:solidFill>
                  <a:schemeClr val="bg1"/>
                </a:solidFill>
                <a:latin typeface="Arial" panose="020B0604020202020204" pitchFamily="34" charset="0"/>
                <a:ea typeface="微软雅黑" panose="020B0503020204020204" pitchFamily="34" charset="-122"/>
              </a:rPr>
              <a:t>岗位作业过程检查</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14357" name="TextBox 47"/>
          <p:cNvSpPr/>
          <p:nvPr/>
        </p:nvSpPr>
        <p:spPr>
          <a:xfrm>
            <a:off x="5889625" y="1743076"/>
            <a:ext cx="1041400" cy="707886"/>
          </a:xfrm>
          <a:prstGeom prst="rect">
            <a:avLst/>
          </a:prstGeom>
          <a:noFill/>
          <a:ln w="9525">
            <a:noFill/>
          </a:ln>
        </p:spPr>
        <p:txBody>
          <a:bodyPr>
            <a:spAutoFit/>
          </a:bodyPr>
          <a:lstStyle/>
          <a:p>
            <a:pPr lvl="0" algn="ctr" eaLnBrk="1" hangingPunct="1">
              <a:lnSpc>
                <a:spcPct val="80000"/>
              </a:lnSpc>
            </a:pPr>
            <a:r>
              <a:rPr lang="en-US" altLang="zh-CN" sz="5000" b="1" i="1" dirty="0">
                <a:solidFill>
                  <a:srgbClr val="262626"/>
                </a:solidFill>
                <a:latin typeface="Agency FB" pitchFamily="34" charset="0"/>
                <a:ea typeface="微软雅黑" panose="020B0503020204020204" pitchFamily="34" charset="-122"/>
                <a:sym typeface="Agency FB" pitchFamily="34" charset="0"/>
              </a:rPr>
              <a:t>D</a:t>
            </a:r>
            <a:endParaRPr lang="zh-CN" altLang="en-US" sz="5000" b="1" i="1" dirty="0">
              <a:solidFill>
                <a:srgbClr val="262626"/>
              </a:solidFill>
              <a:latin typeface="Agency FB" pitchFamily="34" charset="0"/>
              <a:ea typeface="微软雅黑" panose="020B0503020204020204" pitchFamily="34" charset="-122"/>
              <a:sym typeface="Agency FB" pitchFamily="34" charset="0"/>
            </a:endParaRPr>
          </a:p>
        </p:txBody>
      </p:sp>
      <p:sp>
        <p:nvSpPr>
          <p:cNvPr id="14358" name="TextBox 49"/>
          <p:cNvSpPr/>
          <p:nvPr/>
        </p:nvSpPr>
        <p:spPr>
          <a:xfrm>
            <a:off x="5518150" y="2752725"/>
            <a:ext cx="1790700" cy="1631216"/>
          </a:xfrm>
          <a:prstGeom prst="rect">
            <a:avLst/>
          </a:prstGeom>
          <a:noFill/>
          <a:ln w="9525">
            <a:noFill/>
          </a:ln>
        </p:spPr>
        <p:txBody>
          <a:bodyPr>
            <a:spAutoFit/>
          </a:bodyPr>
          <a:lstStyle/>
          <a:p>
            <a:pPr lvl="0" eaLnBrk="1" hangingPunct="1"/>
            <a:r>
              <a:rPr lang="zh-CN" altLang="en-US" sz="2000" b="1" dirty="0">
                <a:solidFill>
                  <a:schemeClr val="bg1"/>
                </a:solidFill>
                <a:latin typeface="Arial" panose="020B0604020202020204" pitchFamily="34" charset="0"/>
                <a:ea typeface="微软雅黑" panose="020B0503020204020204" pitchFamily="34" charset="-122"/>
              </a:rPr>
              <a:t>班组、部门和企业的日常排查、专项排查、全面排查等定期检查</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14359" name="TextBox 50"/>
          <p:cNvSpPr/>
          <p:nvPr/>
        </p:nvSpPr>
        <p:spPr>
          <a:xfrm>
            <a:off x="7723188" y="1743076"/>
            <a:ext cx="1041400" cy="707886"/>
          </a:xfrm>
          <a:prstGeom prst="rect">
            <a:avLst/>
          </a:prstGeom>
          <a:noFill/>
          <a:ln w="9525">
            <a:noFill/>
          </a:ln>
        </p:spPr>
        <p:txBody>
          <a:bodyPr>
            <a:spAutoFit/>
          </a:bodyPr>
          <a:lstStyle/>
          <a:p>
            <a:pPr lvl="0" algn="ctr" eaLnBrk="1" hangingPunct="1">
              <a:lnSpc>
                <a:spcPct val="80000"/>
              </a:lnSpc>
            </a:pPr>
            <a:r>
              <a:rPr lang="en-US" altLang="zh-CN" sz="5000" b="1" i="1" dirty="0">
                <a:latin typeface="Agency FB" pitchFamily="34" charset="0"/>
                <a:ea typeface="微软雅黑" panose="020B0503020204020204" pitchFamily="34" charset="-122"/>
                <a:sym typeface="Agency FB" pitchFamily="34" charset="0"/>
              </a:rPr>
              <a:t>E</a:t>
            </a:r>
            <a:endParaRPr lang="en-US" altLang="zh-CN" sz="5000" b="1" i="1" dirty="0">
              <a:latin typeface="Agency FB" pitchFamily="34" charset="0"/>
              <a:ea typeface="微软雅黑" panose="020B0503020204020204" pitchFamily="34" charset="-122"/>
              <a:sym typeface="Agency FB" pitchFamily="34" charset="0"/>
            </a:endParaRPr>
          </a:p>
        </p:txBody>
      </p:sp>
      <p:sp>
        <p:nvSpPr>
          <p:cNvPr id="14360" name="TextBox 52"/>
          <p:cNvSpPr/>
          <p:nvPr/>
        </p:nvSpPr>
        <p:spPr>
          <a:xfrm>
            <a:off x="7724777" y="2752725"/>
            <a:ext cx="1057275" cy="707886"/>
          </a:xfrm>
          <a:prstGeom prst="rect">
            <a:avLst/>
          </a:prstGeom>
          <a:noFill/>
          <a:ln w="9525">
            <a:noFill/>
          </a:ln>
        </p:spPr>
        <p:txBody>
          <a:bodyPr>
            <a:spAutoFit/>
          </a:bodyPr>
          <a:lstStyle/>
          <a:p>
            <a:pPr lvl="0" algn="ctr" eaLnBrk="1" hangingPunct="1"/>
            <a:r>
              <a:rPr lang="zh-CN" altLang="en-US" sz="2000" b="1" dirty="0">
                <a:solidFill>
                  <a:schemeClr val="bg1"/>
                </a:solidFill>
                <a:latin typeface="Arial" panose="020B0604020202020204" pitchFamily="34" charset="0"/>
                <a:ea typeface="微软雅黑" panose="020B0503020204020204" pitchFamily="34" charset="-122"/>
              </a:rPr>
              <a:t>专业安全评估</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14361" name="Text Box 24"/>
          <p:cNvSpPr txBox="1"/>
          <p:nvPr/>
        </p:nvSpPr>
        <p:spPr>
          <a:xfrm>
            <a:off x="173038" y="5608639"/>
            <a:ext cx="8591550" cy="707886"/>
          </a:xfrm>
          <a:prstGeom prst="rect">
            <a:avLst/>
          </a:prstGeom>
          <a:noFill/>
          <a:ln w="9525">
            <a:noFill/>
          </a:ln>
        </p:spPr>
        <p:txBody>
          <a:bodyPr>
            <a:spAutoFit/>
          </a:bodyPr>
          <a:lstStyle/>
          <a:p>
            <a:pPr lvl="0" eaLnBrk="1" hangingPunct="1"/>
            <a:r>
              <a:rPr lang="zh-CN" altLang="en-US" sz="2000" b="1" dirty="0">
                <a:latin typeface="Arial" panose="020B0604020202020204" pitchFamily="34" charset="0"/>
                <a:ea typeface="微软雅黑" panose="020B0503020204020204" pitchFamily="34" charset="-122"/>
              </a:rPr>
              <a:t>事故隐患的排查，是企业对事故隐患的主动性排查，而不是事故发生后的原因排查。</a:t>
            </a:r>
            <a:endParaRPr lang="zh-CN" altLang="en-US" sz="2000" b="1" dirty="0">
              <a:latin typeface="Arial" panose="020B0604020202020204" pitchFamily="34" charset="0"/>
              <a:ea typeface="微软雅黑" panose="020B0503020204020204" pitchFamily="34" charset="-122"/>
            </a:endParaRPr>
          </a:p>
        </p:txBody>
      </p:sp>
      <p:sp>
        <p:nvSpPr>
          <p:cNvPr id="14362" name="TextBox 52"/>
          <p:cNvSpPr/>
          <p:nvPr/>
        </p:nvSpPr>
        <p:spPr>
          <a:xfrm>
            <a:off x="190500" y="3749675"/>
            <a:ext cx="1657350" cy="707886"/>
          </a:xfrm>
          <a:prstGeom prst="rect">
            <a:avLst/>
          </a:prstGeom>
          <a:noFill/>
          <a:ln w="9525">
            <a:noFill/>
          </a:ln>
        </p:spPr>
        <p:txBody>
          <a:bodyPr>
            <a:spAutoFit/>
          </a:bodyPr>
          <a:lstStyle/>
          <a:p>
            <a:pPr lvl="0" eaLnBrk="1" hangingPunct="1"/>
            <a:r>
              <a:rPr lang="zh-CN" altLang="en-US" sz="2000" b="1" dirty="0">
                <a:solidFill>
                  <a:schemeClr val="bg1"/>
                </a:solidFill>
                <a:latin typeface="Arial" panose="020B0604020202020204" pitchFamily="34" charset="0"/>
                <a:ea typeface="微软雅黑" panose="020B0503020204020204" pitchFamily="34" charset="-122"/>
              </a:rPr>
              <a:t>标准化自评、体系内审</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14363" name="TextBox 37"/>
          <p:cNvSpPr/>
          <p:nvPr/>
        </p:nvSpPr>
        <p:spPr>
          <a:xfrm>
            <a:off x="401638" y="4900613"/>
            <a:ext cx="1041400" cy="707886"/>
          </a:xfrm>
          <a:prstGeom prst="rect">
            <a:avLst/>
          </a:prstGeom>
          <a:noFill/>
          <a:ln w="9525">
            <a:noFill/>
          </a:ln>
        </p:spPr>
        <p:txBody>
          <a:bodyPr>
            <a:spAutoFit/>
          </a:bodyPr>
          <a:lstStyle/>
          <a:p>
            <a:pPr lvl="0" algn="ctr" eaLnBrk="1" hangingPunct="1">
              <a:lnSpc>
                <a:spcPct val="80000"/>
              </a:lnSpc>
            </a:pPr>
            <a:r>
              <a:rPr lang="zh-CN" altLang="en-US" sz="5000" b="1" i="1" dirty="0">
                <a:latin typeface="Agency FB" pitchFamily="34" charset="0"/>
                <a:ea typeface="微软雅黑" panose="020B0503020204020204" pitchFamily="34" charset="-122"/>
                <a:sym typeface="Agency FB" pitchFamily="34" charset="0"/>
              </a:rPr>
              <a:t>G</a:t>
            </a:r>
            <a:endParaRPr lang="en-US" altLang="zh-CN" sz="5000" b="1" i="1" dirty="0">
              <a:latin typeface="Agency FB" pitchFamily="34" charset="0"/>
              <a:ea typeface="微软雅黑" panose="020B0503020204020204" pitchFamily="34" charset="-122"/>
              <a:sym typeface="Agency FB" pitchFamily="34" charset="0"/>
            </a:endParaRPr>
          </a:p>
        </p:txBody>
      </p:sp>
      <p:sp>
        <p:nvSpPr>
          <p:cNvPr id="14364" name="TextBox 41"/>
          <p:cNvSpPr/>
          <p:nvPr/>
        </p:nvSpPr>
        <p:spPr>
          <a:xfrm>
            <a:off x="2217738" y="4900613"/>
            <a:ext cx="1041400" cy="707886"/>
          </a:xfrm>
          <a:prstGeom prst="rect">
            <a:avLst/>
          </a:prstGeom>
          <a:noFill/>
          <a:ln w="9525">
            <a:noFill/>
          </a:ln>
        </p:spPr>
        <p:txBody>
          <a:bodyPr>
            <a:spAutoFit/>
          </a:bodyPr>
          <a:lstStyle/>
          <a:p>
            <a:pPr lvl="0" algn="ctr" eaLnBrk="1" hangingPunct="1">
              <a:lnSpc>
                <a:spcPct val="80000"/>
              </a:lnSpc>
            </a:pPr>
            <a:r>
              <a:rPr lang="zh-CN" altLang="en-US" sz="5000" b="1" i="1" dirty="0">
                <a:latin typeface="Agency FB" pitchFamily="34" charset="0"/>
                <a:ea typeface="微软雅黑" panose="020B0503020204020204" pitchFamily="34" charset="-122"/>
                <a:sym typeface="Agency FB" pitchFamily="34" charset="0"/>
              </a:rPr>
              <a:t>H</a:t>
            </a:r>
            <a:endParaRPr lang="en-US" altLang="zh-CN" sz="5000" b="1" i="1" dirty="0">
              <a:latin typeface="Agency FB" pitchFamily="34" charset="0"/>
              <a:ea typeface="微软雅黑" panose="020B0503020204020204" pitchFamily="34" charset="-122"/>
              <a:sym typeface="Agency FB" pitchFamily="34" charset="0"/>
            </a:endParaRPr>
          </a:p>
        </p:txBody>
      </p:sp>
      <p:grpSp>
        <p:nvGrpSpPr>
          <p:cNvPr id="14365" name="组合 7"/>
          <p:cNvGrpSpPr/>
          <p:nvPr/>
        </p:nvGrpSpPr>
        <p:grpSpPr>
          <a:xfrm>
            <a:off x="249240" y="301626"/>
            <a:ext cx="8707437" cy="873125"/>
            <a:chOff x="0" y="0"/>
            <a:chExt cx="8999538" cy="1146900"/>
          </a:xfrm>
        </p:grpSpPr>
        <p:sp>
          <p:nvSpPr>
            <p:cNvPr id="14367" name="矩形 6"/>
            <p:cNvSpPr/>
            <p:nvPr/>
          </p:nvSpPr>
          <p:spPr>
            <a:xfrm>
              <a:off x="600075" y="0"/>
              <a:ext cx="8399463" cy="1146900"/>
            </a:xfrm>
            <a:prstGeom prst="rect">
              <a:avLst/>
            </a:prstGeom>
            <a:solidFill>
              <a:srgbClr val="FFFFFF">
                <a:alpha val="45097"/>
              </a:srgbClr>
            </a:solidFill>
            <a:ln w="9525">
              <a:noFill/>
            </a:ln>
          </p:spPr>
          <p:txBody>
            <a:bodyPr anchor="ctr"/>
            <a:lstStyle/>
            <a:p>
              <a:pPr lvl="0" algn="ctr" eaLnBrk="1" hangingPunct="1"/>
              <a:endParaRPr lang="zh-CN" altLang="en-US" sz="13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4368" name="组合 5"/>
            <p:cNvGrpSpPr/>
            <p:nvPr/>
          </p:nvGrpSpPr>
          <p:grpSpPr>
            <a:xfrm>
              <a:off x="0" y="0"/>
              <a:ext cx="1028699" cy="1146900"/>
              <a:chOff x="0" y="0"/>
              <a:chExt cx="1028699" cy="1585913"/>
            </a:xfrm>
          </p:grpSpPr>
          <p:sp>
            <p:nvSpPr>
              <p:cNvPr id="14369" name="燕尾形 3"/>
              <p:cNvSpPr/>
              <p:nvPr/>
            </p:nvSpPr>
            <p:spPr>
              <a:xfrm>
                <a:off x="242887" y="0"/>
                <a:ext cx="785812" cy="1585913"/>
              </a:xfrm>
              <a:prstGeom prst="chevron">
                <a:avLst>
                  <a:gd name="adj" fmla="val 35444"/>
                </a:avLst>
              </a:prstGeom>
              <a:solidFill>
                <a:srgbClr val="EDEDED"/>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sp>
            <p:nvSpPr>
              <p:cNvPr id="14370" name="燕尾形 2"/>
              <p:cNvSpPr/>
              <p:nvPr/>
            </p:nvSpPr>
            <p:spPr>
              <a:xfrm>
                <a:off x="0" y="0"/>
                <a:ext cx="785812" cy="1585913"/>
              </a:xfrm>
              <a:prstGeom prst="chevron">
                <a:avLst>
                  <a:gd name="adj" fmla="val 35444"/>
                </a:avLst>
              </a:prstGeom>
              <a:solidFill>
                <a:srgbClr val="FFC000"/>
              </a:solidFill>
              <a:ln w="9525">
                <a:noFill/>
              </a:ln>
            </p:spPr>
            <p:txBody>
              <a:bodyPr anchor="ctr"/>
              <a:lstStyle/>
              <a:p>
                <a:pPr lvl="0" algn="ctr" eaLnBrk="1" hangingPunct="1"/>
                <a:endParaRPr lang="zh-CN" altLang="en-US" sz="1300" dirty="0">
                  <a:latin typeface="宋体" panose="02010600030101010101" pitchFamily="2" charset="-122"/>
                  <a:ea typeface="宋体" panose="02010600030101010101" pitchFamily="2" charset="-122"/>
                  <a:sym typeface="宋体" panose="02010600030101010101" pitchFamily="2" charset="-122"/>
                </a:endParaRPr>
              </a:p>
            </p:txBody>
          </p:sp>
        </p:gr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3432</Words>
  <Application>WPS 演示</Application>
  <PresentationFormat>全屏显示(4:3)</PresentationFormat>
  <Paragraphs>631</Paragraphs>
  <Slides>31</Slides>
  <Notes>17</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31</vt:i4>
      </vt:variant>
    </vt:vector>
  </HeadingPairs>
  <TitlesOfParts>
    <vt:vector size="56" baseType="lpstr">
      <vt:lpstr>Arial</vt:lpstr>
      <vt:lpstr>宋体</vt:lpstr>
      <vt:lpstr>Wingdings</vt:lpstr>
      <vt:lpstr>Calibri</vt:lpstr>
      <vt:lpstr>微软雅黑</vt:lpstr>
      <vt:lpstr>华康俪金黑W8</vt:lpstr>
      <vt:lpstr>黑体</vt:lpstr>
      <vt:lpstr>柳公权柳体</vt:lpstr>
      <vt:lpstr>Corbel</vt:lpstr>
      <vt:lpstr>楷体_GB2312</vt:lpstr>
      <vt:lpstr>新宋体</vt:lpstr>
      <vt:lpstr>Agency FB</vt:lpstr>
      <vt:lpstr>Trebuchet MS</vt:lpstr>
      <vt:lpstr>Adidas Unity</vt:lpstr>
      <vt:lpstr>Gungsuh</vt:lpstr>
      <vt:lpstr>Malgun Gothic</vt:lpstr>
      <vt:lpstr>Arial Unicode MS</vt:lpstr>
      <vt:lpstr>叶根友毛笔行书2.0版</vt:lpstr>
      <vt:lpstr>Arial Rounded MT Bold</vt:lpstr>
      <vt:lpstr>Times New Roman</vt:lpstr>
      <vt:lpstr>Segoe UI</vt:lpstr>
      <vt:lpstr>Baskerville Old Face</vt:lpstr>
      <vt:lpstr>楷体</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little fairy</cp:lastModifiedBy>
  <cp:revision>28</cp:revision>
  <dcterms:created xsi:type="dcterms:W3CDTF">1900-01-01T00:00:00Z</dcterms:created>
  <dcterms:modified xsi:type="dcterms:W3CDTF">2023-11-24T02:14:58Z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71F8DC5E2118447D8264AF2DE98FD76E_13</vt:lpwstr>
  </property>
</Properties>
</file>