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1492" r:id="rId3"/>
    <p:sldId id="2212" r:id="rId5"/>
    <p:sldId id="2122" r:id="rId6"/>
    <p:sldId id="2154" r:id="rId7"/>
    <p:sldId id="2123" r:id="rId8"/>
    <p:sldId id="2187" r:id="rId9"/>
    <p:sldId id="2188" r:id="rId10"/>
    <p:sldId id="2189" r:id="rId11"/>
    <p:sldId id="2190" r:id="rId12"/>
    <p:sldId id="2191" r:id="rId13"/>
    <p:sldId id="2193" r:id="rId14"/>
    <p:sldId id="2192" r:id="rId15"/>
    <p:sldId id="2194" r:id="rId16"/>
    <p:sldId id="2195" r:id="rId17"/>
    <p:sldId id="2196" r:id="rId18"/>
    <p:sldId id="2197" r:id="rId19"/>
    <p:sldId id="2198" r:id="rId20"/>
    <p:sldId id="2199" r:id="rId21"/>
    <p:sldId id="2200" r:id="rId22"/>
    <p:sldId id="2201" r:id="rId23"/>
    <p:sldId id="2202" r:id="rId24"/>
    <p:sldId id="2204" r:id="rId25"/>
    <p:sldId id="2203" r:id="rId26"/>
    <p:sldId id="2205" r:id="rId27"/>
    <p:sldId id="2206" r:id="rId28"/>
    <p:sldId id="2214" r:id="rId29"/>
  </p:sldIdLst>
  <p:sldSz cx="12858750" cy="723265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5B85"/>
    <a:srgbClr val="FF0036"/>
    <a:srgbClr val="FFFFFF"/>
    <a:srgbClr val="996633"/>
    <a:srgbClr val="663300"/>
    <a:srgbClr val="6600CC"/>
    <a:srgbClr val="B4231B"/>
    <a:srgbClr val="004898"/>
    <a:srgbClr val="192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3" autoAdjust="0"/>
    <p:restoredTop sz="95317" autoAdjust="0"/>
  </p:normalViewPr>
  <p:slideViewPr>
    <p:cSldViewPr showGuides="1">
      <p:cViewPr varScale="1">
        <p:scale>
          <a:sx n="71" d="100"/>
          <a:sy n="71" d="100"/>
        </p:scale>
        <p:origin x="540" y="54"/>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5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7A6C87-D228-4A7F-B336-CACBABD304FE}"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8636E3-D6A6-442B-ADA0-DDC4ECA28A3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64565">
              <a:defRPr/>
            </a:pPr>
            <a:endParaRPr lang="en-US" sz="1475" smtClean="0">
              <a:solidFill>
                <a:schemeClr val="tx1"/>
              </a:solidFill>
              <a:latin typeface="+mn-lt"/>
            </a:endParaRPr>
          </a:p>
        </p:txBody>
      </p:sp>
      <p:sp>
        <p:nvSpPr>
          <p:cNvPr id="5" name="页脚占位符 4"/>
          <p:cNvSpPr>
            <a:spLocks noGrp="1"/>
          </p:cNvSpPr>
          <p:nvPr>
            <p:ph type="ftr" sz="quarter" idx="11"/>
          </p:nvPr>
        </p:nvSpPr>
        <p:spPr/>
        <p:txBody>
          <a:bodyPr/>
          <a:lstStyle/>
          <a:p>
            <a:pPr defTabSz="964565">
              <a:defRPr/>
            </a:pPr>
            <a:endParaRPr lang="en-US" sz="1475" smtClean="0">
              <a:solidFill>
                <a:schemeClr val="tx1"/>
              </a:solidFill>
              <a:latin typeface="+mn-l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14.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B773D391-C91C-49D5-A055-CA591CD3998C}" type="datetime1">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18636E3-D6A6-442B-ADA0-DDC4ECA28A3C}" type="slidenum">
              <a:rPr lang="zh-CN" altLang="en-US" smtClean="0"/>
            </a:fld>
            <a:endParaRPr lang="zh-CN" altLang="en-US"/>
          </a:p>
        </p:txBody>
      </p:sp>
      <p:pic>
        <p:nvPicPr>
          <p:cNvPr id="8" name="图片 7"/>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0.wmf"/></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51.xml"/><Relationship Id="rId7" Type="http://schemas.openxmlformats.org/officeDocument/2006/relationships/hyperlink" Target="http://www.bofety.com/" TargetMode="External"/><Relationship Id="rId6" Type="http://schemas.openxmlformats.org/officeDocument/2006/relationships/tags" Target="../tags/tag50.xml"/><Relationship Id="rId5" Type="http://schemas.openxmlformats.org/officeDocument/2006/relationships/image" Target="../media/image12.jpeg"/><Relationship Id="rId4" Type="http://schemas.openxmlformats.org/officeDocument/2006/relationships/tags" Target="../tags/tag49.xml"/><Relationship Id="rId3" Type="http://schemas.openxmlformats.org/officeDocument/2006/relationships/image" Target="../media/image11.jpeg"/><Relationship Id="rId2" Type="http://schemas.openxmlformats.org/officeDocument/2006/relationships/tags" Target="../tags/tag48.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0" Type="http://schemas.openxmlformats.org/officeDocument/2006/relationships/notesSlide" Target="../notesSlides/notesSlide2.xml"/><Relationship Id="rId2" Type="http://schemas.openxmlformats.org/officeDocument/2006/relationships/tags" Target="../tags/tag22.xml"/><Relationship Id="rId19" Type="http://schemas.openxmlformats.org/officeDocument/2006/relationships/slideLayout" Target="../slideLayouts/slideLayout2.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349255" y="2466221"/>
            <a:ext cx="4104456" cy="677108"/>
          </a:xfrm>
          <a:prstGeom prst="rect">
            <a:avLst/>
          </a:prstGeom>
          <a:noFill/>
          <a:effectLst/>
        </p:spPr>
        <p:txBody>
          <a:bodyPr wrap="square" lIns="0" tIns="0" rIns="0" bIns="0" rtlCol="0" anchor="t" anchorCtr="0">
            <a:spAutoFit/>
          </a:bodyPr>
          <a:lstStyle/>
          <a:p>
            <a:pPr algn="ctr"/>
            <a:r>
              <a:rPr lang="zh-CN" altLang="en-US" sz="4400" b="1" dirty="0" smtClean="0">
                <a:latin typeface="微软雅黑" panose="020B0503020204020204" pitchFamily="34" charset="-122"/>
                <a:ea typeface="微软雅黑" panose="020B0503020204020204" pitchFamily="34" charset="-122"/>
              </a:rPr>
              <a:t>安全生产档案</a:t>
            </a:r>
            <a:endParaRPr lang="zh-CN" altLang="en-US" sz="4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015151" y="1899637"/>
            <a:ext cx="3524046" cy="1769715"/>
          </a:xfrm>
          <a:prstGeom prst="rect">
            <a:avLst/>
          </a:prstGeom>
          <a:noFill/>
          <a:effectLst/>
        </p:spPr>
        <p:txBody>
          <a:bodyPr wrap="square" lIns="0" tIns="0" rIns="0" bIns="0" rtlCol="0" anchor="t" anchorCtr="0">
            <a:spAutoFit/>
          </a:bodyPr>
          <a:lstStyle/>
          <a:p>
            <a:pPr algn="r"/>
            <a:r>
              <a:rPr lang="en-US" altLang="zh-CN" sz="11500" dirty="0" smtClean="0">
                <a:solidFill>
                  <a:srgbClr val="0070C0"/>
                </a:solidFill>
                <a:latin typeface="Impact" panose="020B0806030902050204" pitchFamily="34" charset="0"/>
                <a:ea typeface="微软雅黑" panose="020B0503020204020204" pitchFamily="34" charset="-122"/>
              </a:rPr>
              <a:t>2017</a:t>
            </a:r>
            <a:endParaRPr lang="zh-CN" altLang="en-US" sz="5400" dirty="0">
              <a:solidFill>
                <a:srgbClr val="0070C0"/>
              </a:solidFill>
              <a:latin typeface="Impact" panose="020B0806030902050204" pitchFamily="34" charset="0"/>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7725716" y="4243424"/>
            <a:ext cx="2493925" cy="50360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7251133" y="5559529"/>
            <a:ext cx="949167" cy="949167"/>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全面</a:t>
            </a:r>
            <a:endParaRPr lang="zh-CN" altLang="en-US" sz="2400" b="1">
              <a:solidFill>
                <a:schemeClr val="dk1">
                  <a:lumMod val="85000"/>
                  <a:lumOff val="15000"/>
                </a:schemeClr>
              </a:solidFill>
            </a:endParaRPr>
          </a:p>
        </p:txBody>
      </p:sp>
      <p:sp>
        <p:nvSpPr>
          <p:cNvPr id="2" name="椭圆 1"/>
          <p:cNvSpPr/>
          <p:nvPr>
            <p:custDataLst>
              <p:tags r:id="rId3"/>
            </p:custDataLst>
          </p:nvPr>
        </p:nvSpPr>
        <p:spPr>
          <a:xfrm>
            <a:off x="8562159" y="5560176"/>
            <a:ext cx="949167" cy="949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10" name="椭圆 9"/>
          <p:cNvSpPr/>
          <p:nvPr>
            <p:custDataLst>
              <p:tags r:id="rId4"/>
            </p:custDataLst>
          </p:nvPr>
        </p:nvSpPr>
        <p:spPr>
          <a:xfrm>
            <a:off x="9873185" y="5559529"/>
            <a:ext cx="949167" cy="949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实用</a:t>
            </a:r>
            <a:endParaRPr lang="zh-CN" altLang="en-US" sz="240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1"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500" autoRev="1" fill="hold">
                                          <p:stCondLst>
                                            <p:cond delay="0"/>
                                          </p:stCondLst>
                                        </p:cTn>
                                        <p:tgtEl>
                                          <p:spTgt spid="9"/>
                                        </p:tgtEl>
                                        <p:attrNameLst>
                                          <p:attrName>ppt_w</p:attrName>
                                        </p:attrNameLst>
                                      </p:cBhvr>
                                    </p:anim>
                                    <p:anim by="(#ppt_w*0.50)" calcmode="lin" valueType="num">
                                      <p:cBhvr>
                                        <p:cTn id="21" dur="500" decel="50000" autoRev="1" fill="hold">
                                          <p:stCondLst>
                                            <p:cond delay="0"/>
                                          </p:stCondLst>
                                        </p:cTn>
                                        <p:tgtEl>
                                          <p:spTgt spid="9"/>
                                        </p:tgtEl>
                                        <p:attrNameLst>
                                          <p:attrName>ppt_x</p:attrName>
                                        </p:attrNameLst>
                                      </p:cBhvr>
                                    </p:anim>
                                    <p:anim from="(-#ppt_h/2)" to="(#ppt_y)" calcmode="lin" valueType="num">
                                      <p:cBhvr>
                                        <p:cTn id="22" dur="1000" fill="hold">
                                          <p:stCondLst>
                                            <p:cond delay="0"/>
                                          </p:stCondLst>
                                        </p:cTn>
                                        <p:tgtEl>
                                          <p:spTgt spid="9"/>
                                        </p:tgtEl>
                                        <p:attrNameLst>
                                          <p:attrName>ppt_y</p:attrName>
                                        </p:attrNameLst>
                                      </p:cBhvr>
                                    </p:anim>
                                    <p:animRot by="21600000">
                                      <p:cBhvr>
                                        <p:cTn id="23" dur="1000" fill="hold">
                                          <p:stCondLst>
                                            <p:cond delay="0"/>
                                          </p:stCondLst>
                                        </p:cTn>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iterate type="lt">
                                    <p:tmPct val="0"/>
                                  </p:iterate>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2"/>
      <p:bldP spid="9" grpId="0" bldLvl="0" animBg="1"/>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安全工作台账</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1" y="1024037"/>
            <a:ext cx="12025336" cy="57606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zh-CN" b="1" dirty="0" smtClean="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、职业卫生防护设施台帐（主要包括防尘、防毒、防暑降温等设施，如冲淋器、洗眼器等；栏目设置应包括：种类、名称、位置、校验、维护日期、更新情况、责任人等内容）；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、防护急救器具台帐（如空气呼吸器等，栏目设置应包括器材名称、使用单位、存放位置、数量、保管负责人、领取时间、使用维护情况等内容）；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、个体防护用品发放台帐（记录发放和更换等情况）；</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、安全警示标识台帐（包括标识类别、标识名称、单位、设置地点、设置时间、数量、维护责任人等内容）；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、灭火器材台帐（栏目设置同上）；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、事故台帐（内容包括事故时间、事故类别、伤亡人数、损失大小、事故经过、救援过程、事故教训、“四不放过”处理等内容）；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、隐患整改台帐（应含隐患名称、检查日期、原因分析、整改措施、计划完成日期、整改负责人、整改确认人、确认日期等项目内容）；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、安全检查台帐（包括检查时间、检查形式、检查对象、参加人员、发现问题及处理情况等内容）；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、各类作业证审批台帐（按作业类别分别设立台帐）；</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11</a:t>
            </a:r>
            <a:r>
              <a:rPr lang="zh-CN" altLang="en-US" b="1" dirty="0">
                <a:solidFill>
                  <a:srgbClr val="002060"/>
                </a:solidFill>
                <a:latin typeface="微软雅黑" panose="020B0503020204020204" pitchFamily="34" charset="-122"/>
                <a:ea typeface="微软雅黑" panose="020B0503020204020204" pitchFamily="34" charset="-122"/>
              </a:rPr>
              <a:t>、安全费用提取及使用台帐（安全费用包括：完善、改造和维护安全防护设备、设施，应急救援器材、设备和现场作业人员安全防护，安全检查与评价，重大危险源、重大事故隐患评估、整改监控，安全技能培训，应急演练发生的费用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12</a:t>
            </a:r>
            <a:r>
              <a:rPr lang="zh-CN" altLang="en-US" b="1" dirty="0">
                <a:solidFill>
                  <a:srgbClr val="002060"/>
                </a:solidFill>
                <a:latin typeface="微软雅黑" panose="020B0503020204020204" pitchFamily="34" charset="-122"/>
                <a:ea typeface="微软雅黑" panose="020B0503020204020204" pitchFamily="34" charset="-122"/>
              </a:rPr>
              <a:t>、新职工三级安全教育台帐（包括姓名、性别、出生年月、文化程度、人厂时间、车间或部门、工种、培训学时（厂级、车间、班组）、考试绩</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厂级、车间、班组</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100"/>
              </a:lnSpc>
            </a:pP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、特种作业人员台帐（包括单位、工种、姓名、性别、出生年月、文化程度、专业工龄、培训单位、考核成绩含理论和实作、取证时间、复审时间、发证编号等内容）。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安全档案</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安全档案</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1" y="1024037"/>
            <a:ext cx="11953328"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、重大危险源档案（包括危险物质名称、数量、性质、位置、管理人员、管理制度、评估报告、检测报告等）；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、重大隐患档案（包括重大隐患评价报告与技术结论、评审意见、隐患治理方案（五定）、竣工验收报告）；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、特种设备档案（包括特种设备原始资料和检维修资料、注册登记证、定期检验检测报告等）；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、从业人员安全培训教育档案（一人一档，可做成员工安全培训登记表，包括姓名、身份、培训时间（开始时间、结束时间）、培训班名称、培训内容、举办单位、考核成绩等内容）；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、关键装置、重点部位档案（包括名录（危险物质名称、数量、性质、位置）、管理制度、安全检查报告等）；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、承包商档案（包括承包商资格预审、选择，承包商开工前准备的确认和承包商表现评价、续用等资料）；</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、供应商档案（包括供应商资格预审、选择，供应商续用评价和经常识别与采购有关的风险等资料）；</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、化学品档案（包括</a:t>
            </a:r>
            <a:r>
              <a:rPr lang="en-US" altLang="zh-CN" b="1" dirty="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、化学品普查表</a:t>
            </a: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、化学品建档登记表</a:t>
            </a: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、危险性不明的化学品鉴别分类报告（若有）</a:t>
            </a: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、危险化学品安全技术说明书和安全标签</a:t>
            </a: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、非危险品的理化、燃爆数据和危害）；</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、职业卫生档案（包括</a:t>
            </a:r>
            <a:r>
              <a:rPr lang="en-US" altLang="zh-CN" b="1" dirty="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、职业病危害项目申报表，</a:t>
            </a: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 职业卫生管理制度、操作规程和应急救援预案，</a:t>
            </a: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、职业病防治工作计划和实施方案，</a:t>
            </a: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、职业危害因素监测、评价结果（报告），</a:t>
            </a: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、职业病防护设施台帐，</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、劳动者个人防护用品台帐）；</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、从业人员健康监护档案（包括</a:t>
            </a:r>
            <a:r>
              <a:rPr lang="en-US" altLang="zh-CN" b="1" dirty="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、劳动者的职业史和职业中毒危害接触史，</a:t>
            </a: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、相应作业场所职业中毒危害因素监测结果，</a:t>
            </a: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、职业健康检查结果及处理情况，</a:t>
            </a: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、职业病诊疗等劳动者健康资料）。</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7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计划与总结</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计划与总结</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、年度安全工作计划（公司及所有部门均应有计划，公司的计划应包括安全投入计划，当然安全投入计划也可单列）；</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、年度综合检修计划（含安全设施检维修计划，计划应做到“五定”：定检修方案、检修人员、安全措施、检修质量、检修进度）、检修方案；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、安全培训教育计划（可单列，也可纳入安全工作计划）；</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、年度职业卫生防治计划（也可纳入年度安全工作计划）；</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、安全检查计划（每次综合检查及专项检查前，年初应有个总计划可纳入安全工作计划）；</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、班组活动计划（可每季度制定）；</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、隐患整改计划（方案）；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、公司及所有部门均应有年度工作总结；专项安全活动结束后也应有总结。</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8" name="Picture 2" descr="I:\PPT图片素材大全170728\图片素材\图片素材\超高清商务小人背景透明png素材图片（67张）\商务领带人物1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61623" y="604347"/>
            <a:ext cx="3612724" cy="5992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05</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应急预案及演练</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应急预案及演练</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、事故应急救援预案；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、重大危险源应急预案（可与事故应急救援预案合并，即可做成综合预案及现场处置方案）；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、关键装置、重点部位应急预案（现场处置方案）。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公司应急预案，应整合成一个有机整体。</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小公司的专项应急预案最好是合并到公司综合预案及现场处置方案中。</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、应急预案评审记录；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、应急预案备案证明（上级部门及协作单位签收记录）；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、应急须知向社会告知（如信息卡及发放记录）；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、应急救援预案培训记录；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、应急演练方案；</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、应急演练记录；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、应急演练效果评价报告</a:t>
            </a:r>
            <a:r>
              <a:rPr lang="zh-CN" altLang="en-US" b="1" dirty="0" smtClean="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8" name="Picture 2" descr="I:\PPT图片素材大全170728\图片素材\图片素材\超高清商务小人背景透明png素材图片（67张）\商务领带人物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33631" y="671730"/>
            <a:ext cx="3312368" cy="5899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06</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原始过程记录</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原始过程记录</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b="1" dirty="0" smtClean="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、安全会议记录（安委会例会、安全员例会、生产经营调度会等）；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、厂、车间值班记录；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、安全目标完成的考核记录；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、安全责任考核记录（安全奖惩原始记录）；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、作业活动清单；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、设备设施清单；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、工作危害分析（</a:t>
            </a:r>
            <a:r>
              <a:rPr lang="en-US" altLang="zh-CN" b="1" dirty="0">
                <a:solidFill>
                  <a:srgbClr val="002060"/>
                </a:solidFill>
                <a:latin typeface="微软雅黑" panose="020B0503020204020204" pitchFamily="34" charset="-122"/>
                <a:ea typeface="微软雅黑" panose="020B0503020204020204" pitchFamily="34" charset="-122"/>
              </a:rPr>
              <a:t>JHA</a:t>
            </a:r>
            <a:r>
              <a:rPr lang="zh-CN" altLang="en-US" b="1" dirty="0">
                <a:solidFill>
                  <a:srgbClr val="002060"/>
                </a:solidFill>
                <a:latin typeface="微软雅黑" panose="020B0503020204020204" pitchFamily="34" charset="-122"/>
                <a:ea typeface="微软雅黑" panose="020B0503020204020204" pitchFamily="34" charset="-122"/>
              </a:rPr>
              <a:t>）及风险评价表（记录）；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、安全检查表分析（</a:t>
            </a:r>
            <a:r>
              <a:rPr lang="en-US" altLang="zh-CN" b="1" dirty="0">
                <a:solidFill>
                  <a:srgbClr val="002060"/>
                </a:solidFill>
                <a:latin typeface="微软雅黑" panose="020B0503020204020204" pitchFamily="34" charset="-122"/>
                <a:ea typeface="微软雅黑" panose="020B0503020204020204" pitchFamily="34" charset="-122"/>
              </a:rPr>
              <a:t>SCL</a:t>
            </a:r>
            <a:r>
              <a:rPr lang="zh-CN" altLang="en-US" b="1" dirty="0">
                <a:solidFill>
                  <a:srgbClr val="002060"/>
                </a:solidFill>
                <a:latin typeface="微软雅黑" panose="020B0503020204020204" pitchFamily="34" charset="-122"/>
                <a:ea typeface="微软雅黑" panose="020B0503020204020204" pitchFamily="34" charset="-122"/>
              </a:rPr>
              <a:t>）及风险评价表（记录）；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zh-CN" altLang="en-US" b="1" dirty="0">
                <a:solidFill>
                  <a:srgbClr val="002060"/>
                </a:solidFill>
                <a:latin typeface="微软雅黑" panose="020B0503020204020204" pitchFamily="34" charset="-122"/>
                <a:ea typeface="微软雅黑" panose="020B0503020204020204" pitchFamily="34" charset="-122"/>
              </a:rPr>
              <a:t>（危害辨识及风险评价清单或报告）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、重大风险及控制措施清单；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、风险评价结果培训记录（以班组为单位组织的，可记入班组活动记录中）；</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11</a:t>
            </a:r>
            <a:r>
              <a:rPr lang="zh-CN" altLang="en-US" b="1" dirty="0">
                <a:solidFill>
                  <a:srgbClr val="002060"/>
                </a:solidFill>
                <a:latin typeface="微软雅黑" panose="020B0503020204020204" pitchFamily="34" charset="-122"/>
                <a:ea typeface="微软雅黑" panose="020B0503020204020204" pitchFamily="34" charset="-122"/>
              </a:rPr>
              <a:t>、年度风险评价（评审）及风险控制效果评审（检查）记录（报告）；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12</a:t>
            </a:r>
            <a:r>
              <a:rPr lang="zh-CN" altLang="en-US" b="1" dirty="0">
                <a:solidFill>
                  <a:srgbClr val="002060"/>
                </a:solidFill>
                <a:latin typeface="微软雅黑" panose="020B0503020204020204" pitchFamily="34" charset="-122"/>
                <a:ea typeface="微软雅黑" panose="020B0503020204020204" pitchFamily="34" charset="-122"/>
              </a:rPr>
              <a:t>、重大危险源定期检测（报告）记录；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、重大危险源评估报告；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14</a:t>
            </a:r>
            <a:r>
              <a:rPr lang="zh-CN" altLang="en-US" b="1" dirty="0">
                <a:solidFill>
                  <a:srgbClr val="002060"/>
                </a:solidFill>
                <a:latin typeface="微软雅黑" panose="020B0503020204020204" pitchFamily="34" charset="-122"/>
                <a:ea typeface="微软雅黑" panose="020B0503020204020204" pitchFamily="34" charset="-122"/>
              </a:rPr>
              <a:t>、重大危险源监控记录；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15</a:t>
            </a:r>
            <a:r>
              <a:rPr lang="zh-CN" altLang="en-US" b="1" dirty="0">
                <a:solidFill>
                  <a:srgbClr val="002060"/>
                </a:solidFill>
                <a:latin typeface="微软雅黑" panose="020B0503020204020204" pitchFamily="34" charset="-122"/>
                <a:ea typeface="微软雅黑" panose="020B0503020204020204" pitchFamily="34" charset="-122"/>
              </a:rPr>
              <a:t>、企业适用安全生产法律法规及其他要求清单（及更新记录）；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5122" name="Picture 2" descr="I:\PPT图片素材大全170728\图片素材\图片素材\超高清商务小人背景透明png素材图片（67张）\商务领带人物1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91" y="511040"/>
            <a:ext cx="3899508" cy="620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原始过程记录</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endParaRPr lang="en-US" altLang="zh-CN"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smtClean="0">
                <a:solidFill>
                  <a:srgbClr val="002060"/>
                </a:solidFill>
                <a:latin typeface="微软雅黑" panose="020B0503020204020204" pitchFamily="34" charset="-122"/>
                <a:ea typeface="微软雅黑" panose="020B0503020204020204" pitchFamily="34" charset="-122"/>
              </a:rPr>
              <a:t>16</a:t>
            </a:r>
            <a:r>
              <a:rPr lang="zh-CN" altLang="en-US" b="1" dirty="0">
                <a:solidFill>
                  <a:srgbClr val="002060"/>
                </a:solidFill>
                <a:latin typeface="微软雅黑" panose="020B0503020204020204" pitchFamily="34" charset="-122"/>
                <a:ea typeface="微软雅黑" panose="020B0503020204020204" pitchFamily="34" charset="-122"/>
              </a:rPr>
              <a:t>、企业适用安全生产法律法规及其他要求宣传、培训记录（在会议、班组活动记录中有也可以）；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17</a:t>
            </a:r>
            <a:r>
              <a:rPr lang="zh-CN" altLang="en-US" b="1" dirty="0">
                <a:solidFill>
                  <a:srgbClr val="002060"/>
                </a:solidFill>
                <a:latin typeface="微软雅黑" panose="020B0503020204020204" pitchFamily="34" charset="-122"/>
                <a:ea typeface="微软雅黑" panose="020B0503020204020204" pitchFamily="34" charset="-122"/>
              </a:rPr>
              <a:t>、企业适用安全生产法律法规及其他要求向相关方传达的记录；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18</a:t>
            </a:r>
            <a:r>
              <a:rPr lang="zh-CN" altLang="en-US" b="1" dirty="0">
                <a:solidFill>
                  <a:srgbClr val="002060"/>
                </a:solidFill>
                <a:latin typeface="微软雅黑" panose="020B0503020204020204" pitchFamily="34" charset="-122"/>
                <a:ea typeface="微软雅黑" panose="020B0503020204020204" pitchFamily="34" charset="-122"/>
              </a:rPr>
              <a:t>、法律法规及其他要求符合性评价报告（每年至少次）；</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19</a:t>
            </a:r>
            <a:r>
              <a:rPr lang="zh-CN" altLang="en-US" b="1" dirty="0">
                <a:solidFill>
                  <a:srgbClr val="002060"/>
                </a:solidFill>
                <a:latin typeface="微软雅黑" panose="020B0503020204020204" pitchFamily="34" charset="-122"/>
                <a:ea typeface="微软雅黑" panose="020B0503020204020204" pitchFamily="34" charset="-122"/>
              </a:rPr>
              <a:t>、不符合项原因和责任分析及整改落实情况记录；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20</a:t>
            </a:r>
            <a:r>
              <a:rPr lang="zh-CN" altLang="en-US" b="1" dirty="0">
                <a:solidFill>
                  <a:srgbClr val="002060"/>
                </a:solidFill>
                <a:latin typeface="微软雅黑" panose="020B0503020204020204" pitchFamily="34" charset="-122"/>
                <a:ea typeface="微软雅黑" panose="020B0503020204020204" pitchFamily="34" charset="-122"/>
              </a:rPr>
              <a:t>、安全生产规章制度和操作规程定期评审记录；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21</a:t>
            </a:r>
            <a:r>
              <a:rPr lang="zh-CN" altLang="en-US" b="1" dirty="0">
                <a:solidFill>
                  <a:srgbClr val="002060"/>
                </a:solidFill>
                <a:latin typeface="微软雅黑" panose="020B0503020204020204" pitchFamily="34" charset="-122"/>
                <a:ea typeface="微软雅黑" panose="020B0503020204020204" pitchFamily="34" charset="-122"/>
              </a:rPr>
              <a:t>、安全培训教育计划变更记录；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22</a:t>
            </a:r>
            <a:r>
              <a:rPr lang="zh-CN" altLang="en-US" b="1" dirty="0">
                <a:solidFill>
                  <a:srgbClr val="002060"/>
                </a:solidFill>
                <a:latin typeface="微软雅黑" panose="020B0503020204020204" pitchFamily="34" charset="-122"/>
                <a:ea typeface="微软雅黑" panose="020B0503020204020204" pitchFamily="34" charset="-122"/>
              </a:rPr>
              <a:t>、从业人员（含管理人员）上岗前培训及年度再教育考试（核）记录；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23</a:t>
            </a:r>
            <a:r>
              <a:rPr lang="zh-CN" altLang="en-US" b="1" dirty="0">
                <a:solidFill>
                  <a:srgbClr val="002060"/>
                </a:solidFill>
                <a:latin typeface="微软雅黑" panose="020B0503020204020204" pitchFamily="34" charset="-122"/>
                <a:ea typeface="微软雅黑" panose="020B0503020204020204" pitchFamily="34" charset="-122"/>
              </a:rPr>
              <a:t>、“四新”培训考试（核）记录；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24</a:t>
            </a:r>
            <a:r>
              <a:rPr lang="zh-CN" altLang="en-US" b="1" dirty="0">
                <a:solidFill>
                  <a:srgbClr val="002060"/>
                </a:solidFill>
                <a:latin typeface="微软雅黑" panose="020B0503020204020204" pitchFamily="34" charset="-122"/>
                <a:ea typeface="微软雅黑" panose="020B0503020204020204" pitchFamily="34" charset="-122"/>
              </a:rPr>
              <a:t>、新职工“三级”安全教育记录；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25</a:t>
            </a:r>
            <a:r>
              <a:rPr lang="zh-CN" altLang="en-US" b="1" dirty="0">
                <a:solidFill>
                  <a:srgbClr val="002060"/>
                </a:solidFill>
                <a:latin typeface="微软雅黑" panose="020B0503020204020204" pitchFamily="34" charset="-122"/>
                <a:ea typeface="微软雅黑" panose="020B0503020204020204" pitchFamily="34" charset="-122"/>
              </a:rPr>
              <a:t>、转岗、复工二、三级安全教育记录；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26</a:t>
            </a:r>
            <a:r>
              <a:rPr lang="zh-CN" altLang="en-US" b="1" dirty="0">
                <a:solidFill>
                  <a:srgbClr val="002060"/>
                </a:solidFill>
                <a:latin typeface="微软雅黑" panose="020B0503020204020204" pitchFamily="34" charset="-122"/>
                <a:ea typeface="微软雅黑" panose="020B0503020204020204" pitchFamily="34" charset="-122"/>
              </a:rPr>
              <a:t>、外来参观、学习人员安全须知培训记录；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27</a:t>
            </a:r>
            <a:r>
              <a:rPr lang="zh-CN" altLang="en-US" b="1" dirty="0">
                <a:solidFill>
                  <a:srgbClr val="002060"/>
                </a:solidFill>
                <a:latin typeface="微软雅黑" panose="020B0503020204020204" pitchFamily="34" charset="-122"/>
                <a:ea typeface="微软雅黑" panose="020B0503020204020204" pitchFamily="34" charset="-122"/>
              </a:rPr>
              <a:t>、外来施工单位作业人员安全培训记录（厂级、车间级）；</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28</a:t>
            </a:r>
            <a:r>
              <a:rPr lang="zh-CN" altLang="en-US" b="1" dirty="0">
                <a:solidFill>
                  <a:srgbClr val="002060"/>
                </a:solidFill>
                <a:latin typeface="微软雅黑" panose="020B0503020204020204" pitchFamily="34" charset="-122"/>
                <a:ea typeface="微软雅黑" panose="020B0503020204020204" pitchFamily="34" charset="-122"/>
              </a:rPr>
              <a:t>、班组安全活动记录；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29</a:t>
            </a:r>
            <a:r>
              <a:rPr lang="zh-CN" altLang="en-US" b="1" dirty="0">
                <a:solidFill>
                  <a:srgbClr val="002060"/>
                </a:solidFill>
                <a:latin typeface="微软雅黑" panose="020B0503020204020204" pitchFamily="34" charset="-122"/>
                <a:ea typeface="微软雅黑" panose="020B0503020204020204" pitchFamily="34" charset="-122"/>
              </a:rPr>
              <a:t>、安全培训教育需求识别记录（包括所有基层单位）；</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30</a:t>
            </a:r>
            <a:r>
              <a:rPr lang="zh-CN" altLang="en-US" b="1" dirty="0">
                <a:solidFill>
                  <a:srgbClr val="002060"/>
                </a:solidFill>
                <a:latin typeface="微软雅黑" panose="020B0503020204020204" pitchFamily="34" charset="-122"/>
                <a:ea typeface="微软雅黑" panose="020B0503020204020204" pitchFamily="34" charset="-122"/>
              </a:rPr>
              <a:t>、安全培训教育效果评价报告（记录）；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5122" name="Picture 2" descr="I:\PPT图片素材大全170728\图片素材\图片素材\超高清商务小人背景透明png素材图片（67张）\商务领带人物1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91" y="511040"/>
            <a:ext cx="3899508" cy="620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181" y="1205442"/>
            <a:ext cx="7827335"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原始过程记录</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endParaRPr lang="en-US" altLang="zh-CN"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smtClean="0">
                <a:solidFill>
                  <a:srgbClr val="002060"/>
                </a:solidFill>
                <a:latin typeface="微软雅黑" panose="020B0503020204020204" pitchFamily="34" charset="-122"/>
                <a:ea typeface="微软雅黑" panose="020B0503020204020204" pitchFamily="34" charset="-122"/>
              </a:rPr>
              <a:t>31</a:t>
            </a:r>
            <a:r>
              <a:rPr lang="zh-CN" altLang="en-US" b="1" dirty="0" smtClean="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安全设施专人管理（检查）记录（可纳入安全员检查表、所在岗位负责人检查记录）；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32</a:t>
            </a:r>
            <a:r>
              <a:rPr lang="zh-CN" altLang="en-US" b="1" dirty="0">
                <a:solidFill>
                  <a:srgbClr val="002060"/>
                </a:solidFill>
                <a:latin typeface="微软雅黑" panose="020B0503020204020204" pitchFamily="34" charset="-122"/>
                <a:ea typeface="微软雅黑" panose="020B0503020204020204" pitchFamily="34" charset="-122"/>
              </a:rPr>
              <a:t>、安全设施检修记录；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33</a:t>
            </a:r>
            <a:r>
              <a:rPr lang="zh-CN" altLang="en-US" b="1" dirty="0">
                <a:solidFill>
                  <a:srgbClr val="002060"/>
                </a:solidFill>
                <a:latin typeface="微软雅黑" panose="020B0503020204020204" pitchFamily="34" charset="-122"/>
                <a:ea typeface="微软雅黑" panose="020B0503020204020204" pitchFamily="34" charset="-122"/>
              </a:rPr>
              <a:t>、安全阀、压力表校验记录（可制成表格形式，压力表校验记录表应包括名称、安装位置、测量范围、精度等级、编号、制造单位、校验日期、红线位置等内容；安全阀校验记录应包括安装位置、安全阀型号、工作压力、起跳压力、回座压力、校验日期、校验结果、下次校验日期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34</a:t>
            </a:r>
            <a:r>
              <a:rPr lang="zh-CN" altLang="en-US" b="1" dirty="0">
                <a:solidFill>
                  <a:srgbClr val="002060"/>
                </a:solidFill>
                <a:latin typeface="微软雅黑" panose="020B0503020204020204" pitchFamily="34" charset="-122"/>
                <a:ea typeface="微软雅黑" panose="020B0503020204020204" pitchFamily="34" charset="-122"/>
              </a:rPr>
              <a:t>、防雷防静电、易燃有毒气体浓度监测报警装置测量校验记录（报告）；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35</a:t>
            </a:r>
            <a:r>
              <a:rPr lang="zh-CN" altLang="en-US" b="1" dirty="0">
                <a:solidFill>
                  <a:srgbClr val="002060"/>
                </a:solidFill>
                <a:latin typeface="微软雅黑" panose="020B0503020204020204" pitchFamily="34" charset="-122"/>
                <a:ea typeface="微软雅黑" panose="020B0503020204020204" pitchFamily="34" charset="-122"/>
              </a:rPr>
              <a:t>、安全联锁装置试验维护记录；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36</a:t>
            </a:r>
            <a:r>
              <a:rPr lang="zh-CN" altLang="en-US" b="1" dirty="0">
                <a:solidFill>
                  <a:srgbClr val="002060"/>
                </a:solidFill>
                <a:latin typeface="微软雅黑" panose="020B0503020204020204" pitchFamily="34" charset="-122"/>
                <a:ea typeface="微软雅黑" panose="020B0503020204020204" pitchFamily="34" charset="-122"/>
              </a:rPr>
              <a:t>、关键装置、重点部位承包人承包点安全活动记录；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37</a:t>
            </a:r>
            <a:r>
              <a:rPr lang="zh-CN" altLang="en-US" b="1" dirty="0">
                <a:solidFill>
                  <a:srgbClr val="002060"/>
                </a:solidFill>
                <a:latin typeface="微软雅黑" panose="020B0503020204020204" pitchFamily="34" charset="-122"/>
                <a:ea typeface="微软雅黑" panose="020B0503020204020204" pitchFamily="34" charset="-122"/>
              </a:rPr>
              <a:t>、关键装置、重点部位年度安全检查报告；</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38</a:t>
            </a:r>
            <a:r>
              <a:rPr lang="zh-CN" altLang="en-US" b="1" dirty="0">
                <a:solidFill>
                  <a:srgbClr val="002060"/>
                </a:solidFill>
                <a:latin typeface="微软雅黑" panose="020B0503020204020204" pitchFamily="34" charset="-122"/>
                <a:ea typeface="微软雅黑" panose="020B0503020204020204" pitchFamily="34" charset="-122"/>
              </a:rPr>
              <a:t>、安全生产管理部门考核承包人到位情况记录；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39</a:t>
            </a:r>
            <a:r>
              <a:rPr lang="zh-CN" altLang="en-US" b="1" dirty="0">
                <a:solidFill>
                  <a:srgbClr val="002060"/>
                </a:solidFill>
                <a:latin typeface="微软雅黑" panose="020B0503020204020204" pitchFamily="34" charset="-122"/>
                <a:ea typeface="微软雅黑" panose="020B0503020204020204" pitchFamily="34" charset="-122"/>
              </a:rPr>
              <a:t>、检维修记录（包括年度（月）综合检修计划、日常检维修计划的落实情况）；</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40</a:t>
            </a:r>
            <a:r>
              <a:rPr lang="zh-CN" altLang="en-US" b="1" dirty="0">
                <a:solidFill>
                  <a:srgbClr val="002060"/>
                </a:solidFill>
                <a:latin typeface="微软雅黑" panose="020B0503020204020204" pitchFamily="34" charset="-122"/>
                <a:ea typeface="微软雅黑" panose="020B0503020204020204" pitchFamily="34" charset="-122"/>
              </a:rPr>
              <a:t>、检维修交出及验收单；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41</a:t>
            </a:r>
            <a:r>
              <a:rPr lang="zh-CN" altLang="en-US" b="1" dirty="0">
                <a:solidFill>
                  <a:srgbClr val="002060"/>
                </a:solidFill>
                <a:latin typeface="微软雅黑" panose="020B0503020204020204" pitchFamily="34" charset="-122"/>
                <a:ea typeface="微软雅黑" panose="020B0503020204020204" pitchFamily="34" charset="-122"/>
              </a:rPr>
              <a:t>、有关管理部门（如安全部门）对检维修现场检查记录；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r>
              <a:rPr lang="en-US" altLang="zh-CN" b="1" dirty="0">
                <a:solidFill>
                  <a:srgbClr val="002060"/>
                </a:solidFill>
                <a:latin typeface="微软雅黑" panose="020B0503020204020204" pitchFamily="34" charset="-122"/>
                <a:ea typeface="微软雅黑" panose="020B0503020204020204" pitchFamily="34" charset="-122"/>
              </a:rPr>
              <a:t>42</a:t>
            </a:r>
            <a:r>
              <a:rPr lang="zh-CN" altLang="en-US" b="1" dirty="0">
                <a:solidFill>
                  <a:srgbClr val="002060"/>
                </a:solidFill>
                <a:latin typeface="微软雅黑" panose="020B0503020204020204" pitchFamily="34" charset="-122"/>
                <a:ea typeface="微软雅黑" panose="020B0503020204020204" pitchFamily="34" charset="-122"/>
              </a:rPr>
              <a:t>、作业许可证存根（包括动火、进入受限空间、破土、临时用电、盲板抽堵、断路、登高、起重作业等）；</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5122" name="Picture 2" descr="I:\PPT图片素材大全170728\图片素材\图片素材\超高清商务小人背景透明png素材图片（67张）\商务领带人物1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91" y="511040"/>
            <a:ext cx="3899508" cy="620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原始过程记录</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7776863"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endParaRPr lang="en-US" altLang="zh-CN"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smtClean="0">
                <a:solidFill>
                  <a:srgbClr val="002060"/>
                </a:solidFill>
                <a:latin typeface="微软雅黑" panose="020B0503020204020204" pitchFamily="34" charset="-122"/>
                <a:ea typeface="微软雅黑" panose="020B0503020204020204" pitchFamily="34" charset="-122"/>
              </a:rPr>
              <a:t>41</a:t>
            </a:r>
            <a:r>
              <a:rPr lang="zh-CN" altLang="en-US" b="1" dirty="0" smtClean="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作业风险分析记录（可与作业证记录合并）；</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44</a:t>
            </a:r>
            <a:r>
              <a:rPr lang="zh-CN" altLang="en-US" b="1" dirty="0">
                <a:solidFill>
                  <a:srgbClr val="002060"/>
                </a:solidFill>
                <a:latin typeface="微软雅黑" panose="020B0503020204020204" pitchFamily="34" charset="-122"/>
                <a:ea typeface="微软雅黑" panose="020B0503020204020204" pitchFamily="34" charset="-122"/>
              </a:rPr>
              <a:t>、承包商施工作业现场安全管理（检查）记录；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45</a:t>
            </a:r>
            <a:r>
              <a:rPr lang="zh-CN" altLang="en-US" b="1" dirty="0">
                <a:solidFill>
                  <a:srgbClr val="002060"/>
                </a:solidFill>
                <a:latin typeface="微软雅黑" panose="020B0503020204020204" pitchFamily="34" charset="-122"/>
                <a:ea typeface="微软雅黑" panose="020B0503020204020204" pitchFamily="34" charset="-122"/>
              </a:rPr>
              <a:t>、危险化学品出入库记录；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46</a:t>
            </a:r>
            <a:r>
              <a:rPr lang="zh-CN" altLang="en-US" b="1" dirty="0">
                <a:solidFill>
                  <a:srgbClr val="002060"/>
                </a:solidFill>
                <a:latin typeface="微软雅黑" panose="020B0503020204020204" pitchFamily="34" charset="-122"/>
                <a:ea typeface="微软雅黑" panose="020B0503020204020204" pitchFamily="34" charset="-122"/>
              </a:rPr>
              <a:t>、变更（人员、工艺、技术、设施、机构等）申请及验收表（记录）；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47</a:t>
            </a:r>
            <a:r>
              <a:rPr lang="zh-CN" altLang="en-US" b="1" dirty="0">
                <a:solidFill>
                  <a:srgbClr val="002060"/>
                </a:solidFill>
                <a:latin typeface="微软雅黑" panose="020B0503020204020204" pitchFamily="34" charset="-122"/>
                <a:ea typeface="微软雅黑" panose="020B0503020204020204" pitchFamily="34" charset="-122"/>
              </a:rPr>
              <a:t>、应急咨询服务值班记录；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48</a:t>
            </a:r>
            <a:r>
              <a:rPr lang="zh-CN" altLang="en-US" b="1" dirty="0">
                <a:solidFill>
                  <a:srgbClr val="002060"/>
                </a:solidFill>
                <a:latin typeface="微软雅黑" panose="020B0503020204020204" pitchFamily="34" charset="-122"/>
                <a:ea typeface="微软雅黑" panose="020B0503020204020204" pitchFamily="34" charset="-122"/>
              </a:rPr>
              <a:t>、“一书一签”培训记录；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49</a:t>
            </a:r>
            <a:r>
              <a:rPr lang="zh-CN" altLang="en-US" b="1" dirty="0">
                <a:solidFill>
                  <a:srgbClr val="002060"/>
                </a:solidFill>
                <a:latin typeface="微软雅黑" panose="020B0503020204020204" pitchFamily="34" charset="-122"/>
                <a:ea typeface="微软雅黑" panose="020B0503020204020204" pitchFamily="34" charset="-122"/>
              </a:rPr>
              <a:t>、产品“一书一签”发放记录；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50</a:t>
            </a:r>
            <a:r>
              <a:rPr lang="zh-CN" altLang="en-US" b="1" dirty="0">
                <a:solidFill>
                  <a:srgbClr val="002060"/>
                </a:solidFill>
                <a:latin typeface="微软雅黑" panose="020B0503020204020204" pitchFamily="34" charset="-122"/>
                <a:ea typeface="微软雅黑" panose="020B0503020204020204" pitchFamily="34" charset="-122"/>
              </a:rPr>
              <a:t>、作业场所职业危害因素定期检测记录；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51</a:t>
            </a:r>
            <a:r>
              <a:rPr lang="zh-CN" altLang="en-US" b="1" dirty="0">
                <a:solidFill>
                  <a:srgbClr val="002060"/>
                </a:solidFill>
                <a:latin typeface="微软雅黑" panose="020B0503020204020204" pitchFamily="34" charset="-122"/>
                <a:ea typeface="微软雅黑" panose="020B0503020204020204" pitchFamily="34" charset="-122"/>
              </a:rPr>
              <a:t>、劳动防护用品（器具）定期校验及检查记录；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52</a:t>
            </a:r>
            <a:r>
              <a:rPr lang="zh-CN" altLang="en-US" b="1" dirty="0">
                <a:solidFill>
                  <a:srgbClr val="002060"/>
                </a:solidFill>
                <a:latin typeface="微软雅黑" panose="020B0503020204020204" pitchFamily="34" charset="-122"/>
                <a:ea typeface="微软雅黑" panose="020B0503020204020204" pitchFamily="34" charset="-122"/>
              </a:rPr>
              <a:t>、应急抢险与救援记录、防护器具使用情况记录；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53</a:t>
            </a:r>
            <a:r>
              <a:rPr lang="zh-CN" altLang="en-US" b="1" dirty="0">
                <a:solidFill>
                  <a:srgbClr val="002060"/>
                </a:solidFill>
                <a:latin typeface="微软雅黑" panose="020B0503020204020204" pitchFamily="34" charset="-122"/>
                <a:ea typeface="微软雅黑" panose="020B0503020204020204" pitchFamily="34" charset="-122"/>
              </a:rPr>
              <a:t>、应急救援器材检查维护记录（可放在专柜中，定期收集存档）；</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54</a:t>
            </a:r>
            <a:r>
              <a:rPr lang="zh-CN" altLang="en-US" b="1" dirty="0">
                <a:solidFill>
                  <a:srgbClr val="002060"/>
                </a:solidFill>
                <a:latin typeface="微软雅黑" panose="020B0503020204020204" pitchFamily="34" charset="-122"/>
                <a:ea typeface="微软雅黑" panose="020B0503020204020204" pitchFamily="34" charset="-122"/>
              </a:rPr>
              <a:t>、安全警示标志标识检查维修记录；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55</a:t>
            </a:r>
            <a:r>
              <a:rPr lang="zh-CN" altLang="en-US" b="1" dirty="0">
                <a:solidFill>
                  <a:srgbClr val="002060"/>
                </a:solidFill>
                <a:latin typeface="微软雅黑" panose="020B0503020204020204" pitchFamily="34" charset="-122"/>
                <a:ea typeface="微软雅黑" panose="020B0503020204020204" pitchFamily="34" charset="-122"/>
              </a:rPr>
              <a:t>、各类安全检查表（记录）；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56</a:t>
            </a:r>
            <a:r>
              <a:rPr lang="zh-CN" altLang="en-US" b="1" dirty="0">
                <a:solidFill>
                  <a:srgbClr val="002060"/>
                </a:solidFill>
                <a:latin typeface="微软雅黑" panose="020B0503020204020204" pitchFamily="34" charset="-122"/>
                <a:ea typeface="微软雅黑" panose="020B0503020204020204" pitchFamily="34" charset="-122"/>
              </a:rPr>
              <a:t>、隐患整改通知书；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57</a:t>
            </a:r>
            <a:r>
              <a:rPr lang="zh-CN" altLang="en-US" b="1" dirty="0">
                <a:solidFill>
                  <a:srgbClr val="002060"/>
                </a:solidFill>
                <a:latin typeface="微软雅黑" panose="020B0503020204020204" pitchFamily="34" charset="-122"/>
                <a:ea typeface="微软雅黑" panose="020B0503020204020204" pitchFamily="34" charset="-122"/>
              </a:rPr>
              <a:t>、隐患整改验收及实施效果验证记录；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r>
              <a:rPr lang="en-US" altLang="zh-CN" b="1" dirty="0">
                <a:solidFill>
                  <a:srgbClr val="002060"/>
                </a:solidFill>
                <a:latin typeface="微软雅黑" panose="020B0503020204020204" pitchFamily="34" charset="-122"/>
                <a:ea typeface="微软雅黑" panose="020B0503020204020204" pitchFamily="34" charset="-122"/>
              </a:rPr>
              <a:t>58</a:t>
            </a:r>
            <a:r>
              <a:rPr lang="zh-CN" altLang="en-US" b="1" dirty="0">
                <a:solidFill>
                  <a:srgbClr val="002060"/>
                </a:solidFill>
                <a:latin typeface="微软雅黑" panose="020B0503020204020204" pitchFamily="34" charset="-122"/>
                <a:ea typeface="微软雅黑" panose="020B0503020204020204" pitchFamily="34" charset="-122"/>
              </a:rPr>
              <a:t>、安全标准化绩效考核记录。</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4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5122" name="Picture 2" descr="I:\PPT图片素材大全170728\图片素材\图片素材\超高清商务小人背景透明png素材图片（67张）\商务领带人物1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91" y="511040"/>
            <a:ext cx="3899508" cy="620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07</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其他资料</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其他资料</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12025335"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endParaRPr lang="en-US" altLang="zh-CN" b="1" dirty="0">
              <a:solidFill>
                <a:srgbClr val="002060"/>
              </a:solidFill>
              <a:latin typeface="微软雅黑" panose="020B0503020204020204" pitchFamily="34" charset="-122"/>
              <a:ea typeface="微软雅黑" panose="020B0503020204020204" pitchFamily="34" charset="-122"/>
            </a:endParaRPr>
          </a:p>
          <a:p>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、安全标准化实施方案及推进过程相关资料；</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、文件化的安全生产方针、目标；</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、企业主要负责人安全承诺书（亲笔签名）；</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、企业各级、各类人员年度安全目标责任书（内容有针对性，不能千篇一律）；</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、建立安全生产委员会的书面文件；</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、安全管理网络体系框图；</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、主要负责人、安全生产管理人员安全资格证书；</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、特种作业人员、安全培训合格证书；</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、安全费用提取的标准资料；</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11</a:t>
            </a:r>
            <a:r>
              <a:rPr lang="zh-CN" altLang="en-US" b="1" dirty="0">
                <a:solidFill>
                  <a:srgbClr val="002060"/>
                </a:solidFill>
                <a:latin typeface="微软雅黑" panose="020B0503020204020204" pitchFamily="34" charset="-122"/>
                <a:ea typeface="微软雅黑" panose="020B0503020204020204" pitchFamily="34" charset="-122"/>
              </a:rPr>
              <a:t>、工伤保险缴费凭证；</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12</a:t>
            </a:r>
            <a:r>
              <a:rPr lang="zh-CN" altLang="en-US" b="1" dirty="0">
                <a:solidFill>
                  <a:srgbClr val="002060"/>
                </a:solidFill>
                <a:latin typeface="微软雅黑" panose="020B0503020204020204" pitchFamily="34" charset="-122"/>
                <a:ea typeface="微软雅黑" panose="020B0503020204020204" pitchFamily="34" charset="-122"/>
              </a:rPr>
              <a:t>、生产设施建设“三同时”文件、建设“六阶段”的资料和审查意见；</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、各种报警器、检测仪器的说明书；</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14</a:t>
            </a:r>
            <a:r>
              <a:rPr lang="zh-CN" altLang="en-US" b="1" dirty="0">
                <a:solidFill>
                  <a:srgbClr val="002060"/>
                </a:solidFill>
                <a:latin typeface="微软雅黑" panose="020B0503020204020204" pitchFamily="34" charset="-122"/>
                <a:ea typeface="微软雅黑" panose="020B0503020204020204" pitchFamily="34" charset="-122"/>
              </a:rPr>
              <a:t>、安全阀、压力表、温度计、液位计等安全附件的技术资料；</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15</a:t>
            </a:r>
            <a:r>
              <a:rPr lang="zh-CN" altLang="en-US" b="1" dirty="0">
                <a:solidFill>
                  <a:srgbClr val="002060"/>
                </a:solidFill>
                <a:latin typeface="微软雅黑" panose="020B0503020204020204" pitchFamily="34" charset="-122"/>
                <a:ea typeface="微软雅黑" panose="020B0503020204020204" pitchFamily="34" charset="-122"/>
              </a:rPr>
              <a:t>、特种设备定期检验报告；</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16</a:t>
            </a:r>
            <a:r>
              <a:rPr lang="zh-CN" altLang="en-US" b="1" dirty="0">
                <a:solidFill>
                  <a:srgbClr val="002060"/>
                </a:solidFill>
                <a:latin typeface="微软雅黑" panose="020B0503020204020204" pitchFamily="34" charset="-122"/>
                <a:ea typeface="微软雅黑" panose="020B0503020204020204" pitchFamily="34" charset="-122"/>
              </a:rPr>
              <a:t>、多个承包商交叉作业的安全管理协议（可写入合同中）；</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17</a:t>
            </a:r>
            <a:r>
              <a:rPr lang="zh-CN" altLang="en-US" b="1" dirty="0">
                <a:solidFill>
                  <a:srgbClr val="002060"/>
                </a:solidFill>
                <a:latin typeface="微软雅黑" panose="020B0503020204020204" pitchFamily="34" charset="-122"/>
                <a:ea typeface="微软雅黑" panose="020B0503020204020204" pitchFamily="34" charset="-122"/>
              </a:rPr>
              <a:t>、生产设施拆除方案、风险评价以及报废验收资料；</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18</a:t>
            </a:r>
            <a:r>
              <a:rPr lang="zh-CN" altLang="en-US" b="1" dirty="0">
                <a:solidFill>
                  <a:srgbClr val="002060"/>
                </a:solidFill>
                <a:latin typeface="微软雅黑" panose="020B0503020204020204" pitchFamily="34" charset="-122"/>
                <a:ea typeface="微软雅黑" panose="020B0503020204020204" pitchFamily="34" charset="-122"/>
              </a:rPr>
              <a:t>、承包商施工现场管理情况的资料（入厂证管理、培训教育管理、各种作业活动相关手续的管理、施工人员劳动保护用品管理、安全设施管理、安全联席会议管理、安全检查管理等）；</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19</a:t>
            </a:r>
            <a:r>
              <a:rPr lang="zh-CN" altLang="en-US" b="1" dirty="0">
                <a:solidFill>
                  <a:srgbClr val="002060"/>
                </a:solidFill>
                <a:latin typeface="微软雅黑" panose="020B0503020204020204" pitchFamily="34" charset="-122"/>
                <a:ea typeface="微软雅黑" panose="020B0503020204020204" pitchFamily="34" charset="-122"/>
              </a:rPr>
              <a:t>、职业危害申报表；</a:t>
            </a:r>
            <a:endParaRPr lang="zh-CN" altLang="en-US" b="1" dirty="0">
              <a:solidFill>
                <a:srgbClr val="002060"/>
              </a:solidFill>
              <a:latin typeface="微软雅黑" panose="020B0503020204020204" pitchFamily="34" charset="-122"/>
              <a:ea typeface="微软雅黑" panose="020B0503020204020204" pitchFamily="34" charset="-122"/>
            </a:endParaRPr>
          </a:p>
          <a:p>
            <a:r>
              <a:rPr lang="en-US" altLang="zh-CN" b="1" dirty="0">
                <a:solidFill>
                  <a:srgbClr val="002060"/>
                </a:solidFill>
                <a:latin typeface="微软雅黑" panose="020B0503020204020204" pitchFamily="34" charset="-122"/>
                <a:ea typeface="微软雅黑" panose="020B0503020204020204" pitchFamily="34" charset="-122"/>
              </a:rPr>
              <a:t>20</a:t>
            </a:r>
            <a:r>
              <a:rPr lang="zh-CN" altLang="en-US" b="1" dirty="0">
                <a:solidFill>
                  <a:srgbClr val="002060"/>
                </a:solidFill>
                <a:latin typeface="微软雅黑" panose="020B0503020204020204" pitchFamily="34" charset="-122"/>
                <a:ea typeface="微软雅黑" panose="020B0503020204020204" pitchFamily="34" charset="-122"/>
              </a:rPr>
              <a:t>、事故调查处理报告（含未遂事故）。</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5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25719" y="505651"/>
            <a:ext cx="2952328" cy="62295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08</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安全检查表</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安全检查表</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485160" y="1528093"/>
            <a:ext cx="3744416" cy="41764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、各级综合检查；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、专业检查；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、季节性检查；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、节假日检查；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、四不两直突击检查；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、日常检查。</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2958" y="1024036"/>
            <a:ext cx="3255173" cy="59297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134350" y="4375785"/>
            <a:ext cx="4280535" cy="16706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301477" y="472275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H_Others_1"/>
          <p:cNvSpPr txBox="1"/>
          <p:nvPr>
            <p:custDataLst>
              <p:tags r:id="rId1"/>
            </p:custDataLst>
          </p:nvPr>
        </p:nvSpPr>
        <p:spPr>
          <a:xfrm>
            <a:off x="2228414" y="96023"/>
            <a:ext cx="1477328" cy="3794592"/>
          </a:xfrm>
          <a:prstGeom prst="rect">
            <a:avLst/>
          </a:prstGeom>
          <a:noFill/>
        </p:spPr>
        <p:txBody>
          <a:bodyPr vert="eaVert" wrap="square" lIns="0" tIns="0" rIns="0" bIns="0" rtlCol="0" anchor="ctr" anchorCtr="0">
            <a:spAutoFit/>
          </a:bodyPr>
          <a:lstStyle/>
          <a:p>
            <a:pPr algn="ctr"/>
            <a:r>
              <a:rPr lang="zh-CN" altLang="en-US" sz="96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9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2"/>
          <p:cNvSpPr txBox="1"/>
          <p:nvPr>
            <p:custDataLst>
              <p:tags r:id="rId2"/>
            </p:custDataLst>
          </p:nvPr>
        </p:nvSpPr>
        <p:spPr>
          <a:xfrm rot="5400000">
            <a:off x="463038" y="1716320"/>
            <a:ext cx="3299296" cy="553998"/>
          </a:xfrm>
          <a:prstGeom prst="rect">
            <a:avLst/>
          </a:prstGeom>
          <a:noFill/>
        </p:spPr>
        <p:txBody>
          <a:bodyPr wrap="square" lIns="0" tIns="0" rIns="0" bIns="0">
            <a:spAutoFit/>
          </a:bodyPr>
          <a:lstStyle/>
          <a:p>
            <a:pPr algn="ctr">
              <a:defRPr/>
            </a:pPr>
            <a:r>
              <a:rPr lang="en-US" altLang="zh-CN" sz="3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MH_Number_1"/>
          <p:cNvSpPr/>
          <p:nvPr>
            <p:custDataLst>
              <p:tags r:id="rId3"/>
            </p:custDataLst>
          </p:nvPr>
        </p:nvSpPr>
        <p:spPr>
          <a:xfrm>
            <a:off x="6220490" y="898962"/>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8" name="MH_Entry_1"/>
          <p:cNvSpPr/>
          <p:nvPr>
            <p:custDataLst>
              <p:tags r:id="rId4"/>
            </p:custDataLst>
          </p:nvPr>
        </p:nvSpPr>
        <p:spPr>
          <a:xfrm>
            <a:off x="6789415" y="880021"/>
            <a:ext cx="333104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安全生产规章制度</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MH_Number_2"/>
          <p:cNvSpPr/>
          <p:nvPr>
            <p:custDataLst>
              <p:tags r:id="rId5"/>
            </p:custDataLst>
          </p:nvPr>
        </p:nvSpPr>
        <p:spPr>
          <a:xfrm>
            <a:off x="6220490" y="1578545"/>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0" name="MH_Entry_2"/>
          <p:cNvSpPr/>
          <p:nvPr>
            <p:custDataLst>
              <p:tags r:id="rId6"/>
            </p:custDataLst>
          </p:nvPr>
        </p:nvSpPr>
        <p:spPr>
          <a:xfrm>
            <a:off x="6789415" y="1561793"/>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安全工作台账</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Number_3"/>
          <p:cNvSpPr/>
          <p:nvPr>
            <p:custDataLst>
              <p:tags r:id="rId7"/>
            </p:custDataLst>
          </p:nvPr>
        </p:nvSpPr>
        <p:spPr>
          <a:xfrm>
            <a:off x="6220490" y="2258128"/>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2" name="MH_Entry_3"/>
          <p:cNvSpPr/>
          <p:nvPr>
            <p:custDataLst>
              <p:tags r:id="rId8"/>
            </p:custDataLst>
          </p:nvPr>
        </p:nvSpPr>
        <p:spPr>
          <a:xfrm>
            <a:off x="6789415" y="2243565"/>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安全档案</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MH_Number_4"/>
          <p:cNvSpPr/>
          <p:nvPr>
            <p:custDataLst>
              <p:tags r:id="rId9"/>
            </p:custDataLst>
          </p:nvPr>
        </p:nvSpPr>
        <p:spPr>
          <a:xfrm>
            <a:off x="6220490" y="2937712"/>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 name="MH_Entry_4"/>
          <p:cNvSpPr/>
          <p:nvPr>
            <p:custDataLst>
              <p:tags r:id="rId10"/>
            </p:custDataLst>
          </p:nvPr>
        </p:nvSpPr>
        <p:spPr>
          <a:xfrm>
            <a:off x="6789415" y="2925336"/>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计划与总结</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1"/>
          <p:cNvSpPr/>
          <p:nvPr>
            <p:custDataLst>
              <p:tags r:id="rId11"/>
            </p:custDataLst>
          </p:nvPr>
        </p:nvSpPr>
        <p:spPr>
          <a:xfrm>
            <a:off x="6245565" y="3655737"/>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1"/>
          <p:cNvSpPr/>
          <p:nvPr>
            <p:custDataLst>
              <p:tags r:id="rId12"/>
            </p:custDataLst>
          </p:nvPr>
        </p:nvSpPr>
        <p:spPr>
          <a:xfrm>
            <a:off x="6814490" y="3636796"/>
            <a:ext cx="333104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应急预案及演练</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2"/>
          <p:cNvSpPr/>
          <p:nvPr>
            <p:custDataLst>
              <p:tags r:id="rId13"/>
            </p:custDataLst>
          </p:nvPr>
        </p:nvSpPr>
        <p:spPr>
          <a:xfrm>
            <a:off x="6245565" y="4335320"/>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6</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Entry_2"/>
          <p:cNvSpPr/>
          <p:nvPr>
            <p:custDataLst>
              <p:tags r:id="rId14"/>
            </p:custDataLst>
          </p:nvPr>
        </p:nvSpPr>
        <p:spPr>
          <a:xfrm>
            <a:off x="6814490" y="4318568"/>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原始过程记录</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3"/>
          <p:cNvSpPr/>
          <p:nvPr>
            <p:custDataLst>
              <p:tags r:id="rId15"/>
            </p:custDataLst>
          </p:nvPr>
        </p:nvSpPr>
        <p:spPr>
          <a:xfrm>
            <a:off x="6245565" y="5014903"/>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7</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MH_Entry_3"/>
          <p:cNvSpPr/>
          <p:nvPr>
            <p:custDataLst>
              <p:tags r:id="rId16"/>
            </p:custDataLst>
          </p:nvPr>
        </p:nvSpPr>
        <p:spPr>
          <a:xfrm>
            <a:off x="6814490" y="5000340"/>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其他资料</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4"/>
          <p:cNvSpPr/>
          <p:nvPr>
            <p:custDataLst>
              <p:tags r:id="rId17"/>
            </p:custDataLst>
          </p:nvPr>
        </p:nvSpPr>
        <p:spPr>
          <a:xfrm>
            <a:off x="6245565" y="5694487"/>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4"/>
          <p:cNvSpPr/>
          <p:nvPr>
            <p:custDataLst>
              <p:tags r:id="rId18"/>
            </p:custDataLst>
          </p:nvPr>
        </p:nvSpPr>
        <p:spPr>
          <a:xfrm>
            <a:off x="6814490" y="5682111"/>
            <a:ext cx="35253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安全检查表</a:t>
            </a:r>
            <a:endParaRPr lang="zh-CN" altLang="en-US" sz="24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by="(-#ppt_w*2)" calcmode="lin" valueType="num">
                                      <p:cBhvr rctx="PPT">
                                        <p:cTn id="7" dur="500" autoRev="1" fill="hold">
                                          <p:stCondLst>
                                            <p:cond delay="0"/>
                                          </p:stCondLst>
                                        </p:cTn>
                                        <p:tgtEl>
                                          <p:spTgt spid="45"/>
                                        </p:tgtEl>
                                        <p:attrNameLst>
                                          <p:attrName>ppt_w</p:attrName>
                                        </p:attrNameLst>
                                      </p:cBhvr>
                                    </p:anim>
                                    <p:anim by="(#ppt_w*0.50)" calcmode="lin" valueType="num">
                                      <p:cBhvr>
                                        <p:cTn id="8" dur="500" decel="50000" autoRev="1" fill="hold">
                                          <p:stCondLst>
                                            <p:cond delay="0"/>
                                          </p:stCondLst>
                                        </p:cTn>
                                        <p:tgtEl>
                                          <p:spTgt spid="45"/>
                                        </p:tgtEl>
                                        <p:attrNameLst>
                                          <p:attrName>ppt_x</p:attrName>
                                        </p:attrNameLst>
                                      </p:cBhvr>
                                    </p:anim>
                                    <p:anim from="(-#ppt_h/2)" to="(#ppt_y)" calcmode="lin" valueType="num">
                                      <p:cBhvr>
                                        <p:cTn id="9" dur="1000" fill="hold">
                                          <p:stCondLst>
                                            <p:cond delay="0"/>
                                          </p:stCondLst>
                                        </p:cTn>
                                        <p:tgtEl>
                                          <p:spTgt spid="45"/>
                                        </p:tgtEl>
                                        <p:attrNameLst>
                                          <p:attrName>ppt_y</p:attrName>
                                        </p:attrNameLst>
                                      </p:cBhvr>
                                    </p:anim>
                                    <p:animRot by="21600000">
                                      <p:cBhvr>
                                        <p:cTn id="10" dur="1000" fill="hold">
                                          <p:stCondLst>
                                            <p:cond delay="0"/>
                                          </p:stCondLst>
                                        </p:cTn>
                                        <p:tgtEl>
                                          <p:spTgt spid="4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by="(-#ppt_w*2)" calcmode="lin" valueType="num">
                                      <p:cBhvr rctx="PPT">
                                        <p:cTn id="13" dur="500" autoRev="1" fill="hold">
                                          <p:stCondLst>
                                            <p:cond delay="0"/>
                                          </p:stCondLst>
                                        </p:cTn>
                                        <p:tgtEl>
                                          <p:spTgt spid="46"/>
                                        </p:tgtEl>
                                        <p:attrNameLst>
                                          <p:attrName>ppt_w</p:attrName>
                                        </p:attrNameLst>
                                      </p:cBhvr>
                                    </p:anim>
                                    <p:anim by="(#ppt_w*0.50)" calcmode="lin" valueType="num">
                                      <p:cBhvr>
                                        <p:cTn id="14" dur="500" decel="50000" autoRev="1" fill="hold">
                                          <p:stCondLst>
                                            <p:cond delay="0"/>
                                          </p:stCondLst>
                                        </p:cTn>
                                        <p:tgtEl>
                                          <p:spTgt spid="46"/>
                                        </p:tgtEl>
                                        <p:attrNameLst>
                                          <p:attrName>ppt_x</p:attrName>
                                        </p:attrNameLst>
                                      </p:cBhvr>
                                    </p:anim>
                                    <p:anim from="(-#ppt_h/2)" to="(#ppt_y)" calcmode="lin" valueType="num">
                                      <p:cBhvr>
                                        <p:cTn id="15" dur="1000" fill="hold">
                                          <p:stCondLst>
                                            <p:cond delay="0"/>
                                          </p:stCondLst>
                                        </p:cTn>
                                        <p:tgtEl>
                                          <p:spTgt spid="46"/>
                                        </p:tgtEl>
                                        <p:attrNameLst>
                                          <p:attrName>ppt_y</p:attrName>
                                        </p:attrNameLst>
                                      </p:cBhvr>
                                    </p:anim>
                                    <p:animRot by="21600000">
                                      <p:cBhvr>
                                        <p:cTn id="16" dur="1000" fill="hold">
                                          <p:stCondLst>
                                            <p:cond delay="0"/>
                                          </p:stCondLst>
                                        </p:cTn>
                                        <p:tgtEl>
                                          <p:spTgt spid="4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down)">
                                      <p:cBhvr>
                                        <p:cTn id="46" dur="500"/>
                                        <p:tgtEl>
                                          <p:spTgt spid="5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animBg="1"/>
      <p:bldP spid="49" grpId="0" animBg="1"/>
      <p:bldP spid="50" grpId="0" animBg="1"/>
      <p:bldP spid="51" grpId="0" animBg="1"/>
      <p:bldP spid="52" grpId="0" animBg="1"/>
      <p:bldP spid="53" grpId="0" animBg="1"/>
      <p:bldP spid="54"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05214"/>
            <a:ext cx="4514848" cy="59093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安全生产规章制度</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安全生产规章制度</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800016" y="1024037"/>
            <a:ext cx="7285543" cy="5400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CN" altLang="en-US" b="1" dirty="0" smtClean="0">
                <a:solidFill>
                  <a:srgbClr val="002060"/>
                </a:solidFill>
                <a:latin typeface="微软雅黑" panose="020B0503020204020204" pitchFamily="34" charset="-122"/>
                <a:ea typeface="微软雅黑" panose="020B0503020204020204" pitchFamily="34" charset="-122"/>
              </a:rPr>
              <a:t>（</a:t>
            </a: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smtClean="0">
                <a:solidFill>
                  <a:srgbClr val="002060"/>
                </a:solidFill>
                <a:latin typeface="微软雅黑" panose="020B0503020204020204" pitchFamily="34" charset="-122"/>
                <a:ea typeface="微软雅黑" panose="020B0503020204020204" pitchFamily="34" charset="-122"/>
              </a:rPr>
              <a:t>安全生产</a:t>
            </a:r>
            <a:r>
              <a:rPr lang="zh-CN" altLang="en-US" b="1" dirty="0">
                <a:solidFill>
                  <a:srgbClr val="002060"/>
                </a:solidFill>
                <a:latin typeface="微软雅黑" panose="020B0503020204020204" pitchFamily="34" charset="-122"/>
                <a:ea typeface="微软雅黑" panose="020B0503020204020204" pitchFamily="34" charset="-122"/>
              </a:rPr>
              <a:t>责任制度；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）安全培训教育制度；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）安全检查和隐患整改管理制度；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）安全检维修管理制度；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）安全作业管理制度（含八大危险作业）；</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）危险化学品安全管理制度；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）生产设施安全管理制度</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可做成一个通用制度，下含特种设备安全管理制度、建</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构</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物安全管理制度、电气安全管理制度、安全防护设施管理制度、劳保用品管理制度、消防及应急设施及器材装备管理制度、监视和测量装置管制度</a:t>
            </a: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）安全投入保障制度（安全生产费用管理制度）；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）劳动防护用品（具）和保健品发放管理制度；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）事故管理制度（包括事故报告制度）；</a:t>
            </a: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1026" name="Picture 2" descr="I:\PPT图片素材大全170728\图片素材\图片素材\超高清商务小人背景透明png素材图片（67张）\男性小人 (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05639" y="559519"/>
            <a:ext cx="2952328" cy="5660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安全生产规章制度</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800016" y="1024037"/>
            <a:ext cx="7285543" cy="5400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smtClean="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11</a:t>
            </a:r>
            <a:r>
              <a:rPr lang="zh-CN" altLang="en-US" b="1" dirty="0">
                <a:solidFill>
                  <a:srgbClr val="002060"/>
                </a:solidFill>
                <a:latin typeface="微软雅黑" panose="020B0503020204020204" pitchFamily="34" charset="-122"/>
                <a:ea typeface="微软雅黑" panose="020B0503020204020204" pitchFamily="34" charset="-122"/>
              </a:rPr>
              <a:t>）职业卫生管理制度；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12</a:t>
            </a:r>
            <a:r>
              <a:rPr lang="zh-CN" altLang="en-US" b="1" dirty="0">
                <a:solidFill>
                  <a:srgbClr val="002060"/>
                </a:solidFill>
                <a:latin typeface="微软雅黑" panose="020B0503020204020204" pitchFamily="34" charset="-122"/>
                <a:ea typeface="微软雅黑" panose="020B0503020204020204" pitchFamily="34" charset="-122"/>
              </a:rPr>
              <a:t>）仓库、罐区安全管理制度；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）安全生产会议管理制度；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14</a:t>
            </a:r>
            <a:r>
              <a:rPr lang="zh-CN" altLang="en-US" b="1" dirty="0">
                <a:solidFill>
                  <a:srgbClr val="002060"/>
                </a:solidFill>
                <a:latin typeface="微软雅黑" panose="020B0503020204020204" pitchFamily="34" charset="-122"/>
                <a:ea typeface="微软雅黑" panose="020B0503020204020204" pitchFamily="34" charset="-122"/>
              </a:rPr>
              <a:t>）剧毒化学品安全管理制度</a:t>
            </a:r>
            <a:r>
              <a:rPr lang="en-US" altLang="zh-CN" b="1" dirty="0">
                <a:solidFill>
                  <a:srgbClr val="002060"/>
                </a:solidFill>
                <a:latin typeface="微软雅黑" panose="020B0503020204020204" pitchFamily="34" charset="-122"/>
                <a:ea typeface="微软雅黑" panose="020B0503020204020204" pitchFamily="34" charset="-122"/>
              </a:rPr>
              <a:t>;</a:t>
            </a:r>
            <a:endParaRPr lang="en-US" altLang="zh-CN"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15</a:t>
            </a:r>
            <a:r>
              <a:rPr lang="zh-CN" altLang="en-US" b="1" dirty="0">
                <a:solidFill>
                  <a:srgbClr val="002060"/>
                </a:solidFill>
                <a:latin typeface="微软雅黑" panose="020B0503020204020204" pitchFamily="34" charset="-122"/>
                <a:ea typeface="微软雅黑" panose="020B0503020204020204" pitchFamily="34" charset="-122"/>
              </a:rPr>
              <a:t>）安全生产奖惩管理制度；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16</a:t>
            </a:r>
            <a:r>
              <a:rPr lang="zh-CN" altLang="en-US" b="1" dirty="0">
                <a:solidFill>
                  <a:srgbClr val="002060"/>
                </a:solidFill>
                <a:latin typeface="微软雅黑" panose="020B0503020204020204" pitchFamily="34" charset="-122"/>
                <a:ea typeface="微软雅黑" panose="020B0503020204020204" pitchFamily="34" charset="-122"/>
              </a:rPr>
              <a:t>）防火、防爆、防尘、防毒管理制度；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17</a:t>
            </a:r>
            <a:r>
              <a:rPr lang="zh-CN" altLang="en-US" b="1" dirty="0">
                <a:solidFill>
                  <a:srgbClr val="002060"/>
                </a:solidFill>
                <a:latin typeface="微软雅黑" panose="020B0503020204020204" pitchFamily="34" charset="-122"/>
                <a:ea typeface="微软雅黑" panose="020B0503020204020204" pitchFamily="34" charset="-122"/>
              </a:rPr>
              <a:t>）消防管理制度；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18</a:t>
            </a:r>
            <a:r>
              <a:rPr lang="zh-CN" altLang="en-US" b="1" dirty="0">
                <a:solidFill>
                  <a:srgbClr val="002060"/>
                </a:solidFill>
                <a:latin typeface="微软雅黑" panose="020B0503020204020204" pitchFamily="34" charset="-122"/>
                <a:ea typeface="微软雅黑" panose="020B0503020204020204" pitchFamily="34" charset="-122"/>
              </a:rPr>
              <a:t>）禁火、禁烟管理制度（可纳入防火防爆管理制度）；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19</a:t>
            </a:r>
            <a:r>
              <a:rPr lang="zh-CN" altLang="en-US" b="1" dirty="0">
                <a:solidFill>
                  <a:srgbClr val="002060"/>
                </a:solidFill>
                <a:latin typeface="微软雅黑" panose="020B0503020204020204" pitchFamily="34" charset="-122"/>
                <a:ea typeface="微软雅黑" panose="020B0503020204020204" pitchFamily="34" charset="-122"/>
              </a:rPr>
              <a:t>）特种作业人员管理制度。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3000"/>
              </a:lnSpc>
            </a:pP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1026" name="Picture 2" descr="I:\PPT图片素材大全170728\图片素材\图片素材\超高清商务小人背景透明png素材图片（67张）\男性小人 (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05639" y="559519"/>
            <a:ext cx="2952328" cy="5660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安全生产规章制度</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800016" y="1024037"/>
            <a:ext cx="7573575" cy="5400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zh-CN" altLang="en-US" b="1" dirty="0" smtClean="0">
                <a:solidFill>
                  <a:srgbClr val="002060"/>
                </a:solidFill>
                <a:latin typeface="微软雅黑" panose="020B0503020204020204" pitchFamily="34" charset="-122"/>
                <a:ea typeface="微软雅黑" panose="020B0503020204020204" pitchFamily="34" charset="-122"/>
              </a:rPr>
              <a:t>其他</a:t>
            </a:r>
            <a:r>
              <a:rPr lang="zh-CN" altLang="en-US" b="1" dirty="0">
                <a:solidFill>
                  <a:srgbClr val="002060"/>
                </a:solidFill>
                <a:latin typeface="微软雅黑" panose="020B0503020204020204" pitchFamily="34" charset="-122"/>
                <a:ea typeface="微软雅黑" panose="020B0503020204020204" pitchFamily="34" charset="-122"/>
              </a:rPr>
              <a:t>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、安全生产委员会（安全领导小组）章程；</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、安全责任考核制度（应规定考核职责、频次、方法、标准、奖惩办法等）；（纳入安标绩效考核制度中）</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、风险评价程序或指导书；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、重大危险源管理制度；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、识别和获取适用的安全生产法律法规标准的管理制度；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、建设项目安全设施“三同时”管理制度；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7</a:t>
            </a:r>
            <a:r>
              <a:rPr lang="zh-CN" altLang="en-US" b="1" dirty="0">
                <a:solidFill>
                  <a:srgbClr val="002060"/>
                </a:solidFill>
                <a:latin typeface="微软雅黑" panose="020B0503020204020204" pitchFamily="34" charset="-122"/>
                <a:ea typeface="微软雅黑" panose="020B0503020204020204" pitchFamily="34" charset="-122"/>
              </a:rPr>
              <a:t>、关键装置、重点部位安全管理制度；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8</a:t>
            </a:r>
            <a:r>
              <a:rPr lang="zh-CN" altLang="en-US" b="1" dirty="0">
                <a:solidFill>
                  <a:srgbClr val="002060"/>
                </a:solidFill>
                <a:latin typeface="微软雅黑" panose="020B0503020204020204" pitchFamily="34" charset="-122"/>
                <a:ea typeface="微软雅黑" panose="020B0503020204020204" pitchFamily="34" charset="-122"/>
              </a:rPr>
              <a:t>、监视和测量设备管理制度；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9</a:t>
            </a:r>
            <a:r>
              <a:rPr lang="zh-CN" altLang="en-US" b="1" dirty="0">
                <a:solidFill>
                  <a:srgbClr val="002060"/>
                </a:solidFill>
                <a:latin typeface="微软雅黑" panose="020B0503020204020204" pitchFamily="34" charset="-122"/>
                <a:ea typeface="微软雅黑" panose="020B0503020204020204" pitchFamily="34" charset="-122"/>
              </a:rPr>
              <a:t>、生产设施安全拆除和报废管理制度；（纳入生产设施安全管理制度中）</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10</a:t>
            </a:r>
            <a:r>
              <a:rPr lang="zh-CN" altLang="en-US" b="1" dirty="0">
                <a:solidFill>
                  <a:srgbClr val="002060"/>
                </a:solidFill>
                <a:latin typeface="微软雅黑" panose="020B0503020204020204" pitchFamily="34" charset="-122"/>
                <a:ea typeface="微软雅黑" panose="020B0503020204020204" pitchFamily="34" charset="-122"/>
              </a:rPr>
              <a:t>、承包商管理制度；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11</a:t>
            </a:r>
            <a:r>
              <a:rPr lang="zh-CN" altLang="en-US" b="1" dirty="0">
                <a:solidFill>
                  <a:srgbClr val="002060"/>
                </a:solidFill>
                <a:latin typeface="微软雅黑" panose="020B0503020204020204" pitchFamily="34" charset="-122"/>
                <a:ea typeface="微软雅黑" panose="020B0503020204020204" pitchFamily="34" charset="-122"/>
              </a:rPr>
              <a:t>、供应商管理制度；（我公司命名为供方管理程序）</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12</a:t>
            </a:r>
            <a:r>
              <a:rPr lang="zh-CN" altLang="en-US" b="1" dirty="0">
                <a:solidFill>
                  <a:srgbClr val="002060"/>
                </a:solidFill>
                <a:latin typeface="微软雅黑" panose="020B0503020204020204" pitchFamily="34" charset="-122"/>
                <a:ea typeface="微软雅黑" panose="020B0503020204020204" pitchFamily="34" charset="-122"/>
              </a:rPr>
              <a:t>、变更管理制度；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13</a:t>
            </a:r>
            <a:r>
              <a:rPr lang="zh-CN" altLang="en-US" b="1" dirty="0">
                <a:solidFill>
                  <a:srgbClr val="002060"/>
                </a:solidFill>
                <a:latin typeface="微软雅黑" panose="020B0503020204020204" pitchFamily="34" charset="-122"/>
                <a:ea typeface="微软雅黑" panose="020B0503020204020204" pitchFamily="34" charset="-122"/>
              </a:rPr>
              <a:t>、生产作业场所职业危害因素检测制度；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14</a:t>
            </a:r>
            <a:r>
              <a:rPr lang="zh-CN" altLang="en-US" b="1" dirty="0">
                <a:solidFill>
                  <a:srgbClr val="002060"/>
                </a:solidFill>
                <a:latin typeface="微软雅黑" panose="020B0503020204020204" pitchFamily="34" charset="-122"/>
                <a:ea typeface="微软雅黑" panose="020B0503020204020204" pitchFamily="34" charset="-122"/>
              </a:rPr>
              <a:t>、安全标准化绩效考核制度；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15</a:t>
            </a:r>
            <a:r>
              <a:rPr lang="zh-CN" altLang="en-US" b="1" dirty="0">
                <a:solidFill>
                  <a:srgbClr val="002060"/>
                </a:solidFill>
                <a:latin typeface="微软雅黑" panose="020B0503020204020204" pitchFamily="34" charset="-122"/>
                <a:ea typeface="微软雅黑" panose="020B0503020204020204" pitchFamily="34" charset="-122"/>
              </a:rPr>
              <a:t>、安全生产规章制度和操作规程评审和修订管理制度；</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en-US" altLang="zh-CN" b="1" dirty="0">
                <a:solidFill>
                  <a:srgbClr val="002060"/>
                </a:solidFill>
                <a:latin typeface="微软雅黑" panose="020B0503020204020204" pitchFamily="34" charset="-122"/>
                <a:ea typeface="微软雅黑" panose="020B0503020204020204" pitchFamily="34" charset="-122"/>
              </a:rPr>
              <a:t>16</a:t>
            </a:r>
            <a:r>
              <a:rPr lang="zh-CN" altLang="en-US" b="1" dirty="0">
                <a:solidFill>
                  <a:srgbClr val="002060"/>
                </a:solidFill>
                <a:latin typeface="微软雅黑" panose="020B0503020204020204" pitchFamily="34" charset="-122"/>
                <a:ea typeface="微软雅黑" panose="020B0503020204020204" pitchFamily="34" charset="-122"/>
              </a:rPr>
              <a:t>、应急救援管理制度</a:t>
            </a:r>
            <a:r>
              <a:rPr lang="zh-CN" altLang="en-US" b="1" dirty="0" smtClean="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1026" name="Picture 2" descr="I:\PPT图片素材大全170728\图片素材\图片素材\超高清商务小人背景透明png素材图片（67张）\男性小人 (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05639" y="559519"/>
            <a:ext cx="2952328" cy="5660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60823" y="2054225"/>
            <a:ext cx="3124200" cy="3124200"/>
          </a:xfrm>
          <a:prstGeom prst="ellipse">
            <a:avLst/>
          </a:prstGeom>
          <a:solidFill>
            <a:srgbClr val="FFFFFF"/>
          </a:solidFill>
          <a:ln>
            <a:noFill/>
          </a:ln>
          <a:effectLst>
            <a:outerShdw blurRad="4064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1822839" y="2554496"/>
            <a:ext cx="2400168" cy="2123658"/>
          </a:xfrm>
          <a:prstGeom prst="rect">
            <a:avLst/>
          </a:prstGeom>
          <a:noFill/>
          <a:effectLst/>
        </p:spPr>
        <p:txBody>
          <a:bodyPr wrap="square" lIns="0" tIns="0" rIns="0" bIns="0" rtlCol="0" anchor="ctr" anchorCtr="0">
            <a:spAutoFit/>
          </a:bodyPr>
          <a:lstStyle/>
          <a:p>
            <a:pPr algn="ctr">
              <a:spcBef>
                <a:spcPts val="0"/>
              </a:spcBef>
              <a:spcAft>
                <a:spcPts val="0"/>
              </a:spcAft>
              <a:buNone/>
            </a:pPr>
            <a:r>
              <a:rPr lang="en-US" altLang="zh-CN" sz="13800" cap="all" dirty="0" smtClean="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3800" cap="all" dirty="0">
              <a:solidFill>
                <a:schemeClr val="accent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MH_Entry_1"/>
          <p:cNvSpPr>
            <a:spLocks noChangeArrowheads="1"/>
          </p:cNvSpPr>
          <p:nvPr>
            <p:custDataLst>
              <p:tags r:id="rId1"/>
            </p:custDataLst>
          </p:nvPr>
        </p:nvSpPr>
        <p:spPr bwMode="auto">
          <a:xfrm flipH="1">
            <a:off x="6268210" y="4230669"/>
            <a:ext cx="4514848" cy="54002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3200" b="1" dirty="0" smtClean="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rPr>
              <a:t>安全工作台账</a:t>
            </a:r>
            <a:endParaRPr lang="zh-CN" altLang="en-US" sz="3200" b="1"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500" autoRev="1" fill="hold">
                                          <p:stCondLst>
                                            <p:cond delay="0"/>
                                          </p:stCondLst>
                                        </p:cTn>
                                        <p:tgtEl>
                                          <p:spTgt spid="17"/>
                                        </p:tgtEl>
                                        <p:attrNameLst>
                                          <p:attrName>ppt_w</p:attrName>
                                        </p:attrNameLst>
                                      </p:cBhvr>
                                    </p:anim>
                                    <p:anim by="(#ppt_w*0.50)" calcmode="lin" valueType="num">
                                      <p:cBhvr>
                                        <p:cTn id="25" dur="500" decel="50000" autoRev="1" fill="hold">
                                          <p:stCondLst>
                                            <p:cond delay="0"/>
                                          </p:stCondLst>
                                        </p:cTn>
                                        <p:tgtEl>
                                          <p:spTgt spid="17"/>
                                        </p:tgtEl>
                                        <p:attrNameLst>
                                          <p:attrName>ppt_x</p:attrName>
                                        </p:attrNameLst>
                                      </p:cBhvr>
                                    </p:anim>
                                    <p:anim from="(-#ppt_h/2)" to="(#ppt_y)" calcmode="lin" valueType="num">
                                      <p:cBhvr>
                                        <p:cTn id="26" dur="1000" fill="hold">
                                          <p:stCondLst>
                                            <p:cond delay="0"/>
                                          </p:stCondLst>
                                        </p:cTn>
                                        <p:tgtEl>
                                          <p:spTgt spid="17"/>
                                        </p:tgtEl>
                                        <p:attrNameLst>
                                          <p:attrName>ppt_y</p:attrName>
                                        </p:attrNameLst>
                                      </p:cBhvr>
                                    </p:anim>
                                    <p:animRot by="21600000">
                                      <p:cBhvr>
                                        <p:cTn id="27"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3" name="Content Placeholder 2"/>
          <p:cNvSpPr txBox="1"/>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smtClean="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安全工作台账</a:t>
            </a:r>
            <a:endParaRPr lang="en-US" sz="2800" b="1" dirty="0">
              <a:solidFill>
                <a:schemeClr val="accent6">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椭圆 6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 name="矩形 1"/>
          <p:cNvSpPr/>
          <p:nvPr/>
        </p:nvSpPr>
        <p:spPr>
          <a:xfrm>
            <a:off x="452712" y="1024037"/>
            <a:ext cx="8280920" cy="5544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en-US" altLang="zh-CN" b="1" dirty="0" smtClean="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、生产设施台帐（设备设施一览表、重要设备台帐、特种设备台帐、建构筑物台帐、安全设施台帐、监视和测量设备校验台帐）</a:t>
            </a:r>
            <a:r>
              <a:rPr lang="zh-CN" altLang="en-US" b="1" dirty="0" smtClean="0">
                <a:solidFill>
                  <a:srgbClr val="002060"/>
                </a:solidFill>
                <a:latin typeface="微软雅黑" panose="020B0503020204020204" pitchFamily="34" charset="-122"/>
                <a:ea typeface="微软雅黑" panose="020B0503020204020204" pitchFamily="34" charset="-122"/>
              </a:rPr>
              <a:t>；其中</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1</a:t>
            </a:r>
            <a:r>
              <a:rPr lang="zh-CN" altLang="en-US" b="1" dirty="0">
                <a:solidFill>
                  <a:srgbClr val="002060"/>
                </a:solidFill>
                <a:latin typeface="微软雅黑" panose="020B0503020204020204" pitchFamily="34" charset="-122"/>
                <a:ea typeface="微软雅黑" panose="020B0503020204020204" pitchFamily="34" charset="-122"/>
              </a:rPr>
              <a:t>）设备设施一览表（栏目设置应包括设备名称、工艺位号、规格型号、材质、重量、生产厂家、容积、出厂日期、安装日期、投产日期、图号、价格等内容）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rPr>
              <a:t>）重要设备台帐（栏目设置应包括设备位号、设备名称、按涉及的需求重点进行管理的相关因素（剧毒化学品、重大危险源、重要环境因素、特种设备规范、对关联系统安全环保重要连带影较大范围影响）、生产管理及技术要求、实施情况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3</a:t>
            </a:r>
            <a:r>
              <a:rPr lang="zh-CN" altLang="en-US" b="1" dirty="0">
                <a:solidFill>
                  <a:srgbClr val="002060"/>
                </a:solidFill>
                <a:latin typeface="微软雅黑" panose="020B0503020204020204" pitchFamily="34" charset="-122"/>
                <a:ea typeface="微软雅黑" panose="020B0503020204020204" pitchFamily="34" charset="-122"/>
              </a:rPr>
              <a:t>）特种设备台帐（栏目设置应包括设备名称、工艺位号、制造单位、出厂编号、使用证编号、设备注册代号、定检日期、检验结果、复查日期等内容）；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4</a:t>
            </a:r>
            <a:r>
              <a:rPr lang="zh-CN" altLang="en-US" b="1" dirty="0">
                <a:solidFill>
                  <a:srgbClr val="002060"/>
                </a:solidFill>
                <a:latin typeface="微软雅黑" panose="020B0503020204020204" pitchFamily="34" charset="-122"/>
                <a:ea typeface="微软雅黑" panose="020B0503020204020204" pitchFamily="34" charset="-122"/>
              </a:rPr>
              <a:t>）建构筑物台帐（栏目设置应包括种名称、位置、设计单位、施工单位、竣工日期、设计使用年限、占地面积、结构形式、防火等级等内容）；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5</a:t>
            </a:r>
            <a:r>
              <a:rPr lang="zh-CN" altLang="en-US" b="1" dirty="0">
                <a:solidFill>
                  <a:srgbClr val="002060"/>
                </a:solidFill>
                <a:latin typeface="微软雅黑" panose="020B0503020204020204" pitchFamily="34" charset="-122"/>
                <a:ea typeface="微软雅黑" panose="020B0503020204020204" pitchFamily="34" charset="-122"/>
              </a:rPr>
              <a:t>）安全设施台帐（栏目设置应包括种类、名称、位置、数量、责任人等内容）；</a:t>
            </a:r>
            <a:endParaRPr lang="zh-CN" altLang="en-US" b="1" dirty="0">
              <a:solidFill>
                <a:srgbClr val="002060"/>
              </a:solidFill>
              <a:latin typeface="微软雅黑" panose="020B0503020204020204" pitchFamily="34" charset="-122"/>
              <a:ea typeface="微软雅黑" panose="020B0503020204020204" pitchFamily="34" charset="-122"/>
            </a:endParaRPr>
          </a:p>
          <a:p>
            <a:pPr>
              <a:lnSpc>
                <a:spcPts val="2300"/>
              </a:lnSpc>
            </a:pPr>
            <a:r>
              <a:rPr lang="zh-CN" altLang="en-US" b="1" dirty="0">
                <a:solidFill>
                  <a:srgbClr val="002060"/>
                </a:solidFill>
                <a:latin typeface="微软雅黑" panose="020B0503020204020204" pitchFamily="34" charset="-122"/>
                <a:ea typeface="微软雅黑" panose="020B0503020204020204" pitchFamily="34" charset="-122"/>
              </a:rPr>
              <a:t>（</a:t>
            </a:r>
            <a:r>
              <a:rPr lang="en-US" altLang="zh-CN" b="1" dirty="0">
                <a:solidFill>
                  <a:srgbClr val="002060"/>
                </a:solidFill>
                <a:latin typeface="微软雅黑" panose="020B0503020204020204" pitchFamily="34" charset="-122"/>
                <a:ea typeface="微软雅黑" panose="020B0503020204020204" pitchFamily="34" charset="-122"/>
              </a:rPr>
              <a:t>6</a:t>
            </a:r>
            <a:r>
              <a:rPr lang="zh-CN" altLang="en-US" b="1" dirty="0">
                <a:solidFill>
                  <a:srgbClr val="002060"/>
                </a:solidFill>
                <a:latin typeface="微软雅黑" panose="020B0503020204020204" pitchFamily="34" charset="-122"/>
                <a:ea typeface="微软雅黑" panose="020B0503020204020204" pitchFamily="34" charset="-122"/>
              </a:rPr>
              <a:t>）监视和测量设备管理台帐（包括易燃易爆、有毒有害、防雷防静电等监视测量设备和压力表、温度计、液位计等，设置栏目应包括分类、名称、安装位置、规格型号、测量范围、精度等级、编号、制造单位、检定周期、检定结果、复检日期等内容）</a:t>
            </a:r>
            <a:r>
              <a:rPr lang="zh-CN" altLang="en-US" b="1" dirty="0" smtClean="0">
                <a:solidFill>
                  <a:srgbClr val="002060"/>
                </a:solidFill>
                <a:latin typeface="微软雅黑" panose="020B0503020204020204" pitchFamily="34" charset="-122"/>
                <a:ea typeface="微软雅黑" panose="020B0503020204020204" pitchFamily="34" charset="-122"/>
              </a:rPr>
              <a:t>；</a:t>
            </a:r>
            <a:endParaRPr lang="zh-CN" altLang="en-US" b="1" dirty="0">
              <a:solidFill>
                <a:srgbClr val="002060"/>
              </a:solidFill>
              <a:latin typeface="微软雅黑" panose="020B0503020204020204" pitchFamily="34" charset="-122"/>
              <a:ea typeface="微软雅黑" panose="020B0503020204020204" pitchFamily="34" charset="-122"/>
            </a:endParaRPr>
          </a:p>
        </p:txBody>
      </p:sp>
      <p:pic>
        <p:nvPicPr>
          <p:cNvPr id="2050" name="Picture 2" descr="I:\PPT图片素材大全170728\图片素材\图片素材\超高清商务小人背景透明png素材图片（67张）\女性小人 (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17607" y="1024037"/>
            <a:ext cx="4176464" cy="565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MH" val="20160830110146"/>
  <p:tag name="MH_LIBRARY" val="CONTENTS"/>
  <p:tag name="MH_TYPE" val="OTHERS"/>
  <p:tag name="ID" val="553512"/>
</p:tagLst>
</file>

<file path=ppt/tags/tag22.xml><?xml version="1.0" encoding="utf-8"?>
<p:tagLst xmlns:p="http://schemas.openxmlformats.org/presentationml/2006/main">
  <p:tag name="MH" val="20160830110146"/>
  <p:tag name="MH_LIBRARY" val="CONTENTS"/>
  <p:tag name="MH_TYPE" val="OTHERS"/>
  <p:tag name="ID" val="553512"/>
</p:tagLst>
</file>

<file path=ppt/tags/tag23.xml><?xml version="1.0" encoding="utf-8"?>
<p:tagLst xmlns:p="http://schemas.openxmlformats.org/presentationml/2006/main">
  <p:tag name="MH" val="20160830110146"/>
  <p:tag name="MH_LIBRARY" val="CONTENTS"/>
  <p:tag name="MH_TYPE" val="NUMBER"/>
  <p:tag name="ID" val="553512"/>
  <p:tag name="MH_ORDER" val="1"/>
</p:tagLst>
</file>

<file path=ppt/tags/tag24.xml><?xml version="1.0" encoding="utf-8"?>
<p:tagLst xmlns:p="http://schemas.openxmlformats.org/presentationml/2006/main">
  <p:tag name="MH" val="20160830110146"/>
  <p:tag name="MH_LIBRARY" val="CONTENTS"/>
  <p:tag name="MH_TYPE" val="ENTRY"/>
  <p:tag name="ID" val="553512"/>
  <p:tag name="MH_ORDER" val="1"/>
</p:tagLst>
</file>

<file path=ppt/tags/tag25.xml><?xml version="1.0" encoding="utf-8"?>
<p:tagLst xmlns:p="http://schemas.openxmlformats.org/presentationml/2006/main">
  <p:tag name="MH" val="20160830110146"/>
  <p:tag name="MH_LIBRARY" val="CONTENTS"/>
  <p:tag name="MH_TYPE" val="NUMBER"/>
  <p:tag name="ID" val="553512"/>
  <p:tag name="MH_ORDER" val="2"/>
</p:tagLst>
</file>

<file path=ppt/tags/tag26.xml><?xml version="1.0" encoding="utf-8"?>
<p:tagLst xmlns:p="http://schemas.openxmlformats.org/presentationml/2006/main">
  <p:tag name="MH" val="20160830110146"/>
  <p:tag name="MH_LIBRARY" val="CONTENTS"/>
  <p:tag name="MH_TYPE" val="ENTRY"/>
  <p:tag name="ID" val="553512"/>
  <p:tag name="MH_ORDER" val="2"/>
</p:tagLst>
</file>

<file path=ppt/tags/tag27.xml><?xml version="1.0" encoding="utf-8"?>
<p:tagLst xmlns:p="http://schemas.openxmlformats.org/presentationml/2006/main">
  <p:tag name="MH" val="20160830110146"/>
  <p:tag name="MH_LIBRARY" val="CONTENTS"/>
  <p:tag name="MH_TYPE" val="NUMBER"/>
  <p:tag name="ID" val="553512"/>
  <p:tag name="MH_ORDER" val="3"/>
</p:tagLst>
</file>

<file path=ppt/tags/tag28.xml><?xml version="1.0" encoding="utf-8"?>
<p:tagLst xmlns:p="http://schemas.openxmlformats.org/presentationml/2006/main">
  <p:tag name="MH" val="20160830110146"/>
  <p:tag name="MH_LIBRARY" val="CONTENTS"/>
  <p:tag name="MH_TYPE" val="ENTRY"/>
  <p:tag name="ID" val="553512"/>
  <p:tag name="MH_ORDER" val="3"/>
</p:tagLst>
</file>

<file path=ppt/tags/tag29.xml><?xml version="1.0" encoding="utf-8"?>
<p:tagLst xmlns:p="http://schemas.openxmlformats.org/presentationml/2006/main">
  <p:tag name="MH" val="20160830110146"/>
  <p:tag name="MH_LIBRARY" val="CONTENTS"/>
  <p:tag name="MH_TYPE" val="NUMBER"/>
  <p:tag name="ID" val="553512"/>
  <p:tag name="MH_ORDER" val="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MH" val="20160830110146"/>
  <p:tag name="MH_LIBRARY" val="CONTENTS"/>
  <p:tag name="MH_TYPE" val="ENTRY"/>
  <p:tag name="ID" val="553512"/>
  <p:tag name="MH_ORDER" val="4"/>
</p:tagLst>
</file>

<file path=ppt/tags/tag31.xml><?xml version="1.0" encoding="utf-8"?>
<p:tagLst xmlns:p="http://schemas.openxmlformats.org/presentationml/2006/main">
  <p:tag name="MH" val="20160830110146"/>
  <p:tag name="MH_LIBRARY" val="CONTENTS"/>
  <p:tag name="MH_TYPE" val="NUMBER"/>
  <p:tag name="ID" val="553512"/>
  <p:tag name="MH_ORDER" val="1"/>
</p:tagLst>
</file>

<file path=ppt/tags/tag32.xml><?xml version="1.0" encoding="utf-8"?>
<p:tagLst xmlns:p="http://schemas.openxmlformats.org/presentationml/2006/main">
  <p:tag name="MH" val="20160830110146"/>
  <p:tag name="MH_LIBRARY" val="CONTENTS"/>
  <p:tag name="MH_TYPE" val="ENTRY"/>
  <p:tag name="ID" val="553512"/>
  <p:tag name="MH_ORDER" val="1"/>
</p:tagLst>
</file>

<file path=ppt/tags/tag33.xml><?xml version="1.0" encoding="utf-8"?>
<p:tagLst xmlns:p="http://schemas.openxmlformats.org/presentationml/2006/main">
  <p:tag name="MH" val="20160830110146"/>
  <p:tag name="MH_LIBRARY" val="CONTENTS"/>
  <p:tag name="MH_TYPE" val="NUMBER"/>
  <p:tag name="ID" val="553512"/>
  <p:tag name="MH_ORDER" val="2"/>
</p:tagLst>
</file>

<file path=ppt/tags/tag34.xml><?xml version="1.0" encoding="utf-8"?>
<p:tagLst xmlns:p="http://schemas.openxmlformats.org/presentationml/2006/main">
  <p:tag name="MH" val="20160830110146"/>
  <p:tag name="MH_LIBRARY" val="CONTENTS"/>
  <p:tag name="MH_TYPE" val="ENTRY"/>
  <p:tag name="ID" val="553512"/>
  <p:tag name="MH_ORDER" val="2"/>
</p:tagLst>
</file>

<file path=ppt/tags/tag35.xml><?xml version="1.0" encoding="utf-8"?>
<p:tagLst xmlns:p="http://schemas.openxmlformats.org/presentationml/2006/main">
  <p:tag name="MH" val="20160830110146"/>
  <p:tag name="MH_LIBRARY" val="CONTENTS"/>
  <p:tag name="MH_TYPE" val="NUMBER"/>
  <p:tag name="ID" val="553512"/>
  <p:tag name="MH_ORDER" val="3"/>
</p:tagLst>
</file>

<file path=ppt/tags/tag36.xml><?xml version="1.0" encoding="utf-8"?>
<p:tagLst xmlns:p="http://schemas.openxmlformats.org/presentationml/2006/main">
  <p:tag name="MH" val="20160830110146"/>
  <p:tag name="MH_LIBRARY" val="CONTENTS"/>
  <p:tag name="MH_TYPE" val="ENTRY"/>
  <p:tag name="ID" val="553512"/>
  <p:tag name="MH_ORDER" val="3"/>
</p:tagLst>
</file>

<file path=ppt/tags/tag37.xml><?xml version="1.0" encoding="utf-8"?>
<p:tagLst xmlns:p="http://schemas.openxmlformats.org/presentationml/2006/main">
  <p:tag name="MH" val="20160830110146"/>
  <p:tag name="MH_LIBRARY" val="CONTENTS"/>
  <p:tag name="MH_TYPE" val="NUMBER"/>
  <p:tag name="ID" val="553512"/>
  <p:tag name="MH_ORDER" val="4"/>
</p:tagLst>
</file>

<file path=ppt/tags/tag38.xml><?xml version="1.0" encoding="utf-8"?>
<p:tagLst xmlns:p="http://schemas.openxmlformats.org/presentationml/2006/main">
  <p:tag name="MH" val="20160830110146"/>
  <p:tag name="MH_LIBRARY" val="CONTENTS"/>
  <p:tag name="MH_TYPE" val="ENTRY"/>
  <p:tag name="ID" val="553512"/>
  <p:tag name="MH_ORDER" val="4"/>
</p:tagLst>
</file>

<file path=ppt/tags/tag39.xml><?xml version="1.0" encoding="utf-8"?>
<p:tagLst xmlns:p="http://schemas.openxmlformats.org/presentationml/2006/main">
  <p:tag name="MH" val="20160830110233"/>
  <p:tag name="MH_LIBRARY" val="CONTENTS"/>
  <p:tag name="MH_TYPE" val="ENTRY"/>
  <p:tag name="ID" val="547144"/>
  <p:tag name="MH_ORDER"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MH" val="20160830110233"/>
  <p:tag name="MH_LIBRARY" val="CONTENTS"/>
  <p:tag name="MH_TYPE" val="ENTRY"/>
  <p:tag name="ID" val="547144"/>
  <p:tag name="MH_ORDER" val="1"/>
</p:tagLst>
</file>

<file path=ppt/tags/tag41.xml><?xml version="1.0" encoding="utf-8"?>
<p:tagLst xmlns:p="http://schemas.openxmlformats.org/presentationml/2006/main">
  <p:tag name="MH" val="20160830110233"/>
  <p:tag name="MH_LIBRARY" val="CONTENTS"/>
  <p:tag name="MH_TYPE" val="ENTRY"/>
  <p:tag name="ID" val="547144"/>
  <p:tag name="MH_ORDER" val="1"/>
</p:tagLst>
</file>

<file path=ppt/tags/tag42.xml><?xml version="1.0" encoding="utf-8"?>
<p:tagLst xmlns:p="http://schemas.openxmlformats.org/presentationml/2006/main">
  <p:tag name="MH" val="20160830110233"/>
  <p:tag name="MH_LIBRARY" val="CONTENTS"/>
  <p:tag name="MH_TYPE" val="ENTRY"/>
  <p:tag name="ID" val="547144"/>
  <p:tag name="MH_ORDER" val="1"/>
</p:tagLst>
</file>

<file path=ppt/tags/tag43.xml><?xml version="1.0" encoding="utf-8"?>
<p:tagLst xmlns:p="http://schemas.openxmlformats.org/presentationml/2006/main">
  <p:tag name="MH" val="20160830110233"/>
  <p:tag name="MH_LIBRARY" val="CONTENTS"/>
  <p:tag name="MH_TYPE" val="ENTRY"/>
  <p:tag name="ID" val="547144"/>
  <p:tag name="MH_ORDER" val="1"/>
</p:tagLst>
</file>

<file path=ppt/tags/tag44.xml><?xml version="1.0" encoding="utf-8"?>
<p:tagLst xmlns:p="http://schemas.openxmlformats.org/presentationml/2006/main">
  <p:tag name="MH" val="20160830110233"/>
  <p:tag name="MH_LIBRARY" val="CONTENTS"/>
  <p:tag name="MH_TYPE" val="ENTRY"/>
  <p:tag name="ID" val="547144"/>
  <p:tag name="MH_ORDER" val="1"/>
</p:tagLst>
</file>

<file path=ppt/tags/tag45.xml><?xml version="1.0" encoding="utf-8"?>
<p:tagLst xmlns:p="http://schemas.openxmlformats.org/presentationml/2006/main">
  <p:tag name="MH" val="20160830110233"/>
  <p:tag name="MH_LIBRARY" val="CONTENTS"/>
  <p:tag name="MH_TYPE" val="ENTRY"/>
  <p:tag name="ID" val="547144"/>
  <p:tag name="MH_ORDER" val="1"/>
</p:tagLst>
</file>

<file path=ppt/tags/tag46.xml><?xml version="1.0" encoding="utf-8"?>
<p:tagLst xmlns:p="http://schemas.openxmlformats.org/presentationml/2006/main">
  <p:tag name="MH" val="20160830110233"/>
  <p:tag name="MH_LIBRARY" val="CONTENTS"/>
  <p:tag name="MH_TYPE" val="ENTRY"/>
  <p:tag name="ID" val="547144"/>
  <p:tag name="MH_ORDER" val="1"/>
</p:tagLst>
</file>

<file path=ppt/tags/tag4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2.xml><?xml version="1.0" encoding="utf-8"?>
<p:tagLst xmlns:p="http://schemas.openxmlformats.org/presentationml/2006/main">
  <p:tag name="ISPRING_PRESENTATION_TITLE" val="bt022.pptx"/>
  <p:tag name="commondata" val="eyJoZGlkIjoiNDY1MmY4MTY3YzFkZTg4NGM1MWI4N2I1NTA1MWI4MW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自定义 15">
      <a:dk1>
        <a:srgbClr val="000000"/>
      </a:dk1>
      <a:lt1>
        <a:srgbClr val="FFFFFF"/>
      </a:lt1>
      <a:dk2>
        <a:srgbClr val="44546A"/>
      </a:dk2>
      <a:lt2>
        <a:srgbClr val="E7E6E6"/>
      </a:lt2>
      <a:accent1>
        <a:srgbClr val="0070C0"/>
      </a:accent1>
      <a:accent2>
        <a:srgbClr val="A5A5A5"/>
      </a:accent2>
      <a:accent3>
        <a:srgbClr val="0070C0"/>
      </a:accent3>
      <a:accent4>
        <a:srgbClr val="A5A5A5"/>
      </a:accent4>
      <a:accent5>
        <a:srgbClr val="0070C0"/>
      </a:accent5>
      <a:accent6>
        <a:srgbClr val="A5A5A5"/>
      </a:accent6>
      <a:hlink>
        <a:srgbClr val="0070C0"/>
      </a:hlink>
      <a:folHlink>
        <a:srgbClr val="A5A5A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5625</Words>
  <Application>WPS 演示</Application>
  <PresentationFormat>自定义</PresentationFormat>
  <Paragraphs>326</Paragraphs>
  <Slides>26</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Calibri</vt:lpstr>
      <vt:lpstr>Times New Roman</vt:lpstr>
      <vt:lpstr>微软雅黑</vt:lpstr>
      <vt:lpstr>Impact</vt:lpstr>
      <vt:lpstr>Arial</vt:lpstr>
      <vt:lpstr>Arial Unicode MS</vt:lpstr>
      <vt:lpstr>Calibri Light</vt:lpstr>
      <vt:lpstr>楷体</vt:lpstr>
      <vt:lpstr>汉仪旗黑-85S</vt:lpstr>
      <vt:lpstr>黑体</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简洁抽象数据分析</dc:title>
  <dc:creator/>
  <cp:keywords>第一PPT模板网：www.1ppt.com</cp:keywords>
  <cp:lastModifiedBy>little fairy</cp:lastModifiedBy>
  <cp:revision>2</cp:revision>
  <dcterms:created xsi:type="dcterms:W3CDTF">2016-09-18T15:58:00Z</dcterms:created>
  <dcterms:modified xsi:type="dcterms:W3CDTF">2023-11-20T03:56:35Z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601C6C8D02FA4B82961A9690E6292DFB_13</vt:lpwstr>
  </property>
  <property fmtid="{D5CDD505-2E9C-101B-9397-08002B2CF9AE}" pid="3" name="KSOProductBuildVer">
    <vt:lpwstr>2052-12.1.0.15933</vt:lpwstr>
  </property>
</Properties>
</file>